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0" r:id="rId2"/>
  </p:sldMasterIdLst>
  <p:notesMasterIdLst>
    <p:notesMasterId r:id="rId675"/>
  </p:notesMasterIdLst>
  <p:handoutMasterIdLst>
    <p:handoutMasterId r:id="rId676"/>
  </p:handoutMasterIdLst>
  <p:sldIdLst>
    <p:sldId id="256" r:id="rId3"/>
    <p:sldId id="1084" r:id="rId4"/>
    <p:sldId id="1085" r:id="rId5"/>
    <p:sldId id="1087" r:id="rId6"/>
    <p:sldId id="1088" r:id="rId7"/>
    <p:sldId id="1089" r:id="rId8"/>
    <p:sldId id="1090" r:id="rId9"/>
    <p:sldId id="1086" r:id="rId10"/>
    <p:sldId id="1083" r:id="rId11"/>
    <p:sldId id="1081" r:id="rId12"/>
    <p:sldId id="257" r:id="rId13"/>
    <p:sldId id="390" r:id="rId14"/>
    <p:sldId id="421" r:id="rId15"/>
    <p:sldId id="420" r:id="rId16"/>
    <p:sldId id="393" r:id="rId17"/>
    <p:sldId id="282" r:id="rId18"/>
    <p:sldId id="394" r:id="rId19"/>
    <p:sldId id="283" r:id="rId20"/>
    <p:sldId id="395" r:id="rId21"/>
    <p:sldId id="396" r:id="rId22"/>
    <p:sldId id="422" r:id="rId23"/>
    <p:sldId id="397" r:id="rId24"/>
    <p:sldId id="398" r:id="rId25"/>
    <p:sldId id="399" r:id="rId26"/>
    <p:sldId id="400" r:id="rId27"/>
    <p:sldId id="291" r:id="rId28"/>
    <p:sldId id="424" r:id="rId29"/>
    <p:sldId id="293" r:id="rId30"/>
    <p:sldId id="292" r:id="rId31"/>
    <p:sldId id="273" r:id="rId32"/>
    <p:sldId id="401" r:id="rId33"/>
    <p:sldId id="402" r:id="rId34"/>
    <p:sldId id="289" r:id="rId35"/>
    <p:sldId id="299" r:id="rId36"/>
    <p:sldId id="403" r:id="rId37"/>
    <p:sldId id="404" r:id="rId38"/>
    <p:sldId id="303" r:id="rId39"/>
    <p:sldId id="405" r:id="rId40"/>
    <p:sldId id="407" r:id="rId41"/>
    <p:sldId id="406" r:id="rId42"/>
    <p:sldId id="408" r:id="rId43"/>
    <p:sldId id="409" r:id="rId44"/>
    <p:sldId id="411" r:id="rId45"/>
    <p:sldId id="412" r:id="rId46"/>
    <p:sldId id="413" r:id="rId47"/>
    <p:sldId id="414" r:id="rId48"/>
    <p:sldId id="415" r:id="rId49"/>
    <p:sldId id="302" r:id="rId50"/>
    <p:sldId id="416" r:id="rId51"/>
    <p:sldId id="417" r:id="rId52"/>
    <p:sldId id="418" r:id="rId53"/>
    <p:sldId id="307" r:id="rId54"/>
    <p:sldId id="419" r:id="rId55"/>
    <p:sldId id="309" r:id="rId56"/>
    <p:sldId id="312" r:id="rId57"/>
    <p:sldId id="313" r:id="rId58"/>
    <p:sldId id="316" r:id="rId59"/>
    <p:sldId id="318" r:id="rId60"/>
    <p:sldId id="328" r:id="rId61"/>
    <p:sldId id="268" r:id="rId62"/>
    <p:sldId id="469" r:id="rId63"/>
    <p:sldId id="470" r:id="rId64"/>
    <p:sldId id="471" r:id="rId65"/>
    <p:sldId id="472" r:id="rId66"/>
    <p:sldId id="473" r:id="rId67"/>
    <p:sldId id="474" r:id="rId68"/>
    <p:sldId id="475" r:id="rId69"/>
    <p:sldId id="476" r:id="rId70"/>
    <p:sldId id="477" r:id="rId71"/>
    <p:sldId id="478" r:id="rId72"/>
    <p:sldId id="479" r:id="rId73"/>
    <p:sldId id="480" r:id="rId74"/>
    <p:sldId id="481" r:id="rId75"/>
    <p:sldId id="482" r:id="rId76"/>
    <p:sldId id="483" r:id="rId77"/>
    <p:sldId id="484" r:id="rId78"/>
    <p:sldId id="485" r:id="rId79"/>
    <p:sldId id="486" r:id="rId80"/>
    <p:sldId id="487" r:id="rId81"/>
    <p:sldId id="488" r:id="rId82"/>
    <p:sldId id="489" r:id="rId83"/>
    <p:sldId id="490" r:id="rId84"/>
    <p:sldId id="491" r:id="rId85"/>
    <p:sldId id="492" r:id="rId86"/>
    <p:sldId id="493" r:id="rId87"/>
    <p:sldId id="494" r:id="rId88"/>
    <p:sldId id="495" r:id="rId89"/>
    <p:sldId id="496" r:id="rId90"/>
    <p:sldId id="497" r:id="rId91"/>
    <p:sldId id="498" r:id="rId92"/>
    <p:sldId id="499" r:id="rId93"/>
    <p:sldId id="500" r:id="rId94"/>
    <p:sldId id="501" r:id="rId95"/>
    <p:sldId id="502" r:id="rId96"/>
    <p:sldId id="503" r:id="rId97"/>
    <p:sldId id="504" r:id="rId98"/>
    <p:sldId id="505" r:id="rId99"/>
    <p:sldId id="506" r:id="rId100"/>
    <p:sldId id="507" r:id="rId101"/>
    <p:sldId id="508" r:id="rId102"/>
    <p:sldId id="509" r:id="rId103"/>
    <p:sldId id="510" r:id="rId104"/>
    <p:sldId id="511" r:id="rId105"/>
    <p:sldId id="512" r:id="rId106"/>
    <p:sldId id="513" r:id="rId107"/>
    <p:sldId id="514" r:id="rId108"/>
    <p:sldId id="515" r:id="rId109"/>
    <p:sldId id="516" r:id="rId110"/>
    <p:sldId id="517" r:id="rId111"/>
    <p:sldId id="518" r:id="rId112"/>
    <p:sldId id="519" r:id="rId113"/>
    <p:sldId id="520" r:id="rId114"/>
    <p:sldId id="521" r:id="rId115"/>
    <p:sldId id="522" r:id="rId116"/>
    <p:sldId id="523" r:id="rId117"/>
    <p:sldId id="524" r:id="rId118"/>
    <p:sldId id="525" r:id="rId119"/>
    <p:sldId id="526" r:id="rId120"/>
    <p:sldId id="527" r:id="rId121"/>
    <p:sldId id="528" r:id="rId122"/>
    <p:sldId id="529" r:id="rId123"/>
    <p:sldId id="530" r:id="rId124"/>
    <p:sldId id="531" r:id="rId125"/>
    <p:sldId id="532" r:id="rId126"/>
    <p:sldId id="533" r:id="rId127"/>
    <p:sldId id="534" r:id="rId128"/>
    <p:sldId id="535" r:id="rId129"/>
    <p:sldId id="536" r:id="rId130"/>
    <p:sldId id="537" r:id="rId131"/>
    <p:sldId id="538" r:id="rId132"/>
    <p:sldId id="539" r:id="rId133"/>
    <p:sldId id="540" r:id="rId134"/>
    <p:sldId id="541" r:id="rId135"/>
    <p:sldId id="542" r:id="rId136"/>
    <p:sldId id="543" r:id="rId137"/>
    <p:sldId id="544" r:id="rId138"/>
    <p:sldId id="545" r:id="rId139"/>
    <p:sldId id="546" r:id="rId140"/>
    <p:sldId id="547" r:id="rId141"/>
    <p:sldId id="548" r:id="rId142"/>
    <p:sldId id="549" r:id="rId143"/>
    <p:sldId id="550" r:id="rId144"/>
    <p:sldId id="551" r:id="rId145"/>
    <p:sldId id="552" r:id="rId146"/>
    <p:sldId id="553" r:id="rId147"/>
    <p:sldId id="554" r:id="rId148"/>
    <p:sldId id="555" r:id="rId149"/>
    <p:sldId id="556" r:id="rId150"/>
    <p:sldId id="557" r:id="rId151"/>
    <p:sldId id="558" r:id="rId152"/>
    <p:sldId id="559" r:id="rId153"/>
    <p:sldId id="560" r:id="rId154"/>
    <p:sldId id="561" r:id="rId155"/>
    <p:sldId id="562" r:id="rId156"/>
    <p:sldId id="563" r:id="rId157"/>
    <p:sldId id="564" r:id="rId158"/>
    <p:sldId id="565" r:id="rId159"/>
    <p:sldId id="566" r:id="rId160"/>
    <p:sldId id="567" r:id="rId161"/>
    <p:sldId id="568" r:id="rId162"/>
    <p:sldId id="569" r:id="rId163"/>
    <p:sldId id="570" r:id="rId164"/>
    <p:sldId id="571" r:id="rId165"/>
    <p:sldId id="572" r:id="rId166"/>
    <p:sldId id="573" r:id="rId167"/>
    <p:sldId id="574" r:id="rId168"/>
    <p:sldId id="575" r:id="rId169"/>
    <p:sldId id="576" r:id="rId170"/>
    <p:sldId id="577" r:id="rId171"/>
    <p:sldId id="578" r:id="rId172"/>
    <p:sldId id="579" r:id="rId173"/>
    <p:sldId id="580" r:id="rId174"/>
    <p:sldId id="581" r:id="rId175"/>
    <p:sldId id="582" r:id="rId176"/>
    <p:sldId id="583" r:id="rId177"/>
    <p:sldId id="584" r:id="rId178"/>
    <p:sldId id="585" r:id="rId179"/>
    <p:sldId id="586" r:id="rId180"/>
    <p:sldId id="587" r:id="rId181"/>
    <p:sldId id="588" r:id="rId182"/>
    <p:sldId id="589" r:id="rId183"/>
    <p:sldId id="590" r:id="rId184"/>
    <p:sldId id="591" r:id="rId185"/>
    <p:sldId id="592" r:id="rId186"/>
    <p:sldId id="593" r:id="rId187"/>
    <p:sldId id="594" r:id="rId188"/>
    <p:sldId id="595" r:id="rId189"/>
    <p:sldId id="596" r:id="rId190"/>
    <p:sldId id="597" r:id="rId191"/>
    <p:sldId id="598" r:id="rId192"/>
    <p:sldId id="599" r:id="rId193"/>
    <p:sldId id="600" r:id="rId194"/>
    <p:sldId id="601" r:id="rId195"/>
    <p:sldId id="602" r:id="rId196"/>
    <p:sldId id="603" r:id="rId197"/>
    <p:sldId id="604" r:id="rId198"/>
    <p:sldId id="605" r:id="rId199"/>
    <p:sldId id="606" r:id="rId200"/>
    <p:sldId id="607" r:id="rId201"/>
    <p:sldId id="608" r:id="rId202"/>
    <p:sldId id="609" r:id="rId203"/>
    <p:sldId id="610" r:id="rId204"/>
    <p:sldId id="611" r:id="rId205"/>
    <p:sldId id="612" r:id="rId206"/>
    <p:sldId id="613" r:id="rId207"/>
    <p:sldId id="614" r:id="rId208"/>
    <p:sldId id="615" r:id="rId209"/>
    <p:sldId id="616" r:id="rId210"/>
    <p:sldId id="617" r:id="rId211"/>
    <p:sldId id="618" r:id="rId212"/>
    <p:sldId id="619" r:id="rId213"/>
    <p:sldId id="620" r:id="rId214"/>
    <p:sldId id="621" r:id="rId215"/>
    <p:sldId id="622" r:id="rId216"/>
    <p:sldId id="623" r:id="rId217"/>
    <p:sldId id="624" r:id="rId218"/>
    <p:sldId id="625" r:id="rId219"/>
    <p:sldId id="626" r:id="rId220"/>
    <p:sldId id="627" r:id="rId221"/>
    <p:sldId id="628" r:id="rId222"/>
    <p:sldId id="629" r:id="rId223"/>
    <p:sldId id="630" r:id="rId224"/>
    <p:sldId id="631" r:id="rId225"/>
    <p:sldId id="632" r:id="rId226"/>
    <p:sldId id="633" r:id="rId227"/>
    <p:sldId id="634" r:id="rId228"/>
    <p:sldId id="635" r:id="rId229"/>
    <p:sldId id="636" r:id="rId230"/>
    <p:sldId id="637" r:id="rId231"/>
    <p:sldId id="638" r:id="rId232"/>
    <p:sldId id="639" r:id="rId233"/>
    <p:sldId id="640" r:id="rId234"/>
    <p:sldId id="641" r:id="rId235"/>
    <p:sldId id="642" r:id="rId236"/>
    <p:sldId id="643" r:id="rId237"/>
    <p:sldId id="644" r:id="rId238"/>
    <p:sldId id="645" r:id="rId239"/>
    <p:sldId id="646" r:id="rId240"/>
    <p:sldId id="647" r:id="rId241"/>
    <p:sldId id="648" r:id="rId242"/>
    <p:sldId id="649" r:id="rId243"/>
    <p:sldId id="650" r:id="rId244"/>
    <p:sldId id="651" r:id="rId245"/>
    <p:sldId id="652" r:id="rId246"/>
    <p:sldId id="653" r:id="rId247"/>
    <p:sldId id="654" r:id="rId248"/>
    <p:sldId id="655" r:id="rId249"/>
    <p:sldId id="656" r:id="rId250"/>
    <p:sldId id="657" r:id="rId251"/>
    <p:sldId id="658" r:id="rId252"/>
    <p:sldId id="659" r:id="rId253"/>
    <p:sldId id="660" r:id="rId254"/>
    <p:sldId id="661" r:id="rId255"/>
    <p:sldId id="662" r:id="rId256"/>
    <p:sldId id="663" r:id="rId257"/>
    <p:sldId id="664" r:id="rId258"/>
    <p:sldId id="665" r:id="rId259"/>
    <p:sldId id="666" r:id="rId260"/>
    <p:sldId id="667" r:id="rId261"/>
    <p:sldId id="668" r:id="rId262"/>
    <p:sldId id="669" r:id="rId263"/>
    <p:sldId id="670" r:id="rId264"/>
    <p:sldId id="671" r:id="rId265"/>
    <p:sldId id="672" r:id="rId266"/>
    <p:sldId id="673" r:id="rId267"/>
    <p:sldId id="674" r:id="rId268"/>
    <p:sldId id="675" r:id="rId269"/>
    <p:sldId id="676" r:id="rId270"/>
    <p:sldId id="677" r:id="rId271"/>
    <p:sldId id="678" r:id="rId272"/>
    <p:sldId id="679" r:id="rId273"/>
    <p:sldId id="680" r:id="rId274"/>
    <p:sldId id="681" r:id="rId275"/>
    <p:sldId id="682" r:id="rId276"/>
    <p:sldId id="683" r:id="rId277"/>
    <p:sldId id="684" r:id="rId278"/>
    <p:sldId id="685" r:id="rId279"/>
    <p:sldId id="686" r:id="rId280"/>
    <p:sldId id="687" r:id="rId281"/>
    <p:sldId id="688" r:id="rId282"/>
    <p:sldId id="689" r:id="rId283"/>
    <p:sldId id="690" r:id="rId284"/>
    <p:sldId id="691" r:id="rId285"/>
    <p:sldId id="692" r:id="rId286"/>
    <p:sldId id="693" r:id="rId287"/>
    <p:sldId id="694" r:id="rId288"/>
    <p:sldId id="695" r:id="rId289"/>
    <p:sldId id="696" r:id="rId290"/>
    <p:sldId id="697" r:id="rId291"/>
    <p:sldId id="698" r:id="rId292"/>
    <p:sldId id="699" r:id="rId293"/>
    <p:sldId id="700" r:id="rId294"/>
    <p:sldId id="701" r:id="rId295"/>
    <p:sldId id="702" r:id="rId296"/>
    <p:sldId id="703" r:id="rId297"/>
    <p:sldId id="704" r:id="rId298"/>
    <p:sldId id="705" r:id="rId299"/>
    <p:sldId id="706" r:id="rId300"/>
    <p:sldId id="707" r:id="rId301"/>
    <p:sldId id="708" r:id="rId302"/>
    <p:sldId id="709" r:id="rId303"/>
    <p:sldId id="710" r:id="rId304"/>
    <p:sldId id="711" r:id="rId305"/>
    <p:sldId id="712" r:id="rId306"/>
    <p:sldId id="713" r:id="rId307"/>
    <p:sldId id="714" r:id="rId308"/>
    <p:sldId id="715" r:id="rId309"/>
    <p:sldId id="716" r:id="rId310"/>
    <p:sldId id="717" r:id="rId311"/>
    <p:sldId id="718" r:id="rId312"/>
    <p:sldId id="719" r:id="rId313"/>
    <p:sldId id="720" r:id="rId314"/>
    <p:sldId id="721" r:id="rId315"/>
    <p:sldId id="722" r:id="rId316"/>
    <p:sldId id="723" r:id="rId317"/>
    <p:sldId id="724" r:id="rId318"/>
    <p:sldId id="725" r:id="rId319"/>
    <p:sldId id="726" r:id="rId320"/>
    <p:sldId id="727" r:id="rId321"/>
    <p:sldId id="728" r:id="rId322"/>
    <p:sldId id="729" r:id="rId323"/>
    <p:sldId id="730" r:id="rId324"/>
    <p:sldId id="731" r:id="rId325"/>
    <p:sldId id="732" r:id="rId326"/>
    <p:sldId id="733" r:id="rId327"/>
    <p:sldId id="734" r:id="rId328"/>
    <p:sldId id="735" r:id="rId329"/>
    <p:sldId id="736" r:id="rId330"/>
    <p:sldId id="737" r:id="rId331"/>
    <p:sldId id="738" r:id="rId332"/>
    <p:sldId id="739" r:id="rId333"/>
    <p:sldId id="740" r:id="rId334"/>
    <p:sldId id="741" r:id="rId335"/>
    <p:sldId id="742" r:id="rId336"/>
    <p:sldId id="743" r:id="rId337"/>
    <p:sldId id="744" r:id="rId338"/>
    <p:sldId id="745" r:id="rId339"/>
    <p:sldId id="746" r:id="rId340"/>
    <p:sldId id="747" r:id="rId341"/>
    <p:sldId id="748" r:id="rId342"/>
    <p:sldId id="749" r:id="rId343"/>
    <p:sldId id="750" r:id="rId344"/>
    <p:sldId id="751" r:id="rId345"/>
    <p:sldId id="752" r:id="rId346"/>
    <p:sldId id="753" r:id="rId347"/>
    <p:sldId id="754" r:id="rId348"/>
    <p:sldId id="755" r:id="rId349"/>
    <p:sldId id="756" r:id="rId350"/>
    <p:sldId id="757" r:id="rId351"/>
    <p:sldId id="758" r:id="rId352"/>
    <p:sldId id="759" r:id="rId353"/>
    <p:sldId id="760" r:id="rId354"/>
    <p:sldId id="761" r:id="rId355"/>
    <p:sldId id="762" r:id="rId356"/>
    <p:sldId id="763" r:id="rId357"/>
    <p:sldId id="764" r:id="rId358"/>
    <p:sldId id="765" r:id="rId359"/>
    <p:sldId id="766" r:id="rId360"/>
    <p:sldId id="767" r:id="rId361"/>
    <p:sldId id="768" r:id="rId362"/>
    <p:sldId id="769" r:id="rId363"/>
    <p:sldId id="770" r:id="rId364"/>
    <p:sldId id="771" r:id="rId365"/>
    <p:sldId id="772" r:id="rId366"/>
    <p:sldId id="773" r:id="rId367"/>
    <p:sldId id="774" r:id="rId368"/>
    <p:sldId id="775" r:id="rId369"/>
    <p:sldId id="776" r:id="rId370"/>
    <p:sldId id="777" r:id="rId371"/>
    <p:sldId id="778" r:id="rId372"/>
    <p:sldId id="779" r:id="rId373"/>
    <p:sldId id="780" r:id="rId374"/>
    <p:sldId id="781" r:id="rId375"/>
    <p:sldId id="782" r:id="rId376"/>
    <p:sldId id="783" r:id="rId377"/>
    <p:sldId id="784" r:id="rId378"/>
    <p:sldId id="785" r:id="rId379"/>
    <p:sldId id="786" r:id="rId380"/>
    <p:sldId id="787" r:id="rId381"/>
    <p:sldId id="788" r:id="rId382"/>
    <p:sldId id="789" r:id="rId383"/>
    <p:sldId id="790" r:id="rId384"/>
    <p:sldId id="791" r:id="rId385"/>
    <p:sldId id="792" r:id="rId386"/>
    <p:sldId id="793" r:id="rId387"/>
    <p:sldId id="794" r:id="rId388"/>
    <p:sldId id="795" r:id="rId389"/>
    <p:sldId id="796" r:id="rId390"/>
    <p:sldId id="797" r:id="rId391"/>
    <p:sldId id="798" r:id="rId392"/>
    <p:sldId id="799" r:id="rId393"/>
    <p:sldId id="800" r:id="rId394"/>
    <p:sldId id="801" r:id="rId395"/>
    <p:sldId id="802" r:id="rId396"/>
    <p:sldId id="803" r:id="rId397"/>
    <p:sldId id="804" r:id="rId398"/>
    <p:sldId id="805" r:id="rId399"/>
    <p:sldId id="806" r:id="rId400"/>
    <p:sldId id="807" r:id="rId401"/>
    <p:sldId id="808" r:id="rId402"/>
    <p:sldId id="809" r:id="rId403"/>
    <p:sldId id="810" r:id="rId404"/>
    <p:sldId id="811" r:id="rId405"/>
    <p:sldId id="812" r:id="rId406"/>
    <p:sldId id="813" r:id="rId407"/>
    <p:sldId id="814" r:id="rId408"/>
    <p:sldId id="815" r:id="rId409"/>
    <p:sldId id="816" r:id="rId410"/>
    <p:sldId id="817" r:id="rId411"/>
    <p:sldId id="818" r:id="rId412"/>
    <p:sldId id="819" r:id="rId413"/>
    <p:sldId id="820" r:id="rId414"/>
    <p:sldId id="821" r:id="rId415"/>
    <p:sldId id="822" r:id="rId416"/>
    <p:sldId id="823" r:id="rId417"/>
    <p:sldId id="824" r:id="rId418"/>
    <p:sldId id="825" r:id="rId419"/>
    <p:sldId id="826" r:id="rId420"/>
    <p:sldId id="827" r:id="rId421"/>
    <p:sldId id="828" r:id="rId422"/>
    <p:sldId id="829" r:id="rId423"/>
    <p:sldId id="830" r:id="rId424"/>
    <p:sldId id="831" r:id="rId425"/>
    <p:sldId id="832" r:id="rId426"/>
    <p:sldId id="833" r:id="rId427"/>
    <p:sldId id="834" r:id="rId428"/>
    <p:sldId id="835" r:id="rId429"/>
    <p:sldId id="836" r:id="rId430"/>
    <p:sldId id="837" r:id="rId431"/>
    <p:sldId id="838" r:id="rId432"/>
    <p:sldId id="839" r:id="rId433"/>
    <p:sldId id="840" r:id="rId434"/>
    <p:sldId id="841" r:id="rId435"/>
    <p:sldId id="842" r:id="rId436"/>
    <p:sldId id="843" r:id="rId437"/>
    <p:sldId id="844" r:id="rId438"/>
    <p:sldId id="845" r:id="rId439"/>
    <p:sldId id="846" r:id="rId440"/>
    <p:sldId id="847" r:id="rId441"/>
    <p:sldId id="848" r:id="rId442"/>
    <p:sldId id="849" r:id="rId443"/>
    <p:sldId id="850" r:id="rId444"/>
    <p:sldId id="851" r:id="rId445"/>
    <p:sldId id="852" r:id="rId446"/>
    <p:sldId id="853" r:id="rId447"/>
    <p:sldId id="854" r:id="rId448"/>
    <p:sldId id="855" r:id="rId449"/>
    <p:sldId id="856" r:id="rId450"/>
    <p:sldId id="857" r:id="rId451"/>
    <p:sldId id="858" r:id="rId452"/>
    <p:sldId id="859" r:id="rId453"/>
    <p:sldId id="860" r:id="rId454"/>
    <p:sldId id="861" r:id="rId455"/>
    <p:sldId id="862" r:id="rId456"/>
    <p:sldId id="863" r:id="rId457"/>
    <p:sldId id="864" r:id="rId458"/>
    <p:sldId id="865" r:id="rId459"/>
    <p:sldId id="866" r:id="rId460"/>
    <p:sldId id="867" r:id="rId461"/>
    <p:sldId id="868" r:id="rId462"/>
    <p:sldId id="869" r:id="rId463"/>
    <p:sldId id="870" r:id="rId464"/>
    <p:sldId id="871" r:id="rId465"/>
    <p:sldId id="872" r:id="rId466"/>
    <p:sldId id="873" r:id="rId467"/>
    <p:sldId id="874" r:id="rId468"/>
    <p:sldId id="875" r:id="rId469"/>
    <p:sldId id="876" r:id="rId470"/>
    <p:sldId id="877" r:id="rId471"/>
    <p:sldId id="878" r:id="rId472"/>
    <p:sldId id="879" r:id="rId473"/>
    <p:sldId id="880" r:id="rId474"/>
    <p:sldId id="881" r:id="rId475"/>
    <p:sldId id="882" r:id="rId476"/>
    <p:sldId id="883" r:id="rId477"/>
    <p:sldId id="884" r:id="rId478"/>
    <p:sldId id="885" r:id="rId479"/>
    <p:sldId id="886" r:id="rId480"/>
    <p:sldId id="887" r:id="rId481"/>
    <p:sldId id="888" r:id="rId482"/>
    <p:sldId id="889" r:id="rId483"/>
    <p:sldId id="890" r:id="rId484"/>
    <p:sldId id="891" r:id="rId485"/>
    <p:sldId id="892" r:id="rId486"/>
    <p:sldId id="893" r:id="rId487"/>
    <p:sldId id="894" r:id="rId488"/>
    <p:sldId id="895" r:id="rId489"/>
    <p:sldId id="896" r:id="rId490"/>
    <p:sldId id="897" r:id="rId491"/>
    <p:sldId id="898" r:id="rId492"/>
    <p:sldId id="899" r:id="rId493"/>
    <p:sldId id="900" r:id="rId494"/>
    <p:sldId id="901" r:id="rId495"/>
    <p:sldId id="902" r:id="rId496"/>
    <p:sldId id="903" r:id="rId497"/>
    <p:sldId id="904" r:id="rId498"/>
    <p:sldId id="905" r:id="rId499"/>
    <p:sldId id="906" r:id="rId500"/>
    <p:sldId id="907" r:id="rId501"/>
    <p:sldId id="908" r:id="rId502"/>
    <p:sldId id="909" r:id="rId503"/>
    <p:sldId id="910" r:id="rId504"/>
    <p:sldId id="911" r:id="rId505"/>
    <p:sldId id="912" r:id="rId506"/>
    <p:sldId id="913" r:id="rId507"/>
    <p:sldId id="914" r:id="rId508"/>
    <p:sldId id="915" r:id="rId509"/>
    <p:sldId id="916" r:id="rId510"/>
    <p:sldId id="917" r:id="rId511"/>
    <p:sldId id="918" r:id="rId512"/>
    <p:sldId id="919" r:id="rId513"/>
    <p:sldId id="920" r:id="rId514"/>
    <p:sldId id="921" r:id="rId515"/>
    <p:sldId id="922" r:id="rId516"/>
    <p:sldId id="923" r:id="rId517"/>
    <p:sldId id="924" r:id="rId518"/>
    <p:sldId id="925" r:id="rId519"/>
    <p:sldId id="926" r:id="rId520"/>
    <p:sldId id="927" r:id="rId521"/>
    <p:sldId id="928" r:id="rId522"/>
    <p:sldId id="929" r:id="rId523"/>
    <p:sldId id="930" r:id="rId524"/>
    <p:sldId id="931" r:id="rId525"/>
    <p:sldId id="932" r:id="rId526"/>
    <p:sldId id="933" r:id="rId527"/>
    <p:sldId id="934" r:id="rId528"/>
    <p:sldId id="935" r:id="rId529"/>
    <p:sldId id="936" r:id="rId530"/>
    <p:sldId id="937" r:id="rId531"/>
    <p:sldId id="938" r:id="rId532"/>
    <p:sldId id="939" r:id="rId533"/>
    <p:sldId id="940" r:id="rId534"/>
    <p:sldId id="941" r:id="rId535"/>
    <p:sldId id="942" r:id="rId536"/>
    <p:sldId id="943" r:id="rId537"/>
    <p:sldId id="944" r:id="rId538"/>
    <p:sldId id="945" r:id="rId539"/>
    <p:sldId id="946" r:id="rId540"/>
    <p:sldId id="947" r:id="rId541"/>
    <p:sldId id="948" r:id="rId542"/>
    <p:sldId id="949" r:id="rId543"/>
    <p:sldId id="950" r:id="rId544"/>
    <p:sldId id="951" r:id="rId545"/>
    <p:sldId id="952" r:id="rId546"/>
    <p:sldId id="953" r:id="rId547"/>
    <p:sldId id="954" r:id="rId548"/>
    <p:sldId id="955" r:id="rId549"/>
    <p:sldId id="956" r:id="rId550"/>
    <p:sldId id="957" r:id="rId551"/>
    <p:sldId id="958" r:id="rId552"/>
    <p:sldId id="959" r:id="rId553"/>
    <p:sldId id="960" r:id="rId554"/>
    <p:sldId id="961" r:id="rId555"/>
    <p:sldId id="962" r:id="rId556"/>
    <p:sldId id="963" r:id="rId557"/>
    <p:sldId id="964" r:id="rId558"/>
    <p:sldId id="965" r:id="rId559"/>
    <p:sldId id="966" r:id="rId560"/>
    <p:sldId id="967" r:id="rId561"/>
    <p:sldId id="968" r:id="rId562"/>
    <p:sldId id="969" r:id="rId563"/>
    <p:sldId id="970" r:id="rId564"/>
    <p:sldId id="971" r:id="rId565"/>
    <p:sldId id="972" r:id="rId566"/>
    <p:sldId id="973" r:id="rId567"/>
    <p:sldId id="974" r:id="rId568"/>
    <p:sldId id="975" r:id="rId569"/>
    <p:sldId id="976" r:id="rId570"/>
    <p:sldId id="977" r:id="rId571"/>
    <p:sldId id="978" r:id="rId572"/>
    <p:sldId id="979" r:id="rId573"/>
    <p:sldId id="980" r:id="rId574"/>
    <p:sldId id="981" r:id="rId575"/>
    <p:sldId id="982" r:id="rId576"/>
    <p:sldId id="983" r:id="rId577"/>
    <p:sldId id="984" r:id="rId578"/>
    <p:sldId id="985" r:id="rId579"/>
    <p:sldId id="986" r:id="rId580"/>
    <p:sldId id="987" r:id="rId581"/>
    <p:sldId id="988" r:id="rId582"/>
    <p:sldId id="989" r:id="rId583"/>
    <p:sldId id="990" r:id="rId584"/>
    <p:sldId id="991" r:id="rId585"/>
    <p:sldId id="992" r:id="rId586"/>
    <p:sldId id="993" r:id="rId587"/>
    <p:sldId id="994" r:id="rId588"/>
    <p:sldId id="995" r:id="rId589"/>
    <p:sldId id="996" r:id="rId590"/>
    <p:sldId id="997" r:id="rId591"/>
    <p:sldId id="998" r:id="rId592"/>
    <p:sldId id="999" r:id="rId593"/>
    <p:sldId id="1000" r:id="rId594"/>
    <p:sldId id="1001" r:id="rId595"/>
    <p:sldId id="1002" r:id="rId596"/>
    <p:sldId id="1003" r:id="rId597"/>
    <p:sldId id="1004" r:id="rId598"/>
    <p:sldId id="1005" r:id="rId599"/>
    <p:sldId id="1006" r:id="rId600"/>
    <p:sldId id="1007" r:id="rId601"/>
    <p:sldId id="1008" r:id="rId602"/>
    <p:sldId id="1009" r:id="rId603"/>
    <p:sldId id="1010" r:id="rId604"/>
    <p:sldId id="1011" r:id="rId605"/>
    <p:sldId id="1012" r:id="rId606"/>
    <p:sldId id="1013" r:id="rId607"/>
    <p:sldId id="1014" r:id="rId608"/>
    <p:sldId id="1015" r:id="rId609"/>
    <p:sldId id="1016" r:id="rId610"/>
    <p:sldId id="1017" r:id="rId611"/>
    <p:sldId id="1018" r:id="rId612"/>
    <p:sldId id="1019" r:id="rId613"/>
    <p:sldId id="1020" r:id="rId614"/>
    <p:sldId id="1021" r:id="rId615"/>
    <p:sldId id="1022" r:id="rId616"/>
    <p:sldId id="1023" r:id="rId617"/>
    <p:sldId id="1024" r:id="rId618"/>
    <p:sldId id="1025" r:id="rId619"/>
    <p:sldId id="1026" r:id="rId620"/>
    <p:sldId id="1027" r:id="rId621"/>
    <p:sldId id="1028" r:id="rId622"/>
    <p:sldId id="1029" r:id="rId623"/>
    <p:sldId id="1030" r:id="rId624"/>
    <p:sldId id="1031" r:id="rId625"/>
    <p:sldId id="1032" r:id="rId626"/>
    <p:sldId id="1033" r:id="rId627"/>
    <p:sldId id="1034" r:id="rId628"/>
    <p:sldId id="1035" r:id="rId629"/>
    <p:sldId id="1036" r:id="rId630"/>
    <p:sldId id="1037" r:id="rId631"/>
    <p:sldId id="1038" r:id="rId632"/>
    <p:sldId id="1039" r:id="rId633"/>
    <p:sldId id="1040" r:id="rId634"/>
    <p:sldId id="1041" r:id="rId635"/>
    <p:sldId id="1042" r:id="rId636"/>
    <p:sldId id="1043" r:id="rId637"/>
    <p:sldId id="1044" r:id="rId638"/>
    <p:sldId id="1045" r:id="rId639"/>
    <p:sldId id="1046" r:id="rId640"/>
    <p:sldId id="1047" r:id="rId641"/>
    <p:sldId id="1048" r:id="rId642"/>
    <p:sldId id="1049" r:id="rId643"/>
    <p:sldId id="1050" r:id="rId644"/>
    <p:sldId id="1051" r:id="rId645"/>
    <p:sldId id="1052" r:id="rId646"/>
    <p:sldId id="1053" r:id="rId647"/>
    <p:sldId id="1054" r:id="rId648"/>
    <p:sldId id="1055" r:id="rId649"/>
    <p:sldId id="1056" r:id="rId650"/>
    <p:sldId id="1057" r:id="rId651"/>
    <p:sldId id="1058" r:id="rId652"/>
    <p:sldId id="1059" r:id="rId653"/>
    <p:sldId id="1060" r:id="rId654"/>
    <p:sldId id="1061" r:id="rId655"/>
    <p:sldId id="1062" r:id="rId656"/>
    <p:sldId id="1063" r:id="rId657"/>
    <p:sldId id="1064" r:id="rId658"/>
    <p:sldId id="1065" r:id="rId659"/>
    <p:sldId id="1066" r:id="rId660"/>
    <p:sldId id="1067" r:id="rId661"/>
    <p:sldId id="1068" r:id="rId662"/>
    <p:sldId id="1069" r:id="rId663"/>
    <p:sldId id="1070" r:id="rId664"/>
    <p:sldId id="1071" r:id="rId665"/>
    <p:sldId id="1072" r:id="rId666"/>
    <p:sldId id="1073" r:id="rId667"/>
    <p:sldId id="1074" r:id="rId668"/>
    <p:sldId id="1075" r:id="rId669"/>
    <p:sldId id="1076" r:id="rId670"/>
    <p:sldId id="1077" r:id="rId671"/>
    <p:sldId id="1078" r:id="rId672"/>
    <p:sldId id="1079" r:id="rId673"/>
    <p:sldId id="1080" r:id="rId674"/>
  </p:sldIdLst>
  <p:sldSz cx="12198350" cy="6859588"/>
  <p:notesSz cx="6858000" cy="9144000"/>
  <p:custDataLst>
    <p:tags r:id="rId677"/>
  </p:custDataLst>
  <p:defaultTextStyle>
    <a:defPPr>
      <a:defRPr lang="en-US"/>
    </a:defPPr>
    <a:lvl1pPr marL="0" algn="l" defTabSz="1219835" rtl="0" eaLnBrk="1" latinLnBrk="0" hangingPunct="1">
      <a:defRPr sz="2400" kern="1200">
        <a:solidFill>
          <a:schemeClr val="tx1"/>
        </a:solidFill>
        <a:latin typeface="+mn-lt"/>
        <a:ea typeface="+mn-ea"/>
        <a:cs typeface="+mn-cs"/>
      </a:defRPr>
    </a:lvl1pPr>
    <a:lvl2pPr marL="609600" algn="l" defTabSz="1219835" rtl="0" eaLnBrk="1" latinLnBrk="0" hangingPunct="1">
      <a:defRPr sz="2400" kern="1200">
        <a:solidFill>
          <a:schemeClr val="tx1"/>
        </a:solidFill>
        <a:latin typeface="+mn-lt"/>
        <a:ea typeface="+mn-ea"/>
        <a:cs typeface="+mn-cs"/>
      </a:defRPr>
    </a:lvl2pPr>
    <a:lvl3pPr marL="1219835" algn="l" defTabSz="1219835" rtl="0" eaLnBrk="1" latinLnBrk="0" hangingPunct="1">
      <a:defRPr sz="2400" kern="1200">
        <a:solidFill>
          <a:schemeClr val="tx1"/>
        </a:solidFill>
        <a:latin typeface="+mn-lt"/>
        <a:ea typeface="+mn-ea"/>
        <a:cs typeface="+mn-cs"/>
      </a:defRPr>
    </a:lvl3pPr>
    <a:lvl4pPr marL="1829435" algn="l" defTabSz="1219835" rtl="0" eaLnBrk="1" latinLnBrk="0" hangingPunct="1">
      <a:defRPr sz="2400" kern="1200">
        <a:solidFill>
          <a:schemeClr val="tx1"/>
        </a:solidFill>
        <a:latin typeface="+mn-lt"/>
        <a:ea typeface="+mn-ea"/>
        <a:cs typeface="+mn-cs"/>
      </a:defRPr>
    </a:lvl4pPr>
    <a:lvl5pPr marL="2439035" algn="l" defTabSz="1219835" rtl="0" eaLnBrk="1" latinLnBrk="0" hangingPunct="1">
      <a:defRPr sz="2400" kern="1200">
        <a:solidFill>
          <a:schemeClr val="tx1"/>
        </a:solidFill>
        <a:latin typeface="+mn-lt"/>
        <a:ea typeface="+mn-ea"/>
        <a:cs typeface="+mn-cs"/>
      </a:defRPr>
    </a:lvl5pPr>
    <a:lvl6pPr marL="3049270" algn="l" defTabSz="1219835" rtl="0" eaLnBrk="1" latinLnBrk="0" hangingPunct="1">
      <a:defRPr sz="2400" kern="1200">
        <a:solidFill>
          <a:schemeClr val="tx1"/>
        </a:solidFill>
        <a:latin typeface="+mn-lt"/>
        <a:ea typeface="+mn-ea"/>
        <a:cs typeface="+mn-cs"/>
      </a:defRPr>
    </a:lvl6pPr>
    <a:lvl7pPr marL="3658870" algn="l" defTabSz="1219835" rtl="0" eaLnBrk="1" latinLnBrk="0" hangingPunct="1">
      <a:defRPr sz="2400" kern="1200">
        <a:solidFill>
          <a:schemeClr val="tx1"/>
        </a:solidFill>
        <a:latin typeface="+mn-lt"/>
        <a:ea typeface="+mn-ea"/>
        <a:cs typeface="+mn-cs"/>
      </a:defRPr>
    </a:lvl7pPr>
    <a:lvl8pPr marL="4268470" algn="l" defTabSz="1219835" rtl="0" eaLnBrk="1" latinLnBrk="0" hangingPunct="1">
      <a:defRPr sz="2400" kern="1200">
        <a:solidFill>
          <a:schemeClr val="tx1"/>
        </a:solidFill>
        <a:latin typeface="+mn-lt"/>
        <a:ea typeface="+mn-ea"/>
        <a:cs typeface="+mn-cs"/>
      </a:defRPr>
    </a:lvl8pPr>
    <a:lvl9pPr marL="4878705" algn="l" defTabSz="1219835"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2921">
          <p15:clr>
            <a:srgbClr val="A4A3A4"/>
          </p15:clr>
        </p15:guide>
        <p15:guide id="3" pos="2880">
          <p15:clr>
            <a:srgbClr val="A4A3A4"/>
          </p15:clr>
        </p15:guide>
        <p15:guide id="4" pos="384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CFF"/>
    <a:srgbClr val="7CC43A"/>
    <a:srgbClr val="3E5CCC"/>
    <a:srgbClr val="74B836"/>
    <a:srgbClr val="FF9933"/>
    <a:srgbClr val="1A8ABC"/>
    <a:srgbClr val="358DA5"/>
    <a:srgbClr val="1157AB"/>
    <a:srgbClr val="92D050"/>
    <a:srgbClr val="4C3D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87074" autoAdjust="0"/>
  </p:normalViewPr>
  <p:slideViewPr>
    <p:cSldViewPr>
      <p:cViewPr varScale="1">
        <p:scale>
          <a:sx n="75" d="100"/>
          <a:sy n="75" d="100"/>
        </p:scale>
        <p:origin x="1205" y="43"/>
      </p:cViewPr>
      <p:guideLst>
        <p:guide orient="horz" pos="2160"/>
        <p:guide orient="horz" pos="2921"/>
        <p:guide pos="2880"/>
        <p:guide pos="384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671" Type="http://schemas.openxmlformats.org/officeDocument/2006/relationships/slide" Target="slides/slide669.xml"/><Relationship Id="rId21" Type="http://schemas.openxmlformats.org/officeDocument/2006/relationships/slide" Target="slides/slide19.xml"/><Relationship Id="rId324" Type="http://schemas.openxmlformats.org/officeDocument/2006/relationships/slide" Target="slides/slide322.xml"/><Relationship Id="rId531" Type="http://schemas.openxmlformats.org/officeDocument/2006/relationships/slide" Target="slides/slide529.xml"/><Relationship Id="rId629" Type="http://schemas.openxmlformats.org/officeDocument/2006/relationships/slide" Target="slides/slide627.xml"/><Relationship Id="rId170" Type="http://schemas.openxmlformats.org/officeDocument/2006/relationships/slide" Target="slides/slide168.xml"/><Relationship Id="rId268" Type="http://schemas.openxmlformats.org/officeDocument/2006/relationships/slide" Target="slides/slide266.xml"/><Relationship Id="rId475" Type="http://schemas.openxmlformats.org/officeDocument/2006/relationships/slide" Target="slides/slide473.xml"/><Relationship Id="rId32" Type="http://schemas.openxmlformats.org/officeDocument/2006/relationships/slide" Target="slides/slide30.xml"/><Relationship Id="rId128" Type="http://schemas.openxmlformats.org/officeDocument/2006/relationships/slide" Target="slides/slide126.xml"/><Relationship Id="rId335" Type="http://schemas.openxmlformats.org/officeDocument/2006/relationships/slide" Target="slides/slide333.xml"/><Relationship Id="rId542" Type="http://schemas.openxmlformats.org/officeDocument/2006/relationships/slide" Target="slides/slide540.xml"/><Relationship Id="rId181" Type="http://schemas.openxmlformats.org/officeDocument/2006/relationships/slide" Target="slides/slide179.xml"/><Relationship Id="rId402" Type="http://schemas.openxmlformats.org/officeDocument/2006/relationships/slide" Target="slides/slide400.xml"/><Relationship Id="rId279" Type="http://schemas.openxmlformats.org/officeDocument/2006/relationships/slide" Target="slides/slide277.xml"/><Relationship Id="rId486" Type="http://schemas.openxmlformats.org/officeDocument/2006/relationships/slide" Target="slides/slide484.xml"/><Relationship Id="rId43" Type="http://schemas.openxmlformats.org/officeDocument/2006/relationships/slide" Target="slides/slide41.xml"/><Relationship Id="rId139" Type="http://schemas.openxmlformats.org/officeDocument/2006/relationships/slide" Target="slides/slide137.xml"/><Relationship Id="rId346" Type="http://schemas.openxmlformats.org/officeDocument/2006/relationships/slide" Target="slides/slide344.xml"/><Relationship Id="rId553" Type="http://schemas.openxmlformats.org/officeDocument/2006/relationships/slide" Target="slides/slide551.xml"/><Relationship Id="rId192" Type="http://schemas.openxmlformats.org/officeDocument/2006/relationships/slide" Target="slides/slide190.xml"/><Relationship Id="rId206" Type="http://schemas.openxmlformats.org/officeDocument/2006/relationships/slide" Target="slides/slide204.xml"/><Relationship Id="rId413" Type="http://schemas.openxmlformats.org/officeDocument/2006/relationships/slide" Target="slides/slide411.xml"/><Relationship Id="rId497" Type="http://schemas.openxmlformats.org/officeDocument/2006/relationships/slide" Target="slides/slide495.xml"/><Relationship Id="rId620" Type="http://schemas.openxmlformats.org/officeDocument/2006/relationships/slide" Target="slides/slide618.xml"/><Relationship Id="rId357" Type="http://schemas.openxmlformats.org/officeDocument/2006/relationships/slide" Target="slides/slide355.xml"/><Relationship Id="rId54" Type="http://schemas.openxmlformats.org/officeDocument/2006/relationships/slide" Target="slides/slide52.xml"/><Relationship Id="rId217" Type="http://schemas.openxmlformats.org/officeDocument/2006/relationships/slide" Target="slides/slide215.xml"/><Relationship Id="rId564" Type="http://schemas.openxmlformats.org/officeDocument/2006/relationships/slide" Target="slides/slide562.xml"/><Relationship Id="rId424" Type="http://schemas.openxmlformats.org/officeDocument/2006/relationships/slide" Target="slides/slide422.xml"/><Relationship Id="rId631" Type="http://schemas.openxmlformats.org/officeDocument/2006/relationships/slide" Target="slides/slide629.xml"/><Relationship Id="rId270" Type="http://schemas.openxmlformats.org/officeDocument/2006/relationships/slide" Target="slides/slide268.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575" Type="http://schemas.openxmlformats.org/officeDocument/2006/relationships/slide" Target="slides/slide573.xml"/><Relationship Id="rId228" Type="http://schemas.openxmlformats.org/officeDocument/2006/relationships/slide" Target="slides/slide226.xml"/><Relationship Id="rId435" Type="http://schemas.openxmlformats.org/officeDocument/2006/relationships/slide" Target="slides/slide433.xml"/><Relationship Id="rId642" Type="http://schemas.openxmlformats.org/officeDocument/2006/relationships/slide" Target="slides/slide640.xml"/><Relationship Id="rId281" Type="http://schemas.openxmlformats.org/officeDocument/2006/relationships/slide" Target="slides/slide279.xml"/><Relationship Id="rId502" Type="http://schemas.openxmlformats.org/officeDocument/2006/relationships/slide" Target="slides/slide500.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slide" Target="slides/slide377.xml"/><Relationship Id="rId586" Type="http://schemas.openxmlformats.org/officeDocument/2006/relationships/slide" Target="slides/slide584.xml"/><Relationship Id="rId7" Type="http://schemas.openxmlformats.org/officeDocument/2006/relationships/slide" Target="slides/slide5.xml"/><Relationship Id="rId239" Type="http://schemas.openxmlformats.org/officeDocument/2006/relationships/slide" Target="slides/slide237.xml"/><Relationship Id="rId446" Type="http://schemas.openxmlformats.org/officeDocument/2006/relationships/slide" Target="slides/slide444.xml"/><Relationship Id="rId653" Type="http://schemas.openxmlformats.org/officeDocument/2006/relationships/slide" Target="slides/slide651.xml"/><Relationship Id="rId292" Type="http://schemas.openxmlformats.org/officeDocument/2006/relationships/slide" Target="slides/slide290.xml"/><Relationship Id="rId306" Type="http://schemas.openxmlformats.org/officeDocument/2006/relationships/slide" Target="slides/slide304.xml"/><Relationship Id="rId87" Type="http://schemas.openxmlformats.org/officeDocument/2006/relationships/slide" Target="slides/slide85.xml"/><Relationship Id="rId513" Type="http://schemas.openxmlformats.org/officeDocument/2006/relationships/slide" Target="slides/slide511.xml"/><Relationship Id="rId597" Type="http://schemas.openxmlformats.org/officeDocument/2006/relationships/slide" Target="slides/slide595.xml"/><Relationship Id="rId152" Type="http://schemas.openxmlformats.org/officeDocument/2006/relationships/slide" Target="slides/slide150.xml"/><Relationship Id="rId457" Type="http://schemas.openxmlformats.org/officeDocument/2006/relationships/slide" Target="slides/slide455.xml"/><Relationship Id="rId664" Type="http://schemas.openxmlformats.org/officeDocument/2006/relationships/slide" Target="slides/slide662.xml"/><Relationship Id="rId14" Type="http://schemas.openxmlformats.org/officeDocument/2006/relationships/slide" Target="slides/slide12.xml"/><Relationship Id="rId317" Type="http://schemas.openxmlformats.org/officeDocument/2006/relationships/slide" Target="slides/slide315.xml"/><Relationship Id="rId524" Type="http://schemas.openxmlformats.org/officeDocument/2006/relationships/slide" Target="slides/slide522.xml"/><Relationship Id="rId98" Type="http://schemas.openxmlformats.org/officeDocument/2006/relationships/slide" Target="slides/slide96.xml"/><Relationship Id="rId163" Type="http://schemas.openxmlformats.org/officeDocument/2006/relationships/slide" Target="slides/slide161.xml"/><Relationship Id="rId370" Type="http://schemas.openxmlformats.org/officeDocument/2006/relationships/slide" Target="slides/slide368.xml"/><Relationship Id="rId230" Type="http://schemas.openxmlformats.org/officeDocument/2006/relationships/slide" Target="slides/slide228.xml"/><Relationship Id="rId468" Type="http://schemas.openxmlformats.org/officeDocument/2006/relationships/slide" Target="slides/slide466.xml"/><Relationship Id="rId675" Type="http://schemas.openxmlformats.org/officeDocument/2006/relationships/notesMaster" Target="notesMasters/notesMaster1.xml"/><Relationship Id="rId25" Type="http://schemas.openxmlformats.org/officeDocument/2006/relationships/slide" Target="slides/slide23.xml"/><Relationship Id="rId328" Type="http://schemas.openxmlformats.org/officeDocument/2006/relationships/slide" Target="slides/slide326.xml"/><Relationship Id="rId535" Type="http://schemas.openxmlformats.org/officeDocument/2006/relationships/slide" Target="slides/slide533.xml"/><Relationship Id="rId174" Type="http://schemas.openxmlformats.org/officeDocument/2006/relationships/slide" Target="slides/slide172.xml"/><Relationship Id="rId381" Type="http://schemas.openxmlformats.org/officeDocument/2006/relationships/slide" Target="slides/slide379.xml"/><Relationship Id="rId602" Type="http://schemas.openxmlformats.org/officeDocument/2006/relationships/slide" Target="slides/slide600.xml"/><Relationship Id="rId241" Type="http://schemas.openxmlformats.org/officeDocument/2006/relationships/slide" Target="slides/slide239.xml"/><Relationship Id="rId479" Type="http://schemas.openxmlformats.org/officeDocument/2006/relationships/slide" Target="slides/slide477.xml"/><Relationship Id="rId36" Type="http://schemas.openxmlformats.org/officeDocument/2006/relationships/slide" Target="slides/slide34.xml"/><Relationship Id="rId339" Type="http://schemas.openxmlformats.org/officeDocument/2006/relationships/slide" Target="slides/slide337.xml"/><Relationship Id="rId546" Type="http://schemas.openxmlformats.org/officeDocument/2006/relationships/slide" Target="slides/slide544.xml"/><Relationship Id="rId101" Type="http://schemas.openxmlformats.org/officeDocument/2006/relationships/slide" Target="slides/slide99.xml"/><Relationship Id="rId185" Type="http://schemas.openxmlformats.org/officeDocument/2006/relationships/slide" Target="slides/slide183.xml"/><Relationship Id="rId406" Type="http://schemas.openxmlformats.org/officeDocument/2006/relationships/slide" Target="slides/slide404.xml"/><Relationship Id="rId392" Type="http://schemas.openxmlformats.org/officeDocument/2006/relationships/slide" Target="slides/slide390.xml"/><Relationship Id="rId613" Type="http://schemas.openxmlformats.org/officeDocument/2006/relationships/slide" Target="slides/slide611.xml"/><Relationship Id="rId252" Type="http://schemas.openxmlformats.org/officeDocument/2006/relationships/slide" Target="slides/slide250.xml"/><Relationship Id="rId47" Type="http://schemas.openxmlformats.org/officeDocument/2006/relationships/slide" Target="slides/slide45.xml"/><Relationship Id="rId112" Type="http://schemas.openxmlformats.org/officeDocument/2006/relationships/slide" Target="slides/slide110.xml"/><Relationship Id="rId557" Type="http://schemas.openxmlformats.org/officeDocument/2006/relationships/slide" Target="slides/slide555.xml"/><Relationship Id="rId196" Type="http://schemas.openxmlformats.org/officeDocument/2006/relationships/slide" Target="slides/slide194.xml"/><Relationship Id="rId417" Type="http://schemas.openxmlformats.org/officeDocument/2006/relationships/slide" Target="slides/slide415.xml"/><Relationship Id="rId624" Type="http://schemas.openxmlformats.org/officeDocument/2006/relationships/slide" Target="slides/slide622.xml"/><Relationship Id="rId263" Type="http://schemas.openxmlformats.org/officeDocument/2006/relationships/slide" Target="slides/slide261.xml"/><Relationship Id="rId470" Type="http://schemas.openxmlformats.org/officeDocument/2006/relationships/slide" Target="slides/slide468.xml"/><Relationship Id="rId58" Type="http://schemas.openxmlformats.org/officeDocument/2006/relationships/slide" Target="slides/slide56.xml"/><Relationship Id="rId123" Type="http://schemas.openxmlformats.org/officeDocument/2006/relationships/slide" Target="slides/slide121.xml"/><Relationship Id="rId330" Type="http://schemas.openxmlformats.org/officeDocument/2006/relationships/slide" Target="slides/slide328.xml"/><Relationship Id="rId568" Type="http://schemas.openxmlformats.org/officeDocument/2006/relationships/slide" Target="slides/slide566.xml"/><Relationship Id="rId428" Type="http://schemas.openxmlformats.org/officeDocument/2006/relationships/slide" Target="slides/slide426.xml"/><Relationship Id="rId635" Type="http://schemas.openxmlformats.org/officeDocument/2006/relationships/slide" Target="slides/slide633.xml"/><Relationship Id="rId274" Type="http://schemas.openxmlformats.org/officeDocument/2006/relationships/slide" Target="slides/slide272.xml"/><Relationship Id="rId481" Type="http://schemas.openxmlformats.org/officeDocument/2006/relationships/slide" Target="slides/slide479.xml"/><Relationship Id="rId69" Type="http://schemas.openxmlformats.org/officeDocument/2006/relationships/slide" Target="slides/slide67.xml"/><Relationship Id="rId134" Type="http://schemas.openxmlformats.org/officeDocument/2006/relationships/slide" Target="slides/slide132.xml"/><Relationship Id="rId579" Type="http://schemas.openxmlformats.org/officeDocument/2006/relationships/slide" Target="slides/slide577.xml"/><Relationship Id="rId341" Type="http://schemas.openxmlformats.org/officeDocument/2006/relationships/slide" Target="slides/slide339.xml"/><Relationship Id="rId439" Type="http://schemas.openxmlformats.org/officeDocument/2006/relationships/slide" Target="slides/slide437.xml"/><Relationship Id="rId646" Type="http://schemas.openxmlformats.org/officeDocument/2006/relationships/slide" Target="slides/slide644.xml"/><Relationship Id="rId201" Type="http://schemas.openxmlformats.org/officeDocument/2006/relationships/slide" Target="slides/slide199.xml"/><Relationship Id="rId285" Type="http://schemas.openxmlformats.org/officeDocument/2006/relationships/slide" Target="slides/slide283.xml"/><Relationship Id="rId506" Type="http://schemas.openxmlformats.org/officeDocument/2006/relationships/slide" Target="slides/slide504.xml"/><Relationship Id="rId492" Type="http://schemas.openxmlformats.org/officeDocument/2006/relationships/slide" Target="slides/slide490.xml"/><Relationship Id="rId91" Type="http://schemas.openxmlformats.org/officeDocument/2006/relationships/slide" Target="slides/slide89.xml"/><Relationship Id="rId145" Type="http://schemas.openxmlformats.org/officeDocument/2006/relationships/slide" Target="slides/slide143.xml"/><Relationship Id="rId187" Type="http://schemas.openxmlformats.org/officeDocument/2006/relationships/slide" Target="slides/slide185.xml"/><Relationship Id="rId352" Type="http://schemas.openxmlformats.org/officeDocument/2006/relationships/slide" Target="slides/slide350.xml"/><Relationship Id="rId394" Type="http://schemas.openxmlformats.org/officeDocument/2006/relationships/slide" Target="slides/slide392.xml"/><Relationship Id="rId408" Type="http://schemas.openxmlformats.org/officeDocument/2006/relationships/slide" Target="slides/slide406.xml"/><Relationship Id="rId615" Type="http://schemas.openxmlformats.org/officeDocument/2006/relationships/slide" Target="slides/slide613.xml"/><Relationship Id="rId212" Type="http://schemas.openxmlformats.org/officeDocument/2006/relationships/slide" Target="slides/slide210.xml"/><Relationship Id="rId254" Type="http://schemas.openxmlformats.org/officeDocument/2006/relationships/slide" Target="slides/slide252.xml"/><Relationship Id="rId657" Type="http://schemas.openxmlformats.org/officeDocument/2006/relationships/slide" Target="slides/slide655.xml"/><Relationship Id="rId49" Type="http://schemas.openxmlformats.org/officeDocument/2006/relationships/slide" Target="slides/slide47.xml"/><Relationship Id="rId114" Type="http://schemas.openxmlformats.org/officeDocument/2006/relationships/slide" Target="slides/slide112.xml"/><Relationship Id="rId296" Type="http://schemas.openxmlformats.org/officeDocument/2006/relationships/slide" Target="slides/slide294.xml"/><Relationship Id="rId461" Type="http://schemas.openxmlformats.org/officeDocument/2006/relationships/slide" Target="slides/slide459.xml"/><Relationship Id="rId517" Type="http://schemas.openxmlformats.org/officeDocument/2006/relationships/slide" Target="slides/slide515.xml"/><Relationship Id="rId559" Type="http://schemas.openxmlformats.org/officeDocument/2006/relationships/slide" Target="slides/slide557.xml"/><Relationship Id="rId60" Type="http://schemas.openxmlformats.org/officeDocument/2006/relationships/slide" Target="slides/slide58.xml"/><Relationship Id="rId156" Type="http://schemas.openxmlformats.org/officeDocument/2006/relationships/slide" Target="slides/slide154.xml"/><Relationship Id="rId198" Type="http://schemas.openxmlformats.org/officeDocument/2006/relationships/slide" Target="slides/slide196.xml"/><Relationship Id="rId321" Type="http://schemas.openxmlformats.org/officeDocument/2006/relationships/slide" Target="slides/slide319.xml"/><Relationship Id="rId363" Type="http://schemas.openxmlformats.org/officeDocument/2006/relationships/slide" Target="slides/slide361.xml"/><Relationship Id="rId419" Type="http://schemas.openxmlformats.org/officeDocument/2006/relationships/slide" Target="slides/slide417.xml"/><Relationship Id="rId570" Type="http://schemas.openxmlformats.org/officeDocument/2006/relationships/slide" Target="slides/slide568.xml"/><Relationship Id="rId626" Type="http://schemas.openxmlformats.org/officeDocument/2006/relationships/slide" Target="slides/slide624.xml"/><Relationship Id="rId223" Type="http://schemas.openxmlformats.org/officeDocument/2006/relationships/slide" Target="slides/slide221.xml"/><Relationship Id="rId430" Type="http://schemas.openxmlformats.org/officeDocument/2006/relationships/slide" Target="slides/slide428.xml"/><Relationship Id="rId668" Type="http://schemas.openxmlformats.org/officeDocument/2006/relationships/slide" Target="slides/slide666.xml"/><Relationship Id="rId18" Type="http://schemas.openxmlformats.org/officeDocument/2006/relationships/slide" Target="slides/slide16.xml"/><Relationship Id="rId265" Type="http://schemas.openxmlformats.org/officeDocument/2006/relationships/slide" Target="slides/slide263.xml"/><Relationship Id="rId472" Type="http://schemas.openxmlformats.org/officeDocument/2006/relationships/slide" Target="slides/slide470.xml"/><Relationship Id="rId528" Type="http://schemas.openxmlformats.org/officeDocument/2006/relationships/slide" Target="slides/slide526.xml"/><Relationship Id="rId125" Type="http://schemas.openxmlformats.org/officeDocument/2006/relationships/slide" Target="slides/slide123.xml"/><Relationship Id="rId167" Type="http://schemas.openxmlformats.org/officeDocument/2006/relationships/slide" Target="slides/slide165.xml"/><Relationship Id="rId332" Type="http://schemas.openxmlformats.org/officeDocument/2006/relationships/slide" Target="slides/slide330.xml"/><Relationship Id="rId374" Type="http://schemas.openxmlformats.org/officeDocument/2006/relationships/slide" Target="slides/slide372.xml"/><Relationship Id="rId581" Type="http://schemas.openxmlformats.org/officeDocument/2006/relationships/slide" Target="slides/slide579.xml"/><Relationship Id="rId71" Type="http://schemas.openxmlformats.org/officeDocument/2006/relationships/slide" Target="slides/slide69.xml"/><Relationship Id="rId234" Type="http://schemas.openxmlformats.org/officeDocument/2006/relationships/slide" Target="slides/slide232.xml"/><Relationship Id="rId637" Type="http://schemas.openxmlformats.org/officeDocument/2006/relationships/slide" Target="slides/slide635.xml"/><Relationship Id="rId679"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7.xml"/><Relationship Id="rId276" Type="http://schemas.openxmlformats.org/officeDocument/2006/relationships/slide" Target="slides/slide274.xml"/><Relationship Id="rId441" Type="http://schemas.openxmlformats.org/officeDocument/2006/relationships/slide" Target="slides/slide439.xml"/><Relationship Id="rId483" Type="http://schemas.openxmlformats.org/officeDocument/2006/relationships/slide" Target="slides/slide481.xml"/><Relationship Id="rId539" Type="http://schemas.openxmlformats.org/officeDocument/2006/relationships/slide" Target="slides/slide537.xml"/><Relationship Id="rId40" Type="http://schemas.openxmlformats.org/officeDocument/2006/relationships/slide" Target="slides/slide38.xml"/><Relationship Id="rId136" Type="http://schemas.openxmlformats.org/officeDocument/2006/relationships/slide" Target="slides/slide134.xml"/><Relationship Id="rId178" Type="http://schemas.openxmlformats.org/officeDocument/2006/relationships/slide" Target="slides/slide176.xml"/><Relationship Id="rId301" Type="http://schemas.openxmlformats.org/officeDocument/2006/relationships/slide" Target="slides/slide299.xml"/><Relationship Id="rId343" Type="http://schemas.openxmlformats.org/officeDocument/2006/relationships/slide" Target="slides/slide341.xml"/><Relationship Id="rId550" Type="http://schemas.openxmlformats.org/officeDocument/2006/relationships/slide" Target="slides/slide548.xml"/><Relationship Id="rId82" Type="http://schemas.openxmlformats.org/officeDocument/2006/relationships/slide" Target="slides/slide80.xml"/><Relationship Id="rId203" Type="http://schemas.openxmlformats.org/officeDocument/2006/relationships/slide" Target="slides/slide201.xml"/><Relationship Id="rId385" Type="http://schemas.openxmlformats.org/officeDocument/2006/relationships/slide" Target="slides/slide383.xml"/><Relationship Id="rId592" Type="http://schemas.openxmlformats.org/officeDocument/2006/relationships/slide" Target="slides/slide590.xml"/><Relationship Id="rId606" Type="http://schemas.openxmlformats.org/officeDocument/2006/relationships/slide" Target="slides/slide604.xml"/><Relationship Id="rId648" Type="http://schemas.openxmlformats.org/officeDocument/2006/relationships/slide" Target="slides/slide646.xml"/><Relationship Id="rId245" Type="http://schemas.openxmlformats.org/officeDocument/2006/relationships/slide" Target="slides/slide243.xml"/><Relationship Id="rId287" Type="http://schemas.openxmlformats.org/officeDocument/2006/relationships/slide" Target="slides/slide285.xml"/><Relationship Id="rId410" Type="http://schemas.openxmlformats.org/officeDocument/2006/relationships/slide" Target="slides/slide408.xml"/><Relationship Id="rId452" Type="http://schemas.openxmlformats.org/officeDocument/2006/relationships/slide" Target="slides/slide450.xml"/><Relationship Id="rId494" Type="http://schemas.openxmlformats.org/officeDocument/2006/relationships/slide" Target="slides/slide492.xml"/><Relationship Id="rId508" Type="http://schemas.openxmlformats.org/officeDocument/2006/relationships/slide" Target="slides/slide506.xml"/><Relationship Id="rId105" Type="http://schemas.openxmlformats.org/officeDocument/2006/relationships/slide" Target="slides/slide103.xml"/><Relationship Id="rId147" Type="http://schemas.openxmlformats.org/officeDocument/2006/relationships/slide" Target="slides/slide145.xml"/><Relationship Id="rId312" Type="http://schemas.openxmlformats.org/officeDocument/2006/relationships/slide" Target="slides/slide310.xml"/><Relationship Id="rId354" Type="http://schemas.openxmlformats.org/officeDocument/2006/relationships/slide" Target="slides/slide352.xml"/><Relationship Id="rId51" Type="http://schemas.openxmlformats.org/officeDocument/2006/relationships/slide" Target="slides/slide49.xml"/><Relationship Id="rId93" Type="http://schemas.openxmlformats.org/officeDocument/2006/relationships/slide" Target="slides/slide91.xml"/><Relationship Id="rId189" Type="http://schemas.openxmlformats.org/officeDocument/2006/relationships/slide" Target="slides/slide187.xml"/><Relationship Id="rId396" Type="http://schemas.openxmlformats.org/officeDocument/2006/relationships/slide" Target="slides/slide394.xml"/><Relationship Id="rId561" Type="http://schemas.openxmlformats.org/officeDocument/2006/relationships/slide" Target="slides/slide559.xml"/><Relationship Id="rId617" Type="http://schemas.openxmlformats.org/officeDocument/2006/relationships/slide" Target="slides/slide615.xml"/><Relationship Id="rId659" Type="http://schemas.openxmlformats.org/officeDocument/2006/relationships/slide" Target="slides/slide657.xml"/><Relationship Id="rId214" Type="http://schemas.openxmlformats.org/officeDocument/2006/relationships/slide" Target="slides/slide212.xml"/><Relationship Id="rId256" Type="http://schemas.openxmlformats.org/officeDocument/2006/relationships/slide" Target="slides/slide254.xml"/><Relationship Id="rId298" Type="http://schemas.openxmlformats.org/officeDocument/2006/relationships/slide" Target="slides/slide296.xml"/><Relationship Id="rId421" Type="http://schemas.openxmlformats.org/officeDocument/2006/relationships/slide" Target="slides/slide419.xml"/><Relationship Id="rId463" Type="http://schemas.openxmlformats.org/officeDocument/2006/relationships/slide" Target="slides/slide461.xml"/><Relationship Id="rId519" Type="http://schemas.openxmlformats.org/officeDocument/2006/relationships/slide" Target="slides/slide517.xml"/><Relationship Id="rId670" Type="http://schemas.openxmlformats.org/officeDocument/2006/relationships/slide" Target="slides/slide668.xml"/><Relationship Id="rId116" Type="http://schemas.openxmlformats.org/officeDocument/2006/relationships/slide" Target="slides/slide114.xml"/><Relationship Id="rId158" Type="http://schemas.openxmlformats.org/officeDocument/2006/relationships/slide" Target="slides/slide156.xml"/><Relationship Id="rId323" Type="http://schemas.openxmlformats.org/officeDocument/2006/relationships/slide" Target="slides/slide321.xml"/><Relationship Id="rId530" Type="http://schemas.openxmlformats.org/officeDocument/2006/relationships/slide" Target="slides/slide528.xml"/><Relationship Id="rId20" Type="http://schemas.openxmlformats.org/officeDocument/2006/relationships/slide" Target="slides/slide18.xml"/><Relationship Id="rId62" Type="http://schemas.openxmlformats.org/officeDocument/2006/relationships/slide" Target="slides/slide60.xml"/><Relationship Id="rId365" Type="http://schemas.openxmlformats.org/officeDocument/2006/relationships/slide" Target="slides/slide363.xml"/><Relationship Id="rId572" Type="http://schemas.openxmlformats.org/officeDocument/2006/relationships/slide" Target="slides/slide570.xml"/><Relationship Id="rId628" Type="http://schemas.openxmlformats.org/officeDocument/2006/relationships/slide" Target="slides/slide626.xml"/><Relationship Id="rId225" Type="http://schemas.openxmlformats.org/officeDocument/2006/relationships/slide" Target="slides/slide223.xml"/><Relationship Id="rId267" Type="http://schemas.openxmlformats.org/officeDocument/2006/relationships/slide" Target="slides/slide265.xml"/><Relationship Id="rId432" Type="http://schemas.openxmlformats.org/officeDocument/2006/relationships/slide" Target="slides/slide430.xml"/><Relationship Id="rId474" Type="http://schemas.openxmlformats.org/officeDocument/2006/relationships/slide" Target="slides/slide472.xml"/><Relationship Id="rId127" Type="http://schemas.openxmlformats.org/officeDocument/2006/relationships/slide" Target="slides/slide125.xml"/><Relationship Id="rId681" Type="http://schemas.openxmlformats.org/officeDocument/2006/relationships/tableStyles" Target="tableStyles.xml"/><Relationship Id="rId31" Type="http://schemas.openxmlformats.org/officeDocument/2006/relationships/slide" Target="slides/slide29.xml"/><Relationship Id="rId73" Type="http://schemas.openxmlformats.org/officeDocument/2006/relationships/slide" Target="slides/slide71.xml"/><Relationship Id="rId169" Type="http://schemas.openxmlformats.org/officeDocument/2006/relationships/slide" Target="slides/slide167.xml"/><Relationship Id="rId334" Type="http://schemas.openxmlformats.org/officeDocument/2006/relationships/slide" Target="slides/slide332.xml"/><Relationship Id="rId376" Type="http://schemas.openxmlformats.org/officeDocument/2006/relationships/slide" Target="slides/slide374.xml"/><Relationship Id="rId541" Type="http://schemas.openxmlformats.org/officeDocument/2006/relationships/slide" Target="slides/slide539.xml"/><Relationship Id="rId583" Type="http://schemas.openxmlformats.org/officeDocument/2006/relationships/slide" Target="slides/slide581.xml"/><Relationship Id="rId639" Type="http://schemas.openxmlformats.org/officeDocument/2006/relationships/slide" Target="slides/slide637.xml"/><Relationship Id="rId4" Type="http://schemas.openxmlformats.org/officeDocument/2006/relationships/slide" Target="slides/slide2.xml"/><Relationship Id="rId180" Type="http://schemas.openxmlformats.org/officeDocument/2006/relationships/slide" Target="slides/slide178.xml"/><Relationship Id="rId236" Type="http://schemas.openxmlformats.org/officeDocument/2006/relationships/slide" Target="slides/slide234.xml"/><Relationship Id="rId278" Type="http://schemas.openxmlformats.org/officeDocument/2006/relationships/slide" Target="slides/slide276.xml"/><Relationship Id="rId401" Type="http://schemas.openxmlformats.org/officeDocument/2006/relationships/slide" Target="slides/slide399.xml"/><Relationship Id="rId443" Type="http://schemas.openxmlformats.org/officeDocument/2006/relationships/slide" Target="slides/slide441.xml"/><Relationship Id="rId650" Type="http://schemas.openxmlformats.org/officeDocument/2006/relationships/slide" Target="slides/slide648.xml"/><Relationship Id="rId303" Type="http://schemas.openxmlformats.org/officeDocument/2006/relationships/slide" Target="slides/slide301.xml"/><Relationship Id="rId485" Type="http://schemas.openxmlformats.org/officeDocument/2006/relationships/slide" Target="slides/slide483.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slide" Target="slides/slide385.xml"/><Relationship Id="rId510" Type="http://schemas.openxmlformats.org/officeDocument/2006/relationships/slide" Target="slides/slide508.xml"/><Relationship Id="rId552" Type="http://schemas.openxmlformats.org/officeDocument/2006/relationships/slide" Target="slides/slide550.xml"/><Relationship Id="rId594" Type="http://schemas.openxmlformats.org/officeDocument/2006/relationships/slide" Target="slides/slide592.xml"/><Relationship Id="rId608" Type="http://schemas.openxmlformats.org/officeDocument/2006/relationships/slide" Target="slides/slide606.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412" Type="http://schemas.openxmlformats.org/officeDocument/2006/relationships/slide" Target="slides/slide410.xml"/><Relationship Id="rId107" Type="http://schemas.openxmlformats.org/officeDocument/2006/relationships/slide" Target="slides/slide105.xml"/><Relationship Id="rId289" Type="http://schemas.openxmlformats.org/officeDocument/2006/relationships/slide" Target="slides/slide287.xml"/><Relationship Id="rId454" Type="http://schemas.openxmlformats.org/officeDocument/2006/relationships/slide" Target="slides/slide452.xml"/><Relationship Id="rId496" Type="http://schemas.openxmlformats.org/officeDocument/2006/relationships/slide" Target="slides/slide494.xml"/><Relationship Id="rId661" Type="http://schemas.openxmlformats.org/officeDocument/2006/relationships/slide" Target="slides/slide659.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398" Type="http://schemas.openxmlformats.org/officeDocument/2006/relationships/slide" Target="slides/slide396.xml"/><Relationship Id="rId521" Type="http://schemas.openxmlformats.org/officeDocument/2006/relationships/slide" Target="slides/slide519.xml"/><Relationship Id="rId563" Type="http://schemas.openxmlformats.org/officeDocument/2006/relationships/slide" Target="slides/slide561.xml"/><Relationship Id="rId619" Type="http://schemas.openxmlformats.org/officeDocument/2006/relationships/slide" Target="slides/slide617.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423" Type="http://schemas.openxmlformats.org/officeDocument/2006/relationships/slide" Target="slides/slide421.xml"/><Relationship Id="rId258" Type="http://schemas.openxmlformats.org/officeDocument/2006/relationships/slide" Target="slides/slide256.xml"/><Relationship Id="rId465" Type="http://schemas.openxmlformats.org/officeDocument/2006/relationships/slide" Target="slides/slide463.xml"/><Relationship Id="rId630" Type="http://schemas.openxmlformats.org/officeDocument/2006/relationships/slide" Target="slides/slide628.xml"/><Relationship Id="rId672" Type="http://schemas.openxmlformats.org/officeDocument/2006/relationships/slide" Target="slides/slide670.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532" Type="http://schemas.openxmlformats.org/officeDocument/2006/relationships/slide" Target="slides/slide530.xml"/><Relationship Id="rId574" Type="http://schemas.openxmlformats.org/officeDocument/2006/relationships/slide" Target="slides/slide572.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434" Type="http://schemas.openxmlformats.org/officeDocument/2006/relationships/slide" Target="slides/slide432.xml"/><Relationship Id="rId476" Type="http://schemas.openxmlformats.org/officeDocument/2006/relationships/slide" Target="slides/slide474.xml"/><Relationship Id="rId641" Type="http://schemas.openxmlformats.org/officeDocument/2006/relationships/slide" Target="slides/slide639.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501" Type="http://schemas.openxmlformats.org/officeDocument/2006/relationships/slide" Target="slides/slide499.xml"/><Relationship Id="rId543" Type="http://schemas.openxmlformats.org/officeDocument/2006/relationships/slide" Target="slides/slide541.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slide" Target="slides/slide376.xml"/><Relationship Id="rId403" Type="http://schemas.openxmlformats.org/officeDocument/2006/relationships/slide" Target="slides/slide401.xml"/><Relationship Id="rId585" Type="http://schemas.openxmlformats.org/officeDocument/2006/relationships/slide" Target="slides/slide583.xml"/><Relationship Id="rId6" Type="http://schemas.openxmlformats.org/officeDocument/2006/relationships/slide" Target="slides/slide4.xml"/><Relationship Id="rId238" Type="http://schemas.openxmlformats.org/officeDocument/2006/relationships/slide" Target="slides/slide236.xml"/><Relationship Id="rId445" Type="http://schemas.openxmlformats.org/officeDocument/2006/relationships/slide" Target="slides/slide443.xml"/><Relationship Id="rId487" Type="http://schemas.openxmlformats.org/officeDocument/2006/relationships/slide" Target="slides/slide485.xml"/><Relationship Id="rId610" Type="http://schemas.openxmlformats.org/officeDocument/2006/relationships/slide" Target="slides/slide608.xml"/><Relationship Id="rId652" Type="http://schemas.openxmlformats.org/officeDocument/2006/relationships/slide" Target="slides/slide650.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512" Type="http://schemas.openxmlformats.org/officeDocument/2006/relationships/slide" Target="slides/slide510.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slide" Target="slides/slide387.xml"/><Relationship Id="rId554" Type="http://schemas.openxmlformats.org/officeDocument/2006/relationships/slide" Target="slides/slide552.xml"/><Relationship Id="rId596" Type="http://schemas.openxmlformats.org/officeDocument/2006/relationships/slide" Target="slides/slide594.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414" Type="http://schemas.openxmlformats.org/officeDocument/2006/relationships/slide" Target="slides/slide412.xml"/><Relationship Id="rId456" Type="http://schemas.openxmlformats.org/officeDocument/2006/relationships/slide" Target="slides/slide454.xml"/><Relationship Id="rId498" Type="http://schemas.openxmlformats.org/officeDocument/2006/relationships/slide" Target="slides/slide496.xml"/><Relationship Id="rId621" Type="http://schemas.openxmlformats.org/officeDocument/2006/relationships/slide" Target="slides/slide619.xml"/><Relationship Id="rId663" Type="http://schemas.openxmlformats.org/officeDocument/2006/relationships/slide" Target="slides/slide661.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23" Type="http://schemas.openxmlformats.org/officeDocument/2006/relationships/slide" Target="slides/slide521.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565" Type="http://schemas.openxmlformats.org/officeDocument/2006/relationships/slide" Target="slides/slide563.xml"/><Relationship Id="rId162" Type="http://schemas.openxmlformats.org/officeDocument/2006/relationships/slide" Target="slides/slide160.xml"/><Relationship Id="rId218" Type="http://schemas.openxmlformats.org/officeDocument/2006/relationships/slide" Target="slides/slide216.xml"/><Relationship Id="rId425" Type="http://schemas.openxmlformats.org/officeDocument/2006/relationships/slide" Target="slides/slide423.xml"/><Relationship Id="rId467" Type="http://schemas.openxmlformats.org/officeDocument/2006/relationships/slide" Target="slides/slide465.xml"/><Relationship Id="rId632" Type="http://schemas.openxmlformats.org/officeDocument/2006/relationships/slide" Target="slides/slide630.xml"/><Relationship Id="rId271" Type="http://schemas.openxmlformats.org/officeDocument/2006/relationships/slide" Target="slides/slide269.xml"/><Relationship Id="rId674" Type="http://schemas.openxmlformats.org/officeDocument/2006/relationships/slide" Target="slides/slide672.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slide" Target="slides/slide367.xml"/><Relationship Id="rId534" Type="http://schemas.openxmlformats.org/officeDocument/2006/relationships/slide" Target="slides/slide532.xml"/><Relationship Id="rId576" Type="http://schemas.openxmlformats.org/officeDocument/2006/relationships/slide" Target="slides/slide574.xml"/><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slide" Target="slides/slide378.xml"/><Relationship Id="rId436" Type="http://schemas.openxmlformats.org/officeDocument/2006/relationships/slide" Target="slides/slide434.xml"/><Relationship Id="rId601" Type="http://schemas.openxmlformats.org/officeDocument/2006/relationships/slide" Target="slides/slide599.xml"/><Relationship Id="rId643" Type="http://schemas.openxmlformats.org/officeDocument/2006/relationships/slide" Target="slides/slide641.xml"/><Relationship Id="rId240" Type="http://schemas.openxmlformats.org/officeDocument/2006/relationships/slide" Target="slides/slide238.xml"/><Relationship Id="rId478" Type="http://schemas.openxmlformats.org/officeDocument/2006/relationships/slide" Target="slides/slide476.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503" Type="http://schemas.openxmlformats.org/officeDocument/2006/relationships/slide" Target="slides/slide501.xml"/><Relationship Id="rId545" Type="http://schemas.openxmlformats.org/officeDocument/2006/relationships/slide" Target="slides/slide543.xml"/><Relationship Id="rId587" Type="http://schemas.openxmlformats.org/officeDocument/2006/relationships/slide" Target="slides/slide585.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391" Type="http://schemas.openxmlformats.org/officeDocument/2006/relationships/slide" Target="slides/slide389.xml"/><Relationship Id="rId405" Type="http://schemas.openxmlformats.org/officeDocument/2006/relationships/slide" Target="slides/slide403.xml"/><Relationship Id="rId447" Type="http://schemas.openxmlformats.org/officeDocument/2006/relationships/slide" Target="slides/slide445.xml"/><Relationship Id="rId612" Type="http://schemas.openxmlformats.org/officeDocument/2006/relationships/slide" Target="slides/slide610.xml"/><Relationship Id="rId251" Type="http://schemas.openxmlformats.org/officeDocument/2006/relationships/slide" Target="slides/slide249.xml"/><Relationship Id="rId489" Type="http://schemas.openxmlformats.org/officeDocument/2006/relationships/slide" Target="slides/slide487.xml"/><Relationship Id="rId654" Type="http://schemas.openxmlformats.org/officeDocument/2006/relationships/slide" Target="slides/slide652.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514" Type="http://schemas.openxmlformats.org/officeDocument/2006/relationships/slide" Target="slides/slide512.xml"/><Relationship Id="rId556" Type="http://schemas.openxmlformats.org/officeDocument/2006/relationships/slide" Target="slides/slide554.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416" Type="http://schemas.openxmlformats.org/officeDocument/2006/relationships/slide" Target="slides/slide414.xml"/><Relationship Id="rId598" Type="http://schemas.openxmlformats.org/officeDocument/2006/relationships/slide" Target="slides/slide596.xml"/><Relationship Id="rId220" Type="http://schemas.openxmlformats.org/officeDocument/2006/relationships/slide" Target="slides/slide218.xml"/><Relationship Id="rId458" Type="http://schemas.openxmlformats.org/officeDocument/2006/relationships/slide" Target="slides/slide456.xml"/><Relationship Id="rId623" Type="http://schemas.openxmlformats.org/officeDocument/2006/relationships/slide" Target="slides/slide621.xml"/><Relationship Id="rId665" Type="http://schemas.openxmlformats.org/officeDocument/2006/relationships/slide" Target="slides/slide663.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525" Type="http://schemas.openxmlformats.org/officeDocument/2006/relationships/slide" Target="slides/slide523.xml"/><Relationship Id="rId567" Type="http://schemas.openxmlformats.org/officeDocument/2006/relationships/slide" Target="slides/slide565.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slide" Target="slides/slide369.xml"/><Relationship Id="rId427" Type="http://schemas.openxmlformats.org/officeDocument/2006/relationships/slide" Target="slides/slide425.xml"/><Relationship Id="rId469" Type="http://schemas.openxmlformats.org/officeDocument/2006/relationships/slide" Target="slides/slide467.xml"/><Relationship Id="rId634" Type="http://schemas.openxmlformats.org/officeDocument/2006/relationships/slide" Target="slides/slide632.xml"/><Relationship Id="rId676" Type="http://schemas.openxmlformats.org/officeDocument/2006/relationships/handoutMaster" Target="handoutMasters/handoutMaster1.xml"/><Relationship Id="rId26" Type="http://schemas.openxmlformats.org/officeDocument/2006/relationships/slide" Target="slides/slide24.xml"/><Relationship Id="rId231" Type="http://schemas.openxmlformats.org/officeDocument/2006/relationships/slide" Target="slides/slide229.xml"/><Relationship Id="rId273" Type="http://schemas.openxmlformats.org/officeDocument/2006/relationships/slide" Target="slides/slide271.xml"/><Relationship Id="rId329" Type="http://schemas.openxmlformats.org/officeDocument/2006/relationships/slide" Target="slides/slide327.xml"/><Relationship Id="rId480" Type="http://schemas.openxmlformats.org/officeDocument/2006/relationships/slide" Target="slides/slide478.xml"/><Relationship Id="rId536" Type="http://schemas.openxmlformats.org/officeDocument/2006/relationships/slide" Target="slides/slide534.xml"/><Relationship Id="rId68" Type="http://schemas.openxmlformats.org/officeDocument/2006/relationships/slide" Target="slides/slide66.xml"/><Relationship Id="rId133" Type="http://schemas.openxmlformats.org/officeDocument/2006/relationships/slide" Target="slides/slide131.xml"/><Relationship Id="rId175" Type="http://schemas.openxmlformats.org/officeDocument/2006/relationships/slide" Target="slides/slide173.xml"/><Relationship Id="rId340" Type="http://schemas.openxmlformats.org/officeDocument/2006/relationships/slide" Target="slides/slide338.xml"/><Relationship Id="rId578" Type="http://schemas.openxmlformats.org/officeDocument/2006/relationships/slide" Target="slides/slide576.xml"/><Relationship Id="rId200" Type="http://schemas.openxmlformats.org/officeDocument/2006/relationships/slide" Target="slides/slide198.xml"/><Relationship Id="rId382" Type="http://schemas.openxmlformats.org/officeDocument/2006/relationships/slide" Target="slides/slide380.xml"/><Relationship Id="rId438" Type="http://schemas.openxmlformats.org/officeDocument/2006/relationships/slide" Target="slides/slide436.xml"/><Relationship Id="rId603" Type="http://schemas.openxmlformats.org/officeDocument/2006/relationships/slide" Target="slides/slide601.xml"/><Relationship Id="rId645" Type="http://schemas.openxmlformats.org/officeDocument/2006/relationships/slide" Target="slides/slide643.xml"/><Relationship Id="rId242" Type="http://schemas.openxmlformats.org/officeDocument/2006/relationships/slide" Target="slides/slide240.xml"/><Relationship Id="rId284" Type="http://schemas.openxmlformats.org/officeDocument/2006/relationships/slide" Target="slides/slide282.xml"/><Relationship Id="rId491" Type="http://schemas.openxmlformats.org/officeDocument/2006/relationships/slide" Target="slides/slide489.xml"/><Relationship Id="rId505" Type="http://schemas.openxmlformats.org/officeDocument/2006/relationships/slide" Target="slides/slide503.xml"/><Relationship Id="rId37" Type="http://schemas.openxmlformats.org/officeDocument/2006/relationships/slide" Target="slides/slide35.xml"/><Relationship Id="rId79" Type="http://schemas.openxmlformats.org/officeDocument/2006/relationships/slide" Target="slides/slide77.xml"/><Relationship Id="rId102" Type="http://schemas.openxmlformats.org/officeDocument/2006/relationships/slide" Target="slides/slide100.xml"/><Relationship Id="rId144" Type="http://schemas.openxmlformats.org/officeDocument/2006/relationships/slide" Target="slides/slide142.xml"/><Relationship Id="rId547" Type="http://schemas.openxmlformats.org/officeDocument/2006/relationships/slide" Target="slides/slide545.xml"/><Relationship Id="rId589" Type="http://schemas.openxmlformats.org/officeDocument/2006/relationships/slide" Target="slides/slide587.xml"/><Relationship Id="rId90" Type="http://schemas.openxmlformats.org/officeDocument/2006/relationships/slide" Target="slides/slide88.xml"/><Relationship Id="rId186" Type="http://schemas.openxmlformats.org/officeDocument/2006/relationships/slide" Target="slides/slide184.xml"/><Relationship Id="rId351" Type="http://schemas.openxmlformats.org/officeDocument/2006/relationships/slide" Target="slides/slide349.xml"/><Relationship Id="rId393" Type="http://schemas.openxmlformats.org/officeDocument/2006/relationships/slide" Target="slides/slide391.xml"/><Relationship Id="rId407" Type="http://schemas.openxmlformats.org/officeDocument/2006/relationships/slide" Target="slides/slide405.xml"/><Relationship Id="rId449" Type="http://schemas.openxmlformats.org/officeDocument/2006/relationships/slide" Target="slides/slide447.xml"/><Relationship Id="rId614" Type="http://schemas.openxmlformats.org/officeDocument/2006/relationships/slide" Target="slides/slide612.xml"/><Relationship Id="rId656" Type="http://schemas.openxmlformats.org/officeDocument/2006/relationships/slide" Target="slides/slide654.xml"/><Relationship Id="rId211" Type="http://schemas.openxmlformats.org/officeDocument/2006/relationships/slide" Target="slides/slide209.xml"/><Relationship Id="rId253" Type="http://schemas.openxmlformats.org/officeDocument/2006/relationships/slide" Target="slides/slide251.xml"/><Relationship Id="rId295" Type="http://schemas.openxmlformats.org/officeDocument/2006/relationships/slide" Target="slides/slide293.xml"/><Relationship Id="rId309" Type="http://schemas.openxmlformats.org/officeDocument/2006/relationships/slide" Target="slides/slide307.xml"/><Relationship Id="rId460" Type="http://schemas.openxmlformats.org/officeDocument/2006/relationships/slide" Target="slides/slide458.xml"/><Relationship Id="rId516" Type="http://schemas.openxmlformats.org/officeDocument/2006/relationships/slide" Target="slides/slide514.xml"/><Relationship Id="rId48" Type="http://schemas.openxmlformats.org/officeDocument/2006/relationships/slide" Target="slides/slide46.xml"/><Relationship Id="rId113" Type="http://schemas.openxmlformats.org/officeDocument/2006/relationships/slide" Target="slides/slide111.xml"/><Relationship Id="rId320" Type="http://schemas.openxmlformats.org/officeDocument/2006/relationships/slide" Target="slides/slide318.xml"/><Relationship Id="rId558" Type="http://schemas.openxmlformats.org/officeDocument/2006/relationships/slide" Target="slides/slide556.xml"/><Relationship Id="rId155" Type="http://schemas.openxmlformats.org/officeDocument/2006/relationships/slide" Target="slides/slide153.xml"/><Relationship Id="rId197" Type="http://schemas.openxmlformats.org/officeDocument/2006/relationships/slide" Target="slides/slide195.xml"/><Relationship Id="rId362" Type="http://schemas.openxmlformats.org/officeDocument/2006/relationships/slide" Target="slides/slide360.xml"/><Relationship Id="rId418" Type="http://schemas.openxmlformats.org/officeDocument/2006/relationships/slide" Target="slides/slide416.xml"/><Relationship Id="rId625" Type="http://schemas.openxmlformats.org/officeDocument/2006/relationships/slide" Target="slides/slide623.xml"/><Relationship Id="rId222" Type="http://schemas.openxmlformats.org/officeDocument/2006/relationships/slide" Target="slides/slide220.xml"/><Relationship Id="rId264" Type="http://schemas.openxmlformats.org/officeDocument/2006/relationships/slide" Target="slides/slide262.xml"/><Relationship Id="rId471" Type="http://schemas.openxmlformats.org/officeDocument/2006/relationships/slide" Target="slides/slide469.xml"/><Relationship Id="rId667" Type="http://schemas.openxmlformats.org/officeDocument/2006/relationships/slide" Target="slides/slide665.xml"/><Relationship Id="rId17" Type="http://schemas.openxmlformats.org/officeDocument/2006/relationships/slide" Target="slides/slide15.xml"/><Relationship Id="rId59" Type="http://schemas.openxmlformats.org/officeDocument/2006/relationships/slide" Target="slides/slide57.xml"/><Relationship Id="rId124" Type="http://schemas.openxmlformats.org/officeDocument/2006/relationships/slide" Target="slides/slide122.xml"/><Relationship Id="rId527" Type="http://schemas.openxmlformats.org/officeDocument/2006/relationships/slide" Target="slides/slide525.xml"/><Relationship Id="rId569" Type="http://schemas.openxmlformats.org/officeDocument/2006/relationships/slide" Target="slides/slide567.xml"/><Relationship Id="rId70" Type="http://schemas.openxmlformats.org/officeDocument/2006/relationships/slide" Target="slides/slide68.xml"/><Relationship Id="rId166" Type="http://schemas.openxmlformats.org/officeDocument/2006/relationships/slide" Target="slides/slide164.xml"/><Relationship Id="rId331" Type="http://schemas.openxmlformats.org/officeDocument/2006/relationships/slide" Target="slides/slide329.xml"/><Relationship Id="rId373" Type="http://schemas.openxmlformats.org/officeDocument/2006/relationships/slide" Target="slides/slide371.xml"/><Relationship Id="rId429" Type="http://schemas.openxmlformats.org/officeDocument/2006/relationships/slide" Target="slides/slide427.xml"/><Relationship Id="rId580" Type="http://schemas.openxmlformats.org/officeDocument/2006/relationships/slide" Target="slides/slide578.xml"/><Relationship Id="rId636" Type="http://schemas.openxmlformats.org/officeDocument/2006/relationships/slide" Target="slides/slide634.xml"/><Relationship Id="rId1" Type="http://schemas.openxmlformats.org/officeDocument/2006/relationships/slideMaster" Target="slideMasters/slideMaster1.xml"/><Relationship Id="rId233" Type="http://schemas.openxmlformats.org/officeDocument/2006/relationships/slide" Target="slides/slide231.xml"/><Relationship Id="rId440" Type="http://schemas.openxmlformats.org/officeDocument/2006/relationships/slide" Target="slides/slide438.xml"/><Relationship Id="rId678" Type="http://schemas.openxmlformats.org/officeDocument/2006/relationships/presProps" Target="presProps.xml"/><Relationship Id="rId28" Type="http://schemas.openxmlformats.org/officeDocument/2006/relationships/slide" Target="slides/slide26.xml"/><Relationship Id="rId275" Type="http://schemas.openxmlformats.org/officeDocument/2006/relationships/slide" Target="slides/slide273.xml"/><Relationship Id="rId300" Type="http://schemas.openxmlformats.org/officeDocument/2006/relationships/slide" Target="slides/slide298.xml"/><Relationship Id="rId482" Type="http://schemas.openxmlformats.org/officeDocument/2006/relationships/slide" Target="slides/slide480.xml"/><Relationship Id="rId538" Type="http://schemas.openxmlformats.org/officeDocument/2006/relationships/slide" Target="slides/slide536.xml"/><Relationship Id="rId81" Type="http://schemas.openxmlformats.org/officeDocument/2006/relationships/slide" Target="slides/slide79.xml"/><Relationship Id="rId135" Type="http://schemas.openxmlformats.org/officeDocument/2006/relationships/slide" Target="slides/slide133.xml"/><Relationship Id="rId177" Type="http://schemas.openxmlformats.org/officeDocument/2006/relationships/slide" Target="slides/slide175.xml"/><Relationship Id="rId342" Type="http://schemas.openxmlformats.org/officeDocument/2006/relationships/slide" Target="slides/slide340.xml"/><Relationship Id="rId384" Type="http://schemas.openxmlformats.org/officeDocument/2006/relationships/slide" Target="slides/slide382.xml"/><Relationship Id="rId591" Type="http://schemas.openxmlformats.org/officeDocument/2006/relationships/slide" Target="slides/slide589.xml"/><Relationship Id="rId605" Type="http://schemas.openxmlformats.org/officeDocument/2006/relationships/slide" Target="slides/slide603.xml"/><Relationship Id="rId202" Type="http://schemas.openxmlformats.org/officeDocument/2006/relationships/slide" Target="slides/slide200.xml"/><Relationship Id="rId244" Type="http://schemas.openxmlformats.org/officeDocument/2006/relationships/slide" Target="slides/slide242.xml"/><Relationship Id="rId647" Type="http://schemas.openxmlformats.org/officeDocument/2006/relationships/slide" Target="slides/slide645.xml"/><Relationship Id="rId39" Type="http://schemas.openxmlformats.org/officeDocument/2006/relationships/slide" Target="slides/slide37.xml"/><Relationship Id="rId286" Type="http://schemas.openxmlformats.org/officeDocument/2006/relationships/slide" Target="slides/slide284.xml"/><Relationship Id="rId451" Type="http://schemas.openxmlformats.org/officeDocument/2006/relationships/slide" Target="slides/slide449.xml"/><Relationship Id="rId493" Type="http://schemas.openxmlformats.org/officeDocument/2006/relationships/slide" Target="slides/slide491.xml"/><Relationship Id="rId507" Type="http://schemas.openxmlformats.org/officeDocument/2006/relationships/slide" Target="slides/slide505.xml"/><Relationship Id="rId549" Type="http://schemas.openxmlformats.org/officeDocument/2006/relationships/slide" Target="slides/slide547.xml"/><Relationship Id="rId50" Type="http://schemas.openxmlformats.org/officeDocument/2006/relationships/slide" Target="slides/slide48.xml"/><Relationship Id="rId104" Type="http://schemas.openxmlformats.org/officeDocument/2006/relationships/slide" Target="slides/slide102.xml"/><Relationship Id="rId146" Type="http://schemas.openxmlformats.org/officeDocument/2006/relationships/slide" Target="slides/slide144.xml"/><Relationship Id="rId188" Type="http://schemas.openxmlformats.org/officeDocument/2006/relationships/slide" Target="slides/slide186.xml"/><Relationship Id="rId311" Type="http://schemas.openxmlformats.org/officeDocument/2006/relationships/slide" Target="slides/slide309.xml"/><Relationship Id="rId353" Type="http://schemas.openxmlformats.org/officeDocument/2006/relationships/slide" Target="slides/slide351.xml"/><Relationship Id="rId395" Type="http://schemas.openxmlformats.org/officeDocument/2006/relationships/slide" Target="slides/slide393.xml"/><Relationship Id="rId409" Type="http://schemas.openxmlformats.org/officeDocument/2006/relationships/slide" Target="slides/slide407.xml"/><Relationship Id="rId560" Type="http://schemas.openxmlformats.org/officeDocument/2006/relationships/slide" Target="slides/slide558.xml"/><Relationship Id="rId92" Type="http://schemas.openxmlformats.org/officeDocument/2006/relationships/slide" Target="slides/slide90.xml"/><Relationship Id="rId213" Type="http://schemas.openxmlformats.org/officeDocument/2006/relationships/slide" Target="slides/slide211.xml"/><Relationship Id="rId420" Type="http://schemas.openxmlformats.org/officeDocument/2006/relationships/slide" Target="slides/slide418.xml"/><Relationship Id="rId616" Type="http://schemas.openxmlformats.org/officeDocument/2006/relationships/slide" Target="slides/slide614.xml"/><Relationship Id="rId658" Type="http://schemas.openxmlformats.org/officeDocument/2006/relationships/slide" Target="slides/slide656.xml"/><Relationship Id="rId255" Type="http://schemas.openxmlformats.org/officeDocument/2006/relationships/slide" Target="slides/slide253.xml"/><Relationship Id="rId297" Type="http://schemas.openxmlformats.org/officeDocument/2006/relationships/slide" Target="slides/slide295.xml"/><Relationship Id="rId462" Type="http://schemas.openxmlformats.org/officeDocument/2006/relationships/slide" Target="slides/slide460.xml"/><Relationship Id="rId518" Type="http://schemas.openxmlformats.org/officeDocument/2006/relationships/slide" Target="slides/slide516.xml"/><Relationship Id="rId115" Type="http://schemas.openxmlformats.org/officeDocument/2006/relationships/slide" Target="slides/slide113.xml"/><Relationship Id="rId157" Type="http://schemas.openxmlformats.org/officeDocument/2006/relationships/slide" Target="slides/slide155.xml"/><Relationship Id="rId322" Type="http://schemas.openxmlformats.org/officeDocument/2006/relationships/slide" Target="slides/slide320.xml"/><Relationship Id="rId364" Type="http://schemas.openxmlformats.org/officeDocument/2006/relationships/slide" Target="slides/slide362.xml"/><Relationship Id="rId61" Type="http://schemas.openxmlformats.org/officeDocument/2006/relationships/slide" Target="slides/slide59.xml"/><Relationship Id="rId199" Type="http://schemas.openxmlformats.org/officeDocument/2006/relationships/slide" Target="slides/slide197.xml"/><Relationship Id="rId571" Type="http://schemas.openxmlformats.org/officeDocument/2006/relationships/slide" Target="slides/slide569.xml"/><Relationship Id="rId627" Type="http://schemas.openxmlformats.org/officeDocument/2006/relationships/slide" Target="slides/slide625.xml"/><Relationship Id="rId669" Type="http://schemas.openxmlformats.org/officeDocument/2006/relationships/slide" Target="slides/slide667.xml"/><Relationship Id="rId19" Type="http://schemas.openxmlformats.org/officeDocument/2006/relationships/slide" Target="slides/slide17.xml"/><Relationship Id="rId224" Type="http://schemas.openxmlformats.org/officeDocument/2006/relationships/slide" Target="slides/slide222.xml"/><Relationship Id="rId266" Type="http://schemas.openxmlformats.org/officeDocument/2006/relationships/slide" Target="slides/slide264.xml"/><Relationship Id="rId431" Type="http://schemas.openxmlformats.org/officeDocument/2006/relationships/slide" Target="slides/slide429.xml"/><Relationship Id="rId473" Type="http://schemas.openxmlformats.org/officeDocument/2006/relationships/slide" Target="slides/slide471.xml"/><Relationship Id="rId529" Type="http://schemas.openxmlformats.org/officeDocument/2006/relationships/slide" Target="slides/slide527.xml"/><Relationship Id="rId680" Type="http://schemas.openxmlformats.org/officeDocument/2006/relationships/theme" Target="theme/theme1.xml"/><Relationship Id="rId30" Type="http://schemas.openxmlformats.org/officeDocument/2006/relationships/slide" Target="slides/slide28.xml"/><Relationship Id="rId126" Type="http://schemas.openxmlformats.org/officeDocument/2006/relationships/slide" Target="slides/slide124.xml"/><Relationship Id="rId168" Type="http://schemas.openxmlformats.org/officeDocument/2006/relationships/slide" Target="slides/slide166.xml"/><Relationship Id="rId333" Type="http://schemas.openxmlformats.org/officeDocument/2006/relationships/slide" Target="slides/slide331.xml"/><Relationship Id="rId540" Type="http://schemas.openxmlformats.org/officeDocument/2006/relationships/slide" Target="slides/slide538.xml"/><Relationship Id="rId72" Type="http://schemas.openxmlformats.org/officeDocument/2006/relationships/slide" Target="slides/slide70.xml"/><Relationship Id="rId375" Type="http://schemas.openxmlformats.org/officeDocument/2006/relationships/slide" Target="slides/slide373.xml"/><Relationship Id="rId582" Type="http://schemas.openxmlformats.org/officeDocument/2006/relationships/slide" Target="slides/slide580.xml"/><Relationship Id="rId638" Type="http://schemas.openxmlformats.org/officeDocument/2006/relationships/slide" Target="slides/slide636.xml"/><Relationship Id="rId3" Type="http://schemas.openxmlformats.org/officeDocument/2006/relationships/slide" Target="slides/slide1.xml"/><Relationship Id="rId235" Type="http://schemas.openxmlformats.org/officeDocument/2006/relationships/slide" Target="slides/slide233.xml"/><Relationship Id="rId277" Type="http://schemas.openxmlformats.org/officeDocument/2006/relationships/slide" Target="slides/slide275.xml"/><Relationship Id="rId400" Type="http://schemas.openxmlformats.org/officeDocument/2006/relationships/slide" Target="slides/slide398.xml"/><Relationship Id="rId442" Type="http://schemas.openxmlformats.org/officeDocument/2006/relationships/slide" Target="slides/slide440.xml"/><Relationship Id="rId484" Type="http://schemas.openxmlformats.org/officeDocument/2006/relationships/slide" Target="slides/slide482.xml"/><Relationship Id="rId137" Type="http://schemas.openxmlformats.org/officeDocument/2006/relationships/slide" Target="slides/slide135.xml"/><Relationship Id="rId302" Type="http://schemas.openxmlformats.org/officeDocument/2006/relationships/slide" Target="slides/slide300.xml"/><Relationship Id="rId344" Type="http://schemas.openxmlformats.org/officeDocument/2006/relationships/slide" Target="slides/slide342.xml"/><Relationship Id="rId41" Type="http://schemas.openxmlformats.org/officeDocument/2006/relationships/slide" Target="slides/slide39.xml"/><Relationship Id="rId83" Type="http://schemas.openxmlformats.org/officeDocument/2006/relationships/slide" Target="slides/slide81.xml"/><Relationship Id="rId179" Type="http://schemas.openxmlformats.org/officeDocument/2006/relationships/slide" Target="slides/slide177.xml"/><Relationship Id="rId386" Type="http://schemas.openxmlformats.org/officeDocument/2006/relationships/slide" Target="slides/slide384.xml"/><Relationship Id="rId551" Type="http://schemas.openxmlformats.org/officeDocument/2006/relationships/slide" Target="slides/slide549.xml"/><Relationship Id="rId593" Type="http://schemas.openxmlformats.org/officeDocument/2006/relationships/slide" Target="slides/slide591.xml"/><Relationship Id="rId607" Type="http://schemas.openxmlformats.org/officeDocument/2006/relationships/slide" Target="slides/slide605.xml"/><Relationship Id="rId649" Type="http://schemas.openxmlformats.org/officeDocument/2006/relationships/slide" Target="slides/slide647.xml"/><Relationship Id="rId190" Type="http://schemas.openxmlformats.org/officeDocument/2006/relationships/slide" Target="slides/slide188.xml"/><Relationship Id="rId204" Type="http://schemas.openxmlformats.org/officeDocument/2006/relationships/slide" Target="slides/slide202.xml"/><Relationship Id="rId246" Type="http://schemas.openxmlformats.org/officeDocument/2006/relationships/slide" Target="slides/slide244.xml"/><Relationship Id="rId288" Type="http://schemas.openxmlformats.org/officeDocument/2006/relationships/slide" Target="slides/slide286.xml"/><Relationship Id="rId411" Type="http://schemas.openxmlformats.org/officeDocument/2006/relationships/slide" Target="slides/slide409.xml"/><Relationship Id="rId453" Type="http://schemas.openxmlformats.org/officeDocument/2006/relationships/slide" Target="slides/slide451.xml"/><Relationship Id="rId509" Type="http://schemas.openxmlformats.org/officeDocument/2006/relationships/slide" Target="slides/slide507.xml"/><Relationship Id="rId660" Type="http://schemas.openxmlformats.org/officeDocument/2006/relationships/slide" Target="slides/slide658.xml"/><Relationship Id="rId106" Type="http://schemas.openxmlformats.org/officeDocument/2006/relationships/slide" Target="slides/slide104.xml"/><Relationship Id="rId313" Type="http://schemas.openxmlformats.org/officeDocument/2006/relationships/slide" Target="slides/slide311.xml"/><Relationship Id="rId495" Type="http://schemas.openxmlformats.org/officeDocument/2006/relationships/slide" Target="slides/slide493.xml"/><Relationship Id="rId10" Type="http://schemas.openxmlformats.org/officeDocument/2006/relationships/slide" Target="slides/slide8.xml"/><Relationship Id="rId52" Type="http://schemas.openxmlformats.org/officeDocument/2006/relationships/slide" Target="slides/slide50.xml"/><Relationship Id="rId94" Type="http://schemas.openxmlformats.org/officeDocument/2006/relationships/slide" Target="slides/slide92.xml"/><Relationship Id="rId148" Type="http://schemas.openxmlformats.org/officeDocument/2006/relationships/slide" Target="slides/slide146.xml"/><Relationship Id="rId355" Type="http://schemas.openxmlformats.org/officeDocument/2006/relationships/slide" Target="slides/slide353.xml"/><Relationship Id="rId397" Type="http://schemas.openxmlformats.org/officeDocument/2006/relationships/slide" Target="slides/slide395.xml"/><Relationship Id="rId520" Type="http://schemas.openxmlformats.org/officeDocument/2006/relationships/slide" Target="slides/slide518.xml"/><Relationship Id="rId562" Type="http://schemas.openxmlformats.org/officeDocument/2006/relationships/slide" Target="slides/slide560.xml"/><Relationship Id="rId618" Type="http://schemas.openxmlformats.org/officeDocument/2006/relationships/slide" Target="slides/slide616.xml"/><Relationship Id="rId215" Type="http://schemas.openxmlformats.org/officeDocument/2006/relationships/slide" Target="slides/slide213.xml"/><Relationship Id="rId257" Type="http://schemas.openxmlformats.org/officeDocument/2006/relationships/slide" Target="slides/slide255.xml"/><Relationship Id="rId422" Type="http://schemas.openxmlformats.org/officeDocument/2006/relationships/slide" Target="slides/slide420.xml"/><Relationship Id="rId464" Type="http://schemas.openxmlformats.org/officeDocument/2006/relationships/slide" Target="slides/slide462.xml"/><Relationship Id="rId299" Type="http://schemas.openxmlformats.org/officeDocument/2006/relationships/slide" Target="slides/slide297.xml"/><Relationship Id="rId63" Type="http://schemas.openxmlformats.org/officeDocument/2006/relationships/slide" Target="slides/slide61.xml"/><Relationship Id="rId159" Type="http://schemas.openxmlformats.org/officeDocument/2006/relationships/slide" Target="slides/slide157.xml"/><Relationship Id="rId366" Type="http://schemas.openxmlformats.org/officeDocument/2006/relationships/slide" Target="slides/slide364.xml"/><Relationship Id="rId573" Type="http://schemas.openxmlformats.org/officeDocument/2006/relationships/slide" Target="slides/slide571.xml"/><Relationship Id="rId226" Type="http://schemas.openxmlformats.org/officeDocument/2006/relationships/slide" Target="slides/slide224.xml"/><Relationship Id="rId433" Type="http://schemas.openxmlformats.org/officeDocument/2006/relationships/slide" Target="slides/slide431.xml"/><Relationship Id="rId640" Type="http://schemas.openxmlformats.org/officeDocument/2006/relationships/slide" Target="slides/slide638.xml"/><Relationship Id="rId74" Type="http://schemas.openxmlformats.org/officeDocument/2006/relationships/slide" Target="slides/slide72.xml"/><Relationship Id="rId377" Type="http://schemas.openxmlformats.org/officeDocument/2006/relationships/slide" Target="slides/slide375.xml"/><Relationship Id="rId500" Type="http://schemas.openxmlformats.org/officeDocument/2006/relationships/slide" Target="slides/slide498.xml"/><Relationship Id="rId584" Type="http://schemas.openxmlformats.org/officeDocument/2006/relationships/slide" Target="slides/slide582.xml"/><Relationship Id="rId5" Type="http://schemas.openxmlformats.org/officeDocument/2006/relationships/slide" Target="slides/slide3.xml"/><Relationship Id="rId237" Type="http://schemas.openxmlformats.org/officeDocument/2006/relationships/slide" Target="slides/slide235.xml"/><Relationship Id="rId444" Type="http://schemas.openxmlformats.org/officeDocument/2006/relationships/slide" Target="slides/slide442.xml"/><Relationship Id="rId651" Type="http://schemas.openxmlformats.org/officeDocument/2006/relationships/slide" Target="slides/slide649.xml"/><Relationship Id="rId290" Type="http://schemas.openxmlformats.org/officeDocument/2006/relationships/slide" Target="slides/slide288.xml"/><Relationship Id="rId304" Type="http://schemas.openxmlformats.org/officeDocument/2006/relationships/slide" Target="slides/slide302.xml"/><Relationship Id="rId388" Type="http://schemas.openxmlformats.org/officeDocument/2006/relationships/slide" Target="slides/slide386.xml"/><Relationship Id="rId511" Type="http://schemas.openxmlformats.org/officeDocument/2006/relationships/slide" Target="slides/slide509.xml"/><Relationship Id="rId609" Type="http://schemas.openxmlformats.org/officeDocument/2006/relationships/slide" Target="slides/slide607.xml"/><Relationship Id="rId85" Type="http://schemas.openxmlformats.org/officeDocument/2006/relationships/slide" Target="slides/slide83.xml"/><Relationship Id="rId150" Type="http://schemas.openxmlformats.org/officeDocument/2006/relationships/slide" Target="slides/slide148.xml"/><Relationship Id="rId595" Type="http://schemas.openxmlformats.org/officeDocument/2006/relationships/slide" Target="slides/slide593.xml"/><Relationship Id="rId248" Type="http://schemas.openxmlformats.org/officeDocument/2006/relationships/slide" Target="slides/slide246.xml"/><Relationship Id="rId455" Type="http://schemas.openxmlformats.org/officeDocument/2006/relationships/slide" Target="slides/slide453.xml"/><Relationship Id="rId662" Type="http://schemas.openxmlformats.org/officeDocument/2006/relationships/slide" Target="slides/slide660.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522" Type="http://schemas.openxmlformats.org/officeDocument/2006/relationships/slide" Target="slides/slide520.xml"/><Relationship Id="rId96" Type="http://schemas.openxmlformats.org/officeDocument/2006/relationships/slide" Target="slides/slide94.xml"/><Relationship Id="rId161" Type="http://schemas.openxmlformats.org/officeDocument/2006/relationships/slide" Target="slides/slide159.xml"/><Relationship Id="rId399" Type="http://schemas.openxmlformats.org/officeDocument/2006/relationships/slide" Target="slides/slide397.xml"/><Relationship Id="rId259" Type="http://schemas.openxmlformats.org/officeDocument/2006/relationships/slide" Target="slides/slide257.xml"/><Relationship Id="rId466" Type="http://schemas.openxmlformats.org/officeDocument/2006/relationships/slide" Target="slides/slide464.xml"/><Relationship Id="rId673" Type="http://schemas.openxmlformats.org/officeDocument/2006/relationships/slide" Target="slides/slide671.xml"/><Relationship Id="rId23" Type="http://schemas.openxmlformats.org/officeDocument/2006/relationships/slide" Target="slides/slide21.xml"/><Relationship Id="rId119" Type="http://schemas.openxmlformats.org/officeDocument/2006/relationships/slide" Target="slides/slide117.xml"/><Relationship Id="rId326" Type="http://schemas.openxmlformats.org/officeDocument/2006/relationships/slide" Target="slides/slide324.xml"/><Relationship Id="rId533" Type="http://schemas.openxmlformats.org/officeDocument/2006/relationships/slide" Target="slides/slide531.xml"/><Relationship Id="rId172" Type="http://schemas.openxmlformats.org/officeDocument/2006/relationships/slide" Target="slides/slide170.xml"/><Relationship Id="rId477" Type="http://schemas.openxmlformats.org/officeDocument/2006/relationships/slide" Target="slides/slide475.xml"/><Relationship Id="rId600" Type="http://schemas.openxmlformats.org/officeDocument/2006/relationships/slide" Target="slides/slide598.xml"/><Relationship Id="rId337" Type="http://schemas.openxmlformats.org/officeDocument/2006/relationships/slide" Target="slides/slide335.xml"/><Relationship Id="rId34" Type="http://schemas.openxmlformats.org/officeDocument/2006/relationships/slide" Target="slides/slide32.xml"/><Relationship Id="rId544" Type="http://schemas.openxmlformats.org/officeDocument/2006/relationships/slide" Target="slides/slide542.xml"/><Relationship Id="rId183" Type="http://schemas.openxmlformats.org/officeDocument/2006/relationships/slide" Target="slides/slide181.xml"/><Relationship Id="rId390" Type="http://schemas.openxmlformats.org/officeDocument/2006/relationships/slide" Target="slides/slide388.xml"/><Relationship Id="rId404" Type="http://schemas.openxmlformats.org/officeDocument/2006/relationships/slide" Target="slides/slide402.xml"/><Relationship Id="rId611" Type="http://schemas.openxmlformats.org/officeDocument/2006/relationships/slide" Target="slides/slide609.xml"/><Relationship Id="rId250" Type="http://schemas.openxmlformats.org/officeDocument/2006/relationships/slide" Target="slides/slide248.xml"/><Relationship Id="rId488" Type="http://schemas.openxmlformats.org/officeDocument/2006/relationships/slide" Target="slides/slide486.xml"/><Relationship Id="rId45" Type="http://schemas.openxmlformats.org/officeDocument/2006/relationships/slide" Target="slides/slide43.xml"/><Relationship Id="rId110" Type="http://schemas.openxmlformats.org/officeDocument/2006/relationships/slide" Target="slides/slide108.xml"/><Relationship Id="rId348" Type="http://schemas.openxmlformats.org/officeDocument/2006/relationships/slide" Target="slides/slide346.xml"/><Relationship Id="rId555" Type="http://schemas.openxmlformats.org/officeDocument/2006/relationships/slide" Target="slides/slide553.xml"/><Relationship Id="rId194" Type="http://schemas.openxmlformats.org/officeDocument/2006/relationships/slide" Target="slides/slide192.xml"/><Relationship Id="rId208" Type="http://schemas.openxmlformats.org/officeDocument/2006/relationships/slide" Target="slides/slide206.xml"/><Relationship Id="rId415" Type="http://schemas.openxmlformats.org/officeDocument/2006/relationships/slide" Target="slides/slide413.xml"/><Relationship Id="rId622" Type="http://schemas.openxmlformats.org/officeDocument/2006/relationships/slide" Target="slides/slide620.xml"/><Relationship Id="rId261" Type="http://schemas.openxmlformats.org/officeDocument/2006/relationships/slide" Target="slides/slide259.xml"/><Relationship Id="rId499" Type="http://schemas.openxmlformats.org/officeDocument/2006/relationships/slide" Target="slides/slide497.xml"/><Relationship Id="rId56" Type="http://schemas.openxmlformats.org/officeDocument/2006/relationships/slide" Target="slides/slide54.xml"/><Relationship Id="rId359" Type="http://schemas.openxmlformats.org/officeDocument/2006/relationships/slide" Target="slides/slide357.xml"/><Relationship Id="rId566" Type="http://schemas.openxmlformats.org/officeDocument/2006/relationships/slide" Target="slides/slide564.xml"/><Relationship Id="rId121" Type="http://schemas.openxmlformats.org/officeDocument/2006/relationships/slide" Target="slides/slide119.xml"/><Relationship Id="rId219" Type="http://schemas.openxmlformats.org/officeDocument/2006/relationships/slide" Target="slides/slide217.xml"/><Relationship Id="rId426" Type="http://schemas.openxmlformats.org/officeDocument/2006/relationships/slide" Target="slides/slide424.xml"/><Relationship Id="rId633" Type="http://schemas.openxmlformats.org/officeDocument/2006/relationships/slide" Target="slides/slide631.xml"/><Relationship Id="rId67" Type="http://schemas.openxmlformats.org/officeDocument/2006/relationships/slide" Target="slides/slide65.xml"/><Relationship Id="rId272" Type="http://schemas.openxmlformats.org/officeDocument/2006/relationships/slide" Target="slides/slide270.xml"/><Relationship Id="rId577" Type="http://schemas.openxmlformats.org/officeDocument/2006/relationships/slide" Target="slides/slide575.xml"/><Relationship Id="rId132" Type="http://schemas.openxmlformats.org/officeDocument/2006/relationships/slide" Target="slides/slide130.xml"/><Relationship Id="rId437" Type="http://schemas.openxmlformats.org/officeDocument/2006/relationships/slide" Target="slides/slide435.xml"/><Relationship Id="rId644" Type="http://schemas.openxmlformats.org/officeDocument/2006/relationships/slide" Target="slides/slide642.xml"/><Relationship Id="rId283" Type="http://schemas.openxmlformats.org/officeDocument/2006/relationships/slide" Target="slides/slide281.xml"/><Relationship Id="rId490" Type="http://schemas.openxmlformats.org/officeDocument/2006/relationships/slide" Target="slides/slide488.xml"/><Relationship Id="rId504" Type="http://schemas.openxmlformats.org/officeDocument/2006/relationships/slide" Target="slides/slide502.xml"/><Relationship Id="rId78" Type="http://schemas.openxmlformats.org/officeDocument/2006/relationships/slide" Target="slides/slide76.xml"/><Relationship Id="rId143" Type="http://schemas.openxmlformats.org/officeDocument/2006/relationships/slide" Target="slides/slide141.xml"/><Relationship Id="rId350" Type="http://schemas.openxmlformats.org/officeDocument/2006/relationships/slide" Target="slides/slide348.xml"/><Relationship Id="rId588" Type="http://schemas.openxmlformats.org/officeDocument/2006/relationships/slide" Target="slides/slide586.xml"/><Relationship Id="rId9" Type="http://schemas.openxmlformats.org/officeDocument/2006/relationships/slide" Target="slides/slide7.xml"/><Relationship Id="rId210" Type="http://schemas.openxmlformats.org/officeDocument/2006/relationships/slide" Target="slides/slide208.xml"/><Relationship Id="rId448" Type="http://schemas.openxmlformats.org/officeDocument/2006/relationships/slide" Target="slides/slide446.xml"/><Relationship Id="rId655" Type="http://schemas.openxmlformats.org/officeDocument/2006/relationships/slide" Target="slides/slide653.xml"/><Relationship Id="rId294" Type="http://schemas.openxmlformats.org/officeDocument/2006/relationships/slide" Target="slides/slide292.xml"/><Relationship Id="rId308" Type="http://schemas.openxmlformats.org/officeDocument/2006/relationships/slide" Target="slides/slide306.xml"/><Relationship Id="rId515" Type="http://schemas.openxmlformats.org/officeDocument/2006/relationships/slide" Target="slides/slide513.xml"/><Relationship Id="rId89" Type="http://schemas.openxmlformats.org/officeDocument/2006/relationships/slide" Target="slides/slide87.xml"/><Relationship Id="rId154" Type="http://schemas.openxmlformats.org/officeDocument/2006/relationships/slide" Target="slides/slide152.xml"/><Relationship Id="rId361" Type="http://schemas.openxmlformats.org/officeDocument/2006/relationships/slide" Target="slides/slide359.xml"/><Relationship Id="rId599" Type="http://schemas.openxmlformats.org/officeDocument/2006/relationships/slide" Target="slides/slide597.xml"/><Relationship Id="rId459" Type="http://schemas.openxmlformats.org/officeDocument/2006/relationships/slide" Target="slides/slide457.xml"/><Relationship Id="rId666" Type="http://schemas.openxmlformats.org/officeDocument/2006/relationships/slide" Target="slides/slide664.xml"/><Relationship Id="rId16" Type="http://schemas.openxmlformats.org/officeDocument/2006/relationships/slide" Target="slides/slide14.xml"/><Relationship Id="rId221" Type="http://schemas.openxmlformats.org/officeDocument/2006/relationships/slide" Target="slides/slide219.xml"/><Relationship Id="rId319" Type="http://schemas.openxmlformats.org/officeDocument/2006/relationships/slide" Target="slides/slide317.xml"/><Relationship Id="rId526" Type="http://schemas.openxmlformats.org/officeDocument/2006/relationships/slide" Target="slides/slide524.xml"/><Relationship Id="rId165" Type="http://schemas.openxmlformats.org/officeDocument/2006/relationships/slide" Target="slides/slide163.xml"/><Relationship Id="rId372" Type="http://schemas.openxmlformats.org/officeDocument/2006/relationships/slide" Target="slides/slide370.xml"/><Relationship Id="rId677" Type="http://schemas.openxmlformats.org/officeDocument/2006/relationships/tags" Target="tags/tag1.xml"/><Relationship Id="rId232" Type="http://schemas.openxmlformats.org/officeDocument/2006/relationships/slide" Target="slides/slide230.xml"/><Relationship Id="rId27" Type="http://schemas.openxmlformats.org/officeDocument/2006/relationships/slide" Target="slides/slide25.xml"/><Relationship Id="rId537" Type="http://schemas.openxmlformats.org/officeDocument/2006/relationships/slide" Target="slides/slide535.xml"/><Relationship Id="rId80" Type="http://schemas.openxmlformats.org/officeDocument/2006/relationships/slide" Target="slides/slide78.xml"/><Relationship Id="rId176" Type="http://schemas.openxmlformats.org/officeDocument/2006/relationships/slide" Target="slides/slide174.xml"/><Relationship Id="rId383" Type="http://schemas.openxmlformats.org/officeDocument/2006/relationships/slide" Target="slides/slide381.xml"/><Relationship Id="rId590" Type="http://schemas.openxmlformats.org/officeDocument/2006/relationships/slide" Target="slides/slide588.xml"/><Relationship Id="rId604" Type="http://schemas.openxmlformats.org/officeDocument/2006/relationships/slide" Target="slides/slide602.xml"/><Relationship Id="rId243" Type="http://schemas.openxmlformats.org/officeDocument/2006/relationships/slide" Target="slides/slide241.xml"/><Relationship Id="rId450" Type="http://schemas.openxmlformats.org/officeDocument/2006/relationships/slide" Target="slides/slide448.xml"/><Relationship Id="rId38" Type="http://schemas.openxmlformats.org/officeDocument/2006/relationships/slide" Target="slides/slide36.xml"/><Relationship Id="rId103" Type="http://schemas.openxmlformats.org/officeDocument/2006/relationships/slide" Target="slides/slide101.xml"/><Relationship Id="rId310" Type="http://schemas.openxmlformats.org/officeDocument/2006/relationships/slide" Target="slides/slide308.xml"/><Relationship Id="rId548" Type="http://schemas.openxmlformats.org/officeDocument/2006/relationships/slide" Target="slides/slide54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image" Target="../media/image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2024/4/25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2B49099-FE14-48C4-BFEE-47AFBBF9B78D}" type="datetimeFigureOut">
              <a:rPr lang="zh-CN" altLang="en-US" smtClean="0"/>
              <a:t>2024/4/25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21D4766-50ED-47E6-888D-4625A50CA38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6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18</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项目可行性研究报告通常要求具备以下内容：项目总论</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市场预测</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项目资源条件的评价</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项目建设规模和产品方案</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场址选择</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技术方案、设备方案与工程方案的比较和选择</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主要原材料供应方案的比较和选择</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总体布置方案、场内外运输方案及其供应辅助工程情况</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节能措施分析</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节水措施</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环境影响评价</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劳动安全卫生及其消防</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组织机构、人力资源配置以及项目员工的培训</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项目实施进度</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项目投资估算</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融资方案</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财务评估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国民经济评价</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社会评价</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风险分析</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研究结论与建议</a:t>
            </a:r>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89</a:t>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现值指数是指该项目投资方案实现单位投资所能获得的净现值。当多种投资方案进行比选时，若净现值相等，则应取这些方案中对应的最大现值指数的方案最优，因为现值指数反映了单位投资的效果，因而单位投资效果大的方案必然优于单位投资效果小的方案。</a:t>
            </a:r>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343</a:t>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由表</a:t>
            </a:r>
            <a:r>
              <a:rPr lang="en-US" altLang="zh-CN" sz="1200" kern="1200" dirty="0">
                <a:solidFill>
                  <a:schemeClr val="tx1"/>
                </a:solidFill>
                <a:effectLst/>
                <a:latin typeface="+mn-lt"/>
                <a:ea typeface="+mn-ea"/>
                <a:cs typeface="+mn-cs"/>
              </a:rPr>
              <a:t>4.16</a:t>
            </a:r>
            <a:r>
              <a:rPr lang="zh-CN" altLang="zh-CN" sz="1200" kern="1200" dirty="0">
                <a:solidFill>
                  <a:schemeClr val="tx1"/>
                </a:solidFill>
                <a:effectLst/>
                <a:latin typeface="+mn-lt"/>
                <a:ea typeface="+mn-ea"/>
                <a:cs typeface="+mn-cs"/>
              </a:rPr>
              <a:t>的计算结果可知，在该</a:t>
            </a:r>
            <a:r>
              <a:rPr lang="en-US" altLang="zh-CN" sz="1200" kern="1200" dirty="0">
                <a:solidFill>
                  <a:schemeClr val="tx1"/>
                </a:solidFill>
                <a:effectLst/>
                <a:latin typeface="+mn-lt"/>
                <a:ea typeface="+mn-ea"/>
                <a:cs typeface="+mn-cs"/>
              </a:rPr>
              <a:t>IT</a:t>
            </a:r>
            <a:r>
              <a:rPr lang="zh-CN" altLang="zh-CN" sz="1200" kern="1200" dirty="0">
                <a:solidFill>
                  <a:schemeClr val="tx1"/>
                </a:solidFill>
                <a:effectLst/>
                <a:latin typeface="+mn-lt"/>
                <a:ea typeface="+mn-ea"/>
                <a:cs typeface="+mn-cs"/>
              </a:rPr>
              <a:t>企业投资额上限为</a:t>
            </a:r>
            <a:r>
              <a:rPr lang="en-US" altLang="zh-CN" sz="1200" kern="1200" dirty="0">
                <a:solidFill>
                  <a:schemeClr val="tx1"/>
                </a:solidFill>
                <a:effectLst/>
                <a:latin typeface="+mn-lt"/>
                <a:ea typeface="+mn-ea"/>
                <a:cs typeface="+mn-cs"/>
              </a:rPr>
              <a:t>120</a:t>
            </a:r>
            <a:r>
              <a:rPr lang="zh-CN" altLang="zh-CN" sz="1200" kern="1200" dirty="0">
                <a:solidFill>
                  <a:schemeClr val="tx1"/>
                </a:solidFill>
                <a:effectLst/>
                <a:latin typeface="+mn-lt"/>
                <a:ea typeface="+mn-ea"/>
                <a:cs typeface="+mn-cs"/>
              </a:rPr>
              <a:t>元的约束条件下，组合</a:t>
            </a:r>
            <a:r>
              <a:rPr lang="en-US" altLang="zh-CN" sz="1200" kern="1200" dirty="0">
                <a:solidFill>
                  <a:schemeClr val="tx1"/>
                </a:solidFill>
                <a:effectLst/>
                <a:latin typeface="+mn-lt"/>
                <a:ea typeface="+mn-ea"/>
                <a:cs typeface="+mn-cs"/>
              </a:rPr>
              <a:t>8</a:t>
            </a:r>
            <a:r>
              <a:rPr lang="zh-CN" altLang="zh-CN" sz="1200" kern="1200" dirty="0">
                <a:solidFill>
                  <a:schemeClr val="tx1"/>
                </a:solidFill>
                <a:effectLst/>
                <a:latin typeface="+mn-lt"/>
                <a:ea typeface="+mn-ea"/>
                <a:cs typeface="+mn-cs"/>
              </a:rPr>
              <a:t>方案被排除，从方案</a:t>
            </a:r>
            <a:r>
              <a:rPr lang="en-US" altLang="zh-CN" sz="1200" kern="1200" dirty="0">
                <a:solidFill>
                  <a:schemeClr val="tx1"/>
                </a:solidFill>
                <a:effectLst/>
                <a:latin typeface="+mn-lt"/>
                <a:ea typeface="+mn-ea"/>
                <a:cs typeface="+mn-cs"/>
              </a:rPr>
              <a:t>1~7</a:t>
            </a:r>
            <a:r>
              <a:rPr lang="zh-CN" altLang="zh-CN" sz="1200" kern="1200" dirty="0">
                <a:solidFill>
                  <a:schemeClr val="tx1"/>
                </a:solidFill>
                <a:effectLst/>
                <a:latin typeface="+mn-lt"/>
                <a:ea typeface="+mn-ea"/>
                <a:cs typeface="+mn-cs"/>
              </a:rPr>
              <a:t>中进行选择，根据净现值最大的优化准则，方案</a:t>
            </a:r>
            <a:r>
              <a:rPr lang="en-US" altLang="zh-CN" sz="1200" kern="1200" dirty="0">
                <a:solidFill>
                  <a:schemeClr val="tx1"/>
                </a:solidFill>
                <a:effectLst/>
                <a:latin typeface="+mn-lt"/>
                <a:ea typeface="+mn-ea"/>
                <a:cs typeface="+mn-cs"/>
              </a:rPr>
              <a:t>6</a:t>
            </a:r>
            <a:r>
              <a:rPr lang="zh-CN" altLang="zh-CN" sz="1200" kern="1200" dirty="0">
                <a:solidFill>
                  <a:schemeClr val="tx1"/>
                </a:solidFill>
                <a:effectLst/>
                <a:latin typeface="+mn-lt"/>
                <a:ea typeface="+mn-ea"/>
                <a:cs typeface="+mn-cs"/>
              </a:rPr>
              <a:t>组合（选择</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Z</a:t>
            </a:r>
            <a:r>
              <a:rPr lang="zh-CN" altLang="zh-CN" sz="1200" kern="1200" dirty="0">
                <a:solidFill>
                  <a:schemeClr val="tx1"/>
                </a:solidFill>
                <a:effectLst/>
                <a:latin typeface="+mn-lt"/>
                <a:ea typeface="+mn-ea"/>
                <a:cs typeface="+mn-cs"/>
              </a:rPr>
              <a:t>两种方案组合）方案确定为最优方案。</a:t>
            </a:r>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360</a:t>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409</a:t>
            </a:fld>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413</a:t>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645</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市场环境调查是企业市场需求调查是企业市场调研活动中最重要的内容，主要包括消费者数量和结构、购买力、需求时间、支出结构情况、消费者心理及其行为、客户满意度等方面的内容。</a:t>
            </a:r>
          </a:p>
          <a:p>
            <a:r>
              <a:rPr lang="zh-CN" altLang="zh-CN" sz="1200" kern="1200" dirty="0">
                <a:solidFill>
                  <a:schemeClr val="tx1"/>
                </a:solidFill>
                <a:effectLst/>
                <a:latin typeface="+mn-lt"/>
                <a:ea typeface="+mn-ea"/>
                <a:cs typeface="+mn-cs"/>
              </a:rPr>
              <a:t>开展各种经营活动的基本前提，它主要包括经济环境、人口环境、政治和法律环境、社会和文化环境、技术和自然资源环境等。</a:t>
            </a:r>
          </a:p>
          <a:p>
            <a:r>
              <a:rPr lang="zh-CN" altLang="zh-CN" sz="1200" kern="1200" dirty="0">
                <a:solidFill>
                  <a:schemeClr val="tx1"/>
                </a:solidFill>
                <a:effectLst/>
                <a:latin typeface="+mn-lt"/>
                <a:ea typeface="+mn-ea"/>
                <a:cs typeface="+mn-cs"/>
              </a:rPr>
              <a:t>营销实务调查主要指企业在营销活动的各个环节上所进行的调查活动，主要有产品调查、价格调查、分销渠道调查与促销调查等方面的内容。</a:t>
            </a:r>
          </a:p>
          <a:p>
            <a:r>
              <a:rPr lang="zh-CN" altLang="zh-CN" sz="1200" kern="1200" dirty="0">
                <a:solidFill>
                  <a:schemeClr val="tx1"/>
                </a:solidFill>
                <a:effectLst/>
                <a:latin typeface="+mn-lt"/>
                <a:ea typeface="+mn-ea"/>
                <a:cs typeface="+mn-cs"/>
              </a:rPr>
              <a:t>市场竞争调查主要研究与相关竞争对手的比较研究。通过对成本和经营活动的比较，找出本企业的竞争优势，从而扬长避短地开展经营活动，进而提高企业的竞争能力。主要内容有：①对竞争形势的一般性调查，如市场占有率、经营特性、竞争方式、同行业竞争结构和变化趋势等；② 针对某一具体竞争对手的调查，如竞争对手业务范围、经营规模、资金状况、组织结构、人员构成、产品品牌、价格、性能、营销渠道等方面的调查。</a:t>
            </a:r>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90</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文案调查法的数据来源主要包括内部资料（如业务资料、统计台账、财务资料、本企业的数据库以及营销信息系统等）和外部资料（统计部门和各级各类政府主管部门公布的相关资料；国内外相关的书籍、报刊等所提供的文献资料；各地电台、电视台提供的相关市场信息；国内外各种展销会、博览会、交易会、订货会等会议和学术性、专业性经验交流会议上所发放的文件及其材料等）。</a:t>
            </a:r>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91</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文案调查法的数据来源主要包括内部资料（如业务资料、统计台账、财务资料、本企业的数据库以及营销信息系统等）和外部资料（统计部门和各级各类政府主管部门公布的相关资料；国内外相关的书籍、报刊等所提供的文献资料；各地电台、电视台提供的相关市场信息；国内外各种展销会、博览会、交易会、订货会等会议和学术性、专业性经验交流会议上所发放的文件及其材料等）。</a:t>
            </a:r>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92</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a:t>检索工具查找法（主要有手工检索法和计算机检索法）</a:t>
            </a:r>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94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入户访问是指由访问员到被访问者的家中，与受访者面谈、收集相关资料的一种访问方法。入户访问的优点是：问卷的回答率较高，访问的形式较灵活，可获得额外信息；其缺点是：拒访率较高；调查成本较高；对访问人员的各项素质要求较高。</a:t>
            </a:r>
          </a:p>
          <a:p>
            <a:r>
              <a:rPr lang="zh-CN" altLang="zh-CN" sz="1200" kern="1200" dirty="0">
                <a:solidFill>
                  <a:schemeClr val="tx1"/>
                </a:solidFill>
                <a:effectLst/>
                <a:latin typeface="+mn-lt"/>
                <a:ea typeface="+mn-ea"/>
                <a:cs typeface="+mn-cs"/>
              </a:rPr>
              <a:t>拦截式访问又称为街头访问、定点访问。是指由访问员在某个事先选好的地点（如街头、商场、公园、医院等公共场所）通过拦住受访者来进行当面调查。这种调查大多采用问卷作为主要工具，在产品实体测试，品牌包装、价格等进行调查，通常需要增加一些辅助工具（如小礼品）和设施辅助当场询问，并当场作好记录。拦截式访问的优点是：访问的进程快，成功率较高，成本较低廉；缺点是：现场访问的效果可能不太理想，受访者的选取通常受访问员的影响较大，回访难度大。拦截式访问过程中需要注意的问题：访问时间不宜过长，通常控制在</a:t>
            </a:r>
            <a:r>
              <a:rPr lang="en-US" altLang="zh-CN" sz="1200" kern="1200" dirty="0">
                <a:solidFill>
                  <a:schemeClr val="tx1"/>
                </a:solidFill>
                <a:effectLst/>
                <a:latin typeface="+mn-lt"/>
                <a:ea typeface="+mn-ea"/>
                <a:cs typeface="+mn-cs"/>
              </a:rPr>
              <a:t>15</a:t>
            </a:r>
            <a:r>
              <a:rPr lang="zh-CN" altLang="zh-CN" sz="1200" kern="1200" dirty="0">
                <a:solidFill>
                  <a:schemeClr val="tx1"/>
                </a:solidFill>
                <a:effectLst/>
                <a:latin typeface="+mn-lt"/>
                <a:ea typeface="+mn-ea"/>
                <a:cs typeface="+mn-cs"/>
              </a:rPr>
              <a:t>分钟左右，以降低拒答率与无效回答率；访问的时间尽量考虑受访者的方便；不要在上、下班的时间段实施调查；调查地点和受访者的选择比较重要。</a:t>
            </a:r>
          </a:p>
          <a:p>
            <a:r>
              <a:rPr lang="zh-CN" altLang="zh-CN" sz="1200" kern="1200" dirty="0">
                <a:solidFill>
                  <a:schemeClr val="tx1"/>
                </a:solidFill>
                <a:effectLst/>
                <a:latin typeface="+mn-lt"/>
                <a:ea typeface="+mn-ea"/>
                <a:cs typeface="+mn-cs"/>
              </a:rPr>
              <a:t>电话访问法是指调查者通过电话进行语言交流从受访者那里获取信息的一种调查方法。电话访问法自身的特点决定了如果要成功地进行访问，首先需要解决好以下几个问题：认真设计好问卷调查表；精心挑选并培训访问员；调查样本的抽取以及及合理设计访问时间。</a:t>
            </a:r>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95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访问调研法种类较多，其调研范围、对象、速度、回收率、访问质量等多方面的比较</a:t>
            </a:r>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97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网络调查的方式有：电子邮件调查、网上焦点团体座谈和调查对象主动浏览访问等方式。</a:t>
            </a:r>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103</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104</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105</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20</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106</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107</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dirty="0"/>
              <a:t>经过现场试验，发现用直升机扇雪的方案果真能奏效，一个久悬未决的难题，终于在头脑风暴会中得到了巧妙的解决。</a:t>
            </a:r>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112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第二步，拟定征询表，将要调查了解的内容按照一定的顺序与逻辑关系排列而成的表格，是专家回答问题的依据。</a:t>
            </a:r>
          </a:p>
          <a:p>
            <a:r>
              <a:rPr lang="zh-CN" altLang="zh-CN" sz="1200" kern="1200" dirty="0">
                <a:solidFill>
                  <a:schemeClr val="tx1"/>
                </a:solidFill>
                <a:effectLst/>
                <a:latin typeface="+mn-lt"/>
                <a:ea typeface="+mn-ea"/>
                <a:cs typeface="+mn-cs"/>
              </a:rPr>
              <a:t>第三步，进行多轮匿名意见征询，第一轮调查表是开放式的，指提出预测的问题，请各位专家围绕所预测主体来提出预测的事件，预测组织者要对专家填好的调查表进行汇总整理，并用较准确的术语提出一个预测事件一览表，并作为第二轮调查表发给专家；第二轮意见征询，专家需对第二轮调查表提出意见和评价，组织者收回调查表后进行统计，常用的统计方法主要有：中位数与上、下四分位数法；算术平均统计处理法；非量化预测结果的统计处理法；以及主观概率统计处理法。然后根据统计数据整理出第三轮调查表发给专家。第三轮意见征询，专家需要对第二轮统计的结果做出一个分析、评价并给出自己新的意见，第三轮组织者的工作和第二轮类似，并形成第四轮的调查表。需要经过几轮调查，取决于调查项目的具体情况而定，大部分调查项目需要经过三轮或者四轮调查，少数项目到第二轮专家意见就比较统一了，则不需要进行下一步的调查工作。第四步、做出预测结论经验以及研究表明，专家意见的分布是较为接近或者符合正态分布的。</a:t>
            </a:r>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114</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115</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116</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117</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119</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模型设计：先找出研究经济体系中的主要经济变量（主要包括内生变量与外生变量），以及决定相应经济计量模型所包括的方程及其变量数量；再用经济理论找到合适的方程来描述经济体系中的各种经济关系，方程数的个数依据内生变量的数量而定，进而构成一个较为完整的经济计量模型。</a:t>
            </a:r>
          </a:p>
          <a:p>
            <a:r>
              <a:rPr lang="zh-CN" altLang="zh-CN" sz="1200" kern="1200" dirty="0">
                <a:solidFill>
                  <a:schemeClr val="tx1"/>
                </a:solidFill>
                <a:effectLst/>
                <a:latin typeface="+mn-lt"/>
                <a:ea typeface="+mn-ea"/>
                <a:cs typeface="+mn-cs"/>
              </a:rPr>
              <a:t>模型识别：是指判别模型的结构参数能否根据统计数据作出唯一的估计，即判别联立方程能否有解，以及其解的个数是否唯一。假设</a:t>
            </a:r>
            <a:r>
              <a:rPr lang="en-US" altLang="zh-CN" sz="1200" i="1" kern="1200" dirty="0">
                <a:solidFill>
                  <a:schemeClr val="tx1"/>
                </a:solidFill>
                <a:effectLst/>
                <a:latin typeface="+mn-lt"/>
                <a:ea typeface="+mn-ea"/>
                <a:cs typeface="+mn-cs"/>
              </a:rPr>
              <a:t>G</a:t>
            </a:r>
            <a:r>
              <a:rPr lang="zh-CN" altLang="zh-CN" sz="1200" kern="1200" dirty="0">
                <a:solidFill>
                  <a:schemeClr val="tx1"/>
                </a:solidFill>
                <a:effectLst/>
                <a:latin typeface="+mn-lt"/>
                <a:ea typeface="+mn-ea"/>
                <a:cs typeface="+mn-cs"/>
              </a:rPr>
              <a:t>表示模型中方程的个数，</a:t>
            </a:r>
            <a:r>
              <a:rPr lang="en-US" altLang="zh-CN" sz="1200" i="1" kern="1200" dirty="0">
                <a:solidFill>
                  <a:schemeClr val="tx1"/>
                </a:solidFill>
                <a:effectLst/>
                <a:latin typeface="+mn-lt"/>
                <a:ea typeface="+mn-ea"/>
                <a:cs typeface="+mn-cs"/>
              </a:rPr>
              <a:t>m</a:t>
            </a:r>
            <a:r>
              <a:rPr lang="zh-CN" altLang="zh-CN" sz="1200" kern="1200" dirty="0">
                <a:solidFill>
                  <a:schemeClr val="tx1"/>
                </a:solidFill>
                <a:effectLst/>
                <a:latin typeface="+mn-lt"/>
                <a:ea typeface="+mn-ea"/>
                <a:cs typeface="+mn-cs"/>
              </a:rPr>
              <a:t>表示需要进行模型识别方程中的内生变量个数，</a:t>
            </a:r>
            <a:r>
              <a:rPr lang="en-US" altLang="zh-CN" sz="1200" i="1" kern="1200" dirty="0">
                <a:solidFill>
                  <a:schemeClr val="tx1"/>
                </a:solidFill>
                <a:effectLst/>
                <a:latin typeface="+mn-lt"/>
                <a:ea typeface="+mn-ea"/>
                <a:cs typeface="+mn-cs"/>
              </a:rPr>
              <a:t>k</a:t>
            </a:r>
            <a:r>
              <a:rPr lang="zh-CN" altLang="zh-CN" sz="1200" kern="1200" dirty="0">
                <a:solidFill>
                  <a:schemeClr val="tx1"/>
                </a:solidFill>
                <a:effectLst/>
                <a:latin typeface="+mn-lt"/>
                <a:ea typeface="+mn-ea"/>
                <a:cs typeface="+mn-cs"/>
              </a:rPr>
              <a:t>表示模型中的前定变量的个数，</a:t>
            </a:r>
            <a:r>
              <a:rPr lang="en-US" altLang="zh-CN" sz="1200" i="1" kern="1200" dirty="0">
                <a:solidFill>
                  <a:schemeClr val="tx1"/>
                </a:solidFill>
                <a:effectLst/>
                <a:latin typeface="+mn-lt"/>
                <a:ea typeface="+mn-ea"/>
                <a:cs typeface="+mn-cs"/>
              </a:rPr>
              <a:t>R</a:t>
            </a:r>
            <a:r>
              <a:rPr lang="zh-CN" altLang="zh-CN" sz="1200" kern="1200" dirty="0">
                <a:solidFill>
                  <a:schemeClr val="tx1"/>
                </a:solidFill>
                <a:effectLst/>
                <a:latin typeface="+mn-lt"/>
                <a:ea typeface="+mn-ea"/>
                <a:cs typeface="+mn-cs"/>
              </a:rPr>
              <a:t>表示需识别方程中前定变量的个数，则识别方法通常为以下三种情况：</a:t>
            </a:r>
          </a:p>
          <a:p>
            <a:r>
              <a:rPr lang="zh-CN" altLang="zh-CN" sz="1200" kern="1200" dirty="0">
                <a:solidFill>
                  <a:schemeClr val="tx1"/>
                </a:solidFill>
                <a:effectLst/>
                <a:latin typeface="+mn-lt"/>
                <a:ea typeface="+mn-ea"/>
                <a:cs typeface="+mn-cs"/>
              </a:rPr>
              <a:t>如果</a:t>
            </a:r>
            <a:r>
              <a:rPr lang="en-US" altLang="zh-CN" sz="1200" i="1" kern="1200" dirty="0">
                <a:solidFill>
                  <a:schemeClr val="tx1"/>
                </a:solidFill>
                <a:effectLst/>
                <a:latin typeface="+mn-lt"/>
                <a:ea typeface="+mn-ea"/>
                <a:cs typeface="+mn-cs"/>
              </a:rPr>
              <a:t>k</a:t>
            </a:r>
            <a:r>
              <a:rPr lang="en-US"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R</a:t>
            </a:r>
            <a:r>
              <a:rPr lang="en-US"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m</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，则方程表示恰好可识别，属于可估计范围；</a:t>
            </a:r>
          </a:p>
          <a:p>
            <a:r>
              <a:rPr lang="zh-CN" altLang="zh-CN" sz="1200" kern="1200" dirty="0">
                <a:solidFill>
                  <a:schemeClr val="tx1"/>
                </a:solidFill>
                <a:effectLst/>
                <a:latin typeface="+mn-lt"/>
                <a:ea typeface="+mn-ea"/>
                <a:cs typeface="+mn-cs"/>
              </a:rPr>
              <a:t>如果</a:t>
            </a:r>
            <a:r>
              <a:rPr lang="en-US" altLang="zh-CN" sz="1200" i="1" kern="1200" dirty="0">
                <a:solidFill>
                  <a:schemeClr val="tx1"/>
                </a:solidFill>
                <a:effectLst/>
                <a:latin typeface="+mn-lt"/>
                <a:ea typeface="+mn-ea"/>
                <a:cs typeface="+mn-cs"/>
              </a:rPr>
              <a:t>k</a:t>
            </a:r>
            <a:r>
              <a:rPr lang="en-US"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R</a:t>
            </a:r>
            <a:r>
              <a:rPr lang="en-US" altLang="zh-CN" sz="1200" kern="1200" dirty="0">
                <a:solidFill>
                  <a:schemeClr val="tx1"/>
                </a:solidFill>
                <a:effectLst/>
                <a:latin typeface="+mn-lt"/>
                <a:ea typeface="+mn-ea"/>
                <a:cs typeface="+mn-cs"/>
              </a:rPr>
              <a:t>&gt;</a:t>
            </a:r>
            <a:r>
              <a:rPr lang="en-US" altLang="zh-CN" sz="1200" i="1" kern="1200" dirty="0">
                <a:solidFill>
                  <a:schemeClr val="tx1"/>
                </a:solidFill>
                <a:effectLst/>
                <a:latin typeface="+mn-lt"/>
                <a:ea typeface="+mn-ea"/>
                <a:cs typeface="+mn-cs"/>
              </a:rPr>
              <a:t>m</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，则方程表示过度识别，属于可估计范围；</a:t>
            </a:r>
          </a:p>
          <a:p>
            <a:r>
              <a:rPr lang="zh-CN" altLang="zh-CN" sz="1200" kern="1200" dirty="0">
                <a:solidFill>
                  <a:schemeClr val="tx1"/>
                </a:solidFill>
                <a:effectLst/>
                <a:latin typeface="+mn-lt"/>
                <a:ea typeface="+mn-ea"/>
                <a:cs typeface="+mn-cs"/>
              </a:rPr>
              <a:t>如果</a:t>
            </a:r>
            <a:r>
              <a:rPr lang="en-US" altLang="zh-CN" sz="1200" i="1" kern="1200" dirty="0">
                <a:solidFill>
                  <a:schemeClr val="tx1"/>
                </a:solidFill>
                <a:effectLst/>
                <a:latin typeface="+mn-lt"/>
                <a:ea typeface="+mn-ea"/>
                <a:cs typeface="+mn-cs"/>
              </a:rPr>
              <a:t>k</a:t>
            </a:r>
            <a:r>
              <a:rPr lang="en-US"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R</a:t>
            </a:r>
            <a:r>
              <a:rPr lang="en-US" altLang="zh-CN" sz="1200" kern="1200" dirty="0">
                <a:solidFill>
                  <a:schemeClr val="tx1"/>
                </a:solidFill>
                <a:effectLst/>
                <a:latin typeface="+mn-lt"/>
                <a:ea typeface="+mn-ea"/>
                <a:cs typeface="+mn-cs"/>
              </a:rPr>
              <a:t>&lt;</a:t>
            </a:r>
            <a:r>
              <a:rPr lang="en-US" altLang="zh-CN" sz="1200" i="1" kern="1200" dirty="0">
                <a:solidFill>
                  <a:schemeClr val="tx1"/>
                </a:solidFill>
                <a:effectLst/>
                <a:latin typeface="+mn-lt"/>
                <a:ea typeface="+mn-ea"/>
                <a:cs typeface="+mn-cs"/>
              </a:rPr>
              <a:t>m</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，则方程表示不可以识别，属于无法估计范围。</a:t>
            </a:r>
          </a:p>
          <a:p>
            <a:r>
              <a:rPr lang="zh-CN" altLang="zh-CN" sz="1200" kern="1200" dirty="0">
                <a:solidFill>
                  <a:schemeClr val="tx1"/>
                </a:solidFill>
                <a:effectLst/>
                <a:latin typeface="+mn-lt"/>
                <a:ea typeface="+mn-ea"/>
                <a:cs typeface="+mn-cs"/>
              </a:rPr>
              <a:t>模型估计：主要有两种估计法，即有限信息法和完全信息法。 有限信息法又称为单一方程估计法，是独立估计联立方程组里面的每一个方程，有限信息法常用的估计方法有普通最小二乘法，二阶最小二乘法和间接最小二乘法等，是模型估计中的常用方法。完全信息法又称为方程组法，需要同时估计整个模型中的全部方程，完全信息法常用的估计方法有完全信息最大似然法和三阶最小二乘法。但由于完全信息法计算过程较为复杂，且容易因某个方程的误差传到其他方程，导致影响全体的原因，在实践中完全信息法的运用会较少。</a:t>
            </a:r>
          </a:p>
          <a:p>
            <a:r>
              <a:rPr lang="zh-CN" altLang="zh-CN" sz="1200" kern="1200" dirty="0">
                <a:solidFill>
                  <a:schemeClr val="tx1"/>
                </a:solidFill>
                <a:effectLst/>
                <a:latin typeface="+mn-lt"/>
                <a:ea typeface="+mn-ea"/>
                <a:cs typeface="+mn-cs"/>
              </a:rPr>
              <a:t>模型检验：模型的结构参数估算完成后，需要对其结果进行评价与检验。评价与检验的内容主要有：模型的经济意义分析、误差分析、配合优良度分析、总体相关系数的</a:t>
            </a:r>
            <a:r>
              <a:rPr lang="en-US" altLang="zh-CN" sz="1200" i="1" kern="1200" dirty="0">
                <a:solidFill>
                  <a:schemeClr val="tx1"/>
                </a:solidFill>
                <a:effectLst/>
                <a:latin typeface="+mn-lt"/>
                <a:ea typeface="+mn-ea"/>
                <a:cs typeface="+mn-cs"/>
              </a:rPr>
              <a:t>F</a:t>
            </a:r>
            <a:r>
              <a:rPr lang="zh-CN" altLang="zh-CN" sz="1200" kern="1200" dirty="0">
                <a:solidFill>
                  <a:schemeClr val="tx1"/>
                </a:solidFill>
                <a:effectLst/>
                <a:latin typeface="+mn-lt"/>
                <a:ea typeface="+mn-ea"/>
                <a:cs typeface="+mn-cs"/>
              </a:rPr>
              <a:t>检验、误差序列相关的</a:t>
            </a:r>
            <a:r>
              <a:rPr lang="en-US" altLang="zh-CN" sz="1200" i="1" kern="1200" dirty="0">
                <a:solidFill>
                  <a:schemeClr val="tx1"/>
                </a:solidFill>
                <a:effectLst/>
                <a:latin typeface="+mn-lt"/>
                <a:ea typeface="+mn-ea"/>
                <a:cs typeface="+mn-cs"/>
              </a:rPr>
              <a:t>DW</a:t>
            </a:r>
            <a:r>
              <a:rPr lang="zh-CN" altLang="zh-CN" sz="1200" kern="1200" dirty="0">
                <a:solidFill>
                  <a:schemeClr val="tx1"/>
                </a:solidFill>
                <a:effectLst/>
                <a:latin typeface="+mn-lt"/>
                <a:ea typeface="+mn-ea"/>
                <a:cs typeface="+mn-cs"/>
              </a:rPr>
              <a:t>检验、结构参数的</a:t>
            </a:r>
            <a:r>
              <a:rPr lang="en-US" altLang="zh-CN" sz="1200" i="1" kern="1200" dirty="0">
                <a:solidFill>
                  <a:schemeClr val="tx1"/>
                </a:solidFill>
                <a:effectLst/>
                <a:latin typeface="+mn-lt"/>
                <a:ea typeface="+mn-ea"/>
                <a:cs typeface="+mn-cs"/>
              </a:rPr>
              <a:t>t</a:t>
            </a:r>
            <a:r>
              <a:rPr lang="zh-CN" altLang="zh-CN" sz="1200" kern="1200" dirty="0">
                <a:solidFill>
                  <a:schemeClr val="tx1"/>
                </a:solidFill>
                <a:effectLst/>
                <a:latin typeface="+mn-lt"/>
                <a:ea typeface="+mn-ea"/>
                <a:cs typeface="+mn-cs"/>
              </a:rPr>
              <a:t>检验、多重共线性程度的判别等。如果检验结果发现所估计的结果有严重的问题，则需质疑建模依据的经济理论假设是否正确，并对模型进行部分或者全部调整和修正，或换一种估算方法，或重新设计模型。</a:t>
            </a:r>
          </a:p>
          <a:p>
            <a:r>
              <a:rPr lang="zh-CN" altLang="zh-CN" sz="1200" kern="1200" dirty="0">
                <a:solidFill>
                  <a:schemeClr val="tx1"/>
                </a:solidFill>
                <a:effectLst/>
                <a:latin typeface="+mn-lt"/>
                <a:ea typeface="+mn-ea"/>
                <a:cs typeface="+mn-cs"/>
              </a:rPr>
              <a:t>模型使用：模型使用主要有经济结构分析、预测未来以及规划政策。</a:t>
            </a:r>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121</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生产成本要素按照经济用途可分为直接材料耗费（又称为直接材料，指企业在生产过程中实际所耗费的直接材料、设备配件、辅助材料、燃料、包装物、外购半成品、低值易耗品、动力及其他直接材料）、直接工资费（又称为直接人工，指企业直接从事产品生产工作人员的工资、津贴、奖金、补贴及复利等）、间接成本（又称为制造费用，如企业的分厂、车间管理人员、相关技术人员的工资及其复利，各种固定资产的维修费、物料消耗、水电费、修理期停工损失等）以及其他直接支出。</a:t>
            </a:r>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123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20</a:t>
            </a:r>
            <a:r>
              <a:rPr lang="zh-CN" altLang="zh-CN" sz="1200" kern="1200" dirty="0">
                <a:solidFill>
                  <a:schemeClr val="tx1"/>
                </a:solidFill>
                <a:effectLst/>
                <a:latin typeface="+mn-lt"/>
                <a:ea typeface="+mn-ea"/>
                <a:cs typeface="+mn-cs"/>
              </a:rPr>
              <a:t>世界</a:t>
            </a:r>
            <a:r>
              <a:rPr lang="en-US" altLang="zh-CN" sz="1200" kern="1200" dirty="0">
                <a:solidFill>
                  <a:schemeClr val="tx1"/>
                </a:solidFill>
                <a:effectLst/>
                <a:latin typeface="+mn-lt"/>
                <a:ea typeface="+mn-ea"/>
                <a:cs typeface="+mn-cs"/>
              </a:rPr>
              <a:t>70</a:t>
            </a:r>
            <a:r>
              <a:rPr lang="zh-CN" altLang="zh-CN" sz="1200" kern="1200" dirty="0">
                <a:solidFill>
                  <a:schemeClr val="tx1"/>
                </a:solidFill>
                <a:effectLst/>
                <a:latin typeface="+mn-lt"/>
                <a:ea typeface="+mn-ea"/>
                <a:cs typeface="+mn-cs"/>
              </a:rPr>
              <a:t>年底</a:t>
            </a:r>
            <a:r>
              <a:rPr lang="en-US" altLang="zh-CN" sz="1200" kern="1200" dirty="0">
                <a:solidFill>
                  <a:schemeClr val="tx1"/>
                </a:solidFill>
                <a:effectLst/>
                <a:latin typeface="+mn-lt"/>
                <a:ea typeface="+mn-ea"/>
                <a:cs typeface="+mn-cs"/>
              </a:rPr>
              <a:t>McCabe</a:t>
            </a:r>
            <a:r>
              <a:rPr lang="zh-CN" altLang="zh-CN" sz="1200" kern="1200" dirty="0">
                <a:solidFill>
                  <a:schemeClr val="tx1"/>
                </a:solidFill>
                <a:effectLst/>
                <a:latin typeface="+mn-lt"/>
                <a:ea typeface="+mn-ea"/>
                <a:cs typeface="+mn-cs"/>
              </a:rPr>
              <a:t>提出了基于软件程序图的程序复杂性度量的方法。主要用一种退化的程序流程图来表示成程序图。程序流程图中的每一个处理符号（如起、终点；处理框以及判断框）用一个结点来表示，而原流程图中连接处理符号的控制流则用程序图中的连接结点的有向狐来表示。</a:t>
            </a:r>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48</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124</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125</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依据《中华人民共和国公司法》企业利润的的分配顺序是：①被没收的财务损失，支付各项税收的滞纳金与罚款；②弥补以前年度亏损；③提取法定公积金与公益金，应当提取利润的</a:t>
            </a:r>
            <a:r>
              <a:rPr lang="en-US" altLang="zh-CN" sz="1200" kern="1200" dirty="0">
                <a:solidFill>
                  <a:schemeClr val="tx1"/>
                </a:solidFill>
                <a:effectLst/>
                <a:latin typeface="+mn-lt"/>
                <a:ea typeface="+mn-ea"/>
                <a:cs typeface="+mn-cs"/>
              </a:rPr>
              <a:t>10%</a:t>
            </a:r>
            <a:r>
              <a:rPr lang="zh-CN" altLang="zh-CN" sz="1200" kern="1200" dirty="0">
                <a:solidFill>
                  <a:schemeClr val="tx1"/>
                </a:solidFill>
                <a:effectLst/>
                <a:latin typeface="+mn-lt"/>
                <a:ea typeface="+mn-ea"/>
                <a:cs typeface="+mn-cs"/>
              </a:rPr>
              <a:t>列入公司法定公积金，公司法定公积金累计额为公司注册资本的</a:t>
            </a:r>
            <a:r>
              <a:rPr lang="en-US" altLang="zh-CN" sz="1200" kern="1200" dirty="0">
                <a:solidFill>
                  <a:schemeClr val="tx1"/>
                </a:solidFill>
                <a:effectLst/>
                <a:latin typeface="+mn-lt"/>
                <a:ea typeface="+mn-ea"/>
                <a:cs typeface="+mn-cs"/>
              </a:rPr>
              <a:t>50%</a:t>
            </a:r>
            <a:r>
              <a:rPr lang="zh-CN" altLang="zh-CN" sz="1200" kern="1200" dirty="0">
                <a:solidFill>
                  <a:schemeClr val="tx1"/>
                </a:solidFill>
                <a:effectLst/>
                <a:latin typeface="+mn-lt"/>
                <a:ea typeface="+mn-ea"/>
                <a:cs typeface="+mn-cs"/>
              </a:rPr>
              <a:t>以上的，可以不再提取；④提取任意公积金；⑤向投资者分配利润。</a:t>
            </a:r>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126</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127</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128</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129</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130</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131</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132</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135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49</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136</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137</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153</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156</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157</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158</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160</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161</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162</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a:t>如现在的</a:t>
            </a:r>
            <a:r>
              <a:rPr lang="en-US" altLang="zh-CN" dirty="0"/>
              <a:t>200</a:t>
            </a:r>
            <a:r>
              <a:rPr lang="zh-CN" altLang="zh-CN" dirty="0"/>
              <a:t>元与一年后的</a:t>
            </a:r>
            <a:r>
              <a:rPr lang="en-US" altLang="zh-CN" dirty="0"/>
              <a:t>220</a:t>
            </a:r>
            <a:r>
              <a:rPr lang="zh-CN" altLang="zh-CN" dirty="0"/>
              <a:t>元，从面值上分析其数额是不相等的，但如果</a:t>
            </a:r>
            <a:r>
              <a:rPr lang="en-US" altLang="zh-CN" dirty="0"/>
              <a:t>10%</a:t>
            </a:r>
            <a:r>
              <a:rPr lang="zh-CN" altLang="zh-CN" dirty="0"/>
              <a:t>的年利率下，两者就是等值的。</a:t>
            </a:r>
            <a:endParaRPr lang="en-US" altLang="zh-CN" dirty="0"/>
          </a:p>
          <a:p>
            <a:r>
              <a:rPr lang="zh-CN" altLang="zh-CN"/>
              <a:t>在等值计算中通常用同一利率进行计算。</a:t>
            </a:r>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163</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Halstead</a:t>
            </a:r>
            <a:r>
              <a:rPr lang="zh-CN" altLang="zh-CN" sz="1200" kern="1200" dirty="0">
                <a:solidFill>
                  <a:schemeClr val="tx1"/>
                </a:solidFill>
                <a:effectLst/>
                <a:latin typeface="+mn-lt"/>
                <a:ea typeface="+mn-ea"/>
                <a:cs typeface="+mn-cs"/>
              </a:rPr>
              <a:t>指出程序是由操作符与操作数组成的符号序列，操作符主要包括：算术操作符、逻辑操作符、分界符、赋值符、括号以及子程序调用符等，还包括一些单个操作符，如：“</a:t>
            </a:r>
            <a:r>
              <a:rPr lang="en-US" altLang="zh-CN" sz="1200" kern="1200" dirty="0">
                <a:solidFill>
                  <a:schemeClr val="tx1"/>
                </a:solidFill>
                <a:effectLst/>
                <a:latin typeface="+mn-lt"/>
                <a:ea typeface="+mn-ea"/>
                <a:cs typeface="+mn-cs"/>
              </a:rPr>
              <a:t>begin end</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for do</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while do</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repeat until</a:t>
            </a:r>
            <a:r>
              <a:rPr lang="zh-CN" altLang="zh-CN" sz="1200" kern="1200" dirty="0">
                <a:solidFill>
                  <a:schemeClr val="tx1"/>
                </a:solidFill>
                <a:effectLst/>
                <a:latin typeface="+mn-lt"/>
                <a:ea typeface="+mn-ea"/>
                <a:cs typeface="+mn-cs"/>
              </a:rPr>
              <a:t>”以及“</a:t>
            </a:r>
            <a:r>
              <a:rPr lang="en-US" altLang="zh-CN" sz="1200" kern="1200" dirty="0">
                <a:solidFill>
                  <a:schemeClr val="tx1"/>
                </a:solidFill>
                <a:effectLst/>
                <a:latin typeface="+mn-lt"/>
                <a:ea typeface="+mn-ea"/>
                <a:cs typeface="+mn-cs"/>
              </a:rPr>
              <a:t>if then else</a:t>
            </a:r>
            <a:r>
              <a:rPr lang="zh-CN" altLang="zh-CN" sz="1200" kern="1200" dirty="0">
                <a:solidFill>
                  <a:schemeClr val="tx1"/>
                </a:solidFill>
                <a:effectLst/>
                <a:latin typeface="+mn-lt"/>
                <a:ea typeface="+mn-ea"/>
                <a:cs typeface="+mn-cs"/>
              </a:rPr>
              <a:t>”等。操作数则是由程序定义且引用的操作对象，可以是常量、变量、记录、指针、数组等。</a:t>
            </a:r>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50</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如租金、利息、折旧、保险金等都采取年金的形式。</a:t>
            </a:r>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165</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166</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167</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170</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由公式</a:t>
            </a:r>
            <a:r>
              <a:rPr lang="en-US" altLang="zh-CN" sz="1200" kern="1200" dirty="0">
                <a:solidFill>
                  <a:schemeClr val="tx1"/>
                </a:solidFill>
                <a:effectLst/>
                <a:latin typeface="+mn-lt"/>
                <a:ea typeface="+mn-ea"/>
                <a:cs typeface="+mn-cs"/>
              </a:rPr>
              <a:t>2.16~2.19</a:t>
            </a:r>
            <a:r>
              <a:rPr lang="zh-CN" altLang="zh-CN" sz="1200" kern="1200">
                <a:solidFill>
                  <a:schemeClr val="tx1"/>
                </a:solidFill>
                <a:effectLst/>
                <a:latin typeface="+mn-lt"/>
                <a:ea typeface="+mn-ea"/>
                <a:cs typeface="+mn-cs"/>
              </a:rPr>
              <a:t>可知，现值系数与终值系数互为倒数。</a:t>
            </a:r>
            <a:endParaRPr lang="zh-CN" altLang="en-US"/>
          </a:p>
        </p:txBody>
      </p:sp>
      <p:sp>
        <p:nvSpPr>
          <p:cNvPr id="4" name="灯片编号占位符 3"/>
          <p:cNvSpPr>
            <a:spLocks noGrp="1"/>
          </p:cNvSpPr>
          <p:nvPr>
            <p:ph type="sldNum" sz="quarter" idx="10"/>
          </p:nvPr>
        </p:nvSpPr>
        <p:spPr/>
        <p:txBody>
          <a:bodyPr/>
          <a:lstStyle/>
          <a:p>
            <a:fld id="{D21D4766-50ED-47E6-888D-4625A50CA38A}" type="slidenum">
              <a:rPr lang="zh-CN" altLang="en-US" smtClean="0"/>
              <a:t>171</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172</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173</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应用公式</a:t>
            </a:r>
            <a:r>
              <a:rPr lang="en-US" altLang="zh-CN" sz="1200" kern="1200" dirty="0">
                <a:solidFill>
                  <a:schemeClr val="tx1"/>
                </a:solidFill>
                <a:effectLst/>
                <a:latin typeface="+mn-lt"/>
                <a:ea typeface="+mn-ea"/>
                <a:cs typeface="+mn-cs"/>
              </a:rPr>
              <a:t>2.20</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2.21</a:t>
            </a:r>
            <a:r>
              <a:rPr lang="zh-CN" altLang="zh-CN" sz="1200" kern="1200" dirty="0">
                <a:solidFill>
                  <a:schemeClr val="tx1"/>
                </a:solidFill>
                <a:effectLst/>
                <a:latin typeface="+mn-lt"/>
                <a:ea typeface="+mn-ea"/>
                <a:cs typeface="+mn-cs"/>
              </a:rPr>
              <a:t>的前提是：①每期所支付的金额（即</a:t>
            </a:r>
            <a:r>
              <a:rPr lang="en-US" altLang="zh-CN" sz="1200" i="1"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值）相同；②支付间隔需相同；③每次都在对应的期末支付，终值与最后一期支付是同时发生的。</a:t>
            </a:r>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174</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175</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176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51</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177</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178</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179</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180</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181</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182</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183</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184</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185</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186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其中，①是软件系统的基础概念与理论部分，②、③为软件系统的微观经济分析部分，④为软件系统的宏观经济分析部分。</a:t>
            </a:r>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56</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187</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188</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189</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194</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195</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196</a:t>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198</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205</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zh-CN" dirty="0"/>
              <a:t>开标时，由投标人或者其推选的代表检查投标文件密封情况，也可以由招标人委托的公证机构检查并进行公证；经确认无误后，由工作人员当众拆封，并宣读投标人名称、投标价格与投标文件的其他主要内容。</a:t>
            </a:r>
            <a:endParaRPr lang="en-US" altLang="zh-CN" dirty="0"/>
          </a:p>
          <a:p>
            <a:pPr>
              <a:lnSpc>
                <a:spcPct val="150000"/>
              </a:lnSpc>
            </a:pPr>
            <a:r>
              <a:rPr lang="en-US" altLang="zh-CN" dirty="0"/>
              <a:t>       </a:t>
            </a:r>
            <a:r>
              <a:rPr lang="zh-CN" altLang="zh-CN" dirty="0"/>
              <a:t>招标人在招标文件要求提交投标文件的截止时间前收到的所有投标文件，开标时都应当当众予以拆封和宣读。</a:t>
            </a:r>
            <a:endParaRPr lang="en-US" altLang="zh-CN" dirty="0"/>
          </a:p>
          <a:p>
            <a:pPr>
              <a:lnSpc>
                <a:spcPct val="150000"/>
              </a:lnSpc>
            </a:pPr>
            <a:r>
              <a:rPr lang="en-US" altLang="zh-CN" dirty="0"/>
              <a:t>      </a:t>
            </a:r>
            <a:r>
              <a:rPr lang="zh-CN" altLang="zh-CN" dirty="0"/>
              <a:t>开标过程必须作好记录，并存档备查。</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208</a:t>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招标人和中标人应当自中标通知书发出之日起三十日内，按照招标文件与中标人的投标文件的合同约定签订书面合同。招标人与中标人不得再行订立背离合同实质性内容的其他协议。招标文件要求中标人提交履约保证金的，中标人必须按招标文件的要求提交，履约保证金不得超过中标合同金额的</a:t>
            </a:r>
            <a:r>
              <a:rPr lang="en-US" altLang="zh-CN" sz="1200" kern="1200" dirty="0">
                <a:solidFill>
                  <a:schemeClr val="tx1"/>
                </a:solidFill>
                <a:effectLst/>
                <a:latin typeface="+mn-lt"/>
                <a:ea typeface="+mn-ea"/>
                <a:cs typeface="+mn-cs"/>
              </a:rPr>
              <a:t>10%</a:t>
            </a:r>
            <a:r>
              <a:rPr lang="zh-CN" altLang="zh-CN" sz="120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210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资金是任何一个投资方案存续的基础。资金的筹集是软件项目建设和运行的起码保证。软件工程项目资金来源按照所取得资金的权益特性不同可分为权益资金和负债资金</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以权益方式所筹集的资金，提供资金方取得企业的产权；而以负债方式筹集的资金，资金的提供方只取得对于企业的债权，一般债权人优先于股权受偿，然而对企业没有控制权。</a:t>
            </a:r>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66</a:t>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1</a:t>
            </a:r>
            <a:r>
              <a:rPr lang="zh-CN" altLang="en-US" dirty="0"/>
              <a:t>）</a:t>
            </a:r>
            <a:r>
              <a:rPr lang="zh-CN" altLang="zh-CN" sz="1200" kern="1200" dirty="0">
                <a:solidFill>
                  <a:schemeClr val="tx1"/>
                </a:solidFill>
                <a:effectLst/>
                <a:latin typeface="+mn-lt"/>
                <a:ea typeface="+mn-ea"/>
                <a:cs typeface="+mn-cs"/>
              </a:rPr>
              <a:t>采购成本主要包括原材料购置费、采购设备、运杂费、购入设备、原材料等所产生的税金及其所产生的其他费用等。研究与开发成本主要包括从事研究与开发人员的工资及其福利费，用于研究与开发工作所产生的折旧费或者所耗费的材料费，委托其他单位进行研究与开发所产生的费用等。生产成本主要包括为生产产品所耗费的原材料，用于生产的折旧费、租赁费及其与生产相关的摊销费，为了管理与组织生产所支付的办公费、保险费等费用。经营成本主要包括为销售软件产品所发生的包装、运输、装卸费，广告费，营销人员的业务费，技术转让费等。管理费用主要包括行政管理部门的工资、办公费、差旅费，劳动保险费，咨询费、诉讼费等。</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直接成本是指在软件开发过程中耗费的可直接计入软件工程对象的费用，如包括开发人员人工费、开发工具使用费、设备使用费等。间接成本是指项目实施准备、组织及其管理的各项费用支出，如管理人员工资、差旅费、办公费用等。</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固定成本是指在一定时间和一定软件项目工作量范围内所发生的成本额不受项目工作量的增减变动的影响，相对较为固定的成本。如折旧费、管理人员工资、厂房、保险费、照明费等。变动成本是指发生的总额随着软件工程量的增减而产生相应变动的费用。如计件人工费、直接用于项目的材料费、燃料费等。</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预算成本是指在软件产品规划与设计阶段依据一定的设计方案与预测方法来测算该软件产品将来可能发生的费用，是不同设计方案进行比较与选优的主要依据。计划成本是根据消耗定额以及生产计划而确定的在计划期内（通常为一年）应达到的成本，通常是年度考核的主要依据。实际成本是根据软件产品生产的实际耗费而计算的成本，是存货计价和软件产品定价的基础。</a:t>
            </a:r>
            <a:endParaRPr lang="zh-CN" altLang="en-US" dirty="0"/>
          </a:p>
        </p:txBody>
      </p:sp>
      <p:sp>
        <p:nvSpPr>
          <p:cNvPr id="4" name="灯片编号占位符 3"/>
          <p:cNvSpPr>
            <a:spLocks noGrp="1"/>
          </p:cNvSpPr>
          <p:nvPr>
            <p:ph type="sldNum" sz="quarter" idx="5"/>
          </p:nvPr>
        </p:nvSpPr>
        <p:spPr/>
        <p:txBody>
          <a:bodyPr/>
          <a:lstStyle/>
          <a:p>
            <a:fld id="{D21D4766-50ED-47E6-888D-4625A50CA38A}" type="slidenum">
              <a:rPr lang="zh-CN" altLang="en-US" smtClean="0"/>
              <a:t>218</a:t>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222</a:t>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223</a:t>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上述提高价值的方法中，①、②两种方法属于降低成本，③、⑤两种方法属于提高功能，第①中是对功能与成本同时进行改善，是最积极、最理想的提高价值的方法。</a:t>
            </a:r>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253</a:t>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表</a:t>
            </a:r>
            <a:r>
              <a:rPr lang="en-US" altLang="zh-CN" sz="1200" kern="1200" dirty="0">
                <a:solidFill>
                  <a:schemeClr val="tx1"/>
                </a:solidFill>
                <a:effectLst/>
                <a:latin typeface="+mn-lt"/>
                <a:ea typeface="+mn-ea"/>
                <a:cs typeface="+mn-cs"/>
              </a:rPr>
              <a:t>3.5</a:t>
            </a:r>
            <a:r>
              <a:rPr lang="zh-CN" altLang="zh-CN" sz="1200" kern="1200" dirty="0">
                <a:solidFill>
                  <a:schemeClr val="tx1"/>
                </a:solidFill>
                <a:effectLst/>
                <a:latin typeface="+mn-lt"/>
                <a:ea typeface="+mn-ea"/>
                <a:cs typeface="+mn-cs"/>
              </a:rPr>
              <a:t>中的对比结果表明，</a:t>
            </a:r>
            <a:r>
              <a:rPr lang="en-US" altLang="zh-CN" sz="1200" kern="12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产品的成本比重大且利润比重小，是问题的症结，应该列入价值工程的对象。</a:t>
            </a:r>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256</a:t>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257</a:t>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依据</a:t>
            </a:r>
            <a:r>
              <a:rPr lang="en-US" altLang="zh-CN" sz="1200" kern="1200" dirty="0">
                <a:solidFill>
                  <a:schemeClr val="tx1"/>
                </a:solidFill>
                <a:effectLst/>
                <a:latin typeface="+mn-lt"/>
                <a:ea typeface="+mn-ea"/>
                <a:cs typeface="+mn-cs"/>
              </a:rPr>
              <a:t>ABC</a:t>
            </a:r>
            <a:r>
              <a:rPr lang="zh-CN" altLang="zh-CN" sz="1200" kern="1200" dirty="0">
                <a:solidFill>
                  <a:schemeClr val="tx1"/>
                </a:solidFill>
                <a:effectLst/>
                <a:latin typeface="+mn-lt"/>
                <a:ea typeface="+mn-ea"/>
                <a:cs typeface="+mn-cs"/>
              </a:rPr>
              <a:t>分类法“抓住关键的少数，省略次要的多数”的原则，利用</a:t>
            </a:r>
            <a:r>
              <a:rPr lang="en-US" altLang="zh-CN" sz="1200" kern="1200" dirty="0">
                <a:solidFill>
                  <a:schemeClr val="tx1"/>
                </a:solidFill>
                <a:effectLst/>
                <a:latin typeface="+mn-lt"/>
                <a:ea typeface="+mn-ea"/>
                <a:cs typeface="+mn-cs"/>
              </a:rPr>
              <a:t>ABC</a:t>
            </a:r>
            <a:r>
              <a:rPr lang="zh-CN" altLang="zh-CN" sz="1200" kern="1200" dirty="0">
                <a:solidFill>
                  <a:schemeClr val="tx1"/>
                </a:solidFill>
                <a:effectLst/>
                <a:latin typeface="+mn-lt"/>
                <a:ea typeface="+mn-ea"/>
                <a:cs typeface="+mn-cs"/>
              </a:rPr>
              <a:t>分类法所得的三个软件模块类别，在作价值分析时，</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类软件模块的集合是重点考察对象，</a:t>
            </a:r>
            <a:r>
              <a:rPr lang="en-US" altLang="zh-CN" sz="1200" kern="12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类软件模块是一般考察对象，</a:t>
            </a:r>
            <a:r>
              <a:rPr lang="en-US" altLang="zh-CN" sz="1200" kern="1200" dirty="0">
                <a:solidFill>
                  <a:schemeClr val="tx1"/>
                </a:solidFill>
                <a:effectLst/>
                <a:latin typeface="+mn-lt"/>
                <a:ea typeface="+mn-ea"/>
                <a:cs typeface="+mn-cs"/>
              </a:rPr>
              <a:t>C</a:t>
            </a:r>
            <a:r>
              <a:rPr lang="zh-CN" altLang="zh-CN" sz="1200" kern="1200" dirty="0">
                <a:solidFill>
                  <a:schemeClr val="tx1"/>
                </a:solidFill>
                <a:effectLst/>
                <a:latin typeface="+mn-lt"/>
                <a:ea typeface="+mn-ea"/>
                <a:cs typeface="+mn-cs"/>
              </a:rPr>
              <a:t>类软件模块一般不作价值分析。</a:t>
            </a:r>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258</a:t>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259</a:t>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260</a:t>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264</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75</a:t>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265</a:t>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266</a:t>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267</a:t>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268</a:t>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269</a:t>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270</a:t>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271</a:t>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dirty="0">
                <a:solidFill>
                  <a:schemeClr val="bg1"/>
                </a:solidFill>
              </a:rPr>
              <a:t>如微软公司的</a:t>
            </a:r>
            <a:r>
              <a:rPr lang="en-US" altLang="zh-CN" sz="1200" dirty="0">
                <a:solidFill>
                  <a:schemeClr val="bg1"/>
                </a:solidFill>
              </a:rPr>
              <a:t>Microsoft Office</a:t>
            </a:r>
            <a:r>
              <a:rPr lang="zh-CN" altLang="zh-CN" sz="1200" dirty="0">
                <a:solidFill>
                  <a:schemeClr val="bg1"/>
                </a:solidFill>
              </a:rPr>
              <a:t>软件，实验室设备各类配套软件、课程包，医疗设备等设备中的各类嵌入式软件等。</a:t>
            </a:r>
            <a:endParaRPr lang="en-US" altLang="zh-CN" sz="1200" dirty="0">
              <a:solidFill>
                <a:schemeClr val="bg1"/>
              </a:solidFill>
            </a:endParaRPr>
          </a:p>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278</a:t>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1D4766-50ED-47E6-888D-4625A50CA38A}" type="slidenum">
              <a:rPr lang="zh-CN" altLang="en-US" smtClean="0"/>
              <a:t>291</a:t>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上述</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m:rPr>
                            <m:sty m:val="p"/>
                          </m:rPr>
                          <a:rPr lang="en-US" altLang="zh-CN" sz="1200" kern="1200">
                            <a:solidFill>
                              <a:schemeClr val="tx1"/>
                            </a:solidFill>
                            <a:effectLst/>
                            <a:latin typeface="Cambria Math" panose="02040503050406030204"/>
                            <a:ea typeface="+mn-ea"/>
                            <a:cs typeface="+mn-cs"/>
                          </a:rPr>
                          <m:t>i</m:t>
                        </m:r>
                      </m:e>
                      <m:sub>
                        <m:r>
                          <a:rPr lang="en-US" altLang="zh-CN" sz="1200" i="1" kern="1200">
                            <a:solidFill>
                              <a:schemeClr val="tx1"/>
                            </a:solidFill>
                            <a:effectLst/>
                            <a:latin typeface="Cambria Math" panose="02040503050406030204"/>
                            <a:ea typeface="+mn-ea"/>
                            <a:cs typeface="+mn-cs"/>
                          </a:rPr>
                          <m:t>𝑐</m:t>
                        </m:r>
                      </m:sub>
                    </m:sSub>
                  </m:oMath>
                </a14:m>
                <a:r>
                  <a:rPr lang="zh-CN" altLang="zh-CN" sz="1200" kern="1200" dirty="0">
                    <a:solidFill>
                      <a:schemeClr val="tx1"/>
                    </a:solidFill>
                    <a:effectLst/>
                    <a:latin typeface="+mn-lt"/>
                    <a:ea typeface="+mn-ea"/>
                    <a:cs typeface="+mn-cs"/>
                  </a:rPr>
                  <a:t>表示基准贴现率，而</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m:rPr>
                            <m:sty m:val="p"/>
                          </m:rPr>
                          <a:rPr lang="en-US" altLang="zh-CN" sz="1200" kern="1200">
                            <a:solidFill>
                              <a:schemeClr val="tx1"/>
                            </a:solidFill>
                            <a:effectLst/>
                            <a:latin typeface="Cambria Math" panose="02040503050406030204"/>
                            <a:ea typeface="+mn-ea"/>
                            <a:cs typeface="+mn-cs"/>
                          </a:rPr>
                          <m:t>i</m:t>
                        </m:r>
                      </m:e>
                      <m:sub>
                        <m:r>
                          <a:rPr lang="en-US" altLang="zh-CN" sz="1200" i="1" kern="1200">
                            <a:solidFill>
                              <a:schemeClr val="tx1"/>
                            </a:solidFill>
                            <a:effectLst/>
                            <a:latin typeface="Cambria Math" panose="02040503050406030204"/>
                            <a:ea typeface="+mn-ea"/>
                            <a:cs typeface="+mn-cs"/>
                          </a:rPr>
                          <m:t>𝑐</m:t>
                        </m:r>
                      </m:sub>
                    </m:sSub>
                  </m:oMath>
                </a14:m>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水平表示了该企业产品所在行业的平均水平，通常基准贴现率应高于贷款利率。而对于一个保守的投资者而言，为了减少投资风险，可将基准贴现率进一步提高到一个最低期望贴现率</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m:rPr>
                            <m:sty m:val="p"/>
                          </m:rPr>
                          <a:rPr lang="en-US" altLang="zh-CN" sz="1200" kern="1200">
                            <a:solidFill>
                              <a:schemeClr val="tx1"/>
                            </a:solidFill>
                            <a:effectLst/>
                            <a:latin typeface="Cambria Math" panose="02040503050406030204"/>
                            <a:ea typeface="+mn-ea"/>
                            <a:cs typeface="+mn-cs"/>
                          </a:rPr>
                          <m:t>i</m:t>
                        </m:r>
                      </m:e>
                      <m:sub>
                        <m:r>
                          <a:rPr lang="en-US" altLang="zh-CN" sz="1200" i="1" kern="1200">
                            <a:solidFill>
                              <a:schemeClr val="tx1"/>
                            </a:solidFill>
                            <a:effectLst/>
                            <a:latin typeface="Cambria Math" panose="02040503050406030204"/>
                            <a:ea typeface="+mn-ea"/>
                            <a:cs typeface="+mn-cs"/>
                          </a:rPr>
                          <m:t>𝐷</m:t>
                        </m:r>
                      </m:sub>
                    </m:sSub>
                  </m:oMath>
                </a14:m>
                <a:r>
                  <a:rPr lang="zh-CN" altLang="zh-CN" sz="1200" kern="1200" dirty="0">
                    <a:solidFill>
                      <a:schemeClr val="tx1"/>
                    </a:solidFill>
                    <a:effectLst/>
                    <a:latin typeface="+mn-lt"/>
                    <a:ea typeface="+mn-ea"/>
                    <a:cs typeface="+mn-cs"/>
                  </a:rPr>
                  <a:t>，即有，</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m:rPr>
                            <m:sty m:val="p"/>
                          </m:rPr>
                          <a:rPr lang="en-US" altLang="zh-CN" sz="1200" kern="1200">
                            <a:solidFill>
                              <a:schemeClr val="tx1"/>
                            </a:solidFill>
                            <a:effectLst/>
                            <a:latin typeface="Cambria Math" panose="02040503050406030204"/>
                            <a:ea typeface="+mn-ea"/>
                            <a:cs typeface="+mn-cs"/>
                          </a:rPr>
                          <m:t>i</m:t>
                        </m:r>
                      </m:e>
                      <m:sub>
                        <m:r>
                          <a:rPr lang="en-US" altLang="zh-CN" sz="1200" i="1" kern="1200">
                            <a:solidFill>
                              <a:schemeClr val="tx1"/>
                            </a:solidFill>
                            <a:effectLst/>
                            <a:latin typeface="Cambria Math" panose="02040503050406030204"/>
                            <a:ea typeface="+mn-ea"/>
                            <a:cs typeface="+mn-cs"/>
                          </a:rPr>
                          <m:t>𝐷</m:t>
                        </m:r>
                      </m:sub>
                    </m:sSub>
                    <m:r>
                      <a:rPr lang="en-US" altLang="zh-CN" sz="1200" i="1" kern="1200">
                        <a:solidFill>
                          <a:schemeClr val="tx1"/>
                        </a:solidFill>
                        <a:effectLst/>
                        <a:latin typeface="Cambria Math" panose="02040503050406030204"/>
                        <a:ea typeface="+mn-ea"/>
                        <a:cs typeface="+mn-cs"/>
                      </a:rPr>
                      <m:t>&gt;</m:t>
                    </m:r>
                    <m:sSub>
                      <m:sSubPr>
                        <m:ctrlPr>
                          <a:rPr lang="zh-CN" altLang="zh-CN" sz="1200" i="1" kern="1200">
                            <a:solidFill>
                              <a:schemeClr val="tx1"/>
                            </a:solidFill>
                            <a:effectLst/>
                            <a:latin typeface="Cambria Math" panose="02040503050406030204" pitchFamily="18" charset="0"/>
                            <a:ea typeface="+mn-ea"/>
                            <a:cs typeface="+mn-cs"/>
                          </a:rPr>
                        </m:ctrlPr>
                      </m:sSubPr>
                      <m:e>
                        <m:r>
                          <m:rPr>
                            <m:sty m:val="p"/>
                          </m:rPr>
                          <a:rPr lang="en-US" altLang="zh-CN" sz="1200" kern="1200">
                            <a:solidFill>
                              <a:schemeClr val="tx1"/>
                            </a:solidFill>
                            <a:effectLst/>
                            <a:latin typeface="Cambria Math" panose="02040503050406030204"/>
                            <a:ea typeface="+mn-ea"/>
                            <a:cs typeface="+mn-cs"/>
                          </a:rPr>
                          <m:t>i</m:t>
                        </m:r>
                      </m:e>
                      <m:sub>
                        <m:r>
                          <a:rPr lang="en-US" altLang="zh-CN" sz="1200" i="1" kern="1200">
                            <a:solidFill>
                              <a:schemeClr val="tx1"/>
                            </a:solidFill>
                            <a:effectLst/>
                            <a:latin typeface="Cambria Math" panose="02040503050406030204"/>
                            <a:ea typeface="+mn-ea"/>
                            <a:cs typeface="+mn-cs"/>
                          </a:rPr>
                          <m:t>𝑐</m:t>
                        </m:r>
                      </m:sub>
                    </m:sSub>
                  </m:oMath>
                </a14:m>
                <a:r>
                  <a:rPr lang="zh-CN" altLang="zh-CN" sz="1200" kern="1200" dirty="0">
                    <a:solidFill>
                      <a:schemeClr val="tx1"/>
                    </a:solidFill>
                    <a:effectLst/>
                    <a:latin typeface="+mn-lt"/>
                    <a:ea typeface="+mn-ea"/>
                    <a:cs typeface="+mn-cs"/>
                  </a:rPr>
                  <a:t>，并用</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m:rPr>
                            <m:sty m:val="p"/>
                          </m:rPr>
                          <a:rPr lang="en-US" altLang="zh-CN" sz="1200" kern="1200">
                            <a:solidFill>
                              <a:schemeClr val="tx1"/>
                            </a:solidFill>
                            <a:effectLst/>
                            <a:latin typeface="Cambria Math" panose="02040503050406030204"/>
                            <a:ea typeface="+mn-ea"/>
                            <a:cs typeface="+mn-cs"/>
                          </a:rPr>
                          <m:t>i</m:t>
                        </m:r>
                      </m:e>
                      <m:sub>
                        <m:r>
                          <a:rPr lang="en-US" altLang="zh-CN" sz="1200" i="1" kern="1200">
                            <a:solidFill>
                              <a:schemeClr val="tx1"/>
                            </a:solidFill>
                            <a:effectLst/>
                            <a:latin typeface="Cambria Math" panose="02040503050406030204"/>
                            <a:ea typeface="+mn-ea"/>
                            <a:cs typeface="+mn-cs"/>
                          </a:rPr>
                          <m:t>𝐷</m:t>
                        </m:r>
                      </m:sub>
                    </m:sSub>
                  </m:oMath>
                </a14:m>
                <a:r>
                  <a:rPr lang="zh-CN" altLang="zh-CN" sz="1200" kern="1200" dirty="0">
                    <a:solidFill>
                      <a:schemeClr val="tx1"/>
                    </a:solidFill>
                    <a:effectLst/>
                    <a:latin typeface="+mn-lt"/>
                    <a:ea typeface="+mn-ea"/>
                    <a:cs typeface="+mn-cs"/>
                  </a:rPr>
                  <a:t>来作为项目投资方案是否可行的判别依据。</a:t>
                </a:r>
              </a:p>
              <a:p>
                <a:endParaRPr lang="zh-CN" altLang="en-US" dirty="0"/>
              </a:p>
            </p:txBody>
          </p:sp>
        </mc:Choice>
        <mc:Fallback xmlns="">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10"/>
          </p:nvPr>
        </p:nvSpPr>
        <p:spPr/>
        <p:txBody>
          <a:bodyPr/>
          <a:lstStyle/>
          <a:p>
            <a:fld id="{D21D4766-50ED-47E6-888D-4625A50CA38A}" type="slidenum">
              <a:rPr lang="zh-CN" altLang="en-US" smtClean="0"/>
              <a:t>340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2.vml"/><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876" y="2841225"/>
            <a:ext cx="10368598" cy="1960487"/>
          </a:xfrm>
          <a:prstGeom prst="rect">
            <a:avLst/>
          </a:prstGeom>
        </p:spPr>
        <p:txBody>
          <a:bodyPr/>
          <a:lstStyle/>
          <a:p>
            <a:r>
              <a:rPr lang="en-US" dirty="0"/>
              <a:t>Click to edit Master title style</a:t>
            </a:r>
          </a:p>
        </p:txBody>
      </p:sp>
      <p:sp>
        <p:nvSpPr>
          <p:cNvPr id="3" name="Subtitle 2"/>
          <p:cNvSpPr>
            <a:spLocks noGrp="1"/>
          </p:cNvSpPr>
          <p:nvPr>
            <p:ph type="subTitle" idx="1"/>
          </p:nvPr>
        </p:nvSpPr>
        <p:spPr>
          <a:xfrm>
            <a:off x="1829753" y="5182800"/>
            <a:ext cx="8538845" cy="2337341"/>
          </a:xfrm>
          <a:prstGeom prst="rect">
            <a:avLst/>
          </a:prstGeo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835" indent="0" algn="ctr">
              <a:buNone/>
              <a:defRPr>
                <a:solidFill>
                  <a:schemeClr val="tx1">
                    <a:tint val="75000"/>
                  </a:schemeClr>
                </a:solidFill>
              </a:defRPr>
            </a:lvl3pPr>
            <a:lvl4pPr marL="1829435" indent="0" algn="ctr">
              <a:buNone/>
              <a:defRPr>
                <a:solidFill>
                  <a:schemeClr val="tx1">
                    <a:tint val="75000"/>
                  </a:schemeClr>
                </a:solidFill>
              </a:defRPr>
            </a:lvl4pPr>
            <a:lvl5pPr marL="2439035" indent="0" algn="ctr">
              <a:buNone/>
              <a:defRPr>
                <a:solidFill>
                  <a:schemeClr val="tx1">
                    <a:tint val="75000"/>
                  </a:schemeClr>
                </a:solidFill>
              </a:defRPr>
            </a:lvl5pPr>
            <a:lvl6pPr marL="3049270" indent="0" algn="ctr">
              <a:buNone/>
              <a:defRPr>
                <a:solidFill>
                  <a:schemeClr val="tx1">
                    <a:tint val="75000"/>
                  </a:schemeClr>
                </a:solidFill>
              </a:defRPr>
            </a:lvl6pPr>
            <a:lvl7pPr marL="3658870" indent="0" algn="ctr">
              <a:buNone/>
              <a:defRPr>
                <a:solidFill>
                  <a:schemeClr val="tx1">
                    <a:tint val="75000"/>
                  </a:schemeClr>
                </a:solidFill>
              </a:defRPr>
            </a:lvl7pPr>
            <a:lvl8pPr marL="4268470" indent="0" algn="ctr">
              <a:buNone/>
              <a:defRPr>
                <a:solidFill>
                  <a:schemeClr val="tx1">
                    <a:tint val="75000"/>
                  </a:schemeClr>
                </a:solidFill>
              </a:defRPr>
            </a:lvl8pPr>
            <a:lvl9pPr marL="487870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7469EEA-114F-4F79-A015-DD9648FE97AE}" type="datetime1">
              <a:rPr lang="en-US" altLang="zh-CN" smtClean="0"/>
              <a:t>4/25/2024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918" y="366269"/>
            <a:ext cx="10978515" cy="152435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918" y="2134095"/>
            <a:ext cx="10978515" cy="603601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DFABCA-FFF6-4993-AC08-28DF8D1F8805}" type="datetime1">
              <a:rPr lang="en-US" altLang="zh-CN" smtClean="0"/>
              <a:t>4/25/2024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43804" y="366269"/>
            <a:ext cx="2744629" cy="7803840"/>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918" y="366269"/>
            <a:ext cx="8030580" cy="780384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4350D6-09B4-4BBD-815C-89E1E4912E7F}" type="datetime1">
              <a:rPr lang="en-US" altLang="zh-CN" smtClean="0"/>
              <a:t>4/25/2024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653C9-2110-4C4F-8DA4-FD7F64CC4F88}"/>
              </a:ext>
            </a:extLst>
          </p:cNvPr>
          <p:cNvSpPr>
            <a:spLocks noGrp="1"/>
          </p:cNvSpPr>
          <p:nvPr>
            <p:ph type="ctrTitle"/>
          </p:nvPr>
        </p:nvSpPr>
        <p:spPr>
          <a:xfrm>
            <a:off x="1525588" y="1122363"/>
            <a:ext cx="9148762" cy="2389187"/>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13C1875-69C3-4427-A02A-1DB6CE8752EF}"/>
              </a:ext>
            </a:extLst>
          </p:cNvPr>
          <p:cNvSpPr>
            <a:spLocks noGrp="1"/>
          </p:cNvSpPr>
          <p:nvPr>
            <p:ph type="subTitle" idx="1"/>
          </p:nvPr>
        </p:nvSpPr>
        <p:spPr>
          <a:xfrm>
            <a:off x="1525588" y="3603625"/>
            <a:ext cx="9148762" cy="16557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4B1A061-E7B6-4935-B220-6E2323D06D4B}"/>
              </a:ext>
            </a:extLst>
          </p:cNvPr>
          <p:cNvSpPr>
            <a:spLocks noGrp="1"/>
          </p:cNvSpPr>
          <p:nvPr>
            <p:ph type="dt" sz="half" idx="10"/>
          </p:nvPr>
        </p:nvSpPr>
        <p:spPr/>
        <p:txBody>
          <a:bodyPr/>
          <a:lstStyle/>
          <a:p>
            <a:fld id="{9CA16751-0CB5-414D-9F44-1E2A7274B96F}" type="datetimeFigureOut">
              <a:rPr lang="zh-CN" altLang="en-US" smtClean="0"/>
              <a:t>2024/4/25</a:t>
            </a:fld>
            <a:endParaRPr lang="zh-CN" altLang="en-US"/>
          </a:p>
        </p:txBody>
      </p:sp>
      <p:sp>
        <p:nvSpPr>
          <p:cNvPr id="5" name="页脚占位符 4">
            <a:extLst>
              <a:ext uri="{FF2B5EF4-FFF2-40B4-BE49-F238E27FC236}">
                <a16:creationId xmlns:a16="http://schemas.microsoft.com/office/drawing/2014/main" id="{C9681E24-1FFD-4A4C-99CC-0E7E594714C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134B227-6E1E-4A87-AEBE-F3067BF5F0CB}"/>
              </a:ext>
            </a:extLst>
          </p:cNvPr>
          <p:cNvSpPr>
            <a:spLocks noGrp="1"/>
          </p:cNvSpPr>
          <p:nvPr>
            <p:ph type="sldNum" sz="quarter" idx="12"/>
          </p:nvPr>
        </p:nvSpPr>
        <p:spPr/>
        <p:txBody>
          <a:bodyPr/>
          <a:lstStyle/>
          <a:p>
            <a:fld id="{6B6E76B6-C320-4163-9B0F-61A2DB911269}" type="slidenum">
              <a:rPr lang="zh-CN" altLang="en-US" smtClean="0"/>
              <a:t>‹#›</a:t>
            </a:fld>
            <a:endParaRPr lang="zh-CN" altLang="en-US"/>
          </a:p>
        </p:txBody>
      </p:sp>
    </p:spTree>
    <p:extLst>
      <p:ext uri="{BB962C8B-B14F-4D97-AF65-F5344CB8AC3E}">
        <p14:creationId xmlns:p14="http://schemas.microsoft.com/office/powerpoint/2010/main" val="25684174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E1AD47-0148-409A-9EE7-064D985002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B79940-7928-4A32-846E-386541662A72}"/>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A2DA8DE-9500-406A-A519-2C0F933CD517}"/>
              </a:ext>
            </a:extLst>
          </p:cNvPr>
          <p:cNvSpPr>
            <a:spLocks noGrp="1"/>
          </p:cNvSpPr>
          <p:nvPr>
            <p:ph type="dt" sz="half" idx="10"/>
          </p:nvPr>
        </p:nvSpPr>
        <p:spPr/>
        <p:txBody>
          <a:bodyPr/>
          <a:lstStyle/>
          <a:p>
            <a:fld id="{9CA16751-0CB5-414D-9F44-1E2A7274B96F}" type="datetimeFigureOut">
              <a:rPr lang="zh-CN" altLang="en-US" smtClean="0"/>
              <a:t>2024/4/25</a:t>
            </a:fld>
            <a:endParaRPr lang="zh-CN" altLang="en-US"/>
          </a:p>
        </p:txBody>
      </p:sp>
      <p:sp>
        <p:nvSpPr>
          <p:cNvPr id="5" name="页脚占位符 4">
            <a:extLst>
              <a:ext uri="{FF2B5EF4-FFF2-40B4-BE49-F238E27FC236}">
                <a16:creationId xmlns:a16="http://schemas.microsoft.com/office/drawing/2014/main" id="{BEE11052-8D6C-4944-850D-0C1CA5C9250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3FE5429-3672-4892-8CB9-51B4A54FFA66}"/>
              </a:ext>
            </a:extLst>
          </p:cNvPr>
          <p:cNvSpPr>
            <a:spLocks noGrp="1"/>
          </p:cNvSpPr>
          <p:nvPr>
            <p:ph type="sldNum" sz="quarter" idx="12"/>
          </p:nvPr>
        </p:nvSpPr>
        <p:spPr/>
        <p:txBody>
          <a:bodyPr/>
          <a:lstStyle/>
          <a:p>
            <a:fld id="{6B6E76B6-C320-4163-9B0F-61A2DB911269}" type="slidenum">
              <a:rPr lang="zh-CN" altLang="en-US" smtClean="0"/>
              <a:t>‹#›</a:t>
            </a:fld>
            <a:endParaRPr lang="zh-CN" altLang="en-US"/>
          </a:p>
        </p:txBody>
      </p:sp>
    </p:spTree>
    <p:extLst>
      <p:ext uri="{BB962C8B-B14F-4D97-AF65-F5344CB8AC3E}">
        <p14:creationId xmlns:p14="http://schemas.microsoft.com/office/powerpoint/2010/main" val="14358201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7DC404-5FF0-4733-B34B-04F46B3E1352}"/>
              </a:ext>
            </a:extLst>
          </p:cNvPr>
          <p:cNvSpPr>
            <a:spLocks noGrp="1"/>
          </p:cNvSpPr>
          <p:nvPr>
            <p:ph type="title"/>
          </p:nvPr>
        </p:nvSpPr>
        <p:spPr>
          <a:xfrm>
            <a:off x="831850" y="1709738"/>
            <a:ext cx="10521950" cy="2854325"/>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BC2B7B1-B162-4FFC-9C3A-E0177761E69F}"/>
              </a:ext>
            </a:extLst>
          </p:cNvPr>
          <p:cNvSpPr>
            <a:spLocks noGrp="1"/>
          </p:cNvSpPr>
          <p:nvPr>
            <p:ph type="body" idx="1"/>
          </p:nvPr>
        </p:nvSpPr>
        <p:spPr>
          <a:xfrm>
            <a:off x="831850" y="4591050"/>
            <a:ext cx="10521950" cy="150018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DD3B5007-AE1F-4342-A07F-B98136CA5068}"/>
              </a:ext>
            </a:extLst>
          </p:cNvPr>
          <p:cNvSpPr>
            <a:spLocks noGrp="1"/>
          </p:cNvSpPr>
          <p:nvPr>
            <p:ph type="dt" sz="half" idx="10"/>
          </p:nvPr>
        </p:nvSpPr>
        <p:spPr/>
        <p:txBody>
          <a:bodyPr/>
          <a:lstStyle/>
          <a:p>
            <a:fld id="{9CA16751-0CB5-414D-9F44-1E2A7274B96F}" type="datetimeFigureOut">
              <a:rPr lang="zh-CN" altLang="en-US" smtClean="0"/>
              <a:t>2024/4/25</a:t>
            </a:fld>
            <a:endParaRPr lang="zh-CN" altLang="en-US"/>
          </a:p>
        </p:txBody>
      </p:sp>
      <p:sp>
        <p:nvSpPr>
          <p:cNvPr id="5" name="页脚占位符 4">
            <a:extLst>
              <a:ext uri="{FF2B5EF4-FFF2-40B4-BE49-F238E27FC236}">
                <a16:creationId xmlns:a16="http://schemas.microsoft.com/office/drawing/2014/main" id="{F025F853-516C-45E3-AFE1-40494292BB2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98B787B-6DDC-4ED0-89AF-C266AC37BA25}"/>
              </a:ext>
            </a:extLst>
          </p:cNvPr>
          <p:cNvSpPr>
            <a:spLocks noGrp="1"/>
          </p:cNvSpPr>
          <p:nvPr>
            <p:ph type="sldNum" sz="quarter" idx="12"/>
          </p:nvPr>
        </p:nvSpPr>
        <p:spPr/>
        <p:txBody>
          <a:bodyPr/>
          <a:lstStyle/>
          <a:p>
            <a:fld id="{6B6E76B6-C320-4163-9B0F-61A2DB911269}" type="slidenum">
              <a:rPr lang="zh-CN" altLang="en-US" smtClean="0"/>
              <a:t>‹#›</a:t>
            </a:fld>
            <a:endParaRPr lang="zh-CN" altLang="en-US"/>
          </a:p>
        </p:txBody>
      </p:sp>
    </p:spTree>
    <p:extLst>
      <p:ext uri="{BB962C8B-B14F-4D97-AF65-F5344CB8AC3E}">
        <p14:creationId xmlns:p14="http://schemas.microsoft.com/office/powerpoint/2010/main" val="42521529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420C7-1963-4D01-A496-BBEE94575A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1952897-7318-4655-9443-E92DEA6DF0AA}"/>
              </a:ext>
            </a:extLst>
          </p:cNvPr>
          <p:cNvSpPr>
            <a:spLocks noGrp="1"/>
          </p:cNvSpPr>
          <p:nvPr>
            <p:ph sz="half" idx="1"/>
          </p:nvPr>
        </p:nvSpPr>
        <p:spPr>
          <a:xfrm>
            <a:off x="838200" y="1825625"/>
            <a:ext cx="5184775" cy="43529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2AAE5544-21DF-4C5D-9AF4-234ADF903FBF}"/>
              </a:ext>
            </a:extLst>
          </p:cNvPr>
          <p:cNvSpPr>
            <a:spLocks noGrp="1"/>
          </p:cNvSpPr>
          <p:nvPr>
            <p:ph sz="half" idx="2"/>
          </p:nvPr>
        </p:nvSpPr>
        <p:spPr>
          <a:xfrm>
            <a:off x="6175375" y="1825625"/>
            <a:ext cx="5184775" cy="43529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310A9F1D-5818-4EE3-962E-DE07AA8C7102}"/>
              </a:ext>
            </a:extLst>
          </p:cNvPr>
          <p:cNvSpPr>
            <a:spLocks noGrp="1"/>
          </p:cNvSpPr>
          <p:nvPr>
            <p:ph type="dt" sz="half" idx="10"/>
          </p:nvPr>
        </p:nvSpPr>
        <p:spPr/>
        <p:txBody>
          <a:bodyPr/>
          <a:lstStyle/>
          <a:p>
            <a:fld id="{9CA16751-0CB5-414D-9F44-1E2A7274B96F}" type="datetimeFigureOut">
              <a:rPr lang="zh-CN" altLang="en-US" smtClean="0"/>
              <a:t>2024/4/25</a:t>
            </a:fld>
            <a:endParaRPr lang="zh-CN" altLang="en-US"/>
          </a:p>
        </p:txBody>
      </p:sp>
      <p:sp>
        <p:nvSpPr>
          <p:cNvPr id="6" name="页脚占位符 5">
            <a:extLst>
              <a:ext uri="{FF2B5EF4-FFF2-40B4-BE49-F238E27FC236}">
                <a16:creationId xmlns:a16="http://schemas.microsoft.com/office/drawing/2014/main" id="{33F2B2C6-7DAA-4369-B253-EAC5FADD315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1C80EDD-E8C4-4FB0-AD39-FF7C5B899282}"/>
              </a:ext>
            </a:extLst>
          </p:cNvPr>
          <p:cNvSpPr>
            <a:spLocks noGrp="1"/>
          </p:cNvSpPr>
          <p:nvPr>
            <p:ph type="sldNum" sz="quarter" idx="12"/>
          </p:nvPr>
        </p:nvSpPr>
        <p:spPr/>
        <p:txBody>
          <a:bodyPr/>
          <a:lstStyle/>
          <a:p>
            <a:fld id="{6B6E76B6-C320-4163-9B0F-61A2DB911269}" type="slidenum">
              <a:rPr lang="zh-CN" altLang="en-US" smtClean="0"/>
              <a:t>‹#›</a:t>
            </a:fld>
            <a:endParaRPr lang="zh-CN" altLang="en-US"/>
          </a:p>
        </p:txBody>
      </p:sp>
    </p:spTree>
    <p:extLst>
      <p:ext uri="{BB962C8B-B14F-4D97-AF65-F5344CB8AC3E}">
        <p14:creationId xmlns:p14="http://schemas.microsoft.com/office/powerpoint/2010/main" val="23164282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CFA231-053D-44D2-BEE3-7694D1FCF34E}"/>
              </a:ext>
            </a:extLst>
          </p:cNvPr>
          <p:cNvSpPr>
            <a:spLocks noGrp="1"/>
          </p:cNvSpPr>
          <p:nvPr>
            <p:ph type="title"/>
          </p:nvPr>
        </p:nvSpPr>
        <p:spPr>
          <a:xfrm>
            <a:off x="839788" y="365125"/>
            <a:ext cx="1052195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63B98C-CBEC-400A-8E96-DC0722F0B945}"/>
              </a:ext>
            </a:extLst>
          </p:cNvPr>
          <p:cNvSpPr>
            <a:spLocks noGrp="1"/>
          </p:cNvSpPr>
          <p:nvPr>
            <p:ph type="body" idx="1"/>
          </p:nvPr>
        </p:nvSpPr>
        <p:spPr>
          <a:xfrm>
            <a:off x="839788" y="1681163"/>
            <a:ext cx="516096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9A0DBD24-5D1C-4714-89DE-FC9DBF91D9ED}"/>
              </a:ext>
            </a:extLst>
          </p:cNvPr>
          <p:cNvSpPr>
            <a:spLocks noGrp="1"/>
          </p:cNvSpPr>
          <p:nvPr>
            <p:ph sz="half" idx="2"/>
          </p:nvPr>
        </p:nvSpPr>
        <p:spPr>
          <a:xfrm>
            <a:off x="839788" y="2505075"/>
            <a:ext cx="5160962" cy="368617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452C55C4-F1D1-4541-9B48-322E14745FBC}"/>
              </a:ext>
            </a:extLst>
          </p:cNvPr>
          <p:cNvSpPr>
            <a:spLocks noGrp="1"/>
          </p:cNvSpPr>
          <p:nvPr>
            <p:ph type="body" sz="quarter" idx="3"/>
          </p:nvPr>
        </p:nvSpPr>
        <p:spPr>
          <a:xfrm>
            <a:off x="6175375" y="1681163"/>
            <a:ext cx="518636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920DE362-378E-493D-BA6B-6D1C5090508A}"/>
              </a:ext>
            </a:extLst>
          </p:cNvPr>
          <p:cNvSpPr>
            <a:spLocks noGrp="1"/>
          </p:cNvSpPr>
          <p:nvPr>
            <p:ph sz="quarter" idx="4"/>
          </p:nvPr>
        </p:nvSpPr>
        <p:spPr>
          <a:xfrm>
            <a:off x="6175375" y="2505075"/>
            <a:ext cx="5186363" cy="368617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A93474E3-D134-493A-82C6-E2E85429ACF4}"/>
              </a:ext>
            </a:extLst>
          </p:cNvPr>
          <p:cNvSpPr>
            <a:spLocks noGrp="1"/>
          </p:cNvSpPr>
          <p:nvPr>
            <p:ph type="dt" sz="half" idx="10"/>
          </p:nvPr>
        </p:nvSpPr>
        <p:spPr/>
        <p:txBody>
          <a:bodyPr/>
          <a:lstStyle/>
          <a:p>
            <a:fld id="{9CA16751-0CB5-414D-9F44-1E2A7274B96F}" type="datetimeFigureOut">
              <a:rPr lang="zh-CN" altLang="en-US" smtClean="0"/>
              <a:t>2024/4/25</a:t>
            </a:fld>
            <a:endParaRPr lang="zh-CN" altLang="en-US"/>
          </a:p>
        </p:txBody>
      </p:sp>
      <p:sp>
        <p:nvSpPr>
          <p:cNvPr id="8" name="页脚占位符 7">
            <a:extLst>
              <a:ext uri="{FF2B5EF4-FFF2-40B4-BE49-F238E27FC236}">
                <a16:creationId xmlns:a16="http://schemas.microsoft.com/office/drawing/2014/main" id="{615EDFA3-5615-42D9-84A9-AB6F365EF47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F9BDE43-F88B-40BF-ABAD-3B2994716A08}"/>
              </a:ext>
            </a:extLst>
          </p:cNvPr>
          <p:cNvSpPr>
            <a:spLocks noGrp="1"/>
          </p:cNvSpPr>
          <p:nvPr>
            <p:ph type="sldNum" sz="quarter" idx="12"/>
          </p:nvPr>
        </p:nvSpPr>
        <p:spPr/>
        <p:txBody>
          <a:bodyPr/>
          <a:lstStyle/>
          <a:p>
            <a:fld id="{6B6E76B6-C320-4163-9B0F-61A2DB911269}" type="slidenum">
              <a:rPr lang="zh-CN" altLang="en-US" smtClean="0"/>
              <a:t>‹#›</a:t>
            </a:fld>
            <a:endParaRPr lang="zh-CN" altLang="en-US"/>
          </a:p>
        </p:txBody>
      </p:sp>
    </p:spTree>
    <p:extLst>
      <p:ext uri="{BB962C8B-B14F-4D97-AF65-F5344CB8AC3E}">
        <p14:creationId xmlns:p14="http://schemas.microsoft.com/office/powerpoint/2010/main" val="16505241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FB648E-2988-4C56-988E-9AE89573C1A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D09790C-071D-4CA2-8920-8FBDD65A5842}"/>
              </a:ext>
            </a:extLst>
          </p:cNvPr>
          <p:cNvSpPr>
            <a:spLocks noGrp="1"/>
          </p:cNvSpPr>
          <p:nvPr>
            <p:ph type="dt" sz="half" idx="10"/>
          </p:nvPr>
        </p:nvSpPr>
        <p:spPr/>
        <p:txBody>
          <a:bodyPr/>
          <a:lstStyle/>
          <a:p>
            <a:fld id="{9CA16751-0CB5-414D-9F44-1E2A7274B96F}" type="datetimeFigureOut">
              <a:rPr lang="zh-CN" altLang="en-US" smtClean="0"/>
              <a:t>2024/4/25</a:t>
            </a:fld>
            <a:endParaRPr lang="zh-CN" altLang="en-US"/>
          </a:p>
        </p:txBody>
      </p:sp>
      <p:sp>
        <p:nvSpPr>
          <p:cNvPr id="4" name="页脚占位符 3">
            <a:extLst>
              <a:ext uri="{FF2B5EF4-FFF2-40B4-BE49-F238E27FC236}">
                <a16:creationId xmlns:a16="http://schemas.microsoft.com/office/drawing/2014/main" id="{5C062D89-653B-40D7-B5CE-297B3A18185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89F63E7-8F4E-4900-8166-C84321789BD2}"/>
              </a:ext>
            </a:extLst>
          </p:cNvPr>
          <p:cNvSpPr>
            <a:spLocks noGrp="1"/>
          </p:cNvSpPr>
          <p:nvPr>
            <p:ph type="sldNum" sz="quarter" idx="12"/>
          </p:nvPr>
        </p:nvSpPr>
        <p:spPr/>
        <p:txBody>
          <a:bodyPr/>
          <a:lstStyle/>
          <a:p>
            <a:fld id="{6B6E76B6-C320-4163-9B0F-61A2DB911269}" type="slidenum">
              <a:rPr lang="zh-CN" altLang="en-US" smtClean="0"/>
              <a:t>‹#›</a:t>
            </a:fld>
            <a:endParaRPr lang="zh-CN" altLang="en-US"/>
          </a:p>
        </p:txBody>
      </p:sp>
    </p:spTree>
    <p:extLst>
      <p:ext uri="{BB962C8B-B14F-4D97-AF65-F5344CB8AC3E}">
        <p14:creationId xmlns:p14="http://schemas.microsoft.com/office/powerpoint/2010/main" val="1966991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CD562D6-1CFC-477A-9B62-F3E399DECAE3}"/>
              </a:ext>
            </a:extLst>
          </p:cNvPr>
          <p:cNvSpPr>
            <a:spLocks noGrp="1"/>
          </p:cNvSpPr>
          <p:nvPr>
            <p:ph type="dt" sz="half" idx="10"/>
          </p:nvPr>
        </p:nvSpPr>
        <p:spPr/>
        <p:txBody>
          <a:bodyPr/>
          <a:lstStyle/>
          <a:p>
            <a:fld id="{9CA16751-0CB5-414D-9F44-1E2A7274B96F}" type="datetimeFigureOut">
              <a:rPr lang="zh-CN" altLang="en-US" smtClean="0"/>
              <a:t>2024/4/25</a:t>
            </a:fld>
            <a:endParaRPr lang="zh-CN" altLang="en-US"/>
          </a:p>
        </p:txBody>
      </p:sp>
      <p:sp>
        <p:nvSpPr>
          <p:cNvPr id="3" name="页脚占位符 2">
            <a:extLst>
              <a:ext uri="{FF2B5EF4-FFF2-40B4-BE49-F238E27FC236}">
                <a16:creationId xmlns:a16="http://schemas.microsoft.com/office/drawing/2014/main" id="{D6A7CAD4-C935-4426-BA24-0AC81724ABE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A9D4A5E-E264-4B12-B442-01B5FB2B28BC}"/>
              </a:ext>
            </a:extLst>
          </p:cNvPr>
          <p:cNvSpPr>
            <a:spLocks noGrp="1"/>
          </p:cNvSpPr>
          <p:nvPr>
            <p:ph type="sldNum" sz="quarter" idx="12"/>
          </p:nvPr>
        </p:nvSpPr>
        <p:spPr/>
        <p:txBody>
          <a:bodyPr/>
          <a:lstStyle/>
          <a:p>
            <a:fld id="{6B6E76B6-C320-4163-9B0F-61A2DB911269}" type="slidenum">
              <a:rPr lang="zh-CN" altLang="en-US" smtClean="0"/>
              <a:t>‹#›</a:t>
            </a:fld>
            <a:endParaRPr lang="zh-CN" altLang="en-US"/>
          </a:p>
        </p:txBody>
      </p:sp>
    </p:spTree>
    <p:extLst>
      <p:ext uri="{BB962C8B-B14F-4D97-AF65-F5344CB8AC3E}">
        <p14:creationId xmlns:p14="http://schemas.microsoft.com/office/powerpoint/2010/main" val="6437966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CCF50D-A5F8-455B-9B87-C0E0DF68D56F}"/>
              </a:ext>
            </a:extLst>
          </p:cNvPr>
          <p:cNvSpPr>
            <a:spLocks noGrp="1"/>
          </p:cNvSpPr>
          <p:nvPr>
            <p:ph type="title"/>
          </p:nvPr>
        </p:nvSpPr>
        <p:spPr>
          <a:xfrm>
            <a:off x="839788" y="457200"/>
            <a:ext cx="3935412"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72F2A1-0D1A-4FEC-8847-EA4E19DC5B62}"/>
              </a:ext>
            </a:extLst>
          </p:cNvPr>
          <p:cNvSpPr>
            <a:spLocks noGrp="1"/>
          </p:cNvSpPr>
          <p:nvPr>
            <p:ph idx="1"/>
          </p:nvPr>
        </p:nvSpPr>
        <p:spPr>
          <a:xfrm>
            <a:off x="5186363" y="987425"/>
            <a:ext cx="6175375" cy="48752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094DD549-C129-40E5-8645-E58FB86D7D53}"/>
              </a:ext>
            </a:extLst>
          </p:cNvPr>
          <p:cNvSpPr>
            <a:spLocks noGrp="1"/>
          </p:cNvSpPr>
          <p:nvPr>
            <p:ph type="body" sz="half" idx="2"/>
          </p:nvPr>
        </p:nvSpPr>
        <p:spPr>
          <a:xfrm>
            <a:off x="839788" y="2057400"/>
            <a:ext cx="3935412" cy="381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F259AC97-71A6-48B2-9708-113796847DF5}"/>
              </a:ext>
            </a:extLst>
          </p:cNvPr>
          <p:cNvSpPr>
            <a:spLocks noGrp="1"/>
          </p:cNvSpPr>
          <p:nvPr>
            <p:ph type="dt" sz="half" idx="10"/>
          </p:nvPr>
        </p:nvSpPr>
        <p:spPr/>
        <p:txBody>
          <a:bodyPr/>
          <a:lstStyle/>
          <a:p>
            <a:fld id="{9CA16751-0CB5-414D-9F44-1E2A7274B96F}" type="datetimeFigureOut">
              <a:rPr lang="zh-CN" altLang="en-US" smtClean="0"/>
              <a:t>2024/4/25</a:t>
            </a:fld>
            <a:endParaRPr lang="zh-CN" altLang="en-US"/>
          </a:p>
        </p:txBody>
      </p:sp>
      <p:sp>
        <p:nvSpPr>
          <p:cNvPr id="6" name="页脚占位符 5">
            <a:extLst>
              <a:ext uri="{FF2B5EF4-FFF2-40B4-BE49-F238E27FC236}">
                <a16:creationId xmlns:a16="http://schemas.microsoft.com/office/drawing/2014/main" id="{3D68747C-CD4B-45F4-8489-9CC08E5B80A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5116AA9-1C65-4C41-B1E6-566A163E134F}"/>
              </a:ext>
            </a:extLst>
          </p:cNvPr>
          <p:cNvSpPr>
            <a:spLocks noGrp="1"/>
          </p:cNvSpPr>
          <p:nvPr>
            <p:ph type="sldNum" sz="quarter" idx="12"/>
          </p:nvPr>
        </p:nvSpPr>
        <p:spPr/>
        <p:txBody>
          <a:bodyPr/>
          <a:lstStyle/>
          <a:p>
            <a:fld id="{6B6E76B6-C320-4163-9B0F-61A2DB911269}" type="slidenum">
              <a:rPr lang="zh-CN" altLang="en-US" smtClean="0"/>
              <a:t>‹#›</a:t>
            </a:fld>
            <a:endParaRPr lang="zh-CN" altLang="en-US"/>
          </a:p>
        </p:txBody>
      </p:sp>
    </p:spTree>
    <p:extLst>
      <p:ext uri="{BB962C8B-B14F-4D97-AF65-F5344CB8AC3E}">
        <p14:creationId xmlns:p14="http://schemas.microsoft.com/office/powerpoint/2010/main" val="4198005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一级标题">
    <p:spTree>
      <p:nvGrpSpPr>
        <p:cNvPr id="1" name=""/>
        <p:cNvGrpSpPr/>
        <p:nvPr/>
      </p:nvGrpSpPr>
      <p:grpSpPr>
        <a:xfrm>
          <a:off x="0" y="0"/>
          <a:ext cx="0" cy="0"/>
          <a:chOff x="0" y="0"/>
          <a:chExt cx="0" cy="0"/>
        </a:xfrm>
      </p:grpSpPr>
      <p:sp>
        <p:nvSpPr>
          <p:cNvPr id="2" name="Title 1"/>
          <p:cNvSpPr>
            <a:spLocks noGrp="1"/>
          </p:cNvSpPr>
          <p:nvPr>
            <p:ph type="title"/>
          </p:nvPr>
        </p:nvSpPr>
        <p:spPr>
          <a:xfrm>
            <a:off x="774700" y="352424"/>
            <a:ext cx="5334000" cy="429419"/>
          </a:xfrm>
          <a:prstGeom prst="rect">
            <a:avLst/>
          </a:prstGeom>
        </p:spPr>
        <p:txBody>
          <a:bodyPr/>
          <a:lstStyle>
            <a:lvl1pPr>
              <a:defRPr b="1"/>
            </a:lvl1pPr>
          </a:lstStyle>
          <a:p>
            <a:r>
              <a:rPr lang="en-US" dirty="0"/>
              <a:t>Click to edit Master title style</a:t>
            </a:r>
          </a:p>
        </p:txBody>
      </p:sp>
      <p:sp>
        <p:nvSpPr>
          <p:cNvPr id="3" name="Content Placeholder 2"/>
          <p:cNvSpPr>
            <a:spLocks noGrp="1"/>
          </p:cNvSpPr>
          <p:nvPr>
            <p:ph idx="1"/>
          </p:nvPr>
        </p:nvSpPr>
        <p:spPr>
          <a:xfrm>
            <a:off x="609918" y="1143795"/>
            <a:ext cx="10978515" cy="5029200"/>
          </a:xfrm>
          <a:prstGeom prst="rect">
            <a:avLst/>
          </a:prstGeom>
        </p:spPr>
        <p:txBody>
          <a:bodyPr/>
          <a:lstStyle>
            <a:lvl1pPr marL="457200" indent="-457200">
              <a:lnSpc>
                <a:spcPct val="120000"/>
              </a:lnSpc>
              <a:buSzPct val="80000"/>
              <a:buFont typeface="Wingdings" panose="05000000000000000000" pitchFamily="2" charset="2"/>
              <a:buChar char="l"/>
              <a:defRPr>
                <a:solidFill>
                  <a:schemeClr val="tx1">
                    <a:lumMod val="75000"/>
                    <a:lumOff val="25000"/>
                  </a:schemeClr>
                </a:solidFill>
              </a:defRPr>
            </a:lvl1pPr>
            <a:lvl2pPr>
              <a:defRPr>
                <a:solidFill>
                  <a:schemeClr val="tx1">
                    <a:lumMod val="75000"/>
                    <a:lumOff val="25000"/>
                  </a:schemeClr>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FFC8B466-7AF6-48BC-A99F-48B07EA1DC82}" type="datetime1">
              <a:rPr lang="en-US" altLang="zh-CN" smtClean="0"/>
              <a:t>4/25/2024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EF586C-0DC4-4F6E-BB90-412D7A201EE2}"/>
              </a:ext>
            </a:extLst>
          </p:cNvPr>
          <p:cNvSpPr>
            <a:spLocks noGrp="1"/>
          </p:cNvSpPr>
          <p:nvPr>
            <p:ph type="title"/>
          </p:nvPr>
        </p:nvSpPr>
        <p:spPr>
          <a:xfrm>
            <a:off x="839788" y="457200"/>
            <a:ext cx="3935412"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A1E050E-5631-433B-823B-4B02DDD0D051}"/>
              </a:ext>
            </a:extLst>
          </p:cNvPr>
          <p:cNvSpPr>
            <a:spLocks noGrp="1"/>
          </p:cNvSpPr>
          <p:nvPr>
            <p:ph type="pic" idx="1"/>
          </p:nvPr>
        </p:nvSpPr>
        <p:spPr>
          <a:xfrm>
            <a:off x="5186363" y="987425"/>
            <a:ext cx="6175375" cy="487521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A40D051-1AE2-4EBC-9760-E4D95DE98AAC}"/>
              </a:ext>
            </a:extLst>
          </p:cNvPr>
          <p:cNvSpPr>
            <a:spLocks noGrp="1"/>
          </p:cNvSpPr>
          <p:nvPr>
            <p:ph type="body" sz="half" idx="2"/>
          </p:nvPr>
        </p:nvSpPr>
        <p:spPr>
          <a:xfrm>
            <a:off x="839788" y="2057400"/>
            <a:ext cx="3935412" cy="381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B3BE73C-1E41-4189-A952-E0453AF94913}"/>
              </a:ext>
            </a:extLst>
          </p:cNvPr>
          <p:cNvSpPr>
            <a:spLocks noGrp="1"/>
          </p:cNvSpPr>
          <p:nvPr>
            <p:ph type="dt" sz="half" idx="10"/>
          </p:nvPr>
        </p:nvSpPr>
        <p:spPr/>
        <p:txBody>
          <a:bodyPr/>
          <a:lstStyle/>
          <a:p>
            <a:fld id="{9CA16751-0CB5-414D-9F44-1E2A7274B96F}" type="datetimeFigureOut">
              <a:rPr lang="zh-CN" altLang="en-US" smtClean="0"/>
              <a:t>2024/4/25</a:t>
            </a:fld>
            <a:endParaRPr lang="zh-CN" altLang="en-US"/>
          </a:p>
        </p:txBody>
      </p:sp>
      <p:sp>
        <p:nvSpPr>
          <p:cNvPr id="6" name="页脚占位符 5">
            <a:extLst>
              <a:ext uri="{FF2B5EF4-FFF2-40B4-BE49-F238E27FC236}">
                <a16:creationId xmlns:a16="http://schemas.microsoft.com/office/drawing/2014/main" id="{E8E65709-1969-477B-8112-07E12408742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C448B63-888A-476E-83E4-AFB756B2A9F9}"/>
              </a:ext>
            </a:extLst>
          </p:cNvPr>
          <p:cNvSpPr>
            <a:spLocks noGrp="1"/>
          </p:cNvSpPr>
          <p:nvPr>
            <p:ph type="sldNum" sz="quarter" idx="12"/>
          </p:nvPr>
        </p:nvSpPr>
        <p:spPr/>
        <p:txBody>
          <a:bodyPr/>
          <a:lstStyle/>
          <a:p>
            <a:fld id="{6B6E76B6-C320-4163-9B0F-61A2DB911269}" type="slidenum">
              <a:rPr lang="zh-CN" altLang="en-US" smtClean="0"/>
              <a:t>‹#›</a:t>
            </a:fld>
            <a:endParaRPr lang="zh-CN" altLang="en-US"/>
          </a:p>
        </p:txBody>
      </p:sp>
    </p:spTree>
    <p:extLst>
      <p:ext uri="{BB962C8B-B14F-4D97-AF65-F5344CB8AC3E}">
        <p14:creationId xmlns:p14="http://schemas.microsoft.com/office/powerpoint/2010/main" val="33038375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6EDA90-6348-4178-B727-AF00B8E770F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3474B0-6FC7-416F-935A-481D9E7D02AF}"/>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84601DC-BD06-4C70-85D0-9A21A6B73BA3}"/>
              </a:ext>
            </a:extLst>
          </p:cNvPr>
          <p:cNvSpPr>
            <a:spLocks noGrp="1"/>
          </p:cNvSpPr>
          <p:nvPr>
            <p:ph type="dt" sz="half" idx="10"/>
          </p:nvPr>
        </p:nvSpPr>
        <p:spPr/>
        <p:txBody>
          <a:bodyPr/>
          <a:lstStyle/>
          <a:p>
            <a:fld id="{9CA16751-0CB5-414D-9F44-1E2A7274B96F}" type="datetimeFigureOut">
              <a:rPr lang="zh-CN" altLang="en-US" smtClean="0"/>
              <a:t>2024/4/25</a:t>
            </a:fld>
            <a:endParaRPr lang="zh-CN" altLang="en-US"/>
          </a:p>
        </p:txBody>
      </p:sp>
      <p:sp>
        <p:nvSpPr>
          <p:cNvPr id="5" name="页脚占位符 4">
            <a:extLst>
              <a:ext uri="{FF2B5EF4-FFF2-40B4-BE49-F238E27FC236}">
                <a16:creationId xmlns:a16="http://schemas.microsoft.com/office/drawing/2014/main" id="{903531E1-5A6B-4178-BB15-C349103AD75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F6666D0-03A6-4A96-90F6-66E7638F2102}"/>
              </a:ext>
            </a:extLst>
          </p:cNvPr>
          <p:cNvSpPr>
            <a:spLocks noGrp="1"/>
          </p:cNvSpPr>
          <p:nvPr>
            <p:ph type="sldNum" sz="quarter" idx="12"/>
          </p:nvPr>
        </p:nvSpPr>
        <p:spPr/>
        <p:txBody>
          <a:bodyPr/>
          <a:lstStyle/>
          <a:p>
            <a:fld id="{6B6E76B6-C320-4163-9B0F-61A2DB911269}" type="slidenum">
              <a:rPr lang="zh-CN" altLang="en-US" smtClean="0"/>
              <a:t>‹#›</a:t>
            </a:fld>
            <a:endParaRPr lang="zh-CN" altLang="en-US"/>
          </a:p>
        </p:txBody>
      </p:sp>
    </p:spTree>
    <p:extLst>
      <p:ext uri="{BB962C8B-B14F-4D97-AF65-F5344CB8AC3E}">
        <p14:creationId xmlns:p14="http://schemas.microsoft.com/office/powerpoint/2010/main" val="11395596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4967BD-89C4-4BD7-A0C1-62DD7D9AB67B}"/>
              </a:ext>
            </a:extLst>
          </p:cNvPr>
          <p:cNvSpPr>
            <a:spLocks noGrp="1"/>
          </p:cNvSpPr>
          <p:nvPr>
            <p:ph type="title" orient="vert"/>
          </p:nvPr>
        </p:nvSpPr>
        <p:spPr>
          <a:xfrm>
            <a:off x="8729663" y="365125"/>
            <a:ext cx="2630487" cy="58134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3FEF29-458A-4232-8AD7-BD3AC463F82B}"/>
              </a:ext>
            </a:extLst>
          </p:cNvPr>
          <p:cNvSpPr>
            <a:spLocks noGrp="1"/>
          </p:cNvSpPr>
          <p:nvPr>
            <p:ph type="body" orient="vert" idx="1"/>
          </p:nvPr>
        </p:nvSpPr>
        <p:spPr>
          <a:xfrm>
            <a:off x="838200" y="365125"/>
            <a:ext cx="7739063" cy="5813425"/>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4854E5B-9F99-4B5B-BC97-ED4774602BBC}"/>
              </a:ext>
            </a:extLst>
          </p:cNvPr>
          <p:cNvSpPr>
            <a:spLocks noGrp="1"/>
          </p:cNvSpPr>
          <p:nvPr>
            <p:ph type="dt" sz="half" idx="10"/>
          </p:nvPr>
        </p:nvSpPr>
        <p:spPr/>
        <p:txBody>
          <a:bodyPr/>
          <a:lstStyle/>
          <a:p>
            <a:fld id="{9CA16751-0CB5-414D-9F44-1E2A7274B96F}" type="datetimeFigureOut">
              <a:rPr lang="zh-CN" altLang="en-US" smtClean="0"/>
              <a:t>2024/4/25</a:t>
            </a:fld>
            <a:endParaRPr lang="zh-CN" altLang="en-US"/>
          </a:p>
        </p:txBody>
      </p:sp>
      <p:sp>
        <p:nvSpPr>
          <p:cNvPr id="5" name="页脚占位符 4">
            <a:extLst>
              <a:ext uri="{FF2B5EF4-FFF2-40B4-BE49-F238E27FC236}">
                <a16:creationId xmlns:a16="http://schemas.microsoft.com/office/drawing/2014/main" id="{785F5B21-948A-4C38-AE27-7F76F5ED379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47BC76E-618B-4D9D-9FDB-62DBE2CF3EAE}"/>
              </a:ext>
            </a:extLst>
          </p:cNvPr>
          <p:cNvSpPr>
            <a:spLocks noGrp="1"/>
          </p:cNvSpPr>
          <p:nvPr>
            <p:ph type="sldNum" sz="quarter" idx="12"/>
          </p:nvPr>
        </p:nvSpPr>
        <p:spPr/>
        <p:txBody>
          <a:bodyPr/>
          <a:lstStyle/>
          <a:p>
            <a:fld id="{6B6E76B6-C320-4163-9B0F-61A2DB911269}" type="slidenum">
              <a:rPr lang="zh-CN" altLang="en-US" smtClean="0"/>
              <a:t>‹#›</a:t>
            </a:fld>
            <a:endParaRPr lang="zh-CN" altLang="en-US"/>
          </a:p>
        </p:txBody>
      </p:sp>
    </p:spTree>
    <p:extLst>
      <p:ext uri="{BB962C8B-B14F-4D97-AF65-F5344CB8AC3E}">
        <p14:creationId xmlns:p14="http://schemas.microsoft.com/office/powerpoint/2010/main" val="1552113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两级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74700" y="362744"/>
            <a:ext cx="6581775" cy="400050"/>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609918" y="1600994"/>
            <a:ext cx="10978515" cy="4572000"/>
          </a:xfrm>
          <a:prstGeom prst="rect">
            <a:avLst/>
          </a:prstGeom>
        </p:spPr>
        <p:txBody>
          <a:bodyPr/>
          <a:lstStyle>
            <a:lvl1pPr marL="457200" indent="-457200">
              <a:lnSpc>
                <a:spcPct val="120000"/>
              </a:lnSpc>
              <a:buSzPct val="80000"/>
              <a:buFont typeface="Wingdings" panose="05000000000000000000" pitchFamily="2" charset="2"/>
              <a:buChar char="l"/>
              <a:defRPr>
                <a:solidFill>
                  <a:schemeClr val="tx1">
                    <a:lumMod val="75000"/>
                    <a:lumOff val="25000"/>
                  </a:schemeClr>
                </a:solidFill>
              </a:defRPr>
            </a:lvl1pPr>
            <a:lvl2pPr>
              <a:defRPr>
                <a:solidFill>
                  <a:schemeClr val="tx1">
                    <a:lumMod val="75000"/>
                    <a:lumOff val="25000"/>
                  </a:schemeClr>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F1D3BBE8-F529-4EB0-A881-839D64F049FB}" type="datetime1">
              <a:rPr lang="en-US" altLang="zh-CN" smtClean="0"/>
              <a:t>4/25/2024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dirty="0"/>
          </a:p>
        </p:txBody>
      </p:sp>
      <p:sp>
        <p:nvSpPr>
          <p:cNvPr id="7" name="Content Placeholder 2"/>
          <p:cNvSpPr>
            <a:spLocks noGrp="1"/>
          </p:cNvSpPr>
          <p:nvPr>
            <p:ph idx="13"/>
          </p:nvPr>
        </p:nvSpPr>
        <p:spPr>
          <a:xfrm>
            <a:off x="841375" y="984137"/>
            <a:ext cx="10747058" cy="464458"/>
          </a:xfrm>
          <a:prstGeom prst="rect">
            <a:avLst/>
          </a:prstGeom>
        </p:spPr>
        <p:txBody>
          <a:bodyPr/>
          <a:lstStyle>
            <a:lvl1pPr marL="0" indent="0">
              <a:lnSpc>
                <a:spcPct val="120000"/>
              </a:lnSpc>
              <a:buSzPct val="80000"/>
              <a:buFont typeface="Wingdings" panose="05000000000000000000" pitchFamily="2" charset="2"/>
              <a:buNone/>
              <a:defRPr b="0">
                <a:solidFill>
                  <a:schemeClr val="tx1">
                    <a:lumMod val="95000"/>
                    <a:lumOff val="5000"/>
                  </a:schemeClr>
                </a:solidFill>
              </a:defRPr>
            </a:lvl1pPr>
          </a:lstStyle>
          <a:p>
            <a:pPr lvl="0"/>
            <a:r>
              <a:rPr lang="en-US" dirty="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7" name="Freeform 3"/>
          <p:cNvSpPr/>
          <p:nvPr userDrawn="1"/>
        </p:nvSpPr>
        <p:spPr>
          <a:xfrm>
            <a:off x="-73026" y="0"/>
            <a:ext cx="12271375" cy="6859588"/>
          </a:xfrm>
          <a:custGeom>
            <a:avLst/>
            <a:gdLst>
              <a:gd name="connsiteX0" fmla="*/ 0 w 9144000"/>
              <a:gd name="connsiteY0" fmla="*/ 5143500 h 5143500"/>
              <a:gd name="connsiteX1" fmla="*/ 9144000 w 9144000"/>
              <a:gd name="connsiteY1" fmla="*/ 5143500 h 5143500"/>
              <a:gd name="connsiteX2" fmla="*/ 9144000 w 9144000"/>
              <a:gd name="connsiteY2" fmla="*/ 0 h 5143500"/>
              <a:gd name="connsiteX3" fmla="*/ 0 w 9144000"/>
              <a:gd name="connsiteY3" fmla="*/ 0 h 5143500"/>
              <a:gd name="connsiteX4" fmla="*/ 0 w 9144000"/>
              <a:gd name="connsiteY4" fmla="*/ 5143500 h 51435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5143500">
                <a:moveTo>
                  <a:pt x="0" y="5143500"/>
                </a:moveTo>
                <a:lnTo>
                  <a:pt x="9144000" y="5143500"/>
                </a:lnTo>
                <a:lnTo>
                  <a:pt x="9144000" y="0"/>
                </a:lnTo>
                <a:lnTo>
                  <a:pt x="0" y="0"/>
                </a:lnTo>
                <a:lnTo>
                  <a:pt x="0" y="5143500"/>
                </a:lnTo>
              </a:path>
            </a:pathLst>
          </a:custGeom>
          <a:solidFill>
            <a:srgbClr val="ECECF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4" name="Date Placeholder 3"/>
          <p:cNvSpPr>
            <a:spLocks noGrp="1"/>
          </p:cNvSpPr>
          <p:nvPr>
            <p:ph type="dt" sz="half" idx="10"/>
          </p:nvPr>
        </p:nvSpPr>
        <p:spPr/>
        <p:txBody>
          <a:bodyPr/>
          <a:lstStyle/>
          <a:p>
            <a:fld id="{4A54D59F-7B94-4F4F-90FA-428E5B3019C5}" type="datetime1">
              <a:rPr lang="en-US" altLang="zh-CN" smtClean="0"/>
              <a:t>4/25/2024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dirty="0"/>
          </a:p>
        </p:txBody>
      </p:sp>
      <p:graphicFrame>
        <p:nvGraphicFramePr>
          <p:cNvPr id="8" name="Object 23">
            <a:extLst>
              <a:ext uri="{FF2B5EF4-FFF2-40B4-BE49-F238E27FC236}">
                <a16:creationId xmlns:a16="http://schemas.microsoft.com/office/drawing/2014/main" id="{F51E0FD8-7930-4884-8995-544967016FE7}"/>
              </a:ext>
            </a:extLst>
          </p:cNvPr>
          <p:cNvGraphicFramePr>
            <a:graphicFrameLocks noChangeAspect="1"/>
          </p:cNvGraphicFramePr>
          <p:nvPr userDrawn="1">
            <p:extLst>
              <p:ext uri="{D42A27DB-BD31-4B8C-83A1-F6EECF244321}">
                <p14:modId xmlns:p14="http://schemas.microsoft.com/office/powerpoint/2010/main" val="4060592304"/>
              </p:ext>
            </p:extLst>
          </p:nvPr>
        </p:nvGraphicFramePr>
        <p:xfrm>
          <a:off x="9597761" y="76994"/>
          <a:ext cx="1135062" cy="1150938"/>
        </p:xfrm>
        <a:graphic>
          <a:graphicData uri="http://schemas.openxmlformats.org/presentationml/2006/ole">
            <mc:AlternateContent xmlns:mc="http://schemas.openxmlformats.org/markup-compatibility/2006">
              <mc:Choice xmlns:v="urn:schemas-microsoft-com:vml" Requires="v">
                <p:oleObj spid="_x0000_s46171" name="Visio" r:id="rId3" imgW="2210410" imgH="2243328" progId="Visio.Drawing.6">
                  <p:embed/>
                </p:oleObj>
              </mc:Choice>
              <mc:Fallback>
                <p:oleObj name="Visio" r:id="rId3" imgW="2210410" imgH="2243328" progId="Visio.Drawing.6">
                  <p:embed/>
                  <p:pic>
                    <p:nvPicPr>
                      <p:cNvPr id="2061" name="Object 23">
                        <a:extLst>
                          <a:ext uri="{FF2B5EF4-FFF2-40B4-BE49-F238E27FC236}">
                            <a16:creationId xmlns:a16="http://schemas.microsoft.com/office/drawing/2014/main" id="{DEFA1C65-0883-43F2-BE4B-FA30C84C88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7761" y="76994"/>
                        <a:ext cx="1135062" cy="1150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918" y="366269"/>
            <a:ext cx="10978515" cy="152435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917" y="2134095"/>
            <a:ext cx="5387605" cy="6036015"/>
          </a:xfrm>
          <a:prstGeom prst="rect">
            <a:avLst/>
          </a:prstGeo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00828" y="2134095"/>
            <a:ext cx="5387605" cy="6036015"/>
          </a:xfrm>
          <a:prstGeom prst="rect">
            <a:avLst/>
          </a:prstGeo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F9A8C29-180C-4E30-8D19-1DC0D328A6A4}" type="datetime1">
              <a:rPr lang="en-US" altLang="zh-CN" smtClean="0"/>
              <a:t>4/25/2024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918" y="366269"/>
            <a:ext cx="10978515" cy="1524353"/>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918" y="2047291"/>
            <a:ext cx="5389723" cy="853214"/>
          </a:xfrm>
          <a:prstGeom prst="rect">
            <a:avLst/>
          </a:prstGeom>
        </p:spPr>
        <p:txBody>
          <a:bodyPr anchor="b"/>
          <a:lstStyle>
            <a:lvl1pPr marL="0" indent="0">
              <a:buNone/>
              <a:defRPr sz="3200" b="1"/>
            </a:lvl1pPr>
            <a:lvl2pPr marL="609600" indent="0">
              <a:buNone/>
              <a:defRPr sz="2700" b="1"/>
            </a:lvl2pPr>
            <a:lvl3pPr marL="1219835" indent="0">
              <a:buNone/>
              <a:defRPr sz="2400" b="1"/>
            </a:lvl3pPr>
            <a:lvl4pPr marL="1829435" indent="0">
              <a:buNone/>
              <a:defRPr sz="2100" b="1"/>
            </a:lvl4pPr>
            <a:lvl5pPr marL="2439035" indent="0">
              <a:buNone/>
              <a:defRPr sz="2100" b="1"/>
            </a:lvl5pPr>
            <a:lvl6pPr marL="3049270" indent="0">
              <a:buNone/>
              <a:defRPr sz="2100" b="1"/>
            </a:lvl6pPr>
            <a:lvl7pPr marL="3658870" indent="0">
              <a:buNone/>
              <a:defRPr sz="2100" b="1"/>
            </a:lvl7pPr>
            <a:lvl8pPr marL="4268470" indent="0">
              <a:buNone/>
              <a:defRPr sz="2100" b="1"/>
            </a:lvl8pPr>
            <a:lvl9pPr marL="4878705" indent="0">
              <a:buNone/>
              <a:defRPr sz="2100" b="1"/>
            </a:lvl9pPr>
          </a:lstStyle>
          <a:p>
            <a:pPr lvl="0"/>
            <a:r>
              <a:rPr lang="en-US"/>
              <a:t>Click to edit Master text styles</a:t>
            </a:r>
          </a:p>
        </p:txBody>
      </p:sp>
      <p:sp>
        <p:nvSpPr>
          <p:cNvPr id="4" name="Content Placeholder 3"/>
          <p:cNvSpPr>
            <a:spLocks noGrp="1"/>
          </p:cNvSpPr>
          <p:nvPr>
            <p:ph sz="half" idx="2"/>
          </p:nvPr>
        </p:nvSpPr>
        <p:spPr>
          <a:xfrm>
            <a:off x="609918" y="2900505"/>
            <a:ext cx="5389723" cy="5269604"/>
          </a:xfrm>
          <a:prstGeom prst="rect">
            <a:avLst/>
          </a:prstGeo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6593" y="2047291"/>
            <a:ext cx="5391840" cy="853214"/>
          </a:xfrm>
          <a:prstGeom prst="rect">
            <a:avLst/>
          </a:prstGeom>
        </p:spPr>
        <p:txBody>
          <a:bodyPr anchor="b"/>
          <a:lstStyle>
            <a:lvl1pPr marL="0" indent="0">
              <a:buNone/>
              <a:defRPr sz="3200" b="1"/>
            </a:lvl1pPr>
            <a:lvl2pPr marL="609600" indent="0">
              <a:buNone/>
              <a:defRPr sz="2700" b="1"/>
            </a:lvl2pPr>
            <a:lvl3pPr marL="1219835" indent="0">
              <a:buNone/>
              <a:defRPr sz="2400" b="1"/>
            </a:lvl3pPr>
            <a:lvl4pPr marL="1829435" indent="0">
              <a:buNone/>
              <a:defRPr sz="2100" b="1"/>
            </a:lvl4pPr>
            <a:lvl5pPr marL="2439035" indent="0">
              <a:buNone/>
              <a:defRPr sz="2100" b="1"/>
            </a:lvl5pPr>
            <a:lvl6pPr marL="3049270" indent="0">
              <a:buNone/>
              <a:defRPr sz="2100" b="1"/>
            </a:lvl6pPr>
            <a:lvl7pPr marL="3658870" indent="0">
              <a:buNone/>
              <a:defRPr sz="2100" b="1"/>
            </a:lvl7pPr>
            <a:lvl8pPr marL="4268470" indent="0">
              <a:buNone/>
              <a:defRPr sz="2100" b="1"/>
            </a:lvl8pPr>
            <a:lvl9pPr marL="4878705"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6593" y="2900505"/>
            <a:ext cx="5391840" cy="5269604"/>
          </a:xfrm>
          <a:prstGeom prst="rect">
            <a:avLst/>
          </a:prstGeo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D9EC2C9-1DAF-4EFA-BE85-B3DB6C969219}" type="datetime1">
              <a:rPr lang="en-US" altLang="zh-CN" smtClean="0"/>
              <a:t>4/25/2024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418AD1-2955-450F-BC27-7C06C29EAFE4}" type="datetime1">
              <a:rPr lang="en-US" altLang="zh-CN" smtClean="0"/>
              <a:t>4/25/2024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918" y="364151"/>
            <a:ext cx="4013173" cy="1549759"/>
          </a:xfrm>
          <a:prstGeom prst="rect">
            <a:avLst/>
          </a:prstGeo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9216" y="364152"/>
            <a:ext cx="6819216" cy="7805958"/>
          </a:xfrm>
          <a:prstGeom prst="rect">
            <a:avLst/>
          </a:prstGeo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918" y="1913910"/>
            <a:ext cx="4013173" cy="6256199"/>
          </a:xfrm>
          <a:prstGeom prst="rect">
            <a:avLst/>
          </a:prstGeom>
        </p:spPr>
        <p:txBody>
          <a:bodyPr/>
          <a:lstStyle>
            <a:lvl1pPr marL="0" indent="0">
              <a:buNone/>
              <a:defRPr sz="1900"/>
            </a:lvl1pPr>
            <a:lvl2pPr marL="609600" indent="0">
              <a:buNone/>
              <a:defRPr sz="1600"/>
            </a:lvl2pPr>
            <a:lvl3pPr marL="1219835" indent="0">
              <a:buNone/>
              <a:defRPr sz="1300"/>
            </a:lvl3pPr>
            <a:lvl4pPr marL="1829435" indent="0">
              <a:buNone/>
              <a:defRPr sz="1200"/>
            </a:lvl4pPr>
            <a:lvl5pPr marL="2439035" indent="0">
              <a:buNone/>
              <a:defRPr sz="1200"/>
            </a:lvl5pPr>
            <a:lvl6pPr marL="3049270" indent="0">
              <a:buNone/>
              <a:defRPr sz="1200"/>
            </a:lvl6pPr>
            <a:lvl7pPr marL="3658870" indent="0">
              <a:buNone/>
              <a:defRPr sz="1200"/>
            </a:lvl7pPr>
            <a:lvl8pPr marL="4268470" indent="0">
              <a:buNone/>
              <a:defRPr sz="1200"/>
            </a:lvl8pPr>
            <a:lvl9pPr marL="4878705"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8C738317-B301-4AC4-B4C8-FF16447F4DD9}" type="datetime1">
              <a:rPr lang="en-US" altLang="zh-CN" smtClean="0"/>
              <a:t>4/25/2024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90962" y="6402282"/>
            <a:ext cx="7319010" cy="755826"/>
          </a:xfrm>
          <a:prstGeom prst="rect">
            <a:avLst/>
          </a:prstGeo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90962" y="817223"/>
            <a:ext cx="7319010" cy="5487670"/>
          </a:xfrm>
          <a:prstGeom prst="rect">
            <a:avLst/>
          </a:prstGeom>
        </p:spPr>
        <p:txBody>
          <a:bodyPr/>
          <a:lstStyle>
            <a:lvl1pPr marL="0" indent="0">
              <a:buNone/>
              <a:defRPr sz="4300"/>
            </a:lvl1pPr>
            <a:lvl2pPr marL="609600" indent="0">
              <a:buNone/>
              <a:defRPr sz="3700"/>
            </a:lvl2pPr>
            <a:lvl3pPr marL="1219835" indent="0">
              <a:buNone/>
              <a:defRPr sz="3200"/>
            </a:lvl3pPr>
            <a:lvl4pPr marL="1829435" indent="0">
              <a:buNone/>
              <a:defRPr sz="2700"/>
            </a:lvl4pPr>
            <a:lvl5pPr marL="2439035" indent="0">
              <a:buNone/>
              <a:defRPr sz="2700"/>
            </a:lvl5pPr>
            <a:lvl6pPr marL="3049270" indent="0">
              <a:buNone/>
              <a:defRPr sz="2700"/>
            </a:lvl6pPr>
            <a:lvl7pPr marL="3658870" indent="0">
              <a:buNone/>
              <a:defRPr sz="2700"/>
            </a:lvl7pPr>
            <a:lvl8pPr marL="4268470" indent="0">
              <a:buNone/>
              <a:defRPr sz="2700"/>
            </a:lvl8pPr>
            <a:lvl9pPr marL="4878705" indent="0">
              <a:buNone/>
              <a:defRPr sz="2700"/>
            </a:lvl9pPr>
          </a:lstStyle>
          <a:p>
            <a:endParaRPr lang="en-US" dirty="0"/>
          </a:p>
        </p:txBody>
      </p:sp>
      <p:sp>
        <p:nvSpPr>
          <p:cNvPr id="4" name="Text Placeholder 3"/>
          <p:cNvSpPr>
            <a:spLocks noGrp="1"/>
          </p:cNvSpPr>
          <p:nvPr>
            <p:ph type="body" sz="half" idx="2"/>
          </p:nvPr>
        </p:nvSpPr>
        <p:spPr>
          <a:xfrm>
            <a:off x="2390962" y="7158108"/>
            <a:ext cx="7319010" cy="1073398"/>
          </a:xfrm>
          <a:prstGeom prst="rect">
            <a:avLst/>
          </a:prstGeom>
        </p:spPr>
        <p:txBody>
          <a:bodyPr/>
          <a:lstStyle>
            <a:lvl1pPr marL="0" indent="0">
              <a:buNone/>
              <a:defRPr sz="1900"/>
            </a:lvl1pPr>
            <a:lvl2pPr marL="609600" indent="0">
              <a:buNone/>
              <a:defRPr sz="1600"/>
            </a:lvl2pPr>
            <a:lvl3pPr marL="1219835" indent="0">
              <a:buNone/>
              <a:defRPr sz="1300"/>
            </a:lvl3pPr>
            <a:lvl4pPr marL="1829435" indent="0">
              <a:buNone/>
              <a:defRPr sz="1200"/>
            </a:lvl4pPr>
            <a:lvl5pPr marL="2439035" indent="0">
              <a:buNone/>
              <a:defRPr sz="1200"/>
            </a:lvl5pPr>
            <a:lvl6pPr marL="3049270" indent="0">
              <a:buNone/>
              <a:defRPr sz="1200"/>
            </a:lvl6pPr>
            <a:lvl7pPr marL="3658870" indent="0">
              <a:buNone/>
              <a:defRPr sz="1200"/>
            </a:lvl7pPr>
            <a:lvl8pPr marL="4268470" indent="0">
              <a:buNone/>
              <a:defRPr sz="1200"/>
            </a:lvl8pPr>
            <a:lvl9pPr marL="4878705"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BE8596BC-EEDC-4E57-B1D1-15C8F34D0711}" type="datetime1">
              <a:rPr lang="en-US" altLang="zh-CN" smtClean="0"/>
              <a:t>4/25/2024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917" y="8477096"/>
            <a:ext cx="2846282" cy="486946"/>
          </a:xfrm>
          <a:prstGeom prst="rect">
            <a:avLst/>
          </a:prstGeom>
        </p:spPr>
        <p:txBody>
          <a:bodyPr vert="horz" lIns="121963" tIns="60981" rIns="121963" bIns="60981" rtlCol="0" anchor="ctr"/>
          <a:lstStyle>
            <a:lvl1pPr algn="l">
              <a:defRPr sz="1600">
                <a:solidFill>
                  <a:schemeClr val="tx1">
                    <a:tint val="75000"/>
                  </a:schemeClr>
                </a:solidFill>
              </a:defRPr>
            </a:lvl1pPr>
          </a:lstStyle>
          <a:p>
            <a:fld id="{AA541CF2-193E-4178-9B07-F92ABEB437D7}" type="datetime1">
              <a:rPr lang="en-US" altLang="zh-CN" smtClean="0"/>
              <a:t>4/25/2024</a:t>
            </a:fld>
            <a:endParaRPr lang="en-US" dirty="0"/>
          </a:p>
        </p:txBody>
      </p:sp>
      <p:sp>
        <p:nvSpPr>
          <p:cNvPr id="5" name="Footer Placeholder 4"/>
          <p:cNvSpPr>
            <a:spLocks noGrp="1"/>
          </p:cNvSpPr>
          <p:nvPr>
            <p:ph type="ftr" sz="quarter" idx="3"/>
          </p:nvPr>
        </p:nvSpPr>
        <p:spPr>
          <a:xfrm>
            <a:off x="4167770" y="8477096"/>
            <a:ext cx="3862811" cy="486946"/>
          </a:xfrm>
          <a:prstGeom prst="rect">
            <a:avLst/>
          </a:prstGeom>
        </p:spPr>
        <p:txBody>
          <a:bodyPr vert="horz" lIns="121963" tIns="60981" rIns="121963" bIns="60981"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42151" y="8477096"/>
            <a:ext cx="2846282" cy="486946"/>
          </a:xfrm>
          <a:prstGeom prst="rect">
            <a:avLst/>
          </a:prstGeom>
        </p:spPr>
        <p:txBody>
          <a:bodyPr vert="horz" lIns="121963" tIns="60981" rIns="121963" bIns="60981" rtlCol="0" anchor="ctr"/>
          <a:lstStyle>
            <a:lvl1pPr algn="r">
              <a:defRPr sz="1600">
                <a:solidFill>
                  <a:schemeClr val="tx1">
                    <a:tint val="75000"/>
                  </a:schemeClr>
                </a:solidFill>
              </a:defRPr>
            </a:lvl1pPr>
          </a:lstStyle>
          <a:p>
            <a:fld id="{B6F15528-21DE-4FAA-801E-634DDDAF4B2B}" type="slidenum">
              <a:rPr lang="en-US" smtClean="0"/>
              <a:t>‹#›</a:t>
            </a:fld>
            <a:endParaRPr lang="en-US" dirty="0"/>
          </a:p>
        </p:txBody>
      </p:sp>
      <p:sp>
        <p:nvSpPr>
          <p:cNvPr id="21" name="Text Placeholder 2"/>
          <p:cNvSpPr>
            <a:spLocks noGrp="1"/>
          </p:cNvSpPr>
          <p:nvPr>
            <p:ph type="body" idx="1"/>
          </p:nvPr>
        </p:nvSpPr>
        <p:spPr>
          <a:xfrm>
            <a:off x="609521" y="1143794"/>
            <a:ext cx="10971372" cy="5000369"/>
          </a:xfrm>
          <a:prstGeom prst="rect">
            <a:avLst/>
          </a:prstGeom>
        </p:spPr>
        <p:txBody>
          <a:bodyPr vert="horz" lIns="121917" tIns="60958" rIns="121917" bIns="6095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矩形 23"/>
          <p:cNvSpPr/>
          <p:nvPr userDrawn="1"/>
        </p:nvSpPr>
        <p:spPr>
          <a:xfrm>
            <a:off x="0" y="332656"/>
            <a:ext cx="12198350" cy="432048"/>
          </a:xfrm>
          <a:prstGeom prst="rect">
            <a:avLst/>
          </a:prstGeom>
          <a:solidFill>
            <a:srgbClr val="3A4187"/>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lvl="0" algn="ctr"/>
            <a:endParaRPr lang="zh-CN" altLang="en-US"/>
          </a:p>
        </p:txBody>
      </p:sp>
      <p:sp>
        <p:nvSpPr>
          <p:cNvPr id="25" name="矩形 24"/>
          <p:cNvSpPr/>
          <p:nvPr userDrawn="1"/>
        </p:nvSpPr>
        <p:spPr>
          <a:xfrm>
            <a:off x="0" y="764704"/>
            <a:ext cx="12198350" cy="7200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userDrawn="1"/>
        </p:nvSpPr>
        <p:spPr>
          <a:xfrm>
            <a:off x="11280775" y="330107"/>
            <a:ext cx="485233" cy="48523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dirty="0">
              <a:latin typeface="微软雅黑" panose="020B0503020204020204" pitchFamily="34" charset="-122"/>
              <a:ea typeface="微软雅黑" panose="020B0503020204020204" pitchFamily="34" charset="-122"/>
            </a:endParaRPr>
          </a:p>
        </p:txBody>
      </p:sp>
      <p:sp>
        <p:nvSpPr>
          <p:cNvPr id="27" name="TextBox 15"/>
          <p:cNvSpPr txBox="1"/>
          <p:nvPr userDrawn="1"/>
        </p:nvSpPr>
        <p:spPr>
          <a:xfrm>
            <a:off x="11283362" y="442092"/>
            <a:ext cx="483393" cy="246221"/>
          </a:xfrm>
          <a:prstGeom prst="rect">
            <a:avLst/>
          </a:prstGeom>
          <a:noFill/>
        </p:spPr>
        <p:txBody>
          <a:bodyPr wrap="square" lIns="0" tIns="0" rIns="0" bIns="0" rtlCol="0">
            <a:spAutoFit/>
          </a:bodyPr>
          <a:lstStyle/>
          <a:p>
            <a:pPr algn="ctr"/>
            <a:fld id="{2EEF1883-7A0E-4F66-9932-E581691AD397}" type="slidenum">
              <a:rPr lang="zh-CN" altLang="en-US" sz="16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r>
              <a:rPr lang="zh-CN" altLang="en-US" sz="16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en-US" sz="1600" b="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0" name="Title Placeholder 1"/>
          <p:cNvSpPr>
            <a:spLocks noGrp="1"/>
          </p:cNvSpPr>
          <p:nvPr>
            <p:ph type="title"/>
          </p:nvPr>
        </p:nvSpPr>
        <p:spPr>
          <a:xfrm>
            <a:off x="772942" y="362834"/>
            <a:ext cx="5305686" cy="399960"/>
          </a:xfrm>
          <a:prstGeom prst="rect">
            <a:avLst/>
          </a:prstGeom>
        </p:spPr>
        <p:txBody>
          <a:bodyPr vert="horz" lIns="121917" tIns="60958" rIns="121917" bIns="60958" rtlCol="0" anchor="ctr">
            <a:noAutofit/>
          </a:bodyPr>
          <a:lstStyle/>
          <a:p>
            <a:r>
              <a:rPr lang="en-US" dirty="0"/>
              <a:t>Click to edit Master title style</a:t>
            </a:r>
          </a:p>
        </p:txBody>
      </p:sp>
      <p:sp>
        <p:nvSpPr>
          <p:cNvPr id="40" name="等腰三角形 39">
            <a:hlinkClick r:id="" action="ppaction://hlinkshowjump?jump=previousslide"/>
          </p:cNvPr>
          <p:cNvSpPr/>
          <p:nvPr userDrawn="1"/>
        </p:nvSpPr>
        <p:spPr>
          <a:xfrm rot="5400000" flipH="1">
            <a:off x="385417" y="517775"/>
            <a:ext cx="98663" cy="101148"/>
          </a:xfrm>
          <a:prstGeom prst="triangl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p>
        </p:txBody>
      </p:sp>
      <p:sp>
        <p:nvSpPr>
          <p:cNvPr id="41" name="等腰三角形 40">
            <a:hlinkClick r:id="" action="ppaction://hlinkshowjump?jump=previousslide"/>
          </p:cNvPr>
          <p:cNvSpPr/>
          <p:nvPr userDrawn="1"/>
        </p:nvSpPr>
        <p:spPr>
          <a:xfrm rot="5400000" flipH="1">
            <a:off x="525117" y="517775"/>
            <a:ext cx="98663" cy="101148"/>
          </a:xfrm>
          <a:prstGeom prst="triangl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p>
        </p:txBody>
      </p:sp>
      <p:sp>
        <p:nvSpPr>
          <p:cNvPr id="42" name="等腰三角形 41">
            <a:hlinkClick r:id="" action="ppaction://hlinkshowjump?jump=previousslide"/>
          </p:cNvPr>
          <p:cNvSpPr/>
          <p:nvPr userDrawn="1"/>
        </p:nvSpPr>
        <p:spPr>
          <a:xfrm rot="5400000" flipH="1">
            <a:off x="658467" y="517775"/>
            <a:ext cx="98663" cy="101148"/>
          </a:xfrm>
          <a:prstGeom prst="triangl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p>
        </p:txBody>
      </p:sp>
      <p:graphicFrame>
        <p:nvGraphicFramePr>
          <p:cNvPr id="14" name="Object 23">
            <a:extLst>
              <a:ext uri="{FF2B5EF4-FFF2-40B4-BE49-F238E27FC236}">
                <a16:creationId xmlns:a16="http://schemas.microsoft.com/office/drawing/2014/main" id="{1BC351D0-2FC2-48E3-B26E-AC6E5B10DF87}"/>
              </a:ext>
            </a:extLst>
          </p:cNvPr>
          <p:cNvGraphicFramePr>
            <a:graphicFrameLocks noChangeAspect="1"/>
          </p:cNvGraphicFramePr>
          <p:nvPr userDrawn="1">
            <p:extLst>
              <p:ext uri="{D42A27DB-BD31-4B8C-83A1-F6EECF244321}">
                <p14:modId xmlns:p14="http://schemas.microsoft.com/office/powerpoint/2010/main" val="1457569287"/>
              </p:ext>
            </p:extLst>
          </p:nvPr>
        </p:nvGraphicFramePr>
        <p:xfrm>
          <a:off x="10123597" y="42212"/>
          <a:ext cx="1135062" cy="1150938"/>
        </p:xfrm>
        <a:graphic>
          <a:graphicData uri="http://schemas.openxmlformats.org/presentationml/2006/ole">
            <mc:AlternateContent xmlns:mc="http://schemas.openxmlformats.org/markup-compatibility/2006">
              <mc:Choice xmlns:v="urn:schemas-microsoft-com:vml" Requires="v">
                <p:oleObj spid="_x0000_s45148" name="Visio" r:id="rId14" imgW="2210410" imgH="2243328" progId="Visio.Drawing.6">
                  <p:embed/>
                </p:oleObj>
              </mc:Choice>
              <mc:Fallback>
                <p:oleObj name="Visio" r:id="rId14" imgW="2210410" imgH="2243328" progId="Visio.Drawing.6">
                  <p:embed/>
                  <p:pic>
                    <p:nvPicPr>
                      <p:cNvPr id="2061" name="Object 23">
                        <a:extLst>
                          <a:ext uri="{FF2B5EF4-FFF2-40B4-BE49-F238E27FC236}">
                            <a16:creationId xmlns:a16="http://schemas.microsoft.com/office/drawing/2014/main" id="{DEFA1C65-0883-43F2-BE4B-FA30C84C885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123597" y="42212"/>
                        <a:ext cx="1135062" cy="1150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1219835" rtl="0" eaLnBrk="1" latinLnBrk="0" hangingPunct="1">
        <a:spcBef>
          <a:spcPct val="0"/>
        </a:spcBef>
        <a:buNone/>
        <a:defRPr sz="2200" b="1" kern="1200">
          <a:solidFill>
            <a:schemeClr val="bg1"/>
          </a:solidFill>
          <a:latin typeface="+mj-lt"/>
          <a:ea typeface="+mj-ea"/>
          <a:cs typeface="+mj-cs"/>
        </a:defRPr>
      </a:lvl1pPr>
    </p:titleStyle>
    <p:body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835" rtl="0" eaLnBrk="1" latinLnBrk="0" hangingPunct="1">
        <a:defRPr sz="2400" kern="1200">
          <a:solidFill>
            <a:schemeClr val="tx1"/>
          </a:solidFill>
          <a:latin typeface="+mn-lt"/>
          <a:ea typeface="+mn-ea"/>
          <a:cs typeface="+mn-cs"/>
        </a:defRPr>
      </a:lvl1pPr>
      <a:lvl2pPr marL="609600" algn="l" defTabSz="1219835" rtl="0" eaLnBrk="1" latinLnBrk="0" hangingPunct="1">
        <a:defRPr sz="2400" kern="1200">
          <a:solidFill>
            <a:schemeClr val="tx1"/>
          </a:solidFill>
          <a:latin typeface="+mn-lt"/>
          <a:ea typeface="+mn-ea"/>
          <a:cs typeface="+mn-cs"/>
        </a:defRPr>
      </a:lvl2pPr>
      <a:lvl3pPr marL="1219835" algn="l" defTabSz="1219835" rtl="0" eaLnBrk="1" latinLnBrk="0" hangingPunct="1">
        <a:defRPr sz="2400" kern="1200">
          <a:solidFill>
            <a:schemeClr val="tx1"/>
          </a:solidFill>
          <a:latin typeface="+mn-lt"/>
          <a:ea typeface="+mn-ea"/>
          <a:cs typeface="+mn-cs"/>
        </a:defRPr>
      </a:lvl3pPr>
      <a:lvl4pPr marL="1829435" algn="l" defTabSz="1219835" rtl="0" eaLnBrk="1" latinLnBrk="0" hangingPunct="1">
        <a:defRPr sz="2400" kern="1200">
          <a:solidFill>
            <a:schemeClr val="tx1"/>
          </a:solidFill>
          <a:latin typeface="+mn-lt"/>
          <a:ea typeface="+mn-ea"/>
          <a:cs typeface="+mn-cs"/>
        </a:defRPr>
      </a:lvl4pPr>
      <a:lvl5pPr marL="2439035" algn="l" defTabSz="1219835" rtl="0" eaLnBrk="1" latinLnBrk="0" hangingPunct="1">
        <a:defRPr sz="2400" kern="1200">
          <a:solidFill>
            <a:schemeClr val="tx1"/>
          </a:solidFill>
          <a:latin typeface="+mn-lt"/>
          <a:ea typeface="+mn-ea"/>
          <a:cs typeface="+mn-cs"/>
        </a:defRPr>
      </a:lvl5pPr>
      <a:lvl6pPr marL="3049270" algn="l" defTabSz="1219835" rtl="0" eaLnBrk="1" latinLnBrk="0" hangingPunct="1">
        <a:defRPr sz="2400" kern="1200">
          <a:solidFill>
            <a:schemeClr val="tx1"/>
          </a:solidFill>
          <a:latin typeface="+mn-lt"/>
          <a:ea typeface="+mn-ea"/>
          <a:cs typeface="+mn-cs"/>
        </a:defRPr>
      </a:lvl6pPr>
      <a:lvl7pPr marL="3658870" algn="l" defTabSz="1219835" rtl="0" eaLnBrk="1" latinLnBrk="0" hangingPunct="1">
        <a:defRPr sz="2400" kern="1200">
          <a:solidFill>
            <a:schemeClr val="tx1"/>
          </a:solidFill>
          <a:latin typeface="+mn-lt"/>
          <a:ea typeface="+mn-ea"/>
          <a:cs typeface="+mn-cs"/>
        </a:defRPr>
      </a:lvl7pPr>
      <a:lvl8pPr marL="4268470" algn="l" defTabSz="1219835" rtl="0" eaLnBrk="1" latinLnBrk="0" hangingPunct="1">
        <a:defRPr sz="2400" kern="1200">
          <a:solidFill>
            <a:schemeClr val="tx1"/>
          </a:solidFill>
          <a:latin typeface="+mn-lt"/>
          <a:ea typeface="+mn-ea"/>
          <a:cs typeface="+mn-cs"/>
        </a:defRPr>
      </a:lvl8pPr>
      <a:lvl9pPr marL="4878705" algn="l" defTabSz="121983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A7FB35C-8D28-468E-9E40-E34FA0175F5D}"/>
              </a:ext>
            </a:extLst>
          </p:cNvPr>
          <p:cNvSpPr>
            <a:spLocks noGrp="1"/>
          </p:cNvSpPr>
          <p:nvPr>
            <p:ph type="title"/>
          </p:nvPr>
        </p:nvSpPr>
        <p:spPr>
          <a:xfrm>
            <a:off x="838200" y="365125"/>
            <a:ext cx="1052195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3D2BCE5-4E9A-4573-91C8-E873F0D8EAC5}"/>
              </a:ext>
            </a:extLst>
          </p:cNvPr>
          <p:cNvSpPr>
            <a:spLocks noGrp="1"/>
          </p:cNvSpPr>
          <p:nvPr>
            <p:ph type="body" idx="1"/>
          </p:nvPr>
        </p:nvSpPr>
        <p:spPr>
          <a:xfrm>
            <a:off x="838200" y="1825625"/>
            <a:ext cx="10521950" cy="4352925"/>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E7923C0-6C5E-4819-983A-F15FB8B8A1F7}"/>
              </a:ext>
            </a:extLst>
          </p:cNvPr>
          <p:cNvSpPr>
            <a:spLocks noGrp="1"/>
          </p:cNvSpPr>
          <p:nvPr>
            <p:ph type="dt" sz="half" idx="2"/>
          </p:nvPr>
        </p:nvSpPr>
        <p:spPr>
          <a:xfrm>
            <a:off x="838200" y="6357938"/>
            <a:ext cx="2744788"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A16751-0CB5-414D-9F44-1E2A7274B96F}" type="datetimeFigureOut">
              <a:rPr lang="zh-CN" altLang="en-US" smtClean="0"/>
              <a:t>2024/4/25</a:t>
            </a:fld>
            <a:endParaRPr lang="zh-CN" altLang="en-US"/>
          </a:p>
        </p:txBody>
      </p:sp>
      <p:sp>
        <p:nvSpPr>
          <p:cNvPr id="5" name="页脚占位符 4">
            <a:extLst>
              <a:ext uri="{FF2B5EF4-FFF2-40B4-BE49-F238E27FC236}">
                <a16:creationId xmlns:a16="http://schemas.microsoft.com/office/drawing/2014/main" id="{12C99075-7FD5-4794-9066-8C33CAFD509C}"/>
              </a:ext>
            </a:extLst>
          </p:cNvPr>
          <p:cNvSpPr>
            <a:spLocks noGrp="1"/>
          </p:cNvSpPr>
          <p:nvPr>
            <p:ph type="ftr" sz="quarter" idx="3"/>
          </p:nvPr>
        </p:nvSpPr>
        <p:spPr>
          <a:xfrm>
            <a:off x="4040188" y="6357938"/>
            <a:ext cx="41179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F4B21F9-8F6D-40FD-AB63-F693AA7794F6}"/>
              </a:ext>
            </a:extLst>
          </p:cNvPr>
          <p:cNvSpPr>
            <a:spLocks noGrp="1"/>
          </p:cNvSpPr>
          <p:nvPr>
            <p:ph type="sldNum" sz="quarter" idx="4"/>
          </p:nvPr>
        </p:nvSpPr>
        <p:spPr>
          <a:xfrm>
            <a:off x="8615363" y="6357938"/>
            <a:ext cx="2744787"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6E76B6-C320-4163-9B0F-61A2DB911269}" type="slidenum">
              <a:rPr lang="zh-CN" altLang="en-US" smtClean="0"/>
              <a:t>‹#›</a:t>
            </a:fld>
            <a:endParaRPr lang="zh-CN" altLang="en-US"/>
          </a:p>
        </p:txBody>
      </p:sp>
    </p:spTree>
    <p:extLst>
      <p:ext uri="{BB962C8B-B14F-4D97-AF65-F5344CB8AC3E}">
        <p14:creationId xmlns:p14="http://schemas.microsoft.com/office/powerpoint/2010/main" val="27736665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46.emf"/><Relationship Id="rId4" Type="http://schemas.openxmlformats.org/officeDocument/2006/relationships/oleObject" Target="../embeddings/oleObject12.bin"/></Relationships>
</file>

<file path=ppt/slides/_rels/slide10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3.xml"/><Relationship Id="rId1" Type="http://schemas.openxmlformats.org/officeDocument/2006/relationships/vmlDrawing" Target="../drawings/vmlDrawing12.vml"/><Relationship Id="rId4" Type="http://schemas.openxmlformats.org/officeDocument/2006/relationships/image" Target="../media/image50.emf"/></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3.xml"/><Relationship Id="rId1" Type="http://schemas.openxmlformats.org/officeDocument/2006/relationships/vmlDrawing" Target="../drawings/vmlDrawing13.vml"/><Relationship Id="rId4" Type="http://schemas.openxmlformats.org/officeDocument/2006/relationships/image" Target="../media/image51.emf"/></Relationships>
</file>

<file path=ppt/slides/_rels/slide1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1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1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79.png"/><Relationship Id="rId4" Type="http://schemas.openxmlformats.org/officeDocument/2006/relationships/image" Target="../media/image78.png"/></Relationships>
</file>

<file path=ppt/slides/_rels/slide1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3.xml"/><Relationship Id="rId1" Type="http://schemas.openxmlformats.org/officeDocument/2006/relationships/vmlDrawing" Target="../drawings/vmlDrawing14.vml"/><Relationship Id="rId4" Type="http://schemas.openxmlformats.org/officeDocument/2006/relationships/image" Target="../media/image64.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slideLayout" Target="../slideLayouts/slideLayout3.xml"/><Relationship Id="rId1" Type="http://schemas.openxmlformats.org/officeDocument/2006/relationships/vmlDrawing" Target="../drawings/vmlDrawing15.vml"/><Relationship Id="rId5" Type="http://schemas.openxmlformats.org/officeDocument/2006/relationships/image" Target="../media/image76.emf"/><Relationship Id="rId4" Type="http://schemas.openxmlformats.org/officeDocument/2006/relationships/oleObject" Target="../embeddings/oleObject16.bin"/></Relationships>
</file>

<file path=ppt/slides/_rels/slide16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3.xml"/><Relationship Id="rId1" Type="http://schemas.openxmlformats.org/officeDocument/2006/relationships/vmlDrawing" Target="../drawings/vmlDrawing16.vml"/><Relationship Id="rId6" Type="http://schemas.openxmlformats.org/officeDocument/2006/relationships/image" Target="../media/image77.emf"/><Relationship Id="rId5" Type="http://schemas.openxmlformats.org/officeDocument/2006/relationships/oleObject" Target="../embeddings/oleObject17.bin"/><Relationship Id="rId4" Type="http://schemas.openxmlformats.org/officeDocument/2006/relationships/image" Target="../media/image92.png"/></Relationships>
</file>

<file path=ppt/slides/_rels/slide17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17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3.xml"/><Relationship Id="rId1" Type="http://schemas.openxmlformats.org/officeDocument/2006/relationships/vmlDrawing" Target="../drawings/vmlDrawing17.vml"/><Relationship Id="rId6" Type="http://schemas.openxmlformats.org/officeDocument/2006/relationships/image" Target="../media/image78.emf"/><Relationship Id="rId5" Type="http://schemas.openxmlformats.org/officeDocument/2006/relationships/oleObject" Target="../embeddings/oleObject18.bin"/><Relationship Id="rId4" Type="http://schemas.openxmlformats.org/officeDocument/2006/relationships/image" Target="../media/image98.png"/></Relationships>
</file>

<file path=ppt/slides/_rels/slide17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3.xml"/><Relationship Id="rId1" Type="http://schemas.openxmlformats.org/officeDocument/2006/relationships/vmlDrawing" Target="../drawings/vmlDrawing18.vml"/><Relationship Id="rId5" Type="http://schemas.openxmlformats.org/officeDocument/2006/relationships/image" Target="../media/image79.emf"/><Relationship Id="rId4" Type="http://schemas.openxmlformats.org/officeDocument/2006/relationships/oleObject" Target="../embeddings/oleObject19.bin"/></Relationships>
</file>

<file path=ppt/slides/_rels/slide18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83.emf"/><Relationship Id="rId4" Type="http://schemas.openxmlformats.org/officeDocument/2006/relationships/image" Target="../media/image82.png"/></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3.png"/><Relationship Id="rId4" Type="http://schemas.openxmlformats.org/officeDocument/2006/relationships/image" Target="../media/image88.png"/></Relationships>
</file>

<file path=ppt/slides/_rels/slide19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3.emf"/><Relationship Id="rId4" Type="http://schemas.openxmlformats.org/officeDocument/2006/relationships/oleObject" Target="../embeddings/oleObject2.bin"/></Relationships>
</file>

<file path=ppt/slides/_rels/slide20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3.xml"/><Relationship Id="rId5" Type="http://schemas.openxmlformats.org/officeDocument/2006/relationships/image" Target="../media/image115.png"/><Relationship Id="rId4" Type="http://schemas.openxmlformats.org/officeDocument/2006/relationships/image" Target="../media/image114.png"/></Relationships>
</file>

<file path=ppt/slides/_rels/slide201.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5.emf"/><Relationship Id="rId5" Type="http://schemas.openxmlformats.org/officeDocument/2006/relationships/oleObject" Target="../embeddings/oleObject4.bin"/><Relationship Id="rId4" Type="http://schemas.openxmlformats.org/officeDocument/2006/relationships/image" Target="../media/image4.emf"/></Relationships>
</file>

<file path=ppt/slides/_rels/slide22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3.xml"/><Relationship Id="rId4" Type="http://schemas.openxmlformats.org/officeDocument/2006/relationships/image" Target="../media/image122.png"/></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7.emf"/><Relationship Id="rId5" Type="http://schemas.openxmlformats.org/officeDocument/2006/relationships/oleObject" Target="../embeddings/oleObject6.bin"/><Relationship Id="rId4" Type="http://schemas.openxmlformats.org/officeDocument/2006/relationships/image" Target="../media/image6.emf"/></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3.xml"/><Relationship Id="rId4" Type="http://schemas.openxmlformats.org/officeDocument/2006/relationships/image" Target="../media/image125.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7.png"/><Relationship Id="rId7" Type="http://schemas.openxmlformats.org/officeDocument/2006/relationships/image" Target="../media/image133.png"/><Relationship Id="rId2" Type="http://schemas.openxmlformats.org/officeDocument/2006/relationships/image" Target="../media/image137.png"/><Relationship Id="rId1" Type="http://schemas.openxmlformats.org/officeDocument/2006/relationships/slideLayout" Target="../slideLayouts/slideLayout3.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23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33.png"/><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46.png"/><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48.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2.png"/><Relationship Id="rId4" Type="http://schemas.openxmlformats.org/officeDocument/2006/relationships/image" Target="../media/image141.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3.xml"/></Relationships>
</file>

<file path=ppt/slides/_rels/slide25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87.xml"/><Relationship Id="rId1" Type="http://schemas.openxmlformats.org/officeDocument/2006/relationships/slideLayout" Target="../slideLayouts/slideLayout3.xml"/><Relationship Id="rId5" Type="http://schemas.openxmlformats.org/officeDocument/2006/relationships/image" Target="../media/image165.png"/><Relationship Id="rId4" Type="http://schemas.openxmlformats.org/officeDocument/2006/relationships/image" Target="../media/image16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75.png"/><Relationship Id="rId1" Type="http://schemas.openxmlformats.org/officeDocument/2006/relationships/slideLayout" Target="../slideLayouts/slideLayout3.xml"/><Relationship Id="rId5" Type="http://schemas.openxmlformats.org/officeDocument/2006/relationships/image" Target="../media/image167.png"/><Relationship Id="rId4" Type="http://schemas.openxmlformats.org/officeDocument/2006/relationships/image" Target="../media/image177.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90.xml"/><Relationship Id="rId1" Type="http://schemas.openxmlformats.org/officeDocument/2006/relationships/slideLayout" Target="../slideLayouts/slideLayout3.xml"/><Relationship Id="rId4" Type="http://schemas.openxmlformats.org/officeDocument/2006/relationships/image" Target="../media/image169.png"/></Relationships>
</file>

<file path=ppt/slides/_rels/slide26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91.xml"/><Relationship Id="rId1" Type="http://schemas.openxmlformats.org/officeDocument/2006/relationships/slideLayout" Target="../slideLayouts/slideLayout3.xml"/><Relationship Id="rId4" Type="http://schemas.openxmlformats.org/officeDocument/2006/relationships/image" Target="../media/image170.png"/></Relationships>
</file>

<file path=ppt/slides/_rels/slide26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26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94.xml"/><Relationship Id="rId1" Type="http://schemas.openxmlformats.org/officeDocument/2006/relationships/slideLayout" Target="../slideLayouts/slideLayout3.xml"/><Relationship Id="rId4" Type="http://schemas.openxmlformats.org/officeDocument/2006/relationships/image" Target="../media/image17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95.xml"/><Relationship Id="rId1" Type="http://schemas.openxmlformats.org/officeDocument/2006/relationships/slideLayout" Target="../slideLayouts/slideLayout3.xml"/><Relationship Id="rId5" Type="http://schemas.openxmlformats.org/officeDocument/2006/relationships/image" Target="../media/image176.png"/><Relationship Id="rId4" Type="http://schemas.openxmlformats.org/officeDocument/2006/relationships/image" Target="../media/image173.png"/></Relationships>
</file>

<file path=ppt/slides/_rels/slide27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image" Target="../media/image179.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3.xml"/></Relationships>
</file>

<file path=ppt/slides/_rels/slide27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3.xml"/><Relationship Id="rId1" Type="http://schemas.openxmlformats.org/officeDocument/2006/relationships/vmlDrawing" Target="../drawings/vmlDrawing6.vml"/><Relationship Id="rId4" Type="http://schemas.openxmlformats.org/officeDocument/2006/relationships/image" Target="../media/image8.emf"/></Relationships>
</file>

<file path=ppt/slides/_rels/slide300.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image" Target="../media/image203.png"/></Relationships>
</file>

<file path=ppt/slides/_rels/slide307.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3.xml"/><Relationship Id="rId1" Type="http://schemas.openxmlformats.org/officeDocument/2006/relationships/vmlDrawing" Target="../drawings/vmlDrawing7.vml"/><Relationship Id="rId4" Type="http://schemas.openxmlformats.org/officeDocument/2006/relationships/image" Target="../media/image9.emf"/></Relationships>
</file>

<file path=ppt/slides/_rels/slide310.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3.xml"/></Relationships>
</file>

<file path=ppt/slides/_rels/slide311.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3.xml"/><Relationship Id="rId1" Type="http://schemas.openxmlformats.org/officeDocument/2006/relationships/vmlDrawing" Target="../drawings/vmlDrawing8.vml"/><Relationship Id="rId4" Type="http://schemas.openxmlformats.org/officeDocument/2006/relationships/image" Target="../media/image10.emf"/></Relationships>
</file>

<file path=ppt/slides/_rels/slide320.xml.rels><?xml version="1.0" encoding="UTF-8" standalone="yes"?>
<Relationships xmlns="http://schemas.openxmlformats.org/package/2006/relationships"><Relationship Id="rId8" Type="http://schemas.openxmlformats.org/officeDocument/2006/relationships/image" Target="../media/image224.png"/><Relationship Id="rId3" Type="http://schemas.openxmlformats.org/officeDocument/2006/relationships/image" Target="../media/image210.png"/><Relationship Id="rId7" Type="http://schemas.openxmlformats.org/officeDocument/2006/relationships/image" Target="../media/image216.png"/><Relationship Id="rId2" Type="http://schemas.openxmlformats.org/officeDocument/2006/relationships/image" Target="../media/image209.png"/><Relationship Id="rId1" Type="http://schemas.openxmlformats.org/officeDocument/2006/relationships/slideLayout" Target="../slideLayouts/slideLayout2.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211.png"/><Relationship Id="rId9" Type="http://schemas.openxmlformats.org/officeDocument/2006/relationships/image" Target="../media/image225.png"/></Relationships>
</file>

<file path=ppt/slides/_rels/slide321.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4.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2.xml"/><Relationship Id="rId4" Type="http://schemas.openxmlformats.org/officeDocument/2006/relationships/image" Target="../media/image241.png"/></Relationships>
</file>

<file path=ppt/slides/_rels/slide336.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0.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233.jpe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264.png"/></Relationships>
</file>

<file path=ppt/slides/_rels/slide3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3.png"/><Relationship Id="rId1" Type="http://schemas.openxmlformats.org/officeDocument/2006/relationships/slideLayout" Target="../slideLayouts/slideLayout2.xml"/><Relationship Id="rId4" Type="http://schemas.openxmlformats.org/officeDocument/2006/relationships/image" Target="../media/image251.png"/></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370.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00.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3.emf"/></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4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85.png"/><Relationship Id="rId1" Type="http://schemas.openxmlformats.org/officeDocument/2006/relationships/slideLayout" Target="../slideLayouts/slideLayout2.xml"/><Relationship Id="rId5" Type="http://schemas.openxmlformats.org/officeDocument/2006/relationships/image" Target="../media/image293.png"/><Relationship Id="rId4" Type="http://schemas.openxmlformats.org/officeDocument/2006/relationships/image" Target="../media/image292.png"/></Relationships>
</file>

<file path=ppt/slides/_rels/slide428.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image" Target="../media/image29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0.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3.emf"/></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40.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image" Target="../media/image305.png"/><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image" Target="../media/image307.png"/><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2" Type="http://schemas.openxmlformats.org/officeDocument/2006/relationships/image" Target="../media/image318.png"/><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image" Target="../media/image323.png"/><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image" Target="../media/image325.png"/><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2" Type="http://schemas.openxmlformats.org/officeDocument/2006/relationships/image" Target="../media/image327.png"/><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image" Target="../media/image328.png"/><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image" Target="../media/image329.png"/><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2" Type="http://schemas.openxmlformats.org/officeDocument/2006/relationships/image" Target="../media/image332.png"/><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2" Type="http://schemas.openxmlformats.org/officeDocument/2006/relationships/image" Target="../media/image333.png"/><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2" Type="http://schemas.openxmlformats.org/officeDocument/2006/relationships/image" Target="../media/image334.png"/><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2" Type="http://schemas.openxmlformats.org/officeDocument/2006/relationships/image" Target="../media/image315.jpeg"/><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22.png"/><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24.png"/><Relationship Id="rId1" Type="http://schemas.openxmlformats.org/officeDocument/2006/relationships/slideLayout" Target="../slideLayouts/slideLayout2.xml"/><Relationship Id="rId4" Type="http://schemas.openxmlformats.org/officeDocument/2006/relationships/image" Target="../media/image321.png"/></Relationships>
</file>

<file path=ppt/slides/_rels/slide474.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2" Type="http://schemas.openxmlformats.org/officeDocument/2006/relationships/image" Target="../media/image3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80.xml.rels><?xml version="1.0" encoding="UTF-8" standalone="yes"?>
<Relationships xmlns="http://schemas.openxmlformats.org/package/2006/relationships"><Relationship Id="rId2" Type="http://schemas.openxmlformats.org/officeDocument/2006/relationships/image" Target="../media/image335.png"/><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image" Target="../media/image336.png"/><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image" Target="../media/image338.png"/><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9.png"/><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2" Type="http://schemas.openxmlformats.org/officeDocument/2006/relationships/image" Target="../media/image3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vmlDrawing" Target="../drawings/vmlDrawing9.vml"/><Relationship Id="rId6" Type="http://schemas.openxmlformats.org/officeDocument/2006/relationships/image" Target="../media/image24.emf"/><Relationship Id="rId5" Type="http://schemas.openxmlformats.org/officeDocument/2006/relationships/oleObject" Target="../embeddings/oleObject10.bin"/><Relationship Id="rId4" Type="http://schemas.openxmlformats.org/officeDocument/2006/relationships/image" Target="../media/image24.png"/></Relationships>
</file>

<file path=ppt/slides/_rels/slide490.xml.rels><?xml version="1.0" encoding="UTF-8" standalone="yes"?>
<Relationships xmlns="http://schemas.openxmlformats.org/package/2006/relationships"><Relationship Id="rId2" Type="http://schemas.openxmlformats.org/officeDocument/2006/relationships/image" Target="../media/image343.png"/><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2" Type="http://schemas.openxmlformats.org/officeDocument/2006/relationships/image" Target="../media/image344.png"/><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2" Type="http://schemas.openxmlformats.org/officeDocument/2006/relationships/image" Target="../media/image353.png"/><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2" Type="http://schemas.openxmlformats.org/officeDocument/2006/relationships/image" Target="../media/image354.png"/><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2" Type="http://schemas.openxmlformats.org/officeDocument/2006/relationships/image" Target="../media/image355.png"/><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image" Target="../media/image35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1.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2" Type="http://schemas.openxmlformats.org/officeDocument/2006/relationships/image" Target="../media/image359.png"/><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6.png"/></Relationships>
</file>

<file path=ppt/slides/_rels/slide5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image" Target="../media/image347.png"/><Relationship Id="rId1" Type="http://schemas.openxmlformats.org/officeDocument/2006/relationships/slideLayout" Target="../slideLayouts/slideLayout2.xml"/><Relationship Id="rId5" Type="http://schemas.openxmlformats.org/officeDocument/2006/relationships/image" Target="../media/image350.png"/><Relationship Id="rId4" Type="http://schemas.openxmlformats.org/officeDocument/2006/relationships/image" Target="../media/image349.png"/></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51.png"/><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2" Type="http://schemas.openxmlformats.org/officeDocument/2006/relationships/image" Target="../media/image357.png"/><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2" Type="http://schemas.openxmlformats.org/officeDocument/2006/relationships/image" Target="../media/image358.jpeg"/><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2" Type="http://schemas.openxmlformats.org/officeDocument/2006/relationships/image" Target="../media/image361.png"/><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image" Target="../media/image362.png"/><Relationship Id="rId1" Type="http://schemas.openxmlformats.org/officeDocument/2006/relationships/slideLayout" Target="../slideLayouts/slideLayout2.xml"/><Relationship Id="rId4" Type="http://schemas.openxmlformats.org/officeDocument/2006/relationships/image" Target="../media/image361.png"/></Relationships>
</file>

<file path=ppt/slides/_rels/slide526.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2" Type="http://schemas.openxmlformats.org/officeDocument/2006/relationships/image" Target="../media/image365.png"/><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2" Type="http://schemas.openxmlformats.org/officeDocument/2006/relationships/image" Target="../media/image366.png"/><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3" Type="http://schemas.openxmlformats.org/officeDocument/2006/relationships/image" Target="../media/image368.jpeg"/><Relationship Id="rId2" Type="http://schemas.openxmlformats.org/officeDocument/2006/relationships/image" Target="../media/image367.jpeg"/><Relationship Id="rId1" Type="http://schemas.openxmlformats.org/officeDocument/2006/relationships/slideLayout" Target="../slideLayouts/slideLayout2.xml"/><Relationship Id="rId4" Type="http://schemas.openxmlformats.org/officeDocument/2006/relationships/image" Target="../media/image369.jpeg"/></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2" Type="http://schemas.openxmlformats.org/officeDocument/2006/relationships/image" Target="../media/image373.png"/><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2" Type="http://schemas.openxmlformats.org/officeDocument/2006/relationships/image" Target="../media/image374.png"/><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3" Type="http://schemas.openxmlformats.org/officeDocument/2006/relationships/image" Target="../media/image377.png"/><Relationship Id="rId2" Type="http://schemas.openxmlformats.org/officeDocument/2006/relationships/image" Target="../media/image385.png"/><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2" Type="http://schemas.openxmlformats.org/officeDocument/2006/relationships/image" Target="../media/image378.png"/><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2" Type="http://schemas.openxmlformats.org/officeDocument/2006/relationships/image" Target="../media/image379.png"/><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2" Type="http://schemas.openxmlformats.org/officeDocument/2006/relationships/image" Target="../media/image381.png"/><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2" Type="http://schemas.openxmlformats.org/officeDocument/2006/relationships/image" Target="../media/image382.png"/><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2" Type="http://schemas.openxmlformats.org/officeDocument/2006/relationships/image" Target="../media/image383.png"/><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2" Type="http://schemas.openxmlformats.org/officeDocument/2006/relationships/image" Target="../media/image384.png"/><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2" Type="http://schemas.openxmlformats.org/officeDocument/2006/relationships/image" Target="../media/image38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2" Type="http://schemas.openxmlformats.org/officeDocument/2006/relationships/image" Target="../media/image387.png"/><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2" Type="http://schemas.openxmlformats.org/officeDocument/2006/relationships/image" Target="../media/image388.png"/><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2" Type="http://schemas.openxmlformats.org/officeDocument/2006/relationships/image" Target="../media/image389.png"/><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2" Type="http://schemas.openxmlformats.org/officeDocument/2006/relationships/image" Target="../media/image391.png"/><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2" Type="http://schemas.openxmlformats.org/officeDocument/2006/relationships/image" Target="../media/image392.png"/><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2" Type="http://schemas.openxmlformats.org/officeDocument/2006/relationships/image" Target="../media/image39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2" Type="http://schemas.openxmlformats.org/officeDocument/2006/relationships/image" Target="../media/image394.png"/><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2" Type="http://schemas.openxmlformats.org/officeDocument/2006/relationships/image" Target="../media/image395.png"/><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2" Type="http://schemas.openxmlformats.org/officeDocument/2006/relationships/image" Target="../media/image396.png"/><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2" Type="http://schemas.openxmlformats.org/officeDocument/2006/relationships/image" Target="../media/image39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0.xml.rels><?xml version="1.0" encoding="UTF-8" standalone="yes"?>
<Relationships xmlns="http://schemas.openxmlformats.org/package/2006/relationships"><Relationship Id="rId2" Type="http://schemas.openxmlformats.org/officeDocument/2006/relationships/image" Target="../media/image398.png"/><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2" Type="http://schemas.openxmlformats.org/officeDocument/2006/relationships/image" Target="../media/image399.png"/><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2" Type="http://schemas.openxmlformats.org/officeDocument/2006/relationships/image" Target="../media/image401.png"/><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2" Type="http://schemas.openxmlformats.org/officeDocument/2006/relationships/image" Target="../media/image40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2" Type="http://schemas.openxmlformats.org/officeDocument/2006/relationships/image" Target="../media/image402.png"/><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image" Target="../media/image403.png"/><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2" Type="http://schemas.openxmlformats.org/officeDocument/2006/relationships/image" Target="../media/image405.png"/><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2" Type="http://schemas.openxmlformats.org/officeDocument/2006/relationships/image" Target="../media/image406.png"/><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2" Type="http://schemas.openxmlformats.org/officeDocument/2006/relationships/image" Target="../media/image407.png"/><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2" Type="http://schemas.openxmlformats.org/officeDocument/2006/relationships/image" Target="../media/image40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image" Target="../media/image347.png"/><Relationship Id="rId1" Type="http://schemas.openxmlformats.org/officeDocument/2006/relationships/slideLayout" Target="../slideLayouts/slideLayout2.xml"/><Relationship Id="rId5" Type="http://schemas.openxmlformats.org/officeDocument/2006/relationships/image" Target="../media/image350.png"/><Relationship Id="rId4" Type="http://schemas.openxmlformats.org/officeDocument/2006/relationships/image" Target="../media/image349.png"/></Relationships>
</file>

<file path=ppt/slides/_rels/slide668.xml.rels><?xml version="1.0" encoding="UTF-8" standalone="yes"?>
<Relationships xmlns="http://schemas.openxmlformats.org/package/2006/relationships"><Relationship Id="rId2" Type="http://schemas.openxmlformats.org/officeDocument/2006/relationships/image" Target="../media/image409.png"/><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43.emf"/><Relationship Id="rId4" Type="http://schemas.openxmlformats.org/officeDocument/2006/relationships/oleObject" Target="../embeddings/oleObject11.bin"/></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2400" y="0"/>
            <a:ext cx="12347575" cy="7087395"/>
            <a:chOff x="-149225" y="-1"/>
            <a:chExt cx="12347575" cy="7087395"/>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225" y="-1"/>
              <a:ext cx="12347575" cy="7087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圆角矩形 2"/>
            <p:cNvSpPr/>
            <p:nvPr/>
          </p:nvSpPr>
          <p:spPr>
            <a:xfrm>
              <a:off x="1949449" y="1067593"/>
              <a:ext cx="8305800" cy="4191000"/>
            </a:xfrm>
            <a:prstGeom prst="round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6200000" scaled="1"/>
              <a:tileRect/>
            </a:gradFill>
            <a:ln>
              <a:noFill/>
            </a:ln>
            <a:effectLst>
              <a:outerShdw blurRad="330200" dist="787400" dir="4680000" algn="ctr">
                <a:schemeClr val="bg1">
                  <a:alpha val="30000"/>
                </a:schemeClr>
              </a:outerShdw>
              <a:reflection stA="79000" endPos="65000" dist="50800" dir="5400000" sy="-100000" algn="bl" rotWithShape="0"/>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TextBox 16"/>
          <p:cNvSpPr txBox="1"/>
          <p:nvPr/>
        </p:nvSpPr>
        <p:spPr>
          <a:xfrm>
            <a:off x="3819034" y="2813101"/>
            <a:ext cx="4560279" cy="677151"/>
          </a:xfrm>
          <a:prstGeom prst="rect">
            <a:avLst/>
          </a:prstGeom>
          <a:noFill/>
        </p:spPr>
        <p:txBody>
          <a:bodyPr wrap="square" lIns="121963" tIns="60981" rIns="121963" bIns="60981" rtlCol="0">
            <a:spAutoFit/>
          </a:bodyPr>
          <a:lstStyle/>
          <a:p>
            <a:pPr algn="ctr"/>
            <a:r>
              <a:rPr lang="en-US" altLang="zh-CN" sz="3600" b="1" dirty="0"/>
              <a:t>《</a:t>
            </a:r>
            <a:r>
              <a:rPr lang="zh-CN" altLang="en-US" sz="3600" b="1" dirty="0"/>
              <a:t>软件工程经济学</a:t>
            </a:r>
            <a:r>
              <a:rPr lang="en-US" altLang="zh-CN" sz="3600" b="1" dirty="0"/>
              <a:t>》</a:t>
            </a:r>
            <a:endParaRPr lang="zh-CN" altLang="en-US" sz="3600" b="1" dirty="0"/>
          </a:p>
        </p:txBody>
      </p:sp>
      <p:sp>
        <p:nvSpPr>
          <p:cNvPr id="22" name="矩形 21"/>
          <p:cNvSpPr/>
          <p:nvPr/>
        </p:nvSpPr>
        <p:spPr>
          <a:xfrm>
            <a:off x="2258146" y="2186881"/>
            <a:ext cx="7682056" cy="60973"/>
          </a:xfrm>
          <a:prstGeom prst="rect">
            <a:avLst/>
          </a:prstGeom>
          <a:gradFill flip="none" rotWithShape="1">
            <a:gsLst>
              <a:gs pos="0">
                <a:srgbClr val="28A7E1"/>
              </a:gs>
              <a:gs pos="50000">
                <a:schemeClr val="accent1">
                  <a:tint val="44500"/>
                  <a:satMod val="160000"/>
                </a:schemeClr>
              </a:gs>
              <a:gs pos="100000">
                <a:srgbClr val="28A7E1"/>
              </a:gs>
            </a:gsLst>
            <a:lin ang="5400000" scaled="0"/>
            <a:tileRect/>
          </a:gradFill>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spcCol="0" rtlCol="0" anchor="ctr"/>
          <a:lstStyle/>
          <a:p>
            <a:pPr algn="ctr"/>
            <a:endParaRPr lang="zh-CN" altLang="en-US"/>
          </a:p>
        </p:txBody>
      </p:sp>
      <p:sp>
        <p:nvSpPr>
          <p:cNvPr id="26" name="矩形 25"/>
          <p:cNvSpPr/>
          <p:nvPr/>
        </p:nvSpPr>
        <p:spPr>
          <a:xfrm>
            <a:off x="2258147" y="4025019"/>
            <a:ext cx="7682056" cy="60973"/>
          </a:xfrm>
          <a:prstGeom prst="rect">
            <a:avLst/>
          </a:prstGeom>
          <a:gradFill flip="none" rotWithShape="1">
            <a:gsLst>
              <a:gs pos="0">
                <a:srgbClr val="28A7E1"/>
              </a:gs>
              <a:gs pos="50000">
                <a:schemeClr val="accent1">
                  <a:tint val="44500"/>
                  <a:satMod val="160000"/>
                </a:schemeClr>
              </a:gs>
              <a:gs pos="100000">
                <a:srgbClr val="28A7E1"/>
              </a:gs>
            </a:gsLst>
            <a:lin ang="5400000" scaled="0"/>
            <a:tileRect/>
          </a:gradFill>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spcCol="0" rtlCol="0" anchor="ctr"/>
          <a:lstStyle/>
          <a:p>
            <a:pPr algn="ctr"/>
            <a:endParaRPr lang="zh-CN" altLang="en-US"/>
          </a:p>
        </p:txBody>
      </p:sp>
      <p:sp>
        <p:nvSpPr>
          <p:cNvPr id="10" name="TextBox 9"/>
          <p:cNvSpPr txBox="1"/>
          <p:nvPr/>
        </p:nvSpPr>
        <p:spPr>
          <a:xfrm>
            <a:off x="2593975" y="6172994"/>
            <a:ext cx="7162800" cy="430930"/>
          </a:xfrm>
          <a:prstGeom prst="rect">
            <a:avLst/>
          </a:prstGeom>
          <a:noFill/>
        </p:spPr>
        <p:txBody>
          <a:bodyPr wrap="square" lIns="121963" tIns="60981" rIns="121963" bIns="60981" rtlCol="0">
            <a:spAutoFit/>
          </a:bodyPr>
          <a:lstStyle/>
          <a:p>
            <a:pPr algn="ctr"/>
            <a:r>
              <a:rPr lang="en-US" altLang="zh-CN" sz="2000" dirty="0">
                <a:solidFill>
                  <a:schemeClr val="bg1"/>
                </a:solidFill>
              </a:rPr>
              <a:t> Software Engineering Economics</a:t>
            </a:r>
            <a:endParaRPr lang="zh-CN" altLang="en-US" sz="2000" dirty="0">
              <a:solidFill>
                <a:schemeClr val="bg1"/>
              </a:solidFill>
            </a:endParaRPr>
          </a:p>
        </p:txBody>
      </p:sp>
      <p:sp>
        <p:nvSpPr>
          <p:cNvPr id="2" name="TextBox 1"/>
          <p:cNvSpPr txBox="1"/>
          <p:nvPr/>
        </p:nvSpPr>
        <p:spPr>
          <a:xfrm>
            <a:off x="5322789" y="4422584"/>
            <a:ext cx="1933772" cy="460375"/>
          </a:xfrm>
          <a:prstGeom prst="rect">
            <a:avLst/>
          </a:prstGeom>
          <a:noFill/>
        </p:spPr>
        <p:txBody>
          <a:bodyPr wrap="square" rtlCol="0">
            <a:spAutoFit/>
          </a:bodyPr>
          <a:lstStyle/>
          <a:p>
            <a:pPr algn="ctr"/>
            <a:endParaRPr lang="zh-CN" altLang="en-US" b="1" dirty="0"/>
          </a:p>
        </p:txBody>
      </p:sp>
      <p:sp>
        <p:nvSpPr>
          <p:cNvPr id="12" name="TextBox 7">
            <a:extLst>
              <a:ext uri="{FF2B5EF4-FFF2-40B4-BE49-F238E27FC236}">
                <a16:creationId xmlns:a16="http://schemas.microsoft.com/office/drawing/2014/main" id="{0DA99910-FCA3-420D-BEB6-AAC5FEAAFCD6}"/>
              </a:ext>
            </a:extLst>
          </p:cNvPr>
          <p:cNvSpPr txBox="1"/>
          <p:nvPr/>
        </p:nvSpPr>
        <p:spPr>
          <a:xfrm>
            <a:off x="4009535" y="4448148"/>
            <a:ext cx="4560279" cy="738706"/>
          </a:xfrm>
          <a:prstGeom prst="rect">
            <a:avLst/>
          </a:prstGeom>
          <a:noFill/>
        </p:spPr>
        <p:txBody>
          <a:bodyPr wrap="square" lIns="121963" tIns="60981" rIns="121963" bIns="60981" rtlCol="0">
            <a:spAutoFit/>
          </a:bodyPr>
          <a:lstStyle/>
          <a:p>
            <a:pPr algn="ctr"/>
            <a:r>
              <a:rPr lang="zh-CN" altLang="en-US" sz="2000" b="1" dirty="0"/>
              <a:t>解煜</a:t>
            </a:r>
            <a:endParaRPr lang="en-US" altLang="zh-CN" sz="2000" b="1" dirty="0"/>
          </a:p>
          <a:p>
            <a:pPr algn="ctr"/>
            <a:r>
              <a:rPr lang="en-US" altLang="zh-CN" sz="2000" b="1" u="sng" spc="75" dirty="0">
                <a:latin typeface="Times New Roman" panose="02020603050405020304" pitchFamily="18" charset="0"/>
                <a:cs typeface="Times New Roman" panose="02020603050405020304" pitchFamily="18" charset="0"/>
              </a:rPr>
              <a:t>xieyu@shmtu.edu.cn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2400" y="0"/>
            <a:ext cx="12347575" cy="7087395"/>
            <a:chOff x="-149225" y="-1"/>
            <a:chExt cx="12347575" cy="7087395"/>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225" y="-1"/>
              <a:ext cx="12347575" cy="7087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圆角矩形 2"/>
            <p:cNvSpPr/>
            <p:nvPr/>
          </p:nvSpPr>
          <p:spPr>
            <a:xfrm>
              <a:off x="1949449" y="1067593"/>
              <a:ext cx="8305800" cy="4191000"/>
            </a:xfrm>
            <a:prstGeom prst="round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6200000" scaled="1"/>
              <a:tileRect/>
            </a:gradFill>
            <a:ln>
              <a:noFill/>
            </a:ln>
            <a:effectLst>
              <a:outerShdw blurRad="330200" dist="787400" dir="4680000" algn="ctr">
                <a:schemeClr val="bg1">
                  <a:alpha val="30000"/>
                </a:schemeClr>
              </a:outerShdw>
              <a:reflection stA="79000" endPos="65000" dist="50800" dir="5400000" sy="-100000" algn="bl" rotWithShape="0"/>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TextBox 16"/>
          <p:cNvSpPr txBox="1"/>
          <p:nvPr/>
        </p:nvSpPr>
        <p:spPr>
          <a:xfrm>
            <a:off x="3819035" y="1296194"/>
            <a:ext cx="4560279" cy="554040"/>
          </a:xfrm>
          <a:prstGeom prst="rect">
            <a:avLst/>
          </a:prstGeom>
          <a:noFill/>
        </p:spPr>
        <p:txBody>
          <a:bodyPr wrap="square" lIns="121963" tIns="60981" rIns="121963" bIns="60981" rtlCol="0">
            <a:spAutoFit/>
          </a:bodyPr>
          <a:lstStyle/>
          <a:p>
            <a:pPr algn="ctr"/>
            <a:r>
              <a:rPr lang="en-US" altLang="zh-CN" sz="2800" b="1" dirty="0"/>
              <a:t>《</a:t>
            </a:r>
            <a:r>
              <a:rPr lang="zh-CN" altLang="en-US" sz="2800" b="1" dirty="0"/>
              <a:t>软件工程经济学</a:t>
            </a:r>
            <a:r>
              <a:rPr lang="en-US" altLang="zh-CN" sz="2800" b="1" dirty="0"/>
              <a:t>》</a:t>
            </a:r>
            <a:endParaRPr lang="zh-CN" altLang="en-US" sz="2800" b="1" dirty="0"/>
          </a:p>
        </p:txBody>
      </p:sp>
      <p:sp>
        <p:nvSpPr>
          <p:cNvPr id="22" name="矩形 21"/>
          <p:cNvSpPr/>
          <p:nvPr/>
        </p:nvSpPr>
        <p:spPr>
          <a:xfrm>
            <a:off x="2258146" y="2186881"/>
            <a:ext cx="7682056" cy="60973"/>
          </a:xfrm>
          <a:prstGeom prst="rect">
            <a:avLst/>
          </a:prstGeom>
          <a:gradFill flip="none" rotWithShape="1">
            <a:gsLst>
              <a:gs pos="0">
                <a:srgbClr val="28A7E1"/>
              </a:gs>
              <a:gs pos="50000">
                <a:schemeClr val="accent1">
                  <a:tint val="44500"/>
                  <a:satMod val="160000"/>
                </a:schemeClr>
              </a:gs>
              <a:gs pos="100000">
                <a:srgbClr val="28A7E1"/>
              </a:gs>
            </a:gsLst>
            <a:lin ang="5400000" scaled="0"/>
            <a:tileRect/>
          </a:gradFill>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spcCol="0" rtlCol="0" anchor="ctr"/>
          <a:lstStyle/>
          <a:p>
            <a:pPr algn="ctr"/>
            <a:endParaRPr lang="zh-CN" altLang="en-US"/>
          </a:p>
        </p:txBody>
      </p:sp>
      <p:sp>
        <p:nvSpPr>
          <p:cNvPr id="26" name="矩形 25"/>
          <p:cNvSpPr/>
          <p:nvPr/>
        </p:nvSpPr>
        <p:spPr>
          <a:xfrm>
            <a:off x="2258147" y="4025019"/>
            <a:ext cx="7682056" cy="60973"/>
          </a:xfrm>
          <a:prstGeom prst="rect">
            <a:avLst/>
          </a:prstGeom>
          <a:gradFill flip="none" rotWithShape="1">
            <a:gsLst>
              <a:gs pos="0">
                <a:srgbClr val="28A7E1"/>
              </a:gs>
              <a:gs pos="50000">
                <a:schemeClr val="accent1">
                  <a:tint val="44500"/>
                  <a:satMod val="160000"/>
                </a:schemeClr>
              </a:gs>
              <a:gs pos="100000">
                <a:srgbClr val="28A7E1"/>
              </a:gs>
            </a:gsLst>
            <a:lin ang="5400000" scaled="0"/>
            <a:tileRect/>
          </a:gradFill>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spcCol="0" rtlCol="0" anchor="ctr"/>
          <a:lstStyle/>
          <a:p>
            <a:pPr algn="ctr"/>
            <a:endParaRPr lang="zh-CN" altLang="en-US"/>
          </a:p>
        </p:txBody>
      </p:sp>
      <p:sp>
        <p:nvSpPr>
          <p:cNvPr id="10" name="TextBox 9"/>
          <p:cNvSpPr txBox="1"/>
          <p:nvPr/>
        </p:nvSpPr>
        <p:spPr>
          <a:xfrm>
            <a:off x="2593975" y="6172994"/>
            <a:ext cx="7162800" cy="430930"/>
          </a:xfrm>
          <a:prstGeom prst="rect">
            <a:avLst/>
          </a:prstGeom>
          <a:noFill/>
        </p:spPr>
        <p:txBody>
          <a:bodyPr wrap="square" lIns="121963" tIns="60981" rIns="121963" bIns="60981" rtlCol="0">
            <a:spAutoFit/>
          </a:bodyPr>
          <a:lstStyle/>
          <a:p>
            <a:pPr algn="ctr"/>
            <a:r>
              <a:rPr lang="en-US" altLang="zh-CN" sz="2000" dirty="0">
                <a:solidFill>
                  <a:schemeClr val="bg1"/>
                </a:solidFill>
              </a:rPr>
              <a:t> Software Engineering Economics</a:t>
            </a:r>
            <a:endParaRPr lang="zh-CN" altLang="en-US" sz="2000" dirty="0">
              <a:solidFill>
                <a:schemeClr val="bg1"/>
              </a:solidFill>
            </a:endParaRPr>
          </a:p>
        </p:txBody>
      </p:sp>
      <p:sp>
        <p:nvSpPr>
          <p:cNvPr id="8" name="TextBox 7"/>
          <p:cNvSpPr txBox="1"/>
          <p:nvPr/>
        </p:nvSpPr>
        <p:spPr>
          <a:xfrm>
            <a:off x="3895235" y="2691088"/>
            <a:ext cx="4560279" cy="738706"/>
          </a:xfrm>
          <a:prstGeom prst="rect">
            <a:avLst/>
          </a:prstGeom>
          <a:noFill/>
        </p:spPr>
        <p:txBody>
          <a:bodyPr wrap="square" lIns="121963" tIns="60981" rIns="121963" bIns="60981" rtlCol="0">
            <a:spAutoFit/>
          </a:bodyPr>
          <a:lstStyle/>
          <a:p>
            <a:pPr algn="ctr"/>
            <a:r>
              <a:rPr lang="zh-CN" altLang="en-US" sz="4000" b="1" dirty="0"/>
              <a:t>第</a:t>
            </a:r>
            <a:r>
              <a:rPr lang="en-US" altLang="zh-CN" sz="4000" b="1" dirty="0"/>
              <a:t>1</a:t>
            </a:r>
            <a:r>
              <a:rPr lang="zh-CN" altLang="en-US" sz="4000" b="1" dirty="0"/>
              <a:t>章  绪论</a:t>
            </a:r>
          </a:p>
        </p:txBody>
      </p:sp>
    </p:spTree>
    <p:extLst>
      <p:ext uri="{BB962C8B-B14F-4D97-AF65-F5344CB8AC3E}">
        <p14:creationId xmlns:p14="http://schemas.microsoft.com/office/powerpoint/2010/main" val="22264925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0" y="2058194"/>
            <a:ext cx="12198350" cy="35059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1" name="矩形 30"/>
          <p:cNvSpPr/>
          <p:nvPr/>
        </p:nvSpPr>
        <p:spPr>
          <a:xfrm>
            <a:off x="-19050" y="2048669"/>
            <a:ext cx="12217400" cy="5707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 name="标题 1"/>
          <p:cNvSpPr>
            <a:spLocks noGrp="1"/>
          </p:cNvSpPr>
          <p:nvPr>
            <p:ph type="title"/>
          </p:nvPr>
        </p:nvSpPr>
        <p:spPr/>
        <p:txBody>
          <a:bodyPr/>
          <a:lstStyle/>
          <a:p>
            <a:r>
              <a:rPr lang="en-US" altLang="zh-CN" b="1" dirty="0"/>
              <a:t>2.1.3  </a:t>
            </a:r>
            <a:r>
              <a:rPr lang="zh-CN" altLang="zh-CN" b="1" dirty="0"/>
              <a:t>项目可行性研究</a:t>
            </a:r>
            <a:endParaRPr lang="zh-CN" altLang="en-US" dirty="0"/>
          </a:p>
        </p:txBody>
      </p:sp>
      <p:sp>
        <p:nvSpPr>
          <p:cNvPr id="25" name="矩形 24"/>
          <p:cNvSpPr/>
          <p:nvPr/>
        </p:nvSpPr>
        <p:spPr>
          <a:xfrm>
            <a:off x="0" y="1981994"/>
            <a:ext cx="1219835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3" name="矩形 32"/>
          <p:cNvSpPr/>
          <p:nvPr/>
        </p:nvSpPr>
        <p:spPr>
          <a:xfrm>
            <a:off x="-28575" y="5106988"/>
            <a:ext cx="12217400" cy="5707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4" name="矩形 33"/>
          <p:cNvSpPr/>
          <p:nvPr/>
        </p:nvSpPr>
        <p:spPr>
          <a:xfrm>
            <a:off x="-3175" y="5639594"/>
            <a:ext cx="1219835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5" name="内容占位符 4"/>
          <p:cNvSpPr txBox="1"/>
          <p:nvPr/>
        </p:nvSpPr>
        <p:spPr>
          <a:xfrm>
            <a:off x="477023" y="2820194"/>
            <a:ext cx="10857728" cy="2058817"/>
          </a:xfrm>
          <a:prstGeom prst="rect">
            <a:avLst/>
          </a:prstGeom>
        </p:spPr>
        <p:txBody>
          <a:bodyPr vert="horz" lIns="91440" tIns="45720" rIns="91440" bIns="45720" rtlCol="0">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2400" b="1" dirty="0"/>
              <a:t>      </a:t>
            </a:r>
            <a:r>
              <a:rPr lang="zh-CN" altLang="zh-CN" sz="2400" b="1" dirty="0"/>
              <a:t>实验调查法是指从影响调查问题的诸多因素中选出一、两个因素，将其置于一定条件下来进行小规模的实验，然后对实验结果做出对比分析，研究所调研的项目是否值得大规模推广的调查方法。</a:t>
            </a:r>
            <a:endParaRPr lang="zh-CN" altLang="en-US" sz="2400" b="1" dirty="0"/>
          </a:p>
        </p:txBody>
      </p:sp>
      <p:sp>
        <p:nvSpPr>
          <p:cNvPr id="3" name="矩形 2"/>
          <p:cNvSpPr/>
          <p:nvPr/>
        </p:nvSpPr>
        <p:spPr>
          <a:xfrm>
            <a:off x="917575" y="1139329"/>
            <a:ext cx="2031325" cy="461665"/>
          </a:xfrm>
          <a:prstGeom prst="rect">
            <a:avLst/>
          </a:prstGeom>
        </p:spPr>
        <p:txBody>
          <a:bodyPr wrap="none">
            <a:spAutoFit/>
          </a:bodyPr>
          <a:lstStyle/>
          <a:p>
            <a:r>
              <a:rPr lang="zh-CN" altLang="en-US" b="1" dirty="0"/>
              <a:t>④实验</a:t>
            </a:r>
            <a:r>
              <a:rPr lang="zh-CN" altLang="zh-CN" b="1" dirty="0"/>
              <a:t>调查法</a:t>
            </a:r>
            <a:endParaRPr lang="zh-CN" altLang="en-US" b="1" dirty="0"/>
          </a:p>
        </p:txBody>
      </p:sp>
      <p:sp>
        <p:nvSpPr>
          <p:cNvPr id="5" name="灯片编号占位符 4">
            <a:extLst>
              <a:ext uri="{FF2B5EF4-FFF2-40B4-BE49-F238E27FC236}">
                <a16:creationId xmlns:a16="http://schemas.microsoft.com/office/drawing/2014/main" id="{548A1BCA-B0F5-4CD4-89FB-43CD2C3D9930}"/>
              </a:ext>
            </a:extLst>
          </p:cNvPr>
          <p:cNvSpPr>
            <a:spLocks noGrp="1"/>
          </p:cNvSpPr>
          <p:nvPr>
            <p:ph type="sldNum" sz="quarter" idx="12"/>
          </p:nvPr>
        </p:nvSpPr>
        <p:spPr/>
        <p:txBody>
          <a:bodyPr/>
          <a:lstStyle/>
          <a:p>
            <a:fld id="{B6F15528-21DE-4FAA-801E-634DDDAF4B2B}" type="slidenum">
              <a:rPr lang="en-US" smtClean="0"/>
              <a:t>100</a:t>
            </a:fld>
            <a:endParaRPr lang="en-US" dirty="0"/>
          </a:p>
        </p:txBody>
      </p:sp>
      <p:sp>
        <p:nvSpPr>
          <p:cNvPr id="12" name="灯片编号占位符 8">
            <a:extLst>
              <a:ext uri="{FF2B5EF4-FFF2-40B4-BE49-F238E27FC236}">
                <a16:creationId xmlns:a16="http://schemas.microsoft.com/office/drawing/2014/main" id="{4B392493-597A-416B-B2AB-260E05C8C90F}"/>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100</a:t>
            </a:fld>
            <a:endParaRPr kumimoji="0" lang="en-US" altLang="zh-CN" sz="1800">
              <a:latin typeface="Times New Roman" panose="02020603050405020304" pitchFamily="18" charset="0"/>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2.1.3  </a:t>
            </a:r>
            <a:r>
              <a:rPr lang="zh-CN" altLang="zh-CN" b="1" dirty="0"/>
              <a:t>项目可行性研究</a:t>
            </a:r>
            <a:endParaRPr lang="zh-CN" altLang="en-US" dirty="0"/>
          </a:p>
        </p:txBody>
      </p:sp>
      <p:sp>
        <p:nvSpPr>
          <p:cNvPr id="3" name="矩形 2"/>
          <p:cNvSpPr/>
          <p:nvPr/>
        </p:nvSpPr>
        <p:spPr>
          <a:xfrm>
            <a:off x="917575" y="1139329"/>
            <a:ext cx="2116285" cy="461665"/>
          </a:xfrm>
          <a:prstGeom prst="rect">
            <a:avLst/>
          </a:prstGeom>
        </p:spPr>
        <p:txBody>
          <a:bodyPr wrap="none">
            <a:spAutoFit/>
          </a:bodyPr>
          <a:lstStyle/>
          <a:p>
            <a:r>
              <a:rPr lang="zh-CN" altLang="en-US" b="1" dirty="0"/>
              <a:t>④ 实验</a:t>
            </a:r>
            <a:r>
              <a:rPr lang="zh-CN" altLang="zh-CN" b="1" dirty="0"/>
              <a:t>调查法</a:t>
            </a:r>
            <a:endParaRPr lang="zh-CN" altLang="en-US" b="1" dirty="0"/>
          </a:p>
        </p:txBody>
      </p:sp>
      <p:sp>
        <p:nvSpPr>
          <p:cNvPr id="16" name="AutoShape 2"/>
          <p:cNvSpPr>
            <a:spLocks noChangeArrowheads="1"/>
          </p:cNvSpPr>
          <p:nvPr/>
        </p:nvSpPr>
        <p:spPr bwMode="auto">
          <a:xfrm>
            <a:off x="3171776" y="5517867"/>
            <a:ext cx="6148536" cy="834639"/>
          </a:xfrm>
          <a:prstGeom prst="triangle">
            <a:avLst>
              <a:gd name="adj" fmla="val 50000"/>
            </a:avLst>
          </a:prstGeom>
          <a:solidFill>
            <a:schemeClr val="tx1"/>
          </a:solidFill>
          <a:ln w="9525">
            <a:solidFill>
              <a:schemeClr val="tx1"/>
            </a:solidFill>
            <a:miter lim="800000"/>
          </a:ln>
        </p:spPr>
        <p:txBody>
          <a:bodyPr wrap="none" anchor="ctr"/>
          <a:lstStyle/>
          <a:p>
            <a:endParaRPr lang="zh-CN" altLang="en-US">
              <a:latin typeface="Calibri" panose="020F0502020204030204" charset="0"/>
            </a:endParaRPr>
          </a:p>
        </p:txBody>
      </p:sp>
      <p:sp>
        <p:nvSpPr>
          <p:cNvPr id="17" name="AutoShape 3"/>
          <p:cNvSpPr>
            <a:spLocks noChangeArrowheads="1"/>
          </p:cNvSpPr>
          <p:nvPr/>
        </p:nvSpPr>
        <p:spPr bwMode="auto">
          <a:xfrm rot="20720860">
            <a:off x="2866976" y="3920842"/>
            <a:ext cx="3816350" cy="1981200"/>
          </a:xfrm>
          <a:prstGeom prst="parallelogram">
            <a:avLst>
              <a:gd name="adj" fmla="val 28216"/>
            </a:avLst>
          </a:prstGeom>
          <a:solidFill>
            <a:schemeClr val="folHlink"/>
          </a:solidFill>
          <a:ln w="9525">
            <a:solidFill>
              <a:schemeClr val="tx1"/>
            </a:solidFill>
            <a:miter lim="800000"/>
          </a:ln>
        </p:spPr>
        <p:txBody>
          <a:bodyPr wrap="none" anchor="ctr"/>
          <a:lstStyle/>
          <a:p>
            <a:endParaRPr lang="zh-CN" altLang="en-US">
              <a:latin typeface="Calibri" panose="020F0502020204030204" charset="0"/>
            </a:endParaRPr>
          </a:p>
        </p:txBody>
      </p:sp>
      <p:sp>
        <p:nvSpPr>
          <p:cNvPr id="18" name="AutoShape 4"/>
          <p:cNvSpPr>
            <a:spLocks noChangeArrowheads="1"/>
          </p:cNvSpPr>
          <p:nvPr/>
        </p:nvSpPr>
        <p:spPr bwMode="auto">
          <a:xfrm rot="1020000" flipH="1">
            <a:off x="5926579" y="3968693"/>
            <a:ext cx="3852127" cy="1989439"/>
          </a:xfrm>
          <a:prstGeom prst="parallelogram">
            <a:avLst>
              <a:gd name="adj" fmla="val 28170"/>
            </a:avLst>
          </a:prstGeom>
          <a:solidFill>
            <a:schemeClr val="bg2"/>
          </a:solidFill>
          <a:ln w="9525">
            <a:solidFill>
              <a:schemeClr val="tx1"/>
            </a:solidFill>
            <a:miter lim="800000"/>
          </a:ln>
        </p:spPr>
        <p:txBody>
          <a:bodyPr wrap="none" anchor="ctr"/>
          <a:lstStyle/>
          <a:p>
            <a:endParaRPr lang="zh-CN" altLang="en-US">
              <a:latin typeface="Calibri" panose="020F0502020204030204" charset="0"/>
            </a:endParaRPr>
          </a:p>
        </p:txBody>
      </p:sp>
      <p:sp>
        <p:nvSpPr>
          <p:cNvPr id="19" name="Oval 5"/>
          <p:cNvSpPr>
            <a:spLocks noChangeArrowheads="1"/>
          </p:cNvSpPr>
          <p:nvPr/>
        </p:nvSpPr>
        <p:spPr bwMode="auto">
          <a:xfrm>
            <a:off x="4543376" y="4374867"/>
            <a:ext cx="1295400" cy="1066800"/>
          </a:xfrm>
          <a:prstGeom prst="ellipse">
            <a:avLst/>
          </a:prstGeom>
          <a:gradFill rotWithShape="0">
            <a:gsLst>
              <a:gs pos="0">
                <a:schemeClr val="bg2"/>
              </a:gs>
              <a:gs pos="100000">
                <a:schemeClr val="bg1"/>
              </a:gs>
            </a:gsLst>
            <a:path path="rect">
              <a:fillToRect l="100000" t="100000"/>
            </a:path>
          </a:gradFill>
          <a:ln w="28575">
            <a:solidFill>
              <a:schemeClr val="tx1"/>
            </a:solidFill>
            <a:round/>
          </a:ln>
        </p:spPr>
        <p:txBody>
          <a:bodyPr wrap="none" anchor="ctr"/>
          <a:lstStyle/>
          <a:p>
            <a:endParaRPr lang="zh-CN" altLang="en-US">
              <a:latin typeface="Calibri" panose="020F0502020204030204" charset="0"/>
            </a:endParaRPr>
          </a:p>
        </p:txBody>
      </p:sp>
      <p:sp>
        <p:nvSpPr>
          <p:cNvPr id="20" name="Oval 6"/>
          <p:cNvSpPr>
            <a:spLocks noChangeArrowheads="1"/>
          </p:cNvSpPr>
          <p:nvPr/>
        </p:nvSpPr>
        <p:spPr bwMode="auto">
          <a:xfrm>
            <a:off x="6829376" y="4374867"/>
            <a:ext cx="1295400" cy="1066800"/>
          </a:xfrm>
          <a:prstGeom prst="ellipse">
            <a:avLst/>
          </a:prstGeom>
          <a:gradFill rotWithShape="0">
            <a:gsLst>
              <a:gs pos="0">
                <a:schemeClr val="bg2"/>
              </a:gs>
              <a:gs pos="100000">
                <a:schemeClr val="bg1"/>
              </a:gs>
            </a:gsLst>
            <a:path path="rect">
              <a:fillToRect l="100000" t="100000"/>
            </a:path>
          </a:gradFill>
          <a:ln w="28575">
            <a:solidFill>
              <a:schemeClr val="tx1"/>
            </a:solidFill>
            <a:round/>
          </a:ln>
        </p:spPr>
        <p:txBody>
          <a:bodyPr wrap="none" anchor="ctr"/>
          <a:lstStyle/>
          <a:p>
            <a:endParaRPr lang="zh-CN" altLang="en-US">
              <a:latin typeface="Calibri" panose="020F0502020204030204" charset="0"/>
            </a:endParaRPr>
          </a:p>
        </p:txBody>
      </p:sp>
      <p:sp>
        <p:nvSpPr>
          <p:cNvPr id="21" name="Oval 7"/>
          <p:cNvSpPr>
            <a:spLocks noChangeArrowheads="1"/>
          </p:cNvSpPr>
          <p:nvPr/>
        </p:nvSpPr>
        <p:spPr bwMode="auto">
          <a:xfrm>
            <a:off x="4848176" y="5898867"/>
            <a:ext cx="1143000" cy="304800"/>
          </a:xfrm>
          <a:prstGeom prst="ellipse">
            <a:avLst/>
          </a:prstGeom>
          <a:solidFill>
            <a:schemeClr val="folHlink"/>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latin typeface="Calibri" panose="020F0502020204030204" charset="0"/>
            </a:endParaRPr>
          </a:p>
        </p:txBody>
      </p:sp>
      <p:sp>
        <p:nvSpPr>
          <p:cNvPr id="22" name="Oval 8"/>
          <p:cNvSpPr>
            <a:spLocks noChangeArrowheads="1"/>
          </p:cNvSpPr>
          <p:nvPr/>
        </p:nvSpPr>
        <p:spPr bwMode="auto">
          <a:xfrm>
            <a:off x="6676976" y="5898867"/>
            <a:ext cx="1143000" cy="304800"/>
          </a:xfrm>
          <a:prstGeom prst="ellipse">
            <a:avLst/>
          </a:prstGeom>
          <a:solidFill>
            <a:schemeClr val="folHlink"/>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latin typeface="Calibri" panose="020F0502020204030204" charset="0"/>
            </a:endParaRPr>
          </a:p>
        </p:txBody>
      </p:sp>
      <p:sp>
        <p:nvSpPr>
          <p:cNvPr id="4" name="TextBox 3"/>
          <p:cNvSpPr txBox="1"/>
          <p:nvPr/>
        </p:nvSpPr>
        <p:spPr>
          <a:xfrm>
            <a:off x="4803775" y="4648994"/>
            <a:ext cx="871734" cy="461665"/>
          </a:xfrm>
          <a:prstGeom prst="rect">
            <a:avLst/>
          </a:prstGeom>
          <a:noFill/>
        </p:spPr>
        <p:txBody>
          <a:bodyPr wrap="square" rtlCol="0">
            <a:spAutoFit/>
          </a:bodyPr>
          <a:lstStyle/>
          <a:p>
            <a:r>
              <a:rPr lang="zh-CN" altLang="en-US" dirty="0"/>
              <a:t>优点</a:t>
            </a:r>
          </a:p>
        </p:txBody>
      </p:sp>
      <p:sp>
        <p:nvSpPr>
          <p:cNvPr id="24" name="TextBox 23"/>
          <p:cNvSpPr txBox="1"/>
          <p:nvPr/>
        </p:nvSpPr>
        <p:spPr>
          <a:xfrm>
            <a:off x="7089775" y="4648994"/>
            <a:ext cx="871734" cy="461665"/>
          </a:xfrm>
          <a:prstGeom prst="rect">
            <a:avLst/>
          </a:prstGeom>
          <a:noFill/>
        </p:spPr>
        <p:txBody>
          <a:bodyPr wrap="square" rtlCol="0">
            <a:spAutoFit/>
          </a:bodyPr>
          <a:lstStyle/>
          <a:p>
            <a:r>
              <a:rPr lang="zh-CN" altLang="en-US" dirty="0"/>
              <a:t>缺点</a:t>
            </a:r>
          </a:p>
        </p:txBody>
      </p:sp>
      <p:sp>
        <p:nvSpPr>
          <p:cNvPr id="5" name="矩形 4"/>
          <p:cNvSpPr/>
          <p:nvPr/>
        </p:nvSpPr>
        <p:spPr>
          <a:xfrm>
            <a:off x="1711374" y="2411155"/>
            <a:ext cx="3016201" cy="1323439"/>
          </a:xfrm>
          <a:prstGeom prst="rect">
            <a:avLst/>
          </a:prstGeom>
        </p:spPr>
        <p:txBody>
          <a:bodyPr wrap="square">
            <a:spAutoFit/>
          </a:bodyPr>
          <a:lstStyle/>
          <a:p>
            <a:r>
              <a:rPr lang="en-US" altLang="zh-CN" sz="2000" b="1" dirty="0"/>
              <a:t>       </a:t>
            </a:r>
            <a:r>
              <a:rPr lang="zh-CN" altLang="zh-CN" sz="2000" b="1" dirty="0"/>
              <a:t>所获得的结果具有一定的客观性和实用性，具有一定的可控性与主动性，可提高调查的精确度</a:t>
            </a:r>
            <a:endParaRPr lang="zh-CN" altLang="en-US" sz="2000" b="1" dirty="0"/>
          </a:p>
        </p:txBody>
      </p:sp>
      <p:sp>
        <p:nvSpPr>
          <p:cNvPr id="6" name="矩形 5"/>
          <p:cNvSpPr/>
          <p:nvPr/>
        </p:nvSpPr>
        <p:spPr>
          <a:xfrm>
            <a:off x="7851775" y="2103378"/>
            <a:ext cx="3124200" cy="1631216"/>
          </a:xfrm>
          <a:prstGeom prst="rect">
            <a:avLst/>
          </a:prstGeom>
        </p:spPr>
        <p:txBody>
          <a:bodyPr wrap="square">
            <a:spAutoFit/>
          </a:bodyPr>
          <a:lstStyle/>
          <a:p>
            <a:r>
              <a:rPr lang="en-US" altLang="zh-CN" sz="2000" b="1" dirty="0"/>
              <a:t>       </a:t>
            </a:r>
            <a:r>
              <a:rPr lang="zh-CN" altLang="zh-CN" sz="2000" b="1" dirty="0"/>
              <a:t>由于市场中的可变因素难以掌握，使其实验结果不易相互比较，有一定的限制性，调查时间长，调查风险大、且费用高。</a:t>
            </a:r>
            <a:endParaRPr lang="zh-CN" altLang="en-US" sz="2000" b="1" dirty="0"/>
          </a:p>
        </p:txBody>
      </p:sp>
      <p:sp>
        <p:nvSpPr>
          <p:cNvPr id="8" name="灯片编号占位符 7">
            <a:extLst>
              <a:ext uri="{FF2B5EF4-FFF2-40B4-BE49-F238E27FC236}">
                <a16:creationId xmlns:a16="http://schemas.microsoft.com/office/drawing/2014/main" id="{9C999BAA-D864-4AEA-B816-1B1706430DE1}"/>
              </a:ext>
            </a:extLst>
          </p:cNvPr>
          <p:cNvSpPr>
            <a:spLocks noGrp="1"/>
          </p:cNvSpPr>
          <p:nvPr>
            <p:ph type="sldNum" sz="quarter" idx="12"/>
          </p:nvPr>
        </p:nvSpPr>
        <p:spPr/>
        <p:txBody>
          <a:bodyPr/>
          <a:lstStyle/>
          <a:p>
            <a:fld id="{B6F15528-21DE-4FAA-801E-634DDDAF4B2B}" type="slidenum">
              <a:rPr lang="en-US" smtClean="0"/>
              <a:t>101</a:t>
            </a:fld>
            <a:endParaRPr lang="en-US" dirty="0"/>
          </a:p>
        </p:txBody>
      </p:sp>
      <p:sp>
        <p:nvSpPr>
          <p:cNvPr id="23" name="灯片编号占位符 8">
            <a:extLst>
              <a:ext uri="{FF2B5EF4-FFF2-40B4-BE49-F238E27FC236}">
                <a16:creationId xmlns:a16="http://schemas.microsoft.com/office/drawing/2014/main" id="{6907501E-1062-473B-BA0B-DF7B6BF10B29}"/>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101</a:t>
            </a:fld>
            <a:endParaRPr kumimoji="0" lang="en-US" altLang="zh-CN" sz="1800">
              <a:latin typeface="Times New Roman" panose="02020603050405020304" pitchFamily="18" charset="0"/>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矩形 239"/>
          <p:cNvSpPr/>
          <p:nvPr/>
        </p:nvSpPr>
        <p:spPr>
          <a:xfrm>
            <a:off x="0" y="1677194"/>
            <a:ext cx="12195175" cy="4572000"/>
          </a:xfrm>
          <a:prstGeom prst="rect">
            <a:avLst/>
          </a:prstGeom>
          <a:solidFill>
            <a:srgbClr val="DDDDDD">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sp>
        <p:nvSpPr>
          <p:cNvPr id="2" name="标题 1"/>
          <p:cNvSpPr>
            <a:spLocks noGrp="1"/>
          </p:cNvSpPr>
          <p:nvPr>
            <p:ph type="title"/>
          </p:nvPr>
        </p:nvSpPr>
        <p:spPr/>
        <p:txBody>
          <a:bodyPr/>
          <a:lstStyle/>
          <a:p>
            <a:r>
              <a:rPr lang="en-US" altLang="zh-CN" b="1" dirty="0"/>
              <a:t>2.1.3.5 </a:t>
            </a:r>
            <a:r>
              <a:rPr lang="zh-CN" altLang="en-US" b="1" dirty="0"/>
              <a:t>市场调查</a:t>
            </a:r>
            <a:r>
              <a:rPr lang="en-US" altLang="zh-CN" b="1" dirty="0"/>
              <a:t>——</a:t>
            </a:r>
            <a:r>
              <a:rPr lang="zh-CN" altLang="en-US" sz="2000" b="1" dirty="0"/>
              <a:t>市场调查方法</a:t>
            </a:r>
            <a:endParaRPr lang="zh-CN" altLang="en-US" dirty="0">
              <a:latin typeface="黑体" panose="02010609060101010101" pitchFamily="2" charset="-122"/>
            </a:endParaRPr>
          </a:p>
        </p:txBody>
      </p:sp>
      <p:sp>
        <p:nvSpPr>
          <p:cNvPr id="237" name="矩形 236"/>
          <p:cNvSpPr/>
          <p:nvPr/>
        </p:nvSpPr>
        <p:spPr>
          <a:xfrm>
            <a:off x="-40114" y="2286794"/>
            <a:ext cx="12192000" cy="350519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defRPr/>
            </a:pPr>
            <a:endParaRPr kumimoji="0" lang="zh-CN" altLang="en-US" sz="1800" b="0" i="0" u="none" strike="noStrike" kern="0" cap="none" spc="0" normalizeH="0" baseline="0" noProof="0" dirty="0">
              <a:ln>
                <a:noFill/>
              </a:ln>
              <a:effectLst/>
              <a:uLnTx/>
              <a:uFillTx/>
              <a:latin typeface="Arial" panose="020B0604020202020204"/>
              <a:ea typeface="微软雅黑" panose="020B0503020204020204" pitchFamily="34" charset="-122"/>
              <a:cs typeface="+mn-cs"/>
            </a:endParaRPr>
          </a:p>
        </p:txBody>
      </p:sp>
      <p:sp>
        <p:nvSpPr>
          <p:cNvPr id="239" name="内容占位符 4"/>
          <p:cNvSpPr txBox="1"/>
          <p:nvPr/>
        </p:nvSpPr>
        <p:spPr>
          <a:xfrm>
            <a:off x="706823" y="2667794"/>
            <a:ext cx="10781527" cy="2438400"/>
          </a:xfrm>
          <a:prstGeom prst="rect">
            <a:avLst/>
          </a:prstGeom>
        </p:spPr>
        <p:txBody>
          <a:bodyPr vert="horz" lIns="91440" tIns="45720" rIns="91440" bIns="45720" rtlCol="0">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US" altLang="zh-CN" sz="2800" b="1" dirty="0">
                <a:solidFill>
                  <a:schemeClr val="tx1"/>
                </a:solidFill>
              </a:rPr>
              <a:t>      </a:t>
            </a:r>
            <a:r>
              <a:rPr lang="zh-CN" altLang="zh-CN" sz="2800" b="1" dirty="0">
                <a:solidFill>
                  <a:schemeClr val="tx1"/>
                </a:solidFill>
              </a:rPr>
              <a:t>网络调查法又称为联机市场调查，是指通过网络进行有系统、有组织、有计划的收集、调查、记录、整理和分析有关产品、劳务、广告以及市场等信息，客观的测定及评价、发现各种现象与事实、用以解决企业经营的相关问题，并可作为管理者进行相关决策的依据。</a:t>
            </a:r>
            <a:endParaRPr lang="zh-CN" altLang="en-US" sz="2800" b="1" dirty="0">
              <a:solidFill>
                <a:schemeClr val="tx1"/>
              </a:solidFill>
            </a:endParaRPr>
          </a:p>
        </p:txBody>
      </p:sp>
      <p:sp>
        <p:nvSpPr>
          <p:cNvPr id="3" name="矩形 2"/>
          <p:cNvSpPr/>
          <p:nvPr/>
        </p:nvSpPr>
        <p:spPr>
          <a:xfrm>
            <a:off x="841375" y="1067594"/>
            <a:ext cx="2116285" cy="461665"/>
          </a:xfrm>
          <a:prstGeom prst="rect">
            <a:avLst/>
          </a:prstGeom>
        </p:spPr>
        <p:txBody>
          <a:bodyPr wrap="none">
            <a:spAutoFit/>
          </a:bodyPr>
          <a:lstStyle/>
          <a:p>
            <a:r>
              <a:rPr lang="zh-CN" altLang="en-US" b="1" dirty="0"/>
              <a:t>⑤ 网络</a:t>
            </a:r>
            <a:r>
              <a:rPr lang="zh-CN" altLang="zh-CN" b="1" dirty="0"/>
              <a:t>调查法</a:t>
            </a:r>
            <a:endParaRPr lang="zh-CN" altLang="en-US" b="1" dirty="0"/>
          </a:p>
        </p:txBody>
      </p:sp>
      <p:sp>
        <p:nvSpPr>
          <p:cNvPr id="5" name="灯片编号占位符 4">
            <a:extLst>
              <a:ext uri="{FF2B5EF4-FFF2-40B4-BE49-F238E27FC236}">
                <a16:creationId xmlns:a16="http://schemas.microsoft.com/office/drawing/2014/main" id="{195C8955-35FC-491C-B829-CB117D3F8F58}"/>
              </a:ext>
            </a:extLst>
          </p:cNvPr>
          <p:cNvSpPr>
            <a:spLocks noGrp="1"/>
          </p:cNvSpPr>
          <p:nvPr>
            <p:ph type="sldNum" sz="quarter" idx="12"/>
          </p:nvPr>
        </p:nvSpPr>
        <p:spPr/>
        <p:txBody>
          <a:bodyPr/>
          <a:lstStyle/>
          <a:p>
            <a:fld id="{B6F15528-21DE-4FAA-801E-634DDDAF4B2B}" type="slidenum">
              <a:rPr lang="en-US" smtClean="0"/>
              <a:t>102</a:t>
            </a:fld>
            <a:endParaRPr lang="en-US" dirty="0"/>
          </a:p>
        </p:txBody>
      </p:sp>
      <p:sp>
        <p:nvSpPr>
          <p:cNvPr id="9" name="灯片编号占位符 8">
            <a:extLst>
              <a:ext uri="{FF2B5EF4-FFF2-40B4-BE49-F238E27FC236}">
                <a16:creationId xmlns:a16="http://schemas.microsoft.com/office/drawing/2014/main" id="{9353FE8A-0DB2-4FAA-A7DE-F753E5990CED}"/>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102</a:t>
            </a:fld>
            <a:endParaRPr kumimoji="0" lang="en-US" altLang="zh-CN" sz="1800">
              <a:latin typeface="Times New Roman" panose="02020603050405020304" pitchFamily="18" charset="0"/>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2.1.3  </a:t>
            </a:r>
            <a:r>
              <a:rPr lang="zh-CN" altLang="zh-CN" b="1" dirty="0"/>
              <a:t>项目可行性研究</a:t>
            </a:r>
            <a:endParaRPr lang="zh-CN" altLang="en-US" dirty="0">
              <a:latin typeface="黑体" panose="02010609060101010101" pitchFamily="2" charset="-122"/>
            </a:endParaRPr>
          </a:p>
        </p:txBody>
      </p:sp>
      <p:sp>
        <p:nvSpPr>
          <p:cNvPr id="3" name="矩形 2"/>
          <p:cNvSpPr/>
          <p:nvPr/>
        </p:nvSpPr>
        <p:spPr>
          <a:xfrm>
            <a:off x="848108" y="1442371"/>
            <a:ext cx="3039615" cy="461665"/>
          </a:xfrm>
          <a:prstGeom prst="rect">
            <a:avLst/>
          </a:prstGeom>
        </p:spPr>
        <p:txBody>
          <a:bodyPr wrap="none">
            <a:spAutoFit/>
          </a:bodyPr>
          <a:lstStyle/>
          <a:p>
            <a:r>
              <a:rPr lang="zh-CN" altLang="en-US" b="1" dirty="0"/>
              <a:t>⑤ 网络</a:t>
            </a:r>
            <a:r>
              <a:rPr lang="zh-CN" altLang="zh-CN" b="1" dirty="0"/>
              <a:t>调查法的步骤</a:t>
            </a:r>
            <a:endParaRPr lang="zh-CN" altLang="en-US" b="1" dirty="0"/>
          </a:p>
        </p:txBody>
      </p:sp>
      <p:sp>
        <p:nvSpPr>
          <p:cNvPr id="8" name="Freeform 2"/>
          <p:cNvSpPr/>
          <p:nvPr/>
        </p:nvSpPr>
        <p:spPr bwMode="gray">
          <a:xfrm rot="14128376">
            <a:off x="6120982" y="581330"/>
            <a:ext cx="1251787" cy="3608614"/>
          </a:xfrm>
          <a:custGeom>
            <a:avLst/>
            <a:gdLst>
              <a:gd name="T0" fmla="*/ 0 w 646"/>
              <a:gd name="T1" fmla="*/ 0 h 1861"/>
              <a:gd name="T2" fmla="*/ 86 w 646"/>
              <a:gd name="T3" fmla="*/ 25 h 1861"/>
              <a:gd name="T4" fmla="*/ 176 w 646"/>
              <a:gd name="T5" fmla="*/ 58 h 1861"/>
              <a:gd name="T6" fmla="*/ 264 w 646"/>
              <a:gd name="T7" fmla="*/ 97 h 1861"/>
              <a:gd name="T8" fmla="*/ 350 w 646"/>
              <a:gd name="T9" fmla="*/ 146 h 1861"/>
              <a:gd name="T10" fmla="*/ 434 w 646"/>
              <a:gd name="T11" fmla="*/ 200 h 1861"/>
              <a:gd name="T12" fmla="*/ 517 w 646"/>
              <a:gd name="T13" fmla="*/ 264 h 1861"/>
              <a:gd name="T14" fmla="*/ 598 w 646"/>
              <a:gd name="T15" fmla="*/ 333 h 1861"/>
              <a:gd name="T16" fmla="*/ 677 w 646"/>
              <a:gd name="T17" fmla="*/ 410 h 1861"/>
              <a:gd name="T18" fmla="*/ 751 w 646"/>
              <a:gd name="T19" fmla="*/ 495 h 1861"/>
              <a:gd name="T20" fmla="*/ 822 w 646"/>
              <a:gd name="T21" fmla="*/ 585 h 1861"/>
              <a:gd name="T22" fmla="*/ 886 w 646"/>
              <a:gd name="T23" fmla="*/ 681 h 1861"/>
              <a:gd name="T24" fmla="*/ 945 w 646"/>
              <a:gd name="T25" fmla="*/ 786 h 1861"/>
              <a:gd name="T26" fmla="*/ 997 w 646"/>
              <a:gd name="T27" fmla="*/ 895 h 1861"/>
              <a:gd name="T28" fmla="*/ 1046 w 646"/>
              <a:gd name="T29" fmla="*/ 1011 h 1861"/>
              <a:gd name="T30" fmla="*/ 1086 w 646"/>
              <a:gd name="T31" fmla="*/ 1133 h 1861"/>
              <a:gd name="T32" fmla="*/ 1115 w 646"/>
              <a:gd name="T33" fmla="*/ 1259 h 1861"/>
              <a:gd name="T34" fmla="*/ 1139 w 646"/>
              <a:gd name="T35" fmla="*/ 1392 h 1861"/>
              <a:gd name="T36" fmla="*/ 1154 w 646"/>
              <a:gd name="T37" fmla="*/ 1530 h 1861"/>
              <a:gd name="T38" fmla="*/ 1161 w 646"/>
              <a:gd name="T39" fmla="*/ 1672 h 1861"/>
              <a:gd name="T40" fmla="*/ 1156 w 646"/>
              <a:gd name="T41" fmla="*/ 1819 h 1861"/>
              <a:gd name="T42" fmla="*/ 1143 w 646"/>
              <a:gd name="T43" fmla="*/ 1954 h 1861"/>
              <a:gd name="T44" fmla="*/ 1119 w 646"/>
              <a:gd name="T45" fmla="*/ 2087 h 1861"/>
              <a:gd name="T46" fmla="*/ 1091 w 646"/>
              <a:gd name="T47" fmla="*/ 2213 h 1861"/>
              <a:gd name="T48" fmla="*/ 1051 w 646"/>
              <a:gd name="T49" fmla="*/ 2334 h 1861"/>
              <a:gd name="T50" fmla="*/ 1008 w 646"/>
              <a:gd name="T51" fmla="*/ 2448 h 1861"/>
              <a:gd name="T52" fmla="*/ 958 w 646"/>
              <a:gd name="T53" fmla="*/ 2556 h 1861"/>
              <a:gd name="T54" fmla="*/ 898 w 646"/>
              <a:gd name="T55" fmla="*/ 2658 h 1861"/>
              <a:gd name="T56" fmla="*/ 838 w 646"/>
              <a:gd name="T57" fmla="*/ 2756 h 1861"/>
              <a:gd name="T58" fmla="*/ 769 w 646"/>
              <a:gd name="T59" fmla="*/ 2846 h 1861"/>
              <a:gd name="T60" fmla="*/ 697 w 646"/>
              <a:gd name="T61" fmla="*/ 2927 h 1861"/>
              <a:gd name="T62" fmla="*/ 619 w 646"/>
              <a:gd name="T63" fmla="*/ 3004 h 1861"/>
              <a:gd name="T64" fmla="*/ 542 w 646"/>
              <a:gd name="T65" fmla="*/ 3074 h 1861"/>
              <a:gd name="T66" fmla="*/ 457 w 646"/>
              <a:gd name="T67" fmla="*/ 3137 h 1861"/>
              <a:gd name="T68" fmla="*/ 369 w 646"/>
              <a:gd name="T69" fmla="*/ 3195 h 1861"/>
              <a:gd name="T70" fmla="*/ 280 w 646"/>
              <a:gd name="T71" fmla="*/ 3243 h 1861"/>
              <a:gd name="T72" fmla="*/ 186 w 646"/>
              <a:gd name="T73" fmla="*/ 3285 h 1861"/>
              <a:gd name="T74" fmla="*/ 95 w 646"/>
              <a:gd name="T75" fmla="*/ 3321 h 1861"/>
              <a:gd name="T76" fmla="*/ 0 w 646"/>
              <a:gd name="T77" fmla="*/ 3348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rgbClr val="FFFFFF"/>
              </a:gs>
              <a:gs pos="100000">
                <a:srgbClr val="A43010"/>
              </a:gs>
            </a:gsLst>
            <a:lin ang="0" scaled="1"/>
          </a:gradFill>
          <a:ln w="9525">
            <a:noFill/>
            <a:miter lim="800000"/>
          </a:ln>
        </p:spPr>
        <p:txBody>
          <a:bodyPr vert="eaVert"/>
          <a:lstStyle/>
          <a:p>
            <a:pPr algn="ctr" eaLnBrk="0" hangingPunct="0"/>
            <a:endParaRPr lang="zh-CN" altLang="en-US">
              <a:cs typeface="Arial" panose="020B0604020202020204" pitchFamily="34" charset="0"/>
            </a:endParaRPr>
          </a:p>
        </p:txBody>
      </p:sp>
      <p:sp>
        <p:nvSpPr>
          <p:cNvPr id="9" name="Freeform 3"/>
          <p:cNvSpPr/>
          <p:nvPr/>
        </p:nvSpPr>
        <p:spPr bwMode="gray">
          <a:xfrm rot="14922872">
            <a:off x="6259775" y="789479"/>
            <a:ext cx="1251787" cy="3608614"/>
          </a:xfrm>
          <a:custGeom>
            <a:avLst/>
            <a:gdLst>
              <a:gd name="T0" fmla="*/ 0 w 646"/>
              <a:gd name="T1" fmla="*/ 0 h 1861"/>
              <a:gd name="T2" fmla="*/ 86 w 646"/>
              <a:gd name="T3" fmla="*/ 25 h 1861"/>
              <a:gd name="T4" fmla="*/ 176 w 646"/>
              <a:gd name="T5" fmla="*/ 58 h 1861"/>
              <a:gd name="T6" fmla="*/ 264 w 646"/>
              <a:gd name="T7" fmla="*/ 97 h 1861"/>
              <a:gd name="T8" fmla="*/ 350 w 646"/>
              <a:gd name="T9" fmla="*/ 146 h 1861"/>
              <a:gd name="T10" fmla="*/ 434 w 646"/>
              <a:gd name="T11" fmla="*/ 200 h 1861"/>
              <a:gd name="T12" fmla="*/ 517 w 646"/>
              <a:gd name="T13" fmla="*/ 264 h 1861"/>
              <a:gd name="T14" fmla="*/ 598 w 646"/>
              <a:gd name="T15" fmla="*/ 333 h 1861"/>
              <a:gd name="T16" fmla="*/ 677 w 646"/>
              <a:gd name="T17" fmla="*/ 410 h 1861"/>
              <a:gd name="T18" fmla="*/ 751 w 646"/>
              <a:gd name="T19" fmla="*/ 495 h 1861"/>
              <a:gd name="T20" fmla="*/ 822 w 646"/>
              <a:gd name="T21" fmla="*/ 585 h 1861"/>
              <a:gd name="T22" fmla="*/ 886 w 646"/>
              <a:gd name="T23" fmla="*/ 681 h 1861"/>
              <a:gd name="T24" fmla="*/ 945 w 646"/>
              <a:gd name="T25" fmla="*/ 786 h 1861"/>
              <a:gd name="T26" fmla="*/ 997 w 646"/>
              <a:gd name="T27" fmla="*/ 895 h 1861"/>
              <a:gd name="T28" fmla="*/ 1046 w 646"/>
              <a:gd name="T29" fmla="*/ 1011 h 1861"/>
              <a:gd name="T30" fmla="*/ 1086 w 646"/>
              <a:gd name="T31" fmla="*/ 1133 h 1861"/>
              <a:gd name="T32" fmla="*/ 1115 w 646"/>
              <a:gd name="T33" fmla="*/ 1259 h 1861"/>
              <a:gd name="T34" fmla="*/ 1139 w 646"/>
              <a:gd name="T35" fmla="*/ 1392 h 1861"/>
              <a:gd name="T36" fmla="*/ 1154 w 646"/>
              <a:gd name="T37" fmla="*/ 1530 h 1861"/>
              <a:gd name="T38" fmla="*/ 1161 w 646"/>
              <a:gd name="T39" fmla="*/ 1672 h 1861"/>
              <a:gd name="T40" fmla="*/ 1156 w 646"/>
              <a:gd name="T41" fmla="*/ 1819 h 1861"/>
              <a:gd name="T42" fmla="*/ 1143 w 646"/>
              <a:gd name="T43" fmla="*/ 1954 h 1861"/>
              <a:gd name="T44" fmla="*/ 1119 w 646"/>
              <a:gd name="T45" fmla="*/ 2087 h 1861"/>
              <a:gd name="T46" fmla="*/ 1091 w 646"/>
              <a:gd name="T47" fmla="*/ 2213 h 1861"/>
              <a:gd name="T48" fmla="*/ 1051 w 646"/>
              <a:gd name="T49" fmla="*/ 2334 h 1861"/>
              <a:gd name="T50" fmla="*/ 1008 w 646"/>
              <a:gd name="T51" fmla="*/ 2448 h 1861"/>
              <a:gd name="T52" fmla="*/ 958 w 646"/>
              <a:gd name="T53" fmla="*/ 2556 h 1861"/>
              <a:gd name="T54" fmla="*/ 898 w 646"/>
              <a:gd name="T55" fmla="*/ 2658 h 1861"/>
              <a:gd name="T56" fmla="*/ 838 w 646"/>
              <a:gd name="T57" fmla="*/ 2756 h 1861"/>
              <a:gd name="T58" fmla="*/ 769 w 646"/>
              <a:gd name="T59" fmla="*/ 2846 h 1861"/>
              <a:gd name="T60" fmla="*/ 697 w 646"/>
              <a:gd name="T61" fmla="*/ 2927 h 1861"/>
              <a:gd name="T62" fmla="*/ 619 w 646"/>
              <a:gd name="T63" fmla="*/ 3004 h 1861"/>
              <a:gd name="T64" fmla="*/ 542 w 646"/>
              <a:gd name="T65" fmla="*/ 3074 h 1861"/>
              <a:gd name="T66" fmla="*/ 457 w 646"/>
              <a:gd name="T67" fmla="*/ 3137 h 1861"/>
              <a:gd name="T68" fmla="*/ 369 w 646"/>
              <a:gd name="T69" fmla="*/ 3195 h 1861"/>
              <a:gd name="T70" fmla="*/ 280 w 646"/>
              <a:gd name="T71" fmla="*/ 3243 h 1861"/>
              <a:gd name="T72" fmla="*/ 186 w 646"/>
              <a:gd name="T73" fmla="*/ 3285 h 1861"/>
              <a:gd name="T74" fmla="*/ 95 w 646"/>
              <a:gd name="T75" fmla="*/ 3321 h 1861"/>
              <a:gd name="T76" fmla="*/ 0 w 646"/>
              <a:gd name="T77" fmla="*/ 3348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rgbClr val="FFFFFF"/>
              </a:gs>
              <a:gs pos="100000">
                <a:srgbClr val="FFE6CD"/>
              </a:gs>
            </a:gsLst>
            <a:lin ang="0" scaled="1"/>
          </a:gradFill>
          <a:ln w="9525">
            <a:noFill/>
            <a:miter lim="800000"/>
          </a:ln>
        </p:spPr>
        <p:txBody>
          <a:bodyPr vert="eaVert"/>
          <a:lstStyle/>
          <a:p>
            <a:pPr algn="ctr" eaLnBrk="0" hangingPunct="0"/>
            <a:endParaRPr lang="zh-CN" altLang="en-US">
              <a:cs typeface="Arial" panose="020B0604020202020204" pitchFamily="34" charset="0"/>
            </a:endParaRPr>
          </a:p>
        </p:txBody>
      </p:sp>
      <p:sp>
        <p:nvSpPr>
          <p:cNvPr id="10" name="Freeform 5"/>
          <p:cNvSpPr/>
          <p:nvPr/>
        </p:nvSpPr>
        <p:spPr bwMode="gray">
          <a:xfrm rot="20805504">
            <a:off x="5954600" y="2800490"/>
            <a:ext cx="1252027" cy="3607921"/>
          </a:xfrm>
          <a:custGeom>
            <a:avLst/>
            <a:gdLst>
              <a:gd name="T0" fmla="*/ 0 w 646"/>
              <a:gd name="T1" fmla="*/ 0 h 1861"/>
              <a:gd name="T2" fmla="*/ 86 w 646"/>
              <a:gd name="T3" fmla="*/ 25 h 1861"/>
              <a:gd name="T4" fmla="*/ 176 w 646"/>
              <a:gd name="T5" fmla="*/ 58 h 1861"/>
              <a:gd name="T6" fmla="*/ 264 w 646"/>
              <a:gd name="T7" fmla="*/ 97 h 1861"/>
              <a:gd name="T8" fmla="*/ 350 w 646"/>
              <a:gd name="T9" fmla="*/ 146 h 1861"/>
              <a:gd name="T10" fmla="*/ 434 w 646"/>
              <a:gd name="T11" fmla="*/ 200 h 1861"/>
              <a:gd name="T12" fmla="*/ 517 w 646"/>
              <a:gd name="T13" fmla="*/ 264 h 1861"/>
              <a:gd name="T14" fmla="*/ 598 w 646"/>
              <a:gd name="T15" fmla="*/ 333 h 1861"/>
              <a:gd name="T16" fmla="*/ 677 w 646"/>
              <a:gd name="T17" fmla="*/ 410 h 1861"/>
              <a:gd name="T18" fmla="*/ 751 w 646"/>
              <a:gd name="T19" fmla="*/ 495 h 1861"/>
              <a:gd name="T20" fmla="*/ 822 w 646"/>
              <a:gd name="T21" fmla="*/ 585 h 1861"/>
              <a:gd name="T22" fmla="*/ 886 w 646"/>
              <a:gd name="T23" fmla="*/ 681 h 1861"/>
              <a:gd name="T24" fmla="*/ 945 w 646"/>
              <a:gd name="T25" fmla="*/ 786 h 1861"/>
              <a:gd name="T26" fmla="*/ 997 w 646"/>
              <a:gd name="T27" fmla="*/ 895 h 1861"/>
              <a:gd name="T28" fmla="*/ 1046 w 646"/>
              <a:gd name="T29" fmla="*/ 1011 h 1861"/>
              <a:gd name="T30" fmla="*/ 1086 w 646"/>
              <a:gd name="T31" fmla="*/ 1133 h 1861"/>
              <a:gd name="T32" fmla="*/ 1115 w 646"/>
              <a:gd name="T33" fmla="*/ 1259 h 1861"/>
              <a:gd name="T34" fmla="*/ 1139 w 646"/>
              <a:gd name="T35" fmla="*/ 1392 h 1861"/>
              <a:gd name="T36" fmla="*/ 1154 w 646"/>
              <a:gd name="T37" fmla="*/ 1530 h 1861"/>
              <a:gd name="T38" fmla="*/ 1161 w 646"/>
              <a:gd name="T39" fmla="*/ 1672 h 1861"/>
              <a:gd name="T40" fmla="*/ 1156 w 646"/>
              <a:gd name="T41" fmla="*/ 1819 h 1861"/>
              <a:gd name="T42" fmla="*/ 1143 w 646"/>
              <a:gd name="T43" fmla="*/ 1954 h 1861"/>
              <a:gd name="T44" fmla="*/ 1119 w 646"/>
              <a:gd name="T45" fmla="*/ 2087 h 1861"/>
              <a:gd name="T46" fmla="*/ 1091 w 646"/>
              <a:gd name="T47" fmla="*/ 2213 h 1861"/>
              <a:gd name="T48" fmla="*/ 1051 w 646"/>
              <a:gd name="T49" fmla="*/ 2334 h 1861"/>
              <a:gd name="T50" fmla="*/ 1008 w 646"/>
              <a:gd name="T51" fmla="*/ 2448 h 1861"/>
              <a:gd name="T52" fmla="*/ 958 w 646"/>
              <a:gd name="T53" fmla="*/ 2556 h 1861"/>
              <a:gd name="T54" fmla="*/ 898 w 646"/>
              <a:gd name="T55" fmla="*/ 2658 h 1861"/>
              <a:gd name="T56" fmla="*/ 838 w 646"/>
              <a:gd name="T57" fmla="*/ 2756 h 1861"/>
              <a:gd name="T58" fmla="*/ 769 w 646"/>
              <a:gd name="T59" fmla="*/ 2846 h 1861"/>
              <a:gd name="T60" fmla="*/ 697 w 646"/>
              <a:gd name="T61" fmla="*/ 2927 h 1861"/>
              <a:gd name="T62" fmla="*/ 619 w 646"/>
              <a:gd name="T63" fmla="*/ 3004 h 1861"/>
              <a:gd name="T64" fmla="*/ 542 w 646"/>
              <a:gd name="T65" fmla="*/ 3074 h 1861"/>
              <a:gd name="T66" fmla="*/ 457 w 646"/>
              <a:gd name="T67" fmla="*/ 3137 h 1861"/>
              <a:gd name="T68" fmla="*/ 369 w 646"/>
              <a:gd name="T69" fmla="*/ 3195 h 1861"/>
              <a:gd name="T70" fmla="*/ 280 w 646"/>
              <a:gd name="T71" fmla="*/ 3243 h 1861"/>
              <a:gd name="T72" fmla="*/ 186 w 646"/>
              <a:gd name="T73" fmla="*/ 3285 h 1861"/>
              <a:gd name="T74" fmla="*/ 95 w 646"/>
              <a:gd name="T75" fmla="*/ 3321 h 1861"/>
              <a:gd name="T76" fmla="*/ 0 w 646"/>
              <a:gd name="T77" fmla="*/ 3348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rgbClr val="FFFFFF"/>
              </a:gs>
              <a:gs pos="100000">
                <a:srgbClr val="4516AE"/>
              </a:gs>
            </a:gsLst>
            <a:lin ang="0" scaled="1"/>
          </a:gradFill>
          <a:ln w="9525">
            <a:noFill/>
            <a:miter lim="800000"/>
          </a:ln>
        </p:spPr>
        <p:txBody>
          <a:bodyPr/>
          <a:lstStyle/>
          <a:p>
            <a:pPr algn="ctr" eaLnBrk="0" hangingPunct="0"/>
            <a:endParaRPr lang="zh-CN" altLang="en-US">
              <a:cs typeface="Arial" panose="020B0604020202020204" pitchFamily="34" charset="0"/>
            </a:endParaRPr>
          </a:p>
        </p:txBody>
      </p:sp>
      <p:sp>
        <p:nvSpPr>
          <p:cNvPr id="11" name="Freeform 6"/>
          <p:cNvSpPr/>
          <p:nvPr/>
        </p:nvSpPr>
        <p:spPr bwMode="gray">
          <a:xfrm rot="5461794">
            <a:off x="4062040" y="2267002"/>
            <a:ext cx="1228247" cy="3585821"/>
          </a:xfrm>
          <a:custGeom>
            <a:avLst/>
            <a:gdLst>
              <a:gd name="T0" fmla="*/ 0 w 646"/>
              <a:gd name="T1" fmla="*/ 0 h 1861"/>
              <a:gd name="T2" fmla="*/ 86 w 646"/>
              <a:gd name="T3" fmla="*/ 25 h 1861"/>
              <a:gd name="T4" fmla="*/ 176 w 646"/>
              <a:gd name="T5" fmla="*/ 58 h 1861"/>
              <a:gd name="T6" fmla="*/ 264 w 646"/>
              <a:gd name="T7" fmla="*/ 97 h 1861"/>
              <a:gd name="T8" fmla="*/ 350 w 646"/>
              <a:gd name="T9" fmla="*/ 146 h 1861"/>
              <a:gd name="T10" fmla="*/ 434 w 646"/>
              <a:gd name="T11" fmla="*/ 200 h 1861"/>
              <a:gd name="T12" fmla="*/ 517 w 646"/>
              <a:gd name="T13" fmla="*/ 264 h 1861"/>
              <a:gd name="T14" fmla="*/ 598 w 646"/>
              <a:gd name="T15" fmla="*/ 333 h 1861"/>
              <a:gd name="T16" fmla="*/ 677 w 646"/>
              <a:gd name="T17" fmla="*/ 410 h 1861"/>
              <a:gd name="T18" fmla="*/ 751 w 646"/>
              <a:gd name="T19" fmla="*/ 495 h 1861"/>
              <a:gd name="T20" fmla="*/ 822 w 646"/>
              <a:gd name="T21" fmla="*/ 585 h 1861"/>
              <a:gd name="T22" fmla="*/ 886 w 646"/>
              <a:gd name="T23" fmla="*/ 681 h 1861"/>
              <a:gd name="T24" fmla="*/ 945 w 646"/>
              <a:gd name="T25" fmla="*/ 786 h 1861"/>
              <a:gd name="T26" fmla="*/ 997 w 646"/>
              <a:gd name="T27" fmla="*/ 895 h 1861"/>
              <a:gd name="T28" fmla="*/ 1046 w 646"/>
              <a:gd name="T29" fmla="*/ 1011 h 1861"/>
              <a:gd name="T30" fmla="*/ 1086 w 646"/>
              <a:gd name="T31" fmla="*/ 1133 h 1861"/>
              <a:gd name="T32" fmla="*/ 1115 w 646"/>
              <a:gd name="T33" fmla="*/ 1259 h 1861"/>
              <a:gd name="T34" fmla="*/ 1139 w 646"/>
              <a:gd name="T35" fmla="*/ 1392 h 1861"/>
              <a:gd name="T36" fmla="*/ 1154 w 646"/>
              <a:gd name="T37" fmla="*/ 1530 h 1861"/>
              <a:gd name="T38" fmla="*/ 1161 w 646"/>
              <a:gd name="T39" fmla="*/ 1672 h 1861"/>
              <a:gd name="T40" fmla="*/ 1156 w 646"/>
              <a:gd name="T41" fmla="*/ 1819 h 1861"/>
              <a:gd name="T42" fmla="*/ 1143 w 646"/>
              <a:gd name="T43" fmla="*/ 1954 h 1861"/>
              <a:gd name="T44" fmla="*/ 1119 w 646"/>
              <a:gd name="T45" fmla="*/ 2087 h 1861"/>
              <a:gd name="T46" fmla="*/ 1091 w 646"/>
              <a:gd name="T47" fmla="*/ 2213 h 1861"/>
              <a:gd name="T48" fmla="*/ 1051 w 646"/>
              <a:gd name="T49" fmla="*/ 2334 h 1861"/>
              <a:gd name="T50" fmla="*/ 1008 w 646"/>
              <a:gd name="T51" fmla="*/ 2448 h 1861"/>
              <a:gd name="T52" fmla="*/ 958 w 646"/>
              <a:gd name="T53" fmla="*/ 2556 h 1861"/>
              <a:gd name="T54" fmla="*/ 898 w 646"/>
              <a:gd name="T55" fmla="*/ 2658 h 1861"/>
              <a:gd name="T56" fmla="*/ 838 w 646"/>
              <a:gd name="T57" fmla="*/ 2756 h 1861"/>
              <a:gd name="T58" fmla="*/ 769 w 646"/>
              <a:gd name="T59" fmla="*/ 2846 h 1861"/>
              <a:gd name="T60" fmla="*/ 697 w 646"/>
              <a:gd name="T61" fmla="*/ 2927 h 1861"/>
              <a:gd name="T62" fmla="*/ 619 w 646"/>
              <a:gd name="T63" fmla="*/ 3004 h 1861"/>
              <a:gd name="T64" fmla="*/ 542 w 646"/>
              <a:gd name="T65" fmla="*/ 3074 h 1861"/>
              <a:gd name="T66" fmla="*/ 457 w 646"/>
              <a:gd name="T67" fmla="*/ 3137 h 1861"/>
              <a:gd name="T68" fmla="*/ 369 w 646"/>
              <a:gd name="T69" fmla="*/ 3195 h 1861"/>
              <a:gd name="T70" fmla="*/ 280 w 646"/>
              <a:gd name="T71" fmla="*/ 3243 h 1861"/>
              <a:gd name="T72" fmla="*/ 186 w 646"/>
              <a:gd name="T73" fmla="*/ 3285 h 1861"/>
              <a:gd name="T74" fmla="*/ 95 w 646"/>
              <a:gd name="T75" fmla="*/ 3321 h 1861"/>
              <a:gd name="T76" fmla="*/ 0 w 646"/>
              <a:gd name="T77" fmla="*/ 3348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rgbClr val="FFFFFF"/>
              </a:gs>
              <a:gs pos="100000">
                <a:srgbClr val="004992"/>
              </a:gs>
            </a:gsLst>
            <a:lin ang="0" scaled="1"/>
          </a:gradFill>
          <a:ln w="9525">
            <a:noFill/>
            <a:miter lim="800000"/>
          </a:ln>
        </p:spPr>
        <p:txBody>
          <a:bodyPr rot="10800000" vert="eaVert"/>
          <a:lstStyle/>
          <a:p>
            <a:pPr algn="ctr" eaLnBrk="0" hangingPunct="0"/>
            <a:endParaRPr lang="zh-CN" altLang="en-US">
              <a:cs typeface="Arial" panose="020B0604020202020204" pitchFamily="34" charset="0"/>
            </a:endParaRPr>
          </a:p>
        </p:txBody>
      </p:sp>
      <p:sp>
        <p:nvSpPr>
          <p:cNvPr id="12" name="Freeform 7"/>
          <p:cNvSpPr/>
          <p:nvPr/>
        </p:nvSpPr>
        <p:spPr bwMode="gray">
          <a:xfrm>
            <a:off x="5739182" y="2869873"/>
            <a:ext cx="1252027" cy="3607921"/>
          </a:xfrm>
          <a:custGeom>
            <a:avLst/>
            <a:gdLst>
              <a:gd name="T0" fmla="*/ 0 w 646"/>
              <a:gd name="T1" fmla="*/ 0 h 1861"/>
              <a:gd name="T2" fmla="*/ 86 w 646"/>
              <a:gd name="T3" fmla="*/ 25 h 1861"/>
              <a:gd name="T4" fmla="*/ 176 w 646"/>
              <a:gd name="T5" fmla="*/ 58 h 1861"/>
              <a:gd name="T6" fmla="*/ 264 w 646"/>
              <a:gd name="T7" fmla="*/ 97 h 1861"/>
              <a:gd name="T8" fmla="*/ 350 w 646"/>
              <a:gd name="T9" fmla="*/ 146 h 1861"/>
              <a:gd name="T10" fmla="*/ 434 w 646"/>
              <a:gd name="T11" fmla="*/ 200 h 1861"/>
              <a:gd name="T12" fmla="*/ 517 w 646"/>
              <a:gd name="T13" fmla="*/ 264 h 1861"/>
              <a:gd name="T14" fmla="*/ 598 w 646"/>
              <a:gd name="T15" fmla="*/ 333 h 1861"/>
              <a:gd name="T16" fmla="*/ 677 w 646"/>
              <a:gd name="T17" fmla="*/ 410 h 1861"/>
              <a:gd name="T18" fmla="*/ 751 w 646"/>
              <a:gd name="T19" fmla="*/ 495 h 1861"/>
              <a:gd name="T20" fmla="*/ 822 w 646"/>
              <a:gd name="T21" fmla="*/ 585 h 1861"/>
              <a:gd name="T22" fmla="*/ 886 w 646"/>
              <a:gd name="T23" fmla="*/ 681 h 1861"/>
              <a:gd name="T24" fmla="*/ 945 w 646"/>
              <a:gd name="T25" fmla="*/ 786 h 1861"/>
              <a:gd name="T26" fmla="*/ 997 w 646"/>
              <a:gd name="T27" fmla="*/ 895 h 1861"/>
              <a:gd name="T28" fmla="*/ 1046 w 646"/>
              <a:gd name="T29" fmla="*/ 1011 h 1861"/>
              <a:gd name="T30" fmla="*/ 1086 w 646"/>
              <a:gd name="T31" fmla="*/ 1133 h 1861"/>
              <a:gd name="T32" fmla="*/ 1115 w 646"/>
              <a:gd name="T33" fmla="*/ 1259 h 1861"/>
              <a:gd name="T34" fmla="*/ 1139 w 646"/>
              <a:gd name="T35" fmla="*/ 1392 h 1861"/>
              <a:gd name="T36" fmla="*/ 1154 w 646"/>
              <a:gd name="T37" fmla="*/ 1530 h 1861"/>
              <a:gd name="T38" fmla="*/ 1161 w 646"/>
              <a:gd name="T39" fmla="*/ 1672 h 1861"/>
              <a:gd name="T40" fmla="*/ 1156 w 646"/>
              <a:gd name="T41" fmla="*/ 1819 h 1861"/>
              <a:gd name="T42" fmla="*/ 1143 w 646"/>
              <a:gd name="T43" fmla="*/ 1954 h 1861"/>
              <a:gd name="T44" fmla="*/ 1119 w 646"/>
              <a:gd name="T45" fmla="*/ 2087 h 1861"/>
              <a:gd name="T46" fmla="*/ 1091 w 646"/>
              <a:gd name="T47" fmla="*/ 2213 h 1861"/>
              <a:gd name="T48" fmla="*/ 1051 w 646"/>
              <a:gd name="T49" fmla="*/ 2334 h 1861"/>
              <a:gd name="T50" fmla="*/ 1008 w 646"/>
              <a:gd name="T51" fmla="*/ 2448 h 1861"/>
              <a:gd name="T52" fmla="*/ 958 w 646"/>
              <a:gd name="T53" fmla="*/ 2556 h 1861"/>
              <a:gd name="T54" fmla="*/ 898 w 646"/>
              <a:gd name="T55" fmla="*/ 2658 h 1861"/>
              <a:gd name="T56" fmla="*/ 838 w 646"/>
              <a:gd name="T57" fmla="*/ 2756 h 1861"/>
              <a:gd name="T58" fmla="*/ 769 w 646"/>
              <a:gd name="T59" fmla="*/ 2846 h 1861"/>
              <a:gd name="T60" fmla="*/ 697 w 646"/>
              <a:gd name="T61" fmla="*/ 2927 h 1861"/>
              <a:gd name="T62" fmla="*/ 619 w 646"/>
              <a:gd name="T63" fmla="*/ 3004 h 1861"/>
              <a:gd name="T64" fmla="*/ 542 w 646"/>
              <a:gd name="T65" fmla="*/ 3074 h 1861"/>
              <a:gd name="T66" fmla="*/ 457 w 646"/>
              <a:gd name="T67" fmla="*/ 3137 h 1861"/>
              <a:gd name="T68" fmla="*/ 369 w 646"/>
              <a:gd name="T69" fmla="*/ 3195 h 1861"/>
              <a:gd name="T70" fmla="*/ 280 w 646"/>
              <a:gd name="T71" fmla="*/ 3243 h 1861"/>
              <a:gd name="T72" fmla="*/ 186 w 646"/>
              <a:gd name="T73" fmla="*/ 3285 h 1861"/>
              <a:gd name="T74" fmla="*/ 95 w 646"/>
              <a:gd name="T75" fmla="*/ 3321 h 1861"/>
              <a:gd name="T76" fmla="*/ 0 w 646"/>
              <a:gd name="T77" fmla="*/ 3348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rgbClr val="FFFFFF"/>
              </a:gs>
              <a:gs pos="100000">
                <a:srgbClr val="D5DDF3"/>
              </a:gs>
            </a:gsLst>
            <a:lin ang="0" scaled="1"/>
          </a:gradFill>
          <a:ln w="9525">
            <a:noFill/>
            <a:miter lim="800000"/>
          </a:ln>
        </p:spPr>
        <p:txBody>
          <a:bodyPr/>
          <a:lstStyle/>
          <a:p>
            <a:pPr algn="ctr" eaLnBrk="0" hangingPunct="0"/>
            <a:endParaRPr lang="zh-CN" altLang="en-US">
              <a:cs typeface="Arial" panose="020B0604020202020204" pitchFamily="34" charset="0"/>
            </a:endParaRPr>
          </a:p>
        </p:txBody>
      </p:sp>
      <p:sp>
        <p:nvSpPr>
          <p:cNvPr id="13" name="Freeform 8"/>
          <p:cNvSpPr/>
          <p:nvPr/>
        </p:nvSpPr>
        <p:spPr bwMode="gray">
          <a:xfrm rot="6256290">
            <a:off x="4039089" y="2038375"/>
            <a:ext cx="1251787" cy="3608614"/>
          </a:xfrm>
          <a:custGeom>
            <a:avLst/>
            <a:gdLst>
              <a:gd name="T0" fmla="*/ 0 w 646"/>
              <a:gd name="T1" fmla="*/ 0 h 1861"/>
              <a:gd name="T2" fmla="*/ 86 w 646"/>
              <a:gd name="T3" fmla="*/ 25 h 1861"/>
              <a:gd name="T4" fmla="*/ 176 w 646"/>
              <a:gd name="T5" fmla="*/ 58 h 1861"/>
              <a:gd name="T6" fmla="*/ 264 w 646"/>
              <a:gd name="T7" fmla="*/ 97 h 1861"/>
              <a:gd name="T8" fmla="*/ 350 w 646"/>
              <a:gd name="T9" fmla="*/ 146 h 1861"/>
              <a:gd name="T10" fmla="*/ 434 w 646"/>
              <a:gd name="T11" fmla="*/ 200 h 1861"/>
              <a:gd name="T12" fmla="*/ 517 w 646"/>
              <a:gd name="T13" fmla="*/ 264 h 1861"/>
              <a:gd name="T14" fmla="*/ 598 w 646"/>
              <a:gd name="T15" fmla="*/ 333 h 1861"/>
              <a:gd name="T16" fmla="*/ 677 w 646"/>
              <a:gd name="T17" fmla="*/ 410 h 1861"/>
              <a:gd name="T18" fmla="*/ 751 w 646"/>
              <a:gd name="T19" fmla="*/ 495 h 1861"/>
              <a:gd name="T20" fmla="*/ 822 w 646"/>
              <a:gd name="T21" fmla="*/ 585 h 1861"/>
              <a:gd name="T22" fmla="*/ 886 w 646"/>
              <a:gd name="T23" fmla="*/ 681 h 1861"/>
              <a:gd name="T24" fmla="*/ 945 w 646"/>
              <a:gd name="T25" fmla="*/ 786 h 1861"/>
              <a:gd name="T26" fmla="*/ 997 w 646"/>
              <a:gd name="T27" fmla="*/ 895 h 1861"/>
              <a:gd name="T28" fmla="*/ 1046 w 646"/>
              <a:gd name="T29" fmla="*/ 1011 h 1861"/>
              <a:gd name="T30" fmla="*/ 1086 w 646"/>
              <a:gd name="T31" fmla="*/ 1133 h 1861"/>
              <a:gd name="T32" fmla="*/ 1115 w 646"/>
              <a:gd name="T33" fmla="*/ 1259 h 1861"/>
              <a:gd name="T34" fmla="*/ 1139 w 646"/>
              <a:gd name="T35" fmla="*/ 1392 h 1861"/>
              <a:gd name="T36" fmla="*/ 1154 w 646"/>
              <a:gd name="T37" fmla="*/ 1530 h 1861"/>
              <a:gd name="T38" fmla="*/ 1161 w 646"/>
              <a:gd name="T39" fmla="*/ 1672 h 1861"/>
              <a:gd name="T40" fmla="*/ 1156 w 646"/>
              <a:gd name="T41" fmla="*/ 1819 h 1861"/>
              <a:gd name="T42" fmla="*/ 1143 w 646"/>
              <a:gd name="T43" fmla="*/ 1954 h 1861"/>
              <a:gd name="T44" fmla="*/ 1119 w 646"/>
              <a:gd name="T45" fmla="*/ 2087 h 1861"/>
              <a:gd name="T46" fmla="*/ 1091 w 646"/>
              <a:gd name="T47" fmla="*/ 2213 h 1861"/>
              <a:gd name="T48" fmla="*/ 1051 w 646"/>
              <a:gd name="T49" fmla="*/ 2334 h 1861"/>
              <a:gd name="T50" fmla="*/ 1008 w 646"/>
              <a:gd name="T51" fmla="*/ 2448 h 1861"/>
              <a:gd name="T52" fmla="*/ 958 w 646"/>
              <a:gd name="T53" fmla="*/ 2556 h 1861"/>
              <a:gd name="T54" fmla="*/ 898 w 646"/>
              <a:gd name="T55" fmla="*/ 2658 h 1861"/>
              <a:gd name="T56" fmla="*/ 838 w 646"/>
              <a:gd name="T57" fmla="*/ 2756 h 1861"/>
              <a:gd name="T58" fmla="*/ 769 w 646"/>
              <a:gd name="T59" fmla="*/ 2846 h 1861"/>
              <a:gd name="T60" fmla="*/ 697 w 646"/>
              <a:gd name="T61" fmla="*/ 2927 h 1861"/>
              <a:gd name="T62" fmla="*/ 619 w 646"/>
              <a:gd name="T63" fmla="*/ 3004 h 1861"/>
              <a:gd name="T64" fmla="*/ 542 w 646"/>
              <a:gd name="T65" fmla="*/ 3074 h 1861"/>
              <a:gd name="T66" fmla="*/ 457 w 646"/>
              <a:gd name="T67" fmla="*/ 3137 h 1861"/>
              <a:gd name="T68" fmla="*/ 369 w 646"/>
              <a:gd name="T69" fmla="*/ 3195 h 1861"/>
              <a:gd name="T70" fmla="*/ 280 w 646"/>
              <a:gd name="T71" fmla="*/ 3243 h 1861"/>
              <a:gd name="T72" fmla="*/ 186 w 646"/>
              <a:gd name="T73" fmla="*/ 3285 h 1861"/>
              <a:gd name="T74" fmla="*/ 95 w 646"/>
              <a:gd name="T75" fmla="*/ 3321 h 1861"/>
              <a:gd name="T76" fmla="*/ 0 w 646"/>
              <a:gd name="T77" fmla="*/ 3348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rgbClr val="FFFFFF"/>
              </a:gs>
              <a:gs pos="100000">
                <a:srgbClr val="A2EAE8"/>
              </a:gs>
            </a:gsLst>
            <a:lin ang="0" scaled="1"/>
          </a:gradFill>
          <a:ln w="9525">
            <a:noFill/>
            <a:miter lim="800000"/>
          </a:ln>
        </p:spPr>
        <p:txBody>
          <a:bodyPr rot="10800000" vert="eaVert"/>
          <a:lstStyle/>
          <a:p>
            <a:pPr algn="ctr" eaLnBrk="0" hangingPunct="0"/>
            <a:endParaRPr lang="zh-CN" altLang="en-US">
              <a:cs typeface="Arial" panose="020B0604020202020204" pitchFamily="34" charset="0"/>
            </a:endParaRPr>
          </a:p>
        </p:txBody>
      </p:sp>
      <p:grpSp>
        <p:nvGrpSpPr>
          <p:cNvPr id="14" name="Group 9"/>
          <p:cNvGrpSpPr/>
          <p:nvPr/>
        </p:nvGrpSpPr>
        <p:grpSpPr bwMode="auto">
          <a:xfrm>
            <a:off x="5094373" y="2839518"/>
            <a:ext cx="1457325" cy="1457045"/>
            <a:chOff x="2016" y="1920"/>
            <a:chExt cx="1680" cy="1680"/>
          </a:xfrm>
        </p:grpSpPr>
        <p:sp>
          <p:nvSpPr>
            <p:cNvPr id="19" name="Oval 10"/>
            <p:cNvSpPr>
              <a:spLocks noChangeArrowheads="1"/>
            </p:cNvSpPr>
            <p:nvPr/>
          </p:nvSpPr>
          <p:spPr bwMode="gray">
            <a:xfrm>
              <a:off x="2016" y="1920"/>
              <a:ext cx="1680" cy="1680"/>
            </a:xfrm>
            <a:prstGeom prst="ellipse">
              <a:avLst/>
            </a:prstGeom>
            <a:gradFill rotWithShape="1">
              <a:gsLst>
                <a:gs pos="0">
                  <a:srgbClr val="F14343"/>
                </a:gs>
                <a:gs pos="100000">
                  <a:srgbClr val="6E1E1E"/>
                </a:gs>
              </a:gsLst>
              <a:lin ang="5400000" scaled="1"/>
            </a:gradFill>
            <a:ln w="38100">
              <a:solidFill>
                <a:srgbClr val="FFFFFF"/>
              </a:solidFill>
              <a:round/>
            </a:ln>
          </p:spPr>
          <p:txBody>
            <a:bodyPr wrap="none" anchor="ctr"/>
            <a:lstStyle/>
            <a:p>
              <a:pPr algn="ctr" eaLnBrk="0" hangingPunct="0"/>
              <a:endParaRPr lang="zh-CN" altLang="en-US">
                <a:cs typeface="Arial" panose="020B0604020202020204" pitchFamily="34" charset="0"/>
              </a:endParaRPr>
            </a:p>
          </p:txBody>
        </p:sp>
        <p:sp>
          <p:nvSpPr>
            <p:cNvPr id="20" name="Freeform 11"/>
            <p:cNvSpPr/>
            <p:nvPr/>
          </p:nvSpPr>
          <p:spPr bwMode="gray">
            <a:xfrm>
              <a:off x="2208" y="1948"/>
              <a:ext cx="1296" cy="634"/>
            </a:xfrm>
            <a:custGeom>
              <a:avLst/>
              <a:gdLst>
                <a:gd name="T0" fmla="*/ 1252 w 1321"/>
                <a:gd name="T1" fmla="*/ 318 h 712"/>
                <a:gd name="T2" fmla="*/ 1268 w 1321"/>
                <a:gd name="T3" fmla="*/ 351 h 712"/>
                <a:gd name="T4" fmla="*/ 1271 w 1321"/>
                <a:gd name="T5" fmla="*/ 381 h 712"/>
                <a:gd name="T6" fmla="*/ 1266 w 1321"/>
                <a:gd name="T7" fmla="*/ 409 h 712"/>
                <a:gd name="T8" fmla="*/ 1249 w 1321"/>
                <a:gd name="T9" fmla="*/ 436 h 712"/>
                <a:gd name="T10" fmla="*/ 1224 w 1321"/>
                <a:gd name="T11" fmla="*/ 459 h 712"/>
                <a:gd name="T12" fmla="*/ 1193 w 1321"/>
                <a:gd name="T13" fmla="*/ 479 h 712"/>
                <a:gd name="T14" fmla="*/ 1151 w 1321"/>
                <a:gd name="T15" fmla="*/ 498 h 712"/>
                <a:gd name="T16" fmla="*/ 1104 w 1321"/>
                <a:gd name="T17" fmla="*/ 515 h 712"/>
                <a:gd name="T18" fmla="*/ 1051 w 1321"/>
                <a:gd name="T19" fmla="*/ 529 h 712"/>
                <a:gd name="T20" fmla="*/ 992 w 1321"/>
                <a:gd name="T21" fmla="*/ 541 h 712"/>
                <a:gd name="T22" fmla="*/ 931 w 1321"/>
                <a:gd name="T23" fmla="*/ 550 h 712"/>
                <a:gd name="T24" fmla="*/ 862 w 1321"/>
                <a:gd name="T25" fmla="*/ 558 h 712"/>
                <a:gd name="T26" fmla="*/ 793 w 1321"/>
                <a:gd name="T27" fmla="*/ 563 h 712"/>
                <a:gd name="T28" fmla="*/ 765 w 1321"/>
                <a:gd name="T29" fmla="*/ 565 h 712"/>
                <a:gd name="T30" fmla="*/ 458 w 1321"/>
                <a:gd name="T31" fmla="*/ 565 h 712"/>
                <a:gd name="T32" fmla="*/ 454 w 1321"/>
                <a:gd name="T33" fmla="*/ 565 h 712"/>
                <a:gd name="T34" fmla="*/ 393 w 1321"/>
                <a:gd name="T35" fmla="*/ 561 h 712"/>
                <a:gd name="T36" fmla="*/ 335 w 1321"/>
                <a:gd name="T37" fmla="*/ 558 h 712"/>
                <a:gd name="T38" fmla="*/ 280 w 1321"/>
                <a:gd name="T39" fmla="*/ 552 h 712"/>
                <a:gd name="T40" fmla="*/ 227 w 1321"/>
                <a:gd name="T41" fmla="*/ 547 h 712"/>
                <a:gd name="T42" fmla="*/ 179 w 1321"/>
                <a:gd name="T43" fmla="*/ 537 h 712"/>
                <a:gd name="T44" fmla="*/ 135 w 1321"/>
                <a:gd name="T45" fmla="*/ 525 h 712"/>
                <a:gd name="T46" fmla="*/ 98 w 1321"/>
                <a:gd name="T47" fmla="*/ 514 h 712"/>
                <a:gd name="T48" fmla="*/ 65 w 1321"/>
                <a:gd name="T49" fmla="*/ 500 h 712"/>
                <a:gd name="T50" fmla="*/ 37 w 1321"/>
                <a:gd name="T51" fmla="*/ 482 h 712"/>
                <a:gd name="T52" fmla="*/ 18 w 1321"/>
                <a:gd name="T53" fmla="*/ 462 h 712"/>
                <a:gd name="T54" fmla="*/ 6 w 1321"/>
                <a:gd name="T55" fmla="*/ 439 h 712"/>
                <a:gd name="T56" fmla="*/ 0 w 1321"/>
                <a:gd name="T57" fmla="*/ 416 h 712"/>
                <a:gd name="T58" fmla="*/ 0 w 1321"/>
                <a:gd name="T59" fmla="*/ 412 h 712"/>
                <a:gd name="T60" fmla="*/ 4 w 1321"/>
                <a:gd name="T61" fmla="*/ 386 h 712"/>
                <a:gd name="T62" fmla="*/ 16 w 1321"/>
                <a:gd name="T63" fmla="*/ 354 h 712"/>
                <a:gd name="T64" fmla="*/ 49 w 1321"/>
                <a:gd name="T65" fmla="*/ 293 h 712"/>
                <a:gd name="T66" fmla="*/ 90 w 1321"/>
                <a:gd name="T67" fmla="*/ 237 h 712"/>
                <a:gd name="T68" fmla="*/ 141 w 1321"/>
                <a:gd name="T69" fmla="*/ 186 h 712"/>
                <a:gd name="T70" fmla="*/ 196 w 1321"/>
                <a:gd name="T71" fmla="*/ 140 h 712"/>
                <a:gd name="T72" fmla="*/ 260 w 1321"/>
                <a:gd name="T73" fmla="*/ 99 h 712"/>
                <a:gd name="T74" fmla="*/ 329 w 1321"/>
                <a:gd name="T75" fmla="*/ 65 h 712"/>
                <a:gd name="T76" fmla="*/ 399 w 1321"/>
                <a:gd name="T77" fmla="*/ 37 h 712"/>
                <a:gd name="T78" fmla="*/ 479 w 1321"/>
                <a:gd name="T79" fmla="*/ 17 h 712"/>
                <a:gd name="T80" fmla="*/ 559 w 1321"/>
                <a:gd name="T81" fmla="*/ 4 h 712"/>
                <a:gd name="T82" fmla="*/ 642 w 1321"/>
                <a:gd name="T83" fmla="*/ 0 h 712"/>
                <a:gd name="T84" fmla="*/ 642 w 1321"/>
                <a:gd name="T85" fmla="*/ 0 h 712"/>
                <a:gd name="T86" fmla="*/ 731 w 1321"/>
                <a:gd name="T87" fmla="*/ 4 h 712"/>
                <a:gd name="T88" fmla="*/ 815 w 1321"/>
                <a:gd name="T89" fmla="*/ 18 h 712"/>
                <a:gd name="T90" fmla="*/ 897 w 1321"/>
                <a:gd name="T91" fmla="*/ 42 h 712"/>
                <a:gd name="T92" fmla="*/ 972 w 1321"/>
                <a:gd name="T93" fmla="*/ 71 h 712"/>
                <a:gd name="T94" fmla="*/ 1042 w 1321"/>
                <a:gd name="T95" fmla="*/ 109 h 712"/>
                <a:gd name="T96" fmla="*/ 1106 w 1321"/>
                <a:gd name="T97" fmla="*/ 154 h 712"/>
                <a:gd name="T98" fmla="*/ 1163 w 1321"/>
                <a:gd name="T99" fmla="*/ 203 h 712"/>
                <a:gd name="T100" fmla="*/ 1211 w 1321"/>
                <a:gd name="T101" fmla="*/ 257 h 712"/>
                <a:gd name="T102" fmla="*/ 1252 w 1321"/>
                <a:gd name="T103" fmla="*/ 318 h 712"/>
                <a:gd name="T104" fmla="*/ 1252 w 1321"/>
                <a:gd name="T105" fmla="*/ 318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F14343"/>
                </a:gs>
              </a:gsLst>
              <a:lin ang="5400000" scaled="1"/>
            </a:gradFill>
            <a:ln w="9525">
              <a:noFill/>
              <a:miter lim="800000"/>
            </a:ln>
          </p:spPr>
          <p:txBody>
            <a:bodyPr/>
            <a:lstStyle/>
            <a:p>
              <a:pPr algn="ctr" eaLnBrk="0" hangingPunct="0"/>
              <a:endParaRPr lang="zh-CN" altLang="en-US">
                <a:cs typeface="Arial" panose="020B0604020202020204" pitchFamily="34" charset="0"/>
              </a:endParaRPr>
            </a:p>
          </p:txBody>
        </p:sp>
      </p:grpSp>
      <p:sp>
        <p:nvSpPr>
          <p:cNvPr id="15" name="Text Box 12"/>
          <p:cNvSpPr txBox="1">
            <a:spLocks noChangeArrowheads="1"/>
          </p:cNvSpPr>
          <p:nvPr/>
        </p:nvSpPr>
        <p:spPr bwMode="gray">
          <a:xfrm>
            <a:off x="5322803" y="3403256"/>
            <a:ext cx="951309" cy="579638"/>
          </a:xfrm>
          <a:prstGeom prst="rect">
            <a:avLst/>
          </a:prstGeom>
          <a:noFill/>
          <a:ln w="9525" algn="ctr">
            <a:noFill/>
            <a:miter lim="800000"/>
          </a:ln>
          <a:effectLst/>
        </p:spPr>
        <p:txBody>
          <a:bodyPr wrap="none">
            <a:spAutoFit/>
          </a:bodyPr>
          <a:lstStyle/>
          <a:p>
            <a:pPr algn="ctr" eaLnBrk="0" hangingPunct="0">
              <a:defRPr/>
            </a:pPr>
            <a:r>
              <a:rPr lang="en-US" sz="3200">
                <a:solidFill>
                  <a:srgbClr val="FEFEFE"/>
                </a:solidFill>
                <a:effectLst>
                  <a:outerShdw blurRad="38100" dist="38100" dir="2700000" algn="tl">
                    <a:srgbClr val="C0C0C0"/>
                  </a:outerShdw>
                </a:effectLst>
                <a:latin typeface="Arial" panose="020B0604020202020204" pitchFamily="34" charset="0"/>
                <a:ea typeface="+mn-ea"/>
              </a:rPr>
              <a:t>Title</a:t>
            </a:r>
          </a:p>
        </p:txBody>
      </p:sp>
      <p:sp>
        <p:nvSpPr>
          <p:cNvPr id="16" name="Text Box 13"/>
          <p:cNvSpPr txBox="1">
            <a:spLocks noChangeArrowheads="1"/>
          </p:cNvSpPr>
          <p:nvPr/>
        </p:nvSpPr>
        <p:spPr bwMode="gray">
          <a:xfrm>
            <a:off x="2776492" y="2601315"/>
            <a:ext cx="2222462" cy="400110"/>
          </a:xfrm>
          <a:prstGeom prst="rect">
            <a:avLst/>
          </a:prstGeom>
          <a:noFill/>
          <a:ln w="9525">
            <a:noFill/>
            <a:miter lim="800000"/>
          </a:ln>
        </p:spPr>
        <p:txBody>
          <a:bodyPr wrap="square">
            <a:spAutoFit/>
          </a:bodyPr>
          <a:lstStyle/>
          <a:p>
            <a:pPr algn="r" eaLnBrk="0" hangingPunct="0"/>
            <a:r>
              <a:rPr lang="zh-CN" altLang="en-US" sz="2000" b="1" dirty="0">
                <a:solidFill>
                  <a:srgbClr val="000000"/>
                </a:solidFill>
                <a:cs typeface="Arial" panose="020B0604020202020204" pitchFamily="34" charset="0"/>
              </a:rPr>
              <a:t>首先选择调查对象</a:t>
            </a:r>
            <a:endParaRPr lang="en-US" altLang="zh-CN" sz="2000" b="1" dirty="0">
              <a:solidFill>
                <a:srgbClr val="000000"/>
              </a:solidFill>
              <a:cs typeface="Arial" panose="020B0604020202020204" pitchFamily="34" charset="0"/>
            </a:endParaRPr>
          </a:p>
        </p:txBody>
      </p:sp>
      <p:sp>
        <p:nvSpPr>
          <p:cNvPr id="17" name="Text Box 14"/>
          <p:cNvSpPr txBox="1">
            <a:spLocks noChangeArrowheads="1"/>
          </p:cNvSpPr>
          <p:nvPr/>
        </p:nvSpPr>
        <p:spPr bwMode="gray">
          <a:xfrm>
            <a:off x="6677479" y="2108105"/>
            <a:ext cx="4288121" cy="400398"/>
          </a:xfrm>
          <a:prstGeom prst="rect">
            <a:avLst/>
          </a:prstGeom>
          <a:noFill/>
          <a:ln w="9525">
            <a:noFill/>
            <a:miter lim="800000"/>
          </a:ln>
        </p:spPr>
        <p:txBody>
          <a:bodyPr wrap="none">
            <a:spAutoFit/>
          </a:bodyPr>
          <a:lstStyle/>
          <a:p>
            <a:pPr eaLnBrk="0" hangingPunct="0"/>
            <a:r>
              <a:rPr lang="zh-CN" altLang="zh-CN" sz="2000" b="1" dirty="0"/>
              <a:t>然后事先通知调查对象相关访谈内容</a:t>
            </a:r>
            <a:endParaRPr lang="zh-CN" altLang="en-US" sz="2000" b="1" dirty="0"/>
          </a:p>
        </p:txBody>
      </p:sp>
      <p:sp>
        <p:nvSpPr>
          <p:cNvPr id="18" name="Text Box 15"/>
          <p:cNvSpPr txBox="1">
            <a:spLocks noChangeArrowheads="1"/>
          </p:cNvSpPr>
          <p:nvPr/>
        </p:nvSpPr>
        <p:spPr bwMode="gray">
          <a:xfrm>
            <a:off x="2958987" y="5836000"/>
            <a:ext cx="3774876" cy="400398"/>
          </a:xfrm>
          <a:prstGeom prst="rect">
            <a:avLst/>
          </a:prstGeom>
          <a:noFill/>
          <a:ln w="9525">
            <a:noFill/>
            <a:miter lim="800000"/>
          </a:ln>
        </p:spPr>
        <p:txBody>
          <a:bodyPr wrap="none">
            <a:spAutoFit/>
          </a:bodyPr>
          <a:lstStyle/>
          <a:p>
            <a:pPr algn="r" eaLnBrk="0" hangingPunct="0"/>
            <a:r>
              <a:rPr lang="zh-CN" altLang="zh-CN" sz="2000" b="1" dirty="0"/>
              <a:t>最后按照约定时间进行相关调查</a:t>
            </a:r>
            <a:endParaRPr lang="zh-CN" altLang="en-US" sz="2000" b="1" dirty="0"/>
          </a:p>
        </p:txBody>
      </p:sp>
      <p:sp>
        <p:nvSpPr>
          <p:cNvPr id="5" name="灯片编号占位符 4">
            <a:extLst>
              <a:ext uri="{FF2B5EF4-FFF2-40B4-BE49-F238E27FC236}">
                <a16:creationId xmlns:a16="http://schemas.microsoft.com/office/drawing/2014/main" id="{3CD8459E-40EE-4EC4-8E30-3EB3BF8821CC}"/>
              </a:ext>
            </a:extLst>
          </p:cNvPr>
          <p:cNvSpPr>
            <a:spLocks noGrp="1"/>
          </p:cNvSpPr>
          <p:nvPr>
            <p:ph type="sldNum" sz="quarter" idx="12"/>
          </p:nvPr>
        </p:nvSpPr>
        <p:spPr/>
        <p:txBody>
          <a:bodyPr/>
          <a:lstStyle/>
          <a:p>
            <a:fld id="{B6F15528-21DE-4FAA-801E-634DDDAF4B2B}" type="slidenum">
              <a:rPr lang="en-US" smtClean="0"/>
              <a:t>103</a:t>
            </a:fld>
            <a:endParaRPr lang="en-US" dirty="0"/>
          </a:p>
        </p:txBody>
      </p:sp>
      <p:sp>
        <p:nvSpPr>
          <p:cNvPr id="21" name="灯片编号占位符 8">
            <a:extLst>
              <a:ext uri="{FF2B5EF4-FFF2-40B4-BE49-F238E27FC236}">
                <a16:creationId xmlns:a16="http://schemas.microsoft.com/office/drawing/2014/main" id="{2CF8D07B-34AA-44FD-BF71-67B03946ADCE}"/>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103</a:t>
            </a:fld>
            <a:endParaRPr kumimoji="0" lang="en-US" altLang="zh-CN" sz="1800">
              <a:latin typeface="Times New Roman" panose="02020603050405020304" pitchFamily="18" charset="0"/>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2.1.3  </a:t>
            </a:r>
            <a:r>
              <a:rPr lang="zh-CN" altLang="zh-CN" b="1" dirty="0"/>
              <a:t>项目可行性研究</a:t>
            </a:r>
            <a:endParaRPr lang="zh-CN" altLang="en-US" dirty="0">
              <a:latin typeface="黑体" panose="02010609060101010101" pitchFamily="2" charset="-122"/>
            </a:endParaRPr>
          </a:p>
        </p:txBody>
      </p:sp>
      <p:sp>
        <p:nvSpPr>
          <p:cNvPr id="4" name="矩形 3"/>
          <p:cNvSpPr/>
          <p:nvPr/>
        </p:nvSpPr>
        <p:spPr>
          <a:xfrm>
            <a:off x="1069974" y="1931065"/>
            <a:ext cx="10363199" cy="1200329"/>
          </a:xfrm>
          <a:prstGeom prst="rect">
            <a:avLst/>
          </a:prstGeom>
        </p:spPr>
        <p:txBody>
          <a:bodyPr wrap="square">
            <a:spAutoFit/>
          </a:bodyPr>
          <a:lstStyle/>
          <a:p>
            <a:r>
              <a:rPr lang="en-US" altLang="zh-CN" dirty="0"/>
              <a:t> </a:t>
            </a:r>
            <a:r>
              <a:rPr lang="zh-CN" altLang="en-US" dirty="0"/>
              <a:t>      </a:t>
            </a:r>
            <a:r>
              <a:rPr lang="zh-CN" altLang="zh-CN" dirty="0"/>
              <a:t>市场预测是指在市场调查的基础上，通过分析和研究，运用科学的方法和</a:t>
            </a:r>
            <a:r>
              <a:rPr lang="zh-CN" altLang="en-US" dirty="0"/>
              <a:t>预测技术，对市场未来</a:t>
            </a:r>
            <a:r>
              <a:rPr lang="zh-CN" altLang="en-US"/>
              <a:t>商品的供求</a:t>
            </a:r>
            <a:r>
              <a:rPr lang="zh-CN" altLang="en-US" dirty="0"/>
              <a:t>趋势、影响因素以及变化规律进行分析的过程</a:t>
            </a:r>
            <a:r>
              <a:rPr lang="zh-CN" altLang="zh-CN" dirty="0"/>
              <a:t>。</a:t>
            </a:r>
            <a:endParaRPr lang="zh-CN" altLang="en-US" dirty="0"/>
          </a:p>
        </p:txBody>
      </p:sp>
      <p:grpSp>
        <p:nvGrpSpPr>
          <p:cNvPr id="23" name="组合 5"/>
          <p:cNvGrpSpPr/>
          <p:nvPr/>
        </p:nvGrpSpPr>
        <p:grpSpPr bwMode="auto">
          <a:xfrm>
            <a:off x="2233613" y="3934619"/>
            <a:ext cx="3003550" cy="2771775"/>
            <a:chOff x="862" y="713"/>
            <a:chExt cx="3780" cy="3490"/>
          </a:xfrm>
        </p:grpSpPr>
        <p:grpSp>
          <p:nvGrpSpPr>
            <p:cNvPr id="24" name="组合 6"/>
            <p:cNvGrpSpPr/>
            <p:nvPr/>
          </p:nvGrpSpPr>
          <p:grpSpPr bwMode="auto">
            <a:xfrm>
              <a:off x="1082" y="2210"/>
              <a:ext cx="3406" cy="1993"/>
              <a:chOff x="1082" y="2355"/>
              <a:chExt cx="3406" cy="1993"/>
            </a:xfrm>
          </p:grpSpPr>
          <p:sp>
            <p:nvSpPr>
              <p:cNvPr id="37" name="任意多边形 7"/>
              <p:cNvSpPr/>
              <p:nvPr/>
            </p:nvSpPr>
            <p:spPr bwMode="gray">
              <a:xfrm>
                <a:off x="1082" y="3026"/>
                <a:ext cx="1338" cy="1322"/>
              </a:xfrm>
              <a:custGeom>
                <a:avLst/>
                <a:gdLst>
                  <a:gd name="T0" fmla="*/ 53 w 1323"/>
                  <a:gd name="T1" fmla="*/ 367 h 1322"/>
                  <a:gd name="T2" fmla="*/ 1353 w 1323"/>
                  <a:gd name="T3" fmla="*/ 1322 h 1322"/>
                  <a:gd name="T4" fmla="*/ 1353 w 1323"/>
                  <a:gd name="T5" fmla="*/ 974 h 1322"/>
                  <a:gd name="T6" fmla="*/ 0 w 1323"/>
                  <a:gd name="T7" fmla="*/ 0 h 1322"/>
                  <a:gd name="T8" fmla="*/ 53 w 1323"/>
                  <a:gd name="T9" fmla="*/ 367 h 1322"/>
                  <a:gd name="T10" fmla="*/ 0 60000 65536"/>
                  <a:gd name="T11" fmla="*/ 0 60000 65536"/>
                  <a:gd name="T12" fmla="*/ 0 60000 65536"/>
                  <a:gd name="T13" fmla="*/ 0 60000 65536"/>
                  <a:gd name="T14" fmla="*/ 0 60000 65536"/>
                  <a:gd name="T15" fmla="*/ 0 w 1323"/>
                  <a:gd name="T16" fmla="*/ 0 h 1322"/>
                  <a:gd name="T17" fmla="*/ 1323 w 1323"/>
                  <a:gd name="T18" fmla="*/ 1322 h 1322"/>
                </a:gdLst>
                <a:ahLst/>
                <a:cxnLst>
                  <a:cxn ang="T10">
                    <a:pos x="T0" y="T1"/>
                  </a:cxn>
                  <a:cxn ang="T11">
                    <a:pos x="T2" y="T3"/>
                  </a:cxn>
                  <a:cxn ang="T12">
                    <a:pos x="T4" y="T5"/>
                  </a:cxn>
                  <a:cxn ang="T13">
                    <a:pos x="T6" y="T7"/>
                  </a:cxn>
                  <a:cxn ang="T14">
                    <a:pos x="T8" y="T9"/>
                  </a:cxn>
                </a:cxnLst>
                <a:rect l="T15" t="T16" r="T17" b="T18"/>
                <a:pathLst>
                  <a:path w="1323" h="1322">
                    <a:moveTo>
                      <a:pt x="51" y="367"/>
                    </a:moveTo>
                    <a:lnTo>
                      <a:pt x="1323" y="1322"/>
                    </a:lnTo>
                    <a:lnTo>
                      <a:pt x="1323" y="974"/>
                    </a:lnTo>
                    <a:lnTo>
                      <a:pt x="0" y="0"/>
                    </a:lnTo>
                    <a:lnTo>
                      <a:pt x="51" y="367"/>
                    </a:lnTo>
                    <a:close/>
                  </a:path>
                </a:pathLst>
              </a:custGeom>
              <a:solidFill>
                <a:srgbClr val="808080"/>
              </a:solidFill>
              <a:ln w="9525">
                <a:noFill/>
                <a:miter lim="800000"/>
              </a:ln>
            </p:spPr>
            <p:txBody>
              <a:bodyPr wrap="none" anchor="ctr"/>
              <a:lstStyle/>
              <a:p>
                <a:endParaRPr lang="zh-CN" altLang="en-US"/>
              </a:p>
            </p:txBody>
          </p:sp>
          <p:sp>
            <p:nvSpPr>
              <p:cNvPr id="38" name="任意多边形 8"/>
              <p:cNvSpPr/>
              <p:nvPr/>
            </p:nvSpPr>
            <p:spPr bwMode="gray">
              <a:xfrm>
                <a:off x="2405" y="2924"/>
                <a:ext cx="2083" cy="1418"/>
              </a:xfrm>
              <a:custGeom>
                <a:avLst/>
                <a:gdLst>
                  <a:gd name="T0" fmla="*/ 0 w 2083"/>
                  <a:gd name="T1" fmla="*/ 1070 h 1418"/>
                  <a:gd name="T2" fmla="*/ 2083 w 2083"/>
                  <a:gd name="T3" fmla="*/ 0 h 1418"/>
                  <a:gd name="T4" fmla="*/ 2045 w 2083"/>
                  <a:gd name="T5" fmla="*/ 355 h 1418"/>
                  <a:gd name="T6" fmla="*/ 7 w 2083"/>
                  <a:gd name="T7" fmla="*/ 1418 h 1418"/>
                  <a:gd name="T8" fmla="*/ 0 w 2083"/>
                  <a:gd name="T9" fmla="*/ 1070 h 1418"/>
                  <a:gd name="T10" fmla="*/ 0 60000 65536"/>
                  <a:gd name="T11" fmla="*/ 0 60000 65536"/>
                  <a:gd name="T12" fmla="*/ 0 60000 65536"/>
                  <a:gd name="T13" fmla="*/ 0 60000 65536"/>
                  <a:gd name="T14" fmla="*/ 0 60000 65536"/>
                  <a:gd name="T15" fmla="*/ 0 w 2083"/>
                  <a:gd name="T16" fmla="*/ 0 h 1418"/>
                  <a:gd name="T17" fmla="*/ 2083 w 2083"/>
                  <a:gd name="T18" fmla="*/ 1418 h 1418"/>
                </a:gdLst>
                <a:ahLst/>
                <a:cxnLst>
                  <a:cxn ang="T10">
                    <a:pos x="T0" y="T1"/>
                  </a:cxn>
                  <a:cxn ang="T11">
                    <a:pos x="T2" y="T3"/>
                  </a:cxn>
                  <a:cxn ang="T12">
                    <a:pos x="T4" y="T5"/>
                  </a:cxn>
                  <a:cxn ang="T13">
                    <a:pos x="T6" y="T7"/>
                  </a:cxn>
                  <a:cxn ang="T14">
                    <a:pos x="T8" y="T9"/>
                  </a:cxn>
                </a:cxnLst>
                <a:rect l="T15" t="T16" r="T17" b="T18"/>
                <a:pathLst>
                  <a:path w="2083" h="1418">
                    <a:moveTo>
                      <a:pt x="0" y="1070"/>
                    </a:moveTo>
                    <a:lnTo>
                      <a:pt x="2083" y="0"/>
                    </a:lnTo>
                    <a:lnTo>
                      <a:pt x="2045" y="355"/>
                    </a:lnTo>
                    <a:lnTo>
                      <a:pt x="7" y="1418"/>
                    </a:lnTo>
                    <a:lnTo>
                      <a:pt x="0" y="1070"/>
                    </a:lnTo>
                    <a:close/>
                  </a:path>
                </a:pathLst>
              </a:custGeom>
              <a:solidFill>
                <a:schemeClr val="hlink"/>
              </a:solidFill>
              <a:ln w="9525">
                <a:noFill/>
                <a:miter lim="800000"/>
              </a:ln>
            </p:spPr>
            <p:txBody>
              <a:bodyPr wrap="none" anchor="ctr"/>
              <a:lstStyle/>
              <a:p>
                <a:endParaRPr lang="zh-CN" altLang="en-US"/>
              </a:p>
            </p:txBody>
          </p:sp>
          <p:sp>
            <p:nvSpPr>
              <p:cNvPr id="39" name="任意多边形 9"/>
              <p:cNvSpPr/>
              <p:nvPr/>
            </p:nvSpPr>
            <p:spPr bwMode="gray">
              <a:xfrm>
                <a:off x="1082" y="2355"/>
                <a:ext cx="3406" cy="1639"/>
              </a:xfrm>
              <a:custGeom>
                <a:avLst/>
                <a:gdLst>
                  <a:gd name="T0" fmla="*/ 1323 w 3406"/>
                  <a:gd name="T1" fmla="*/ 1639 h 1639"/>
                  <a:gd name="T2" fmla="*/ 0 w 3406"/>
                  <a:gd name="T3" fmla="*/ 671 h 1639"/>
                  <a:gd name="T4" fmla="*/ 1969 w 3406"/>
                  <a:gd name="T5" fmla="*/ 0 h 1639"/>
                  <a:gd name="T6" fmla="*/ 3406 w 3406"/>
                  <a:gd name="T7" fmla="*/ 569 h 1639"/>
                  <a:gd name="T8" fmla="*/ 1323 w 3406"/>
                  <a:gd name="T9" fmla="*/ 1639 h 1639"/>
                  <a:gd name="T10" fmla="*/ 0 60000 65536"/>
                  <a:gd name="T11" fmla="*/ 0 60000 65536"/>
                  <a:gd name="T12" fmla="*/ 0 60000 65536"/>
                  <a:gd name="T13" fmla="*/ 0 60000 65536"/>
                  <a:gd name="T14" fmla="*/ 0 60000 65536"/>
                  <a:gd name="T15" fmla="*/ 0 w 3406"/>
                  <a:gd name="T16" fmla="*/ 0 h 1639"/>
                  <a:gd name="T17" fmla="*/ 3406 w 3406"/>
                  <a:gd name="T18" fmla="*/ 1639 h 1639"/>
                </a:gdLst>
                <a:ahLst/>
                <a:cxnLst>
                  <a:cxn ang="T10">
                    <a:pos x="T0" y="T1"/>
                  </a:cxn>
                  <a:cxn ang="T11">
                    <a:pos x="T2" y="T3"/>
                  </a:cxn>
                  <a:cxn ang="T12">
                    <a:pos x="T4" y="T5"/>
                  </a:cxn>
                  <a:cxn ang="T13">
                    <a:pos x="T6" y="T7"/>
                  </a:cxn>
                  <a:cxn ang="T14">
                    <a:pos x="T8" y="T9"/>
                  </a:cxn>
                </a:cxnLst>
                <a:rect l="T15" t="T16" r="T17" b="T18"/>
                <a:pathLst>
                  <a:path w="3406" h="1639">
                    <a:moveTo>
                      <a:pt x="1323" y="1639"/>
                    </a:moveTo>
                    <a:lnTo>
                      <a:pt x="0" y="671"/>
                    </a:lnTo>
                    <a:lnTo>
                      <a:pt x="1969" y="0"/>
                    </a:lnTo>
                    <a:lnTo>
                      <a:pt x="3406" y="569"/>
                    </a:lnTo>
                    <a:lnTo>
                      <a:pt x="1323" y="1639"/>
                    </a:lnTo>
                    <a:close/>
                  </a:path>
                </a:pathLst>
              </a:custGeom>
              <a:solidFill>
                <a:srgbClr val="969696"/>
              </a:solidFill>
              <a:ln w="9525">
                <a:noFill/>
                <a:miter lim="800000"/>
              </a:ln>
            </p:spPr>
            <p:txBody>
              <a:bodyPr wrap="none" anchor="ctr"/>
              <a:lstStyle/>
              <a:p>
                <a:endParaRPr lang="zh-CN" altLang="en-US"/>
              </a:p>
            </p:txBody>
          </p:sp>
        </p:grpSp>
        <p:grpSp>
          <p:nvGrpSpPr>
            <p:cNvPr id="25" name="组合 10"/>
            <p:cNvGrpSpPr/>
            <p:nvPr/>
          </p:nvGrpSpPr>
          <p:grpSpPr bwMode="auto">
            <a:xfrm>
              <a:off x="1009" y="1723"/>
              <a:ext cx="3527" cy="1993"/>
              <a:chOff x="1082" y="2355"/>
              <a:chExt cx="3406" cy="1993"/>
            </a:xfrm>
          </p:grpSpPr>
          <p:sp>
            <p:nvSpPr>
              <p:cNvPr id="34" name="任意多边形 11"/>
              <p:cNvSpPr/>
              <p:nvPr/>
            </p:nvSpPr>
            <p:spPr bwMode="gray">
              <a:xfrm>
                <a:off x="1082" y="3026"/>
                <a:ext cx="1338" cy="1322"/>
              </a:xfrm>
              <a:custGeom>
                <a:avLst/>
                <a:gdLst>
                  <a:gd name="T0" fmla="*/ 53 w 1323"/>
                  <a:gd name="T1" fmla="*/ 367 h 1322"/>
                  <a:gd name="T2" fmla="*/ 1353 w 1323"/>
                  <a:gd name="T3" fmla="*/ 1322 h 1322"/>
                  <a:gd name="T4" fmla="*/ 1353 w 1323"/>
                  <a:gd name="T5" fmla="*/ 974 h 1322"/>
                  <a:gd name="T6" fmla="*/ 0 w 1323"/>
                  <a:gd name="T7" fmla="*/ 0 h 1322"/>
                  <a:gd name="T8" fmla="*/ 53 w 1323"/>
                  <a:gd name="T9" fmla="*/ 367 h 1322"/>
                  <a:gd name="T10" fmla="*/ 0 60000 65536"/>
                  <a:gd name="T11" fmla="*/ 0 60000 65536"/>
                  <a:gd name="T12" fmla="*/ 0 60000 65536"/>
                  <a:gd name="T13" fmla="*/ 0 60000 65536"/>
                  <a:gd name="T14" fmla="*/ 0 60000 65536"/>
                  <a:gd name="T15" fmla="*/ 0 w 1323"/>
                  <a:gd name="T16" fmla="*/ 0 h 1322"/>
                  <a:gd name="T17" fmla="*/ 1323 w 1323"/>
                  <a:gd name="T18" fmla="*/ 1322 h 1322"/>
                </a:gdLst>
                <a:ahLst/>
                <a:cxnLst>
                  <a:cxn ang="T10">
                    <a:pos x="T0" y="T1"/>
                  </a:cxn>
                  <a:cxn ang="T11">
                    <a:pos x="T2" y="T3"/>
                  </a:cxn>
                  <a:cxn ang="T12">
                    <a:pos x="T4" y="T5"/>
                  </a:cxn>
                  <a:cxn ang="T13">
                    <a:pos x="T6" y="T7"/>
                  </a:cxn>
                  <a:cxn ang="T14">
                    <a:pos x="T8" y="T9"/>
                  </a:cxn>
                </a:cxnLst>
                <a:rect l="T15" t="T16" r="T17" b="T18"/>
                <a:pathLst>
                  <a:path w="1323" h="1322">
                    <a:moveTo>
                      <a:pt x="51" y="367"/>
                    </a:moveTo>
                    <a:lnTo>
                      <a:pt x="1323" y="1322"/>
                    </a:lnTo>
                    <a:lnTo>
                      <a:pt x="1323" y="974"/>
                    </a:lnTo>
                    <a:lnTo>
                      <a:pt x="0" y="0"/>
                    </a:lnTo>
                    <a:lnTo>
                      <a:pt x="51" y="367"/>
                    </a:lnTo>
                    <a:close/>
                  </a:path>
                </a:pathLst>
              </a:custGeom>
              <a:solidFill>
                <a:srgbClr val="B2B2B2"/>
              </a:solidFill>
              <a:ln w="9525">
                <a:noFill/>
                <a:miter lim="800000"/>
              </a:ln>
            </p:spPr>
            <p:txBody>
              <a:bodyPr wrap="none" anchor="ctr"/>
              <a:lstStyle/>
              <a:p>
                <a:endParaRPr lang="zh-CN" altLang="en-US"/>
              </a:p>
            </p:txBody>
          </p:sp>
          <p:sp>
            <p:nvSpPr>
              <p:cNvPr id="35" name="任意多边形 12"/>
              <p:cNvSpPr/>
              <p:nvPr/>
            </p:nvSpPr>
            <p:spPr bwMode="gray">
              <a:xfrm>
                <a:off x="2405" y="2924"/>
                <a:ext cx="2083" cy="1418"/>
              </a:xfrm>
              <a:custGeom>
                <a:avLst/>
                <a:gdLst>
                  <a:gd name="T0" fmla="*/ 0 w 2083"/>
                  <a:gd name="T1" fmla="*/ 1070 h 1418"/>
                  <a:gd name="T2" fmla="*/ 2083 w 2083"/>
                  <a:gd name="T3" fmla="*/ 0 h 1418"/>
                  <a:gd name="T4" fmla="*/ 2045 w 2083"/>
                  <a:gd name="T5" fmla="*/ 355 h 1418"/>
                  <a:gd name="T6" fmla="*/ 7 w 2083"/>
                  <a:gd name="T7" fmla="*/ 1418 h 1418"/>
                  <a:gd name="T8" fmla="*/ 0 w 2083"/>
                  <a:gd name="T9" fmla="*/ 1070 h 1418"/>
                  <a:gd name="T10" fmla="*/ 0 60000 65536"/>
                  <a:gd name="T11" fmla="*/ 0 60000 65536"/>
                  <a:gd name="T12" fmla="*/ 0 60000 65536"/>
                  <a:gd name="T13" fmla="*/ 0 60000 65536"/>
                  <a:gd name="T14" fmla="*/ 0 60000 65536"/>
                  <a:gd name="T15" fmla="*/ 0 w 2083"/>
                  <a:gd name="T16" fmla="*/ 0 h 1418"/>
                  <a:gd name="T17" fmla="*/ 2083 w 2083"/>
                  <a:gd name="T18" fmla="*/ 1418 h 1418"/>
                </a:gdLst>
                <a:ahLst/>
                <a:cxnLst>
                  <a:cxn ang="T10">
                    <a:pos x="T0" y="T1"/>
                  </a:cxn>
                  <a:cxn ang="T11">
                    <a:pos x="T2" y="T3"/>
                  </a:cxn>
                  <a:cxn ang="T12">
                    <a:pos x="T4" y="T5"/>
                  </a:cxn>
                  <a:cxn ang="T13">
                    <a:pos x="T6" y="T7"/>
                  </a:cxn>
                  <a:cxn ang="T14">
                    <a:pos x="T8" y="T9"/>
                  </a:cxn>
                </a:cxnLst>
                <a:rect l="T15" t="T16" r="T17" b="T18"/>
                <a:pathLst>
                  <a:path w="2083" h="1418">
                    <a:moveTo>
                      <a:pt x="0" y="1070"/>
                    </a:moveTo>
                    <a:lnTo>
                      <a:pt x="2083" y="0"/>
                    </a:lnTo>
                    <a:lnTo>
                      <a:pt x="2045" y="355"/>
                    </a:lnTo>
                    <a:lnTo>
                      <a:pt x="7" y="1418"/>
                    </a:lnTo>
                    <a:lnTo>
                      <a:pt x="0" y="1070"/>
                    </a:lnTo>
                    <a:close/>
                  </a:path>
                </a:pathLst>
              </a:custGeom>
              <a:solidFill>
                <a:schemeClr val="accent1"/>
              </a:solidFill>
              <a:ln w="9525">
                <a:noFill/>
                <a:miter lim="800000"/>
              </a:ln>
            </p:spPr>
            <p:txBody>
              <a:bodyPr wrap="none" anchor="ctr"/>
              <a:lstStyle/>
              <a:p>
                <a:endParaRPr lang="zh-CN" altLang="en-US"/>
              </a:p>
            </p:txBody>
          </p:sp>
          <p:sp>
            <p:nvSpPr>
              <p:cNvPr id="36" name="任意多边形 13"/>
              <p:cNvSpPr/>
              <p:nvPr/>
            </p:nvSpPr>
            <p:spPr bwMode="gray">
              <a:xfrm>
                <a:off x="1082" y="2355"/>
                <a:ext cx="3406" cy="1639"/>
              </a:xfrm>
              <a:custGeom>
                <a:avLst/>
                <a:gdLst>
                  <a:gd name="T0" fmla="*/ 1323 w 3406"/>
                  <a:gd name="T1" fmla="*/ 1639 h 1639"/>
                  <a:gd name="T2" fmla="*/ 0 w 3406"/>
                  <a:gd name="T3" fmla="*/ 671 h 1639"/>
                  <a:gd name="T4" fmla="*/ 1969 w 3406"/>
                  <a:gd name="T5" fmla="*/ 0 h 1639"/>
                  <a:gd name="T6" fmla="*/ 3406 w 3406"/>
                  <a:gd name="T7" fmla="*/ 569 h 1639"/>
                  <a:gd name="T8" fmla="*/ 1323 w 3406"/>
                  <a:gd name="T9" fmla="*/ 1639 h 1639"/>
                  <a:gd name="T10" fmla="*/ 0 60000 65536"/>
                  <a:gd name="T11" fmla="*/ 0 60000 65536"/>
                  <a:gd name="T12" fmla="*/ 0 60000 65536"/>
                  <a:gd name="T13" fmla="*/ 0 60000 65536"/>
                  <a:gd name="T14" fmla="*/ 0 60000 65536"/>
                  <a:gd name="T15" fmla="*/ 0 w 3406"/>
                  <a:gd name="T16" fmla="*/ 0 h 1639"/>
                  <a:gd name="T17" fmla="*/ 3406 w 3406"/>
                  <a:gd name="T18" fmla="*/ 1639 h 1639"/>
                </a:gdLst>
                <a:ahLst/>
                <a:cxnLst>
                  <a:cxn ang="T10">
                    <a:pos x="T0" y="T1"/>
                  </a:cxn>
                  <a:cxn ang="T11">
                    <a:pos x="T2" y="T3"/>
                  </a:cxn>
                  <a:cxn ang="T12">
                    <a:pos x="T4" y="T5"/>
                  </a:cxn>
                  <a:cxn ang="T13">
                    <a:pos x="T6" y="T7"/>
                  </a:cxn>
                  <a:cxn ang="T14">
                    <a:pos x="T8" y="T9"/>
                  </a:cxn>
                </a:cxnLst>
                <a:rect l="T15" t="T16" r="T17" b="T18"/>
                <a:pathLst>
                  <a:path w="3406" h="1639">
                    <a:moveTo>
                      <a:pt x="1323" y="1639"/>
                    </a:moveTo>
                    <a:lnTo>
                      <a:pt x="0" y="671"/>
                    </a:lnTo>
                    <a:lnTo>
                      <a:pt x="1969" y="0"/>
                    </a:lnTo>
                    <a:lnTo>
                      <a:pt x="3406" y="569"/>
                    </a:lnTo>
                    <a:lnTo>
                      <a:pt x="1323" y="1639"/>
                    </a:lnTo>
                    <a:close/>
                  </a:path>
                </a:pathLst>
              </a:custGeom>
              <a:solidFill>
                <a:srgbClr val="B4B4B4"/>
              </a:solidFill>
              <a:ln w="9525">
                <a:noFill/>
                <a:miter lim="800000"/>
              </a:ln>
            </p:spPr>
            <p:txBody>
              <a:bodyPr wrap="none" anchor="ctr"/>
              <a:lstStyle/>
              <a:p>
                <a:endParaRPr lang="zh-CN" altLang="en-US"/>
              </a:p>
            </p:txBody>
          </p:sp>
        </p:grpSp>
        <p:grpSp>
          <p:nvGrpSpPr>
            <p:cNvPr id="26" name="组合 14"/>
            <p:cNvGrpSpPr/>
            <p:nvPr/>
          </p:nvGrpSpPr>
          <p:grpSpPr bwMode="auto">
            <a:xfrm>
              <a:off x="935" y="1219"/>
              <a:ext cx="3653" cy="1993"/>
              <a:chOff x="1082" y="2355"/>
              <a:chExt cx="3406" cy="1993"/>
            </a:xfrm>
          </p:grpSpPr>
          <p:sp>
            <p:nvSpPr>
              <p:cNvPr id="31" name="任意多边形 15"/>
              <p:cNvSpPr/>
              <p:nvPr/>
            </p:nvSpPr>
            <p:spPr bwMode="gray">
              <a:xfrm>
                <a:off x="1082" y="3026"/>
                <a:ext cx="1338" cy="1322"/>
              </a:xfrm>
              <a:custGeom>
                <a:avLst/>
                <a:gdLst>
                  <a:gd name="T0" fmla="*/ 53 w 1323"/>
                  <a:gd name="T1" fmla="*/ 367 h 1322"/>
                  <a:gd name="T2" fmla="*/ 1353 w 1323"/>
                  <a:gd name="T3" fmla="*/ 1322 h 1322"/>
                  <a:gd name="T4" fmla="*/ 1353 w 1323"/>
                  <a:gd name="T5" fmla="*/ 974 h 1322"/>
                  <a:gd name="T6" fmla="*/ 0 w 1323"/>
                  <a:gd name="T7" fmla="*/ 0 h 1322"/>
                  <a:gd name="T8" fmla="*/ 53 w 1323"/>
                  <a:gd name="T9" fmla="*/ 367 h 1322"/>
                  <a:gd name="T10" fmla="*/ 0 60000 65536"/>
                  <a:gd name="T11" fmla="*/ 0 60000 65536"/>
                  <a:gd name="T12" fmla="*/ 0 60000 65536"/>
                  <a:gd name="T13" fmla="*/ 0 60000 65536"/>
                  <a:gd name="T14" fmla="*/ 0 60000 65536"/>
                  <a:gd name="T15" fmla="*/ 0 w 1323"/>
                  <a:gd name="T16" fmla="*/ 0 h 1322"/>
                  <a:gd name="T17" fmla="*/ 1323 w 1323"/>
                  <a:gd name="T18" fmla="*/ 1322 h 1322"/>
                </a:gdLst>
                <a:ahLst/>
                <a:cxnLst>
                  <a:cxn ang="T10">
                    <a:pos x="T0" y="T1"/>
                  </a:cxn>
                  <a:cxn ang="T11">
                    <a:pos x="T2" y="T3"/>
                  </a:cxn>
                  <a:cxn ang="T12">
                    <a:pos x="T4" y="T5"/>
                  </a:cxn>
                  <a:cxn ang="T13">
                    <a:pos x="T6" y="T7"/>
                  </a:cxn>
                  <a:cxn ang="T14">
                    <a:pos x="T8" y="T9"/>
                  </a:cxn>
                </a:cxnLst>
                <a:rect l="T15" t="T16" r="T17" b="T18"/>
                <a:pathLst>
                  <a:path w="1323" h="1322">
                    <a:moveTo>
                      <a:pt x="51" y="367"/>
                    </a:moveTo>
                    <a:lnTo>
                      <a:pt x="1323" y="1322"/>
                    </a:lnTo>
                    <a:lnTo>
                      <a:pt x="1323" y="974"/>
                    </a:lnTo>
                    <a:lnTo>
                      <a:pt x="0" y="0"/>
                    </a:lnTo>
                    <a:lnTo>
                      <a:pt x="51" y="367"/>
                    </a:lnTo>
                    <a:close/>
                  </a:path>
                </a:pathLst>
              </a:custGeom>
              <a:solidFill>
                <a:srgbClr val="C0C0C0"/>
              </a:solidFill>
              <a:ln w="9525">
                <a:noFill/>
                <a:miter lim="800000"/>
              </a:ln>
            </p:spPr>
            <p:txBody>
              <a:bodyPr wrap="none" anchor="ctr"/>
              <a:lstStyle/>
              <a:p>
                <a:endParaRPr lang="zh-CN" altLang="en-US"/>
              </a:p>
            </p:txBody>
          </p:sp>
          <p:sp>
            <p:nvSpPr>
              <p:cNvPr id="32" name="任意多边形 16"/>
              <p:cNvSpPr/>
              <p:nvPr/>
            </p:nvSpPr>
            <p:spPr bwMode="gray">
              <a:xfrm>
                <a:off x="2405" y="2924"/>
                <a:ext cx="2083" cy="1418"/>
              </a:xfrm>
              <a:custGeom>
                <a:avLst/>
                <a:gdLst>
                  <a:gd name="T0" fmla="*/ 0 w 2083"/>
                  <a:gd name="T1" fmla="*/ 1070 h 1418"/>
                  <a:gd name="T2" fmla="*/ 2083 w 2083"/>
                  <a:gd name="T3" fmla="*/ 0 h 1418"/>
                  <a:gd name="T4" fmla="*/ 2045 w 2083"/>
                  <a:gd name="T5" fmla="*/ 355 h 1418"/>
                  <a:gd name="T6" fmla="*/ 7 w 2083"/>
                  <a:gd name="T7" fmla="*/ 1418 h 1418"/>
                  <a:gd name="T8" fmla="*/ 0 w 2083"/>
                  <a:gd name="T9" fmla="*/ 1070 h 1418"/>
                  <a:gd name="T10" fmla="*/ 0 60000 65536"/>
                  <a:gd name="T11" fmla="*/ 0 60000 65536"/>
                  <a:gd name="T12" fmla="*/ 0 60000 65536"/>
                  <a:gd name="T13" fmla="*/ 0 60000 65536"/>
                  <a:gd name="T14" fmla="*/ 0 60000 65536"/>
                  <a:gd name="T15" fmla="*/ 0 w 2083"/>
                  <a:gd name="T16" fmla="*/ 0 h 1418"/>
                  <a:gd name="T17" fmla="*/ 2083 w 2083"/>
                  <a:gd name="T18" fmla="*/ 1418 h 1418"/>
                </a:gdLst>
                <a:ahLst/>
                <a:cxnLst>
                  <a:cxn ang="T10">
                    <a:pos x="T0" y="T1"/>
                  </a:cxn>
                  <a:cxn ang="T11">
                    <a:pos x="T2" y="T3"/>
                  </a:cxn>
                  <a:cxn ang="T12">
                    <a:pos x="T4" y="T5"/>
                  </a:cxn>
                  <a:cxn ang="T13">
                    <a:pos x="T6" y="T7"/>
                  </a:cxn>
                  <a:cxn ang="T14">
                    <a:pos x="T8" y="T9"/>
                  </a:cxn>
                </a:cxnLst>
                <a:rect l="T15" t="T16" r="T17" b="T18"/>
                <a:pathLst>
                  <a:path w="2083" h="1418">
                    <a:moveTo>
                      <a:pt x="0" y="1070"/>
                    </a:moveTo>
                    <a:lnTo>
                      <a:pt x="2083" y="0"/>
                    </a:lnTo>
                    <a:lnTo>
                      <a:pt x="2045" y="355"/>
                    </a:lnTo>
                    <a:lnTo>
                      <a:pt x="7" y="1418"/>
                    </a:lnTo>
                    <a:lnTo>
                      <a:pt x="0" y="1070"/>
                    </a:lnTo>
                    <a:close/>
                  </a:path>
                </a:pathLst>
              </a:custGeom>
              <a:solidFill>
                <a:schemeClr val="folHlink"/>
              </a:solidFill>
              <a:ln w="9525">
                <a:noFill/>
                <a:miter lim="800000"/>
              </a:ln>
            </p:spPr>
            <p:txBody>
              <a:bodyPr wrap="none" anchor="ctr"/>
              <a:lstStyle/>
              <a:p>
                <a:endParaRPr lang="zh-CN" altLang="en-US"/>
              </a:p>
            </p:txBody>
          </p:sp>
          <p:sp>
            <p:nvSpPr>
              <p:cNvPr id="33" name="任意多边形 17"/>
              <p:cNvSpPr/>
              <p:nvPr/>
            </p:nvSpPr>
            <p:spPr bwMode="gray">
              <a:xfrm>
                <a:off x="1082" y="2355"/>
                <a:ext cx="3406" cy="1639"/>
              </a:xfrm>
              <a:custGeom>
                <a:avLst/>
                <a:gdLst>
                  <a:gd name="T0" fmla="*/ 1323 w 3406"/>
                  <a:gd name="T1" fmla="*/ 1639 h 1639"/>
                  <a:gd name="T2" fmla="*/ 0 w 3406"/>
                  <a:gd name="T3" fmla="*/ 671 h 1639"/>
                  <a:gd name="T4" fmla="*/ 1969 w 3406"/>
                  <a:gd name="T5" fmla="*/ 0 h 1639"/>
                  <a:gd name="T6" fmla="*/ 3406 w 3406"/>
                  <a:gd name="T7" fmla="*/ 569 h 1639"/>
                  <a:gd name="T8" fmla="*/ 1323 w 3406"/>
                  <a:gd name="T9" fmla="*/ 1639 h 1639"/>
                  <a:gd name="T10" fmla="*/ 0 60000 65536"/>
                  <a:gd name="T11" fmla="*/ 0 60000 65536"/>
                  <a:gd name="T12" fmla="*/ 0 60000 65536"/>
                  <a:gd name="T13" fmla="*/ 0 60000 65536"/>
                  <a:gd name="T14" fmla="*/ 0 60000 65536"/>
                  <a:gd name="T15" fmla="*/ 0 w 3406"/>
                  <a:gd name="T16" fmla="*/ 0 h 1639"/>
                  <a:gd name="T17" fmla="*/ 3406 w 3406"/>
                  <a:gd name="T18" fmla="*/ 1639 h 1639"/>
                </a:gdLst>
                <a:ahLst/>
                <a:cxnLst>
                  <a:cxn ang="T10">
                    <a:pos x="T0" y="T1"/>
                  </a:cxn>
                  <a:cxn ang="T11">
                    <a:pos x="T2" y="T3"/>
                  </a:cxn>
                  <a:cxn ang="T12">
                    <a:pos x="T4" y="T5"/>
                  </a:cxn>
                  <a:cxn ang="T13">
                    <a:pos x="T6" y="T7"/>
                  </a:cxn>
                  <a:cxn ang="T14">
                    <a:pos x="T8" y="T9"/>
                  </a:cxn>
                </a:cxnLst>
                <a:rect l="T15" t="T16" r="T17" b="T18"/>
                <a:pathLst>
                  <a:path w="3406" h="1639">
                    <a:moveTo>
                      <a:pt x="1323" y="1639"/>
                    </a:moveTo>
                    <a:lnTo>
                      <a:pt x="0" y="671"/>
                    </a:lnTo>
                    <a:lnTo>
                      <a:pt x="1969" y="0"/>
                    </a:lnTo>
                    <a:lnTo>
                      <a:pt x="3406" y="569"/>
                    </a:lnTo>
                    <a:lnTo>
                      <a:pt x="1323" y="1639"/>
                    </a:lnTo>
                    <a:close/>
                  </a:path>
                </a:pathLst>
              </a:custGeom>
              <a:solidFill>
                <a:srgbClr val="DDDDDD"/>
              </a:solidFill>
              <a:ln w="9525">
                <a:noFill/>
                <a:miter lim="800000"/>
              </a:ln>
            </p:spPr>
            <p:txBody>
              <a:bodyPr wrap="none" anchor="ctr"/>
              <a:lstStyle/>
              <a:p>
                <a:endParaRPr lang="zh-CN" altLang="en-US"/>
              </a:p>
            </p:txBody>
          </p:sp>
        </p:grpSp>
        <p:grpSp>
          <p:nvGrpSpPr>
            <p:cNvPr id="27" name="组合 18"/>
            <p:cNvGrpSpPr/>
            <p:nvPr/>
          </p:nvGrpSpPr>
          <p:grpSpPr bwMode="auto">
            <a:xfrm>
              <a:off x="862" y="713"/>
              <a:ext cx="3780" cy="1993"/>
              <a:chOff x="1082" y="2355"/>
              <a:chExt cx="3406" cy="1993"/>
            </a:xfrm>
          </p:grpSpPr>
          <p:sp>
            <p:nvSpPr>
              <p:cNvPr id="28" name="任意多边形 19"/>
              <p:cNvSpPr/>
              <p:nvPr/>
            </p:nvSpPr>
            <p:spPr bwMode="gray">
              <a:xfrm>
                <a:off x="1082" y="3026"/>
                <a:ext cx="1338" cy="1322"/>
              </a:xfrm>
              <a:custGeom>
                <a:avLst/>
                <a:gdLst>
                  <a:gd name="T0" fmla="*/ 53 w 1323"/>
                  <a:gd name="T1" fmla="*/ 367 h 1322"/>
                  <a:gd name="T2" fmla="*/ 1353 w 1323"/>
                  <a:gd name="T3" fmla="*/ 1322 h 1322"/>
                  <a:gd name="T4" fmla="*/ 1353 w 1323"/>
                  <a:gd name="T5" fmla="*/ 974 h 1322"/>
                  <a:gd name="T6" fmla="*/ 0 w 1323"/>
                  <a:gd name="T7" fmla="*/ 0 h 1322"/>
                  <a:gd name="T8" fmla="*/ 53 w 1323"/>
                  <a:gd name="T9" fmla="*/ 367 h 1322"/>
                  <a:gd name="T10" fmla="*/ 0 60000 65536"/>
                  <a:gd name="T11" fmla="*/ 0 60000 65536"/>
                  <a:gd name="T12" fmla="*/ 0 60000 65536"/>
                  <a:gd name="T13" fmla="*/ 0 60000 65536"/>
                  <a:gd name="T14" fmla="*/ 0 60000 65536"/>
                  <a:gd name="T15" fmla="*/ 0 w 1323"/>
                  <a:gd name="T16" fmla="*/ 0 h 1322"/>
                  <a:gd name="T17" fmla="*/ 1323 w 1323"/>
                  <a:gd name="T18" fmla="*/ 1322 h 1322"/>
                </a:gdLst>
                <a:ahLst/>
                <a:cxnLst>
                  <a:cxn ang="T10">
                    <a:pos x="T0" y="T1"/>
                  </a:cxn>
                  <a:cxn ang="T11">
                    <a:pos x="T2" y="T3"/>
                  </a:cxn>
                  <a:cxn ang="T12">
                    <a:pos x="T4" y="T5"/>
                  </a:cxn>
                  <a:cxn ang="T13">
                    <a:pos x="T6" y="T7"/>
                  </a:cxn>
                  <a:cxn ang="T14">
                    <a:pos x="T8" y="T9"/>
                  </a:cxn>
                </a:cxnLst>
                <a:rect l="T15" t="T16" r="T17" b="T18"/>
                <a:pathLst>
                  <a:path w="1323" h="1322">
                    <a:moveTo>
                      <a:pt x="51" y="367"/>
                    </a:moveTo>
                    <a:lnTo>
                      <a:pt x="1323" y="1322"/>
                    </a:lnTo>
                    <a:lnTo>
                      <a:pt x="1323" y="974"/>
                    </a:lnTo>
                    <a:lnTo>
                      <a:pt x="0" y="0"/>
                    </a:lnTo>
                    <a:lnTo>
                      <a:pt x="51" y="367"/>
                    </a:lnTo>
                    <a:close/>
                  </a:path>
                </a:pathLst>
              </a:custGeom>
              <a:solidFill>
                <a:srgbClr val="DDDDDD"/>
              </a:solidFill>
              <a:ln w="9525">
                <a:noFill/>
                <a:miter lim="800000"/>
              </a:ln>
            </p:spPr>
            <p:txBody>
              <a:bodyPr wrap="none" anchor="ctr"/>
              <a:lstStyle/>
              <a:p>
                <a:endParaRPr lang="zh-CN" altLang="en-US"/>
              </a:p>
            </p:txBody>
          </p:sp>
          <p:sp>
            <p:nvSpPr>
              <p:cNvPr id="29" name="任意多边形 20"/>
              <p:cNvSpPr/>
              <p:nvPr/>
            </p:nvSpPr>
            <p:spPr bwMode="gray">
              <a:xfrm>
                <a:off x="2405" y="2924"/>
                <a:ext cx="2083" cy="1418"/>
              </a:xfrm>
              <a:custGeom>
                <a:avLst/>
                <a:gdLst>
                  <a:gd name="T0" fmla="*/ 0 w 2083"/>
                  <a:gd name="T1" fmla="*/ 1070 h 1418"/>
                  <a:gd name="T2" fmla="*/ 2083 w 2083"/>
                  <a:gd name="T3" fmla="*/ 0 h 1418"/>
                  <a:gd name="T4" fmla="*/ 2045 w 2083"/>
                  <a:gd name="T5" fmla="*/ 355 h 1418"/>
                  <a:gd name="T6" fmla="*/ 7 w 2083"/>
                  <a:gd name="T7" fmla="*/ 1418 h 1418"/>
                  <a:gd name="T8" fmla="*/ 0 w 2083"/>
                  <a:gd name="T9" fmla="*/ 1070 h 1418"/>
                  <a:gd name="T10" fmla="*/ 0 60000 65536"/>
                  <a:gd name="T11" fmla="*/ 0 60000 65536"/>
                  <a:gd name="T12" fmla="*/ 0 60000 65536"/>
                  <a:gd name="T13" fmla="*/ 0 60000 65536"/>
                  <a:gd name="T14" fmla="*/ 0 60000 65536"/>
                  <a:gd name="T15" fmla="*/ 0 w 2083"/>
                  <a:gd name="T16" fmla="*/ 0 h 1418"/>
                  <a:gd name="T17" fmla="*/ 2083 w 2083"/>
                  <a:gd name="T18" fmla="*/ 1418 h 1418"/>
                </a:gdLst>
                <a:ahLst/>
                <a:cxnLst>
                  <a:cxn ang="T10">
                    <a:pos x="T0" y="T1"/>
                  </a:cxn>
                  <a:cxn ang="T11">
                    <a:pos x="T2" y="T3"/>
                  </a:cxn>
                  <a:cxn ang="T12">
                    <a:pos x="T4" y="T5"/>
                  </a:cxn>
                  <a:cxn ang="T13">
                    <a:pos x="T6" y="T7"/>
                  </a:cxn>
                  <a:cxn ang="T14">
                    <a:pos x="T8" y="T9"/>
                  </a:cxn>
                </a:cxnLst>
                <a:rect l="T15" t="T16" r="T17" b="T18"/>
                <a:pathLst>
                  <a:path w="2083" h="1418">
                    <a:moveTo>
                      <a:pt x="0" y="1070"/>
                    </a:moveTo>
                    <a:lnTo>
                      <a:pt x="2083" y="0"/>
                    </a:lnTo>
                    <a:lnTo>
                      <a:pt x="2045" y="355"/>
                    </a:lnTo>
                    <a:lnTo>
                      <a:pt x="7" y="1418"/>
                    </a:lnTo>
                    <a:lnTo>
                      <a:pt x="0" y="1070"/>
                    </a:lnTo>
                    <a:close/>
                  </a:path>
                </a:pathLst>
              </a:custGeom>
              <a:solidFill>
                <a:schemeClr val="accent2"/>
              </a:solidFill>
              <a:ln w="9525">
                <a:noFill/>
                <a:miter lim="800000"/>
              </a:ln>
            </p:spPr>
            <p:txBody>
              <a:bodyPr wrap="none" anchor="ctr"/>
              <a:lstStyle/>
              <a:p>
                <a:endParaRPr lang="zh-CN" altLang="en-US"/>
              </a:p>
            </p:txBody>
          </p:sp>
          <p:sp>
            <p:nvSpPr>
              <p:cNvPr id="30" name="任意多边形 21"/>
              <p:cNvSpPr/>
              <p:nvPr/>
            </p:nvSpPr>
            <p:spPr bwMode="gray">
              <a:xfrm>
                <a:off x="1082" y="2355"/>
                <a:ext cx="3406" cy="1639"/>
              </a:xfrm>
              <a:custGeom>
                <a:avLst/>
                <a:gdLst>
                  <a:gd name="T0" fmla="*/ 1323 w 3406"/>
                  <a:gd name="T1" fmla="*/ 1639 h 1639"/>
                  <a:gd name="T2" fmla="*/ 0 w 3406"/>
                  <a:gd name="T3" fmla="*/ 671 h 1639"/>
                  <a:gd name="T4" fmla="*/ 1969 w 3406"/>
                  <a:gd name="T5" fmla="*/ 0 h 1639"/>
                  <a:gd name="T6" fmla="*/ 3406 w 3406"/>
                  <a:gd name="T7" fmla="*/ 569 h 1639"/>
                  <a:gd name="T8" fmla="*/ 1323 w 3406"/>
                  <a:gd name="T9" fmla="*/ 1639 h 1639"/>
                  <a:gd name="T10" fmla="*/ 0 60000 65536"/>
                  <a:gd name="T11" fmla="*/ 0 60000 65536"/>
                  <a:gd name="T12" fmla="*/ 0 60000 65536"/>
                  <a:gd name="T13" fmla="*/ 0 60000 65536"/>
                  <a:gd name="T14" fmla="*/ 0 60000 65536"/>
                  <a:gd name="T15" fmla="*/ 0 w 3406"/>
                  <a:gd name="T16" fmla="*/ 0 h 1639"/>
                  <a:gd name="T17" fmla="*/ 3406 w 3406"/>
                  <a:gd name="T18" fmla="*/ 1639 h 1639"/>
                </a:gdLst>
                <a:ahLst/>
                <a:cxnLst>
                  <a:cxn ang="T10">
                    <a:pos x="T0" y="T1"/>
                  </a:cxn>
                  <a:cxn ang="T11">
                    <a:pos x="T2" y="T3"/>
                  </a:cxn>
                  <a:cxn ang="T12">
                    <a:pos x="T4" y="T5"/>
                  </a:cxn>
                  <a:cxn ang="T13">
                    <a:pos x="T6" y="T7"/>
                  </a:cxn>
                  <a:cxn ang="T14">
                    <a:pos x="T8" y="T9"/>
                  </a:cxn>
                </a:cxnLst>
                <a:rect l="T15" t="T16" r="T17" b="T18"/>
                <a:pathLst>
                  <a:path w="3406" h="1639">
                    <a:moveTo>
                      <a:pt x="1323" y="1639"/>
                    </a:moveTo>
                    <a:lnTo>
                      <a:pt x="0" y="671"/>
                    </a:lnTo>
                    <a:lnTo>
                      <a:pt x="1969" y="0"/>
                    </a:lnTo>
                    <a:lnTo>
                      <a:pt x="3406" y="569"/>
                    </a:lnTo>
                    <a:lnTo>
                      <a:pt x="1323" y="1639"/>
                    </a:lnTo>
                    <a:close/>
                  </a:path>
                </a:pathLst>
              </a:custGeom>
              <a:gradFill rotWithShape="1">
                <a:gsLst>
                  <a:gs pos="0">
                    <a:srgbClr val="D6D6D6"/>
                  </a:gs>
                  <a:gs pos="100000">
                    <a:srgbClr val="F8F8F8"/>
                  </a:gs>
                </a:gsLst>
                <a:lin ang="5400000" scaled="1"/>
              </a:gradFill>
              <a:ln w="9525">
                <a:noFill/>
                <a:miter lim="800000"/>
              </a:ln>
            </p:spPr>
            <p:txBody>
              <a:bodyPr wrap="none" anchor="ctr"/>
              <a:lstStyle/>
              <a:p>
                <a:endParaRPr lang="zh-CN" altLang="en-US"/>
              </a:p>
            </p:txBody>
          </p:sp>
        </p:grpSp>
      </p:grpSp>
      <p:sp>
        <p:nvSpPr>
          <p:cNvPr id="40" name="自选图形 22"/>
          <p:cNvSpPr/>
          <p:nvPr/>
        </p:nvSpPr>
        <p:spPr bwMode="blackWhite">
          <a:xfrm>
            <a:off x="5975350" y="3288923"/>
            <a:ext cx="5000625" cy="515938"/>
          </a:xfrm>
          <a:prstGeom prst="callout2">
            <a:avLst>
              <a:gd name="adj1" fmla="val 22153"/>
              <a:gd name="adj2" fmla="val -1944"/>
              <a:gd name="adj3" fmla="val 22153"/>
              <a:gd name="adj4" fmla="val -12162"/>
              <a:gd name="adj5" fmla="val 265847"/>
              <a:gd name="adj6" fmla="val -22903"/>
            </a:avLst>
          </a:prstGeom>
          <a:noFill/>
          <a:ln w="9525">
            <a:solidFill>
              <a:srgbClr val="000000"/>
            </a:solidFill>
            <a:miter lim="800000"/>
            <a:headEnd type="diamond" w="med" len="med"/>
          </a:ln>
        </p:spPr>
        <p:txBody>
          <a:bodyPr anchor="ctr"/>
          <a:lstStyle/>
          <a:p>
            <a:pPr eaLnBrk="0" hangingPunct="0"/>
            <a:r>
              <a:rPr lang="zh-CN" altLang="zh-CN" sz="2000" b="1" dirty="0">
                <a:solidFill>
                  <a:schemeClr val="accent2"/>
                </a:solidFill>
                <a:cs typeface="Arial" panose="020B0604020202020204" pitchFamily="34" charset="0"/>
              </a:rPr>
              <a:t>是企业制定经营计划的前提和依据</a:t>
            </a:r>
            <a:endParaRPr lang="en-US" altLang="zh-CN" sz="2000" b="1" dirty="0">
              <a:solidFill>
                <a:schemeClr val="accent2"/>
              </a:solidFill>
              <a:cs typeface="Arial" panose="020B0604020202020204" pitchFamily="34" charset="0"/>
            </a:endParaRPr>
          </a:p>
        </p:txBody>
      </p:sp>
      <p:sp>
        <p:nvSpPr>
          <p:cNvPr id="41" name="自选图形 23"/>
          <p:cNvSpPr/>
          <p:nvPr/>
        </p:nvSpPr>
        <p:spPr bwMode="blackWhite">
          <a:xfrm>
            <a:off x="5961063" y="4050507"/>
            <a:ext cx="4862512" cy="522287"/>
          </a:xfrm>
          <a:prstGeom prst="callout2">
            <a:avLst>
              <a:gd name="adj1" fmla="val 21884"/>
              <a:gd name="adj2" fmla="val -1954"/>
              <a:gd name="adj3" fmla="val 21884"/>
              <a:gd name="adj4" fmla="val -11843"/>
              <a:gd name="adj5" fmla="val 200306"/>
              <a:gd name="adj6" fmla="val -22060"/>
            </a:avLst>
          </a:prstGeom>
          <a:noFill/>
          <a:ln w="9525">
            <a:solidFill>
              <a:srgbClr val="000000"/>
            </a:solidFill>
            <a:miter lim="800000"/>
            <a:headEnd type="diamond" w="med" len="med"/>
          </a:ln>
        </p:spPr>
        <p:txBody>
          <a:bodyPr anchor="ctr"/>
          <a:lstStyle/>
          <a:p>
            <a:pPr eaLnBrk="0" hangingPunct="0"/>
            <a:r>
              <a:rPr lang="zh-CN" altLang="zh-CN" sz="2000" b="1" dirty="0">
                <a:solidFill>
                  <a:schemeClr val="folHlink"/>
                </a:solidFill>
                <a:cs typeface="Arial" panose="020B0604020202020204" pitchFamily="34" charset="0"/>
              </a:rPr>
              <a:t>是经营决策的基础</a:t>
            </a:r>
            <a:endParaRPr lang="en-US" altLang="zh-CN" sz="2000" b="1" dirty="0">
              <a:solidFill>
                <a:schemeClr val="folHlink"/>
              </a:solidFill>
              <a:cs typeface="Arial" panose="020B0604020202020204" pitchFamily="34" charset="0"/>
            </a:endParaRPr>
          </a:p>
        </p:txBody>
      </p:sp>
      <p:sp>
        <p:nvSpPr>
          <p:cNvPr id="42" name="自选图形 24"/>
          <p:cNvSpPr/>
          <p:nvPr/>
        </p:nvSpPr>
        <p:spPr bwMode="blackWhite">
          <a:xfrm>
            <a:off x="5953125" y="5495132"/>
            <a:ext cx="5022850" cy="449262"/>
          </a:xfrm>
          <a:prstGeom prst="callout2">
            <a:avLst>
              <a:gd name="adj1" fmla="val 25440"/>
              <a:gd name="adj2" fmla="val -1972"/>
              <a:gd name="adj3" fmla="val 25440"/>
              <a:gd name="adj4" fmla="val -13551"/>
              <a:gd name="adj5" fmla="val 107773"/>
              <a:gd name="adj6" fmla="val -25505"/>
            </a:avLst>
          </a:prstGeom>
          <a:noFill/>
          <a:ln w="9525">
            <a:solidFill>
              <a:srgbClr val="000000"/>
            </a:solidFill>
            <a:miter lim="800000"/>
            <a:headEnd type="diamond" w="med" len="med"/>
          </a:ln>
        </p:spPr>
        <p:txBody>
          <a:bodyPr anchor="ctr"/>
          <a:lstStyle/>
          <a:p>
            <a:pPr eaLnBrk="0" hangingPunct="0"/>
            <a:r>
              <a:rPr lang="zh-CN" altLang="zh-CN" sz="2000" b="1" dirty="0">
                <a:solidFill>
                  <a:schemeClr val="hlink"/>
                </a:solidFill>
                <a:cs typeface="Arial" panose="020B0604020202020204" pitchFamily="34" charset="0"/>
              </a:rPr>
              <a:t>有利于企业的经营管理与提高经济效益</a:t>
            </a:r>
            <a:endParaRPr lang="en-US" altLang="zh-CN" sz="2000" b="1" dirty="0">
              <a:solidFill>
                <a:schemeClr val="hlink"/>
              </a:solidFill>
              <a:cs typeface="Arial" panose="020B0604020202020204" pitchFamily="34" charset="0"/>
            </a:endParaRPr>
          </a:p>
        </p:txBody>
      </p:sp>
      <p:sp>
        <p:nvSpPr>
          <p:cNvPr id="43" name="自选图形 25"/>
          <p:cNvSpPr/>
          <p:nvPr/>
        </p:nvSpPr>
        <p:spPr bwMode="blackWhite">
          <a:xfrm>
            <a:off x="5953125" y="4775994"/>
            <a:ext cx="5022850" cy="482600"/>
          </a:xfrm>
          <a:prstGeom prst="callout2">
            <a:avLst>
              <a:gd name="adj1" fmla="val 23685"/>
              <a:gd name="adj2" fmla="val -1963"/>
              <a:gd name="adj3" fmla="val 23685"/>
              <a:gd name="adj4" fmla="val -13218"/>
              <a:gd name="adj5" fmla="val 157894"/>
              <a:gd name="adj6" fmla="val -24755"/>
            </a:avLst>
          </a:prstGeom>
          <a:noFill/>
          <a:ln w="9525">
            <a:solidFill>
              <a:srgbClr val="000000"/>
            </a:solidFill>
            <a:miter lim="800000"/>
            <a:headEnd type="diamond" w="med" len="med"/>
          </a:ln>
        </p:spPr>
        <p:txBody>
          <a:bodyPr anchor="ctr"/>
          <a:lstStyle/>
          <a:p>
            <a:pPr eaLnBrk="0" hangingPunct="0"/>
            <a:r>
              <a:rPr lang="zh-CN" altLang="zh-CN" sz="2000" b="1" dirty="0">
                <a:solidFill>
                  <a:schemeClr val="accent1"/>
                </a:solidFill>
                <a:cs typeface="Arial" panose="020B0604020202020204" pitchFamily="34" charset="0"/>
              </a:rPr>
              <a:t>可以把握规律和趋势</a:t>
            </a:r>
            <a:endParaRPr lang="en-US" altLang="zh-CN" sz="2000" b="1" dirty="0">
              <a:solidFill>
                <a:schemeClr val="accent1"/>
              </a:solidFill>
              <a:cs typeface="Arial" panose="020B0604020202020204" pitchFamily="34" charset="0"/>
            </a:endParaRPr>
          </a:p>
        </p:txBody>
      </p:sp>
      <p:sp>
        <p:nvSpPr>
          <p:cNvPr id="5" name="矩形 4"/>
          <p:cNvSpPr/>
          <p:nvPr/>
        </p:nvSpPr>
        <p:spPr>
          <a:xfrm>
            <a:off x="2593975" y="3131394"/>
            <a:ext cx="1723549" cy="830997"/>
          </a:xfrm>
          <a:prstGeom prst="rect">
            <a:avLst/>
          </a:prstGeom>
        </p:spPr>
        <p:txBody>
          <a:bodyPr wrap="none">
            <a:spAutoFit/>
          </a:bodyPr>
          <a:lstStyle/>
          <a:p>
            <a:pPr algn="ctr"/>
            <a:r>
              <a:rPr lang="zh-CN" altLang="zh-CN" b="1" dirty="0">
                <a:solidFill>
                  <a:srgbClr val="002060"/>
                </a:solidFill>
              </a:rPr>
              <a:t>市场预测的</a:t>
            </a:r>
            <a:endParaRPr lang="en-US" altLang="zh-CN" b="1" dirty="0">
              <a:solidFill>
                <a:srgbClr val="002060"/>
              </a:solidFill>
            </a:endParaRPr>
          </a:p>
          <a:p>
            <a:pPr algn="ctr"/>
            <a:r>
              <a:rPr lang="zh-CN" altLang="zh-CN" b="1" dirty="0">
                <a:solidFill>
                  <a:srgbClr val="002060"/>
                </a:solidFill>
              </a:rPr>
              <a:t>主要作用</a:t>
            </a:r>
            <a:endParaRPr lang="zh-CN" altLang="en-US" b="1" dirty="0">
              <a:solidFill>
                <a:srgbClr val="002060"/>
              </a:solidFill>
            </a:endParaRPr>
          </a:p>
        </p:txBody>
      </p:sp>
      <p:sp>
        <p:nvSpPr>
          <p:cNvPr id="3" name="矩形 2"/>
          <p:cNvSpPr/>
          <p:nvPr/>
        </p:nvSpPr>
        <p:spPr>
          <a:xfrm>
            <a:off x="2009896" y="1222226"/>
            <a:ext cx="2818400" cy="461665"/>
          </a:xfrm>
          <a:prstGeom prst="rect">
            <a:avLst/>
          </a:prstGeom>
        </p:spPr>
        <p:txBody>
          <a:bodyPr wrap="none">
            <a:spAutoFit/>
          </a:bodyPr>
          <a:lstStyle/>
          <a:p>
            <a:r>
              <a:rPr lang="zh-CN" altLang="en-US" b="1" dirty="0"/>
              <a:t>（</a:t>
            </a:r>
            <a:r>
              <a:rPr lang="en-US" altLang="zh-CN" b="1" dirty="0"/>
              <a:t>2</a:t>
            </a:r>
            <a:r>
              <a:rPr lang="zh-CN" altLang="en-US" b="1" dirty="0"/>
              <a:t>）</a:t>
            </a:r>
            <a:r>
              <a:rPr lang="zh-CN" altLang="zh-CN" b="1" dirty="0"/>
              <a:t>市场</a:t>
            </a:r>
            <a:r>
              <a:rPr lang="zh-CN" altLang="en-US" b="1" dirty="0"/>
              <a:t>预测</a:t>
            </a:r>
            <a:r>
              <a:rPr lang="zh-CN" altLang="zh-CN" b="1" dirty="0"/>
              <a:t>方法</a:t>
            </a:r>
            <a:endParaRPr lang="zh-CN" altLang="en-US" b="1" dirty="0"/>
          </a:p>
        </p:txBody>
      </p:sp>
      <p:sp>
        <p:nvSpPr>
          <p:cNvPr id="7" name="灯片编号占位符 6">
            <a:extLst>
              <a:ext uri="{FF2B5EF4-FFF2-40B4-BE49-F238E27FC236}">
                <a16:creationId xmlns:a16="http://schemas.microsoft.com/office/drawing/2014/main" id="{227F296C-A065-4505-891E-3F48F5B5A272}"/>
              </a:ext>
            </a:extLst>
          </p:cNvPr>
          <p:cNvSpPr>
            <a:spLocks noGrp="1"/>
          </p:cNvSpPr>
          <p:nvPr>
            <p:ph type="sldNum" sz="quarter" idx="12"/>
          </p:nvPr>
        </p:nvSpPr>
        <p:spPr/>
        <p:txBody>
          <a:bodyPr/>
          <a:lstStyle/>
          <a:p>
            <a:fld id="{B6F15528-21DE-4FAA-801E-634DDDAF4B2B}" type="slidenum">
              <a:rPr lang="en-US" smtClean="0"/>
              <a:t>104</a:t>
            </a:fld>
            <a:endParaRPr lang="en-US" dirty="0"/>
          </a:p>
        </p:txBody>
      </p:sp>
      <p:sp>
        <p:nvSpPr>
          <p:cNvPr id="44" name="灯片编号占位符 8">
            <a:extLst>
              <a:ext uri="{FF2B5EF4-FFF2-40B4-BE49-F238E27FC236}">
                <a16:creationId xmlns:a16="http://schemas.microsoft.com/office/drawing/2014/main" id="{1FB85EB2-0789-4141-AB7A-769E61CC5E4D}"/>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104</a:t>
            </a:fld>
            <a:endParaRPr kumimoji="0" lang="en-US" altLang="zh-CN" sz="1800">
              <a:latin typeface="Times New Roman" panose="02020603050405020304" pitchFamily="18"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2.1.3  </a:t>
            </a:r>
            <a:r>
              <a:rPr lang="zh-CN" altLang="zh-CN" b="1" dirty="0"/>
              <a:t>项目可行性研究</a:t>
            </a:r>
            <a:endParaRPr lang="zh-CN" altLang="en-US" dirty="0">
              <a:latin typeface="黑体" panose="02010609060101010101" pitchFamily="2" charset="-122"/>
            </a:endParaRPr>
          </a:p>
        </p:txBody>
      </p:sp>
      <p:sp>
        <p:nvSpPr>
          <p:cNvPr id="3"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6" name="对象 5"/>
          <p:cNvGraphicFramePr>
            <a:graphicFrameLocks noChangeAspect="1"/>
          </p:cNvGraphicFramePr>
          <p:nvPr/>
        </p:nvGraphicFramePr>
        <p:xfrm>
          <a:off x="282937" y="1981994"/>
          <a:ext cx="11455038" cy="2590800"/>
        </p:xfrm>
        <a:graphic>
          <a:graphicData uri="http://schemas.openxmlformats.org/presentationml/2006/ole">
            <mc:AlternateContent xmlns:mc="http://schemas.openxmlformats.org/markup-compatibility/2006">
              <mc:Choice xmlns:v="urn:schemas-microsoft-com:vml" Requires="v">
                <p:oleObj spid="_x0000_s12754" name="Visio" r:id="rId4" imgW="4717415" imgH="1066800" progId="Visio.Drawing.11">
                  <p:embed/>
                </p:oleObj>
              </mc:Choice>
              <mc:Fallback>
                <p:oleObj name="Visio" r:id="rId4" imgW="4717415" imgH="106680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937" y="1981994"/>
                        <a:ext cx="11455038" cy="2590800"/>
                      </a:xfrm>
                      <a:prstGeom prst="rect">
                        <a:avLst/>
                      </a:prstGeom>
                      <a:noFill/>
                    </p:spPr>
                  </p:pic>
                </p:oleObj>
              </mc:Fallback>
            </mc:AlternateContent>
          </a:graphicData>
        </a:graphic>
      </p:graphicFrame>
      <p:sp>
        <p:nvSpPr>
          <p:cNvPr id="7" name="矩形 6"/>
          <p:cNvSpPr/>
          <p:nvPr/>
        </p:nvSpPr>
        <p:spPr>
          <a:xfrm>
            <a:off x="4673143" y="5334794"/>
            <a:ext cx="2852063" cy="461665"/>
          </a:xfrm>
          <a:prstGeom prst="rect">
            <a:avLst/>
          </a:prstGeom>
        </p:spPr>
        <p:txBody>
          <a:bodyPr wrap="none">
            <a:spAutoFit/>
          </a:bodyPr>
          <a:lstStyle/>
          <a:p>
            <a:r>
              <a:rPr lang="zh-CN" altLang="zh-CN" dirty="0"/>
              <a:t>图</a:t>
            </a:r>
            <a:r>
              <a:rPr lang="en-US" altLang="zh-CN" dirty="0"/>
              <a:t>2-5 </a:t>
            </a:r>
            <a:r>
              <a:rPr lang="zh-CN" altLang="zh-CN" dirty="0"/>
              <a:t>市场预测方法</a:t>
            </a:r>
            <a:endParaRPr lang="zh-CN" altLang="en-US" dirty="0"/>
          </a:p>
        </p:txBody>
      </p:sp>
      <p:cxnSp>
        <p:nvCxnSpPr>
          <p:cNvPr id="44" name="直接连接符 43"/>
          <p:cNvCxnSpPr/>
          <p:nvPr/>
        </p:nvCxnSpPr>
        <p:spPr>
          <a:xfrm>
            <a:off x="-59034" y="6172994"/>
            <a:ext cx="12191999" cy="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5" name="灯片编号占位符 4">
            <a:extLst>
              <a:ext uri="{FF2B5EF4-FFF2-40B4-BE49-F238E27FC236}">
                <a16:creationId xmlns:a16="http://schemas.microsoft.com/office/drawing/2014/main" id="{CC5A773B-587F-40FB-93CB-5C39E7E2A9BA}"/>
              </a:ext>
            </a:extLst>
          </p:cNvPr>
          <p:cNvSpPr>
            <a:spLocks noGrp="1"/>
          </p:cNvSpPr>
          <p:nvPr>
            <p:ph type="sldNum" sz="quarter" idx="12"/>
          </p:nvPr>
        </p:nvSpPr>
        <p:spPr/>
        <p:txBody>
          <a:bodyPr/>
          <a:lstStyle/>
          <a:p>
            <a:fld id="{B6F15528-21DE-4FAA-801E-634DDDAF4B2B}" type="slidenum">
              <a:rPr lang="en-US" smtClean="0"/>
              <a:t>105</a:t>
            </a:fld>
            <a:endParaRPr lang="en-US" dirty="0"/>
          </a:p>
        </p:txBody>
      </p:sp>
      <p:sp>
        <p:nvSpPr>
          <p:cNvPr id="9" name="灯片编号占位符 8">
            <a:extLst>
              <a:ext uri="{FF2B5EF4-FFF2-40B4-BE49-F238E27FC236}">
                <a16:creationId xmlns:a16="http://schemas.microsoft.com/office/drawing/2014/main" id="{FE481134-D191-4802-88DF-02F613A0D462}"/>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105</a:t>
            </a:fld>
            <a:endParaRPr kumimoji="0" lang="en-US" altLang="zh-CN" sz="1800">
              <a:latin typeface="Times New Roman" panose="02020603050405020304" pitchFamily="18" charset="0"/>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2.1.3  </a:t>
            </a:r>
            <a:r>
              <a:rPr lang="zh-CN" altLang="zh-CN" b="1" dirty="0"/>
              <a:t>项目可行性研究</a:t>
            </a:r>
            <a:endParaRPr lang="zh-CN" altLang="en-US" dirty="0">
              <a:latin typeface="黑体" panose="02010609060101010101" pitchFamily="2" charset="-122"/>
            </a:endParaRPr>
          </a:p>
        </p:txBody>
      </p:sp>
      <p:sp>
        <p:nvSpPr>
          <p:cNvPr id="3"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cxnSp>
        <p:nvCxnSpPr>
          <p:cNvPr id="44" name="直接连接符 43"/>
          <p:cNvCxnSpPr/>
          <p:nvPr/>
        </p:nvCxnSpPr>
        <p:spPr>
          <a:xfrm>
            <a:off x="-59034" y="6172994"/>
            <a:ext cx="12191999" cy="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765175" y="1219994"/>
            <a:ext cx="3039615" cy="461665"/>
          </a:xfrm>
          <a:prstGeom prst="rect">
            <a:avLst/>
          </a:prstGeom>
        </p:spPr>
        <p:txBody>
          <a:bodyPr wrap="none">
            <a:spAutoFit/>
          </a:bodyPr>
          <a:lstStyle/>
          <a:p>
            <a:r>
              <a:rPr lang="zh-CN" altLang="en-US" b="1" dirty="0"/>
              <a:t>① </a:t>
            </a:r>
            <a:r>
              <a:rPr lang="zh-CN" altLang="zh-CN" b="1" dirty="0"/>
              <a:t>消费者意图预测法</a:t>
            </a:r>
            <a:endParaRPr lang="zh-CN" altLang="en-US" b="1" dirty="0"/>
          </a:p>
        </p:txBody>
      </p:sp>
      <p:pic>
        <p:nvPicPr>
          <p:cNvPr id="8" name="图片 7" descr="9-1"/>
          <p:cNvPicPr/>
          <p:nvPr/>
        </p:nvPicPr>
        <p:blipFill>
          <a:blip r:embed="rId3">
            <a:extLst>
              <a:ext uri="{28A0092B-C50C-407E-A947-70E740481C1C}">
                <a14:useLocalDpi xmlns:a14="http://schemas.microsoft.com/office/drawing/2010/main" val="0"/>
              </a:ext>
            </a:extLst>
          </a:blip>
          <a:srcRect/>
          <a:stretch>
            <a:fillRect/>
          </a:stretch>
        </p:blipFill>
        <p:spPr>
          <a:xfrm>
            <a:off x="3660775" y="1625593"/>
            <a:ext cx="7315200" cy="3429000"/>
          </a:xfrm>
          <a:prstGeom prst="rect">
            <a:avLst/>
          </a:prstGeom>
          <a:noFill/>
          <a:ln>
            <a:noFill/>
          </a:ln>
        </p:spPr>
      </p:pic>
      <p:sp>
        <p:nvSpPr>
          <p:cNvPr id="5" name="矩形 4"/>
          <p:cNvSpPr/>
          <p:nvPr/>
        </p:nvSpPr>
        <p:spPr>
          <a:xfrm>
            <a:off x="765175" y="2194304"/>
            <a:ext cx="2365375" cy="3785652"/>
          </a:xfrm>
          <a:prstGeom prst="rect">
            <a:avLst/>
          </a:prstGeom>
        </p:spPr>
        <p:txBody>
          <a:bodyPr wrap="square">
            <a:spAutoFit/>
          </a:bodyPr>
          <a:lstStyle/>
          <a:p>
            <a:r>
              <a:rPr lang="en-US" altLang="zh-CN" b="1" dirty="0"/>
              <a:t>       </a:t>
            </a:r>
            <a:r>
              <a:rPr lang="zh-CN" altLang="zh-CN" b="1" dirty="0"/>
              <a:t>消费者意图预测法是指由预测者凭借自己的经验，在收集并充分掌握来自于消费者的各种信息后，对未来某个阶段的消费者意图作出估计和推测。</a:t>
            </a:r>
            <a:endParaRPr lang="zh-CN" altLang="en-US" b="1" dirty="0"/>
          </a:p>
        </p:txBody>
      </p:sp>
      <p:sp>
        <p:nvSpPr>
          <p:cNvPr id="9" name="矩形 8"/>
          <p:cNvSpPr/>
          <p:nvPr/>
        </p:nvSpPr>
        <p:spPr>
          <a:xfrm>
            <a:off x="4956175" y="5563394"/>
            <a:ext cx="4201791" cy="400110"/>
          </a:xfrm>
          <a:prstGeom prst="rect">
            <a:avLst/>
          </a:prstGeom>
        </p:spPr>
        <p:txBody>
          <a:bodyPr wrap="none">
            <a:spAutoFit/>
          </a:bodyPr>
          <a:lstStyle/>
          <a:p>
            <a:r>
              <a:rPr lang="zh-CN" altLang="zh-CN" sz="2000" dirty="0"/>
              <a:t>图</a:t>
            </a:r>
            <a:r>
              <a:rPr lang="en-US" altLang="zh-CN" sz="2000" dirty="0"/>
              <a:t>2-6 </a:t>
            </a:r>
            <a:r>
              <a:rPr lang="zh-CN" altLang="zh-CN" sz="2000" dirty="0"/>
              <a:t>消费者意图预测法的常用方法</a:t>
            </a:r>
            <a:endParaRPr lang="zh-CN" altLang="en-US" sz="2000" dirty="0"/>
          </a:p>
        </p:txBody>
      </p:sp>
      <p:sp>
        <p:nvSpPr>
          <p:cNvPr id="7" name="灯片编号占位符 6">
            <a:extLst>
              <a:ext uri="{FF2B5EF4-FFF2-40B4-BE49-F238E27FC236}">
                <a16:creationId xmlns:a16="http://schemas.microsoft.com/office/drawing/2014/main" id="{CD03B6C2-E359-43EA-B94C-28ABD9284390}"/>
              </a:ext>
            </a:extLst>
          </p:cNvPr>
          <p:cNvSpPr>
            <a:spLocks noGrp="1"/>
          </p:cNvSpPr>
          <p:nvPr>
            <p:ph type="sldNum" sz="quarter" idx="12"/>
          </p:nvPr>
        </p:nvSpPr>
        <p:spPr/>
        <p:txBody>
          <a:bodyPr/>
          <a:lstStyle/>
          <a:p>
            <a:fld id="{B6F15528-21DE-4FAA-801E-634DDDAF4B2B}" type="slidenum">
              <a:rPr lang="en-US" smtClean="0"/>
              <a:t>106</a:t>
            </a:fld>
            <a:endParaRPr lang="en-US" dirty="0"/>
          </a:p>
        </p:txBody>
      </p:sp>
      <p:sp>
        <p:nvSpPr>
          <p:cNvPr id="11" name="灯片编号占位符 8">
            <a:extLst>
              <a:ext uri="{FF2B5EF4-FFF2-40B4-BE49-F238E27FC236}">
                <a16:creationId xmlns:a16="http://schemas.microsoft.com/office/drawing/2014/main" id="{D2DE46C2-073D-4E13-AC87-562D95DA5E8E}"/>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106</a:t>
            </a:fld>
            <a:endParaRPr kumimoji="0" lang="en-US" altLang="zh-CN" sz="1800">
              <a:latin typeface="Times New Roman" panose="02020603050405020304" pitchFamily="18" charset="0"/>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2.1.3  </a:t>
            </a:r>
            <a:r>
              <a:rPr lang="zh-CN" altLang="zh-CN" b="1" dirty="0"/>
              <a:t>项目可行性研究</a:t>
            </a:r>
            <a:endParaRPr lang="zh-CN" altLang="en-US" dirty="0">
              <a:latin typeface="黑体" panose="02010609060101010101" pitchFamily="2" charset="-122"/>
            </a:endParaRPr>
          </a:p>
        </p:txBody>
      </p:sp>
      <p:sp>
        <p:nvSpPr>
          <p:cNvPr id="3"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矩形 3"/>
          <p:cNvSpPr/>
          <p:nvPr/>
        </p:nvSpPr>
        <p:spPr>
          <a:xfrm>
            <a:off x="704161" y="1143794"/>
            <a:ext cx="2731838" cy="461665"/>
          </a:xfrm>
          <a:prstGeom prst="rect">
            <a:avLst/>
          </a:prstGeom>
        </p:spPr>
        <p:txBody>
          <a:bodyPr wrap="none">
            <a:spAutoFit/>
          </a:bodyPr>
          <a:lstStyle/>
          <a:p>
            <a:r>
              <a:rPr lang="zh-CN" altLang="en-US" b="1" dirty="0"/>
              <a:t>② 专家意见集合</a:t>
            </a:r>
            <a:r>
              <a:rPr lang="zh-CN" altLang="zh-CN" b="1" dirty="0"/>
              <a:t>法</a:t>
            </a:r>
            <a:endParaRPr lang="zh-CN" altLang="en-US" b="1" dirty="0"/>
          </a:p>
        </p:txBody>
      </p:sp>
      <p:sp>
        <p:nvSpPr>
          <p:cNvPr id="6" name="矩形 5"/>
          <p:cNvSpPr/>
          <p:nvPr/>
        </p:nvSpPr>
        <p:spPr>
          <a:xfrm>
            <a:off x="4346575" y="1139329"/>
            <a:ext cx="5109091" cy="461665"/>
          </a:xfrm>
          <a:prstGeom prst="rect">
            <a:avLst/>
          </a:prstGeom>
        </p:spPr>
        <p:txBody>
          <a:bodyPr wrap="none">
            <a:spAutoFit/>
          </a:bodyPr>
          <a:lstStyle/>
          <a:p>
            <a:r>
              <a:rPr lang="zh-CN" altLang="zh-CN" b="1" dirty="0"/>
              <a:t>使用专家意见集合法需要注意的问题</a:t>
            </a:r>
            <a:endParaRPr lang="zh-CN" altLang="en-US" b="1" dirty="0"/>
          </a:p>
        </p:txBody>
      </p:sp>
      <p:sp>
        <p:nvSpPr>
          <p:cNvPr id="97" name="直线 2"/>
          <p:cNvSpPr>
            <a:spLocks noChangeShapeType="1"/>
          </p:cNvSpPr>
          <p:nvPr/>
        </p:nvSpPr>
        <p:spPr bwMode="gray">
          <a:xfrm flipV="1">
            <a:off x="4870450" y="2947194"/>
            <a:ext cx="863600" cy="649288"/>
          </a:xfrm>
          <a:prstGeom prst="line">
            <a:avLst/>
          </a:prstGeom>
          <a:noFill/>
          <a:ln w="76200">
            <a:solidFill>
              <a:srgbClr val="B2B2B2"/>
            </a:solidFill>
            <a:round/>
          </a:ln>
        </p:spPr>
        <p:txBody>
          <a:bodyPr/>
          <a:lstStyle/>
          <a:p>
            <a:endParaRPr lang="zh-CN" altLang="en-US" b="1"/>
          </a:p>
        </p:txBody>
      </p:sp>
      <p:sp>
        <p:nvSpPr>
          <p:cNvPr id="98" name="直线 3"/>
          <p:cNvSpPr>
            <a:spLocks noChangeShapeType="1"/>
          </p:cNvSpPr>
          <p:nvPr/>
        </p:nvSpPr>
        <p:spPr bwMode="gray">
          <a:xfrm flipH="1" flipV="1">
            <a:off x="6264275" y="2947194"/>
            <a:ext cx="862013" cy="658813"/>
          </a:xfrm>
          <a:prstGeom prst="line">
            <a:avLst/>
          </a:prstGeom>
          <a:noFill/>
          <a:ln w="76200">
            <a:solidFill>
              <a:srgbClr val="B2B2B2"/>
            </a:solidFill>
            <a:round/>
          </a:ln>
        </p:spPr>
        <p:txBody>
          <a:bodyPr/>
          <a:lstStyle/>
          <a:p>
            <a:endParaRPr lang="zh-CN" altLang="en-US" b="1"/>
          </a:p>
        </p:txBody>
      </p:sp>
      <p:sp>
        <p:nvSpPr>
          <p:cNvPr id="99" name="直线 4"/>
          <p:cNvSpPr>
            <a:spLocks noChangeShapeType="1"/>
          </p:cNvSpPr>
          <p:nvPr/>
        </p:nvSpPr>
        <p:spPr bwMode="gray">
          <a:xfrm flipH="1">
            <a:off x="5443538" y="5460207"/>
            <a:ext cx="1079500" cy="0"/>
          </a:xfrm>
          <a:prstGeom prst="line">
            <a:avLst/>
          </a:prstGeom>
          <a:noFill/>
          <a:ln w="76200">
            <a:solidFill>
              <a:srgbClr val="B2B2B2"/>
            </a:solidFill>
            <a:round/>
          </a:ln>
        </p:spPr>
        <p:txBody>
          <a:bodyPr/>
          <a:lstStyle/>
          <a:p>
            <a:endParaRPr lang="zh-CN" altLang="en-US" b="1"/>
          </a:p>
        </p:txBody>
      </p:sp>
      <p:sp>
        <p:nvSpPr>
          <p:cNvPr id="100" name="直线 5"/>
          <p:cNvSpPr>
            <a:spLocks noChangeShapeType="1"/>
          </p:cNvSpPr>
          <p:nvPr/>
        </p:nvSpPr>
        <p:spPr bwMode="gray">
          <a:xfrm flipH="1">
            <a:off x="6973888" y="4152107"/>
            <a:ext cx="341312" cy="1000125"/>
          </a:xfrm>
          <a:prstGeom prst="line">
            <a:avLst/>
          </a:prstGeom>
          <a:noFill/>
          <a:ln w="76200">
            <a:solidFill>
              <a:srgbClr val="B2B2B2"/>
            </a:solidFill>
            <a:round/>
          </a:ln>
        </p:spPr>
        <p:txBody>
          <a:bodyPr/>
          <a:lstStyle/>
          <a:p>
            <a:endParaRPr lang="zh-CN" altLang="en-US" b="1"/>
          </a:p>
        </p:txBody>
      </p:sp>
      <p:sp>
        <p:nvSpPr>
          <p:cNvPr id="101" name="直线 6"/>
          <p:cNvSpPr>
            <a:spLocks noChangeShapeType="1"/>
          </p:cNvSpPr>
          <p:nvPr/>
        </p:nvSpPr>
        <p:spPr bwMode="gray">
          <a:xfrm>
            <a:off x="4665663" y="4152107"/>
            <a:ext cx="342900" cy="1000125"/>
          </a:xfrm>
          <a:prstGeom prst="line">
            <a:avLst/>
          </a:prstGeom>
          <a:noFill/>
          <a:ln w="76200">
            <a:solidFill>
              <a:srgbClr val="B2B2B2"/>
            </a:solidFill>
            <a:round/>
          </a:ln>
        </p:spPr>
        <p:txBody>
          <a:bodyPr/>
          <a:lstStyle/>
          <a:p>
            <a:endParaRPr lang="zh-CN" altLang="en-US" b="1"/>
          </a:p>
        </p:txBody>
      </p:sp>
      <p:sp>
        <p:nvSpPr>
          <p:cNvPr id="102" name="自选图形 7"/>
          <p:cNvSpPr>
            <a:spLocks noChangeArrowheads="1"/>
          </p:cNvSpPr>
          <p:nvPr/>
        </p:nvSpPr>
        <p:spPr bwMode="grayWhite">
          <a:xfrm>
            <a:off x="4587875" y="5134769"/>
            <a:ext cx="863600" cy="820738"/>
          </a:xfrm>
          <a:prstGeom prst="pentagon">
            <a:avLst/>
          </a:prstGeom>
          <a:solidFill>
            <a:srgbClr val="CC3300">
              <a:alpha val="50195"/>
            </a:srgbClr>
          </a:solidFill>
          <a:ln w="76200" algn="ctr">
            <a:solidFill>
              <a:srgbClr val="CC3300"/>
            </a:solidFill>
            <a:miter lim="800000"/>
          </a:ln>
        </p:spPr>
        <p:txBody>
          <a:bodyPr wrap="none" anchor="ctr"/>
          <a:lstStyle/>
          <a:p>
            <a:endParaRPr lang="zh-CN" altLang="en-US" b="1"/>
          </a:p>
        </p:txBody>
      </p:sp>
      <p:sp>
        <p:nvSpPr>
          <p:cNvPr id="103" name="自选图形 8"/>
          <p:cNvSpPr>
            <a:spLocks noChangeArrowheads="1"/>
          </p:cNvSpPr>
          <p:nvPr/>
        </p:nvSpPr>
        <p:spPr bwMode="grayWhite">
          <a:xfrm>
            <a:off x="3957638" y="3275807"/>
            <a:ext cx="922337" cy="874712"/>
          </a:xfrm>
          <a:prstGeom prst="pentagon">
            <a:avLst/>
          </a:prstGeom>
          <a:solidFill>
            <a:schemeClr val="folHlink">
              <a:alpha val="50195"/>
            </a:schemeClr>
          </a:solidFill>
          <a:ln w="76200" algn="ctr">
            <a:solidFill>
              <a:schemeClr val="folHlink"/>
            </a:solidFill>
            <a:miter lim="800000"/>
          </a:ln>
        </p:spPr>
        <p:txBody>
          <a:bodyPr wrap="none" anchor="ctr"/>
          <a:lstStyle/>
          <a:p>
            <a:endParaRPr lang="zh-CN" altLang="en-US" b="1"/>
          </a:p>
        </p:txBody>
      </p:sp>
      <p:sp>
        <p:nvSpPr>
          <p:cNvPr id="104" name="自选图形 9"/>
          <p:cNvSpPr>
            <a:spLocks noChangeArrowheads="1"/>
          </p:cNvSpPr>
          <p:nvPr/>
        </p:nvSpPr>
        <p:spPr bwMode="grayWhite">
          <a:xfrm>
            <a:off x="7119938" y="3283744"/>
            <a:ext cx="906462" cy="860425"/>
          </a:xfrm>
          <a:prstGeom prst="pentagon">
            <a:avLst/>
          </a:prstGeom>
          <a:solidFill>
            <a:schemeClr val="accent2">
              <a:alpha val="50195"/>
            </a:schemeClr>
          </a:solidFill>
          <a:ln w="76200" algn="ctr">
            <a:solidFill>
              <a:schemeClr val="accent2"/>
            </a:solidFill>
            <a:miter lim="800000"/>
          </a:ln>
        </p:spPr>
        <p:txBody>
          <a:bodyPr wrap="none" anchor="ctr"/>
          <a:lstStyle/>
          <a:p>
            <a:endParaRPr lang="zh-CN" altLang="en-US" b="1"/>
          </a:p>
        </p:txBody>
      </p:sp>
      <p:sp>
        <p:nvSpPr>
          <p:cNvPr id="105" name="自选图形 10"/>
          <p:cNvSpPr>
            <a:spLocks noChangeArrowheads="1"/>
          </p:cNvSpPr>
          <p:nvPr/>
        </p:nvSpPr>
        <p:spPr bwMode="grayWhite">
          <a:xfrm>
            <a:off x="5580063" y="2134394"/>
            <a:ext cx="846137" cy="803275"/>
          </a:xfrm>
          <a:prstGeom prst="pentagon">
            <a:avLst/>
          </a:prstGeom>
          <a:solidFill>
            <a:schemeClr val="accent1">
              <a:alpha val="50195"/>
            </a:schemeClr>
          </a:solidFill>
          <a:ln w="76200" algn="ctr">
            <a:solidFill>
              <a:srgbClr val="FF9933"/>
            </a:solidFill>
            <a:miter lim="800000"/>
          </a:ln>
        </p:spPr>
        <p:txBody>
          <a:bodyPr wrap="none" anchor="ctr"/>
          <a:lstStyle/>
          <a:p>
            <a:endParaRPr lang="zh-CN" altLang="en-US" b="1"/>
          </a:p>
        </p:txBody>
      </p:sp>
      <p:sp>
        <p:nvSpPr>
          <p:cNvPr id="106" name="自选图形 11"/>
          <p:cNvSpPr>
            <a:spLocks noChangeArrowheads="1"/>
          </p:cNvSpPr>
          <p:nvPr/>
        </p:nvSpPr>
        <p:spPr bwMode="grayWhite">
          <a:xfrm>
            <a:off x="6530975" y="5130007"/>
            <a:ext cx="862013" cy="820737"/>
          </a:xfrm>
          <a:prstGeom prst="pentagon">
            <a:avLst/>
          </a:prstGeom>
          <a:solidFill>
            <a:srgbClr val="339966">
              <a:alpha val="50195"/>
            </a:srgbClr>
          </a:solidFill>
          <a:ln w="76200" algn="ctr">
            <a:solidFill>
              <a:srgbClr val="008000"/>
            </a:solidFill>
            <a:miter lim="800000"/>
          </a:ln>
        </p:spPr>
        <p:txBody>
          <a:bodyPr wrap="none" anchor="ctr"/>
          <a:lstStyle/>
          <a:p>
            <a:endParaRPr lang="zh-CN" altLang="en-US" b="1"/>
          </a:p>
        </p:txBody>
      </p:sp>
      <p:grpSp>
        <p:nvGrpSpPr>
          <p:cNvPr id="107" name="组合 12"/>
          <p:cNvGrpSpPr/>
          <p:nvPr/>
        </p:nvGrpSpPr>
        <p:grpSpPr bwMode="auto">
          <a:xfrm>
            <a:off x="4171950" y="3499644"/>
            <a:ext cx="481013" cy="484188"/>
            <a:chOff x="523" y="2809"/>
            <a:chExt cx="876" cy="882"/>
          </a:xfrm>
        </p:grpSpPr>
        <p:sp>
          <p:nvSpPr>
            <p:cNvPr id="108" name="椭圆 13"/>
            <p:cNvSpPr>
              <a:spLocks noChangeArrowheads="1"/>
            </p:cNvSpPr>
            <p:nvPr/>
          </p:nvSpPr>
          <p:spPr bwMode="gray">
            <a:xfrm>
              <a:off x="523" y="2809"/>
              <a:ext cx="876" cy="876"/>
            </a:xfrm>
            <a:prstGeom prst="ellipse">
              <a:avLst/>
            </a:prstGeom>
            <a:solidFill>
              <a:srgbClr val="292929">
                <a:alpha val="50195"/>
              </a:srgbClr>
            </a:solidFill>
            <a:ln w="19050" algn="ctr">
              <a:solidFill>
                <a:srgbClr val="FFFFFF"/>
              </a:solidFill>
              <a:round/>
            </a:ln>
          </p:spPr>
          <p:txBody>
            <a:bodyPr wrap="none" anchor="ctr"/>
            <a:lstStyle/>
            <a:p>
              <a:endParaRPr lang="zh-CN" altLang="en-US" b="1"/>
            </a:p>
          </p:txBody>
        </p:sp>
        <p:sp>
          <p:nvSpPr>
            <p:cNvPr id="109" name="直线 14"/>
            <p:cNvSpPr>
              <a:spLocks noChangeShapeType="1"/>
            </p:cNvSpPr>
            <p:nvPr/>
          </p:nvSpPr>
          <p:spPr bwMode="gray">
            <a:xfrm>
              <a:off x="964" y="2809"/>
              <a:ext cx="0" cy="870"/>
            </a:xfrm>
            <a:prstGeom prst="line">
              <a:avLst/>
            </a:prstGeom>
            <a:noFill/>
            <a:ln w="19050">
              <a:solidFill>
                <a:srgbClr val="FFFFFF"/>
              </a:solidFill>
              <a:round/>
            </a:ln>
          </p:spPr>
          <p:txBody>
            <a:bodyPr/>
            <a:lstStyle/>
            <a:p>
              <a:endParaRPr lang="zh-CN" altLang="en-US" b="1"/>
            </a:p>
          </p:txBody>
        </p:sp>
        <p:sp>
          <p:nvSpPr>
            <p:cNvPr id="110" name="直线 15"/>
            <p:cNvSpPr>
              <a:spLocks noChangeShapeType="1"/>
            </p:cNvSpPr>
            <p:nvPr/>
          </p:nvSpPr>
          <p:spPr bwMode="gray">
            <a:xfrm>
              <a:off x="523" y="3244"/>
              <a:ext cx="876" cy="0"/>
            </a:xfrm>
            <a:prstGeom prst="line">
              <a:avLst/>
            </a:prstGeom>
            <a:noFill/>
            <a:ln w="19050">
              <a:solidFill>
                <a:srgbClr val="FFFFFF"/>
              </a:solidFill>
              <a:round/>
            </a:ln>
          </p:spPr>
          <p:txBody>
            <a:bodyPr/>
            <a:lstStyle/>
            <a:p>
              <a:endParaRPr lang="zh-CN" altLang="en-US" b="1"/>
            </a:p>
          </p:txBody>
        </p:sp>
        <p:sp>
          <p:nvSpPr>
            <p:cNvPr id="111" name="任意多边形 16"/>
            <p:cNvSpPr/>
            <p:nvPr/>
          </p:nvSpPr>
          <p:spPr bwMode="gray">
            <a:xfrm>
              <a:off x="1023" y="2815"/>
              <a:ext cx="182" cy="864"/>
            </a:xfrm>
            <a:custGeom>
              <a:avLst/>
              <a:gdLst>
                <a:gd name="T0" fmla="*/ 0 w 182"/>
                <a:gd name="T1" fmla="*/ 0 h 864"/>
                <a:gd name="T2" fmla="*/ 182 w 182"/>
                <a:gd name="T3" fmla="*/ 435 h 864"/>
                <a:gd name="T4" fmla="*/ 6 w 182"/>
                <a:gd name="T5" fmla="*/ 864 h 864"/>
                <a:gd name="T6" fmla="*/ 0 60000 65536"/>
                <a:gd name="T7" fmla="*/ 0 60000 65536"/>
                <a:gd name="T8" fmla="*/ 0 60000 65536"/>
                <a:gd name="T9" fmla="*/ 0 w 182"/>
                <a:gd name="T10" fmla="*/ 0 h 864"/>
                <a:gd name="T11" fmla="*/ 182 w 182"/>
                <a:gd name="T12" fmla="*/ 864 h 864"/>
              </a:gdLst>
              <a:ahLst/>
              <a:cxnLst>
                <a:cxn ang="T6">
                  <a:pos x="T0" y="T1"/>
                </a:cxn>
                <a:cxn ang="T7">
                  <a:pos x="T2" y="T3"/>
                </a:cxn>
                <a:cxn ang="T8">
                  <a:pos x="T4" y="T5"/>
                </a:cxn>
              </a:cxnLst>
              <a:rect l="T9" t="T10" r="T11" b="T12"/>
              <a:pathLst>
                <a:path w="182" h="864">
                  <a:moveTo>
                    <a:pt x="0" y="0"/>
                  </a:moveTo>
                  <a:cubicBezTo>
                    <a:pt x="59" y="89"/>
                    <a:pt x="182" y="177"/>
                    <a:pt x="182" y="435"/>
                  </a:cubicBezTo>
                  <a:cubicBezTo>
                    <a:pt x="182" y="693"/>
                    <a:pt x="70" y="800"/>
                    <a:pt x="6" y="864"/>
                  </a:cubicBezTo>
                </a:path>
              </a:pathLst>
            </a:custGeom>
            <a:noFill/>
            <a:ln w="19050">
              <a:solidFill>
                <a:srgbClr val="FFFFFF"/>
              </a:solidFill>
              <a:round/>
            </a:ln>
          </p:spPr>
          <p:txBody>
            <a:bodyPr/>
            <a:lstStyle/>
            <a:p>
              <a:endParaRPr lang="zh-CN" altLang="en-US" b="1"/>
            </a:p>
          </p:txBody>
        </p:sp>
        <p:sp>
          <p:nvSpPr>
            <p:cNvPr id="112" name="任意多边形 17"/>
            <p:cNvSpPr/>
            <p:nvPr/>
          </p:nvSpPr>
          <p:spPr bwMode="gray">
            <a:xfrm>
              <a:off x="726" y="2821"/>
              <a:ext cx="197" cy="870"/>
            </a:xfrm>
            <a:custGeom>
              <a:avLst/>
              <a:gdLst>
                <a:gd name="T0" fmla="*/ 167 w 197"/>
                <a:gd name="T1" fmla="*/ 0 h 870"/>
                <a:gd name="T2" fmla="*/ 0 w 197"/>
                <a:gd name="T3" fmla="*/ 436 h 870"/>
                <a:gd name="T4" fmla="*/ 197 w 197"/>
                <a:gd name="T5" fmla="*/ 870 h 870"/>
                <a:gd name="T6" fmla="*/ 0 60000 65536"/>
                <a:gd name="T7" fmla="*/ 0 60000 65536"/>
                <a:gd name="T8" fmla="*/ 0 60000 65536"/>
                <a:gd name="T9" fmla="*/ 0 w 197"/>
                <a:gd name="T10" fmla="*/ 0 h 870"/>
                <a:gd name="T11" fmla="*/ 197 w 197"/>
                <a:gd name="T12" fmla="*/ 870 h 870"/>
              </a:gdLst>
              <a:ahLst/>
              <a:cxnLst>
                <a:cxn ang="T6">
                  <a:pos x="T0" y="T1"/>
                </a:cxn>
                <a:cxn ang="T7">
                  <a:pos x="T2" y="T3"/>
                </a:cxn>
                <a:cxn ang="T8">
                  <a:pos x="T4" y="T5"/>
                </a:cxn>
              </a:cxnLst>
              <a:rect l="T9" t="T10" r="T11" b="T12"/>
              <a:pathLst>
                <a:path w="197" h="870">
                  <a:moveTo>
                    <a:pt x="167" y="0"/>
                  </a:moveTo>
                  <a:cubicBezTo>
                    <a:pt x="117" y="64"/>
                    <a:pt x="0" y="178"/>
                    <a:pt x="0" y="436"/>
                  </a:cubicBezTo>
                  <a:cubicBezTo>
                    <a:pt x="0" y="694"/>
                    <a:pt x="124" y="769"/>
                    <a:pt x="197" y="870"/>
                  </a:cubicBezTo>
                </a:path>
              </a:pathLst>
            </a:custGeom>
            <a:noFill/>
            <a:ln w="19050">
              <a:solidFill>
                <a:srgbClr val="FFFFFF"/>
              </a:solidFill>
              <a:round/>
            </a:ln>
          </p:spPr>
          <p:txBody>
            <a:bodyPr/>
            <a:lstStyle/>
            <a:p>
              <a:endParaRPr lang="zh-CN" altLang="en-US" b="1"/>
            </a:p>
          </p:txBody>
        </p:sp>
        <p:sp>
          <p:nvSpPr>
            <p:cNvPr id="113" name="任意多边形 18"/>
            <p:cNvSpPr/>
            <p:nvPr/>
          </p:nvSpPr>
          <p:spPr bwMode="gray">
            <a:xfrm rot="5400000">
              <a:off x="892" y="3171"/>
              <a:ext cx="114" cy="653"/>
            </a:xfrm>
            <a:custGeom>
              <a:avLst/>
              <a:gdLst>
                <a:gd name="T0" fmla="*/ 56 w 197"/>
                <a:gd name="T1" fmla="*/ 0 h 870"/>
                <a:gd name="T2" fmla="*/ 0 w 197"/>
                <a:gd name="T3" fmla="*/ 245 h 870"/>
                <a:gd name="T4" fmla="*/ 66 w 197"/>
                <a:gd name="T5" fmla="*/ 490 h 870"/>
                <a:gd name="T6" fmla="*/ 0 60000 65536"/>
                <a:gd name="T7" fmla="*/ 0 60000 65536"/>
                <a:gd name="T8" fmla="*/ 0 60000 65536"/>
                <a:gd name="T9" fmla="*/ 0 w 197"/>
                <a:gd name="T10" fmla="*/ 0 h 870"/>
                <a:gd name="T11" fmla="*/ 197 w 197"/>
                <a:gd name="T12" fmla="*/ 870 h 870"/>
              </a:gdLst>
              <a:ahLst/>
              <a:cxnLst>
                <a:cxn ang="T6">
                  <a:pos x="T0" y="T1"/>
                </a:cxn>
                <a:cxn ang="T7">
                  <a:pos x="T2" y="T3"/>
                </a:cxn>
                <a:cxn ang="T8">
                  <a:pos x="T4" y="T5"/>
                </a:cxn>
              </a:cxnLst>
              <a:rect l="T9" t="T10" r="T11" b="T12"/>
              <a:pathLst>
                <a:path w="197" h="870">
                  <a:moveTo>
                    <a:pt x="167" y="0"/>
                  </a:moveTo>
                  <a:cubicBezTo>
                    <a:pt x="117" y="64"/>
                    <a:pt x="0" y="178"/>
                    <a:pt x="0" y="436"/>
                  </a:cubicBezTo>
                  <a:cubicBezTo>
                    <a:pt x="0" y="694"/>
                    <a:pt x="124" y="769"/>
                    <a:pt x="197" y="870"/>
                  </a:cubicBezTo>
                </a:path>
              </a:pathLst>
            </a:custGeom>
            <a:noFill/>
            <a:ln w="19050">
              <a:solidFill>
                <a:srgbClr val="FFFFFF"/>
              </a:solidFill>
              <a:round/>
            </a:ln>
          </p:spPr>
          <p:txBody>
            <a:bodyPr/>
            <a:lstStyle/>
            <a:p>
              <a:endParaRPr lang="zh-CN" altLang="en-US" b="1"/>
            </a:p>
          </p:txBody>
        </p:sp>
        <p:sp>
          <p:nvSpPr>
            <p:cNvPr id="114" name="任意多边形 19"/>
            <p:cNvSpPr/>
            <p:nvPr/>
          </p:nvSpPr>
          <p:spPr bwMode="gray">
            <a:xfrm rot="16200000" flipV="1">
              <a:off x="900" y="2668"/>
              <a:ext cx="114" cy="653"/>
            </a:xfrm>
            <a:custGeom>
              <a:avLst/>
              <a:gdLst>
                <a:gd name="T0" fmla="*/ 56 w 197"/>
                <a:gd name="T1" fmla="*/ 0 h 870"/>
                <a:gd name="T2" fmla="*/ 0 w 197"/>
                <a:gd name="T3" fmla="*/ 245 h 870"/>
                <a:gd name="T4" fmla="*/ 66 w 197"/>
                <a:gd name="T5" fmla="*/ 490 h 870"/>
                <a:gd name="T6" fmla="*/ 0 60000 65536"/>
                <a:gd name="T7" fmla="*/ 0 60000 65536"/>
                <a:gd name="T8" fmla="*/ 0 60000 65536"/>
                <a:gd name="T9" fmla="*/ 0 w 197"/>
                <a:gd name="T10" fmla="*/ 0 h 870"/>
                <a:gd name="T11" fmla="*/ 197 w 197"/>
                <a:gd name="T12" fmla="*/ 870 h 870"/>
              </a:gdLst>
              <a:ahLst/>
              <a:cxnLst>
                <a:cxn ang="T6">
                  <a:pos x="T0" y="T1"/>
                </a:cxn>
                <a:cxn ang="T7">
                  <a:pos x="T2" y="T3"/>
                </a:cxn>
                <a:cxn ang="T8">
                  <a:pos x="T4" y="T5"/>
                </a:cxn>
              </a:cxnLst>
              <a:rect l="T9" t="T10" r="T11" b="T12"/>
              <a:pathLst>
                <a:path w="197" h="870">
                  <a:moveTo>
                    <a:pt x="167" y="0"/>
                  </a:moveTo>
                  <a:cubicBezTo>
                    <a:pt x="117" y="64"/>
                    <a:pt x="0" y="178"/>
                    <a:pt x="0" y="436"/>
                  </a:cubicBezTo>
                  <a:cubicBezTo>
                    <a:pt x="0" y="694"/>
                    <a:pt x="124" y="769"/>
                    <a:pt x="197" y="870"/>
                  </a:cubicBezTo>
                </a:path>
              </a:pathLst>
            </a:custGeom>
            <a:noFill/>
            <a:ln w="19050">
              <a:solidFill>
                <a:srgbClr val="FFFFFF"/>
              </a:solidFill>
              <a:round/>
            </a:ln>
          </p:spPr>
          <p:txBody>
            <a:bodyPr/>
            <a:lstStyle/>
            <a:p>
              <a:endParaRPr lang="zh-CN" altLang="en-US" b="1"/>
            </a:p>
          </p:txBody>
        </p:sp>
      </p:grpSp>
      <p:grpSp>
        <p:nvGrpSpPr>
          <p:cNvPr id="115" name="组合 20"/>
          <p:cNvGrpSpPr/>
          <p:nvPr/>
        </p:nvGrpSpPr>
        <p:grpSpPr bwMode="auto">
          <a:xfrm>
            <a:off x="4792663" y="5387182"/>
            <a:ext cx="419100" cy="358775"/>
            <a:chOff x="2640" y="3304"/>
            <a:chExt cx="294" cy="252"/>
          </a:xfrm>
        </p:grpSpPr>
        <p:sp>
          <p:nvSpPr>
            <p:cNvPr id="116" name="自选图形 21"/>
            <p:cNvSpPr>
              <a:spLocks noChangeArrowheads="1"/>
            </p:cNvSpPr>
            <p:nvPr/>
          </p:nvSpPr>
          <p:spPr bwMode="gray">
            <a:xfrm>
              <a:off x="2700" y="3304"/>
              <a:ext cx="176" cy="176"/>
            </a:xfrm>
            <a:prstGeom prst="roundRect">
              <a:avLst>
                <a:gd name="adj" fmla="val 6250"/>
              </a:avLst>
            </a:prstGeom>
            <a:solidFill>
              <a:srgbClr val="292929">
                <a:alpha val="50195"/>
              </a:srgbClr>
            </a:solidFill>
            <a:ln w="19050" algn="ctr">
              <a:solidFill>
                <a:srgbClr val="FFFFFF"/>
              </a:solidFill>
              <a:round/>
            </a:ln>
          </p:spPr>
          <p:txBody>
            <a:bodyPr wrap="none" anchor="ctr"/>
            <a:lstStyle/>
            <a:p>
              <a:endParaRPr lang="zh-CN" altLang="en-US" b="1"/>
            </a:p>
          </p:txBody>
        </p:sp>
        <p:sp>
          <p:nvSpPr>
            <p:cNvPr id="117" name="自选图形 22"/>
            <p:cNvSpPr>
              <a:spLocks noChangeArrowheads="1"/>
            </p:cNvSpPr>
            <p:nvPr/>
          </p:nvSpPr>
          <p:spPr bwMode="gray">
            <a:xfrm>
              <a:off x="2640" y="3478"/>
              <a:ext cx="294" cy="78"/>
            </a:xfrm>
            <a:prstGeom prst="roundRect">
              <a:avLst>
                <a:gd name="adj" fmla="val 16667"/>
              </a:avLst>
            </a:prstGeom>
            <a:solidFill>
              <a:srgbClr val="292929">
                <a:alpha val="50195"/>
              </a:srgbClr>
            </a:solidFill>
            <a:ln w="19050" algn="ctr">
              <a:solidFill>
                <a:srgbClr val="FFFFFF"/>
              </a:solidFill>
              <a:round/>
            </a:ln>
          </p:spPr>
          <p:txBody>
            <a:bodyPr wrap="none" anchor="ctr"/>
            <a:lstStyle/>
            <a:p>
              <a:endParaRPr lang="zh-CN" altLang="en-US" b="1"/>
            </a:p>
          </p:txBody>
        </p:sp>
        <p:sp>
          <p:nvSpPr>
            <p:cNvPr id="118" name="直线 23"/>
            <p:cNvSpPr>
              <a:spLocks noChangeShapeType="1"/>
            </p:cNvSpPr>
            <p:nvPr/>
          </p:nvSpPr>
          <p:spPr bwMode="gray">
            <a:xfrm flipH="1">
              <a:off x="2847" y="3517"/>
              <a:ext cx="45" cy="0"/>
            </a:xfrm>
            <a:prstGeom prst="line">
              <a:avLst/>
            </a:prstGeom>
            <a:noFill/>
            <a:ln w="19050">
              <a:solidFill>
                <a:srgbClr val="FFFFFF"/>
              </a:solidFill>
              <a:round/>
            </a:ln>
          </p:spPr>
          <p:txBody>
            <a:bodyPr/>
            <a:lstStyle/>
            <a:p>
              <a:endParaRPr lang="zh-CN" altLang="en-US" b="1"/>
            </a:p>
          </p:txBody>
        </p:sp>
        <p:sp>
          <p:nvSpPr>
            <p:cNvPr id="119" name="直线 24"/>
            <p:cNvSpPr>
              <a:spLocks noChangeShapeType="1"/>
            </p:cNvSpPr>
            <p:nvPr/>
          </p:nvSpPr>
          <p:spPr bwMode="gray">
            <a:xfrm flipH="1">
              <a:off x="2759" y="3359"/>
              <a:ext cx="73" cy="0"/>
            </a:xfrm>
            <a:prstGeom prst="line">
              <a:avLst/>
            </a:prstGeom>
            <a:noFill/>
            <a:ln w="19050">
              <a:solidFill>
                <a:srgbClr val="FFFFFF"/>
              </a:solidFill>
              <a:round/>
            </a:ln>
          </p:spPr>
          <p:txBody>
            <a:bodyPr/>
            <a:lstStyle/>
            <a:p>
              <a:endParaRPr lang="zh-CN" altLang="en-US" b="1"/>
            </a:p>
          </p:txBody>
        </p:sp>
        <p:sp>
          <p:nvSpPr>
            <p:cNvPr id="120" name="直线 25"/>
            <p:cNvSpPr>
              <a:spLocks noChangeShapeType="1"/>
            </p:cNvSpPr>
            <p:nvPr/>
          </p:nvSpPr>
          <p:spPr bwMode="gray">
            <a:xfrm flipH="1">
              <a:off x="2787" y="3385"/>
              <a:ext cx="45" cy="0"/>
            </a:xfrm>
            <a:prstGeom prst="line">
              <a:avLst/>
            </a:prstGeom>
            <a:noFill/>
            <a:ln w="19050">
              <a:solidFill>
                <a:srgbClr val="FFFFFF"/>
              </a:solidFill>
              <a:round/>
            </a:ln>
          </p:spPr>
          <p:txBody>
            <a:bodyPr/>
            <a:lstStyle/>
            <a:p>
              <a:endParaRPr lang="zh-CN" altLang="en-US" b="1"/>
            </a:p>
          </p:txBody>
        </p:sp>
        <p:sp>
          <p:nvSpPr>
            <p:cNvPr id="121" name="直线 26"/>
            <p:cNvSpPr>
              <a:spLocks noChangeShapeType="1"/>
            </p:cNvSpPr>
            <p:nvPr/>
          </p:nvSpPr>
          <p:spPr bwMode="gray">
            <a:xfrm flipH="1">
              <a:off x="2800" y="3434"/>
              <a:ext cx="32" cy="0"/>
            </a:xfrm>
            <a:prstGeom prst="line">
              <a:avLst/>
            </a:prstGeom>
            <a:noFill/>
            <a:ln w="19050">
              <a:solidFill>
                <a:srgbClr val="FFFFFF"/>
              </a:solidFill>
              <a:round/>
            </a:ln>
          </p:spPr>
          <p:txBody>
            <a:bodyPr/>
            <a:lstStyle/>
            <a:p>
              <a:endParaRPr lang="zh-CN" altLang="en-US" b="1"/>
            </a:p>
          </p:txBody>
        </p:sp>
      </p:grpSp>
      <p:sp>
        <p:nvSpPr>
          <p:cNvPr id="122" name="自选图形 27"/>
          <p:cNvSpPr>
            <a:spLocks noChangeArrowheads="1"/>
          </p:cNvSpPr>
          <p:nvPr/>
        </p:nvSpPr>
        <p:spPr bwMode="gray">
          <a:xfrm>
            <a:off x="5829300" y="2409032"/>
            <a:ext cx="368300" cy="365125"/>
          </a:xfrm>
          <a:prstGeom prst="cube">
            <a:avLst>
              <a:gd name="adj" fmla="val 25000"/>
            </a:avLst>
          </a:prstGeom>
          <a:solidFill>
            <a:srgbClr val="292929">
              <a:alpha val="50195"/>
            </a:srgbClr>
          </a:solidFill>
          <a:ln w="19050">
            <a:solidFill>
              <a:srgbClr val="FFFFFF"/>
            </a:solidFill>
            <a:miter lim="800000"/>
          </a:ln>
        </p:spPr>
        <p:txBody>
          <a:bodyPr wrap="none" anchor="ctr"/>
          <a:lstStyle/>
          <a:p>
            <a:endParaRPr lang="zh-CN" altLang="en-US" b="1"/>
          </a:p>
        </p:txBody>
      </p:sp>
      <p:grpSp>
        <p:nvGrpSpPr>
          <p:cNvPr id="123" name="组合 28"/>
          <p:cNvGrpSpPr/>
          <p:nvPr/>
        </p:nvGrpSpPr>
        <p:grpSpPr bwMode="auto">
          <a:xfrm>
            <a:off x="7345363" y="3507582"/>
            <a:ext cx="469900" cy="446087"/>
            <a:chOff x="3422" y="1347"/>
            <a:chExt cx="330" cy="313"/>
          </a:xfrm>
        </p:grpSpPr>
        <p:sp>
          <p:nvSpPr>
            <p:cNvPr id="124" name="自选图形 29"/>
            <p:cNvSpPr>
              <a:spLocks noChangeArrowheads="1"/>
            </p:cNvSpPr>
            <p:nvPr/>
          </p:nvSpPr>
          <p:spPr bwMode="gray">
            <a:xfrm>
              <a:off x="3422" y="1411"/>
              <a:ext cx="330" cy="249"/>
            </a:xfrm>
            <a:prstGeom prst="roundRect">
              <a:avLst>
                <a:gd name="adj" fmla="val 16667"/>
              </a:avLst>
            </a:prstGeom>
            <a:solidFill>
              <a:srgbClr val="292929">
                <a:alpha val="50195"/>
              </a:srgbClr>
            </a:solidFill>
            <a:ln w="19050" algn="ctr">
              <a:solidFill>
                <a:srgbClr val="FFFFFF"/>
              </a:solidFill>
              <a:round/>
            </a:ln>
          </p:spPr>
          <p:txBody>
            <a:bodyPr wrap="none" anchor="ctr"/>
            <a:lstStyle/>
            <a:p>
              <a:endParaRPr lang="zh-CN" altLang="en-US" b="1"/>
            </a:p>
          </p:txBody>
        </p:sp>
        <p:sp>
          <p:nvSpPr>
            <p:cNvPr id="125" name="自选图形 30"/>
            <p:cNvSpPr>
              <a:spLocks noChangeArrowheads="1"/>
            </p:cNvSpPr>
            <p:nvPr/>
          </p:nvSpPr>
          <p:spPr bwMode="gray">
            <a:xfrm>
              <a:off x="3522" y="1347"/>
              <a:ext cx="122" cy="113"/>
            </a:xfrm>
            <a:custGeom>
              <a:avLst/>
              <a:gdLst>
                <a:gd name="T0" fmla="*/ 0 w 21600"/>
                <a:gd name="T1" fmla="*/ 0 h 21600"/>
                <a:gd name="T2" fmla="*/ 0 w 21600"/>
                <a:gd name="T3" fmla="*/ 0 h 21600"/>
                <a:gd name="T4" fmla="*/ 0 w 21600"/>
                <a:gd name="T5" fmla="*/ 0 h 21600"/>
                <a:gd name="T6" fmla="*/ 1 w 21600"/>
                <a:gd name="T7" fmla="*/ 0 h 21600"/>
                <a:gd name="T8" fmla="*/ 0 60000 65536"/>
                <a:gd name="T9" fmla="*/ 0 60000 65536"/>
                <a:gd name="T10" fmla="*/ 0 60000 65536"/>
                <a:gd name="T11" fmla="*/ 0 60000 65536"/>
                <a:gd name="T12" fmla="*/ 0 w 21600"/>
                <a:gd name="T13" fmla="*/ 0 h 21600"/>
                <a:gd name="T14" fmla="*/ 21600 w 21600"/>
                <a:gd name="T15" fmla="*/ 7646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292929">
                <a:alpha val="50195"/>
              </a:srgbClr>
            </a:solidFill>
            <a:ln w="12700" algn="ctr">
              <a:solidFill>
                <a:srgbClr val="FFFFFF"/>
              </a:solidFill>
              <a:miter lim="800000"/>
            </a:ln>
          </p:spPr>
          <p:txBody>
            <a:bodyPr wrap="none" anchor="ctr"/>
            <a:lstStyle/>
            <a:p>
              <a:endParaRPr lang="zh-CN" altLang="en-US" b="1"/>
            </a:p>
          </p:txBody>
        </p:sp>
      </p:grpSp>
      <p:grpSp>
        <p:nvGrpSpPr>
          <p:cNvPr id="126" name="组合 31"/>
          <p:cNvGrpSpPr/>
          <p:nvPr/>
        </p:nvGrpSpPr>
        <p:grpSpPr bwMode="auto">
          <a:xfrm>
            <a:off x="6780213" y="5344319"/>
            <a:ext cx="385762" cy="476250"/>
            <a:chOff x="984" y="878"/>
            <a:chExt cx="3312" cy="4086"/>
          </a:xfrm>
        </p:grpSpPr>
        <p:sp>
          <p:nvSpPr>
            <p:cNvPr id="127" name="任意多边形 32"/>
            <p:cNvSpPr/>
            <p:nvPr/>
          </p:nvSpPr>
          <p:spPr bwMode="gray">
            <a:xfrm>
              <a:off x="984" y="1002"/>
              <a:ext cx="3312" cy="3962"/>
            </a:xfrm>
            <a:custGeom>
              <a:avLst/>
              <a:gdLst>
                <a:gd name="T0" fmla="*/ 1376 w 3312"/>
                <a:gd name="T1" fmla="*/ 696 h 3962"/>
                <a:gd name="T2" fmla="*/ 1639 w 3312"/>
                <a:gd name="T3" fmla="*/ 920 h 3962"/>
                <a:gd name="T4" fmla="*/ 1926 w 3312"/>
                <a:gd name="T5" fmla="*/ 708 h 3962"/>
                <a:gd name="T6" fmla="*/ 2940 w 3312"/>
                <a:gd name="T7" fmla="*/ 66 h 3962"/>
                <a:gd name="T8" fmla="*/ 3204 w 3312"/>
                <a:gd name="T9" fmla="*/ 78 h 3962"/>
                <a:gd name="T10" fmla="*/ 3072 w 3312"/>
                <a:gd name="T11" fmla="*/ 444 h 3962"/>
                <a:gd name="T12" fmla="*/ 2139 w 3312"/>
                <a:gd name="T13" fmla="*/ 1081 h 3962"/>
                <a:gd name="T14" fmla="*/ 2476 w 3312"/>
                <a:gd name="T15" fmla="*/ 2372 h 3962"/>
                <a:gd name="T16" fmla="*/ 2251 w 3312"/>
                <a:gd name="T17" fmla="*/ 2435 h 3962"/>
                <a:gd name="T18" fmla="*/ 2614 w 3312"/>
                <a:gd name="T19" fmla="*/ 3589 h 3962"/>
                <a:gd name="T20" fmla="*/ 2539 w 3312"/>
                <a:gd name="T21" fmla="*/ 3925 h 3962"/>
                <a:gd name="T22" fmla="*/ 2226 w 3312"/>
                <a:gd name="T23" fmla="*/ 3689 h 3962"/>
                <a:gd name="T24" fmla="*/ 1789 w 3312"/>
                <a:gd name="T25" fmla="*/ 2534 h 3962"/>
                <a:gd name="T26" fmla="*/ 1414 w 3312"/>
                <a:gd name="T27" fmla="*/ 2534 h 3962"/>
                <a:gd name="T28" fmla="*/ 1051 w 3312"/>
                <a:gd name="T29" fmla="*/ 3689 h 3962"/>
                <a:gd name="T30" fmla="*/ 789 w 3312"/>
                <a:gd name="T31" fmla="*/ 3925 h 3962"/>
                <a:gd name="T32" fmla="*/ 676 w 3312"/>
                <a:gd name="T33" fmla="*/ 3577 h 3962"/>
                <a:gd name="T34" fmla="*/ 1001 w 3312"/>
                <a:gd name="T35" fmla="*/ 2459 h 3962"/>
                <a:gd name="T36" fmla="*/ 751 w 3312"/>
                <a:gd name="T37" fmla="*/ 2397 h 3962"/>
                <a:gd name="T38" fmla="*/ 1126 w 3312"/>
                <a:gd name="T39" fmla="*/ 1081 h 3962"/>
                <a:gd name="T40" fmla="*/ 139 w 3312"/>
                <a:gd name="T41" fmla="*/ 497 h 3962"/>
                <a:gd name="T42" fmla="*/ 60 w 3312"/>
                <a:gd name="T43" fmla="*/ 180 h 3962"/>
                <a:gd name="T44" fmla="*/ 389 w 3312"/>
                <a:gd name="T45" fmla="*/ 162 h 3962"/>
                <a:gd name="T46" fmla="*/ 1376 w 3312"/>
                <a:gd name="T47" fmla="*/ 696 h 396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312"/>
                <a:gd name="T73" fmla="*/ 0 h 3962"/>
                <a:gd name="T74" fmla="*/ 3312 w 3312"/>
                <a:gd name="T75" fmla="*/ 3962 h 396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312" h="3962">
                  <a:moveTo>
                    <a:pt x="1376" y="696"/>
                  </a:moveTo>
                  <a:cubicBezTo>
                    <a:pt x="1401" y="795"/>
                    <a:pt x="1489" y="920"/>
                    <a:pt x="1639" y="920"/>
                  </a:cubicBezTo>
                  <a:cubicBezTo>
                    <a:pt x="1801" y="920"/>
                    <a:pt x="1876" y="795"/>
                    <a:pt x="1926" y="708"/>
                  </a:cubicBezTo>
                  <a:lnTo>
                    <a:pt x="2940" y="66"/>
                  </a:lnTo>
                  <a:cubicBezTo>
                    <a:pt x="3042" y="0"/>
                    <a:pt x="3142" y="16"/>
                    <a:pt x="3204" y="78"/>
                  </a:cubicBezTo>
                  <a:cubicBezTo>
                    <a:pt x="3267" y="140"/>
                    <a:pt x="3312" y="264"/>
                    <a:pt x="3072" y="444"/>
                  </a:cubicBezTo>
                  <a:lnTo>
                    <a:pt x="2139" y="1081"/>
                  </a:lnTo>
                  <a:lnTo>
                    <a:pt x="2476" y="2372"/>
                  </a:lnTo>
                  <a:lnTo>
                    <a:pt x="2251" y="2435"/>
                  </a:lnTo>
                  <a:lnTo>
                    <a:pt x="2614" y="3589"/>
                  </a:lnTo>
                  <a:cubicBezTo>
                    <a:pt x="2651" y="3751"/>
                    <a:pt x="2639" y="3863"/>
                    <a:pt x="2539" y="3925"/>
                  </a:cubicBezTo>
                  <a:cubicBezTo>
                    <a:pt x="2401" y="3962"/>
                    <a:pt x="2289" y="3863"/>
                    <a:pt x="2226" y="3689"/>
                  </a:cubicBezTo>
                  <a:cubicBezTo>
                    <a:pt x="2101" y="3453"/>
                    <a:pt x="1876" y="2720"/>
                    <a:pt x="1789" y="2534"/>
                  </a:cubicBezTo>
                  <a:lnTo>
                    <a:pt x="1414" y="2534"/>
                  </a:lnTo>
                  <a:cubicBezTo>
                    <a:pt x="1339" y="2770"/>
                    <a:pt x="1151" y="3465"/>
                    <a:pt x="1051" y="3689"/>
                  </a:cubicBezTo>
                  <a:cubicBezTo>
                    <a:pt x="1001" y="3838"/>
                    <a:pt x="914" y="3950"/>
                    <a:pt x="789" y="3925"/>
                  </a:cubicBezTo>
                  <a:cubicBezTo>
                    <a:pt x="714" y="3875"/>
                    <a:pt x="614" y="3838"/>
                    <a:pt x="676" y="3577"/>
                  </a:cubicBezTo>
                  <a:lnTo>
                    <a:pt x="1001" y="2459"/>
                  </a:lnTo>
                  <a:lnTo>
                    <a:pt x="751" y="2397"/>
                  </a:lnTo>
                  <a:lnTo>
                    <a:pt x="1126" y="1081"/>
                  </a:lnTo>
                  <a:lnTo>
                    <a:pt x="139" y="497"/>
                  </a:lnTo>
                  <a:cubicBezTo>
                    <a:pt x="54" y="402"/>
                    <a:pt x="0" y="342"/>
                    <a:pt x="60" y="180"/>
                  </a:cubicBezTo>
                  <a:cubicBezTo>
                    <a:pt x="186" y="102"/>
                    <a:pt x="214" y="112"/>
                    <a:pt x="389" y="162"/>
                  </a:cubicBezTo>
                  <a:lnTo>
                    <a:pt x="1376" y="696"/>
                  </a:lnTo>
                  <a:close/>
                </a:path>
              </a:pathLst>
            </a:custGeom>
            <a:solidFill>
              <a:srgbClr val="292929">
                <a:alpha val="50195"/>
              </a:srgbClr>
            </a:solidFill>
            <a:ln w="19050">
              <a:solidFill>
                <a:srgbClr val="FFFFFF"/>
              </a:solidFill>
              <a:round/>
            </a:ln>
          </p:spPr>
          <p:txBody>
            <a:bodyPr/>
            <a:lstStyle/>
            <a:p>
              <a:endParaRPr lang="zh-CN" altLang="en-US" b="1"/>
            </a:p>
          </p:txBody>
        </p:sp>
        <p:sp>
          <p:nvSpPr>
            <p:cNvPr id="128" name="椭圆 33"/>
            <p:cNvSpPr>
              <a:spLocks noChangeArrowheads="1"/>
            </p:cNvSpPr>
            <p:nvPr/>
          </p:nvSpPr>
          <p:spPr bwMode="gray">
            <a:xfrm>
              <a:off x="2208" y="878"/>
              <a:ext cx="862" cy="845"/>
            </a:xfrm>
            <a:prstGeom prst="ellipse">
              <a:avLst/>
            </a:prstGeom>
            <a:solidFill>
              <a:srgbClr val="292929">
                <a:alpha val="50195"/>
              </a:srgbClr>
            </a:solidFill>
            <a:ln w="19050">
              <a:solidFill>
                <a:srgbClr val="FFFFFF"/>
              </a:solidFill>
              <a:round/>
            </a:ln>
          </p:spPr>
          <p:txBody>
            <a:bodyPr wrap="none" anchor="ctr"/>
            <a:lstStyle/>
            <a:p>
              <a:endParaRPr lang="zh-CN" altLang="en-US" b="1"/>
            </a:p>
          </p:txBody>
        </p:sp>
      </p:grpSp>
      <p:sp>
        <p:nvSpPr>
          <p:cNvPr id="129" name="矩形 34"/>
          <p:cNvSpPr>
            <a:spLocks noChangeArrowheads="1"/>
          </p:cNvSpPr>
          <p:nvPr/>
        </p:nvSpPr>
        <p:spPr bwMode="auto">
          <a:xfrm>
            <a:off x="5127625" y="3567907"/>
            <a:ext cx="1751013" cy="1384995"/>
          </a:xfrm>
          <a:prstGeom prst="rect">
            <a:avLst/>
          </a:prstGeom>
          <a:noFill/>
          <a:ln w="9525">
            <a:noFill/>
            <a:miter lim="800000"/>
          </a:ln>
        </p:spPr>
        <p:txBody>
          <a:bodyPr>
            <a:spAutoFit/>
          </a:bodyPr>
          <a:lstStyle/>
          <a:p>
            <a:pPr algn="ctr"/>
            <a:r>
              <a:rPr lang="zh-CN" altLang="en-US" sz="2800" b="1" dirty="0">
                <a:solidFill>
                  <a:srgbClr val="000000"/>
                </a:solidFill>
                <a:cs typeface="Arial" panose="020B0604020202020204" pitchFamily="34" charset="0"/>
              </a:rPr>
              <a:t>专家意见集合法注意事项</a:t>
            </a:r>
            <a:endParaRPr lang="en-US" altLang="zh-CN" sz="2800" b="1" dirty="0">
              <a:solidFill>
                <a:srgbClr val="000000"/>
              </a:solidFill>
              <a:cs typeface="Arial" panose="020B0604020202020204" pitchFamily="34" charset="0"/>
            </a:endParaRPr>
          </a:p>
        </p:txBody>
      </p:sp>
      <p:sp>
        <p:nvSpPr>
          <p:cNvPr id="130" name="自选图形 35"/>
          <p:cNvSpPr/>
          <p:nvPr/>
        </p:nvSpPr>
        <p:spPr bwMode="auto">
          <a:xfrm>
            <a:off x="1085161" y="2215357"/>
            <a:ext cx="3443978" cy="547687"/>
          </a:xfrm>
          <a:prstGeom prst="accentCallout2">
            <a:avLst>
              <a:gd name="adj1" fmla="val 18750"/>
              <a:gd name="adj2" fmla="val 104532"/>
              <a:gd name="adj3" fmla="val 18750"/>
              <a:gd name="adj4" fmla="val 118509"/>
              <a:gd name="adj5" fmla="val 46093"/>
              <a:gd name="adj6" fmla="val 133051"/>
            </a:avLst>
          </a:prstGeom>
          <a:noFill/>
          <a:ln w="9525">
            <a:solidFill>
              <a:schemeClr val="tx1"/>
            </a:solidFill>
            <a:miter lim="800000"/>
          </a:ln>
        </p:spPr>
        <p:txBody>
          <a:bodyPr anchor="ctr"/>
          <a:lstStyle/>
          <a:p>
            <a:pPr eaLnBrk="0" hangingPunct="0">
              <a:lnSpc>
                <a:spcPct val="130000"/>
              </a:lnSpc>
              <a:buClr>
                <a:schemeClr val="hlink"/>
              </a:buClr>
            </a:pPr>
            <a:r>
              <a:rPr lang="zh-CN" altLang="en-US" sz="1600" b="1" dirty="0"/>
              <a:t>（</a:t>
            </a:r>
            <a:r>
              <a:rPr lang="en-US" altLang="zh-CN" sz="1600" b="1" dirty="0"/>
              <a:t>1</a:t>
            </a:r>
            <a:r>
              <a:rPr lang="zh-CN" altLang="en-US" sz="1600" b="1" dirty="0"/>
              <a:t>）</a:t>
            </a:r>
            <a:r>
              <a:rPr lang="zh-CN" altLang="zh-CN" sz="1600" b="1" dirty="0"/>
              <a:t>所邀请的专家人数应该根据预测目标所涉及的范围与复杂程度来确定，通常控制在</a:t>
            </a:r>
            <a:r>
              <a:rPr lang="en-US" altLang="zh-CN" sz="1600" b="1" dirty="0"/>
              <a:t>10</a:t>
            </a:r>
            <a:r>
              <a:rPr lang="zh-CN" altLang="zh-CN" sz="1600" b="1" dirty="0"/>
              <a:t>至</a:t>
            </a:r>
            <a:r>
              <a:rPr lang="en-US" altLang="zh-CN" sz="1600" b="1" dirty="0"/>
              <a:t>50</a:t>
            </a:r>
            <a:r>
              <a:rPr lang="zh-CN" altLang="zh-CN" sz="1600" b="1" dirty="0"/>
              <a:t>人，对于重大预测的项目则可以再增加一些</a:t>
            </a:r>
            <a:endParaRPr lang="en-US" altLang="zh-CN" sz="1600" b="1" dirty="0">
              <a:cs typeface="Arial" panose="020B0604020202020204" pitchFamily="34" charset="0"/>
            </a:endParaRPr>
          </a:p>
        </p:txBody>
      </p:sp>
      <p:sp>
        <p:nvSpPr>
          <p:cNvPr id="131" name="自选图形 36"/>
          <p:cNvSpPr/>
          <p:nvPr/>
        </p:nvSpPr>
        <p:spPr bwMode="auto">
          <a:xfrm>
            <a:off x="688975" y="4115594"/>
            <a:ext cx="2712139" cy="547688"/>
          </a:xfrm>
          <a:prstGeom prst="accentCallout2">
            <a:avLst>
              <a:gd name="adj1" fmla="val 18750"/>
              <a:gd name="adj2" fmla="val 104532"/>
              <a:gd name="adj3" fmla="val 18750"/>
              <a:gd name="adj4" fmla="val 113125"/>
              <a:gd name="adj5" fmla="val -19009"/>
              <a:gd name="adj6" fmla="val 122097"/>
            </a:avLst>
          </a:prstGeom>
          <a:noFill/>
          <a:ln w="9525">
            <a:solidFill>
              <a:schemeClr val="tx1"/>
            </a:solidFill>
            <a:miter lim="800000"/>
          </a:ln>
        </p:spPr>
        <p:txBody>
          <a:bodyPr anchor="ctr"/>
          <a:lstStyle/>
          <a:p>
            <a:r>
              <a:rPr lang="en-US" altLang="zh-CN" sz="1600" b="1" dirty="0"/>
              <a:t> </a:t>
            </a:r>
            <a:r>
              <a:rPr lang="zh-CN" altLang="en-US" sz="1600" b="1" dirty="0"/>
              <a:t>（</a:t>
            </a:r>
            <a:r>
              <a:rPr lang="en-US" altLang="zh-CN" sz="1600" b="1" dirty="0"/>
              <a:t>2</a:t>
            </a:r>
            <a:r>
              <a:rPr lang="zh-CN" altLang="en-US" sz="1600" b="1" dirty="0"/>
              <a:t>）</a:t>
            </a:r>
            <a:r>
              <a:rPr lang="zh-CN" altLang="zh-CN" sz="1600" b="1" dirty="0"/>
              <a:t>所邀请的专家需要具备较高的知识水平、相关实践经验以及主观判断分析能力，能够对预测目标的未来发展作出科学的判断</a:t>
            </a:r>
            <a:endParaRPr lang="en-US" altLang="zh-CN" sz="1600" b="1" dirty="0">
              <a:solidFill>
                <a:srgbClr val="000000"/>
              </a:solidFill>
              <a:cs typeface="Arial" panose="020B0604020202020204" pitchFamily="34" charset="0"/>
            </a:endParaRPr>
          </a:p>
        </p:txBody>
      </p:sp>
      <p:sp>
        <p:nvSpPr>
          <p:cNvPr id="132" name="自选图形 37"/>
          <p:cNvSpPr/>
          <p:nvPr/>
        </p:nvSpPr>
        <p:spPr bwMode="auto">
          <a:xfrm>
            <a:off x="460375" y="5969794"/>
            <a:ext cx="3662363" cy="547688"/>
          </a:xfrm>
          <a:prstGeom prst="accentCallout2">
            <a:avLst>
              <a:gd name="adj1" fmla="val 18750"/>
              <a:gd name="adj2" fmla="val 104532"/>
              <a:gd name="adj3" fmla="val 18750"/>
              <a:gd name="adj4" fmla="val 117847"/>
              <a:gd name="adj5" fmla="val -2606"/>
              <a:gd name="adj6" fmla="val 131917"/>
            </a:avLst>
          </a:prstGeom>
          <a:noFill/>
          <a:ln w="9525">
            <a:solidFill>
              <a:schemeClr val="tx1"/>
            </a:solidFill>
            <a:miter lim="800000"/>
          </a:ln>
        </p:spPr>
        <p:txBody>
          <a:bodyPr anchor="ctr"/>
          <a:lstStyle/>
          <a:p>
            <a:r>
              <a:rPr lang="zh-CN" altLang="en-US" sz="1800" b="1" dirty="0">
                <a:solidFill>
                  <a:srgbClr val="000000"/>
                </a:solidFill>
                <a:cs typeface="Arial" panose="020B0604020202020204" pitchFamily="34" charset="0"/>
              </a:rPr>
              <a:t>（</a:t>
            </a:r>
            <a:r>
              <a:rPr lang="en-US" altLang="zh-CN" sz="1800" b="1" dirty="0">
                <a:solidFill>
                  <a:srgbClr val="000000"/>
                </a:solidFill>
                <a:cs typeface="Arial" panose="020B0604020202020204" pitchFamily="34" charset="0"/>
              </a:rPr>
              <a:t>3</a:t>
            </a:r>
            <a:r>
              <a:rPr lang="zh-CN" altLang="en-US" sz="1800" b="1" dirty="0">
                <a:solidFill>
                  <a:srgbClr val="000000"/>
                </a:solidFill>
                <a:cs typeface="Arial" panose="020B0604020202020204" pitchFamily="34" charset="0"/>
              </a:rPr>
              <a:t>）</a:t>
            </a:r>
            <a:r>
              <a:rPr lang="zh-CN" altLang="zh-CN" sz="1800" b="1" dirty="0"/>
              <a:t>邀请专家的来源结构要相对合理，受邀请的专家要根据预测目标的性质保持合理的比例</a:t>
            </a:r>
            <a:endParaRPr lang="en-US" altLang="zh-CN" sz="1800" b="1" dirty="0">
              <a:solidFill>
                <a:srgbClr val="000000"/>
              </a:solidFill>
              <a:cs typeface="Arial" panose="020B0604020202020204" pitchFamily="34" charset="0"/>
            </a:endParaRPr>
          </a:p>
        </p:txBody>
      </p:sp>
      <p:sp>
        <p:nvSpPr>
          <p:cNvPr id="133" name="自选图形 38"/>
          <p:cNvSpPr/>
          <p:nvPr/>
        </p:nvSpPr>
        <p:spPr bwMode="auto">
          <a:xfrm>
            <a:off x="8440738" y="5410994"/>
            <a:ext cx="3449637" cy="547687"/>
          </a:xfrm>
          <a:prstGeom prst="accentCallout2">
            <a:avLst>
              <a:gd name="adj1" fmla="val 18750"/>
              <a:gd name="adj2" fmla="val -4532"/>
              <a:gd name="adj3" fmla="val 18750"/>
              <a:gd name="adj4" fmla="val -19829"/>
              <a:gd name="adj5" fmla="val -14583"/>
              <a:gd name="adj6" fmla="val -35977"/>
            </a:avLst>
          </a:prstGeom>
          <a:noFill/>
          <a:ln w="9525">
            <a:solidFill>
              <a:schemeClr val="tx1"/>
            </a:solidFill>
            <a:miter lim="800000"/>
          </a:ln>
        </p:spPr>
        <p:txBody>
          <a:bodyPr anchor="ctr"/>
          <a:lstStyle/>
          <a:p>
            <a:r>
              <a:rPr lang="zh-CN" altLang="en-US" sz="1800" b="1" dirty="0"/>
              <a:t>（</a:t>
            </a:r>
            <a:r>
              <a:rPr lang="en-US" altLang="zh-CN" sz="1800" b="1" dirty="0"/>
              <a:t>4</a:t>
            </a:r>
            <a:r>
              <a:rPr lang="zh-CN" altLang="en-US" sz="1800" b="1" dirty="0"/>
              <a:t>）</a:t>
            </a:r>
            <a:r>
              <a:rPr lang="zh-CN" altLang="zh-CN" sz="1800" b="1" dirty="0"/>
              <a:t>受邀请的专家对所预测的项目要有热情和兴趣，且能在规定的预测时间期限内按时参加</a:t>
            </a:r>
            <a:endParaRPr lang="en-US" altLang="zh-CN" sz="1800" b="1" dirty="0">
              <a:solidFill>
                <a:srgbClr val="000000"/>
              </a:solidFill>
              <a:cs typeface="Arial" panose="020B0604020202020204" pitchFamily="34" charset="0"/>
            </a:endParaRPr>
          </a:p>
        </p:txBody>
      </p:sp>
      <p:sp>
        <p:nvSpPr>
          <p:cNvPr id="134" name="自选图形 39"/>
          <p:cNvSpPr/>
          <p:nvPr/>
        </p:nvSpPr>
        <p:spPr bwMode="auto">
          <a:xfrm>
            <a:off x="8689976" y="3201194"/>
            <a:ext cx="3048000" cy="547687"/>
          </a:xfrm>
          <a:prstGeom prst="accentCallout2">
            <a:avLst>
              <a:gd name="adj1" fmla="val 18750"/>
              <a:gd name="adj2" fmla="val -4532"/>
              <a:gd name="adj3" fmla="val 18750"/>
              <a:gd name="adj4" fmla="val -12750"/>
              <a:gd name="adj5" fmla="val 75599"/>
              <a:gd name="adj6" fmla="val -20052"/>
            </a:avLst>
          </a:prstGeom>
          <a:noFill/>
          <a:ln w="9525">
            <a:solidFill>
              <a:schemeClr val="tx1"/>
            </a:solidFill>
            <a:miter lim="800000"/>
          </a:ln>
        </p:spPr>
        <p:txBody>
          <a:bodyPr anchor="ctr"/>
          <a:lstStyle/>
          <a:p>
            <a:r>
              <a:rPr lang="zh-CN" altLang="en-US" sz="1800" b="1" dirty="0">
                <a:solidFill>
                  <a:srgbClr val="000000"/>
                </a:solidFill>
                <a:cs typeface="Arial" panose="020B0604020202020204" pitchFamily="34" charset="0"/>
              </a:rPr>
              <a:t>（</a:t>
            </a:r>
            <a:r>
              <a:rPr lang="en-US" altLang="zh-CN" sz="1800" b="1" dirty="0">
                <a:solidFill>
                  <a:srgbClr val="000000"/>
                </a:solidFill>
                <a:cs typeface="Arial" panose="020B0604020202020204" pitchFamily="34" charset="0"/>
              </a:rPr>
              <a:t>5</a:t>
            </a:r>
            <a:r>
              <a:rPr lang="zh-CN" altLang="en-US" sz="1800" b="1" dirty="0">
                <a:solidFill>
                  <a:srgbClr val="000000"/>
                </a:solidFill>
                <a:cs typeface="Arial" panose="020B0604020202020204" pitchFamily="34" charset="0"/>
              </a:rPr>
              <a:t>）</a:t>
            </a:r>
            <a:r>
              <a:rPr lang="zh-CN" altLang="zh-CN" sz="1800" b="1" dirty="0"/>
              <a:t>预测小组应根据预测目的事先准备好调查提纲及其相关背景资料</a:t>
            </a:r>
            <a:endParaRPr lang="en-US" altLang="zh-CN" sz="1800" b="1" dirty="0">
              <a:solidFill>
                <a:srgbClr val="000000"/>
              </a:solidFill>
              <a:cs typeface="Arial" panose="020B0604020202020204" pitchFamily="34" charset="0"/>
            </a:endParaRPr>
          </a:p>
        </p:txBody>
      </p:sp>
      <p:sp>
        <p:nvSpPr>
          <p:cNvPr id="7" name="灯片编号占位符 6">
            <a:extLst>
              <a:ext uri="{FF2B5EF4-FFF2-40B4-BE49-F238E27FC236}">
                <a16:creationId xmlns:a16="http://schemas.microsoft.com/office/drawing/2014/main" id="{2FBEFA4C-82DF-4574-8645-57E1A384D8A7}"/>
              </a:ext>
            </a:extLst>
          </p:cNvPr>
          <p:cNvSpPr>
            <a:spLocks noGrp="1"/>
          </p:cNvSpPr>
          <p:nvPr>
            <p:ph type="sldNum" sz="quarter" idx="12"/>
          </p:nvPr>
        </p:nvSpPr>
        <p:spPr/>
        <p:txBody>
          <a:bodyPr/>
          <a:lstStyle/>
          <a:p>
            <a:fld id="{B6F15528-21DE-4FAA-801E-634DDDAF4B2B}" type="slidenum">
              <a:rPr lang="en-US" smtClean="0"/>
              <a:t>107</a:t>
            </a:fld>
            <a:endParaRPr lang="en-US" dirty="0"/>
          </a:p>
        </p:txBody>
      </p:sp>
      <p:sp>
        <p:nvSpPr>
          <p:cNvPr id="46" name="灯片编号占位符 8">
            <a:extLst>
              <a:ext uri="{FF2B5EF4-FFF2-40B4-BE49-F238E27FC236}">
                <a16:creationId xmlns:a16="http://schemas.microsoft.com/office/drawing/2014/main" id="{6A8E3F50-C6A6-422A-A74A-2A73524CE066}"/>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107</a:t>
            </a:fld>
            <a:endParaRPr kumimoji="0" lang="en-US" altLang="zh-CN" sz="1800">
              <a:latin typeface="Times New Roman" panose="02020603050405020304" pitchFamily="18" charset="0"/>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2.1.3  </a:t>
            </a:r>
            <a:r>
              <a:rPr lang="zh-CN" altLang="zh-CN" b="1" dirty="0"/>
              <a:t>项目可行性研究</a:t>
            </a:r>
            <a:endParaRPr lang="zh-CN" altLang="en-US" dirty="0"/>
          </a:p>
        </p:txBody>
      </p:sp>
      <p:cxnSp>
        <p:nvCxnSpPr>
          <p:cNvPr id="42" name="直接连接符 41"/>
          <p:cNvCxnSpPr/>
          <p:nvPr/>
        </p:nvCxnSpPr>
        <p:spPr>
          <a:xfrm>
            <a:off x="0" y="1660664"/>
            <a:ext cx="12192000" cy="0"/>
          </a:xfrm>
          <a:prstGeom prst="line">
            <a:avLst/>
          </a:prstGeom>
          <a:noFill/>
          <a:ln w="57150" cap="flat" cmpd="sng" algn="ctr">
            <a:solidFill>
              <a:srgbClr val="F69200"/>
            </a:solidFill>
            <a:prstDash val="solid"/>
            <a:miter lim="800000"/>
          </a:ln>
          <a:effectLst/>
        </p:spPr>
      </p:cxnSp>
      <p:sp>
        <p:nvSpPr>
          <p:cNvPr id="43" name="文本框 20"/>
          <p:cNvSpPr txBox="1"/>
          <p:nvPr/>
        </p:nvSpPr>
        <p:spPr>
          <a:xfrm>
            <a:off x="603056" y="2210594"/>
            <a:ext cx="11076458" cy="2862322"/>
          </a:xfrm>
          <a:prstGeom prst="rect">
            <a:avLst/>
          </a:prstGeom>
          <a:noFill/>
        </p:spPr>
        <p:txBody>
          <a:bodyPr wrap="square" rtlCol="0">
            <a:spAutoFit/>
          </a:bodyPr>
          <a:lstStyle/>
          <a:p>
            <a:pPr>
              <a:lnSpc>
                <a:spcPct val="150000"/>
              </a:lnSpc>
            </a:pPr>
            <a:r>
              <a:rPr lang="en-US" altLang="zh-CN" b="1" dirty="0"/>
              <a:t>      </a:t>
            </a:r>
            <a:r>
              <a:rPr lang="zh-CN" altLang="zh-CN" b="1" dirty="0"/>
              <a:t>头脑风暴法</a:t>
            </a:r>
            <a:r>
              <a:rPr lang="en-US" altLang="zh-CN" b="1" dirty="0"/>
              <a:t>(Brain Storming)</a:t>
            </a:r>
            <a:r>
              <a:rPr lang="zh-CN" altLang="zh-CN" b="1" dirty="0"/>
              <a:t>，又称</a:t>
            </a:r>
            <a:r>
              <a:rPr lang="en-US" altLang="zh-CN" b="1" dirty="0"/>
              <a:t>BS</a:t>
            </a:r>
            <a:r>
              <a:rPr lang="zh-CN" altLang="zh-CN" b="1" dirty="0"/>
              <a:t>法、智力激励法。它是由美国创造学家</a:t>
            </a:r>
            <a:r>
              <a:rPr lang="en-US" altLang="zh-CN" b="1" dirty="0"/>
              <a:t>A.F.</a:t>
            </a:r>
            <a:r>
              <a:rPr lang="zh-CN" altLang="zh-CN" b="1" dirty="0"/>
              <a:t>奥斯本于</a:t>
            </a:r>
            <a:r>
              <a:rPr lang="en-US" altLang="zh-CN" b="1" dirty="0"/>
              <a:t>1939</a:t>
            </a:r>
            <a:r>
              <a:rPr lang="zh-CN" altLang="zh-CN" b="1" dirty="0"/>
              <a:t>年首次提出的一种激发创造性思维的方法。头脑风暴法是一种通过小型会议的组织形式，让所有参加者在自由愉快、畅所欲言的气氛中，自由交换想法或点子，并以此激发与会者的创意和灵感，使各种设想在相互碰撞中激起脑海的创造性“风暴”。</a:t>
            </a:r>
            <a:endParaRPr lang="zh-CN" altLang="en-US" b="1" dirty="0"/>
          </a:p>
        </p:txBody>
      </p:sp>
      <p:sp>
        <p:nvSpPr>
          <p:cNvPr id="44" name="矩形 43"/>
          <p:cNvSpPr/>
          <p:nvPr/>
        </p:nvSpPr>
        <p:spPr>
          <a:xfrm>
            <a:off x="0" y="5880100"/>
            <a:ext cx="12192000" cy="977900"/>
          </a:xfrm>
          <a:prstGeom prst="rect">
            <a:avLst/>
          </a:prstGeom>
          <a:solidFill>
            <a:srgbClr val="DDDDD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45" name="矩形 44"/>
          <p:cNvSpPr/>
          <p:nvPr/>
        </p:nvSpPr>
        <p:spPr>
          <a:xfrm>
            <a:off x="7851775" y="1449421"/>
            <a:ext cx="4082305" cy="422486"/>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46" name="矩形 45"/>
          <p:cNvSpPr/>
          <p:nvPr/>
        </p:nvSpPr>
        <p:spPr>
          <a:xfrm>
            <a:off x="0" y="5710627"/>
            <a:ext cx="12192000" cy="174111"/>
          </a:xfrm>
          <a:prstGeom prst="rect">
            <a:avLst/>
          </a:prstGeom>
          <a:solidFill>
            <a:srgbClr val="74B83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4" name="灯片编号占位符 3">
            <a:extLst>
              <a:ext uri="{FF2B5EF4-FFF2-40B4-BE49-F238E27FC236}">
                <a16:creationId xmlns:a16="http://schemas.microsoft.com/office/drawing/2014/main" id="{C2CCDF15-D997-405E-949E-5AB2A9FC190E}"/>
              </a:ext>
            </a:extLst>
          </p:cNvPr>
          <p:cNvSpPr>
            <a:spLocks noGrp="1"/>
          </p:cNvSpPr>
          <p:nvPr>
            <p:ph type="sldNum" sz="quarter" idx="12"/>
          </p:nvPr>
        </p:nvSpPr>
        <p:spPr/>
        <p:txBody>
          <a:bodyPr/>
          <a:lstStyle/>
          <a:p>
            <a:fld id="{B6F15528-21DE-4FAA-801E-634DDDAF4B2B}" type="slidenum">
              <a:rPr lang="en-US" smtClean="0"/>
              <a:t>108</a:t>
            </a:fld>
            <a:endParaRPr lang="en-US" dirty="0"/>
          </a:p>
        </p:txBody>
      </p:sp>
      <p:sp>
        <p:nvSpPr>
          <p:cNvPr id="10" name="灯片编号占位符 8">
            <a:extLst>
              <a:ext uri="{FF2B5EF4-FFF2-40B4-BE49-F238E27FC236}">
                <a16:creationId xmlns:a16="http://schemas.microsoft.com/office/drawing/2014/main" id="{9D411CBF-C3F6-44E4-93FE-052D4C3971D0}"/>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108</a:t>
            </a:fld>
            <a:endParaRPr kumimoji="0" lang="en-US" altLang="zh-CN" sz="1800">
              <a:latin typeface="Times New Roman" panose="02020603050405020304" pitchFamily="18" charset="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2.1.3  </a:t>
            </a:r>
            <a:r>
              <a:rPr lang="zh-CN" altLang="zh-CN" b="1" dirty="0"/>
              <a:t>项目可行性研究</a:t>
            </a:r>
            <a:endParaRPr lang="zh-CN" altLang="en-US" dirty="0"/>
          </a:p>
        </p:txBody>
      </p:sp>
      <p:sp>
        <p:nvSpPr>
          <p:cNvPr id="44" name="矩形 43"/>
          <p:cNvSpPr/>
          <p:nvPr/>
        </p:nvSpPr>
        <p:spPr>
          <a:xfrm>
            <a:off x="6350" y="1753790"/>
            <a:ext cx="12192000" cy="3200003"/>
          </a:xfrm>
          <a:prstGeom prst="rect">
            <a:avLst/>
          </a:prstGeom>
          <a:solidFill>
            <a:schemeClr val="bg1">
              <a:lumMod val="9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cxnSp>
        <p:nvCxnSpPr>
          <p:cNvPr id="50" name="直接连接符 49"/>
          <p:cNvCxnSpPr/>
          <p:nvPr/>
        </p:nvCxnSpPr>
        <p:spPr>
          <a:xfrm>
            <a:off x="-35378" y="1524794"/>
            <a:ext cx="12192000" cy="0"/>
          </a:xfrm>
          <a:prstGeom prst="line">
            <a:avLst/>
          </a:prstGeom>
          <a:noFill/>
          <a:ln w="57150" cap="flat" cmpd="sng" algn="ctr">
            <a:solidFill>
              <a:srgbClr val="C00000"/>
            </a:solidFill>
            <a:prstDash val="solid"/>
            <a:miter lim="800000"/>
          </a:ln>
          <a:effectLst/>
        </p:spPr>
      </p:cxnSp>
      <p:sp>
        <p:nvSpPr>
          <p:cNvPr id="51" name="文本框 20"/>
          <p:cNvSpPr txBox="1"/>
          <p:nvPr/>
        </p:nvSpPr>
        <p:spPr>
          <a:xfrm>
            <a:off x="765175" y="1939072"/>
            <a:ext cx="10668000" cy="2862322"/>
          </a:xfrm>
          <a:prstGeom prst="rect">
            <a:avLst/>
          </a:prstGeom>
          <a:noFill/>
        </p:spPr>
        <p:txBody>
          <a:bodyPr wrap="square" rtlCol="0">
            <a:spAutoFit/>
          </a:bodyPr>
          <a:lstStyle/>
          <a:p>
            <a:pPr>
              <a:lnSpc>
                <a:spcPct val="150000"/>
              </a:lnSpc>
            </a:pPr>
            <a:r>
              <a:rPr lang="zh-CN" altLang="zh-CN" b="1" dirty="0"/>
              <a:t>【案例</a:t>
            </a:r>
            <a:r>
              <a:rPr lang="en-US" altLang="zh-CN" b="1" dirty="0"/>
              <a:t>1</a:t>
            </a:r>
            <a:r>
              <a:rPr lang="zh-CN" altLang="zh-CN" b="1" dirty="0"/>
              <a:t>】有一年，美国的北方格外严寒，大雪纷飞，电线上积满了冰雪，一部分大跨度的电线被积雪压断，严重影响通信。往年许多人试图解决这一问题都未能如愿。后来，电信公司某经理运用奥斯本发明的头脑风暴法，尝试解决这一清理积雪的难题。他召开了一种能让头脑卷起风暴的座谈会，参加会议的是不同专业的技术人员</a:t>
            </a:r>
            <a:r>
              <a:rPr lang="zh-CN" altLang="en-US" b="1" dirty="0"/>
              <a:t>。</a:t>
            </a:r>
          </a:p>
        </p:txBody>
      </p:sp>
      <p:cxnSp>
        <p:nvCxnSpPr>
          <p:cNvPr id="8" name="直接连接符 7"/>
          <p:cNvCxnSpPr/>
          <p:nvPr/>
        </p:nvCxnSpPr>
        <p:spPr>
          <a:xfrm>
            <a:off x="-35378" y="5334794"/>
            <a:ext cx="12192000" cy="0"/>
          </a:xfrm>
          <a:prstGeom prst="line">
            <a:avLst/>
          </a:prstGeom>
          <a:noFill/>
          <a:ln w="57150" cap="flat" cmpd="sng" algn="ctr">
            <a:solidFill>
              <a:srgbClr val="C00000"/>
            </a:solidFill>
            <a:prstDash val="solid"/>
            <a:miter lim="800000"/>
          </a:ln>
          <a:effectLst/>
        </p:spPr>
      </p:cxn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3375" y="6011863"/>
            <a:ext cx="2974975"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a:extLst>
              <a:ext uri="{FF2B5EF4-FFF2-40B4-BE49-F238E27FC236}">
                <a16:creationId xmlns:a16="http://schemas.microsoft.com/office/drawing/2014/main" id="{67C5AFF4-C2AF-45B4-A2C2-51E056AB51F6}"/>
              </a:ext>
            </a:extLst>
          </p:cNvPr>
          <p:cNvSpPr>
            <a:spLocks noGrp="1"/>
          </p:cNvSpPr>
          <p:nvPr>
            <p:ph type="sldNum" sz="quarter" idx="12"/>
          </p:nvPr>
        </p:nvSpPr>
        <p:spPr/>
        <p:txBody>
          <a:bodyPr/>
          <a:lstStyle/>
          <a:p>
            <a:fld id="{B6F15528-21DE-4FAA-801E-634DDDAF4B2B}" type="slidenum">
              <a:rPr lang="en-US" smtClean="0"/>
              <a:t>109</a:t>
            </a:fld>
            <a:endParaRPr lang="en-US" dirty="0"/>
          </a:p>
        </p:txBody>
      </p:sp>
      <p:sp>
        <p:nvSpPr>
          <p:cNvPr id="10" name="灯片编号占位符 8">
            <a:extLst>
              <a:ext uri="{FF2B5EF4-FFF2-40B4-BE49-F238E27FC236}">
                <a16:creationId xmlns:a16="http://schemas.microsoft.com/office/drawing/2014/main" id="{71630939-1354-45B9-B82F-28EBD8B78C91}"/>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109</a:t>
            </a:fld>
            <a:endParaRPr kumimoji="0" lang="en-US" altLang="zh-CN" sz="1800">
              <a:latin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5757541" y="1914351"/>
            <a:ext cx="5142234" cy="482924"/>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7" name="TextBox 1"/>
          <p:cNvSpPr txBox="1"/>
          <p:nvPr/>
        </p:nvSpPr>
        <p:spPr>
          <a:xfrm>
            <a:off x="7013575" y="3365241"/>
            <a:ext cx="1231106" cy="369353"/>
          </a:xfrm>
          <a:prstGeom prst="rect">
            <a:avLst/>
          </a:prstGeom>
          <a:noFill/>
        </p:spPr>
        <p:txBody>
          <a:bodyPr wrap="none" lIns="0" tIns="0" rIns="0" bIns="60981" rtlCol="0">
            <a:spAutoFit/>
          </a:bodyPr>
          <a:lstStyle/>
          <a:p>
            <a:pPr>
              <a:lnSpc>
                <a:spcPts val="2400"/>
              </a:lnSpc>
            </a:pPr>
            <a:r>
              <a:rPr lang="zh-CN" altLang="en-US" b="1" dirty="0">
                <a:solidFill>
                  <a:srgbClr val="656D8D"/>
                </a:solidFill>
                <a:latin typeface="Microsoft YaHei UI" panose="020B0503020204020204" pitchFamily="18" charset="-122"/>
                <a:cs typeface="Microsoft YaHei UI" panose="020B0503020204020204" pitchFamily="18" charset="-122"/>
              </a:rPr>
              <a:t>软件工程</a:t>
            </a:r>
          </a:p>
        </p:txBody>
      </p:sp>
      <p:sp>
        <p:nvSpPr>
          <p:cNvPr id="18" name="TextBox 1"/>
          <p:cNvSpPr txBox="1"/>
          <p:nvPr/>
        </p:nvSpPr>
        <p:spPr>
          <a:xfrm>
            <a:off x="7013575" y="2027922"/>
            <a:ext cx="3693319" cy="369353"/>
          </a:xfrm>
          <a:prstGeom prst="rect">
            <a:avLst/>
          </a:prstGeom>
          <a:noFill/>
        </p:spPr>
        <p:txBody>
          <a:bodyPr wrap="none" lIns="0" tIns="0" rIns="0" bIns="60981" rtlCol="0">
            <a:spAutoFit/>
          </a:bodyPr>
          <a:lstStyle/>
          <a:p>
            <a:pPr>
              <a:lnSpc>
                <a:spcPts val="2400"/>
              </a:lnSpc>
            </a:pPr>
            <a:r>
              <a:rPr lang="zh-CN" altLang="en-US" b="1" dirty="0">
                <a:solidFill>
                  <a:schemeClr val="bg1"/>
                </a:solidFill>
                <a:latin typeface="Microsoft YaHei UI" panose="020B0503020204020204" pitchFamily="18" charset="-122"/>
                <a:cs typeface="Microsoft YaHei UI" panose="020B0503020204020204" pitchFamily="18" charset="-122"/>
              </a:rPr>
              <a:t>软件、软件产业与软件企业</a:t>
            </a:r>
          </a:p>
        </p:txBody>
      </p:sp>
      <p:sp>
        <p:nvSpPr>
          <p:cNvPr id="47" name="TextBox 1"/>
          <p:cNvSpPr txBox="1"/>
          <p:nvPr/>
        </p:nvSpPr>
        <p:spPr>
          <a:xfrm>
            <a:off x="7013575" y="4508241"/>
            <a:ext cx="2769989" cy="369353"/>
          </a:xfrm>
          <a:prstGeom prst="rect">
            <a:avLst/>
          </a:prstGeom>
          <a:noFill/>
        </p:spPr>
        <p:txBody>
          <a:bodyPr wrap="none" lIns="0" tIns="0" rIns="0" bIns="60981" rtlCol="0">
            <a:spAutoFit/>
          </a:bodyPr>
          <a:lstStyle/>
          <a:p>
            <a:pPr>
              <a:lnSpc>
                <a:spcPts val="2400"/>
              </a:lnSpc>
            </a:pPr>
            <a:r>
              <a:rPr lang="zh-CN" altLang="en-US" b="1" dirty="0">
                <a:solidFill>
                  <a:srgbClr val="656D8D"/>
                </a:solidFill>
                <a:latin typeface="Microsoft YaHei UI" panose="020B0503020204020204" pitchFamily="18" charset="-122"/>
                <a:cs typeface="Microsoft YaHei UI" panose="020B0503020204020204" pitchFamily="18" charset="-122"/>
              </a:rPr>
              <a:t>软件工程经济学简介</a:t>
            </a:r>
          </a:p>
        </p:txBody>
      </p:sp>
      <p:sp>
        <p:nvSpPr>
          <p:cNvPr id="51" name="Freeform 3"/>
          <p:cNvSpPr/>
          <p:nvPr/>
        </p:nvSpPr>
        <p:spPr>
          <a:xfrm>
            <a:off x="6695261" y="1219994"/>
            <a:ext cx="48816" cy="4836902"/>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algn="ctr"/>
            <a:endParaRPr lang="zh-CN" altLang="en-US"/>
          </a:p>
        </p:txBody>
      </p:sp>
      <p:sp>
        <p:nvSpPr>
          <p:cNvPr id="52" name="Freeform 3"/>
          <p:cNvSpPr/>
          <p:nvPr/>
        </p:nvSpPr>
        <p:spPr>
          <a:xfrm>
            <a:off x="6632575" y="2094376"/>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chemeClr val="bg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b="1"/>
          </a:p>
        </p:txBody>
      </p:sp>
      <p:sp>
        <p:nvSpPr>
          <p:cNvPr id="7" name="Freeform 3"/>
          <p:cNvSpPr/>
          <p:nvPr/>
        </p:nvSpPr>
        <p:spPr>
          <a:xfrm>
            <a:off x="6632575" y="3441441"/>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b="1"/>
          </a:p>
        </p:txBody>
      </p:sp>
      <p:sp>
        <p:nvSpPr>
          <p:cNvPr id="53" name="Freeform 3"/>
          <p:cNvSpPr/>
          <p:nvPr/>
        </p:nvSpPr>
        <p:spPr>
          <a:xfrm>
            <a:off x="6632575" y="4584441"/>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b="1"/>
          </a:p>
        </p:txBody>
      </p:sp>
      <p:sp>
        <p:nvSpPr>
          <p:cNvPr id="16" name="TextBox 1"/>
          <p:cNvSpPr txBox="1"/>
          <p:nvPr/>
        </p:nvSpPr>
        <p:spPr>
          <a:xfrm>
            <a:off x="6048108" y="2007928"/>
            <a:ext cx="428002" cy="369353"/>
          </a:xfrm>
          <a:prstGeom prst="rect">
            <a:avLst/>
          </a:prstGeom>
          <a:noFill/>
        </p:spPr>
        <p:txBody>
          <a:bodyPr wrap="none" lIns="0" tIns="0" rIns="0" bIns="60981" rtlCol="0">
            <a:spAutoFit/>
          </a:bodyPr>
          <a:lstStyle/>
          <a:p>
            <a:pPr>
              <a:lnSpc>
                <a:spcPts val="2400"/>
              </a:lnSpc>
            </a:pPr>
            <a:r>
              <a:rPr lang="en-US" altLang="zh-CN" b="1" dirty="0">
                <a:solidFill>
                  <a:schemeClr val="bg1"/>
                </a:solidFill>
                <a:latin typeface="+mj-lt"/>
                <a:cs typeface="Microsoft YaHei UI" panose="020B0503020204020204" pitchFamily="18" charset="-122"/>
              </a:rPr>
              <a:t>1.1</a:t>
            </a:r>
            <a:endParaRPr lang="zh-CN" altLang="en-US" b="1" dirty="0">
              <a:solidFill>
                <a:schemeClr val="bg1"/>
              </a:solidFill>
              <a:latin typeface="+mj-lt"/>
              <a:cs typeface="Microsoft YaHei UI" panose="020B0503020204020204" pitchFamily="18" charset="-122"/>
            </a:endParaRPr>
          </a:p>
        </p:txBody>
      </p:sp>
      <p:sp>
        <p:nvSpPr>
          <p:cNvPr id="24" name="TextBox 1"/>
          <p:cNvSpPr txBox="1"/>
          <p:nvPr/>
        </p:nvSpPr>
        <p:spPr>
          <a:xfrm>
            <a:off x="6048108" y="3365241"/>
            <a:ext cx="428002" cy="369353"/>
          </a:xfrm>
          <a:prstGeom prst="rect">
            <a:avLst/>
          </a:prstGeom>
          <a:noFill/>
        </p:spPr>
        <p:txBody>
          <a:bodyPr wrap="none" lIns="0" tIns="0" rIns="0" bIns="60981" rtlCol="0">
            <a:spAutoFit/>
          </a:bodyPr>
          <a:lstStyle/>
          <a:p>
            <a:pPr>
              <a:lnSpc>
                <a:spcPts val="2400"/>
              </a:lnSpc>
            </a:pPr>
            <a:r>
              <a:rPr lang="en-US" altLang="zh-CN" b="1" dirty="0">
                <a:solidFill>
                  <a:srgbClr val="4197DF"/>
                </a:solidFill>
                <a:latin typeface="+mj-lt"/>
                <a:cs typeface="Microsoft YaHei UI" panose="020B0503020204020204" pitchFamily="18" charset="-122"/>
              </a:rPr>
              <a:t>1.2</a:t>
            </a:r>
          </a:p>
        </p:txBody>
      </p:sp>
      <p:sp>
        <p:nvSpPr>
          <p:cNvPr id="46" name="TextBox 1"/>
          <p:cNvSpPr txBox="1"/>
          <p:nvPr/>
        </p:nvSpPr>
        <p:spPr>
          <a:xfrm>
            <a:off x="545294" y="2704702"/>
            <a:ext cx="1846659" cy="835956"/>
          </a:xfrm>
          <a:prstGeom prst="rect">
            <a:avLst/>
          </a:prstGeom>
          <a:noFill/>
        </p:spPr>
        <p:txBody>
          <a:bodyPr wrap="none" lIns="0" tIns="0" rIns="0" bIns="60981" rtlCol="0">
            <a:spAutoFit/>
          </a:bodyPr>
          <a:lstStyle/>
          <a:p>
            <a:pPr>
              <a:lnSpc>
                <a:spcPts val="6935"/>
              </a:lnSpc>
            </a:pPr>
            <a:r>
              <a:rPr lang="zh-CN" altLang="en-US" sz="3600" dirty="0">
                <a:solidFill>
                  <a:srgbClr val="4197DF"/>
                </a:solidFill>
                <a:latin typeface="Microsoft YaHei UI" panose="020B0503020204020204" pitchFamily="18" charset="-122"/>
                <a:cs typeface="Microsoft YaHei UI" panose="020B0503020204020204" pitchFamily="18" charset="-122"/>
              </a:rPr>
              <a:t>主要内容</a:t>
            </a:r>
            <a:endParaRPr lang="en-US" altLang="zh-CN" sz="3600" dirty="0">
              <a:solidFill>
                <a:srgbClr val="4197DF"/>
              </a:solidFill>
              <a:latin typeface="Microsoft YaHei UI" panose="020B0503020204020204" pitchFamily="18" charset="-122"/>
              <a:cs typeface="Microsoft YaHei UI" panose="020B0503020204020204" pitchFamily="18" charset="-122"/>
            </a:endParaRPr>
          </a:p>
        </p:txBody>
      </p:sp>
      <p:sp>
        <p:nvSpPr>
          <p:cNvPr id="57" name="TextBox 1"/>
          <p:cNvSpPr txBox="1"/>
          <p:nvPr/>
        </p:nvSpPr>
        <p:spPr>
          <a:xfrm>
            <a:off x="545293" y="3518639"/>
            <a:ext cx="1846659" cy="272596"/>
          </a:xfrm>
          <a:prstGeom prst="rect">
            <a:avLst/>
          </a:prstGeom>
          <a:noFill/>
        </p:spPr>
        <p:txBody>
          <a:bodyPr wrap="square" lIns="0" tIns="0" rIns="0" bIns="60981" rtlCol="0">
            <a:spAutoFit/>
          </a:bodyPr>
          <a:lstStyle/>
          <a:p>
            <a:pPr algn="dist">
              <a:lnSpc>
                <a:spcPts val="1600"/>
              </a:lnSpc>
            </a:pPr>
            <a:r>
              <a:rPr lang="en-US" altLang="zh-CN" sz="1900" dirty="0">
                <a:solidFill>
                  <a:srgbClr val="4197DF"/>
                </a:solidFill>
                <a:latin typeface="Times New Roman" panose="02020603050405020304" pitchFamily="18" charset="0"/>
                <a:cs typeface="Times New Roman" panose="02020603050405020304" pitchFamily="18" charset="0"/>
              </a:rPr>
              <a:t>CONTENTS</a:t>
            </a:r>
          </a:p>
        </p:txBody>
      </p:sp>
      <p:sp>
        <p:nvSpPr>
          <p:cNvPr id="59" name="矩形 58"/>
          <p:cNvSpPr/>
          <p:nvPr/>
        </p:nvSpPr>
        <p:spPr>
          <a:xfrm>
            <a:off x="518434" y="2201849"/>
            <a:ext cx="1873520" cy="70265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p:nvPr/>
        </p:nvCxnSpPr>
        <p:spPr>
          <a:xfrm>
            <a:off x="536575" y="7699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36575" y="2484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6575" y="405607"/>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6575" y="577057"/>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6575" y="71993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36575" y="89138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36575" y="10485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36575" y="1219994"/>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6575" y="1404371"/>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36575" y="154724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36575" y="171869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6575" y="1875858"/>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36575" y="2047308"/>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a:off x="2000250" y="6254294"/>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2381250" y="5840443"/>
            <a:ext cx="674915" cy="10132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a:off x="3146878" y="6329700"/>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a:off x="95250" y="5621722"/>
            <a:ext cx="1066800" cy="123197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p:cNvSpPr/>
          <p:nvPr/>
        </p:nvSpPr>
        <p:spPr>
          <a:xfrm>
            <a:off x="876300" y="6254294"/>
            <a:ext cx="381000" cy="51330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Box 1"/>
          <p:cNvSpPr txBox="1"/>
          <p:nvPr/>
        </p:nvSpPr>
        <p:spPr>
          <a:xfrm>
            <a:off x="6048108" y="4508241"/>
            <a:ext cx="428002" cy="369353"/>
          </a:xfrm>
          <a:prstGeom prst="rect">
            <a:avLst/>
          </a:prstGeom>
          <a:noFill/>
        </p:spPr>
        <p:txBody>
          <a:bodyPr wrap="none" lIns="0" tIns="0" rIns="0" bIns="60981" rtlCol="0">
            <a:spAutoFit/>
          </a:bodyPr>
          <a:lstStyle/>
          <a:p>
            <a:pPr>
              <a:lnSpc>
                <a:spcPts val="2400"/>
              </a:lnSpc>
            </a:pPr>
            <a:r>
              <a:rPr lang="en-US" altLang="zh-CN" b="1" dirty="0">
                <a:solidFill>
                  <a:srgbClr val="4197DF"/>
                </a:solidFill>
                <a:latin typeface="+mj-lt"/>
                <a:cs typeface="Microsoft YaHei UI" panose="020B0503020204020204" pitchFamily="18" charset="-122"/>
              </a:rPr>
              <a:t>1.3</a:t>
            </a:r>
          </a:p>
        </p:txBody>
      </p:sp>
      <p:sp>
        <p:nvSpPr>
          <p:cNvPr id="38" name="TextBox 37"/>
          <p:cNvSpPr txBox="1"/>
          <p:nvPr/>
        </p:nvSpPr>
        <p:spPr>
          <a:xfrm>
            <a:off x="7851775" y="159364"/>
            <a:ext cx="4105767" cy="492485"/>
          </a:xfrm>
          <a:prstGeom prst="rect">
            <a:avLst/>
          </a:prstGeom>
          <a:noFill/>
        </p:spPr>
        <p:txBody>
          <a:bodyPr wrap="square" lIns="121963" tIns="60981" rIns="121963" bIns="60981" rtlCol="0">
            <a:spAutoFit/>
          </a:bodyPr>
          <a:lstStyle/>
          <a:p>
            <a:pPr algn="ctr"/>
            <a:r>
              <a:rPr lang="en-US" altLang="zh-CN" dirty="0">
                <a:solidFill>
                  <a:schemeClr val="bg1"/>
                </a:solidFill>
              </a:rPr>
              <a:t> </a:t>
            </a:r>
            <a:r>
              <a:rPr lang="en-US" altLang="zh-CN" sz="1800" dirty="0"/>
              <a:t>Software Engineering Economics</a:t>
            </a:r>
            <a:endParaRPr lang="zh-CN" altLang="en-US" sz="1800" dirty="0"/>
          </a:p>
        </p:txBody>
      </p:sp>
      <p:sp>
        <p:nvSpPr>
          <p:cNvPr id="3" name="灯片编号占位符 2">
            <a:extLst>
              <a:ext uri="{FF2B5EF4-FFF2-40B4-BE49-F238E27FC236}">
                <a16:creationId xmlns:a16="http://schemas.microsoft.com/office/drawing/2014/main" id="{74B52DA2-78BF-4861-82A9-5F339BC1D7D4}"/>
              </a:ext>
            </a:extLst>
          </p:cNvPr>
          <p:cNvSpPr>
            <a:spLocks noGrp="1"/>
          </p:cNvSpPr>
          <p:nvPr>
            <p:ph type="sldNum" sz="quarter" idx="12"/>
          </p:nvPr>
        </p:nvSpPr>
        <p:spPr/>
        <p:txBody>
          <a:bodyPr/>
          <a:lstStyle/>
          <a:p>
            <a:fld id="{B6F15528-21DE-4FAA-801E-634DDDAF4B2B}" type="slidenum">
              <a:rPr lang="en-US" smtClean="0"/>
              <a:t>11</a:t>
            </a:fld>
            <a:endParaRPr lang="en-US" dirty="0"/>
          </a:p>
        </p:txBody>
      </p:sp>
    </p:spTree>
  </p:cSld>
  <p:clrMapOvr>
    <a:masterClrMapping/>
  </p:clrMapOvr>
  <p:transition spd="slow">
    <p:push dir="u"/>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2.1.3  </a:t>
            </a:r>
            <a:r>
              <a:rPr lang="zh-CN" altLang="zh-CN" b="1" dirty="0"/>
              <a:t>项目可行性研究</a:t>
            </a:r>
            <a:endParaRPr lang="zh-CN" altLang="en-US" dirty="0"/>
          </a:p>
        </p:txBody>
      </p:sp>
      <p:sp>
        <p:nvSpPr>
          <p:cNvPr id="3" name="矩形 2"/>
          <p:cNvSpPr/>
          <p:nvPr/>
        </p:nvSpPr>
        <p:spPr>
          <a:xfrm>
            <a:off x="1156544" y="1829594"/>
            <a:ext cx="6032421" cy="461665"/>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r>
              <a:rPr lang="zh-CN" altLang="zh-CN" b="1" dirty="0"/>
              <a:t>会议要求参会人员必须遵守以下四个原则：</a:t>
            </a:r>
            <a:endParaRPr lang="zh-CN" altLang="en-US" b="1" dirty="0"/>
          </a:p>
        </p:txBody>
      </p:sp>
      <p:sp>
        <p:nvSpPr>
          <p:cNvPr id="4" name="TextBox 3"/>
          <p:cNvSpPr txBox="1"/>
          <p:nvPr/>
        </p:nvSpPr>
        <p:spPr>
          <a:xfrm>
            <a:off x="765175" y="1143794"/>
            <a:ext cx="1600200" cy="461665"/>
          </a:xfrm>
          <a:prstGeom prst="rect">
            <a:avLst/>
          </a:prstGeom>
          <a:noFill/>
        </p:spPr>
        <p:txBody>
          <a:bodyPr wrap="square" rtlCol="0">
            <a:spAutoFit/>
          </a:bodyPr>
          <a:lstStyle/>
          <a:p>
            <a:r>
              <a:rPr lang="zh-CN" altLang="en-US" b="1" dirty="0"/>
              <a:t>例</a:t>
            </a:r>
            <a:r>
              <a:rPr lang="en-US" altLang="zh-CN" b="1" dirty="0"/>
              <a:t>1</a:t>
            </a:r>
            <a:r>
              <a:rPr lang="zh-CN" altLang="en-US" b="1" dirty="0"/>
              <a:t>（续）</a:t>
            </a:r>
          </a:p>
        </p:txBody>
      </p:sp>
      <p:grpSp>
        <p:nvGrpSpPr>
          <p:cNvPr id="22" name="组合 21"/>
          <p:cNvGrpSpPr/>
          <p:nvPr/>
        </p:nvGrpSpPr>
        <p:grpSpPr>
          <a:xfrm>
            <a:off x="1298575" y="2667794"/>
            <a:ext cx="2057400" cy="3506362"/>
            <a:chOff x="1908175" y="2667794"/>
            <a:chExt cx="2057400" cy="3506362"/>
          </a:xfrm>
        </p:grpSpPr>
        <p:sp>
          <p:nvSpPr>
            <p:cNvPr id="12" name="自选图形 6"/>
            <p:cNvSpPr>
              <a:spLocks noChangeArrowheads="1"/>
            </p:cNvSpPr>
            <p:nvPr/>
          </p:nvSpPr>
          <p:spPr bwMode="auto">
            <a:xfrm>
              <a:off x="1908175" y="2667794"/>
              <a:ext cx="2001838" cy="3506362"/>
            </a:xfrm>
            <a:prstGeom prst="roundRect">
              <a:avLst>
                <a:gd name="adj" fmla="val 13745"/>
              </a:avLst>
            </a:prstGeom>
            <a:solidFill>
              <a:srgbClr val="74B836"/>
            </a:solidFill>
            <a:ln w="38100">
              <a:solidFill>
                <a:schemeClr val="bg2"/>
              </a:solidFill>
              <a:round/>
            </a:ln>
          </p:spPr>
          <p:txBody>
            <a:bodyPr wrap="none" anchor="ctr"/>
            <a:lstStyle/>
            <a:p>
              <a:endParaRPr lang="zh-CN" altLang="en-US" b="1"/>
            </a:p>
          </p:txBody>
        </p:sp>
        <p:sp>
          <p:nvSpPr>
            <p:cNvPr id="13" name="矩形 31"/>
            <p:cNvSpPr>
              <a:spLocks noChangeArrowheads="1"/>
            </p:cNvSpPr>
            <p:nvPr/>
          </p:nvSpPr>
          <p:spPr bwMode="auto">
            <a:xfrm>
              <a:off x="2060575" y="2869194"/>
              <a:ext cx="1905000" cy="461665"/>
            </a:xfrm>
            <a:prstGeom prst="rect">
              <a:avLst/>
            </a:prstGeom>
            <a:noFill/>
            <a:ln w="9525">
              <a:noFill/>
              <a:miter lim="800000"/>
            </a:ln>
          </p:spPr>
          <p:txBody>
            <a:bodyPr wrap="square">
              <a:spAutoFit/>
            </a:bodyPr>
            <a:lstStyle/>
            <a:p>
              <a:r>
                <a:rPr lang="zh-CN" altLang="en-US" b="1" dirty="0"/>
                <a:t>①</a:t>
              </a:r>
              <a:r>
                <a:rPr lang="zh-CN" altLang="zh-CN" b="1" dirty="0"/>
                <a:t>自由思考</a:t>
              </a:r>
              <a:endParaRPr lang="en-US" altLang="zh-CN" b="1" dirty="0">
                <a:cs typeface="Arial" panose="020B0604020202020204" pitchFamily="34" charset="0"/>
              </a:endParaRPr>
            </a:p>
          </p:txBody>
        </p:sp>
        <p:sp>
          <p:nvSpPr>
            <p:cNvPr id="5" name="矩形 4"/>
            <p:cNvSpPr/>
            <p:nvPr/>
          </p:nvSpPr>
          <p:spPr>
            <a:xfrm>
              <a:off x="2032794" y="3658394"/>
              <a:ext cx="1752600" cy="2062103"/>
            </a:xfrm>
            <a:prstGeom prst="rect">
              <a:avLst/>
            </a:prstGeom>
          </p:spPr>
          <p:txBody>
            <a:bodyPr wrap="square">
              <a:spAutoFit/>
            </a:bodyPr>
            <a:lstStyle/>
            <a:p>
              <a:r>
                <a:rPr lang="zh-CN" altLang="zh-CN" sz="1600" b="1" dirty="0"/>
                <a:t>要求与会者尽可能的解放思想，无拘无束地思考问题并畅所欲言，不必顾虑自己的想法或说法是否 “荒唐可笑”或者“离经叛道”。</a:t>
              </a:r>
              <a:endParaRPr lang="zh-CN" altLang="en-US" sz="1600" b="1" dirty="0"/>
            </a:p>
          </p:txBody>
        </p:sp>
      </p:grpSp>
      <p:grpSp>
        <p:nvGrpSpPr>
          <p:cNvPr id="23" name="组合 22"/>
          <p:cNvGrpSpPr/>
          <p:nvPr/>
        </p:nvGrpSpPr>
        <p:grpSpPr>
          <a:xfrm>
            <a:off x="3736975" y="2667794"/>
            <a:ext cx="2013803" cy="3506362"/>
            <a:chOff x="4085372" y="2667794"/>
            <a:chExt cx="2013803" cy="3506362"/>
          </a:xfrm>
        </p:grpSpPr>
        <p:sp>
          <p:nvSpPr>
            <p:cNvPr id="11" name="自选图形 5"/>
            <p:cNvSpPr>
              <a:spLocks noChangeArrowheads="1"/>
            </p:cNvSpPr>
            <p:nvPr/>
          </p:nvSpPr>
          <p:spPr bwMode="auto">
            <a:xfrm>
              <a:off x="4085372" y="2667794"/>
              <a:ext cx="1931253" cy="3506362"/>
            </a:xfrm>
            <a:prstGeom prst="roundRect">
              <a:avLst>
                <a:gd name="adj" fmla="val 13745"/>
              </a:avLst>
            </a:prstGeom>
            <a:solidFill>
              <a:srgbClr val="00B0F0"/>
            </a:solidFill>
            <a:ln w="38100">
              <a:solidFill>
                <a:schemeClr val="bg2"/>
              </a:solidFill>
              <a:round/>
            </a:ln>
          </p:spPr>
          <p:txBody>
            <a:bodyPr wrap="none" anchor="ctr"/>
            <a:lstStyle/>
            <a:p>
              <a:endParaRPr lang="zh-CN" altLang="en-US" b="1"/>
            </a:p>
          </p:txBody>
        </p:sp>
        <p:sp>
          <p:nvSpPr>
            <p:cNvPr id="20" name="矩形 31"/>
            <p:cNvSpPr>
              <a:spLocks noChangeArrowheads="1"/>
            </p:cNvSpPr>
            <p:nvPr/>
          </p:nvSpPr>
          <p:spPr bwMode="auto">
            <a:xfrm>
              <a:off x="4194175" y="2869194"/>
              <a:ext cx="1905000" cy="461665"/>
            </a:xfrm>
            <a:prstGeom prst="rect">
              <a:avLst/>
            </a:prstGeom>
            <a:noFill/>
            <a:ln w="9525">
              <a:noFill/>
              <a:miter lim="800000"/>
            </a:ln>
          </p:spPr>
          <p:txBody>
            <a:bodyPr wrap="square">
              <a:spAutoFit/>
            </a:bodyPr>
            <a:lstStyle/>
            <a:p>
              <a:r>
                <a:rPr lang="zh-CN" altLang="en-US" b="1" dirty="0"/>
                <a:t>②延迟评判</a:t>
              </a:r>
              <a:endParaRPr lang="en-US" altLang="zh-CN" b="1" dirty="0">
                <a:cs typeface="Arial" panose="020B0604020202020204" pitchFamily="34" charset="0"/>
              </a:endParaRPr>
            </a:p>
          </p:txBody>
        </p:sp>
        <p:sp>
          <p:nvSpPr>
            <p:cNvPr id="6" name="矩形 5"/>
            <p:cNvSpPr/>
            <p:nvPr/>
          </p:nvSpPr>
          <p:spPr>
            <a:xfrm>
              <a:off x="4230687" y="3373389"/>
              <a:ext cx="1785937" cy="2800767"/>
            </a:xfrm>
            <a:prstGeom prst="rect">
              <a:avLst/>
            </a:prstGeom>
          </p:spPr>
          <p:txBody>
            <a:bodyPr wrap="square">
              <a:spAutoFit/>
            </a:bodyPr>
            <a:lstStyle/>
            <a:p>
              <a:r>
                <a:rPr lang="zh-CN" altLang="zh-CN" sz="1600" b="1" dirty="0"/>
                <a:t>要求与会者在会上不要对其他人的设想评头论足，不要发表类似“这主意好极了！”</a:t>
              </a:r>
              <a:r>
                <a:rPr lang="zh-CN" altLang="en-US" sz="1600" b="1" dirty="0"/>
                <a:t>，</a:t>
              </a:r>
              <a:r>
                <a:rPr lang="zh-CN" altLang="zh-CN" sz="1600" b="1" dirty="0"/>
                <a:t>“这种想法太离谱了！”等评论。至于对设想的评判，留在会后组织专人考虑。</a:t>
              </a:r>
              <a:endParaRPr lang="zh-CN" altLang="en-US" sz="1600" b="1" dirty="0"/>
            </a:p>
          </p:txBody>
        </p:sp>
      </p:grpSp>
      <p:grpSp>
        <p:nvGrpSpPr>
          <p:cNvPr id="24" name="组合 23"/>
          <p:cNvGrpSpPr/>
          <p:nvPr/>
        </p:nvGrpSpPr>
        <p:grpSpPr>
          <a:xfrm>
            <a:off x="6242702" y="2667794"/>
            <a:ext cx="1990073" cy="3506362"/>
            <a:chOff x="6242702" y="2667794"/>
            <a:chExt cx="1990073" cy="3506362"/>
          </a:xfrm>
        </p:grpSpPr>
        <p:sp>
          <p:nvSpPr>
            <p:cNvPr id="10" name="自选图形 4"/>
            <p:cNvSpPr>
              <a:spLocks noChangeArrowheads="1"/>
            </p:cNvSpPr>
            <p:nvPr/>
          </p:nvSpPr>
          <p:spPr bwMode="auto">
            <a:xfrm>
              <a:off x="6242702" y="2667794"/>
              <a:ext cx="1990073" cy="3506362"/>
            </a:xfrm>
            <a:prstGeom prst="roundRect">
              <a:avLst>
                <a:gd name="adj" fmla="val 13745"/>
              </a:avLst>
            </a:prstGeom>
            <a:solidFill>
              <a:srgbClr val="FF9933"/>
            </a:solidFill>
            <a:ln w="38100">
              <a:solidFill>
                <a:schemeClr val="bg2"/>
              </a:solidFill>
              <a:round/>
            </a:ln>
          </p:spPr>
          <p:txBody>
            <a:bodyPr wrap="none" anchor="ctr"/>
            <a:lstStyle/>
            <a:p>
              <a:endParaRPr lang="zh-CN" altLang="en-US" b="1"/>
            </a:p>
          </p:txBody>
        </p:sp>
        <p:sp>
          <p:nvSpPr>
            <p:cNvPr id="19" name="矩形 31"/>
            <p:cNvSpPr>
              <a:spLocks noChangeArrowheads="1"/>
            </p:cNvSpPr>
            <p:nvPr/>
          </p:nvSpPr>
          <p:spPr bwMode="auto">
            <a:xfrm>
              <a:off x="6327775" y="2869194"/>
              <a:ext cx="1905000" cy="461665"/>
            </a:xfrm>
            <a:prstGeom prst="rect">
              <a:avLst/>
            </a:prstGeom>
            <a:noFill/>
            <a:ln w="9525">
              <a:noFill/>
              <a:miter lim="800000"/>
            </a:ln>
          </p:spPr>
          <p:txBody>
            <a:bodyPr wrap="square">
              <a:spAutoFit/>
            </a:bodyPr>
            <a:lstStyle/>
            <a:p>
              <a:r>
                <a:rPr lang="zh-CN" altLang="en-US" b="1" dirty="0"/>
                <a:t>③以量求质</a:t>
              </a:r>
              <a:endParaRPr lang="en-US" altLang="zh-CN" b="1" dirty="0">
                <a:cs typeface="Arial" panose="020B0604020202020204" pitchFamily="34" charset="0"/>
              </a:endParaRPr>
            </a:p>
          </p:txBody>
        </p:sp>
        <p:sp>
          <p:nvSpPr>
            <p:cNvPr id="17" name="矩形 16"/>
            <p:cNvSpPr/>
            <p:nvPr/>
          </p:nvSpPr>
          <p:spPr>
            <a:xfrm>
              <a:off x="6431684" y="3850968"/>
              <a:ext cx="1612107" cy="1569660"/>
            </a:xfrm>
            <a:prstGeom prst="rect">
              <a:avLst/>
            </a:prstGeom>
          </p:spPr>
          <p:txBody>
            <a:bodyPr wrap="square">
              <a:spAutoFit/>
            </a:bodyPr>
            <a:lstStyle/>
            <a:p>
              <a:r>
                <a:rPr lang="zh-CN" altLang="zh-CN" sz="1600" b="1" dirty="0"/>
                <a:t>鼓励与会者尽可能多而广地提出各种设想，以大量的设想来保证质量较高设想的存在。</a:t>
              </a:r>
              <a:endParaRPr lang="zh-CN" altLang="en-US" sz="1600" b="1" dirty="0"/>
            </a:p>
          </p:txBody>
        </p:sp>
      </p:grpSp>
      <p:grpSp>
        <p:nvGrpSpPr>
          <p:cNvPr id="26" name="组合 25"/>
          <p:cNvGrpSpPr/>
          <p:nvPr/>
        </p:nvGrpSpPr>
        <p:grpSpPr>
          <a:xfrm>
            <a:off x="8821738" y="2667794"/>
            <a:ext cx="2001837" cy="3506362"/>
            <a:chOff x="8440738" y="2667794"/>
            <a:chExt cx="2001837" cy="3506362"/>
          </a:xfrm>
        </p:grpSpPr>
        <p:sp>
          <p:nvSpPr>
            <p:cNvPr id="9" name="自选图形 3"/>
            <p:cNvSpPr>
              <a:spLocks noChangeArrowheads="1"/>
            </p:cNvSpPr>
            <p:nvPr/>
          </p:nvSpPr>
          <p:spPr bwMode="auto">
            <a:xfrm>
              <a:off x="8440738" y="2667794"/>
              <a:ext cx="2001837" cy="3506362"/>
            </a:xfrm>
            <a:prstGeom prst="roundRect">
              <a:avLst>
                <a:gd name="adj" fmla="val 13745"/>
              </a:avLst>
            </a:prstGeom>
            <a:solidFill>
              <a:srgbClr val="3E5CCC"/>
            </a:solidFill>
            <a:ln w="38100">
              <a:solidFill>
                <a:schemeClr val="bg2"/>
              </a:solidFill>
              <a:round/>
            </a:ln>
          </p:spPr>
          <p:txBody>
            <a:bodyPr wrap="none" anchor="ctr"/>
            <a:lstStyle/>
            <a:p>
              <a:endParaRPr lang="zh-CN" altLang="en-US" b="1"/>
            </a:p>
          </p:txBody>
        </p:sp>
        <p:sp>
          <p:nvSpPr>
            <p:cNvPr id="18" name="矩形 31"/>
            <p:cNvSpPr>
              <a:spLocks noChangeArrowheads="1"/>
            </p:cNvSpPr>
            <p:nvPr/>
          </p:nvSpPr>
          <p:spPr bwMode="auto">
            <a:xfrm>
              <a:off x="8528105" y="2888718"/>
              <a:ext cx="1905000" cy="461665"/>
            </a:xfrm>
            <a:prstGeom prst="rect">
              <a:avLst/>
            </a:prstGeom>
            <a:noFill/>
            <a:ln w="9525">
              <a:noFill/>
              <a:miter lim="800000"/>
            </a:ln>
          </p:spPr>
          <p:txBody>
            <a:bodyPr wrap="square">
              <a:spAutoFit/>
            </a:bodyPr>
            <a:lstStyle/>
            <a:p>
              <a:r>
                <a:rPr lang="zh-CN" altLang="en-US" b="1" dirty="0"/>
                <a:t>④结合改善</a:t>
              </a:r>
              <a:endParaRPr lang="en-US" altLang="zh-CN" b="1" dirty="0">
                <a:cs typeface="Arial" panose="020B0604020202020204" pitchFamily="34" charset="0"/>
              </a:endParaRPr>
            </a:p>
          </p:txBody>
        </p:sp>
        <p:sp>
          <p:nvSpPr>
            <p:cNvPr id="21" name="矩形 20"/>
            <p:cNvSpPr/>
            <p:nvPr/>
          </p:nvSpPr>
          <p:spPr>
            <a:xfrm>
              <a:off x="8656943" y="3729891"/>
              <a:ext cx="1709432" cy="2062103"/>
            </a:xfrm>
            <a:prstGeom prst="rect">
              <a:avLst/>
            </a:prstGeom>
          </p:spPr>
          <p:txBody>
            <a:bodyPr wrap="square">
              <a:spAutoFit/>
            </a:bodyPr>
            <a:lstStyle/>
            <a:p>
              <a:r>
                <a:rPr lang="zh-CN" altLang="zh-CN" sz="1600" b="1" dirty="0"/>
                <a:t>鼓励与会者积极进行智力互补，在增加自己提出设想的同时，注意思考如何把两个或更多的设想结合成另一个更完善的设想。</a:t>
              </a:r>
              <a:endParaRPr lang="zh-CN" altLang="en-US" sz="1600" b="1" dirty="0"/>
            </a:p>
          </p:txBody>
        </p:sp>
      </p:grpSp>
      <p:cxnSp>
        <p:nvCxnSpPr>
          <p:cNvPr id="25" name="直接连接符 24"/>
          <p:cNvCxnSpPr/>
          <p:nvPr/>
        </p:nvCxnSpPr>
        <p:spPr>
          <a:xfrm>
            <a:off x="28170" y="1640700"/>
            <a:ext cx="12191999" cy="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8" name="灯片编号占位符 7">
            <a:extLst>
              <a:ext uri="{FF2B5EF4-FFF2-40B4-BE49-F238E27FC236}">
                <a16:creationId xmlns:a16="http://schemas.microsoft.com/office/drawing/2014/main" id="{070F78AF-2BD2-4608-9813-0CAC039B5AFA}"/>
              </a:ext>
            </a:extLst>
          </p:cNvPr>
          <p:cNvSpPr>
            <a:spLocks noGrp="1"/>
          </p:cNvSpPr>
          <p:nvPr>
            <p:ph type="sldNum" sz="quarter" idx="12"/>
          </p:nvPr>
        </p:nvSpPr>
        <p:spPr/>
        <p:txBody>
          <a:bodyPr/>
          <a:lstStyle/>
          <a:p>
            <a:fld id="{B6F15528-21DE-4FAA-801E-634DDDAF4B2B}" type="slidenum">
              <a:rPr lang="en-US" smtClean="0"/>
              <a:t>110</a:t>
            </a:fld>
            <a:endParaRPr lang="en-US" dirty="0"/>
          </a:p>
        </p:txBody>
      </p:sp>
      <p:sp>
        <p:nvSpPr>
          <p:cNvPr id="27" name="灯片编号占位符 8">
            <a:extLst>
              <a:ext uri="{FF2B5EF4-FFF2-40B4-BE49-F238E27FC236}">
                <a16:creationId xmlns:a16="http://schemas.microsoft.com/office/drawing/2014/main" id="{F299A833-931C-4493-83AE-761AA707013A}"/>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110</a:t>
            </a:fld>
            <a:endParaRPr kumimoji="0" lang="en-US" altLang="zh-CN" sz="1800">
              <a:latin typeface="Times New Roman" panose="02020603050405020304" pitchFamily="18"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2.1.3  </a:t>
            </a:r>
            <a:r>
              <a:rPr lang="zh-CN" altLang="zh-CN" b="1" dirty="0"/>
              <a:t>项目可行性研究</a:t>
            </a:r>
            <a:endParaRPr lang="zh-CN" altLang="en-US" dirty="0"/>
          </a:p>
        </p:txBody>
      </p:sp>
      <p:sp>
        <p:nvSpPr>
          <p:cNvPr id="4" name="TextBox 3"/>
          <p:cNvSpPr txBox="1"/>
          <p:nvPr/>
        </p:nvSpPr>
        <p:spPr>
          <a:xfrm>
            <a:off x="765175" y="1143794"/>
            <a:ext cx="1600200" cy="461665"/>
          </a:xfrm>
          <a:prstGeom prst="rect">
            <a:avLst/>
          </a:prstGeom>
          <a:noFill/>
        </p:spPr>
        <p:txBody>
          <a:bodyPr wrap="square" rtlCol="0">
            <a:spAutoFit/>
          </a:bodyPr>
          <a:lstStyle/>
          <a:p>
            <a:r>
              <a:rPr lang="zh-CN" altLang="en-US" dirty="0"/>
              <a:t>例</a:t>
            </a:r>
            <a:r>
              <a:rPr lang="en-US" altLang="zh-CN" dirty="0"/>
              <a:t>1</a:t>
            </a:r>
            <a:r>
              <a:rPr lang="zh-CN" altLang="en-US" dirty="0"/>
              <a:t>（续）</a:t>
            </a:r>
          </a:p>
        </p:txBody>
      </p:sp>
      <p:cxnSp>
        <p:nvCxnSpPr>
          <p:cNvPr id="25" name="直接连接符 24"/>
          <p:cNvCxnSpPr/>
          <p:nvPr/>
        </p:nvCxnSpPr>
        <p:spPr>
          <a:xfrm>
            <a:off x="28170" y="1640700"/>
            <a:ext cx="12191999" cy="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28" name="AutoShape 4"/>
          <p:cNvSpPr>
            <a:spLocks noChangeArrowheads="1"/>
          </p:cNvSpPr>
          <p:nvPr/>
        </p:nvSpPr>
        <p:spPr bwMode="invGray">
          <a:xfrm>
            <a:off x="2275802" y="2003670"/>
            <a:ext cx="2679711" cy="649227"/>
          </a:xfrm>
          <a:prstGeom prst="cloudCallout">
            <a:avLst>
              <a:gd name="adj1" fmla="val 51199"/>
              <a:gd name="adj2" fmla="val 118875"/>
            </a:avLst>
          </a:prstGeom>
          <a:solidFill>
            <a:srgbClr val="008080">
              <a:alpha val="30000"/>
            </a:srgbClr>
          </a:solidFill>
          <a:ln w="12700">
            <a:solidFill>
              <a:srgbClr val="008080"/>
            </a:solidFill>
            <a:round/>
          </a:ln>
          <a:effectLst/>
          <a:extLst>
            <a:ext uri="{AF507438-7753-43E0-B8FC-AC1667EBCBE1}">
              <a14:hiddenEffects xmlns:a14="http://schemas.microsoft.com/office/drawing/2010/main">
                <a:effectLst>
                  <a:outerShdw dist="38167" dir="2700000" algn="ctr" rotWithShape="0">
                    <a:srgbClr val="000000"/>
                  </a:outerShdw>
                </a:effectLst>
              </a14:hiddenEffects>
            </a:ext>
          </a:extLst>
        </p:spPr>
        <p:txBody>
          <a:bodyPr anchor="ctr"/>
          <a:lstStyle/>
          <a:p>
            <a:r>
              <a:rPr lang="en-US" altLang="zh-CN" sz="1600" b="1" dirty="0"/>
              <a:t>  </a:t>
            </a:r>
            <a:r>
              <a:rPr lang="zh-CN" altLang="zh-CN" sz="1600" b="1" dirty="0"/>
              <a:t>设计一种专用的</a:t>
            </a:r>
            <a:r>
              <a:rPr lang="en-US" altLang="zh-CN" sz="1600" b="1" dirty="0"/>
              <a:t>    </a:t>
            </a:r>
            <a:r>
              <a:rPr lang="zh-CN" altLang="zh-CN" sz="1600" b="1" dirty="0"/>
              <a:t>电线清雪机</a:t>
            </a:r>
            <a:endParaRPr lang="zh-CN" altLang="en-US" sz="1600" b="1" dirty="0"/>
          </a:p>
        </p:txBody>
      </p:sp>
      <p:sp>
        <p:nvSpPr>
          <p:cNvPr id="29" name="AutoShape 5"/>
          <p:cNvSpPr>
            <a:spLocks noChangeArrowheads="1"/>
          </p:cNvSpPr>
          <p:nvPr/>
        </p:nvSpPr>
        <p:spPr bwMode="invGray">
          <a:xfrm>
            <a:off x="6988977" y="1873251"/>
            <a:ext cx="2844710" cy="649227"/>
          </a:xfrm>
          <a:prstGeom prst="cloudCallout">
            <a:avLst>
              <a:gd name="adj1" fmla="val -41407"/>
              <a:gd name="adj2" fmla="val 130796"/>
            </a:avLst>
          </a:prstGeom>
          <a:solidFill>
            <a:srgbClr val="008080">
              <a:alpha val="30000"/>
            </a:srgbClr>
          </a:solidFill>
          <a:ln w="12700">
            <a:solidFill>
              <a:srgbClr val="008080"/>
            </a:solidFill>
            <a:round/>
          </a:ln>
          <a:effectLst/>
          <a:extLst>
            <a:ext uri="{AF507438-7753-43E0-B8FC-AC1667EBCBE1}">
              <a14:hiddenEffects xmlns:a14="http://schemas.microsoft.com/office/drawing/2010/main">
                <a:effectLst>
                  <a:outerShdw dist="38167" dir="2700000" algn="ctr" rotWithShape="0">
                    <a:srgbClr val="000000"/>
                  </a:outerShdw>
                </a:effectLst>
              </a14:hiddenEffects>
            </a:ext>
          </a:extLst>
        </p:spPr>
        <p:txBody>
          <a:bodyPr anchor="ctr"/>
          <a:lstStyle/>
          <a:p>
            <a:r>
              <a:rPr lang="zh-CN" altLang="en-US" sz="1600" b="1" dirty="0">
                <a:effectLst>
                  <a:outerShdw blurRad="38100" dist="38100" dir="2700000" algn="tl">
                    <a:srgbClr val="FFFFFF"/>
                  </a:outerShdw>
                </a:effectLst>
                <a:latin typeface="Arial" panose="020B0604020202020204" pitchFamily="34" charset="0"/>
              </a:rPr>
              <a:t>用电热来化解冰雪</a:t>
            </a:r>
            <a:endParaRPr kumimoji="0" lang="zh-CN" altLang="en-US" sz="1600" b="1" dirty="0">
              <a:effectLst>
                <a:outerShdw blurRad="38100" dist="38100" dir="2700000" algn="tl">
                  <a:srgbClr val="FFFFFF"/>
                </a:outerShdw>
              </a:effectLst>
              <a:latin typeface="Arial" panose="020B0604020202020204" pitchFamily="34" charset="0"/>
            </a:endParaRPr>
          </a:p>
        </p:txBody>
      </p:sp>
      <p:sp>
        <p:nvSpPr>
          <p:cNvPr id="30" name="AutoShape 6"/>
          <p:cNvSpPr>
            <a:spLocks noChangeArrowheads="1"/>
          </p:cNvSpPr>
          <p:nvPr/>
        </p:nvSpPr>
        <p:spPr bwMode="invGray">
          <a:xfrm>
            <a:off x="6403840" y="5904766"/>
            <a:ext cx="1675965" cy="323897"/>
          </a:xfrm>
          <a:prstGeom prst="cloudCallout">
            <a:avLst>
              <a:gd name="adj1" fmla="val -27560"/>
              <a:gd name="adj2" fmla="val -221083"/>
            </a:avLst>
          </a:prstGeom>
          <a:solidFill>
            <a:srgbClr val="008080">
              <a:alpha val="30000"/>
            </a:srgbClr>
          </a:solidFill>
          <a:ln w="12700">
            <a:solidFill>
              <a:srgbClr val="008080"/>
            </a:solidFill>
            <a:round/>
          </a:ln>
          <a:effectLst/>
          <a:extLst>
            <a:ext uri="{AF507438-7753-43E0-B8FC-AC1667EBCBE1}">
              <a14:hiddenEffects xmlns:a14="http://schemas.microsoft.com/office/drawing/2010/main">
                <a:effectLst>
                  <a:outerShdw dist="38167" dir="2700000" algn="ctr" rotWithShape="0">
                    <a:srgbClr val="000000"/>
                  </a:outerShdw>
                </a:effectLst>
              </a14:hiddenEffects>
            </a:ext>
          </a:extLst>
        </p:spPr>
        <p:txBody>
          <a:bodyPr anchor="ctr"/>
          <a:lstStyle/>
          <a:p>
            <a:pPr algn="ctr"/>
            <a:r>
              <a:rPr kumimoji="0" lang="en-US" altLang="zh-CN" sz="1600" b="1" dirty="0">
                <a:effectLst>
                  <a:outerShdw blurRad="38100" dist="38100" dir="2700000" algn="tl">
                    <a:srgbClr val="FFFFFF"/>
                  </a:outerShdw>
                </a:effectLst>
                <a:latin typeface="Arial" panose="020B0604020202020204" pitchFamily="34" charset="0"/>
              </a:rPr>
              <a:t>……</a:t>
            </a:r>
            <a:endParaRPr kumimoji="0" lang="zh-CN" altLang="en-US" sz="1600" b="1" dirty="0">
              <a:effectLst>
                <a:outerShdw blurRad="38100" dist="38100" dir="2700000" algn="tl">
                  <a:srgbClr val="FFFFFF"/>
                </a:outerShdw>
              </a:effectLst>
              <a:latin typeface="Arial" panose="020B0604020202020204" pitchFamily="34" charset="0"/>
            </a:endParaRPr>
          </a:p>
        </p:txBody>
      </p:sp>
      <p:sp>
        <p:nvSpPr>
          <p:cNvPr id="31" name="AutoShape 7"/>
          <p:cNvSpPr>
            <a:spLocks noChangeArrowheads="1"/>
          </p:cNvSpPr>
          <p:nvPr/>
        </p:nvSpPr>
        <p:spPr bwMode="invGray">
          <a:xfrm>
            <a:off x="7612307" y="3888292"/>
            <a:ext cx="2702628" cy="649227"/>
          </a:xfrm>
          <a:prstGeom prst="cloudCallout">
            <a:avLst>
              <a:gd name="adj1" fmla="val -55426"/>
              <a:gd name="adj2" fmla="val -68764"/>
            </a:avLst>
          </a:prstGeom>
          <a:solidFill>
            <a:srgbClr val="008080">
              <a:alpha val="30000"/>
            </a:srgbClr>
          </a:solidFill>
          <a:ln w="12700">
            <a:solidFill>
              <a:srgbClr val="008080"/>
            </a:solidFill>
            <a:round/>
          </a:ln>
          <a:effectLst/>
          <a:extLst>
            <a:ext uri="{AF507438-7753-43E0-B8FC-AC1667EBCBE1}">
              <a14:hiddenEffects xmlns:a14="http://schemas.microsoft.com/office/drawing/2010/main">
                <a:effectLst>
                  <a:outerShdw dist="38167" dir="2700000" algn="ctr" rotWithShape="0">
                    <a:srgbClr val="000000"/>
                  </a:outerShdw>
                </a:effectLst>
              </a14:hiddenEffects>
            </a:ext>
          </a:extLst>
        </p:spPr>
        <p:txBody>
          <a:bodyPr anchor="ctr"/>
          <a:lstStyle/>
          <a:p>
            <a:r>
              <a:rPr kumimoji="0" lang="zh-CN" altLang="en-US" sz="1600" b="1" dirty="0">
                <a:effectLst>
                  <a:outerShdw blurRad="38100" dist="38100" dir="2700000" algn="tl">
                    <a:srgbClr val="FFFFFF"/>
                  </a:outerShdw>
                </a:effectLst>
                <a:latin typeface="Arial" panose="020B0604020202020204" pitchFamily="34" charset="0"/>
              </a:rPr>
              <a:t>能否带上几把大扫帚？</a:t>
            </a:r>
          </a:p>
        </p:txBody>
      </p:sp>
      <p:sp>
        <p:nvSpPr>
          <p:cNvPr id="32" name="AutoShape 8"/>
          <p:cNvSpPr>
            <a:spLocks noChangeArrowheads="1"/>
          </p:cNvSpPr>
          <p:nvPr/>
        </p:nvSpPr>
        <p:spPr bwMode="invGray">
          <a:xfrm>
            <a:off x="2483579" y="5775781"/>
            <a:ext cx="2702628" cy="649227"/>
          </a:xfrm>
          <a:prstGeom prst="cloudCallout">
            <a:avLst>
              <a:gd name="adj1" fmla="val 38639"/>
              <a:gd name="adj2" fmla="val -210046"/>
            </a:avLst>
          </a:prstGeom>
          <a:solidFill>
            <a:srgbClr val="008080">
              <a:alpha val="30000"/>
            </a:srgbClr>
          </a:solidFill>
          <a:ln w="12700">
            <a:solidFill>
              <a:srgbClr val="008080"/>
            </a:solidFill>
            <a:round/>
          </a:ln>
          <a:effectLst/>
          <a:extLst>
            <a:ext uri="{AF507438-7753-43E0-B8FC-AC1667EBCBE1}">
              <a14:hiddenEffects xmlns:a14="http://schemas.microsoft.com/office/drawing/2010/main">
                <a:effectLst>
                  <a:outerShdw dist="38167" dir="2700000" algn="ctr" rotWithShape="0">
                    <a:srgbClr val="000000"/>
                  </a:outerShdw>
                </a:effectLst>
              </a14:hiddenEffects>
            </a:ext>
          </a:extLst>
        </p:spPr>
        <p:txBody>
          <a:bodyPr anchor="ctr"/>
          <a:lstStyle/>
          <a:p>
            <a:r>
              <a:rPr kumimoji="0" lang="zh-CN" altLang="en-US" sz="1600" b="1" dirty="0">
                <a:effectLst>
                  <a:outerShdw blurRad="38100" dist="38100" dir="2700000" algn="tl">
                    <a:srgbClr val="FFFFFF"/>
                  </a:outerShdw>
                </a:effectLst>
                <a:latin typeface="Arial" panose="020B0604020202020204" pitchFamily="34" charset="0"/>
              </a:rPr>
              <a:t>乘坐直升飞机扫电线上的积雪</a:t>
            </a:r>
          </a:p>
        </p:txBody>
      </p:sp>
      <p:sp>
        <p:nvSpPr>
          <p:cNvPr id="33" name="AutoShape 9"/>
          <p:cNvSpPr>
            <a:spLocks noChangeArrowheads="1"/>
          </p:cNvSpPr>
          <p:nvPr/>
        </p:nvSpPr>
        <p:spPr bwMode="invGray">
          <a:xfrm>
            <a:off x="2275802" y="4018711"/>
            <a:ext cx="1940270" cy="779646"/>
          </a:xfrm>
          <a:prstGeom prst="cloudCallout">
            <a:avLst>
              <a:gd name="adj1" fmla="val 86301"/>
              <a:gd name="adj2" fmla="val -58824"/>
            </a:avLst>
          </a:prstGeom>
          <a:solidFill>
            <a:srgbClr val="008080">
              <a:alpha val="30000"/>
            </a:srgbClr>
          </a:solidFill>
          <a:ln w="12700">
            <a:solidFill>
              <a:srgbClr val="008080"/>
            </a:solidFill>
            <a:round/>
          </a:ln>
          <a:effectLst/>
          <a:extLst>
            <a:ext uri="{AF507438-7753-43E0-B8FC-AC1667EBCBE1}">
              <a14:hiddenEffects xmlns:a14="http://schemas.microsoft.com/office/drawing/2010/main">
                <a:effectLst>
                  <a:outerShdw dist="38167" dir="2700000" algn="ctr" rotWithShape="0">
                    <a:srgbClr val="000000"/>
                  </a:outerShdw>
                </a:effectLst>
              </a14:hiddenEffects>
            </a:ext>
          </a:extLst>
        </p:spPr>
        <p:txBody>
          <a:bodyPr anchor="ctr"/>
          <a:lstStyle/>
          <a:p>
            <a:r>
              <a:rPr kumimoji="0" lang="zh-CN" altLang="en-US" sz="1600" b="1" dirty="0">
                <a:effectLst>
                  <a:outerShdw blurRad="38100" dist="38100" dir="2700000" algn="tl">
                    <a:srgbClr val="FFFFFF"/>
                  </a:outerShdw>
                </a:effectLst>
                <a:latin typeface="Arial" panose="020B0604020202020204" pitchFamily="34" charset="0"/>
              </a:rPr>
              <a:t>用振荡技术清除积雪</a:t>
            </a:r>
          </a:p>
        </p:txBody>
      </p:sp>
      <p:pic>
        <p:nvPicPr>
          <p:cNvPr id="34" name="Picture 10" descr="MCj0240357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3429" y="2652897"/>
            <a:ext cx="1914298" cy="2338938"/>
          </a:xfrm>
          <a:prstGeom prst="rect">
            <a:avLst/>
          </a:prstGeom>
          <a:noFill/>
          <a:extLst>
            <a:ext uri="{909E8E84-426E-40DD-AFC4-6F175D3DCCD1}">
              <a14:hiddenFill xmlns:a14="http://schemas.microsoft.com/office/drawing/2010/main">
                <a:solidFill>
                  <a:srgbClr val="FFFFFF"/>
                </a:solidFill>
              </a14:hiddenFill>
            </a:ext>
          </a:extLst>
        </p:spPr>
      </p:pic>
      <p:sp>
        <p:nvSpPr>
          <p:cNvPr id="5" name="灯片编号占位符 4">
            <a:extLst>
              <a:ext uri="{FF2B5EF4-FFF2-40B4-BE49-F238E27FC236}">
                <a16:creationId xmlns:a16="http://schemas.microsoft.com/office/drawing/2014/main" id="{775967D1-5D9D-4DBF-A6C1-2A39B0CFE12F}"/>
              </a:ext>
            </a:extLst>
          </p:cNvPr>
          <p:cNvSpPr>
            <a:spLocks noGrp="1"/>
          </p:cNvSpPr>
          <p:nvPr>
            <p:ph type="sldNum" sz="quarter" idx="12"/>
          </p:nvPr>
        </p:nvSpPr>
        <p:spPr/>
        <p:txBody>
          <a:bodyPr/>
          <a:lstStyle/>
          <a:p>
            <a:fld id="{B6F15528-21DE-4FAA-801E-634DDDAF4B2B}" type="slidenum">
              <a:rPr lang="en-US" smtClean="0"/>
              <a:t>111</a:t>
            </a:fld>
            <a:endParaRPr lang="en-US" dirty="0"/>
          </a:p>
        </p:txBody>
      </p:sp>
      <p:sp>
        <p:nvSpPr>
          <p:cNvPr id="14" name="灯片编号占位符 8">
            <a:extLst>
              <a:ext uri="{FF2B5EF4-FFF2-40B4-BE49-F238E27FC236}">
                <a16:creationId xmlns:a16="http://schemas.microsoft.com/office/drawing/2014/main" id="{A0C371A9-492E-47FF-8B1B-BCF4C2F66D5E}"/>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111</a:t>
            </a:fld>
            <a:endParaRPr kumimoji="0" lang="en-US" altLang="zh-CN" sz="1800">
              <a:latin typeface="Times New Roman" panose="02020603050405020304" pitchFamily="18" charset="0"/>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2.1.3  </a:t>
            </a:r>
            <a:r>
              <a:rPr lang="zh-CN" altLang="zh-CN" b="1" dirty="0"/>
              <a:t>项目可行性研究</a:t>
            </a:r>
            <a:endParaRPr lang="zh-CN" altLang="en-US" dirty="0"/>
          </a:p>
        </p:txBody>
      </p:sp>
      <p:sp>
        <p:nvSpPr>
          <p:cNvPr id="4" name="TextBox 3"/>
          <p:cNvSpPr txBox="1"/>
          <p:nvPr/>
        </p:nvSpPr>
        <p:spPr>
          <a:xfrm>
            <a:off x="765175" y="1143794"/>
            <a:ext cx="1600200" cy="461665"/>
          </a:xfrm>
          <a:prstGeom prst="rect">
            <a:avLst/>
          </a:prstGeom>
          <a:noFill/>
        </p:spPr>
        <p:txBody>
          <a:bodyPr wrap="square" rtlCol="0">
            <a:spAutoFit/>
          </a:bodyPr>
          <a:lstStyle/>
          <a:p>
            <a:r>
              <a:rPr lang="zh-CN" altLang="en-US" b="1" dirty="0"/>
              <a:t>例</a:t>
            </a:r>
            <a:r>
              <a:rPr lang="en-US" altLang="zh-CN" b="1" dirty="0"/>
              <a:t>1</a:t>
            </a:r>
            <a:r>
              <a:rPr lang="zh-CN" altLang="en-US" b="1" dirty="0"/>
              <a:t>（续）</a:t>
            </a:r>
          </a:p>
        </p:txBody>
      </p:sp>
      <p:cxnSp>
        <p:nvCxnSpPr>
          <p:cNvPr id="25" name="直接连接符 24"/>
          <p:cNvCxnSpPr/>
          <p:nvPr/>
        </p:nvCxnSpPr>
        <p:spPr>
          <a:xfrm>
            <a:off x="28170" y="1640700"/>
            <a:ext cx="12191999" cy="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1603376" y="1981994"/>
            <a:ext cx="4349750" cy="4192723"/>
            <a:chOff x="1603376" y="1981994"/>
            <a:chExt cx="4349750" cy="4192723"/>
          </a:xfrm>
        </p:grpSpPr>
        <p:grpSp>
          <p:nvGrpSpPr>
            <p:cNvPr id="13" name="组合 3"/>
            <p:cNvGrpSpPr/>
            <p:nvPr/>
          </p:nvGrpSpPr>
          <p:grpSpPr bwMode="auto">
            <a:xfrm>
              <a:off x="1603376" y="1981994"/>
              <a:ext cx="4349750" cy="4192723"/>
              <a:chOff x="672" y="1344"/>
              <a:chExt cx="2130" cy="1968"/>
            </a:xfrm>
          </p:grpSpPr>
          <p:sp>
            <p:nvSpPr>
              <p:cNvPr id="14" name="自选图形 4"/>
              <p:cNvSpPr>
                <a:spLocks noChangeArrowheads="1"/>
              </p:cNvSpPr>
              <p:nvPr/>
            </p:nvSpPr>
            <p:spPr bwMode="gray">
              <a:xfrm>
                <a:off x="672" y="1872"/>
                <a:ext cx="2112" cy="1440"/>
              </a:xfrm>
              <a:prstGeom prst="roundRect">
                <a:avLst>
                  <a:gd name="adj" fmla="val 10347"/>
                </a:avLst>
              </a:prstGeom>
              <a:gradFill rotWithShape="1">
                <a:gsLst>
                  <a:gs pos="0">
                    <a:srgbClr val="CCECFF"/>
                  </a:gs>
                  <a:gs pos="100000">
                    <a:srgbClr val="CCECFF">
                      <a:gamma/>
                      <a:tint val="0"/>
                      <a:invGamma/>
                    </a:srgbClr>
                  </a:gs>
                </a:gsLst>
                <a:lin ang="18900000" scaled="1"/>
              </a:gradFill>
              <a:ln w="50800">
                <a:solidFill>
                  <a:srgbClr val="7099E2"/>
                </a:solidFill>
                <a:round/>
              </a:ln>
              <a:effectLst>
                <a:outerShdw dist="107763" dir="2700000" algn="ctr" rotWithShape="0">
                  <a:srgbClr val="C0C0C0">
                    <a:alpha val="50000"/>
                  </a:srgbClr>
                </a:outerShdw>
              </a:effectLst>
            </p:spPr>
            <p:txBody>
              <a:bodyPr wrap="none" anchor="ctr"/>
              <a:lstStyle/>
              <a:p>
                <a:pPr>
                  <a:defRPr/>
                </a:pPr>
                <a:endParaRPr lang="zh-CN" altLang="en-US" b="1">
                  <a:ea typeface="+mn-ea"/>
                </a:endParaRPr>
              </a:p>
            </p:txBody>
          </p:sp>
          <p:grpSp>
            <p:nvGrpSpPr>
              <p:cNvPr id="15" name="组合 5"/>
              <p:cNvGrpSpPr/>
              <p:nvPr/>
            </p:nvGrpSpPr>
            <p:grpSpPr bwMode="auto">
              <a:xfrm>
                <a:off x="2304" y="1344"/>
                <a:ext cx="498" cy="1245"/>
                <a:chOff x="2304" y="1344"/>
                <a:chExt cx="498" cy="1245"/>
              </a:xfrm>
            </p:grpSpPr>
            <p:sp>
              <p:nvSpPr>
                <p:cNvPr id="16" name="任意多边形 6"/>
                <p:cNvSpPr/>
                <p:nvPr/>
              </p:nvSpPr>
              <p:spPr bwMode="gray">
                <a:xfrm>
                  <a:off x="2425" y="1344"/>
                  <a:ext cx="233" cy="254"/>
                </a:xfrm>
                <a:custGeom>
                  <a:avLst/>
                  <a:gdLst>
                    <a:gd name="T0" fmla="*/ 133 w 267"/>
                    <a:gd name="T1" fmla="*/ 0 h 292"/>
                    <a:gd name="T2" fmla="*/ 161 w 267"/>
                    <a:gd name="T3" fmla="*/ 3 h 292"/>
                    <a:gd name="T4" fmla="*/ 186 w 267"/>
                    <a:gd name="T5" fmla="*/ 12 h 292"/>
                    <a:gd name="T6" fmla="*/ 209 w 267"/>
                    <a:gd name="T7" fmla="*/ 25 h 292"/>
                    <a:gd name="T8" fmla="*/ 228 w 267"/>
                    <a:gd name="T9" fmla="*/ 42 h 292"/>
                    <a:gd name="T10" fmla="*/ 245 w 267"/>
                    <a:gd name="T11" fmla="*/ 64 h 292"/>
                    <a:gd name="T12" fmla="*/ 257 w 267"/>
                    <a:gd name="T13" fmla="*/ 88 h 292"/>
                    <a:gd name="T14" fmla="*/ 265 w 267"/>
                    <a:gd name="T15" fmla="*/ 116 h 292"/>
                    <a:gd name="T16" fmla="*/ 267 w 267"/>
                    <a:gd name="T17" fmla="*/ 146 h 292"/>
                    <a:gd name="T18" fmla="*/ 265 w 267"/>
                    <a:gd name="T19" fmla="*/ 175 h 292"/>
                    <a:gd name="T20" fmla="*/ 257 w 267"/>
                    <a:gd name="T21" fmla="*/ 203 h 292"/>
                    <a:gd name="T22" fmla="*/ 245 w 267"/>
                    <a:gd name="T23" fmla="*/ 227 h 292"/>
                    <a:gd name="T24" fmla="*/ 228 w 267"/>
                    <a:gd name="T25" fmla="*/ 249 h 292"/>
                    <a:gd name="T26" fmla="*/ 209 w 267"/>
                    <a:gd name="T27" fmla="*/ 267 h 292"/>
                    <a:gd name="T28" fmla="*/ 186 w 267"/>
                    <a:gd name="T29" fmla="*/ 281 h 292"/>
                    <a:gd name="T30" fmla="*/ 161 w 267"/>
                    <a:gd name="T31" fmla="*/ 289 h 292"/>
                    <a:gd name="T32" fmla="*/ 133 w 267"/>
                    <a:gd name="T33" fmla="*/ 292 h 292"/>
                    <a:gd name="T34" fmla="*/ 103 w 267"/>
                    <a:gd name="T35" fmla="*/ 288 h 292"/>
                    <a:gd name="T36" fmla="*/ 75 w 267"/>
                    <a:gd name="T37" fmla="*/ 277 h 292"/>
                    <a:gd name="T38" fmla="*/ 51 w 267"/>
                    <a:gd name="T39" fmla="*/ 260 h 292"/>
                    <a:gd name="T40" fmla="*/ 29 w 267"/>
                    <a:gd name="T41" fmla="*/ 237 h 292"/>
                    <a:gd name="T42" fmla="*/ 13 w 267"/>
                    <a:gd name="T43" fmla="*/ 210 h 292"/>
                    <a:gd name="T44" fmla="*/ 4 w 267"/>
                    <a:gd name="T45" fmla="*/ 178 h 292"/>
                    <a:gd name="T46" fmla="*/ 0 w 267"/>
                    <a:gd name="T47" fmla="*/ 146 h 292"/>
                    <a:gd name="T48" fmla="*/ 4 w 267"/>
                    <a:gd name="T49" fmla="*/ 113 h 292"/>
                    <a:gd name="T50" fmla="*/ 13 w 267"/>
                    <a:gd name="T51" fmla="*/ 81 h 292"/>
                    <a:gd name="T52" fmla="*/ 29 w 267"/>
                    <a:gd name="T53" fmla="*/ 54 h 292"/>
                    <a:gd name="T54" fmla="*/ 51 w 267"/>
                    <a:gd name="T55" fmla="*/ 32 h 292"/>
                    <a:gd name="T56" fmla="*/ 75 w 267"/>
                    <a:gd name="T57" fmla="*/ 14 h 292"/>
                    <a:gd name="T58" fmla="*/ 103 w 267"/>
                    <a:gd name="T59" fmla="*/ 3 h 292"/>
                    <a:gd name="T60" fmla="*/ 133 w 267"/>
                    <a:gd name="T61"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7" h="292">
                      <a:moveTo>
                        <a:pt x="133" y="0"/>
                      </a:moveTo>
                      <a:lnTo>
                        <a:pt x="161" y="3"/>
                      </a:lnTo>
                      <a:lnTo>
                        <a:pt x="186" y="12"/>
                      </a:lnTo>
                      <a:lnTo>
                        <a:pt x="209" y="25"/>
                      </a:lnTo>
                      <a:lnTo>
                        <a:pt x="228" y="42"/>
                      </a:lnTo>
                      <a:lnTo>
                        <a:pt x="245" y="64"/>
                      </a:lnTo>
                      <a:lnTo>
                        <a:pt x="257" y="88"/>
                      </a:lnTo>
                      <a:lnTo>
                        <a:pt x="265" y="116"/>
                      </a:lnTo>
                      <a:lnTo>
                        <a:pt x="267" y="146"/>
                      </a:lnTo>
                      <a:lnTo>
                        <a:pt x="265" y="175"/>
                      </a:lnTo>
                      <a:lnTo>
                        <a:pt x="257" y="203"/>
                      </a:lnTo>
                      <a:lnTo>
                        <a:pt x="245" y="227"/>
                      </a:lnTo>
                      <a:lnTo>
                        <a:pt x="228" y="249"/>
                      </a:lnTo>
                      <a:lnTo>
                        <a:pt x="209" y="267"/>
                      </a:lnTo>
                      <a:lnTo>
                        <a:pt x="186" y="281"/>
                      </a:lnTo>
                      <a:lnTo>
                        <a:pt x="161" y="289"/>
                      </a:lnTo>
                      <a:lnTo>
                        <a:pt x="133" y="292"/>
                      </a:lnTo>
                      <a:lnTo>
                        <a:pt x="103" y="288"/>
                      </a:lnTo>
                      <a:lnTo>
                        <a:pt x="75" y="277"/>
                      </a:lnTo>
                      <a:lnTo>
                        <a:pt x="51" y="260"/>
                      </a:lnTo>
                      <a:lnTo>
                        <a:pt x="29" y="237"/>
                      </a:lnTo>
                      <a:lnTo>
                        <a:pt x="13" y="210"/>
                      </a:lnTo>
                      <a:lnTo>
                        <a:pt x="4" y="178"/>
                      </a:lnTo>
                      <a:lnTo>
                        <a:pt x="0" y="146"/>
                      </a:lnTo>
                      <a:lnTo>
                        <a:pt x="4" y="113"/>
                      </a:lnTo>
                      <a:lnTo>
                        <a:pt x="13" y="81"/>
                      </a:lnTo>
                      <a:lnTo>
                        <a:pt x="29" y="54"/>
                      </a:lnTo>
                      <a:lnTo>
                        <a:pt x="51" y="32"/>
                      </a:lnTo>
                      <a:lnTo>
                        <a:pt x="75" y="14"/>
                      </a:lnTo>
                      <a:lnTo>
                        <a:pt x="103" y="3"/>
                      </a:lnTo>
                      <a:lnTo>
                        <a:pt x="133" y="0"/>
                      </a:lnTo>
                      <a:close/>
                    </a:path>
                  </a:pathLst>
                </a:custGeom>
                <a:solidFill>
                  <a:srgbClr val="7099E2"/>
                </a:solidFill>
                <a:ln>
                  <a:noFill/>
                </a:ln>
                <a:effectLst>
                  <a:outerShdw dist="91581" dir="3378596" algn="ctr" rotWithShape="0">
                    <a:srgbClr val="C0C0C0">
                      <a:alpha val="50000"/>
                    </a:srgbClr>
                  </a:outerShdw>
                </a:effectLst>
              </p:spPr>
              <p:txBody>
                <a:bodyPr/>
                <a:lstStyle/>
                <a:p>
                  <a:pPr>
                    <a:defRPr/>
                  </a:pPr>
                  <a:endParaRPr lang="zh-CN" altLang="en-US" b="1">
                    <a:ea typeface="+mn-ea"/>
                  </a:endParaRPr>
                </a:p>
              </p:txBody>
            </p:sp>
            <p:sp>
              <p:nvSpPr>
                <p:cNvPr id="17" name="任意多边形 7"/>
                <p:cNvSpPr/>
                <p:nvPr/>
              </p:nvSpPr>
              <p:spPr bwMode="gray">
                <a:xfrm>
                  <a:off x="2304" y="1625"/>
                  <a:ext cx="498" cy="964"/>
                </a:xfrm>
                <a:custGeom>
                  <a:avLst/>
                  <a:gdLst>
                    <a:gd name="T0" fmla="*/ 72 w 573"/>
                    <a:gd name="T1" fmla="*/ 5 h 1111"/>
                    <a:gd name="T2" fmla="*/ 30 w 573"/>
                    <a:gd name="T3" fmla="*/ 32 h 1111"/>
                    <a:gd name="T4" fmla="*/ 4 w 573"/>
                    <a:gd name="T5" fmla="*/ 75 h 1111"/>
                    <a:gd name="T6" fmla="*/ 0 w 573"/>
                    <a:gd name="T7" fmla="*/ 509 h 1111"/>
                    <a:gd name="T8" fmla="*/ 1 w 573"/>
                    <a:gd name="T9" fmla="*/ 516 h 1111"/>
                    <a:gd name="T10" fmla="*/ 9 w 573"/>
                    <a:gd name="T11" fmla="*/ 533 h 1111"/>
                    <a:gd name="T12" fmla="*/ 26 w 573"/>
                    <a:gd name="T13" fmla="*/ 550 h 1111"/>
                    <a:gd name="T14" fmla="*/ 56 w 573"/>
                    <a:gd name="T15" fmla="*/ 557 h 1111"/>
                    <a:gd name="T16" fmla="*/ 84 w 573"/>
                    <a:gd name="T17" fmla="*/ 551 h 1111"/>
                    <a:gd name="T18" fmla="*/ 100 w 573"/>
                    <a:gd name="T19" fmla="*/ 534 h 1111"/>
                    <a:gd name="T20" fmla="*/ 106 w 573"/>
                    <a:gd name="T21" fmla="*/ 516 h 1111"/>
                    <a:gd name="T22" fmla="*/ 108 w 573"/>
                    <a:gd name="T23" fmla="*/ 503 h 1111"/>
                    <a:gd name="T24" fmla="*/ 108 w 573"/>
                    <a:gd name="T25" fmla="*/ 166 h 1111"/>
                    <a:gd name="T26" fmla="*/ 135 w 573"/>
                    <a:gd name="T27" fmla="*/ 1066 h 1111"/>
                    <a:gd name="T28" fmla="*/ 138 w 573"/>
                    <a:gd name="T29" fmla="*/ 1073 h 1111"/>
                    <a:gd name="T30" fmla="*/ 151 w 573"/>
                    <a:gd name="T31" fmla="*/ 1089 h 1111"/>
                    <a:gd name="T32" fmla="*/ 174 w 573"/>
                    <a:gd name="T33" fmla="*/ 1105 h 1111"/>
                    <a:gd name="T34" fmla="*/ 199 w 573"/>
                    <a:gd name="T35" fmla="*/ 1111 h 1111"/>
                    <a:gd name="T36" fmla="*/ 227 w 573"/>
                    <a:gd name="T37" fmla="*/ 1110 h 1111"/>
                    <a:gd name="T38" fmla="*/ 255 w 573"/>
                    <a:gd name="T39" fmla="*/ 1097 h 1111"/>
                    <a:gd name="T40" fmla="*/ 272 w 573"/>
                    <a:gd name="T41" fmla="*/ 1080 h 1111"/>
                    <a:gd name="T42" fmla="*/ 278 w 573"/>
                    <a:gd name="T43" fmla="*/ 1068 h 1111"/>
                    <a:gd name="T44" fmla="*/ 279 w 573"/>
                    <a:gd name="T45" fmla="*/ 499 h 1111"/>
                    <a:gd name="T46" fmla="*/ 302 w 573"/>
                    <a:gd name="T47" fmla="*/ 503 h 1111"/>
                    <a:gd name="T48" fmla="*/ 302 w 573"/>
                    <a:gd name="T49" fmla="*/ 534 h 1111"/>
                    <a:gd name="T50" fmla="*/ 304 w 573"/>
                    <a:gd name="T51" fmla="*/ 590 h 1111"/>
                    <a:gd name="T52" fmla="*/ 304 w 573"/>
                    <a:gd name="T53" fmla="*/ 664 h 1111"/>
                    <a:gd name="T54" fmla="*/ 304 w 573"/>
                    <a:gd name="T55" fmla="*/ 750 h 1111"/>
                    <a:gd name="T56" fmla="*/ 304 w 573"/>
                    <a:gd name="T57" fmla="*/ 838 h 1111"/>
                    <a:gd name="T58" fmla="*/ 305 w 573"/>
                    <a:gd name="T59" fmla="*/ 926 h 1111"/>
                    <a:gd name="T60" fmla="*/ 305 w 573"/>
                    <a:gd name="T61" fmla="*/ 1004 h 1111"/>
                    <a:gd name="T62" fmla="*/ 305 w 573"/>
                    <a:gd name="T63" fmla="*/ 1066 h 1111"/>
                    <a:gd name="T64" fmla="*/ 306 w 573"/>
                    <a:gd name="T65" fmla="*/ 1073 h 1111"/>
                    <a:gd name="T66" fmla="*/ 315 w 573"/>
                    <a:gd name="T67" fmla="*/ 1088 h 1111"/>
                    <a:gd name="T68" fmla="*/ 335 w 573"/>
                    <a:gd name="T69" fmla="*/ 1103 h 1111"/>
                    <a:gd name="T70" fmla="*/ 372 w 573"/>
                    <a:gd name="T71" fmla="*/ 1111 h 1111"/>
                    <a:gd name="T72" fmla="*/ 408 w 573"/>
                    <a:gd name="T73" fmla="*/ 1103 h 1111"/>
                    <a:gd name="T74" fmla="*/ 429 w 573"/>
                    <a:gd name="T75" fmla="*/ 1089 h 1111"/>
                    <a:gd name="T76" fmla="*/ 437 w 573"/>
                    <a:gd name="T77" fmla="*/ 1073 h 1111"/>
                    <a:gd name="T78" fmla="*/ 438 w 573"/>
                    <a:gd name="T79" fmla="*/ 1067 h 1111"/>
                    <a:gd name="T80" fmla="*/ 466 w 573"/>
                    <a:gd name="T81" fmla="*/ 166 h 1111"/>
                    <a:gd name="T82" fmla="*/ 468 w 573"/>
                    <a:gd name="T83" fmla="*/ 503 h 1111"/>
                    <a:gd name="T84" fmla="*/ 472 w 573"/>
                    <a:gd name="T85" fmla="*/ 517 h 1111"/>
                    <a:gd name="T86" fmla="*/ 483 w 573"/>
                    <a:gd name="T87" fmla="*/ 537 h 1111"/>
                    <a:gd name="T88" fmla="*/ 505 w 573"/>
                    <a:gd name="T89" fmla="*/ 551 h 1111"/>
                    <a:gd name="T90" fmla="*/ 536 w 573"/>
                    <a:gd name="T91" fmla="*/ 551 h 1111"/>
                    <a:gd name="T92" fmla="*/ 557 w 573"/>
                    <a:gd name="T93" fmla="*/ 537 h 1111"/>
                    <a:gd name="T94" fmla="*/ 570 w 573"/>
                    <a:gd name="T95" fmla="*/ 517 h 1111"/>
                    <a:gd name="T96" fmla="*/ 573 w 573"/>
                    <a:gd name="T97" fmla="*/ 508 h 1111"/>
                    <a:gd name="T98" fmla="*/ 572 w 573"/>
                    <a:gd name="T99" fmla="*/ 68 h 1111"/>
                    <a:gd name="T100" fmla="*/ 546 w 573"/>
                    <a:gd name="T101" fmla="*/ 28 h 1111"/>
                    <a:gd name="T102" fmla="*/ 506 w 573"/>
                    <a:gd name="T103" fmla="*/ 4 h 1111"/>
                    <a:gd name="T104" fmla="*/ 94 w 573"/>
                    <a:gd name="T105" fmla="*/ 0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3" h="1111">
                      <a:moveTo>
                        <a:pt x="94" y="0"/>
                      </a:moveTo>
                      <a:lnTo>
                        <a:pt x="72" y="5"/>
                      </a:lnTo>
                      <a:lnTo>
                        <a:pt x="50" y="16"/>
                      </a:lnTo>
                      <a:lnTo>
                        <a:pt x="30" y="32"/>
                      </a:lnTo>
                      <a:lnTo>
                        <a:pt x="15" y="53"/>
                      </a:lnTo>
                      <a:lnTo>
                        <a:pt x="4" y="75"/>
                      </a:lnTo>
                      <a:lnTo>
                        <a:pt x="0" y="99"/>
                      </a:lnTo>
                      <a:lnTo>
                        <a:pt x="0" y="509"/>
                      </a:lnTo>
                      <a:lnTo>
                        <a:pt x="0" y="511"/>
                      </a:lnTo>
                      <a:lnTo>
                        <a:pt x="1" y="516"/>
                      </a:lnTo>
                      <a:lnTo>
                        <a:pt x="4" y="525"/>
                      </a:lnTo>
                      <a:lnTo>
                        <a:pt x="9" y="533"/>
                      </a:lnTo>
                      <a:lnTo>
                        <a:pt x="16" y="543"/>
                      </a:lnTo>
                      <a:lnTo>
                        <a:pt x="26" y="550"/>
                      </a:lnTo>
                      <a:lnTo>
                        <a:pt x="39" y="556"/>
                      </a:lnTo>
                      <a:lnTo>
                        <a:pt x="56" y="557"/>
                      </a:lnTo>
                      <a:lnTo>
                        <a:pt x="72" y="556"/>
                      </a:lnTo>
                      <a:lnTo>
                        <a:pt x="84" y="551"/>
                      </a:lnTo>
                      <a:lnTo>
                        <a:pt x="92" y="543"/>
                      </a:lnTo>
                      <a:lnTo>
                        <a:pt x="100" y="534"/>
                      </a:lnTo>
                      <a:lnTo>
                        <a:pt x="103" y="525"/>
                      </a:lnTo>
                      <a:lnTo>
                        <a:pt x="106" y="516"/>
                      </a:lnTo>
                      <a:lnTo>
                        <a:pt x="107" y="508"/>
                      </a:lnTo>
                      <a:lnTo>
                        <a:pt x="108" y="503"/>
                      </a:lnTo>
                      <a:lnTo>
                        <a:pt x="108" y="500"/>
                      </a:lnTo>
                      <a:lnTo>
                        <a:pt x="108" y="166"/>
                      </a:lnTo>
                      <a:lnTo>
                        <a:pt x="134" y="167"/>
                      </a:lnTo>
                      <a:lnTo>
                        <a:pt x="135" y="1066"/>
                      </a:lnTo>
                      <a:lnTo>
                        <a:pt x="136" y="1068"/>
                      </a:lnTo>
                      <a:lnTo>
                        <a:pt x="138" y="1073"/>
                      </a:lnTo>
                      <a:lnTo>
                        <a:pt x="143" y="1080"/>
                      </a:lnTo>
                      <a:lnTo>
                        <a:pt x="151" y="1089"/>
                      </a:lnTo>
                      <a:lnTo>
                        <a:pt x="162" y="1097"/>
                      </a:lnTo>
                      <a:lnTo>
                        <a:pt x="174" y="1105"/>
                      </a:lnTo>
                      <a:lnTo>
                        <a:pt x="189" y="1110"/>
                      </a:lnTo>
                      <a:lnTo>
                        <a:pt x="199" y="1111"/>
                      </a:lnTo>
                      <a:lnTo>
                        <a:pt x="217" y="1111"/>
                      </a:lnTo>
                      <a:lnTo>
                        <a:pt x="227" y="1110"/>
                      </a:lnTo>
                      <a:lnTo>
                        <a:pt x="243" y="1105"/>
                      </a:lnTo>
                      <a:lnTo>
                        <a:pt x="255" y="1097"/>
                      </a:lnTo>
                      <a:lnTo>
                        <a:pt x="265" y="1089"/>
                      </a:lnTo>
                      <a:lnTo>
                        <a:pt x="272" y="1080"/>
                      </a:lnTo>
                      <a:lnTo>
                        <a:pt x="276" y="1073"/>
                      </a:lnTo>
                      <a:lnTo>
                        <a:pt x="278" y="1068"/>
                      </a:lnTo>
                      <a:lnTo>
                        <a:pt x="279" y="1066"/>
                      </a:lnTo>
                      <a:lnTo>
                        <a:pt x="279" y="499"/>
                      </a:lnTo>
                      <a:lnTo>
                        <a:pt x="302" y="499"/>
                      </a:lnTo>
                      <a:lnTo>
                        <a:pt x="302" y="503"/>
                      </a:lnTo>
                      <a:lnTo>
                        <a:pt x="302" y="515"/>
                      </a:lnTo>
                      <a:lnTo>
                        <a:pt x="302" y="534"/>
                      </a:lnTo>
                      <a:lnTo>
                        <a:pt x="302" y="560"/>
                      </a:lnTo>
                      <a:lnTo>
                        <a:pt x="304" y="590"/>
                      </a:lnTo>
                      <a:lnTo>
                        <a:pt x="304" y="626"/>
                      </a:lnTo>
                      <a:lnTo>
                        <a:pt x="304" y="664"/>
                      </a:lnTo>
                      <a:lnTo>
                        <a:pt x="304" y="706"/>
                      </a:lnTo>
                      <a:lnTo>
                        <a:pt x="304" y="750"/>
                      </a:lnTo>
                      <a:lnTo>
                        <a:pt x="304" y="793"/>
                      </a:lnTo>
                      <a:lnTo>
                        <a:pt x="304" y="838"/>
                      </a:lnTo>
                      <a:lnTo>
                        <a:pt x="305" y="882"/>
                      </a:lnTo>
                      <a:lnTo>
                        <a:pt x="305" y="926"/>
                      </a:lnTo>
                      <a:lnTo>
                        <a:pt x="305" y="966"/>
                      </a:lnTo>
                      <a:lnTo>
                        <a:pt x="305" y="1004"/>
                      </a:lnTo>
                      <a:lnTo>
                        <a:pt x="305" y="1037"/>
                      </a:lnTo>
                      <a:lnTo>
                        <a:pt x="305" y="1066"/>
                      </a:lnTo>
                      <a:lnTo>
                        <a:pt x="305" y="1067"/>
                      </a:lnTo>
                      <a:lnTo>
                        <a:pt x="306" y="1073"/>
                      </a:lnTo>
                      <a:lnTo>
                        <a:pt x="310" y="1079"/>
                      </a:lnTo>
                      <a:lnTo>
                        <a:pt x="315" y="1088"/>
                      </a:lnTo>
                      <a:lnTo>
                        <a:pt x="323" y="1096"/>
                      </a:lnTo>
                      <a:lnTo>
                        <a:pt x="335" y="1103"/>
                      </a:lnTo>
                      <a:lnTo>
                        <a:pt x="351" y="1108"/>
                      </a:lnTo>
                      <a:lnTo>
                        <a:pt x="372" y="1111"/>
                      </a:lnTo>
                      <a:lnTo>
                        <a:pt x="392" y="1108"/>
                      </a:lnTo>
                      <a:lnTo>
                        <a:pt x="408" y="1103"/>
                      </a:lnTo>
                      <a:lnTo>
                        <a:pt x="420" y="1096"/>
                      </a:lnTo>
                      <a:lnTo>
                        <a:pt x="429" y="1089"/>
                      </a:lnTo>
                      <a:lnTo>
                        <a:pt x="434" y="1080"/>
                      </a:lnTo>
                      <a:lnTo>
                        <a:pt x="437" y="1073"/>
                      </a:lnTo>
                      <a:lnTo>
                        <a:pt x="438" y="1068"/>
                      </a:lnTo>
                      <a:lnTo>
                        <a:pt x="438" y="1067"/>
                      </a:lnTo>
                      <a:lnTo>
                        <a:pt x="440" y="166"/>
                      </a:lnTo>
                      <a:lnTo>
                        <a:pt x="466" y="166"/>
                      </a:lnTo>
                      <a:lnTo>
                        <a:pt x="466" y="500"/>
                      </a:lnTo>
                      <a:lnTo>
                        <a:pt x="468" y="503"/>
                      </a:lnTo>
                      <a:lnTo>
                        <a:pt x="469" y="509"/>
                      </a:lnTo>
                      <a:lnTo>
                        <a:pt x="472" y="517"/>
                      </a:lnTo>
                      <a:lnTo>
                        <a:pt x="477" y="527"/>
                      </a:lnTo>
                      <a:lnTo>
                        <a:pt x="483" y="537"/>
                      </a:lnTo>
                      <a:lnTo>
                        <a:pt x="493" y="545"/>
                      </a:lnTo>
                      <a:lnTo>
                        <a:pt x="505" y="551"/>
                      </a:lnTo>
                      <a:lnTo>
                        <a:pt x="520" y="554"/>
                      </a:lnTo>
                      <a:lnTo>
                        <a:pt x="536" y="551"/>
                      </a:lnTo>
                      <a:lnTo>
                        <a:pt x="548" y="545"/>
                      </a:lnTo>
                      <a:lnTo>
                        <a:pt x="557" y="537"/>
                      </a:lnTo>
                      <a:lnTo>
                        <a:pt x="563" y="527"/>
                      </a:lnTo>
                      <a:lnTo>
                        <a:pt x="570" y="517"/>
                      </a:lnTo>
                      <a:lnTo>
                        <a:pt x="573" y="510"/>
                      </a:lnTo>
                      <a:lnTo>
                        <a:pt x="573" y="508"/>
                      </a:lnTo>
                      <a:lnTo>
                        <a:pt x="573" y="79"/>
                      </a:lnTo>
                      <a:lnTo>
                        <a:pt x="572" y="68"/>
                      </a:lnTo>
                      <a:lnTo>
                        <a:pt x="561" y="47"/>
                      </a:lnTo>
                      <a:lnTo>
                        <a:pt x="546" y="28"/>
                      </a:lnTo>
                      <a:lnTo>
                        <a:pt x="528" y="14"/>
                      </a:lnTo>
                      <a:lnTo>
                        <a:pt x="506" y="4"/>
                      </a:lnTo>
                      <a:lnTo>
                        <a:pt x="485" y="0"/>
                      </a:lnTo>
                      <a:lnTo>
                        <a:pt x="94" y="0"/>
                      </a:lnTo>
                      <a:lnTo>
                        <a:pt x="94" y="0"/>
                      </a:lnTo>
                      <a:close/>
                    </a:path>
                  </a:pathLst>
                </a:custGeom>
                <a:solidFill>
                  <a:srgbClr val="7099E2"/>
                </a:solidFill>
                <a:ln>
                  <a:noFill/>
                </a:ln>
                <a:effectLst>
                  <a:outerShdw dist="91581" dir="3378596" algn="ctr" rotWithShape="0">
                    <a:srgbClr val="C0C0C0">
                      <a:alpha val="50000"/>
                    </a:srgbClr>
                  </a:outerShdw>
                </a:effectLst>
              </p:spPr>
              <p:txBody>
                <a:bodyPr/>
                <a:lstStyle/>
                <a:p>
                  <a:pPr>
                    <a:defRPr/>
                  </a:pPr>
                  <a:endParaRPr lang="zh-CN" altLang="en-US" b="1">
                    <a:ea typeface="+mn-ea"/>
                  </a:endParaRPr>
                </a:p>
              </p:txBody>
            </p:sp>
          </p:grpSp>
        </p:grpSp>
        <p:sp>
          <p:nvSpPr>
            <p:cNvPr id="18" name="文本框 8"/>
            <p:cNvSpPr txBox="1">
              <a:spLocks noChangeArrowheads="1"/>
            </p:cNvSpPr>
            <p:nvPr/>
          </p:nvSpPr>
          <p:spPr bwMode="gray">
            <a:xfrm>
              <a:off x="2200454" y="3779778"/>
              <a:ext cx="3136721" cy="2123658"/>
            </a:xfrm>
            <a:prstGeom prst="rect">
              <a:avLst/>
            </a:prstGeom>
            <a:noFill/>
            <a:ln w="9525">
              <a:noFill/>
              <a:miter lim="800000"/>
            </a:ln>
          </p:spPr>
          <p:txBody>
            <a:bodyPr wrap="square">
              <a:spAutoFit/>
            </a:bodyPr>
            <a:lstStyle/>
            <a:p>
              <a:pPr eaLnBrk="0" hangingPunct="0"/>
              <a:r>
                <a:rPr lang="zh-CN" altLang="zh-CN" sz="2200" b="1" dirty="0"/>
                <a:t>设计专用清雪机，采用电热或电磁振荡等方法清除电线上的积雪，在技术上虽可行，但研制费用大、周期长，一时难以见效。</a:t>
              </a:r>
              <a:endParaRPr lang="en-US" altLang="zh-CN" sz="2200" b="1" dirty="0">
                <a:solidFill>
                  <a:srgbClr val="000000"/>
                </a:solidFill>
                <a:cs typeface="Arial" panose="020B0604020202020204" pitchFamily="34" charset="0"/>
              </a:endParaRPr>
            </a:p>
          </p:txBody>
        </p:sp>
      </p:grpSp>
      <p:grpSp>
        <p:nvGrpSpPr>
          <p:cNvPr id="19" name="组合 9"/>
          <p:cNvGrpSpPr/>
          <p:nvPr/>
        </p:nvGrpSpPr>
        <p:grpSpPr bwMode="auto">
          <a:xfrm>
            <a:off x="6024794" y="2058194"/>
            <a:ext cx="4341581" cy="4191930"/>
            <a:chOff x="2880" y="1344"/>
            <a:chExt cx="2126" cy="2209"/>
          </a:xfrm>
        </p:grpSpPr>
        <p:sp>
          <p:nvSpPr>
            <p:cNvPr id="20" name="自选图形 10"/>
            <p:cNvSpPr>
              <a:spLocks noChangeArrowheads="1"/>
            </p:cNvSpPr>
            <p:nvPr/>
          </p:nvSpPr>
          <p:spPr bwMode="gray">
            <a:xfrm>
              <a:off x="2894" y="1872"/>
              <a:ext cx="2112" cy="1681"/>
            </a:xfrm>
            <a:prstGeom prst="roundRect">
              <a:avLst>
                <a:gd name="adj" fmla="val 10347"/>
              </a:avLst>
            </a:prstGeom>
            <a:gradFill rotWithShape="1">
              <a:gsLst>
                <a:gs pos="0">
                  <a:srgbClr val="D8F4BE">
                    <a:gamma/>
                    <a:tint val="0"/>
                    <a:invGamma/>
                  </a:srgbClr>
                </a:gs>
                <a:gs pos="100000">
                  <a:srgbClr val="D8F4BE"/>
                </a:gs>
              </a:gsLst>
              <a:lin ang="2700000" scaled="1"/>
            </a:gradFill>
            <a:ln w="50800">
              <a:solidFill>
                <a:srgbClr val="44988C"/>
              </a:solidFill>
              <a:round/>
            </a:ln>
            <a:effectLst>
              <a:outerShdw dist="107763" dir="2700000" algn="ctr" rotWithShape="0">
                <a:srgbClr val="C0C0C0">
                  <a:alpha val="50000"/>
                </a:srgbClr>
              </a:outerShdw>
            </a:effectLst>
          </p:spPr>
          <p:txBody>
            <a:bodyPr wrap="none" anchor="ctr"/>
            <a:lstStyle/>
            <a:p>
              <a:pPr>
                <a:defRPr/>
              </a:pPr>
              <a:endParaRPr lang="zh-CN" altLang="en-US" b="1">
                <a:ea typeface="+mn-ea"/>
              </a:endParaRPr>
            </a:p>
          </p:txBody>
        </p:sp>
        <p:sp>
          <p:nvSpPr>
            <p:cNvPr id="21" name="文本框 11"/>
            <p:cNvSpPr txBox="1">
              <a:spLocks noChangeArrowheads="1"/>
            </p:cNvSpPr>
            <p:nvPr/>
          </p:nvSpPr>
          <p:spPr bwMode="gray">
            <a:xfrm>
              <a:off x="3290" y="2282"/>
              <a:ext cx="1632" cy="941"/>
            </a:xfrm>
            <a:prstGeom prst="rect">
              <a:avLst/>
            </a:prstGeom>
            <a:noFill/>
            <a:ln w="9525">
              <a:noFill/>
              <a:miter lim="800000"/>
            </a:ln>
          </p:spPr>
          <p:txBody>
            <a:bodyPr>
              <a:spAutoFit/>
            </a:bodyPr>
            <a:lstStyle/>
            <a:p>
              <a:pPr eaLnBrk="0" hangingPunct="0"/>
              <a:r>
                <a:rPr lang="zh-CN" altLang="zh-CN" sz="2200" b="1" dirty="0"/>
                <a:t>那种因“坐飞机扫雪”激发出来的几种设想，倒是一种大胆的新方案，如果可行，将是一种既简单又高效的好办法。</a:t>
              </a:r>
              <a:endParaRPr lang="en-US" altLang="zh-CN" sz="2200" b="1" dirty="0">
                <a:solidFill>
                  <a:srgbClr val="000000"/>
                </a:solidFill>
                <a:cs typeface="Arial" panose="020B0604020202020204" pitchFamily="34" charset="0"/>
              </a:endParaRPr>
            </a:p>
          </p:txBody>
        </p:sp>
        <p:grpSp>
          <p:nvGrpSpPr>
            <p:cNvPr id="22" name="组合 12"/>
            <p:cNvGrpSpPr/>
            <p:nvPr/>
          </p:nvGrpSpPr>
          <p:grpSpPr bwMode="auto">
            <a:xfrm>
              <a:off x="2880" y="1344"/>
              <a:ext cx="498" cy="1245"/>
              <a:chOff x="2880" y="1344"/>
              <a:chExt cx="498" cy="1245"/>
            </a:xfrm>
          </p:grpSpPr>
          <p:sp>
            <p:nvSpPr>
              <p:cNvPr id="23" name="任意多边形 13"/>
              <p:cNvSpPr/>
              <p:nvPr/>
            </p:nvSpPr>
            <p:spPr bwMode="gray">
              <a:xfrm>
                <a:off x="3001" y="1344"/>
                <a:ext cx="233" cy="254"/>
              </a:xfrm>
              <a:custGeom>
                <a:avLst/>
                <a:gdLst>
                  <a:gd name="T0" fmla="*/ 133 w 267"/>
                  <a:gd name="T1" fmla="*/ 0 h 292"/>
                  <a:gd name="T2" fmla="*/ 161 w 267"/>
                  <a:gd name="T3" fmla="*/ 3 h 292"/>
                  <a:gd name="T4" fmla="*/ 186 w 267"/>
                  <a:gd name="T5" fmla="*/ 12 h 292"/>
                  <a:gd name="T6" fmla="*/ 209 w 267"/>
                  <a:gd name="T7" fmla="*/ 25 h 292"/>
                  <a:gd name="T8" fmla="*/ 228 w 267"/>
                  <a:gd name="T9" fmla="*/ 42 h 292"/>
                  <a:gd name="T10" fmla="*/ 245 w 267"/>
                  <a:gd name="T11" fmla="*/ 64 h 292"/>
                  <a:gd name="T12" fmla="*/ 257 w 267"/>
                  <a:gd name="T13" fmla="*/ 88 h 292"/>
                  <a:gd name="T14" fmla="*/ 265 w 267"/>
                  <a:gd name="T15" fmla="*/ 116 h 292"/>
                  <a:gd name="T16" fmla="*/ 267 w 267"/>
                  <a:gd name="T17" fmla="*/ 146 h 292"/>
                  <a:gd name="T18" fmla="*/ 265 w 267"/>
                  <a:gd name="T19" fmla="*/ 175 h 292"/>
                  <a:gd name="T20" fmla="*/ 257 w 267"/>
                  <a:gd name="T21" fmla="*/ 203 h 292"/>
                  <a:gd name="T22" fmla="*/ 245 w 267"/>
                  <a:gd name="T23" fmla="*/ 227 h 292"/>
                  <a:gd name="T24" fmla="*/ 228 w 267"/>
                  <a:gd name="T25" fmla="*/ 249 h 292"/>
                  <a:gd name="T26" fmla="*/ 209 w 267"/>
                  <a:gd name="T27" fmla="*/ 267 h 292"/>
                  <a:gd name="T28" fmla="*/ 186 w 267"/>
                  <a:gd name="T29" fmla="*/ 281 h 292"/>
                  <a:gd name="T30" fmla="*/ 161 w 267"/>
                  <a:gd name="T31" fmla="*/ 289 h 292"/>
                  <a:gd name="T32" fmla="*/ 133 w 267"/>
                  <a:gd name="T33" fmla="*/ 292 h 292"/>
                  <a:gd name="T34" fmla="*/ 103 w 267"/>
                  <a:gd name="T35" fmla="*/ 288 h 292"/>
                  <a:gd name="T36" fmla="*/ 75 w 267"/>
                  <a:gd name="T37" fmla="*/ 277 h 292"/>
                  <a:gd name="T38" fmla="*/ 51 w 267"/>
                  <a:gd name="T39" fmla="*/ 260 h 292"/>
                  <a:gd name="T40" fmla="*/ 29 w 267"/>
                  <a:gd name="T41" fmla="*/ 237 h 292"/>
                  <a:gd name="T42" fmla="*/ 13 w 267"/>
                  <a:gd name="T43" fmla="*/ 210 h 292"/>
                  <a:gd name="T44" fmla="*/ 4 w 267"/>
                  <a:gd name="T45" fmla="*/ 178 h 292"/>
                  <a:gd name="T46" fmla="*/ 0 w 267"/>
                  <a:gd name="T47" fmla="*/ 146 h 292"/>
                  <a:gd name="T48" fmla="*/ 4 w 267"/>
                  <a:gd name="T49" fmla="*/ 113 h 292"/>
                  <a:gd name="T50" fmla="*/ 13 w 267"/>
                  <a:gd name="T51" fmla="*/ 81 h 292"/>
                  <a:gd name="T52" fmla="*/ 29 w 267"/>
                  <a:gd name="T53" fmla="*/ 54 h 292"/>
                  <a:gd name="T54" fmla="*/ 51 w 267"/>
                  <a:gd name="T55" fmla="*/ 32 h 292"/>
                  <a:gd name="T56" fmla="*/ 75 w 267"/>
                  <a:gd name="T57" fmla="*/ 14 h 292"/>
                  <a:gd name="T58" fmla="*/ 103 w 267"/>
                  <a:gd name="T59" fmla="*/ 3 h 292"/>
                  <a:gd name="T60" fmla="*/ 133 w 267"/>
                  <a:gd name="T61"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7" h="292">
                    <a:moveTo>
                      <a:pt x="133" y="0"/>
                    </a:moveTo>
                    <a:lnTo>
                      <a:pt x="161" y="3"/>
                    </a:lnTo>
                    <a:lnTo>
                      <a:pt x="186" y="12"/>
                    </a:lnTo>
                    <a:lnTo>
                      <a:pt x="209" y="25"/>
                    </a:lnTo>
                    <a:lnTo>
                      <a:pt x="228" y="42"/>
                    </a:lnTo>
                    <a:lnTo>
                      <a:pt x="245" y="64"/>
                    </a:lnTo>
                    <a:lnTo>
                      <a:pt x="257" y="88"/>
                    </a:lnTo>
                    <a:lnTo>
                      <a:pt x="265" y="116"/>
                    </a:lnTo>
                    <a:lnTo>
                      <a:pt x="267" y="146"/>
                    </a:lnTo>
                    <a:lnTo>
                      <a:pt x="265" y="175"/>
                    </a:lnTo>
                    <a:lnTo>
                      <a:pt x="257" y="203"/>
                    </a:lnTo>
                    <a:lnTo>
                      <a:pt x="245" y="227"/>
                    </a:lnTo>
                    <a:lnTo>
                      <a:pt x="228" y="249"/>
                    </a:lnTo>
                    <a:lnTo>
                      <a:pt x="209" y="267"/>
                    </a:lnTo>
                    <a:lnTo>
                      <a:pt x="186" y="281"/>
                    </a:lnTo>
                    <a:lnTo>
                      <a:pt x="161" y="289"/>
                    </a:lnTo>
                    <a:lnTo>
                      <a:pt x="133" y="292"/>
                    </a:lnTo>
                    <a:lnTo>
                      <a:pt x="103" y="288"/>
                    </a:lnTo>
                    <a:lnTo>
                      <a:pt x="75" y="277"/>
                    </a:lnTo>
                    <a:lnTo>
                      <a:pt x="51" y="260"/>
                    </a:lnTo>
                    <a:lnTo>
                      <a:pt x="29" y="237"/>
                    </a:lnTo>
                    <a:lnTo>
                      <a:pt x="13" y="210"/>
                    </a:lnTo>
                    <a:lnTo>
                      <a:pt x="4" y="178"/>
                    </a:lnTo>
                    <a:lnTo>
                      <a:pt x="0" y="146"/>
                    </a:lnTo>
                    <a:lnTo>
                      <a:pt x="4" y="113"/>
                    </a:lnTo>
                    <a:lnTo>
                      <a:pt x="13" y="81"/>
                    </a:lnTo>
                    <a:lnTo>
                      <a:pt x="29" y="54"/>
                    </a:lnTo>
                    <a:lnTo>
                      <a:pt x="51" y="32"/>
                    </a:lnTo>
                    <a:lnTo>
                      <a:pt x="75" y="14"/>
                    </a:lnTo>
                    <a:lnTo>
                      <a:pt x="103" y="3"/>
                    </a:lnTo>
                    <a:lnTo>
                      <a:pt x="133" y="0"/>
                    </a:lnTo>
                    <a:close/>
                  </a:path>
                </a:pathLst>
              </a:custGeom>
              <a:solidFill>
                <a:srgbClr val="44988C"/>
              </a:solidFill>
              <a:ln>
                <a:noFill/>
              </a:ln>
              <a:effectLst>
                <a:outerShdw dist="91581" dir="3378596" algn="ctr" rotWithShape="0">
                  <a:srgbClr val="C0C0C0">
                    <a:alpha val="50000"/>
                  </a:srgbClr>
                </a:outerShdw>
              </a:effectLst>
            </p:spPr>
            <p:txBody>
              <a:bodyPr/>
              <a:lstStyle/>
              <a:p>
                <a:pPr>
                  <a:defRPr/>
                </a:pPr>
                <a:endParaRPr lang="zh-CN" altLang="en-US" b="1">
                  <a:ea typeface="+mn-ea"/>
                </a:endParaRPr>
              </a:p>
            </p:txBody>
          </p:sp>
          <p:sp>
            <p:nvSpPr>
              <p:cNvPr id="24" name="任意多边形 14"/>
              <p:cNvSpPr/>
              <p:nvPr/>
            </p:nvSpPr>
            <p:spPr bwMode="gray">
              <a:xfrm>
                <a:off x="2880" y="1625"/>
                <a:ext cx="498" cy="964"/>
              </a:xfrm>
              <a:custGeom>
                <a:avLst/>
                <a:gdLst>
                  <a:gd name="T0" fmla="*/ 72 w 573"/>
                  <a:gd name="T1" fmla="*/ 5 h 1111"/>
                  <a:gd name="T2" fmla="*/ 30 w 573"/>
                  <a:gd name="T3" fmla="*/ 32 h 1111"/>
                  <a:gd name="T4" fmla="*/ 4 w 573"/>
                  <a:gd name="T5" fmla="*/ 75 h 1111"/>
                  <a:gd name="T6" fmla="*/ 0 w 573"/>
                  <a:gd name="T7" fmla="*/ 509 h 1111"/>
                  <a:gd name="T8" fmla="*/ 1 w 573"/>
                  <a:gd name="T9" fmla="*/ 516 h 1111"/>
                  <a:gd name="T10" fmla="*/ 9 w 573"/>
                  <a:gd name="T11" fmla="*/ 533 h 1111"/>
                  <a:gd name="T12" fmla="*/ 26 w 573"/>
                  <a:gd name="T13" fmla="*/ 550 h 1111"/>
                  <a:gd name="T14" fmla="*/ 56 w 573"/>
                  <a:gd name="T15" fmla="*/ 557 h 1111"/>
                  <a:gd name="T16" fmla="*/ 84 w 573"/>
                  <a:gd name="T17" fmla="*/ 551 h 1111"/>
                  <a:gd name="T18" fmla="*/ 100 w 573"/>
                  <a:gd name="T19" fmla="*/ 534 h 1111"/>
                  <a:gd name="T20" fmla="*/ 106 w 573"/>
                  <a:gd name="T21" fmla="*/ 516 h 1111"/>
                  <a:gd name="T22" fmla="*/ 108 w 573"/>
                  <a:gd name="T23" fmla="*/ 503 h 1111"/>
                  <a:gd name="T24" fmla="*/ 108 w 573"/>
                  <a:gd name="T25" fmla="*/ 166 h 1111"/>
                  <a:gd name="T26" fmla="*/ 135 w 573"/>
                  <a:gd name="T27" fmla="*/ 1066 h 1111"/>
                  <a:gd name="T28" fmla="*/ 138 w 573"/>
                  <a:gd name="T29" fmla="*/ 1073 h 1111"/>
                  <a:gd name="T30" fmla="*/ 151 w 573"/>
                  <a:gd name="T31" fmla="*/ 1089 h 1111"/>
                  <a:gd name="T32" fmla="*/ 174 w 573"/>
                  <a:gd name="T33" fmla="*/ 1105 h 1111"/>
                  <a:gd name="T34" fmla="*/ 199 w 573"/>
                  <a:gd name="T35" fmla="*/ 1111 h 1111"/>
                  <a:gd name="T36" fmla="*/ 227 w 573"/>
                  <a:gd name="T37" fmla="*/ 1110 h 1111"/>
                  <a:gd name="T38" fmla="*/ 255 w 573"/>
                  <a:gd name="T39" fmla="*/ 1097 h 1111"/>
                  <a:gd name="T40" fmla="*/ 272 w 573"/>
                  <a:gd name="T41" fmla="*/ 1080 h 1111"/>
                  <a:gd name="T42" fmla="*/ 278 w 573"/>
                  <a:gd name="T43" fmla="*/ 1068 h 1111"/>
                  <a:gd name="T44" fmla="*/ 279 w 573"/>
                  <a:gd name="T45" fmla="*/ 499 h 1111"/>
                  <a:gd name="T46" fmla="*/ 302 w 573"/>
                  <a:gd name="T47" fmla="*/ 503 h 1111"/>
                  <a:gd name="T48" fmla="*/ 302 w 573"/>
                  <a:gd name="T49" fmla="*/ 534 h 1111"/>
                  <a:gd name="T50" fmla="*/ 304 w 573"/>
                  <a:gd name="T51" fmla="*/ 590 h 1111"/>
                  <a:gd name="T52" fmla="*/ 304 w 573"/>
                  <a:gd name="T53" fmla="*/ 664 h 1111"/>
                  <a:gd name="T54" fmla="*/ 304 w 573"/>
                  <a:gd name="T55" fmla="*/ 750 h 1111"/>
                  <a:gd name="T56" fmla="*/ 304 w 573"/>
                  <a:gd name="T57" fmla="*/ 838 h 1111"/>
                  <a:gd name="T58" fmla="*/ 305 w 573"/>
                  <a:gd name="T59" fmla="*/ 926 h 1111"/>
                  <a:gd name="T60" fmla="*/ 305 w 573"/>
                  <a:gd name="T61" fmla="*/ 1004 h 1111"/>
                  <a:gd name="T62" fmla="*/ 305 w 573"/>
                  <a:gd name="T63" fmla="*/ 1066 h 1111"/>
                  <a:gd name="T64" fmla="*/ 306 w 573"/>
                  <a:gd name="T65" fmla="*/ 1073 h 1111"/>
                  <a:gd name="T66" fmla="*/ 315 w 573"/>
                  <a:gd name="T67" fmla="*/ 1088 h 1111"/>
                  <a:gd name="T68" fmla="*/ 335 w 573"/>
                  <a:gd name="T69" fmla="*/ 1103 h 1111"/>
                  <a:gd name="T70" fmla="*/ 372 w 573"/>
                  <a:gd name="T71" fmla="*/ 1111 h 1111"/>
                  <a:gd name="T72" fmla="*/ 408 w 573"/>
                  <a:gd name="T73" fmla="*/ 1103 h 1111"/>
                  <a:gd name="T74" fmla="*/ 429 w 573"/>
                  <a:gd name="T75" fmla="*/ 1089 h 1111"/>
                  <a:gd name="T76" fmla="*/ 437 w 573"/>
                  <a:gd name="T77" fmla="*/ 1073 h 1111"/>
                  <a:gd name="T78" fmla="*/ 438 w 573"/>
                  <a:gd name="T79" fmla="*/ 1067 h 1111"/>
                  <a:gd name="T80" fmla="*/ 466 w 573"/>
                  <a:gd name="T81" fmla="*/ 166 h 1111"/>
                  <a:gd name="T82" fmla="*/ 468 w 573"/>
                  <a:gd name="T83" fmla="*/ 503 h 1111"/>
                  <a:gd name="T84" fmla="*/ 472 w 573"/>
                  <a:gd name="T85" fmla="*/ 517 h 1111"/>
                  <a:gd name="T86" fmla="*/ 483 w 573"/>
                  <a:gd name="T87" fmla="*/ 537 h 1111"/>
                  <a:gd name="T88" fmla="*/ 505 w 573"/>
                  <a:gd name="T89" fmla="*/ 551 h 1111"/>
                  <a:gd name="T90" fmla="*/ 536 w 573"/>
                  <a:gd name="T91" fmla="*/ 551 h 1111"/>
                  <a:gd name="T92" fmla="*/ 557 w 573"/>
                  <a:gd name="T93" fmla="*/ 537 h 1111"/>
                  <a:gd name="T94" fmla="*/ 570 w 573"/>
                  <a:gd name="T95" fmla="*/ 517 h 1111"/>
                  <a:gd name="T96" fmla="*/ 573 w 573"/>
                  <a:gd name="T97" fmla="*/ 508 h 1111"/>
                  <a:gd name="T98" fmla="*/ 572 w 573"/>
                  <a:gd name="T99" fmla="*/ 68 h 1111"/>
                  <a:gd name="T100" fmla="*/ 546 w 573"/>
                  <a:gd name="T101" fmla="*/ 28 h 1111"/>
                  <a:gd name="T102" fmla="*/ 506 w 573"/>
                  <a:gd name="T103" fmla="*/ 4 h 1111"/>
                  <a:gd name="T104" fmla="*/ 94 w 573"/>
                  <a:gd name="T105" fmla="*/ 0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3" h="1111">
                    <a:moveTo>
                      <a:pt x="94" y="0"/>
                    </a:moveTo>
                    <a:lnTo>
                      <a:pt x="72" y="5"/>
                    </a:lnTo>
                    <a:lnTo>
                      <a:pt x="50" y="16"/>
                    </a:lnTo>
                    <a:lnTo>
                      <a:pt x="30" y="32"/>
                    </a:lnTo>
                    <a:lnTo>
                      <a:pt x="15" y="53"/>
                    </a:lnTo>
                    <a:lnTo>
                      <a:pt x="4" y="75"/>
                    </a:lnTo>
                    <a:lnTo>
                      <a:pt x="0" y="99"/>
                    </a:lnTo>
                    <a:lnTo>
                      <a:pt x="0" y="509"/>
                    </a:lnTo>
                    <a:lnTo>
                      <a:pt x="0" y="511"/>
                    </a:lnTo>
                    <a:lnTo>
                      <a:pt x="1" y="516"/>
                    </a:lnTo>
                    <a:lnTo>
                      <a:pt x="4" y="525"/>
                    </a:lnTo>
                    <a:lnTo>
                      <a:pt x="9" y="533"/>
                    </a:lnTo>
                    <a:lnTo>
                      <a:pt x="16" y="543"/>
                    </a:lnTo>
                    <a:lnTo>
                      <a:pt x="26" y="550"/>
                    </a:lnTo>
                    <a:lnTo>
                      <a:pt x="39" y="556"/>
                    </a:lnTo>
                    <a:lnTo>
                      <a:pt x="56" y="557"/>
                    </a:lnTo>
                    <a:lnTo>
                      <a:pt x="72" y="556"/>
                    </a:lnTo>
                    <a:lnTo>
                      <a:pt x="84" y="551"/>
                    </a:lnTo>
                    <a:lnTo>
                      <a:pt x="92" y="543"/>
                    </a:lnTo>
                    <a:lnTo>
                      <a:pt x="100" y="534"/>
                    </a:lnTo>
                    <a:lnTo>
                      <a:pt x="103" y="525"/>
                    </a:lnTo>
                    <a:lnTo>
                      <a:pt x="106" y="516"/>
                    </a:lnTo>
                    <a:lnTo>
                      <a:pt x="107" y="508"/>
                    </a:lnTo>
                    <a:lnTo>
                      <a:pt x="108" y="503"/>
                    </a:lnTo>
                    <a:lnTo>
                      <a:pt x="108" y="500"/>
                    </a:lnTo>
                    <a:lnTo>
                      <a:pt x="108" y="166"/>
                    </a:lnTo>
                    <a:lnTo>
                      <a:pt x="134" y="167"/>
                    </a:lnTo>
                    <a:lnTo>
                      <a:pt x="135" y="1066"/>
                    </a:lnTo>
                    <a:lnTo>
                      <a:pt x="136" y="1068"/>
                    </a:lnTo>
                    <a:lnTo>
                      <a:pt x="138" y="1073"/>
                    </a:lnTo>
                    <a:lnTo>
                      <a:pt x="143" y="1080"/>
                    </a:lnTo>
                    <a:lnTo>
                      <a:pt x="151" y="1089"/>
                    </a:lnTo>
                    <a:lnTo>
                      <a:pt x="162" y="1097"/>
                    </a:lnTo>
                    <a:lnTo>
                      <a:pt x="174" y="1105"/>
                    </a:lnTo>
                    <a:lnTo>
                      <a:pt x="189" y="1110"/>
                    </a:lnTo>
                    <a:lnTo>
                      <a:pt x="199" y="1111"/>
                    </a:lnTo>
                    <a:lnTo>
                      <a:pt x="217" y="1111"/>
                    </a:lnTo>
                    <a:lnTo>
                      <a:pt x="227" y="1110"/>
                    </a:lnTo>
                    <a:lnTo>
                      <a:pt x="243" y="1105"/>
                    </a:lnTo>
                    <a:lnTo>
                      <a:pt x="255" y="1097"/>
                    </a:lnTo>
                    <a:lnTo>
                      <a:pt x="265" y="1089"/>
                    </a:lnTo>
                    <a:lnTo>
                      <a:pt x="272" y="1080"/>
                    </a:lnTo>
                    <a:lnTo>
                      <a:pt x="276" y="1073"/>
                    </a:lnTo>
                    <a:lnTo>
                      <a:pt x="278" y="1068"/>
                    </a:lnTo>
                    <a:lnTo>
                      <a:pt x="279" y="1066"/>
                    </a:lnTo>
                    <a:lnTo>
                      <a:pt x="279" y="499"/>
                    </a:lnTo>
                    <a:lnTo>
                      <a:pt x="302" y="499"/>
                    </a:lnTo>
                    <a:lnTo>
                      <a:pt x="302" y="503"/>
                    </a:lnTo>
                    <a:lnTo>
                      <a:pt x="302" y="515"/>
                    </a:lnTo>
                    <a:lnTo>
                      <a:pt x="302" y="534"/>
                    </a:lnTo>
                    <a:lnTo>
                      <a:pt x="302" y="560"/>
                    </a:lnTo>
                    <a:lnTo>
                      <a:pt x="304" y="590"/>
                    </a:lnTo>
                    <a:lnTo>
                      <a:pt x="304" y="626"/>
                    </a:lnTo>
                    <a:lnTo>
                      <a:pt x="304" y="664"/>
                    </a:lnTo>
                    <a:lnTo>
                      <a:pt x="304" y="706"/>
                    </a:lnTo>
                    <a:lnTo>
                      <a:pt x="304" y="750"/>
                    </a:lnTo>
                    <a:lnTo>
                      <a:pt x="304" y="793"/>
                    </a:lnTo>
                    <a:lnTo>
                      <a:pt x="304" y="838"/>
                    </a:lnTo>
                    <a:lnTo>
                      <a:pt x="305" y="882"/>
                    </a:lnTo>
                    <a:lnTo>
                      <a:pt x="305" y="926"/>
                    </a:lnTo>
                    <a:lnTo>
                      <a:pt x="305" y="966"/>
                    </a:lnTo>
                    <a:lnTo>
                      <a:pt x="305" y="1004"/>
                    </a:lnTo>
                    <a:lnTo>
                      <a:pt x="305" y="1037"/>
                    </a:lnTo>
                    <a:lnTo>
                      <a:pt x="305" y="1066"/>
                    </a:lnTo>
                    <a:lnTo>
                      <a:pt x="305" y="1067"/>
                    </a:lnTo>
                    <a:lnTo>
                      <a:pt x="306" y="1073"/>
                    </a:lnTo>
                    <a:lnTo>
                      <a:pt x="310" y="1079"/>
                    </a:lnTo>
                    <a:lnTo>
                      <a:pt x="315" y="1088"/>
                    </a:lnTo>
                    <a:lnTo>
                      <a:pt x="323" y="1096"/>
                    </a:lnTo>
                    <a:lnTo>
                      <a:pt x="335" y="1103"/>
                    </a:lnTo>
                    <a:lnTo>
                      <a:pt x="351" y="1108"/>
                    </a:lnTo>
                    <a:lnTo>
                      <a:pt x="372" y="1111"/>
                    </a:lnTo>
                    <a:lnTo>
                      <a:pt x="392" y="1108"/>
                    </a:lnTo>
                    <a:lnTo>
                      <a:pt x="408" y="1103"/>
                    </a:lnTo>
                    <a:lnTo>
                      <a:pt x="420" y="1096"/>
                    </a:lnTo>
                    <a:lnTo>
                      <a:pt x="429" y="1089"/>
                    </a:lnTo>
                    <a:lnTo>
                      <a:pt x="434" y="1080"/>
                    </a:lnTo>
                    <a:lnTo>
                      <a:pt x="437" y="1073"/>
                    </a:lnTo>
                    <a:lnTo>
                      <a:pt x="438" y="1068"/>
                    </a:lnTo>
                    <a:lnTo>
                      <a:pt x="438" y="1067"/>
                    </a:lnTo>
                    <a:lnTo>
                      <a:pt x="440" y="166"/>
                    </a:lnTo>
                    <a:lnTo>
                      <a:pt x="466" y="166"/>
                    </a:lnTo>
                    <a:lnTo>
                      <a:pt x="466" y="500"/>
                    </a:lnTo>
                    <a:lnTo>
                      <a:pt x="468" y="503"/>
                    </a:lnTo>
                    <a:lnTo>
                      <a:pt x="469" y="509"/>
                    </a:lnTo>
                    <a:lnTo>
                      <a:pt x="472" y="517"/>
                    </a:lnTo>
                    <a:lnTo>
                      <a:pt x="477" y="527"/>
                    </a:lnTo>
                    <a:lnTo>
                      <a:pt x="483" y="537"/>
                    </a:lnTo>
                    <a:lnTo>
                      <a:pt x="493" y="545"/>
                    </a:lnTo>
                    <a:lnTo>
                      <a:pt x="505" y="551"/>
                    </a:lnTo>
                    <a:lnTo>
                      <a:pt x="520" y="554"/>
                    </a:lnTo>
                    <a:lnTo>
                      <a:pt x="536" y="551"/>
                    </a:lnTo>
                    <a:lnTo>
                      <a:pt x="548" y="545"/>
                    </a:lnTo>
                    <a:lnTo>
                      <a:pt x="557" y="537"/>
                    </a:lnTo>
                    <a:lnTo>
                      <a:pt x="563" y="527"/>
                    </a:lnTo>
                    <a:lnTo>
                      <a:pt x="570" y="517"/>
                    </a:lnTo>
                    <a:lnTo>
                      <a:pt x="573" y="510"/>
                    </a:lnTo>
                    <a:lnTo>
                      <a:pt x="573" y="508"/>
                    </a:lnTo>
                    <a:lnTo>
                      <a:pt x="573" y="79"/>
                    </a:lnTo>
                    <a:lnTo>
                      <a:pt x="572" y="68"/>
                    </a:lnTo>
                    <a:lnTo>
                      <a:pt x="561" y="47"/>
                    </a:lnTo>
                    <a:lnTo>
                      <a:pt x="546" y="28"/>
                    </a:lnTo>
                    <a:lnTo>
                      <a:pt x="528" y="14"/>
                    </a:lnTo>
                    <a:lnTo>
                      <a:pt x="506" y="4"/>
                    </a:lnTo>
                    <a:lnTo>
                      <a:pt x="485" y="0"/>
                    </a:lnTo>
                    <a:lnTo>
                      <a:pt x="94" y="0"/>
                    </a:lnTo>
                    <a:lnTo>
                      <a:pt x="94" y="0"/>
                    </a:lnTo>
                    <a:close/>
                  </a:path>
                </a:pathLst>
              </a:custGeom>
              <a:solidFill>
                <a:srgbClr val="44988C"/>
              </a:solidFill>
              <a:ln>
                <a:noFill/>
              </a:ln>
              <a:effectLst>
                <a:outerShdw dist="91581" dir="3378596" algn="ctr" rotWithShape="0">
                  <a:srgbClr val="C0C0C0">
                    <a:alpha val="50000"/>
                  </a:srgbClr>
                </a:outerShdw>
              </a:effectLst>
            </p:spPr>
            <p:txBody>
              <a:bodyPr/>
              <a:lstStyle/>
              <a:p>
                <a:pPr>
                  <a:defRPr/>
                </a:pPr>
                <a:endParaRPr lang="zh-CN" altLang="en-US" b="1">
                  <a:ea typeface="+mn-ea"/>
                </a:endParaRPr>
              </a:p>
            </p:txBody>
          </p:sp>
        </p:grpSp>
      </p:grpSp>
      <p:sp>
        <p:nvSpPr>
          <p:cNvPr id="3" name="圆角矩形 2"/>
          <p:cNvSpPr/>
          <p:nvPr/>
        </p:nvSpPr>
        <p:spPr>
          <a:xfrm>
            <a:off x="1146175" y="2134394"/>
            <a:ext cx="28956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 name="TextBox 4"/>
          <p:cNvSpPr txBox="1"/>
          <p:nvPr/>
        </p:nvSpPr>
        <p:spPr>
          <a:xfrm>
            <a:off x="1374775" y="2206129"/>
            <a:ext cx="2514600" cy="461665"/>
          </a:xfrm>
          <a:prstGeom prst="rect">
            <a:avLst/>
          </a:prstGeom>
          <a:noFill/>
        </p:spPr>
        <p:txBody>
          <a:bodyPr wrap="square" rtlCol="0">
            <a:spAutoFit/>
          </a:bodyPr>
          <a:lstStyle/>
          <a:p>
            <a:pPr algn="ctr"/>
            <a:r>
              <a:rPr lang="zh-CN" altLang="en-US" b="1" dirty="0">
                <a:solidFill>
                  <a:schemeClr val="bg1"/>
                </a:solidFill>
              </a:rPr>
              <a:t>专家分类论证</a:t>
            </a:r>
          </a:p>
        </p:txBody>
      </p:sp>
      <p:sp>
        <p:nvSpPr>
          <p:cNvPr id="7" name="灯片编号占位符 6">
            <a:extLst>
              <a:ext uri="{FF2B5EF4-FFF2-40B4-BE49-F238E27FC236}">
                <a16:creationId xmlns:a16="http://schemas.microsoft.com/office/drawing/2014/main" id="{19AFE270-818E-43CD-A4E0-86BE518E6AC7}"/>
              </a:ext>
            </a:extLst>
          </p:cNvPr>
          <p:cNvSpPr>
            <a:spLocks noGrp="1"/>
          </p:cNvSpPr>
          <p:nvPr>
            <p:ph type="sldNum" sz="quarter" idx="12"/>
          </p:nvPr>
        </p:nvSpPr>
        <p:spPr/>
        <p:txBody>
          <a:bodyPr/>
          <a:lstStyle/>
          <a:p>
            <a:fld id="{B6F15528-21DE-4FAA-801E-634DDDAF4B2B}" type="slidenum">
              <a:rPr lang="en-US" smtClean="0"/>
              <a:t>112</a:t>
            </a:fld>
            <a:endParaRPr lang="en-US" dirty="0"/>
          </a:p>
        </p:txBody>
      </p:sp>
      <p:sp>
        <p:nvSpPr>
          <p:cNvPr id="26" name="灯片编号占位符 8">
            <a:extLst>
              <a:ext uri="{FF2B5EF4-FFF2-40B4-BE49-F238E27FC236}">
                <a16:creationId xmlns:a16="http://schemas.microsoft.com/office/drawing/2014/main" id="{03484CC8-D7D6-49EF-9AAF-D158A6272C72}"/>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112</a:t>
            </a:fld>
            <a:endParaRPr kumimoji="0" lang="en-US" altLang="zh-CN" sz="1800">
              <a:latin typeface="Times New Roman" panose="02020603050405020304" pitchFamily="18" charset="0"/>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2.1.3  </a:t>
            </a:r>
            <a:r>
              <a:rPr lang="zh-CN" altLang="zh-CN" b="1" dirty="0"/>
              <a:t>项目可行性研究</a:t>
            </a:r>
            <a:endParaRPr lang="zh-CN" altLang="en-US" dirty="0"/>
          </a:p>
        </p:txBody>
      </p:sp>
      <p:sp>
        <p:nvSpPr>
          <p:cNvPr id="44" name="矩形 43"/>
          <p:cNvSpPr/>
          <p:nvPr/>
        </p:nvSpPr>
        <p:spPr>
          <a:xfrm>
            <a:off x="6350" y="2058590"/>
            <a:ext cx="12192000" cy="3200003"/>
          </a:xfrm>
          <a:prstGeom prst="rect">
            <a:avLst/>
          </a:prstGeom>
          <a:solidFill>
            <a:schemeClr val="bg1">
              <a:lumMod val="9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cxnSp>
        <p:nvCxnSpPr>
          <p:cNvPr id="50" name="直接连接符 49"/>
          <p:cNvCxnSpPr/>
          <p:nvPr/>
        </p:nvCxnSpPr>
        <p:spPr>
          <a:xfrm>
            <a:off x="-35378" y="1829594"/>
            <a:ext cx="12192000" cy="0"/>
          </a:xfrm>
          <a:prstGeom prst="line">
            <a:avLst/>
          </a:prstGeom>
          <a:noFill/>
          <a:ln w="57150" cap="flat" cmpd="sng" algn="ctr">
            <a:solidFill>
              <a:schemeClr val="accent3"/>
            </a:solidFill>
            <a:prstDash val="solid"/>
            <a:miter lim="800000"/>
          </a:ln>
          <a:effectLst/>
        </p:spPr>
      </p:cxnSp>
      <p:sp>
        <p:nvSpPr>
          <p:cNvPr id="51" name="文本框 20"/>
          <p:cNvSpPr txBox="1"/>
          <p:nvPr/>
        </p:nvSpPr>
        <p:spPr>
          <a:xfrm>
            <a:off x="661020" y="2537386"/>
            <a:ext cx="10799204" cy="2242409"/>
          </a:xfrm>
          <a:prstGeom prst="rect">
            <a:avLst/>
          </a:prstGeom>
          <a:noFill/>
        </p:spPr>
        <p:txBody>
          <a:bodyPr wrap="square" rtlCol="0">
            <a:spAutoFit/>
          </a:bodyPr>
          <a:lstStyle/>
          <a:p>
            <a:pPr>
              <a:lnSpc>
                <a:spcPct val="150000"/>
              </a:lnSpc>
            </a:pPr>
            <a:r>
              <a:rPr lang="zh-CN" altLang="zh-CN" b="1" dirty="0"/>
              <a:t>德尔菲法（</a:t>
            </a:r>
            <a:r>
              <a:rPr lang="en-US" altLang="zh-CN" b="1" dirty="0"/>
              <a:t>Delphi Method</a:t>
            </a:r>
            <a:r>
              <a:rPr lang="zh-CN" altLang="zh-CN" b="1" dirty="0"/>
              <a:t>），是</a:t>
            </a:r>
            <a:r>
              <a:rPr lang="en-US" altLang="zh-CN" b="1" dirty="0"/>
              <a:t>20</a:t>
            </a:r>
            <a:r>
              <a:rPr lang="zh-CN" altLang="zh-CN" b="1" dirty="0"/>
              <a:t>世纪</a:t>
            </a:r>
            <a:r>
              <a:rPr lang="en-US" altLang="zh-CN" b="1" dirty="0"/>
              <a:t>40</a:t>
            </a:r>
            <a:r>
              <a:rPr lang="zh-CN" altLang="zh-CN" b="1" dirty="0"/>
              <a:t>年代</a:t>
            </a:r>
            <a:r>
              <a:rPr lang="en-US" altLang="zh-CN" b="1" dirty="0"/>
              <a:t>O.</a:t>
            </a:r>
            <a:r>
              <a:rPr lang="zh-CN" altLang="zh-CN" b="1" dirty="0"/>
              <a:t>郝尔姆和</a:t>
            </a:r>
            <a:r>
              <a:rPr lang="en-US" altLang="zh-CN" b="1" dirty="0"/>
              <a:t>N.</a:t>
            </a:r>
            <a:r>
              <a:rPr lang="zh-CN" altLang="zh-CN" b="1" dirty="0"/>
              <a:t>达尔克首创，经</a:t>
            </a:r>
            <a:r>
              <a:rPr lang="en-US" altLang="zh-CN" b="1" dirty="0"/>
              <a:t>T.J.</a:t>
            </a:r>
            <a:r>
              <a:rPr lang="zh-CN" altLang="zh-CN" b="1" dirty="0"/>
              <a:t>戈尔登和兰德公司进一步发展而成。德尔菲法又称为专家意见法或专家调查法，是以匿名方式，轮番征询专家意见，再回收并汇总所有专家的意见，最终整理得出综合预测结果的一种预测方法。</a:t>
            </a:r>
            <a:endParaRPr lang="zh-CN" altLang="en-US" b="1" dirty="0">
              <a:solidFill>
                <a:srgbClr val="C00000"/>
              </a:solidFill>
              <a:latin typeface="Arial" panose="020B0604020202020204" pitchFamily="34" charset="0"/>
              <a:ea typeface="黑体" panose="02010609060101010101" pitchFamily="2" charset="-122"/>
            </a:endParaRPr>
          </a:p>
        </p:txBody>
      </p:sp>
      <p:cxnSp>
        <p:nvCxnSpPr>
          <p:cNvPr id="8" name="直接连接符 7"/>
          <p:cNvCxnSpPr/>
          <p:nvPr/>
        </p:nvCxnSpPr>
        <p:spPr>
          <a:xfrm>
            <a:off x="155575" y="5639594"/>
            <a:ext cx="12192000" cy="0"/>
          </a:xfrm>
          <a:prstGeom prst="line">
            <a:avLst/>
          </a:prstGeom>
          <a:noFill/>
          <a:ln w="57150" cap="flat" cmpd="sng" algn="ctr">
            <a:solidFill>
              <a:schemeClr val="accent3"/>
            </a:solidFill>
            <a:prstDash val="solid"/>
            <a:miter lim="800000"/>
          </a:ln>
          <a:effectLst/>
        </p:spPr>
      </p:cxn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3743" y="6011863"/>
            <a:ext cx="2584607"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704161" y="1143794"/>
            <a:ext cx="1893467" cy="461665"/>
          </a:xfrm>
          <a:prstGeom prst="rect">
            <a:avLst/>
          </a:prstGeom>
        </p:spPr>
        <p:txBody>
          <a:bodyPr wrap="none">
            <a:spAutoFit/>
          </a:bodyPr>
          <a:lstStyle/>
          <a:p>
            <a:r>
              <a:rPr lang="zh-CN" altLang="en-US" b="1" dirty="0"/>
              <a:t>③  </a:t>
            </a:r>
            <a:r>
              <a:rPr lang="zh-CN" altLang="zh-CN" b="1" dirty="0"/>
              <a:t>德尔菲法</a:t>
            </a:r>
            <a:endParaRPr lang="zh-CN" altLang="en-US" b="1" dirty="0"/>
          </a:p>
        </p:txBody>
      </p:sp>
      <p:sp>
        <p:nvSpPr>
          <p:cNvPr id="4" name="灯片编号占位符 3">
            <a:extLst>
              <a:ext uri="{FF2B5EF4-FFF2-40B4-BE49-F238E27FC236}">
                <a16:creationId xmlns:a16="http://schemas.microsoft.com/office/drawing/2014/main" id="{9686220E-E068-4418-88F1-1263258A8941}"/>
              </a:ext>
            </a:extLst>
          </p:cNvPr>
          <p:cNvSpPr>
            <a:spLocks noGrp="1"/>
          </p:cNvSpPr>
          <p:nvPr>
            <p:ph type="sldNum" sz="quarter" idx="12"/>
          </p:nvPr>
        </p:nvSpPr>
        <p:spPr/>
        <p:txBody>
          <a:bodyPr/>
          <a:lstStyle/>
          <a:p>
            <a:fld id="{B6F15528-21DE-4FAA-801E-634DDDAF4B2B}" type="slidenum">
              <a:rPr lang="en-US" smtClean="0"/>
              <a:t>113</a:t>
            </a:fld>
            <a:endParaRPr lang="en-US" dirty="0"/>
          </a:p>
        </p:txBody>
      </p:sp>
      <p:sp>
        <p:nvSpPr>
          <p:cNvPr id="11" name="灯片编号占位符 8">
            <a:extLst>
              <a:ext uri="{FF2B5EF4-FFF2-40B4-BE49-F238E27FC236}">
                <a16:creationId xmlns:a16="http://schemas.microsoft.com/office/drawing/2014/main" id="{94E9886D-96D5-46BB-9F2C-5ECB3C2A31D0}"/>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113</a:t>
            </a:fld>
            <a:endParaRPr kumimoji="0" lang="en-US" altLang="zh-CN" sz="1800">
              <a:latin typeface="Times New Roman" panose="02020603050405020304" pitchFamily="18" charset="0"/>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2.1.3.5 </a:t>
            </a:r>
            <a:r>
              <a:rPr lang="zh-CN" altLang="en-US" b="1" dirty="0"/>
              <a:t>市场调查</a:t>
            </a:r>
            <a:r>
              <a:rPr lang="en-US" altLang="zh-CN" b="1" dirty="0"/>
              <a:t>——</a:t>
            </a:r>
            <a:r>
              <a:rPr lang="zh-CN" altLang="en-US" sz="2000" b="1" dirty="0"/>
              <a:t>市场预测方法</a:t>
            </a:r>
            <a:endParaRPr lang="zh-CN" altLang="en-US" dirty="0"/>
          </a:p>
        </p:txBody>
      </p:sp>
      <p:sp>
        <p:nvSpPr>
          <p:cNvPr id="9" name="矩形 8"/>
          <p:cNvSpPr/>
          <p:nvPr/>
        </p:nvSpPr>
        <p:spPr>
          <a:xfrm>
            <a:off x="704161" y="1143794"/>
            <a:ext cx="4047903" cy="461665"/>
          </a:xfrm>
          <a:prstGeom prst="rect">
            <a:avLst/>
          </a:prstGeom>
        </p:spPr>
        <p:txBody>
          <a:bodyPr wrap="none">
            <a:spAutoFit/>
          </a:bodyPr>
          <a:lstStyle/>
          <a:p>
            <a:r>
              <a:rPr lang="zh-CN" altLang="en-US" b="1" dirty="0"/>
              <a:t>③  </a:t>
            </a:r>
            <a:r>
              <a:rPr lang="zh-CN" altLang="zh-CN" b="1" dirty="0"/>
              <a:t>德尔菲法的市场预测步骤</a:t>
            </a:r>
            <a:endParaRPr lang="zh-CN" altLang="en-US" b="1" dirty="0"/>
          </a:p>
        </p:txBody>
      </p:sp>
      <p:sp>
        <p:nvSpPr>
          <p:cNvPr id="10" name="文本框 3"/>
          <p:cNvSpPr txBox="1">
            <a:spLocks noChangeArrowheads="1"/>
          </p:cNvSpPr>
          <p:nvPr/>
        </p:nvSpPr>
        <p:spPr bwMode="auto">
          <a:xfrm>
            <a:off x="811782" y="2214520"/>
            <a:ext cx="3271838" cy="461665"/>
          </a:xfrm>
          <a:prstGeom prst="rect">
            <a:avLst/>
          </a:prstGeom>
          <a:noFill/>
          <a:ln w="9525">
            <a:noFill/>
            <a:miter lim="800000"/>
          </a:ln>
        </p:spPr>
        <p:txBody>
          <a:bodyPr wrap="square">
            <a:spAutoFit/>
          </a:bodyPr>
          <a:lstStyle/>
          <a:p>
            <a:pPr algn="ctr" latinLnBrk="1"/>
            <a:r>
              <a:rPr kumimoji="1" lang="zh-CN" altLang="en-US" dirty="0">
                <a:latin typeface="+mn-ea"/>
              </a:rPr>
              <a:t>第一步</a:t>
            </a:r>
            <a:endParaRPr kumimoji="1" lang="en-US" altLang="ko-KR" dirty="0">
              <a:latin typeface="+mn-ea"/>
            </a:endParaRPr>
          </a:p>
        </p:txBody>
      </p:sp>
      <p:sp>
        <p:nvSpPr>
          <p:cNvPr id="11" name="文本框 4"/>
          <p:cNvSpPr txBox="1">
            <a:spLocks noChangeArrowheads="1"/>
          </p:cNvSpPr>
          <p:nvPr/>
        </p:nvSpPr>
        <p:spPr bwMode="auto">
          <a:xfrm>
            <a:off x="4275138" y="2210594"/>
            <a:ext cx="3271837" cy="461665"/>
          </a:xfrm>
          <a:prstGeom prst="rect">
            <a:avLst/>
          </a:prstGeom>
          <a:noFill/>
          <a:ln w="9525">
            <a:noFill/>
            <a:miter lim="800000"/>
          </a:ln>
        </p:spPr>
        <p:txBody>
          <a:bodyPr wrap="square">
            <a:spAutoFit/>
          </a:bodyPr>
          <a:lstStyle/>
          <a:p>
            <a:pPr algn="ctr" latinLnBrk="1"/>
            <a:r>
              <a:rPr kumimoji="1" lang="zh-CN" altLang="en-US" dirty="0">
                <a:latin typeface="+mn-ea"/>
              </a:rPr>
              <a:t>第二步</a:t>
            </a:r>
            <a:endParaRPr kumimoji="1" lang="en-US" altLang="ko-KR" dirty="0">
              <a:latin typeface="+mn-ea"/>
            </a:endParaRPr>
          </a:p>
        </p:txBody>
      </p:sp>
      <p:sp>
        <p:nvSpPr>
          <p:cNvPr id="12" name="文本框 5"/>
          <p:cNvSpPr txBox="1">
            <a:spLocks noChangeArrowheads="1"/>
          </p:cNvSpPr>
          <p:nvPr/>
        </p:nvSpPr>
        <p:spPr bwMode="auto">
          <a:xfrm>
            <a:off x="7864253" y="2210593"/>
            <a:ext cx="3271837" cy="461665"/>
          </a:xfrm>
          <a:prstGeom prst="rect">
            <a:avLst/>
          </a:prstGeom>
          <a:noFill/>
          <a:ln w="9525">
            <a:noFill/>
            <a:miter lim="800000"/>
          </a:ln>
        </p:spPr>
        <p:txBody>
          <a:bodyPr wrap="square">
            <a:spAutoFit/>
          </a:bodyPr>
          <a:lstStyle/>
          <a:p>
            <a:pPr algn="ctr" latinLnBrk="1"/>
            <a:r>
              <a:rPr kumimoji="1" lang="zh-CN" altLang="en-US" dirty="0">
                <a:latin typeface="+mn-ea"/>
              </a:rPr>
              <a:t>第三步</a:t>
            </a:r>
            <a:endParaRPr kumimoji="1" lang="en-US" altLang="ko-KR" dirty="0">
              <a:latin typeface="+mn-ea"/>
            </a:endParaRPr>
          </a:p>
        </p:txBody>
      </p:sp>
      <p:sp>
        <p:nvSpPr>
          <p:cNvPr id="13" name="自选图形 7"/>
          <p:cNvSpPr>
            <a:spLocks noChangeArrowheads="1"/>
          </p:cNvSpPr>
          <p:nvPr/>
        </p:nvSpPr>
        <p:spPr bwMode="gray">
          <a:xfrm>
            <a:off x="993775" y="2916218"/>
            <a:ext cx="2765553" cy="2494776"/>
          </a:xfrm>
          <a:prstGeom prst="bevel">
            <a:avLst>
              <a:gd name="adj" fmla="val 12500"/>
            </a:avLst>
          </a:prstGeom>
          <a:solidFill>
            <a:schemeClr val="accent1"/>
          </a:solidFill>
          <a:ln w="9525">
            <a:noFill/>
            <a:miter lim="800000"/>
          </a:ln>
        </p:spPr>
        <p:txBody>
          <a:bodyPr wrap="square" anchor="ctr">
            <a:spAutoFit/>
          </a:bodyPr>
          <a:lstStyle/>
          <a:p>
            <a:pPr algn="ctr" latinLnBrk="1"/>
            <a:endParaRPr kumimoji="1" lang="en-US" altLang="ko-KR" b="1" dirty="0">
              <a:solidFill>
                <a:schemeClr val="bg1"/>
              </a:solidFill>
              <a:latin typeface="Verdana" panose="020B0604030504040204" pitchFamily="34" charset="0"/>
              <a:ea typeface="Gulim" panose="020B0600000101010101" pitchFamily="34" charset="-127"/>
            </a:endParaRPr>
          </a:p>
          <a:p>
            <a:pPr algn="ctr" latinLnBrk="1"/>
            <a:r>
              <a:rPr lang="zh-CN" altLang="zh-CN" b="1" dirty="0">
                <a:solidFill>
                  <a:schemeClr val="bg1"/>
                </a:solidFill>
              </a:rPr>
              <a:t>成立预测领导小组，选定专家。</a:t>
            </a:r>
            <a:endParaRPr kumimoji="1" lang="en-US" altLang="ko-KR" b="1" dirty="0">
              <a:solidFill>
                <a:schemeClr val="bg1"/>
              </a:solidFill>
              <a:latin typeface="Verdana" panose="020B0604030504040204" pitchFamily="34" charset="0"/>
              <a:ea typeface="Gulim" panose="020B0600000101010101" pitchFamily="34" charset="-127"/>
            </a:endParaRPr>
          </a:p>
          <a:p>
            <a:pPr algn="ctr" latinLnBrk="1"/>
            <a:endParaRPr lang="ko-KR" altLang="en-US" sz="2000" b="1" dirty="0">
              <a:latin typeface="Lucida Sans Unicode" panose="020B0602030504020204" pitchFamily="34" charset="0"/>
              <a:ea typeface="Gulim" panose="020B0600000101010101" pitchFamily="34" charset="-127"/>
            </a:endParaRPr>
          </a:p>
        </p:txBody>
      </p:sp>
      <p:sp>
        <p:nvSpPr>
          <p:cNvPr id="14" name="自选图形 8"/>
          <p:cNvSpPr>
            <a:spLocks noChangeArrowheads="1"/>
          </p:cNvSpPr>
          <p:nvPr/>
        </p:nvSpPr>
        <p:spPr bwMode="gray">
          <a:xfrm>
            <a:off x="4391168" y="2916218"/>
            <a:ext cx="3017695" cy="2494776"/>
          </a:xfrm>
          <a:prstGeom prst="bevel">
            <a:avLst>
              <a:gd name="adj" fmla="val 12500"/>
            </a:avLst>
          </a:prstGeom>
          <a:solidFill>
            <a:schemeClr val="accent1"/>
          </a:solidFill>
          <a:ln w="9525">
            <a:noFill/>
            <a:miter lim="800000"/>
          </a:ln>
        </p:spPr>
        <p:txBody>
          <a:bodyPr wrap="square" anchor="ctr">
            <a:spAutoFit/>
          </a:bodyPr>
          <a:lstStyle/>
          <a:p>
            <a:pPr algn="ctr" latinLnBrk="1"/>
            <a:endParaRPr kumimoji="1" lang="en-US" altLang="ko-KR" dirty="0">
              <a:latin typeface="Verdana" panose="020B0604030504040204" pitchFamily="34" charset="0"/>
              <a:ea typeface="Gulim" panose="020B0600000101010101" pitchFamily="34" charset="-127"/>
            </a:endParaRPr>
          </a:p>
          <a:p>
            <a:pPr algn="ctr" latinLnBrk="1"/>
            <a:endParaRPr lang="en-US" altLang="zh-CN" dirty="0"/>
          </a:p>
          <a:p>
            <a:pPr algn="ctr" latinLnBrk="1"/>
            <a:r>
              <a:rPr lang="zh-CN" altLang="zh-CN" b="1" dirty="0">
                <a:solidFill>
                  <a:schemeClr val="bg1"/>
                </a:solidFill>
              </a:rPr>
              <a:t>拟定征询表</a:t>
            </a:r>
            <a:endParaRPr lang="en-US" altLang="zh-CN" b="1" dirty="0">
              <a:solidFill>
                <a:schemeClr val="bg1"/>
              </a:solidFill>
            </a:endParaRPr>
          </a:p>
          <a:p>
            <a:pPr algn="ctr" latinLnBrk="1"/>
            <a:endParaRPr kumimoji="1" lang="en-US" altLang="ko-KR" dirty="0">
              <a:latin typeface="Verdana" panose="020B0604030504040204" pitchFamily="34" charset="0"/>
              <a:ea typeface="Gulim" panose="020B0600000101010101" pitchFamily="34" charset="-127"/>
            </a:endParaRPr>
          </a:p>
          <a:p>
            <a:pPr algn="ctr" latinLnBrk="1"/>
            <a:endParaRPr lang="ko-KR" altLang="en-US" sz="2000" b="1" dirty="0">
              <a:latin typeface="Lucida Sans Unicode" panose="020B0602030504020204" pitchFamily="34" charset="0"/>
              <a:ea typeface="Gulim" panose="020B0600000101010101" pitchFamily="34" charset="-127"/>
            </a:endParaRPr>
          </a:p>
        </p:txBody>
      </p:sp>
      <p:sp>
        <p:nvSpPr>
          <p:cNvPr id="15" name="自选图形 9"/>
          <p:cNvSpPr>
            <a:spLocks noChangeArrowheads="1"/>
          </p:cNvSpPr>
          <p:nvPr/>
        </p:nvSpPr>
        <p:spPr bwMode="gray">
          <a:xfrm>
            <a:off x="8158550" y="2916218"/>
            <a:ext cx="2893625" cy="2494776"/>
          </a:xfrm>
          <a:prstGeom prst="bevel">
            <a:avLst>
              <a:gd name="adj" fmla="val 12500"/>
            </a:avLst>
          </a:prstGeom>
          <a:solidFill>
            <a:schemeClr val="accent1"/>
          </a:solidFill>
          <a:ln w="9525">
            <a:noFill/>
            <a:miter lim="800000"/>
          </a:ln>
        </p:spPr>
        <p:txBody>
          <a:bodyPr wrap="square" anchor="ctr">
            <a:spAutoFit/>
          </a:bodyPr>
          <a:lstStyle/>
          <a:p>
            <a:pPr algn="ctr" latinLnBrk="1"/>
            <a:endParaRPr kumimoji="1" lang="en-US" altLang="ko-KR" b="1" dirty="0">
              <a:solidFill>
                <a:schemeClr val="bg1"/>
              </a:solidFill>
              <a:latin typeface="Verdana" panose="020B0604030504040204" pitchFamily="34" charset="0"/>
              <a:ea typeface="Gulim" panose="020B0600000101010101" pitchFamily="34" charset="-127"/>
            </a:endParaRPr>
          </a:p>
          <a:p>
            <a:pPr algn="ctr" latinLnBrk="1"/>
            <a:r>
              <a:rPr lang="zh-CN" altLang="zh-CN" b="1" dirty="0">
                <a:solidFill>
                  <a:schemeClr val="bg1"/>
                </a:solidFill>
              </a:rPr>
              <a:t>进行多轮匿名意见征询</a:t>
            </a:r>
            <a:endParaRPr lang="en-US" altLang="zh-CN" b="1" dirty="0">
              <a:solidFill>
                <a:schemeClr val="bg1"/>
              </a:solidFill>
            </a:endParaRPr>
          </a:p>
          <a:p>
            <a:pPr algn="ctr" latinLnBrk="1"/>
            <a:endParaRPr kumimoji="1" lang="en-US" altLang="ko-KR" dirty="0">
              <a:latin typeface="Verdana" panose="020B0604030504040204" pitchFamily="34" charset="0"/>
              <a:ea typeface="Gulim" panose="020B0600000101010101" pitchFamily="34" charset="-127"/>
            </a:endParaRPr>
          </a:p>
          <a:p>
            <a:pPr algn="ctr" latinLnBrk="1"/>
            <a:endParaRPr lang="ko-KR" altLang="en-US" sz="2000" b="1" dirty="0">
              <a:latin typeface="Lucida Sans Unicode" panose="020B0602030504020204" pitchFamily="34" charset="0"/>
              <a:ea typeface="Gulim" panose="020B0600000101010101" pitchFamily="34" charset="-127"/>
            </a:endParaRPr>
          </a:p>
        </p:txBody>
      </p:sp>
      <p:sp>
        <p:nvSpPr>
          <p:cNvPr id="16" name="自选图形 10"/>
          <p:cNvSpPr>
            <a:spLocks noChangeArrowheads="1"/>
          </p:cNvSpPr>
          <p:nvPr/>
        </p:nvSpPr>
        <p:spPr bwMode="auto">
          <a:xfrm rot="-5400000">
            <a:off x="3800697" y="3939546"/>
            <a:ext cx="609600" cy="432243"/>
          </a:xfrm>
          <a:prstGeom prst="downArrow">
            <a:avLst>
              <a:gd name="adj1" fmla="val 50000"/>
              <a:gd name="adj2" fmla="val 25000"/>
            </a:avLst>
          </a:prstGeom>
          <a:solidFill>
            <a:schemeClr val="folHlink"/>
          </a:solidFill>
          <a:ln w="9525">
            <a:noFill/>
            <a:miter lim="800000"/>
          </a:ln>
        </p:spPr>
        <p:txBody>
          <a:bodyPr wrap="none" anchor="ctr"/>
          <a:lstStyle/>
          <a:p>
            <a:endParaRPr lang="zh-CN" altLang="en-US"/>
          </a:p>
        </p:txBody>
      </p:sp>
      <p:sp>
        <p:nvSpPr>
          <p:cNvPr id="17" name="自选图形 11"/>
          <p:cNvSpPr>
            <a:spLocks noChangeArrowheads="1"/>
          </p:cNvSpPr>
          <p:nvPr/>
        </p:nvSpPr>
        <p:spPr bwMode="auto">
          <a:xfrm rot="-5400000">
            <a:off x="7559453" y="3939546"/>
            <a:ext cx="609600" cy="432243"/>
          </a:xfrm>
          <a:prstGeom prst="downArrow">
            <a:avLst>
              <a:gd name="adj1" fmla="val 50000"/>
              <a:gd name="adj2" fmla="val 25000"/>
            </a:avLst>
          </a:prstGeom>
          <a:solidFill>
            <a:schemeClr val="folHlink"/>
          </a:solidFill>
          <a:ln w="9525">
            <a:noFill/>
            <a:miter lim="800000"/>
          </a:ln>
        </p:spPr>
        <p:txBody>
          <a:bodyPr wrap="none" anchor="ctr"/>
          <a:lstStyle/>
          <a:p>
            <a:endParaRPr lang="zh-CN" altLang="en-US"/>
          </a:p>
        </p:txBody>
      </p:sp>
      <p:sp>
        <p:nvSpPr>
          <p:cNvPr id="4" name="灯片编号占位符 3">
            <a:extLst>
              <a:ext uri="{FF2B5EF4-FFF2-40B4-BE49-F238E27FC236}">
                <a16:creationId xmlns:a16="http://schemas.microsoft.com/office/drawing/2014/main" id="{80603C66-2616-411E-A383-FFB9291A0F85}"/>
              </a:ext>
            </a:extLst>
          </p:cNvPr>
          <p:cNvSpPr>
            <a:spLocks noGrp="1"/>
          </p:cNvSpPr>
          <p:nvPr>
            <p:ph type="sldNum" sz="quarter" idx="12"/>
          </p:nvPr>
        </p:nvSpPr>
        <p:spPr/>
        <p:txBody>
          <a:bodyPr/>
          <a:lstStyle/>
          <a:p>
            <a:fld id="{B6F15528-21DE-4FAA-801E-634DDDAF4B2B}" type="slidenum">
              <a:rPr lang="en-US" smtClean="0"/>
              <a:t>114</a:t>
            </a:fld>
            <a:endParaRPr lang="en-US" dirty="0"/>
          </a:p>
        </p:txBody>
      </p:sp>
      <p:sp>
        <p:nvSpPr>
          <p:cNvPr id="18" name="灯片编号占位符 8">
            <a:extLst>
              <a:ext uri="{FF2B5EF4-FFF2-40B4-BE49-F238E27FC236}">
                <a16:creationId xmlns:a16="http://schemas.microsoft.com/office/drawing/2014/main" id="{5C50AB13-7355-4C33-9E48-3538EB17F54A}"/>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114</a:t>
            </a:fld>
            <a:endParaRPr kumimoji="0" lang="en-US" altLang="zh-CN" sz="1800">
              <a:latin typeface="Times New Roman" panose="02020603050405020304" pitchFamily="18" charset="0"/>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2.1.3.5 </a:t>
            </a:r>
            <a:r>
              <a:rPr lang="zh-CN" altLang="en-US" b="1" dirty="0"/>
              <a:t>市场调查</a:t>
            </a:r>
            <a:r>
              <a:rPr lang="en-US" altLang="zh-CN" b="1" dirty="0"/>
              <a:t>——</a:t>
            </a:r>
            <a:r>
              <a:rPr lang="zh-CN" altLang="en-US" sz="2000" b="1" dirty="0"/>
              <a:t>市场预测方法</a:t>
            </a:r>
            <a:endParaRPr lang="zh-CN" altLang="en-US" dirty="0"/>
          </a:p>
        </p:txBody>
      </p:sp>
      <p:sp>
        <p:nvSpPr>
          <p:cNvPr id="9" name="矩形 8"/>
          <p:cNvSpPr/>
          <p:nvPr/>
        </p:nvSpPr>
        <p:spPr>
          <a:xfrm>
            <a:off x="704161" y="1143794"/>
            <a:ext cx="1893467" cy="461665"/>
          </a:xfrm>
          <a:prstGeom prst="rect">
            <a:avLst/>
          </a:prstGeom>
        </p:spPr>
        <p:txBody>
          <a:bodyPr wrap="none">
            <a:spAutoFit/>
          </a:bodyPr>
          <a:lstStyle/>
          <a:p>
            <a:r>
              <a:rPr lang="zh-CN" altLang="en-US" b="1" dirty="0"/>
              <a:t>③  </a:t>
            </a:r>
            <a:r>
              <a:rPr lang="zh-CN" altLang="zh-CN" b="1" dirty="0"/>
              <a:t>德尔菲法</a:t>
            </a:r>
            <a:endParaRPr lang="zh-CN" altLang="en-US" b="1" dirty="0"/>
          </a:p>
        </p:txBody>
      </p:sp>
      <p:sp>
        <p:nvSpPr>
          <p:cNvPr id="47" name="直线 2"/>
          <p:cNvSpPr>
            <a:spLocks noChangeShapeType="1"/>
          </p:cNvSpPr>
          <p:nvPr/>
        </p:nvSpPr>
        <p:spPr bwMode="auto">
          <a:xfrm>
            <a:off x="4415511" y="2055019"/>
            <a:ext cx="0" cy="3736975"/>
          </a:xfrm>
          <a:prstGeom prst="line">
            <a:avLst/>
          </a:prstGeom>
          <a:noFill/>
          <a:ln w="12700">
            <a:solidFill>
              <a:srgbClr val="FEFEFE">
                <a:alpha val="50195"/>
              </a:srgbClr>
            </a:solidFill>
            <a:round/>
          </a:ln>
        </p:spPr>
        <p:txBody>
          <a:bodyPr/>
          <a:lstStyle/>
          <a:p>
            <a:endParaRPr lang="zh-CN" altLang="en-US"/>
          </a:p>
        </p:txBody>
      </p:sp>
      <p:sp>
        <p:nvSpPr>
          <p:cNvPr id="48" name="直线 3"/>
          <p:cNvSpPr>
            <a:spLocks noChangeShapeType="1"/>
          </p:cNvSpPr>
          <p:nvPr/>
        </p:nvSpPr>
        <p:spPr bwMode="auto">
          <a:xfrm>
            <a:off x="2639098" y="3925094"/>
            <a:ext cx="3552825" cy="0"/>
          </a:xfrm>
          <a:prstGeom prst="line">
            <a:avLst/>
          </a:prstGeom>
          <a:noFill/>
          <a:ln w="12700">
            <a:solidFill>
              <a:srgbClr val="FEFEFE">
                <a:alpha val="50195"/>
              </a:srgbClr>
            </a:solidFill>
            <a:round/>
          </a:ln>
        </p:spPr>
        <p:txBody>
          <a:bodyPr/>
          <a:lstStyle/>
          <a:p>
            <a:endParaRPr lang="zh-CN" altLang="en-US"/>
          </a:p>
        </p:txBody>
      </p:sp>
      <p:sp>
        <p:nvSpPr>
          <p:cNvPr id="49" name="椭圆 21"/>
          <p:cNvSpPr>
            <a:spLocks noChangeArrowheads="1"/>
          </p:cNvSpPr>
          <p:nvPr/>
        </p:nvSpPr>
        <p:spPr bwMode="auto">
          <a:xfrm>
            <a:off x="2991523" y="2478882"/>
            <a:ext cx="2844800" cy="2867025"/>
          </a:xfrm>
          <a:prstGeom prst="ellipse">
            <a:avLst/>
          </a:prstGeom>
          <a:noFill/>
          <a:ln w="9525">
            <a:solidFill>
              <a:srgbClr val="FEFEFE">
                <a:alpha val="50195"/>
              </a:srgbClr>
            </a:solidFill>
            <a:round/>
          </a:ln>
        </p:spPr>
        <p:txBody>
          <a:bodyPr wrap="none" anchor="ctr"/>
          <a:lstStyle/>
          <a:p>
            <a:endParaRPr lang="zh-CN" altLang="en-US"/>
          </a:p>
        </p:txBody>
      </p:sp>
      <p:grpSp>
        <p:nvGrpSpPr>
          <p:cNvPr id="50" name="组合 22"/>
          <p:cNvGrpSpPr/>
          <p:nvPr/>
        </p:nvGrpSpPr>
        <p:grpSpPr bwMode="auto">
          <a:xfrm>
            <a:off x="3218536" y="2728119"/>
            <a:ext cx="2378075" cy="2425700"/>
            <a:chOff x="579" y="1589"/>
            <a:chExt cx="1358" cy="1358"/>
          </a:xfrm>
        </p:grpSpPr>
        <p:sp>
          <p:nvSpPr>
            <p:cNvPr id="51" name="椭圆 23"/>
            <p:cNvSpPr>
              <a:spLocks noChangeArrowheads="1"/>
            </p:cNvSpPr>
            <p:nvPr/>
          </p:nvSpPr>
          <p:spPr bwMode="gray">
            <a:xfrm>
              <a:off x="579" y="1589"/>
              <a:ext cx="1358" cy="1358"/>
            </a:xfrm>
            <a:prstGeom prst="ellipse">
              <a:avLst/>
            </a:prstGeom>
            <a:gradFill rotWithShape="1">
              <a:gsLst>
                <a:gs pos="0">
                  <a:schemeClr val="accent2">
                    <a:gamma/>
                    <a:tint val="10980"/>
                    <a:invGamma/>
                  </a:schemeClr>
                </a:gs>
                <a:gs pos="100000">
                  <a:schemeClr val="accent2"/>
                </a:gs>
              </a:gsLst>
              <a:lin ang="2700000" scaled="1"/>
            </a:gradFill>
            <a:ln w="38100">
              <a:solidFill>
                <a:srgbClr val="F8F8F8"/>
              </a:solidFill>
              <a:round/>
            </a:ln>
            <a:effectLst>
              <a:outerShdw dist="81320" dir="3080412" algn="ctr" rotWithShape="0">
                <a:srgbClr val="5F5F5F">
                  <a:alpha val="50000"/>
                </a:srgbClr>
              </a:outerShdw>
            </a:effectLst>
          </p:spPr>
          <p:txBody>
            <a:bodyPr wrap="none" anchor="ctr"/>
            <a:lstStyle/>
            <a:p>
              <a:pPr>
                <a:defRPr/>
              </a:pPr>
              <a:endParaRPr lang="zh-CN" altLang="en-US">
                <a:ea typeface="+mn-ea"/>
              </a:endParaRPr>
            </a:p>
          </p:txBody>
        </p:sp>
        <p:sp>
          <p:nvSpPr>
            <p:cNvPr id="52" name="椭圆 24"/>
            <p:cNvSpPr>
              <a:spLocks noChangeArrowheads="1"/>
            </p:cNvSpPr>
            <p:nvPr/>
          </p:nvSpPr>
          <p:spPr bwMode="gray">
            <a:xfrm>
              <a:off x="635" y="1642"/>
              <a:ext cx="1245" cy="1246"/>
            </a:xfrm>
            <a:prstGeom prst="ellipse">
              <a:avLst/>
            </a:prstGeom>
            <a:gradFill rotWithShape="1">
              <a:gsLst>
                <a:gs pos="0">
                  <a:schemeClr val="accent2">
                    <a:gamma/>
                    <a:shade val="74118"/>
                    <a:invGamma/>
                  </a:schemeClr>
                </a:gs>
                <a:gs pos="100000">
                  <a:schemeClr val="accent2"/>
                </a:gs>
              </a:gsLst>
              <a:lin ang="2700000" scaled="1"/>
            </a:gradFill>
            <a:ln>
              <a:noFill/>
            </a:ln>
            <a:effectLst/>
          </p:spPr>
          <p:txBody>
            <a:bodyPr wrap="none" anchor="ctr"/>
            <a:lstStyle/>
            <a:p>
              <a:pPr>
                <a:defRPr/>
              </a:pPr>
              <a:endParaRPr lang="zh-CN" altLang="en-US">
                <a:ea typeface="+mn-ea"/>
              </a:endParaRPr>
            </a:p>
          </p:txBody>
        </p:sp>
        <p:sp>
          <p:nvSpPr>
            <p:cNvPr id="53" name="椭圆 25"/>
            <p:cNvSpPr>
              <a:spLocks noChangeArrowheads="1"/>
            </p:cNvSpPr>
            <p:nvPr/>
          </p:nvSpPr>
          <p:spPr bwMode="gray">
            <a:xfrm>
              <a:off x="865" y="1880"/>
              <a:ext cx="799" cy="798"/>
            </a:xfrm>
            <a:prstGeom prst="ellipse">
              <a:avLst/>
            </a:prstGeom>
            <a:gradFill rotWithShape="1">
              <a:gsLst>
                <a:gs pos="0">
                  <a:schemeClr val="accent2">
                    <a:gamma/>
                    <a:tint val="25490"/>
                    <a:invGamma/>
                  </a:schemeClr>
                </a:gs>
                <a:gs pos="100000">
                  <a:schemeClr val="accent2"/>
                </a:gs>
              </a:gsLst>
              <a:lin ang="5400000" scaled="1"/>
            </a:gradFill>
            <a:ln>
              <a:noFill/>
            </a:ln>
            <a:effectLst/>
          </p:spPr>
          <p:txBody>
            <a:bodyPr wrap="none" anchor="ctr"/>
            <a:lstStyle/>
            <a:p>
              <a:pPr>
                <a:defRPr/>
              </a:pPr>
              <a:endParaRPr lang="zh-CN" altLang="en-US">
                <a:ea typeface="+mn-ea"/>
              </a:endParaRPr>
            </a:p>
          </p:txBody>
        </p:sp>
      </p:grpSp>
      <p:sp>
        <p:nvSpPr>
          <p:cNvPr id="54" name="椭圆 26"/>
          <p:cNvSpPr>
            <a:spLocks noChangeArrowheads="1"/>
          </p:cNvSpPr>
          <p:nvPr/>
        </p:nvSpPr>
        <p:spPr bwMode="auto">
          <a:xfrm>
            <a:off x="2786736" y="2294732"/>
            <a:ext cx="3244850" cy="3246437"/>
          </a:xfrm>
          <a:prstGeom prst="ellipse">
            <a:avLst/>
          </a:prstGeom>
          <a:noFill/>
          <a:ln w="19050">
            <a:solidFill>
              <a:srgbClr val="FEFEFE">
                <a:alpha val="50195"/>
              </a:srgbClr>
            </a:solidFill>
            <a:round/>
          </a:ln>
        </p:spPr>
        <p:txBody>
          <a:bodyPr wrap="none" anchor="ctr"/>
          <a:lstStyle/>
          <a:p>
            <a:endParaRPr lang="zh-CN" altLang="en-US"/>
          </a:p>
        </p:txBody>
      </p:sp>
      <p:sp>
        <p:nvSpPr>
          <p:cNvPr id="55" name="矩形 27"/>
          <p:cNvSpPr>
            <a:spLocks noChangeArrowheads="1"/>
          </p:cNvSpPr>
          <p:nvPr/>
        </p:nvSpPr>
        <p:spPr bwMode="black">
          <a:xfrm>
            <a:off x="6226175" y="2184498"/>
            <a:ext cx="4673600" cy="400110"/>
          </a:xfrm>
          <a:prstGeom prst="rect">
            <a:avLst/>
          </a:prstGeom>
          <a:noFill/>
          <a:ln w="9525">
            <a:noFill/>
            <a:miter lim="800000"/>
          </a:ln>
        </p:spPr>
        <p:txBody>
          <a:bodyPr wrap="square">
            <a:spAutoFit/>
          </a:bodyPr>
          <a:lstStyle/>
          <a:p>
            <a:r>
              <a:rPr lang="zh-CN" altLang="zh-CN" sz="2000" b="1" dirty="0"/>
              <a:t>匿名性</a:t>
            </a:r>
            <a:endParaRPr lang="en-US" altLang="zh-CN" sz="2000" b="1" dirty="0">
              <a:solidFill>
                <a:srgbClr val="080808"/>
              </a:solidFill>
              <a:cs typeface="Arial" panose="020B0604020202020204" pitchFamily="34" charset="0"/>
            </a:endParaRPr>
          </a:p>
        </p:txBody>
      </p:sp>
      <p:sp>
        <p:nvSpPr>
          <p:cNvPr id="57" name="文本框 32"/>
          <p:cNvSpPr txBox="1">
            <a:spLocks noChangeArrowheads="1"/>
          </p:cNvSpPr>
          <p:nvPr/>
        </p:nvSpPr>
        <p:spPr bwMode="black">
          <a:xfrm>
            <a:off x="3439198" y="3426619"/>
            <a:ext cx="1987550" cy="861774"/>
          </a:xfrm>
          <a:prstGeom prst="rect">
            <a:avLst/>
          </a:prstGeom>
          <a:noFill/>
          <a:ln>
            <a:noFill/>
          </a:ln>
          <a:effectLst>
            <a:outerShdw dist="28398" dir="1593903" algn="ctr" rotWithShape="0">
              <a:srgbClr val="1C1C1C"/>
            </a:outerShdw>
          </a:effectLst>
        </p:spPr>
        <p:txBody>
          <a:bodyPr>
            <a:spAutoFit/>
          </a:bodyPr>
          <a:lstStyle/>
          <a:p>
            <a:pPr algn="ctr">
              <a:spcBef>
                <a:spcPct val="50000"/>
              </a:spcBef>
              <a:defRPr/>
            </a:pPr>
            <a:r>
              <a:rPr lang="zh-CN" altLang="en-US" sz="2000" b="1" dirty="0">
                <a:solidFill>
                  <a:srgbClr val="002060"/>
                </a:solidFill>
                <a:latin typeface="+mn-ea"/>
                <a:cs typeface="Arial" panose="020B0604020202020204" pitchFamily="34" charset="0"/>
              </a:rPr>
              <a:t>德尔菲法</a:t>
            </a:r>
            <a:endParaRPr lang="en-US" altLang="zh-CN" sz="2000" b="1" dirty="0">
              <a:solidFill>
                <a:srgbClr val="002060"/>
              </a:solidFill>
              <a:latin typeface="+mn-ea"/>
              <a:cs typeface="Arial" panose="020B0604020202020204" pitchFamily="34" charset="0"/>
            </a:endParaRPr>
          </a:p>
          <a:p>
            <a:pPr algn="ctr">
              <a:spcBef>
                <a:spcPct val="50000"/>
              </a:spcBef>
              <a:defRPr/>
            </a:pPr>
            <a:r>
              <a:rPr lang="zh-CN" altLang="en-US" sz="2000" b="1" dirty="0">
                <a:solidFill>
                  <a:srgbClr val="002060"/>
                </a:solidFill>
                <a:latin typeface="+mn-ea"/>
                <a:cs typeface="Arial" panose="020B0604020202020204" pitchFamily="34" charset="0"/>
              </a:rPr>
              <a:t>的主要优点</a:t>
            </a:r>
            <a:endParaRPr lang="en-US" altLang="zh-CN" sz="2000" b="1" dirty="0">
              <a:solidFill>
                <a:srgbClr val="002060"/>
              </a:solidFill>
              <a:latin typeface="+mn-ea"/>
              <a:cs typeface="Arial" panose="020B0604020202020204" pitchFamily="34" charset="0"/>
            </a:endParaRPr>
          </a:p>
        </p:txBody>
      </p:sp>
      <p:grpSp>
        <p:nvGrpSpPr>
          <p:cNvPr id="58" name="组合 33"/>
          <p:cNvGrpSpPr/>
          <p:nvPr/>
        </p:nvGrpSpPr>
        <p:grpSpPr bwMode="auto">
          <a:xfrm>
            <a:off x="4985423" y="2277269"/>
            <a:ext cx="339725" cy="339725"/>
            <a:chOff x="2928" y="2208"/>
            <a:chExt cx="262" cy="262"/>
          </a:xfrm>
        </p:grpSpPr>
        <p:sp>
          <p:nvSpPr>
            <p:cNvPr id="59" name="椭圆 34"/>
            <p:cNvSpPr>
              <a:spLocks noChangeArrowheads="1"/>
            </p:cNvSpPr>
            <p:nvPr/>
          </p:nvSpPr>
          <p:spPr bwMode="gray">
            <a:xfrm>
              <a:off x="2928" y="2208"/>
              <a:ext cx="262" cy="262"/>
            </a:xfrm>
            <a:prstGeom prst="ellipse">
              <a:avLst/>
            </a:prstGeom>
            <a:gradFill rotWithShape="1">
              <a:gsLst>
                <a:gs pos="0">
                  <a:schemeClr val="accent1">
                    <a:gamma/>
                    <a:tint val="28627"/>
                    <a:invGamma/>
                  </a:schemeClr>
                </a:gs>
                <a:gs pos="100000">
                  <a:schemeClr val="accent1"/>
                </a:gs>
              </a:gsLst>
              <a:lin ang="2700000" scaled="1"/>
            </a:gradFill>
            <a:ln w="12700">
              <a:solidFill>
                <a:srgbClr val="F8F8F8"/>
              </a:solidFill>
              <a:round/>
            </a:ln>
            <a:effectLst>
              <a:outerShdw dist="35921" dir="2700000" algn="ctr" rotWithShape="0">
                <a:srgbClr val="1C1C1C">
                  <a:alpha val="50000"/>
                </a:srgbClr>
              </a:outerShdw>
            </a:effectLst>
          </p:spPr>
          <p:txBody>
            <a:bodyPr wrap="none" anchor="ctr"/>
            <a:lstStyle/>
            <a:p>
              <a:pPr>
                <a:defRPr/>
              </a:pPr>
              <a:endParaRPr lang="zh-CN" altLang="en-US">
                <a:ea typeface="+mn-ea"/>
              </a:endParaRPr>
            </a:p>
          </p:txBody>
        </p:sp>
        <p:sp>
          <p:nvSpPr>
            <p:cNvPr id="60" name="椭圆 35"/>
            <p:cNvSpPr>
              <a:spLocks noChangeArrowheads="1"/>
            </p:cNvSpPr>
            <p:nvPr/>
          </p:nvSpPr>
          <p:spPr bwMode="gray">
            <a:xfrm>
              <a:off x="2949" y="2230"/>
              <a:ext cx="218" cy="218"/>
            </a:xfrm>
            <a:prstGeom prst="ellipse">
              <a:avLst/>
            </a:prstGeom>
            <a:gradFill rotWithShape="1">
              <a:gsLst>
                <a:gs pos="0">
                  <a:schemeClr val="accent1">
                    <a:alpha val="89999"/>
                  </a:schemeClr>
                </a:gs>
                <a:gs pos="100000">
                  <a:schemeClr val="accent1">
                    <a:gamma/>
                    <a:tint val="25490"/>
                    <a:invGamma/>
                  </a:schemeClr>
                </a:gs>
              </a:gsLst>
              <a:lin ang="2700000" scaled="1"/>
            </a:gradFill>
            <a:ln>
              <a:noFill/>
            </a:ln>
            <a:effectLst/>
          </p:spPr>
          <p:txBody>
            <a:bodyPr wrap="none" anchor="ctr"/>
            <a:lstStyle/>
            <a:p>
              <a:pPr>
                <a:defRPr/>
              </a:pPr>
              <a:endParaRPr lang="zh-CN" altLang="en-US">
                <a:ea typeface="+mn-ea"/>
              </a:endParaRPr>
            </a:p>
          </p:txBody>
        </p:sp>
      </p:grpSp>
      <p:grpSp>
        <p:nvGrpSpPr>
          <p:cNvPr id="61" name="组合 36"/>
          <p:cNvGrpSpPr/>
          <p:nvPr/>
        </p:nvGrpSpPr>
        <p:grpSpPr bwMode="auto">
          <a:xfrm>
            <a:off x="5677573" y="2947194"/>
            <a:ext cx="339725" cy="339725"/>
            <a:chOff x="2928" y="2208"/>
            <a:chExt cx="262" cy="262"/>
          </a:xfrm>
        </p:grpSpPr>
        <p:sp>
          <p:nvSpPr>
            <p:cNvPr id="62" name="椭圆 37"/>
            <p:cNvSpPr>
              <a:spLocks noChangeArrowheads="1"/>
            </p:cNvSpPr>
            <p:nvPr/>
          </p:nvSpPr>
          <p:spPr bwMode="gray">
            <a:xfrm>
              <a:off x="2928" y="2208"/>
              <a:ext cx="262" cy="262"/>
            </a:xfrm>
            <a:prstGeom prst="ellipse">
              <a:avLst/>
            </a:prstGeom>
            <a:gradFill rotWithShape="1">
              <a:gsLst>
                <a:gs pos="0">
                  <a:schemeClr val="accent1">
                    <a:gamma/>
                    <a:tint val="28627"/>
                    <a:invGamma/>
                  </a:schemeClr>
                </a:gs>
                <a:gs pos="100000">
                  <a:schemeClr val="accent1"/>
                </a:gs>
              </a:gsLst>
              <a:lin ang="2700000" scaled="1"/>
            </a:gradFill>
            <a:ln w="12700">
              <a:solidFill>
                <a:srgbClr val="F8F8F8"/>
              </a:solidFill>
              <a:round/>
            </a:ln>
            <a:effectLst>
              <a:outerShdw dist="35921" dir="2700000" algn="ctr" rotWithShape="0">
                <a:srgbClr val="1C1C1C">
                  <a:alpha val="50000"/>
                </a:srgbClr>
              </a:outerShdw>
            </a:effectLst>
          </p:spPr>
          <p:txBody>
            <a:bodyPr wrap="none" anchor="ctr"/>
            <a:lstStyle/>
            <a:p>
              <a:pPr>
                <a:defRPr/>
              </a:pPr>
              <a:endParaRPr lang="zh-CN" altLang="en-US">
                <a:ea typeface="+mn-ea"/>
              </a:endParaRPr>
            </a:p>
          </p:txBody>
        </p:sp>
        <p:sp>
          <p:nvSpPr>
            <p:cNvPr id="63" name="椭圆 38"/>
            <p:cNvSpPr>
              <a:spLocks noChangeArrowheads="1"/>
            </p:cNvSpPr>
            <p:nvPr/>
          </p:nvSpPr>
          <p:spPr bwMode="gray">
            <a:xfrm>
              <a:off x="2949" y="2230"/>
              <a:ext cx="218" cy="218"/>
            </a:xfrm>
            <a:prstGeom prst="ellipse">
              <a:avLst/>
            </a:prstGeom>
            <a:gradFill rotWithShape="1">
              <a:gsLst>
                <a:gs pos="0">
                  <a:schemeClr val="accent1">
                    <a:alpha val="89999"/>
                  </a:schemeClr>
                </a:gs>
                <a:gs pos="100000">
                  <a:schemeClr val="accent1">
                    <a:gamma/>
                    <a:tint val="25490"/>
                    <a:invGamma/>
                  </a:schemeClr>
                </a:gs>
              </a:gsLst>
              <a:lin ang="2700000" scaled="1"/>
            </a:gradFill>
            <a:ln>
              <a:noFill/>
            </a:ln>
            <a:effectLst/>
          </p:spPr>
          <p:txBody>
            <a:bodyPr wrap="none" anchor="ctr"/>
            <a:lstStyle/>
            <a:p>
              <a:pPr>
                <a:defRPr/>
              </a:pPr>
              <a:endParaRPr lang="zh-CN" altLang="en-US">
                <a:ea typeface="+mn-ea"/>
              </a:endParaRPr>
            </a:p>
          </p:txBody>
        </p:sp>
      </p:grpSp>
      <p:grpSp>
        <p:nvGrpSpPr>
          <p:cNvPr id="64" name="组合 39"/>
          <p:cNvGrpSpPr/>
          <p:nvPr/>
        </p:nvGrpSpPr>
        <p:grpSpPr bwMode="auto">
          <a:xfrm>
            <a:off x="5896648" y="3729832"/>
            <a:ext cx="339725" cy="339725"/>
            <a:chOff x="2928" y="2208"/>
            <a:chExt cx="262" cy="262"/>
          </a:xfrm>
        </p:grpSpPr>
        <p:sp>
          <p:nvSpPr>
            <p:cNvPr id="65" name="椭圆 40"/>
            <p:cNvSpPr>
              <a:spLocks noChangeArrowheads="1"/>
            </p:cNvSpPr>
            <p:nvPr/>
          </p:nvSpPr>
          <p:spPr bwMode="gray">
            <a:xfrm>
              <a:off x="2928" y="2208"/>
              <a:ext cx="262" cy="262"/>
            </a:xfrm>
            <a:prstGeom prst="ellipse">
              <a:avLst/>
            </a:prstGeom>
            <a:gradFill rotWithShape="1">
              <a:gsLst>
                <a:gs pos="0">
                  <a:schemeClr val="accent1">
                    <a:gamma/>
                    <a:tint val="28627"/>
                    <a:invGamma/>
                  </a:schemeClr>
                </a:gs>
                <a:gs pos="100000">
                  <a:schemeClr val="accent1"/>
                </a:gs>
              </a:gsLst>
              <a:lin ang="2700000" scaled="1"/>
            </a:gradFill>
            <a:ln w="12700">
              <a:solidFill>
                <a:srgbClr val="F8F8F8"/>
              </a:solidFill>
              <a:round/>
            </a:ln>
            <a:effectLst>
              <a:outerShdw dist="35921" dir="2700000" algn="ctr" rotWithShape="0">
                <a:srgbClr val="1C1C1C">
                  <a:alpha val="50000"/>
                </a:srgbClr>
              </a:outerShdw>
            </a:effectLst>
          </p:spPr>
          <p:txBody>
            <a:bodyPr wrap="none" anchor="ctr"/>
            <a:lstStyle/>
            <a:p>
              <a:pPr>
                <a:defRPr/>
              </a:pPr>
              <a:endParaRPr lang="zh-CN" altLang="en-US">
                <a:ea typeface="+mn-ea"/>
              </a:endParaRPr>
            </a:p>
          </p:txBody>
        </p:sp>
        <p:sp>
          <p:nvSpPr>
            <p:cNvPr id="66" name="椭圆 41"/>
            <p:cNvSpPr>
              <a:spLocks noChangeArrowheads="1"/>
            </p:cNvSpPr>
            <p:nvPr/>
          </p:nvSpPr>
          <p:spPr bwMode="gray">
            <a:xfrm>
              <a:off x="2949" y="2230"/>
              <a:ext cx="218" cy="218"/>
            </a:xfrm>
            <a:prstGeom prst="ellipse">
              <a:avLst/>
            </a:prstGeom>
            <a:gradFill rotWithShape="1">
              <a:gsLst>
                <a:gs pos="0">
                  <a:schemeClr val="accent1">
                    <a:alpha val="89999"/>
                  </a:schemeClr>
                </a:gs>
                <a:gs pos="100000">
                  <a:schemeClr val="accent1">
                    <a:gamma/>
                    <a:tint val="25490"/>
                    <a:invGamma/>
                  </a:schemeClr>
                </a:gs>
              </a:gsLst>
              <a:lin ang="2700000" scaled="1"/>
            </a:gradFill>
            <a:ln>
              <a:noFill/>
            </a:ln>
            <a:effectLst/>
          </p:spPr>
          <p:txBody>
            <a:bodyPr wrap="none" anchor="ctr"/>
            <a:lstStyle/>
            <a:p>
              <a:pPr>
                <a:defRPr/>
              </a:pPr>
              <a:endParaRPr lang="zh-CN" altLang="en-US">
                <a:ea typeface="+mn-ea"/>
              </a:endParaRPr>
            </a:p>
          </p:txBody>
        </p:sp>
      </p:grpSp>
      <p:grpSp>
        <p:nvGrpSpPr>
          <p:cNvPr id="67" name="组合 42"/>
          <p:cNvGrpSpPr/>
          <p:nvPr/>
        </p:nvGrpSpPr>
        <p:grpSpPr bwMode="auto">
          <a:xfrm>
            <a:off x="5656936" y="4568032"/>
            <a:ext cx="339725" cy="339725"/>
            <a:chOff x="2928" y="2208"/>
            <a:chExt cx="262" cy="262"/>
          </a:xfrm>
        </p:grpSpPr>
        <p:sp>
          <p:nvSpPr>
            <p:cNvPr id="68" name="椭圆 43"/>
            <p:cNvSpPr>
              <a:spLocks noChangeArrowheads="1"/>
            </p:cNvSpPr>
            <p:nvPr/>
          </p:nvSpPr>
          <p:spPr bwMode="gray">
            <a:xfrm>
              <a:off x="2928" y="2208"/>
              <a:ext cx="262" cy="262"/>
            </a:xfrm>
            <a:prstGeom prst="ellipse">
              <a:avLst/>
            </a:prstGeom>
            <a:gradFill rotWithShape="1">
              <a:gsLst>
                <a:gs pos="0">
                  <a:schemeClr val="accent1">
                    <a:gamma/>
                    <a:tint val="28627"/>
                    <a:invGamma/>
                  </a:schemeClr>
                </a:gs>
                <a:gs pos="100000">
                  <a:schemeClr val="accent1"/>
                </a:gs>
              </a:gsLst>
              <a:lin ang="2700000" scaled="1"/>
            </a:gradFill>
            <a:ln w="12700">
              <a:solidFill>
                <a:srgbClr val="F8F8F8"/>
              </a:solidFill>
              <a:round/>
            </a:ln>
            <a:effectLst>
              <a:outerShdw dist="35921" dir="2700000" algn="ctr" rotWithShape="0">
                <a:srgbClr val="1C1C1C">
                  <a:alpha val="50000"/>
                </a:srgbClr>
              </a:outerShdw>
            </a:effectLst>
          </p:spPr>
          <p:txBody>
            <a:bodyPr wrap="none" anchor="ctr"/>
            <a:lstStyle/>
            <a:p>
              <a:pPr>
                <a:defRPr/>
              </a:pPr>
              <a:endParaRPr lang="zh-CN" altLang="en-US">
                <a:ea typeface="+mn-ea"/>
              </a:endParaRPr>
            </a:p>
          </p:txBody>
        </p:sp>
        <p:sp>
          <p:nvSpPr>
            <p:cNvPr id="69" name="椭圆 44"/>
            <p:cNvSpPr>
              <a:spLocks noChangeArrowheads="1"/>
            </p:cNvSpPr>
            <p:nvPr/>
          </p:nvSpPr>
          <p:spPr bwMode="gray">
            <a:xfrm>
              <a:off x="2949" y="2230"/>
              <a:ext cx="218" cy="218"/>
            </a:xfrm>
            <a:prstGeom prst="ellipse">
              <a:avLst/>
            </a:prstGeom>
            <a:gradFill rotWithShape="1">
              <a:gsLst>
                <a:gs pos="0">
                  <a:schemeClr val="accent1">
                    <a:alpha val="89999"/>
                  </a:schemeClr>
                </a:gs>
                <a:gs pos="100000">
                  <a:schemeClr val="accent1">
                    <a:gamma/>
                    <a:tint val="25490"/>
                    <a:invGamma/>
                  </a:schemeClr>
                </a:gs>
              </a:gsLst>
              <a:lin ang="2700000" scaled="1"/>
            </a:gradFill>
            <a:ln>
              <a:noFill/>
            </a:ln>
            <a:effectLst/>
          </p:spPr>
          <p:txBody>
            <a:bodyPr wrap="none" anchor="ctr"/>
            <a:lstStyle/>
            <a:p>
              <a:pPr>
                <a:defRPr/>
              </a:pPr>
              <a:endParaRPr lang="zh-CN" altLang="en-US">
                <a:ea typeface="+mn-ea"/>
              </a:endParaRPr>
            </a:p>
          </p:txBody>
        </p:sp>
      </p:grpSp>
      <p:grpSp>
        <p:nvGrpSpPr>
          <p:cNvPr id="70" name="组合 45"/>
          <p:cNvGrpSpPr/>
          <p:nvPr/>
        </p:nvGrpSpPr>
        <p:grpSpPr bwMode="auto">
          <a:xfrm>
            <a:off x="5026698" y="5183982"/>
            <a:ext cx="339725" cy="339725"/>
            <a:chOff x="2928" y="2208"/>
            <a:chExt cx="262" cy="262"/>
          </a:xfrm>
        </p:grpSpPr>
        <p:sp>
          <p:nvSpPr>
            <p:cNvPr id="71" name="椭圆 46"/>
            <p:cNvSpPr>
              <a:spLocks noChangeArrowheads="1"/>
            </p:cNvSpPr>
            <p:nvPr/>
          </p:nvSpPr>
          <p:spPr bwMode="gray">
            <a:xfrm>
              <a:off x="2928" y="2208"/>
              <a:ext cx="262" cy="262"/>
            </a:xfrm>
            <a:prstGeom prst="ellipse">
              <a:avLst/>
            </a:prstGeom>
            <a:gradFill rotWithShape="1">
              <a:gsLst>
                <a:gs pos="0">
                  <a:schemeClr val="accent1">
                    <a:gamma/>
                    <a:tint val="28627"/>
                    <a:invGamma/>
                  </a:schemeClr>
                </a:gs>
                <a:gs pos="100000">
                  <a:schemeClr val="accent1"/>
                </a:gs>
              </a:gsLst>
              <a:lin ang="2700000" scaled="1"/>
            </a:gradFill>
            <a:ln w="12700">
              <a:solidFill>
                <a:srgbClr val="F8F8F8"/>
              </a:solidFill>
              <a:round/>
            </a:ln>
            <a:effectLst>
              <a:outerShdw dist="35921" dir="2700000" algn="ctr" rotWithShape="0">
                <a:srgbClr val="1C1C1C">
                  <a:alpha val="50000"/>
                </a:srgbClr>
              </a:outerShdw>
            </a:effectLst>
          </p:spPr>
          <p:txBody>
            <a:bodyPr wrap="none" anchor="ctr"/>
            <a:lstStyle/>
            <a:p>
              <a:pPr>
                <a:defRPr/>
              </a:pPr>
              <a:endParaRPr lang="zh-CN" altLang="en-US">
                <a:ea typeface="+mn-ea"/>
              </a:endParaRPr>
            </a:p>
          </p:txBody>
        </p:sp>
        <p:sp>
          <p:nvSpPr>
            <p:cNvPr id="72" name="椭圆 47"/>
            <p:cNvSpPr>
              <a:spLocks noChangeArrowheads="1"/>
            </p:cNvSpPr>
            <p:nvPr/>
          </p:nvSpPr>
          <p:spPr bwMode="gray">
            <a:xfrm>
              <a:off x="2949" y="2230"/>
              <a:ext cx="218" cy="218"/>
            </a:xfrm>
            <a:prstGeom prst="ellipse">
              <a:avLst/>
            </a:prstGeom>
            <a:gradFill rotWithShape="1">
              <a:gsLst>
                <a:gs pos="0">
                  <a:schemeClr val="accent1">
                    <a:alpha val="89999"/>
                  </a:schemeClr>
                </a:gs>
                <a:gs pos="100000">
                  <a:schemeClr val="accent1">
                    <a:gamma/>
                    <a:tint val="25490"/>
                    <a:invGamma/>
                  </a:schemeClr>
                </a:gs>
              </a:gsLst>
              <a:lin ang="2700000" scaled="1"/>
            </a:gradFill>
            <a:ln>
              <a:noFill/>
            </a:ln>
            <a:effectLst/>
          </p:spPr>
          <p:txBody>
            <a:bodyPr wrap="none" anchor="ctr"/>
            <a:lstStyle/>
            <a:p>
              <a:pPr>
                <a:defRPr/>
              </a:pPr>
              <a:endParaRPr lang="zh-CN" altLang="en-US">
                <a:ea typeface="+mn-ea"/>
              </a:endParaRPr>
            </a:p>
          </p:txBody>
        </p:sp>
      </p:grpSp>
      <p:sp>
        <p:nvSpPr>
          <p:cNvPr id="73" name="矩形 27"/>
          <p:cNvSpPr>
            <a:spLocks noChangeArrowheads="1"/>
          </p:cNvSpPr>
          <p:nvPr/>
        </p:nvSpPr>
        <p:spPr bwMode="black">
          <a:xfrm>
            <a:off x="6859879" y="2893219"/>
            <a:ext cx="4344696" cy="400110"/>
          </a:xfrm>
          <a:prstGeom prst="rect">
            <a:avLst/>
          </a:prstGeom>
          <a:noFill/>
          <a:ln w="9525">
            <a:noFill/>
            <a:miter lim="800000"/>
          </a:ln>
        </p:spPr>
        <p:txBody>
          <a:bodyPr wrap="square">
            <a:spAutoFit/>
          </a:bodyPr>
          <a:lstStyle/>
          <a:p>
            <a:r>
              <a:rPr lang="zh-CN" altLang="zh-CN" sz="2000" b="1" dirty="0"/>
              <a:t>反馈性</a:t>
            </a:r>
            <a:endParaRPr lang="en-US" altLang="zh-CN" sz="2000" b="1" dirty="0">
              <a:solidFill>
                <a:srgbClr val="080808"/>
              </a:solidFill>
              <a:cs typeface="Arial" panose="020B0604020202020204" pitchFamily="34" charset="0"/>
            </a:endParaRPr>
          </a:p>
        </p:txBody>
      </p:sp>
      <p:sp>
        <p:nvSpPr>
          <p:cNvPr id="74" name="矩形 27"/>
          <p:cNvSpPr>
            <a:spLocks noChangeArrowheads="1"/>
          </p:cNvSpPr>
          <p:nvPr/>
        </p:nvSpPr>
        <p:spPr bwMode="black">
          <a:xfrm>
            <a:off x="7140575" y="3717895"/>
            <a:ext cx="4521200" cy="400110"/>
          </a:xfrm>
          <a:prstGeom prst="rect">
            <a:avLst/>
          </a:prstGeom>
          <a:noFill/>
          <a:ln w="9525">
            <a:noFill/>
            <a:miter lim="800000"/>
          </a:ln>
        </p:spPr>
        <p:txBody>
          <a:bodyPr wrap="square">
            <a:spAutoFit/>
          </a:bodyPr>
          <a:lstStyle/>
          <a:p>
            <a:r>
              <a:rPr lang="zh-CN" altLang="zh-CN" sz="2000" b="1" dirty="0"/>
              <a:t>预测结果的收敛性</a:t>
            </a:r>
            <a:endParaRPr lang="en-US" altLang="zh-CN" sz="2000" b="1" dirty="0">
              <a:solidFill>
                <a:srgbClr val="080808"/>
              </a:solidFill>
              <a:cs typeface="Arial" panose="020B0604020202020204" pitchFamily="34" charset="0"/>
            </a:endParaRPr>
          </a:p>
        </p:txBody>
      </p:sp>
      <p:sp>
        <p:nvSpPr>
          <p:cNvPr id="8" name="矩形 7"/>
          <p:cNvSpPr/>
          <p:nvPr/>
        </p:nvSpPr>
        <p:spPr>
          <a:xfrm>
            <a:off x="6781800" y="4596559"/>
            <a:ext cx="6099175" cy="400110"/>
          </a:xfrm>
          <a:prstGeom prst="rect">
            <a:avLst/>
          </a:prstGeom>
        </p:spPr>
        <p:txBody>
          <a:bodyPr>
            <a:spAutoFit/>
          </a:bodyPr>
          <a:lstStyle/>
          <a:p>
            <a:r>
              <a:rPr lang="zh-CN" altLang="zh-CN" sz="2000" b="1" dirty="0"/>
              <a:t>预测结果的统计特性</a:t>
            </a:r>
            <a:endParaRPr lang="zh-CN" altLang="en-US" sz="2000" b="1" dirty="0"/>
          </a:p>
        </p:txBody>
      </p:sp>
      <p:sp>
        <p:nvSpPr>
          <p:cNvPr id="75" name="矩形 74"/>
          <p:cNvSpPr/>
          <p:nvPr/>
        </p:nvSpPr>
        <p:spPr>
          <a:xfrm>
            <a:off x="6019800" y="5323652"/>
            <a:ext cx="6099175" cy="400110"/>
          </a:xfrm>
          <a:prstGeom prst="rect">
            <a:avLst/>
          </a:prstGeom>
        </p:spPr>
        <p:txBody>
          <a:bodyPr>
            <a:spAutoFit/>
          </a:bodyPr>
          <a:lstStyle/>
          <a:p>
            <a:r>
              <a:rPr lang="zh-CN" altLang="zh-CN" sz="2000" b="1" dirty="0"/>
              <a:t>预测方法的简便实用性</a:t>
            </a:r>
            <a:endParaRPr lang="zh-CN" altLang="en-US" sz="2000" b="1" dirty="0"/>
          </a:p>
        </p:txBody>
      </p:sp>
      <p:sp>
        <p:nvSpPr>
          <p:cNvPr id="4" name="灯片编号占位符 3">
            <a:extLst>
              <a:ext uri="{FF2B5EF4-FFF2-40B4-BE49-F238E27FC236}">
                <a16:creationId xmlns:a16="http://schemas.microsoft.com/office/drawing/2014/main" id="{28118648-1D75-4FD8-B08B-FD3128709BA1}"/>
              </a:ext>
            </a:extLst>
          </p:cNvPr>
          <p:cNvSpPr>
            <a:spLocks noGrp="1"/>
          </p:cNvSpPr>
          <p:nvPr>
            <p:ph type="sldNum" sz="quarter" idx="12"/>
          </p:nvPr>
        </p:nvSpPr>
        <p:spPr/>
        <p:txBody>
          <a:bodyPr/>
          <a:lstStyle/>
          <a:p>
            <a:fld id="{B6F15528-21DE-4FAA-801E-634DDDAF4B2B}" type="slidenum">
              <a:rPr lang="en-US" smtClean="0"/>
              <a:t>115</a:t>
            </a:fld>
            <a:endParaRPr lang="en-US" dirty="0"/>
          </a:p>
        </p:txBody>
      </p:sp>
      <p:sp>
        <p:nvSpPr>
          <p:cNvPr id="35" name="灯片编号占位符 8">
            <a:extLst>
              <a:ext uri="{FF2B5EF4-FFF2-40B4-BE49-F238E27FC236}">
                <a16:creationId xmlns:a16="http://schemas.microsoft.com/office/drawing/2014/main" id="{99854164-1991-4F39-9735-8B8575F5F646}"/>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115</a:t>
            </a:fld>
            <a:endParaRPr kumimoji="0" lang="en-US" altLang="zh-CN" sz="1800">
              <a:latin typeface="Times New Roman" panose="02020603050405020304" pitchFamily="18" charset="0"/>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2.1.3.5 </a:t>
            </a:r>
            <a:r>
              <a:rPr lang="zh-CN" altLang="en-US" b="1" dirty="0"/>
              <a:t>市场调查</a:t>
            </a:r>
            <a:r>
              <a:rPr lang="en-US" altLang="zh-CN" b="1" dirty="0"/>
              <a:t>——</a:t>
            </a:r>
            <a:r>
              <a:rPr lang="zh-CN" altLang="en-US" sz="2000" b="1" dirty="0"/>
              <a:t>市场预测方法</a:t>
            </a:r>
            <a:endParaRPr lang="zh-CN" altLang="en-US" dirty="0"/>
          </a:p>
        </p:txBody>
      </p:sp>
      <p:sp>
        <p:nvSpPr>
          <p:cNvPr id="9" name="矩形 8"/>
          <p:cNvSpPr/>
          <p:nvPr/>
        </p:nvSpPr>
        <p:spPr>
          <a:xfrm>
            <a:off x="704161" y="1143794"/>
            <a:ext cx="1893467" cy="461665"/>
          </a:xfrm>
          <a:prstGeom prst="rect">
            <a:avLst/>
          </a:prstGeom>
        </p:spPr>
        <p:txBody>
          <a:bodyPr wrap="none">
            <a:spAutoFit/>
          </a:bodyPr>
          <a:lstStyle/>
          <a:p>
            <a:r>
              <a:rPr lang="zh-CN" altLang="en-US" b="1" dirty="0"/>
              <a:t>③  </a:t>
            </a:r>
            <a:r>
              <a:rPr lang="zh-CN" altLang="zh-CN" b="1" dirty="0"/>
              <a:t>德尔菲法</a:t>
            </a:r>
            <a:endParaRPr lang="zh-CN" altLang="en-US" b="1" dirty="0"/>
          </a:p>
        </p:txBody>
      </p:sp>
      <p:sp>
        <p:nvSpPr>
          <p:cNvPr id="34" name="Text12"/>
          <p:cNvSpPr>
            <a:spLocks noChangeArrowheads="1"/>
          </p:cNvSpPr>
          <p:nvPr/>
        </p:nvSpPr>
        <p:spPr bwMode="auto">
          <a:xfrm>
            <a:off x="7633823" y="4606800"/>
            <a:ext cx="2081741" cy="15388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B2DAD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defTabSz="330200">
              <a:spcBef>
                <a:spcPct val="20000"/>
              </a:spcBef>
              <a:spcAft>
                <a:spcPct val="20000"/>
              </a:spcAft>
            </a:pPr>
            <a:r>
              <a:rPr lang="en-US" altLang="zh-CN" sz="2000" b="1" dirty="0"/>
              <a:t>        </a:t>
            </a:r>
            <a:r>
              <a:rPr lang="zh-CN" altLang="zh-CN" sz="2000" b="1" dirty="0"/>
              <a:t>在选择专家人选与设计预测调查表等诸多技术处理问题上，尚缺乏统一的衡量标准</a:t>
            </a:r>
            <a:endParaRPr lang="zh-CN" altLang="en-US" sz="2000" b="1" dirty="0"/>
          </a:p>
        </p:txBody>
      </p:sp>
      <p:sp>
        <p:nvSpPr>
          <p:cNvPr id="36" name="AutoShape 7"/>
          <p:cNvSpPr>
            <a:spLocks noChangeArrowheads="1"/>
          </p:cNvSpPr>
          <p:nvPr/>
        </p:nvSpPr>
        <p:spPr bwMode="auto">
          <a:xfrm>
            <a:off x="5163972" y="3443551"/>
            <a:ext cx="1295664" cy="1198757"/>
          </a:xfrm>
          <a:prstGeom prst="triangle">
            <a:avLst>
              <a:gd name="adj" fmla="val 50000"/>
            </a:avLst>
          </a:prstGeom>
          <a:solidFill>
            <a:srgbClr val="4D9F9D"/>
          </a:solidFill>
          <a:ln>
            <a:noFill/>
          </a:ln>
          <a:effectLst/>
          <a:extLst>
            <a:ext uri="{91240B29-F687-4F45-9708-019B960494DF}">
              <a14:hiddenLine xmlns:a14="http://schemas.microsoft.com/office/drawing/2010/main" w="6350">
                <a:solidFill>
                  <a:srgbClr val="080808"/>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sp>
        <p:nvSpPr>
          <p:cNvPr id="37" name="Freeform 8"/>
          <p:cNvSpPr/>
          <p:nvPr/>
        </p:nvSpPr>
        <p:spPr bwMode="auto">
          <a:xfrm>
            <a:off x="4394013" y="2813592"/>
            <a:ext cx="1588273" cy="2418309"/>
          </a:xfrm>
          <a:custGeom>
            <a:avLst/>
            <a:gdLst>
              <a:gd name="T0" fmla="*/ 0 w 986"/>
              <a:gd name="T1" fmla="*/ 1404 h 1404"/>
              <a:gd name="T2" fmla="*/ 814 w 986"/>
              <a:gd name="T3" fmla="*/ 0 h 1404"/>
              <a:gd name="T4" fmla="*/ 986 w 986"/>
              <a:gd name="T5" fmla="*/ 329 h 1404"/>
            </a:gdLst>
            <a:ahLst/>
            <a:cxnLst>
              <a:cxn ang="0">
                <a:pos x="T0" y="T1"/>
              </a:cxn>
              <a:cxn ang="0">
                <a:pos x="T2" y="T3"/>
              </a:cxn>
              <a:cxn ang="0">
                <a:pos x="T4" y="T5"/>
              </a:cxn>
            </a:cxnLst>
            <a:rect l="0" t="0" r="r" b="b"/>
            <a:pathLst>
              <a:path w="986" h="1404">
                <a:moveTo>
                  <a:pt x="0" y="1404"/>
                </a:moveTo>
                <a:lnTo>
                  <a:pt x="814" y="0"/>
                </a:lnTo>
                <a:lnTo>
                  <a:pt x="986" y="329"/>
                </a:lnTo>
              </a:path>
            </a:pathLst>
          </a:custGeom>
          <a:noFill/>
          <a:ln w="22225" cap="flat" cmpd="sng">
            <a:solidFill>
              <a:srgbClr val="4D9F9D"/>
            </a:solidFill>
            <a:prstDash val="solid"/>
            <a:round/>
            <a:headEnd type="none" w="med" len="med"/>
            <a:tailEnd type="triangle" w="med" len="med"/>
          </a:ln>
          <a:effectLst/>
          <a:extLst>
            <a:ext uri="{909E8E84-426E-40DD-AFC4-6F175D3DCCD1}">
              <a14:hiddenFill xmlns:a14="http://schemas.microsoft.com/office/drawing/2010/main">
                <a:solidFill>
                  <a:srgbClr val="B2DAD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sp>
        <p:nvSpPr>
          <p:cNvPr id="38" name="Freeform 9"/>
          <p:cNvSpPr/>
          <p:nvPr/>
        </p:nvSpPr>
        <p:spPr bwMode="auto">
          <a:xfrm>
            <a:off x="4708940" y="4615398"/>
            <a:ext cx="2614885" cy="485619"/>
          </a:xfrm>
          <a:custGeom>
            <a:avLst/>
            <a:gdLst>
              <a:gd name="T0" fmla="*/ 1623 w 1623"/>
              <a:gd name="T1" fmla="*/ 281 h 281"/>
              <a:gd name="T2" fmla="*/ 0 w 1623"/>
              <a:gd name="T3" fmla="*/ 277 h 281"/>
              <a:gd name="T4" fmla="*/ 174 w 1623"/>
              <a:gd name="T5" fmla="*/ 0 h 281"/>
            </a:gdLst>
            <a:ahLst/>
            <a:cxnLst>
              <a:cxn ang="0">
                <a:pos x="T0" y="T1"/>
              </a:cxn>
              <a:cxn ang="0">
                <a:pos x="T2" y="T3"/>
              </a:cxn>
              <a:cxn ang="0">
                <a:pos x="T4" y="T5"/>
              </a:cxn>
            </a:cxnLst>
            <a:rect l="0" t="0" r="r" b="b"/>
            <a:pathLst>
              <a:path w="1623" h="281">
                <a:moveTo>
                  <a:pt x="1623" y="281"/>
                </a:moveTo>
                <a:lnTo>
                  <a:pt x="0" y="277"/>
                </a:lnTo>
                <a:lnTo>
                  <a:pt x="174" y="0"/>
                </a:lnTo>
              </a:path>
            </a:pathLst>
          </a:custGeom>
          <a:noFill/>
          <a:ln w="22225" cap="flat" cmpd="sng">
            <a:solidFill>
              <a:srgbClr val="4D9F9D"/>
            </a:solidFill>
            <a:prstDash val="solid"/>
            <a:round/>
            <a:headEnd type="none" w="med" len="med"/>
            <a:tailEnd type="triangle" w="med" len="med"/>
          </a:ln>
          <a:effectLst/>
          <a:extLst>
            <a:ext uri="{909E8E84-426E-40DD-AFC4-6F175D3DCCD1}">
              <a14:hiddenFill xmlns:a14="http://schemas.microsoft.com/office/drawing/2010/main">
                <a:solidFill>
                  <a:srgbClr val="B2DAD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sp>
        <p:nvSpPr>
          <p:cNvPr id="39" name="Freeform 10"/>
          <p:cNvSpPr/>
          <p:nvPr/>
        </p:nvSpPr>
        <p:spPr bwMode="auto">
          <a:xfrm>
            <a:off x="5739272" y="2441733"/>
            <a:ext cx="1303103" cy="2425649"/>
          </a:xfrm>
          <a:custGeom>
            <a:avLst/>
            <a:gdLst>
              <a:gd name="T0" fmla="*/ 0 w 808"/>
              <a:gd name="T1" fmla="*/ 0 h 1408"/>
              <a:gd name="T2" fmla="*/ 808 w 808"/>
              <a:gd name="T3" fmla="*/ 1408 h 1408"/>
              <a:gd name="T4" fmla="*/ 430 w 808"/>
              <a:gd name="T5" fmla="*/ 1407 h 1408"/>
            </a:gdLst>
            <a:ahLst/>
            <a:cxnLst>
              <a:cxn ang="0">
                <a:pos x="T0" y="T1"/>
              </a:cxn>
              <a:cxn ang="0">
                <a:pos x="T2" y="T3"/>
              </a:cxn>
              <a:cxn ang="0">
                <a:pos x="T4" y="T5"/>
              </a:cxn>
            </a:cxnLst>
            <a:rect l="0" t="0" r="r" b="b"/>
            <a:pathLst>
              <a:path w="808" h="1408">
                <a:moveTo>
                  <a:pt x="0" y="0"/>
                </a:moveTo>
                <a:lnTo>
                  <a:pt x="808" y="1408"/>
                </a:lnTo>
                <a:lnTo>
                  <a:pt x="430" y="1407"/>
                </a:lnTo>
              </a:path>
            </a:pathLst>
          </a:custGeom>
          <a:noFill/>
          <a:ln w="22225" cap="flat" cmpd="sng">
            <a:solidFill>
              <a:srgbClr val="4D9F9D"/>
            </a:solidFill>
            <a:prstDash val="solid"/>
            <a:round/>
            <a:headEnd type="none" w="med" len="med"/>
            <a:tailEnd type="triangle" w="med" len="med"/>
          </a:ln>
          <a:effectLst/>
          <a:extLst>
            <a:ext uri="{909E8E84-426E-40DD-AFC4-6F175D3DCCD1}">
              <a14:hiddenFill xmlns:a14="http://schemas.microsoft.com/office/drawing/2010/main">
                <a:solidFill>
                  <a:srgbClr val="B2DAD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sp>
        <p:nvSpPr>
          <p:cNvPr id="40" name="Text12"/>
          <p:cNvSpPr>
            <a:spLocks noChangeArrowheads="1"/>
          </p:cNvSpPr>
          <p:nvPr/>
        </p:nvSpPr>
        <p:spPr bwMode="auto">
          <a:xfrm>
            <a:off x="2212975" y="4801394"/>
            <a:ext cx="1981312" cy="1230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B2DAD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defTabSz="330200">
              <a:spcBef>
                <a:spcPct val="20000"/>
              </a:spcBef>
              <a:spcAft>
                <a:spcPct val="20000"/>
              </a:spcAft>
            </a:pPr>
            <a:r>
              <a:rPr lang="en-US" altLang="zh-CN" sz="2000" b="1" dirty="0"/>
              <a:t>       </a:t>
            </a:r>
            <a:r>
              <a:rPr lang="zh-CN" altLang="zh-CN" sz="2000" b="1" dirty="0"/>
              <a:t>专家思维的局限性在一定程度上会影响预测的实际效果</a:t>
            </a:r>
            <a:endParaRPr lang="zh-CN" altLang="en-US" sz="2000" b="1" dirty="0"/>
          </a:p>
        </p:txBody>
      </p:sp>
      <p:sp>
        <p:nvSpPr>
          <p:cNvPr id="41" name="Text12"/>
          <p:cNvSpPr>
            <a:spLocks noChangeArrowheads="1"/>
          </p:cNvSpPr>
          <p:nvPr/>
        </p:nvSpPr>
        <p:spPr bwMode="auto">
          <a:xfrm>
            <a:off x="4708939" y="1677194"/>
            <a:ext cx="2333435" cy="6155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B2DAD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defTabSz="330200">
              <a:spcBef>
                <a:spcPct val="20000"/>
              </a:spcBef>
              <a:spcAft>
                <a:spcPct val="20000"/>
              </a:spcAft>
            </a:pPr>
            <a:r>
              <a:rPr lang="en-US" altLang="zh-CN" sz="2000" b="1" dirty="0"/>
              <a:t>      </a:t>
            </a:r>
            <a:r>
              <a:rPr lang="zh-CN" altLang="zh-CN" sz="2000" b="1" dirty="0"/>
              <a:t>预测结果通常会受专家认识的制约</a:t>
            </a:r>
            <a:endParaRPr lang="zh-CN" altLang="en-US" sz="2000" b="1" dirty="0"/>
          </a:p>
        </p:txBody>
      </p:sp>
      <p:sp>
        <p:nvSpPr>
          <p:cNvPr id="42" name="Text Box 13"/>
          <p:cNvSpPr txBox="1">
            <a:spLocks noChangeArrowheads="1"/>
          </p:cNvSpPr>
          <p:nvPr/>
        </p:nvSpPr>
        <p:spPr bwMode="auto">
          <a:xfrm>
            <a:off x="5163972" y="4104091"/>
            <a:ext cx="1350218" cy="461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b="1" dirty="0">
                <a:solidFill>
                  <a:schemeClr val="bg1"/>
                </a:solidFill>
                <a:effectLst>
                  <a:outerShdw blurRad="38100" dist="38100" dir="2700000" algn="tl">
                    <a:srgbClr val="C0C0C0"/>
                  </a:outerShdw>
                </a:effectLst>
              </a:rPr>
              <a:t>缺点</a:t>
            </a:r>
          </a:p>
        </p:txBody>
      </p:sp>
      <p:sp>
        <p:nvSpPr>
          <p:cNvPr id="4" name="灯片编号占位符 3">
            <a:extLst>
              <a:ext uri="{FF2B5EF4-FFF2-40B4-BE49-F238E27FC236}">
                <a16:creationId xmlns:a16="http://schemas.microsoft.com/office/drawing/2014/main" id="{7850D1B2-590A-4A67-8809-39F69097EC5A}"/>
              </a:ext>
            </a:extLst>
          </p:cNvPr>
          <p:cNvSpPr>
            <a:spLocks noGrp="1"/>
          </p:cNvSpPr>
          <p:nvPr>
            <p:ph type="sldNum" sz="quarter" idx="12"/>
          </p:nvPr>
        </p:nvSpPr>
        <p:spPr/>
        <p:txBody>
          <a:bodyPr/>
          <a:lstStyle/>
          <a:p>
            <a:fld id="{B6F15528-21DE-4FAA-801E-634DDDAF4B2B}" type="slidenum">
              <a:rPr lang="en-US" smtClean="0"/>
              <a:t>116</a:t>
            </a:fld>
            <a:endParaRPr lang="en-US" dirty="0"/>
          </a:p>
        </p:txBody>
      </p:sp>
      <p:sp>
        <p:nvSpPr>
          <p:cNvPr id="14" name="灯片编号占位符 8">
            <a:extLst>
              <a:ext uri="{FF2B5EF4-FFF2-40B4-BE49-F238E27FC236}">
                <a16:creationId xmlns:a16="http://schemas.microsoft.com/office/drawing/2014/main" id="{A5A3F94E-1479-4986-A9C2-479884614575}"/>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116</a:t>
            </a:fld>
            <a:endParaRPr kumimoji="0" lang="en-US" altLang="zh-CN" sz="1800">
              <a:latin typeface="Times New Roman" panose="02020603050405020304" pitchFamily="18" charset="0"/>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2.1.3.5 </a:t>
            </a:r>
            <a:r>
              <a:rPr lang="zh-CN" altLang="en-US" b="1" dirty="0"/>
              <a:t>市场调查</a:t>
            </a:r>
            <a:r>
              <a:rPr lang="en-US" altLang="zh-CN" b="1" dirty="0"/>
              <a:t>——</a:t>
            </a:r>
            <a:r>
              <a:rPr lang="zh-CN" altLang="en-US" sz="2000" b="1" dirty="0"/>
              <a:t>市场预测方法</a:t>
            </a:r>
            <a:endParaRPr lang="zh-CN" altLang="en-US" dirty="0"/>
          </a:p>
        </p:txBody>
      </p:sp>
      <p:sp>
        <p:nvSpPr>
          <p:cNvPr id="9" name="矩形 8"/>
          <p:cNvSpPr/>
          <p:nvPr/>
        </p:nvSpPr>
        <p:spPr>
          <a:xfrm>
            <a:off x="704161" y="1143794"/>
            <a:ext cx="3432350" cy="461665"/>
          </a:xfrm>
          <a:prstGeom prst="rect">
            <a:avLst/>
          </a:prstGeom>
        </p:spPr>
        <p:txBody>
          <a:bodyPr wrap="none">
            <a:spAutoFit/>
          </a:bodyPr>
          <a:lstStyle/>
          <a:p>
            <a:r>
              <a:rPr lang="zh-CN" altLang="en-US" b="1" dirty="0"/>
              <a:t>③  </a:t>
            </a:r>
            <a:r>
              <a:rPr lang="zh-CN" altLang="zh-CN" b="1" dirty="0"/>
              <a:t>德尔菲法</a:t>
            </a:r>
            <a:r>
              <a:rPr lang="zh-CN" altLang="en-US" b="1" dirty="0"/>
              <a:t>的主要作用</a:t>
            </a:r>
          </a:p>
        </p:txBody>
      </p:sp>
      <p:grpSp>
        <p:nvGrpSpPr>
          <p:cNvPr id="28" name="组合 2"/>
          <p:cNvGrpSpPr/>
          <p:nvPr/>
        </p:nvGrpSpPr>
        <p:grpSpPr bwMode="auto">
          <a:xfrm>
            <a:off x="3372617" y="2846194"/>
            <a:ext cx="5011154" cy="2649455"/>
            <a:chOff x="864" y="1310"/>
            <a:chExt cx="3987" cy="2338"/>
          </a:xfrm>
        </p:grpSpPr>
        <p:sp>
          <p:nvSpPr>
            <p:cNvPr id="29" name="椭圆 3"/>
            <p:cNvSpPr>
              <a:spLocks noChangeArrowheads="1"/>
            </p:cNvSpPr>
            <p:nvPr/>
          </p:nvSpPr>
          <p:spPr bwMode="gray">
            <a:xfrm>
              <a:off x="1347" y="2813"/>
              <a:ext cx="3504" cy="835"/>
            </a:xfrm>
            <a:prstGeom prst="ellipse">
              <a:avLst/>
            </a:prstGeom>
            <a:gradFill rotWithShape="1">
              <a:gsLst>
                <a:gs pos="0">
                  <a:schemeClr val="bg2"/>
                </a:gs>
                <a:gs pos="100000">
                  <a:srgbClr val="F7F9F2"/>
                </a:gs>
              </a:gsLst>
              <a:lin ang="2700000" scaled="1"/>
            </a:gradFill>
            <a:ln w="9525">
              <a:noFill/>
              <a:round/>
            </a:ln>
          </p:spPr>
          <p:txBody>
            <a:bodyPr vert="eaVert" wrap="none" lIns="92075" tIns="46038" rIns="92075" bIns="46038" anchor="ctr"/>
            <a:lstStyle/>
            <a:p>
              <a:endParaRPr lang="zh-CN" altLang="en-US"/>
            </a:p>
          </p:txBody>
        </p:sp>
        <p:sp>
          <p:nvSpPr>
            <p:cNvPr id="30" name="椭圆 4"/>
            <p:cNvSpPr>
              <a:spLocks noChangeArrowheads="1"/>
            </p:cNvSpPr>
            <p:nvPr/>
          </p:nvSpPr>
          <p:spPr bwMode="gray">
            <a:xfrm rot="-998297">
              <a:off x="890" y="1482"/>
              <a:ext cx="3630" cy="1900"/>
            </a:xfrm>
            <a:prstGeom prst="ellipse">
              <a:avLst/>
            </a:prstGeom>
            <a:gradFill rotWithShape="0">
              <a:gsLst>
                <a:gs pos="0">
                  <a:srgbClr val="808080"/>
                </a:gs>
                <a:gs pos="50000">
                  <a:srgbClr val="AEAEAE"/>
                </a:gs>
                <a:gs pos="100000">
                  <a:srgbClr val="808080"/>
                </a:gs>
              </a:gsLst>
              <a:lin ang="0" scaled="1"/>
            </a:gradFill>
            <a:ln w="9525">
              <a:noFill/>
              <a:round/>
            </a:ln>
          </p:spPr>
          <p:txBody>
            <a:bodyPr wrap="none" anchor="ctr"/>
            <a:lstStyle/>
            <a:p>
              <a:endParaRPr lang="zh-CN" altLang="en-US"/>
            </a:p>
          </p:txBody>
        </p:sp>
        <p:sp>
          <p:nvSpPr>
            <p:cNvPr id="31" name="椭圆 5"/>
            <p:cNvSpPr>
              <a:spLocks noChangeArrowheads="1"/>
            </p:cNvSpPr>
            <p:nvPr/>
          </p:nvSpPr>
          <p:spPr bwMode="gray">
            <a:xfrm rot="-998297">
              <a:off x="926" y="1380"/>
              <a:ext cx="3504" cy="1841"/>
            </a:xfrm>
            <a:prstGeom prst="ellipse">
              <a:avLst/>
            </a:prstGeom>
            <a:gradFill rotWithShape="1">
              <a:gsLst>
                <a:gs pos="0">
                  <a:srgbClr val="2791BB"/>
                </a:gs>
                <a:gs pos="100000">
                  <a:srgbClr val="000000"/>
                </a:gs>
              </a:gsLst>
              <a:lin ang="2700000" scaled="1"/>
            </a:gradFill>
            <a:ln w="9525">
              <a:noFill/>
              <a:round/>
            </a:ln>
          </p:spPr>
          <p:txBody>
            <a:bodyPr wrap="none" anchor="ctr"/>
            <a:lstStyle/>
            <a:p>
              <a:endParaRPr lang="zh-CN" altLang="en-US"/>
            </a:p>
          </p:txBody>
        </p:sp>
        <p:sp>
          <p:nvSpPr>
            <p:cNvPr id="32" name="弧线 6"/>
            <p:cNvSpPr/>
            <p:nvPr/>
          </p:nvSpPr>
          <p:spPr bwMode="gray">
            <a:xfrm rot="-998297">
              <a:off x="2599" y="1310"/>
              <a:ext cx="1795" cy="1239"/>
            </a:xfrm>
            <a:custGeom>
              <a:avLst/>
              <a:gdLst>
                <a:gd name="G0" fmla="+- 0 0 0"/>
                <a:gd name="G1" fmla="+- 17105 0 0"/>
                <a:gd name="G2" fmla="+- 21600 0 0"/>
                <a:gd name="T0" fmla="*/ 13190 w 21600"/>
                <a:gd name="T1" fmla="*/ 0 h 29046"/>
                <a:gd name="T2" fmla="*/ 17999 w 21600"/>
                <a:gd name="T3" fmla="*/ 29046 h 29046"/>
                <a:gd name="T4" fmla="*/ 0 w 21600"/>
                <a:gd name="T5" fmla="*/ 17105 h 29046"/>
              </a:gdLst>
              <a:ahLst/>
              <a:cxnLst>
                <a:cxn ang="0">
                  <a:pos x="T0" y="T1"/>
                </a:cxn>
                <a:cxn ang="0">
                  <a:pos x="T2" y="T3"/>
                </a:cxn>
                <a:cxn ang="0">
                  <a:pos x="T4" y="T5"/>
                </a:cxn>
              </a:cxnLst>
              <a:rect l="0" t="0" r="r" b="b"/>
              <a:pathLst>
                <a:path w="21600" h="29046" fill="none" extrusionOk="0">
                  <a:moveTo>
                    <a:pt x="13190" y="-1"/>
                  </a:moveTo>
                  <a:cubicBezTo>
                    <a:pt x="18493" y="4089"/>
                    <a:pt x="21600" y="10407"/>
                    <a:pt x="21600" y="17105"/>
                  </a:cubicBezTo>
                  <a:cubicBezTo>
                    <a:pt x="21600" y="21352"/>
                    <a:pt x="20347" y="25506"/>
                    <a:pt x="17999" y="29046"/>
                  </a:cubicBezTo>
                </a:path>
                <a:path w="21600" h="29046" stroke="0" extrusionOk="0">
                  <a:moveTo>
                    <a:pt x="13190" y="-1"/>
                  </a:moveTo>
                  <a:cubicBezTo>
                    <a:pt x="18493" y="4089"/>
                    <a:pt x="21600" y="10407"/>
                    <a:pt x="21600" y="17105"/>
                  </a:cubicBezTo>
                  <a:cubicBezTo>
                    <a:pt x="21600" y="21352"/>
                    <a:pt x="20347" y="25506"/>
                    <a:pt x="17999" y="29046"/>
                  </a:cubicBezTo>
                  <a:lnTo>
                    <a:pt x="0" y="17105"/>
                  </a:lnTo>
                  <a:close/>
                </a:path>
              </a:pathLst>
            </a:custGeom>
            <a:gradFill rotWithShape="1">
              <a:gsLst>
                <a:gs pos="0">
                  <a:schemeClr val="hlink"/>
                </a:gs>
                <a:gs pos="100000">
                  <a:schemeClr val="hlink">
                    <a:gamma/>
                    <a:tint val="63529"/>
                    <a:invGamma/>
                  </a:schemeClr>
                </a:gs>
              </a:gsLst>
              <a:lin ang="5400000" scaled="1"/>
            </a:gradFill>
            <a:ln>
              <a:noFill/>
            </a:ln>
            <a:effectLst/>
          </p:spPr>
          <p:txBody>
            <a:bodyPr wrap="none" anchor="ctr"/>
            <a:lstStyle/>
            <a:p>
              <a:pPr>
                <a:defRPr/>
              </a:pPr>
              <a:endParaRPr lang="zh-CN" altLang="en-US">
                <a:ea typeface="+mn-ea"/>
              </a:endParaRPr>
            </a:p>
          </p:txBody>
        </p:sp>
        <p:sp>
          <p:nvSpPr>
            <p:cNvPr id="33" name="弧线 7"/>
            <p:cNvSpPr/>
            <p:nvPr/>
          </p:nvSpPr>
          <p:spPr bwMode="gray">
            <a:xfrm rot="20601703" flipH="1">
              <a:off x="1080" y="2491"/>
              <a:ext cx="2067" cy="930"/>
            </a:xfrm>
            <a:custGeom>
              <a:avLst/>
              <a:gdLst>
                <a:gd name="G0" fmla="+- 3659 0 0"/>
                <a:gd name="G1" fmla="+- 0 0 0"/>
                <a:gd name="G2" fmla="+- 21600 0 0"/>
                <a:gd name="T0" fmla="*/ 25114 w 25114"/>
                <a:gd name="T1" fmla="*/ 2497 h 21600"/>
                <a:gd name="T2" fmla="*/ 0 w 25114"/>
                <a:gd name="T3" fmla="*/ 21288 h 21600"/>
                <a:gd name="T4" fmla="*/ 3659 w 25114"/>
                <a:gd name="T5" fmla="*/ 0 h 21600"/>
              </a:gdLst>
              <a:ahLst/>
              <a:cxnLst>
                <a:cxn ang="0">
                  <a:pos x="T0" y="T1"/>
                </a:cxn>
                <a:cxn ang="0">
                  <a:pos x="T2" y="T3"/>
                </a:cxn>
                <a:cxn ang="0">
                  <a:pos x="T4" y="T5"/>
                </a:cxn>
              </a:cxnLst>
              <a:rect l="0" t="0" r="r" b="b"/>
              <a:pathLst>
                <a:path w="25114" h="21600" fill="none" extrusionOk="0">
                  <a:moveTo>
                    <a:pt x="25114" y="2497"/>
                  </a:moveTo>
                  <a:cubicBezTo>
                    <a:pt x="23846" y="13386"/>
                    <a:pt x="14622" y="21599"/>
                    <a:pt x="3659" y="21600"/>
                  </a:cubicBezTo>
                  <a:cubicBezTo>
                    <a:pt x="2432" y="21600"/>
                    <a:pt x="1208" y="21495"/>
                    <a:pt x="0" y="21287"/>
                  </a:cubicBezTo>
                </a:path>
                <a:path w="25114" h="21600" stroke="0" extrusionOk="0">
                  <a:moveTo>
                    <a:pt x="25114" y="2497"/>
                  </a:moveTo>
                  <a:cubicBezTo>
                    <a:pt x="23846" y="13386"/>
                    <a:pt x="14622" y="21599"/>
                    <a:pt x="3659" y="21600"/>
                  </a:cubicBezTo>
                  <a:cubicBezTo>
                    <a:pt x="2432" y="21600"/>
                    <a:pt x="1208" y="21495"/>
                    <a:pt x="0" y="21287"/>
                  </a:cubicBezTo>
                  <a:lnTo>
                    <a:pt x="3659" y="0"/>
                  </a:lnTo>
                  <a:close/>
                </a:path>
              </a:pathLst>
            </a:custGeom>
            <a:gradFill rotWithShape="1">
              <a:gsLst>
                <a:gs pos="0">
                  <a:schemeClr val="accent1">
                    <a:gamma/>
                    <a:shade val="69804"/>
                    <a:invGamma/>
                  </a:schemeClr>
                </a:gs>
                <a:gs pos="100000">
                  <a:schemeClr val="accent1"/>
                </a:gs>
              </a:gsLst>
              <a:lin ang="2700000" scaled="1"/>
            </a:gradFill>
            <a:ln>
              <a:noFill/>
            </a:ln>
            <a:effectLst/>
          </p:spPr>
          <p:txBody>
            <a:bodyPr wrap="none" anchor="ctr"/>
            <a:lstStyle/>
            <a:p>
              <a:pPr>
                <a:defRPr/>
              </a:pPr>
              <a:endParaRPr lang="zh-CN" altLang="en-US">
                <a:ea typeface="+mn-ea"/>
              </a:endParaRPr>
            </a:p>
          </p:txBody>
        </p:sp>
        <p:sp>
          <p:nvSpPr>
            <p:cNvPr id="34" name="弧线 8"/>
            <p:cNvSpPr/>
            <p:nvPr/>
          </p:nvSpPr>
          <p:spPr bwMode="gray">
            <a:xfrm rot="-998297">
              <a:off x="1715" y="1339"/>
              <a:ext cx="2034" cy="893"/>
            </a:xfrm>
            <a:custGeom>
              <a:avLst/>
              <a:gdLst>
                <a:gd name="G0" fmla="+- 9843 0 0"/>
                <a:gd name="G1" fmla="+- 21600 0 0"/>
                <a:gd name="G2" fmla="+- 21600 0 0"/>
                <a:gd name="T0" fmla="*/ 0 w 24549"/>
                <a:gd name="T1" fmla="*/ 2373 h 21600"/>
                <a:gd name="T2" fmla="*/ 24549 w 24549"/>
                <a:gd name="T3" fmla="*/ 5780 h 21600"/>
                <a:gd name="T4" fmla="*/ 9843 w 24549"/>
                <a:gd name="T5" fmla="*/ 21600 h 21600"/>
              </a:gdLst>
              <a:ahLst/>
              <a:cxnLst>
                <a:cxn ang="0">
                  <a:pos x="T0" y="T1"/>
                </a:cxn>
                <a:cxn ang="0">
                  <a:pos x="T2" y="T3"/>
                </a:cxn>
                <a:cxn ang="0">
                  <a:pos x="T4" y="T5"/>
                </a:cxn>
              </a:cxnLst>
              <a:rect l="0" t="0" r="r" b="b"/>
              <a:pathLst>
                <a:path w="24549" h="21600" fill="none" extrusionOk="0">
                  <a:moveTo>
                    <a:pt x="0" y="2373"/>
                  </a:moveTo>
                  <a:cubicBezTo>
                    <a:pt x="3046" y="813"/>
                    <a:pt x="6420" y="-1"/>
                    <a:pt x="9843" y="0"/>
                  </a:cubicBezTo>
                  <a:cubicBezTo>
                    <a:pt x="15299" y="0"/>
                    <a:pt x="20553" y="2064"/>
                    <a:pt x="24549" y="5779"/>
                  </a:cubicBezTo>
                </a:path>
                <a:path w="24549" h="21600" stroke="0" extrusionOk="0">
                  <a:moveTo>
                    <a:pt x="0" y="2373"/>
                  </a:moveTo>
                  <a:cubicBezTo>
                    <a:pt x="3046" y="813"/>
                    <a:pt x="6420" y="-1"/>
                    <a:pt x="9843" y="0"/>
                  </a:cubicBezTo>
                  <a:cubicBezTo>
                    <a:pt x="15299" y="0"/>
                    <a:pt x="20553" y="2064"/>
                    <a:pt x="24549" y="5779"/>
                  </a:cubicBezTo>
                  <a:lnTo>
                    <a:pt x="9843" y="21600"/>
                  </a:lnTo>
                  <a:close/>
                </a:path>
              </a:pathLst>
            </a:custGeom>
            <a:gradFill rotWithShape="1">
              <a:gsLst>
                <a:gs pos="0">
                  <a:schemeClr val="hlink"/>
                </a:gs>
                <a:gs pos="100000">
                  <a:schemeClr val="hlink">
                    <a:gamma/>
                    <a:shade val="72549"/>
                    <a:invGamma/>
                  </a:schemeClr>
                </a:gs>
              </a:gsLst>
              <a:lin ang="2700000" scaled="1"/>
            </a:gradFill>
            <a:ln>
              <a:noFill/>
            </a:ln>
            <a:effectLst/>
          </p:spPr>
          <p:txBody>
            <a:bodyPr wrap="none" anchor="ctr"/>
            <a:lstStyle/>
            <a:p>
              <a:pPr>
                <a:defRPr/>
              </a:pPr>
              <a:endParaRPr lang="zh-CN" altLang="en-US">
                <a:ea typeface="+mn-ea"/>
              </a:endParaRPr>
            </a:p>
          </p:txBody>
        </p:sp>
        <p:sp>
          <p:nvSpPr>
            <p:cNvPr id="35" name="弧线 9"/>
            <p:cNvSpPr/>
            <p:nvPr/>
          </p:nvSpPr>
          <p:spPr bwMode="gray">
            <a:xfrm rot="20601703" flipH="1">
              <a:off x="864" y="1713"/>
              <a:ext cx="1796" cy="1302"/>
            </a:xfrm>
            <a:custGeom>
              <a:avLst/>
              <a:gdLst>
                <a:gd name="G0" fmla="+- 0 0 0"/>
                <a:gd name="G1" fmla="+- 19945 0 0"/>
                <a:gd name="G2" fmla="+- 21600 0 0"/>
                <a:gd name="T0" fmla="*/ 8292 w 21600"/>
                <a:gd name="T1" fmla="*/ 0 h 30468"/>
                <a:gd name="T2" fmla="*/ 18863 w 21600"/>
                <a:gd name="T3" fmla="*/ 30468 h 30468"/>
                <a:gd name="T4" fmla="*/ 0 w 21600"/>
                <a:gd name="T5" fmla="*/ 19945 h 30468"/>
              </a:gdLst>
              <a:ahLst/>
              <a:cxnLst>
                <a:cxn ang="0">
                  <a:pos x="T0" y="T1"/>
                </a:cxn>
                <a:cxn ang="0">
                  <a:pos x="T2" y="T3"/>
                </a:cxn>
                <a:cxn ang="0">
                  <a:pos x="T4" y="T5"/>
                </a:cxn>
              </a:cxnLst>
              <a:rect l="0" t="0" r="r" b="b"/>
              <a:pathLst>
                <a:path w="21600" h="30468" fill="none" extrusionOk="0">
                  <a:moveTo>
                    <a:pt x="8291" y="0"/>
                  </a:moveTo>
                  <a:cubicBezTo>
                    <a:pt x="16349" y="3349"/>
                    <a:pt x="21600" y="11218"/>
                    <a:pt x="21600" y="19945"/>
                  </a:cubicBezTo>
                  <a:cubicBezTo>
                    <a:pt x="21600" y="23628"/>
                    <a:pt x="20657" y="27251"/>
                    <a:pt x="18863" y="30468"/>
                  </a:cubicBezTo>
                </a:path>
                <a:path w="21600" h="30468" stroke="0" extrusionOk="0">
                  <a:moveTo>
                    <a:pt x="8291" y="0"/>
                  </a:moveTo>
                  <a:cubicBezTo>
                    <a:pt x="16349" y="3349"/>
                    <a:pt x="21600" y="11218"/>
                    <a:pt x="21600" y="19945"/>
                  </a:cubicBezTo>
                  <a:cubicBezTo>
                    <a:pt x="21600" y="23628"/>
                    <a:pt x="20657" y="27251"/>
                    <a:pt x="18863" y="30468"/>
                  </a:cubicBezTo>
                  <a:lnTo>
                    <a:pt x="0" y="19945"/>
                  </a:lnTo>
                  <a:close/>
                </a:path>
              </a:pathLst>
            </a:custGeom>
            <a:gradFill rotWithShape="1">
              <a:gsLst>
                <a:gs pos="0">
                  <a:schemeClr val="accent2"/>
                </a:gs>
                <a:gs pos="100000">
                  <a:schemeClr val="accent2">
                    <a:gamma/>
                    <a:shade val="46275"/>
                    <a:invGamma/>
                  </a:schemeClr>
                </a:gs>
              </a:gsLst>
              <a:lin ang="2700000" scaled="1"/>
            </a:gradFill>
            <a:ln>
              <a:noFill/>
            </a:ln>
            <a:effectLst/>
          </p:spPr>
          <p:txBody>
            <a:bodyPr wrap="none" anchor="ctr"/>
            <a:lstStyle/>
            <a:p>
              <a:pPr>
                <a:defRPr/>
              </a:pPr>
              <a:endParaRPr lang="zh-CN" altLang="en-US">
                <a:ea typeface="+mn-ea"/>
              </a:endParaRPr>
            </a:p>
          </p:txBody>
        </p:sp>
        <p:sp>
          <p:nvSpPr>
            <p:cNvPr id="36" name="任意多边形 10"/>
            <p:cNvSpPr/>
            <p:nvPr/>
          </p:nvSpPr>
          <p:spPr bwMode="gray">
            <a:xfrm>
              <a:off x="3442" y="2282"/>
              <a:ext cx="1105" cy="1120"/>
            </a:xfrm>
            <a:custGeom>
              <a:avLst/>
              <a:gdLst>
                <a:gd name="T0" fmla="*/ 9 w 1105"/>
                <a:gd name="T1" fmla="*/ 888 h 1120"/>
                <a:gd name="T2" fmla="*/ 1105 w 1105"/>
                <a:gd name="T3" fmla="*/ 0 h 1120"/>
                <a:gd name="T4" fmla="*/ 1081 w 1105"/>
                <a:gd name="T5" fmla="*/ 256 h 1120"/>
                <a:gd name="T6" fmla="*/ 705 w 1105"/>
                <a:gd name="T7" fmla="*/ 704 h 1120"/>
                <a:gd name="T8" fmla="*/ 17 w 1105"/>
                <a:gd name="T9" fmla="*/ 1120 h 1120"/>
                <a:gd name="T10" fmla="*/ 9 w 1105"/>
                <a:gd name="T11" fmla="*/ 888 h 1120"/>
              </a:gdLst>
              <a:ahLst/>
              <a:cxnLst>
                <a:cxn ang="0">
                  <a:pos x="T0" y="T1"/>
                </a:cxn>
                <a:cxn ang="0">
                  <a:pos x="T2" y="T3"/>
                </a:cxn>
                <a:cxn ang="0">
                  <a:pos x="T4" y="T5"/>
                </a:cxn>
                <a:cxn ang="0">
                  <a:pos x="T6" y="T7"/>
                </a:cxn>
                <a:cxn ang="0">
                  <a:pos x="T8" y="T9"/>
                </a:cxn>
                <a:cxn ang="0">
                  <a:pos x="T10" y="T11"/>
                </a:cxn>
              </a:cxnLst>
              <a:rect l="0" t="0" r="r" b="b"/>
              <a:pathLst>
                <a:path w="1105" h="1120">
                  <a:moveTo>
                    <a:pt x="9" y="888"/>
                  </a:moveTo>
                  <a:lnTo>
                    <a:pt x="1105" y="0"/>
                  </a:lnTo>
                  <a:lnTo>
                    <a:pt x="1081" y="256"/>
                  </a:lnTo>
                  <a:cubicBezTo>
                    <a:pt x="1014" y="373"/>
                    <a:pt x="882" y="560"/>
                    <a:pt x="705" y="704"/>
                  </a:cubicBezTo>
                  <a:cubicBezTo>
                    <a:pt x="528" y="848"/>
                    <a:pt x="133" y="1089"/>
                    <a:pt x="17" y="1120"/>
                  </a:cubicBezTo>
                  <a:cubicBezTo>
                    <a:pt x="0" y="1038"/>
                    <a:pt x="9" y="888"/>
                    <a:pt x="9" y="888"/>
                  </a:cubicBezTo>
                  <a:close/>
                </a:path>
              </a:pathLst>
            </a:custGeom>
            <a:gradFill rotWithShape="0">
              <a:gsLst>
                <a:gs pos="0">
                  <a:schemeClr val="folHlink">
                    <a:gamma/>
                    <a:shade val="72549"/>
                    <a:invGamma/>
                  </a:schemeClr>
                </a:gs>
                <a:gs pos="100000">
                  <a:schemeClr val="folHlink"/>
                </a:gs>
              </a:gsLst>
              <a:lin ang="0" scaled="1"/>
            </a:gradFill>
            <a:ln>
              <a:noFill/>
            </a:ln>
            <a:effectLst/>
          </p:spPr>
          <p:txBody>
            <a:bodyPr>
              <a:spAutoFit/>
            </a:bodyPr>
            <a:lstStyle/>
            <a:p>
              <a:pPr>
                <a:defRPr/>
              </a:pPr>
              <a:endParaRPr lang="zh-CN" altLang="en-US">
                <a:ea typeface="+mn-ea"/>
              </a:endParaRPr>
            </a:p>
          </p:txBody>
        </p:sp>
        <p:sp>
          <p:nvSpPr>
            <p:cNvPr id="37" name="弧线 11"/>
            <p:cNvSpPr/>
            <p:nvPr/>
          </p:nvSpPr>
          <p:spPr bwMode="gray">
            <a:xfrm rot="-1060795">
              <a:off x="2840" y="1897"/>
              <a:ext cx="1719" cy="1171"/>
            </a:xfrm>
            <a:custGeom>
              <a:avLst/>
              <a:gdLst>
                <a:gd name="G0" fmla="+- 0 0 0"/>
                <a:gd name="G1" fmla="+- 0 0 0"/>
                <a:gd name="G2" fmla="+- 21600 0 0"/>
                <a:gd name="T0" fmla="*/ 18016 w 18016"/>
                <a:gd name="T1" fmla="*/ 11915 h 21282"/>
                <a:gd name="T2" fmla="*/ 3695 w 18016"/>
                <a:gd name="T3" fmla="*/ 21282 h 21282"/>
                <a:gd name="T4" fmla="*/ 0 w 18016"/>
                <a:gd name="T5" fmla="*/ 0 h 21282"/>
              </a:gdLst>
              <a:ahLst/>
              <a:cxnLst>
                <a:cxn ang="0">
                  <a:pos x="T0" y="T1"/>
                </a:cxn>
                <a:cxn ang="0">
                  <a:pos x="T2" y="T3"/>
                </a:cxn>
                <a:cxn ang="0">
                  <a:pos x="T4" y="T5"/>
                </a:cxn>
              </a:cxnLst>
              <a:rect l="0" t="0" r="r" b="b"/>
              <a:pathLst>
                <a:path w="18016" h="21282" fill="none" extrusionOk="0">
                  <a:moveTo>
                    <a:pt x="18016" y="11915"/>
                  </a:moveTo>
                  <a:cubicBezTo>
                    <a:pt x="14735" y="16875"/>
                    <a:pt x="9554" y="20264"/>
                    <a:pt x="3694" y="21281"/>
                  </a:cubicBezTo>
                </a:path>
                <a:path w="18016" h="21282" stroke="0" extrusionOk="0">
                  <a:moveTo>
                    <a:pt x="18016" y="11915"/>
                  </a:moveTo>
                  <a:cubicBezTo>
                    <a:pt x="14735" y="16875"/>
                    <a:pt x="9554" y="20264"/>
                    <a:pt x="3694" y="21281"/>
                  </a:cubicBezTo>
                  <a:lnTo>
                    <a:pt x="0" y="0"/>
                  </a:lnTo>
                  <a:close/>
                </a:path>
              </a:pathLst>
            </a:custGeom>
            <a:gradFill rotWithShape="1">
              <a:gsLst>
                <a:gs pos="0">
                  <a:schemeClr val="folHlink">
                    <a:gamma/>
                    <a:shade val="46275"/>
                    <a:invGamma/>
                  </a:schemeClr>
                </a:gs>
                <a:gs pos="100000">
                  <a:schemeClr val="folHlink"/>
                </a:gs>
              </a:gsLst>
              <a:lin ang="2700000" scaled="1"/>
            </a:gradFill>
            <a:ln>
              <a:noFill/>
            </a:ln>
            <a:effectLst/>
          </p:spPr>
          <p:txBody>
            <a:bodyPr wrap="none" anchor="ctr"/>
            <a:lstStyle/>
            <a:p>
              <a:pPr>
                <a:defRPr/>
              </a:pPr>
              <a:endParaRPr lang="zh-CN" altLang="en-US">
                <a:ea typeface="+mn-ea"/>
              </a:endParaRPr>
            </a:p>
          </p:txBody>
        </p:sp>
        <p:sp>
          <p:nvSpPr>
            <p:cNvPr id="38" name="任意多边形 12"/>
            <p:cNvSpPr/>
            <p:nvPr/>
          </p:nvSpPr>
          <p:spPr bwMode="gray">
            <a:xfrm>
              <a:off x="2819" y="2496"/>
              <a:ext cx="648" cy="928"/>
            </a:xfrm>
            <a:custGeom>
              <a:avLst/>
              <a:gdLst>
                <a:gd name="T0" fmla="*/ 648 w 648"/>
                <a:gd name="T1" fmla="*/ 632 h 928"/>
                <a:gd name="T2" fmla="*/ 648 w 648"/>
                <a:gd name="T3" fmla="*/ 928 h 928"/>
                <a:gd name="T4" fmla="*/ 0 w 648"/>
                <a:gd name="T5" fmla="*/ 64 h 928"/>
                <a:gd name="T6" fmla="*/ 96 w 648"/>
                <a:gd name="T7" fmla="*/ 0 h 928"/>
                <a:gd name="T8" fmla="*/ 648 w 648"/>
                <a:gd name="T9" fmla="*/ 632 h 928"/>
              </a:gdLst>
              <a:ahLst/>
              <a:cxnLst>
                <a:cxn ang="0">
                  <a:pos x="T0" y="T1"/>
                </a:cxn>
                <a:cxn ang="0">
                  <a:pos x="T2" y="T3"/>
                </a:cxn>
                <a:cxn ang="0">
                  <a:pos x="T4" y="T5"/>
                </a:cxn>
                <a:cxn ang="0">
                  <a:pos x="T6" y="T7"/>
                </a:cxn>
                <a:cxn ang="0">
                  <a:pos x="T8" y="T9"/>
                </a:cxn>
              </a:cxnLst>
              <a:rect l="0" t="0" r="r" b="b"/>
              <a:pathLst>
                <a:path w="648" h="928">
                  <a:moveTo>
                    <a:pt x="648" y="632"/>
                  </a:moveTo>
                  <a:lnTo>
                    <a:pt x="648" y="928"/>
                  </a:lnTo>
                  <a:lnTo>
                    <a:pt x="0" y="64"/>
                  </a:lnTo>
                  <a:lnTo>
                    <a:pt x="96" y="0"/>
                  </a:lnTo>
                  <a:lnTo>
                    <a:pt x="648" y="632"/>
                  </a:lnTo>
                  <a:close/>
                </a:path>
              </a:pathLst>
            </a:custGeom>
            <a:gradFill rotWithShape="1">
              <a:gsLst>
                <a:gs pos="0">
                  <a:schemeClr val="folHlink">
                    <a:gamma/>
                    <a:shade val="78824"/>
                    <a:invGamma/>
                  </a:schemeClr>
                </a:gs>
                <a:gs pos="100000">
                  <a:schemeClr val="folHlink"/>
                </a:gs>
              </a:gsLst>
              <a:lin ang="2700000" scaled="1"/>
            </a:gradFill>
            <a:ln>
              <a:noFill/>
            </a:ln>
            <a:effectLst/>
          </p:spPr>
          <p:txBody>
            <a:bodyPr>
              <a:spAutoFit/>
            </a:bodyPr>
            <a:lstStyle/>
            <a:p>
              <a:pPr>
                <a:defRPr/>
              </a:pPr>
              <a:endParaRPr lang="zh-CN" altLang="en-US">
                <a:ea typeface="+mn-ea"/>
              </a:endParaRPr>
            </a:p>
          </p:txBody>
        </p:sp>
        <p:sp>
          <p:nvSpPr>
            <p:cNvPr id="39" name="椭圆 13"/>
            <p:cNvSpPr>
              <a:spLocks noChangeArrowheads="1"/>
            </p:cNvSpPr>
            <p:nvPr/>
          </p:nvSpPr>
          <p:spPr bwMode="gray">
            <a:xfrm rot="-998297">
              <a:off x="1846" y="1830"/>
              <a:ext cx="1698" cy="844"/>
            </a:xfrm>
            <a:prstGeom prst="ellipse">
              <a:avLst/>
            </a:prstGeom>
            <a:gradFill rotWithShape="0">
              <a:gsLst>
                <a:gs pos="0">
                  <a:srgbClr val="000000"/>
                </a:gs>
                <a:gs pos="50000">
                  <a:srgbClr val="C1C1C1"/>
                </a:gs>
                <a:gs pos="100000">
                  <a:srgbClr val="000000"/>
                </a:gs>
              </a:gsLst>
              <a:lin ang="0" scaled="1"/>
            </a:gradFill>
            <a:ln w="9525">
              <a:noFill/>
              <a:round/>
            </a:ln>
          </p:spPr>
          <p:txBody>
            <a:bodyPr wrap="none" anchor="ctr"/>
            <a:lstStyle/>
            <a:p>
              <a:endParaRPr lang="zh-CN" altLang="en-US"/>
            </a:p>
          </p:txBody>
        </p:sp>
        <p:sp>
          <p:nvSpPr>
            <p:cNvPr id="40" name="文本框 14"/>
            <p:cNvSpPr txBox="1">
              <a:spLocks noChangeArrowheads="1"/>
            </p:cNvSpPr>
            <p:nvPr/>
          </p:nvSpPr>
          <p:spPr bwMode="gray">
            <a:xfrm>
              <a:off x="1305" y="2258"/>
              <a:ext cx="322" cy="407"/>
            </a:xfrm>
            <a:prstGeom prst="rect">
              <a:avLst/>
            </a:prstGeom>
            <a:noFill/>
            <a:ln w="9525">
              <a:noFill/>
              <a:miter lim="800000"/>
            </a:ln>
          </p:spPr>
          <p:txBody>
            <a:bodyPr wrap="none">
              <a:spAutoFit/>
            </a:bodyPr>
            <a:lstStyle/>
            <a:p>
              <a:pPr algn="ctr" eaLnBrk="0" hangingPunct="0"/>
              <a:r>
                <a:rPr lang="en-US" altLang="zh-CN" b="1" dirty="0">
                  <a:solidFill>
                    <a:srgbClr val="FFFFFF"/>
                  </a:solidFill>
                  <a:latin typeface="Verdana" panose="020B0604030504040204" pitchFamily="34" charset="0"/>
                  <a:cs typeface="Arial" panose="020B0604020202020204" pitchFamily="34" charset="0"/>
                </a:rPr>
                <a:t>1</a:t>
              </a:r>
            </a:p>
          </p:txBody>
        </p:sp>
        <p:sp>
          <p:nvSpPr>
            <p:cNvPr id="41" name="文本框 15"/>
            <p:cNvSpPr txBox="1">
              <a:spLocks noChangeArrowheads="1"/>
            </p:cNvSpPr>
            <p:nvPr/>
          </p:nvSpPr>
          <p:spPr bwMode="gray">
            <a:xfrm>
              <a:off x="2505" y="1490"/>
              <a:ext cx="322" cy="407"/>
            </a:xfrm>
            <a:prstGeom prst="rect">
              <a:avLst/>
            </a:prstGeom>
            <a:noFill/>
            <a:ln w="9525">
              <a:noFill/>
              <a:miter lim="800000"/>
            </a:ln>
          </p:spPr>
          <p:txBody>
            <a:bodyPr wrap="none">
              <a:spAutoFit/>
            </a:bodyPr>
            <a:lstStyle/>
            <a:p>
              <a:pPr algn="ctr" eaLnBrk="0" hangingPunct="0"/>
              <a:r>
                <a:rPr lang="en-US" altLang="zh-CN" b="1" dirty="0">
                  <a:solidFill>
                    <a:srgbClr val="FFFFFF"/>
                  </a:solidFill>
                  <a:latin typeface="Verdana" panose="020B0604030504040204" pitchFamily="34" charset="0"/>
                  <a:cs typeface="Arial" panose="020B0604020202020204" pitchFamily="34" charset="0"/>
                </a:rPr>
                <a:t>2</a:t>
              </a:r>
            </a:p>
          </p:txBody>
        </p:sp>
        <p:sp>
          <p:nvSpPr>
            <p:cNvPr id="42" name="文本框 16"/>
            <p:cNvSpPr txBox="1">
              <a:spLocks noChangeArrowheads="1"/>
            </p:cNvSpPr>
            <p:nvPr/>
          </p:nvSpPr>
          <p:spPr bwMode="gray">
            <a:xfrm>
              <a:off x="3657" y="1682"/>
              <a:ext cx="322" cy="407"/>
            </a:xfrm>
            <a:prstGeom prst="rect">
              <a:avLst/>
            </a:prstGeom>
            <a:noFill/>
            <a:ln w="9525">
              <a:noFill/>
              <a:miter lim="800000"/>
            </a:ln>
          </p:spPr>
          <p:txBody>
            <a:bodyPr wrap="none">
              <a:spAutoFit/>
            </a:bodyPr>
            <a:lstStyle/>
            <a:p>
              <a:pPr algn="ctr" eaLnBrk="0" hangingPunct="0"/>
              <a:r>
                <a:rPr lang="en-US" altLang="zh-CN" b="1" dirty="0">
                  <a:solidFill>
                    <a:srgbClr val="FFFFFF"/>
                  </a:solidFill>
                  <a:latin typeface="Verdana" panose="020B0604030504040204" pitchFamily="34" charset="0"/>
                  <a:cs typeface="Arial" panose="020B0604020202020204" pitchFamily="34" charset="0"/>
                </a:rPr>
                <a:t>3</a:t>
              </a:r>
            </a:p>
          </p:txBody>
        </p:sp>
        <p:sp>
          <p:nvSpPr>
            <p:cNvPr id="43" name="文本框 17"/>
            <p:cNvSpPr txBox="1">
              <a:spLocks noChangeArrowheads="1"/>
            </p:cNvSpPr>
            <p:nvPr/>
          </p:nvSpPr>
          <p:spPr bwMode="gray">
            <a:xfrm>
              <a:off x="3465" y="2450"/>
              <a:ext cx="322" cy="407"/>
            </a:xfrm>
            <a:prstGeom prst="rect">
              <a:avLst/>
            </a:prstGeom>
            <a:noFill/>
            <a:ln w="9525">
              <a:noFill/>
              <a:miter lim="800000"/>
            </a:ln>
          </p:spPr>
          <p:txBody>
            <a:bodyPr wrap="none">
              <a:spAutoFit/>
            </a:bodyPr>
            <a:lstStyle/>
            <a:p>
              <a:pPr algn="ctr" eaLnBrk="0" hangingPunct="0"/>
              <a:r>
                <a:rPr lang="en-US" altLang="zh-CN" b="1" dirty="0">
                  <a:solidFill>
                    <a:srgbClr val="FFFFFF"/>
                  </a:solidFill>
                  <a:latin typeface="Verdana" panose="020B0604030504040204" pitchFamily="34" charset="0"/>
                  <a:cs typeface="Arial" panose="020B0604020202020204" pitchFamily="34" charset="0"/>
                </a:rPr>
                <a:t>4</a:t>
              </a:r>
            </a:p>
          </p:txBody>
        </p:sp>
        <p:sp>
          <p:nvSpPr>
            <p:cNvPr id="44" name="文本框 18"/>
            <p:cNvSpPr txBox="1">
              <a:spLocks noChangeArrowheads="1"/>
            </p:cNvSpPr>
            <p:nvPr/>
          </p:nvSpPr>
          <p:spPr bwMode="gray">
            <a:xfrm>
              <a:off x="2073" y="2882"/>
              <a:ext cx="322" cy="407"/>
            </a:xfrm>
            <a:prstGeom prst="rect">
              <a:avLst/>
            </a:prstGeom>
            <a:noFill/>
            <a:ln w="9525">
              <a:noFill/>
              <a:miter lim="800000"/>
            </a:ln>
          </p:spPr>
          <p:txBody>
            <a:bodyPr wrap="none">
              <a:spAutoFit/>
            </a:bodyPr>
            <a:lstStyle/>
            <a:p>
              <a:pPr algn="ctr" eaLnBrk="0" hangingPunct="0"/>
              <a:r>
                <a:rPr lang="en-US" altLang="zh-CN" b="1" dirty="0">
                  <a:solidFill>
                    <a:srgbClr val="FFFFFF"/>
                  </a:solidFill>
                  <a:latin typeface="Verdana" panose="020B0604030504040204" pitchFamily="34" charset="0"/>
                  <a:cs typeface="Arial" panose="020B0604020202020204" pitchFamily="34" charset="0"/>
                </a:rPr>
                <a:t>5</a:t>
              </a:r>
            </a:p>
          </p:txBody>
        </p:sp>
        <p:sp>
          <p:nvSpPr>
            <p:cNvPr id="45" name="任意多边形 19"/>
            <p:cNvSpPr/>
            <p:nvPr/>
          </p:nvSpPr>
          <p:spPr bwMode="gray">
            <a:xfrm>
              <a:off x="2768" y="2632"/>
              <a:ext cx="544" cy="680"/>
            </a:xfrm>
            <a:custGeom>
              <a:avLst/>
              <a:gdLst>
                <a:gd name="T0" fmla="*/ 0 w 544"/>
                <a:gd name="T1" fmla="*/ 16 h 680"/>
                <a:gd name="T2" fmla="*/ 256 w 544"/>
                <a:gd name="T3" fmla="*/ 528 h 680"/>
                <a:gd name="T4" fmla="*/ 264 w 544"/>
                <a:gd name="T5" fmla="*/ 680 h 680"/>
                <a:gd name="T6" fmla="*/ 448 w 544"/>
                <a:gd name="T7" fmla="*/ 624 h 680"/>
                <a:gd name="T8" fmla="*/ 544 w 544"/>
                <a:gd name="T9" fmla="*/ 576 h 680"/>
                <a:gd name="T10" fmla="*/ 112 w 544"/>
                <a:gd name="T11" fmla="*/ 0 h 680"/>
                <a:gd name="T12" fmla="*/ 0 w 544"/>
                <a:gd name="T13" fmla="*/ 16 h 680"/>
              </a:gdLst>
              <a:ahLst/>
              <a:cxnLst>
                <a:cxn ang="0">
                  <a:pos x="T0" y="T1"/>
                </a:cxn>
                <a:cxn ang="0">
                  <a:pos x="T2" y="T3"/>
                </a:cxn>
                <a:cxn ang="0">
                  <a:pos x="T4" y="T5"/>
                </a:cxn>
                <a:cxn ang="0">
                  <a:pos x="T6" y="T7"/>
                </a:cxn>
                <a:cxn ang="0">
                  <a:pos x="T8" y="T9"/>
                </a:cxn>
                <a:cxn ang="0">
                  <a:pos x="T10" y="T11"/>
                </a:cxn>
                <a:cxn ang="0">
                  <a:pos x="T12" y="T13"/>
                </a:cxn>
              </a:cxnLst>
              <a:rect l="0" t="0" r="r" b="b"/>
              <a:pathLst>
                <a:path w="544" h="680">
                  <a:moveTo>
                    <a:pt x="0" y="16"/>
                  </a:moveTo>
                  <a:lnTo>
                    <a:pt x="256" y="528"/>
                  </a:lnTo>
                  <a:lnTo>
                    <a:pt x="264" y="680"/>
                  </a:lnTo>
                  <a:lnTo>
                    <a:pt x="448" y="624"/>
                  </a:lnTo>
                  <a:lnTo>
                    <a:pt x="544" y="576"/>
                  </a:lnTo>
                  <a:lnTo>
                    <a:pt x="112" y="0"/>
                  </a:lnTo>
                  <a:lnTo>
                    <a:pt x="0" y="16"/>
                  </a:lnTo>
                  <a:close/>
                </a:path>
              </a:pathLst>
            </a:custGeom>
            <a:gradFill rotWithShape="1">
              <a:gsLst>
                <a:gs pos="0">
                  <a:schemeClr val="hlink">
                    <a:alpha val="19000"/>
                  </a:schemeClr>
                </a:gs>
                <a:gs pos="100000">
                  <a:schemeClr val="hlink">
                    <a:gamma/>
                    <a:tint val="66667"/>
                    <a:invGamma/>
                  </a:schemeClr>
                </a:gs>
              </a:gsLst>
              <a:lin ang="5400000" scaled="1"/>
            </a:gradFill>
            <a:ln>
              <a:noFill/>
            </a:ln>
            <a:effectLst/>
          </p:spPr>
          <p:txBody>
            <a:bodyPr wrap="none" anchor="ctr"/>
            <a:lstStyle/>
            <a:p>
              <a:pPr>
                <a:defRPr/>
              </a:pPr>
              <a:endParaRPr lang="zh-CN" altLang="en-US">
                <a:ea typeface="+mn-ea"/>
              </a:endParaRPr>
            </a:p>
          </p:txBody>
        </p:sp>
        <p:sp>
          <p:nvSpPr>
            <p:cNvPr id="46" name="椭圆 20"/>
            <p:cNvSpPr>
              <a:spLocks noChangeArrowheads="1"/>
            </p:cNvSpPr>
            <p:nvPr/>
          </p:nvSpPr>
          <p:spPr bwMode="gray">
            <a:xfrm rot="-998297">
              <a:off x="1910" y="1989"/>
              <a:ext cx="1629" cy="687"/>
            </a:xfrm>
            <a:prstGeom prst="ellipse">
              <a:avLst/>
            </a:prstGeom>
            <a:solidFill>
              <a:srgbClr val="FFFFFF"/>
            </a:solidFill>
            <a:ln w="9525">
              <a:noFill/>
              <a:round/>
            </a:ln>
          </p:spPr>
          <p:txBody>
            <a:bodyPr wrap="none" anchor="ctr"/>
            <a:lstStyle/>
            <a:p>
              <a:endParaRPr lang="zh-CN" altLang="en-US"/>
            </a:p>
          </p:txBody>
        </p:sp>
      </p:grpSp>
      <p:sp>
        <p:nvSpPr>
          <p:cNvPr id="3" name="矩形 2"/>
          <p:cNvSpPr/>
          <p:nvPr/>
        </p:nvSpPr>
        <p:spPr>
          <a:xfrm>
            <a:off x="1937646" y="3201482"/>
            <a:ext cx="1306416" cy="1015663"/>
          </a:xfrm>
          <a:prstGeom prst="rect">
            <a:avLst/>
          </a:prstGeom>
        </p:spPr>
        <p:txBody>
          <a:bodyPr wrap="square">
            <a:spAutoFit/>
          </a:bodyPr>
          <a:lstStyle/>
          <a:p>
            <a:r>
              <a:rPr lang="zh-CN" altLang="zh-CN" sz="2000" dirty="0"/>
              <a:t>为开发新产品提供依据</a:t>
            </a:r>
            <a:endParaRPr lang="zh-CN" altLang="en-US" sz="2000" dirty="0"/>
          </a:p>
        </p:txBody>
      </p:sp>
      <p:sp>
        <p:nvSpPr>
          <p:cNvPr id="4" name="矩形 3"/>
          <p:cNvSpPr/>
          <p:nvPr/>
        </p:nvSpPr>
        <p:spPr>
          <a:xfrm>
            <a:off x="4575175" y="1804531"/>
            <a:ext cx="1532398" cy="1015663"/>
          </a:xfrm>
          <a:prstGeom prst="rect">
            <a:avLst/>
          </a:prstGeom>
        </p:spPr>
        <p:txBody>
          <a:bodyPr wrap="square">
            <a:spAutoFit/>
          </a:bodyPr>
          <a:lstStyle/>
          <a:p>
            <a:r>
              <a:rPr lang="zh-CN" altLang="zh-CN" sz="2000" dirty="0"/>
              <a:t>为生产计划及采购计划提供依据</a:t>
            </a:r>
            <a:endParaRPr lang="zh-CN" altLang="en-US" sz="2000" dirty="0"/>
          </a:p>
        </p:txBody>
      </p:sp>
      <p:sp>
        <p:nvSpPr>
          <p:cNvPr id="5" name="矩形 4"/>
          <p:cNvSpPr/>
          <p:nvPr/>
        </p:nvSpPr>
        <p:spPr>
          <a:xfrm>
            <a:off x="7828122" y="2185531"/>
            <a:ext cx="2081053" cy="1323439"/>
          </a:xfrm>
          <a:prstGeom prst="rect">
            <a:avLst/>
          </a:prstGeom>
        </p:spPr>
        <p:txBody>
          <a:bodyPr wrap="square">
            <a:spAutoFit/>
          </a:bodyPr>
          <a:lstStyle/>
          <a:p>
            <a:r>
              <a:rPr lang="zh-CN" altLang="zh-CN" sz="2000" dirty="0"/>
              <a:t>德尔菲法的预测值为企业投资计划及人事计划提供参考</a:t>
            </a:r>
            <a:endParaRPr lang="zh-CN" altLang="en-US" sz="2000" dirty="0"/>
          </a:p>
        </p:txBody>
      </p:sp>
      <p:sp>
        <p:nvSpPr>
          <p:cNvPr id="6" name="矩形 5"/>
          <p:cNvSpPr/>
          <p:nvPr/>
        </p:nvSpPr>
        <p:spPr>
          <a:xfrm>
            <a:off x="7775576" y="4440155"/>
            <a:ext cx="1676400" cy="1015663"/>
          </a:xfrm>
          <a:prstGeom prst="rect">
            <a:avLst/>
          </a:prstGeom>
        </p:spPr>
        <p:txBody>
          <a:bodyPr wrap="square">
            <a:spAutoFit/>
          </a:bodyPr>
          <a:lstStyle/>
          <a:p>
            <a:r>
              <a:rPr lang="zh-CN" altLang="zh-CN" sz="2000" dirty="0"/>
              <a:t>为定价策略的制定提供依据</a:t>
            </a:r>
            <a:endParaRPr lang="zh-CN" altLang="en-US" sz="2000" dirty="0"/>
          </a:p>
        </p:txBody>
      </p:sp>
      <p:sp>
        <p:nvSpPr>
          <p:cNvPr id="7" name="矩形 6"/>
          <p:cNvSpPr/>
          <p:nvPr/>
        </p:nvSpPr>
        <p:spPr>
          <a:xfrm>
            <a:off x="4346575" y="5538331"/>
            <a:ext cx="1380391" cy="1015663"/>
          </a:xfrm>
          <a:prstGeom prst="rect">
            <a:avLst/>
          </a:prstGeom>
        </p:spPr>
        <p:txBody>
          <a:bodyPr wrap="square">
            <a:spAutoFit/>
          </a:bodyPr>
          <a:lstStyle/>
          <a:p>
            <a:r>
              <a:rPr lang="zh-CN" altLang="zh-CN" sz="2000" dirty="0"/>
              <a:t>为库存量的确定提供依据</a:t>
            </a:r>
            <a:endParaRPr lang="zh-CN" altLang="en-US" sz="2000" dirty="0"/>
          </a:p>
        </p:txBody>
      </p:sp>
      <p:sp>
        <p:nvSpPr>
          <p:cNvPr id="10" name="灯片编号占位符 9">
            <a:extLst>
              <a:ext uri="{FF2B5EF4-FFF2-40B4-BE49-F238E27FC236}">
                <a16:creationId xmlns:a16="http://schemas.microsoft.com/office/drawing/2014/main" id="{F94A0A3E-A8E0-433D-BAB4-3F216F9C4C2F}"/>
              </a:ext>
            </a:extLst>
          </p:cNvPr>
          <p:cNvSpPr>
            <a:spLocks noGrp="1"/>
          </p:cNvSpPr>
          <p:nvPr>
            <p:ph type="sldNum" sz="quarter" idx="12"/>
          </p:nvPr>
        </p:nvSpPr>
        <p:spPr/>
        <p:txBody>
          <a:bodyPr/>
          <a:lstStyle/>
          <a:p>
            <a:fld id="{B6F15528-21DE-4FAA-801E-634DDDAF4B2B}" type="slidenum">
              <a:rPr lang="en-US" smtClean="0"/>
              <a:t>117</a:t>
            </a:fld>
            <a:endParaRPr lang="en-US" dirty="0"/>
          </a:p>
        </p:txBody>
      </p:sp>
      <p:sp>
        <p:nvSpPr>
          <p:cNvPr id="47" name="灯片编号占位符 8">
            <a:extLst>
              <a:ext uri="{FF2B5EF4-FFF2-40B4-BE49-F238E27FC236}">
                <a16:creationId xmlns:a16="http://schemas.microsoft.com/office/drawing/2014/main" id="{98371138-25D2-4823-84A1-A36D1F6D94BC}"/>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117</a:t>
            </a:fld>
            <a:endParaRPr kumimoji="0" lang="en-US" altLang="zh-CN" sz="1800">
              <a:latin typeface="Times New Roman" panose="02020603050405020304" pitchFamily="18" charset="0"/>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2"/>
          <p:cNvSpPr>
            <a:spLocks noChangeArrowheads="1"/>
          </p:cNvSpPr>
          <p:nvPr/>
        </p:nvSpPr>
        <p:spPr bwMode="auto">
          <a:xfrm>
            <a:off x="-15422" y="1891197"/>
            <a:ext cx="12213771" cy="4007478"/>
          </a:xfrm>
          <a:prstGeom prst="rect">
            <a:avLst/>
          </a:prstGeom>
          <a:solidFill>
            <a:schemeClr val="bg1">
              <a:lumMod val="85000"/>
            </a:schemeClr>
          </a:solidFill>
          <a:ln>
            <a:noFill/>
          </a:ln>
          <a:effectLst/>
        </p:spPr>
        <p:txBody>
          <a:bodyPr wrap="none" anchor="ctr"/>
          <a:lstStyle/>
          <a:p>
            <a:endParaRPr lang="zh-CN" altLang="en-US"/>
          </a:p>
        </p:txBody>
      </p:sp>
      <p:sp>
        <p:nvSpPr>
          <p:cNvPr id="21" name="矩形 20"/>
          <p:cNvSpPr/>
          <p:nvPr/>
        </p:nvSpPr>
        <p:spPr>
          <a:xfrm>
            <a:off x="-15422" y="1631475"/>
            <a:ext cx="12213772" cy="4571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 name="矩形 21"/>
          <p:cNvSpPr/>
          <p:nvPr/>
        </p:nvSpPr>
        <p:spPr>
          <a:xfrm>
            <a:off x="0" y="6051075"/>
            <a:ext cx="12213772" cy="4571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b="1" dirty="0"/>
              <a:t>2.1.3.5 </a:t>
            </a:r>
            <a:r>
              <a:rPr lang="zh-CN" altLang="en-US" b="1" dirty="0"/>
              <a:t>市场调查</a:t>
            </a:r>
            <a:r>
              <a:rPr lang="en-US" altLang="zh-CN" b="1" dirty="0"/>
              <a:t>——</a:t>
            </a:r>
            <a:r>
              <a:rPr lang="zh-CN" altLang="en-US" sz="2000" b="1" dirty="0"/>
              <a:t>市场预测方法</a:t>
            </a:r>
            <a:endParaRPr lang="zh-CN" altLang="en-US" dirty="0"/>
          </a:p>
        </p:txBody>
      </p:sp>
      <p:sp>
        <p:nvSpPr>
          <p:cNvPr id="8" name="Text Box 6"/>
          <p:cNvSpPr txBox="1">
            <a:spLocks noChangeArrowheads="1"/>
          </p:cNvSpPr>
          <p:nvPr/>
        </p:nvSpPr>
        <p:spPr bwMode="auto">
          <a:xfrm>
            <a:off x="536575" y="2317275"/>
            <a:ext cx="1104900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200000"/>
              </a:lnSpc>
            </a:pPr>
            <a:r>
              <a:rPr lang="en-US" altLang="zh-CN" b="1" dirty="0"/>
              <a:t>       </a:t>
            </a:r>
            <a:r>
              <a:rPr lang="zh-CN" altLang="zh-CN" b="1" dirty="0"/>
              <a:t>经济计量模型预测法是指利用经济变量之间的相互依存关系，通过经济分析，找出其相互间的因果联系，建立经济计量模型来描述经济关系，并运用模型进行预测分析。经济计量模型是通过经济变量来描述和解释经济关系的。经济计量模型是实现经济市场环境因素分析的方法与途径。</a:t>
            </a:r>
            <a:endParaRPr lang="zh-CN" altLang="en-US" b="1" dirty="0"/>
          </a:p>
        </p:txBody>
      </p:sp>
      <p:sp>
        <p:nvSpPr>
          <p:cNvPr id="3" name="矩形 2"/>
          <p:cNvSpPr/>
          <p:nvPr/>
        </p:nvSpPr>
        <p:spPr>
          <a:xfrm>
            <a:off x="917575" y="991394"/>
            <a:ext cx="3347391" cy="461665"/>
          </a:xfrm>
          <a:prstGeom prst="rect">
            <a:avLst/>
          </a:prstGeom>
        </p:spPr>
        <p:txBody>
          <a:bodyPr wrap="none">
            <a:spAutoFit/>
          </a:bodyPr>
          <a:lstStyle/>
          <a:p>
            <a:r>
              <a:rPr lang="zh-CN" altLang="en-US" b="1" dirty="0"/>
              <a:t>④ </a:t>
            </a:r>
            <a:r>
              <a:rPr lang="zh-CN" altLang="zh-CN" b="1" dirty="0"/>
              <a:t>经济计量模型预测法</a:t>
            </a:r>
            <a:endParaRPr lang="zh-CN" altLang="en-US" b="1" dirty="0"/>
          </a:p>
        </p:txBody>
      </p:sp>
      <p:sp>
        <p:nvSpPr>
          <p:cNvPr id="5" name="灯片编号占位符 4">
            <a:extLst>
              <a:ext uri="{FF2B5EF4-FFF2-40B4-BE49-F238E27FC236}">
                <a16:creationId xmlns:a16="http://schemas.microsoft.com/office/drawing/2014/main" id="{DE01475A-2A77-4579-A8C0-A2894467C43A}"/>
              </a:ext>
            </a:extLst>
          </p:cNvPr>
          <p:cNvSpPr>
            <a:spLocks noGrp="1"/>
          </p:cNvSpPr>
          <p:nvPr>
            <p:ph type="sldNum" sz="quarter" idx="12"/>
          </p:nvPr>
        </p:nvSpPr>
        <p:spPr/>
        <p:txBody>
          <a:bodyPr/>
          <a:lstStyle/>
          <a:p>
            <a:fld id="{B6F15528-21DE-4FAA-801E-634DDDAF4B2B}" type="slidenum">
              <a:rPr lang="en-US" smtClean="0"/>
              <a:t>118</a:t>
            </a:fld>
            <a:endParaRPr lang="en-US" dirty="0"/>
          </a:p>
        </p:txBody>
      </p:sp>
      <p:sp>
        <p:nvSpPr>
          <p:cNvPr id="10" name="灯片编号占位符 8">
            <a:extLst>
              <a:ext uri="{FF2B5EF4-FFF2-40B4-BE49-F238E27FC236}">
                <a16:creationId xmlns:a16="http://schemas.microsoft.com/office/drawing/2014/main" id="{7CAFBFC2-26CE-46BB-97E9-B5950C1B3801}"/>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118</a:t>
            </a:fld>
            <a:endParaRPr kumimoji="0" lang="en-US" altLang="zh-CN" sz="1800">
              <a:latin typeface="Times New Roman" panose="02020603050405020304" pitchFamily="18" charset="0"/>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2.1.3  </a:t>
            </a:r>
            <a:r>
              <a:rPr lang="zh-CN" altLang="zh-CN" b="1" dirty="0"/>
              <a:t>项目可行性研究</a:t>
            </a:r>
            <a:endParaRPr lang="zh-CN" altLang="en-US" dirty="0"/>
          </a:p>
        </p:txBody>
      </p:sp>
      <p:sp>
        <p:nvSpPr>
          <p:cNvPr id="61" name="矩形 60"/>
          <p:cNvSpPr/>
          <p:nvPr/>
        </p:nvSpPr>
        <p:spPr>
          <a:xfrm>
            <a:off x="-27697" y="3463904"/>
            <a:ext cx="12216671" cy="45719"/>
          </a:xfrm>
          <a:prstGeom prst="rect">
            <a:avLst/>
          </a:prstGeom>
          <a:solidFill>
            <a:srgbClr val="FFC000">
              <a:alpha val="8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62" name="内容占位符 4"/>
          <p:cNvSpPr txBox="1"/>
          <p:nvPr/>
        </p:nvSpPr>
        <p:spPr>
          <a:xfrm>
            <a:off x="534093" y="3277394"/>
            <a:ext cx="4913852" cy="464458"/>
          </a:xfrm>
          <a:prstGeom prst="rect">
            <a:avLst/>
          </a:prstGeom>
          <a:solidFill>
            <a:srgbClr val="FFC000"/>
          </a:solidFill>
          <a:ln>
            <a:solidFill>
              <a:srgbClr val="FFC000"/>
            </a:solidFill>
          </a:ln>
        </p:spPr>
        <p:txBody>
          <a:bodyPr>
            <a:norm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gn="ctr">
              <a:buNone/>
            </a:pPr>
            <a:r>
              <a:rPr lang="zh-CN" altLang="en-US" b="1" dirty="0">
                <a:solidFill>
                  <a:schemeClr val="bg1"/>
                </a:solidFill>
              </a:rPr>
              <a:t>经济计量模型案例</a:t>
            </a:r>
          </a:p>
        </p:txBody>
      </p:sp>
      <p:sp>
        <p:nvSpPr>
          <p:cNvPr id="68" name="矩形 67"/>
          <p:cNvSpPr/>
          <p:nvPr/>
        </p:nvSpPr>
        <p:spPr>
          <a:xfrm>
            <a:off x="14007" y="6172993"/>
            <a:ext cx="12192000" cy="689181"/>
          </a:xfrm>
          <a:prstGeom prst="rect">
            <a:avLst/>
          </a:prstGeom>
          <a:solidFill>
            <a:srgbClr val="838383">
              <a:lumMod val="20000"/>
              <a:lumOff val="80000"/>
              <a:alpha val="80000"/>
            </a:srgbClr>
          </a:solidFill>
          <a:ln w="12700" cap="flat" cmpd="sng" algn="ctr">
            <a:noFill/>
            <a:prstDash val="solid"/>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838383">
                  <a:lumMod val="50000"/>
                </a:srgbClr>
              </a:solidFill>
              <a:effectLst/>
              <a:uLnTx/>
              <a:uFillTx/>
              <a:latin typeface="Arial" panose="020B0604020202020204"/>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4" name="矩形 3"/>
              <p:cNvSpPr/>
              <p:nvPr/>
            </p:nvSpPr>
            <p:spPr>
              <a:xfrm>
                <a:off x="534093" y="1143794"/>
                <a:ext cx="11277600" cy="1998239"/>
              </a:xfrm>
              <a:prstGeom prst="rect">
                <a:avLst/>
              </a:prstGeom>
            </p:spPr>
            <p:txBody>
              <a:bodyPr wrap="square">
                <a:spAutoFit/>
              </a:bodyPr>
              <a:lstStyle/>
              <a:p>
                <a:r>
                  <a:rPr lang="zh-CN" altLang="zh-CN" sz="2000" b="1" dirty="0"/>
                  <a:t>某商品供求计量模型如公式</a:t>
                </a:r>
                <a:r>
                  <a:rPr lang="en-US" altLang="zh-CN" sz="2000" b="1" dirty="0"/>
                  <a:t>2.5</a:t>
                </a:r>
                <a:r>
                  <a:rPr lang="zh-CN" altLang="zh-CN" sz="2000" b="1" dirty="0"/>
                  <a:t>所示。</a:t>
                </a:r>
              </a:p>
              <a:p>
                <a14:m>
                  <m:oMath xmlns:m="http://schemas.openxmlformats.org/officeDocument/2006/math">
                    <m:d>
                      <m:dPr>
                        <m:begChr m:val="{"/>
                        <m:endChr m:val=""/>
                        <m:ctrlPr>
                          <a:rPr lang="zh-CN" altLang="zh-CN" sz="2000" b="1" i="1">
                            <a:latin typeface="Cambria Math" panose="02040503050406030204" pitchFamily="18" charset="0"/>
                          </a:rPr>
                        </m:ctrlPr>
                      </m:dPr>
                      <m:e>
                        <m:eqArr>
                          <m:eqArrPr>
                            <m:ctrlPr>
                              <a:rPr lang="zh-CN" altLang="zh-CN" sz="2000" b="1" i="1">
                                <a:latin typeface="Cambria Math" panose="02040503050406030204" pitchFamily="18" charset="0"/>
                              </a:rPr>
                            </m:ctrlPr>
                          </m:eqArrPr>
                          <m:e>
                            <m:sSub>
                              <m:sSubPr>
                                <m:ctrlPr>
                                  <a:rPr lang="zh-CN" altLang="zh-CN" sz="2000" b="1" i="1">
                                    <a:latin typeface="Cambria Math" panose="02040503050406030204" pitchFamily="18" charset="0"/>
                                  </a:rPr>
                                </m:ctrlPr>
                              </m:sSubPr>
                              <m:e>
                                <m:r>
                                  <a:rPr lang="en-US" altLang="zh-CN" sz="2000" b="1" i="1">
                                    <a:latin typeface="Cambria Math" panose="02040503050406030204"/>
                                  </a:rPr>
                                  <m:t>𝑫</m:t>
                                </m:r>
                              </m:e>
                              <m:sub>
                                <m:r>
                                  <a:rPr lang="en-US" altLang="zh-CN" sz="2000" b="1" i="1">
                                    <a:latin typeface="Cambria Math" panose="02040503050406030204"/>
                                  </a:rPr>
                                  <m:t>𝒕</m:t>
                                </m:r>
                              </m:sub>
                            </m:sSub>
                            <m:r>
                              <a:rPr lang="en-US" altLang="zh-CN" sz="2000" b="1" i="1">
                                <a:latin typeface="Cambria Math" panose="02040503050406030204"/>
                              </a:rPr>
                              <m:t>=</m:t>
                            </m:r>
                            <m:sSub>
                              <m:sSubPr>
                                <m:ctrlPr>
                                  <a:rPr lang="zh-CN" altLang="zh-CN" sz="2000" b="1" i="1">
                                    <a:latin typeface="Cambria Math" panose="02040503050406030204" pitchFamily="18" charset="0"/>
                                  </a:rPr>
                                </m:ctrlPr>
                              </m:sSubPr>
                              <m:e>
                                <m:r>
                                  <a:rPr lang="en-US" altLang="zh-CN" sz="2000" b="1" i="1">
                                    <a:latin typeface="Cambria Math" panose="02040503050406030204"/>
                                  </a:rPr>
                                  <m:t>𝒂</m:t>
                                </m:r>
                              </m:e>
                              <m:sub>
                                <m:r>
                                  <a:rPr lang="en-US" altLang="zh-CN" sz="2000" b="1" i="1">
                                    <a:latin typeface="Cambria Math" panose="02040503050406030204"/>
                                  </a:rPr>
                                  <m:t>𝟎</m:t>
                                </m:r>
                              </m:sub>
                            </m:sSub>
                            <m:r>
                              <a:rPr lang="en-US" altLang="zh-CN" sz="2000" b="1" i="1">
                                <a:latin typeface="Cambria Math" panose="02040503050406030204"/>
                              </a:rPr>
                              <m:t>+</m:t>
                            </m:r>
                            <m:sSub>
                              <m:sSubPr>
                                <m:ctrlPr>
                                  <a:rPr lang="zh-CN" altLang="zh-CN" sz="2000" b="1" i="1">
                                    <a:latin typeface="Cambria Math" panose="02040503050406030204" pitchFamily="18" charset="0"/>
                                  </a:rPr>
                                </m:ctrlPr>
                              </m:sSubPr>
                              <m:e>
                                <m:r>
                                  <a:rPr lang="en-US" altLang="zh-CN" sz="2000" b="1" i="1">
                                    <a:latin typeface="Cambria Math" panose="02040503050406030204"/>
                                  </a:rPr>
                                  <m:t>𝒂</m:t>
                                </m:r>
                              </m:e>
                              <m:sub>
                                <m:r>
                                  <a:rPr lang="en-US" altLang="zh-CN" sz="2000" b="1" i="1">
                                    <a:latin typeface="Cambria Math" panose="02040503050406030204"/>
                                  </a:rPr>
                                  <m:t>𝟏</m:t>
                                </m:r>
                              </m:sub>
                            </m:sSub>
                            <m:sSub>
                              <m:sSubPr>
                                <m:ctrlPr>
                                  <a:rPr lang="zh-CN" altLang="zh-CN" sz="2000" b="1" i="1">
                                    <a:latin typeface="Cambria Math" panose="02040503050406030204" pitchFamily="18" charset="0"/>
                                  </a:rPr>
                                </m:ctrlPr>
                              </m:sSubPr>
                              <m:e>
                                <m:r>
                                  <a:rPr lang="en-US" altLang="zh-CN" sz="2000" b="1" i="1">
                                    <a:latin typeface="Cambria Math" panose="02040503050406030204"/>
                                  </a:rPr>
                                  <m:t>𝑷</m:t>
                                </m:r>
                              </m:e>
                              <m:sub>
                                <m:r>
                                  <a:rPr lang="en-US" altLang="zh-CN" sz="2000" b="1" i="1">
                                    <a:latin typeface="Cambria Math" panose="02040503050406030204"/>
                                  </a:rPr>
                                  <m:t>𝒕</m:t>
                                </m:r>
                              </m:sub>
                            </m:sSub>
                            <m:r>
                              <a:rPr lang="en-US" altLang="zh-CN" sz="2000" b="1" i="1">
                                <a:latin typeface="Cambria Math" panose="02040503050406030204"/>
                              </a:rPr>
                              <m:t>+</m:t>
                            </m:r>
                            <m:sSub>
                              <m:sSubPr>
                                <m:ctrlPr>
                                  <a:rPr lang="zh-CN" altLang="zh-CN" sz="2000" b="1" i="1">
                                    <a:latin typeface="Cambria Math" panose="02040503050406030204" pitchFamily="18" charset="0"/>
                                  </a:rPr>
                                </m:ctrlPr>
                              </m:sSubPr>
                              <m:e>
                                <m:r>
                                  <a:rPr lang="en-US" altLang="zh-CN" sz="2000" b="1" i="1">
                                    <a:latin typeface="Cambria Math" panose="02040503050406030204"/>
                                  </a:rPr>
                                  <m:t>𝒂</m:t>
                                </m:r>
                              </m:e>
                              <m:sub>
                                <m:r>
                                  <a:rPr lang="en-US" altLang="zh-CN" sz="2000" b="1" i="1">
                                    <a:latin typeface="Cambria Math" panose="02040503050406030204"/>
                                  </a:rPr>
                                  <m:t>𝟐</m:t>
                                </m:r>
                              </m:sub>
                            </m:sSub>
                            <m:sSub>
                              <m:sSubPr>
                                <m:ctrlPr>
                                  <a:rPr lang="zh-CN" altLang="zh-CN" sz="2000" b="1" i="1">
                                    <a:latin typeface="Cambria Math" panose="02040503050406030204" pitchFamily="18" charset="0"/>
                                  </a:rPr>
                                </m:ctrlPr>
                              </m:sSubPr>
                              <m:e>
                                <m:r>
                                  <a:rPr lang="en-US" altLang="zh-CN" sz="2000" b="1" i="1">
                                    <a:latin typeface="Cambria Math" panose="02040503050406030204"/>
                                  </a:rPr>
                                  <m:t>𝑾</m:t>
                                </m:r>
                              </m:e>
                              <m:sub>
                                <m:r>
                                  <a:rPr lang="en-US" altLang="zh-CN" sz="2000" b="1" i="1">
                                    <a:latin typeface="Cambria Math" panose="02040503050406030204"/>
                                  </a:rPr>
                                  <m:t>𝒕</m:t>
                                </m:r>
                              </m:sub>
                            </m:sSub>
                          </m:e>
                          <m:e>
                            <m:sSub>
                              <m:sSubPr>
                                <m:ctrlPr>
                                  <a:rPr lang="zh-CN" altLang="zh-CN" sz="2000" b="1" i="1">
                                    <a:latin typeface="Cambria Math" panose="02040503050406030204" pitchFamily="18" charset="0"/>
                                  </a:rPr>
                                </m:ctrlPr>
                              </m:sSubPr>
                              <m:e>
                                <m:r>
                                  <a:rPr lang="en-US" altLang="zh-CN" sz="2000" b="1" i="1">
                                    <a:latin typeface="Cambria Math" panose="02040503050406030204"/>
                                  </a:rPr>
                                  <m:t>𝑺</m:t>
                                </m:r>
                              </m:e>
                              <m:sub>
                                <m:r>
                                  <a:rPr lang="en-US" altLang="zh-CN" sz="2000" b="1" i="1">
                                    <a:latin typeface="Cambria Math" panose="02040503050406030204"/>
                                  </a:rPr>
                                  <m:t>𝒕</m:t>
                                </m:r>
                              </m:sub>
                            </m:sSub>
                            <m:r>
                              <a:rPr lang="en-US" altLang="zh-CN" sz="2000" b="1" i="1">
                                <a:latin typeface="Cambria Math" panose="02040503050406030204"/>
                              </a:rPr>
                              <m:t>=</m:t>
                            </m:r>
                            <m:sSub>
                              <m:sSubPr>
                                <m:ctrlPr>
                                  <a:rPr lang="zh-CN" altLang="zh-CN" sz="2000" b="1" i="1">
                                    <a:latin typeface="Cambria Math" panose="02040503050406030204" pitchFamily="18" charset="0"/>
                                  </a:rPr>
                                </m:ctrlPr>
                              </m:sSubPr>
                              <m:e>
                                <m:r>
                                  <a:rPr lang="en-US" altLang="zh-CN" sz="2000" b="1" i="1">
                                    <a:latin typeface="Cambria Math" panose="02040503050406030204"/>
                                  </a:rPr>
                                  <m:t>𝒃</m:t>
                                </m:r>
                              </m:e>
                              <m:sub>
                                <m:r>
                                  <a:rPr lang="en-US" altLang="zh-CN" sz="2000" b="1" i="1">
                                    <a:latin typeface="Cambria Math" panose="02040503050406030204"/>
                                  </a:rPr>
                                  <m:t>𝟎</m:t>
                                </m:r>
                              </m:sub>
                            </m:sSub>
                            <m:r>
                              <a:rPr lang="en-US" altLang="zh-CN" sz="2000" b="1" i="1">
                                <a:latin typeface="Cambria Math" panose="02040503050406030204"/>
                              </a:rPr>
                              <m:t>+</m:t>
                            </m:r>
                            <m:sSub>
                              <m:sSubPr>
                                <m:ctrlPr>
                                  <a:rPr lang="zh-CN" altLang="zh-CN" sz="2000" b="1" i="1">
                                    <a:latin typeface="Cambria Math" panose="02040503050406030204" pitchFamily="18" charset="0"/>
                                  </a:rPr>
                                </m:ctrlPr>
                              </m:sSubPr>
                              <m:e>
                                <m:r>
                                  <a:rPr lang="en-US" altLang="zh-CN" sz="2000" b="1" i="1">
                                    <a:latin typeface="Cambria Math" panose="02040503050406030204"/>
                                  </a:rPr>
                                  <m:t>𝒃</m:t>
                                </m:r>
                              </m:e>
                              <m:sub>
                                <m:r>
                                  <a:rPr lang="en-US" altLang="zh-CN" sz="2000" b="1" i="1">
                                    <a:latin typeface="Cambria Math" panose="02040503050406030204"/>
                                  </a:rPr>
                                  <m:t>𝟏</m:t>
                                </m:r>
                              </m:sub>
                            </m:sSub>
                            <m:sSub>
                              <m:sSubPr>
                                <m:ctrlPr>
                                  <a:rPr lang="zh-CN" altLang="zh-CN" sz="2000" b="1" i="1">
                                    <a:latin typeface="Cambria Math" panose="02040503050406030204" pitchFamily="18" charset="0"/>
                                  </a:rPr>
                                </m:ctrlPr>
                              </m:sSubPr>
                              <m:e>
                                <m:r>
                                  <a:rPr lang="en-US" altLang="zh-CN" sz="2000" b="1" i="1">
                                    <a:latin typeface="Cambria Math" panose="02040503050406030204"/>
                                  </a:rPr>
                                  <m:t>𝑺</m:t>
                                </m:r>
                              </m:e>
                              <m:sub>
                                <m:r>
                                  <a:rPr lang="en-US" altLang="zh-CN" sz="2000" b="1" i="1">
                                    <a:latin typeface="Cambria Math" panose="02040503050406030204"/>
                                  </a:rPr>
                                  <m:t>𝒕</m:t>
                                </m:r>
                                <m:r>
                                  <a:rPr lang="en-US" altLang="zh-CN" sz="2000" b="1" i="1">
                                    <a:latin typeface="Cambria Math" panose="02040503050406030204"/>
                                  </a:rPr>
                                  <m:t>−</m:t>
                                </m:r>
                                <m:r>
                                  <a:rPr lang="en-US" altLang="zh-CN" sz="2000" b="1" i="1">
                                    <a:latin typeface="Cambria Math" panose="02040503050406030204"/>
                                  </a:rPr>
                                  <m:t>𝟏</m:t>
                                </m:r>
                              </m:sub>
                            </m:sSub>
                            <m:r>
                              <a:rPr lang="en-US" altLang="zh-CN" sz="2000" b="1" i="1">
                                <a:latin typeface="Cambria Math" panose="02040503050406030204"/>
                              </a:rPr>
                              <m:t>+</m:t>
                            </m:r>
                            <m:sSub>
                              <m:sSubPr>
                                <m:ctrlPr>
                                  <a:rPr lang="zh-CN" altLang="zh-CN" sz="2000" b="1" i="1">
                                    <a:latin typeface="Cambria Math" panose="02040503050406030204" pitchFamily="18" charset="0"/>
                                  </a:rPr>
                                </m:ctrlPr>
                              </m:sSubPr>
                              <m:e>
                                <m:r>
                                  <a:rPr lang="en-US" altLang="zh-CN" sz="2000" b="1" i="1">
                                    <a:latin typeface="Cambria Math" panose="02040503050406030204"/>
                                  </a:rPr>
                                  <m:t>𝒃</m:t>
                                </m:r>
                              </m:e>
                              <m:sub>
                                <m:r>
                                  <a:rPr lang="en-US" altLang="zh-CN" sz="2000" b="1" i="1">
                                    <a:latin typeface="Cambria Math" panose="02040503050406030204"/>
                                  </a:rPr>
                                  <m:t>𝟐</m:t>
                                </m:r>
                              </m:sub>
                            </m:sSub>
                            <m:sSub>
                              <m:sSubPr>
                                <m:ctrlPr>
                                  <a:rPr lang="zh-CN" altLang="zh-CN" sz="2000" b="1" i="1">
                                    <a:latin typeface="Cambria Math" panose="02040503050406030204" pitchFamily="18" charset="0"/>
                                  </a:rPr>
                                </m:ctrlPr>
                              </m:sSubPr>
                              <m:e>
                                <m:r>
                                  <a:rPr lang="en-US" altLang="zh-CN" sz="2000" b="1" i="1">
                                    <a:latin typeface="Cambria Math" panose="02040503050406030204"/>
                                  </a:rPr>
                                  <m:t>𝑰</m:t>
                                </m:r>
                              </m:e>
                              <m:sub>
                                <m:r>
                                  <a:rPr lang="en-US" altLang="zh-CN" sz="2000" b="1" i="1">
                                    <a:latin typeface="Cambria Math" panose="02040503050406030204"/>
                                  </a:rPr>
                                  <m:t>𝒕</m:t>
                                </m:r>
                              </m:sub>
                            </m:sSub>
                          </m:e>
                          <m:e>
                            <m:sSub>
                              <m:sSubPr>
                                <m:ctrlPr>
                                  <a:rPr lang="zh-CN" altLang="zh-CN" sz="2000" b="1" i="1">
                                    <a:latin typeface="Cambria Math" panose="02040503050406030204" pitchFamily="18" charset="0"/>
                                  </a:rPr>
                                </m:ctrlPr>
                              </m:sSubPr>
                              <m:e>
                                <m:r>
                                  <a:rPr lang="en-US" altLang="zh-CN" sz="2000" b="1" i="1">
                                    <a:latin typeface="Cambria Math" panose="02040503050406030204"/>
                                  </a:rPr>
                                  <m:t>𝑫</m:t>
                                </m:r>
                              </m:e>
                              <m:sub>
                                <m:r>
                                  <a:rPr lang="en-US" altLang="zh-CN" sz="2000" b="1" i="1">
                                    <a:latin typeface="Cambria Math" panose="02040503050406030204"/>
                                  </a:rPr>
                                  <m:t>𝒕</m:t>
                                </m:r>
                              </m:sub>
                            </m:sSub>
                            <m:r>
                              <a:rPr lang="en-US" altLang="zh-CN" sz="2000" b="1" i="1">
                                <a:latin typeface="Cambria Math" panose="02040503050406030204"/>
                              </a:rPr>
                              <m:t>=</m:t>
                            </m:r>
                            <m:sSub>
                              <m:sSubPr>
                                <m:ctrlPr>
                                  <a:rPr lang="zh-CN" altLang="zh-CN" sz="2000" b="1" i="1">
                                    <a:latin typeface="Cambria Math" panose="02040503050406030204" pitchFamily="18" charset="0"/>
                                  </a:rPr>
                                </m:ctrlPr>
                              </m:sSubPr>
                              <m:e>
                                <m:r>
                                  <a:rPr lang="en-US" altLang="zh-CN" sz="2000" b="1" i="1">
                                    <a:latin typeface="Cambria Math" panose="02040503050406030204"/>
                                  </a:rPr>
                                  <m:t>𝑺</m:t>
                                </m:r>
                              </m:e>
                              <m:sub>
                                <m:r>
                                  <a:rPr lang="en-US" altLang="zh-CN" sz="2000" b="1" i="1">
                                    <a:latin typeface="Cambria Math" panose="02040503050406030204"/>
                                  </a:rPr>
                                  <m:t>𝒕</m:t>
                                </m:r>
                              </m:sub>
                            </m:sSub>
                            <m:r>
                              <a:rPr lang="en-US" altLang="zh-CN" sz="2000" b="1" i="1">
                                <a:latin typeface="Cambria Math" panose="02040503050406030204"/>
                              </a:rPr>
                              <m:t>                               </m:t>
                            </m:r>
                          </m:e>
                        </m:eqArr>
                      </m:e>
                    </m:d>
                  </m:oMath>
                </a14:m>
                <a:r>
                  <a:rPr lang="en-US" altLang="zh-CN" sz="2000" b="1" dirty="0"/>
                  <a:t> 					(2. 5)</a:t>
                </a:r>
                <a:endParaRPr lang="zh-CN" altLang="zh-CN" sz="2000" b="1" dirty="0"/>
              </a:p>
              <a:p>
                <a:r>
                  <a:rPr lang="zh-CN" altLang="zh-CN" sz="2000" b="1" dirty="0"/>
                  <a:t>式中，</a:t>
                </a:r>
                <a:r>
                  <a:rPr lang="en-US" altLang="zh-CN" sz="2000" b="1" i="1" dirty="0" err="1"/>
                  <a:t>D</a:t>
                </a:r>
                <a:r>
                  <a:rPr lang="en-US" altLang="zh-CN" sz="2000" b="1" i="1" baseline="-25000" dirty="0" err="1"/>
                  <a:t>t</a:t>
                </a:r>
                <a:r>
                  <a:rPr lang="zh-CN" altLang="zh-CN" sz="2000" b="1" dirty="0"/>
                  <a:t>为当年需求量；</a:t>
                </a:r>
                <a:r>
                  <a:rPr lang="en-US" altLang="zh-CN" sz="2000" b="1" i="1" dirty="0" err="1"/>
                  <a:t>P</a:t>
                </a:r>
                <a:r>
                  <a:rPr lang="en-US" altLang="zh-CN" sz="2000" b="1" i="1" baseline="-25000" dirty="0" err="1"/>
                  <a:t>t</a:t>
                </a:r>
                <a:r>
                  <a:rPr lang="zh-CN" altLang="zh-CN" sz="2000" b="1" dirty="0"/>
                  <a:t>为当年价格；</a:t>
                </a:r>
                <a:r>
                  <a:rPr lang="en-US" altLang="zh-CN" sz="2000" b="1" i="1" dirty="0" err="1"/>
                  <a:t>W</a:t>
                </a:r>
                <a:r>
                  <a:rPr lang="en-US" altLang="zh-CN" sz="2000" b="1" i="1" baseline="-25000" dirty="0" err="1"/>
                  <a:t>t</a:t>
                </a:r>
                <a:r>
                  <a:rPr lang="zh-CN" altLang="zh-CN" sz="2000" b="1" dirty="0"/>
                  <a:t>为当年人均收入；</a:t>
                </a:r>
                <a:r>
                  <a:rPr lang="en-US" altLang="zh-CN" sz="2000" b="1" i="1" dirty="0"/>
                  <a:t>S</a:t>
                </a:r>
                <a:r>
                  <a:rPr lang="en-US" altLang="zh-CN" sz="2000" b="1" i="1" baseline="-25000" dirty="0"/>
                  <a:t>t</a:t>
                </a:r>
                <a:r>
                  <a:rPr lang="zh-CN" altLang="zh-CN" sz="2000" b="1" dirty="0"/>
                  <a:t>为当年供应量；</a:t>
                </a:r>
                <a:r>
                  <a:rPr lang="en-US" altLang="zh-CN" sz="2000" b="1" i="1" dirty="0"/>
                  <a:t>S</a:t>
                </a:r>
                <a:r>
                  <a:rPr lang="en-US" altLang="zh-CN" sz="2000" b="1" i="1" baseline="-25000" dirty="0"/>
                  <a:t>t-1</a:t>
                </a:r>
                <a:r>
                  <a:rPr lang="zh-CN" altLang="zh-CN" sz="2000" b="1" dirty="0"/>
                  <a:t>为上年供应量；</a:t>
                </a:r>
                <a:r>
                  <a:rPr lang="en-US" altLang="zh-CN" sz="2000" b="1" i="1" dirty="0"/>
                  <a:t>I</a:t>
                </a:r>
                <a:r>
                  <a:rPr lang="en-US" altLang="zh-CN" sz="2000" b="1" i="1" baseline="-25000" dirty="0"/>
                  <a:t>t</a:t>
                </a:r>
                <a:r>
                  <a:rPr lang="zh-CN" altLang="zh-CN" sz="2000" b="1" dirty="0"/>
                  <a:t>为当年进口量；</a:t>
                </a:r>
                <a:r>
                  <a:rPr lang="en-US" altLang="zh-CN" sz="2000" b="1" i="1" dirty="0"/>
                  <a:t>a</a:t>
                </a:r>
                <a:r>
                  <a:rPr lang="en-US" altLang="zh-CN" sz="2000" b="1" i="1" baseline="-25000" dirty="0"/>
                  <a:t>0</a:t>
                </a:r>
                <a:r>
                  <a:rPr lang="zh-CN" altLang="zh-CN" sz="2000" b="1" i="1" baseline="-25000" dirty="0"/>
                  <a:t>、</a:t>
                </a:r>
                <a:r>
                  <a:rPr lang="en-US" altLang="zh-CN" sz="2000" b="1" i="1" dirty="0"/>
                  <a:t>a</a:t>
                </a:r>
                <a:r>
                  <a:rPr lang="en-US" altLang="zh-CN" sz="2000" b="1" i="1" baseline="-25000" dirty="0"/>
                  <a:t>1</a:t>
                </a:r>
                <a:r>
                  <a:rPr lang="zh-CN" altLang="zh-CN" sz="2000" b="1" i="1" baseline="-25000" dirty="0"/>
                  <a:t>、</a:t>
                </a:r>
                <a:r>
                  <a:rPr lang="en-US" altLang="zh-CN" sz="2000" b="1" i="1" dirty="0"/>
                  <a:t>a</a:t>
                </a:r>
                <a:r>
                  <a:rPr lang="en-US" altLang="zh-CN" sz="2000" b="1" i="1" baseline="-25000" dirty="0"/>
                  <a:t>2</a:t>
                </a:r>
                <a:r>
                  <a:rPr lang="zh-CN" altLang="zh-CN" sz="2000" b="1" i="1" baseline="-25000" dirty="0"/>
                  <a:t>、</a:t>
                </a:r>
                <a:r>
                  <a:rPr lang="en-US" altLang="zh-CN" sz="2000" b="1" i="1" dirty="0"/>
                  <a:t>b</a:t>
                </a:r>
                <a:r>
                  <a:rPr lang="en-US" altLang="zh-CN" sz="2000" b="1" i="1" baseline="-25000" dirty="0"/>
                  <a:t>0</a:t>
                </a:r>
                <a:r>
                  <a:rPr lang="zh-CN" altLang="zh-CN" sz="2000" b="1" i="1" baseline="-25000" dirty="0"/>
                  <a:t>、</a:t>
                </a:r>
                <a:r>
                  <a:rPr lang="en-US" altLang="zh-CN" sz="2000" b="1" i="1" dirty="0"/>
                  <a:t>b</a:t>
                </a:r>
                <a:r>
                  <a:rPr lang="en-US" altLang="zh-CN" sz="2000" b="1" i="1" baseline="-25000" dirty="0"/>
                  <a:t>1</a:t>
                </a:r>
                <a:r>
                  <a:rPr lang="zh-CN" altLang="zh-CN" sz="2000" b="1" i="1" baseline="-25000" dirty="0"/>
                  <a:t>、</a:t>
                </a:r>
                <a:r>
                  <a:rPr lang="en-US" altLang="zh-CN" sz="2000" b="1" i="1" dirty="0"/>
                  <a:t>b</a:t>
                </a:r>
                <a:r>
                  <a:rPr lang="en-US" altLang="zh-CN" sz="2000" b="1" i="1" baseline="-25000" dirty="0"/>
                  <a:t>2</a:t>
                </a:r>
                <a:r>
                  <a:rPr lang="zh-CN" altLang="zh-CN" sz="2000" b="1" dirty="0"/>
                  <a:t>为模型的参数；</a:t>
                </a:r>
                <a:r>
                  <a:rPr lang="en-US" altLang="zh-CN" sz="2000" b="1" i="1" dirty="0" err="1"/>
                  <a:t>D</a:t>
                </a:r>
                <a:r>
                  <a:rPr lang="en-US" altLang="zh-CN" sz="2000" b="1" i="1" baseline="-25000" dirty="0" err="1"/>
                  <a:t>t</a:t>
                </a:r>
                <a:r>
                  <a:rPr lang="en-US" altLang="zh-CN" sz="2000" b="1" i="1" dirty="0"/>
                  <a:t>=S</a:t>
                </a:r>
                <a:r>
                  <a:rPr lang="en-US" altLang="zh-CN" sz="2000" b="1" i="1" baseline="-25000" dirty="0"/>
                  <a:t>t</a:t>
                </a:r>
                <a:r>
                  <a:rPr lang="zh-CN" altLang="zh-CN" sz="2000" b="1" dirty="0"/>
                  <a:t>为均衡条件。</a:t>
                </a:r>
                <a:endParaRPr lang="zh-CN" altLang="en-US" sz="2000" b="1" dirty="0"/>
              </a:p>
            </p:txBody>
          </p:sp>
        </mc:Choice>
        <mc:Fallback xmlns="">
          <p:sp>
            <p:nvSpPr>
              <p:cNvPr id="4" name="矩形 3"/>
              <p:cNvSpPr>
                <a:spLocks noRot="1" noChangeAspect="1" noMove="1" noResize="1" noEditPoints="1" noAdjustHandles="1" noChangeArrowheads="1" noChangeShapeType="1" noTextEdit="1"/>
              </p:cNvSpPr>
              <p:nvPr/>
            </p:nvSpPr>
            <p:spPr>
              <a:xfrm>
                <a:off x="534093" y="1143794"/>
                <a:ext cx="11277600" cy="1998239"/>
              </a:xfrm>
              <a:prstGeom prst="rect">
                <a:avLst/>
              </a:prstGeom>
              <a:blipFill rotWithShape="1">
                <a:blip r:embed="rId3"/>
                <a:stretch>
                  <a:fillRect l="-1" t="-8" r="1" b="3"/>
                </a:stretch>
              </a:blipFill>
            </p:spPr>
            <p:txBody>
              <a:bodyPr/>
              <a:lstStyle/>
              <a:p>
                <a:r>
                  <a:rPr lang="zh-CN" altLang="en-US">
                    <a:noFill/>
                  </a:rPr>
                  <a:t> </a:t>
                </a:r>
              </a:p>
            </p:txBody>
          </p:sp>
        </mc:Fallback>
      </mc:AlternateContent>
      <p:sp>
        <p:nvSpPr>
          <p:cNvPr id="7" name="矩形 6"/>
          <p:cNvSpPr/>
          <p:nvPr/>
        </p:nvSpPr>
        <p:spPr>
          <a:xfrm>
            <a:off x="688975" y="3886994"/>
            <a:ext cx="10820400" cy="2345770"/>
          </a:xfrm>
          <a:prstGeom prst="rect">
            <a:avLst/>
          </a:prstGeom>
        </p:spPr>
        <p:txBody>
          <a:bodyPr wrap="square">
            <a:spAutoFit/>
          </a:bodyPr>
          <a:lstStyle/>
          <a:p>
            <a:pPr>
              <a:lnSpc>
                <a:spcPct val="150000"/>
              </a:lnSpc>
            </a:pPr>
            <a:r>
              <a:rPr lang="zh-CN" altLang="zh-CN" sz="2000" b="1" dirty="0"/>
              <a:t>根据他们在模型中的作用分为以下四种类型：</a:t>
            </a:r>
          </a:p>
          <a:p>
            <a:pPr>
              <a:lnSpc>
                <a:spcPct val="150000"/>
              </a:lnSpc>
            </a:pPr>
            <a:r>
              <a:rPr lang="zh-CN" altLang="zh-CN" sz="2000" b="1" dirty="0"/>
              <a:t>内生变量：由所研究的系统内部确定的变量，又称为被解释变量，如</a:t>
            </a:r>
            <a:r>
              <a:rPr lang="en-US" altLang="zh-CN" sz="2000" b="1" i="1" dirty="0"/>
              <a:t>D</a:t>
            </a:r>
            <a:r>
              <a:rPr lang="zh-CN" altLang="zh-CN" sz="2000" b="1" dirty="0"/>
              <a:t>、</a:t>
            </a:r>
            <a:r>
              <a:rPr lang="en-US" altLang="zh-CN" sz="2000" b="1" i="1" dirty="0"/>
              <a:t>S</a:t>
            </a:r>
            <a:r>
              <a:rPr lang="en-US" altLang="zh-CN" sz="2000" b="1" dirty="0"/>
              <a:t> </a:t>
            </a:r>
            <a:r>
              <a:rPr lang="zh-CN" altLang="zh-CN" sz="2000" b="1" dirty="0"/>
              <a:t>。</a:t>
            </a:r>
          </a:p>
          <a:p>
            <a:pPr>
              <a:lnSpc>
                <a:spcPct val="150000"/>
              </a:lnSpc>
            </a:pPr>
            <a:r>
              <a:rPr lang="zh-CN" altLang="zh-CN" sz="2000" b="1" dirty="0"/>
              <a:t>外生变量：由所研究的系统外部确定的变量，又称为解释变量，如</a:t>
            </a:r>
            <a:r>
              <a:rPr lang="en-US" altLang="zh-CN" sz="2000" b="1" i="1" dirty="0"/>
              <a:t>P</a:t>
            </a:r>
            <a:r>
              <a:rPr lang="zh-CN" altLang="zh-CN" sz="2000" b="1" dirty="0"/>
              <a:t>、</a:t>
            </a:r>
            <a:r>
              <a:rPr lang="en-US" altLang="zh-CN" sz="2000" b="1" i="1" dirty="0"/>
              <a:t>W</a:t>
            </a:r>
            <a:r>
              <a:rPr lang="zh-CN" altLang="zh-CN" sz="2000" b="1" dirty="0"/>
              <a:t>、</a:t>
            </a:r>
            <a:r>
              <a:rPr lang="en-US" altLang="zh-CN" sz="2000" b="1" i="1" dirty="0"/>
              <a:t>I</a:t>
            </a:r>
            <a:r>
              <a:rPr lang="zh-CN" altLang="zh-CN" sz="2000" b="1" dirty="0"/>
              <a:t>。</a:t>
            </a:r>
          </a:p>
          <a:p>
            <a:pPr>
              <a:lnSpc>
                <a:spcPct val="150000"/>
              </a:lnSpc>
            </a:pPr>
            <a:r>
              <a:rPr lang="zh-CN" altLang="zh-CN" sz="2000" b="1" dirty="0"/>
              <a:t>前定变量：是可以预先确定的变量，如</a:t>
            </a:r>
            <a:r>
              <a:rPr lang="en-US" altLang="zh-CN" sz="2000" b="1" i="1" dirty="0" err="1"/>
              <a:t>P</a:t>
            </a:r>
            <a:r>
              <a:rPr lang="en-US" altLang="zh-CN" sz="2000" b="1" i="1" baseline="-25000" dirty="0" err="1"/>
              <a:t>t</a:t>
            </a:r>
            <a:r>
              <a:rPr lang="zh-CN" altLang="zh-CN" sz="2000" b="1" dirty="0"/>
              <a:t>、 </a:t>
            </a:r>
            <a:r>
              <a:rPr lang="en-US" altLang="zh-CN" sz="2000" b="1" i="1" dirty="0" err="1"/>
              <a:t>W</a:t>
            </a:r>
            <a:r>
              <a:rPr lang="en-US" altLang="zh-CN" sz="2000" b="1" i="1" baseline="-25000" dirty="0" err="1"/>
              <a:t>t</a:t>
            </a:r>
            <a:r>
              <a:rPr lang="zh-CN" altLang="zh-CN" sz="2000" b="1" dirty="0"/>
              <a:t>、 </a:t>
            </a:r>
            <a:r>
              <a:rPr lang="en-US" altLang="zh-CN" sz="2000" b="1" i="1" dirty="0"/>
              <a:t>I</a:t>
            </a:r>
            <a:r>
              <a:rPr lang="en-US" altLang="zh-CN" sz="2000" b="1" i="1" baseline="-25000" dirty="0"/>
              <a:t>t</a:t>
            </a:r>
            <a:r>
              <a:rPr lang="zh-CN" altLang="zh-CN" sz="2000" b="1" dirty="0"/>
              <a:t>。</a:t>
            </a:r>
          </a:p>
          <a:p>
            <a:pPr>
              <a:lnSpc>
                <a:spcPct val="150000"/>
              </a:lnSpc>
            </a:pPr>
            <a:r>
              <a:rPr lang="zh-CN" altLang="zh-CN" sz="2000" b="1" dirty="0"/>
              <a:t>虚拟变量：又称为假变量，是一种用来表示定性项目的变量。</a:t>
            </a:r>
            <a:endParaRPr lang="zh-CN" altLang="en-US" sz="2000" b="1" dirty="0"/>
          </a:p>
        </p:txBody>
      </p:sp>
      <p:sp>
        <p:nvSpPr>
          <p:cNvPr id="5" name="灯片编号占位符 4">
            <a:extLst>
              <a:ext uri="{FF2B5EF4-FFF2-40B4-BE49-F238E27FC236}">
                <a16:creationId xmlns:a16="http://schemas.microsoft.com/office/drawing/2014/main" id="{C2EEA42F-90CC-477F-9F18-02DB3313EED5}"/>
              </a:ext>
            </a:extLst>
          </p:cNvPr>
          <p:cNvSpPr>
            <a:spLocks noGrp="1"/>
          </p:cNvSpPr>
          <p:nvPr>
            <p:ph type="sldNum" sz="quarter" idx="12"/>
          </p:nvPr>
        </p:nvSpPr>
        <p:spPr/>
        <p:txBody>
          <a:bodyPr/>
          <a:lstStyle/>
          <a:p>
            <a:fld id="{B6F15528-21DE-4FAA-801E-634DDDAF4B2B}" type="slidenum">
              <a:rPr lang="en-US" smtClean="0"/>
              <a:t>119</a:t>
            </a:fld>
            <a:endParaRPr lang="en-US" dirty="0"/>
          </a:p>
        </p:txBody>
      </p:sp>
      <p:sp>
        <p:nvSpPr>
          <p:cNvPr id="10" name="灯片编号占位符 8">
            <a:extLst>
              <a:ext uri="{FF2B5EF4-FFF2-40B4-BE49-F238E27FC236}">
                <a16:creationId xmlns:a16="http://schemas.microsoft.com/office/drawing/2014/main" id="{1EA87AF8-08B4-4B41-9E53-CDD7077F8C37}"/>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119</a:t>
            </a:fld>
            <a:endParaRPr kumimoji="0" lang="en-US" altLang="zh-CN" sz="1800">
              <a:latin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dirty="0"/>
              <a:t>1.1  </a:t>
            </a:r>
            <a:r>
              <a:rPr lang="zh-CN" altLang="en-US" dirty="0"/>
              <a:t>软件、软件产业与软件企业</a:t>
            </a:r>
          </a:p>
        </p:txBody>
      </p:sp>
      <p:sp>
        <p:nvSpPr>
          <p:cNvPr id="243" name="矩形 242"/>
          <p:cNvSpPr/>
          <p:nvPr/>
        </p:nvSpPr>
        <p:spPr>
          <a:xfrm>
            <a:off x="1" y="1768910"/>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9" name="矩形 18"/>
          <p:cNvSpPr/>
          <p:nvPr/>
        </p:nvSpPr>
        <p:spPr>
          <a:xfrm>
            <a:off x="0" y="2319861"/>
            <a:ext cx="12192000" cy="2938733"/>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内容占位符 4"/>
          <p:cNvSpPr txBox="1"/>
          <p:nvPr/>
        </p:nvSpPr>
        <p:spPr>
          <a:xfrm>
            <a:off x="765175" y="2833243"/>
            <a:ext cx="11076667" cy="1911968"/>
          </a:xfrm>
          <a:prstGeom prst="rect">
            <a:avLst/>
          </a:prstGeom>
        </p:spPr>
        <p:txBody>
          <a:bodyPr vert="horz" lIns="91440" tIns="45720" rIns="91440" bIns="45720" rtlCol="0">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3200" dirty="0">
                <a:solidFill>
                  <a:schemeClr val="bg1"/>
                </a:solidFill>
              </a:rPr>
              <a:t>        </a:t>
            </a:r>
            <a:r>
              <a:rPr lang="zh-CN" altLang="zh-CN" sz="3200" dirty="0">
                <a:solidFill>
                  <a:schemeClr val="bg1"/>
                </a:solidFill>
              </a:rPr>
              <a:t>软件的定义</a:t>
            </a:r>
            <a:r>
              <a:rPr lang="zh-CN" altLang="en-US" sz="3200" dirty="0">
                <a:solidFill>
                  <a:schemeClr val="bg1"/>
                </a:solidFill>
              </a:rPr>
              <a:t>：软件是计算机系统中与硬件相互依存的另一个部分，它</a:t>
            </a:r>
            <a:r>
              <a:rPr lang="zh-CN" altLang="zh-CN" sz="3200" dirty="0">
                <a:solidFill>
                  <a:schemeClr val="bg1"/>
                </a:solidFill>
              </a:rPr>
              <a:t>包括程序、数据及其相关文档的完整集合。</a:t>
            </a:r>
            <a:endParaRPr lang="zh-CN" altLang="en-US" sz="3200" b="1" dirty="0">
              <a:solidFill>
                <a:schemeClr val="bg1"/>
              </a:solidFill>
            </a:endParaRPr>
          </a:p>
        </p:txBody>
      </p:sp>
      <p:sp>
        <p:nvSpPr>
          <p:cNvPr id="23"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4"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5"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6" name="矩形 25"/>
          <p:cNvSpPr/>
          <p:nvPr/>
        </p:nvSpPr>
        <p:spPr>
          <a:xfrm>
            <a:off x="1" y="6515579"/>
            <a:ext cx="8920154" cy="344009"/>
          </a:xfrm>
          <a:prstGeom prst="rect">
            <a:avLst/>
          </a:prstGeom>
          <a:solidFill>
            <a:srgbClr val="4C3D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AF7AA642-278A-4626-8E6A-A51BABBBBA03}"/>
              </a:ext>
            </a:extLst>
          </p:cNvPr>
          <p:cNvSpPr>
            <a:spLocks noGrp="1"/>
          </p:cNvSpPr>
          <p:nvPr>
            <p:ph type="sldNum" sz="quarter" idx="12"/>
          </p:nvPr>
        </p:nvSpPr>
        <p:spPr/>
        <p:txBody>
          <a:bodyPr/>
          <a:lstStyle/>
          <a:p>
            <a:fld id="{B6F15528-21DE-4FAA-801E-634DDDAF4B2B}" type="slidenum">
              <a:rPr lang="en-US" smtClean="0"/>
              <a:t>12</a:t>
            </a:fld>
            <a:endParaRPr lang="en-US" dirty="0"/>
          </a:p>
        </p:txBody>
      </p:sp>
      <p:sp>
        <p:nvSpPr>
          <p:cNvPr id="12" name="灯片编号占位符 8">
            <a:extLst>
              <a:ext uri="{FF2B5EF4-FFF2-40B4-BE49-F238E27FC236}">
                <a16:creationId xmlns:a16="http://schemas.microsoft.com/office/drawing/2014/main" id="{B12FE1D4-0541-4E6E-A027-BCFEC9A809AA}"/>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12</a:t>
            </a:fld>
            <a:endParaRPr kumimoji="0" lang="en-US" altLang="zh-CN" sz="1800">
              <a:latin typeface="Times New Roman" panose="02020603050405020304" pitchFamily="18"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2.1.3  </a:t>
            </a:r>
            <a:r>
              <a:rPr lang="zh-CN" altLang="zh-CN" b="1" dirty="0"/>
              <a:t>项目可行性研究</a:t>
            </a:r>
            <a:endParaRPr lang="zh-CN" altLang="en-US" dirty="0"/>
          </a:p>
        </p:txBody>
      </p:sp>
      <p:sp>
        <p:nvSpPr>
          <p:cNvPr id="3" name="矩形 2"/>
          <p:cNvSpPr/>
          <p:nvPr/>
        </p:nvSpPr>
        <p:spPr>
          <a:xfrm>
            <a:off x="917575" y="991394"/>
            <a:ext cx="3347391" cy="461665"/>
          </a:xfrm>
          <a:prstGeom prst="rect">
            <a:avLst/>
          </a:prstGeom>
        </p:spPr>
        <p:txBody>
          <a:bodyPr wrap="none">
            <a:spAutoFit/>
          </a:bodyPr>
          <a:lstStyle/>
          <a:p>
            <a:r>
              <a:rPr lang="zh-CN" altLang="en-US" b="1" dirty="0"/>
              <a:t>④ </a:t>
            </a:r>
            <a:r>
              <a:rPr lang="zh-CN" altLang="zh-CN" b="1" dirty="0"/>
              <a:t>经济计量模型预测法</a:t>
            </a:r>
            <a:endParaRPr lang="zh-CN" altLang="en-US" b="1" dirty="0"/>
          </a:p>
        </p:txBody>
      </p:sp>
      <p:grpSp>
        <p:nvGrpSpPr>
          <p:cNvPr id="9" name="组合 3"/>
          <p:cNvGrpSpPr/>
          <p:nvPr/>
        </p:nvGrpSpPr>
        <p:grpSpPr bwMode="auto">
          <a:xfrm>
            <a:off x="3744912" y="3078957"/>
            <a:ext cx="4905375" cy="2425700"/>
            <a:chOff x="995" y="1472"/>
            <a:chExt cx="3785" cy="1872"/>
          </a:xfrm>
        </p:grpSpPr>
        <p:sp>
          <p:nvSpPr>
            <p:cNvPr id="10" name="自选图形 4"/>
            <p:cNvSpPr>
              <a:spLocks noChangeArrowheads="1"/>
            </p:cNvSpPr>
            <p:nvPr/>
          </p:nvSpPr>
          <p:spPr bwMode="gray">
            <a:xfrm>
              <a:off x="995" y="1588"/>
              <a:ext cx="3785" cy="1756"/>
            </a:xfrm>
            <a:custGeom>
              <a:avLst/>
              <a:gdLst>
                <a:gd name="T0" fmla="*/ 332 w 21600"/>
                <a:gd name="T1" fmla="*/ 0 h 21600"/>
                <a:gd name="T2" fmla="*/ 97 w 21600"/>
                <a:gd name="T3" fmla="*/ 21 h 21600"/>
                <a:gd name="T4" fmla="*/ 0 w 21600"/>
                <a:gd name="T5" fmla="*/ 71 h 21600"/>
                <a:gd name="T6" fmla="*/ 97 w 21600"/>
                <a:gd name="T7" fmla="*/ 122 h 21600"/>
                <a:gd name="T8" fmla="*/ 332 w 21600"/>
                <a:gd name="T9" fmla="*/ 143 h 21600"/>
                <a:gd name="T10" fmla="*/ 566 w 21600"/>
                <a:gd name="T11" fmla="*/ 122 h 21600"/>
                <a:gd name="T12" fmla="*/ 663 w 21600"/>
                <a:gd name="T13" fmla="*/ 71 h 21600"/>
                <a:gd name="T14" fmla="*/ 566 w 21600"/>
                <a:gd name="T15" fmla="*/ 21 h 21600"/>
                <a:gd name="T16" fmla="*/ 0 60000 65536"/>
                <a:gd name="T17" fmla="*/ 0 60000 65536"/>
                <a:gd name="T18" fmla="*/ 0 60000 65536"/>
                <a:gd name="T19" fmla="*/ 0 60000 65536"/>
                <a:gd name="T20" fmla="*/ 0 60000 65536"/>
                <a:gd name="T21" fmla="*/ 0 60000 65536"/>
                <a:gd name="T22" fmla="*/ 0 60000 65536"/>
                <a:gd name="T23" fmla="*/ 0 60000 65536"/>
                <a:gd name="T24" fmla="*/ 3162 w 21600"/>
                <a:gd name="T25" fmla="*/ 3161 h 21600"/>
                <a:gd name="T26" fmla="*/ 18438 w 21600"/>
                <a:gd name="T27" fmla="*/ 1843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013" y="10800"/>
                  </a:moveTo>
                  <a:cubicBezTo>
                    <a:pt x="3013" y="15101"/>
                    <a:pt x="6499" y="18587"/>
                    <a:pt x="10800" y="18587"/>
                  </a:cubicBezTo>
                  <a:cubicBezTo>
                    <a:pt x="15101" y="18587"/>
                    <a:pt x="18587" y="15101"/>
                    <a:pt x="18587" y="10800"/>
                  </a:cubicBezTo>
                  <a:cubicBezTo>
                    <a:pt x="18587" y="6499"/>
                    <a:pt x="15101" y="3013"/>
                    <a:pt x="10800" y="3013"/>
                  </a:cubicBezTo>
                  <a:cubicBezTo>
                    <a:pt x="6499" y="3013"/>
                    <a:pt x="3013" y="6499"/>
                    <a:pt x="3013" y="10800"/>
                  </a:cubicBezTo>
                  <a:close/>
                </a:path>
              </a:pathLst>
            </a:custGeom>
            <a:gradFill rotWithShape="1">
              <a:gsLst>
                <a:gs pos="0">
                  <a:srgbClr val="3B3B3B"/>
                </a:gs>
                <a:gs pos="50000">
                  <a:srgbClr val="808080"/>
                </a:gs>
                <a:gs pos="100000">
                  <a:srgbClr val="3B3B3B"/>
                </a:gs>
              </a:gsLst>
              <a:lin ang="18900000" scaled="1"/>
            </a:gradFill>
            <a:ln w="9525">
              <a:noFill/>
              <a:miter lim="800000"/>
            </a:ln>
          </p:spPr>
          <p:txBody>
            <a:bodyPr wrap="none" anchor="ctr"/>
            <a:lstStyle/>
            <a:p>
              <a:endParaRPr lang="zh-CN" altLang="en-US" b="1"/>
            </a:p>
          </p:txBody>
        </p:sp>
        <p:sp>
          <p:nvSpPr>
            <p:cNvPr id="11" name="自选图形 5"/>
            <p:cNvSpPr>
              <a:spLocks noChangeArrowheads="1"/>
            </p:cNvSpPr>
            <p:nvPr/>
          </p:nvSpPr>
          <p:spPr bwMode="gray">
            <a:xfrm>
              <a:off x="995" y="1478"/>
              <a:ext cx="3785" cy="1756"/>
            </a:xfrm>
            <a:custGeom>
              <a:avLst/>
              <a:gdLst>
                <a:gd name="G0" fmla="+- 3013 0 0"/>
                <a:gd name="G1" fmla="+- 21600 0 3013"/>
                <a:gd name="G2" fmla="+- 21600 0 3013"/>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013" y="10800"/>
                  </a:moveTo>
                  <a:cubicBezTo>
                    <a:pt x="3013" y="15101"/>
                    <a:pt x="6499" y="18587"/>
                    <a:pt x="10800" y="18587"/>
                  </a:cubicBezTo>
                  <a:cubicBezTo>
                    <a:pt x="15101" y="18587"/>
                    <a:pt x="18587" y="15101"/>
                    <a:pt x="18587" y="10800"/>
                  </a:cubicBezTo>
                  <a:cubicBezTo>
                    <a:pt x="18587" y="6499"/>
                    <a:pt x="15101" y="3013"/>
                    <a:pt x="10800" y="3013"/>
                  </a:cubicBezTo>
                  <a:cubicBezTo>
                    <a:pt x="6499" y="3013"/>
                    <a:pt x="3013" y="6499"/>
                    <a:pt x="3013" y="10800"/>
                  </a:cubicBezTo>
                  <a:close/>
                </a:path>
              </a:pathLst>
            </a:custGeom>
            <a:gradFill rotWithShape="1">
              <a:gsLst>
                <a:gs pos="0">
                  <a:schemeClr val="accent2"/>
                </a:gs>
                <a:gs pos="50000">
                  <a:schemeClr val="hlink"/>
                </a:gs>
                <a:gs pos="100000">
                  <a:schemeClr val="accent2"/>
                </a:gs>
              </a:gsLst>
              <a:lin ang="18900000" scaled="1"/>
            </a:gradFill>
            <a:ln>
              <a:noFill/>
            </a:ln>
            <a:effectLst/>
          </p:spPr>
          <p:txBody>
            <a:bodyPr wrap="none" anchor="ctr"/>
            <a:lstStyle/>
            <a:p>
              <a:pPr>
                <a:defRPr/>
              </a:pPr>
              <a:endParaRPr lang="zh-CN" altLang="en-US" b="1">
                <a:ea typeface="+mn-ea"/>
              </a:endParaRPr>
            </a:p>
          </p:txBody>
        </p:sp>
        <p:sp>
          <p:nvSpPr>
            <p:cNvPr id="12" name="直线 6"/>
            <p:cNvSpPr>
              <a:spLocks noChangeShapeType="1"/>
            </p:cNvSpPr>
            <p:nvPr/>
          </p:nvSpPr>
          <p:spPr bwMode="gray">
            <a:xfrm flipV="1">
              <a:off x="2872" y="1472"/>
              <a:ext cx="0" cy="359"/>
            </a:xfrm>
            <a:prstGeom prst="line">
              <a:avLst/>
            </a:prstGeom>
            <a:noFill/>
            <a:ln w="9525">
              <a:solidFill>
                <a:schemeClr val="bg1"/>
              </a:solidFill>
              <a:round/>
            </a:ln>
          </p:spPr>
          <p:txBody>
            <a:bodyPr wrap="none" anchor="ctr"/>
            <a:lstStyle/>
            <a:p>
              <a:endParaRPr lang="zh-CN" altLang="en-US" b="1"/>
            </a:p>
          </p:txBody>
        </p:sp>
        <p:sp>
          <p:nvSpPr>
            <p:cNvPr id="13" name="直线 7"/>
            <p:cNvSpPr>
              <a:spLocks noChangeShapeType="1"/>
            </p:cNvSpPr>
            <p:nvPr/>
          </p:nvSpPr>
          <p:spPr bwMode="gray">
            <a:xfrm>
              <a:off x="1793" y="1974"/>
              <a:ext cx="0" cy="115"/>
            </a:xfrm>
            <a:prstGeom prst="line">
              <a:avLst/>
            </a:prstGeom>
            <a:noFill/>
            <a:ln w="9525">
              <a:solidFill>
                <a:schemeClr val="bg1"/>
              </a:solidFill>
              <a:round/>
            </a:ln>
          </p:spPr>
          <p:txBody>
            <a:bodyPr wrap="none" anchor="ctr"/>
            <a:lstStyle/>
            <a:p>
              <a:endParaRPr lang="zh-CN" altLang="en-US" b="1"/>
            </a:p>
          </p:txBody>
        </p:sp>
        <p:sp>
          <p:nvSpPr>
            <p:cNvPr id="14" name="直线 8"/>
            <p:cNvSpPr>
              <a:spLocks noChangeShapeType="1"/>
            </p:cNvSpPr>
            <p:nvPr/>
          </p:nvSpPr>
          <p:spPr bwMode="gray">
            <a:xfrm>
              <a:off x="3951" y="1959"/>
              <a:ext cx="0" cy="123"/>
            </a:xfrm>
            <a:prstGeom prst="line">
              <a:avLst/>
            </a:prstGeom>
            <a:noFill/>
            <a:ln w="9525">
              <a:solidFill>
                <a:schemeClr val="bg1"/>
              </a:solidFill>
              <a:round/>
            </a:ln>
          </p:spPr>
          <p:txBody>
            <a:bodyPr wrap="none" anchor="ctr"/>
            <a:lstStyle/>
            <a:p>
              <a:endParaRPr lang="zh-CN" altLang="en-US" b="1"/>
            </a:p>
          </p:txBody>
        </p:sp>
        <p:sp>
          <p:nvSpPr>
            <p:cNvPr id="15" name="直线 9"/>
            <p:cNvSpPr>
              <a:spLocks noChangeShapeType="1"/>
            </p:cNvSpPr>
            <p:nvPr/>
          </p:nvSpPr>
          <p:spPr bwMode="gray">
            <a:xfrm flipV="1">
              <a:off x="3951" y="1794"/>
              <a:ext cx="384" cy="165"/>
            </a:xfrm>
            <a:prstGeom prst="line">
              <a:avLst/>
            </a:prstGeom>
            <a:noFill/>
            <a:ln w="9525">
              <a:solidFill>
                <a:schemeClr val="bg1"/>
              </a:solidFill>
              <a:round/>
            </a:ln>
          </p:spPr>
          <p:txBody>
            <a:bodyPr wrap="none" anchor="ctr"/>
            <a:lstStyle/>
            <a:p>
              <a:endParaRPr lang="zh-CN" altLang="en-US" b="1"/>
            </a:p>
          </p:txBody>
        </p:sp>
        <p:sp>
          <p:nvSpPr>
            <p:cNvPr id="16" name="直线 10"/>
            <p:cNvSpPr>
              <a:spLocks noChangeShapeType="1"/>
            </p:cNvSpPr>
            <p:nvPr/>
          </p:nvSpPr>
          <p:spPr bwMode="gray">
            <a:xfrm flipH="1" flipV="1">
              <a:off x="1413" y="1801"/>
              <a:ext cx="378" cy="171"/>
            </a:xfrm>
            <a:prstGeom prst="line">
              <a:avLst/>
            </a:prstGeom>
            <a:noFill/>
            <a:ln w="9525">
              <a:solidFill>
                <a:schemeClr val="bg1"/>
              </a:solidFill>
              <a:round/>
            </a:ln>
          </p:spPr>
          <p:txBody>
            <a:bodyPr wrap="none" anchor="ctr"/>
            <a:lstStyle/>
            <a:p>
              <a:endParaRPr lang="zh-CN" altLang="en-US" b="1"/>
            </a:p>
          </p:txBody>
        </p:sp>
        <p:sp>
          <p:nvSpPr>
            <p:cNvPr id="17" name="直线 11"/>
            <p:cNvSpPr>
              <a:spLocks noChangeShapeType="1"/>
            </p:cNvSpPr>
            <p:nvPr/>
          </p:nvSpPr>
          <p:spPr bwMode="gray">
            <a:xfrm flipH="1">
              <a:off x="1856" y="2884"/>
              <a:ext cx="291" cy="209"/>
            </a:xfrm>
            <a:prstGeom prst="line">
              <a:avLst/>
            </a:prstGeom>
            <a:noFill/>
            <a:ln w="9525">
              <a:solidFill>
                <a:schemeClr val="bg1"/>
              </a:solidFill>
              <a:round/>
            </a:ln>
          </p:spPr>
          <p:txBody>
            <a:bodyPr wrap="none" anchor="ctr"/>
            <a:lstStyle/>
            <a:p>
              <a:endParaRPr lang="zh-CN" altLang="en-US" b="1"/>
            </a:p>
          </p:txBody>
        </p:sp>
        <p:sp>
          <p:nvSpPr>
            <p:cNvPr id="18" name="直线 12"/>
            <p:cNvSpPr>
              <a:spLocks noChangeShapeType="1"/>
            </p:cNvSpPr>
            <p:nvPr/>
          </p:nvSpPr>
          <p:spPr bwMode="gray">
            <a:xfrm>
              <a:off x="3752" y="2843"/>
              <a:ext cx="365" cy="181"/>
            </a:xfrm>
            <a:prstGeom prst="line">
              <a:avLst/>
            </a:prstGeom>
            <a:noFill/>
            <a:ln w="9525">
              <a:solidFill>
                <a:schemeClr val="bg1"/>
              </a:solidFill>
              <a:round/>
            </a:ln>
          </p:spPr>
          <p:txBody>
            <a:bodyPr wrap="none" anchor="ctr"/>
            <a:lstStyle/>
            <a:p>
              <a:endParaRPr lang="zh-CN" altLang="en-US" b="1"/>
            </a:p>
          </p:txBody>
        </p:sp>
        <p:sp>
          <p:nvSpPr>
            <p:cNvPr id="19" name="直线 13"/>
            <p:cNvSpPr>
              <a:spLocks noChangeShapeType="1"/>
            </p:cNvSpPr>
            <p:nvPr/>
          </p:nvSpPr>
          <p:spPr bwMode="gray">
            <a:xfrm flipH="1">
              <a:off x="1850" y="3090"/>
              <a:ext cx="7" cy="110"/>
            </a:xfrm>
            <a:prstGeom prst="line">
              <a:avLst/>
            </a:prstGeom>
            <a:noFill/>
            <a:ln w="9525">
              <a:solidFill>
                <a:schemeClr val="bg1"/>
              </a:solidFill>
              <a:round/>
            </a:ln>
          </p:spPr>
          <p:txBody>
            <a:bodyPr wrap="none" anchor="ctr"/>
            <a:lstStyle/>
            <a:p>
              <a:endParaRPr lang="zh-CN" altLang="en-US" b="1"/>
            </a:p>
          </p:txBody>
        </p:sp>
        <p:sp>
          <p:nvSpPr>
            <p:cNvPr id="23" name="直线 14"/>
            <p:cNvSpPr>
              <a:spLocks noChangeShapeType="1"/>
            </p:cNvSpPr>
            <p:nvPr/>
          </p:nvSpPr>
          <p:spPr bwMode="gray">
            <a:xfrm flipH="1">
              <a:off x="4112" y="3022"/>
              <a:ext cx="7" cy="110"/>
            </a:xfrm>
            <a:prstGeom prst="line">
              <a:avLst/>
            </a:prstGeom>
            <a:noFill/>
            <a:ln w="9525">
              <a:solidFill>
                <a:schemeClr val="bg1"/>
              </a:solidFill>
              <a:round/>
            </a:ln>
          </p:spPr>
          <p:txBody>
            <a:bodyPr wrap="none" anchor="ctr"/>
            <a:lstStyle/>
            <a:p>
              <a:endParaRPr lang="zh-CN" altLang="en-US" b="1"/>
            </a:p>
          </p:txBody>
        </p:sp>
      </p:grpSp>
      <p:sp>
        <p:nvSpPr>
          <p:cNvPr id="24" name="直线 15"/>
          <p:cNvSpPr>
            <a:spLocks noChangeShapeType="1"/>
          </p:cNvSpPr>
          <p:nvPr/>
        </p:nvSpPr>
        <p:spPr bwMode="black">
          <a:xfrm>
            <a:off x="5303837" y="2905919"/>
            <a:ext cx="0" cy="436563"/>
          </a:xfrm>
          <a:prstGeom prst="line">
            <a:avLst/>
          </a:prstGeom>
          <a:noFill/>
          <a:ln w="9525">
            <a:solidFill>
              <a:schemeClr val="tx1"/>
            </a:solidFill>
            <a:round/>
            <a:tailEnd type="oval" w="med" len="med"/>
          </a:ln>
        </p:spPr>
        <p:txBody>
          <a:bodyPr wrap="none" anchor="ctr"/>
          <a:lstStyle/>
          <a:p>
            <a:endParaRPr lang="zh-CN" altLang="en-US" b="1"/>
          </a:p>
        </p:txBody>
      </p:sp>
      <p:sp>
        <p:nvSpPr>
          <p:cNvPr id="25" name="直线 16"/>
          <p:cNvSpPr>
            <a:spLocks noChangeShapeType="1"/>
          </p:cNvSpPr>
          <p:nvPr/>
        </p:nvSpPr>
        <p:spPr bwMode="black">
          <a:xfrm>
            <a:off x="7123112" y="2861469"/>
            <a:ext cx="0" cy="481013"/>
          </a:xfrm>
          <a:prstGeom prst="line">
            <a:avLst/>
          </a:prstGeom>
          <a:noFill/>
          <a:ln w="9525">
            <a:solidFill>
              <a:schemeClr val="tx1"/>
            </a:solidFill>
            <a:round/>
            <a:tailEnd type="oval" w="med" len="med"/>
          </a:ln>
        </p:spPr>
        <p:txBody>
          <a:bodyPr wrap="none" anchor="ctr"/>
          <a:lstStyle/>
          <a:p>
            <a:endParaRPr lang="zh-CN" altLang="en-US" b="1"/>
          </a:p>
        </p:txBody>
      </p:sp>
      <p:sp>
        <p:nvSpPr>
          <p:cNvPr id="26" name="直线 17"/>
          <p:cNvSpPr>
            <a:spLocks noChangeShapeType="1"/>
          </p:cNvSpPr>
          <p:nvPr/>
        </p:nvSpPr>
        <p:spPr bwMode="black">
          <a:xfrm flipV="1">
            <a:off x="6283325" y="5204619"/>
            <a:ext cx="0" cy="534988"/>
          </a:xfrm>
          <a:prstGeom prst="line">
            <a:avLst/>
          </a:prstGeom>
          <a:noFill/>
          <a:ln w="9525">
            <a:solidFill>
              <a:schemeClr val="tx1"/>
            </a:solidFill>
            <a:round/>
            <a:tailEnd type="oval" w="med" len="med"/>
          </a:ln>
        </p:spPr>
        <p:txBody>
          <a:bodyPr wrap="none" anchor="ctr"/>
          <a:lstStyle/>
          <a:p>
            <a:endParaRPr lang="zh-CN" altLang="en-US" b="1"/>
          </a:p>
        </p:txBody>
      </p:sp>
      <p:sp>
        <p:nvSpPr>
          <p:cNvPr id="27" name="直线 18"/>
          <p:cNvSpPr>
            <a:spLocks noChangeShapeType="1"/>
          </p:cNvSpPr>
          <p:nvPr/>
        </p:nvSpPr>
        <p:spPr bwMode="gray">
          <a:xfrm flipH="1" flipV="1">
            <a:off x="8255000" y="4167982"/>
            <a:ext cx="576262" cy="0"/>
          </a:xfrm>
          <a:prstGeom prst="line">
            <a:avLst/>
          </a:prstGeom>
          <a:noFill/>
          <a:ln w="9525">
            <a:solidFill>
              <a:schemeClr val="tx1"/>
            </a:solidFill>
            <a:round/>
            <a:tailEnd type="oval" w="med" len="med"/>
          </a:ln>
        </p:spPr>
        <p:txBody>
          <a:bodyPr wrap="none" anchor="ctr"/>
          <a:lstStyle/>
          <a:p>
            <a:endParaRPr lang="zh-CN" altLang="en-US" b="1"/>
          </a:p>
        </p:txBody>
      </p:sp>
      <p:sp>
        <p:nvSpPr>
          <p:cNvPr id="28" name="直线 19"/>
          <p:cNvSpPr>
            <a:spLocks noChangeShapeType="1"/>
          </p:cNvSpPr>
          <p:nvPr/>
        </p:nvSpPr>
        <p:spPr bwMode="gray">
          <a:xfrm flipV="1">
            <a:off x="3517900" y="4167982"/>
            <a:ext cx="576262" cy="0"/>
          </a:xfrm>
          <a:prstGeom prst="line">
            <a:avLst/>
          </a:prstGeom>
          <a:noFill/>
          <a:ln w="9525">
            <a:solidFill>
              <a:schemeClr val="tx1"/>
            </a:solidFill>
            <a:round/>
            <a:tailEnd type="oval" w="med" len="med"/>
          </a:ln>
        </p:spPr>
        <p:txBody>
          <a:bodyPr wrap="none" anchor="ctr"/>
          <a:lstStyle/>
          <a:p>
            <a:endParaRPr lang="zh-CN" altLang="en-US" b="1"/>
          </a:p>
        </p:txBody>
      </p:sp>
      <p:sp>
        <p:nvSpPr>
          <p:cNvPr id="29" name="文本框 20"/>
          <p:cNvSpPr txBox="1">
            <a:spLocks noChangeArrowheads="1"/>
          </p:cNvSpPr>
          <p:nvPr/>
        </p:nvSpPr>
        <p:spPr bwMode="black">
          <a:xfrm>
            <a:off x="4454525" y="2470944"/>
            <a:ext cx="1676400" cy="400110"/>
          </a:xfrm>
          <a:prstGeom prst="rect">
            <a:avLst/>
          </a:prstGeom>
          <a:noFill/>
          <a:ln w="9525">
            <a:noFill/>
            <a:miter lim="800000"/>
          </a:ln>
        </p:spPr>
        <p:txBody>
          <a:bodyPr>
            <a:spAutoFit/>
          </a:bodyPr>
          <a:lstStyle/>
          <a:p>
            <a:pPr algn="ctr">
              <a:spcBef>
                <a:spcPct val="50000"/>
              </a:spcBef>
            </a:pPr>
            <a:r>
              <a:rPr lang="zh-CN" altLang="zh-CN" sz="2000" b="1" dirty="0"/>
              <a:t>技术方程</a:t>
            </a:r>
            <a:endParaRPr lang="en-US" altLang="zh-CN" sz="2000" b="1" dirty="0">
              <a:cs typeface="Arial" panose="020B0604020202020204" pitchFamily="34" charset="0"/>
            </a:endParaRPr>
          </a:p>
        </p:txBody>
      </p:sp>
      <p:sp>
        <p:nvSpPr>
          <p:cNvPr id="30" name="文本框 21"/>
          <p:cNvSpPr txBox="1">
            <a:spLocks noChangeArrowheads="1"/>
          </p:cNvSpPr>
          <p:nvPr/>
        </p:nvSpPr>
        <p:spPr bwMode="black">
          <a:xfrm>
            <a:off x="6296025" y="2470944"/>
            <a:ext cx="1676400" cy="400110"/>
          </a:xfrm>
          <a:prstGeom prst="rect">
            <a:avLst/>
          </a:prstGeom>
          <a:noFill/>
          <a:ln w="9525">
            <a:noFill/>
            <a:miter lim="800000"/>
          </a:ln>
        </p:spPr>
        <p:txBody>
          <a:bodyPr>
            <a:spAutoFit/>
          </a:bodyPr>
          <a:lstStyle/>
          <a:p>
            <a:pPr algn="ctr">
              <a:spcBef>
                <a:spcPct val="50000"/>
              </a:spcBef>
            </a:pPr>
            <a:r>
              <a:rPr lang="zh-CN" altLang="zh-CN" sz="2000" b="1" dirty="0"/>
              <a:t>制度方程</a:t>
            </a:r>
            <a:endParaRPr lang="en-US" altLang="zh-CN" sz="2000" b="1" dirty="0">
              <a:cs typeface="Arial" panose="020B0604020202020204" pitchFamily="34" charset="0"/>
            </a:endParaRPr>
          </a:p>
        </p:txBody>
      </p:sp>
      <p:sp>
        <p:nvSpPr>
          <p:cNvPr id="31" name="文本框 22"/>
          <p:cNvSpPr txBox="1">
            <a:spLocks noChangeArrowheads="1"/>
          </p:cNvSpPr>
          <p:nvPr/>
        </p:nvSpPr>
        <p:spPr bwMode="black">
          <a:xfrm>
            <a:off x="8832850" y="4004469"/>
            <a:ext cx="1609725" cy="400110"/>
          </a:xfrm>
          <a:prstGeom prst="rect">
            <a:avLst/>
          </a:prstGeom>
          <a:noFill/>
          <a:ln w="9525">
            <a:noFill/>
            <a:miter lim="800000"/>
          </a:ln>
        </p:spPr>
        <p:txBody>
          <a:bodyPr>
            <a:spAutoFit/>
          </a:bodyPr>
          <a:lstStyle/>
          <a:p>
            <a:pPr>
              <a:spcBef>
                <a:spcPct val="50000"/>
              </a:spcBef>
            </a:pPr>
            <a:r>
              <a:rPr lang="zh-CN" altLang="zh-CN" sz="2000" b="1" dirty="0"/>
              <a:t>定义方程</a:t>
            </a:r>
            <a:endParaRPr lang="en-US" altLang="zh-CN" sz="2000" b="1" dirty="0">
              <a:cs typeface="Arial" panose="020B0604020202020204" pitchFamily="34" charset="0"/>
            </a:endParaRPr>
          </a:p>
        </p:txBody>
      </p:sp>
      <p:sp>
        <p:nvSpPr>
          <p:cNvPr id="32" name="文本框 23"/>
          <p:cNvSpPr txBox="1">
            <a:spLocks noChangeArrowheads="1"/>
          </p:cNvSpPr>
          <p:nvPr/>
        </p:nvSpPr>
        <p:spPr bwMode="black">
          <a:xfrm>
            <a:off x="5435600" y="5760244"/>
            <a:ext cx="1676400" cy="400110"/>
          </a:xfrm>
          <a:prstGeom prst="rect">
            <a:avLst/>
          </a:prstGeom>
          <a:noFill/>
          <a:ln w="9525">
            <a:noFill/>
            <a:miter lim="800000"/>
          </a:ln>
        </p:spPr>
        <p:txBody>
          <a:bodyPr>
            <a:spAutoFit/>
          </a:bodyPr>
          <a:lstStyle/>
          <a:p>
            <a:pPr algn="ctr">
              <a:spcBef>
                <a:spcPct val="50000"/>
              </a:spcBef>
            </a:pPr>
            <a:r>
              <a:rPr lang="zh-CN" altLang="zh-CN" sz="2000" b="1" dirty="0"/>
              <a:t>平衡关系式</a:t>
            </a:r>
            <a:endParaRPr lang="en-US" altLang="zh-CN" sz="2000" b="1" dirty="0">
              <a:cs typeface="Arial" panose="020B0604020202020204" pitchFamily="34" charset="0"/>
            </a:endParaRPr>
          </a:p>
        </p:txBody>
      </p:sp>
      <p:sp>
        <p:nvSpPr>
          <p:cNvPr id="33" name="文本框 24"/>
          <p:cNvSpPr txBox="1">
            <a:spLocks noChangeArrowheads="1"/>
          </p:cNvSpPr>
          <p:nvPr/>
        </p:nvSpPr>
        <p:spPr bwMode="black">
          <a:xfrm>
            <a:off x="1916112" y="3928269"/>
            <a:ext cx="1570038" cy="400110"/>
          </a:xfrm>
          <a:prstGeom prst="rect">
            <a:avLst/>
          </a:prstGeom>
          <a:noFill/>
          <a:ln w="9525">
            <a:noFill/>
            <a:miter lim="800000"/>
          </a:ln>
        </p:spPr>
        <p:txBody>
          <a:bodyPr>
            <a:spAutoFit/>
          </a:bodyPr>
          <a:lstStyle/>
          <a:p>
            <a:pPr algn="r">
              <a:spcBef>
                <a:spcPct val="50000"/>
              </a:spcBef>
            </a:pPr>
            <a:r>
              <a:rPr lang="zh-CN" altLang="zh-CN" sz="2000" b="1" dirty="0"/>
              <a:t>行为方程</a:t>
            </a:r>
            <a:endParaRPr lang="en-US" altLang="zh-CN" sz="2000" b="1" dirty="0">
              <a:cs typeface="Arial" panose="020B0604020202020204" pitchFamily="34" charset="0"/>
            </a:endParaRPr>
          </a:p>
        </p:txBody>
      </p:sp>
      <p:sp>
        <p:nvSpPr>
          <p:cNvPr id="34" name="文本框 25"/>
          <p:cNvSpPr txBox="1">
            <a:spLocks noChangeArrowheads="1"/>
          </p:cNvSpPr>
          <p:nvPr/>
        </p:nvSpPr>
        <p:spPr bwMode="black">
          <a:xfrm>
            <a:off x="5143500" y="3928650"/>
            <a:ext cx="2022475" cy="830997"/>
          </a:xfrm>
          <a:prstGeom prst="rect">
            <a:avLst/>
          </a:prstGeom>
          <a:noFill/>
          <a:ln w="9525">
            <a:noFill/>
            <a:miter lim="800000"/>
          </a:ln>
        </p:spPr>
        <p:txBody>
          <a:bodyPr wrap="square">
            <a:spAutoFit/>
          </a:bodyPr>
          <a:lstStyle/>
          <a:p>
            <a:pPr algn="ctr">
              <a:spcBef>
                <a:spcPct val="50000"/>
              </a:spcBef>
            </a:pPr>
            <a:r>
              <a:rPr lang="zh-CN" altLang="zh-CN" b="1" dirty="0"/>
              <a:t>经济计量模型的方程类型</a:t>
            </a:r>
            <a:endParaRPr lang="en-US" altLang="zh-CN" b="1" dirty="0">
              <a:solidFill>
                <a:srgbClr val="A50021"/>
              </a:solidFill>
              <a:cs typeface="Arial" panose="020B0604020202020204" pitchFamily="34" charset="0"/>
            </a:endParaRPr>
          </a:p>
        </p:txBody>
      </p:sp>
      <p:sp>
        <p:nvSpPr>
          <p:cNvPr id="35" name="自选图形 26"/>
          <p:cNvSpPr>
            <a:spLocks noChangeArrowheads="1"/>
          </p:cNvSpPr>
          <p:nvPr/>
        </p:nvSpPr>
        <p:spPr bwMode="gray">
          <a:xfrm>
            <a:off x="4997450" y="3637757"/>
            <a:ext cx="2339975" cy="663575"/>
          </a:xfrm>
          <a:custGeom>
            <a:avLst/>
            <a:gdLst>
              <a:gd name="G0" fmla="+- 13742 0 0"/>
              <a:gd name="G1" fmla="+- -11677937 0 0"/>
              <a:gd name="G2" fmla="+- 13742 0 -11677937"/>
              <a:gd name="G3" fmla="+- 10800 0 0"/>
              <a:gd name="G4" fmla="+- 0 0 13742"/>
              <a:gd name="T0" fmla="*/ 360 256 1"/>
              <a:gd name="T1" fmla="*/ 0 256 1"/>
              <a:gd name="G5" fmla="+- G2 T0 T1"/>
              <a:gd name="G6" fmla="?: G2 G2 G5"/>
              <a:gd name="G7" fmla="+- 0 0 G6"/>
              <a:gd name="G8" fmla="+- 8470 0 0"/>
              <a:gd name="G9" fmla="+- 0 0 -11677937"/>
              <a:gd name="G10" fmla="+- 8470 0 2700"/>
              <a:gd name="G11" fmla="cos G10 13742"/>
              <a:gd name="G12" fmla="sin G10 13742"/>
              <a:gd name="G13" fmla="cos 13500 13742"/>
              <a:gd name="G14" fmla="sin 13500 13742"/>
              <a:gd name="G15" fmla="+- G11 10800 0"/>
              <a:gd name="G16" fmla="+- G12 10800 0"/>
              <a:gd name="G17" fmla="+- G13 10800 0"/>
              <a:gd name="G18" fmla="+- G14 10800 0"/>
              <a:gd name="G19" fmla="*/ 8470 1 2"/>
              <a:gd name="G20" fmla="+- G19 5400 0"/>
              <a:gd name="G21" fmla="cos G20 13742"/>
              <a:gd name="G22" fmla="sin G20 13742"/>
              <a:gd name="G23" fmla="+- G21 10800 0"/>
              <a:gd name="G24" fmla="+- G12 G23 G22"/>
              <a:gd name="G25" fmla="+- G22 G23 G11"/>
              <a:gd name="G26" fmla="cos 10800 13742"/>
              <a:gd name="G27" fmla="sin 10800 13742"/>
              <a:gd name="G28" fmla="cos 8470 13742"/>
              <a:gd name="G29" fmla="sin 8470 13742"/>
              <a:gd name="G30" fmla="+- G26 10800 0"/>
              <a:gd name="G31" fmla="+- G27 10800 0"/>
              <a:gd name="G32" fmla="+- G28 10800 0"/>
              <a:gd name="G33" fmla="+- G29 10800 0"/>
              <a:gd name="G34" fmla="+- G19 5400 0"/>
              <a:gd name="G35" fmla="cos G34 -11677937"/>
              <a:gd name="G36" fmla="sin G34 -11677937"/>
              <a:gd name="G37" fmla="+/ -11677937 13742 2"/>
              <a:gd name="T2" fmla="*/ 180 256 1"/>
              <a:gd name="T3" fmla="*/ 0 256 1"/>
              <a:gd name="G38" fmla="+- G37 T2 T3"/>
              <a:gd name="G39" fmla="?: G2 G37 G38"/>
              <a:gd name="G40" fmla="cos 10800 G39"/>
              <a:gd name="G41" fmla="sin 10800 G39"/>
              <a:gd name="G42" fmla="cos 8470 G39"/>
              <a:gd name="G43" fmla="sin 8470 G39"/>
              <a:gd name="G44" fmla="+- G40 10800 0"/>
              <a:gd name="G45" fmla="+- G41 10800 0"/>
              <a:gd name="G46" fmla="+- G42 10800 0"/>
              <a:gd name="G47" fmla="+- G43 10800 0"/>
              <a:gd name="G48" fmla="+- G35 10800 0"/>
              <a:gd name="G49" fmla="+- G36 10800 0"/>
              <a:gd name="T4" fmla="*/ 10990 w 21600"/>
              <a:gd name="T5" fmla="*/ 1 h 21600"/>
              <a:gd name="T6" fmla="*/ 1169 w 21600"/>
              <a:gd name="T7" fmla="*/ 10495 h 21600"/>
              <a:gd name="T8" fmla="*/ 10949 w 21600"/>
              <a:gd name="T9" fmla="*/ 2331 h 21600"/>
              <a:gd name="T10" fmla="*/ 24299 w 21600"/>
              <a:gd name="T11" fmla="*/ 10849 h 21600"/>
              <a:gd name="T12" fmla="*/ 20420 w 21600"/>
              <a:gd name="T13" fmla="*/ 14700 h 21600"/>
              <a:gd name="T14" fmla="*/ 16569 w 21600"/>
              <a:gd name="T15" fmla="*/ 10821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9269" y="10830"/>
                </a:moveTo>
                <a:cubicBezTo>
                  <a:pt x="19269" y="10820"/>
                  <a:pt x="19270" y="10810"/>
                  <a:pt x="19270" y="10800"/>
                </a:cubicBezTo>
                <a:cubicBezTo>
                  <a:pt x="19270" y="6122"/>
                  <a:pt x="15477" y="2330"/>
                  <a:pt x="10800" y="2330"/>
                </a:cubicBezTo>
                <a:cubicBezTo>
                  <a:pt x="6226" y="2329"/>
                  <a:pt x="2478" y="5961"/>
                  <a:pt x="2334" y="10532"/>
                </a:cubicBezTo>
                <a:lnTo>
                  <a:pt x="5" y="10459"/>
                </a:lnTo>
                <a:cubicBezTo>
                  <a:pt x="189" y="4630"/>
                  <a:pt x="4968" y="-1"/>
                  <a:pt x="10800" y="0"/>
                </a:cubicBezTo>
                <a:cubicBezTo>
                  <a:pt x="16764" y="0"/>
                  <a:pt x="21600" y="4835"/>
                  <a:pt x="21600" y="10800"/>
                </a:cubicBezTo>
                <a:cubicBezTo>
                  <a:pt x="21600" y="10813"/>
                  <a:pt x="21599" y="10826"/>
                  <a:pt x="21599" y="10839"/>
                </a:cubicBezTo>
                <a:lnTo>
                  <a:pt x="24299" y="10849"/>
                </a:lnTo>
                <a:lnTo>
                  <a:pt x="20420" y="14700"/>
                </a:lnTo>
                <a:lnTo>
                  <a:pt x="16569" y="10821"/>
                </a:lnTo>
                <a:lnTo>
                  <a:pt x="19269" y="10830"/>
                </a:lnTo>
                <a:close/>
              </a:path>
            </a:pathLst>
          </a:custGeom>
          <a:gradFill rotWithShape="1">
            <a:gsLst>
              <a:gs pos="0">
                <a:schemeClr val="folHlink">
                  <a:gamma/>
                  <a:shade val="54510"/>
                  <a:invGamma/>
                </a:schemeClr>
              </a:gs>
              <a:gs pos="100000">
                <a:schemeClr val="folHlink"/>
              </a:gs>
            </a:gsLst>
            <a:lin ang="0" scaled="1"/>
          </a:gradFill>
          <a:ln>
            <a:noFill/>
          </a:ln>
          <a:effectLst/>
        </p:spPr>
        <p:txBody>
          <a:bodyPr wrap="none" anchor="ctr"/>
          <a:lstStyle/>
          <a:p>
            <a:pPr>
              <a:defRPr/>
            </a:pPr>
            <a:endParaRPr lang="zh-CN" altLang="en-US" b="1">
              <a:ea typeface="+mn-ea"/>
            </a:endParaRPr>
          </a:p>
        </p:txBody>
      </p:sp>
      <p:sp>
        <p:nvSpPr>
          <p:cNvPr id="36" name="自选图形 27"/>
          <p:cNvSpPr>
            <a:spLocks noChangeArrowheads="1"/>
          </p:cNvSpPr>
          <p:nvPr/>
        </p:nvSpPr>
        <p:spPr bwMode="gray">
          <a:xfrm flipH="1" flipV="1">
            <a:off x="5076825" y="4269582"/>
            <a:ext cx="2392362" cy="620712"/>
          </a:xfrm>
          <a:custGeom>
            <a:avLst/>
            <a:gdLst>
              <a:gd name="G0" fmla="+- -14015 0 0"/>
              <a:gd name="G1" fmla="+- -11677937 0 0"/>
              <a:gd name="G2" fmla="+- -14015 0 -11677937"/>
              <a:gd name="G3" fmla="+- 10800 0 0"/>
              <a:gd name="G4" fmla="+- 0 0 -14015"/>
              <a:gd name="T0" fmla="*/ 360 256 1"/>
              <a:gd name="T1" fmla="*/ 0 256 1"/>
              <a:gd name="G5" fmla="+- G2 T0 T1"/>
              <a:gd name="G6" fmla="?: G2 G2 G5"/>
              <a:gd name="G7" fmla="+- 0 0 G6"/>
              <a:gd name="G8" fmla="+- 8574 0 0"/>
              <a:gd name="G9" fmla="+- 0 0 -11677937"/>
              <a:gd name="G10" fmla="+- 8574 0 2700"/>
              <a:gd name="G11" fmla="cos G10 -14015"/>
              <a:gd name="G12" fmla="sin G10 -14015"/>
              <a:gd name="G13" fmla="cos 13500 -14015"/>
              <a:gd name="G14" fmla="sin 13500 -14015"/>
              <a:gd name="G15" fmla="+- G11 10800 0"/>
              <a:gd name="G16" fmla="+- G12 10800 0"/>
              <a:gd name="G17" fmla="+- G13 10800 0"/>
              <a:gd name="G18" fmla="+- G14 10800 0"/>
              <a:gd name="G19" fmla="*/ 8574 1 2"/>
              <a:gd name="G20" fmla="+- G19 5400 0"/>
              <a:gd name="G21" fmla="cos G20 -14015"/>
              <a:gd name="G22" fmla="sin G20 -14015"/>
              <a:gd name="G23" fmla="+- G21 10800 0"/>
              <a:gd name="G24" fmla="+- G12 G23 G22"/>
              <a:gd name="G25" fmla="+- G22 G23 G11"/>
              <a:gd name="G26" fmla="cos 10800 -14015"/>
              <a:gd name="G27" fmla="sin 10800 -14015"/>
              <a:gd name="G28" fmla="cos 8574 -14015"/>
              <a:gd name="G29" fmla="sin 8574 -14015"/>
              <a:gd name="G30" fmla="+- G26 10800 0"/>
              <a:gd name="G31" fmla="+- G27 10800 0"/>
              <a:gd name="G32" fmla="+- G28 10800 0"/>
              <a:gd name="G33" fmla="+- G29 10800 0"/>
              <a:gd name="G34" fmla="+- G19 5400 0"/>
              <a:gd name="G35" fmla="cos G34 -11677937"/>
              <a:gd name="G36" fmla="sin G34 -11677937"/>
              <a:gd name="G37" fmla="+/ -11677937 -14015 2"/>
              <a:gd name="T2" fmla="*/ 180 256 1"/>
              <a:gd name="T3" fmla="*/ 0 256 1"/>
              <a:gd name="G38" fmla="+- G37 T2 T3"/>
              <a:gd name="G39" fmla="?: G2 G37 G38"/>
              <a:gd name="G40" fmla="cos 10800 G39"/>
              <a:gd name="G41" fmla="sin 10800 G39"/>
              <a:gd name="G42" fmla="cos 8574 G39"/>
              <a:gd name="G43" fmla="sin 8574 G39"/>
              <a:gd name="G44" fmla="+- G40 10800 0"/>
              <a:gd name="G45" fmla="+- G41 10800 0"/>
              <a:gd name="G46" fmla="+- G42 10800 0"/>
              <a:gd name="G47" fmla="+- G43 10800 0"/>
              <a:gd name="G48" fmla="+- G35 10800 0"/>
              <a:gd name="G49" fmla="+- G36 10800 0"/>
              <a:gd name="T4" fmla="*/ 10950 w 21600"/>
              <a:gd name="T5" fmla="*/ 1 h 21600"/>
              <a:gd name="T6" fmla="*/ 1117 w 21600"/>
              <a:gd name="T7" fmla="*/ 10494 h 21600"/>
              <a:gd name="T8" fmla="*/ 10919 w 21600"/>
              <a:gd name="T9" fmla="*/ 2226 h 21600"/>
              <a:gd name="T10" fmla="*/ 24299 w 21600"/>
              <a:gd name="T11" fmla="*/ 10749 h 21600"/>
              <a:gd name="T12" fmla="*/ 20501 w 21600"/>
              <a:gd name="T13" fmla="*/ 14576 h 21600"/>
              <a:gd name="T14" fmla="*/ 16673 w 21600"/>
              <a:gd name="T15" fmla="*/ 10778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9373" y="10767"/>
                </a:moveTo>
                <a:cubicBezTo>
                  <a:pt x="19356" y="6045"/>
                  <a:pt x="15522" y="2226"/>
                  <a:pt x="10800" y="2226"/>
                </a:cubicBezTo>
                <a:cubicBezTo>
                  <a:pt x="6170" y="2225"/>
                  <a:pt x="2376" y="5901"/>
                  <a:pt x="2230" y="10529"/>
                </a:cubicBezTo>
                <a:lnTo>
                  <a:pt x="5" y="10459"/>
                </a:lnTo>
                <a:cubicBezTo>
                  <a:pt x="189" y="4630"/>
                  <a:pt x="4968" y="-1"/>
                  <a:pt x="10800" y="0"/>
                </a:cubicBezTo>
                <a:cubicBezTo>
                  <a:pt x="16748" y="0"/>
                  <a:pt x="21577" y="4810"/>
                  <a:pt x="21599" y="10759"/>
                </a:cubicBezTo>
                <a:lnTo>
                  <a:pt x="24299" y="10749"/>
                </a:lnTo>
                <a:lnTo>
                  <a:pt x="20501" y="14576"/>
                </a:lnTo>
                <a:lnTo>
                  <a:pt x="16673" y="10778"/>
                </a:lnTo>
                <a:lnTo>
                  <a:pt x="19373" y="10767"/>
                </a:lnTo>
                <a:close/>
              </a:path>
            </a:pathLst>
          </a:custGeom>
          <a:gradFill rotWithShape="1">
            <a:gsLst>
              <a:gs pos="0">
                <a:schemeClr val="folHlink">
                  <a:gamma/>
                  <a:shade val="66667"/>
                  <a:invGamma/>
                </a:schemeClr>
              </a:gs>
              <a:gs pos="100000">
                <a:schemeClr val="folHlink"/>
              </a:gs>
            </a:gsLst>
            <a:lin ang="0" scaled="1"/>
          </a:gradFill>
          <a:ln>
            <a:noFill/>
          </a:ln>
          <a:effectLst/>
        </p:spPr>
        <p:txBody>
          <a:bodyPr wrap="none" anchor="ctr"/>
          <a:lstStyle/>
          <a:p>
            <a:pPr>
              <a:defRPr/>
            </a:pPr>
            <a:endParaRPr lang="zh-CN" altLang="en-US" b="1">
              <a:ea typeface="+mn-ea"/>
            </a:endParaRPr>
          </a:p>
        </p:txBody>
      </p:sp>
      <p:sp>
        <p:nvSpPr>
          <p:cNvPr id="4" name="矩形 3"/>
          <p:cNvSpPr/>
          <p:nvPr/>
        </p:nvSpPr>
        <p:spPr>
          <a:xfrm>
            <a:off x="688975" y="3008231"/>
            <a:ext cx="2264569" cy="923330"/>
          </a:xfrm>
          <a:prstGeom prst="rect">
            <a:avLst/>
          </a:prstGeom>
        </p:spPr>
        <p:txBody>
          <a:bodyPr wrap="square">
            <a:spAutoFit/>
          </a:bodyPr>
          <a:lstStyle/>
          <a:p>
            <a:r>
              <a:rPr lang="zh-CN" altLang="zh-CN" sz="1800" b="1" dirty="0"/>
              <a:t>反映经济系统中各种行为的方程，主要用来描述行为关系</a:t>
            </a:r>
            <a:endParaRPr lang="zh-CN" altLang="en-US" sz="1800" b="1" dirty="0"/>
          </a:p>
        </p:txBody>
      </p:sp>
      <p:sp>
        <p:nvSpPr>
          <p:cNvPr id="5" name="矩形 4"/>
          <p:cNvSpPr/>
          <p:nvPr/>
        </p:nvSpPr>
        <p:spPr>
          <a:xfrm>
            <a:off x="4086226" y="1453059"/>
            <a:ext cx="2241549" cy="923330"/>
          </a:xfrm>
          <a:prstGeom prst="rect">
            <a:avLst/>
          </a:prstGeom>
        </p:spPr>
        <p:txBody>
          <a:bodyPr wrap="square">
            <a:spAutoFit/>
          </a:bodyPr>
          <a:lstStyle/>
          <a:p>
            <a:r>
              <a:rPr lang="zh-CN" altLang="zh-CN" sz="1800" b="1" dirty="0"/>
              <a:t>反映物质生产技术关系的方程（如利润函数与生产函数）</a:t>
            </a:r>
            <a:endParaRPr lang="zh-CN" altLang="en-US" sz="1800" b="1" dirty="0"/>
          </a:p>
        </p:txBody>
      </p:sp>
      <mc:AlternateContent xmlns:mc="http://schemas.openxmlformats.org/markup-compatibility/2006" xmlns:a14="http://schemas.microsoft.com/office/drawing/2010/main">
        <mc:Choice Requires="a14">
          <p:sp>
            <p:nvSpPr>
              <p:cNvPr id="6" name="矩形 5"/>
              <p:cNvSpPr/>
              <p:nvPr/>
            </p:nvSpPr>
            <p:spPr>
              <a:xfrm>
                <a:off x="7464980" y="1222226"/>
                <a:ext cx="4196795" cy="1200329"/>
              </a:xfrm>
              <a:prstGeom prst="rect">
                <a:avLst/>
              </a:prstGeom>
            </p:spPr>
            <p:txBody>
              <a:bodyPr wrap="square">
                <a:spAutoFit/>
              </a:bodyPr>
              <a:lstStyle/>
              <a:p>
                <a:r>
                  <a:rPr lang="zh-CN" altLang="zh-CN" sz="1800" b="1" dirty="0"/>
                  <a:t>是指描述由政府规定的制度、法令、法律所决定制度关系的方程。如营业税所表示的制度方程如公式</a:t>
                </a:r>
                <a14:m>
                  <m:oMath xmlns:m="http://schemas.openxmlformats.org/officeDocument/2006/math">
                    <m:r>
                      <a:rPr lang="en-US" altLang="zh-CN" sz="1800" b="1" i="1">
                        <a:latin typeface="Cambria Math" panose="02040503050406030204"/>
                      </a:rPr>
                      <m:t>𝑻</m:t>
                    </m:r>
                    <m:r>
                      <a:rPr lang="en-US" altLang="zh-CN" sz="1800" b="1">
                        <a:latin typeface="Cambria Math" panose="02040503050406030204"/>
                      </a:rPr>
                      <m:t>=</m:t>
                    </m:r>
                    <m:r>
                      <a:rPr lang="en-US" altLang="zh-CN" sz="1800" b="1" i="1">
                        <a:latin typeface="Cambria Math" panose="02040503050406030204"/>
                      </a:rPr>
                      <m:t>𝒓</m:t>
                    </m:r>
                    <m:r>
                      <a:rPr lang="en-US" altLang="zh-CN" sz="1800" b="1">
                        <a:latin typeface="Cambria Math" panose="02040503050406030204"/>
                      </a:rPr>
                      <m:t>∙</m:t>
                    </m:r>
                    <m:r>
                      <a:rPr lang="en-US" altLang="zh-CN" sz="1800" b="1" i="1">
                        <a:latin typeface="Cambria Math" panose="02040503050406030204"/>
                      </a:rPr>
                      <m:t>𝑺</m:t>
                    </m:r>
                  </m:oMath>
                </a14:m>
                <a:r>
                  <a:rPr lang="zh-CN" altLang="en-US" sz="1800" b="1" dirty="0"/>
                  <a:t>（</a:t>
                </a:r>
                <a:r>
                  <a:rPr lang="en-US" altLang="zh-CN" sz="1800" b="1" i="1" dirty="0"/>
                  <a:t>T</a:t>
                </a:r>
                <a:r>
                  <a:rPr lang="zh-CN" altLang="zh-CN" sz="1800" b="1" dirty="0"/>
                  <a:t>指营业税，</a:t>
                </a:r>
                <a:r>
                  <a:rPr lang="en-US" altLang="zh-CN" sz="1800" b="1" i="1" dirty="0"/>
                  <a:t>r</a:t>
                </a:r>
                <a:r>
                  <a:rPr lang="zh-CN" altLang="zh-CN" sz="1800" b="1" dirty="0"/>
                  <a:t>指税率，</a:t>
                </a:r>
                <a:r>
                  <a:rPr lang="en-US" altLang="zh-CN" sz="1800" b="1" i="1" dirty="0"/>
                  <a:t>S</a:t>
                </a:r>
                <a:r>
                  <a:rPr lang="zh-CN" altLang="zh-CN" sz="1800" b="1" dirty="0"/>
                  <a:t>指销售收入</a:t>
                </a:r>
                <a:r>
                  <a:rPr lang="zh-CN" altLang="en-US" sz="1800" b="1" dirty="0"/>
                  <a:t>）</a:t>
                </a:r>
              </a:p>
            </p:txBody>
          </p:sp>
        </mc:Choice>
        <mc:Fallback xmlns="">
          <p:sp>
            <p:nvSpPr>
              <p:cNvPr id="6" name="矩形 5"/>
              <p:cNvSpPr>
                <a:spLocks noRot="1" noChangeAspect="1" noMove="1" noResize="1" noEditPoints="1" noAdjustHandles="1" noChangeArrowheads="1" noChangeShapeType="1" noTextEdit="1"/>
              </p:cNvSpPr>
              <p:nvPr/>
            </p:nvSpPr>
            <p:spPr>
              <a:xfrm>
                <a:off x="7464980" y="1222226"/>
                <a:ext cx="4196795" cy="1200329"/>
              </a:xfrm>
              <a:prstGeom prst="rect">
                <a:avLst/>
              </a:prstGeom>
              <a:blipFill rotWithShape="1">
                <a:blip r:embed="rId2"/>
                <a:stretch>
                  <a:fillRect l="-13" t="-40" b="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8560850" y="2785061"/>
                <a:ext cx="3637500" cy="1200329"/>
              </a:xfrm>
              <a:prstGeom prst="rect">
                <a:avLst/>
              </a:prstGeom>
            </p:spPr>
            <p:txBody>
              <a:bodyPr wrap="square">
                <a:spAutoFit/>
              </a:bodyPr>
              <a:lstStyle/>
              <a:p>
                <a:r>
                  <a:rPr lang="zh-CN" altLang="zh-CN" sz="1800" b="1" dirty="0"/>
                  <a:t>按照某种定义或规定而建立的方程。如销售收入的定义方程</a:t>
                </a:r>
                <a14:m>
                  <m:oMath xmlns:m="http://schemas.openxmlformats.org/officeDocument/2006/math">
                    <m:r>
                      <a:rPr lang="en-US" altLang="zh-CN" sz="1800" b="1" i="1">
                        <a:latin typeface="Cambria Math" panose="02040503050406030204"/>
                      </a:rPr>
                      <m:t>𝑺</m:t>
                    </m:r>
                    <m:r>
                      <a:rPr lang="en-US" altLang="zh-CN" sz="1800" b="1">
                        <a:latin typeface="Cambria Math" panose="02040503050406030204"/>
                      </a:rPr>
                      <m:t>=</m:t>
                    </m:r>
                    <m:r>
                      <a:rPr lang="en-US" altLang="zh-CN" sz="1800" b="1" i="1">
                        <a:latin typeface="Cambria Math" panose="02040503050406030204"/>
                      </a:rPr>
                      <m:t>𝑸</m:t>
                    </m:r>
                    <m:r>
                      <a:rPr lang="en-US" altLang="zh-CN" sz="1800" b="1">
                        <a:latin typeface="Cambria Math" panose="02040503050406030204"/>
                      </a:rPr>
                      <m:t>∙</m:t>
                    </m:r>
                    <m:r>
                      <a:rPr lang="en-US" altLang="zh-CN" sz="1800" b="1" i="1">
                        <a:latin typeface="Cambria Math" panose="02040503050406030204"/>
                      </a:rPr>
                      <m:t>𝑷</m:t>
                    </m:r>
                  </m:oMath>
                </a14:m>
                <a:r>
                  <a:rPr lang="zh-CN" altLang="en-US" sz="1800" b="1" dirty="0"/>
                  <a:t>（</a:t>
                </a:r>
                <a:r>
                  <a:rPr lang="en-US" altLang="zh-CN" sz="1800" b="1" i="1" dirty="0"/>
                  <a:t>S</a:t>
                </a:r>
                <a:r>
                  <a:rPr lang="zh-CN" altLang="zh-CN" sz="1800" b="1" dirty="0"/>
                  <a:t>指销售收入，</a:t>
                </a:r>
                <a:r>
                  <a:rPr lang="en-US" altLang="zh-CN" sz="1800" b="1" i="1" dirty="0"/>
                  <a:t>Q</a:t>
                </a:r>
                <a:r>
                  <a:rPr lang="zh-CN" altLang="zh-CN" sz="1800" b="1" dirty="0"/>
                  <a:t>指商品的销售量，</a:t>
                </a:r>
                <a:r>
                  <a:rPr lang="en-US" altLang="zh-CN" sz="1800" b="1" i="1" dirty="0"/>
                  <a:t>P</a:t>
                </a:r>
                <a:r>
                  <a:rPr lang="zh-CN" altLang="zh-CN" sz="1800" b="1" dirty="0"/>
                  <a:t>指销售价格</a:t>
                </a:r>
                <a:r>
                  <a:rPr lang="zh-CN" altLang="en-US" sz="1800" b="1" dirty="0"/>
                  <a:t>）</a:t>
                </a:r>
              </a:p>
            </p:txBody>
          </p:sp>
        </mc:Choice>
        <mc:Fallback xmlns="">
          <p:sp>
            <p:nvSpPr>
              <p:cNvPr id="7" name="矩形 6"/>
              <p:cNvSpPr>
                <a:spLocks noRot="1" noChangeAspect="1" noMove="1" noResize="1" noEditPoints="1" noAdjustHandles="1" noChangeArrowheads="1" noChangeShapeType="1" noTextEdit="1"/>
              </p:cNvSpPr>
              <p:nvPr/>
            </p:nvSpPr>
            <p:spPr>
              <a:xfrm>
                <a:off x="8560850" y="2785061"/>
                <a:ext cx="3637500" cy="1200329"/>
              </a:xfrm>
              <a:prstGeom prst="rect">
                <a:avLst/>
              </a:prstGeom>
              <a:blipFill rotWithShape="1">
                <a:blip r:embed="rId3"/>
                <a:stretch>
                  <a:fillRect l="-11" t="-49" r="-3055" b="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7226346" y="5472113"/>
                <a:ext cx="4816430" cy="1200329"/>
              </a:xfrm>
              <a:prstGeom prst="rect">
                <a:avLst/>
              </a:prstGeom>
            </p:spPr>
            <p:txBody>
              <a:bodyPr wrap="square">
                <a:spAutoFit/>
              </a:bodyPr>
              <a:lstStyle/>
              <a:p>
                <a:r>
                  <a:rPr lang="zh-CN" altLang="zh-CN" sz="1800" b="1" dirty="0"/>
                  <a:t>反映系统内部的平衡状况或普遍认可的平衡关系。如销售收入的平衡关系式如公式</a:t>
                </a:r>
                <a14:m>
                  <m:oMath xmlns:m="http://schemas.openxmlformats.org/officeDocument/2006/math">
                    <m:r>
                      <a:rPr lang="en-US" altLang="zh-CN" sz="1800" b="1" i="1">
                        <a:latin typeface="Cambria Math" panose="02040503050406030204"/>
                      </a:rPr>
                      <m:t>𝑺</m:t>
                    </m:r>
                    <m:r>
                      <a:rPr lang="en-US" altLang="zh-CN" sz="1800" b="1">
                        <a:latin typeface="Cambria Math" panose="02040503050406030204"/>
                      </a:rPr>
                      <m:t>=</m:t>
                    </m:r>
                    <m:r>
                      <a:rPr lang="en-US" altLang="zh-CN" sz="1800" b="1" i="1">
                        <a:latin typeface="Cambria Math" panose="02040503050406030204"/>
                      </a:rPr>
                      <m:t>𝑪</m:t>
                    </m:r>
                    <m:r>
                      <a:rPr lang="en-US" altLang="zh-CN" sz="1800" b="1">
                        <a:latin typeface="Cambria Math" panose="02040503050406030204"/>
                      </a:rPr>
                      <m:t>+</m:t>
                    </m:r>
                    <m:r>
                      <a:rPr lang="en-US" altLang="zh-CN" sz="1800" b="1" i="1">
                        <a:latin typeface="Cambria Math" panose="02040503050406030204"/>
                      </a:rPr>
                      <m:t>𝑭</m:t>
                    </m:r>
                    <m:r>
                      <a:rPr lang="en-US" altLang="zh-CN" sz="1800" b="1">
                        <a:latin typeface="Cambria Math" panose="02040503050406030204"/>
                      </a:rPr>
                      <m:t>+</m:t>
                    </m:r>
                    <m:r>
                      <a:rPr lang="en-US" altLang="zh-CN" sz="1800" b="1" i="1">
                        <a:latin typeface="Cambria Math" panose="02040503050406030204"/>
                      </a:rPr>
                      <m:t>𝑻</m:t>
                    </m:r>
                    <m:r>
                      <a:rPr lang="en-US" altLang="zh-CN" sz="1800" b="1">
                        <a:latin typeface="Cambria Math" panose="02040503050406030204"/>
                      </a:rPr>
                      <m:t>+</m:t>
                    </m:r>
                    <m:r>
                      <a:rPr lang="en-US" altLang="zh-CN" sz="1800" b="1" i="1">
                        <a:latin typeface="Cambria Math" panose="02040503050406030204"/>
                      </a:rPr>
                      <m:t>𝑴</m:t>
                    </m:r>
                  </m:oMath>
                </a14:m>
                <a:r>
                  <a:rPr lang="zh-CN" altLang="en-US" sz="1800" b="1" dirty="0"/>
                  <a:t>（</a:t>
                </a:r>
                <a:r>
                  <a:rPr lang="en-US" altLang="zh-CN" sz="1800" b="1" i="1" dirty="0"/>
                  <a:t>S</a:t>
                </a:r>
                <a:r>
                  <a:rPr lang="zh-CN" altLang="zh-CN" sz="1800" b="1" dirty="0"/>
                  <a:t>指销售收入，</a:t>
                </a:r>
                <a:r>
                  <a:rPr lang="en-US" altLang="zh-CN" sz="1800" b="1" i="1" dirty="0"/>
                  <a:t>F</a:t>
                </a:r>
                <a:r>
                  <a:rPr lang="zh-CN" altLang="zh-CN" sz="1800" b="1" dirty="0"/>
                  <a:t>指销售费用，</a:t>
                </a:r>
                <a:r>
                  <a:rPr lang="en-US" altLang="zh-CN" sz="1800" b="1" i="1" dirty="0"/>
                  <a:t>T</a:t>
                </a:r>
                <a:r>
                  <a:rPr lang="zh-CN" altLang="zh-CN" sz="1800" b="1" dirty="0"/>
                  <a:t>指销售税金，</a:t>
                </a:r>
                <a:r>
                  <a:rPr lang="en-US" altLang="zh-CN" sz="1800" b="1" i="1" dirty="0"/>
                  <a:t>M</a:t>
                </a:r>
                <a:r>
                  <a:rPr lang="zh-CN" altLang="zh-CN" sz="1800" b="1" dirty="0"/>
                  <a:t>指销售利润</a:t>
                </a:r>
                <a:r>
                  <a:rPr lang="zh-CN" altLang="en-US" sz="1800" b="1" dirty="0"/>
                  <a:t>）</a:t>
                </a:r>
              </a:p>
            </p:txBody>
          </p:sp>
        </mc:Choice>
        <mc:Fallback xmlns="">
          <p:sp>
            <p:nvSpPr>
              <p:cNvPr id="37" name="矩形 36"/>
              <p:cNvSpPr>
                <a:spLocks noRot="1" noChangeAspect="1" noMove="1" noResize="1" noEditPoints="1" noAdjustHandles="1" noChangeArrowheads="1" noChangeShapeType="1" noTextEdit="1"/>
              </p:cNvSpPr>
              <p:nvPr/>
            </p:nvSpPr>
            <p:spPr>
              <a:xfrm>
                <a:off x="7226346" y="5472113"/>
                <a:ext cx="4816430" cy="1200329"/>
              </a:xfrm>
              <a:prstGeom prst="rect">
                <a:avLst/>
              </a:prstGeom>
              <a:blipFill rotWithShape="1">
                <a:blip r:embed="rId4"/>
                <a:stretch>
                  <a:fillRect l="-1" t="-26" b="41"/>
                </a:stretch>
              </a:blipFill>
            </p:spPr>
            <p:txBody>
              <a:bodyPr/>
              <a:lstStyle/>
              <a:p>
                <a:r>
                  <a:rPr lang="zh-CN" altLang="en-US">
                    <a:noFill/>
                  </a:rPr>
                  <a:t> </a:t>
                </a:r>
              </a:p>
            </p:txBody>
          </p:sp>
        </mc:Fallback>
      </mc:AlternateContent>
      <p:sp>
        <p:nvSpPr>
          <p:cNvPr id="20" name="灯片编号占位符 19">
            <a:extLst>
              <a:ext uri="{FF2B5EF4-FFF2-40B4-BE49-F238E27FC236}">
                <a16:creationId xmlns:a16="http://schemas.microsoft.com/office/drawing/2014/main" id="{1B940C06-F255-412A-9762-3415792F5707}"/>
              </a:ext>
            </a:extLst>
          </p:cNvPr>
          <p:cNvSpPr>
            <a:spLocks noGrp="1"/>
          </p:cNvSpPr>
          <p:nvPr>
            <p:ph type="sldNum" sz="quarter" idx="12"/>
          </p:nvPr>
        </p:nvSpPr>
        <p:spPr/>
        <p:txBody>
          <a:bodyPr/>
          <a:lstStyle/>
          <a:p>
            <a:fld id="{B6F15528-21DE-4FAA-801E-634DDDAF4B2B}" type="slidenum">
              <a:rPr lang="en-US" smtClean="0"/>
              <a:t>120</a:t>
            </a:fld>
            <a:endParaRPr lang="en-US" dirty="0"/>
          </a:p>
        </p:txBody>
      </p:sp>
      <p:sp>
        <p:nvSpPr>
          <p:cNvPr id="38" name="灯片编号占位符 8">
            <a:extLst>
              <a:ext uri="{FF2B5EF4-FFF2-40B4-BE49-F238E27FC236}">
                <a16:creationId xmlns:a16="http://schemas.microsoft.com/office/drawing/2014/main" id="{D9E0D881-3C95-4C79-BC17-F06CEFD96D7B}"/>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120</a:t>
            </a:fld>
            <a:endParaRPr kumimoji="0" lang="en-US" altLang="zh-CN" sz="1800">
              <a:latin typeface="Times New Roman" panose="02020603050405020304" pitchFamily="18" charset="0"/>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2.1.3  </a:t>
            </a:r>
            <a:r>
              <a:rPr lang="zh-CN" altLang="zh-CN" b="1" dirty="0"/>
              <a:t>项目可行性研究</a:t>
            </a:r>
            <a:endParaRPr lang="zh-CN" altLang="en-US" b="1" dirty="0"/>
          </a:p>
        </p:txBody>
      </p:sp>
      <p:sp>
        <p:nvSpPr>
          <p:cNvPr id="3" name="矩形 2"/>
          <p:cNvSpPr/>
          <p:nvPr/>
        </p:nvSpPr>
        <p:spPr>
          <a:xfrm>
            <a:off x="906136" y="1442371"/>
            <a:ext cx="3962944" cy="461665"/>
          </a:xfrm>
          <a:prstGeom prst="rect">
            <a:avLst/>
          </a:prstGeom>
        </p:spPr>
        <p:txBody>
          <a:bodyPr wrap="none">
            <a:spAutoFit/>
          </a:bodyPr>
          <a:lstStyle/>
          <a:p>
            <a:r>
              <a:rPr lang="zh-CN" altLang="en-US" b="1" dirty="0"/>
              <a:t>④ </a:t>
            </a:r>
            <a:r>
              <a:rPr lang="zh-CN" altLang="zh-CN" b="1" dirty="0"/>
              <a:t>经济计量模型预测法</a:t>
            </a:r>
            <a:r>
              <a:rPr lang="zh-CN" altLang="en-US" b="1" dirty="0"/>
              <a:t>程序</a:t>
            </a:r>
          </a:p>
        </p:txBody>
      </p:sp>
      <p:grpSp>
        <p:nvGrpSpPr>
          <p:cNvPr id="9" name="Group 4"/>
          <p:cNvGrpSpPr/>
          <p:nvPr/>
        </p:nvGrpSpPr>
        <p:grpSpPr bwMode="auto">
          <a:xfrm>
            <a:off x="1984375" y="1930400"/>
            <a:ext cx="7259637" cy="4242594"/>
            <a:chOff x="681" y="926"/>
            <a:chExt cx="4189" cy="2567"/>
          </a:xfrm>
        </p:grpSpPr>
        <p:sp>
          <p:nvSpPr>
            <p:cNvPr id="10" name="Freeform 5"/>
            <p:cNvSpPr/>
            <p:nvPr/>
          </p:nvSpPr>
          <p:spPr bwMode="blackWhite">
            <a:xfrm>
              <a:off x="3210" y="926"/>
              <a:ext cx="1660" cy="2567"/>
            </a:xfrm>
            <a:custGeom>
              <a:avLst/>
              <a:gdLst>
                <a:gd name="T0" fmla="*/ 0 w 1660"/>
                <a:gd name="T1" fmla="*/ 256 h 2567"/>
                <a:gd name="T2" fmla="*/ 1080 w 1660"/>
                <a:gd name="T3" fmla="*/ 256 h 2567"/>
                <a:gd name="T4" fmla="*/ 1080 w 1660"/>
                <a:gd name="T5" fmla="*/ 0 h 2567"/>
                <a:gd name="T6" fmla="*/ 1659 w 1660"/>
                <a:gd name="T7" fmla="*/ 1283 h 2567"/>
                <a:gd name="T8" fmla="*/ 1080 w 1660"/>
                <a:gd name="T9" fmla="*/ 2566 h 2567"/>
                <a:gd name="T10" fmla="*/ 1080 w 1660"/>
                <a:gd name="T11" fmla="*/ 2309 h 2567"/>
                <a:gd name="T12" fmla="*/ 0 w 1660"/>
                <a:gd name="T13" fmla="*/ 2309 h 2567"/>
                <a:gd name="T14" fmla="*/ 0 w 1660"/>
                <a:gd name="T15" fmla="*/ 1283 h 2567"/>
                <a:gd name="T16" fmla="*/ 0 w 1660"/>
                <a:gd name="T17" fmla="*/ 256 h 2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0" h="2567">
                  <a:moveTo>
                    <a:pt x="0" y="256"/>
                  </a:moveTo>
                  <a:lnTo>
                    <a:pt x="1080" y="256"/>
                  </a:lnTo>
                  <a:lnTo>
                    <a:pt x="1080" y="0"/>
                  </a:lnTo>
                  <a:lnTo>
                    <a:pt x="1659" y="1283"/>
                  </a:lnTo>
                  <a:lnTo>
                    <a:pt x="1080" y="2566"/>
                  </a:lnTo>
                  <a:lnTo>
                    <a:pt x="1080" y="2309"/>
                  </a:lnTo>
                  <a:lnTo>
                    <a:pt x="0" y="2309"/>
                  </a:lnTo>
                  <a:lnTo>
                    <a:pt x="0" y="1283"/>
                  </a:lnTo>
                  <a:lnTo>
                    <a:pt x="0" y="256"/>
                  </a:lnTo>
                </a:path>
              </a:pathLst>
            </a:custGeom>
            <a:solidFill>
              <a:schemeClr val="accent1"/>
            </a:solidFill>
            <a:ln w="12700" cap="rnd" cmpd="sng">
              <a:solidFill>
                <a:schemeClr val="tx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11" name="Freeform 6"/>
            <p:cNvSpPr/>
            <p:nvPr/>
          </p:nvSpPr>
          <p:spPr bwMode="blackWhite">
            <a:xfrm>
              <a:off x="2162" y="1182"/>
              <a:ext cx="1511" cy="2054"/>
            </a:xfrm>
            <a:custGeom>
              <a:avLst/>
              <a:gdLst>
                <a:gd name="T0" fmla="*/ 0 w 1511"/>
                <a:gd name="T1" fmla="*/ 203 h 2054"/>
                <a:gd name="T2" fmla="*/ 1048 w 1511"/>
                <a:gd name="T3" fmla="*/ 203 h 2054"/>
                <a:gd name="T4" fmla="*/ 1048 w 1511"/>
                <a:gd name="T5" fmla="*/ 0 h 2054"/>
                <a:gd name="T6" fmla="*/ 1510 w 1511"/>
                <a:gd name="T7" fmla="*/ 1026 h 2054"/>
                <a:gd name="T8" fmla="*/ 1048 w 1511"/>
                <a:gd name="T9" fmla="*/ 2053 h 2054"/>
                <a:gd name="T10" fmla="*/ 1048 w 1511"/>
                <a:gd name="T11" fmla="*/ 1849 h 2054"/>
                <a:gd name="T12" fmla="*/ 0 w 1511"/>
                <a:gd name="T13" fmla="*/ 1849 h 2054"/>
                <a:gd name="T14" fmla="*/ 0 w 1511"/>
                <a:gd name="T15" fmla="*/ 1026 h 2054"/>
                <a:gd name="T16" fmla="*/ 0 w 1511"/>
                <a:gd name="T17" fmla="*/ 203 h 2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1" h="2054">
                  <a:moveTo>
                    <a:pt x="0" y="203"/>
                  </a:moveTo>
                  <a:lnTo>
                    <a:pt x="1048" y="203"/>
                  </a:lnTo>
                  <a:lnTo>
                    <a:pt x="1048" y="0"/>
                  </a:lnTo>
                  <a:lnTo>
                    <a:pt x="1510" y="1026"/>
                  </a:lnTo>
                  <a:lnTo>
                    <a:pt x="1048" y="2053"/>
                  </a:lnTo>
                  <a:lnTo>
                    <a:pt x="1048" y="1849"/>
                  </a:lnTo>
                  <a:lnTo>
                    <a:pt x="0" y="1849"/>
                  </a:lnTo>
                  <a:lnTo>
                    <a:pt x="0" y="1026"/>
                  </a:lnTo>
                  <a:lnTo>
                    <a:pt x="0" y="203"/>
                  </a:lnTo>
                </a:path>
              </a:pathLst>
            </a:custGeom>
            <a:solidFill>
              <a:schemeClr val="accent1"/>
            </a:solidFill>
            <a:ln w="12700" cap="rnd" cmpd="sng">
              <a:solidFill>
                <a:schemeClr val="tx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12" name="Freeform 7"/>
            <p:cNvSpPr/>
            <p:nvPr/>
          </p:nvSpPr>
          <p:spPr bwMode="blackWhite">
            <a:xfrm>
              <a:off x="1326" y="1397"/>
              <a:ext cx="1207" cy="1636"/>
            </a:xfrm>
            <a:custGeom>
              <a:avLst/>
              <a:gdLst>
                <a:gd name="T0" fmla="*/ 0 w 1207"/>
                <a:gd name="T1" fmla="*/ 244 h 1636"/>
                <a:gd name="T2" fmla="*/ 837 w 1207"/>
                <a:gd name="T3" fmla="*/ 244 h 1636"/>
                <a:gd name="T4" fmla="*/ 837 w 1207"/>
                <a:gd name="T5" fmla="*/ 0 h 1636"/>
                <a:gd name="T6" fmla="*/ 1206 w 1207"/>
                <a:gd name="T7" fmla="*/ 812 h 1636"/>
                <a:gd name="T8" fmla="*/ 837 w 1207"/>
                <a:gd name="T9" fmla="*/ 1635 h 1636"/>
                <a:gd name="T10" fmla="*/ 837 w 1207"/>
                <a:gd name="T11" fmla="*/ 1390 h 1636"/>
                <a:gd name="T12" fmla="*/ 0 w 1207"/>
                <a:gd name="T13" fmla="*/ 1390 h 1636"/>
                <a:gd name="T14" fmla="*/ 0 w 1207"/>
                <a:gd name="T15" fmla="*/ 812 h 1636"/>
                <a:gd name="T16" fmla="*/ 0 w 1207"/>
                <a:gd name="T17" fmla="*/ 244 h 1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7" h="1636">
                  <a:moveTo>
                    <a:pt x="0" y="244"/>
                  </a:moveTo>
                  <a:lnTo>
                    <a:pt x="837" y="244"/>
                  </a:lnTo>
                  <a:lnTo>
                    <a:pt x="837" y="0"/>
                  </a:lnTo>
                  <a:lnTo>
                    <a:pt x="1206" y="812"/>
                  </a:lnTo>
                  <a:lnTo>
                    <a:pt x="837" y="1635"/>
                  </a:lnTo>
                  <a:lnTo>
                    <a:pt x="837" y="1390"/>
                  </a:lnTo>
                  <a:lnTo>
                    <a:pt x="0" y="1390"/>
                  </a:lnTo>
                  <a:lnTo>
                    <a:pt x="0" y="812"/>
                  </a:lnTo>
                  <a:lnTo>
                    <a:pt x="0" y="244"/>
                  </a:lnTo>
                </a:path>
              </a:pathLst>
            </a:custGeom>
            <a:solidFill>
              <a:schemeClr val="accent1"/>
            </a:solidFill>
            <a:ln w="12700" cap="rnd" cmpd="sng">
              <a:solidFill>
                <a:schemeClr val="tx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13" name="Freeform 8"/>
            <p:cNvSpPr/>
            <p:nvPr/>
          </p:nvSpPr>
          <p:spPr bwMode="blackWhite">
            <a:xfrm>
              <a:off x="681" y="1642"/>
              <a:ext cx="906" cy="1146"/>
            </a:xfrm>
            <a:custGeom>
              <a:avLst/>
              <a:gdLst>
                <a:gd name="T0" fmla="*/ 0 w 906"/>
                <a:gd name="T1" fmla="*/ 224 h 1146"/>
                <a:gd name="T2" fmla="*/ 645 w 906"/>
                <a:gd name="T3" fmla="*/ 224 h 1146"/>
                <a:gd name="T4" fmla="*/ 645 w 906"/>
                <a:gd name="T5" fmla="*/ 0 h 1146"/>
                <a:gd name="T6" fmla="*/ 905 w 906"/>
                <a:gd name="T7" fmla="*/ 567 h 1146"/>
                <a:gd name="T8" fmla="*/ 645 w 906"/>
                <a:gd name="T9" fmla="*/ 1145 h 1146"/>
                <a:gd name="T10" fmla="*/ 645 w 906"/>
                <a:gd name="T11" fmla="*/ 920 h 1146"/>
                <a:gd name="T12" fmla="*/ 0 w 906"/>
                <a:gd name="T13" fmla="*/ 920 h 1146"/>
                <a:gd name="T14" fmla="*/ 0 w 906"/>
                <a:gd name="T15" fmla="*/ 567 h 1146"/>
                <a:gd name="T16" fmla="*/ 0 w 906"/>
                <a:gd name="T17" fmla="*/ 224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6" h="1146">
                  <a:moveTo>
                    <a:pt x="0" y="224"/>
                  </a:moveTo>
                  <a:lnTo>
                    <a:pt x="645" y="224"/>
                  </a:lnTo>
                  <a:lnTo>
                    <a:pt x="645" y="0"/>
                  </a:lnTo>
                  <a:lnTo>
                    <a:pt x="905" y="567"/>
                  </a:lnTo>
                  <a:lnTo>
                    <a:pt x="645" y="1145"/>
                  </a:lnTo>
                  <a:lnTo>
                    <a:pt x="645" y="920"/>
                  </a:lnTo>
                  <a:lnTo>
                    <a:pt x="0" y="920"/>
                  </a:lnTo>
                  <a:lnTo>
                    <a:pt x="0" y="567"/>
                  </a:lnTo>
                  <a:lnTo>
                    <a:pt x="0" y="224"/>
                  </a:lnTo>
                </a:path>
              </a:pathLst>
            </a:custGeom>
            <a:solidFill>
              <a:schemeClr val="accent1"/>
            </a:solidFill>
            <a:ln w="12700" cap="rnd" cmpd="sng">
              <a:solidFill>
                <a:schemeClr val="tx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grpSp>
      <p:sp>
        <p:nvSpPr>
          <p:cNvPr id="4" name="TextBox 3"/>
          <p:cNvSpPr txBox="1"/>
          <p:nvPr/>
        </p:nvSpPr>
        <p:spPr>
          <a:xfrm>
            <a:off x="2238175" y="3658394"/>
            <a:ext cx="965400" cy="830997"/>
          </a:xfrm>
          <a:prstGeom prst="rect">
            <a:avLst/>
          </a:prstGeom>
          <a:noFill/>
        </p:spPr>
        <p:txBody>
          <a:bodyPr wrap="square" rtlCol="0">
            <a:spAutoFit/>
          </a:bodyPr>
          <a:lstStyle/>
          <a:p>
            <a:r>
              <a:rPr lang="zh-CN" altLang="en-US" b="1" dirty="0">
                <a:solidFill>
                  <a:schemeClr val="bg1"/>
                </a:solidFill>
              </a:rPr>
              <a:t>模型设计</a:t>
            </a:r>
          </a:p>
        </p:txBody>
      </p:sp>
      <p:sp>
        <p:nvSpPr>
          <p:cNvPr id="14" name="TextBox 13"/>
          <p:cNvSpPr txBox="1"/>
          <p:nvPr/>
        </p:nvSpPr>
        <p:spPr>
          <a:xfrm>
            <a:off x="3762175" y="3658394"/>
            <a:ext cx="965400" cy="830997"/>
          </a:xfrm>
          <a:prstGeom prst="rect">
            <a:avLst/>
          </a:prstGeom>
          <a:noFill/>
        </p:spPr>
        <p:txBody>
          <a:bodyPr wrap="square" rtlCol="0">
            <a:spAutoFit/>
          </a:bodyPr>
          <a:lstStyle/>
          <a:p>
            <a:r>
              <a:rPr lang="zh-CN" altLang="en-US" b="1" dirty="0">
                <a:solidFill>
                  <a:schemeClr val="bg1"/>
                </a:solidFill>
              </a:rPr>
              <a:t>模型识别</a:t>
            </a:r>
          </a:p>
        </p:txBody>
      </p:sp>
      <p:sp>
        <p:nvSpPr>
          <p:cNvPr id="15" name="TextBox 14"/>
          <p:cNvSpPr txBox="1"/>
          <p:nvPr/>
        </p:nvSpPr>
        <p:spPr>
          <a:xfrm>
            <a:off x="5565775" y="3635371"/>
            <a:ext cx="965400" cy="830997"/>
          </a:xfrm>
          <a:prstGeom prst="rect">
            <a:avLst/>
          </a:prstGeom>
          <a:noFill/>
        </p:spPr>
        <p:txBody>
          <a:bodyPr wrap="square" rtlCol="0">
            <a:spAutoFit/>
          </a:bodyPr>
          <a:lstStyle/>
          <a:p>
            <a:r>
              <a:rPr lang="zh-CN" altLang="en-US" b="1" dirty="0">
                <a:solidFill>
                  <a:schemeClr val="bg1"/>
                </a:solidFill>
              </a:rPr>
              <a:t>模型估计</a:t>
            </a:r>
          </a:p>
        </p:txBody>
      </p:sp>
      <p:sp>
        <p:nvSpPr>
          <p:cNvPr id="16" name="TextBox 15"/>
          <p:cNvSpPr txBox="1"/>
          <p:nvPr/>
        </p:nvSpPr>
        <p:spPr>
          <a:xfrm>
            <a:off x="7546975" y="3665597"/>
            <a:ext cx="965400" cy="830997"/>
          </a:xfrm>
          <a:prstGeom prst="rect">
            <a:avLst/>
          </a:prstGeom>
          <a:noFill/>
        </p:spPr>
        <p:txBody>
          <a:bodyPr wrap="square" rtlCol="0">
            <a:spAutoFit/>
          </a:bodyPr>
          <a:lstStyle/>
          <a:p>
            <a:r>
              <a:rPr lang="zh-CN" altLang="en-US" b="1" dirty="0">
                <a:solidFill>
                  <a:schemeClr val="bg1"/>
                </a:solidFill>
              </a:rPr>
              <a:t>模型检验</a:t>
            </a:r>
          </a:p>
        </p:txBody>
      </p:sp>
      <p:sp>
        <p:nvSpPr>
          <p:cNvPr id="17" name="TextBox 16"/>
          <p:cNvSpPr txBox="1"/>
          <p:nvPr/>
        </p:nvSpPr>
        <p:spPr>
          <a:xfrm>
            <a:off x="9528175" y="3632930"/>
            <a:ext cx="965400" cy="830997"/>
          </a:xfrm>
          <a:prstGeom prst="rect">
            <a:avLst/>
          </a:prstGeom>
          <a:noFill/>
        </p:spPr>
        <p:txBody>
          <a:bodyPr wrap="square" rtlCol="0">
            <a:spAutoFit/>
          </a:bodyPr>
          <a:lstStyle/>
          <a:p>
            <a:r>
              <a:rPr lang="zh-CN" altLang="en-US" b="1" dirty="0"/>
              <a:t>模型使用</a:t>
            </a:r>
          </a:p>
        </p:txBody>
      </p:sp>
      <p:sp>
        <p:nvSpPr>
          <p:cNvPr id="6" name="灯片编号占位符 5">
            <a:extLst>
              <a:ext uri="{FF2B5EF4-FFF2-40B4-BE49-F238E27FC236}">
                <a16:creationId xmlns:a16="http://schemas.microsoft.com/office/drawing/2014/main" id="{55BC470E-E5A7-457C-951A-A5CB4DD75873}"/>
              </a:ext>
            </a:extLst>
          </p:cNvPr>
          <p:cNvSpPr>
            <a:spLocks noGrp="1"/>
          </p:cNvSpPr>
          <p:nvPr>
            <p:ph type="sldNum" sz="quarter" idx="12"/>
          </p:nvPr>
        </p:nvSpPr>
        <p:spPr/>
        <p:txBody>
          <a:bodyPr/>
          <a:lstStyle/>
          <a:p>
            <a:fld id="{B6F15528-21DE-4FAA-801E-634DDDAF4B2B}" type="slidenum">
              <a:rPr lang="en-US" smtClean="0"/>
              <a:t>121</a:t>
            </a:fld>
            <a:endParaRPr lang="en-US" dirty="0"/>
          </a:p>
        </p:txBody>
      </p:sp>
      <p:sp>
        <p:nvSpPr>
          <p:cNvPr id="18" name="灯片编号占位符 8">
            <a:extLst>
              <a:ext uri="{FF2B5EF4-FFF2-40B4-BE49-F238E27FC236}">
                <a16:creationId xmlns:a16="http://schemas.microsoft.com/office/drawing/2014/main" id="{F6E40348-9585-49A3-B7DA-7F5C81C88F2D}"/>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121</a:t>
            </a:fld>
            <a:endParaRPr kumimoji="0" lang="en-US" altLang="zh-CN" sz="1800">
              <a:latin typeface="Times New Roman" panose="02020603050405020304" pitchFamily="18" charset="0"/>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4699" y="352424"/>
            <a:ext cx="5553075" cy="429419"/>
          </a:xfrm>
        </p:spPr>
        <p:txBody>
          <a:bodyPr/>
          <a:lstStyle/>
          <a:p>
            <a:pPr marL="0" indent="0"/>
            <a:r>
              <a:rPr lang="en-US" altLang="zh-CN" b="1" dirty="0"/>
              <a:t>2.1.4 </a:t>
            </a:r>
            <a:r>
              <a:rPr lang="zh-CN" altLang="zh-CN" b="1" dirty="0"/>
              <a:t>成本和费用、收入和利润、主要税金</a:t>
            </a:r>
            <a:endParaRPr lang="zh-CN" altLang="en-US" dirty="0"/>
          </a:p>
        </p:txBody>
      </p:sp>
      <p:sp>
        <p:nvSpPr>
          <p:cNvPr id="243" name="矩形 242"/>
          <p:cNvSpPr/>
          <p:nvPr/>
        </p:nvSpPr>
        <p:spPr>
          <a:xfrm>
            <a:off x="1" y="1681073"/>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9" name="矩形 18"/>
          <p:cNvSpPr/>
          <p:nvPr/>
        </p:nvSpPr>
        <p:spPr>
          <a:xfrm>
            <a:off x="3175" y="2134394"/>
            <a:ext cx="12192000" cy="293873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2000" dirty="0">
              <a:solidFill>
                <a:schemeClr val="bg1"/>
              </a:solidFill>
            </a:endParaRPr>
          </a:p>
        </p:txBody>
      </p:sp>
      <p:sp>
        <p:nvSpPr>
          <p:cNvPr id="20" name="内容占位符 4"/>
          <p:cNvSpPr txBox="1"/>
          <p:nvPr/>
        </p:nvSpPr>
        <p:spPr>
          <a:xfrm>
            <a:off x="661726" y="2362994"/>
            <a:ext cx="10923849" cy="2064368"/>
          </a:xfrm>
          <a:prstGeom prst="rect">
            <a:avLst/>
          </a:prstGeom>
        </p:spPr>
        <p:txBody>
          <a:bodyPr vert="horz" lIns="91440" tIns="45720" rIns="91440" bIns="45720" rtlCol="0">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zh-CN" sz="2400" b="1" dirty="0">
                <a:solidFill>
                  <a:schemeClr val="tx1"/>
                </a:solidFill>
              </a:rPr>
              <a:t>成本是指为了达到一定的目的或者进行生产经营活动时，购置各种生产资料或者采购商品所支付的价款以及费用，即采购成本或者购置成本。随着企业生产活动的不断进行，这些成本就转化为生产成本与销售成本。</a:t>
            </a:r>
          </a:p>
          <a:p>
            <a:r>
              <a:rPr lang="zh-CN" altLang="zh-CN" sz="2400" b="1" dirty="0">
                <a:solidFill>
                  <a:schemeClr val="tx1"/>
                </a:solidFill>
              </a:rPr>
              <a:t>总成本费用是指软件</a:t>
            </a:r>
            <a:r>
              <a:rPr lang="zh-CN" altLang="en-US" sz="2400" b="1" dirty="0">
                <a:solidFill>
                  <a:schemeClr val="tx1"/>
                </a:solidFill>
              </a:rPr>
              <a:t>工程</a:t>
            </a:r>
            <a:r>
              <a:rPr lang="zh-CN" altLang="zh-CN" sz="2400" b="1" dirty="0">
                <a:solidFill>
                  <a:schemeClr val="tx1"/>
                </a:solidFill>
              </a:rPr>
              <a:t>项目在一定时期内，为生产以及销售产品而花费的全部成本及其费用。</a:t>
            </a:r>
            <a:endParaRPr lang="zh-CN" altLang="en-US" sz="2400" b="1" dirty="0">
              <a:solidFill>
                <a:schemeClr val="tx1"/>
              </a:solidFill>
            </a:endParaRPr>
          </a:p>
        </p:txBody>
      </p:sp>
      <p:sp>
        <p:nvSpPr>
          <p:cNvPr id="23"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4"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5"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6" name="矩形 25"/>
          <p:cNvSpPr/>
          <p:nvPr/>
        </p:nvSpPr>
        <p:spPr>
          <a:xfrm>
            <a:off x="1" y="6515579"/>
            <a:ext cx="8920154" cy="344009"/>
          </a:xfrm>
          <a:prstGeom prst="rect">
            <a:avLst/>
          </a:prstGeom>
          <a:solidFill>
            <a:srgbClr val="4C3D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174" y="5487194"/>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4" name="灯片编号占位符 3">
            <a:extLst>
              <a:ext uri="{FF2B5EF4-FFF2-40B4-BE49-F238E27FC236}">
                <a16:creationId xmlns:a16="http://schemas.microsoft.com/office/drawing/2014/main" id="{A3FCA3C5-53A4-403A-910D-0D395EC0B935}"/>
              </a:ext>
            </a:extLst>
          </p:cNvPr>
          <p:cNvSpPr>
            <a:spLocks noGrp="1"/>
          </p:cNvSpPr>
          <p:nvPr>
            <p:ph type="sldNum" sz="quarter" idx="12"/>
          </p:nvPr>
        </p:nvSpPr>
        <p:spPr/>
        <p:txBody>
          <a:bodyPr/>
          <a:lstStyle/>
          <a:p>
            <a:fld id="{B6F15528-21DE-4FAA-801E-634DDDAF4B2B}" type="slidenum">
              <a:rPr lang="en-US" smtClean="0"/>
              <a:t>122</a:t>
            </a:fld>
            <a:endParaRPr lang="en-US" dirty="0"/>
          </a:p>
        </p:txBody>
      </p:sp>
      <p:sp>
        <p:nvSpPr>
          <p:cNvPr id="13" name="灯片编号占位符 8">
            <a:extLst>
              <a:ext uri="{FF2B5EF4-FFF2-40B4-BE49-F238E27FC236}">
                <a16:creationId xmlns:a16="http://schemas.microsoft.com/office/drawing/2014/main" id="{FDBB8161-FF32-49C5-B12F-1546B088DEAD}"/>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122</a:t>
            </a:fld>
            <a:endParaRPr kumimoji="0" lang="en-US" altLang="zh-CN" sz="1800">
              <a:latin typeface="Times New Roman" panose="02020603050405020304" pitchFamily="18" charset="0"/>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4699" y="352424"/>
            <a:ext cx="5553075" cy="429419"/>
          </a:xfrm>
        </p:spPr>
        <p:txBody>
          <a:bodyPr/>
          <a:lstStyle/>
          <a:p>
            <a:pPr marL="0" indent="0"/>
            <a:r>
              <a:rPr lang="en-US" altLang="zh-CN" b="1" dirty="0"/>
              <a:t>2.1.4 </a:t>
            </a:r>
            <a:r>
              <a:rPr lang="zh-CN" altLang="zh-CN" b="1" dirty="0"/>
              <a:t>成本和费用、收入和利润、主要税金</a:t>
            </a:r>
            <a:endParaRPr lang="zh-CN" altLang="en-US" dirty="0"/>
          </a:p>
        </p:txBody>
      </p:sp>
      <p:sp>
        <p:nvSpPr>
          <p:cNvPr id="23"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4"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5"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6" name="矩形 25"/>
          <p:cNvSpPr/>
          <p:nvPr/>
        </p:nvSpPr>
        <p:spPr>
          <a:xfrm>
            <a:off x="1" y="6515579"/>
            <a:ext cx="8920154" cy="344009"/>
          </a:xfrm>
          <a:prstGeom prst="rect">
            <a:avLst/>
          </a:prstGeom>
          <a:solidFill>
            <a:srgbClr val="4C3D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自选图形 2"/>
          <p:cNvSpPr>
            <a:spLocks noChangeArrowheads="1"/>
          </p:cNvSpPr>
          <p:nvPr/>
        </p:nvSpPr>
        <p:spPr bwMode="gray">
          <a:xfrm flipH="1">
            <a:off x="1484311" y="1368424"/>
            <a:ext cx="1425575" cy="4118769"/>
          </a:xfrm>
          <a:prstGeom prst="roundRect">
            <a:avLst>
              <a:gd name="adj" fmla="val 11375"/>
            </a:avLst>
          </a:prstGeom>
          <a:solidFill>
            <a:srgbClr val="FFFFFF"/>
          </a:solidFill>
          <a:ln w="28575">
            <a:solidFill>
              <a:schemeClr val="hlink"/>
            </a:solidFill>
            <a:round/>
          </a:ln>
        </p:spPr>
        <p:txBody>
          <a:bodyPr wrap="none" anchor="ctr"/>
          <a:lstStyle/>
          <a:p>
            <a:endParaRPr lang="zh-CN" altLang="en-US" b="1"/>
          </a:p>
        </p:txBody>
      </p:sp>
      <p:sp>
        <p:nvSpPr>
          <p:cNvPr id="12" name="自选图形 3"/>
          <p:cNvSpPr>
            <a:spLocks noChangeArrowheads="1"/>
          </p:cNvSpPr>
          <p:nvPr/>
        </p:nvSpPr>
        <p:spPr bwMode="gray">
          <a:xfrm>
            <a:off x="3008312" y="1371600"/>
            <a:ext cx="7815263" cy="4115594"/>
          </a:xfrm>
          <a:prstGeom prst="roundRect">
            <a:avLst>
              <a:gd name="adj" fmla="val 2454"/>
            </a:avLst>
          </a:prstGeom>
          <a:solidFill>
            <a:schemeClr val="tx2">
              <a:lumMod val="60000"/>
              <a:lumOff val="40000"/>
            </a:schemeClr>
          </a:solidFill>
          <a:ln w="28575">
            <a:solidFill>
              <a:srgbClr val="FEFEFE"/>
            </a:solidFill>
            <a:round/>
          </a:ln>
        </p:spPr>
        <p:txBody>
          <a:bodyPr wrap="none" anchor="ctr"/>
          <a:lstStyle/>
          <a:p>
            <a:endParaRPr lang="zh-CN" altLang="en-US" b="1"/>
          </a:p>
        </p:txBody>
      </p:sp>
      <p:sp>
        <p:nvSpPr>
          <p:cNvPr id="13" name="任意多边形 5"/>
          <p:cNvSpPr/>
          <p:nvPr/>
        </p:nvSpPr>
        <p:spPr bwMode="gray">
          <a:xfrm flipH="1">
            <a:off x="10307638" y="1416050"/>
            <a:ext cx="515937" cy="465138"/>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F8F8F8">
                  <a:gamma/>
                  <a:tint val="54510"/>
                  <a:invGamma/>
                </a:srgbClr>
              </a:gs>
              <a:gs pos="50000">
                <a:srgbClr val="F8F8F8">
                  <a:alpha val="0"/>
                </a:srgbClr>
              </a:gs>
              <a:gs pos="100000">
                <a:srgbClr val="F8F8F8">
                  <a:gamma/>
                  <a:tint val="54510"/>
                  <a:invGamma/>
                </a:srgbClr>
              </a:gs>
            </a:gsLst>
            <a:lin ang="2700000" scaled="1"/>
          </a:gradFill>
          <a:ln>
            <a:noFill/>
          </a:ln>
          <a:effectLst/>
        </p:spPr>
        <p:txBody>
          <a:bodyPr/>
          <a:lstStyle/>
          <a:p>
            <a:pPr>
              <a:defRPr/>
            </a:pPr>
            <a:endParaRPr lang="zh-CN" altLang="en-US" b="1">
              <a:ea typeface="+mn-ea"/>
            </a:endParaRPr>
          </a:p>
        </p:txBody>
      </p:sp>
      <p:grpSp>
        <p:nvGrpSpPr>
          <p:cNvPr id="14" name="组合 6"/>
          <p:cNvGrpSpPr/>
          <p:nvPr/>
        </p:nvGrpSpPr>
        <p:grpSpPr bwMode="auto">
          <a:xfrm rot="5400000">
            <a:off x="2713037" y="1514475"/>
            <a:ext cx="495300" cy="666750"/>
            <a:chOff x="778" y="1762"/>
            <a:chExt cx="312" cy="420"/>
          </a:xfrm>
        </p:grpSpPr>
        <p:grpSp>
          <p:nvGrpSpPr>
            <p:cNvPr id="15" name="组合 7"/>
            <p:cNvGrpSpPr/>
            <p:nvPr/>
          </p:nvGrpSpPr>
          <p:grpSpPr bwMode="auto">
            <a:xfrm>
              <a:off x="960" y="1764"/>
              <a:ext cx="130" cy="418"/>
              <a:chOff x="960" y="1764"/>
              <a:chExt cx="130" cy="418"/>
            </a:xfrm>
          </p:grpSpPr>
          <p:sp>
            <p:nvSpPr>
              <p:cNvPr id="22" name="椭圆 8"/>
              <p:cNvSpPr>
                <a:spLocks noChangeArrowheads="1"/>
              </p:cNvSpPr>
              <p:nvPr/>
            </p:nvSpPr>
            <p:spPr bwMode="gray">
              <a:xfrm>
                <a:off x="960" y="1764"/>
                <a:ext cx="126" cy="120"/>
              </a:xfrm>
              <a:prstGeom prst="ellipse">
                <a:avLst/>
              </a:prstGeom>
              <a:solidFill>
                <a:srgbClr val="000000">
                  <a:alpha val="20000"/>
                </a:srgbClr>
              </a:solidFill>
              <a:ln w="38100" algn="ctr">
                <a:solidFill>
                  <a:srgbClr val="DDDDDD"/>
                </a:solidFill>
                <a:round/>
              </a:ln>
            </p:spPr>
            <p:txBody>
              <a:bodyPr wrap="none" anchor="ctr"/>
              <a:lstStyle/>
              <a:p>
                <a:endParaRPr lang="zh-CN" altLang="en-US" b="1"/>
              </a:p>
            </p:txBody>
          </p:sp>
          <p:sp>
            <p:nvSpPr>
              <p:cNvPr id="27" name="椭圆 9"/>
              <p:cNvSpPr>
                <a:spLocks noChangeArrowheads="1"/>
              </p:cNvSpPr>
              <p:nvPr/>
            </p:nvSpPr>
            <p:spPr bwMode="gray">
              <a:xfrm>
                <a:off x="964" y="2062"/>
                <a:ext cx="126" cy="120"/>
              </a:xfrm>
              <a:prstGeom prst="ellipse">
                <a:avLst/>
              </a:prstGeom>
              <a:solidFill>
                <a:srgbClr val="000000">
                  <a:alpha val="30196"/>
                </a:srgbClr>
              </a:solidFill>
              <a:ln w="38100" algn="ctr">
                <a:solidFill>
                  <a:srgbClr val="DDDDDD"/>
                </a:solidFill>
                <a:round/>
              </a:ln>
            </p:spPr>
            <p:txBody>
              <a:bodyPr wrap="none" anchor="ctr"/>
              <a:lstStyle/>
              <a:p>
                <a:endParaRPr lang="zh-CN" altLang="en-US" b="1"/>
              </a:p>
            </p:txBody>
          </p:sp>
          <p:sp>
            <p:nvSpPr>
              <p:cNvPr id="28" name="自选图形 10"/>
              <p:cNvSpPr>
                <a:spLocks noChangeArrowheads="1"/>
              </p:cNvSpPr>
              <p:nvPr/>
            </p:nvSpPr>
            <p:spPr bwMode="gray">
              <a:xfrm>
                <a:off x="996" y="1836"/>
                <a:ext cx="62" cy="300"/>
              </a:xfrm>
              <a:prstGeom prst="roundRect">
                <a:avLst>
                  <a:gd name="adj" fmla="val 50000"/>
                </a:avLst>
              </a:prstGeom>
              <a:gradFill rotWithShape="1">
                <a:gsLst>
                  <a:gs pos="0">
                    <a:srgbClr val="B2B2B2"/>
                  </a:gs>
                  <a:gs pos="50000">
                    <a:srgbClr val="EAEAEA"/>
                  </a:gs>
                  <a:gs pos="100000">
                    <a:srgbClr val="B2B2B2"/>
                  </a:gs>
                </a:gsLst>
                <a:lin ang="5400000" scaled="1"/>
              </a:gradFill>
              <a:ln w="9525">
                <a:noFill/>
                <a:round/>
              </a:ln>
            </p:spPr>
            <p:txBody>
              <a:bodyPr wrap="none" anchor="ctr"/>
              <a:lstStyle/>
              <a:p>
                <a:endParaRPr lang="zh-CN" altLang="en-US" b="1"/>
              </a:p>
            </p:txBody>
          </p:sp>
        </p:grpSp>
        <p:grpSp>
          <p:nvGrpSpPr>
            <p:cNvPr id="16" name="组合 11"/>
            <p:cNvGrpSpPr/>
            <p:nvPr/>
          </p:nvGrpSpPr>
          <p:grpSpPr bwMode="auto">
            <a:xfrm>
              <a:off x="778" y="1762"/>
              <a:ext cx="130" cy="418"/>
              <a:chOff x="960" y="1764"/>
              <a:chExt cx="130" cy="418"/>
            </a:xfrm>
          </p:grpSpPr>
          <p:sp>
            <p:nvSpPr>
              <p:cNvPr id="17" name="椭圆 12"/>
              <p:cNvSpPr>
                <a:spLocks noChangeArrowheads="1"/>
              </p:cNvSpPr>
              <p:nvPr/>
            </p:nvSpPr>
            <p:spPr bwMode="gray">
              <a:xfrm>
                <a:off x="960" y="1764"/>
                <a:ext cx="126" cy="120"/>
              </a:xfrm>
              <a:prstGeom prst="ellipse">
                <a:avLst/>
              </a:prstGeom>
              <a:solidFill>
                <a:srgbClr val="000000">
                  <a:alpha val="20000"/>
                </a:srgbClr>
              </a:solidFill>
              <a:ln w="38100" algn="ctr">
                <a:solidFill>
                  <a:srgbClr val="DDDDDD"/>
                </a:solidFill>
                <a:round/>
              </a:ln>
            </p:spPr>
            <p:txBody>
              <a:bodyPr wrap="none" anchor="ctr"/>
              <a:lstStyle/>
              <a:p>
                <a:endParaRPr lang="zh-CN" altLang="en-US" b="1"/>
              </a:p>
            </p:txBody>
          </p:sp>
          <p:sp>
            <p:nvSpPr>
              <p:cNvPr id="18" name="椭圆 13"/>
              <p:cNvSpPr>
                <a:spLocks noChangeArrowheads="1"/>
              </p:cNvSpPr>
              <p:nvPr/>
            </p:nvSpPr>
            <p:spPr bwMode="gray">
              <a:xfrm>
                <a:off x="964" y="2062"/>
                <a:ext cx="126" cy="120"/>
              </a:xfrm>
              <a:prstGeom prst="ellipse">
                <a:avLst/>
              </a:prstGeom>
              <a:solidFill>
                <a:srgbClr val="000000">
                  <a:alpha val="30196"/>
                </a:srgbClr>
              </a:solidFill>
              <a:ln w="38100" algn="ctr">
                <a:solidFill>
                  <a:srgbClr val="DDDDDD"/>
                </a:solidFill>
                <a:round/>
              </a:ln>
            </p:spPr>
            <p:txBody>
              <a:bodyPr wrap="none" anchor="ctr"/>
              <a:lstStyle/>
              <a:p>
                <a:endParaRPr lang="zh-CN" altLang="en-US" b="1"/>
              </a:p>
            </p:txBody>
          </p:sp>
          <p:sp>
            <p:nvSpPr>
              <p:cNvPr id="21" name="自选图形 14"/>
              <p:cNvSpPr>
                <a:spLocks noChangeArrowheads="1"/>
              </p:cNvSpPr>
              <p:nvPr/>
            </p:nvSpPr>
            <p:spPr bwMode="gray">
              <a:xfrm>
                <a:off x="996" y="1836"/>
                <a:ext cx="62" cy="300"/>
              </a:xfrm>
              <a:prstGeom prst="roundRect">
                <a:avLst>
                  <a:gd name="adj" fmla="val 50000"/>
                </a:avLst>
              </a:prstGeom>
              <a:gradFill rotWithShape="1">
                <a:gsLst>
                  <a:gs pos="0">
                    <a:srgbClr val="B2B2B2"/>
                  </a:gs>
                  <a:gs pos="50000">
                    <a:srgbClr val="FFFFFF"/>
                  </a:gs>
                  <a:gs pos="100000">
                    <a:srgbClr val="B2B2B2"/>
                  </a:gs>
                </a:gsLst>
                <a:lin ang="5400000" scaled="1"/>
              </a:gradFill>
              <a:ln w="9525">
                <a:noFill/>
                <a:round/>
              </a:ln>
            </p:spPr>
            <p:txBody>
              <a:bodyPr wrap="none" anchor="ctr"/>
              <a:lstStyle/>
              <a:p>
                <a:endParaRPr lang="zh-CN" altLang="en-US" b="1"/>
              </a:p>
            </p:txBody>
          </p:sp>
        </p:grpSp>
      </p:grpSp>
      <p:grpSp>
        <p:nvGrpSpPr>
          <p:cNvPr id="29" name="组合 15"/>
          <p:cNvGrpSpPr/>
          <p:nvPr/>
        </p:nvGrpSpPr>
        <p:grpSpPr bwMode="auto">
          <a:xfrm rot="5400000">
            <a:off x="2713037" y="4638675"/>
            <a:ext cx="495300" cy="666750"/>
            <a:chOff x="778" y="1762"/>
            <a:chExt cx="312" cy="420"/>
          </a:xfrm>
        </p:grpSpPr>
        <p:grpSp>
          <p:nvGrpSpPr>
            <p:cNvPr id="30" name="组合 16"/>
            <p:cNvGrpSpPr/>
            <p:nvPr/>
          </p:nvGrpSpPr>
          <p:grpSpPr bwMode="auto">
            <a:xfrm>
              <a:off x="960" y="1764"/>
              <a:ext cx="130" cy="418"/>
              <a:chOff x="960" y="1764"/>
              <a:chExt cx="130" cy="418"/>
            </a:xfrm>
          </p:grpSpPr>
          <p:sp>
            <p:nvSpPr>
              <p:cNvPr id="35" name="椭圆 17"/>
              <p:cNvSpPr>
                <a:spLocks noChangeArrowheads="1"/>
              </p:cNvSpPr>
              <p:nvPr/>
            </p:nvSpPr>
            <p:spPr bwMode="gray">
              <a:xfrm>
                <a:off x="960" y="1764"/>
                <a:ext cx="126" cy="120"/>
              </a:xfrm>
              <a:prstGeom prst="ellipse">
                <a:avLst/>
              </a:prstGeom>
              <a:solidFill>
                <a:srgbClr val="000000">
                  <a:alpha val="20000"/>
                </a:srgbClr>
              </a:solidFill>
              <a:ln w="38100" algn="ctr">
                <a:solidFill>
                  <a:srgbClr val="DDDDDD"/>
                </a:solidFill>
                <a:round/>
              </a:ln>
            </p:spPr>
            <p:txBody>
              <a:bodyPr wrap="none" anchor="ctr"/>
              <a:lstStyle/>
              <a:p>
                <a:endParaRPr lang="zh-CN" altLang="en-US" b="1"/>
              </a:p>
            </p:txBody>
          </p:sp>
          <p:sp>
            <p:nvSpPr>
              <p:cNvPr id="36" name="椭圆 18"/>
              <p:cNvSpPr>
                <a:spLocks noChangeArrowheads="1"/>
              </p:cNvSpPr>
              <p:nvPr/>
            </p:nvSpPr>
            <p:spPr bwMode="gray">
              <a:xfrm>
                <a:off x="964" y="2062"/>
                <a:ext cx="126" cy="120"/>
              </a:xfrm>
              <a:prstGeom prst="ellipse">
                <a:avLst/>
              </a:prstGeom>
              <a:solidFill>
                <a:srgbClr val="000000">
                  <a:alpha val="30196"/>
                </a:srgbClr>
              </a:solidFill>
              <a:ln w="38100" algn="ctr">
                <a:solidFill>
                  <a:srgbClr val="DDDDDD"/>
                </a:solidFill>
                <a:round/>
              </a:ln>
            </p:spPr>
            <p:txBody>
              <a:bodyPr wrap="none" anchor="ctr"/>
              <a:lstStyle/>
              <a:p>
                <a:endParaRPr lang="zh-CN" altLang="en-US" b="1"/>
              </a:p>
            </p:txBody>
          </p:sp>
          <p:sp>
            <p:nvSpPr>
              <p:cNvPr id="37" name="自选图形 19"/>
              <p:cNvSpPr>
                <a:spLocks noChangeArrowheads="1"/>
              </p:cNvSpPr>
              <p:nvPr/>
            </p:nvSpPr>
            <p:spPr bwMode="gray">
              <a:xfrm>
                <a:off x="996" y="1836"/>
                <a:ext cx="62" cy="300"/>
              </a:xfrm>
              <a:prstGeom prst="roundRect">
                <a:avLst>
                  <a:gd name="adj" fmla="val 50000"/>
                </a:avLst>
              </a:prstGeom>
              <a:gradFill rotWithShape="1">
                <a:gsLst>
                  <a:gs pos="0">
                    <a:srgbClr val="B2B2B2"/>
                  </a:gs>
                  <a:gs pos="50000">
                    <a:srgbClr val="EAEAEA"/>
                  </a:gs>
                  <a:gs pos="100000">
                    <a:srgbClr val="B2B2B2"/>
                  </a:gs>
                </a:gsLst>
                <a:lin ang="5400000" scaled="1"/>
              </a:gradFill>
              <a:ln w="9525">
                <a:noFill/>
                <a:round/>
              </a:ln>
            </p:spPr>
            <p:txBody>
              <a:bodyPr wrap="none" anchor="ctr"/>
              <a:lstStyle/>
              <a:p>
                <a:endParaRPr lang="zh-CN" altLang="en-US" b="1"/>
              </a:p>
            </p:txBody>
          </p:sp>
        </p:grpSp>
        <p:grpSp>
          <p:nvGrpSpPr>
            <p:cNvPr id="31" name="组合 20"/>
            <p:cNvGrpSpPr/>
            <p:nvPr/>
          </p:nvGrpSpPr>
          <p:grpSpPr bwMode="auto">
            <a:xfrm>
              <a:off x="778" y="1762"/>
              <a:ext cx="130" cy="418"/>
              <a:chOff x="960" y="1764"/>
              <a:chExt cx="130" cy="418"/>
            </a:xfrm>
          </p:grpSpPr>
          <p:sp>
            <p:nvSpPr>
              <p:cNvPr id="32" name="椭圆 21"/>
              <p:cNvSpPr>
                <a:spLocks noChangeArrowheads="1"/>
              </p:cNvSpPr>
              <p:nvPr/>
            </p:nvSpPr>
            <p:spPr bwMode="gray">
              <a:xfrm>
                <a:off x="960" y="1764"/>
                <a:ext cx="126" cy="120"/>
              </a:xfrm>
              <a:prstGeom prst="ellipse">
                <a:avLst/>
              </a:prstGeom>
              <a:solidFill>
                <a:srgbClr val="000000">
                  <a:alpha val="20000"/>
                </a:srgbClr>
              </a:solidFill>
              <a:ln w="38100" algn="ctr">
                <a:solidFill>
                  <a:srgbClr val="DDDDDD"/>
                </a:solidFill>
                <a:round/>
              </a:ln>
            </p:spPr>
            <p:txBody>
              <a:bodyPr wrap="none" anchor="ctr"/>
              <a:lstStyle/>
              <a:p>
                <a:endParaRPr lang="zh-CN" altLang="en-US" b="1"/>
              </a:p>
            </p:txBody>
          </p:sp>
          <p:sp>
            <p:nvSpPr>
              <p:cNvPr id="33" name="椭圆 22"/>
              <p:cNvSpPr>
                <a:spLocks noChangeArrowheads="1"/>
              </p:cNvSpPr>
              <p:nvPr/>
            </p:nvSpPr>
            <p:spPr bwMode="gray">
              <a:xfrm>
                <a:off x="964" y="2062"/>
                <a:ext cx="126" cy="120"/>
              </a:xfrm>
              <a:prstGeom prst="ellipse">
                <a:avLst/>
              </a:prstGeom>
              <a:solidFill>
                <a:srgbClr val="000000">
                  <a:alpha val="30196"/>
                </a:srgbClr>
              </a:solidFill>
              <a:ln w="38100" algn="ctr">
                <a:solidFill>
                  <a:srgbClr val="DDDDDD"/>
                </a:solidFill>
                <a:round/>
              </a:ln>
            </p:spPr>
            <p:txBody>
              <a:bodyPr wrap="none" anchor="ctr"/>
              <a:lstStyle/>
              <a:p>
                <a:endParaRPr lang="zh-CN" altLang="en-US" b="1"/>
              </a:p>
            </p:txBody>
          </p:sp>
          <p:sp>
            <p:nvSpPr>
              <p:cNvPr id="34" name="自选图形 23"/>
              <p:cNvSpPr>
                <a:spLocks noChangeArrowheads="1"/>
              </p:cNvSpPr>
              <p:nvPr/>
            </p:nvSpPr>
            <p:spPr bwMode="gray">
              <a:xfrm>
                <a:off x="996" y="1836"/>
                <a:ext cx="62" cy="300"/>
              </a:xfrm>
              <a:prstGeom prst="roundRect">
                <a:avLst>
                  <a:gd name="adj" fmla="val 50000"/>
                </a:avLst>
              </a:prstGeom>
              <a:gradFill rotWithShape="1">
                <a:gsLst>
                  <a:gs pos="0">
                    <a:srgbClr val="B2B2B2"/>
                  </a:gs>
                  <a:gs pos="50000">
                    <a:srgbClr val="FFFFFF"/>
                  </a:gs>
                  <a:gs pos="100000">
                    <a:srgbClr val="B2B2B2"/>
                  </a:gs>
                </a:gsLst>
                <a:lin ang="5400000" scaled="1"/>
              </a:gradFill>
              <a:ln w="9525">
                <a:noFill/>
                <a:round/>
              </a:ln>
            </p:spPr>
            <p:txBody>
              <a:bodyPr wrap="none" anchor="ctr"/>
              <a:lstStyle/>
              <a:p>
                <a:endParaRPr lang="zh-CN" altLang="en-US" b="1"/>
              </a:p>
            </p:txBody>
          </p:sp>
        </p:grpSp>
      </p:grpSp>
      <p:sp>
        <p:nvSpPr>
          <p:cNvPr id="38" name="文本框 24"/>
          <p:cNvSpPr txBox="1">
            <a:spLocks noChangeArrowheads="1"/>
          </p:cNvSpPr>
          <p:nvPr/>
        </p:nvSpPr>
        <p:spPr bwMode="gray">
          <a:xfrm>
            <a:off x="3519487" y="1680002"/>
            <a:ext cx="6923087" cy="830997"/>
          </a:xfrm>
          <a:prstGeom prst="rect">
            <a:avLst/>
          </a:prstGeom>
          <a:noFill/>
          <a:ln w="9525">
            <a:noFill/>
            <a:miter lim="800000"/>
          </a:ln>
        </p:spPr>
        <p:txBody>
          <a:bodyPr wrap="square">
            <a:spAutoFit/>
          </a:bodyPr>
          <a:lstStyle/>
          <a:p>
            <a:pPr algn="ctr" eaLnBrk="0" hangingPunct="0"/>
            <a:r>
              <a:rPr lang="zh-CN" altLang="zh-CN" b="1" dirty="0"/>
              <a:t>生产成本即生产费用或者制造成本，是指企业为了生产产品或者提供劳务所发生的各种资源耗费。</a:t>
            </a:r>
            <a:endParaRPr lang="en-US" altLang="zh-CN" b="1" dirty="0">
              <a:cs typeface="Arial" panose="020B0604020202020204" pitchFamily="34" charset="0"/>
            </a:endParaRPr>
          </a:p>
        </p:txBody>
      </p:sp>
      <p:sp>
        <p:nvSpPr>
          <p:cNvPr id="39" name="文本框 25"/>
          <p:cNvSpPr txBox="1">
            <a:spLocks noChangeArrowheads="1"/>
          </p:cNvSpPr>
          <p:nvPr/>
        </p:nvSpPr>
        <p:spPr bwMode="auto">
          <a:xfrm>
            <a:off x="7207939" y="3058736"/>
            <a:ext cx="2625036" cy="2308324"/>
          </a:xfrm>
          <a:prstGeom prst="rect">
            <a:avLst/>
          </a:prstGeom>
          <a:noFill/>
          <a:ln w="9525">
            <a:noFill/>
            <a:miter lim="800000"/>
          </a:ln>
        </p:spPr>
        <p:txBody>
          <a:bodyPr wrap="square">
            <a:spAutoFit/>
          </a:bodyPr>
          <a:lstStyle/>
          <a:p>
            <a:pPr>
              <a:lnSpc>
                <a:spcPct val="150000"/>
              </a:lnSpc>
            </a:pPr>
            <a:r>
              <a:rPr lang="en-US" altLang="zh-CN" b="1" dirty="0">
                <a:cs typeface="Arial" panose="020B0604020202020204" pitchFamily="34" charset="0"/>
              </a:rPr>
              <a:t>1.</a:t>
            </a:r>
            <a:r>
              <a:rPr lang="zh-CN" altLang="zh-CN" b="1" dirty="0"/>
              <a:t>直接材料耗费</a:t>
            </a:r>
            <a:endParaRPr lang="en-US" altLang="zh-CN" b="1" dirty="0"/>
          </a:p>
          <a:p>
            <a:pPr>
              <a:lnSpc>
                <a:spcPct val="150000"/>
              </a:lnSpc>
            </a:pPr>
            <a:r>
              <a:rPr lang="en-US" altLang="zh-CN" b="1" dirty="0">
                <a:cs typeface="Arial" panose="020B0604020202020204" pitchFamily="34" charset="0"/>
              </a:rPr>
              <a:t>2.</a:t>
            </a:r>
            <a:r>
              <a:rPr lang="zh-CN" altLang="zh-CN" b="1" dirty="0"/>
              <a:t>直接工资费</a:t>
            </a:r>
            <a:endParaRPr lang="en-US" altLang="zh-CN" b="1" dirty="0"/>
          </a:p>
          <a:p>
            <a:pPr>
              <a:lnSpc>
                <a:spcPct val="150000"/>
              </a:lnSpc>
            </a:pPr>
            <a:r>
              <a:rPr lang="en-US" altLang="zh-CN" b="1" dirty="0">
                <a:cs typeface="Arial" panose="020B0604020202020204" pitchFamily="34" charset="0"/>
              </a:rPr>
              <a:t>3.</a:t>
            </a:r>
            <a:r>
              <a:rPr lang="zh-CN" altLang="zh-CN" b="1" dirty="0"/>
              <a:t>间接成本</a:t>
            </a:r>
            <a:endParaRPr lang="en-US" altLang="zh-CN" b="1" dirty="0"/>
          </a:p>
          <a:p>
            <a:pPr>
              <a:lnSpc>
                <a:spcPct val="150000"/>
              </a:lnSpc>
            </a:pPr>
            <a:r>
              <a:rPr lang="en-US" altLang="zh-CN" b="1" dirty="0">
                <a:cs typeface="Arial" panose="020B0604020202020204" pitchFamily="34" charset="0"/>
              </a:rPr>
              <a:t>4.</a:t>
            </a:r>
            <a:r>
              <a:rPr lang="zh-CN" altLang="zh-CN" b="1" dirty="0"/>
              <a:t>直接支出</a:t>
            </a:r>
            <a:endParaRPr lang="en-US" altLang="zh-CN" b="1" dirty="0">
              <a:cs typeface="Arial" panose="020B0604020202020204" pitchFamily="34" charset="0"/>
            </a:endParaRPr>
          </a:p>
        </p:txBody>
      </p:sp>
      <p:sp>
        <p:nvSpPr>
          <p:cNvPr id="40" name="直线 26"/>
          <p:cNvSpPr>
            <a:spLocks noChangeShapeType="1"/>
          </p:cNvSpPr>
          <p:nvPr/>
        </p:nvSpPr>
        <p:spPr bwMode="auto">
          <a:xfrm>
            <a:off x="3465511" y="2820194"/>
            <a:ext cx="6977063" cy="0"/>
          </a:xfrm>
          <a:prstGeom prst="line">
            <a:avLst/>
          </a:prstGeom>
          <a:noFill/>
          <a:ln w="9525">
            <a:solidFill>
              <a:schemeClr val="bg1"/>
            </a:solidFill>
            <a:prstDash val="lgDash"/>
            <a:round/>
          </a:ln>
        </p:spPr>
        <p:txBody>
          <a:bodyPr/>
          <a:lstStyle/>
          <a:p>
            <a:endParaRPr lang="zh-CN" altLang="en-US" b="1"/>
          </a:p>
        </p:txBody>
      </p:sp>
      <p:sp>
        <p:nvSpPr>
          <p:cNvPr id="41" name="文本框 27"/>
          <p:cNvSpPr txBox="1">
            <a:spLocks noChangeArrowheads="1"/>
          </p:cNvSpPr>
          <p:nvPr/>
        </p:nvSpPr>
        <p:spPr bwMode="auto">
          <a:xfrm>
            <a:off x="1484312" y="2743200"/>
            <a:ext cx="1447800" cy="1169551"/>
          </a:xfrm>
          <a:prstGeom prst="rect">
            <a:avLst/>
          </a:prstGeom>
          <a:noFill/>
          <a:ln w="9525">
            <a:noFill/>
            <a:miter lim="800000"/>
          </a:ln>
        </p:spPr>
        <p:txBody>
          <a:bodyPr>
            <a:spAutoFit/>
          </a:bodyPr>
          <a:lstStyle/>
          <a:p>
            <a:pPr algn="ctr">
              <a:spcBef>
                <a:spcPct val="50000"/>
              </a:spcBef>
            </a:pPr>
            <a:r>
              <a:rPr lang="zh-CN" altLang="en-US" sz="2800" b="1" dirty="0">
                <a:cs typeface="Arial" panose="020B0604020202020204" pitchFamily="34" charset="0"/>
              </a:rPr>
              <a:t>生产</a:t>
            </a:r>
            <a:endParaRPr lang="en-US" altLang="zh-CN" sz="2800" b="1" dirty="0">
              <a:cs typeface="Arial" panose="020B0604020202020204" pitchFamily="34" charset="0"/>
            </a:endParaRPr>
          </a:p>
          <a:p>
            <a:pPr algn="ctr">
              <a:spcBef>
                <a:spcPct val="50000"/>
              </a:spcBef>
            </a:pPr>
            <a:r>
              <a:rPr lang="zh-CN" altLang="en-US" sz="2800" b="1" dirty="0">
                <a:cs typeface="Arial" panose="020B0604020202020204" pitchFamily="34" charset="0"/>
              </a:rPr>
              <a:t>成本</a:t>
            </a:r>
            <a:endParaRPr lang="en-US" altLang="zh-CN" sz="2800" b="1" dirty="0">
              <a:cs typeface="Arial" panose="020B0604020202020204" pitchFamily="34" charset="0"/>
            </a:endParaRPr>
          </a:p>
        </p:txBody>
      </p:sp>
      <p:sp>
        <p:nvSpPr>
          <p:cNvPr id="2" name="矩形 1"/>
          <p:cNvSpPr/>
          <p:nvPr/>
        </p:nvSpPr>
        <p:spPr>
          <a:xfrm>
            <a:off x="4117975" y="3429397"/>
            <a:ext cx="1905000" cy="1200329"/>
          </a:xfrm>
          <a:prstGeom prst="rect">
            <a:avLst/>
          </a:prstGeom>
        </p:spPr>
        <p:txBody>
          <a:bodyPr wrap="square">
            <a:spAutoFit/>
          </a:bodyPr>
          <a:lstStyle/>
          <a:p>
            <a:r>
              <a:rPr lang="zh-CN" altLang="zh-CN" b="1" dirty="0"/>
              <a:t>生产成本要素按照经济用途可分为</a:t>
            </a:r>
            <a:endParaRPr lang="zh-CN" altLang="en-US" b="1" dirty="0"/>
          </a:p>
        </p:txBody>
      </p:sp>
      <p:sp>
        <p:nvSpPr>
          <p:cNvPr id="5" name="灯片编号占位符 4">
            <a:extLst>
              <a:ext uri="{FF2B5EF4-FFF2-40B4-BE49-F238E27FC236}">
                <a16:creationId xmlns:a16="http://schemas.microsoft.com/office/drawing/2014/main" id="{9AAA1653-7A9E-4A7A-8B6E-9A219B4CB046}"/>
              </a:ext>
            </a:extLst>
          </p:cNvPr>
          <p:cNvSpPr>
            <a:spLocks noGrp="1"/>
          </p:cNvSpPr>
          <p:nvPr>
            <p:ph type="sldNum" sz="quarter" idx="12"/>
          </p:nvPr>
        </p:nvSpPr>
        <p:spPr/>
        <p:txBody>
          <a:bodyPr/>
          <a:lstStyle/>
          <a:p>
            <a:fld id="{B6F15528-21DE-4FAA-801E-634DDDAF4B2B}" type="slidenum">
              <a:rPr lang="en-US" smtClean="0"/>
              <a:t>123</a:t>
            </a:fld>
            <a:endParaRPr lang="en-US" dirty="0"/>
          </a:p>
        </p:txBody>
      </p:sp>
      <p:sp>
        <p:nvSpPr>
          <p:cNvPr id="42" name="灯片编号占位符 8">
            <a:extLst>
              <a:ext uri="{FF2B5EF4-FFF2-40B4-BE49-F238E27FC236}">
                <a16:creationId xmlns:a16="http://schemas.microsoft.com/office/drawing/2014/main" id="{A46377DE-E5D7-4FC7-BE5F-63044E116D58}"/>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123</a:t>
            </a:fld>
            <a:endParaRPr kumimoji="0" lang="en-US" altLang="zh-CN" sz="1800">
              <a:latin typeface="Times New Roman" panose="02020603050405020304" pitchFamily="18" charset="0"/>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2.1.4 </a:t>
            </a:r>
            <a:r>
              <a:rPr lang="zh-CN" altLang="zh-CN" b="1" dirty="0"/>
              <a:t>成本和费用、收入和利润、主要税金</a:t>
            </a:r>
            <a:endParaRPr lang="zh-CN" altLang="en-US" dirty="0"/>
          </a:p>
        </p:txBody>
      </p:sp>
      <p:sp>
        <p:nvSpPr>
          <p:cNvPr id="61" name="矩形 60"/>
          <p:cNvSpPr/>
          <p:nvPr/>
        </p:nvSpPr>
        <p:spPr>
          <a:xfrm>
            <a:off x="-27697" y="4142446"/>
            <a:ext cx="12216671" cy="45719"/>
          </a:xfrm>
          <a:prstGeom prst="rect">
            <a:avLst/>
          </a:prstGeom>
          <a:solidFill>
            <a:srgbClr val="FFC000">
              <a:alpha val="8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62" name="内容占位符 4"/>
          <p:cNvSpPr txBox="1"/>
          <p:nvPr/>
        </p:nvSpPr>
        <p:spPr>
          <a:xfrm>
            <a:off x="534093" y="3955936"/>
            <a:ext cx="4913852" cy="464458"/>
          </a:xfrm>
          <a:prstGeom prst="rect">
            <a:avLst/>
          </a:prstGeom>
          <a:solidFill>
            <a:srgbClr val="FFC000"/>
          </a:solidFill>
          <a:ln>
            <a:solidFill>
              <a:srgbClr val="FFC000"/>
            </a:solidFill>
          </a:ln>
        </p:spPr>
        <p:txBody>
          <a:bodyPr>
            <a:norm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gn="ctr">
              <a:buNone/>
            </a:pPr>
            <a:r>
              <a:rPr lang="zh-CN" altLang="en-US" sz="2400" b="1" dirty="0">
                <a:solidFill>
                  <a:schemeClr val="bg1"/>
                </a:solidFill>
              </a:rPr>
              <a:t>经营成本</a:t>
            </a:r>
          </a:p>
        </p:txBody>
      </p:sp>
      <p:sp>
        <p:nvSpPr>
          <p:cNvPr id="68" name="矩形 67"/>
          <p:cNvSpPr/>
          <p:nvPr/>
        </p:nvSpPr>
        <p:spPr>
          <a:xfrm>
            <a:off x="14007" y="6172993"/>
            <a:ext cx="12192000" cy="689181"/>
          </a:xfrm>
          <a:prstGeom prst="rect">
            <a:avLst/>
          </a:prstGeom>
          <a:solidFill>
            <a:srgbClr val="838383">
              <a:lumMod val="20000"/>
              <a:lumOff val="80000"/>
              <a:alpha val="80000"/>
            </a:srgbClr>
          </a:solidFill>
          <a:ln w="12700" cap="flat" cmpd="sng" algn="ctr">
            <a:noFill/>
            <a:prstDash val="solid"/>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838383">
                  <a:lumMod val="50000"/>
                </a:srgbClr>
              </a:solidFill>
              <a:effectLst/>
              <a:uLnTx/>
              <a:uFillTx/>
              <a:latin typeface="Arial" panose="020B0604020202020204"/>
              <a:ea typeface="微软雅黑" panose="020B0503020204020204" pitchFamily="34" charset="-122"/>
              <a:cs typeface="+mn-cs"/>
            </a:endParaRPr>
          </a:p>
        </p:txBody>
      </p:sp>
      <p:sp>
        <p:nvSpPr>
          <p:cNvPr id="4" name="矩形 3"/>
          <p:cNvSpPr/>
          <p:nvPr/>
        </p:nvSpPr>
        <p:spPr>
          <a:xfrm>
            <a:off x="915093" y="1523068"/>
            <a:ext cx="10518082" cy="1754326"/>
          </a:xfrm>
          <a:prstGeom prst="rect">
            <a:avLst/>
          </a:prstGeom>
        </p:spPr>
        <p:txBody>
          <a:bodyPr wrap="square">
            <a:spAutoFit/>
          </a:bodyPr>
          <a:lstStyle/>
          <a:p>
            <a:pPr>
              <a:lnSpc>
                <a:spcPct val="150000"/>
              </a:lnSpc>
            </a:pPr>
            <a:r>
              <a:rPr lang="en-US" altLang="zh-CN" b="1" dirty="0"/>
              <a:t>        </a:t>
            </a:r>
            <a:r>
              <a:rPr lang="zh-CN" altLang="zh-CN" b="1" dirty="0"/>
              <a:t>经营成本是软件工程经济学分析需要从总成本费用中分离出来的一部分费用，是指</a:t>
            </a:r>
            <a:r>
              <a:rPr lang="en-US" altLang="zh-CN" b="1" dirty="0"/>
              <a:t>IT</a:t>
            </a:r>
            <a:r>
              <a:rPr lang="zh-CN" altLang="zh-CN" b="1" dirty="0"/>
              <a:t>企业在一定会计期间内由于生产、销售以及提供劳务所发生的现金支出。</a:t>
            </a:r>
            <a:endParaRPr lang="zh-CN" altLang="en-US" b="1" dirty="0"/>
          </a:p>
        </p:txBody>
      </p:sp>
      <p:sp>
        <p:nvSpPr>
          <p:cNvPr id="7" name="矩形 6"/>
          <p:cNvSpPr/>
          <p:nvPr/>
        </p:nvSpPr>
        <p:spPr>
          <a:xfrm>
            <a:off x="838893" y="4953794"/>
            <a:ext cx="11127682" cy="580415"/>
          </a:xfrm>
          <a:prstGeom prst="rect">
            <a:avLst/>
          </a:prstGeom>
        </p:spPr>
        <p:txBody>
          <a:bodyPr wrap="square">
            <a:spAutoFit/>
          </a:bodyPr>
          <a:lstStyle/>
          <a:p>
            <a:pPr>
              <a:lnSpc>
                <a:spcPct val="150000"/>
              </a:lnSpc>
            </a:pPr>
            <a:r>
              <a:rPr lang="zh-CN" altLang="zh-CN" b="1" dirty="0"/>
              <a:t>经营成本</a:t>
            </a:r>
            <a:r>
              <a:rPr lang="en-US" altLang="zh-CN" b="1" dirty="0"/>
              <a:t>=</a:t>
            </a:r>
            <a:r>
              <a:rPr lang="zh-CN" altLang="zh-CN" b="1" dirty="0"/>
              <a:t>总成本费用</a:t>
            </a:r>
            <a:r>
              <a:rPr lang="en-US" altLang="zh-CN" b="1" dirty="0"/>
              <a:t>-</a:t>
            </a:r>
            <a:r>
              <a:rPr lang="zh-CN" altLang="zh-CN" b="1" dirty="0"/>
              <a:t>更新改造资金（又称为维简费）</a:t>
            </a:r>
            <a:r>
              <a:rPr lang="en-US" altLang="zh-CN" b="1" dirty="0"/>
              <a:t>-</a:t>
            </a:r>
            <a:r>
              <a:rPr lang="zh-CN" altLang="zh-CN" b="1" dirty="0"/>
              <a:t>折旧费</a:t>
            </a:r>
            <a:r>
              <a:rPr lang="en-US" altLang="zh-CN" b="1" dirty="0"/>
              <a:t>-</a:t>
            </a:r>
            <a:r>
              <a:rPr lang="zh-CN" altLang="zh-CN" b="1" dirty="0"/>
              <a:t>摊销费</a:t>
            </a:r>
            <a:r>
              <a:rPr lang="en-US" altLang="zh-CN" b="1" dirty="0"/>
              <a:t>-</a:t>
            </a:r>
            <a:r>
              <a:rPr lang="zh-CN" altLang="zh-CN" b="1" dirty="0"/>
              <a:t>利息支出</a:t>
            </a:r>
            <a:endParaRPr lang="zh-CN" altLang="en-US" b="1" dirty="0"/>
          </a:p>
        </p:txBody>
      </p:sp>
      <p:sp>
        <p:nvSpPr>
          <p:cNvPr id="5" name="灯片编号占位符 4">
            <a:extLst>
              <a:ext uri="{FF2B5EF4-FFF2-40B4-BE49-F238E27FC236}">
                <a16:creationId xmlns:a16="http://schemas.microsoft.com/office/drawing/2014/main" id="{C6194FEE-1474-44CC-AB8C-D78DDDF95FAF}"/>
              </a:ext>
            </a:extLst>
          </p:cNvPr>
          <p:cNvSpPr>
            <a:spLocks noGrp="1"/>
          </p:cNvSpPr>
          <p:nvPr>
            <p:ph type="sldNum" sz="quarter" idx="12"/>
          </p:nvPr>
        </p:nvSpPr>
        <p:spPr/>
        <p:txBody>
          <a:bodyPr/>
          <a:lstStyle/>
          <a:p>
            <a:fld id="{B6F15528-21DE-4FAA-801E-634DDDAF4B2B}" type="slidenum">
              <a:rPr lang="en-US" smtClean="0"/>
              <a:t>124</a:t>
            </a:fld>
            <a:endParaRPr lang="en-US" dirty="0"/>
          </a:p>
        </p:txBody>
      </p:sp>
      <p:sp>
        <p:nvSpPr>
          <p:cNvPr id="10" name="灯片编号占位符 8">
            <a:extLst>
              <a:ext uri="{FF2B5EF4-FFF2-40B4-BE49-F238E27FC236}">
                <a16:creationId xmlns:a16="http://schemas.microsoft.com/office/drawing/2014/main" id="{F7AF5807-8C11-47D3-B7EF-7008DE26B289}"/>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124</a:t>
            </a:fld>
            <a:endParaRPr kumimoji="0" lang="en-US" altLang="zh-CN" sz="1800">
              <a:latin typeface="Times New Roman" panose="02020603050405020304" pitchFamily="18" charset="0"/>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2.1.4 </a:t>
            </a:r>
            <a:r>
              <a:rPr lang="zh-CN" altLang="zh-CN" b="1" dirty="0"/>
              <a:t>成本和费用、收入和利润、主要税金</a:t>
            </a:r>
            <a:endParaRPr lang="zh-CN" altLang="en-US" dirty="0"/>
          </a:p>
        </p:txBody>
      </p:sp>
      <p:sp>
        <p:nvSpPr>
          <p:cNvPr id="61" name="矩形 60"/>
          <p:cNvSpPr/>
          <p:nvPr/>
        </p:nvSpPr>
        <p:spPr>
          <a:xfrm>
            <a:off x="-27697" y="2397104"/>
            <a:ext cx="12216671" cy="45719"/>
          </a:xfrm>
          <a:prstGeom prst="rect">
            <a:avLst/>
          </a:prstGeom>
          <a:solidFill>
            <a:srgbClr val="FFC000">
              <a:alpha val="8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62" name="内容占位符 4"/>
          <p:cNvSpPr txBox="1"/>
          <p:nvPr/>
        </p:nvSpPr>
        <p:spPr>
          <a:xfrm>
            <a:off x="534093" y="2210594"/>
            <a:ext cx="4913852" cy="464458"/>
          </a:xfrm>
          <a:prstGeom prst="rect">
            <a:avLst/>
          </a:prstGeom>
          <a:solidFill>
            <a:srgbClr val="FFC000"/>
          </a:solidFill>
          <a:ln>
            <a:solidFill>
              <a:srgbClr val="FFC000"/>
            </a:solidFill>
          </a:ln>
        </p:spPr>
        <p:txBody>
          <a:bodyPr>
            <a:norm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gn="ctr">
              <a:buNone/>
            </a:pPr>
            <a:r>
              <a:rPr lang="zh-CN" altLang="en-US" sz="2400" b="1" dirty="0">
                <a:solidFill>
                  <a:schemeClr val="bg1"/>
                </a:solidFill>
              </a:rPr>
              <a:t>期间费用</a:t>
            </a:r>
          </a:p>
        </p:txBody>
      </p:sp>
      <p:sp>
        <p:nvSpPr>
          <p:cNvPr id="68" name="矩形 67"/>
          <p:cNvSpPr/>
          <p:nvPr/>
        </p:nvSpPr>
        <p:spPr>
          <a:xfrm>
            <a:off x="14007" y="6172993"/>
            <a:ext cx="12192000" cy="689181"/>
          </a:xfrm>
          <a:prstGeom prst="rect">
            <a:avLst/>
          </a:prstGeom>
          <a:solidFill>
            <a:srgbClr val="838383">
              <a:lumMod val="20000"/>
              <a:lumOff val="80000"/>
              <a:alpha val="80000"/>
            </a:srgbClr>
          </a:solidFill>
          <a:ln w="12700" cap="flat" cmpd="sng" algn="ctr">
            <a:noFill/>
            <a:prstDash val="solid"/>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838383">
                  <a:lumMod val="50000"/>
                </a:srgbClr>
              </a:solidFill>
              <a:effectLst/>
              <a:uLnTx/>
              <a:uFillTx/>
              <a:latin typeface="Arial" panose="020B0604020202020204"/>
              <a:ea typeface="微软雅黑" panose="020B0503020204020204" pitchFamily="34" charset="-122"/>
              <a:cs typeface="+mn-cs"/>
            </a:endParaRPr>
          </a:p>
        </p:txBody>
      </p:sp>
      <p:sp>
        <p:nvSpPr>
          <p:cNvPr id="4" name="矩形 3"/>
          <p:cNvSpPr/>
          <p:nvPr/>
        </p:nvSpPr>
        <p:spPr>
          <a:xfrm>
            <a:off x="774766" y="915194"/>
            <a:ext cx="10670482" cy="1200329"/>
          </a:xfrm>
          <a:prstGeom prst="rect">
            <a:avLst/>
          </a:prstGeom>
        </p:spPr>
        <p:txBody>
          <a:bodyPr wrap="square">
            <a:spAutoFit/>
          </a:bodyPr>
          <a:lstStyle/>
          <a:p>
            <a:pPr>
              <a:lnSpc>
                <a:spcPct val="150000"/>
              </a:lnSpc>
            </a:pPr>
            <a:r>
              <a:rPr lang="en-US" altLang="zh-CN" b="1" dirty="0"/>
              <a:t>       </a:t>
            </a:r>
            <a:r>
              <a:rPr lang="zh-CN" altLang="zh-CN" b="1" dirty="0"/>
              <a:t>期间费用是指企业本期所发生的，与生产经营活动没有直接关系或者关系不密切的管理费用、销售费用</a:t>
            </a:r>
            <a:r>
              <a:rPr lang="zh-CN" altLang="en-US" b="1" dirty="0"/>
              <a:t>、</a:t>
            </a:r>
            <a:r>
              <a:rPr lang="zh-CN" altLang="zh-CN" b="1" dirty="0"/>
              <a:t>财务费用</a:t>
            </a:r>
            <a:r>
              <a:rPr lang="zh-CN" altLang="en-US" b="1" dirty="0"/>
              <a:t>和研发费用</a:t>
            </a:r>
            <a:r>
              <a:rPr lang="zh-CN" altLang="zh-CN" b="1" dirty="0"/>
              <a:t>。</a:t>
            </a:r>
            <a:endParaRPr lang="zh-CN" altLang="en-US" b="1" dirty="0"/>
          </a:p>
        </p:txBody>
      </p:sp>
      <p:sp>
        <p:nvSpPr>
          <p:cNvPr id="7" name="矩形 6"/>
          <p:cNvSpPr/>
          <p:nvPr/>
        </p:nvSpPr>
        <p:spPr>
          <a:xfrm>
            <a:off x="917575" y="2820194"/>
            <a:ext cx="10668000" cy="2862322"/>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zh-CN" dirty="0"/>
              <a:t>管理费用是指企业的行政部门为了组织与管理企业的生产经营活动所发生的各项费用</a:t>
            </a:r>
            <a:endParaRPr lang="en-US" altLang="zh-CN" dirty="0"/>
          </a:p>
          <a:p>
            <a:pPr marL="342900" indent="-342900">
              <a:lnSpc>
                <a:spcPct val="150000"/>
              </a:lnSpc>
              <a:buFont typeface="Wingdings" panose="05000000000000000000" pitchFamily="2" charset="2"/>
              <a:buChar char="Ø"/>
            </a:pPr>
            <a:r>
              <a:rPr lang="zh-CN" altLang="zh-CN" dirty="0"/>
              <a:t>销售费用是指企业在销售产品或者提供劳务等经营过程中所发生的各项费用</a:t>
            </a:r>
            <a:endParaRPr lang="en-US" altLang="zh-CN" dirty="0"/>
          </a:p>
          <a:p>
            <a:pPr marL="342900" indent="-342900">
              <a:lnSpc>
                <a:spcPct val="150000"/>
              </a:lnSpc>
              <a:buFont typeface="Wingdings" panose="05000000000000000000" pitchFamily="2" charset="2"/>
              <a:buChar char="Ø"/>
            </a:pPr>
            <a:r>
              <a:rPr lang="zh-CN" altLang="zh-CN" dirty="0"/>
              <a:t>财务费用是指企业为筹集生产经营所需资金而发生的各项费用</a:t>
            </a:r>
            <a:endParaRPr lang="en-US" altLang="zh-CN" dirty="0"/>
          </a:p>
          <a:p>
            <a:pPr marL="342900" indent="-342900">
              <a:lnSpc>
                <a:spcPct val="150000"/>
              </a:lnSpc>
              <a:buFont typeface="Wingdings" panose="05000000000000000000" pitchFamily="2" charset="2"/>
              <a:buChar char="Ø"/>
            </a:pPr>
            <a:r>
              <a:rPr lang="zh-CN" altLang="en-US" dirty="0"/>
              <a:t>研发费用是指研究与开发某项目所支付的项目</a:t>
            </a:r>
          </a:p>
        </p:txBody>
      </p:sp>
      <p:sp>
        <p:nvSpPr>
          <p:cNvPr id="5" name="灯片编号占位符 4">
            <a:extLst>
              <a:ext uri="{FF2B5EF4-FFF2-40B4-BE49-F238E27FC236}">
                <a16:creationId xmlns:a16="http://schemas.microsoft.com/office/drawing/2014/main" id="{12CD5974-64DF-42A5-B316-80122C9C17FB}"/>
              </a:ext>
            </a:extLst>
          </p:cNvPr>
          <p:cNvSpPr>
            <a:spLocks noGrp="1"/>
          </p:cNvSpPr>
          <p:nvPr>
            <p:ph type="sldNum" sz="quarter" idx="12"/>
          </p:nvPr>
        </p:nvSpPr>
        <p:spPr/>
        <p:txBody>
          <a:bodyPr/>
          <a:lstStyle/>
          <a:p>
            <a:fld id="{B6F15528-21DE-4FAA-801E-634DDDAF4B2B}" type="slidenum">
              <a:rPr lang="en-US" smtClean="0"/>
              <a:t>125</a:t>
            </a:fld>
            <a:endParaRPr lang="en-US" dirty="0"/>
          </a:p>
        </p:txBody>
      </p:sp>
      <p:sp>
        <p:nvSpPr>
          <p:cNvPr id="10" name="灯片编号占位符 8">
            <a:extLst>
              <a:ext uri="{FF2B5EF4-FFF2-40B4-BE49-F238E27FC236}">
                <a16:creationId xmlns:a16="http://schemas.microsoft.com/office/drawing/2014/main" id="{B0F96DAC-FA80-4E15-8EF6-C10BEA5C5551}"/>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125</a:t>
            </a:fld>
            <a:endParaRPr kumimoji="0" lang="en-US" altLang="zh-CN" sz="1800">
              <a:latin typeface="Times New Roman" panose="02020603050405020304" pitchFamily="18" charset="0"/>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9863" y="305594"/>
            <a:ext cx="6581775" cy="400050"/>
          </a:xfrm>
        </p:spPr>
        <p:txBody>
          <a:bodyPr/>
          <a:lstStyle/>
          <a:p>
            <a:r>
              <a:rPr lang="en-US" altLang="zh-CN" b="1" dirty="0"/>
              <a:t>2.1.4 </a:t>
            </a:r>
            <a:r>
              <a:rPr lang="zh-CN" altLang="zh-CN" b="1" dirty="0"/>
              <a:t>成本和费用、收入和利润、主要税金</a:t>
            </a:r>
            <a:endParaRPr lang="zh-CN" altLang="en-US" b="1" dirty="0"/>
          </a:p>
        </p:txBody>
      </p:sp>
      <p:sp>
        <p:nvSpPr>
          <p:cNvPr id="68" name="矩形 67"/>
          <p:cNvSpPr/>
          <p:nvPr/>
        </p:nvSpPr>
        <p:spPr>
          <a:xfrm>
            <a:off x="14007" y="6172993"/>
            <a:ext cx="12192000" cy="689181"/>
          </a:xfrm>
          <a:prstGeom prst="rect">
            <a:avLst/>
          </a:prstGeom>
          <a:solidFill>
            <a:srgbClr val="838383">
              <a:lumMod val="20000"/>
              <a:lumOff val="80000"/>
              <a:alpha val="80000"/>
            </a:srgbClr>
          </a:solidFill>
          <a:ln w="12700" cap="flat" cmpd="sng" algn="ctr">
            <a:noFill/>
            <a:prstDash val="solid"/>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838383">
                  <a:lumMod val="50000"/>
                </a:srgbClr>
              </a:solidFill>
              <a:effectLst/>
              <a:uLnTx/>
              <a:uFillTx/>
              <a:latin typeface="Arial" panose="020B0604020202020204"/>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3" name="矩形 2"/>
              <p:cNvSpPr/>
              <p:nvPr/>
            </p:nvSpPr>
            <p:spPr>
              <a:xfrm>
                <a:off x="1374775" y="2283194"/>
                <a:ext cx="5335114" cy="464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zh-CN" b="1">
                          <a:latin typeface="Cambria Math" panose="02040503050406030204"/>
                        </a:rPr>
                        <m:t>销售收入</m:t>
                      </m:r>
                      <m:r>
                        <a:rPr lang="en-US" altLang="zh-CN" b="1">
                          <a:latin typeface="Cambria Math" panose="02040503050406030204"/>
                        </a:rPr>
                        <m:t>=</m:t>
                      </m:r>
                      <m:r>
                        <a:rPr lang="zh-CN" altLang="zh-CN" b="1">
                          <a:latin typeface="Cambria Math" panose="02040503050406030204"/>
                        </a:rPr>
                        <m:t>商品销售量</m:t>
                      </m:r>
                      <m:r>
                        <a:rPr lang="en-US" altLang="zh-CN" b="1">
                          <a:latin typeface="Cambria Math" panose="02040503050406030204"/>
                        </a:rPr>
                        <m:t>×</m:t>
                      </m:r>
                      <m:r>
                        <a:rPr lang="zh-CN" altLang="zh-CN" b="1">
                          <a:latin typeface="Cambria Math" panose="02040503050406030204"/>
                        </a:rPr>
                        <m:t>商品的单价</m:t>
                      </m:r>
                    </m:oMath>
                  </m:oMathPara>
                </a14:m>
                <a:endParaRPr lang="zh-CN" altLang="en-US" b="1" dirty="0"/>
              </a:p>
            </p:txBody>
          </p:sp>
        </mc:Choice>
        <mc:Fallback xmlns="">
          <p:sp>
            <p:nvSpPr>
              <p:cNvPr id="3" name="矩形 2"/>
              <p:cNvSpPr>
                <a:spLocks noRot="1" noChangeAspect="1" noMove="1" noResize="1" noEditPoints="1" noAdjustHandles="1" noChangeArrowheads="1" noChangeShapeType="1" noTextEdit="1"/>
              </p:cNvSpPr>
              <p:nvPr/>
            </p:nvSpPr>
            <p:spPr>
              <a:xfrm>
                <a:off x="1374775" y="2283194"/>
                <a:ext cx="5335114" cy="464679"/>
              </a:xfrm>
              <a:prstGeom prst="rect">
                <a:avLst/>
              </a:prstGeom>
              <a:blipFill rotWithShape="1">
                <a:blip r:embed="rId3"/>
                <a:stretch>
                  <a:fillRect t="-79" r="9" b="-174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450975" y="3015667"/>
                <a:ext cx="10363200" cy="1942006"/>
              </a:xfrm>
              <a:prstGeom prst="rect">
                <a:avLst/>
              </a:prstGeom>
            </p:spPr>
            <p:txBody>
              <a:bodyPr wrap="square">
                <a:spAutoFit/>
              </a:bodyPr>
              <a:lstStyle/>
              <a:p>
                <a:r>
                  <a:rPr lang="zh-CN" altLang="zh-CN" b="1" dirty="0"/>
                  <a:t>营业外收入是指和企业的生产经营活动没有直接关系的各种收入。</a:t>
                </a:r>
                <a:endParaRPr lang="en-US" altLang="zh-CN" b="1" dirty="0"/>
              </a:p>
              <a:p>
                <a:endParaRPr lang="en-US" altLang="zh-CN" b="1" dirty="0"/>
              </a:p>
              <a:p>
                <a:pPr/>
                <a14:m>
                  <m:oMathPara xmlns:m="http://schemas.openxmlformats.org/officeDocument/2006/math">
                    <m:oMathParaPr>
                      <m:jc m:val="left"/>
                    </m:oMathParaPr>
                    <m:oMath xmlns:m="http://schemas.openxmlformats.org/officeDocument/2006/math">
                      <m:r>
                        <a:rPr lang="zh-CN" altLang="zh-CN" b="1">
                          <a:latin typeface="Cambria Math" panose="02040503050406030204"/>
                        </a:rPr>
                        <m:t>利润</m:t>
                      </m:r>
                      <m:r>
                        <a:rPr lang="en-US" altLang="zh-CN" b="1">
                          <a:latin typeface="Cambria Math" panose="02040503050406030204"/>
                        </a:rPr>
                        <m:t>=</m:t>
                      </m:r>
                      <m:r>
                        <a:rPr lang="zh-CN" altLang="zh-CN" b="1">
                          <a:latin typeface="Cambria Math" panose="02040503050406030204"/>
                        </a:rPr>
                        <m:t>销售收入</m:t>
                      </m:r>
                      <m:r>
                        <a:rPr lang="zh-CN" altLang="en-US" b="1" i="1">
                          <a:latin typeface="Cambria Math" panose="02040503050406030204"/>
                        </a:rPr>
                        <m:t>−</m:t>
                      </m:r>
                      <m:r>
                        <a:rPr lang="zh-CN" altLang="zh-CN" b="1">
                          <a:latin typeface="Cambria Math" panose="02040503050406030204"/>
                        </a:rPr>
                        <m:t>总成本费用</m:t>
                      </m:r>
                      <m:r>
                        <a:rPr lang="zh-CN" altLang="en-US" b="1" i="1">
                          <a:latin typeface="Cambria Math" panose="02040503050406030204"/>
                        </a:rPr>
                        <m:t>−</m:t>
                      </m:r>
                      <m:r>
                        <a:rPr lang="zh-CN" altLang="zh-CN" b="1">
                          <a:latin typeface="Cambria Math" panose="02040503050406030204"/>
                        </a:rPr>
                        <m:t>销售税金及附加</m:t>
                      </m:r>
                    </m:oMath>
                  </m:oMathPara>
                </a14:m>
                <a:endParaRPr lang="en-US" altLang="zh-CN" b="1" dirty="0"/>
              </a:p>
              <a:p>
                <a:endParaRPr lang="en-US" altLang="zh-CN" b="1" dirty="0"/>
              </a:p>
              <a:p>
                <a:r>
                  <a:rPr lang="zh-CN" altLang="zh-CN" b="1" dirty="0"/>
                  <a:t>净利润又称为税后利润，是指在利润总额中缴纳了所得税后企业的利润留存</a:t>
                </a:r>
                <a:endParaRPr lang="zh-CN" altLang="en-US" b="1" dirty="0"/>
              </a:p>
            </p:txBody>
          </p:sp>
        </mc:Choice>
        <mc:Fallback xmlns="">
          <p:sp>
            <p:nvSpPr>
              <p:cNvPr id="5" name="矩形 4"/>
              <p:cNvSpPr>
                <a:spLocks noRot="1" noChangeAspect="1" noMove="1" noResize="1" noEditPoints="1" noAdjustHandles="1" noChangeArrowheads="1" noChangeShapeType="1" noTextEdit="1"/>
              </p:cNvSpPr>
              <p:nvPr/>
            </p:nvSpPr>
            <p:spPr>
              <a:xfrm>
                <a:off x="1450975" y="3015667"/>
                <a:ext cx="10363200" cy="1942006"/>
              </a:xfrm>
              <a:prstGeom prst="rect">
                <a:avLst/>
              </a:prstGeom>
              <a:blipFill rotWithShape="1">
                <a:blip r:embed="rId4"/>
                <a:stretch>
                  <a:fillRect t="-3" b="-3454"/>
                </a:stretch>
              </a:blipFill>
            </p:spPr>
            <p:txBody>
              <a:bodyPr/>
              <a:lstStyle/>
              <a:p>
                <a:r>
                  <a:rPr lang="zh-CN" altLang="en-US">
                    <a:noFill/>
                  </a:rPr>
                  <a:t> </a:t>
                </a:r>
              </a:p>
            </p:txBody>
          </p:sp>
        </mc:Fallback>
      </mc:AlternateContent>
      <p:sp>
        <p:nvSpPr>
          <p:cNvPr id="10" name="矩形 9"/>
          <p:cNvSpPr/>
          <p:nvPr/>
        </p:nvSpPr>
        <p:spPr>
          <a:xfrm>
            <a:off x="1" y="1913552"/>
            <a:ext cx="12198349" cy="7232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b="1"/>
          </a:p>
        </p:txBody>
      </p:sp>
      <p:sp>
        <p:nvSpPr>
          <p:cNvPr id="11" name="矩形 10"/>
          <p:cNvSpPr/>
          <p:nvPr/>
        </p:nvSpPr>
        <p:spPr>
          <a:xfrm>
            <a:off x="1" y="5110073"/>
            <a:ext cx="12198349" cy="7232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b="1"/>
          </a:p>
        </p:txBody>
      </p:sp>
      <p:grpSp>
        <p:nvGrpSpPr>
          <p:cNvPr id="12" name="组合 11"/>
          <p:cNvGrpSpPr/>
          <p:nvPr/>
        </p:nvGrpSpPr>
        <p:grpSpPr>
          <a:xfrm flipH="1">
            <a:off x="9117850" y="5487194"/>
            <a:ext cx="3229725" cy="1301644"/>
            <a:chOff x="-8805" y="5407865"/>
            <a:chExt cx="3213509" cy="1301644"/>
          </a:xfrm>
        </p:grpSpPr>
        <p:sp>
          <p:nvSpPr>
            <p:cNvPr id="13" name="矩形 12"/>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flipH="1">
            <a:off x="8984351" y="838994"/>
            <a:ext cx="3229725" cy="1301644"/>
            <a:chOff x="-8805" y="5407865"/>
            <a:chExt cx="3213509" cy="1301644"/>
          </a:xfrm>
        </p:grpSpPr>
        <p:sp>
          <p:nvSpPr>
            <p:cNvPr id="23" name="矩形 22"/>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1365250" y="1169224"/>
            <a:ext cx="2765501" cy="461665"/>
          </a:xfrm>
          <a:prstGeom prst="rect">
            <a:avLst/>
          </a:prstGeom>
        </p:spPr>
        <p:txBody>
          <a:bodyPr wrap="none">
            <a:spAutoFit/>
          </a:bodyPr>
          <a:lstStyle/>
          <a:p>
            <a:r>
              <a:rPr lang="en-US" altLang="zh-CN" b="1" dirty="0"/>
              <a:t>2.  </a:t>
            </a:r>
            <a:r>
              <a:rPr lang="zh-CN" altLang="zh-CN" b="1" dirty="0"/>
              <a:t>销售收入和利润</a:t>
            </a:r>
            <a:endParaRPr lang="zh-CN" altLang="en-US" dirty="0"/>
          </a:p>
        </p:txBody>
      </p:sp>
      <p:sp>
        <p:nvSpPr>
          <p:cNvPr id="7" name="灯片编号占位符 6">
            <a:extLst>
              <a:ext uri="{FF2B5EF4-FFF2-40B4-BE49-F238E27FC236}">
                <a16:creationId xmlns:a16="http://schemas.microsoft.com/office/drawing/2014/main" id="{180CA657-F9DE-49E7-94DC-B666F0D4C787}"/>
              </a:ext>
            </a:extLst>
          </p:cNvPr>
          <p:cNvSpPr>
            <a:spLocks noGrp="1"/>
          </p:cNvSpPr>
          <p:nvPr>
            <p:ph type="sldNum" sz="quarter" idx="12"/>
          </p:nvPr>
        </p:nvSpPr>
        <p:spPr/>
        <p:txBody>
          <a:bodyPr/>
          <a:lstStyle/>
          <a:p>
            <a:fld id="{B6F15528-21DE-4FAA-801E-634DDDAF4B2B}" type="slidenum">
              <a:rPr lang="en-US" smtClean="0"/>
              <a:t>126</a:t>
            </a:fld>
            <a:endParaRPr lang="en-US" dirty="0"/>
          </a:p>
        </p:txBody>
      </p:sp>
      <p:sp>
        <p:nvSpPr>
          <p:cNvPr id="32" name="灯片编号占位符 8">
            <a:extLst>
              <a:ext uri="{FF2B5EF4-FFF2-40B4-BE49-F238E27FC236}">
                <a16:creationId xmlns:a16="http://schemas.microsoft.com/office/drawing/2014/main" id="{007ABC26-2620-4F53-B5B2-328362871F26}"/>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126</a:t>
            </a:fld>
            <a:endParaRPr kumimoji="0" lang="en-US" altLang="zh-CN" sz="1800">
              <a:latin typeface="Times New Roman" panose="02020603050405020304" pitchFamily="18" charset="0"/>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2.1.4 </a:t>
            </a:r>
            <a:r>
              <a:rPr lang="zh-CN" altLang="zh-CN" b="1" dirty="0"/>
              <a:t>成本和费用、收入和利润、主要税金</a:t>
            </a:r>
            <a:endParaRPr lang="zh-CN" altLang="en-US" b="1" dirty="0"/>
          </a:p>
        </p:txBody>
      </p:sp>
      <p:sp>
        <p:nvSpPr>
          <p:cNvPr id="32" name="矩形 31"/>
          <p:cNvSpPr/>
          <p:nvPr/>
        </p:nvSpPr>
        <p:spPr>
          <a:xfrm>
            <a:off x="1" y="1684952"/>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33" name="矩形 32"/>
          <p:cNvSpPr/>
          <p:nvPr/>
        </p:nvSpPr>
        <p:spPr>
          <a:xfrm>
            <a:off x="3175" y="2138273"/>
            <a:ext cx="12192000" cy="2938733"/>
          </a:xfrm>
          <a:prstGeom prst="rect">
            <a:avLst/>
          </a:prstGeom>
          <a:solidFill>
            <a:srgbClr val="3E5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2000" dirty="0">
              <a:solidFill>
                <a:schemeClr val="bg1"/>
              </a:solidFill>
            </a:endParaRPr>
          </a:p>
        </p:txBody>
      </p:sp>
      <p:sp>
        <p:nvSpPr>
          <p:cNvPr id="34" name="内容占位符 4"/>
          <p:cNvSpPr txBox="1"/>
          <p:nvPr/>
        </p:nvSpPr>
        <p:spPr>
          <a:xfrm>
            <a:off x="661726" y="2366873"/>
            <a:ext cx="10923849" cy="2064368"/>
          </a:xfrm>
          <a:prstGeom prst="rect">
            <a:avLst/>
          </a:prstGeom>
        </p:spPr>
        <p:txBody>
          <a:bodyPr vert="horz" lIns="91440" tIns="45720" rIns="91440" bIns="45720" rtlCol="0">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2400" dirty="0">
                <a:solidFill>
                  <a:schemeClr val="bg1"/>
                </a:solidFill>
              </a:rPr>
              <a:t>      </a:t>
            </a:r>
            <a:r>
              <a:rPr lang="zh-CN" altLang="zh-CN" sz="2400" dirty="0">
                <a:solidFill>
                  <a:schemeClr val="bg1"/>
                </a:solidFill>
              </a:rPr>
              <a:t>根据纳税对象的不同，税收可分为所得税、资源税、流转税、农业税、财产行为税与关税。在项目的投资与建设过程中</a:t>
            </a:r>
            <a:r>
              <a:rPr lang="zh-CN" altLang="en-US" sz="2400" dirty="0">
                <a:solidFill>
                  <a:schemeClr val="bg1"/>
                </a:solidFill>
              </a:rPr>
              <a:t>，</a:t>
            </a:r>
            <a:r>
              <a:rPr lang="zh-CN" altLang="zh-CN" sz="2400" dirty="0">
                <a:solidFill>
                  <a:schemeClr val="bg1"/>
                </a:solidFill>
              </a:rPr>
              <a:t>缴纳的主要税收包括营业税、所得税、城市维护建设税以及教育费附加。针对</a:t>
            </a:r>
            <a:r>
              <a:rPr lang="zh-CN" altLang="en-US" sz="2400" dirty="0">
                <a:solidFill>
                  <a:schemeClr val="bg1"/>
                </a:solidFill>
              </a:rPr>
              <a:t>企业</a:t>
            </a:r>
            <a:r>
              <a:rPr lang="zh-CN" altLang="zh-CN" sz="2400" dirty="0">
                <a:solidFill>
                  <a:schemeClr val="bg1"/>
                </a:solidFill>
              </a:rPr>
              <a:t>其占有的财产与行为，缴纳的</a:t>
            </a:r>
            <a:r>
              <a:rPr lang="zh-CN" altLang="en-US" sz="2400" dirty="0">
                <a:solidFill>
                  <a:schemeClr val="bg1"/>
                </a:solidFill>
              </a:rPr>
              <a:t>税收</a:t>
            </a:r>
            <a:r>
              <a:rPr lang="zh-CN" altLang="zh-CN" sz="2400" dirty="0">
                <a:solidFill>
                  <a:schemeClr val="bg1"/>
                </a:solidFill>
              </a:rPr>
              <a:t>还有房产税、契税、土地使用税以及土地增值税等。</a:t>
            </a:r>
            <a:endParaRPr lang="zh-CN" altLang="en-US" sz="2400" b="1" dirty="0">
              <a:solidFill>
                <a:schemeClr val="bg1"/>
              </a:solidFill>
            </a:endParaRPr>
          </a:p>
        </p:txBody>
      </p:sp>
      <p:sp>
        <p:nvSpPr>
          <p:cNvPr id="35"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36"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37"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38" name="矩形 37"/>
          <p:cNvSpPr/>
          <p:nvPr/>
        </p:nvSpPr>
        <p:spPr>
          <a:xfrm>
            <a:off x="1" y="6515579"/>
            <a:ext cx="8920154" cy="344009"/>
          </a:xfrm>
          <a:prstGeom prst="rect">
            <a:avLst/>
          </a:prstGeom>
          <a:solidFill>
            <a:srgbClr val="4C3D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3174" y="5491073"/>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3" name="矩形 2"/>
          <p:cNvSpPr/>
          <p:nvPr/>
        </p:nvSpPr>
        <p:spPr>
          <a:xfrm>
            <a:off x="912963" y="1067594"/>
            <a:ext cx="1757212" cy="461665"/>
          </a:xfrm>
          <a:prstGeom prst="rect">
            <a:avLst/>
          </a:prstGeom>
        </p:spPr>
        <p:txBody>
          <a:bodyPr wrap="none">
            <a:spAutoFit/>
          </a:bodyPr>
          <a:lstStyle/>
          <a:p>
            <a:r>
              <a:rPr lang="en-US" altLang="zh-CN" b="1" dirty="0"/>
              <a:t>3. </a:t>
            </a:r>
            <a:r>
              <a:rPr lang="zh-CN" altLang="en-US" b="1" dirty="0"/>
              <a:t>主要税金</a:t>
            </a:r>
            <a:endParaRPr lang="zh-CN" altLang="en-US" dirty="0"/>
          </a:p>
        </p:txBody>
      </p:sp>
      <p:sp>
        <p:nvSpPr>
          <p:cNvPr id="5" name="灯片编号占位符 4">
            <a:extLst>
              <a:ext uri="{FF2B5EF4-FFF2-40B4-BE49-F238E27FC236}">
                <a16:creationId xmlns:a16="http://schemas.microsoft.com/office/drawing/2014/main" id="{5DDE0D3F-9796-45C9-9C3D-E5A8D9AA684B}"/>
              </a:ext>
            </a:extLst>
          </p:cNvPr>
          <p:cNvSpPr>
            <a:spLocks noGrp="1"/>
          </p:cNvSpPr>
          <p:nvPr>
            <p:ph type="sldNum" sz="quarter" idx="12"/>
          </p:nvPr>
        </p:nvSpPr>
        <p:spPr/>
        <p:txBody>
          <a:bodyPr/>
          <a:lstStyle/>
          <a:p>
            <a:fld id="{B6F15528-21DE-4FAA-801E-634DDDAF4B2B}" type="slidenum">
              <a:rPr lang="en-US" smtClean="0"/>
              <a:t>127</a:t>
            </a:fld>
            <a:endParaRPr lang="en-US" dirty="0"/>
          </a:p>
        </p:txBody>
      </p:sp>
      <p:sp>
        <p:nvSpPr>
          <p:cNvPr id="14" name="灯片编号占位符 8">
            <a:extLst>
              <a:ext uri="{FF2B5EF4-FFF2-40B4-BE49-F238E27FC236}">
                <a16:creationId xmlns:a16="http://schemas.microsoft.com/office/drawing/2014/main" id="{772E9B44-B03F-4753-86D1-103DDE50E6A1}"/>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127</a:t>
            </a:fld>
            <a:endParaRPr kumimoji="0" lang="en-US" altLang="zh-CN" sz="1800">
              <a:latin typeface="Times New Roman" panose="02020603050405020304" pitchFamily="18" charset="0"/>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2.1.4 </a:t>
            </a:r>
            <a:r>
              <a:rPr lang="zh-CN" altLang="zh-CN" b="1" dirty="0"/>
              <a:t>成本和费用、收入和利润、主要税金</a:t>
            </a:r>
            <a:endParaRPr lang="zh-CN" altLang="en-US" b="1" dirty="0"/>
          </a:p>
        </p:txBody>
      </p:sp>
      <p:sp>
        <p:nvSpPr>
          <p:cNvPr id="13" name="Rectangle 7"/>
          <p:cNvSpPr>
            <a:spLocks noChangeArrowheads="1"/>
          </p:cNvSpPr>
          <p:nvPr/>
        </p:nvSpPr>
        <p:spPr bwMode="auto">
          <a:xfrm>
            <a:off x="1298575" y="2262772"/>
            <a:ext cx="3506787"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marL="1905" lvl="1" defTabSz="895350">
              <a:lnSpc>
                <a:spcPct val="150000"/>
              </a:lnSpc>
              <a:buSzPct val="120000"/>
            </a:pPr>
            <a:r>
              <a:rPr lang="en-US" altLang="zh-CN" dirty="0"/>
              <a:t>       </a:t>
            </a:r>
            <a:r>
              <a:rPr lang="zh-CN" altLang="zh-CN" dirty="0"/>
              <a:t>软件企业需要缴纳税种主要有：增值税、企业所得税、房产税、印花税、车船税、教育费附加、城市维护建设税，以及需要代扣代缴个人所得税。</a:t>
            </a:r>
            <a:endParaRPr lang="en-US" altLang="ko-KR" dirty="0">
              <a:ea typeface="Gulim" panose="020B0600000101010101" pitchFamily="34" charset="-127"/>
            </a:endParaRPr>
          </a:p>
        </p:txBody>
      </p:sp>
      <p:sp>
        <p:nvSpPr>
          <p:cNvPr id="17" name="Rectangle 11"/>
          <p:cNvSpPr>
            <a:spLocks noChangeArrowheads="1"/>
          </p:cNvSpPr>
          <p:nvPr/>
        </p:nvSpPr>
        <p:spPr bwMode="auto">
          <a:xfrm>
            <a:off x="6396037" y="2134394"/>
            <a:ext cx="3505117"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marL="1905" lvl="1" defTabSz="895350">
              <a:buSzPct val="120000"/>
            </a:pPr>
            <a:r>
              <a:rPr lang="en-US" altLang="ko-KR" dirty="0">
                <a:ea typeface="Gulim" panose="020B0600000101010101" pitchFamily="34" charset="-127"/>
              </a:rPr>
              <a:t> </a:t>
            </a:r>
          </a:p>
        </p:txBody>
      </p:sp>
      <p:sp>
        <p:nvSpPr>
          <p:cNvPr id="18" name="AutoShape 12"/>
          <p:cNvSpPr>
            <a:spLocks noChangeArrowheads="1"/>
          </p:cNvSpPr>
          <p:nvPr/>
        </p:nvSpPr>
        <p:spPr bwMode="auto">
          <a:xfrm rot="5400000">
            <a:off x="4139406" y="3805235"/>
            <a:ext cx="3479800" cy="322262"/>
          </a:xfrm>
          <a:prstGeom prst="triangle">
            <a:avLst>
              <a:gd name="adj" fmla="val 50000"/>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937375" y="2212990"/>
            <a:ext cx="4267200" cy="3416320"/>
          </a:xfrm>
          <a:prstGeom prst="rect">
            <a:avLst/>
          </a:prstGeom>
        </p:spPr>
        <p:txBody>
          <a:bodyPr wrap="square">
            <a:spAutoFit/>
          </a:bodyPr>
          <a:lstStyle/>
          <a:p>
            <a:pPr>
              <a:lnSpc>
                <a:spcPct val="150000"/>
              </a:lnSpc>
            </a:pPr>
            <a:r>
              <a:rPr lang="en-US" altLang="zh-CN" dirty="0"/>
              <a:t>       </a:t>
            </a:r>
            <a:r>
              <a:rPr lang="zh-CN" altLang="zh-CN" dirty="0"/>
              <a:t>软件企业增值税：一般纳税人销售企业自行开发、生产的软件产品，按</a:t>
            </a:r>
            <a:r>
              <a:rPr lang="en-US" altLang="zh-CN" dirty="0"/>
              <a:t>17%</a:t>
            </a:r>
            <a:r>
              <a:rPr lang="zh-CN" altLang="zh-CN" dirty="0"/>
              <a:t>的税率征收增值税后，对其增值税实际税负超过</a:t>
            </a:r>
            <a:r>
              <a:rPr lang="en-US" altLang="zh-CN" dirty="0"/>
              <a:t>3%</a:t>
            </a:r>
            <a:r>
              <a:rPr lang="zh-CN" altLang="zh-CN" dirty="0"/>
              <a:t>的部分实行即征即退政策。</a:t>
            </a:r>
            <a:endParaRPr lang="zh-CN" altLang="en-US" dirty="0"/>
          </a:p>
        </p:txBody>
      </p:sp>
      <p:cxnSp>
        <p:nvCxnSpPr>
          <p:cNvPr id="20" name="直接连接符 19"/>
          <p:cNvCxnSpPr/>
          <p:nvPr/>
        </p:nvCxnSpPr>
        <p:spPr>
          <a:xfrm>
            <a:off x="-59034" y="6096794"/>
            <a:ext cx="12191999" cy="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93365" y="1677194"/>
            <a:ext cx="12191999" cy="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912963" y="1067594"/>
            <a:ext cx="1757212" cy="461665"/>
          </a:xfrm>
          <a:prstGeom prst="rect">
            <a:avLst/>
          </a:prstGeom>
        </p:spPr>
        <p:txBody>
          <a:bodyPr wrap="none">
            <a:spAutoFit/>
          </a:bodyPr>
          <a:lstStyle/>
          <a:p>
            <a:r>
              <a:rPr lang="en-US" altLang="zh-CN" b="1" dirty="0"/>
              <a:t>3. </a:t>
            </a:r>
            <a:r>
              <a:rPr lang="zh-CN" altLang="en-US" b="1" dirty="0"/>
              <a:t>主要税金</a:t>
            </a:r>
            <a:endParaRPr lang="zh-CN" altLang="en-US" dirty="0"/>
          </a:p>
        </p:txBody>
      </p:sp>
      <p:sp>
        <p:nvSpPr>
          <p:cNvPr id="5" name="灯片编号占位符 4">
            <a:extLst>
              <a:ext uri="{FF2B5EF4-FFF2-40B4-BE49-F238E27FC236}">
                <a16:creationId xmlns:a16="http://schemas.microsoft.com/office/drawing/2014/main" id="{030267BE-D007-40DB-AA65-7755BD70B0D3}"/>
              </a:ext>
            </a:extLst>
          </p:cNvPr>
          <p:cNvSpPr>
            <a:spLocks noGrp="1"/>
          </p:cNvSpPr>
          <p:nvPr>
            <p:ph type="sldNum" sz="quarter" idx="12"/>
          </p:nvPr>
        </p:nvSpPr>
        <p:spPr/>
        <p:txBody>
          <a:bodyPr/>
          <a:lstStyle/>
          <a:p>
            <a:fld id="{B6F15528-21DE-4FAA-801E-634DDDAF4B2B}" type="slidenum">
              <a:rPr lang="en-US" smtClean="0"/>
              <a:t>128</a:t>
            </a:fld>
            <a:endParaRPr lang="en-US" dirty="0"/>
          </a:p>
        </p:txBody>
      </p:sp>
      <p:sp>
        <p:nvSpPr>
          <p:cNvPr id="12" name="灯片编号占位符 8">
            <a:extLst>
              <a:ext uri="{FF2B5EF4-FFF2-40B4-BE49-F238E27FC236}">
                <a16:creationId xmlns:a16="http://schemas.microsoft.com/office/drawing/2014/main" id="{AC1D589C-2AAF-43EE-86DC-3E7299FCA611}"/>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128</a:t>
            </a:fld>
            <a:endParaRPr kumimoji="0" lang="en-US" altLang="zh-CN" sz="1800">
              <a:latin typeface="Times New Roman" panose="02020603050405020304" pitchFamily="18" charset="0"/>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2.1.4 </a:t>
            </a:r>
            <a:r>
              <a:rPr lang="zh-CN" altLang="zh-CN" b="1" dirty="0"/>
              <a:t>成本和费用、收入和利润、主要税金</a:t>
            </a:r>
            <a:endParaRPr lang="zh-CN" altLang="en-US" b="1" dirty="0"/>
          </a:p>
        </p:txBody>
      </p:sp>
      <p:sp>
        <p:nvSpPr>
          <p:cNvPr id="4" name="矩形 3"/>
          <p:cNvSpPr/>
          <p:nvPr/>
        </p:nvSpPr>
        <p:spPr>
          <a:xfrm>
            <a:off x="1035050" y="1449388"/>
            <a:ext cx="6510115" cy="461665"/>
          </a:xfrm>
          <a:prstGeom prst="rect">
            <a:avLst/>
          </a:prstGeom>
        </p:spPr>
        <p:txBody>
          <a:bodyPr wrap="none">
            <a:spAutoFit/>
          </a:bodyPr>
          <a:lstStyle/>
          <a:p>
            <a:r>
              <a:rPr lang="zh-CN" altLang="en-US" dirty="0"/>
              <a:t>①  </a:t>
            </a:r>
            <a:r>
              <a:rPr lang="zh-CN" altLang="zh-CN" dirty="0"/>
              <a:t>软件产品增值税即征即退税额的计算方法：</a:t>
            </a:r>
            <a:endParaRPr lang="zh-CN" altLang="en-US" dirty="0"/>
          </a:p>
        </p:txBody>
      </p:sp>
      <p:sp>
        <p:nvSpPr>
          <p:cNvPr id="10" name="矩形 9"/>
          <p:cNvSpPr/>
          <p:nvPr/>
        </p:nvSpPr>
        <p:spPr>
          <a:xfrm>
            <a:off x="1" y="1989752"/>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1" name="矩形 10"/>
          <p:cNvSpPr/>
          <p:nvPr/>
        </p:nvSpPr>
        <p:spPr>
          <a:xfrm>
            <a:off x="3175" y="2443073"/>
            <a:ext cx="12192000" cy="293873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2000" dirty="0">
              <a:solidFill>
                <a:schemeClr val="bg1"/>
              </a:solidFill>
            </a:endParaRPr>
          </a:p>
        </p:txBody>
      </p:sp>
      <mc:AlternateContent xmlns:mc="http://schemas.openxmlformats.org/markup-compatibility/2006" xmlns:a14="http://schemas.microsoft.com/office/drawing/2010/main">
        <mc:Choice Requires="a14">
          <p:sp>
            <p:nvSpPr>
              <p:cNvPr id="12" name="内容占位符 4"/>
              <p:cNvSpPr txBox="1"/>
              <p:nvPr/>
            </p:nvSpPr>
            <p:spPr>
              <a:xfrm>
                <a:off x="661726" y="2515394"/>
                <a:ext cx="10923849" cy="2064368"/>
              </a:xfrm>
              <a:prstGeom prst="rect">
                <a:avLst/>
              </a:prstGeom>
            </p:spPr>
            <p:txBody>
              <a:bodyPr vert="horz" lIns="91440" tIns="45720" rIns="91440" bIns="45720" rtlCol="0">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14:m>
                  <m:oMathPara xmlns:m="http://schemas.openxmlformats.org/officeDocument/2006/math">
                    <m:oMathParaPr>
                      <m:jc m:val="centerGroup"/>
                    </m:oMathParaPr>
                    <m:oMath xmlns:m="http://schemas.openxmlformats.org/officeDocument/2006/math">
                      <m:r>
                        <a:rPr lang="zh-CN" altLang="zh-CN" sz="2400" b="1" smtClean="0">
                          <a:solidFill>
                            <a:schemeClr val="bg1"/>
                          </a:solidFill>
                          <a:latin typeface="Cambria Math" panose="02040503050406030204"/>
                        </a:rPr>
                        <m:t>即征即退税额</m:t>
                      </m:r>
                      <m:r>
                        <a:rPr lang="en-US" altLang="zh-CN" sz="2400" b="1">
                          <a:solidFill>
                            <a:schemeClr val="bg1"/>
                          </a:solidFill>
                          <a:latin typeface="Cambria Math" panose="02040503050406030204"/>
                        </a:rPr>
                        <m:t>=</m:t>
                      </m:r>
                      <m:r>
                        <a:rPr lang="zh-CN" altLang="zh-CN" sz="2400" b="1">
                          <a:solidFill>
                            <a:schemeClr val="bg1"/>
                          </a:solidFill>
                          <a:latin typeface="Cambria Math" panose="02040503050406030204"/>
                        </a:rPr>
                        <m:t>当期软件产品增值税应缴纳税额</m:t>
                      </m:r>
                      <m:r>
                        <a:rPr lang="zh-CN" altLang="en-US" sz="2400" b="1" i="1">
                          <a:solidFill>
                            <a:schemeClr val="bg1"/>
                          </a:solidFill>
                          <a:latin typeface="Cambria Math" panose="02040503050406030204"/>
                        </a:rPr>
                        <m:t>−</m:t>
                      </m:r>
                      <m:r>
                        <a:rPr lang="zh-CN" altLang="zh-CN" sz="2400" b="1">
                          <a:solidFill>
                            <a:schemeClr val="bg1"/>
                          </a:solidFill>
                          <a:latin typeface="Cambria Math" panose="02040503050406030204"/>
                        </a:rPr>
                        <m:t>当期软件产品销售额</m:t>
                      </m:r>
                      <m:r>
                        <a:rPr lang="en-US" altLang="zh-CN" sz="2400" b="1">
                          <a:solidFill>
                            <a:schemeClr val="bg1"/>
                          </a:solidFill>
                          <a:latin typeface="Cambria Math" panose="02040503050406030204"/>
                        </a:rPr>
                        <m:t>×</m:t>
                      </m:r>
                      <m:r>
                        <a:rPr lang="en-US" altLang="zh-CN" sz="2400" b="1" i="1">
                          <a:solidFill>
                            <a:schemeClr val="bg1"/>
                          </a:solidFill>
                          <a:latin typeface="Cambria Math" panose="02040503050406030204"/>
                        </a:rPr>
                        <m:t>𝟑</m:t>
                      </m:r>
                      <m:r>
                        <a:rPr lang="en-US" altLang="zh-CN" sz="2400" b="1">
                          <a:solidFill>
                            <a:schemeClr val="bg1"/>
                          </a:solidFill>
                          <a:latin typeface="Cambria Math" panose="02040503050406030204"/>
                        </a:rPr>
                        <m:t>%</m:t>
                      </m:r>
                    </m:oMath>
                  </m:oMathPara>
                </a14:m>
                <a:endParaRPr lang="en-US" altLang="zh-CN" sz="2400" b="1" dirty="0">
                  <a:solidFill>
                    <a:schemeClr val="bg1"/>
                  </a:solidFill>
                </a:endParaRPr>
              </a:p>
              <a:p>
                <a:pPr marL="0" indent="0">
                  <a:lnSpc>
                    <a:spcPct val="150000"/>
                  </a:lnSpc>
                  <a:buNone/>
                </a:pPr>
                <a:endParaRPr lang="en-US" altLang="zh-CN" sz="800" b="1" dirty="0">
                  <a:solidFill>
                    <a:schemeClr val="bg1"/>
                  </a:solidFill>
                </a:endParaRPr>
              </a:p>
              <a:p>
                <a:pPr marL="0" indent="0">
                  <a:lnSpc>
                    <a:spcPct val="150000"/>
                  </a:lnSpc>
                  <a:buNone/>
                </a:pPr>
                <a14:m>
                  <m:oMathPara xmlns:m="http://schemas.openxmlformats.org/officeDocument/2006/math">
                    <m:oMathParaPr>
                      <m:jc m:val="centerGroup"/>
                    </m:oMathParaPr>
                    <m:oMath xmlns:m="http://schemas.openxmlformats.org/officeDocument/2006/math">
                      <m:r>
                        <a:rPr lang="zh-CN" altLang="zh-CN" sz="2400" b="1">
                          <a:solidFill>
                            <a:schemeClr val="bg1"/>
                          </a:solidFill>
                          <a:latin typeface="Cambria Math" panose="02040503050406030204"/>
                        </a:rPr>
                        <m:t>当期软件产品增值税应缴纳税额</m:t>
                      </m:r>
                      <m:r>
                        <a:rPr lang="en-US" altLang="zh-CN" sz="2400" b="1">
                          <a:solidFill>
                            <a:schemeClr val="bg1"/>
                          </a:solidFill>
                          <a:latin typeface="Cambria Math" panose="02040503050406030204"/>
                        </a:rPr>
                        <m:t>=</m:t>
                      </m:r>
                      <m:r>
                        <a:rPr lang="zh-CN" altLang="zh-CN" sz="2400" b="1">
                          <a:solidFill>
                            <a:schemeClr val="bg1"/>
                          </a:solidFill>
                          <a:latin typeface="Cambria Math" panose="02040503050406030204"/>
                        </a:rPr>
                        <m:t>当期软件产品税额</m:t>
                      </m:r>
                      <m:r>
                        <a:rPr lang="zh-CN" altLang="en-US" sz="2400" b="1" i="1">
                          <a:solidFill>
                            <a:schemeClr val="bg1"/>
                          </a:solidFill>
                          <a:latin typeface="Cambria Math" panose="02040503050406030204"/>
                        </a:rPr>
                        <m:t>−</m:t>
                      </m:r>
                      <m:r>
                        <a:rPr lang="zh-CN" altLang="zh-CN" sz="2400" b="1">
                          <a:solidFill>
                            <a:schemeClr val="bg1"/>
                          </a:solidFill>
                          <a:latin typeface="Cambria Math" panose="02040503050406030204"/>
                        </a:rPr>
                        <m:t>当期软件产品可抵扣进项税额</m:t>
                      </m:r>
                    </m:oMath>
                  </m:oMathPara>
                </a14:m>
                <a:endParaRPr lang="en-US" altLang="zh-CN" sz="2400" b="1" dirty="0">
                  <a:solidFill>
                    <a:schemeClr val="bg1"/>
                  </a:solidFill>
                </a:endParaRPr>
              </a:p>
              <a:p>
                <a:pPr marL="0" indent="0">
                  <a:lnSpc>
                    <a:spcPct val="150000"/>
                  </a:lnSpc>
                  <a:buNone/>
                </a:pPr>
                <a:endParaRPr lang="en-US" altLang="zh-CN" sz="800" b="1" dirty="0">
                  <a:solidFill>
                    <a:schemeClr val="bg1"/>
                  </a:solidFill>
                </a:endParaRPr>
              </a:p>
              <a:p>
                <a:pPr marL="0" indent="0">
                  <a:lnSpc>
                    <a:spcPct val="150000"/>
                  </a:lnSpc>
                  <a:buNone/>
                </a:pPr>
                <a14:m>
                  <m:oMathPara xmlns:m="http://schemas.openxmlformats.org/officeDocument/2006/math">
                    <m:oMathParaPr>
                      <m:jc m:val="centerGroup"/>
                    </m:oMathParaPr>
                    <m:oMath xmlns:m="http://schemas.openxmlformats.org/officeDocument/2006/math">
                      <m:r>
                        <a:rPr lang="zh-CN" altLang="zh-CN" sz="2400" b="1">
                          <a:solidFill>
                            <a:schemeClr val="bg1"/>
                          </a:solidFill>
                          <a:latin typeface="Cambria Math" panose="02040503050406030204"/>
                        </a:rPr>
                        <m:t>当期软件产品销项税额</m:t>
                      </m:r>
                      <m:r>
                        <a:rPr lang="en-US" altLang="zh-CN" sz="2400" b="1">
                          <a:solidFill>
                            <a:schemeClr val="bg1"/>
                          </a:solidFill>
                          <a:latin typeface="Cambria Math" panose="02040503050406030204"/>
                        </a:rPr>
                        <m:t>=</m:t>
                      </m:r>
                      <m:r>
                        <a:rPr lang="zh-CN" altLang="zh-CN" sz="2400" b="1">
                          <a:solidFill>
                            <a:schemeClr val="bg1"/>
                          </a:solidFill>
                          <a:latin typeface="Cambria Math" panose="02040503050406030204"/>
                        </a:rPr>
                        <m:t>当期软件产品销售额</m:t>
                      </m:r>
                      <m:r>
                        <a:rPr lang="en-US" altLang="zh-CN" sz="2400" b="1">
                          <a:solidFill>
                            <a:schemeClr val="bg1"/>
                          </a:solidFill>
                          <a:latin typeface="Cambria Math" panose="02040503050406030204"/>
                        </a:rPr>
                        <m:t>×</m:t>
                      </m:r>
                      <m:r>
                        <a:rPr lang="en-US" altLang="zh-CN" sz="2400" b="1" i="1">
                          <a:solidFill>
                            <a:schemeClr val="bg1"/>
                          </a:solidFill>
                          <a:latin typeface="Cambria Math" panose="02040503050406030204"/>
                        </a:rPr>
                        <m:t>𝟏𝟕</m:t>
                      </m:r>
                      <m:r>
                        <a:rPr lang="en-US" altLang="zh-CN" sz="2400" b="1">
                          <a:solidFill>
                            <a:schemeClr val="bg1"/>
                          </a:solidFill>
                          <a:latin typeface="Cambria Math" panose="02040503050406030204"/>
                        </a:rPr>
                        <m:t>%</m:t>
                      </m:r>
                    </m:oMath>
                  </m:oMathPara>
                </a14:m>
                <a:endParaRPr lang="en-US" altLang="zh-CN" sz="2400" b="1" dirty="0">
                  <a:solidFill>
                    <a:schemeClr val="bg1"/>
                  </a:solidFill>
                </a:endParaRPr>
              </a:p>
              <a:p>
                <a:pPr marL="0" indent="0">
                  <a:lnSpc>
                    <a:spcPct val="150000"/>
                  </a:lnSpc>
                  <a:buNone/>
                </a:pPr>
                <a:endParaRPr lang="zh-CN" altLang="en-US" sz="2400" b="1" dirty="0">
                  <a:solidFill>
                    <a:schemeClr val="bg1"/>
                  </a:solidFill>
                </a:endParaRPr>
              </a:p>
            </p:txBody>
          </p:sp>
        </mc:Choice>
        <mc:Fallback xmlns="">
          <p:sp>
            <p:nvSpPr>
              <p:cNvPr id="12" name="内容占位符 4"/>
              <p:cNvSpPr txBox="1">
                <a:spLocks noRot="1" noChangeAspect="1" noMove="1" noResize="1" noEditPoints="1" noAdjustHandles="1" noChangeArrowheads="1" noChangeShapeType="1" noTextEdit="1"/>
              </p:cNvSpPr>
              <p:nvPr/>
            </p:nvSpPr>
            <p:spPr>
              <a:xfrm>
                <a:off x="661726" y="2515394"/>
                <a:ext cx="10923849" cy="2064368"/>
              </a:xfrm>
              <a:prstGeom prst="rect">
                <a:avLst/>
              </a:prstGeom>
              <a:blipFill rotWithShape="1">
                <a:blip r:embed="rId3"/>
                <a:stretch>
                  <a:fillRect l="-1" t="-8" b="-97472"/>
                </a:stretch>
              </a:blipFill>
            </p:spPr>
            <p:txBody>
              <a:bodyPr/>
              <a:lstStyle/>
              <a:p>
                <a:r>
                  <a:rPr lang="zh-CN" altLang="en-US">
                    <a:noFill/>
                  </a:rPr>
                  <a:t> </a:t>
                </a:r>
              </a:p>
            </p:txBody>
          </p:sp>
        </mc:Fallback>
      </mc:AlternateContent>
      <p:sp>
        <p:nvSpPr>
          <p:cNvPr id="14" name="矩形 13"/>
          <p:cNvSpPr/>
          <p:nvPr/>
        </p:nvSpPr>
        <p:spPr>
          <a:xfrm>
            <a:off x="-3174" y="5795873"/>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3" name="矩形 2"/>
          <p:cNvSpPr/>
          <p:nvPr/>
        </p:nvSpPr>
        <p:spPr>
          <a:xfrm>
            <a:off x="1146175" y="984697"/>
            <a:ext cx="1757212" cy="461665"/>
          </a:xfrm>
          <a:prstGeom prst="rect">
            <a:avLst/>
          </a:prstGeom>
        </p:spPr>
        <p:txBody>
          <a:bodyPr wrap="none">
            <a:spAutoFit/>
          </a:bodyPr>
          <a:lstStyle/>
          <a:p>
            <a:r>
              <a:rPr lang="en-US" altLang="zh-CN" b="1" dirty="0"/>
              <a:t>3. </a:t>
            </a:r>
            <a:r>
              <a:rPr lang="zh-CN" altLang="en-US" b="1" dirty="0"/>
              <a:t>主要税金</a:t>
            </a:r>
            <a:endParaRPr lang="zh-CN" altLang="en-US" dirty="0"/>
          </a:p>
        </p:txBody>
      </p:sp>
      <p:sp>
        <p:nvSpPr>
          <p:cNvPr id="6" name="灯片编号占位符 5">
            <a:extLst>
              <a:ext uri="{FF2B5EF4-FFF2-40B4-BE49-F238E27FC236}">
                <a16:creationId xmlns:a16="http://schemas.microsoft.com/office/drawing/2014/main" id="{0098C71A-C018-4E12-ABB8-C8437512A63A}"/>
              </a:ext>
            </a:extLst>
          </p:cNvPr>
          <p:cNvSpPr>
            <a:spLocks noGrp="1"/>
          </p:cNvSpPr>
          <p:nvPr>
            <p:ph type="sldNum" sz="quarter" idx="12"/>
          </p:nvPr>
        </p:nvSpPr>
        <p:spPr/>
        <p:txBody>
          <a:bodyPr/>
          <a:lstStyle/>
          <a:p>
            <a:fld id="{B6F15528-21DE-4FAA-801E-634DDDAF4B2B}" type="slidenum">
              <a:rPr lang="en-US" smtClean="0"/>
              <a:t>129</a:t>
            </a:fld>
            <a:endParaRPr lang="en-US" dirty="0"/>
          </a:p>
        </p:txBody>
      </p:sp>
      <p:sp>
        <p:nvSpPr>
          <p:cNvPr id="13" name="灯片编号占位符 8">
            <a:extLst>
              <a:ext uri="{FF2B5EF4-FFF2-40B4-BE49-F238E27FC236}">
                <a16:creationId xmlns:a16="http://schemas.microsoft.com/office/drawing/2014/main" id="{DA4FA679-01D9-4EC1-9F5D-8F99DEA1CAFC}"/>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129</a:t>
            </a:fld>
            <a:endParaRPr kumimoji="0" lang="en-US" altLang="zh-CN" sz="1800">
              <a:latin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1.1.1 </a:t>
            </a:r>
            <a:r>
              <a:rPr lang="zh-CN" altLang="en-US" dirty="0"/>
              <a:t>软件分类及其特点</a:t>
            </a:r>
            <a:r>
              <a:rPr lang="en-US" altLang="zh-CN" dirty="0"/>
              <a:t>——</a:t>
            </a:r>
            <a:r>
              <a:rPr lang="zh-CN" altLang="en-US" sz="2000" dirty="0"/>
              <a:t>软件的分类</a:t>
            </a:r>
          </a:p>
        </p:txBody>
      </p:sp>
      <p:cxnSp>
        <p:nvCxnSpPr>
          <p:cNvPr id="144" name="直接连接符 143"/>
          <p:cNvCxnSpPr/>
          <p:nvPr/>
        </p:nvCxnSpPr>
        <p:spPr>
          <a:xfrm>
            <a:off x="0" y="1859340"/>
            <a:ext cx="12191999" cy="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59034" y="6028251"/>
            <a:ext cx="12191999" cy="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146" name="文本框 9"/>
          <p:cNvSpPr txBox="1"/>
          <p:nvPr/>
        </p:nvSpPr>
        <p:spPr>
          <a:xfrm>
            <a:off x="1362292" y="2217883"/>
            <a:ext cx="10112305" cy="499111"/>
          </a:xfrm>
          <a:prstGeom prst="rect">
            <a:avLst/>
          </a:prstGeom>
          <a:noFill/>
        </p:spPr>
        <p:txBody>
          <a:bodyPr wrap="square" rtlCol="0">
            <a:spAutoFit/>
          </a:bodyPr>
          <a:lstStyle/>
          <a:p>
            <a:pPr>
              <a:lnSpc>
                <a:spcPct val="150000"/>
              </a:lnSpc>
            </a:pPr>
            <a:r>
              <a:rPr lang="zh-CN" altLang="zh-CN" sz="2000" b="1" dirty="0"/>
              <a:t>按</a:t>
            </a:r>
            <a:r>
              <a:rPr lang="zh-CN" altLang="en-US" sz="2000" b="1" dirty="0"/>
              <a:t>软件的功能进行分类：</a:t>
            </a:r>
            <a:r>
              <a:rPr lang="zh-CN" altLang="en-US" sz="2000" dirty="0"/>
              <a:t>系统软件、支撑软件、应用软件</a:t>
            </a:r>
          </a:p>
        </p:txBody>
      </p:sp>
      <p:grpSp>
        <p:nvGrpSpPr>
          <p:cNvPr id="147" name="组合 146"/>
          <p:cNvGrpSpPr/>
          <p:nvPr/>
        </p:nvGrpSpPr>
        <p:grpSpPr>
          <a:xfrm>
            <a:off x="598618" y="2210594"/>
            <a:ext cx="579307" cy="626654"/>
            <a:chOff x="6242320" y="1105727"/>
            <a:chExt cx="579005" cy="626655"/>
          </a:xfrm>
        </p:grpSpPr>
        <p:sp>
          <p:nvSpPr>
            <p:cNvPr id="148" name="TextBox 6"/>
            <p:cNvSpPr txBox="1"/>
            <p:nvPr/>
          </p:nvSpPr>
          <p:spPr>
            <a:xfrm>
              <a:off x="6327224" y="1105727"/>
              <a:ext cx="448425" cy="492443"/>
            </a:xfrm>
            <a:prstGeom prst="rect">
              <a:avLst/>
            </a:prstGeom>
            <a:noFill/>
          </p:spPr>
          <p:txBody>
            <a:bodyPr vert="horz" wrap="square" lIns="0" tIns="0" rIns="0" bIns="0" rtlCol="0" anchor="ctr">
              <a:spAutoFit/>
            </a:bodyPr>
            <a:lstStyle/>
            <a:p>
              <a:pPr algn="l"/>
              <a:r>
                <a:rPr lang="en-US" altLang="zh-CN" sz="3200" dirty="0">
                  <a:solidFill>
                    <a:schemeClr val="accent4"/>
                  </a:solidFill>
                  <a:latin typeface="Impact" panose="020B0806030902050204" pitchFamily="34" charset="0"/>
                  <a:ea typeface="微软雅黑" panose="020B0503020204020204" pitchFamily="34" charset="-122"/>
                </a:rPr>
                <a:t>01</a:t>
              </a:r>
              <a:endParaRPr lang="zh-CN" altLang="en-US" sz="3200" dirty="0">
                <a:solidFill>
                  <a:schemeClr val="accent4"/>
                </a:solidFill>
                <a:latin typeface="微软雅黑" panose="020B0503020204020204" pitchFamily="34" charset="-122"/>
                <a:ea typeface="微软雅黑" panose="020B0503020204020204" pitchFamily="34" charset="-122"/>
              </a:endParaRPr>
            </a:p>
          </p:txBody>
        </p:sp>
        <p:sp>
          <p:nvSpPr>
            <p:cNvPr id="149" name="文本框 22"/>
            <p:cNvSpPr txBox="1"/>
            <p:nvPr/>
          </p:nvSpPr>
          <p:spPr>
            <a:xfrm>
              <a:off x="6242320" y="1516938"/>
              <a:ext cx="579005" cy="215444"/>
            </a:xfrm>
            <a:prstGeom prst="rect">
              <a:avLst/>
            </a:prstGeom>
            <a:noFill/>
          </p:spPr>
          <p:txBody>
            <a:bodyPr wrap="none" rtlCol="0">
              <a:spAutoFit/>
            </a:bodyPr>
            <a:lstStyle/>
            <a:p>
              <a:r>
                <a:rPr lang="en-US" altLang="zh-CN" sz="800" b="1" dirty="0">
                  <a:solidFill>
                    <a:srgbClr val="818181"/>
                  </a:solidFill>
                  <a:latin typeface="Leelawadee" panose="020B0502040204020203" pitchFamily="34" charset="-34"/>
                  <a:cs typeface="Leelawadee" panose="020B0502040204020203" pitchFamily="34" charset="-34"/>
                </a:rPr>
                <a:t>OPTION</a:t>
              </a:r>
              <a:endParaRPr lang="zh-CN" altLang="en-US" sz="800" b="1" dirty="0">
                <a:solidFill>
                  <a:srgbClr val="818181"/>
                </a:solidFill>
                <a:latin typeface="Leelawadee" panose="020B0502040204020203" pitchFamily="34" charset="-34"/>
                <a:cs typeface="Leelawadee" panose="020B0502040204020203" pitchFamily="34" charset="-34"/>
              </a:endParaRPr>
            </a:p>
          </p:txBody>
        </p:sp>
      </p:grpSp>
      <p:grpSp>
        <p:nvGrpSpPr>
          <p:cNvPr id="150" name="组合 149"/>
          <p:cNvGrpSpPr/>
          <p:nvPr/>
        </p:nvGrpSpPr>
        <p:grpSpPr>
          <a:xfrm>
            <a:off x="596860" y="3443404"/>
            <a:ext cx="579307" cy="626655"/>
            <a:chOff x="6242320" y="1105727"/>
            <a:chExt cx="579005" cy="626656"/>
          </a:xfrm>
        </p:grpSpPr>
        <p:sp>
          <p:nvSpPr>
            <p:cNvPr id="151" name="TextBox 6"/>
            <p:cNvSpPr txBox="1"/>
            <p:nvPr/>
          </p:nvSpPr>
          <p:spPr>
            <a:xfrm>
              <a:off x="6327224" y="1105727"/>
              <a:ext cx="448425" cy="492443"/>
            </a:xfrm>
            <a:prstGeom prst="rect">
              <a:avLst/>
            </a:prstGeom>
            <a:noFill/>
          </p:spPr>
          <p:txBody>
            <a:bodyPr vert="horz" wrap="square" lIns="0" tIns="0" rIns="0" bIns="0" rtlCol="0" anchor="ctr">
              <a:spAutoFit/>
            </a:bodyPr>
            <a:lstStyle/>
            <a:p>
              <a:pPr algn="l"/>
              <a:r>
                <a:rPr lang="en-US" altLang="zh-CN" sz="3200" dirty="0">
                  <a:solidFill>
                    <a:schemeClr val="accent5"/>
                  </a:solidFill>
                  <a:latin typeface="Impact" panose="020B0806030902050204" pitchFamily="34" charset="0"/>
                  <a:ea typeface="微软雅黑" panose="020B0503020204020204" pitchFamily="34" charset="-122"/>
                </a:rPr>
                <a:t>02</a:t>
              </a:r>
              <a:endParaRPr lang="zh-CN" altLang="en-US" sz="3200" dirty="0">
                <a:solidFill>
                  <a:schemeClr val="accent5"/>
                </a:solidFill>
                <a:latin typeface="微软雅黑" panose="020B0503020204020204" pitchFamily="34" charset="-122"/>
                <a:ea typeface="微软雅黑" panose="020B0503020204020204" pitchFamily="34" charset="-122"/>
              </a:endParaRPr>
            </a:p>
          </p:txBody>
        </p:sp>
        <p:sp>
          <p:nvSpPr>
            <p:cNvPr id="152" name="文本框 22"/>
            <p:cNvSpPr txBox="1"/>
            <p:nvPr/>
          </p:nvSpPr>
          <p:spPr>
            <a:xfrm>
              <a:off x="6242320" y="1516939"/>
              <a:ext cx="579005" cy="215444"/>
            </a:xfrm>
            <a:prstGeom prst="rect">
              <a:avLst/>
            </a:prstGeom>
            <a:noFill/>
          </p:spPr>
          <p:txBody>
            <a:bodyPr wrap="none" rtlCol="0">
              <a:spAutoFit/>
            </a:bodyPr>
            <a:lstStyle/>
            <a:p>
              <a:r>
                <a:rPr lang="en-US" altLang="zh-CN" sz="800" b="1" dirty="0">
                  <a:solidFill>
                    <a:schemeClr val="accent3"/>
                  </a:solidFill>
                  <a:latin typeface="Leelawadee" panose="020B0502040204020203" pitchFamily="34" charset="-34"/>
                  <a:cs typeface="Leelawadee" panose="020B0502040204020203" pitchFamily="34" charset="-34"/>
                </a:rPr>
                <a:t>OPTION</a:t>
              </a:r>
              <a:endParaRPr lang="zh-CN" altLang="en-US" sz="800" b="1" dirty="0">
                <a:solidFill>
                  <a:schemeClr val="accent3"/>
                </a:solidFill>
                <a:latin typeface="Leelawadee" panose="020B0502040204020203" pitchFamily="34" charset="-34"/>
                <a:cs typeface="Leelawadee" panose="020B0502040204020203" pitchFamily="34" charset="-34"/>
              </a:endParaRPr>
            </a:p>
          </p:txBody>
        </p:sp>
      </p:grpSp>
      <p:grpSp>
        <p:nvGrpSpPr>
          <p:cNvPr id="153" name="组合 152"/>
          <p:cNvGrpSpPr/>
          <p:nvPr/>
        </p:nvGrpSpPr>
        <p:grpSpPr>
          <a:xfrm>
            <a:off x="572437" y="4392231"/>
            <a:ext cx="579307" cy="626655"/>
            <a:chOff x="6242320" y="1105727"/>
            <a:chExt cx="579005" cy="626656"/>
          </a:xfrm>
        </p:grpSpPr>
        <p:sp>
          <p:nvSpPr>
            <p:cNvPr id="154" name="TextBox 6"/>
            <p:cNvSpPr txBox="1"/>
            <p:nvPr/>
          </p:nvSpPr>
          <p:spPr>
            <a:xfrm>
              <a:off x="6327224" y="1105727"/>
              <a:ext cx="448425" cy="492443"/>
            </a:xfrm>
            <a:prstGeom prst="rect">
              <a:avLst/>
            </a:prstGeom>
            <a:noFill/>
            <a:ln>
              <a:noFill/>
            </a:ln>
          </p:spPr>
          <p:txBody>
            <a:bodyPr vert="horz" wrap="square" lIns="0" tIns="0" rIns="0" bIns="0" rtlCol="0" anchor="ctr">
              <a:spAutoFit/>
            </a:bodyPr>
            <a:lstStyle/>
            <a:p>
              <a:pPr algn="l"/>
              <a:r>
                <a:rPr lang="en-US" altLang="zh-CN" sz="3200" dirty="0">
                  <a:solidFill>
                    <a:srgbClr val="7CC43A"/>
                  </a:solidFill>
                  <a:latin typeface="Impact" panose="020B0806030902050204" pitchFamily="34" charset="0"/>
                  <a:ea typeface="微软雅黑" panose="020B0503020204020204" pitchFamily="34" charset="-122"/>
                </a:rPr>
                <a:t>03</a:t>
              </a:r>
              <a:endParaRPr lang="zh-CN" altLang="en-US" sz="3200" dirty="0">
                <a:solidFill>
                  <a:srgbClr val="7CC43A"/>
                </a:solidFill>
                <a:latin typeface="微软雅黑" panose="020B0503020204020204" pitchFamily="34" charset="-122"/>
                <a:ea typeface="微软雅黑" panose="020B0503020204020204" pitchFamily="34" charset="-122"/>
              </a:endParaRPr>
            </a:p>
          </p:txBody>
        </p:sp>
        <p:sp>
          <p:nvSpPr>
            <p:cNvPr id="155" name="文本框 22"/>
            <p:cNvSpPr txBox="1"/>
            <p:nvPr/>
          </p:nvSpPr>
          <p:spPr>
            <a:xfrm>
              <a:off x="6242320" y="1516939"/>
              <a:ext cx="579005" cy="215444"/>
            </a:xfrm>
            <a:prstGeom prst="rect">
              <a:avLst/>
            </a:prstGeom>
            <a:noFill/>
          </p:spPr>
          <p:txBody>
            <a:bodyPr wrap="none" rtlCol="0">
              <a:spAutoFit/>
            </a:bodyPr>
            <a:lstStyle/>
            <a:p>
              <a:r>
                <a:rPr lang="en-US" altLang="zh-CN" sz="800" b="1" dirty="0">
                  <a:solidFill>
                    <a:srgbClr val="818181"/>
                  </a:solidFill>
                  <a:latin typeface="Leelawadee" panose="020B0502040204020203" pitchFamily="34" charset="-34"/>
                  <a:cs typeface="Leelawadee" panose="020B0502040204020203" pitchFamily="34" charset="-34"/>
                </a:rPr>
                <a:t>OPTION</a:t>
              </a:r>
              <a:endParaRPr lang="zh-CN" altLang="en-US" sz="800" b="1" dirty="0">
                <a:solidFill>
                  <a:srgbClr val="818181"/>
                </a:solidFill>
                <a:latin typeface="Leelawadee" panose="020B0502040204020203" pitchFamily="34" charset="-34"/>
                <a:cs typeface="Leelawadee" panose="020B0502040204020203" pitchFamily="34" charset="-34"/>
              </a:endParaRPr>
            </a:p>
          </p:txBody>
        </p:sp>
      </p:grpSp>
      <p:sp>
        <p:nvSpPr>
          <p:cNvPr id="156" name="TextBox 155"/>
          <p:cNvSpPr txBox="1"/>
          <p:nvPr/>
        </p:nvSpPr>
        <p:spPr>
          <a:xfrm>
            <a:off x="1374775" y="3429794"/>
            <a:ext cx="9982200" cy="400110"/>
          </a:xfrm>
          <a:prstGeom prst="rect">
            <a:avLst/>
          </a:prstGeom>
          <a:noFill/>
        </p:spPr>
        <p:txBody>
          <a:bodyPr wrap="square" rtlCol="0">
            <a:spAutoFit/>
          </a:bodyPr>
          <a:lstStyle/>
          <a:p>
            <a:r>
              <a:rPr lang="zh-CN" altLang="zh-CN" sz="2000" b="1" dirty="0"/>
              <a:t>按软件工作方式进行分类</a:t>
            </a:r>
            <a:r>
              <a:rPr lang="zh-CN" altLang="en-US" sz="2000" b="1" dirty="0"/>
              <a:t>：</a:t>
            </a:r>
            <a:r>
              <a:rPr lang="zh-CN" altLang="zh-CN" sz="2000" dirty="0"/>
              <a:t>实时处理软件</a:t>
            </a:r>
            <a:r>
              <a:rPr lang="zh-CN" altLang="en-US" sz="2000" dirty="0"/>
              <a:t>、</a:t>
            </a:r>
            <a:r>
              <a:rPr lang="zh-CN" altLang="zh-CN" sz="2000" dirty="0"/>
              <a:t>多用户分时软件</a:t>
            </a:r>
            <a:r>
              <a:rPr lang="zh-CN" altLang="en-US" sz="2000" dirty="0"/>
              <a:t>、</a:t>
            </a:r>
            <a:r>
              <a:rPr lang="zh-CN" altLang="zh-CN" sz="2000" dirty="0"/>
              <a:t>交互式软件</a:t>
            </a:r>
            <a:r>
              <a:rPr lang="zh-CN" altLang="en-US" sz="2000" dirty="0"/>
              <a:t>、</a:t>
            </a:r>
            <a:r>
              <a:rPr lang="zh-CN" altLang="zh-CN" sz="2000" dirty="0"/>
              <a:t>批处理软件</a:t>
            </a:r>
            <a:endParaRPr lang="zh-CN" altLang="en-US" sz="2000" dirty="0"/>
          </a:p>
        </p:txBody>
      </p:sp>
      <p:sp>
        <p:nvSpPr>
          <p:cNvPr id="157" name="TextBox 156"/>
          <p:cNvSpPr txBox="1"/>
          <p:nvPr/>
        </p:nvSpPr>
        <p:spPr>
          <a:xfrm>
            <a:off x="1450975" y="4558667"/>
            <a:ext cx="9906000" cy="400110"/>
          </a:xfrm>
          <a:prstGeom prst="rect">
            <a:avLst/>
          </a:prstGeom>
          <a:noFill/>
        </p:spPr>
        <p:txBody>
          <a:bodyPr wrap="square" rtlCol="0">
            <a:spAutoFit/>
          </a:bodyPr>
          <a:lstStyle/>
          <a:p>
            <a:r>
              <a:rPr lang="zh-CN" altLang="zh-CN" sz="2000" b="1" dirty="0"/>
              <a:t>按软件权益进行分类</a:t>
            </a:r>
            <a:r>
              <a:rPr lang="zh-CN" altLang="en-US" sz="2000" b="1" dirty="0"/>
              <a:t>：</a:t>
            </a:r>
            <a:r>
              <a:rPr lang="zh-CN" altLang="zh-CN" sz="2000" dirty="0"/>
              <a:t>商品软件</a:t>
            </a:r>
            <a:r>
              <a:rPr lang="zh-CN" altLang="en-US" sz="2000" dirty="0"/>
              <a:t>、</a:t>
            </a:r>
            <a:r>
              <a:rPr lang="zh-CN" altLang="zh-CN" sz="2000" dirty="0"/>
              <a:t>共享软件</a:t>
            </a:r>
            <a:r>
              <a:rPr lang="zh-CN" altLang="en-US" sz="2000" dirty="0"/>
              <a:t>、</a:t>
            </a:r>
            <a:r>
              <a:rPr lang="zh-CN" altLang="zh-CN" sz="2000" dirty="0"/>
              <a:t>自由软件</a:t>
            </a:r>
            <a:endParaRPr lang="zh-CN" altLang="en-US" sz="2000" dirty="0"/>
          </a:p>
        </p:txBody>
      </p:sp>
      <p:sp>
        <p:nvSpPr>
          <p:cNvPr id="162" name="矩形 161"/>
          <p:cNvSpPr/>
          <p:nvPr/>
        </p:nvSpPr>
        <p:spPr>
          <a:xfrm>
            <a:off x="725300" y="3031753"/>
            <a:ext cx="10761780" cy="89951"/>
          </a:xfrm>
          <a:prstGeom prst="rect">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矩形 162"/>
          <p:cNvSpPr/>
          <p:nvPr/>
        </p:nvSpPr>
        <p:spPr>
          <a:xfrm>
            <a:off x="710786" y="4070059"/>
            <a:ext cx="10776294" cy="86977"/>
          </a:xfrm>
          <a:prstGeom prst="rect">
            <a:avLst/>
          </a:prstGeom>
          <a:solidFill>
            <a:srgbClr val="1A8AB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solidFill>
            </a:endParaRPr>
          </a:p>
        </p:txBody>
      </p:sp>
      <p:sp>
        <p:nvSpPr>
          <p:cNvPr id="164" name="矩形 163"/>
          <p:cNvSpPr/>
          <p:nvPr/>
        </p:nvSpPr>
        <p:spPr>
          <a:xfrm>
            <a:off x="657974" y="5086326"/>
            <a:ext cx="10829106" cy="86134"/>
          </a:xfrm>
          <a:prstGeom prst="rect">
            <a:avLst/>
          </a:prstGeom>
          <a:solidFill>
            <a:srgbClr val="74B83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CC43A"/>
              </a:solidFill>
            </a:endParaRPr>
          </a:p>
        </p:txBody>
      </p:sp>
      <p:sp>
        <p:nvSpPr>
          <p:cNvPr id="166" name="内容占位符 3"/>
          <p:cNvSpPr txBox="1"/>
          <p:nvPr/>
        </p:nvSpPr>
        <p:spPr>
          <a:xfrm>
            <a:off x="10841195" y="5430815"/>
            <a:ext cx="1291770" cy="631371"/>
          </a:xfrm>
          <a:prstGeom prst="rect">
            <a:avLst/>
          </a:prstGeom>
          <a:solidFill>
            <a:schemeClr val="accent2"/>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167" name="内容占位符 3"/>
          <p:cNvSpPr txBox="1"/>
          <p:nvPr/>
        </p:nvSpPr>
        <p:spPr>
          <a:xfrm>
            <a:off x="9636509" y="5430814"/>
            <a:ext cx="943427" cy="631371"/>
          </a:xfrm>
          <a:prstGeom prst="rect">
            <a:avLst/>
          </a:prstGeom>
          <a:solidFill>
            <a:schemeClr val="accent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168" name="内容占位符 3"/>
          <p:cNvSpPr txBox="1"/>
          <p:nvPr/>
        </p:nvSpPr>
        <p:spPr>
          <a:xfrm>
            <a:off x="8838223" y="5430816"/>
            <a:ext cx="522513" cy="631371"/>
          </a:xfrm>
          <a:prstGeom prst="rect">
            <a:avLst/>
          </a:prstGeom>
          <a:solidFill>
            <a:schemeClr val="accent6"/>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4" name="灯片编号占位符 3">
            <a:extLst>
              <a:ext uri="{FF2B5EF4-FFF2-40B4-BE49-F238E27FC236}">
                <a16:creationId xmlns:a16="http://schemas.microsoft.com/office/drawing/2014/main" id="{8F941801-F19A-4B92-86F9-A34A130C433C}"/>
              </a:ext>
            </a:extLst>
          </p:cNvPr>
          <p:cNvSpPr>
            <a:spLocks noGrp="1"/>
          </p:cNvSpPr>
          <p:nvPr>
            <p:ph type="sldNum" sz="quarter" idx="12"/>
          </p:nvPr>
        </p:nvSpPr>
        <p:spPr/>
        <p:txBody>
          <a:bodyPr/>
          <a:lstStyle/>
          <a:p>
            <a:fld id="{B6F15528-21DE-4FAA-801E-634DDDAF4B2B}" type="slidenum">
              <a:rPr lang="en-US" smtClean="0"/>
              <a:t>13</a:t>
            </a:fld>
            <a:endParaRPr lang="en-US" dirty="0"/>
          </a:p>
        </p:txBody>
      </p:sp>
      <p:sp>
        <p:nvSpPr>
          <p:cNvPr id="25" name="灯片编号占位符 8">
            <a:extLst>
              <a:ext uri="{FF2B5EF4-FFF2-40B4-BE49-F238E27FC236}">
                <a16:creationId xmlns:a16="http://schemas.microsoft.com/office/drawing/2014/main" id="{AE7DAEAA-35E7-4E8D-A8EE-8F9EE937F231}"/>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13</a:t>
            </a:fld>
            <a:endParaRPr kumimoji="0" lang="en-US" altLang="zh-CN" sz="1800">
              <a:latin typeface="Times New Roman" panose="02020603050405020304" pitchFamily="18" charset="0"/>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2.1.4 </a:t>
            </a:r>
            <a:r>
              <a:rPr lang="zh-CN" altLang="zh-CN" b="1" dirty="0"/>
              <a:t>成本和费用、收入和利润、主要税金</a:t>
            </a:r>
            <a:endParaRPr lang="zh-CN" altLang="en-US" b="1" dirty="0"/>
          </a:p>
        </p:txBody>
      </p:sp>
      <p:sp>
        <p:nvSpPr>
          <p:cNvPr id="4" name="矩形 3"/>
          <p:cNvSpPr/>
          <p:nvPr/>
        </p:nvSpPr>
        <p:spPr>
          <a:xfrm>
            <a:off x="1069975" y="1448594"/>
            <a:ext cx="7348487" cy="461665"/>
          </a:xfrm>
          <a:prstGeom prst="rect">
            <a:avLst/>
          </a:prstGeom>
        </p:spPr>
        <p:txBody>
          <a:bodyPr wrap="none">
            <a:spAutoFit/>
          </a:bodyPr>
          <a:lstStyle/>
          <a:p>
            <a:r>
              <a:rPr lang="zh-CN" altLang="en-US" dirty="0"/>
              <a:t>② </a:t>
            </a:r>
            <a:r>
              <a:rPr lang="zh-CN" altLang="zh-CN" dirty="0"/>
              <a:t>嵌入式软件产品增值税即征即退税额的计算方法：</a:t>
            </a:r>
            <a:endParaRPr lang="zh-CN" altLang="en-US" dirty="0"/>
          </a:p>
        </p:txBody>
      </p:sp>
      <p:sp>
        <p:nvSpPr>
          <p:cNvPr id="10" name="矩形 9"/>
          <p:cNvSpPr/>
          <p:nvPr/>
        </p:nvSpPr>
        <p:spPr>
          <a:xfrm>
            <a:off x="1" y="1989752"/>
            <a:ext cx="12198349" cy="7232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1" name="矩形 10"/>
          <p:cNvSpPr/>
          <p:nvPr/>
        </p:nvSpPr>
        <p:spPr>
          <a:xfrm>
            <a:off x="3175" y="2443073"/>
            <a:ext cx="12192000" cy="2938733"/>
          </a:xfrm>
          <a:prstGeom prst="rect">
            <a:avLst/>
          </a:prstGeom>
          <a:solidFill>
            <a:srgbClr val="3A4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2000" dirty="0">
              <a:solidFill>
                <a:schemeClr val="bg1"/>
              </a:solidFill>
            </a:endParaRPr>
          </a:p>
        </p:txBody>
      </p:sp>
      <mc:AlternateContent xmlns:mc="http://schemas.openxmlformats.org/markup-compatibility/2006" xmlns:a14="http://schemas.microsoft.com/office/drawing/2010/main">
        <mc:Choice Requires="a14">
          <p:sp>
            <p:nvSpPr>
              <p:cNvPr id="12" name="内容占位符 4"/>
              <p:cNvSpPr txBox="1"/>
              <p:nvPr/>
            </p:nvSpPr>
            <p:spPr>
              <a:xfrm>
                <a:off x="3176" y="2515394"/>
                <a:ext cx="12192000" cy="2064368"/>
              </a:xfrm>
              <a:prstGeom prst="rect">
                <a:avLst/>
              </a:prstGeom>
            </p:spPr>
            <p:txBody>
              <a:bodyPr vert="horz" lIns="91440" tIns="45720" rIns="91440" bIns="45720" rtlCol="0">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sz="2200" b="1" i="0" smtClean="0">
                          <a:latin typeface="Cambria Math" panose="02040503050406030204"/>
                        </a:rPr>
                        <m:t>      </m:t>
                      </m:r>
                      <m:r>
                        <a:rPr lang="zh-CN" altLang="zh-CN" sz="2200" b="1" smtClean="0">
                          <a:solidFill>
                            <a:schemeClr val="bg1"/>
                          </a:solidFill>
                          <a:latin typeface="Cambria Math" panose="02040503050406030204"/>
                        </a:rPr>
                        <m:t>即征即退税额</m:t>
                      </m:r>
                      <m:r>
                        <a:rPr lang="en-US" altLang="zh-CN" sz="2200" b="1">
                          <a:solidFill>
                            <a:schemeClr val="bg1"/>
                          </a:solidFill>
                          <a:latin typeface="Cambria Math" panose="02040503050406030204"/>
                        </a:rPr>
                        <m:t>=</m:t>
                      </m:r>
                      <m:r>
                        <a:rPr lang="zh-CN" altLang="zh-CN" sz="2200" b="1">
                          <a:solidFill>
                            <a:schemeClr val="bg1"/>
                          </a:solidFill>
                          <a:latin typeface="Cambria Math" panose="02040503050406030204"/>
                        </a:rPr>
                        <m:t>当期嵌入式软件产品增值税应缴纳税额</m:t>
                      </m:r>
                      <m:r>
                        <a:rPr lang="zh-CN" altLang="en-US" sz="2200" b="1" i="1">
                          <a:solidFill>
                            <a:schemeClr val="bg1"/>
                          </a:solidFill>
                          <a:latin typeface="Cambria Math" panose="02040503050406030204"/>
                        </a:rPr>
                        <m:t>−</m:t>
                      </m:r>
                      <m:r>
                        <a:rPr lang="zh-CN" altLang="zh-CN" sz="2200" b="1">
                          <a:solidFill>
                            <a:schemeClr val="bg1"/>
                          </a:solidFill>
                          <a:latin typeface="Cambria Math" panose="02040503050406030204"/>
                        </a:rPr>
                        <m:t>当期嵌入式软件产品销售额</m:t>
                      </m:r>
                      <m:r>
                        <a:rPr lang="en-US" altLang="zh-CN" sz="2200" b="1">
                          <a:solidFill>
                            <a:schemeClr val="bg1"/>
                          </a:solidFill>
                          <a:latin typeface="Cambria Math" panose="02040503050406030204"/>
                        </a:rPr>
                        <m:t>×</m:t>
                      </m:r>
                      <m:r>
                        <a:rPr lang="en-US" altLang="zh-CN" sz="2200" b="1" i="1">
                          <a:solidFill>
                            <a:schemeClr val="bg1"/>
                          </a:solidFill>
                          <a:latin typeface="Cambria Math" panose="02040503050406030204"/>
                        </a:rPr>
                        <m:t>𝟑</m:t>
                      </m:r>
                      <m:r>
                        <a:rPr lang="en-US" altLang="zh-CN" sz="2200" b="1">
                          <a:solidFill>
                            <a:schemeClr val="bg1"/>
                          </a:solidFill>
                          <a:latin typeface="Cambria Math" panose="02040503050406030204"/>
                        </a:rPr>
                        <m:t>%</m:t>
                      </m:r>
                    </m:oMath>
                  </m:oMathPara>
                </a14:m>
                <a:endParaRPr lang="en-US" altLang="zh-CN" sz="2200" b="1" dirty="0">
                  <a:solidFill>
                    <a:schemeClr val="bg1"/>
                  </a:solidFill>
                </a:endParaRPr>
              </a:p>
              <a:p>
                <a:pPr marL="0" indent="0">
                  <a:buNone/>
                </a:pPr>
                <a:r>
                  <a:rPr lang="en-US" altLang="zh-CN" sz="2200" b="1" dirty="0">
                    <a:solidFill>
                      <a:schemeClr val="bg1"/>
                    </a:solidFill>
                  </a:rPr>
                  <a:t>       </a:t>
                </a:r>
                <a:r>
                  <a:rPr lang="zh-CN" altLang="zh-CN" sz="2200" b="1" dirty="0">
                    <a:solidFill>
                      <a:schemeClr val="bg1"/>
                    </a:solidFill>
                  </a:rPr>
                  <a:t>当期嵌入式软件产品增值税应缴纳税额</a:t>
                </a:r>
                <a:r>
                  <a:rPr lang="en-US" altLang="zh-CN" sz="2200" b="1" dirty="0">
                    <a:solidFill>
                      <a:schemeClr val="bg1"/>
                    </a:solidFill>
                  </a:rPr>
                  <a:t>=</a:t>
                </a:r>
                <a:r>
                  <a:rPr lang="zh-CN" altLang="zh-CN" sz="2200" b="1" dirty="0">
                    <a:solidFill>
                      <a:schemeClr val="bg1"/>
                    </a:solidFill>
                  </a:rPr>
                  <a:t>当期嵌入式软件产品销项税额</a:t>
                </a:r>
                <a:r>
                  <a:rPr lang="en-US" altLang="zh-CN" sz="2200" b="1" dirty="0">
                    <a:solidFill>
                      <a:schemeClr val="bg1"/>
                    </a:solidFill>
                  </a:rPr>
                  <a:t>-</a:t>
                </a:r>
                <a:r>
                  <a:rPr lang="zh-CN" altLang="zh-CN" sz="2200" b="1" dirty="0">
                    <a:solidFill>
                      <a:schemeClr val="bg1"/>
                    </a:solidFill>
                  </a:rPr>
                  <a:t>当期嵌入式软件产品可抵扣进项税额</a:t>
                </a:r>
              </a:p>
              <a:p>
                <a:pPr marL="0" indent="0">
                  <a:buNone/>
                </a:pPr>
                <a14:m>
                  <m:oMathPara xmlns:m="http://schemas.openxmlformats.org/officeDocument/2006/math">
                    <m:oMathParaPr>
                      <m:jc m:val="centerGroup"/>
                    </m:oMathParaPr>
                    <m:oMath xmlns:m="http://schemas.openxmlformats.org/officeDocument/2006/math">
                      <m:r>
                        <a:rPr lang="zh-CN" altLang="zh-CN" sz="2200" b="1">
                          <a:solidFill>
                            <a:schemeClr val="bg1"/>
                          </a:solidFill>
                          <a:latin typeface="Cambria Math" panose="02040503050406030204"/>
                        </a:rPr>
                        <m:t>当期嵌入式软件产品销项税额</m:t>
                      </m:r>
                      <m:r>
                        <a:rPr lang="en-US" altLang="zh-CN" sz="2200" b="1">
                          <a:solidFill>
                            <a:schemeClr val="bg1"/>
                          </a:solidFill>
                          <a:latin typeface="Cambria Math" panose="02040503050406030204"/>
                        </a:rPr>
                        <m:t>=</m:t>
                      </m:r>
                      <m:r>
                        <a:rPr lang="zh-CN" altLang="zh-CN" sz="2200" b="1">
                          <a:solidFill>
                            <a:schemeClr val="bg1"/>
                          </a:solidFill>
                          <a:latin typeface="Cambria Math" panose="02040503050406030204"/>
                        </a:rPr>
                        <m:t>当期嵌入式软件产品销售额</m:t>
                      </m:r>
                      <m:r>
                        <a:rPr lang="en-US" altLang="zh-CN" sz="2200" b="1">
                          <a:solidFill>
                            <a:schemeClr val="bg1"/>
                          </a:solidFill>
                          <a:latin typeface="Cambria Math" panose="02040503050406030204"/>
                        </a:rPr>
                        <m:t>×</m:t>
                      </m:r>
                      <m:r>
                        <a:rPr lang="en-US" altLang="zh-CN" sz="2200" b="1" i="1">
                          <a:solidFill>
                            <a:schemeClr val="bg1"/>
                          </a:solidFill>
                          <a:latin typeface="Cambria Math" panose="02040503050406030204"/>
                        </a:rPr>
                        <m:t>𝟏𝟕</m:t>
                      </m:r>
                      <m:r>
                        <a:rPr lang="en-US" altLang="zh-CN" sz="2200" b="1">
                          <a:solidFill>
                            <a:schemeClr val="bg1"/>
                          </a:solidFill>
                          <a:latin typeface="Cambria Math" panose="02040503050406030204"/>
                        </a:rPr>
                        <m:t>%</m:t>
                      </m:r>
                    </m:oMath>
                  </m:oMathPara>
                </a14:m>
                <a:endParaRPr lang="zh-CN" altLang="zh-CN" sz="2200" b="1" dirty="0">
                  <a:solidFill>
                    <a:schemeClr val="bg1"/>
                  </a:solidFill>
                </a:endParaRPr>
              </a:p>
              <a:p>
                <a:pPr marL="0" indent="0">
                  <a:buNone/>
                </a:pPr>
                <a:r>
                  <a:rPr lang="en-US" altLang="zh-CN" sz="2200" b="1" dirty="0">
                    <a:solidFill>
                      <a:schemeClr val="bg1"/>
                    </a:solidFill>
                  </a:rPr>
                  <a:t>      </a:t>
                </a:r>
                <a:r>
                  <a:rPr lang="zh-CN" altLang="zh-CN" sz="2200" b="1" dirty="0">
                    <a:solidFill>
                      <a:schemeClr val="bg1"/>
                    </a:solidFill>
                  </a:rPr>
                  <a:t>当期嵌入式软件产品销售额</a:t>
                </a:r>
                <a14:m>
                  <m:oMath xmlns:m="http://schemas.openxmlformats.org/officeDocument/2006/math">
                    <m:r>
                      <a:rPr lang="en-US" altLang="zh-CN" sz="2200" b="1">
                        <a:solidFill>
                          <a:schemeClr val="bg1"/>
                        </a:solidFill>
                        <a:latin typeface="Cambria Math" panose="02040503050406030204"/>
                      </a:rPr>
                      <m:t>=</m:t>
                    </m:r>
                  </m:oMath>
                </a14:m>
                <a:r>
                  <a:rPr lang="zh-CN" altLang="zh-CN" sz="2200" b="1" dirty="0">
                    <a:solidFill>
                      <a:schemeClr val="bg1"/>
                    </a:solidFill>
                  </a:rPr>
                  <a:t>当期嵌入式软件产品与计算机硬件、机器设备销售额合计额</a:t>
                </a:r>
                <a14:m>
                  <m:oMath xmlns:m="http://schemas.openxmlformats.org/officeDocument/2006/math">
                    <m:r>
                      <a:rPr lang="zh-CN" altLang="en-US" sz="2200" b="1" i="1">
                        <a:solidFill>
                          <a:schemeClr val="bg1"/>
                        </a:solidFill>
                        <a:latin typeface="Cambria Math" panose="02040503050406030204"/>
                      </a:rPr>
                      <m:t>−</m:t>
                    </m:r>
                  </m:oMath>
                </a14:m>
                <a:r>
                  <a:rPr lang="zh-CN" altLang="zh-CN" sz="2200" b="1" dirty="0">
                    <a:solidFill>
                      <a:schemeClr val="bg1"/>
                    </a:solidFill>
                  </a:rPr>
                  <a:t>当期计算机硬件、机器设备销售额</a:t>
                </a:r>
                <a:endParaRPr lang="zh-CN" altLang="en-US" sz="2200" b="1" dirty="0">
                  <a:solidFill>
                    <a:schemeClr val="bg1"/>
                  </a:solidFill>
                </a:endParaRPr>
              </a:p>
            </p:txBody>
          </p:sp>
        </mc:Choice>
        <mc:Fallback xmlns="">
          <p:sp>
            <p:nvSpPr>
              <p:cNvPr id="12" name="内容占位符 4"/>
              <p:cNvSpPr txBox="1">
                <a:spLocks noRot="1" noChangeAspect="1" noMove="1" noResize="1" noEditPoints="1" noAdjustHandles="1" noChangeArrowheads="1" noChangeShapeType="1" noTextEdit="1"/>
              </p:cNvSpPr>
              <p:nvPr/>
            </p:nvSpPr>
            <p:spPr>
              <a:xfrm>
                <a:off x="3176" y="2515394"/>
                <a:ext cx="12192000" cy="2064368"/>
              </a:xfrm>
              <a:prstGeom prst="rect">
                <a:avLst/>
              </a:prstGeom>
              <a:blipFill rotWithShape="1">
                <a:blip r:embed="rId3"/>
                <a:stretch>
                  <a:fillRect t="-8" b="-43457"/>
                </a:stretch>
              </a:blipFill>
            </p:spPr>
            <p:txBody>
              <a:bodyPr/>
              <a:lstStyle/>
              <a:p>
                <a:r>
                  <a:rPr lang="zh-CN" altLang="en-US">
                    <a:noFill/>
                  </a:rPr>
                  <a:t> </a:t>
                </a:r>
              </a:p>
            </p:txBody>
          </p:sp>
        </mc:Fallback>
      </mc:AlternateContent>
      <p:sp>
        <p:nvSpPr>
          <p:cNvPr id="14" name="矩形 13"/>
          <p:cNvSpPr/>
          <p:nvPr/>
        </p:nvSpPr>
        <p:spPr>
          <a:xfrm>
            <a:off x="-3174" y="5795873"/>
            <a:ext cx="12198349" cy="7232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8" name="矩形 7"/>
          <p:cNvSpPr/>
          <p:nvPr/>
        </p:nvSpPr>
        <p:spPr>
          <a:xfrm>
            <a:off x="1146175" y="984697"/>
            <a:ext cx="1757212" cy="461665"/>
          </a:xfrm>
          <a:prstGeom prst="rect">
            <a:avLst/>
          </a:prstGeom>
        </p:spPr>
        <p:txBody>
          <a:bodyPr wrap="none">
            <a:spAutoFit/>
          </a:bodyPr>
          <a:lstStyle/>
          <a:p>
            <a:r>
              <a:rPr lang="en-US" altLang="zh-CN" b="1" dirty="0"/>
              <a:t>3. </a:t>
            </a:r>
            <a:r>
              <a:rPr lang="zh-CN" altLang="en-US" b="1" dirty="0"/>
              <a:t>主要税金</a:t>
            </a:r>
            <a:endParaRPr lang="zh-CN" altLang="en-US" dirty="0"/>
          </a:p>
        </p:txBody>
      </p:sp>
      <p:sp>
        <p:nvSpPr>
          <p:cNvPr id="5" name="灯片编号占位符 4">
            <a:extLst>
              <a:ext uri="{FF2B5EF4-FFF2-40B4-BE49-F238E27FC236}">
                <a16:creationId xmlns:a16="http://schemas.microsoft.com/office/drawing/2014/main" id="{BADA1BD6-1AA0-4DA2-B6E7-B2BCA3E8B0D0}"/>
              </a:ext>
            </a:extLst>
          </p:cNvPr>
          <p:cNvSpPr>
            <a:spLocks noGrp="1"/>
          </p:cNvSpPr>
          <p:nvPr>
            <p:ph type="sldNum" sz="quarter" idx="12"/>
          </p:nvPr>
        </p:nvSpPr>
        <p:spPr/>
        <p:txBody>
          <a:bodyPr/>
          <a:lstStyle/>
          <a:p>
            <a:fld id="{B6F15528-21DE-4FAA-801E-634DDDAF4B2B}" type="slidenum">
              <a:rPr lang="en-US" smtClean="0"/>
              <a:t>130</a:t>
            </a:fld>
            <a:endParaRPr lang="en-US" dirty="0"/>
          </a:p>
        </p:txBody>
      </p:sp>
      <p:sp>
        <p:nvSpPr>
          <p:cNvPr id="13" name="灯片编号占位符 8">
            <a:extLst>
              <a:ext uri="{FF2B5EF4-FFF2-40B4-BE49-F238E27FC236}">
                <a16:creationId xmlns:a16="http://schemas.microsoft.com/office/drawing/2014/main" id="{CA96B49B-CACD-48C8-9C39-310F1EFBFCF5}"/>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130</a:t>
            </a:fld>
            <a:endParaRPr kumimoji="0" lang="en-US" altLang="zh-CN" sz="1800">
              <a:latin typeface="Times New Roman" panose="02020603050405020304" pitchFamily="18" charset="0"/>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2.1.4 </a:t>
            </a:r>
            <a:r>
              <a:rPr lang="zh-CN" altLang="zh-CN" b="1" dirty="0"/>
              <a:t>成本和费用、收入和利润、主要税金</a:t>
            </a:r>
            <a:endParaRPr lang="zh-CN" altLang="en-US" b="1" dirty="0"/>
          </a:p>
        </p:txBody>
      </p:sp>
      <p:sp>
        <p:nvSpPr>
          <p:cNvPr id="8" name="矩形 7"/>
          <p:cNvSpPr/>
          <p:nvPr/>
        </p:nvSpPr>
        <p:spPr>
          <a:xfrm>
            <a:off x="0" y="1296194"/>
            <a:ext cx="12198350" cy="5029200"/>
          </a:xfrm>
          <a:prstGeom prst="rect">
            <a:avLst/>
          </a:prstGeom>
          <a:solidFill>
            <a:srgbClr val="FFFFFF">
              <a:lumMod val="9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9" name="内容占位符 3"/>
          <p:cNvSpPr txBox="1"/>
          <p:nvPr/>
        </p:nvSpPr>
        <p:spPr>
          <a:xfrm>
            <a:off x="0" y="1634543"/>
            <a:ext cx="12198350" cy="4309851"/>
          </a:xfrm>
          <a:prstGeom prst="rect">
            <a:avLst/>
          </a:prstGeom>
          <a:solidFill>
            <a:srgbClr val="92D05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 name="TextBox 2"/>
          <p:cNvSpPr txBox="1"/>
          <p:nvPr/>
        </p:nvSpPr>
        <p:spPr>
          <a:xfrm>
            <a:off x="688975" y="1753394"/>
            <a:ext cx="10877767" cy="3970318"/>
          </a:xfrm>
          <a:prstGeom prst="rect">
            <a:avLst/>
          </a:prstGeom>
          <a:noFill/>
        </p:spPr>
        <p:txBody>
          <a:bodyPr wrap="square" rtlCol="0">
            <a:spAutoFit/>
          </a:bodyPr>
          <a:lstStyle/>
          <a:p>
            <a:pPr lvl="0">
              <a:lnSpc>
                <a:spcPct val="150000"/>
              </a:lnSpc>
            </a:pPr>
            <a:r>
              <a:rPr lang="en-US" altLang="zh-CN" b="1" dirty="0"/>
              <a:t>       </a:t>
            </a:r>
            <a:r>
              <a:rPr lang="zh-CN" altLang="zh-CN" b="1" dirty="0"/>
              <a:t>所得税是指国家对法人、自然人与其他经济组织在一定时期内的各种所得征收的一种税收。所得税包括企业所得税与个人所得税。企业所得税按</a:t>
            </a:r>
            <a:r>
              <a:rPr lang="en-US" altLang="zh-CN" b="1" dirty="0"/>
              <a:t>25%</a:t>
            </a:r>
            <a:r>
              <a:rPr lang="zh-CN" altLang="zh-CN" b="1" dirty="0"/>
              <a:t>的税率缴纳；对于非居民企业取得的应税所得税按</a:t>
            </a:r>
            <a:r>
              <a:rPr lang="en-US" altLang="zh-CN" b="1" dirty="0"/>
              <a:t>20%</a:t>
            </a:r>
            <a:r>
              <a:rPr lang="zh-CN" altLang="zh-CN" b="1" dirty="0"/>
              <a:t>的税率缴纳；符合条件的小型微利企业，减除</a:t>
            </a:r>
            <a:r>
              <a:rPr lang="en-US" altLang="zh-CN" b="1" dirty="0"/>
              <a:t>20%</a:t>
            </a:r>
            <a:r>
              <a:rPr lang="zh-CN" altLang="zh-CN" b="1" dirty="0"/>
              <a:t>的税率征收企业所得税；国家需要重点扶持的高新技术企业可减除</a:t>
            </a:r>
            <a:r>
              <a:rPr lang="en-US" altLang="zh-CN" b="1" dirty="0"/>
              <a:t>15%</a:t>
            </a:r>
            <a:r>
              <a:rPr lang="zh-CN" altLang="zh-CN" b="1" dirty="0"/>
              <a:t>的税率征收企业所得税；以下情况可免征或减征企业所得税：①从事农、林、牧、渔业项目的所得；②从事国家重点扶持的公共基础设施项目投资所得；③从事符合条件的环境保护、节能项目所得；④符合条件的技术转让所得。</a:t>
            </a:r>
            <a:endParaRPr lang="zh-CN" altLang="en-US" sz="2000" b="1" dirty="0">
              <a:latin typeface="微软雅黑" panose="020B0503020204020204" pitchFamily="34" charset="-122"/>
              <a:ea typeface="微软雅黑" panose="020B0503020204020204" pitchFamily="34" charset="-122"/>
            </a:endParaRPr>
          </a:p>
        </p:txBody>
      </p:sp>
      <p:sp>
        <p:nvSpPr>
          <p:cNvPr id="5" name="灯片编号占位符 4">
            <a:extLst>
              <a:ext uri="{FF2B5EF4-FFF2-40B4-BE49-F238E27FC236}">
                <a16:creationId xmlns:a16="http://schemas.microsoft.com/office/drawing/2014/main" id="{DB8B929F-C65A-4B00-B025-A33E830A9994}"/>
              </a:ext>
            </a:extLst>
          </p:cNvPr>
          <p:cNvSpPr>
            <a:spLocks noGrp="1"/>
          </p:cNvSpPr>
          <p:nvPr>
            <p:ph type="sldNum" sz="quarter" idx="12"/>
          </p:nvPr>
        </p:nvSpPr>
        <p:spPr/>
        <p:txBody>
          <a:bodyPr/>
          <a:lstStyle/>
          <a:p>
            <a:fld id="{B6F15528-21DE-4FAA-801E-634DDDAF4B2B}" type="slidenum">
              <a:rPr lang="en-US" smtClean="0"/>
              <a:t>131</a:t>
            </a:fld>
            <a:endParaRPr lang="en-US" dirty="0"/>
          </a:p>
        </p:txBody>
      </p:sp>
      <p:sp>
        <p:nvSpPr>
          <p:cNvPr id="10" name="灯片编号占位符 8">
            <a:extLst>
              <a:ext uri="{FF2B5EF4-FFF2-40B4-BE49-F238E27FC236}">
                <a16:creationId xmlns:a16="http://schemas.microsoft.com/office/drawing/2014/main" id="{A721A3A0-8E6D-4147-9423-4E92577BCE24}"/>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131</a:t>
            </a:fld>
            <a:endParaRPr kumimoji="0" lang="en-US" altLang="zh-CN" sz="1800">
              <a:latin typeface="Times New Roman" panose="02020603050405020304" pitchFamily="18" charset="0"/>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2.1.4 </a:t>
            </a:r>
            <a:r>
              <a:rPr lang="zh-CN" altLang="zh-CN" b="1" dirty="0"/>
              <a:t>成本和费用、收入和利润、主要税金</a:t>
            </a:r>
            <a:endParaRPr lang="zh-CN" altLang="en-US" b="1" dirty="0"/>
          </a:p>
        </p:txBody>
      </p:sp>
      <p:sp>
        <p:nvSpPr>
          <p:cNvPr id="68" name="矩形 67"/>
          <p:cNvSpPr/>
          <p:nvPr/>
        </p:nvSpPr>
        <p:spPr>
          <a:xfrm>
            <a:off x="14007" y="6172993"/>
            <a:ext cx="12192000" cy="689181"/>
          </a:xfrm>
          <a:prstGeom prst="rect">
            <a:avLst/>
          </a:prstGeom>
          <a:solidFill>
            <a:srgbClr val="838383">
              <a:lumMod val="20000"/>
              <a:lumOff val="80000"/>
              <a:alpha val="80000"/>
            </a:srgbClr>
          </a:solidFill>
          <a:ln w="12700" cap="flat" cmpd="sng" algn="ctr">
            <a:noFill/>
            <a:prstDash val="solid"/>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838383">
                  <a:lumMod val="50000"/>
                </a:srgbClr>
              </a:solidFill>
              <a:effectLst/>
              <a:uLnTx/>
              <a:uFillTx/>
              <a:latin typeface="Arial" panose="020B0604020202020204"/>
              <a:ea typeface="微软雅黑" panose="020B0503020204020204" pitchFamily="34" charset="-122"/>
              <a:cs typeface="+mn-cs"/>
            </a:endParaRPr>
          </a:p>
        </p:txBody>
      </p:sp>
      <p:sp>
        <p:nvSpPr>
          <p:cNvPr id="10" name="矩形 9"/>
          <p:cNvSpPr/>
          <p:nvPr/>
        </p:nvSpPr>
        <p:spPr>
          <a:xfrm>
            <a:off x="1" y="1677194"/>
            <a:ext cx="12198349" cy="7232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1" name="矩形 10"/>
          <p:cNvSpPr/>
          <p:nvPr/>
        </p:nvSpPr>
        <p:spPr>
          <a:xfrm>
            <a:off x="1" y="5414873"/>
            <a:ext cx="12198349" cy="7232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12" name="组合 11"/>
          <p:cNvGrpSpPr/>
          <p:nvPr/>
        </p:nvGrpSpPr>
        <p:grpSpPr>
          <a:xfrm flipH="1">
            <a:off x="9117850" y="5487194"/>
            <a:ext cx="3229725" cy="1301644"/>
            <a:chOff x="-8805" y="5407865"/>
            <a:chExt cx="3213509" cy="1301644"/>
          </a:xfrm>
        </p:grpSpPr>
        <p:sp>
          <p:nvSpPr>
            <p:cNvPr id="13" name="矩形 12"/>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993775" y="1905794"/>
            <a:ext cx="10287000" cy="3416320"/>
          </a:xfrm>
          <a:prstGeom prst="rect">
            <a:avLst/>
          </a:prstGeom>
        </p:spPr>
        <p:txBody>
          <a:bodyPr wrap="square">
            <a:spAutoFit/>
          </a:bodyPr>
          <a:lstStyle/>
          <a:p>
            <a:pPr>
              <a:lnSpc>
                <a:spcPct val="150000"/>
              </a:lnSpc>
            </a:pPr>
            <a:r>
              <a:rPr lang="en-US" altLang="zh-CN" dirty="0"/>
              <a:t>       </a:t>
            </a:r>
            <a:r>
              <a:rPr lang="zh-CN" altLang="zh-CN" dirty="0"/>
              <a:t>房产税：凡是属于征税范围内的房屋产权所有人都需要交纳房产税，包括国家所有和集体、个人所有房屋的产权所有人、承典人或者使用人。</a:t>
            </a:r>
            <a:endParaRPr lang="en-US" altLang="zh-CN" dirty="0"/>
          </a:p>
          <a:p>
            <a:pPr>
              <a:lnSpc>
                <a:spcPct val="150000"/>
              </a:lnSpc>
            </a:pPr>
            <a:r>
              <a:rPr lang="en-US" altLang="zh-CN" dirty="0"/>
              <a:t>        </a:t>
            </a:r>
            <a:r>
              <a:rPr lang="zh-CN" altLang="zh-CN" dirty="0"/>
              <a:t>计税的税率有以下两种：①从价计征，其计税依据是房产原值一次减去</a:t>
            </a:r>
            <a:r>
              <a:rPr lang="en-US" altLang="zh-CN" dirty="0"/>
              <a:t>10%~30%</a:t>
            </a:r>
            <a:r>
              <a:rPr lang="zh-CN" altLang="zh-CN" dirty="0"/>
              <a:t>的扣除比例后的余值，税率为</a:t>
            </a:r>
            <a:r>
              <a:rPr lang="en-US" altLang="zh-CN" dirty="0"/>
              <a:t>1.2%</a:t>
            </a:r>
            <a:r>
              <a:rPr lang="zh-CN" altLang="zh-CN" dirty="0"/>
              <a:t>；②从租计征，其计税依据是房产的租金收入，税率为</a:t>
            </a:r>
            <a:r>
              <a:rPr lang="en-US" altLang="zh-CN" dirty="0"/>
              <a:t>12%</a:t>
            </a:r>
            <a:r>
              <a:rPr lang="zh-CN" altLang="zh-CN" dirty="0"/>
              <a:t>，关于个人房产，按市场价格出租的居民住房则按</a:t>
            </a:r>
            <a:r>
              <a:rPr lang="en-US" altLang="zh-CN" dirty="0"/>
              <a:t>4%</a:t>
            </a:r>
            <a:r>
              <a:rPr lang="zh-CN" altLang="zh-CN" dirty="0"/>
              <a:t>的税率征收房产税。</a:t>
            </a:r>
            <a:endParaRPr lang="zh-CN" altLang="en-US" dirty="0"/>
          </a:p>
        </p:txBody>
      </p:sp>
      <p:sp>
        <p:nvSpPr>
          <p:cNvPr id="22" name="矩形 21"/>
          <p:cNvSpPr/>
          <p:nvPr/>
        </p:nvSpPr>
        <p:spPr>
          <a:xfrm>
            <a:off x="1146175" y="984697"/>
            <a:ext cx="1757212" cy="461665"/>
          </a:xfrm>
          <a:prstGeom prst="rect">
            <a:avLst/>
          </a:prstGeom>
        </p:spPr>
        <p:txBody>
          <a:bodyPr wrap="none">
            <a:spAutoFit/>
          </a:bodyPr>
          <a:lstStyle/>
          <a:p>
            <a:r>
              <a:rPr lang="en-US" altLang="zh-CN" b="1" dirty="0"/>
              <a:t>3. </a:t>
            </a:r>
            <a:r>
              <a:rPr lang="zh-CN" altLang="en-US" b="1" dirty="0"/>
              <a:t>主要税金</a:t>
            </a:r>
            <a:endParaRPr lang="zh-CN" altLang="en-US" dirty="0"/>
          </a:p>
        </p:txBody>
      </p:sp>
      <p:sp>
        <p:nvSpPr>
          <p:cNvPr id="5" name="灯片编号占位符 4">
            <a:extLst>
              <a:ext uri="{FF2B5EF4-FFF2-40B4-BE49-F238E27FC236}">
                <a16:creationId xmlns:a16="http://schemas.microsoft.com/office/drawing/2014/main" id="{C9B01858-39A1-4922-BF97-0CCCCC0CD951}"/>
              </a:ext>
            </a:extLst>
          </p:cNvPr>
          <p:cNvSpPr>
            <a:spLocks noGrp="1"/>
          </p:cNvSpPr>
          <p:nvPr>
            <p:ph type="sldNum" sz="quarter" idx="12"/>
          </p:nvPr>
        </p:nvSpPr>
        <p:spPr/>
        <p:txBody>
          <a:bodyPr/>
          <a:lstStyle/>
          <a:p>
            <a:fld id="{B6F15528-21DE-4FAA-801E-634DDDAF4B2B}" type="slidenum">
              <a:rPr lang="en-US" smtClean="0"/>
              <a:t>132</a:t>
            </a:fld>
            <a:endParaRPr lang="en-US" dirty="0"/>
          </a:p>
        </p:txBody>
      </p:sp>
      <p:sp>
        <p:nvSpPr>
          <p:cNvPr id="23" name="灯片编号占位符 8">
            <a:extLst>
              <a:ext uri="{FF2B5EF4-FFF2-40B4-BE49-F238E27FC236}">
                <a16:creationId xmlns:a16="http://schemas.microsoft.com/office/drawing/2014/main" id="{DD5271EE-9E0F-4796-8693-C8632EFDFFD2}"/>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132</a:t>
            </a:fld>
            <a:endParaRPr kumimoji="0" lang="en-US" altLang="zh-CN" sz="1800">
              <a:latin typeface="Times New Roman" panose="02020603050405020304" pitchFamily="18" charset="0"/>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0" y="1905794"/>
            <a:ext cx="12198350" cy="35059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19050" y="1896269"/>
            <a:ext cx="12217400" cy="57070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b="1" dirty="0"/>
              <a:t>2.1.4 </a:t>
            </a:r>
            <a:r>
              <a:rPr lang="zh-CN" altLang="zh-CN" b="1" dirty="0"/>
              <a:t>成本和费用、收入和利润、主要税金</a:t>
            </a:r>
            <a:endParaRPr lang="zh-CN" altLang="en-US" dirty="0"/>
          </a:p>
        </p:txBody>
      </p:sp>
      <p:sp>
        <p:nvSpPr>
          <p:cNvPr id="25" name="矩形 24"/>
          <p:cNvSpPr/>
          <p:nvPr/>
        </p:nvSpPr>
        <p:spPr>
          <a:xfrm>
            <a:off x="0" y="1829594"/>
            <a:ext cx="1219835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28575" y="4954588"/>
            <a:ext cx="12217400" cy="57070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3175" y="5487194"/>
            <a:ext cx="1219835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内容占位符 4"/>
          <p:cNvSpPr txBox="1"/>
          <p:nvPr/>
        </p:nvSpPr>
        <p:spPr>
          <a:xfrm>
            <a:off x="727847" y="2515394"/>
            <a:ext cx="10857728" cy="2058817"/>
          </a:xfrm>
          <a:prstGeom prst="rect">
            <a:avLst/>
          </a:prstGeom>
        </p:spPr>
        <p:txBody>
          <a:bodyPr vert="horz" lIns="91440" tIns="45720" rIns="91440" bIns="45720" rtlCol="0">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None/>
            </a:pPr>
            <a:r>
              <a:rPr lang="zh-CN" altLang="zh-CN" sz="2400" b="1" dirty="0">
                <a:solidFill>
                  <a:schemeClr val="tx1"/>
                </a:solidFill>
              </a:rPr>
              <a:t>【例</a:t>
            </a:r>
            <a:r>
              <a:rPr lang="en-US" altLang="zh-CN" sz="2400" b="1" dirty="0">
                <a:solidFill>
                  <a:schemeClr val="tx1"/>
                </a:solidFill>
              </a:rPr>
              <a:t>2.3</a:t>
            </a:r>
            <a:r>
              <a:rPr lang="zh-CN" altLang="zh-CN" sz="2400" b="1" dirty="0">
                <a:solidFill>
                  <a:schemeClr val="tx1"/>
                </a:solidFill>
              </a:rPr>
              <a:t>】某</a:t>
            </a:r>
            <a:r>
              <a:rPr lang="en-US" altLang="zh-CN" sz="2400" b="1" dirty="0">
                <a:solidFill>
                  <a:schemeClr val="tx1"/>
                </a:solidFill>
              </a:rPr>
              <a:t>IT</a:t>
            </a:r>
            <a:r>
              <a:rPr lang="zh-CN" altLang="zh-CN" sz="2400" b="1" dirty="0">
                <a:solidFill>
                  <a:schemeClr val="tx1"/>
                </a:solidFill>
              </a:rPr>
              <a:t>企业</a:t>
            </a:r>
            <a:r>
              <a:rPr lang="en-US" altLang="zh-CN" sz="2400" b="1" dirty="0">
                <a:solidFill>
                  <a:schemeClr val="tx1"/>
                </a:solidFill>
              </a:rPr>
              <a:t>2019</a:t>
            </a:r>
            <a:r>
              <a:rPr lang="zh-CN" altLang="zh-CN" sz="2400" b="1" dirty="0">
                <a:solidFill>
                  <a:schemeClr val="tx1"/>
                </a:solidFill>
              </a:rPr>
              <a:t>年年初的房产原值为</a:t>
            </a:r>
            <a:r>
              <a:rPr lang="en-US" altLang="zh-CN" sz="2400" b="1" dirty="0">
                <a:solidFill>
                  <a:schemeClr val="tx1"/>
                </a:solidFill>
              </a:rPr>
              <a:t>4000</a:t>
            </a:r>
            <a:r>
              <a:rPr lang="zh-CN" altLang="zh-CN" sz="2400" b="1" dirty="0">
                <a:solidFill>
                  <a:schemeClr val="tx1"/>
                </a:solidFill>
              </a:rPr>
              <a:t>万元，</a:t>
            </a:r>
            <a:r>
              <a:rPr lang="en-US" altLang="zh-CN" sz="2400" b="1" dirty="0">
                <a:solidFill>
                  <a:schemeClr val="tx1"/>
                </a:solidFill>
              </a:rPr>
              <a:t>6</a:t>
            </a:r>
            <a:r>
              <a:rPr lang="zh-CN" altLang="zh-CN" sz="2400" b="1" dirty="0">
                <a:solidFill>
                  <a:schemeClr val="tx1"/>
                </a:solidFill>
              </a:rPr>
              <a:t>月</a:t>
            </a:r>
            <a:r>
              <a:rPr lang="en-US" altLang="zh-CN" sz="2400" b="1" dirty="0">
                <a:solidFill>
                  <a:schemeClr val="tx1"/>
                </a:solidFill>
              </a:rPr>
              <a:t>1</a:t>
            </a:r>
            <a:r>
              <a:rPr lang="zh-CN" altLang="zh-CN" sz="2400" b="1" dirty="0">
                <a:solidFill>
                  <a:schemeClr val="tx1"/>
                </a:solidFill>
              </a:rPr>
              <a:t>日将其中原值为</a:t>
            </a:r>
            <a:r>
              <a:rPr lang="en-US" altLang="zh-CN" sz="2400" b="1" dirty="0">
                <a:solidFill>
                  <a:schemeClr val="tx1"/>
                </a:solidFill>
              </a:rPr>
              <a:t>1500</a:t>
            </a:r>
            <a:r>
              <a:rPr lang="zh-CN" altLang="zh-CN" sz="2400" b="1" dirty="0">
                <a:solidFill>
                  <a:schemeClr val="tx1"/>
                </a:solidFill>
              </a:rPr>
              <a:t>万元的闹市房出租给某企业商用，月租金为</a:t>
            </a:r>
            <a:r>
              <a:rPr lang="en-US" altLang="zh-CN" sz="2400" b="1" dirty="0">
                <a:solidFill>
                  <a:schemeClr val="tx1"/>
                </a:solidFill>
              </a:rPr>
              <a:t>6</a:t>
            </a:r>
            <a:r>
              <a:rPr lang="zh-CN" altLang="zh-CN" sz="2400" b="1" dirty="0">
                <a:solidFill>
                  <a:schemeClr val="tx1"/>
                </a:solidFill>
              </a:rPr>
              <a:t>万元。当地政府规定计税方式为按房产原值减去</a:t>
            </a:r>
            <a:r>
              <a:rPr lang="en-US" altLang="zh-CN" sz="2400" b="1" dirty="0">
                <a:solidFill>
                  <a:schemeClr val="tx1"/>
                </a:solidFill>
              </a:rPr>
              <a:t>25%</a:t>
            </a:r>
            <a:r>
              <a:rPr lang="zh-CN" altLang="zh-CN" sz="2400" b="1" dirty="0">
                <a:solidFill>
                  <a:schemeClr val="tx1"/>
                </a:solidFill>
              </a:rPr>
              <a:t>的余值。请确定该</a:t>
            </a:r>
            <a:r>
              <a:rPr lang="en-US" altLang="zh-CN" sz="2400" b="1" dirty="0">
                <a:solidFill>
                  <a:schemeClr val="tx1"/>
                </a:solidFill>
              </a:rPr>
              <a:t>IT</a:t>
            </a:r>
            <a:r>
              <a:rPr lang="zh-CN" altLang="zh-CN" sz="2400" b="1" dirty="0">
                <a:solidFill>
                  <a:schemeClr val="tx1"/>
                </a:solidFill>
              </a:rPr>
              <a:t>企业当年应缴纳的房产税额。</a:t>
            </a:r>
            <a:endParaRPr lang="zh-CN" altLang="en-US" sz="2400" b="1" dirty="0">
              <a:solidFill>
                <a:schemeClr val="tx1"/>
              </a:solidFill>
            </a:endParaRPr>
          </a:p>
        </p:txBody>
      </p:sp>
      <p:grpSp>
        <p:nvGrpSpPr>
          <p:cNvPr id="10" name="组合 9"/>
          <p:cNvGrpSpPr/>
          <p:nvPr/>
        </p:nvGrpSpPr>
        <p:grpSpPr>
          <a:xfrm flipH="1">
            <a:off x="9117850" y="5487194"/>
            <a:ext cx="3229725" cy="1301644"/>
            <a:chOff x="-8805" y="5407865"/>
            <a:chExt cx="3213509" cy="1301644"/>
          </a:xfrm>
        </p:grpSpPr>
        <p:sp>
          <p:nvSpPr>
            <p:cNvPr id="11" name="矩形 10"/>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灯片编号占位符 3">
            <a:extLst>
              <a:ext uri="{FF2B5EF4-FFF2-40B4-BE49-F238E27FC236}">
                <a16:creationId xmlns:a16="http://schemas.microsoft.com/office/drawing/2014/main" id="{D0A7BBEB-81A6-43B0-947C-71123DBECD89}"/>
              </a:ext>
            </a:extLst>
          </p:cNvPr>
          <p:cNvSpPr>
            <a:spLocks noGrp="1"/>
          </p:cNvSpPr>
          <p:nvPr>
            <p:ph type="sldNum" sz="quarter" idx="12"/>
          </p:nvPr>
        </p:nvSpPr>
        <p:spPr/>
        <p:txBody>
          <a:bodyPr/>
          <a:lstStyle/>
          <a:p>
            <a:fld id="{B6F15528-21DE-4FAA-801E-634DDDAF4B2B}" type="slidenum">
              <a:rPr lang="en-US" smtClean="0"/>
              <a:t>133</a:t>
            </a:fld>
            <a:endParaRPr lang="en-US" dirty="0"/>
          </a:p>
        </p:txBody>
      </p:sp>
      <p:sp>
        <p:nvSpPr>
          <p:cNvPr id="21" name="灯片编号占位符 8">
            <a:extLst>
              <a:ext uri="{FF2B5EF4-FFF2-40B4-BE49-F238E27FC236}">
                <a16:creationId xmlns:a16="http://schemas.microsoft.com/office/drawing/2014/main" id="{7C3C3361-D60F-49E3-BB8A-EC57855C6A3D}"/>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133</a:t>
            </a:fld>
            <a:endParaRPr kumimoji="0" lang="en-US" altLang="zh-CN" sz="1800">
              <a:latin typeface="Times New Roman" panose="02020603050405020304" pitchFamily="18" charset="0"/>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2.1.4 </a:t>
            </a:r>
            <a:r>
              <a:rPr lang="zh-CN" altLang="zh-CN" b="1" dirty="0"/>
              <a:t>成本和费用、收入和利润、主要税金</a:t>
            </a:r>
            <a:endParaRPr lang="zh-CN" altLang="en-US" dirty="0"/>
          </a:p>
        </p:txBody>
      </p:sp>
      <mc:AlternateContent xmlns:mc="http://schemas.openxmlformats.org/markup-compatibility/2006" xmlns:a14="http://schemas.microsoft.com/office/drawing/2010/main">
        <mc:Choice Requires="a14">
          <p:sp>
            <p:nvSpPr>
              <p:cNvPr id="3" name="矩形 2"/>
              <p:cNvSpPr/>
              <p:nvPr/>
            </p:nvSpPr>
            <p:spPr>
              <a:xfrm>
                <a:off x="917575" y="1829594"/>
                <a:ext cx="10515599" cy="3361048"/>
              </a:xfrm>
              <a:prstGeom prst="rect">
                <a:avLst/>
              </a:prstGeom>
            </p:spPr>
            <p:txBody>
              <a:bodyPr wrap="square">
                <a:spAutoFit/>
              </a:bodyPr>
              <a:lstStyle/>
              <a:p>
                <a:pPr>
                  <a:lnSpc>
                    <a:spcPct val="150000"/>
                  </a:lnSpc>
                </a:pPr>
                <a:r>
                  <a:rPr lang="zh-CN" altLang="zh-CN" b="1" dirty="0"/>
                  <a:t>解：该</a:t>
                </a:r>
                <a:r>
                  <a:rPr lang="en-US" altLang="zh-CN" b="1" dirty="0"/>
                  <a:t>IT</a:t>
                </a:r>
                <a:r>
                  <a:rPr lang="zh-CN" altLang="zh-CN" b="1" dirty="0"/>
                  <a:t>企业自身经营用房的房产税需按房产余值从价计征；而闹市房</a:t>
                </a:r>
                <a:r>
                  <a:rPr lang="en-US" altLang="zh-CN" b="1" dirty="0"/>
                  <a:t>6</a:t>
                </a:r>
                <a:r>
                  <a:rPr lang="zh-CN" altLang="zh-CN" b="1" dirty="0"/>
                  <a:t>月</a:t>
                </a:r>
                <a:r>
                  <a:rPr lang="en-US" altLang="zh-CN" b="1" dirty="0"/>
                  <a:t>1</a:t>
                </a:r>
                <a:r>
                  <a:rPr lang="zh-CN" altLang="zh-CN" b="1" dirty="0"/>
                  <a:t>日出租，在</a:t>
                </a:r>
                <a:r>
                  <a:rPr lang="en-US" altLang="zh-CN" b="1" dirty="0"/>
                  <a:t>1~5</a:t>
                </a:r>
                <a:r>
                  <a:rPr lang="zh-CN" altLang="zh-CN" b="1" dirty="0"/>
                  <a:t>月仍按从价计征，</a:t>
                </a:r>
                <a:r>
                  <a:rPr lang="en-US" altLang="zh-CN" b="1" dirty="0"/>
                  <a:t>6</a:t>
                </a:r>
                <a:r>
                  <a:rPr lang="zh-CN" altLang="zh-CN" b="1" dirty="0"/>
                  <a:t>月开始按从租计征。</a:t>
                </a:r>
              </a:p>
              <a:p>
                <a:pPr>
                  <a:lnSpc>
                    <a:spcPct val="150000"/>
                  </a:lnSpc>
                </a:pPr>
                <a14:m>
                  <m:oMath xmlns:m="http://schemas.openxmlformats.org/officeDocument/2006/math">
                    <m:r>
                      <a:rPr lang="en-US" altLang="zh-CN" b="1" i="1">
                        <a:latin typeface="Cambria Math" panose="02040503050406030204"/>
                      </a:rPr>
                      <m:t>𝐈𝐓</m:t>
                    </m:r>
                    <m:r>
                      <a:rPr lang="zh-CN" altLang="zh-CN" b="1">
                        <a:latin typeface="Cambria Math" panose="02040503050406030204"/>
                      </a:rPr>
                      <m:t>企业自身经营用房应缴纳房产税</m:t>
                    </m:r>
                    <m:r>
                      <a:rPr lang="en-US" altLang="zh-CN" b="1">
                        <a:latin typeface="Cambria Math" panose="02040503050406030204"/>
                      </a:rPr>
                      <m:t>=</m:t>
                    </m:r>
                    <m:r>
                      <a:rPr lang="zh-CN" altLang="zh-CN" b="1">
                        <a:latin typeface="Cambria Math" panose="02040503050406030204"/>
                      </a:rPr>
                      <m:t>（</m:t>
                    </m:r>
                    <m:r>
                      <a:rPr lang="en-US" altLang="zh-CN" b="1" i="1">
                        <a:latin typeface="Cambria Math" panose="02040503050406030204"/>
                      </a:rPr>
                      <m:t>𝟒𝟎𝟎𝟎</m:t>
                    </m:r>
                    <m:r>
                      <a:rPr lang="zh-CN" altLang="en-US" b="1" i="1">
                        <a:latin typeface="Cambria Math" panose="02040503050406030204"/>
                      </a:rPr>
                      <m:t>−</m:t>
                    </m:r>
                    <m:r>
                      <a:rPr lang="en-US" altLang="zh-CN" b="1" i="1">
                        <a:latin typeface="Cambria Math" panose="02040503050406030204"/>
                      </a:rPr>
                      <m:t>𝟏𝟓𝟎𝟎</m:t>
                    </m:r>
                    <m:r>
                      <a:rPr lang="zh-CN" altLang="zh-CN" b="1">
                        <a:latin typeface="Cambria Math" panose="02040503050406030204"/>
                      </a:rPr>
                      <m:t>）</m:t>
                    </m:r>
                    <m:r>
                      <a:rPr lang="en-US" altLang="zh-CN" b="1">
                        <a:latin typeface="Cambria Math" panose="02040503050406030204"/>
                      </a:rPr>
                      <m:t>×</m:t>
                    </m:r>
                    <m:r>
                      <a:rPr lang="zh-CN" altLang="zh-CN" b="1">
                        <a:latin typeface="Cambria Math" panose="02040503050406030204"/>
                      </a:rPr>
                      <m:t>（</m:t>
                    </m:r>
                    <m:r>
                      <a:rPr lang="en-US" altLang="zh-CN" b="1" i="1">
                        <a:latin typeface="Cambria Math" panose="02040503050406030204"/>
                      </a:rPr>
                      <m:t>𝟏</m:t>
                    </m:r>
                    <m:r>
                      <a:rPr lang="zh-CN" altLang="en-US" b="1" i="1">
                        <a:latin typeface="Cambria Math" panose="02040503050406030204"/>
                      </a:rPr>
                      <m:t>−</m:t>
                    </m:r>
                    <m:r>
                      <a:rPr lang="en-US" altLang="zh-CN" b="1" i="1">
                        <a:latin typeface="Cambria Math" panose="02040503050406030204"/>
                      </a:rPr>
                      <m:t>𝟐𝟓</m:t>
                    </m:r>
                    <m:r>
                      <a:rPr lang="en-US" altLang="zh-CN" b="1">
                        <a:latin typeface="Cambria Math" panose="02040503050406030204"/>
                      </a:rPr>
                      <m:t>%</m:t>
                    </m:r>
                    <m:r>
                      <a:rPr lang="zh-CN" altLang="zh-CN" b="1">
                        <a:latin typeface="Cambria Math" panose="02040503050406030204"/>
                      </a:rPr>
                      <m:t>）</m:t>
                    </m:r>
                    <m:r>
                      <a:rPr lang="en-US" altLang="zh-CN" b="1">
                        <a:latin typeface="Cambria Math" panose="02040503050406030204"/>
                      </a:rPr>
                      <m:t>×</m:t>
                    </m:r>
                    <m:r>
                      <a:rPr lang="en-US" altLang="zh-CN" b="1" i="1">
                        <a:latin typeface="Cambria Math" panose="02040503050406030204"/>
                      </a:rPr>
                      <m:t>𝟏</m:t>
                    </m:r>
                    <m:r>
                      <a:rPr lang="en-US" altLang="zh-CN" b="1">
                        <a:latin typeface="Cambria Math" panose="02040503050406030204"/>
                      </a:rPr>
                      <m:t>.</m:t>
                    </m:r>
                    <m:r>
                      <a:rPr lang="en-US" altLang="zh-CN" b="1" i="1">
                        <a:latin typeface="Cambria Math" panose="02040503050406030204"/>
                      </a:rPr>
                      <m:t>𝟐</m:t>
                    </m:r>
                    <m:r>
                      <a:rPr lang="en-US" altLang="zh-CN" b="1">
                        <a:latin typeface="Cambria Math" panose="02040503050406030204"/>
                      </a:rPr>
                      <m:t>%+</m:t>
                    </m:r>
                    <m:r>
                      <a:rPr lang="en-US" altLang="zh-CN" b="1" i="1">
                        <a:latin typeface="Cambria Math" panose="02040503050406030204"/>
                      </a:rPr>
                      <m:t>𝟏𝟓𝟎𝟎</m:t>
                    </m:r>
                    <m:r>
                      <a:rPr lang="en-US" altLang="zh-CN" b="1">
                        <a:latin typeface="Cambria Math" panose="02040503050406030204"/>
                      </a:rPr>
                      <m:t>×</m:t>
                    </m:r>
                    <m:r>
                      <a:rPr lang="zh-CN" altLang="zh-CN" b="1">
                        <a:latin typeface="Cambria Math" panose="02040503050406030204"/>
                      </a:rPr>
                      <m:t>（</m:t>
                    </m:r>
                    <m:r>
                      <a:rPr lang="en-US" altLang="zh-CN" b="1" i="1">
                        <a:latin typeface="Cambria Math" panose="02040503050406030204"/>
                      </a:rPr>
                      <m:t>𝟏</m:t>
                    </m:r>
                    <m:r>
                      <a:rPr lang="zh-CN" altLang="en-US" b="1" i="1">
                        <a:latin typeface="Cambria Math" panose="02040503050406030204"/>
                      </a:rPr>
                      <m:t>−</m:t>
                    </m:r>
                    <m:r>
                      <a:rPr lang="en-US" altLang="zh-CN" b="1" i="1">
                        <a:latin typeface="Cambria Math" panose="02040503050406030204"/>
                      </a:rPr>
                      <m:t>𝟐𝟓</m:t>
                    </m:r>
                    <m:r>
                      <a:rPr lang="en-US" altLang="zh-CN" b="1">
                        <a:latin typeface="Cambria Math" panose="02040503050406030204"/>
                      </a:rPr>
                      <m:t>%</m:t>
                    </m:r>
                    <m:r>
                      <a:rPr lang="zh-CN" altLang="zh-CN" b="1">
                        <a:latin typeface="Cambria Math" panose="02040503050406030204"/>
                      </a:rPr>
                      <m:t>）</m:t>
                    </m:r>
                    <m:r>
                      <a:rPr lang="en-US" altLang="zh-CN" b="1">
                        <a:latin typeface="Cambria Math" panose="02040503050406030204"/>
                      </a:rPr>
                      <m:t>×</m:t>
                    </m:r>
                    <m:r>
                      <a:rPr lang="en-US" altLang="zh-CN" b="1" i="1">
                        <a:latin typeface="Cambria Math" panose="02040503050406030204"/>
                      </a:rPr>
                      <m:t>𝟏</m:t>
                    </m:r>
                    <m:r>
                      <a:rPr lang="en-US" altLang="zh-CN" b="1">
                        <a:latin typeface="Cambria Math" panose="02040503050406030204"/>
                      </a:rPr>
                      <m:t>.</m:t>
                    </m:r>
                    <m:r>
                      <a:rPr lang="en-US" altLang="zh-CN" b="1" i="1">
                        <a:latin typeface="Cambria Math" panose="02040503050406030204"/>
                      </a:rPr>
                      <m:t>𝟐</m:t>
                    </m:r>
                    <m:r>
                      <a:rPr lang="en-US" altLang="zh-CN" b="1">
                        <a:latin typeface="Cambria Math" panose="02040503050406030204"/>
                      </a:rPr>
                      <m:t>%÷</m:t>
                    </m:r>
                    <m:r>
                      <a:rPr lang="en-US" altLang="zh-CN" b="1" i="1">
                        <a:latin typeface="Cambria Math" panose="02040503050406030204"/>
                      </a:rPr>
                      <m:t>𝟏𝟐</m:t>
                    </m:r>
                    <m:r>
                      <a:rPr lang="en-US" altLang="zh-CN" b="1">
                        <a:latin typeface="Cambria Math" panose="02040503050406030204"/>
                      </a:rPr>
                      <m:t>×</m:t>
                    </m:r>
                    <m:r>
                      <a:rPr lang="en-US" altLang="zh-CN" b="1" i="1">
                        <a:latin typeface="Cambria Math" panose="02040503050406030204"/>
                      </a:rPr>
                      <m:t>𝟓</m:t>
                    </m:r>
                    <m:r>
                      <a:rPr lang="en-US" altLang="zh-CN" b="1">
                        <a:latin typeface="Cambria Math" panose="02040503050406030204"/>
                      </a:rPr>
                      <m:t>=</m:t>
                    </m:r>
                  </m:oMath>
                </a14:m>
                <a:r>
                  <a:rPr lang="en-US" altLang="zh-CN" b="1" dirty="0"/>
                  <a:t>22.5+5.625=28.125</a:t>
                </a:r>
                <a:r>
                  <a:rPr lang="zh-CN" altLang="zh-CN" b="1" dirty="0"/>
                  <a:t>（万元）</a:t>
                </a:r>
              </a:p>
              <a:p>
                <a:pPr>
                  <a:lnSpc>
                    <a:spcPct val="150000"/>
                  </a:lnSpc>
                </a:pPr>
                <a14:m>
                  <m:oMathPara xmlns:m="http://schemas.openxmlformats.org/officeDocument/2006/math">
                    <m:oMathParaPr>
                      <m:jc m:val="centerGroup"/>
                    </m:oMathParaPr>
                    <m:oMath xmlns:m="http://schemas.openxmlformats.org/officeDocument/2006/math">
                      <m:r>
                        <a:rPr lang="zh-CN" altLang="zh-CN" b="1">
                          <a:latin typeface="Cambria Math" panose="02040503050406030204"/>
                        </a:rPr>
                        <m:t>出租的房产按本年租金从租计征</m:t>
                      </m:r>
                      <m:r>
                        <a:rPr lang="en-US" altLang="zh-CN" b="1">
                          <a:latin typeface="Cambria Math" panose="02040503050406030204"/>
                        </a:rPr>
                        <m:t>=</m:t>
                      </m:r>
                      <m:r>
                        <a:rPr lang="en-US" altLang="zh-CN" b="1" i="1">
                          <a:latin typeface="Cambria Math" panose="02040503050406030204"/>
                        </a:rPr>
                        <m:t>𝟔</m:t>
                      </m:r>
                      <m:r>
                        <a:rPr lang="en-US" altLang="zh-CN" b="1">
                          <a:latin typeface="Cambria Math" panose="02040503050406030204"/>
                        </a:rPr>
                        <m:t>×</m:t>
                      </m:r>
                      <m:r>
                        <a:rPr lang="en-US" altLang="zh-CN" b="1" i="1">
                          <a:latin typeface="Cambria Math" panose="02040503050406030204"/>
                        </a:rPr>
                        <m:t>𝟕</m:t>
                      </m:r>
                      <m:r>
                        <a:rPr lang="en-US" altLang="zh-CN" b="1">
                          <a:latin typeface="Cambria Math" panose="02040503050406030204"/>
                        </a:rPr>
                        <m:t>×</m:t>
                      </m:r>
                      <m:r>
                        <a:rPr lang="en-US" altLang="zh-CN" b="1" i="1">
                          <a:latin typeface="Cambria Math" panose="02040503050406030204"/>
                        </a:rPr>
                        <m:t>𝟏𝟐</m:t>
                      </m:r>
                      <m:r>
                        <a:rPr lang="en-US" altLang="zh-CN" b="1">
                          <a:latin typeface="Cambria Math" panose="02040503050406030204"/>
                        </a:rPr>
                        <m:t>%=</m:t>
                      </m:r>
                      <m:r>
                        <a:rPr lang="en-US" altLang="zh-CN" b="1" i="1">
                          <a:latin typeface="Cambria Math" panose="02040503050406030204"/>
                        </a:rPr>
                        <m:t>𝟓</m:t>
                      </m:r>
                      <m:r>
                        <a:rPr lang="en-US" altLang="zh-CN" b="1">
                          <a:latin typeface="Cambria Math" panose="02040503050406030204"/>
                        </a:rPr>
                        <m:t>.</m:t>
                      </m:r>
                      <m:r>
                        <a:rPr lang="en-US" altLang="zh-CN" b="1" i="1">
                          <a:latin typeface="Cambria Math" panose="02040503050406030204"/>
                        </a:rPr>
                        <m:t>𝟎𝟒</m:t>
                      </m:r>
                      <m:r>
                        <a:rPr lang="zh-CN" altLang="zh-CN" b="1">
                          <a:latin typeface="Cambria Math" panose="02040503050406030204"/>
                        </a:rPr>
                        <m:t>（万元）</m:t>
                      </m:r>
                    </m:oMath>
                  </m:oMathPara>
                </a14:m>
                <a:endParaRPr lang="zh-CN" altLang="zh-CN" b="1" dirty="0"/>
              </a:p>
              <a:p>
                <a:pPr>
                  <a:lnSpc>
                    <a:spcPct val="150000"/>
                  </a:lnSpc>
                </a:pPr>
                <a14:m>
                  <m:oMath xmlns:m="http://schemas.openxmlformats.org/officeDocument/2006/math">
                    <m:r>
                      <a:rPr lang="zh-CN" altLang="zh-CN" b="1">
                        <a:latin typeface="Cambria Math" panose="02040503050406030204"/>
                      </a:rPr>
                      <m:t>企业当年应缴纳的房产税</m:t>
                    </m:r>
                    <m:r>
                      <a:rPr lang="en-US" altLang="zh-CN" b="1">
                        <a:latin typeface="Cambria Math" panose="02040503050406030204"/>
                      </a:rPr>
                      <m:t>=</m:t>
                    </m:r>
                    <m:r>
                      <a:rPr lang="en-US" altLang="zh-CN" b="1" i="1">
                        <a:latin typeface="Cambria Math" panose="02040503050406030204"/>
                      </a:rPr>
                      <m:t>𝟐𝟖</m:t>
                    </m:r>
                    <m:r>
                      <a:rPr lang="en-US" altLang="zh-CN" b="1">
                        <a:latin typeface="Cambria Math" panose="02040503050406030204"/>
                      </a:rPr>
                      <m:t>.</m:t>
                    </m:r>
                    <m:r>
                      <a:rPr lang="en-US" altLang="zh-CN" b="1" i="1">
                        <a:latin typeface="Cambria Math" panose="02040503050406030204"/>
                      </a:rPr>
                      <m:t>𝟏𝟐𝟓</m:t>
                    </m:r>
                    <m:r>
                      <a:rPr lang="en-US" altLang="zh-CN" b="1">
                        <a:latin typeface="Cambria Math" panose="02040503050406030204"/>
                      </a:rPr>
                      <m:t>+</m:t>
                    </m:r>
                    <m:r>
                      <a:rPr lang="en-US" altLang="zh-CN" b="1" i="1">
                        <a:latin typeface="Cambria Math" panose="02040503050406030204"/>
                      </a:rPr>
                      <m:t>𝟓</m:t>
                    </m:r>
                    <m:r>
                      <a:rPr lang="en-US" altLang="zh-CN" b="1">
                        <a:latin typeface="Cambria Math" panose="02040503050406030204"/>
                      </a:rPr>
                      <m:t>.</m:t>
                    </m:r>
                    <m:r>
                      <a:rPr lang="en-US" altLang="zh-CN" b="1" i="1">
                        <a:latin typeface="Cambria Math" panose="02040503050406030204"/>
                      </a:rPr>
                      <m:t>𝟎𝟒</m:t>
                    </m:r>
                    <m:r>
                      <a:rPr lang="en-US" altLang="zh-CN" b="1">
                        <a:latin typeface="Cambria Math" panose="02040503050406030204"/>
                      </a:rPr>
                      <m:t>=</m:t>
                    </m:r>
                    <m:r>
                      <a:rPr lang="en-US" altLang="zh-CN" b="1" i="1">
                        <a:latin typeface="Cambria Math" panose="02040503050406030204"/>
                      </a:rPr>
                      <m:t>𝟑𝟑</m:t>
                    </m:r>
                    <m:r>
                      <a:rPr lang="en-US" altLang="zh-CN" b="1">
                        <a:latin typeface="Cambria Math" panose="02040503050406030204"/>
                      </a:rPr>
                      <m:t>.</m:t>
                    </m:r>
                    <m:r>
                      <a:rPr lang="en-US" altLang="zh-CN" b="1" i="1">
                        <a:latin typeface="Cambria Math" panose="02040503050406030204"/>
                      </a:rPr>
                      <m:t>𝟏𝟔𝟓</m:t>
                    </m:r>
                  </m:oMath>
                </a14:m>
                <a:r>
                  <a:rPr lang="zh-CN" altLang="zh-CN" b="1" dirty="0"/>
                  <a:t>（万元）</a:t>
                </a:r>
                <a:endParaRPr lang="zh-CN" altLang="en-US" b="1" dirty="0"/>
              </a:p>
            </p:txBody>
          </p:sp>
        </mc:Choice>
        <mc:Fallback xmlns="">
          <p:sp>
            <p:nvSpPr>
              <p:cNvPr id="3" name="矩形 2"/>
              <p:cNvSpPr>
                <a:spLocks noRot="1" noChangeAspect="1" noMove="1" noResize="1" noEditPoints="1" noAdjustHandles="1" noChangeArrowheads="1" noChangeShapeType="1" noTextEdit="1"/>
              </p:cNvSpPr>
              <p:nvPr/>
            </p:nvSpPr>
            <p:spPr>
              <a:xfrm>
                <a:off x="917575" y="1829594"/>
                <a:ext cx="10515599" cy="3361048"/>
              </a:xfrm>
              <a:prstGeom prst="rect">
                <a:avLst/>
              </a:prstGeom>
              <a:blipFill rotWithShape="1">
                <a:blip r:embed="rId2"/>
                <a:stretch>
                  <a:fillRect t="-5" r="-1310" b="-10500"/>
                </a:stretch>
              </a:blipFill>
            </p:spPr>
            <p:txBody>
              <a:bodyPr/>
              <a:lstStyle/>
              <a:p>
                <a:r>
                  <a:rPr lang="zh-CN" altLang="en-US">
                    <a:noFill/>
                  </a:rPr>
                  <a:t> </a:t>
                </a:r>
              </a:p>
            </p:txBody>
          </p:sp>
        </mc:Fallback>
      </mc:AlternateContent>
      <p:cxnSp>
        <p:nvCxnSpPr>
          <p:cNvPr id="20" name="直接连接符 19"/>
          <p:cNvCxnSpPr/>
          <p:nvPr/>
        </p:nvCxnSpPr>
        <p:spPr>
          <a:xfrm>
            <a:off x="93365" y="1677194"/>
            <a:ext cx="12191999" cy="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0" y="5487194"/>
            <a:ext cx="12191999" cy="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73025" y="5639594"/>
            <a:ext cx="12191999" cy="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 y="1448594"/>
            <a:ext cx="12191999" cy="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5" name="灯片编号占位符 4">
            <a:extLst>
              <a:ext uri="{FF2B5EF4-FFF2-40B4-BE49-F238E27FC236}">
                <a16:creationId xmlns:a16="http://schemas.microsoft.com/office/drawing/2014/main" id="{9C1519E7-D7BD-40C4-9610-E9FAB402EBC7}"/>
              </a:ext>
            </a:extLst>
          </p:cNvPr>
          <p:cNvSpPr>
            <a:spLocks noGrp="1"/>
          </p:cNvSpPr>
          <p:nvPr>
            <p:ph type="sldNum" sz="quarter" idx="12"/>
          </p:nvPr>
        </p:nvSpPr>
        <p:spPr/>
        <p:txBody>
          <a:bodyPr/>
          <a:lstStyle/>
          <a:p>
            <a:fld id="{B6F15528-21DE-4FAA-801E-634DDDAF4B2B}" type="slidenum">
              <a:rPr lang="en-US" smtClean="0"/>
              <a:t>134</a:t>
            </a:fld>
            <a:endParaRPr lang="en-US" dirty="0"/>
          </a:p>
        </p:txBody>
      </p:sp>
      <p:sp>
        <p:nvSpPr>
          <p:cNvPr id="10" name="灯片编号占位符 8">
            <a:extLst>
              <a:ext uri="{FF2B5EF4-FFF2-40B4-BE49-F238E27FC236}">
                <a16:creationId xmlns:a16="http://schemas.microsoft.com/office/drawing/2014/main" id="{A1036DF9-5292-4569-9B6D-67831D1091F0}"/>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134</a:t>
            </a:fld>
            <a:endParaRPr kumimoji="0" lang="en-US" altLang="zh-CN" sz="180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2.1.4 </a:t>
            </a:r>
            <a:r>
              <a:rPr lang="zh-CN" altLang="zh-CN" b="1" dirty="0"/>
              <a:t>成本和费用、收入和利润、主要税金</a:t>
            </a:r>
            <a:endParaRPr lang="zh-CN" altLang="en-US" b="1" dirty="0"/>
          </a:p>
        </p:txBody>
      </p:sp>
      <p:sp>
        <p:nvSpPr>
          <p:cNvPr id="68" name="矩形 67"/>
          <p:cNvSpPr/>
          <p:nvPr/>
        </p:nvSpPr>
        <p:spPr>
          <a:xfrm>
            <a:off x="14007" y="6172993"/>
            <a:ext cx="12192000" cy="689181"/>
          </a:xfrm>
          <a:prstGeom prst="rect">
            <a:avLst/>
          </a:prstGeom>
          <a:solidFill>
            <a:srgbClr val="838383">
              <a:lumMod val="20000"/>
              <a:lumOff val="80000"/>
              <a:alpha val="80000"/>
            </a:srgbClr>
          </a:solidFill>
          <a:ln w="12700" cap="flat" cmpd="sng" algn="ctr">
            <a:noFill/>
            <a:prstDash val="solid"/>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838383">
                  <a:lumMod val="50000"/>
                </a:srgbClr>
              </a:solidFill>
              <a:effectLst/>
              <a:uLnTx/>
              <a:uFillTx/>
              <a:latin typeface="Arial" panose="020B0604020202020204"/>
              <a:ea typeface="微软雅黑" panose="020B0503020204020204" pitchFamily="34" charset="-122"/>
              <a:cs typeface="+mn-cs"/>
            </a:endParaRPr>
          </a:p>
        </p:txBody>
      </p:sp>
      <p:sp>
        <p:nvSpPr>
          <p:cNvPr id="10" name="矩形 9"/>
          <p:cNvSpPr/>
          <p:nvPr/>
        </p:nvSpPr>
        <p:spPr>
          <a:xfrm>
            <a:off x="1" y="1677194"/>
            <a:ext cx="12198349" cy="7232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1" name="矩形 10"/>
          <p:cNvSpPr/>
          <p:nvPr/>
        </p:nvSpPr>
        <p:spPr>
          <a:xfrm>
            <a:off x="1" y="5414873"/>
            <a:ext cx="12198349" cy="7232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12" name="组合 11"/>
          <p:cNvGrpSpPr/>
          <p:nvPr/>
        </p:nvGrpSpPr>
        <p:grpSpPr>
          <a:xfrm flipH="1">
            <a:off x="9117850" y="5487194"/>
            <a:ext cx="3229725" cy="1301644"/>
            <a:chOff x="-8805" y="5407865"/>
            <a:chExt cx="3213509" cy="1301644"/>
          </a:xfrm>
        </p:grpSpPr>
        <p:sp>
          <p:nvSpPr>
            <p:cNvPr id="13" name="矩形 12"/>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993775" y="2286794"/>
            <a:ext cx="10287000" cy="2242409"/>
          </a:xfrm>
          <a:prstGeom prst="rect">
            <a:avLst/>
          </a:prstGeom>
        </p:spPr>
        <p:txBody>
          <a:bodyPr wrap="square">
            <a:spAutoFit/>
          </a:bodyPr>
          <a:lstStyle/>
          <a:p>
            <a:pPr>
              <a:lnSpc>
                <a:spcPct val="150000"/>
              </a:lnSpc>
            </a:pPr>
            <a:r>
              <a:rPr lang="en-US" altLang="zh-CN" dirty="0"/>
              <a:t>       </a:t>
            </a:r>
            <a:r>
              <a:rPr lang="zh-CN" altLang="zh-CN" dirty="0"/>
              <a:t>教育费附加是指为了发展地方教育事业、扩大地方教育的经费来源而征收的一种附加税。教育费附加以企业实际缴纳的增值税、营业税、消费税的税额作为计征依据，并与其同时缴纳。教育费附加的税率是</a:t>
            </a:r>
            <a:r>
              <a:rPr lang="en-US" altLang="zh-CN" dirty="0"/>
              <a:t>3%</a:t>
            </a:r>
            <a:r>
              <a:rPr lang="zh-CN" altLang="zh-CN" dirty="0"/>
              <a:t>，地方教育附加为</a:t>
            </a:r>
            <a:r>
              <a:rPr lang="en-US" altLang="zh-CN" dirty="0"/>
              <a:t>2%</a:t>
            </a:r>
            <a:r>
              <a:rPr lang="zh-CN" altLang="zh-CN" dirty="0"/>
              <a:t>。</a:t>
            </a:r>
            <a:endParaRPr lang="zh-CN" altLang="en-US" dirty="0"/>
          </a:p>
        </p:txBody>
      </p:sp>
      <p:sp>
        <p:nvSpPr>
          <p:cNvPr id="22" name="矩形 21"/>
          <p:cNvSpPr/>
          <p:nvPr/>
        </p:nvSpPr>
        <p:spPr>
          <a:xfrm>
            <a:off x="1146175" y="984697"/>
            <a:ext cx="1757212" cy="461665"/>
          </a:xfrm>
          <a:prstGeom prst="rect">
            <a:avLst/>
          </a:prstGeom>
        </p:spPr>
        <p:txBody>
          <a:bodyPr wrap="none">
            <a:spAutoFit/>
          </a:bodyPr>
          <a:lstStyle/>
          <a:p>
            <a:r>
              <a:rPr lang="en-US" altLang="zh-CN" b="1" dirty="0"/>
              <a:t>3. </a:t>
            </a:r>
            <a:r>
              <a:rPr lang="zh-CN" altLang="en-US" b="1" dirty="0"/>
              <a:t>主要税金</a:t>
            </a:r>
            <a:endParaRPr lang="zh-CN" altLang="en-US" dirty="0"/>
          </a:p>
        </p:txBody>
      </p:sp>
      <p:sp>
        <p:nvSpPr>
          <p:cNvPr id="5" name="灯片编号占位符 4">
            <a:extLst>
              <a:ext uri="{FF2B5EF4-FFF2-40B4-BE49-F238E27FC236}">
                <a16:creationId xmlns:a16="http://schemas.microsoft.com/office/drawing/2014/main" id="{A9318A26-F142-4C0F-A46B-C1D57BB4DAFB}"/>
              </a:ext>
            </a:extLst>
          </p:cNvPr>
          <p:cNvSpPr>
            <a:spLocks noGrp="1"/>
          </p:cNvSpPr>
          <p:nvPr>
            <p:ph type="sldNum" sz="quarter" idx="12"/>
          </p:nvPr>
        </p:nvSpPr>
        <p:spPr/>
        <p:txBody>
          <a:bodyPr/>
          <a:lstStyle/>
          <a:p>
            <a:fld id="{B6F15528-21DE-4FAA-801E-634DDDAF4B2B}" type="slidenum">
              <a:rPr lang="en-US" smtClean="0"/>
              <a:t>135</a:t>
            </a:fld>
            <a:endParaRPr lang="en-US" dirty="0"/>
          </a:p>
        </p:txBody>
      </p:sp>
      <p:sp>
        <p:nvSpPr>
          <p:cNvPr id="23" name="灯片编号占位符 8">
            <a:extLst>
              <a:ext uri="{FF2B5EF4-FFF2-40B4-BE49-F238E27FC236}">
                <a16:creationId xmlns:a16="http://schemas.microsoft.com/office/drawing/2014/main" id="{4C71B101-D980-4C0B-928C-89A8F9CC3984}"/>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135</a:t>
            </a:fld>
            <a:endParaRPr kumimoji="0" lang="en-US" altLang="zh-CN" sz="1800">
              <a:latin typeface="Times New Roman" panose="02020603050405020304" pitchFamily="18" charset="0"/>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2.1.4 </a:t>
            </a:r>
            <a:r>
              <a:rPr lang="zh-CN" altLang="zh-CN" b="1" dirty="0"/>
              <a:t>成本和费用、收入和利润、主要税金</a:t>
            </a:r>
            <a:endParaRPr lang="zh-CN" altLang="en-US" b="1" dirty="0"/>
          </a:p>
        </p:txBody>
      </p:sp>
      <p:sp>
        <p:nvSpPr>
          <p:cNvPr id="68" name="矩形 67"/>
          <p:cNvSpPr/>
          <p:nvPr/>
        </p:nvSpPr>
        <p:spPr>
          <a:xfrm>
            <a:off x="14007" y="6172993"/>
            <a:ext cx="12192000" cy="689181"/>
          </a:xfrm>
          <a:prstGeom prst="rect">
            <a:avLst/>
          </a:prstGeom>
          <a:solidFill>
            <a:srgbClr val="838383">
              <a:lumMod val="20000"/>
              <a:lumOff val="80000"/>
              <a:alpha val="80000"/>
            </a:srgbClr>
          </a:solidFill>
          <a:ln w="12700" cap="flat" cmpd="sng" algn="ctr">
            <a:noFill/>
            <a:prstDash val="solid"/>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838383">
                  <a:lumMod val="50000"/>
                </a:srgbClr>
              </a:solidFill>
              <a:effectLst/>
              <a:uLnTx/>
              <a:uFillTx/>
              <a:latin typeface="Arial" panose="020B0604020202020204"/>
              <a:ea typeface="微软雅黑" panose="020B0503020204020204" pitchFamily="34" charset="-122"/>
              <a:cs typeface="+mn-cs"/>
            </a:endParaRPr>
          </a:p>
        </p:txBody>
      </p:sp>
      <p:sp>
        <p:nvSpPr>
          <p:cNvPr id="10" name="矩形 9"/>
          <p:cNvSpPr/>
          <p:nvPr/>
        </p:nvSpPr>
        <p:spPr>
          <a:xfrm>
            <a:off x="1" y="1677194"/>
            <a:ext cx="12198349" cy="7232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1" name="矩形 10"/>
          <p:cNvSpPr/>
          <p:nvPr/>
        </p:nvSpPr>
        <p:spPr>
          <a:xfrm>
            <a:off x="1" y="5414873"/>
            <a:ext cx="12198349" cy="7232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12" name="组合 11"/>
          <p:cNvGrpSpPr/>
          <p:nvPr/>
        </p:nvGrpSpPr>
        <p:grpSpPr>
          <a:xfrm flipH="1">
            <a:off x="9117850" y="5487194"/>
            <a:ext cx="3229725" cy="1301644"/>
            <a:chOff x="-8805" y="5407865"/>
            <a:chExt cx="3213509" cy="1301644"/>
          </a:xfrm>
        </p:grpSpPr>
        <p:sp>
          <p:nvSpPr>
            <p:cNvPr id="13" name="矩形 12"/>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1009649" y="1984896"/>
            <a:ext cx="10575925" cy="3416320"/>
          </a:xfrm>
          <a:prstGeom prst="rect">
            <a:avLst/>
          </a:prstGeom>
        </p:spPr>
        <p:txBody>
          <a:bodyPr wrap="square">
            <a:spAutoFit/>
          </a:bodyPr>
          <a:lstStyle/>
          <a:p>
            <a:pPr>
              <a:lnSpc>
                <a:spcPct val="150000"/>
              </a:lnSpc>
            </a:pPr>
            <a:r>
              <a:rPr lang="en-US" altLang="zh-CN" dirty="0"/>
              <a:t>      </a:t>
            </a:r>
            <a:r>
              <a:rPr lang="zh-CN" altLang="zh-CN" dirty="0"/>
              <a:t>城市维护建设税是指为了筹集城市维护和建设资金所征收的一种附加税。城市维护建设税的纳税人是有义务缴纳增值税、消费税与营业税的单位与个人，外商投资企业与外国企业不需缴纳城市维护建设税。城市维护建设税以企业实际缴纳的增值税、营业税、消费税的税额作为计征依据，并与其同时缴纳。纳税人所在地为市区的，城市维护建设税的税率按</a:t>
            </a:r>
            <a:r>
              <a:rPr lang="en-US" altLang="zh-CN" dirty="0"/>
              <a:t>7%</a:t>
            </a:r>
            <a:r>
              <a:rPr lang="zh-CN" altLang="zh-CN" dirty="0"/>
              <a:t>缴纳；在县城或乡镇的，按</a:t>
            </a:r>
            <a:r>
              <a:rPr lang="en-US" altLang="zh-CN" dirty="0"/>
              <a:t>5%</a:t>
            </a:r>
            <a:r>
              <a:rPr lang="zh-CN" altLang="zh-CN" dirty="0"/>
              <a:t>的税率缴纳；除在市区、县城或乡镇的其他区域，按</a:t>
            </a:r>
            <a:r>
              <a:rPr lang="en-US" altLang="zh-CN" dirty="0"/>
              <a:t>1%</a:t>
            </a:r>
            <a:r>
              <a:rPr lang="zh-CN" altLang="zh-CN" dirty="0"/>
              <a:t>的税率缴纳。</a:t>
            </a:r>
            <a:endParaRPr lang="zh-CN" altLang="en-US" dirty="0"/>
          </a:p>
        </p:txBody>
      </p:sp>
      <p:sp>
        <p:nvSpPr>
          <p:cNvPr id="22" name="矩形 21"/>
          <p:cNvSpPr/>
          <p:nvPr/>
        </p:nvSpPr>
        <p:spPr>
          <a:xfrm>
            <a:off x="1146175" y="984697"/>
            <a:ext cx="1757212" cy="461665"/>
          </a:xfrm>
          <a:prstGeom prst="rect">
            <a:avLst/>
          </a:prstGeom>
        </p:spPr>
        <p:txBody>
          <a:bodyPr wrap="none">
            <a:spAutoFit/>
          </a:bodyPr>
          <a:lstStyle/>
          <a:p>
            <a:r>
              <a:rPr lang="en-US" altLang="zh-CN" b="1" dirty="0"/>
              <a:t>3. </a:t>
            </a:r>
            <a:r>
              <a:rPr lang="zh-CN" altLang="en-US" b="1" dirty="0"/>
              <a:t>主要税金</a:t>
            </a:r>
            <a:endParaRPr lang="zh-CN" altLang="en-US" dirty="0"/>
          </a:p>
        </p:txBody>
      </p:sp>
      <p:sp>
        <p:nvSpPr>
          <p:cNvPr id="5" name="灯片编号占位符 4">
            <a:extLst>
              <a:ext uri="{FF2B5EF4-FFF2-40B4-BE49-F238E27FC236}">
                <a16:creationId xmlns:a16="http://schemas.microsoft.com/office/drawing/2014/main" id="{3663FA6C-FCE7-465C-B8CD-CBB0D6FD6504}"/>
              </a:ext>
            </a:extLst>
          </p:cNvPr>
          <p:cNvSpPr>
            <a:spLocks noGrp="1"/>
          </p:cNvSpPr>
          <p:nvPr>
            <p:ph type="sldNum" sz="quarter" idx="12"/>
          </p:nvPr>
        </p:nvSpPr>
        <p:spPr/>
        <p:txBody>
          <a:bodyPr/>
          <a:lstStyle/>
          <a:p>
            <a:fld id="{B6F15528-21DE-4FAA-801E-634DDDAF4B2B}" type="slidenum">
              <a:rPr lang="en-US" smtClean="0"/>
              <a:t>136</a:t>
            </a:fld>
            <a:endParaRPr lang="en-US" dirty="0"/>
          </a:p>
        </p:txBody>
      </p:sp>
      <p:sp>
        <p:nvSpPr>
          <p:cNvPr id="23" name="灯片编号占位符 8">
            <a:extLst>
              <a:ext uri="{FF2B5EF4-FFF2-40B4-BE49-F238E27FC236}">
                <a16:creationId xmlns:a16="http://schemas.microsoft.com/office/drawing/2014/main" id="{E0BC9DC8-B8FB-45CE-81D3-0EFD2EE8BA4B}"/>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136</a:t>
            </a:fld>
            <a:endParaRPr kumimoji="0" lang="en-US" altLang="zh-CN" sz="1800">
              <a:latin typeface="Times New Roman" panose="02020603050405020304" pitchFamily="18" charset="0"/>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2.1.4 </a:t>
            </a:r>
            <a:r>
              <a:rPr lang="zh-CN" altLang="zh-CN" b="1" dirty="0"/>
              <a:t>成本和费用、收入和利润、主要税金</a:t>
            </a:r>
            <a:endParaRPr lang="zh-CN" altLang="en-US" b="1" dirty="0"/>
          </a:p>
        </p:txBody>
      </p:sp>
      <p:sp>
        <p:nvSpPr>
          <p:cNvPr id="68" name="矩形 67"/>
          <p:cNvSpPr/>
          <p:nvPr/>
        </p:nvSpPr>
        <p:spPr>
          <a:xfrm>
            <a:off x="14007" y="6172993"/>
            <a:ext cx="12192000" cy="689181"/>
          </a:xfrm>
          <a:prstGeom prst="rect">
            <a:avLst/>
          </a:prstGeom>
          <a:solidFill>
            <a:srgbClr val="838383">
              <a:lumMod val="20000"/>
              <a:lumOff val="80000"/>
              <a:alpha val="80000"/>
            </a:srgbClr>
          </a:solidFill>
          <a:ln w="12700" cap="flat" cmpd="sng" algn="ctr">
            <a:noFill/>
            <a:prstDash val="solid"/>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838383">
                  <a:lumMod val="50000"/>
                </a:srgbClr>
              </a:solidFill>
              <a:effectLst/>
              <a:uLnTx/>
              <a:uFillTx/>
              <a:latin typeface="Arial" panose="020B0604020202020204"/>
              <a:ea typeface="微软雅黑" panose="020B0503020204020204" pitchFamily="34" charset="-122"/>
              <a:cs typeface="+mn-cs"/>
            </a:endParaRPr>
          </a:p>
        </p:txBody>
      </p:sp>
      <p:sp>
        <p:nvSpPr>
          <p:cNvPr id="10" name="矩形 9"/>
          <p:cNvSpPr/>
          <p:nvPr/>
        </p:nvSpPr>
        <p:spPr>
          <a:xfrm>
            <a:off x="1" y="1677194"/>
            <a:ext cx="12198349" cy="7232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12" name="组合 11"/>
          <p:cNvGrpSpPr/>
          <p:nvPr/>
        </p:nvGrpSpPr>
        <p:grpSpPr>
          <a:xfrm flipH="1">
            <a:off x="9117850" y="5487194"/>
            <a:ext cx="3229725" cy="1301644"/>
            <a:chOff x="-8805" y="5407865"/>
            <a:chExt cx="3213509" cy="1301644"/>
          </a:xfrm>
        </p:grpSpPr>
        <p:sp>
          <p:nvSpPr>
            <p:cNvPr id="13" name="矩形 12"/>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矩形 21"/>
          <p:cNvSpPr/>
          <p:nvPr/>
        </p:nvSpPr>
        <p:spPr>
          <a:xfrm>
            <a:off x="1146175" y="984697"/>
            <a:ext cx="1757212" cy="461665"/>
          </a:xfrm>
          <a:prstGeom prst="rect">
            <a:avLst/>
          </a:prstGeom>
        </p:spPr>
        <p:txBody>
          <a:bodyPr wrap="none">
            <a:spAutoFit/>
          </a:bodyPr>
          <a:lstStyle/>
          <a:p>
            <a:r>
              <a:rPr lang="en-US" altLang="zh-CN" b="1" dirty="0"/>
              <a:t>3. </a:t>
            </a:r>
            <a:r>
              <a:rPr lang="zh-CN" altLang="en-US" b="1" dirty="0"/>
              <a:t>主要税金</a:t>
            </a:r>
            <a:endParaRPr lang="zh-CN" altLang="en-US" dirty="0"/>
          </a:p>
        </p:txBody>
      </p:sp>
      <p:sp>
        <p:nvSpPr>
          <p:cNvPr id="3" name="矩形 2"/>
          <p:cNvSpPr/>
          <p:nvPr/>
        </p:nvSpPr>
        <p:spPr>
          <a:xfrm>
            <a:off x="951827" y="1981994"/>
            <a:ext cx="10405148" cy="830997"/>
          </a:xfrm>
          <a:prstGeom prst="rect">
            <a:avLst/>
          </a:prstGeom>
        </p:spPr>
        <p:txBody>
          <a:bodyPr wrap="square">
            <a:spAutoFit/>
          </a:bodyPr>
          <a:lstStyle/>
          <a:p>
            <a:r>
              <a:rPr lang="en-US" altLang="zh-CN" dirty="0"/>
              <a:t>       </a:t>
            </a:r>
            <a:r>
              <a:rPr lang="zh-CN" altLang="zh-CN" dirty="0"/>
              <a:t>契税：契税的纳税义务人是境内转移土地、房屋权承受的单位（内、外资企业、国家机关、事业单位、军事单位与社会团体）与个人。</a:t>
            </a:r>
            <a:endParaRPr lang="zh-CN" altLang="en-US" dirty="0"/>
          </a:p>
        </p:txBody>
      </p:sp>
      <p:sp>
        <p:nvSpPr>
          <p:cNvPr id="5" name="矩形 4"/>
          <p:cNvSpPr/>
          <p:nvPr/>
        </p:nvSpPr>
        <p:spPr>
          <a:xfrm>
            <a:off x="3718477" y="2967335"/>
            <a:ext cx="3698448" cy="369332"/>
          </a:xfrm>
          <a:prstGeom prst="rect">
            <a:avLst/>
          </a:prstGeom>
        </p:spPr>
        <p:txBody>
          <a:bodyPr wrap="none">
            <a:spAutoFit/>
          </a:bodyPr>
          <a:lstStyle/>
          <a:p>
            <a:r>
              <a:rPr lang="zh-CN" altLang="zh-CN" sz="1800" dirty="0"/>
              <a:t>表</a:t>
            </a:r>
            <a:r>
              <a:rPr lang="en-US" altLang="zh-CN" sz="1800" dirty="0"/>
              <a:t>2-2  2024</a:t>
            </a:r>
            <a:r>
              <a:rPr lang="zh-CN" altLang="zh-CN" sz="1800" dirty="0"/>
              <a:t>年最新购房契税明细表</a:t>
            </a:r>
            <a:endParaRPr lang="zh-CN" altLang="en-US" sz="1800" dirty="0"/>
          </a:p>
        </p:txBody>
      </p:sp>
      <p:graphicFrame>
        <p:nvGraphicFramePr>
          <p:cNvPr id="6" name="表格 5"/>
          <p:cNvGraphicFramePr>
            <a:graphicFrameLocks noGrp="1"/>
          </p:cNvGraphicFramePr>
          <p:nvPr/>
        </p:nvGraphicFramePr>
        <p:xfrm>
          <a:off x="1679575" y="3515303"/>
          <a:ext cx="8839200" cy="1910931"/>
        </p:xfrm>
        <a:graphic>
          <a:graphicData uri="http://schemas.openxmlformats.org/drawingml/2006/table">
            <a:tbl>
              <a:tblPr firstRow="1" firstCol="1" bandRow="1">
                <a:tableStyleId>{5C22544A-7EE6-4342-B048-85BDC9FD1C3A}</a:tableStyleId>
              </a:tblPr>
              <a:tblGrid>
                <a:gridCol w="2257425">
                  <a:extLst>
                    <a:ext uri="{9D8B030D-6E8A-4147-A177-3AD203B41FA5}">
                      <a16:colId xmlns:a16="http://schemas.microsoft.com/office/drawing/2014/main" val="20000"/>
                    </a:ext>
                  </a:extLst>
                </a:gridCol>
                <a:gridCol w="3457575">
                  <a:extLst>
                    <a:ext uri="{9D8B030D-6E8A-4147-A177-3AD203B41FA5}">
                      <a16:colId xmlns:a16="http://schemas.microsoft.com/office/drawing/2014/main" val="20001"/>
                    </a:ext>
                  </a:extLst>
                </a:gridCol>
                <a:gridCol w="3124200">
                  <a:extLst>
                    <a:ext uri="{9D8B030D-6E8A-4147-A177-3AD203B41FA5}">
                      <a16:colId xmlns:a16="http://schemas.microsoft.com/office/drawing/2014/main" val="20002"/>
                    </a:ext>
                  </a:extLst>
                </a:gridCol>
              </a:tblGrid>
              <a:tr h="447891">
                <a:tc>
                  <a:txBody>
                    <a:bodyPr/>
                    <a:lstStyle/>
                    <a:p>
                      <a:pPr algn="ctr">
                        <a:spcAft>
                          <a:spcPts val="0"/>
                        </a:spcAft>
                      </a:pPr>
                      <a:r>
                        <a:rPr lang="zh-CN" sz="2400" kern="100" dirty="0">
                          <a:solidFill>
                            <a:schemeClr val="tx1"/>
                          </a:solidFill>
                          <a:effectLst/>
                        </a:rPr>
                        <a:t>购房情况</a:t>
                      </a:r>
                      <a:endParaRPr lang="zh-CN" sz="2400" kern="100" dirty="0">
                        <a:solidFill>
                          <a:schemeClr val="tx1"/>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zh-CN" sz="2400" kern="100">
                          <a:solidFill>
                            <a:schemeClr val="tx1"/>
                          </a:solidFill>
                          <a:effectLst/>
                        </a:rPr>
                        <a:t>建筑面积</a:t>
                      </a:r>
                      <a:endParaRPr lang="zh-CN" sz="2400" kern="100">
                        <a:solidFill>
                          <a:schemeClr val="tx1"/>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zh-CN" sz="2400" kern="100">
                          <a:solidFill>
                            <a:schemeClr val="tx1"/>
                          </a:solidFill>
                          <a:effectLst/>
                        </a:rPr>
                        <a:t>契税税率</a:t>
                      </a:r>
                      <a:endParaRPr lang="zh-CN" sz="2400" kern="100">
                        <a:solidFill>
                          <a:schemeClr val="tx1"/>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rowSpan="2">
                  <a:txBody>
                    <a:bodyPr/>
                    <a:lstStyle/>
                    <a:p>
                      <a:pPr algn="ctr">
                        <a:spcAft>
                          <a:spcPts val="0"/>
                        </a:spcAft>
                      </a:pPr>
                      <a:r>
                        <a:rPr lang="zh-CN" sz="2400" kern="100" dirty="0">
                          <a:solidFill>
                            <a:schemeClr val="tx1"/>
                          </a:solidFill>
                          <a:effectLst/>
                        </a:rPr>
                        <a:t>首套住房</a:t>
                      </a:r>
                      <a:endParaRPr lang="zh-CN" sz="2400" kern="100" dirty="0">
                        <a:solidFill>
                          <a:schemeClr val="tx1"/>
                        </a:solidFill>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400" kern="100" dirty="0">
                          <a:solidFill>
                            <a:schemeClr val="tx1"/>
                          </a:solidFill>
                          <a:effectLst/>
                        </a:rPr>
                        <a:t>90</a:t>
                      </a:r>
                      <a:r>
                        <a:rPr lang="zh-CN" sz="2400" kern="100" dirty="0">
                          <a:solidFill>
                            <a:schemeClr val="tx1"/>
                          </a:solidFill>
                          <a:effectLst/>
                        </a:rPr>
                        <a:t>（含）米</a:t>
                      </a:r>
                      <a:r>
                        <a:rPr lang="en-US" sz="2400" kern="100" baseline="30000" dirty="0">
                          <a:solidFill>
                            <a:schemeClr val="tx1"/>
                          </a:solidFill>
                          <a:effectLst/>
                        </a:rPr>
                        <a:t>2</a:t>
                      </a:r>
                      <a:r>
                        <a:rPr lang="zh-CN" sz="2400" kern="100" dirty="0">
                          <a:solidFill>
                            <a:schemeClr val="tx1"/>
                          </a:solidFill>
                          <a:effectLst/>
                        </a:rPr>
                        <a:t>及以下</a:t>
                      </a:r>
                      <a:endParaRPr lang="zh-CN" sz="2400" kern="100" dirty="0">
                        <a:solidFill>
                          <a:schemeClr val="tx1"/>
                        </a:solidFill>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400" kern="100">
                          <a:solidFill>
                            <a:schemeClr val="tx1"/>
                          </a:solidFill>
                          <a:effectLst/>
                        </a:rPr>
                        <a:t>1%</a:t>
                      </a:r>
                      <a:endParaRPr lang="zh-CN" sz="2400" kern="100">
                        <a:solidFill>
                          <a:schemeClr val="tx1"/>
                        </a:solidFill>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vMerge="1">
                  <a:txBody>
                    <a:bodyPr/>
                    <a:lstStyle/>
                    <a:p>
                      <a:endParaRPr lang="zh-CN"/>
                    </a:p>
                  </a:txBody>
                  <a:tcPr/>
                </a:tc>
                <a:tc>
                  <a:txBody>
                    <a:bodyPr/>
                    <a:lstStyle/>
                    <a:p>
                      <a:pPr algn="ctr">
                        <a:spcAft>
                          <a:spcPts val="0"/>
                        </a:spcAft>
                      </a:pPr>
                      <a:r>
                        <a:rPr lang="en-US" sz="2400" kern="100" dirty="0">
                          <a:solidFill>
                            <a:schemeClr val="tx1"/>
                          </a:solidFill>
                          <a:effectLst/>
                        </a:rPr>
                        <a:t>90</a:t>
                      </a:r>
                      <a:r>
                        <a:rPr lang="zh-CN" sz="2400" kern="100" dirty="0">
                          <a:solidFill>
                            <a:schemeClr val="tx1"/>
                          </a:solidFill>
                          <a:effectLst/>
                        </a:rPr>
                        <a:t>米</a:t>
                      </a:r>
                      <a:r>
                        <a:rPr lang="en-US" sz="2400" kern="100" baseline="30000" dirty="0">
                          <a:solidFill>
                            <a:schemeClr val="tx1"/>
                          </a:solidFill>
                          <a:effectLst/>
                        </a:rPr>
                        <a:t>2</a:t>
                      </a:r>
                      <a:r>
                        <a:rPr lang="zh-CN" sz="2400" kern="100" dirty="0">
                          <a:solidFill>
                            <a:schemeClr val="tx1"/>
                          </a:solidFill>
                          <a:effectLst/>
                        </a:rPr>
                        <a:t>以上</a:t>
                      </a:r>
                      <a:endParaRPr lang="zh-CN" sz="2400" kern="100" dirty="0">
                        <a:solidFill>
                          <a:schemeClr val="tx1"/>
                        </a:solidFill>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400" kern="100">
                          <a:solidFill>
                            <a:schemeClr val="tx1"/>
                          </a:solidFill>
                          <a:effectLst/>
                        </a:rPr>
                        <a:t>1.5%</a:t>
                      </a:r>
                      <a:endParaRPr lang="zh-CN" sz="2400" kern="100">
                        <a:solidFill>
                          <a:schemeClr val="tx1"/>
                        </a:solidFill>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rowSpan="2">
                  <a:txBody>
                    <a:bodyPr/>
                    <a:lstStyle/>
                    <a:p>
                      <a:pPr algn="ctr">
                        <a:spcAft>
                          <a:spcPts val="0"/>
                        </a:spcAft>
                      </a:pPr>
                      <a:r>
                        <a:rPr lang="zh-CN" sz="2400" kern="100">
                          <a:solidFill>
                            <a:schemeClr val="tx1"/>
                          </a:solidFill>
                          <a:effectLst/>
                        </a:rPr>
                        <a:t>第二套改善性住房</a:t>
                      </a:r>
                      <a:endParaRPr lang="zh-CN" sz="2400" kern="100">
                        <a:solidFill>
                          <a:schemeClr val="tx1"/>
                        </a:solidFill>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400" kern="100" dirty="0">
                          <a:solidFill>
                            <a:schemeClr val="tx1"/>
                          </a:solidFill>
                          <a:effectLst/>
                        </a:rPr>
                        <a:t>90</a:t>
                      </a:r>
                      <a:r>
                        <a:rPr lang="zh-CN" sz="2400" kern="100" dirty="0">
                          <a:solidFill>
                            <a:schemeClr val="tx1"/>
                          </a:solidFill>
                          <a:effectLst/>
                        </a:rPr>
                        <a:t>（含）米</a:t>
                      </a:r>
                      <a:r>
                        <a:rPr lang="en-US" sz="2400" kern="100" baseline="30000" dirty="0">
                          <a:solidFill>
                            <a:schemeClr val="tx1"/>
                          </a:solidFill>
                          <a:effectLst/>
                        </a:rPr>
                        <a:t>2</a:t>
                      </a:r>
                      <a:r>
                        <a:rPr lang="zh-CN" sz="2400" kern="100" dirty="0">
                          <a:solidFill>
                            <a:schemeClr val="tx1"/>
                          </a:solidFill>
                          <a:effectLst/>
                        </a:rPr>
                        <a:t>及以下</a:t>
                      </a:r>
                      <a:endParaRPr lang="zh-CN" sz="2400" kern="100" dirty="0">
                        <a:solidFill>
                          <a:schemeClr val="tx1"/>
                        </a:solidFill>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400" kern="100" dirty="0">
                          <a:solidFill>
                            <a:schemeClr val="tx1"/>
                          </a:solidFill>
                          <a:effectLst/>
                        </a:rPr>
                        <a:t>1%</a:t>
                      </a:r>
                      <a:endParaRPr lang="zh-CN" sz="2400" kern="100" dirty="0">
                        <a:solidFill>
                          <a:schemeClr val="tx1"/>
                        </a:solidFill>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0">
                <a:tc vMerge="1">
                  <a:txBody>
                    <a:bodyPr/>
                    <a:lstStyle/>
                    <a:p>
                      <a:endParaRPr lang="zh-CN"/>
                    </a:p>
                  </a:txBody>
                  <a:tcPr/>
                </a:tc>
                <a:tc>
                  <a:txBody>
                    <a:bodyPr/>
                    <a:lstStyle/>
                    <a:p>
                      <a:pPr algn="ctr">
                        <a:spcAft>
                          <a:spcPts val="0"/>
                        </a:spcAft>
                      </a:pPr>
                      <a:r>
                        <a:rPr lang="en-US" sz="2400" kern="100">
                          <a:solidFill>
                            <a:schemeClr val="tx1"/>
                          </a:solidFill>
                          <a:effectLst/>
                        </a:rPr>
                        <a:t>90</a:t>
                      </a:r>
                      <a:r>
                        <a:rPr lang="zh-CN" sz="2400" kern="100">
                          <a:solidFill>
                            <a:schemeClr val="tx1"/>
                          </a:solidFill>
                          <a:effectLst/>
                        </a:rPr>
                        <a:t>米</a:t>
                      </a:r>
                      <a:r>
                        <a:rPr lang="en-US" sz="2400" kern="100" baseline="30000">
                          <a:solidFill>
                            <a:schemeClr val="tx1"/>
                          </a:solidFill>
                          <a:effectLst/>
                        </a:rPr>
                        <a:t>2</a:t>
                      </a:r>
                      <a:r>
                        <a:rPr lang="zh-CN" sz="2400" kern="100">
                          <a:solidFill>
                            <a:schemeClr val="tx1"/>
                          </a:solidFill>
                          <a:effectLst/>
                        </a:rPr>
                        <a:t>以上</a:t>
                      </a:r>
                      <a:endParaRPr lang="zh-CN" sz="2400" kern="100">
                        <a:solidFill>
                          <a:schemeClr val="tx1"/>
                        </a:solidFill>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400" kern="100" dirty="0">
                          <a:solidFill>
                            <a:schemeClr val="tx1"/>
                          </a:solidFill>
                          <a:effectLst/>
                        </a:rPr>
                        <a:t>2%</a:t>
                      </a:r>
                      <a:endParaRPr lang="zh-CN" sz="2400" kern="100" dirty="0">
                        <a:solidFill>
                          <a:schemeClr val="tx1"/>
                        </a:solidFill>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7" name="灯片编号占位符 6">
            <a:extLst>
              <a:ext uri="{FF2B5EF4-FFF2-40B4-BE49-F238E27FC236}">
                <a16:creationId xmlns:a16="http://schemas.microsoft.com/office/drawing/2014/main" id="{C5D29DA4-A6D3-4C82-A364-D510D0BC37A4}"/>
              </a:ext>
            </a:extLst>
          </p:cNvPr>
          <p:cNvSpPr>
            <a:spLocks noGrp="1"/>
          </p:cNvSpPr>
          <p:nvPr>
            <p:ph type="sldNum" sz="quarter" idx="12"/>
          </p:nvPr>
        </p:nvSpPr>
        <p:spPr/>
        <p:txBody>
          <a:bodyPr/>
          <a:lstStyle/>
          <a:p>
            <a:fld id="{B6F15528-21DE-4FAA-801E-634DDDAF4B2B}" type="slidenum">
              <a:rPr lang="en-US" smtClean="0"/>
              <a:t>137</a:t>
            </a:fld>
            <a:endParaRPr lang="en-US" dirty="0"/>
          </a:p>
        </p:txBody>
      </p:sp>
      <p:sp>
        <p:nvSpPr>
          <p:cNvPr id="23" name="灯片编号占位符 8">
            <a:extLst>
              <a:ext uri="{FF2B5EF4-FFF2-40B4-BE49-F238E27FC236}">
                <a16:creationId xmlns:a16="http://schemas.microsoft.com/office/drawing/2014/main" id="{6F19B5DB-2521-45F0-9276-DC38B8AAD4E8}"/>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137</a:t>
            </a:fld>
            <a:endParaRPr kumimoji="0" lang="en-US" altLang="zh-CN" sz="1800">
              <a:latin typeface="Times New Roman" panose="02020603050405020304" pitchFamily="18" charset="0"/>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3"/>
          <p:cNvSpPr/>
          <p:nvPr/>
        </p:nvSpPr>
        <p:spPr>
          <a:xfrm>
            <a:off x="4899657" y="1141813"/>
            <a:ext cx="6629399" cy="5205255"/>
          </a:xfrm>
          <a:custGeom>
            <a:avLst/>
            <a:gdLst>
              <a:gd name="connsiteX0" fmla="*/ 0 w 7560564"/>
              <a:gd name="connsiteY0" fmla="*/ 282448 h 3275076"/>
              <a:gd name="connsiteX1" fmla="*/ 282473 w 7560564"/>
              <a:gd name="connsiteY1" fmla="*/ 0 h 3275076"/>
              <a:gd name="connsiteX2" fmla="*/ 7278116 w 7560564"/>
              <a:gd name="connsiteY2" fmla="*/ 0 h 3275076"/>
              <a:gd name="connsiteX3" fmla="*/ 7560563 w 7560564"/>
              <a:gd name="connsiteY3" fmla="*/ 282448 h 3275076"/>
              <a:gd name="connsiteX4" fmla="*/ 7560563 w 7560564"/>
              <a:gd name="connsiteY4" fmla="*/ 2992602 h 3275076"/>
              <a:gd name="connsiteX5" fmla="*/ 7278116 w 7560564"/>
              <a:gd name="connsiteY5" fmla="*/ 3275075 h 3275076"/>
              <a:gd name="connsiteX6" fmla="*/ 282473 w 7560564"/>
              <a:gd name="connsiteY6" fmla="*/ 3275075 h 3275076"/>
              <a:gd name="connsiteX7" fmla="*/ 0 w 7560564"/>
              <a:gd name="connsiteY7" fmla="*/ 2992602 h 3275076"/>
              <a:gd name="connsiteX8" fmla="*/ 0 w 7560564"/>
              <a:gd name="connsiteY8" fmla="*/ 282448 h 3275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560564" h="3275076">
                <a:moveTo>
                  <a:pt x="0" y="282448"/>
                </a:moveTo>
                <a:cubicBezTo>
                  <a:pt x="0" y="126492"/>
                  <a:pt x="126466" y="0"/>
                  <a:pt x="282473" y="0"/>
                </a:cubicBezTo>
                <a:lnTo>
                  <a:pt x="7278116" y="0"/>
                </a:lnTo>
                <a:cubicBezTo>
                  <a:pt x="7434071" y="0"/>
                  <a:pt x="7560563" y="126492"/>
                  <a:pt x="7560563" y="282448"/>
                </a:cubicBezTo>
                <a:lnTo>
                  <a:pt x="7560563" y="2992602"/>
                </a:lnTo>
                <a:cubicBezTo>
                  <a:pt x="7560563" y="3148609"/>
                  <a:pt x="7434071" y="3275075"/>
                  <a:pt x="7278116" y="3275075"/>
                </a:cubicBezTo>
                <a:lnTo>
                  <a:pt x="282473" y="3275075"/>
                </a:lnTo>
                <a:cubicBezTo>
                  <a:pt x="126466" y="3275075"/>
                  <a:pt x="0" y="3148609"/>
                  <a:pt x="0" y="2992602"/>
                </a:cubicBezTo>
                <a:lnTo>
                  <a:pt x="0" y="282448"/>
                </a:lnTo>
              </a:path>
            </a:pathLst>
          </a:custGeom>
          <a:solidFill>
            <a:srgbClr val="FFFFFF">
              <a:alpha val="100000"/>
            </a:srgbClr>
          </a:solidFill>
          <a:ln w="12700">
            <a:solidFill>
              <a:srgbClr val="000000">
                <a:alpha val="0"/>
              </a:srgb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5757541" y="3404070"/>
            <a:ext cx="4913633" cy="482924"/>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
          <p:cNvSpPr txBox="1"/>
          <p:nvPr/>
        </p:nvSpPr>
        <p:spPr>
          <a:xfrm>
            <a:off x="7013575" y="2286794"/>
            <a:ext cx="3167534" cy="350886"/>
          </a:xfrm>
          <a:prstGeom prst="rect">
            <a:avLst/>
          </a:prstGeom>
          <a:noFill/>
        </p:spPr>
        <p:txBody>
          <a:bodyPr wrap="none" lIns="0" tIns="0" rIns="0" bIns="60981" rtlCol="0">
            <a:spAutoFit/>
          </a:bodyPr>
          <a:lstStyle/>
          <a:p>
            <a:pPr>
              <a:lnSpc>
                <a:spcPts val="2400"/>
              </a:lnSpc>
            </a:pPr>
            <a:r>
              <a:rPr lang="zh-CN" altLang="en-US" sz="1900" b="1" dirty="0">
                <a:solidFill>
                  <a:srgbClr val="656D8D"/>
                </a:solidFill>
                <a:latin typeface="Microsoft YaHei UI" panose="020B0503020204020204" pitchFamily="18" charset="-122"/>
                <a:cs typeface="Microsoft YaHei UI" panose="020B0503020204020204" pitchFamily="18" charset="-122"/>
              </a:rPr>
              <a:t>软件工程经济分析的基本要素</a:t>
            </a:r>
          </a:p>
        </p:txBody>
      </p:sp>
      <p:sp>
        <p:nvSpPr>
          <p:cNvPr id="18" name="TextBox 1"/>
          <p:cNvSpPr txBox="1"/>
          <p:nvPr/>
        </p:nvSpPr>
        <p:spPr>
          <a:xfrm>
            <a:off x="7013575" y="3517641"/>
            <a:ext cx="3590727" cy="369353"/>
          </a:xfrm>
          <a:prstGeom prst="rect">
            <a:avLst/>
          </a:prstGeom>
          <a:noFill/>
        </p:spPr>
        <p:txBody>
          <a:bodyPr wrap="none" lIns="0" tIns="0" rIns="0" bIns="60981" rtlCol="0">
            <a:spAutoFit/>
          </a:bodyPr>
          <a:lstStyle/>
          <a:p>
            <a:pPr>
              <a:lnSpc>
                <a:spcPts val="2400"/>
              </a:lnSpc>
            </a:pPr>
            <a:r>
              <a:rPr lang="zh-CN" altLang="zh-CN" sz="2000" b="1" dirty="0">
                <a:solidFill>
                  <a:schemeClr val="bg1"/>
                </a:solidFill>
                <a:latin typeface="Microsoft YaHei UI" panose="020B0503020204020204" pitchFamily="18" charset="-122"/>
                <a:cs typeface="Microsoft YaHei UI" panose="020B0503020204020204" pitchFamily="18" charset="-122"/>
              </a:rPr>
              <a:t>资金的时间价值及其贴现与</a:t>
            </a:r>
            <a:r>
              <a:rPr lang="zh-CN" altLang="en-US" sz="2000" b="1" dirty="0">
                <a:solidFill>
                  <a:schemeClr val="bg1"/>
                </a:solidFill>
                <a:latin typeface="Microsoft YaHei UI" panose="020B0503020204020204" pitchFamily="18" charset="-122"/>
                <a:cs typeface="Microsoft YaHei UI" panose="020B0503020204020204" pitchFamily="18" charset="-122"/>
              </a:rPr>
              <a:t>预算</a:t>
            </a:r>
            <a:endParaRPr lang="zh-CN" altLang="en-US" sz="1900" dirty="0">
              <a:solidFill>
                <a:schemeClr val="bg1"/>
              </a:solidFill>
              <a:latin typeface="Microsoft YaHei UI" panose="020B0503020204020204" pitchFamily="18" charset="-122"/>
              <a:cs typeface="Microsoft YaHei UI" panose="020B0503020204020204" pitchFamily="18" charset="-122"/>
            </a:endParaRPr>
          </a:p>
        </p:txBody>
      </p:sp>
      <p:sp>
        <p:nvSpPr>
          <p:cNvPr id="47" name="TextBox 1"/>
          <p:cNvSpPr txBox="1"/>
          <p:nvPr/>
        </p:nvSpPr>
        <p:spPr>
          <a:xfrm>
            <a:off x="7013575" y="4755308"/>
            <a:ext cx="1218282" cy="350886"/>
          </a:xfrm>
          <a:prstGeom prst="rect">
            <a:avLst/>
          </a:prstGeom>
          <a:noFill/>
        </p:spPr>
        <p:txBody>
          <a:bodyPr wrap="none" lIns="0" tIns="0" rIns="0" bIns="60981" rtlCol="0">
            <a:spAutoFit/>
          </a:bodyPr>
          <a:lstStyle/>
          <a:p>
            <a:pPr>
              <a:lnSpc>
                <a:spcPts val="2400"/>
              </a:lnSpc>
            </a:pPr>
            <a:r>
              <a:rPr lang="zh-CN" altLang="en-US" sz="1900" b="1" dirty="0">
                <a:solidFill>
                  <a:srgbClr val="656D8D"/>
                </a:solidFill>
                <a:latin typeface="Microsoft YaHei UI" panose="020B0503020204020204" pitchFamily="18" charset="-122"/>
                <a:cs typeface="Microsoft YaHei UI" panose="020B0503020204020204" pitchFamily="18" charset="-122"/>
              </a:rPr>
              <a:t>招标与投标</a:t>
            </a:r>
          </a:p>
        </p:txBody>
      </p:sp>
      <p:sp>
        <p:nvSpPr>
          <p:cNvPr id="51" name="Freeform 3"/>
          <p:cNvSpPr/>
          <p:nvPr/>
        </p:nvSpPr>
        <p:spPr>
          <a:xfrm>
            <a:off x="6695261" y="1219994"/>
            <a:ext cx="48816" cy="4836902"/>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algn="ctr"/>
            <a:endParaRPr lang="zh-CN" altLang="en-US"/>
          </a:p>
        </p:txBody>
      </p:sp>
      <p:sp>
        <p:nvSpPr>
          <p:cNvPr id="52" name="Freeform 3"/>
          <p:cNvSpPr/>
          <p:nvPr/>
        </p:nvSpPr>
        <p:spPr>
          <a:xfrm>
            <a:off x="6632575" y="3584095"/>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chemeClr val="bg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7" name="Freeform 3"/>
          <p:cNvSpPr/>
          <p:nvPr/>
        </p:nvSpPr>
        <p:spPr>
          <a:xfrm>
            <a:off x="6632575" y="236299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53" name="Freeform 3"/>
          <p:cNvSpPr/>
          <p:nvPr/>
        </p:nvSpPr>
        <p:spPr>
          <a:xfrm>
            <a:off x="6632575" y="4831508"/>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16" name="TextBox 1"/>
          <p:cNvSpPr txBox="1"/>
          <p:nvPr/>
        </p:nvSpPr>
        <p:spPr>
          <a:xfrm>
            <a:off x="6048108" y="3497647"/>
            <a:ext cx="355867" cy="369353"/>
          </a:xfrm>
          <a:prstGeom prst="rect">
            <a:avLst/>
          </a:prstGeom>
          <a:noFill/>
        </p:spPr>
        <p:txBody>
          <a:bodyPr wrap="none" lIns="0" tIns="0" rIns="0" bIns="60981" rtlCol="0">
            <a:spAutoFit/>
          </a:bodyPr>
          <a:lstStyle/>
          <a:p>
            <a:pPr>
              <a:lnSpc>
                <a:spcPts val="2400"/>
              </a:lnSpc>
            </a:pPr>
            <a:r>
              <a:rPr lang="en-US" altLang="zh-CN" sz="2000" b="1" dirty="0">
                <a:solidFill>
                  <a:schemeClr val="bg1"/>
                </a:solidFill>
                <a:latin typeface="+mj-lt"/>
                <a:cs typeface="Microsoft YaHei UI" panose="020B0503020204020204" pitchFamily="18" charset="-122"/>
              </a:rPr>
              <a:t>2.2</a:t>
            </a:r>
            <a:endParaRPr lang="zh-CN" altLang="en-US" sz="2000" b="1" dirty="0">
              <a:solidFill>
                <a:schemeClr val="bg1"/>
              </a:solidFill>
              <a:latin typeface="+mj-lt"/>
              <a:cs typeface="Microsoft YaHei UI" panose="020B0503020204020204" pitchFamily="18" charset="-122"/>
            </a:endParaRPr>
          </a:p>
        </p:txBody>
      </p:sp>
      <p:sp>
        <p:nvSpPr>
          <p:cNvPr id="24" name="TextBox 1"/>
          <p:cNvSpPr txBox="1"/>
          <p:nvPr/>
        </p:nvSpPr>
        <p:spPr>
          <a:xfrm>
            <a:off x="6048108" y="2286794"/>
            <a:ext cx="355867" cy="369353"/>
          </a:xfrm>
          <a:prstGeom prst="rect">
            <a:avLst/>
          </a:prstGeom>
          <a:noFill/>
        </p:spPr>
        <p:txBody>
          <a:bodyPr wrap="none" lIns="0" tIns="0" rIns="0" bIns="60981" rtlCol="0">
            <a:spAutoFit/>
          </a:bodyPr>
          <a:lstStyle/>
          <a:p>
            <a:pPr>
              <a:lnSpc>
                <a:spcPts val="2400"/>
              </a:lnSpc>
            </a:pPr>
            <a:r>
              <a:rPr lang="en-US" altLang="zh-CN" sz="2000" b="1" dirty="0">
                <a:solidFill>
                  <a:srgbClr val="4197DF"/>
                </a:solidFill>
                <a:latin typeface="+mj-lt"/>
                <a:cs typeface="Microsoft YaHei UI" panose="020B0503020204020204" pitchFamily="18" charset="-122"/>
              </a:rPr>
              <a:t>2.1</a:t>
            </a:r>
          </a:p>
        </p:txBody>
      </p:sp>
      <p:sp>
        <p:nvSpPr>
          <p:cNvPr id="46" name="TextBox 1"/>
          <p:cNvSpPr txBox="1"/>
          <p:nvPr/>
        </p:nvSpPr>
        <p:spPr>
          <a:xfrm>
            <a:off x="545294" y="2704702"/>
            <a:ext cx="1846659" cy="835956"/>
          </a:xfrm>
          <a:prstGeom prst="rect">
            <a:avLst/>
          </a:prstGeom>
          <a:noFill/>
        </p:spPr>
        <p:txBody>
          <a:bodyPr wrap="none" lIns="0" tIns="0" rIns="0" bIns="60981" rtlCol="0">
            <a:spAutoFit/>
          </a:bodyPr>
          <a:lstStyle/>
          <a:p>
            <a:pPr>
              <a:lnSpc>
                <a:spcPts val="6935"/>
              </a:lnSpc>
            </a:pPr>
            <a:r>
              <a:rPr lang="zh-CN" altLang="en-US" sz="3600" dirty="0">
                <a:solidFill>
                  <a:srgbClr val="4197DF"/>
                </a:solidFill>
                <a:latin typeface="Microsoft YaHei UI" panose="020B0503020204020204" pitchFamily="18" charset="-122"/>
                <a:cs typeface="Microsoft YaHei UI" panose="020B0503020204020204" pitchFamily="18" charset="-122"/>
              </a:rPr>
              <a:t>主要内容</a:t>
            </a:r>
            <a:endParaRPr lang="en-US" altLang="zh-CN" sz="3600" dirty="0">
              <a:solidFill>
                <a:srgbClr val="4197DF"/>
              </a:solidFill>
              <a:latin typeface="Microsoft YaHei UI" panose="020B0503020204020204" pitchFamily="18" charset="-122"/>
              <a:cs typeface="Microsoft YaHei UI" panose="020B0503020204020204" pitchFamily="18" charset="-122"/>
            </a:endParaRPr>
          </a:p>
        </p:txBody>
      </p:sp>
      <p:sp>
        <p:nvSpPr>
          <p:cNvPr id="57" name="TextBox 1"/>
          <p:cNvSpPr txBox="1"/>
          <p:nvPr/>
        </p:nvSpPr>
        <p:spPr>
          <a:xfrm>
            <a:off x="545293" y="3518639"/>
            <a:ext cx="1846659" cy="272596"/>
          </a:xfrm>
          <a:prstGeom prst="rect">
            <a:avLst/>
          </a:prstGeom>
          <a:noFill/>
        </p:spPr>
        <p:txBody>
          <a:bodyPr wrap="square" lIns="0" tIns="0" rIns="0" bIns="60981" rtlCol="0">
            <a:spAutoFit/>
          </a:bodyPr>
          <a:lstStyle/>
          <a:p>
            <a:pPr algn="dist">
              <a:lnSpc>
                <a:spcPts val="1600"/>
              </a:lnSpc>
            </a:pPr>
            <a:r>
              <a:rPr lang="en-US" altLang="zh-CN" sz="1900" dirty="0">
                <a:solidFill>
                  <a:srgbClr val="4197DF"/>
                </a:solidFill>
                <a:latin typeface="Times New Roman" panose="02020603050405020304" pitchFamily="18" charset="0"/>
                <a:cs typeface="Times New Roman" panose="02020603050405020304" pitchFamily="18" charset="0"/>
              </a:rPr>
              <a:t>CONTENTS</a:t>
            </a:r>
          </a:p>
        </p:txBody>
      </p:sp>
      <p:sp>
        <p:nvSpPr>
          <p:cNvPr id="59" name="矩形 58"/>
          <p:cNvSpPr/>
          <p:nvPr/>
        </p:nvSpPr>
        <p:spPr>
          <a:xfrm>
            <a:off x="518434" y="2201849"/>
            <a:ext cx="1873520" cy="70265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p:nvPr/>
        </p:nvCxnSpPr>
        <p:spPr>
          <a:xfrm>
            <a:off x="536575" y="7699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36575" y="2484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6575" y="405607"/>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6575" y="577057"/>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6575" y="71993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36575" y="89138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36575" y="10485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36575" y="1219994"/>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6575" y="1404371"/>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36575" y="154724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36575" y="171869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6575" y="1875858"/>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36575" y="2047308"/>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a:off x="2000250" y="6254294"/>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2381250" y="5840443"/>
            <a:ext cx="674915" cy="10132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a:off x="3146878" y="6329700"/>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a:off x="95250" y="5621722"/>
            <a:ext cx="1066800" cy="123197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p:cNvSpPr/>
          <p:nvPr/>
        </p:nvSpPr>
        <p:spPr>
          <a:xfrm>
            <a:off x="876300" y="6254294"/>
            <a:ext cx="381000" cy="51330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Box 1"/>
          <p:cNvSpPr txBox="1"/>
          <p:nvPr/>
        </p:nvSpPr>
        <p:spPr>
          <a:xfrm>
            <a:off x="6048108" y="4704508"/>
            <a:ext cx="355867" cy="369353"/>
          </a:xfrm>
          <a:prstGeom prst="rect">
            <a:avLst/>
          </a:prstGeom>
          <a:noFill/>
        </p:spPr>
        <p:txBody>
          <a:bodyPr wrap="none" lIns="0" tIns="0" rIns="0" bIns="60981" rtlCol="0">
            <a:spAutoFit/>
          </a:bodyPr>
          <a:lstStyle/>
          <a:p>
            <a:pPr>
              <a:lnSpc>
                <a:spcPts val="2400"/>
              </a:lnSpc>
            </a:pPr>
            <a:r>
              <a:rPr lang="en-US" altLang="zh-CN" sz="2000" b="1" dirty="0">
                <a:solidFill>
                  <a:srgbClr val="4197DF"/>
                </a:solidFill>
                <a:latin typeface="+mj-lt"/>
                <a:cs typeface="Microsoft YaHei UI" panose="020B0503020204020204" pitchFamily="18" charset="-122"/>
              </a:rPr>
              <a:t>2.3</a:t>
            </a:r>
          </a:p>
        </p:txBody>
      </p:sp>
      <p:sp>
        <p:nvSpPr>
          <p:cNvPr id="50" name="TextBox 49"/>
          <p:cNvSpPr txBox="1"/>
          <p:nvPr/>
        </p:nvSpPr>
        <p:spPr>
          <a:xfrm>
            <a:off x="7851775" y="159364"/>
            <a:ext cx="4105767" cy="492485"/>
          </a:xfrm>
          <a:prstGeom prst="rect">
            <a:avLst/>
          </a:prstGeom>
          <a:noFill/>
        </p:spPr>
        <p:txBody>
          <a:bodyPr wrap="square" lIns="121963" tIns="60981" rIns="121963" bIns="60981" rtlCol="0">
            <a:spAutoFit/>
          </a:bodyPr>
          <a:lstStyle/>
          <a:p>
            <a:pPr algn="ctr"/>
            <a:r>
              <a:rPr lang="en-US" altLang="zh-CN" dirty="0">
                <a:solidFill>
                  <a:schemeClr val="bg1"/>
                </a:solidFill>
              </a:rPr>
              <a:t> </a:t>
            </a:r>
            <a:r>
              <a:rPr lang="en-US" altLang="zh-CN" sz="1800" dirty="0"/>
              <a:t>Software Engineering Economics</a:t>
            </a:r>
            <a:endParaRPr lang="zh-CN" altLang="en-US" sz="1800" dirty="0"/>
          </a:p>
        </p:txBody>
      </p:sp>
      <p:sp>
        <p:nvSpPr>
          <p:cNvPr id="3" name="灯片编号占位符 2">
            <a:extLst>
              <a:ext uri="{FF2B5EF4-FFF2-40B4-BE49-F238E27FC236}">
                <a16:creationId xmlns:a16="http://schemas.microsoft.com/office/drawing/2014/main" id="{F31BD5D3-8DB1-46C6-8B16-1FD1FF8C0D0F}"/>
              </a:ext>
            </a:extLst>
          </p:cNvPr>
          <p:cNvSpPr>
            <a:spLocks noGrp="1"/>
          </p:cNvSpPr>
          <p:nvPr>
            <p:ph type="sldNum" sz="quarter" idx="12"/>
          </p:nvPr>
        </p:nvSpPr>
        <p:spPr/>
        <p:txBody>
          <a:bodyPr/>
          <a:lstStyle/>
          <a:p>
            <a:fld id="{B6F15528-21DE-4FAA-801E-634DDDAF4B2B}" type="slidenum">
              <a:rPr lang="en-US" smtClean="0"/>
              <a:t>138</a:t>
            </a:fld>
            <a:endParaRPr lang="en-US" dirty="0"/>
          </a:p>
        </p:txBody>
      </p:sp>
      <p:sp>
        <p:nvSpPr>
          <p:cNvPr id="38" name="灯片编号占位符 8">
            <a:extLst>
              <a:ext uri="{FF2B5EF4-FFF2-40B4-BE49-F238E27FC236}">
                <a16:creationId xmlns:a16="http://schemas.microsoft.com/office/drawing/2014/main" id="{85FB37AD-A992-4163-8E10-EC07100C0DBB}"/>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138</a:t>
            </a:fld>
            <a:endParaRPr kumimoji="0" lang="en-US" altLang="zh-CN" sz="1800">
              <a:latin typeface="Times New Roman" panose="02020603050405020304" pitchFamily="18" charset="0"/>
            </a:endParaRPr>
          </a:p>
        </p:txBody>
      </p:sp>
    </p:spTree>
  </p:cSld>
  <p:clrMapOvr>
    <a:masterClrMapping/>
  </p:clrMapOvr>
  <p:transition spd="slow">
    <p:push dir="u"/>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2.2.1 </a:t>
            </a:r>
            <a:r>
              <a:rPr lang="zh-CN" altLang="zh-CN" b="1" dirty="0"/>
              <a:t>资金的时间价值</a:t>
            </a:r>
            <a:endParaRPr lang="zh-CN" altLang="en-US" dirty="0"/>
          </a:p>
        </p:txBody>
      </p:sp>
      <p:cxnSp>
        <p:nvCxnSpPr>
          <p:cNvPr id="20" name="直接连接符 19"/>
          <p:cNvCxnSpPr/>
          <p:nvPr/>
        </p:nvCxnSpPr>
        <p:spPr>
          <a:xfrm>
            <a:off x="93365" y="1829594"/>
            <a:ext cx="12191999" cy="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0" y="5487194"/>
            <a:ext cx="12191999" cy="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73025" y="5639594"/>
            <a:ext cx="12191999" cy="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993775" y="2286794"/>
            <a:ext cx="7924800" cy="2677656"/>
          </a:xfrm>
          <a:prstGeom prst="rect">
            <a:avLst/>
          </a:prstGeom>
        </p:spPr>
        <p:txBody>
          <a:bodyPr wrap="square">
            <a:spAutoFit/>
          </a:bodyPr>
          <a:lstStyle/>
          <a:p>
            <a:pPr>
              <a:lnSpc>
                <a:spcPct val="150000"/>
              </a:lnSpc>
            </a:pPr>
            <a:r>
              <a:rPr lang="en-US" altLang="zh-CN" sz="2800" b="1" dirty="0"/>
              <a:t>      </a:t>
            </a:r>
            <a:r>
              <a:rPr lang="zh-CN" altLang="zh-CN" sz="2800" b="1" dirty="0"/>
              <a:t>在古时候，有一个农夫在开春的时候没有种子，于是他向邻居借了一斗稻谷种子，到了秋天</a:t>
            </a:r>
            <a:r>
              <a:rPr lang="zh-CN" altLang="en-US" sz="2800" b="1" dirty="0"/>
              <a:t>收获</a:t>
            </a:r>
            <a:r>
              <a:rPr lang="zh-CN" altLang="zh-CN" sz="2800" b="1" dirty="0"/>
              <a:t>时，他给邻居还了一斗一升的稻谷。为什么这个农民要多还稻谷给他的邻居呢？</a:t>
            </a:r>
            <a:endParaRPr lang="zh-CN" altLang="en-US" sz="2800" b="1" dirty="0"/>
          </a:p>
        </p:txBody>
      </p:sp>
      <p:sp>
        <p:nvSpPr>
          <p:cNvPr id="5" name="TextBox 4"/>
          <p:cNvSpPr txBox="1"/>
          <p:nvPr/>
        </p:nvSpPr>
        <p:spPr>
          <a:xfrm>
            <a:off x="536575" y="1143794"/>
            <a:ext cx="2209800" cy="461665"/>
          </a:xfrm>
          <a:prstGeom prst="rect">
            <a:avLst/>
          </a:prstGeom>
          <a:noFill/>
        </p:spPr>
        <p:txBody>
          <a:bodyPr wrap="square" rtlCol="0">
            <a:spAutoFit/>
          </a:bodyPr>
          <a:lstStyle/>
          <a:p>
            <a:r>
              <a:rPr lang="en-US" altLang="zh-CN" dirty="0"/>
              <a:t>【</a:t>
            </a:r>
            <a:r>
              <a:rPr lang="zh-CN" altLang="en-US" dirty="0"/>
              <a:t>案例导入</a:t>
            </a:r>
            <a:r>
              <a:rPr lang="en-US" altLang="zh-CN" dirty="0"/>
              <a:t>】</a:t>
            </a:r>
            <a:endParaRPr lang="zh-CN" altLang="en-US"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4376" y="1448594"/>
            <a:ext cx="2590799" cy="377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灯片编号占位符 5">
            <a:extLst>
              <a:ext uri="{FF2B5EF4-FFF2-40B4-BE49-F238E27FC236}">
                <a16:creationId xmlns:a16="http://schemas.microsoft.com/office/drawing/2014/main" id="{5BD6FC05-F33E-482E-9F2C-FC9D3BD8B241}"/>
              </a:ext>
            </a:extLst>
          </p:cNvPr>
          <p:cNvSpPr>
            <a:spLocks noGrp="1"/>
          </p:cNvSpPr>
          <p:nvPr>
            <p:ph type="sldNum" sz="quarter" idx="12"/>
          </p:nvPr>
        </p:nvSpPr>
        <p:spPr/>
        <p:txBody>
          <a:bodyPr/>
          <a:lstStyle/>
          <a:p>
            <a:fld id="{B6F15528-21DE-4FAA-801E-634DDDAF4B2B}" type="slidenum">
              <a:rPr lang="en-US" smtClean="0"/>
              <a:t>139</a:t>
            </a:fld>
            <a:endParaRPr lang="en-US" dirty="0"/>
          </a:p>
        </p:txBody>
      </p:sp>
      <p:sp>
        <p:nvSpPr>
          <p:cNvPr id="13" name="灯片编号占位符 8">
            <a:extLst>
              <a:ext uri="{FF2B5EF4-FFF2-40B4-BE49-F238E27FC236}">
                <a16:creationId xmlns:a16="http://schemas.microsoft.com/office/drawing/2014/main" id="{EEE60B1B-1122-4E0E-893F-8918A929F407}"/>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139</a:t>
            </a:fld>
            <a:endParaRPr kumimoji="0" lang="en-US" altLang="zh-CN" sz="1800">
              <a:latin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1.1.1 </a:t>
            </a:r>
            <a:r>
              <a:rPr lang="zh-CN" altLang="en-US" dirty="0"/>
              <a:t>软件分类及其特点</a:t>
            </a:r>
            <a:r>
              <a:rPr lang="en-US" altLang="zh-CN" dirty="0"/>
              <a:t>——</a:t>
            </a:r>
            <a:r>
              <a:rPr lang="zh-CN" altLang="en-US" sz="2000" dirty="0"/>
              <a:t>软件的分类</a:t>
            </a:r>
          </a:p>
        </p:txBody>
      </p:sp>
      <p:cxnSp>
        <p:nvCxnSpPr>
          <p:cNvPr id="144" name="直接连接符 143"/>
          <p:cNvCxnSpPr/>
          <p:nvPr/>
        </p:nvCxnSpPr>
        <p:spPr>
          <a:xfrm>
            <a:off x="0" y="1859340"/>
            <a:ext cx="12191999" cy="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59034" y="6028251"/>
            <a:ext cx="12191999" cy="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146" name="文本框 9"/>
          <p:cNvSpPr txBox="1"/>
          <p:nvPr/>
        </p:nvSpPr>
        <p:spPr>
          <a:xfrm>
            <a:off x="1362292" y="2217883"/>
            <a:ext cx="10112305" cy="553998"/>
          </a:xfrm>
          <a:prstGeom prst="rect">
            <a:avLst/>
          </a:prstGeom>
          <a:noFill/>
        </p:spPr>
        <p:txBody>
          <a:bodyPr wrap="square" rtlCol="0">
            <a:spAutoFit/>
          </a:bodyPr>
          <a:lstStyle/>
          <a:p>
            <a:pPr>
              <a:lnSpc>
                <a:spcPct val="150000"/>
              </a:lnSpc>
            </a:pPr>
            <a:r>
              <a:rPr lang="zh-CN" altLang="zh-CN" sz="2000" b="1" dirty="0"/>
              <a:t>按软件的标准化程度进行分类</a:t>
            </a:r>
            <a:r>
              <a:rPr lang="zh-CN" altLang="en-US" sz="2000" b="1" dirty="0"/>
              <a:t>：</a:t>
            </a:r>
            <a:r>
              <a:rPr lang="zh-CN" altLang="zh-CN" sz="2000" dirty="0"/>
              <a:t>标准化软件</a:t>
            </a:r>
            <a:r>
              <a:rPr lang="zh-CN" altLang="en-US" sz="2000" dirty="0"/>
              <a:t>、</a:t>
            </a:r>
            <a:r>
              <a:rPr lang="zh-CN" altLang="zh-CN" sz="2000" dirty="0"/>
              <a:t>半定制软件</a:t>
            </a:r>
            <a:r>
              <a:rPr lang="zh-CN" altLang="en-US" sz="2000" dirty="0"/>
              <a:t>、定制软件</a:t>
            </a:r>
          </a:p>
        </p:txBody>
      </p:sp>
      <p:grpSp>
        <p:nvGrpSpPr>
          <p:cNvPr id="147" name="组合 146"/>
          <p:cNvGrpSpPr/>
          <p:nvPr/>
        </p:nvGrpSpPr>
        <p:grpSpPr>
          <a:xfrm>
            <a:off x="598618" y="2210594"/>
            <a:ext cx="579307" cy="626654"/>
            <a:chOff x="6242320" y="1105727"/>
            <a:chExt cx="579005" cy="626655"/>
          </a:xfrm>
        </p:grpSpPr>
        <p:sp>
          <p:nvSpPr>
            <p:cNvPr id="148" name="TextBox 6"/>
            <p:cNvSpPr txBox="1"/>
            <p:nvPr/>
          </p:nvSpPr>
          <p:spPr>
            <a:xfrm>
              <a:off x="6327224" y="1105727"/>
              <a:ext cx="448425" cy="492443"/>
            </a:xfrm>
            <a:prstGeom prst="rect">
              <a:avLst/>
            </a:prstGeom>
            <a:noFill/>
          </p:spPr>
          <p:txBody>
            <a:bodyPr vert="horz" wrap="square" lIns="0" tIns="0" rIns="0" bIns="0" rtlCol="0" anchor="ctr">
              <a:spAutoFit/>
            </a:bodyPr>
            <a:lstStyle/>
            <a:p>
              <a:pPr algn="l"/>
              <a:r>
                <a:rPr lang="en-US" altLang="zh-CN" sz="3200" dirty="0">
                  <a:solidFill>
                    <a:schemeClr val="accent4"/>
                  </a:solidFill>
                  <a:latin typeface="Impact" panose="020B0806030902050204" pitchFamily="34" charset="0"/>
                  <a:ea typeface="微软雅黑" panose="020B0503020204020204" pitchFamily="34" charset="-122"/>
                </a:rPr>
                <a:t>04</a:t>
              </a:r>
              <a:endParaRPr lang="zh-CN" altLang="en-US" sz="3200" dirty="0">
                <a:solidFill>
                  <a:schemeClr val="accent4"/>
                </a:solidFill>
                <a:latin typeface="微软雅黑" panose="020B0503020204020204" pitchFamily="34" charset="-122"/>
                <a:ea typeface="微软雅黑" panose="020B0503020204020204" pitchFamily="34" charset="-122"/>
              </a:endParaRPr>
            </a:p>
          </p:txBody>
        </p:sp>
        <p:sp>
          <p:nvSpPr>
            <p:cNvPr id="149" name="文本框 22"/>
            <p:cNvSpPr txBox="1"/>
            <p:nvPr/>
          </p:nvSpPr>
          <p:spPr>
            <a:xfrm>
              <a:off x="6242320" y="1516938"/>
              <a:ext cx="579005" cy="215444"/>
            </a:xfrm>
            <a:prstGeom prst="rect">
              <a:avLst/>
            </a:prstGeom>
            <a:noFill/>
          </p:spPr>
          <p:txBody>
            <a:bodyPr wrap="none" rtlCol="0">
              <a:spAutoFit/>
            </a:bodyPr>
            <a:lstStyle/>
            <a:p>
              <a:r>
                <a:rPr lang="en-US" altLang="zh-CN" sz="800" b="1" dirty="0">
                  <a:solidFill>
                    <a:srgbClr val="818181"/>
                  </a:solidFill>
                  <a:latin typeface="Leelawadee" panose="020B0502040204020203" pitchFamily="34" charset="-34"/>
                  <a:cs typeface="Leelawadee" panose="020B0502040204020203" pitchFamily="34" charset="-34"/>
                </a:rPr>
                <a:t>OPTION</a:t>
              </a:r>
              <a:endParaRPr lang="zh-CN" altLang="en-US" sz="800" b="1" dirty="0">
                <a:solidFill>
                  <a:srgbClr val="818181"/>
                </a:solidFill>
                <a:latin typeface="Leelawadee" panose="020B0502040204020203" pitchFamily="34" charset="-34"/>
                <a:cs typeface="Leelawadee" panose="020B0502040204020203" pitchFamily="34" charset="-34"/>
              </a:endParaRPr>
            </a:p>
          </p:txBody>
        </p:sp>
      </p:grpSp>
      <p:grpSp>
        <p:nvGrpSpPr>
          <p:cNvPr id="150" name="组合 149"/>
          <p:cNvGrpSpPr/>
          <p:nvPr/>
        </p:nvGrpSpPr>
        <p:grpSpPr>
          <a:xfrm>
            <a:off x="596860" y="3443404"/>
            <a:ext cx="579307" cy="626655"/>
            <a:chOff x="6242320" y="1105727"/>
            <a:chExt cx="579005" cy="626656"/>
          </a:xfrm>
        </p:grpSpPr>
        <p:sp>
          <p:nvSpPr>
            <p:cNvPr id="151" name="TextBox 6"/>
            <p:cNvSpPr txBox="1"/>
            <p:nvPr/>
          </p:nvSpPr>
          <p:spPr>
            <a:xfrm>
              <a:off x="6327224" y="1105727"/>
              <a:ext cx="448425" cy="492443"/>
            </a:xfrm>
            <a:prstGeom prst="rect">
              <a:avLst/>
            </a:prstGeom>
            <a:noFill/>
          </p:spPr>
          <p:txBody>
            <a:bodyPr vert="horz" wrap="square" lIns="0" tIns="0" rIns="0" bIns="0" rtlCol="0" anchor="ctr">
              <a:spAutoFit/>
            </a:bodyPr>
            <a:lstStyle/>
            <a:p>
              <a:pPr algn="l"/>
              <a:r>
                <a:rPr lang="en-US" altLang="zh-CN" sz="3200" dirty="0">
                  <a:solidFill>
                    <a:schemeClr val="accent5"/>
                  </a:solidFill>
                  <a:latin typeface="Impact" panose="020B0806030902050204" pitchFamily="34" charset="0"/>
                  <a:ea typeface="微软雅黑" panose="020B0503020204020204" pitchFamily="34" charset="-122"/>
                </a:rPr>
                <a:t>05</a:t>
              </a:r>
              <a:endParaRPr lang="zh-CN" altLang="en-US" sz="3200" dirty="0">
                <a:solidFill>
                  <a:schemeClr val="accent5"/>
                </a:solidFill>
                <a:latin typeface="微软雅黑" panose="020B0503020204020204" pitchFamily="34" charset="-122"/>
                <a:ea typeface="微软雅黑" panose="020B0503020204020204" pitchFamily="34" charset="-122"/>
              </a:endParaRPr>
            </a:p>
          </p:txBody>
        </p:sp>
        <p:sp>
          <p:nvSpPr>
            <p:cNvPr id="152" name="文本框 22"/>
            <p:cNvSpPr txBox="1"/>
            <p:nvPr/>
          </p:nvSpPr>
          <p:spPr>
            <a:xfrm>
              <a:off x="6242320" y="1516939"/>
              <a:ext cx="579005" cy="215444"/>
            </a:xfrm>
            <a:prstGeom prst="rect">
              <a:avLst/>
            </a:prstGeom>
            <a:noFill/>
          </p:spPr>
          <p:txBody>
            <a:bodyPr wrap="none" rtlCol="0">
              <a:spAutoFit/>
            </a:bodyPr>
            <a:lstStyle/>
            <a:p>
              <a:r>
                <a:rPr lang="en-US" altLang="zh-CN" sz="800" b="1" dirty="0">
                  <a:solidFill>
                    <a:schemeClr val="accent3"/>
                  </a:solidFill>
                  <a:latin typeface="Leelawadee" panose="020B0502040204020203" pitchFamily="34" charset="-34"/>
                  <a:cs typeface="Leelawadee" panose="020B0502040204020203" pitchFamily="34" charset="-34"/>
                </a:rPr>
                <a:t>OPTION</a:t>
              </a:r>
              <a:endParaRPr lang="zh-CN" altLang="en-US" sz="800" b="1" dirty="0">
                <a:solidFill>
                  <a:schemeClr val="accent3"/>
                </a:solidFill>
                <a:latin typeface="Leelawadee" panose="020B0502040204020203" pitchFamily="34" charset="-34"/>
                <a:cs typeface="Leelawadee" panose="020B0502040204020203" pitchFamily="34" charset="-34"/>
              </a:endParaRPr>
            </a:p>
          </p:txBody>
        </p:sp>
      </p:grpSp>
      <p:grpSp>
        <p:nvGrpSpPr>
          <p:cNvPr id="153" name="组合 152"/>
          <p:cNvGrpSpPr/>
          <p:nvPr/>
        </p:nvGrpSpPr>
        <p:grpSpPr>
          <a:xfrm>
            <a:off x="572437" y="4392231"/>
            <a:ext cx="579307" cy="626655"/>
            <a:chOff x="6242320" y="1105727"/>
            <a:chExt cx="579005" cy="626656"/>
          </a:xfrm>
        </p:grpSpPr>
        <p:sp>
          <p:nvSpPr>
            <p:cNvPr id="154" name="TextBox 6"/>
            <p:cNvSpPr txBox="1"/>
            <p:nvPr/>
          </p:nvSpPr>
          <p:spPr>
            <a:xfrm>
              <a:off x="6327224" y="1105727"/>
              <a:ext cx="448425" cy="492443"/>
            </a:xfrm>
            <a:prstGeom prst="rect">
              <a:avLst/>
            </a:prstGeom>
            <a:noFill/>
            <a:ln>
              <a:noFill/>
            </a:ln>
          </p:spPr>
          <p:txBody>
            <a:bodyPr vert="horz" wrap="square" lIns="0" tIns="0" rIns="0" bIns="0" rtlCol="0" anchor="ctr">
              <a:spAutoFit/>
            </a:bodyPr>
            <a:lstStyle/>
            <a:p>
              <a:pPr algn="l"/>
              <a:r>
                <a:rPr lang="en-US" altLang="zh-CN" sz="3200" dirty="0">
                  <a:solidFill>
                    <a:srgbClr val="7CC43A"/>
                  </a:solidFill>
                  <a:latin typeface="Impact" panose="020B0806030902050204" pitchFamily="34" charset="0"/>
                  <a:ea typeface="微软雅黑" panose="020B0503020204020204" pitchFamily="34" charset="-122"/>
                </a:rPr>
                <a:t>06</a:t>
              </a:r>
              <a:endParaRPr lang="zh-CN" altLang="en-US" sz="3200" dirty="0">
                <a:solidFill>
                  <a:srgbClr val="7CC43A"/>
                </a:solidFill>
                <a:latin typeface="微软雅黑" panose="020B0503020204020204" pitchFamily="34" charset="-122"/>
                <a:ea typeface="微软雅黑" panose="020B0503020204020204" pitchFamily="34" charset="-122"/>
              </a:endParaRPr>
            </a:p>
          </p:txBody>
        </p:sp>
        <p:sp>
          <p:nvSpPr>
            <p:cNvPr id="155" name="文本框 22"/>
            <p:cNvSpPr txBox="1"/>
            <p:nvPr/>
          </p:nvSpPr>
          <p:spPr>
            <a:xfrm>
              <a:off x="6242320" y="1516939"/>
              <a:ext cx="579005" cy="215444"/>
            </a:xfrm>
            <a:prstGeom prst="rect">
              <a:avLst/>
            </a:prstGeom>
            <a:noFill/>
          </p:spPr>
          <p:txBody>
            <a:bodyPr wrap="none" rtlCol="0">
              <a:spAutoFit/>
            </a:bodyPr>
            <a:lstStyle/>
            <a:p>
              <a:r>
                <a:rPr lang="en-US" altLang="zh-CN" sz="800" b="1" dirty="0">
                  <a:solidFill>
                    <a:srgbClr val="818181"/>
                  </a:solidFill>
                  <a:latin typeface="Leelawadee" panose="020B0502040204020203" pitchFamily="34" charset="-34"/>
                  <a:cs typeface="Leelawadee" panose="020B0502040204020203" pitchFamily="34" charset="-34"/>
                </a:rPr>
                <a:t>OPTION</a:t>
              </a:r>
              <a:endParaRPr lang="zh-CN" altLang="en-US" sz="800" b="1" dirty="0">
                <a:solidFill>
                  <a:srgbClr val="818181"/>
                </a:solidFill>
                <a:latin typeface="Leelawadee" panose="020B0502040204020203" pitchFamily="34" charset="-34"/>
                <a:cs typeface="Leelawadee" panose="020B0502040204020203" pitchFamily="34" charset="-34"/>
              </a:endParaRPr>
            </a:p>
          </p:txBody>
        </p:sp>
      </p:grpSp>
      <p:sp>
        <p:nvSpPr>
          <p:cNvPr id="156" name="TextBox 155"/>
          <p:cNvSpPr txBox="1"/>
          <p:nvPr/>
        </p:nvSpPr>
        <p:spPr>
          <a:xfrm>
            <a:off x="1374775" y="3429794"/>
            <a:ext cx="9466420" cy="400110"/>
          </a:xfrm>
          <a:prstGeom prst="rect">
            <a:avLst/>
          </a:prstGeom>
          <a:noFill/>
        </p:spPr>
        <p:txBody>
          <a:bodyPr wrap="square" rtlCol="0">
            <a:spAutoFit/>
          </a:bodyPr>
          <a:lstStyle/>
          <a:p>
            <a:r>
              <a:rPr lang="zh-CN" altLang="zh-CN" sz="2000" b="1" dirty="0"/>
              <a:t>按</a:t>
            </a:r>
            <a:r>
              <a:rPr lang="zh-CN" altLang="en-US" sz="2000" b="1" dirty="0"/>
              <a:t>软件</a:t>
            </a:r>
            <a:r>
              <a:rPr lang="zh-CN" altLang="zh-CN" sz="2000" b="1" dirty="0"/>
              <a:t>与硬件关联程度进行分类</a:t>
            </a:r>
            <a:r>
              <a:rPr lang="zh-CN" altLang="en-US" sz="2000" b="1" dirty="0"/>
              <a:t>：</a:t>
            </a:r>
            <a:r>
              <a:rPr lang="zh-CN" altLang="zh-CN" sz="2000" dirty="0"/>
              <a:t>嵌入型软件</a:t>
            </a:r>
            <a:r>
              <a:rPr lang="zh-CN" altLang="en-US" sz="2000" dirty="0"/>
              <a:t>、</a:t>
            </a:r>
            <a:r>
              <a:rPr lang="zh-CN" altLang="zh-CN" sz="2000" dirty="0"/>
              <a:t>组织型软件</a:t>
            </a:r>
            <a:r>
              <a:rPr lang="zh-CN" altLang="en-US" sz="2000" dirty="0"/>
              <a:t>、</a:t>
            </a:r>
            <a:r>
              <a:rPr lang="zh-CN" altLang="zh-CN" sz="2000" dirty="0"/>
              <a:t>半独立型软件</a:t>
            </a:r>
            <a:endParaRPr lang="zh-CN" altLang="en-US" sz="2000" dirty="0"/>
          </a:p>
        </p:txBody>
      </p:sp>
      <p:sp>
        <p:nvSpPr>
          <p:cNvPr id="157" name="TextBox 156"/>
          <p:cNvSpPr txBox="1"/>
          <p:nvPr/>
        </p:nvSpPr>
        <p:spPr>
          <a:xfrm>
            <a:off x="1450975" y="4558667"/>
            <a:ext cx="9906000" cy="400110"/>
          </a:xfrm>
          <a:prstGeom prst="rect">
            <a:avLst/>
          </a:prstGeom>
          <a:noFill/>
        </p:spPr>
        <p:txBody>
          <a:bodyPr wrap="square" rtlCol="0">
            <a:spAutoFit/>
          </a:bodyPr>
          <a:lstStyle/>
          <a:p>
            <a:r>
              <a:rPr lang="zh-CN" altLang="zh-CN" sz="2000" b="1" dirty="0"/>
              <a:t>按照软件所处的层次进行分类</a:t>
            </a:r>
            <a:r>
              <a:rPr lang="zh-CN" altLang="en-US" sz="2000" b="1" dirty="0"/>
              <a:t>：</a:t>
            </a:r>
            <a:r>
              <a:rPr lang="zh-CN" altLang="zh-CN" sz="2000" dirty="0"/>
              <a:t>平台软件</a:t>
            </a:r>
            <a:r>
              <a:rPr lang="zh-CN" altLang="en-US" sz="2000" dirty="0"/>
              <a:t>、</a:t>
            </a:r>
            <a:r>
              <a:rPr lang="zh-CN" altLang="zh-CN" sz="2000" dirty="0"/>
              <a:t>中间软件</a:t>
            </a:r>
            <a:r>
              <a:rPr lang="zh-CN" altLang="en-US" sz="2000" dirty="0"/>
              <a:t>、</a:t>
            </a:r>
            <a:r>
              <a:rPr lang="zh-CN" altLang="zh-CN" sz="2000" dirty="0"/>
              <a:t>应用软件</a:t>
            </a:r>
            <a:endParaRPr lang="zh-CN" altLang="en-US" sz="2000" dirty="0"/>
          </a:p>
        </p:txBody>
      </p:sp>
      <p:sp>
        <p:nvSpPr>
          <p:cNvPr id="162" name="矩形 161"/>
          <p:cNvSpPr/>
          <p:nvPr/>
        </p:nvSpPr>
        <p:spPr>
          <a:xfrm>
            <a:off x="725300" y="3031753"/>
            <a:ext cx="10761780" cy="89951"/>
          </a:xfrm>
          <a:prstGeom prst="rect">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矩形 162"/>
          <p:cNvSpPr/>
          <p:nvPr/>
        </p:nvSpPr>
        <p:spPr>
          <a:xfrm>
            <a:off x="710786" y="4070059"/>
            <a:ext cx="10776294" cy="86977"/>
          </a:xfrm>
          <a:prstGeom prst="rect">
            <a:avLst/>
          </a:prstGeom>
          <a:solidFill>
            <a:srgbClr val="1A8AB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solidFill>
            </a:endParaRPr>
          </a:p>
        </p:txBody>
      </p:sp>
      <p:sp>
        <p:nvSpPr>
          <p:cNvPr id="164" name="矩形 163"/>
          <p:cNvSpPr/>
          <p:nvPr/>
        </p:nvSpPr>
        <p:spPr>
          <a:xfrm>
            <a:off x="657974" y="5086326"/>
            <a:ext cx="10829106" cy="86134"/>
          </a:xfrm>
          <a:prstGeom prst="rect">
            <a:avLst/>
          </a:prstGeom>
          <a:solidFill>
            <a:srgbClr val="74B83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CC43A"/>
              </a:solidFill>
            </a:endParaRPr>
          </a:p>
        </p:txBody>
      </p:sp>
      <p:sp>
        <p:nvSpPr>
          <p:cNvPr id="166" name="内容占位符 3"/>
          <p:cNvSpPr txBox="1"/>
          <p:nvPr/>
        </p:nvSpPr>
        <p:spPr>
          <a:xfrm>
            <a:off x="10841195" y="5430815"/>
            <a:ext cx="1291770" cy="631371"/>
          </a:xfrm>
          <a:prstGeom prst="rect">
            <a:avLst/>
          </a:prstGeom>
          <a:solidFill>
            <a:schemeClr val="accent2"/>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167" name="内容占位符 3"/>
          <p:cNvSpPr txBox="1"/>
          <p:nvPr/>
        </p:nvSpPr>
        <p:spPr>
          <a:xfrm>
            <a:off x="9636509" y="5430814"/>
            <a:ext cx="943427" cy="631371"/>
          </a:xfrm>
          <a:prstGeom prst="rect">
            <a:avLst/>
          </a:prstGeom>
          <a:solidFill>
            <a:schemeClr val="accent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168" name="内容占位符 3"/>
          <p:cNvSpPr txBox="1"/>
          <p:nvPr/>
        </p:nvSpPr>
        <p:spPr>
          <a:xfrm>
            <a:off x="8838223" y="5430816"/>
            <a:ext cx="522513" cy="631371"/>
          </a:xfrm>
          <a:prstGeom prst="rect">
            <a:avLst/>
          </a:prstGeom>
          <a:solidFill>
            <a:schemeClr val="accent6"/>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4" name="灯片编号占位符 3">
            <a:extLst>
              <a:ext uri="{FF2B5EF4-FFF2-40B4-BE49-F238E27FC236}">
                <a16:creationId xmlns:a16="http://schemas.microsoft.com/office/drawing/2014/main" id="{33707E32-6CA8-4600-B214-235CB16DCA63}"/>
              </a:ext>
            </a:extLst>
          </p:cNvPr>
          <p:cNvSpPr>
            <a:spLocks noGrp="1"/>
          </p:cNvSpPr>
          <p:nvPr>
            <p:ph type="sldNum" sz="quarter" idx="12"/>
          </p:nvPr>
        </p:nvSpPr>
        <p:spPr/>
        <p:txBody>
          <a:bodyPr/>
          <a:lstStyle/>
          <a:p>
            <a:fld id="{B6F15528-21DE-4FAA-801E-634DDDAF4B2B}" type="slidenum">
              <a:rPr lang="en-US" smtClean="0"/>
              <a:t>14</a:t>
            </a:fld>
            <a:endParaRPr lang="en-US" dirty="0"/>
          </a:p>
        </p:txBody>
      </p:sp>
      <p:sp>
        <p:nvSpPr>
          <p:cNvPr id="25" name="灯片编号占位符 8">
            <a:extLst>
              <a:ext uri="{FF2B5EF4-FFF2-40B4-BE49-F238E27FC236}">
                <a16:creationId xmlns:a16="http://schemas.microsoft.com/office/drawing/2014/main" id="{5FB6A921-F487-4E97-9659-454F1AB28E44}"/>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14</a:t>
            </a:fld>
            <a:endParaRPr kumimoji="0" lang="en-US" altLang="zh-CN" sz="1800">
              <a:latin typeface="Times New Roman" panose="02020603050405020304" pitchFamily="18" charset="0"/>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2.2.1 </a:t>
            </a:r>
            <a:r>
              <a:rPr lang="zh-CN" altLang="zh-CN" b="1" dirty="0"/>
              <a:t>资金的时间价值</a:t>
            </a:r>
            <a:endParaRPr lang="zh-CN" altLang="en-US" dirty="0"/>
          </a:p>
        </p:txBody>
      </p:sp>
      <p:sp>
        <p:nvSpPr>
          <p:cNvPr id="3"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6" name="对象 5"/>
          <p:cNvGraphicFramePr>
            <a:graphicFrameLocks noChangeAspect="1"/>
          </p:cNvGraphicFramePr>
          <p:nvPr/>
        </p:nvGraphicFramePr>
        <p:xfrm>
          <a:off x="1017755" y="2362994"/>
          <a:ext cx="10188420" cy="3048000"/>
        </p:xfrm>
        <a:graphic>
          <a:graphicData uri="http://schemas.openxmlformats.org/presentationml/2006/ole">
            <mc:AlternateContent xmlns:mc="http://schemas.openxmlformats.org/markup-compatibility/2006">
              <mc:Choice xmlns:v="urn:schemas-microsoft-com:vml" Requires="v">
                <p:oleObj spid="_x0000_s14434" name="Visio" r:id="rId3" imgW="4100830" imgH="1226185" progId="Visio.Drawing.11">
                  <p:embed/>
                </p:oleObj>
              </mc:Choice>
              <mc:Fallback>
                <p:oleObj name="Visio" r:id="rId3" imgW="4100830" imgH="1226185"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755" y="2362994"/>
                        <a:ext cx="10188420" cy="3048000"/>
                      </a:xfrm>
                      <a:prstGeom prst="rect">
                        <a:avLst/>
                      </a:prstGeom>
                      <a:noFill/>
                    </p:spPr>
                  </p:pic>
                </p:oleObj>
              </mc:Fallback>
            </mc:AlternateContent>
          </a:graphicData>
        </a:graphic>
      </p:graphicFrame>
      <p:sp>
        <p:nvSpPr>
          <p:cNvPr id="7" name="矩形 6"/>
          <p:cNvSpPr/>
          <p:nvPr/>
        </p:nvSpPr>
        <p:spPr>
          <a:xfrm>
            <a:off x="4419425" y="5772884"/>
            <a:ext cx="3432350" cy="400110"/>
          </a:xfrm>
          <a:prstGeom prst="rect">
            <a:avLst/>
          </a:prstGeom>
        </p:spPr>
        <p:txBody>
          <a:bodyPr wrap="none">
            <a:spAutoFit/>
          </a:bodyPr>
          <a:lstStyle/>
          <a:p>
            <a:r>
              <a:rPr lang="zh-CN" altLang="zh-CN" sz="2000" dirty="0"/>
              <a:t>图</a:t>
            </a:r>
            <a:r>
              <a:rPr lang="en-US" altLang="zh-CN" sz="2000" dirty="0"/>
              <a:t>2-7 </a:t>
            </a:r>
            <a:r>
              <a:rPr lang="zh-CN" altLang="zh-CN" sz="2000" dirty="0"/>
              <a:t>资金的时间价值示意图</a:t>
            </a:r>
            <a:endParaRPr lang="zh-CN" altLang="en-US" sz="2000" dirty="0"/>
          </a:p>
        </p:txBody>
      </p:sp>
      <p:sp>
        <p:nvSpPr>
          <p:cNvPr id="8" name="矩形 7"/>
          <p:cNvSpPr/>
          <p:nvPr/>
        </p:nvSpPr>
        <p:spPr>
          <a:xfrm>
            <a:off x="1110728" y="1143794"/>
            <a:ext cx="10363200" cy="830997"/>
          </a:xfrm>
          <a:prstGeom prst="rect">
            <a:avLst/>
          </a:prstGeom>
        </p:spPr>
        <p:txBody>
          <a:bodyPr wrap="square">
            <a:spAutoFit/>
          </a:bodyPr>
          <a:lstStyle/>
          <a:p>
            <a:r>
              <a:rPr lang="en-US" altLang="zh-CN" dirty="0"/>
              <a:t>       </a:t>
            </a:r>
            <a:r>
              <a:rPr lang="zh-CN" altLang="zh-CN" dirty="0"/>
              <a:t>随着时间的推移，</a:t>
            </a:r>
            <a:r>
              <a:rPr lang="zh-CN" altLang="en-US" dirty="0"/>
              <a:t>企业的资金会随着不同的投入方式，</a:t>
            </a:r>
            <a:r>
              <a:rPr lang="zh-CN" altLang="zh-CN" dirty="0"/>
              <a:t>产生不同的资金新值，而与资金原值相比较增加或者减少的部分则为资金的时间价值</a:t>
            </a:r>
            <a:endParaRPr lang="zh-CN" altLang="en-US" dirty="0"/>
          </a:p>
        </p:txBody>
      </p:sp>
      <p:grpSp>
        <p:nvGrpSpPr>
          <p:cNvPr id="12" name="组合 11"/>
          <p:cNvGrpSpPr/>
          <p:nvPr/>
        </p:nvGrpSpPr>
        <p:grpSpPr>
          <a:xfrm flipH="1">
            <a:off x="9117850" y="5487194"/>
            <a:ext cx="3229725" cy="1301644"/>
            <a:chOff x="-8805" y="5407865"/>
            <a:chExt cx="3213509" cy="1301644"/>
          </a:xfrm>
        </p:grpSpPr>
        <p:sp>
          <p:nvSpPr>
            <p:cNvPr id="13" name="矩形 12"/>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灯片编号占位符 4">
            <a:extLst>
              <a:ext uri="{FF2B5EF4-FFF2-40B4-BE49-F238E27FC236}">
                <a16:creationId xmlns:a16="http://schemas.microsoft.com/office/drawing/2014/main" id="{F2E827D4-8BAE-417C-BECE-999397126AD0}"/>
              </a:ext>
            </a:extLst>
          </p:cNvPr>
          <p:cNvSpPr>
            <a:spLocks noGrp="1"/>
          </p:cNvSpPr>
          <p:nvPr>
            <p:ph type="sldNum" sz="quarter" idx="12"/>
          </p:nvPr>
        </p:nvSpPr>
        <p:spPr/>
        <p:txBody>
          <a:bodyPr/>
          <a:lstStyle/>
          <a:p>
            <a:fld id="{B6F15528-21DE-4FAA-801E-634DDDAF4B2B}" type="slidenum">
              <a:rPr lang="en-US" smtClean="0"/>
              <a:t>140</a:t>
            </a:fld>
            <a:endParaRPr lang="en-US" dirty="0"/>
          </a:p>
        </p:txBody>
      </p:sp>
      <p:sp>
        <p:nvSpPr>
          <p:cNvPr id="20" name="灯片编号占位符 8">
            <a:extLst>
              <a:ext uri="{FF2B5EF4-FFF2-40B4-BE49-F238E27FC236}">
                <a16:creationId xmlns:a16="http://schemas.microsoft.com/office/drawing/2014/main" id="{C38AD965-94EC-40EA-9A83-D87EA01DE95C}"/>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140</a:t>
            </a:fld>
            <a:endParaRPr kumimoji="0" lang="en-US" altLang="zh-CN" sz="1800">
              <a:latin typeface="Times New Roman" panose="02020603050405020304" pitchFamily="18" charset="0"/>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2.2.1 </a:t>
            </a:r>
            <a:r>
              <a:rPr lang="zh-CN" altLang="zh-CN" b="1" dirty="0"/>
              <a:t>资金的时间价值</a:t>
            </a:r>
            <a:endParaRPr lang="zh-CN" altLang="en-US" dirty="0"/>
          </a:p>
        </p:txBody>
      </p:sp>
      <p:sp>
        <p:nvSpPr>
          <p:cNvPr id="3"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矩形 6"/>
          <p:cNvSpPr/>
          <p:nvPr/>
        </p:nvSpPr>
        <p:spPr>
          <a:xfrm>
            <a:off x="4419425" y="4877594"/>
            <a:ext cx="3246402" cy="400110"/>
          </a:xfrm>
          <a:prstGeom prst="rect">
            <a:avLst/>
          </a:prstGeom>
        </p:spPr>
        <p:txBody>
          <a:bodyPr wrap="none">
            <a:spAutoFit/>
          </a:bodyPr>
          <a:lstStyle/>
          <a:p>
            <a:r>
              <a:rPr lang="zh-CN" altLang="zh-CN" sz="2000" dirty="0"/>
              <a:t>图</a:t>
            </a:r>
            <a:r>
              <a:rPr lang="en-US" altLang="zh-CN" sz="2000" dirty="0"/>
              <a:t>2-8  </a:t>
            </a:r>
            <a:r>
              <a:rPr lang="zh-CN" altLang="zh-CN" sz="2000" dirty="0"/>
              <a:t>资金增值过程示意图</a:t>
            </a:r>
            <a:endParaRPr lang="zh-CN" altLang="en-US" sz="2000" dirty="0"/>
          </a:p>
        </p:txBody>
      </p:sp>
      <p:sp>
        <p:nvSpPr>
          <p:cNvPr id="4"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1374775" y="1829594"/>
          <a:ext cx="9597307" cy="2667000"/>
        </p:xfrm>
        <a:graphic>
          <a:graphicData uri="http://schemas.openxmlformats.org/presentationml/2006/ole">
            <mc:AlternateContent xmlns:mc="http://schemas.openxmlformats.org/markup-compatibility/2006">
              <mc:Choice xmlns:v="urn:schemas-microsoft-com:vml" Requires="v">
                <p:oleObj spid="_x0000_s24924" name="Visio" r:id="rId3" imgW="4302125" imgH="1198245" progId="Visio.Drawing.11">
                  <p:embed/>
                </p:oleObj>
              </mc:Choice>
              <mc:Fallback>
                <p:oleObj name="Visio" r:id="rId3" imgW="4302125" imgH="1198245"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4775" y="1829594"/>
                        <a:ext cx="9597307" cy="2667000"/>
                      </a:xfrm>
                      <a:prstGeom prst="rect">
                        <a:avLst/>
                      </a:prstGeom>
                      <a:noFill/>
                    </p:spPr>
                  </p:pic>
                </p:oleObj>
              </mc:Fallback>
            </mc:AlternateContent>
          </a:graphicData>
        </a:graphic>
      </p:graphicFrame>
      <p:grpSp>
        <p:nvGrpSpPr>
          <p:cNvPr id="8" name="组合 7"/>
          <p:cNvGrpSpPr/>
          <p:nvPr/>
        </p:nvGrpSpPr>
        <p:grpSpPr>
          <a:xfrm flipH="1">
            <a:off x="9117850" y="5487194"/>
            <a:ext cx="3229725" cy="1301644"/>
            <a:chOff x="-8805" y="5407865"/>
            <a:chExt cx="3213509" cy="1301644"/>
          </a:xfrm>
        </p:grpSpPr>
        <p:sp>
          <p:nvSpPr>
            <p:cNvPr id="9" name="矩形 8"/>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8" name="直接连接符 17"/>
          <p:cNvCxnSpPr/>
          <p:nvPr/>
        </p:nvCxnSpPr>
        <p:spPr>
          <a:xfrm>
            <a:off x="-1" y="1219994"/>
            <a:ext cx="12191999" cy="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3175" y="1372394"/>
            <a:ext cx="12191999" cy="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946900" y="5491508"/>
            <a:ext cx="8428875" cy="1015663"/>
          </a:xfrm>
          <a:prstGeom prst="rect">
            <a:avLst/>
          </a:prstGeom>
        </p:spPr>
        <p:txBody>
          <a:bodyPr wrap="square">
            <a:spAutoFit/>
          </a:bodyPr>
          <a:lstStyle/>
          <a:p>
            <a:r>
              <a:rPr lang="en-US" altLang="zh-CN" sz="2000" dirty="0"/>
              <a:t>        </a:t>
            </a:r>
            <a:r>
              <a:rPr lang="zh-CN" altLang="zh-CN" sz="2000" dirty="0"/>
              <a:t>从投资者的角度来看，资金的时间价值是资金具有增值的特性；而从消费者的角度来看，资金的时间价值是放弃对现时消费所造成损失所做的补偿，因为资金用于投资后则不能再用于现时消费。</a:t>
            </a:r>
            <a:endParaRPr lang="zh-CN" altLang="en-US" sz="2000" dirty="0"/>
          </a:p>
        </p:txBody>
      </p:sp>
      <p:sp>
        <p:nvSpPr>
          <p:cNvPr id="21" name="灯片编号占位符 20">
            <a:extLst>
              <a:ext uri="{FF2B5EF4-FFF2-40B4-BE49-F238E27FC236}">
                <a16:creationId xmlns:a16="http://schemas.microsoft.com/office/drawing/2014/main" id="{DC365268-CC66-4D13-9BB9-8DEDF624664F}"/>
              </a:ext>
            </a:extLst>
          </p:cNvPr>
          <p:cNvSpPr>
            <a:spLocks noGrp="1"/>
          </p:cNvSpPr>
          <p:nvPr>
            <p:ph type="sldNum" sz="quarter" idx="12"/>
          </p:nvPr>
        </p:nvSpPr>
        <p:spPr/>
        <p:txBody>
          <a:bodyPr/>
          <a:lstStyle/>
          <a:p>
            <a:fld id="{B6F15528-21DE-4FAA-801E-634DDDAF4B2B}" type="slidenum">
              <a:rPr lang="en-US" smtClean="0"/>
              <a:t>141</a:t>
            </a:fld>
            <a:endParaRPr lang="en-US" dirty="0"/>
          </a:p>
        </p:txBody>
      </p:sp>
      <p:sp>
        <p:nvSpPr>
          <p:cNvPr id="23" name="灯片编号占位符 8">
            <a:extLst>
              <a:ext uri="{FF2B5EF4-FFF2-40B4-BE49-F238E27FC236}">
                <a16:creationId xmlns:a16="http://schemas.microsoft.com/office/drawing/2014/main" id="{35DEF028-1CDB-43B2-983A-B5213E91B404}"/>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141</a:t>
            </a:fld>
            <a:endParaRPr kumimoji="0" lang="en-US" altLang="zh-CN" sz="1800">
              <a:latin typeface="Times New Roman" panose="02020603050405020304" pitchFamily="18" charset="0"/>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2.2.1 </a:t>
            </a:r>
            <a:r>
              <a:rPr lang="zh-CN" altLang="zh-CN" b="1" dirty="0"/>
              <a:t>资金的时间价值</a:t>
            </a:r>
            <a:endParaRPr lang="zh-CN" altLang="en-US" dirty="0"/>
          </a:p>
        </p:txBody>
      </p:sp>
      <p:sp>
        <p:nvSpPr>
          <p:cNvPr id="3"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矩形 19"/>
          <p:cNvSpPr/>
          <p:nvPr/>
        </p:nvSpPr>
        <p:spPr>
          <a:xfrm>
            <a:off x="-27697" y="3913846"/>
            <a:ext cx="12216671" cy="45719"/>
          </a:xfrm>
          <a:prstGeom prst="rect">
            <a:avLst/>
          </a:prstGeom>
          <a:solidFill>
            <a:srgbClr val="FFC000">
              <a:alpha val="8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内容占位符 4"/>
          <p:cNvSpPr txBox="1"/>
          <p:nvPr/>
        </p:nvSpPr>
        <p:spPr>
          <a:xfrm>
            <a:off x="534093" y="3727336"/>
            <a:ext cx="4913852" cy="464458"/>
          </a:xfrm>
          <a:prstGeom prst="rect">
            <a:avLst/>
          </a:prstGeom>
          <a:solidFill>
            <a:srgbClr val="FFC000"/>
          </a:solidFill>
          <a:ln>
            <a:solidFill>
              <a:srgbClr val="FFC000"/>
            </a:solidFill>
          </a:ln>
        </p:spPr>
        <p:txBody>
          <a:bodyPr>
            <a:norm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gn="ctr">
              <a:buNone/>
            </a:pPr>
            <a:r>
              <a:rPr lang="zh-CN" altLang="zh-CN" dirty="0">
                <a:solidFill>
                  <a:schemeClr val="bg1"/>
                </a:solidFill>
              </a:rPr>
              <a:t>表</a:t>
            </a:r>
            <a:r>
              <a:rPr lang="en-US" altLang="zh-CN" dirty="0">
                <a:solidFill>
                  <a:schemeClr val="bg1"/>
                </a:solidFill>
              </a:rPr>
              <a:t>2-3 </a:t>
            </a:r>
            <a:r>
              <a:rPr lang="zh-CN" altLang="zh-CN" dirty="0">
                <a:solidFill>
                  <a:schemeClr val="bg1"/>
                </a:solidFill>
              </a:rPr>
              <a:t>信息系统投资方案现金流量表</a:t>
            </a:r>
            <a:endParaRPr lang="zh-CN" altLang="en-US" b="1" dirty="0">
              <a:solidFill>
                <a:schemeClr val="bg1"/>
              </a:solidFill>
            </a:endParaRPr>
          </a:p>
        </p:txBody>
      </p:sp>
      <p:sp>
        <p:nvSpPr>
          <p:cNvPr id="22" name="矩形 21"/>
          <p:cNvSpPr/>
          <p:nvPr/>
        </p:nvSpPr>
        <p:spPr>
          <a:xfrm>
            <a:off x="917575" y="1291141"/>
            <a:ext cx="10591799" cy="2308324"/>
          </a:xfrm>
          <a:prstGeom prst="rect">
            <a:avLst/>
          </a:prstGeom>
        </p:spPr>
        <p:txBody>
          <a:bodyPr wrap="square">
            <a:spAutoFit/>
          </a:bodyPr>
          <a:lstStyle/>
          <a:p>
            <a:pPr>
              <a:lnSpc>
                <a:spcPct val="150000"/>
              </a:lnSpc>
            </a:pPr>
            <a:r>
              <a:rPr lang="zh-CN" altLang="zh-CN" b="1" dirty="0"/>
              <a:t>【例</a:t>
            </a:r>
            <a:r>
              <a:rPr lang="en-US" altLang="zh-CN" b="1" dirty="0"/>
              <a:t>2.5</a:t>
            </a:r>
            <a:r>
              <a:rPr lang="zh-CN" altLang="zh-CN" b="1" dirty="0"/>
              <a:t>】 某</a:t>
            </a:r>
            <a:r>
              <a:rPr lang="en-US" altLang="zh-CN" b="1" dirty="0"/>
              <a:t>IT</a:t>
            </a:r>
            <a:r>
              <a:rPr lang="zh-CN" altLang="zh-CN" b="1" dirty="0"/>
              <a:t>企业有两个信息系统项目的投资方案需要其管理人员决策，两个方案的寿命期均为</a:t>
            </a:r>
            <a:r>
              <a:rPr lang="en-US" altLang="zh-CN" b="1" dirty="0"/>
              <a:t>2</a:t>
            </a:r>
            <a:r>
              <a:rPr lang="zh-CN" altLang="zh-CN" b="1" dirty="0"/>
              <a:t>年，初始投资额均为</a:t>
            </a:r>
            <a:r>
              <a:rPr lang="en-US" altLang="zh-CN" b="1" dirty="0"/>
              <a:t>100</a:t>
            </a:r>
            <a:r>
              <a:rPr lang="zh-CN" altLang="zh-CN" b="1" dirty="0"/>
              <a:t>万元（人民币），两个方案每年的收益不同，但收益总额却是相同的，详见表</a:t>
            </a:r>
            <a:r>
              <a:rPr lang="en-US" altLang="zh-CN" b="1" dirty="0"/>
              <a:t>2.3</a:t>
            </a:r>
            <a:r>
              <a:rPr lang="zh-CN" altLang="zh-CN" b="1" dirty="0"/>
              <a:t>。如果两个信息系统项目的其他条件都一样，应该如何选择？</a:t>
            </a:r>
            <a:endParaRPr lang="zh-CN" altLang="en-US" b="1" dirty="0"/>
          </a:p>
        </p:txBody>
      </p:sp>
      <p:cxnSp>
        <p:nvCxnSpPr>
          <p:cNvPr id="24" name="直接连接符 23"/>
          <p:cNvCxnSpPr/>
          <p:nvPr/>
        </p:nvCxnSpPr>
        <p:spPr>
          <a:xfrm>
            <a:off x="4506913" y="10409238"/>
            <a:ext cx="906462" cy="584200"/>
          </a:xfrm>
          <a:prstGeom prst="line">
            <a:avLst/>
          </a:prstGeom>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a:off x="3973513" y="10642600"/>
            <a:ext cx="1439862" cy="349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6" name="图片 25"/>
          <p:cNvPicPr/>
          <p:nvPr/>
        </p:nvPicPr>
        <p:blipFill rotWithShape="1">
          <a:blip r:embed="rId2"/>
          <a:srcRect l="28929" t="55450" r="13095" b="22963"/>
          <a:stretch>
            <a:fillRect/>
          </a:stretch>
        </p:blipFill>
        <p:spPr bwMode="auto">
          <a:xfrm>
            <a:off x="1779429" y="4572794"/>
            <a:ext cx="8282146" cy="2133600"/>
          </a:xfrm>
          <a:prstGeom prst="rect">
            <a:avLst/>
          </a:prstGeom>
          <a:ln>
            <a:noFill/>
          </a:ln>
        </p:spPr>
      </p:pic>
      <p:sp>
        <p:nvSpPr>
          <p:cNvPr id="6" name="灯片编号占位符 5">
            <a:extLst>
              <a:ext uri="{FF2B5EF4-FFF2-40B4-BE49-F238E27FC236}">
                <a16:creationId xmlns:a16="http://schemas.microsoft.com/office/drawing/2014/main" id="{4EF34010-6D3D-44F1-98DB-58EE7F087260}"/>
              </a:ext>
            </a:extLst>
          </p:cNvPr>
          <p:cNvSpPr>
            <a:spLocks noGrp="1"/>
          </p:cNvSpPr>
          <p:nvPr>
            <p:ph type="sldNum" sz="quarter" idx="12"/>
          </p:nvPr>
        </p:nvSpPr>
        <p:spPr/>
        <p:txBody>
          <a:bodyPr/>
          <a:lstStyle/>
          <a:p>
            <a:fld id="{B6F15528-21DE-4FAA-801E-634DDDAF4B2B}" type="slidenum">
              <a:rPr lang="en-US" smtClean="0"/>
              <a:t>142</a:t>
            </a:fld>
            <a:endParaRPr lang="en-US" dirty="0"/>
          </a:p>
        </p:txBody>
      </p:sp>
      <p:sp>
        <p:nvSpPr>
          <p:cNvPr id="13" name="灯片编号占位符 8">
            <a:extLst>
              <a:ext uri="{FF2B5EF4-FFF2-40B4-BE49-F238E27FC236}">
                <a16:creationId xmlns:a16="http://schemas.microsoft.com/office/drawing/2014/main" id="{0F8F6CC6-AC5D-4ACE-A8AC-0EDCB36A7F25}"/>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142</a:t>
            </a:fld>
            <a:endParaRPr kumimoji="0" lang="en-US" altLang="zh-CN" sz="1800">
              <a:latin typeface="Times New Roman" panose="02020603050405020304" pitchFamily="18" charset="0"/>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2.2.1 </a:t>
            </a:r>
            <a:r>
              <a:rPr lang="zh-CN" altLang="zh-CN" b="1" dirty="0"/>
              <a:t>资金的时间价值</a:t>
            </a:r>
            <a:endParaRPr lang="zh-CN" altLang="en-US" dirty="0"/>
          </a:p>
        </p:txBody>
      </p:sp>
      <p:sp>
        <p:nvSpPr>
          <p:cNvPr id="3"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cxnSp>
        <p:nvCxnSpPr>
          <p:cNvPr id="24" name="直接连接符 23"/>
          <p:cNvCxnSpPr/>
          <p:nvPr/>
        </p:nvCxnSpPr>
        <p:spPr>
          <a:xfrm>
            <a:off x="4506913" y="10409238"/>
            <a:ext cx="906462" cy="584200"/>
          </a:xfrm>
          <a:prstGeom prst="line">
            <a:avLst/>
          </a:prstGeom>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a:off x="3973513" y="10642600"/>
            <a:ext cx="1439862" cy="349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1146175" y="2896394"/>
            <a:ext cx="10287000" cy="3904402"/>
          </a:xfrm>
          <a:prstGeom prst="rect">
            <a:avLst/>
          </a:prstGeom>
        </p:spPr>
        <p:txBody>
          <a:bodyPr wrap="square">
            <a:spAutoFit/>
          </a:bodyPr>
          <a:lstStyle/>
          <a:p>
            <a:pPr>
              <a:lnSpc>
                <a:spcPct val="150000"/>
              </a:lnSpc>
            </a:pPr>
            <a:r>
              <a:rPr lang="zh-CN" altLang="en-US" b="1" dirty="0"/>
              <a:t>解：</a:t>
            </a:r>
            <a:r>
              <a:rPr lang="zh-CN" altLang="zh-CN" b="1" dirty="0"/>
              <a:t>根据两个项目投资方案的现金流量表可知方案</a:t>
            </a:r>
            <a:r>
              <a:rPr lang="en-US" altLang="zh-CN" b="1" dirty="0"/>
              <a:t>A</a:t>
            </a:r>
            <a:r>
              <a:rPr lang="zh-CN" altLang="zh-CN" b="1" dirty="0"/>
              <a:t>在第一年获取的收益小于</a:t>
            </a:r>
            <a:r>
              <a:rPr lang="en-US" altLang="zh-CN" b="1" dirty="0"/>
              <a:t>B</a:t>
            </a:r>
            <a:r>
              <a:rPr lang="zh-CN" altLang="zh-CN" b="1" dirty="0"/>
              <a:t>方案，而其第二年的收益大于</a:t>
            </a:r>
            <a:r>
              <a:rPr lang="en-US" altLang="zh-CN" b="1" dirty="0"/>
              <a:t>B</a:t>
            </a:r>
            <a:r>
              <a:rPr lang="zh-CN" altLang="zh-CN" b="1" dirty="0"/>
              <a:t>方案，如果考虑到两个信息系统项目所获得的收益都可以再投资，且投资的年收益率假设都为</a:t>
            </a:r>
            <a:r>
              <a:rPr lang="en-US" altLang="zh-CN" b="1" dirty="0"/>
              <a:t>8%</a:t>
            </a:r>
            <a:r>
              <a:rPr lang="zh-CN" altLang="zh-CN" b="1" dirty="0"/>
              <a:t>，则在考虑了资金的时间价值的情况下，两个方案的收益如下：</a:t>
            </a:r>
          </a:p>
          <a:p>
            <a:pPr>
              <a:lnSpc>
                <a:spcPct val="150000"/>
              </a:lnSpc>
            </a:pPr>
            <a:r>
              <a:rPr lang="en-US" altLang="zh-CN" b="1" dirty="0"/>
              <a:t>A</a:t>
            </a:r>
            <a:r>
              <a:rPr lang="zh-CN" altLang="zh-CN" b="1" dirty="0"/>
              <a:t>方案的总收益</a:t>
            </a:r>
            <a:r>
              <a:rPr lang="en-US" altLang="zh-CN" b="1" dirty="0"/>
              <a:t>=40*</a:t>
            </a:r>
            <a:r>
              <a:rPr lang="zh-CN" altLang="zh-CN" b="1" dirty="0"/>
              <a:t>（</a:t>
            </a:r>
            <a:r>
              <a:rPr lang="en-US" altLang="zh-CN" b="1" dirty="0"/>
              <a:t>1+8%</a:t>
            </a:r>
            <a:r>
              <a:rPr lang="zh-CN" altLang="zh-CN" b="1" dirty="0"/>
              <a:t>）</a:t>
            </a:r>
            <a:r>
              <a:rPr lang="en-US" altLang="zh-CN" b="1" dirty="0"/>
              <a:t>+80=123.2</a:t>
            </a:r>
            <a:endParaRPr lang="zh-CN" altLang="zh-CN" b="1" dirty="0"/>
          </a:p>
          <a:p>
            <a:pPr>
              <a:lnSpc>
                <a:spcPct val="150000"/>
              </a:lnSpc>
            </a:pPr>
            <a:r>
              <a:rPr lang="en-US" altLang="zh-CN" b="1" dirty="0"/>
              <a:t>B</a:t>
            </a:r>
            <a:r>
              <a:rPr lang="zh-CN" altLang="zh-CN" b="1" dirty="0"/>
              <a:t>方案的总收益</a:t>
            </a:r>
            <a:r>
              <a:rPr lang="en-US" altLang="zh-CN" b="1" dirty="0"/>
              <a:t>=80*</a:t>
            </a:r>
            <a:r>
              <a:rPr lang="zh-CN" altLang="zh-CN" b="1" dirty="0"/>
              <a:t>（</a:t>
            </a:r>
            <a:r>
              <a:rPr lang="en-US" altLang="zh-CN" b="1" dirty="0"/>
              <a:t>1+8%</a:t>
            </a:r>
            <a:r>
              <a:rPr lang="zh-CN" altLang="zh-CN" b="1" dirty="0"/>
              <a:t>）</a:t>
            </a:r>
            <a:r>
              <a:rPr lang="en-US" altLang="zh-CN" b="1" dirty="0"/>
              <a:t>+40=126.4</a:t>
            </a:r>
            <a:endParaRPr lang="zh-CN" altLang="zh-CN" b="1" dirty="0"/>
          </a:p>
          <a:p>
            <a:pPr>
              <a:lnSpc>
                <a:spcPct val="150000"/>
              </a:lnSpc>
            </a:pPr>
            <a:r>
              <a:rPr lang="zh-CN" altLang="zh-CN" b="1" dirty="0"/>
              <a:t>从以上计算结果可知，</a:t>
            </a:r>
            <a:r>
              <a:rPr lang="en-US" altLang="zh-CN" b="1" dirty="0"/>
              <a:t>B</a:t>
            </a:r>
            <a:r>
              <a:rPr lang="zh-CN" altLang="zh-CN" b="1" dirty="0"/>
              <a:t>方案的收益明显高于</a:t>
            </a:r>
            <a:r>
              <a:rPr lang="en-US" altLang="zh-CN" b="1" dirty="0"/>
              <a:t>A</a:t>
            </a:r>
            <a:r>
              <a:rPr lang="zh-CN" altLang="zh-CN" b="1" dirty="0"/>
              <a:t>方案，故选择</a:t>
            </a:r>
            <a:r>
              <a:rPr lang="en-US" altLang="zh-CN" b="1" dirty="0"/>
              <a:t>B</a:t>
            </a:r>
            <a:r>
              <a:rPr lang="zh-CN" altLang="zh-CN" b="1" dirty="0"/>
              <a:t>方案。</a:t>
            </a:r>
            <a:endParaRPr lang="zh-CN" altLang="en-US" b="1" dirty="0"/>
          </a:p>
        </p:txBody>
      </p:sp>
      <p:pic>
        <p:nvPicPr>
          <p:cNvPr id="12" name="图片 11"/>
          <p:cNvPicPr/>
          <p:nvPr/>
        </p:nvPicPr>
        <p:blipFill rotWithShape="1">
          <a:blip r:embed="rId2"/>
          <a:srcRect l="28929" t="55450" r="13095" b="22963"/>
          <a:stretch>
            <a:fillRect/>
          </a:stretch>
        </p:blipFill>
        <p:spPr bwMode="auto">
          <a:xfrm>
            <a:off x="2371288" y="1067594"/>
            <a:ext cx="7836773" cy="1676400"/>
          </a:xfrm>
          <a:prstGeom prst="rect">
            <a:avLst/>
          </a:prstGeom>
          <a:ln>
            <a:noFill/>
          </a:ln>
        </p:spPr>
      </p:pic>
      <p:sp>
        <p:nvSpPr>
          <p:cNvPr id="7" name="灯片编号占位符 6">
            <a:extLst>
              <a:ext uri="{FF2B5EF4-FFF2-40B4-BE49-F238E27FC236}">
                <a16:creationId xmlns:a16="http://schemas.microsoft.com/office/drawing/2014/main" id="{D98A1BED-F706-4002-8084-22910B8FB6E0}"/>
              </a:ext>
            </a:extLst>
          </p:cNvPr>
          <p:cNvSpPr>
            <a:spLocks noGrp="1"/>
          </p:cNvSpPr>
          <p:nvPr>
            <p:ph type="sldNum" sz="quarter" idx="12"/>
          </p:nvPr>
        </p:nvSpPr>
        <p:spPr/>
        <p:txBody>
          <a:bodyPr/>
          <a:lstStyle/>
          <a:p>
            <a:fld id="{B6F15528-21DE-4FAA-801E-634DDDAF4B2B}" type="slidenum">
              <a:rPr lang="en-US" smtClean="0"/>
              <a:t>143</a:t>
            </a:fld>
            <a:endParaRPr lang="en-US" dirty="0"/>
          </a:p>
        </p:txBody>
      </p:sp>
      <p:sp>
        <p:nvSpPr>
          <p:cNvPr id="11" name="灯片编号占位符 8">
            <a:extLst>
              <a:ext uri="{FF2B5EF4-FFF2-40B4-BE49-F238E27FC236}">
                <a16:creationId xmlns:a16="http://schemas.microsoft.com/office/drawing/2014/main" id="{03E23EB7-EE5B-4E4D-A299-AA950BB0B54E}"/>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143</a:t>
            </a:fld>
            <a:endParaRPr kumimoji="0" lang="en-US" altLang="zh-CN" sz="1800">
              <a:latin typeface="Times New Roman" panose="02020603050405020304" pitchFamily="18" charset="0"/>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2.2.1 </a:t>
            </a:r>
            <a:r>
              <a:rPr lang="zh-CN" altLang="zh-CN" b="1" dirty="0"/>
              <a:t>资金的时间价值</a:t>
            </a:r>
            <a:endParaRPr lang="zh-CN" altLang="en-US" dirty="0"/>
          </a:p>
        </p:txBody>
      </p:sp>
      <p:sp>
        <p:nvSpPr>
          <p:cNvPr id="3"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cxnSp>
        <p:nvCxnSpPr>
          <p:cNvPr id="24" name="直接连接符 23"/>
          <p:cNvCxnSpPr/>
          <p:nvPr/>
        </p:nvCxnSpPr>
        <p:spPr>
          <a:xfrm>
            <a:off x="4506913" y="10409238"/>
            <a:ext cx="906462" cy="584200"/>
          </a:xfrm>
          <a:prstGeom prst="line">
            <a:avLst/>
          </a:prstGeom>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a:off x="3973513" y="10642600"/>
            <a:ext cx="1439862" cy="349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3"/>
          <p:cNvSpPr>
            <a:spLocks noChangeArrowheads="1"/>
          </p:cNvSpPr>
          <p:nvPr/>
        </p:nvSpPr>
        <p:spPr bwMode="auto">
          <a:xfrm>
            <a:off x="5411788" y="2578894"/>
            <a:ext cx="3790950" cy="1046163"/>
          </a:xfrm>
          <a:prstGeom prst="rect">
            <a:avLst/>
          </a:prstGeom>
          <a:solidFill>
            <a:srgbClr val="1157AB"/>
          </a:solidFill>
          <a:ln>
            <a:noFill/>
          </a:ln>
          <a:effectLst>
            <a:outerShdw dist="35921" dir="2700000" algn="ctr" rotWithShape="0">
              <a:schemeClr val="bg2"/>
            </a:outerShdw>
          </a:effectLst>
        </p:spPr>
        <p:txBody>
          <a:bodyPr lIns="0" tIns="0" rIns="0" bIns="0" anchor="ctr">
            <a:spAutoFit/>
          </a:bodyPr>
          <a:lstStyle/>
          <a:p>
            <a:endParaRPr lang="zh-CN" altLang="en-US"/>
          </a:p>
        </p:txBody>
      </p:sp>
      <p:sp>
        <p:nvSpPr>
          <p:cNvPr id="20" name="Rectangle 4"/>
          <p:cNvSpPr>
            <a:spLocks noChangeArrowheads="1"/>
          </p:cNvSpPr>
          <p:nvPr/>
        </p:nvSpPr>
        <p:spPr bwMode="auto">
          <a:xfrm>
            <a:off x="6118225" y="3961607"/>
            <a:ext cx="3790950" cy="1046162"/>
          </a:xfrm>
          <a:prstGeom prst="rect">
            <a:avLst/>
          </a:prstGeom>
          <a:solidFill>
            <a:srgbClr val="1157AB"/>
          </a:solidFill>
          <a:ln>
            <a:noFill/>
          </a:ln>
          <a:effectLst>
            <a:outerShdw dist="35921" dir="2700000" algn="ctr" rotWithShape="0">
              <a:schemeClr val="bg2"/>
            </a:outerShdw>
          </a:effectLst>
        </p:spPr>
        <p:txBody>
          <a:bodyPr lIns="0" tIns="0" rIns="0" bIns="0" anchor="ctr">
            <a:spAutoFit/>
          </a:bodyPr>
          <a:lstStyle/>
          <a:p>
            <a:endParaRPr lang="zh-CN" altLang="en-US"/>
          </a:p>
        </p:txBody>
      </p:sp>
      <p:sp>
        <p:nvSpPr>
          <p:cNvPr id="21" name="Rectangle 5"/>
          <p:cNvSpPr>
            <a:spLocks noChangeArrowheads="1"/>
          </p:cNvSpPr>
          <p:nvPr/>
        </p:nvSpPr>
        <p:spPr bwMode="auto">
          <a:xfrm>
            <a:off x="6824663" y="5344319"/>
            <a:ext cx="3790950" cy="1046163"/>
          </a:xfrm>
          <a:prstGeom prst="rect">
            <a:avLst/>
          </a:prstGeom>
          <a:solidFill>
            <a:srgbClr val="1157AB"/>
          </a:solidFill>
          <a:ln>
            <a:noFill/>
          </a:ln>
          <a:effectLst>
            <a:outerShdw dist="35921" dir="2700000" algn="ctr" rotWithShape="0">
              <a:schemeClr val="bg2"/>
            </a:outerShdw>
          </a:effectLst>
        </p:spPr>
        <p:txBody>
          <a:bodyPr lIns="0" tIns="0" rIns="0" bIns="0" anchor="ctr">
            <a:spAutoFit/>
          </a:bodyPr>
          <a:lstStyle/>
          <a:p>
            <a:endParaRPr lang="zh-CN" altLang="en-US"/>
          </a:p>
        </p:txBody>
      </p:sp>
      <p:sp>
        <p:nvSpPr>
          <p:cNvPr id="22" name="Freeform 6"/>
          <p:cNvSpPr/>
          <p:nvPr/>
        </p:nvSpPr>
        <p:spPr bwMode="auto">
          <a:xfrm>
            <a:off x="4170363" y="2582069"/>
            <a:ext cx="2790825" cy="3819525"/>
          </a:xfrm>
          <a:custGeom>
            <a:avLst/>
            <a:gdLst>
              <a:gd name="T0" fmla="*/ 0 w 1905"/>
              <a:gd name="T1" fmla="*/ 0 h 2406"/>
              <a:gd name="T2" fmla="*/ 0 w 1905"/>
              <a:gd name="T3" fmla="*/ 2235 h 2406"/>
              <a:gd name="T4" fmla="*/ 1614 w 1905"/>
              <a:gd name="T5" fmla="*/ 2235 h 2406"/>
              <a:gd name="T6" fmla="*/ 1614 w 1905"/>
              <a:gd name="T7" fmla="*/ 2406 h 2406"/>
              <a:gd name="T8" fmla="*/ 1905 w 1905"/>
              <a:gd name="T9" fmla="*/ 2073 h 2406"/>
              <a:gd name="T10" fmla="*/ 1614 w 1905"/>
              <a:gd name="T11" fmla="*/ 1740 h 2406"/>
              <a:gd name="T12" fmla="*/ 1614 w 1905"/>
              <a:gd name="T13" fmla="*/ 1905 h 2406"/>
              <a:gd name="T14" fmla="*/ 384 w 1905"/>
              <a:gd name="T15" fmla="*/ 1905 h 2406"/>
              <a:gd name="T16" fmla="*/ 384 w 1905"/>
              <a:gd name="T17" fmla="*/ 0 h 2406"/>
              <a:gd name="T18" fmla="*/ 0 w 1905"/>
              <a:gd name="T19" fmla="*/ 0 h 2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05" h="2406">
                <a:moveTo>
                  <a:pt x="0" y="0"/>
                </a:moveTo>
                <a:lnTo>
                  <a:pt x="0" y="2235"/>
                </a:lnTo>
                <a:lnTo>
                  <a:pt x="1614" y="2235"/>
                </a:lnTo>
                <a:lnTo>
                  <a:pt x="1614" y="2406"/>
                </a:lnTo>
                <a:lnTo>
                  <a:pt x="1905" y="2073"/>
                </a:lnTo>
                <a:lnTo>
                  <a:pt x="1614" y="1740"/>
                </a:lnTo>
                <a:lnTo>
                  <a:pt x="1614" y="1905"/>
                </a:lnTo>
                <a:lnTo>
                  <a:pt x="384" y="1905"/>
                </a:lnTo>
                <a:lnTo>
                  <a:pt x="384" y="0"/>
                </a:lnTo>
                <a:lnTo>
                  <a:pt x="0" y="0"/>
                </a:lnTo>
                <a:close/>
              </a:path>
            </a:pathLst>
          </a:custGeom>
          <a:solidFill>
            <a:schemeClr val="bg1"/>
          </a:solidFill>
          <a:ln w="25400" cap="flat" cmpd="sng">
            <a:solidFill>
              <a:schemeClr val="tx1"/>
            </a:solidFill>
            <a:prstDash val="solid"/>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sp>
        <p:nvSpPr>
          <p:cNvPr id="23" name="Freeform 7"/>
          <p:cNvSpPr/>
          <p:nvPr/>
        </p:nvSpPr>
        <p:spPr bwMode="auto">
          <a:xfrm>
            <a:off x="3452813" y="2582069"/>
            <a:ext cx="2792412" cy="2433638"/>
          </a:xfrm>
          <a:custGeom>
            <a:avLst/>
            <a:gdLst>
              <a:gd name="T0" fmla="*/ 0 w 1905"/>
              <a:gd name="T1" fmla="*/ 0 h 1533"/>
              <a:gd name="T2" fmla="*/ 0 w 1905"/>
              <a:gd name="T3" fmla="*/ 1362 h 1533"/>
              <a:gd name="T4" fmla="*/ 1614 w 1905"/>
              <a:gd name="T5" fmla="*/ 1362 h 1533"/>
              <a:gd name="T6" fmla="*/ 1614 w 1905"/>
              <a:gd name="T7" fmla="*/ 1533 h 1533"/>
              <a:gd name="T8" fmla="*/ 1905 w 1905"/>
              <a:gd name="T9" fmla="*/ 1200 h 1533"/>
              <a:gd name="T10" fmla="*/ 1614 w 1905"/>
              <a:gd name="T11" fmla="*/ 867 h 1533"/>
              <a:gd name="T12" fmla="*/ 1614 w 1905"/>
              <a:gd name="T13" fmla="*/ 1032 h 1533"/>
              <a:gd name="T14" fmla="*/ 384 w 1905"/>
              <a:gd name="T15" fmla="*/ 1032 h 1533"/>
              <a:gd name="T16" fmla="*/ 384 w 1905"/>
              <a:gd name="T17" fmla="*/ 0 h 1533"/>
              <a:gd name="T18" fmla="*/ 0 w 1905"/>
              <a:gd name="T19" fmla="*/ 0 h 1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05" h="1533">
                <a:moveTo>
                  <a:pt x="0" y="0"/>
                </a:moveTo>
                <a:lnTo>
                  <a:pt x="0" y="1362"/>
                </a:lnTo>
                <a:lnTo>
                  <a:pt x="1614" y="1362"/>
                </a:lnTo>
                <a:lnTo>
                  <a:pt x="1614" y="1533"/>
                </a:lnTo>
                <a:lnTo>
                  <a:pt x="1905" y="1200"/>
                </a:lnTo>
                <a:lnTo>
                  <a:pt x="1614" y="867"/>
                </a:lnTo>
                <a:lnTo>
                  <a:pt x="1614" y="1032"/>
                </a:lnTo>
                <a:lnTo>
                  <a:pt x="384" y="1032"/>
                </a:lnTo>
                <a:lnTo>
                  <a:pt x="384" y="0"/>
                </a:lnTo>
                <a:lnTo>
                  <a:pt x="0" y="0"/>
                </a:lnTo>
                <a:close/>
              </a:path>
            </a:pathLst>
          </a:custGeom>
          <a:solidFill>
            <a:schemeClr val="bg1"/>
          </a:solidFill>
          <a:ln w="25400" cap="flat" cmpd="sng">
            <a:solidFill>
              <a:schemeClr val="tx1"/>
            </a:solidFill>
            <a:prstDash val="solid"/>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sp>
        <p:nvSpPr>
          <p:cNvPr id="26" name="Freeform 8"/>
          <p:cNvSpPr/>
          <p:nvPr/>
        </p:nvSpPr>
        <p:spPr bwMode="auto">
          <a:xfrm>
            <a:off x="2746375" y="2577307"/>
            <a:ext cx="2790825" cy="1057275"/>
          </a:xfrm>
          <a:custGeom>
            <a:avLst/>
            <a:gdLst>
              <a:gd name="T0" fmla="*/ 0 w 1905"/>
              <a:gd name="T1" fmla="*/ 3 h 666"/>
              <a:gd name="T2" fmla="*/ 0 w 1905"/>
              <a:gd name="T3" fmla="*/ 495 h 666"/>
              <a:gd name="T4" fmla="*/ 1614 w 1905"/>
              <a:gd name="T5" fmla="*/ 495 h 666"/>
              <a:gd name="T6" fmla="*/ 1614 w 1905"/>
              <a:gd name="T7" fmla="*/ 666 h 666"/>
              <a:gd name="T8" fmla="*/ 1905 w 1905"/>
              <a:gd name="T9" fmla="*/ 333 h 666"/>
              <a:gd name="T10" fmla="*/ 1614 w 1905"/>
              <a:gd name="T11" fmla="*/ 0 h 666"/>
              <a:gd name="T12" fmla="*/ 1614 w 1905"/>
              <a:gd name="T13" fmla="*/ 165 h 666"/>
              <a:gd name="T14" fmla="*/ 384 w 1905"/>
              <a:gd name="T15" fmla="*/ 165 h 666"/>
              <a:gd name="T16" fmla="*/ 384 w 1905"/>
              <a:gd name="T17" fmla="*/ 3 h 666"/>
              <a:gd name="T18" fmla="*/ 0 w 1905"/>
              <a:gd name="T19" fmla="*/ 3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05" h="666">
                <a:moveTo>
                  <a:pt x="0" y="3"/>
                </a:moveTo>
                <a:lnTo>
                  <a:pt x="0" y="495"/>
                </a:lnTo>
                <a:lnTo>
                  <a:pt x="1614" y="495"/>
                </a:lnTo>
                <a:lnTo>
                  <a:pt x="1614" y="666"/>
                </a:lnTo>
                <a:lnTo>
                  <a:pt x="1905" y="333"/>
                </a:lnTo>
                <a:lnTo>
                  <a:pt x="1614" y="0"/>
                </a:lnTo>
                <a:lnTo>
                  <a:pt x="1614" y="165"/>
                </a:lnTo>
                <a:lnTo>
                  <a:pt x="384" y="165"/>
                </a:lnTo>
                <a:lnTo>
                  <a:pt x="384" y="3"/>
                </a:lnTo>
                <a:lnTo>
                  <a:pt x="0" y="3"/>
                </a:lnTo>
                <a:close/>
              </a:path>
            </a:pathLst>
          </a:custGeom>
          <a:solidFill>
            <a:schemeClr val="bg1"/>
          </a:solidFill>
          <a:ln w="25400" cap="flat" cmpd="sng">
            <a:solidFill>
              <a:schemeClr val="tx1"/>
            </a:solidFill>
            <a:prstDash val="solid"/>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sp>
        <p:nvSpPr>
          <p:cNvPr id="27" name="Text Box 9"/>
          <p:cNvSpPr txBox="1">
            <a:spLocks noChangeArrowheads="1"/>
          </p:cNvSpPr>
          <p:nvPr/>
        </p:nvSpPr>
        <p:spPr bwMode="auto">
          <a:xfrm>
            <a:off x="5575300" y="2886533"/>
            <a:ext cx="346075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p>
            <a:pPr algn="ctr" eaLnBrk="0" hangingPunct="0"/>
            <a:r>
              <a:rPr lang="zh-CN" altLang="zh-CN" sz="2800" dirty="0">
                <a:solidFill>
                  <a:schemeClr val="bg1"/>
                </a:solidFill>
              </a:rPr>
              <a:t>投资收益率</a:t>
            </a:r>
            <a:endParaRPr kumimoji="1" lang="en-US" altLang="zh-CN" sz="2800" b="1" dirty="0">
              <a:solidFill>
                <a:schemeClr val="bg1"/>
              </a:solidFill>
            </a:endParaRPr>
          </a:p>
        </p:txBody>
      </p:sp>
      <p:sp>
        <p:nvSpPr>
          <p:cNvPr id="28" name="Text Box 10"/>
          <p:cNvSpPr txBox="1">
            <a:spLocks noChangeArrowheads="1"/>
          </p:cNvSpPr>
          <p:nvPr/>
        </p:nvSpPr>
        <p:spPr bwMode="auto">
          <a:xfrm>
            <a:off x="6284913" y="4269245"/>
            <a:ext cx="346075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defPPr>
              <a:defRPr lang="en-US"/>
            </a:defPPr>
            <a:lvl1pPr algn="ctr" eaLnBrk="0" hangingPunct="0">
              <a:defRPr sz="2800">
                <a:solidFill>
                  <a:schemeClr val="bg1"/>
                </a:solidFill>
              </a:defRPr>
            </a:lvl1pPr>
          </a:lstStyle>
          <a:p>
            <a:r>
              <a:rPr lang="zh-CN" altLang="zh-CN" dirty="0"/>
              <a:t>通货膨胀率</a:t>
            </a:r>
            <a:endParaRPr lang="en-US" altLang="zh-CN" dirty="0"/>
          </a:p>
        </p:txBody>
      </p:sp>
      <p:sp>
        <p:nvSpPr>
          <p:cNvPr id="29" name="Text Box 11"/>
          <p:cNvSpPr txBox="1">
            <a:spLocks noChangeArrowheads="1"/>
          </p:cNvSpPr>
          <p:nvPr/>
        </p:nvSpPr>
        <p:spPr bwMode="auto">
          <a:xfrm>
            <a:off x="6991350" y="5653545"/>
            <a:ext cx="346075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defPPr>
              <a:defRPr lang="en-US"/>
            </a:defPPr>
            <a:lvl1pPr algn="ctr" eaLnBrk="0" hangingPunct="0">
              <a:defRPr sz="2800">
                <a:solidFill>
                  <a:schemeClr val="bg1"/>
                </a:solidFill>
              </a:defRPr>
            </a:lvl1pPr>
          </a:lstStyle>
          <a:p>
            <a:r>
              <a:rPr lang="zh-CN" altLang="zh-CN" dirty="0"/>
              <a:t>风险因素</a:t>
            </a:r>
            <a:endParaRPr lang="en-US" altLang="zh-CN" dirty="0"/>
          </a:p>
        </p:txBody>
      </p:sp>
      <p:sp>
        <p:nvSpPr>
          <p:cNvPr id="30" name="Rectangle 12"/>
          <p:cNvSpPr>
            <a:spLocks noChangeArrowheads="1"/>
          </p:cNvSpPr>
          <p:nvPr/>
        </p:nvSpPr>
        <p:spPr bwMode="auto">
          <a:xfrm>
            <a:off x="2892425" y="2447132"/>
            <a:ext cx="260350" cy="282575"/>
          </a:xfrm>
          <a:prstGeom prst="rect">
            <a:avLst/>
          </a:prstGeom>
          <a:solidFill>
            <a:schemeClr val="hlink"/>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pPr eaLnBrk="0" hangingPunct="0"/>
            <a:r>
              <a:rPr kumimoji="1" lang="en-US" altLang="zh-CN" sz="1200" b="1">
                <a:solidFill>
                  <a:schemeClr val="bg1"/>
                </a:solidFill>
              </a:rPr>
              <a:t>1</a:t>
            </a:r>
            <a:endParaRPr kumimoji="1" lang="en-US" altLang="zh-CN" b="1">
              <a:solidFill>
                <a:srgbClr val="000000"/>
              </a:solidFill>
            </a:endParaRPr>
          </a:p>
        </p:txBody>
      </p:sp>
      <p:sp>
        <p:nvSpPr>
          <p:cNvPr id="31" name="Rectangle 13"/>
          <p:cNvSpPr>
            <a:spLocks noChangeArrowheads="1"/>
          </p:cNvSpPr>
          <p:nvPr/>
        </p:nvSpPr>
        <p:spPr bwMode="auto">
          <a:xfrm>
            <a:off x="3597275" y="2447132"/>
            <a:ext cx="260350" cy="282575"/>
          </a:xfrm>
          <a:prstGeom prst="rect">
            <a:avLst/>
          </a:prstGeom>
          <a:solidFill>
            <a:schemeClr val="hlink"/>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pPr eaLnBrk="0" hangingPunct="0"/>
            <a:r>
              <a:rPr kumimoji="1" lang="en-US" altLang="zh-CN" sz="1200" b="1">
                <a:solidFill>
                  <a:schemeClr val="bg1"/>
                </a:solidFill>
              </a:rPr>
              <a:t>2</a:t>
            </a:r>
            <a:endParaRPr kumimoji="1" lang="en-US" altLang="zh-CN" b="1">
              <a:solidFill>
                <a:srgbClr val="000000"/>
              </a:solidFill>
            </a:endParaRPr>
          </a:p>
        </p:txBody>
      </p:sp>
      <p:sp>
        <p:nvSpPr>
          <p:cNvPr id="32" name="Rectangle 14"/>
          <p:cNvSpPr>
            <a:spLocks noChangeArrowheads="1"/>
          </p:cNvSpPr>
          <p:nvPr/>
        </p:nvSpPr>
        <p:spPr bwMode="auto">
          <a:xfrm>
            <a:off x="4308475" y="2447132"/>
            <a:ext cx="260350" cy="282575"/>
          </a:xfrm>
          <a:prstGeom prst="rect">
            <a:avLst/>
          </a:prstGeom>
          <a:solidFill>
            <a:schemeClr val="hlink"/>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pPr eaLnBrk="0" hangingPunct="0"/>
            <a:r>
              <a:rPr kumimoji="1" lang="en-US" altLang="zh-CN" sz="1200" b="1">
                <a:solidFill>
                  <a:schemeClr val="bg1"/>
                </a:solidFill>
              </a:rPr>
              <a:t>3</a:t>
            </a:r>
            <a:endParaRPr kumimoji="1" lang="en-US" altLang="zh-CN" b="1">
              <a:solidFill>
                <a:srgbClr val="000000"/>
              </a:solidFill>
            </a:endParaRPr>
          </a:p>
        </p:txBody>
      </p:sp>
      <p:sp>
        <p:nvSpPr>
          <p:cNvPr id="17" name="矩形 16"/>
          <p:cNvSpPr/>
          <p:nvPr/>
        </p:nvSpPr>
        <p:spPr>
          <a:xfrm>
            <a:off x="573087" y="1374625"/>
            <a:ext cx="11090275" cy="523220"/>
          </a:xfrm>
          <a:prstGeom prst="rect">
            <a:avLst/>
          </a:prstGeom>
        </p:spPr>
        <p:txBody>
          <a:bodyPr wrap="square">
            <a:spAutoFit/>
          </a:bodyPr>
          <a:lstStyle/>
          <a:p>
            <a:r>
              <a:rPr lang="zh-CN" altLang="zh-CN" sz="2800" b="1" dirty="0"/>
              <a:t>影响资金时间价值的因素较多，从投资者的角度来看主要有：</a:t>
            </a:r>
            <a:endParaRPr lang="zh-CN" altLang="en-US" sz="2800" b="1" dirty="0"/>
          </a:p>
        </p:txBody>
      </p:sp>
      <p:sp>
        <p:nvSpPr>
          <p:cNvPr id="6" name="灯片编号占位符 5">
            <a:extLst>
              <a:ext uri="{FF2B5EF4-FFF2-40B4-BE49-F238E27FC236}">
                <a16:creationId xmlns:a16="http://schemas.microsoft.com/office/drawing/2014/main" id="{9C802B37-AC57-4F09-BA08-96B63ED37D42}"/>
              </a:ext>
            </a:extLst>
          </p:cNvPr>
          <p:cNvSpPr>
            <a:spLocks noGrp="1"/>
          </p:cNvSpPr>
          <p:nvPr>
            <p:ph type="sldNum" sz="quarter" idx="12"/>
          </p:nvPr>
        </p:nvSpPr>
        <p:spPr/>
        <p:txBody>
          <a:bodyPr/>
          <a:lstStyle/>
          <a:p>
            <a:fld id="{B6F15528-21DE-4FAA-801E-634DDDAF4B2B}" type="slidenum">
              <a:rPr lang="en-US" smtClean="0"/>
              <a:t>144</a:t>
            </a:fld>
            <a:endParaRPr lang="en-US" dirty="0"/>
          </a:p>
        </p:txBody>
      </p:sp>
      <p:sp>
        <p:nvSpPr>
          <p:cNvPr id="33" name="灯片编号占位符 8">
            <a:extLst>
              <a:ext uri="{FF2B5EF4-FFF2-40B4-BE49-F238E27FC236}">
                <a16:creationId xmlns:a16="http://schemas.microsoft.com/office/drawing/2014/main" id="{DBF13370-961F-41ED-A341-0ECA93CA60C6}"/>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144</a:t>
            </a:fld>
            <a:endParaRPr kumimoji="0" lang="en-US" altLang="zh-CN" sz="1800">
              <a:latin typeface="Times New Roman" panose="02020603050405020304" pitchFamily="18" charset="0"/>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2.2.1 </a:t>
            </a:r>
            <a:r>
              <a:rPr lang="zh-CN" altLang="zh-CN" b="1" dirty="0"/>
              <a:t>资金的时间价值</a:t>
            </a:r>
            <a:endParaRPr lang="zh-CN" altLang="en-US" dirty="0"/>
          </a:p>
        </p:txBody>
      </p:sp>
      <p:sp>
        <p:nvSpPr>
          <p:cNvPr id="3"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cxnSp>
        <p:nvCxnSpPr>
          <p:cNvPr id="24" name="直接连接符 23"/>
          <p:cNvCxnSpPr/>
          <p:nvPr/>
        </p:nvCxnSpPr>
        <p:spPr>
          <a:xfrm>
            <a:off x="4506913" y="10409238"/>
            <a:ext cx="906462" cy="584200"/>
          </a:xfrm>
          <a:prstGeom prst="line">
            <a:avLst/>
          </a:prstGeom>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a:off x="3973513" y="10642600"/>
            <a:ext cx="1439862" cy="349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3"/>
          <p:cNvSpPr>
            <a:spLocks noChangeArrowheads="1"/>
          </p:cNvSpPr>
          <p:nvPr/>
        </p:nvSpPr>
        <p:spPr bwMode="auto">
          <a:xfrm>
            <a:off x="5795963" y="2498725"/>
            <a:ext cx="844550" cy="914400"/>
          </a:xfrm>
          <a:prstGeom prst="ellipse">
            <a:avLst/>
          </a:prstGeom>
          <a:solidFill>
            <a:schemeClr val="hlink"/>
          </a:solidFill>
          <a:ln>
            <a:noFill/>
          </a:ln>
          <a:effectLst/>
          <a:extLst>
            <a:ext uri="{91240B29-F687-4F45-9708-019B960494DF}">
              <a14:hiddenLine xmlns:a14="http://schemas.microsoft.com/office/drawing/2010/main" w="6350">
                <a:solidFill>
                  <a:schemeClr val="tx1"/>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b="1"/>
          </a:p>
        </p:txBody>
      </p:sp>
      <p:sp>
        <p:nvSpPr>
          <p:cNvPr id="10" name="Freeform 4"/>
          <p:cNvSpPr/>
          <p:nvPr/>
        </p:nvSpPr>
        <p:spPr bwMode="auto">
          <a:xfrm>
            <a:off x="5786438" y="2687638"/>
            <a:ext cx="858837" cy="536575"/>
          </a:xfrm>
          <a:custGeom>
            <a:avLst/>
            <a:gdLst>
              <a:gd name="T0" fmla="*/ 0 w 2474"/>
              <a:gd name="T1" fmla="*/ 429 h 852"/>
              <a:gd name="T2" fmla="*/ 133 w 2474"/>
              <a:gd name="T3" fmla="*/ 429 h 852"/>
              <a:gd name="T4" fmla="*/ 133 w 2474"/>
              <a:gd name="T5" fmla="*/ 268 h 852"/>
              <a:gd name="T6" fmla="*/ 313 w 2474"/>
              <a:gd name="T7" fmla="*/ 579 h 852"/>
              <a:gd name="T8" fmla="*/ 313 w 2474"/>
              <a:gd name="T9" fmla="*/ 113 h 852"/>
              <a:gd name="T10" fmla="*/ 740 w 2474"/>
              <a:gd name="T11" fmla="*/ 852 h 852"/>
              <a:gd name="T12" fmla="*/ 740 w 2474"/>
              <a:gd name="T13" fmla="*/ 268 h 852"/>
              <a:gd name="T14" fmla="*/ 920 w 2474"/>
              <a:gd name="T15" fmla="*/ 579 h 852"/>
              <a:gd name="T16" fmla="*/ 920 w 2474"/>
              <a:gd name="T17" fmla="*/ 0 h 852"/>
              <a:gd name="T18" fmla="*/ 1409 w 2474"/>
              <a:gd name="T19" fmla="*/ 847 h 852"/>
              <a:gd name="T20" fmla="*/ 1409 w 2474"/>
              <a:gd name="T21" fmla="*/ 268 h 852"/>
              <a:gd name="T22" fmla="*/ 1589 w 2474"/>
              <a:gd name="T23" fmla="*/ 579 h 852"/>
              <a:gd name="T24" fmla="*/ 1589 w 2474"/>
              <a:gd name="T25" fmla="*/ 113 h 852"/>
              <a:gd name="T26" fmla="*/ 2013 w 2474"/>
              <a:gd name="T27" fmla="*/ 847 h 852"/>
              <a:gd name="T28" fmla="*/ 2013 w 2474"/>
              <a:gd name="T29" fmla="*/ 0 h 852"/>
              <a:gd name="T30" fmla="*/ 2351 w 2474"/>
              <a:gd name="T31" fmla="*/ 586 h 852"/>
              <a:gd name="T32" fmla="*/ 2351 w 2474"/>
              <a:gd name="T33" fmla="*/ 429 h 852"/>
              <a:gd name="T34" fmla="*/ 2474 w 2474"/>
              <a:gd name="T35" fmla="*/ 429 h 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74" h="852">
                <a:moveTo>
                  <a:pt x="0" y="429"/>
                </a:moveTo>
                <a:lnTo>
                  <a:pt x="133" y="429"/>
                </a:lnTo>
                <a:lnTo>
                  <a:pt x="133" y="268"/>
                </a:lnTo>
                <a:lnTo>
                  <a:pt x="313" y="579"/>
                </a:lnTo>
                <a:lnTo>
                  <a:pt x="313" y="113"/>
                </a:lnTo>
                <a:lnTo>
                  <a:pt x="740" y="852"/>
                </a:lnTo>
                <a:lnTo>
                  <a:pt x="740" y="268"/>
                </a:lnTo>
                <a:lnTo>
                  <a:pt x="920" y="579"/>
                </a:lnTo>
                <a:lnTo>
                  <a:pt x="920" y="0"/>
                </a:lnTo>
                <a:lnTo>
                  <a:pt x="1409" y="847"/>
                </a:lnTo>
                <a:lnTo>
                  <a:pt x="1409" y="268"/>
                </a:lnTo>
                <a:lnTo>
                  <a:pt x="1589" y="579"/>
                </a:lnTo>
                <a:lnTo>
                  <a:pt x="1589" y="113"/>
                </a:lnTo>
                <a:lnTo>
                  <a:pt x="2013" y="847"/>
                </a:lnTo>
                <a:lnTo>
                  <a:pt x="2013" y="0"/>
                </a:lnTo>
                <a:lnTo>
                  <a:pt x="2351" y="586"/>
                </a:lnTo>
                <a:lnTo>
                  <a:pt x="2351" y="429"/>
                </a:lnTo>
                <a:lnTo>
                  <a:pt x="2474" y="429"/>
                </a:lnTo>
              </a:path>
            </a:pathLst>
          </a:custGeom>
          <a:noFill/>
          <a:ln w="22225" cap="flat" cmpd="sng">
            <a:solidFill>
              <a:schemeClr val="bg1"/>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b="1"/>
          </a:p>
        </p:txBody>
      </p:sp>
      <p:sp>
        <p:nvSpPr>
          <p:cNvPr id="11" name="Line 5"/>
          <p:cNvSpPr>
            <a:spLocks noChangeShapeType="1"/>
          </p:cNvSpPr>
          <p:nvPr/>
        </p:nvSpPr>
        <p:spPr bwMode="auto">
          <a:xfrm>
            <a:off x="1146176" y="2970213"/>
            <a:ext cx="4648200" cy="0"/>
          </a:xfrm>
          <a:prstGeom prst="line">
            <a:avLst/>
          </a:prstGeom>
          <a:noFill/>
          <a:ln w="22225">
            <a:solidFill>
              <a:schemeClr va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b="1"/>
          </a:p>
        </p:txBody>
      </p:sp>
      <p:sp>
        <p:nvSpPr>
          <p:cNvPr id="13" name="Line 6"/>
          <p:cNvSpPr>
            <a:spLocks noChangeShapeType="1"/>
          </p:cNvSpPr>
          <p:nvPr/>
        </p:nvSpPr>
        <p:spPr bwMode="auto">
          <a:xfrm flipH="1">
            <a:off x="6642099" y="2970213"/>
            <a:ext cx="4562475" cy="0"/>
          </a:xfrm>
          <a:prstGeom prst="line">
            <a:avLst/>
          </a:prstGeom>
          <a:noFill/>
          <a:ln w="22225">
            <a:solidFill>
              <a:schemeClr va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b="1"/>
          </a:p>
        </p:txBody>
      </p:sp>
      <p:sp>
        <p:nvSpPr>
          <p:cNvPr id="14" name="Line 7"/>
          <p:cNvSpPr>
            <a:spLocks noChangeShapeType="1"/>
          </p:cNvSpPr>
          <p:nvPr/>
        </p:nvSpPr>
        <p:spPr bwMode="auto">
          <a:xfrm>
            <a:off x="5749925" y="3859213"/>
            <a:ext cx="0" cy="2236787"/>
          </a:xfrm>
          <a:prstGeom prst="line">
            <a:avLst/>
          </a:prstGeom>
          <a:noFill/>
          <a:ln w="22225">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sp>
        <p:nvSpPr>
          <p:cNvPr id="15" name="Line 8"/>
          <p:cNvSpPr>
            <a:spLocks noChangeShapeType="1"/>
          </p:cNvSpPr>
          <p:nvPr/>
        </p:nvSpPr>
        <p:spPr bwMode="auto">
          <a:xfrm>
            <a:off x="6618288" y="3859213"/>
            <a:ext cx="0" cy="2236787"/>
          </a:xfrm>
          <a:prstGeom prst="line">
            <a:avLst/>
          </a:prstGeom>
          <a:noFill/>
          <a:ln w="22225">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sp>
        <p:nvSpPr>
          <p:cNvPr id="16" name="Freeform 9"/>
          <p:cNvSpPr/>
          <p:nvPr/>
        </p:nvSpPr>
        <p:spPr bwMode="auto">
          <a:xfrm>
            <a:off x="5757863" y="4700588"/>
            <a:ext cx="858837" cy="536575"/>
          </a:xfrm>
          <a:custGeom>
            <a:avLst/>
            <a:gdLst>
              <a:gd name="T0" fmla="*/ 0 w 2474"/>
              <a:gd name="T1" fmla="*/ 429 h 852"/>
              <a:gd name="T2" fmla="*/ 133 w 2474"/>
              <a:gd name="T3" fmla="*/ 429 h 852"/>
              <a:gd name="T4" fmla="*/ 133 w 2474"/>
              <a:gd name="T5" fmla="*/ 268 h 852"/>
              <a:gd name="T6" fmla="*/ 313 w 2474"/>
              <a:gd name="T7" fmla="*/ 579 h 852"/>
              <a:gd name="T8" fmla="*/ 313 w 2474"/>
              <a:gd name="T9" fmla="*/ 113 h 852"/>
              <a:gd name="T10" fmla="*/ 740 w 2474"/>
              <a:gd name="T11" fmla="*/ 852 h 852"/>
              <a:gd name="T12" fmla="*/ 740 w 2474"/>
              <a:gd name="T13" fmla="*/ 268 h 852"/>
              <a:gd name="T14" fmla="*/ 920 w 2474"/>
              <a:gd name="T15" fmla="*/ 579 h 852"/>
              <a:gd name="T16" fmla="*/ 920 w 2474"/>
              <a:gd name="T17" fmla="*/ 0 h 852"/>
              <a:gd name="T18" fmla="*/ 1409 w 2474"/>
              <a:gd name="T19" fmla="*/ 847 h 852"/>
              <a:gd name="T20" fmla="*/ 1409 w 2474"/>
              <a:gd name="T21" fmla="*/ 268 h 852"/>
              <a:gd name="T22" fmla="*/ 1589 w 2474"/>
              <a:gd name="T23" fmla="*/ 579 h 852"/>
              <a:gd name="T24" fmla="*/ 1589 w 2474"/>
              <a:gd name="T25" fmla="*/ 113 h 852"/>
              <a:gd name="T26" fmla="*/ 2013 w 2474"/>
              <a:gd name="T27" fmla="*/ 847 h 852"/>
              <a:gd name="T28" fmla="*/ 2013 w 2474"/>
              <a:gd name="T29" fmla="*/ 0 h 852"/>
              <a:gd name="T30" fmla="*/ 2351 w 2474"/>
              <a:gd name="T31" fmla="*/ 586 h 852"/>
              <a:gd name="T32" fmla="*/ 2351 w 2474"/>
              <a:gd name="T33" fmla="*/ 429 h 852"/>
              <a:gd name="T34" fmla="*/ 2474 w 2474"/>
              <a:gd name="T35" fmla="*/ 429 h 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74" h="852">
                <a:moveTo>
                  <a:pt x="0" y="429"/>
                </a:moveTo>
                <a:lnTo>
                  <a:pt x="133" y="429"/>
                </a:lnTo>
                <a:lnTo>
                  <a:pt x="133" y="268"/>
                </a:lnTo>
                <a:lnTo>
                  <a:pt x="313" y="579"/>
                </a:lnTo>
                <a:lnTo>
                  <a:pt x="313" y="113"/>
                </a:lnTo>
                <a:lnTo>
                  <a:pt x="740" y="852"/>
                </a:lnTo>
                <a:lnTo>
                  <a:pt x="740" y="268"/>
                </a:lnTo>
                <a:lnTo>
                  <a:pt x="920" y="579"/>
                </a:lnTo>
                <a:lnTo>
                  <a:pt x="920" y="0"/>
                </a:lnTo>
                <a:lnTo>
                  <a:pt x="1409" y="847"/>
                </a:lnTo>
                <a:lnTo>
                  <a:pt x="1409" y="268"/>
                </a:lnTo>
                <a:lnTo>
                  <a:pt x="1589" y="579"/>
                </a:lnTo>
                <a:lnTo>
                  <a:pt x="1589" y="113"/>
                </a:lnTo>
                <a:lnTo>
                  <a:pt x="2013" y="847"/>
                </a:lnTo>
                <a:lnTo>
                  <a:pt x="2013" y="0"/>
                </a:lnTo>
                <a:lnTo>
                  <a:pt x="2351" y="586"/>
                </a:lnTo>
                <a:lnTo>
                  <a:pt x="2351" y="429"/>
                </a:lnTo>
                <a:lnTo>
                  <a:pt x="2474" y="429"/>
                </a:lnTo>
              </a:path>
            </a:pathLst>
          </a:custGeom>
          <a:noFill/>
          <a:ln w="22225" cap="flat" cmpd="sng">
            <a:solidFill>
              <a:schemeClr val="hlink"/>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b="1"/>
          </a:p>
        </p:txBody>
      </p:sp>
      <p:sp>
        <p:nvSpPr>
          <p:cNvPr id="6" name="TextBox 5"/>
          <p:cNvSpPr txBox="1"/>
          <p:nvPr/>
        </p:nvSpPr>
        <p:spPr>
          <a:xfrm>
            <a:off x="4194175" y="1677194"/>
            <a:ext cx="5181600" cy="523220"/>
          </a:xfrm>
          <a:prstGeom prst="rect">
            <a:avLst/>
          </a:prstGeom>
          <a:noFill/>
        </p:spPr>
        <p:txBody>
          <a:bodyPr wrap="square" rtlCol="0">
            <a:spAutoFit/>
          </a:bodyPr>
          <a:lstStyle/>
          <a:p>
            <a:r>
              <a:rPr lang="zh-CN" altLang="zh-CN" sz="2800" b="1" dirty="0"/>
              <a:t>衡量资金时间价值的方式</a:t>
            </a:r>
            <a:r>
              <a:rPr lang="zh-CN" altLang="en-US" sz="2800" b="1" dirty="0"/>
              <a:t>：</a:t>
            </a:r>
          </a:p>
        </p:txBody>
      </p:sp>
      <p:sp>
        <p:nvSpPr>
          <p:cNvPr id="7" name="矩形 6"/>
          <p:cNvSpPr/>
          <p:nvPr/>
        </p:nvSpPr>
        <p:spPr>
          <a:xfrm>
            <a:off x="1374775" y="4137878"/>
            <a:ext cx="3585369" cy="830997"/>
          </a:xfrm>
          <a:prstGeom prst="rect">
            <a:avLst/>
          </a:prstGeom>
        </p:spPr>
        <p:txBody>
          <a:bodyPr wrap="square">
            <a:spAutoFit/>
          </a:bodyPr>
          <a:lstStyle/>
          <a:p>
            <a:r>
              <a:rPr lang="zh-CN" altLang="zh-CN" b="1" dirty="0"/>
              <a:t>一种是绝对衡量尺度，</a:t>
            </a:r>
            <a:endParaRPr lang="en-US" altLang="zh-CN" b="1" dirty="0"/>
          </a:p>
          <a:p>
            <a:r>
              <a:rPr lang="zh-CN" altLang="zh-CN" b="1" dirty="0"/>
              <a:t>即利息、盈利或者收益</a:t>
            </a:r>
            <a:endParaRPr lang="zh-CN" altLang="en-US" b="1" dirty="0"/>
          </a:p>
        </p:txBody>
      </p:sp>
      <p:sp>
        <p:nvSpPr>
          <p:cNvPr id="8" name="矩形 7"/>
          <p:cNvSpPr/>
          <p:nvPr/>
        </p:nvSpPr>
        <p:spPr>
          <a:xfrm>
            <a:off x="7242176" y="4132607"/>
            <a:ext cx="4190999" cy="830997"/>
          </a:xfrm>
          <a:prstGeom prst="rect">
            <a:avLst/>
          </a:prstGeom>
        </p:spPr>
        <p:txBody>
          <a:bodyPr wrap="square">
            <a:spAutoFit/>
          </a:bodyPr>
          <a:lstStyle/>
          <a:p>
            <a:r>
              <a:rPr lang="zh-CN" altLang="zh-CN" b="1" dirty="0"/>
              <a:t>一种是相对衡量尺度，</a:t>
            </a:r>
            <a:endParaRPr lang="en-US" altLang="zh-CN" b="1" dirty="0"/>
          </a:p>
          <a:p>
            <a:r>
              <a:rPr lang="zh-CN" altLang="zh-CN" b="1" dirty="0"/>
              <a:t>即利率、盈利率或者收益率</a:t>
            </a:r>
            <a:endParaRPr lang="zh-CN" altLang="en-US" b="1" dirty="0"/>
          </a:p>
        </p:txBody>
      </p:sp>
      <p:sp>
        <p:nvSpPr>
          <p:cNvPr id="12" name="灯片编号占位符 11">
            <a:extLst>
              <a:ext uri="{FF2B5EF4-FFF2-40B4-BE49-F238E27FC236}">
                <a16:creationId xmlns:a16="http://schemas.microsoft.com/office/drawing/2014/main" id="{2BB73742-7165-4D40-BECB-52C0D2CF8CA2}"/>
              </a:ext>
            </a:extLst>
          </p:cNvPr>
          <p:cNvSpPr>
            <a:spLocks noGrp="1"/>
          </p:cNvSpPr>
          <p:nvPr>
            <p:ph type="sldNum" sz="quarter" idx="12"/>
          </p:nvPr>
        </p:nvSpPr>
        <p:spPr/>
        <p:txBody>
          <a:bodyPr/>
          <a:lstStyle/>
          <a:p>
            <a:fld id="{B6F15528-21DE-4FAA-801E-634DDDAF4B2B}" type="slidenum">
              <a:rPr lang="en-US" smtClean="0"/>
              <a:t>145</a:t>
            </a:fld>
            <a:endParaRPr lang="en-US" dirty="0"/>
          </a:p>
        </p:txBody>
      </p:sp>
      <p:sp>
        <p:nvSpPr>
          <p:cNvPr id="19" name="灯片编号占位符 8">
            <a:extLst>
              <a:ext uri="{FF2B5EF4-FFF2-40B4-BE49-F238E27FC236}">
                <a16:creationId xmlns:a16="http://schemas.microsoft.com/office/drawing/2014/main" id="{13934C2E-F12D-421A-BD3D-3055D716FB73}"/>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145</a:t>
            </a:fld>
            <a:endParaRPr kumimoji="0" lang="en-US" altLang="zh-CN" sz="1800">
              <a:latin typeface="Times New Roman" panose="02020603050405020304" pitchFamily="18" charset="0"/>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2.2.1 </a:t>
            </a:r>
            <a:r>
              <a:rPr lang="zh-CN" altLang="zh-CN" b="1" dirty="0"/>
              <a:t>资金的时间价值</a:t>
            </a:r>
            <a:endParaRPr lang="zh-CN" altLang="en-US" dirty="0"/>
          </a:p>
        </p:txBody>
      </p:sp>
      <p:sp>
        <p:nvSpPr>
          <p:cNvPr id="3"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矩形 19"/>
          <p:cNvSpPr/>
          <p:nvPr/>
        </p:nvSpPr>
        <p:spPr>
          <a:xfrm>
            <a:off x="-27697" y="3913846"/>
            <a:ext cx="12216671" cy="45719"/>
          </a:xfrm>
          <a:prstGeom prst="rect">
            <a:avLst/>
          </a:prstGeom>
          <a:solidFill>
            <a:srgbClr val="FFC000">
              <a:alpha val="8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 name="内容占位符 4"/>
          <p:cNvSpPr txBox="1"/>
          <p:nvPr/>
        </p:nvSpPr>
        <p:spPr>
          <a:xfrm>
            <a:off x="534093" y="3727336"/>
            <a:ext cx="4913852" cy="464458"/>
          </a:xfrm>
          <a:prstGeom prst="rect">
            <a:avLst/>
          </a:prstGeom>
          <a:solidFill>
            <a:srgbClr val="FFC000"/>
          </a:solidFill>
          <a:ln>
            <a:solidFill>
              <a:srgbClr val="FFC000"/>
            </a:solidFill>
          </a:ln>
        </p:spPr>
        <p:txBody>
          <a:bodyPr>
            <a:norm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gn="ctr">
              <a:buNone/>
            </a:pPr>
            <a:r>
              <a:rPr lang="zh-CN" altLang="en-US" b="1" dirty="0">
                <a:solidFill>
                  <a:schemeClr val="bg1"/>
                </a:solidFill>
              </a:rPr>
              <a:t>利息</a:t>
            </a:r>
          </a:p>
        </p:txBody>
      </p:sp>
      <p:sp>
        <p:nvSpPr>
          <p:cNvPr id="22" name="矩形 21"/>
          <p:cNvSpPr/>
          <p:nvPr/>
        </p:nvSpPr>
        <p:spPr>
          <a:xfrm>
            <a:off x="917575" y="1600994"/>
            <a:ext cx="10591799" cy="1754326"/>
          </a:xfrm>
          <a:prstGeom prst="rect">
            <a:avLst/>
          </a:prstGeom>
        </p:spPr>
        <p:txBody>
          <a:bodyPr wrap="square">
            <a:spAutoFit/>
          </a:bodyPr>
          <a:lstStyle/>
          <a:p>
            <a:pPr>
              <a:lnSpc>
                <a:spcPct val="150000"/>
              </a:lnSpc>
            </a:pPr>
            <a:r>
              <a:rPr lang="en-US" altLang="zh-CN" dirty="0"/>
              <a:t>        </a:t>
            </a:r>
            <a:r>
              <a:rPr lang="zh-CN" altLang="zh-CN" dirty="0"/>
              <a:t>利息是衡量资金时间价值的绝对衡量尺度。</a:t>
            </a:r>
            <a:endParaRPr lang="en-US" altLang="zh-CN" dirty="0"/>
          </a:p>
          <a:p>
            <a:pPr>
              <a:lnSpc>
                <a:spcPct val="150000"/>
              </a:lnSpc>
            </a:pPr>
            <a:r>
              <a:rPr lang="en-US" altLang="zh-CN" dirty="0"/>
              <a:t>        </a:t>
            </a:r>
            <a:r>
              <a:rPr lang="zh-CN" altLang="zh-CN" dirty="0"/>
              <a:t>利息是既包括存款所</a:t>
            </a:r>
            <a:r>
              <a:rPr lang="zh-CN" altLang="en-US" dirty="0"/>
              <a:t>得</a:t>
            </a:r>
            <a:r>
              <a:rPr lang="zh-CN" altLang="zh-CN" dirty="0"/>
              <a:t>到的报酬或者贷款所付出的代价，也包括投资所产生的净收益或利润。</a:t>
            </a:r>
            <a:endParaRPr lang="zh-CN" altLang="en-US" dirty="0"/>
          </a:p>
        </p:txBody>
      </p:sp>
      <p:cxnSp>
        <p:nvCxnSpPr>
          <p:cNvPr id="24" name="直接连接符 23"/>
          <p:cNvCxnSpPr/>
          <p:nvPr/>
        </p:nvCxnSpPr>
        <p:spPr>
          <a:xfrm>
            <a:off x="4506913" y="10409238"/>
            <a:ext cx="906462" cy="584200"/>
          </a:xfrm>
          <a:prstGeom prst="line">
            <a:avLst/>
          </a:prstGeom>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a:off x="3973513" y="10642600"/>
            <a:ext cx="1439862" cy="349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矩形 4"/>
              <p:cNvSpPr/>
              <p:nvPr/>
            </p:nvSpPr>
            <p:spPr>
              <a:xfrm>
                <a:off x="4926952" y="4725194"/>
                <a:ext cx="157927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a:latin typeface="Cambria Math" panose="02040503050406030204"/>
                        </a:rPr>
                        <m:t>𝑰</m:t>
                      </m:r>
                      <m:r>
                        <a:rPr lang="en-US" altLang="zh-CN" b="1">
                          <a:latin typeface="Cambria Math" panose="02040503050406030204"/>
                        </a:rPr>
                        <m:t>=</m:t>
                      </m:r>
                      <m:r>
                        <a:rPr lang="en-US" altLang="zh-CN" b="1" i="1">
                          <a:latin typeface="Cambria Math" panose="02040503050406030204"/>
                        </a:rPr>
                        <m:t>𝑭</m:t>
                      </m:r>
                      <m:r>
                        <a:rPr lang="en-US" altLang="zh-CN" b="1" i="1">
                          <a:latin typeface="Cambria Math" panose="02040503050406030204"/>
                        </a:rPr>
                        <m:t>−</m:t>
                      </m:r>
                      <m:r>
                        <a:rPr lang="en-US" altLang="zh-CN" b="1" i="1">
                          <a:latin typeface="Cambria Math" panose="02040503050406030204"/>
                        </a:rPr>
                        <m:t>𝑷</m:t>
                      </m:r>
                    </m:oMath>
                  </m:oMathPara>
                </a14:m>
                <a:endParaRPr lang="zh-CN" altLang="en-US" b="1" dirty="0"/>
              </a:p>
            </p:txBody>
          </p:sp>
        </mc:Choice>
        <mc:Fallback xmlns="">
          <p:sp>
            <p:nvSpPr>
              <p:cNvPr id="5" name="矩形 4"/>
              <p:cNvSpPr>
                <a:spLocks noRot="1" noChangeAspect="1" noMove="1" noResize="1" noEditPoints="1" noAdjustHandles="1" noChangeArrowheads="1" noChangeShapeType="1" noTextEdit="1"/>
              </p:cNvSpPr>
              <p:nvPr/>
            </p:nvSpPr>
            <p:spPr>
              <a:xfrm>
                <a:off x="4926952" y="4725194"/>
                <a:ext cx="1579278" cy="461665"/>
              </a:xfrm>
              <a:prstGeom prst="rect">
                <a:avLst/>
              </a:prstGeom>
              <a:blipFill rotWithShape="1">
                <a:blip r:embed="rId2"/>
                <a:stretch>
                  <a:fillRect l="-39" t="-34" r="1" b="39"/>
                </a:stretch>
              </a:blipFill>
            </p:spPr>
            <p:txBody>
              <a:bodyPr/>
              <a:lstStyle/>
              <a:p>
                <a:r>
                  <a:rPr lang="zh-CN" altLang="en-US">
                    <a:noFill/>
                  </a:rPr>
                  <a:t> </a:t>
                </a:r>
              </a:p>
            </p:txBody>
          </p:sp>
        </mc:Fallback>
      </mc:AlternateContent>
      <p:sp>
        <p:nvSpPr>
          <p:cNvPr id="6" name="矩形 5"/>
          <p:cNvSpPr/>
          <p:nvPr/>
        </p:nvSpPr>
        <p:spPr>
          <a:xfrm>
            <a:off x="2363787" y="5563394"/>
            <a:ext cx="7926388" cy="461665"/>
          </a:xfrm>
          <a:prstGeom prst="rect">
            <a:avLst/>
          </a:prstGeom>
        </p:spPr>
        <p:txBody>
          <a:bodyPr wrap="square">
            <a:spAutoFit/>
          </a:bodyPr>
          <a:lstStyle/>
          <a:p>
            <a:r>
              <a:rPr lang="zh-CN" altLang="zh-CN" b="1" dirty="0"/>
              <a:t>式中：</a:t>
            </a:r>
            <a:r>
              <a:rPr lang="en-US" altLang="zh-CN" b="1" i="1" dirty="0"/>
              <a:t>I </a:t>
            </a:r>
            <a:r>
              <a:rPr lang="zh-CN" altLang="zh-CN" b="1" dirty="0"/>
              <a:t>表示利息，</a:t>
            </a:r>
            <a:r>
              <a:rPr lang="en-US" altLang="zh-CN" b="1" i="1" dirty="0"/>
              <a:t>F </a:t>
            </a:r>
            <a:r>
              <a:rPr lang="zh-CN" altLang="zh-CN" b="1" dirty="0"/>
              <a:t>表示还本付息总额；</a:t>
            </a:r>
            <a:r>
              <a:rPr lang="en-US" altLang="zh-CN" b="1" i="1" dirty="0"/>
              <a:t>P </a:t>
            </a:r>
            <a:r>
              <a:rPr lang="zh-CN" altLang="zh-CN" b="1" dirty="0"/>
              <a:t>表示本金。</a:t>
            </a:r>
            <a:endParaRPr lang="zh-CN" altLang="en-US" b="1" dirty="0"/>
          </a:p>
        </p:txBody>
      </p:sp>
      <p:sp>
        <p:nvSpPr>
          <p:cNvPr id="7" name="TextBox 6"/>
          <p:cNvSpPr txBox="1"/>
          <p:nvPr/>
        </p:nvSpPr>
        <p:spPr>
          <a:xfrm>
            <a:off x="1069975" y="1067594"/>
            <a:ext cx="3276600" cy="461665"/>
          </a:xfrm>
          <a:prstGeom prst="rect">
            <a:avLst/>
          </a:prstGeom>
          <a:noFill/>
        </p:spPr>
        <p:txBody>
          <a:bodyPr wrap="square" rtlCol="0">
            <a:spAutoFit/>
          </a:bodyPr>
          <a:lstStyle/>
          <a:p>
            <a:r>
              <a:rPr lang="en-US" altLang="zh-CN" b="1" dirty="0"/>
              <a:t>1. </a:t>
            </a:r>
            <a:r>
              <a:rPr lang="zh-CN" altLang="en-US" b="1" dirty="0"/>
              <a:t>利息</a:t>
            </a:r>
          </a:p>
        </p:txBody>
      </p:sp>
      <p:sp>
        <p:nvSpPr>
          <p:cNvPr id="9" name="灯片编号占位符 8">
            <a:extLst>
              <a:ext uri="{FF2B5EF4-FFF2-40B4-BE49-F238E27FC236}">
                <a16:creationId xmlns:a16="http://schemas.microsoft.com/office/drawing/2014/main" id="{AA9C0E9F-A6E1-43D6-9720-75155DD39066}"/>
              </a:ext>
            </a:extLst>
          </p:cNvPr>
          <p:cNvSpPr>
            <a:spLocks noGrp="1"/>
          </p:cNvSpPr>
          <p:nvPr>
            <p:ph type="sldNum" sz="quarter" idx="12"/>
          </p:nvPr>
        </p:nvSpPr>
        <p:spPr/>
        <p:txBody>
          <a:bodyPr/>
          <a:lstStyle/>
          <a:p>
            <a:fld id="{B6F15528-21DE-4FAA-801E-634DDDAF4B2B}" type="slidenum">
              <a:rPr lang="en-US" smtClean="0"/>
              <a:t>146</a:t>
            </a:fld>
            <a:endParaRPr lang="en-US" dirty="0"/>
          </a:p>
        </p:txBody>
      </p:sp>
      <p:sp>
        <p:nvSpPr>
          <p:cNvPr id="15" name="灯片编号占位符 8">
            <a:extLst>
              <a:ext uri="{FF2B5EF4-FFF2-40B4-BE49-F238E27FC236}">
                <a16:creationId xmlns:a16="http://schemas.microsoft.com/office/drawing/2014/main" id="{A2D2893B-4C60-4895-AFBC-CDEE28550610}"/>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146</a:t>
            </a:fld>
            <a:endParaRPr kumimoji="0" lang="en-US" altLang="zh-CN" sz="1800">
              <a:latin typeface="Times New Roman" panose="02020603050405020304" pitchFamily="18" charset="0"/>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2.2.1 </a:t>
            </a:r>
            <a:r>
              <a:rPr lang="zh-CN" altLang="zh-CN" b="1" dirty="0"/>
              <a:t>资金的时间价值</a:t>
            </a:r>
            <a:endParaRPr lang="zh-CN" altLang="en-US" dirty="0"/>
          </a:p>
        </p:txBody>
      </p:sp>
      <p:sp>
        <p:nvSpPr>
          <p:cNvPr id="3"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矩形 19"/>
          <p:cNvSpPr/>
          <p:nvPr/>
        </p:nvSpPr>
        <p:spPr>
          <a:xfrm>
            <a:off x="-27697" y="4199278"/>
            <a:ext cx="12216671" cy="45719"/>
          </a:xfrm>
          <a:prstGeom prst="rect">
            <a:avLst/>
          </a:prstGeom>
          <a:solidFill>
            <a:srgbClr val="FFC000">
              <a:alpha val="8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 name="内容占位符 4"/>
          <p:cNvSpPr txBox="1"/>
          <p:nvPr/>
        </p:nvSpPr>
        <p:spPr>
          <a:xfrm>
            <a:off x="534093" y="4012768"/>
            <a:ext cx="4913852" cy="464458"/>
          </a:xfrm>
          <a:prstGeom prst="rect">
            <a:avLst/>
          </a:prstGeom>
          <a:solidFill>
            <a:srgbClr val="FFC000"/>
          </a:solidFill>
          <a:ln>
            <a:solidFill>
              <a:srgbClr val="FFC000"/>
            </a:solidFill>
          </a:ln>
        </p:spPr>
        <p:txBody>
          <a:bodyPr>
            <a:norm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gn="ctr">
              <a:buNone/>
            </a:pPr>
            <a:r>
              <a:rPr lang="zh-CN" altLang="en-US" b="1" dirty="0">
                <a:solidFill>
                  <a:schemeClr val="bg1"/>
                </a:solidFill>
              </a:rPr>
              <a:t>利率</a:t>
            </a:r>
          </a:p>
        </p:txBody>
      </p:sp>
      <mc:AlternateContent xmlns:mc="http://schemas.openxmlformats.org/markup-compatibility/2006" xmlns:a14="http://schemas.microsoft.com/office/drawing/2010/main">
        <mc:Choice Requires="a14">
          <p:sp>
            <p:nvSpPr>
              <p:cNvPr id="22" name="矩形 21"/>
              <p:cNvSpPr/>
              <p:nvPr/>
            </p:nvSpPr>
            <p:spPr>
              <a:xfrm>
                <a:off x="917575" y="1829594"/>
                <a:ext cx="10591799" cy="1754326"/>
              </a:xfrm>
              <a:prstGeom prst="rect">
                <a:avLst/>
              </a:prstGeom>
            </p:spPr>
            <p:txBody>
              <a:bodyPr wrap="square">
                <a:spAutoFit/>
              </a:bodyPr>
              <a:lstStyle/>
              <a:p>
                <a:pPr>
                  <a:lnSpc>
                    <a:spcPct val="150000"/>
                  </a:lnSpc>
                </a:pPr>
                <a:r>
                  <a:rPr lang="en-US" altLang="zh-CN" dirty="0"/>
                  <a:t>       </a:t>
                </a:r>
                <a:r>
                  <a:rPr lang="zh-CN" altLang="zh-CN" dirty="0"/>
                  <a:t>利率是衡量资金时间价值的相对衡量尺度，又称为利息率。</a:t>
                </a:r>
                <a:endParaRPr lang="en-US" altLang="zh-CN" dirty="0"/>
              </a:p>
              <a:p>
                <a:pPr>
                  <a:lnSpc>
                    <a:spcPct val="150000"/>
                  </a:lnSpc>
                </a:pPr>
                <a:r>
                  <a:rPr lang="en-US" altLang="zh-CN" dirty="0"/>
                  <a:t>       </a:t>
                </a:r>
                <a:r>
                  <a:rPr lang="zh-CN" altLang="zh-CN" dirty="0"/>
                  <a:t>利率是指一个计算单位时期内所得到的利息额与借贷金额（本金）的比值，主要反映了资金随时间变化的增值率，利率一般用</a:t>
                </a:r>
                <a:r>
                  <a:rPr lang="en-US" altLang="zh-CN" dirty="0"/>
                  <a:t> </a:t>
                </a:r>
                <a14:m>
                  <m:oMath xmlns:m="http://schemas.openxmlformats.org/officeDocument/2006/math">
                    <m:r>
                      <a:rPr lang="en-US" altLang="zh-CN" b="0" i="1">
                        <a:latin typeface="Cambria Math" panose="02040503050406030204"/>
                      </a:rPr>
                      <m:t>𝑖</m:t>
                    </m:r>
                  </m:oMath>
                </a14:m>
                <a:r>
                  <a:rPr lang="en-US" altLang="zh-CN" dirty="0"/>
                  <a:t> </a:t>
                </a:r>
                <a:r>
                  <a:rPr lang="zh-CN" altLang="zh-CN" dirty="0"/>
                  <a:t>表示。</a:t>
                </a:r>
                <a:endParaRPr lang="zh-CN" altLang="en-US" dirty="0"/>
              </a:p>
            </p:txBody>
          </p:sp>
        </mc:Choice>
        <mc:Fallback xmlns="">
          <p:sp>
            <p:nvSpPr>
              <p:cNvPr id="22" name="矩形 21"/>
              <p:cNvSpPr>
                <a:spLocks noRot="1" noChangeAspect="1" noMove="1" noResize="1" noEditPoints="1" noAdjustHandles="1" noChangeArrowheads="1" noChangeShapeType="1" noTextEdit="1"/>
              </p:cNvSpPr>
              <p:nvPr/>
            </p:nvSpPr>
            <p:spPr>
              <a:xfrm>
                <a:off x="917575" y="1829594"/>
                <a:ext cx="10591799" cy="1754326"/>
              </a:xfrm>
              <a:prstGeom prst="rect">
                <a:avLst/>
              </a:prstGeom>
              <a:blipFill rotWithShape="1">
                <a:blip r:embed="rId2"/>
                <a:stretch>
                  <a:fillRect t="-9" r="-845" b="35"/>
                </a:stretch>
              </a:blipFill>
            </p:spPr>
            <p:txBody>
              <a:bodyPr/>
              <a:lstStyle/>
              <a:p>
                <a:r>
                  <a:rPr lang="zh-CN" altLang="en-US">
                    <a:noFill/>
                  </a:rPr>
                  <a:t> </a:t>
                </a:r>
              </a:p>
            </p:txBody>
          </p:sp>
        </mc:Fallback>
      </mc:AlternateContent>
      <p:cxnSp>
        <p:nvCxnSpPr>
          <p:cNvPr id="24" name="直接连接符 23"/>
          <p:cNvCxnSpPr/>
          <p:nvPr/>
        </p:nvCxnSpPr>
        <p:spPr>
          <a:xfrm>
            <a:off x="4506913" y="10409238"/>
            <a:ext cx="906462" cy="584200"/>
          </a:xfrm>
          <a:prstGeom prst="line">
            <a:avLst/>
          </a:prstGeom>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a:off x="3973513" y="10642600"/>
            <a:ext cx="1439862" cy="349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矩形 4"/>
              <p:cNvSpPr/>
              <p:nvPr/>
            </p:nvSpPr>
            <p:spPr>
              <a:xfrm>
                <a:off x="4904727" y="4877594"/>
                <a:ext cx="2209195" cy="7813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a:latin typeface="Cambria Math" panose="02040503050406030204"/>
                        </a:rPr>
                        <m:t>𝒊</m:t>
                      </m:r>
                      <m:r>
                        <a:rPr lang="en-US" altLang="zh-CN" b="1">
                          <a:latin typeface="Cambria Math" panose="02040503050406030204"/>
                        </a:rPr>
                        <m:t>=</m:t>
                      </m:r>
                      <m:f>
                        <m:fPr>
                          <m:ctrlPr>
                            <a:rPr lang="zh-CN" altLang="zh-CN" b="1" i="1">
                              <a:latin typeface="Cambria Math" panose="02040503050406030204" pitchFamily="18" charset="0"/>
                            </a:rPr>
                          </m:ctrlPr>
                        </m:fPr>
                        <m:num>
                          <m:sSub>
                            <m:sSubPr>
                              <m:ctrlPr>
                                <a:rPr lang="zh-CN" altLang="zh-CN" b="1" i="1">
                                  <a:latin typeface="Cambria Math" panose="02040503050406030204" pitchFamily="18" charset="0"/>
                                </a:rPr>
                              </m:ctrlPr>
                            </m:sSubPr>
                            <m:e>
                              <m:r>
                                <a:rPr lang="en-US" altLang="zh-CN" b="1" i="1">
                                  <a:latin typeface="Cambria Math" panose="02040503050406030204"/>
                                </a:rPr>
                                <m:t>𝑰</m:t>
                              </m:r>
                            </m:e>
                            <m:sub>
                              <m:r>
                                <a:rPr lang="en-US" altLang="zh-CN" b="1" i="1">
                                  <a:latin typeface="Cambria Math" panose="02040503050406030204"/>
                                </a:rPr>
                                <m:t>𝒕</m:t>
                              </m:r>
                            </m:sub>
                          </m:sSub>
                        </m:num>
                        <m:den>
                          <m:r>
                            <a:rPr lang="en-US" altLang="zh-CN" b="1" i="1">
                              <a:latin typeface="Cambria Math" panose="02040503050406030204"/>
                            </a:rPr>
                            <m:t>𝑷</m:t>
                          </m:r>
                        </m:den>
                      </m:f>
                      <m:r>
                        <a:rPr lang="en-US" altLang="zh-CN" b="1">
                          <a:latin typeface="Cambria Math" panose="02040503050406030204"/>
                        </a:rPr>
                        <m:t>×</m:t>
                      </m:r>
                      <m:r>
                        <a:rPr lang="en-US" altLang="zh-CN" b="1" i="1">
                          <a:latin typeface="Cambria Math" panose="02040503050406030204"/>
                        </a:rPr>
                        <m:t>𝟏𝟎𝟎</m:t>
                      </m:r>
                      <m:r>
                        <a:rPr lang="en-US" altLang="zh-CN" b="1">
                          <a:latin typeface="Cambria Math" panose="02040503050406030204"/>
                        </a:rPr>
                        <m:t>%</m:t>
                      </m:r>
                    </m:oMath>
                  </m:oMathPara>
                </a14:m>
                <a:endParaRPr lang="zh-CN" altLang="en-US" b="1" dirty="0"/>
              </a:p>
            </p:txBody>
          </p:sp>
        </mc:Choice>
        <mc:Fallback xmlns="">
          <p:sp>
            <p:nvSpPr>
              <p:cNvPr id="5" name="矩形 4"/>
              <p:cNvSpPr>
                <a:spLocks noRot="1" noChangeAspect="1" noMove="1" noResize="1" noEditPoints="1" noAdjustHandles="1" noChangeArrowheads="1" noChangeShapeType="1" noTextEdit="1"/>
              </p:cNvSpPr>
              <p:nvPr/>
            </p:nvSpPr>
            <p:spPr>
              <a:xfrm>
                <a:off x="4904727" y="4877594"/>
                <a:ext cx="2209195" cy="781368"/>
              </a:xfrm>
              <a:prstGeom prst="rect">
                <a:avLst/>
              </a:prstGeom>
              <a:blipFill rotWithShape="1">
                <a:blip r:embed="rId3"/>
                <a:stretch>
                  <a:fillRect l="-28" t="-20" r="1" b="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679575" y="5821116"/>
                <a:ext cx="8610600" cy="461665"/>
              </a:xfrm>
              <a:prstGeom prst="rect">
                <a:avLst/>
              </a:prstGeom>
            </p:spPr>
            <p:txBody>
              <a:bodyPr wrap="square">
                <a:spAutoFit/>
              </a:bodyPr>
              <a:lstStyle/>
              <a:p>
                <a:r>
                  <a:rPr lang="zh-CN" altLang="zh-CN" b="1" dirty="0"/>
                  <a:t>式中：</a:t>
                </a:r>
                <a:r>
                  <a:rPr lang="en-US" altLang="zh-CN" b="1" i="1" dirty="0"/>
                  <a:t> </a:t>
                </a:r>
                <a14:m>
                  <m:oMath xmlns:m="http://schemas.openxmlformats.org/officeDocument/2006/math">
                    <m:r>
                      <a:rPr lang="en-US" altLang="zh-CN" b="1" i="1">
                        <a:latin typeface="Cambria Math" panose="02040503050406030204"/>
                      </a:rPr>
                      <m:t>𝒊</m:t>
                    </m:r>
                  </m:oMath>
                </a14:m>
                <a:r>
                  <a:rPr lang="zh-CN" altLang="zh-CN" b="1" dirty="0"/>
                  <a:t>表示利率；</a:t>
                </a:r>
                <a:r>
                  <a:rPr lang="en-US" altLang="zh-CN" b="1" i="1" dirty="0"/>
                  <a:t>I</a:t>
                </a:r>
                <a:r>
                  <a:rPr lang="en-US" altLang="zh-CN" b="1" i="1" baseline="-25000" dirty="0"/>
                  <a:t>t </a:t>
                </a:r>
                <a:r>
                  <a:rPr lang="zh-CN" altLang="zh-CN" b="1" dirty="0"/>
                  <a:t>表示单位时间内的利息；</a:t>
                </a:r>
                <a:r>
                  <a:rPr lang="en-US" altLang="zh-CN" b="1" i="1" dirty="0"/>
                  <a:t>P </a:t>
                </a:r>
                <a:r>
                  <a:rPr lang="zh-CN" altLang="zh-CN" b="1" dirty="0"/>
                  <a:t>表示借款本金。</a:t>
                </a:r>
                <a:endParaRPr lang="zh-CN" altLang="en-US" b="1" dirty="0"/>
              </a:p>
            </p:txBody>
          </p:sp>
        </mc:Choice>
        <mc:Fallback xmlns="">
          <p:sp>
            <p:nvSpPr>
              <p:cNvPr id="6" name="矩形 5"/>
              <p:cNvSpPr>
                <a:spLocks noRot="1" noChangeAspect="1" noMove="1" noResize="1" noEditPoints="1" noAdjustHandles="1" noChangeArrowheads="1" noChangeShapeType="1" noTextEdit="1"/>
              </p:cNvSpPr>
              <p:nvPr/>
            </p:nvSpPr>
            <p:spPr>
              <a:xfrm>
                <a:off x="1679575" y="5821116"/>
                <a:ext cx="8610600" cy="461665"/>
              </a:xfrm>
              <a:prstGeom prst="rect">
                <a:avLst/>
              </a:prstGeom>
              <a:blipFill rotWithShape="1">
                <a:blip r:embed="rId4"/>
                <a:stretch>
                  <a:fillRect t="-15" r="-988" b="-2319"/>
                </a:stretch>
              </a:blipFill>
            </p:spPr>
            <p:txBody>
              <a:bodyPr/>
              <a:lstStyle/>
              <a:p>
                <a:r>
                  <a:rPr lang="zh-CN" altLang="en-US">
                    <a:noFill/>
                  </a:rPr>
                  <a:t> </a:t>
                </a:r>
              </a:p>
            </p:txBody>
          </p:sp>
        </mc:Fallback>
      </mc:AlternateContent>
      <p:sp>
        <p:nvSpPr>
          <p:cNvPr id="12" name="TextBox 11"/>
          <p:cNvSpPr txBox="1"/>
          <p:nvPr/>
        </p:nvSpPr>
        <p:spPr>
          <a:xfrm>
            <a:off x="1069975" y="1139329"/>
            <a:ext cx="3276600" cy="461665"/>
          </a:xfrm>
          <a:prstGeom prst="rect">
            <a:avLst/>
          </a:prstGeom>
          <a:noFill/>
        </p:spPr>
        <p:txBody>
          <a:bodyPr wrap="square" rtlCol="0">
            <a:spAutoFit/>
          </a:bodyPr>
          <a:lstStyle/>
          <a:p>
            <a:r>
              <a:rPr lang="en-US" altLang="zh-CN" b="1" dirty="0"/>
              <a:t>2. </a:t>
            </a:r>
            <a:r>
              <a:rPr lang="zh-CN" altLang="en-US" b="1" dirty="0"/>
              <a:t>利率</a:t>
            </a:r>
          </a:p>
        </p:txBody>
      </p:sp>
      <p:sp>
        <p:nvSpPr>
          <p:cNvPr id="8" name="灯片编号占位符 7">
            <a:extLst>
              <a:ext uri="{FF2B5EF4-FFF2-40B4-BE49-F238E27FC236}">
                <a16:creationId xmlns:a16="http://schemas.microsoft.com/office/drawing/2014/main" id="{6D54609E-7973-4E76-B28F-ACE3FB5BCF05}"/>
              </a:ext>
            </a:extLst>
          </p:cNvPr>
          <p:cNvSpPr>
            <a:spLocks noGrp="1"/>
          </p:cNvSpPr>
          <p:nvPr>
            <p:ph type="sldNum" sz="quarter" idx="12"/>
          </p:nvPr>
        </p:nvSpPr>
        <p:spPr/>
        <p:txBody>
          <a:bodyPr/>
          <a:lstStyle/>
          <a:p>
            <a:fld id="{B6F15528-21DE-4FAA-801E-634DDDAF4B2B}" type="slidenum">
              <a:rPr lang="en-US" smtClean="0"/>
              <a:t>147</a:t>
            </a:fld>
            <a:endParaRPr lang="en-US" dirty="0"/>
          </a:p>
        </p:txBody>
      </p:sp>
      <p:sp>
        <p:nvSpPr>
          <p:cNvPr id="15" name="灯片编号占位符 8">
            <a:extLst>
              <a:ext uri="{FF2B5EF4-FFF2-40B4-BE49-F238E27FC236}">
                <a16:creationId xmlns:a16="http://schemas.microsoft.com/office/drawing/2014/main" id="{3DE9E0BC-7E4F-4DA6-97A9-C814C6BF542C}"/>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147</a:t>
            </a:fld>
            <a:endParaRPr kumimoji="0" lang="en-US" altLang="zh-CN" sz="1800">
              <a:latin typeface="Times New Roman" panose="02020603050405020304" pitchFamily="18" charset="0"/>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2.2.1 </a:t>
            </a:r>
            <a:r>
              <a:rPr lang="zh-CN" altLang="zh-CN" b="1" dirty="0"/>
              <a:t>资金的时间价值</a:t>
            </a:r>
            <a:endParaRPr lang="zh-CN" altLang="en-US" dirty="0"/>
          </a:p>
        </p:txBody>
      </p:sp>
      <p:sp>
        <p:nvSpPr>
          <p:cNvPr id="3"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cxnSp>
        <p:nvCxnSpPr>
          <p:cNvPr id="24" name="直接连接符 23"/>
          <p:cNvCxnSpPr/>
          <p:nvPr/>
        </p:nvCxnSpPr>
        <p:spPr>
          <a:xfrm>
            <a:off x="4506913" y="10409238"/>
            <a:ext cx="906462" cy="584200"/>
          </a:xfrm>
          <a:prstGeom prst="line">
            <a:avLst/>
          </a:prstGeom>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a:off x="3973513" y="10642600"/>
            <a:ext cx="1439862" cy="349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76200" y="3658394"/>
            <a:ext cx="12191999" cy="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175" y="3810794"/>
            <a:ext cx="12191999" cy="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111249" y="1628507"/>
            <a:ext cx="10321926" cy="1200329"/>
          </a:xfrm>
          <a:prstGeom prst="rect">
            <a:avLst/>
          </a:prstGeom>
        </p:spPr>
        <p:txBody>
          <a:bodyPr wrap="square">
            <a:spAutoFit/>
          </a:bodyPr>
          <a:lstStyle/>
          <a:p>
            <a:pPr>
              <a:lnSpc>
                <a:spcPct val="150000"/>
              </a:lnSpc>
            </a:pPr>
            <a:r>
              <a:rPr lang="zh-CN" altLang="zh-CN" b="1" dirty="0"/>
              <a:t>【例</a:t>
            </a:r>
            <a:r>
              <a:rPr lang="en-US" altLang="zh-CN" b="1" dirty="0"/>
              <a:t>2.6</a:t>
            </a:r>
            <a:r>
              <a:rPr lang="zh-CN" altLang="zh-CN" b="1" dirty="0"/>
              <a:t>】 某</a:t>
            </a:r>
            <a:r>
              <a:rPr lang="en-US" altLang="zh-CN" b="1" dirty="0"/>
              <a:t>IT</a:t>
            </a:r>
            <a:r>
              <a:rPr lang="zh-CN" altLang="zh-CN" b="1" dirty="0"/>
              <a:t>企业利用闲置资金购买了一年期的国债</a:t>
            </a:r>
            <a:r>
              <a:rPr lang="en-US" altLang="zh-CN" b="1" dirty="0"/>
              <a:t>200000</a:t>
            </a:r>
            <a:r>
              <a:rPr lang="zh-CN" altLang="zh-CN" b="1" dirty="0"/>
              <a:t>元，一年后该国债到期时的本利和是</a:t>
            </a:r>
            <a:r>
              <a:rPr lang="en-US" altLang="zh-CN" b="1" dirty="0"/>
              <a:t>231120</a:t>
            </a:r>
            <a:r>
              <a:rPr lang="zh-CN" altLang="zh-CN" b="1" dirty="0"/>
              <a:t>元，求其年利率。</a:t>
            </a:r>
            <a:endParaRPr lang="zh-CN" altLang="en-US" b="1" dirty="0"/>
          </a:p>
        </p:txBody>
      </p:sp>
      <mc:AlternateContent xmlns:mc="http://schemas.openxmlformats.org/markup-compatibility/2006" xmlns:a14="http://schemas.microsoft.com/office/drawing/2010/main">
        <mc:Choice Requires="a14">
          <p:sp>
            <p:nvSpPr>
              <p:cNvPr id="8" name="矩形 7"/>
              <p:cNvSpPr/>
              <p:nvPr/>
            </p:nvSpPr>
            <p:spPr>
              <a:xfrm>
                <a:off x="1111249" y="4442174"/>
                <a:ext cx="9268643" cy="1524841"/>
              </a:xfrm>
              <a:prstGeom prst="rect">
                <a:avLst/>
              </a:prstGeom>
            </p:spPr>
            <p:txBody>
              <a:bodyPr wrap="square">
                <a:spAutoFit/>
              </a:bodyPr>
              <a:lstStyle/>
              <a:p>
                <a:r>
                  <a:rPr lang="zh-CN" altLang="zh-CN" b="1" dirty="0"/>
                  <a:t>解：根据题目所给条件及</a:t>
                </a:r>
                <a:r>
                  <a:rPr lang="zh-CN" altLang="en-US" b="1" dirty="0"/>
                  <a:t>利率计算</a:t>
                </a:r>
                <a:r>
                  <a:rPr lang="zh-CN" altLang="zh-CN" b="1" dirty="0"/>
                  <a:t>公式可得：</a:t>
                </a:r>
                <a:endParaRPr lang="en-US" altLang="zh-CN" b="1" dirty="0"/>
              </a:p>
              <a:p>
                <a:endParaRPr lang="zh-CN" altLang="zh-CN" b="1" dirty="0"/>
              </a:p>
              <a:p>
                <a:pPr/>
                <a14:m>
                  <m:oMathPara xmlns:m="http://schemas.openxmlformats.org/officeDocument/2006/math">
                    <m:oMathParaPr>
                      <m:jc m:val="centerGroup"/>
                    </m:oMathParaPr>
                    <m:oMath xmlns:m="http://schemas.openxmlformats.org/officeDocument/2006/math">
                      <m:r>
                        <a:rPr lang="en-US" altLang="zh-CN" b="1" i="1">
                          <a:latin typeface="Cambria Math" panose="02040503050406030204"/>
                        </a:rPr>
                        <m:t>𝒊</m:t>
                      </m:r>
                      <m:r>
                        <a:rPr lang="en-US" altLang="zh-CN" b="1">
                          <a:latin typeface="Cambria Math" panose="02040503050406030204"/>
                        </a:rPr>
                        <m:t>=</m:t>
                      </m:r>
                      <m:f>
                        <m:fPr>
                          <m:ctrlPr>
                            <a:rPr lang="zh-CN" altLang="zh-CN" b="1" i="1">
                              <a:latin typeface="Cambria Math" panose="02040503050406030204" pitchFamily="18" charset="0"/>
                            </a:rPr>
                          </m:ctrlPr>
                        </m:fPr>
                        <m:num>
                          <m:sSub>
                            <m:sSubPr>
                              <m:ctrlPr>
                                <a:rPr lang="zh-CN" altLang="zh-CN" b="1" i="1">
                                  <a:latin typeface="Cambria Math" panose="02040503050406030204" pitchFamily="18" charset="0"/>
                                </a:rPr>
                              </m:ctrlPr>
                            </m:sSubPr>
                            <m:e>
                              <m:r>
                                <a:rPr lang="en-US" altLang="zh-CN" b="1" i="1">
                                  <a:latin typeface="Cambria Math" panose="02040503050406030204"/>
                                </a:rPr>
                                <m:t>𝑰</m:t>
                              </m:r>
                            </m:e>
                            <m:sub>
                              <m:r>
                                <a:rPr lang="en-US" altLang="zh-CN" b="1" i="1">
                                  <a:latin typeface="Cambria Math" panose="02040503050406030204"/>
                                </a:rPr>
                                <m:t>𝒕</m:t>
                              </m:r>
                            </m:sub>
                          </m:sSub>
                        </m:num>
                        <m:den>
                          <m:r>
                            <a:rPr lang="en-US" altLang="zh-CN" b="1" i="1">
                              <a:latin typeface="Cambria Math" panose="02040503050406030204"/>
                            </a:rPr>
                            <m:t>𝑷</m:t>
                          </m:r>
                        </m:den>
                      </m:f>
                      <m:r>
                        <a:rPr lang="en-US" altLang="zh-CN" b="1">
                          <a:latin typeface="Cambria Math" panose="02040503050406030204"/>
                        </a:rPr>
                        <m:t>×</m:t>
                      </m:r>
                      <m:r>
                        <a:rPr lang="en-US" altLang="zh-CN" b="1" i="1">
                          <a:latin typeface="Cambria Math" panose="02040503050406030204"/>
                        </a:rPr>
                        <m:t>𝟏𝟎𝟎</m:t>
                      </m:r>
                      <m:r>
                        <a:rPr lang="en-US" altLang="zh-CN" b="1">
                          <a:latin typeface="Cambria Math" panose="02040503050406030204"/>
                        </a:rPr>
                        <m:t>%=</m:t>
                      </m:r>
                      <m:f>
                        <m:fPr>
                          <m:ctrlPr>
                            <a:rPr lang="zh-CN" altLang="zh-CN" b="1" i="1">
                              <a:latin typeface="Cambria Math" panose="02040503050406030204" pitchFamily="18" charset="0"/>
                            </a:rPr>
                          </m:ctrlPr>
                        </m:fPr>
                        <m:num>
                          <m:r>
                            <a:rPr lang="en-US" altLang="zh-CN" b="1" i="1">
                              <a:latin typeface="Cambria Math" panose="02040503050406030204"/>
                            </a:rPr>
                            <m:t>𝟐𝟑𝟏𝟏𝟐𝟎</m:t>
                          </m:r>
                          <m:r>
                            <a:rPr lang="zh-CN" altLang="en-US" b="1" i="1">
                              <a:latin typeface="Cambria Math" panose="02040503050406030204"/>
                            </a:rPr>
                            <m:t>−</m:t>
                          </m:r>
                          <m:r>
                            <a:rPr lang="en-US" altLang="zh-CN" b="1" i="1">
                              <a:latin typeface="Cambria Math" panose="02040503050406030204"/>
                            </a:rPr>
                            <m:t>𝟐𝟎𝟎𝟎𝟎𝟎</m:t>
                          </m:r>
                        </m:num>
                        <m:den>
                          <m:r>
                            <a:rPr lang="en-US" altLang="zh-CN" b="1" i="1">
                              <a:latin typeface="Cambria Math" panose="02040503050406030204"/>
                            </a:rPr>
                            <m:t>𝟐𝟎𝟎𝟎𝟎𝟎</m:t>
                          </m:r>
                        </m:den>
                      </m:f>
                      <m:r>
                        <a:rPr lang="en-US" altLang="zh-CN" b="1">
                          <a:latin typeface="Cambria Math" panose="02040503050406030204"/>
                        </a:rPr>
                        <m:t>×</m:t>
                      </m:r>
                      <m:r>
                        <a:rPr lang="en-US" altLang="zh-CN" b="1" i="1">
                          <a:latin typeface="Cambria Math" panose="02040503050406030204"/>
                        </a:rPr>
                        <m:t>𝟏𝟎𝟎</m:t>
                      </m:r>
                      <m:r>
                        <a:rPr lang="en-US" altLang="zh-CN" b="1">
                          <a:latin typeface="Cambria Math" panose="02040503050406030204"/>
                        </a:rPr>
                        <m:t>%=</m:t>
                      </m:r>
                      <m:r>
                        <a:rPr lang="en-US" altLang="zh-CN" b="1" i="1">
                          <a:latin typeface="Cambria Math" panose="02040503050406030204"/>
                        </a:rPr>
                        <m:t>𝟏𝟓</m:t>
                      </m:r>
                      <m:r>
                        <a:rPr lang="en-US" altLang="zh-CN" b="1">
                          <a:latin typeface="Cambria Math" panose="02040503050406030204"/>
                        </a:rPr>
                        <m:t>.</m:t>
                      </m:r>
                      <m:r>
                        <a:rPr lang="en-US" altLang="zh-CN" b="1" i="1">
                          <a:latin typeface="Cambria Math" panose="02040503050406030204"/>
                        </a:rPr>
                        <m:t>𝟓𝟔</m:t>
                      </m:r>
                      <m:r>
                        <a:rPr lang="en-US" altLang="zh-CN" b="1">
                          <a:latin typeface="Cambria Math" panose="02040503050406030204"/>
                        </a:rPr>
                        <m:t>%</m:t>
                      </m:r>
                    </m:oMath>
                  </m:oMathPara>
                </a14:m>
                <a:endParaRPr lang="zh-CN" altLang="en-US" b="1" dirty="0"/>
              </a:p>
            </p:txBody>
          </p:sp>
        </mc:Choice>
        <mc:Fallback xmlns="">
          <p:sp>
            <p:nvSpPr>
              <p:cNvPr id="8" name="矩形 7"/>
              <p:cNvSpPr>
                <a:spLocks noRot="1" noChangeAspect="1" noMove="1" noResize="1" noEditPoints="1" noAdjustHandles="1" noChangeArrowheads="1" noChangeShapeType="1" noTextEdit="1"/>
              </p:cNvSpPr>
              <p:nvPr/>
            </p:nvSpPr>
            <p:spPr>
              <a:xfrm>
                <a:off x="1111249" y="4442174"/>
                <a:ext cx="9268643" cy="1524841"/>
              </a:xfrm>
              <a:prstGeom prst="rect">
                <a:avLst/>
              </a:prstGeom>
              <a:blipFill rotWithShape="1">
                <a:blip r:embed="rId2"/>
                <a:stretch>
                  <a:fillRect l="-7" t="-23" r="2" b="36"/>
                </a:stretch>
              </a:blipFill>
            </p:spPr>
            <p:txBody>
              <a:bodyPr/>
              <a:lstStyle/>
              <a:p>
                <a:r>
                  <a:rPr lang="zh-CN" altLang="en-US">
                    <a:noFill/>
                  </a:rPr>
                  <a:t> </a:t>
                </a:r>
              </a:p>
            </p:txBody>
          </p:sp>
        </mc:Fallback>
      </mc:AlternateContent>
      <p:grpSp>
        <p:nvGrpSpPr>
          <p:cNvPr id="16" name="组合 15"/>
          <p:cNvGrpSpPr/>
          <p:nvPr/>
        </p:nvGrpSpPr>
        <p:grpSpPr>
          <a:xfrm flipH="1">
            <a:off x="9184953" y="5557944"/>
            <a:ext cx="3229725" cy="1301644"/>
            <a:chOff x="-8805" y="5407865"/>
            <a:chExt cx="3213509" cy="1301644"/>
          </a:xfrm>
        </p:grpSpPr>
        <p:sp>
          <p:nvSpPr>
            <p:cNvPr id="17" name="矩形 16"/>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8" name="矩形 17"/>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 name="矩形 18"/>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 name="矩形 22"/>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6" name="矩形 25"/>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7" name="矩形 26"/>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8" name="矩形 27"/>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9" name="矩形 28"/>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0" name="矩形 29"/>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sp>
        <p:nvSpPr>
          <p:cNvPr id="6" name="灯片编号占位符 5">
            <a:extLst>
              <a:ext uri="{FF2B5EF4-FFF2-40B4-BE49-F238E27FC236}">
                <a16:creationId xmlns:a16="http://schemas.microsoft.com/office/drawing/2014/main" id="{0BAB6EB9-5AA9-4E8C-B27C-60A119A87009}"/>
              </a:ext>
            </a:extLst>
          </p:cNvPr>
          <p:cNvSpPr>
            <a:spLocks noGrp="1"/>
          </p:cNvSpPr>
          <p:nvPr>
            <p:ph type="sldNum" sz="quarter" idx="12"/>
          </p:nvPr>
        </p:nvSpPr>
        <p:spPr/>
        <p:txBody>
          <a:bodyPr/>
          <a:lstStyle/>
          <a:p>
            <a:fld id="{B6F15528-21DE-4FAA-801E-634DDDAF4B2B}" type="slidenum">
              <a:rPr lang="en-US" smtClean="0"/>
              <a:t>148</a:t>
            </a:fld>
            <a:endParaRPr lang="en-US" dirty="0"/>
          </a:p>
        </p:txBody>
      </p:sp>
      <p:sp>
        <p:nvSpPr>
          <p:cNvPr id="31" name="灯片编号占位符 8">
            <a:extLst>
              <a:ext uri="{FF2B5EF4-FFF2-40B4-BE49-F238E27FC236}">
                <a16:creationId xmlns:a16="http://schemas.microsoft.com/office/drawing/2014/main" id="{CEA8BBD4-DE74-4656-BA1A-40BB4BF7788C}"/>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148</a:t>
            </a:fld>
            <a:endParaRPr kumimoji="0" lang="en-US" altLang="zh-CN" sz="1800">
              <a:latin typeface="Times New Roman" panose="02020603050405020304" pitchFamily="18" charset="0"/>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2.2.1 </a:t>
            </a:r>
            <a:r>
              <a:rPr lang="zh-CN" altLang="zh-CN" b="1" dirty="0"/>
              <a:t>资金的时间价值</a:t>
            </a:r>
            <a:endParaRPr lang="zh-CN" altLang="en-US" dirty="0"/>
          </a:p>
        </p:txBody>
      </p:sp>
      <p:sp>
        <p:nvSpPr>
          <p:cNvPr id="3"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cxnSp>
        <p:nvCxnSpPr>
          <p:cNvPr id="24" name="直接连接符 23"/>
          <p:cNvCxnSpPr/>
          <p:nvPr/>
        </p:nvCxnSpPr>
        <p:spPr>
          <a:xfrm>
            <a:off x="4506913" y="10409238"/>
            <a:ext cx="906462" cy="584200"/>
          </a:xfrm>
          <a:prstGeom prst="line">
            <a:avLst/>
          </a:prstGeom>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a:off x="3973513" y="10642600"/>
            <a:ext cx="1439862" cy="349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79375" y="3658394"/>
            <a:ext cx="12191999" cy="0"/>
          </a:xfrm>
          <a:prstGeom prst="line">
            <a:avLst/>
          </a:prstGeom>
          <a:ln w="57150">
            <a:solidFill>
              <a:srgbClr val="FFFF00"/>
            </a:solidFill>
            <a:prstDash val="sysDot"/>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9375" y="3810794"/>
            <a:ext cx="12191999" cy="0"/>
          </a:xfrm>
          <a:prstGeom prst="line">
            <a:avLst/>
          </a:prstGeom>
          <a:ln w="57150">
            <a:solidFill>
              <a:srgbClr val="FFFF00"/>
            </a:solidFill>
            <a:prstDash val="sysDot"/>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298575" y="1628507"/>
            <a:ext cx="9829800" cy="1200329"/>
          </a:xfrm>
          <a:prstGeom prst="rect">
            <a:avLst/>
          </a:prstGeom>
        </p:spPr>
        <p:txBody>
          <a:bodyPr wrap="square">
            <a:spAutoFit/>
          </a:bodyPr>
          <a:lstStyle/>
          <a:p>
            <a:pPr>
              <a:lnSpc>
                <a:spcPct val="150000"/>
              </a:lnSpc>
            </a:pPr>
            <a:r>
              <a:rPr lang="zh-CN" altLang="zh-CN" b="1" dirty="0"/>
              <a:t>【</a:t>
            </a:r>
            <a:r>
              <a:rPr lang="zh-CN" altLang="en-US" b="1" dirty="0"/>
              <a:t>课堂练习</a:t>
            </a:r>
            <a:r>
              <a:rPr lang="zh-CN" altLang="zh-CN" b="1" dirty="0"/>
              <a:t>】 某</a:t>
            </a:r>
            <a:r>
              <a:rPr lang="en-US" altLang="zh-CN" b="1" dirty="0"/>
              <a:t>IT</a:t>
            </a:r>
            <a:r>
              <a:rPr lang="zh-CN" altLang="zh-CN" b="1" dirty="0"/>
              <a:t>企业利用闲置资金购买了</a:t>
            </a:r>
            <a:r>
              <a:rPr lang="zh-CN" altLang="en-US" b="1" dirty="0"/>
              <a:t>一</a:t>
            </a:r>
            <a:r>
              <a:rPr lang="zh-CN" altLang="zh-CN" b="1" dirty="0"/>
              <a:t>年期的国债</a:t>
            </a:r>
            <a:r>
              <a:rPr lang="en-US" altLang="zh-CN" b="1" dirty="0"/>
              <a:t>300000</a:t>
            </a:r>
            <a:r>
              <a:rPr lang="zh-CN" altLang="zh-CN" b="1" dirty="0"/>
              <a:t>元，</a:t>
            </a:r>
            <a:r>
              <a:rPr lang="zh-CN" altLang="en-US" b="1" dirty="0"/>
              <a:t>一</a:t>
            </a:r>
            <a:r>
              <a:rPr lang="zh-CN" altLang="zh-CN" b="1" dirty="0"/>
              <a:t>年后该国债到期时的本利和是</a:t>
            </a:r>
            <a:r>
              <a:rPr lang="en-US" altLang="zh-CN" b="1" dirty="0"/>
              <a:t>331420</a:t>
            </a:r>
            <a:r>
              <a:rPr lang="zh-CN" altLang="zh-CN" b="1" dirty="0"/>
              <a:t>元，求其年利率。</a:t>
            </a:r>
            <a:endParaRPr lang="zh-CN" altLang="en-US" b="1" dirty="0"/>
          </a:p>
        </p:txBody>
      </p:sp>
      <mc:AlternateContent xmlns:mc="http://schemas.openxmlformats.org/markup-compatibility/2006" xmlns:a14="http://schemas.microsoft.com/office/drawing/2010/main">
        <mc:Choice Requires="a14">
          <p:sp>
            <p:nvSpPr>
              <p:cNvPr id="8" name="矩形 7"/>
              <p:cNvSpPr/>
              <p:nvPr/>
            </p:nvSpPr>
            <p:spPr>
              <a:xfrm>
                <a:off x="2363787" y="4420394"/>
                <a:ext cx="8515832" cy="1554272"/>
              </a:xfrm>
              <a:prstGeom prst="rect">
                <a:avLst/>
              </a:prstGeom>
            </p:spPr>
            <p:txBody>
              <a:bodyPr wrap="square">
                <a:spAutoFit/>
              </a:bodyPr>
              <a:lstStyle/>
              <a:p>
                <a:r>
                  <a:rPr lang="zh-CN" altLang="zh-CN" b="1" dirty="0"/>
                  <a:t>解：根据题目所给条件及</a:t>
                </a:r>
                <a:r>
                  <a:rPr lang="zh-CN" altLang="en-US" b="1" dirty="0"/>
                  <a:t>利率计算</a:t>
                </a:r>
                <a:r>
                  <a:rPr lang="zh-CN" altLang="zh-CN" b="1" dirty="0"/>
                  <a:t>公式可得：</a:t>
                </a:r>
                <a:endParaRPr lang="en-US" altLang="zh-CN" b="1" dirty="0"/>
              </a:p>
              <a:p>
                <a:endParaRPr lang="zh-CN" altLang="zh-CN" b="1" dirty="0"/>
              </a:p>
              <a:p>
                <a:pPr/>
                <a14:m>
                  <m:oMathPara xmlns:m="http://schemas.openxmlformats.org/officeDocument/2006/math">
                    <m:oMathParaPr>
                      <m:jc m:val="centerGroup"/>
                    </m:oMathParaPr>
                    <m:oMath xmlns:m="http://schemas.openxmlformats.org/officeDocument/2006/math">
                      <m:r>
                        <a:rPr lang="en-US" altLang="zh-CN" b="1" i="1">
                          <a:latin typeface="Cambria Math" panose="02040503050406030204"/>
                        </a:rPr>
                        <m:t>𝒊</m:t>
                      </m:r>
                      <m:r>
                        <a:rPr lang="en-US" altLang="zh-CN" b="1">
                          <a:latin typeface="Cambria Math" panose="02040503050406030204"/>
                        </a:rPr>
                        <m:t>=</m:t>
                      </m:r>
                      <m:f>
                        <m:fPr>
                          <m:ctrlPr>
                            <a:rPr lang="zh-CN" altLang="zh-CN" b="1" i="1">
                              <a:latin typeface="Cambria Math" panose="02040503050406030204" pitchFamily="18" charset="0"/>
                            </a:rPr>
                          </m:ctrlPr>
                        </m:fPr>
                        <m:num>
                          <m:sSub>
                            <m:sSubPr>
                              <m:ctrlPr>
                                <a:rPr lang="zh-CN" altLang="zh-CN" b="1" i="1">
                                  <a:latin typeface="Cambria Math" panose="02040503050406030204" pitchFamily="18" charset="0"/>
                                </a:rPr>
                              </m:ctrlPr>
                            </m:sSubPr>
                            <m:e>
                              <m:r>
                                <a:rPr lang="en-US" altLang="zh-CN" b="1" i="1">
                                  <a:latin typeface="Cambria Math" panose="02040503050406030204"/>
                                </a:rPr>
                                <m:t>𝑰</m:t>
                              </m:r>
                            </m:e>
                            <m:sub>
                              <m:r>
                                <a:rPr lang="en-US" altLang="zh-CN" b="1" i="1">
                                  <a:latin typeface="Cambria Math" panose="02040503050406030204"/>
                                </a:rPr>
                                <m:t>𝒕</m:t>
                              </m:r>
                            </m:sub>
                          </m:sSub>
                        </m:num>
                        <m:den>
                          <m:r>
                            <a:rPr lang="en-US" altLang="zh-CN" b="1" i="1">
                              <a:latin typeface="Cambria Math" panose="02040503050406030204"/>
                            </a:rPr>
                            <m:t>𝑷</m:t>
                          </m:r>
                        </m:den>
                      </m:f>
                      <m:r>
                        <a:rPr lang="en-US" altLang="zh-CN" b="1">
                          <a:latin typeface="Cambria Math" panose="02040503050406030204"/>
                        </a:rPr>
                        <m:t>×</m:t>
                      </m:r>
                      <m:r>
                        <a:rPr lang="en-US" altLang="zh-CN" b="1" i="1">
                          <a:latin typeface="Cambria Math" panose="02040503050406030204"/>
                        </a:rPr>
                        <m:t>𝟏𝟎𝟎</m:t>
                      </m:r>
                      <m:r>
                        <a:rPr lang="en-US" altLang="zh-CN" b="1">
                          <a:latin typeface="Cambria Math" panose="02040503050406030204"/>
                        </a:rPr>
                        <m:t>%=</m:t>
                      </m:r>
                      <m:f>
                        <m:fPr>
                          <m:ctrlPr>
                            <a:rPr lang="zh-CN" altLang="zh-CN" b="1" i="1">
                              <a:latin typeface="Cambria Math" panose="02040503050406030204" pitchFamily="18" charset="0"/>
                            </a:rPr>
                          </m:ctrlPr>
                        </m:fPr>
                        <m:num>
                          <m:r>
                            <a:rPr lang="en-US" altLang="zh-CN" b="1" i="1" smtClean="0">
                              <a:latin typeface="Cambria Math" panose="02040503050406030204"/>
                            </a:rPr>
                            <m:t>𝟑𝟑𝟏𝟒</m:t>
                          </m:r>
                          <m:r>
                            <a:rPr lang="en-US" altLang="zh-CN" b="1" i="1">
                              <a:latin typeface="Cambria Math" panose="02040503050406030204"/>
                            </a:rPr>
                            <m:t>𝟐𝟎</m:t>
                          </m:r>
                          <m:r>
                            <a:rPr lang="zh-CN" altLang="en-US" b="1" i="1">
                              <a:latin typeface="Cambria Math" panose="02040503050406030204"/>
                            </a:rPr>
                            <m:t>−</m:t>
                          </m:r>
                          <m:r>
                            <a:rPr lang="en-US" altLang="zh-CN" b="1" i="1" smtClean="0">
                              <a:latin typeface="Cambria Math" panose="02040503050406030204"/>
                            </a:rPr>
                            <m:t>𝟑</m:t>
                          </m:r>
                          <m:r>
                            <a:rPr lang="en-US" altLang="zh-CN" b="1" i="1">
                              <a:latin typeface="Cambria Math" panose="02040503050406030204"/>
                            </a:rPr>
                            <m:t>𝟎𝟎𝟎𝟎𝟎</m:t>
                          </m:r>
                        </m:num>
                        <m:den>
                          <m:r>
                            <a:rPr lang="en-US" altLang="zh-CN" b="1" i="1" smtClean="0">
                              <a:latin typeface="Cambria Math" panose="02040503050406030204"/>
                            </a:rPr>
                            <m:t>𝟑</m:t>
                          </m:r>
                          <m:r>
                            <a:rPr lang="en-US" altLang="zh-CN" b="1" i="1">
                              <a:latin typeface="Cambria Math" panose="02040503050406030204"/>
                            </a:rPr>
                            <m:t>𝟎𝟎𝟎𝟎𝟎</m:t>
                          </m:r>
                        </m:den>
                      </m:f>
                      <m:r>
                        <a:rPr lang="en-US" altLang="zh-CN" b="1">
                          <a:latin typeface="Cambria Math" panose="02040503050406030204"/>
                        </a:rPr>
                        <m:t>×</m:t>
                      </m:r>
                      <m:r>
                        <a:rPr lang="en-US" altLang="zh-CN" b="1" i="1">
                          <a:latin typeface="Cambria Math" panose="02040503050406030204"/>
                        </a:rPr>
                        <m:t>𝟏𝟎𝟎</m:t>
                      </m:r>
                      <m:r>
                        <a:rPr lang="en-US" altLang="zh-CN" b="1">
                          <a:latin typeface="Cambria Math" panose="02040503050406030204"/>
                        </a:rPr>
                        <m:t>%=</m:t>
                      </m:r>
                      <m:r>
                        <a:rPr lang="en-US" altLang="zh-CN" b="1" i="0" smtClean="0">
                          <a:latin typeface="Cambria Math" panose="02040503050406030204"/>
                        </a:rPr>
                        <m:t>𝟏𝟎</m:t>
                      </m:r>
                      <m:r>
                        <a:rPr lang="en-US" altLang="zh-CN" b="1" i="0" smtClean="0">
                          <a:latin typeface="Cambria Math" panose="02040503050406030204"/>
                        </a:rPr>
                        <m:t>.</m:t>
                      </m:r>
                      <m:r>
                        <a:rPr lang="en-US" altLang="zh-CN" b="1" i="0" smtClean="0">
                          <a:latin typeface="Cambria Math" panose="02040503050406030204"/>
                        </a:rPr>
                        <m:t>𝟒𝟕</m:t>
                      </m:r>
                      <m:r>
                        <a:rPr lang="en-US" altLang="zh-CN" b="1">
                          <a:latin typeface="Cambria Math" panose="02040503050406030204"/>
                        </a:rPr>
                        <m:t>%</m:t>
                      </m:r>
                    </m:oMath>
                  </m:oMathPara>
                </a14:m>
                <a:endParaRPr lang="zh-CN" altLang="en-US" b="1" dirty="0"/>
              </a:p>
            </p:txBody>
          </p:sp>
        </mc:Choice>
        <mc:Fallback xmlns="">
          <p:sp>
            <p:nvSpPr>
              <p:cNvPr id="8" name="矩形 7"/>
              <p:cNvSpPr>
                <a:spLocks noRot="1" noChangeAspect="1" noMove="1" noResize="1" noEditPoints="1" noAdjustHandles="1" noChangeArrowheads="1" noChangeShapeType="1" noTextEdit="1"/>
              </p:cNvSpPr>
              <p:nvPr/>
            </p:nvSpPr>
            <p:spPr>
              <a:xfrm>
                <a:off x="2363787" y="4420394"/>
                <a:ext cx="8515832" cy="1554272"/>
              </a:xfrm>
              <a:prstGeom prst="rect">
                <a:avLst/>
              </a:prstGeom>
              <a:blipFill rotWithShape="1">
                <a:blip r:embed="rId2"/>
                <a:stretch>
                  <a:fillRect l="-4" t="-10" r="2" b="38"/>
                </a:stretch>
              </a:blipFill>
            </p:spPr>
            <p:txBody>
              <a:bodyPr/>
              <a:lstStyle/>
              <a:p>
                <a:r>
                  <a:rPr lang="zh-CN" altLang="en-US">
                    <a:noFill/>
                  </a:rPr>
                  <a:t> </a:t>
                </a:r>
              </a:p>
            </p:txBody>
          </p:sp>
        </mc:Fallback>
      </mc:AlternateContent>
      <p:grpSp>
        <p:nvGrpSpPr>
          <p:cNvPr id="16" name="组合 15"/>
          <p:cNvGrpSpPr/>
          <p:nvPr/>
        </p:nvGrpSpPr>
        <p:grpSpPr>
          <a:xfrm flipH="1">
            <a:off x="9398780" y="5780667"/>
            <a:ext cx="3229725" cy="1301644"/>
            <a:chOff x="-8805" y="5407865"/>
            <a:chExt cx="3213509" cy="1301644"/>
          </a:xfrm>
        </p:grpSpPr>
        <p:sp>
          <p:nvSpPr>
            <p:cNvPr id="17" name="矩形 16"/>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8" name="矩形 17"/>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 name="矩形 18"/>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 name="矩形 22"/>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6" name="矩形 25"/>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7" name="矩形 26"/>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8" name="矩形 27"/>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9" name="矩形 28"/>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0" name="矩形 29"/>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sp>
        <p:nvSpPr>
          <p:cNvPr id="6" name="灯片编号占位符 5">
            <a:extLst>
              <a:ext uri="{FF2B5EF4-FFF2-40B4-BE49-F238E27FC236}">
                <a16:creationId xmlns:a16="http://schemas.microsoft.com/office/drawing/2014/main" id="{701DE58C-279A-41D6-9DDB-63B67B7548B8}"/>
              </a:ext>
            </a:extLst>
          </p:cNvPr>
          <p:cNvSpPr>
            <a:spLocks noGrp="1"/>
          </p:cNvSpPr>
          <p:nvPr>
            <p:ph type="sldNum" sz="quarter" idx="12"/>
          </p:nvPr>
        </p:nvSpPr>
        <p:spPr/>
        <p:txBody>
          <a:bodyPr/>
          <a:lstStyle/>
          <a:p>
            <a:fld id="{B6F15528-21DE-4FAA-801E-634DDDAF4B2B}" type="slidenum">
              <a:rPr lang="en-US" smtClean="0"/>
              <a:t>149</a:t>
            </a:fld>
            <a:endParaRPr lang="en-US" dirty="0"/>
          </a:p>
        </p:txBody>
      </p:sp>
      <p:sp>
        <p:nvSpPr>
          <p:cNvPr id="31" name="灯片编号占位符 8">
            <a:extLst>
              <a:ext uri="{FF2B5EF4-FFF2-40B4-BE49-F238E27FC236}">
                <a16:creationId xmlns:a16="http://schemas.microsoft.com/office/drawing/2014/main" id="{9C623A36-F2BC-4B86-AB38-7CCE50E8D5C4}"/>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149</a:t>
            </a:fld>
            <a:endParaRPr kumimoji="0" lang="en-US" altLang="zh-CN" sz="180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1.1.1 </a:t>
            </a:r>
            <a:r>
              <a:rPr lang="zh-CN" altLang="en-US" dirty="0"/>
              <a:t>软件分类及其特点</a:t>
            </a:r>
            <a:r>
              <a:rPr lang="en-US" altLang="zh-CN" dirty="0"/>
              <a:t>——</a:t>
            </a:r>
            <a:r>
              <a:rPr lang="zh-CN" altLang="en-US" sz="2000" dirty="0"/>
              <a:t>软件的特点</a:t>
            </a:r>
            <a:endParaRPr lang="zh-CN" altLang="en-US" dirty="0"/>
          </a:p>
        </p:txBody>
      </p:sp>
      <p:sp>
        <p:nvSpPr>
          <p:cNvPr id="243" name="矩形 242"/>
          <p:cNvSpPr/>
          <p:nvPr/>
        </p:nvSpPr>
        <p:spPr>
          <a:xfrm>
            <a:off x="-43052" y="1452676"/>
            <a:ext cx="12198349" cy="60684"/>
          </a:xfrm>
          <a:prstGeom prst="rect">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4" name="内容占位符 5"/>
          <p:cNvSpPr>
            <a:spLocks noGrp="1"/>
          </p:cNvSpPr>
          <p:nvPr>
            <p:ph idx="1"/>
          </p:nvPr>
        </p:nvSpPr>
        <p:spPr>
          <a:xfrm>
            <a:off x="848890" y="1524794"/>
            <a:ext cx="10956970" cy="3200400"/>
          </a:xfrm>
        </p:spPr>
        <p:txBody>
          <a:bodyPr>
            <a:noAutofit/>
          </a:bodyPr>
          <a:lstStyle/>
          <a:p>
            <a:pPr marL="0" indent="0">
              <a:lnSpc>
                <a:spcPct val="200000"/>
              </a:lnSpc>
              <a:buNone/>
            </a:pPr>
            <a:r>
              <a:rPr lang="zh-CN" altLang="en-US" sz="2400" dirty="0">
                <a:solidFill>
                  <a:schemeClr val="tx1"/>
                </a:solidFill>
              </a:rPr>
              <a:t>①  </a:t>
            </a:r>
            <a:r>
              <a:rPr lang="zh-CN" altLang="zh-CN" sz="2400" dirty="0">
                <a:solidFill>
                  <a:schemeClr val="tx1"/>
                </a:solidFill>
              </a:rPr>
              <a:t>软件是信息产品，具有无形性、抽象性、可复制性和共享性。</a:t>
            </a:r>
            <a:endParaRPr lang="en-US" altLang="zh-CN" sz="2400" dirty="0">
              <a:solidFill>
                <a:schemeClr val="tx1"/>
              </a:solidFill>
            </a:endParaRPr>
          </a:p>
          <a:p>
            <a:pPr marL="0" indent="0">
              <a:lnSpc>
                <a:spcPct val="200000"/>
              </a:lnSpc>
              <a:buNone/>
            </a:pPr>
            <a:r>
              <a:rPr lang="zh-CN" altLang="en-US" sz="2400" dirty="0">
                <a:solidFill>
                  <a:schemeClr val="tx1"/>
                </a:solidFill>
              </a:rPr>
              <a:t>②  </a:t>
            </a:r>
            <a:r>
              <a:rPr lang="zh-CN" altLang="zh-CN" sz="2400" dirty="0">
                <a:solidFill>
                  <a:schemeClr val="tx1"/>
                </a:solidFill>
              </a:rPr>
              <a:t>软件的生产过程几乎都是从零开始。</a:t>
            </a:r>
            <a:endParaRPr lang="en-US" altLang="zh-CN" sz="2400" dirty="0">
              <a:solidFill>
                <a:schemeClr val="tx1"/>
              </a:solidFill>
            </a:endParaRPr>
          </a:p>
          <a:p>
            <a:pPr marL="0" indent="0">
              <a:lnSpc>
                <a:spcPct val="200000"/>
              </a:lnSpc>
              <a:buNone/>
            </a:pPr>
            <a:r>
              <a:rPr lang="zh-CN" altLang="en-US" sz="2400" dirty="0">
                <a:solidFill>
                  <a:schemeClr val="tx1"/>
                </a:solidFill>
              </a:rPr>
              <a:t>③  </a:t>
            </a:r>
            <a:r>
              <a:rPr lang="zh-CN" altLang="zh-CN" sz="2400" dirty="0">
                <a:solidFill>
                  <a:schemeClr val="tx1"/>
                </a:solidFill>
              </a:rPr>
              <a:t>软件的价值以及成本构成和传统工业产品不同，</a:t>
            </a:r>
            <a:r>
              <a:rPr lang="zh-CN" altLang="en-US" sz="2400" dirty="0">
                <a:solidFill>
                  <a:schemeClr val="tx1"/>
                </a:solidFill>
              </a:rPr>
              <a:t>如没有</a:t>
            </a:r>
            <a:r>
              <a:rPr lang="zh-CN" altLang="zh-CN" sz="2400" dirty="0">
                <a:solidFill>
                  <a:schemeClr val="tx1"/>
                </a:solidFill>
              </a:rPr>
              <a:t>库存成本。</a:t>
            </a:r>
            <a:endParaRPr lang="en-US" altLang="zh-CN" sz="2400" dirty="0">
              <a:solidFill>
                <a:schemeClr val="tx1"/>
              </a:solidFill>
            </a:endParaRPr>
          </a:p>
          <a:p>
            <a:pPr marL="0" indent="0">
              <a:lnSpc>
                <a:spcPct val="200000"/>
              </a:lnSpc>
              <a:buNone/>
            </a:pPr>
            <a:r>
              <a:rPr lang="zh-CN" altLang="en-US" sz="2400" dirty="0">
                <a:solidFill>
                  <a:schemeClr val="tx1"/>
                </a:solidFill>
              </a:rPr>
              <a:t>④  </a:t>
            </a:r>
            <a:r>
              <a:rPr lang="zh-CN" altLang="zh-CN" sz="2400" dirty="0">
                <a:solidFill>
                  <a:schemeClr val="tx1"/>
                </a:solidFill>
              </a:rPr>
              <a:t>软件开发</a:t>
            </a:r>
            <a:r>
              <a:rPr lang="zh-CN" altLang="en-US" sz="2400" dirty="0">
                <a:solidFill>
                  <a:schemeClr val="tx1"/>
                </a:solidFill>
              </a:rPr>
              <a:t>和运行常常受不同的计算机软件和硬件平台的限制，对计算机软件和硬件系统有不同程度的依赖性</a:t>
            </a:r>
            <a:r>
              <a:rPr lang="zh-CN" altLang="zh-CN" sz="2400" dirty="0">
                <a:solidFill>
                  <a:schemeClr val="tx1"/>
                </a:solidFill>
              </a:rPr>
              <a:t>。</a:t>
            </a:r>
            <a:endParaRPr lang="en-US" altLang="zh-CN" sz="2400" dirty="0">
              <a:solidFill>
                <a:schemeClr val="tx1"/>
              </a:solidFill>
            </a:endParaRPr>
          </a:p>
          <a:p>
            <a:pPr>
              <a:lnSpc>
                <a:spcPct val="200000"/>
              </a:lnSpc>
            </a:pPr>
            <a:endParaRPr lang="en-US" altLang="zh-CN" sz="2400" dirty="0">
              <a:solidFill>
                <a:schemeClr val="tx1"/>
              </a:solidFill>
            </a:endParaRPr>
          </a:p>
          <a:p>
            <a:pPr>
              <a:lnSpc>
                <a:spcPct val="200000"/>
              </a:lnSpc>
            </a:pPr>
            <a:endParaRPr lang="zh-CN" altLang="en-US" sz="2400" dirty="0">
              <a:solidFill>
                <a:schemeClr val="tx1"/>
              </a:solidFill>
            </a:endParaRPr>
          </a:p>
        </p:txBody>
      </p:sp>
      <p:sp>
        <p:nvSpPr>
          <p:cNvPr id="245" name="矩形 244"/>
          <p:cNvSpPr/>
          <p:nvPr/>
        </p:nvSpPr>
        <p:spPr>
          <a:xfrm>
            <a:off x="848890" y="6293819"/>
            <a:ext cx="343077" cy="36936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6" name="矩形 245"/>
          <p:cNvSpPr/>
          <p:nvPr/>
        </p:nvSpPr>
        <p:spPr>
          <a:xfrm>
            <a:off x="2016814" y="5524030"/>
            <a:ext cx="266841" cy="28728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7" name="矩形 246"/>
          <p:cNvSpPr/>
          <p:nvPr/>
        </p:nvSpPr>
        <p:spPr>
          <a:xfrm>
            <a:off x="367079" y="5524030"/>
            <a:ext cx="266841" cy="2872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8" name="矩形 247"/>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9" name="矩形 248"/>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0" name="矩形 249"/>
          <p:cNvSpPr/>
          <p:nvPr/>
        </p:nvSpPr>
        <p:spPr>
          <a:xfrm>
            <a:off x="-8809" y="5667672"/>
            <a:ext cx="495557" cy="5335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1" name="矩形 250"/>
          <p:cNvSpPr/>
          <p:nvPr/>
        </p:nvSpPr>
        <p:spPr>
          <a:xfrm>
            <a:off x="2340789" y="6009853"/>
            <a:ext cx="266841" cy="28728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2" name="矩形 251"/>
          <p:cNvSpPr/>
          <p:nvPr/>
        </p:nvSpPr>
        <p:spPr>
          <a:xfrm>
            <a:off x="2016814" y="6423778"/>
            <a:ext cx="266841" cy="2872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3" name="矩形 252"/>
          <p:cNvSpPr/>
          <p:nvPr/>
        </p:nvSpPr>
        <p:spPr>
          <a:xfrm>
            <a:off x="2607630" y="5409117"/>
            <a:ext cx="106736" cy="11491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4" name="矩形 253"/>
          <p:cNvSpPr/>
          <p:nvPr/>
        </p:nvSpPr>
        <p:spPr>
          <a:xfrm>
            <a:off x="1883393" y="5722569"/>
            <a:ext cx="266841" cy="28728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5" name="矩形 254"/>
          <p:cNvSpPr/>
          <p:nvPr/>
        </p:nvSpPr>
        <p:spPr>
          <a:xfrm flipV="1">
            <a:off x="1174351" y="6009853"/>
            <a:ext cx="266841" cy="2872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6" name="矩形 255"/>
          <p:cNvSpPr/>
          <p:nvPr/>
        </p:nvSpPr>
        <p:spPr>
          <a:xfrm>
            <a:off x="3050082" y="6293819"/>
            <a:ext cx="156291" cy="1355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4" name="灯片编号占位符 3">
            <a:extLst>
              <a:ext uri="{FF2B5EF4-FFF2-40B4-BE49-F238E27FC236}">
                <a16:creationId xmlns:a16="http://schemas.microsoft.com/office/drawing/2014/main" id="{959F3B9F-5BA4-4740-BEE5-DBC837425E68}"/>
              </a:ext>
            </a:extLst>
          </p:cNvPr>
          <p:cNvSpPr>
            <a:spLocks noGrp="1"/>
          </p:cNvSpPr>
          <p:nvPr>
            <p:ph type="sldNum" sz="quarter" idx="12"/>
          </p:nvPr>
        </p:nvSpPr>
        <p:spPr/>
        <p:txBody>
          <a:bodyPr/>
          <a:lstStyle/>
          <a:p>
            <a:fld id="{B6F15528-21DE-4FAA-801E-634DDDAF4B2B}" type="slidenum">
              <a:rPr lang="en-US" smtClean="0"/>
              <a:t>15</a:t>
            </a:fld>
            <a:endParaRPr lang="en-US" dirty="0"/>
          </a:p>
        </p:txBody>
      </p:sp>
      <p:sp>
        <p:nvSpPr>
          <p:cNvPr id="19" name="灯片编号占位符 8">
            <a:extLst>
              <a:ext uri="{FF2B5EF4-FFF2-40B4-BE49-F238E27FC236}">
                <a16:creationId xmlns:a16="http://schemas.microsoft.com/office/drawing/2014/main" id="{B631DAF5-9BCD-4F41-8E31-A5BFAA55F5BF}"/>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15</a:t>
            </a:fld>
            <a:endParaRPr kumimoji="0" lang="en-US" altLang="zh-CN" sz="1800">
              <a:latin typeface="Times New Roman" panose="02020603050405020304" pitchFamily="18" charset="0"/>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2.2.1 </a:t>
            </a:r>
            <a:r>
              <a:rPr lang="zh-CN" altLang="zh-CN" b="1" dirty="0"/>
              <a:t>资金的时间价值</a:t>
            </a:r>
            <a:endParaRPr lang="zh-CN" altLang="en-US" dirty="0"/>
          </a:p>
        </p:txBody>
      </p:sp>
      <p:sp>
        <p:nvSpPr>
          <p:cNvPr id="3"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cxnSp>
        <p:nvCxnSpPr>
          <p:cNvPr id="24" name="直接连接符 23"/>
          <p:cNvCxnSpPr/>
          <p:nvPr/>
        </p:nvCxnSpPr>
        <p:spPr>
          <a:xfrm>
            <a:off x="4506913" y="10409238"/>
            <a:ext cx="906462" cy="584200"/>
          </a:xfrm>
          <a:prstGeom prst="line">
            <a:avLst/>
          </a:prstGeom>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a:off x="3973513" y="10642600"/>
            <a:ext cx="1439862" cy="349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841375" y="1600994"/>
            <a:ext cx="10668000" cy="1134413"/>
          </a:xfrm>
          <a:prstGeom prst="rect">
            <a:avLst/>
          </a:prstGeom>
        </p:spPr>
        <p:txBody>
          <a:bodyPr wrap="square">
            <a:spAutoFit/>
          </a:bodyPr>
          <a:lstStyle/>
          <a:p>
            <a:pPr>
              <a:lnSpc>
                <a:spcPct val="150000"/>
              </a:lnSpc>
            </a:pPr>
            <a:r>
              <a:rPr lang="en-US" altLang="zh-CN" dirty="0"/>
              <a:t>       </a:t>
            </a:r>
            <a:r>
              <a:rPr lang="zh-CN" altLang="zh-CN" dirty="0"/>
              <a:t>单利是指仅仅以本金作为基数来计算利息，即不论年限有多长，每年都按原始本金计息，已取得的利息在后续年度不再计息。</a:t>
            </a:r>
            <a:endParaRPr lang="zh-CN" altLang="en-US" dirty="0"/>
          </a:p>
        </p:txBody>
      </p:sp>
      <mc:AlternateContent xmlns:mc="http://schemas.openxmlformats.org/markup-compatibility/2006" xmlns:a14="http://schemas.microsoft.com/office/drawing/2010/main">
        <mc:Choice Requires="a14">
          <p:sp>
            <p:nvSpPr>
              <p:cNvPr id="6" name="矩形 5"/>
              <p:cNvSpPr/>
              <p:nvPr/>
            </p:nvSpPr>
            <p:spPr>
              <a:xfrm>
                <a:off x="8537575" y="2206129"/>
                <a:ext cx="175067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b="0" i="1">
                              <a:latin typeface="Cambria Math" panose="02040503050406030204"/>
                            </a:rPr>
                            <m:t>𝐼</m:t>
                          </m:r>
                        </m:e>
                        <m:sub>
                          <m:r>
                            <a:rPr lang="en-US" altLang="zh-CN" b="0" i="1">
                              <a:latin typeface="Cambria Math" panose="02040503050406030204"/>
                            </a:rPr>
                            <m:t>𝑡</m:t>
                          </m:r>
                        </m:sub>
                      </m:sSub>
                      <m:r>
                        <a:rPr lang="en-US" altLang="zh-CN" b="0">
                          <a:latin typeface="Cambria Math" panose="02040503050406030204"/>
                        </a:rPr>
                        <m:t>=</m:t>
                      </m:r>
                      <m:r>
                        <a:rPr lang="en-US" altLang="zh-CN" b="0" i="1">
                          <a:latin typeface="Cambria Math" panose="02040503050406030204"/>
                        </a:rPr>
                        <m:t>𝑃</m:t>
                      </m:r>
                      <m:r>
                        <a:rPr lang="en-US" altLang="zh-CN" b="0">
                          <a:latin typeface="Cambria Math" panose="02040503050406030204"/>
                        </a:rPr>
                        <m:t>×</m:t>
                      </m:r>
                      <m:sSub>
                        <m:sSubPr>
                          <m:ctrlPr>
                            <a:rPr lang="zh-CN" altLang="zh-CN" i="1">
                              <a:latin typeface="Cambria Math" panose="02040503050406030204" pitchFamily="18" charset="0"/>
                            </a:rPr>
                          </m:ctrlPr>
                        </m:sSubPr>
                        <m:e>
                          <m:r>
                            <a:rPr lang="en-US" altLang="zh-CN" b="0" i="1">
                              <a:latin typeface="Cambria Math" panose="02040503050406030204"/>
                            </a:rPr>
                            <m:t>𝑖</m:t>
                          </m:r>
                        </m:e>
                        <m:sub>
                          <m:r>
                            <a:rPr lang="en-US" altLang="zh-CN" b="0" i="1">
                              <a:latin typeface="Cambria Math" panose="02040503050406030204"/>
                            </a:rPr>
                            <m:t>𝑑</m:t>
                          </m:r>
                        </m:sub>
                      </m:sSub>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8537575" y="2206129"/>
                <a:ext cx="1750671" cy="461665"/>
              </a:xfrm>
              <a:prstGeom prst="rect">
                <a:avLst/>
              </a:prstGeom>
              <a:blipFill rotWithShape="1">
                <a:blip r:embed="rId2"/>
                <a:stretch>
                  <a:fillRect t="-30" r="35" b="34"/>
                </a:stretch>
              </a:blipFill>
            </p:spPr>
            <p:txBody>
              <a:bodyPr/>
              <a:lstStyle/>
              <a:p>
                <a:r>
                  <a:rPr lang="zh-CN" altLang="en-US">
                    <a:noFill/>
                  </a:rPr>
                  <a:t> </a:t>
                </a:r>
              </a:p>
            </p:txBody>
          </p:sp>
        </mc:Fallback>
      </mc:AlternateContent>
      <p:sp>
        <p:nvSpPr>
          <p:cNvPr id="9" name="矩形 8"/>
          <p:cNvSpPr/>
          <p:nvPr/>
        </p:nvSpPr>
        <p:spPr>
          <a:xfrm>
            <a:off x="932863" y="2896394"/>
            <a:ext cx="9677399" cy="461665"/>
          </a:xfrm>
          <a:prstGeom prst="rect">
            <a:avLst/>
          </a:prstGeom>
        </p:spPr>
        <p:txBody>
          <a:bodyPr wrap="square">
            <a:spAutoFit/>
          </a:bodyPr>
          <a:lstStyle/>
          <a:p>
            <a:r>
              <a:rPr lang="zh-CN" altLang="zh-CN" dirty="0"/>
              <a:t>式中</a:t>
            </a:r>
            <a:r>
              <a:rPr lang="en-US" altLang="zh-CN" dirty="0"/>
              <a:t> </a:t>
            </a:r>
            <a:r>
              <a:rPr lang="en-US" altLang="zh-CN" i="1" dirty="0"/>
              <a:t>I</a:t>
            </a:r>
            <a:r>
              <a:rPr lang="en-US" altLang="zh-CN" i="1" baseline="-25000" dirty="0"/>
              <a:t>t </a:t>
            </a:r>
            <a:r>
              <a:rPr lang="zh-CN" altLang="zh-CN" dirty="0"/>
              <a:t>表示第</a:t>
            </a:r>
            <a:r>
              <a:rPr lang="en-US" altLang="zh-CN" i="1" dirty="0"/>
              <a:t>t</a:t>
            </a:r>
            <a:r>
              <a:rPr lang="zh-CN" altLang="zh-CN" dirty="0"/>
              <a:t>期的利息额度；</a:t>
            </a:r>
            <a:r>
              <a:rPr lang="en-US" altLang="zh-CN" i="1" dirty="0"/>
              <a:t>P </a:t>
            </a:r>
            <a:r>
              <a:rPr lang="zh-CN" altLang="zh-CN" dirty="0"/>
              <a:t>表示本金；</a:t>
            </a:r>
            <a:r>
              <a:rPr lang="en-US" altLang="zh-CN" i="1" dirty="0"/>
              <a:t>i</a:t>
            </a:r>
            <a:r>
              <a:rPr lang="en-US" altLang="zh-CN" i="1" baseline="-25000" dirty="0"/>
              <a:t>d </a:t>
            </a:r>
            <a:r>
              <a:rPr lang="zh-CN" altLang="zh-CN" dirty="0"/>
              <a:t>表示计息单利利率。</a:t>
            </a:r>
            <a:endParaRPr lang="zh-CN" altLang="en-US" dirty="0"/>
          </a:p>
        </p:txBody>
      </p:sp>
      <p:cxnSp>
        <p:nvCxnSpPr>
          <p:cNvPr id="31" name="直接连接符 30"/>
          <p:cNvCxnSpPr/>
          <p:nvPr/>
        </p:nvCxnSpPr>
        <p:spPr>
          <a:xfrm>
            <a:off x="3175" y="3582194"/>
            <a:ext cx="12191999" cy="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175" y="3734594"/>
            <a:ext cx="12191999" cy="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5565775" y="3810794"/>
            <a:ext cx="205787" cy="3048794"/>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70649" y="3886994"/>
            <a:ext cx="4575969" cy="1134413"/>
          </a:xfrm>
          <a:prstGeom prst="rect">
            <a:avLst/>
          </a:prstGeom>
        </p:spPr>
        <p:txBody>
          <a:bodyPr wrap="square">
            <a:spAutoFit/>
          </a:bodyPr>
          <a:lstStyle/>
          <a:p>
            <a:pPr>
              <a:lnSpc>
                <a:spcPct val="150000"/>
              </a:lnSpc>
            </a:pPr>
            <a:r>
              <a:rPr lang="en-US" altLang="zh-CN" dirty="0"/>
              <a:t>       </a:t>
            </a:r>
            <a:r>
              <a:rPr lang="zh-CN" altLang="zh-CN" dirty="0"/>
              <a:t>假设</a:t>
            </a:r>
            <a:r>
              <a:rPr lang="en-US" altLang="zh-CN" dirty="0"/>
              <a:t> </a:t>
            </a:r>
            <a:r>
              <a:rPr lang="en-US" altLang="zh-CN" i="1" dirty="0"/>
              <a:t>I</a:t>
            </a:r>
            <a:r>
              <a:rPr lang="en-US" altLang="zh-CN" i="1" baseline="-25000" dirty="0"/>
              <a:t>n </a:t>
            </a:r>
            <a:r>
              <a:rPr lang="zh-CN" altLang="zh-CN" dirty="0"/>
              <a:t>表示第</a:t>
            </a:r>
            <a:r>
              <a:rPr lang="en-US" altLang="zh-CN" dirty="0"/>
              <a:t> </a:t>
            </a:r>
            <a:r>
              <a:rPr lang="en-US" altLang="zh-CN" i="1" dirty="0"/>
              <a:t>n </a:t>
            </a:r>
            <a:r>
              <a:rPr lang="zh-CN" altLang="zh-CN" dirty="0"/>
              <a:t>个计息期所付或者所收到的单利总额，则有</a:t>
            </a:r>
            <a:endParaRPr lang="zh-CN" altLang="en-US" dirty="0"/>
          </a:p>
        </p:txBody>
      </p:sp>
      <mc:AlternateContent xmlns:mc="http://schemas.openxmlformats.org/markup-compatibility/2006" xmlns:a14="http://schemas.microsoft.com/office/drawing/2010/main">
        <mc:Choice Requires="a14">
          <p:sp>
            <p:nvSpPr>
              <p:cNvPr id="14" name="矩形 13"/>
              <p:cNvSpPr/>
              <p:nvPr/>
            </p:nvSpPr>
            <p:spPr>
              <a:xfrm>
                <a:off x="370649" y="5106591"/>
                <a:ext cx="5156989" cy="10988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b="0" i="1">
                              <a:latin typeface="Cambria Math" panose="02040503050406030204"/>
                            </a:rPr>
                            <m:t>𝐼</m:t>
                          </m:r>
                        </m:e>
                        <m:sub>
                          <m:r>
                            <a:rPr lang="en-US" altLang="zh-CN" b="0" i="1">
                              <a:latin typeface="Cambria Math" panose="02040503050406030204"/>
                            </a:rPr>
                            <m:t>𝑛</m:t>
                          </m:r>
                        </m:sub>
                      </m:sSub>
                      <m:r>
                        <a:rPr lang="en-US" altLang="zh-CN" b="0" i="1">
                          <a:latin typeface="Cambria Math" panose="02040503050406030204"/>
                        </a:rPr>
                        <m:t>=</m:t>
                      </m:r>
                      <m:nary>
                        <m:naryPr>
                          <m:chr m:val="∑"/>
                          <m:limLoc m:val="undOvr"/>
                          <m:ctrlPr>
                            <a:rPr lang="zh-CN" altLang="zh-CN" i="1">
                              <a:latin typeface="Cambria Math" panose="02040503050406030204" pitchFamily="18" charset="0"/>
                            </a:rPr>
                          </m:ctrlPr>
                        </m:naryPr>
                        <m:sub>
                          <m:r>
                            <a:rPr lang="en-US" altLang="zh-CN" b="0" i="1">
                              <a:latin typeface="Cambria Math" panose="02040503050406030204"/>
                            </a:rPr>
                            <m:t>𝑡</m:t>
                          </m:r>
                          <m:r>
                            <a:rPr lang="en-US" altLang="zh-CN" b="0" i="1">
                              <a:latin typeface="Cambria Math" panose="02040503050406030204"/>
                            </a:rPr>
                            <m:t>=1</m:t>
                          </m:r>
                        </m:sub>
                        <m:sup>
                          <m:r>
                            <a:rPr lang="en-US" altLang="zh-CN" b="0" i="1">
                              <a:latin typeface="Cambria Math" panose="02040503050406030204"/>
                            </a:rPr>
                            <m:t>𝑛</m:t>
                          </m:r>
                        </m:sup>
                        <m:e>
                          <m:sSub>
                            <m:sSubPr>
                              <m:ctrlPr>
                                <a:rPr lang="zh-CN" altLang="zh-CN" i="1">
                                  <a:latin typeface="Cambria Math" panose="02040503050406030204" pitchFamily="18" charset="0"/>
                                </a:rPr>
                              </m:ctrlPr>
                            </m:sSubPr>
                            <m:e>
                              <m:r>
                                <a:rPr lang="en-US" altLang="zh-CN" b="0" i="1">
                                  <a:latin typeface="Cambria Math" panose="02040503050406030204"/>
                                </a:rPr>
                                <m:t>𝐼</m:t>
                              </m:r>
                            </m:e>
                            <m:sub>
                              <m:r>
                                <a:rPr lang="en-US" altLang="zh-CN" b="0" i="1">
                                  <a:latin typeface="Cambria Math" panose="02040503050406030204"/>
                                </a:rPr>
                                <m:t>𝑡</m:t>
                              </m:r>
                            </m:sub>
                          </m:sSub>
                        </m:e>
                      </m:nary>
                      <m:r>
                        <a:rPr lang="en-US" altLang="zh-CN" b="0" i="1">
                          <a:latin typeface="Cambria Math" panose="02040503050406030204"/>
                        </a:rPr>
                        <m:t>=</m:t>
                      </m:r>
                      <m:nary>
                        <m:naryPr>
                          <m:chr m:val="∑"/>
                          <m:limLoc m:val="undOvr"/>
                          <m:ctrlPr>
                            <a:rPr lang="zh-CN" altLang="zh-CN" i="1">
                              <a:latin typeface="Cambria Math" panose="02040503050406030204" pitchFamily="18" charset="0"/>
                            </a:rPr>
                          </m:ctrlPr>
                        </m:naryPr>
                        <m:sub>
                          <m:r>
                            <a:rPr lang="en-US" altLang="zh-CN" b="0" i="1">
                              <a:latin typeface="Cambria Math" panose="02040503050406030204"/>
                            </a:rPr>
                            <m:t>𝑡</m:t>
                          </m:r>
                          <m:r>
                            <a:rPr lang="en-US" altLang="zh-CN" b="0" i="1">
                              <a:latin typeface="Cambria Math" panose="02040503050406030204"/>
                            </a:rPr>
                            <m:t>=1</m:t>
                          </m:r>
                        </m:sub>
                        <m:sup>
                          <m:r>
                            <a:rPr lang="en-US" altLang="zh-CN" b="0" i="1">
                              <a:latin typeface="Cambria Math" panose="02040503050406030204"/>
                            </a:rPr>
                            <m:t>𝑛</m:t>
                          </m:r>
                        </m:sup>
                        <m:e>
                          <m:r>
                            <a:rPr lang="en-US" altLang="zh-CN" b="0" i="1">
                              <a:latin typeface="Cambria Math" panose="02040503050406030204"/>
                            </a:rPr>
                            <m:t>𝑃</m:t>
                          </m:r>
                        </m:e>
                      </m:nary>
                      <m:r>
                        <a:rPr lang="en-US" altLang="zh-CN" b="0" i="1">
                          <a:latin typeface="Cambria Math" panose="02040503050406030204"/>
                        </a:rPr>
                        <m:t>×</m:t>
                      </m:r>
                      <m:sSub>
                        <m:sSubPr>
                          <m:ctrlPr>
                            <a:rPr lang="zh-CN" altLang="zh-CN" i="1">
                              <a:latin typeface="Cambria Math" panose="02040503050406030204" pitchFamily="18" charset="0"/>
                            </a:rPr>
                          </m:ctrlPr>
                        </m:sSubPr>
                        <m:e>
                          <m:r>
                            <a:rPr lang="en-US" altLang="zh-CN" b="0" i="1">
                              <a:latin typeface="Cambria Math" panose="02040503050406030204"/>
                            </a:rPr>
                            <m:t>𝑖</m:t>
                          </m:r>
                        </m:e>
                        <m:sub>
                          <m:r>
                            <a:rPr lang="en-US" altLang="zh-CN" b="0" i="1">
                              <a:latin typeface="Cambria Math" panose="02040503050406030204"/>
                            </a:rPr>
                            <m:t>𝑑</m:t>
                          </m:r>
                        </m:sub>
                      </m:sSub>
                      <m:r>
                        <a:rPr lang="en-US" altLang="zh-CN" b="0" i="1">
                          <a:latin typeface="Cambria Math" panose="02040503050406030204"/>
                        </a:rPr>
                        <m:t>=</m:t>
                      </m:r>
                      <m:r>
                        <a:rPr lang="en-US" altLang="zh-CN" b="0" i="1">
                          <a:latin typeface="Cambria Math" panose="02040503050406030204"/>
                        </a:rPr>
                        <m:t>𝑃</m:t>
                      </m:r>
                      <m:r>
                        <a:rPr lang="en-US" altLang="zh-CN" b="0" i="1">
                          <a:latin typeface="Cambria Math" panose="02040503050406030204"/>
                        </a:rPr>
                        <m:t>×</m:t>
                      </m:r>
                      <m:sSub>
                        <m:sSubPr>
                          <m:ctrlPr>
                            <a:rPr lang="zh-CN" altLang="zh-CN" i="1">
                              <a:latin typeface="Cambria Math" panose="02040503050406030204" pitchFamily="18" charset="0"/>
                            </a:rPr>
                          </m:ctrlPr>
                        </m:sSubPr>
                        <m:e>
                          <m:r>
                            <a:rPr lang="en-US" altLang="zh-CN" b="0" i="1">
                              <a:latin typeface="Cambria Math" panose="02040503050406030204"/>
                            </a:rPr>
                            <m:t>𝑖</m:t>
                          </m:r>
                        </m:e>
                        <m:sub>
                          <m:r>
                            <a:rPr lang="en-US" altLang="zh-CN" b="0" i="1">
                              <a:latin typeface="Cambria Math" panose="02040503050406030204"/>
                            </a:rPr>
                            <m:t>𝑑</m:t>
                          </m:r>
                        </m:sub>
                      </m:sSub>
                      <m:r>
                        <a:rPr lang="en-US" altLang="zh-CN" b="0" i="1">
                          <a:latin typeface="Cambria Math" panose="02040503050406030204"/>
                        </a:rPr>
                        <m:t>×</m:t>
                      </m:r>
                      <m:r>
                        <a:rPr lang="en-US" altLang="zh-CN" b="0" i="1">
                          <a:latin typeface="Cambria Math" panose="02040503050406030204"/>
                        </a:rPr>
                        <m:t>𝑛</m:t>
                      </m:r>
                    </m:oMath>
                  </m:oMathPara>
                </a14:m>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370649" y="5106591"/>
                <a:ext cx="5156989" cy="1098891"/>
              </a:xfrm>
              <a:prstGeom prst="rect">
                <a:avLst/>
              </a:prstGeom>
              <a:blipFill rotWithShape="1">
                <a:blip r:embed="rId3"/>
                <a:stretch>
                  <a:fillRect l="-9" t="-51" r="12" b="24"/>
                </a:stretch>
              </a:blipFill>
            </p:spPr>
            <p:txBody>
              <a:bodyPr/>
              <a:lstStyle/>
              <a:p>
                <a:r>
                  <a:rPr lang="zh-CN" altLang="en-US">
                    <a:noFill/>
                  </a:rPr>
                  <a:t> </a:t>
                </a:r>
              </a:p>
            </p:txBody>
          </p:sp>
        </mc:Fallback>
      </mc:AlternateContent>
      <p:sp>
        <p:nvSpPr>
          <p:cNvPr id="15" name="矩形 14"/>
          <p:cNvSpPr/>
          <p:nvPr/>
        </p:nvSpPr>
        <p:spPr>
          <a:xfrm>
            <a:off x="6058258" y="3810794"/>
            <a:ext cx="6099175" cy="1688411"/>
          </a:xfrm>
          <a:prstGeom prst="rect">
            <a:avLst/>
          </a:prstGeom>
        </p:spPr>
        <p:txBody>
          <a:bodyPr>
            <a:spAutoFit/>
          </a:bodyPr>
          <a:lstStyle/>
          <a:p>
            <a:pPr>
              <a:lnSpc>
                <a:spcPct val="150000"/>
              </a:lnSpc>
            </a:pPr>
            <a:r>
              <a:rPr lang="zh-CN" altLang="zh-CN" dirty="0"/>
              <a:t>在单利计息的情况下，总利息与本金、利率和计息周期数是成正比的，而第</a:t>
            </a:r>
            <a:r>
              <a:rPr lang="en-US" altLang="zh-CN" i="1" dirty="0"/>
              <a:t>n</a:t>
            </a:r>
            <a:r>
              <a:rPr lang="zh-CN" altLang="zh-CN" dirty="0"/>
              <a:t>期末的利、本利和</a:t>
            </a:r>
            <a:r>
              <a:rPr lang="en-US" altLang="zh-CN" i="1" dirty="0"/>
              <a:t>F</a:t>
            </a:r>
            <a:r>
              <a:rPr lang="zh-CN" altLang="zh-CN" dirty="0"/>
              <a:t>等于本金加上利息，如</a:t>
            </a:r>
            <a:r>
              <a:rPr lang="zh-CN" altLang="en-US" dirty="0"/>
              <a:t>下</a:t>
            </a:r>
            <a:r>
              <a:rPr lang="zh-CN" altLang="zh-CN" dirty="0"/>
              <a:t>式</a:t>
            </a:r>
            <a:r>
              <a:rPr lang="zh-CN" altLang="en-US" dirty="0"/>
              <a:t>所示：</a:t>
            </a:r>
          </a:p>
        </p:txBody>
      </p:sp>
      <mc:AlternateContent xmlns:mc="http://schemas.openxmlformats.org/markup-compatibility/2006" xmlns:a14="http://schemas.microsoft.com/office/drawing/2010/main">
        <mc:Choice Requires="a14">
          <p:sp>
            <p:nvSpPr>
              <p:cNvPr id="20" name="矩形 19"/>
              <p:cNvSpPr/>
              <p:nvPr/>
            </p:nvSpPr>
            <p:spPr>
              <a:xfrm>
                <a:off x="7193475" y="5787529"/>
                <a:ext cx="39826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a:latin typeface="Cambria Math" panose="02040503050406030204"/>
                        </a:rPr>
                        <m:t>𝐹</m:t>
                      </m:r>
                      <m:r>
                        <a:rPr lang="en-US" altLang="zh-CN" b="0">
                          <a:latin typeface="Cambria Math" panose="02040503050406030204"/>
                        </a:rPr>
                        <m:t>=</m:t>
                      </m:r>
                      <m:r>
                        <a:rPr lang="en-US" altLang="zh-CN" b="0" i="1">
                          <a:latin typeface="Cambria Math" panose="02040503050406030204"/>
                        </a:rPr>
                        <m:t>𝑃</m:t>
                      </m:r>
                      <m:r>
                        <a:rPr lang="en-US" altLang="zh-CN" b="0">
                          <a:latin typeface="Cambria Math" panose="02040503050406030204"/>
                        </a:rPr>
                        <m:t>+</m:t>
                      </m:r>
                      <m:sSub>
                        <m:sSubPr>
                          <m:ctrlPr>
                            <a:rPr lang="zh-CN" altLang="zh-CN" i="1">
                              <a:latin typeface="Cambria Math" panose="02040503050406030204" pitchFamily="18" charset="0"/>
                            </a:rPr>
                          </m:ctrlPr>
                        </m:sSubPr>
                        <m:e>
                          <m:r>
                            <a:rPr lang="en-US" altLang="zh-CN" b="0" i="1">
                              <a:latin typeface="Cambria Math" panose="02040503050406030204"/>
                            </a:rPr>
                            <m:t>𝐼</m:t>
                          </m:r>
                        </m:e>
                        <m:sub>
                          <m:r>
                            <a:rPr lang="en-US" altLang="zh-CN" b="0" i="1">
                              <a:latin typeface="Cambria Math" panose="02040503050406030204"/>
                            </a:rPr>
                            <m:t>𝑛</m:t>
                          </m:r>
                        </m:sub>
                      </m:sSub>
                      <m:r>
                        <a:rPr lang="en-US" altLang="zh-CN" b="0">
                          <a:latin typeface="Cambria Math" panose="02040503050406030204"/>
                        </a:rPr>
                        <m:t>=</m:t>
                      </m:r>
                      <m:r>
                        <a:rPr lang="en-US" altLang="zh-CN" b="0" i="1">
                          <a:latin typeface="Cambria Math" panose="02040503050406030204"/>
                        </a:rPr>
                        <m:t>𝑃</m:t>
                      </m:r>
                      <m:r>
                        <a:rPr lang="en-US" altLang="zh-CN" b="0">
                          <a:latin typeface="Cambria Math" panose="02040503050406030204"/>
                        </a:rPr>
                        <m:t>(</m:t>
                      </m:r>
                      <m:r>
                        <a:rPr lang="en-US" altLang="zh-CN" b="0" i="1">
                          <a:latin typeface="Cambria Math" panose="02040503050406030204"/>
                        </a:rPr>
                        <m:t>1</m:t>
                      </m:r>
                      <m:r>
                        <a:rPr lang="en-US" altLang="zh-CN" b="0">
                          <a:latin typeface="Cambria Math" panose="02040503050406030204"/>
                        </a:rPr>
                        <m:t>+</m:t>
                      </m:r>
                      <m:r>
                        <a:rPr lang="en-US" altLang="zh-CN" b="0" i="1">
                          <a:latin typeface="Cambria Math" panose="02040503050406030204"/>
                        </a:rPr>
                        <m:t>𝑛</m:t>
                      </m:r>
                      <m:r>
                        <a:rPr lang="en-US" altLang="zh-CN" b="0">
                          <a:latin typeface="Cambria Math" panose="02040503050406030204"/>
                        </a:rPr>
                        <m:t>×</m:t>
                      </m:r>
                      <m:sSub>
                        <m:sSubPr>
                          <m:ctrlPr>
                            <a:rPr lang="zh-CN" altLang="zh-CN" i="1">
                              <a:latin typeface="Cambria Math" panose="02040503050406030204" pitchFamily="18" charset="0"/>
                            </a:rPr>
                          </m:ctrlPr>
                        </m:sSubPr>
                        <m:e>
                          <m:r>
                            <a:rPr lang="en-US" altLang="zh-CN" b="0" i="1">
                              <a:latin typeface="Cambria Math" panose="02040503050406030204"/>
                            </a:rPr>
                            <m:t>𝑖</m:t>
                          </m:r>
                        </m:e>
                        <m:sub>
                          <m:r>
                            <a:rPr lang="en-US" altLang="zh-CN" b="0" i="1">
                              <a:latin typeface="Cambria Math" panose="02040503050406030204"/>
                            </a:rPr>
                            <m:t>𝑑</m:t>
                          </m:r>
                        </m:sub>
                      </m:sSub>
                      <m:r>
                        <a:rPr lang="en-US" altLang="zh-CN" b="0">
                          <a:latin typeface="Cambria Math" panose="02040503050406030204"/>
                        </a:rPr>
                        <m:t>)</m:t>
                      </m:r>
                    </m:oMath>
                  </m:oMathPara>
                </a14:m>
                <a:endParaRPr lang="zh-CN" altLang="en-US" dirty="0"/>
              </a:p>
            </p:txBody>
          </p:sp>
        </mc:Choice>
        <mc:Fallback xmlns="">
          <p:sp>
            <p:nvSpPr>
              <p:cNvPr id="20" name="矩形 19"/>
              <p:cNvSpPr>
                <a:spLocks noRot="1" noChangeAspect="1" noMove="1" noResize="1" noEditPoints="1" noAdjustHandles="1" noChangeArrowheads="1" noChangeShapeType="1" noTextEdit="1"/>
              </p:cNvSpPr>
              <p:nvPr/>
            </p:nvSpPr>
            <p:spPr>
              <a:xfrm>
                <a:off x="7193475" y="5787529"/>
                <a:ext cx="3982629" cy="461665"/>
              </a:xfrm>
              <a:prstGeom prst="rect">
                <a:avLst/>
              </a:prstGeom>
              <a:blipFill rotWithShape="1">
                <a:blip r:embed="rId4"/>
                <a:stretch>
                  <a:fillRect l="-5" t="-30" r="3" b="34"/>
                </a:stretch>
              </a:blipFill>
            </p:spPr>
            <p:txBody>
              <a:bodyPr/>
              <a:lstStyle/>
              <a:p>
                <a:r>
                  <a:rPr lang="zh-CN" altLang="en-US">
                    <a:noFill/>
                  </a:rPr>
                  <a:t> </a:t>
                </a:r>
              </a:p>
            </p:txBody>
          </p:sp>
        </mc:Fallback>
      </mc:AlternateContent>
      <p:sp>
        <p:nvSpPr>
          <p:cNvPr id="17" name="TextBox 16"/>
          <p:cNvSpPr txBox="1"/>
          <p:nvPr/>
        </p:nvSpPr>
        <p:spPr>
          <a:xfrm>
            <a:off x="1069975" y="1139329"/>
            <a:ext cx="3276600" cy="461665"/>
          </a:xfrm>
          <a:prstGeom prst="rect">
            <a:avLst/>
          </a:prstGeom>
          <a:noFill/>
        </p:spPr>
        <p:txBody>
          <a:bodyPr wrap="square" rtlCol="0">
            <a:spAutoFit/>
          </a:bodyPr>
          <a:lstStyle/>
          <a:p>
            <a:r>
              <a:rPr lang="en-US" altLang="zh-CN" b="1" dirty="0"/>
              <a:t>3. </a:t>
            </a:r>
            <a:r>
              <a:rPr lang="zh-CN" altLang="en-US" b="1" dirty="0"/>
              <a:t>单利</a:t>
            </a:r>
          </a:p>
        </p:txBody>
      </p:sp>
      <p:sp>
        <p:nvSpPr>
          <p:cNvPr id="8" name="灯片编号占位符 7">
            <a:extLst>
              <a:ext uri="{FF2B5EF4-FFF2-40B4-BE49-F238E27FC236}">
                <a16:creationId xmlns:a16="http://schemas.microsoft.com/office/drawing/2014/main" id="{27699897-A5AF-4865-B163-12A9A293BCA9}"/>
              </a:ext>
            </a:extLst>
          </p:cNvPr>
          <p:cNvSpPr>
            <a:spLocks noGrp="1"/>
          </p:cNvSpPr>
          <p:nvPr>
            <p:ph type="sldNum" sz="quarter" idx="12"/>
          </p:nvPr>
        </p:nvSpPr>
        <p:spPr/>
        <p:txBody>
          <a:bodyPr/>
          <a:lstStyle/>
          <a:p>
            <a:fld id="{B6F15528-21DE-4FAA-801E-634DDDAF4B2B}" type="slidenum">
              <a:rPr lang="en-US" smtClean="0"/>
              <a:t>150</a:t>
            </a:fld>
            <a:endParaRPr lang="en-US" dirty="0"/>
          </a:p>
        </p:txBody>
      </p:sp>
      <p:sp>
        <p:nvSpPr>
          <p:cNvPr id="21" name="灯片编号占位符 8">
            <a:extLst>
              <a:ext uri="{FF2B5EF4-FFF2-40B4-BE49-F238E27FC236}">
                <a16:creationId xmlns:a16="http://schemas.microsoft.com/office/drawing/2014/main" id="{D4B372D7-B1BB-4146-A646-1D9759673D16}"/>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150</a:t>
            </a:fld>
            <a:endParaRPr kumimoji="0" lang="en-US" altLang="zh-CN" sz="1800" dirty="0">
              <a:latin typeface="Times New Roman" panose="02020603050405020304" pitchFamily="18" charset="0"/>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2.2.1 </a:t>
            </a:r>
            <a:r>
              <a:rPr lang="zh-CN" altLang="zh-CN" b="1" dirty="0"/>
              <a:t>资金的时间价值</a:t>
            </a:r>
            <a:endParaRPr lang="zh-CN" altLang="en-US" dirty="0"/>
          </a:p>
        </p:txBody>
      </p:sp>
      <p:sp>
        <p:nvSpPr>
          <p:cNvPr id="3"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cxnSp>
        <p:nvCxnSpPr>
          <p:cNvPr id="24" name="直接连接符 23"/>
          <p:cNvCxnSpPr/>
          <p:nvPr/>
        </p:nvCxnSpPr>
        <p:spPr>
          <a:xfrm>
            <a:off x="4506913" y="10409238"/>
            <a:ext cx="906462" cy="584200"/>
          </a:xfrm>
          <a:prstGeom prst="line">
            <a:avLst/>
          </a:prstGeom>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a:off x="3973513" y="10642600"/>
            <a:ext cx="1439862" cy="349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16782" y="1219994"/>
            <a:ext cx="10286999" cy="1200329"/>
          </a:xfrm>
          <a:prstGeom prst="rect">
            <a:avLst/>
          </a:prstGeom>
        </p:spPr>
        <p:txBody>
          <a:bodyPr wrap="square">
            <a:spAutoFit/>
          </a:bodyPr>
          <a:lstStyle/>
          <a:p>
            <a:pPr>
              <a:lnSpc>
                <a:spcPct val="150000"/>
              </a:lnSpc>
            </a:pPr>
            <a:r>
              <a:rPr lang="zh-CN" altLang="zh-CN" b="1" dirty="0"/>
              <a:t>【例</a:t>
            </a:r>
            <a:r>
              <a:rPr lang="en-US" altLang="zh-CN" b="1" dirty="0"/>
              <a:t>2.7</a:t>
            </a:r>
            <a:r>
              <a:rPr lang="zh-CN" altLang="zh-CN" b="1" dirty="0"/>
              <a:t>】 某软件企业借入人民币</a:t>
            </a:r>
            <a:r>
              <a:rPr lang="en-US" altLang="zh-CN" b="1" dirty="0"/>
              <a:t>200000</a:t>
            </a:r>
            <a:r>
              <a:rPr lang="zh-CN" altLang="zh-CN" b="1" dirty="0"/>
              <a:t>元，年利率为</a:t>
            </a:r>
            <a:r>
              <a:rPr lang="en-US" altLang="zh-CN" b="1" dirty="0"/>
              <a:t>7%</a:t>
            </a:r>
            <a:r>
              <a:rPr lang="zh-CN" altLang="zh-CN" b="1" dirty="0"/>
              <a:t>，计划第三年末偿还，计算每年的利息与本利和。</a:t>
            </a:r>
            <a:endParaRPr lang="zh-CN" altLang="en-US" b="1" dirty="0"/>
          </a:p>
        </p:txBody>
      </p:sp>
      <p:pic>
        <p:nvPicPr>
          <p:cNvPr id="18" name="图片 17"/>
          <p:cNvPicPr/>
          <p:nvPr/>
        </p:nvPicPr>
        <p:blipFill rotWithShape="1">
          <a:blip r:embed="rId2"/>
          <a:srcRect l="31310" t="44868" r="12500" b="28042"/>
          <a:stretch>
            <a:fillRect/>
          </a:stretch>
        </p:blipFill>
        <p:spPr bwMode="auto">
          <a:xfrm>
            <a:off x="2212975" y="3734594"/>
            <a:ext cx="7696200" cy="2819400"/>
          </a:xfrm>
          <a:prstGeom prst="rect">
            <a:avLst/>
          </a:prstGeom>
          <a:ln>
            <a:noFill/>
          </a:ln>
        </p:spPr>
      </p:pic>
      <p:sp>
        <p:nvSpPr>
          <p:cNvPr id="8" name="矩形 7"/>
          <p:cNvSpPr/>
          <p:nvPr/>
        </p:nvSpPr>
        <p:spPr>
          <a:xfrm>
            <a:off x="4371106" y="3334484"/>
            <a:ext cx="3175869" cy="400110"/>
          </a:xfrm>
          <a:prstGeom prst="rect">
            <a:avLst/>
          </a:prstGeom>
        </p:spPr>
        <p:txBody>
          <a:bodyPr wrap="none">
            <a:spAutoFit/>
          </a:bodyPr>
          <a:lstStyle/>
          <a:p>
            <a:r>
              <a:rPr lang="zh-CN" altLang="zh-CN" sz="2000" b="1" dirty="0"/>
              <a:t>表</a:t>
            </a:r>
            <a:r>
              <a:rPr lang="en-US" altLang="zh-CN" sz="2000" b="1" dirty="0"/>
              <a:t>2-4 </a:t>
            </a:r>
            <a:r>
              <a:rPr lang="zh-CN" altLang="zh-CN" sz="2000" b="1" dirty="0"/>
              <a:t>单利方式利息计算表</a:t>
            </a:r>
            <a:endParaRPr lang="zh-CN" altLang="en-US" sz="2000" b="1" dirty="0"/>
          </a:p>
        </p:txBody>
      </p:sp>
      <p:sp>
        <p:nvSpPr>
          <p:cNvPr id="12" name="矩形 11"/>
          <p:cNvSpPr/>
          <p:nvPr/>
        </p:nvSpPr>
        <p:spPr>
          <a:xfrm>
            <a:off x="1111567" y="2740534"/>
            <a:ext cx="3485249" cy="461665"/>
          </a:xfrm>
          <a:prstGeom prst="rect">
            <a:avLst/>
          </a:prstGeom>
        </p:spPr>
        <p:txBody>
          <a:bodyPr wrap="none">
            <a:spAutoFit/>
          </a:bodyPr>
          <a:lstStyle/>
          <a:p>
            <a:r>
              <a:rPr lang="zh-CN" altLang="zh-CN" b="1" dirty="0"/>
              <a:t>解：计算过程详见表</a:t>
            </a:r>
            <a:r>
              <a:rPr lang="en-US" altLang="zh-CN" b="1" dirty="0"/>
              <a:t>2-.4</a:t>
            </a:r>
            <a:endParaRPr lang="zh-CN" altLang="en-US" b="1" dirty="0"/>
          </a:p>
        </p:txBody>
      </p:sp>
      <p:cxnSp>
        <p:nvCxnSpPr>
          <p:cNvPr id="21" name="直接连接符 20"/>
          <p:cNvCxnSpPr/>
          <p:nvPr/>
        </p:nvCxnSpPr>
        <p:spPr>
          <a:xfrm>
            <a:off x="3175" y="2496836"/>
            <a:ext cx="12191999" cy="0"/>
          </a:xfrm>
          <a:prstGeom prst="line">
            <a:avLst/>
          </a:prstGeom>
          <a:ln w="57150">
            <a:solidFill>
              <a:srgbClr val="74B836"/>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175" y="2649236"/>
            <a:ext cx="12191999" cy="0"/>
          </a:xfrm>
          <a:prstGeom prst="line">
            <a:avLst/>
          </a:prstGeom>
          <a:ln w="57150">
            <a:solidFill>
              <a:srgbClr val="74B836"/>
            </a:solidFill>
            <a:prstDash val="sysDot"/>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flipH="1">
            <a:off x="9863672" y="5816439"/>
            <a:ext cx="2681884" cy="1043149"/>
            <a:chOff x="-8805" y="5407865"/>
            <a:chExt cx="3213509" cy="1301644"/>
          </a:xfrm>
        </p:grpSpPr>
        <p:sp>
          <p:nvSpPr>
            <p:cNvPr id="26" name="矩形 25"/>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7" name="矩形 26"/>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8" name="矩形 27"/>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9" name="矩形 28"/>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0" name="矩形 29"/>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3" name="矩形 32"/>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4" name="矩形 33"/>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5" name="矩形 34"/>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6" name="矩形 35"/>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sp>
        <p:nvSpPr>
          <p:cNvPr id="6" name="灯片编号占位符 5">
            <a:extLst>
              <a:ext uri="{FF2B5EF4-FFF2-40B4-BE49-F238E27FC236}">
                <a16:creationId xmlns:a16="http://schemas.microsoft.com/office/drawing/2014/main" id="{C9C939D6-9558-4762-B1EC-0B7A9D2C8E33}"/>
              </a:ext>
            </a:extLst>
          </p:cNvPr>
          <p:cNvSpPr>
            <a:spLocks noGrp="1"/>
          </p:cNvSpPr>
          <p:nvPr>
            <p:ph type="sldNum" sz="quarter" idx="12"/>
          </p:nvPr>
        </p:nvSpPr>
        <p:spPr/>
        <p:txBody>
          <a:bodyPr/>
          <a:lstStyle/>
          <a:p>
            <a:fld id="{B6F15528-21DE-4FAA-801E-634DDDAF4B2B}" type="slidenum">
              <a:rPr lang="en-US" smtClean="0"/>
              <a:t>151</a:t>
            </a:fld>
            <a:endParaRPr lang="en-US" dirty="0"/>
          </a:p>
        </p:txBody>
      </p:sp>
      <p:sp>
        <p:nvSpPr>
          <p:cNvPr id="31" name="灯片编号占位符 8">
            <a:extLst>
              <a:ext uri="{FF2B5EF4-FFF2-40B4-BE49-F238E27FC236}">
                <a16:creationId xmlns:a16="http://schemas.microsoft.com/office/drawing/2014/main" id="{5793179C-8D34-4AA2-827B-5ECA77D3CEAD}"/>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151</a:t>
            </a:fld>
            <a:endParaRPr kumimoji="0" lang="en-US" altLang="zh-CN" sz="1800">
              <a:latin typeface="Times New Roman" panose="02020603050405020304" pitchFamily="18" charset="0"/>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2.2.1 </a:t>
            </a:r>
            <a:r>
              <a:rPr lang="zh-CN" altLang="zh-CN" b="1" dirty="0"/>
              <a:t>资金的时间价值</a:t>
            </a:r>
            <a:endParaRPr lang="zh-CN" altLang="en-US" dirty="0"/>
          </a:p>
        </p:txBody>
      </p:sp>
      <p:sp>
        <p:nvSpPr>
          <p:cNvPr id="3"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cxnSp>
        <p:nvCxnSpPr>
          <p:cNvPr id="24" name="直接连接符 23"/>
          <p:cNvCxnSpPr/>
          <p:nvPr/>
        </p:nvCxnSpPr>
        <p:spPr>
          <a:xfrm>
            <a:off x="4506913" y="10409238"/>
            <a:ext cx="906462" cy="584200"/>
          </a:xfrm>
          <a:prstGeom prst="line">
            <a:avLst/>
          </a:prstGeom>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a:off x="3973513" y="10642600"/>
            <a:ext cx="1439862" cy="349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603375" y="1453016"/>
            <a:ext cx="9732808" cy="1200329"/>
          </a:xfrm>
          <a:prstGeom prst="rect">
            <a:avLst/>
          </a:prstGeom>
        </p:spPr>
        <p:txBody>
          <a:bodyPr wrap="square">
            <a:spAutoFit/>
          </a:bodyPr>
          <a:lstStyle/>
          <a:p>
            <a:pPr>
              <a:lnSpc>
                <a:spcPct val="150000"/>
              </a:lnSpc>
            </a:pPr>
            <a:r>
              <a:rPr lang="zh-CN" altLang="zh-CN" b="1" dirty="0"/>
              <a:t>【</a:t>
            </a:r>
            <a:r>
              <a:rPr lang="zh-CN" altLang="en-US" b="1" dirty="0"/>
              <a:t>课堂练习</a:t>
            </a:r>
            <a:r>
              <a:rPr lang="zh-CN" altLang="zh-CN" b="1" dirty="0"/>
              <a:t>】 某</a:t>
            </a:r>
            <a:r>
              <a:rPr lang="en-US" altLang="zh-CN" b="1" dirty="0"/>
              <a:t>IT</a:t>
            </a:r>
            <a:r>
              <a:rPr lang="zh-CN" altLang="zh-CN" b="1" dirty="0"/>
              <a:t>企业借入人民币</a:t>
            </a:r>
            <a:r>
              <a:rPr lang="en-US" altLang="zh-CN" b="1" dirty="0"/>
              <a:t>80000</a:t>
            </a:r>
            <a:r>
              <a:rPr lang="zh-CN" altLang="zh-CN" b="1" dirty="0"/>
              <a:t>元，年利率为</a:t>
            </a:r>
            <a:r>
              <a:rPr lang="en-US" altLang="zh-CN" b="1" dirty="0"/>
              <a:t>6.5%</a:t>
            </a:r>
            <a:r>
              <a:rPr lang="zh-CN" altLang="zh-CN" b="1" dirty="0"/>
              <a:t>，计划第</a:t>
            </a:r>
            <a:r>
              <a:rPr lang="zh-CN" altLang="en-US" b="1" dirty="0"/>
              <a:t>四</a:t>
            </a:r>
            <a:r>
              <a:rPr lang="zh-CN" altLang="zh-CN" b="1" dirty="0"/>
              <a:t>年末偿还，计算</a:t>
            </a:r>
            <a:r>
              <a:rPr lang="zh-CN" altLang="en-US" b="1" dirty="0"/>
              <a:t>第</a:t>
            </a:r>
            <a:r>
              <a:rPr lang="en-US" altLang="zh-CN" b="1" dirty="0"/>
              <a:t>4</a:t>
            </a:r>
            <a:r>
              <a:rPr lang="zh-CN" altLang="zh-CN" b="1" dirty="0"/>
              <a:t>年的本利和。</a:t>
            </a:r>
            <a:endParaRPr lang="zh-CN" altLang="en-US" b="1" dirty="0"/>
          </a:p>
        </p:txBody>
      </p:sp>
      <mc:AlternateContent xmlns:mc="http://schemas.openxmlformats.org/markup-compatibility/2006" xmlns:a14="http://schemas.microsoft.com/office/drawing/2010/main">
        <mc:Choice Requires="a14">
          <p:sp>
            <p:nvSpPr>
              <p:cNvPr id="12" name="矩形 11"/>
              <p:cNvSpPr/>
              <p:nvPr/>
            </p:nvSpPr>
            <p:spPr>
              <a:xfrm>
                <a:off x="2898775" y="4039394"/>
                <a:ext cx="4909934" cy="2308324"/>
              </a:xfrm>
              <a:prstGeom prst="rect">
                <a:avLst/>
              </a:prstGeom>
            </p:spPr>
            <p:txBody>
              <a:bodyPr wrap="none">
                <a:spAutoFit/>
              </a:bodyPr>
              <a:lstStyle/>
              <a:p>
                <a:pPr>
                  <a:lnSpc>
                    <a:spcPct val="150000"/>
                  </a:lnSpc>
                </a:pPr>
                <a:r>
                  <a:rPr lang="zh-CN" altLang="zh-CN" b="1" dirty="0"/>
                  <a:t>解：</a:t>
                </a:r>
                <a14:m>
                  <m:oMath xmlns:m="http://schemas.openxmlformats.org/officeDocument/2006/math">
                    <m:r>
                      <a:rPr lang="en-US" altLang="zh-CN" b="1" i="1">
                        <a:latin typeface="Cambria Math" panose="02040503050406030204"/>
                      </a:rPr>
                      <m:t>𝑭</m:t>
                    </m:r>
                    <m:r>
                      <a:rPr lang="en-US" altLang="zh-CN" b="1">
                        <a:latin typeface="Cambria Math" panose="02040503050406030204"/>
                      </a:rPr>
                      <m:t>=</m:t>
                    </m:r>
                    <m:r>
                      <a:rPr lang="en-US" altLang="zh-CN" b="1" i="1">
                        <a:latin typeface="Cambria Math" panose="02040503050406030204"/>
                      </a:rPr>
                      <m:t>𝑷</m:t>
                    </m:r>
                    <m:r>
                      <a:rPr lang="en-US" altLang="zh-CN" b="1">
                        <a:latin typeface="Cambria Math" panose="02040503050406030204"/>
                      </a:rPr>
                      <m:t>+</m:t>
                    </m:r>
                    <m:sSub>
                      <m:sSubPr>
                        <m:ctrlPr>
                          <a:rPr lang="zh-CN" altLang="zh-CN" b="1" i="1">
                            <a:latin typeface="Cambria Math" panose="02040503050406030204" pitchFamily="18" charset="0"/>
                          </a:rPr>
                        </m:ctrlPr>
                      </m:sSubPr>
                      <m:e>
                        <m:r>
                          <a:rPr lang="en-US" altLang="zh-CN" b="1" i="1">
                            <a:latin typeface="Cambria Math" panose="02040503050406030204"/>
                          </a:rPr>
                          <m:t>𝑰</m:t>
                        </m:r>
                      </m:e>
                      <m:sub>
                        <m:r>
                          <a:rPr lang="en-US" altLang="zh-CN" b="1" i="1">
                            <a:latin typeface="Cambria Math" panose="02040503050406030204"/>
                          </a:rPr>
                          <m:t>𝒏</m:t>
                        </m:r>
                      </m:sub>
                    </m:sSub>
                    <m:r>
                      <a:rPr lang="en-US" altLang="zh-CN" b="1">
                        <a:latin typeface="Cambria Math" panose="02040503050406030204"/>
                      </a:rPr>
                      <m:t>=</m:t>
                    </m:r>
                    <m:r>
                      <a:rPr lang="en-US" altLang="zh-CN" b="1" i="1">
                        <a:latin typeface="Cambria Math" panose="02040503050406030204"/>
                      </a:rPr>
                      <m:t>𝑷</m:t>
                    </m:r>
                    <m:d>
                      <m:dPr>
                        <m:ctrlPr>
                          <a:rPr lang="en-US" altLang="zh-CN" b="1" i="1">
                            <a:latin typeface="Cambria Math" panose="02040503050406030204" pitchFamily="18" charset="0"/>
                          </a:rPr>
                        </m:ctrlPr>
                      </m:dPr>
                      <m:e>
                        <m:r>
                          <a:rPr lang="en-US" altLang="zh-CN" b="1" i="1">
                            <a:latin typeface="Cambria Math" panose="02040503050406030204"/>
                          </a:rPr>
                          <m:t>𝟏</m:t>
                        </m:r>
                        <m:r>
                          <a:rPr lang="en-US" altLang="zh-CN" b="1">
                            <a:latin typeface="Cambria Math" panose="02040503050406030204"/>
                          </a:rPr>
                          <m:t>+</m:t>
                        </m:r>
                        <m:r>
                          <a:rPr lang="en-US" altLang="zh-CN" b="1" i="1">
                            <a:latin typeface="Cambria Math" panose="02040503050406030204"/>
                          </a:rPr>
                          <m:t>𝒏</m:t>
                        </m:r>
                        <m:r>
                          <a:rPr lang="en-US" altLang="zh-CN" b="1">
                            <a:latin typeface="Cambria Math" panose="02040503050406030204"/>
                          </a:rPr>
                          <m:t>×</m:t>
                        </m:r>
                        <m:sSub>
                          <m:sSubPr>
                            <m:ctrlPr>
                              <a:rPr lang="zh-CN" altLang="zh-CN" b="1" i="1">
                                <a:latin typeface="Cambria Math" panose="02040503050406030204" pitchFamily="18" charset="0"/>
                              </a:rPr>
                            </m:ctrlPr>
                          </m:sSubPr>
                          <m:e>
                            <m:r>
                              <a:rPr lang="en-US" altLang="zh-CN" b="1" i="1">
                                <a:latin typeface="Cambria Math" panose="02040503050406030204"/>
                              </a:rPr>
                              <m:t>𝒊</m:t>
                            </m:r>
                          </m:e>
                          <m:sub>
                            <m:r>
                              <a:rPr lang="en-US" altLang="zh-CN" b="1" i="1">
                                <a:latin typeface="Cambria Math" panose="02040503050406030204"/>
                              </a:rPr>
                              <m:t>𝒅</m:t>
                            </m:r>
                          </m:sub>
                        </m:sSub>
                      </m:e>
                    </m:d>
                  </m:oMath>
                </a14:m>
                <a:endParaRPr lang="en-US" altLang="zh-CN" b="1" dirty="0"/>
              </a:p>
              <a:p>
                <a:pPr>
                  <a:lnSpc>
                    <a:spcPct val="150000"/>
                  </a:lnSpc>
                </a:pPr>
                <a:r>
                  <a:rPr lang="en-US" altLang="zh-CN" b="1" dirty="0"/>
                  <a:t>           </a:t>
                </a:r>
                <a14:m>
                  <m:oMath xmlns:m="http://schemas.openxmlformats.org/officeDocument/2006/math">
                    <m:r>
                      <a:rPr lang="en-US" altLang="zh-CN" b="1">
                        <a:latin typeface="Cambria Math" panose="02040503050406030204"/>
                      </a:rPr>
                      <m:t>=</m:t>
                    </m:r>
                    <m:r>
                      <a:rPr lang="en-US" altLang="zh-CN" b="1" i="1" smtClean="0">
                        <a:latin typeface="Cambria Math" panose="02040503050406030204"/>
                      </a:rPr>
                      <m:t>𝟖𝟎𝟎𝟎𝟎</m:t>
                    </m:r>
                    <m:r>
                      <a:rPr lang="en-US" altLang="zh-CN" b="1" i="1" smtClean="0">
                        <a:latin typeface="Cambria Math" panose="02040503050406030204"/>
                        <a:ea typeface="Cambria Math" panose="02040503050406030204"/>
                      </a:rPr>
                      <m:t>×</m:t>
                    </m:r>
                    <m:d>
                      <m:dPr>
                        <m:begChr m:val="（"/>
                        <m:endChr m:val="）"/>
                        <m:ctrlPr>
                          <a:rPr lang="zh-CN" altLang="en-US" b="1" i="1" smtClean="0">
                            <a:latin typeface="Cambria Math" panose="02040503050406030204" pitchFamily="18" charset="0"/>
                            <a:ea typeface="Cambria Math" panose="02040503050406030204"/>
                          </a:rPr>
                        </m:ctrlPr>
                      </m:dPr>
                      <m:e>
                        <m:r>
                          <a:rPr lang="en-US" altLang="zh-CN" b="1" i="1" smtClean="0">
                            <a:latin typeface="Cambria Math" panose="02040503050406030204"/>
                            <a:ea typeface="Cambria Math" panose="02040503050406030204"/>
                          </a:rPr>
                          <m:t>𝟏</m:t>
                        </m:r>
                        <m:r>
                          <a:rPr lang="en-US" altLang="zh-CN" b="1" i="1" smtClean="0">
                            <a:latin typeface="Cambria Math" panose="02040503050406030204"/>
                            <a:ea typeface="Cambria Math" panose="02040503050406030204"/>
                          </a:rPr>
                          <m:t>+</m:t>
                        </m:r>
                        <m:r>
                          <a:rPr lang="en-US" altLang="zh-CN" b="1" i="1" smtClean="0">
                            <a:latin typeface="Cambria Math" panose="02040503050406030204"/>
                            <a:ea typeface="Cambria Math" panose="02040503050406030204"/>
                          </a:rPr>
                          <m:t>𝟒</m:t>
                        </m:r>
                        <m:r>
                          <a:rPr lang="en-US" altLang="zh-CN" b="1" i="1" smtClean="0">
                            <a:latin typeface="Cambria Math" panose="02040503050406030204"/>
                            <a:ea typeface="Cambria Math" panose="02040503050406030204"/>
                          </a:rPr>
                          <m:t>×</m:t>
                        </m:r>
                        <m:r>
                          <a:rPr lang="en-US" altLang="zh-CN" b="1" i="1" smtClean="0">
                            <a:latin typeface="Cambria Math" panose="02040503050406030204"/>
                            <a:ea typeface="Cambria Math" panose="02040503050406030204"/>
                          </a:rPr>
                          <m:t>𝟎</m:t>
                        </m:r>
                        <m:r>
                          <a:rPr lang="en-US" altLang="zh-CN" b="1" i="1" smtClean="0">
                            <a:latin typeface="Cambria Math" panose="02040503050406030204"/>
                            <a:ea typeface="Cambria Math" panose="02040503050406030204"/>
                          </a:rPr>
                          <m:t>.</m:t>
                        </m:r>
                        <m:r>
                          <a:rPr lang="en-US" altLang="zh-CN" b="1" i="1" smtClean="0">
                            <a:latin typeface="Cambria Math" panose="02040503050406030204"/>
                            <a:ea typeface="Cambria Math" panose="02040503050406030204"/>
                          </a:rPr>
                          <m:t>𝟎𝟔𝟓</m:t>
                        </m:r>
                      </m:e>
                    </m:d>
                  </m:oMath>
                </a14:m>
                <a:endParaRPr lang="en-US" altLang="zh-CN" b="1" i="1" dirty="0">
                  <a:latin typeface="Cambria Math" panose="02040503050406030204"/>
                  <a:ea typeface="Cambria Math" panose="02040503050406030204"/>
                </a:endParaRPr>
              </a:p>
              <a:p>
                <a:pPr>
                  <a:lnSpc>
                    <a:spcPct val="150000"/>
                  </a:lnSpc>
                </a:pPr>
                <a14:m>
                  <m:oMathPara xmlns:m="http://schemas.openxmlformats.org/officeDocument/2006/math">
                    <m:oMathParaPr>
                      <m:jc m:val="centerGroup"/>
                    </m:oMathParaPr>
                    <m:oMath xmlns:m="http://schemas.openxmlformats.org/officeDocument/2006/math">
                      <m:r>
                        <a:rPr lang="en-US" altLang="zh-CN" b="1">
                          <a:latin typeface="Cambria Math" panose="02040503050406030204"/>
                        </a:rPr>
                        <m:t>=</m:t>
                      </m:r>
                      <m:r>
                        <a:rPr lang="en-US" altLang="zh-CN" b="1" i="1">
                          <a:latin typeface="Cambria Math" panose="02040503050406030204"/>
                        </a:rPr>
                        <m:t>𝟖𝟎𝟎𝟎𝟎</m:t>
                      </m:r>
                      <m:r>
                        <a:rPr lang="en-US" altLang="zh-CN" b="1" i="1">
                          <a:latin typeface="Cambria Math" panose="02040503050406030204"/>
                          <a:ea typeface="Cambria Math" panose="02040503050406030204"/>
                        </a:rPr>
                        <m:t>×</m:t>
                      </m:r>
                      <m:r>
                        <a:rPr lang="en-US" altLang="zh-CN" b="1" i="1" smtClean="0">
                          <a:latin typeface="Cambria Math" panose="02040503050406030204"/>
                          <a:ea typeface="Cambria Math" panose="02040503050406030204"/>
                        </a:rPr>
                        <m:t>𝟏</m:t>
                      </m:r>
                      <m:r>
                        <a:rPr lang="en-US" altLang="zh-CN" b="1" i="1" smtClean="0">
                          <a:latin typeface="Cambria Math" panose="02040503050406030204"/>
                          <a:ea typeface="Cambria Math" panose="02040503050406030204"/>
                        </a:rPr>
                        <m:t>.</m:t>
                      </m:r>
                      <m:r>
                        <a:rPr lang="en-US" altLang="zh-CN" b="1" i="1" smtClean="0">
                          <a:latin typeface="Cambria Math" panose="02040503050406030204"/>
                          <a:ea typeface="Cambria Math" panose="02040503050406030204"/>
                        </a:rPr>
                        <m:t>𝟐𝟔</m:t>
                      </m:r>
                    </m:oMath>
                  </m:oMathPara>
                </a14:m>
                <a:endParaRPr lang="en-US" altLang="zh-CN" b="1" dirty="0">
                  <a:ea typeface="Cambria Math" panose="02040503050406030204"/>
                </a:endParaRPr>
              </a:p>
              <a:p>
                <a:pPr>
                  <a:lnSpc>
                    <a:spcPct val="150000"/>
                  </a:lnSpc>
                </a:pPr>
                <a14:m>
                  <m:oMathPara xmlns:m="http://schemas.openxmlformats.org/officeDocument/2006/math">
                    <m:oMathParaPr>
                      <m:jc m:val="centerGroup"/>
                    </m:oMathParaPr>
                    <m:oMath xmlns:m="http://schemas.openxmlformats.org/officeDocument/2006/math">
                      <m:r>
                        <a:rPr lang="en-US" altLang="zh-CN" b="1">
                          <a:latin typeface="Cambria Math" panose="02040503050406030204"/>
                        </a:rPr>
                        <m:t>=</m:t>
                      </m:r>
                      <m:r>
                        <a:rPr lang="en-US" altLang="zh-CN" b="1" i="1" smtClean="0">
                          <a:latin typeface="Cambria Math" panose="02040503050406030204"/>
                        </a:rPr>
                        <m:t>𝟏𝟎𝟎</m:t>
                      </m:r>
                      <m:r>
                        <a:rPr lang="en-US" altLang="zh-CN" b="1" i="1">
                          <a:latin typeface="Cambria Math" panose="02040503050406030204"/>
                        </a:rPr>
                        <m:t>𝟖𝟎𝟎</m:t>
                      </m:r>
                    </m:oMath>
                  </m:oMathPara>
                </a14:m>
                <a:endParaRPr lang="zh-CN" altLang="en-US" b="1" dirty="0"/>
              </a:p>
            </p:txBody>
          </p:sp>
        </mc:Choice>
        <mc:Fallback xmlns="">
          <p:sp>
            <p:nvSpPr>
              <p:cNvPr id="12" name="矩形 11"/>
              <p:cNvSpPr>
                <a:spLocks noRot="1" noChangeAspect="1" noMove="1" noResize="1" noEditPoints="1" noAdjustHandles="1" noChangeArrowheads="1" noChangeShapeType="1" noTextEdit="1"/>
              </p:cNvSpPr>
              <p:nvPr/>
            </p:nvSpPr>
            <p:spPr>
              <a:xfrm>
                <a:off x="2898775" y="4039394"/>
                <a:ext cx="4909934" cy="2308324"/>
              </a:xfrm>
              <a:prstGeom prst="rect">
                <a:avLst/>
              </a:prstGeom>
              <a:blipFill rotWithShape="1">
                <a:blip r:embed="rId2"/>
                <a:stretch>
                  <a:fillRect t="-7" r="2" b="11"/>
                </a:stretch>
              </a:blipFill>
            </p:spPr>
            <p:txBody>
              <a:bodyPr/>
              <a:lstStyle/>
              <a:p>
                <a:r>
                  <a:rPr lang="zh-CN" altLang="en-US">
                    <a:noFill/>
                  </a:rPr>
                  <a:t> </a:t>
                </a:r>
              </a:p>
            </p:txBody>
          </p:sp>
        </mc:Fallback>
      </mc:AlternateContent>
      <p:cxnSp>
        <p:nvCxnSpPr>
          <p:cNvPr id="21" name="直接连接符 20"/>
          <p:cNvCxnSpPr/>
          <p:nvPr/>
        </p:nvCxnSpPr>
        <p:spPr>
          <a:xfrm>
            <a:off x="3175" y="3353594"/>
            <a:ext cx="12191999" cy="0"/>
          </a:xfrm>
          <a:prstGeom prst="line">
            <a:avLst/>
          </a:prstGeom>
          <a:ln w="57150">
            <a:solidFill>
              <a:srgbClr val="FFFF00"/>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175" y="3505994"/>
            <a:ext cx="12191999" cy="0"/>
          </a:xfrm>
          <a:prstGeom prst="line">
            <a:avLst/>
          </a:prstGeom>
          <a:ln w="57150">
            <a:solidFill>
              <a:srgbClr val="FFFF00"/>
            </a:solidFill>
            <a:prstDash val="sysDot"/>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flipH="1">
            <a:off x="8833788" y="5410994"/>
            <a:ext cx="3229725" cy="1301644"/>
            <a:chOff x="-8805" y="5407865"/>
            <a:chExt cx="3213509" cy="1301644"/>
          </a:xfrm>
        </p:grpSpPr>
        <p:sp>
          <p:nvSpPr>
            <p:cNvPr id="26" name="矩形 25"/>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灯片编号占位符 5">
            <a:extLst>
              <a:ext uri="{FF2B5EF4-FFF2-40B4-BE49-F238E27FC236}">
                <a16:creationId xmlns:a16="http://schemas.microsoft.com/office/drawing/2014/main" id="{986A1B13-0D1E-4024-B90B-BD4BD864D1C6}"/>
              </a:ext>
            </a:extLst>
          </p:cNvPr>
          <p:cNvSpPr>
            <a:spLocks noGrp="1"/>
          </p:cNvSpPr>
          <p:nvPr>
            <p:ph type="sldNum" sz="quarter" idx="12"/>
          </p:nvPr>
        </p:nvSpPr>
        <p:spPr/>
        <p:txBody>
          <a:bodyPr/>
          <a:lstStyle/>
          <a:p>
            <a:fld id="{B6F15528-21DE-4FAA-801E-634DDDAF4B2B}" type="slidenum">
              <a:rPr lang="en-US" smtClean="0"/>
              <a:t>152</a:t>
            </a:fld>
            <a:endParaRPr lang="en-US" dirty="0"/>
          </a:p>
        </p:txBody>
      </p:sp>
      <p:sp>
        <p:nvSpPr>
          <p:cNvPr id="31" name="灯片编号占位符 8">
            <a:extLst>
              <a:ext uri="{FF2B5EF4-FFF2-40B4-BE49-F238E27FC236}">
                <a16:creationId xmlns:a16="http://schemas.microsoft.com/office/drawing/2014/main" id="{CA5727D6-136F-4673-9AC5-C3222714F7DE}"/>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152</a:t>
            </a:fld>
            <a:endParaRPr kumimoji="0" lang="en-US" altLang="zh-CN" sz="180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2.2.1 </a:t>
            </a:r>
            <a:r>
              <a:rPr lang="zh-CN" altLang="zh-CN" b="1" dirty="0"/>
              <a:t>资金的时间价值</a:t>
            </a:r>
            <a:endParaRPr lang="zh-CN" altLang="en-US" dirty="0"/>
          </a:p>
        </p:txBody>
      </p:sp>
      <p:sp>
        <p:nvSpPr>
          <p:cNvPr id="3"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cxnSp>
        <p:nvCxnSpPr>
          <p:cNvPr id="24" name="直接连接符 23"/>
          <p:cNvCxnSpPr/>
          <p:nvPr/>
        </p:nvCxnSpPr>
        <p:spPr>
          <a:xfrm>
            <a:off x="4506913" y="10409238"/>
            <a:ext cx="906462" cy="584200"/>
          </a:xfrm>
          <a:prstGeom prst="line">
            <a:avLst/>
          </a:prstGeom>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a:off x="3973513" y="10642600"/>
            <a:ext cx="1439862" cy="349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内容占位符 3"/>
          <p:cNvSpPr txBox="1"/>
          <p:nvPr/>
        </p:nvSpPr>
        <p:spPr>
          <a:xfrm>
            <a:off x="-67240" y="4034929"/>
            <a:ext cx="12198350" cy="232229"/>
          </a:xfrm>
          <a:prstGeom prst="rect">
            <a:avLst/>
          </a:prstGeom>
          <a:solidFill>
            <a:srgbClr val="F69200"/>
          </a:solidFill>
        </p:spPr>
        <p:txBody>
          <a:bodyPr vert="horz" lIns="121917" tIns="60958" rIns="121917" bIns="60958" rtlCol="0">
            <a:normAutofit fontScale="32500" lnSpcReduction="20000"/>
          </a:bodyPr>
          <a:lstStyle>
            <a:lvl1pPr marL="0" indent="0" algn="l" defTabSz="1219835" rtl="0" eaLnBrk="1" latinLnBrk="0" hangingPunct="1">
              <a:lnSpc>
                <a:spcPct val="120000"/>
              </a:lnSpc>
              <a:spcBef>
                <a:spcPct val="20000"/>
              </a:spcBef>
              <a:buSzPct val="80000"/>
              <a:buFont typeface="Wingdings" panose="05000000000000000000" pitchFamily="2" charset="2"/>
              <a:buNone/>
              <a:defRPr sz="2000" b="0" kern="1200">
                <a:solidFill>
                  <a:schemeClr val="tx1">
                    <a:lumMod val="95000"/>
                    <a:lumOff val="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lvl="0"/>
            <a:r>
              <a:rPr lang="zh-CN" altLang="en-US" dirty="0">
                <a:solidFill>
                  <a:srgbClr val="FFFFFF"/>
                </a:solidFill>
              </a:rPr>
              <a:t>   </a:t>
            </a:r>
            <a:endParaRPr kumimoji="0" lang="zh-CN" altLang="en-US" sz="200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endParaRPr>
          </a:p>
        </p:txBody>
      </p:sp>
      <p:sp>
        <p:nvSpPr>
          <p:cNvPr id="5" name="矩形 4"/>
          <p:cNvSpPr/>
          <p:nvPr/>
        </p:nvSpPr>
        <p:spPr>
          <a:xfrm>
            <a:off x="841375" y="1763335"/>
            <a:ext cx="10287000" cy="1134413"/>
          </a:xfrm>
          <a:prstGeom prst="rect">
            <a:avLst/>
          </a:prstGeom>
        </p:spPr>
        <p:txBody>
          <a:bodyPr wrap="square">
            <a:spAutoFit/>
          </a:bodyPr>
          <a:lstStyle/>
          <a:p>
            <a:pPr>
              <a:lnSpc>
                <a:spcPct val="150000"/>
              </a:lnSpc>
            </a:pPr>
            <a:r>
              <a:rPr lang="en-US" altLang="zh-CN" dirty="0"/>
              <a:t>        </a:t>
            </a:r>
            <a:r>
              <a:rPr lang="zh-CN" altLang="zh-CN" dirty="0"/>
              <a:t>复利是指计算利息时以本金和累计利息和作为基数进行计算的方法，即“利生利”的计息方法。</a:t>
            </a:r>
            <a:endParaRPr lang="zh-CN" altLang="en-US" dirty="0"/>
          </a:p>
        </p:txBody>
      </p:sp>
      <mc:AlternateContent xmlns:mc="http://schemas.openxmlformats.org/markup-compatibility/2006" xmlns:a14="http://schemas.microsoft.com/office/drawing/2010/main">
        <mc:Choice Requires="a14">
          <p:sp>
            <p:nvSpPr>
              <p:cNvPr id="6" name="矩形 5"/>
              <p:cNvSpPr/>
              <p:nvPr/>
            </p:nvSpPr>
            <p:spPr>
              <a:xfrm>
                <a:off x="5794375" y="2425799"/>
                <a:ext cx="198471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b="0" i="1">
                              <a:latin typeface="Cambria Math" panose="02040503050406030204"/>
                            </a:rPr>
                            <m:t>𝐼</m:t>
                          </m:r>
                        </m:e>
                        <m:sub>
                          <m:r>
                            <a:rPr lang="en-US" altLang="zh-CN" b="0" i="1">
                              <a:latin typeface="Cambria Math" panose="02040503050406030204"/>
                            </a:rPr>
                            <m:t>𝑡</m:t>
                          </m:r>
                        </m:sub>
                      </m:sSub>
                      <m:r>
                        <a:rPr lang="en-US" altLang="zh-CN" b="0">
                          <a:latin typeface="Cambria Math" panose="02040503050406030204"/>
                        </a:rPr>
                        <m:t>=</m:t>
                      </m:r>
                      <m:r>
                        <a:rPr lang="en-US" altLang="zh-CN" b="0" i="1">
                          <a:latin typeface="Cambria Math" panose="02040503050406030204"/>
                        </a:rPr>
                        <m:t>𝑖</m:t>
                      </m:r>
                      <m:r>
                        <a:rPr lang="en-US" altLang="zh-CN" b="0">
                          <a:latin typeface="Cambria Math" panose="02040503050406030204"/>
                        </a:rPr>
                        <m:t>×</m:t>
                      </m:r>
                      <m:sSub>
                        <m:sSubPr>
                          <m:ctrlPr>
                            <a:rPr lang="zh-CN" altLang="zh-CN" i="1">
                              <a:latin typeface="Cambria Math" panose="02040503050406030204" pitchFamily="18" charset="0"/>
                            </a:rPr>
                          </m:ctrlPr>
                        </m:sSubPr>
                        <m:e>
                          <m:r>
                            <a:rPr lang="en-US" altLang="zh-CN" b="0" i="1">
                              <a:latin typeface="Cambria Math" panose="02040503050406030204"/>
                            </a:rPr>
                            <m:t>𝐹</m:t>
                          </m:r>
                        </m:e>
                        <m:sub>
                          <m:r>
                            <a:rPr lang="en-US" altLang="zh-CN" b="0" i="1">
                              <a:latin typeface="Cambria Math" panose="02040503050406030204"/>
                            </a:rPr>
                            <m:t>𝑡</m:t>
                          </m:r>
                          <m:r>
                            <a:rPr lang="en-US" altLang="zh-CN" b="0" i="1">
                              <a:latin typeface="Cambria Math" panose="02040503050406030204"/>
                            </a:rPr>
                            <m:t>−1</m:t>
                          </m:r>
                        </m:sub>
                      </m:sSub>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5794375" y="2425799"/>
                <a:ext cx="1984710" cy="461665"/>
              </a:xfrm>
              <a:prstGeom prst="rect">
                <a:avLst/>
              </a:prstGeom>
              <a:blipFill rotWithShape="1">
                <a:blip r:embed="rId3"/>
                <a:stretch>
                  <a:fillRect t="-21" r="17" b="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679575" y="3344664"/>
                <a:ext cx="8763000" cy="461665"/>
              </a:xfrm>
              <a:prstGeom prst="rect">
                <a:avLst/>
              </a:prstGeom>
            </p:spPr>
            <p:txBody>
              <a:bodyPr wrap="square">
                <a:spAutoFit/>
              </a:bodyPr>
              <a:lstStyle/>
              <a:p>
                <a:r>
                  <a:rPr lang="zh-CN" altLang="zh-CN" dirty="0"/>
                  <a:t>式中</a:t>
                </a:r>
                <a:r>
                  <a:rPr lang="en-US" altLang="zh-CN" i="1" dirty="0"/>
                  <a:t> </a:t>
                </a:r>
                <a14:m>
                  <m:oMath xmlns:m="http://schemas.openxmlformats.org/officeDocument/2006/math">
                    <m:r>
                      <a:rPr lang="en-US" altLang="zh-CN" b="0" i="1">
                        <a:latin typeface="Cambria Math" panose="02040503050406030204"/>
                      </a:rPr>
                      <m:t>𝑖</m:t>
                    </m:r>
                  </m:oMath>
                </a14:m>
                <a:r>
                  <a:rPr lang="en-US" altLang="zh-CN" dirty="0"/>
                  <a:t> </a:t>
                </a:r>
                <a:r>
                  <a:rPr lang="zh-CN" altLang="zh-CN" dirty="0"/>
                  <a:t>表示计息期的利率；</a:t>
                </a:r>
                <a:r>
                  <a:rPr lang="en-US" altLang="zh-CN" i="1" dirty="0"/>
                  <a:t>F</a:t>
                </a:r>
                <a:r>
                  <a:rPr lang="en-US" altLang="zh-CN" i="1" baseline="-25000" dirty="0"/>
                  <a:t>t-1 </a:t>
                </a:r>
                <a:r>
                  <a:rPr lang="zh-CN" altLang="zh-CN" dirty="0"/>
                  <a:t>表示第</a:t>
                </a:r>
                <a:r>
                  <a:rPr lang="en-US" altLang="zh-CN" dirty="0"/>
                  <a:t> </a:t>
                </a:r>
                <a:r>
                  <a:rPr lang="en-US" altLang="zh-CN" i="1" dirty="0"/>
                  <a:t>t-1 </a:t>
                </a:r>
                <a:r>
                  <a:rPr lang="zh-CN" altLang="zh-CN" dirty="0"/>
                  <a:t>年末的复利本利和。</a:t>
                </a:r>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1679575" y="3344664"/>
                <a:ext cx="8763000" cy="461665"/>
              </a:xfrm>
              <a:prstGeom prst="rect">
                <a:avLst/>
              </a:prstGeom>
              <a:blipFill rotWithShape="1">
                <a:blip r:embed="rId4"/>
                <a:stretch>
                  <a:fillRect t="-26" b="-2308"/>
                </a:stretch>
              </a:blipFill>
            </p:spPr>
            <p:txBody>
              <a:bodyPr/>
              <a:lstStyle/>
              <a:p>
                <a:r>
                  <a:rPr lang="zh-CN" altLang="en-US">
                    <a:noFill/>
                  </a:rPr>
                  <a:t> </a:t>
                </a:r>
              </a:p>
            </p:txBody>
          </p:sp>
        </mc:Fallback>
      </mc:AlternateContent>
      <p:sp>
        <p:nvSpPr>
          <p:cNvPr id="9" name="矩形 8"/>
          <p:cNvSpPr/>
          <p:nvPr/>
        </p:nvSpPr>
        <p:spPr>
          <a:xfrm>
            <a:off x="3278014" y="4563864"/>
            <a:ext cx="5363969" cy="461665"/>
          </a:xfrm>
          <a:prstGeom prst="rect">
            <a:avLst/>
          </a:prstGeom>
        </p:spPr>
        <p:txBody>
          <a:bodyPr wrap="none">
            <a:spAutoFit/>
          </a:bodyPr>
          <a:lstStyle/>
          <a:p>
            <a:r>
              <a:rPr lang="zh-CN" altLang="zh-CN" dirty="0"/>
              <a:t>第</a:t>
            </a:r>
            <a:r>
              <a:rPr lang="en-US" altLang="zh-CN" dirty="0"/>
              <a:t> </a:t>
            </a:r>
            <a:r>
              <a:rPr lang="en-US" altLang="zh-CN" i="1" dirty="0"/>
              <a:t>t </a:t>
            </a:r>
            <a:r>
              <a:rPr lang="zh-CN" altLang="zh-CN" dirty="0"/>
              <a:t>年末复利和的计算公式如</a:t>
            </a:r>
            <a:r>
              <a:rPr lang="zh-CN" altLang="en-US" dirty="0"/>
              <a:t>下</a:t>
            </a:r>
            <a:r>
              <a:rPr lang="zh-CN" altLang="zh-CN" dirty="0"/>
              <a:t>式</a:t>
            </a:r>
            <a:r>
              <a:rPr lang="zh-CN" altLang="en-US" dirty="0"/>
              <a:t>所示</a:t>
            </a:r>
          </a:p>
        </p:txBody>
      </p:sp>
      <mc:AlternateContent xmlns:mc="http://schemas.openxmlformats.org/markup-compatibility/2006" xmlns:a14="http://schemas.microsoft.com/office/drawing/2010/main">
        <mc:Choice Requires="a14">
          <p:sp>
            <p:nvSpPr>
              <p:cNvPr id="10" name="矩形 9"/>
              <p:cNvSpPr/>
              <p:nvPr/>
            </p:nvSpPr>
            <p:spPr>
              <a:xfrm>
                <a:off x="4400980" y="5330329"/>
                <a:ext cx="285411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b="0" i="1">
                              <a:latin typeface="Cambria Math" panose="02040503050406030204"/>
                            </a:rPr>
                            <m:t>𝐹</m:t>
                          </m:r>
                        </m:e>
                        <m:sub>
                          <m:r>
                            <a:rPr lang="en-US" altLang="zh-CN" b="0" i="1">
                              <a:latin typeface="Cambria Math" panose="02040503050406030204"/>
                            </a:rPr>
                            <m:t>𝑡</m:t>
                          </m:r>
                        </m:sub>
                      </m:sSub>
                      <m:r>
                        <a:rPr lang="en-US" altLang="zh-CN" b="0">
                          <a:latin typeface="Cambria Math" panose="02040503050406030204"/>
                        </a:rPr>
                        <m:t>=</m:t>
                      </m:r>
                      <m:sSub>
                        <m:sSubPr>
                          <m:ctrlPr>
                            <a:rPr lang="zh-CN" altLang="zh-CN" i="1">
                              <a:latin typeface="Cambria Math" panose="02040503050406030204" pitchFamily="18" charset="0"/>
                            </a:rPr>
                          </m:ctrlPr>
                        </m:sSubPr>
                        <m:e>
                          <m:r>
                            <a:rPr lang="en-US" altLang="zh-CN" b="0" i="1">
                              <a:latin typeface="Cambria Math" panose="02040503050406030204"/>
                            </a:rPr>
                            <m:t>𝐹</m:t>
                          </m:r>
                        </m:e>
                        <m:sub>
                          <m:r>
                            <a:rPr lang="en-US" altLang="zh-CN" b="0" i="1">
                              <a:latin typeface="Cambria Math" panose="02040503050406030204"/>
                            </a:rPr>
                            <m:t>𝑡</m:t>
                          </m:r>
                          <m:r>
                            <a:rPr lang="en-US" altLang="zh-CN" b="0" i="1">
                              <a:latin typeface="Cambria Math" panose="02040503050406030204"/>
                            </a:rPr>
                            <m:t>−1</m:t>
                          </m:r>
                        </m:sub>
                      </m:sSub>
                      <m:r>
                        <a:rPr lang="en-US" altLang="zh-CN" b="0">
                          <a:latin typeface="Cambria Math" panose="02040503050406030204"/>
                        </a:rPr>
                        <m:t>×(</m:t>
                      </m:r>
                      <m:r>
                        <a:rPr lang="en-US" altLang="zh-CN" b="0" i="1">
                          <a:latin typeface="Cambria Math" panose="02040503050406030204"/>
                        </a:rPr>
                        <m:t>1</m:t>
                      </m:r>
                      <m:r>
                        <a:rPr lang="en-US" altLang="zh-CN" b="0">
                          <a:latin typeface="Cambria Math" panose="02040503050406030204"/>
                        </a:rPr>
                        <m:t>+</m:t>
                      </m:r>
                      <m:r>
                        <a:rPr lang="en-US" altLang="zh-CN" b="0" i="1">
                          <a:latin typeface="Cambria Math" panose="02040503050406030204"/>
                        </a:rPr>
                        <m:t>𝑖</m:t>
                      </m:r>
                      <m:r>
                        <a:rPr lang="en-US" altLang="zh-CN" b="0" i="1">
                          <a:latin typeface="Cambria Math" panose="02040503050406030204"/>
                        </a:rPr>
                        <m:t>)</m:t>
                      </m:r>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4400980" y="5330329"/>
                <a:ext cx="2854115" cy="461665"/>
              </a:xfrm>
              <a:prstGeom prst="rect">
                <a:avLst/>
              </a:prstGeom>
              <a:blipFill rotWithShape="1">
                <a:blip r:embed="rId5"/>
                <a:stretch>
                  <a:fillRect l="-15" t="-30" r="8" b="34"/>
                </a:stretch>
              </a:blipFill>
            </p:spPr>
            <p:txBody>
              <a:bodyPr/>
              <a:lstStyle/>
              <a:p>
                <a:r>
                  <a:rPr lang="zh-CN" altLang="en-US">
                    <a:noFill/>
                  </a:rPr>
                  <a:t> </a:t>
                </a:r>
              </a:p>
            </p:txBody>
          </p:sp>
        </mc:Fallback>
      </mc:AlternateContent>
      <p:sp>
        <p:nvSpPr>
          <p:cNvPr id="32" name="矩形 31"/>
          <p:cNvSpPr/>
          <p:nvPr/>
        </p:nvSpPr>
        <p:spPr>
          <a:xfrm>
            <a:off x="3175" y="6096794"/>
            <a:ext cx="12192000" cy="762000"/>
          </a:xfrm>
          <a:prstGeom prst="rect">
            <a:avLst/>
          </a:prstGeom>
          <a:solidFill>
            <a:srgbClr val="74B83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4" name="TextBox 13"/>
          <p:cNvSpPr txBox="1"/>
          <p:nvPr/>
        </p:nvSpPr>
        <p:spPr>
          <a:xfrm>
            <a:off x="1069975" y="1139329"/>
            <a:ext cx="3276600" cy="461665"/>
          </a:xfrm>
          <a:prstGeom prst="rect">
            <a:avLst/>
          </a:prstGeom>
          <a:noFill/>
        </p:spPr>
        <p:txBody>
          <a:bodyPr wrap="square" rtlCol="0">
            <a:spAutoFit/>
          </a:bodyPr>
          <a:lstStyle/>
          <a:p>
            <a:r>
              <a:rPr lang="en-US" altLang="zh-CN" b="1" dirty="0"/>
              <a:t>4. </a:t>
            </a:r>
            <a:r>
              <a:rPr lang="zh-CN" altLang="en-US" b="1" dirty="0"/>
              <a:t>复利</a:t>
            </a:r>
          </a:p>
        </p:txBody>
      </p:sp>
      <p:sp>
        <p:nvSpPr>
          <p:cNvPr id="11" name="灯片编号占位符 10">
            <a:extLst>
              <a:ext uri="{FF2B5EF4-FFF2-40B4-BE49-F238E27FC236}">
                <a16:creationId xmlns:a16="http://schemas.microsoft.com/office/drawing/2014/main" id="{F23637A9-1612-4B32-B72A-43E664553977}"/>
              </a:ext>
            </a:extLst>
          </p:cNvPr>
          <p:cNvSpPr>
            <a:spLocks noGrp="1"/>
          </p:cNvSpPr>
          <p:nvPr>
            <p:ph type="sldNum" sz="quarter" idx="12"/>
          </p:nvPr>
        </p:nvSpPr>
        <p:spPr/>
        <p:txBody>
          <a:bodyPr/>
          <a:lstStyle/>
          <a:p>
            <a:fld id="{B6F15528-21DE-4FAA-801E-634DDDAF4B2B}" type="slidenum">
              <a:rPr lang="en-US" smtClean="0"/>
              <a:t>153</a:t>
            </a:fld>
            <a:endParaRPr lang="en-US" dirty="0"/>
          </a:p>
        </p:txBody>
      </p:sp>
      <p:sp>
        <p:nvSpPr>
          <p:cNvPr id="17" name="灯片编号占位符 8">
            <a:extLst>
              <a:ext uri="{FF2B5EF4-FFF2-40B4-BE49-F238E27FC236}">
                <a16:creationId xmlns:a16="http://schemas.microsoft.com/office/drawing/2014/main" id="{71F6B945-3346-439E-A333-9DF88D706F76}"/>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153</a:t>
            </a:fld>
            <a:endParaRPr kumimoji="0" lang="en-US" altLang="zh-CN" sz="1800">
              <a:latin typeface="Times New Roman" panose="02020603050405020304" pitchFamily="18" charset="0"/>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2.2.1 </a:t>
            </a:r>
            <a:r>
              <a:rPr lang="zh-CN" altLang="zh-CN" b="1" dirty="0"/>
              <a:t>资金的时间价值</a:t>
            </a:r>
            <a:endParaRPr lang="zh-CN" altLang="en-US" dirty="0"/>
          </a:p>
        </p:txBody>
      </p:sp>
      <p:sp>
        <p:nvSpPr>
          <p:cNvPr id="3"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cxnSp>
        <p:nvCxnSpPr>
          <p:cNvPr id="24" name="直接连接符 23"/>
          <p:cNvCxnSpPr/>
          <p:nvPr/>
        </p:nvCxnSpPr>
        <p:spPr>
          <a:xfrm>
            <a:off x="4506913" y="10409238"/>
            <a:ext cx="906462" cy="584200"/>
          </a:xfrm>
          <a:prstGeom prst="line">
            <a:avLst/>
          </a:prstGeom>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a:off x="3973513" y="10642600"/>
            <a:ext cx="1439862" cy="349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16782" y="1219994"/>
            <a:ext cx="10286999" cy="1200329"/>
          </a:xfrm>
          <a:prstGeom prst="rect">
            <a:avLst/>
          </a:prstGeom>
        </p:spPr>
        <p:txBody>
          <a:bodyPr wrap="square">
            <a:spAutoFit/>
          </a:bodyPr>
          <a:lstStyle/>
          <a:p>
            <a:pPr>
              <a:lnSpc>
                <a:spcPct val="150000"/>
              </a:lnSpc>
            </a:pPr>
            <a:r>
              <a:rPr lang="zh-CN" altLang="zh-CN" b="1" dirty="0"/>
              <a:t>【例</a:t>
            </a:r>
            <a:r>
              <a:rPr lang="en-US" altLang="zh-CN" b="1" dirty="0"/>
              <a:t>2.8</a:t>
            </a:r>
            <a:r>
              <a:rPr lang="zh-CN" altLang="zh-CN" b="1" dirty="0"/>
              <a:t>】 某软件企业借入人民币</a:t>
            </a:r>
            <a:r>
              <a:rPr lang="en-US" altLang="zh-CN" b="1" dirty="0"/>
              <a:t>200000</a:t>
            </a:r>
            <a:r>
              <a:rPr lang="zh-CN" altLang="zh-CN" b="1" dirty="0"/>
              <a:t>元，年利率为</a:t>
            </a:r>
            <a:r>
              <a:rPr lang="en-US" altLang="zh-CN" b="1" dirty="0"/>
              <a:t>7%</a:t>
            </a:r>
            <a:r>
              <a:rPr lang="zh-CN" altLang="zh-CN" b="1" dirty="0"/>
              <a:t>，计划第三年末偿还，</a:t>
            </a:r>
            <a:r>
              <a:rPr lang="zh-CN" altLang="en-US" b="1" dirty="0"/>
              <a:t>请用复利</a:t>
            </a:r>
            <a:r>
              <a:rPr lang="zh-CN" altLang="zh-CN" b="1" dirty="0"/>
              <a:t>计算每年的利息与本利和</a:t>
            </a:r>
            <a:r>
              <a:rPr lang="en-US" altLang="zh-CN" b="1" dirty="0"/>
              <a:t>,</a:t>
            </a:r>
            <a:r>
              <a:rPr lang="zh-CN" altLang="zh-CN" b="1" dirty="0"/>
              <a:t>。</a:t>
            </a:r>
            <a:endParaRPr lang="zh-CN" altLang="en-US" b="1" dirty="0"/>
          </a:p>
        </p:txBody>
      </p:sp>
      <p:sp>
        <p:nvSpPr>
          <p:cNvPr id="8" name="矩形 7"/>
          <p:cNvSpPr/>
          <p:nvPr/>
        </p:nvSpPr>
        <p:spPr>
          <a:xfrm>
            <a:off x="4371106" y="3334484"/>
            <a:ext cx="3246402" cy="400110"/>
          </a:xfrm>
          <a:prstGeom prst="rect">
            <a:avLst/>
          </a:prstGeom>
        </p:spPr>
        <p:txBody>
          <a:bodyPr wrap="none">
            <a:spAutoFit/>
          </a:bodyPr>
          <a:lstStyle/>
          <a:p>
            <a:r>
              <a:rPr lang="zh-CN" altLang="zh-CN" sz="2000" b="1" dirty="0"/>
              <a:t>表</a:t>
            </a:r>
            <a:r>
              <a:rPr lang="en-US" altLang="zh-CN" sz="2000" b="1" dirty="0"/>
              <a:t>2.5  </a:t>
            </a:r>
            <a:r>
              <a:rPr lang="zh-CN" altLang="en-US" sz="2000" b="1" dirty="0"/>
              <a:t>复</a:t>
            </a:r>
            <a:r>
              <a:rPr lang="zh-CN" altLang="zh-CN" sz="2000" b="1" dirty="0"/>
              <a:t>利方式利息计算表</a:t>
            </a:r>
            <a:endParaRPr lang="zh-CN" altLang="en-US" sz="2000" b="1" dirty="0"/>
          </a:p>
        </p:txBody>
      </p:sp>
      <p:sp>
        <p:nvSpPr>
          <p:cNvPr id="12" name="矩形 11"/>
          <p:cNvSpPr/>
          <p:nvPr/>
        </p:nvSpPr>
        <p:spPr>
          <a:xfrm>
            <a:off x="1111567" y="2740534"/>
            <a:ext cx="3382657" cy="461665"/>
          </a:xfrm>
          <a:prstGeom prst="rect">
            <a:avLst/>
          </a:prstGeom>
        </p:spPr>
        <p:txBody>
          <a:bodyPr wrap="none">
            <a:spAutoFit/>
          </a:bodyPr>
          <a:lstStyle/>
          <a:p>
            <a:r>
              <a:rPr lang="zh-CN" altLang="zh-CN" b="1" dirty="0"/>
              <a:t>解：计算过程详见表</a:t>
            </a:r>
            <a:r>
              <a:rPr lang="en-US" altLang="zh-CN" b="1" dirty="0"/>
              <a:t>2.5</a:t>
            </a:r>
            <a:endParaRPr lang="zh-CN" altLang="en-US" b="1" dirty="0"/>
          </a:p>
        </p:txBody>
      </p:sp>
      <p:cxnSp>
        <p:nvCxnSpPr>
          <p:cNvPr id="21" name="直接连接符 20"/>
          <p:cNvCxnSpPr/>
          <p:nvPr/>
        </p:nvCxnSpPr>
        <p:spPr>
          <a:xfrm>
            <a:off x="3175" y="2496836"/>
            <a:ext cx="12191999" cy="0"/>
          </a:xfrm>
          <a:prstGeom prst="line">
            <a:avLst/>
          </a:prstGeom>
          <a:ln w="57150">
            <a:solidFill>
              <a:srgbClr val="74B836"/>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175" y="2649236"/>
            <a:ext cx="12191999" cy="0"/>
          </a:xfrm>
          <a:prstGeom prst="line">
            <a:avLst/>
          </a:prstGeom>
          <a:ln w="57150">
            <a:solidFill>
              <a:srgbClr val="74B836"/>
            </a:solidFill>
            <a:prstDash val="sysDot"/>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flipH="1">
            <a:off x="9106454" y="1981994"/>
            <a:ext cx="3229725" cy="1301644"/>
            <a:chOff x="-8805" y="5407865"/>
            <a:chExt cx="3213509" cy="1301644"/>
          </a:xfrm>
        </p:grpSpPr>
        <p:sp>
          <p:nvSpPr>
            <p:cNvPr id="26" name="矩形 25"/>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7" name="矩形 26"/>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8" name="矩形 27"/>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9" name="矩形 28"/>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0" name="矩形 29"/>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3" name="矩形 32"/>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4" name="矩形 33"/>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5" name="矩形 34"/>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6" name="矩形 35"/>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pic>
        <p:nvPicPr>
          <p:cNvPr id="31" name="图片 30"/>
          <p:cNvPicPr/>
          <p:nvPr/>
        </p:nvPicPr>
        <p:blipFill rotWithShape="1">
          <a:blip r:embed="rId2"/>
          <a:srcRect l="30238" t="40848" r="12143" b="31639"/>
          <a:stretch>
            <a:fillRect/>
          </a:stretch>
        </p:blipFill>
        <p:spPr bwMode="auto">
          <a:xfrm>
            <a:off x="1450975" y="3810794"/>
            <a:ext cx="9372600" cy="2819400"/>
          </a:xfrm>
          <a:prstGeom prst="rect">
            <a:avLst/>
          </a:prstGeom>
          <a:ln>
            <a:noFill/>
          </a:ln>
        </p:spPr>
      </p:pic>
      <p:sp>
        <p:nvSpPr>
          <p:cNvPr id="6" name="灯片编号占位符 5">
            <a:extLst>
              <a:ext uri="{FF2B5EF4-FFF2-40B4-BE49-F238E27FC236}">
                <a16:creationId xmlns:a16="http://schemas.microsoft.com/office/drawing/2014/main" id="{2AE0B0DE-C2AF-4C67-BB41-E3F8CA2DBE9C}"/>
              </a:ext>
            </a:extLst>
          </p:cNvPr>
          <p:cNvSpPr>
            <a:spLocks noGrp="1"/>
          </p:cNvSpPr>
          <p:nvPr>
            <p:ph type="sldNum" sz="quarter" idx="12"/>
          </p:nvPr>
        </p:nvSpPr>
        <p:spPr/>
        <p:txBody>
          <a:bodyPr/>
          <a:lstStyle/>
          <a:p>
            <a:fld id="{B6F15528-21DE-4FAA-801E-634DDDAF4B2B}" type="slidenum">
              <a:rPr lang="en-US" smtClean="0"/>
              <a:t>154</a:t>
            </a:fld>
            <a:endParaRPr lang="en-US" dirty="0"/>
          </a:p>
        </p:txBody>
      </p:sp>
      <p:sp>
        <p:nvSpPr>
          <p:cNvPr id="32" name="灯片编号占位符 8">
            <a:extLst>
              <a:ext uri="{FF2B5EF4-FFF2-40B4-BE49-F238E27FC236}">
                <a16:creationId xmlns:a16="http://schemas.microsoft.com/office/drawing/2014/main" id="{D172C520-BAE8-4ABD-8080-0082C88933EC}"/>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154</a:t>
            </a:fld>
            <a:endParaRPr kumimoji="0" lang="en-US" altLang="zh-CN" sz="1800">
              <a:latin typeface="Times New Roman" panose="02020603050405020304" pitchFamily="18" charset="0"/>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2.2.1 </a:t>
            </a:r>
            <a:r>
              <a:rPr lang="zh-CN" altLang="zh-CN" b="1" dirty="0"/>
              <a:t>资金的时间价值</a:t>
            </a:r>
            <a:endParaRPr lang="zh-CN" altLang="en-US" dirty="0"/>
          </a:p>
        </p:txBody>
      </p:sp>
      <p:sp>
        <p:nvSpPr>
          <p:cNvPr id="3"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cxnSp>
        <p:nvCxnSpPr>
          <p:cNvPr id="24" name="直接连接符 23"/>
          <p:cNvCxnSpPr/>
          <p:nvPr/>
        </p:nvCxnSpPr>
        <p:spPr>
          <a:xfrm>
            <a:off x="4506913" y="10409238"/>
            <a:ext cx="906462" cy="584200"/>
          </a:xfrm>
          <a:prstGeom prst="line">
            <a:avLst/>
          </a:prstGeom>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a:off x="3973513" y="10642600"/>
            <a:ext cx="1439862" cy="349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49184" y="1453016"/>
            <a:ext cx="10286999" cy="1200329"/>
          </a:xfrm>
          <a:prstGeom prst="rect">
            <a:avLst/>
          </a:prstGeom>
        </p:spPr>
        <p:txBody>
          <a:bodyPr wrap="square">
            <a:spAutoFit/>
          </a:bodyPr>
          <a:lstStyle/>
          <a:p>
            <a:pPr>
              <a:lnSpc>
                <a:spcPct val="150000"/>
              </a:lnSpc>
            </a:pPr>
            <a:r>
              <a:rPr lang="zh-CN" altLang="zh-CN" b="1" dirty="0"/>
              <a:t>【</a:t>
            </a:r>
            <a:r>
              <a:rPr lang="zh-CN" altLang="en-US" b="1" dirty="0"/>
              <a:t>课堂练习</a:t>
            </a:r>
            <a:r>
              <a:rPr lang="zh-CN" altLang="zh-CN" b="1" dirty="0"/>
              <a:t>】 某</a:t>
            </a:r>
            <a:r>
              <a:rPr lang="en-US" altLang="zh-CN" b="1" dirty="0"/>
              <a:t>IT</a:t>
            </a:r>
            <a:r>
              <a:rPr lang="zh-CN" altLang="zh-CN" b="1" dirty="0"/>
              <a:t>企业借入人民币</a:t>
            </a:r>
            <a:r>
              <a:rPr lang="en-US" altLang="zh-CN" b="1" dirty="0"/>
              <a:t>80000</a:t>
            </a:r>
            <a:r>
              <a:rPr lang="zh-CN" altLang="zh-CN" b="1" dirty="0"/>
              <a:t>元，年利率为</a:t>
            </a:r>
            <a:r>
              <a:rPr lang="en-US" altLang="zh-CN" b="1" dirty="0"/>
              <a:t>6.5%</a:t>
            </a:r>
            <a:r>
              <a:rPr lang="zh-CN" altLang="zh-CN" b="1" dirty="0"/>
              <a:t>，计划第</a:t>
            </a:r>
            <a:r>
              <a:rPr lang="en-US" altLang="zh-CN" b="1" dirty="0"/>
              <a:t>4</a:t>
            </a:r>
            <a:r>
              <a:rPr lang="zh-CN" altLang="zh-CN" b="1" dirty="0"/>
              <a:t>年末偿还，</a:t>
            </a:r>
            <a:r>
              <a:rPr lang="zh-CN" altLang="en-US" b="1" dirty="0"/>
              <a:t>试用复利的方式</a:t>
            </a:r>
            <a:r>
              <a:rPr lang="zh-CN" altLang="zh-CN" b="1" dirty="0"/>
              <a:t>计算</a:t>
            </a:r>
            <a:r>
              <a:rPr lang="zh-CN" altLang="en-US" b="1" dirty="0"/>
              <a:t>第</a:t>
            </a:r>
            <a:r>
              <a:rPr lang="en-US" altLang="zh-CN" b="1" dirty="0"/>
              <a:t>4</a:t>
            </a:r>
            <a:r>
              <a:rPr lang="zh-CN" altLang="en-US" b="1" dirty="0"/>
              <a:t>年末</a:t>
            </a:r>
            <a:r>
              <a:rPr lang="zh-CN" altLang="zh-CN" b="1" dirty="0"/>
              <a:t>的本利和。</a:t>
            </a:r>
            <a:endParaRPr lang="zh-CN" altLang="en-US" b="1" dirty="0"/>
          </a:p>
        </p:txBody>
      </p:sp>
      <mc:AlternateContent xmlns:mc="http://schemas.openxmlformats.org/markup-compatibility/2006" xmlns:a14="http://schemas.microsoft.com/office/drawing/2010/main">
        <mc:Choice Requires="a14">
          <p:sp>
            <p:nvSpPr>
              <p:cNvPr id="12" name="矩形 11"/>
              <p:cNvSpPr/>
              <p:nvPr/>
            </p:nvSpPr>
            <p:spPr>
              <a:xfrm>
                <a:off x="3135962" y="4039394"/>
                <a:ext cx="5935013" cy="2310184"/>
              </a:xfrm>
              <a:prstGeom prst="rect">
                <a:avLst/>
              </a:prstGeom>
            </p:spPr>
            <p:txBody>
              <a:bodyPr wrap="square">
                <a:spAutoFit/>
              </a:bodyPr>
              <a:lstStyle/>
              <a:p>
                <a:pPr>
                  <a:lnSpc>
                    <a:spcPct val="150000"/>
                  </a:lnSpc>
                </a:pPr>
                <a:r>
                  <a:rPr lang="zh-CN" altLang="zh-CN" b="1" dirty="0"/>
                  <a:t>解：</a:t>
                </a:r>
                <a14:m>
                  <m:oMath xmlns:m="http://schemas.openxmlformats.org/officeDocument/2006/math">
                    <m:r>
                      <a:rPr lang="zh-CN" altLang="en-US" b="1" i="1" smtClean="0">
                        <a:latin typeface="Cambria Math" panose="02040503050406030204"/>
                      </a:rPr>
                      <m:t>由</m:t>
                    </m:r>
                    <m:r>
                      <a:rPr lang="zh-CN" altLang="en-US" b="1" i="1">
                        <a:latin typeface="Cambria Math" panose="02040503050406030204"/>
                      </a:rPr>
                      <m:t>公式</m:t>
                    </m:r>
                    <m:sSub>
                      <m:sSubPr>
                        <m:ctrlPr>
                          <a:rPr lang="zh-CN" altLang="zh-CN" b="1" i="1">
                            <a:latin typeface="Cambria Math" panose="02040503050406030204" pitchFamily="18" charset="0"/>
                          </a:rPr>
                        </m:ctrlPr>
                      </m:sSubPr>
                      <m:e>
                        <m:r>
                          <a:rPr lang="en-US" altLang="zh-CN" b="1" i="1">
                            <a:latin typeface="Cambria Math" panose="02040503050406030204"/>
                          </a:rPr>
                          <m:t>𝑭</m:t>
                        </m:r>
                      </m:e>
                      <m:sub>
                        <m:r>
                          <a:rPr lang="en-US" altLang="zh-CN" b="1" i="1">
                            <a:latin typeface="Cambria Math" panose="02040503050406030204"/>
                          </a:rPr>
                          <m:t>𝒕</m:t>
                        </m:r>
                      </m:sub>
                    </m:sSub>
                    <m:r>
                      <a:rPr lang="en-US" altLang="zh-CN" b="1">
                        <a:latin typeface="Cambria Math" panose="02040503050406030204"/>
                      </a:rPr>
                      <m:t>=</m:t>
                    </m:r>
                    <m:sSub>
                      <m:sSubPr>
                        <m:ctrlPr>
                          <a:rPr lang="zh-CN" altLang="zh-CN" b="1" i="1">
                            <a:latin typeface="Cambria Math" panose="02040503050406030204" pitchFamily="18" charset="0"/>
                          </a:rPr>
                        </m:ctrlPr>
                      </m:sSubPr>
                      <m:e>
                        <m:r>
                          <a:rPr lang="en-US" altLang="zh-CN" b="1" i="1">
                            <a:latin typeface="Cambria Math" panose="02040503050406030204"/>
                          </a:rPr>
                          <m:t>𝑭</m:t>
                        </m:r>
                      </m:e>
                      <m:sub>
                        <m:r>
                          <a:rPr lang="en-US" altLang="zh-CN" b="1" i="1">
                            <a:latin typeface="Cambria Math" panose="02040503050406030204"/>
                          </a:rPr>
                          <m:t>𝒕</m:t>
                        </m:r>
                        <m:r>
                          <a:rPr lang="en-US" altLang="zh-CN" b="1" i="1">
                            <a:latin typeface="Cambria Math" panose="02040503050406030204"/>
                          </a:rPr>
                          <m:t>−</m:t>
                        </m:r>
                        <m:r>
                          <a:rPr lang="en-US" altLang="zh-CN" b="1" i="1">
                            <a:latin typeface="Cambria Math" panose="02040503050406030204"/>
                          </a:rPr>
                          <m:t>𝟏</m:t>
                        </m:r>
                      </m:sub>
                    </m:sSub>
                    <m:r>
                      <a:rPr lang="en-US" altLang="zh-CN" b="1">
                        <a:latin typeface="Cambria Math" panose="02040503050406030204"/>
                      </a:rPr>
                      <m:t>×(</m:t>
                    </m:r>
                    <m:r>
                      <a:rPr lang="en-US" altLang="zh-CN" b="1" i="1">
                        <a:latin typeface="Cambria Math" panose="02040503050406030204"/>
                      </a:rPr>
                      <m:t>𝟏</m:t>
                    </m:r>
                    <m:r>
                      <a:rPr lang="en-US" altLang="zh-CN" b="1">
                        <a:latin typeface="Cambria Math" panose="02040503050406030204"/>
                      </a:rPr>
                      <m:t>+</m:t>
                    </m:r>
                    <m:r>
                      <a:rPr lang="en-US" altLang="zh-CN" b="1" i="1">
                        <a:latin typeface="Cambria Math" panose="02040503050406030204"/>
                      </a:rPr>
                      <m:t>𝒊</m:t>
                    </m:r>
                    <m:r>
                      <a:rPr lang="en-US" altLang="zh-CN" b="1" i="1">
                        <a:latin typeface="Cambria Math" panose="02040503050406030204"/>
                      </a:rPr>
                      <m:t>)</m:t>
                    </m:r>
                  </m:oMath>
                </a14:m>
                <a:r>
                  <a:rPr lang="zh-CN" altLang="en-US" b="1" dirty="0"/>
                  <a:t>可得</a:t>
                </a:r>
              </a:p>
              <a:p>
                <a:pPr>
                  <a:lnSpc>
                    <a:spcPct val="150000"/>
                  </a:lnSpc>
                </a:pPr>
                <a:r>
                  <a:rPr lang="en-US" altLang="zh-CN" b="1" dirty="0"/>
                  <a:t> </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a:rPr>
                          <m:t>𝑭</m:t>
                        </m:r>
                      </m:e>
                      <m:sub>
                        <m:r>
                          <a:rPr lang="en-US" altLang="zh-CN" b="1" i="1">
                            <a:latin typeface="Cambria Math" panose="02040503050406030204"/>
                          </a:rPr>
                          <m:t>𝒕</m:t>
                        </m:r>
                      </m:sub>
                    </m:sSub>
                    <m:r>
                      <a:rPr lang="en-US" altLang="zh-CN" b="1">
                        <a:latin typeface="Cambria Math" panose="02040503050406030204"/>
                      </a:rPr>
                      <m:t>=</m:t>
                    </m:r>
                    <m:r>
                      <a:rPr lang="en-US" altLang="zh-CN" b="1" i="1" smtClean="0">
                        <a:latin typeface="Cambria Math" panose="02040503050406030204"/>
                      </a:rPr>
                      <m:t>𝑷</m:t>
                    </m:r>
                    <m:sSup>
                      <m:sSupPr>
                        <m:ctrlPr>
                          <a:rPr lang="en-US" altLang="zh-CN" b="1" i="1" smtClean="0">
                            <a:latin typeface="Cambria Math" panose="02040503050406030204" pitchFamily="18" charset="0"/>
                          </a:rPr>
                        </m:ctrlPr>
                      </m:sSupPr>
                      <m:e>
                        <m:r>
                          <a:rPr lang="en-US" altLang="zh-CN" b="1" i="1" smtClean="0">
                            <a:latin typeface="Cambria Math" panose="02040503050406030204"/>
                            <a:ea typeface="Cambria Math" panose="02040503050406030204"/>
                          </a:rPr>
                          <m:t>×</m:t>
                        </m:r>
                        <m:d>
                          <m:dPr>
                            <m:ctrlPr>
                              <a:rPr lang="en-US" altLang="zh-CN" b="1" i="1" smtClean="0">
                                <a:latin typeface="Cambria Math" panose="02040503050406030204" pitchFamily="18" charset="0"/>
                              </a:rPr>
                            </m:ctrlPr>
                          </m:dPr>
                          <m:e>
                            <m:r>
                              <a:rPr lang="en-US" altLang="zh-CN" b="1" i="1" smtClean="0">
                                <a:latin typeface="Cambria Math" panose="02040503050406030204"/>
                              </a:rPr>
                              <m:t>𝟏</m:t>
                            </m:r>
                            <m:r>
                              <a:rPr lang="en-US" altLang="zh-CN" b="1" i="1" smtClean="0">
                                <a:latin typeface="Cambria Math" panose="02040503050406030204"/>
                              </a:rPr>
                              <m:t>+</m:t>
                            </m:r>
                            <m:r>
                              <a:rPr lang="en-US" altLang="zh-CN" b="1" i="1" smtClean="0">
                                <a:latin typeface="Cambria Math" panose="02040503050406030204"/>
                              </a:rPr>
                              <m:t>𝒊</m:t>
                            </m:r>
                          </m:e>
                        </m:d>
                      </m:e>
                      <m:sup>
                        <m:r>
                          <a:rPr lang="en-US" altLang="zh-CN" b="1" i="1" smtClean="0">
                            <a:latin typeface="Cambria Math" panose="02040503050406030204"/>
                          </a:rPr>
                          <m:t>𝒏</m:t>
                        </m:r>
                      </m:sup>
                    </m:sSup>
                  </m:oMath>
                </a14:m>
                <a:endParaRPr lang="en-US" altLang="zh-CN" b="1" dirty="0">
                  <a:latin typeface="Cambria Math" panose="02040503050406030204"/>
                </a:endParaRPr>
              </a:p>
              <a:p>
                <a:pPr>
                  <a:lnSpc>
                    <a:spcPct val="150000"/>
                  </a:lnSpc>
                </a:pPr>
                <a14:m>
                  <m:oMathPara xmlns:m="http://schemas.openxmlformats.org/officeDocument/2006/math">
                    <m:oMathParaPr>
                      <m:jc m:val="centerGroup"/>
                    </m:oMathParaPr>
                    <m:oMath xmlns:m="http://schemas.openxmlformats.org/officeDocument/2006/math">
                      <m:r>
                        <a:rPr lang="en-US" altLang="zh-CN" b="1">
                          <a:latin typeface="Cambria Math" panose="02040503050406030204"/>
                        </a:rPr>
                        <m:t>=</m:t>
                      </m:r>
                      <m:r>
                        <a:rPr lang="en-US" altLang="zh-CN" b="1" i="1" smtClean="0">
                          <a:latin typeface="Cambria Math" panose="02040503050406030204"/>
                        </a:rPr>
                        <m:t>𝟖𝟎𝟎𝟎𝟎</m:t>
                      </m:r>
                      <m:sSup>
                        <m:sSupPr>
                          <m:ctrlPr>
                            <a:rPr lang="en-US" altLang="zh-CN" b="1" i="1">
                              <a:latin typeface="Cambria Math" panose="02040503050406030204" pitchFamily="18" charset="0"/>
                            </a:rPr>
                          </m:ctrlPr>
                        </m:sSupPr>
                        <m:e>
                          <m:r>
                            <a:rPr lang="en-US" altLang="zh-CN" b="1" i="1">
                              <a:latin typeface="Cambria Math" panose="02040503050406030204"/>
                              <a:ea typeface="Cambria Math" panose="02040503050406030204"/>
                            </a:rPr>
                            <m:t>×</m:t>
                          </m:r>
                          <m:d>
                            <m:dPr>
                              <m:ctrlPr>
                                <a:rPr lang="en-US" altLang="zh-CN" b="1" i="1">
                                  <a:latin typeface="Cambria Math" panose="02040503050406030204" pitchFamily="18" charset="0"/>
                                </a:rPr>
                              </m:ctrlPr>
                            </m:dPr>
                            <m:e>
                              <m:r>
                                <a:rPr lang="en-US" altLang="zh-CN" b="1" i="1">
                                  <a:latin typeface="Cambria Math" panose="02040503050406030204"/>
                                </a:rPr>
                                <m:t>𝟏</m:t>
                              </m:r>
                              <m:r>
                                <a:rPr lang="en-US" altLang="zh-CN" b="1" i="1">
                                  <a:latin typeface="Cambria Math" panose="02040503050406030204"/>
                                </a:rPr>
                                <m:t>+</m:t>
                              </m:r>
                              <m:r>
                                <a:rPr lang="en-US" altLang="zh-CN" b="1" i="1" smtClean="0">
                                  <a:latin typeface="Cambria Math" panose="02040503050406030204"/>
                                </a:rPr>
                                <m:t>𝟎</m:t>
                              </m:r>
                              <m:r>
                                <a:rPr lang="en-US" altLang="zh-CN" b="1" i="1" smtClean="0">
                                  <a:latin typeface="Cambria Math" panose="02040503050406030204"/>
                                </a:rPr>
                                <m:t>.</m:t>
                              </m:r>
                              <m:r>
                                <a:rPr lang="en-US" altLang="zh-CN" b="1" i="1" smtClean="0">
                                  <a:latin typeface="Cambria Math" panose="02040503050406030204"/>
                                </a:rPr>
                                <m:t>𝟎𝟔𝟓</m:t>
                              </m:r>
                            </m:e>
                          </m:d>
                        </m:e>
                        <m:sup>
                          <m:r>
                            <a:rPr lang="en-US" altLang="zh-CN" b="1" i="1" smtClean="0">
                              <a:latin typeface="Cambria Math" panose="02040503050406030204"/>
                            </a:rPr>
                            <m:t>𝟒</m:t>
                          </m:r>
                        </m:sup>
                      </m:sSup>
                    </m:oMath>
                  </m:oMathPara>
                </a14:m>
                <a:endParaRPr lang="en-US" altLang="zh-CN" b="1" i="1" dirty="0">
                  <a:latin typeface="Cambria Math" panose="02040503050406030204"/>
                  <a:ea typeface="Cambria Math" panose="02040503050406030204"/>
                </a:endParaRPr>
              </a:p>
              <a:p>
                <a:pPr>
                  <a:lnSpc>
                    <a:spcPct val="150000"/>
                  </a:lnSpc>
                </a:pPr>
                <a14:m>
                  <m:oMathPara xmlns:m="http://schemas.openxmlformats.org/officeDocument/2006/math">
                    <m:oMathParaPr>
                      <m:jc m:val="centerGroup"/>
                    </m:oMathParaPr>
                    <m:oMath xmlns:m="http://schemas.openxmlformats.org/officeDocument/2006/math">
                      <m:r>
                        <a:rPr lang="en-US" altLang="zh-CN" b="1">
                          <a:latin typeface="Cambria Math" panose="02040503050406030204"/>
                        </a:rPr>
                        <m:t>=</m:t>
                      </m:r>
                      <m:r>
                        <a:rPr lang="en-US" altLang="zh-CN" b="1" i="1" smtClean="0">
                          <a:latin typeface="Cambria Math" panose="02040503050406030204"/>
                        </a:rPr>
                        <m:t>𝟏𝟎𝟐𝟗𝟏𝟕</m:t>
                      </m:r>
                      <m:r>
                        <a:rPr lang="en-US" altLang="zh-CN" b="1" i="1" smtClean="0">
                          <a:latin typeface="Cambria Math" panose="02040503050406030204"/>
                        </a:rPr>
                        <m:t>.</m:t>
                      </m:r>
                      <m:r>
                        <a:rPr lang="en-US" altLang="zh-CN" b="1" i="1" smtClean="0">
                          <a:latin typeface="Cambria Math" panose="02040503050406030204"/>
                        </a:rPr>
                        <m:t>𝟑𝟏</m:t>
                      </m:r>
                    </m:oMath>
                  </m:oMathPara>
                </a14:m>
                <a:endParaRPr lang="zh-CN" altLang="en-US" b="1" dirty="0"/>
              </a:p>
            </p:txBody>
          </p:sp>
        </mc:Choice>
        <mc:Fallback xmlns="">
          <p:sp>
            <p:nvSpPr>
              <p:cNvPr id="12" name="矩形 11"/>
              <p:cNvSpPr>
                <a:spLocks noRot="1" noChangeAspect="1" noMove="1" noResize="1" noEditPoints="1" noAdjustHandles="1" noChangeArrowheads="1" noChangeShapeType="1" noTextEdit="1"/>
              </p:cNvSpPr>
              <p:nvPr/>
            </p:nvSpPr>
            <p:spPr>
              <a:xfrm>
                <a:off x="3135962" y="4039394"/>
                <a:ext cx="5935013" cy="2310184"/>
              </a:xfrm>
              <a:prstGeom prst="rect">
                <a:avLst/>
              </a:prstGeom>
              <a:blipFill rotWithShape="1">
                <a:blip r:embed="rId2"/>
                <a:stretch>
                  <a:fillRect l="-6" t="-7" b="-4883"/>
                </a:stretch>
              </a:blipFill>
            </p:spPr>
            <p:txBody>
              <a:bodyPr/>
              <a:lstStyle/>
              <a:p>
                <a:r>
                  <a:rPr lang="zh-CN" altLang="en-US">
                    <a:noFill/>
                  </a:rPr>
                  <a:t> </a:t>
                </a:r>
              </a:p>
            </p:txBody>
          </p:sp>
        </mc:Fallback>
      </mc:AlternateContent>
      <p:cxnSp>
        <p:nvCxnSpPr>
          <p:cNvPr id="21" name="直接连接符 20"/>
          <p:cNvCxnSpPr/>
          <p:nvPr/>
        </p:nvCxnSpPr>
        <p:spPr>
          <a:xfrm>
            <a:off x="3175" y="3353594"/>
            <a:ext cx="12191999" cy="0"/>
          </a:xfrm>
          <a:prstGeom prst="line">
            <a:avLst/>
          </a:prstGeom>
          <a:ln w="57150">
            <a:solidFill>
              <a:srgbClr val="FFFF00"/>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175" y="3505994"/>
            <a:ext cx="12191999" cy="0"/>
          </a:xfrm>
          <a:prstGeom prst="line">
            <a:avLst/>
          </a:prstGeom>
          <a:ln w="57150">
            <a:solidFill>
              <a:srgbClr val="FFFF00"/>
            </a:solidFill>
            <a:prstDash val="sysDot"/>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flipH="1">
            <a:off x="8833788" y="5410994"/>
            <a:ext cx="3229725" cy="1301644"/>
            <a:chOff x="-8805" y="5407865"/>
            <a:chExt cx="3213509" cy="1301644"/>
          </a:xfrm>
        </p:grpSpPr>
        <p:sp>
          <p:nvSpPr>
            <p:cNvPr id="26" name="矩形 25"/>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灯片编号占位符 5">
            <a:extLst>
              <a:ext uri="{FF2B5EF4-FFF2-40B4-BE49-F238E27FC236}">
                <a16:creationId xmlns:a16="http://schemas.microsoft.com/office/drawing/2014/main" id="{98327701-BD11-4CC3-88E2-F305F098A654}"/>
              </a:ext>
            </a:extLst>
          </p:cNvPr>
          <p:cNvSpPr>
            <a:spLocks noGrp="1"/>
          </p:cNvSpPr>
          <p:nvPr>
            <p:ph type="sldNum" sz="quarter" idx="12"/>
          </p:nvPr>
        </p:nvSpPr>
        <p:spPr/>
        <p:txBody>
          <a:bodyPr/>
          <a:lstStyle/>
          <a:p>
            <a:fld id="{B6F15528-21DE-4FAA-801E-634DDDAF4B2B}" type="slidenum">
              <a:rPr lang="en-US" smtClean="0"/>
              <a:t>155</a:t>
            </a:fld>
            <a:endParaRPr lang="en-US" dirty="0"/>
          </a:p>
        </p:txBody>
      </p:sp>
      <p:sp>
        <p:nvSpPr>
          <p:cNvPr id="31" name="灯片编号占位符 8">
            <a:extLst>
              <a:ext uri="{FF2B5EF4-FFF2-40B4-BE49-F238E27FC236}">
                <a16:creationId xmlns:a16="http://schemas.microsoft.com/office/drawing/2014/main" id="{01990C66-DA53-44CF-BE73-71E39FDEF369}"/>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155</a:t>
            </a:fld>
            <a:endParaRPr kumimoji="0" lang="en-US" altLang="zh-CN" sz="180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2.2.2 </a:t>
            </a:r>
            <a:r>
              <a:rPr lang="zh-CN" altLang="zh-CN" b="1" dirty="0"/>
              <a:t>现金流量的内涵</a:t>
            </a:r>
            <a:endParaRPr lang="zh-CN" altLang="en-US" b="1" dirty="0"/>
          </a:p>
        </p:txBody>
      </p:sp>
      <p:sp>
        <p:nvSpPr>
          <p:cNvPr id="68" name="矩形 67"/>
          <p:cNvSpPr/>
          <p:nvPr/>
        </p:nvSpPr>
        <p:spPr>
          <a:xfrm>
            <a:off x="14007" y="6172993"/>
            <a:ext cx="12192000" cy="689181"/>
          </a:xfrm>
          <a:prstGeom prst="rect">
            <a:avLst/>
          </a:prstGeom>
          <a:solidFill>
            <a:srgbClr val="838383">
              <a:lumMod val="20000"/>
              <a:lumOff val="80000"/>
              <a:alpha val="80000"/>
            </a:srgbClr>
          </a:solidFill>
          <a:ln w="12700" cap="flat" cmpd="sng" algn="ctr">
            <a:noFill/>
            <a:prstDash val="solid"/>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838383">
                  <a:lumMod val="50000"/>
                </a:srgbClr>
              </a:solidFill>
              <a:effectLst/>
              <a:uLnTx/>
              <a:uFillTx/>
              <a:latin typeface="Arial" panose="020B0604020202020204"/>
              <a:ea typeface="微软雅黑" panose="020B0503020204020204" pitchFamily="34" charset="-122"/>
              <a:cs typeface="+mn-cs"/>
            </a:endParaRPr>
          </a:p>
        </p:txBody>
      </p:sp>
      <p:sp>
        <p:nvSpPr>
          <p:cNvPr id="10" name="矩形 9"/>
          <p:cNvSpPr/>
          <p:nvPr/>
        </p:nvSpPr>
        <p:spPr>
          <a:xfrm>
            <a:off x="-44102" y="1985873"/>
            <a:ext cx="12198349" cy="7232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1" name="矩形 10"/>
          <p:cNvSpPr/>
          <p:nvPr/>
        </p:nvSpPr>
        <p:spPr>
          <a:xfrm>
            <a:off x="-21877" y="5719673"/>
            <a:ext cx="12198349" cy="7232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12" name="组合 11"/>
          <p:cNvGrpSpPr/>
          <p:nvPr/>
        </p:nvGrpSpPr>
        <p:grpSpPr>
          <a:xfrm flipH="1">
            <a:off x="9117850" y="5487194"/>
            <a:ext cx="3229725" cy="1301644"/>
            <a:chOff x="-8805" y="5407865"/>
            <a:chExt cx="3213509" cy="1301644"/>
          </a:xfrm>
        </p:grpSpPr>
        <p:sp>
          <p:nvSpPr>
            <p:cNvPr id="13" name="矩形 12"/>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917576" y="2147074"/>
            <a:ext cx="10363200" cy="3416320"/>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zh-CN" b="1" dirty="0"/>
              <a:t>现金流量</a:t>
            </a:r>
            <a:r>
              <a:rPr lang="zh-CN" altLang="zh-CN" dirty="0"/>
              <a:t>（</a:t>
            </a:r>
            <a:r>
              <a:rPr lang="en-US" altLang="zh-CN" dirty="0"/>
              <a:t>Cash Flows</a:t>
            </a:r>
            <a:r>
              <a:rPr lang="zh-CN" altLang="zh-CN" dirty="0"/>
              <a:t>）是指特定经济系统（某个项目、企业、地区或部门）在某一时点发生了所有权或使用权转移的现金或和其等价物（如银行承兑汇票、短期国库券、可转让定期存单等）的数量。</a:t>
            </a:r>
            <a:endParaRPr lang="en-US" altLang="zh-CN" dirty="0"/>
          </a:p>
          <a:p>
            <a:pPr marL="342900" indent="-342900">
              <a:lnSpc>
                <a:spcPct val="150000"/>
              </a:lnSpc>
              <a:buFont typeface="Wingdings" panose="05000000000000000000" pitchFamily="2" charset="2"/>
              <a:buChar char="Ø"/>
            </a:pPr>
            <a:r>
              <a:rPr lang="zh-CN" altLang="zh-CN" b="1" dirty="0"/>
              <a:t>现金流入</a:t>
            </a:r>
            <a:r>
              <a:rPr lang="zh-CN" altLang="zh-CN" dirty="0"/>
              <a:t>（</a:t>
            </a:r>
            <a:r>
              <a:rPr lang="en-US" altLang="zh-CN" dirty="0"/>
              <a:t>CI</a:t>
            </a:r>
            <a:r>
              <a:rPr lang="zh-CN" altLang="zh-CN" dirty="0"/>
              <a:t>，</a:t>
            </a:r>
            <a:r>
              <a:rPr lang="en-US" altLang="zh-CN" dirty="0"/>
              <a:t>Cash Inflows</a:t>
            </a:r>
            <a:r>
              <a:rPr lang="zh-CN" altLang="zh-CN" dirty="0"/>
              <a:t>）是指流入该系统的现金。</a:t>
            </a:r>
            <a:endParaRPr lang="en-US" altLang="zh-CN" dirty="0"/>
          </a:p>
          <a:p>
            <a:pPr marL="342900" indent="-342900">
              <a:lnSpc>
                <a:spcPct val="150000"/>
              </a:lnSpc>
              <a:buFont typeface="Wingdings" panose="05000000000000000000" pitchFamily="2" charset="2"/>
              <a:buChar char="Ø"/>
            </a:pPr>
            <a:r>
              <a:rPr lang="zh-CN" altLang="zh-CN" b="1" dirty="0"/>
              <a:t>现金流出</a:t>
            </a:r>
            <a:r>
              <a:rPr lang="zh-CN" altLang="zh-CN" dirty="0"/>
              <a:t>（</a:t>
            </a:r>
            <a:r>
              <a:rPr lang="en-US" altLang="zh-CN" dirty="0"/>
              <a:t>CO</a:t>
            </a:r>
            <a:r>
              <a:rPr lang="zh-CN" altLang="zh-CN" dirty="0"/>
              <a:t>，</a:t>
            </a:r>
            <a:r>
              <a:rPr lang="en-US" altLang="zh-CN" dirty="0"/>
              <a:t>Cash Outflows</a:t>
            </a:r>
            <a:r>
              <a:rPr lang="zh-CN" altLang="zh-CN" dirty="0"/>
              <a:t>）是指流出该系统的现金</a:t>
            </a:r>
            <a:r>
              <a:rPr lang="zh-CN" altLang="en-US" dirty="0"/>
              <a:t>。</a:t>
            </a:r>
            <a:endParaRPr lang="en-US" altLang="zh-CN" dirty="0"/>
          </a:p>
          <a:p>
            <a:pPr marL="342900" indent="-342900">
              <a:lnSpc>
                <a:spcPct val="150000"/>
              </a:lnSpc>
              <a:buFont typeface="Wingdings" panose="05000000000000000000" pitchFamily="2" charset="2"/>
              <a:buChar char="Ø"/>
            </a:pPr>
            <a:r>
              <a:rPr lang="zh-CN" altLang="zh-CN" dirty="0"/>
              <a:t>同一时点上的现金流入和流出之差称为</a:t>
            </a:r>
            <a:r>
              <a:rPr lang="zh-CN" altLang="zh-CN" b="1" dirty="0"/>
              <a:t>净现金流量</a:t>
            </a:r>
            <a:r>
              <a:rPr lang="zh-CN" altLang="zh-CN" dirty="0"/>
              <a:t>，通常用</a:t>
            </a:r>
            <a:r>
              <a:rPr lang="en-US" altLang="zh-CN" dirty="0"/>
              <a:t>CI-CO</a:t>
            </a:r>
            <a:r>
              <a:rPr lang="zh-CN" altLang="zh-CN" dirty="0"/>
              <a:t>表示。</a:t>
            </a:r>
            <a:endParaRPr lang="zh-CN" altLang="en-US" dirty="0"/>
          </a:p>
        </p:txBody>
      </p:sp>
      <p:sp>
        <p:nvSpPr>
          <p:cNvPr id="32" name="TextBox 31"/>
          <p:cNvSpPr txBox="1"/>
          <p:nvPr/>
        </p:nvSpPr>
        <p:spPr>
          <a:xfrm>
            <a:off x="1069975" y="1139329"/>
            <a:ext cx="3276600" cy="461665"/>
          </a:xfrm>
          <a:prstGeom prst="rect">
            <a:avLst/>
          </a:prstGeom>
          <a:noFill/>
        </p:spPr>
        <p:txBody>
          <a:bodyPr wrap="square" rtlCol="0">
            <a:spAutoFit/>
          </a:bodyPr>
          <a:lstStyle/>
          <a:p>
            <a:r>
              <a:rPr lang="en-US" altLang="zh-CN" b="1" dirty="0"/>
              <a:t>1. </a:t>
            </a:r>
            <a:r>
              <a:rPr lang="zh-CN" altLang="en-US" b="1" dirty="0"/>
              <a:t>现金流量的概念</a:t>
            </a:r>
          </a:p>
        </p:txBody>
      </p:sp>
      <p:sp>
        <p:nvSpPr>
          <p:cNvPr id="5" name="灯片编号占位符 4">
            <a:extLst>
              <a:ext uri="{FF2B5EF4-FFF2-40B4-BE49-F238E27FC236}">
                <a16:creationId xmlns:a16="http://schemas.microsoft.com/office/drawing/2014/main" id="{0FFCAEEB-BC0C-444C-8048-335BAAA24A12}"/>
              </a:ext>
            </a:extLst>
          </p:cNvPr>
          <p:cNvSpPr>
            <a:spLocks noGrp="1"/>
          </p:cNvSpPr>
          <p:nvPr>
            <p:ph type="sldNum" sz="quarter" idx="12"/>
          </p:nvPr>
        </p:nvSpPr>
        <p:spPr/>
        <p:txBody>
          <a:bodyPr/>
          <a:lstStyle/>
          <a:p>
            <a:fld id="{B6F15528-21DE-4FAA-801E-634DDDAF4B2B}" type="slidenum">
              <a:rPr lang="en-US" smtClean="0"/>
              <a:t>156</a:t>
            </a:fld>
            <a:endParaRPr lang="en-US" dirty="0"/>
          </a:p>
        </p:txBody>
      </p:sp>
      <p:sp>
        <p:nvSpPr>
          <p:cNvPr id="22" name="灯片编号占位符 8">
            <a:extLst>
              <a:ext uri="{FF2B5EF4-FFF2-40B4-BE49-F238E27FC236}">
                <a16:creationId xmlns:a16="http://schemas.microsoft.com/office/drawing/2014/main" id="{6DE90702-0678-47B0-A8DE-CA2F25732B55}"/>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156</a:t>
            </a:fld>
            <a:endParaRPr kumimoji="0" lang="en-US" altLang="zh-CN" sz="1800">
              <a:latin typeface="Times New Roman" panose="02020603050405020304" pitchFamily="18" charset="0"/>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2.2.2 </a:t>
            </a:r>
            <a:r>
              <a:rPr lang="zh-CN" altLang="zh-CN" b="1" dirty="0"/>
              <a:t>现金流量的内涵</a:t>
            </a:r>
            <a:endParaRPr lang="zh-CN" altLang="en-US" b="1" dirty="0"/>
          </a:p>
        </p:txBody>
      </p:sp>
      <p:sp>
        <p:nvSpPr>
          <p:cNvPr id="68" name="矩形 67"/>
          <p:cNvSpPr/>
          <p:nvPr/>
        </p:nvSpPr>
        <p:spPr>
          <a:xfrm>
            <a:off x="14007" y="6172993"/>
            <a:ext cx="12192000" cy="689181"/>
          </a:xfrm>
          <a:prstGeom prst="rect">
            <a:avLst/>
          </a:prstGeom>
          <a:solidFill>
            <a:srgbClr val="838383">
              <a:lumMod val="20000"/>
              <a:lumOff val="80000"/>
              <a:alpha val="80000"/>
            </a:srgbClr>
          </a:solidFill>
          <a:ln w="12700" cap="flat" cmpd="sng" algn="ctr">
            <a:noFill/>
            <a:prstDash val="solid"/>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838383">
                  <a:lumMod val="50000"/>
                </a:srgbClr>
              </a:solidFill>
              <a:effectLst/>
              <a:uLnTx/>
              <a:uFillTx/>
              <a:latin typeface="Arial" panose="020B0604020202020204"/>
              <a:ea typeface="微软雅黑" panose="020B0503020204020204" pitchFamily="34" charset="-122"/>
              <a:cs typeface="+mn-cs"/>
            </a:endParaRPr>
          </a:p>
        </p:txBody>
      </p:sp>
      <p:grpSp>
        <p:nvGrpSpPr>
          <p:cNvPr id="32" name="Group 11"/>
          <p:cNvGrpSpPr/>
          <p:nvPr/>
        </p:nvGrpSpPr>
        <p:grpSpPr bwMode="auto">
          <a:xfrm>
            <a:off x="3965575" y="2362994"/>
            <a:ext cx="3886200" cy="3581400"/>
            <a:chOff x="4125" y="1970"/>
            <a:chExt cx="1600" cy="1510"/>
          </a:xfrm>
        </p:grpSpPr>
        <p:sp>
          <p:nvSpPr>
            <p:cNvPr id="33" name="Freeform 12"/>
            <p:cNvSpPr/>
            <p:nvPr/>
          </p:nvSpPr>
          <p:spPr bwMode="auto">
            <a:xfrm>
              <a:off x="4356" y="2352"/>
              <a:ext cx="896" cy="747"/>
            </a:xfrm>
            <a:custGeom>
              <a:avLst/>
              <a:gdLst>
                <a:gd name="T0" fmla="*/ 2133 w 2189"/>
                <a:gd name="T1" fmla="*/ 1597 h 1823"/>
                <a:gd name="T2" fmla="*/ 1998 w 2189"/>
                <a:gd name="T3" fmla="*/ 1676 h 1823"/>
                <a:gd name="T4" fmla="*/ 1877 w 2189"/>
                <a:gd name="T5" fmla="*/ 1730 h 1823"/>
                <a:gd name="T6" fmla="*/ 1804 w 2189"/>
                <a:gd name="T7" fmla="*/ 1755 h 1823"/>
                <a:gd name="T8" fmla="*/ 1727 w 2189"/>
                <a:gd name="T9" fmla="*/ 1778 h 1823"/>
                <a:gd name="T10" fmla="*/ 1622 w 2189"/>
                <a:gd name="T11" fmla="*/ 1802 h 1823"/>
                <a:gd name="T12" fmla="*/ 1542 w 2189"/>
                <a:gd name="T13" fmla="*/ 1814 h 1823"/>
                <a:gd name="T14" fmla="*/ 1432 w 2189"/>
                <a:gd name="T15" fmla="*/ 1822 h 1823"/>
                <a:gd name="T16" fmla="*/ 1306 w 2189"/>
                <a:gd name="T17" fmla="*/ 1822 h 1823"/>
                <a:gd name="T18" fmla="*/ 1201 w 2189"/>
                <a:gd name="T19" fmla="*/ 1813 h 1823"/>
                <a:gd name="T20" fmla="*/ 1099 w 2189"/>
                <a:gd name="T21" fmla="*/ 1796 h 1823"/>
                <a:gd name="T22" fmla="*/ 999 w 2189"/>
                <a:gd name="T23" fmla="*/ 1770 h 1823"/>
                <a:gd name="T24" fmla="*/ 903 w 2189"/>
                <a:gd name="T25" fmla="*/ 1740 h 1823"/>
                <a:gd name="T26" fmla="*/ 810 w 2189"/>
                <a:gd name="T27" fmla="*/ 1701 h 1823"/>
                <a:gd name="T28" fmla="*/ 720 w 2189"/>
                <a:gd name="T29" fmla="*/ 1658 h 1823"/>
                <a:gd name="T30" fmla="*/ 634 w 2189"/>
                <a:gd name="T31" fmla="*/ 1607 h 1823"/>
                <a:gd name="T32" fmla="*/ 553 w 2189"/>
                <a:gd name="T33" fmla="*/ 1549 h 1823"/>
                <a:gd name="T34" fmla="*/ 476 w 2189"/>
                <a:gd name="T35" fmla="*/ 1488 h 1823"/>
                <a:gd name="T36" fmla="*/ 403 w 2189"/>
                <a:gd name="T37" fmla="*/ 1420 h 1823"/>
                <a:gd name="T38" fmla="*/ 337 w 2189"/>
                <a:gd name="T39" fmla="*/ 1348 h 1823"/>
                <a:gd name="T40" fmla="*/ 273 w 2189"/>
                <a:gd name="T41" fmla="*/ 1270 h 1823"/>
                <a:gd name="T42" fmla="*/ 218 w 2189"/>
                <a:gd name="T43" fmla="*/ 1188 h 1823"/>
                <a:gd name="T44" fmla="*/ 167 w 2189"/>
                <a:gd name="T45" fmla="*/ 1103 h 1823"/>
                <a:gd name="T46" fmla="*/ 122 w 2189"/>
                <a:gd name="T47" fmla="*/ 1014 h 1823"/>
                <a:gd name="T48" fmla="*/ 84 w 2189"/>
                <a:gd name="T49" fmla="*/ 921 h 1823"/>
                <a:gd name="T50" fmla="*/ 52 w 2189"/>
                <a:gd name="T51" fmla="*/ 823 h 1823"/>
                <a:gd name="T52" fmla="*/ 28 w 2189"/>
                <a:gd name="T53" fmla="*/ 724 h 1823"/>
                <a:gd name="T54" fmla="*/ 12 w 2189"/>
                <a:gd name="T55" fmla="*/ 621 h 1823"/>
                <a:gd name="T56" fmla="*/ 3 w 2189"/>
                <a:gd name="T57" fmla="*/ 518 h 1823"/>
                <a:gd name="T58" fmla="*/ 1 w 2189"/>
                <a:gd name="T59" fmla="*/ 399 h 1823"/>
                <a:gd name="T60" fmla="*/ 7 w 2189"/>
                <a:gd name="T61" fmla="*/ 303 h 1823"/>
                <a:gd name="T62" fmla="*/ 34 w 2189"/>
                <a:gd name="T63" fmla="*/ 241 h 1823"/>
                <a:gd name="T64" fmla="*/ 146 w 2189"/>
                <a:gd name="T65" fmla="*/ 173 h 1823"/>
                <a:gd name="T66" fmla="*/ 287 w 2189"/>
                <a:gd name="T67" fmla="*/ 104 h 1823"/>
                <a:gd name="T68" fmla="*/ 361 w 2189"/>
                <a:gd name="T69" fmla="*/ 76 h 1823"/>
                <a:gd name="T70" fmla="*/ 436 w 2189"/>
                <a:gd name="T71" fmla="*/ 53 h 1823"/>
                <a:gd name="T72" fmla="*/ 541 w 2189"/>
                <a:gd name="T73" fmla="*/ 27 h 1823"/>
                <a:gd name="T74" fmla="*/ 621 w 2189"/>
                <a:gd name="T75" fmla="*/ 14 h 1823"/>
                <a:gd name="T76" fmla="*/ 702 w 2189"/>
                <a:gd name="T77" fmla="*/ 5 h 1823"/>
                <a:gd name="T78" fmla="*/ 848 w 2189"/>
                <a:gd name="T79" fmla="*/ 0 h 1823"/>
                <a:gd name="T80" fmla="*/ 953 w 2189"/>
                <a:gd name="T81" fmla="*/ 8 h 1823"/>
                <a:gd name="T82" fmla="*/ 1057 w 2189"/>
                <a:gd name="T83" fmla="*/ 21 h 1823"/>
                <a:gd name="T84" fmla="*/ 1156 w 2189"/>
                <a:gd name="T85" fmla="*/ 44 h 1823"/>
                <a:gd name="T86" fmla="*/ 1254 w 2189"/>
                <a:gd name="T87" fmla="*/ 73 h 1823"/>
                <a:gd name="T88" fmla="*/ 1348 w 2189"/>
                <a:gd name="T89" fmla="*/ 109 h 1823"/>
                <a:gd name="T90" fmla="*/ 1438 w 2189"/>
                <a:gd name="T91" fmla="*/ 151 h 1823"/>
                <a:gd name="T92" fmla="*/ 1526 w 2189"/>
                <a:gd name="T93" fmla="*/ 200 h 1823"/>
                <a:gd name="T94" fmla="*/ 1610 w 2189"/>
                <a:gd name="T95" fmla="*/ 255 h 1823"/>
                <a:gd name="T96" fmla="*/ 1688 w 2189"/>
                <a:gd name="T97" fmla="*/ 315 h 1823"/>
                <a:gd name="T98" fmla="*/ 1762 w 2189"/>
                <a:gd name="T99" fmla="*/ 381 h 1823"/>
                <a:gd name="T100" fmla="*/ 1831 w 2189"/>
                <a:gd name="T101" fmla="*/ 452 h 1823"/>
                <a:gd name="T102" fmla="*/ 1895 w 2189"/>
                <a:gd name="T103" fmla="*/ 527 h 1823"/>
                <a:gd name="T104" fmla="*/ 1954 w 2189"/>
                <a:gd name="T105" fmla="*/ 608 h 1823"/>
                <a:gd name="T106" fmla="*/ 2007 w 2189"/>
                <a:gd name="T107" fmla="*/ 692 h 1823"/>
                <a:gd name="T108" fmla="*/ 2053 w 2189"/>
                <a:gd name="T109" fmla="*/ 781 h 1823"/>
                <a:gd name="T110" fmla="*/ 2094 w 2189"/>
                <a:gd name="T111" fmla="*/ 873 h 1823"/>
                <a:gd name="T112" fmla="*/ 2127 w 2189"/>
                <a:gd name="T113" fmla="*/ 967 h 1823"/>
                <a:gd name="T114" fmla="*/ 2154 w 2189"/>
                <a:gd name="T115" fmla="*/ 1067 h 1823"/>
                <a:gd name="T116" fmla="*/ 2172 w 2189"/>
                <a:gd name="T117" fmla="*/ 1167 h 1823"/>
                <a:gd name="T118" fmla="*/ 2184 w 2189"/>
                <a:gd name="T119" fmla="*/ 1271 h 1823"/>
                <a:gd name="T120" fmla="*/ 2189 w 2189"/>
                <a:gd name="T121" fmla="*/ 1376 h 1823"/>
                <a:gd name="T122" fmla="*/ 2186 w 2189"/>
                <a:gd name="T123" fmla="*/ 1473 h 1823"/>
                <a:gd name="T124" fmla="*/ 2175 w 2189"/>
                <a:gd name="T125" fmla="*/ 1567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89" h="1823">
                  <a:moveTo>
                    <a:pt x="2175" y="1567"/>
                  </a:moveTo>
                  <a:lnTo>
                    <a:pt x="2154" y="1582"/>
                  </a:lnTo>
                  <a:lnTo>
                    <a:pt x="2133" y="1597"/>
                  </a:lnTo>
                  <a:lnTo>
                    <a:pt x="2089" y="1625"/>
                  </a:lnTo>
                  <a:lnTo>
                    <a:pt x="2044" y="1652"/>
                  </a:lnTo>
                  <a:lnTo>
                    <a:pt x="1998" y="1676"/>
                  </a:lnTo>
                  <a:lnTo>
                    <a:pt x="1951" y="1698"/>
                  </a:lnTo>
                  <a:lnTo>
                    <a:pt x="1903" y="1719"/>
                  </a:lnTo>
                  <a:lnTo>
                    <a:pt x="1877" y="1730"/>
                  </a:lnTo>
                  <a:lnTo>
                    <a:pt x="1853" y="1739"/>
                  </a:lnTo>
                  <a:lnTo>
                    <a:pt x="1828" y="1748"/>
                  </a:lnTo>
                  <a:lnTo>
                    <a:pt x="1804" y="1755"/>
                  </a:lnTo>
                  <a:lnTo>
                    <a:pt x="1778" y="1764"/>
                  </a:lnTo>
                  <a:lnTo>
                    <a:pt x="1753" y="1772"/>
                  </a:lnTo>
                  <a:lnTo>
                    <a:pt x="1727" y="1778"/>
                  </a:lnTo>
                  <a:lnTo>
                    <a:pt x="1701" y="1785"/>
                  </a:lnTo>
                  <a:lnTo>
                    <a:pt x="1649" y="1796"/>
                  </a:lnTo>
                  <a:lnTo>
                    <a:pt x="1622" y="1802"/>
                  </a:lnTo>
                  <a:lnTo>
                    <a:pt x="1595" y="1807"/>
                  </a:lnTo>
                  <a:lnTo>
                    <a:pt x="1569" y="1810"/>
                  </a:lnTo>
                  <a:lnTo>
                    <a:pt x="1542" y="1814"/>
                  </a:lnTo>
                  <a:lnTo>
                    <a:pt x="1515" y="1817"/>
                  </a:lnTo>
                  <a:lnTo>
                    <a:pt x="1487" y="1819"/>
                  </a:lnTo>
                  <a:lnTo>
                    <a:pt x="1432" y="1822"/>
                  </a:lnTo>
                  <a:lnTo>
                    <a:pt x="1377" y="1823"/>
                  </a:lnTo>
                  <a:lnTo>
                    <a:pt x="1341" y="1823"/>
                  </a:lnTo>
                  <a:lnTo>
                    <a:pt x="1306" y="1822"/>
                  </a:lnTo>
                  <a:lnTo>
                    <a:pt x="1270" y="1820"/>
                  </a:lnTo>
                  <a:lnTo>
                    <a:pt x="1236" y="1816"/>
                  </a:lnTo>
                  <a:lnTo>
                    <a:pt x="1201" y="1813"/>
                  </a:lnTo>
                  <a:lnTo>
                    <a:pt x="1166" y="1808"/>
                  </a:lnTo>
                  <a:lnTo>
                    <a:pt x="1133" y="1802"/>
                  </a:lnTo>
                  <a:lnTo>
                    <a:pt x="1099" y="1796"/>
                  </a:lnTo>
                  <a:lnTo>
                    <a:pt x="1066" y="1788"/>
                  </a:lnTo>
                  <a:lnTo>
                    <a:pt x="1033" y="1779"/>
                  </a:lnTo>
                  <a:lnTo>
                    <a:pt x="999" y="1770"/>
                  </a:lnTo>
                  <a:lnTo>
                    <a:pt x="968" y="1761"/>
                  </a:lnTo>
                  <a:lnTo>
                    <a:pt x="935" y="1751"/>
                  </a:lnTo>
                  <a:lnTo>
                    <a:pt x="903" y="1740"/>
                  </a:lnTo>
                  <a:lnTo>
                    <a:pt x="872" y="1728"/>
                  </a:lnTo>
                  <a:lnTo>
                    <a:pt x="840" y="1715"/>
                  </a:lnTo>
                  <a:lnTo>
                    <a:pt x="810" y="1701"/>
                  </a:lnTo>
                  <a:lnTo>
                    <a:pt x="780" y="1688"/>
                  </a:lnTo>
                  <a:lnTo>
                    <a:pt x="750" y="1673"/>
                  </a:lnTo>
                  <a:lnTo>
                    <a:pt x="720" y="1658"/>
                  </a:lnTo>
                  <a:lnTo>
                    <a:pt x="691" y="1641"/>
                  </a:lnTo>
                  <a:lnTo>
                    <a:pt x="663" y="1625"/>
                  </a:lnTo>
                  <a:lnTo>
                    <a:pt x="634" y="1607"/>
                  </a:lnTo>
                  <a:lnTo>
                    <a:pt x="607" y="1588"/>
                  </a:lnTo>
                  <a:lnTo>
                    <a:pt x="580" y="1569"/>
                  </a:lnTo>
                  <a:lnTo>
                    <a:pt x="553" y="1549"/>
                  </a:lnTo>
                  <a:lnTo>
                    <a:pt x="527" y="1530"/>
                  </a:lnTo>
                  <a:lnTo>
                    <a:pt x="500" y="1509"/>
                  </a:lnTo>
                  <a:lnTo>
                    <a:pt x="476" y="1488"/>
                  </a:lnTo>
                  <a:lnTo>
                    <a:pt x="451" y="1465"/>
                  </a:lnTo>
                  <a:lnTo>
                    <a:pt x="427" y="1443"/>
                  </a:lnTo>
                  <a:lnTo>
                    <a:pt x="403" y="1420"/>
                  </a:lnTo>
                  <a:lnTo>
                    <a:pt x="380" y="1396"/>
                  </a:lnTo>
                  <a:lnTo>
                    <a:pt x="358" y="1372"/>
                  </a:lnTo>
                  <a:lnTo>
                    <a:pt x="337" y="1348"/>
                  </a:lnTo>
                  <a:lnTo>
                    <a:pt x="314" y="1322"/>
                  </a:lnTo>
                  <a:lnTo>
                    <a:pt x="294" y="1297"/>
                  </a:lnTo>
                  <a:lnTo>
                    <a:pt x="273" y="1270"/>
                  </a:lnTo>
                  <a:lnTo>
                    <a:pt x="254" y="1244"/>
                  </a:lnTo>
                  <a:lnTo>
                    <a:pt x="236" y="1217"/>
                  </a:lnTo>
                  <a:lnTo>
                    <a:pt x="218" y="1188"/>
                  </a:lnTo>
                  <a:lnTo>
                    <a:pt x="200" y="1160"/>
                  </a:lnTo>
                  <a:lnTo>
                    <a:pt x="183" y="1131"/>
                  </a:lnTo>
                  <a:lnTo>
                    <a:pt x="167" y="1103"/>
                  </a:lnTo>
                  <a:lnTo>
                    <a:pt x="150" y="1074"/>
                  </a:lnTo>
                  <a:lnTo>
                    <a:pt x="137" y="1044"/>
                  </a:lnTo>
                  <a:lnTo>
                    <a:pt x="122" y="1014"/>
                  </a:lnTo>
                  <a:lnTo>
                    <a:pt x="108" y="982"/>
                  </a:lnTo>
                  <a:lnTo>
                    <a:pt x="96" y="951"/>
                  </a:lnTo>
                  <a:lnTo>
                    <a:pt x="84" y="921"/>
                  </a:lnTo>
                  <a:lnTo>
                    <a:pt x="72" y="888"/>
                  </a:lnTo>
                  <a:lnTo>
                    <a:pt x="61" y="856"/>
                  </a:lnTo>
                  <a:lnTo>
                    <a:pt x="52" y="823"/>
                  </a:lnTo>
                  <a:lnTo>
                    <a:pt x="43" y="791"/>
                  </a:lnTo>
                  <a:lnTo>
                    <a:pt x="36" y="758"/>
                  </a:lnTo>
                  <a:lnTo>
                    <a:pt x="28" y="724"/>
                  </a:lnTo>
                  <a:lnTo>
                    <a:pt x="22" y="691"/>
                  </a:lnTo>
                  <a:lnTo>
                    <a:pt x="16" y="656"/>
                  </a:lnTo>
                  <a:lnTo>
                    <a:pt x="12" y="621"/>
                  </a:lnTo>
                  <a:lnTo>
                    <a:pt x="7" y="587"/>
                  </a:lnTo>
                  <a:lnTo>
                    <a:pt x="4" y="552"/>
                  </a:lnTo>
                  <a:lnTo>
                    <a:pt x="3" y="518"/>
                  </a:lnTo>
                  <a:lnTo>
                    <a:pt x="1" y="482"/>
                  </a:lnTo>
                  <a:lnTo>
                    <a:pt x="0" y="447"/>
                  </a:lnTo>
                  <a:lnTo>
                    <a:pt x="1" y="399"/>
                  </a:lnTo>
                  <a:lnTo>
                    <a:pt x="3" y="375"/>
                  </a:lnTo>
                  <a:lnTo>
                    <a:pt x="4" y="351"/>
                  </a:lnTo>
                  <a:lnTo>
                    <a:pt x="7" y="303"/>
                  </a:lnTo>
                  <a:lnTo>
                    <a:pt x="10" y="280"/>
                  </a:lnTo>
                  <a:lnTo>
                    <a:pt x="13" y="256"/>
                  </a:lnTo>
                  <a:lnTo>
                    <a:pt x="34" y="241"/>
                  </a:lnTo>
                  <a:lnTo>
                    <a:pt x="57" y="226"/>
                  </a:lnTo>
                  <a:lnTo>
                    <a:pt x="101" y="199"/>
                  </a:lnTo>
                  <a:lnTo>
                    <a:pt x="146" y="173"/>
                  </a:lnTo>
                  <a:lnTo>
                    <a:pt x="191" y="148"/>
                  </a:lnTo>
                  <a:lnTo>
                    <a:pt x="239" y="125"/>
                  </a:lnTo>
                  <a:lnTo>
                    <a:pt x="287" y="104"/>
                  </a:lnTo>
                  <a:lnTo>
                    <a:pt x="311" y="95"/>
                  </a:lnTo>
                  <a:lnTo>
                    <a:pt x="335" y="85"/>
                  </a:lnTo>
                  <a:lnTo>
                    <a:pt x="361" y="76"/>
                  </a:lnTo>
                  <a:lnTo>
                    <a:pt x="386" y="68"/>
                  </a:lnTo>
                  <a:lnTo>
                    <a:pt x="412" y="61"/>
                  </a:lnTo>
                  <a:lnTo>
                    <a:pt x="436" y="53"/>
                  </a:lnTo>
                  <a:lnTo>
                    <a:pt x="463" y="45"/>
                  </a:lnTo>
                  <a:lnTo>
                    <a:pt x="488" y="39"/>
                  </a:lnTo>
                  <a:lnTo>
                    <a:pt x="541" y="27"/>
                  </a:lnTo>
                  <a:lnTo>
                    <a:pt x="567" y="23"/>
                  </a:lnTo>
                  <a:lnTo>
                    <a:pt x="594" y="18"/>
                  </a:lnTo>
                  <a:lnTo>
                    <a:pt x="621" y="14"/>
                  </a:lnTo>
                  <a:lnTo>
                    <a:pt x="648" y="11"/>
                  </a:lnTo>
                  <a:lnTo>
                    <a:pt x="675" y="8"/>
                  </a:lnTo>
                  <a:lnTo>
                    <a:pt x="702" y="5"/>
                  </a:lnTo>
                  <a:lnTo>
                    <a:pt x="757" y="2"/>
                  </a:lnTo>
                  <a:lnTo>
                    <a:pt x="813" y="0"/>
                  </a:lnTo>
                  <a:lnTo>
                    <a:pt x="848" y="0"/>
                  </a:lnTo>
                  <a:lnTo>
                    <a:pt x="884" y="2"/>
                  </a:lnTo>
                  <a:lnTo>
                    <a:pt x="918" y="5"/>
                  </a:lnTo>
                  <a:lnTo>
                    <a:pt x="953" y="8"/>
                  </a:lnTo>
                  <a:lnTo>
                    <a:pt x="987" y="11"/>
                  </a:lnTo>
                  <a:lnTo>
                    <a:pt x="1022" y="17"/>
                  </a:lnTo>
                  <a:lnTo>
                    <a:pt x="1057" y="21"/>
                  </a:lnTo>
                  <a:lnTo>
                    <a:pt x="1090" y="29"/>
                  </a:lnTo>
                  <a:lnTo>
                    <a:pt x="1123" y="35"/>
                  </a:lnTo>
                  <a:lnTo>
                    <a:pt x="1156" y="44"/>
                  </a:lnTo>
                  <a:lnTo>
                    <a:pt x="1189" y="53"/>
                  </a:lnTo>
                  <a:lnTo>
                    <a:pt x="1222" y="62"/>
                  </a:lnTo>
                  <a:lnTo>
                    <a:pt x="1254" y="73"/>
                  </a:lnTo>
                  <a:lnTo>
                    <a:pt x="1285" y="85"/>
                  </a:lnTo>
                  <a:lnTo>
                    <a:pt x="1317" y="95"/>
                  </a:lnTo>
                  <a:lnTo>
                    <a:pt x="1348" y="109"/>
                  </a:lnTo>
                  <a:lnTo>
                    <a:pt x="1378" y="122"/>
                  </a:lnTo>
                  <a:lnTo>
                    <a:pt x="1408" y="136"/>
                  </a:lnTo>
                  <a:lnTo>
                    <a:pt x="1438" y="151"/>
                  </a:lnTo>
                  <a:lnTo>
                    <a:pt x="1468" y="166"/>
                  </a:lnTo>
                  <a:lnTo>
                    <a:pt x="1497" y="182"/>
                  </a:lnTo>
                  <a:lnTo>
                    <a:pt x="1526" y="200"/>
                  </a:lnTo>
                  <a:lnTo>
                    <a:pt x="1554" y="217"/>
                  </a:lnTo>
                  <a:lnTo>
                    <a:pt x="1581" y="235"/>
                  </a:lnTo>
                  <a:lnTo>
                    <a:pt x="1610" y="255"/>
                  </a:lnTo>
                  <a:lnTo>
                    <a:pt x="1635" y="274"/>
                  </a:lnTo>
                  <a:lnTo>
                    <a:pt x="1662" y="294"/>
                  </a:lnTo>
                  <a:lnTo>
                    <a:pt x="1688" y="315"/>
                  </a:lnTo>
                  <a:lnTo>
                    <a:pt x="1714" y="336"/>
                  </a:lnTo>
                  <a:lnTo>
                    <a:pt x="1738" y="358"/>
                  </a:lnTo>
                  <a:lnTo>
                    <a:pt x="1762" y="381"/>
                  </a:lnTo>
                  <a:lnTo>
                    <a:pt x="1786" y="403"/>
                  </a:lnTo>
                  <a:lnTo>
                    <a:pt x="1808" y="427"/>
                  </a:lnTo>
                  <a:lnTo>
                    <a:pt x="1831" y="452"/>
                  </a:lnTo>
                  <a:lnTo>
                    <a:pt x="1853" y="476"/>
                  </a:lnTo>
                  <a:lnTo>
                    <a:pt x="1874" y="501"/>
                  </a:lnTo>
                  <a:lnTo>
                    <a:pt x="1895" y="527"/>
                  </a:lnTo>
                  <a:lnTo>
                    <a:pt x="1915" y="554"/>
                  </a:lnTo>
                  <a:lnTo>
                    <a:pt x="1934" y="579"/>
                  </a:lnTo>
                  <a:lnTo>
                    <a:pt x="1954" y="608"/>
                  </a:lnTo>
                  <a:lnTo>
                    <a:pt x="1972" y="635"/>
                  </a:lnTo>
                  <a:lnTo>
                    <a:pt x="1989" y="664"/>
                  </a:lnTo>
                  <a:lnTo>
                    <a:pt x="2007" y="692"/>
                  </a:lnTo>
                  <a:lnTo>
                    <a:pt x="2023" y="721"/>
                  </a:lnTo>
                  <a:lnTo>
                    <a:pt x="2038" y="751"/>
                  </a:lnTo>
                  <a:lnTo>
                    <a:pt x="2053" y="781"/>
                  </a:lnTo>
                  <a:lnTo>
                    <a:pt x="2067" y="811"/>
                  </a:lnTo>
                  <a:lnTo>
                    <a:pt x="2080" y="841"/>
                  </a:lnTo>
                  <a:lnTo>
                    <a:pt x="2094" y="873"/>
                  </a:lnTo>
                  <a:lnTo>
                    <a:pt x="2104" y="904"/>
                  </a:lnTo>
                  <a:lnTo>
                    <a:pt x="2116" y="936"/>
                  </a:lnTo>
                  <a:lnTo>
                    <a:pt x="2127" y="967"/>
                  </a:lnTo>
                  <a:lnTo>
                    <a:pt x="2136" y="1000"/>
                  </a:lnTo>
                  <a:lnTo>
                    <a:pt x="2145" y="1034"/>
                  </a:lnTo>
                  <a:lnTo>
                    <a:pt x="2154" y="1067"/>
                  </a:lnTo>
                  <a:lnTo>
                    <a:pt x="2160" y="1100"/>
                  </a:lnTo>
                  <a:lnTo>
                    <a:pt x="2167" y="1133"/>
                  </a:lnTo>
                  <a:lnTo>
                    <a:pt x="2172" y="1167"/>
                  </a:lnTo>
                  <a:lnTo>
                    <a:pt x="2178" y="1202"/>
                  </a:lnTo>
                  <a:lnTo>
                    <a:pt x="2181" y="1237"/>
                  </a:lnTo>
                  <a:lnTo>
                    <a:pt x="2184" y="1271"/>
                  </a:lnTo>
                  <a:lnTo>
                    <a:pt x="2187" y="1306"/>
                  </a:lnTo>
                  <a:lnTo>
                    <a:pt x="2189" y="1342"/>
                  </a:lnTo>
                  <a:lnTo>
                    <a:pt x="2189" y="1376"/>
                  </a:lnTo>
                  <a:lnTo>
                    <a:pt x="2187" y="1426"/>
                  </a:lnTo>
                  <a:lnTo>
                    <a:pt x="2187" y="1449"/>
                  </a:lnTo>
                  <a:lnTo>
                    <a:pt x="2186" y="1473"/>
                  </a:lnTo>
                  <a:lnTo>
                    <a:pt x="2181" y="1521"/>
                  </a:lnTo>
                  <a:lnTo>
                    <a:pt x="2178" y="1545"/>
                  </a:lnTo>
                  <a:lnTo>
                    <a:pt x="2175" y="1567"/>
                  </a:lnTo>
                  <a:close/>
                </a:path>
              </a:pathLst>
            </a:custGeom>
            <a:solidFill>
              <a:schemeClr val="accent2"/>
            </a:solidFill>
            <a:ln w="6350">
              <a:solidFill>
                <a:schemeClr val="hlink"/>
              </a:solidFill>
              <a:round/>
            </a:ln>
          </p:spPr>
          <p:txBody>
            <a:bodyPr/>
            <a:lstStyle/>
            <a:p>
              <a:endParaRPr lang="zh-CN" altLang="en-US"/>
            </a:p>
          </p:txBody>
        </p:sp>
        <p:sp>
          <p:nvSpPr>
            <p:cNvPr id="34" name="Freeform 13"/>
            <p:cNvSpPr/>
            <p:nvPr/>
          </p:nvSpPr>
          <p:spPr bwMode="auto">
            <a:xfrm>
              <a:off x="4356" y="2352"/>
              <a:ext cx="896" cy="747"/>
            </a:xfrm>
            <a:custGeom>
              <a:avLst/>
              <a:gdLst>
                <a:gd name="T0" fmla="*/ 2088 w 2189"/>
                <a:gd name="T1" fmla="*/ 1625 h 1823"/>
                <a:gd name="T2" fmla="*/ 1901 w 2189"/>
                <a:gd name="T3" fmla="*/ 1719 h 1823"/>
                <a:gd name="T4" fmla="*/ 1753 w 2189"/>
                <a:gd name="T5" fmla="*/ 1770 h 1823"/>
                <a:gd name="T6" fmla="*/ 1649 w 2189"/>
                <a:gd name="T7" fmla="*/ 1796 h 1823"/>
                <a:gd name="T8" fmla="*/ 1487 w 2189"/>
                <a:gd name="T9" fmla="*/ 1819 h 1823"/>
                <a:gd name="T10" fmla="*/ 1306 w 2189"/>
                <a:gd name="T11" fmla="*/ 1822 h 1823"/>
                <a:gd name="T12" fmla="*/ 1166 w 2189"/>
                <a:gd name="T13" fmla="*/ 1808 h 1823"/>
                <a:gd name="T14" fmla="*/ 1033 w 2189"/>
                <a:gd name="T15" fmla="*/ 1779 h 1823"/>
                <a:gd name="T16" fmla="*/ 903 w 2189"/>
                <a:gd name="T17" fmla="*/ 1740 h 1823"/>
                <a:gd name="T18" fmla="*/ 780 w 2189"/>
                <a:gd name="T19" fmla="*/ 1688 h 1823"/>
                <a:gd name="T20" fmla="*/ 663 w 2189"/>
                <a:gd name="T21" fmla="*/ 1625 h 1823"/>
                <a:gd name="T22" fmla="*/ 553 w 2189"/>
                <a:gd name="T23" fmla="*/ 1549 h 1823"/>
                <a:gd name="T24" fmla="*/ 451 w 2189"/>
                <a:gd name="T25" fmla="*/ 1465 h 1823"/>
                <a:gd name="T26" fmla="*/ 358 w 2189"/>
                <a:gd name="T27" fmla="*/ 1372 h 1823"/>
                <a:gd name="T28" fmla="*/ 273 w 2189"/>
                <a:gd name="T29" fmla="*/ 1270 h 1823"/>
                <a:gd name="T30" fmla="*/ 200 w 2189"/>
                <a:gd name="T31" fmla="*/ 1160 h 1823"/>
                <a:gd name="T32" fmla="*/ 135 w 2189"/>
                <a:gd name="T33" fmla="*/ 1044 h 1823"/>
                <a:gd name="T34" fmla="*/ 84 w 2189"/>
                <a:gd name="T35" fmla="*/ 919 h 1823"/>
                <a:gd name="T36" fmla="*/ 43 w 2189"/>
                <a:gd name="T37" fmla="*/ 790 h 1823"/>
                <a:gd name="T38" fmla="*/ 16 w 2189"/>
                <a:gd name="T39" fmla="*/ 656 h 1823"/>
                <a:gd name="T40" fmla="*/ 1 w 2189"/>
                <a:gd name="T41" fmla="*/ 518 h 1823"/>
                <a:gd name="T42" fmla="*/ 3 w 2189"/>
                <a:gd name="T43" fmla="*/ 351 h 1823"/>
                <a:gd name="T44" fmla="*/ 13 w 2189"/>
                <a:gd name="T45" fmla="*/ 256 h 1823"/>
                <a:gd name="T46" fmla="*/ 191 w 2189"/>
                <a:gd name="T47" fmla="*/ 148 h 1823"/>
                <a:gd name="T48" fmla="*/ 386 w 2189"/>
                <a:gd name="T49" fmla="*/ 68 h 1823"/>
                <a:gd name="T50" fmla="*/ 488 w 2189"/>
                <a:gd name="T51" fmla="*/ 38 h 1823"/>
                <a:gd name="T52" fmla="*/ 594 w 2189"/>
                <a:gd name="T53" fmla="*/ 17 h 1823"/>
                <a:gd name="T54" fmla="*/ 812 w 2189"/>
                <a:gd name="T55" fmla="*/ 0 h 1823"/>
                <a:gd name="T56" fmla="*/ 953 w 2189"/>
                <a:gd name="T57" fmla="*/ 8 h 1823"/>
                <a:gd name="T58" fmla="*/ 1090 w 2189"/>
                <a:gd name="T59" fmla="*/ 27 h 1823"/>
                <a:gd name="T60" fmla="*/ 1222 w 2189"/>
                <a:gd name="T61" fmla="*/ 62 h 1823"/>
                <a:gd name="T62" fmla="*/ 1348 w 2189"/>
                <a:gd name="T63" fmla="*/ 109 h 1823"/>
                <a:gd name="T64" fmla="*/ 1468 w 2189"/>
                <a:gd name="T65" fmla="*/ 166 h 1823"/>
                <a:gd name="T66" fmla="*/ 1581 w 2189"/>
                <a:gd name="T67" fmla="*/ 235 h 1823"/>
                <a:gd name="T68" fmla="*/ 1688 w 2189"/>
                <a:gd name="T69" fmla="*/ 315 h 1823"/>
                <a:gd name="T70" fmla="*/ 1786 w 2189"/>
                <a:gd name="T71" fmla="*/ 403 h 1823"/>
                <a:gd name="T72" fmla="*/ 1874 w 2189"/>
                <a:gd name="T73" fmla="*/ 501 h 1823"/>
                <a:gd name="T74" fmla="*/ 1954 w 2189"/>
                <a:gd name="T75" fmla="*/ 606 h 1823"/>
                <a:gd name="T76" fmla="*/ 2022 w 2189"/>
                <a:gd name="T77" fmla="*/ 721 h 1823"/>
                <a:gd name="T78" fmla="*/ 2080 w 2189"/>
                <a:gd name="T79" fmla="*/ 841 h 1823"/>
                <a:gd name="T80" fmla="*/ 2127 w 2189"/>
                <a:gd name="T81" fmla="*/ 967 h 1823"/>
                <a:gd name="T82" fmla="*/ 2160 w 2189"/>
                <a:gd name="T83" fmla="*/ 1100 h 1823"/>
                <a:gd name="T84" fmla="*/ 2181 w 2189"/>
                <a:gd name="T85" fmla="*/ 1237 h 1823"/>
                <a:gd name="T86" fmla="*/ 2189 w 2189"/>
                <a:gd name="T87" fmla="*/ 1376 h 1823"/>
                <a:gd name="T88" fmla="*/ 2181 w 2189"/>
                <a:gd name="T89" fmla="*/ 1521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89" h="1823">
                  <a:moveTo>
                    <a:pt x="2175" y="1567"/>
                  </a:moveTo>
                  <a:lnTo>
                    <a:pt x="2088" y="1625"/>
                  </a:lnTo>
                  <a:lnTo>
                    <a:pt x="1998" y="1676"/>
                  </a:lnTo>
                  <a:lnTo>
                    <a:pt x="1901" y="1719"/>
                  </a:lnTo>
                  <a:lnTo>
                    <a:pt x="1804" y="1755"/>
                  </a:lnTo>
                  <a:lnTo>
                    <a:pt x="1753" y="1770"/>
                  </a:lnTo>
                  <a:lnTo>
                    <a:pt x="1700" y="1784"/>
                  </a:lnTo>
                  <a:lnTo>
                    <a:pt x="1649" y="1796"/>
                  </a:lnTo>
                  <a:lnTo>
                    <a:pt x="1595" y="1807"/>
                  </a:lnTo>
                  <a:lnTo>
                    <a:pt x="1487" y="1819"/>
                  </a:lnTo>
                  <a:lnTo>
                    <a:pt x="1377" y="1823"/>
                  </a:lnTo>
                  <a:lnTo>
                    <a:pt x="1306" y="1822"/>
                  </a:lnTo>
                  <a:lnTo>
                    <a:pt x="1236" y="1816"/>
                  </a:lnTo>
                  <a:lnTo>
                    <a:pt x="1166" y="1808"/>
                  </a:lnTo>
                  <a:lnTo>
                    <a:pt x="1099" y="1795"/>
                  </a:lnTo>
                  <a:lnTo>
                    <a:pt x="1033" y="1779"/>
                  </a:lnTo>
                  <a:lnTo>
                    <a:pt x="966" y="1761"/>
                  </a:lnTo>
                  <a:lnTo>
                    <a:pt x="903" y="1740"/>
                  </a:lnTo>
                  <a:lnTo>
                    <a:pt x="840" y="1715"/>
                  </a:lnTo>
                  <a:lnTo>
                    <a:pt x="780" y="1688"/>
                  </a:lnTo>
                  <a:lnTo>
                    <a:pt x="720" y="1658"/>
                  </a:lnTo>
                  <a:lnTo>
                    <a:pt x="663" y="1625"/>
                  </a:lnTo>
                  <a:lnTo>
                    <a:pt x="607" y="1588"/>
                  </a:lnTo>
                  <a:lnTo>
                    <a:pt x="553" y="1549"/>
                  </a:lnTo>
                  <a:lnTo>
                    <a:pt x="500" y="1509"/>
                  </a:lnTo>
                  <a:lnTo>
                    <a:pt x="451" y="1465"/>
                  </a:lnTo>
                  <a:lnTo>
                    <a:pt x="403" y="1420"/>
                  </a:lnTo>
                  <a:lnTo>
                    <a:pt x="358" y="1372"/>
                  </a:lnTo>
                  <a:lnTo>
                    <a:pt x="314" y="1322"/>
                  </a:lnTo>
                  <a:lnTo>
                    <a:pt x="273" y="1270"/>
                  </a:lnTo>
                  <a:lnTo>
                    <a:pt x="236" y="1216"/>
                  </a:lnTo>
                  <a:lnTo>
                    <a:pt x="200" y="1160"/>
                  </a:lnTo>
                  <a:lnTo>
                    <a:pt x="167" y="1103"/>
                  </a:lnTo>
                  <a:lnTo>
                    <a:pt x="135" y="1044"/>
                  </a:lnTo>
                  <a:lnTo>
                    <a:pt x="108" y="982"/>
                  </a:lnTo>
                  <a:lnTo>
                    <a:pt x="84" y="919"/>
                  </a:lnTo>
                  <a:lnTo>
                    <a:pt x="61" y="856"/>
                  </a:lnTo>
                  <a:lnTo>
                    <a:pt x="43" y="790"/>
                  </a:lnTo>
                  <a:lnTo>
                    <a:pt x="28" y="724"/>
                  </a:lnTo>
                  <a:lnTo>
                    <a:pt x="16" y="656"/>
                  </a:lnTo>
                  <a:lnTo>
                    <a:pt x="7" y="587"/>
                  </a:lnTo>
                  <a:lnTo>
                    <a:pt x="1" y="518"/>
                  </a:lnTo>
                  <a:lnTo>
                    <a:pt x="0" y="447"/>
                  </a:lnTo>
                  <a:lnTo>
                    <a:pt x="3" y="351"/>
                  </a:lnTo>
                  <a:lnTo>
                    <a:pt x="7" y="303"/>
                  </a:lnTo>
                  <a:lnTo>
                    <a:pt x="13" y="256"/>
                  </a:lnTo>
                  <a:lnTo>
                    <a:pt x="101" y="199"/>
                  </a:lnTo>
                  <a:lnTo>
                    <a:pt x="191" y="148"/>
                  </a:lnTo>
                  <a:lnTo>
                    <a:pt x="287" y="104"/>
                  </a:lnTo>
                  <a:lnTo>
                    <a:pt x="386" y="68"/>
                  </a:lnTo>
                  <a:lnTo>
                    <a:pt x="436" y="52"/>
                  </a:lnTo>
                  <a:lnTo>
                    <a:pt x="488" y="38"/>
                  </a:lnTo>
                  <a:lnTo>
                    <a:pt x="541" y="27"/>
                  </a:lnTo>
                  <a:lnTo>
                    <a:pt x="594" y="17"/>
                  </a:lnTo>
                  <a:lnTo>
                    <a:pt x="702" y="5"/>
                  </a:lnTo>
                  <a:lnTo>
                    <a:pt x="812" y="0"/>
                  </a:lnTo>
                  <a:lnTo>
                    <a:pt x="884" y="2"/>
                  </a:lnTo>
                  <a:lnTo>
                    <a:pt x="953" y="8"/>
                  </a:lnTo>
                  <a:lnTo>
                    <a:pt x="1022" y="15"/>
                  </a:lnTo>
                  <a:lnTo>
                    <a:pt x="1090" y="27"/>
                  </a:lnTo>
                  <a:lnTo>
                    <a:pt x="1156" y="44"/>
                  </a:lnTo>
                  <a:lnTo>
                    <a:pt x="1222" y="62"/>
                  </a:lnTo>
                  <a:lnTo>
                    <a:pt x="1285" y="83"/>
                  </a:lnTo>
                  <a:lnTo>
                    <a:pt x="1348" y="109"/>
                  </a:lnTo>
                  <a:lnTo>
                    <a:pt x="1408" y="136"/>
                  </a:lnTo>
                  <a:lnTo>
                    <a:pt x="1468" y="166"/>
                  </a:lnTo>
                  <a:lnTo>
                    <a:pt x="1526" y="199"/>
                  </a:lnTo>
                  <a:lnTo>
                    <a:pt x="1581" y="235"/>
                  </a:lnTo>
                  <a:lnTo>
                    <a:pt x="1635" y="274"/>
                  </a:lnTo>
                  <a:lnTo>
                    <a:pt x="1688" y="315"/>
                  </a:lnTo>
                  <a:lnTo>
                    <a:pt x="1738" y="358"/>
                  </a:lnTo>
                  <a:lnTo>
                    <a:pt x="1786" y="403"/>
                  </a:lnTo>
                  <a:lnTo>
                    <a:pt x="1831" y="452"/>
                  </a:lnTo>
                  <a:lnTo>
                    <a:pt x="1874" y="501"/>
                  </a:lnTo>
                  <a:lnTo>
                    <a:pt x="1915" y="554"/>
                  </a:lnTo>
                  <a:lnTo>
                    <a:pt x="1954" y="606"/>
                  </a:lnTo>
                  <a:lnTo>
                    <a:pt x="1989" y="664"/>
                  </a:lnTo>
                  <a:lnTo>
                    <a:pt x="2022" y="721"/>
                  </a:lnTo>
                  <a:lnTo>
                    <a:pt x="2053" y="779"/>
                  </a:lnTo>
                  <a:lnTo>
                    <a:pt x="2080" y="841"/>
                  </a:lnTo>
                  <a:lnTo>
                    <a:pt x="2104" y="904"/>
                  </a:lnTo>
                  <a:lnTo>
                    <a:pt x="2127" y="967"/>
                  </a:lnTo>
                  <a:lnTo>
                    <a:pt x="2145" y="1032"/>
                  </a:lnTo>
                  <a:lnTo>
                    <a:pt x="2160" y="1100"/>
                  </a:lnTo>
                  <a:lnTo>
                    <a:pt x="2172" y="1167"/>
                  </a:lnTo>
                  <a:lnTo>
                    <a:pt x="2181" y="1237"/>
                  </a:lnTo>
                  <a:lnTo>
                    <a:pt x="2187" y="1306"/>
                  </a:lnTo>
                  <a:lnTo>
                    <a:pt x="2189" y="1376"/>
                  </a:lnTo>
                  <a:lnTo>
                    <a:pt x="2186" y="1473"/>
                  </a:lnTo>
                  <a:lnTo>
                    <a:pt x="2181" y="1521"/>
                  </a:lnTo>
                  <a:lnTo>
                    <a:pt x="2175" y="1567"/>
                  </a:lnTo>
                </a:path>
              </a:pathLst>
            </a:custGeom>
            <a:noFill/>
            <a:ln w="6350">
              <a:solidFill>
                <a:schemeClr val="hlink"/>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 name="Freeform 14"/>
            <p:cNvSpPr/>
            <p:nvPr/>
          </p:nvSpPr>
          <p:spPr bwMode="auto">
            <a:xfrm>
              <a:off x="4598" y="2352"/>
              <a:ext cx="885" cy="747"/>
            </a:xfrm>
            <a:custGeom>
              <a:avLst/>
              <a:gdLst>
                <a:gd name="T0" fmla="*/ 2160 w 2161"/>
                <a:gd name="T1" fmla="*/ 518 h 1823"/>
                <a:gd name="T2" fmla="*/ 2151 w 2161"/>
                <a:gd name="T3" fmla="*/ 621 h 1823"/>
                <a:gd name="T4" fmla="*/ 2134 w 2161"/>
                <a:gd name="T5" fmla="*/ 724 h 1823"/>
                <a:gd name="T6" fmla="*/ 2109 w 2161"/>
                <a:gd name="T7" fmla="*/ 823 h 1823"/>
                <a:gd name="T8" fmla="*/ 2079 w 2161"/>
                <a:gd name="T9" fmla="*/ 921 h 1823"/>
                <a:gd name="T10" fmla="*/ 2039 w 2161"/>
                <a:gd name="T11" fmla="*/ 1014 h 1823"/>
                <a:gd name="T12" fmla="*/ 1996 w 2161"/>
                <a:gd name="T13" fmla="*/ 1103 h 1823"/>
                <a:gd name="T14" fmla="*/ 1945 w 2161"/>
                <a:gd name="T15" fmla="*/ 1188 h 1823"/>
                <a:gd name="T16" fmla="*/ 1888 w 2161"/>
                <a:gd name="T17" fmla="*/ 1270 h 1823"/>
                <a:gd name="T18" fmla="*/ 1826 w 2161"/>
                <a:gd name="T19" fmla="*/ 1348 h 1823"/>
                <a:gd name="T20" fmla="*/ 1758 w 2161"/>
                <a:gd name="T21" fmla="*/ 1420 h 1823"/>
                <a:gd name="T22" fmla="*/ 1686 w 2161"/>
                <a:gd name="T23" fmla="*/ 1488 h 1823"/>
                <a:gd name="T24" fmla="*/ 1608 w 2161"/>
                <a:gd name="T25" fmla="*/ 1549 h 1823"/>
                <a:gd name="T26" fmla="*/ 1527 w 2161"/>
                <a:gd name="T27" fmla="*/ 1607 h 1823"/>
                <a:gd name="T28" fmla="*/ 1441 w 2161"/>
                <a:gd name="T29" fmla="*/ 1658 h 1823"/>
                <a:gd name="T30" fmla="*/ 1351 w 2161"/>
                <a:gd name="T31" fmla="*/ 1701 h 1823"/>
                <a:gd name="T32" fmla="*/ 1258 w 2161"/>
                <a:gd name="T33" fmla="*/ 1740 h 1823"/>
                <a:gd name="T34" fmla="*/ 1162 w 2161"/>
                <a:gd name="T35" fmla="*/ 1770 h 1823"/>
                <a:gd name="T36" fmla="*/ 1062 w 2161"/>
                <a:gd name="T37" fmla="*/ 1796 h 1823"/>
                <a:gd name="T38" fmla="*/ 960 w 2161"/>
                <a:gd name="T39" fmla="*/ 1813 h 1823"/>
                <a:gd name="T40" fmla="*/ 856 w 2161"/>
                <a:gd name="T41" fmla="*/ 1822 h 1823"/>
                <a:gd name="T42" fmla="*/ 732 w 2161"/>
                <a:gd name="T43" fmla="*/ 1823 h 1823"/>
                <a:gd name="T44" fmla="*/ 628 w 2161"/>
                <a:gd name="T45" fmla="*/ 1814 h 1823"/>
                <a:gd name="T46" fmla="*/ 524 w 2161"/>
                <a:gd name="T47" fmla="*/ 1799 h 1823"/>
                <a:gd name="T48" fmla="*/ 401 w 2161"/>
                <a:gd name="T49" fmla="*/ 1769 h 1823"/>
                <a:gd name="T50" fmla="*/ 281 w 2161"/>
                <a:gd name="T51" fmla="*/ 1728 h 1823"/>
                <a:gd name="T52" fmla="*/ 212 w 2161"/>
                <a:gd name="T53" fmla="*/ 1698 h 1823"/>
                <a:gd name="T54" fmla="*/ 144 w 2161"/>
                <a:gd name="T55" fmla="*/ 1665 h 1823"/>
                <a:gd name="T56" fmla="*/ 16 w 2161"/>
                <a:gd name="T57" fmla="*/ 1588 h 1823"/>
                <a:gd name="T58" fmla="*/ 4 w 2161"/>
                <a:gd name="T59" fmla="*/ 1483 h 1823"/>
                <a:gd name="T60" fmla="*/ 0 w 2161"/>
                <a:gd name="T61" fmla="*/ 1403 h 1823"/>
                <a:gd name="T62" fmla="*/ 1 w 2161"/>
                <a:gd name="T63" fmla="*/ 1306 h 1823"/>
                <a:gd name="T64" fmla="*/ 12 w 2161"/>
                <a:gd name="T65" fmla="*/ 1202 h 1823"/>
                <a:gd name="T66" fmla="*/ 28 w 2161"/>
                <a:gd name="T67" fmla="*/ 1100 h 1823"/>
                <a:gd name="T68" fmla="*/ 52 w 2161"/>
                <a:gd name="T69" fmla="*/ 1000 h 1823"/>
                <a:gd name="T70" fmla="*/ 84 w 2161"/>
                <a:gd name="T71" fmla="*/ 904 h 1823"/>
                <a:gd name="T72" fmla="*/ 121 w 2161"/>
                <a:gd name="T73" fmla="*/ 811 h 1823"/>
                <a:gd name="T74" fmla="*/ 166 w 2161"/>
                <a:gd name="T75" fmla="*/ 721 h 1823"/>
                <a:gd name="T76" fmla="*/ 216 w 2161"/>
                <a:gd name="T77" fmla="*/ 635 h 1823"/>
                <a:gd name="T78" fmla="*/ 273 w 2161"/>
                <a:gd name="T79" fmla="*/ 554 h 1823"/>
                <a:gd name="T80" fmla="*/ 335 w 2161"/>
                <a:gd name="T81" fmla="*/ 476 h 1823"/>
                <a:gd name="T82" fmla="*/ 402 w 2161"/>
                <a:gd name="T83" fmla="*/ 403 h 1823"/>
                <a:gd name="T84" fmla="*/ 476 w 2161"/>
                <a:gd name="T85" fmla="*/ 336 h 1823"/>
                <a:gd name="T86" fmla="*/ 553 w 2161"/>
                <a:gd name="T87" fmla="*/ 274 h 1823"/>
                <a:gd name="T88" fmla="*/ 634 w 2161"/>
                <a:gd name="T89" fmla="*/ 217 h 1823"/>
                <a:gd name="T90" fmla="*/ 720 w 2161"/>
                <a:gd name="T91" fmla="*/ 166 h 1823"/>
                <a:gd name="T92" fmla="*/ 810 w 2161"/>
                <a:gd name="T93" fmla="*/ 122 h 1823"/>
                <a:gd name="T94" fmla="*/ 903 w 2161"/>
                <a:gd name="T95" fmla="*/ 85 h 1823"/>
                <a:gd name="T96" fmla="*/ 999 w 2161"/>
                <a:gd name="T97" fmla="*/ 53 h 1823"/>
                <a:gd name="T98" fmla="*/ 1098 w 2161"/>
                <a:gd name="T99" fmla="*/ 29 h 1823"/>
                <a:gd name="T100" fmla="*/ 1201 w 2161"/>
                <a:gd name="T101" fmla="*/ 11 h 1823"/>
                <a:gd name="T102" fmla="*/ 1304 w 2161"/>
                <a:gd name="T103" fmla="*/ 2 h 1823"/>
                <a:gd name="T104" fmla="*/ 1429 w 2161"/>
                <a:gd name="T105" fmla="*/ 2 h 1823"/>
                <a:gd name="T106" fmla="*/ 1534 w 2161"/>
                <a:gd name="T107" fmla="*/ 9 h 1823"/>
                <a:gd name="T108" fmla="*/ 1637 w 2161"/>
                <a:gd name="T109" fmla="*/ 24 h 1823"/>
                <a:gd name="T110" fmla="*/ 1761 w 2161"/>
                <a:gd name="T111" fmla="*/ 55 h 1823"/>
                <a:gd name="T112" fmla="*/ 1880 w 2161"/>
                <a:gd name="T113" fmla="*/ 95 h 1823"/>
                <a:gd name="T114" fmla="*/ 1949 w 2161"/>
                <a:gd name="T115" fmla="*/ 125 h 1823"/>
                <a:gd name="T116" fmla="*/ 2017 w 2161"/>
                <a:gd name="T117" fmla="*/ 158 h 1823"/>
                <a:gd name="T118" fmla="*/ 2145 w 2161"/>
                <a:gd name="T119" fmla="*/ 235 h 1823"/>
                <a:gd name="T120" fmla="*/ 2157 w 2161"/>
                <a:gd name="T121" fmla="*/ 340 h 1823"/>
                <a:gd name="T122" fmla="*/ 2161 w 2161"/>
                <a:gd name="T123" fmla="*/ 420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61" h="1823">
                  <a:moveTo>
                    <a:pt x="2161" y="447"/>
                  </a:moveTo>
                  <a:lnTo>
                    <a:pt x="2161" y="482"/>
                  </a:lnTo>
                  <a:lnTo>
                    <a:pt x="2160" y="518"/>
                  </a:lnTo>
                  <a:lnTo>
                    <a:pt x="2157" y="552"/>
                  </a:lnTo>
                  <a:lnTo>
                    <a:pt x="2154" y="587"/>
                  </a:lnTo>
                  <a:lnTo>
                    <a:pt x="2151" y="621"/>
                  </a:lnTo>
                  <a:lnTo>
                    <a:pt x="2146" y="656"/>
                  </a:lnTo>
                  <a:lnTo>
                    <a:pt x="2140" y="691"/>
                  </a:lnTo>
                  <a:lnTo>
                    <a:pt x="2134" y="724"/>
                  </a:lnTo>
                  <a:lnTo>
                    <a:pt x="2127" y="758"/>
                  </a:lnTo>
                  <a:lnTo>
                    <a:pt x="2118" y="791"/>
                  </a:lnTo>
                  <a:lnTo>
                    <a:pt x="2109" y="823"/>
                  </a:lnTo>
                  <a:lnTo>
                    <a:pt x="2100" y="856"/>
                  </a:lnTo>
                  <a:lnTo>
                    <a:pt x="2089" y="888"/>
                  </a:lnTo>
                  <a:lnTo>
                    <a:pt x="2079" y="921"/>
                  </a:lnTo>
                  <a:lnTo>
                    <a:pt x="2067" y="951"/>
                  </a:lnTo>
                  <a:lnTo>
                    <a:pt x="2053" y="982"/>
                  </a:lnTo>
                  <a:lnTo>
                    <a:pt x="2039" y="1014"/>
                  </a:lnTo>
                  <a:lnTo>
                    <a:pt x="2026" y="1044"/>
                  </a:lnTo>
                  <a:lnTo>
                    <a:pt x="2011" y="1074"/>
                  </a:lnTo>
                  <a:lnTo>
                    <a:pt x="1996" y="1103"/>
                  </a:lnTo>
                  <a:lnTo>
                    <a:pt x="1979" y="1131"/>
                  </a:lnTo>
                  <a:lnTo>
                    <a:pt x="1963" y="1160"/>
                  </a:lnTo>
                  <a:lnTo>
                    <a:pt x="1945" y="1188"/>
                  </a:lnTo>
                  <a:lnTo>
                    <a:pt x="1927" y="1217"/>
                  </a:lnTo>
                  <a:lnTo>
                    <a:pt x="1907" y="1244"/>
                  </a:lnTo>
                  <a:lnTo>
                    <a:pt x="1888" y="1270"/>
                  </a:lnTo>
                  <a:lnTo>
                    <a:pt x="1868" y="1297"/>
                  </a:lnTo>
                  <a:lnTo>
                    <a:pt x="1847" y="1322"/>
                  </a:lnTo>
                  <a:lnTo>
                    <a:pt x="1826" y="1348"/>
                  </a:lnTo>
                  <a:lnTo>
                    <a:pt x="1803" y="1372"/>
                  </a:lnTo>
                  <a:lnTo>
                    <a:pt x="1781" y="1396"/>
                  </a:lnTo>
                  <a:lnTo>
                    <a:pt x="1758" y="1420"/>
                  </a:lnTo>
                  <a:lnTo>
                    <a:pt x="1734" y="1443"/>
                  </a:lnTo>
                  <a:lnTo>
                    <a:pt x="1710" y="1465"/>
                  </a:lnTo>
                  <a:lnTo>
                    <a:pt x="1686" y="1488"/>
                  </a:lnTo>
                  <a:lnTo>
                    <a:pt x="1661" y="1509"/>
                  </a:lnTo>
                  <a:lnTo>
                    <a:pt x="1635" y="1530"/>
                  </a:lnTo>
                  <a:lnTo>
                    <a:pt x="1608" y="1549"/>
                  </a:lnTo>
                  <a:lnTo>
                    <a:pt x="1583" y="1569"/>
                  </a:lnTo>
                  <a:lnTo>
                    <a:pt x="1555" y="1588"/>
                  </a:lnTo>
                  <a:lnTo>
                    <a:pt x="1527" y="1607"/>
                  </a:lnTo>
                  <a:lnTo>
                    <a:pt x="1498" y="1625"/>
                  </a:lnTo>
                  <a:lnTo>
                    <a:pt x="1470" y="1641"/>
                  </a:lnTo>
                  <a:lnTo>
                    <a:pt x="1441" y="1658"/>
                  </a:lnTo>
                  <a:lnTo>
                    <a:pt x="1411" y="1673"/>
                  </a:lnTo>
                  <a:lnTo>
                    <a:pt x="1383" y="1688"/>
                  </a:lnTo>
                  <a:lnTo>
                    <a:pt x="1351" y="1701"/>
                  </a:lnTo>
                  <a:lnTo>
                    <a:pt x="1321" y="1715"/>
                  </a:lnTo>
                  <a:lnTo>
                    <a:pt x="1289" y="1728"/>
                  </a:lnTo>
                  <a:lnTo>
                    <a:pt x="1258" y="1740"/>
                  </a:lnTo>
                  <a:lnTo>
                    <a:pt x="1226" y="1751"/>
                  </a:lnTo>
                  <a:lnTo>
                    <a:pt x="1195" y="1761"/>
                  </a:lnTo>
                  <a:lnTo>
                    <a:pt x="1162" y="1770"/>
                  </a:lnTo>
                  <a:lnTo>
                    <a:pt x="1130" y="1779"/>
                  </a:lnTo>
                  <a:lnTo>
                    <a:pt x="1095" y="1788"/>
                  </a:lnTo>
                  <a:lnTo>
                    <a:pt x="1062" y="1796"/>
                  </a:lnTo>
                  <a:lnTo>
                    <a:pt x="1029" y="1802"/>
                  </a:lnTo>
                  <a:lnTo>
                    <a:pt x="995" y="1808"/>
                  </a:lnTo>
                  <a:lnTo>
                    <a:pt x="960" y="1813"/>
                  </a:lnTo>
                  <a:lnTo>
                    <a:pt x="926" y="1816"/>
                  </a:lnTo>
                  <a:lnTo>
                    <a:pt x="891" y="1820"/>
                  </a:lnTo>
                  <a:lnTo>
                    <a:pt x="856" y="1822"/>
                  </a:lnTo>
                  <a:lnTo>
                    <a:pt x="820" y="1823"/>
                  </a:lnTo>
                  <a:lnTo>
                    <a:pt x="786" y="1823"/>
                  </a:lnTo>
                  <a:lnTo>
                    <a:pt x="732" y="1823"/>
                  </a:lnTo>
                  <a:lnTo>
                    <a:pt x="706" y="1822"/>
                  </a:lnTo>
                  <a:lnTo>
                    <a:pt x="679" y="1820"/>
                  </a:lnTo>
                  <a:lnTo>
                    <a:pt x="628" y="1814"/>
                  </a:lnTo>
                  <a:lnTo>
                    <a:pt x="601" y="1811"/>
                  </a:lnTo>
                  <a:lnTo>
                    <a:pt x="575" y="1808"/>
                  </a:lnTo>
                  <a:lnTo>
                    <a:pt x="524" y="1799"/>
                  </a:lnTo>
                  <a:lnTo>
                    <a:pt x="475" y="1788"/>
                  </a:lnTo>
                  <a:lnTo>
                    <a:pt x="425" y="1775"/>
                  </a:lnTo>
                  <a:lnTo>
                    <a:pt x="401" y="1769"/>
                  </a:lnTo>
                  <a:lnTo>
                    <a:pt x="375" y="1761"/>
                  </a:lnTo>
                  <a:lnTo>
                    <a:pt x="329" y="1745"/>
                  </a:lnTo>
                  <a:lnTo>
                    <a:pt x="281" y="1728"/>
                  </a:lnTo>
                  <a:lnTo>
                    <a:pt x="258" y="1718"/>
                  </a:lnTo>
                  <a:lnTo>
                    <a:pt x="234" y="1709"/>
                  </a:lnTo>
                  <a:lnTo>
                    <a:pt x="212" y="1698"/>
                  </a:lnTo>
                  <a:lnTo>
                    <a:pt x="189" y="1688"/>
                  </a:lnTo>
                  <a:lnTo>
                    <a:pt x="166" y="1677"/>
                  </a:lnTo>
                  <a:lnTo>
                    <a:pt x="144" y="1665"/>
                  </a:lnTo>
                  <a:lnTo>
                    <a:pt x="100" y="1641"/>
                  </a:lnTo>
                  <a:lnTo>
                    <a:pt x="58" y="1616"/>
                  </a:lnTo>
                  <a:lnTo>
                    <a:pt x="16" y="1588"/>
                  </a:lnTo>
                  <a:lnTo>
                    <a:pt x="9" y="1536"/>
                  </a:lnTo>
                  <a:lnTo>
                    <a:pt x="6" y="1510"/>
                  </a:lnTo>
                  <a:lnTo>
                    <a:pt x="4" y="1483"/>
                  </a:lnTo>
                  <a:lnTo>
                    <a:pt x="3" y="1458"/>
                  </a:lnTo>
                  <a:lnTo>
                    <a:pt x="1" y="1431"/>
                  </a:lnTo>
                  <a:lnTo>
                    <a:pt x="0" y="1403"/>
                  </a:lnTo>
                  <a:lnTo>
                    <a:pt x="0" y="1376"/>
                  </a:lnTo>
                  <a:lnTo>
                    <a:pt x="0" y="1342"/>
                  </a:lnTo>
                  <a:lnTo>
                    <a:pt x="1" y="1306"/>
                  </a:lnTo>
                  <a:lnTo>
                    <a:pt x="4" y="1271"/>
                  </a:lnTo>
                  <a:lnTo>
                    <a:pt x="7" y="1237"/>
                  </a:lnTo>
                  <a:lnTo>
                    <a:pt x="12" y="1202"/>
                  </a:lnTo>
                  <a:lnTo>
                    <a:pt x="16" y="1167"/>
                  </a:lnTo>
                  <a:lnTo>
                    <a:pt x="21" y="1133"/>
                  </a:lnTo>
                  <a:lnTo>
                    <a:pt x="28" y="1100"/>
                  </a:lnTo>
                  <a:lnTo>
                    <a:pt x="36" y="1067"/>
                  </a:lnTo>
                  <a:lnTo>
                    <a:pt x="43" y="1034"/>
                  </a:lnTo>
                  <a:lnTo>
                    <a:pt x="52" y="1000"/>
                  </a:lnTo>
                  <a:lnTo>
                    <a:pt x="61" y="967"/>
                  </a:lnTo>
                  <a:lnTo>
                    <a:pt x="72" y="936"/>
                  </a:lnTo>
                  <a:lnTo>
                    <a:pt x="84" y="904"/>
                  </a:lnTo>
                  <a:lnTo>
                    <a:pt x="96" y="873"/>
                  </a:lnTo>
                  <a:lnTo>
                    <a:pt x="108" y="841"/>
                  </a:lnTo>
                  <a:lnTo>
                    <a:pt x="121" y="811"/>
                  </a:lnTo>
                  <a:lnTo>
                    <a:pt x="135" y="781"/>
                  </a:lnTo>
                  <a:lnTo>
                    <a:pt x="150" y="751"/>
                  </a:lnTo>
                  <a:lnTo>
                    <a:pt x="166" y="721"/>
                  </a:lnTo>
                  <a:lnTo>
                    <a:pt x="182" y="692"/>
                  </a:lnTo>
                  <a:lnTo>
                    <a:pt x="200" y="664"/>
                  </a:lnTo>
                  <a:lnTo>
                    <a:pt x="216" y="635"/>
                  </a:lnTo>
                  <a:lnTo>
                    <a:pt x="236" y="608"/>
                  </a:lnTo>
                  <a:lnTo>
                    <a:pt x="254" y="579"/>
                  </a:lnTo>
                  <a:lnTo>
                    <a:pt x="273" y="554"/>
                  </a:lnTo>
                  <a:lnTo>
                    <a:pt x="293" y="527"/>
                  </a:lnTo>
                  <a:lnTo>
                    <a:pt x="314" y="501"/>
                  </a:lnTo>
                  <a:lnTo>
                    <a:pt x="335" y="476"/>
                  </a:lnTo>
                  <a:lnTo>
                    <a:pt x="357" y="452"/>
                  </a:lnTo>
                  <a:lnTo>
                    <a:pt x="380" y="427"/>
                  </a:lnTo>
                  <a:lnTo>
                    <a:pt x="402" y="403"/>
                  </a:lnTo>
                  <a:lnTo>
                    <a:pt x="427" y="381"/>
                  </a:lnTo>
                  <a:lnTo>
                    <a:pt x="451" y="358"/>
                  </a:lnTo>
                  <a:lnTo>
                    <a:pt x="476" y="336"/>
                  </a:lnTo>
                  <a:lnTo>
                    <a:pt x="500" y="315"/>
                  </a:lnTo>
                  <a:lnTo>
                    <a:pt x="526" y="294"/>
                  </a:lnTo>
                  <a:lnTo>
                    <a:pt x="553" y="274"/>
                  </a:lnTo>
                  <a:lnTo>
                    <a:pt x="580" y="255"/>
                  </a:lnTo>
                  <a:lnTo>
                    <a:pt x="607" y="235"/>
                  </a:lnTo>
                  <a:lnTo>
                    <a:pt x="634" y="217"/>
                  </a:lnTo>
                  <a:lnTo>
                    <a:pt x="663" y="200"/>
                  </a:lnTo>
                  <a:lnTo>
                    <a:pt x="691" y="182"/>
                  </a:lnTo>
                  <a:lnTo>
                    <a:pt x="720" y="166"/>
                  </a:lnTo>
                  <a:lnTo>
                    <a:pt x="750" y="151"/>
                  </a:lnTo>
                  <a:lnTo>
                    <a:pt x="780" y="136"/>
                  </a:lnTo>
                  <a:lnTo>
                    <a:pt x="810" y="122"/>
                  </a:lnTo>
                  <a:lnTo>
                    <a:pt x="840" y="109"/>
                  </a:lnTo>
                  <a:lnTo>
                    <a:pt x="871" y="95"/>
                  </a:lnTo>
                  <a:lnTo>
                    <a:pt x="903" y="85"/>
                  </a:lnTo>
                  <a:lnTo>
                    <a:pt x="935" y="73"/>
                  </a:lnTo>
                  <a:lnTo>
                    <a:pt x="966" y="62"/>
                  </a:lnTo>
                  <a:lnTo>
                    <a:pt x="999" y="53"/>
                  </a:lnTo>
                  <a:lnTo>
                    <a:pt x="1032" y="44"/>
                  </a:lnTo>
                  <a:lnTo>
                    <a:pt x="1065" y="35"/>
                  </a:lnTo>
                  <a:lnTo>
                    <a:pt x="1098" y="29"/>
                  </a:lnTo>
                  <a:lnTo>
                    <a:pt x="1133" y="21"/>
                  </a:lnTo>
                  <a:lnTo>
                    <a:pt x="1166" y="17"/>
                  </a:lnTo>
                  <a:lnTo>
                    <a:pt x="1201" y="11"/>
                  </a:lnTo>
                  <a:lnTo>
                    <a:pt x="1235" y="8"/>
                  </a:lnTo>
                  <a:lnTo>
                    <a:pt x="1270" y="5"/>
                  </a:lnTo>
                  <a:lnTo>
                    <a:pt x="1304" y="2"/>
                  </a:lnTo>
                  <a:lnTo>
                    <a:pt x="1340" y="0"/>
                  </a:lnTo>
                  <a:lnTo>
                    <a:pt x="1377" y="0"/>
                  </a:lnTo>
                  <a:lnTo>
                    <a:pt x="1429" y="2"/>
                  </a:lnTo>
                  <a:lnTo>
                    <a:pt x="1456" y="2"/>
                  </a:lnTo>
                  <a:lnTo>
                    <a:pt x="1482" y="5"/>
                  </a:lnTo>
                  <a:lnTo>
                    <a:pt x="1534" y="9"/>
                  </a:lnTo>
                  <a:lnTo>
                    <a:pt x="1560" y="12"/>
                  </a:lnTo>
                  <a:lnTo>
                    <a:pt x="1586" y="17"/>
                  </a:lnTo>
                  <a:lnTo>
                    <a:pt x="1637" y="24"/>
                  </a:lnTo>
                  <a:lnTo>
                    <a:pt x="1686" y="35"/>
                  </a:lnTo>
                  <a:lnTo>
                    <a:pt x="1736" y="49"/>
                  </a:lnTo>
                  <a:lnTo>
                    <a:pt x="1761" y="55"/>
                  </a:lnTo>
                  <a:lnTo>
                    <a:pt x="1785" y="62"/>
                  </a:lnTo>
                  <a:lnTo>
                    <a:pt x="1834" y="79"/>
                  </a:lnTo>
                  <a:lnTo>
                    <a:pt x="1880" y="95"/>
                  </a:lnTo>
                  <a:lnTo>
                    <a:pt x="1904" y="106"/>
                  </a:lnTo>
                  <a:lnTo>
                    <a:pt x="1927" y="115"/>
                  </a:lnTo>
                  <a:lnTo>
                    <a:pt x="1949" y="125"/>
                  </a:lnTo>
                  <a:lnTo>
                    <a:pt x="1973" y="136"/>
                  </a:lnTo>
                  <a:lnTo>
                    <a:pt x="1994" y="148"/>
                  </a:lnTo>
                  <a:lnTo>
                    <a:pt x="2017" y="158"/>
                  </a:lnTo>
                  <a:lnTo>
                    <a:pt x="2061" y="182"/>
                  </a:lnTo>
                  <a:lnTo>
                    <a:pt x="2104" y="208"/>
                  </a:lnTo>
                  <a:lnTo>
                    <a:pt x="2145" y="235"/>
                  </a:lnTo>
                  <a:lnTo>
                    <a:pt x="2152" y="288"/>
                  </a:lnTo>
                  <a:lnTo>
                    <a:pt x="2155" y="313"/>
                  </a:lnTo>
                  <a:lnTo>
                    <a:pt x="2157" y="340"/>
                  </a:lnTo>
                  <a:lnTo>
                    <a:pt x="2160" y="366"/>
                  </a:lnTo>
                  <a:lnTo>
                    <a:pt x="2160" y="393"/>
                  </a:lnTo>
                  <a:lnTo>
                    <a:pt x="2161" y="420"/>
                  </a:lnTo>
                  <a:lnTo>
                    <a:pt x="2161" y="447"/>
                  </a:lnTo>
                  <a:close/>
                </a:path>
              </a:pathLst>
            </a:custGeom>
            <a:solidFill>
              <a:schemeClr val="accent2"/>
            </a:solidFill>
            <a:ln w="6350">
              <a:solidFill>
                <a:schemeClr val="hlink"/>
              </a:solidFill>
              <a:round/>
            </a:ln>
          </p:spPr>
          <p:txBody>
            <a:bodyPr/>
            <a:lstStyle/>
            <a:p>
              <a:endParaRPr lang="zh-CN" altLang="en-US"/>
            </a:p>
          </p:txBody>
        </p:sp>
        <p:sp>
          <p:nvSpPr>
            <p:cNvPr id="36" name="Freeform 15"/>
            <p:cNvSpPr/>
            <p:nvPr/>
          </p:nvSpPr>
          <p:spPr bwMode="auto">
            <a:xfrm>
              <a:off x="4598" y="2352"/>
              <a:ext cx="885" cy="747"/>
            </a:xfrm>
            <a:custGeom>
              <a:avLst/>
              <a:gdLst>
                <a:gd name="T0" fmla="*/ 2160 w 2161"/>
                <a:gd name="T1" fmla="*/ 518 h 1823"/>
                <a:gd name="T2" fmla="*/ 2145 w 2161"/>
                <a:gd name="T3" fmla="*/ 656 h 1823"/>
                <a:gd name="T4" fmla="*/ 2118 w 2161"/>
                <a:gd name="T5" fmla="*/ 790 h 1823"/>
                <a:gd name="T6" fmla="*/ 2077 w 2161"/>
                <a:gd name="T7" fmla="*/ 919 h 1823"/>
                <a:gd name="T8" fmla="*/ 2026 w 2161"/>
                <a:gd name="T9" fmla="*/ 1044 h 1823"/>
                <a:gd name="T10" fmla="*/ 1963 w 2161"/>
                <a:gd name="T11" fmla="*/ 1160 h 1823"/>
                <a:gd name="T12" fmla="*/ 1888 w 2161"/>
                <a:gd name="T13" fmla="*/ 1270 h 1823"/>
                <a:gd name="T14" fmla="*/ 1803 w 2161"/>
                <a:gd name="T15" fmla="*/ 1372 h 1823"/>
                <a:gd name="T16" fmla="*/ 1710 w 2161"/>
                <a:gd name="T17" fmla="*/ 1465 h 1823"/>
                <a:gd name="T18" fmla="*/ 1608 w 2161"/>
                <a:gd name="T19" fmla="*/ 1549 h 1823"/>
                <a:gd name="T20" fmla="*/ 1498 w 2161"/>
                <a:gd name="T21" fmla="*/ 1625 h 1823"/>
                <a:gd name="T22" fmla="*/ 1381 w 2161"/>
                <a:gd name="T23" fmla="*/ 1688 h 1823"/>
                <a:gd name="T24" fmla="*/ 1258 w 2161"/>
                <a:gd name="T25" fmla="*/ 1740 h 1823"/>
                <a:gd name="T26" fmla="*/ 1129 w 2161"/>
                <a:gd name="T27" fmla="*/ 1779 h 1823"/>
                <a:gd name="T28" fmla="*/ 995 w 2161"/>
                <a:gd name="T29" fmla="*/ 1808 h 1823"/>
                <a:gd name="T30" fmla="*/ 856 w 2161"/>
                <a:gd name="T31" fmla="*/ 1822 h 1823"/>
                <a:gd name="T32" fmla="*/ 679 w 2161"/>
                <a:gd name="T33" fmla="*/ 1819 h 1823"/>
                <a:gd name="T34" fmla="*/ 575 w 2161"/>
                <a:gd name="T35" fmla="*/ 1808 h 1823"/>
                <a:gd name="T36" fmla="*/ 475 w 2161"/>
                <a:gd name="T37" fmla="*/ 1788 h 1823"/>
                <a:gd name="T38" fmla="*/ 375 w 2161"/>
                <a:gd name="T39" fmla="*/ 1761 h 1823"/>
                <a:gd name="T40" fmla="*/ 234 w 2161"/>
                <a:gd name="T41" fmla="*/ 1709 h 1823"/>
                <a:gd name="T42" fmla="*/ 100 w 2161"/>
                <a:gd name="T43" fmla="*/ 1641 h 1823"/>
                <a:gd name="T44" fmla="*/ 9 w 2161"/>
                <a:gd name="T45" fmla="*/ 1536 h 1823"/>
                <a:gd name="T46" fmla="*/ 1 w 2161"/>
                <a:gd name="T47" fmla="*/ 1431 h 1823"/>
                <a:gd name="T48" fmla="*/ 1 w 2161"/>
                <a:gd name="T49" fmla="*/ 1306 h 1823"/>
                <a:gd name="T50" fmla="*/ 16 w 2161"/>
                <a:gd name="T51" fmla="*/ 1167 h 1823"/>
                <a:gd name="T52" fmla="*/ 43 w 2161"/>
                <a:gd name="T53" fmla="*/ 1032 h 1823"/>
                <a:gd name="T54" fmla="*/ 84 w 2161"/>
                <a:gd name="T55" fmla="*/ 904 h 1823"/>
                <a:gd name="T56" fmla="*/ 135 w 2161"/>
                <a:gd name="T57" fmla="*/ 779 h 1823"/>
                <a:gd name="T58" fmla="*/ 200 w 2161"/>
                <a:gd name="T59" fmla="*/ 664 h 1823"/>
                <a:gd name="T60" fmla="*/ 273 w 2161"/>
                <a:gd name="T61" fmla="*/ 554 h 1823"/>
                <a:gd name="T62" fmla="*/ 357 w 2161"/>
                <a:gd name="T63" fmla="*/ 452 h 1823"/>
                <a:gd name="T64" fmla="*/ 451 w 2161"/>
                <a:gd name="T65" fmla="*/ 358 h 1823"/>
                <a:gd name="T66" fmla="*/ 553 w 2161"/>
                <a:gd name="T67" fmla="*/ 274 h 1823"/>
                <a:gd name="T68" fmla="*/ 663 w 2161"/>
                <a:gd name="T69" fmla="*/ 199 h 1823"/>
                <a:gd name="T70" fmla="*/ 780 w 2161"/>
                <a:gd name="T71" fmla="*/ 136 h 1823"/>
                <a:gd name="T72" fmla="*/ 903 w 2161"/>
                <a:gd name="T73" fmla="*/ 83 h 1823"/>
                <a:gd name="T74" fmla="*/ 1032 w 2161"/>
                <a:gd name="T75" fmla="*/ 44 h 1823"/>
                <a:gd name="T76" fmla="*/ 1166 w 2161"/>
                <a:gd name="T77" fmla="*/ 15 h 1823"/>
                <a:gd name="T78" fmla="*/ 1304 w 2161"/>
                <a:gd name="T79" fmla="*/ 2 h 1823"/>
                <a:gd name="T80" fmla="*/ 1482 w 2161"/>
                <a:gd name="T81" fmla="*/ 5 h 1823"/>
                <a:gd name="T82" fmla="*/ 1586 w 2161"/>
                <a:gd name="T83" fmla="*/ 15 h 1823"/>
                <a:gd name="T84" fmla="*/ 1686 w 2161"/>
                <a:gd name="T85" fmla="*/ 35 h 1823"/>
                <a:gd name="T86" fmla="*/ 1785 w 2161"/>
                <a:gd name="T87" fmla="*/ 62 h 1823"/>
                <a:gd name="T88" fmla="*/ 1927 w 2161"/>
                <a:gd name="T89" fmla="*/ 115 h 1823"/>
                <a:gd name="T90" fmla="*/ 2061 w 2161"/>
                <a:gd name="T91" fmla="*/ 182 h 1823"/>
                <a:gd name="T92" fmla="*/ 2152 w 2161"/>
                <a:gd name="T93" fmla="*/ 288 h 1823"/>
                <a:gd name="T94" fmla="*/ 2160 w 2161"/>
                <a:gd name="T95" fmla="*/ 39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61" h="1823">
                  <a:moveTo>
                    <a:pt x="2161" y="447"/>
                  </a:moveTo>
                  <a:lnTo>
                    <a:pt x="2160" y="518"/>
                  </a:lnTo>
                  <a:lnTo>
                    <a:pt x="2154" y="587"/>
                  </a:lnTo>
                  <a:lnTo>
                    <a:pt x="2145" y="656"/>
                  </a:lnTo>
                  <a:lnTo>
                    <a:pt x="2133" y="724"/>
                  </a:lnTo>
                  <a:lnTo>
                    <a:pt x="2118" y="790"/>
                  </a:lnTo>
                  <a:lnTo>
                    <a:pt x="2100" y="856"/>
                  </a:lnTo>
                  <a:lnTo>
                    <a:pt x="2077" y="919"/>
                  </a:lnTo>
                  <a:lnTo>
                    <a:pt x="2053" y="982"/>
                  </a:lnTo>
                  <a:lnTo>
                    <a:pt x="2026" y="1044"/>
                  </a:lnTo>
                  <a:lnTo>
                    <a:pt x="1996" y="1103"/>
                  </a:lnTo>
                  <a:lnTo>
                    <a:pt x="1963" y="1160"/>
                  </a:lnTo>
                  <a:lnTo>
                    <a:pt x="1927" y="1216"/>
                  </a:lnTo>
                  <a:lnTo>
                    <a:pt x="1888" y="1270"/>
                  </a:lnTo>
                  <a:lnTo>
                    <a:pt x="1847" y="1322"/>
                  </a:lnTo>
                  <a:lnTo>
                    <a:pt x="1803" y="1372"/>
                  </a:lnTo>
                  <a:lnTo>
                    <a:pt x="1758" y="1420"/>
                  </a:lnTo>
                  <a:lnTo>
                    <a:pt x="1710" y="1465"/>
                  </a:lnTo>
                  <a:lnTo>
                    <a:pt x="1661" y="1509"/>
                  </a:lnTo>
                  <a:lnTo>
                    <a:pt x="1608" y="1549"/>
                  </a:lnTo>
                  <a:lnTo>
                    <a:pt x="1554" y="1588"/>
                  </a:lnTo>
                  <a:lnTo>
                    <a:pt x="1498" y="1625"/>
                  </a:lnTo>
                  <a:lnTo>
                    <a:pt x="1441" y="1658"/>
                  </a:lnTo>
                  <a:lnTo>
                    <a:pt x="1381" y="1688"/>
                  </a:lnTo>
                  <a:lnTo>
                    <a:pt x="1321" y="1715"/>
                  </a:lnTo>
                  <a:lnTo>
                    <a:pt x="1258" y="1740"/>
                  </a:lnTo>
                  <a:lnTo>
                    <a:pt x="1195" y="1761"/>
                  </a:lnTo>
                  <a:lnTo>
                    <a:pt x="1129" y="1779"/>
                  </a:lnTo>
                  <a:lnTo>
                    <a:pt x="1062" y="1795"/>
                  </a:lnTo>
                  <a:lnTo>
                    <a:pt x="995" y="1808"/>
                  </a:lnTo>
                  <a:lnTo>
                    <a:pt x="926" y="1816"/>
                  </a:lnTo>
                  <a:lnTo>
                    <a:pt x="856" y="1822"/>
                  </a:lnTo>
                  <a:lnTo>
                    <a:pt x="786" y="1823"/>
                  </a:lnTo>
                  <a:lnTo>
                    <a:pt x="679" y="1819"/>
                  </a:lnTo>
                  <a:lnTo>
                    <a:pt x="626" y="1814"/>
                  </a:lnTo>
                  <a:lnTo>
                    <a:pt x="575" y="1808"/>
                  </a:lnTo>
                  <a:lnTo>
                    <a:pt x="524" y="1799"/>
                  </a:lnTo>
                  <a:lnTo>
                    <a:pt x="475" y="1788"/>
                  </a:lnTo>
                  <a:lnTo>
                    <a:pt x="425" y="1775"/>
                  </a:lnTo>
                  <a:lnTo>
                    <a:pt x="375" y="1761"/>
                  </a:lnTo>
                  <a:lnTo>
                    <a:pt x="281" y="1728"/>
                  </a:lnTo>
                  <a:lnTo>
                    <a:pt x="234" y="1709"/>
                  </a:lnTo>
                  <a:lnTo>
                    <a:pt x="189" y="1688"/>
                  </a:lnTo>
                  <a:lnTo>
                    <a:pt x="100" y="1641"/>
                  </a:lnTo>
                  <a:lnTo>
                    <a:pt x="16" y="1588"/>
                  </a:lnTo>
                  <a:lnTo>
                    <a:pt x="9" y="1536"/>
                  </a:lnTo>
                  <a:lnTo>
                    <a:pt x="4" y="1483"/>
                  </a:lnTo>
                  <a:lnTo>
                    <a:pt x="1" y="1431"/>
                  </a:lnTo>
                  <a:lnTo>
                    <a:pt x="0" y="1376"/>
                  </a:lnTo>
                  <a:lnTo>
                    <a:pt x="1" y="1306"/>
                  </a:lnTo>
                  <a:lnTo>
                    <a:pt x="7" y="1237"/>
                  </a:lnTo>
                  <a:lnTo>
                    <a:pt x="16" y="1167"/>
                  </a:lnTo>
                  <a:lnTo>
                    <a:pt x="28" y="1100"/>
                  </a:lnTo>
                  <a:lnTo>
                    <a:pt x="43" y="1032"/>
                  </a:lnTo>
                  <a:lnTo>
                    <a:pt x="61" y="967"/>
                  </a:lnTo>
                  <a:lnTo>
                    <a:pt x="84" y="904"/>
                  </a:lnTo>
                  <a:lnTo>
                    <a:pt x="108" y="841"/>
                  </a:lnTo>
                  <a:lnTo>
                    <a:pt x="135" y="779"/>
                  </a:lnTo>
                  <a:lnTo>
                    <a:pt x="166" y="721"/>
                  </a:lnTo>
                  <a:lnTo>
                    <a:pt x="200" y="664"/>
                  </a:lnTo>
                  <a:lnTo>
                    <a:pt x="234" y="606"/>
                  </a:lnTo>
                  <a:lnTo>
                    <a:pt x="273" y="554"/>
                  </a:lnTo>
                  <a:lnTo>
                    <a:pt x="314" y="501"/>
                  </a:lnTo>
                  <a:lnTo>
                    <a:pt x="357" y="452"/>
                  </a:lnTo>
                  <a:lnTo>
                    <a:pt x="402" y="403"/>
                  </a:lnTo>
                  <a:lnTo>
                    <a:pt x="451" y="358"/>
                  </a:lnTo>
                  <a:lnTo>
                    <a:pt x="500" y="315"/>
                  </a:lnTo>
                  <a:lnTo>
                    <a:pt x="553" y="274"/>
                  </a:lnTo>
                  <a:lnTo>
                    <a:pt x="607" y="235"/>
                  </a:lnTo>
                  <a:lnTo>
                    <a:pt x="663" y="199"/>
                  </a:lnTo>
                  <a:lnTo>
                    <a:pt x="720" y="166"/>
                  </a:lnTo>
                  <a:lnTo>
                    <a:pt x="780" y="136"/>
                  </a:lnTo>
                  <a:lnTo>
                    <a:pt x="840" y="109"/>
                  </a:lnTo>
                  <a:lnTo>
                    <a:pt x="903" y="83"/>
                  </a:lnTo>
                  <a:lnTo>
                    <a:pt x="966" y="62"/>
                  </a:lnTo>
                  <a:lnTo>
                    <a:pt x="1032" y="44"/>
                  </a:lnTo>
                  <a:lnTo>
                    <a:pt x="1098" y="27"/>
                  </a:lnTo>
                  <a:lnTo>
                    <a:pt x="1166" y="15"/>
                  </a:lnTo>
                  <a:lnTo>
                    <a:pt x="1235" y="8"/>
                  </a:lnTo>
                  <a:lnTo>
                    <a:pt x="1304" y="2"/>
                  </a:lnTo>
                  <a:lnTo>
                    <a:pt x="1375" y="0"/>
                  </a:lnTo>
                  <a:lnTo>
                    <a:pt x="1482" y="5"/>
                  </a:lnTo>
                  <a:lnTo>
                    <a:pt x="1534" y="9"/>
                  </a:lnTo>
                  <a:lnTo>
                    <a:pt x="1586" y="15"/>
                  </a:lnTo>
                  <a:lnTo>
                    <a:pt x="1637" y="24"/>
                  </a:lnTo>
                  <a:lnTo>
                    <a:pt x="1686" y="35"/>
                  </a:lnTo>
                  <a:lnTo>
                    <a:pt x="1736" y="49"/>
                  </a:lnTo>
                  <a:lnTo>
                    <a:pt x="1785" y="62"/>
                  </a:lnTo>
                  <a:lnTo>
                    <a:pt x="1880" y="95"/>
                  </a:lnTo>
                  <a:lnTo>
                    <a:pt x="1927" y="115"/>
                  </a:lnTo>
                  <a:lnTo>
                    <a:pt x="1972" y="136"/>
                  </a:lnTo>
                  <a:lnTo>
                    <a:pt x="2061" y="182"/>
                  </a:lnTo>
                  <a:lnTo>
                    <a:pt x="2145" y="235"/>
                  </a:lnTo>
                  <a:lnTo>
                    <a:pt x="2152" y="288"/>
                  </a:lnTo>
                  <a:lnTo>
                    <a:pt x="2157" y="340"/>
                  </a:lnTo>
                  <a:lnTo>
                    <a:pt x="2160" y="393"/>
                  </a:lnTo>
                  <a:lnTo>
                    <a:pt x="2161" y="447"/>
                  </a:lnTo>
                </a:path>
              </a:pathLst>
            </a:custGeom>
            <a:noFill/>
            <a:ln w="6350">
              <a:solidFill>
                <a:schemeClr val="hlink"/>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 name="Freeform 16"/>
            <p:cNvSpPr/>
            <p:nvPr/>
          </p:nvSpPr>
          <p:spPr bwMode="auto">
            <a:xfrm>
              <a:off x="4598" y="2404"/>
              <a:ext cx="654" cy="1024"/>
            </a:xfrm>
            <a:custGeom>
              <a:avLst/>
              <a:gdLst>
                <a:gd name="T0" fmla="*/ 3 w 1598"/>
                <a:gd name="T1" fmla="*/ 1173 h 2501"/>
                <a:gd name="T2" fmla="*/ 15 w 1598"/>
                <a:gd name="T3" fmla="*/ 1046 h 2501"/>
                <a:gd name="T4" fmla="*/ 33 w 1598"/>
                <a:gd name="T5" fmla="*/ 947 h 2501"/>
                <a:gd name="T6" fmla="*/ 58 w 1598"/>
                <a:gd name="T7" fmla="*/ 852 h 2501"/>
                <a:gd name="T8" fmla="*/ 108 w 1598"/>
                <a:gd name="T9" fmla="*/ 713 h 2501"/>
                <a:gd name="T10" fmla="*/ 150 w 1598"/>
                <a:gd name="T11" fmla="*/ 625 h 2501"/>
                <a:gd name="T12" fmla="*/ 197 w 1598"/>
                <a:gd name="T13" fmla="*/ 540 h 2501"/>
                <a:gd name="T14" fmla="*/ 249 w 1598"/>
                <a:gd name="T15" fmla="*/ 458 h 2501"/>
                <a:gd name="T16" fmla="*/ 323 w 1598"/>
                <a:gd name="T17" fmla="*/ 364 h 2501"/>
                <a:gd name="T18" fmla="*/ 404 w 1598"/>
                <a:gd name="T19" fmla="*/ 275 h 2501"/>
                <a:gd name="T20" fmla="*/ 512 w 1598"/>
                <a:gd name="T21" fmla="*/ 179 h 2501"/>
                <a:gd name="T22" fmla="*/ 589 w 1598"/>
                <a:gd name="T23" fmla="*/ 120 h 2501"/>
                <a:gd name="T24" fmla="*/ 670 w 1598"/>
                <a:gd name="T25" fmla="*/ 67 h 2501"/>
                <a:gd name="T26" fmla="*/ 799 w 1598"/>
                <a:gd name="T27" fmla="*/ 0 h 2501"/>
                <a:gd name="T28" fmla="*/ 927 w 1598"/>
                <a:gd name="T29" fmla="*/ 67 h 2501"/>
                <a:gd name="T30" fmla="*/ 1008 w 1598"/>
                <a:gd name="T31" fmla="*/ 120 h 2501"/>
                <a:gd name="T32" fmla="*/ 1123 w 1598"/>
                <a:gd name="T33" fmla="*/ 209 h 2501"/>
                <a:gd name="T34" fmla="*/ 1226 w 1598"/>
                <a:gd name="T35" fmla="*/ 310 h 2501"/>
                <a:gd name="T36" fmla="*/ 1319 w 1598"/>
                <a:gd name="T37" fmla="*/ 421 h 2501"/>
                <a:gd name="T38" fmla="*/ 1375 w 1598"/>
                <a:gd name="T39" fmla="*/ 499 h 2501"/>
                <a:gd name="T40" fmla="*/ 1447 w 1598"/>
                <a:gd name="T41" fmla="*/ 625 h 2501"/>
                <a:gd name="T42" fmla="*/ 1489 w 1598"/>
                <a:gd name="T43" fmla="*/ 713 h 2501"/>
                <a:gd name="T44" fmla="*/ 1524 w 1598"/>
                <a:gd name="T45" fmla="*/ 804 h 2501"/>
                <a:gd name="T46" fmla="*/ 1552 w 1598"/>
                <a:gd name="T47" fmla="*/ 899 h 2501"/>
                <a:gd name="T48" fmla="*/ 1575 w 1598"/>
                <a:gd name="T49" fmla="*/ 997 h 2501"/>
                <a:gd name="T50" fmla="*/ 1589 w 1598"/>
                <a:gd name="T51" fmla="*/ 1096 h 2501"/>
                <a:gd name="T52" fmla="*/ 1598 w 1598"/>
                <a:gd name="T53" fmla="*/ 1249 h 2501"/>
                <a:gd name="T54" fmla="*/ 1593 w 1598"/>
                <a:gd name="T55" fmla="*/ 1353 h 2501"/>
                <a:gd name="T56" fmla="*/ 1575 w 1598"/>
                <a:gd name="T57" fmla="*/ 1504 h 2501"/>
                <a:gd name="T58" fmla="*/ 1552 w 1598"/>
                <a:gd name="T59" fmla="*/ 1601 h 2501"/>
                <a:gd name="T60" fmla="*/ 1524 w 1598"/>
                <a:gd name="T61" fmla="*/ 1696 h 2501"/>
                <a:gd name="T62" fmla="*/ 1470 w 1598"/>
                <a:gd name="T63" fmla="*/ 1831 h 2501"/>
                <a:gd name="T64" fmla="*/ 1425 w 1598"/>
                <a:gd name="T65" fmla="*/ 1919 h 2501"/>
                <a:gd name="T66" fmla="*/ 1375 w 1598"/>
                <a:gd name="T67" fmla="*/ 2001 h 2501"/>
                <a:gd name="T68" fmla="*/ 1319 w 1598"/>
                <a:gd name="T69" fmla="*/ 2080 h 2501"/>
                <a:gd name="T70" fmla="*/ 1259 w 1598"/>
                <a:gd name="T71" fmla="*/ 2155 h 2501"/>
                <a:gd name="T72" fmla="*/ 1159 w 1598"/>
                <a:gd name="T73" fmla="*/ 2259 h 2501"/>
                <a:gd name="T74" fmla="*/ 1047 w 1598"/>
                <a:gd name="T75" fmla="*/ 2352 h 2501"/>
                <a:gd name="T76" fmla="*/ 989 w 1598"/>
                <a:gd name="T77" fmla="*/ 2392 h 2501"/>
                <a:gd name="T78" fmla="*/ 885 w 1598"/>
                <a:gd name="T79" fmla="*/ 2456 h 2501"/>
                <a:gd name="T80" fmla="*/ 754 w 1598"/>
                <a:gd name="T81" fmla="*/ 2480 h 2501"/>
                <a:gd name="T82" fmla="*/ 629 w 1598"/>
                <a:gd name="T83" fmla="*/ 2406 h 2501"/>
                <a:gd name="T84" fmla="*/ 550 w 1598"/>
                <a:gd name="T85" fmla="*/ 2352 h 2501"/>
                <a:gd name="T86" fmla="*/ 439 w 1598"/>
                <a:gd name="T87" fmla="*/ 2259 h 2501"/>
                <a:gd name="T88" fmla="*/ 339 w 1598"/>
                <a:gd name="T89" fmla="*/ 2155 h 2501"/>
                <a:gd name="T90" fmla="*/ 249 w 1598"/>
                <a:gd name="T91" fmla="*/ 2040 h 2501"/>
                <a:gd name="T92" fmla="*/ 197 w 1598"/>
                <a:gd name="T93" fmla="*/ 1959 h 2501"/>
                <a:gd name="T94" fmla="*/ 139 w 1598"/>
                <a:gd name="T95" fmla="*/ 1854 h 2501"/>
                <a:gd name="T96" fmla="*/ 90 w 1598"/>
                <a:gd name="T97" fmla="*/ 1741 h 2501"/>
                <a:gd name="T98" fmla="*/ 58 w 1598"/>
                <a:gd name="T99" fmla="*/ 1648 h 2501"/>
                <a:gd name="T100" fmla="*/ 39 w 1598"/>
                <a:gd name="T101" fmla="*/ 1577 h 2501"/>
                <a:gd name="T102" fmla="*/ 15 w 1598"/>
                <a:gd name="T103" fmla="*/ 1454 h 2501"/>
                <a:gd name="T104" fmla="*/ 4 w 1598"/>
                <a:gd name="T105" fmla="*/ 1353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98" h="2501">
                  <a:moveTo>
                    <a:pt x="0" y="1249"/>
                  </a:moveTo>
                  <a:lnTo>
                    <a:pt x="1" y="1198"/>
                  </a:lnTo>
                  <a:lnTo>
                    <a:pt x="3" y="1173"/>
                  </a:lnTo>
                  <a:lnTo>
                    <a:pt x="4" y="1147"/>
                  </a:lnTo>
                  <a:lnTo>
                    <a:pt x="9" y="1096"/>
                  </a:lnTo>
                  <a:lnTo>
                    <a:pt x="15" y="1046"/>
                  </a:lnTo>
                  <a:lnTo>
                    <a:pt x="24" y="997"/>
                  </a:lnTo>
                  <a:lnTo>
                    <a:pt x="28" y="973"/>
                  </a:lnTo>
                  <a:lnTo>
                    <a:pt x="33" y="947"/>
                  </a:lnTo>
                  <a:lnTo>
                    <a:pt x="45" y="899"/>
                  </a:lnTo>
                  <a:lnTo>
                    <a:pt x="51" y="875"/>
                  </a:lnTo>
                  <a:lnTo>
                    <a:pt x="58" y="852"/>
                  </a:lnTo>
                  <a:lnTo>
                    <a:pt x="73" y="804"/>
                  </a:lnTo>
                  <a:lnTo>
                    <a:pt x="90" y="759"/>
                  </a:lnTo>
                  <a:lnTo>
                    <a:pt x="108" y="713"/>
                  </a:lnTo>
                  <a:lnTo>
                    <a:pt x="129" y="669"/>
                  </a:lnTo>
                  <a:lnTo>
                    <a:pt x="139" y="646"/>
                  </a:lnTo>
                  <a:lnTo>
                    <a:pt x="150" y="625"/>
                  </a:lnTo>
                  <a:lnTo>
                    <a:pt x="172" y="582"/>
                  </a:lnTo>
                  <a:lnTo>
                    <a:pt x="185" y="561"/>
                  </a:lnTo>
                  <a:lnTo>
                    <a:pt x="197" y="540"/>
                  </a:lnTo>
                  <a:lnTo>
                    <a:pt x="222" y="499"/>
                  </a:lnTo>
                  <a:lnTo>
                    <a:pt x="236" y="479"/>
                  </a:lnTo>
                  <a:lnTo>
                    <a:pt x="249" y="458"/>
                  </a:lnTo>
                  <a:lnTo>
                    <a:pt x="278" y="421"/>
                  </a:lnTo>
                  <a:lnTo>
                    <a:pt x="308" y="382"/>
                  </a:lnTo>
                  <a:lnTo>
                    <a:pt x="323" y="364"/>
                  </a:lnTo>
                  <a:lnTo>
                    <a:pt x="339" y="346"/>
                  </a:lnTo>
                  <a:lnTo>
                    <a:pt x="371" y="310"/>
                  </a:lnTo>
                  <a:lnTo>
                    <a:pt x="404" y="275"/>
                  </a:lnTo>
                  <a:lnTo>
                    <a:pt x="439" y="242"/>
                  </a:lnTo>
                  <a:lnTo>
                    <a:pt x="475" y="209"/>
                  </a:lnTo>
                  <a:lnTo>
                    <a:pt x="512" y="179"/>
                  </a:lnTo>
                  <a:lnTo>
                    <a:pt x="550" y="149"/>
                  </a:lnTo>
                  <a:lnTo>
                    <a:pt x="569" y="135"/>
                  </a:lnTo>
                  <a:lnTo>
                    <a:pt x="589" y="120"/>
                  </a:lnTo>
                  <a:lnTo>
                    <a:pt x="608" y="106"/>
                  </a:lnTo>
                  <a:lnTo>
                    <a:pt x="629" y="93"/>
                  </a:lnTo>
                  <a:lnTo>
                    <a:pt x="670" y="67"/>
                  </a:lnTo>
                  <a:lnTo>
                    <a:pt x="712" y="43"/>
                  </a:lnTo>
                  <a:lnTo>
                    <a:pt x="754" y="21"/>
                  </a:lnTo>
                  <a:lnTo>
                    <a:pt x="799" y="0"/>
                  </a:lnTo>
                  <a:lnTo>
                    <a:pt x="843" y="21"/>
                  </a:lnTo>
                  <a:lnTo>
                    <a:pt x="885" y="43"/>
                  </a:lnTo>
                  <a:lnTo>
                    <a:pt x="927" y="67"/>
                  </a:lnTo>
                  <a:lnTo>
                    <a:pt x="969" y="93"/>
                  </a:lnTo>
                  <a:lnTo>
                    <a:pt x="989" y="106"/>
                  </a:lnTo>
                  <a:lnTo>
                    <a:pt x="1008" y="120"/>
                  </a:lnTo>
                  <a:lnTo>
                    <a:pt x="1047" y="149"/>
                  </a:lnTo>
                  <a:lnTo>
                    <a:pt x="1085" y="179"/>
                  </a:lnTo>
                  <a:lnTo>
                    <a:pt x="1123" y="209"/>
                  </a:lnTo>
                  <a:lnTo>
                    <a:pt x="1159" y="242"/>
                  </a:lnTo>
                  <a:lnTo>
                    <a:pt x="1193" y="275"/>
                  </a:lnTo>
                  <a:lnTo>
                    <a:pt x="1226" y="310"/>
                  </a:lnTo>
                  <a:lnTo>
                    <a:pt x="1259" y="346"/>
                  </a:lnTo>
                  <a:lnTo>
                    <a:pt x="1289" y="382"/>
                  </a:lnTo>
                  <a:lnTo>
                    <a:pt x="1319" y="421"/>
                  </a:lnTo>
                  <a:lnTo>
                    <a:pt x="1348" y="458"/>
                  </a:lnTo>
                  <a:lnTo>
                    <a:pt x="1362" y="479"/>
                  </a:lnTo>
                  <a:lnTo>
                    <a:pt x="1375" y="499"/>
                  </a:lnTo>
                  <a:lnTo>
                    <a:pt x="1401" y="540"/>
                  </a:lnTo>
                  <a:lnTo>
                    <a:pt x="1425" y="582"/>
                  </a:lnTo>
                  <a:lnTo>
                    <a:pt x="1447" y="625"/>
                  </a:lnTo>
                  <a:lnTo>
                    <a:pt x="1459" y="646"/>
                  </a:lnTo>
                  <a:lnTo>
                    <a:pt x="1470" y="669"/>
                  </a:lnTo>
                  <a:lnTo>
                    <a:pt x="1489" y="713"/>
                  </a:lnTo>
                  <a:lnTo>
                    <a:pt x="1507" y="759"/>
                  </a:lnTo>
                  <a:lnTo>
                    <a:pt x="1516" y="782"/>
                  </a:lnTo>
                  <a:lnTo>
                    <a:pt x="1524" y="804"/>
                  </a:lnTo>
                  <a:lnTo>
                    <a:pt x="1539" y="852"/>
                  </a:lnTo>
                  <a:lnTo>
                    <a:pt x="1546" y="875"/>
                  </a:lnTo>
                  <a:lnTo>
                    <a:pt x="1552" y="899"/>
                  </a:lnTo>
                  <a:lnTo>
                    <a:pt x="1558" y="923"/>
                  </a:lnTo>
                  <a:lnTo>
                    <a:pt x="1564" y="947"/>
                  </a:lnTo>
                  <a:lnTo>
                    <a:pt x="1575" y="997"/>
                  </a:lnTo>
                  <a:lnTo>
                    <a:pt x="1583" y="1046"/>
                  </a:lnTo>
                  <a:lnTo>
                    <a:pt x="1586" y="1070"/>
                  </a:lnTo>
                  <a:lnTo>
                    <a:pt x="1589" y="1096"/>
                  </a:lnTo>
                  <a:lnTo>
                    <a:pt x="1593" y="1147"/>
                  </a:lnTo>
                  <a:lnTo>
                    <a:pt x="1596" y="1198"/>
                  </a:lnTo>
                  <a:lnTo>
                    <a:pt x="1598" y="1249"/>
                  </a:lnTo>
                  <a:lnTo>
                    <a:pt x="1596" y="1302"/>
                  </a:lnTo>
                  <a:lnTo>
                    <a:pt x="1596" y="1328"/>
                  </a:lnTo>
                  <a:lnTo>
                    <a:pt x="1593" y="1353"/>
                  </a:lnTo>
                  <a:lnTo>
                    <a:pt x="1589" y="1404"/>
                  </a:lnTo>
                  <a:lnTo>
                    <a:pt x="1583" y="1454"/>
                  </a:lnTo>
                  <a:lnTo>
                    <a:pt x="1575" y="1504"/>
                  </a:lnTo>
                  <a:lnTo>
                    <a:pt x="1569" y="1528"/>
                  </a:lnTo>
                  <a:lnTo>
                    <a:pt x="1564" y="1552"/>
                  </a:lnTo>
                  <a:lnTo>
                    <a:pt x="1552" y="1601"/>
                  </a:lnTo>
                  <a:lnTo>
                    <a:pt x="1546" y="1625"/>
                  </a:lnTo>
                  <a:lnTo>
                    <a:pt x="1539" y="1648"/>
                  </a:lnTo>
                  <a:lnTo>
                    <a:pt x="1524" y="1696"/>
                  </a:lnTo>
                  <a:lnTo>
                    <a:pt x="1507" y="1741"/>
                  </a:lnTo>
                  <a:lnTo>
                    <a:pt x="1489" y="1786"/>
                  </a:lnTo>
                  <a:lnTo>
                    <a:pt x="1470" y="1831"/>
                  </a:lnTo>
                  <a:lnTo>
                    <a:pt x="1459" y="1854"/>
                  </a:lnTo>
                  <a:lnTo>
                    <a:pt x="1447" y="1875"/>
                  </a:lnTo>
                  <a:lnTo>
                    <a:pt x="1425" y="1919"/>
                  </a:lnTo>
                  <a:lnTo>
                    <a:pt x="1413" y="1940"/>
                  </a:lnTo>
                  <a:lnTo>
                    <a:pt x="1401" y="1959"/>
                  </a:lnTo>
                  <a:lnTo>
                    <a:pt x="1375" y="2001"/>
                  </a:lnTo>
                  <a:lnTo>
                    <a:pt x="1362" y="2021"/>
                  </a:lnTo>
                  <a:lnTo>
                    <a:pt x="1348" y="2040"/>
                  </a:lnTo>
                  <a:lnTo>
                    <a:pt x="1319" y="2080"/>
                  </a:lnTo>
                  <a:lnTo>
                    <a:pt x="1289" y="2117"/>
                  </a:lnTo>
                  <a:lnTo>
                    <a:pt x="1274" y="2137"/>
                  </a:lnTo>
                  <a:lnTo>
                    <a:pt x="1259" y="2155"/>
                  </a:lnTo>
                  <a:lnTo>
                    <a:pt x="1226" y="2191"/>
                  </a:lnTo>
                  <a:lnTo>
                    <a:pt x="1193" y="2225"/>
                  </a:lnTo>
                  <a:lnTo>
                    <a:pt x="1159" y="2259"/>
                  </a:lnTo>
                  <a:lnTo>
                    <a:pt x="1123" y="2290"/>
                  </a:lnTo>
                  <a:lnTo>
                    <a:pt x="1085" y="2322"/>
                  </a:lnTo>
                  <a:lnTo>
                    <a:pt x="1047" y="2352"/>
                  </a:lnTo>
                  <a:lnTo>
                    <a:pt x="1028" y="2365"/>
                  </a:lnTo>
                  <a:lnTo>
                    <a:pt x="1008" y="2379"/>
                  </a:lnTo>
                  <a:lnTo>
                    <a:pt x="989" y="2392"/>
                  </a:lnTo>
                  <a:lnTo>
                    <a:pt x="969" y="2406"/>
                  </a:lnTo>
                  <a:lnTo>
                    <a:pt x="927" y="2431"/>
                  </a:lnTo>
                  <a:lnTo>
                    <a:pt x="885" y="2456"/>
                  </a:lnTo>
                  <a:lnTo>
                    <a:pt x="843" y="2480"/>
                  </a:lnTo>
                  <a:lnTo>
                    <a:pt x="799" y="2501"/>
                  </a:lnTo>
                  <a:lnTo>
                    <a:pt x="754" y="2480"/>
                  </a:lnTo>
                  <a:lnTo>
                    <a:pt x="712" y="2456"/>
                  </a:lnTo>
                  <a:lnTo>
                    <a:pt x="670" y="2431"/>
                  </a:lnTo>
                  <a:lnTo>
                    <a:pt x="629" y="2406"/>
                  </a:lnTo>
                  <a:lnTo>
                    <a:pt x="608" y="2392"/>
                  </a:lnTo>
                  <a:lnTo>
                    <a:pt x="589" y="2379"/>
                  </a:lnTo>
                  <a:lnTo>
                    <a:pt x="550" y="2352"/>
                  </a:lnTo>
                  <a:lnTo>
                    <a:pt x="512" y="2322"/>
                  </a:lnTo>
                  <a:lnTo>
                    <a:pt x="475" y="2290"/>
                  </a:lnTo>
                  <a:lnTo>
                    <a:pt x="439" y="2259"/>
                  </a:lnTo>
                  <a:lnTo>
                    <a:pt x="404" y="2225"/>
                  </a:lnTo>
                  <a:lnTo>
                    <a:pt x="371" y="2191"/>
                  </a:lnTo>
                  <a:lnTo>
                    <a:pt x="339" y="2155"/>
                  </a:lnTo>
                  <a:lnTo>
                    <a:pt x="308" y="2117"/>
                  </a:lnTo>
                  <a:lnTo>
                    <a:pt x="278" y="2080"/>
                  </a:lnTo>
                  <a:lnTo>
                    <a:pt x="249" y="2040"/>
                  </a:lnTo>
                  <a:lnTo>
                    <a:pt x="236" y="2021"/>
                  </a:lnTo>
                  <a:lnTo>
                    <a:pt x="222" y="2001"/>
                  </a:lnTo>
                  <a:lnTo>
                    <a:pt x="197" y="1959"/>
                  </a:lnTo>
                  <a:lnTo>
                    <a:pt x="172" y="1919"/>
                  </a:lnTo>
                  <a:lnTo>
                    <a:pt x="150" y="1875"/>
                  </a:lnTo>
                  <a:lnTo>
                    <a:pt x="139" y="1854"/>
                  </a:lnTo>
                  <a:lnTo>
                    <a:pt x="129" y="1831"/>
                  </a:lnTo>
                  <a:lnTo>
                    <a:pt x="108" y="1786"/>
                  </a:lnTo>
                  <a:lnTo>
                    <a:pt x="90" y="1741"/>
                  </a:lnTo>
                  <a:lnTo>
                    <a:pt x="82" y="1719"/>
                  </a:lnTo>
                  <a:lnTo>
                    <a:pt x="73" y="1696"/>
                  </a:lnTo>
                  <a:lnTo>
                    <a:pt x="58" y="1648"/>
                  </a:lnTo>
                  <a:lnTo>
                    <a:pt x="51" y="1625"/>
                  </a:lnTo>
                  <a:lnTo>
                    <a:pt x="45" y="1601"/>
                  </a:lnTo>
                  <a:lnTo>
                    <a:pt x="39" y="1577"/>
                  </a:lnTo>
                  <a:lnTo>
                    <a:pt x="33" y="1552"/>
                  </a:lnTo>
                  <a:lnTo>
                    <a:pt x="24" y="1504"/>
                  </a:lnTo>
                  <a:lnTo>
                    <a:pt x="15" y="1454"/>
                  </a:lnTo>
                  <a:lnTo>
                    <a:pt x="12" y="1428"/>
                  </a:lnTo>
                  <a:lnTo>
                    <a:pt x="9" y="1404"/>
                  </a:lnTo>
                  <a:lnTo>
                    <a:pt x="4" y="1353"/>
                  </a:lnTo>
                  <a:lnTo>
                    <a:pt x="1" y="1302"/>
                  </a:lnTo>
                  <a:lnTo>
                    <a:pt x="0" y="1249"/>
                  </a:lnTo>
                  <a:close/>
                </a:path>
              </a:pathLst>
            </a:custGeom>
            <a:solidFill>
              <a:schemeClr val="accent2"/>
            </a:solidFill>
            <a:ln w="6350">
              <a:solidFill>
                <a:schemeClr val="hlink"/>
              </a:solidFill>
              <a:round/>
            </a:ln>
          </p:spPr>
          <p:txBody>
            <a:bodyPr/>
            <a:lstStyle/>
            <a:p>
              <a:endParaRPr lang="zh-CN" altLang="en-US"/>
            </a:p>
          </p:txBody>
        </p:sp>
        <p:sp>
          <p:nvSpPr>
            <p:cNvPr id="38" name="Freeform 17"/>
            <p:cNvSpPr/>
            <p:nvPr/>
          </p:nvSpPr>
          <p:spPr bwMode="auto">
            <a:xfrm>
              <a:off x="4598" y="2404"/>
              <a:ext cx="654" cy="1024"/>
            </a:xfrm>
            <a:custGeom>
              <a:avLst/>
              <a:gdLst>
                <a:gd name="T0" fmla="*/ 1 w 1598"/>
                <a:gd name="T1" fmla="*/ 1198 h 2501"/>
                <a:gd name="T2" fmla="*/ 15 w 1598"/>
                <a:gd name="T3" fmla="*/ 1046 h 2501"/>
                <a:gd name="T4" fmla="*/ 45 w 1598"/>
                <a:gd name="T5" fmla="*/ 899 h 2501"/>
                <a:gd name="T6" fmla="*/ 73 w 1598"/>
                <a:gd name="T7" fmla="*/ 804 h 2501"/>
                <a:gd name="T8" fmla="*/ 127 w 1598"/>
                <a:gd name="T9" fmla="*/ 669 h 2501"/>
                <a:gd name="T10" fmla="*/ 197 w 1598"/>
                <a:gd name="T11" fmla="*/ 540 h 2501"/>
                <a:gd name="T12" fmla="*/ 278 w 1598"/>
                <a:gd name="T13" fmla="*/ 419 h 2501"/>
                <a:gd name="T14" fmla="*/ 404 w 1598"/>
                <a:gd name="T15" fmla="*/ 275 h 2501"/>
                <a:gd name="T16" fmla="*/ 550 w 1598"/>
                <a:gd name="T17" fmla="*/ 149 h 2501"/>
                <a:gd name="T18" fmla="*/ 670 w 1598"/>
                <a:gd name="T19" fmla="*/ 67 h 2501"/>
                <a:gd name="T20" fmla="*/ 798 w 1598"/>
                <a:gd name="T21" fmla="*/ 0 h 2501"/>
                <a:gd name="T22" fmla="*/ 927 w 1598"/>
                <a:gd name="T23" fmla="*/ 67 h 2501"/>
                <a:gd name="T24" fmla="*/ 1047 w 1598"/>
                <a:gd name="T25" fmla="*/ 149 h 2501"/>
                <a:gd name="T26" fmla="*/ 1193 w 1598"/>
                <a:gd name="T27" fmla="*/ 275 h 2501"/>
                <a:gd name="T28" fmla="*/ 1289 w 1598"/>
                <a:gd name="T29" fmla="*/ 382 h 2501"/>
                <a:gd name="T30" fmla="*/ 1375 w 1598"/>
                <a:gd name="T31" fmla="*/ 499 h 2501"/>
                <a:gd name="T32" fmla="*/ 1425 w 1598"/>
                <a:gd name="T33" fmla="*/ 582 h 2501"/>
                <a:gd name="T34" fmla="*/ 1489 w 1598"/>
                <a:gd name="T35" fmla="*/ 713 h 2501"/>
                <a:gd name="T36" fmla="*/ 1524 w 1598"/>
                <a:gd name="T37" fmla="*/ 804 h 2501"/>
                <a:gd name="T38" fmla="*/ 1564 w 1598"/>
                <a:gd name="T39" fmla="*/ 947 h 2501"/>
                <a:gd name="T40" fmla="*/ 1583 w 1598"/>
                <a:gd name="T41" fmla="*/ 1046 h 2501"/>
                <a:gd name="T42" fmla="*/ 1593 w 1598"/>
                <a:gd name="T43" fmla="*/ 1147 h 2501"/>
                <a:gd name="T44" fmla="*/ 1596 w 1598"/>
                <a:gd name="T45" fmla="*/ 1302 h 2501"/>
                <a:gd name="T46" fmla="*/ 1583 w 1598"/>
                <a:gd name="T47" fmla="*/ 1454 h 2501"/>
                <a:gd name="T48" fmla="*/ 1552 w 1598"/>
                <a:gd name="T49" fmla="*/ 1600 h 2501"/>
                <a:gd name="T50" fmla="*/ 1524 w 1598"/>
                <a:gd name="T51" fmla="*/ 1695 h 2501"/>
                <a:gd name="T52" fmla="*/ 1468 w 1598"/>
                <a:gd name="T53" fmla="*/ 1831 h 2501"/>
                <a:gd name="T54" fmla="*/ 1401 w 1598"/>
                <a:gd name="T55" fmla="*/ 1959 h 2501"/>
                <a:gd name="T56" fmla="*/ 1319 w 1598"/>
                <a:gd name="T57" fmla="*/ 2080 h 2501"/>
                <a:gd name="T58" fmla="*/ 1193 w 1598"/>
                <a:gd name="T59" fmla="*/ 2225 h 2501"/>
                <a:gd name="T60" fmla="*/ 1047 w 1598"/>
                <a:gd name="T61" fmla="*/ 2350 h 2501"/>
                <a:gd name="T62" fmla="*/ 927 w 1598"/>
                <a:gd name="T63" fmla="*/ 2431 h 2501"/>
                <a:gd name="T64" fmla="*/ 798 w 1598"/>
                <a:gd name="T65" fmla="*/ 2501 h 2501"/>
                <a:gd name="T66" fmla="*/ 670 w 1598"/>
                <a:gd name="T67" fmla="*/ 2431 h 2501"/>
                <a:gd name="T68" fmla="*/ 550 w 1598"/>
                <a:gd name="T69" fmla="*/ 2350 h 2501"/>
                <a:gd name="T70" fmla="*/ 404 w 1598"/>
                <a:gd name="T71" fmla="*/ 2225 h 2501"/>
                <a:gd name="T72" fmla="*/ 308 w 1598"/>
                <a:gd name="T73" fmla="*/ 2117 h 2501"/>
                <a:gd name="T74" fmla="*/ 222 w 1598"/>
                <a:gd name="T75" fmla="*/ 2001 h 2501"/>
                <a:gd name="T76" fmla="*/ 172 w 1598"/>
                <a:gd name="T77" fmla="*/ 1917 h 2501"/>
                <a:gd name="T78" fmla="*/ 108 w 1598"/>
                <a:gd name="T79" fmla="*/ 1786 h 2501"/>
                <a:gd name="T80" fmla="*/ 73 w 1598"/>
                <a:gd name="T81" fmla="*/ 1695 h 2501"/>
                <a:gd name="T82" fmla="*/ 33 w 1598"/>
                <a:gd name="T83" fmla="*/ 1552 h 2501"/>
                <a:gd name="T84" fmla="*/ 15 w 1598"/>
                <a:gd name="T85" fmla="*/ 1454 h 2501"/>
                <a:gd name="T86" fmla="*/ 4 w 1598"/>
                <a:gd name="T87" fmla="*/ 1353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98" h="2501">
                  <a:moveTo>
                    <a:pt x="0" y="1249"/>
                  </a:moveTo>
                  <a:lnTo>
                    <a:pt x="1" y="1198"/>
                  </a:lnTo>
                  <a:lnTo>
                    <a:pt x="4" y="1147"/>
                  </a:lnTo>
                  <a:lnTo>
                    <a:pt x="15" y="1046"/>
                  </a:lnTo>
                  <a:lnTo>
                    <a:pt x="33" y="947"/>
                  </a:lnTo>
                  <a:lnTo>
                    <a:pt x="45" y="899"/>
                  </a:lnTo>
                  <a:lnTo>
                    <a:pt x="58" y="851"/>
                  </a:lnTo>
                  <a:lnTo>
                    <a:pt x="73" y="804"/>
                  </a:lnTo>
                  <a:lnTo>
                    <a:pt x="90" y="758"/>
                  </a:lnTo>
                  <a:lnTo>
                    <a:pt x="127" y="669"/>
                  </a:lnTo>
                  <a:lnTo>
                    <a:pt x="172" y="582"/>
                  </a:lnTo>
                  <a:lnTo>
                    <a:pt x="197" y="540"/>
                  </a:lnTo>
                  <a:lnTo>
                    <a:pt x="222" y="499"/>
                  </a:lnTo>
                  <a:lnTo>
                    <a:pt x="278" y="419"/>
                  </a:lnTo>
                  <a:lnTo>
                    <a:pt x="338" y="346"/>
                  </a:lnTo>
                  <a:lnTo>
                    <a:pt x="404" y="275"/>
                  </a:lnTo>
                  <a:lnTo>
                    <a:pt x="475" y="209"/>
                  </a:lnTo>
                  <a:lnTo>
                    <a:pt x="550" y="149"/>
                  </a:lnTo>
                  <a:lnTo>
                    <a:pt x="629" y="93"/>
                  </a:lnTo>
                  <a:lnTo>
                    <a:pt x="670" y="67"/>
                  </a:lnTo>
                  <a:lnTo>
                    <a:pt x="712" y="43"/>
                  </a:lnTo>
                  <a:lnTo>
                    <a:pt x="798" y="0"/>
                  </a:lnTo>
                  <a:lnTo>
                    <a:pt x="885" y="43"/>
                  </a:lnTo>
                  <a:lnTo>
                    <a:pt x="927" y="67"/>
                  </a:lnTo>
                  <a:lnTo>
                    <a:pt x="968" y="93"/>
                  </a:lnTo>
                  <a:lnTo>
                    <a:pt x="1047" y="149"/>
                  </a:lnTo>
                  <a:lnTo>
                    <a:pt x="1123" y="209"/>
                  </a:lnTo>
                  <a:lnTo>
                    <a:pt x="1193" y="275"/>
                  </a:lnTo>
                  <a:lnTo>
                    <a:pt x="1258" y="346"/>
                  </a:lnTo>
                  <a:lnTo>
                    <a:pt x="1289" y="382"/>
                  </a:lnTo>
                  <a:lnTo>
                    <a:pt x="1319" y="419"/>
                  </a:lnTo>
                  <a:lnTo>
                    <a:pt x="1375" y="499"/>
                  </a:lnTo>
                  <a:lnTo>
                    <a:pt x="1401" y="540"/>
                  </a:lnTo>
                  <a:lnTo>
                    <a:pt x="1425" y="582"/>
                  </a:lnTo>
                  <a:lnTo>
                    <a:pt x="1468" y="669"/>
                  </a:lnTo>
                  <a:lnTo>
                    <a:pt x="1489" y="713"/>
                  </a:lnTo>
                  <a:lnTo>
                    <a:pt x="1507" y="758"/>
                  </a:lnTo>
                  <a:lnTo>
                    <a:pt x="1524" y="804"/>
                  </a:lnTo>
                  <a:lnTo>
                    <a:pt x="1539" y="851"/>
                  </a:lnTo>
                  <a:lnTo>
                    <a:pt x="1564" y="947"/>
                  </a:lnTo>
                  <a:lnTo>
                    <a:pt x="1573" y="997"/>
                  </a:lnTo>
                  <a:lnTo>
                    <a:pt x="1583" y="1046"/>
                  </a:lnTo>
                  <a:lnTo>
                    <a:pt x="1589" y="1096"/>
                  </a:lnTo>
                  <a:lnTo>
                    <a:pt x="1593" y="1147"/>
                  </a:lnTo>
                  <a:lnTo>
                    <a:pt x="1598" y="1249"/>
                  </a:lnTo>
                  <a:lnTo>
                    <a:pt x="1596" y="1302"/>
                  </a:lnTo>
                  <a:lnTo>
                    <a:pt x="1593" y="1353"/>
                  </a:lnTo>
                  <a:lnTo>
                    <a:pt x="1583" y="1454"/>
                  </a:lnTo>
                  <a:lnTo>
                    <a:pt x="1564" y="1552"/>
                  </a:lnTo>
                  <a:lnTo>
                    <a:pt x="1552" y="1600"/>
                  </a:lnTo>
                  <a:lnTo>
                    <a:pt x="1539" y="1648"/>
                  </a:lnTo>
                  <a:lnTo>
                    <a:pt x="1524" y="1695"/>
                  </a:lnTo>
                  <a:lnTo>
                    <a:pt x="1507" y="1741"/>
                  </a:lnTo>
                  <a:lnTo>
                    <a:pt x="1468" y="1831"/>
                  </a:lnTo>
                  <a:lnTo>
                    <a:pt x="1425" y="1917"/>
                  </a:lnTo>
                  <a:lnTo>
                    <a:pt x="1401" y="1959"/>
                  </a:lnTo>
                  <a:lnTo>
                    <a:pt x="1375" y="2001"/>
                  </a:lnTo>
                  <a:lnTo>
                    <a:pt x="1319" y="2080"/>
                  </a:lnTo>
                  <a:lnTo>
                    <a:pt x="1258" y="2155"/>
                  </a:lnTo>
                  <a:lnTo>
                    <a:pt x="1193" y="2225"/>
                  </a:lnTo>
                  <a:lnTo>
                    <a:pt x="1123" y="2290"/>
                  </a:lnTo>
                  <a:lnTo>
                    <a:pt x="1047" y="2350"/>
                  </a:lnTo>
                  <a:lnTo>
                    <a:pt x="968" y="2406"/>
                  </a:lnTo>
                  <a:lnTo>
                    <a:pt x="927" y="2431"/>
                  </a:lnTo>
                  <a:lnTo>
                    <a:pt x="885" y="2456"/>
                  </a:lnTo>
                  <a:lnTo>
                    <a:pt x="798" y="2501"/>
                  </a:lnTo>
                  <a:lnTo>
                    <a:pt x="712" y="2456"/>
                  </a:lnTo>
                  <a:lnTo>
                    <a:pt x="670" y="2431"/>
                  </a:lnTo>
                  <a:lnTo>
                    <a:pt x="629" y="2406"/>
                  </a:lnTo>
                  <a:lnTo>
                    <a:pt x="550" y="2350"/>
                  </a:lnTo>
                  <a:lnTo>
                    <a:pt x="475" y="2290"/>
                  </a:lnTo>
                  <a:lnTo>
                    <a:pt x="404" y="2225"/>
                  </a:lnTo>
                  <a:lnTo>
                    <a:pt x="338" y="2155"/>
                  </a:lnTo>
                  <a:lnTo>
                    <a:pt x="308" y="2117"/>
                  </a:lnTo>
                  <a:lnTo>
                    <a:pt x="278" y="2080"/>
                  </a:lnTo>
                  <a:lnTo>
                    <a:pt x="222" y="2001"/>
                  </a:lnTo>
                  <a:lnTo>
                    <a:pt x="197" y="1959"/>
                  </a:lnTo>
                  <a:lnTo>
                    <a:pt x="172" y="1917"/>
                  </a:lnTo>
                  <a:lnTo>
                    <a:pt x="127" y="1831"/>
                  </a:lnTo>
                  <a:lnTo>
                    <a:pt x="108" y="1786"/>
                  </a:lnTo>
                  <a:lnTo>
                    <a:pt x="90" y="1741"/>
                  </a:lnTo>
                  <a:lnTo>
                    <a:pt x="73" y="1695"/>
                  </a:lnTo>
                  <a:lnTo>
                    <a:pt x="58" y="1648"/>
                  </a:lnTo>
                  <a:lnTo>
                    <a:pt x="33" y="1552"/>
                  </a:lnTo>
                  <a:lnTo>
                    <a:pt x="24" y="1504"/>
                  </a:lnTo>
                  <a:lnTo>
                    <a:pt x="15" y="1454"/>
                  </a:lnTo>
                  <a:lnTo>
                    <a:pt x="9" y="1403"/>
                  </a:lnTo>
                  <a:lnTo>
                    <a:pt x="4" y="1353"/>
                  </a:lnTo>
                  <a:lnTo>
                    <a:pt x="0" y="1249"/>
                  </a:lnTo>
                </a:path>
              </a:pathLst>
            </a:custGeom>
            <a:noFill/>
            <a:ln w="6350">
              <a:solidFill>
                <a:schemeClr val="hlink"/>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 name="Freeform 18"/>
            <p:cNvSpPr/>
            <p:nvPr/>
          </p:nvSpPr>
          <p:spPr bwMode="auto">
            <a:xfrm>
              <a:off x="4598" y="2404"/>
              <a:ext cx="654" cy="695"/>
            </a:xfrm>
            <a:custGeom>
              <a:avLst/>
              <a:gdLst>
                <a:gd name="T0" fmla="*/ 3 w 1598"/>
                <a:gd name="T1" fmla="*/ 1173 h 1696"/>
                <a:gd name="T2" fmla="*/ 15 w 1598"/>
                <a:gd name="T3" fmla="*/ 1046 h 1696"/>
                <a:gd name="T4" fmla="*/ 33 w 1598"/>
                <a:gd name="T5" fmla="*/ 947 h 1696"/>
                <a:gd name="T6" fmla="*/ 58 w 1598"/>
                <a:gd name="T7" fmla="*/ 852 h 1696"/>
                <a:gd name="T8" fmla="*/ 108 w 1598"/>
                <a:gd name="T9" fmla="*/ 713 h 1696"/>
                <a:gd name="T10" fmla="*/ 150 w 1598"/>
                <a:gd name="T11" fmla="*/ 625 h 1696"/>
                <a:gd name="T12" fmla="*/ 197 w 1598"/>
                <a:gd name="T13" fmla="*/ 540 h 1696"/>
                <a:gd name="T14" fmla="*/ 249 w 1598"/>
                <a:gd name="T15" fmla="*/ 458 h 1696"/>
                <a:gd name="T16" fmla="*/ 323 w 1598"/>
                <a:gd name="T17" fmla="*/ 364 h 1696"/>
                <a:gd name="T18" fmla="*/ 404 w 1598"/>
                <a:gd name="T19" fmla="*/ 275 h 1696"/>
                <a:gd name="T20" fmla="*/ 512 w 1598"/>
                <a:gd name="T21" fmla="*/ 179 h 1696"/>
                <a:gd name="T22" fmla="*/ 589 w 1598"/>
                <a:gd name="T23" fmla="*/ 120 h 1696"/>
                <a:gd name="T24" fmla="*/ 670 w 1598"/>
                <a:gd name="T25" fmla="*/ 67 h 1696"/>
                <a:gd name="T26" fmla="*/ 799 w 1598"/>
                <a:gd name="T27" fmla="*/ 0 h 1696"/>
                <a:gd name="T28" fmla="*/ 927 w 1598"/>
                <a:gd name="T29" fmla="*/ 67 h 1696"/>
                <a:gd name="T30" fmla="*/ 1008 w 1598"/>
                <a:gd name="T31" fmla="*/ 120 h 1696"/>
                <a:gd name="T32" fmla="*/ 1123 w 1598"/>
                <a:gd name="T33" fmla="*/ 209 h 1696"/>
                <a:gd name="T34" fmla="*/ 1226 w 1598"/>
                <a:gd name="T35" fmla="*/ 310 h 1696"/>
                <a:gd name="T36" fmla="*/ 1319 w 1598"/>
                <a:gd name="T37" fmla="*/ 421 h 1696"/>
                <a:gd name="T38" fmla="*/ 1375 w 1598"/>
                <a:gd name="T39" fmla="*/ 499 h 1696"/>
                <a:gd name="T40" fmla="*/ 1447 w 1598"/>
                <a:gd name="T41" fmla="*/ 625 h 1696"/>
                <a:gd name="T42" fmla="*/ 1489 w 1598"/>
                <a:gd name="T43" fmla="*/ 713 h 1696"/>
                <a:gd name="T44" fmla="*/ 1524 w 1598"/>
                <a:gd name="T45" fmla="*/ 804 h 1696"/>
                <a:gd name="T46" fmla="*/ 1552 w 1598"/>
                <a:gd name="T47" fmla="*/ 899 h 1696"/>
                <a:gd name="T48" fmla="*/ 1575 w 1598"/>
                <a:gd name="T49" fmla="*/ 997 h 1696"/>
                <a:gd name="T50" fmla="*/ 1589 w 1598"/>
                <a:gd name="T51" fmla="*/ 1096 h 1696"/>
                <a:gd name="T52" fmla="*/ 1598 w 1598"/>
                <a:gd name="T53" fmla="*/ 1249 h 1696"/>
                <a:gd name="T54" fmla="*/ 1595 w 1598"/>
                <a:gd name="T55" fmla="*/ 1346 h 1696"/>
                <a:gd name="T56" fmla="*/ 1584 w 1598"/>
                <a:gd name="T57" fmla="*/ 1440 h 1696"/>
                <a:gd name="T58" fmla="*/ 1498 w 1598"/>
                <a:gd name="T59" fmla="*/ 1498 h 1696"/>
                <a:gd name="T60" fmla="*/ 1360 w 1598"/>
                <a:gd name="T61" fmla="*/ 1571 h 1696"/>
                <a:gd name="T62" fmla="*/ 1262 w 1598"/>
                <a:gd name="T63" fmla="*/ 1612 h 1696"/>
                <a:gd name="T64" fmla="*/ 1187 w 1598"/>
                <a:gd name="T65" fmla="*/ 1637 h 1696"/>
                <a:gd name="T66" fmla="*/ 1110 w 1598"/>
                <a:gd name="T67" fmla="*/ 1658 h 1696"/>
                <a:gd name="T68" fmla="*/ 1004 w 1598"/>
                <a:gd name="T69" fmla="*/ 1680 h 1696"/>
                <a:gd name="T70" fmla="*/ 924 w 1598"/>
                <a:gd name="T71" fmla="*/ 1690 h 1696"/>
                <a:gd name="T72" fmla="*/ 786 w 1598"/>
                <a:gd name="T73" fmla="*/ 1696 h 1696"/>
                <a:gd name="T74" fmla="*/ 679 w 1598"/>
                <a:gd name="T75" fmla="*/ 1693 h 1696"/>
                <a:gd name="T76" fmla="*/ 575 w 1598"/>
                <a:gd name="T77" fmla="*/ 1681 h 1696"/>
                <a:gd name="T78" fmla="*/ 425 w 1598"/>
                <a:gd name="T79" fmla="*/ 1648 h 1696"/>
                <a:gd name="T80" fmla="*/ 329 w 1598"/>
                <a:gd name="T81" fmla="*/ 1618 h 1696"/>
                <a:gd name="T82" fmla="*/ 234 w 1598"/>
                <a:gd name="T83" fmla="*/ 1582 h 1696"/>
                <a:gd name="T84" fmla="*/ 166 w 1598"/>
                <a:gd name="T85" fmla="*/ 1550 h 1696"/>
                <a:gd name="T86" fmla="*/ 58 w 1598"/>
                <a:gd name="T87" fmla="*/ 1489 h 1696"/>
                <a:gd name="T88" fmla="*/ 6 w 1598"/>
                <a:gd name="T89" fmla="*/ 1383 h 1696"/>
                <a:gd name="T90" fmla="*/ 1 w 1598"/>
                <a:gd name="T91" fmla="*/ 1304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98" h="1696">
                  <a:moveTo>
                    <a:pt x="0" y="1249"/>
                  </a:moveTo>
                  <a:lnTo>
                    <a:pt x="1" y="1198"/>
                  </a:lnTo>
                  <a:lnTo>
                    <a:pt x="3" y="1173"/>
                  </a:lnTo>
                  <a:lnTo>
                    <a:pt x="4" y="1147"/>
                  </a:lnTo>
                  <a:lnTo>
                    <a:pt x="9" y="1096"/>
                  </a:lnTo>
                  <a:lnTo>
                    <a:pt x="15" y="1046"/>
                  </a:lnTo>
                  <a:lnTo>
                    <a:pt x="24" y="997"/>
                  </a:lnTo>
                  <a:lnTo>
                    <a:pt x="28" y="973"/>
                  </a:lnTo>
                  <a:lnTo>
                    <a:pt x="33" y="947"/>
                  </a:lnTo>
                  <a:lnTo>
                    <a:pt x="45" y="899"/>
                  </a:lnTo>
                  <a:lnTo>
                    <a:pt x="51" y="875"/>
                  </a:lnTo>
                  <a:lnTo>
                    <a:pt x="58" y="852"/>
                  </a:lnTo>
                  <a:lnTo>
                    <a:pt x="73" y="804"/>
                  </a:lnTo>
                  <a:lnTo>
                    <a:pt x="90" y="759"/>
                  </a:lnTo>
                  <a:lnTo>
                    <a:pt x="108" y="713"/>
                  </a:lnTo>
                  <a:lnTo>
                    <a:pt x="129" y="669"/>
                  </a:lnTo>
                  <a:lnTo>
                    <a:pt x="139" y="646"/>
                  </a:lnTo>
                  <a:lnTo>
                    <a:pt x="150" y="625"/>
                  </a:lnTo>
                  <a:lnTo>
                    <a:pt x="172" y="582"/>
                  </a:lnTo>
                  <a:lnTo>
                    <a:pt x="185" y="561"/>
                  </a:lnTo>
                  <a:lnTo>
                    <a:pt x="197" y="540"/>
                  </a:lnTo>
                  <a:lnTo>
                    <a:pt x="222" y="499"/>
                  </a:lnTo>
                  <a:lnTo>
                    <a:pt x="236" y="479"/>
                  </a:lnTo>
                  <a:lnTo>
                    <a:pt x="249" y="458"/>
                  </a:lnTo>
                  <a:lnTo>
                    <a:pt x="278" y="421"/>
                  </a:lnTo>
                  <a:lnTo>
                    <a:pt x="308" y="382"/>
                  </a:lnTo>
                  <a:lnTo>
                    <a:pt x="323" y="364"/>
                  </a:lnTo>
                  <a:lnTo>
                    <a:pt x="339" y="346"/>
                  </a:lnTo>
                  <a:lnTo>
                    <a:pt x="371" y="310"/>
                  </a:lnTo>
                  <a:lnTo>
                    <a:pt x="404" y="275"/>
                  </a:lnTo>
                  <a:lnTo>
                    <a:pt x="439" y="242"/>
                  </a:lnTo>
                  <a:lnTo>
                    <a:pt x="475" y="209"/>
                  </a:lnTo>
                  <a:lnTo>
                    <a:pt x="512" y="179"/>
                  </a:lnTo>
                  <a:lnTo>
                    <a:pt x="550" y="149"/>
                  </a:lnTo>
                  <a:lnTo>
                    <a:pt x="569" y="135"/>
                  </a:lnTo>
                  <a:lnTo>
                    <a:pt x="589" y="120"/>
                  </a:lnTo>
                  <a:lnTo>
                    <a:pt x="608" y="106"/>
                  </a:lnTo>
                  <a:lnTo>
                    <a:pt x="629" y="93"/>
                  </a:lnTo>
                  <a:lnTo>
                    <a:pt x="670" y="67"/>
                  </a:lnTo>
                  <a:lnTo>
                    <a:pt x="712" y="43"/>
                  </a:lnTo>
                  <a:lnTo>
                    <a:pt x="754" y="21"/>
                  </a:lnTo>
                  <a:lnTo>
                    <a:pt x="799" y="0"/>
                  </a:lnTo>
                  <a:lnTo>
                    <a:pt x="843" y="21"/>
                  </a:lnTo>
                  <a:lnTo>
                    <a:pt x="885" y="43"/>
                  </a:lnTo>
                  <a:lnTo>
                    <a:pt x="927" y="67"/>
                  </a:lnTo>
                  <a:lnTo>
                    <a:pt x="969" y="93"/>
                  </a:lnTo>
                  <a:lnTo>
                    <a:pt x="989" y="106"/>
                  </a:lnTo>
                  <a:lnTo>
                    <a:pt x="1008" y="120"/>
                  </a:lnTo>
                  <a:lnTo>
                    <a:pt x="1047" y="149"/>
                  </a:lnTo>
                  <a:lnTo>
                    <a:pt x="1085" y="179"/>
                  </a:lnTo>
                  <a:lnTo>
                    <a:pt x="1123" y="209"/>
                  </a:lnTo>
                  <a:lnTo>
                    <a:pt x="1159" y="242"/>
                  </a:lnTo>
                  <a:lnTo>
                    <a:pt x="1193" y="275"/>
                  </a:lnTo>
                  <a:lnTo>
                    <a:pt x="1226" y="310"/>
                  </a:lnTo>
                  <a:lnTo>
                    <a:pt x="1259" y="346"/>
                  </a:lnTo>
                  <a:lnTo>
                    <a:pt x="1289" y="382"/>
                  </a:lnTo>
                  <a:lnTo>
                    <a:pt x="1319" y="421"/>
                  </a:lnTo>
                  <a:lnTo>
                    <a:pt x="1348" y="458"/>
                  </a:lnTo>
                  <a:lnTo>
                    <a:pt x="1362" y="479"/>
                  </a:lnTo>
                  <a:lnTo>
                    <a:pt x="1375" y="499"/>
                  </a:lnTo>
                  <a:lnTo>
                    <a:pt x="1401" y="540"/>
                  </a:lnTo>
                  <a:lnTo>
                    <a:pt x="1425" y="582"/>
                  </a:lnTo>
                  <a:lnTo>
                    <a:pt x="1447" y="625"/>
                  </a:lnTo>
                  <a:lnTo>
                    <a:pt x="1459" y="646"/>
                  </a:lnTo>
                  <a:lnTo>
                    <a:pt x="1470" y="669"/>
                  </a:lnTo>
                  <a:lnTo>
                    <a:pt x="1489" y="713"/>
                  </a:lnTo>
                  <a:lnTo>
                    <a:pt x="1507" y="759"/>
                  </a:lnTo>
                  <a:lnTo>
                    <a:pt x="1516" y="782"/>
                  </a:lnTo>
                  <a:lnTo>
                    <a:pt x="1524" y="804"/>
                  </a:lnTo>
                  <a:lnTo>
                    <a:pt x="1539" y="852"/>
                  </a:lnTo>
                  <a:lnTo>
                    <a:pt x="1546" y="875"/>
                  </a:lnTo>
                  <a:lnTo>
                    <a:pt x="1552" y="899"/>
                  </a:lnTo>
                  <a:lnTo>
                    <a:pt x="1558" y="923"/>
                  </a:lnTo>
                  <a:lnTo>
                    <a:pt x="1564" y="947"/>
                  </a:lnTo>
                  <a:lnTo>
                    <a:pt x="1575" y="997"/>
                  </a:lnTo>
                  <a:lnTo>
                    <a:pt x="1583" y="1046"/>
                  </a:lnTo>
                  <a:lnTo>
                    <a:pt x="1586" y="1070"/>
                  </a:lnTo>
                  <a:lnTo>
                    <a:pt x="1589" y="1096"/>
                  </a:lnTo>
                  <a:lnTo>
                    <a:pt x="1593" y="1147"/>
                  </a:lnTo>
                  <a:lnTo>
                    <a:pt x="1596" y="1198"/>
                  </a:lnTo>
                  <a:lnTo>
                    <a:pt x="1598" y="1249"/>
                  </a:lnTo>
                  <a:lnTo>
                    <a:pt x="1596" y="1299"/>
                  </a:lnTo>
                  <a:lnTo>
                    <a:pt x="1596" y="1322"/>
                  </a:lnTo>
                  <a:lnTo>
                    <a:pt x="1595" y="1346"/>
                  </a:lnTo>
                  <a:lnTo>
                    <a:pt x="1590" y="1394"/>
                  </a:lnTo>
                  <a:lnTo>
                    <a:pt x="1587" y="1418"/>
                  </a:lnTo>
                  <a:lnTo>
                    <a:pt x="1584" y="1440"/>
                  </a:lnTo>
                  <a:lnTo>
                    <a:pt x="1563" y="1455"/>
                  </a:lnTo>
                  <a:lnTo>
                    <a:pt x="1542" y="1470"/>
                  </a:lnTo>
                  <a:lnTo>
                    <a:pt x="1498" y="1498"/>
                  </a:lnTo>
                  <a:lnTo>
                    <a:pt x="1453" y="1525"/>
                  </a:lnTo>
                  <a:lnTo>
                    <a:pt x="1407" y="1549"/>
                  </a:lnTo>
                  <a:lnTo>
                    <a:pt x="1360" y="1571"/>
                  </a:lnTo>
                  <a:lnTo>
                    <a:pt x="1312" y="1592"/>
                  </a:lnTo>
                  <a:lnTo>
                    <a:pt x="1286" y="1603"/>
                  </a:lnTo>
                  <a:lnTo>
                    <a:pt x="1262" y="1612"/>
                  </a:lnTo>
                  <a:lnTo>
                    <a:pt x="1237" y="1621"/>
                  </a:lnTo>
                  <a:lnTo>
                    <a:pt x="1213" y="1628"/>
                  </a:lnTo>
                  <a:lnTo>
                    <a:pt x="1187" y="1637"/>
                  </a:lnTo>
                  <a:lnTo>
                    <a:pt x="1162" y="1645"/>
                  </a:lnTo>
                  <a:lnTo>
                    <a:pt x="1136" y="1651"/>
                  </a:lnTo>
                  <a:lnTo>
                    <a:pt x="1110" y="1658"/>
                  </a:lnTo>
                  <a:lnTo>
                    <a:pt x="1058" y="1669"/>
                  </a:lnTo>
                  <a:lnTo>
                    <a:pt x="1031" y="1675"/>
                  </a:lnTo>
                  <a:lnTo>
                    <a:pt x="1004" y="1680"/>
                  </a:lnTo>
                  <a:lnTo>
                    <a:pt x="978" y="1683"/>
                  </a:lnTo>
                  <a:lnTo>
                    <a:pt x="951" y="1687"/>
                  </a:lnTo>
                  <a:lnTo>
                    <a:pt x="924" y="1690"/>
                  </a:lnTo>
                  <a:lnTo>
                    <a:pt x="896" y="1692"/>
                  </a:lnTo>
                  <a:lnTo>
                    <a:pt x="841" y="1695"/>
                  </a:lnTo>
                  <a:lnTo>
                    <a:pt x="786" y="1696"/>
                  </a:lnTo>
                  <a:lnTo>
                    <a:pt x="732" y="1696"/>
                  </a:lnTo>
                  <a:lnTo>
                    <a:pt x="706" y="1695"/>
                  </a:lnTo>
                  <a:lnTo>
                    <a:pt x="679" y="1693"/>
                  </a:lnTo>
                  <a:lnTo>
                    <a:pt x="628" y="1687"/>
                  </a:lnTo>
                  <a:lnTo>
                    <a:pt x="601" y="1684"/>
                  </a:lnTo>
                  <a:lnTo>
                    <a:pt x="575" y="1681"/>
                  </a:lnTo>
                  <a:lnTo>
                    <a:pt x="524" y="1672"/>
                  </a:lnTo>
                  <a:lnTo>
                    <a:pt x="475" y="1661"/>
                  </a:lnTo>
                  <a:lnTo>
                    <a:pt x="425" y="1648"/>
                  </a:lnTo>
                  <a:lnTo>
                    <a:pt x="401" y="1642"/>
                  </a:lnTo>
                  <a:lnTo>
                    <a:pt x="375" y="1634"/>
                  </a:lnTo>
                  <a:lnTo>
                    <a:pt x="329" y="1618"/>
                  </a:lnTo>
                  <a:lnTo>
                    <a:pt x="281" y="1601"/>
                  </a:lnTo>
                  <a:lnTo>
                    <a:pt x="258" y="1591"/>
                  </a:lnTo>
                  <a:lnTo>
                    <a:pt x="234" y="1582"/>
                  </a:lnTo>
                  <a:lnTo>
                    <a:pt x="212" y="1571"/>
                  </a:lnTo>
                  <a:lnTo>
                    <a:pt x="189" y="1561"/>
                  </a:lnTo>
                  <a:lnTo>
                    <a:pt x="166" y="1550"/>
                  </a:lnTo>
                  <a:lnTo>
                    <a:pt x="144" y="1538"/>
                  </a:lnTo>
                  <a:lnTo>
                    <a:pt x="100" y="1514"/>
                  </a:lnTo>
                  <a:lnTo>
                    <a:pt x="58" y="1489"/>
                  </a:lnTo>
                  <a:lnTo>
                    <a:pt x="16" y="1461"/>
                  </a:lnTo>
                  <a:lnTo>
                    <a:pt x="9" y="1409"/>
                  </a:lnTo>
                  <a:lnTo>
                    <a:pt x="6" y="1383"/>
                  </a:lnTo>
                  <a:lnTo>
                    <a:pt x="4" y="1356"/>
                  </a:lnTo>
                  <a:lnTo>
                    <a:pt x="3" y="1331"/>
                  </a:lnTo>
                  <a:lnTo>
                    <a:pt x="1" y="1304"/>
                  </a:lnTo>
                  <a:lnTo>
                    <a:pt x="0" y="1276"/>
                  </a:lnTo>
                  <a:lnTo>
                    <a:pt x="0" y="1249"/>
                  </a:lnTo>
                  <a:close/>
                </a:path>
              </a:pathLst>
            </a:custGeom>
            <a:solidFill>
              <a:schemeClr val="hlink"/>
            </a:solidFill>
            <a:ln w="6350">
              <a:solidFill>
                <a:schemeClr val="hlink"/>
              </a:solidFill>
              <a:round/>
            </a:ln>
          </p:spPr>
          <p:txBody>
            <a:bodyPr/>
            <a:lstStyle/>
            <a:p>
              <a:endParaRPr lang="zh-CN" altLang="en-US"/>
            </a:p>
          </p:txBody>
        </p:sp>
        <p:sp>
          <p:nvSpPr>
            <p:cNvPr id="40" name="Freeform 19"/>
            <p:cNvSpPr/>
            <p:nvPr/>
          </p:nvSpPr>
          <p:spPr bwMode="auto">
            <a:xfrm>
              <a:off x="4598" y="2404"/>
              <a:ext cx="654" cy="695"/>
            </a:xfrm>
            <a:custGeom>
              <a:avLst/>
              <a:gdLst>
                <a:gd name="T0" fmla="*/ 1 w 1598"/>
                <a:gd name="T1" fmla="*/ 1198 h 1696"/>
                <a:gd name="T2" fmla="*/ 15 w 1598"/>
                <a:gd name="T3" fmla="*/ 1046 h 1696"/>
                <a:gd name="T4" fmla="*/ 45 w 1598"/>
                <a:gd name="T5" fmla="*/ 899 h 1696"/>
                <a:gd name="T6" fmla="*/ 73 w 1598"/>
                <a:gd name="T7" fmla="*/ 804 h 1696"/>
                <a:gd name="T8" fmla="*/ 127 w 1598"/>
                <a:gd name="T9" fmla="*/ 669 h 1696"/>
                <a:gd name="T10" fmla="*/ 197 w 1598"/>
                <a:gd name="T11" fmla="*/ 540 h 1696"/>
                <a:gd name="T12" fmla="*/ 278 w 1598"/>
                <a:gd name="T13" fmla="*/ 419 h 1696"/>
                <a:gd name="T14" fmla="*/ 404 w 1598"/>
                <a:gd name="T15" fmla="*/ 275 h 1696"/>
                <a:gd name="T16" fmla="*/ 550 w 1598"/>
                <a:gd name="T17" fmla="*/ 149 h 1696"/>
                <a:gd name="T18" fmla="*/ 670 w 1598"/>
                <a:gd name="T19" fmla="*/ 67 h 1696"/>
                <a:gd name="T20" fmla="*/ 798 w 1598"/>
                <a:gd name="T21" fmla="*/ 0 h 1696"/>
                <a:gd name="T22" fmla="*/ 927 w 1598"/>
                <a:gd name="T23" fmla="*/ 67 h 1696"/>
                <a:gd name="T24" fmla="*/ 1047 w 1598"/>
                <a:gd name="T25" fmla="*/ 149 h 1696"/>
                <a:gd name="T26" fmla="*/ 1193 w 1598"/>
                <a:gd name="T27" fmla="*/ 275 h 1696"/>
                <a:gd name="T28" fmla="*/ 1289 w 1598"/>
                <a:gd name="T29" fmla="*/ 382 h 1696"/>
                <a:gd name="T30" fmla="*/ 1375 w 1598"/>
                <a:gd name="T31" fmla="*/ 499 h 1696"/>
                <a:gd name="T32" fmla="*/ 1425 w 1598"/>
                <a:gd name="T33" fmla="*/ 582 h 1696"/>
                <a:gd name="T34" fmla="*/ 1489 w 1598"/>
                <a:gd name="T35" fmla="*/ 713 h 1696"/>
                <a:gd name="T36" fmla="*/ 1524 w 1598"/>
                <a:gd name="T37" fmla="*/ 804 h 1696"/>
                <a:gd name="T38" fmla="*/ 1564 w 1598"/>
                <a:gd name="T39" fmla="*/ 947 h 1696"/>
                <a:gd name="T40" fmla="*/ 1583 w 1598"/>
                <a:gd name="T41" fmla="*/ 1046 h 1696"/>
                <a:gd name="T42" fmla="*/ 1593 w 1598"/>
                <a:gd name="T43" fmla="*/ 1147 h 1696"/>
                <a:gd name="T44" fmla="*/ 1595 w 1598"/>
                <a:gd name="T45" fmla="*/ 1346 h 1696"/>
                <a:gd name="T46" fmla="*/ 1584 w 1598"/>
                <a:gd name="T47" fmla="*/ 1440 h 1696"/>
                <a:gd name="T48" fmla="*/ 1407 w 1598"/>
                <a:gd name="T49" fmla="*/ 1549 h 1696"/>
                <a:gd name="T50" fmla="*/ 1213 w 1598"/>
                <a:gd name="T51" fmla="*/ 1628 h 1696"/>
                <a:gd name="T52" fmla="*/ 1109 w 1598"/>
                <a:gd name="T53" fmla="*/ 1657 h 1696"/>
                <a:gd name="T54" fmla="*/ 1004 w 1598"/>
                <a:gd name="T55" fmla="*/ 1680 h 1696"/>
                <a:gd name="T56" fmla="*/ 786 w 1598"/>
                <a:gd name="T57" fmla="*/ 1696 h 1696"/>
                <a:gd name="T58" fmla="*/ 626 w 1598"/>
                <a:gd name="T59" fmla="*/ 1687 h 1696"/>
                <a:gd name="T60" fmla="*/ 524 w 1598"/>
                <a:gd name="T61" fmla="*/ 1672 h 1696"/>
                <a:gd name="T62" fmla="*/ 425 w 1598"/>
                <a:gd name="T63" fmla="*/ 1648 h 1696"/>
                <a:gd name="T64" fmla="*/ 281 w 1598"/>
                <a:gd name="T65" fmla="*/ 1601 h 1696"/>
                <a:gd name="T66" fmla="*/ 189 w 1598"/>
                <a:gd name="T67" fmla="*/ 1561 h 1696"/>
                <a:gd name="T68" fmla="*/ 16 w 1598"/>
                <a:gd name="T69" fmla="*/ 1461 h 1696"/>
                <a:gd name="T70" fmla="*/ 4 w 1598"/>
                <a:gd name="T71" fmla="*/ 1356 h 1696"/>
                <a:gd name="T72" fmla="*/ 0 w 1598"/>
                <a:gd name="T73" fmla="*/ 1249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98" h="1696">
                  <a:moveTo>
                    <a:pt x="0" y="1249"/>
                  </a:moveTo>
                  <a:lnTo>
                    <a:pt x="1" y="1198"/>
                  </a:lnTo>
                  <a:lnTo>
                    <a:pt x="4" y="1147"/>
                  </a:lnTo>
                  <a:lnTo>
                    <a:pt x="15" y="1046"/>
                  </a:lnTo>
                  <a:lnTo>
                    <a:pt x="33" y="947"/>
                  </a:lnTo>
                  <a:lnTo>
                    <a:pt x="45" y="899"/>
                  </a:lnTo>
                  <a:lnTo>
                    <a:pt x="58" y="851"/>
                  </a:lnTo>
                  <a:lnTo>
                    <a:pt x="73" y="804"/>
                  </a:lnTo>
                  <a:lnTo>
                    <a:pt x="90" y="758"/>
                  </a:lnTo>
                  <a:lnTo>
                    <a:pt x="127" y="669"/>
                  </a:lnTo>
                  <a:lnTo>
                    <a:pt x="172" y="582"/>
                  </a:lnTo>
                  <a:lnTo>
                    <a:pt x="197" y="540"/>
                  </a:lnTo>
                  <a:lnTo>
                    <a:pt x="222" y="499"/>
                  </a:lnTo>
                  <a:lnTo>
                    <a:pt x="278" y="419"/>
                  </a:lnTo>
                  <a:lnTo>
                    <a:pt x="338" y="346"/>
                  </a:lnTo>
                  <a:lnTo>
                    <a:pt x="404" y="275"/>
                  </a:lnTo>
                  <a:lnTo>
                    <a:pt x="475" y="209"/>
                  </a:lnTo>
                  <a:lnTo>
                    <a:pt x="550" y="149"/>
                  </a:lnTo>
                  <a:lnTo>
                    <a:pt x="629" y="93"/>
                  </a:lnTo>
                  <a:lnTo>
                    <a:pt x="670" y="67"/>
                  </a:lnTo>
                  <a:lnTo>
                    <a:pt x="712" y="43"/>
                  </a:lnTo>
                  <a:lnTo>
                    <a:pt x="798" y="0"/>
                  </a:lnTo>
                  <a:lnTo>
                    <a:pt x="885" y="43"/>
                  </a:lnTo>
                  <a:lnTo>
                    <a:pt x="927" y="67"/>
                  </a:lnTo>
                  <a:lnTo>
                    <a:pt x="968" y="93"/>
                  </a:lnTo>
                  <a:lnTo>
                    <a:pt x="1047" y="149"/>
                  </a:lnTo>
                  <a:lnTo>
                    <a:pt x="1123" y="209"/>
                  </a:lnTo>
                  <a:lnTo>
                    <a:pt x="1193" y="275"/>
                  </a:lnTo>
                  <a:lnTo>
                    <a:pt x="1258" y="346"/>
                  </a:lnTo>
                  <a:lnTo>
                    <a:pt x="1289" y="382"/>
                  </a:lnTo>
                  <a:lnTo>
                    <a:pt x="1319" y="419"/>
                  </a:lnTo>
                  <a:lnTo>
                    <a:pt x="1375" y="499"/>
                  </a:lnTo>
                  <a:lnTo>
                    <a:pt x="1401" y="540"/>
                  </a:lnTo>
                  <a:lnTo>
                    <a:pt x="1425" y="582"/>
                  </a:lnTo>
                  <a:lnTo>
                    <a:pt x="1468" y="669"/>
                  </a:lnTo>
                  <a:lnTo>
                    <a:pt x="1489" y="713"/>
                  </a:lnTo>
                  <a:lnTo>
                    <a:pt x="1507" y="758"/>
                  </a:lnTo>
                  <a:lnTo>
                    <a:pt x="1524" y="804"/>
                  </a:lnTo>
                  <a:lnTo>
                    <a:pt x="1539" y="851"/>
                  </a:lnTo>
                  <a:lnTo>
                    <a:pt x="1564" y="947"/>
                  </a:lnTo>
                  <a:lnTo>
                    <a:pt x="1573" y="997"/>
                  </a:lnTo>
                  <a:lnTo>
                    <a:pt x="1583" y="1046"/>
                  </a:lnTo>
                  <a:lnTo>
                    <a:pt x="1589" y="1096"/>
                  </a:lnTo>
                  <a:lnTo>
                    <a:pt x="1593" y="1147"/>
                  </a:lnTo>
                  <a:lnTo>
                    <a:pt x="1598" y="1249"/>
                  </a:lnTo>
                  <a:lnTo>
                    <a:pt x="1595" y="1346"/>
                  </a:lnTo>
                  <a:lnTo>
                    <a:pt x="1590" y="1394"/>
                  </a:lnTo>
                  <a:lnTo>
                    <a:pt x="1584" y="1440"/>
                  </a:lnTo>
                  <a:lnTo>
                    <a:pt x="1497" y="1498"/>
                  </a:lnTo>
                  <a:lnTo>
                    <a:pt x="1407" y="1549"/>
                  </a:lnTo>
                  <a:lnTo>
                    <a:pt x="1310" y="1592"/>
                  </a:lnTo>
                  <a:lnTo>
                    <a:pt x="1213" y="1628"/>
                  </a:lnTo>
                  <a:lnTo>
                    <a:pt x="1162" y="1643"/>
                  </a:lnTo>
                  <a:lnTo>
                    <a:pt x="1109" y="1657"/>
                  </a:lnTo>
                  <a:lnTo>
                    <a:pt x="1058" y="1669"/>
                  </a:lnTo>
                  <a:lnTo>
                    <a:pt x="1004" y="1680"/>
                  </a:lnTo>
                  <a:lnTo>
                    <a:pt x="896" y="1692"/>
                  </a:lnTo>
                  <a:lnTo>
                    <a:pt x="786" y="1696"/>
                  </a:lnTo>
                  <a:lnTo>
                    <a:pt x="679" y="1692"/>
                  </a:lnTo>
                  <a:lnTo>
                    <a:pt x="626" y="1687"/>
                  </a:lnTo>
                  <a:lnTo>
                    <a:pt x="575" y="1681"/>
                  </a:lnTo>
                  <a:lnTo>
                    <a:pt x="524" y="1672"/>
                  </a:lnTo>
                  <a:lnTo>
                    <a:pt x="475" y="1661"/>
                  </a:lnTo>
                  <a:lnTo>
                    <a:pt x="425" y="1648"/>
                  </a:lnTo>
                  <a:lnTo>
                    <a:pt x="375" y="1634"/>
                  </a:lnTo>
                  <a:lnTo>
                    <a:pt x="281" y="1601"/>
                  </a:lnTo>
                  <a:lnTo>
                    <a:pt x="234" y="1582"/>
                  </a:lnTo>
                  <a:lnTo>
                    <a:pt x="189" y="1561"/>
                  </a:lnTo>
                  <a:lnTo>
                    <a:pt x="100" y="1514"/>
                  </a:lnTo>
                  <a:lnTo>
                    <a:pt x="16" y="1461"/>
                  </a:lnTo>
                  <a:lnTo>
                    <a:pt x="9" y="1409"/>
                  </a:lnTo>
                  <a:lnTo>
                    <a:pt x="4" y="1356"/>
                  </a:lnTo>
                  <a:lnTo>
                    <a:pt x="1" y="1304"/>
                  </a:lnTo>
                  <a:lnTo>
                    <a:pt x="0" y="1249"/>
                  </a:lnTo>
                </a:path>
              </a:pathLst>
            </a:custGeom>
            <a:noFill/>
            <a:ln w="6350">
              <a:solidFill>
                <a:schemeClr val="hlink"/>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 name="Freeform 20"/>
            <p:cNvSpPr/>
            <p:nvPr/>
          </p:nvSpPr>
          <p:spPr bwMode="auto">
            <a:xfrm>
              <a:off x="4356" y="1970"/>
              <a:ext cx="1127" cy="1129"/>
            </a:xfrm>
            <a:custGeom>
              <a:avLst/>
              <a:gdLst>
                <a:gd name="T0" fmla="*/ 2745 w 2752"/>
                <a:gd name="T1" fmla="*/ 1518 h 2754"/>
                <a:gd name="T2" fmla="*/ 2709 w 2752"/>
                <a:gd name="T3" fmla="*/ 1721 h 2754"/>
                <a:gd name="T4" fmla="*/ 2644 w 2752"/>
                <a:gd name="T5" fmla="*/ 1913 h 2754"/>
                <a:gd name="T6" fmla="*/ 2554 w 2752"/>
                <a:gd name="T7" fmla="*/ 2091 h 2754"/>
                <a:gd name="T8" fmla="*/ 2438 w 2752"/>
                <a:gd name="T9" fmla="*/ 2253 h 2754"/>
                <a:gd name="T10" fmla="*/ 2301 w 2752"/>
                <a:gd name="T11" fmla="*/ 2396 h 2754"/>
                <a:gd name="T12" fmla="*/ 2145 w 2752"/>
                <a:gd name="T13" fmla="*/ 2519 h 2754"/>
                <a:gd name="T14" fmla="*/ 1972 w 2752"/>
                <a:gd name="T15" fmla="*/ 2619 h 2754"/>
                <a:gd name="T16" fmla="*/ 1786 w 2752"/>
                <a:gd name="T17" fmla="*/ 2692 h 2754"/>
                <a:gd name="T18" fmla="*/ 1586 w 2752"/>
                <a:gd name="T19" fmla="*/ 2739 h 2754"/>
                <a:gd name="T20" fmla="*/ 1377 w 2752"/>
                <a:gd name="T21" fmla="*/ 2754 h 2754"/>
                <a:gd name="T22" fmla="*/ 1166 w 2752"/>
                <a:gd name="T23" fmla="*/ 2739 h 2754"/>
                <a:gd name="T24" fmla="*/ 966 w 2752"/>
                <a:gd name="T25" fmla="*/ 2692 h 2754"/>
                <a:gd name="T26" fmla="*/ 780 w 2752"/>
                <a:gd name="T27" fmla="*/ 2619 h 2754"/>
                <a:gd name="T28" fmla="*/ 607 w 2752"/>
                <a:gd name="T29" fmla="*/ 2519 h 2754"/>
                <a:gd name="T30" fmla="*/ 451 w 2752"/>
                <a:gd name="T31" fmla="*/ 2396 h 2754"/>
                <a:gd name="T32" fmla="*/ 314 w 2752"/>
                <a:gd name="T33" fmla="*/ 2253 h 2754"/>
                <a:gd name="T34" fmla="*/ 200 w 2752"/>
                <a:gd name="T35" fmla="*/ 2091 h 2754"/>
                <a:gd name="T36" fmla="*/ 108 w 2752"/>
                <a:gd name="T37" fmla="*/ 1913 h 2754"/>
                <a:gd name="T38" fmla="*/ 43 w 2752"/>
                <a:gd name="T39" fmla="*/ 1721 h 2754"/>
                <a:gd name="T40" fmla="*/ 7 w 2752"/>
                <a:gd name="T41" fmla="*/ 1518 h 2754"/>
                <a:gd name="T42" fmla="*/ 1 w 2752"/>
                <a:gd name="T43" fmla="*/ 1307 h 2754"/>
                <a:gd name="T44" fmla="*/ 28 w 2752"/>
                <a:gd name="T45" fmla="*/ 1100 h 2754"/>
                <a:gd name="T46" fmla="*/ 84 w 2752"/>
                <a:gd name="T47" fmla="*/ 904 h 2754"/>
                <a:gd name="T48" fmla="*/ 167 w 2752"/>
                <a:gd name="T49" fmla="*/ 721 h 2754"/>
                <a:gd name="T50" fmla="*/ 273 w 2752"/>
                <a:gd name="T51" fmla="*/ 554 h 2754"/>
                <a:gd name="T52" fmla="*/ 403 w 2752"/>
                <a:gd name="T53" fmla="*/ 404 h 2754"/>
                <a:gd name="T54" fmla="*/ 553 w 2752"/>
                <a:gd name="T55" fmla="*/ 274 h 2754"/>
                <a:gd name="T56" fmla="*/ 720 w 2752"/>
                <a:gd name="T57" fmla="*/ 167 h 2754"/>
                <a:gd name="T58" fmla="*/ 903 w 2752"/>
                <a:gd name="T59" fmla="*/ 85 h 2754"/>
                <a:gd name="T60" fmla="*/ 1099 w 2752"/>
                <a:gd name="T61" fmla="*/ 29 h 2754"/>
                <a:gd name="T62" fmla="*/ 1306 w 2752"/>
                <a:gd name="T63" fmla="*/ 2 h 2754"/>
                <a:gd name="T64" fmla="*/ 1517 w 2752"/>
                <a:gd name="T65" fmla="*/ 8 h 2754"/>
                <a:gd name="T66" fmla="*/ 1720 w 2752"/>
                <a:gd name="T67" fmla="*/ 44 h 2754"/>
                <a:gd name="T68" fmla="*/ 1912 w 2752"/>
                <a:gd name="T69" fmla="*/ 109 h 2754"/>
                <a:gd name="T70" fmla="*/ 2089 w 2752"/>
                <a:gd name="T71" fmla="*/ 200 h 2754"/>
                <a:gd name="T72" fmla="*/ 2252 w 2752"/>
                <a:gd name="T73" fmla="*/ 315 h 2754"/>
                <a:gd name="T74" fmla="*/ 2394 w 2752"/>
                <a:gd name="T75" fmla="*/ 452 h 2754"/>
                <a:gd name="T76" fmla="*/ 2518 w 2752"/>
                <a:gd name="T77" fmla="*/ 608 h 2754"/>
                <a:gd name="T78" fmla="*/ 2617 w 2752"/>
                <a:gd name="T79" fmla="*/ 781 h 2754"/>
                <a:gd name="T80" fmla="*/ 2691 w 2752"/>
                <a:gd name="T81" fmla="*/ 967 h 2754"/>
                <a:gd name="T82" fmla="*/ 2736 w 2752"/>
                <a:gd name="T83" fmla="*/ 1167 h 2754"/>
                <a:gd name="T84" fmla="*/ 2752 w 2752"/>
                <a:gd name="T85" fmla="*/ 1378 h 2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52" h="2754">
                  <a:moveTo>
                    <a:pt x="2752" y="1378"/>
                  </a:moveTo>
                  <a:lnTo>
                    <a:pt x="2751" y="1449"/>
                  </a:lnTo>
                  <a:lnTo>
                    <a:pt x="2745" y="1518"/>
                  </a:lnTo>
                  <a:lnTo>
                    <a:pt x="2736" y="1587"/>
                  </a:lnTo>
                  <a:lnTo>
                    <a:pt x="2724" y="1655"/>
                  </a:lnTo>
                  <a:lnTo>
                    <a:pt x="2709" y="1721"/>
                  </a:lnTo>
                  <a:lnTo>
                    <a:pt x="2691" y="1787"/>
                  </a:lnTo>
                  <a:lnTo>
                    <a:pt x="2668" y="1850"/>
                  </a:lnTo>
                  <a:lnTo>
                    <a:pt x="2644" y="1913"/>
                  </a:lnTo>
                  <a:lnTo>
                    <a:pt x="2617" y="1975"/>
                  </a:lnTo>
                  <a:lnTo>
                    <a:pt x="2587" y="2034"/>
                  </a:lnTo>
                  <a:lnTo>
                    <a:pt x="2554" y="2091"/>
                  </a:lnTo>
                  <a:lnTo>
                    <a:pt x="2518" y="2147"/>
                  </a:lnTo>
                  <a:lnTo>
                    <a:pt x="2479" y="2201"/>
                  </a:lnTo>
                  <a:lnTo>
                    <a:pt x="2438" y="2253"/>
                  </a:lnTo>
                  <a:lnTo>
                    <a:pt x="2394" y="2303"/>
                  </a:lnTo>
                  <a:lnTo>
                    <a:pt x="2349" y="2351"/>
                  </a:lnTo>
                  <a:lnTo>
                    <a:pt x="2301" y="2396"/>
                  </a:lnTo>
                  <a:lnTo>
                    <a:pt x="2252" y="2440"/>
                  </a:lnTo>
                  <a:lnTo>
                    <a:pt x="2199" y="2480"/>
                  </a:lnTo>
                  <a:lnTo>
                    <a:pt x="2145" y="2519"/>
                  </a:lnTo>
                  <a:lnTo>
                    <a:pt x="2089" y="2556"/>
                  </a:lnTo>
                  <a:lnTo>
                    <a:pt x="2032" y="2589"/>
                  </a:lnTo>
                  <a:lnTo>
                    <a:pt x="1972" y="2619"/>
                  </a:lnTo>
                  <a:lnTo>
                    <a:pt x="1912" y="2646"/>
                  </a:lnTo>
                  <a:lnTo>
                    <a:pt x="1849" y="2671"/>
                  </a:lnTo>
                  <a:lnTo>
                    <a:pt x="1786" y="2692"/>
                  </a:lnTo>
                  <a:lnTo>
                    <a:pt x="1720" y="2710"/>
                  </a:lnTo>
                  <a:lnTo>
                    <a:pt x="1653" y="2726"/>
                  </a:lnTo>
                  <a:lnTo>
                    <a:pt x="1586" y="2739"/>
                  </a:lnTo>
                  <a:lnTo>
                    <a:pt x="1517" y="2747"/>
                  </a:lnTo>
                  <a:lnTo>
                    <a:pt x="1447" y="2753"/>
                  </a:lnTo>
                  <a:lnTo>
                    <a:pt x="1377" y="2754"/>
                  </a:lnTo>
                  <a:lnTo>
                    <a:pt x="1306" y="2753"/>
                  </a:lnTo>
                  <a:lnTo>
                    <a:pt x="1236" y="2747"/>
                  </a:lnTo>
                  <a:lnTo>
                    <a:pt x="1166" y="2739"/>
                  </a:lnTo>
                  <a:lnTo>
                    <a:pt x="1099" y="2726"/>
                  </a:lnTo>
                  <a:lnTo>
                    <a:pt x="1033" y="2710"/>
                  </a:lnTo>
                  <a:lnTo>
                    <a:pt x="966" y="2692"/>
                  </a:lnTo>
                  <a:lnTo>
                    <a:pt x="903" y="2671"/>
                  </a:lnTo>
                  <a:lnTo>
                    <a:pt x="840" y="2646"/>
                  </a:lnTo>
                  <a:lnTo>
                    <a:pt x="780" y="2619"/>
                  </a:lnTo>
                  <a:lnTo>
                    <a:pt x="720" y="2589"/>
                  </a:lnTo>
                  <a:lnTo>
                    <a:pt x="663" y="2556"/>
                  </a:lnTo>
                  <a:lnTo>
                    <a:pt x="607" y="2519"/>
                  </a:lnTo>
                  <a:lnTo>
                    <a:pt x="553" y="2480"/>
                  </a:lnTo>
                  <a:lnTo>
                    <a:pt x="500" y="2440"/>
                  </a:lnTo>
                  <a:lnTo>
                    <a:pt x="451" y="2396"/>
                  </a:lnTo>
                  <a:lnTo>
                    <a:pt x="403" y="2351"/>
                  </a:lnTo>
                  <a:lnTo>
                    <a:pt x="358" y="2303"/>
                  </a:lnTo>
                  <a:lnTo>
                    <a:pt x="314" y="2253"/>
                  </a:lnTo>
                  <a:lnTo>
                    <a:pt x="273" y="2201"/>
                  </a:lnTo>
                  <a:lnTo>
                    <a:pt x="236" y="2147"/>
                  </a:lnTo>
                  <a:lnTo>
                    <a:pt x="200" y="2091"/>
                  </a:lnTo>
                  <a:lnTo>
                    <a:pt x="167" y="2034"/>
                  </a:lnTo>
                  <a:lnTo>
                    <a:pt x="135" y="1975"/>
                  </a:lnTo>
                  <a:lnTo>
                    <a:pt x="108" y="1913"/>
                  </a:lnTo>
                  <a:lnTo>
                    <a:pt x="84" y="1850"/>
                  </a:lnTo>
                  <a:lnTo>
                    <a:pt x="61" y="1787"/>
                  </a:lnTo>
                  <a:lnTo>
                    <a:pt x="43" y="1721"/>
                  </a:lnTo>
                  <a:lnTo>
                    <a:pt x="28" y="1655"/>
                  </a:lnTo>
                  <a:lnTo>
                    <a:pt x="16" y="1587"/>
                  </a:lnTo>
                  <a:lnTo>
                    <a:pt x="7" y="1518"/>
                  </a:lnTo>
                  <a:lnTo>
                    <a:pt x="1" y="1449"/>
                  </a:lnTo>
                  <a:lnTo>
                    <a:pt x="0" y="1378"/>
                  </a:lnTo>
                  <a:lnTo>
                    <a:pt x="1" y="1307"/>
                  </a:lnTo>
                  <a:lnTo>
                    <a:pt x="7" y="1237"/>
                  </a:lnTo>
                  <a:lnTo>
                    <a:pt x="16" y="1167"/>
                  </a:lnTo>
                  <a:lnTo>
                    <a:pt x="28" y="1100"/>
                  </a:lnTo>
                  <a:lnTo>
                    <a:pt x="43" y="1034"/>
                  </a:lnTo>
                  <a:lnTo>
                    <a:pt x="61" y="967"/>
                  </a:lnTo>
                  <a:lnTo>
                    <a:pt x="84" y="904"/>
                  </a:lnTo>
                  <a:lnTo>
                    <a:pt x="108" y="841"/>
                  </a:lnTo>
                  <a:lnTo>
                    <a:pt x="135" y="781"/>
                  </a:lnTo>
                  <a:lnTo>
                    <a:pt x="167" y="721"/>
                  </a:lnTo>
                  <a:lnTo>
                    <a:pt x="200" y="664"/>
                  </a:lnTo>
                  <a:lnTo>
                    <a:pt x="236" y="608"/>
                  </a:lnTo>
                  <a:lnTo>
                    <a:pt x="273" y="554"/>
                  </a:lnTo>
                  <a:lnTo>
                    <a:pt x="314" y="501"/>
                  </a:lnTo>
                  <a:lnTo>
                    <a:pt x="358" y="452"/>
                  </a:lnTo>
                  <a:lnTo>
                    <a:pt x="403" y="404"/>
                  </a:lnTo>
                  <a:lnTo>
                    <a:pt x="451" y="358"/>
                  </a:lnTo>
                  <a:lnTo>
                    <a:pt x="500" y="315"/>
                  </a:lnTo>
                  <a:lnTo>
                    <a:pt x="553" y="274"/>
                  </a:lnTo>
                  <a:lnTo>
                    <a:pt x="607" y="237"/>
                  </a:lnTo>
                  <a:lnTo>
                    <a:pt x="663" y="200"/>
                  </a:lnTo>
                  <a:lnTo>
                    <a:pt x="720" y="167"/>
                  </a:lnTo>
                  <a:lnTo>
                    <a:pt x="780" y="137"/>
                  </a:lnTo>
                  <a:lnTo>
                    <a:pt x="840" y="109"/>
                  </a:lnTo>
                  <a:lnTo>
                    <a:pt x="903" y="85"/>
                  </a:lnTo>
                  <a:lnTo>
                    <a:pt x="966" y="62"/>
                  </a:lnTo>
                  <a:lnTo>
                    <a:pt x="1033" y="44"/>
                  </a:lnTo>
                  <a:lnTo>
                    <a:pt x="1099" y="29"/>
                  </a:lnTo>
                  <a:lnTo>
                    <a:pt x="1166" y="17"/>
                  </a:lnTo>
                  <a:lnTo>
                    <a:pt x="1236" y="8"/>
                  </a:lnTo>
                  <a:lnTo>
                    <a:pt x="1306" y="2"/>
                  </a:lnTo>
                  <a:lnTo>
                    <a:pt x="1377" y="0"/>
                  </a:lnTo>
                  <a:lnTo>
                    <a:pt x="1447" y="2"/>
                  </a:lnTo>
                  <a:lnTo>
                    <a:pt x="1517" y="8"/>
                  </a:lnTo>
                  <a:lnTo>
                    <a:pt x="1586" y="17"/>
                  </a:lnTo>
                  <a:lnTo>
                    <a:pt x="1653" y="29"/>
                  </a:lnTo>
                  <a:lnTo>
                    <a:pt x="1720" y="44"/>
                  </a:lnTo>
                  <a:lnTo>
                    <a:pt x="1786" y="62"/>
                  </a:lnTo>
                  <a:lnTo>
                    <a:pt x="1849" y="85"/>
                  </a:lnTo>
                  <a:lnTo>
                    <a:pt x="1912" y="109"/>
                  </a:lnTo>
                  <a:lnTo>
                    <a:pt x="1972" y="137"/>
                  </a:lnTo>
                  <a:lnTo>
                    <a:pt x="2032" y="167"/>
                  </a:lnTo>
                  <a:lnTo>
                    <a:pt x="2089" y="200"/>
                  </a:lnTo>
                  <a:lnTo>
                    <a:pt x="2145" y="237"/>
                  </a:lnTo>
                  <a:lnTo>
                    <a:pt x="2199" y="274"/>
                  </a:lnTo>
                  <a:lnTo>
                    <a:pt x="2252" y="315"/>
                  </a:lnTo>
                  <a:lnTo>
                    <a:pt x="2301" y="358"/>
                  </a:lnTo>
                  <a:lnTo>
                    <a:pt x="2349" y="404"/>
                  </a:lnTo>
                  <a:lnTo>
                    <a:pt x="2394" y="452"/>
                  </a:lnTo>
                  <a:lnTo>
                    <a:pt x="2438" y="501"/>
                  </a:lnTo>
                  <a:lnTo>
                    <a:pt x="2479" y="554"/>
                  </a:lnTo>
                  <a:lnTo>
                    <a:pt x="2518" y="608"/>
                  </a:lnTo>
                  <a:lnTo>
                    <a:pt x="2554" y="664"/>
                  </a:lnTo>
                  <a:lnTo>
                    <a:pt x="2587" y="721"/>
                  </a:lnTo>
                  <a:lnTo>
                    <a:pt x="2617" y="781"/>
                  </a:lnTo>
                  <a:lnTo>
                    <a:pt x="2644" y="841"/>
                  </a:lnTo>
                  <a:lnTo>
                    <a:pt x="2668" y="904"/>
                  </a:lnTo>
                  <a:lnTo>
                    <a:pt x="2691" y="967"/>
                  </a:lnTo>
                  <a:lnTo>
                    <a:pt x="2709" y="1034"/>
                  </a:lnTo>
                  <a:lnTo>
                    <a:pt x="2724" y="1100"/>
                  </a:lnTo>
                  <a:lnTo>
                    <a:pt x="2736" y="1167"/>
                  </a:lnTo>
                  <a:lnTo>
                    <a:pt x="2745" y="1237"/>
                  </a:lnTo>
                  <a:lnTo>
                    <a:pt x="2751" y="1307"/>
                  </a:lnTo>
                  <a:lnTo>
                    <a:pt x="2752" y="1378"/>
                  </a:lnTo>
                </a:path>
              </a:pathLst>
            </a:custGeom>
            <a:noFill/>
            <a:ln w="9525">
              <a:solidFill>
                <a:schemeClr val="hlink"/>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 name="Freeform 21"/>
            <p:cNvSpPr/>
            <p:nvPr/>
          </p:nvSpPr>
          <p:spPr bwMode="auto">
            <a:xfrm>
              <a:off x="4598" y="2352"/>
              <a:ext cx="1127" cy="1128"/>
            </a:xfrm>
            <a:custGeom>
              <a:avLst/>
              <a:gdLst>
                <a:gd name="T0" fmla="*/ 7 w 2752"/>
                <a:gd name="T1" fmla="*/ 1237 h 2754"/>
                <a:gd name="T2" fmla="*/ 43 w 2752"/>
                <a:gd name="T3" fmla="*/ 1032 h 2754"/>
                <a:gd name="T4" fmla="*/ 108 w 2752"/>
                <a:gd name="T5" fmla="*/ 841 h 2754"/>
                <a:gd name="T6" fmla="*/ 200 w 2752"/>
                <a:gd name="T7" fmla="*/ 664 h 2754"/>
                <a:gd name="T8" fmla="*/ 314 w 2752"/>
                <a:gd name="T9" fmla="*/ 501 h 2754"/>
                <a:gd name="T10" fmla="*/ 451 w 2752"/>
                <a:gd name="T11" fmla="*/ 358 h 2754"/>
                <a:gd name="T12" fmla="*/ 607 w 2752"/>
                <a:gd name="T13" fmla="*/ 235 h 2754"/>
                <a:gd name="T14" fmla="*/ 780 w 2752"/>
                <a:gd name="T15" fmla="*/ 136 h 2754"/>
                <a:gd name="T16" fmla="*/ 966 w 2752"/>
                <a:gd name="T17" fmla="*/ 62 h 2754"/>
                <a:gd name="T18" fmla="*/ 1166 w 2752"/>
                <a:gd name="T19" fmla="*/ 15 h 2754"/>
                <a:gd name="T20" fmla="*/ 1375 w 2752"/>
                <a:gd name="T21" fmla="*/ 0 h 2754"/>
                <a:gd name="T22" fmla="*/ 1586 w 2752"/>
                <a:gd name="T23" fmla="*/ 15 h 2754"/>
                <a:gd name="T24" fmla="*/ 1785 w 2752"/>
                <a:gd name="T25" fmla="*/ 62 h 2754"/>
                <a:gd name="T26" fmla="*/ 1972 w 2752"/>
                <a:gd name="T27" fmla="*/ 136 h 2754"/>
                <a:gd name="T28" fmla="*/ 2145 w 2752"/>
                <a:gd name="T29" fmla="*/ 235 h 2754"/>
                <a:gd name="T30" fmla="*/ 2301 w 2752"/>
                <a:gd name="T31" fmla="*/ 358 h 2754"/>
                <a:gd name="T32" fmla="*/ 2438 w 2752"/>
                <a:gd name="T33" fmla="*/ 501 h 2754"/>
                <a:gd name="T34" fmla="*/ 2552 w 2752"/>
                <a:gd name="T35" fmla="*/ 664 h 2754"/>
                <a:gd name="T36" fmla="*/ 2644 w 2752"/>
                <a:gd name="T37" fmla="*/ 841 h 2754"/>
                <a:gd name="T38" fmla="*/ 2708 w 2752"/>
                <a:gd name="T39" fmla="*/ 1032 h 2754"/>
                <a:gd name="T40" fmla="*/ 2744 w 2752"/>
                <a:gd name="T41" fmla="*/ 1237 h 2754"/>
                <a:gd name="T42" fmla="*/ 2750 w 2752"/>
                <a:gd name="T43" fmla="*/ 1447 h 2754"/>
                <a:gd name="T44" fmla="*/ 2723 w 2752"/>
                <a:gd name="T45" fmla="*/ 1655 h 2754"/>
                <a:gd name="T46" fmla="*/ 2668 w 2752"/>
                <a:gd name="T47" fmla="*/ 1850 h 2754"/>
                <a:gd name="T48" fmla="*/ 2585 w 2752"/>
                <a:gd name="T49" fmla="*/ 2034 h 2754"/>
                <a:gd name="T50" fmla="*/ 2478 w 2752"/>
                <a:gd name="T51" fmla="*/ 2201 h 2754"/>
                <a:gd name="T52" fmla="*/ 2349 w 2752"/>
                <a:gd name="T53" fmla="*/ 2351 h 2754"/>
                <a:gd name="T54" fmla="*/ 2199 w 2752"/>
                <a:gd name="T55" fmla="*/ 2480 h 2754"/>
                <a:gd name="T56" fmla="*/ 2032 w 2752"/>
                <a:gd name="T57" fmla="*/ 2587 h 2754"/>
                <a:gd name="T58" fmla="*/ 1849 w 2752"/>
                <a:gd name="T59" fmla="*/ 2670 h 2754"/>
                <a:gd name="T60" fmla="*/ 1653 w 2752"/>
                <a:gd name="T61" fmla="*/ 2725 h 2754"/>
                <a:gd name="T62" fmla="*/ 1447 w 2752"/>
                <a:gd name="T63" fmla="*/ 2752 h 2754"/>
                <a:gd name="T64" fmla="*/ 1235 w 2752"/>
                <a:gd name="T65" fmla="*/ 2746 h 2754"/>
                <a:gd name="T66" fmla="*/ 1032 w 2752"/>
                <a:gd name="T67" fmla="*/ 2710 h 2754"/>
                <a:gd name="T68" fmla="*/ 840 w 2752"/>
                <a:gd name="T69" fmla="*/ 2646 h 2754"/>
                <a:gd name="T70" fmla="*/ 663 w 2752"/>
                <a:gd name="T71" fmla="*/ 2554 h 2754"/>
                <a:gd name="T72" fmla="*/ 500 w 2752"/>
                <a:gd name="T73" fmla="*/ 2440 h 2754"/>
                <a:gd name="T74" fmla="*/ 357 w 2752"/>
                <a:gd name="T75" fmla="*/ 2303 h 2754"/>
                <a:gd name="T76" fmla="*/ 234 w 2752"/>
                <a:gd name="T77" fmla="*/ 2146 h 2754"/>
                <a:gd name="T78" fmla="*/ 135 w 2752"/>
                <a:gd name="T79" fmla="*/ 1973 h 2754"/>
                <a:gd name="T80" fmla="*/ 61 w 2752"/>
                <a:gd name="T81" fmla="*/ 1785 h 2754"/>
                <a:gd name="T82" fmla="*/ 16 w 2752"/>
                <a:gd name="T83" fmla="*/ 1587 h 2754"/>
                <a:gd name="T84" fmla="*/ 0 w 2752"/>
                <a:gd name="T85" fmla="*/ 1376 h 2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52" h="2754">
                  <a:moveTo>
                    <a:pt x="0" y="1376"/>
                  </a:moveTo>
                  <a:lnTo>
                    <a:pt x="1" y="1306"/>
                  </a:lnTo>
                  <a:lnTo>
                    <a:pt x="7" y="1237"/>
                  </a:lnTo>
                  <a:lnTo>
                    <a:pt x="16" y="1167"/>
                  </a:lnTo>
                  <a:lnTo>
                    <a:pt x="28" y="1100"/>
                  </a:lnTo>
                  <a:lnTo>
                    <a:pt x="43" y="1032"/>
                  </a:lnTo>
                  <a:lnTo>
                    <a:pt x="61" y="967"/>
                  </a:lnTo>
                  <a:lnTo>
                    <a:pt x="84" y="904"/>
                  </a:lnTo>
                  <a:lnTo>
                    <a:pt x="108" y="841"/>
                  </a:lnTo>
                  <a:lnTo>
                    <a:pt x="135" y="779"/>
                  </a:lnTo>
                  <a:lnTo>
                    <a:pt x="166" y="721"/>
                  </a:lnTo>
                  <a:lnTo>
                    <a:pt x="200" y="664"/>
                  </a:lnTo>
                  <a:lnTo>
                    <a:pt x="234" y="606"/>
                  </a:lnTo>
                  <a:lnTo>
                    <a:pt x="273" y="554"/>
                  </a:lnTo>
                  <a:lnTo>
                    <a:pt x="314" y="501"/>
                  </a:lnTo>
                  <a:lnTo>
                    <a:pt x="357" y="452"/>
                  </a:lnTo>
                  <a:lnTo>
                    <a:pt x="402" y="403"/>
                  </a:lnTo>
                  <a:lnTo>
                    <a:pt x="451" y="358"/>
                  </a:lnTo>
                  <a:lnTo>
                    <a:pt x="500" y="315"/>
                  </a:lnTo>
                  <a:lnTo>
                    <a:pt x="553" y="274"/>
                  </a:lnTo>
                  <a:lnTo>
                    <a:pt x="607" y="235"/>
                  </a:lnTo>
                  <a:lnTo>
                    <a:pt x="663" y="199"/>
                  </a:lnTo>
                  <a:lnTo>
                    <a:pt x="720" y="166"/>
                  </a:lnTo>
                  <a:lnTo>
                    <a:pt x="780" y="136"/>
                  </a:lnTo>
                  <a:lnTo>
                    <a:pt x="840" y="109"/>
                  </a:lnTo>
                  <a:lnTo>
                    <a:pt x="903" y="83"/>
                  </a:lnTo>
                  <a:lnTo>
                    <a:pt x="966" y="62"/>
                  </a:lnTo>
                  <a:lnTo>
                    <a:pt x="1032" y="44"/>
                  </a:lnTo>
                  <a:lnTo>
                    <a:pt x="1098" y="27"/>
                  </a:lnTo>
                  <a:lnTo>
                    <a:pt x="1166" y="15"/>
                  </a:lnTo>
                  <a:lnTo>
                    <a:pt x="1235" y="8"/>
                  </a:lnTo>
                  <a:lnTo>
                    <a:pt x="1304" y="2"/>
                  </a:lnTo>
                  <a:lnTo>
                    <a:pt x="1375" y="0"/>
                  </a:lnTo>
                  <a:lnTo>
                    <a:pt x="1447" y="2"/>
                  </a:lnTo>
                  <a:lnTo>
                    <a:pt x="1516" y="8"/>
                  </a:lnTo>
                  <a:lnTo>
                    <a:pt x="1586" y="15"/>
                  </a:lnTo>
                  <a:lnTo>
                    <a:pt x="1653" y="27"/>
                  </a:lnTo>
                  <a:lnTo>
                    <a:pt x="1719" y="44"/>
                  </a:lnTo>
                  <a:lnTo>
                    <a:pt x="1785" y="62"/>
                  </a:lnTo>
                  <a:lnTo>
                    <a:pt x="1849" y="83"/>
                  </a:lnTo>
                  <a:lnTo>
                    <a:pt x="1912" y="109"/>
                  </a:lnTo>
                  <a:lnTo>
                    <a:pt x="1972" y="136"/>
                  </a:lnTo>
                  <a:lnTo>
                    <a:pt x="2032" y="166"/>
                  </a:lnTo>
                  <a:lnTo>
                    <a:pt x="2089" y="199"/>
                  </a:lnTo>
                  <a:lnTo>
                    <a:pt x="2145" y="235"/>
                  </a:lnTo>
                  <a:lnTo>
                    <a:pt x="2199" y="274"/>
                  </a:lnTo>
                  <a:lnTo>
                    <a:pt x="2251" y="315"/>
                  </a:lnTo>
                  <a:lnTo>
                    <a:pt x="2301" y="358"/>
                  </a:lnTo>
                  <a:lnTo>
                    <a:pt x="2349" y="403"/>
                  </a:lnTo>
                  <a:lnTo>
                    <a:pt x="2394" y="452"/>
                  </a:lnTo>
                  <a:lnTo>
                    <a:pt x="2438" y="501"/>
                  </a:lnTo>
                  <a:lnTo>
                    <a:pt x="2478" y="554"/>
                  </a:lnTo>
                  <a:lnTo>
                    <a:pt x="2517" y="606"/>
                  </a:lnTo>
                  <a:lnTo>
                    <a:pt x="2552" y="664"/>
                  </a:lnTo>
                  <a:lnTo>
                    <a:pt x="2585" y="721"/>
                  </a:lnTo>
                  <a:lnTo>
                    <a:pt x="2617" y="779"/>
                  </a:lnTo>
                  <a:lnTo>
                    <a:pt x="2644" y="841"/>
                  </a:lnTo>
                  <a:lnTo>
                    <a:pt x="2668" y="904"/>
                  </a:lnTo>
                  <a:lnTo>
                    <a:pt x="2690" y="967"/>
                  </a:lnTo>
                  <a:lnTo>
                    <a:pt x="2708" y="1032"/>
                  </a:lnTo>
                  <a:lnTo>
                    <a:pt x="2723" y="1100"/>
                  </a:lnTo>
                  <a:lnTo>
                    <a:pt x="2735" y="1167"/>
                  </a:lnTo>
                  <a:lnTo>
                    <a:pt x="2744" y="1237"/>
                  </a:lnTo>
                  <a:lnTo>
                    <a:pt x="2750" y="1306"/>
                  </a:lnTo>
                  <a:lnTo>
                    <a:pt x="2752" y="1376"/>
                  </a:lnTo>
                  <a:lnTo>
                    <a:pt x="2750" y="1447"/>
                  </a:lnTo>
                  <a:lnTo>
                    <a:pt x="2744" y="1518"/>
                  </a:lnTo>
                  <a:lnTo>
                    <a:pt x="2735" y="1587"/>
                  </a:lnTo>
                  <a:lnTo>
                    <a:pt x="2723" y="1655"/>
                  </a:lnTo>
                  <a:lnTo>
                    <a:pt x="2708" y="1721"/>
                  </a:lnTo>
                  <a:lnTo>
                    <a:pt x="2690" y="1785"/>
                  </a:lnTo>
                  <a:lnTo>
                    <a:pt x="2668" y="1850"/>
                  </a:lnTo>
                  <a:lnTo>
                    <a:pt x="2644" y="1913"/>
                  </a:lnTo>
                  <a:lnTo>
                    <a:pt x="2617" y="1973"/>
                  </a:lnTo>
                  <a:lnTo>
                    <a:pt x="2585" y="2034"/>
                  </a:lnTo>
                  <a:lnTo>
                    <a:pt x="2552" y="2091"/>
                  </a:lnTo>
                  <a:lnTo>
                    <a:pt x="2517" y="2146"/>
                  </a:lnTo>
                  <a:lnTo>
                    <a:pt x="2478" y="2201"/>
                  </a:lnTo>
                  <a:lnTo>
                    <a:pt x="2438" y="2253"/>
                  </a:lnTo>
                  <a:lnTo>
                    <a:pt x="2394" y="2303"/>
                  </a:lnTo>
                  <a:lnTo>
                    <a:pt x="2349" y="2351"/>
                  </a:lnTo>
                  <a:lnTo>
                    <a:pt x="2301" y="2396"/>
                  </a:lnTo>
                  <a:lnTo>
                    <a:pt x="2251" y="2440"/>
                  </a:lnTo>
                  <a:lnTo>
                    <a:pt x="2199" y="2480"/>
                  </a:lnTo>
                  <a:lnTo>
                    <a:pt x="2145" y="2518"/>
                  </a:lnTo>
                  <a:lnTo>
                    <a:pt x="2089" y="2554"/>
                  </a:lnTo>
                  <a:lnTo>
                    <a:pt x="2032" y="2587"/>
                  </a:lnTo>
                  <a:lnTo>
                    <a:pt x="1972" y="2617"/>
                  </a:lnTo>
                  <a:lnTo>
                    <a:pt x="1912" y="2646"/>
                  </a:lnTo>
                  <a:lnTo>
                    <a:pt x="1849" y="2670"/>
                  </a:lnTo>
                  <a:lnTo>
                    <a:pt x="1785" y="2692"/>
                  </a:lnTo>
                  <a:lnTo>
                    <a:pt x="1719" y="2710"/>
                  </a:lnTo>
                  <a:lnTo>
                    <a:pt x="1653" y="2725"/>
                  </a:lnTo>
                  <a:lnTo>
                    <a:pt x="1586" y="2737"/>
                  </a:lnTo>
                  <a:lnTo>
                    <a:pt x="1516" y="2746"/>
                  </a:lnTo>
                  <a:lnTo>
                    <a:pt x="1447" y="2752"/>
                  </a:lnTo>
                  <a:lnTo>
                    <a:pt x="1375" y="2754"/>
                  </a:lnTo>
                  <a:lnTo>
                    <a:pt x="1304" y="2752"/>
                  </a:lnTo>
                  <a:lnTo>
                    <a:pt x="1235" y="2746"/>
                  </a:lnTo>
                  <a:lnTo>
                    <a:pt x="1166" y="2737"/>
                  </a:lnTo>
                  <a:lnTo>
                    <a:pt x="1098" y="2725"/>
                  </a:lnTo>
                  <a:lnTo>
                    <a:pt x="1032" y="2710"/>
                  </a:lnTo>
                  <a:lnTo>
                    <a:pt x="966" y="2692"/>
                  </a:lnTo>
                  <a:lnTo>
                    <a:pt x="903" y="2670"/>
                  </a:lnTo>
                  <a:lnTo>
                    <a:pt x="840" y="2646"/>
                  </a:lnTo>
                  <a:lnTo>
                    <a:pt x="780" y="2617"/>
                  </a:lnTo>
                  <a:lnTo>
                    <a:pt x="720" y="2587"/>
                  </a:lnTo>
                  <a:lnTo>
                    <a:pt x="663" y="2554"/>
                  </a:lnTo>
                  <a:lnTo>
                    <a:pt x="607" y="2518"/>
                  </a:lnTo>
                  <a:lnTo>
                    <a:pt x="553" y="2480"/>
                  </a:lnTo>
                  <a:lnTo>
                    <a:pt x="500" y="2440"/>
                  </a:lnTo>
                  <a:lnTo>
                    <a:pt x="451" y="2396"/>
                  </a:lnTo>
                  <a:lnTo>
                    <a:pt x="402" y="2351"/>
                  </a:lnTo>
                  <a:lnTo>
                    <a:pt x="357" y="2303"/>
                  </a:lnTo>
                  <a:lnTo>
                    <a:pt x="314" y="2253"/>
                  </a:lnTo>
                  <a:lnTo>
                    <a:pt x="273" y="2201"/>
                  </a:lnTo>
                  <a:lnTo>
                    <a:pt x="234" y="2146"/>
                  </a:lnTo>
                  <a:lnTo>
                    <a:pt x="200" y="2091"/>
                  </a:lnTo>
                  <a:lnTo>
                    <a:pt x="166" y="2034"/>
                  </a:lnTo>
                  <a:lnTo>
                    <a:pt x="135" y="1973"/>
                  </a:lnTo>
                  <a:lnTo>
                    <a:pt x="108" y="1913"/>
                  </a:lnTo>
                  <a:lnTo>
                    <a:pt x="84" y="1850"/>
                  </a:lnTo>
                  <a:lnTo>
                    <a:pt x="61" y="1785"/>
                  </a:lnTo>
                  <a:lnTo>
                    <a:pt x="43" y="1721"/>
                  </a:lnTo>
                  <a:lnTo>
                    <a:pt x="28" y="1655"/>
                  </a:lnTo>
                  <a:lnTo>
                    <a:pt x="16" y="1587"/>
                  </a:lnTo>
                  <a:lnTo>
                    <a:pt x="7" y="1518"/>
                  </a:lnTo>
                  <a:lnTo>
                    <a:pt x="1" y="1447"/>
                  </a:lnTo>
                  <a:lnTo>
                    <a:pt x="0" y="1376"/>
                  </a:lnTo>
                </a:path>
              </a:pathLst>
            </a:custGeom>
            <a:noFill/>
            <a:ln w="9525">
              <a:solidFill>
                <a:schemeClr val="hlink"/>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 name="Freeform 22"/>
            <p:cNvSpPr/>
            <p:nvPr/>
          </p:nvSpPr>
          <p:spPr bwMode="auto">
            <a:xfrm>
              <a:off x="4125" y="2352"/>
              <a:ext cx="1127" cy="1128"/>
            </a:xfrm>
            <a:custGeom>
              <a:avLst/>
              <a:gdLst>
                <a:gd name="T0" fmla="*/ 8 w 2753"/>
                <a:gd name="T1" fmla="*/ 1237 h 2754"/>
                <a:gd name="T2" fmla="*/ 44 w 2753"/>
                <a:gd name="T3" fmla="*/ 1032 h 2754"/>
                <a:gd name="T4" fmla="*/ 108 w 2753"/>
                <a:gd name="T5" fmla="*/ 841 h 2754"/>
                <a:gd name="T6" fmla="*/ 200 w 2753"/>
                <a:gd name="T7" fmla="*/ 664 h 2754"/>
                <a:gd name="T8" fmla="*/ 314 w 2753"/>
                <a:gd name="T9" fmla="*/ 501 h 2754"/>
                <a:gd name="T10" fmla="*/ 451 w 2753"/>
                <a:gd name="T11" fmla="*/ 358 h 2754"/>
                <a:gd name="T12" fmla="*/ 607 w 2753"/>
                <a:gd name="T13" fmla="*/ 235 h 2754"/>
                <a:gd name="T14" fmla="*/ 780 w 2753"/>
                <a:gd name="T15" fmla="*/ 136 h 2754"/>
                <a:gd name="T16" fmla="*/ 967 w 2753"/>
                <a:gd name="T17" fmla="*/ 62 h 2754"/>
                <a:gd name="T18" fmla="*/ 1167 w 2753"/>
                <a:gd name="T19" fmla="*/ 15 h 2754"/>
                <a:gd name="T20" fmla="*/ 1376 w 2753"/>
                <a:gd name="T21" fmla="*/ 0 h 2754"/>
                <a:gd name="T22" fmla="*/ 1586 w 2753"/>
                <a:gd name="T23" fmla="*/ 15 h 2754"/>
                <a:gd name="T24" fmla="*/ 1786 w 2753"/>
                <a:gd name="T25" fmla="*/ 62 h 2754"/>
                <a:gd name="T26" fmla="*/ 1972 w 2753"/>
                <a:gd name="T27" fmla="*/ 136 h 2754"/>
                <a:gd name="T28" fmla="*/ 2145 w 2753"/>
                <a:gd name="T29" fmla="*/ 235 h 2754"/>
                <a:gd name="T30" fmla="*/ 2302 w 2753"/>
                <a:gd name="T31" fmla="*/ 358 h 2754"/>
                <a:gd name="T32" fmla="*/ 2438 w 2753"/>
                <a:gd name="T33" fmla="*/ 501 h 2754"/>
                <a:gd name="T34" fmla="*/ 2553 w 2753"/>
                <a:gd name="T35" fmla="*/ 664 h 2754"/>
                <a:gd name="T36" fmla="*/ 2644 w 2753"/>
                <a:gd name="T37" fmla="*/ 841 h 2754"/>
                <a:gd name="T38" fmla="*/ 2709 w 2753"/>
                <a:gd name="T39" fmla="*/ 1032 h 2754"/>
                <a:gd name="T40" fmla="*/ 2745 w 2753"/>
                <a:gd name="T41" fmla="*/ 1237 h 2754"/>
                <a:gd name="T42" fmla="*/ 2751 w 2753"/>
                <a:gd name="T43" fmla="*/ 1447 h 2754"/>
                <a:gd name="T44" fmla="*/ 2724 w 2753"/>
                <a:gd name="T45" fmla="*/ 1655 h 2754"/>
                <a:gd name="T46" fmla="*/ 2668 w 2753"/>
                <a:gd name="T47" fmla="*/ 1850 h 2754"/>
                <a:gd name="T48" fmla="*/ 2586 w 2753"/>
                <a:gd name="T49" fmla="*/ 2034 h 2754"/>
                <a:gd name="T50" fmla="*/ 2479 w 2753"/>
                <a:gd name="T51" fmla="*/ 2201 h 2754"/>
                <a:gd name="T52" fmla="*/ 2350 w 2753"/>
                <a:gd name="T53" fmla="*/ 2351 h 2754"/>
                <a:gd name="T54" fmla="*/ 2199 w 2753"/>
                <a:gd name="T55" fmla="*/ 2480 h 2754"/>
                <a:gd name="T56" fmla="*/ 2032 w 2753"/>
                <a:gd name="T57" fmla="*/ 2587 h 2754"/>
                <a:gd name="T58" fmla="*/ 1849 w 2753"/>
                <a:gd name="T59" fmla="*/ 2670 h 2754"/>
                <a:gd name="T60" fmla="*/ 1654 w 2753"/>
                <a:gd name="T61" fmla="*/ 2725 h 2754"/>
                <a:gd name="T62" fmla="*/ 1448 w 2753"/>
                <a:gd name="T63" fmla="*/ 2752 h 2754"/>
                <a:gd name="T64" fmla="*/ 1236 w 2753"/>
                <a:gd name="T65" fmla="*/ 2746 h 2754"/>
                <a:gd name="T66" fmla="*/ 1033 w 2753"/>
                <a:gd name="T67" fmla="*/ 2710 h 2754"/>
                <a:gd name="T68" fmla="*/ 840 w 2753"/>
                <a:gd name="T69" fmla="*/ 2646 h 2754"/>
                <a:gd name="T70" fmla="*/ 663 w 2753"/>
                <a:gd name="T71" fmla="*/ 2554 h 2754"/>
                <a:gd name="T72" fmla="*/ 501 w 2753"/>
                <a:gd name="T73" fmla="*/ 2440 h 2754"/>
                <a:gd name="T74" fmla="*/ 358 w 2753"/>
                <a:gd name="T75" fmla="*/ 2303 h 2754"/>
                <a:gd name="T76" fmla="*/ 235 w 2753"/>
                <a:gd name="T77" fmla="*/ 2146 h 2754"/>
                <a:gd name="T78" fmla="*/ 135 w 2753"/>
                <a:gd name="T79" fmla="*/ 1973 h 2754"/>
                <a:gd name="T80" fmla="*/ 62 w 2753"/>
                <a:gd name="T81" fmla="*/ 1785 h 2754"/>
                <a:gd name="T82" fmla="*/ 17 w 2753"/>
                <a:gd name="T83" fmla="*/ 1587 h 2754"/>
                <a:gd name="T84" fmla="*/ 0 w 2753"/>
                <a:gd name="T85" fmla="*/ 1376 h 2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53" h="2754">
                  <a:moveTo>
                    <a:pt x="0" y="1376"/>
                  </a:moveTo>
                  <a:lnTo>
                    <a:pt x="2" y="1306"/>
                  </a:lnTo>
                  <a:lnTo>
                    <a:pt x="8" y="1237"/>
                  </a:lnTo>
                  <a:lnTo>
                    <a:pt x="17" y="1167"/>
                  </a:lnTo>
                  <a:lnTo>
                    <a:pt x="29" y="1100"/>
                  </a:lnTo>
                  <a:lnTo>
                    <a:pt x="44" y="1032"/>
                  </a:lnTo>
                  <a:lnTo>
                    <a:pt x="62" y="967"/>
                  </a:lnTo>
                  <a:lnTo>
                    <a:pt x="84" y="904"/>
                  </a:lnTo>
                  <a:lnTo>
                    <a:pt x="108" y="841"/>
                  </a:lnTo>
                  <a:lnTo>
                    <a:pt x="135" y="779"/>
                  </a:lnTo>
                  <a:lnTo>
                    <a:pt x="167" y="721"/>
                  </a:lnTo>
                  <a:lnTo>
                    <a:pt x="200" y="664"/>
                  </a:lnTo>
                  <a:lnTo>
                    <a:pt x="235" y="606"/>
                  </a:lnTo>
                  <a:lnTo>
                    <a:pt x="274" y="554"/>
                  </a:lnTo>
                  <a:lnTo>
                    <a:pt x="314" y="501"/>
                  </a:lnTo>
                  <a:lnTo>
                    <a:pt x="358" y="452"/>
                  </a:lnTo>
                  <a:lnTo>
                    <a:pt x="403" y="403"/>
                  </a:lnTo>
                  <a:lnTo>
                    <a:pt x="451" y="358"/>
                  </a:lnTo>
                  <a:lnTo>
                    <a:pt x="501" y="315"/>
                  </a:lnTo>
                  <a:lnTo>
                    <a:pt x="553" y="274"/>
                  </a:lnTo>
                  <a:lnTo>
                    <a:pt x="607" y="235"/>
                  </a:lnTo>
                  <a:lnTo>
                    <a:pt x="663" y="199"/>
                  </a:lnTo>
                  <a:lnTo>
                    <a:pt x="720" y="166"/>
                  </a:lnTo>
                  <a:lnTo>
                    <a:pt x="780" y="136"/>
                  </a:lnTo>
                  <a:lnTo>
                    <a:pt x="840" y="109"/>
                  </a:lnTo>
                  <a:lnTo>
                    <a:pt x="904" y="83"/>
                  </a:lnTo>
                  <a:lnTo>
                    <a:pt x="967" y="62"/>
                  </a:lnTo>
                  <a:lnTo>
                    <a:pt x="1033" y="44"/>
                  </a:lnTo>
                  <a:lnTo>
                    <a:pt x="1099" y="27"/>
                  </a:lnTo>
                  <a:lnTo>
                    <a:pt x="1167" y="15"/>
                  </a:lnTo>
                  <a:lnTo>
                    <a:pt x="1236" y="8"/>
                  </a:lnTo>
                  <a:lnTo>
                    <a:pt x="1305" y="2"/>
                  </a:lnTo>
                  <a:lnTo>
                    <a:pt x="1376" y="0"/>
                  </a:lnTo>
                  <a:lnTo>
                    <a:pt x="1448" y="2"/>
                  </a:lnTo>
                  <a:lnTo>
                    <a:pt x="1517" y="8"/>
                  </a:lnTo>
                  <a:lnTo>
                    <a:pt x="1586" y="15"/>
                  </a:lnTo>
                  <a:lnTo>
                    <a:pt x="1654" y="27"/>
                  </a:lnTo>
                  <a:lnTo>
                    <a:pt x="1720" y="44"/>
                  </a:lnTo>
                  <a:lnTo>
                    <a:pt x="1786" y="62"/>
                  </a:lnTo>
                  <a:lnTo>
                    <a:pt x="1849" y="83"/>
                  </a:lnTo>
                  <a:lnTo>
                    <a:pt x="1912" y="109"/>
                  </a:lnTo>
                  <a:lnTo>
                    <a:pt x="1972" y="136"/>
                  </a:lnTo>
                  <a:lnTo>
                    <a:pt x="2032" y="166"/>
                  </a:lnTo>
                  <a:lnTo>
                    <a:pt x="2090" y="199"/>
                  </a:lnTo>
                  <a:lnTo>
                    <a:pt x="2145" y="235"/>
                  </a:lnTo>
                  <a:lnTo>
                    <a:pt x="2199" y="274"/>
                  </a:lnTo>
                  <a:lnTo>
                    <a:pt x="2252" y="315"/>
                  </a:lnTo>
                  <a:lnTo>
                    <a:pt x="2302" y="358"/>
                  </a:lnTo>
                  <a:lnTo>
                    <a:pt x="2350" y="403"/>
                  </a:lnTo>
                  <a:lnTo>
                    <a:pt x="2395" y="452"/>
                  </a:lnTo>
                  <a:lnTo>
                    <a:pt x="2438" y="501"/>
                  </a:lnTo>
                  <a:lnTo>
                    <a:pt x="2479" y="554"/>
                  </a:lnTo>
                  <a:lnTo>
                    <a:pt x="2518" y="606"/>
                  </a:lnTo>
                  <a:lnTo>
                    <a:pt x="2553" y="664"/>
                  </a:lnTo>
                  <a:lnTo>
                    <a:pt x="2586" y="721"/>
                  </a:lnTo>
                  <a:lnTo>
                    <a:pt x="2617" y="779"/>
                  </a:lnTo>
                  <a:lnTo>
                    <a:pt x="2644" y="841"/>
                  </a:lnTo>
                  <a:lnTo>
                    <a:pt x="2668" y="904"/>
                  </a:lnTo>
                  <a:lnTo>
                    <a:pt x="2691" y="967"/>
                  </a:lnTo>
                  <a:lnTo>
                    <a:pt x="2709" y="1032"/>
                  </a:lnTo>
                  <a:lnTo>
                    <a:pt x="2724" y="1100"/>
                  </a:lnTo>
                  <a:lnTo>
                    <a:pt x="2736" y="1167"/>
                  </a:lnTo>
                  <a:lnTo>
                    <a:pt x="2745" y="1237"/>
                  </a:lnTo>
                  <a:lnTo>
                    <a:pt x="2751" y="1306"/>
                  </a:lnTo>
                  <a:lnTo>
                    <a:pt x="2753" y="1376"/>
                  </a:lnTo>
                  <a:lnTo>
                    <a:pt x="2751" y="1447"/>
                  </a:lnTo>
                  <a:lnTo>
                    <a:pt x="2745" y="1518"/>
                  </a:lnTo>
                  <a:lnTo>
                    <a:pt x="2736" y="1587"/>
                  </a:lnTo>
                  <a:lnTo>
                    <a:pt x="2724" y="1655"/>
                  </a:lnTo>
                  <a:lnTo>
                    <a:pt x="2709" y="1721"/>
                  </a:lnTo>
                  <a:lnTo>
                    <a:pt x="2691" y="1785"/>
                  </a:lnTo>
                  <a:lnTo>
                    <a:pt x="2668" y="1850"/>
                  </a:lnTo>
                  <a:lnTo>
                    <a:pt x="2644" y="1913"/>
                  </a:lnTo>
                  <a:lnTo>
                    <a:pt x="2617" y="1973"/>
                  </a:lnTo>
                  <a:lnTo>
                    <a:pt x="2586" y="2034"/>
                  </a:lnTo>
                  <a:lnTo>
                    <a:pt x="2553" y="2091"/>
                  </a:lnTo>
                  <a:lnTo>
                    <a:pt x="2518" y="2146"/>
                  </a:lnTo>
                  <a:lnTo>
                    <a:pt x="2479" y="2201"/>
                  </a:lnTo>
                  <a:lnTo>
                    <a:pt x="2438" y="2253"/>
                  </a:lnTo>
                  <a:lnTo>
                    <a:pt x="2395" y="2303"/>
                  </a:lnTo>
                  <a:lnTo>
                    <a:pt x="2350" y="2351"/>
                  </a:lnTo>
                  <a:lnTo>
                    <a:pt x="2302" y="2396"/>
                  </a:lnTo>
                  <a:lnTo>
                    <a:pt x="2252" y="2440"/>
                  </a:lnTo>
                  <a:lnTo>
                    <a:pt x="2199" y="2480"/>
                  </a:lnTo>
                  <a:lnTo>
                    <a:pt x="2145" y="2518"/>
                  </a:lnTo>
                  <a:lnTo>
                    <a:pt x="2090" y="2554"/>
                  </a:lnTo>
                  <a:lnTo>
                    <a:pt x="2032" y="2587"/>
                  </a:lnTo>
                  <a:lnTo>
                    <a:pt x="1972" y="2617"/>
                  </a:lnTo>
                  <a:lnTo>
                    <a:pt x="1912" y="2646"/>
                  </a:lnTo>
                  <a:lnTo>
                    <a:pt x="1849" y="2670"/>
                  </a:lnTo>
                  <a:lnTo>
                    <a:pt x="1786" y="2692"/>
                  </a:lnTo>
                  <a:lnTo>
                    <a:pt x="1720" y="2710"/>
                  </a:lnTo>
                  <a:lnTo>
                    <a:pt x="1654" y="2725"/>
                  </a:lnTo>
                  <a:lnTo>
                    <a:pt x="1586" y="2737"/>
                  </a:lnTo>
                  <a:lnTo>
                    <a:pt x="1517" y="2746"/>
                  </a:lnTo>
                  <a:lnTo>
                    <a:pt x="1448" y="2752"/>
                  </a:lnTo>
                  <a:lnTo>
                    <a:pt x="1376" y="2754"/>
                  </a:lnTo>
                  <a:lnTo>
                    <a:pt x="1305" y="2752"/>
                  </a:lnTo>
                  <a:lnTo>
                    <a:pt x="1236" y="2746"/>
                  </a:lnTo>
                  <a:lnTo>
                    <a:pt x="1167" y="2737"/>
                  </a:lnTo>
                  <a:lnTo>
                    <a:pt x="1099" y="2725"/>
                  </a:lnTo>
                  <a:lnTo>
                    <a:pt x="1033" y="2710"/>
                  </a:lnTo>
                  <a:lnTo>
                    <a:pt x="967" y="2692"/>
                  </a:lnTo>
                  <a:lnTo>
                    <a:pt x="904" y="2670"/>
                  </a:lnTo>
                  <a:lnTo>
                    <a:pt x="840" y="2646"/>
                  </a:lnTo>
                  <a:lnTo>
                    <a:pt x="780" y="2617"/>
                  </a:lnTo>
                  <a:lnTo>
                    <a:pt x="720" y="2587"/>
                  </a:lnTo>
                  <a:lnTo>
                    <a:pt x="663" y="2554"/>
                  </a:lnTo>
                  <a:lnTo>
                    <a:pt x="607" y="2518"/>
                  </a:lnTo>
                  <a:lnTo>
                    <a:pt x="553" y="2480"/>
                  </a:lnTo>
                  <a:lnTo>
                    <a:pt x="501" y="2440"/>
                  </a:lnTo>
                  <a:lnTo>
                    <a:pt x="451" y="2396"/>
                  </a:lnTo>
                  <a:lnTo>
                    <a:pt x="403" y="2351"/>
                  </a:lnTo>
                  <a:lnTo>
                    <a:pt x="358" y="2303"/>
                  </a:lnTo>
                  <a:lnTo>
                    <a:pt x="314" y="2253"/>
                  </a:lnTo>
                  <a:lnTo>
                    <a:pt x="274" y="2201"/>
                  </a:lnTo>
                  <a:lnTo>
                    <a:pt x="235" y="2146"/>
                  </a:lnTo>
                  <a:lnTo>
                    <a:pt x="200" y="2091"/>
                  </a:lnTo>
                  <a:lnTo>
                    <a:pt x="167" y="2034"/>
                  </a:lnTo>
                  <a:lnTo>
                    <a:pt x="135" y="1973"/>
                  </a:lnTo>
                  <a:lnTo>
                    <a:pt x="108" y="1913"/>
                  </a:lnTo>
                  <a:lnTo>
                    <a:pt x="84" y="1850"/>
                  </a:lnTo>
                  <a:lnTo>
                    <a:pt x="62" y="1785"/>
                  </a:lnTo>
                  <a:lnTo>
                    <a:pt x="44" y="1721"/>
                  </a:lnTo>
                  <a:lnTo>
                    <a:pt x="29" y="1655"/>
                  </a:lnTo>
                  <a:lnTo>
                    <a:pt x="17" y="1587"/>
                  </a:lnTo>
                  <a:lnTo>
                    <a:pt x="8" y="1518"/>
                  </a:lnTo>
                  <a:lnTo>
                    <a:pt x="2" y="1447"/>
                  </a:lnTo>
                  <a:lnTo>
                    <a:pt x="0" y="1376"/>
                  </a:lnTo>
                </a:path>
              </a:pathLst>
            </a:custGeom>
            <a:noFill/>
            <a:ln w="9525">
              <a:solidFill>
                <a:schemeClr val="hlink"/>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 name="矩形 2"/>
          <p:cNvSpPr/>
          <p:nvPr/>
        </p:nvSpPr>
        <p:spPr>
          <a:xfrm>
            <a:off x="707612" y="1153974"/>
            <a:ext cx="8439563" cy="523220"/>
          </a:xfrm>
          <a:prstGeom prst="rect">
            <a:avLst/>
          </a:prstGeom>
        </p:spPr>
        <p:txBody>
          <a:bodyPr wrap="square">
            <a:spAutoFit/>
          </a:bodyPr>
          <a:lstStyle/>
          <a:p>
            <a:r>
              <a:rPr lang="en-US" altLang="zh-CN" sz="2800" b="1" dirty="0"/>
              <a:t>2. </a:t>
            </a:r>
            <a:r>
              <a:rPr lang="zh-CN" altLang="zh-CN" sz="2800" b="1" dirty="0"/>
              <a:t>现金</a:t>
            </a:r>
            <a:r>
              <a:rPr lang="zh-CN" altLang="en-US" sz="2800" b="1" dirty="0"/>
              <a:t>流量的分</a:t>
            </a:r>
            <a:r>
              <a:rPr lang="zh-CN" altLang="zh-CN" sz="2800" b="1" dirty="0"/>
              <a:t>类</a:t>
            </a:r>
            <a:endParaRPr lang="zh-CN" altLang="en-US" sz="2800" b="1" dirty="0"/>
          </a:p>
        </p:txBody>
      </p:sp>
      <p:sp>
        <p:nvSpPr>
          <p:cNvPr id="5" name="矩形 4"/>
          <p:cNvSpPr/>
          <p:nvPr/>
        </p:nvSpPr>
        <p:spPr>
          <a:xfrm>
            <a:off x="4052967" y="1905360"/>
            <a:ext cx="3570208" cy="461665"/>
          </a:xfrm>
          <a:prstGeom prst="rect">
            <a:avLst/>
          </a:prstGeom>
        </p:spPr>
        <p:txBody>
          <a:bodyPr wrap="none">
            <a:spAutoFit/>
          </a:bodyPr>
          <a:lstStyle/>
          <a:p>
            <a:r>
              <a:rPr lang="zh-CN" altLang="zh-CN" dirty="0"/>
              <a:t>经营活动产生的现金流量</a:t>
            </a:r>
            <a:endParaRPr lang="zh-CN" altLang="en-US" dirty="0"/>
          </a:p>
        </p:txBody>
      </p:sp>
      <p:sp>
        <p:nvSpPr>
          <p:cNvPr id="6" name="矩形 5"/>
          <p:cNvSpPr/>
          <p:nvPr/>
        </p:nvSpPr>
        <p:spPr>
          <a:xfrm>
            <a:off x="2098428" y="4375872"/>
            <a:ext cx="1562347" cy="1200329"/>
          </a:xfrm>
          <a:prstGeom prst="rect">
            <a:avLst/>
          </a:prstGeom>
        </p:spPr>
        <p:txBody>
          <a:bodyPr wrap="square">
            <a:spAutoFit/>
          </a:bodyPr>
          <a:lstStyle/>
          <a:p>
            <a:r>
              <a:rPr lang="zh-CN" altLang="zh-CN" dirty="0"/>
              <a:t>投资活动产生的现金流量</a:t>
            </a:r>
            <a:endParaRPr lang="zh-CN" altLang="en-US" dirty="0"/>
          </a:p>
        </p:txBody>
      </p:sp>
      <p:sp>
        <p:nvSpPr>
          <p:cNvPr id="7" name="矩形 6"/>
          <p:cNvSpPr/>
          <p:nvPr/>
        </p:nvSpPr>
        <p:spPr>
          <a:xfrm>
            <a:off x="8423275" y="4514371"/>
            <a:ext cx="1447800" cy="1200329"/>
          </a:xfrm>
          <a:prstGeom prst="rect">
            <a:avLst/>
          </a:prstGeom>
        </p:spPr>
        <p:txBody>
          <a:bodyPr wrap="square">
            <a:spAutoFit/>
          </a:bodyPr>
          <a:lstStyle/>
          <a:p>
            <a:r>
              <a:rPr lang="zh-CN" altLang="zh-CN" dirty="0"/>
              <a:t>筹资活动产生的现金流量</a:t>
            </a:r>
            <a:endParaRPr lang="zh-CN" altLang="en-US" dirty="0"/>
          </a:p>
        </p:txBody>
      </p:sp>
      <p:sp>
        <p:nvSpPr>
          <p:cNvPr id="8" name="灯片编号占位符 7">
            <a:extLst>
              <a:ext uri="{FF2B5EF4-FFF2-40B4-BE49-F238E27FC236}">
                <a16:creationId xmlns:a16="http://schemas.microsoft.com/office/drawing/2014/main" id="{B484B429-B5E3-4D25-82B7-63F4A620C297}"/>
              </a:ext>
            </a:extLst>
          </p:cNvPr>
          <p:cNvSpPr>
            <a:spLocks noGrp="1"/>
          </p:cNvSpPr>
          <p:nvPr>
            <p:ph type="sldNum" sz="quarter" idx="12"/>
          </p:nvPr>
        </p:nvSpPr>
        <p:spPr/>
        <p:txBody>
          <a:bodyPr/>
          <a:lstStyle/>
          <a:p>
            <a:fld id="{B6F15528-21DE-4FAA-801E-634DDDAF4B2B}" type="slidenum">
              <a:rPr lang="en-US" smtClean="0"/>
              <a:t>157</a:t>
            </a:fld>
            <a:endParaRPr lang="en-US" dirty="0"/>
          </a:p>
        </p:txBody>
      </p:sp>
      <p:sp>
        <p:nvSpPr>
          <p:cNvPr id="21" name="灯片编号占位符 8">
            <a:extLst>
              <a:ext uri="{FF2B5EF4-FFF2-40B4-BE49-F238E27FC236}">
                <a16:creationId xmlns:a16="http://schemas.microsoft.com/office/drawing/2014/main" id="{CF85CB0D-3446-4232-B4F4-E01D8B189FA0}"/>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157</a:t>
            </a:fld>
            <a:endParaRPr kumimoji="0" lang="en-US" altLang="zh-CN" sz="1800" dirty="0">
              <a:latin typeface="Times New Roman" panose="02020603050405020304" pitchFamily="18" charset="0"/>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2.2.2 </a:t>
            </a:r>
            <a:r>
              <a:rPr lang="zh-CN" altLang="zh-CN" b="1" dirty="0"/>
              <a:t>现金流量的内涵</a:t>
            </a:r>
            <a:endParaRPr lang="zh-CN" altLang="en-US" b="1" dirty="0"/>
          </a:p>
        </p:txBody>
      </p:sp>
      <p:sp>
        <p:nvSpPr>
          <p:cNvPr id="68" name="矩形 67"/>
          <p:cNvSpPr/>
          <p:nvPr/>
        </p:nvSpPr>
        <p:spPr>
          <a:xfrm>
            <a:off x="14007" y="6172993"/>
            <a:ext cx="12192000" cy="689181"/>
          </a:xfrm>
          <a:prstGeom prst="rect">
            <a:avLst/>
          </a:prstGeom>
          <a:solidFill>
            <a:srgbClr val="838383">
              <a:lumMod val="20000"/>
              <a:lumOff val="80000"/>
              <a:alpha val="80000"/>
            </a:srgbClr>
          </a:solidFill>
          <a:ln w="12700" cap="flat" cmpd="sng" algn="ctr">
            <a:noFill/>
            <a:prstDash val="solid"/>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838383">
                  <a:lumMod val="50000"/>
                </a:srgbClr>
              </a:solidFill>
              <a:effectLst/>
              <a:uLnTx/>
              <a:uFillTx/>
              <a:latin typeface="Arial" panose="020B0604020202020204"/>
              <a:ea typeface="微软雅黑" panose="020B0503020204020204" pitchFamily="34" charset="-122"/>
              <a:cs typeface="+mn-cs"/>
            </a:endParaRPr>
          </a:p>
        </p:txBody>
      </p:sp>
      <p:sp>
        <p:nvSpPr>
          <p:cNvPr id="20" name="Freeform 3"/>
          <p:cNvSpPr/>
          <p:nvPr/>
        </p:nvSpPr>
        <p:spPr bwMode="auto">
          <a:xfrm>
            <a:off x="4795837" y="1219994"/>
            <a:ext cx="2552700" cy="1801812"/>
          </a:xfrm>
          <a:custGeom>
            <a:avLst/>
            <a:gdLst>
              <a:gd name="T0" fmla="*/ 0 w 873"/>
              <a:gd name="T1" fmla="*/ 0 h 895"/>
              <a:gd name="T2" fmla="*/ 0 w 873"/>
              <a:gd name="T3" fmla="*/ 895 h 895"/>
              <a:gd name="T4" fmla="*/ 873 w 873"/>
              <a:gd name="T5" fmla="*/ 895 h 895"/>
            </a:gdLst>
            <a:ahLst/>
            <a:cxnLst>
              <a:cxn ang="0">
                <a:pos x="T0" y="T1"/>
              </a:cxn>
              <a:cxn ang="0">
                <a:pos x="T2" y="T3"/>
              </a:cxn>
              <a:cxn ang="0">
                <a:pos x="T4" y="T5"/>
              </a:cxn>
            </a:cxnLst>
            <a:rect l="0" t="0" r="r" b="b"/>
            <a:pathLst>
              <a:path w="873" h="895">
                <a:moveTo>
                  <a:pt x="0" y="0"/>
                </a:moveTo>
                <a:lnTo>
                  <a:pt x="0" y="895"/>
                </a:lnTo>
                <a:lnTo>
                  <a:pt x="873" y="895"/>
                </a:lnTo>
              </a:path>
            </a:pathLst>
          </a:custGeom>
          <a:noFill/>
          <a:ln w="22225" cap="flat" cmpd="sng">
            <a:solidFill>
              <a:schemeClr val="hlink"/>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b="1"/>
          </a:p>
        </p:txBody>
      </p:sp>
      <p:sp>
        <p:nvSpPr>
          <p:cNvPr id="21" name="Freeform 4"/>
          <p:cNvSpPr/>
          <p:nvPr/>
        </p:nvSpPr>
        <p:spPr bwMode="auto">
          <a:xfrm rot="5400000">
            <a:off x="8701880" y="1838325"/>
            <a:ext cx="1317625" cy="3687763"/>
          </a:xfrm>
          <a:custGeom>
            <a:avLst/>
            <a:gdLst>
              <a:gd name="T0" fmla="*/ 0 w 873"/>
              <a:gd name="T1" fmla="*/ 0 h 895"/>
              <a:gd name="T2" fmla="*/ 0 w 873"/>
              <a:gd name="T3" fmla="*/ 895 h 895"/>
              <a:gd name="T4" fmla="*/ 873 w 873"/>
              <a:gd name="T5" fmla="*/ 895 h 895"/>
            </a:gdLst>
            <a:ahLst/>
            <a:cxnLst>
              <a:cxn ang="0">
                <a:pos x="T0" y="T1"/>
              </a:cxn>
              <a:cxn ang="0">
                <a:pos x="T2" y="T3"/>
              </a:cxn>
              <a:cxn ang="0">
                <a:pos x="T4" y="T5"/>
              </a:cxn>
            </a:cxnLst>
            <a:rect l="0" t="0" r="r" b="b"/>
            <a:pathLst>
              <a:path w="873" h="895">
                <a:moveTo>
                  <a:pt x="0" y="0"/>
                </a:moveTo>
                <a:lnTo>
                  <a:pt x="0" y="895"/>
                </a:lnTo>
                <a:lnTo>
                  <a:pt x="873" y="895"/>
                </a:lnTo>
              </a:path>
            </a:pathLst>
          </a:custGeom>
          <a:noFill/>
          <a:ln w="22225" cap="flat" cmpd="sng">
            <a:solidFill>
              <a:schemeClr val="hlink"/>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b="1"/>
          </a:p>
        </p:txBody>
      </p:sp>
      <p:sp>
        <p:nvSpPr>
          <p:cNvPr id="22" name="Freeform 5"/>
          <p:cNvSpPr/>
          <p:nvPr/>
        </p:nvSpPr>
        <p:spPr bwMode="auto">
          <a:xfrm flipH="1" flipV="1">
            <a:off x="4959350" y="4483893"/>
            <a:ext cx="2552700" cy="1689099"/>
          </a:xfrm>
          <a:custGeom>
            <a:avLst/>
            <a:gdLst>
              <a:gd name="T0" fmla="*/ 0 w 873"/>
              <a:gd name="T1" fmla="*/ 0 h 895"/>
              <a:gd name="T2" fmla="*/ 0 w 873"/>
              <a:gd name="T3" fmla="*/ 895 h 895"/>
              <a:gd name="T4" fmla="*/ 873 w 873"/>
              <a:gd name="T5" fmla="*/ 895 h 895"/>
            </a:gdLst>
            <a:ahLst/>
            <a:cxnLst>
              <a:cxn ang="0">
                <a:pos x="T0" y="T1"/>
              </a:cxn>
              <a:cxn ang="0">
                <a:pos x="T2" y="T3"/>
              </a:cxn>
              <a:cxn ang="0">
                <a:pos x="T4" y="T5"/>
              </a:cxn>
            </a:cxnLst>
            <a:rect l="0" t="0" r="r" b="b"/>
            <a:pathLst>
              <a:path w="873" h="895">
                <a:moveTo>
                  <a:pt x="0" y="0"/>
                </a:moveTo>
                <a:lnTo>
                  <a:pt x="0" y="895"/>
                </a:lnTo>
                <a:lnTo>
                  <a:pt x="873" y="895"/>
                </a:lnTo>
              </a:path>
            </a:pathLst>
          </a:custGeom>
          <a:noFill/>
          <a:ln w="22225" cap="flat" cmpd="sng">
            <a:solidFill>
              <a:schemeClr val="hlink"/>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b="1"/>
          </a:p>
        </p:txBody>
      </p:sp>
      <p:sp>
        <p:nvSpPr>
          <p:cNvPr id="23" name="Freeform 6"/>
          <p:cNvSpPr/>
          <p:nvPr/>
        </p:nvSpPr>
        <p:spPr bwMode="auto">
          <a:xfrm rot="5400000" flipH="1" flipV="1">
            <a:off x="2347913" y="2040731"/>
            <a:ext cx="1317625" cy="3568700"/>
          </a:xfrm>
          <a:custGeom>
            <a:avLst/>
            <a:gdLst>
              <a:gd name="T0" fmla="*/ 0 w 873"/>
              <a:gd name="T1" fmla="*/ 0 h 895"/>
              <a:gd name="T2" fmla="*/ 0 w 873"/>
              <a:gd name="T3" fmla="*/ 895 h 895"/>
              <a:gd name="T4" fmla="*/ 873 w 873"/>
              <a:gd name="T5" fmla="*/ 895 h 895"/>
            </a:gdLst>
            <a:ahLst/>
            <a:cxnLst>
              <a:cxn ang="0">
                <a:pos x="T0" y="T1"/>
              </a:cxn>
              <a:cxn ang="0">
                <a:pos x="T2" y="T3"/>
              </a:cxn>
              <a:cxn ang="0">
                <a:pos x="T4" y="T5"/>
              </a:cxn>
            </a:cxnLst>
            <a:rect l="0" t="0" r="r" b="b"/>
            <a:pathLst>
              <a:path w="873" h="895">
                <a:moveTo>
                  <a:pt x="0" y="0"/>
                </a:moveTo>
                <a:lnTo>
                  <a:pt x="0" y="895"/>
                </a:lnTo>
                <a:lnTo>
                  <a:pt x="873" y="895"/>
                </a:lnTo>
              </a:path>
            </a:pathLst>
          </a:custGeom>
          <a:noFill/>
          <a:ln w="22225" cap="flat" cmpd="sng">
            <a:solidFill>
              <a:schemeClr val="hlink"/>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b="1"/>
          </a:p>
        </p:txBody>
      </p:sp>
      <p:sp>
        <p:nvSpPr>
          <p:cNvPr id="24" name="Rectangle 7"/>
          <p:cNvSpPr>
            <a:spLocks noChangeArrowheads="1"/>
          </p:cNvSpPr>
          <p:nvPr/>
        </p:nvSpPr>
        <p:spPr bwMode="auto">
          <a:xfrm>
            <a:off x="5145087" y="3099594"/>
            <a:ext cx="1989138" cy="1177131"/>
          </a:xfrm>
          <a:prstGeom prst="rect">
            <a:avLst/>
          </a:prstGeom>
          <a:solidFill>
            <a:schemeClr val="hlink"/>
          </a:solidFill>
          <a:ln w="6350">
            <a:solidFill>
              <a:schemeClr val="hlink"/>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b="1"/>
          </a:p>
        </p:txBody>
      </p:sp>
      <p:sp>
        <p:nvSpPr>
          <p:cNvPr id="25" name="Rectangle 8"/>
          <p:cNvSpPr>
            <a:spLocks noChangeArrowheads="1"/>
          </p:cNvSpPr>
          <p:nvPr/>
        </p:nvSpPr>
        <p:spPr bwMode="auto">
          <a:xfrm>
            <a:off x="4873625" y="1600994"/>
            <a:ext cx="271462" cy="271462"/>
          </a:xfrm>
          <a:prstGeom prst="rect">
            <a:avLst/>
          </a:prstGeom>
          <a:solidFill>
            <a:schemeClr val="hlink"/>
          </a:solidFill>
          <a:ln>
            <a:noFill/>
          </a:ln>
          <a:effectLst/>
          <a:extLst>
            <a:ext uri="{91240B29-F687-4F45-9708-019B960494DF}">
              <a14:hiddenLine xmlns:a14="http://schemas.microsoft.com/office/drawing/2010/main" w="635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pPr algn="ctr"/>
            <a:r>
              <a:rPr lang="zh-CN" altLang="en-US" sz="2000" b="1">
                <a:solidFill>
                  <a:schemeClr val="bg1"/>
                </a:solidFill>
              </a:rPr>
              <a:t>1</a:t>
            </a:r>
          </a:p>
        </p:txBody>
      </p:sp>
      <p:sp>
        <p:nvSpPr>
          <p:cNvPr id="26" name="Rectangle 9"/>
          <p:cNvSpPr>
            <a:spLocks noChangeArrowheads="1"/>
          </p:cNvSpPr>
          <p:nvPr/>
        </p:nvSpPr>
        <p:spPr bwMode="auto">
          <a:xfrm>
            <a:off x="10018712" y="3099594"/>
            <a:ext cx="271463" cy="271462"/>
          </a:xfrm>
          <a:prstGeom prst="rect">
            <a:avLst/>
          </a:prstGeom>
          <a:solidFill>
            <a:schemeClr val="hlink"/>
          </a:solidFill>
          <a:ln>
            <a:noFill/>
          </a:ln>
          <a:effectLst/>
          <a:extLst>
            <a:ext uri="{91240B29-F687-4F45-9708-019B960494DF}">
              <a14:hiddenLine xmlns:a14="http://schemas.microsoft.com/office/drawing/2010/main" w="635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pPr algn="ctr"/>
            <a:r>
              <a:rPr lang="zh-CN" altLang="en-US" sz="2000" b="1">
                <a:solidFill>
                  <a:schemeClr val="bg1"/>
                </a:solidFill>
              </a:rPr>
              <a:t>2</a:t>
            </a:r>
          </a:p>
        </p:txBody>
      </p:sp>
      <p:sp>
        <p:nvSpPr>
          <p:cNvPr id="27" name="Rectangle 10"/>
          <p:cNvSpPr>
            <a:spLocks noChangeArrowheads="1"/>
          </p:cNvSpPr>
          <p:nvPr/>
        </p:nvSpPr>
        <p:spPr bwMode="auto">
          <a:xfrm>
            <a:off x="7158037" y="5633244"/>
            <a:ext cx="271463" cy="271462"/>
          </a:xfrm>
          <a:prstGeom prst="rect">
            <a:avLst/>
          </a:prstGeom>
          <a:solidFill>
            <a:schemeClr val="hlink"/>
          </a:solidFill>
          <a:ln>
            <a:noFill/>
          </a:ln>
          <a:effectLst/>
          <a:extLst>
            <a:ext uri="{91240B29-F687-4F45-9708-019B960494DF}">
              <a14:hiddenLine xmlns:a14="http://schemas.microsoft.com/office/drawing/2010/main" w="635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pPr algn="ctr"/>
            <a:r>
              <a:rPr lang="zh-CN" altLang="en-US" sz="2000" b="1" dirty="0">
                <a:solidFill>
                  <a:schemeClr val="bg1"/>
                </a:solidFill>
              </a:rPr>
              <a:t>3</a:t>
            </a:r>
          </a:p>
        </p:txBody>
      </p:sp>
      <p:sp>
        <p:nvSpPr>
          <p:cNvPr id="28" name="Rectangle 11"/>
          <p:cNvSpPr>
            <a:spLocks noChangeArrowheads="1"/>
          </p:cNvSpPr>
          <p:nvPr/>
        </p:nvSpPr>
        <p:spPr bwMode="auto">
          <a:xfrm>
            <a:off x="2017712" y="4140994"/>
            <a:ext cx="271463" cy="271462"/>
          </a:xfrm>
          <a:prstGeom prst="rect">
            <a:avLst/>
          </a:prstGeom>
          <a:solidFill>
            <a:schemeClr val="hlink"/>
          </a:solidFill>
          <a:ln>
            <a:noFill/>
          </a:ln>
          <a:effectLst/>
          <a:extLst>
            <a:ext uri="{91240B29-F687-4F45-9708-019B960494DF}">
              <a14:hiddenLine xmlns:a14="http://schemas.microsoft.com/office/drawing/2010/main" w="635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pPr algn="ctr"/>
            <a:r>
              <a:rPr lang="zh-CN" altLang="en-US" sz="2000" b="1">
                <a:solidFill>
                  <a:schemeClr val="bg1"/>
                </a:solidFill>
              </a:rPr>
              <a:t>4</a:t>
            </a:r>
          </a:p>
        </p:txBody>
      </p:sp>
      <p:sp>
        <p:nvSpPr>
          <p:cNvPr id="29" name="Text Box 12"/>
          <p:cNvSpPr txBox="1">
            <a:spLocks noChangeArrowheads="1"/>
          </p:cNvSpPr>
          <p:nvPr/>
        </p:nvSpPr>
        <p:spPr bwMode="auto">
          <a:xfrm>
            <a:off x="5685631" y="1629072"/>
            <a:ext cx="2897188"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r>
              <a:rPr lang="zh-CN" altLang="zh-CN" sz="2000" b="1" dirty="0">
                <a:solidFill>
                  <a:srgbClr val="7030A0"/>
                </a:solidFill>
              </a:rPr>
              <a:t>对于每一笔现金流入和流出都要有明确的发生时点。</a:t>
            </a:r>
            <a:endParaRPr lang="en-US" altLang="zh-CN" sz="2000" b="1" dirty="0">
              <a:solidFill>
                <a:srgbClr val="7030A0"/>
              </a:solidFill>
            </a:endParaRPr>
          </a:p>
        </p:txBody>
      </p:sp>
      <p:sp>
        <p:nvSpPr>
          <p:cNvPr id="30" name="Text Box 13"/>
          <p:cNvSpPr txBox="1">
            <a:spLocks noChangeArrowheads="1"/>
          </p:cNvSpPr>
          <p:nvPr/>
        </p:nvSpPr>
        <p:spPr bwMode="auto">
          <a:xfrm>
            <a:off x="1222375" y="2560141"/>
            <a:ext cx="31242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r>
              <a:rPr lang="zh-CN" altLang="zh-CN" sz="2000" b="1" dirty="0">
                <a:solidFill>
                  <a:srgbClr val="002060"/>
                </a:solidFill>
              </a:rPr>
              <a:t>所有权或者使用权未发生转移的现金，其等价物不是现金流量。</a:t>
            </a:r>
            <a:endParaRPr lang="en-US" altLang="zh-CN" sz="2000" b="1" dirty="0">
              <a:solidFill>
                <a:srgbClr val="002060"/>
              </a:solidFill>
            </a:endParaRPr>
          </a:p>
        </p:txBody>
      </p:sp>
      <p:sp>
        <p:nvSpPr>
          <p:cNvPr id="31" name="Text Box 14"/>
          <p:cNvSpPr txBox="1">
            <a:spLocks noChangeArrowheads="1"/>
          </p:cNvSpPr>
          <p:nvPr/>
        </p:nvSpPr>
        <p:spPr bwMode="auto">
          <a:xfrm>
            <a:off x="3197225" y="5171579"/>
            <a:ext cx="33528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r>
              <a:rPr lang="zh-CN" altLang="zh-CN" sz="2000" b="1" dirty="0">
                <a:solidFill>
                  <a:srgbClr val="7030A0"/>
                </a:solidFill>
              </a:rPr>
              <a:t>确定同一个软件项目或者集成项目的现金流量，因立场及出发点不同而产生不同的结果。</a:t>
            </a:r>
            <a:endParaRPr lang="en-US" altLang="zh-CN" sz="2000" b="1" dirty="0">
              <a:solidFill>
                <a:srgbClr val="7030A0"/>
              </a:solidFill>
            </a:endParaRPr>
          </a:p>
        </p:txBody>
      </p:sp>
      <p:sp>
        <p:nvSpPr>
          <p:cNvPr id="44" name="Text Box 15"/>
          <p:cNvSpPr txBox="1">
            <a:spLocks noChangeArrowheads="1"/>
          </p:cNvSpPr>
          <p:nvPr/>
        </p:nvSpPr>
        <p:spPr bwMode="auto">
          <a:xfrm>
            <a:off x="8456612" y="4123463"/>
            <a:ext cx="31242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r>
              <a:rPr lang="zh-CN" altLang="zh-CN" sz="2000" b="1" dirty="0">
                <a:solidFill>
                  <a:srgbClr val="002060"/>
                </a:solidFill>
              </a:rPr>
              <a:t>现金流量必须是企业实际发生的，且每一笔现金流量都必须有可靠的凭证验证。</a:t>
            </a:r>
            <a:endParaRPr lang="en-US" altLang="zh-CN" sz="2000" b="1" dirty="0">
              <a:solidFill>
                <a:srgbClr val="002060"/>
              </a:solidFill>
            </a:endParaRPr>
          </a:p>
        </p:txBody>
      </p:sp>
      <p:sp>
        <p:nvSpPr>
          <p:cNvPr id="4" name="TextBox 3"/>
          <p:cNvSpPr txBox="1"/>
          <p:nvPr/>
        </p:nvSpPr>
        <p:spPr>
          <a:xfrm>
            <a:off x="5337175" y="3235325"/>
            <a:ext cx="1600200" cy="954107"/>
          </a:xfrm>
          <a:prstGeom prst="rect">
            <a:avLst/>
          </a:prstGeom>
          <a:noFill/>
        </p:spPr>
        <p:txBody>
          <a:bodyPr wrap="square" rtlCol="0">
            <a:spAutoFit/>
          </a:bodyPr>
          <a:lstStyle/>
          <a:p>
            <a:pPr algn="ctr"/>
            <a:r>
              <a:rPr lang="zh-CN" altLang="zh-CN" sz="2800" b="1" dirty="0">
                <a:solidFill>
                  <a:schemeClr val="bg1"/>
                </a:solidFill>
              </a:rPr>
              <a:t>注意</a:t>
            </a:r>
            <a:endParaRPr lang="en-US" altLang="zh-CN" sz="2800" b="1" dirty="0">
              <a:solidFill>
                <a:schemeClr val="bg1"/>
              </a:solidFill>
            </a:endParaRPr>
          </a:p>
          <a:p>
            <a:pPr algn="ctr"/>
            <a:r>
              <a:rPr lang="zh-CN" altLang="en-US" sz="2800" b="1" dirty="0">
                <a:solidFill>
                  <a:schemeClr val="bg1"/>
                </a:solidFill>
              </a:rPr>
              <a:t>事项</a:t>
            </a:r>
          </a:p>
        </p:txBody>
      </p:sp>
      <p:sp>
        <p:nvSpPr>
          <p:cNvPr id="8" name="矩形 7"/>
          <p:cNvSpPr/>
          <p:nvPr/>
        </p:nvSpPr>
        <p:spPr>
          <a:xfrm>
            <a:off x="263350" y="989161"/>
            <a:ext cx="5142755" cy="461665"/>
          </a:xfrm>
          <a:prstGeom prst="rect">
            <a:avLst/>
          </a:prstGeom>
        </p:spPr>
        <p:txBody>
          <a:bodyPr wrap="none">
            <a:spAutoFit/>
          </a:bodyPr>
          <a:lstStyle/>
          <a:p>
            <a:r>
              <a:rPr lang="en-US" altLang="zh-CN" b="1" dirty="0"/>
              <a:t>3. </a:t>
            </a:r>
            <a:r>
              <a:rPr lang="zh-CN" altLang="en-US" b="1" dirty="0"/>
              <a:t>软件</a:t>
            </a:r>
            <a:r>
              <a:rPr lang="zh-CN" altLang="zh-CN" b="1" dirty="0"/>
              <a:t>企业确定现金流量</a:t>
            </a:r>
            <a:r>
              <a:rPr lang="zh-CN" altLang="en-US" b="1" dirty="0"/>
              <a:t>的</a:t>
            </a:r>
            <a:r>
              <a:rPr lang="zh-CN" altLang="zh-CN" b="1" dirty="0"/>
              <a:t>注意</a:t>
            </a:r>
            <a:r>
              <a:rPr lang="zh-CN" altLang="en-US" b="1" dirty="0"/>
              <a:t>事项</a:t>
            </a:r>
          </a:p>
        </p:txBody>
      </p:sp>
      <p:sp>
        <p:nvSpPr>
          <p:cNvPr id="5" name="灯片编号占位符 4">
            <a:extLst>
              <a:ext uri="{FF2B5EF4-FFF2-40B4-BE49-F238E27FC236}">
                <a16:creationId xmlns:a16="http://schemas.microsoft.com/office/drawing/2014/main" id="{748D494E-96B1-4B13-A82C-8E0B609AAA32}"/>
              </a:ext>
            </a:extLst>
          </p:cNvPr>
          <p:cNvSpPr>
            <a:spLocks noGrp="1"/>
          </p:cNvSpPr>
          <p:nvPr>
            <p:ph type="sldNum" sz="quarter" idx="12"/>
          </p:nvPr>
        </p:nvSpPr>
        <p:spPr/>
        <p:txBody>
          <a:bodyPr/>
          <a:lstStyle/>
          <a:p>
            <a:fld id="{B6F15528-21DE-4FAA-801E-634DDDAF4B2B}" type="slidenum">
              <a:rPr lang="en-US" smtClean="0"/>
              <a:t>158</a:t>
            </a:fld>
            <a:endParaRPr lang="en-US" dirty="0"/>
          </a:p>
        </p:txBody>
      </p:sp>
      <p:sp>
        <p:nvSpPr>
          <p:cNvPr id="32" name="灯片编号占位符 8">
            <a:extLst>
              <a:ext uri="{FF2B5EF4-FFF2-40B4-BE49-F238E27FC236}">
                <a16:creationId xmlns:a16="http://schemas.microsoft.com/office/drawing/2014/main" id="{34C6B40A-D2BA-45BF-AA1E-227E9F244B27}"/>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158</a:t>
            </a:fld>
            <a:endParaRPr kumimoji="0" lang="en-US" altLang="zh-CN" sz="1800" dirty="0">
              <a:latin typeface="Times New Roman" panose="02020603050405020304" pitchFamily="18" charset="0"/>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2.2.2 </a:t>
            </a:r>
            <a:r>
              <a:rPr lang="zh-CN" altLang="zh-CN" b="1" dirty="0"/>
              <a:t>现金流量的内涵</a:t>
            </a:r>
            <a:endParaRPr lang="zh-CN" altLang="en-US" dirty="0"/>
          </a:p>
        </p:txBody>
      </p:sp>
      <p:sp>
        <p:nvSpPr>
          <p:cNvPr id="3"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矩形 19"/>
          <p:cNvSpPr/>
          <p:nvPr/>
        </p:nvSpPr>
        <p:spPr>
          <a:xfrm>
            <a:off x="-27697" y="4218646"/>
            <a:ext cx="12216671" cy="45719"/>
          </a:xfrm>
          <a:prstGeom prst="rect">
            <a:avLst/>
          </a:prstGeom>
          <a:solidFill>
            <a:srgbClr val="FFC000">
              <a:alpha val="8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内容占位符 4"/>
          <p:cNvSpPr txBox="1"/>
          <p:nvPr/>
        </p:nvSpPr>
        <p:spPr>
          <a:xfrm>
            <a:off x="534093" y="4032136"/>
            <a:ext cx="4913852" cy="464458"/>
          </a:xfrm>
          <a:prstGeom prst="rect">
            <a:avLst/>
          </a:prstGeom>
          <a:solidFill>
            <a:srgbClr val="FFC000"/>
          </a:solidFill>
          <a:ln>
            <a:solidFill>
              <a:srgbClr val="FFC000"/>
            </a:solidFill>
          </a:ln>
        </p:spPr>
        <p:txBody>
          <a:bodyPr>
            <a:norm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gn="ctr">
              <a:buNone/>
            </a:pPr>
            <a:r>
              <a:rPr lang="zh-CN" altLang="en-US" b="1" dirty="0">
                <a:solidFill>
                  <a:schemeClr val="bg1"/>
                </a:solidFill>
              </a:rPr>
              <a:t>现金流量图</a:t>
            </a:r>
          </a:p>
        </p:txBody>
      </p:sp>
      <p:sp>
        <p:nvSpPr>
          <p:cNvPr id="22" name="矩形 21"/>
          <p:cNvSpPr/>
          <p:nvPr/>
        </p:nvSpPr>
        <p:spPr>
          <a:xfrm>
            <a:off x="803275" y="1578670"/>
            <a:ext cx="10591799" cy="2308324"/>
          </a:xfrm>
          <a:prstGeom prst="rect">
            <a:avLst/>
          </a:prstGeom>
        </p:spPr>
        <p:txBody>
          <a:bodyPr wrap="square">
            <a:spAutoFit/>
          </a:bodyPr>
          <a:lstStyle/>
          <a:p>
            <a:pPr>
              <a:lnSpc>
                <a:spcPct val="150000"/>
              </a:lnSpc>
            </a:pPr>
            <a:r>
              <a:rPr lang="en-US" altLang="zh-CN" dirty="0"/>
              <a:t>       </a:t>
            </a:r>
            <a:r>
              <a:rPr lang="zh-CN" altLang="zh-CN" dirty="0"/>
              <a:t>现金流量图（</a:t>
            </a:r>
            <a:r>
              <a:rPr lang="en-US" altLang="zh-CN" dirty="0"/>
              <a:t>Cash-Flows Diagrams</a:t>
            </a:r>
            <a:r>
              <a:rPr lang="zh-CN" altLang="zh-CN" dirty="0"/>
              <a:t>）是指</a:t>
            </a:r>
            <a:r>
              <a:rPr lang="zh-CN" altLang="en-US" dirty="0"/>
              <a:t>在时间坐标轴上，用带箭头的短线表示一个建设项目或者一个企业资金活动规律的图形</a:t>
            </a:r>
            <a:r>
              <a:rPr lang="zh-CN" altLang="zh-CN" dirty="0"/>
              <a:t>。</a:t>
            </a:r>
            <a:endParaRPr lang="en-US" altLang="zh-CN" dirty="0"/>
          </a:p>
          <a:p>
            <a:pPr>
              <a:lnSpc>
                <a:spcPct val="150000"/>
              </a:lnSpc>
            </a:pPr>
            <a:r>
              <a:rPr lang="en-US" altLang="zh-CN" dirty="0"/>
              <a:t>       </a:t>
            </a:r>
            <a:r>
              <a:rPr lang="zh-CN" altLang="zh-CN" dirty="0"/>
              <a:t>现金流量图一般用一个箭头指向右侧的时间轴以及垂直于时间轴的垂直箭线表示不同时间点的现金流入或者流出的状况，如图</a:t>
            </a:r>
            <a:r>
              <a:rPr lang="en-US" altLang="zh-CN" dirty="0"/>
              <a:t>2-9</a:t>
            </a:r>
            <a:r>
              <a:rPr lang="zh-CN" altLang="zh-CN" dirty="0"/>
              <a:t>所示</a:t>
            </a:r>
            <a:r>
              <a:rPr lang="zh-CN" altLang="en-US" dirty="0"/>
              <a:t>：</a:t>
            </a:r>
          </a:p>
        </p:txBody>
      </p:sp>
      <p:cxnSp>
        <p:nvCxnSpPr>
          <p:cNvPr id="24" name="直接连接符 23"/>
          <p:cNvCxnSpPr/>
          <p:nvPr/>
        </p:nvCxnSpPr>
        <p:spPr>
          <a:xfrm>
            <a:off x="4506913" y="10409238"/>
            <a:ext cx="906462" cy="584200"/>
          </a:xfrm>
          <a:prstGeom prst="line">
            <a:avLst/>
          </a:prstGeom>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a:off x="3973513" y="10642600"/>
            <a:ext cx="1439862" cy="349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3279775" y="6172994"/>
            <a:ext cx="5486400" cy="400110"/>
          </a:xfrm>
          <a:prstGeom prst="rect">
            <a:avLst/>
          </a:prstGeom>
        </p:spPr>
        <p:txBody>
          <a:bodyPr wrap="square">
            <a:spAutoFit/>
          </a:bodyPr>
          <a:lstStyle/>
          <a:p>
            <a:pPr algn="ctr"/>
            <a:r>
              <a:rPr lang="zh-CN" altLang="zh-CN" sz="2000" dirty="0"/>
              <a:t>图</a:t>
            </a:r>
            <a:r>
              <a:rPr lang="en-US" altLang="zh-CN" sz="2000" dirty="0"/>
              <a:t>2-9 </a:t>
            </a:r>
            <a:r>
              <a:rPr lang="zh-CN" altLang="zh-CN" sz="2000" dirty="0"/>
              <a:t>现金流量图</a:t>
            </a:r>
            <a:endParaRPr lang="zh-CN" altLang="en-US" sz="2000" dirty="0"/>
          </a:p>
        </p:txBody>
      </p:sp>
      <p:sp>
        <p:nvSpPr>
          <p:cNvPr id="7"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8" name="对象 7"/>
          <p:cNvGraphicFramePr>
            <a:graphicFrameLocks noChangeAspect="1"/>
          </p:cNvGraphicFramePr>
          <p:nvPr/>
        </p:nvGraphicFramePr>
        <p:xfrm>
          <a:off x="2636554" y="4496594"/>
          <a:ext cx="6771992" cy="1828800"/>
        </p:xfrm>
        <a:graphic>
          <a:graphicData uri="http://schemas.openxmlformats.org/presentationml/2006/ole">
            <mc:AlternateContent xmlns:mc="http://schemas.openxmlformats.org/markup-compatibility/2006">
              <mc:Choice xmlns:v="urn:schemas-microsoft-com:vml" Requires="v">
                <p:oleObj spid="_x0000_s26920" name="Visio" r:id="rId3" imgW="4135755" imgH="1122045" progId="Visio.Drawing.11">
                  <p:embed/>
                </p:oleObj>
              </mc:Choice>
              <mc:Fallback>
                <p:oleObj name="Visio" r:id="rId3" imgW="4135755" imgH="1122045"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6554" y="4496594"/>
                        <a:ext cx="6771992" cy="1828800"/>
                      </a:xfrm>
                      <a:prstGeom prst="rect">
                        <a:avLst/>
                      </a:prstGeom>
                      <a:noFill/>
                    </p:spPr>
                  </p:pic>
                </p:oleObj>
              </mc:Fallback>
            </mc:AlternateContent>
          </a:graphicData>
        </a:graphic>
      </p:graphicFrame>
      <p:sp>
        <p:nvSpPr>
          <p:cNvPr id="13" name="矩形 12"/>
          <p:cNvSpPr/>
          <p:nvPr/>
        </p:nvSpPr>
        <p:spPr>
          <a:xfrm>
            <a:off x="917575" y="1113334"/>
            <a:ext cx="2064989" cy="461665"/>
          </a:xfrm>
          <a:prstGeom prst="rect">
            <a:avLst/>
          </a:prstGeom>
        </p:spPr>
        <p:txBody>
          <a:bodyPr wrap="none">
            <a:spAutoFit/>
          </a:bodyPr>
          <a:lstStyle/>
          <a:p>
            <a:r>
              <a:rPr lang="en-US" altLang="zh-CN" b="1" dirty="0"/>
              <a:t>4. </a:t>
            </a:r>
            <a:r>
              <a:rPr lang="zh-CN" altLang="en-US" b="1" dirty="0"/>
              <a:t>现金流量图</a:t>
            </a:r>
          </a:p>
        </p:txBody>
      </p:sp>
      <p:sp>
        <p:nvSpPr>
          <p:cNvPr id="9" name="灯片编号占位符 8">
            <a:extLst>
              <a:ext uri="{FF2B5EF4-FFF2-40B4-BE49-F238E27FC236}">
                <a16:creationId xmlns:a16="http://schemas.microsoft.com/office/drawing/2014/main" id="{590A2A53-855E-4FC1-A41D-21F1AEDE7669}"/>
              </a:ext>
            </a:extLst>
          </p:cNvPr>
          <p:cNvSpPr>
            <a:spLocks noGrp="1"/>
          </p:cNvSpPr>
          <p:nvPr>
            <p:ph type="sldNum" sz="quarter" idx="12"/>
          </p:nvPr>
        </p:nvSpPr>
        <p:spPr/>
        <p:txBody>
          <a:bodyPr/>
          <a:lstStyle/>
          <a:p>
            <a:fld id="{B6F15528-21DE-4FAA-801E-634DDDAF4B2B}" type="slidenum">
              <a:rPr lang="en-US" smtClean="0"/>
              <a:t>159</a:t>
            </a:fld>
            <a:endParaRPr lang="en-US" dirty="0"/>
          </a:p>
        </p:txBody>
      </p:sp>
      <p:sp>
        <p:nvSpPr>
          <p:cNvPr id="15" name="灯片编号占位符 8">
            <a:extLst>
              <a:ext uri="{FF2B5EF4-FFF2-40B4-BE49-F238E27FC236}">
                <a16:creationId xmlns:a16="http://schemas.microsoft.com/office/drawing/2014/main" id="{E25D8B2E-45D1-4B82-9E80-1CA6271E1710}"/>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159</a:t>
            </a:fld>
            <a:endParaRPr kumimoji="0" lang="en-US" altLang="zh-CN" sz="1800" dirty="0">
              <a:latin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1.1.1 </a:t>
            </a:r>
            <a:r>
              <a:rPr lang="zh-CN" altLang="en-US" dirty="0"/>
              <a:t>软件分类及其特点</a:t>
            </a:r>
            <a:r>
              <a:rPr lang="en-US" altLang="zh-CN" dirty="0"/>
              <a:t>——</a:t>
            </a:r>
            <a:r>
              <a:rPr lang="zh-CN" altLang="en-US" sz="2000" dirty="0"/>
              <a:t>软件的特点</a:t>
            </a:r>
            <a:endParaRPr lang="zh-CN" altLang="en-US" dirty="0"/>
          </a:p>
        </p:txBody>
      </p:sp>
      <p:sp>
        <p:nvSpPr>
          <p:cNvPr id="243" name="矩形 242"/>
          <p:cNvSpPr/>
          <p:nvPr/>
        </p:nvSpPr>
        <p:spPr>
          <a:xfrm>
            <a:off x="-43052" y="1452676"/>
            <a:ext cx="12198349" cy="60684"/>
          </a:xfrm>
          <a:prstGeom prst="rect">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4" name="内容占位符 5"/>
          <p:cNvSpPr>
            <a:spLocks noGrp="1"/>
          </p:cNvSpPr>
          <p:nvPr>
            <p:ph idx="1"/>
          </p:nvPr>
        </p:nvSpPr>
        <p:spPr>
          <a:xfrm>
            <a:off x="3432175" y="1829594"/>
            <a:ext cx="8704157" cy="2667000"/>
          </a:xfrm>
        </p:spPr>
        <p:txBody>
          <a:bodyPr>
            <a:noAutofit/>
          </a:bodyPr>
          <a:lstStyle/>
          <a:p>
            <a:pPr marL="0" indent="0">
              <a:lnSpc>
                <a:spcPct val="150000"/>
              </a:lnSpc>
              <a:buNone/>
            </a:pPr>
            <a:r>
              <a:rPr lang="zh-CN" altLang="en-US" sz="2800" dirty="0">
                <a:solidFill>
                  <a:schemeClr val="tx1"/>
                </a:solidFill>
              </a:rPr>
              <a:t>⑤  </a:t>
            </a:r>
            <a:r>
              <a:rPr lang="zh-CN" altLang="zh-CN" sz="2800" dirty="0">
                <a:solidFill>
                  <a:schemeClr val="tx1"/>
                </a:solidFill>
              </a:rPr>
              <a:t>软件开发过程的复杂性。</a:t>
            </a:r>
            <a:endParaRPr lang="en-US" altLang="zh-CN" sz="2800" dirty="0">
              <a:solidFill>
                <a:schemeClr val="tx1"/>
              </a:solidFill>
            </a:endParaRPr>
          </a:p>
          <a:p>
            <a:pPr marL="0" indent="0">
              <a:lnSpc>
                <a:spcPct val="150000"/>
              </a:lnSpc>
              <a:buNone/>
            </a:pPr>
            <a:r>
              <a:rPr lang="zh-CN" altLang="en-US" sz="2800" dirty="0">
                <a:solidFill>
                  <a:schemeClr val="tx1"/>
                </a:solidFill>
              </a:rPr>
              <a:t>⑥  </a:t>
            </a:r>
            <a:r>
              <a:rPr lang="zh-CN" altLang="zh-CN" sz="2800" dirty="0">
                <a:solidFill>
                  <a:schemeClr val="tx1"/>
                </a:solidFill>
              </a:rPr>
              <a:t>软件开发是一项创造性活动。</a:t>
            </a:r>
            <a:endParaRPr lang="en-US" altLang="zh-CN" sz="2800" dirty="0">
              <a:solidFill>
                <a:schemeClr val="tx1"/>
              </a:solidFill>
            </a:endParaRPr>
          </a:p>
          <a:p>
            <a:pPr marL="0" indent="0">
              <a:lnSpc>
                <a:spcPct val="150000"/>
              </a:lnSpc>
              <a:buNone/>
            </a:pPr>
            <a:r>
              <a:rPr lang="zh-CN" altLang="en-US" sz="2800" dirty="0">
                <a:solidFill>
                  <a:schemeClr val="tx1"/>
                </a:solidFill>
              </a:rPr>
              <a:t>⑦  </a:t>
            </a:r>
            <a:r>
              <a:rPr lang="zh-CN" altLang="zh-CN" sz="2800" dirty="0">
                <a:solidFill>
                  <a:schemeClr val="tx1"/>
                </a:solidFill>
              </a:rPr>
              <a:t>软件开发需要大量的资金投入。</a:t>
            </a:r>
            <a:endParaRPr lang="en-US" altLang="zh-CN" sz="2800" dirty="0">
              <a:solidFill>
                <a:schemeClr val="tx1"/>
              </a:solidFill>
            </a:endParaRPr>
          </a:p>
          <a:p>
            <a:pPr marL="0" indent="0">
              <a:lnSpc>
                <a:spcPct val="150000"/>
              </a:lnSpc>
              <a:buNone/>
            </a:pPr>
            <a:r>
              <a:rPr lang="zh-CN" altLang="en-US" sz="2800" dirty="0">
                <a:solidFill>
                  <a:schemeClr val="tx1"/>
                </a:solidFill>
              </a:rPr>
              <a:t>⑧  软件产品对用户有黏性</a:t>
            </a:r>
            <a:endParaRPr lang="en-US" altLang="zh-CN" sz="2800" dirty="0">
              <a:solidFill>
                <a:schemeClr val="tx1"/>
              </a:solidFill>
            </a:endParaRPr>
          </a:p>
          <a:p>
            <a:pPr marL="0" indent="0">
              <a:lnSpc>
                <a:spcPct val="150000"/>
              </a:lnSpc>
              <a:buNone/>
            </a:pPr>
            <a:r>
              <a:rPr lang="zh-CN" altLang="en-US" sz="2800" dirty="0">
                <a:solidFill>
                  <a:schemeClr val="tx1"/>
                </a:solidFill>
              </a:rPr>
              <a:t>⑨  </a:t>
            </a:r>
            <a:r>
              <a:rPr lang="zh-CN" altLang="zh-CN" sz="2800" dirty="0">
                <a:solidFill>
                  <a:schemeClr val="tx1"/>
                </a:solidFill>
              </a:rPr>
              <a:t>软件产品的更新速度快。</a:t>
            </a:r>
            <a:endParaRPr lang="zh-CN" altLang="en-US" sz="2800" dirty="0">
              <a:solidFill>
                <a:schemeClr val="tx1"/>
              </a:solidFill>
            </a:endParaRPr>
          </a:p>
        </p:txBody>
      </p:sp>
      <p:sp>
        <p:nvSpPr>
          <p:cNvPr id="245" name="矩形 244"/>
          <p:cNvSpPr/>
          <p:nvPr/>
        </p:nvSpPr>
        <p:spPr>
          <a:xfrm>
            <a:off x="848890" y="6293819"/>
            <a:ext cx="343077" cy="36936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6" name="矩形 245"/>
          <p:cNvSpPr/>
          <p:nvPr/>
        </p:nvSpPr>
        <p:spPr>
          <a:xfrm>
            <a:off x="2016814" y="5524030"/>
            <a:ext cx="266841" cy="28728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7" name="矩形 246"/>
          <p:cNvSpPr/>
          <p:nvPr/>
        </p:nvSpPr>
        <p:spPr>
          <a:xfrm>
            <a:off x="367079" y="5524030"/>
            <a:ext cx="266841" cy="2872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8" name="矩形 247"/>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9" name="矩形 248"/>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0" name="矩形 249"/>
          <p:cNvSpPr/>
          <p:nvPr/>
        </p:nvSpPr>
        <p:spPr>
          <a:xfrm>
            <a:off x="-8809" y="5667672"/>
            <a:ext cx="495557" cy="5335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1" name="矩形 250"/>
          <p:cNvSpPr/>
          <p:nvPr/>
        </p:nvSpPr>
        <p:spPr>
          <a:xfrm>
            <a:off x="2340789" y="6009853"/>
            <a:ext cx="266841" cy="28728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2" name="矩形 251"/>
          <p:cNvSpPr/>
          <p:nvPr/>
        </p:nvSpPr>
        <p:spPr>
          <a:xfrm>
            <a:off x="2016814" y="6423778"/>
            <a:ext cx="266841" cy="2872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3" name="矩形 252"/>
          <p:cNvSpPr/>
          <p:nvPr/>
        </p:nvSpPr>
        <p:spPr>
          <a:xfrm>
            <a:off x="2607630" y="5409117"/>
            <a:ext cx="106736" cy="11491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4" name="矩形 253"/>
          <p:cNvSpPr/>
          <p:nvPr/>
        </p:nvSpPr>
        <p:spPr>
          <a:xfrm>
            <a:off x="1883393" y="5722569"/>
            <a:ext cx="266841" cy="28728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5" name="矩形 254"/>
          <p:cNvSpPr/>
          <p:nvPr/>
        </p:nvSpPr>
        <p:spPr>
          <a:xfrm flipV="1">
            <a:off x="1174351" y="6009853"/>
            <a:ext cx="266841" cy="2872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6" name="矩形 255"/>
          <p:cNvSpPr/>
          <p:nvPr/>
        </p:nvSpPr>
        <p:spPr>
          <a:xfrm>
            <a:off x="3050082" y="6293819"/>
            <a:ext cx="156291" cy="1355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4" name="灯片编号占位符 3">
            <a:extLst>
              <a:ext uri="{FF2B5EF4-FFF2-40B4-BE49-F238E27FC236}">
                <a16:creationId xmlns:a16="http://schemas.microsoft.com/office/drawing/2014/main" id="{6B8C22D9-66C3-4790-9F60-B0B89D94C061}"/>
              </a:ext>
            </a:extLst>
          </p:cNvPr>
          <p:cNvSpPr>
            <a:spLocks noGrp="1"/>
          </p:cNvSpPr>
          <p:nvPr>
            <p:ph type="sldNum" sz="quarter" idx="12"/>
          </p:nvPr>
        </p:nvSpPr>
        <p:spPr/>
        <p:txBody>
          <a:bodyPr/>
          <a:lstStyle/>
          <a:p>
            <a:fld id="{B6F15528-21DE-4FAA-801E-634DDDAF4B2B}" type="slidenum">
              <a:rPr lang="en-US" smtClean="0"/>
              <a:t>16</a:t>
            </a:fld>
            <a:endParaRPr lang="en-US" dirty="0"/>
          </a:p>
        </p:txBody>
      </p:sp>
      <p:sp>
        <p:nvSpPr>
          <p:cNvPr id="19" name="灯片编号占位符 8">
            <a:extLst>
              <a:ext uri="{FF2B5EF4-FFF2-40B4-BE49-F238E27FC236}">
                <a16:creationId xmlns:a16="http://schemas.microsoft.com/office/drawing/2014/main" id="{9B3398A4-4148-4C2E-8B13-0EE977AF6D81}"/>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16</a:t>
            </a:fld>
            <a:endParaRPr kumimoji="0" lang="en-US" altLang="zh-CN" sz="1800">
              <a:latin typeface="Times New Roman" panose="02020603050405020304" pitchFamily="18" charset="0"/>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2.2.2 </a:t>
            </a:r>
            <a:r>
              <a:rPr lang="zh-CN" altLang="zh-CN" b="1" dirty="0"/>
              <a:t>现金流量的内涵</a:t>
            </a:r>
            <a:endParaRPr lang="zh-CN" altLang="en-US" b="1" dirty="0"/>
          </a:p>
        </p:txBody>
      </p:sp>
      <p:sp>
        <p:nvSpPr>
          <p:cNvPr id="8" name="矩形 7"/>
          <p:cNvSpPr/>
          <p:nvPr/>
        </p:nvSpPr>
        <p:spPr>
          <a:xfrm>
            <a:off x="0" y="1677194"/>
            <a:ext cx="12198350" cy="4648200"/>
          </a:xfrm>
          <a:prstGeom prst="rect">
            <a:avLst/>
          </a:prstGeom>
          <a:solidFill>
            <a:srgbClr val="FFFFFF">
              <a:lumMod val="9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9" name="内容占位符 3"/>
          <p:cNvSpPr txBox="1"/>
          <p:nvPr/>
        </p:nvSpPr>
        <p:spPr>
          <a:xfrm>
            <a:off x="0" y="1981994"/>
            <a:ext cx="12198350" cy="4038600"/>
          </a:xfrm>
          <a:prstGeom prst="rect">
            <a:avLst/>
          </a:prstGeom>
          <a:solidFill>
            <a:srgbClr val="1157AB"/>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 name="TextBox 2"/>
          <p:cNvSpPr txBox="1"/>
          <p:nvPr/>
        </p:nvSpPr>
        <p:spPr>
          <a:xfrm>
            <a:off x="688975" y="2293134"/>
            <a:ext cx="10877767" cy="3416320"/>
          </a:xfrm>
          <a:prstGeom prst="rect">
            <a:avLst/>
          </a:prstGeom>
          <a:noFill/>
        </p:spPr>
        <p:txBody>
          <a:bodyPr wrap="square" rtlCol="0">
            <a:spAutoFit/>
          </a:bodyPr>
          <a:lstStyle/>
          <a:p>
            <a:pPr lvl="0">
              <a:lnSpc>
                <a:spcPct val="150000"/>
              </a:lnSpc>
            </a:pPr>
            <a:r>
              <a:rPr lang="zh-CN" altLang="en-US" dirty="0">
                <a:solidFill>
                  <a:schemeClr val="bg1"/>
                </a:solidFill>
              </a:rPr>
              <a:t>①</a:t>
            </a:r>
            <a:r>
              <a:rPr lang="zh-CN" altLang="zh-CN" dirty="0">
                <a:solidFill>
                  <a:schemeClr val="bg1"/>
                </a:solidFill>
              </a:rPr>
              <a:t>以横轴作为时间轴，向右指向的箭线表示时间的延续，时间轴上每一个刻度表示一个时间单位，时间单位通常取年，也可以取半年、季度或月等。</a:t>
            </a:r>
            <a:r>
              <a:rPr lang="en-US" altLang="zh-CN" dirty="0">
                <a:solidFill>
                  <a:schemeClr val="bg1"/>
                </a:solidFill>
              </a:rPr>
              <a:t>0</a:t>
            </a:r>
            <a:r>
              <a:rPr lang="zh-CN" altLang="zh-CN" dirty="0">
                <a:solidFill>
                  <a:schemeClr val="bg1"/>
                </a:solidFill>
              </a:rPr>
              <a:t>表示时间序列的起点，也可以理解为第</a:t>
            </a:r>
            <a:r>
              <a:rPr lang="en-US" altLang="zh-CN" dirty="0">
                <a:solidFill>
                  <a:schemeClr val="bg1"/>
                </a:solidFill>
              </a:rPr>
              <a:t>1</a:t>
            </a:r>
            <a:r>
              <a:rPr lang="zh-CN" altLang="zh-CN" dirty="0">
                <a:solidFill>
                  <a:schemeClr val="bg1"/>
                </a:solidFill>
              </a:rPr>
              <a:t>年初，</a:t>
            </a:r>
            <a:r>
              <a:rPr lang="en-US" altLang="zh-CN" dirty="0">
                <a:solidFill>
                  <a:schemeClr val="bg1"/>
                </a:solidFill>
              </a:rPr>
              <a:t>n</a:t>
            </a:r>
            <a:r>
              <a:rPr lang="zh-CN" altLang="zh-CN" dirty="0">
                <a:solidFill>
                  <a:schemeClr val="bg1"/>
                </a:solidFill>
              </a:rPr>
              <a:t>表示时间序列的终点。</a:t>
            </a:r>
          </a:p>
          <a:p>
            <a:pPr>
              <a:lnSpc>
                <a:spcPct val="150000"/>
              </a:lnSpc>
            </a:pPr>
            <a:r>
              <a:rPr lang="zh-CN" altLang="en-US" dirty="0">
                <a:solidFill>
                  <a:schemeClr val="bg1"/>
                </a:solidFill>
              </a:rPr>
              <a:t>②</a:t>
            </a:r>
            <a:r>
              <a:rPr lang="zh-CN" altLang="zh-CN" dirty="0">
                <a:solidFill>
                  <a:schemeClr val="bg1"/>
                </a:solidFill>
              </a:rPr>
              <a:t>垂直于时间轴的箭线表示不同时间点的现金流量的大小与方向。一般规定在时间轴上方的箭线表示现金流入，而在时间轴下方的箭线表示现金流出。有时部分企业为了解决问题的方便也会在箭线的方向表示意义上作相反的规定。</a:t>
            </a:r>
            <a:endParaRPr lang="en-US" altLang="zh-CN" dirty="0">
              <a:solidFill>
                <a:schemeClr val="bg1"/>
              </a:solidFill>
            </a:endParaRPr>
          </a:p>
        </p:txBody>
      </p:sp>
      <p:sp>
        <p:nvSpPr>
          <p:cNvPr id="6" name="矩形 5"/>
          <p:cNvSpPr/>
          <p:nvPr/>
        </p:nvSpPr>
        <p:spPr>
          <a:xfrm>
            <a:off x="926310" y="1063129"/>
            <a:ext cx="3570208" cy="461665"/>
          </a:xfrm>
          <a:prstGeom prst="rect">
            <a:avLst/>
          </a:prstGeom>
        </p:spPr>
        <p:txBody>
          <a:bodyPr wrap="none">
            <a:spAutoFit/>
          </a:bodyPr>
          <a:lstStyle/>
          <a:p>
            <a:r>
              <a:rPr lang="zh-CN" altLang="zh-CN" b="1" dirty="0"/>
              <a:t>现金流量图的绘制方法：</a:t>
            </a:r>
            <a:endParaRPr lang="zh-CN" altLang="en-US" b="1" dirty="0"/>
          </a:p>
        </p:txBody>
      </p:sp>
      <p:sp>
        <p:nvSpPr>
          <p:cNvPr id="5" name="灯片编号占位符 4">
            <a:extLst>
              <a:ext uri="{FF2B5EF4-FFF2-40B4-BE49-F238E27FC236}">
                <a16:creationId xmlns:a16="http://schemas.microsoft.com/office/drawing/2014/main" id="{37B05184-4E1D-4716-B023-AEEFDCCCBF0F}"/>
              </a:ext>
            </a:extLst>
          </p:cNvPr>
          <p:cNvSpPr>
            <a:spLocks noGrp="1"/>
          </p:cNvSpPr>
          <p:nvPr>
            <p:ph type="sldNum" sz="quarter" idx="12"/>
          </p:nvPr>
        </p:nvSpPr>
        <p:spPr/>
        <p:txBody>
          <a:bodyPr/>
          <a:lstStyle/>
          <a:p>
            <a:fld id="{B6F15528-21DE-4FAA-801E-634DDDAF4B2B}" type="slidenum">
              <a:rPr lang="en-US" smtClean="0"/>
              <a:t>160</a:t>
            </a:fld>
            <a:endParaRPr lang="en-US" dirty="0"/>
          </a:p>
        </p:txBody>
      </p:sp>
      <p:sp>
        <p:nvSpPr>
          <p:cNvPr id="10" name="灯片编号占位符 8">
            <a:extLst>
              <a:ext uri="{FF2B5EF4-FFF2-40B4-BE49-F238E27FC236}">
                <a16:creationId xmlns:a16="http://schemas.microsoft.com/office/drawing/2014/main" id="{6C374A40-12CB-4FFE-B279-994A0F23B15C}"/>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160</a:t>
            </a:fld>
            <a:endParaRPr kumimoji="0" lang="en-US" altLang="zh-CN" sz="1800" dirty="0">
              <a:latin typeface="Times New Roman" panose="02020603050405020304" pitchFamily="18" charset="0"/>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2.2.2 </a:t>
            </a:r>
            <a:r>
              <a:rPr lang="zh-CN" altLang="zh-CN" b="1" dirty="0"/>
              <a:t>现金流量的内涵</a:t>
            </a:r>
            <a:endParaRPr lang="zh-CN" altLang="en-US" b="1" dirty="0"/>
          </a:p>
        </p:txBody>
      </p:sp>
      <p:sp>
        <p:nvSpPr>
          <p:cNvPr id="8" name="矩形 7"/>
          <p:cNvSpPr/>
          <p:nvPr/>
        </p:nvSpPr>
        <p:spPr>
          <a:xfrm>
            <a:off x="0" y="1677194"/>
            <a:ext cx="12198350" cy="4648200"/>
          </a:xfrm>
          <a:prstGeom prst="rect">
            <a:avLst/>
          </a:prstGeom>
          <a:solidFill>
            <a:srgbClr val="FFFFFF">
              <a:lumMod val="9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9" name="内容占位符 3"/>
          <p:cNvSpPr txBox="1"/>
          <p:nvPr/>
        </p:nvSpPr>
        <p:spPr>
          <a:xfrm>
            <a:off x="0" y="1981994"/>
            <a:ext cx="12198350" cy="4038600"/>
          </a:xfrm>
          <a:prstGeom prst="rect">
            <a:avLst/>
          </a:prstGeom>
          <a:solidFill>
            <a:srgbClr val="4C3D8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 name="TextBox 2"/>
          <p:cNvSpPr txBox="1"/>
          <p:nvPr/>
        </p:nvSpPr>
        <p:spPr>
          <a:xfrm>
            <a:off x="914871" y="2339300"/>
            <a:ext cx="10496767" cy="3323987"/>
          </a:xfrm>
          <a:prstGeom prst="rect">
            <a:avLst/>
          </a:prstGeom>
          <a:noFill/>
        </p:spPr>
        <p:txBody>
          <a:bodyPr wrap="square" rtlCol="0">
            <a:spAutoFit/>
          </a:bodyPr>
          <a:lstStyle/>
          <a:p>
            <a:pPr lvl="0">
              <a:lnSpc>
                <a:spcPct val="150000"/>
              </a:lnSpc>
            </a:pPr>
            <a:r>
              <a:rPr lang="zh-CN" altLang="en-US" sz="2800" dirty="0">
                <a:solidFill>
                  <a:schemeClr val="bg1"/>
                </a:solidFill>
              </a:rPr>
              <a:t>③ </a:t>
            </a:r>
            <a:r>
              <a:rPr lang="zh-CN" altLang="zh-CN" sz="2800" dirty="0">
                <a:solidFill>
                  <a:schemeClr val="bg1"/>
                </a:solidFill>
              </a:rPr>
              <a:t>表示现金流量的箭线长短与现金流量的数值大小成相应比例。</a:t>
            </a:r>
            <a:endParaRPr lang="en-US" altLang="zh-CN" sz="2800" dirty="0">
              <a:solidFill>
                <a:schemeClr val="bg1"/>
              </a:solidFill>
            </a:endParaRPr>
          </a:p>
          <a:p>
            <a:pPr lvl="0">
              <a:lnSpc>
                <a:spcPct val="150000"/>
              </a:lnSpc>
            </a:pPr>
            <a:r>
              <a:rPr lang="zh-CN" altLang="en-US" sz="2800" dirty="0">
                <a:solidFill>
                  <a:schemeClr val="bg1"/>
                </a:solidFill>
              </a:rPr>
              <a:t>④ </a:t>
            </a:r>
            <a:r>
              <a:rPr lang="zh-CN" altLang="zh-CN" sz="2800" dirty="0">
                <a:solidFill>
                  <a:schemeClr val="bg1"/>
                </a:solidFill>
              </a:rPr>
              <a:t>箭线与时间轴的交点为现金流量发生的时间点。</a:t>
            </a:r>
            <a:endParaRPr lang="en-US" altLang="zh-CN" sz="2800" dirty="0">
              <a:solidFill>
                <a:schemeClr val="bg1"/>
              </a:solidFill>
            </a:endParaRPr>
          </a:p>
          <a:p>
            <a:pPr lvl="0">
              <a:lnSpc>
                <a:spcPct val="150000"/>
              </a:lnSpc>
            </a:pPr>
            <a:r>
              <a:rPr lang="zh-CN" altLang="en-US" sz="2800" dirty="0">
                <a:solidFill>
                  <a:schemeClr val="bg1"/>
                </a:solidFill>
              </a:rPr>
              <a:t>⑤ </a:t>
            </a:r>
            <a:r>
              <a:rPr lang="zh-CN" altLang="zh-CN" sz="2800" dirty="0">
                <a:solidFill>
                  <a:schemeClr val="bg1"/>
                </a:solidFill>
              </a:rPr>
              <a:t>时间序列中某一期的期末即为下一期的期初。</a:t>
            </a:r>
            <a:endParaRPr lang="en-US" altLang="zh-CN" sz="2800" dirty="0">
              <a:solidFill>
                <a:schemeClr val="bg1"/>
              </a:solidFill>
            </a:endParaRPr>
          </a:p>
          <a:p>
            <a:pPr lvl="0">
              <a:lnSpc>
                <a:spcPct val="150000"/>
              </a:lnSpc>
            </a:pPr>
            <a:r>
              <a:rPr lang="zh-CN" altLang="en-US" sz="2800" dirty="0">
                <a:solidFill>
                  <a:schemeClr val="bg1"/>
                </a:solidFill>
              </a:rPr>
              <a:t>⑥ </a:t>
            </a:r>
            <a:r>
              <a:rPr lang="zh-CN" altLang="zh-CN" sz="2800" dirty="0">
                <a:solidFill>
                  <a:schemeClr val="bg1"/>
                </a:solidFill>
              </a:rPr>
              <a:t>现金流入和现金流出总是针对不同的对象而言的。如某</a:t>
            </a:r>
            <a:r>
              <a:rPr lang="en-US" altLang="zh-CN" sz="2800" dirty="0">
                <a:solidFill>
                  <a:schemeClr val="bg1"/>
                </a:solidFill>
              </a:rPr>
              <a:t>IT</a:t>
            </a:r>
            <a:r>
              <a:rPr lang="zh-CN" altLang="zh-CN" sz="2800" dirty="0">
                <a:solidFill>
                  <a:schemeClr val="bg1"/>
                </a:solidFill>
              </a:rPr>
              <a:t>企业向银行贷款，对于银行是现金流出，而对于企业则是现金流入。</a:t>
            </a:r>
            <a:endParaRPr lang="en-US" altLang="zh-CN" sz="2800" dirty="0">
              <a:solidFill>
                <a:schemeClr val="bg1"/>
              </a:solidFill>
            </a:endParaRPr>
          </a:p>
        </p:txBody>
      </p:sp>
      <p:sp>
        <p:nvSpPr>
          <p:cNvPr id="6" name="矩形 5"/>
          <p:cNvSpPr/>
          <p:nvPr/>
        </p:nvSpPr>
        <p:spPr>
          <a:xfrm>
            <a:off x="926310" y="1139329"/>
            <a:ext cx="3570208" cy="461665"/>
          </a:xfrm>
          <a:prstGeom prst="rect">
            <a:avLst/>
          </a:prstGeom>
        </p:spPr>
        <p:txBody>
          <a:bodyPr wrap="none">
            <a:spAutoFit/>
          </a:bodyPr>
          <a:lstStyle/>
          <a:p>
            <a:r>
              <a:rPr lang="zh-CN" altLang="zh-CN" b="1" dirty="0"/>
              <a:t>现金流量图的绘制方法：</a:t>
            </a:r>
            <a:endParaRPr lang="zh-CN" altLang="en-US" b="1" dirty="0"/>
          </a:p>
        </p:txBody>
      </p:sp>
      <p:sp>
        <p:nvSpPr>
          <p:cNvPr id="5" name="灯片编号占位符 4">
            <a:extLst>
              <a:ext uri="{FF2B5EF4-FFF2-40B4-BE49-F238E27FC236}">
                <a16:creationId xmlns:a16="http://schemas.microsoft.com/office/drawing/2014/main" id="{1C6F3BEC-F181-425D-8522-37145F98EE6A}"/>
              </a:ext>
            </a:extLst>
          </p:cNvPr>
          <p:cNvSpPr>
            <a:spLocks noGrp="1"/>
          </p:cNvSpPr>
          <p:nvPr>
            <p:ph type="sldNum" sz="quarter" idx="12"/>
          </p:nvPr>
        </p:nvSpPr>
        <p:spPr/>
        <p:txBody>
          <a:bodyPr/>
          <a:lstStyle/>
          <a:p>
            <a:fld id="{B6F15528-21DE-4FAA-801E-634DDDAF4B2B}" type="slidenum">
              <a:rPr lang="en-US" smtClean="0"/>
              <a:t>161</a:t>
            </a:fld>
            <a:endParaRPr lang="en-US" dirty="0"/>
          </a:p>
        </p:txBody>
      </p:sp>
      <p:sp>
        <p:nvSpPr>
          <p:cNvPr id="10" name="灯片编号占位符 8">
            <a:extLst>
              <a:ext uri="{FF2B5EF4-FFF2-40B4-BE49-F238E27FC236}">
                <a16:creationId xmlns:a16="http://schemas.microsoft.com/office/drawing/2014/main" id="{53D2C431-E3CA-41F9-B426-4FE46C826AFF}"/>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161</a:t>
            </a:fld>
            <a:endParaRPr kumimoji="0" lang="en-US" altLang="zh-CN" sz="1800" dirty="0">
              <a:latin typeface="Times New Roman" panose="02020603050405020304" pitchFamily="18" charset="0"/>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2.2.2 </a:t>
            </a:r>
            <a:r>
              <a:rPr lang="zh-CN" altLang="zh-CN" b="1" dirty="0"/>
              <a:t>现金流量的内涵</a:t>
            </a:r>
            <a:endParaRPr lang="zh-CN" altLang="en-US" b="1" dirty="0"/>
          </a:p>
        </p:txBody>
      </p:sp>
      <p:sp>
        <p:nvSpPr>
          <p:cNvPr id="7" name="椭圆 3"/>
          <p:cNvSpPr>
            <a:spLocks noChangeArrowheads="1"/>
          </p:cNvSpPr>
          <p:nvPr/>
        </p:nvSpPr>
        <p:spPr bwMode="gray">
          <a:xfrm>
            <a:off x="4530725" y="2734469"/>
            <a:ext cx="3743325" cy="3743325"/>
          </a:xfrm>
          <a:prstGeom prst="ellipse">
            <a:avLst/>
          </a:prstGeom>
          <a:gradFill rotWithShape="1">
            <a:gsLst>
              <a:gs pos="0">
                <a:srgbClr val="E6E6E6"/>
              </a:gs>
              <a:gs pos="14999">
                <a:srgbClr val="7D8496"/>
              </a:gs>
              <a:gs pos="53000">
                <a:srgbClr val="E6E6E6"/>
              </a:gs>
              <a:gs pos="67999">
                <a:srgbClr val="7D8496"/>
              </a:gs>
              <a:gs pos="92999">
                <a:srgbClr val="E6E6E6"/>
              </a:gs>
              <a:gs pos="100000">
                <a:srgbClr val="FFFFFF"/>
              </a:gs>
            </a:gsLst>
            <a:lin ang="2700000" scaled="1"/>
          </a:gradFill>
          <a:ln w="9525">
            <a:noFill/>
            <a:round/>
          </a:ln>
        </p:spPr>
        <p:txBody>
          <a:bodyPr wrap="none" anchor="ctr"/>
          <a:lstStyle/>
          <a:p>
            <a:endParaRPr lang="zh-CN" altLang="en-US"/>
          </a:p>
        </p:txBody>
      </p:sp>
      <p:sp>
        <p:nvSpPr>
          <p:cNvPr id="10" name="椭圆 4"/>
          <p:cNvSpPr>
            <a:spLocks noChangeArrowheads="1"/>
          </p:cNvSpPr>
          <p:nvPr/>
        </p:nvSpPr>
        <p:spPr bwMode="gray">
          <a:xfrm>
            <a:off x="5024437" y="3213894"/>
            <a:ext cx="2749550" cy="2746375"/>
          </a:xfrm>
          <a:prstGeom prst="ellipse">
            <a:avLst/>
          </a:prstGeom>
          <a:gradFill rotWithShape="1">
            <a:gsLst>
              <a:gs pos="0">
                <a:srgbClr val="A1A1A1"/>
              </a:gs>
              <a:gs pos="50000">
                <a:srgbClr val="FFFFFF"/>
              </a:gs>
              <a:gs pos="100000">
                <a:srgbClr val="A1A1A1"/>
              </a:gs>
            </a:gsLst>
            <a:lin ang="2700000" scaled="1"/>
          </a:gradFill>
          <a:ln w="9525">
            <a:noFill/>
            <a:round/>
          </a:ln>
          <a:effectLst>
            <a:prstShdw prst="shdw17" dist="17961" dir="2700000">
              <a:srgbClr val="999999"/>
            </a:prstShdw>
          </a:effectLst>
        </p:spPr>
        <p:txBody>
          <a:bodyPr wrap="none" anchor="ctr"/>
          <a:lstStyle/>
          <a:p>
            <a:endParaRPr lang="zh-CN" altLang="en-US"/>
          </a:p>
        </p:txBody>
      </p:sp>
      <p:sp>
        <p:nvSpPr>
          <p:cNvPr id="11" name="文本框 5"/>
          <p:cNvSpPr txBox="1">
            <a:spLocks noChangeArrowheads="1"/>
          </p:cNvSpPr>
          <p:nvPr/>
        </p:nvSpPr>
        <p:spPr bwMode="gray">
          <a:xfrm>
            <a:off x="5500687" y="4076243"/>
            <a:ext cx="1854200" cy="1015663"/>
          </a:xfrm>
          <a:prstGeom prst="rect">
            <a:avLst/>
          </a:prstGeom>
          <a:noFill/>
          <a:ln>
            <a:noFill/>
          </a:ln>
          <a:effectLst/>
        </p:spPr>
        <p:txBody>
          <a:bodyPr>
            <a:spAutoFit/>
          </a:bodyPr>
          <a:lstStyle/>
          <a:p>
            <a:pPr algn="ctr">
              <a:spcBef>
                <a:spcPct val="50000"/>
              </a:spcBef>
              <a:defRPr/>
            </a:pPr>
            <a:r>
              <a:rPr lang="zh-CN" altLang="zh-CN" b="1" dirty="0"/>
              <a:t>现金流量</a:t>
            </a:r>
            <a:endParaRPr lang="en-US" altLang="zh-CN" b="1" dirty="0"/>
          </a:p>
          <a:p>
            <a:pPr algn="ctr">
              <a:spcBef>
                <a:spcPct val="50000"/>
              </a:spcBef>
              <a:defRPr/>
            </a:pPr>
            <a:r>
              <a:rPr lang="zh-CN" altLang="zh-CN" b="1" dirty="0"/>
              <a:t>的作用</a:t>
            </a:r>
            <a:endParaRPr lang="en-US" altLang="zh-CN" b="1" dirty="0">
              <a:solidFill>
                <a:srgbClr val="080808"/>
              </a:solidFill>
              <a:effectLst>
                <a:outerShdw blurRad="38100" dist="38100" dir="2700000" algn="tl">
                  <a:srgbClr val="C0C0C0"/>
                </a:outerShdw>
              </a:effectLst>
              <a:ea typeface="宋体" panose="02010600030101010101" pitchFamily="2" charset="-122"/>
              <a:cs typeface="Arial" panose="020B0604020202020204" pitchFamily="34" charset="0"/>
            </a:endParaRPr>
          </a:p>
        </p:txBody>
      </p:sp>
      <p:sp>
        <p:nvSpPr>
          <p:cNvPr id="12" name="文本框 6"/>
          <p:cNvSpPr txBox="1">
            <a:spLocks noChangeArrowheads="1"/>
          </p:cNvSpPr>
          <p:nvPr/>
        </p:nvSpPr>
        <p:spPr bwMode="gray">
          <a:xfrm>
            <a:off x="3213894" y="1793507"/>
            <a:ext cx="2633662" cy="769441"/>
          </a:xfrm>
          <a:prstGeom prst="rect">
            <a:avLst/>
          </a:prstGeom>
          <a:noFill/>
          <a:ln w="9525">
            <a:noFill/>
            <a:miter lim="800000"/>
          </a:ln>
        </p:spPr>
        <p:txBody>
          <a:bodyPr>
            <a:spAutoFit/>
          </a:bodyPr>
          <a:lstStyle/>
          <a:p>
            <a:pPr eaLnBrk="0" hangingPunct="0"/>
            <a:r>
              <a:rPr lang="zh-CN" altLang="zh-CN" sz="2200" dirty="0"/>
              <a:t>能对</a:t>
            </a:r>
            <a:r>
              <a:rPr lang="en-US" altLang="zh-CN" sz="2200" dirty="0"/>
              <a:t>IT</a:t>
            </a:r>
            <a:r>
              <a:rPr lang="zh-CN" altLang="zh-CN" sz="2200" dirty="0"/>
              <a:t>企业获取现金的能力作出评价</a:t>
            </a:r>
            <a:endParaRPr lang="en-US" altLang="zh-CN" sz="2200" dirty="0">
              <a:solidFill>
                <a:srgbClr val="080808"/>
              </a:solidFill>
              <a:cs typeface="Arial" panose="020B0604020202020204" pitchFamily="34" charset="0"/>
            </a:endParaRPr>
          </a:p>
        </p:txBody>
      </p:sp>
      <p:sp>
        <p:nvSpPr>
          <p:cNvPr id="13" name="文本框 7"/>
          <p:cNvSpPr txBox="1">
            <a:spLocks noChangeArrowheads="1"/>
          </p:cNvSpPr>
          <p:nvPr/>
        </p:nvSpPr>
        <p:spPr bwMode="gray">
          <a:xfrm>
            <a:off x="1903412" y="5041106"/>
            <a:ext cx="2328863" cy="769441"/>
          </a:xfrm>
          <a:prstGeom prst="rect">
            <a:avLst/>
          </a:prstGeom>
          <a:noFill/>
          <a:ln w="9525">
            <a:noFill/>
            <a:miter lim="800000"/>
          </a:ln>
        </p:spPr>
        <p:txBody>
          <a:bodyPr>
            <a:spAutoFit/>
          </a:bodyPr>
          <a:lstStyle/>
          <a:p>
            <a:pPr eaLnBrk="0" hangingPunct="0"/>
            <a:r>
              <a:rPr lang="zh-CN" altLang="zh-CN" sz="2200" dirty="0"/>
              <a:t>能对</a:t>
            </a:r>
            <a:r>
              <a:rPr lang="en-US" altLang="zh-CN" sz="2200" dirty="0"/>
              <a:t>IT</a:t>
            </a:r>
            <a:r>
              <a:rPr lang="zh-CN" altLang="zh-CN" sz="2200" dirty="0"/>
              <a:t>企业的偿债能力作出评价</a:t>
            </a:r>
            <a:endParaRPr lang="en-US" altLang="zh-CN" sz="2200" dirty="0">
              <a:solidFill>
                <a:srgbClr val="080808"/>
              </a:solidFill>
              <a:cs typeface="Arial" panose="020B0604020202020204" pitchFamily="34" charset="0"/>
            </a:endParaRPr>
          </a:p>
        </p:txBody>
      </p:sp>
      <p:sp>
        <p:nvSpPr>
          <p:cNvPr id="14" name="文本框 8"/>
          <p:cNvSpPr txBox="1">
            <a:spLocks noChangeArrowheads="1"/>
          </p:cNvSpPr>
          <p:nvPr/>
        </p:nvSpPr>
        <p:spPr bwMode="gray">
          <a:xfrm>
            <a:off x="8459787" y="4961731"/>
            <a:ext cx="2820988" cy="1107996"/>
          </a:xfrm>
          <a:prstGeom prst="rect">
            <a:avLst/>
          </a:prstGeom>
          <a:noFill/>
          <a:ln w="9525">
            <a:noFill/>
            <a:miter lim="800000"/>
          </a:ln>
        </p:spPr>
        <p:txBody>
          <a:bodyPr wrap="square">
            <a:spAutoFit/>
          </a:bodyPr>
          <a:lstStyle/>
          <a:p>
            <a:pPr eaLnBrk="0" hangingPunct="0"/>
            <a:r>
              <a:rPr lang="zh-CN" altLang="zh-CN" sz="2200" dirty="0"/>
              <a:t>能对</a:t>
            </a:r>
            <a:r>
              <a:rPr lang="en-US" altLang="zh-CN" sz="2200" dirty="0"/>
              <a:t>IT</a:t>
            </a:r>
            <a:r>
              <a:rPr lang="zh-CN" altLang="zh-CN" sz="2200" dirty="0"/>
              <a:t>项目收益的质量及投资、筹资活动作出评价</a:t>
            </a:r>
            <a:endParaRPr lang="en-US" altLang="zh-CN" sz="2200" dirty="0">
              <a:solidFill>
                <a:srgbClr val="080808"/>
              </a:solidFill>
              <a:cs typeface="Arial" panose="020B0604020202020204" pitchFamily="34" charset="0"/>
            </a:endParaRPr>
          </a:p>
        </p:txBody>
      </p:sp>
      <p:grpSp>
        <p:nvGrpSpPr>
          <p:cNvPr id="15" name="组合 9"/>
          <p:cNvGrpSpPr/>
          <p:nvPr/>
        </p:nvGrpSpPr>
        <p:grpSpPr bwMode="auto">
          <a:xfrm>
            <a:off x="5567362" y="2209006"/>
            <a:ext cx="1631950" cy="1612900"/>
            <a:chOff x="437" y="1700"/>
            <a:chExt cx="1110" cy="1096"/>
          </a:xfrm>
        </p:grpSpPr>
        <p:grpSp>
          <p:nvGrpSpPr>
            <p:cNvPr id="16" name="组合 10"/>
            <p:cNvGrpSpPr/>
            <p:nvPr/>
          </p:nvGrpSpPr>
          <p:grpSpPr bwMode="auto">
            <a:xfrm>
              <a:off x="437" y="1700"/>
              <a:ext cx="1110" cy="1096"/>
              <a:chOff x="437" y="1700"/>
              <a:chExt cx="1110" cy="1096"/>
            </a:xfrm>
          </p:grpSpPr>
          <p:sp>
            <p:nvSpPr>
              <p:cNvPr id="20" name="椭圆 11"/>
              <p:cNvSpPr>
                <a:spLocks noChangeArrowheads="1"/>
              </p:cNvSpPr>
              <p:nvPr/>
            </p:nvSpPr>
            <p:spPr bwMode="gray">
              <a:xfrm>
                <a:off x="437" y="1700"/>
                <a:ext cx="1110" cy="1096"/>
              </a:xfrm>
              <a:prstGeom prst="ellipse">
                <a:avLst/>
              </a:prstGeom>
              <a:solidFill>
                <a:srgbClr val="3333CC">
                  <a:alpha val="10196"/>
                </a:srgbClr>
              </a:solidFill>
              <a:ln w="9525">
                <a:noFill/>
                <a:round/>
              </a:ln>
            </p:spPr>
            <p:txBody>
              <a:bodyPr wrap="none" anchor="ctr"/>
              <a:lstStyle/>
              <a:p>
                <a:endParaRPr lang="zh-CN" altLang="en-US"/>
              </a:p>
            </p:txBody>
          </p:sp>
          <p:sp>
            <p:nvSpPr>
              <p:cNvPr id="21" name="椭圆 12"/>
              <p:cNvSpPr>
                <a:spLocks noChangeArrowheads="1"/>
              </p:cNvSpPr>
              <p:nvPr/>
            </p:nvSpPr>
            <p:spPr bwMode="gray">
              <a:xfrm>
                <a:off x="462" y="1725"/>
                <a:ext cx="1062" cy="1048"/>
              </a:xfrm>
              <a:prstGeom prst="ellipse">
                <a:avLst/>
              </a:prstGeom>
              <a:solidFill>
                <a:schemeClr val="accent1">
                  <a:alpha val="10196"/>
                </a:schemeClr>
              </a:solidFill>
              <a:ln w="9525">
                <a:noFill/>
                <a:round/>
              </a:ln>
            </p:spPr>
            <p:txBody>
              <a:bodyPr wrap="none" anchor="ctr"/>
              <a:lstStyle/>
              <a:p>
                <a:endParaRPr lang="zh-CN" altLang="en-US"/>
              </a:p>
            </p:txBody>
          </p:sp>
        </p:grpSp>
        <p:grpSp>
          <p:nvGrpSpPr>
            <p:cNvPr id="17" name="组合 13"/>
            <p:cNvGrpSpPr/>
            <p:nvPr/>
          </p:nvGrpSpPr>
          <p:grpSpPr bwMode="auto">
            <a:xfrm>
              <a:off x="486" y="1748"/>
              <a:ext cx="1026" cy="1014"/>
              <a:chOff x="437" y="1700"/>
              <a:chExt cx="1110" cy="1096"/>
            </a:xfrm>
          </p:grpSpPr>
          <p:sp>
            <p:nvSpPr>
              <p:cNvPr id="18" name="椭圆 14"/>
              <p:cNvSpPr>
                <a:spLocks noChangeArrowheads="1"/>
              </p:cNvSpPr>
              <p:nvPr/>
            </p:nvSpPr>
            <p:spPr bwMode="gray">
              <a:xfrm>
                <a:off x="437" y="1700"/>
                <a:ext cx="1110" cy="1096"/>
              </a:xfrm>
              <a:prstGeom prst="ellipse">
                <a:avLst/>
              </a:prstGeom>
              <a:solidFill>
                <a:schemeClr val="accent1">
                  <a:alpha val="10196"/>
                </a:schemeClr>
              </a:solidFill>
              <a:ln w="9525">
                <a:noFill/>
                <a:round/>
              </a:ln>
            </p:spPr>
            <p:txBody>
              <a:bodyPr wrap="none" anchor="ctr"/>
              <a:lstStyle/>
              <a:p>
                <a:endParaRPr lang="zh-CN" altLang="en-US"/>
              </a:p>
            </p:txBody>
          </p:sp>
          <p:sp>
            <p:nvSpPr>
              <p:cNvPr id="19" name="椭圆 15"/>
              <p:cNvSpPr>
                <a:spLocks noChangeArrowheads="1"/>
              </p:cNvSpPr>
              <p:nvPr/>
            </p:nvSpPr>
            <p:spPr bwMode="gray">
              <a:xfrm>
                <a:off x="462" y="1725"/>
                <a:ext cx="1062" cy="1048"/>
              </a:xfrm>
              <a:prstGeom prst="ellipse">
                <a:avLst/>
              </a:prstGeom>
              <a:solidFill>
                <a:srgbClr val="3333CC">
                  <a:alpha val="10196"/>
                </a:srgbClr>
              </a:solidFill>
              <a:ln w="9525">
                <a:noFill/>
                <a:round/>
              </a:ln>
            </p:spPr>
            <p:txBody>
              <a:bodyPr wrap="none" anchor="ctr"/>
              <a:lstStyle/>
              <a:p>
                <a:endParaRPr lang="zh-CN" altLang="en-US"/>
              </a:p>
            </p:txBody>
          </p:sp>
        </p:grpSp>
      </p:grpSp>
      <p:grpSp>
        <p:nvGrpSpPr>
          <p:cNvPr id="22" name="组合 16"/>
          <p:cNvGrpSpPr/>
          <p:nvPr/>
        </p:nvGrpSpPr>
        <p:grpSpPr bwMode="auto">
          <a:xfrm>
            <a:off x="4157662" y="4612481"/>
            <a:ext cx="1631950" cy="1612900"/>
            <a:chOff x="437" y="1700"/>
            <a:chExt cx="1110" cy="1096"/>
          </a:xfrm>
        </p:grpSpPr>
        <p:grpSp>
          <p:nvGrpSpPr>
            <p:cNvPr id="23" name="组合 17"/>
            <p:cNvGrpSpPr/>
            <p:nvPr/>
          </p:nvGrpSpPr>
          <p:grpSpPr bwMode="auto">
            <a:xfrm>
              <a:off x="437" y="1700"/>
              <a:ext cx="1110" cy="1096"/>
              <a:chOff x="437" y="1700"/>
              <a:chExt cx="1110" cy="1096"/>
            </a:xfrm>
          </p:grpSpPr>
          <p:sp>
            <p:nvSpPr>
              <p:cNvPr id="27" name="椭圆 18"/>
              <p:cNvSpPr>
                <a:spLocks noChangeArrowheads="1"/>
              </p:cNvSpPr>
              <p:nvPr/>
            </p:nvSpPr>
            <p:spPr bwMode="gray">
              <a:xfrm>
                <a:off x="437" y="1700"/>
                <a:ext cx="1110" cy="1096"/>
              </a:xfrm>
              <a:prstGeom prst="ellipse">
                <a:avLst/>
              </a:prstGeom>
              <a:solidFill>
                <a:schemeClr val="accent2">
                  <a:alpha val="10196"/>
                </a:schemeClr>
              </a:solidFill>
              <a:ln w="9525">
                <a:noFill/>
                <a:round/>
              </a:ln>
            </p:spPr>
            <p:txBody>
              <a:bodyPr wrap="none" anchor="ctr"/>
              <a:lstStyle/>
              <a:p>
                <a:endParaRPr lang="zh-CN" altLang="en-US"/>
              </a:p>
            </p:txBody>
          </p:sp>
          <p:sp>
            <p:nvSpPr>
              <p:cNvPr id="28" name="椭圆 19"/>
              <p:cNvSpPr>
                <a:spLocks noChangeArrowheads="1"/>
              </p:cNvSpPr>
              <p:nvPr/>
            </p:nvSpPr>
            <p:spPr bwMode="gray">
              <a:xfrm>
                <a:off x="462" y="1725"/>
                <a:ext cx="1062" cy="1048"/>
              </a:xfrm>
              <a:prstGeom prst="ellipse">
                <a:avLst/>
              </a:prstGeom>
              <a:solidFill>
                <a:schemeClr val="accent2">
                  <a:alpha val="10196"/>
                </a:schemeClr>
              </a:solidFill>
              <a:ln w="9525">
                <a:noFill/>
                <a:round/>
              </a:ln>
            </p:spPr>
            <p:txBody>
              <a:bodyPr wrap="none" anchor="ctr"/>
              <a:lstStyle/>
              <a:p>
                <a:endParaRPr lang="zh-CN" altLang="en-US"/>
              </a:p>
            </p:txBody>
          </p:sp>
        </p:grpSp>
        <p:grpSp>
          <p:nvGrpSpPr>
            <p:cNvPr id="24" name="组合 20"/>
            <p:cNvGrpSpPr/>
            <p:nvPr/>
          </p:nvGrpSpPr>
          <p:grpSpPr bwMode="auto">
            <a:xfrm>
              <a:off x="486" y="1748"/>
              <a:ext cx="1026" cy="1014"/>
              <a:chOff x="437" y="1700"/>
              <a:chExt cx="1110" cy="1096"/>
            </a:xfrm>
          </p:grpSpPr>
          <p:sp>
            <p:nvSpPr>
              <p:cNvPr id="25" name="椭圆 21"/>
              <p:cNvSpPr>
                <a:spLocks noChangeArrowheads="1"/>
              </p:cNvSpPr>
              <p:nvPr/>
            </p:nvSpPr>
            <p:spPr bwMode="gray">
              <a:xfrm>
                <a:off x="437" y="1700"/>
                <a:ext cx="1110" cy="1096"/>
              </a:xfrm>
              <a:prstGeom prst="ellipse">
                <a:avLst/>
              </a:prstGeom>
              <a:solidFill>
                <a:schemeClr val="accent2">
                  <a:alpha val="10196"/>
                </a:schemeClr>
              </a:solidFill>
              <a:ln w="9525">
                <a:noFill/>
                <a:round/>
              </a:ln>
            </p:spPr>
            <p:txBody>
              <a:bodyPr wrap="none" anchor="ctr"/>
              <a:lstStyle/>
              <a:p>
                <a:endParaRPr lang="zh-CN" altLang="en-US"/>
              </a:p>
            </p:txBody>
          </p:sp>
          <p:sp>
            <p:nvSpPr>
              <p:cNvPr id="26" name="椭圆 22"/>
              <p:cNvSpPr>
                <a:spLocks noChangeArrowheads="1"/>
              </p:cNvSpPr>
              <p:nvPr/>
            </p:nvSpPr>
            <p:spPr bwMode="gray">
              <a:xfrm>
                <a:off x="462" y="1725"/>
                <a:ext cx="1062" cy="1048"/>
              </a:xfrm>
              <a:prstGeom prst="ellipse">
                <a:avLst/>
              </a:prstGeom>
              <a:solidFill>
                <a:schemeClr val="accent2">
                  <a:alpha val="10196"/>
                </a:schemeClr>
              </a:solidFill>
              <a:ln w="9525">
                <a:noFill/>
                <a:round/>
              </a:ln>
            </p:spPr>
            <p:txBody>
              <a:bodyPr wrap="none" anchor="ctr"/>
              <a:lstStyle/>
              <a:p>
                <a:endParaRPr lang="zh-CN" altLang="en-US"/>
              </a:p>
            </p:txBody>
          </p:sp>
        </p:grpSp>
      </p:grpSp>
      <p:grpSp>
        <p:nvGrpSpPr>
          <p:cNvPr id="29" name="组合 23"/>
          <p:cNvGrpSpPr/>
          <p:nvPr/>
        </p:nvGrpSpPr>
        <p:grpSpPr bwMode="auto">
          <a:xfrm>
            <a:off x="6888162" y="4612481"/>
            <a:ext cx="1631950" cy="1612900"/>
            <a:chOff x="437" y="1700"/>
            <a:chExt cx="1110" cy="1096"/>
          </a:xfrm>
        </p:grpSpPr>
        <p:grpSp>
          <p:nvGrpSpPr>
            <p:cNvPr id="30" name="组合 24"/>
            <p:cNvGrpSpPr/>
            <p:nvPr/>
          </p:nvGrpSpPr>
          <p:grpSpPr bwMode="auto">
            <a:xfrm>
              <a:off x="437" y="1700"/>
              <a:ext cx="1110" cy="1096"/>
              <a:chOff x="437" y="1700"/>
              <a:chExt cx="1110" cy="1096"/>
            </a:xfrm>
          </p:grpSpPr>
          <p:sp>
            <p:nvSpPr>
              <p:cNvPr id="34" name="椭圆 25"/>
              <p:cNvSpPr>
                <a:spLocks noChangeArrowheads="1"/>
              </p:cNvSpPr>
              <p:nvPr/>
            </p:nvSpPr>
            <p:spPr bwMode="gray">
              <a:xfrm>
                <a:off x="437" y="1700"/>
                <a:ext cx="1110" cy="1096"/>
              </a:xfrm>
              <a:prstGeom prst="ellipse">
                <a:avLst/>
              </a:prstGeom>
              <a:solidFill>
                <a:schemeClr val="hlink">
                  <a:alpha val="10196"/>
                </a:schemeClr>
              </a:solidFill>
              <a:ln w="9525">
                <a:noFill/>
                <a:round/>
              </a:ln>
            </p:spPr>
            <p:txBody>
              <a:bodyPr wrap="none" anchor="ctr"/>
              <a:lstStyle/>
              <a:p>
                <a:endParaRPr lang="zh-CN" altLang="en-US"/>
              </a:p>
            </p:txBody>
          </p:sp>
          <p:sp>
            <p:nvSpPr>
              <p:cNvPr id="35" name="椭圆 26"/>
              <p:cNvSpPr>
                <a:spLocks noChangeArrowheads="1"/>
              </p:cNvSpPr>
              <p:nvPr/>
            </p:nvSpPr>
            <p:spPr bwMode="gray">
              <a:xfrm>
                <a:off x="462" y="1725"/>
                <a:ext cx="1062" cy="1048"/>
              </a:xfrm>
              <a:prstGeom prst="ellipse">
                <a:avLst/>
              </a:prstGeom>
              <a:solidFill>
                <a:srgbClr val="817E00">
                  <a:alpha val="10196"/>
                </a:srgbClr>
              </a:solidFill>
              <a:ln w="9525">
                <a:noFill/>
                <a:round/>
              </a:ln>
            </p:spPr>
            <p:txBody>
              <a:bodyPr wrap="none" anchor="ctr"/>
              <a:lstStyle/>
              <a:p>
                <a:endParaRPr lang="zh-CN" altLang="en-US"/>
              </a:p>
            </p:txBody>
          </p:sp>
        </p:grpSp>
        <p:grpSp>
          <p:nvGrpSpPr>
            <p:cNvPr id="31" name="组合 27"/>
            <p:cNvGrpSpPr/>
            <p:nvPr/>
          </p:nvGrpSpPr>
          <p:grpSpPr bwMode="auto">
            <a:xfrm>
              <a:off x="486" y="1748"/>
              <a:ext cx="1026" cy="1014"/>
              <a:chOff x="437" y="1700"/>
              <a:chExt cx="1110" cy="1096"/>
            </a:xfrm>
          </p:grpSpPr>
          <p:sp>
            <p:nvSpPr>
              <p:cNvPr id="32" name="椭圆 28"/>
              <p:cNvSpPr>
                <a:spLocks noChangeArrowheads="1"/>
              </p:cNvSpPr>
              <p:nvPr/>
            </p:nvSpPr>
            <p:spPr bwMode="gray">
              <a:xfrm>
                <a:off x="437" y="1700"/>
                <a:ext cx="1110" cy="1096"/>
              </a:xfrm>
              <a:prstGeom prst="ellipse">
                <a:avLst/>
              </a:prstGeom>
              <a:solidFill>
                <a:srgbClr val="817E00">
                  <a:alpha val="10196"/>
                </a:srgbClr>
              </a:solidFill>
              <a:ln w="9525">
                <a:noFill/>
                <a:round/>
              </a:ln>
            </p:spPr>
            <p:txBody>
              <a:bodyPr wrap="none" anchor="ctr"/>
              <a:lstStyle/>
              <a:p>
                <a:endParaRPr lang="zh-CN" altLang="en-US"/>
              </a:p>
            </p:txBody>
          </p:sp>
          <p:sp>
            <p:nvSpPr>
              <p:cNvPr id="33" name="椭圆 29"/>
              <p:cNvSpPr>
                <a:spLocks noChangeArrowheads="1"/>
              </p:cNvSpPr>
              <p:nvPr/>
            </p:nvSpPr>
            <p:spPr bwMode="gray">
              <a:xfrm>
                <a:off x="462" y="1725"/>
                <a:ext cx="1062" cy="1048"/>
              </a:xfrm>
              <a:prstGeom prst="ellipse">
                <a:avLst/>
              </a:prstGeom>
              <a:solidFill>
                <a:srgbClr val="817E00">
                  <a:alpha val="10196"/>
                </a:srgbClr>
              </a:solidFill>
              <a:ln w="9525">
                <a:noFill/>
                <a:round/>
              </a:ln>
            </p:spPr>
            <p:txBody>
              <a:bodyPr wrap="none" anchor="ctr"/>
              <a:lstStyle/>
              <a:p>
                <a:endParaRPr lang="zh-CN" altLang="en-US"/>
              </a:p>
            </p:txBody>
          </p:sp>
        </p:grpSp>
      </p:grpSp>
      <p:grpSp>
        <p:nvGrpSpPr>
          <p:cNvPr id="36" name="组合 30"/>
          <p:cNvGrpSpPr/>
          <p:nvPr/>
        </p:nvGrpSpPr>
        <p:grpSpPr bwMode="auto">
          <a:xfrm>
            <a:off x="5641975" y="2259806"/>
            <a:ext cx="1466850" cy="1447800"/>
            <a:chOff x="708" y="2203"/>
            <a:chExt cx="751" cy="741"/>
          </a:xfrm>
        </p:grpSpPr>
        <p:sp>
          <p:nvSpPr>
            <p:cNvPr id="37" name="椭圆 31"/>
            <p:cNvSpPr>
              <a:spLocks noChangeArrowheads="1"/>
            </p:cNvSpPr>
            <p:nvPr/>
          </p:nvSpPr>
          <p:spPr bwMode="gray">
            <a:xfrm>
              <a:off x="728" y="2235"/>
              <a:ext cx="716" cy="709"/>
            </a:xfrm>
            <a:prstGeom prst="ellipse">
              <a:avLst/>
            </a:prstGeom>
            <a:gradFill rotWithShape="1">
              <a:gsLst>
                <a:gs pos="0">
                  <a:schemeClr val="accent1"/>
                </a:gs>
                <a:gs pos="100000">
                  <a:schemeClr val="accent1">
                    <a:gamma/>
                    <a:shade val="31765"/>
                    <a:invGamma/>
                  </a:schemeClr>
                </a:gs>
              </a:gsLst>
              <a:lin ang="5400000" scaled="1"/>
            </a:gradFill>
            <a:ln w="38100" algn="ctr">
              <a:solidFill>
                <a:srgbClr val="F8F8F8">
                  <a:alpha val="80000"/>
                </a:srgbClr>
              </a:solidFill>
              <a:round/>
            </a:ln>
            <a:effectLst/>
          </p:spPr>
          <p:txBody>
            <a:bodyPr wrap="none" anchor="ctr"/>
            <a:lstStyle/>
            <a:p>
              <a:pPr>
                <a:defRPr/>
              </a:pPr>
              <a:endParaRPr lang="zh-CN" altLang="en-US" b="1">
                <a:ea typeface="+mn-ea"/>
              </a:endParaRPr>
            </a:p>
          </p:txBody>
        </p:sp>
        <p:pic>
          <p:nvPicPr>
            <p:cNvPr id="38" name="图片 32" descr="cir_lighteffect0"/>
            <p:cNvPicPr>
              <a:picLocks noChangeAspect="1" noChangeArrowheads="1"/>
            </p:cNvPicPr>
            <p:nvPr/>
          </p:nvPicPr>
          <p:blipFill>
            <a:blip r:embed="rId3">
              <a:lum bright="18000" contrast="-12000"/>
            </a:blip>
            <a:srcRect/>
            <a:stretch>
              <a:fillRect/>
            </a:stretch>
          </p:blipFill>
          <p:spPr bwMode="gray">
            <a:xfrm>
              <a:off x="708" y="2203"/>
              <a:ext cx="751" cy="644"/>
            </a:xfrm>
            <a:prstGeom prst="rect">
              <a:avLst/>
            </a:prstGeom>
            <a:noFill/>
            <a:ln w="9525">
              <a:noFill/>
              <a:miter lim="800000"/>
              <a:headEnd/>
              <a:tailEnd/>
            </a:ln>
          </p:spPr>
        </p:pic>
      </p:grpSp>
      <p:sp>
        <p:nvSpPr>
          <p:cNvPr id="39" name="矩形 33"/>
          <p:cNvSpPr>
            <a:spLocks noChangeArrowheads="1"/>
          </p:cNvSpPr>
          <p:nvPr/>
        </p:nvSpPr>
        <p:spPr bwMode="gray">
          <a:xfrm>
            <a:off x="6090016" y="2734469"/>
            <a:ext cx="607224" cy="461665"/>
          </a:xfrm>
          <a:prstGeom prst="rect">
            <a:avLst/>
          </a:prstGeom>
          <a:noFill/>
          <a:ln w="9525">
            <a:noFill/>
            <a:miter lim="800000"/>
          </a:ln>
        </p:spPr>
        <p:txBody>
          <a:bodyPr wrap="square">
            <a:spAutoFit/>
          </a:bodyPr>
          <a:lstStyle/>
          <a:p>
            <a:pPr algn="ctr"/>
            <a:r>
              <a:rPr lang="zh-CN" altLang="en-US" b="1" dirty="0">
                <a:solidFill>
                  <a:srgbClr val="F8F8F8"/>
                </a:solidFill>
                <a:cs typeface="Arial" panose="020B0604020202020204" pitchFamily="34" charset="0"/>
              </a:rPr>
              <a:t> </a:t>
            </a:r>
            <a:r>
              <a:rPr lang="en-US" altLang="zh-CN" b="1" dirty="0">
                <a:solidFill>
                  <a:srgbClr val="F8F8F8"/>
                </a:solidFill>
                <a:cs typeface="Arial" panose="020B0604020202020204" pitchFamily="34" charset="0"/>
              </a:rPr>
              <a:t>1</a:t>
            </a:r>
          </a:p>
        </p:txBody>
      </p:sp>
      <p:grpSp>
        <p:nvGrpSpPr>
          <p:cNvPr id="40" name="组合 34"/>
          <p:cNvGrpSpPr/>
          <p:nvPr/>
        </p:nvGrpSpPr>
        <p:grpSpPr bwMode="auto">
          <a:xfrm>
            <a:off x="4250471" y="4628602"/>
            <a:ext cx="1466850" cy="1447800"/>
            <a:chOff x="708" y="2203"/>
            <a:chExt cx="751" cy="741"/>
          </a:xfrm>
        </p:grpSpPr>
        <p:sp>
          <p:nvSpPr>
            <p:cNvPr id="41" name="椭圆 35"/>
            <p:cNvSpPr>
              <a:spLocks noChangeArrowheads="1"/>
            </p:cNvSpPr>
            <p:nvPr/>
          </p:nvSpPr>
          <p:spPr bwMode="gray">
            <a:xfrm>
              <a:off x="728" y="2235"/>
              <a:ext cx="716" cy="709"/>
            </a:xfrm>
            <a:prstGeom prst="ellipse">
              <a:avLst/>
            </a:prstGeom>
            <a:gradFill rotWithShape="1">
              <a:gsLst>
                <a:gs pos="0">
                  <a:schemeClr val="accent2"/>
                </a:gs>
                <a:gs pos="100000">
                  <a:schemeClr val="accent2">
                    <a:gamma/>
                    <a:shade val="31765"/>
                    <a:invGamma/>
                  </a:schemeClr>
                </a:gs>
              </a:gsLst>
              <a:lin ang="5400000" scaled="1"/>
            </a:gradFill>
            <a:ln w="38100" algn="ctr">
              <a:solidFill>
                <a:srgbClr val="F8F8F8">
                  <a:alpha val="80000"/>
                </a:srgbClr>
              </a:solidFill>
              <a:round/>
            </a:ln>
            <a:effectLst/>
          </p:spPr>
          <p:txBody>
            <a:bodyPr wrap="none" anchor="ctr"/>
            <a:lstStyle/>
            <a:p>
              <a:pPr>
                <a:defRPr/>
              </a:pPr>
              <a:endParaRPr lang="zh-CN" altLang="en-US">
                <a:ea typeface="+mn-ea"/>
              </a:endParaRPr>
            </a:p>
          </p:txBody>
        </p:sp>
        <p:pic>
          <p:nvPicPr>
            <p:cNvPr id="42" name="图片 36" descr="cir_lighteffect0"/>
            <p:cNvPicPr>
              <a:picLocks noChangeAspect="1" noChangeArrowheads="1"/>
            </p:cNvPicPr>
            <p:nvPr/>
          </p:nvPicPr>
          <p:blipFill>
            <a:blip r:embed="rId3">
              <a:lum bright="18000" contrast="-12000"/>
            </a:blip>
            <a:srcRect/>
            <a:stretch>
              <a:fillRect/>
            </a:stretch>
          </p:blipFill>
          <p:spPr bwMode="gray">
            <a:xfrm>
              <a:off x="708" y="2203"/>
              <a:ext cx="751" cy="644"/>
            </a:xfrm>
            <a:prstGeom prst="rect">
              <a:avLst/>
            </a:prstGeom>
            <a:noFill/>
            <a:ln w="9525">
              <a:noFill/>
              <a:miter lim="800000"/>
              <a:headEnd/>
              <a:tailEnd/>
            </a:ln>
          </p:spPr>
        </p:pic>
      </p:grpSp>
      <p:sp>
        <p:nvSpPr>
          <p:cNvPr id="43" name="矩形 37"/>
          <p:cNvSpPr>
            <a:spLocks noChangeArrowheads="1"/>
          </p:cNvSpPr>
          <p:nvPr/>
        </p:nvSpPr>
        <p:spPr bwMode="gray">
          <a:xfrm>
            <a:off x="4194175" y="5177929"/>
            <a:ext cx="1450975" cy="461665"/>
          </a:xfrm>
          <a:prstGeom prst="rect">
            <a:avLst/>
          </a:prstGeom>
          <a:noFill/>
          <a:ln w="9525">
            <a:noFill/>
            <a:miter lim="800000"/>
          </a:ln>
        </p:spPr>
        <p:txBody>
          <a:bodyPr wrap="square">
            <a:spAutoFit/>
          </a:bodyPr>
          <a:lstStyle/>
          <a:p>
            <a:pPr algn="ctr"/>
            <a:r>
              <a:rPr lang="zh-CN" altLang="en-US" b="1" dirty="0">
                <a:solidFill>
                  <a:srgbClr val="F8F8F8"/>
                </a:solidFill>
                <a:cs typeface="Arial" panose="020B0604020202020204" pitchFamily="34" charset="0"/>
              </a:rPr>
              <a:t> </a:t>
            </a:r>
            <a:r>
              <a:rPr lang="en-US" altLang="zh-CN" b="1" dirty="0">
                <a:solidFill>
                  <a:srgbClr val="F8F8F8"/>
                </a:solidFill>
                <a:cs typeface="Arial" panose="020B0604020202020204" pitchFamily="34" charset="0"/>
              </a:rPr>
              <a:t>2</a:t>
            </a:r>
          </a:p>
        </p:txBody>
      </p:sp>
      <p:grpSp>
        <p:nvGrpSpPr>
          <p:cNvPr id="44" name="组合 38"/>
          <p:cNvGrpSpPr/>
          <p:nvPr/>
        </p:nvGrpSpPr>
        <p:grpSpPr bwMode="auto">
          <a:xfrm>
            <a:off x="6989762" y="4674394"/>
            <a:ext cx="1466850" cy="1447800"/>
            <a:chOff x="708" y="2203"/>
            <a:chExt cx="751" cy="741"/>
          </a:xfrm>
        </p:grpSpPr>
        <p:sp>
          <p:nvSpPr>
            <p:cNvPr id="45" name="椭圆 39"/>
            <p:cNvSpPr>
              <a:spLocks noChangeArrowheads="1"/>
            </p:cNvSpPr>
            <p:nvPr/>
          </p:nvSpPr>
          <p:spPr bwMode="gray">
            <a:xfrm>
              <a:off x="728" y="2235"/>
              <a:ext cx="716" cy="709"/>
            </a:xfrm>
            <a:prstGeom prst="ellipse">
              <a:avLst/>
            </a:prstGeom>
            <a:gradFill rotWithShape="1">
              <a:gsLst>
                <a:gs pos="0">
                  <a:srgbClr val="0099CC"/>
                </a:gs>
                <a:gs pos="100000">
                  <a:srgbClr val="003141"/>
                </a:gs>
              </a:gsLst>
              <a:lin ang="5400000" scaled="1"/>
            </a:gradFill>
            <a:ln w="38100" algn="ctr">
              <a:solidFill>
                <a:srgbClr val="F8F8F8">
                  <a:alpha val="79999"/>
                </a:srgbClr>
              </a:solidFill>
              <a:round/>
            </a:ln>
          </p:spPr>
          <p:txBody>
            <a:bodyPr wrap="none" anchor="ctr"/>
            <a:lstStyle/>
            <a:p>
              <a:endParaRPr lang="zh-CN" altLang="en-US"/>
            </a:p>
          </p:txBody>
        </p:sp>
        <p:pic>
          <p:nvPicPr>
            <p:cNvPr id="46" name="图片 40" descr="cir_lighteffect0"/>
            <p:cNvPicPr>
              <a:picLocks noChangeAspect="1" noChangeArrowheads="1"/>
            </p:cNvPicPr>
            <p:nvPr/>
          </p:nvPicPr>
          <p:blipFill>
            <a:blip r:embed="rId3">
              <a:lum bright="18000" contrast="-12000"/>
            </a:blip>
            <a:srcRect/>
            <a:stretch>
              <a:fillRect/>
            </a:stretch>
          </p:blipFill>
          <p:spPr bwMode="gray">
            <a:xfrm>
              <a:off x="708" y="2203"/>
              <a:ext cx="751" cy="644"/>
            </a:xfrm>
            <a:prstGeom prst="rect">
              <a:avLst/>
            </a:prstGeom>
            <a:noFill/>
            <a:ln w="9525">
              <a:noFill/>
              <a:miter lim="800000"/>
              <a:headEnd/>
              <a:tailEnd/>
            </a:ln>
          </p:spPr>
        </p:pic>
      </p:grpSp>
      <p:grpSp>
        <p:nvGrpSpPr>
          <p:cNvPr id="47" name="组合 41"/>
          <p:cNvGrpSpPr/>
          <p:nvPr/>
        </p:nvGrpSpPr>
        <p:grpSpPr bwMode="auto">
          <a:xfrm>
            <a:off x="6972300" y="4674394"/>
            <a:ext cx="1466850" cy="1447800"/>
            <a:chOff x="708" y="2203"/>
            <a:chExt cx="751" cy="741"/>
          </a:xfrm>
        </p:grpSpPr>
        <p:sp>
          <p:nvSpPr>
            <p:cNvPr id="48" name="椭圆 42"/>
            <p:cNvSpPr>
              <a:spLocks noChangeArrowheads="1"/>
            </p:cNvSpPr>
            <p:nvPr/>
          </p:nvSpPr>
          <p:spPr bwMode="gray">
            <a:xfrm>
              <a:off x="728" y="2235"/>
              <a:ext cx="716" cy="709"/>
            </a:xfrm>
            <a:prstGeom prst="ellipse">
              <a:avLst/>
            </a:prstGeom>
            <a:gradFill rotWithShape="1">
              <a:gsLst>
                <a:gs pos="0">
                  <a:schemeClr val="hlink"/>
                </a:gs>
                <a:gs pos="100000">
                  <a:schemeClr val="hlink">
                    <a:gamma/>
                    <a:shade val="31765"/>
                    <a:invGamma/>
                  </a:schemeClr>
                </a:gs>
              </a:gsLst>
              <a:lin ang="5400000" scaled="1"/>
            </a:gradFill>
            <a:ln w="38100" algn="ctr">
              <a:solidFill>
                <a:srgbClr val="F8F8F8">
                  <a:alpha val="80000"/>
                </a:srgbClr>
              </a:solidFill>
              <a:round/>
            </a:ln>
            <a:effectLst/>
          </p:spPr>
          <p:txBody>
            <a:bodyPr wrap="none" anchor="ctr"/>
            <a:lstStyle/>
            <a:p>
              <a:pPr>
                <a:defRPr/>
              </a:pPr>
              <a:endParaRPr lang="zh-CN" altLang="en-US">
                <a:ea typeface="+mn-ea"/>
              </a:endParaRPr>
            </a:p>
          </p:txBody>
        </p:sp>
        <p:pic>
          <p:nvPicPr>
            <p:cNvPr id="49" name="图片 43" descr="cir_lighteffect0"/>
            <p:cNvPicPr>
              <a:picLocks noChangeAspect="1" noChangeArrowheads="1"/>
            </p:cNvPicPr>
            <p:nvPr/>
          </p:nvPicPr>
          <p:blipFill>
            <a:blip r:embed="rId3">
              <a:lum bright="18000" contrast="-12000"/>
            </a:blip>
            <a:srcRect/>
            <a:stretch>
              <a:fillRect/>
            </a:stretch>
          </p:blipFill>
          <p:spPr bwMode="gray">
            <a:xfrm>
              <a:off x="708" y="2203"/>
              <a:ext cx="751" cy="644"/>
            </a:xfrm>
            <a:prstGeom prst="rect">
              <a:avLst/>
            </a:prstGeom>
            <a:noFill/>
            <a:ln w="9525">
              <a:noFill/>
              <a:miter lim="800000"/>
              <a:headEnd/>
              <a:tailEnd/>
            </a:ln>
          </p:spPr>
        </p:pic>
      </p:grpSp>
      <p:sp>
        <p:nvSpPr>
          <p:cNvPr id="50" name="矩形 44"/>
          <p:cNvSpPr>
            <a:spLocks noChangeArrowheads="1"/>
          </p:cNvSpPr>
          <p:nvPr/>
        </p:nvSpPr>
        <p:spPr bwMode="gray">
          <a:xfrm>
            <a:off x="6973887" y="5177929"/>
            <a:ext cx="1450975" cy="461665"/>
          </a:xfrm>
          <a:prstGeom prst="rect">
            <a:avLst/>
          </a:prstGeom>
          <a:noFill/>
          <a:ln w="9525">
            <a:noFill/>
            <a:miter lim="800000"/>
          </a:ln>
        </p:spPr>
        <p:txBody>
          <a:bodyPr wrap="square">
            <a:spAutoFit/>
          </a:bodyPr>
          <a:lstStyle/>
          <a:p>
            <a:pPr algn="ctr"/>
            <a:r>
              <a:rPr lang="zh-CN" altLang="en-US" b="1" dirty="0">
                <a:solidFill>
                  <a:srgbClr val="F8F8F8"/>
                </a:solidFill>
                <a:cs typeface="Arial" panose="020B0604020202020204" pitchFamily="34" charset="0"/>
              </a:rPr>
              <a:t> </a:t>
            </a:r>
            <a:r>
              <a:rPr lang="en-US" altLang="zh-CN" b="1" dirty="0">
                <a:solidFill>
                  <a:srgbClr val="F8F8F8"/>
                </a:solidFill>
                <a:cs typeface="Arial" panose="020B0604020202020204" pitchFamily="34" charset="0"/>
              </a:rPr>
              <a:t>3</a:t>
            </a:r>
          </a:p>
        </p:txBody>
      </p:sp>
      <p:sp>
        <p:nvSpPr>
          <p:cNvPr id="51" name="矩形 50"/>
          <p:cNvSpPr/>
          <p:nvPr/>
        </p:nvSpPr>
        <p:spPr>
          <a:xfrm>
            <a:off x="917575" y="1113334"/>
            <a:ext cx="2680542" cy="461665"/>
          </a:xfrm>
          <a:prstGeom prst="rect">
            <a:avLst/>
          </a:prstGeom>
        </p:spPr>
        <p:txBody>
          <a:bodyPr wrap="none">
            <a:spAutoFit/>
          </a:bodyPr>
          <a:lstStyle/>
          <a:p>
            <a:r>
              <a:rPr lang="en-US" altLang="zh-CN" b="1" dirty="0"/>
              <a:t>5. </a:t>
            </a:r>
            <a:r>
              <a:rPr lang="zh-CN" altLang="en-US" b="1" dirty="0"/>
              <a:t>现金流量的作用</a:t>
            </a:r>
          </a:p>
        </p:txBody>
      </p:sp>
      <p:sp>
        <p:nvSpPr>
          <p:cNvPr id="4" name="灯片编号占位符 3">
            <a:extLst>
              <a:ext uri="{FF2B5EF4-FFF2-40B4-BE49-F238E27FC236}">
                <a16:creationId xmlns:a16="http://schemas.microsoft.com/office/drawing/2014/main" id="{4EA32BE7-6083-483B-8DBB-E26B0A873ECC}"/>
              </a:ext>
            </a:extLst>
          </p:cNvPr>
          <p:cNvSpPr>
            <a:spLocks noGrp="1"/>
          </p:cNvSpPr>
          <p:nvPr>
            <p:ph type="sldNum" sz="quarter" idx="12"/>
          </p:nvPr>
        </p:nvSpPr>
        <p:spPr/>
        <p:txBody>
          <a:bodyPr/>
          <a:lstStyle/>
          <a:p>
            <a:fld id="{B6F15528-21DE-4FAA-801E-634DDDAF4B2B}" type="slidenum">
              <a:rPr lang="en-US" smtClean="0"/>
              <a:t>162</a:t>
            </a:fld>
            <a:endParaRPr lang="en-US" dirty="0"/>
          </a:p>
        </p:txBody>
      </p:sp>
      <p:sp>
        <p:nvSpPr>
          <p:cNvPr id="53" name="灯片编号占位符 8">
            <a:extLst>
              <a:ext uri="{FF2B5EF4-FFF2-40B4-BE49-F238E27FC236}">
                <a16:creationId xmlns:a16="http://schemas.microsoft.com/office/drawing/2014/main" id="{8149CD23-D686-40A8-B389-779D5626B9B1}"/>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162</a:t>
            </a:fld>
            <a:endParaRPr kumimoji="0" lang="en-US" altLang="zh-CN" sz="1800" dirty="0">
              <a:latin typeface="Times New Roman" panose="02020603050405020304" pitchFamily="18" charset="0"/>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7120" y="381794"/>
            <a:ext cx="6581775" cy="400050"/>
          </a:xfrm>
        </p:spPr>
        <p:txBody>
          <a:bodyPr/>
          <a:lstStyle/>
          <a:p>
            <a:r>
              <a:rPr lang="en-US" altLang="zh-CN" b="1" dirty="0"/>
              <a:t>2.2.3 </a:t>
            </a:r>
            <a:r>
              <a:rPr lang="zh-CN" altLang="zh-CN" b="1" dirty="0"/>
              <a:t>资金的等值计算及其应用</a:t>
            </a:r>
            <a:endParaRPr lang="zh-CN" altLang="en-US" b="1" dirty="0"/>
          </a:p>
        </p:txBody>
      </p:sp>
      <p:cxnSp>
        <p:nvCxnSpPr>
          <p:cNvPr id="4" name="直接连接符 3"/>
          <p:cNvCxnSpPr/>
          <p:nvPr/>
        </p:nvCxnSpPr>
        <p:spPr>
          <a:xfrm>
            <a:off x="-35378" y="1829594"/>
            <a:ext cx="12192000" cy="0"/>
          </a:xfrm>
          <a:prstGeom prst="line">
            <a:avLst/>
          </a:prstGeom>
          <a:noFill/>
          <a:ln w="57150" cap="flat" cmpd="sng" algn="ctr">
            <a:solidFill>
              <a:schemeClr val="accent3"/>
            </a:solidFill>
            <a:prstDash val="solid"/>
            <a:miter lim="800000"/>
          </a:ln>
          <a:effectLst/>
        </p:spPr>
      </p:cxnSp>
      <p:sp>
        <p:nvSpPr>
          <p:cNvPr id="5" name="矩形 4"/>
          <p:cNvSpPr/>
          <p:nvPr/>
        </p:nvSpPr>
        <p:spPr>
          <a:xfrm>
            <a:off x="917120" y="1905794"/>
            <a:ext cx="10286999" cy="1134413"/>
          </a:xfrm>
          <a:prstGeom prst="rect">
            <a:avLst/>
          </a:prstGeom>
        </p:spPr>
        <p:txBody>
          <a:bodyPr wrap="square">
            <a:spAutoFit/>
          </a:bodyPr>
          <a:lstStyle/>
          <a:p>
            <a:pPr>
              <a:lnSpc>
                <a:spcPct val="150000"/>
              </a:lnSpc>
            </a:pPr>
            <a:r>
              <a:rPr lang="en-US" altLang="zh-CN" dirty="0"/>
              <a:t>       </a:t>
            </a:r>
            <a:r>
              <a:rPr lang="zh-CN" altLang="zh-CN" dirty="0"/>
              <a:t>资金具有时间价值</a:t>
            </a:r>
            <a:r>
              <a:rPr lang="zh-CN" altLang="en-US" dirty="0"/>
              <a:t>。</a:t>
            </a:r>
            <a:r>
              <a:rPr lang="zh-CN" altLang="zh-CN" dirty="0"/>
              <a:t>资金等值是指在考虑了资金的时间价值后，不同时间点上数额不等的资金在一定利率的条件下具有相同的价值。</a:t>
            </a:r>
            <a:endParaRPr lang="en-US" altLang="zh-CN" dirty="0"/>
          </a:p>
        </p:txBody>
      </p:sp>
      <p:sp>
        <p:nvSpPr>
          <p:cNvPr id="6" name="Rectangle 5"/>
          <p:cNvSpPr>
            <a:spLocks noChangeArrowheads="1"/>
          </p:cNvSpPr>
          <p:nvPr/>
        </p:nvSpPr>
        <p:spPr bwMode="auto">
          <a:xfrm>
            <a:off x="6653730" y="6150378"/>
            <a:ext cx="5238750" cy="498598"/>
          </a:xfrm>
          <a:prstGeom prst="rect">
            <a:avLst/>
          </a:prstGeom>
          <a:noFill/>
          <a:ln w="9525">
            <a:noFill/>
            <a:miter lim="800000"/>
          </a:ln>
        </p:spPr>
        <p:txBody>
          <a:bodyPr>
            <a:spAutoFit/>
          </a:bodyPr>
          <a:lstStyle/>
          <a:p>
            <a:pPr algn="ctr" eaLnBrk="0" hangingPunct="0">
              <a:lnSpc>
                <a:spcPct val="110000"/>
              </a:lnSpc>
            </a:pPr>
            <a:r>
              <a:rPr lang="zh-CN" altLang="zh-CN" dirty="0"/>
              <a:t>影响资金等值的因素</a:t>
            </a:r>
            <a:endParaRPr lang="en-US" altLang="zh-CN" dirty="0">
              <a:solidFill>
                <a:srgbClr val="000000"/>
              </a:solidFill>
              <a:cs typeface="Arial" panose="020B0604020202020204" pitchFamily="34" charset="0"/>
            </a:endParaRPr>
          </a:p>
        </p:txBody>
      </p:sp>
      <p:sp>
        <p:nvSpPr>
          <p:cNvPr id="7" name="AutoShape 7"/>
          <p:cNvSpPr>
            <a:spLocks noChangeArrowheads="1"/>
          </p:cNvSpPr>
          <p:nvPr/>
        </p:nvSpPr>
        <p:spPr bwMode="gray">
          <a:xfrm>
            <a:off x="4745038" y="2815431"/>
            <a:ext cx="2497137" cy="1985963"/>
          </a:xfrm>
          <a:prstGeom prst="diamond">
            <a:avLst/>
          </a:prstGeom>
          <a:solidFill>
            <a:srgbClr val="F8F8F8"/>
          </a:solidFill>
          <a:ln w="9525">
            <a:miter lim="800000"/>
          </a:ln>
          <a:scene3d>
            <a:camera prst="legacyObliqueBottom">
              <a:rot lat="20099993" lon="0" rev="0"/>
            </a:camera>
            <a:lightRig rig="legacyNormal2" dir="t"/>
          </a:scene3d>
          <a:sp3d extrusionH="163500" prstMaterial="legacyPlastic">
            <a:bevelT w="13500" h="13500" prst="angle"/>
            <a:bevelB w="13500" h="13500" prst="angle"/>
            <a:extrusionClr>
              <a:srgbClr val="F8F8F8"/>
            </a:extrusionClr>
          </a:sp3d>
        </p:spPr>
        <p:txBody>
          <a:bodyPr wrap="none" anchor="ctr">
            <a:flatTx/>
          </a:bodyPr>
          <a:lstStyle/>
          <a:p>
            <a:pPr algn="ctr"/>
            <a:endParaRPr lang="zh-CN" altLang="en-US">
              <a:cs typeface="Arial" panose="020B0604020202020204" pitchFamily="34" charset="0"/>
            </a:endParaRPr>
          </a:p>
        </p:txBody>
      </p:sp>
      <p:sp>
        <p:nvSpPr>
          <p:cNvPr id="8" name="AutoShape 8"/>
          <p:cNvSpPr>
            <a:spLocks noChangeArrowheads="1"/>
          </p:cNvSpPr>
          <p:nvPr/>
        </p:nvSpPr>
        <p:spPr bwMode="gray">
          <a:xfrm>
            <a:off x="3509963" y="3890169"/>
            <a:ext cx="2497137" cy="1985963"/>
          </a:xfrm>
          <a:prstGeom prst="diamond">
            <a:avLst/>
          </a:prstGeom>
          <a:solidFill>
            <a:srgbClr val="F8F8F8"/>
          </a:solidFill>
          <a:ln w="9525">
            <a:miter lim="800000"/>
          </a:ln>
          <a:scene3d>
            <a:camera prst="legacyObliqueBottom">
              <a:rot lat="20099993" lon="0" rev="0"/>
            </a:camera>
            <a:lightRig rig="legacyFlat2" dir="t"/>
          </a:scene3d>
          <a:sp3d extrusionH="163500" prstMaterial="legacyPlastic">
            <a:bevelT w="13500" h="13500" prst="angle"/>
            <a:bevelB w="13500" h="13500" prst="angle"/>
            <a:extrusionClr>
              <a:srgbClr val="F8F8F8"/>
            </a:extrusionClr>
          </a:sp3d>
        </p:spPr>
        <p:txBody>
          <a:bodyPr wrap="none" anchor="ctr">
            <a:flatTx/>
          </a:bodyPr>
          <a:lstStyle/>
          <a:p>
            <a:pPr algn="ctr"/>
            <a:endParaRPr lang="zh-CN" altLang="en-US">
              <a:cs typeface="Arial" panose="020B0604020202020204" pitchFamily="34" charset="0"/>
            </a:endParaRPr>
          </a:p>
        </p:txBody>
      </p:sp>
      <p:sp>
        <p:nvSpPr>
          <p:cNvPr id="9" name="AutoShape 9"/>
          <p:cNvSpPr>
            <a:spLocks noChangeArrowheads="1"/>
          </p:cNvSpPr>
          <p:nvPr/>
        </p:nvSpPr>
        <p:spPr bwMode="gray">
          <a:xfrm>
            <a:off x="6021388" y="3890169"/>
            <a:ext cx="2497137" cy="1985963"/>
          </a:xfrm>
          <a:prstGeom prst="diamond">
            <a:avLst/>
          </a:prstGeom>
          <a:solidFill>
            <a:srgbClr val="F8F8F8"/>
          </a:solidFill>
          <a:ln w="9525">
            <a:miter lim="800000"/>
          </a:ln>
          <a:scene3d>
            <a:camera prst="legacyObliqueBottom">
              <a:rot lat="20099993" lon="0" rev="0"/>
            </a:camera>
            <a:lightRig rig="legacyFlat2" dir="t"/>
          </a:scene3d>
          <a:sp3d extrusionH="163500" prstMaterial="legacyPlastic">
            <a:bevelT w="13500" h="13500" prst="angle"/>
            <a:bevelB w="13500" h="13500" prst="angle"/>
            <a:extrusionClr>
              <a:srgbClr val="F8F8F8"/>
            </a:extrusionClr>
          </a:sp3d>
        </p:spPr>
        <p:txBody>
          <a:bodyPr wrap="none" anchor="ctr">
            <a:flatTx/>
          </a:bodyPr>
          <a:lstStyle/>
          <a:p>
            <a:pPr algn="ctr"/>
            <a:endParaRPr lang="zh-CN" altLang="en-US">
              <a:cs typeface="Arial" panose="020B0604020202020204" pitchFamily="34" charset="0"/>
            </a:endParaRPr>
          </a:p>
        </p:txBody>
      </p:sp>
      <p:grpSp>
        <p:nvGrpSpPr>
          <p:cNvPr id="10" name="Group 13"/>
          <p:cNvGrpSpPr/>
          <p:nvPr/>
        </p:nvGrpSpPr>
        <p:grpSpPr bwMode="auto">
          <a:xfrm>
            <a:off x="3498850" y="3701257"/>
            <a:ext cx="2497138" cy="1985962"/>
            <a:chOff x="1352" y="1684"/>
            <a:chExt cx="1573" cy="1251"/>
          </a:xfrm>
        </p:grpSpPr>
        <p:sp>
          <p:nvSpPr>
            <p:cNvPr id="11" name="AutoShape 14"/>
            <p:cNvSpPr>
              <a:spLocks noChangeArrowheads="1"/>
            </p:cNvSpPr>
            <p:nvPr/>
          </p:nvSpPr>
          <p:spPr bwMode="gray">
            <a:xfrm>
              <a:off x="1352" y="1684"/>
              <a:ext cx="1573" cy="1251"/>
            </a:xfrm>
            <a:prstGeom prst="diamond">
              <a:avLst/>
            </a:prstGeom>
            <a:gradFill rotWithShape="1">
              <a:gsLst>
                <a:gs pos="0">
                  <a:schemeClr val="accent2">
                    <a:gamma/>
                    <a:shade val="46275"/>
                    <a:invGamma/>
                  </a:schemeClr>
                </a:gs>
                <a:gs pos="100000">
                  <a:schemeClr val="accent2"/>
                </a:gs>
              </a:gsLst>
              <a:lin ang="5400000" scaled="1"/>
            </a:gradFill>
            <a:ln w="9525">
              <a:miter lim="800000"/>
            </a:ln>
            <a:effectLst/>
            <a:scene3d>
              <a:camera prst="legacyObliqueBottom">
                <a:rot lat="20099996" lon="0" rev="0"/>
              </a:camera>
              <a:lightRig rig="legacyNormal2" dir="t"/>
            </a:scene3d>
            <a:sp3d extrusionH="163500" prstMaterial="legacyPlastic">
              <a:bevelT w="13500" h="13500" prst="angle"/>
              <a:bevelB w="13500" h="13500" prst="angle"/>
              <a:extrusionClr>
                <a:schemeClr val="accent2"/>
              </a:extrusionClr>
            </a:sp3d>
          </p:spPr>
          <p:txBody>
            <a:bodyPr wrap="none" anchor="ctr">
              <a:flatTx/>
            </a:bodyPr>
            <a:lstStyle/>
            <a:p>
              <a:pPr algn="ctr">
                <a:defRPr/>
              </a:pPr>
              <a:endParaRPr lang="zh-CN" altLang="en-US">
                <a:ea typeface="宋体" panose="02010600030101010101" pitchFamily="2" charset="-122"/>
                <a:cs typeface="Arial" panose="020B0604020202020204" pitchFamily="34" charset="0"/>
              </a:endParaRPr>
            </a:p>
          </p:txBody>
        </p:sp>
        <p:sp>
          <p:nvSpPr>
            <p:cNvPr id="12" name="Line 15"/>
            <p:cNvSpPr>
              <a:spLocks noChangeShapeType="1"/>
            </p:cNvSpPr>
            <p:nvPr/>
          </p:nvSpPr>
          <p:spPr bwMode="gray">
            <a:xfrm>
              <a:off x="1355" y="2307"/>
              <a:ext cx="787" cy="433"/>
            </a:xfrm>
            <a:prstGeom prst="line">
              <a:avLst/>
            </a:prstGeom>
            <a:noFill/>
            <a:ln w="6350">
              <a:solidFill>
                <a:srgbClr val="FFFFFF">
                  <a:alpha val="30196"/>
                </a:srgbClr>
              </a:solidFill>
              <a:round/>
            </a:ln>
          </p:spPr>
          <p:txBody>
            <a:bodyPr/>
            <a:lstStyle/>
            <a:p>
              <a:endParaRPr lang="zh-CN" altLang="en-US"/>
            </a:p>
          </p:txBody>
        </p:sp>
      </p:grpSp>
      <p:grpSp>
        <p:nvGrpSpPr>
          <p:cNvPr id="13" name="Group 16"/>
          <p:cNvGrpSpPr/>
          <p:nvPr/>
        </p:nvGrpSpPr>
        <p:grpSpPr bwMode="auto">
          <a:xfrm>
            <a:off x="6010275" y="3701257"/>
            <a:ext cx="2497138" cy="1985962"/>
            <a:chOff x="2934" y="1684"/>
            <a:chExt cx="1573" cy="1251"/>
          </a:xfrm>
        </p:grpSpPr>
        <p:sp>
          <p:nvSpPr>
            <p:cNvPr id="14" name="AutoShape 17"/>
            <p:cNvSpPr>
              <a:spLocks noChangeArrowheads="1"/>
            </p:cNvSpPr>
            <p:nvPr/>
          </p:nvSpPr>
          <p:spPr bwMode="gray">
            <a:xfrm>
              <a:off x="2934" y="1684"/>
              <a:ext cx="1573" cy="1251"/>
            </a:xfrm>
            <a:prstGeom prst="diamond">
              <a:avLst/>
            </a:prstGeom>
            <a:gradFill rotWithShape="1">
              <a:gsLst>
                <a:gs pos="0">
                  <a:schemeClr val="hlink">
                    <a:gamma/>
                    <a:shade val="46275"/>
                    <a:invGamma/>
                  </a:schemeClr>
                </a:gs>
                <a:gs pos="100000">
                  <a:schemeClr val="hlink"/>
                </a:gs>
              </a:gsLst>
              <a:lin ang="5400000" scaled="1"/>
            </a:gradFill>
            <a:ln w="9525">
              <a:miter lim="800000"/>
            </a:ln>
            <a:effectLst/>
            <a:scene3d>
              <a:camera prst="legacyObliqueBottom">
                <a:rot lat="20099996" lon="0" rev="0"/>
              </a:camera>
              <a:lightRig rig="legacyNormal2" dir="t"/>
            </a:scene3d>
            <a:sp3d extrusionH="163500" prstMaterial="legacyPlastic">
              <a:bevelT w="13500" h="13500" prst="angle"/>
              <a:bevelB w="13500" h="13500" prst="angle"/>
              <a:extrusionClr>
                <a:schemeClr val="hlink"/>
              </a:extrusionClr>
            </a:sp3d>
          </p:spPr>
          <p:txBody>
            <a:bodyPr wrap="none" anchor="ctr">
              <a:flatTx/>
            </a:bodyPr>
            <a:lstStyle/>
            <a:p>
              <a:pPr algn="ctr">
                <a:defRPr/>
              </a:pPr>
              <a:endParaRPr lang="zh-CN" altLang="en-US">
                <a:ea typeface="宋体" panose="02010600030101010101" pitchFamily="2" charset="-122"/>
                <a:cs typeface="Arial" panose="020B0604020202020204" pitchFamily="34" charset="0"/>
              </a:endParaRPr>
            </a:p>
          </p:txBody>
        </p:sp>
        <p:sp>
          <p:nvSpPr>
            <p:cNvPr id="15" name="Line 18"/>
            <p:cNvSpPr>
              <a:spLocks noChangeShapeType="1"/>
            </p:cNvSpPr>
            <p:nvPr/>
          </p:nvSpPr>
          <p:spPr bwMode="gray">
            <a:xfrm>
              <a:off x="2941" y="2308"/>
              <a:ext cx="787" cy="433"/>
            </a:xfrm>
            <a:prstGeom prst="line">
              <a:avLst/>
            </a:prstGeom>
            <a:noFill/>
            <a:ln w="6350">
              <a:solidFill>
                <a:srgbClr val="FFFFFF">
                  <a:alpha val="30196"/>
                </a:srgbClr>
              </a:solidFill>
              <a:round/>
            </a:ln>
          </p:spPr>
          <p:txBody>
            <a:bodyPr/>
            <a:lstStyle/>
            <a:p>
              <a:endParaRPr lang="zh-CN" altLang="en-US"/>
            </a:p>
          </p:txBody>
        </p:sp>
      </p:grpSp>
      <p:sp>
        <p:nvSpPr>
          <p:cNvPr id="16" name="Text Box 19"/>
          <p:cNvSpPr txBox="1">
            <a:spLocks noChangeArrowheads="1"/>
          </p:cNvSpPr>
          <p:nvPr/>
        </p:nvSpPr>
        <p:spPr bwMode="gray">
          <a:xfrm>
            <a:off x="5131933" y="3459282"/>
            <a:ext cx="1857375" cy="861774"/>
          </a:xfrm>
          <a:prstGeom prst="rect">
            <a:avLst/>
          </a:prstGeom>
          <a:noFill/>
          <a:ln w="9525">
            <a:noFill/>
            <a:miter lim="800000"/>
          </a:ln>
          <a:effectLst>
            <a:outerShdw dist="17961" dir="2700000" algn="ctr" rotWithShape="0">
              <a:srgbClr val="969696">
                <a:alpha val="50000"/>
              </a:srgbClr>
            </a:outerShdw>
          </a:effectLst>
        </p:spPr>
        <p:txBody>
          <a:bodyPr>
            <a:spAutoFit/>
          </a:bodyPr>
          <a:lstStyle/>
          <a:p>
            <a:pPr algn="ctr">
              <a:spcBef>
                <a:spcPct val="50000"/>
              </a:spcBef>
              <a:defRPr/>
            </a:pPr>
            <a:r>
              <a:rPr lang="zh-CN" altLang="zh-CN" sz="2000" b="1" dirty="0"/>
              <a:t>资金发生的</a:t>
            </a:r>
            <a:endParaRPr lang="en-US" altLang="zh-CN" sz="2000" b="1" dirty="0"/>
          </a:p>
          <a:p>
            <a:pPr algn="ctr">
              <a:spcBef>
                <a:spcPct val="50000"/>
              </a:spcBef>
              <a:defRPr/>
            </a:pPr>
            <a:r>
              <a:rPr lang="zh-CN" altLang="zh-CN" sz="2000" b="1" dirty="0"/>
              <a:t>时间</a:t>
            </a:r>
            <a:endParaRPr lang="en-US" sz="2000" b="1" dirty="0">
              <a:solidFill>
                <a:srgbClr val="F8F8F8"/>
              </a:solidFill>
            </a:endParaRPr>
          </a:p>
        </p:txBody>
      </p:sp>
      <p:sp>
        <p:nvSpPr>
          <p:cNvPr id="17" name="Text Box 20"/>
          <p:cNvSpPr txBox="1">
            <a:spLocks noChangeArrowheads="1"/>
          </p:cNvSpPr>
          <p:nvPr/>
        </p:nvSpPr>
        <p:spPr bwMode="gray">
          <a:xfrm>
            <a:off x="3806825" y="4498182"/>
            <a:ext cx="1857375" cy="400110"/>
          </a:xfrm>
          <a:prstGeom prst="rect">
            <a:avLst/>
          </a:prstGeom>
          <a:noFill/>
          <a:ln w="9525">
            <a:noFill/>
            <a:miter lim="800000"/>
          </a:ln>
          <a:effectLst>
            <a:outerShdw dist="17961" dir="2700000" algn="ctr" rotWithShape="0">
              <a:srgbClr val="969696">
                <a:alpha val="50000"/>
              </a:srgbClr>
            </a:outerShdw>
          </a:effectLst>
        </p:spPr>
        <p:txBody>
          <a:bodyPr>
            <a:spAutoFit/>
          </a:bodyPr>
          <a:lstStyle/>
          <a:p>
            <a:pPr algn="ctr">
              <a:spcBef>
                <a:spcPct val="50000"/>
              </a:spcBef>
              <a:defRPr/>
            </a:pPr>
            <a:r>
              <a:rPr lang="zh-CN" altLang="zh-CN" sz="2000" b="1" dirty="0">
                <a:solidFill>
                  <a:schemeClr val="bg1"/>
                </a:solidFill>
              </a:rPr>
              <a:t>金额</a:t>
            </a:r>
            <a:endParaRPr lang="en-US" sz="2000" b="1" dirty="0">
              <a:solidFill>
                <a:schemeClr val="bg1"/>
              </a:solidFill>
            </a:endParaRPr>
          </a:p>
        </p:txBody>
      </p:sp>
      <p:sp>
        <p:nvSpPr>
          <p:cNvPr id="18" name="Text Box 21"/>
          <p:cNvSpPr txBox="1">
            <a:spLocks noChangeArrowheads="1"/>
          </p:cNvSpPr>
          <p:nvPr/>
        </p:nvSpPr>
        <p:spPr bwMode="gray">
          <a:xfrm>
            <a:off x="6305550" y="4463257"/>
            <a:ext cx="1857375" cy="400110"/>
          </a:xfrm>
          <a:prstGeom prst="rect">
            <a:avLst/>
          </a:prstGeom>
          <a:noFill/>
          <a:ln w="9525">
            <a:noFill/>
            <a:miter lim="800000"/>
          </a:ln>
          <a:effectLst>
            <a:outerShdw dist="17961" dir="2700000" algn="ctr" rotWithShape="0">
              <a:srgbClr val="969696">
                <a:alpha val="50000"/>
              </a:srgbClr>
            </a:outerShdw>
          </a:effectLst>
        </p:spPr>
        <p:txBody>
          <a:bodyPr>
            <a:spAutoFit/>
          </a:bodyPr>
          <a:lstStyle/>
          <a:p>
            <a:pPr algn="ctr">
              <a:spcBef>
                <a:spcPct val="50000"/>
              </a:spcBef>
              <a:defRPr/>
            </a:pPr>
            <a:r>
              <a:rPr lang="zh-CN" altLang="zh-CN" sz="2000" b="1" dirty="0">
                <a:solidFill>
                  <a:schemeClr val="bg1"/>
                </a:solidFill>
              </a:rPr>
              <a:t>利率</a:t>
            </a:r>
            <a:endParaRPr lang="en-US" sz="2000" b="1" dirty="0">
              <a:solidFill>
                <a:schemeClr val="bg1"/>
              </a:solidFill>
            </a:endParaRPr>
          </a:p>
        </p:txBody>
      </p:sp>
      <p:grpSp>
        <p:nvGrpSpPr>
          <p:cNvPr id="19" name="Group 22"/>
          <p:cNvGrpSpPr/>
          <p:nvPr/>
        </p:nvGrpSpPr>
        <p:grpSpPr bwMode="auto">
          <a:xfrm>
            <a:off x="5287963" y="5077619"/>
            <a:ext cx="1682750" cy="1552575"/>
            <a:chOff x="482" y="1851"/>
            <a:chExt cx="860" cy="796"/>
          </a:xfrm>
        </p:grpSpPr>
        <p:sp>
          <p:nvSpPr>
            <p:cNvPr id="20" name="Freeform 23"/>
            <p:cNvSpPr/>
            <p:nvPr/>
          </p:nvSpPr>
          <p:spPr bwMode="gray">
            <a:xfrm>
              <a:off x="567" y="2464"/>
              <a:ext cx="335" cy="173"/>
            </a:xfrm>
            <a:custGeom>
              <a:avLst/>
              <a:gdLst>
                <a:gd name="T0" fmla="*/ 0 w 335"/>
                <a:gd name="T1" fmla="*/ 166 h 173"/>
                <a:gd name="T2" fmla="*/ 58 w 335"/>
                <a:gd name="T3" fmla="*/ 173 h 173"/>
                <a:gd name="T4" fmla="*/ 297 w 335"/>
                <a:gd name="T5" fmla="*/ 32 h 173"/>
                <a:gd name="T6" fmla="*/ 289 w 335"/>
                <a:gd name="T7" fmla="*/ 8 h 173"/>
                <a:gd name="T8" fmla="*/ 223 w 335"/>
                <a:gd name="T9" fmla="*/ 26 h 173"/>
                <a:gd name="T10" fmla="*/ 0 w 335"/>
                <a:gd name="T11" fmla="*/ 166 h 173"/>
                <a:gd name="T12" fmla="*/ 0 60000 65536"/>
                <a:gd name="T13" fmla="*/ 0 60000 65536"/>
                <a:gd name="T14" fmla="*/ 0 60000 65536"/>
                <a:gd name="T15" fmla="*/ 0 60000 65536"/>
                <a:gd name="T16" fmla="*/ 0 60000 65536"/>
                <a:gd name="T17" fmla="*/ 0 60000 65536"/>
                <a:gd name="T18" fmla="*/ 0 w 335"/>
                <a:gd name="T19" fmla="*/ 0 h 173"/>
                <a:gd name="T20" fmla="*/ 335 w 335"/>
                <a:gd name="T21" fmla="*/ 173 h 173"/>
              </a:gdLst>
              <a:ahLst/>
              <a:cxnLst>
                <a:cxn ang="T12">
                  <a:pos x="T0" y="T1"/>
                </a:cxn>
                <a:cxn ang="T13">
                  <a:pos x="T2" y="T3"/>
                </a:cxn>
                <a:cxn ang="T14">
                  <a:pos x="T4" y="T5"/>
                </a:cxn>
                <a:cxn ang="T15">
                  <a:pos x="T6" y="T7"/>
                </a:cxn>
                <a:cxn ang="T16">
                  <a:pos x="T8" y="T9"/>
                </a:cxn>
                <a:cxn ang="T17">
                  <a:pos x="T10" y="T11"/>
                </a:cxn>
              </a:cxnLst>
              <a:rect l="T18" t="T19" r="T20" b="T21"/>
              <a:pathLst>
                <a:path w="335" h="173">
                  <a:moveTo>
                    <a:pt x="0" y="166"/>
                  </a:moveTo>
                  <a:lnTo>
                    <a:pt x="58" y="173"/>
                  </a:lnTo>
                  <a:lnTo>
                    <a:pt x="297" y="32"/>
                  </a:lnTo>
                  <a:cubicBezTo>
                    <a:pt x="335" y="5"/>
                    <a:pt x="301" y="9"/>
                    <a:pt x="289" y="8"/>
                  </a:cubicBezTo>
                  <a:cubicBezTo>
                    <a:pt x="277" y="7"/>
                    <a:pt x="271" y="0"/>
                    <a:pt x="223" y="26"/>
                  </a:cubicBezTo>
                  <a:lnTo>
                    <a:pt x="0" y="166"/>
                  </a:lnTo>
                  <a:close/>
                </a:path>
              </a:pathLst>
            </a:custGeom>
            <a:gradFill rotWithShape="1">
              <a:gsLst>
                <a:gs pos="0">
                  <a:srgbClr val="181818">
                    <a:alpha val="0"/>
                  </a:srgbClr>
                </a:gs>
                <a:gs pos="100000">
                  <a:srgbClr val="1C1C1C"/>
                </a:gs>
              </a:gsLst>
              <a:lin ang="5400000" scaled="1"/>
            </a:gradFill>
            <a:ln w="9525">
              <a:noFill/>
              <a:miter lim="800000"/>
            </a:ln>
          </p:spPr>
          <p:txBody>
            <a:bodyPr/>
            <a:lstStyle/>
            <a:p>
              <a:pPr algn="ctr"/>
              <a:endParaRPr lang="zh-CN" altLang="en-US">
                <a:cs typeface="Arial" panose="020B0604020202020204" pitchFamily="34" charset="0"/>
              </a:endParaRPr>
            </a:p>
          </p:txBody>
        </p:sp>
        <p:sp>
          <p:nvSpPr>
            <p:cNvPr id="21" name="Freeform 24"/>
            <p:cNvSpPr/>
            <p:nvPr/>
          </p:nvSpPr>
          <p:spPr bwMode="gray">
            <a:xfrm>
              <a:off x="797" y="2401"/>
              <a:ext cx="367" cy="170"/>
            </a:xfrm>
            <a:custGeom>
              <a:avLst/>
              <a:gdLst>
                <a:gd name="T0" fmla="*/ 0 w 367"/>
                <a:gd name="T1" fmla="*/ 158 h 170"/>
                <a:gd name="T2" fmla="*/ 80 w 367"/>
                <a:gd name="T3" fmla="*/ 170 h 170"/>
                <a:gd name="T4" fmla="*/ 332 w 367"/>
                <a:gd name="T5" fmla="*/ 37 h 170"/>
                <a:gd name="T6" fmla="*/ 292 w 367"/>
                <a:gd name="T7" fmla="*/ 1 h 170"/>
                <a:gd name="T8" fmla="*/ 230 w 367"/>
                <a:gd name="T9" fmla="*/ 29 h 170"/>
                <a:gd name="T10" fmla="*/ 0 w 367"/>
                <a:gd name="T11" fmla="*/ 158 h 170"/>
                <a:gd name="T12" fmla="*/ 0 60000 65536"/>
                <a:gd name="T13" fmla="*/ 0 60000 65536"/>
                <a:gd name="T14" fmla="*/ 0 60000 65536"/>
                <a:gd name="T15" fmla="*/ 0 60000 65536"/>
                <a:gd name="T16" fmla="*/ 0 60000 65536"/>
                <a:gd name="T17" fmla="*/ 0 60000 65536"/>
                <a:gd name="T18" fmla="*/ 0 w 367"/>
                <a:gd name="T19" fmla="*/ 0 h 170"/>
                <a:gd name="T20" fmla="*/ 367 w 367"/>
                <a:gd name="T21" fmla="*/ 170 h 170"/>
              </a:gdLst>
              <a:ahLst/>
              <a:cxnLst>
                <a:cxn ang="T12">
                  <a:pos x="T0" y="T1"/>
                </a:cxn>
                <a:cxn ang="T13">
                  <a:pos x="T2" y="T3"/>
                </a:cxn>
                <a:cxn ang="T14">
                  <a:pos x="T4" y="T5"/>
                </a:cxn>
                <a:cxn ang="T15">
                  <a:pos x="T6" y="T7"/>
                </a:cxn>
                <a:cxn ang="T16">
                  <a:pos x="T8" y="T9"/>
                </a:cxn>
                <a:cxn ang="T17">
                  <a:pos x="T10" y="T11"/>
                </a:cxn>
              </a:cxnLst>
              <a:rect l="T18" t="T19" r="T20" b="T21"/>
              <a:pathLst>
                <a:path w="367" h="170">
                  <a:moveTo>
                    <a:pt x="0" y="158"/>
                  </a:moveTo>
                  <a:lnTo>
                    <a:pt x="80" y="170"/>
                  </a:lnTo>
                  <a:lnTo>
                    <a:pt x="332" y="37"/>
                  </a:lnTo>
                  <a:cubicBezTo>
                    <a:pt x="367" y="9"/>
                    <a:pt x="309" y="2"/>
                    <a:pt x="292" y="1"/>
                  </a:cubicBezTo>
                  <a:cubicBezTo>
                    <a:pt x="280" y="0"/>
                    <a:pt x="279" y="3"/>
                    <a:pt x="230" y="29"/>
                  </a:cubicBezTo>
                  <a:lnTo>
                    <a:pt x="0" y="158"/>
                  </a:lnTo>
                  <a:close/>
                </a:path>
              </a:pathLst>
            </a:custGeom>
            <a:gradFill rotWithShape="1">
              <a:gsLst>
                <a:gs pos="0">
                  <a:srgbClr val="181818">
                    <a:alpha val="0"/>
                  </a:srgbClr>
                </a:gs>
                <a:gs pos="100000">
                  <a:srgbClr val="1C1C1C"/>
                </a:gs>
              </a:gsLst>
              <a:lin ang="5400000" scaled="1"/>
            </a:gradFill>
            <a:ln w="9525">
              <a:noFill/>
              <a:miter lim="800000"/>
            </a:ln>
          </p:spPr>
          <p:txBody>
            <a:bodyPr/>
            <a:lstStyle/>
            <a:p>
              <a:pPr algn="ctr"/>
              <a:endParaRPr lang="zh-CN" altLang="en-US">
                <a:cs typeface="Arial" panose="020B0604020202020204" pitchFamily="34" charset="0"/>
              </a:endParaRPr>
            </a:p>
          </p:txBody>
        </p:sp>
        <p:sp>
          <p:nvSpPr>
            <p:cNvPr id="22" name="Freeform 25"/>
            <p:cNvSpPr/>
            <p:nvPr/>
          </p:nvSpPr>
          <p:spPr bwMode="gray">
            <a:xfrm>
              <a:off x="1035" y="2504"/>
              <a:ext cx="307" cy="143"/>
            </a:xfrm>
            <a:custGeom>
              <a:avLst/>
              <a:gdLst>
                <a:gd name="T0" fmla="*/ 0 w 307"/>
                <a:gd name="T1" fmla="*/ 134 h 143"/>
                <a:gd name="T2" fmla="*/ 66 w 307"/>
                <a:gd name="T3" fmla="*/ 143 h 143"/>
                <a:gd name="T4" fmla="*/ 282 w 307"/>
                <a:gd name="T5" fmla="*/ 35 h 143"/>
                <a:gd name="T6" fmla="*/ 219 w 307"/>
                <a:gd name="T7" fmla="*/ 17 h 143"/>
                <a:gd name="T8" fmla="*/ 0 w 307"/>
                <a:gd name="T9" fmla="*/ 134 h 143"/>
                <a:gd name="T10" fmla="*/ 0 60000 65536"/>
                <a:gd name="T11" fmla="*/ 0 60000 65536"/>
                <a:gd name="T12" fmla="*/ 0 60000 65536"/>
                <a:gd name="T13" fmla="*/ 0 60000 65536"/>
                <a:gd name="T14" fmla="*/ 0 60000 65536"/>
                <a:gd name="T15" fmla="*/ 0 w 307"/>
                <a:gd name="T16" fmla="*/ 0 h 143"/>
                <a:gd name="T17" fmla="*/ 307 w 307"/>
                <a:gd name="T18" fmla="*/ 143 h 143"/>
              </a:gdLst>
              <a:ahLst/>
              <a:cxnLst>
                <a:cxn ang="T10">
                  <a:pos x="T0" y="T1"/>
                </a:cxn>
                <a:cxn ang="T11">
                  <a:pos x="T2" y="T3"/>
                </a:cxn>
                <a:cxn ang="T12">
                  <a:pos x="T4" y="T5"/>
                </a:cxn>
                <a:cxn ang="T13">
                  <a:pos x="T6" y="T7"/>
                </a:cxn>
                <a:cxn ang="T14">
                  <a:pos x="T8" y="T9"/>
                </a:cxn>
              </a:cxnLst>
              <a:rect l="T15" t="T16" r="T17" b="T18"/>
              <a:pathLst>
                <a:path w="307" h="143">
                  <a:moveTo>
                    <a:pt x="0" y="134"/>
                  </a:moveTo>
                  <a:lnTo>
                    <a:pt x="66" y="143"/>
                  </a:lnTo>
                  <a:lnTo>
                    <a:pt x="282" y="35"/>
                  </a:lnTo>
                  <a:cubicBezTo>
                    <a:pt x="307" y="14"/>
                    <a:pt x="266" y="0"/>
                    <a:pt x="219" y="17"/>
                  </a:cubicBezTo>
                  <a:lnTo>
                    <a:pt x="0" y="134"/>
                  </a:lnTo>
                  <a:close/>
                </a:path>
              </a:pathLst>
            </a:custGeom>
            <a:gradFill rotWithShape="1">
              <a:gsLst>
                <a:gs pos="0">
                  <a:srgbClr val="181818">
                    <a:alpha val="0"/>
                  </a:srgbClr>
                </a:gs>
                <a:gs pos="100000">
                  <a:srgbClr val="1C1C1C"/>
                </a:gs>
              </a:gsLst>
              <a:lin ang="5400000" scaled="1"/>
            </a:gradFill>
            <a:ln w="9525">
              <a:noFill/>
              <a:miter lim="800000"/>
            </a:ln>
          </p:spPr>
          <p:txBody>
            <a:bodyPr/>
            <a:lstStyle/>
            <a:p>
              <a:pPr algn="ctr"/>
              <a:endParaRPr lang="zh-CN" altLang="en-US">
                <a:cs typeface="Arial" panose="020B0604020202020204" pitchFamily="34" charset="0"/>
              </a:endParaRPr>
            </a:p>
          </p:txBody>
        </p:sp>
        <p:sp>
          <p:nvSpPr>
            <p:cNvPr id="23" name="Freeform 26"/>
            <p:cNvSpPr/>
            <p:nvPr/>
          </p:nvSpPr>
          <p:spPr bwMode="gray">
            <a:xfrm>
              <a:off x="482" y="2066"/>
              <a:ext cx="224" cy="569"/>
            </a:xfrm>
            <a:custGeom>
              <a:avLst/>
              <a:gdLst>
                <a:gd name="T0" fmla="*/ 103 w 224"/>
                <a:gd name="T1" fmla="*/ 101 h 569"/>
                <a:gd name="T2" fmla="*/ 74 w 224"/>
                <a:gd name="T3" fmla="*/ 50 h 569"/>
                <a:gd name="T4" fmla="*/ 121 w 224"/>
                <a:gd name="T5" fmla="*/ 1 h 569"/>
                <a:gd name="T6" fmla="*/ 171 w 224"/>
                <a:gd name="T7" fmla="*/ 52 h 569"/>
                <a:gd name="T8" fmla="*/ 135 w 224"/>
                <a:gd name="T9" fmla="*/ 101 h 569"/>
                <a:gd name="T10" fmla="*/ 134 w 224"/>
                <a:gd name="T11" fmla="*/ 124 h 569"/>
                <a:gd name="T12" fmla="*/ 209 w 224"/>
                <a:gd name="T13" fmla="*/ 145 h 569"/>
                <a:gd name="T14" fmla="*/ 221 w 224"/>
                <a:gd name="T15" fmla="*/ 204 h 569"/>
                <a:gd name="T16" fmla="*/ 218 w 224"/>
                <a:gd name="T17" fmla="*/ 321 h 569"/>
                <a:gd name="T18" fmla="*/ 209 w 224"/>
                <a:gd name="T19" fmla="*/ 365 h 569"/>
                <a:gd name="T20" fmla="*/ 196 w 224"/>
                <a:gd name="T21" fmla="*/ 308 h 569"/>
                <a:gd name="T22" fmla="*/ 187 w 224"/>
                <a:gd name="T23" fmla="*/ 202 h 569"/>
                <a:gd name="T24" fmla="*/ 170 w 224"/>
                <a:gd name="T25" fmla="*/ 321 h 569"/>
                <a:gd name="T26" fmla="*/ 144 w 224"/>
                <a:gd name="T27" fmla="*/ 569 h 569"/>
                <a:gd name="T28" fmla="*/ 78 w 224"/>
                <a:gd name="T29" fmla="*/ 565 h 569"/>
                <a:gd name="T30" fmla="*/ 50 w 224"/>
                <a:gd name="T31" fmla="*/ 325 h 569"/>
                <a:gd name="T32" fmla="*/ 33 w 224"/>
                <a:gd name="T33" fmla="*/ 208 h 569"/>
                <a:gd name="T34" fmla="*/ 25 w 224"/>
                <a:gd name="T35" fmla="*/ 310 h 569"/>
                <a:gd name="T36" fmla="*/ 12 w 224"/>
                <a:gd name="T37" fmla="*/ 365 h 569"/>
                <a:gd name="T38" fmla="*/ 1 w 224"/>
                <a:gd name="T39" fmla="*/ 305 h 569"/>
                <a:gd name="T40" fmla="*/ 7 w 224"/>
                <a:gd name="T41" fmla="*/ 184 h 569"/>
                <a:gd name="T42" fmla="*/ 23 w 224"/>
                <a:gd name="T43" fmla="*/ 140 h 569"/>
                <a:gd name="T44" fmla="*/ 102 w 224"/>
                <a:gd name="T45" fmla="*/ 124 h 569"/>
                <a:gd name="T46" fmla="*/ 103 w 224"/>
                <a:gd name="T47" fmla="*/ 101 h 56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4"/>
                <a:gd name="T73" fmla="*/ 0 h 569"/>
                <a:gd name="T74" fmla="*/ 224 w 224"/>
                <a:gd name="T75" fmla="*/ 569 h 56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4" h="569">
                  <a:moveTo>
                    <a:pt x="103" y="101"/>
                  </a:moveTo>
                  <a:cubicBezTo>
                    <a:pt x="87" y="94"/>
                    <a:pt x="75" y="75"/>
                    <a:pt x="74" y="50"/>
                  </a:cubicBezTo>
                  <a:cubicBezTo>
                    <a:pt x="72" y="26"/>
                    <a:pt x="90" y="0"/>
                    <a:pt x="121" y="1"/>
                  </a:cubicBezTo>
                  <a:cubicBezTo>
                    <a:pt x="152" y="2"/>
                    <a:pt x="172" y="18"/>
                    <a:pt x="171" y="52"/>
                  </a:cubicBezTo>
                  <a:cubicBezTo>
                    <a:pt x="170" y="85"/>
                    <a:pt x="151" y="96"/>
                    <a:pt x="135" y="101"/>
                  </a:cubicBezTo>
                  <a:cubicBezTo>
                    <a:pt x="132" y="111"/>
                    <a:pt x="132" y="118"/>
                    <a:pt x="134" y="124"/>
                  </a:cubicBezTo>
                  <a:cubicBezTo>
                    <a:pt x="151" y="131"/>
                    <a:pt x="194" y="132"/>
                    <a:pt x="209" y="145"/>
                  </a:cubicBezTo>
                  <a:cubicBezTo>
                    <a:pt x="224" y="156"/>
                    <a:pt x="219" y="175"/>
                    <a:pt x="221" y="204"/>
                  </a:cubicBezTo>
                  <a:lnTo>
                    <a:pt x="218" y="321"/>
                  </a:lnTo>
                  <a:cubicBezTo>
                    <a:pt x="216" y="348"/>
                    <a:pt x="212" y="367"/>
                    <a:pt x="209" y="365"/>
                  </a:cubicBezTo>
                  <a:cubicBezTo>
                    <a:pt x="199" y="370"/>
                    <a:pt x="200" y="335"/>
                    <a:pt x="196" y="308"/>
                  </a:cubicBezTo>
                  <a:lnTo>
                    <a:pt x="187" y="202"/>
                  </a:lnTo>
                  <a:cubicBezTo>
                    <a:pt x="182" y="204"/>
                    <a:pt x="177" y="260"/>
                    <a:pt x="170" y="321"/>
                  </a:cubicBezTo>
                  <a:lnTo>
                    <a:pt x="144" y="569"/>
                  </a:lnTo>
                  <a:lnTo>
                    <a:pt x="78" y="565"/>
                  </a:lnTo>
                  <a:lnTo>
                    <a:pt x="50" y="325"/>
                  </a:lnTo>
                  <a:cubicBezTo>
                    <a:pt x="39" y="255"/>
                    <a:pt x="37" y="211"/>
                    <a:pt x="33" y="208"/>
                  </a:cubicBezTo>
                  <a:lnTo>
                    <a:pt x="25" y="310"/>
                  </a:lnTo>
                  <a:cubicBezTo>
                    <a:pt x="22" y="336"/>
                    <a:pt x="16" y="366"/>
                    <a:pt x="12" y="365"/>
                  </a:cubicBezTo>
                  <a:cubicBezTo>
                    <a:pt x="4" y="365"/>
                    <a:pt x="2" y="335"/>
                    <a:pt x="1" y="305"/>
                  </a:cubicBezTo>
                  <a:cubicBezTo>
                    <a:pt x="0" y="275"/>
                    <a:pt x="3" y="212"/>
                    <a:pt x="7" y="184"/>
                  </a:cubicBezTo>
                  <a:cubicBezTo>
                    <a:pt x="12" y="157"/>
                    <a:pt x="7" y="150"/>
                    <a:pt x="23" y="140"/>
                  </a:cubicBezTo>
                  <a:cubicBezTo>
                    <a:pt x="39" y="131"/>
                    <a:pt x="89" y="131"/>
                    <a:pt x="102" y="124"/>
                  </a:cubicBezTo>
                  <a:cubicBezTo>
                    <a:pt x="106" y="120"/>
                    <a:pt x="108" y="108"/>
                    <a:pt x="103" y="101"/>
                  </a:cubicBezTo>
                  <a:close/>
                </a:path>
              </a:pathLst>
            </a:custGeom>
            <a:gradFill rotWithShape="1">
              <a:gsLst>
                <a:gs pos="0">
                  <a:srgbClr val="FFFFFF"/>
                </a:gs>
                <a:gs pos="100000">
                  <a:srgbClr val="767676"/>
                </a:gs>
              </a:gsLst>
              <a:lin ang="5400000" scaled="1"/>
            </a:gradFill>
            <a:ln w="9525">
              <a:miter lim="800000"/>
            </a:ln>
            <a:scene3d>
              <a:camera prst="legacyPerspectiveTopRight">
                <a:rot lat="0" lon="899996" rev="0"/>
              </a:camera>
              <a:lightRig rig="legacyFlat1" dir="t"/>
            </a:scene3d>
            <a:sp3d extrusionH="36500" prstMaterial="legacyMetal">
              <a:bevelT w="13500" h="13500" prst="angle"/>
              <a:bevelB w="13500" h="13500" prst="angle"/>
              <a:extrusionClr>
                <a:srgbClr val="333333"/>
              </a:extrusionClr>
            </a:sp3d>
          </p:spPr>
          <p:txBody>
            <a:bodyPr>
              <a:flatTx/>
            </a:bodyPr>
            <a:lstStyle/>
            <a:p>
              <a:pPr algn="ctr"/>
              <a:endParaRPr lang="zh-CN" altLang="en-US">
                <a:cs typeface="Arial" panose="020B0604020202020204" pitchFamily="34" charset="0"/>
              </a:endParaRPr>
            </a:p>
          </p:txBody>
        </p:sp>
        <p:sp>
          <p:nvSpPr>
            <p:cNvPr id="24" name="Freeform 27"/>
            <p:cNvSpPr/>
            <p:nvPr/>
          </p:nvSpPr>
          <p:spPr bwMode="gray">
            <a:xfrm>
              <a:off x="698" y="1851"/>
              <a:ext cx="282" cy="716"/>
            </a:xfrm>
            <a:custGeom>
              <a:avLst/>
              <a:gdLst>
                <a:gd name="T0" fmla="*/ 206 w 224"/>
                <a:gd name="T1" fmla="*/ 201 h 569"/>
                <a:gd name="T2" fmla="*/ 147 w 224"/>
                <a:gd name="T3" fmla="*/ 99 h 569"/>
                <a:gd name="T4" fmla="*/ 240 w 224"/>
                <a:gd name="T5" fmla="*/ 1 h 569"/>
                <a:gd name="T6" fmla="*/ 341 w 224"/>
                <a:gd name="T7" fmla="*/ 103 h 569"/>
                <a:gd name="T8" fmla="*/ 269 w 224"/>
                <a:gd name="T9" fmla="*/ 201 h 569"/>
                <a:gd name="T10" fmla="*/ 268 w 224"/>
                <a:gd name="T11" fmla="*/ 247 h 569"/>
                <a:gd name="T12" fmla="*/ 417 w 224"/>
                <a:gd name="T13" fmla="*/ 288 h 569"/>
                <a:gd name="T14" fmla="*/ 441 w 224"/>
                <a:gd name="T15" fmla="*/ 406 h 569"/>
                <a:gd name="T16" fmla="*/ 434 w 224"/>
                <a:gd name="T17" fmla="*/ 639 h 569"/>
                <a:gd name="T18" fmla="*/ 417 w 224"/>
                <a:gd name="T19" fmla="*/ 727 h 569"/>
                <a:gd name="T20" fmla="*/ 392 w 224"/>
                <a:gd name="T21" fmla="*/ 614 h 569"/>
                <a:gd name="T22" fmla="*/ 373 w 224"/>
                <a:gd name="T23" fmla="*/ 403 h 569"/>
                <a:gd name="T24" fmla="*/ 339 w 224"/>
                <a:gd name="T25" fmla="*/ 639 h 569"/>
                <a:gd name="T26" fmla="*/ 287 w 224"/>
                <a:gd name="T27" fmla="*/ 1134 h 569"/>
                <a:gd name="T28" fmla="*/ 155 w 224"/>
                <a:gd name="T29" fmla="*/ 1126 h 569"/>
                <a:gd name="T30" fmla="*/ 99 w 224"/>
                <a:gd name="T31" fmla="*/ 648 h 569"/>
                <a:gd name="T32" fmla="*/ 67 w 224"/>
                <a:gd name="T33" fmla="*/ 415 h 569"/>
                <a:gd name="T34" fmla="*/ 49 w 224"/>
                <a:gd name="T35" fmla="*/ 618 h 569"/>
                <a:gd name="T36" fmla="*/ 24 w 224"/>
                <a:gd name="T37" fmla="*/ 727 h 569"/>
                <a:gd name="T38" fmla="*/ 1 w 224"/>
                <a:gd name="T39" fmla="*/ 608 h 569"/>
                <a:gd name="T40" fmla="*/ 14 w 224"/>
                <a:gd name="T41" fmla="*/ 367 h 569"/>
                <a:gd name="T42" fmla="*/ 47 w 224"/>
                <a:gd name="T43" fmla="*/ 278 h 569"/>
                <a:gd name="T44" fmla="*/ 203 w 224"/>
                <a:gd name="T45" fmla="*/ 247 h 569"/>
                <a:gd name="T46" fmla="*/ 206 w 224"/>
                <a:gd name="T47" fmla="*/ 201 h 56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4"/>
                <a:gd name="T73" fmla="*/ 0 h 569"/>
                <a:gd name="T74" fmla="*/ 224 w 224"/>
                <a:gd name="T75" fmla="*/ 569 h 56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4" h="569">
                  <a:moveTo>
                    <a:pt x="103" y="101"/>
                  </a:moveTo>
                  <a:cubicBezTo>
                    <a:pt x="87" y="94"/>
                    <a:pt x="75" y="75"/>
                    <a:pt x="74" y="50"/>
                  </a:cubicBezTo>
                  <a:cubicBezTo>
                    <a:pt x="72" y="26"/>
                    <a:pt x="90" y="0"/>
                    <a:pt x="121" y="1"/>
                  </a:cubicBezTo>
                  <a:cubicBezTo>
                    <a:pt x="152" y="2"/>
                    <a:pt x="172" y="18"/>
                    <a:pt x="171" y="52"/>
                  </a:cubicBezTo>
                  <a:cubicBezTo>
                    <a:pt x="170" y="85"/>
                    <a:pt x="151" y="96"/>
                    <a:pt x="135" y="101"/>
                  </a:cubicBezTo>
                  <a:cubicBezTo>
                    <a:pt x="132" y="111"/>
                    <a:pt x="132" y="118"/>
                    <a:pt x="134" y="124"/>
                  </a:cubicBezTo>
                  <a:cubicBezTo>
                    <a:pt x="151" y="131"/>
                    <a:pt x="194" y="132"/>
                    <a:pt x="209" y="145"/>
                  </a:cubicBezTo>
                  <a:cubicBezTo>
                    <a:pt x="224" y="156"/>
                    <a:pt x="219" y="175"/>
                    <a:pt x="221" y="204"/>
                  </a:cubicBezTo>
                  <a:lnTo>
                    <a:pt x="218" y="321"/>
                  </a:lnTo>
                  <a:cubicBezTo>
                    <a:pt x="216" y="348"/>
                    <a:pt x="212" y="367"/>
                    <a:pt x="209" y="365"/>
                  </a:cubicBezTo>
                  <a:cubicBezTo>
                    <a:pt x="199" y="370"/>
                    <a:pt x="200" y="335"/>
                    <a:pt x="196" y="308"/>
                  </a:cubicBezTo>
                  <a:lnTo>
                    <a:pt x="187" y="202"/>
                  </a:lnTo>
                  <a:cubicBezTo>
                    <a:pt x="182" y="204"/>
                    <a:pt x="177" y="260"/>
                    <a:pt x="170" y="321"/>
                  </a:cubicBezTo>
                  <a:lnTo>
                    <a:pt x="144" y="569"/>
                  </a:lnTo>
                  <a:lnTo>
                    <a:pt x="78" y="565"/>
                  </a:lnTo>
                  <a:lnTo>
                    <a:pt x="50" y="325"/>
                  </a:lnTo>
                  <a:cubicBezTo>
                    <a:pt x="39" y="255"/>
                    <a:pt x="37" y="211"/>
                    <a:pt x="33" y="208"/>
                  </a:cubicBezTo>
                  <a:lnTo>
                    <a:pt x="25" y="310"/>
                  </a:lnTo>
                  <a:cubicBezTo>
                    <a:pt x="22" y="336"/>
                    <a:pt x="16" y="366"/>
                    <a:pt x="12" y="365"/>
                  </a:cubicBezTo>
                  <a:cubicBezTo>
                    <a:pt x="4" y="365"/>
                    <a:pt x="2" y="335"/>
                    <a:pt x="1" y="305"/>
                  </a:cubicBezTo>
                  <a:cubicBezTo>
                    <a:pt x="0" y="275"/>
                    <a:pt x="3" y="212"/>
                    <a:pt x="7" y="184"/>
                  </a:cubicBezTo>
                  <a:cubicBezTo>
                    <a:pt x="12" y="157"/>
                    <a:pt x="7" y="150"/>
                    <a:pt x="23" y="140"/>
                  </a:cubicBezTo>
                  <a:cubicBezTo>
                    <a:pt x="39" y="131"/>
                    <a:pt x="89" y="131"/>
                    <a:pt x="102" y="124"/>
                  </a:cubicBezTo>
                  <a:cubicBezTo>
                    <a:pt x="106" y="120"/>
                    <a:pt x="108" y="108"/>
                    <a:pt x="103" y="101"/>
                  </a:cubicBezTo>
                  <a:close/>
                </a:path>
              </a:pathLst>
            </a:custGeom>
            <a:gradFill rotWithShape="1">
              <a:gsLst>
                <a:gs pos="0">
                  <a:srgbClr val="FFFFFF"/>
                </a:gs>
                <a:gs pos="100000">
                  <a:srgbClr val="767676"/>
                </a:gs>
              </a:gsLst>
              <a:lin ang="5400000" scaled="1"/>
            </a:gradFill>
            <a:ln w="9525">
              <a:miter lim="800000"/>
            </a:ln>
            <a:scene3d>
              <a:camera prst="legacyPerspectiveTopRight">
                <a:rot lat="0" lon="899996" rev="0"/>
              </a:camera>
              <a:lightRig rig="legacyFlat1" dir="t"/>
            </a:scene3d>
            <a:sp3d extrusionH="36500" prstMaterial="legacyMetal">
              <a:bevelT w="13500" h="13500" prst="angle"/>
              <a:bevelB w="13500" h="13500" prst="angle"/>
              <a:extrusionClr>
                <a:srgbClr val="333333"/>
              </a:extrusionClr>
            </a:sp3d>
          </p:spPr>
          <p:txBody>
            <a:bodyPr>
              <a:flatTx/>
            </a:bodyPr>
            <a:lstStyle/>
            <a:p>
              <a:pPr algn="ctr"/>
              <a:endParaRPr lang="zh-CN" altLang="en-US">
                <a:cs typeface="Arial" panose="020B0604020202020204" pitchFamily="34" charset="0"/>
              </a:endParaRPr>
            </a:p>
          </p:txBody>
        </p:sp>
        <p:sp>
          <p:nvSpPr>
            <p:cNvPr id="25" name="Freeform 28"/>
            <p:cNvSpPr/>
            <p:nvPr/>
          </p:nvSpPr>
          <p:spPr bwMode="gray">
            <a:xfrm>
              <a:off x="956" y="2078"/>
              <a:ext cx="224" cy="569"/>
            </a:xfrm>
            <a:custGeom>
              <a:avLst/>
              <a:gdLst>
                <a:gd name="T0" fmla="*/ 103 w 224"/>
                <a:gd name="T1" fmla="*/ 101 h 569"/>
                <a:gd name="T2" fmla="*/ 74 w 224"/>
                <a:gd name="T3" fmla="*/ 50 h 569"/>
                <a:gd name="T4" fmla="*/ 121 w 224"/>
                <a:gd name="T5" fmla="*/ 1 h 569"/>
                <a:gd name="T6" fmla="*/ 171 w 224"/>
                <a:gd name="T7" fmla="*/ 52 h 569"/>
                <a:gd name="T8" fmla="*/ 135 w 224"/>
                <a:gd name="T9" fmla="*/ 101 h 569"/>
                <a:gd name="T10" fmla="*/ 134 w 224"/>
                <a:gd name="T11" fmla="*/ 124 h 569"/>
                <a:gd name="T12" fmla="*/ 209 w 224"/>
                <a:gd name="T13" fmla="*/ 145 h 569"/>
                <a:gd name="T14" fmla="*/ 221 w 224"/>
                <a:gd name="T15" fmla="*/ 204 h 569"/>
                <a:gd name="T16" fmla="*/ 218 w 224"/>
                <a:gd name="T17" fmla="*/ 321 h 569"/>
                <a:gd name="T18" fmla="*/ 209 w 224"/>
                <a:gd name="T19" fmla="*/ 365 h 569"/>
                <a:gd name="T20" fmla="*/ 196 w 224"/>
                <a:gd name="T21" fmla="*/ 308 h 569"/>
                <a:gd name="T22" fmla="*/ 187 w 224"/>
                <a:gd name="T23" fmla="*/ 202 h 569"/>
                <a:gd name="T24" fmla="*/ 170 w 224"/>
                <a:gd name="T25" fmla="*/ 321 h 569"/>
                <a:gd name="T26" fmla="*/ 144 w 224"/>
                <a:gd name="T27" fmla="*/ 569 h 569"/>
                <a:gd name="T28" fmla="*/ 78 w 224"/>
                <a:gd name="T29" fmla="*/ 565 h 569"/>
                <a:gd name="T30" fmla="*/ 50 w 224"/>
                <a:gd name="T31" fmla="*/ 325 h 569"/>
                <a:gd name="T32" fmla="*/ 33 w 224"/>
                <a:gd name="T33" fmla="*/ 208 h 569"/>
                <a:gd name="T34" fmla="*/ 25 w 224"/>
                <a:gd name="T35" fmla="*/ 310 h 569"/>
                <a:gd name="T36" fmla="*/ 12 w 224"/>
                <a:gd name="T37" fmla="*/ 365 h 569"/>
                <a:gd name="T38" fmla="*/ 1 w 224"/>
                <a:gd name="T39" fmla="*/ 305 h 569"/>
                <a:gd name="T40" fmla="*/ 7 w 224"/>
                <a:gd name="T41" fmla="*/ 184 h 569"/>
                <a:gd name="T42" fmla="*/ 23 w 224"/>
                <a:gd name="T43" fmla="*/ 140 h 569"/>
                <a:gd name="T44" fmla="*/ 102 w 224"/>
                <a:gd name="T45" fmla="*/ 124 h 569"/>
                <a:gd name="T46" fmla="*/ 103 w 224"/>
                <a:gd name="T47" fmla="*/ 101 h 56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4"/>
                <a:gd name="T73" fmla="*/ 0 h 569"/>
                <a:gd name="T74" fmla="*/ 224 w 224"/>
                <a:gd name="T75" fmla="*/ 569 h 56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4" h="569">
                  <a:moveTo>
                    <a:pt x="103" y="101"/>
                  </a:moveTo>
                  <a:cubicBezTo>
                    <a:pt x="87" y="94"/>
                    <a:pt x="75" y="75"/>
                    <a:pt x="74" y="50"/>
                  </a:cubicBezTo>
                  <a:cubicBezTo>
                    <a:pt x="72" y="26"/>
                    <a:pt x="90" y="0"/>
                    <a:pt x="121" y="1"/>
                  </a:cubicBezTo>
                  <a:cubicBezTo>
                    <a:pt x="152" y="2"/>
                    <a:pt x="172" y="18"/>
                    <a:pt x="171" y="52"/>
                  </a:cubicBezTo>
                  <a:cubicBezTo>
                    <a:pt x="170" y="85"/>
                    <a:pt x="151" y="96"/>
                    <a:pt x="135" y="101"/>
                  </a:cubicBezTo>
                  <a:cubicBezTo>
                    <a:pt x="132" y="111"/>
                    <a:pt x="132" y="118"/>
                    <a:pt x="134" y="124"/>
                  </a:cubicBezTo>
                  <a:cubicBezTo>
                    <a:pt x="151" y="131"/>
                    <a:pt x="194" y="132"/>
                    <a:pt x="209" y="145"/>
                  </a:cubicBezTo>
                  <a:cubicBezTo>
                    <a:pt x="224" y="156"/>
                    <a:pt x="219" y="175"/>
                    <a:pt x="221" y="204"/>
                  </a:cubicBezTo>
                  <a:lnTo>
                    <a:pt x="218" y="321"/>
                  </a:lnTo>
                  <a:cubicBezTo>
                    <a:pt x="216" y="348"/>
                    <a:pt x="212" y="367"/>
                    <a:pt x="209" y="365"/>
                  </a:cubicBezTo>
                  <a:cubicBezTo>
                    <a:pt x="199" y="370"/>
                    <a:pt x="200" y="335"/>
                    <a:pt x="196" y="308"/>
                  </a:cubicBezTo>
                  <a:lnTo>
                    <a:pt x="187" y="202"/>
                  </a:lnTo>
                  <a:cubicBezTo>
                    <a:pt x="182" y="204"/>
                    <a:pt x="177" y="260"/>
                    <a:pt x="170" y="321"/>
                  </a:cubicBezTo>
                  <a:lnTo>
                    <a:pt x="144" y="569"/>
                  </a:lnTo>
                  <a:lnTo>
                    <a:pt x="78" y="565"/>
                  </a:lnTo>
                  <a:lnTo>
                    <a:pt x="50" y="325"/>
                  </a:lnTo>
                  <a:cubicBezTo>
                    <a:pt x="39" y="255"/>
                    <a:pt x="37" y="211"/>
                    <a:pt x="33" y="208"/>
                  </a:cubicBezTo>
                  <a:lnTo>
                    <a:pt x="25" y="310"/>
                  </a:lnTo>
                  <a:cubicBezTo>
                    <a:pt x="22" y="336"/>
                    <a:pt x="16" y="366"/>
                    <a:pt x="12" y="365"/>
                  </a:cubicBezTo>
                  <a:cubicBezTo>
                    <a:pt x="4" y="365"/>
                    <a:pt x="2" y="335"/>
                    <a:pt x="1" y="305"/>
                  </a:cubicBezTo>
                  <a:cubicBezTo>
                    <a:pt x="0" y="275"/>
                    <a:pt x="3" y="212"/>
                    <a:pt x="7" y="184"/>
                  </a:cubicBezTo>
                  <a:cubicBezTo>
                    <a:pt x="12" y="157"/>
                    <a:pt x="7" y="150"/>
                    <a:pt x="23" y="140"/>
                  </a:cubicBezTo>
                  <a:cubicBezTo>
                    <a:pt x="39" y="131"/>
                    <a:pt x="89" y="131"/>
                    <a:pt x="102" y="124"/>
                  </a:cubicBezTo>
                  <a:cubicBezTo>
                    <a:pt x="106" y="120"/>
                    <a:pt x="108" y="108"/>
                    <a:pt x="103" y="101"/>
                  </a:cubicBezTo>
                  <a:close/>
                </a:path>
              </a:pathLst>
            </a:custGeom>
            <a:gradFill rotWithShape="1">
              <a:gsLst>
                <a:gs pos="0">
                  <a:srgbClr val="FFFFFF"/>
                </a:gs>
                <a:gs pos="100000">
                  <a:srgbClr val="767676"/>
                </a:gs>
              </a:gsLst>
              <a:lin ang="5400000" scaled="1"/>
            </a:gradFill>
            <a:ln w="9525">
              <a:miter lim="800000"/>
            </a:ln>
            <a:scene3d>
              <a:camera prst="legacyPerspectiveTopRight">
                <a:rot lat="0" lon="899996" rev="0"/>
              </a:camera>
              <a:lightRig rig="legacyFlat1" dir="t"/>
            </a:scene3d>
            <a:sp3d extrusionH="36500" prstMaterial="legacyMetal">
              <a:bevelT w="13500" h="13500" prst="angle"/>
              <a:bevelB w="13500" h="13500" prst="angle"/>
              <a:extrusionClr>
                <a:srgbClr val="333333"/>
              </a:extrusionClr>
            </a:sp3d>
          </p:spPr>
          <p:txBody>
            <a:bodyPr>
              <a:flatTx/>
            </a:bodyPr>
            <a:lstStyle/>
            <a:p>
              <a:pPr algn="ctr"/>
              <a:endParaRPr lang="zh-CN" altLang="en-US">
                <a:cs typeface="Arial" panose="020B0604020202020204" pitchFamily="34" charset="0"/>
              </a:endParaRPr>
            </a:p>
          </p:txBody>
        </p:sp>
      </p:grpSp>
      <p:sp>
        <p:nvSpPr>
          <p:cNvPr id="3" name="TextBox 2"/>
          <p:cNvSpPr txBox="1"/>
          <p:nvPr/>
        </p:nvSpPr>
        <p:spPr>
          <a:xfrm>
            <a:off x="917120" y="1067594"/>
            <a:ext cx="3886200" cy="461665"/>
          </a:xfrm>
          <a:prstGeom prst="rect">
            <a:avLst/>
          </a:prstGeom>
          <a:noFill/>
        </p:spPr>
        <p:txBody>
          <a:bodyPr wrap="square" rtlCol="0">
            <a:spAutoFit/>
          </a:bodyPr>
          <a:lstStyle/>
          <a:p>
            <a:r>
              <a:rPr lang="en-US" altLang="zh-CN" b="1" dirty="0"/>
              <a:t>1. </a:t>
            </a:r>
            <a:r>
              <a:rPr lang="zh-CN" altLang="en-US" b="1" dirty="0"/>
              <a:t>资金等值</a:t>
            </a:r>
          </a:p>
        </p:txBody>
      </p:sp>
      <p:sp>
        <p:nvSpPr>
          <p:cNvPr id="27" name="灯片编号占位符 26">
            <a:extLst>
              <a:ext uri="{FF2B5EF4-FFF2-40B4-BE49-F238E27FC236}">
                <a16:creationId xmlns:a16="http://schemas.microsoft.com/office/drawing/2014/main" id="{05023BAF-2C93-444C-86DA-3A8C51E6776F}"/>
              </a:ext>
            </a:extLst>
          </p:cNvPr>
          <p:cNvSpPr>
            <a:spLocks noGrp="1"/>
          </p:cNvSpPr>
          <p:nvPr>
            <p:ph type="sldNum" sz="quarter" idx="12"/>
          </p:nvPr>
        </p:nvSpPr>
        <p:spPr/>
        <p:txBody>
          <a:bodyPr/>
          <a:lstStyle/>
          <a:p>
            <a:fld id="{B6F15528-21DE-4FAA-801E-634DDDAF4B2B}" type="slidenum">
              <a:rPr lang="en-US" smtClean="0"/>
              <a:t>163</a:t>
            </a:fld>
            <a:endParaRPr lang="en-US" dirty="0"/>
          </a:p>
        </p:txBody>
      </p:sp>
      <p:sp>
        <p:nvSpPr>
          <p:cNvPr id="29" name="灯片编号占位符 8">
            <a:extLst>
              <a:ext uri="{FF2B5EF4-FFF2-40B4-BE49-F238E27FC236}">
                <a16:creationId xmlns:a16="http://schemas.microsoft.com/office/drawing/2014/main" id="{5485C17F-498C-4681-B9AE-E560A1690BBE}"/>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163</a:t>
            </a:fld>
            <a:endParaRPr kumimoji="0" lang="en-US" altLang="zh-CN" sz="1800" dirty="0">
              <a:latin typeface="Times New Roman" panose="02020603050405020304" pitchFamily="18" charset="0"/>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2.2.3 </a:t>
            </a:r>
            <a:r>
              <a:rPr lang="zh-CN" altLang="zh-CN" b="1" dirty="0"/>
              <a:t>资金的等值计算及其应用</a:t>
            </a:r>
            <a:endParaRPr lang="zh-CN" altLang="en-US" dirty="0"/>
          </a:p>
        </p:txBody>
      </p:sp>
      <p:sp>
        <p:nvSpPr>
          <p:cNvPr id="23" name="矩形 22"/>
          <p:cNvSpPr/>
          <p:nvPr/>
        </p:nvSpPr>
        <p:spPr>
          <a:xfrm>
            <a:off x="-15422" y="6706395"/>
            <a:ext cx="12213772" cy="1524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4071" y="1386677"/>
            <a:ext cx="1221667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9" name="内容占位符 4"/>
          <p:cNvSpPr txBox="1"/>
          <p:nvPr/>
        </p:nvSpPr>
        <p:spPr>
          <a:xfrm>
            <a:off x="-1" y="1143794"/>
            <a:ext cx="6708775" cy="464458"/>
          </a:xfrm>
          <a:prstGeom prst="rect">
            <a:avLst/>
          </a:prstGeom>
          <a:solidFill>
            <a:srgbClr val="00B0F0"/>
          </a:solidFill>
        </p:spPr>
        <p:txBody>
          <a:bodyPr>
            <a:norm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None/>
            </a:pPr>
            <a:r>
              <a:rPr lang="en-US" altLang="zh-CN" b="1" dirty="0">
                <a:solidFill>
                  <a:schemeClr val="bg1"/>
                </a:solidFill>
              </a:rPr>
              <a:t>   </a:t>
            </a:r>
            <a:r>
              <a:rPr lang="zh-CN" altLang="zh-CN" b="1" dirty="0">
                <a:solidFill>
                  <a:schemeClr val="bg1"/>
                </a:solidFill>
              </a:rPr>
              <a:t>在软件工程项目中，资金的等值计算所涉及的几个概念</a:t>
            </a:r>
            <a:endParaRPr lang="zh-CN" altLang="en-US" b="1" dirty="0">
              <a:solidFill>
                <a:schemeClr val="bg1"/>
              </a:solidFill>
            </a:endParaRPr>
          </a:p>
        </p:txBody>
      </p:sp>
      <p:sp>
        <p:nvSpPr>
          <p:cNvPr id="30" name="Text Box 8"/>
          <p:cNvSpPr txBox="1">
            <a:spLocks noChangeArrowheads="1"/>
          </p:cNvSpPr>
          <p:nvPr/>
        </p:nvSpPr>
        <p:spPr bwMode="auto">
          <a:xfrm>
            <a:off x="605064" y="2058194"/>
            <a:ext cx="1097280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ct val="150000"/>
              </a:lnSpc>
              <a:buFont typeface="Wingdings" panose="05000000000000000000" pitchFamily="2" charset="2"/>
              <a:buChar char="l"/>
            </a:pPr>
            <a:r>
              <a:rPr lang="zh-CN" altLang="zh-CN" b="1" dirty="0"/>
              <a:t>贴现</a:t>
            </a:r>
            <a:r>
              <a:rPr lang="zh-CN" altLang="zh-CN" dirty="0"/>
              <a:t>又称为折现，是指把将来某个时点的资金金额换算成现在时点的等值金额</a:t>
            </a:r>
            <a:endParaRPr lang="en-US" altLang="zh-CN" dirty="0"/>
          </a:p>
          <a:p>
            <a:pPr marL="285750" indent="-285750">
              <a:lnSpc>
                <a:spcPct val="150000"/>
              </a:lnSpc>
              <a:buFont typeface="Wingdings" panose="05000000000000000000" pitchFamily="2" charset="2"/>
              <a:buChar char="l"/>
            </a:pPr>
            <a:r>
              <a:rPr lang="zh-CN" altLang="zh-CN" dirty="0"/>
              <a:t>贴现率是指贴现时所使用的利率（</a:t>
            </a:r>
            <a:r>
              <a:rPr lang="en-US" altLang="zh-CN" i="1" dirty="0" err="1"/>
              <a:t>i</a:t>
            </a:r>
            <a:r>
              <a:rPr lang="zh-CN" altLang="zh-CN" dirty="0"/>
              <a:t>），又称为折现率</a:t>
            </a:r>
            <a:endParaRPr lang="en-US" altLang="zh-CN" dirty="0"/>
          </a:p>
          <a:p>
            <a:pPr marL="285750" indent="-285750">
              <a:lnSpc>
                <a:spcPct val="150000"/>
              </a:lnSpc>
              <a:buFont typeface="Wingdings" panose="05000000000000000000" pitchFamily="2" charset="2"/>
              <a:buChar char="l"/>
            </a:pPr>
            <a:r>
              <a:rPr lang="zh-CN" altLang="zh-CN" b="1" dirty="0"/>
              <a:t>现值</a:t>
            </a:r>
            <a:r>
              <a:rPr lang="en-US" altLang="zh-CN" b="1" i="1" dirty="0"/>
              <a:t>P</a:t>
            </a:r>
            <a:r>
              <a:rPr lang="zh-CN" altLang="zh-CN" b="1" dirty="0"/>
              <a:t>（</a:t>
            </a:r>
            <a:r>
              <a:rPr lang="en-US" altLang="zh-CN" b="1" dirty="0"/>
              <a:t>Present Value</a:t>
            </a:r>
            <a:r>
              <a:rPr lang="zh-CN" altLang="zh-CN" b="1" dirty="0"/>
              <a:t>）：</a:t>
            </a:r>
            <a:r>
              <a:rPr lang="zh-CN" altLang="zh-CN" dirty="0"/>
              <a:t>是指资金贴现到现在时刻的价值。现值是一个相对的概念，如将</a:t>
            </a:r>
            <a:r>
              <a:rPr lang="en-US" altLang="zh-CN" i="1" dirty="0" err="1"/>
              <a:t>t</a:t>
            </a:r>
            <a:r>
              <a:rPr lang="en-US" altLang="zh-CN" dirty="0" err="1"/>
              <a:t>+</a:t>
            </a:r>
            <a:r>
              <a:rPr lang="en-US" altLang="zh-CN" i="1" dirty="0" err="1"/>
              <a:t>n</a:t>
            </a:r>
            <a:r>
              <a:rPr lang="zh-CN" altLang="zh-CN" dirty="0"/>
              <a:t>个时点上所发生的资金折现到第</a:t>
            </a:r>
            <a:r>
              <a:rPr lang="en-US" altLang="zh-CN" i="1" dirty="0"/>
              <a:t>t</a:t>
            </a:r>
            <a:r>
              <a:rPr lang="zh-CN" altLang="zh-CN" dirty="0"/>
              <a:t>个时点，所得的等值金额则就是</a:t>
            </a:r>
            <a:r>
              <a:rPr lang="en-US" altLang="zh-CN" i="1" dirty="0" err="1"/>
              <a:t>t</a:t>
            </a:r>
            <a:r>
              <a:rPr lang="en-US" altLang="zh-CN" dirty="0" err="1"/>
              <a:t>+</a:t>
            </a:r>
            <a:r>
              <a:rPr lang="en-US" altLang="zh-CN" i="1" dirty="0" err="1"/>
              <a:t>n</a:t>
            </a:r>
            <a:r>
              <a:rPr lang="zh-CN" altLang="zh-CN" dirty="0"/>
              <a:t>个时点上的资金额在</a:t>
            </a:r>
            <a:r>
              <a:rPr lang="en-US" altLang="zh-CN" dirty="0"/>
              <a:t>t</a:t>
            </a:r>
            <a:r>
              <a:rPr lang="zh-CN" altLang="zh-CN" dirty="0"/>
              <a:t>时点的现值</a:t>
            </a:r>
            <a:endParaRPr lang="en-US" altLang="zh-CN" dirty="0"/>
          </a:p>
          <a:p>
            <a:pPr marL="285750" indent="-285750">
              <a:lnSpc>
                <a:spcPct val="150000"/>
              </a:lnSpc>
              <a:buFont typeface="Wingdings" panose="05000000000000000000" pitchFamily="2" charset="2"/>
              <a:buChar char="l"/>
            </a:pPr>
            <a:r>
              <a:rPr lang="zh-CN" altLang="zh-CN" b="1" dirty="0"/>
              <a:t>终值</a:t>
            </a:r>
            <a:r>
              <a:rPr lang="en-US" altLang="zh-CN" b="1" i="1" dirty="0"/>
              <a:t>F</a:t>
            </a:r>
            <a:r>
              <a:rPr lang="zh-CN" altLang="zh-CN" b="1" dirty="0"/>
              <a:t>（</a:t>
            </a:r>
            <a:r>
              <a:rPr lang="en-US" altLang="zh-CN" b="1" dirty="0"/>
              <a:t>Future Value</a:t>
            </a:r>
            <a:r>
              <a:rPr lang="zh-CN" altLang="zh-CN" b="1" dirty="0"/>
              <a:t>）：</a:t>
            </a:r>
            <a:r>
              <a:rPr lang="zh-CN" altLang="zh-CN" dirty="0"/>
              <a:t>又称为将来值或未来值，是指计息期期末的资金价值，或者表示现在某个时点在未来某个时点的资金价值</a:t>
            </a:r>
            <a:endParaRPr lang="zh-CN" altLang="en-US" dirty="0"/>
          </a:p>
        </p:txBody>
      </p:sp>
      <p:sp>
        <p:nvSpPr>
          <p:cNvPr id="4" name="灯片编号占位符 3">
            <a:extLst>
              <a:ext uri="{FF2B5EF4-FFF2-40B4-BE49-F238E27FC236}">
                <a16:creationId xmlns:a16="http://schemas.microsoft.com/office/drawing/2014/main" id="{1DE74225-6F33-460A-815C-F6F83C54EA83}"/>
              </a:ext>
            </a:extLst>
          </p:cNvPr>
          <p:cNvSpPr>
            <a:spLocks noGrp="1"/>
          </p:cNvSpPr>
          <p:nvPr>
            <p:ph type="sldNum" sz="quarter" idx="12"/>
          </p:nvPr>
        </p:nvSpPr>
        <p:spPr/>
        <p:txBody>
          <a:bodyPr/>
          <a:lstStyle/>
          <a:p>
            <a:fld id="{B6F15528-21DE-4FAA-801E-634DDDAF4B2B}" type="slidenum">
              <a:rPr lang="en-US" smtClean="0"/>
              <a:t>164</a:t>
            </a:fld>
            <a:endParaRPr lang="en-US" dirty="0"/>
          </a:p>
        </p:txBody>
      </p:sp>
      <p:sp>
        <p:nvSpPr>
          <p:cNvPr id="9" name="灯片编号占位符 8">
            <a:extLst>
              <a:ext uri="{FF2B5EF4-FFF2-40B4-BE49-F238E27FC236}">
                <a16:creationId xmlns:a16="http://schemas.microsoft.com/office/drawing/2014/main" id="{D5468853-79AD-42D0-A740-0C739EB8E54C}"/>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164</a:t>
            </a:fld>
            <a:endParaRPr kumimoji="0" lang="en-US" altLang="zh-CN" sz="1800" dirty="0">
              <a:latin typeface="Times New Roman" panose="02020603050405020304" pitchFamily="18" charset="0"/>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2.2.3 </a:t>
            </a:r>
            <a:r>
              <a:rPr lang="zh-CN" altLang="zh-CN" b="1" dirty="0"/>
              <a:t>资金的等值计算及其应用</a:t>
            </a:r>
            <a:endParaRPr lang="zh-CN" altLang="en-US" dirty="0"/>
          </a:p>
        </p:txBody>
      </p:sp>
      <p:sp>
        <p:nvSpPr>
          <p:cNvPr id="9" name="Rectangle 22"/>
          <p:cNvSpPr>
            <a:spLocks noChangeArrowheads="1"/>
          </p:cNvSpPr>
          <p:nvPr/>
        </p:nvSpPr>
        <p:spPr bwMode="auto">
          <a:xfrm>
            <a:off x="-15423" y="838994"/>
            <a:ext cx="6724198" cy="5867400"/>
          </a:xfrm>
          <a:prstGeom prst="rect">
            <a:avLst/>
          </a:prstGeom>
          <a:solidFill>
            <a:schemeClr val="bg1">
              <a:lumMod val="95000"/>
            </a:schemeClr>
          </a:solidFill>
          <a:ln>
            <a:noFill/>
          </a:ln>
          <a:effectLst/>
        </p:spPr>
        <p:txBody>
          <a:bodyPr wrap="none" anchor="ctr"/>
          <a:lstStyle/>
          <a:p>
            <a:endParaRPr lang="zh-CN" altLang="en-US" dirty="0"/>
          </a:p>
        </p:txBody>
      </p:sp>
      <p:sp>
        <p:nvSpPr>
          <p:cNvPr id="23" name="矩形 22"/>
          <p:cNvSpPr/>
          <p:nvPr/>
        </p:nvSpPr>
        <p:spPr>
          <a:xfrm>
            <a:off x="-15422" y="6706395"/>
            <a:ext cx="12213772" cy="152400"/>
          </a:xfrm>
          <a:prstGeom prst="rect">
            <a:avLst/>
          </a:prstGeom>
          <a:solidFill>
            <a:srgbClr val="3A4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4071" y="1386677"/>
            <a:ext cx="12216671" cy="45719"/>
          </a:xfrm>
          <a:prstGeom prst="rect">
            <a:avLst/>
          </a:prstGeom>
          <a:solidFill>
            <a:srgbClr val="3A4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内容占位符 4"/>
          <p:cNvSpPr txBox="1"/>
          <p:nvPr/>
        </p:nvSpPr>
        <p:spPr>
          <a:xfrm>
            <a:off x="-1" y="1143794"/>
            <a:ext cx="6708775" cy="464458"/>
          </a:xfrm>
          <a:prstGeom prst="rect">
            <a:avLst/>
          </a:prstGeom>
          <a:solidFill>
            <a:srgbClr val="3A4187"/>
          </a:solidFill>
        </p:spPr>
        <p:txBody>
          <a:bodyPr>
            <a:norm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None/>
            </a:pPr>
            <a:r>
              <a:rPr lang="en-US" altLang="zh-CN" b="1" dirty="0">
                <a:solidFill>
                  <a:schemeClr val="bg1"/>
                </a:solidFill>
              </a:rPr>
              <a:t>   </a:t>
            </a:r>
            <a:r>
              <a:rPr lang="zh-CN" altLang="zh-CN" b="1" dirty="0">
                <a:solidFill>
                  <a:schemeClr val="bg1"/>
                </a:solidFill>
              </a:rPr>
              <a:t>在软件工程项目中，资金的等值计算所涉及的几个概念</a:t>
            </a:r>
            <a:endParaRPr lang="zh-CN" altLang="en-US" b="1" dirty="0">
              <a:solidFill>
                <a:schemeClr val="bg1"/>
              </a:solidFill>
            </a:endParaRPr>
          </a:p>
        </p:txBody>
      </p:sp>
      <p:sp>
        <p:nvSpPr>
          <p:cNvPr id="30" name="Text Box 8"/>
          <p:cNvSpPr txBox="1">
            <a:spLocks noChangeArrowheads="1"/>
          </p:cNvSpPr>
          <p:nvPr/>
        </p:nvSpPr>
        <p:spPr bwMode="auto">
          <a:xfrm>
            <a:off x="626006" y="1753394"/>
            <a:ext cx="1097280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ct val="150000"/>
              </a:lnSpc>
              <a:buFont typeface="Wingdings" panose="05000000000000000000" pitchFamily="2" charset="2"/>
              <a:buChar char="l"/>
            </a:pPr>
            <a:r>
              <a:rPr lang="zh-CN" altLang="zh-CN" b="1" dirty="0"/>
              <a:t>年金</a:t>
            </a:r>
            <a:r>
              <a:rPr lang="en-US" altLang="zh-CN" b="1" i="1" dirty="0"/>
              <a:t>A</a:t>
            </a:r>
            <a:r>
              <a:rPr lang="zh-CN" altLang="zh-CN" b="1" dirty="0"/>
              <a:t>（</a:t>
            </a:r>
            <a:r>
              <a:rPr lang="en-US" altLang="zh-CN" b="1" dirty="0"/>
              <a:t>Annual Value</a:t>
            </a:r>
            <a:r>
              <a:rPr lang="zh-CN" altLang="zh-CN" b="1" dirty="0"/>
              <a:t>），</a:t>
            </a:r>
            <a:r>
              <a:rPr lang="zh-CN" altLang="zh-CN" dirty="0"/>
              <a:t>又称为年值或等额年值，是指每期都发生的等额现金流的金额。年金又分为普通年金、预付年金以及延期年金三种。普通年金又称为后付年金，是指每期期末收、付款的现金流量序列，是最常用的年金形式；预付年金是指每期期初收、付款的现金流量序列；而延期年金是指距今若干期以后所发生的每期期末收、付款的现金流量序列。</a:t>
            </a:r>
            <a:endParaRPr lang="en-US" altLang="zh-CN" dirty="0"/>
          </a:p>
        </p:txBody>
      </p:sp>
      <p:pic>
        <p:nvPicPr>
          <p:cNvPr id="450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774" y="4615716"/>
            <a:ext cx="10603651" cy="1785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a:extLst>
              <a:ext uri="{FF2B5EF4-FFF2-40B4-BE49-F238E27FC236}">
                <a16:creationId xmlns:a16="http://schemas.microsoft.com/office/drawing/2014/main" id="{95395026-C2AD-4749-B2B3-22EA619EE5B1}"/>
              </a:ext>
            </a:extLst>
          </p:cNvPr>
          <p:cNvSpPr>
            <a:spLocks noGrp="1"/>
          </p:cNvSpPr>
          <p:nvPr>
            <p:ph type="sldNum" sz="quarter" idx="12"/>
          </p:nvPr>
        </p:nvSpPr>
        <p:spPr/>
        <p:txBody>
          <a:bodyPr/>
          <a:lstStyle/>
          <a:p>
            <a:fld id="{B6F15528-21DE-4FAA-801E-634DDDAF4B2B}" type="slidenum">
              <a:rPr lang="en-US" smtClean="0"/>
              <a:t>165</a:t>
            </a:fld>
            <a:endParaRPr lang="en-US" dirty="0"/>
          </a:p>
        </p:txBody>
      </p:sp>
      <p:sp>
        <p:nvSpPr>
          <p:cNvPr id="10" name="灯片编号占位符 8">
            <a:extLst>
              <a:ext uri="{FF2B5EF4-FFF2-40B4-BE49-F238E27FC236}">
                <a16:creationId xmlns:a16="http://schemas.microsoft.com/office/drawing/2014/main" id="{D4B372D7-B1BB-4146-A646-1D9759673D16}"/>
              </a:ext>
            </a:extLst>
          </p:cNvPr>
          <p:cNvSpPr txBox="1">
            <a:spLocks/>
          </p:cNvSpPr>
          <p:nvPr/>
        </p:nvSpPr>
        <p:spPr bwMode="auto">
          <a:xfrm>
            <a:off x="5832475" y="3201194"/>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1219835" rtl="0" eaLnBrk="1" latinLnBrk="0" hangingPunct="1">
              <a:defRPr sz="2400" kern="1200">
                <a:solidFill>
                  <a:schemeClr val="tx1"/>
                </a:solidFill>
                <a:latin typeface="+mn-lt"/>
                <a:ea typeface="+mn-ea"/>
                <a:cs typeface="+mn-cs"/>
              </a:defRPr>
            </a:lvl1pPr>
            <a:lvl2pPr marL="609600" algn="l" defTabSz="1219835" rtl="0" eaLnBrk="1" latinLnBrk="0" hangingPunct="1">
              <a:defRPr sz="2400" kern="1200">
                <a:solidFill>
                  <a:schemeClr val="tx1"/>
                </a:solidFill>
                <a:latin typeface="+mn-lt"/>
                <a:ea typeface="+mn-ea"/>
                <a:cs typeface="+mn-cs"/>
              </a:defRPr>
            </a:lvl2pPr>
            <a:lvl3pPr marL="1219835" algn="l" defTabSz="1219835" rtl="0" eaLnBrk="1" latinLnBrk="0" hangingPunct="1">
              <a:defRPr sz="2400" kern="1200">
                <a:solidFill>
                  <a:schemeClr val="tx1"/>
                </a:solidFill>
                <a:latin typeface="+mn-lt"/>
                <a:ea typeface="+mn-ea"/>
                <a:cs typeface="+mn-cs"/>
              </a:defRPr>
            </a:lvl3pPr>
            <a:lvl4pPr marL="1829435" algn="l" defTabSz="1219835" rtl="0" eaLnBrk="1" latinLnBrk="0" hangingPunct="1">
              <a:defRPr sz="2400" kern="1200">
                <a:solidFill>
                  <a:schemeClr val="tx1"/>
                </a:solidFill>
                <a:latin typeface="+mn-lt"/>
                <a:ea typeface="+mn-ea"/>
                <a:cs typeface="+mn-cs"/>
              </a:defRPr>
            </a:lvl4pPr>
            <a:lvl5pPr marL="2439035" algn="l" defTabSz="1219835" rtl="0" eaLnBrk="1" latinLnBrk="0" hangingPunct="1">
              <a:defRPr sz="2400" kern="1200">
                <a:solidFill>
                  <a:schemeClr val="tx1"/>
                </a:solidFill>
                <a:latin typeface="+mn-lt"/>
                <a:ea typeface="+mn-ea"/>
                <a:cs typeface="+mn-cs"/>
              </a:defRPr>
            </a:lvl5pPr>
            <a:lvl6pPr marL="3049270" algn="l" defTabSz="1219835" rtl="0" eaLnBrk="1" latinLnBrk="0" hangingPunct="1">
              <a:defRPr sz="2400" kern="1200">
                <a:solidFill>
                  <a:schemeClr val="tx1"/>
                </a:solidFill>
                <a:latin typeface="+mn-lt"/>
                <a:ea typeface="+mn-ea"/>
                <a:cs typeface="+mn-cs"/>
              </a:defRPr>
            </a:lvl6pPr>
            <a:lvl7pPr marL="3658870" algn="l" defTabSz="1219835" rtl="0" eaLnBrk="1" latinLnBrk="0" hangingPunct="1">
              <a:defRPr sz="2400" kern="1200">
                <a:solidFill>
                  <a:schemeClr val="tx1"/>
                </a:solidFill>
                <a:latin typeface="+mn-lt"/>
                <a:ea typeface="+mn-ea"/>
                <a:cs typeface="+mn-cs"/>
              </a:defRPr>
            </a:lvl7pPr>
            <a:lvl8pPr marL="4268470" algn="l" defTabSz="1219835" rtl="0" eaLnBrk="1" latinLnBrk="0" hangingPunct="1">
              <a:defRPr sz="2400" kern="1200">
                <a:solidFill>
                  <a:schemeClr val="tx1"/>
                </a:solidFill>
                <a:latin typeface="+mn-lt"/>
                <a:ea typeface="+mn-ea"/>
                <a:cs typeface="+mn-cs"/>
              </a:defRPr>
            </a:lvl8pPr>
            <a:lvl9pPr marL="4878705" algn="l" defTabSz="1219835" rtl="0" eaLnBrk="1" latinLnBrk="0" hangingPunct="1">
              <a:defRPr sz="2400" kern="1200">
                <a:solidFill>
                  <a:schemeClr val="tx1"/>
                </a:solidFill>
                <a:latin typeface="+mn-lt"/>
                <a:ea typeface="+mn-ea"/>
                <a:cs typeface="+mn-cs"/>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165</a:t>
            </a:fld>
            <a:endParaRPr kumimoji="0" lang="en-US" altLang="zh-CN" sz="1800" dirty="0">
              <a:latin typeface="Times New Roman" panose="02020603050405020304" pitchFamily="18" charset="0"/>
            </a:endParaRPr>
          </a:p>
        </p:txBody>
      </p:sp>
      <p:sp>
        <p:nvSpPr>
          <p:cNvPr id="11" name="灯片编号占位符 8">
            <a:extLst>
              <a:ext uri="{FF2B5EF4-FFF2-40B4-BE49-F238E27FC236}">
                <a16:creationId xmlns:a16="http://schemas.microsoft.com/office/drawing/2014/main" id="{35043F3C-1E5E-49B7-8393-5268C53F92FD}"/>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165</a:t>
            </a:fld>
            <a:endParaRPr kumimoji="0" lang="en-US" altLang="zh-CN" sz="1800" dirty="0">
              <a:latin typeface="Times New Roman" panose="02020603050405020304" pitchFamily="18" charset="0"/>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2.2.3 </a:t>
            </a:r>
            <a:r>
              <a:rPr lang="zh-CN" altLang="zh-CN" b="1" dirty="0"/>
              <a:t>资金的等值计算及其应用</a:t>
            </a:r>
            <a:endParaRPr lang="zh-CN" altLang="en-US" b="1" dirty="0"/>
          </a:p>
        </p:txBody>
      </p:sp>
      <p:sp>
        <p:nvSpPr>
          <p:cNvPr id="8" name="矩形 7"/>
          <p:cNvSpPr/>
          <p:nvPr/>
        </p:nvSpPr>
        <p:spPr>
          <a:xfrm>
            <a:off x="0" y="1677194"/>
            <a:ext cx="12198350" cy="4648200"/>
          </a:xfrm>
          <a:prstGeom prst="rect">
            <a:avLst/>
          </a:prstGeom>
          <a:solidFill>
            <a:srgbClr val="FFFFFF">
              <a:lumMod val="9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6" name="矩形 5"/>
          <p:cNvSpPr/>
          <p:nvPr/>
        </p:nvSpPr>
        <p:spPr>
          <a:xfrm>
            <a:off x="926310" y="1063129"/>
            <a:ext cx="9414757" cy="461665"/>
          </a:xfrm>
          <a:prstGeom prst="rect">
            <a:avLst/>
          </a:prstGeom>
        </p:spPr>
        <p:txBody>
          <a:bodyPr wrap="none">
            <a:spAutoFit/>
          </a:bodyPr>
          <a:lstStyle/>
          <a:p>
            <a:r>
              <a:rPr lang="en-US" altLang="zh-CN" b="1" dirty="0"/>
              <a:t>2. </a:t>
            </a:r>
            <a:r>
              <a:rPr lang="zh-CN" altLang="en-US" b="1" dirty="0"/>
              <a:t>资金的等值计算    </a:t>
            </a:r>
            <a:r>
              <a:rPr lang="en-US" altLang="zh-CN" dirty="0"/>
              <a:t>(1) </a:t>
            </a:r>
            <a:r>
              <a:rPr lang="zh-CN" altLang="zh-CN" dirty="0"/>
              <a:t>一次性支付复利终值公式（已知</a:t>
            </a:r>
            <a:r>
              <a:rPr lang="en-US" altLang="zh-CN" i="1" dirty="0"/>
              <a:t>P</a:t>
            </a:r>
            <a:r>
              <a:rPr lang="zh-CN" altLang="zh-CN" dirty="0"/>
              <a:t>，求</a:t>
            </a:r>
            <a:r>
              <a:rPr lang="en-US" altLang="zh-CN" i="1" dirty="0"/>
              <a:t>F</a:t>
            </a:r>
            <a:r>
              <a:rPr lang="zh-CN" altLang="zh-CN" dirty="0"/>
              <a:t>）：</a:t>
            </a:r>
            <a:endParaRPr lang="zh-CN" altLang="en-US" dirty="0"/>
          </a:p>
        </p:txBody>
      </p:sp>
      <p:sp>
        <p:nvSpPr>
          <p:cNvPr id="4" name="矩形 3"/>
          <p:cNvSpPr/>
          <p:nvPr/>
        </p:nvSpPr>
        <p:spPr>
          <a:xfrm>
            <a:off x="993775" y="1678372"/>
            <a:ext cx="10210799" cy="1846659"/>
          </a:xfrm>
          <a:prstGeom prst="rect">
            <a:avLst/>
          </a:prstGeom>
        </p:spPr>
        <p:txBody>
          <a:bodyPr wrap="square">
            <a:spAutoFit/>
          </a:bodyPr>
          <a:lstStyle/>
          <a:p>
            <a:pPr>
              <a:lnSpc>
                <a:spcPct val="150000"/>
              </a:lnSpc>
            </a:pPr>
            <a:r>
              <a:rPr lang="en-US" altLang="zh-CN" dirty="0"/>
              <a:t>       </a:t>
            </a:r>
            <a:r>
              <a:rPr lang="zh-CN" altLang="zh-CN" dirty="0"/>
              <a:t>假设某软件企业有一笔资金</a:t>
            </a:r>
            <a:r>
              <a:rPr lang="en-US" altLang="zh-CN" i="1" dirty="0"/>
              <a:t>P</a:t>
            </a:r>
            <a:r>
              <a:rPr lang="zh-CN" altLang="zh-CN" dirty="0"/>
              <a:t>，如果按年利率</a:t>
            </a:r>
            <a:r>
              <a:rPr lang="en-US" altLang="zh-CN" dirty="0"/>
              <a:t> </a:t>
            </a:r>
            <a:r>
              <a:rPr lang="en-US" altLang="zh-CN" dirty="0" err="1"/>
              <a:t>i</a:t>
            </a:r>
            <a:r>
              <a:rPr lang="en-US" altLang="zh-CN" dirty="0"/>
              <a:t> </a:t>
            </a:r>
            <a:r>
              <a:rPr lang="zh-CN" altLang="zh-CN" dirty="0"/>
              <a:t>计算，则</a:t>
            </a:r>
            <a:r>
              <a:rPr lang="en-US" altLang="zh-CN" i="1" dirty="0"/>
              <a:t>n</a:t>
            </a:r>
            <a:r>
              <a:rPr lang="zh-CN" altLang="zh-CN" dirty="0"/>
              <a:t>年后的本利和</a:t>
            </a:r>
            <a:r>
              <a:rPr lang="en-US" altLang="zh-CN" i="1" dirty="0"/>
              <a:t>F</a:t>
            </a:r>
            <a:r>
              <a:rPr lang="zh-CN" altLang="zh-CN" dirty="0"/>
              <a:t>可根据复利的概念来求得，其计算过程详见表</a:t>
            </a:r>
            <a:r>
              <a:rPr lang="en-US" altLang="zh-CN" dirty="0"/>
              <a:t>2.6</a:t>
            </a:r>
            <a:r>
              <a:rPr lang="zh-CN" altLang="zh-CN" dirty="0"/>
              <a:t>所示。</a:t>
            </a:r>
            <a:endParaRPr lang="en-US" altLang="zh-CN" dirty="0"/>
          </a:p>
          <a:p>
            <a:pPr>
              <a:lnSpc>
                <a:spcPct val="150000"/>
              </a:lnSpc>
            </a:pPr>
            <a:endParaRPr lang="zh-CN" altLang="zh-CN" sz="800" dirty="0"/>
          </a:p>
          <a:p>
            <a:pPr algn="ctr">
              <a:lnSpc>
                <a:spcPct val="150000"/>
              </a:lnSpc>
            </a:pPr>
            <a:r>
              <a:rPr lang="zh-CN" altLang="zh-CN" sz="2000" dirty="0"/>
              <a:t>表</a:t>
            </a:r>
            <a:r>
              <a:rPr lang="en-US" altLang="zh-CN" sz="2000" dirty="0"/>
              <a:t>2-6</a:t>
            </a:r>
            <a:r>
              <a:rPr lang="zh-CN" altLang="zh-CN" sz="2000" dirty="0"/>
              <a:t>终值计算过程表</a:t>
            </a:r>
            <a:endParaRPr lang="zh-CN" altLang="en-US" sz="2000" dirty="0"/>
          </a:p>
        </p:txBody>
      </p:sp>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nvGraphicFramePr>
            <p:xfrm>
              <a:off x="1069975" y="3505994"/>
              <a:ext cx="10248900" cy="2824165"/>
            </p:xfrm>
            <a:graphic>
              <a:graphicData uri="http://schemas.openxmlformats.org/drawingml/2006/table">
                <a:tbl>
                  <a:tblPr firstRow="1" firstCol="1" bandRow="1">
                    <a:tableStyleId>{5C22544A-7EE6-4342-B048-85BDC9FD1C3A}</a:tableStyleId>
                  </a:tblPr>
                  <a:tblGrid>
                    <a:gridCol w="1000067">
                      <a:extLst>
                        <a:ext uri="{9D8B030D-6E8A-4147-A177-3AD203B41FA5}">
                          <a16:colId xmlns:a16="http://schemas.microsoft.com/office/drawing/2014/main" val="20000"/>
                        </a:ext>
                      </a:extLst>
                    </a:gridCol>
                    <a:gridCol w="1625761">
                      <a:extLst>
                        <a:ext uri="{9D8B030D-6E8A-4147-A177-3AD203B41FA5}">
                          <a16:colId xmlns:a16="http://schemas.microsoft.com/office/drawing/2014/main" val="20001"/>
                        </a:ext>
                      </a:extLst>
                    </a:gridCol>
                    <a:gridCol w="1767585">
                      <a:extLst>
                        <a:ext uri="{9D8B030D-6E8A-4147-A177-3AD203B41FA5}">
                          <a16:colId xmlns:a16="http://schemas.microsoft.com/office/drawing/2014/main" val="20002"/>
                        </a:ext>
                      </a:extLst>
                    </a:gridCol>
                    <a:gridCol w="5855487">
                      <a:extLst>
                        <a:ext uri="{9D8B030D-6E8A-4147-A177-3AD203B41FA5}">
                          <a16:colId xmlns:a16="http://schemas.microsoft.com/office/drawing/2014/main" val="20003"/>
                        </a:ext>
                      </a:extLst>
                    </a:gridCol>
                  </a:tblGrid>
                  <a:tr h="502276">
                    <a:tc>
                      <a:txBody>
                        <a:bodyPr/>
                        <a:lstStyle/>
                        <a:p>
                          <a:pPr algn="ctr">
                            <a:lnSpc>
                              <a:spcPct val="150000"/>
                            </a:lnSpc>
                            <a:spcAft>
                              <a:spcPts val="0"/>
                            </a:spcAft>
                          </a:pPr>
                          <a:r>
                            <a:rPr lang="zh-CN" sz="2000" kern="100" dirty="0">
                              <a:effectLst/>
                            </a:rPr>
                            <a:t>计息期</a:t>
                          </a:r>
                          <a:endParaRPr lang="zh-CN" sz="200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zh-CN" sz="2000" kern="100">
                              <a:effectLst/>
                            </a:rPr>
                            <a:t>期初金额</a:t>
                          </a:r>
                          <a:endParaRPr lang="zh-CN" sz="200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zh-CN" sz="2000" kern="100" dirty="0">
                              <a:effectLst/>
                            </a:rPr>
                            <a:t>本期利息金额</a:t>
                          </a:r>
                          <a:endParaRPr lang="zh-CN" sz="200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zh-CN" sz="2000" kern="100" dirty="0">
                              <a:effectLst/>
                            </a:rPr>
                            <a:t>期末本利和</a:t>
                          </a:r>
                          <a:endParaRPr lang="zh-CN" sz="2000" kern="100" dirty="0">
                            <a:effectLst/>
                            <a:latin typeface="Calibri" panose="020F0502020204030204"/>
                            <a:ea typeface="宋体" panose="02010600030101010101" pitchFamily="2" charset="-122"/>
                            <a:cs typeface="Times New Roman" panose="02020603050405020304"/>
                          </a:endParaRPr>
                        </a:p>
                      </a:txBody>
                      <a:tcPr marL="68580" marR="68580" marT="0" marB="0"/>
                    </a:tc>
                    <a:extLst>
                      <a:ext uri="{0D108BD9-81ED-4DB2-BD59-A6C34878D82A}">
                        <a16:rowId xmlns:a16="http://schemas.microsoft.com/office/drawing/2014/main" val="10000"/>
                      </a:ext>
                    </a:extLst>
                  </a:tr>
                  <a:tr h="562214">
                    <a:tc>
                      <a:txBody>
                        <a:bodyPr/>
                        <a:lstStyle/>
                        <a:p>
                          <a:pPr algn="ctr">
                            <a:lnSpc>
                              <a:spcPct val="150000"/>
                            </a:lnSpc>
                            <a:spcAft>
                              <a:spcPts val="0"/>
                            </a:spcAft>
                          </a:pPr>
                          <a:r>
                            <a:rPr lang="en-US" sz="2000" kern="100">
                              <a:effectLst/>
                            </a:rPr>
                            <a:t>1</a:t>
                          </a:r>
                          <a:endParaRPr lang="zh-CN" sz="200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en-US" sz="2000" kern="100" dirty="0">
                              <a:effectLst/>
                            </a:rPr>
                            <a:t>P</a:t>
                          </a:r>
                          <a:endParaRPr lang="zh-CN" sz="200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r>
                                  <a:rPr lang="en-US" sz="2000" kern="100">
                                    <a:effectLst/>
                                    <a:latin typeface="Cambria Math" panose="02040503050406030204"/>
                                  </a:rPr>
                                  <m:t>𝑃</m:t>
                                </m:r>
                                <m:r>
                                  <a:rPr lang="en-US" sz="2000" kern="100">
                                    <a:effectLst/>
                                    <a:latin typeface="Cambria Math" panose="02040503050406030204"/>
                                  </a:rPr>
                                  <m:t>∙</m:t>
                                </m:r>
                                <m:r>
                                  <a:rPr lang="en-US" sz="2000" kern="100">
                                    <a:effectLst/>
                                    <a:latin typeface="Cambria Math" panose="02040503050406030204"/>
                                  </a:rPr>
                                  <m:t>𝑖</m:t>
                                </m:r>
                              </m:oMath>
                            </m:oMathPara>
                          </a14:m>
                          <a:endParaRPr lang="zh-CN" sz="200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zh-CN" sz="2000" i="1" kern="100">
                                        <a:effectLst/>
                                        <a:latin typeface="Cambria Math" panose="02040503050406030204" pitchFamily="18" charset="0"/>
                                      </a:rPr>
                                    </m:ctrlPr>
                                  </m:sSubPr>
                                  <m:e>
                                    <m:r>
                                      <a:rPr lang="en-US" sz="2000" kern="100">
                                        <a:effectLst/>
                                        <a:latin typeface="Cambria Math" panose="02040503050406030204"/>
                                      </a:rPr>
                                      <m:t>𝐹</m:t>
                                    </m:r>
                                  </m:e>
                                  <m:sub>
                                    <m:r>
                                      <a:rPr lang="en-US" sz="2000" kern="100">
                                        <a:effectLst/>
                                        <a:latin typeface="Cambria Math" panose="02040503050406030204"/>
                                      </a:rPr>
                                      <m:t>1</m:t>
                                    </m:r>
                                  </m:sub>
                                </m:sSub>
                                <m:r>
                                  <a:rPr lang="en-US" sz="2000" kern="100">
                                    <a:effectLst/>
                                    <a:latin typeface="Cambria Math" panose="02040503050406030204"/>
                                  </a:rPr>
                                  <m:t>=</m:t>
                                </m:r>
                                <m:r>
                                  <a:rPr lang="en-US" sz="2000" kern="100">
                                    <a:effectLst/>
                                    <a:latin typeface="Cambria Math" panose="02040503050406030204"/>
                                  </a:rPr>
                                  <m:t>𝑃</m:t>
                                </m:r>
                                <m:r>
                                  <a:rPr lang="en-US" sz="2000" kern="100">
                                    <a:effectLst/>
                                    <a:latin typeface="Cambria Math" panose="02040503050406030204"/>
                                  </a:rPr>
                                  <m:t>+</m:t>
                                </m:r>
                                <m:r>
                                  <a:rPr lang="en-US" sz="2000" kern="100">
                                    <a:effectLst/>
                                    <a:latin typeface="Cambria Math" panose="02040503050406030204"/>
                                  </a:rPr>
                                  <m:t>𝑃</m:t>
                                </m:r>
                                <m:r>
                                  <a:rPr lang="en-US" sz="2000" kern="100">
                                    <a:effectLst/>
                                    <a:latin typeface="Cambria Math" panose="02040503050406030204"/>
                                  </a:rPr>
                                  <m:t>∙</m:t>
                                </m:r>
                                <m:r>
                                  <a:rPr lang="en-US" sz="2000" kern="100">
                                    <a:effectLst/>
                                    <a:latin typeface="Cambria Math" panose="02040503050406030204"/>
                                  </a:rPr>
                                  <m:t>𝑖</m:t>
                                </m:r>
                                <m:r>
                                  <a:rPr lang="en-US" sz="2000" kern="100">
                                    <a:effectLst/>
                                    <a:latin typeface="Cambria Math" panose="02040503050406030204"/>
                                  </a:rPr>
                                  <m:t>=</m:t>
                                </m:r>
                                <m:r>
                                  <a:rPr lang="en-US" sz="2000" kern="100">
                                    <a:effectLst/>
                                    <a:latin typeface="Cambria Math" panose="02040503050406030204"/>
                                  </a:rPr>
                                  <m:t>𝑃</m:t>
                                </m:r>
                                <m:r>
                                  <a:rPr lang="en-US" sz="2000" kern="100">
                                    <a:effectLst/>
                                    <a:latin typeface="Cambria Math" panose="02040503050406030204"/>
                                  </a:rPr>
                                  <m:t>(1+</m:t>
                                </m:r>
                                <m:r>
                                  <a:rPr lang="en-US" sz="2000" kern="100">
                                    <a:effectLst/>
                                    <a:latin typeface="Cambria Math" panose="02040503050406030204"/>
                                  </a:rPr>
                                  <m:t>𝑖</m:t>
                                </m:r>
                                <m:r>
                                  <a:rPr lang="en-US" sz="2000" kern="100">
                                    <a:effectLst/>
                                    <a:latin typeface="Cambria Math" panose="02040503050406030204"/>
                                  </a:rPr>
                                  <m:t>)</m:t>
                                </m:r>
                              </m:oMath>
                            </m:oMathPara>
                          </a14:m>
                          <a:endParaRPr lang="zh-CN" sz="2000" kern="100" dirty="0">
                            <a:effectLst/>
                            <a:latin typeface="Calibri" panose="020F0502020204030204"/>
                            <a:ea typeface="宋体" panose="02010600030101010101" pitchFamily="2" charset="-122"/>
                            <a:cs typeface="Times New Roman" panose="02020603050405020304"/>
                          </a:endParaRPr>
                        </a:p>
                      </a:txBody>
                      <a:tcPr marL="68580" marR="68580" marT="0" marB="0"/>
                    </a:tc>
                    <a:extLst>
                      <a:ext uri="{0D108BD9-81ED-4DB2-BD59-A6C34878D82A}">
                        <a16:rowId xmlns:a16="http://schemas.microsoft.com/office/drawing/2014/main" val="10001"/>
                      </a:ext>
                    </a:extLst>
                  </a:tr>
                  <a:tr h="628997">
                    <a:tc>
                      <a:txBody>
                        <a:bodyPr/>
                        <a:lstStyle/>
                        <a:p>
                          <a:pPr algn="ctr">
                            <a:lnSpc>
                              <a:spcPct val="150000"/>
                            </a:lnSpc>
                            <a:spcAft>
                              <a:spcPts val="0"/>
                            </a:spcAft>
                          </a:pPr>
                          <a:r>
                            <a:rPr lang="en-US" sz="2000" kern="100">
                              <a:effectLst/>
                            </a:rPr>
                            <a:t>2</a:t>
                          </a:r>
                          <a:endParaRPr lang="zh-CN" sz="200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r>
                                  <a:rPr lang="en-US" sz="2000" kern="100">
                                    <a:effectLst/>
                                    <a:latin typeface="Cambria Math" panose="02040503050406030204"/>
                                  </a:rPr>
                                  <m:t>𝑃</m:t>
                                </m:r>
                                <m:r>
                                  <a:rPr lang="en-US" sz="2000" kern="100">
                                    <a:effectLst/>
                                    <a:latin typeface="Cambria Math" panose="02040503050406030204"/>
                                  </a:rPr>
                                  <m:t>(1+</m:t>
                                </m:r>
                                <m:r>
                                  <a:rPr lang="en-US" sz="2000" kern="100">
                                    <a:effectLst/>
                                    <a:latin typeface="Cambria Math" panose="02040503050406030204"/>
                                  </a:rPr>
                                  <m:t>𝑖</m:t>
                                </m:r>
                                <m:r>
                                  <a:rPr lang="en-US" sz="2000" kern="100">
                                    <a:effectLst/>
                                    <a:latin typeface="Cambria Math" panose="02040503050406030204"/>
                                  </a:rPr>
                                  <m:t>)</m:t>
                                </m:r>
                              </m:oMath>
                            </m:oMathPara>
                          </a14:m>
                          <a:endParaRPr lang="zh-CN" sz="200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r>
                                  <a:rPr lang="en-US" sz="2000" kern="100">
                                    <a:effectLst/>
                                    <a:latin typeface="Cambria Math" panose="02040503050406030204"/>
                                  </a:rPr>
                                  <m:t>𝑃</m:t>
                                </m:r>
                                <m:r>
                                  <a:rPr lang="en-US" sz="2000" kern="100">
                                    <a:effectLst/>
                                    <a:latin typeface="Cambria Math" panose="02040503050406030204"/>
                                  </a:rPr>
                                  <m:t>(1+</m:t>
                                </m:r>
                                <m:r>
                                  <a:rPr lang="en-US" sz="2000" kern="100">
                                    <a:effectLst/>
                                    <a:latin typeface="Cambria Math" panose="02040503050406030204"/>
                                  </a:rPr>
                                  <m:t>𝑖</m:t>
                                </m:r>
                                <m:r>
                                  <a:rPr lang="en-US" sz="2000" kern="100">
                                    <a:effectLst/>
                                    <a:latin typeface="Cambria Math" panose="02040503050406030204"/>
                                  </a:rPr>
                                  <m:t>)∙</m:t>
                                </m:r>
                                <m:r>
                                  <a:rPr lang="en-US" sz="2000" kern="100">
                                    <a:effectLst/>
                                    <a:latin typeface="Cambria Math" panose="02040503050406030204"/>
                                  </a:rPr>
                                  <m:t>𝑖</m:t>
                                </m:r>
                              </m:oMath>
                            </m:oMathPara>
                          </a14:m>
                          <a:endParaRPr lang="zh-CN" sz="200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zh-CN" sz="2000" i="1" kern="100">
                                        <a:effectLst/>
                                        <a:latin typeface="Cambria Math" panose="02040503050406030204" pitchFamily="18" charset="0"/>
                                      </a:rPr>
                                    </m:ctrlPr>
                                  </m:sSubPr>
                                  <m:e>
                                    <m:r>
                                      <a:rPr lang="en-US" sz="2000" kern="100">
                                        <a:effectLst/>
                                        <a:latin typeface="Cambria Math" panose="02040503050406030204"/>
                                      </a:rPr>
                                      <m:t>𝐹</m:t>
                                    </m:r>
                                  </m:e>
                                  <m:sub>
                                    <m:r>
                                      <a:rPr lang="en-US" sz="2000" kern="100">
                                        <a:effectLst/>
                                        <a:latin typeface="Cambria Math" panose="02040503050406030204"/>
                                      </a:rPr>
                                      <m:t>2</m:t>
                                    </m:r>
                                  </m:sub>
                                </m:sSub>
                                <m:r>
                                  <a:rPr lang="en-US" sz="2000" kern="100">
                                    <a:effectLst/>
                                    <a:latin typeface="Cambria Math" panose="02040503050406030204"/>
                                  </a:rPr>
                                  <m:t>=</m:t>
                                </m:r>
                                <m:r>
                                  <a:rPr lang="en-US" sz="2000" kern="100">
                                    <a:effectLst/>
                                    <a:latin typeface="Cambria Math" panose="02040503050406030204"/>
                                  </a:rPr>
                                  <m:t>𝑃</m:t>
                                </m:r>
                                <m:r>
                                  <a:rPr lang="en-US" sz="2000" kern="100">
                                    <a:effectLst/>
                                    <a:latin typeface="Cambria Math" panose="02040503050406030204"/>
                                  </a:rPr>
                                  <m:t>(1+</m:t>
                                </m:r>
                                <m:r>
                                  <a:rPr lang="en-US" sz="2000" kern="100">
                                    <a:effectLst/>
                                    <a:latin typeface="Cambria Math" panose="02040503050406030204"/>
                                  </a:rPr>
                                  <m:t>𝑖</m:t>
                                </m:r>
                                <m:r>
                                  <a:rPr lang="en-US" sz="2000" kern="100">
                                    <a:effectLst/>
                                    <a:latin typeface="Cambria Math" panose="02040503050406030204"/>
                                  </a:rPr>
                                  <m:t>)+</m:t>
                                </m:r>
                                <m:r>
                                  <a:rPr lang="en-US" sz="2000" kern="100">
                                    <a:effectLst/>
                                    <a:latin typeface="Cambria Math" panose="02040503050406030204"/>
                                  </a:rPr>
                                  <m:t>𝑃</m:t>
                                </m:r>
                                <m:r>
                                  <a:rPr lang="en-US" sz="2000" kern="100">
                                    <a:effectLst/>
                                    <a:latin typeface="Cambria Math" panose="02040503050406030204"/>
                                  </a:rPr>
                                  <m:t>(1+</m:t>
                                </m:r>
                                <m:r>
                                  <a:rPr lang="en-US" sz="2000" kern="100">
                                    <a:effectLst/>
                                    <a:latin typeface="Cambria Math" panose="02040503050406030204"/>
                                  </a:rPr>
                                  <m:t>𝑖</m:t>
                                </m:r>
                                <m:r>
                                  <a:rPr lang="en-US" sz="2000" kern="100">
                                    <a:effectLst/>
                                    <a:latin typeface="Cambria Math" panose="02040503050406030204"/>
                                  </a:rPr>
                                  <m:t>)∙</m:t>
                                </m:r>
                                <m:r>
                                  <a:rPr lang="en-US" sz="2000" kern="100">
                                    <a:effectLst/>
                                    <a:latin typeface="Cambria Math" panose="02040503050406030204"/>
                                  </a:rPr>
                                  <m:t>𝑖</m:t>
                                </m:r>
                                <m:r>
                                  <a:rPr lang="en-US" sz="2000" kern="100">
                                    <a:effectLst/>
                                    <a:latin typeface="Cambria Math" panose="02040503050406030204"/>
                                  </a:rPr>
                                  <m:t>=</m:t>
                                </m:r>
                                <m:r>
                                  <a:rPr lang="en-US" sz="2000" kern="100">
                                    <a:effectLst/>
                                    <a:latin typeface="Cambria Math" panose="02040503050406030204"/>
                                  </a:rPr>
                                  <m:t>𝑃</m:t>
                                </m:r>
                                <m:sSup>
                                  <m:sSupPr>
                                    <m:ctrlPr>
                                      <a:rPr lang="zh-CN" sz="2000" i="1" kern="100">
                                        <a:effectLst/>
                                        <a:latin typeface="Cambria Math" panose="02040503050406030204" pitchFamily="18" charset="0"/>
                                      </a:rPr>
                                    </m:ctrlPr>
                                  </m:sSupPr>
                                  <m:e>
                                    <m:r>
                                      <a:rPr lang="en-US" sz="2000" kern="100">
                                        <a:effectLst/>
                                        <a:latin typeface="Cambria Math" panose="02040503050406030204"/>
                                      </a:rPr>
                                      <m:t>(1+</m:t>
                                    </m:r>
                                    <m:r>
                                      <a:rPr lang="en-US" sz="2000" kern="100">
                                        <a:effectLst/>
                                        <a:latin typeface="Cambria Math" panose="02040503050406030204"/>
                                      </a:rPr>
                                      <m:t>𝑖</m:t>
                                    </m:r>
                                    <m:r>
                                      <a:rPr lang="en-US" sz="2000" kern="100">
                                        <a:effectLst/>
                                        <a:latin typeface="Cambria Math" panose="02040503050406030204"/>
                                      </a:rPr>
                                      <m:t>)</m:t>
                                    </m:r>
                                  </m:e>
                                  <m:sup>
                                    <m:r>
                                      <a:rPr lang="en-US" sz="2000" kern="100">
                                        <a:effectLst/>
                                        <a:latin typeface="Cambria Math" panose="02040503050406030204"/>
                                      </a:rPr>
                                      <m:t>2</m:t>
                                    </m:r>
                                  </m:sup>
                                </m:sSup>
                              </m:oMath>
                            </m:oMathPara>
                          </a14:m>
                          <a:endParaRPr lang="zh-CN" sz="2000" kern="100" dirty="0">
                            <a:effectLst/>
                            <a:latin typeface="Calibri" panose="020F0502020204030204"/>
                            <a:ea typeface="宋体" panose="02010600030101010101" pitchFamily="2" charset="-122"/>
                            <a:cs typeface="Times New Roman" panose="02020603050405020304"/>
                          </a:endParaRPr>
                        </a:p>
                      </a:txBody>
                      <a:tcPr marL="68580" marR="68580" marT="0" marB="0"/>
                    </a:tc>
                    <a:extLst>
                      <a:ext uri="{0D108BD9-81ED-4DB2-BD59-A6C34878D82A}">
                        <a16:rowId xmlns:a16="http://schemas.microsoft.com/office/drawing/2014/main" val="10002"/>
                      </a:ext>
                    </a:extLst>
                  </a:tr>
                  <a:tr h="501681">
                    <a:tc>
                      <a:txBody>
                        <a:bodyPr/>
                        <a:lstStyle/>
                        <a:p>
                          <a:pPr algn="ctr">
                            <a:lnSpc>
                              <a:spcPct val="150000"/>
                            </a:lnSpc>
                            <a:spcAft>
                              <a:spcPts val="0"/>
                            </a:spcAft>
                          </a:pPr>
                          <a:r>
                            <a:rPr lang="en-US" sz="2000" kern="100">
                              <a:effectLst/>
                            </a:rPr>
                            <a:t>…</a:t>
                          </a:r>
                          <a:endParaRPr lang="zh-CN" sz="200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en-US" sz="2000" kern="100">
                              <a:effectLst/>
                            </a:rPr>
                            <a:t>…</a:t>
                          </a:r>
                          <a:endParaRPr lang="zh-CN" sz="200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en-US" sz="2000" kern="100">
                              <a:effectLst/>
                            </a:rPr>
                            <a:t>…</a:t>
                          </a:r>
                          <a:endParaRPr lang="zh-CN" sz="200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en-US" sz="2000" kern="100" dirty="0">
                              <a:effectLst/>
                            </a:rPr>
                            <a:t>…</a:t>
                          </a:r>
                          <a:endParaRPr lang="zh-CN" sz="2000" kern="100" dirty="0">
                            <a:effectLst/>
                            <a:latin typeface="Calibri" panose="020F0502020204030204"/>
                            <a:ea typeface="宋体" panose="02010600030101010101" pitchFamily="2" charset="-122"/>
                            <a:cs typeface="Times New Roman" panose="02020603050405020304"/>
                          </a:endParaRPr>
                        </a:p>
                      </a:txBody>
                      <a:tcPr marL="68580" marR="68580" marT="0" marB="0"/>
                    </a:tc>
                    <a:extLst>
                      <a:ext uri="{0D108BD9-81ED-4DB2-BD59-A6C34878D82A}">
                        <a16:rowId xmlns:a16="http://schemas.microsoft.com/office/drawing/2014/main" val="10003"/>
                      </a:ext>
                    </a:extLst>
                  </a:tr>
                  <a:tr h="628997">
                    <a:tc>
                      <a:txBody>
                        <a:bodyPr/>
                        <a:lstStyle/>
                        <a:p>
                          <a:pPr algn="ctr">
                            <a:lnSpc>
                              <a:spcPct val="150000"/>
                            </a:lnSpc>
                            <a:spcAft>
                              <a:spcPts val="0"/>
                            </a:spcAft>
                          </a:pPr>
                          <a:r>
                            <a:rPr lang="en-US" sz="2000" kern="100">
                              <a:effectLst/>
                            </a:rPr>
                            <a:t>n</a:t>
                          </a:r>
                          <a:endParaRPr lang="zh-CN" sz="200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r>
                                  <a:rPr lang="en-US" sz="2000" kern="100">
                                    <a:effectLst/>
                                    <a:latin typeface="Cambria Math" panose="02040503050406030204"/>
                                  </a:rPr>
                                  <m:t>𝑃</m:t>
                                </m:r>
                                <m:sSup>
                                  <m:sSupPr>
                                    <m:ctrlPr>
                                      <a:rPr lang="zh-CN" sz="2000" i="1" kern="100">
                                        <a:effectLst/>
                                        <a:latin typeface="Cambria Math" panose="02040503050406030204" pitchFamily="18" charset="0"/>
                                      </a:rPr>
                                    </m:ctrlPr>
                                  </m:sSupPr>
                                  <m:e>
                                    <m:r>
                                      <a:rPr lang="en-US" sz="2000" kern="100">
                                        <a:effectLst/>
                                        <a:latin typeface="Cambria Math" panose="02040503050406030204"/>
                                      </a:rPr>
                                      <m:t>(1+</m:t>
                                    </m:r>
                                    <m:r>
                                      <a:rPr lang="en-US" sz="2000" kern="100">
                                        <a:effectLst/>
                                        <a:latin typeface="Cambria Math" panose="02040503050406030204"/>
                                      </a:rPr>
                                      <m:t>𝑖</m:t>
                                    </m:r>
                                    <m:r>
                                      <a:rPr lang="en-US" sz="2000" kern="100">
                                        <a:effectLst/>
                                        <a:latin typeface="Cambria Math" panose="02040503050406030204"/>
                                      </a:rPr>
                                      <m:t>)</m:t>
                                    </m:r>
                                  </m:e>
                                  <m:sup>
                                    <m:r>
                                      <a:rPr lang="en-US" sz="2000" kern="100">
                                        <a:effectLst/>
                                        <a:latin typeface="Cambria Math" panose="02040503050406030204"/>
                                      </a:rPr>
                                      <m:t>𝑛</m:t>
                                    </m:r>
                                    <m:r>
                                      <a:rPr lang="en-US" sz="2000" kern="100">
                                        <a:effectLst/>
                                        <a:latin typeface="Cambria Math" panose="02040503050406030204"/>
                                      </a:rPr>
                                      <m:t>−1</m:t>
                                    </m:r>
                                  </m:sup>
                                </m:sSup>
                              </m:oMath>
                            </m:oMathPara>
                          </a14:m>
                          <a:endParaRPr lang="zh-CN" sz="200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r>
                                  <a:rPr lang="en-US" sz="2000" kern="100">
                                    <a:effectLst/>
                                    <a:latin typeface="Cambria Math" panose="02040503050406030204"/>
                                  </a:rPr>
                                  <m:t>𝑃</m:t>
                                </m:r>
                                <m:sSup>
                                  <m:sSupPr>
                                    <m:ctrlPr>
                                      <a:rPr lang="zh-CN" sz="2000" i="1" kern="100">
                                        <a:effectLst/>
                                        <a:latin typeface="Cambria Math" panose="02040503050406030204" pitchFamily="18" charset="0"/>
                                      </a:rPr>
                                    </m:ctrlPr>
                                  </m:sSupPr>
                                  <m:e>
                                    <m:r>
                                      <a:rPr lang="en-US" sz="2000" kern="100">
                                        <a:effectLst/>
                                        <a:latin typeface="Cambria Math" panose="02040503050406030204"/>
                                      </a:rPr>
                                      <m:t>(1+</m:t>
                                    </m:r>
                                    <m:r>
                                      <a:rPr lang="en-US" sz="2000" kern="100">
                                        <a:effectLst/>
                                        <a:latin typeface="Cambria Math" panose="02040503050406030204"/>
                                      </a:rPr>
                                      <m:t>𝑖</m:t>
                                    </m:r>
                                    <m:r>
                                      <a:rPr lang="en-US" sz="2000" kern="100">
                                        <a:effectLst/>
                                        <a:latin typeface="Cambria Math" panose="02040503050406030204"/>
                                      </a:rPr>
                                      <m:t>)</m:t>
                                    </m:r>
                                  </m:e>
                                  <m:sup>
                                    <m:r>
                                      <a:rPr lang="en-US" sz="2000" kern="100">
                                        <a:effectLst/>
                                        <a:latin typeface="Cambria Math" panose="02040503050406030204"/>
                                      </a:rPr>
                                      <m:t>𝑛</m:t>
                                    </m:r>
                                    <m:r>
                                      <a:rPr lang="en-US" sz="2000" kern="100">
                                        <a:effectLst/>
                                        <a:latin typeface="Cambria Math" panose="02040503050406030204"/>
                                      </a:rPr>
                                      <m:t>−1</m:t>
                                    </m:r>
                                  </m:sup>
                                </m:sSup>
                                <m:r>
                                  <a:rPr lang="en-US" sz="2000" kern="100">
                                    <a:effectLst/>
                                    <a:latin typeface="Cambria Math" panose="02040503050406030204"/>
                                  </a:rPr>
                                  <m:t>∙</m:t>
                                </m:r>
                                <m:r>
                                  <a:rPr lang="en-US" sz="2000" kern="100">
                                    <a:effectLst/>
                                    <a:latin typeface="Cambria Math" panose="02040503050406030204"/>
                                  </a:rPr>
                                  <m:t>𝑖</m:t>
                                </m:r>
                              </m:oMath>
                            </m:oMathPara>
                          </a14:m>
                          <a:endParaRPr lang="zh-CN" sz="200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r>
                                  <a:rPr lang="en-US" sz="2000" kern="100">
                                    <a:effectLst/>
                                    <a:latin typeface="Cambria Math" panose="02040503050406030204"/>
                                  </a:rPr>
                                  <m:t>𝐹</m:t>
                                </m:r>
                                <m:r>
                                  <a:rPr lang="en-US" sz="2000" kern="100">
                                    <a:effectLst/>
                                    <a:latin typeface="Cambria Math" panose="02040503050406030204"/>
                                  </a:rPr>
                                  <m:t>=</m:t>
                                </m:r>
                                <m:sSub>
                                  <m:sSubPr>
                                    <m:ctrlPr>
                                      <a:rPr lang="zh-CN" sz="2000" i="1" kern="100">
                                        <a:effectLst/>
                                        <a:latin typeface="Cambria Math" panose="02040503050406030204" pitchFamily="18" charset="0"/>
                                      </a:rPr>
                                    </m:ctrlPr>
                                  </m:sSubPr>
                                  <m:e>
                                    <m:r>
                                      <a:rPr lang="en-US" sz="2000" kern="100">
                                        <a:effectLst/>
                                        <a:latin typeface="Cambria Math" panose="02040503050406030204"/>
                                      </a:rPr>
                                      <m:t>𝐹</m:t>
                                    </m:r>
                                  </m:e>
                                  <m:sub>
                                    <m:r>
                                      <a:rPr lang="en-US" sz="2000" kern="100">
                                        <a:effectLst/>
                                        <a:latin typeface="Cambria Math" panose="02040503050406030204"/>
                                      </a:rPr>
                                      <m:t>𝑛</m:t>
                                    </m:r>
                                  </m:sub>
                                </m:sSub>
                                <m:r>
                                  <a:rPr lang="en-US" sz="2000" kern="100">
                                    <a:effectLst/>
                                    <a:latin typeface="Cambria Math" panose="02040503050406030204"/>
                                  </a:rPr>
                                  <m:t>= </m:t>
                                </m:r>
                                <m:r>
                                  <a:rPr lang="en-US" sz="2000" kern="100">
                                    <a:effectLst/>
                                    <a:latin typeface="Cambria Math" panose="02040503050406030204"/>
                                  </a:rPr>
                                  <m:t>𝑃</m:t>
                                </m:r>
                                <m:sSup>
                                  <m:sSupPr>
                                    <m:ctrlPr>
                                      <a:rPr lang="zh-CN" sz="2000" i="1" kern="100">
                                        <a:effectLst/>
                                        <a:latin typeface="Cambria Math" panose="02040503050406030204" pitchFamily="18" charset="0"/>
                                      </a:rPr>
                                    </m:ctrlPr>
                                  </m:sSupPr>
                                  <m:e>
                                    <m:r>
                                      <a:rPr lang="en-US" sz="2000" kern="100">
                                        <a:effectLst/>
                                        <a:latin typeface="Cambria Math" panose="02040503050406030204"/>
                                      </a:rPr>
                                      <m:t>(1+</m:t>
                                    </m:r>
                                    <m:r>
                                      <a:rPr lang="en-US" sz="2000" kern="100">
                                        <a:effectLst/>
                                        <a:latin typeface="Cambria Math" panose="02040503050406030204"/>
                                      </a:rPr>
                                      <m:t>𝑖</m:t>
                                    </m:r>
                                    <m:r>
                                      <a:rPr lang="en-US" sz="2000" kern="100">
                                        <a:effectLst/>
                                        <a:latin typeface="Cambria Math" panose="02040503050406030204"/>
                                      </a:rPr>
                                      <m:t>)</m:t>
                                    </m:r>
                                  </m:e>
                                  <m:sup>
                                    <m:r>
                                      <a:rPr lang="en-US" sz="2000" kern="100">
                                        <a:effectLst/>
                                        <a:latin typeface="Cambria Math" panose="02040503050406030204"/>
                                      </a:rPr>
                                      <m:t>𝑛</m:t>
                                    </m:r>
                                    <m:r>
                                      <a:rPr lang="en-US" sz="2000" kern="100">
                                        <a:effectLst/>
                                        <a:latin typeface="Cambria Math" panose="02040503050406030204"/>
                                      </a:rPr>
                                      <m:t>−1</m:t>
                                    </m:r>
                                  </m:sup>
                                </m:sSup>
                                <m:r>
                                  <a:rPr lang="en-US" sz="2000" kern="100">
                                    <a:effectLst/>
                                    <a:latin typeface="Cambria Math" panose="02040503050406030204"/>
                                  </a:rPr>
                                  <m:t>+ </m:t>
                                </m:r>
                                <m:r>
                                  <a:rPr lang="en-US" sz="2000" kern="100">
                                    <a:effectLst/>
                                    <a:latin typeface="Cambria Math" panose="02040503050406030204"/>
                                  </a:rPr>
                                  <m:t>𝑃</m:t>
                                </m:r>
                                <m:sSup>
                                  <m:sSupPr>
                                    <m:ctrlPr>
                                      <a:rPr lang="zh-CN" sz="2000" i="1" kern="100">
                                        <a:effectLst/>
                                        <a:latin typeface="Cambria Math" panose="02040503050406030204" pitchFamily="18" charset="0"/>
                                      </a:rPr>
                                    </m:ctrlPr>
                                  </m:sSupPr>
                                  <m:e>
                                    <m:r>
                                      <a:rPr lang="en-US" sz="2000" kern="100">
                                        <a:effectLst/>
                                        <a:latin typeface="Cambria Math" panose="02040503050406030204"/>
                                      </a:rPr>
                                      <m:t>(1+</m:t>
                                    </m:r>
                                    <m:r>
                                      <a:rPr lang="en-US" sz="2000" kern="100">
                                        <a:effectLst/>
                                        <a:latin typeface="Cambria Math" panose="02040503050406030204"/>
                                      </a:rPr>
                                      <m:t>𝑖</m:t>
                                    </m:r>
                                    <m:r>
                                      <a:rPr lang="en-US" sz="2000" kern="100">
                                        <a:effectLst/>
                                        <a:latin typeface="Cambria Math" panose="02040503050406030204"/>
                                      </a:rPr>
                                      <m:t>)</m:t>
                                    </m:r>
                                  </m:e>
                                  <m:sup>
                                    <m:r>
                                      <a:rPr lang="en-US" sz="2000" kern="100">
                                        <a:effectLst/>
                                        <a:latin typeface="Cambria Math" panose="02040503050406030204"/>
                                      </a:rPr>
                                      <m:t>𝑛</m:t>
                                    </m:r>
                                    <m:r>
                                      <a:rPr lang="en-US" sz="2000" kern="100">
                                        <a:effectLst/>
                                        <a:latin typeface="Cambria Math" panose="02040503050406030204"/>
                                      </a:rPr>
                                      <m:t>−1</m:t>
                                    </m:r>
                                  </m:sup>
                                </m:sSup>
                                <m:r>
                                  <a:rPr lang="en-US" sz="2000" kern="100">
                                    <a:effectLst/>
                                    <a:latin typeface="Cambria Math" panose="02040503050406030204"/>
                                  </a:rPr>
                                  <m:t>∙</m:t>
                                </m:r>
                                <m:r>
                                  <a:rPr lang="en-US" sz="2000" kern="100">
                                    <a:effectLst/>
                                    <a:latin typeface="Cambria Math" panose="02040503050406030204"/>
                                  </a:rPr>
                                  <m:t>𝑖</m:t>
                                </m:r>
                                <m:r>
                                  <a:rPr lang="en-US" sz="2000" kern="100">
                                    <a:effectLst/>
                                    <a:latin typeface="Cambria Math" panose="02040503050406030204"/>
                                  </a:rPr>
                                  <m:t>= </m:t>
                                </m:r>
                                <m:r>
                                  <a:rPr lang="en-US" sz="2000" kern="100">
                                    <a:effectLst/>
                                    <a:latin typeface="Cambria Math" panose="02040503050406030204"/>
                                  </a:rPr>
                                  <m:t>𝑃</m:t>
                                </m:r>
                                <m:sSup>
                                  <m:sSupPr>
                                    <m:ctrlPr>
                                      <a:rPr lang="zh-CN" sz="2000" i="1" kern="100">
                                        <a:effectLst/>
                                        <a:latin typeface="Cambria Math" panose="02040503050406030204" pitchFamily="18" charset="0"/>
                                      </a:rPr>
                                    </m:ctrlPr>
                                  </m:sSupPr>
                                  <m:e>
                                    <m:r>
                                      <a:rPr lang="en-US" sz="2000" kern="100">
                                        <a:effectLst/>
                                        <a:latin typeface="Cambria Math" panose="02040503050406030204"/>
                                      </a:rPr>
                                      <m:t>(1+</m:t>
                                    </m:r>
                                    <m:r>
                                      <a:rPr lang="en-US" sz="2000" kern="100">
                                        <a:effectLst/>
                                        <a:latin typeface="Cambria Math" panose="02040503050406030204"/>
                                      </a:rPr>
                                      <m:t>𝑖</m:t>
                                    </m:r>
                                    <m:r>
                                      <a:rPr lang="en-US" sz="2000" kern="100">
                                        <a:effectLst/>
                                        <a:latin typeface="Cambria Math" panose="02040503050406030204"/>
                                      </a:rPr>
                                      <m:t>)</m:t>
                                    </m:r>
                                  </m:e>
                                  <m:sup>
                                    <m:r>
                                      <a:rPr lang="en-US" sz="2000" kern="100">
                                        <a:effectLst/>
                                        <a:latin typeface="Cambria Math" panose="02040503050406030204"/>
                                      </a:rPr>
                                      <m:t>𝑛</m:t>
                                    </m:r>
                                  </m:sup>
                                </m:sSup>
                              </m:oMath>
                            </m:oMathPara>
                          </a14:m>
                          <a:endParaRPr lang="zh-CN" sz="2000" kern="100" dirty="0">
                            <a:effectLst/>
                            <a:latin typeface="Calibri" panose="020F0502020204030204"/>
                            <a:ea typeface="宋体" panose="02010600030101010101" pitchFamily="2" charset="-122"/>
                            <a:cs typeface="Times New Roman" panose="02020603050405020304"/>
                          </a:endParaRPr>
                        </a:p>
                      </a:txBody>
                      <a:tcPr marL="68580" marR="68580" marT="0" marB="0"/>
                    </a:tc>
                    <a:extLst>
                      <a:ext uri="{0D108BD9-81ED-4DB2-BD59-A6C34878D82A}">
                        <a16:rowId xmlns:a16="http://schemas.microsoft.com/office/drawing/2014/main" val="10004"/>
                      </a:ext>
                    </a:extLst>
                  </a:tr>
                </a:tbl>
              </a:graphicData>
            </a:graphic>
          </p:graphicFrame>
        </mc:Choice>
        <mc:Fallback xmlns="">
          <p:graphicFrame>
            <p:nvGraphicFramePr>
              <p:cNvPr id="5" name="表格 4"/>
              <p:cNvGraphicFramePr>
                <a:graphicFrameLocks noGrp="1"/>
              </p:cNvGraphicFramePr>
              <p:nvPr/>
            </p:nvGraphicFramePr>
            <p:xfrm>
              <a:off x="1069975" y="3505994"/>
              <a:ext cx="10248900" cy="2824165"/>
            </p:xfrm>
            <a:graphic>
              <a:graphicData uri="http://schemas.openxmlformats.org/drawingml/2006/table">
                <a:tbl>
                  <a:tblPr firstRow="1" firstCol="1" bandRow="1">
                    <a:tableStyleId>{5C22544A-7EE6-4342-B048-85BDC9FD1C3A}</a:tableStyleId>
                  </a:tblPr>
                  <a:tblGrid>
                    <a:gridCol w="1000067"/>
                    <a:gridCol w="1625761"/>
                    <a:gridCol w="1767585"/>
                    <a:gridCol w="5855487"/>
                  </a:tblGrid>
                  <a:tr h="502276">
                    <a:tc>
                      <a:txBody>
                        <a:bodyPr/>
                        <a:lstStyle/>
                        <a:p>
                          <a:pPr algn="ctr">
                            <a:lnSpc>
                              <a:spcPct val="150000"/>
                            </a:lnSpc>
                            <a:spcAft>
                              <a:spcPts val="0"/>
                            </a:spcAft>
                          </a:pPr>
                          <a:r>
                            <a:rPr lang="zh-CN" sz="2000" kern="100" dirty="0">
                              <a:effectLst/>
                            </a:rPr>
                            <a:t>计息期</a:t>
                          </a:r>
                          <a:endParaRPr lang="zh-CN" sz="200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zh-CN" sz="2000" kern="100">
                              <a:effectLst/>
                            </a:rPr>
                            <a:t>期初金额</a:t>
                          </a:r>
                          <a:endParaRPr lang="zh-CN" sz="200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zh-CN" sz="2000" kern="100" dirty="0">
                              <a:effectLst/>
                            </a:rPr>
                            <a:t>本期利息金额</a:t>
                          </a:r>
                          <a:endParaRPr lang="zh-CN" sz="200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zh-CN" sz="2000" kern="100" dirty="0">
                              <a:effectLst/>
                            </a:rPr>
                            <a:t>期末本利和</a:t>
                          </a:r>
                          <a:endParaRPr lang="zh-CN" sz="2000" kern="100" dirty="0">
                            <a:effectLst/>
                            <a:latin typeface="Calibri" panose="020F0502020204030204"/>
                            <a:ea typeface="宋体" panose="02010600030101010101" pitchFamily="2" charset="-122"/>
                            <a:cs typeface="Times New Roman" panose="02020603050405020304"/>
                          </a:endParaRPr>
                        </a:p>
                      </a:txBody>
                      <a:tcPr marL="68580" marR="68580" marT="0" marB="0"/>
                    </a:tc>
                  </a:tr>
                  <a:tr h="561975">
                    <a:tc>
                      <a:txBody>
                        <a:bodyPr/>
                        <a:lstStyle/>
                        <a:p>
                          <a:pPr algn="ctr">
                            <a:lnSpc>
                              <a:spcPct val="150000"/>
                            </a:lnSpc>
                            <a:spcAft>
                              <a:spcPts val="0"/>
                            </a:spcAft>
                          </a:pPr>
                          <a:r>
                            <a:rPr lang="en-US" sz="2000" kern="100">
                              <a:effectLst/>
                            </a:rPr>
                            <a:t>1</a:t>
                          </a:r>
                          <a:endParaRPr lang="zh-CN" sz="200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en-US" sz="2000" kern="100" dirty="0">
                              <a:effectLst/>
                            </a:rPr>
                            <a:t>P</a:t>
                          </a:r>
                          <a:endParaRPr lang="zh-CN" sz="200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endParaRPr lang="zh-CN"/>
                        </a:p>
                      </a:txBody>
                      <a:tcPr marL="68580" marR="68580" marT="0" marB="0">
                        <a:blipFill>
                          <a:blip r:embed="rId3"/>
                        </a:blipFill>
                      </a:tcPr>
                    </a:tc>
                    <a:tc>
                      <a:txBody>
                        <a:bodyPr/>
                        <a:lstStyle/>
                        <a:p>
                          <a:endParaRPr lang="zh-CN"/>
                        </a:p>
                      </a:txBody>
                      <a:tcPr marL="68580" marR="68580" marT="0" marB="0">
                        <a:blipFill>
                          <a:blip r:embed="rId3"/>
                        </a:blipFill>
                      </a:tcPr>
                    </a:tc>
                  </a:tr>
                  <a:tr h="629285">
                    <a:tc>
                      <a:txBody>
                        <a:bodyPr/>
                        <a:lstStyle/>
                        <a:p>
                          <a:pPr algn="ctr">
                            <a:lnSpc>
                              <a:spcPct val="150000"/>
                            </a:lnSpc>
                            <a:spcAft>
                              <a:spcPts val="0"/>
                            </a:spcAft>
                          </a:pPr>
                          <a:r>
                            <a:rPr lang="en-US" sz="2000" kern="100">
                              <a:effectLst/>
                            </a:rPr>
                            <a:t>2</a:t>
                          </a:r>
                          <a:endParaRPr lang="zh-CN" sz="200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endParaRPr lang="zh-CN"/>
                        </a:p>
                      </a:txBody>
                      <a:tcPr marL="68580" marR="68580" marT="0" marB="0">
                        <a:blipFill>
                          <a:blip r:embed="rId3"/>
                        </a:blipFill>
                      </a:tcPr>
                    </a:tc>
                    <a:tc>
                      <a:txBody>
                        <a:bodyPr/>
                        <a:lstStyle/>
                        <a:p>
                          <a:endParaRPr lang="zh-CN"/>
                        </a:p>
                      </a:txBody>
                      <a:tcPr marL="68580" marR="68580" marT="0" marB="0">
                        <a:blipFill>
                          <a:blip r:embed="rId3"/>
                        </a:blipFill>
                      </a:tcPr>
                    </a:tc>
                    <a:tc>
                      <a:txBody>
                        <a:bodyPr/>
                        <a:lstStyle/>
                        <a:p>
                          <a:endParaRPr lang="zh-CN"/>
                        </a:p>
                      </a:txBody>
                      <a:tcPr marL="68580" marR="68580" marT="0" marB="0">
                        <a:blipFill>
                          <a:blip r:embed="rId3"/>
                        </a:blipFill>
                      </a:tcPr>
                    </a:tc>
                  </a:tr>
                  <a:tr h="501681">
                    <a:tc>
                      <a:txBody>
                        <a:bodyPr/>
                        <a:lstStyle/>
                        <a:p>
                          <a:pPr algn="ctr">
                            <a:lnSpc>
                              <a:spcPct val="150000"/>
                            </a:lnSpc>
                            <a:spcAft>
                              <a:spcPts val="0"/>
                            </a:spcAft>
                          </a:pPr>
                          <a:r>
                            <a:rPr lang="en-US" sz="2000" kern="100">
                              <a:effectLst/>
                            </a:rPr>
                            <a:t>…</a:t>
                          </a:r>
                          <a:endParaRPr lang="zh-CN" sz="200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en-US" sz="2000" kern="100">
                              <a:effectLst/>
                            </a:rPr>
                            <a:t>…</a:t>
                          </a:r>
                          <a:endParaRPr lang="zh-CN" sz="200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en-US" sz="2000" kern="100">
                              <a:effectLst/>
                            </a:rPr>
                            <a:t>…</a:t>
                          </a:r>
                          <a:endParaRPr lang="zh-CN" sz="200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en-US" sz="2000" kern="100" dirty="0">
                              <a:effectLst/>
                            </a:rPr>
                            <a:t>…</a:t>
                          </a:r>
                          <a:endParaRPr lang="zh-CN" sz="2000" kern="100" dirty="0">
                            <a:effectLst/>
                            <a:latin typeface="Calibri" panose="020F0502020204030204"/>
                            <a:ea typeface="宋体" panose="02010600030101010101" pitchFamily="2" charset="-122"/>
                            <a:cs typeface="Times New Roman" panose="02020603050405020304"/>
                          </a:endParaRPr>
                        </a:p>
                      </a:txBody>
                      <a:tcPr marL="68580" marR="68580" marT="0" marB="0"/>
                    </a:tc>
                  </a:tr>
                  <a:tr h="629285">
                    <a:tc>
                      <a:txBody>
                        <a:bodyPr/>
                        <a:lstStyle/>
                        <a:p>
                          <a:pPr algn="ctr">
                            <a:lnSpc>
                              <a:spcPct val="150000"/>
                            </a:lnSpc>
                            <a:spcAft>
                              <a:spcPts val="0"/>
                            </a:spcAft>
                          </a:pPr>
                          <a:r>
                            <a:rPr lang="en-US" sz="2000" kern="100">
                              <a:effectLst/>
                            </a:rPr>
                            <a:t>n</a:t>
                          </a:r>
                          <a:endParaRPr lang="zh-CN" sz="200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endParaRPr lang="zh-CN"/>
                        </a:p>
                      </a:txBody>
                      <a:tcPr marL="68580" marR="68580" marT="0" marB="0">
                        <a:blipFill>
                          <a:blip r:embed="rId3"/>
                        </a:blipFill>
                      </a:tcPr>
                    </a:tc>
                    <a:tc>
                      <a:txBody>
                        <a:bodyPr/>
                        <a:lstStyle/>
                        <a:p>
                          <a:endParaRPr lang="zh-CN"/>
                        </a:p>
                      </a:txBody>
                      <a:tcPr marL="68580" marR="68580" marT="0" marB="0">
                        <a:blipFill>
                          <a:blip r:embed="rId3"/>
                        </a:blipFill>
                      </a:tcPr>
                    </a:tc>
                    <a:tc>
                      <a:txBody>
                        <a:bodyPr/>
                        <a:lstStyle/>
                        <a:p>
                          <a:endParaRPr lang="zh-CN"/>
                        </a:p>
                      </a:txBody>
                      <a:tcPr marL="68580" marR="68580" marT="0" marB="0">
                        <a:blipFill>
                          <a:blip r:embed="rId3"/>
                        </a:blipFill>
                      </a:tcPr>
                    </a:tc>
                  </a:tr>
                </a:tbl>
              </a:graphicData>
            </a:graphic>
          </p:graphicFrame>
        </mc:Fallback>
      </mc:AlternateContent>
      <p:sp>
        <p:nvSpPr>
          <p:cNvPr id="7" name="灯片编号占位符 6">
            <a:extLst>
              <a:ext uri="{FF2B5EF4-FFF2-40B4-BE49-F238E27FC236}">
                <a16:creationId xmlns:a16="http://schemas.microsoft.com/office/drawing/2014/main" id="{518B9212-E685-4768-892B-931B96B684A9}"/>
              </a:ext>
            </a:extLst>
          </p:cNvPr>
          <p:cNvSpPr>
            <a:spLocks noGrp="1"/>
          </p:cNvSpPr>
          <p:nvPr>
            <p:ph type="sldNum" sz="quarter" idx="12"/>
          </p:nvPr>
        </p:nvSpPr>
        <p:spPr/>
        <p:txBody>
          <a:bodyPr/>
          <a:lstStyle/>
          <a:p>
            <a:fld id="{B6F15528-21DE-4FAA-801E-634DDDAF4B2B}" type="slidenum">
              <a:rPr lang="en-US" smtClean="0"/>
              <a:t>166</a:t>
            </a:fld>
            <a:endParaRPr lang="en-US" dirty="0"/>
          </a:p>
        </p:txBody>
      </p:sp>
      <p:sp>
        <p:nvSpPr>
          <p:cNvPr id="9" name="灯片编号占位符 8">
            <a:extLst>
              <a:ext uri="{FF2B5EF4-FFF2-40B4-BE49-F238E27FC236}">
                <a16:creationId xmlns:a16="http://schemas.microsoft.com/office/drawing/2014/main" id="{C6136F08-75F6-4614-8496-B0F94C389BB7}"/>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166</a:t>
            </a:fld>
            <a:endParaRPr kumimoji="0" lang="en-US" altLang="zh-CN" sz="1800" dirty="0">
              <a:latin typeface="Times New Roman" panose="02020603050405020304" pitchFamily="18" charset="0"/>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2.2.3 </a:t>
            </a:r>
            <a:r>
              <a:rPr lang="zh-CN" altLang="zh-CN" b="1" dirty="0"/>
              <a:t>资金的等值计算及其应用</a:t>
            </a:r>
            <a:endParaRPr lang="zh-CN" altLang="en-US" b="1" dirty="0"/>
          </a:p>
        </p:txBody>
      </p:sp>
      <p:sp>
        <p:nvSpPr>
          <p:cNvPr id="8" name="矩形 7"/>
          <p:cNvSpPr/>
          <p:nvPr/>
        </p:nvSpPr>
        <p:spPr>
          <a:xfrm>
            <a:off x="0" y="1677194"/>
            <a:ext cx="12198350" cy="4800600"/>
          </a:xfrm>
          <a:prstGeom prst="rect">
            <a:avLst/>
          </a:prstGeom>
          <a:solidFill>
            <a:srgbClr val="FFFFFF">
              <a:lumMod val="9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4" name="矩形 3"/>
              <p:cNvSpPr/>
              <p:nvPr/>
            </p:nvSpPr>
            <p:spPr>
              <a:xfrm>
                <a:off x="993775" y="1678372"/>
                <a:ext cx="10210799" cy="5447645"/>
              </a:xfrm>
              <a:prstGeom prst="rect">
                <a:avLst/>
              </a:prstGeom>
            </p:spPr>
            <p:txBody>
              <a:bodyPr wrap="square">
                <a:spAutoFit/>
              </a:bodyPr>
              <a:lstStyle/>
              <a:p>
                <a:pPr>
                  <a:lnSpc>
                    <a:spcPct val="150000"/>
                  </a:lnSpc>
                </a:pPr>
                <a:r>
                  <a:rPr lang="zh-CN" altLang="zh-CN" dirty="0"/>
                  <a:t>由表</a:t>
                </a:r>
                <a:r>
                  <a:rPr lang="en-US" altLang="zh-CN" dirty="0"/>
                  <a:t>2.6</a:t>
                </a:r>
                <a:r>
                  <a:rPr lang="zh-CN" altLang="zh-CN" dirty="0"/>
                  <a:t>可见，</a:t>
                </a:r>
                <a:r>
                  <a:rPr lang="en-US" altLang="zh-CN" i="1" dirty="0"/>
                  <a:t>n</a:t>
                </a:r>
                <a:r>
                  <a:rPr lang="zh-CN" altLang="zh-CN" dirty="0"/>
                  <a:t>年末的本利和</a:t>
                </a:r>
                <a:r>
                  <a:rPr lang="en-US" altLang="zh-CN" i="1" dirty="0"/>
                  <a:t>F</a:t>
                </a:r>
                <a:r>
                  <a:rPr lang="zh-CN" altLang="zh-CN" dirty="0"/>
                  <a:t>与本金</a:t>
                </a:r>
                <a:r>
                  <a:rPr lang="en-US" altLang="zh-CN" i="1" dirty="0"/>
                  <a:t>P</a:t>
                </a:r>
                <a:r>
                  <a:rPr lang="zh-CN" altLang="zh-CN" dirty="0"/>
                  <a:t>的关系，如公式</a:t>
                </a:r>
                <a:r>
                  <a:rPr lang="en-US" altLang="zh-CN" dirty="0"/>
                  <a:t>2.16</a:t>
                </a:r>
                <a:r>
                  <a:rPr lang="zh-CN" altLang="zh-CN" dirty="0"/>
                  <a:t>所示。</a:t>
                </a:r>
              </a:p>
              <a:p>
                <a:r>
                  <a:rPr lang="en-US" altLang="zh-CN" b="0" dirty="0"/>
                  <a:t>       </a:t>
                </a:r>
                <a14:m>
                  <m:oMath xmlns:m="http://schemas.openxmlformats.org/officeDocument/2006/math">
                    <m:r>
                      <a:rPr lang="en-US" altLang="zh-CN" b="0" i="1" smtClean="0">
                        <a:latin typeface="Cambria Math" panose="02040503050406030204"/>
                      </a:rPr>
                      <m:t>                                       </m:t>
                    </m:r>
                    <m:r>
                      <a:rPr lang="en-US" altLang="zh-CN" i="1">
                        <a:latin typeface="Cambria Math" panose="02040503050406030204"/>
                      </a:rPr>
                      <m:t>𝐹</m:t>
                    </m:r>
                    <m:r>
                      <a:rPr lang="en-US" altLang="zh-CN" i="1">
                        <a:latin typeface="Cambria Math" panose="02040503050406030204"/>
                      </a:rPr>
                      <m:t>= </m:t>
                    </m:r>
                    <m:r>
                      <a:rPr lang="en-US" altLang="zh-CN" i="1">
                        <a:latin typeface="Cambria Math" panose="02040503050406030204"/>
                      </a:rPr>
                      <m:t>𝑃</m:t>
                    </m:r>
                    <m:sSup>
                      <m:sSupPr>
                        <m:ctrlPr>
                          <a:rPr lang="zh-CN" altLang="zh-CN" i="1">
                            <a:latin typeface="Cambria Math" panose="02040503050406030204" pitchFamily="18" charset="0"/>
                          </a:rPr>
                        </m:ctrlPr>
                      </m:sSupPr>
                      <m:e>
                        <m:r>
                          <a:rPr lang="en-US" altLang="zh-CN">
                            <a:latin typeface="Cambria Math" panose="02040503050406030204"/>
                          </a:rPr>
                          <m:t>(1+</m:t>
                        </m:r>
                        <m:r>
                          <a:rPr lang="en-US" altLang="zh-CN" i="1">
                            <a:latin typeface="Cambria Math" panose="02040503050406030204"/>
                          </a:rPr>
                          <m:t>𝑖</m:t>
                        </m:r>
                        <m:r>
                          <a:rPr lang="en-US" altLang="zh-CN">
                            <a:latin typeface="Cambria Math" panose="02040503050406030204"/>
                          </a:rPr>
                          <m:t>)</m:t>
                        </m:r>
                      </m:e>
                      <m:sup>
                        <m:r>
                          <a:rPr lang="en-US" altLang="zh-CN" i="1">
                            <a:latin typeface="Cambria Math" panose="02040503050406030204"/>
                          </a:rPr>
                          <m:t>𝑛</m:t>
                        </m:r>
                      </m:sup>
                    </m:sSup>
                  </m:oMath>
                </a14:m>
                <a:r>
                  <a:rPr lang="en-US" altLang="zh-CN" dirty="0"/>
                  <a:t>			(2.16)</a:t>
                </a:r>
              </a:p>
              <a:p>
                <a:pPr>
                  <a:lnSpc>
                    <a:spcPct val="150000"/>
                  </a:lnSpc>
                </a:pPr>
                <a:r>
                  <a:rPr lang="en-US" altLang="zh-CN" dirty="0"/>
                  <a:t>        </a:t>
                </a:r>
                <a:r>
                  <a:rPr lang="zh-CN" altLang="zh-CN" dirty="0"/>
                  <a:t>公式</a:t>
                </a:r>
                <a:r>
                  <a:rPr lang="en-US" altLang="zh-CN" dirty="0"/>
                  <a:t>2.16</a:t>
                </a:r>
                <a:r>
                  <a:rPr lang="zh-CN" altLang="zh-CN" dirty="0"/>
                  <a:t>中，</a:t>
                </a:r>
                <a14:m>
                  <m:oMath xmlns:m="http://schemas.openxmlformats.org/officeDocument/2006/math">
                    <m:sSup>
                      <m:sSupPr>
                        <m:ctrlPr>
                          <a:rPr lang="zh-CN" altLang="zh-CN" i="1">
                            <a:latin typeface="Cambria Math" panose="02040503050406030204" pitchFamily="18" charset="0"/>
                          </a:rPr>
                        </m:ctrlPr>
                      </m:sSupPr>
                      <m:e>
                        <m:r>
                          <a:rPr lang="en-US" altLang="zh-CN">
                            <a:latin typeface="Cambria Math" panose="02040503050406030204"/>
                          </a:rPr>
                          <m:t>(1+</m:t>
                        </m:r>
                        <m:r>
                          <a:rPr lang="en-US" altLang="zh-CN" i="1">
                            <a:latin typeface="Cambria Math" panose="02040503050406030204"/>
                          </a:rPr>
                          <m:t>𝑖</m:t>
                        </m:r>
                        <m:r>
                          <a:rPr lang="en-US" altLang="zh-CN">
                            <a:latin typeface="Cambria Math" panose="02040503050406030204"/>
                          </a:rPr>
                          <m:t>)</m:t>
                        </m:r>
                      </m:e>
                      <m:sup>
                        <m:r>
                          <a:rPr lang="en-US" altLang="zh-CN" i="1">
                            <a:latin typeface="Cambria Math" panose="02040503050406030204"/>
                          </a:rPr>
                          <m:t>𝑛</m:t>
                        </m:r>
                      </m:sup>
                    </m:sSup>
                  </m:oMath>
                </a14:m>
                <a:r>
                  <a:rPr lang="zh-CN" altLang="zh-CN" dirty="0"/>
                  <a:t>称为复利终值系数。</a:t>
                </a:r>
              </a:p>
              <a:p>
                <a:pPr>
                  <a:lnSpc>
                    <a:spcPct val="150000"/>
                  </a:lnSpc>
                </a:pPr>
                <a:r>
                  <a:rPr lang="en-US" altLang="zh-CN" dirty="0"/>
                  <a:t>        </a:t>
                </a:r>
                <a:r>
                  <a:rPr lang="zh-CN" altLang="zh-CN" dirty="0"/>
                  <a:t>在复利计算中，通常用一种规格化的代号来代表各种计算系数，其形式为</a:t>
                </a:r>
                <a:r>
                  <a:rPr lang="en-US" altLang="zh-CN" dirty="0"/>
                  <a:t>(</a:t>
                </a:r>
                <a:r>
                  <a:rPr lang="en-US" altLang="zh-CN" i="1" dirty="0"/>
                  <a:t>x</a:t>
                </a:r>
                <a:r>
                  <a:rPr lang="en-US" altLang="zh-CN" dirty="0"/>
                  <a:t>/y</a:t>
                </a:r>
                <a:r>
                  <a:rPr lang="zh-CN" altLang="zh-CN" dirty="0"/>
                  <a:t>，</a:t>
                </a:r>
                <a14:m>
                  <m:oMath xmlns:m="http://schemas.openxmlformats.org/officeDocument/2006/math">
                    <m:r>
                      <a:rPr lang="en-US" altLang="zh-CN" i="1">
                        <a:latin typeface="Cambria Math" panose="02040503050406030204"/>
                      </a:rPr>
                      <m:t>𝑖</m:t>
                    </m:r>
                  </m:oMath>
                </a14:m>
                <a:r>
                  <a:rPr lang="zh-CN" altLang="zh-CN" dirty="0"/>
                  <a:t>，</a:t>
                </a:r>
                <a:r>
                  <a:rPr lang="en-US" altLang="zh-CN" i="1" dirty="0"/>
                  <a:t>n</a:t>
                </a:r>
                <a:r>
                  <a:rPr lang="zh-CN" altLang="zh-CN" dirty="0"/>
                  <a:t>），其中</a:t>
                </a:r>
                <a:r>
                  <a:rPr lang="en-US" altLang="zh-CN" i="1" dirty="0"/>
                  <a:t>x</a:t>
                </a:r>
                <a:r>
                  <a:rPr lang="zh-CN" altLang="zh-CN" dirty="0"/>
                  <a:t>表示需要求的未知数，</a:t>
                </a:r>
                <a:r>
                  <a:rPr lang="en-US" altLang="zh-CN" i="1" dirty="0"/>
                  <a:t>y</a:t>
                </a:r>
                <a:r>
                  <a:rPr lang="zh-CN" altLang="zh-CN" dirty="0"/>
                  <a:t>表示已知数，</a:t>
                </a:r>
                <a14:m>
                  <m:oMath xmlns:m="http://schemas.openxmlformats.org/officeDocument/2006/math">
                    <m:r>
                      <a:rPr lang="en-US" altLang="zh-CN" i="1">
                        <a:latin typeface="Cambria Math" panose="02040503050406030204"/>
                      </a:rPr>
                      <m:t>𝑖</m:t>
                    </m:r>
                  </m:oMath>
                </a14:m>
                <a:r>
                  <a:rPr lang="zh-CN" altLang="zh-CN" dirty="0"/>
                  <a:t>表示年利率，</a:t>
                </a:r>
                <a:r>
                  <a:rPr lang="en-US" altLang="zh-CN" i="1" dirty="0"/>
                  <a:t>n</a:t>
                </a:r>
                <a:r>
                  <a:rPr lang="zh-CN" altLang="zh-CN" dirty="0"/>
                  <a:t>表示计息的期数。故复利终值系数通常表示为（</a:t>
                </a:r>
                <a:r>
                  <a:rPr lang="en-US" altLang="zh-CN" i="1" dirty="0"/>
                  <a:t>F</a:t>
                </a:r>
                <a:r>
                  <a:rPr lang="en-US" altLang="zh-CN" dirty="0"/>
                  <a:t>/</a:t>
                </a:r>
                <a:r>
                  <a:rPr lang="en-US" altLang="zh-CN" i="1" dirty="0"/>
                  <a:t>P</a:t>
                </a:r>
                <a:r>
                  <a:rPr lang="zh-CN" altLang="zh-CN" dirty="0"/>
                  <a:t>，</a:t>
                </a:r>
                <a14:m>
                  <m:oMath xmlns:m="http://schemas.openxmlformats.org/officeDocument/2006/math">
                    <m:r>
                      <a:rPr lang="en-US" altLang="zh-CN" i="1">
                        <a:latin typeface="Cambria Math" panose="02040503050406030204"/>
                      </a:rPr>
                      <m:t>𝑖</m:t>
                    </m:r>
                  </m:oMath>
                </a14:m>
                <a:r>
                  <a:rPr lang="zh-CN" altLang="zh-CN" dirty="0"/>
                  <a:t>，</a:t>
                </a:r>
                <a:r>
                  <a:rPr lang="en-US" altLang="zh-CN" i="1" dirty="0"/>
                  <a:t>n</a:t>
                </a:r>
                <a:r>
                  <a:rPr lang="zh-CN" altLang="zh-CN" dirty="0"/>
                  <a:t>），该系数可以根据</a:t>
                </a:r>
                <a14:m>
                  <m:oMath xmlns:m="http://schemas.openxmlformats.org/officeDocument/2006/math">
                    <m:r>
                      <a:rPr lang="en-US" altLang="zh-CN" i="1">
                        <a:latin typeface="Cambria Math" panose="02040503050406030204"/>
                      </a:rPr>
                      <m:t>𝑖</m:t>
                    </m:r>
                  </m:oMath>
                </a14:m>
                <a:r>
                  <a:rPr lang="zh-CN" altLang="zh-CN" dirty="0"/>
                  <a:t>和</a:t>
                </a:r>
                <a:r>
                  <a:rPr lang="en-US" altLang="zh-CN" i="1" dirty="0"/>
                  <a:t>n</a:t>
                </a:r>
                <a:r>
                  <a:rPr lang="zh-CN" altLang="zh-CN" dirty="0"/>
                  <a:t>的值，通过附录查表得到。公式</a:t>
                </a:r>
                <a:r>
                  <a:rPr lang="en-US" altLang="zh-CN" dirty="0"/>
                  <a:t>2.16</a:t>
                </a:r>
                <a:r>
                  <a:rPr lang="zh-CN" altLang="zh-CN" dirty="0"/>
                  <a:t>的另一种表达式，如公式</a:t>
                </a:r>
                <a:r>
                  <a:rPr lang="en-US" altLang="zh-CN" dirty="0"/>
                  <a:t>2.17</a:t>
                </a:r>
                <a:r>
                  <a:rPr lang="zh-CN" altLang="zh-CN" dirty="0"/>
                  <a:t>所示。</a:t>
                </a:r>
              </a:p>
              <a:p>
                <a:pPr>
                  <a:lnSpc>
                    <a:spcPct val="150000"/>
                  </a:lnSpc>
                </a:pPr>
                <a14:m>
                  <m:oMath xmlns:m="http://schemas.openxmlformats.org/officeDocument/2006/math">
                    <m:r>
                      <a:rPr lang="en-US" altLang="zh-CN" b="0" i="1" smtClean="0">
                        <a:latin typeface="Cambria Math" panose="02040503050406030204"/>
                      </a:rPr>
                      <m:t>                                             </m:t>
                    </m:r>
                    <m:r>
                      <a:rPr lang="en-US" altLang="zh-CN" i="1">
                        <a:latin typeface="Cambria Math" panose="02040503050406030204"/>
                      </a:rPr>
                      <m:t>𝐹</m:t>
                    </m:r>
                    <m:r>
                      <a:rPr lang="en-US" altLang="zh-CN">
                        <a:latin typeface="Cambria Math" panose="02040503050406030204"/>
                      </a:rPr>
                      <m:t>=</m:t>
                    </m:r>
                    <m:r>
                      <a:rPr lang="en-US" altLang="zh-CN" i="1">
                        <a:latin typeface="Cambria Math" panose="02040503050406030204"/>
                      </a:rPr>
                      <m:t>𝑃</m:t>
                    </m:r>
                    <m:r>
                      <a:rPr lang="en-US" altLang="zh-CN">
                        <a:latin typeface="Cambria Math" panose="02040503050406030204"/>
                      </a:rPr>
                      <m:t>(</m:t>
                    </m:r>
                    <m:r>
                      <a:rPr lang="en-US" altLang="zh-CN" i="1">
                        <a:latin typeface="Cambria Math" panose="02040503050406030204"/>
                      </a:rPr>
                      <m:t>𝐹</m:t>
                    </m:r>
                    <m:r>
                      <a:rPr lang="en-US" altLang="zh-CN">
                        <a:latin typeface="Cambria Math" panose="02040503050406030204"/>
                      </a:rPr>
                      <m:t>/</m:t>
                    </m:r>
                    <m:r>
                      <a:rPr lang="en-US" altLang="zh-CN" i="1">
                        <a:latin typeface="Cambria Math" panose="02040503050406030204"/>
                      </a:rPr>
                      <m:t>𝑃</m:t>
                    </m:r>
                    <m:r>
                      <a:rPr lang="zh-CN" altLang="zh-CN">
                        <a:latin typeface="Cambria Math" panose="02040503050406030204"/>
                      </a:rPr>
                      <m:t>，</m:t>
                    </m:r>
                    <m:r>
                      <a:rPr lang="en-US" altLang="zh-CN" i="1">
                        <a:latin typeface="Cambria Math" panose="02040503050406030204"/>
                      </a:rPr>
                      <m:t>𝑖</m:t>
                    </m:r>
                    <m:r>
                      <a:rPr lang="zh-CN" altLang="zh-CN">
                        <a:latin typeface="Cambria Math" panose="02040503050406030204"/>
                      </a:rPr>
                      <m:t>，</m:t>
                    </m:r>
                    <m:r>
                      <a:rPr lang="en-US" altLang="zh-CN" i="1">
                        <a:latin typeface="Cambria Math" panose="02040503050406030204"/>
                      </a:rPr>
                      <m:t>𝑛</m:t>
                    </m:r>
                    <m:r>
                      <a:rPr lang="en-US" altLang="zh-CN">
                        <a:latin typeface="Cambria Math" panose="02040503050406030204"/>
                      </a:rPr>
                      <m:t>)</m:t>
                    </m:r>
                  </m:oMath>
                </a14:m>
                <a:r>
                  <a:rPr lang="en-US" altLang="zh-CN" dirty="0"/>
                  <a:t>			(2.17)			</a:t>
                </a:r>
              </a:p>
            </p:txBody>
          </p:sp>
        </mc:Choice>
        <mc:Fallback xmlns="">
          <p:sp>
            <p:nvSpPr>
              <p:cNvPr id="4" name="矩形 3"/>
              <p:cNvSpPr>
                <a:spLocks noRot="1" noChangeAspect="1" noMove="1" noResize="1" noEditPoints="1" noAdjustHandles="1" noChangeArrowheads="1" noChangeShapeType="1" noTextEdit="1"/>
              </p:cNvSpPr>
              <p:nvPr/>
            </p:nvSpPr>
            <p:spPr>
              <a:xfrm>
                <a:off x="993775" y="1678372"/>
                <a:ext cx="10210799" cy="5447645"/>
              </a:xfrm>
              <a:prstGeom prst="rect">
                <a:avLst/>
              </a:prstGeom>
              <a:blipFill rotWithShape="1">
                <a:blip r:embed="rId3"/>
                <a:stretch>
                  <a:fillRect t="-1" r="-1791" b="1"/>
                </a:stretch>
              </a:blipFill>
            </p:spPr>
            <p:txBody>
              <a:bodyPr/>
              <a:lstStyle/>
              <a:p>
                <a:r>
                  <a:rPr lang="zh-CN" altLang="en-US">
                    <a:noFill/>
                  </a:rPr>
                  <a:t> </a:t>
                </a:r>
              </a:p>
            </p:txBody>
          </p:sp>
        </mc:Fallback>
      </mc:AlternateContent>
      <p:sp>
        <p:nvSpPr>
          <p:cNvPr id="7" name="矩形 6"/>
          <p:cNvSpPr/>
          <p:nvPr/>
        </p:nvSpPr>
        <p:spPr>
          <a:xfrm>
            <a:off x="926310" y="1063129"/>
            <a:ext cx="9414757" cy="461665"/>
          </a:xfrm>
          <a:prstGeom prst="rect">
            <a:avLst/>
          </a:prstGeom>
        </p:spPr>
        <p:txBody>
          <a:bodyPr wrap="none">
            <a:spAutoFit/>
          </a:bodyPr>
          <a:lstStyle/>
          <a:p>
            <a:r>
              <a:rPr lang="en-US" altLang="zh-CN" b="1" dirty="0"/>
              <a:t>2. </a:t>
            </a:r>
            <a:r>
              <a:rPr lang="zh-CN" altLang="en-US" b="1" dirty="0"/>
              <a:t>资金的等值计算    </a:t>
            </a:r>
            <a:r>
              <a:rPr lang="en-US" altLang="zh-CN" dirty="0"/>
              <a:t>(1) </a:t>
            </a:r>
            <a:r>
              <a:rPr lang="zh-CN" altLang="zh-CN" dirty="0"/>
              <a:t>一次性支付复利终值公式（已知</a:t>
            </a:r>
            <a:r>
              <a:rPr lang="en-US" altLang="zh-CN" i="1" dirty="0"/>
              <a:t>P</a:t>
            </a:r>
            <a:r>
              <a:rPr lang="zh-CN" altLang="zh-CN" dirty="0"/>
              <a:t>，求</a:t>
            </a:r>
            <a:r>
              <a:rPr lang="en-US" altLang="zh-CN" i="1" dirty="0"/>
              <a:t>F</a:t>
            </a:r>
            <a:r>
              <a:rPr lang="zh-CN" altLang="zh-CN" dirty="0"/>
              <a:t>）：</a:t>
            </a:r>
            <a:endParaRPr lang="zh-CN" altLang="en-US" dirty="0"/>
          </a:p>
        </p:txBody>
      </p:sp>
      <p:sp>
        <p:nvSpPr>
          <p:cNvPr id="5" name="灯片编号占位符 4">
            <a:extLst>
              <a:ext uri="{FF2B5EF4-FFF2-40B4-BE49-F238E27FC236}">
                <a16:creationId xmlns:a16="http://schemas.microsoft.com/office/drawing/2014/main" id="{853BD69F-5ACC-407B-8CCD-101260FD449B}"/>
              </a:ext>
            </a:extLst>
          </p:cNvPr>
          <p:cNvSpPr>
            <a:spLocks noGrp="1"/>
          </p:cNvSpPr>
          <p:nvPr>
            <p:ph type="sldNum" sz="quarter" idx="12"/>
          </p:nvPr>
        </p:nvSpPr>
        <p:spPr/>
        <p:txBody>
          <a:bodyPr/>
          <a:lstStyle/>
          <a:p>
            <a:fld id="{B6F15528-21DE-4FAA-801E-634DDDAF4B2B}" type="slidenum">
              <a:rPr lang="en-US" smtClean="0"/>
              <a:t>167</a:t>
            </a:fld>
            <a:endParaRPr lang="en-US" dirty="0"/>
          </a:p>
        </p:txBody>
      </p:sp>
      <p:sp>
        <p:nvSpPr>
          <p:cNvPr id="9" name="灯片编号占位符 8">
            <a:extLst>
              <a:ext uri="{FF2B5EF4-FFF2-40B4-BE49-F238E27FC236}">
                <a16:creationId xmlns:a16="http://schemas.microsoft.com/office/drawing/2014/main" id="{053E45CC-4F58-4D0F-9D5D-3B1AB4E39ACA}"/>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167</a:t>
            </a:fld>
            <a:endParaRPr kumimoji="0" lang="en-US" altLang="zh-CN" sz="1800" dirty="0">
              <a:latin typeface="Times New Roman" panose="02020603050405020304" pitchFamily="18" charset="0"/>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2.2.3 </a:t>
            </a:r>
            <a:r>
              <a:rPr lang="zh-CN" altLang="zh-CN" b="1" dirty="0"/>
              <a:t>资金的等值计算及其应用</a:t>
            </a:r>
            <a:endParaRPr lang="zh-CN" altLang="en-US" dirty="0"/>
          </a:p>
        </p:txBody>
      </p:sp>
      <p:sp>
        <p:nvSpPr>
          <p:cNvPr id="3"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矩形 19"/>
          <p:cNvSpPr/>
          <p:nvPr/>
        </p:nvSpPr>
        <p:spPr>
          <a:xfrm>
            <a:off x="-27697" y="3159104"/>
            <a:ext cx="12216671" cy="45719"/>
          </a:xfrm>
          <a:prstGeom prst="rect">
            <a:avLst/>
          </a:prstGeom>
          <a:solidFill>
            <a:srgbClr val="FFC000">
              <a:alpha val="8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内容占位符 4"/>
          <p:cNvSpPr txBox="1"/>
          <p:nvPr/>
        </p:nvSpPr>
        <p:spPr>
          <a:xfrm>
            <a:off x="534093" y="2972594"/>
            <a:ext cx="4913852" cy="464458"/>
          </a:xfrm>
          <a:prstGeom prst="rect">
            <a:avLst/>
          </a:prstGeom>
          <a:solidFill>
            <a:srgbClr val="FFC000"/>
          </a:solidFill>
          <a:ln>
            <a:solidFill>
              <a:srgbClr val="FFC000"/>
            </a:solidFill>
          </a:ln>
        </p:spPr>
        <p:txBody>
          <a:bodyPr>
            <a:norm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gn="ctr">
              <a:buNone/>
            </a:pPr>
            <a:r>
              <a:rPr lang="zh-CN" altLang="en-US" b="1" dirty="0">
                <a:solidFill>
                  <a:schemeClr val="bg1"/>
                </a:solidFill>
              </a:rPr>
              <a:t>例</a:t>
            </a:r>
            <a:r>
              <a:rPr lang="en-US" altLang="zh-CN" b="1" dirty="0">
                <a:solidFill>
                  <a:schemeClr val="bg1"/>
                </a:solidFill>
              </a:rPr>
              <a:t>2.9   </a:t>
            </a:r>
            <a:r>
              <a:rPr lang="zh-CN" altLang="en-US" b="1" dirty="0">
                <a:solidFill>
                  <a:schemeClr val="bg1"/>
                </a:solidFill>
              </a:rPr>
              <a:t>解法</a:t>
            </a:r>
            <a:r>
              <a:rPr lang="en-US" altLang="zh-CN" b="1" dirty="0">
                <a:solidFill>
                  <a:schemeClr val="bg1"/>
                </a:solidFill>
              </a:rPr>
              <a:t>1</a:t>
            </a:r>
            <a:endParaRPr lang="zh-CN" altLang="en-US" b="1" dirty="0">
              <a:solidFill>
                <a:schemeClr val="bg1"/>
              </a:solidFill>
            </a:endParaRPr>
          </a:p>
        </p:txBody>
      </p:sp>
      <p:sp>
        <p:nvSpPr>
          <p:cNvPr id="22" name="矩形 21"/>
          <p:cNvSpPr/>
          <p:nvPr/>
        </p:nvSpPr>
        <p:spPr>
          <a:xfrm>
            <a:off x="917575" y="1753394"/>
            <a:ext cx="10591799" cy="1200329"/>
          </a:xfrm>
          <a:prstGeom prst="rect">
            <a:avLst/>
          </a:prstGeom>
        </p:spPr>
        <p:txBody>
          <a:bodyPr wrap="square">
            <a:spAutoFit/>
          </a:bodyPr>
          <a:lstStyle/>
          <a:p>
            <a:pPr>
              <a:lnSpc>
                <a:spcPct val="150000"/>
              </a:lnSpc>
            </a:pPr>
            <a:r>
              <a:rPr lang="zh-CN" altLang="zh-CN" dirty="0"/>
              <a:t>【</a:t>
            </a:r>
            <a:r>
              <a:rPr lang="zh-CN" altLang="zh-CN" b="1" dirty="0"/>
              <a:t>例</a:t>
            </a:r>
            <a:r>
              <a:rPr lang="en-US" altLang="zh-CN" b="1" dirty="0"/>
              <a:t>2.9</a:t>
            </a:r>
            <a:r>
              <a:rPr lang="zh-CN" altLang="zh-CN" dirty="0"/>
              <a:t>】某软件企业向银行贷款</a:t>
            </a:r>
            <a:r>
              <a:rPr lang="en-US" altLang="zh-CN" dirty="0"/>
              <a:t>100</a:t>
            </a:r>
            <a:r>
              <a:rPr lang="zh-CN" altLang="zh-CN" dirty="0"/>
              <a:t>万元，按年利率为</a:t>
            </a:r>
            <a:r>
              <a:rPr lang="en-US" altLang="zh-CN" dirty="0"/>
              <a:t>8%</a:t>
            </a:r>
            <a:r>
              <a:rPr lang="zh-CN" altLang="zh-CN" dirty="0"/>
              <a:t>进行复利计息，试求该企业第</a:t>
            </a:r>
            <a:r>
              <a:rPr lang="en-US" altLang="zh-CN" dirty="0"/>
              <a:t>4</a:t>
            </a:r>
            <a:r>
              <a:rPr lang="zh-CN" altLang="zh-CN" dirty="0"/>
              <a:t>年末连本带利一次偿还银行的金额，并画出其现金流量图。</a:t>
            </a:r>
            <a:endParaRPr lang="zh-CN" altLang="en-US" dirty="0"/>
          </a:p>
        </p:txBody>
      </p:sp>
      <p:cxnSp>
        <p:nvCxnSpPr>
          <p:cNvPr id="24" name="直接连接符 23"/>
          <p:cNvCxnSpPr/>
          <p:nvPr/>
        </p:nvCxnSpPr>
        <p:spPr>
          <a:xfrm>
            <a:off x="4506913" y="10409238"/>
            <a:ext cx="906462" cy="584200"/>
          </a:xfrm>
          <a:prstGeom prst="line">
            <a:avLst/>
          </a:prstGeom>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a:off x="3973513" y="10642600"/>
            <a:ext cx="1439862" cy="349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mc:AlternateContent xmlns:mc="http://schemas.openxmlformats.org/markup-compatibility/2006" xmlns:a14="http://schemas.microsoft.com/office/drawing/2010/main">
        <mc:Choice Requires="a14">
          <p:sp>
            <p:nvSpPr>
              <p:cNvPr id="5" name="矩形 4"/>
              <p:cNvSpPr/>
              <p:nvPr/>
            </p:nvSpPr>
            <p:spPr>
              <a:xfrm>
                <a:off x="1298575" y="3505994"/>
                <a:ext cx="10287000" cy="1287468"/>
              </a:xfrm>
              <a:prstGeom prst="rect">
                <a:avLst/>
              </a:prstGeom>
            </p:spPr>
            <p:txBody>
              <a:bodyPr wrap="square">
                <a:spAutoFit/>
              </a:bodyPr>
              <a:lstStyle/>
              <a:p>
                <a:pPr>
                  <a:lnSpc>
                    <a:spcPct val="150000"/>
                  </a:lnSpc>
                </a:pPr>
                <a:r>
                  <a:rPr lang="zh-CN" altLang="zh-CN" dirty="0"/>
                  <a:t>解：方法</a:t>
                </a:r>
                <a:r>
                  <a:rPr lang="en-US" altLang="zh-CN" dirty="0"/>
                  <a:t>1</a:t>
                </a:r>
                <a:r>
                  <a:rPr lang="zh-CN" altLang="zh-CN" dirty="0"/>
                  <a:t>：依据题意和公式</a:t>
                </a:r>
                <a:r>
                  <a:rPr lang="en-US" altLang="zh-CN" dirty="0"/>
                  <a:t>2.16</a:t>
                </a:r>
                <a:r>
                  <a:rPr lang="zh-CN" altLang="zh-CN" dirty="0"/>
                  <a:t>可得：</a:t>
                </a:r>
              </a:p>
              <a:p>
                <a:pPr>
                  <a:lnSpc>
                    <a:spcPct val="150000"/>
                  </a:lnSpc>
                </a:pPr>
                <a14:m>
                  <m:oMathPara xmlns:m="http://schemas.openxmlformats.org/officeDocument/2006/math">
                    <m:oMathParaPr>
                      <m:jc m:val="centerGroup"/>
                    </m:oMathParaPr>
                    <m:oMath xmlns:m="http://schemas.openxmlformats.org/officeDocument/2006/math">
                      <m:r>
                        <a:rPr lang="en-US" altLang="zh-CN" i="1">
                          <a:latin typeface="Cambria Math" panose="02040503050406030204"/>
                        </a:rPr>
                        <m:t>𝐹</m:t>
                      </m:r>
                      <m:r>
                        <a:rPr lang="en-US" altLang="zh-CN" i="1">
                          <a:latin typeface="Cambria Math" panose="02040503050406030204"/>
                        </a:rPr>
                        <m:t>= </m:t>
                      </m:r>
                      <m:r>
                        <a:rPr lang="en-US" altLang="zh-CN" i="1">
                          <a:latin typeface="Cambria Math" panose="02040503050406030204"/>
                        </a:rPr>
                        <m:t>𝑃</m:t>
                      </m:r>
                      <m:sSup>
                        <m:sSupPr>
                          <m:ctrlPr>
                            <a:rPr lang="zh-CN" altLang="zh-CN" i="1">
                              <a:latin typeface="Cambria Math" panose="02040503050406030204" pitchFamily="18" charset="0"/>
                            </a:rPr>
                          </m:ctrlPr>
                        </m:sSupPr>
                        <m:e>
                          <m:r>
                            <a:rPr lang="en-US" altLang="zh-CN">
                              <a:latin typeface="Cambria Math" panose="02040503050406030204"/>
                            </a:rPr>
                            <m:t>(1+</m:t>
                          </m:r>
                          <m:r>
                            <a:rPr lang="en-US" altLang="zh-CN" i="1">
                              <a:latin typeface="Cambria Math" panose="02040503050406030204"/>
                            </a:rPr>
                            <m:t>𝑖</m:t>
                          </m:r>
                          <m:r>
                            <a:rPr lang="en-US" altLang="zh-CN">
                              <a:latin typeface="Cambria Math" panose="02040503050406030204"/>
                            </a:rPr>
                            <m:t>)</m:t>
                          </m:r>
                        </m:e>
                        <m:sup>
                          <m:r>
                            <a:rPr lang="en-US" altLang="zh-CN" i="1">
                              <a:latin typeface="Cambria Math" panose="02040503050406030204"/>
                            </a:rPr>
                            <m:t>𝑛</m:t>
                          </m:r>
                        </m:sup>
                      </m:sSup>
                      <m:r>
                        <a:rPr lang="en-US" altLang="zh-CN" i="1">
                          <a:latin typeface="Cambria Math" panose="02040503050406030204"/>
                        </a:rPr>
                        <m:t>=100×</m:t>
                      </m:r>
                      <m:sSup>
                        <m:sSupPr>
                          <m:ctrlPr>
                            <a:rPr lang="zh-CN" altLang="zh-CN" i="1">
                              <a:latin typeface="Cambria Math" panose="02040503050406030204" pitchFamily="18" charset="0"/>
                            </a:rPr>
                          </m:ctrlPr>
                        </m:sSupPr>
                        <m:e>
                          <m:r>
                            <a:rPr lang="zh-CN" altLang="zh-CN">
                              <a:latin typeface="Cambria Math" panose="02040503050406030204"/>
                            </a:rPr>
                            <m:t>（</m:t>
                          </m:r>
                          <m:r>
                            <a:rPr lang="en-US" altLang="zh-CN">
                              <a:latin typeface="Cambria Math" panose="02040503050406030204"/>
                            </a:rPr>
                            <m:t>1+0.08</m:t>
                          </m:r>
                          <m:r>
                            <a:rPr lang="zh-CN" altLang="zh-CN">
                              <a:latin typeface="Cambria Math" panose="02040503050406030204"/>
                            </a:rPr>
                            <m:t>）</m:t>
                          </m:r>
                        </m:e>
                        <m:sup>
                          <m:r>
                            <a:rPr lang="en-US" altLang="zh-CN" i="1">
                              <a:latin typeface="Cambria Math" panose="02040503050406030204"/>
                            </a:rPr>
                            <m:t>4</m:t>
                          </m:r>
                        </m:sup>
                      </m:sSup>
                      <m:r>
                        <a:rPr lang="en-US" altLang="zh-CN" i="1">
                          <a:latin typeface="Cambria Math" panose="02040503050406030204"/>
                        </a:rPr>
                        <m:t>=100×1.3605=136.05</m:t>
                      </m:r>
                      <m:r>
                        <a:rPr lang="zh-CN" altLang="zh-CN">
                          <a:latin typeface="Cambria Math" panose="02040503050406030204"/>
                        </a:rPr>
                        <m:t>（万元）</m:t>
                      </m:r>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1298575" y="3505994"/>
                <a:ext cx="10287000" cy="1287468"/>
              </a:xfrm>
              <a:prstGeom prst="rect">
                <a:avLst/>
              </a:prstGeom>
              <a:blipFill rotWithShape="1">
                <a:blip r:embed="rId3"/>
                <a:stretch>
                  <a:fillRect t="-12" b="37"/>
                </a:stretch>
              </a:blipFill>
            </p:spPr>
            <p:txBody>
              <a:bodyPr/>
              <a:lstStyle/>
              <a:p>
                <a:r>
                  <a:rPr lang="zh-CN" altLang="en-US">
                    <a:noFill/>
                  </a:rPr>
                  <a:t> </a:t>
                </a:r>
              </a:p>
            </p:txBody>
          </p:sp>
        </mc:Fallback>
      </mc:AlternateContent>
      <p:sp>
        <p:nvSpPr>
          <p:cNvPr id="9" name="Rectangle 2"/>
          <p:cNvSpPr>
            <a:spLocks noChangeArrowheads="1"/>
          </p:cNvSpPr>
          <p:nvPr/>
        </p:nvSpPr>
        <p:spPr bwMode="auto">
          <a:xfrm>
            <a:off x="556444" y="5639594"/>
            <a:ext cx="33137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304800" algn="l" defTabSz="914400" rtl="0" eaLnBrk="1" fontAlgn="base" latinLnBrk="0" hangingPunct="1">
              <a:lnSpc>
                <a:spcPct val="100000"/>
              </a:lnSpc>
              <a:spcBef>
                <a:spcPct val="0"/>
              </a:spcBef>
              <a:spcAft>
                <a:spcPct val="0"/>
              </a:spcAft>
              <a:buClrTx/>
              <a:buSzTx/>
              <a:buFontTx/>
              <a:buNone/>
            </a:pPr>
            <a:r>
              <a:rPr kumimoji="0" lang="zh-CN" sz="2000" b="0" i="0" u="none" strike="noStrike" cap="none" normalizeH="0" baseline="0" dirty="0">
                <a:ln>
                  <a:noFill/>
                </a:ln>
                <a:solidFill>
                  <a:schemeClr val="tx1"/>
                </a:solidFill>
                <a:effectLst/>
                <a:latin typeface="Calibri" panose="020F0502020204030204" charset="0"/>
                <a:ea typeface="宋体" panose="02010600030101010101" pitchFamily="2" charset="-122"/>
                <a:cs typeface="Times New Roman" panose="02020603050405020304" pitchFamily="18" charset="0"/>
              </a:rPr>
              <a:t>现金流量图如</a:t>
            </a:r>
            <a:r>
              <a:rPr kumimoji="0" lang="zh-CN" altLang="en-US" sz="2000" b="0" i="0" u="none" strike="noStrike" cap="none" normalizeH="0" baseline="0" dirty="0">
                <a:ln>
                  <a:noFill/>
                </a:ln>
                <a:solidFill>
                  <a:schemeClr val="tx1"/>
                </a:solidFill>
                <a:effectLst/>
                <a:latin typeface="Calibri" panose="020F0502020204030204" charset="0"/>
                <a:ea typeface="宋体" panose="02010600030101010101" pitchFamily="2" charset="-122"/>
                <a:cs typeface="Times New Roman" panose="02020603050405020304" pitchFamily="18" charset="0"/>
              </a:rPr>
              <a:t>右</a:t>
            </a:r>
            <a:r>
              <a:rPr kumimoji="0" lang="zh-CN" sz="2000" b="0" i="0" u="none" strike="noStrike" cap="none" normalizeH="0" baseline="0" dirty="0">
                <a:ln>
                  <a:noFill/>
                </a:ln>
                <a:solidFill>
                  <a:schemeClr val="tx1"/>
                </a:solidFill>
                <a:effectLst/>
                <a:latin typeface="Calibri" panose="020F0502020204030204" charset="0"/>
                <a:ea typeface="宋体" panose="02010600030101010101" pitchFamily="2" charset="-122"/>
                <a:cs typeface="Times New Roman" panose="02020603050405020304" pitchFamily="18" charset="0"/>
              </a:rPr>
              <a:t>图</a:t>
            </a:r>
            <a:r>
              <a:rPr kumimoji="0" lang="zh-CN" altLang="en-US" sz="2000" b="0" i="0" u="none" strike="noStrike" cap="none" normalizeH="0" baseline="0" dirty="0">
                <a:ln>
                  <a:noFill/>
                </a:ln>
                <a:solidFill>
                  <a:schemeClr val="tx1"/>
                </a:solidFill>
                <a:effectLst/>
                <a:latin typeface="Calibri" panose="020F0502020204030204" charset="0"/>
                <a:ea typeface="宋体" panose="02010600030101010101" pitchFamily="2" charset="-122"/>
                <a:cs typeface="Times New Roman" panose="02020603050405020304" pitchFamily="18" charset="0"/>
              </a:rPr>
              <a:t>所示：</a:t>
            </a:r>
            <a:endParaRPr kumimoji="0" lang="zh-CN" altLang="en-US"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aphicFrame>
        <p:nvGraphicFramePr>
          <p:cNvPr id="10" name="对象 9"/>
          <p:cNvGraphicFramePr>
            <a:graphicFrameLocks noChangeAspect="1"/>
          </p:cNvGraphicFramePr>
          <p:nvPr/>
        </p:nvGraphicFramePr>
        <p:xfrm>
          <a:off x="4506913" y="4648993"/>
          <a:ext cx="5021262" cy="2099407"/>
        </p:xfrm>
        <a:graphic>
          <a:graphicData uri="http://schemas.openxmlformats.org/presentationml/2006/ole">
            <mc:AlternateContent xmlns:mc="http://schemas.openxmlformats.org/markup-compatibility/2006">
              <mc:Choice xmlns:v="urn:schemas-microsoft-com:vml" Requires="v">
                <p:oleObj spid="_x0000_s29946" name="Visio" r:id="rId4" imgW="1932940" imgH="817245" progId="Visio.Drawing.11">
                  <p:embed/>
                </p:oleObj>
              </mc:Choice>
              <mc:Fallback>
                <p:oleObj name="Visio" r:id="rId4" imgW="1932940" imgH="817245"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6913" y="4648993"/>
                        <a:ext cx="5021262" cy="2099407"/>
                      </a:xfrm>
                      <a:prstGeom prst="rect">
                        <a:avLst/>
                      </a:prstGeom>
                      <a:noFill/>
                    </p:spPr>
                  </p:pic>
                </p:oleObj>
              </mc:Fallback>
            </mc:AlternateContent>
          </a:graphicData>
        </a:graphic>
      </p:graphicFrame>
      <p:sp>
        <p:nvSpPr>
          <p:cNvPr id="15" name="矩形 14"/>
          <p:cNvSpPr/>
          <p:nvPr/>
        </p:nvSpPr>
        <p:spPr>
          <a:xfrm>
            <a:off x="926310" y="1063129"/>
            <a:ext cx="9414757" cy="461665"/>
          </a:xfrm>
          <a:prstGeom prst="rect">
            <a:avLst/>
          </a:prstGeom>
        </p:spPr>
        <p:txBody>
          <a:bodyPr wrap="none">
            <a:spAutoFit/>
          </a:bodyPr>
          <a:lstStyle/>
          <a:p>
            <a:r>
              <a:rPr lang="en-US" altLang="zh-CN" b="1" dirty="0"/>
              <a:t>2. </a:t>
            </a:r>
            <a:r>
              <a:rPr lang="zh-CN" altLang="en-US" b="1" dirty="0"/>
              <a:t>资金的等值计算    </a:t>
            </a:r>
            <a:r>
              <a:rPr lang="en-US" altLang="zh-CN" dirty="0"/>
              <a:t>(1) </a:t>
            </a:r>
            <a:r>
              <a:rPr lang="zh-CN" altLang="zh-CN" dirty="0"/>
              <a:t>一次性支付复利终值公式（已知</a:t>
            </a:r>
            <a:r>
              <a:rPr lang="en-US" altLang="zh-CN" i="1" dirty="0"/>
              <a:t>P</a:t>
            </a:r>
            <a:r>
              <a:rPr lang="zh-CN" altLang="zh-CN" dirty="0"/>
              <a:t>，求</a:t>
            </a:r>
            <a:r>
              <a:rPr lang="en-US" altLang="zh-CN" i="1" dirty="0"/>
              <a:t>F</a:t>
            </a:r>
            <a:r>
              <a:rPr lang="zh-CN" altLang="zh-CN" dirty="0"/>
              <a:t>）：</a:t>
            </a:r>
            <a:endParaRPr lang="zh-CN" altLang="en-US" dirty="0"/>
          </a:p>
        </p:txBody>
      </p:sp>
      <p:sp>
        <p:nvSpPr>
          <p:cNvPr id="8" name="灯片编号占位符 7">
            <a:extLst>
              <a:ext uri="{FF2B5EF4-FFF2-40B4-BE49-F238E27FC236}">
                <a16:creationId xmlns:a16="http://schemas.microsoft.com/office/drawing/2014/main" id="{F2877A3D-4180-4E2E-A857-4F9BCE6BDE84}"/>
              </a:ext>
            </a:extLst>
          </p:cNvPr>
          <p:cNvSpPr>
            <a:spLocks noGrp="1"/>
          </p:cNvSpPr>
          <p:nvPr>
            <p:ph type="sldNum" sz="quarter" idx="12"/>
          </p:nvPr>
        </p:nvSpPr>
        <p:spPr/>
        <p:txBody>
          <a:bodyPr/>
          <a:lstStyle/>
          <a:p>
            <a:fld id="{B6F15528-21DE-4FAA-801E-634DDDAF4B2B}" type="slidenum">
              <a:rPr lang="en-US" smtClean="0"/>
              <a:t>168</a:t>
            </a:fld>
            <a:endParaRPr lang="en-US" dirty="0"/>
          </a:p>
        </p:txBody>
      </p:sp>
      <p:sp>
        <p:nvSpPr>
          <p:cNvPr id="16" name="灯片编号占位符 8">
            <a:extLst>
              <a:ext uri="{FF2B5EF4-FFF2-40B4-BE49-F238E27FC236}">
                <a16:creationId xmlns:a16="http://schemas.microsoft.com/office/drawing/2014/main" id="{74BCB1FA-FEC8-4EF1-B601-977DABFA64B6}"/>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168</a:t>
            </a:fld>
            <a:endParaRPr kumimoji="0" lang="en-US" altLang="zh-CN" sz="1800" dirty="0">
              <a:latin typeface="Times New Roman" panose="02020603050405020304" pitchFamily="18" charset="0"/>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2.2.3 </a:t>
            </a:r>
            <a:r>
              <a:rPr lang="zh-CN" altLang="zh-CN" b="1" dirty="0"/>
              <a:t>资金的等值计算及其应用</a:t>
            </a:r>
            <a:endParaRPr lang="zh-CN" altLang="en-US" dirty="0"/>
          </a:p>
        </p:txBody>
      </p:sp>
      <p:sp>
        <p:nvSpPr>
          <p:cNvPr id="3"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矩形 19"/>
          <p:cNvSpPr/>
          <p:nvPr/>
        </p:nvSpPr>
        <p:spPr>
          <a:xfrm>
            <a:off x="-27697" y="3456646"/>
            <a:ext cx="12216671" cy="45719"/>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内容占位符 4"/>
          <p:cNvSpPr txBox="1"/>
          <p:nvPr/>
        </p:nvSpPr>
        <p:spPr>
          <a:xfrm>
            <a:off x="534093" y="3270136"/>
            <a:ext cx="4913852" cy="464458"/>
          </a:xfrm>
          <a:prstGeom prst="rect">
            <a:avLst/>
          </a:prstGeom>
          <a:solidFill>
            <a:schemeClr val="tx2"/>
          </a:solidFill>
          <a:ln>
            <a:solidFill>
              <a:schemeClr val="tx2"/>
            </a:solidFill>
          </a:ln>
        </p:spPr>
        <p:txBody>
          <a:bodyPr>
            <a:norm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gn="ctr">
              <a:buNone/>
            </a:pPr>
            <a:r>
              <a:rPr lang="zh-CN" altLang="en-US" b="1" dirty="0">
                <a:solidFill>
                  <a:schemeClr val="bg1"/>
                </a:solidFill>
              </a:rPr>
              <a:t>例</a:t>
            </a:r>
            <a:r>
              <a:rPr lang="en-US" altLang="zh-CN" b="1" dirty="0">
                <a:solidFill>
                  <a:schemeClr val="bg1"/>
                </a:solidFill>
              </a:rPr>
              <a:t>2.9  </a:t>
            </a:r>
            <a:r>
              <a:rPr lang="zh-CN" altLang="en-US" b="1" dirty="0">
                <a:solidFill>
                  <a:schemeClr val="bg1"/>
                </a:solidFill>
              </a:rPr>
              <a:t>解法</a:t>
            </a:r>
            <a:r>
              <a:rPr lang="en-US" altLang="zh-CN" b="1" dirty="0">
                <a:solidFill>
                  <a:schemeClr val="bg1"/>
                </a:solidFill>
              </a:rPr>
              <a:t>2</a:t>
            </a:r>
            <a:endParaRPr lang="zh-CN" altLang="en-US" b="1" dirty="0">
              <a:solidFill>
                <a:schemeClr val="bg1"/>
              </a:solidFill>
            </a:endParaRPr>
          </a:p>
        </p:txBody>
      </p:sp>
      <p:sp>
        <p:nvSpPr>
          <p:cNvPr id="22" name="矩形 21"/>
          <p:cNvSpPr/>
          <p:nvPr/>
        </p:nvSpPr>
        <p:spPr>
          <a:xfrm>
            <a:off x="1040790" y="1686628"/>
            <a:ext cx="10591799" cy="1200329"/>
          </a:xfrm>
          <a:prstGeom prst="rect">
            <a:avLst/>
          </a:prstGeom>
        </p:spPr>
        <p:txBody>
          <a:bodyPr wrap="square">
            <a:spAutoFit/>
          </a:bodyPr>
          <a:lstStyle/>
          <a:p>
            <a:pPr>
              <a:lnSpc>
                <a:spcPct val="150000"/>
              </a:lnSpc>
            </a:pPr>
            <a:r>
              <a:rPr lang="zh-CN" altLang="zh-CN" dirty="0"/>
              <a:t>【</a:t>
            </a:r>
            <a:r>
              <a:rPr lang="zh-CN" altLang="zh-CN" b="1" dirty="0"/>
              <a:t>例</a:t>
            </a:r>
            <a:r>
              <a:rPr lang="en-US" altLang="zh-CN" b="1" dirty="0"/>
              <a:t>2.9</a:t>
            </a:r>
            <a:r>
              <a:rPr lang="zh-CN" altLang="zh-CN" dirty="0"/>
              <a:t>】某软件企业向银行贷款</a:t>
            </a:r>
            <a:r>
              <a:rPr lang="en-US" altLang="zh-CN" dirty="0"/>
              <a:t>100</a:t>
            </a:r>
            <a:r>
              <a:rPr lang="zh-CN" altLang="zh-CN" dirty="0"/>
              <a:t>万元，按年利率为</a:t>
            </a:r>
            <a:r>
              <a:rPr lang="en-US" altLang="zh-CN" dirty="0"/>
              <a:t>8%</a:t>
            </a:r>
            <a:r>
              <a:rPr lang="zh-CN" altLang="zh-CN" dirty="0"/>
              <a:t>进行复利计息，试求该企业第</a:t>
            </a:r>
            <a:r>
              <a:rPr lang="en-US" altLang="zh-CN" dirty="0"/>
              <a:t>4</a:t>
            </a:r>
            <a:r>
              <a:rPr lang="zh-CN" altLang="zh-CN" dirty="0"/>
              <a:t>年末连本带利一次偿还银行的金额，并画出其现金流量图。</a:t>
            </a:r>
            <a:endParaRPr lang="zh-CN" altLang="en-US" dirty="0"/>
          </a:p>
        </p:txBody>
      </p:sp>
      <p:cxnSp>
        <p:nvCxnSpPr>
          <p:cNvPr id="24" name="直接连接符 23"/>
          <p:cNvCxnSpPr/>
          <p:nvPr/>
        </p:nvCxnSpPr>
        <p:spPr>
          <a:xfrm>
            <a:off x="4506913" y="10409238"/>
            <a:ext cx="906462" cy="584200"/>
          </a:xfrm>
          <a:prstGeom prst="line">
            <a:avLst/>
          </a:prstGeom>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a:off x="3973513" y="10642600"/>
            <a:ext cx="1439862" cy="349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mc:AlternateContent xmlns:mc="http://schemas.openxmlformats.org/markup-compatibility/2006" xmlns:a14="http://schemas.microsoft.com/office/drawing/2010/main">
        <mc:Choice Requires="a14">
          <p:sp>
            <p:nvSpPr>
              <p:cNvPr id="5" name="矩形 4"/>
              <p:cNvSpPr/>
              <p:nvPr/>
            </p:nvSpPr>
            <p:spPr>
              <a:xfrm>
                <a:off x="1069974" y="4191794"/>
                <a:ext cx="10287000" cy="2317045"/>
              </a:xfrm>
              <a:prstGeom prst="rect">
                <a:avLst/>
              </a:prstGeom>
            </p:spPr>
            <p:txBody>
              <a:bodyPr wrap="square">
                <a:spAutoFit/>
              </a:bodyPr>
              <a:lstStyle/>
              <a:p>
                <a:pPr>
                  <a:lnSpc>
                    <a:spcPct val="150000"/>
                  </a:lnSpc>
                </a:pPr>
                <a:r>
                  <a:rPr lang="zh-CN" altLang="zh-CN" dirty="0"/>
                  <a:t>解：方法</a:t>
                </a:r>
                <a:r>
                  <a:rPr lang="en-US" altLang="zh-CN" dirty="0"/>
                  <a:t>2</a:t>
                </a:r>
                <a:r>
                  <a:rPr lang="zh-CN" altLang="zh-CN" dirty="0"/>
                  <a:t>：</a:t>
                </a:r>
                <a14:m>
                  <m:oMath xmlns:m="http://schemas.openxmlformats.org/officeDocument/2006/math">
                    <m:r>
                      <m:rPr>
                        <m:nor/>
                      </m:rPr>
                      <a:rPr lang="zh-CN" altLang="en-US">
                        <a:latin typeface="Cambria Math" panose="02040503050406030204" charset="0"/>
                      </a:rPr>
                      <m:t>依据题意和公式</m:t>
                    </m:r>
                    <m:r>
                      <m:rPr>
                        <m:nor/>
                      </m:rPr>
                      <a:rPr lang="en-US" altLang="zh-CN">
                        <a:latin typeface="Cambria Math" panose="02040503050406030204" charset="0"/>
                      </a:rPr>
                      <m:t>2.17</m:t>
                    </m:r>
                    <m:r>
                      <m:rPr>
                        <m:nor/>
                      </m:rPr>
                      <a:rPr lang="zh-CN" altLang="en-US">
                        <a:latin typeface="Cambria Math" panose="02040503050406030204" charset="0"/>
                      </a:rPr>
                      <m:t>可得：</m:t>
                    </m:r>
                  </m:oMath>
                </a14:m>
                <a:endParaRPr lang="zh-CN" altLang="zh-CN" dirty="0"/>
              </a:p>
              <a:p>
                <a:pPr>
                  <a:lnSpc>
                    <a:spcPct val="150000"/>
                  </a:lnSpc>
                </a:pPr>
                <a14:m>
                  <m:oMathPara xmlns:m="http://schemas.openxmlformats.org/officeDocument/2006/math">
                    <m:oMathParaPr>
                      <m:jc m:val="centerGroup"/>
                    </m:oMathParaPr>
                    <m:oMath xmlns:m="http://schemas.openxmlformats.org/officeDocument/2006/math">
                      <m:r>
                        <a:rPr lang="en-US" altLang="zh-CN" i="1">
                          <a:latin typeface="Cambria Math" panose="02040503050406030204"/>
                        </a:rPr>
                        <m:t>𝐹</m:t>
                      </m:r>
                      <m:r>
                        <a:rPr lang="en-US" altLang="zh-CN">
                          <a:latin typeface="Cambria Math" panose="02040503050406030204"/>
                        </a:rPr>
                        <m:t>=</m:t>
                      </m:r>
                      <m:r>
                        <a:rPr lang="en-US" altLang="zh-CN" i="1">
                          <a:latin typeface="Cambria Math" panose="02040503050406030204"/>
                        </a:rPr>
                        <m:t>𝑃</m:t>
                      </m:r>
                      <m:r>
                        <a:rPr lang="en-US" altLang="zh-CN">
                          <a:latin typeface="Cambria Math" panose="02040503050406030204"/>
                        </a:rPr>
                        <m:t>(</m:t>
                      </m:r>
                      <m:r>
                        <a:rPr lang="en-US" altLang="zh-CN" i="1">
                          <a:latin typeface="Cambria Math" panose="02040503050406030204"/>
                        </a:rPr>
                        <m:t>𝐹</m:t>
                      </m:r>
                      <m:r>
                        <a:rPr lang="en-US" altLang="zh-CN">
                          <a:latin typeface="Cambria Math" panose="02040503050406030204"/>
                        </a:rPr>
                        <m:t>/</m:t>
                      </m:r>
                      <m:r>
                        <a:rPr lang="en-US" altLang="zh-CN" i="1">
                          <a:latin typeface="Cambria Math" panose="02040503050406030204"/>
                        </a:rPr>
                        <m:t>𝑃</m:t>
                      </m:r>
                      <m:r>
                        <a:rPr lang="zh-CN" altLang="zh-CN">
                          <a:latin typeface="Cambria Math" panose="02040503050406030204"/>
                        </a:rPr>
                        <m:t>，</m:t>
                      </m:r>
                      <m:r>
                        <a:rPr lang="en-US" altLang="zh-CN" i="1">
                          <a:latin typeface="Cambria Math" panose="02040503050406030204"/>
                        </a:rPr>
                        <m:t>𝑖</m:t>
                      </m:r>
                      <m:r>
                        <a:rPr lang="zh-CN" altLang="zh-CN">
                          <a:latin typeface="Cambria Math" panose="02040503050406030204"/>
                        </a:rPr>
                        <m:t>，</m:t>
                      </m:r>
                      <m:r>
                        <a:rPr lang="en-US" altLang="zh-CN" i="1">
                          <a:latin typeface="Cambria Math" panose="02040503050406030204"/>
                        </a:rPr>
                        <m:t>𝑛</m:t>
                      </m:r>
                      <m:r>
                        <a:rPr lang="en-US" altLang="zh-CN">
                          <a:latin typeface="Cambria Math" panose="02040503050406030204"/>
                        </a:rPr>
                        <m:t>)=100(</m:t>
                      </m:r>
                      <m:r>
                        <a:rPr lang="en-US" altLang="zh-CN" i="1">
                          <a:latin typeface="Cambria Math" panose="02040503050406030204"/>
                        </a:rPr>
                        <m:t>𝐹</m:t>
                      </m:r>
                      <m:r>
                        <a:rPr lang="en-US" altLang="zh-CN">
                          <a:latin typeface="Cambria Math" panose="02040503050406030204"/>
                        </a:rPr>
                        <m:t>/</m:t>
                      </m:r>
                      <m:r>
                        <a:rPr lang="en-US" altLang="zh-CN" i="1">
                          <a:latin typeface="Cambria Math" panose="02040503050406030204"/>
                        </a:rPr>
                        <m:t>𝑃</m:t>
                      </m:r>
                      <m:r>
                        <a:rPr lang="zh-CN" altLang="zh-CN">
                          <a:latin typeface="Cambria Math" panose="02040503050406030204"/>
                        </a:rPr>
                        <m:t>，</m:t>
                      </m:r>
                      <m:r>
                        <a:rPr lang="en-US" altLang="zh-CN" i="1">
                          <a:latin typeface="Cambria Math" panose="02040503050406030204"/>
                        </a:rPr>
                        <m:t>8%</m:t>
                      </m:r>
                      <m:r>
                        <a:rPr lang="zh-CN" altLang="zh-CN">
                          <a:latin typeface="Cambria Math" panose="02040503050406030204"/>
                        </a:rPr>
                        <m:t>，</m:t>
                      </m:r>
                      <m:r>
                        <a:rPr lang="en-US" altLang="zh-CN" i="1">
                          <a:latin typeface="Cambria Math" panose="02040503050406030204"/>
                        </a:rPr>
                        <m:t>4</m:t>
                      </m:r>
                      <m:r>
                        <a:rPr lang="en-US" altLang="zh-CN">
                          <a:latin typeface="Cambria Math" panose="02040503050406030204"/>
                        </a:rPr>
                        <m:t>)</m:t>
                      </m:r>
                    </m:oMath>
                  </m:oMathPara>
                </a14:m>
                <a:endParaRPr lang="zh-CN" altLang="zh-CN" dirty="0"/>
              </a:p>
              <a:p>
                <a:pPr>
                  <a:lnSpc>
                    <a:spcPct val="150000"/>
                  </a:lnSpc>
                </a:pPr>
                <a14:m>
                  <m:oMathPara xmlns:m="http://schemas.openxmlformats.org/officeDocument/2006/math">
                    <m:oMathParaPr>
                      <m:jc m:val="centerGroup"/>
                    </m:oMathParaPr>
                    <m:oMath xmlns:m="http://schemas.openxmlformats.org/officeDocument/2006/math">
                      <m:r>
                        <m:rPr>
                          <m:nor/>
                        </m:rPr>
                        <a:rPr lang="zh-CN" altLang="en-US">
                          <a:latin typeface="Cambria Math" panose="02040503050406030204" charset="0"/>
                        </a:rPr>
                        <m:t>查表可得，</m:t>
                      </m:r>
                      <m:r>
                        <a:rPr lang="en-US" altLang="zh-CN">
                          <a:latin typeface="Cambria Math" panose="02040503050406030204"/>
                        </a:rPr>
                        <m:t>(</m:t>
                      </m:r>
                      <m:r>
                        <a:rPr lang="en-US" altLang="zh-CN" i="1">
                          <a:latin typeface="Cambria Math" panose="02040503050406030204"/>
                        </a:rPr>
                        <m:t>𝐹</m:t>
                      </m:r>
                      <m:r>
                        <a:rPr lang="en-US" altLang="zh-CN">
                          <a:latin typeface="Cambria Math" panose="02040503050406030204"/>
                        </a:rPr>
                        <m:t>/</m:t>
                      </m:r>
                      <m:r>
                        <a:rPr lang="en-US" altLang="zh-CN" i="1">
                          <a:latin typeface="Cambria Math" panose="02040503050406030204"/>
                        </a:rPr>
                        <m:t>𝑃</m:t>
                      </m:r>
                      <m:r>
                        <a:rPr lang="zh-CN" altLang="zh-CN">
                          <a:latin typeface="Cambria Math" panose="02040503050406030204"/>
                        </a:rPr>
                        <m:t>，</m:t>
                      </m:r>
                      <m:r>
                        <a:rPr lang="en-US" altLang="zh-CN" i="1">
                          <a:latin typeface="Cambria Math" panose="02040503050406030204"/>
                        </a:rPr>
                        <m:t>8%</m:t>
                      </m:r>
                      <m:r>
                        <a:rPr lang="zh-CN" altLang="zh-CN">
                          <a:latin typeface="Cambria Math" panose="02040503050406030204"/>
                        </a:rPr>
                        <m:t>，</m:t>
                      </m:r>
                      <m:r>
                        <a:rPr lang="en-US" altLang="zh-CN" i="1">
                          <a:latin typeface="Cambria Math" panose="02040503050406030204"/>
                        </a:rPr>
                        <m:t>4</m:t>
                      </m:r>
                      <m:r>
                        <a:rPr lang="en-US" altLang="zh-CN">
                          <a:latin typeface="Cambria Math" panose="02040503050406030204"/>
                        </a:rPr>
                        <m:t>)</m:t>
                      </m:r>
                      <m:r>
                        <m:rPr>
                          <m:nor/>
                        </m:rPr>
                        <a:rPr lang="zh-CN" altLang="en-US">
                          <a:latin typeface="Cambria Math" panose="02040503050406030204" charset="0"/>
                        </a:rPr>
                        <m:t>的值为</m:t>
                      </m:r>
                      <m:r>
                        <m:rPr>
                          <m:nor/>
                        </m:rPr>
                        <a:rPr lang="en-US" altLang="zh-CN">
                          <a:latin typeface="Cambria Math" panose="02040503050406030204" charset="0"/>
                        </a:rPr>
                        <m:t>1.3605</m:t>
                      </m:r>
                      <m:r>
                        <m:rPr>
                          <m:nor/>
                        </m:rPr>
                        <a:rPr lang="zh-CN" altLang="en-US">
                          <a:latin typeface="Cambria Math" panose="02040503050406030204" charset="0"/>
                        </a:rPr>
                        <m:t>，则有</m:t>
                      </m:r>
                    </m:oMath>
                  </m:oMathPara>
                </a14:m>
                <a:endParaRPr lang="zh-CN" altLang="zh-CN" dirty="0"/>
              </a:p>
              <a:p>
                <a:pPr>
                  <a:lnSpc>
                    <a:spcPct val="150000"/>
                  </a:lnSpc>
                </a:pPr>
                <a14:m>
                  <m:oMathPara xmlns:m="http://schemas.openxmlformats.org/officeDocument/2006/math">
                    <m:oMathParaPr>
                      <m:jc m:val="centerGroup"/>
                    </m:oMathParaPr>
                    <m:oMath xmlns:m="http://schemas.openxmlformats.org/officeDocument/2006/math">
                      <m:r>
                        <a:rPr lang="en-US" altLang="zh-CN" i="1">
                          <a:latin typeface="Cambria Math" panose="02040503050406030204"/>
                        </a:rPr>
                        <m:t>𝐹</m:t>
                      </m:r>
                      <m:r>
                        <a:rPr lang="en-US" altLang="zh-CN">
                          <a:latin typeface="Cambria Math" panose="02040503050406030204"/>
                        </a:rPr>
                        <m:t>=100</m:t>
                      </m:r>
                      <m:r>
                        <a:rPr lang="en-US" altLang="zh-CN" i="1" smtClean="0">
                          <a:latin typeface="Cambria Math" panose="02040503050406030204"/>
                          <a:ea typeface="Cambria Math" panose="02040503050406030204"/>
                        </a:rPr>
                        <m:t>×</m:t>
                      </m:r>
                      <m:r>
                        <a:rPr lang="en-US" altLang="zh-CN">
                          <a:latin typeface="Cambria Math" panose="02040503050406030204"/>
                        </a:rPr>
                        <m:t>(</m:t>
                      </m:r>
                      <m:r>
                        <a:rPr lang="en-US" altLang="zh-CN" i="1">
                          <a:latin typeface="Cambria Math" panose="02040503050406030204"/>
                        </a:rPr>
                        <m:t>𝐹</m:t>
                      </m:r>
                      <m:r>
                        <a:rPr lang="en-US" altLang="zh-CN">
                          <a:latin typeface="Cambria Math" panose="02040503050406030204"/>
                        </a:rPr>
                        <m:t>/</m:t>
                      </m:r>
                      <m:r>
                        <a:rPr lang="en-US" altLang="zh-CN" i="1">
                          <a:latin typeface="Cambria Math" panose="02040503050406030204"/>
                        </a:rPr>
                        <m:t>𝑃</m:t>
                      </m:r>
                      <m:r>
                        <a:rPr lang="zh-CN" altLang="zh-CN">
                          <a:latin typeface="Cambria Math" panose="02040503050406030204"/>
                        </a:rPr>
                        <m:t>，</m:t>
                      </m:r>
                      <m:r>
                        <a:rPr lang="en-US" altLang="zh-CN" i="1">
                          <a:latin typeface="Cambria Math" panose="02040503050406030204"/>
                        </a:rPr>
                        <m:t>8%</m:t>
                      </m:r>
                      <m:r>
                        <a:rPr lang="zh-CN" altLang="zh-CN">
                          <a:latin typeface="Cambria Math" panose="02040503050406030204"/>
                        </a:rPr>
                        <m:t>，</m:t>
                      </m:r>
                      <m:r>
                        <a:rPr lang="en-US" altLang="zh-CN" i="1">
                          <a:latin typeface="Cambria Math" panose="02040503050406030204"/>
                        </a:rPr>
                        <m:t>4</m:t>
                      </m:r>
                      <m:r>
                        <a:rPr lang="en-US" altLang="zh-CN">
                          <a:latin typeface="Cambria Math" panose="02040503050406030204"/>
                        </a:rPr>
                        <m:t>)=100×1.3605=136.05</m:t>
                      </m:r>
                      <m:r>
                        <a:rPr lang="zh-CN" altLang="zh-CN">
                          <a:latin typeface="Cambria Math" panose="02040503050406030204"/>
                        </a:rPr>
                        <m:t>（万元）</m:t>
                      </m:r>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1069974" y="4191794"/>
                <a:ext cx="10287000" cy="2317045"/>
              </a:xfrm>
              <a:prstGeom prst="rect">
                <a:avLst/>
              </a:prstGeom>
              <a:blipFill rotWithShape="1">
                <a:blip r:embed="rId2"/>
                <a:stretch>
                  <a:fillRect l="-6" t="-7" r="6" b="-14110"/>
                </a:stretch>
              </a:blipFill>
            </p:spPr>
            <p:txBody>
              <a:bodyPr/>
              <a:lstStyle/>
              <a:p>
                <a:r>
                  <a:rPr lang="zh-CN" altLang="en-US">
                    <a:noFill/>
                  </a:rPr>
                  <a:t> </a:t>
                </a:r>
              </a:p>
            </p:txBody>
          </p:sp>
        </mc:Fallback>
      </mc:AlternateContent>
      <p:sp>
        <p:nvSpPr>
          <p:cNvPr id="14" name="矩形 13"/>
          <p:cNvSpPr/>
          <p:nvPr/>
        </p:nvSpPr>
        <p:spPr>
          <a:xfrm>
            <a:off x="926310" y="1063129"/>
            <a:ext cx="9414757" cy="461665"/>
          </a:xfrm>
          <a:prstGeom prst="rect">
            <a:avLst/>
          </a:prstGeom>
        </p:spPr>
        <p:txBody>
          <a:bodyPr wrap="none">
            <a:spAutoFit/>
          </a:bodyPr>
          <a:lstStyle/>
          <a:p>
            <a:r>
              <a:rPr lang="en-US" altLang="zh-CN" b="1" dirty="0"/>
              <a:t>2. </a:t>
            </a:r>
            <a:r>
              <a:rPr lang="zh-CN" altLang="en-US" b="1" dirty="0"/>
              <a:t>资金的等值计算    </a:t>
            </a:r>
            <a:r>
              <a:rPr lang="en-US" altLang="zh-CN" dirty="0"/>
              <a:t>(1) </a:t>
            </a:r>
            <a:r>
              <a:rPr lang="zh-CN" altLang="zh-CN" dirty="0"/>
              <a:t>一次性支付复利终值公式（已知</a:t>
            </a:r>
            <a:r>
              <a:rPr lang="en-US" altLang="zh-CN" i="1" dirty="0"/>
              <a:t>P</a:t>
            </a:r>
            <a:r>
              <a:rPr lang="zh-CN" altLang="zh-CN" dirty="0"/>
              <a:t>，求</a:t>
            </a:r>
            <a:r>
              <a:rPr lang="en-US" altLang="zh-CN" i="1" dirty="0"/>
              <a:t>F</a:t>
            </a:r>
            <a:r>
              <a:rPr lang="zh-CN" altLang="zh-CN" dirty="0"/>
              <a:t>）：</a:t>
            </a:r>
            <a:endParaRPr lang="zh-CN" altLang="en-US" dirty="0"/>
          </a:p>
        </p:txBody>
      </p:sp>
      <p:sp>
        <p:nvSpPr>
          <p:cNvPr id="8" name="灯片编号占位符 7">
            <a:extLst>
              <a:ext uri="{FF2B5EF4-FFF2-40B4-BE49-F238E27FC236}">
                <a16:creationId xmlns:a16="http://schemas.microsoft.com/office/drawing/2014/main" id="{6EEF3088-DC1E-4BF2-95BF-D0454380A59F}"/>
              </a:ext>
            </a:extLst>
          </p:cNvPr>
          <p:cNvSpPr>
            <a:spLocks noGrp="1"/>
          </p:cNvSpPr>
          <p:nvPr>
            <p:ph type="sldNum" sz="quarter" idx="12"/>
          </p:nvPr>
        </p:nvSpPr>
        <p:spPr/>
        <p:txBody>
          <a:bodyPr/>
          <a:lstStyle/>
          <a:p>
            <a:fld id="{B6F15528-21DE-4FAA-801E-634DDDAF4B2B}" type="slidenum">
              <a:rPr lang="en-US" smtClean="0"/>
              <a:t>169</a:t>
            </a:fld>
            <a:endParaRPr lang="en-US" dirty="0"/>
          </a:p>
        </p:txBody>
      </p:sp>
      <p:sp>
        <p:nvSpPr>
          <p:cNvPr id="15" name="灯片编号占位符 8">
            <a:extLst>
              <a:ext uri="{FF2B5EF4-FFF2-40B4-BE49-F238E27FC236}">
                <a16:creationId xmlns:a16="http://schemas.microsoft.com/office/drawing/2014/main" id="{26FA302B-2861-441F-9F30-824D35F70047}"/>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169</a:t>
            </a:fld>
            <a:endParaRPr kumimoji="0" lang="en-US" altLang="zh-CN" sz="1800" dirty="0">
              <a:latin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dirty="0"/>
              <a:t>1.1.2 </a:t>
            </a:r>
            <a:r>
              <a:rPr lang="zh-CN" altLang="en-US" dirty="0"/>
              <a:t>软件产业</a:t>
            </a:r>
          </a:p>
        </p:txBody>
      </p:sp>
      <p:sp>
        <p:nvSpPr>
          <p:cNvPr id="243" name="矩形 242"/>
          <p:cNvSpPr/>
          <p:nvPr/>
        </p:nvSpPr>
        <p:spPr>
          <a:xfrm>
            <a:off x="-3174" y="1448594"/>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9" name="矩形 18"/>
          <p:cNvSpPr/>
          <p:nvPr/>
        </p:nvSpPr>
        <p:spPr>
          <a:xfrm>
            <a:off x="3175" y="1753394"/>
            <a:ext cx="12192000" cy="3886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内容占位符 4"/>
          <p:cNvSpPr txBox="1"/>
          <p:nvPr/>
        </p:nvSpPr>
        <p:spPr>
          <a:xfrm>
            <a:off x="460375" y="1981994"/>
            <a:ext cx="11381467" cy="2445368"/>
          </a:xfrm>
          <a:prstGeom prst="rect">
            <a:avLst/>
          </a:prstGeom>
        </p:spPr>
        <p:txBody>
          <a:bodyPr vert="horz" lIns="91440" tIns="45720" rIns="91440" bIns="45720" rtlCol="0">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solidFill>
                  <a:schemeClr val="tx1"/>
                </a:solidFill>
              </a:rPr>
              <a:t>1996</a:t>
            </a:r>
            <a:r>
              <a:rPr lang="zh-CN" altLang="zh-CN" b="1" dirty="0">
                <a:solidFill>
                  <a:schemeClr val="tx1"/>
                </a:solidFill>
              </a:rPr>
              <a:t>年的《计算机软件产业技术创新战略研究》报告中对软件产业的定义：软件产业是指为有效地利用计算机资源而从事计算机程序编制、信息系统开发和集成及从事相关服务的产业。 </a:t>
            </a:r>
            <a:endParaRPr lang="en-US" altLang="zh-CN" b="1" dirty="0">
              <a:solidFill>
                <a:schemeClr val="tx1"/>
              </a:solidFill>
            </a:endParaRPr>
          </a:p>
          <a:p>
            <a:r>
              <a:rPr lang="zh-CN" altLang="zh-CN" b="1" dirty="0">
                <a:solidFill>
                  <a:schemeClr val="tx1"/>
                </a:solidFill>
              </a:rPr>
              <a:t>《</a:t>
            </a:r>
            <a:r>
              <a:rPr lang="en-US" altLang="zh-CN" b="1" dirty="0">
                <a:solidFill>
                  <a:schemeClr val="tx1"/>
                </a:solidFill>
              </a:rPr>
              <a:t>2000</a:t>
            </a:r>
            <a:r>
              <a:rPr lang="zh-CN" altLang="zh-CN" b="1" dirty="0">
                <a:solidFill>
                  <a:schemeClr val="tx1"/>
                </a:solidFill>
              </a:rPr>
              <a:t>年中国软件产业研究报告》</a:t>
            </a:r>
            <a:r>
              <a:rPr lang="zh-CN" altLang="en-US" b="1" dirty="0">
                <a:solidFill>
                  <a:schemeClr val="tx1"/>
                </a:solidFill>
              </a:rPr>
              <a:t>中指出</a:t>
            </a:r>
            <a:r>
              <a:rPr lang="zh-CN" altLang="zh-CN" b="1" dirty="0">
                <a:solidFill>
                  <a:schemeClr val="tx1"/>
                </a:solidFill>
              </a:rPr>
              <a:t>软件产业和软件市场包括软件产品与软件服务两大部分。</a:t>
            </a:r>
            <a:endParaRPr lang="en-US" altLang="zh-CN" b="1" dirty="0">
              <a:solidFill>
                <a:schemeClr val="tx1"/>
              </a:solidFill>
            </a:endParaRPr>
          </a:p>
          <a:p>
            <a:r>
              <a:rPr lang="zh-CN" altLang="zh-CN" b="1" dirty="0">
                <a:solidFill>
                  <a:schemeClr val="tx1"/>
                </a:solidFill>
              </a:rPr>
              <a:t>麦肯锡公司出版发行的《软件业的成功奥秘》中，将软件业分为专业化服务和软件产品</a:t>
            </a:r>
            <a:r>
              <a:rPr lang="zh-CN" altLang="en-US" b="1" dirty="0">
                <a:solidFill>
                  <a:schemeClr val="tx1"/>
                </a:solidFill>
              </a:rPr>
              <a:t>。</a:t>
            </a:r>
            <a:endParaRPr lang="en-US" altLang="zh-CN" b="1" dirty="0">
              <a:solidFill>
                <a:schemeClr val="tx1"/>
              </a:solidFill>
            </a:endParaRPr>
          </a:p>
          <a:p>
            <a:r>
              <a:rPr lang="zh-CN" altLang="zh-CN" b="1" dirty="0">
                <a:solidFill>
                  <a:schemeClr val="tx1"/>
                </a:solidFill>
              </a:rPr>
              <a:t>国际数据公司在做市场研究时，将软件产业细分为应用解决方案、应用开发和配置软件和系统基础软件三大领域。</a:t>
            </a:r>
            <a:endParaRPr lang="en-US" altLang="zh-CN" b="1" dirty="0">
              <a:solidFill>
                <a:schemeClr val="tx1"/>
              </a:solidFill>
            </a:endParaRPr>
          </a:p>
          <a:p>
            <a:r>
              <a:rPr lang="zh-CN" altLang="zh-CN" b="1" dirty="0">
                <a:solidFill>
                  <a:schemeClr val="tx1"/>
                </a:solidFill>
              </a:rPr>
              <a:t>印度将</a:t>
            </a:r>
            <a:r>
              <a:rPr lang="en-US" altLang="zh-CN" b="1" dirty="0">
                <a:solidFill>
                  <a:schemeClr val="tx1"/>
                </a:solidFill>
              </a:rPr>
              <a:t>IT</a:t>
            </a:r>
            <a:r>
              <a:rPr lang="zh-CN" altLang="zh-CN" b="1" dirty="0">
                <a:solidFill>
                  <a:schemeClr val="tx1"/>
                </a:solidFill>
              </a:rPr>
              <a:t>软件服务产业分为产品和技术开发业（</a:t>
            </a:r>
            <a:r>
              <a:rPr lang="en-US" altLang="zh-CN" b="1" dirty="0">
                <a:solidFill>
                  <a:schemeClr val="tx1"/>
                </a:solidFill>
              </a:rPr>
              <a:t>Product &amp; Technology</a:t>
            </a:r>
            <a:r>
              <a:rPr lang="zh-CN" altLang="zh-CN" b="1" dirty="0">
                <a:solidFill>
                  <a:schemeClr val="tx1"/>
                </a:solidFill>
              </a:rPr>
              <a:t>）、</a:t>
            </a:r>
            <a:r>
              <a:rPr lang="en-US" altLang="zh-CN" b="1" dirty="0">
                <a:solidFill>
                  <a:schemeClr val="tx1"/>
                </a:solidFill>
              </a:rPr>
              <a:t>IT</a:t>
            </a:r>
            <a:r>
              <a:rPr lang="zh-CN" altLang="zh-CN" b="1" dirty="0">
                <a:solidFill>
                  <a:schemeClr val="tx1"/>
                </a:solidFill>
              </a:rPr>
              <a:t>服务业（</a:t>
            </a:r>
            <a:r>
              <a:rPr lang="en-US" altLang="zh-CN" b="1" dirty="0">
                <a:solidFill>
                  <a:schemeClr val="tx1"/>
                </a:solidFill>
              </a:rPr>
              <a:t>IT Services</a:t>
            </a:r>
            <a:r>
              <a:rPr lang="zh-CN" altLang="zh-CN" b="1" dirty="0">
                <a:solidFill>
                  <a:schemeClr val="tx1"/>
                </a:solidFill>
              </a:rPr>
              <a:t>）和</a:t>
            </a:r>
            <a:r>
              <a:rPr lang="en-US" altLang="zh-CN" b="1" dirty="0">
                <a:solidFill>
                  <a:schemeClr val="tx1"/>
                </a:solidFill>
              </a:rPr>
              <a:t>IT</a:t>
            </a:r>
            <a:r>
              <a:rPr lang="zh-CN" altLang="zh-CN" b="1" dirty="0">
                <a:solidFill>
                  <a:schemeClr val="tx1"/>
                </a:solidFill>
              </a:rPr>
              <a:t>关联服务业（</a:t>
            </a:r>
            <a:r>
              <a:rPr lang="en-US" altLang="zh-CN" b="1" dirty="0">
                <a:solidFill>
                  <a:schemeClr val="tx1"/>
                </a:solidFill>
              </a:rPr>
              <a:t>IT Enabled Services</a:t>
            </a:r>
            <a:r>
              <a:rPr lang="zh-CN" altLang="zh-CN" b="1" dirty="0">
                <a:solidFill>
                  <a:schemeClr val="tx1"/>
                </a:solidFill>
              </a:rPr>
              <a:t>）。</a:t>
            </a:r>
            <a:endParaRPr lang="zh-CN" altLang="en-US" b="1" dirty="0">
              <a:solidFill>
                <a:schemeClr val="tx1"/>
              </a:solidFill>
            </a:endParaRPr>
          </a:p>
        </p:txBody>
      </p:sp>
      <p:grpSp>
        <p:nvGrpSpPr>
          <p:cNvPr id="2" name="组合 1"/>
          <p:cNvGrpSpPr/>
          <p:nvPr/>
        </p:nvGrpSpPr>
        <p:grpSpPr>
          <a:xfrm flipH="1">
            <a:off x="-19237" y="5944879"/>
            <a:ext cx="3297433" cy="914713"/>
            <a:chOff x="8920155" y="5944877"/>
            <a:chExt cx="3294742" cy="914713"/>
          </a:xfrm>
        </p:grpSpPr>
        <p:sp>
          <p:nvSpPr>
            <p:cNvPr id="23"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4"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5"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grpSp>
      <p:sp>
        <p:nvSpPr>
          <p:cNvPr id="26" name="矩形 25"/>
          <p:cNvSpPr/>
          <p:nvPr/>
        </p:nvSpPr>
        <p:spPr>
          <a:xfrm>
            <a:off x="3278196" y="6515583"/>
            <a:ext cx="8920154" cy="34400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a:extLst>
              <a:ext uri="{FF2B5EF4-FFF2-40B4-BE49-F238E27FC236}">
                <a16:creationId xmlns:a16="http://schemas.microsoft.com/office/drawing/2014/main" id="{F62FD260-9D5E-4463-82CF-BE2B51C0CC26}"/>
              </a:ext>
            </a:extLst>
          </p:cNvPr>
          <p:cNvSpPr>
            <a:spLocks noGrp="1"/>
          </p:cNvSpPr>
          <p:nvPr>
            <p:ph type="sldNum" sz="quarter" idx="12"/>
          </p:nvPr>
        </p:nvSpPr>
        <p:spPr/>
        <p:txBody>
          <a:bodyPr/>
          <a:lstStyle/>
          <a:p>
            <a:fld id="{B6F15528-21DE-4FAA-801E-634DDDAF4B2B}" type="slidenum">
              <a:rPr lang="en-US" smtClean="0"/>
              <a:t>17</a:t>
            </a:fld>
            <a:endParaRPr lang="en-US" dirty="0"/>
          </a:p>
        </p:txBody>
      </p:sp>
      <p:sp>
        <p:nvSpPr>
          <p:cNvPr id="13" name="灯片编号占位符 8">
            <a:extLst>
              <a:ext uri="{FF2B5EF4-FFF2-40B4-BE49-F238E27FC236}">
                <a16:creationId xmlns:a16="http://schemas.microsoft.com/office/drawing/2014/main" id="{62A29927-FA25-4827-892B-34BF64A9B708}"/>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17</a:t>
            </a:fld>
            <a:endParaRPr kumimoji="0" lang="en-US" altLang="zh-CN" sz="1800">
              <a:latin typeface="Times New Roman" panose="02020603050405020304" pitchFamily="18" charset="0"/>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2.2.3 </a:t>
            </a:r>
            <a:r>
              <a:rPr lang="zh-CN" altLang="zh-CN" b="1" dirty="0"/>
              <a:t>资金的等值计算及其应用</a:t>
            </a:r>
            <a:endParaRPr lang="zh-CN" altLang="en-US" b="1" dirty="0"/>
          </a:p>
        </p:txBody>
      </p:sp>
      <p:sp>
        <p:nvSpPr>
          <p:cNvPr id="8" name="矩形 7"/>
          <p:cNvSpPr/>
          <p:nvPr/>
        </p:nvSpPr>
        <p:spPr>
          <a:xfrm>
            <a:off x="0" y="1677194"/>
            <a:ext cx="12198350" cy="4648200"/>
          </a:xfrm>
          <a:prstGeom prst="rect">
            <a:avLst/>
          </a:prstGeom>
          <a:solidFill>
            <a:srgbClr val="74B83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6" name="矩形 5"/>
          <p:cNvSpPr/>
          <p:nvPr/>
        </p:nvSpPr>
        <p:spPr>
          <a:xfrm>
            <a:off x="926310" y="1063129"/>
            <a:ext cx="9573262" cy="461665"/>
          </a:xfrm>
          <a:prstGeom prst="rect">
            <a:avLst/>
          </a:prstGeom>
        </p:spPr>
        <p:txBody>
          <a:bodyPr wrap="none">
            <a:spAutoFit/>
          </a:bodyPr>
          <a:lstStyle/>
          <a:p>
            <a:r>
              <a:rPr lang="en-US" altLang="zh-CN" b="1" dirty="0"/>
              <a:t>2. </a:t>
            </a:r>
            <a:r>
              <a:rPr lang="zh-CN" altLang="en-US" b="1" dirty="0"/>
              <a:t>资金的等值计算</a:t>
            </a:r>
            <a:r>
              <a:rPr lang="zh-CN" altLang="en-US" dirty="0"/>
              <a:t>    </a:t>
            </a:r>
            <a:r>
              <a:rPr lang="en-US" altLang="zh-CN" dirty="0"/>
              <a:t>(2) </a:t>
            </a:r>
            <a:r>
              <a:rPr lang="zh-CN" altLang="zh-CN" dirty="0"/>
              <a:t>一次性支付复利</a:t>
            </a:r>
            <a:r>
              <a:rPr lang="zh-CN" altLang="en-US" dirty="0"/>
              <a:t>现</a:t>
            </a:r>
            <a:r>
              <a:rPr lang="zh-CN" altLang="zh-CN" dirty="0"/>
              <a:t>值公式（已知</a:t>
            </a:r>
            <a:r>
              <a:rPr lang="en-US" altLang="zh-CN" i="1" dirty="0"/>
              <a:t>F </a:t>
            </a:r>
            <a:r>
              <a:rPr lang="zh-CN" altLang="zh-CN" dirty="0"/>
              <a:t>，求</a:t>
            </a:r>
            <a:r>
              <a:rPr lang="en-US" altLang="zh-CN" i="1" dirty="0"/>
              <a:t>P </a:t>
            </a:r>
            <a:r>
              <a:rPr lang="zh-CN" altLang="zh-CN" dirty="0"/>
              <a:t>）：</a:t>
            </a:r>
            <a:endParaRPr lang="zh-CN" altLang="en-US" dirty="0"/>
          </a:p>
        </p:txBody>
      </p:sp>
      <mc:AlternateContent xmlns:mc="http://schemas.openxmlformats.org/markup-compatibility/2006" xmlns:a14="http://schemas.microsoft.com/office/drawing/2010/main">
        <mc:Choice Requires="a14">
          <p:sp>
            <p:nvSpPr>
              <p:cNvPr id="4" name="矩形 3"/>
              <p:cNvSpPr/>
              <p:nvPr/>
            </p:nvSpPr>
            <p:spPr>
              <a:xfrm>
                <a:off x="650875" y="2204081"/>
                <a:ext cx="10896600" cy="3420488"/>
              </a:xfrm>
              <a:prstGeom prst="rect">
                <a:avLst/>
              </a:prstGeom>
            </p:spPr>
            <p:txBody>
              <a:bodyPr wrap="square">
                <a:spAutoFit/>
              </a:bodyPr>
              <a:lstStyle/>
              <a:p>
                <a:pPr>
                  <a:lnSpc>
                    <a:spcPct val="150000"/>
                  </a:lnSpc>
                </a:pPr>
                <a:r>
                  <a:rPr lang="zh-CN" altLang="zh-CN" dirty="0">
                    <a:solidFill>
                      <a:schemeClr val="bg1"/>
                    </a:solidFill>
                  </a:rPr>
                  <a:t>由公式</a:t>
                </a:r>
                <a:r>
                  <a:rPr lang="en-US" altLang="zh-CN" dirty="0">
                    <a:solidFill>
                      <a:schemeClr val="bg1"/>
                    </a:solidFill>
                  </a:rPr>
                  <a:t>2.16</a:t>
                </a:r>
                <a:r>
                  <a:rPr lang="zh-CN" altLang="en-US" dirty="0">
                    <a:solidFill>
                      <a:schemeClr val="bg1"/>
                    </a:solidFill>
                  </a:rPr>
                  <a:t>（</a:t>
                </a:r>
                <a:r>
                  <a:rPr lang="en-US" altLang="zh-CN" dirty="0">
                    <a:solidFill>
                      <a:schemeClr val="bg1"/>
                    </a:solidFill>
                  </a:rPr>
                  <a:t> </a:t>
                </a:r>
                <a14:m>
                  <m:oMath xmlns:m="http://schemas.openxmlformats.org/officeDocument/2006/math">
                    <m:r>
                      <a:rPr lang="en-US" altLang="zh-CN" i="1">
                        <a:solidFill>
                          <a:schemeClr val="bg1"/>
                        </a:solidFill>
                        <a:latin typeface="Cambria Math" panose="02040503050406030204"/>
                      </a:rPr>
                      <m:t>𝐹</m:t>
                    </m:r>
                    <m:r>
                      <a:rPr lang="en-US" altLang="zh-CN" i="1">
                        <a:solidFill>
                          <a:schemeClr val="bg1"/>
                        </a:solidFill>
                        <a:latin typeface="Cambria Math" panose="02040503050406030204"/>
                      </a:rPr>
                      <m:t>= </m:t>
                    </m:r>
                    <m:r>
                      <a:rPr lang="en-US" altLang="zh-CN" i="1">
                        <a:solidFill>
                          <a:schemeClr val="bg1"/>
                        </a:solidFill>
                        <a:latin typeface="Cambria Math" panose="02040503050406030204"/>
                      </a:rPr>
                      <m:t>𝑃</m:t>
                    </m:r>
                    <m:sSup>
                      <m:sSupPr>
                        <m:ctrlPr>
                          <a:rPr lang="zh-CN" altLang="zh-CN" i="1">
                            <a:solidFill>
                              <a:schemeClr val="bg1"/>
                            </a:solidFill>
                            <a:latin typeface="Cambria Math" panose="02040503050406030204" pitchFamily="18" charset="0"/>
                          </a:rPr>
                        </m:ctrlPr>
                      </m:sSupPr>
                      <m:e>
                        <m:r>
                          <a:rPr lang="en-US" altLang="zh-CN">
                            <a:solidFill>
                              <a:schemeClr val="bg1"/>
                            </a:solidFill>
                            <a:latin typeface="Cambria Math" panose="02040503050406030204"/>
                          </a:rPr>
                          <m:t>(1+</m:t>
                        </m:r>
                        <m:r>
                          <a:rPr lang="en-US" altLang="zh-CN" i="1">
                            <a:solidFill>
                              <a:schemeClr val="bg1"/>
                            </a:solidFill>
                            <a:latin typeface="Cambria Math" panose="02040503050406030204"/>
                          </a:rPr>
                          <m:t>𝑖</m:t>
                        </m:r>
                        <m:r>
                          <a:rPr lang="en-US" altLang="zh-CN">
                            <a:solidFill>
                              <a:schemeClr val="bg1"/>
                            </a:solidFill>
                            <a:latin typeface="Cambria Math" panose="02040503050406030204"/>
                          </a:rPr>
                          <m:t>)</m:t>
                        </m:r>
                      </m:e>
                      <m:sup>
                        <m:r>
                          <a:rPr lang="en-US" altLang="zh-CN" i="1">
                            <a:solidFill>
                              <a:schemeClr val="bg1"/>
                            </a:solidFill>
                            <a:latin typeface="Cambria Math" panose="02040503050406030204"/>
                          </a:rPr>
                          <m:t>𝑛</m:t>
                        </m:r>
                      </m:sup>
                    </m:sSup>
                    <m:r>
                      <a:rPr lang="en-US" altLang="zh-CN" i="1">
                        <a:solidFill>
                          <a:schemeClr val="bg1"/>
                        </a:solidFill>
                        <a:latin typeface="Cambria Math" panose="02040503050406030204"/>
                      </a:rPr>
                      <m:t> </m:t>
                    </m:r>
                  </m:oMath>
                </a14:m>
                <a:r>
                  <a:rPr lang="zh-CN" altLang="en-US" dirty="0">
                    <a:solidFill>
                      <a:schemeClr val="bg1"/>
                    </a:solidFill>
                  </a:rPr>
                  <a:t>）</a:t>
                </a:r>
                <a:r>
                  <a:rPr lang="zh-CN" altLang="zh-CN" dirty="0">
                    <a:solidFill>
                      <a:schemeClr val="bg1"/>
                    </a:solidFill>
                  </a:rPr>
                  <a:t>可求出现值</a:t>
                </a:r>
                <a:r>
                  <a:rPr lang="en-US" altLang="zh-CN" dirty="0">
                    <a:solidFill>
                      <a:schemeClr val="bg1"/>
                    </a:solidFill>
                  </a:rPr>
                  <a:t>P</a:t>
                </a:r>
                <a:r>
                  <a:rPr lang="zh-CN" altLang="zh-CN" dirty="0">
                    <a:solidFill>
                      <a:schemeClr val="bg1"/>
                    </a:solidFill>
                  </a:rPr>
                  <a:t>，如公式</a:t>
                </a:r>
                <a:r>
                  <a:rPr lang="en-US" altLang="zh-CN" dirty="0">
                    <a:solidFill>
                      <a:schemeClr val="bg1"/>
                    </a:solidFill>
                  </a:rPr>
                  <a:t>2.18</a:t>
                </a:r>
                <a:r>
                  <a:rPr lang="zh-CN" altLang="zh-CN" dirty="0">
                    <a:solidFill>
                      <a:schemeClr val="bg1"/>
                    </a:solidFill>
                  </a:rPr>
                  <a:t>所示。</a:t>
                </a:r>
              </a:p>
              <a:p>
                <a:pPr>
                  <a:lnSpc>
                    <a:spcPct val="150000"/>
                  </a:lnSpc>
                </a:pPr>
                <a14:m>
                  <m:oMath xmlns:m="http://schemas.openxmlformats.org/officeDocument/2006/math">
                    <m:r>
                      <a:rPr lang="en-US" altLang="zh-CN" b="1" i="1">
                        <a:solidFill>
                          <a:schemeClr val="bg1"/>
                        </a:solidFill>
                        <a:latin typeface="Cambria Math" panose="02040503050406030204"/>
                      </a:rPr>
                      <m:t>𝑷</m:t>
                    </m:r>
                    <m:r>
                      <a:rPr lang="en-US" altLang="zh-CN" b="1">
                        <a:solidFill>
                          <a:schemeClr val="bg1"/>
                        </a:solidFill>
                        <a:latin typeface="Cambria Math" panose="02040503050406030204"/>
                      </a:rPr>
                      <m:t>=</m:t>
                    </m:r>
                    <m:r>
                      <a:rPr lang="en-US" altLang="zh-CN" b="1" i="1">
                        <a:solidFill>
                          <a:schemeClr val="bg1"/>
                        </a:solidFill>
                        <a:latin typeface="Cambria Math" panose="02040503050406030204"/>
                      </a:rPr>
                      <m:t>𝑭</m:t>
                    </m:r>
                    <m:sSup>
                      <m:sSupPr>
                        <m:ctrlPr>
                          <a:rPr lang="zh-CN" altLang="zh-CN" b="1" i="1">
                            <a:solidFill>
                              <a:schemeClr val="bg1"/>
                            </a:solidFill>
                            <a:latin typeface="Cambria Math" panose="02040503050406030204" pitchFamily="18" charset="0"/>
                          </a:rPr>
                        </m:ctrlPr>
                      </m:sSupPr>
                      <m:e>
                        <m:r>
                          <a:rPr lang="en-US" altLang="zh-CN" b="1">
                            <a:solidFill>
                              <a:schemeClr val="bg1"/>
                            </a:solidFill>
                            <a:latin typeface="Cambria Math" panose="02040503050406030204"/>
                          </a:rPr>
                          <m:t>(</m:t>
                        </m:r>
                        <m:r>
                          <a:rPr lang="en-US" altLang="zh-CN" b="1" i="1">
                            <a:solidFill>
                              <a:schemeClr val="bg1"/>
                            </a:solidFill>
                            <a:latin typeface="Cambria Math" panose="02040503050406030204"/>
                          </a:rPr>
                          <m:t>𝟏</m:t>
                        </m:r>
                        <m:r>
                          <a:rPr lang="en-US" altLang="zh-CN" b="1">
                            <a:solidFill>
                              <a:schemeClr val="bg1"/>
                            </a:solidFill>
                            <a:latin typeface="Cambria Math" panose="02040503050406030204"/>
                          </a:rPr>
                          <m:t>+</m:t>
                        </m:r>
                        <m:r>
                          <a:rPr lang="en-US" altLang="zh-CN" b="1" i="1">
                            <a:solidFill>
                              <a:schemeClr val="bg1"/>
                            </a:solidFill>
                            <a:latin typeface="Cambria Math" panose="02040503050406030204"/>
                          </a:rPr>
                          <m:t>𝒊</m:t>
                        </m:r>
                        <m:r>
                          <a:rPr lang="en-US" altLang="zh-CN" b="1">
                            <a:solidFill>
                              <a:schemeClr val="bg1"/>
                            </a:solidFill>
                            <a:latin typeface="Cambria Math" panose="02040503050406030204"/>
                          </a:rPr>
                          <m:t>)</m:t>
                        </m:r>
                      </m:e>
                      <m:sup>
                        <m:r>
                          <a:rPr lang="en-US" altLang="zh-CN" b="1" i="1">
                            <a:solidFill>
                              <a:schemeClr val="bg1"/>
                            </a:solidFill>
                            <a:latin typeface="Cambria Math" panose="02040503050406030204"/>
                          </a:rPr>
                          <m:t>−</m:t>
                        </m:r>
                        <m:r>
                          <a:rPr lang="en-US" altLang="zh-CN" b="1" i="1">
                            <a:solidFill>
                              <a:schemeClr val="bg1"/>
                            </a:solidFill>
                            <a:latin typeface="Cambria Math" panose="02040503050406030204"/>
                          </a:rPr>
                          <m:t>𝒏</m:t>
                        </m:r>
                      </m:sup>
                    </m:sSup>
                  </m:oMath>
                </a14:m>
                <a:r>
                  <a:rPr lang="en-US" altLang="zh-CN" dirty="0">
                    <a:solidFill>
                      <a:schemeClr val="bg1"/>
                    </a:solidFill>
                  </a:rPr>
                  <a:t>							(2. 18)</a:t>
                </a:r>
                <a:endParaRPr lang="zh-CN" altLang="zh-CN" dirty="0">
                  <a:solidFill>
                    <a:schemeClr val="bg1"/>
                  </a:solidFill>
                </a:endParaRPr>
              </a:p>
              <a:p>
                <a:pPr>
                  <a:lnSpc>
                    <a:spcPct val="150000"/>
                  </a:lnSpc>
                </a:pPr>
                <a:r>
                  <a:rPr lang="zh-CN" altLang="zh-CN" dirty="0">
                    <a:solidFill>
                      <a:schemeClr val="bg1"/>
                    </a:solidFill>
                  </a:rPr>
                  <a:t>式中，</a:t>
                </a:r>
                <a14:m>
                  <m:oMath xmlns:m="http://schemas.openxmlformats.org/officeDocument/2006/math">
                    <m:sSup>
                      <m:sSupPr>
                        <m:ctrlPr>
                          <a:rPr lang="zh-CN" altLang="zh-CN" i="1">
                            <a:solidFill>
                              <a:schemeClr val="bg1"/>
                            </a:solidFill>
                            <a:latin typeface="Cambria Math" panose="02040503050406030204" pitchFamily="18" charset="0"/>
                          </a:rPr>
                        </m:ctrlPr>
                      </m:sSupPr>
                      <m:e>
                        <m:r>
                          <a:rPr lang="en-US" altLang="zh-CN">
                            <a:solidFill>
                              <a:schemeClr val="bg1"/>
                            </a:solidFill>
                            <a:latin typeface="Cambria Math" panose="02040503050406030204"/>
                          </a:rPr>
                          <m:t>(1+</m:t>
                        </m:r>
                        <m:r>
                          <a:rPr lang="en-US" altLang="zh-CN" i="1">
                            <a:solidFill>
                              <a:schemeClr val="bg1"/>
                            </a:solidFill>
                            <a:latin typeface="Cambria Math" panose="02040503050406030204"/>
                          </a:rPr>
                          <m:t>𝑖</m:t>
                        </m:r>
                        <m:r>
                          <a:rPr lang="en-US" altLang="zh-CN">
                            <a:solidFill>
                              <a:schemeClr val="bg1"/>
                            </a:solidFill>
                            <a:latin typeface="Cambria Math" panose="02040503050406030204"/>
                          </a:rPr>
                          <m:t>)</m:t>
                        </m:r>
                      </m:e>
                      <m:sup>
                        <m:r>
                          <a:rPr lang="en-US" altLang="zh-CN" i="1">
                            <a:solidFill>
                              <a:schemeClr val="bg1"/>
                            </a:solidFill>
                            <a:latin typeface="Cambria Math" panose="02040503050406030204"/>
                          </a:rPr>
                          <m:t>−</m:t>
                        </m:r>
                        <m:r>
                          <a:rPr lang="en-US" altLang="zh-CN" i="1">
                            <a:solidFill>
                              <a:schemeClr val="bg1"/>
                            </a:solidFill>
                            <a:latin typeface="Cambria Math" panose="02040503050406030204"/>
                          </a:rPr>
                          <m:t>𝑛</m:t>
                        </m:r>
                      </m:sup>
                    </m:sSup>
                  </m:oMath>
                </a14:m>
                <a:r>
                  <a:rPr lang="zh-CN" altLang="zh-CN" dirty="0">
                    <a:solidFill>
                      <a:schemeClr val="bg1"/>
                    </a:solidFill>
                  </a:rPr>
                  <a:t>称为复利现值系数，通常又表示为</a:t>
                </a:r>
                <a14:m>
                  <m:oMath xmlns:m="http://schemas.openxmlformats.org/officeDocument/2006/math">
                    <m:r>
                      <a:rPr lang="en-US" altLang="zh-CN">
                        <a:solidFill>
                          <a:schemeClr val="bg1"/>
                        </a:solidFill>
                        <a:latin typeface="Cambria Math" panose="02040503050406030204"/>
                      </a:rPr>
                      <m:t>(</m:t>
                    </m:r>
                    <m:r>
                      <a:rPr lang="en-US" altLang="zh-CN" i="1">
                        <a:solidFill>
                          <a:schemeClr val="bg1"/>
                        </a:solidFill>
                        <a:latin typeface="Cambria Math" panose="02040503050406030204"/>
                      </a:rPr>
                      <m:t>𝑃</m:t>
                    </m:r>
                    <m:r>
                      <a:rPr lang="en-US" altLang="zh-CN">
                        <a:solidFill>
                          <a:schemeClr val="bg1"/>
                        </a:solidFill>
                        <a:latin typeface="Cambria Math" panose="02040503050406030204"/>
                      </a:rPr>
                      <m:t>/</m:t>
                    </m:r>
                    <m:r>
                      <a:rPr lang="en-US" altLang="zh-CN" i="1">
                        <a:solidFill>
                          <a:schemeClr val="bg1"/>
                        </a:solidFill>
                        <a:latin typeface="Cambria Math" panose="02040503050406030204"/>
                      </a:rPr>
                      <m:t>𝐹</m:t>
                    </m:r>
                    <m:r>
                      <a:rPr lang="zh-CN" altLang="zh-CN">
                        <a:solidFill>
                          <a:schemeClr val="bg1"/>
                        </a:solidFill>
                        <a:latin typeface="Cambria Math" panose="02040503050406030204"/>
                      </a:rPr>
                      <m:t>，</m:t>
                    </m:r>
                    <m:r>
                      <a:rPr lang="en-US" altLang="zh-CN" i="1">
                        <a:solidFill>
                          <a:schemeClr val="bg1"/>
                        </a:solidFill>
                        <a:latin typeface="Cambria Math" panose="02040503050406030204"/>
                      </a:rPr>
                      <m:t>𝑖</m:t>
                    </m:r>
                    <m:r>
                      <a:rPr lang="zh-CN" altLang="zh-CN">
                        <a:solidFill>
                          <a:schemeClr val="bg1"/>
                        </a:solidFill>
                        <a:latin typeface="Cambria Math" panose="02040503050406030204"/>
                      </a:rPr>
                      <m:t>，</m:t>
                    </m:r>
                    <m:r>
                      <a:rPr lang="en-US" altLang="zh-CN" i="1">
                        <a:solidFill>
                          <a:schemeClr val="bg1"/>
                        </a:solidFill>
                        <a:latin typeface="Cambria Math" panose="02040503050406030204"/>
                      </a:rPr>
                      <m:t>𝑛</m:t>
                    </m:r>
                    <m:r>
                      <a:rPr lang="en-US" altLang="zh-CN">
                        <a:solidFill>
                          <a:schemeClr val="bg1"/>
                        </a:solidFill>
                        <a:latin typeface="Cambria Math" panose="02040503050406030204"/>
                      </a:rPr>
                      <m:t>)</m:t>
                    </m:r>
                  </m:oMath>
                </a14:m>
                <a:r>
                  <a:rPr lang="zh-CN" altLang="zh-CN" dirty="0">
                    <a:solidFill>
                      <a:schemeClr val="bg1"/>
                    </a:solidFill>
                  </a:rPr>
                  <a:t>。在软件工程经济学中通常是将终值（</a:t>
                </a:r>
                <a:r>
                  <a:rPr lang="en-US" altLang="zh-CN" i="1" dirty="0">
                    <a:solidFill>
                      <a:schemeClr val="bg1"/>
                    </a:solidFill>
                  </a:rPr>
                  <a:t>F</a:t>
                </a:r>
                <a:r>
                  <a:rPr lang="zh-CN" altLang="zh-CN" dirty="0">
                    <a:solidFill>
                      <a:schemeClr val="bg1"/>
                    </a:solidFill>
                  </a:rPr>
                  <a:t>）折现到第</a:t>
                </a:r>
                <a:r>
                  <a:rPr lang="en-US" altLang="zh-CN" dirty="0">
                    <a:solidFill>
                      <a:schemeClr val="bg1"/>
                    </a:solidFill>
                  </a:rPr>
                  <a:t>0</a:t>
                </a:r>
                <a:r>
                  <a:rPr lang="zh-CN" altLang="zh-CN" dirty="0">
                    <a:solidFill>
                      <a:schemeClr val="bg1"/>
                    </a:solidFill>
                  </a:rPr>
                  <a:t>期，也就是第</a:t>
                </a:r>
                <a:r>
                  <a:rPr lang="en-US" altLang="zh-CN" dirty="0">
                    <a:solidFill>
                      <a:schemeClr val="bg1"/>
                    </a:solidFill>
                  </a:rPr>
                  <a:t>1</a:t>
                </a:r>
                <a:r>
                  <a:rPr lang="zh-CN" altLang="zh-CN" dirty="0">
                    <a:solidFill>
                      <a:schemeClr val="bg1"/>
                    </a:solidFill>
                  </a:rPr>
                  <a:t>年期初，公式</a:t>
                </a:r>
                <a:r>
                  <a:rPr lang="en-US" altLang="zh-CN" dirty="0">
                    <a:solidFill>
                      <a:schemeClr val="bg1"/>
                    </a:solidFill>
                  </a:rPr>
                  <a:t>2.18</a:t>
                </a:r>
                <a:r>
                  <a:rPr lang="zh-CN" altLang="zh-CN" dirty="0">
                    <a:solidFill>
                      <a:schemeClr val="bg1"/>
                    </a:solidFill>
                  </a:rPr>
                  <a:t>的代号表示方法如式</a:t>
                </a:r>
                <a:r>
                  <a:rPr lang="en-US" altLang="zh-CN" dirty="0">
                    <a:solidFill>
                      <a:schemeClr val="bg1"/>
                    </a:solidFill>
                  </a:rPr>
                  <a:t>2.19</a:t>
                </a:r>
                <a:r>
                  <a:rPr lang="zh-CN" altLang="zh-CN" dirty="0">
                    <a:solidFill>
                      <a:schemeClr val="bg1"/>
                    </a:solidFill>
                  </a:rPr>
                  <a:t>所示。</a:t>
                </a:r>
              </a:p>
              <a:p>
                <a:pPr>
                  <a:lnSpc>
                    <a:spcPct val="150000"/>
                  </a:lnSpc>
                </a:pPr>
                <a14:m>
                  <m:oMath xmlns:m="http://schemas.openxmlformats.org/officeDocument/2006/math">
                    <m:r>
                      <a:rPr lang="en-US" altLang="zh-CN" b="1" i="1">
                        <a:solidFill>
                          <a:schemeClr val="bg1"/>
                        </a:solidFill>
                        <a:latin typeface="Cambria Math" panose="02040503050406030204"/>
                      </a:rPr>
                      <m:t>𝑷</m:t>
                    </m:r>
                    <m:r>
                      <a:rPr lang="en-US" altLang="zh-CN" b="1">
                        <a:solidFill>
                          <a:schemeClr val="bg1"/>
                        </a:solidFill>
                        <a:latin typeface="Cambria Math" panose="02040503050406030204"/>
                      </a:rPr>
                      <m:t>=</m:t>
                    </m:r>
                    <m:r>
                      <a:rPr lang="en-US" altLang="zh-CN" b="1" i="1">
                        <a:solidFill>
                          <a:schemeClr val="bg1"/>
                        </a:solidFill>
                        <a:latin typeface="Cambria Math" panose="02040503050406030204"/>
                      </a:rPr>
                      <m:t>𝑭</m:t>
                    </m:r>
                    <m:r>
                      <a:rPr lang="en-US" altLang="zh-CN" b="1">
                        <a:solidFill>
                          <a:schemeClr val="bg1"/>
                        </a:solidFill>
                        <a:latin typeface="Cambria Math" panose="02040503050406030204"/>
                      </a:rPr>
                      <m:t>(</m:t>
                    </m:r>
                    <m:r>
                      <a:rPr lang="en-US" altLang="zh-CN" b="1" i="1">
                        <a:solidFill>
                          <a:schemeClr val="bg1"/>
                        </a:solidFill>
                        <a:latin typeface="Cambria Math" panose="02040503050406030204"/>
                      </a:rPr>
                      <m:t>𝑷</m:t>
                    </m:r>
                    <m:r>
                      <a:rPr lang="en-US" altLang="zh-CN" b="1">
                        <a:solidFill>
                          <a:schemeClr val="bg1"/>
                        </a:solidFill>
                        <a:latin typeface="Cambria Math" panose="02040503050406030204"/>
                      </a:rPr>
                      <m:t>/</m:t>
                    </m:r>
                    <m:r>
                      <a:rPr lang="en-US" altLang="zh-CN" b="1" i="1">
                        <a:solidFill>
                          <a:schemeClr val="bg1"/>
                        </a:solidFill>
                        <a:latin typeface="Cambria Math" panose="02040503050406030204"/>
                      </a:rPr>
                      <m:t>𝑭</m:t>
                    </m:r>
                    <m:r>
                      <a:rPr lang="zh-CN" altLang="zh-CN" b="1">
                        <a:solidFill>
                          <a:schemeClr val="bg1"/>
                        </a:solidFill>
                        <a:latin typeface="Cambria Math" panose="02040503050406030204"/>
                      </a:rPr>
                      <m:t>，</m:t>
                    </m:r>
                    <m:r>
                      <a:rPr lang="en-US" altLang="zh-CN" b="1" i="1">
                        <a:solidFill>
                          <a:schemeClr val="bg1"/>
                        </a:solidFill>
                        <a:latin typeface="Cambria Math" panose="02040503050406030204"/>
                      </a:rPr>
                      <m:t>𝒊</m:t>
                    </m:r>
                    <m:r>
                      <a:rPr lang="zh-CN" altLang="zh-CN" b="1">
                        <a:solidFill>
                          <a:schemeClr val="bg1"/>
                        </a:solidFill>
                        <a:latin typeface="Cambria Math" panose="02040503050406030204"/>
                      </a:rPr>
                      <m:t>，</m:t>
                    </m:r>
                    <m:r>
                      <a:rPr lang="en-US" altLang="zh-CN" b="1" i="1">
                        <a:solidFill>
                          <a:schemeClr val="bg1"/>
                        </a:solidFill>
                        <a:latin typeface="Cambria Math" panose="02040503050406030204"/>
                      </a:rPr>
                      <m:t>𝒏</m:t>
                    </m:r>
                    <m:r>
                      <a:rPr lang="en-US" altLang="zh-CN" b="1">
                        <a:solidFill>
                          <a:schemeClr val="bg1"/>
                        </a:solidFill>
                        <a:latin typeface="Cambria Math" panose="02040503050406030204"/>
                      </a:rPr>
                      <m:t>)</m:t>
                    </m:r>
                  </m:oMath>
                </a14:m>
                <a:r>
                  <a:rPr lang="en-US" altLang="zh-CN" b="1" dirty="0">
                    <a:solidFill>
                      <a:schemeClr val="bg1"/>
                    </a:solidFill>
                  </a:rPr>
                  <a:t>	</a:t>
                </a:r>
                <a:r>
                  <a:rPr lang="en-US" altLang="zh-CN" dirty="0">
                    <a:solidFill>
                      <a:schemeClr val="bg1"/>
                    </a:solidFill>
                  </a:rPr>
                  <a:t>					(2. 19)</a:t>
                </a:r>
                <a:endParaRPr lang="zh-CN" altLang="zh-CN" dirty="0">
                  <a:solidFill>
                    <a:schemeClr val="bg1"/>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650875" y="2204081"/>
                <a:ext cx="10896600" cy="3420488"/>
              </a:xfrm>
              <a:prstGeom prst="rect">
                <a:avLst/>
              </a:prstGeom>
              <a:blipFill rotWithShape="1">
                <a:blip r:embed="rId3"/>
                <a:stretch>
                  <a:fillRect t="-18" b="11"/>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id="{F95BC1F9-60E3-4366-B4EE-9844E00B7875}"/>
              </a:ext>
            </a:extLst>
          </p:cNvPr>
          <p:cNvSpPr>
            <a:spLocks noGrp="1"/>
          </p:cNvSpPr>
          <p:nvPr>
            <p:ph type="sldNum" sz="quarter" idx="12"/>
          </p:nvPr>
        </p:nvSpPr>
        <p:spPr/>
        <p:txBody>
          <a:bodyPr/>
          <a:lstStyle/>
          <a:p>
            <a:fld id="{B6F15528-21DE-4FAA-801E-634DDDAF4B2B}" type="slidenum">
              <a:rPr lang="en-US" smtClean="0"/>
              <a:t>170</a:t>
            </a:fld>
            <a:endParaRPr lang="en-US" dirty="0"/>
          </a:p>
        </p:txBody>
      </p:sp>
      <p:sp>
        <p:nvSpPr>
          <p:cNvPr id="7" name="灯片编号占位符 8">
            <a:extLst>
              <a:ext uri="{FF2B5EF4-FFF2-40B4-BE49-F238E27FC236}">
                <a16:creationId xmlns:a16="http://schemas.microsoft.com/office/drawing/2014/main" id="{3380B101-6C12-4796-9175-BA7BC7A67195}"/>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170</a:t>
            </a:fld>
            <a:endParaRPr kumimoji="0" lang="en-US" altLang="zh-CN" sz="1800" dirty="0">
              <a:latin typeface="Times New Roman" panose="02020603050405020304" pitchFamily="18" charset="0"/>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2.2.3 </a:t>
            </a:r>
            <a:r>
              <a:rPr lang="zh-CN" altLang="zh-CN" b="1" dirty="0"/>
              <a:t>资金的等值计算及其应用</a:t>
            </a:r>
            <a:endParaRPr lang="zh-CN" altLang="en-US" dirty="0"/>
          </a:p>
        </p:txBody>
      </p:sp>
      <p:sp>
        <p:nvSpPr>
          <p:cNvPr id="3"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矩形 19"/>
          <p:cNvSpPr/>
          <p:nvPr/>
        </p:nvSpPr>
        <p:spPr>
          <a:xfrm>
            <a:off x="-27697" y="3082904"/>
            <a:ext cx="12216671" cy="45719"/>
          </a:xfrm>
          <a:prstGeom prst="rect">
            <a:avLst/>
          </a:prstGeom>
          <a:solidFill>
            <a:srgbClr val="FFC000">
              <a:alpha val="8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内容占位符 4"/>
          <p:cNvSpPr txBox="1"/>
          <p:nvPr/>
        </p:nvSpPr>
        <p:spPr>
          <a:xfrm>
            <a:off x="534093" y="2896394"/>
            <a:ext cx="4913852" cy="464458"/>
          </a:xfrm>
          <a:prstGeom prst="rect">
            <a:avLst/>
          </a:prstGeom>
          <a:solidFill>
            <a:srgbClr val="FFC000"/>
          </a:solidFill>
          <a:ln>
            <a:solidFill>
              <a:srgbClr val="FFC000"/>
            </a:solidFill>
          </a:ln>
        </p:spPr>
        <p:txBody>
          <a:bodyPr>
            <a:norm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gn="ctr">
              <a:buNone/>
            </a:pPr>
            <a:r>
              <a:rPr lang="zh-CN" altLang="en-US" b="1" dirty="0">
                <a:solidFill>
                  <a:schemeClr val="bg1"/>
                </a:solidFill>
              </a:rPr>
              <a:t>例</a:t>
            </a:r>
            <a:r>
              <a:rPr lang="en-US" altLang="zh-CN" b="1" dirty="0">
                <a:solidFill>
                  <a:schemeClr val="bg1"/>
                </a:solidFill>
              </a:rPr>
              <a:t>2.10 </a:t>
            </a:r>
            <a:endParaRPr lang="zh-CN" altLang="en-US" b="1" dirty="0">
              <a:solidFill>
                <a:schemeClr val="bg1"/>
              </a:solidFill>
            </a:endParaRPr>
          </a:p>
        </p:txBody>
      </p:sp>
      <p:sp>
        <p:nvSpPr>
          <p:cNvPr id="22" name="矩形 21"/>
          <p:cNvSpPr/>
          <p:nvPr/>
        </p:nvSpPr>
        <p:spPr>
          <a:xfrm>
            <a:off x="765175" y="1600994"/>
            <a:ext cx="11125199" cy="1200329"/>
          </a:xfrm>
          <a:prstGeom prst="rect">
            <a:avLst/>
          </a:prstGeom>
        </p:spPr>
        <p:txBody>
          <a:bodyPr wrap="square">
            <a:spAutoFit/>
          </a:bodyPr>
          <a:lstStyle/>
          <a:p>
            <a:pPr>
              <a:lnSpc>
                <a:spcPct val="150000"/>
              </a:lnSpc>
            </a:pPr>
            <a:r>
              <a:rPr lang="zh-CN" altLang="zh-CN" dirty="0"/>
              <a:t>【</a:t>
            </a:r>
            <a:r>
              <a:rPr lang="zh-CN" altLang="zh-CN" b="1" dirty="0"/>
              <a:t>例</a:t>
            </a:r>
            <a:r>
              <a:rPr lang="en-US" altLang="zh-CN" b="1" dirty="0"/>
              <a:t>2.10</a:t>
            </a:r>
            <a:r>
              <a:rPr lang="zh-CN" altLang="zh-CN" dirty="0"/>
              <a:t>】某软件企业希望通过某信息化项目投资在第</a:t>
            </a:r>
            <a:r>
              <a:rPr lang="en-US" altLang="zh-CN" dirty="0"/>
              <a:t>4</a:t>
            </a:r>
            <a:r>
              <a:rPr lang="zh-CN" altLang="zh-CN" dirty="0"/>
              <a:t>年末得到</a:t>
            </a:r>
            <a:r>
              <a:rPr lang="en-US" altLang="zh-CN" dirty="0"/>
              <a:t>200</a:t>
            </a:r>
            <a:r>
              <a:rPr lang="zh-CN" altLang="zh-CN" dirty="0"/>
              <a:t>万元的资金，若按年利率为</a:t>
            </a:r>
            <a:r>
              <a:rPr lang="en-US" altLang="zh-CN" dirty="0"/>
              <a:t>8%</a:t>
            </a:r>
            <a:r>
              <a:rPr lang="zh-CN" altLang="zh-CN" dirty="0"/>
              <a:t>进行复利计息，试问该企业现需要一次性投入多少资金？</a:t>
            </a:r>
            <a:endParaRPr lang="zh-CN" altLang="en-US" dirty="0"/>
          </a:p>
        </p:txBody>
      </p:sp>
      <p:cxnSp>
        <p:nvCxnSpPr>
          <p:cNvPr id="24" name="直接连接符 23"/>
          <p:cNvCxnSpPr/>
          <p:nvPr/>
        </p:nvCxnSpPr>
        <p:spPr>
          <a:xfrm>
            <a:off x="4506913" y="10409238"/>
            <a:ext cx="906462" cy="584200"/>
          </a:xfrm>
          <a:prstGeom prst="line">
            <a:avLst/>
          </a:prstGeom>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a:off x="3973513" y="10642600"/>
            <a:ext cx="1439862" cy="349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mc:AlternateContent xmlns:mc="http://schemas.openxmlformats.org/markup-compatibility/2006" xmlns:a14="http://schemas.microsoft.com/office/drawing/2010/main">
        <mc:Choice Requires="a14">
          <p:sp>
            <p:nvSpPr>
              <p:cNvPr id="5" name="矩形 4"/>
              <p:cNvSpPr/>
              <p:nvPr/>
            </p:nvSpPr>
            <p:spPr>
              <a:xfrm>
                <a:off x="1298575" y="3353594"/>
                <a:ext cx="10287000" cy="3503460"/>
              </a:xfrm>
              <a:prstGeom prst="rect">
                <a:avLst/>
              </a:prstGeom>
            </p:spPr>
            <p:txBody>
              <a:bodyPr wrap="square">
                <a:spAutoFit/>
              </a:bodyPr>
              <a:lstStyle/>
              <a:p>
                <a:pPr>
                  <a:lnSpc>
                    <a:spcPct val="150000"/>
                  </a:lnSpc>
                </a:pPr>
                <a:r>
                  <a:rPr lang="zh-CN" altLang="zh-CN" dirty="0"/>
                  <a:t>解：方法</a:t>
                </a:r>
                <a:r>
                  <a:rPr lang="en-US" altLang="zh-CN" dirty="0"/>
                  <a:t>1</a:t>
                </a:r>
                <a:r>
                  <a:rPr lang="zh-CN" altLang="zh-CN" dirty="0"/>
                  <a:t>：依据题意和公式</a:t>
                </a:r>
                <a:r>
                  <a:rPr lang="en-US" altLang="zh-CN" dirty="0"/>
                  <a:t>2.18</a:t>
                </a:r>
                <a:r>
                  <a:rPr lang="zh-CN" altLang="zh-CN" dirty="0"/>
                  <a:t>可得：</a:t>
                </a:r>
              </a:p>
              <a:p>
                <a:pPr>
                  <a:lnSpc>
                    <a:spcPct val="150000"/>
                  </a:lnSpc>
                </a:pPr>
                <a14:m>
                  <m:oMathPara xmlns:m="http://schemas.openxmlformats.org/officeDocument/2006/math">
                    <m:oMathParaPr>
                      <m:jc m:val="centerGroup"/>
                    </m:oMathParaPr>
                    <m:oMath xmlns:m="http://schemas.openxmlformats.org/officeDocument/2006/math">
                      <m:r>
                        <a:rPr lang="en-US" altLang="zh-CN" i="1">
                          <a:latin typeface="Cambria Math" panose="02040503050406030204"/>
                        </a:rPr>
                        <m:t>𝑃</m:t>
                      </m:r>
                      <m:r>
                        <a:rPr lang="en-US" altLang="zh-CN">
                          <a:latin typeface="Cambria Math" panose="02040503050406030204"/>
                        </a:rPr>
                        <m:t>=</m:t>
                      </m:r>
                      <m:r>
                        <a:rPr lang="en-US" altLang="zh-CN" i="1">
                          <a:latin typeface="Cambria Math" panose="02040503050406030204"/>
                        </a:rPr>
                        <m:t>𝐹</m:t>
                      </m:r>
                      <m:sSup>
                        <m:sSupPr>
                          <m:ctrlPr>
                            <a:rPr lang="zh-CN" altLang="zh-CN" i="1">
                              <a:latin typeface="Cambria Math" panose="02040503050406030204" pitchFamily="18" charset="0"/>
                            </a:rPr>
                          </m:ctrlPr>
                        </m:sSupPr>
                        <m:e>
                          <m:r>
                            <a:rPr lang="en-US" altLang="zh-CN">
                              <a:latin typeface="Cambria Math" panose="02040503050406030204"/>
                            </a:rPr>
                            <m:t>(1+</m:t>
                          </m:r>
                          <m:r>
                            <a:rPr lang="en-US" altLang="zh-CN" i="1">
                              <a:latin typeface="Cambria Math" panose="02040503050406030204"/>
                            </a:rPr>
                            <m:t>𝑖</m:t>
                          </m:r>
                          <m:r>
                            <a:rPr lang="en-US" altLang="zh-CN">
                              <a:latin typeface="Cambria Math" panose="02040503050406030204"/>
                            </a:rPr>
                            <m:t>)</m:t>
                          </m:r>
                        </m:e>
                        <m:sup>
                          <m:r>
                            <a:rPr lang="en-US" altLang="zh-CN" i="1">
                              <a:latin typeface="Cambria Math" panose="02040503050406030204"/>
                            </a:rPr>
                            <m:t>−</m:t>
                          </m:r>
                          <m:r>
                            <a:rPr lang="en-US" altLang="zh-CN" i="1">
                              <a:latin typeface="Cambria Math" panose="02040503050406030204"/>
                            </a:rPr>
                            <m:t>𝑛</m:t>
                          </m:r>
                        </m:sup>
                      </m:sSup>
                      <m:r>
                        <a:rPr lang="en-US" altLang="zh-CN" i="1">
                          <a:latin typeface="Cambria Math" panose="02040503050406030204"/>
                        </a:rPr>
                        <m:t>=200×</m:t>
                      </m:r>
                      <m:sSup>
                        <m:sSupPr>
                          <m:ctrlPr>
                            <a:rPr lang="zh-CN" altLang="zh-CN" i="1">
                              <a:latin typeface="Cambria Math" panose="02040503050406030204" pitchFamily="18" charset="0"/>
                            </a:rPr>
                          </m:ctrlPr>
                        </m:sSupPr>
                        <m:e>
                          <m:r>
                            <a:rPr lang="zh-CN" altLang="zh-CN">
                              <a:latin typeface="Cambria Math" panose="02040503050406030204"/>
                            </a:rPr>
                            <m:t>（</m:t>
                          </m:r>
                          <m:r>
                            <a:rPr lang="en-US" altLang="zh-CN">
                              <a:latin typeface="Cambria Math" panose="02040503050406030204"/>
                            </a:rPr>
                            <m:t>1+0.08</m:t>
                          </m:r>
                          <m:r>
                            <a:rPr lang="zh-CN" altLang="zh-CN">
                              <a:latin typeface="Cambria Math" panose="02040503050406030204"/>
                            </a:rPr>
                            <m:t>）</m:t>
                          </m:r>
                        </m:e>
                        <m:sup>
                          <m:r>
                            <a:rPr lang="zh-CN" altLang="en-US" i="1">
                              <a:latin typeface="Cambria Math" panose="02040503050406030204"/>
                            </a:rPr>
                            <m:t>−</m:t>
                          </m:r>
                          <m:r>
                            <a:rPr lang="en-US" altLang="zh-CN" i="1">
                              <a:latin typeface="Cambria Math" panose="02040503050406030204"/>
                            </a:rPr>
                            <m:t>4</m:t>
                          </m:r>
                        </m:sup>
                      </m:sSup>
                      <m:r>
                        <a:rPr lang="en-US" altLang="zh-CN" i="1">
                          <a:latin typeface="Cambria Math" panose="02040503050406030204"/>
                        </a:rPr>
                        <m:t>=200×0.735=147</m:t>
                      </m:r>
                      <m:r>
                        <a:rPr lang="zh-CN" altLang="zh-CN">
                          <a:latin typeface="Cambria Math" panose="02040503050406030204"/>
                        </a:rPr>
                        <m:t>（万元）</m:t>
                      </m:r>
                    </m:oMath>
                  </m:oMathPara>
                </a14:m>
                <a:endParaRPr lang="zh-CN" altLang="zh-CN" dirty="0"/>
              </a:p>
              <a:p>
                <a:pPr>
                  <a:lnSpc>
                    <a:spcPct val="150000"/>
                  </a:lnSpc>
                </a:pPr>
                <a:r>
                  <a:rPr lang="zh-CN" altLang="zh-CN" dirty="0"/>
                  <a:t>方法</a:t>
                </a:r>
                <a:r>
                  <a:rPr lang="en-US" altLang="zh-CN" dirty="0"/>
                  <a:t>2</a:t>
                </a:r>
                <a:r>
                  <a:rPr lang="zh-CN" altLang="zh-CN" dirty="0"/>
                  <a:t>：依据题意和公式</a:t>
                </a:r>
                <a:r>
                  <a:rPr lang="en-US" altLang="zh-CN" dirty="0"/>
                  <a:t>2.19</a:t>
                </a:r>
                <a:r>
                  <a:rPr lang="zh-CN" altLang="zh-CN" dirty="0"/>
                  <a:t>可得：</a:t>
                </a:r>
              </a:p>
              <a:p>
                <a:pPr>
                  <a:lnSpc>
                    <a:spcPct val="150000"/>
                  </a:lnSpc>
                </a:pPr>
                <a14:m>
                  <m:oMathPara xmlns:m="http://schemas.openxmlformats.org/officeDocument/2006/math">
                    <m:oMathParaPr>
                      <m:jc m:val="centerGroup"/>
                    </m:oMathParaPr>
                    <m:oMath xmlns:m="http://schemas.openxmlformats.org/officeDocument/2006/math">
                      <m:r>
                        <a:rPr lang="en-US" altLang="zh-CN" i="1">
                          <a:latin typeface="Cambria Math" panose="02040503050406030204"/>
                        </a:rPr>
                        <m:t>𝑃</m:t>
                      </m:r>
                      <m:r>
                        <a:rPr lang="en-US" altLang="zh-CN">
                          <a:latin typeface="Cambria Math" panose="02040503050406030204"/>
                        </a:rPr>
                        <m:t>=</m:t>
                      </m:r>
                      <m:r>
                        <a:rPr lang="en-US" altLang="zh-CN" i="1">
                          <a:latin typeface="Cambria Math" panose="02040503050406030204"/>
                        </a:rPr>
                        <m:t>𝐹</m:t>
                      </m:r>
                      <m:r>
                        <a:rPr lang="en-US" altLang="zh-CN">
                          <a:latin typeface="Cambria Math" panose="02040503050406030204"/>
                        </a:rPr>
                        <m:t>(</m:t>
                      </m:r>
                      <m:r>
                        <a:rPr lang="en-US" altLang="zh-CN" i="1">
                          <a:latin typeface="Cambria Math" panose="02040503050406030204"/>
                        </a:rPr>
                        <m:t>𝑃</m:t>
                      </m:r>
                      <m:r>
                        <a:rPr lang="en-US" altLang="zh-CN">
                          <a:latin typeface="Cambria Math" panose="02040503050406030204"/>
                        </a:rPr>
                        <m:t>/</m:t>
                      </m:r>
                      <m:r>
                        <a:rPr lang="en-US" altLang="zh-CN" i="1">
                          <a:latin typeface="Cambria Math" panose="02040503050406030204"/>
                        </a:rPr>
                        <m:t>𝐹</m:t>
                      </m:r>
                      <m:r>
                        <a:rPr lang="zh-CN" altLang="zh-CN">
                          <a:latin typeface="Cambria Math" panose="02040503050406030204"/>
                        </a:rPr>
                        <m:t>，</m:t>
                      </m:r>
                      <m:r>
                        <a:rPr lang="en-US" altLang="zh-CN" i="1">
                          <a:latin typeface="Cambria Math" panose="02040503050406030204"/>
                        </a:rPr>
                        <m:t>𝑖</m:t>
                      </m:r>
                      <m:r>
                        <a:rPr lang="zh-CN" altLang="zh-CN">
                          <a:latin typeface="Cambria Math" panose="02040503050406030204"/>
                        </a:rPr>
                        <m:t>，</m:t>
                      </m:r>
                      <m:r>
                        <a:rPr lang="en-US" altLang="zh-CN" i="1">
                          <a:latin typeface="Cambria Math" panose="02040503050406030204"/>
                        </a:rPr>
                        <m:t>𝑛</m:t>
                      </m:r>
                      <m:r>
                        <a:rPr lang="en-US" altLang="zh-CN">
                          <a:latin typeface="Cambria Math" panose="02040503050406030204"/>
                        </a:rPr>
                        <m:t>)=200</m:t>
                      </m:r>
                      <m:r>
                        <a:rPr lang="en-US" altLang="zh-CN" i="1" smtClean="0">
                          <a:latin typeface="Cambria Math" panose="02040503050406030204"/>
                          <a:ea typeface="Cambria Math" panose="02040503050406030204"/>
                        </a:rPr>
                        <m:t>×</m:t>
                      </m:r>
                      <m:r>
                        <a:rPr lang="en-US" altLang="zh-CN">
                          <a:latin typeface="Cambria Math" panose="02040503050406030204"/>
                        </a:rPr>
                        <m:t>(</m:t>
                      </m:r>
                      <m:r>
                        <a:rPr lang="en-US" altLang="zh-CN" i="1">
                          <a:latin typeface="Cambria Math" panose="02040503050406030204"/>
                        </a:rPr>
                        <m:t>𝑃</m:t>
                      </m:r>
                      <m:r>
                        <a:rPr lang="en-US" altLang="zh-CN">
                          <a:latin typeface="Cambria Math" panose="02040503050406030204"/>
                        </a:rPr>
                        <m:t>/</m:t>
                      </m:r>
                      <m:r>
                        <a:rPr lang="en-US" altLang="zh-CN" i="1">
                          <a:latin typeface="Cambria Math" panose="02040503050406030204"/>
                        </a:rPr>
                        <m:t>𝐹</m:t>
                      </m:r>
                      <m:r>
                        <a:rPr lang="zh-CN" altLang="zh-CN">
                          <a:latin typeface="Cambria Math" panose="02040503050406030204"/>
                        </a:rPr>
                        <m:t>，</m:t>
                      </m:r>
                      <m:r>
                        <a:rPr lang="en-US" altLang="zh-CN" i="1">
                          <a:latin typeface="Cambria Math" panose="02040503050406030204"/>
                        </a:rPr>
                        <m:t>8%</m:t>
                      </m:r>
                      <m:r>
                        <a:rPr lang="zh-CN" altLang="zh-CN">
                          <a:latin typeface="Cambria Math" panose="02040503050406030204"/>
                        </a:rPr>
                        <m:t>，</m:t>
                      </m:r>
                      <m:r>
                        <a:rPr lang="en-US" altLang="zh-CN" i="1">
                          <a:latin typeface="Cambria Math" panose="02040503050406030204"/>
                        </a:rPr>
                        <m:t>4</m:t>
                      </m:r>
                      <m:r>
                        <a:rPr lang="en-US" altLang="zh-CN">
                          <a:latin typeface="Cambria Math" panose="02040503050406030204"/>
                        </a:rPr>
                        <m:t>)</m:t>
                      </m:r>
                    </m:oMath>
                  </m:oMathPara>
                </a14:m>
                <a:endParaRPr lang="zh-CN" altLang="zh-CN" dirty="0"/>
              </a:p>
              <a:p>
                <a:pPr>
                  <a:lnSpc>
                    <a:spcPct val="150000"/>
                  </a:lnSpc>
                </a:pPr>
                <a:r>
                  <a:rPr lang="zh-CN" altLang="zh-CN" dirty="0"/>
                  <a:t>查表可得，</a:t>
                </a:r>
                <a14:m>
                  <m:oMath xmlns:m="http://schemas.openxmlformats.org/officeDocument/2006/math">
                    <m:r>
                      <a:rPr lang="en-US" altLang="zh-CN">
                        <a:latin typeface="Cambria Math" panose="02040503050406030204"/>
                      </a:rPr>
                      <m:t>(</m:t>
                    </m:r>
                    <m:r>
                      <a:rPr lang="en-US" altLang="zh-CN" i="1">
                        <a:latin typeface="Cambria Math" panose="02040503050406030204"/>
                      </a:rPr>
                      <m:t>𝑃</m:t>
                    </m:r>
                    <m:r>
                      <a:rPr lang="en-US" altLang="zh-CN">
                        <a:latin typeface="Cambria Math" panose="02040503050406030204"/>
                      </a:rPr>
                      <m:t>/</m:t>
                    </m:r>
                    <m:r>
                      <a:rPr lang="en-US" altLang="zh-CN" i="1">
                        <a:latin typeface="Cambria Math" panose="02040503050406030204"/>
                      </a:rPr>
                      <m:t>𝐹</m:t>
                    </m:r>
                    <m:r>
                      <a:rPr lang="zh-CN" altLang="zh-CN">
                        <a:latin typeface="Cambria Math" panose="02040503050406030204"/>
                      </a:rPr>
                      <m:t>，</m:t>
                    </m:r>
                    <m:r>
                      <a:rPr lang="en-US" altLang="zh-CN" i="1">
                        <a:latin typeface="Cambria Math" panose="02040503050406030204"/>
                      </a:rPr>
                      <m:t>8%</m:t>
                    </m:r>
                    <m:r>
                      <a:rPr lang="zh-CN" altLang="zh-CN">
                        <a:latin typeface="Cambria Math" panose="02040503050406030204"/>
                      </a:rPr>
                      <m:t>，</m:t>
                    </m:r>
                    <m:r>
                      <a:rPr lang="en-US" altLang="zh-CN" i="1">
                        <a:latin typeface="Cambria Math" panose="02040503050406030204"/>
                      </a:rPr>
                      <m:t>4</m:t>
                    </m:r>
                    <m:r>
                      <a:rPr lang="en-US" altLang="zh-CN">
                        <a:latin typeface="Cambria Math" panose="02040503050406030204"/>
                      </a:rPr>
                      <m:t>)</m:t>
                    </m:r>
                  </m:oMath>
                </a14:m>
                <a:r>
                  <a:rPr lang="zh-CN" altLang="zh-CN" dirty="0"/>
                  <a:t>的值为</a:t>
                </a:r>
                <a:r>
                  <a:rPr lang="en-US" altLang="zh-CN" dirty="0"/>
                  <a:t>0.7350</a:t>
                </a:r>
                <a:r>
                  <a:rPr lang="zh-CN" altLang="zh-CN" dirty="0"/>
                  <a:t>，则有</a:t>
                </a:r>
              </a:p>
              <a:p>
                <a:pPr>
                  <a:lnSpc>
                    <a:spcPct val="150000"/>
                  </a:lnSpc>
                </a:pPr>
                <a14:m>
                  <m:oMathPara xmlns:m="http://schemas.openxmlformats.org/officeDocument/2006/math">
                    <m:oMathParaPr>
                      <m:jc m:val="centerGroup"/>
                    </m:oMathParaPr>
                    <m:oMath xmlns:m="http://schemas.openxmlformats.org/officeDocument/2006/math">
                      <m:r>
                        <a:rPr lang="en-US" altLang="zh-CN" i="1">
                          <a:latin typeface="Cambria Math" panose="02040503050406030204"/>
                        </a:rPr>
                        <m:t>𝑃</m:t>
                      </m:r>
                      <m:r>
                        <a:rPr lang="en-US" altLang="zh-CN">
                          <a:latin typeface="Cambria Math" panose="02040503050406030204"/>
                        </a:rPr>
                        <m:t>=200×(</m:t>
                      </m:r>
                      <m:r>
                        <a:rPr lang="en-US" altLang="zh-CN" i="1">
                          <a:latin typeface="Cambria Math" panose="02040503050406030204"/>
                        </a:rPr>
                        <m:t>𝑃</m:t>
                      </m:r>
                      <m:r>
                        <a:rPr lang="en-US" altLang="zh-CN">
                          <a:latin typeface="Cambria Math" panose="02040503050406030204"/>
                        </a:rPr>
                        <m:t>/</m:t>
                      </m:r>
                      <m:r>
                        <a:rPr lang="en-US" altLang="zh-CN" i="1">
                          <a:latin typeface="Cambria Math" panose="02040503050406030204"/>
                        </a:rPr>
                        <m:t>𝐹</m:t>
                      </m:r>
                      <m:r>
                        <a:rPr lang="zh-CN" altLang="zh-CN">
                          <a:latin typeface="Cambria Math" panose="02040503050406030204"/>
                        </a:rPr>
                        <m:t>，</m:t>
                      </m:r>
                      <m:r>
                        <a:rPr lang="en-US" altLang="zh-CN" i="1">
                          <a:latin typeface="Cambria Math" panose="02040503050406030204"/>
                        </a:rPr>
                        <m:t>8%</m:t>
                      </m:r>
                      <m:r>
                        <a:rPr lang="zh-CN" altLang="zh-CN">
                          <a:latin typeface="Cambria Math" panose="02040503050406030204"/>
                        </a:rPr>
                        <m:t>，</m:t>
                      </m:r>
                      <m:r>
                        <a:rPr lang="en-US" altLang="zh-CN" i="1">
                          <a:latin typeface="Cambria Math" panose="02040503050406030204"/>
                        </a:rPr>
                        <m:t>4</m:t>
                      </m:r>
                      <m:r>
                        <a:rPr lang="en-US" altLang="zh-CN">
                          <a:latin typeface="Cambria Math" panose="02040503050406030204"/>
                        </a:rPr>
                        <m:t>)=200×0.7350=147</m:t>
                      </m:r>
                      <m:r>
                        <a:rPr lang="zh-CN" altLang="zh-CN">
                          <a:latin typeface="Cambria Math" panose="02040503050406030204"/>
                        </a:rPr>
                        <m:t>（万元））</m:t>
                      </m:r>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1298575" y="3353594"/>
                <a:ext cx="10287000" cy="3503460"/>
              </a:xfrm>
              <a:prstGeom prst="rect">
                <a:avLst/>
              </a:prstGeom>
              <a:blipFill rotWithShape="1">
                <a:blip r:embed="rId3"/>
                <a:stretch>
                  <a:fillRect t="-5" b="9"/>
                </a:stretch>
              </a:blipFill>
            </p:spPr>
            <p:txBody>
              <a:bodyPr/>
              <a:lstStyle/>
              <a:p>
                <a:r>
                  <a:rPr lang="zh-CN" altLang="en-US">
                    <a:noFill/>
                  </a:rPr>
                  <a:t> </a:t>
                </a:r>
              </a:p>
            </p:txBody>
          </p:sp>
        </mc:Fallback>
      </mc:AlternateContent>
      <p:sp>
        <p:nvSpPr>
          <p:cNvPr id="14" name="矩形 13"/>
          <p:cNvSpPr/>
          <p:nvPr/>
        </p:nvSpPr>
        <p:spPr>
          <a:xfrm>
            <a:off x="926310" y="1063129"/>
            <a:ext cx="9573262" cy="461665"/>
          </a:xfrm>
          <a:prstGeom prst="rect">
            <a:avLst/>
          </a:prstGeom>
        </p:spPr>
        <p:txBody>
          <a:bodyPr wrap="none">
            <a:spAutoFit/>
          </a:bodyPr>
          <a:lstStyle/>
          <a:p>
            <a:r>
              <a:rPr lang="en-US" altLang="zh-CN" b="1" dirty="0"/>
              <a:t>2. </a:t>
            </a:r>
            <a:r>
              <a:rPr lang="zh-CN" altLang="en-US" b="1" dirty="0"/>
              <a:t>资金的等值计算</a:t>
            </a:r>
            <a:r>
              <a:rPr lang="zh-CN" altLang="en-US" dirty="0"/>
              <a:t>    </a:t>
            </a:r>
            <a:r>
              <a:rPr lang="en-US" altLang="zh-CN" dirty="0"/>
              <a:t>(2) </a:t>
            </a:r>
            <a:r>
              <a:rPr lang="zh-CN" altLang="zh-CN" dirty="0"/>
              <a:t>一次性支付复利</a:t>
            </a:r>
            <a:r>
              <a:rPr lang="zh-CN" altLang="en-US" dirty="0"/>
              <a:t>现</a:t>
            </a:r>
            <a:r>
              <a:rPr lang="zh-CN" altLang="zh-CN" dirty="0"/>
              <a:t>值公式（已知</a:t>
            </a:r>
            <a:r>
              <a:rPr lang="en-US" altLang="zh-CN" i="1" dirty="0"/>
              <a:t>F </a:t>
            </a:r>
            <a:r>
              <a:rPr lang="zh-CN" altLang="zh-CN" dirty="0"/>
              <a:t>，求</a:t>
            </a:r>
            <a:r>
              <a:rPr lang="en-US" altLang="zh-CN" i="1" dirty="0"/>
              <a:t>P </a:t>
            </a:r>
            <a:r>
              <a:rPr lang="zh-CN" altLang="zh-CN" dirty="0"/>
              <a:t>）：</a:t>
            </a:r>
            <a:endParaRPr lang="zh-CN" altLang="en-US" dirty="0"/>
          </a:p>
        </p:txBody>
      </p:sp>
      <p:sp>
        <p:nvSpPr>
          <p:cNvPr id="8" name="灯片编号占位符 7">
            <a:extLst>
              <a:ext uri="{FF2B5EF4-FFF2-40B4-BE49-F238E27FC236}">
                <a16:creationId xmlns:a16="http://schemas.microsoft.com/office/drawing/2014/main" id="{9DB2F8DF-57DA-4046-974A-62C603A18B0A}"/>
              </a:ext>
            </a:extLst>
          </p:cNvPr>
          <p:cNvSpPr>
            <a:spLocks noGrp="1"/>
          </p:cNvSpPr>
          <p:nvPr>
            <p:ph type="sldNum" sz="quarter" idx="12"/>
          </p:nvPr>
        </p:nvSpPr>
        <p:spPr/>
        <p:txBody>
          <a:bodyPr/>
          <a:lstStyle/>
          <a:p>
            <a:fld id="{B6F15528-21DE-4FAA-801E-634DDDAF4B2B}" type="slidenum">
              <a:rPr lang="en-US" smtClean="0"/>
              <a:t>171</a:t>
            </a:fld>
            <a:endParaRPr lang="en-US" dirty="0"/>
          </a:p>
        </p:txBody>
      </p:sp>
      <p:sp>
        <p:nvSpPr>
          <p:cNvPr id="15" name="灯片编号占位符 8">
            <a:extLst>
              <a:ext uri="{FF2B5EF4-FFF2-40B4-BE49-F238E27FC236}">
                <a16:creationId xmlns:a16="http://schemas.microsoft.com/office/drawing/2014/main" id="{A2E19E7D-903C-4109-A1CA-718E25E24436}"/>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171</a:t>
            </a:fld>
            <a:endParaRPr kumimoji="0" lang="en-US" altLang="zh-CN" sz="1800" dirty="0">
              <a:latin typeface="Times New Roman" panose="02020603050405020304" pitchFamily="18" charset="0"/>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7120" y="381794"/>
            <a:ext cx="6581775" cy="400050"/>
          </a:xfrm>
        </p:spPr>
        <p:txBody>
          <a:bodyPr/>
          <a:lstStyle/>
          <a:p>
            <a:r>
              <a:rPr lang="en-US" altLang="zh-CN" b="1" dirty="0"/>
              <a:t>2.2.3 </a:t>
            </a:r>
            <a:r>
              <a:rPr lang="zh-CN" altLang="zh-CN" b="1" dirty="0"/>
              <a:t>资金的等值计算及其应用</a:t>
            </a:r>
            <a:endParaRPr lang="zh-CN" altLang="en-US" b="1" dirty="0"/>
          </a:p>
        </p:txBody>
      </p:sp>
      <p:cxnSp>
        <p:nvCxnSpPr>
          <p:cNvPr id="4" name="直接连接符 3"/>
          <p:cNvCxnSpPr/>
          <p:nvPr/>
        </p:nvCxnSpPr>
        <p:spPr>
          <a:xfrm>
            <a:off x="-35378" y="1296194"/>
            <a:ext cx="12192000" cy="0"/>
          </a:xfrm>
          <a:prstGeom prst="line">
            <a:avLst/>
          </a:prstGeom>
          <a:noFill/>
          <a:ln w="57150" cap="flat" cmpd="sng" algn="ctr">
            <a:solidFill>
              <a:schemeClr val="accent3"/>
            </a:solidFill>
            <a:prstDash val="solid"/>
            <a:miter lim="800000"/>
          </a:ln>
          <a:effectLst/>
        </p:spPr>
      </p:cxnSp>
      <p:sp>
        <p:nvSpPr>
          <p:cNvPr id="5" name="矩形 4"/>
          <p:cNvSpPr/>
          <p:nvPr/>
        </p:nvSpPr>
        <p:spPr>
          <a:xfrm>
            <a:off x="688975" y="1372394"/>
            <a:ext cx="10896599" cy="1754326"/>
          </a:xfrm>
          <a:prstGeom prst="rect">
            <a:avLst/>
          </a:prstGeom>
        </p:spPr>
        <p:txBody>
          <a:bodyPr wrap="square">
            <a:spAutoFit/>
          </a:bodyPr>
          <a:lstStyle/>
          <a:p>
            <a:pPr>
              <a:lnSpc>
                <a:spcPct val="150000"/>
              </a:lnSpc>
            </a:pPr>
            <a:r>
              <a:rPr lang="en-US" altLang="zh-CN" b="1" dirty="0"/>
              <a:t>       </a:t>
            </a:r>
            <a:r>
              <a:rPr lang="zh-CN" altLang="zh-CN" b="1" dirty="0"/>
              <a:t>在</a:t>
            </a:r>
            <a:r>
              <a:rPr lang="zh-CN" altLang="en-US" b="1" dirty="0"/>
              <a:t>软件工程</a:t>
            </a:r>
            <a:r>
              <a:rPr lang="zh-CN" altLang="zh-CN" b="1" dirty="0"/>
              <a:t>项目的多方案比较与评价时，通常选择现在的时点作为现值，把方案所预计的不同时点的现金流量折算为现值，并按照现值的代数和来做方案的决策</a:t>
            </a:r>
            <a:endParaRPr lang="en-US" altLang="zh-CN" b="1" dirty="0"/>
          </a:p>
        </p:txBody>
      </p:sp>
      <p:sp>
        <p:nvSpPr>
          <p:cNvPr id="26" name="Line 2"/>
          <p:cNvSpPr>
            <a:spLocks noChangeShapeType="1"/>
          </p:cNvSpPr>
          <p:nvPr/>
        </p:nvSpPr>
        <p:spPr bwMode="auto">
          <a:xfrm flipH="1">
            <a:off x="3997325" y="4902994"/>
            <a:ext cx="750888" cy="0"/>
          </a:xfrm>
          <a:prstGeom prst="line">
            <a:avLst/>
          </a:prstGeom>
          <a:noFill/>
          <a:ln w="63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sp>
        <p:nvSpPr>
          <p:cNvPr id="27" name="Rectangle 4"/>
          <p:cNvSpPr>
            <a:spLocks noChangeArrowheads="1"/>
          </p:cNvSpPr>
          <p:nvPr/>
        </p:nvSpPr>
        <p:spPr bwMode="auto">
          <a:xfrm>
            <a:off x="5422900" y="3098006"/>
            <a:ext cx="4562475" cy="1417638"/>
          </a:xfrm>
          <a:prstGeom prst="rect">
            <a:avLst/>
          </a:prstGeom>
          <a:noFill/>
          <a:ln w="635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sp>
        <p:nvSpPr>
          <p:cNvPr id="28" name="Rectangle 5"/>
          <p:cNvSpPr>
            <a:spLocks noChangeArrowheads="1"/>
          </p:cNvSpPr>
          <p:nvPr/>
        </p:nvSpPr>
        <p:spPr bwMode="auto">
          <a:xfrm>
            <a:off x="5591174" y="3427727"/>
            <a:ext cx="4225925" cy="7386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marL="190500" lvl="1" indent="-189230" defTabSz="330200">
              <a:spcBef>
                <a:spcPct val="25000"/>
              </a:spcBef>
              <a:spcAft>
                <a:spcPct val="25000"/>
              </a:spcAft>
              <a:buClr>
                <a:srgbClr val="4E9EA2"/>
              </a:buClr>
              <a:buSzPct val="80000"/>
              <a:buFont typeface="Wingdings" panose="05000000000000000000" pitchFamily="2" charset="2"/>
              <a:buChar char="n"/>
              <a:tabLst>
                <a:tab pos="8521700" algn="r"/>
              </a:tabLst>
            </a:pPr>
            <a:r>
              <a:rPr lang="zh-CN" altLang="zh-CN" b="1" dirty="0"/>
              <a:t>需要根据实际情况</a:t>
            </a:r>
            <a:r>
              <a:rPr lang="zh-CN" altLang="en-US" b="1" dirty="0"/>
              <a:t>正确选择折现率</a:t>
            </a:r>
            <a:endParaRPr lang="zh-CN" altLang="de-DE" b="1" dirty="0"/>
          </a:p>
        </p:txBody>
      </p:sp>
      <p:sp>
        <p:nvSpPr>
          <p:cNvPr id="31" name="Rectangle 8"/>
          <p:cNvSpPr>
            <a:spLocks noChangeArrowheads="1"/>
          </p:cNvSpPr>
          <p:nvPr/>
        </p:nvSpPr>
        <p:spPr bwMode="auto">
          <a:xfrm>
            <a:off x="5422900" y="5288756"/>
            <a:ext cx="4562475" cy="1417638"/>
          </a:xfrm>
          <a:prstGeom prst="rect">
            <a:avLst/>
          </a:prstGeom>
          <a:noFill/>
          <a:ln w="635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sp>
        <p:nvSpPr>
          <p:cNvPr id="32" name="Rectangle 9"/>
          <p:cNvSpPr>
            <a:spLocks noChangeArrowheads="1"/>
          </p:cNvSpPr>
          <p:nvPr/>
        </p:nvSpPr>
        <p:spPr bwMode="auto">
          <a:xfrm>
            <a:off x="5575300" y="5444371"/>
            <a:ext cx="4225925" cy="11079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marL="190500" lvl="1" indent="-189230" defTabSz="330200">
              <a:spcBef>
                <a:spcPct val="25000"/>
              </a:spcBef>
              <a:spcAft>
                <a:spcPct val="25000"/>
              </a:spcAft>
              <a:buClr>
                <a:srgbClr val="4E9EA2"/>
              </a:buClr>
              <a:buSzPct val="80000"/>
              <a:buFont typeface="Wingdings" panose="05000000000000000000" pitchFamily="2" charset="2"/>
              <a:buChar char="n"/>
              <a:tabLst>
                <a:tab pos="8521700" algn="r"/>
              </a:tabLst>
            </a:pPr>
            <a:r>
              <a:rPr lang="zh-CN" altLang="zh-CN" b="1" dirty="0"/>
              <a:t>注意现金流量的分布情况</a:t>
            </a:r>
            <a:r>
              <a:rPr lang="zh-CN" altLang="en-US" b="1" dirty="0"/>
              <a:t>（从投资角度与从收益角度进行分析）</a:t>
            </a:r>
            <a:endParaRPr lang="zh-CN" altLang="de-DE" b="1" dirty="0"/>
          </a:p>
        </p:txBody>
      </p:sp>
      <p:sp>
        <p:nvSpPr>
          <p:cNvPr id="33" name="Rectangle 10"/>
          <p:cNvSpPr>
            <a:spLocks noChangeArrowheads="1"/>
          </p:cNvSpPr>
          <p:nvPr/>
        </p:nvSpPr>
        <p:spPr bwMode="auto">
          <a:xfrm>
            <a:off x="1831975" y="4125119"/>
            <a:ext cx="2165350" cy="1555750"/>
          </a:xfrm>
          <a:prstGeom prst="rect">
            <a:avLst/>
          </a:prstGeom>
          <a:solidFill>
            <a:srgbClr val="1157AB"/>
          </a:solidFill>
          <a:ln>
            <a:noFill/>
          </a:ln>
          <a:effectLst>
            <a:outerShdw dist="35921" dir="2700000" algn="ctr" rotWithShape="0">
              <a:schemeClr val="bg2"/>
            </a:outerShdw>
          </a:effectLst>
        </p:spPr>
        <p:txBody>
          <a:bodyPr wrap="square" lIns="0" tIns="0" rIns="0" bIns="0" anchor="ctr">
            <a:spAutoFit/>
          </a:bodyPr>
          <a:lstStyle/>
          <a:p>
            <a:endParaRPr lang="zh-CN" altLang="en-US"/>
          </a:p>
        </p:txBody>
      </p:sp>
      <p:sp>
        <p:nvSpPr>
          <p:cNvPr id="34" name="Text Box 11"/>
          <p:cNvSpPr txBox="1">
            <a:spLocks noChangeArrowheads="1"/>
          </p:cNvSpPr>
          <p:nvPr/>
        </p:nvSpPr>
        <p:spPr bwMode="auto">
          <a:xfrm>
            <a:off x="2060575" y="4165124"/>
            <a:ext cx="186055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pPr eaLnBrk="0" hangingPunct="0"/>
            <a:r>
              <a:rPr lang="zh-CN" altLang="zh-CN" b="1" dirty="0">
                <a:solidFill>
                  <a:schemeClr val="bg1"/>
                </a:solidFill>
              </a:rPr>
              <a:t>在对</a:t>
            </a:r>
            <a:r>
              <a:rPr lang="zh-CN" altLang="en-US" b="1" dirty="0">
                <a:solidFill>
                  <a:schemeClr val="bg1"/>
                </a:solidFill>
              </a:rPr>
              <a:t>软件工程项目</a:t>
            </a:r>
            <a:r>
              <a:rPr lang="zh-CN" altLang="zh-CN" b="1" dirty="0">
                <a:solidFill>
                  <a:schemeClr val="bg1"/>
                </a:solidFill>
              </a:rPr>
              <a:t>方案进行经济分析时需要注意</a:t>
            </a:r>
            <a:endParaRPr kumimoji="1" lang="en-US" altLang="zh-CN" b="1" dirty="0">
              <a:solidFill>
                <a:schemeClr val="bg1"/>
              </a:solidFill>
            </a:endParaRPr>
          </a:p>
        </p:txBody>
      </p:sp>
      <p:cxnSp>
        <p:nvCxnSpPr>
          <p:cNvPr id="35" name="AutoShape 12"/>
          <p:cNvCxnSpPr>
            <a:cxnSpLocks noChangeShapeType="1"/>
            <a:stCxn id="27" idx="1"/>
            <a:endCxn id="31" idx="1"/>
          </p:cNvCxnSpPr>
          <p:nvPr/>
        </p:nvCxnSpPr>
        <p:spPr bwMode="auto">
          <a:xfrm rot="10800000" flipH="1" flipV="1">
            <a:off x="5422900" y="3807619"/>
            <a:ext cx="1588" cy="2190750"/>
          </a:xfrm>
          <a:prstGeom prst="bentConnector3">
            <a:avLst>
              <a:gd name="adj1" fmla="val -14400000"/>
            </a:avLst>
          </a:prstGeom>
          <a:noFill/>
          <a:ln w="6350">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 name="灯片编号占位符 5">
            <a:extLst>
              <a:ext uri="{FF2B5EF4-FFF2-40B4-BE49-F238E27FC236}">
                <a16:creationId xmlns:a16="http://schemas.microsoft.com/office/drawing/2014/main" id="{508D57A8-C718-4BC4-B912-3775D5EE9A0B}"/>
              </a:ext>
            </a:extLst>
          </p:cNvPr>
          <p:cNvSpPr>
            <a:spLocks noGrp="1"/>
          </p:cNvSpPr>
          <p:nvPr>
            <p:ph type="sldNum" sz="quarter" idx="12"/>
          </p:nvPr>
        </p:nvSpPr>
        <p:spPr/>
        <p:txBody>
          <a:bodyPr/>
          <a:lstStyle/>
          <a:p>
            <a:fld id="{B6F15528-21DE-4FAA-801E-634DDDAF4B2B}" type="slidenum">
              <a:rPr lang="en-US" smtClean="0"/>
              <a:t>172</a:t>
            </a:fld>
            <a:endParaRPr lang="en-US" dirty="0"/>
          </a:p>
        </p:txBody>
      </p:sp>
      <p:sp>
        <p:nvSpPr>
          <p:cNvPr id="14" name="灯片编号占位符 8">
            <a:extLst>
              <a:ext uri="{FF2B5EF4-FFF2-40B4-BE49-F238E27FC236}">
                <a16:creationId xmlns:a16="http://schemas.microsoft.com/office/drawing/2014/main" id="{15BE16E8-8612-4F78-BC6A-18824069ACD9}"/>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172</a:t>
            </a:fld>
            <a:endParaRPr kumimoji="0" lang="en-US" altLang="zh-CN" sz="1800" dirty="0">
              <a:latin typeface="Times New Roman" panose="02020603050405020304" pitchFamily="18" charset="0"/>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7120" y="381794"/>
            <a:ext cx="6581775" cy="400050"/>
          </a:xfrm>
        </p:spPr>
        <p:txBody>
          <a:bodyPr/>
          <a:lstStyle/>
          <a:p>
            <a:r>
              <a:rPr lang="en-US" altLang="zh-CN" b="1" dirty="0"/>
              <a:t>2.2.3 </a:t>
            </a:r>
            <a:r>
              <a:rPr lang="zh-CN" altLang="zh-CN" b="1" dirty="0"/>
              <a:t>资金的等值计算及其应用</a:t>
            </a:r>
            <a:endParaRPr lang="zh-CN" altLang="en-US" b="1" dirty="0"/>
          </a:p>
        </p:txBody>
      </p:sp>
      <mc:AlternateContent xmlns:mc="http://schemas.openxmlformats.org/markup-compatibility/2006" xmlns:a14="http://schemas.microsoft.com/office/drawing/2010/main">
        <mc:Choice Requires="a14">
          <p:sp>
            <p:nvSpPr>
              <p:cNvPr id="5" name="矩形 4"/>
              <p:cNvSpPr/>
              <p:nvPr/>
            </p:nvSpPr>
            <p:spPr>
              <a:xfrm>
                <a:off x="688974" y="1981994"/>
                <a:ext cx="10896599" cy="1754326"/>
              </a:xfrm>
              <a:prstGeom prst="rect">
                <a:avLst/>
              </a:prstGeom>
            </p:spPr>
            <p:txBody>
              <a:bodyPr wrap="square">
                <a:spAutoFit/>
              </a:bodyPr>
              <a:lstStyle/>
              <a:p>
                <a:pPr>
                  <a:lnSpc>
                    <a:spcPct val="150000"/>
                  </a:lnSpc>
                </a:pPr>
                <a:r>
                  <a:rPr lang="en-US" altLang="zh-CN" dirty="0"/>
                  <a:t>        </a:t>
                </a:r>
                <a:r>
                  <a:rPr lang="zh-CN" altLang="zh-CN" dirty="0"/>
                  <a:t>对于某个</a:t>
                </a:r>
                <a:r>
                  <a:rPr lang="zh-CN" altLang="en-US" dirty="0"/>
                  <a:t>软件工程</a:t>
                </a:r>
                <a:r>
                  <a:rPr lang="zh-CN" altLang="zh-CN" dirty="0"/>
                  <a:t>项目相应的经济系统，在其每个计息周期的期末（不含第</a:t>
                </a:r>
                <a:r>
                  <a:rPr lang="en-US" altLang="zh-CN" dirty="0"/>
                  <a:t>0</a:t>
                </a:r>
                <a:r>
                  <a:rPr lang="zh-CN" altLang="zh-CN" dirty="0"/>
                  <a:t>期）都支付相同数额的</a:t>
                </a:r>
                <a:r>
                  <a:rPr lang="en-US" altLang="zh-CN" i="1" dirty="0"/>
                  <a:t>A</a:t>
                </a:r>
                <a:r>
                  <a:rPr lang="zh-CN" altLang="zh-CN" dirty="0"/>
                  <a:t>，在年利率为</a:t>
                </a:r>
                <a14:m>
                  <m:oMath xmlns:m="http://schemas.openxmlformats.org/officeDocument/2006/math">
                    <m:r>
                      <a:rPr lang="zh-CN" altLang="zh-CN">
                        <a:latin typeface="Cambria Math" panose="02040503050406030204"/>
                      </a:rPr>
                      <m:t> </m:t>
                    </m:r>
                    <m:r>
                      <a:rPr lang="en-US" altLang="zh-CN" i="1">
                        <a:latin typeface="Cambria Math" panose="02040503050406030204"/>
                      </a:rPr>
                      <m:t>𝑖</m:t>
                    </m:r>
                    <m:r>
                      <a:rPr lang="en-US" altLang="zh-CN" i="1">
                        <a:latin typeface="Cambria Math" panose="02040503050406030204"/>
                      </a:rPr>
                      <m:t> </m:t>
                    </m:r>
                  </m:oMath>
                </a14:m>
                <a:r>
                  <a:rPr lang="zh-CN" altLang="zh-CN" dirty="0"/>
                  <a:t>时，求该系统</a:t>
                </a:r>
                <a:r>
                  <a:rPr lang="en-US" altLang="zh-CN" i="1" dirty="0"/>
                  <a:t>n</a:t>
                </a:r>
                <a:r>
                  <a:rPr lang="zh-CN" altLang="zh-CN" dirty="0"/>
                  <a:t>年后的终值，即为等额支付终值的计算问题，其现金流量图如图</a:t>
                </a:r>
                <a:r>
                  <a:rPr lang="en-US" altLang="zh-CN" dirty="0"/>
                  <a:t>2.12</a:t>
                </a:r>
                <a:r>
                  <a:rPr lang="zh-CN" altLang="zh-CN" dirty="0"/>
                  <a:t>所示。</a:t>
                </a:r>
                <a:endParaRPr lang="en-US" altLang="zh-CN" dirty="0"/>
              </a:p>
            </p:txBody>
          </p:sp>
        </mc:Choice>
        <mc:Fallback xmlns="">
          <p:sp>
            <p:nvSpPr>
              <p:cNvPr id="5" name="矩形 4"/>
              <p:cNvSpPr>
                <a:spLocks noRot="1" noChangeAspect="1" noMove="1" noResize="1" noEditPoints="1" noAdjustHandles="1" noChangeArrowheads="1" noChangeShapeType="1" noTextEdit="1"/>
              </p:cNvSpPr>
              <p:nvPr/>
            </p:nvSpPr>
            <p:spPr>
              <a:xfrm>
                <a:off x="688974" y="1981994"/>
                <a:ext cx="10896599" cy="1754326"/>
              </a:xfrm>
              <a:prstGeom prst="rect">
                <a:avLst/>
              </a:prstGeom>
              <a:blipFill rotWithShape="1">
                <a:blip r:embed="rId4"/>
                <a:stretch>
                  <a:fillRect l="-6" t="-9" r="6" b="35"/>
                </a:stretch>
              </a:blipFill>
            </p:spPr>
            <p:txBody>
              <a:bodyPr/>
              <a:lstStyle/>
              <a:p>
                <a:r>
                  <a:rPr lang="zh-CN" altLang="en-US">
                    <a:noFill/>
                  </a:rPr>
                  <a:t> </a:t>
                </a:r>
              </a:p>
            </p:txBody>
          </p:sp>
        </mc:Fallback>
      </mc:AlternateContent>
      <p:cxnSp>
        <p:nvCxnSpPr>
          <p:cNvPr id="14" name="直接连接符 13"/>
          <p:cNvCxnSpPr/>
          <p:nvPr/>
        </p:nvCxnSpPr>
        <p:spPr>
          <a:xfrm>
            <a:off x="3175" y="4039394"/>
            <a:ext cx="12191999" cy="0"/>
          </a:xfrm>
          <a:prstGeom prst="line">
            <a:avLst/>
          </a:prstGeom>
          <a:ln w="57150">
            <a:solidFill>
              <a:srgbClr val="FFFF00"/>
            </a:solidFill>
            <a:prstDash val="sysDot"/>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175" y="4191794"/>
            <a:ext cx="12191999" cy="0"/>
          </a:xfrm>
          <a:prstGeom prst="line">
            <a:avLst/>
          </a:prstGeom>
          <a:ln w="57150">
            <a:solidFill>
              <a:srgbClr val="FFFF00"/>
            </a:solidFill>
            <a:prstDash val="sysDot"/>
          </a:ln>
        </p:spPr>
        <p:style>
          <a:lnRef idx="1">
            <a:schemeClr val="accent1"/>
          </a:lnRef>
          <a:fillRef idx="0">
            <a:schemeClr val="accent1"/>
          </a:fillRef>
          <a:effectRef idx="0">
            <a:schemeClr val="accent1"/>
          </a:effectRef>
          <a:fontRef idx="minor">
            <a:schemeClr val="tx1"/>
          </a:fontRef>
        </p:style>
      </p:cxnSp>
      <p:sp>
        <p:nvSpPr>
          <p:cNvPr id="6"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7" name="对象 6"/>
          <p:cNvGraphicFramePr>
            <a:graphicFrameLocks noChangeAspect="1"/>
          </p:cNvGraphicFramePr>
          <p:nvPr/>
        </p:nvGraphicFramePr>
        <p:xfrm>
          <a:off x="2818733" y="4172684"/>
          <a:ext cx="6508378" cy="2133600"/>
        </p:xfrm>
        <a:graphic>
          <a:graphicData uri="http://schemas.openxmlformats.org/presentationml/2006/ole">
            <mc:AlternateContent xmlns:mc="http://schemas.openxmlformats.org/markup-compatibility/2006">
              <mc:Choice xmlns:v="urn:schemas-microsoft-com:vml" Requires="v">
                <p:oleObj spid="_x0000_s30961" name="Visio" r:id="rId5" imgW="2327275" imgH="955675" progId="Visio.Drawing.11">
                  <p:embed/>
                </p:oleObj>
              </mc:Choice>
              <mc:Fallback>
                <p:oleObj name="Visio" r:id="rId5" imgW="2327275" imgH="955675" progId="Visio.Drawing.11">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8733" y="4172684"/>
                        <a:ext cx="6508378" cy="2133600"/>
                      </a:xfrm>
                      <a:prstGeom prst="rect">
                        <a:avLst/>
                      </a:prstGeom>
                      <a:noFill/>
                    </p:spPr>
                  </p:pic>
                </p:oleObj>
              </mc:Fallback>
            </mc:AlternateContent>
          </a:graphicData>
        </a:graphic>
      </p:graphicFrame>
      <p:sp>
        <p:nvSpPr>
          <p:cNvPr id="8" name="矩形 7"/>
          <p:cNvSpPr/>
          <p:nvPr/>
        </p:nvSpPr>
        <p:spPr>
          <a:xfrm>
            <a:off x="3860420" y="6382484"/>
            <a:ext cx="3760966" cy="400110"/>
          </a:xfrm>
          <a:prstGeom prst="rect">
            <a:avLst/>
          </a:prstGeom>
        </p:spPr>
        <p:txBody>
          <a:bodyPr wrap="none">
            <a:spAutoFit/>
          </a:bodyPr>
          <a:lstStyle/>
          <a:p>
            <a:r>
              <a:rPr lang="zh-CN" altLang="zh-CN" sz="2000" dirty="0"/>
              <a:t>图</a:t>
            </a:r>
            <a:r>
              <a:rPr lang="en-US" altLang="zh-CN" sz="2000" dirty="0"/>
              <a:t>2.12</a:t>
            </a:r>
            <a:r>
              <a:rPr lang="zh-CN" altLang="zh-CN" sz="2000" dirty="0"/>
              <a:t>等额支付终值现金流量图</a:t>
            </a:r>
            <a:endParaRPr lang="zh-CN" altLang="en-US" sz="2000" dirty="0"/>
          </a:p>
        </p:txBody>
      </p:sp>
      <p:sp>
        <p:nvSpPr>
          <p:cNvPr id="10" name="矩形 9"/>
          <p:cNvSpPr/>
          <p:nvPr/>
        </p:nvSpPr>
        <p:spPr>
          <a:xfrm>
            <a:off x="688974" y="1129127"/>
            <a:ext cx="11277601" cy="461665"/>
          </a:xfrm>
          <a:prstGeom prst="rect">
            <a:avLst/>
          </a:prstGeom>
        </p:spPr>
        <p:txBody>
          <a:bodyPr wrap="square">
            <a:spAutoFit/>
          </a:bodyPr>
          <a:lstStyle/>
          <a:p>
            <a:r>
              <a:rPr lang="en-US" altLang="zh-CN" b="1" dirty="0"/>
              <a:t>2. </a:t>
            </a:r>
            <a:r>
              <a:rPr lang="zh-CN" altLang="en-US" b="1" dirty="0"/>
              <a:t>资金的等值  </a:t>
            </a:r>
            <a:r>
              <a:rPr lang="zh-CN" altLang="en-US" dirty="0"/>
              <a:t>（</a:t>
            </a:r>
            <a:r>
              <a:rPr lang="en-US" altLang="zh-CN" dirty="0"/>
              <a:t>3</a:t>
            </a:r>
            <a:r>
              <a:rPr lang="zh-CN" altLang="en-US" dirty="0"/>
              <a:t>）</a:t>
            </a:r>
            <a:r>
              <a:rPr lang="zh-CN" altLang="zh-CN" dirty="0"/>
              <a:t>等额支付终值公式（又称为年金终值公式，已知</a:t>
            </a:r>
            <a:r>
              <a:rPr lang="en-US" altLang="zh-CN" i="1" dirty="0"/>
              <a:t>A</a:t>
            </a:r>
            <a:r>
              <a:rPr lang="zh-CN" altLang="zh-CN" dirty="0"/>
              <a:t>，求</a:t>
            </a:r>
            <a:r>
              <a:rPr lang="en-US" altLang="zh-CN" i="1" dirty="0"/>
              <a:t>F</a:t>
            </a:r>
            <a:r>
              <a:rPr lang="zh-CN" altLang="zh-CN" dirty="0"/>
              <a:t>）</a:t>
            </a:r>
            <a:endParaRPr lang="zh-CN" altLang="en-US" dirty="0"/>
          </a:p>
        </p:txBody>
      </p:sp>
      <p:sp>
        <p:nvSpPr>
          <p:cNvPr id="4" name="灯片编号占位符 3">
            <a:extLst>
              <a:ext uri="{FF2B5EF4-FFF2-40B4-BE49-F238E27FC236}">
                <a16:creationId xmlns:a16="http://schemas.microsoft.com/office/drawing/2014/main" id="{C4A12AAD-B44B-463A-8D76-1B74E835F70A}"/>
              </a:ext>
            </a:extLst>
          </p:cNvPr>
          <p:cNvSpPr>
            <a:spLocks noGrp="1"/>
          </p:cNvSpPr>
          <p:nvPr>
            <p:ph type="sldNum" sz="quarter" idx="12"/>
          </p:nvPr>
        </p:nvSpPr>
        <p:spPr/>
        <p:txBody>
          <a:bodyPr/>
          <a:lstStyle/>
          <a:p>
            <a:fld id="{B6F15528-21DE-4FAA-801E-634DDDAF4B2B}" type="slidenum">
              <a:rPr lang="en-US" smtClean="0"/>
              <a:t>173</a:t>
            </a:fld>
            <a:endParaRPr lang="en-US" dirty="0"/>
          </a:p>
        </p:txBody>
      </p:sp>
      <p:sp>
        <p:nvSpPr>
          <p:cNvPr id="11" name="灯片编号占位符 8">
            <a:extLst>
              <a:ext uri="{FF2B5EF4-FFF2-40B4-BE49-F238E27FC236}">
                <a16:creationId xmlns:a16="http://schemas.microsoft.com/office/drawing/2014/main" id="{1DBC3906-7A23-4E7B-BFC9-4112D54D4279}"/>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173</a:t>
            </a:fld>
            <a:endParaRPr kumimoji="0" lang="en-US" altLang="zh-CN" sz="1800" dirty="0">
              <a:latin typeface="Times New Roman" panose="02020603050405020304" pitchFamily="18" charset="0"/>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7120" y="381794"/>
            <a:ext cx="6581775" cy="400050"/>
          </a:xfrm>
        </p:spPr>
        <p:txBody>
          <a:bodyPr/>
          <a:lstStyle/>
          <a:p>
            <a:r>
              <a:rPr lang="en-US" altLang="zh-CN" b="1" dirty="0"/>
              <a:t>2.2.3 </a:t>
            </a:r>
            <a:r>
              <a:rPr lang="zh-CN" altLang="zh-CN" b="1" dirty="0"/>
              <a:t>资金的等值计算及其应用</a:t>
            </a:r>
            <a:endParaRPr lang="zh-CN" altLang="en-US" b="1" dirty="0"/>
          </a:p>
        </p:txBody>
      </p:sp>
      <mc:AlternateContent xmlns:mc="http://schemas.openxmlformats.org/markup-compatibility/2006" xmlns:a14="http://schemas.microsoft.com/office/drawing/2010/main">
        <mc:Choice Requires="a14">
          <p:sp>
            <p:nvSpPr>
              <p:cNvPr id="5" name="矩形 4"/>
              <p:cNvSpPr/>
              <p:nvPr/>
            </p:nvSpPr>
            <p:spPr>
              <a:xfrm>
                <a:off x="688974" y="1600994"/>
                <a:ext cx="10896599" cy="3278398"/>
              </a:xfrm>
              <a:prstGeom prst="rect">
                <a:avLst/>
              </a:prstGeom>
            </p:spPr>
            <p:txBody>
              <a:bodyPr wrap="square">
                <a:spAutoFit/>
              </a:bodyPr>
              <a:lstStyle/>
              <a:p>
                <a:pPr>
                  <a:lnSpc>
                    <a:spcPct val="150000"/>
                  </a:lnSpc>
                </a:pPr>
                <a:r>
                  <a:rPr lang="zh-CN" altLang="zh-CN" dirty="0"/>
                  <a:t>如图</a:t>
                </a:r>
                <a:r>
                  <a:rPr lang="en-US" altLang="zh-CN" dirty="0"/>
                  <a:t>2.12</a:t>
                </a:r>
                <a:r>
                  <a:rPr lang="zh-CN" altLang="zh-CN" dirty="0"/>
                  <a:t>所示，在这</a:t>
                </a:r>
                <a:r>
                  <a:rPr lang="en-US" altLang="zh-CN" i="1" dirty="0"/>
                  <a:t>n</a:t>
                </a:r>
                <a:r>
                  <a:rPr lang="zh-CN" altLang="zh-CN" dirty="0"/>
                  <a:t>年中，每年年末投资</a:t>
                </a:r>
                <a:r>
                  <a:rPr lang="en-US" altLang="zh-CN" i="1" dirty="0"/>
                  <a:t>A</a:t>
                </a:r>
                <a:r>
                  <a:rPr lang="zh-CN" altLang="zh-CN" dirty="0"/>
                  <a:t>，则第</a:t>
                </a:r>
                <a:r>
                  <a:rPr lang="en-US" altLang="zh-CN" i="1" dirty="0"/>
                  <a:t>n</a:t>
                </a:r>
                <a:r>
                  <a:rPr lang="zh-CN" altLang="zh-CN" dirty="0"/>
                  <a:t>年末的本利和为：</a:t>
                </a:r>
              </a:p>
              <a:p>
                <a:pPr>
                  <a:lnSpc>
                    <a:spcPct val="150000"/>
                  </a:lnSpc>
                </a:pPr>
                <a14:m>
                  <m:oMathPara xmlns:m="http://schemas.openxmlformats.org/officeDocument/2006/math">
                    <m:oMathParaPr>
                      <m:jc m:val="centerGroup"/>
                    </m:oMathParaPr>
                    <m:oMath xmlns:m="http://schemas.openxmlformats.org/officeDocument/2006/math">
                      <m:r>
                        <a:rPr lang="en-US" altLang="zh-CN" i="1">
                          <a:latin typeface="Cambria Math" panose="02040503050406030204"/>
                        </a:rPr>
                        <m:t>𝐹</m:t>
                      </m:r>
                      <m:r>
                        <a:rPr lang="en-US" altLang="zh-CN">
                          <a:latin typeface="Cambria Math" panose="02040503050406030204"/>
                        </a:rPr>
                        <m:t>=</m:t>
                      </m:r>
                      <m:r>
                        <a:rPr lang="en-US" altLang="zh-CN" i="1">
                          <a:latin typeface="Cambria Math" panose="02040503050406030204"/>
                        </a:rPr>
                        <m:t>𝐴</m:t>
                      </m:r>
                      <m:sSup>
                        <m:sSupPr>
                          <m:ctrlPr>
                            <a:rPr lang="zh-CN" altLang="zh-CN" i="1">
                              <a:latin typeface="Cambria Math" panose="02040503050406030204" pitchFamily="18" charset="0"/>
                            </a:rPr>
                          </m:ctrlPr>
                        </m:sSupPr>
                        <m:e>
                          <m:r>
                            <a:rPr lang="en-US" altLang="zh-CN">
                              <a:latin typeface="Cambria Math" panose="02040503050406030204"/>
                            </a:rPr>
                            <m:t>(1+</m:t>
                          </m:r>
                          <m:r>
                            <a:rPr lang="en-US" altLang="zh-CN" i="1">
                              <a:latin typeface="Cambria Math" panose="02040503050406030204"/>
                            </a:rPr>
                            <m:t>𝑖</m:t>
                          </m:r>
                          <m:r>
                            <a:rPr lang="en-US" altLang="zh-CN">
                              <a:latin typeface="Cambria Math" panose="02040503050406030204"/>
                            </a:rPr>
                            <m:t>)</m:t>
                          </m:r>
                        </m:e>
                        <m:sup>
                          <m:r>
                            <a:rPr lang="en-US" altLang="zh-CN" i="1">
                              <a:latin typeface="Cambria Math" panose="02040503050406030204"/>
                            </a:rPr>
                            <m:t>𝑛</m:t>
                          </m:r>
                          <m:r>
                            <a:rPr lang="en-US" altLang="zh-CN" i="1">
                              <a:latin typeface="Cambria Math" panose="02040503050406030204"/>
                            </a:rPr>
                            <m:t>−1</m:t>
                          </m:r>
                        </m:sup>
                      </m:sSup>
                      <m:r>
                        <a:rPr lang="en-US" altLang="zh-CN">
                          <a:latin typeface="Cambria Math" panose="02040503050406030204"/>
                        </a:rPr>
                        <m:t>+</m:t>
                      </m:r>
                      <m:r>
                        <a:rPr lang="en-US" altLang="zh-CN" i="1">
                          <a:latin typeface="Cambria Math" panose="02040503050406030204"/>
                        </a:rPr>
                        <m:t>𝐴</m:t>
                      </m:r>
                      <m:sSup>
                        <m:sSupPr>
                          <m:ctrlPr>
                            <a:rPr lang="zh-CN" altLang="zh-CN" i="1">
                              <a:latin typeface="Cambria Math" panose="02040503050406030204" pitchFamily="18" charset="0"/>
                            </a:rPr>
                          </m:ctrlPr>
                        </m:sSupPr>
                        <m:e>
                          <m:r>
                            <a:rPr lang="en-US" altLang="zh-CN">
                              <a:latin typeface="Cambria Math" panose="02040503050406030204"/>
                            </a:rPr>
                            <m:t>(1+</m:t>
                          </m:r>
                          <m:r>
                            <a:rPr lang="en-US" altLang="zh-CN" i="1">
                              <a:latin typeface="Cambria Math" panose="02040503050406030204"/>
                            </a:rPr>
                            <m:t>𝑖</m:t>
                          </m:r>
                          <m:r>
                            <a:rPr lang="en-US" altLang="zh-CN">
                              <a:latin typeface="Cambria Math" panose="02040503050406030204"/>
                            </a:rPr>
                            <m:t>)</m:t>
                          </m:r>
                        </m:e>
                        <m:sup>
                          <m:r>
                            <a:rPr lang="en-US" altLang="zh-CN" i="1">
                              <a:latin typeface="Cambria Math" panose="02040503050406030204"/>
                            </a:rPr>
                            <m:t>𝑛</m:t>
                          </m:r>
                          <m:r>
                            <a:rPr lang="en-US" altLang="zh-CN" i="1">
                              <a:latin typeface="Cambria Math" panose="02040503050406030204"/>
                            </a:rPr>
                            <m:t>−2</m:t>
                          </m:r>
                        </m:sup>
                      </m:sSup>
                      <m:r>
                        <a:rPr lang="en-US" altLang="zh-CN" i="1">
                          <a:latin typeface="Cambria Math" panose="02040503050406030204"/>
                        </a:rPr>
                        <m:t>+</m:t>
                      </m:r>
                      <m:r>
                        <a:rPr lang="en-US" altLang="zh-CN" i="1">
                          <a:latin typeface="Cambria Math" panose="02040503050406030204"/>
                        </a:rPr>
                        <m:t>𝐴</m:t>
                      </m:r>
                      <m:sSup>
                        <m:sSupPr>
                          <m:ctrlPr>
                            <a:rPr lang="zh-CN" altLang="zh-CN" i="1">
                              <a:latin typeface="Cambria Math" panose="02040503050406030204" pitchFamily="18" charset="0"/>
                            </a:rPr>
                          </m:ctrlPr>
                        </m:sSupPr>
                        <m:e>
                          <m:r>
                            <a:rPr lang="en-US" altLang="zh-CN">
                              <a:latin typeface="Cambria Math" panose="02040503050406030204"/>
                            </a:rPr>
                            <m:t>(1+</m:t>
                          </m:r>
                          <m:r>
                            <a:rPr lang="en-US" altLang="zh-CN" i="1">
                              <a:latin typeface="Cambria Math" panose="02040503050406030204"/>
                            </a:rPr>
                            <m:t>𝑖</m:t>
                          </m:r>
                          <m:r>
                            <a:rPr lang="en-US" altLang="zh-CN">
                              <a:latin typeface="Cambria Math" panose="02040503050406030204"/>
                            </a:rPr>
                            <m:t>)</m:t>
                          </m:r>
                        </m:e>
                        <m:sup>
                          <m:r>
                            <a:rPr lang="en-US" altLang="zh-CN" i="1">
                              <a:latin typeface="Cambria Math" panose="02040503050406030204"/>
                            </a:rPr>
                            <m:t>𝑛</m:t>
                          </m:r>
                          <m:r>
                            <a:rPr lang="en-US" altLang="zh-CN" i="1">
                              <a:latin typeface="Cambria Math" panose="02040503050406030204"/>
                            </a:rPr>
                            <m:t>−3</m:t>
                          </m:r>
                        </m:sup>
                      </m:sSup>
                      <m:r>
                        <a:rPr lang="en-US" altLang="zh-CN" i="1">
                          <a:latin typeface="Cambria Math" panose="02040503050406030204"/>
                        </a:rPr>
                        <m:t>+…+</m:t>
                      </m:r>
                      <m:r>
                        <a:rPr lang="en-US" altLang="zh-CN" i="1">
                          <a:latin typeface="Cambria Math" panose="02040503050406030204"/>
                        </a:rPr>
                        <m:t>𝐴</m:t>
                      </m:r>
                      <m:r>
                        <a:rPr lang="en-US" altLang="zh-CN">
                          <a:latin typeface="Cambria Math" panose="02040503050406030204"/>
                        </a:rPr>
                        <m:t>(1+</m:t>
                      </m:r>
                      <m:r>
                        <a:rPr lang="en-US" altLang="zh-CN" i="1">
                          <a:latin typeface="Cambria Math" panose="02040503050406030204"/>
                        </a:rPr>
                        <m:t>𝑖</m:t>
                      </m:r>
                      <m:r>
                        <a:rPr lang="en-US" altLang="zh-CN">
                          <a:latin typeface="Cambria Math" panose="02040503050406030204"/>
                        </a:rPr>
                        <m:t>)+</m:t>
                      </m:r>
                      <m:r>
                        <a:rPr lang="en-US" altLang="zh-CN" i="1">
                          <a:latin typeface="Cambria Math" panose="02040503050406030204"/>
                        </a:rPr>
                        <m:t>𝐴</m:t>
                      </m:r>
                    </m:oMath>
                  </m:oMathPara>
                </a14:m>
                <a:endParaRPr lang="zh-CN" altLang="zh-CN" dirty="0"/>
              </a:p>
              <a:p>
                <a:pPr>
                  <a:lnSpc>
                    <a:spcPct val="150000"/>
                  </a:lnSpc>
                </a:pPr>
                <a14:m>
                  <m:oMathPara xmlns:m="http://schemas.openxmlformats.org/officeDocument/2006/math">
                    <m:oMathParaPr>
                      <m:jc m:val="centerGroup"/>
                    </m:oMathParaPr>
                    <m:oMath xmlns:m="http://schemas.openxmlformats.org/officeDocument/2006/math">
                      <m:r>
                        <a:rPr lang="en-US" altLang="zh-CN">
                          <a:latin typeface="Cambria Math" panose="02040503050406030204"/>
                        </a:rPr>
                        <m:t>=</m:t>
                      </m:r>
                      <m:r>
                        <a:rPr lang="en-US" altLang="zh-CN" i="1">
                          <a:latin typeface="Cambria Math" panose="02040503050406030204"/>
                        </a:rPr>
                        <m:t> </m:t>
                      </m:r>
                      <m:r>
                        <a:rPr lang="en-US" altLang="zh-CN" i="1">
                          <a:latin typeface="Cambria Math" panose="02040503050406030204"/>
                        </a:rPr>
                        <m:t>𝐴</m:t>
                      </m:r>
                      <m:d>
                        <m:dPr>
                          <m:begChr m:val="["/>
                          <m:endChr m:val="]"/>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a:latin typeface="Cambria Math" panose="02040503050406030204"/>
                                </a:rPr>
                                <m:t>(1+</m:t>
                              </m:r>
                              <m:r>
                                <a:rPr lang="en-US" altLang="zh-CN" i="1">
                                  <a:latin typeface="Cambria Math" panose="02040503050406030204"/>
                                </a:rPr>
                                <m:t>𝑖</m:t>
                              </m:r>
                              <m:r>
                                <a:rPr lang="en-US" altLang="zh-CN">
                                  <a:latin typeface="Cambria Math" panose="02040503050406030204"/>
                                </a:rPr>
                                <m:t>)</m:t>
                              </m:r>
                            </m:e>
                            <m:sup>
                              <m:r>
                                <a:rPr lang="en-US" altLang="zh-CN" i="1">
                                  <a:latin typeface="Cambria Math" panose="02040503050406030204"/>
                                </a:rPr>
                                <m:t>𝑛</m:t>
                              </m:r>
                              <m:r>
                                <a:rPr lang="en-US" altLang="zh-CN" i="1">
                                  <a:latin typeface="Cambria Math" panose="02040503050406030204"/>
                                </a:rPr>
                                <m:t>−1</m:t>
                              </m:r>
                            </m:sup>
                          </m:sSup>
                          <m:r>
                            <a:rPr lang="en-US" altLang="zh-CN">
                              <a:latin typeface="Cambria Math" panose="02040503050406030204"/>
                            </a:rPr>
                            <m:t>+</m:t>
                          </m:r>
                          <m:sSup>
                            <m:sSupPr>
                              <m:ctrlPr>
                                <a:rPr lang="zh-CN" altLang="zh-CN" i="1">
                                  <a:latin typeface="Cambria Math" panose="02040503050406030204" pitchFamily="18" charset="0"/>
                                </a:rPr>
                              </m:ctrlPr>
                            </m:sSupPr>
                            <m:e>
                              <m:r>
                                <a:rPr lang="en-US" altLang="zh-CN">
                                  <a:latin typeface="Cambria Math" panose="02040503050406030204"/>
                                </a:rPr>
                                <m:t>(1+</m:t>
                              </m:r>
                              <m:r>
                                <a:rPr lang="en-US" altLang="zh-CN" i="1">
                                  <a:latin typeface="Cambria Math" panose="02040503050406030204"/>
                                </a:rPr>
                                <m:t>𝑖</m:t>
                              </m:r>
                              <m:r>
                                <a:rPr lang="en-US" altLang="zh-CN">
                                  <a:latin typeface="Cambria Math" panose="02040503050406030204"/>
                                </a:rPr>
                                <m:t>)</m:t>
                              </m:r>
                            </m:e>
                            <m:sup>
                              <m:r>
                                <a:rPr lang="en-US" altLang="zh-CN" i="1">
                                  <a:latin typeface="Cambria Math" panose="02040503050406030204"/>
                                </a:rPr>
                                <m:t>𝑛</m:t>
                              </m:r>
                              <m:r>
                                <a:rPr lang="en-US" altLang="zh-CN" i="1">
                                  <a:latin typeface="Cambria Math" panose="02040503050406030204"/>
                                </a:rPr>
                                <m:t>−2</m:t>
                              </m:r>
                            </m:sup>
                          </m:sSup>
                          <m:r>
                            <a:rPr lang="en-US" altLang="zh-CN" i="1">
                              <a:latin typeface="Cambria Math" panose="02040503050406030204"/>
                            </a:rPr>
                            <m:t>+</m:t>
                          </m:r>
                          <m:sSup>
                            <m:sSupPr>
                              <m:ctrlPr>
                                <a:rPr lang="zh-CN" altLang="zh-CN" i="1">
                                  <a:latin typeface="Cambria Math" panose="02040503050406030204" pitchFamily="18" charset="0"/>
                                </a:rPr>
                              </m:ctrlPr>
                            </m:sSupPr>
                            <m:e>
                              <m:r>
                                <a:rPr lang="en-US" altLang="zh-CN">
                                  <a:latin typeface="Cambria Math" panose="02040503050406030204"/>
                                </a:rPr>
                                <m:t>(1+</m:t>
                              </m:r>
                              <m:r>
                                <a:rPr lang="en-US" altLang="zh-CN" i="1">
                                  <a:latin typeface="Cambria Math" panose="02040503050406030204"/>
                                </a:rPr>
                                <m:t>𝑖</m:t>
                              </m:r>
                              <m:r>
                                <a:rPr lang="en-US" altLang="zh-CN">
                                  <a:latin typeface="Cambria Math" panose="02040503050406030204"/>
                                </a:rPr>
                                <m:t>)</m:t>
                              </m:r>
                            </m:e>
                            <m:sup>
                              <m:r>
                                <a:rPr lang="en-US" altLang="zh-CN" i="1">
                                  <a:latin typeface="Cambria Math" panose="02040503050406030204"/>
                                </a:rPr>
                                <m:t>𝑛</m:t>
                              </m:r>
                              <m:r>
                                <a:rPr lang="en-US" altLang="zh-CN" i="1">
                                  <a:latin typeface="Cambria Math" panose="02040503050406030204"/>
                                </a:rPr>
                                <m:t>−3</m:t>
                              </m:r>
                            </m:sup>
                          </m:sSup>
                          <m:r>
                            <a:rPr lang="en-US" altLang="zh-CN" i="1">
                              <a:latin typeface="Cambria Math" panose="02040503050406030204"/>
                            </a:rPr>
                            <m:t>+…+</m:t>
                          </m:r>
                          <m:r>
                            <a:rPr lang="en-US" altLang="zh-CN">
                              <a:latin typeface="Cambria Math" panose="02040503050406030204"/>
                            </a:rPr>
                            <m:t>(1+</m:t>
                          </m:r>
                          <m:r>
                            <a:rPr lang="en-US" altLang="zh-CN" i="1">
                              <a:latin typeface="Cambria Math" panose="02040503050406030204"/>
                            </a:rPr>
                            <m:t>𝑖</m:t>
                          </m:r>
                          <m:r>
                            <a:rPr lang="en-US" altLang="zh-CN">
                              <a:latin typeface="Cambria Math" panose="02040503050406030204"/>
                            </a:rPr>
                            <m:t>)+</m:t>
                          </m:r>
                          <m:r>
                            <a:rPr lang="en-US" altLang="zh-CN" i="1">
                              <a:latin typeface="Cambria Math" panose="02040503050406030204"/>
                            </a:rPr>
                            <m:t>1</m:t>
                          </m:r>
                        </m:e>
                      </m:d>
                    </m:oMath>
                  </m:oMathPara>
                </a14:m>
                <a:endParaRPr lang="zh-CN" altLang="zh-CN" dirty="0"/>
              </a:p>
              <a:p>
                <a:pPr>
                  <a:lnSpc>
                    <a:spcPct val="150000"/>
                  </a:lnSpc>
                </a:pPr>
                <a:r>
                  <a:rPr lang="zh-CN" altLang="zh-CN" dirty="0"/>
                  <a:t>根据首项为</a:t>
                </a:r>
                <a:r>
                  <a:rPr lang="en-US" altLang="zh-CN" dirty="0"/>
                  <a:t>1</a:t>
                </a:r>
                <a:r>
                  <a:rPr lang="zh-CN" altLang="zh-CN" dirty="0"/>
                  <a:t>，</a:t>
                </a:r>
                <a14:m>
                  <m:oMath xmlns:m="http://schemas.openxmlformats.org/officeDocument/2006/math">
                    <m:r>
                      <a:rPr lang="en-US" altLang="zh-CN">
                        <a:latin typeface="Cambria Math" panose="02040503050406030204"/>
                      </a:rPr>
                      <m:t>(1+</m:t>
                    </m:r>
                    <m:r>
                      <a:rPr lang="en-US" altLang="zh-CN" i="1">
                        <a:latin typeface="Cambria Math" panose="02040503050406030204"/>
                      </a:rPr>
                      <m:t>𝑖</m:t>
                    </m:r>
                    <m:r>
                      <a:rPr lang="en-US" altLang="zh-CN">
                        <a:latin typeface="Cambria Math" panose="02040503050406030204"/>
                      </a:rPr>
                      <m:t>)</m:t>
                    </m:r>
                  </m:oMath>
                </a14:m>
                <a:r>
                  <a:rPr lang="zh-CN" altLang="zh-CN" dirty="0"/>
                  <a:t>的等比数列的求和公式可得公式</a:t>
                </a:r>
                <a:r>
                  <a:rPr lang="en-US" altLang="zh-CN" dirty="0"/>
                  <a:t>2.20</a:t>
                </a:r>
                <a:r>
                  <a:rPr lang="zh-CN" altLang="zh-CN" dirty="0"/>
                  <a:t>。</a:t>
                </a:r>
              </a:p>
              <a:p>
                <a:pPr>
                  <a:lnSpc>
                    <a:spcPct val="150000"/>
                  </a:lnSpc>
                </a:pPr>
                <a14:m>
                  <m:oMath xmlns:m="http://schemas.openxmlformats.org/officeDocument/2006/math">
                    <m:r>
                      <a:rPr lang="en-US" altLang="zh-CN" i="1">
                        <a:latin typeface="Cambria Math" panose="02040503050406030204"/>
                      </a:rPr>
                      <m:t>𝐹</m:t>
                    </m:r>
                    <m:r>
                      <a:rPr lang="en-US" altLang="zh-CN">
                        <a:latin typeface="Cambria Math" panose="02040503050406030204"/>
                      </a:rPr>
                      <m:t>=</m:t>
                    </m:r>
                    <m:r>
                      <a:rPr lang="en-US" altLang="zh-CN" i="1">
                        <a:latin typeface="Cambria Math" panose="02040503050406030204"/>
                      </a:rPr>
                      <m:t>𝐴</m:t>
                    </m:r>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r>
                              <a:rPr lang="en-US" altLang="zh-CN" i="1">
                                <a:latin typeface="Cambria Math" panose="02040503050406030204"/>
                              </a:rPr>
                              <m:t>(1+</m:t>
                            </m:r>
                            <m:r>
                              <a:rPr lang="en-US" altLang="zh-CN" i="1">
                                <a:latin typeface="Cambria Math" panose="02040503050406030204"/>
                              </a:rPr>
                              <m:t>𝑖</m:t>
                            </m:r>
                            <m:r>
                              <a:rPr lang="en-US" altLang="zh-CN" i="1">
                                <a:latin typeface="Cambria Math" panose="02040503050406030204"/>
                              </a:rPr>
                              <m:t>)</m:t>
                            </m:r>
                          </m:e>
                          <m:sup>
                            <m:r>
                              <a:rPr lang="en-US" altLang="zh-CN" i="1">
                                <a:latin typeface="Cambria Math" panose="02040503050406030204"/>
                              </a:rPr>
                              <m:t>𝑛</m:t>
                            </m:r>
                          </m:sup>
                        </m:sSup>
                        <m:r>
                          <a:rPr lang="en-US" altLang="zh-CN" i="1">
                            <a:latin typeface="Cambria Math" panose="02040503050406030204"/>
                          </a:rPr>
                          <m:t>−1</m:t>
                        </m:r>
                      </m:num>
                      <m:den>
                        <m:r>
                          <a:rPr lang="en-US" altLang="zh-CN" i="1">
                            <a:latin typeface="Cambria Math" panose="02040503050406030204"/>
                          </a:rPr>
                          <m:t>𝑖</m:t>
                        </m:r>
                      </m:den>
                    </m:f>
                  </m:oMath>
                </a14:m>
                <a:r>
                  <a:rPr lang="en-US" altLang="zh-CN" dirty="0"/>
                  <a:t> 							(2. 20)</a:t>
                </a:r>
                <a:endParaRPr lang="zh-CN" altLang="zh-CN" dirty="0"/>
              </a:p>
            </p:txBody>
          </p:sp>
        </mc:Choice>
        <mc:Fallback xmlns="">
          <p:sp>
            <p:nvSpPr>
              <p:cNvPr id="5" name="矩形 4"/>
              <p:cNvSpPr>
                <a:spLocks noRot="1" noChangeAspect="1" noMove="1" noResize="1" noEditPoints="1" noAdjustHandles="1" noChangeArrowheads="1" noChangeShapeType="1" noTextEdit="1"/>
              </p:cNvSpPr>
              <p:nvPr/>
            </p:nvSpPr>
            <p:spPr>
              <a:xfrm>
                <a:off x="688974" y="1600994"/>
                <a:ext cx="10896599" cy="3278398"/>
              </a:xfrm>
              <a:prstGeom prst="rect">
                <a:avLst/>
              </a:prstGeom>
              <a:blipFill rotWithShape="1">
                <a:blip r:embed="rId3"/>
                <a:stretch>
                  <a:fillRect l="-6" t="-5" r="6" b="2"/>
                </a:stretch>
              </a:blipFill>
            </p:spPr>
            <p:txBody>
              <a:bodyPr/>
              <a:lstStyle/>
              <a:p>
                <a:r>
                  <a:rPr lang="zh-CN" altLang="en-US">
                    <a:noFill/>
                  </a:rPr>
                  <a:t> </a:t>
                </a:r>
              </a:p>
            </p:txBody>
          </p:sp>
        </mc:Fallback>
      </mc:AlternateContent>
      <p:cxnSp>
        <p:nvCxnSpPr>
          <p:cNvPr id="14" name="直接连接符 13"/>
          <p:cNvCxnSpPr/>
          <p:nvPr/>
        </p:nvCxnSpPr>
        <p:spPr>
          <a:xfrm>
            <a:off x="3175" y="4877594"/>
            <a:ext cx="12191999" cy="0"/>
          </a:xfrm>
          <a:prstGeom prst="line">
            <a:avLst/>
          </a:prstGeom>
          <a:ln w="57150">
            <a:solidFill>
              <a:srgbClr val="FFFF00"/>
            </a:solidFill>
            <a:prstDash val="sysDot"/>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351" y="5029994"/>
            <a:ext cx="12191999" cy="0"/>
          </a:xfrm>
          <a:prstGeom prst="line">
            <a:avLst/>
          </a:prstGeom>
          <a:ln w="57150">
            <a:solidFill>
              <a:srgbClr val="74B836"/>
            </a:solidFill>
            <a:prstDash val="sysDot"/>
          </a:ln>
        </p:spPr>
        <p:style>
          <a:lnRef idx="1">
            <a:schemeClr val="accent1"/>
          </a:lnRef>
          <a:fillRef idx="0">
            <a:schemeClr val="accent1"/>
          </a:fillRef>
          <a:effectRef idx="0">
            <a:schemeClr val="accent1"/>
          </a:effectRef>
          <a:fontRef idx="minor">
            <a:schemeClr val="tx1"/>
          </a:fontRef>
        </p:style>
      </p:cxnSp>
      <p:sp>
        <p:nvSpPr>
          <p:cNvPr id="6"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mc:AlternateContent xmlns:mc="http://schemas.openxmlformats.org/markup-compatibility/2006" xmlns:a14="http://schemas.microsoft.com/office/drawing/2010/main">
        <mc:Choice Requires="a14">
          <p:sp>
            <p:nvSpPr>
              <p:cNvPr id="4" name="矩形 3"/>
              <p:cNvSpPr/>
              <p:nvPr/>
            </p:nvSpPr>
            <p:spPr>
              <a:xfrm>
                <a:off x="787139" y="5182394"/>
                <a:ext cx="10950836" cy="1408847"/>
              </a:xfrm>
              <a:prstGeom prst="rect">
                <a:avLst/>
              </a:prstGeom>
            </p:spPr>
            <p:txBody>
              <a:bodyPr wrap="square">
                <a:spAutoFit/>
              </a:bodyPr>
              <a:lstStyle/>
              <a:p>
                <a:r>
                  <a:rPr lang="zh-CN" altLang="zh-CN" dirty="0"/>
                  <a:t>式</a:t>
                </a:r>
                <a:r>
                  <a:rPr lang="en-US" altLang="zh-CN" dirty="0"/>
                  <a:t>2.20</a:t>
                </a:r>
                <a:r>
                  <a:rPr lang="zh-CN" altLang="zh-CN" dirty="0"/>
                  <a:t>就是等额支付终值公式，其中</a:t>
                </a:r>
                <a14:m>
                  <m:oMath xmlns:m="http://schemas.openxmlformats.org/officeDocument/2006/math">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r>
                              <a:rPr lang="en-US" altLang="zh-CN" i="1">
                                <a:latin typeface="Cambria Math" panose="02040503050406030204"/>
                              </a:rPr>
                              <m:t>(1+</m:t>
                            </m:r>
                            <m:r>
                              <a:rPr lang="en-US" altLang="zh-CN" i="1">
                                <a:latin typeface="Cambria Math" panose="02040503050406030204"/>
                              </a:rPr>
                              <m:t>𝑖</m:t>
                            </m:r>
                            <m:r>
                              <a:rPr lang="en-US" altLang="zh-CN" i="1">
                                <a:latin typeface="Cambria Math" panose="02040503050406030204"/>
                              </a:rPr>
                              <m:t>)</m:t>
                            </m:r>
                          </m:e>
                          <m:sup>
                            <m:r>
                              <a:rPr lang="en-US" altLang="zh-CN" i="1">
                                <a:latin typeface="Cambria Math" panose="02040503050406030204"/>
                              </a:rPr>
                              <m:t>𝑛</m:t>
                            </m:r>
                          </m:sup>
                        </m:sSup>
                        <m:r>
                          <a:rPr lang="en-US" altLang="zh-CN" i="1">
                            <a:latin typeface="Cambria Math" panose="02040503050406030204"/>
                          </a:rPr>
                          <m:t>−1</m:t>
                        </m:r>
                      </m:num>
                      <m:den>
                        <m:r>
                          <a:rPr lang="en-US" altLang="zh-CN" i="1">
                            <a:latin typeface="Cambria Math" panose="02040503050406030204"/>
                          </a:rPr>
                          <m:t>𝑖</m:t>
                        </m:r>
                      </m:den>
                    </m:f>
                  </m:oMath>
                </a14:m>
                <a:r>
                  <a:rPr lang="zh-CN" altLang="zh-CN" dirty="0"/>
                  <a:t>为等额支付终值系数，又称为年金终值系数，通常又表示为（</a:t>
                </a:r>
                <a:r>
                  <a:rPr lang="en-US" altLang="zh-CN" i="1" dirty="0"/>
                  <a:t>F</a:t>
                </a:r>
                <a:r>
                  <a:rPr lang="en-US" altLang="zh-CN" dirty="0"/>
                  <a:t>/</a:t>
                </a:r>
                <a:r>
                  <a:rPr lang="en-US" altLang="zh-CN" i="1" dirty="0"/>
                  <a:t>A</a:t>
                </a:r>
                <a:r>
                  <a:rPr lang="zh-CN" altLang="zh-CN" dirty="0"/>
                  <a:t>，</a:t>
                </a:r>
                <a14:m>
                  <m:oMath xmlns:m="http://schemas.openxmlformats.org/officeDocument/2006/math">
                    <m:r>
                      <a:rPr lang="en-US" altLang="zh-CN" i="1">
                        <a:latin typeface="Cambria Math" panose="02040503050406030204"/>
                      </a:rPr>
                      <m:t>𝑖</m:t>
                    </m:r>
                  </m:oMath>
                </a14:m>
                <a:r>
                  <a:rPr lang="zh-CN" altLang="zh-CN" dirty="0"/>
                  <a:t>，</a:t>
                </a:r>
                <a:r>
                  <a:rPr lang="en-US" altLang="zh-CN" i="1" dirty="0"/>
                  <a:t>n</a:t>
                </a:r>
                <a:r>
                  <a:rPr lang="zh-CN" altLang="zh-CN" dirty="0"/>
                  <a:t>），因而公式</a:t>
                </a:r>
                <a:r>
                  <a:rPr lang="en-US" altLang="zh-CN" dirty="0"/>
                  <a:t>2.20</a:t>
                </a:r>
                <a:r>
                  <a:rPr lang="zh-CN" altLang="zh-CN" dirty="0"/>
                  <a:t>又可以表示为式</a:t>
                </a:r>
                <a:r>
                  <a:rPr lang="en-US" altLang="zh-CN" dirty="0"/>
                  <a:t>2.21</a:t>
                </a:r>
                <a:r>
                  <a:rPr lang="zh-CN" altLang="zh-CN" dirty="0"/>
                  <a:t>。</a:t>
                </a:r>
              </a:p>
              <a:p>
                <a14:m>
                  <m:oMath xmlns:m="http://schemas.openxmlformats.org/officeDocument/2006/math">
                    <m:r>
                      <a:rPr lang="en-US" altLang="zh-CN" i="1">
                        <a:latin typeface="Cambria Math" panose="02040503050406030204"/>
                      </a:rPr>
                      <m:t>𝐹</m:t>
                    </m:r>
                    <m:r>
                      <a:rPr lang="en-US" altLang="zh-CN">
                        <a:latin typeface="Cambria Math" panose="02040503050406030204"/>
                      </a:rPr>
                      <m:t>=</m:t>
                    </m:r>
                    <m:r>
                      <a:rPr lang="en-US" altLang="zh-CN" i="1">
                        <a:latin typeface="Cambria Math" panose="02040503050406030204"/>
                      </a:rPr>
                      <m:t>𝐴</m:t>
                    </m:r>
                    <m:r>
                      <a:rPr lang="en-US" altLang="zh-CN">
                        <a:latin typeface="Cambria Math" panose="02040503050406030204"/>
                      </a:rPr>
                      <m:t>(</m:t>
                    </m:r>
                    <m:r>
                      <a:rPr lang="en-US" altLang="zh-CN" i="1">
                        <a:latin typeface="Cambria Math" panose="02040503050406030204"/>
                      </a:rPr>
                      <m:t>𝐹</m:t>
                    </m:r>
                    <m:r>
                      <a:rPr lang="en-US" altLang="zh-CN">
                        <a:latin typeface="Cambria Math" panose="02040503050406030204"/>
                      </a:rPr>
                      <m:t>/</m:t>
                    </m:r>
                    <m:r>
                      <a:rPr lang="en-US" altLang="zh-CN" i="1">
                        <a:latin typeface="Cambria Math" panose="02040503050406030204"/>
                      </a:rPr>
                      <m:t>𝐴</m:t>
                    </m:r>
                    <m:r>
                      <a:rPr lang="zh-CN" altLang="zh-CN">
                        <a:latin typeface="Cambria Math" panose="02040503050406030204"/>
                      </a:rPr>
                      <m:t>，</m:t>
                    </m:r>
                    <m:r>
                      <a:rPr lang="en-US" altLang="zh-CN" i="1">
                        <a:latin typeface="Cambria Math" panose="02040503050406030204"/>
                      </a:rPr>
                      <m:t>𝑖</m:t>
                    </m:r>
                    <m:r>
                      <a:rPr lang="zh-CN" altLang="zh-CN">
                        <a:latin typeface="Cambria Math" panose="02040503050406030204"/>
                      </a:rPr>
                      <m:t>，</m:t>
                    </m:r>
                    <m:r>
                      <a:rPr lang="en-US" altLang="zh-CN" i="1">
                        <a:latin typeface="Cambria Math" panose="02040503050406030204"/>
                      </a:rPr>
                      <m:t>𝑛</m:t>
                    </m:r>
                    <m:r>
                      <a:rPr lang="en-US" altLang="zh-CN">
                        <a:latin typeface="Cambria Math" panose="02040503050406030204"/>
                      </a:rPr>
                      <m:t>)</m:t>
                    </m:r>
                  </m:oMath>
                </a14:m>
                <a:r>
                  <a:rPr lang="en-US" altLang="zh-CN" dirty="0"/>
                  <a:t>						(2. 21)</a:t>
                </a:r>
                <a:endParaRPr lang="zh-CN" altLang="zh-CN" dirty="0"/>
              </a:p>
            </p:txBody>
          </p:sp>
        </mc:Choice>
        <mc:Fallback xmlns="">
          <p:sp>
            <p:nvSpPr>
              <p:cNvPr id="4" name="矩形 3"/>
              <p:cNvSpPr>
                <a:spLocks noRot="1" noChangeAspect="1" noMove="1" noResize="1" noEditPoints="1" noAdjustHandles="1" noChangeArrowheads="1" noChangeShapeType="1" noTextEdit="1"/>
              </p:cNvSpPr>
              <p:nvPr/>
            </p:nvSpPr>
            <p:spPr>
              <a:xfrm>
                <a:off x="787139" y="5182394"/>
                <a:ext cx="10950836" cy="1408847"/>
              </a:xfrm>
              <a:prstGeom prst="rect">
                <a:avLst/>
              </a:prstGeom>
              <a:blipFill rotWithShape="1">
                <a:blip r:embed="rId4"/>
                <a:stretch>
                  <a:fillRect l="-3" t="-11" b="41"/>
                </a:stretch>
              </a:blipFill>
            </p:spPr>
            <p:txBody>
              <a:bodyPr/>
              <a:lstStyle/>
              <a:p>
                <a:r>
                  <a:rPr lang="zh-CN" altLang="en-US">
                    <a:noFill/>
                  </a:rPr>
                  <a:t> </a:t>
                </a:r>
              </a:p>
            </p:txBody>
          </p:sp>
        </mc:Fallback>
      </mc:AlternateContent>
      <p:sp>
        <p:nvSpPr>
          <p:cNvPr id="9" name="矩形 8"/>
          <p:cNvSpPr/>
          <p:nvPr/>
        </p:nvSpPr>
        <p:spPr>
          <a:xfrm>
            <a:off x="688974" y="1129127"/>
            <a:ext cx="11277601" cy="461665"/>
          </a:xfrm>
          <a:prstGeom prst="rect">
            <a:avLst/>
          </a:prstGeom>
        </p:spPr>
        <p:txBody>
          <a:bodyPr wrap="square">
            <a:spAutoFit/>
          </a:bodyPr>
          <a:lstStyle/>
          <a:p>
            <a:r>
              <a:rPr lang="en-US" altLang="zh-CN" b="1" dirty="0"/>
              <a:t>2. </a:t>
            </a:r>
            <a:r>
              <a:rPr lang="zh-CN" altLang="en-US" b="1" dirty="0"/>
              <a:t>资金的等值  </a:t>
            </a:r>
            <a:r>
              <a:rPr lang="zh-CN" altLang="en-US" dirty="0"/>
              <a:t>（</a:t>
            </a:r>
            <a:r>
              <a:rPr lang="en-US" altLang="zh-CN" dirty="0"/>
              <a:t>3</a:t>
            </a:r>
            <a:r>
              <a:rPr lang="zh-CN" altLang="en-US" dirty="0"/>
              <a:t>）</a:t>
            </a:r>
            <a:r>
              <a:rPr lang="zh-CN" altLang="zh-CN" dirty="0"/>
              <a:t>等额支付终值公式（又称为年金终值公式，已知</a:t>
            </a:r>
            <a:r>
              <a:rPr lang="en-US" altLang="zh-CN" i="1" dirty="0"/>
              <a:t>A</a:t>
            </a:r>
            <a:r>
              <a:rPr lang="zh-CN" altLang="zh-CN" dirty="0"/>
              <a:t>，求</a:t>
            </a:r>
            <a:r>
              <a:rPr lang="en-US" altLang="zh-CN" i="1" dirty="0"/>
              <a:t>F</a:t>
            </a:r>
            <a:r>
              <a:rPr lang="zh-CN" altLang="zh-CN" dirty="0"/>
              <a:t>）</a:t>
            </a:r>
            <a:endParaRPr lang="zh-CN" altLang="en-US" dirty="0"/>
          </a:p>
        </p:txBody>
      </p:sp>
      <p:sp>
        <p:nvSpPr>
          <p:cNvPr id="7" name="灯片编号占位符 6">
            <a:extLst>
              <a:ext uri="{FF2B5EF4-FFF2-40B4-BE49-F238E27FC236}">
                <a16:creationId xmlns:a16="http://schemas.microsoft.com/office/drawing/2014/main" id="{7FDF5214-C22B-4731-BC33-D7CEFACC2F8C}"/>
              </a:ext>
            </a:extLst>
          </p:cNvPr>
          <p:cNvSpPr>
            <a:spLocks noGrp="1"/>
          </p:cNvSpPr>
          <p:nvPr>
            <p:ph type="sldNum" sz="quarter" idx="12"/>
          </p:nvPr>
        </p:nvSpPr>
        <p:spPr/>
        <p:txBody>
          <a:bodyPr/>
          <a:lstStyle/>
          <a:p>
            <a:fld id="{B6F15528-21DE-4FAA-801E-634DDDAF4B2B}" type="slidenum">
              <a:rPr lang="en-US" smtClean="0"/>
              <a:t>174</a:t>
            </a:fld>
            <a:endParaRPr lang="en-US" dirty="0"/>
          </a:p>
        </p:txBody>
      </p:sp>
      <p:sp>
        <p:nvSpPr>
          <p:cNvPr id="10" name="灯片编号占位符 8">
            <a:extLst>
              <a:ext uri="{FF2B5EF4-FFF2-40B4-BE49-F238E27FC236}">
                <a16:creationId xmlns:a16="http://schemas.microsoft.com/office/drawing/2014/main" id="{D1DA36CE-6626-4C3C-99A6-1B3CD5FDDC91}"/>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174</a:t>
            </a:fld>
            <a:endParaRPr kumimoji="0" lang="en-US" altLang="zh-CN" sz="1800" dirty="0">
              <a:latin typeface="Times New Roman" panose="02020603050405020304" pitchFamily="18" charset="0"/>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7120" y="381794"/>
            <a:ext cx="6581775" cy="400050"/>
          </a:xfrm>
        </p:spPr>
        <p:txBody>
          <a:bodyPr/>
          <a:lstStyle/>
          <a:p>
            <a:r>
              <a:rPr lang="en-US" altLang="zh-CN" b="1" dirty="0"/>
              <a:t>2.2.3 </a:t>
            </a:r>
            <a:r>
              <a:rPr lang="zh-CN" altLang="zh-CN" b="1" dirty="0"/>
              <a:t>资金的等值计算及其应用</a:t>
            </a:r>
            <a:endParaRPr lang="zh-CN" altLang="en-US" b="1" dirty="0"/>
          </a:p>
        </p:txBody>
      </p:sp>
      <p:sp>
        <p:nvSpPr>
          <p:cNvPr id="5" name="矩形 4"/>
          <p:cNvSpPr/>
          <p:nvPr/>
        </p:nvSpPr>
        <p:spPr>
          <a:xfrm>
            <a:off x="688974" y="1685781"/>
            <a:ext cx="10896599" cy="1200329"/>
          </a:xfrm>
          <a:prstGeom prst="rect">
            <a:avLst/>
          </a:prstGeom>
        </p:spPr>
        <p:txBody>
          <a:bodyPr wrap="square">
            <a:spAutoFit/>
          </a:bodyPr>
          <a:lstStyle/>
          <a:p>
            <a:pPr>
              <a:lnSpc>
                <a:spcPct val="150000"/>
              </a:lnSpc>
            </a:pPr>
            <a:r>
              <a:rPr lang="zh-CN" altLang="zh-CN" dirty="0"/>
              <a:t>【</a:t>
            </a:r>
            <a:r>
              <a:rPr lang="zh-CN" altLang="zh-CN" b="1" dirty="0"/>
              <a:t>例</a:t>
            </a:r>
            <a:r>
              <a:rPr lang="en-US" altLang="zh-CN" b="1" dirty="0"/>
              <a:t>2.11</a:t>
            </a:r>
            <a:r>
              <a:rPr lang="zh-CN" altLang="zh-CN" dirty="0"/>
              <a:t>】某</a:t>
            </a:r>
            <a:r>
              <a:rPr lang="en-US" altLang="zh-CN" dirty="0"/>
              <a:t>IT</a:t>
            </a:r>
            <a:r>
              <a:rPr lang="zh-CN" altLang="zh-CN" dirty="0"/>
              <a:t>企业在</a:t>
            </a:r>
            <a:r>
              <a:rPr lang="en-US" altLang="zh-CN" dirty="0"/>
              <a:t>6</a:t>
            </a:r>
            <a:r>
              <a:rPr lang="zh-CN" altLang="zh-CN" dirty="0"/>
              <a:t>年内，每年年末存入银行</a:t>
            </a:r>
            <a:r>
              <a:rPr lang="en-US" altLang="zh-CN" dirty="0"/>
              <a:t>200</a:t>
            </a:r>
            <a:r>
              <a:rPr lang="zh-CN" altLang="zh-CN" dirty="0"/>
              <a:t>万元，按年利率均为</a:t>
            </a:r>
            <a:r>
              <a:rPr lang="en-US" altLang="zh-CN" dirty="0"/>
              <a:t>6%</a:t>
            </a:r>
            <a:r>
              <a:rPr lang="zh-CN" altLang="zh-CN" dirty="0"/>
              <a:t>的复利计算，在第</a:t>
            </a:r>
            <a:r>
              <a:rPr lang="en-US" altLang="zh-CN" dirty="0"/>
              <a:t>6</a:t>
            </a:r>
            <a:r>
              <a:rPr lang="zh-CN" altLang="zh-CN" dirty="0"/>
              <a:t>年末该企业可以连本带利取出多少资金？</a:t>
            </a:r>
          </a:p>
        </p:txBody>
      </p:sp>
      <p:sp>
        <p:nvSpPr>
          <p:cNvPr id="6"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矩形 8"/>
          <p:cNvSpPr/>
          <p:nvPr/>
        </p:nvSpPr>
        <p:spPr>
          <a:xfrm>
            <a:off x="-27697" y="3456646"/>
            <a:ext cx="12216671" cy="45719"/>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内容占位符 4"/>
          <p:cNvSpPr txBox="1"/>
          <p:nvPr/>
        </p:nvSpPr>
        <p:spPr>
          <a:xfrm>
            <a:off x="534093" y="3270136"/>
            <a:ext cx="4913852" cy="464458"/>
          </a:xfrm>
          <a:prstGeom prst="rect">
            <a:avLst/>
          </a:prstGeom>
          <a:solidFill>
            <a:schemeClr val="tx2"/>
          </a:solidFill>
          <a:ln>
            <a:solidFill>
              <a:schemeClr val="tx2"/>
            </a:solidFill>
          </a:ln>
        </p:spPr>
        <p:txBody>
          <a:bodyPr>
            <a:norm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gn="ctr">
              <a:buNone/>
            </a:pPr>
            <a:r>
              <a:rPr lang="zh-CN" altLang="en-US" b="1" dirty="0">
                <a:solidFill>
                  <a:schemeClr val="bg1"/>
                </a:solidFill>
              </a:rPr>
              <a:t>例 </a:t>
            </a:r>
            <a:r>
              <a:rPr lang="en-US" altLang="zh-CN" b="1" dirty="0">
                <a:solidFill>
                  <a:schemeClr val="bg1"/>
                </a:solidFill>
              </a:rPr>
              <a:t>2.11   </a:t>
            </a:r>
            <a:r>
              <a:rPr lang="zh-CN" altLang="en-US" b="1" dirty="0">
                <a:solidFill>
                  <a:schemeClr val="bg1"/>
                </a:solidFill>
              </a:rPr>
              <a:t>解法</a:t>
            </a:r>
            <a:r>
              <a:rPr lang="en-US" altLang="zh-CN" b="1" dirty="0">
                <a:solidFill>
                  <a:schemeClr val="bg1"/>
                </a:solidFill>
              </a:rPr>
              <a:t>1</a:t>
            </a:r>
            <a:endParaRPr lang="zh-CN" altLang="en-US" b="1" dirty="0">
              <a:solidFill>
                <a:schemeClr val="bg1"/>
              </a:solidFill>
            </a:endParaRPr>
          </a:p>
        </p:txBody>
      </p:sp>
      <mc:AlternateContent xmlns:mc="http://schemas.openxmlformats.org/markup-compatibility/2006" xmlns:a14="http://schemas.microsoft.com/office/drawing/2010/main">
        <mc:Choice Requires="a14">
          <p:sp>
            <p:nvSpPr>
              <p:cNvPr id="7" name="矩形 6"/>
              <p:cNvSpPr/>
              <p:nvPr/>
            </p:nvSpPr>
            <p:spPr>
              <a:xfrm>
                <a:off x="917575" y="4191794"/>
                <a:ext cx="10972800" cy="1848391"/>
              </a:xfrm>
              <a:prstGeom prst="rect">
                <a:avLst/>
              </a:prstGeom>
            </p:spPr>
            <p:txBody>
              <a:bodyPr wrap="square">
                <a:spAutoFit/>
              </a:bodyPr>
              <a:lstStyle/>
              <a:p>
                <a:pPr>
                  <a:lnSpc>
                    <a:spcPct val="150000"/>
                  </a:lnSpc>
                </a:pPr>
                <a:r>
                  <a:rPr lang="zh-CN" altLang="zh-CN" dirty="0"/>
                  <a:t>解：方法</a:t>
                </a:r>
                <a:r>
                  <a:rPr lang="en-US" altLang="zh-CN" dirty="0"/>
                  <a:t>1</a:t>
                </a:r>
                <a:r>
                  <a:rPr lang="zh-CN" altLang="zh-CN" dirty="0"/>
                  <a:t>：依据题目所给条件及公式</a:t>
                </a:r>
                <a:r>
                  <a:rPr lang="en-US" altLang="zh-CN" dirty="0"/>
                  <a:t>2.20</a:t>
                </a:r>
                <a:r>
                  <a:rPr lang="zh-CN" altLang="zh-CN" dirty="0"/>
                  <a:t>可得：</a:t>
                </a:r>
              </a:p>
              <a:p>
                <a:pPr>
                  <a:lnSpc>
                    <a:spcPct val="150000"/>
                  </a:lnSpc>
                </a:pPr>
                <a14:m>
                  <m:oMathPara xmlns:m="http://schemas.openxmlformats.org/officeDocument/2006/math">
                    <m:oMathParaPr>
                      <m:jc m:val="centerGroup"/>
                    </m:oMathParaPr>
                    <m:oMath xmlns:m="http://schemas.openxmlformats.org/officeDocument/2006/math">
                      <m:r>
                        <a:rPr lang="en-US" altLang="zh-CN" i="1">
                          <a:latin typeface="Cambria Math" panose="02040503050406030204"/>
                        </a:rPr>
                        <m:t>𝐹</m:t>
                      </m:r>
                      <m:r>
                        <a:rPr lang="en-US" altLang="zh-CN">
                          <a:latin typeface="Cambria Math" panose="02040503050406030204"/>
                        </a:rPr>
                        <m:t>=</m:t>
                      </m:r>
                      <m:r>
                        <a:rPr lang="en-US" altLang="zh-CN" i="1">
                          <a:latin typeface="Cambria Math" panose="02040503050406030204"/>
                        </a:rPr>
                        <m:t>𝐴</m:t>
                      </m:r>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r>
                                <a:rPr lang="en-US" altLang="zh-CN" i="1">
                                  <a:latin typeface="Cambria Math" panose="02040503050406030204"/>
                                </a:rPr>
                                <m:t>(1+</m:t>
                              </m:r>
                              <m:r>
                                <a:rPr lang="en-US" altLang="zh-CN" i="1">
                                  <a:latin typeface="Cambria Math" panose="02040503050406030204"/>
                                </a:rPr>
                                <m:t>𝑖</m:t>
                              </m:r>
                              <m:r>
                                <a:rPr lang="en-US" altLang="zh-CN" i="1">
                                  <a:latin typeface="Cambria Math" panose="02040503050406030204"/>
                                </a:rPr>
                                <m:t>)</m:t>
                              </m:r>
                            </m:e>
                            <m:sup>
                              <m:r>
                                <a:rPr lang="en-US" altLang="zh-CN" i="1">
                                  <a:latin typeface="Cambria Math" panose="02040503050406030204"/>
                                </a:rPr>
                                <m:t>𝑛</m:t>
                              </m:r>
                            </m:sup>
                          </m:sSup>
                          <m:r>
                            <a:rPr lang="en-US" altLang="zh-CN" i="1">
                              <a:latin typeface="Cambria Math" panose="02040503050406030204"/>
                            </a:rPr>
                            <m:t>−1</m:t>
                          </m:r>
                        </m:num>
                        <m:den>
                          <m:r>
                            <a:rPr lang="en-US" altLang="zh-CN" i="1">
                              <a:latin typeface="Cambria Math" panose="02040503050406030204"/>
                            </a:rPr>
                            <m:t>𝑖</m:t>
                          </m:r>
                        </m:den>
                      </m:f>
                      <m:r>
                        <a:rPr lang="en-US" altLang="zh-CN" i="1">
                          <a:latin typeface="Cambria Math" panose="02040503050406030204"/>
                        </a:rPr>
                        <m:t>=200×</m:t>
                      </m:r>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r>
                                <a:rPr lang="zh-CN" altLang="zh-CN">
                                  <a:latin typeface="Cambria Math" panose="02040503050406030204"/>
                                </a:rPr>
                                <m:t>（</m:t>
                              </m:r>
                              <m:r>
                                <a:rPr lang="en-US" altLang="zh-CN">
                                  <a:latin typeface="Cambria Math" panose="02040503050406030204"/>
                                </a:rPr>
                                <m:t>1+0.06</m:t>
                              </m:r>
                              <m:r>
                                <a:rPr lang="zh-CN" altLang="zh-CN">
                                  <a:latin typeface="Cambria Math" panose="02040503050406030204"/>
                                </a:rPr>
                                <m:t>）</m:t>
                              </m:r>
                            </m:e>
                            <m:sup>
                              <m:r>
                                <a:rPr lang="en-US" altLang="zh-CN" i="1">
                                  <a:latin typeface="Cambria Math" panose="02040503050406030204"/>
                                </a:rPr>
                                <m:t>6</m:t>
                              </m:r>
                            </m:sup>
                          </m:sSup>
                          <m:r>
                            <a:rPr lang="en-US" altLang="zh-CN" i="1">
                              <a:latin typeface="Cambria Math" panose="02040503050406030204"/>
                            </a:rPr>
                            <m:t>−1</m:t>
                          </m:r>
                        </m:num>
                        <m:den>
                          <m:r>
                            <a:rPr lang="en-US" altLang="zh-CN" i="1">
                              <a:latin typeface="Cambria Math" panose="02040503050406030204"/>
                            </a:rPr>
                            <m:t>0.06</m:t>
                          </m:r>
                        </m:den>
                      </m:f>
                      <m:r>
                        <a:rPr lang="en-US" altLang="zh-CN" i="1">
                          <a:latin typeface="Cambria Math" panose="02040503050406030204"/>
                        </a:rPr>
                        <m:t>=200×6.9753=1395.06</m:t>
                      </m:r>
                      <m:r>
                        <a:rPr lang="zh-CN" altLang="zh-CN">
                          <a:latin typeface="Cambria Math" panose="02040503050406030204"/>
                        </a:rPr>
                        <m:t>（万元）</m:t>
                      </m:r>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917575" y="4191794"/>
                <a:ext cx="10972800" cy="1848391"/>
              </a:xfrm>
              <a:prstGeom prst="rect">
                <a:avLst/>
              </a:prstGeom>
              <a:blipFill rotWithShape="1">
                <a:blip r:embed="rId3"/>
                <a:stretch>
                  <a:fillRect t="-9" b="-24972"/>
                </a:stretch>
              </a:blipFill>
            </p:spPr>
            <p:txBody>
              <a:bodyPr/>
              <a:lstStyle/>
              <a:p>
                <a:r>
                  <a:rPr lang="zh-CN" altLang="en-US">
                    <a:noFill/>
                  </a:rPr>
                  <a:t> </a:t>
                </a:r>
              </a:p>
            </p:txBody>
          </p:sp>
        </mc:Fallback>
      </mc:AlternateContent>
      <p:sp>
        <p:nvSpPr>
          <p:cNvPr id="11" name="矩形 10"/>
          <p:cNvSpPr/>
          <p:nvPr/>
        </p:nvSpPr>
        <p:spPr>
          <a:xfrm>
            <a:off x="688974" y="1129127"/>
            <a:ext cx="11277601" cy="461665"/>
          </a:xfrm>
          <a:prstGeom prst="rect">
            <a:avLst/>
          </a:prstGeom>
        </p:spPr>
        <p:txBody>
          <a:bodyPr wrap="square">
            <a:spAutoFit/>
          </a:bodyPr>
          <a:lstStyle/>
          <a:p>
            <a:r>
              <a:rPr lang="en-US" altLang="zh-CN" b="1" dirty="0"/>
              <a:t>2. </a:t>
            </a:r>
            <a:r>
              <a:rPr lang="zh-CN" altLang="en-US" b="1" dirty="0"/>
              <a:t>资金的等值  </a:t>
            </a:r>
            <a:r>
              <a:rPr lang="zh-CN" altLang="en-US" dirty="0"/>
              <a:t>（</a:t>
            </a:r>
            <a:r>
              <a:rPr lang="en-US" altLang="zh-CN" dirty="0"/>
              <a:t>3</a:t>
            </a:r>
            <a:r>
              <a:rPr lang="zh-CN" altLang="en-US" dirty="0"/>
              <a:t>）</a:t>
            </a:r>
            <a:r>
              <a:rPr lang="zh-CN" altLang="zh-CN" dirty="0"/>
              <a:t>等额支付终值公式（又称为年金终值公式，已知</a:t>
            </a:r>
            <a:r>
              <a:rPr lang="en-US" altLang="zh-CN" i="1" dirty="0"/>
              <a:t>A</a:t>
            </a:r>
            <a:r>
              <a:rPr lang="zh-CN" altLang="zh-CN" dirty="0"/>
              <a:t>，求</a:t>
            </a:r>
            <a:r>
              <a:rPr lang="en-US" altLang="zh-CN" i="1" dirty="0"/>
              <a:t>F</a:t>
            </a:r>
            <a:r>
              <a:rPr lang="zh-CN" altLang="zh-CN" dirty="0"/>
              <a:t>）</a:t>
            </a:r>
            <a:endParaRPr lang="zh-CN" altLang="en-US" dirty="0"/>
          </a:p>
        </p:txBody>
      </p:sp>
      <p:sp>
        <p:nvSpPr>
          <p:cNvPr id="4" name="灯片编号占位符 3">
            <a:extLst>
              <a:ext uri="{FF2B5EF4-FFF2-40B4-BE49-F238E27FC236}">
                <a16:creationId xmlns:a16="http://schemas.microsoft.com/office/drawing/2014/main" id="{F2BC08FA-C7C5-408F-9C38-91BADD01C7BF}"/>
              </a:ext>
            </a:extLst>
          </p:cNvPr>
          <p:cNvSpPr>
            <a:spLocks noGrp="1"/>
          </p:cNvSpPr>
          <p:nvPr>
            <p:ph type="sldNum" sz="quarter" idx="12"/>
          </p:nvPr>
        </p:nvSpPr>
        <p:spPr/>
        <p:txBody>
          <a:bodyPr/>
          <a:lstStyle/>
          <a:p>
            <a:fld id="{B6F15528-21DE-4FAA-801E-634DDDAF4B2B}" type="slidenum">
              <a:rPr lang="en-US" smtClean="0"/>
              <a:t>175</a:t>
            </a:fld>
            <a:endParaRPr lang="en-US" dirty="0"/>
          </a:p>
        </p:txBody>
      </p:sp>
      <p:sp>
        <p:nvSpPr>
          <p:cNvPr id="12" name="灯片编号占位符 8">
            <a:extLst>
              <a:ext uri="{FF2B5EF4-FFF2-40B4-BE49-F238E27FC236}">
                <a16:creationId xmlns:a16="http://schemas.microsoft.com/office/drawing/2014/main" id="{ED2E3952-DA13-46F4-A1C2-417F5FA136E4}"/>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175</a:t>
            </a:fld>
            <a:endParaRPr kumimoji="0" lang="en-US" altLang="zh-CN" sz="1800" dirty="0">
              <a:latin typeface="Times New Roman" panose="02020603050405020304" pitchFamily="18" charset="0"/>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7120" y="381794"/>
            <a:ext cx="6581775" cy="400050"/>
          </a:xfrm>
        </p:spPr>
        <p:txBody>
          <a:bodyPr/>
          <a:lstStyle/>
          <a:p>
            <a:r>
              <a:rPr lang="en-US" altLang="zh-CN" b="1" dirty="0"/>
              <a:t>2.2.3 </a:t>
            </a:r>
            <a:r>
              <a:rPr lang="zh-CN" altLang="zh-CN" b="1" dirty="0"/>
              <a:t>资金的等值计算及其应用</a:t>
            </a:r>
            <a:endParaRPr lang="zh-CN" altLang="en-US" b="1" dirty="0"/>
          </a:p>
        </p:txBody>
      </p:sp>
      <p:sp>
        <p:nvSpPr>
          <p:cNvPr id="5" name="矩形 4"/>
          <p:cNvSpPr/>
          <p:nvPr/>
        </p:nvSpPr>
        <p:spPr>
          <a:xfrm>
            <a:off x="688974" y="1685781"/>
            <a:ext cx="10896599" cy="1200329"/>
          </a:xfrm>
          <a:prstGeom prst="rect">
            <a:avLst/>
          </a:prstGeom>
        </p:spPr>
        <p:txBody>
          <a:bodyPr wrap="square">
            <a:spAutoFit/>
          </a:bodyPr>
          <a:lstStyle/>
          <a:p>
            <a:pPr>
              <a:lnSpc>
                <a:spcPct val="150000"/>
              </a:lnSpc>
            </a:pPr>
            <a:r>
              <a:rPr lang="zh-CN" altLang="zh-CN" b="1" dirty="0"/>
              <a:t>【例</a:t>
            </a:r>
            <a:r>
              <a:rPr lang="en-US" altLang="zh-CN" b="1" dirty="0"/>
              <a:t>2.11</a:t>
            </a:r>
            <a:r>
              <a:rPr lang="zh-CN" altLang="zh-CN" b="1" dirty="0"/>
              <a:t>】某</a:t>
            </a:r>
            <a:r>
              <a:rPr lang="en-US" altLang="zh-CN" b="1" dirty="0"/>
              <a:t>IT</a:t>
            </a:r>
            <a:r>
              <a:rPr lang="zh-CN" altLang="zh-CN" b="1" dirty="0"/>
              <a:t>企业在</a:t>
            </a:r>
            <a:r>
              <a:rPr lang="en-US" altLang="zh-CN" b="1" dirty="0"/>
              <a:t>6</a:t>
            </a:r>
            <a:r>
              <a:rPr lang="zh-CN" altLang="zh-CN" b="1" dirty="0"/>
              <a:t>年内，每年年末存入银行</a:t>
            </a:r>
            <a:r>
              <a:rPr lang="en-US" altLang="zh-CN" b="1" dirty="0"/>
              <a:t>200</a:t>
            </a:r>
            <a:r>
              <a:rPr lang="zh-CN" altLang="zh-CN" b="1" dirty="0"/>
              <a:t>万元，按年利率均为</a:t>
            </a:r>
            <a:r>
              <a:rPr lang="en-US" altLang="zh-CN" b="1" dirty="0"/>
              <a:t>6%</a:t>
            </a:r>
            <a:r>
              <a:rPr lang="zh-CN" altLang="zh-CN" b="1" dirty="0"/>
              <a:t>的复利计算，在第</a:t>
            </a:r>
            <a:r>
              <a:rPr lang="en-US" altLang="zh-CN" b="1" dirty="0"/>
              <a:t>6</a:t>
            </a:r>
            <a:r>
              <a:rPr lang="zh-CN" altLang="zh-CN" b="1" dirty="0"/>
              <a:t>年末该企业可以连本带利取出多少资金？</a:t>
            </a:r>
          </a:p>
        </p:txBody>
      </p:sp>
      <p:sp>
        <p:nvSpPr>
          <p:cNvPr id="6"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矩形 8"/>
          <p:cNvSpPr/>
          <p:nvPr/>
        </p:nvSpPr>
        <p:spPr>
          <a:xfrm>
            <a:off x="-27697" y="3311504"/>
            <a:ext cx="12216671" cy="45719"/>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内容占位符 4"/>
          <p:cNvSpPr txBox="1"/>
          <p:nvPr/>
        </p:nvSpPr>
        <p:spPr>
          <a:xfrm>
            <a:off x="534093" y="3124994"/>
            <a:ext cx="4913852" cy="464458"/>
          </a:xfrm>
          <a:prstGeom prst="rect">
            <a:avLst/>
          </a:prstGeom>
          <a:solidFill>
            <a:srgbClr val="FFC000"/>
          </a:solidFill>
          <a:ln>
            <a:solidFill>
              <a:srgbClr val="FFC000"/>
            </a:solidFill>
          </a:ln>
        </p:spPr>
        <p:txBody>
          <a:bodyPr>
            <a:norm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gn="ctr">
              <a:buNone/>
            </a:pPr>
            <a:r>
              <a:rPr lang="zh-CN" altLang="en-US" b="1" dirty="0">
                <a:solidFill>
                  <a:schemeClr val="bg1"/>
                </a:solidFill>
              </a:rPr>
              <a:t>例 </a:t>
            </a:r>
            <a:r>
              <a:rPr lang="en-US" altLang="zh-CN" b="1" dirty="0">
                <a:solidFill>
                  <a:schemeClr val="bg1"/>
                </a:solidFill>
              </a:rPr>
              <a:t>2.11  </a:t>
            </a:r>
            <a:r>
              <a:rPr lang="zh-CN" altLang="en-US" b="1" dirty="0">
                <a:solidFill>
                  <a:schemeClr val="bg1"/>
                </a:solidFill>
              </a:rPr>
              <a:t>解法</a:t>
            </a:r>
            <a:r>
              <a:rPr lang="en-US" altLang="zh-CN" b="1" dirty="0">
                <a:solidFill>
                  <a:schemeClr val="bg1"/>
                </a:solidFill>
              </a:rPr>
              <a:t>2</a:t>
            </a:r>
            <a:endParaRPr lang="zh-CN" altLang="en-US" b="1" dirty="0">
              <a:solidFill>
                <a:schemeClr val="bg1"/>
              </a:solidFill>
            </a:endParaRPr>
          </a:p>
        </p:txBody>
      </p:sp>
      <mc:AlternateContent xmlns:mc="http://schemas.openxmlformats.org/markup-compatibility/2006" xmlns:a14="http://schemas.microsoft.com/office/drawing/2010/main">
        <mc:Choice Requires="a14">
          <p:sp>
            <p:nvSpPr>
              <p:cNvPr id="7" name="矩形 6"/>
              <p:cNvSpPr/>
              <p:nvPr/>
            </p:nvSpPr>
            <p:spPr>
              <a:xfrm>
                <a:off x="917575" y="4039394"/>
                <a:ext cx="10972800" cy="2308324"/>
              </a:xfrm>
              <a:prstGeom prst="rect">
                <a:avLst/>
              </a:prstGeom>
            </p:spPr>
            <p:txBody>
              <a:bodyPr wrap="square">
                <a:spAutoFit/>
              </a:bodyPr>
              <a:lstStyle/>
              <a:p>
                <a:pPr>
                  <a:lnSpc>
                    <a:spcPct val="150000"/>
                  </a:lnSpc>
                </a:pPr>
                <a:r>
                  <a:rPr lang="zh-CN" altLang="zh-CN" b="1" dirty="0"/>
                  <a:t>解：方法</a:t>
                </a:r>
                <a:r>
                  <a:rPr lang="en-US" altLang="zh-CN" b="1" dirty="0"/>
                  <a:t>2</a:t>
                </a:r>
                <a:r>
                  <a:rPr lang="zh-CN" altLang="zh-CN" b="1" dirty="0"/>
                  <a:t>：依据题目所给条件可知，</a:t>
                </a:r>
                <a:r>
                  <a:rPr lang="en-US" altLang="zh-CN" b="1" i="1"/>
                  <a:t>A</a:t>
                </a:r>
                <a:r>
                  <a:rPr lang="en-US" altLang="zh-CN" b="1"/>
                  <a:t>=200</a:t>
                </a:r>
                <a:r>
                  <a:rPr lang="zh-CN" altLang="zh-CN" b="1" dirty="0"/>
                  <a:t>，</a:t>
                </a:r>
                <a14:m>
                  <m:oMath xmlns:m="http://schemas.openxmlformats.org/officeDocument/2006/math">
                    <m:r>
                      <a:rPr lang="en-US" altLang="zh-CN" b="1" i="1">
                        <a:latin typeface="Cambria Math" panose="02040503050406030204"/>
                      </a:rPr>
                      <m:t>𝒊</m:t>
                    </m:r>
                    <m:r>
                      <a:rPr lang="en-US" altLang="zh-CN" b="1" i="1">
                        <a:latin typeface="Cambria Math" panose="02040503050406030204"/>
                      </a:rPr>
                      <m:t>=</m:t>
                    </m:r>
                    <m:r>
                      <a:rPr lang="en-US" altLang="zh-CN" b="1" i="1">
                        <a:latin typeface="Cambria Math" panose="02040503050406030204"/>
                      </a:rPr>
                      <m:t>𝟔</m:t>
                    </m:r>
                    <m:r>
                      <a:rPr lang="en-US" altLang="zh-CN" b="1" i="1">
                        <a:latin typeface="Cambria Math" panose="02040503050406030204"/>
                      </a:rPr>
                      <m:t>%</m:t>
                    </m:r>
                  </m:oMath>
                </a14:m>
                <a:r>
                  <a:rPr lang="zh-CN" altLang="zh-CN" b="1" dirty="0"/>
                  <a:t>，</a:t>
                </a:r>
                <a:r>
                  <a:rPr lang="en-US" altLang="zh-CN" b="1" i="1" dirty="0"/>
                  <a:t>n</a:t>
                </a:r>
                <a:r>
                  <a:rPr lang="en-US" altLang="zh-CN" b="1" dirty="0"/>
                  <a:t>=6</a:t>
                </a:r>
                <a:r>
                  <a:rPr lang="zh-CN" altLang="zh-CN" b="1" dirty="0"/>
                  <a:t>，带入公式</a:t>
                </a:r>
                <a:r>
                  <a:rPr lang="en-US" altLang="zh-CN" b="1" dirty="0"/>
                  <a:t>2.21</a:t>
                </a:r>
                <a:r>
                  <a:rPr lang="zh-CN" altLang="zh-CN" b="1" dirty="0"/>
                  <a:t>可得：</a:t>
                </a:r>
              </a:p>
              <a:p>
                <a:pPr>
                  <a:lnSpc>
                    <a:spcPct val="150000"/>
                  </a:lnSpc>
                </a:pPr>
                <a14:m>
                  <m:oMathPara xmlns:m="http://schemas.openxmlformats.org/officeDocument/2006/math">
                    <m:oMathParaPr>
                      <m:jc m:val="centerGroup"/>
                    </m:oMathParaPr>
                    <m:oMath xmlns:m="http://schemas.openxmlformats.org/officeDocument/2006/math">
                      <m:r>
                        <a:rPr lang="en-US" altLang="zh-CN" b="1" i="1">
                          <a:latin typeface="Cambria Math" panose="02040503050406030204"/>
                        </a:rPr>
                        <m:t>𝑭</m:t>
                      </m:r>
                      <m:r>
                        <a:rPr lang="en-US" altLang="zh-CN" b="1">
                          <a:latin typeface="Cambria Math" panose="02040503050406030204"/>
                        </a:rPr>
                        <m:t>=</m:t>
                      </m:r>
                      <m:r>
                        <a:rPr lang="en-US" altLang="zh-CN" b="1" i="1">
                          <a:latin typeface="Cambria Math" panose="02040503050406030204"/>
                        </a:rPr>
                        <m:t>𝑨</m:t>
                      </m:r>
                      <m:r>
                        <a:rPr lang="en-US" altLang="zh-CN" b="1">
                          <a:latin typeface="Cambria Math" panose="02040503050406030204"/>
                        </a:rPr>
                        <m:t>(</m:t>
                      </m:r>
                      <m:r>
                        <a:rPr lang="en-US" altLang="zh-CN" b="1" i="1">
                          <a:latin typeface="Cambria Math" panose="02040503050406030204"/>
                        </a:rPr>
                        <m:t>𝑭</m:t>
                      </m:r>
                      <m:r>
                        <a:rPr lang="en-US" altLang="zh-CN" b="1">
                          <a:latin typeface="Cambria Math" panose="02040503050406030204"/>
                        </a:rPr>
                        <m:t>/</m:t>
                      </m:r>
                      <m:r>
                        <a:rPr lang="en-US" altLang="zh-CN" b="1" i="1">
                          <a:latin typeface="Cambria Math" panose="02040503050406030204"/>
                        </a:rPr>
                        <m:t>𝑨</m:t>
                      </m:r>
                      <m:r>
                        <a:rPr lang="zh-CN" altLang="zh-CN" b="1">
                          <a:latin typeface="Cambria Math" panose="02040503050406030204"/>
                        </a:rPr>
                        <m:t>，</m:t>
                      </m:r>
                      <m:r>
                        <a:rPr lang="en-US" altLang="zh-CN" b="1" i="1">
                          <a:latin typeface="Cambria Math" panose="02040503050406030204"/>
                        </a:rPr>
                        <m:t>𝒊</m:t>
                      </m:r>
                      <m:r>
                        <a:rPr lang="zh-CN" altLang="zh-CN" b="1">
                          <a:latin typeface="Cambria Math" panose="02040503050406030204"/>
                        </a:rPr>
                        <m:t>，</m:t>
                      </m:r>
                      <m:r>
                        <a:rPr lang="en-US" altLang="zh-CN" b="1" i="1">
                          <a:latin typeface="Cambria Math" panose="02040503050406030204"/>
                        </a:rPr>
                        <m:t>𝒏</m:t>
                      </m:r>
                      <m:r>
                        <a:rPr lang="en-US" altLang="zh-CN" b="1">
                          <a:latin typeface="Cambria Math" panose="02040503050406030204"/>
                        </a:rPr>
                        <m:t>)=</m:t>
                      </m:r>
                      <m:r>
                        <a:rPr lang="en-US" altLang="zh-CN" b="1" i="1">
                          <a:latin typeface="Cambria Math" panose="02040503050406030204"/>
                        </a:rPr>
                        <m:t>𝟐𝟎𝟎</m:t>
                      </m:r>
                      <m:r>
                        <a:rPr lang="en-US" altLang="zh-CN" b="1">
                          <a:latin typeface="Cambria Math" panose="02040503050406030204"/>
                        </a:rPr>
                        <m:t>×(</m:t>
                      </m:r>
                      <m:r>
                        <a:rPr lang="en-US" altLang="zh-CN" b="1" i="1">
                          <a:latin typeface="Cambria Math" panose="02040503050406030204"/>
                        </a:rPr>
                        <m:t>𝐅</m:t>
                      </m:r>
                      <m:r>
                        <a:rPr lang="en-US" altLang="zh-CN" b="1">
                          <a:latin typeface="Cambria Math" panose="02040503050406030204"/>
                        </a:rPr>
                        <m:t>/</m:t>
                      </m:r>
                      <m:r>
                        <a:rPr lang="en-US" altLang="zh-CN" b="1" i="1">
                          <a:latin typeface="Cambria Math" panose="02040503050406030204"/>
                        </a:rPr>
                        <m:t>𝐀</m:t>
                      </m:r>
                      <m:r>
                        <a:rPr lang="zh-CN" altLang="zh-CN" b="1">
                          <a:latin typeface="Cambria Math" panose="02040503050406030204"/>
                        </a:rPr>
                        <m:t>，</m:t>
                      </m:r>
                      <m:r>
                        <a:rPr lang="en-US" altLang="zh-CN" b="1" i="1">
                          <a:latin typeface="Cambria Math" panose="02040503050406030204"/>
                        </a:rPr>
                        <m:t>𝟔</m:t>
                      </m:r>
                      <m:r>
                        <a:rPr lang="en-US" altLang="zh-CN" b="1">
                          <a:latin typeface="Cambria Math" panose="02040503050406030204"/>
                        </a:rPr>
                        <m:t>%</m:t>
                      </m:r>
                      <m:r>
                        <a:rPr lang="zh-CN" altLang="zh-CN" b="1">
                          <a:latin typeface="Cambria Math" panose="02040503050406030204"/>
                        </a:rPr>
                        <m:t>，</m:t>
                      </m:r>
                      <m:r>
                        <a:rPr lang="en-US" altLang="zh-CN" b="1" i="1">
                          <a:latin typeface="Cambria Math" panose="02040503050406030204"/>
                        </a:rPr>
                        <m:t>𝟔</m:t>
                      </m:r>
                      <m:r>
                        <a:rPr lang="en-US" altLang="zh-CN" b="1">
                          <a:latin typeface="Cambria Math" panose="02040503050406030204"/>
                        </a:rPr>
                        <m:t>)</m:t>
                      </m:r>
                    </m:oMath>
                  </m:oMathPara>
                </a14:m>
                <a:endParaRPr lang="zh-CN" altLang="zh-CN" b="1" dirty="0"/>
              </a:p>
              <a:p>
                <a:pPr>
                  <a:lnSpc>
                    <a:spcPct val="150000"/>
                  </a:lnSpc>
                </a:pPr>
                <a:r>
                  <a:rPr lang="zh-CN" altLang="zh-CN" b="1" dirty="0"/>
                  <a:t>经查表可得，</a:t>
                </a:r>
                <a14:m>
                  <m:oMath xmlns:m="http://schemas.openxmlformats.org/officeDocument/2006/math">
                    <m:r>
                      <a:rPr lang="en-US" altLang="zh-CN" b="1">
                        <a:latin typeface="Cambria Math" panose="02040503050406030204"/>
                      </a:rPr>
                      <m:t>(</m:t>
                    </m:r>
                    <m:r>
                      <a:rPr lang="en-US" altLang="zh-CN" b="1" i="1">
                        <a:latin typeface="Cambria Math" panose="02040503050406030204"/>
                      </a:rPr>
                      <m:t>𝐅</m:t>
                    </m:r>
                    <m:r>
                      <a:rPr lang="en-US" altLang="zh-CN" b="1">
                        <a:latin typeface="Cambria Math" panose="02040503050406030204"/>
                      </a:rPr>
                      <m:t>/</m:t>
                    </m:r>
                    <m:r>
                      <a:rPr lang="en-US" altLang="zh-CN" b="1" i="1">
                        <a:latin typeface="Cambria Math" panose="02040503050406030204"/>
                      </a:rPr>
                      <m:t>𝐀</m:t>
                    </m:r>
                    <m:r>
                      <a:rPr lang="zh-CN" altLang="zh-CN" b="1">
                        <a:latin typeface="Cambria Math" panose="02040503050406030204"/>
                      </a:rPr>
                      <m:t>，</m:t>
                    </m:r>
                    <m:r>
                      <a:rPr lang="en-US" altLang="zh-CN" b="1" i="1">
                        <a:latin typeface="Cambria Math" panose="02040503050406030204"/>
                      </a:rPr>
                      <m:t>𝟔</m:t>
                    </m:r>
                    <m:r>
                      <a:rPr lang="en-US" altLang="zh-CN" b="1">
                        <a:latin typeface="Cambria Math" panose="02040503050406030204"/>
                      </a:rPr>
                      <m:t>%</m:t>
                    </m:r>
                    <m:r>
                      <a:rPr lang="zh-CN" altLang="zh-CN" b="1">
                        <a:latin typeface="Cambria Math" panose="02040503050406030204"/>
                      </a:rPr>
                      <m:t>，</m:t>
                    </m:r>
                    <m:r>
                      <a:rPr lang="en-US" altLang="zh-CN" b="1" i="1">
                        <a:latin typeface="Cambria Math" panose="02040503050406030204"/>
                      </a:rPr>
                      <m:t>𝟔</m:t>
                    </m:r>
                    <m:r>
                      <a:rPr lang="en-US" altLang="zh-CN" b="1">
                        <a:latin typeface="Cambria Math" panose="02040503050406030204"/>
                      </a:rPr>
                      <m:t>)=</m:t>
                    </m:r>
                    <m:r>
                      <a:rPr lang="en-US" altLang="zh-CN" b="1" i="1">
                        <a:latin typeface="Cambria Math" panose="02040503050406030204"/>
                      </a:rPr>
                      <m:t>𝟔</m:t>
                    </m:r>
                    <m:r>
                      <a:rPr lang="en-US" altLang="zh-CN" b="1">
                        <a:latin typeface="Cambria Math" panose="02040503050406030204"/>
                      </a:rPr>
                      <m:t>.</m:t>
                    </m:r>
                    <m:r>
                      <a:rPr lang="en-US" altLang="zh-CN" b="1" i="1">
                        <a:latin typeface="Cambria Math" panose="02040503050406030204"/>
                      </a:rPr>
                      <m:t>𝟗𝟕𝟓𝟑</m:t>
                    </m:r>
                  </m:oMath>
                </a14:m>
                <a:r>
                  <a:rPr lang="zh-CN" altLang="zh-CN" b="1" dirty="0"/>
                  <a:t>，则有</a:t>
                </a:r>
              </a:p>
              <a:p>
                <a:pPr>
                  <a:lnSpc>
                    <a:spcPct val="150000"/>
                  </a:lnSpc>
                </a:pPr>
                <a14:m>
                  <m:oMathPara xmlns:m="http://schemas.openxmlformats.org/officeDocument/2006/math">
                    <m:oMathParaPr>
                      <m:jc m:val="centerGroup"/>
                    </m:oMathParaPr>
                    <m:oMath xmlns:m="http://schemas.openxmlformats.org/officeDocument/2006/math">
                      <m:r>
                        <a:rPr lang="en-US" altLang="zh-CN" b="1" i="1">
                          <a:latin typeface="Cambria Math" panose="02040503050406030204"/>
                        </a:rPr>
                        <m:t>𝑭</m:t>
                      </m:r>
                      <m:r>
                        <a:rPr lang="en-US" altLang="zh-CN" b="1">
                          <a:latin typeface="Cambria Math" panose="02040503050406030204"/>
                        </a:rPr>
                        <m:t>=</m:t>
                      </m:r>
                      <m:r>
                        <a:rPr lang="en-US" altLang="zh-CN" b="1" i="1">
                          <a:latin typeface="Cambria Math" panose="02040503050406030204"/>
                        </a:rPr>
                        <m:t>𝟐𝟎𝟎</m:t>
                      </m:r>
                      <m:r>
                        <a:rPr lang="en-US" altLang="zh-CN" b="1">
                          <a:latin typeface="Cambria Math" panose="02040503050406030204"/>
                        </a:rPr>
                        <m:t>×(</m:t>
                      </m:r>
                      <m:r>
                        <a:rPr lang="en-US" altLang="zh-CN" b="1" i="1">
                          <a:latin typeface="Cambria Math" panose="02040503050406030204"/>
                        </a:rPr>
                        <m:t>𝐅</m:t>
                      </m:r>
                      <m:r>
                        <a:rPr lang="en-US" altLang="zh-CN" b="1">
                          <a:latin typeface="Cambria Math" panose="02040503050406030204"/>
                        </a:rPr>
                        <m:t>/</m:t>
                      </m:r>
                      <m:r>
                        <a:rPr lang="en-US" altLang="zh-CN" b="1" i="1">
                          <a:latin typeface="Cambria Math" panose="02040503050406030204"/>
                        </a:rPr>
                        <m:t>𝐀</m:t>
                      </m:r>
                      <m:r>
                        <a:rPr lang="zh-CN" altLang="zh-CN" b="1">
                          <a:latin typeface="Cambria Math" panose="02040503050406030204"/>
                        </a:rPr>
                        <m:t>，</m:t>
                      </m:r>
                      <m:r>
                        <a:rPr lang="en-US" altLang="zh-CN" b="1" i="1">
                          <a:latin typeface="Cambria Math" panose="02040503050406030204"/>
                        </a:rPr>
                        <m:t>𝟔</m:t>
                      </m:r>
                      <m:r>
                        <a:rPr lang="en-US" altLang="zh-CN" b="1">
                          <a:latin typeface="Cambria Math" panose="02040503050406030204"/>
                        </a:rPr>
                        <m:t>%</m:t>
                      </m:r>
                      <m:r>
                        <a:rPr lang="zh-CN" altLang="zh-CN" b="1">
                          <a:latin typeface="Cambria Math" panose="02040503050406030204"/>
                        </a:rPr>
                        <m:t>，</m:t>
                      </m:r>
                      <m:r>
                        <a:rPr lang="en-US" altLang="zh-CN" b="1" i="1">
                          <a:latin typeface="Cambria Math" panose="02040503050406030204"/>
                        </a:rPr>
                        <m:t>𝟔</m:t>
                      </m:r>
                      <m:r>
                        <a:rPr lang="en-US" altLang="zh-CN" b="1">
                          <a:latin typeface="Cambria Math" panose="02040503050406030204"/>
                        </a:rPr>
                        <m:t>)=</m:t>
                      </m:r>
                      <m:r>
                        <a:rPr lang="en-US" altLang="zh-CN" b="1" i="1">
                          <a:latin typeface="Cambria Math" panose="02040503050406030204"/>
                        </a:rPr>
                        <m:t>𝟐𝟎𝟎</m:t>
                      </m:r>
                      <m:r>
                        <a:rPr lang="en-US" altLang="zh-CN" b="1">
                          <a:latin typeface="Cambria Math" panose="02040503050406030204"/>
                        </a:rPr>
                        <m:t>×</m:t>
                      </m:r>
                      <m:r>
                        <a:rPr lang="en-US" altLang="zh-CN" b="1" i="1">
                          <a:latin typeface="Cambria Math" panose="02040503050406030204"/>
                        </a:rPr>
                        <m:t>𝟔</m:t>
                      </m:r>
                      <m:r>
                        <a:rPr lang="en-US" altLang="zh-CN" b="1">
                          <a:latin typeface="Cambria Math" panose="02040503050406030204"/>
                        </a:rPr>
                        <m:t>.</m:t>
                      </m:r>
                      <m:r>
                        <a:rPr lang="en-US" altLang="zh-CN" b="1" i="1">
                          <a:latin typeface="Cambria Math" panose="02040503050406030204"/>
                        </a:rPr>
                        <m:t>𝟗𝟕𝟓𝟑</m:t>
                      </m:r>
                      <m:r>
                        <a:rPr lang="en-US" altLang="zh-CN" b="1">
                          <a:latin typeface="Cambria Math" panose="02040503050406030204"/>
                        </a:rPr>
                        <m:t>=</m:t>
                      </m:r>
                      <m:r>
                        <a:rPr lang="en-US" altLang="zh-CN" b="1" i="1">
                          <a:latin typeface="Cambria Math" panose="02040503050406030204"/>
                        </a:rPr>
                        <m:t>𝟏𝟑𝟗𝟓</m:t>
                      </m:r>
                      <m:r>
                        <a:rPr lang="en-US" altLang="zh-CN" b="1">
                          <a:latin typeface="Cambria Math" panose="02040503050406030204"/>
                        </a:rPr>
                        <m:t>.</m:t>
                      </m:r>
                      <m:r>
                        <a:rPr lang="en-US" altLang="zh-CN" b="1" i="1">
                          <a:latin typeface="Cambria Math" panose="02040503050406030204"/>
                        </a:rPr>
                        <m:t>𝟎𝟔</m:t>
                      </m:r>
                      <m:r>
                        <a:rPr lang="zh-CN" altLang="zh-CN" b="1">
                          <a:latin typeface="Cambria Math" panose="02040503050406030204"/>
                        </a:rPr>
                        <m:t>（万元）</m:t>
                      </m:r>
                    </m:oMath>
                  </m:oMathPara>
                </a14:m>
                <a:endParaRPr lang="zh-CN" altLang="en-US" b="1" dirty="0"/>
              </a:p>
            </p:txBody>
          </p:sp>
        </mc:Choice>
        <mc:Fallback xmlns="">
          <p:sp>
            <p:nvSpPr>
              <p:cNvPr id="7" name="矩形 6"/>
              <p:cNvSpPr>
                <a:spLocks noRot="1" noChangeAspect="1" noMove="1" noResize="1" noEditPoints="1" noAdjustHandles="1" noChangeArrowheads="1" noChangeShapeType="1" noTextEdit="1"/>
              </p:cNvSpPr>
              <p:nvPr/>
            </p:nvSpPr>
            <p:spPr>
              <a:xfrm>
                <a:off x="917575" y="4039394"/>
                <a:ext cx="10972800" cy="2308324"/>
              </a:xfrm>
              <a:prstGeom prst="rect">
                <a:avLst/>
              </a:prstGeom>
              <a:blipFill rotWithShape="1">
                <a:blip r:embed="rId3"/>
                <a:stretch>
                  <a:fillRect t="-7" r="-1921" b="11"/>
                </a:stretch>
              </a:blipFill>
            </p:spPr>
            <p:txBody>
              <a:bodyPr/>
              <a:lstStyle/>
              <a:p>
                <a:r>
                  <a:rPr lang="zh-CN" altLang="en-US">
                    <a:noFill/>
                  </a:rPr>
                  <a:t> </a:t>
                </a:r>
              </a:p>
            </p:txBody>
          </p:sp>
        </mc:Fallback>
      </mc:AlternateContent>
      <p:sp>
        <p:nvSpPr>
          <p:cNvPr id="11" name="矩形 10"/>
          <p:cNvSpPr/>
          <p:nvPr/>
        </p:nvSpPr>
        <p:spPr>
          <a:xfrm>
            <a:off x="688974" y="1129127"/>
            <a:ext cx="11277601" cy="461665"/>
          </a:xfrm>
          <a:prstGeom prst="rect">
            <a:avLst/>
          </a:prstGeom>
        </p:spPr>
        <p:txBody>
          <a:bodyPr wrap="square">
            <a:spAutoFit/>
          </a:bodyPr>
          <a:lstStyle/>
          <a:p>
            <a:r>
              <a:rPr lang="en-US" altLang="zh-CN" b="1" dirty="0"/>
              <a:t>2. </a:t>
            </a:r>
            <a:r>
              <a:rPr lang="zh-CN" altLang="en-US" b="1" dirty="0"/>
              <a:t>资金的等值  </a:t>
            </a:r>
            <a:r>
              <a:rPr lang="zh-CN" altLang="en-US" dirty="0"/>
              <a:t>（</a:t>
            </a:r>
            <a:r>
              <a:rPr lang="en-US" altLang="zh-CN" dirty="0"/>
              <a:t>3</a:t>
            </a:r>
            <a:r>
              <a:rPr lang="zh-CN" altLang="en-US" dirty="0"/>
              <a:t>）</a:t>
            </a:r>
            <a:r>
              <a:rPr lang="zh-CN" altLang="zh-CN" dirty="0"/>
              <a:t>等额支付终值公式（又称为年金终值公式，已知</a:t>
            </a:r>
            <a:r>
              <a:rPr lang="en-US" altLang="zh-CN" i="1" dirty="0"/>
              <a:t>A</a:t>
            </a:r>
            <a:r>
              <a:rPr lang="zh-CN" altLang="zh-CN" dirty="0"/>
              <a:t>，求</a:t>
            </a:r>
            <a:r>
              <a:rPr lang="en-US" altLang="zh-CN" i="1" dirty="0"/>
              <a:t>F</a:t>
            </a:r>
            <a:r>
              <a:rPr lang="zh-CN" altLang="zh-CN" dirty="0"/>
              <a:t>）</a:t>
            </a:r>
            <a:endParaRPr lang="zh-CN" altLang="en-US" dirty="0"/>
          </a:p>
        </p:txBody>
      </p:sp>
      <p:sp>
        <p:nvSpPr>
          <p:cNvPr id="4" name="灯片编号占位符 3">
            <a:extLst>
              <a:ext uri="{FF2B5EF4-FFF2-40B4-BE49-F238E27FC236}">
                <a16:creationId xmlns:a16="http://schemas.microsoft.com/office/drawing/2014/main" id="{E9DA0051-2E31-4B53-8D1D-EFADA7AF16D2}"/>
              </a:ext>
            </a:extLst>
          </p:cNvPr>
          <p:cNvSpPr>
            <a:spLocks noGrp="1"/>
          </p:cNvSpPr>
          <p:nvPr>
            <p:ph type="sldNum" sz="quarter" idx="12"/>
          </p:nvPr>
        </p:nvSpPr>
        <p:spPr/>
        <p:txBody>
          <a:bodyPr/>
          <a:lstStyle/>
          <a:p>
            <a:fld id="{B6F15528-21DE-4FAA-801E-634DDDAF4B2B}" type="slidenum">
              <a:rPr lang="en-US" smtClean="0"/>
              <a:t>176</a:t>
            </a:fld>
            <a:endParaRPr lang="en-US" dirty="0"/>
          </a:p>
        </p:txBody>
      </p:sp>
      <p:sp>
        <p:nvSpPr>
          <p:cNvPr id="12" name="灯片编号占位符 8">
            <a:extLst>
              <a:ext uri="{FF2B5EF4-FFF2-40B4-BE49-F238E27FC236}">
                <a16:creationId xmlns:a16="http://schemas.microsoft.com/office/drawing/2014/main" id="{49D52E82-A492-4E50-803F-10C06E859B86}"/>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176</a:t>
            </a:fld>
            <a:endParaRPr kumimoji="0" lang="en-US" altLang="zh-CN" sz="1800" dirty="0">
              <a:latin typeface="Times New Roman" panose="02020603050405020304" pitchFamily="18" charset="0"/>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7120" y="381794"/>
            <a:ext cx="6581775" cy="400050"/>
          </a:xfrm>
        </p:spPr>
        <p:txBody>
          <a:bodyPr/>
          <a:lstStyle/>
          <a:p>
            <a:r>
              <a:rPr lang="en-US" altLang="zh-CN" b="1" dirty="0"/>
              <a:t>2.2.3.2 </a:t>
            </a:r>
            <a:r>
              <a:rPr lang="zh-CN" altLang="zh-CN" b="1" dirty="0"/>
              <a:t>资金的等值计算</a:t>
            </a:r>
            <a:endParaRPr lang="zh-CN" altLang="en-US" b="1" dirty="0"/>
          </a:p>
        </p:txBody>
      </p:sp>
      <mc:AlternateContent xmlns:mc="http://schemas.openxmlformats.org/markup-compatibility/2006" xmlns:a14="http://schemas.microsoft.com/office/drawing/2010/main">
        <mc:Choice Requires="a14">
          <p:sp>
            <p:nvSpPr>
              <p:cNvPr id="5" name="矩形 4"/>
              <p:cNvSpPr/>
              <p:nvPr/>
            </p:nvSpPr>
            <p:spPr>
              <a:xfrm>
                <a:off x="688974" y="1600994"/>
                <a:ext cx="10896599" cy="1754326"/>
              </a:xfrm>
              <a:prstGeom prst="rect">
                <a:avLst/>
              </a:prstGeom>
            </p:spPr>
            <p:txBody>
              <a:bodyPr wrap="square">
                <a:spAutoFit/>
              </a:bodyPr>
              <a:lstStyle/>
              <a:p>
                <a:pPr>
                  <a:lnSpc>
                    <a:spcPct val="150000"/>
                  </a:lnSpc>
                </a:pPr>
                <a:r>
                  <a:rPr lang="en-US" altLang="zh-CN" dirty="0"/>
                  <a:t>       </a:t>
                </a:r>
                <a:r>
                  <a:rPr lang="zh-CN" altLang="zh-CN" dirty="0"/>
                  <a:t>偿债基金的计算是等额支付终值计算的逆运算，当年利率为</a:t>
                </a:r>
                <a14:m>
                  <m:oMath xmlns:m="http://schemas.openxmlformats.org/officeDocument/2006/math">
                    <m:r>
                      <a:rPr lang="zh-CN" altLang="zh-CN" b="0">
                        <a:latin typeface="Cambria Math" panose="02040503050406030204"/>
                      </a:rPr>
                      <m:t> </m:t>
                    </m:r>
                    <m:r>
                      <a:rPr lang="en-US" altLang="zh-CN" b="0" i="1">
                        <a:latin typeface="Cambria Math" panose="02040503050406030204"/>
                      </a:rPr>
                      <m:t>𝑖</m:t>
                    </m:r>
                    <m:r>
                      <a:rPr lang="en-US" altLang="zh-CN" b="0" i="1">
                        <a:latin typeface="Cambria Math" panose="02040503050406030204"/>
                      </a:rPr>
                      <m:t> </m:t>
                    </m:r>
                  </m:oMath>
                </a14:m>
                <a:r>
                  <a:rPr lang="zh-CN" altLang="zh-CN" dirty="0"/>
                  <a:t>，求</a:t>
                </a:r>
                <a:r>
                  <a:rPr lang="en-US" altLang="zh-CN" dirty="0"/>
                  <a:t> </a:t>
                </a:r>
                <a:r>
                  <a:rPr lang="en-US" altLang="zh-CN" i="1" dirty="0"/>
                  <a:t>n </a:t>
                </a:r>
                <a:r>
                  <a:rPr lang="zh-CN" altLang="zh-CN" dirty="0"/>
                  <a:t>年年末的资金</a:t>
                </a:r>
                <a:r>
                  <a:rPr lang="en-US" altLang="zh-CN" dirty="0"/>
                  <a:t> </a:t>
                </a:r>
                <a:r>
                  <a:rPr lang="en-US" altLang="zh-CN" i="1" dirty="0"/>
                  <a:t>F </a:t>
                </a:r>
                <a:r>
                  <a:rPr lang="zh-CN" altLang="zh-CN" dirty="0"/>
                  <a:t>换算为与其等值的</a:t>
                </a:r>
                <a:r>
                  <a:rPr lang="en-US" altLang="zh-CN" dirty="0"/>
                  <a:t> </a:t>
                </a:r>
                <a:r>
                  <a:rPr lang="en-US" altLang="zh-CN" i="1" dirty="0"/>
                  <a:t>n </a:t>
                </a:r>
                <a:r>
                  <a:rPr lang="zh-CN" altLang="zh-CN" dirty="0"/>
                  <a:t>年中每年年末的等额资金（</a:t>
                </a:r>
                <a:r>
                  <a:rPr lang="en-US" altLang="zh-CN" i="1" dirty="0"/>
                  <a:t>A</a:t>
                </a:r>
                <a:r>
                  <a:rPr lang="zh-CN" altLang="zh-CN" dirty="0"/>
                  <a:t>），即为偿债基金的计算问题，其现金流量图如图</a:t>
                </a:r>
                <a:r>
                  <a:rPr lang="en-US" altLang="zh-CN" dirty="0"/>
                  <a:t>2.13</a:t>
                </a:r>
                <a:r>
                  <a:rPr lang="zh-CN" altLang="zh-CN" dirty="0"/>
                  <a:t>所示。</a:t>
                </a:r>
                <a:endParaRPr lang="en-US" altLang="zh-CN" dirty="0"/>
              </a:p>
            </p:txBody>
          </p:sp>
        </mc:Choice>
        <mc:Fallback xmlns="">
          <p:sp>
            <p:nvSpPr>
              <p:cNvPr id="5" name="矩形 4"/>
              <p:cNvSpPr>
                <a:spLocks noRot="1" noChangeAspect="1" noMove="1" noResize="1" noEditPoints="1" noAdjustHandles="1" noChangeArrowheads="1" noChangeShapeType="1" noTextEdit="1"/>
              </p:cNvSpPr>
              <p:nvPr/>
            </p:nvSpPr>
            <p:spPr>
              <a:xfrm>
                <a:off x="688974" y="1600994"/>
                <a:ext cx="10896599" cy="1754326"/>
              </a:xfrm>
              <a:prstGeom prst="rect">
                <a:avLst/>
              </a:prstGeom>
              <a:blipFill rotWithShape="1">
                <a:blip r:embed="rId4"/>
                <a:stretch>
                  <a:fillRect l="-6" t="-9" r="6" b="35"/>
                </a:stretch>
              </a:blipFill>
            </p:spPr>
            <p:txBody>
              <a:bodyPr/>
              <a:lstStyle/>
              <a:p>
                <a:r>
                  <a:rPr lang="zh-CN" altLang="en-US">
                    <a:noFill/>
                  </a:rPr>
                  <a:t> </a:t>
                </a:r>
              </a:p>
            </p:txBody>
          </p:sp>
        </mc:Fallback>
      </mc:AlternateContent>
      <p:sp>
        <p:nvSpPr>
          <p:cNvPr id="3" name="矩形 2"/>
          <p:cNvSpPr/>
          <p:nvPr/>
        </p:nvSpPr>
        <p:spPr>
          <a:xfrm>
            <a:off x="765175" y="1119194"/>
            <a:ext cx="8839200" cy="461665"/>
          </a:xfrm>
          <a:prstGeom prst="rect">
            <a:avLst/>
          </a:prstGeom>
        </p:spPr>
        <p:txBody>
          <a:bodyPr wrap="square">
            <a:spAutoFit/>
          </a:bodyPr>
          <a:lstStyle/>
          <a:p>
            <a:r>
              <a:rPr lang="en-US" altLang="zh-CN" b="1" dirty="0"/>
              <a:t>2. </a:t>
            </a:r>
            <a:r>
              <a:rPr lang="zh-CN" altLang="en-US" b="1" dirty="0"/>
              <a:t>资金的等值   </a:t>
            </a:r>
            <a:r>
              <a:rPr lang="zh-CN" altLang="en-US" dirty="0"/>
              <a:t>（</a:t>
            </a:r>
            <a:r>
              <a:rPr lang="en-US" altLang="zh-CN" dirty="0"/>
              <a:t>4</a:t>
            </a:r>
            <a:r>
              <a:rPr lang="zh-CN" altLang="en-US" dirty="0"/>
              <a:t>）</a:t>
            </a:r>
            <a:r>
              <a:rPr lang="zh-CN" altLang="zh-CN" dirty="0"/>
              <a:t>等额支付偿债基金公式（已知</a:t>
            </a:r>
            <a:r>
              <a:rPr lang="en-US" altLang="zh-CN" dirty="0"/>
              <a:t> </a:t>
            </a:r>
            <a:r>
              <a:rPr lang="en-US" altLang="zh-CN" i="1" dirty="0"/>
              <a:t>F</a:t>
            </a:r>
            <a:r>
              <a:rPr lang="zh-CN" altLang="zh-CN" dirty="0"/>
              <a:t>，求</a:t>
            </a:r>
            <a:r>
              <a:rPr lang="en-US" altLang="zh-CN" dirty="0"/>
              <a:t> </a:t>
            </a:r>
            <a:r>
              <a:rPr lang="en-US" altLang="zh-CN" i="1" dirty="0"/>
              <a:t>A</a:t>
            </a:r>
            <a:r>
              <a:rPr lang="zh-CN" altLang="zh-CN" dirty="0"/>
              <a:t>）</a:t>
            </a:r>
            <a:endParaRPr lang="zh-CN" altLang="en-US" dirty="0"/>
          </a:p>
        </p:txBody>
      </p:sp>
      <p:cxnSp>
        <p:nvCxnSpPr>
          <p:cNvPr id="14" name="直接连接符 13"/>
          <p:cNvCxnSpPr/>
          <p:nvPr/>
        </p:nvCxnSpPr>
        <p:spPr>
          <a:xfrm>
            <a:off x="3175" y="3582194"/>
            <a:ext cx="12191999" cy="0"/>
          </a:xfrm>
          <a:prstGeom prst="line">
            <a:avLst/>
          </a:prstGeom>
          <a:ln w="57150">
            <a:solidFill>
              <a:srgbClr val="74B836"/>
            </a:solidFill>
            <a:prstDash val="sysDot"/>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175" y="3734594"/>
            <a:ext cx="12191999" cy="0"/>
          </a:xfrm>
          <a:prstGeom prst="line">
            <a:avLst/>
          </a:prstGeom>
          <a:ln w="57150">
            <a:solidFill>
              <a:srgbClr val="74B836"/>
            </a:solidFill>
            <a:prstDash val="sysDot"/>
          </a:ln>
        </p:spPr>
        <p:style>
          <a:lnRef idx="1">
            <a:schemeClr val="accent1"/>
          </a:lnRef>
          <a:fillRef idx="0">
            <a:schemeClr val="accent1"/>
          </a:fillRef>
          <a:effectRef idx="0">
            <a:schemeClr val="accent1"/>
          </a:effectRef>
          <a:fontRef idx="minor">
            <a:schemeClr val="tx1"/>
          </a:fontRef>
        </p:style>
      </p:cxnSp>
      <p:sp>
        <p:nvSpPr>
          <p:cNvPr id="6"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9" name="对象 8"/>
          <p:cNvGraphicFramePr>
            <a:graphicFrameLocks noChangeAspect="1"/>
          </p:cNvGraphicFramePr>
          <p:nvPr/>
        </p:nvGraphicFramePr>
        <p:xfrm>
          <a:off x="2898775" y="3925684"/>
          <a:ext cx="5633186" cy="2577274"/>
        </p:xfrm>
        <a:graphic>
          <a:graphicData uri="http://schemas.openxmlformats.org/presentationml/2006/ole">
            <mc:AlternateContent xmlns:mc="http://schemas.openxmlformats.org/markup-compatibility/2006">
              <mc:Choice xmlns:v="urn:schemas-microsoft-com:vml" Requires="v">
                <p:oleObj spid="_x0000_s33008" name="Visio" r:id="rId5" imgW="2279015" imgH="1038860" progId="Visio.Drawing.11">
                  <p:embed/>
                </p:oleObj>
              </mc:Choice>
              <mc:Fallback>
                <p:oleObj name="Visio" r:id="rId5" imgW="2279015" imgH="1038860" progId="Visio.Drawing.11">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8775" y="3925684"/>
                        <a:ext cx="5633186" cy="2577274"/>
                      </a:xfrm>
                      <a:prstGeom prst="rect">
                        <a:avLst/>
                      </a:prstGeom>
                      <a:noFill/>
                    </p:spPr>
                  </p:pic>
                </p:oleObj>
              </mc:Fallback>
            </mc:AlternateContent>
          </a:graphicData>
        </a:graphic>
      </p:graphicFrame>
      <p:sp>
        <p:nvSpPr>
          <p:cNvPr id="10" name="矩形 9"/>
          <p:cNvSpPr/>
          <p:nvPr/>
        </p:nvSpPr>
        <p:spPr>
          <a:xfrm>
            <a:off x="4228438" y="6306284"/>
            <a:ext cx="3318537" cy="400110"/>
          </a:xfrm>
          <a:prstGeom prst="rect">
            <a:avLst/>
          </a:prstGeom>
        </p:spPr>
        <p:txBody>
          <a:bodyPr wrap="none">
            <a:spAutoFit/>
          </a:bodyPr>
          <a:lstStyle/>
          <a:p>
            <a:r>
              <a:rPr lang="zh-CN" altLang="zh-CN" sz="2000" dirty="0"/>
              <a:t>图</a:t>
            </a:r>
            <a:r>
              <a:rPr lang="en-US" altLang="zh-CN" sz="2000" dirty="0"/>
              <a:t>2.13 </a:t>
            </a:r>
            <a:r>
              <a:rPr lang="zh-CN" altLang="zh-CN" sz="2000" dirty="0"/>
              <a:t>偿债基金现金流量图</a:t>
            </a:r>
            <a:endParaRPr lang="zh-CN" altLang="en-US" sz="2000" dirty="0"/>
          </a:p>
        </p:txBody>
      </p:sp>
      <p:sp>
        <p:nvSpPr>
          <p:cNvPr id="8" name="灯片编号占位符 7">
            <a:extLst>
              <a:ext uri="{FF2B5EF4-FFF2-40B4-BE49-F238E27FC236}">
                <a16:creationId xmlns:a16="http://schemas.microsoft.com/office/drawing/2014/main" id="{640B6A4B-D052-4356-B5BD-C7D772AD7680}"/>
              </a:ext>
            </a:extLst>
          </p:cNvPr>
          <p:cNvSpPr>
            <a:spLocks noGrp="1"/>
          </p:cNvSpPr>
          <p:nvPr>
            <p:ph type="sldNum" sz="quarter" idx="12"/>
          </p:nvPr>
        </p:nvSpPr>
        <p:spPr/>
        <p:txBody>
          <a:bodyPr/>
          <a:lstStyle/>
          <a:p>
            <a:fld id="{B6F15528-21DE-4FAA-801E-634DDDAF4B2B}" type="slidenum">
              <a:rPr lang="en-US" smtClean="0"/>
              <a:t>177</a:t>
            </a:fld>
            <a:endParaRPr lang="en-US" dirty="0"/>
          </a:p>
        </p:txBody>
      </p:sp>
      <p:sp>
        <p:nvSpPr>
          <p:cNvPr id="12" name="灯片编号占位符 8">
            <a:extLst>
              <a:ext uri="{FF2B5EF4-FFF2-40B4-BE49-F238E27FC236}">
                <a16:creationId xmlns:a16="http://schemas.microsoft.com/office/drawing/2014/main" id="{D2B6599F-7AF3-4A1A-B0C1-3D06B8EDEFA8}"/>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177</a:t>
            </a:fld>
            <a:endParaRPr kumimoji="0" lang="en-US" altLang="zh-CN" sz="1800" dirty="0">
              <a:latin typeface="Times New Roman" panose="02020603050405020304" pitchFamily="18" charset="0"/>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7120" y="381794"/>
            <a:ext cx="6581775" cy="400050"/>
          </a:xfrm>
        </p:spPr>
        <p:txBody>
          <a:bodyPr/>
          <a:lstStyle/>
          <a:p>
            <a:r>
              <a:rPr lang="en-US" altLang="zh-CN" b="1" dirty="0"/>
              <a:t>2.2.3.2 </a:t>
            </a:r>
            <a:r>
              <a:rPr lang="zh-CN" altLang="zh-CN" b="1" dirty="0"/>
              <a:t>资金的等值计算</a:t>
            </a:r>
            <a:endParaRPr lang="zh-CN" altLang="en-US" b="1" dirty="0"/>
          </a:p>
        </p:txBody>
      </p:sp>
      <p:sp>
        <p:nvSpPr>
          <p:cNvPr id="6"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矩形 10"/>
          <p:cNvSpPr/>
          <p:nvPr/>
        </p:nvSpPr>
        <p:spPr>
          <a:xfrm>
            <a:off x="0" y="1677194"/>
            <a:ext cx="12198350" cy="4267200"/>
          </a:xfrm>
          <a:prstGeom prst="rect">
            <a:avLst/>
          </a:prstGeom>
          <a:solidFill>
            <a:srgbClr val="1157A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7" name="矩形 6"/>
              <p:cNvSpPr/>
              <p:nvPr/>
            </p:nvSpPr>
            <p:spPr>
              <a:xfrm>
                <a:off x="765174" y="1905794"/>
                <a:ext cx="10744199" cy="3772379"/>
              </a:xfrm>
              <a:prstGeom prst="rect">
                <a:avLst/>
              </a:prstGeom>
            </p:spPr>
            <p:txBody>
              <a:bodyPr wrap="square">
                <a:spAutoFit/>
              </a:bodyPr>
              <a:lstStyle/>
              <a:p>
                <a:pPr>
                  <a:lnSpc>
                    <a:spcPct val="150000"/>
                  </a:lnSpc>
                </a:pPr>
                <a:r>
                  <a:rPr lang="zh-CN" altLang="zh-CN" b="1" dirty="0">
                    <a:solidFill>
                      <a:schemeClr val="bg1"/>
                    </a:solidFill>
                  </a:rPr>
                  <a:t>由公式</a:t>
                </a:r>
                <a:r>
                  <a:rPr lang="en-US" altLang="zh-CN" b="1" dirty="0">
                    <a:solidFill>
                      <a:schemeClr val="bg1"/>
                    </a:solidFill>
                  </a:rPr>
                  <a:t>2.20</a:t>
                </a:r>
                <a:r>
                  <a:rPr lang="zh-CN" altLang="en-US" b="1" dirty="0">
                    <a:solidFill>
                      <a:schemeClr val="bg1"/>
                    </a:solidFill>
                  </a:rPr>
                  <a:t>（</a:t>
                </a:r>
                <a:r>
                  <a:rPr lang="en-US" altLang="zh-CN" b="1" dirty="0">
                    <a:solidFill>
                      <a:schemeClr val="bg1"/>
                    </a:solidFill>
                  </a:rPr>
                  <a:t> </a:t>
                </a:r>
                <a14:m>
                  <m:oMath xmlns:m="http://schemas.openxmlformats.org/officeDocument/2006/math">
                    <m:r>
                      <a:rPr lang="en-US" altLang="zh-CN" b="1" i="1" smtClean="0">
                        <a:solidFill>
                          <a:schemeClr val="bg1"/>
                        </a:solidFill>
                        <a:latin typeface="Cambria Math" panose="02040503050406030204"/>
                      </a:rPr>
                      <m:t>𝑭</m:t>
                    </m:r>
                    <m:r>
                      <a:rPr lang="en-US" altLang="zh-CN" b="1">
                        <a:solidFill>
                          <a:schemeClr val="bg1"/>
                        </a:solidFill>
                        <a:latin typeface="Cambria Math" panose="02040503050406030204"/>
                      </a:rPr>
                      <m:t>=</m:t>
                    </m:r>
                    <m:r>
                      <a:rPr lang="en-US" altLang="zh-CN" b="1" i="1">
                        <a:solidFill>
                          <a:schemeClr val="bg1"/>
                        </a:solidFill>
                        <a:latin typeface="Cambria Math" panose="02040503050406030204"/>
                      </a:rPr>
                      <m:t>𝑨</m:t>
                    </m:r>
                    <m:f>
                      <m:fPr>
                        <m:ctrlPr>
                          <a:rPr lang="zh-CN" altLang="zh-CN" b="1" i="1">
                            <a:solidFill>
                              <a:schemeClr val="bg1"/>
                            </a:solidFill>
                            <a:latin typeface="Cambria Math" panose="02040503050406030204" pitchFamily="18" charset="0"/>
                          </a:rPr>
                        </m:ctrlPr>
                      </m:fPr>
                      <m:num>
                        <m:sSup>
                          <m:sSupPr>
                            <m:ctrlPr>
                              <a:rPr lang="zh-CN" altLang="zh-CN" b="1" i="1">
                                <a:solidFill>
                                  <a:schemeClr val="bg1"/>
                                </a:solidFill>
                                <a:latin typeface="Cambria Math" panose="02040503050406030204" pitchFamily="18" charset="0"/>
                              </a:rPr>
                            </m:ctrlPr>
                          </m:sSupPr>
                          <m:e>
                            <m:r>
                              <a:rPr lang="en-US" altLang="zh-CN" b="1" i="1">
                                <a:solidFill>
                                  <a:schemeClr val="bg1"/>
                                </a:solidFill>
                                <a:latin typeface="Cambria Math" panose="02040503050406030204"/>
                              </a:rPr>
                              <m:t>(</m:t>
                            </m:r>
                            <m:r>
                              <a:rPr lang="en-US" altLang="zh-CN" b="1" i="1">
                                <a:solidFill>
                                  <a:schemeClr val="bg1"/>
                                </a:solidFill>
                                <a:latin typeface="Cambria Math" panose="02040503050406030204"/>
                              </a:rPr>
                              <m:t>𝟏</m:t>
                            </m:r>
                            <m:r>
                              <a:rPr lang="en-US" altLang="zh-CN" b="1" i="1">
                                <a:solidFill>
                                  <a:schemeClr val="bg1"/>
                                </a:solidFill>
                                <a:latin typeface="Cambria Math" panose="02040503050406030204"/>
                              </a:rPr>
                              <m:t>+</m:t>
                            </m:r>
                            <m:r>
                              <a:rPr lang="en-US" altLang="zh-CN" b="1" i="1">
                                <a:solidFill>
                                  <a:schemeClr val="bg1"/>
                                </a:solidFill>
                                <a:latin typeface="Cambria Math" panose="02040503050406030204"/>
                              </a:rPr>
                              <m:t>𝒊</m:t>
                            </m:r>
                            <m:r>
                              <a:rPr lang="en-US" altLang="zh-CN" b="1" i="1">
                                <a:solidFill>
                                  <a:schemeClr val="bg1"/>
                                </a:solidFill>
                                <a:latin typeface="Cambria Math" panose="02040503050406030204"/>
                              </a:rPr>
                              <m:t>)</m:t>
                            </m:r>
                          </m:e>
                          <m:sup>
                            <m:r>
                              <a:rPr lang="en-US" altLang="zh-CN" b="1" i="1">
                                <a:solidFill>
                                  <a:schemeClr val="bg1"/>
                                </a:solidFill>
                                <a:latin typeface="Cambria Math" panose="02040503050406030204"/>
                              </a:rPr>
                              <m:t>𝒏</m:t>
                            </m:r>
                          </m:sup>
                        </m:sSup>
                        <m:r>
                          <a:rPr lang="en-US" altLang="zh-CN" b="1" i="1">
                            <a:solidFill>
                              <a:schemeClr val="bg1"/>
                            </a:solidFill>
                            <a:latin typeface="Cambria Math" panose="02040503050406030204"/>
                          </a:rPr>
                          <m:t>−</m:t>
                        </m:r>
                        <m:r>
                          <a:rPr lang="en-US" altLang="zh-CN" b="1" i="1">
                            <a:solidFill>
                              <a:schemeClr val="bg1"/>
                            </a:solidFill>
                            <a:latin typeface="Cambria Math" panose="02040503050406030204"/>
                          </a:rPr>
                          <m:t>𝟏</m:t>
                        </m:r>
                      </m:num>
                      <m:den>
                        <m:r>
                          <a:rPr lang="en-US" altLang="zh-CN" b="1" i="1">
                            <a:solidFill>
                              <a:schemeClr val="bg1"/>
                            </a:solidFill>
                            <a:latin typeface="Cambria Math" panose="02040503050406030204"/>
                          </a:rPr>
                          <m:t>𝒊</m:t>
                        </m:r>
                      </m:den>
                    </m:f>
                  </m:oMath>
                </a14:m>
                <a:r>
                  <a:rPr lang="en-US" altLang="zh-CN" b="1" dirty="0">
                    <a:solidFill>
                      <a:schemeClr val="bg1"/>
                    </a:solidFill>
                  </a:rPr>
                  <a:t> </a:t>
                </a:r>
                <a:r>
                  <a:rPr lang="zh-CN" altLang="en-US" b="1" dirty="0">
                    <a:solidFill>
                      <a:schemeClr val="bg1"/>
                    </a:solidFill>
                  </a:rPr>
                  <a:t>）</a:t>
                </a:r>
                <a:r>
                  <a:rPr lang="zh-CN" altLang="zh-CN" b="1" dirty="0">
                    <a:solidFill>
                      <a:schemeClr val="bg1"/>
                    </a:solidFill>
                  </a:rPr>
                  <a:t>可得如式</a:t>
                </a:r>
                <a:r>
                  <a:rPr lang="en-US" altLang="zh-CN" b="1" dirty="0">
                    <a:solidFill>
                      <a:schemeClr val="bg1"/>
                    </a:solidFill>
                  </a:rPr>
                  <a:t>2.22</a:t>
                </a:r>
                <a:r>
                  <a:rPr lang="zh-CN" altLang="zh-CN" b="1" dirty="0">
                    <a:solidFill>
                      <a:schemeClr val="bg1"/>
                    </a:solidFill>
                  </a:rPr>
                  <a:t>所示的偿债基金公式：</a:t>
                </a:r>
              </a:p>
              <a:p>
                <a:pPr>
                  <a:lnSpc>
                    <a:spcPct val="150000"/>
                  </a:lnSpc>
                </a:pPr>
                <a14:m>
                  <m:oMath xmlns:m="http://schemas.openxmlformats.org/officeDocument/2006/math">
                    <m:r>
                      <a:rPr lang="en-US" altLang="zh-CN" b="1" i="1">
                        <a:solidFill>
                          <a:schemeClr val="bg1"/>
                        </a:solidFill>
                        <a:latin typeface="Cambria Math" panose="02040503050406030204"/>
                      </a:rPr>
                      <m:t>𝑨</m:t>
                    </m:r>
                    <m:r>
                      <a:rPr lang="en-US" altLang="zh-CN" b="1">
                        <a:solidFill>
                          <a:schemeClr val="bg1"/>
                        </a:solidFill>
                        <a:latin typeface="Cambria Math" panose="02040503050406030204"/>
                      </a:rPr>
                      <m:t>=</m:t>
                    </m:r>
                    <m:r>
                      <a:rPr lang="en-US" altLang="zh-CN" b="1" i="1">
                        <a:solidFill>
                          <a:schemeClr val="bg1"/>
                        </a:solidFill>
                        <a:latin typeface="Cambria Math" panose="02040503050406030204"/>
                      </a:rPr>
                      <m:t>𝑭</m:t>
                    </m:r>
                    <m:r>
                      <a:rPr lang="en-US" altLang="zh-CN" b="1">
                        <a:solidFill>
                          <a:schemeClr val="bg1"/>
                        </a:solidFill>
                        <a:latin typeface="Cambria Math" panose="02040503050406030204"/>
                      </a:rPr>
                      <m:t>(</m:t>
                    </m:r>
                    <m:f>
                      <m:fPr>
                        <m:ctrlPr>
                          <a:rPr lang="zh-CN" altLang="zh-CN" b="1" i="1">
                            <a:solidFill>
                              <a:schemeClr val="bg1"/>
                            </a:solidFill>
                            <a:latin typeface="Cambria Math" panose="02040503050406030204" pitchFamily="18" charset="0"/>
                          </a:rPr>
                        </m:ctrlPr>
                      </m:fPr>
                      <m:num>
                        <m:r>
                          <a:rPr lang="en-US" altLang="zh-CN" b="1" i="1">
                            <a:solidFill>
                              <a:schemeClr val="bg1"/>
                            </a:solidFill>
                            <a:latin typeface="Cambria Math" panose="02040503050406030204"/>
                          </a:rPr>
                          <m:t>𝒊</m:t>
                        </m:r>
                      </m:num>
                      <m:den>
                        <m:sSup>
                          <m:sSupPr>
                            <m:ctrlPr>
                              <a:rPr lang="zh-CN" altLang="zh-CN" b="1" i="1">
                                <a:solidFill>
                                  <a:schemeClr val="bg1"/>
                                </a:solidFill>
                                <a:latin typeface="Cambria Math" panose="02040503050406030204" pitchFamily="18" charset="0"/>
                              </a:rPr>
                            </m:ctrlPr>
                          </m:sSupPr>
                          <m:e>
                            <m:r>
                              <a:rPr lang="en-US" altLang="zh-CN" b="1" i="1">
                                <a:solidFill>
                                  <a:schemeClr val="bg1"/>
                                </a:solidFill>
                                <a:latin typeface="Cambria Math" panose="02040503050406030204"/>
                              </a:rPr>
                              <m:t>(</m:t>
                            </m:r>
                            <m:r>
                              <a:rPr lang="en-US" altLang="zh-CN" b="1" i="1">
                                <a:solidFill>
                                  <a:schemeClr val="bg1"/>
                                </a:solidFill>
                                <a:latin typeface="Cambria Math" panose="02040503050406030204"/>
                              </a:rPr>
                              <m:t>𝟏</m:t>
                            </m:r>
                            <m:r>
                              <a:rPr lang="en-US" altLang="zh-CN" b="1" i="1">
                                <a:solidFill>
                                  <a:schemeClr val="bg1"/>
                                </a:solidFill>
                                <a:latin typeface="Cambria Math" panose="02040503050406030204"/>
                              </a:rPr>
                              <m:t>+</m:t>
                            </m:r>
                            <m:r>
                              <a:rPr lang="en-US" altLang="zh-CN" b="1" i="1">
                                <a:solidFill>
                                  <a:schemeClr val="bg1"/>
                                </a:solidFill>
                                <a:latin typeface="Cambria Math" panose="02040503050406030204"/>
                              </a:rPr>
                              <m:t>𝒊</m:t>
                            </m:r>
                            <m:r>
                              <a:rPr lang="en-US" altLang="zh-CN" b="1" i="1">
                                <a:solidFill>
                                  <a:schemeClr val="bg1"/>
                                </a:solidFill>
                                <a:latin typeface="Cambria Math" panose="02040503050406030204"/>
                              </a:rPr>
                              <m:t>)</m:t>
                            </m:r>
                          </m:e>
                          <m:sup>
                            <m:r>
                              <a:rPr lang="en-US" altLang="zh-CN" b="1" i="1">
                                <a:solidFill>
                                  <a:schemeClr val="bg1"/>
                                </a:solidFill>
                                <a:latin typeface="Cambria Math" panose="02040503050406030204"/>
                              </a:rPr>
                              <m:t>𝒏</m:t>
                            </m:r>
                          </m:sup>
                        </m:sSup>
                        <m:r>
                          <a:rPr lang="en-US" altLang="zh-CN" b="1" i="1">
                            <a:solidFill>
                              <a:schemeClr val="bg1"/>
                            </a:solidFill>
                            <a:latin typeface="Cambria Math" panose="02040503050406030204"/>
                          </a:rPr>
                          <m:t>−</m:t>
                        </m:r>
                        <m:r>
                          <a:rPr lang="en-US" altLang="zh-CN" b="1" i="1">
                            <a:solidFill>
                              <a:schemeClr val="bg1"/>
                            </a:solidFill>
                            <a:latin typeface="Cambria Math" panose="02040503050406030204"/>
                          </a:rPr>
                          <m:t>𝟏</m:t>
                        </m:r>
                      </m:den>
                    </m:f>
                    <m:r>
                      <a:rPr lang="en-US" altLang="zh-CN" b="1">
                        <a:solidFill>
                          <a:schemeClr val="bg1"/>
                        </a:solidFill>
                        <a:latin typeface="Cambria Math" panose="02040503050406030204"/>
                      </a:rPr>
                      <m:t>)</m:t>
                    </m:r>
                  </m:oMath>
                </a14:m>
                <a:r>
                  <a:rPr lang="en-US" altLang="zh-CN" b="1" dirty="0">
                    <a:solidFill>
                      <a:schemeClr val="bg1"/>
                    </a:solidFill>
                  </a:rPr>
                  <a:t>							(2. 22)</a:t>
                </a:r>
                <a:endParaRPr lang="zh-CN" altLang="zh-CN" b="1" dirty="0">
                  <a:solidFill>
                    <a:schemeClr val="bg1"/>
                  </a:solidFill>
                </a:endParaRPr>
              </a:p>
              <a:p>
                <a:pPr>
                  <a:lnSpc>
                    <a:spcPct val="150000"/>
                  </a:lnSpc>
                </a:pPr>
                <a:r>
                  <a:rPr lang="zh-CN" altLang="zh-CN" b="1" dirty="0">
                    <a:solidFill>
                      <a:schemeClr val="bg1"/>
                    </a:solidFill>
                  </a:rPr>
                  <a:t>式</a:t>
                </a:r>
                <a:r>
                  <a:rPr lang="en-US" altLang="zh-CN" b="1" dirty="0">
                    <a:solidFill>
                      <a:schemeClr val="bg1"/>
                    </a:solidFill>
                  </a:rPr>
                  <a:t>2.22</a:t>
                </a:r>
                <a:r>
                  <a:rPr lang="zh-CN" altLang="zh-CN" b="1" dirty="0">
                    <a:solidFill>
                      <a:schemeClr val="bg1"/>
                    </a:solidFill>
                  </a:rPr>
                  <a:t>中，</a:t>
                </a:r>
                <a14:m>
                  <m:oMath xmlns:m="http://schemas.openxmlformats.org/officeDocument/2006/math">
                    <m:f>
                      <m:fPr>
                        <m:ctrlPr>
                          <a:rPr lang="zh-CN" altLang="zh-CN" b="1" i="1">
                            <a:solidFill>
                              <a:schemeClr val="bg1"/>
                            </a:solidFill>
                            <a:latin typeface="Cambria Math" panose="02040503050406030204" pitchFamily="18" charset="0"/>
                          </a:rPr>
                        </m:ctrlPr>
                      </m:fPr>
                      <m:num>
                        <m:r>
                          <a:rPr lang="en-US" altLang="zh-CN" b="1" i="1">
                            <a:solidFill>
                              <a:schemeClr val="bg1"/>
                            </a:solidFill>
                            <a:latin typeface="Cambria Math" panose="02040503050406030204"/>
                          </a:rPr>
                          <m:t>𝒊</m:t>
                        </m:r>
                      </m:num>
                      <m:den>
                        <m:sSup>
                          <m:sSupPr>
                            <m:ctrlPr>
                              <a:rPr lang="zh-CN" altLang="zh-CN" b="1" i="1">
                                <a:solidFill>
                                  <a:schemeClr val="bg1"/>
                                </a:solidFill>
                                <a:latin typeface="Cambria Math" panose="02040503050406030204" pitchFamily="18" charset="0"/>
                              </a:rPr>
                            </m:ctrlPr>
                          </m:sSupPr>
                          <m:e>
                            <m:r>
                              <a:rPr lang="en-US" altLang="zh-CN" b="1" i="1">
                                <a:solidFill>
                                  <a:schemeClr val="bg1"/>
                                </a:solidFill>
                                <a:latin typeface="Cambria Math" panose="02040503050406030204"/>
                              </a:rPr>
                              <m:t>(</m:t>
                            </m:r>
                            <m:r>
                              <a:rPr lang="en-US" altLang="zh-CN" b="1" i="1">
                                <a:solidFill>
                                  <a:schemeClr val="bg1"/>
                                </a:solidFill>
                                <a:latin typeface="Cambria Math" panose="02040503050406030204"/>
                              </a:rPr>
                              <m:t>𝟏</m:t>
                            </m:r>
                            <m:r>
                              <a:rPr lang="en-US" altLang="zh-CN" b="1" i="1">
                                <a:solidFill>
                                  <a:schemeClr val="bg1"/>
                                </a:solidFill>
                                <a:latin typeface="Cambria Math" panose="02040503050406030204"/>
                              </a:rPr>
                              <m:t>+</m:t>
                            </m:r>
                            <m:r>
                              <a:rPr lang="en-US" altLang="zh-CN" b="1" i="1">
                                <a:solidFill>
                                  <a:schemeClr val="bg1"/>
                                </a:solidFill>
                                <a:latin typeface="Cambria Math" panose="02040503050406030204"/>
                              </a:rPr>
                              <m:t>𝒊</m:t>
                            </m:r>
                            <m:r>
                              <a:rPr lang="en-US" altLang="zh-CN" b="1" i="1">
                                <a:solidFill>
                                  <a:schemeClr val="bg1"/>
                                </a:solidFill>
                                <a:latin typeface="Cambria Math" panose="02040503050406030204"/>
                              </a:rPr>
                              <m:t>)</m:t>
                            </m:r>
                          </m:e>
                          <m:sup>
                            <m:r>
                              <a:rPr lang="en-US" altLang="zh-CN" b="1" i="1">
                                <a:solidFill>
                                  <a:schemeClr val="bg1"/>
                                </a:solidFill>
                                <a:latin typeface="Cambria Math" panose="02040503050406030204"/>
                              </a:rPr>
                              <m:t>𝒏</m:t>
                            </m:r>
                          </m:sup>
                        </m:sSup>
                        <m:r>
                          <a:rPr lang="en-US" altLang="zh-CN" b="1" i="1">
                            <a:solidFill>
                              <a:schemeClr val="bg1"/>
                            </a:solidFill>
                            <a:latin typeface="Cambria Math" panose="02040503050406030204"/>
                          </a:rPr>
                          <m:t>−</m:t>
                        </m:r>
                        <m:r>
                          <a:rPr lang="en-US" altLang="zh-CN" b="1" i="1">
                            <a:solidFill>
                              <a:schemeClr val="bg1"/>
                            </a:solidFill>
                            <a:latin typeface="Cambria Math" panose="02040503050406030204"/>
                          </a:rPr>
                          <m:t>𝟏</m:t>
                        </m:r>
                      </m:den>
                    </m:f>
                  </m:oMath>
                </a14:m>
                <a:r>
                  <a:rPr lang="en-US" altLang="zh-CN" b="1" dirty="0">
                    <a:solidFill>
                      <a:schemeClr val="bg1"/>
                    </a:solidFill>
                  </a:rPr>
                  <a:t> </a:t>
                </a:r>
                <a:r>
                  <a:rPr lang="zh-CN" altLang="zh-CN" b="1" dirty="0">
                    <a:solidFill>
                      <a:schemeClr val="bg1"/>
                    </a:solidFill>
                  </a:rPr>
                  <a:t>称为偿债基金系数，通常又表示为（</a:t>
                </a:r>
                <a:r>
                  <a:rPr lang="en-US" altLang="zh-CN" b="1" i="1" dirty="0">
                    <a:solidFill>
                      <a:schemeClr val="bg1"/>
                    </a:solidFill>
                  </a:rPr>
                  <a:t>A</a:t>
                </a:r>
                <a:r>
                  <a:rPr lang="en-US" altLang="zh-CN" b="1" dirty="0">
                    <a:solidFill>
                      <a:schemeClr val="bg1"/>
                    </a:solidFill>
                  </a:rPr>
                  <a:t>/</a:t>
                </a:r>
                <a:r>
                  <a:rPr lang="en-US" altLang="zh-CN" b="1" i="1" dirty="0">
                    <a:solidFill>
                      <a:schemeClr val="bg1"/>
                    </a:solidFill>
                  </a:rPr>
                  <a:t> F</a:t>
                </a:r>
                <a:r>
                  <a:rPr lang="zh-CN" altLang="zh-CN" b="1" dirty="0">
                    <a:solidFill>
                      <a:schemeClr val="bg1"/>
                    </a:solidFill>
                  </a:rPr>
                  <a:t>，</a:t>
                </a:r>
                <a14:m>
                  <m:oMath xmlns:m="http://schemas.openxmlformats.org/officeDocument/2006/math">
                    <m:r>
                      <a:rPr lang="en-US" altLang="zh-CN" b="1" i="1">
                        <a:solidFill>
                          <a:schemeClr val="bg1"/>
                        </a:solidFill>
                        <a:latin typeface="Cambria Math" panose="02040503050406030204"/>
                      </a:rPr>
                      <m:t>𝒊</m:t>
                    </m:r>
                  </m:oMath>
                </a14:m>
                <a:r>
                  <a:rPr lang="zh-CN" altLang="zh-CN" b="1" dirty="0">
                    <a:solidFill>
                      <a:schemeClr val="bg1"/>
                    </a:solidFill>
                  </a:rPr>
                  <a:t>，</a:t>
                </a:r>
                <a:r>
                  <a:rPr lang="en-US" altLang="zh-CN" b="1" i="1" dirty="0">
                    <a:solidFill>
                      <a:schemeClr val="bg1"/>
                    </a:solidFill>
                  </a:rPr>
                  <a:t>n</a:t>
                </a:r>
                <a:r>
                  <a:rPr lang="zh-CN" altLang="zh-CN" b="1" dirty="0">
                    <a:solidFill>
                      <a:schemeClr val="bg1"/>
                    </a:solidFill>
                  </a:rPr>
                  <a:t>），故公式</a:t>
                </a:r>
                <a:r>
                  <a:rPr lang="en-US" altLang="zh-CN" b="1" dirty="0">
                    <a:solidFill>
                      <a:schemeClr val="bg1"/>
                    </a:solidFill>
                  </a:rPr>
                  <a:t>2.22</a:t>
                </a:r>
                <a:r>
                  <a:rPr lang="zh-CN" altLang="zh-CN" b="1" dirty="0">
                    <a:solidFill>
                      <a:schemeClr val="bg1"/>
                    </a:solidFill>
                  </a:rPr>
                  <a:t>又可表示为式</a:t>
                </a:r>
                <a:r>
                  <a:rPr lang="en-US" altLang="zh-CN" b="1" dirty="0">
                    <a:solidFill>
                      <a:schemeClr val="bg1"/>
                    </a:solidFill>
                  </a:rPr>
                  <a:t>2.23</a:t>
                </a:r>
                <a:r>
                  <a:rPr lang="zh-CN" altLang="zh-CN" b="1" dirty="0">
                    <a:solidFill>
                      <a:schemeClr val="bg1"/>
                    </a:solidFill>
                  </a:rPr>
                  <a:t>的形式。</a:t>
                </a:r>
              </a:p>
              <a:p>
                <a:pPr>
                  <a:lnSpc>
                    <a:spcPct val="150000"/>
                  </a:lnSpc>
                </a:pPr>
                <a14:m>
                  <m:oMath xmlns:m="http://schemas.openxmlformats.org/officeDocument/2006/math">
                    <m:r>
                      <a:rPr lang="en-US" altLang="zh-CN" b="1" i="1">
                        <a:solidFill>
                          <a:schemeClr val="bg1"/>
                        </a:solidFill>
                        <a:latin typeface="Cambria Math" panose="02040503050406030204"/>
                      </a:rPr>
                      <m:t>𝑨</m:t>
                    </m:r>
                    <m:r>
                      <a:rPr lang="en-US" altLang="zh-CN" b="1">
                        <a:solidFill>
                          <a:schemeClr val="bg1"/>
                        </a:solidFill>
                        <a:latin typeface="Cambria Math" panose="02040503050406030204"/>
                      </a:rPr>
                      <m:t>=</m:t>
                    </m:r>
                    <m:r>
                      <a:rPr lang="en-US" altLang="zh-CN" b="1" i="1">
                        <a:solidFill>
                          <a:schemeClr val="bg1"/>
                        </a:solidFill>
                        <a:latin typeface="Cambria Math" panose="02040503050406030204"/>
                      </a:rPr>
                      <m:t>𝑭</m:t>
                    </m:r>
                    <m:r>
                      <a:rPr lang="en-US" altLang="zh-CN" b="1">
                        <a:solidFill>
                          <a:schemeClr val="bg1"/>
                        </a:solidFill>
                        <a:latin typeface="Cambria Math" panose="02040503050406030204"/>
                      </a:rPr>
                      <m:t>(</m:t>
                    </m:r>
                    <m:r>
                      <a:rPr lang="en-US" altLang="zh-CN" b="1" i="1">
                        <a:solidFill>
                          <a:schemeClr val="bg1"/>
                        </a:solidFill>
                        <a:latin typeface="Cambria Math" panose="02040503050406030204"/>
                      </a:rPr>
                      <m:t>𝑨</m:t>
                    </m:r>
                    <m:r>
                      <a:rPr lang="en-US" altLang="zh-CN" b="1">
                        <a:solidFill>
                          <a:schemeClr val="bg1"/>
                        </a:solidFill>
                        <a:latin typeface="Cambria Math" panose="02040503050406030204"/>
                      </a:rPr>
                      <m:t>/</m:t>
                    </m:r>
                    <m:r>
                      <a:rPr lang="en-US" altLang="zh-CN" b="1" i="1">
                        <a:solidFill>
                          <a:schemeClr val="bg1"/>
                        </a:solidFill>
                        <a:latin typeface="Cambria Math" panose="02040503050406030204"/>
                      </a:rPr>
                      <m:t>𝑭</m:t>
                    </m:r>
                    <m:r>
                      <a:rPr lang="zh-CN" altLang="zh-CN" b="1">
                        <a:solidFill>
                          <a:schemeClr val="bg1"/>
                        </a:solidFill>
                        <a:latin typeface="Cambria Math" panose="02040503050406030204"/>
                      </a:rPr>
                      <m:t>，</m:t>
                    </m:r>
                    <m:r>
                      <a:rPr lang="en-US" altLang="zh-CN" b="1" i="1">
                        <a:solidFill>
                          <a:schemeClr val="bg1"/>
                        </a:solidFill>
                        <a:latin typeface="Cambria Math" panose="02040503050406030204"/>
                      </a:rPr>
                      <m:t>𝒊</m:t>
                    </m:r>
                    <m:r>
                      <a:rPr lang="zh-CN" altLang="zh-CN" b="1">
                        <a:solidFill>
                          <a:schemeClr val="bg1"/>
                        </a:solidFill>
                        <a:latin typeface="Cambria Math" panose="02040503050406030204"/>
                      </a:rPr>
                      <m:t>，</m:t>
                    </m:r>
                    <m:r>
                      <a:rPr lang="en-US" altLang="zh-CN" b="1" i="1">
                        <a:solidFill>
                          <a:schemeClr val="bg1"/>
                        </a:solidFill>
                        <a:latin typeface="Cambria Math" panose="02040503050406030204"/>
                      </a:rPr>
                      <m:t>𝒏</m:t>
                    </m:r>
                    <m:r>
                      <a:rPr lang="en-US" altLang="zh-CN" b="1">
                        <a:solidFill>
                          <a:schemeClr val="bg1"/>
                        </a:solidFill>
                        <a:latin typeface="Cambria Math" panose="02040503050406030204"/>
                      </a:rPr>
                      <m:t>)</m:t>
                    </m:r>
                  </m:oMath>
                </a14:m>
                <a:r>
                  <a:rPr lang="en-US" altLang="zh-CN" b="1" dirty="0">
                    <a:solidFill>
                      <a:schemeClr val="bg1"/>
                    </a:solidFill>
                  </a:rPr>
                  <a:t>						(2. 23)</a:t>
                </a:r>
                <a:endParaRPr lang="zh-CN" altLang="en-US" b="1" dirty="0">
                  <a:solidFill>
                    <a:schemeClr val="bg1"/>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765174" y="1905794"/>
                <a:ext cx="10744199" cy="3772379"/>
              </a:xfrm>
              <a:prstGeom prst="rect">
                <a:avLst/>
              </a:prstGeom>
              <a:blipFill rotWithShape="1">
                <a:blip r:embed="rId3"/>
                <a:stretch>
                  <a:fillRect l="-6" t="-4" r="6"/>
                </a:stretch>
              </a:blipFill>
            </p:spPr>
            <p:txBody>
              <a:bodyPr/>
              <a:lstStyle/>
              <a:p>
                <a:r>
                  <a:rPr lang="zh-CN" altLang="en-US">
                    <a:noFill/>
                  </a:rPr>
                  <a:t> </a:t>
                </a:r>
              </a:p>
            </p:txBody>
          </p:sp>
        </mc:Fallback>
      </mc:AlternateContent>
      <p:sp>
        <p:nvSpPr>
          <p:cNvPr id="8" name="矩形 7"/>
          <p:cNvSpPr/>
          <p:nvPr/>
        </p:nvSpPr>
        <p:spPr>
          <a:xfrm>
            <a:off x="765175" y="1119194"/>
            <a:ext cx="8839200" cy="461665"/>
          </a:xfrm>
          <a:prstGeom prst="rect">
            <a:avLst/>
          </a:prstGeom>
        </p:spPr>
        <p:txBody>
          <a:bodyPr wrap="square">
            <a:spAutoFit/>
          </a:bodyPr>
          <a:lstStyle/>
          <a:p>
            <a:r>
              <a:rPr lang="en-US" altLang="zh-CN" b="1" dirty="0"/>
              <a:t>2. </a:t>
            </a:r>
            <a:r>
              <a:rPr lang="zh-CN" altLang="en-US" b="1" dirty="0"/>
              <a:t>资金的等值   </a:t>
            </a:r>
            <a:r>
              <a:rPr lang="zh-CN" altLang="en-US" dirty="0"/>
              <a:t>（</a:t>
            </a:r>
            <a:r>
              <a:rPr lang="en-US" altLang="zh-CN" dirty="0"/>
              <a:t>4</a:t>
            </a:r>
            <a:r>
              <a:rPr lang="zh-CN" altLang="en-US" dirty="0"/>
              <a:t>）</a:t>
            </a:r>
            <a:r>
              <a:rPr lang="zh-CN" altLang="zh-CN" dirty="0"/>
              <a:t>等额支付偿债基金公式（已知</a:t>
            </a:r>
            <a:r>
              <a:rPr lang="en-US" altLang="zh-CN" dirty="0"/>
              <a:t> </a:t>
            </a:r>
            <a:r>
              <a:rPr lang="en-US" altLang="zh-CN" i="1" dirty="0"/>
              <a:t>F</a:t>
            </a:r>
            <a:r>
              <a:rPr lang="zh-CN" altLang="zh-CN" dirty="0"/>
              <a:t>，求</a:t>
            </a:r>
            <a:r>
              <a:rPr lang="en-US" altLang="zh-CN" dirty="0"/>
              <a:t> </a:t>
            </a:r>
            <a:r>
              <a:rPr lang="en-US" altLang="zh-CN" i="1" dirty="0"/>
              <a:t>A</a:t>
            </a:r>
            <a:r>
              <a:rPr lang="zh-CN" altLang="zh-CN" dirty="0"/>
              <a:t>）</a:t>
            </a:r>
            <a:endParaRPr lang="zh-CN" altLang="en-US" dirty="0"/>
          </a:p>
        </p:txBody>
      </p:sp>
      <p:sp>
        <p:nvSpPr>
          <p:cNvPr id="5" name="灯片编号占位符 4">
            <a:extLst>
              <a:ext uri="{FF2B5EF4-FFF2-40B4-BE49-F238E27FC236}">
                <a16:creationId xmlns:a16="http://schemas.microsoft.com/office/drawing/2014/main" id="{5AB816FF-39C6-4F19-9E87-A065B70618F4}"/>
              </a:ext>
            </a:extLst>
          </p:cNvPr>
          <p:cNvSpPr>
            <a:spLocks noGrp="1"/>
          </p:cNvSpPr>
          <p:nvPr>
            <p:ph type="sldNum" sz="quarter" idx="12"/>
          </p:nvPr>
        </p:nvSpPr>
        <p:spPr/>
        <p:txBody>
          <a:bodyPr/>
          <a:lstStyle/>
          <a:p>
            <a:fld id="{B6F15528-21DE-4FAA-801E-634DDDAF4B2B}" type="slidenum">
              <a:rPr lang="en-US" smtClean="0"/>
              <a:t>178</a:t>
            </a:fld>
            <a:endParaRPr lang="en-US" dirty="0"/>
          </a:p>
        </p:txBody>
      </p:sp>
      <p:sp>
        <p:nvSpPr>
          <p:cNvPr id="9" name="灯片编号占位符 8">
            <a:extLst>
              <a:ext uri="{FF2B5EF4-FFF2-40B4-BE49-F238E27FC236}">
                <a16:creationId xmlns:a16="http://schemas.microsoft.com/office/drawing/2014/main" id="{8B94B4D5-4D31-477C-A8B0-E5200FC9FAB4}"/>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178</a:t>
            </a:fld>
            <a:endParaRPr kumimoji="0" lang="en-US" altLang="zh-CN" sz="1800" dirty="0">
              <a:latin typeface="Times New Roman" panose="02020603050405020304" pitchFamily="18" charset="0"/>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7120" y="381794"/>
            <a:ext cx="6581775" cy="400050"/>
          </a:xfrm>
        </p:spPr>
        <p:txBody>
          <a:bodyPr/>
          <a:lstStyle/>
          <a:p>
            <a:r>
              <a:rPr lang="en-US" altLang="zh-CN" b="1" dirty="0"/>
              <a:t>2.2.3 </a:t>
            </a:r>
            <a:r>
              <a:rPr lang="zh-CN" altLang="zh-CN" b="1" dirty="0"/>
              <a:t>资金的等值计算及其应用</a:t>
            </a:r>
            <a:endParaRPr lang="zh-CN" altLang="en-US" b="1" dirty="0"/>
          </a:p>
        </p:txBody>
      </p:sp>
      <p:sp>
        <p:nvSpPr>
          <p:cNvPr id="5" name="矩形 4"/>
          <p:cNvSpPr/>
          <p:nvPr/>
        </p:nvSpPr>
        <p:spPr>
          <a:xfrm>
            <a:off x="688974" y="1685781"/>
            <a:ext cx="11201401" cy="1200329"/>
          </a:xfrm>
          <a:prstGeom prst="rect">
            <a:avLst/>
          </a:prstGeom>
        </p:spPr>
        <p:txBody>
          <a:bodyPr wrap="square">
            <a:spAutoFit/>
          </a:bodyPr>
          <a:lstStyle/>
          <a:p>
            <a:pPr>
              <a:lnSpc>
                <a:spcPct val="150000"/>
              </a:lnSpc>
            </a:pPr>
            <a:r>
              <a:rPr lang="zh-CN" altLang="zh-CN" dirty="0"/>
              <a:t>【例</a:t>
            </a:r>
            <a:r>
              <a:rPr lang="en-US" altLang="zh-CN" dirty="0"/>
              <a:t>2.12</a:t>
            </a:r>
            <a:r>
              <a:rPr lang="zh-CN" altLang="zh-CN" dirty="0"/>
              <a:t>】某</a:t>
            </a:r>
            <a:r>
              <a:rPr lang="en-US" altLang="zh-CN" dirty="0"/>
              <a:t>ERP</a:t>
            </a:r>
            <a:r>
              <a:rPr lang="zh-CN" altLang="zh-CN" dirty="0"/>
              <a:t>企业计划自筹资金在</a:t>
            </a:r>
            <a:r>
              <a:rPr lang="en-US" altLang="zh-CN" dirty="0"/>
              <a:t>6</a:t>
            </a:r>
            <a:r>
              <a:rPr lang="zh-CN" altLang="zh-CN" dirty="0"/>
              <a:t>年后获得</a:t>
            </a:r>
            <a:r>
              <a:rPr lang="en-US" altLang="zh-CN" dirty="0"/>
              <a:t>500</a:t>
            </a:r>
            <a:r>
              <a:rPr lang="zh-CN" altLang="zh-CN" dirty="0"/>
              <a:t>万元资金进行某新技术开发，依据市场行情，银行利率为</a:t>
            </a:r>
            <a:r>
              <a:rPr lang="en-US" altLang="zh-CN" dirty="0"/>
              <a:t>6%</a:t>
            </a:r>
            <a:r>
              <a:rPr lang="zh-CN" altLang="zh-CN" dirty="0"/>
              <a:t>，则从今年开始每年年末应筹集多少资金存入银行？</a:t>
            </a:r>
          </a:p>
        </p:txBody>
      </p:sp>
      <p:sp>
        <p:nvSpPr>
          <p:cNvPr id="6"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矩形 8"/>
          <p:cNvSpPr/>
          <p:nvPr/>
        </p:nvSpPr>
        <p:spPr>
          <a:xfrm>
            <a:off x="-27697" y="3311504"/>
            <a:ext cx="12216671" cy="45719"/>
          </a:xfrm>
          <a:prstGeom prst="rect">
            <a:avLst/>
          </a:prstGeom>
          <a:solidFill>
            <a:srgbClr val="74B836"/>
          </a:solidFill>
          <a:ln>
            <a:solidFill>
              <a:srgbClr val="74B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0" name="内容占位符 4"/>
          <p:cNvSpPr txBox="1"/>
          <p:nvPr/>
        </p:nvSpPr>
        <p:spPr>
          <a:xfrm>
            <a:off x="534093" y="3124994"/>
            <a:ext cx="4913852" cy="464458"/>
          </a:xfrm>
          <a:prstGeom prst="rect">
            <a:avLst/>
          </a:prstGeom>
          <a:solidFill>
            <a:srgbClr val="74B836"/>
          </a:solidFill>
          <a:ln>
            <a:solidFill>
              <a:srgbClr val="74B836"/>
            </a:solidFill>
          </a:ln>
        </p:spPr>
        <p:txBody>
          <a:bodyPr>
            <a:norm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gn="ctr">
              <a:buNone/>
            </a:pPr>
            <a:r>
              <a:rPr lang="zh-CN" altLang="en-US" b="1" dirty="0">
                <a:solidFill>
                  <a:schemeClr val="bg1"/>
                </a:solidFill>
              </a:rPr>
              <a:t>例</a:t>
            </a:r>
            <a:r>
              <a:rPr lang="en-US" altLang="zh-CN" b="1" dirty="0">
                <a:solidFill>
                  <a:schemeClr val="bg1"/>
                </a:solidFill>
              </a:rPr>
              <a:t>2.12</a:t>
            </a:r>
            <a:endParaRPr lang="zh-CN" altLang="en-US" b="1" dirty="0">
              <a:solidFill>
                <a:schemeClr val="bg1"/>
              </a:solidFill>
            </a:endParaRPr>
          </a:p>
        </p:txBody>
      </p:sp>
      <mc:AlternateContent xmlns:mc="http://schemas.openxmlformats.org/markup-compatibility/2006" xmlns:a14="http://schemas.microsoft.com/office/drawing/2010/main">
        <mc:Choice Requires="a14">
          <p:sp>
            <p:nvSpPr>
              <p:cNvPr id="7" name="矩形 6"/>
              <p:cNvSpPr/>
              <p:nvPr/>
            </p:nvSpPr>
            <p:spPr>
              <a:xfrm>
                <a:off x="2060575" y="4039394"/>
                <a:ext cx="9829800" cy="2308324"/>
              </a:xfrm>
              <a:prstGeom prst="rect">
                <a:avLst/>
              </a:prstGeom>
            </p:spPr>
            <p:txBody>
              <a:bodyPr wrap="square">
                <a:spAutoFit/>
              </a:bodyPr>
              <a:lstStyle/>
              <a:p>
                <a:pPr>
                  <a:lnSpc>
                    <a:spcPct val="150000"/>
                  </a:lnSpc>
                </a:pPr>
                <a:r>
                  <a:rPr lang="zh-CN" altLang="zh-CN" dirty="0"/>
                  <a:t>解：依题意有：</a:t>
                </a:r>
                <a:r>
                  <a:rPr lang="en-US" altLang="zh-CN" i="1" dirty="0"/>
                  <a:t>F</a:t>
                </a:r>
                <a:r>
                  <a:rPr lang="en-US" altLang="zh-CN" dirty="0"/>
                  <a:t>=500</a:t>
                </a:r>
                <a:r>
                  <a:rPr lang="zh-CN" altLang="zh-CN" dirty="0"/>
                  <a:t>，</a:t>
                </a:r>
                <a14:m>
                  <m:oMath xmlns:m="http://schemas.openxmlformats.org/officeDocument/2006/math">
                    <m:r>
                      <a:rPr lang="en-US" altLang="zh-CN" b="0" i="1">
                        <a:latin typeface="Cambria Math" panose="02040503050406030204"/>
                      </a:rPr>
                      <m:t>𝑖</m:t>
                    </m:r>
                    <m:r>
                      <a:rPr lang="en-US" altLang="zh-CN" b="0" i="1">
                        <a:latin typeface="Cambria Math" panose="02040503050406030204"/>
                      </a:rPr>
                      <m:t>=6%</m:t>
                    </m:r>
                  </m:oMath>
                </a14:m>
                <a:r>
                  <a:rPr lang="zh-CN" altLang="zh-CN" dirty="0"/>
                  <a:t>，</a:t>
                </a:r>
                <a:r>
                  <a:rPr lang="en-US" altLang="zh-CN" i="1" dirty="0"/>
                  <a:t>n</a:t>
                </a:r>
                <a:r>
                  <a:rPr lang="en-US" altLang="zh-CN" dirty="0"/>
                  <a:t>=6</a:t>
                </a:r>
                <a:endParaRPr lang="zh-CN" altLang="zh-CN" dirty="0"/>
              </a:p>
              <a:p>
                <a:pPr>
                  <a:lnSpc>
                    <a:spcPct val="150000"/>
                  </a:lnSpc>
                </a:pPr>
                <a:r>
                  <a:rPr lang="zh-CN" altLang="zh-CN" dirty="0"/>
                  <a:t>带入公式</a:t>
                </a:r>
                <a:r>
                  <a:rPr lang="en-US" altLang="zh-CN" dirty="0"/>
                  <a:t>2.23</a:t>
                </a:r>
                <a:r>
                  <a:rPr lang="zh-CN" altLang="zh-CN" dirty="0"/>
                  <a:t>可得：</a:t>
                </a:r>
                <a14:m>
                  <m:oMath xmlns:m="http://schemas.openxmlformats.org/officeDocument/2006/math">
                    <m:r>
                      <a:rPr lang="en-US" altLang="zh-CN" b="0" i="1">
                        <a:latin typeface="Cambria Math" panose="02040503050406030204"/>
                      </a:rPr>
                      <m:t>𝐴</m:t>
                    </m:r>
                    <m:r>
                      <a:rPr lang="en-US" altLang="zh-CN" b="0">
                        <a:latin typeface="Cambria Math" panose="02040503050406030204"/>
                      </a:rPr>
                      <m:t>=</m:t>
                    </m:r>
                    <m:r>
                      <a:rPr lang="en-US" altLang="zh-CN" b="0" i="1">
                        <a:latin typeface="Cambria Math" panose="02040503050406030204"/>
                      </a:rPr>
                      <m:t>𝐹</m:t>
                    </m:r>
                    <m:r>
                      <a:rPr lang="en-US" altLang="zh-CN" b="0">
                        <a:latin typeface="Cambria Math" panose="02040503050406030204"/>
                      </a:rPr>
                      <m:t>(</m:t>
                    </m:r>
                    <m:r>
                      <a:rPr lang="en-US" altLang="zh-CN" b="0" i="1">
                        <a:latin typeface="Cambria Math" panose="02040503050406030204"/>
                      </a:rPr>
                      <m:t>𝐴</m:t>
                    </m:r>
                    <m:r>
                      <a:rPr lang="en-US" altLang="zh-CN" b="0">
                        <a:latin typeface="Cambria Math" panose="02040503050406030204"/>
                      </a:rPr>
                      <m:t>/</m:t>
                    </m:r>
                    <m:r>
                      <a:rPr lang="en-US" altLang="zh-CN" b="0" i="1">
                        <a:latin typeface="Cambria Math" panose="02040503050406030204"/>
                      </a:rPr>
                      <m:t>𝐹</m:t>
                    </m:r>
                    <m:r>
                      <a:rPr lang="zh-CN" altLang="zh-CN" b="0">
                        <a:latin typeface="Cambria Math" panose="02040503050406030204"/>
                      </a:rPr>
                      <m:t>，</m:t>
                    </m:r>
                    <m:r>
                      <a:rPr lang="en-US" altLang="zh-CN" b="0" i="1">
                        <a:latin typeface="Cambria Math" panose="02040503050406030204"/>
                      </a:rPr>
                      <m:t>𝑖</m:t>
                    </m:r>
                    <m:r>
                      <a:rPr lang="zh-CN" altLang="zh-CN" b="0">
                        <a:latin typeface="Cambria Math" panose="02040503050406030204"/>
                      </a:rPr>
                      <m:t>，</m:t>
                    </m:r>
                    <m:r>
                      <a:rPr lang="en-US" altLang="zh-CN" b="0" i="1">
                        <a:latin typeface="Cambria Math" panose="02040503050406030204"/>
                      </a:rPr>
                      <m:t>𝑛</m:t>
                    </m:r>
                    <m:r>
                      <a:rPr lang="en-US" altLang="zh-CN" b="0">
                        <a:latin typeface="Cambria Math" panose="02040503050406030204"/>
                      </a:rPr>
                      <m:t>)=</m:t>
                    </m:r>
                    <m:r>
                      <a:rPr lang="en-US" altLang="zh-CN" b="0" i="1">
                        <a:latin typeface="Cambria Math" panose="02040503050406030204"/>
                      </a:rPr>
                      <m:t>500</m:t>
                    </m:r>
                    <m:r>
                      <a:rPr lang="en-US" altLang="zh-CN" b="0">
                        <a:latin typeface="Cambria Math" panose="02040503050406030204"/>
                      </a:rPr>
                      <m:t>×(</m:t>
                    </m:r>
                    <m:r>
                      <a:rPr lang="en-US" altLang="zh-CN" b="0" i="1">
                        <a:latin typeface="Cambria Math" panose="02040503050406030204"/>
                      </a:rPr>
                      <m:t>𝐴</m:t>
                    </m:r>
                    <m:r>
                      <a:rPr lang="en-US" altLang="zh-CN" b="0">
                        <a:latin typeface="Cambria Math" panose="02040503050406030204"/>
                      </a:rPr>
                      <m:t>/</m:t>
                    </m:r>
                    <m:r>
                      <a:rPr lang="en-US" altLang="zh-CN" b="0" i="1">
                        <a:latin typeface="Cambria Math" panose="02040503050406030204"/>
                      </a:rPr>
                      <m:t>𝐹</m:t>
                    </m:r>
                    <m:r>
                      <a:rPr lang="zh-CN" altLang="zh-CN" b="0">
                        <a:latin typeface="Cambria Math" panose="02040503050406030204"/>
                      </a:rPr>
                      <m:t>，</m:t>
                    </m:r>
                    <m:r>
                      <a:rPr lang="en-US" altLang="zh-CN" b="0" i="1">
                        <a:latin typeface="Cambria Math" panose="02040503050406030204"/>
                      </a:rPr>
                      <m:t>6%</m:t>
                    </m:r>
                    <m:r>
                      <a:rPr lang="zh-CN" altLang="zh-CN" b="0">
                        <a:latin typeface="Cambria Math" panose="02040503050406030204"/>
                      </a:rPr>
                      <m:t>，</m:t>
                    </m:r>
                    <m:r>
                      <a:rPr lang="en-US" altLang="zh-CN" b="0" i="1">
                        <a:latin typeface="Cambria Math" panose="02040503050406030204"/>
                      </a:rPr>
                      <m:t>6</m:t>
                    </m:r>
                    <m:r>
                      <a:rPr lang="en-US" altLang="zh-CN" b="0">
                        <a:latin typeface="Cambria Math" panose="02040503050406030204"/>
                      </a:rPr>
                      <m:t>)</m:t>
                    </m:r>
                  </m:oMath>
                </a14:m>
                <a:endParaRPr lang="zh-CN" altLang="zh-CN" dirty="0"/>
              </a:p>
              <a:p>
                <a:pPr>
                  <a:lnSpc>
                    <a:spcPct val="150000"/>
                  </a:lnSpc>
                </a:pPr>
                <a:r>
                  <a:rPr lang="zh-CN" altLang="zh-CN" dirty="0"/>
                  <a:t>经查表可得：</a:t>
                </a:r>
                <a14:m>
                  <m:oMath xmlns:m="http://schemas.openxmlformats.org/officeDocument/2006/math">
                    <m:r>
                      <a:rPr lang="en-US" altLang="zh-CN" b="0">
                        <a:latin typeface="Cambria Math" panose="02040503050406030204"/>
                      </a:rPr>
                      <m:t>(</m:t>
                    </m:r>
                    <m:r>
                      <a:rPr lang="en-US" altLang="zh-CN" b="0" i="1">
                        <a:latin typeface="Cambria Math" panose="02040503050406030204"/>
                      </a:rPr>
                      <m:t>𝐴</m:t>
                    </m:r>
                    <m:r>
                      <a:rPr lang="en-US" altLang="zh-CN" b="0">
                        <a:latin typeface="Cambria Math" panose="02040503050406030204"/>
                      </a:rPr>
                      <m:t>/</m:t>
                    </m:r>
                    <m:r>
                      <a:rPr lang="en-US" altLang="zh-CN" b="0" i="1">
                        <a:latin typeface="Cambria Math" panose="02040503050406030204"/>
                      </a:rPr>
                      <m:t>𝐹</m:t>
                    </m:r>
                    <m:r>
                      <a:rPr lang="zh-CN" altLang="zh-CN" b="0">
                        <a:latin typeface="Cambria Math" panose="02040503050406030204"/>
                      </a:rPr>
                      <m:t>，</m:t>
                    </m:r>
                    <m:r>
                      <a:rPr lang="en-US" altLang="zh-CN" b="0" i="1">
                        <a:latin typeface="Cambria Math" panose="02040503050406030204"/>
                      </a:rPr>
                      <m:t>6%</m:t>
                    </m:r>
                    <m:r>
                      <a:rPr lang="zh-CN" altLang="zh-CN" b="0">
                        <a:latin typeface="Cambria Math" panose="02040503050406030204"/>
                      </a:rPr>
                      <m:t>，</m:t>
                    </m:r>
                    <m:r>
                      <a:rPr lang="en-US" altLang="zh-CN" b="0" i="1">
                        <a:latin typeface="Cambria Math" panose="02040503050406030204"/>
                      </a:rPr>
                      <m:t>6</m:t>
                    </m:r>
                    <m:r>
                      <a:rPr lang="en-US" altLang="zh-CN" b="0">
                        <a:latin typeface="Cambria Math" panose="02040503050406030204"/>
                      </a:rPr>
                      <m:t>)=</m:t>
                    </m:r>
                    <m:r>
                      <a:rPr lang="en-US" altLang="zh-CN" b="0" i="1">
                        <a:latin typeface="Cambria Math" panose="02040503050406030204"/>
                      </a:rPr>
                      <m:t>0</m:t>
                    </m:r>
                    <m:r>
                      <a:rPr lang="en-US" altLang="zh-CN" b="0">
                        <a:latin typeface="Cambria Math" panose="02040503050406030204"/>
                      </a:rPr>
                      <m:t>.</m:t>
                    </m:r>
                    <m:r>
                      <a:rPr lang="en-US" altLang="zh-CN" b="0" i="1">
                        <a:latin typeface="Cambria Math" panose="02040503050406030204"/>
                      </a:rPr>
                      <m:t>1434</m:t>
                    </m:r>
                  </m:oMath>
                </a14:m>
                <a:r>
                  <a:rPr lang="zh-CN" altLang="zh-CN" dirty="0"/>
                  <a:t>，则有</a:t>
                </a:r>
              </a:p>
              <a:p>
                <a:pPr>
                  <a:lnSpc>
                    <a:spcPct val="150000"/>
                  </a:lnSpc>
                </a:pPr>
                <a14:m>
                  <m:oMath xmlns:m="http://schemas.openxmlformats.org/officeDocument/2006/math">
                    <m:r>
                      <a:rPr lang="en-US" altLang="zh-CN" b="0" i="1">
                        <a:latin typeface="Cambria Math" panose="02040503050406030204"/>
                      </a:rPr>
                      <m:t>𝐴</m:t>
                    </m:r>
                    <m:r>
                      <a:rPr lang="en-US" altLang="zh-CN" b="0">
                        <a:latin typeface="Cambria Math" panose="02040503050406030204"/>
                      </a:rPr>
                      <m:t>=</m:t>
                    </m:r>
                    <m:r>
                      <a:rPr lang="en-US" altLang="zh-CN" b="0" i="1">
                        <a:latin typeface="Cambria Math" panose="02040503050406030204"/>
                      </a:rPr>
                      <m:t>500</m:t>
                    </m:r>
                    <m:r>
                      <a:rPr lang="en-US" altLang="zh-CN" b="0">
                        <a:latin typeface="Cambria Math" panose="02040503050406030204"/>
                      </a:rPr>
                      <m:t>×(</m:t>
                    </m:r>
                    <m:r>
                      <a:rPr lang="en-US" altLang="zh-CN" b="0" i="1">
                        <a:latin typeface="Cambria Math" panose="02040503050406030204"/>
                      </a:rPr>
                      <m:t>𝐴</m:t>
                    </m:r>
                    <m:r>
                      <a:rPr lang="en-US" altLang="zh-CN" b="0">
                        <a:latin typeface="Cambria Math" panose="02040503050406030204"/>
                      </a:rPr>
                      <m:t>/</m:t>
                    </m:r>
                    <m:r>
                      <a:rPr lang="en-US" altLang="zh-CN" b="0" i="1">
                        <a:latin typeface="Cambria Math" panose="02040503050406030204"/>
                      </a:rPr>
                      <m:t>𝐹</m:t>
                    </m:r>
                    <m:r>
                      <a:rPr lang="zh-CN" altLang="zh-CN" b="0">
                        <a:latin typeface="Cambria Math" panose="02040503050406030204"/>
                      </a:rPr>
                      <m:t>，</m:t>
                    </m:r>
                    <m:r>
                      <a:rPr lang="en-US" altLang="zh-CN" b="0" i="1">
                        <a:latin typeface="Cambria Math" panose="02040503050406030204"/>
                      </a:rPr>
                      <m:t>6%</m:t>
                    </m:r>
                    <m:r>
                      <a:rPr lang="zh-CN" altLang="zh-CN" b="0">
                        <a:latin typeface="Cambria Math" panose="02040503050406030204"/>
                      </a:rPr>
                      <m:t>，</m:t>
                    </m:r>
                    <m:r>
                      <a:rPr lang="en-US" altLang="zh-CN" b="0" i="1">
                        <a:latin typeface="Cambria Math" panose="02040503050406030204"/>
                      </a:rPr>
                      <m:t>6</m:t>
                    </m:r>
                    <m:r>
                      <a:rPr lang="en-US" altLang="zh-CN" b="0">
                        <a:latin typeface="Cambria Math" panose="02040503050406030204"/>
                      </a:rPr>
                      <m:t>)=</m:t>
                    </m:r>
                    <m:r>
                      <a:rPr lang="en-US" altLang="zh-CN" b="0" i="1">
                        <a:latin typeface="Cambria Math" panose="02040503050406030204"/>
                      </a:rPr>
                      <m:t>500</m:t>
                    </m:r>
                    <m:r>
                      <a:rPr lang="en-US" altLang="zh-CN" b="0">
                        <a:latin typeface="Cambria Math" panose="02040503050406030204"/>
                      </a:rPr>
                      <m:t>×</m:t>
                    </m:r>
                    <m:r>
                      <a:rPr lang="en-US" altLang="zh-CN" b="0" i="1">
                        <a:latin typeface="Cambria Math" panose="02040503050406030204"/>
                      </a:rPr>
                      <m:t>0</m:t>
                    </m:r>
                    <m:r>
                      <a:rPr lang="en-US" altLang="zh-CN" b="0">
                        <a:latin typeface="Cambria Math" panose="02040503050406030204"/>
                      </a:rPr>
                      <m:t>.</m:t>
                    </m:r>
                    <m:r>
                      <a:rPr lang="en-US" altLang="zh-CN" b="0" i="1">
                        <a:latin typeface="Cambria Math" panose="02040503050406030204"/>
                      </a:rPr>
                      <m:t>1434</m:t>
                    </m:r>
                    <m:r>
                      <a:rPr lang="en-US" altLang="zh-CN" b="0">
                        <a:latin typeface="Cambria Math" panose="02040503050406030204"/>
                      </a:rPr>
                      <m:t>=</m:t>
                    </m:r>
                    <m:r>
                      <a:rPr lang="en-US" altLang="zh-CN" b="0" i="1">
                        <a:latin typeface="Cambria Math" panose="02040503050406030204"/>
                      </a:rPr>
                      <m:t>71</m:t>
                    </m:r>
                    <m:r>
                      <a:rPr lang="en-US" altLang="zh-CN" b="0">
                        <a:latin typeface="Cambria Math" panose="02040503050406030204"/>
                      </a:rPr>
                      <m:t>.</m:t>
                    </m:r>
                    <m:r>
                      <a:rPr lang="en-US" altLang="zh-CN" b="0" i="1">
                        <a:latin typeface="Cambria Math" panose="02040503050406030204"/>
                      </a:rPr>
                      <m:t>7</m:t>
                    </m:r>
                  </m:oMath>
                </a14:m>
                <a:r>
                  <a:rPr lang="zh-CN" altLang="zh-CN" dirty="0"/>
                  <a:t>（万元）</a:t>
                </a:r>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2060575" y="4039394"/>
                <a:ext cx="9829800" cy="2308324"/>
              </a:xfrm>
              <a:prstGeom prst="rect">
                <a:avLst/>
              </a:prstGeom>
              <a:blipFill rotWithShape="1">
                <a:blip r:embed="rId3"/>
                <a:stretch>
                  <a:fillRect t="-7" b="11"/>
                </a:stretch>
              </a:blipFill>
            </p:spPr>
            <p:txBody>
              <a:bodyPr/>
              <a:lstStyle/>
              <a:p>
                <a:r>
                  <a:rPr lang="zh-CN" altLang="en-US">
                    <a:noFill/>
                  </a:rPr>
                  <a:t> </a:t>
                </a:r>
              </a:p>
            </p:txBody>
          </p:sp>
        </mc:Fallback>
      </mc:AlternateContent>
      <p:sp>
        <p:nvSpPr>
          <p:cNvPr id="11" name="矩形 10"/>
          <p:cNvSpPr/>
          <p:nvPr/>
        </p:nvSpPr>
        <p:spPr>
          <a:xfrm>
            <a:off x="765175" y="1119194"/>
            <a:ext cx="8839200" cy="461665"/>
          </a:xfrm>
          <a:prstGeom prst="rect">
            <a:avLst/>
          </a:prstGeom>
        </p:spPr>
        <p:txBody>
          <a:bodyPr wrap="square">
            <a:spAutoFit/>
          </a:bodyPr>
          <a:lstStyle/>
          <a:p>
            <a:r>
              <a:rPr lang="en-US" altLang="zh-CN" b="1" dirty="0"/>
              <a:t>2. </a:t>
            </a:r>
            <a:r>
              <a:rPr lang="zh-CN" altLang="en-US" b="1" dirty="0"/>
              <a:t>资金的等值   </a:t>
            </a:r>
            <a:r>
              <a:rPr lang="zh-CN" altLang="en-US" dirty="0"/>
              <a:t>（</a:t>
            </a:r>
            <a:r>
              <a:rPr lang="en-US" altLang="zh-CN" dirty="0"/>
              <a:t>4</a:t>
            </a:r>
            <a:r>
              <a:rPr lang="zh-CN" altLang="en-US" dirty="0"/>
              <a:t>）</a:t>
            </a:r>
            <a:r>
              <a:rPr lang="zh-CN" altLang="zh-CN" dirty="0"/>
              <a:t>等额支付偿债基金公式（已知</a:t>
            </a:r>
            <a:r>
              <a:rPr lang="en-US" altLang="zh-CN" i="1" dirty="0"/>
              <a:t>F</a:t>
            </a:r>
            <a:r>
              <a:rPr lang="zh-CN" altLang="zh-CN" dirty="0"/>
              <a:t>，求</a:t>
            </a:r>
            <a:r>
              <a:rPr lang="en-US" altLang="zh-CN" i="1" dirty="0"/>
              <a:t>A</a:t>
            </a:r>
            <a:r>
              <a:rPr lang="zh-CN" altLang="zh-CN" dirty="0"/>
              <a:t>）</a:t>
            </a:r>
            <a:endParaRPr lang="zh-CN" altLang="en-US" dirty="0"/>
          </a:p>
        </p:txBody>
      </p:sp>
      <p:sp>
        <p:nvSpPr>
          <p:cNvPr id="4" name="灯片编号占位符 3">
            <a:extLst>
              <a:ext uri="{FF2B5EF4-FFF2-40B4-BE49-F238E27FC236}">
                <a16:creationId xmlns:a16="http://schemas.microsoft.com/office/drawing/2014/main" id="{8DA708F6-736A-4662-9384-5C182AC2EC44}"/>
              </a:ext>
            </a:extLst>
          </p:cNvPr>
          <p:cNvSpPr>
            <a:spLocks noGrp="1"/>
          </p:cNvSpPr>
          <p:nvPr>
            <p:ph type="sldNum" sz="quarter" idx="12"/>
          </p:nvPr>
        </p:nvSpPr>
        <p:spPr/>
        <p:txBody>
          <a:bodyPr/>
          <a:lstStyle/>
          <a:p>
            <a:fld id="{B6F15528-21DE-4FAA-801E-634DDDAF4B2B}" type="slidenum">
              <a:rPr lang="en-US" smtClean="0"/>
              <a:t>179</a:t>
            </a:fld>
            <a:endParaRPr lang="en-US" dirty="0"/>
          </a:p>
        </p:txBody>
      </p:sp>
      <p:sp>
        <p:nvSpPr>
          <p:cNvPr id="12" name="灯片编号占位符 8">
            <a:extLst>
              <a:ext uri="{FF2B5EF4-FFF2-40B4-BE49-F238E27FC236}">
                <a16:creationId xmlns:a16="http://schemas.microsoft.com/office/drawing/2014/main" id="{FBE26366-ECFA-43B5-A149-28FD6E93436E}"/>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179</a:t>
            </a:fld>
            <a:endParaRPr kumimoji="0" lang="en-US" altLang="zh-CN" sz="1800" dirty="0">
              <a:latin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1.1.2 </a:t>
            </a:r>
            <a:r>
              <a:rPr lang="zh-CN" altLang="en-US" dirty="0"/>
              <a:t>软件产业</a:t>
            </a:r>
            <a:r>
              <a:rPr lang="en-US" altLang="zh-CN" dirty="0"/>
              <a:t>——</a:t>
            </a:r>
            <a:r>
              <a:rPr lang="zh-CN" altLang="en-US" sz="2000" dirty="0"/>
              <a:t>软件产业的特点</a:t>
            </a:r>
            <a:endParaRPr lang="zh-CN" altLang="en-US" dirty="0"/>
          </a:p>
        </p:txBody>
      </p:sp>
      <p:grpSp>
        <p:nvGrpSpPr>
          <p:cNvPr id="44" name="组合 43"/>
          <p:cNvGrpSpPr/>
          <p:nvPr/>
        </p:nvGrpSpPr>
        <p:grpSpPr>
          <a:xfrm>
            <a:off x="612775" y="1782462"/>
            <a:ext cx="579307" cy="626655"/>
            <a:chOff x="6242320" y="1105727"/>
            <a:chExt cx="579005" cy="626656"/>
          </a:xfrm>
        </p:grpSpPr>
        <p:sp>
          <p:nvSpPr>
            <p:cNvPr id="45" name="TextBox 6"/>
            <p:cNvSpPr txBox="1"/>
            <p:nvPr/>
          </p:nvSpPr>
          <p:spPr>
            <a:xfrm>
              <a:off x="6327224" y="1105727"/>
              <a:ext cx="448425" cy="492443"/>
            </a:xfrm>
            <a:prstGeom prst="rect">
              <a:avLst/>
            </a:prstGeom>
            <a:noFill/>
          </p:spPr>
          <p:txBody>
            <a:bodyPr vert="horz" wrap="square" lIns="0" tIns="0" rIns="0" bIns="0" rtlCol="0" anchor="ctr">
              <a:spAutoFit/>
            </a:bodyPr>
            <a:lstStyle/>
            <a:p>
              <a:pPr algn="l"/>
              <a:r>
                <a:rPr lang="en-US" altLang="zh-CN" sz="3200" b="1" dirty="0">
                  <a:solidFill>
                    <a:srgbClr val="FFB850"/>
                  </a:solidFill>
                  <a:latin typeface="Impact" panose="020B0806030902050204" pitchFamily="34" charset="0"/>
                  <a:ea typeface="微软雅黑" panose="020B0503020204020204" pitchFamily="34" charset="-122"/>
                </a:rPr>
                <a:t>01</a:t>
              </a:r>
              <a:endParaRPr lang="zh-CN" altLang="en-US" sz="3200" b="1" dirty="0">
                <a:solidFill>
                  <a:srgbClr val="FFB850"/>
                </a:solidFill>
                <a:latin typeface="微软雅黑" panose="020B0503020204020204" pitchFamily="34" charset="-122"/>
                <a:ea typeface="微软雅黑" panose="020B0503020204020204" pitchFamily="34" charset="-122"/>
              </a:endParaRPr>
            </a:p>
          </p:txBody>
        </p:sp>
        <p:sp>
          <p:nvSpPr>
            <p:cNvPr id="46" name="文本框 22"/>
            <p:cNvSpPr txBox="1"/>
            <p:nvPr/>
          </p:nvSpPr>
          <p:spPr>
            <a:xfrm>
              <a:off x="6242320" y="1516939"/>
              <a:ext cx="579005" cy="215444"/>
            </a:xfrm>
            <a:prstGeom prst="rect">
              <a:avLst/>
            </a:prstGeom>
            <a:noFill/>
          </p:spPr>
          <p:txBody>
            <a:bodyPr wrap="none" rtlCol="0">
              <a:spAutoFit/>
            </a:bodyPr>
            <a:lstStyle/>
            <a:p>
              <a:r>
                <a:rPr lang="en-US" altLang="zh-CN" sz="800" b="1" dirty="0">
                  <a:solidFill>
                    <a:srgbClr val="818181"/>
                  </a:solidFill>
                  <a:latin typeface="Leelawadee" panose="020B0502040204020203" pitchFamily="34" charset="-34"/>
                  <a:cs typeface="Leelawadee" panose="020B0502040204020203" pitchFamily="34" charset="-34"/>
                </a:rPr>
                <a:t>OPTION</a:t>
              </a:r>
              <a:endParaRPr lang="zh-CN" altLang="en-US" sz="800" b="1" dirty="0">
                <a:solidFill>
                  <a:srgbClr val="818181"/>
                </a:solidFill>
                <a:latin typeface="Leelawadee" panose="020B0502040204020203" pitchFamily="34" charset="-34"/>
                <a:cs typeface="Leelawadee" panose="020B0502040204020203" pitchFamily="34" charset="-34"/>
              </a:endParaRPr>
            </a:p>
          </p:txBody>
        </p:sp>
      </p:grpSp>
      <p:grpSp>
        <p:nvGrpSpPr>
          <p:cNvPr id="47" name="组合 46"/>
          <p:cNvGrpSpPr/>
          <p:nvPr/>
        </p:nvGrpSpPr>
        <p:grpSpPr>
          <a:xfrm>
            <a:off x="612775" y="2896394"/>
            <a:ext cx="579307" cy="631762"/>
            <a:chOff x="6242320" y="2373233"/>
            <a:chExt cx="579005" cy="631762"/>
          </a:xfrm>
        </p:grpSpPr>
        <p:sp>
          <p:nvSpPr>
            <p:cNvPr id="48" name="TextBox 6"/>
            <p:cNvSpPr txBox="1"/>
            <p:nvPr/>
          </p:nvSpPr>
          <p:spPr>
            <a:xfrm>
              <a:off x="6327224" y="2373233"/>
              <a:ext cx="448425" cy="492443"/>
            </a:xfrm>
            <a:prstGeom prst="rect">
              <a:avLst/>
            </a:prstGeom>
            <a:noFill/>
          </p:spPr>
          <p:txBody>
            <a:bodyPr vert="horz" wrap="square" lIns="0" tIns="0" rIns="0" bIns="0" rtlCol="0" anchor="ctr">
              <a:spAutoFit/>
            </a:bodyPr>
            <a:lstStyle/>
            <a:p>
              <a:pPr algn="l"/>
              <a:r>
                <a:rPr lang="en-US" altLang="zh-CN" sz="3200" b="1" dirty="0">
                  <a:solidFill>
                    <a:srgbClr val="01ACBE"/>
                  </a:solidFill>
                  <a:latin typeface="Impact" panose="020B0806030902050204" pitchFamily="34" charset="0"/>
                  <a:ea typeface="微软雅黑" panose="020B0503020204020204" pitchFamily="34" charset="-122"/>
                </a:rPr>
                <a:t>02</a:t>
              </a:r>
              <a:endParaRPr lang="zh-CN" altLang="en-US" sz="3200" b="1" dirty="0">
                <a:solidFill>
                  <a:srgbClr val="01ACBE"/>
                </a:solidFill>
                <a:latin typeface="微软雅黑" panose="020B0503020204020204" pitchFamily="34" charset="-122"/>
                <a:ea typeface="微软雅黑" panose="020B0503020204020204" pitchFamily="34" charset="-122"/>
              </a:endParaRPr>
            </a:p>
          </p:txBody>
        </p:sp>
        <p:sp>
          <p:nvSpPr>
            <p:cNvPr id="49" name="文本框 23"/>
            <p:cNvSpPr txBox="1"/>
            <p:nvPr/>
          </p:nvSpPr>
          <p:spPr>
            <a:xfrm>
              <a:off x="6242320" y="2789551"/>
              <a:ext cx="579005" cy="215444"/>
            </a:xfrm>
            <a:prstGeom prst="rect">
              <a:avLst/>
            </a:prstGeom>
            <a:noFill/>
          </p:spPr>
          <p:txBody>
            <a:bodyPr wrap="none" rtlCol="0">
              <a:spAutoFit/>
            </a:bodyPr>
            <a:lstStyle/>
            <a:p>
              <a:r>
                <a:rPr lang="en-US" altLang="zh-CN" sz="800" b="1" dirty="0">
                  <a:solidFill>
                    <a:srgbClr val="818181"/>
                  </a:solidFill>
                  <a:latin typeface="Leelawadee" panose="020B0502040204020203" pitchFamily="34" charset="-34"/>
                  <a:cs typeface="Leelawadee" panose="020B0502040204020203" pitchFamily="34" charset="-34"/>
                </a:rPr>
                <a:t>OPTION</a:t>
              </a:r>
              <a:endParaRPr lang="zh-CN" altLang="en-US" sz="800" b="1" dirty="0">
                <a:solidFill>
                  <a:srgbClr val="818181"/>
                </a:solidFill>
                <a:latin typeface="Leelawadee" panose="020B0502040204020203" pitchFamily="34" charset="-34"/>
                <a:cs typeface="Leelawadee" panose="020B0502040204020203" pitchFamily="34" charset="-34"/>
              </a:endParaRPr>
            </a:p>
          </p:txBody>
        </p:sp>
      </p:grpSp>
      <p:grpSp>
        <p:nvGrpSpPr>
          <p:cNvPr id="50" name="组合 49"/>
          <p:cNvGrpSpPr/>
          <p:nvPr/>
        </p:nvGrpSpPr>
        <p:grpSpPr>
          <a:xfrm>
            <a:off x="612775" y="4267994"/>
            <a:ext cx="579307" cy="620494"/>
            <a:chOff x="6242320" y="3640739"/>
            <a:chExt cx="579005" cy="620494"/>
          </a:xfrm>
        </p:grpSpPr>
        <p:sp>
          <p:nvSpPr>
            <p:cNvPr id="51" name="TextBox 6"/>
            <p:cNvSpPr txBox="1"/>
            <p:nvPr/>
          </p:nvSpPr>
          <p:spPr>
            <a:xfrm>
              <a:off x="6327224" y="3640739"/>
              <a:ext cx="448425" cy="492443"/>
            </a:xfrm>
            <a:prstGeom prst="rect">
              <a:avLst/>
            </a:prstGeom>
            <a:noFill/>
          </p:spPr>
          <p:txBody>
            <a:bodyPr vert="horz" wrap="square" lIns="0" tIns="0" rIns="0" bIns="0" rtlCol="0" anchor="ctr">
              <a:spAutoFit/>
            </a:bodyPr>
            <a:lstStyle/>
            <a:p>
              <a:pPr algn="l"/>
              <a:r>
                <a:rPr lang="en-US" altLang="zh-CN" sz="3200" b="1" dirty="0">
                  <a:solidFill>
                    <a:srgbClr val="C00000"/>
                  </a:solidFill>
                  <a:latin typeface="Impact" panose="020B0806030902050204" pitchFamily="34" charset="0"/>
                  <a:ea typeface="微软雅黑" panose="020B0503020204020204" pitchFamily="34" charset="-122"/>
                </a:rPr>
                <a:t>03</a:t>
              </a:r>
              <a:endParaRPr lang="zh-CN" altLang="en-US" sz="3200" b="1" dirty="0">
                <a:solidFill>
                  <a:srgbClr val="C00000"/>
                </a:solidFill>
                <a:latin typeface="微软雅黑" panose="020B0503020204020204" pitchFamily="34" charset="-122"/>
                <a:ea typeface="微软雅黑" panose="020B0503020204020204" pitchFamily="34" charset="-122"/>
              </a:endParaRPr>
            </a:p>
          </p:txBody>
        </p:sp>
        <p:sp>
          <p:nvSpPr>
            <p:cNvPr id="52" name="文本框 24"/>
            <p:cNvSpPr txBox="1"/>
            <p:nvPr/>
          </p:nvSpPr>
          <p:spPr>
            <a:xfrm>
              <a:off x="6242320" y="4045789"/>
              <a:ext cx="579005" cy="215444"/>
            </a:xfrm>
            <a:prstGeom prst="rect">
              <a:avLst/>
            </a:prstGeom>
            <a:noFill/>
          </p:spPr>
          <p:txBody>
            <a:bodyPr wrap="none" rtlCol="0">
              <a:spAutoFit/>
            </a:bodyPr>
            <a:lstStyle/>
            <a:p>
              <a:r>
                <a:rPr lang="en-US" altLang="zh-CN" sz="800" b="1" dirty="0">
                  <a:solidFill>
                    <a:srgbClr val="818181"/>
                  </a:solidFill>
                  <a:latin typeface="Leelawadee" panose="020B0502040204020203" pitchFamily="34" charset="-34"/>
                  <a:cs typeface="Leelawadee" panose="020B0502040204020203" pitchFamily="34" charset="-34"/>
                </a:rPr>
                <a:t>OPTION</a:t>
              </a:r>
              <a:endParaRPr lang="zh-CN" altLang="en-US" sz="800" b="1" dirty="0">
                <a:solidFill>
                  <a:srgbClr val="818181"/>
                </a:solidFill>
                <a:latin typeface="Leelawadee" panose="020B0502040204020203" pitchFamily="34" charset="-34"/>
                <a:cs typeface="Leelawadee" panose="020B0502040204020203" pitchFamily="34" charset="-34"/>
              </a:endParaRPr>
            </a:p>
          </p:txBody>
        </p:sp>
      </p:grpSp>
      <p:grpSp>
        <p:nvGrpSpPr>
          <p:cNvPr id="53" name="组合 52"/>
          <p:cNvGrpSpPr/>
          <p:nvPr/>
        </p:nvGrpSpPr>
        <p:grpSpPr>
          <a:xfrm>
            <a:off x="6571419" y="1799891"/>
            <a:ext cx="579307" cy="609226"/>
            <a:chOff x="6250444" y="4908245"/>
            <a:chExt cx="579005" cy="609226"/>
          </a:xfrm>
        </p:grpSpPr>
        <p:sp>
          <p:nvSpPr>
            <p:cNvPr id="54" name="TextBox 6"/>
            <p:cNvSpPr txBox="1"/>
            <p:nvPr/>
          </p:nvSpPr>
          <p:spPr>
            <a:xfrm>
              <a:off x="6327224" y="4908245"/>
              <a:ext cx="448425" cy="492443"/>
            </a:xfrm>
            <a:prstGeom prst="rect">
              <a:avLst/>
            </a:prstGeom>
            <a:noFill/>
          </p:spPr>
          <p:txBody>
            <a:bodyPr vert="horz" wrap="square" lIns="0" tIns="0" rIns="0" bIns="0" rtlCol="0" anchor="ctr">
              <a:spAutoFit/>
            </a:bodyPr>
            <a:lstStyle/>
            <a:p>
              <a:pPr algn="l"/>
              <a:r>
                <a:rPr lang="en-US" altLang="zh-CN" sz="3200" b="1" dirty="0">
                  <a:solidFill>
                    <a:srgbClr val="960096"/>
                  </a:solidFill>
                  <a:latin typeface="Impact" panose="020B0806030902050204" pitchFamily="34" charset="0"/>
                  <a:ea typeface="微软雅黑" panose="020B0503020204020204" pitchFamily="34" charset="-122"/>
                </a:rPr>
                <a:t>04</a:t>
              </a:r>
              <a:endParaRPr lang="zh-CN" altLang="en-US" sz="3200" b="1" dirty="0">
                <a:solidFill>
                  <a:srgbClr val="960096"/>
                </a:solidFill>
                <a:latin typeface="微软雅黑" panose="020B0503020204020204" pitchFamily="34" charset="-122"/>
                <a:ea typeface="微软雅黑" panose="020B0503020204020204" pitchFamily="34" charset="-122"/>
              </a:endParaRPr>
            </a:p>
          </p:txBody>
        </p:sp>
        <p:sp>
          <p:nvSpPr>
            <p:cNvPr id="55" name="文本框 25"/>
            <p:cNvSpPr txBox="1"/>
            <p:nvPr/>
          </p:nvSpPr>
          <p:spPr>
            <a:xfrm>
              <a:off x="6250444" y="5302027"/>
              <a:ext cx="579005" cy="215444"/>
            </a:xfrm>
            <a:prstGeom prst="rect">
              <a:avLst/>
            </a:prstGeom>
            <a:noFill/>
          </p:spPr>
          <p:txBody>
            <a:bodyPr wrap="none" rtlCol="0">
              <a:spAutoFit/>
            </a:bodyPr>
            <a:lstStyle/>
            <a:p>
              <a:r>
                <a:rPr lang="en-US" altLang="zh-CN" sz="800" b="1" dirty="0">
                  <a:solidFill>
                    <a:srgbClr val="818181"/>
                  </a:solidFill>
                  <a:latin typeface="Leelawadee" panose="020B0502040204020203" pitchFamily="34" charset="-34"/>
                  <a:cs typeface="Leelawadee" panose="020B0502040204020203" pitchFamily="34" charset="-34"/>
                </a:rPr>
                <a:t>OPTION</a:t>
              </a:r>
              <a:endParaRPr lang="zh-CN" altLang="en-US" sz="800" b="1" dirty="0">
                <a:solidFill>
                  <a:srgbClr val="818181"/>
                </a:solidFill>
                <a:latin typeface="Leelawadee" panose="020B0502040204020203" pitchFamily="34" charset="-34"/>
                <a:cs typeface="Leelawadee" panose="020B0502040204020203" pitchFamily="34" charset="-34"/>
              </a:endParaRPr>
            </a:p>
          </p:txBody>
        </p:sp>
      </p:grpSp>
      <p:grpSp>
        <p:nvGrpSpPr>
          <p:cNvPr id="56" name="组合 55"/>
          <p:cNvGrpSpPr/>
          <p:nvPr/>
        </p:nvGrpSpPr>
        <p:grpSpPr>
          <a:xfrm>
            <a:off x="697725" y="2503796"/>
            <a:ext cx="4807240" cy="180682"/>
            <a:chOff x="6327224" y="1896619"/>
            <a:chExt cx="2624395" cy="9524"/>
          </a:xfrm>
        </p:grpSpPr>
        <p:cxnSp>
          <p:nvCxnSpPr>
            <p:cNvPr id="57" name="直接连接符 56"/>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6327224" y="1906143"/>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9" name="组合 58"/>
          <p:cNvGrpSpPr/>
          <p:nvPr/>
        </p:nvGrpSpPr>
        <p:grpSpPr>
          <a:xfrm>
            <a:off x="697725" y="3802534"/>
            <a:ext cx="4807240" cy="122560"/>
            <a:chOff x="6327224" y="1896619"/>
            <a:chExt cx="2624395" cy="9524"/>
          </a:xfrm>
        </p:grpSpPr>
        <p:cxnSp>
          <p:nvCxnSpPr>
            <p:cNvPr id="60" name="直接连接符 59"/>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6327224" y="1906143"/>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2" name="组合 61"/>
          <p:cNvGrpSpPr/>
          <p:nvPr/>
        </p:nvGrpSpPr>
        <p:grpSpPr>
          <a:xfrm>
            <a:off x="697725" y="5115234"/>
            <a:ext cx="4807240" cy="143360"/>
            <a:chOff x="6327224" y="1896619"/>
            <a:chExt cx="2624395" cy="9524"/>
          </a:xfrm>
        </p:grpSpPr>
        <p:cxnSp>
          <p:nvCxnSpPr>
            <p:cNvPr id="63" name="直接连接符 62"/>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6327224" y="1906143"/>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8" name="文本框 44"/>
          <p:cNvSpPr txBox="1"/>
          <p:nvPr/>
        </p:nvSpPr>
        <p:spPr>
          <a:xfrm>
            <a:off x="1518447" y="1764548"/>
            <a:ext cx="4140312" cy="461665"/>
          </a:xfrm>
          <a:prstGeom prst="rect">
            <a:avLst/>
          </a:prstGeom>
          <a:noFill/>
        </p:spPr>
        <p:txBody>
          <a:bodyPr wrap="square" rtlCol="0">
            <a:spAutoFit/>
          </a:bodyPr>
          <a:lstStyle/>
          <a:p>
            <a:pPr>
              <a:lnSpc>
                <a:spcPct val="120000"/>
              </a:lnSpc>
            </a:pPr>
            <a:r>
              <a:rPr lang="zh-CN" altLang="zh-CN" sz="2000" b="1" dirty="0"/>
              <a:t>高技术、高附加值及高效益特征</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Leelawadee" panose="020B0502040204020203" pitchFamily="34" charset="-34"/>
            </a:endParaRPr>
          </a:p>
        </p:txBody>
      </p:sp>
      <p:sp>
        <p:nvSpPr>
          <p:cNvPr id="69" name="文本框 44"/>
          <p:cNvSpPr txBox="1"/>
          <p:nvPr/>
        </p:nvSpPr>
        <p:spPr>
          <a:xfrm>
            <a:off x="1489872" y="3018446"/>
            <a:ext cx="3345143" cy="461665"/>
          </a:xfrm>
          <a:prstGeom prst="rect">
            <a:avLst/>
          </a:prstGeom>
          <a:noFill/>
        </p:spPr>
        <p:txBody>
          <a:bodyPr wrap="square" rtlCol="0">
            <a:spAutoFit/>
          </a:bodyPr>
          <a:lstStyle/>
          <a:p>
            <a:pPr>
              <a:lnSpc>
                <a:spcPct val="120000"/>
              </a:lnSpc>
            </a:pPr>
            <a:r>
              <a:rPr lang="zh-CN" altLang="zh-CN" sz="2000" b="1" dirty="0"/>
              <a:t>国际化特征</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Leelawadee" panose="020B0502040204020203" pitchFamily="34" charset="-34"/>
            </a:endParaRPr>
          </a:p>
        </p:txBody>
      </p:sp>
      <p:sp>
        <p:nvSpPr>
          <p:cNvPr id="70" name="文本框 44"/>
          <p:cNvSpPr txBox="1"/>
          <p:nvPr/>
        </p:nvSpPr>
        <p:spPr>
          <a:xfrm>
            <a:off x="1543393" y="4314817"/>
            <a:ext cx="2659343" cy="461665"/>
          </a:xfrm>
          <a:prstGeom prst="rect">
            <a:avLst/>
          </a:prstGeom>
          <a:noFill/>
        </p:spPr>
        <p:txBody>
          <a:bodyPr wrap="square" rtlCol="0">
            <a:spAutoFit/>
          </a:bodyPr>
          <a:lstStyle/>
          <a:p>
            <a:pPr>
              <a:lnSpc>
                <a:spcPct val="120000"/>
              </a:lnSpc>
            </a:pPr>
            <a:r>
              <a:rPr lang="zh-CN" altLang="zh-CN" sz="2000" b="1" dirty="0"/>
              <a:t>服务化特征</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Leelawadee" panose="020B0502040204020203" pitchFamily="34" charset="-34"/>
            </a:endParaRPr>
          </a:p>
        </p:txBody>
      </p:sp>
      <p:grpSp>
        <p:nvGrpSpPr>
          <p:cNvPr id="72" name="组合 71"/>
          <p:cNvGrpSpPr/>
          <p:nvPr/>
        </p:nvGrpSpPr>
        <p:grpSpPr>
          <a:xfrm>
            <a:off x="6584455" y="3114197"/>
            <a:ext cx="579307" cy="626655"/>
            <a:chOff x="6242320" y="1105727"/>
            <a:chExt cx="579005" cy="626656"/>
          </a:xfrm>
        </p:grpSpPr>
        <p:sp>
          <p:nvSpPr>
            <p:cNvPr id="73" name="TextBox 6"/>
            <p:cNvSpPr txBox="1"/>
            <p:nvPr/>
          </p:nvSpPr>
          <p:spPr>
            <a:xfrm>
              <a:off x="6327224" y="1105727"/>
              <a:ext cx="448425" cy="492443"/>
            </a:xfrm>
            <a:prstGeom prst="rect">
              <a:avLst/>
            </a:prstGeom>
            <a:noFill/>
          </p:spPr>
          <p:txBody>
            <a:bodyPr vert="horz" wrap="square" lIns="0" tIns="0" rIns="0" bIns="0" rtlCol="0" anchor="ctr">
              <a:spAutoFit/>
            </a:bodyPr>
            <a:lstStyle/>
            <a:p>
              <a:pPr algn="l"/>
              <a:r>
                <a:rPr lang="en-US" altLang="zh-CN" sz="3200" b="1" dirty="0">
                  <a:solidFill>
                    <a:srgbClr val="FFB850"/>
                  </a:solidFill>
                  <a:latin typeface="Impact" panose="020B0806030902050204" pitchFamily="34" charset="0"/>
                  <a:ea typeface="微软雅黑" panose="020B0503020204020204" pitchFamily="34" charset="-122"/>
                </a:rPr>
                <a:t>05</a:t>
              </a:r>
              <a:endParaRPr lang="zh-CN" altLang="en-US" sz="3200" b="1" dirty="0">
                <a:solidFill>
                  <a:srgbClr val="FFB850"/>
                </a:solidFill>
                <a:latin typeface="微软雅黑" panose="020B0503020204020204" pitchFamily="34" charset="-122"/>
                <a:ea typeface="微软雅黑" panose="020B0503020204020204" pitchFamily="34" charset="-122"/>
              </a:endParaRPr>
            </a:p>
          </p:txBody>
        </p:sp>
        <p:sp>
          <p:nvSpPr>
            <p:cNvPr id="74" name="文本框 22"/>
            <p:cNvSpPr txBox="1"/>
            <p:nvPr/>
          </p:nvSpPr>
          <p:spPr>
            <a:xfrm>
              <a:off x="6242320" y="1516939"/>
              <a:ext cx="579005" cy="215444"/>
            </a:xfrm>
            <a:prstGeom prst="rect">
              <a:avLst/>
            </a:prstGeom>
            <a:noFill/>
          </p:spPr>
          <p:txBody>
            <a:bodyPr wrap="none" rtlCol="0">
              <a:spAutoFit/>
            </a:bodyPr>
            <a:lstStyle/>
            <a:p>
              <a:r>
                <a:rPr lang="en-US" altLang="zh-CN" sz="800" b="1" dirty="0">
                  <a:solidFill>
                    <a:srgbClr val="818181"/>
                  </a:solidFill>
                  <a:latin typeface="Leelawadee" panose="020B0502040204020203" pitchFamily="34" charset="-34"/>
                  <a:cs typeface="Leelawadee" panose="020B0502040204020203" pitchFamily="34" charset="-34"/>
                </a:rPr>
                <a:t>OPTION</a:t>
              </a:r>
              <a:endParaRPr lang="zh-CN" altLang="en-US" sz="800" b="1" dirty="0">
                <a:solidFill>
                  <a:srgbClr val="818181"/>
                </a:solidFill>
                <a:latin typeface="Leelawadee" panose="020B0502040204020203" pitchFamily="34" charset="-34"/>
                <a:cs typeface="Leelawadee" panose="020B0502040204020203" pitchFamily="34" charset="-34"/>
              </a:endParaRPr>
            </a:p>
          </p:txBody>
        </p:sp>
      </p:grpSp>
      <p:grpSp>
        <p:nvGrpSpPr>
          <p:cNvPr id="84" name="组合 83"/>
          <p:cNvGrpSpPr/>
          <p:nvPr/>
        </p:nvGrpSpPr>
        <p:grpSpPr>
          <a:xfrm>
            <a:off x="6571419" y="2551725"/>
            <a:ext cx="4807240" cy="180682"/>
            <a:chOff x="6327224" y="1896619"/>
            <a:chExt cx="2624395" cy="9524"/>
          </a:xfrm>
        </p:grpSpPr>
        <p:cxnSp>
          <p:nvCxnSpPr>
            <p:cNvPr id="85" name="直接连接符 84"/>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6327224" y="1906143"/>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7" name="组合 86"/>
          <p:cNvGrpSpPr/>
          <p:nvPr/>
        </p:nvGrpSpPr>
        <p:grpSpPr>
          <a:xfrm>
            <a:off x="6571419" y="3840634"/>
            <a:ext cx="4807240" cy="122560"/>
            <a:chOff x="6327224" y="1896619"/>
            <a:chExt cx="2624395" cy="9524"/>
          </a:xfrm>
        </p:grpSpPr>
        <p:cxnSp>
          <p:nvCxnSpPr>
            <p:cNvPr id="88" name="直接连接符 87"/>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6327224" y="1906143"/>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96" name="文本框 44"/>
          <p:cNvSpPr txBox="1"/>
          <p:nvPr/>
        </p:nvSpPr>
        <p:spPr>
          <a:xfrm>
            <a:off x="7305451" y="1839730"/>
            <a:ext cx="4140312" cy="461665"/>
          </a:xfrm>
          <a:prstGeom prst="rect">
            <a:avLst/>
          </a:prstGeom>
          <a:noFill/>
        </p:spPr>
        <p:txBody>
          <a:bodyPr wrap="square" rtlCol="0">
            <a:spAutoFit/>
          </a:bodyPr>
          <a:lstStyle/>
          <a:p>
            <a:pPr>
              <a:lnSpc>
                <a:spcPct val="120000"/>
              </a:lnSpc>
            </a:pPr>
            <a:r>
              <a:rPr lang="zh-CN" altLang="zh-CN" sz="2000" b="1" dirty="0"/>
              <a:t>软件产业的专业化分工越来越细</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Leelawadee" panose="020B0502040204020203" pitchFamily="34" charset="-34"/>
            </a:endParaRPr>
          </a:p>
        </p:txBody>
      </p:sp>
      <p:sp>
        <p:nvSpPr>
          <p:cNvPr id="97" name="文本框 44"/>
          <p:cNvSpPr txBox="1"/>
          <p:nvPr/>
        </p:nvSpPr>
        <p:spPr>
          <a:xfrm>
            <a:off x="7470775" y="3131313"/>
            <a:ext cx="3345143" cy="461665"/>
          </a:xfrm>
          <a:prstGeom prst="rect">
            <a:avLst/>
          </a:prstGeom>
          <a:noFill/>
        </p:spPr>
        <p:txBody>
          <a:bodyPr wrap="square" rtlCol="0">
            <a:spAutoFit/>
          </a:bodyPr>
          <a:lstStyle/>
          <a:p>
            <a:pPr>
              <a:lnSpc>
                <a:spcPct val="120000"/>
              </a:lnSpc>
            </a:pPr>
            <a:r>
              <a:rPr lang="zh-CN" altLang="zh-CN" sz="2000" b="1" dirty="0"/>
              <a:t>高关联度特征</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Leelawadee" panose="020B0502040204020203" pitchFamily="34" charset="-34"/>
            </a:endParaRPr>
          </a:p>
        </p:txBody>
      </p:sp>
      <p:sp>
        <p:nvSpPr>
          <p:cNvPr id="100" name="矩形 99"/>
          <p:cNvSpPr/>
          <p:nvPr/>
        </p:nvSpPr>
        <p:spPr>
          <a:xfrm>
            <a:off x="-43052" y="1452676"/>
            <a:ext cx="12198349" cy="60684"/>
          </a:xfrm>
          <a:prstGeom prst="rect">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b="1"/>
          </a:p>
        </p:txBody>
      </p:sp>
      <p:sp>
        <p:nvSpPr>
          <p:cNvPr id="101" name="矩形 100"/>
          <p:cNvSpPr/>
          <p:nvPr/>
        </p:nvSpPr>
        <p:spPr>
          <a:xfrm>
            <a:off x="0" y="6097412"/>
            <a:ext cx="12198350" cy="76217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03" name="矩形 102"/>
          <p:cNvSpPr/>
          <p:nvPr/>
        </p:nvSpPr>
        <p:spPr>
          <a:xfrm>
            <a:off x="6584455" y="5271155"/>
            <a:ext cx="4794204" cy="20895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p:cNvSpPr/>
          <p:nvPr/>
        </p:nvSpPr>
        <p:spPr>
          <a:xfrm>
            <a:off x="6584455" y="4849516"/>
            <a:ext cx="4794204" cy="20895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 name="灯片编号占位符 3">
            <a:extLst>
              <a:ext uri="{FF2B5EF4-FFF2-40B4-BE49-F238E27FC236}">
                <a16:creationId xmlns:a16="http://schemas.microsoft.com/office/drawing/2014/main" id="{A232CAF8-DA7A-4565-9DB7-676A19CE190C}"/>
              </a:ext>
            </a:extLst>
          </p:cNvPr>
          <p:cNvSpPr>
            <a:spLocks noGrp="1"/>
          </p:cNvSpPr>
          <p:nvPr>
            <p:ph type="sldNum" sz="quarter" idx="12"/>
          </p:nvPr>
        </p:nvSpPr>
        <p:spPr/>
        <p:txBody>
          <a:bodyPr/>
          <a:lstStyle/>
          <a:p>
            <a:fld id="{B6F15528-21DE-4FAA-801E-634DDDAF4B2B}" type="slidenum">
              <a:rPr lang="en-US" smtClean="0"/>
              <a:t>18</a:t>
            </a:fld>
            <a:endParaRPr lang="en-US" dirty="0"/>
          </a:p>
        </p:txBody>
      </p:sp>
      <p:sp>
        <p:nvSpPr>
          <p:cNvPr id="65" name="灯片编号占位符 8">
            <a:extLst>
              <a:ext uri="{FF2B5EF4-FFF2-40B4-BE49-F238E27FC236}">
                <a16:creationId xmlns:a16="http://schemas.microsoft.com/office/drawing/2014/main" id="{22CE3481-E04F-400B-B926-5362DF1DBD6D}"/>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18</a:t>
            </a:fld>
            <a:endParaRPr kumimoji="0" lang="en-US" altLang="zh-CN" sz="1800">
              <a:latin typeface="Times New Roman" panose="02020603050405020304" pitchFamily="18" charset="0"/>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7120" y="381794"/>
            <a:ext cx="6581775" cy="400050"/>
          </a:xfrm>
        </p:spPr>
        <p:txBody>
          <a:bodyPr/>
          <a:lstStyle/>
          <a:p>
            <a:r>
              <a:rPr lang="en-US" altLang="zh-CN" b="1" dirty="0"/>
              <a:t>2.2.3 </a:t>
            </a:r>
            <a:r>
              <a:rPr lang="zh-CN" altLang="zh-CN" b="1" dirty="0"/>
              <a:t>资金的等值计算及其应用</a:t>
            </a:r>
            <a:endParaRPr lang="zh-CN" altLang="en-US" b="1" dirty="0"/>
          </a:p>
        </p:txBody>
      </p:sp>
      <p:sp>
        <p:nvSpPr>
          <p:cNvPr id="3" name="矩形 2"/>
          <p:cNvSpPr/>
          <p:nvPr/>
        </p:nvSpPr>
        <p:spPr>
          <a:xfrm>
            <a:off x="765175" y="1119194"/>
            <a:ext cx="11201400" cy="461665"/>
          </a:xfrm>
          <a:prstGeom prst="rect">
            <a:avLst/>
          </a:prstGeom>
        </p:spPr>
        <p:txBody>
          <a:bodyPr wrap="square">
            <a:spAutoFit/>
          </a:bodyPr>
          <a:lstStyle/>
          <a:p>
            <a:r>
              <a:rPr lang="en-US" altLang="zh-CN" b="1" dirty="0"/>
              <a:t>2. </a:t>
            </a:r>
            <a:r>
              <a:rPr lang="zh-CN" altLang="en-US" b="1" dirty="0"/>
              <a:t>资金的等值 </a:t>
            </a:r>
            <a:r>
              <a:rPr lang="zh-CN" altLang="en-US" dirty="0"/>
              <a:t>（</a:t>
            </a:r>
            <a:r>
              <a:rPr lang="en-US" altLang="zh-CN" dirty="0"/>
              <a:t>5</a:t>
            </a:r>
            <a:r>
              <a:rPr lang="zh-CN" altLang="en-US" dirty="0"/>
              <a:t>）</a:t>
            </a:r>
            <a:r>
              <a:rPr lang="zh-CN" altLang="zh-CN" dirty="0"/>
              <a:t>等额支付现值公式（又称为年金现值公式，已知</a:t>
            </a:r>
            <a:r>
              <a:rPr lang="en-US" altLang="zh-CN" dirty="0"/>
              <a:t> </a:t>
            </a:r>
            <a:r>
              <a:rPr lang="en-US" altLang="zh-CN" i="1" dirty="0"/>
              <a:t>A</a:t>
            </a:r>
            <a:r>
              <a:rPr lang="zh-CN" altLang="zh-CN" dirty="0"/>
              <a:t>，求</a:t>
            </a:r>
            <a:r>
              <a:rPr lang="en-US" altLang="zh-CN" dirty="0"/>
              <a:t> </a:t>
            </a:r>
            <a:r>
              <a:rPr lang="en-US" altLang="zh-CN" i="1" dirty="0"/>
              <a:t>P</a:t>
            </a:r>
            <a:r>
              <a:rPr lang="zh-CN" altLang="en-US" i="1" dirty="0"/>
              <a:t>）</a:t>
            </a:r>
            <a:endParaRPr lang="zh-CN" altLang="en-US" dirty="0"/>
          </a:p>
        </p:txBody>
      </p:sp>
      <p:sp>
        <p:nvSpPr>
          <p:cNvPr id="6"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矩形 10"/>
          <p:cNvSpPr/>
          <p:nvPr/>
        </p:nvSpPr>
        <p:spPr>
          <a:xfrm>
            <a:off x="0" y="1677194"/>
            <a:ext cx="12198350" cy="4267200"/>
          </a:xfrm>
          <a:prstGeom prst="rect">
            <a:avLst/>
          </a:prstGeom>
          <a:solidFill>
            <a:srgbClr val="FF993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7" name="矩形 6"/>
              <p:cNvSpPr/>
              <p:nvPr/>
            </p:nvSpPr>
            <p:spPr>
              <a:xfrm>
                <a:off x="765174" y="1600994"/>
                <a:ext cx="10744199" cy="4470263"/>
              </a:xfrm>
              <a:prstGeom prst="rect">
                <a:avLst/>
              </a:prstGeom>
            </p:spPr>
            <p:txBody>
              <a:bodyPr wrap="square">
                <a:spAutoFit/>
              </a:bodyPr>
              <a:lstStyle/>
              <a:p>
                <a:pPr>
                  <a:lnSpc>
                    <a:spcPct val="150000"/>
                  </a:lnSpc>
                </a:pPr>
                <a:r>
                  <a:rPr lang="zh-CN" altLang="zh-CN" dirty="0">
                    <a:solidFill>
                      <a:schemeClr val="tx1"/>
                    </a:solidFill>
                  </a:rPr>
                  <a:t>由公式</a:t>
                </a:r>
                <a:r>
                  <a:rPr lang="en-US" altLang="zh-CN" dirty="0">
                    <a:solidFill>
                      <a:schemeClr val="tx1"/>
                    </a:solidFill>
                  </a:rPr>
                  <a:t>2.20</a:t>
                </a:r>
                <a:r>
                  <a:rPr lang="zh-CN" altLang="en-US" dirty="0">
                    <a:solidFill>
                      <a:schemeClr val="tx1"/>
                    </a:solidFill>
                  </a:rPr>
                  <a:t>（</a:t>
                </a:r>
                <a:r>
                  <a:rPr lang="en-US" altLang="zh-CN" dirty="0">
                    <a:solidFill>
                      <a:schemeClr val="tx1"/>
                    </a:solidFill>
                  </a:rPr>
                  <a:t> </a:t>
                </a:r>
                <a14:m>
                  <m:oMath xmlns:m="http://schemas.openxmlformats.org/officeDocument/2006/math">
                    <m:r>
                      <a:rPr lang="en-US" altLang="zh-CN" b="0" i="1" smtClean="0">
                        <a:solidFill>
                          <a:schemeClr val="tx1"/>
                        </a:solidFill>
                        <a:latin typeface="Cambria Math" panose="02040503050406030204"/>
                      </a:rPr>
                      <m:t>𝐹</m:t>
                    </m:r>
                    <m:r>
                      <a:rPr lang="en-US" altLang="zh-CN" b="0">
                        <a:solidFill>
                          <a:schemeClr val="tx1"/>
                        </a:solidFill>
                        <a:latin typeface="Cambria Math" panose="02040503050406030204"/>
                      </a:rPr>
                      <m:t>=</m:t>
                    </m:r>
                    <m:r>
                      <a:rPr lang="en-US" altLang="zh-CN" b="0" i="1">
                        <a:solidFill>
                          <a:schemeClr val="tx1"/>
                        </a:solidFill>
                        <a:latin typeface="Cambria Math" panose="02040503050406030204"/>
                      </a:rPr>
                      <m:t>𝐴</m:t>
                    </m:r>
                    <m:f>
                      <m:fPr>
                        <m:ctrlPr>
                          <a:rPr lang="zh-CN" altLang="zh-CN" i="1">
                            <a:solidFill>
                              <a:schemeClr val="tx1"/>
                            </a:solidFill>
                            <a:latin typeface="Cambria Math" panose="02040503050406030204" pitchFamily="18" charset="0"/>
                          </a:rPr>
                        </m:ctrlPr>
                      </m:fPr>
                      <m:num>
                        <m:sSup>
                          <m:sSupPr>
                            <m:ctrlPr>
                              <a:rPr lang="zh-CN" altLang="zh-CN" i="1">
                                <a:solidFill>
                                  <a:schemeClr val="tx1"/>
                                </a:solidFill>
                                <a:latin typeface="Cambria Math" panose="02040503050406030204" pitchFamily="18" charset="0"/>
                              </a:rPr>
                            </m:ctrlPr>
                          </m:sSupPr>
                          <m:e>
                            <m:r>
                              <a:rPr lang="en-US" altLang="zh-CN" b="0" i="1">
                                <a:solidFill>
                                  <a:schemeClr val="tx1"/>
                                </a:solidFill>
                                <a:latin typeface="Cambria Math" panose="02040503050406030204"/>
                              </a:rPr>
                              <m:t>(1+</m:t>
                            </m:r>
                            <m:r>
                              <a:rPr lang="en-US" altLang="zh-CN" b="0" i="1">
                                <a:solidFill>
                                  <a:schemeClr val="tx1"/>
                                </a:solidFill>
                                <a:latin typeface="Cambria Math" panose="02040503050406030204"/>
                              </a:rPr>
                              <m:t>𝑖</m:t>
                            </m:r>
                            <m:r>
                              <a:rPr lang="en-US" altLang="zh-CN" b="0" i="1">
                                <a:solidFill>
                                  <a:schemeClr val="tx1"/>
                                </a:solidFill>
                                <a:latin typeface="Cambria Math" panose="02040503050406030204"/>
                              </a:rPr>
                              <m:t>)</m:t>
                            </m:r>
                          </m:e>
                          <m:sup>
                            <m:r>
                              <a:rPr lang="en-US" altLang="zh-CN" b="0" i="1">
                                <a:solidFill>
                                  <a:schemeClr val="tx1"/>
                                </a:solidFill>
                                <a:latin typeface="Cambria Math" panose="02040503050406030204"/>
                              </a:rPr>
                              <m:t>𝑛</m:t>
                            </m:r>
                          </m:sup>
                        </m:sSup>
                        <m:r>
                          <a:rPr lang="en-US" altLang="zh-CN" b="0" i="1">
                            <a:solidFill>
                              <a:schemeClr val="tx1"/>
                            </a:solidFill>
                            <a:latin typeface="Cambria Math" panose="02040503050406030204"/>
                          </a:rPr>
                          <m:t>−1</m:t>
                        </m:r>
                      </m:num>
                      <m:den>
                        <m:r>
                          <a:rPr lang="en-US" altLang="zh-CN" b="0" i="1">
                            <a:solidFill>
                              <a:schemeClr val="tx1"/>
                            </a:solidFill>
                            <a:latin typeface="Cambria Math" panose="02040503050406030204"/>
                          </a:rPr>
                          <m:t>𝑖</m:t>
                        </m:r>
                      </m:den>
                    </m:f>
                  </m:oMath>
                </a14:m>
                <a:r>
                  <a:rPr lang="en-US" altLang="zh-CN" dirty="0">
                    <a:solidFill>
                      <a:schemeClr val="tx1"/>
                    </a:solidFill>
                  </a:rPr>
                  <a:t> </a:t>
                </a:r>
                <a:r>
                  <a:rPr lang="zh-CN" altLang="en-US" dirty="0">
                    <a:solidFill>
                      <a:schemeClr val="tx1"/>
                    </a:solidFill>
                  </a:rPr>
                  <a:t>）</a:t>
                </a:r>
                <a:r>
                  <a:rPr lang="zh-CN" altLang="zh-CN" dirty="0">
                    <a:solidFill>
                      <a:schemeClr val="tx1"/>
                    </a:solidFill>
                  </a:rPr>
                  <a:t>代入公式</a:t>
                </a:r>
                <a:r>
                  <a:rPr lang="en-US" altLang="zh-CN" dirty="0">
                    <a:solidFill>
                      <a:schemeClr val="tx1"/>
                    </a:solidFill>
                  </a:rPr>
                  <a:t>2.18</a:t>
                </a:r>
                <a:r>
                  <a:rPr lang="zh-CN" altLang="en-US" dirty="0">
                    <a:solidFill>
                      <a:schemeClr val="tx1"/>
                    </a:solidFill>
                  </a:rPr>
                  <a:t>（</a:t>
                </a:r>
                <a:r>
                  <a:rPr lang="en-US" altLang="zh-CN" dirty="0"/>
                  <a:t> </a:t>
                </a:r>
                <a14:m>
                  <m:oMath xmlns:m="http://schemas.openxmlformats.org/officeDocument/2006/math">
                    <m:r>
                      <a:rPr lang="en-US" altLang="zh-CN" b="0" i="1">
                        <a:latin typeface="Cambria Math" panose="02040503050406030204"/>
                      </a:rPr>
                      <m:t>𝑃</m:t>
                    </m:r>
                    <m:r>
                      <a:rPr lang="en-US" altLang="zh-CN" b="0">
                        <a:latin typeface="Cambria Math" panose="02040503050406030204"/>
                      </a:rPr>
                      <m:t>=</m:t>
                    </m:r>
                    <m:r>
                      <a:rPr lang="en-US" altLang="zh-CN" b="0" i="1">
                        <a:latin typeface="Cambria Math" panose="02040503050406030204"/>
                      </a:rPr>
                      <m:t>𝐹</m:t>
                    </m:r>
                    <m:sSup>
                      <m:sSupPr>
                        <m:ctrlPr>
                          <a:rPr lang="zh-CN" altLang="zh-CN" i="1">
                            <a:latin typeface="Cambria Math" panose="02040503050406030204" pitchFamily="18" charset="0"/>
                          </a:rPr>
                        </m:ctrlPr>
                      </m:sSupPr>
                      <m:e>
                        <m:r>
                          <a:rPr lang="en-US" altLang="zh-CN" b="0">
                            <a:latin typeface="Cambria Math" panose="02040503050406030204"/>
                          </a:rPr>
                          <m:t>(</m:t>
                        </m:r>
                        <m:r>
                          <a:rPr lang="en-US" altLang="zh-CN" b="0" i="1">
                            <a:latin typeface="Cambria Math" panose="02040503050406030204"/>
                          </a:rPr>
                          <m:t>1</m:t>
                        </m:r>
                        <m:r>
                          <a:rPr lang="en-US" altLang="zh-CN" b="0">
                            <a:latin typeface="Cambria Math" panose="02040503050406030204"/>
                          </a:rPr>
                          <m:t>+</m:t>
                        </m:r>
                        <m:r>
                          <a:rPr lang="en-US" altLang="zh-CN" b="0" i="1">
                            <a:latin typeface="Cambria Math" panose="02040503050406030204"/>
                          </a:rPr>
                          <m:t>𝑖</m:t>
                        </m:r>
                        <m:r>
                          <a:rPr lang="en-US" altLang="zh-CN" b="0">
                            <a:latin typeface="Cambria Math" panose="02040503050406030204"/>
                          </a:rPr>
                          <m:t>)</m:t>
                        </m:r>
                      </m:e>
                      <m:sup>
                        <m:r>
                          <a:rPr lang="en-US" altLang="zh-CN" b="0" i="1">
                            <a:latin typeface="Cambria Math" panose="02040503050406030204"/>
                          </a:rPr>
                          <m:t>−</m:t>
                        </m:r>
                        <m:r>
                          <a:rPr lang="en-US" altLang="zh-CN" b="0" i="1">
                            <a:latin typeface="Cambria Math" panose="02040503050406030204"/>
                          </a:rPr>
                          <m:t>𝑛</m:t>
                        </m:r>
                      </m:sup>
                    </m:sSup>
                    <m:r>
                      <a:rPr lang="en-US" altLang="zh-CN" b="0" i="1">
                        <a:latin typeface="Cambria Math" panose="02040503050406030204"/>
                      </a:rPr>
                      <m:t> </m:t>
                    </m:r>
                  </m:oMath>
                </a14:m>
                <a:r>
                  <a:rPr lang="zh-CN" altLang="en-US" dirty="0">
                    <a:solidFill>
                      <a:schemeClr val="tx1"/>
                    </a:solidFill>
                  </a:rPr>
                  <a:t>）</a:t>
                </a:r>
                <a:r>
                  <a:rPr lang="zh-CN" altLang="zh-CN" dirty="0">
                    <a:solidFill>
                      <a:schemeClr val="tx1"/>
                    </a:solidFill>
                  </a:rPr>
                  <a:t>可得等额支付现值公式，又称为年金现值公式，详见公式</a:t>
                </a:r>
                <a:r>
                  <a:rPr lang="en-US" altLang="zh-CN" dirty="0">
                    <a:solidFill>
                      <a:schemeClr val="tx1"/>
                    </a:solidFill>
                  </a:rPr>
                  <a:t>2.24</a:t>
                </a:r>
                <a:r>
                  <a:rPr lang="zh-CN" altLang="zh-CN" dirty="0">
                    <a:solidFill>
                      <a:schemeClr val="tx1"/>
                    </a:solidFill>
                  </a:rPr>
                  <a:t>所示。</a:t>
                </a:r>
              </a:p>
              <a:p>
                <a:pPr>
                  <a:lnSpc>
                    <a:spcPct val="150000"/>
                  </a:lnSpc>
                </a:pPr>
                <a14:m>
                  <m:oMath xmlns:m="http://schemas.openxmlformats.org/officeDocument/2006/math">
                    <m:r>
                      <a:rPr lang="en-US" altLang="zh-CN" b="0" i="1">
                        <a:solidFill>
                          <a:schemeClr val="tx1"/>
                        </a:solidFill>
                        <a:latin typeface="Cambria Math" panose="02040503050406030204"/>
                      </a:rPr>
                      <m:t>𝑃</m:t>
                    </m:r>
                    <m:r>
                      <a:rPr lang="en-US" altLang="zh-CN" b="0">
                        <a:solidFill>
                          <a:schemeClr val="tx1"/>
                        </a:solidFill>
                        <a:latin typeface="Cambria Math" panose="02040503050406030204"/>
                      </a:rPr>
                      <m:t>=</m:t>
                    </m:r>
                    <m:r>
                      <a:rPr lang="en-US" altLang="zh-CN" b="0" i="1">
                        <a:solidFill>
                          <a:schemeClr val="tx1"/>
                        </a:solidFill>
                        <a:latin typeface="Cambria Math" panose="02040503050406030204"/>
                      </a:rPr>
                      <m:t>𝐹</m:t>
                    </m:r>
                    <m:sSup>
                      <m:sSupPr>
                        <m:ctrlPr>
                          <a:rPr lang="zh-CN" altLang="zh-CN" i="1">
                            <a:solidFill>
                              <a:schemeClr val="tx1"/>
                            </a:solidFill>
                            <a:latin typeface="Cambria Math" panose="02040503050406030204" pitchFamily="18" charset="0"/>
                          </a:rPr>
                        </m:ctrlPr>
                      </m:sSupPr>
                      <m:e>
                        <m:r>
                          <a:rPr lang="en-US" altLang="zh-CN" b="0">
                            <a:solidFill>
                              <a:schemeClr val="tx1"/>
                            </a:solidFill>
                            <a:latin typeface="Cambria Math" panose="02040503050406030204"/>
                          </a:rPr>
                          <m:t>(</m:t>
                        </m:r>
                        <m:r>
                          <a:rPr lang="en-US" altLang="zh-CN" b="0" i="1">
                            <a:solidFill>
                              <a:schemeClr val="tx1"/>
                            </a:solidFill>
                            <a:latin typeface="Cambria Math" panose="02040503050406030204"/>
                          </a:rPr>
                          <m:t>1</m:t>
                        </m:r>
                        <m:r>
                          <a:rPr lang="en-US" altLang="zh-CN" b="0">
                            <a:solidFill>
                              <a:schemeClr val="tx1"/>
                            </a:solidFill>
                            <a:latin typeface="Cambria Math" panose="02040503050406030204"/>
                          </a:rPr>
                          <m:t>+</m:t>
                        </m:r>
                        <m:r>
                          <a:rPr lang="en-US" altLang="zh-CN" b="0" i="1">
                            <a:solidFill>
                              <a:schemeClr val="tx1"/>
                            </a:solidFill>
                            <a:latin typeface="Cambria Math" panose="02040503050406030204"/>
                          </a:rPr>
                          <m:t>𝑖</m:t>
                        </m:r>
                        <m:r>
                          <a:rPr lang="en-US" altLang="zh-CN" b="0">
                            <a:solidFill>
                              <a:schemeClr val="tx1"/>
                            </a:solidFill>
                            <a:latin typeface="Cambria Math" panose="02040503050406030204"/>
                          </a:rPr>
                          <m:t>)</m:t>
                        </m:r>
                      </m:e>
                      <m:sup>
                        <m:r>
                          <a:rPr lang="en-US" altLang="zh-CN" b="0" i="1">
                            <a:solidFill>
                              <a:schemeClr val="tx1"/>
                            </a:solidFill>
                            <a:latin typeface="Cambria Math" panose="02040503050406030204"/>
                          </a:rPr>
                          <m:t>−</m:t>
                        </m:r>
                        <m:r>
                          <a:rPr lang="en-US" altLang="zh-CN" b="0" i="1">
                            <a:solidFill>
                              <a:schemeClr val="tx1"/>
                            </a:solidFill>
                            <a:latin typeface="Cambria Math" panose="02040503050406030204"/>
                          </a:rPr>
                          <m:t>𝑛</m:t>
                        </m:r>
                      </m:sup>
                    </m:sSup>
                    <m:r>
                      <a:rPr lang="en-US" altLang="zh-CN" b="0" i="1">
                        <a:solidFill>
                          <a:schemeClr val="tx1"/>
                        </a:solidFill>
                        <a:latin typeface="Cambria Math" panose="02040503050406030204"/>
                      </a:rPr>
                      <m:t>= </m:t>
                    </m:r>
                    <m:r>
                      <a:rPr lang="en-US" altLang="zh-CN" b="0" i="1">
                        <a:solidFill>
                          <a:schemeClr val="tx1"/>
                        </a:solidFill>
                        <a:latin typeface="Cambria Math" panose="02040503050406030204"/>
                      </a:rPr>
                      <m:t>𝐴</m:t>
                    </m:r>
                    <m:f>
                      <m:fPr>
                        <m:ctrlPr>
                          <a:rPr lang="zh-CN" altLang="zh-CN" i="1">
                            <a:solidFill>
                              <a:schemeClr val="tx1"/>
                            </a:solidFill>
                            <a:latin typeface="Cambria Math" panose="02040503050406030204" pitchFamily="18" charset="0"/>
                          </a:rPr>
                        </m:ctrlPr>
                      </m:fPr>
                      <m:num>
                        <m:sSup>
                          <m:sSupPr>
                            <m:ctrlPr>
                              <a:rPr lang="zh-CN" altLang="zh-CN" i="1">
                                <a:solidFill>
                                  <a:schemeClr val="tx1"/>
                                </a:solidFill>
                                <a:latin typeface="Cambria Math" panose="02040503050406030204" pitchFamily="18" charset="0"/>
                              </a:rPr>
                            </m:ctrlPr>
                          </m:sSupPr>
                          <m:e>
                            <m:r>
                              <a:rPr lang="en-US" altLang="zh-CN" b="0" i="1">
                                <a:solidFill>
                                  <a:schemeClr val="tx1"/>
                                </a:solidFill>
                                <a:latin typeface="Cambria Math" panose="02040503050406030204"/>
                              </a:rPr>
                              <m:t>(1+</m:t>
                            </m:r>
                            <m:r>
                              <a:rPr lang="en-US" altLang="zh-CN" b="0" i="1">
                                <a:solidFill>
                                  <a:schemeClr val="tx1"/>
                                </a:solidFill>
                                <a:latin typeface="Cambria Math" panose="02040503050406030204"/>
                              </a:rPr>
                              <m:t>𝑖</m:t>
                            </m:r>
                            <m:r>
                              <a:rPr lang="en-US" altLang="zh-CN" b="0" i="1">
                                <a:solidFill>
                                  <a:schemeClr val="tx1"/>
                                </a:solidFill>
                                <a:latin typeface="Cambria Math" panose="02040503050406030204"/>
                              </a:rPr>
                              <m:t>)</m:t>
                            </m:r>
                          </m:e>
                          <m:sup>
                            <m:r>
                              <a:rPr lang="en-US" altLang="zh-CN" b="0" i="1">
                                <a:solidFill>
                                  <a:schemeClr val="tx1"/>
                                </a:solidFill>
                                <a:latin typeface="Cambria Math" panose="02040503050406030204"/>
                              </a:rPr>
                              <m:t>𝑛</m:t>
                            </m:r>
                          </m:sup>
                        </m:sSup>
                        <m:r>
                          <a:rPr lang="en-US" altLang="zh-CN" b="0" i="1">
                            <a:solidFill>
                              <a:schemeClr val="tx1"/>
                            </a:solidFill>
                            <a:latin typeface="Cambria Math" panose="02040503050406030204"/>
                          </a:rPr>
                          <m:t>−1</m:t>
                        </m:r>
                      </m:num>
                      <m:den>
                        <m:r>
                          <a:rPr lang="en-US" altLang="zh-CN" b="0" i="1">
                            <a:solidFill>
                              <a:schemeClr val="tx1"/>
                            </a:solidFill>
                            <a:latin typeface="Cambria Math" panose="02040503050406030204"/>
                          </a:rPr>
                          <m:t>𝑖</m:t>
                        </m:r>
                      </m:den>
                    </m:f>
                    <m:r>
                      <a:rPr lang="en-US" altLang="zh-CN" b="0" i="1">
                        <a:solidFill>
                          <a:schemeClr val="tx1"/>
                        </a:solidFill>
                        <a:latin typeface="Cambria Math" panose="02040503050406030204"/>
                      </a:rPr>
                      <m:t>∙</m:t>
                    </m:r>
                    <m:sSup>
                      <m:sSupPr>
                        <m:ctrlPr>
                          <a:rPr lang="zh-CN" altLang="zh-CN" i="1">
                            <a:solidFill>
                              <a:schemeClr val="tx1"/>
                            </a:solidFill>
                            <a:latin typeface="Cambria Math" panose="02040503050406030204" pitchFamily="18" charset="0"/>
                          </a:rPr>
                        </m:ctrlPr>
                      </m:sSupPr>
                      <m:e>
                        <m:r>
                          <a:rPr lang="en-US" altLang="zh-CN" b="0">
                            <a:solidFill>
                              <a:schemeClr val="tx1"/>
                            </a:solidFill>
                            <a:latin typeface="Cambria Math" panose="02040503050406030204"/>
                          </a:rPr>
                          <m:t>(</m:t>
                        </m:r>
                        <m:r>
                          <a:rPr lang="en-US" altLang="zh-CN" b="0" i="1">
                            <a:solidFill>
                              <a:schemeClr val="tx1"/>
                            </a:solidFill>
                            <a:latin typeface="Cambria Math" panose="02040503050406030204"/>
                          </a:rPr>
                          <m:t>1</m:t>
                        </m:r>
                        <m:r>
                          <a:rPr lang="en-US" altLang="zh-CN" b="0">
                            <a:solidFill>
                              <a:schemeClr val="tx1"/>
                            </a:solidFill>
                            <a:latin typeface="Cambria Math" panose="02040503050406030204"/>
                          </a:rPr>
                          <m:t>+</m:t>
                        </m:r>
                        <m:r>
                          <a:rPr lang="en-US" altLang="zh-CN" b="0" i="1">
                            <a:solidFill>
                              <a:schemeClr val="tx1"/>
                            </a:solidFill>
                            <a:latin typeface="Cambria Math" panose="02040503050406030204"/>
                          </a:rPr>
                          <m:t>𝑖</m:t>
                        </m:r>
                        <m:r>
                          <a:rPr lang="en-US" altLang="zh-CN" b="0">
                            <a:solidFill>
                              <a:schemeClr val="tx1"/>
                            </a:solidFill>
                            <a:latin typeface="Cambria Math" panose="02040503050406030204"/>
                          </a:rPr>
                          <m:t>)</m:t>
                        </m:r>
                      </m:e>
                      <m:sup>
                        <m:r>
                          <a:rPr lang="en-US" altLang="zh-CN" b="0" i="1">
                            <a:solidFill>
                              <a:schemeClr val="tx1"/>
                            </a:solidFill>
                            <a:latin typeface="Cambria Math" panose="02040503050406030204"/>
                          </a:rPr>
                          <m:t>−</m:t>
                        </m:r>
                        <m:r>
                          <a:rPr lang="en-US" altLang="zh-CN" b="0" i="1">
                            <a:solidFill>
                              <a:schemeClr val="tx1"/>
                            </a:solidFill>
                            <a:latin typeface="Cambria Math" panose="02040503050406030204"/>
                          </a:rPr>
                          <m:t>𝑛</m:t>
                        </m:r>
                      </m:sup>
                    </m:sSup>
                    <m:r>
                      <a:rPr lang="en-US" altLang="zh-CN" b="0" i="1">
                        <a:solidFill>
                          <a:schemeClr val="tx1"/>
                        </a:solidFill>
                        <a:latin typeface="Cambria Math" panose="02040503050406030204"/>
                      </a:rPr>
                      <m:t>=</m:t>
                    </m:r>
                    <m:r>
                      <a:rPr lang="en-US" altLang="zh-CN" b="0" i="1">
                        <a:solidFill>
                          <a:schemeClr val="tx1"/>
                        </a:solidFill>
                        <a:latin typeface="Cambria Math" panose="02040503050406030204"/>
                      </a:rPr>
                      <m:t>𝐴</m:t>
                    </m:r>
                    <m:f>
                      <m:fPr>
                        <m:ctrlPr>
                          <a:rPr lang="zh-CN" altLang="zh-CN" i="1">
                            <a:solidFill>
                              <a:schemeClr val="tx1"/>
                            </a:solidFill>
                            <a:latin typeface="Cambria Math" panose="02040503050406030204" pitchFamily="18" charset="0"/>
                          </a:rPr>
                        </m:ctrlPr>
                      </m:fPr>
                      <m:num>
                        <m:sSup>
                          <m:sSupPr>
                            <m:ctrlPr>
                              <a:rPr lang="zh-CN" altLang="zh-CN" i="1">
                                <a:solidFill>
                                  <a:schemeClr val="tx1"/>
                                </a:solidFill>
                                <a:latin typeface="Cambria Math" panose="02040503050406030204" pitchFamily="18" charset="0"/>
                              </a:rPr>
                            </m:ctrlPr>
                          </m:sSupPr>
                          <m:e>
                            <m:r>
                              <a:rPr lang="en-US" altLang="zh-CN" b="0" i="1">
                                <a:solidFill>
                                  <a:schemeClr val="tx1"/>
                                </a:solidFill>
                                <a:latin typeface="Cambria Math" panose="02040503050406030204"/>
                              </a:rPr>
                              <m:t>(1+</m:t>
                            </m:r>
                            <m:r>
                              <a:rPr lang="en-US" altLang="zh-CN" b="0" i="1">
                                <a:solidFill>
                                  <a:schemeClr val="tx1"/>
                                </a:solidFill>
                                <a:latin typeface="Cambria Math" panose="02040503050406030204"/>
                              </a:rPr>
                              <m:t>𝑖</m:t>
                            </m:r>
                            <m:r>
                              <a:rPr lang="en-US" altLang="zh-CN" b="0" i="1">
                                <a:solidFill>
                                  <a:schemeClr val="tx1"/>
                                </a:solidFill>
                                <a:latin typeface="Cambria Math" panose="02040503050406030204"/>
                              </a:rPr>
                              <m:t>)</m:t>
                            </m:r>
                          </m:e>
                          <m:sup>
                            <m:r>
                              <a:rPr lang="en-US" altLang="zh-CN" b="0" i="1">
                                <a:solidFill>
                                  <a:schemeClr val="tx1"/>
                                </a:solidFill>
                                <a:latin typeface="Cambria Math" panose="02040503050406030204"/>
                              </a:rPr>
                              <m:t>𝑛</m:t>
                            </m:r>
                          </m:sup>
                        </m:sSup>
                        <m:r>
                          <a:rPr lang="en-US" altLang="zh-CN" b="0" i="1">
                            <a:solidFill>
                              <a:schemeClr val="tx1"/>
                            </a:solidFill>
                            <a:latin typeface="Cambria Math" panose="02040503050406030204"/>
                          </a:rPr>
                          <m:t>−1</m:t>
                        </m:r>
                      </m:num>
                      <m:den>
                        <m:r>
                          <a:rPr lang="en-US" altLang="zh-CN" b="0" i="1">
                            <a:solidFill>
                              <a:schemeClr val="tx1"/>
                            </a:solidFill>
                            <a:latin typeface="Cambria Math" panose="02040503050406030204"/>
                          </a:rPr>
                          <m:t>𝑖</m:t>
                        </m:r>
                        <m:sSup>
                          <m:sSupPr>
                            <m:ctrlPr>
                              <a:rPr lang="zh-CN" altLang="zh-CN" i="1">
                                <a:solidFill>
                                  <a:schemeClr val="tx1"/>
                                </a:solidFill>
                                <a:latin typeface="Cambria Math" panose="02040503050406030204" pitchFamily="18" charset="0"/>
                              </a:rPr>
                            </m:ctrlPr>
                          </m:sSupPr>
                          <m:e>
                            <m:r>
                              <a:rPr lang="en-US" altLang="zh-CN" b="0">
                                <a:solidFill>
                                  <a:schemeClr val="tx1"/>
                                </a:solidFill>
                                <a:latin typeface="Cambria Math" panose="02040503050406030204"/>
                              </a:rPr>
                              <m:t>(</m:t>
                            </m:r>
                            <m:r>
                              <a:rPr lang="en-US" altLang="zh-CN" b="0" i="1">
                                <a:solidFill>
                                  <a:schemeClr val="tx1"/>
                                </a:solidFill>
                                <a:latin typeface="Cambria Math" panose="02040503050406030204"/>
                              </a:rPr>
                              <m:t>1</m:t>
                            </m:r>
                            <m:r>
                              <a:rPr lang="en-US" altLang="zh-CN" b="0">
                                <a:solidFill>
                                  <a:schemeClr val="tx1"/>
                                </a:solidFill>
                                <a:latin typeface="Cambria Math" panose="02040503050406030204"/>
                              </a:rPr>
                              <m:t>+</m:t>
                            </m:r>
                            <m:r>
                              <a:rPr lang="en-US" altLang="zh-CN" b="0" i="1">
                                <a:solidFill>
                                  <a:schemeClr val="tx1"/>
                                </a:solidFill>
                                <a:latin typeface="Cambria Math" panose="02040503050406030204"/>
                              </a:rPr>
                              <m:t>𝑖</m:t>
                            </m:r>
                            <m:r>
                              <a:rPr lang="en-US" altLang="zh-CN" b="0">
                                <a:solidFill>
                                  <a:schemeClr val="tx1"/>
                                </a:solidFill>
                                <a:latin typeface="Cambria Math" panose="02040503050406030204"/>
                              </a:rPr>
                              <m:t>)</m:t>
                            </m:r>
                          </m:e>
                          <m:sup>
                            <m:r>
                              <a:rPr lang="en-US" altLang="zh-CN" b="0" i="1">
                                <a:solidFill>
                                  <a:schemeClr val="tx1"/>
                                </a:solidFill>
                                <a:latin typeface="Cambria Math" panose="02040503050406030204"/>
                              </a:rPr>
                              <m:t>𝑛</m:t>
                            </m:r>
                          </m:sup>
                        </m:sSup>
                      </m:den>
                    </m:f>
                  </m:oMath>
                </a14:m>
                <a:r>
                  <a:rPr lang="en-US" altLang="zh-CN" dirty="0">
                    <a:solidFill>
                      <a:schemeClr val="tx1"/>
                    </a:solidFill>
                  </a:rPr>
                  <a:t>			(2. 24)</a:t>
                </a:r>
                <a:endParaRPr lang="zh-CN" altLang="zh-CN" dirty="0">
                  <a:solidFill>
                    <a:schemeClr val="tx1"/>
                  </a:solidFill>
                </a:endParaRPr>
              </a:p>
              <a:p>
                <a:pPr>
                  <a:lnSpc>
                    <a:spcPct val="150000"/>
                  </a:lnSpc>
                </a:pPr>
                <a:r>
                  <a:rPr lang="zh-CN" altLang="zh-CN" dirty="0">
                    <a:solidFill>
                      <a:schemeClr val="tx1"/>
                    </a:solidFill>
                  </a:rPr>
                  <a:t>式</a:t>
                </a:r>
                <a:r>
                  <a:rPr lang="en-US" altLang="zh-CN" dirty="0">
                    <a:solidFill>
                      <a:schemeClr val="tx1"/>
                    </a:solidFill>
                  </a:rPr>
                  <a:t>2.24</a:t>
                </a:r>
                <a:r>
                  <a:rPr lang="zh-CN" altLang="zh-CN" dirty="0">
                    <a:solidFill>
                      <a:schemeClr val="tx1"/>
                    </a:solidFill>
                  </a:rPr>
                  <a:t>中的</a:t>
                </a:r>
                <a14:m>
                  <m:oMath xmlns:m="http://schemas.openxmlformats.org/officeDocument/2006/math">
                    <m:f>
                      <m:fPr>
                        <m:ctrlPr>
                          <a:rPr lang="zh-CN" altLang="zh-CN" i="1">
                            <a:solidFill>
                              <a:schemeClr val="tx1"/>
                            </a:solidFill>
                            <a:latin typeface="Cambria Math" panose="02040503050406030204" pitchFamily="18" charset="0"/>
                          </a:rPr>
                        </m:ctrlPr>
                      </m:fPr>
                      <m:num>
                        <m:sSup>
                          <m:sSupPr>
                            <m:ctrlPr>
                              <a:rPr lang="zh-CN" altLang="zh-CN" i="1">
                                <a:solidFill>
                                  <a:schemeClr val="tx1"/>
                                </a:solidFill>
                                <a:latin typeface="Cambria Math" panose="02040503050406030204" pitchFamily="18" charset="0"/>
                              </a:rPr>
                            </m:ctrlPr>
                          </m:sSupPr>
                          <m:e>
                            <m:r>
                              <a:rPr lang="en-US" altLang="zh-CN" b="0" i="1">
                                <a:solidFill>
                                  <a:schemeClr val="tx1"/>
                                </a:solidFill>
                                <a:latin typeface="Cambria Math" panose="02040503050406030204"/>
                              </a:rPr>
                              <m:t>(1+</m:t>
                            </m:r>
                            <m:r>
                              <a:rPr lang="en-US" altLang="zh-CN" b="0" i="1">
                                <a:solidFill>
                                  <a:schemeClr val="tx1"/>
                                </a:solidFill>
                                <a:latin typeface="Cambria Math" panose="02040503050406030204"/>
                              </a:rPr>
                              <m:t>𝑖</m:t>
                            </m:r>
                            <m:r>
                              <a:rPr lang="en-US" altLang="zh-CN" b="0" i="1">
                                <a:solidFill>
                                  <a:schemeClr val="tx1"/>
                                </a:solidFill>
                                <a:latin typeface="Cambria Math" panose="02040503050406030204"/>
                              </a:rPr>
                              <m:t>)</m:t>
                            </m:r>
                          </m:e>
                          <m:sup>
                            <m:r>
                              <a:rPr lang="en-US" altLang="zh-CN" b="0" i="1">
                                <a:solidFill>
                                  <a:schemeClr val="tx1"/>
                                </a:solidFill>
                                <a:latin typeface="Cambria Math" panose="02040503050406030204"/>
                              </a:rPr>
                              <m:t>𝑛</m:t>
                            </m:r>
                          </m:sup>
                        </m:sSup>
                        <m:r>
                          <a:rPr lang="en-US" altLang="zh-CN" b="0" i="1">
                            <a:solidFill>
                              <a:schemeClr val="tx1"/>
                            </a:solidFill>
                            <a:latin typeface="Cambria Math" panose="02040503050406030204"/>
                          </a:rPr>
                          <m:t>−1</m:t>
                        </m:r>
                      </m:num>
                      <m:den>
                        <m:r>
                          <a:rPr lang="en-US" altLang="zh-CN" b="0" i="1">
                            <a:solidFill>
                              <a:schemeClr val="tx1"/>
                            </a:solidFill>
                            <a:latin typeface="Cambria Math" panose="02040503050406030204"/>
                          </a:rPr>
                          <m:t>𝑖</m:t>
                        </m:r>
                        <m:sSup>
                          <m:sSupPr>
                            <m:ctrlPr>
                              <a:rPr lang="zh-CN" altLang="zh-CN" i="1">
                                <a:solidFill>
                                  <a:schemeClr val="tx1"/>
                                </a:solidFill>
                                <a:latin typeface="Cambria Math" panose="02040503050406030204" pitchFamily="18" charset="0"/>
                              </a:rPr>
                            </m:ctrlPr>
                          </m:sSupPr>
                          <m:e>
                            <m:r>
                              <a:rPr lang="en-US" altLang="zh-CN" b="0">
                                <a:solidFill>
                                  <a:schemeClr val="tx1"/>
                                </a:solidFill>
                                <a:latin typeface="Cambria Math" panose="02040503050406030204"/>
                              </a:rPr>
                              <m:t>(</m:t>
                            </m:r>
                            <m:r>
                              <a:rPr lang="en-US" altLang="zh-CN" b="0" i="1">
                                <a:solidFill>
                                  <a:schemeClr val="tx1"/>
                                </a:solidFill>
                                <a:latin typeface="Cambria Math" panose="02040503050406030204"/>
                              </a:rPr>
                              <m:t>1</m:t>
                            </m:r>
                            <m:r>
                              <a:rPr lang="en-US" altLang="zh-CN" b="0">
                                <a:solidFill>
                                  <a:schemeClr val="tx1"/>
                                </a:solidFill>
                                <a:latin typeface="Cambria Math" panose="02040503050406030204"/>
                              </a:rPr>
                              <m:t>+</m:t>
                            </m:r>
                            <m:r>
                              <a:rPr lang="en-US" altLang="zh-CN" b="0" i="1">
                                <a:solidFill>
                                  <a:schemeClr val="tx1"/>
                                </a:solidFill>
                                <a:latin typeface="Cambria Math" panose="02040503050406030204"/>
                              </a:rPr>
                              <m:t>𝑖</m:t>
                            </m:r>
                            <m:r>
                              <a:rPr lang="en-US" altLang="zh-CN" b="0">
                                <a:solidFill>
                                  <a:schemeClr val="tx1"/>
                                </a:solidFill>
                                <a:latin typeface="Cambria Math" panose="02040503050406030204"/>
                              </a:rPr>
                              <m:t>)</m:t>
                            </m:r>
                          </m:e>
                          <m:sup>
                            <m:r>
                              <a:rPr lang="en-US" altLang="zh-CN" b="0" i="1">
                                <a:solidFill>
                                  <a:schemeClr val="tx1"/>
                                </a:solidFill>
                                <a:latin typeface="Cambria Math" panose="02040503050406030204"/>
                              </a:rPr>
                              <m:t>𝑛</m:t>
                            </m:r>
                          </m:sup>
                        </m:sSup>
                      </m:den>
                    </m:f>
                  </m:oMath>
                </a14:m>
                <a:r>
                  <a:rPr lang="zh-CN" altLang="zh-CN" dirty="0">
                    <a:solidFill>
                      <a:schemeClr val="tx1"/>
                    </a:solidFill>
                  </a:rPr>
                  <a:t>称为等额支付现值系数，又称为年金现值系数，通常表示为（</a:t>
                </a:r>
                <a:r>
                  <a:rPr lang="en-US" altLang="zh-CN" i="1" dirty="0">
                    <a:solidFill>
                      <a:schemeClr val="tx1"/>
                    </a:solidFill>
                  </a:rPr>
                  <a:t>P</a:t>
                </a:r>
                <a:r>
                  <a:rPr lang="en-US" altLang="zh-CN" dirty="0">
                    <a:solidFill>
                      <a:schemeClr val="tx1"/>
                    </a:solidFill>
                  </a:rPr>
                  <a:t>/</a:t>
                </a:r>
                <a:r>
                  <a:rPr lang="en-US" altLang="zh-CN" i="1" dirty="0">
                    <a:solidFill>
                      <a:schemeClr val="tx1"/>
                    </a:solidFill>
                  </a:rPr>
                  <a:t>A</a:t>
                </a:r>
                <a:r>
                  <a:rPr lang="zh-CN" altLang="zh-CN" dirty="0">
                    <a:solidFill>
                      <a:schemeClr val="tx1"/>
                    </a:solidFill>
                  </a:rPr>
                  <a:t>，</a:t>
                </a:r>
                <a14:m>
                  <m:oMath xmlns:m="http://schemas.openxmlformats.org/officeDocument/2006/math">
                    <m:r>
                      <a:rPr lang="en-US" altLang="zh-CN" b="0" i="1">
                        <a:solidFill>
                          <a:schemeClr val="tx1"/>
                        </a:solidFill>
                        <a:latin typeface="Cambria Math" panose="02040503050406030204"/>
                      </a:rPr>
                      <m:t>𝑖</m:t>
                    </m:r>
                  </m:oMath>
                </a14:m>
                <a:r>
                  <a:rPr lang="zh-CN" altLang="zh-CN" dirty="0">
                    <a:solidFill>
                      <a:schemeClr val="tx1"/>
                    </a:solidFill>
                  </a:rPr>
                  <a:t>，</a:t>
                </a:r>
                <a:r>
                  <a:rPr lang="en-US" altLang="zh-CN" i="1" dirty="0">
                    <a:solidFill>
                      <a:schemeClr val="tx1"/>
                    </a:solidFill>
                  </a:rPr>
                  <a:t>n</a:t>
                </a:r>
                <a:r>
                  <a:rPr lang="zh-CN" altLang="zh-CN" dirty="0">
                    <a:solidFill>
                      <a:schemeClr val="tx1"/>
                    </a:solidFill>
                  </a:rPr>
                  <a:t>），故等额支付现值公式通常又可以表示为公式</a:t>
                </a:r>
                <a:r>
                  <a:rPr lang="en-US" altLang="zh-CN" dirty="0">
                    <a:solidFill>
                      <a:schemeClr val="tx1"/>
                    </a:solidFill>
                  </a:rPr>
                  <a:t>2.25</a:t>
                </a:r>
                <a:r>
                  <a:rPr lang="zh-CN" altLang="zh-CN" dirty="0">
                    <a:solidFill>
                      <a:schemeClr val="tx1"/>
                    </a:solidFill>
                  </a:rPr>
                  <a:t>。</a:t>
                </a:r>
              </a:p>
              <a:p>
                <a:pPr>
                  <a:lnSpc>
                    <a:spcPct val="150000"/>
                  </a:lnSpc>
                </a:pPr>
                <a14:m>
                  <m:oMath xmlns:m="http://schemas.openxmlformats.org/officeDocument/2006/math">
                    <m:r>
                      <a:rPr lang="en-US" altLang="zh-CN" b="0" i="1">
                        <a:solidFill>
                          <a:schemeClr val="tx1"/>
                        </a:solidFill>
                        <a:latin typeface="Cambria Math" panose="02040503050406030204"/>
                      </a:rPr>
                      <m:t>𝑃</m:t>
                    </m:r>
                    <m:r>
                      <a:rPr lang="en-US" altLang="zh-CN" b="0" i="1">
                        <a:solidFill>
                          <a:schemeClr val="tx1"/>
                        </a:solidFill>
                        <a:latin typeface="Cambria Math" panose="02040503050406030204"/>
                      </a:rPr>
                      <m:t>=</m:t>
                    </m:r>
                    <m:r>
                      <a:rPr lang="en-US" altLang="zh-CN" b="0" i="1">
                        <a:solidFill>
                          <a:schemeClr val="tx1"/>
                        </a:solidFill>
                        <a:latin typeface="Cambria Math" panose="02040503050406030204"/>
                      </a:rPr>
                      <m:t>𝐴</m:t>
                    </m:r>
                    <m:r>
                      <a:rPr lang="en-US" altLang="zh-CN" b="0" i="1">
                        <a:solidFill>
                          <a:schemeClr val="tx1"/>
                        </a:solidFill>
                        <a:latin typeface="Cambria Math" panose="02040503050406030204"/>
                      </a:rPr>
                      <m:t>(</m:t>
                    </m:r>
                    <m:r>
                      <a:rPr lang="en-US" altLang="zh-CN" b="0" i="1">
                        <a:solidFill>
                          <a:schemeClr val="tx1"/>
                        </a:solidFill>
                        <a:latin typeface="Cambria Math" panose="02040503050406030204"/>
                      </a:rPr>
                      <m:t>𝑃</m:t>
                    </m:r>
                    <m:r>
                      <a:rPr lang="en-US" altLang="zh-CN" b="0" i="1">
                        <a:solidFill>
                          <a:schemeClr val="tx1"/>
                        </a:solidFill>
                        <a:latin typeface="Cambria Math" panose="02040503050406030204"/>
                      </a:rPr>
                      <m:t>/</m:t>
                    </m:r>
                    <m:r>
                      <a:rPr lang="en-US" altLang="zh-CN" b="0" i="1">
                        <a:solidFill>
                          <a:schemeClr val="tx1"/>
                        </a:solidFill>
                        <a:latin typeface="Cambria Math" panose="02040503050406030204"/>
                      </a:rPr>
                      <m:t>𝐴</m:t>
                    </m:r>
                    <m:r>
                      <a:rPr lang="zh-CN" altLang="zh-CN" b="0" i="1">
                        <a:solidFill>
                          <a:schemeClr val="tx1"/>
                        </a:solidFill>
                        <a:latin typeface="Cambria Math" panose="02040503050406030204"/>
                      </a:rPr>
                      <m:t>，</m:t>
                    </m:r>
                    <m:r>
                      <a:rPr lang="en-US" altLang="zh-CN" b="0" i="1">
                        <a:solidFill>
                          <a:schemeClr val="tx1"/>
                        </a:solidFill>
                        <a:latin typeface="Cambria Math" panose="02040503050406030204"/>
                      </a:rPr>
                      <m:t>𝑖</m:t>
                    </m:r>
                    <m:r>
                      <a:rPr lang="zh-CN" altLang="zh-CN" b="0">
                        <a:solidFill>
                          <a:schemeClr val="tx1"/>
                        </a:solidFill>
                        <a:latin typeface="Cambria Math" panose="02040503050406030204"/>
                      </a:rPr>
                      <m:t>，</m:t>
                    </m:r>
                    <m:r>
                      <a:rPr lang="en-US" altLang="zh-CN" b="0" i="1">
                        <a:solidFill>
                          <a:schemeClr val="tx1"/>
                        </a:solidFill>
                        <a:latin typeface="Cambria Math" panose="02040503050406030204"/>
                      </a:rPr>
                      <m:t>𝑛</m:t>
                    </m:r>
                    <m:r>
                      <a:rPr lang="en-US" altLang="zh-CN" b="0" i="1">
                        <a:solidFill>
                          <a:schemeClr val="tx1"/>
                        </a:solidFill>
                        <a:latin typeface="Cambria Math" panose="02040503050406030204"/>
                      </a:rPr>
                      <m:t>)</m:t>
                    </m:r>
                  </m:oMath>
                </a14:m>
                <a:r>
                  <a:rPr lang="en-US" altLang="zh-CN" dirty="0">
                    <a:solidFill>
                      <a:schemeClr val="tx1"/>
                    </a:solidFill>
                  </a:rPr>
                  <a:t>						(2. 25)</a:t>
                </a:r>
                <a:endParaRPr lang="zh-CN" altLang="zh-CN" dirty="0">
                  <a:solidFill>
                    <a:schemeClr val="tx1"/>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765174" y="1600994"/>
                <a:ext cx="10744199" cy="4470263"/>
              </a:xfrm>
              <a:prstGeom prst="rect">
                <a:avLst/>
              </a:prstGeom>
              <a:blipFill rotWithShape="1">
                <a:blip r:embed="rId3"/>
                <a:stretch>
                  <a:fillRect l="-6" t="-4" r="6"/>
                </a:stretch>
              </a:blipFill>
            </p:spPr>
            <p:txBody>
              <a:bodyPr/>
              <a:lstStyle/>
              <a:p>
                <a:r>
                  <a:rPr lang="zh-CN" altLang="en-US">
                    <a:noFill/>
                  </a:rPr>
                  <a:t> </a:t>
                </a:r>
              </a:p>
            </p:txBody>
          </p:sp>
        </mc:Fallback>
      </mc:AlternateContent>
      <p:sp>
        <p:nvSpPr>
          <p:cNvPr id="8" name="灯片编号占位符 7">
            <a:extLst>
              <a:ext uri="{FF2B5EF4-FFF2-40B4-BE49-F238E27FC236}">
                <a16:creationId xmlns:a16="http://schemas.microsoft.com/office/drawing/2014/main" id="{86FC0992-E252-4102-97AC-6265956942FB}"/>
              </a:ext>
            </a:extLst>
          </p:cNvPr>
          <p:cNvSpPr>
            <a:spLocks noGrp="1"/>
          </p:cNvSpPr>
          <p:nvPr>
            <p:ph type="sldNum" sz="quarter" idx="12"/>
          </p:nvPr>
        </p:nvSpPr>
        <p:spPr/>
        <p:txBody>
          <a:bodyPr/>
          <a:lstStyle/>
          <a:p>
            <a:fld id="{B6F15528-21DE-4FAA-801E-634DDDAF4B2B}" type="slidenum">
              <a:rPr lang="en-US" smtClean="0"/>
              <a:t>180</a:t>
            </a:fld>
            <a:endParaRPr lang="en-US" dirty="0"/>
          </a:p>
        </p:txBody>
      </p:sp>
      <p:sp>
        <p:nvSpPr>
          <p:cNvPr id="9" name="灯片编号占位符 8">
            <a:extLst>
              <a:ext uri="{FF2B5EF4-FFF2-40B4-BE49-F238E27FC236}">
                <a16:creationId xmlns:a16="http://schemas.microsoft.com/office/drawing/2014/main" id="{6E6A4546-F3E1-4293-986C-DFD6AB1FC9FB}"/>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180</a:t>
            </a:fld>
            <a:endParaRPr kumimoji="0" lang="en-US" altLang="zh-CN" sz="1800" dirty="0">
              <a:latin typeface="Times New Roman" panose="02020603050405020304" pitchFamily="18" charset="0"/>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7120" y="381794"/>
            <a:ext cx="6581775" cy="400050"/>
          </a:xfrm>
        </p:spPr>
        <p:txBody>
          <a:bodyPr/>
          <a:lstStyle/>
          <a:p>
            <a:r>
              <a:rPr lang="en-US" altLang="zh-CN" b="1" dirty="0"/>
              <a:t>2.2.3 </a:t>
            </a:r>
            <a:r>
              <a:rPr lang="zh-CN" altLang="zh-CN" b="1" dirty="0"/>
              <a:t>资金的等值计算及其应用</a:t>
            </a:r>
            <a:endParaRPr lang="zh-CN" altLang="en-US" b="1" dirty="0"/>
          </a:p>
        </p:txBody>
      </p:sp>
      <p:sp>
        <p:nvSpPr>
          <p:cNvPr id="5" name="矩形 4"/>
          <p:cNvSpPr/>
          <p:nvPr/>
        </p:nvSpPr>
        <p:spPr>
          <a:xfrm>
            <a:off x="688974" y="1685781"/>
            <a:ext cx="11201401" cy="1134413"/>
          </a:xfrm>
          <a:prstGeom prst="rect">
            <a:avLst/>
          </a:prstGeom>
        </p:spPr>
        <p:txBody>
          <a:bodyPr wrap="square">
            <a:spAutoFit/>
          </a:bodyPr>
          <a:lstStyle/>
          <a:p>
            <a:pPr>
              <a:lnSpc>
                <a:spcPct val="150000"/>
              </a:lnSpc>
            </a:pPr>
            <a:r>
              <a:rPr lang="zh-CN" altLang="zh-CN" dirty="0"/>
              <a:t>【例</a:t>
            </a:r>
            <a:r>
              <a:rPr lang="en-US" altLang="zh-CN" dirty="0"/>
              <a:t>2.13</a:t>
            </a:r>
            <a:r>
              <a:rPr lang="zh-CN" altLang="zh-CN" dirty="0"/>
              <a:t>】假设某</a:t>
            </a:r>
            <a:r>
              <a:rPr lang="en-US" altLang="zh-CN" dirty="0"/>
              <a:t>IT</a:t>
            </a:r>
            <a:r>
              <a:rPr lang="zh-CN" altLang="zh-CN" dirty="0"/>
              <a:t>企业期望在</a:t>
            </a:r>
            <a:r>
              <a:rPr lang="en-US" altLang="zh-CN" dirty="0"/>
              <a:t>8</a:t>
            </a:r>
            <a:r>
              <a:rPr lang="zh-CN" altLang="zh-CN" dirty="0"/>
              <a:t>年时间内的每年年末能从银行取回</a:t>
            </a:r>
            <a:r>
              <a:rPr lang="en-US" altLang="zh-CN" dirty="0"/>
              <a:t>200</a:t>
            </a:r>
            <a:r>
              <a:rPr lang="zh-CN" altLang="zh-CN" dirty="0"/>
              <a:t>万元，如果按</a:t>
            </a:r>
            <a:r>
              <a:rPr lang="en-US" altLang="zh-CN" dirty="0"/>
              <a:t>6%</a:t>
            </a:r>
            <a:r>
              <a:rPr lang="zh-CN" altLang="zh-CN" dirty="0"/>
              <a:t>的复利计息，则该企业现在需要存入银行多少资金？</a:t>
            </a:r>
          </a:p>
        </p:txBody>
      </p:sp>
      <p:sp>
        <p:nvSpPr>
          <p:cNvPr id="6"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矩形 8"/>
          <p:cNvSpPr/>
          <p:nvPr/>
        </p:nvSpPr>
        <p:spPr>
          <a:xfrm>
            <a:off x="-27697" y="3311504"/>
            <a:ext cx="12216671" cy="45719"/>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0" name="内容占位符 4"/>
          <p:cNvSpPr txBox="1"/>
          <p:nvPr/>
        </p:nvSpPr>
        <p:spPr>
          <a:xfrm>
            <a:off x="534093" y="3124994"/>
            <a:ext cx="4913852" cy="464458"/>
          </a:xfrm>
          <a:prstGeom prst="rect">
            <a:avLst/>
          </a:prstGeom>
          <a:solidFill>
            <a:srgbClr val="FFFF00"/>
          </a:solidFill>
          <a:ln>
            <a:solidFill>
              <a:srgbClr val="FFFF00"/>
            </a:solidFill>
          </a:ln>
        </p:spPr>
        <p:txBody>
          <a:bodyPr>
            <a:norm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gn="ctr">
              <a:buNone/>
            </a:pPr>
            <a:r>
              <a:rPr lang="zh-CN" altLang="en-US" b="1" dirty="0">
                <a:solidFill>
                  <a:schemeClr val="tx1"/>
                </a:solidFill>
              </a:rPr>
              <a:t>例 </a:t>
            </a:r>
            <a:r>
              <a:rPr lang="en-US" altLang="zh-CN" b="1" dirty="0">
                <a:solidFill>
                  <a:schemeClr val="tx1"/>
                </a:solidFill>
              </a:rPr>
              <a:t>2.13</a:t>
            </a:r>
            <a:endParaRPr lang="zh-CN" altLang="en-US" b="1" dirty="0">
              <a:solidFill>
                <a:schemeClr val="tx1"/>
              </a:solidFill>
            </a:endParaRPr>
          </a:p>
        </p:txBody>
      </p:sp>
      <mc:AlternateContent xmlns:mc="http://schemas.openxmlformats.org/markup-compatibility/2006" xmlns:a14="http://schemas.microsoft.com/office/drawing/2010/main">
        <mc:Choice Requires="a14">
          <p:sp>
            <p:nvSpPr>
              <p:cNvPr id="7" name="矩形 6"/>
              <p:cNvSpPr/>
              <p:nvPr/>
            </p:nvSpPr>
            <p:spPr>
              <a:xfrm>
                <a:off x="2060575" y="4039394"/>
                <a:ext cx="9829800" cy="2308324"/>
              </a:xfrm>
              <a:prstGeom prst="rect">
                <a:avLst/>
              </a:prstGeom>
            </p:spPr>
            <p:txBody>
              <a:bodyPr wrap="square">
                <a:spAutoFit/>
              </a:bodyPr>
              <a:lstStyle/>
              <a:p>
                <a:pPr>
                  <a:lnSpc>
                    <a:spcPct val="150000"/>
                  </a:lnSpc>
                </a:pPr>
                <a:r>
                  <a:rPr lang="zh-CN" altLang="zh-CN" dirty="0"/>
                  <a:t>解：依据题意可知</a:t>
                </a:r>
                <a:r>
                  <a:rPr lang="en-US" altLang="zh-CN" i="1" dirty="0"/>
                  <a:t>A</a:t>
                </a:r>
                <a:r>
                  <a:rPr lang="en-US" altLang="zh-CN" dirty="0"/>
                  <a:t>=200</a:t>
                </a:r>
                <a:r>
                  <a:rPr lang="zh-CN" altLang="zh-CN" dirty="0"/>
                  <a:t>，</a:t>
                </a:r>
                <a14:m>
                  <m:oMath xmlns:m="http://schemas.openxmlformats.org/officeDocument/2006/math">
                    <m:r>
                      <a:rPr lang="en-US" altLang="zh-CN" b="0" i="1">
                        <a:latin typeface="Cambria Math" panose="02040503050406030204"/>
                      </a:rPr>
                      <m:t>𝑖</m:t>
                    </m:r>
                    <m:r>
                      <a:rPr lang="en-US" altLang="zh-CN" b="0" i="1">
                        <a:latin typeface="Cambria Math" panose="02040503050406030204"/>
                      </a:rPr>
                      <m:t>=6%</m:t>
                    </m:r>
                  </m:oMath>
                </a14:m>
                <a:r>
                  <a:rPr lang="zh-CN" altLang="zh-CN" dirty="0"/>
                  <a:t>，</a:t>
                </a:r>
                <a:r>
                  <a:rPr lang="en-US" altLang="zh-CN" i="1" dirty="0"/>
                  <a:t>n</a:t>
                </a:r>
                <a:r>
                  <a:rPr lang="en-US" altLang="zh-CN" dirty="0"/>
                  <a:t>=8</a:t>
                </a:r>
                <a:r>
                  <a:rPr lang="zh-CN" altLang="zh-CN" dirty="0"/>
                  <a:t>，</a:t>
                </a:r>
              </a:p>
              <a:p>
                <a:pPr>
                  <a:lnSpc>
                    <a:spcPct val="150000"/>
                  </a:lnSpc>
                </a:pPr>
                <a:r>
                  <a:rPr lang="zh-CN" altLang="zh-CN" dirty="0"/>
                  <a:t>将其带入公式</a:t>
                </a:r>
                <a:r>
                  <a:rPr lang="en-US" altLang="zh-CN" dirty="0"/>
                  <a:t>2.25</a:t>
                </a:r>
                <a:r>
                  <a:rPr lang="zh-CN" altLang="zh-CN" dirty="0"/>
                  <a:t>可得，</a:t>
                </a:r>
                <a14:m>
                  <m:oMath xmlns:m="http://schemas.openxmlformats.org/officeDocument/2006/math">
                    <m:r>
                      <a:rPr lang="en-US" altLang="zh-CN" b="0" i="1">
                        <a:latin typeface="Cambria Math" panose="02040503050406030204"/>
                      </a:rPr>
                      <m:t>𝑃</m:t>
                    </m:r>
                    <m:r>
                      <a:rPr lang="en-US" altLang="zh-CN" b="0" i="1">
                        <a:latin typeface="Cambria Math" panose="02040503050406030204"/>
                      </a:rPr>
                      <m:t>=200</m:t>
                    </m:r>
                    <m:r>
                      <a:rPr lang="en-US" altLang="zh-CN" b="0">
                        <a:latin typeface="Cambria Math" panose="02040503050406030204"/>
                      </a:rPr>
                      <m:t>×</m:t>
                    </m:r>
                    <m:r>
                      <a:rPr lang="en-US" altLang="zh-CN" b="0" i="1">
                        <a:latin typeface="Cambria Math" panose="02040503050406030204"/>
                      </a:rPr>
                      <m:t>(</m:t>
                    </m:r>
                    <m:r>
                      <a:rPr lang="en-US" altLang="zh-CN" b="0" i="1">
                        <a:latin typeface="Cambria Math" panose="02040503050406030204"/>
                      </a:rPr>
                      <m:t>𝑃</m:t>
                    </m:r>
                    <m:r>
                      <a:rPr lang="en-US" altLang="zh-CN" b="0" i="1">
                        <a:latin typeface="Cambria Math" panose="02040503050406030204"/>
                      </a:rPr>
                      <m:t>/</m:t>
                    </m:r>
                    <m:r>
                      <a:rPr lang="en-US" altLang="zh-CN" b="0" i="1">
                        <a:latin typeface="Cambria Math" panose="02040503050406030204"/>
                      </a:rPr>
                      <m:t>𝐴</m:t>
                    </m:r>
                    <m:r>
                      <a:rPr lang="zh-CN" altLang="zh-CN" b="0" i="1">
                        <a:latin typeface="Cambria Math" panose="02040503050406030204"/>
                      </a:rPr>
                      <m:t>，</m:t>
                    </m:r>
                    <m:r>
                      <a:rPr lang="en-US" altLang="zh-CN" b="0" i="1">
                        <a:latin typeface="Cambria Math" panose="02040503050406030204"/>
                      </a:rPr>
                      <m:t>6%</m:t>
                    </m:r>
                    <m:r>
                      <a:rPr lang="zh-CN" altLang="zh-CN" b="0">
                        <a:latin typeface="Cambria Math" panose="02040503050406030204"/>
                      </a:rPr>
                      <m:t>，</m:t>
                    </m:r>
                    <m:r>
                      <a:rPr lang="en-US" altLang="zh-CN" b="0" i="1">
                        <a:latin typeface="Cambria Math" panose="02040503050406030204"/>
                      </a:rPr>
                      <m:t>8)</m:t>
                    </m:r>
                  </m:oMath>
                </a14:m>
                <a:endParaRPr lang="zh-CN" altLang="zh-CN" dirty="0"/>
              </a:p>
              <a:p>
                <a:pPr>
                  <a:lnSpc>
                    <a:spcPct val="150000"/>
                  </a:lnSpc>
                </a:pPr>
                <a:r>
                  <a:rPr lang="zh-CN" altLang="zh-CN" dirty="0"/>
                  <a:t>经查表得：</a:t>
                </a:r>
                <a14:m>
                  <m:oMath xmlns:m="http://schemas.openxmlformats.org/officeDocument/2006/math">
                    <m:r>
                      <a:rPr lang="en-US" altLang="zh-CN" b="0" i="1">
                        <a:latin typeface="Cambria Math" panose="02040503050406030204"/>
                      </a:rPr>
                      <m:t>(</m:t>
                    </m:r>
                    <m:r>
                      <a:rPr lang="en-US" altLang="zh-CN" b="0" i="1">
                        <a:latin typeface="Cambria Math" panose="02040503050406030204"/>
                      </a:rPr>
                      <m:t>𝑃</m:t>
                    </m:r>
                    <m:r>
                      <a:rPr lang="en-US" altLang="zh-CN" b="0" i="1">
                        <a:latin typeface="Cambria Math" panose="02040503050406030204"/>
                      </a:rPr>
                      <m:t>/</m:t>
                    </m:r>
                    <m:r>
                      <a:rPr lang="en-US" altLang="zh-CN" b="0" i="1">
                        <a:latin typeface="Cambria Math" panose="02040503050406030204"/>
                      </a:rPr>
                      <m:t>𝐴</m:t>
                    </m:r>
                    <m:r>
                      <a:rPr lang="zh-CN" altLang="zh-CN" b="0" i="1">
                        <a:latin typeface="Cambria Math" panose="02040503050406030204"/>
                      </a:rPr>
                      <m:t>，</m:t>
                    </m:r>
                    <m:r>
                      <a:rPr lang="en-US" altLang="zh-CN" b="0" i="1">
                        <a:latin typeface="Cambria Math" panose="02040503050406030204"/>
                      </a:rPr>
                      <m:t>6%</m:t>
                    </m:r>
                    <m:r>
                      <a:rPr lang="zh-CN" altLang="zh-CN" b="0">
                        <a:latin typeface="Cambria Math" panose="02040503050406030204"/>
                      </a:rPr>
                      <m:t>，</m:t>
                    </m:r>
                    <m:r>
                      <a:rPr lang="en-US" altLang="zh-CN" b="0" i="1">
                        <a:latin typeface="Cambria Math" panose="02040503050406030204"/>
                      </a:rPr>
                      <m:t>8)=6.2098</m:t>
                    </m:r>
                    <m:r>
                      <a:rPr lang="zh-CN" altLang="zh-CN" b="0" i="1">
                        <a:latin typeface="Cambria Math" panose="02040503050406030204"/>
                      </a:rPr>
                      <m:t>，</m:t>
                    </m:r>
                  </m:oMath>
                </a14:m>
                <a:r>
                  <a:rPr lang="zh-CN" altLang="zh-CN" dirty="0"/>
                  <a:t>则有</a:t>
                </a:r>
              </a:p>
              <a:p>
                <a:pPr>
                  <a:lnSpc>
                    <a:spcPct val="150000"/>
                  </a:lnSpc>
                </a:pPr>
                <a14:m>
                  <m:oMathPara xmlns:m="http://schemas.openxmlformats.org/officeDocument/2006/math">
                    <m:oMathParaPr>
                      <m:jc m:val="centerGroup"/>
                    </m:oMathParaPr>
                    <m:oMath xmlns:m="http://schemas.openxmlformats.org/officeDocument/2006/math">
                      <m:r>
                        <a:rPr lang="en-US" altLang="zh-CN" b="0" i="1">
                          <a:latin typeface="Cambria Math" panose="02040503050406030204"/>
                        </a:rPr>
                        <m:t>𝑃</m:t>
                      </m:r>
                      <m:r>
                        <a:rPr lang="en-US" altLang="zh-CN" b="0" i="1">
                          <a:latin typeface="Cambria Math" panose="02040503050406030204"/>
                        </a:rPr>
                        <m:t>=200</m:t>
                      </m:r>
                      <m:r>
                        <a:rPr lang="en-US" altLang="zh-CN" b="0">
                          <a:latin typeface="Cambria Math" panose="02040503050406030204"/>
                        </a:rPr>
                        <m:t>×</m:t>
                      </m:r>
                      <m:r>
                        <a:rPr lang="en-US" altLang="zh-CN" b="0" i="1">
                          <a:latin typeface="Cambria Math" panose="02040503050406030204"/>
                        </a:rPr>
                        <m:t>(</m:t>
                      </m:r>
                      <m:r>
                        <a:rPr lang="en-US" altLang="zh-CN" b="0" i="1">
                          <a:latin typeface="Cambria Math" panose="02040503050406030204"/>
                        </a:rPr>
                        <m:t>𝑃</m:t>
                      </m:r>
                      <m:r>
                        <a:rPr lang="en-US" altLang="zh-CN" b="0" i="1">
                          <a:latin typeface="Cambria Math" panose="02040503050406030204"/>
                        </a:rPr>
                        <m:t>/</m:t>
                      </m:r>
                      <m:r>
                        <a:rPr lang="en-US" altLang="zh-CN" b="0" i="1">
                          <a:latin typeface="Cambria Math" panose="02040503050406030204"/>
                        </a:rPr>
                        <m:t>𝐴</m:t>
                      </m:r>
                      <m:r>
                        <a:rPr lang="zh-CN" altLang="zh-CN" b="0" i="1">
                          <a:latin typeface="Cambria Math" panose="02040503050406030204"/>
                        </a:rPr>
                        <m:t>，</m:t>
                      </m:r>
                      <m:r>
                        <a:rPr lang="en-US" altLang="zh-CN" b="0" i="1">
                          <a:latin typeface="Cambria Math" panose="02040503050406030204"/>
                        </a:rPr>
                        <m:t>6%</m:t>
                      </m:r>
                      <m:r>
                        <a:rPr lang="zh-CN" altLang="zh-CN" b="0">
                          <a:latin typeface="Cambria Math" panose="02040503050406030204"/>
                        </a:rPr>
                        <m:t>，</m:t>
                      </m:r>
                      <m:r>
                        <a:rPr lang="en-US" altLang="zh-CN" b="0" i="1">
                          <a:latin typeface="Cambria Math" panose="02040503050406030204"/>
                        </a:rPr>
                        <m:t>8)=200×6.2098=1241.96</m:t>
                      </m:r>
                      <m:r>
                        <a:rPr lang="zh-CN" altLang="zh-CN" b="0">
                          <a:latin typeface="Cambria Math" panose="02040503050406030204"/>
                        </a:rPr>
                        <m:t>（万元）</m:t>
                      </m:r>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2060575" y="4039394"/>
                <a:ext cx="9829800" cy="2308324"/>
              </a:xfrm>
              <a:prstGeom prst="rect">
                <a:avLst/>
              </a:prstGeom>
              <a:blipFill rotWithShape="1">
                <a:blip r:embed="rId3"/>
                <a:stretch>
                  <a:fillRect t="-7" b="11"/>
                </a:stretch>
              </a:blipFill>
            </p:spPr>
            <p:txBody>
              <a:bodyPr/>
              <a:lstStyle/>
              <a:p>
                <a:r>
                  <a:rPr lang="zh-CN" altLang="en-US">
                    <a:noFill/>
                  </a:rPr>
                  <a:t> </a:t>
                </a:r>
              </a:p>
            </p:txBody>
          </p:sp>
        </mc:Fallback>
      </mc:AlternateContent>
      <p:sp>
        <p:nvSpPr>
          <p:cNvPr id="11" name="矩形 10"/>
          <p:cNvSpPr/>
          <p:nvPr/>
        </p:nvSpPr>
        <p:spPr>
          <a:xfrm>
            <a:off x="765175" y="1119194"/>
            <a:ext cx="11201400" cy="461665"/>
          </a:xfrm>
          <a:prstGeom prst="rect">
            <a:avLst/>
          </a:prstGeom>
        </p:spPr>
        <p:txBody>
          <a:bodyPr wrap="square">
            <a:spAutoFit/>
          </a:bodyPr>
          <a:lstStyle/>
          <a:p>
            <a:r>
              <a:rPr lang="en-US" altLang="zh-CN" b="1" dirty="0"/>
              <a:t>2. </a:t>
            </a:r>
            <a:r>
              <a:rPr lang="zh-CN" altLang="en-US" b="1" dirty="0"/>
              <a:t>资金的等值 </a:t>
            </a:r>
            <a:r>
              <a:rPr lang="zh-CN" altLang="en-US" dirty="0"/>
              <a:t>（</a:t>
            </a:r>
            <a:r>
              <a:rPr lang="en-US" altLang="zh-CN" dirty="0"/>
              <a:t>5</a:t>
            </a:r>
            <a:r>
              <a:rPr lang="zh-CN" altLang="en-US" dirty="0"/>
              <a:t>）</a:t>
            </a:r>
            <a:r>
              <a:rPr lang="zh-CN" altLang="zh-CN" dirty="0"/>
              <a:t>等额支付现值公式（又称为年金现值公式，已知</a:t>
            </a:r>
            <a:r>
              <a:rPr lang="en-US" altLang="zh-CN" i="1" dirty="0"/>
              <a:t>A</a:t>
            </a:r>
            <a:r>
              <a:rPr lang="zh-CN" altLang="zh-CN" dirty="0"/>
              <a:t>，求</a:t>
            </a:r>
            <a:r>
              <a:rPr lang="en-US" altLang="zh-CN" i="1" dirty="0"/>
              <a:t>P</a:t>
            </a:r>
            <a:r>
              <a:rPr lang="zh-CN" altLang="en-US" i="1" dirty="0"/>
              <a:t>）</a:t>
            </a:r>
            <a:endParaRPr lang="zh-CN" altLang="en-US" dirty="0"/>
          </a:p>
        </p:txBody>
      </p:sp>
      <p:sp>
        <p:nvSpPr>
          <p:cNvPr id="4" name="灯片编号占位符 3">
            <a:extLst>
              <a:ext uri="{FF2B5EF4-FFF2-40B4-BE49-F238E27FC236}">
                <a16:creationId xmlns:a16="http://schemas.microsoft.com/office/drawing/2014/main" id="{84FD133D-35FB-42F6-8B91-1311F5DF38A3}"/>
              </a:ext>
            </a:extLst>
          </p:cNvPr>
          <p:cNvSpPr>
            <a:spLocks noGrp="1"/>
          </p:cNvSpPr>
          <p:nvPr>
            <p:ph type="sldNum" sz="quarter" idx="12"/>
          </p:nvPr>
        </p:nvSpPr>
        <p:spPr/>
        <p:txBody>
          <a:bodyPr/>
          <a:lstStyle/>
          <a:p>
            <a:fld id="{B6F15528-21DE-4FAA-801E-634DDDAF4B2B}" type="slidenum">
              <a:rPr lang="en-US" smtClean="0"/>
              <a:t>181</a:t>
            </a:fld>
            <a:endParaRPr lang="en-US" dirty="0"/>
          </a:p>
        </p:txBody>
      </p:sp>
      <p:sp>
        <p:nvSpPr>
          <p:cNvPr id="12" name="灯片编号占位符 8">
            <a:extLst>
              <a:ext uri="{FF2B5EF4-FFF2-40B4-BE49-F238E27FC236}">
                <a16:creationId xmlns:a16="http://schemas.microsoft.com/office/drawing/2014/main" id="{8120F33B-3523-4B89-872E-C3BF9EC4DE25}"/>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181</a:t>
            </a:fld>
            <a:endParaRPr kumimoji="0" lang="en-US" altLang="zh-CN" sz="1800" dirty="0">
              <a:latin typeface="Times New Roman" panose="02020603050405020304" pitchFamily="18" charset="0"/>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7120" y="381794"/>
            <a:ext cx="6581775" cy="400050"/>
          </a:xfrm>
        </p:spPr>
        <p:txBody>
          <a:bodyPr/>
          <a:lstStyle/>
          <a:p>
            <a:r>
              <a:rPr lang="en-US" altLang="zh-CN" b="1" dirty="0"/>
              <a:t>2.2.3 </a:t>
            </a:r>
            <a:r>
              <a:rPr lang="zh-CN" altLang="zh-CN" b="1" dirty="0"/>
              <a:t>资金的等值计算及其应用</a:t>
            </a:r>
            <a:endParaRPr lang="zh-CN" altLang="en-US" b="1" dirty="0"/>
          </a:p>
        </p:txBody>
      </p:sp>
      <p:sp>
        <p:nvSpPr>
          <p:cNvPr id="3" name="矩形 2"/>
          <p:cNvSpPr/>
          <p:nvPr/>
        </p:nvSpPr>
        <p:spPr>
          <a:xfrm>
            <a:off x="765175" y="1119194"/>
            <a:ext cx="8839200" cy="461665"/>
          </a:xfrm>
          <a:prstGeom prst="rect">
            <a:avLst/>
          </a:prstGeom>
        </p:spPr>
        <p:txBody>
          <a:bodyPr wrap="square">
            <a:spAutoFit/>
          </a:bodyPr>
          <a:lstStyle/>
          <a:p>
            <a:r>
              <a:rPr lang="zh-CN" altLang="en-US" b="1" dirty="0"/>
              <a:t>（</a:t>
            </a:r>
            <a:r>
              <a:rPr lang="en-US" altLang="zh-CN" b="1" dirty="0"/>
              <a:t>6</a:t>
            </a:r>
            <a:r>
              <a:rPr lang="zh-CN" altLang="en-US" b="1" dirty="0"/>
              <a:t>）</a:t>
            </a:r>
            <a:r>
              <a:rPr lang="zh-CN" altLang="zh-CN" b="1" dirty="0"/>
              <a:t>等额支付资金回收公式（已知</a:t>
            </a:r>
            <a:r>
              <a:rPr lang="en-US" altLang="zh-CN" b="1" dirty="0"/>
              <a:t> </a:t>
            </a:r>
            <a:r>
              <a:rPr lang="en-US" altLang="zh-CN" b="1" i="1" dirty="0"/>
              <a:t>P</a:t>
            </a:r>
            <a:r>
              <a:rPr lang="zh-CN" altLang="zh-CN" b="1" dirty="0"/>
              <a:t>，求</a:t>
            </a:r>
            <a:r>
              <a:rPr lang="en-US" altLang="zh-CN" b="1" dirty="0"/>
              <a:t> </a:t>
            </a:r>
            <a:r>
              <a:rPr lang="en-US" altLang="zh-CN" b="1" i="1" dirty="0"/>
              <a:t>A </a:t>
            </a:r>
            <a:r>
              <a:rPr lang="zh-CN" altLang="zh-CN" b="1" dirty="0"/>
              <a:t>）</a:t>
            </a:r>
            <a:endParaRPr lang="zh-CN" altLang="en-US" b="1" dirty="0"/>
          </a:p>
        </p:txBody>
      </p:sp>
      <p:sp>
        <p:nvSpPr>
          <p:cNvPr id="6"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矩形 10"/>
          <p:cNvSpPr/>
          <p:nvPr/>
        </p:nvSpPr>
        <p:spPr>
          <a:xfrm>
            <a:off x="0" y="1677194"/>
            <a:ext cx="12198350" cy="4267200"/>
          </a:xfrm>
          <a:prstGeom prst="rect">
            <a:avLst/>
          </a:prstGeom>
          <a:solidFill>
            <a:srgbClr val="00B050"/>
          </a:solidFill>
          <a:ln w="12700" cap="flat" cmpd="sng" algn="ctr">
            <a:solidFill>
              <a:srgbClr val="74B8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7" name="矩形 6"/>
              <p:cNvSpPr/>
              <p:nvPr/>
            </p:nvSpPr>
            <p:spPr>
              <a:xfrm>
                <a:off x="727075" y="1829594"/>
                <a:ext cx="10744199" cy="4228915"/>
              </a:xfrm>
              <a:prstGeom prst="rect">
                <a:avLst/>
              </a:prstGeom>
            </p:spPr>
            <p:txBody>
              <a:bodyPr wrap="square">
                <a:spAutoFit/>
              </a:bodyPr>
              <a:lstStyle/>
              <a:p>
                <a:pPr>
                  <a:lnSpc>
                    <a:spcPct val="150000"/>
                  </a:lnSpc>
                </a:pPr>
                <a:r>
                  <a:rPr lang="zh-CN" altLang="zh-CN" dirty="0">
                    <a:solidFill>
                      <a:schemeClr val="tx1"/>
                    </a:solidFill>
                  </a:rPr>
                  <a:t>等额支付的资金回收计算是等额支付现值计算的逆运算，由公式</a:t>
                </a:r>
                <a:r>
                  <a:rPr lang="en-US" altLang="zh-CN" dirty="0">
                    <a:solidFill>
                      <a:schemeClr val="tx1"/>
                    </a:solidFill>
                  </a:rPr>
                  <a:t>2.24</a:t>
                </a:r>
                <a:r>
                  <a:rPr lang="zh-CN" altLang="en-US" dirty="0">
                    <a:solidFill>
                      <a:schemeClr val="tx1"/>
                    </a:solidFill>
                  </a:rPr>
                  <a:t>（</a:t>
                </a:r>
                <a:r>
                  <a:rPr lang="en-US" altLang="zh-CN" dirty="0">
                    <a:solidFill>
                      <a:schemeClr val="tx1"/>
                    </a:solidFill>
                  </a:rPr>
                  <a:t> </a:t>
                </a:r>
                <a14:m>
                  <m:oMath xmlns:m="http://schemas.openxmlformats.org/officeDocument/2006/math">
                    <m:r>
                      <a:rPr lang="en-US" altLang="zh-CN" b="0" i="1">
                        <a:solidFill>
                          <a:schemeClr val="tx1"/>
                        </a:solidFill>
                        <a:latin typeface="Cambria Math" panose="02040503050406030204"/>
                      </a:rPr>
                      <m:t>𝑃</m:t>
                    </m:r>
                    <m:r>
                      <a:rPr lang="en-US" altLang="zh-CN" b="0" i="1">
                        <a:solidFill>
                          <a:schemeClr val="tx1"/>
                        </a:solidFill>
                        <a:latin typeface="Cambria Math" panose="02040503050406030204"/>
                      </a:rPr>
                      <m:t>= </m:t>
                    </m:r>
                    <m:r>
                      <a:rPr lang="en-US" altLang="zh-CN" b="0" i="1">
                        <a:solidFill>
                          <a:schemeClr val="tx1"/>
                        </a:solidFill>
                        <a:latin typeface="Cambria Math" panose="02040503050406030204"/>
                      </a:rPr>
                      <m:t>𝐴</m:t>
                    </m:r>
                    <m:f>
                      <m:fPr>
                        <m:ctrlPr>
                          <a:rPr lang="zh-CN" altLang="zh-CN" i="1">
                            <a:solidFill>
                              <a:schemeClr val="tx1"/>
                            </a:solidFill>
                            <a:latin typeface="Cambria Math" panose="02040503050406030204" pitchFamily="18" charset="0"/>
                          </a:rPr>
                        </m:ctrlPr>
                      </m:fPr>
                      <m:num>
                        <m:sSup>
                          <m:sSupPr>
                            <m:ctrlPr>
                              <a:rPr lang="zh-CN" altLang="zh-CN" i="1">
                                <a:solidFill>
                                  <a:schemeClr val="tx1"/>
                                </a:solidFill>
                                <a:latin typeface="Cambria Math" panose="02040503050406030204" pitchFamily="18" charset="0"/>
                              </a:rPr>
                            </m:ctrlPr>
                          </m:sSupPr>
                          <m:e>
                            <m:r>
                              <a:rPr lang="en-US" altLang="zh-CN" b="0" i="1">
                                <a:solidFill>
                                  <a:schemeClr val="tx1"/>
                                </a:solidFill>
                                <a:latin typeface="Cambria Math" panose="02040503050406030204"/>
                              </a:rPr>
                              <m:t>(1+</m:t>
                            </m:r>
                            <m:r>
                              <a:rPr lang="en-US" altLang="zh-CN" b="0" i="1">
                                <a:solidFill>
                                  <a:schemeClr val="tx1"/>
                                </a:solidFill>
                                <a:latin typeface="Cambria Math" panose="02040503050406030204"/>
                              </a:rPr>
                              <m:t>𝑖</m:t>
                            </m:r>
                            <m:r>
                              <a:rPr lang="en-US" altLang="zh-CN" b="0" i="1">
                                <a:solidFill>
                                  <a:schemeClr val="tx1"/>
                                </a:solidFill>
                                <a:latin typeface="Cambria Math" panose="02040503050406030204"/>
                              </a:rPr>
                              <m:t>)</m:t>
                            </m:r>
                          </m:e>
                          <m:sup>
                            <m:r>
                              <a:rPr lang="en-US" altLang="zh-CN" b="0" i="1">
                                <a:solidFill>
                                  <a:schemeClr val="tx1"/>
                                </a:solidFill>
                                <a:latin typeface="Cambria Math" panose="02040503050406030204"/>
                              </a:rPr>
                              <m:t>𝑛</m:t>
                            </m:r>
                          </m:sup>
                        </m:sSup>
                        <m:r>
                          <a:rPr lang="en-US" altLang="zh-CN" b="0" i="1">
                            <a:solidFill>
                              <a:schemeClr val="tx1"/>
                            </a:solidFill>
                            <a:latin typeface="Cambria Math" panose="02040503050406030204"/>
                          </a:rPr>
                          <m:t>−1</m:t>
                        </m:r>
                      </m:num>
                      <m:den>
                        <m:r>
                          <a:rPr lang="en-US" altLang="zh-CN" b="0" i="1">
                            <a:solidFill>
                              <a:schemeClr val="tx1"/>
                            </a:solidFill>
                            <a:latin typeface="Cambria Math" panose="02040503050406030204"/>
                          </a:rPr>
                          <m:t>𝑖</m:t>
                        </m:r>
                        <m:sSup>
                          <m:sSupPr>
                            <m:ctrlPr>
                              <a:rPr lang="zh-CN" altLang="zh-CN" i="1">
                                <a:solidFill>
                                  <a:schemeClr val="tx1"/>
                                </a:solidFill>
                                <a:latin typeface="Cambria Math" panose="02040503050406030204" pitchFamily="18" charset="0"/>
                              </a:rPr>
                            </m:ctrlPr>
                          </m:sSupPr>
                          <m:e>
                            <m:r>
                              <a:rPr lang="en-US" altLang="zh-CN" b="0">
                                <a:solidFill>
                                  <a:schemeClr val="tx1"/>
                                </a:solidFill>
                                <a:latin typeface="Cambria Math" panose="02040503050406030204"/>
                              </a:rPr>
                              <m:t>(</m:t>
                            </m:r>
                            <m:r>
                              <a:rPr lang="en-US" altLang="zh-CN" b="0" i="1">
                                <a:solidFill>
                                  <a:schemeClr val="tx1"/>
                                </a:solidFill>
                                <a:latin typeface="Cambria Math" panose="02040503050406030204"/>
                              </a:rPr>
                              <m:t>1</m:t>
                            </m:r>
                            <m:r>
                              <a:rPr lang="en-US" altLang="zh-CN" b="0">
                                <a:solidFill>
                                  <a:schemeClr val="tx1"/>
                                </a:solidFill>
                                <a:latin typeface="Cambria Math" panose="02040503050406030204"/>
                              </a:rPr>
                              <m:t>+</m:t>
                            </m:r>
                            <m:r>
                              <a:rPr lang="en-US" altLang="zh-CN" b="0" i="1">
                                <a:solidFill>
                                  <a:schemeClr val="tx1"/>
                                </a:solidFill>
                                <a:latin typeface="Cambria Math" panose="02040503050406030204"/>
                              </a:rPr>
                              <m:t>𝑖</m:t>
                            </m:r>
                            <m:r>
                              <a:rPr lang="en-US" altLang="zh-CN" b="0">
                                <a:solidFill>
                                  <a:schemeClr val="tx1"/>
                                </a:solidFill>
                                <a:latin typeface="Cambria Math" panose="02040503050406030204"/>
                              </a:rPr>
                              <m:t>)</m:t>
                            </m:r>
                          </m:e>
                          <m:sup>
                            <m:r>
                              <a:rPr lang="en-US" altLang="zh-CN" b="0" i="1">
                                <a:solidFill>
                                  <a:schemeClr val="tx1"/>
                                </a:solidFill>
                                <a:latin typeface="Cambria Math" panose="02040503050406030204"/>
                              </a:rPr>
                              <m:t>𝑛</m:t>
                            </m:r>
                          </m:sup>
                        </m:sSup>
                      </m:den>
                    </m:f>
                    <m:r>
                      <a:rPr lang="en-US" altLang="zh-CN" b="0" i="1">
                        <a:solidFill>
                          <a:schemeClr val="tx1"/>
                        </a:solidFill>
                        <a:latin typeface="Cambria Math" panose="02040503050406030204"/>
                      </a:rPr>
                      <m:t> </m:t>
                    </m:r>
                  </m:oMath>
                </a14:m>
                <a:r>
                  <a:rPr lang="zh-CN" altLang="en-US" dirty="0">
                    <a:solidFill>
                      <a:schemeClr val="tx1"/>
                    </a:solidFill>
                  </a:rPr>
                  <a:t>）</a:t>
                </a:r>
                <a:r>
                  <a:rPr lang="zh-CN" altLang="zh-CN" dirty="0">
                    <a:solidFill>
                      <a:schemeClr val="tx1"/>
                    </a:solidFill>
                  </a:rPr>
                  <a:t>可以得到公式</a:t>
                </a:r>
                <a:r>
                  <a:rPr lang="en-US" altLang="zh-CN" dirty="0">
                    <a:solidFill>
                      <a:schemeClr val="tx1"/>
                    </a:solidFill>
                  </a:rPr>
                  <a:t>2.26</a:t>
                </a:r>
                <a:r>
                  <a:rPr lang="zh-CN" altLang="zh-CN" dirty="0">
                    <a:solidFill>
                      <a:schemeClr val="tx1"/>
                    </a:solidFill>
                  </a:rPr>
                  <a:t>的换算公式，即资金回收计算公式。</a:t>
                </a:r>
              </a:p>
              <a:p>
                <a14:m>
                  <m:oMath xmlns:m="http://schemas.openxmlformats.org/officeDocument/2006/math">
                    <m:r>
                      <a:rPr lang="en-US" altLang="zh-CN" b="0" i="1">
                        <a:solidFill>
                          <a:schemeClr val="tx1"/>
                        </a:solidFill>
                        <a:latin typeface="Cambria Math" panose="02040503050406030204"/>
                      </a:rPr>
                      <m:t>𝐴</m:t>
                    </m:r>
                    <m:r>
                      <a:rPr lang="en-US" altLang="zh-CN" b="0">
                        <a:solidFill>
                          <a:schemeClr val="tx1"/>
                        </a:solidFill>
                        <a:latin typeface="Cambria Math" panose="02040503050406030204"/>
                      </a:rPr>
                      <m:t>=</m:t>
                    </m:r>
                    <m:r>
                      <a:rPr lang="en-US" altLang="zh-CN" b="0" i="1">
                        <a:solidFill>
                          <a:schemeClr val="tx1"/>
                        </a:solidFill>
                        <a:latin typeface="Cambria Math" panose="02040503050406030204"/>
                      </a:rPr>
                      <m:t>𝑃</m:t>
                    </m:r>
                    <m:f>
                      <m:fPr>
                        <m:ctrlPr>
                          <a:rPr lang="zh-CN" altLang="zh-CN" i="1">
                            <a:solidFill>
                              <a:schemeClr val="tx1"/>
                            </a:solidFill>
                            <a:latin typeface="Cambria Math" panose="02040503050406030204" pitchFamily="18" charset="0"/>
                          </a:rPr>
                        </m:ctrlPr>
                      </m:fPr>
                      <m:num>
                        <m:r>
                          <a:rPr lang="en-US" altLang="zh-CN" b="0" i="1">
                            <a:solidFill>
                              <a:schemeClr val="tx1"/>
                            </a:solidFill>
                            <a:latin typeface="Cambria Math" panose="02040503050406030204"/>
                          </a:rPr>
                          <m:t>𝑖</m:t>
                        </m:r>
                        <m:sSup>
                          <m:sSupPr>
                            <m:ctrlPr>
                              <a:rPr lang="zh-CN" altLang="zh-CN" i="1">
                                <a:solidFill>
                                  <a:schemeClr val="tx1"/>
                                </a:solidFill>
                                <a:latin typeface="Cambria Math" panose="02040503050406030204" pitchFamily="18" charset="0"/>
                              </a:rPr>
                            </m:ctrlPr>
                          </m:sSupPr>
                          <m:e>
                            <m:r>
                              <a:rPr lang="en-US" altLang="zh-CN" b="0">
                                <a:solidFill>
                                  <a:schemeClr val="tx1"/>
                                </a:solidFill>
                                <a:latin typeface="Cambria Math" panose="02040503050406030204"/>
                              </a:rPr>
                              <m:t>(</m:t>
                            </m:r>
                            <m:r>
                              <a:rPr lang="en-US" altLang="zh-CN" b="0" i="1">
                                <a:solidFill>
                                  <a:schemeClr val="tx1"/>
                                </a:solidFill>
                                <a:latin typeface="Cambria Math" panose="02040503050406030204"/>
                              </a:rPr>
                              <m:t>1</m:t>
                            </m:r>
                            <m:r>
                              <a:rPr lang="en-US" altLang="zh-CN" b="0">
                                <a:solidFill>
                                  <a:schemeClr val="tx1"/>
                                </a:solidFill>
                                <a:latin typeface="Cambria Math" panose="02040503050406030204"/>
                              </a:rPr>
                              <m:t>+</m:t>
                            </m:r>
                            <m:r>
                              <a:rPr lang="en-US" altLang="zh-CN" b="0" i="1">
                                <a:solidFill>
                                  <a:schemeClr val="tx1"/>
                                </a:solidFill>
                                <a:latin typeface="Cambria Math" panose="02040503050406030204"/>
                              </a:rPr>
                              <m:t>𝑖</m:t>
                            </m:r>
                            <m:r>
                              <a:rPr lang="en-US" altLang="zh-CN" b="0">
                                <a:solidFill>
                                  <a:schemeClr val="tx1"/>
                                </a:solidFill>
                                <a:latin typeface="Cambria Math" panose="02040503050406030204"/>
                              </a:rPr>
                              <m:t>)</m:t>
                            </m:r>
                          </m:e>
                          <m:sup>
                            <m:r>
                              <a:rPr lang="en-US" altLang="zh-CN" b="0" i="1">
                                <a:solidFill>
                                  <a:schemeClr val="tx1"/>
                                </a:solidFill>
                                <a:latin typeface="Cambria Math" panose="02040503050406030204"/>
                              </a:rPr>
                              <m:t>𝑛</m:t>
                            </m:r>
                          </m:sup>
                        </m:sSup>
                      </m:num>
                      <m:den>
                        <m:sSup>
                          <m:sSupPr>
                            <m:ctrlPr>
                              <a:rPr lang="zh-CN" altLang="zh-CN" i="1">
                                <a:solidFill>
                                  <a:schemeClr val="tx1"/>
                                </a:solidFill>
                                <a:latin typeface="Cambria Math" panose="02040503050406030204" pitchFamily="18" charset="0"/>
                              </a:rPr>
                            </m:ctrlPr>
                          </m:sSupPr>
                          <m:e>
                            <m:r>
                              <a:rPr lang="en-US" altLang="zh-CN" b="0" i="1">
                                <a:solidFill>
                                  <a:schemeClr val="tx1"/>
                                </a:solidFill>
                                <a:latin typeface="Cambria Math" panose="02040503050406030204"/>
                              </a:rPr>
                              <m:t>(1+</m:t>
                            </m:r>
                            <m:r>
                              <a:rPr lang="en-US" altLang="zh-CN" b="0" i="1">
                                <a:solidFill>
                                  <a:schemeClr val="tx1"/>
                                </a:solidFill>
                                <a:latin typeface="Cambria Math" panose="02040503050406030204"/>
                              </a:rPr>
                              <m:t>𝑖</m:t>
                            </m:r>
                            <m:r>
                              <a:rPr lang="en-US" altLang="zh-CN" b="0" i="1">
                                <a:solidFill>
                                  <a:schemeClr val="tx1"/>
                                </a:solidFill>
                                <a:latin typeface="Cambria Math" panose="02040503050406030204"/>
                              </a:rPr>
                              <m:t>)</m:t>
                            </m:r>
                          </m:e>
                          <m:sup>
                            <m:r>
                              <a:rPr lang="en-US" altLang="zh-CN" b="0" i="1">
                                <a:solidFill>
                                  <a:schemeClr val="tx1"/>
                                </a:solidFill>
                                <a:latin typeface="Cambria Math" panose="02040503050406030204"/>
                              </a:rPr>
                              <m:t>𝑛</m:t>
                            </m:r>
                          </m:sup>
                        </m:sSup>
                        <m:r>
                          <a:rPr lang="zh-CN" altLang="en-US" b="0" i="1">
                            <a:solidFill>
                              <a:schemeClr val="tx1"/>
                            </a:solidFill>
                            <a:latin typeface="Cambria Math" panose="02040503050406030204"/>
                          </a:rPr>
                          <m:t>−</m:t>
                        </m:r>
                        <m:r>
                          <a:rPr lang="en-US" altLang="zh-CN" b="0" i="1">
                            <a:solidFill>
                              <a:schemeClr val="tx1"/>
                            </a:solidFill>
                            <a:latin typeface="Cambria Math" panose="02040503050406030204"/>
                          </a:rPr>
                          <m:t>1</m:t>
                        </m:r>
                      </m:den>
                    </m:f>
                  </m:oMath>
                </a14:m>
                <a:r>
                  <a:rPr lang="en-US" altLang="zh-CN" dirty="0">
                    <a:solidFill>
                      <a:schemeClr val="tx1"/>
                    </a:solidFill>
                  </a:rPr>
                  <a:t>							(2. 26)</a:t>
                </a:r>
                <a:endParaRPr lang="zh-CN" altLang="zh-CN" dirty="0">
                  <a:solidFill>
                    <a:schemeClr val="tx1"/>
                  </a:solidFill>
                </a:endParaRPr>
              </a:p>
              <a:p>
                <a:pPr>
                  <a:lnSpc>
                    <a:spcPct val="150000"/>
                  </a:lnSpc>
                </a:pPr>
                <a:r>
                  <a:rPr lang="zh-CN" altLang="zh-CN" dirty="0">
                    <a:solidFill>
                      <a:schemeClr val="tx1"/>
                    </a:solidFill>
                  </a:rPr>
                  <a:t>式</a:t>
                </a:r>
                <a:r>
                  <a:rPr lang="en-US" altLang="zh-CN" dirty="0">
                    <a:solidFill>
                      <a:schemeClr val="tx1"/>
                    </a:solidFill>
                  </a:rPr>
                  <a:t>2.26</a:t>
                </a:r>
                <a:r>
                  <a:rPr lang="zh-CN" altLang="zh-CN" dirty="0">
                    <a:solidFill>
                      <a:schemeClr val="tx1"/>
                    </a:solidFill>
                  </a:rPr>
                  <a:t>中的</a:t>
                </a:r>
                <a14:m>
                  <m:oMath xmlns:m="http://schemas.openxmlformats.org/officeDocument/2006/math">
                    <m:f>
                      <m:fPr>
                        <m:ctrlPr>
                          <a:rPr lang="zh-CN" altLang="zh-CN" i="1">
                            <a:solidFill>
                              <a:schemeClr val="tx1"/>
                            </a:solidFill>
                            <a:latin typeface="Cambria Math" panose="02040503050406030204" pitchFamily="18" charset="0"/>
                          </a:rPr>
                        </m:ctrlPr>
                      </m:fPr>
                      <m:num>
                        <m:r>
                          <a:rPr lang="en-US" altLang="zh-CN" b="0" i="1">
                            <a:solidFill>
                              <a:schemeClr val="tx1"/>
                            </a:solidFill>
                            <a:latin typeface="Cambria Math" panose="02040503050406030204"/>
                          </a:rPr>
                          <m:t>𝑖</m:t>
                        </m:r>
                        <m:sSup>
                          <m:sSupPr>
                            <m:ctrlPr>
                              <a:rPr lang="zh-CN" altLang="zh-CN" i="1">
                                <a:solidFill>
                                  <a:schemeClr val="tx1"/>
                                </a:solidFill>
                                <a:latin typeface="Cambria Math" panose="02040503050406030204" pitchFamily="18" charset="0"/>
                              </a:rPr>
                            </m:ctrlPr>
                          </m:sSupPr>
                          <m:e>
                            <m:r>
                              <a:rPr lang="en-US" altLang="zh-CN" b="0">
                                <a:solidFill>
                                  <a:schemeClr val="tx1"/>
                                </a:solidFill>
                                <a:latin typeface="Cambria Math" panose="02040503050406030204"/>
                              </a:rPr>
                              <m:t>(</m:t>
                            </m:r>
                            <m:r>
                              <a:rPr lang="en-US" altLang="zh-CN" b="0" i="1">
                                <a:solidFill>
                                  <a:schemeClr val="tx1"/>
                                </a:solidFill>
                                <a:latin typeface="Cambria Math" panose="02040503050406030204"/>
                              </a:rPr>
                              <m:t>1</m:t>
                            </m:r>
                            <m:r>
                              <a:rPr lang="en-US" altLang="zh-CN" b="0">
                                <a:solidFill>
                                  <a:schemeClr val="tx1"/>
                                </a:solidFill>
                                <a:latin typeface="Cambria Math" panose="02040503050406030204"/>
                              </a:rPr>
                              <m:t>+</m:t>
                            </m:r>
                            <m:r>
                              <a:rPr lang="en-US" altLang="zh-CN" b="0" i="1">
                                <a:solidFill>
                                  <a:schemeClr val="tx1"/>
                                </a:solidFill>
                                <a:latin typeface="Cambria Math" panose="02040503050406030204"/>
                              </a:rPr>
                              <m:t>𝑖</m:t>
                            </m:r>
                            <m:r>
                              <a:rPr lang="en-US" altLang="zh-CN" b="0">
                                <a:solidFill>
                                  <a:schemeClr val="tx1"/>
                                </a:solidFill>
                                <a:latin typeface="Cambria Math" panose="02040503050406030204"/>
                              </a:rPr>
                              <m:t>)</m:t>
                            </m:r>
                          </m:e>
                          <m:sup>
                            <m:r>
                              <a:rPr lang="en-US" altLang="zh-CN" b="0" i="1">
                                <a:solidFill>
                                  <a:schemeClr val="tx1"/>
                                </a:solidFill>
                                <a:latin typeface="Cambria Math" panose="02040503050406030204"/>
                              </a:rPr>
                              <m:t>𝑛</m:t>
                            </m:r>
                          </m:sup>
                        </m:sSup>
                      </m:num>
                      <m:den>
                        <m:sSup>
                          <m:sSupPr>
                            <m:ctrlPr>
                              <a:rPr lang="zh-CN" altLang="zh-CN" i="1">
                                <a:solidFill>
                                  <a:schemeClr val="tx1"/>
                                </a:solidFill>
                                <a:latin typeface="Cambria Math" panose="02040503050406030204" pitchFamily="18" charset="0"/>
                              </a:rPr>
                            </m:ctrlPr>
                          </m:sSupPr>
                          <m:e>
                            <m:r>
                              <a:rPr lang="en-US" altLang="zh-CN" b="0" i="1">
                                <a:solidFill>
                                  <a:schemeClr val="tx1"/>
                                </a:solidFill>
                                <a:latin typeface="Cambria Math" panose="02040503050406030204"/>
                              </a:rPr>
                              <m:t>(1+</m:t>
                            </m:r>
                            <m:r>
                              <a:rPr lang="en-US" altLang="zh-CN" b="0" i="1">
                                <a:solidFill>
                                  <a:schemeClr val="tx1"/>
                                </a:solidFill>
                                <a:latin typeface="Cambria Math" panose="02040503050406030204"/>
                              </a:rPr>
                              <m:t>𝑖</m:t>
                            </m:r>
                            <m:r>
                              <a:rPr lang="en-US" altLang="zh-CN" b="0" i="1">
                                <a:solidFill>
                                  <a:schemeClr val="tx1"/>
                                </a:solidFill>
                                <a:latin typeface="Cambria Math" panose="02040503050406030204"/>
                              </a:rPr>
                              <m:t>)</m:t>
                            </m:r>
                          </m:e>
                          <m:sup>
                            <m:r>
                              <a:rPr lang="en-US" altLang="zh-CN" b="0" i="1">
                                <a:solidFill>
                                  <a:schemeClr val="tx1"/>
                                </a:solidFill>
                                <a:latin typeface="Cambria Math" panose="02040503050406030204"/>
                              </a:rPr>
                              <m:t>𝑛</m:t>
                            </m:r>
                          </m:sup>
                        </m:sSup>
                        <m:r>
                          <a:rPr lang="zh-CN" altLang="en-US" b="0" i="1">
                            <a:solidFill>
                              <a:schemeClr val="tx1"/>
                            </a:solidFill>
                            <a:latin typeface="Cambria Math" panose="02040503050406030204"/>
                          </a:rPr>
                          <m:t>−</m:t>
                        </m:r>
                        <m:r>
                          <a:rPr lang="en-US" altLang="zh-CN" b="0" i="1">
                            <a:solidFill>
                              <a:schemeClr val="tx1"/>
                            </a:solidFill>
                            <a:latin typeface="Cambria Math" panose="02040503050406030204"/>
                          </a:rPr>
                          <m:t>1</m:t>
                        </m:r>
                      </m:den>
                    </m:f>
                  </m:oMath>
                </a14:m>
                <a:r>
                  <a:rPr lang="zh-CN" altLang="zh-CN" dirty="0">
                    <a:solidFill>
                      <a:schemeClr val="tx1"/>
                    </a:solidFill>
                  </a:rPr>
                  <a:t>称为资金回收系数，通常又表示为（</a:t>
                </a:r>
                <a:r>
                  <a:rPr lang="en-US" altLang="zh-CN" i="1" dirty="0">
                    <a:solidFill>
                      <a:schemeClr val="tx1"/>
                    </a:solidFill>
                  </a:rPr>
                  <a:t>A</a:t>
                </a:r>
                <a:r>
                  <a:rPr lang="en-US" altLang="zh-CN" dirty="0">
                    <a:solidFill>
                      <a:schemeClr val="tx1"/>
                    </a:solidFill>
                  </a:rPr>
                  <a:t>/</a:t>
                </a:r>
                <a:r>
                  <a:rPr lang="en-US" altLang="zh-CN" i="1" dirty="0">
                    <a:solidFill>
                      <a:schemeClr val="tx1"/>
                    </a:solidFill>
                  </a:rPr>
                  <a:t>P</a:t>
                </a:r>
                <a:r>
                  <a:rPr lang="zh-CN" altLang="zh-CN" dirty="0">
                    <a:solidFill>
                      <a:schemeClr val="tx1"/>
                    </a:solidFill>
                  </a:rPr>
                  <a:t>，</a:t>
                </a:r>
                <a14:m>
                  <m:oMath xmlns:m="http://schemas.openxmlformats.org/officeDocument/2006/math">
                    <m:r>
                      <a:rPr lang="en-US" altLang="zh-CN" b="0" i="1">
                        <a:solidFill>
                          <a:schemeClr val="tx1"/>
                        </a:solidFill>
                        <a:latin typeface="Cambria Math" panose="02040503050406030204"/>
                      </a:rPr>
                      <m:t>𝑖</m:t>
                    </m:r>
                  </m:oMath>
                </a14:m>
                <a:r>
                  <a:rPr lang="zh-CN" altLang="zh-CN" dirty="0">
                    <a:solidFill>
                      <a:schemeClr val="tx1"/>
                    </a:solidFill>
                  </a:rPr>
                  <a:t>，</a:t>
                </a:r>
                <a:r>
                  <a:rPr lang="en-US" altLang="zh-CN" i="1" dirty="0">
                    <a:solidFill>
                      <a:schemeClr val="tx1"/>
                    </a:solidFill>
                  </a:rPr>
                  <a:t>n</a:t>
                </a:r>
                <a:r>
                  <a:rPr lang="zh-CN" altLang="zh-CN" dirty="0">
                    <a:solidFill>
                      <a:schemeClr val="tx1"/>
                    </a:solidFill>
                  </a:rPr>
                  <a:t>），故资金回收公式通常又可表示为公式</a:t>
                </a:r>
                <a:r>
                  <a:rPr lang="en-US" altLang="zh-CN" dirty="0">
                    <a:solidFill>
                      <a:schemeClr val="tx1"/>
                    </a:solidFill>
                  </a:rPr>
                  <a:t>2.27</a:t>
                </a:r>
                <a:r>
                  <a:rPr lang="zh-CN" altLang="zh-CN" dirty="0">
                    <a:solidFill>
                      <a:schemeClr val="tx1"/>
                    </a:solidFill>
                  </a:rPr>
                  <a:t>。</a:t>
                </a:r>
              </a:p>
              <a:p>
                <a:pPr>
                  <a:lnSpc>
                    <a:spcPct val="150000"/>
                  </a:lnSpc>
                </a:pPr>
                <a14:m>
                  <m:oMath xmlns:m="http://schemas.openxmlformats.org/officeDocument/2006/math">
                    <m:r>
                      <a:rPr lang="en-US" altLang="zh-CN" b="0" i="1">
                        <a:solidFill>
                          <a:schemeClr val="tx1"/>
                        </a:solidFill>
                        <a:latin typeface="Cambria Math" panose="02040503050406030204"/>
                      </a:rPr>
                      <m:t>𝐴</m:t>
                    </m:r>
                    <m:r>
                      <a:rPr lang="en-US" altLang="zh-CN" b="0" i="1">
                        <a:solidFill>
                          <a:schemeClr val="tx1"/>
                        </a:solidFill>
                        <a:latin typeface="Cambria Math" panose="02040503050406030204"/>
                      </a:rPr>
                      <m:t>=</m:t>
                    </m:r>
                    <m:r>
                      <a:rPr lang="en-US" altLang="zh-CN" b="0" i="1">
                        <a:solidFill>
                          <a:schemeClr val="tx1"/>
                        </a:solidFill>
                        <a:latin typeface="Cambria Math" panose="02040503050406030204"/>
                      </a:rPr>
                      <m:t>𝑃</m:t>
                    </m:r>
                    <m:r>
                      <a:rPr lang="en-US" altLang="zh-CN" b="0" i="1">
                        <a:solidFill>
                          <a:schemeClr val="tx1"/>
                        </a:solidFill>
                        <a:latin typeface="Cambria Math" panose="02040503050406030204"/>
                      </a:rPr>
                      <m:t>(</m:t>
                    </m:r>
                    <m:r>
                      <a:rPr lang="en-US" altLang="zh-CN" b="0" i="1">
                        <a:solidFill>
                          <a:schemeClr val="tx1"/>
                        </a:solidFill>
                        <a:latin typeface="Cambria Math" panose="02040503050406030204"/>
                      </a:rPr>
                      <m:t>𝐴</m:t>
                    </m:r>
                    <m:r>
                      <a:rPr lang="en-US" altLang="zh-CN" b="0" i="1">
                        <a:solidFill>
                          <a:schemeClr val="tx1"/>
                        </a:solidFill>
                        <a:latin typeface="Cambria Math" panose="02040503050406030204"/>
                      </a:rPr>
                      <m:t>/</m:t>
                    </m:r>
                    <m:r>
                      <a:rPr lang="en-US" altLang="zh-CN" b="0" i="1">
                        <a:solidFill>
                          <a:schemeClr val="tx1"/>
                        </a:solidFill>
                        <a:latin typeface="Cambria Math" panose="02040503050406030204"/>
                      </a:rPr>
                      <m:t>𝑃</m:t>
                    </m:r>
                    <m:r>
                      <a:rPr lang="zh-CN" altLang="zh-CN" b="0" i="1">
                        <a:solidFill>
                          <a:schemeClr val="tx1"/>
                        </a:solidFill>
                        <a:latin typeface="Cambria Math" panose="02040503050406030204"/>
                      </a:rPr>
                      <m:t>，</m:t>
                    </m:r>
                    <m:r>
                      <a:rPr lang="en-US" altLang="zh-CN" b="0" i="1">
                        <a:solidFill>
                          <a:schemeClr val="tx1"/>
                        </a:solidFill>
                        <a:latin typeface="Cambria Math" panose="02040503050406030204"/>
                      </a:rPr>
                      <m:t>𝑖</m:t>
                    </m:r>
                    <m:r>
                      <a:rPr lang="zh-CN" altLang="zh-CN" b="0">
                        <a:solidFill>
                          <a:schemeClr val="tx1"/>
                        </a:solidFill>
                        <a:latin typeface="Cambria Math" panose="02040503050406030204"/>
                      </a:rPr>
                      <m:t>，</m:t>
                    </m:r>
                    <m:r>
                      <a:rPr lang="en-US" altLang="zh-CN" b="0" i="1">
                        <a:solidFill>
                          <a:schemeClr val="tx1"/>
                        </a:solidFill>
                        <a:latin typeface="Cambria Math" panose="02040503050406030204"/>
                      </a:rPr>
                      <m:t>𝑛</m:t>
                    </m:r>
                    <m:r>
                      <a:rPr lang="en-US" altLang="zh-CN" b="0" i="1">
                        <a:solidFill>
                          <a:schemeClr val="tx1"/>
                        </a:solidFill>
                        <a:latin typeface="Cambria Math" panose="02040503050406030204"/>
                      </a:rPr>
                      <m:t>)</m:t>
                    </m:r>
                  </m:oMath>
                </a14:m>
                <a:r>
                  <a:rPr lang="en-US" altLang="zh-CN" dirty="0">
                    <a:solidFill>
                      <a:schemeClr val="tx1"/>
                    </a:solidFill>
                  </a:rPr>
                  <a:t>						(2. 27)</a:t>
                </a:r>
                <a:endParaRPr lang="zh-CN" altLang="zh-CN" dirty="0">
                  <a:solidFill>
                    <a:schemeClr val="tx1"/>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727075" y="1829594"/>
                <a:ext cx="10744199" cy="4228915"/>
              </a:xfrm>
              <a:prstGeom prst="rect">
                <a:avLst/>
              </a:prstGeom>
              <a:blipFill rotWithShape="1">
                <a:blip r:embed="rId3"/>
                <a:stretch>
                  <a:fillRect t="-4" r="6" b="14"/>
                </a:stretch>
              </a:blipFill>
            </p:spPr>
            <p:txBody>
              <a:bodyPr/>
              <a:lstStyle/>
              <a:p>
                <a:r>
                  <a:rPr lang="zh-CN" altLang="en-US">
                    <a:noFill/>
                  </a:rPr>
                  <a:t> </a:t>
                </a:r>
              </a:p>
            </p:txBody>
          </p:sp>
        </mc:Fallback>
      </mc:AlternateContent>
      <p:sp>
        <p:nvSpPr>
          <p:cNvPr id="8" name="灯片编号占位符 7">
            <a:extLst>
              <a:ext uri="{FF2B5EF4-FFF2-40B4-BE49-F238E27FC236}">
                <a16:creationId xmlns:a16="http://schemas.microsoft.com/office/drawing/2014/main" id="{CC6ADD82-93F3-4DA4-AD95-B383376439FD}"/>
              </a:ext>
            </a:extLst>
          </p:cNvPr>
          <p:cNvSpPr>
            <a:spLocks noGrp="1"/>
          </p:cNvSpPr>
          <p:nvPr>
            <p:ph type="sldNum" sz="quarter" idx="12"/>
          </p:nvPr>
        </p:nvSpPr>
        <p:spPr/>
        <p:txBody>
          <a:bodyPr/>
          <a:lstStyle/>
          <a:p>
            <a:fld id="{B6F15528-21DE-4FAA-801E-634DDDAF4B2B}" type="slidenum">
              <a:rPr lang="en-US" smtClean="0"/>
              <a:t>182</a:t>
            </a:fld>
            <a:endParaRPr lang="en-US" dirty="0"/>
          </a:p>
        </p:txBody>
      </p:sp>
      <p:sp>
        <p:nvSpPr>
          <p:cNvPr id="9" name="灯片编号占位符 8">
            <a:extLst>
              <a:ext uri="{FF2B5EF4-FFF2-40B4-BE49-F238E27FC236}">
                <a16:creationId xmlns:a16="http://schemas.microsoft.com/office/drawing/2014/main" id="{083AE210-BE9B-43C0-A456-42A0595E0259}"/>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182</a:t>
            </a:fld>
            <a:endParaRPr kumimoji="0" lang="en-US" altLang="zh-CN" sz="1800" dirty="0">
              <a:latin typeface="Times New Roman" panose="02020603050405020304" pitchFamily="18" charset="0"/>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7120" y="381794"/>
            <a:ext cx="6581775" cy="400050"/>
          </a:xfrm>
        </p:spPr>
        <p:txBody>
          <a:bodyPr/>
          <a:lstStyle/>
          <a:p>
            <a:r>
              <a:rPr lang="en-US" altLang="zh-CN" b="1" dirty="0"/>
              <a:t>2.2.3 </a:t>
            </a:r>
            <a:r>
              <a:rPr lang="zh-CN" altLang="zh-CN" b="1" dirty="0"/>
              <a:t>资金的等值计算及其应用</a:t>
            </a:r>
            <a:endParaRPr lang="zh-CN" altLang="en-US" b="1" dirty="0"/>
          </a:p>
        </p:txBody>
      </p:sp>
      <p:sp>
        <p:nvSpPr>
          <p:cNvPr id="5" name="矩形 4"/>
          <p:cNvSpPr/>
          <p:nvPr/>
        </p:nvSpPr>
        <p:spPr>
          <a:xfrm>
            <a:off x="688974" y="1685781"/>
            <a:ext cx="11201401" cy="1134413"/>
          </a:xfrm>
          <a:prstGeom prst="rect">
            <a:avLst/>
          </a:prstGeom>
        </p:spPr>
        <p:txBody>
          <a:bodyPr wrap="square">
            <a:spAutoFit/>
          </a:bodyPr>
          <a:lstStyle/>
          <a:p>
            <a:pPr>
              <a:lnSpc>
                <a:spcPct val="150000"/>
              </a:lnSpc>
            </a:pPr>
            <a:r>
              <a:rPr lang="zh-CN" altLang="zh-CN" dirty="0"/>
              <a:t>【例</a:t>
            </a:r>
            <a:r>
              <a:rPr lang="en-US" altLang="zh-CN" dirty="0"/>
              <a:t>2.14</a:t>
            </a:r>
            <a:r>
              <a:rPr lang="zh-CN" altLang="zh-CN" dirty="0"/>
              <a:t>】某</a:t>
            </a:r>
            <a:r>
              <a:rPr lang="en-US" altLang="zh-CN" dirty="0"/>
              <a:t>IT</a:t>
            </a:r>
            <a:r>
              <a:rPr lang="zh-CN" altLang="zh-CN" dirty="0"/>
              <a:t>企业向银行贷款</a:t>
            </a:r>
            <a:r>
              <a:rPr lang="en-US" altLang="zh-CN" dirty="0"/>
              <a:t>3500</a:t>
            </a:r>
            <a:r>
              <a:rPr lang="zh-CN" altLang="zh-CN" dirty="0"/>
              <a:t>万元投入某项目建设，按年利率为</a:t>
            </a:r>
            <a:r>
              <a:rPr lang="en-US" altLang="zh-CN" dirty="0"/>
              <a:t>8%</a:t>
            </a:r>
            <a:r>
              <a:rPr lang="zh-CN" altLang="zh-CN" dirty="0"/>
              <a:t>的复利计算，若在</a:t>
            </a:r>
            <a:r>
              <a:rPr lang="en-US" altLang="zh-CN" dirty="0"/>
              <a:t>6</a:t>
            </a:r>
            <a:r>
              <a:rPr lang="zh-CN" altLang="zh-CN" dirty="0"/>
              <a:t>年内每年年末按等额还款的方式，则每年年末应还款的资金是多少？</a:t>
            </a:r>
          </a:p>
        </p:txBody>
      </p:sp>
      <p:sp>
        <p:nvSpPr>
          <p:cNvPr id="3" name="矩形 2"/>
          <p:cNvSpPr/>
          <p:nvPr/>
        </p:nvSpPr>
        <p:spPr>
          <a:xfrm>
            <a:off x="765175" y="1119194"/>
            <a:ext cx="8839200" cy="461665"/>
          </a:xfrm>
          <a:prstGeom prst="rect">
            <a:avLst/>
          </a:prstGeom>
        </p:spPr>
        <p:txBody>
          <a:bodyPr wrap="square">
            <a:spAutoFit/>
          </a:bodyPr>
          <a:lstStyle/>
          <a:p>
            <a:r>
              <a:rPr lang="en-US" altLang="zh-CN" b="1" dirty="0"/>
              <a:t>2. </a:t>
            </a:r>
            <a:r>
              <a:rPr lang="zh-CN" altLang="en-US" b="1" dirty="0"/>
              <a:t>资金的等值   </a:t>
            </a:r>
            <a:r>
              <a:rPr lang="zh-CN" altLang="en-US" dirty="0"/>
              <a:t>（</a:t>
            </a:r>
            <a:r>
              <a:rPr lang="en-US" altLang="zh-CN" dirty="0"/>
              <a:t>6</a:t>
            </a:r>
            <a:r>
              <a:rPr lang="zh-CN" altLang="en-US" dirty="0"/>
              <a:t>）</a:t>
            </a:r>
            <a:r>
              <a:rPr lang="zh-CN" altLang="zh-CN" dirty="0"/>
              <a:t>等额支付资金回收公式（已知</a:t>
            </a:r>
            <a:r>
              <a:rPr lang="en-US" altLang="zh-CN" i="1" dirty="0"/>
              <a:t>P</a:t>
            </a:r>
            <a:r>
              <a:rPr lang="zh-CN" altLang="zh-CN" dirty="0"/>
              <a:t>，求</a:t>
            </a:r>
            <a:r>
              <a:rPr lang="en-US" altLang="zh-CN" i="1" dirty="0"/>
              <a:t>A</a:t>
            </a:r>
            <a:r>
              <a:rPr lang="zh-CN" altLang="zh-CN" dirty="0"/>
              <a:t>）</a:t>
            </a:r>
            <a:endParaRPr lang="zh-CN" altLang="en-US" dirty="0"/>
          </a:p>
        </p:txBody>
      </p:sp>
      <p:sp>
        <p:nvSpPr>
          <p:cNvPr id="6"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矩形 8"/>
          <p:cNvSpPr/>
          <p:nvPr/>
        </p:nvSpPr>
        <p:spPr>
          <a:xfrm>
            <a:off x="-27697" y="3311504"/>
            <a:ext cx="12216671" cy="45719"/>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内容占位符 4"/>
          <p:cNvSpPr txBox="1"/>
          <p:nvPr/>
        </p:nvSpPr>
        <p:spPr>
          <a:xfrm>
            <a:off x="534093" y="3124994"/>
            <a:ext cx="4913852" cy="464458"/>
          </a:xfrm>
          <a:prstGeom prst="rect">
            <a:avLst/>
          </a:prstGeom>
          <a:solidFill>
            <a:srgbClr val="FFC000"/>
          </a:solidFill>
          <a:ln>
            <a:solidFill>
              <a:srgbClr val="FFC000"/>
            </a:solidFill>
          </a:ln>
        </p:spPr>
        <p:txBody>
          <a:bodyPr>
            <a:norm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gn="ctr">
              <a:buNone/>
            </a:pPr>
            <a:r>
              <a:rPr lang="zh-CN" altLang="en-US" b="1" dirty="0">
                <a:solidFill>
                  <a:schemeClr val="tx1"/>
                </a:solidFill>
              </a:rPr>
              <a:t>例</a:t>
            </a:r>
            <a:r>
              <a:rPr lang="en-US" altLang="zh-CN" b="1" dirty="0">
                <a:solidFill>
                  <a:schemeClr val="tx1"/>
                </a:solidFill>
              </a:rPr>
              <a:t>2.14</a:t>
            </a:r>
            <a:endParaRPr lang="zh-CN" altLang="en-US" b="1" dirty="0">
              <a:solidFill>
                <a:schemeClr val="tx1"/>
              </a:solidFill>
            </a:endParaRPr>
          </a:p>
        </p:txBody>
      </p:sp>
      <mc:AlternateContent xmlns:mc="http://schemas.openxmlformats.org/markup-compatibility/2006" xmlns:a14="http://schemas.microsoft.com/office/drawing/2010/main">
        <mc:Choice Requires="a14">
          <p:sp>
            <p:nvSpPr>
              <p:cNvPr id="7" name="矩形 6"/>
              <p:cNvSpPr/>
              <p:nvPr/>
            </p:nvSpPr>
            <p:spPr>
              <a:xfrm>
                <a:off x="1679575" y="4032881"/>
                <a:ext cx="9829800" cy="2308324"/>
              </a:xfrm>
              <a:prstGeom prst="rect">
                <a:avLst/>
              </a:prstGeom>
            </p:spPr>
            <p:txBody>
              <a:bodyPr wrap="square">
                <a:spAutoFit/>
              </a:bodyPr>
              <a:lstStyle/>
              <a:p>
                <a:pPr>
                  <a:lnSpc>
                    <a:spcPct val="150000"/>
                  </a:lnSpc>
                </a:pPr>
                <a:r>
                  <a:rPr lang="zh-CN" altLang="zh-CN" dirty="0">
                    <a:solidFill>
                      <a:schemeClr val="tx1"/>
                    </a:solidFill>
                  </a:rPr>
                  <a:t>解：依据题意可知</a:t>
                </a:r>
                <a:r>
                  <a:rPr lang="en-US" altLang="zh-CN" i="1" dirty="0">
                    <a:solidFill>
                      <a:schemeClr val="tx1"/>
                    </a:solidFill>
                  </a:rPr>
                  <a:t>P</a:t>
                </a:r>
                <a:r>
                  <a:rPr lang="en-US" altLang="zh-CN" dirty="0">
                    <a:solidFill>
                      <a:schemeClr val="tx1"/>
                    </a:solidFill>
                  </a:rPr>
                  <a:t>=3500</a:t>
                </a:r>
                <a:r>
                  <a:rPr lang="zh-CN" altLang="zh-CN" dirty="0">
                    <a:solidFill>
                      <a:schemeClr val="tx1"/>
                    </a:solidFill>
                  </a:rPr>
                  <a:t>，</a:t>
                </a:r>
                <a14:m>
                  <m:oMath xmlns:m="http://schemas.openxmlformats.org/officeDocument/2006/math">
                    <m:r>
                      <a:rPr lang="en-US" altLang="zh-CN" i="1">
                        <a:solidFill>
                          <a:schemeClr val="tx1"/>
                        </a:solidFill>
                        <a:latin typeface="Cambria Math" panose="02040503050406030204"/>
                      </a:rPr>
                      <m:t>𝑖</m:t>
                    </m:r>
                    <m:r>
                      <a:rPr lang="en-US" altLang="zh-CN" i="1">
                        <a:solidFill>
                          <a:schemeClr val="tx1"/>
                        </a:solidFill>
                        <a:latin typeface="Cambria Math" panose="02040503050406030204"/>
                      </a:rPr>
                      <m:t>=8%</m:t>
                    </m:r>
                  </m:oMath>
                </a14:m>
                <a:r>
                  <a:rPr lang="zh-CN" altLang="zh-CN" dirty="0">
                    <a:solidFill>
                      <a:schemeClr val="tx1"/>
                    </a:solidFill>
                  </a:rPr>
                  <a:t>，</a:t>
                </a:r>
                <a:r>
                  <a:rPr lang="en-US" altLang="zh-CN" i="1" dirty="0">
                    <a:solidFill>
                      <a:schemeClr val="tx1"/>
                    </a:solidFill>
                  </a:rPr>
                  <a:t>n</a:t>
                </a:r>
                <a:r>
                  <a:rPr lang="en-US" altLang="zh-CN" dirty="0">
                    <a:solidFill>
                      <a:schemeClr val="tx1"/>
                    </a:solidFill>
                  </a:rPr>
                  <a:t>=6</a:t>
                </a:r>
                <a:r>
                  <a:rPr lang="zh-CN" altLang="zh-CN" dirty="0">
                    <a:solidFill>
                      <a:schemeClr val="tx1"/>
                    </a:solidFill>
                  </a:rPr>
                  <a:t>，</a:t>
                </a:r>
              </a:p>
              <a:p>
                <a:pPr>
                  <a:lnSpc>
                    <a:spcPct val="150000"/>
                  </a:lnSpc>
                </a:pPr>
                <a:r>
                  <a:rPr lang="zh-CN" altLang="zh-CN" dirty="0">
                    <a:solidFill>
                      <a:schemeClr val="tx1"/>
                    </a:solidFill>
                  </a:rPr>
                  <a:t>将其带入公式</a:t>
                </a:r>
                <a:r>
                  <a:rPr lang="en-US" altLang="zh-CN" dirty="0">
                    <a:solidFill>
                      <a:schemeClr val="tx1"/>
                    </a:solidFill>
                  </a:rPr>
                  <a:t>2.27</a:t>
                </a:r>
                <a:r>
                  <a:rPr lang="zh-CN" altLang="zh-CN" dirty="0">
                    <a:solidFill>
                      <a:schemeClr val="tx1"/>
                    </a:solidFill>
                  </a:rPr>
                  <a:t>可得，</a:t>
                </a:r>
                <a14:m>
                  <m:oMath xmlns:m="http://schemas.openxmlformats.org/officeDocument/2006/math">
                    <m:r>
                      <a:rPr lang="en-US" altLang="zh-CN" i="1">
                        <a:solidFill>
                          <a:schemeClr val="tx1"/>
                        </a:solidFill>
                        <a:latin typeface="Cambria Math" panose="02040503050406030204"/>
                      </a:rPr>
                      <m:t>𝐴</m:t>
                    </m:r>
                    <m:r>
                      <a:rPr lang="en-US" altLang="zh-CN" i="1">
                        <a:solidFill>
                          <a:schemeClr val="tx1"/>
                        </a:solidFill>
                        <a:latin typeface="Cambria Math" panose="02040503050406030204"/>
                      </a:rPr>
                      <m:t>=3500</m:t>
                    </m:r>
                    <m:r>
                      <a:rPr lang="en-US" altLang="zh-CN" b="1">
                        <a:latin typeface="Cambria Math" panose="02040503050406030204"/>
                      </a:rPr>
                      <m:t>×</m:t>
                    </m:r>
                    <m:r>
                      <a:rPr lang="en-US" altLang="zh-CN" i="1">
                        <a:solidFill>
                          <a:schemeClr val="tx1"/>
                        </a:solidFill>
                        <a:latin typeface="Cambria Math" panose="02040503050406030204"/>
                      </a:rPr>
                      <m:t>(</m:t>
                    </m:r>
                    <m:r>
                      <a:rPr lang="en-US" altLang="zh-CN" i="1">
                        <a:solidFill>
                          <a:schemeClr val="tx1"/>
                        </a:solidFill>
                        <a:latin typeface="Cambria Math" panose="02040503050406030204"/>
                      </a:rPr>
                      <m:t>𝐴</m:t>
                    </m:r>
                    <m:r>
                      <a:rPr lang="en-US" altLang="zh-CN" i="1">
                        <a:solidFill>
                          <a:schemeClr val="tx1"/>
                        </a:solidFill>
                        <a:latin typeface="Cambria Math" panose="02040503050406030204"/>
                      </a:rPr>
                      <m:t>/</m:t>
                    </m:r>
                    <m:r>
                      <a:rPr lang="en-US" altLang="zh-CN" i="1">
                        <a:solidFill>
                          <a:schemeClr val="tx1"/>
                        </a:solidFill>
                        <a:latin typeface="Cambria Math" panose="02040503050406030204"/>
                      </a:rPr>
                      <m:t>𝑃</m:t>
                    </m:r>
                    <m:r>
                      <a:rPr lang="zh-CN" altLang="zh-CN" i="1">
                        <a:solidFill>
                          <a:schemeClr val="tx1"/>
                        </a:solidFill>
                        <a:latin typeface="Cambria Math" panose="02040503050406030204"/>
                      </a:rPr>
                      <m:t>，</m:t>
                    </m:r>
                    <m:r>
                      <a:rPr lang="en-US" altLang="zh-CN" i="1">
                        <a:solidFill>
                          <a:schemeClr val="tx1"/>
                        </a:solidFill>
                        <a:latin typeface="Cambria Math" panose="02040503050406030204"/>
                      </a:rPr>
                      <m:t>8%</m:t>
                    </m:r>
                    <m:r>
                      <a:rPr lang="zh-CN" altLang="zh-CN">
                        <a:solidFill>
                          <a:schemeClr val="tx1"/>
                        </a:solidFill>
                        <a:latin typeface="Cambria Math" panose="02040503050406030204"/>
                      </a:rPr>
                      <m:t>，</m:t>
                    </m:r>
                    <m:r>
                      <a:rPr lang="en-US" altLang="zh-CN" i="1">
                        <a:solidFill>
                          <a:schemeClr val="tx1"/>
                        </a:solidFill>
                        <a:latin typeface="Cambria Math" panose="02040503050406030204"/>
                      </a:rPr>
                      <m:t>6)</m:t>
                    </m:r>
                  </m:oMath>
                </a14:m>
                <a:endParaRPr lang="zh-CN" altLang="zh-CN" dirty="0">
                  <a:solidFill>
                    <a:schemeClr val="tx1"/>
                  </a:solidFill>
                </a:endParaRPr>
              </a:p>
              <a:p>
                <a:pPr>
                  <a:lnSpc>
                    <a:spcPct val="150000"/>
                  </a:lnSpc>
                </a:pPr>
                <a:r>
                  <a:rPr lang="zh-CN" altLang="zh-CN" dirty="0">
                    <a:solidFill>
                      <a:schemeClr val="tx1"/>
                    </a:solidFill>
                  </a:rPr>
                  <a:t>经查表得：</a:t>
                </a:r>
                <a14:m>
                  <m:oMath xmlns:m="http://schemas.openxmlformats.org/officeDocument/2006/math">
                    <m:r>
                      <a:rPr lang="en-US" altLang="zh-CN" i="1">
                        <a:solidFill>
                          <a:schemeClr val="tx1"/>
                        </a:solidFill>
                        <a:latin typeface="Cambria Math" panose="02040503050406030204"/>
                      </a:rPr>
                      <m:t>(</m:t>
                    </m:r>
                    <m:r>
                      <a:rPr lang="en-US" altLang="zh-CN" i="1">
                        <a:solidFill>
                          <a:schemeClr val="tx1"/>
                        </a:solidFill>
                        <a:latin typeface="Cambria Math" panose="02040503050406030204"/>
                      </a:rPr>
                      <m:t>𝐴</m:t>
                    </m:r>
                    <m:r>
                      <a:rPr lang="en-US" altLang="zh-CN" i="1">
                        <a:solidFill>
                          <a:schemeClr val="tx1"/>
                        </a:solidFill>
                        <a:latin typeface="Cambria Math" panose="02040503050406030204"/>
                      </a:rPr>
                      <m:t>/</m:t>
                    </m:r>
                    <m:r>
                      <a:rPr lang="en-US" altLang="zh-CN" i="1">
                        <a:solidFill>
                          <a:schemeClr val="tx1"/>
                        </a:solidFill>
                        <a:latin typeface="Cambria Math" panose="02040503050406030204"/>
                      </a:rPr>
                      <m:t>𝑃</m:t>
                    </m:r>
                    <m:r>
                      <a:rPr lang="zh-CN" altLang="zh-CN" i="1">
                        <a:solidFill>
                          <a:schemeClr val="tx1"/>
                        </a:solidFill>
                        <a:latin typeface="Cambria Math" panose="02040503050406030204"/>
                      </a:rPr>
                      <m:t>，</m:t>
                    </m:r>
                    <m:r>
                      <a:rPr lang="en-US" altLang="zh-CN" i="1">
                        <a:solidFill>
                          <a:schemeClr val="tx1"/>
                        </a:solidFill>
                        <a:latin typeface="Cambria Math" panose="02040503050406030204"/>
                      </a:rPr>
                      <m:t>8%</m:t>
                    </m:r>
                    <m:r>
                      <a:rPr lang="zh-CN" altLang="zh-CN">
                        <a:solidFill>
                          <a:schemeClr val="tx1"/>
                        </a:solidFill>
                        <a:latin typeface="Cambria Math" panose="02040503050406030204"/>
                      </a:rPr>
                      <m:t>，</m:t>
                    </m:r>
                    <m:r>
                      <a:rPr lang="en-US" altLang="zh-CN" i="1">
                        <a:solidFill>
                          <a:schemeClr val="tx1"/>
                        </a:solidFill>
                        <a:latin typeface="Cambria Math" panose="02040503050406030204"/>
                      </a:rPr>
                      <m:t>6)=0.2163</m:t>
                    </m:r>
                  </m:oMath>
                </a14:m>
                <a:r>
                  <a:rPr lang="zh-CN" altLang="zh-CN" dirty="0">
                    <a:solidFill>
                      <a:schemeClr val="tx1"/>
                    </a:solidFill>
                  </a:rPr>
                  <a:t>，则有</a:t>
                </a:r>
              </a:p>
              <a:p>
                <a:pPr>
                  <a:lnSpc>
                    <a:spcPct val="150000"/>
                  </a:lnSpc>
                </a:pPr>
                <a14:m>
                  <m:oMathPara xmlns:m="http://schemas.openxmlformats.org/officeDocument/2006/math">
                    <m:oMathParaPr>
                      <m:jc m:val="centerGroup"/>
                    </m:oMathParaPr>
                    <m:oMath xmlns:m="http://schemas.openxmlformats.org/officeDocument/2006/math">
                      <m:r>
                        <a:rPr lang="en-US" altLang="zh-CN" i="1">
                          <a:solidFill>
                            <a:schemeClr val="tx1"/>
                          </a:solidFill>
                          <a:latin typeface="Cambria Math" panose="02040503050406030204"/>
                        </a:rPr>
                        <m:t>𝐴</m:t>
                      </m:r>
                      <m:r>
                        <a:rPr lang="en-US" altLang="zh-CN" i="1">
                          <a:solidFill>
                            <a:schemeClr val="tx1"/>
                          </a:solidFill>
                          <a:latin typeface="Cambria Math" panose="02040503050406030204"/>
                        </a:rPr>
                        <m:t>=3500</m:t>
                      </m:r>
                      <m:r>
                        <a:rPr lang="en-US" altLang="zh-CN" b="1">
                          <a:latin typeface="Cambria Math" panose="02040503050406030204"/>
                        </a:rPr>
                        <m:t>×</m:t>
                      </m:r>
                      <m:r>
                        <a:rPr lang="en-US" altLang="zh-CN" i="1">
                          <a:solidFill>
                            <a:schemeClr val="tx1"/>
                          </a:solidFill>
                          <a:latin typeface="Cambria Math" panose="02040503050406030204"/>
                        </a:rPr>
                        <m:t>(</m:t>
                      </m:r>
                      <m:r>
                        <a:rPr lang="en-US" altLang="zh-CN" i="1">
                          <a:solidFill>
                            <a:schemeClr val="tx1"/>
                          </a:solidFill>
                          <a:latin typeface="Cambria Math" panose="02040503050406030204"/>
                        </a:rPr>
                        <m:t>𝐴</m:t>
                      </m:r>
                      <m:r>
                        <a:rPr lang="en-US" altLang="zh-CN" i="1">
                          <a:solidFill>
                            <a:schemeClr val="tx1"/>
                          </a:solidFill>
                          <a:latin typeface="Cambria Math" panose="02040503050406030204"/>
                        </a:rPr>
                        <m:t>/</m:t>
                      </m:r>
                      <m:r>
                        <a:rPr lang="en-US" altLang="zh-CN" i="1">
                          <a:solidFill>
                            <a:schemeClr val="tx1"/>
                          </a:solidFill>
                          <a:latin typeface="Cambria Math" panose="02040503050406030204"/>
                        </a:rPr>
                        <m:t>𝑃</m:t>
                      </m:r>
                      <m:r>
                        <a:rPr lang="zh-CN" altLang="zh-CN" i="1">
                          <a:solidFill>
                            <a:schemeClr val="tx1"/>
                          </a:solidFill>
                          <a:latin typeface="Cambria Math" panose="02040503050406030204"/>
                        </a:rPr>
                        <m:t>，</m:t>
                      </m:r>
                      <m:r>
                        <a:rPr lang="en-US" altLang="zh-CN" i="1">
                          <a:solidFill>
                            <a:schemeClr val="tx1"/>
                          </a:solidFill>
                          <a:latin typeface="Cambria Math" panose="02040503050406030204"/>
                        </a:rPr>
                        <m:t>8%</m:t>
                      </m:r>
                      <m:r>
                        <a:rPr lang="zh-CN" altLang="zh-CN">
                          <a:solidFill>
                            <a:schemeClr val="tx1"/>
                          </a:solidFill>
                          <a:latin typeface="Cambria Math" panose="02040503050406030204"/>
                        </a:rPr>
                        <m:t>，</m:t>
                      </m:r>
                      <m:r>
                        <a:rPr lang="en-US" altLang="zh-CN" i="1">
                          <a:solidFill>
                            <a:schemeClr val="tx1"/>
                          </a:solidFill>
                          <a:latin typeface="Cambria Math" panose="02040503050406030204"/>
                        </a:rPr>
                        <m:t>6)=3500×0.2163=757.05</m:t>
                      </m:r>
                      <m:r>
                        <a:rPr lang="zh-CN" altLang="zh-CN">
                          <a:solidFill>
                            <a:schemeClr val="tx1"/>
                          </a:solidFill>
                          <a:latin typeface="Cambria Math" panose="02040503050406030204"/>
                        </a:rPr>
                        <m:t>（万元）</m:t>
                      </m:r>
                    </m:oMath>
                  </m:oMathPara>
                </a14:m>
                <a:endParaRPr lang="zh-CN" altLang="en-US" dirty="0">
                  <a:solidFill>
                    <a:schemeClr val="tx1"/>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1679575" y="4032881"/>
                <a:ext cx="9829800" cy="2308324"/>
              </a:xfrm>
              <a:prstGeom prst="rect">
                <a:avLst/>
              </a:prstGeom>
              <a:blipFill rotWithShape="1">
                <a:blip r:embed="rId3"/>
                <a:stretch>
                  <a:fillRect t="-27" b="4"/>
                </a:stretch>
              </a:blipFill>
            </p:spPr>
            <p:txBody>
              <a:bodyPr/>
              <a:lstStyle/>
              <a:p>
                <a:r>
                  <a:rPr lang="zh-CN" altLang="en-US">
                    <a:noFill/>
                  </a:rPr>
                  <a:t> </a:t>
                </a:r>
              </a:p>
            </p:txBody>
          </p:sp>
        </mc:Fallback>
      </mc:AlternateContent>
      <p:sp>
        <p:nvSpPr>
          <p:cNvPr id="8" name="灯片编号占位符 7">
            <a:extLst>
              <a:ext uri="{FF2B5EF4-FFF2-40B4-BE49-F238E27FC236}">
                <a16:creationId xmlns:a16="http://schemas.microsoft.com/office/drawing/2014/main" id="{11C57F8F-6B37-47D5-8592-FE979319EE00}"/>
              </a:ext>
            </a:extLst>
          </p:cNvPr>
          <p:cNvSpPr>
            <a:spLocks noGrp="1"/>
          </p:cNvSpPr>
          <p:nvPr>
            <p:ph type="sldNum" sz="quarter" idx="12"/>
          </p:nvPr>
        </p:nvSpPr>
        <p:spPr/>
        <p:txBody>
          <a:bodyPr/>
          <a:lstStyle/>
          <a:p>
            <a:fld id="{B6F15528-21DE-4FAA-801E-634DDDAF4B2B}" type="slidenum">
              <a:rPr lang="en-US" smtClean="0"/>
              <a:t>183</a:t>
            </a:fld>
            <a:endParaRPr lang="en-US" dirty="0"/>
          </a:p>
        </p:txBody>
      </p:sp>
      <p:sp>
        <p:nvSpPr>
          <p:cNvPr id="11" name="灯片编号占位符 8">
            <a:extLst>
              <a:ext uri="{FF2B5EF4-FFF2-40B4-BE49-F238E27FC236}">
                <a16:creationId xmlns:a16="http://schemas.microsoft.com/office/drawing/2014/main" id="{BE033DF8-04D2-4F71-A9E5-1961317A15F4}"/>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183</a:t>
            </a:fld>
            <a:endParaRPr kumimoji="0" lang="en-US" altLang="zh-CN" sz="1800" dirty="0">
              <a:latin typeface="Times New Roman" panose="02020603050405020304" pitchFamily="18" charset="0"/>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7120" y="381794"/>
            <a:ext cx="6581775" cy="400050"/>
          </a:xfrm>
        </p:spPr>
        <p:txBody>
          <a:bodyPr/>
          <a:lstStyle/>
          <a:p>
            <a:r>
              <a:rPr lang="en-US" altLang="zh-CN" b="1" dirty="0"/>
              <a:t>2.2.3 </a:t>
            </a:r>
            <a:r>
              <a:rPr lang="zh-CN" altLang="zh-CN" b="1" dirty="0"/>
              <a:t>资金的等值计算及其应用</a:t>
            </a:r>
            <a:endParaRPr lang="zh-CN" altLang="en-US" b="1" dirty="0"/>
          </a:p>
        </p:txBody>
      </p:sp>
      <p:sp>
        <p:nvSpPr>
          <p:cNvPr id="6"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矩形 3"/>
          <p:cNvSpPr/>
          <p:nvPr/>
        </p:nvSpPr>
        <p:spPr>
          <a:xfrm>
            <a:off x="3889375" y="991394"/>
            <a:ext cx="3175869" cy="400110"/>
          </a:xfrm>
          <a:prstGeom prst="rect">
            <a:avLst/>
          </a:prstGeom>
        </p:spPr>
        <p:txBody>
          <a:bodyPr wrap="none">
            <a:spAutoFit/>
          </a:bodyPr>
          <a:lstStyle/>
          <a:p>
            <a:r>
              <a:rPr lang="zh-CN" altLang="zh-CN" sz="2000" b="1" dirty="0"/>
              <a:t>表</a:t>
            </a:r>
            <a:r>
              <a:rPr lang="en-US" altLang="zh-CN" sz="2000" b="1" dirty="0"/>
              <a:t>2-7 </a:t>
            </a:r>
            <a:r>
              <a:rPr lang="zh-CN" altLang="zh-CN" sz="2000" b="1" dirty="0"/>
              <a:t>等值计算公式明细表</a:t>
            </a:r>
            <a:endParaRPr lang="zh-CN" altLang="en-US" sz="2000" b="1" dirty="0"/>
          </a:p>
        </p:txBody>
      </p:sp>
      <mc:AlternateContent xmlns:mc="http://schemas.openxmlformats.org/markup-compatibility/2006" xmlns:a14="http://schemas.microsoft.com/office/drawing/2010/main">
        <mc:Choice Requires="a14">
          <p:graphicFrame>
            <p:nvGraphicFramePr>
              <p:cNvPr id="8" name="表格 7"/>
              <p:cNvGraphicFramePr>
                <a:graphicFrameLocks noGrp="1"/>
              </p:cNvGraphicFramePr>
              <p:nvPr/>
            </p:nvGraphicFramePr>
            <p:xfrm>
              <a:off x="1222375" y="1550459"/>
              <a:ext cx="9753599" cy="5040746"/>
            </p:xfrm>
            <a:graphic>
              <a:graphicData uri="http://schemas.openxmlformats.org/drawingml/2006/table">
                <a:tbl>
                  <a:tblPr firstRow="1" firstCol="1" bandRow="1">
                    <a:tableStyleId>{5C22544A-7EE6-4342-B048-85BDC9FD1C3A}</a:tableStyleId>
                  </a:tblPr>
                  <a:tblGrid>
                    <a:gridCol w="12192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3059851">
                      <a:extLst>
                        <a:ext uri="{9D8B030D-6E8A-4147-A177-3AD203B41FA5}">
                          <a16:colId xmlns:a16="http://schemas.microsoft.com/office/drawing/2014/main" val="20003"/>
                        </a:ext>
                      </a:extLst>
                    </a:gridCol>
                    <a:gridCol w="1937174">
                      <a:extLst>
                        <a:ext uri="{9D8B030D-6E8A-4147-A177-3AD203B41FA5}">
                          <a16:colId xmlns:a16="http://schemas.microsoft.com/office/drawing/2014/main" val="20004"/>
                        </a:ext>
                      </a:extLst>
                    </a:gridCol>
                    <a:gridCol w="1937174">
                      <a:extLst>
                        <a:ext uri="{9D8B030D-6E8A-4147-A177-3AD203B41FA5}">
                          <a16:colId xmlns:a16="http://schemas.microsoft.com/office/drawing/2014/main" val="20005"/>
                        </a:ext>
                      </a:extLst>
                    </a:gridCol>
                  </a:tblGrid>
                  <a:tr h="239026">
                    <a:tc>
                      <a:txBody>
                        <a:bodyPr/>
                        <a:lstStyle/>
                        <a:p>
                          <a:pPr algn="ctr">
                            <a:lnSpc>
                              <a:spcPct val="150000"/>
                            </a:lnSpc>
                            <a:spcAft>
                              <a:spcPts val="0"/>
                            </a:spcAft>
                          </a:pPr>
                          <a:r>
                            <a:rPr lang="zh-CN" sz="1600" kern="100" dirty="0">
                              <a:effectLst/>
                            </a:rPr>
                            <a:t>支付类别</a:t>
                          </a:r>
                          <a:endParaRPr lang="zh-CN" sz="1600" kern="100" dirty="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zh-CN" sz="1600" kern="100" dirty="0">
                              <a:effectLst/>
                            </a:rPr>
                            <a:t>已知</a:t>
                          </a:r>
                          <a:endParaRPr lang="zh-CN" sz="1600" kern="100" dirty="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zh-CN" sz="1600" kern="100">
                              <a:effectLst/>
                            </a:rPr>
                            <a:t>求解</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zh-CN" sz="1600" kern="100">
                              <a:effectLst/>
                            </a:rPr>
                            <a:t>系数名称及符号</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zh-CN" sz="1600" kern="100">
                              <a:effectLst/>
                            </a:rPr>
                            <a:t>系数代数式</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zh-CN" sz="1600" kern="100">
                              <a:effectLst/>
                            </a:rPr>
                            <a:t>公式</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45222">
                    <a:tc rowSpan="2">
                      <a:txBody>
                        <a:bodyPr/>
                        <a:lstStyle/>
                        <a:p>
                          <a:pPr algn="ctr">
                            <a:lnSpc>
                              <a:spcPct val="100000"/>
                            </a:lnSpc>
                            <a:spcAft>
                              <a:spcPts val="0"/>
                            </a:spcAft>
                          </a:pPr>
                          <a:r>
                            <a:rPr lang="zh-CN" sz="1600" kern="100" dirty="0">
                              <a:effectLst/>
                            </a:rPr>
                            <a:t>一次支付</a:t>
                          </a:r>
                          <a:endParaRPr lang="zh-CN" sz="1600" kern="100" dirty="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1600" kern="100">
                              <a:effectLst/>
                            </a:rPr>
                            <a:t>P</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1600" kern="100">
                              <a:effectLst/>
                            </a:rPr>
                            <a:t>F</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zh-CN" sz="1600" kern="100">
                              <a:effectLst/>
                            </a:rPr>
                            <a:t>一次性支付复利终值系数</a:t>
                          </a:r>
                          <a14:m>
                            <m:oMath xmlns:m="http://schemas.openxmlformats.org/officeDocument/2006/math">
                              <m:r>
                                <a:rPr lang="en-US" sz="1600" kern="100">
                                  <a:effectLst/>
                                  <a:latin typeface="Cambria Math" panose="02040503050406030204"/>
                                </a:rPr>
                                <m:t>(</m:t>
                              </m:r>
                              <m:r>
                                <a:rPr lang="en-US" sz="1600" kern="100">
                                  <a:effectLst/>
                                  <a:latin typeface="Cambria Math" panose="02040503050406030204"/>
                                </a:rPr>
                                <m:t>𝐹</m:t>
                              </m:r>
                              <m:r>
                                <a:rPr lang="en-US" sz="1600" kern="100">
                                  <a:effectLst/>
                                  <a:latin typeface="Cambria Math" panose="02040503050406030204"/>
                                </a:rPr>
                                <m:t>/</m:t>
                              </m:r>
                              <m:r>
                                <a:rPr lang="en-US" sz="1600" kern="100">
                                  <a:effectLst/>
                                  <a:latin typeface="Cambria Math" panose="02040503050406030204"/>
                                </a:rPr>
                                <m:t>𝑃</m:t>
                              </m:r>
                              <m:r>
                                <a:rPr lang="zh-CN" sz="1600" kern="100">
                                  <a:effectLst/>
                                  <a:latin typeface="Cambria Math" panose="02040503050406030204"/>
                                </a:rPr>
                                <m:t>，</m:t>
                              </m:r>
                              <m:r>
                                <a:rPr lang="en-US" sz="1600" kern="100">
                                  <a:effectLst/>
                                  <a:latin typeface="Cambria Math" panose="02040503050406030204"/>
                                </a:rPr>
                                <m:t>𝑖</m:t>
                              </m:r>
                              <m:r>
                                <a:rPr lang="zh-CN" sz="1600" kern="100">
                                  <a:effectLst/>
                                  <a:latin typeface="Cambria Math" panose="02040503050406030204"/>
                                </a:rPr>
                                <m:t>，</m:t>
                              </m:r>
                              <m:r>
                                <a:rPr lang="en-US" sz="1600" kern="100">
                                  <a:effectLst/>
                                  <a:latin typeface="Cambria Math" panose="02040503050406030204"/>
                                </a:rPr>
                                <m:t>𝑛</m:t>
                              </m:r>
                              <m:r>
                                <a:rPr lang="en-US" sz="1600" kern="100">
                                  <a:effectLst/>
                                  <a:latin typeface="Cambria Math" panose="02040503050406030204"/>
                                </a:rPr>
                                <m:t>)</m:t>
                              </m:r>
                            </m:oMath>
                          </a14:m>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14:m>
                            <m:oMathPara xmlns:m="http://schemas.openxmlformats.org/officeDocument/2006/math">
                              <m:oMathParaPr>
                                <m:jc m:val="centerGroup"/>
                              </m:oMathParaPr>
                              <m:oMath xmlns:m="http://schemas.openxmlformats.org/officeDocument/2006/math">
                                <m:sSup>
                                  <m:sSupPr>
                                    <m:ctrlPr>
                                      <a:rPr lang="zh-CN" sz="1600" i="1" kern="100">
                                        <a:effectLst/>
                                        <a:latin typeface="Cambria Math" panose="02040503050406030204" pitchFamily="18" charset="0"/>
                                      </a:rPr>
                                    </m:ctrlPr>
                                  </m:sSupPr>
                                  <m:e>
                                    <m:r>
                                      <a:rPr lang="en-US" sz="1600" kern="100">
                                        <a:effectLst/>
                                        <a:latin typeface="Cambria Math" panose="02040503050406030204"/>
                                      </a:rPr>
                                      <m:t>(1+</m:t>
                                    </m:r>
                                    <m:r>
                                      <a:rPr lang="en-US" sz="1600" kern="100">
                                        <a:effectLst/>
                                        <a:latin typeface="Cambria Math" panose="02040503050406030204"/>
                                      </a:rPr>
                                      <m:t>𝑖</m:t>
                                    </m:r>
                                    <m:r>
                                      <a:rPr lang="en-US" sz="1600" kern="100">
                                        <a:effectLst/>
                                        <a:latin typeface="Cambria Math" panose="02040503050406030204"/>
                                      </a:rPr>
                                      <m:t>)</m:t>
                                    </m:r>
                                  </m:e>
                                  <m:sup>
                                    <m:r>
                                      <a:rPr lang="en-US" sz="1600" kern="100">
                                        <a:effectLst/>
                                        <a:latin typeface="Cambria Math" panose="02040503050406030204"/>
                                      </a:rPr>
                                      <m:t>𝑛</m:t>
                                    </m:r>
                                  </m:sup>
                                </m:sSup>
                              </m:oMath>
                            </m:oMathPara>
                          </a14:m>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14:m>
                            <m:oMathPara xmlns:m="http://schemas.openxmlformats.org/officeDocument/2006/math">
                              <m:oMathParaPr>
                                <m:jc m:val="centerGroup"/>
                              </m:oMathParaPr>
                              <m:oMath xmlns:m="http://schemas.openxmlformats.org/officeDocument/2006/math">
                                <m:r>
                                  <a:rPr lang="en-US" sz="1600" kern="100">
                                    <a:effectLst/>
                                    <a:latin typeface="Cambria Math" panose="02040503050406030204"/>
                                  </a:rPr>
                                  <m:t>𝐹</m:t>
                                </m:r>
                                <m:r>
                                  <a:rPr lang="en-US" sz="1600" kern="100">
                                    <a:effectLst/>
                                    <a:latin typeface="Cambria Math" panose="02040503050406030204"/>
                                  </a:rPr>
                                  <m:t>= </m:t>
                                </m:r>
                                <m:r>
                                  <a:rPr lang="en-US" sz="1600" kern="100">
                                    <a:effectLst/>
                                    <a:latin typeface="Cambria Math" panose="02040503050406030204"/>
                                  </a:rPr>
                                  <m:t>𝑃</m:t>
                                </m:r>
                                <m:sSup>
                                  <m:sSupPr>
                                    <m:ctrlPr>
                                      <a:rPr lang="zh-CN" sz="1600" i="1" kern="100">
                                        <a:effectLst/>
                                        <a:latin typeface="Cambria Math" panose="02040503050406030204" pitchFamily="18" charset="0"/>
                                      </a:rPr>
                                    </m:ctrlPr>
                                  </m:sSupPr>
                                  <m:e>
                                    <m:r>
                                      <a:rPr lang="en-US" sz="1600" kern="100">
                                        <a:effectLst/>
                                        <a:latin typeface="Cambria Math" panose="02040503050406030204"/>
                                      </a:rPr>
                                      <m:t>(1+</m:t>
                                    </m:r>
                                    <m:r>
                                      <a:rPr lang="en-US" sz="1600" kern="100">
                                        <a:effectLst/>
                                        <a:latin typeface="Cambria Math" panose="02040503050406030204"/>
                                      </a:rPr>
                                      <m:t>𝑖</m:t>
                                    </m:r>
                                    <m:r>
                                      <a:rPr lang="en-US" sz="1600" kern="100">
                                        <a:effectLst/>
                                        <a:latin typeface="Cambria Math" panose="02040503050406030204"/>
                                      </a:rPr>
                                      <m:t>)</m:t>
                                    </m:r>
                                  </m:e>
                                  <m:sup>
                                    <m:r>
                                      <a:rPr lang="en-US" sz="1600" kern="100">
                                        <a:effectLst/>
                                        <a:latin typeface="Cambria Math" panose="02040503050406030204"/>
                                      </a:rPr>
                                      <m:t>𝑛</m:t>
                                    </m:r>
                                  </m:sup>
                                </m:sSup>
                              </m:oMath>
                            </m:oMathPara>
                          </a14:m>
                          <a:endParaRPr lang="zh-CN" sz="1600" kern="100">
                            <a:effectLst/>
                          </a:endParaRPr>
                        </a:p>
                        <a:p>
                          <a:pPr algn="ctr">
                            <a:lnSpc>
                              <a:spcPct val="100000"/>
                            </a:lnSpc>
                            <a:spcAft>
                              <a:spcPts val="0"/>
                            </a:spcAft>
                          </a:pPr>
                          <a14:m>
                            <m:oMathPara xmlns:m="http://schemas.openxmlformats.org/officeDocument/2006/math">
                              <m:oMathParaPr>
                                <m:jc m:val="centerGroup"/>
                              </m:oMathParaPr>
                              <m:oMath xmlns:m="http://schemas.openxmlformats.org/officeDocument/2006/math">
                                <m:r>
                                  <a:rPr lang="en-US" sz="1600" kern="100">
                                    <a:effectLst/>
                                    <a:latin typeface="Cambria Math" panose="02040503050406030204"/>
                                  </a:rPr>
                                  <m:t>𝐹</m:t>
                                </m:r>
                                <m:r>
                                  <a:rPr lang="en-US" sz="1600" kern="100">
                                    <a:effectLst/>
                                    <a:latin typeface="Cambria Math" panose="02040503050406030204"/>
                                  </a:rPr>
                                  <m:t>= </m:t>
                                </m:r>
                                <m:r>
                                  <a:rPr lang="en-US" sz="1600" kern="100">
                                    <a:effectLst/>
                                    <a:latin typeface="Cambria Math" panose="02040503050406030204"/>
                                  </a:rPr>
                                  <m:t>𝑃</m:t>
                                </m:r>
                                <m:r>
                                  <a:rPr lang="en-US" sz="1600" kern="100">
                                    <a:effectLst/>
                                    <a:latin typeface="Cambria Math" panose="02040503050406030204"/>
                                  </a:rPr>
                                  <m:t>(</m:t>
                                </m:r>
                                <m:r>
                                  <a:rPr lang="en-US" sz="1600" kern="100">
                                    <a:effectLst/>
                                    <a:latin typeface="Cambria Math" panose="02040503050406030204"/>
                                  </a:rPr>
                                  <m:t>𝐹</m:t>
                                </m:r>
                                <m:r>
                                  <a:rPr lang="en-US" sz="1600" kern="100">
                                    <a:effectLst/>
                                    <a:latin typeface="Cambria Math" panose="02040503050406030204"/>
                                  </a:rPr>
                                  <m:t>/</m:t>
                                </m:r>
                                <m:r>
                                  <a:rPr lang="en-US" sz="1600" kern="100">
                                    <a:effectLst/>
                                    <a:latin typeface="Cambria Math" panose="02040503050406030204"/>
                                  </a:rPr>
                                  <m:t>𝑃</m:t>
                                </m:r>
                                <m:r>
                                  <a:rPr lang="zh-CN" sz="1600" kern="100">
                                    <a:effectLst/>
                                    <a:latin typeface="Cambria Math" panose="02040503050406030204"/>
                                  </a:rPr>
                                  <m:t>，</m:t>
                                </m:r>
                                <m:r>
                                  <a:rPr lang="en-US" sz="1600" kern="100">
                                    <a:effectLst/>
                                    <a:latin typeface="Cambria Math" panose="02040503050406030204"/>
                                  </a:rPr>
                                  <m:t>𝑖</m:t>
                                </m:r>
                                <m:r>
                                  <a:rPr lang="zh-CN" sz="1600" kern="100">
                                    <a:effectLst/>
                                    <a:latin typeface="Cambria Math" panose="02040503050406030204"/>
                                  </a:rPr>
                                  <m:t>，</m:t>
                                </m:r>
                                <m:r>
                                  <a:rPr lang="en-US" sz="1600" kern="100">
                                    <a:effectLst/>
                                    <a:latin typeface="Cambria Math" panose="02040503050406030204"/>
                                  </a:rPr>
                                  <m:t>𝑛</m:t>
                                </m:r>
                                <m:r>
                                  <a:rPr lang="en-US" sz="1600" kern="100">
                                    <a:effectLst/>
                                    <a:latin typeface="Cambria Math" panose="02040503050406030204"/>
                                  </a:rPr>
                                  <m:t>)</m:t>
                                </m:r>
                              </m:oMath>
                            </m:oMathPara>
                          </a14:m>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824874">
                    <a:tc vMerge="1">
                      <a:txBody>
                        <a:bodyPr/>
                        <a:lstStyle/>
                        <a:p>
                          <a:endParaRPr lang="zh-CN"/>
                        </a:p>
                      </a:txBody>
                      <a:tcPr/>
                    </a:tc>
                    <a:tc>
                      <a:txBody>
                        <a:bodyPr/>
                        <a:lstStyle/>
                        <a:p>
                          <a:pPr algn="ctr">
                            <a:lnSpc>
                              <a:spcPct val="100000"/>
                            </a:lnSpc>
                            <a:spcAft>
                              <a:spcPts val="0"/>
                            </a:spcAft>
                          </a:pPr>
                          <a:r>
                            <a:rPr lang="en-US" sz="1600" kern="100">
                              <a:effectLst/>
                            </a:rPr>
                            <a:t>F</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1600" kern="100">
                              <a:effectLst/>
                            </a:rPr>
                            <a:t>P</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zh-CN" sz="1600" kern="100" dirty="0">
                              <a:effectLst/>
                            </a:rPr>
                            <a:t>一次性支付复利现值系数</a:t>
                          </a:r>
                          <a14:m>
                            <m:oMath xmlns:m="http://schemas.openxmlformats.org/officeDocument/2006/math">
                              <m:r>
                                <a:rPr lang="en-US" sz="1600" kern="100">
                                  <a:effectLst/>
                                  <a:latin typeface="Cambria Math" panose="02040503050406030204"/>
                                </a:rPr>
                                <m:t>(</m:t>
                              </m:r>
                              <m:r>
                                <a:rPr lang="en-US" sz="1600" kern="100">
                                  <a:effectLst/>
                                  <a:latin typeface="Cambria Math" panose="02040503050406030204"/>
                                </a:rPr>
                                <m:t>𝑃</m:t>
                              </m:r>
                              <m:r>
                                <a:rPr lang="en-US" sz="1600" kern="100">
                                  <a:effectLst/>
                                  <a:latin typeface="Cambria Math" panose="02040503050406030204"/>
                                </a:rPr>
                                <m:t>/</m:t>
                              </m:r>
                              <m:r>
                                <a:rPr lang="en-US" sz="1600" kern="100">
                                  <a:effectLst/>
                                  <a:latin typeface="Cambria Math" panose="02040503050406030204"/>
                                </a:rPr>
                                <m:t>𝐹</m:t>
                              </m:r>
                              <m:r>
                                <a:rPr lang="zh-CN" sz="1600" kern="100">
                                  <a:effectLst/>
                                  <a:latin typeface="Cambria Math" panose="02040503050406030204"/>
                                </a:rPr>
                                <m:t>，</m:t>
                              </m:r>
                              <m:r>
                                <a:rPr lang="en-US" sz="1600" kern="100">
                                  <a:effectLst/>
                                  <a:latin typeface="Cambria Math" panose="02040503050406030204"/>
                                </a:rPr>
                                <m:t>𝑖</m:t>
                              </m:r>
                              <m:r>
                                <a:rPr lang="zh-CN" sz="1600" kern="100">
                                  <a:effectLst/>
                                  <a:latin typeface="Cambria Math" panose="02040503050406030204"/>
                                </a:rPr>
                                <m:t>，</m:t>
                              </m:r>
                              <m:r>
                                <a:rPr lang="en-US" sz="1600" kern="100">
                                  <a:effectLst/>
                                  <a:latin typeface="Cambria Math" panose="02040503050406030204"/>
                                </a:rPr>
                                <m:t>𝑛</m:t>
                              </m:r>
                              <m:r>
                                <a:rPr lang="en-US" sz="1600" kern="100">
                                  <a:effectLst/>
                                  <a:latin typeface="Cambria Math" panose="02040503050406030204"/>
                                </a:rPr>
                                <m:t>)</m:t>
                              </m:r>
                            </m:oMath>
                          </a14:m>
                          <a:endParaRPr lang="zh-CN" sz="1600" kern="100" dirty="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14:m>
                            <m:oMathPara xmlns:m="http://schemas.openxmlformats.org/officeDocument/2006/math">
                              <m:oMathParaPr>
                                <m:jc m:val="centerGroup"/>
                              </m:oMathParaPr>
                              <m:oMath xmlns:m="http://schemas.openxmlformats.org/officeDocument/2006/math">
                                <m:f>
                                  <m:fPr>
                                    <m:ctrlPr>
                                      <a:rPr lang="zh-CN" sz="1600" i="1" kern="100">
                                        <a:effectLst/>
                                        <a:latin typeface="Cambria Math" panose="02040503050406030204" pitchFamily="18" charset="0"/>
                                      </a:rPr>
                                    </m:ctrlPr>
                                  </m:fPr>
                                  <m:num>
                                    <m:r>
                                      <a:rPr lang="en-US" sz="1600" kern="100">
                                        <a:effectLst/>
                                        <a:latin typeface="Cambria Math" panose="02040503050406030204"/>
                                      </a:rPr>
                                      <m:t>1</m:t>
                                    </m:r>
                                  </m:num>
                                  <m:den>
                                    <m:sSup>
                                      <m:sSupPr>
                                        <m:ctrlPr>
                                          <a:rPr lang="zh-CN" sz="1600" i="1" kern="100">
                                            <a:effectLst/>
                                            <a:latin typeface="Cambria Math" panose="02040503050406030204" pitchFamily="18" charset="0"/>
                                          </a:rPr>
                                        </m:ctrlPr>
                                      </m:sSupPr>
                                      <m:e>
                                        <m:r>
                                          <a:rPr lang="en-US" sz="1600" kern="100">
                                            <a:effectLst/>
                                            <a:latin typeface="Cambria Math" panose="02040503050406030204"/>
                                          </a:rPr>
                                          <m:t>(1+</m:t>
                                        </m:r>
                                        <m:r>
                                          <a:rPr lang="en-US" sz="1600" kern="100">
                                            <a:effectLst/>
                                            <a:latin typeface="Cambria Math" panose="02040503050406030204"/>
                                          </a:rPr>
                                          <m:t>𝑖</m:t>
                                        </m:r>
                                        <m:r>
                                          <a:rPr lang="en-US" sz="1600" kern="100">
                                            <a:effectLst/>
                                            <a:latin typeface="Cambria Math" panose="02040503050406030204"/>
                                          </a:rPr>
                                          <m:t>)</m:t>
                                        </m:r>
                                      </m:e>
                                      <m:sup>
                                        <m:r>
                                          <a:rPr lang="en-US" sz="1600" kern="100">
                                            <a:effectLst/>
                                            <a:latin typeface="Cambria Math" panose="02040503050406030204"/>
                                          </a:rPr>
                                          <m:t>𝑛</m:t>
                                        </m:r>
                                      </m:sup>
                                    </m:sSup>
                                  </m:den>
                                </m:f>
                              </m:oMath>
                            </m:oMathPara>
                          </a14:m>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14:m>
                            <m:oMathPara xmlns:m="http://schemas.openxmlformats.org/officeDocument/2006/math">
                              <m:oMathParaPr>
                                <m:jc m:val="centerGroup"/>
                              </m:oMathParaPr>
                              <m:oMath xmlns:m="http://schemas.openxmlformats.org/officeDocument/2006/math">
                                <m:r>
                                  <a:rPr lang="en-US" sz="1600" kern="100">
                                    <a:effectLst/>
                                    <a:latin typeface="Cambria Math" panose="02040503050406030204"/>
                                  </a:rPr>
                                  <m:t>𝑃</m:t>
                                </m:r>
                                <m:r>
                                  <a:rPr lang="en-US" sz="1600" kern="100">
                                    <a:effectLst/>
                                    <a:latin typeface="Cambria Math" panose="02040503050406030204"/>
                                  </a:rPr>
                                  <m:t>= </m:t>
                                </m:r>
                                <m:r>
                                  <a:rPr lang="en-US" sz="1600" kern="100">
                                    <a:effectLst/>
                                    <a:latin typeface="Cambria Math" panose="02040503050406030204"/>
                                  </a:rPr>
                                  <m:t>𝐹</m:t>
                                </m:r>
                                <m:f>
                                  <m:fPr>
                                    <m:ctrlPr>
                                      <a:rPr lang="zh-CN" sz="1600" i="1" kern="100">
                                        <a:effectLst/>
                                        <a:latin typeface="Cambria Math" panose="02040503050406030204" pitchFamily="18" charset="0"/>
                                      </a:rPr>
                                    </m:ctrlPr>
                                  </m:fPr>
                                  <m:num>
                                    <m:r>
                                      <a:rPr lang="en-US" sz="1600" kern="100">
                                        <a:effectLst/>
                                        <a:latin typeface="Cambria Math" panose="02040503050406030204"/>
                                      </a:rPr>
                                      <m:t>1</m:t>
                                    </m:r>
                                  </m:num>
                                  <m:den>
                                    <m:sSup>
                                      <m:sSupPr>
                                        <m:ctrlPr>
                                          <a:rPr lang="zh-CN" sz="1600" i="1" kern="100">
                                            <a:effectLst/>
                                            <a:latin typeface="Cambria Math" panose="02040503050406030204" pitchFamily="18" charset="0"/>
                                          </a:rPr>
                                        </m:ctrlPr>
                                      </m:sSupPr>
                                      <m:e>
                                        <m:r>
                                          <a:rPr lang="en-US" sz="1600" kern="100">
                                            <a:effectLst/>
                                            <a:latin typeface="Cambria Math" panose="02040503050406030204"/>
                                          </a:rPr>
                                          <m:t>(1+</m:t>
                                        </m:r>
                                        <m:r>
                                          <a:rPr lang="en-US" sz="1600" kern="100">
                                            <a:effectLst/>
                                            <a:latin typeface="Cambria Math" panose="02040503050406030204"/>
                                          </a:rPr>
                                          <m:t>𝑖</m:t>
                                        </m:r>
                                        <m:r>
                                          <a:rPr lang="en-US" sz="1600" kern="100">
                                            <a:effectLst/>
                                            <a:latin typeface="Cambria Math" panose="02040503050406030204"/>
                                          </a:rPr>
                                          <m:t>)</m:t>
                                        </m:r>
                                      </m:e>
                                      <m:sup>
                                        <m:r>
                                          <a:rPr lang="en-US" sz="1600" kern="100">
                                            <a:effectLst/>
                                            <a:latin typeface="Cambria Math" panose="02040503050406030204"/>
                                          </a:rPr>
                                          <m:t>𝑛</m:t>
                                        </m:r>
                                      </m:sup>
                                    </m:sSup>
                                  </m:den>
                                </m:f>
                              </m:oMath>
                            </m:oMathPara>
                          </a14:m>
                          <a:endParaRPr lang="zh-CN" sz="1600" kern="100">
                            <a:effectLst/>
                          </a:endParaRPr>
                        </a:p>
                        <a:p>
                          <a:pPr algn="ctr">
                            <a:lnSpc>
                              <a:spcPct val="100000"/>
                            </a:lnSpc>
                            <a:spcAft>
                              <a:spcPts val="0"/>
                            </a:spcAft>
                          </a:pPr>
                          <a14:m>
                            <m:oMathPara xmlns:m="http://schemas.openxmlformats.org/officeDocument/2006/math">
                              <m:oMathParaPr>
                                <m:jc m:val="centerGroup"/>
                              </m:oMathParaPr>
                              <m:oMath xmlns:m="http://schemas.openxmlformats.org/officeDocument/2006/math">
                                <m:r>
                                  <a:rPr lang="en-US" sz="1600" kern="100">
                                    <a:effectLst/>
                                    <a:latin typeface="Cambria Math" panose="02040503050406030204"/>
                                  </a:rPr>
                                  <m:t>𝑃</m:t>
                                </m:r>
                                <m:r>
                                  <a:rPr lang="en-US" sz="1600" kern="100">
                                    <a:effectLst/>
                                    <a:latin typeface="Cambria Math" panose="02040503050406030204"/>
                                  </a:rPr>
                                  <m:t>= </m:t>
                                </m:r>
                                <m:r>
                                  <a:rPr lang="en-US" sz="1600" kern="100">
                                    <a:effectLst/>
                                    <a:latin typeface="Cambria Math" panose="02040503050406030204"/>
                                  </a:rPr>
                                  <m:t>𝐹</m:t>
                                </m:r>
                                <m:r>
                                  <a:rPr lang="en-US" sz="1600" kern="100">
                                    <a:effectLst/>
                                    <a:latin typeface="Cambria Math" panose="02040503050406030204"/>
                                  </a:rPr>
                                  <m:t>(</m:t>
                                </m:r>
                                <m:r>
                                  <a:rPr lang="en-US" sz="1600" kern="100">
                                    <a:effectLst/>
                                    <a:latin typeface="Cambria Math" panose="02040503050406030204"/>
                                  </a:rPr>
                                  <m:t>𝑃</m:t>
                                </m:r>
                                <m:r>
                                  <a:rPr lang="en-US" sz="1600" kern="100">
                                    <a:effectLst/>
                                    <a:latin typeface="Cambria Math" panose="02040503050406030204"/>
                                  </a:rPr>
                                  <m:t>/</m:t>
                                </m:r>
                                <m:r>
                                  <a:rPr lang="en-US" sz="1600" kern="100">
                                    <a:effectLst/>
                                    <a:latin typeface="Cambria Math" panose="02040503050406030204"/>
                                  </a:rPr>
                                  <m:t>𝐹</m:t>
                                </m:r>
                                <m:r>
                                  <a:rPr lang="zh-CN" sz="1600" kern="100">
                                    <a:effectLst/>
                                    <a:latin typeface="Cambria Math" panose="02040503050406030204"/>
                                  </a:rPr>
                                  <m:t>，</m:t>
                                </m:r>
                                <m:r>
                                  <a:rPr lang="en-US" sz="1600" kern="100">
                                    <a:effectLst/>
                                    <a:latin typeface="Cambria Math" panose="02040503050406030204"/>
                                  </a:rPr>
                                  <m:t>𝑖</m:t>
                                </m:r>
                                <m:r>
                                  <a:rPr lang="zh-CN" sz="1600" kern="100">
                                    <a:effectLst/>
                                    <a:latin typeface="Cambria Math" panose="02040503050406030204"/>
                                  </a:rPr>
                                  <m:t>，</m:t>
                                </m:r>
                                <m:r>
                                  <a:rPr lang="en-US" sz="1600" kern="100">
                                    <a:effectLst/>
                                    <a:latin typeface="Cambria Math" panose="02040503050406030204"/>
                                  </a:rPr>
                                  <m:t>𝑛</m:t>
                                </m:r>
                                <m:r>
                                  <a:rPr lang="en-US" sz="1600" kern="100">
                                    <a:effectLst/>
                                    <a:latin typeface="Cambria Math" panose="02040503050406030204"/>
                                  </a:rPr>
                                  <m:t>)</m:t>
                                </m:r>
                              </m:oMath>
                            </m:oMathPara>
                          </a14:m>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804490">
                    <a:tc rowSpan="4">
                      <a:txBody>
                        <a:bodyPr/>
                        <a:lstStyle/>
                        <a:p>
                          <a:pPr algn="ctr">
                            <a:lnSpc>
                              <a:spcPct val="100000"/>
                            </a:lnSpc>
                            <a:spcAft>
                              <a:spcPts val="0"/>
                            </a:spcAft>
                          </a:pPr>
                          <a:r>
                            <a:rPr lang="zh-CN" sz="1600" kern="100">
                              <a:effectLst/>
                            </a:rPr>
                            <a:t>等额支付</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1600" kern="100">
                              <a:effectLst/>
                            </a:rPr>
                            <a:t>A</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1600" kern="100" dirty="0">
                              <a:effectLst/>
                            </a:rPr>
                            <a:t>F</a:t>
                          </a:r>
                          <a:endParaRPr lang="zh-CN" sz="1600" kern="100" dirty="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zh-CN" sz="1600" kern="100">
                              <a:effectLst/>
                            </a:rPr>
                            <a:t>等额支付终值系数（年金终值系数）</a:t>
                          </a:r>
                          <a14:m>
                            <m:oMath xmlns:m="http://schemas.openxmlformats.org/officeDocument/2006/math">
                              <m:r>
                                <a:rPr lang="en-US" sz="1600" kern="100">
                                  <a:effectLst/>
                                  <a:latin typeface="Cambria Math" panose="02040503050406030204"/>
                                </a:rPr>
                                <m:t>(</m:t>
                              </m:r>
                              <m:r>
                                <a:rPr lang="en-US" sz="1600" kern="100">
                                  <a:effectLst/>
                                  <a:latin typeface="Cambria Math" panose="02040503050406030204"/>
                                </a:rPr>
                                <m:t>𝐹</m:t>
                              </m:r>
                              <m:r>
                                <a:rPr lang="en-US" sz="1600" kern="100">
                                  <a:effectLst/>
                                  <a:latin typeface="Cambria Math" panose="02040503050406030204"/>
                                </a:rPr>
                                <m:t>/</m:t>
                              </m:r>
                              <m:r>
                                <a:rPr lang="en-US" sz="1600" kern="100">
                                  <a:effectLst/>
                                  <a:latin typeface="Cambria Math" panose="02040503050406030204"/>
                                </a:rPr>
                                <m:t>𝐴</m:t>
                              </m:r>
                              <m:r>
                                <a:rPr lang="zh-CN" sz="1600" kern="100">
                                  <a:effectLst/>
                                  <a:latin typeface="Cambria Math" panose="02040503050406030204"/>
                                </a:rPr>
                                <m:t>，</m:t>
                              </m:r>
                              <m:r>
                                <a:rPr lang="en-US" sz="1600" kern="100">
                                  <a:effectLst/>
                                  <a:latin typeface="Cambria Math" panose="02040503050406030204"/>
                                </a:rPr>
                                <m:t>𝑖</m:t>
                              </m:r>
                              <m:r>
                                <a:rPr lang="zh-CN" sz="1600" kern="100">
                                  <a:effectLst/>
                                  <a:latin typeface="Cambria Math" panose="02040503050406030204"/>
                                </a:rPr>
                                <m:t>，</m:t>
                              </m:r>
                              <m:r>
                                <a:rPr lang="en-US" sz="1600" kern="100">
                                  <a:effectLst/>
                                  <a:latin typeface="Cambria Math" panose="02040503050406030204"/>
                                </a:rPr>
                                <m:t>𝑛</m:t>
                              </m:r>
                              <m:r>
                                <a:rPr lang="en-US" sz="1600" kern="100">
                                  <a:effectLst/>
                                  <a:latin typeface="Cambria Math" panose="02040503050406030204"/>
                                </a:rPr>
                                <m:t>)</m:t>
                              </m:r>
                            </m:oMath>
                          </a14:m>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pPr>
                          <a14:m>
                            <m:oMathPara xmlns:m="http://schemas.openxmlformats.org/officeDocument/2006/math">
                              <m:oMathParaPr>
                                <m:jc m:val="centerGroup"/>
                              </m:oMathParaPr>
                              <m:oMath xmlns:m="http://schemas.openxmlformats.org/officeDocument/2006/math">
                                <m:f>
                                  <m:fPr>
                                    <m:ctrlPr>
                                      <a:rPr lang="zh-CN" sz="1600" i="1" kern="100">
                                        <a:effectLst/>
                                        <a:latin typeface="Cambria Math" panose="02040503050406030204" pitchFamily="18" charset="0"/>
                                      </a:rPr>
                                    </m:ctrlPr>
                                  </m:fPr>
                                  <m:num>
                                    <m:sSup>
                                      <m:sSupPr>
                                        <m:ctrlPr>
                                          <a:rPr lang="zh-CN" sz="1600" i="1" kern="100">
                                            <a:effectLst/>
                                            <a:latin typeface="Cambria Math" panose="02040503050406030204" pitchFamily="18" charset="0"/>
                                          </a:rPr>
                                        </m:ctrlPr>
                                      </m:sSupPr>
                                      <m:e>
                                        <m:r>
                                          <a:rPr lang="en-US" sz="1600" kern="100">
                                            <a:effectLst/>
                                            <a:latin typeface="Cambria Math" panose="02040503050406030204"/>
                                          </a:rPr>
                                          <m:t>(1+</m:t>
                                        </m:r>
                                        <m:r>
                                          <a:rPr lang="en-US" sz="1600" kern="100">
                                            <a:effectLst/>
                                            <a:latin typeface="Cambria Math" panose="02040503050406030204"/>
                                          </a:rPr>
                                          <m:t>𝑖</m:t>
                                        </m:r>
                                        <m:r>
                                          <a:rPr lang="en-US" sz="1600" kern="100">
                                            <a:effectLst/>
                                            <a:latin typeface="Cambria Math" panose="02040503050406030204"/>
                                          </a:rPr>
                                          <m:t>)</m:t>
                                        </m:r>
                                      </m:e>
                                      <m:sup>
                                        <m:r>
                                          <a:rPr lang="en-US" sz="1600" kern="100">
                                            <a:effectLst/>
                                            <a:latin typeface="Cambria Math" panose="02040503050406030204"/>
                                          </a:rPr>
                                          <m:t>𝑛</m:t>
                                        </m:r>
                                      </m:sup>
                                    </m:sSup>
                                    <m:r>
                                      <a:rPr lang="en-US" sz="1600" kern="100">
                                        <a:effectLst/>
                                        <a:latin typeface="Cambria Math" panose="02040503050406030204"/>
                                      </a:rPr>
                                      <m:t>−1</m:t>
                                    </m:r>
                                  </m:num>
                                  <m:den>
                                    <m:r>
                                      <a:rPr lang="en-US" sz="1600" kern="100">
                                        <a:effectLst/>
                                        <a:latin typeface="Cambria Math" panose="02040503050406030204"/>
                                      </a:rPr>
                                      <m:t>𝑖</m:t>
                                    </m:r>
                                  </m:den>
                                </m:f>
                              </m:oMath>
                            </m:oMathPara>
                          </a14:m>
                          <a:endParaRPr lang="zh-CN" sz="1600" kern="100" dirty="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14:m>
                            <m:oMathPara xmlns:m="http://schemas.openxmlformats.org/officeDocument/2006/math">
                              <m:oMathParaPr>
                                <m:jc m:val="centerGroup"/>
                              </m:oMathParaPr>
                              <m:oMath xmlns:m="http://schemas.openxmlformats.org/officeDocument/2006/math">
                                <m:r>
                                  <a:rPr lang="en-US" sz="1600" kern="100">
                                    <a:effectLst/>
                                    <a:latin typeface="Cambria Math" panose="02040503050406030204"/>
                                  </a:rPr>
                                  <m:t>𝐹</m:t>
                                </m:r>
                                <m:r>
                                  <a:rPr lang="en-US" sz="1600" kern="100">
                                    <a:effectLst/>
                                    <a:latin typeface="Cambria Math" panose="02040503050406030204"/>
                                  </a:rPr>
                                  <m:t>= </m:t>
                                </m:r>
                                <m:r>
                                  <a:rPr lang="en-US" sz="1600" kern="100">
                                    <a:effectLst/>
                                    <a:latin typeface="Cambria Math" panose="02040503050406030204"/>
                                  </a:rPr>
                                  <m:t>𝐴</m:t>
                                </m:r>
                                <m:f>
                                  <m:fPr>
                                    <m:ctrlPr>
                                      <a:rPr lang="zh-CN" sz="1600" i="1" kern="100">
                                        <a:effectLst/>
                                        <a:latin typeface="Cambria Math" panose="02040503050406030204" pitchFamily="18" charset="0"/>
                                      </a:rPr>
                                    </m:ctrlPr>
                                  </m:fPr>
                                  <m:num>
                                    <m:sSup>
                                      <m:sSupPr>
                                        <m:ctrlPr>
                                          <a:rPr lang="zh-CN" sz="1600" i="1" kern="100">
                                            <a:effectLst/>
                                            <a:latin typeface="Cambria Math" panose="02040503050406030204" pitchFamily="18" charset="0"/>
                                          </a:rPr>
                                        </m:ctrlPr>
                                      </m:sSupPr>
                                      <m:e>
                                        <m:r>
                                          <a:rPr lang="en-US" sz="1600" kern="100">
                                            <a:effectLst/>
                                            <a:latin typeface="Cambria Math" panose="02040503050406030204"/>
                                          </a:rPr>
                                          <m:t>(1+</m:t>
                                        </m:r>
                                        <m:r>
                                          <a:rPr lang="en-US" sz="1600" kern="100">
                                            <a:effectLst/>
                                            <a:latin typeface="Cambria Math" panose="02040503050406030204"/>
                                          </a:rPr>
                                          <m:t>𝑖</m:t>
                                        </m:r>
                                        <m:r>
                                          <a:rPr lang="en-US" sz="1600" kern="100">
                                            <a:effectLst/>
                                            <a:latin typeface="Cambria Math" panose="02040503050406030204"/>
                                          </a:rPr>
                                          <m:t>)</m:t>
                                        </m:r>
                                      </m:e>
                                      <m:sup>
                                        <m:r>
                                          <a:rPr lang="en-US" sz="1600" kern="100">
                                            <a:effectLst/>
                                            <a:latin typeface="Cambria Math" panose="02040503050406030204"/>
                                          </a:rPr>
                                          <m:t>𝑛</m:t>
                                        </m:r>
                                      </m:sup>
                                    </m:sSup>
                                    <m:r>
                                      <a:rPr lang="en-US" sz="1600" kern="100">
                                        <a:effectLst/>
                                        <a:latin typeface="Cambria Math" panose="02040503050406030204"/>
                                      </a:rPr>
                                      <m:t>−1</m:t>
                                    </m:r>
                                  </m:num>
                                  <m:den>
                                    <m:r>
                                      <a:rPr lang="en-US" sz="1600" kern="100">
                                        <a:effectLst/>
                                        <a:latin typeface="Cambria Math" panose="02040503050406030204"/>
                                      </a:rPr>
                                      <m:t>𝑖</m:t>
                                    </m:r>
                                  </m:den>
                                </m:f>
                              </m:oMath>
                            </m:oMathPara>
                          </a14:m>
                          <a:endParaRPr lang="zh-CN" sz="1600" kern="100" dirty="0">
                            <a:effectLst/>
                          </a:endParaRPr>
                        </a:p>
                        <a:p>
                          <a:pPr algn="ctr">
                            <a:lnSpc>
                              <a:spcPct val="100000"/>
                            </a:lnSpc>
                            <a:spcAft>
                              <a:spcPts val="0"/>
                            </a:spcAft>
                          </a:pPr>
                          <a14:m>
                            <m:oMathPara xmlns:m="http://schemas.openxmlformats.org/officeDocument/2006/math">
                              <m:oMathParaPr>
                                <m:jc m:val="centerGroup"/>
                              </m:oMathParaPr>
                              <m:oMath xmlns:m="http://schemas.openxmlformats.org/officeDocument/2006/math">
                                <m:r>
                                  <a:rPr lang="en-US" sz="1600" kern="100">
                                    <a:effectLst/>
                                    <a:latin typeface="Cambria Math" panose="02040503050406030204"/>
                                  </a:rPr>
                                  <m:t>𝐹</m:t>
                                </m:r>
                                <m:r>
                                  <a:rPr lang="en-US" sz="1600" kern="100">
                                    <a:effectLst/>
                                    <a:latin typeface="Cambria Math" panose="02040503050406030204"/>
                                  </a:rPr>
                                  <m:t>= </m:t>
                                </m:r>
                                <m:r>
                                  <a:rPr lang="en-US" sz="1600" kern="100">
                                    <a:effectLst/>
                                    <a:latin typeface="Cambria Math" panose="02040503050406030204"/>
                                  </a:rPr>
                                  <m:t>𝐴</m:t>
                                </m:r>
                                <m:r>
                                  <a:rPr lang="en-US" sz="1600" kern="100">
                                    <a:effectLst/>
                                    <a:latin typeface="Cambria Math" panose="02040503050406030204"/>
                                  </a:rPr>
                                  <m:t>(</m:t>
                                </m:r>
                                <m:r>
                                  <a:rPr lang="en-US" sz="1600" kern="100">
                                    <a:effectLst/>
                                    <a:latin typeface="Cambria Math" panose="02040503050406030204"/>
                                  </a:rPr>
                                  <m:t>𝐹</m:t>
                                </m:r>
                                <m:r>
                                  <a:rPr lang="en-US" sz="1600" kern="100">
                                    <a:effectLst/>
                                    <a:latin typeface="Cambria Math" panose="02040503050406030204"/>
                                  </a:rPr>
                                  <m:t>/</m:t>
                                </m:r>
                                <m:r>
                                  <a:rPr lang="en-US" sz="1600" kern="100">
                                    <a:effectLst/>
                                    <a:latin typeface="Cambria Math" panose="02040503050406030204"/>
                                  </a:rPr>
                                  <m:t>𝐴</m:t>
                                </m:r>
                                <m:r>
                                  <a:rPr lang="zh-CN" sz="1600" kern="100">
                                    <a:effectLst/>
                                    <a:latin typeface="Cambria Math" panose="02040503050406030204"/>
                                  </a:rPr>
                                  <m:t>，</m:t>
                                </m:r>
                                <m:r>
                                  <a:rPr lang="en-US" sz="1600" kern="100">
                                    <a:effectLst/>
                                    <a:latin typeface="Cambria Math" panose="02040503050406030204"/>
                                  </a:rPr>
                                  <m:t>𝑖</m:t>
                                </m:r>
                                <m:r>
                                  <a:rPr lang="zh-CN" sz="1600" kern="100">
                                    <a:effectLst/>
                                    <a:latin typeface="Cambria Math" panose="02040503050406030204"/>
                                  </a:rPr>
                                  <m:t>，</m:t>
                                </m:r>
                                <m:r>
                                  <a:rPr lang="en-US" sz="1600" kern="100">
                                    <a:effectLst/>
                                    <a:latin typeface="Cambria Math" panose="02040503050406030204"/>
                                  </a:rPr>
                                  <m:t>𝑛</m:t>
                                </m:r>
                                <m:r>
                                  <a:rPr lang="en-US" sz="1600" kern="100">
                                    <a:effectLst/>
                                    <a:latin typeface="Cambria Math" panose="02040503050406030204"/>
                                  </a:rPr>
                                  <m:t>)</m:t>
                                </m:r>
                              </m:oMath>
                            </m:oMathPara>
                          </a14:m>
                          <a:endParaRPr lang="zh-CN" sz="1600" kern="100" dirty="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821265">
                    <a:tc vMerge="1">
                      <a:txBody>
                        <a:bodyPr/>
                        <a:lstStyle/>
                        <a:p>
                          <a:endParaRPr lang="zh-CN"/>
                        </a:p>
                      </a:txBody>
                      <a:tcPr/>
                    </a:tc>
                    <a:tc>
                      <a:txBody>
                        <a:bodyPr/>
                        <a:lstStyle/>
                        <a:p>
                          <a:pPr algn="ctr">
                            <a:lnSpc>
                              <a:spcPct val="100000"/>
                            </a:lnSpc>
                            <a:spcAft>
                              <a:spcPts val="0"/>
                            </a:spcAft>
                          </a:pPr>
                          <a:r>
                            <a:rPr lang="en-US" sz="1600" kern="100">
                              <a:effectLst/>
                            </a:rPr>
                            <a:t>F</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1600" kern="100">
                              <a:effectLst/>
                            </a:rPr>
                            <a:t>A</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zh-CN" sz="1600" kern="100">
                              <a:effectLst/>
                            </a:rPr>
                            <a:t>等额支付偿债基金系数</a:t>
                          </a:r>
                          <a14:m>
                            <m:oMath xmlns:m="http://schemas.openxmlformats.org/officeDocument/2006/math">
                              <m:r>
                                <a:rPr lang="en-US" sz="1600" kern="100">
                                  <a:effectLst/>
                                  <a:latin typeface="Cambria Math" panose="02040503050406030204"/>
                                </a:rPr>
                                <m:t>(</m:t>
                              </m:r>
                              <m:r>
                                <a:rPr lang="en-US" sz="1600" kern="100">
                                  <a:effectLst/>
                                  <a:latin typeface="Cambria Math" panose="02040503050406030204"/>
                                </a:rPr>
                                <m:t>𝐴</m:t>
                              </m:r>
                              <m:r>
                                <a:rPr lang="en-US" sz="1600" kern="100">
                                  <a:effectLst/>
                                  <a:latin typeface="Cambria Math" panose="02040503050406030204"/>
                                </a:rPr>
                                <m:t>/</m:t>
                              </m:r>
                              <m:r>
                                <a:rPr lang="en-US" sz="1600" kern="100">
                                  <a:effectLst/>
                                  <a:latin typeface="Cambria Math" panose="02040503050406030204"/>
                                </a:rPr>
                                <m:t>𝐹</m:t>
                              </m:r>
                              <m:r>
                                <a:rPr lang="zh-CN" sz="1600" kern="100">
                                  <a:effectLst/>
                                  <a:latin typeface="Cambria Math" panose="02040503050406030204"/>
                                </a:rPr>
                                <m:t>，</m:t>
                              </m:r>
                              <m:r>
                                <a:rPr lang="en-US" sz="1600" kern="100">
                                  <a:effectLst/>
                                  <a:latin typeface="Cambria Math" panose="02040503050406030204"/>
                                </a:rPr>
                                <m:t>𝑖</m:t>
                              </m:r>
                              <m:r>
                                <a:rPr lang="zh-CN" sz="1600" kern="100">
                                  <a:effectLst/>
                                  <a:latin typeface="Cambria Math" panose="02040503050406030204"/>
                                </a:rPr>
                                <m:t>，</m:t>
                              </m:r>
                              <m:r>
                                <a:rPr lang="en-US" sz="1600" kern="100">
                                  <a:effectLst/>
                                  <a:latin typeface="Cambria Math" panose="02040503050406030204"/>
                                </a:rPr>
                                <m:t>𝑛</m:t>
                              </m:r>
                              <m:r>
                                <a:rPr lang="en-US" sz="1600" kern="100">
                                  <a:effectLst/>
                                  <a:latin typeface="Cambria Math" panose="02040503050406030204"/>
                                </a:rPr>
                                <m:t>)</m:t>
                              </m:r>
                            </m:oMath>
                          </a14:m>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pPr>
                          <a14:m>
                            <m:oMathPara xmlns:m="http://schemas.openxmlformats.org/officeDocument/2006/math">
                              <m:oMathParaPr>
                                <m:jc m:val="centerGroup"/>
                              </m:oMathParaPr>
                              <m:oMath xmlns:m="http://schemas.openxmlformats.org/officeDocument/2006/math">
                                <m:f>
                                  <m:fPr>
                                    <m:ctrlPr>
                                      <a:rPr lang="zh-CN" sz="1600" i="1" kern="100">
                                        <a:effectLst/>
                                        <a:latin typeface="Cambria Math" panose="02040503050406030204" pitchFamily="18" charset="0"/>
                                      </a:rPr>
                                    </m:ctrlPr>
                                  </m:fPr>
                                  <m:num>
                                    <m:r>
                                      <a:rPr lang="en-US" sz="1600" kern="100">
                                        <a:effectLst/>
                                        <a:latin typeface="Cambria Math" panose="02040503050406030204"/>
                                      </a:rPr>
                                      <m:t>𝑖</m:t>
                                    </m:r>
                                  </m:num>
                                  <m:den>
                                    <m:sSup>
                                      <m:sSupPr>
                                        <m:ctrlPr>
                                          <a:rPr lang="zh-CN" sz="1600" i="1" kern="100">
                                            <a:effectLst/>
                                            <a:latin typeface="Cambria Math" panose="02040503050406030204" pitchFamily="18" charset="0"/>
                                          </a:rPr>
                                        </m:ctrlPr>
                                      </m:sSupPr>
                                      <m:e>
                                        <m:r>
                                          <a:rPr lang="en-US" sz="1600" kern="100">
                                            <a:effectLst/>
                                            <a:latin typeface="Cambria Math" panose="02040503050406030204"/>
                                          </a:rPr>
                                          <m:t>(1+</m:t>
                                        </m:r>
                                        <m:r>
                                          <a:rPr lang="en-US" sz="1600" kern="100">
                                            <a:effectLst/>
                                            <a:latin typeface="Cambria Math" panose="02040503050406030204"/>
                                          </a:rPr>
                                          <m:t>𝑖</m:t>
                                        </m:r>
                                        <m:r>
                                          <a:rPr lang="en-US" sz="1600" kern="100">
                                            <a:effectLst/>
                                            <a:latin typeface="Cambria Math" panose="02040503050406030204"/>
                                          </a:rPr>
                                          <m:t>)</m:t>
                                        </m:r>
                                      </m:e>
                                      <m:sup>
                                        <m:r>
                                          <a:rPr lang="en-US" sz="1600" kern="100">
                                            <a:effectLst/>
                                            <a:latin typeface="Cambria Math" panose="02040503050406030204"/>
                                          </a:rPr>
                                          <m:t>𝑛</m:t>
                                        </m:r>
                                      </m:sup>
                                    </m:sSup>
                                    <m:r>
                                      <a:rPr lang="en-US" sz="1600" kern="100">
                                        <a:effectLst/>
                                        <a:latin typeface="Cambria Math" panose="02040503050406030204"/>
                                      </a:rPr>
                                      <m:t>−1</m:t>
                                    </m:r>
                                  </m:den>
                                </m:f>
                              </m:oMath>
                            </m:oMathPara>
                          </a14:m>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14:m>
                            <m:oMathPara xmlns:m="http://schemas.openxmlformats.org/officeDocument/2006/math">
                              <m:oMathParaPr>
                                <m:jc m:val="centerGroup"/>
                              </m:oMathParaPr>
                              <m:oMath xmlns:m="http://schemas.openxmlformats.org/officeDocument/2006/math">
                                <m:r>
                                  <a:rPr lang="en-US" sz="1600" kern="100">
                                    <a:effectLst/>
                                    <a:latin typeface="Cambria Math" panose="02040503050406030204"/>
                                  </a:rPr>
                                  <m:t>𝐴</m:t>
                                </m:r>
                                <m:r>
                                  <a:rPr lang="en-US" sz="1600" kern="100">
                                    <a:effectLst/>
                                    <a:latin typeface="Cambria Math" panose="02040503050406030204"/>
                                  </a:rPr>
                                  <m:t>= </m:t>
                                </m:r>
                                <m:r>
                                  <a:rPr lang="en-US" sz="1600" kern="100">
                                    <a:effectLst/>
                                    <a:latin typeface="Cambria Math" panose="02040503050406030204"/>
                                  </a:rPr>
                                  <m:t>𝐹</m:t>
                                </m:r>
                                <m:f>
                                  <m:fPr>
                                    <m:ctrlPr>
                                      <a:rPr lang="zh-CN" sz="1600" i="1" kern="100">
                                        <a:effectLst/>
                                        <a:latin typeface="Cambria Math" panose="02040503050406030204" pitchFamily="18" charset="0"/>
                                      </a:rPr>
                                    </m:ctrlPr>
                                  </m:fPr>
                                  <m:num>
                                    <m:r>
                                      <a:rPr lang="en-US" sz="1600" kern="100">
                                        <a:effectLst/>
                                        <a:latin typeface="Cambria Math" panose="02040503050406030204"/>
                                      </a:rPr>
                                      <m:t>𝑖</m:t>
                                    </m:r>
                                  </m:num>
                                  <m:den>
                                    <m:sSup>
                                      <m:sSupPr>
                                        <m:ctrlPr>
                                          <a:rPr lang="zh-CN" sz="1600" i="1" kern="100">
                                            <a:effectLst/>
                                            <a:latin typeface="Cambria Math" panose="02040503050406030204" pitchFamily="18" charset="0"/>
                                          </a:rPr>
                                        </m:ctrlPr>
                                      </m:sSupPr>
                                      <m:e>
                                        <m:r>
                                          <a:rPr lang="en-US" sz="1600" kern="100">
                                            <a:effectLst/>
                                            <a:latin typeface="Cambria Math" panose="02040503050406030204"/>
                                          </a:rPr>
                                          <m:t>(1+</m:t>
                                        </m:r>
                                        <m:r>
                                          <a:rPr lang="en-US" sz="1600" kern="100">
                                            <a:effectLst/>
                                            <a:latin typeface="Cambria Math" panose="02040503050406030204"/>
                                          </a:rPr>
                                          <m:t>𝑖</m:t>
                                        </m:r>
                                        <m:r>
                                          <a:rPr lang="en-US" sz="1600" kern="100">
                                            <a:effectLst/>
                                            <a:latin typeface="Cambria Math" panose="02040503050406030204"/>
                                          </a:rPr>
                                          <m:t>)</m:t>
                                        </m:r>
                                      </m:e>
                                      <m:sup>
                                        <m:r>
                                          <a:rPr lang="en-US" sz="1600" kern="100">
                                            <a:effectLst/>
                                            <a:latin typeface="Cambria Math" panose="02040503050406030204"/>
                                          </a:rPr>
                                          <m:t>𝑛</m:t>
                                        </m:r>
                                      </m:sup>
                                    </m:sSup>
                                    <m:r>
                                      <a:rPr lang="en-US" sz="1600" kern="100">
                                        <a:effectLst/>
                                        <a:latin typeface="Cambria Math" panose="02040503050406030204"/>
                                      </a:rPr>
                                      <m:t>−1</m:t>
                                    </m:r>
                                  </m:den>
                                </m:f>
                              </m:oMath>
                            </m:oMathPara>
                          </a14:m>
                          <a:endParaRPr lang="zh-CN" sz="1600" kern="100" dirty="0">
                            <a:effectLst/>
                          </a:endParaRPr>
                        </a:p>
                        <a:p>
                          <a:pPr algn="ctr">
                            <a:lnSpc>
                              <a:spcPct val="100000"/>
                            </a:lnSpc>
                            <a:spcAft>
                              <a:spcPts val="0"/>
                            </a:spcAft>
                          </a:pPr>
                          <a14:m>
                            <m:oMathPara xmlns:m="http://schemas.openxmlformats.org/officeDocument/2006/math">
                              <m:oMathParaPr>
                                <m:jc m:val="centerGroup"/>
                              </m:oMathParaPr>
                              <m:oMath xmlns:m="http://schemas.openxmlformats.org/officeDocument/2006/math">
                                <m:r>
                                  <a:rPr lang="en-US" sz="1600" kern="100">
                                    <a:effectLst/>
                                    <a:latin typeface="Cambria Math" panose="02040503050406030204"/>
                                  </a:rPr>
                                  <m:t>𝐴</m:t>
                                </m:r>
                                <m:r>
                                  <a:rPr lang="en-US" sz="1600" kern="100">
                                    <a:effectLst/>
                                    <a:latin typeface="Cambria Math" panose="02040503050406030204"/>
                                  </a:rPr>
                                  <m:t>= </m:t>
                                </m:r>
                                <m:r>
                                  <a:rPr lang="en-US" sz="1600" kern="100">
                                    <a:effectLst/>
                                    <a:latin typeface="Cambria Math" panose="02040503050406030204"/>
                                  </a:rPr>
                                  <m:t>𝐹</m:t>
                                </m:r>
                                <m:r>
                                  <a:rPr lang="en-US" sz="1600" kern="100">
                                    <a:effectLst/>
                                    <a:latin typeface="Cambria Math" panose="02040503050406030204"/>
                                  </a:rPr>
                                  <m:t>(</m:t>
                                </m:r>
                                <m:r>
                                  <a:rPr lang="en-US" sz="1600" kern="100">
                                    <a:effectLst/>
                                    <a:latin typeface="Cambria Math" panose="02040503050406030204"/>
                                  </a:rPr>
                                  <m:t>𝐴</m:t>
                                </m:r>
                                <m:r>
                                  <a:rPr lang="en-US" sz="1600" kern="100">
                                    <a:effectLst/>
                                    <a:latin typeface="Cambria Math" panose="02040503050406030204"/>
                                  </a:rPr>
                                  <m:t>/</m:t>
                                </m:r>
                                <m:r>
                                  <a:rPr lang="en-US" sz="1600" kern="100">
                                    <a:effectLst/>
                                    <a:latin typeface="Cambria Math" panose="02040503050406030204"/>
                                  </a:rPr>
                                  <m:t>𝐹</m:t>
                                </m:r>
                                <m:r>
                                  <a:rPr lang="zh-CN" sz="1600" kern="100">
                                    <a:effectLst/>
                                    <a:latin typeface="Cambria Math" panose="02040503050406030204"/>
                                  </a:rPr>
                                  <m:t>，</m:t>
                                </m:r>
                                <m:r>
                                  <a:rPr lang="en-US" sz="1600" kern="100">
                                    <a:effectLst/>
                                    <a:latin typeface="Cambria Math" panose="02040503050406030204"/>
                                  </a:rPr>
                                  <m:t>𝑖</m:t>
                                </m:r>
                                <m:r>
                                  <a:rPr lang="zh-CN" sz="1600" kern="100">
                                    <a:effectLst/>
                                    <a:latin typeface="Cambria Math" panose="02040503050406030204"/>
                                  </a:rPr>
                                  <m:t>，</m:t>
                                </m:r>
                                <m:r>
                                  <a:rPr lang="en-US" sz="1600" kern="100">
                                    <a:effectLst/>
                                    <a:latin typeface="Cambria Math" panose="02040503050406030204"/>
                                  </a:rPr>
                                  <m:t>𝑛</m:t>
                                </m:r>
                                <m:r>
                                  <a:rPr lang="en-US" sz="1600" kern="100">
                                    <a:effectLst/>
                                    <a:latin typeface="Cambria Math" panose="02040503050406030204"/>
                                  </a:rPr>
                                  <m:t>)</m:t>
                                </m:r>
                              </m:oMath>
                            </m:oMathPara>
                          </a14:m>
                          <a:endParaRPr lang="zh-CN" sz="1600" kern="100" dirty="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859062">
                    <a:tc vMerge="1">
                      <a:txBody>
                        <a:bodyPr/>
                        <a:lstStyle/>
                        <a:p>
                          <a:endParaRPr lang="zh-CN"/>
                        </a:p>
                      </a:txBody>
                      <a:tcPr/>
                    </a:tc>
                    <a:tc>
                      <a:txBody>
                        <a:bodyPr/>
                        <a:lstStyle/>
                        <a:p>
                          <a:pPr algn="ctr">
                            <a:lnSpc>
                              <a:spcPct val="100000"/>
                            </a:lnSpc>
                            <a:spcAft>
                              <a:spcPts val="0"/>
                            </a:spcAft>
                          </a:pPr>
                          <a:r>
                            <a:rPr lang="en-US" sz="1600" kern="100">
                              <a:effectLst/>
                            </a:rPr>
                            <a:t>A</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1600" kern="100">
                              <a:effectLst/>
                            </a:rPr>
                            <a:t>P</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zh-CN" sz="1600" kern="100">
                              <a:effectLst/>
                            </a:rPr>
                            <a:t>等额支付现值系数（年金现值系数）</a:t>
                          </a:r>
                          <a14:m>
                            <m:oMath xmlns:m="http://schemas.openxmlformats.org/officeDocument/2006/math">
                              <m:r>
                                <a:rPr lang="en-US" sz="1600" kern="100">
                                  <a:effectLst/>
                                  <a:latin typeface="Cambria Math" panose="02040503050406030204"/>
                                </a:rPr>
                                <m:t>(</m:t>
                              </m:r>
                              <m:r>
                                <a:rPr lang="en-US" sz="1600" kern="100">
                                  <a:effectLst/>
                                  <a:latin typeface="Cambria Math" panose="02040503050406030204"/>
                                </a:rPr>
                                <m:t>𝑃</m:t>
                              </m:r>
                              <m:r>
                                <a:rPr lang="en-US" sz="1600" kern="100">
                                  <a:effectLst/>
                                  <a:latin typeface="Cambria Math" panose="02040503050406030204"/>
                                </a:rPr>
                                <m:t>/</m:t>
                              </m:r>
                              <m:r>
                                <a:rPr lang="en-US" sz="1600" kern="100">
                                  <a:effectLst/>
                                  <a:latin typeface="Cambria Math" panose="02040503050406030204"/>
                                </a:rPr>
                                <m:t>𝐴</m:t>
                              </m:r>
                              <m:r>
                                <a:rPr lang="zh-CN" sz="1600" kern="100">
                                  <a:effectLst/>
                                  <a:latin typeface="Cambria Math" panose="02040503050406030204"/>
                                </a:rPr>
                                <m:t>，</m:t>
                              </m:r>
                              <m:r>
                                <a:rPr lang="en-US" sz="1600" kern="100">
                                  <a:effectLst/>
                                  <a:latin typeface="Cambria Math" panose="02040503050406030204"/>
                                </a:rPr>
                                <m:t>𝑖</m:t>
                              </m:r>
                              <m:r>
                                <a:rPr lang="zh-CN" sz="1600" kern="100">
                                  <a:effectLst/>
                                  <a:latin typeface="Cambria Math" panose="02040503050406030204"/>
                                </a:rPr>
                                <m:t>，</m:t>
                              </m:r>
                              <m:r>
                                <a:rPr lang="en-US" sz="1600" kern="100">
                                  <a:effectLst/>
                                  <a:latin typeface="Cambria Math" panose="02040503050406030204"/>
                                </a:rPr>
                                <m:t>𝑛</m:t>
                              </m:r>
                              <m:r>
                                <a:rPr lang="en-US" sz="1600" kern="100">
                                  <a:effectLst/>
                                  <a:latin typeface="Cambria Math" panose="02040503050406030204"/>
                                </a:rPr>
                                <m:t>)</m:t>
                              </m:r>
                            </m:oMath>
                          </a14:m>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14:m>
                            <m:oMathPara xmlns:m="http://schemas.openxmlformats.org/officeDocument/2006/math">
                              <m:oMathParaPr>
                                <m:jc m:val="centerGroup"/>
                              </m:oMathParaPr>
                              <m:oMath xmlns:m="http://schemas.openxmlformats.org/officeDocument/2006/math">
                                <m:f>
                                  <m:fPr>
                                    <m:ctrlPr>
                                      <a:rPr lang="zh-CN" sz="1600" i="1" kern="100">
                                        <a:effectLst/>
                                        <a:latin typeface="Cambria Math" panose="02040503050406030204" pitchFamily="18" charset="0"/>
                                      </a:rPr>
                                    </m:ctrlPr>
                                  </m:fPr>
                                  <m:num>
                                    <m:sSup>
                                      <m:sSupPr>
                                        <m:ctrlPr>
                                          <a:rPr lang="zh-CN" sz="1600" i="1" kern="100">
                                            <a:effectLst/>
                                            <a:latin typeface="Cambria Math" panose="02040503050406030204" pitchFamily="18" charset="0"/>
                                          </a:rPr>
                                        </m:ctrlPr>
                                      </m:sSupPr>
                                      <m:e>
                                        <m:r>
                                          <a:rPr lang="en-US" sz="1600" kern="100">
                                            <a:effectLst/>
                                            <a:latin typeface="Cambria Math" panose="02040503050406030204"/>
                                          </a:rPr>
                                          <m:t>(1+</m:t>
                                        </m:r>
                                        <m:r>
                                          <a:rPr lang="en-US" sz="1600" kern="100">
                                            <a:effectLst/>
                                            <a:latin typeface="Cambria Math" panose="02040503050406030204"/>
                                          </a:rPr>
                                          <m:t>𝑖</m:t>
                                        </m:r>
                                        <m:r>
                                          <a:rPr lang="en-US" sz="1600" kern="100">
                                            <a:effectLst/>
                                            <a:latin typeface="Cambria Math" panose="02040503050406030204"/>
                                          </a:rPr>
                                          <m:t>)</m:t>
                                        </m:r>
                                      </m:e>
                                      <m:sup>
                                        <m:r>
                                          <a:rPr lang="en-US" sz="1600" kern="100">
                                            <a:effectLst/>
                                            <a:latin typeface="Cambria Math" panose="02040503050406030204"/>
                                          </a:rPr>
                                          <m:t>𝑛</m:t>
                                        </m:r>
                                      </m:sup>
                                    </m:sSup>
                                    <m:r>
                                      <a:rPr lang="en-US" sz="1600" kern="100">
                                        <a:effectLst/>
                                        <a:latin typeface="Cambria Math" panose="02040503050406030204"/>
                                      </a:rPr>
                                      <m:t>−1</m:t>
                                    </m:r>
                                  </m:num>
                                  <m:den>
                                    <m:r>
                                      <a:rPr lang="en-US" sz="1600" kern="100">
                                        <a:effectLst/>
                                        <a:latin typeface="Cambria Math" panose="02040503050406030204"/>
                                      </a:rPr>
                                      <m:t>𝑖</m:t>
                                    </m:r>
                                    <m:sSup>
                                      <m:sSupPr>
                                        <m:ctrlPr>
                                          <a:rPr lang="zh-CN" sz="1600" i="1" kern="100">
                                            <a:effectLst/>
                                            <a:latin typeface="Cambria Math" panose="02040503050406030204" pitchFamily="18" charset="0"/>
                                          </a:rPr>
                                        </m:ctrlPr>
                                      </m:sSupPr>
                                      <m:e>
                                        <m:r>
                                          <a:rPr lang="en-US" sz="1600" kern="100">
                                            <a:effectLst/>
                                            <a:latin typeface="Cambria Math" panose="02040503050406030204"/>
                                          </a:rPr>
                                          <m:t>(1+</m:t>
                                        </m:r>
                                        <m:r>
                                          <a:rPr lang="en-US" sz="1600" kern="100">
                                            <a:effectLst/>
                                            <a:latin typeface="Cambria Math" panose="02040503050406030204"/>
                                          </a:rPr>
                                          <m:t>𝑖</m:t>
                                        </m:r>
                                        <m:r>
                                          <a:rPr lang="en-US" sz="1600" kern="100">
                                            <a:effectLst/>
                                            <a:latin typeface="Cambria Math" panose="02040503050406030204"/>
                                          </a:rPr>
                                          <m:t>)</m:t>
                                        </m:r>
                                      </m:e>
                                      <m:sup>
                                        <m:r>
                                          <a:rPr lang="en-US" sz="1600" kern="100">
                                            <a:effectLst/>
                                            <a:latin typeface="Cambria Math" panose="02040503050406030204"/>
                                          </a:rPr>
                                          <m:t>𝑛</m:t>
                                        </m:r>
                                      </m:sup>
                                    </m:sSup>
                                  </m:den>
                                </m:f>
                              </m:oMath>
                            </m:oMathPara>
                          </a14:m>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14:m>
                            <m:oMathPara xmlns:m="http://schemas.openxmlformats.org/officeDocument/2006/math">
                              <m:oMathParaPr>
                                <m:jc m:val="centerGroup"/>
                              </m:oMathParaPr>
                              <m:oMath xmlns:m="http://schemas.openxmlformats.org/officeDocument/2006/math">
                                <m:r>
                                  <a:rPr lang="en-US" sz="1600" kern="100">
                                    <a:effectLst/>
                                    <a:latin typeface="Cambria Math" panose="02040503050406030204"/>
                                  </a:rPr>
                                  <m:t>𝑃</m:t>
                                </m:r>
                                <m:r>
                                  <a:rPr lang="en-US" sz="1600" kern="100">
                                    <a:effectLst/>
                                    <a:latin typeface="Cambria Math" panose="02040503050406030204"/>
                                  </a:rPr>
                                  <m:t>= </m:t>
                                </m:r>
                                <m:r>
                                  <a:rPr lang="en-US" sz="1600" kern="100">
                                    <a:effectLst/>
                                    <a:latin typeface="Cambria Math" panose="02040503050406030204"/>
                                  </a:rPr>
                                  <m:t>𝐴</m:t>
                                </m:r>
                                <m:f>
                                  <m:fPr>
                                    <m:ctrlPr>
                                      <a:rPr lang="zh-CN" sz="1600" i="1" kern="100">
                                        <a:effectLst/>
                                        <a:latin typeface="Cambria Math" panose="02040503050406030204" pitchFamily="18" charset="0"/>
                                      </a:rPr>
                                    </m:ctrlPr>
                                  </m:fPr>
                                  <m:num>
                                    <m:sSup>
                                      <m:sSupPr>
                                        <m:ctrlPr>
                                          <a:rPr lang="zh-CN" sz="1600" i="1" kern="100">
                                            <a:effectLst/>
                                            <a:latin typeface="Cambria Math" panose="02040503050406030204" pitchFamily="18" charset="0"/>
                                          </a:rPr>
                                        </m:ctrlPr>
                                      </m:sSupPr>
                                      <m:e>
                                        <m:r>
                                          <a:rPr lang="en-US" sz="1600" kern="100">
                                            <a:effectLst/>
                                            <a:latin typeface="Cambria Math" panose="02040503050406030204"/>
                                          </a:rPr>
                                          <m:t>(1+</m:t>
                                        </m:r>
                                        <m:r>
                                          <a:rPr lang="en-US" sz="1600" kern="100">
                                            <a:effectLst/>
                                            <a:latin typeface="Cambria Math" panose="02040503050406030204"/>
                                          </a:rPr>
                                          <m:t>𝑖</m:t>
                                        </m:r>
                                        <m:r>
                                          <a:rPr lang="en-US" sz="1600" kern="100">
                                            <a:effectLst/>
                                            <a:latin typeface="Cambria Math" panose="02040503050406030204"/>
                                          </a:rPr>
                                          <m:t>)</m:t>
                                        </m:r>
                                      </m:e>
                                      <m:sup>
                                        <m:r>
                                          <a:rPr lang="en-US" sz="1600" kern="100">
                                            <a:effectLst/>
                                            <a:latin typeface="Cambria Math" panose="02040503050406030204"/>
                                          </a:rPr>
                                          <m:t>𝑛</m:t>
                                        </m:r>
                                      </m:sup>
                                    </m:sSup>
                                    <m:r>
                                      <a:rPr lang="en-US" sz="1600" kern="100">
                                        <a:effectLst/>
                                        <a:latin typeface="Cambria Math" panose="02040503050406030204"/>
                                      </a:rPr>
                                      <m:t>−1</m:t>
                                    </m:r>
                                  </m:num>
                                  <m:den>
                                    <m:r>
                                      <a:rPr lang="en-US" sz="1600" kern="100">
                                        <a:effectLst/>
                                        <a:latin typeface="Cambria Math" panose="02040503050406030204"/>
                                      </a:rPr>
                                      <m:t>𝑖</m:t>
                                    </m:r>
                                    <m:sSup>
                                      <m:sSupPr>
                                        <m:ctrlPr>
                                          <a:rPr lang="zh-CN" sz="1600" i="1" kern="100">
                                            <a:effectLst/>
                                            <a:latin typeface="Cambria Math" panose="02040503050406030204" pitchFamily="18" charset="0"/>
                                          </a:rPr>
                                        </m:ctrlPr>
                                      </m:sSupPr>
                                      <m:e>
                                        <m:r>
                                          <a:rPr lang="en-US" sz="1600" kern="100">
                                            <a:effectLst/>
                                            <a:latin typeface="Cambria Math" panose="02040503050406030204"/>
                                          </a:rPr>
                                          <m:t>(1+</m:t>
                                        </m:r>
                                        <m:r>
                                          <a:rPr lang="en-US" sz="1600" kern="100">
                                            <a:effectLst/>
                                            <a:latin typeface="Cambria Math" panose="02040503050406030204"/>
                                          </a:rPr>
                                          <m:t>𝑖</m:t>
                                        </m:r>
                                        <m:r>
                                          <a:rPr lang="en-US" sz="1600" kern="100">
                                            <a:effectLst/>
                                            <a:latin typeface="Cambria Math" panose="02040503050406030204"/>
                                          </a:rPr>
                                          <m:t>)</m:t>
                                        </m:r>
                                      </m:e>
                                      <m:sup>
                                        <m:r>
                                          <a:rPr lang="en-US" sz="1600" kern="100">
                                            <a:effectLst/>
                                            <a:latin typeface="Cambria Math" panose="02040503050406030204"/>
                                          </a:rPr>
                                          <m:t>𝑛</m:t>
                                        </m:r>
                                      </m:sup>
                                    </m:sSup>
                                  </m:den>
                                </m:f>
                              </m:oMath>
                            </m:oMathPara>
                          </a14:m>
                          <a:endParaRPr lang="zh-CN" sz="1600" kern="100" dirty="0">
                            <a:effectLst/>
                          </a:endParaRPr>
                        </a:p>
                        <a:p>
                          <a:pPr algn="ctr">
                            <a:lnSpc>
                              <a:spcPct val="100000"/>
                            </a:lnSpc>
                            <a:spcAft>
                              <a:spcPts val="0"/>
                            </a:spcAft>
                          </a:pPr>
                          <a14:m>
                            <m:oMathPara xmlns:m="http://schemas.openxmlformats.org/officeDocument/2006/math">
                              <m:oMathParaPr>
                                <m:jc m:val="centerGroup"/>
                              </m:oMathParaPr>
                              <m:oMath xmlns:m="http://schemas.openxmlformats.org/officeDocument/2006/math">
                                <m:r>
                                  <a:rPr lang="en-US" sz="1600" kern="100">
                                    <a:effectLst/>
                                    <a:latin typeface="Cambria Math" panose="02040503050406030204"/>
                                  </a:rPr>
                                  <m:t>𝑃</m:t>
                                </m:r>
                                <m:r>
                                  <a:rPr lang="en-US" sz="1600" kern="100">
                                    <a:effectLst/>
                                    <a:latin typeface="Cambria Math" panose="02040503050406030204"/>
                                  </a:rPr>
                                  <m:t>= </m:t>
                                </m:r>
                                <m:r>
                                  <a:rPr lang="en-US" sz="1600" kern="100">
                                    <a:effectLst/>
                                    <a:latin typeface="Cambria Math" panose="02040503050406030204"/>
                                  </a:rPr>
                                  <m:t>𝐴</m:t>
                                </m:r>
                                <m:r>
                                  <a:rPr lang="en-US" sz="1600" kern="100">
                                    <a:effectLst/>
                                    <a:latin typeface="Cambria Math" panose="02040503050406030204"/>
                                  </a:rPr>
                                  <m:t>(</m:t>
                                </m:r>
                                <m:r>
                                  <a:rPr lang="en-US" sz="1600" kern="100">
                                    <a:effectLst/>
                                    <a:latin typeface="Cambria Math" panose="02040503050406030204"/>
                                  </a:rPr>
                                  <m:t>𝑃</m:t>
                                </m:r>
                                <m:r>
                                  <a:rPr lang="en-US" sz="1600" kern="100">
                                    <a:effectLst/>
                                    <a:latin typeface="Cambria Math" panose="02040503050406030204"/>
                                  </a:rPr>
                                  <m:t>/</m:t>
                                </m:r>
                                <m:r>
                                  <a:rPr lang="en-US" sz="1600" kern="100">
                                    <a:effectLst/>
                                    <a:latin typeface="Cambria Math" panose="02040503050406030204"/>
                                  </a:rPr>
                                  <m:t>𝐴</m:t>
                                </m:r>
                                <m:r>
                                  <a:rPr lang="zh-CN" sz="1600" kern="100">
                                    <a:effectLst/>
                                    <a:latin typeface="Cambria Math" panose="02040503050406030204"/>
                                  </a:rPr>
                                  <m:t>，</m:t>
                                </m:r>
                                <m:r>
                                  <a:rPr lang="en-US" sz="1600" kern="100">
                                    <a:effectLst/>
                                    <a:latin typeface="Cambria Math" panose="02040503050406030204"/>
                                  </a:rPr>
                                  <m:t>𝑖</m:t>
                                </m:r>
                                <m:r>
                                  <a:rPr lang="zh-CN" sz="1600" kern="100">
                                    <a:effectLst/>
                                    <a:latin typeface="Cambria Math" panose="02040503050406030204"/>
                                  </a:rPr>
                                  <m:t>，</m:t>
                                </m:r>
                                <m:r>
                                  <a:rPr lang="en-US" sz="1600" kern="100">
                                    <a:effectLst/>
                                    <a:latin typeface="Cambria Math" panose="02040503050406030204"/>
                                  </a:rPr>
                                  <m:t>𝑛</m:t>
                                </m:r>
                                <m:r>
                                  <a:rPr lang="en-US" sz="1600" kern="100">
                                    <a:effectLst/>
                                    <a:latin typeface="Cambria Math" panose="02040503050406030204"/>
                                  </a:rPr>
                                  <m:t>)</m:t>
                                </m:r>
                              </m:oMath>
                            </m:oMathPara>
                          </a14:m>
                          <a:endParaRPr lang="zh-CN" sz="1600" kern="100" dirty="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859062">
                    <a:tc vMerge="1">
                      <a:txBody>
                        <a:bodyPr/>
                        <a:lstStyle/>
                        <a:p>
                          <a:endParaRPr lang="zh-CN"/>
                        </a:p>
                      </a:txBody>
                      <a:tcPr/>
                    </a:tc>
                    <a:tc>
                      <a:txBody>
                        <a:bodyPr/>
                        <a:lstStyle/>
                        <a:p>
                          <a:pPr algn="ctr">
                            <a:lnSpc>
                              <a:spcPct val="100000"/>
                            </a:lnSpc>
                            <a:spcAft>
                              <a:spcPts val="0"/>
                            </a:spcAft>
                          </a:pPr>
                          <a:r>
                            <a:rPr lang="en-US" sz="1600" kern="100">
                              <a:effectLst/>
                            </a:rPr>
                            <a:t>P</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1600" kern="100">
                              <a:effectLst/>
                            </a:rPr>
                            <a:t>A</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zh-CN" sz="1600" kern="100" dirty="0">
                              <a:effectLst/>
                            </a:rPr>
                            <a:t>等额支付资金回收系数</a:t>
                          </a:r>
                          <a14:m>
                            <m:oMath xmlns:m="http://schemas.openxmlformats.org/officeDocument/2006/math">
                              <m:r>
                                <a:rPr lang="en-US" sz="1600" kern="100">
                                  <a:effectLst/>
                                  <a:latin typeface="Cambria Math" panose="02040503050406030204"/>
                                </a:rPr>
                                <m:t>(</m:t>
                              </m:r>
                              <m:r>
                                <a:rPr lang="en-US" sz="1600" kern="100">
                                  <a:effectLst/>
                                  <a:latin typeface="Cambria Math" panose="02040503050406030204"/>
                                </a:rPr>
                                <m:t>𝐴</m:t>
                              </m:r>
                              <m:r>
                                <a:rPr lang="en-US" sz="1600" kern="100">
                                  <a:effectLst/>
                                  <a:latin typeface="Cambria Math" panose="02040503050406030204"/>
                                </a:rPr>
                                <m:t>/</m:t>
                              </m:r>
                              <m:r>
                                <a:rPr lang="en-US" sz="1600" kern="100">
                                  <a:effectLst/>
                                  <a:latin typeface="Cambria Math" panose="02040503050406030204"/>
                                </a:rPr>
                                <m:t>𝑃</m:t>
                              </m:r>
                              <m:r>
                                <a:rPr lang="zh-CN" sz="1600" kern="100">
                                  <a:effectLst/>
                                  <a:latin typeface="Cambria Math" panose="02040503050406030204"/>
                                </a:rPr>
                                <m:t>，</m:t>
                              </m:r>
                              <m:r>
                                <a:rPr lang="en-US" sz="1600" kern="100">
                                  <a:effectLst/>
                                  <a:latin typeface="Cambria Math" panose="02040503050406030204"/>
                                </a:rPr>
                                <m:t>𝑖</m:t>
                              </m:r>
                              <m:r>
                                <a:rPr lang="zh-CN" sz="1600" kern="100">
                                  <a:effectLst/>
                                  <a:latin typeface="Cambria Math" panose="02040503050406030204"/>
                                </a:rPr>
                                <m:t>，</m:t>
                              </m:r>
                              <m:r>
                                <a:rPr lang="en-US" sz="1600" kern="100">
                                  <a:effectLst/>
                                  <a:latin typeface="Cambria Math" panose="02040503050406030204"/>
                                </a:rPr>
                                <m:t>𝑛</m:t>
                              </m:r>
                              <m:r>
                                <a:rPr lang="en-US" sz="1600" kern="100">
                                  <a:effectLst/>
                                  <a:latin typeface="Cambria Math" panose="02040503050406030204"/>
                                </a:rPr>
                                <m:t>)</m:t>
                              </m:r>
                            </m:oMath>
                          </a14:m>
                          <a:endParaRPr lang="zh-CN" sz="1600" kern="100" dirty="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14:m>
                            <m:oMathPara xmlns:m="http://schemas.openxmlformats.org/officeDocument/2006/math">
                              <m:oMathParaPr>
                                <m:jc m:val="centerGroup"/>
                              </m:oMathParaPr>
                              <m:oMath xmlns:m="http://schemas.openxmlformats.org/officeDocument/2006/math">
                                <m:f>
                                  <m:fPr>
                                    <m:ctrlPr>
                                      <a:rPr lang="zh-CN" sz="1600" i="1" kern="100">
                                        <a:effectLst/>
                                        <a:latin typeface="Cambria Math" panose="02040503050406030204" pitchFamily="18" charset="0"/>
                                      </a:rPr>
                                    </m:ctrlPr>
                                  </m:fPr>
                                  <m:num>
                                    <m:r>
                                      <a:rPr lang="en-US" sz="1600" kern="100">
                                        <a:effectLst/>
                                        <a:latin typeface="Cambria Math" panose="02040503050406030204"/>
                                      </a:rPr>
                                      <m:t>𝑖</m:t>
                                    </m:r>
                                    <m:sSup>
                                      <m:sSupPr>
                                        <m:ctrlPr>
                                          <a:rPr lang="zh-CN" sz="1600" i="1" kern="100">
                                            <a:effectLst/>
                                            <a:latin typeface="Cambria Math" panose="02040503050406030204" pitchFamily="18" charset="0"/>
                                          </a:rPr>
                                        </m:ctrlPr>
                                      </m:sSupPr>
                                      <m:e>
                                        <m:r>
                                          <a:rPr lang="en-US" sz="1600" kern="100">
                                            <a:effectLst/>
                                            <a:latin typeface="Cambria Math" panose="02040503050406030204"/>
                                          </a:rPr>
                                          <m:t>(1+</m:t>
                                        </m:r>
                                        <m:r>
                                          <a:rPr lang="en-US" sz="1600" kern="100">
                                            <a:effectLst/>
                                            <a:latin typeface="Cambria Math" panose="02040503050406030204"/>
                                          </a:rPr>
                                          <m:t>𝑖</m:t>
                                        </m:r>
                                        <m:r>
                                          <a:rPr lang="en-US" sz="1600" kern="100">
                                            <a:effectLst/>
                                            <a:latin typeface="Cambria Math" panose="02040503050406030204"/>
                                          </a:rPr>
                                          <m:t>)</m:t>
                                        </m:r>
                                      </m:e>
                                      <m:sup>
                                        <m:r>
                                          <a:rPr lang="en-US" sz="1600" kern="100">
                                            <a:effectLst/>
                                            <a:latin typeface="Cambria Math" panose="02040503050406030204"/>
                                          </a:rPr>
                                          <m:t>𝑛</m:t>
                                        </m:r>
                                      </m:sup>
                                    </m:sSup>
                                  </m:num>
                                  <m:den>
                                    <m:sSup>
                                      <m:sSupPr>
                                        <m:ctrlPr>
                                          <a:rPr lang="zh-CN" sz="1600" i="1" kern="100">
                                            <a:effectLst/>
                                            <a:latin typeface="Cambria Math" panose="02040503050406030204" pitchFamily="18" charset="0"/>
                                          </a:rPr>
                                        </m:ctrlPr>
                                      </m:sSupPr>
                                      <m:e>
                                        <m:r>
                                          <a:rPr lang="en-US" sz="1600" kern="100">
                                            <a:effectLst/>
                                            <a:latin typeface="Cambria Math" panose="02040503050406030204"/>
                                          </a:rPr>
                                          <m:t>(1+</m:t>
                                        </m:r>
                                        <m:r>
                                          <a:rPr lang="en-US" sz="1600" kern="100">
                                            <a:effectLst/>
                                            <a:latin typeface="Cambria Math" panose="02040503050406030204"/>
                                          </a:rPr>
                                          <m:t>𝑖</m:t>
                                        </m:r>
                                        <m:r>
                                          <a:rPr lang="en-US" sz="1600" kern="100">
                                            <a:effectLst/>
                                            <a:latin typeface="Cambria Math" panose="02040503050406030204"/>
                                          </a:rPr>
                                          <m:t>)</m:t>
                                        </m:r>
                                      </m:e>
                                      <m:sup>
                                        <m:r>
                                          <a:rPr lang="en-US" sz="1600" kern="100">
                                            <a:effectLst/>
                                            <a:latin typeface="Cambria Math" panose="02040503050406030204"/>
                                          </a:rPr>
                                          <m:t>𝑛</m:t>
                                        </m:r>
                                      </m:sup>
                                    </m:sSup>
                                    <m:r>
                                      <a:rPr lang="en-US" sz="1600" kern="100">
                                        <a:effectLst/>
                                        <a:latin typeface="Cambria Math" panose="02040503050406030204"/>
                                      </a:rPr>
                                      <m:t>−1</m:t>
                                    </m:r>
                                  </m:den>
                                </m:f>
                              </m:oMath>
                            </m:oMathPara>
                          </a14:m>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14:m>
                            <m:oMathPara xmlns:m="http://schemas.openxmlformats.org/officeDocument/2006/math">
                              <m:oMathParaPr>
                                <m:jc m:val="centerGroup"/>
                              </m:oMathParaPr>
                              <m:oMath xmlns:m="http://schemas.openxmlformats.org/officeDocument/2006/math">
                                <m:r>
                                  <a:rPr lang="en-US" sz="1600" kern="100">
                                    <a:effectLst/>
                                    <a:latin typeface="Cambria Math" panose="02040503050406030204"/>
                                  </a:rPr>
                                  <m:t>𝐴</m:t>
                                </m:r>
                                <m:r>
                                  <a:rPr lang="en-US" sz="1600" kern="100">
                                    <a:effectLst/>
                                    <a:latin typeface="Cambria Math" panose="02040503050406030204"/>
                                  </a:rPr>
                                  <m:t>= </m:t>
                                </m:r>
                                <m:r>
                                  <a:rPr lang="en-US" sz="1600" kern="100">
                                    <a:effectLst/>
                                    <a:latin typeface="Cambria Math" panose="02040503050406030204"/>
                                  </a:rPr>
                                  <m:t>𝑃</m:t>
                                </m:r>
                                <m:f>
                                  <m:fPr>
                                    <m:ctrlPr>
                                      <a:rPr lang="zh-CN" sz="1600" i="1" kern="100">
                                        <a:effectLst/>
                                        <a:latin typeface="Cambria Math" panose="02040503050406030204" pitchFamily="18" charset="0"/>
                                      </a:rPr>
                                    </m:ctrlPr>
                                  </m:fPr>
                                  <m:num>
                                    <m:r>
                                      <a:rPr lang="en-US" sz="1600" kern="100">
                                        <a:effectLst/>
                                        <a:latin typeface="Cambria Math" panose="02040503050406030204"/>
                                      </a:rPr>
                                      <m:t>𝑖</m:t>
                                    </m:r>
                                    <m:sSup>
                                      <m:sSupPr>
                                        <m:ctrlPr>
                                          <a:rPr lang="zh-CN" sz="1600" i="1" kern="100">
                                            <a:effectLst/>
                                            <a:latin typeface="Cambria Math" panose="02040503050406030204" pitchFamily="18" charset="0"/>
                                          </a:rPr>
                                        </m:ctrlPr>
                                      </m:sSupPr>
                                      <m:e>
                                        <m:r>
                                          <a:rPr lang="en-US" sz="1600" kern="100">
                                            <a:effectLst/>
                                            <a:latin typeface="Cambria Math" panose="02040503050406030204"/>
                                          </a:rPr>
                                          <m:t>(1+</m:t>
                                        </m:r>
                                        <m:r>
                                          <a:rPr lang="en-US" sz="1600" kern="100">
                                            <a:effectLst/>
                                            <a:latin typeface="Cambria Math" panose="02040503050406030204"/>
                                          </a:rPr>
                                          <m:t>𝑖</m:t>
                                        </m:r>
                                        <m:r>
                                          <a:rPr lang="en-US" sz="1600" kern="100">
                                            <a:effectLst/>
                                            <a:latin typeface="Cambria Math" panose="02040503050406030204"/>
                                          </a:rPr>
                                          <m:t>)</m:t>
                                        </m:r>
                                      </m:e>
                                      <m:sup>
                                        <m:r>
                                          <a:rPr lang="en-US" sz="1600" kern="100">
                                            <a:effectLst/>
                                            <a:latin typeface="Cambria Math" panose="02040503050406030204"/>
                                          </a:rPr>
                                          <m:t>𝑛</m:t>
                                        </m:r>
                                      </m:sup>
                                    </m:sSup>
                                  </m:num>
                                  <m:den>
                                    <m:sSup>
                                      <m:sSupPr>
                                        <m:ctrlPr>
                                          <a:rPr lang="zh-CN" sz="1600" i="1" kern="100">
                                            <a:effectLst/>
                                            <a:latin typeface="Cambria Math" panose="02040503050406030204" pitchFamily="18" charset="0"/>
                                          </a:rPr>
                                        </m:ctrlPr>
                                      </m:sSupPr>
                                      <m:e>
                                        <m:r>
                                          <a:rPr lang="en-US" sz="1600" kern="100">
                                            <a:effectLst/>
                                            <a:latin typeface="Cambria Math" panose="02040503050406030204"/>
                                          </a:rPr>
                                          <m:t>(1+</m:t>
                                        </m:r>
                                        <m:r>
                                          <a:rPr lang="en-US" sz="1600" kern="100">
                                            <a:effectLst/>
                                            <a:latin typeface="Cambria Math" panose="02040503050406030204"/>
                                          </a:rPr>
                                          <m:t>𝑖</m:t>
                                        </m:r>
                                        <m:r>
                                          <a:rPr lang="en-US" sz="1600" kern="100">
                                            <a:effectLst/>
                                            <a:latin typeface="Cambria Math" panose="02040503050406030204"/>
                                          </a:rPr>
                                          <m:t>)</m:t>
                                        </m:r>
                                      </m:e>
                                      <m:sup>
                                        <m:r>
                                          <a:rPr lang="en-US" sz="1600" kern="100">
                                            <a:effectLst/>
                                            <a:latin typeface="Cambria Math" panose="02040503050406030204"/>
                                          </a:rPr>
                                          <m:t>𝑛</m:t>
                                        </m:r>
                                      </m:sup>
                                    </m:sSup>
                                    <m:r>
                                      <a:rPr lang="en-US" sz="1600" kern="100">
                                        <a:effectLst/>
                                        <a:latin typeface="Cambria Math" panose="02040503050406030204"/>
                                      </a:rPr>
                                      <m:t>−1</m:t>
                                    </m:r>
                                  </m:den>
                                </m:f>
                              </m:oMath>
                            </m:oMathPara>
                          </a14:m>
                          <a:endParaRPr lang="zh-CN" sz="1600" kern="100" dirty="0">
                            <a:effectLst/>
                          </a:endParaRPr>
                        </a:p>
                        <a:p>
                          <a:pPr algn="ctr">
                            <a:lnSpc>
                              <a:spcPct val="100000"/>
                            </a:lnSpc>
                            <a:spcAft>
                              <a:spcPts val="0"/>
                            </a:spcAft>
                          </a:pPr>
                          <a14:m>
                            <m:oMathPara xmlns:m="http://schemas.openxmlformats.org/officeDocument/2006/math">
                              <m:oMathParaPr>
                                <m:jc m:val="centerGroup"/>
                              </m:oMathParaPr>
                              <m:oMath xmlns:m="http://schemas.openxmlformats.org/officeDocument/2006/math">
                                <m:r>
                                  <a:rPr lang="en-US" sz="1600" kern="100">
                                    <a:effectLst/>
                                    <a:latin typeface="Cambria Math" panose="02040503050406030204"/>
                                  </a:rPr>
                                  <m:t>𝐴</m:t>
                                </m:r>
                                <m:r>
                                  <a:rPr lang="en-US" sz="1600" kern="100">
                                    <a:effectLst/>
                                    <a:latin typeface="Cambria Math" panose="02040503050406030204"/>
                                  </a:rPr>
                                  <m:t>= </m:t>
                                </m:r>
                                <m:r>
                                  <a:rPr lang="en-US" sz="1600" kern="100">
                                    <a:effectLst/>
                                    <a:latin typeface="Cambria Math" panose="02040503050406030204"/>
                                  </a:rPr>
                                  <m:t>𝑃</m:t>
                                </m:r>
                                <m:r>
                                  <a:rPr lang="en-US" sz="1600" kern="100">
                                    <a:effectLst/>
                                    <a:latin typeface="Cambria Math" panose="02040503050406030204"/>
                                  </a:rPr>
                                  <m:t>(</m:t>
                                </m:r>
                                <m:r>
                                  <a:rPr lang="en-US" sz="1600" kern="100">
                                    <a:effectLst/>
                                    <a:latin typeface="Cambria Math" panose="02040503050406030204"/>
                                  </a:rPr>
                                  <m:t>𝐴</m:t>
                                </m:r>
                                <m:r>
                                  <a:rPr lang="en-US" sz="1600" kern="100">
                                    <a:effectLst/>
                                    <a:latin typeface="Cambria Math" panose="02040503050406030204"/>
                                  </a:rPr>
                                  <m:t>/</m:t>
                                </m:r>
                                <m:r>
                                  <a:rPr lang="en-US" sz="1600" kern="100">
                                    <a:effectLst/>
                                    <a:latin typeface="Cambria Math" panose="02040503050406030204"/>
                                  </a:rPr>
                                  <m:t>𝑃</m:t>
                                </m:r>
                                <m:r>
                                  <a:rPr lang="zh-CN" sz="1600" kern="100">
                                    <a:effectLst/>
                                    <a:latin typeface="Cambria Math" panose="02040503050406030204"/>
                                  </a:rPr>
                                  <m:t>，</m:t>
                                </m:r>
                                <m:r>
                                  <a:rPr lang="en-US" sz="1600" kern="100">
                                    <a:effectLst/>
                                    <a:latin typeface="Cambria Math" panose="02040503050406030204"/>
                                  </a:rPr>
                                  <m:t>𝑖</m:t>
                                </m:r>
                                <m:r>
                                  <a:rPr lang="zh-CN" sz="1600" kern="100">
                                    <a:effectLst/>
                                    <a:latin typeface="Cambria Math" panose="02040503050406030204"/>
                                  </a:rPr>
                                  <m:t>，</m:t>
                                </m:r>
                                <m:r>
                                  <a:rPr lang="en-US" sz="1600" kern="100">
                                    <a:effectLst/>
                                    <a:latin typeface="Cambria Math" panose="02040503050406030204"/>
                                  </a:rPr>
                                  <m:t>𝑛</m:t>
                                </m:r>
                                <m:r>
                                  <a:rPr lang="en-US" sz="1600" kern="100">
                                    <a:effectLst/>
                                    <a:latin typeface="Cambria Math" panose="02040503050406030204"/>
                                  </a:rPr>
                                  <m:t>)</m:t>
                                </m:r>
                              </m:oMath>
                            </m:oMathPara>
                          </a14:m>
                          <a:endParaRPr lang="zh-CN" sz="1600" kern="100" dirty="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mc:Choice>
        <mc:Fallback xmlns="">
          <p:graphicFrame>
            <p:nvGraphicFramePr>
              <p:cNvPr id="8" name="表格 7"/>
              <p:cNvGraphicFramePr>
                <a:graphicFrameLocks noGrp="1"/>
              </p:cNvGraphicFramePr>
              <p:nvPr/>
            </p:nvGraphicFramePr>
            <p:xfrm>
              <a:off x="1222375" y="1550459"/>
              <a:ext cx="9753599" cy="5079735"/>
            </p:xfrm>
            <a:graphic>
              <a:graphicData uri="http://schemas.openxmlformats.org/drawingml/2006/table">
                <a:tbl>
                  <a:tblPr firstRow="1" firstCol="1" bandRow="1">
                    <a:tableStyleId>{5C22544A-7EE6-4342-B048-85BDC9FD1C3A}</a:tableStyleId>
                  </a:tblPr>
                  <a:tblGrid>
                    <a:gridCol w="1219200"/>
                    <a:gridCol w="762000"/>
                    <a:gridCol w="838200"/>
                    <a:gridCol w="3059851"/>
                    <a:gridCol w="1937174"/>
                    <a:gridCol w="1937174"/>
                  </a:tblGrid>
                  <a:tr h="239026">
                    <a:tc>
                      <a:txBody>
                        <a:bodyPr/>
                        <a:lstStyle/>
                        <a:p>
                          <a:pPr algn="ctr">
                            <a:lnSpc>
                              <a:spcPct val="150000"/>
                            </a:lnSpc>
                            <a:spcAft>
                              <a:spcPts val="0"/>
                            </a:spcAft>
                          </a:pPr>
                          <a:r>
                            <a:rPr lang="zh-CN" sz="1600" kern="100" dirty="0">
                              <a:effectLst/>
                            </a:rPr>
                            <a:t>支付类别</a:t>
                          </a:r>
                          <a:endParaRPr lang="zh-CN" sz="1600" kern="100" dirty="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zh-CN" sz="1600" kern="100" dirty="0">
                              <a:effectLst/>
                            </a:rPr>
                            <a:t>已知</a:t>
                          </a:r>
                          <a:endParaRPr lang="zh-CN" sz="1600" kern="100" dirty="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zh-CN" sz="1600" kern="100">
                              <a:effectLst/>
                            </a:rPr>
                            <a:t>求解</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zh-CN" sz="1600" kern="100">
                              <a:effectLst/>
                            </a:rPr>
                            <a:t>系数名称及符号</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zh-CN" sz="1600" kern="100">
                              <a:effectLst/>
                            </a:rPr>
                            <a:t>系数代数式</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zh-CN" sz="1600" kern="100">
                              <a:effectLst/>
                            </a:rPr>
                            <a:t>公式</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45465">
                    <a:tc rowSpan="2">
                      <a:txBody>
                        <a:bodyPr/>
                        <a:lstStyle/>
                        <a:p>
                          <a:pPr algn="ctr">
                            <a:lnSpc>
                              <a:spcPct val="100000"/>
                            </a:lnSpc>
                            <a:spcAft>
                              <a:spcPts val="0"/>
                            </a:spcAft>
                          </a:pPr>
                          <a:r>
                            <a:rPr lang="zh-CN" sz="1600" kern="100" dirty="0">
                              <a:effectLst/>
                            </a:rPr>
                            <a:t>一次支付</a:t>
                          </a:r>
                          <a:endParaRPr lang="zh-CN" sz="1600" kern="100" dirty="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1600" kern="100">
                              <a:effectLst/>
                            </a:rPr>
                            <a:t>P</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1600" kern="100">
                              <a:effectLst/>
                            </a:rPr>
                            <a:t>F</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r>
                  <a:tr h="824865">
                    <a:tc vMerge="1">
                      <a:tcPr/>
                    </a:tc>
                    <a:tc>
                      <a:txBody>
                        <a:bodyPr/>
                        <a:lstStyle/>
                        <a:p>
                          <a:pPr algn="ctr">
                            <a:lnSpc>
                              <a:spcPct val="100000"/>
                            </a:lnSpc>
                            <a:spcAft>
                              <a:spcPts val="0"/>
                            </a:spcAft>
                          </a:pPr>
                          <a:r>
                            <a:rPr lang="en-US" sz="1600" kern="100">
                              <a:effectLst/>
                            </a:rPr>
                            <a:t>F</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1600" kern="100">
                              <a:effectLst/>
                            </a:rPr>
                            <a:t>P</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r>
                  <a:tr h="804545">
                    <a:tc rowSpan="4">
                      <a:txBody>
                        <a:bodyPr/>
                        <a:lstStyle/>
                        <a:p>
                          <a:pPr algn="ctr">
                            <a:lnSpc>
                              <a:spcPct val="100000"/>
                            </a:lnSpc>
                            <a:spcAft>
                              <a:spcPts val="0"/>
                            </a:spcAft>
                          </a:pPr>
                          <a:r>
                            <a:rPr lang="zh-CN" sz="1600" kern="100">
                              <a:effectLst/>
                            </a:rPr>
                            <a:t>等额支付</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1600" kern="100">
                              <a:effectLst/>
                            </a:rPr>
                            <a:t>A</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1600" kern="100" dirty="0">
                              <a:effectLst/>
                            </a:rPr>
                            <a:t>F</a:t>
                          </a:r>
                          <a:endParaRPr lang="zh-CN" sz="1600" kern="100" dirty="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r>
                  <a:tr h="821055">
                    <a:tc vMerge="1">
                      <a:tcPr/>
                    </a:tc>
                    <a:tc>
                      <a:txBody>
                        <a:bodyPr/>
                        <a:lstStyle/>
                        <a:p>
                          <a:pPr algn="ctr">
                            <a:lnSpc>
                              <a:spcPct val="100000"/>
                            </a:lnSpc>
                            <a:spcAft>
                              <a:spcPts val="0"/>
                            </a:spcAft>
                          </a:pPr>
                          <a:r>
                            <a:rPr lang="en-US" sz="1600" kern="100">
                              <a:effectLst/>
                            </a:rPr>
                            <a:t>F</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1600" kern="100">
                              <a:effectLst/>
                            </a:rPr>
                            <a:t>A</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r>
                  <a:tr h="859155">
                    <a:tc vMerge="1">
                      <a:tcPr/>
                    </a:tc>
                    <a:tc>
                      <a:txBody>
                        <a:bodyPr/>
                        <a:lstStyle/>
                        <a:p>
                          <a:pPr algn="ctr">
                            <a:lnSpc>
                              <a:spcPct val="100000"/>
                            </a:lnSpc>
                            <a:spcAft>
                              <a:spcPts val="0"/>
                            </a:spcAft>
                          </a:pPr>
                          <a:r>
                            <a:rPr lang="en-US" sz="1600" kern="100">
                              <a:effectLst/>
                            </a:rPr>
                            <a:t>A</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1600" kern="100">
                              <a:effectLst/>
                            </a:rPr>
                            <a:t>P</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r>
                  <a:tr h="859155">
                    <a:tc vMerge="1">
                      <a:tcPr/>
                    </a:tc>
                    <a:tc>
                      <a:txBody>
                        <a:bodyPr/>
                        <a:lstStyle/>
                        <a:p>
                          <a:pPr algn="ctr">
                            <a:lnSpc>
                              <a:spcPct val="100000"/>
                            </a:lnSpc>
                            <a:spcAft>
                              <a:spcPts val="0"/>
                            </a:spcAft>
                          </a:pPr>
                          <a:r>
                            <a:rPr lang="en-US" sz="1600" kern="100">
                              <a:effectLst/>
                            </a:rPr>
                            <a:t>P</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1600" kern="100">
                              <a:effectLst/>
                            </a:rPr>
                            <a:t>A</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r>
                </a:tbl>
              </a:graphicData>
            </a:graphic>
          </p:graphicFrame>
        </mc:Fallback>
      </mc:AlternateContent>
      <p:sp>
        <p:nvSpPr>
          <p:cNvPr id="5" name="灯片编号占位符 4">
            <a:extLst>
              <a:ext uri="{FF2B5EF4-FFF2-40B4-BE49-F238E27FC236}">
                <a16:creationId xmlns:a16="http://schemas.microsoft.com/office/drawing/2014/main" id="{7A854054-E75C-426E-B8CD-74BD9779BBCA}"/>
              </a:ext>
            </a:extLst>
          </p:cNvPr>
          <p:cNvSpPr>
            <a:spLocks noGrp="1"/>
          </p:cNvSpPr>
          <p:nvPr>
            <p:ph type="sldNum" sz="quarter" idx="12"/>
          </p:nvPr>
        </p:nvSpPr>
        <p:spPr/>
        <p:txBody>
          <a:bodyPr/>
          <a:lstStyle/>
          <a:p>
            <a:fld id="{B6F15528-21DE-4FAA-801E-634DDDAF4B2B}" type="slidenum">
              <a:rPr lang="en-US" smtClean="0"/>
              <a:t>184</a:t>
            </a:fld>
            <a:endParaRPr lang="en-US" dirty="0"/>
          </a:p>
        </p:txBody>
      </p:sp>
      <p:sp>
        <p:nvSpPr>
          <p:cNvPr id="7" name="灯片编号占位符 8">
            <a:extLst>
              <a:ext uri="{FF2B5EF4-FFF2-40B4-BE49-F238E27FC236}">
                <a16:creationId xmlns:a16="http://schemas.microsoft.com/office/drawing/2014/main" id="{83B951BD-6FBD-4243-9BC6-08D094D1B64D}"/>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184</a:t>
            </a:fld>
            <a:endParaRPr kumimoji="0" lang="en-US" altLang="zh-CN" sz="1800" dirty="0">
              <a:latin typeface="Times New Roman" panose="02020603050405020304" pitchFamily="18" charset="0"/>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1679575" y="1524794"/>
            <a:ext cx="9448800" cy="4800600"/>
          </a:xfrm>
          <a:prstGeom prst="roundRect">
            <a:avLst/>
          </a:prstGeom>
          <a:solidFill>
            <a:srgbClr val="1157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917120" y="381794"/>
            <a:ext cx="6581775" cy="400050"/>
          </a:xfrm>
        </p:spPr>
        <p:txBody>
          <a:bodyPr/>
          <a:lstStyle/>
          <a:p>
            <a:r>
              <a:rPr lang="en-US" altLang="zh-CN" b="1" dirty="0"/>
              <a:t>2.2.3 </a:t>
            </a:r>
            <a:r>
              <a:rPr lang="zh-CN" altLang="zh-CN" b="1" dirty="0"/>
              <a:t>资金的等值计算及其应用</a:t>
            </a:r>
            <a:endParaRPr lang="zh-CN" altLang="en-US" b="1" dirty="0"/>
          </a:p>
        </p:txBody>
      </p:sp>
      <p:sp>
        <p:nvSpPr>
          <p:cNvPr id="6"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TextBox 10"/>
          <p:cNvSpPr txBox="1"/>
          <p:nvPr/>
        </p:nvSpPr>
        <p:spPr>
          <a:xfrm>
            <a:off x="11582400" y="6325394"/>
            <a:ext cx="917575" cy="369332"/>
          </a:xfrm>
          <a:prstGeom prst="rect">
            <a:avLst/>
          </a:prstGeom>
          <a:noFill/>
        </p:spPr>
        <p:txBody>
          <a:bodyPr wrap="square" rtlCol="0">
            <a:spAutoFit/>
          </a:bodyPr>
          <a:lstStyle/>
          <a:p>
            <a:r>
              <a:rPr lang="en-US" altLang="zh-CN" sz="1800" dirty="0"/>
              <a:t>P74</a:t>
            </a:r>
            <a:endParaRPr lang="zh-CN" altLang="en-US" sz="1800" dirty="0"/>
          </a:p>
        </p:txBody>
      </p:sp>
      <mc:AlternateContent xmlns:mc="http://schemas.openxmlformats.org/markup-compatibility/2006" xmlns:a14="http://schemas.microsoft.com/office/drawing/2010/main">
        <mc:Choice Requires="a14">
          <p:sp>
            <p:nvSpPr>
              <p:cNvPr id="3" name="矩形 2"/>
              <p:cNvSpPr/>
              <p:nvPr/>
            </p:nvSpPr>
            <p:spPr>
              <a:xfrm>
                <a:off x="3037105" y="1939935"/>
                <a:ext cx="7392987" cy="3970318"/>
              </a:xfrm>
              <a:prstGeom prst="rect">
                <a:avLst/>
              </a:prstGeom>
            </p:spPr>
            <p:txBody>
              <a:bodyPr wrap="square">
                <a:spAutoFit/>
              </a:bodyPr>
              <a:lstStyle/>
              <a:p>
                <a:pPr lvl="0">
                  <a:lnSpc>
                    <a:spcPct val="150000"/>
                  </a:lnSpc>
                </a:pPr>
                <a:r>
                  <a:rPr lang="en-US" altLang="zh-CN" b="1" dirty="0">
                    <a:solidFill>
                      <a:schemeClr val="bg1"/>
                    </a:solidFill>
                  </a:rPr>
                  <a:t>       </a:t>
                </a:r>
                <a:r>
                  <a:rPr lang="zh-CN" altLang="zh-CN" b="1" dirty="0">
                    <a:solidFill>
                      <a:schemeClr val="bg1"/>
                    </a:solidFill>
                  </a:rPr>
                  <a:t>复利系数之间的相互关系主要有：</a:t>
                </a:r>
                <a:endParaRPr lang="zh-CN" altLang="zh-CN" sz="1800" b="1" dirty="0">
                  <a:solidFill>
                    <a:schemeClr val="bg1"/>
                  </a:solidFill>
                </a:endParaRPr>
              </a:p>
              <a:p>
                <a:pPr marL="952500" lvl="1" indent="-342900">
                  <a:lnSpc>
                    <a:spcPct val="150000"/>
                  </a:lnSpc>
                  <a:buFont typeface="Wingdings" panose="05000000000000000000" pitchFamily="2" charset="2"/>
                  <a:buChar char="Ø"/>
                </a:pPr>
                <a14:m>
                  <m:oMath xmlns:m="http://schemas.openxmlformats.org/officeDocument/2006/math">
                    <m:r>
                      <a:rPr lang="en-US" altLang="zh-CN" b="1" i="1">
                        <a:solidFill>
                          <a:schemeClr val="bg1"/>
                        </a:solidFill>
                        <a:latin typeface="Cambria Math" panose="02040503050406030204"/>
                      </a:rPr>
                      <m:t>(</m:t>
                    </m:r>
                    <m:r>
                      <a:rPr lang="en-US" altLang="zh-CN" b="1" i="1">
                        <a:solidFill>
                          <a:schemeClr val="bg1"/>
                        </a:solidFill>
                        <a:latin typeface="Cambria Math" panose="02040503050406030204"/>
                      </a:rPr>
                      <m:t>𝑭</m:t>
                    </m:r>
                    <m:r>
                      <a:rPr lang="en-US" altLang="zh-CN" b="1" i="1">
                        <a:solidFill>
                          <a:schemeClr val="bg1"/>
                        </a:solidFill>
                        <a:latin typeface="Cambria Math" panose="02040503050406030204"/>
                      </a:rPr>
                      <m:t>/</m:t>
                    </m:r>
                    <m:r>
                      <a:rPr lang="en-US" altLang="zh-CN" b="1" i="1">
                        <a:solidFill>
                          <a:schemeClr val="bg1"/>
                        </a:solidFill>
                        <a:latin typeface="Cambria Math" panose="02040503050406030204"/>
                      </a:rPr>
                      <m:t>𝑷</m:t>
                    </m:r>
                    <m:r>
                      <a:rPr lang="zh-CN" altLang="zh-CN" b="1" i="1">
                        <a:solidFill>
                          <a:schemeClr val="bg1"/>
                        </a:solidFill>
                        <a:latin typeface="Cambria Math" panose="02040503050406030204"/>
                      </a:rPr>
                      <m:t>，</m:t>
                    </m:r>
                    <m:r>
                      <a:rPr lang="en-US" altLang="zh-CN" b="1" i="1">
                        <a:solidFill>
                          <a:schemeClr val="bg1"/>
                        </a:solidFill>
                        <a:latin typeface="Cambria Math" panose="02040503050406030204"/>
                      </a:rPr>
                      <m:t>𝒊</m:t>
                    </m:r>
                    <m:r>
                      <a:rPr lang="zh-CN" altLang="zh-CN" b="1">
                        <a:solidFill>
                          <a:schemeClr val="bg1"/>
                        </a:solidFill>
                        <a:latin typeface="Cambria Math" panose="02040503050406030204"/>
                      </a:rPr>
                      <m:t>，</m:t>
                    </m:r>
                    <m:r>
                      <a:rPr lang="en-US" altLang="zh-CN" b="1" i="1">
                        <a:solidFill>
                          <a:schemeClr val="bg1"/>
                        </a:solidFill>
                        <a:latin typeface="Cambria Math" panose="02040503050406030204"/>
                      </a:rPr>
                      <m:t>𝒏</m:t>
                    </m:r>
                    <m:r>
                      <a:rPr lang="en-US" altLang="zh-CN" b="1" i="1">
                        <a:solidFill>
                          <a:schemeClr val="bg1"/>
                        </a:solidFill>
                        <a:latin typeface="Cambria Math" panose="02040503050406030204"/>
                      </a:rPr>
                      <m:t>)=</m:t>
                    </m:r>
                    <m:r>
                      <a:rPr lang="en-US" altLang="zh-CN" b="1" i="1">
                        <a:solidFill>
                          <a:schemeClr val="bg1"/>
                        </a:solidFill>
                        <a:latin typeface="Cambria Math" panose="02040503050406030204"/>
                      </a:rPr>
                      <m:t>𝟏</m:t>
                    </m:r>
                    <m:r>
                      <a:rPr lang="en-US" altLang="zh-CN" b="1" i="1">
                        <a:solidFill>
                          <a:schemeClr val="bg1"/>
                        </a:solidFill>
                        <a:latin typeface="Cambria Math" panose="02040503050406030204"/>
                      </a:rPr>
                      <m:t>/(</m:t>
                    </m:r>
                    <m:r>
                      <a:rPr lang="en-US" altLang="zh-CN" b="1" i="1">
                        <a:solidFill>
                          <a:schemeClr val="bg1"/>
                        </a:solidFill>
                        <a:latin typeface="Cambria Math" panose="02040503050406030204"/>
                      </a:rPr>
                      <m:t>𝑷</m:t>
                    </m:r>
                    <m:r>
                      <a:rPr lang="en-US" altLang="zh-CN" b="1" i="1">
                        <a:solidFill>
                          <a:schemeClr val="bg1"/>
                        </a:solidFill>
                        <a:latin typeface="Cambria Math" panose="02040503050406030204"/>
                      </a:rPr>
                      <m:t>/</m:t>
                    </m:r>
                    <m:r>
                      <a:rPr lang="en-US" altLang="zh-CN" b="1" i="1">
                        <a:solidFill>
                          <a:schemeClr val="bg1"/>
                        </a:solidFill>
                        <a:latin typeface="Cambria Math" panose="02040503050406030204"/>
                      </a:rPr>
                      <m:t>𝑭</m:t>
                    </m:r>
                    <m:r>
                      <a:rPr lang="zh-CN" altLang="zh-CN" b="1" i="1">
                        <a:solidFill>
                          <a:schemeClr val="bg1"/>
                        </a:solidFill>
                        <a:latin typeface="Cambria Math" panose="02040503050406030204"/>
                      </a:rPr>
                      <m:t>，</m:t>
                    </m:r>
                    <m:r>
                      <a:rPr lang="en-US" altLang="zh-CN" b="1" i="1">
                        <a:solidFill>
                          <a:schemeClr val="bg1"/>
                        </a:solidFill>
                        <a:latin typeface="Cambria Math" panose="02040503050406030204"/>
                      </a:rPr>
                      <m:t>𝒊</m:t>
                    </m:r>
                    <m:r>
                      <a:rPr lang="zh-CN" altLang="zh-CN" b="1">
                        <a:solidFill>
                          <a:schemeClr val="bg1"/>
                        </a:solidFill>
                        <a:latin typeface="Cambria Math" panose="02040503050406030204"/>
                      </a:rPr>
                      <m:t>，</m:t>
                    </m:r>
                    <m:r>
                      <a:rPr lang="en-US" altLang="zh-CN" b="1" i="1">
                        <a:solidFill>
                          <a:schemeClr val="bg1"/>
                        </a:solidFill>
                        <a:latin typeface="Cambria Math" panose="02040503050406030204"/>
                      </a:rPr>
                      <m:t>𝒏</m:t>
                    </m:r>
                    <m:r>
                      <a:rPr lang="en-US" altLang="zh-CN" b="1" i="1">
                        <a:solidFill>
                          <a:schemeClr val="bg1"/>
                        </a:solidFill>
                        <a:latin typeface="Cambria Math" panose="02040503050406030204"/>
                      </a:rPr>
                      <m:t>)</m:t>
                    </m:r>
                  </m:oMath>
                </a14:m>
                <a:endParaRPr lang="zh-CN" altLang="zh-CN" sz="1800" b="1" dirty="0">
                  <a:solidFill>
                    <a:schemeClr val="bg1"/>
                  </a:solidFill>
                </a:endParaRPr>
              </a:p>
              <a:p>
                <a:pPr marL="952500" lvl="1" indent="-342900">
                  <a:lnSpc>
                    <a:spcPct val="150000"/>
                  </a:lnSpc>
                  <a:buFont typeface="Wingdings" panose="05000000000000000000" pitchFamily="2" charset="2"/>
                  <a:buChar char="Ø"/>
                </a:pPr>
                <a14:m>
                  <m:oMath xmlns:m="http://schemas.openxmlformats.org/officeDocument/2006/math">
                    <m:r>
                      <a:rPr lang="en-US" altLang="zh-CN" b="1" i="1">
                        <a:solidFill>
                          <a:schemeClr val="bg1"/>
                        </a:solidFill>
                        <a:latin typeface="Cambria Math" panose="02040503050406030204"/>
                      </a:rPr>
                      <m:t>(</m:t>
                    </m:r>
                    <m:r>
                      <a:rPr lang="en-US" altLang="zh-CN" b="1" i="1">
                        <a:solidFill>
                          <a:schemeClr val="bg1"/>
                        </a:solidFill>
                        <a:latin typeface="Cambria Math" panose="02040503050406030204"/>
                      </a:rPr>
                      <m:t>𝑨</m:t>
                    </m:r>
                    <m:r>
                      <a:rPr lang="en-US" altLang="zh-CN" b="1" i="1">
                        <a:solidFill>
                          <a:schemeClr val="bg1"/>
                        </a:solidFill>
                        <a:latin typeface="Cambria Math" panose="02040503050406030204"/>
                      </a:rPr>
                      <m:t>/</m:t>
                    </m:r>
                    <m:r>
                      <a:rPr lang="en-US" altLang="zh-CN" b="1" i="1">
                        <a:solidFill>
                          <a:schemeClr val="bg1"/>
                        </a:solidFill>
                        <a:latin typeface="Cambria Math" panose="02040503050406030204"/>
                      </a:rPr>
                      <m:t>𝑷</m:t>
                    </m:r>
                    <m:r>
                      <a:rPr lang="zh-CN" altLang="zh-CN" b="1" i="1">
                        <a:solidFill>
                          <a:schemeClr val="bg1"/>
                        </a:solidFill>
                        <a:latin typeface="Cambria Math" panose="02040503050406030204"/>
                      </a:rPr>
                      <m:t>，</m:t>
                    </m:r>
                    <m:r>
                      <a:rPr lang="en-US" altLang="zh-CN" b="1" i="1">
                        <a:solidFill>
                          <a:schemeClr val="bg1"/>
                        </a:solidFill>
                        <a:latin typeface="Cambria Math" panose="02040503050406030204"/>
                      </a:rPr>
                      <m:t>𝒊</m:t>
                    </m:r>
                    <m:r>
                      <a:rPr lang="zh-CN" altLang="zh-CN" b="1">
                        <a:solidFill>
                          <a:schemeClr val="bg1"/>
                        </a:solidFill>
                        <a:latin typeface="Cambria Math" panose="02040503050406030204"/>
                      </a:rPr>
                      <m:t>，</m:t>
                    </m:r>
                    <m:r>
                      <a:rPr lang="en-US" altLang="zh-CN" b="1" i="1">
                        <a:solidFill>
                          <a:schemeClr val="bg1"/>
                        </a:solidFill>
                        <a:latin typeface="Cambria Math" panose="02040503050406030204"/>
                      </a:rPr>
                      <m:t>𝒏</m:t>
                    </m:r>
                    <m:r>
                      <a:rPr lang="en-US" altLang="zh-CN" b="1" i="1">
                        <a:solidFill>
                          <a:schemeClr val="bg1"/>
                        </a:solidFill>
                        <a:latin typeface="Cambria Math" panose="02040503050406030204"/>
                      </a:rPr>
                      <m:t>)=</m:t>
                    </m:r>
                    <m:r>
                      <a:rPr lang="en-US" altLang="zh-CN" b="1" i="1">
                        <a:solidFill>
                          <a:schemeClr val="bg1"/>
                        </a:solidFill>
                        <a:latin typeface="Cambria Math" panose="02040503050406030204"/>
                      </a:rPr>
                      <m:t>𝟏</m:t>
                    </m:r>
                    <m:r>
                      <a:rPr lang="en-US" altLang="zh-CN" b="1" i="1">
                        <a:solidFill>
                          <a:schemeClr val="bg1"/>
                        </a:solidFill>
                        <a:latin typeface="Cambria Math" panose="02040503050406030204"/>
                      </a:rPr>
                      <m:t>/(</m:t>
                    </m:r>
                    <m:r>
                      <a:rPr lang="en-US" altLang="zh-CN" b="1" i="1">
                        <a:solidFill>
                          <a:schemeClr val="bg1"/>
                        </a:solidFill>
                        <a:latin typeface="Cambria Math" panose="02040503050406030204"/>
                      </a:rPr>
                      <m:t>𝑷</m:t>
                    </m:r>
                    <m:r>
                      <a:rPr lang="en-US" altLang="zh-CN" b="1" i="1">
                        <a:solidFill>
                          <a:schemeClr val="bg1"/>
                        </a:solidFill>
                        <a:latin typeface="Cambria Math" panose="02040503050406030204"/>
                      </a:rPr>
                      <m:t>/</m:t>
                    </m:r>
                    <m:r>
                      <a:rPr lang="en-US" altLang="zh-CN" b="1" i="1">
                        <a:solidFill>
                          <a:schemeClr val="bg1"/>
                        </a:solidFill>
                        <a:latin typeface="Cambria Math" panose="02040503050406030204"/>
                      </a:rPr>
                      <m:t>𝑨</m:t>
                    </m:r>
                    <m:r>
                      <a:rPr lang="zh-CN" altLang="zh-CN" b="1" i="1">
                        <a:solidFill>
                          <a:schemeClr val="bg1"/>
                        </a:solidFill>
                        <a:latin typeface="Cambria Math" panose="02040503050406030204"/>
                      </a:rPr>
                      <m:t>，</m:t>
                    </m:r>
                    <m:r>
                      <a:rPr lang="en-US" altLang="zh-CN" b="1" i="1">
                        <a:solidFill>
                          <a:schemeClr val="bg1"/>
                        </a:solidFill>
                        <a:latin typeface="Cambria Math" panose="02040503050406030204"/>
                      </a:rPr>
                      <m:t>𝒊</m:t>
                    </m:r>
                    <m:r>
                      <a:rPr lang="zh-CN" altLang="zh-CN" b="1">
                        <a:solidFill>
                          <a:schemeClr val="bg1"/>
                        </a:solidFill>
                        <a:latin typeface="Cambria Math" panose="02040503050406030204"/>
                      </a:rPr>
                      <m:t>，</m:t>
                    </m:r>
                    <m:r>
                      <a:rPr lang="en-US" altLang="zh-CN" b="1" i="1">
                        <a:solidFill>
                          <a:schemeClr val="bg1"/>
                        </a:solidFill>
                        <a:latin typeface="Cambria Math" panose="02040503050406030204"/>
                      </a:rPr>
                      <m:t>𝒏</m:t>
                    </m:r>
                    <m:r>
                      <a:rPr lang="en-US" altLang="zh-CN" b="1" i="1">
                        <a:solidFill>
                          <a:schemeClr val="bg1"/>
                        </a:solidFill>
                        <a:latin typeface="Cambria Math" panose="02040503050406030204"/>
                      </a:rPr>
                      <m:t>)</m:t>
                    </m:r>
                  </m:oMath>
                </a14:m>
                <a:endParaRPr lang="zh-CN" altLang="zh-CN" sz="1800" b="1" dirty="0">
                  <a:solidFill>
                    <a:schemeClr val="bg1"/>
                  </a:solidFill>
                </a:endParaRPr>
              </a:p>
              <a:p>
                <a:pPr marL="952500" lvl="1" indent="-342900">
                  <a:lnSpc>
                    <a:spcPct val="150000"/>
                  </a:lnSpc>
                  <a:buFont typeface="Wingdings" panose="05000000000000000000" pitchFamily="2" charset="2"/>
                  <a:buChar char="Ø"/>
                </a:pPr>
                <a14:m>
                  <m:oMath xmlns:m="http://schemas.openxmlformats.org/officeDocument/2006/math">
                    <m:r>
                      <a:rPr lang="en-US" altLang="zh-CN" b="1" i="1">
                        <a:solidFill>
                          <a:schemeClr val="bg1"/>
                        </a:solidFill>
                        <a:latin typeface="Cambria Math" panose="02040503050406030204"/>
                      </a:rPr>
                      <m:t>(</m:t>
                    </m:r>
                    <m:r>
                      <a:rPr lang="en-US" altLang="zh-CN" b="1" i="1">
                        <a:solidFill>
                          <a:schemeClr val="bg1"/>
                        </a:solidFill>
                        <a:latin typeface="Cambria Math" panose="02040503050406030204"/>
                      </a:rPr>
                      <m:t>𝑨</m:t>
                    </m:r>
                    <m:r>
                      <a:rPr lang="en-US" altLang="zh-CN" b="1" i="1">
                        <a:solidFill>
                          <a:schemeClr val="bg1"/>
                        </a:solidFill>
                        <a:latin typeface="Cambria Math" panose="02040503050406030204"/>
                      </a:rPr>
                      <m:t>/</m:t>
                    </m:r>
                    <m:r>
                      <a:rPr lang="en-US" altLang="zh-CN" b="1" i="1">
                        <a:solidFill>
                          <a:schemeClr val="bg1"/>
                        </a:solidFill>
                        <a:latin typeface="Cambria Math" panose="02040503050406030204"/>
                      </a:rPr>
                      <m:t>𝑭</m:t>
                    </m:r>
                    <m:r>
                      <a:rPr lang="zh-CN" altLang="zh-CN" b="1" i="1">
                        <a:solidFill>
                          <a:schemeClr val="bg1"/>
                        </a:solidFill>
                        <a:latin typeface="Cambria Math" panose="02040503050406030204"/>
                      </a:rPr>
                      <m:t>，</m:t>
                    </m:r>
                    <m:r>
                      <a:rPr lang="en-US" altLang="zh-CN" b="1" i="1">
                        <a:solidFill>
                          <a:schemeClr val="bg1"/>
                        </a:solidFill>
                        <a:latin typeface="Cambria Math" panose="02040503050406030204"/>
                      </a:rPr>
                      <m:t>𝒊</m:t>
                    </m:r>
                    <m:r>
                      <a:rPr lang="zh-CN" altLang="zh-CN" b="1">
                        <a:solidFill>
                          <a:schemeClr val="bg1"/>
                        </a:solidFill>
                        <a:latin typeface="Cambria Math" panose="02040503050406030204"/>
                      </a:rPr>
                      <m:t>，</m:t>
                    </m:r>
                    <m:r>
                      <a:rPr lang="en-US" altLang="zh-CN" b="1" i="1">
                        <a:solidFill>
                          <a:schemeClr val="bg1"/>
                        </a:solidFill>
                        <a:latin typeface="Cambria Math" panose="02040503050406030204"/>
                      </a:rPr>
                      <m:t>𝒏</m:t>
                    </m:r>
                    <m:r>
                      <a:rPr lang="en-US" altLang="zh-CN" b="1" i="1">
                        <a:solidFill>
                          <a:schemeClr val="bg1"/>
                        </a:solidFill>
                        <a:latin typeface="Cambria Math" panose="02040503050406030204"/>
                      </a:rPr>
                      <m:t>)=</m:t>
                    </m:r>
                    <m:r>
                      <a:rPr lang="en-US" altLang="zh-CN" b="1" i="1">
                        <a:solidFill>
                          <a:schemeClr val="bg1"/>
                        </a:solidFill>
                        <a:latin typeface="Cambria Math" panose="02040503050406030204"/>
                      </a:rPr>
                      <m:t>𝟏</m:t>
                    </m:r>
                    <m:r>
                      <a:rPr lang="en-US" altLang="zh-CN" b="1" i="1">
                        <a:solidFill>
                          <a:schemeClr val="bg1"/>
                        </a:solidFill>
                        <a:latin typeface="Cambria Math" panose="02040503050406030204"/>
                      </a:rPr>
                      <m:t>/(</m:t>
                    </m:r>
                    <m:r>
                      <a:rPr lang="en-US" altLang="zh-CN" b="1" i="1">
                        <a:solidFill>
                          <a:schemeClr val="bg1"/>
                        </a:solidFill>
                        <a:latin typeface="Cambria Math" panose="02040503050406030204"/>
                      </a:rPr>
                      <m:t>𝑭</m:t>
                    </m:r>
                    <m:r>
                      <a:rPr lang="en-US" altLang="zh-CN" b="1" i="1">
                        <a:solidFill>
                          <a:schemeClr val="bg1"/>
                        </a:solidFill>
                        <a:latin typeface="Cambria Math" panose="02040503050406030204"/>
                      </a:rPr>
                      <m:t>/</m:t>
                    </m:r>
                    <m:r>
                      <a:rPr lang="en-US" altLang="zh-CN" b="1" i="1">
                        <a:solidFill>
                          <a:schemeClr val="bg1"/>
                        </a:solidFill>
                        <a:latin typeface="Cambria Math" panose="02040503050406030204"/>
                      </a:rPr>
                      <m:t>𝑨</m:t>
                    </m:r>
                    <m:r>
                      <a:rPr lang="zh-CN" altLang="zh-CN" b="1" i="1">
                        <a:solidFill>
                          <a:schemeClr val="bg1"/>
                        </a:solidFill>
                        <a:latin typeface="Cambria Math" panose="02040503050406030204"/>
                      </a:rPr>
                      <m:t>，</m:t>
                    </m:r>
                    <m:r>
                      <a:rPr lang="en-US" altLang="zh-CN" b="1" i="1">
                        <a:solidFill>
                          <a:schemeClr val="bg1"/>
                        </a:solidFill>
                        <a:latin typeface="Cambria Math" panose="02040503050406030204"/>
                      </a:rPr>
                      <m:t>𝒊</m:t>
                    </m:r>
                    <m:r>
                      <a:rPr lang="zh-CN" altLang="zh-CN" b="1">
                        <a:solidFill>
                          <a:schemeClr val="bg1"/>
                        </a:solidFill>
                        <a:latin typeface="Cambria Math" panose="02040503050406030204"/>
                      </a:rPr>
                      <m:t>，</m:t>
                    </m:r>
                    <m:r>
                      <a:rPr lang="en-US" altLang="zh-CN" b="1" i="1">
                        <a:solidFill>
                          <a:schemeClr val="bg1"/>
                        </a:solidFill>
                        <a:latin typeface="Cambria Math" panose="02040503050406030204"/>
                      </a:rPr>
                      <m:t>𝒏</m:t>
                    </m:r>
                    <m:r>
                      <a:rPr lang="en-US" altLang="zh-CN" b="1" i="1">
                        <a:solidFill>
                          <a:schemeClr val="bg1"/>
                        </a:solidFill>
                        <a:latin typeface="Cambria Math" panose="02040503050406030204"/>
                      </a:rPr>
                      <m:t>)</m:t>
                    </m:r>
                  </m:oMath>
                </a14:m>
                <a:endParaRPr lang="zh-CN" altLang="zh-CN" sz="1800" b="1" dirty="0">
                  <a:solidFill>
                    <a:schemeClr val="bg1"/>
                  </a:solidFill>
                </a:endParaRPr>
              </a:p>
              <a:p>
                <a:pPr marL="952500" lvl="1" indent="-342900">
                  <a:lnSpc>
                    <a:spcPct val="150000"/>
                  </a:lnSpc>
                  <a:buFont typeface="Wingdings" panose="05000000000000000000" pitchFamily="2" charset="2"/>
                  <a:buChar char="Ø"/>
                </a:pPr>
                <a14:m>
                  <m:oMath xmlns:m="http://schemas.openxmlformats.org/officeDocument/2006/math">
                    <m:r>
                      <a:rPr lang="en-US" altLang="zh-CN" b="1" i="1">
                        <a:solidFill>
                          <a:schemeClr val="bg1"/>
                        </a:solidFill>
                        <a:latin typeface="Cambria Math" panose="02040503050406030204"/>
                      </a:rPr>
                      <m:t>(</m:t>
                    </m:r>
                    <m:r>
                      <a:rPr lang="en-US" altLang="zh-CN" b="1" i="1">
                        <a:solidFill>
                          <a:schemeClr val="bg1"/>
                        </a:solidFill>
                        <a:latin typeface="Cambria Math" panose="02040503050406030204"/>
                      </a:rPr>
                      <m:t>𝑭</m:t>
                    </m:r>
                    <m:r>
                      <a:rPr lang="en-US" altLang="zh-CN" b="1" i="1">
                        <a:solidFill>
                          <a:schemeClr val="bg1"/>
                        </a:solidFill>
                        <a:latin typeface="Cambria Math" panose="02040503050406030204"/>
                      </a:rPr>
                      <m:t>/</m:t>
                    </m:r>
                    <m:r>
                      <a:rPr lang="en-US" altLang="zh-CN" b="1" i="1">
                        <a:solidFill>
                          <a:schemeClr val="bg1"/>
                        </a:solidFill>
                        <a:latin typeface="Cambria Math" panose="02040503050406030204"/>
                      </a:rPr>
                      <m:t>𝑨</m:t>
                    </m:r>
                    <m:r>
                      <a:rPr lang="zh-CN" altLang="zh-CN" b="1" i="1">
                        <a:solidFill>
                          <a:schemeClr val="bg1"/>
                        </a:solidFill>
                        <a:latin typeface="Cambria Math" panose="02040503050406030204"/>
                      </a:rPr>
                      <m:t>，</m:t>
                    </m:r>
                    <m:r>
                      <a:rPr lang="en-US" altLang="zh-CN" b="1" i="1">
                        <a:solidFill>
                          <a:schemeClr val="bg1"/>
                        </a:solidFill>
                        <a:latin typeface="Cambria Math" panose="02040503050406030204"/>
                      </a:rPr>
                      <m:t>𝒊</m:t>
                    </m:r>
                    <m:r>
                      <a:rPr lang="zh-CN" altLang="zh-CN" b="1">
                        <a:solidFill>
                          <a:schemeClr val="bg1"/>
                        </a:solidFill>
                        <a:latin typeface="Cambria Math" panose="02040503050406030204"/>
                      </a:rPr>
                      <m:t>，</m:t>
                    </m:r>
                    <m:r>
                      <a:rPr lang="en-US" altLang="zh-CN" b="1" i="1">
                        <a:solidFill>
                          <a:schemeClr val="bg1"/>
                        </a:solidFill>
                        <a:latin typeface="Cambria Math" panose="02040503050406030204"/>
                      </a:rPr>
                      <m:t>𝒏</m:t>
                    </m:r>
                    <m:r>
                      <a:rPr lang="en-US" altLang="zh-CN" b="1" i="1">
                        <a:solidFill>
                          <a:schemeClr val="bg1"/>
                        </a:solidFill>
                        <a:latin typeface="Cambria Math" panose="02040503050406030204"/>
                      </a:rPr>
                      <m:t>)= (</m:t>
                    </m:r>
                    <m:r>
                      <a:rPr lang="en-US" altLang="zh-CN" b="1" i="1">
                        <a:solidFill>
                          <a:schemeClr val="bg1"/>
                        </a:solidFill>
                        <a:latin typeface="Cambria Math" panose="02040503050406030204"/>
                      </a:rPr>
                      <m:t>𝑷</m:t>
                    </m:r>
                    <m:r>
                      <a:rPr lang="en-US" altLang="zh-CN" b="1" i="1">
                        <a:solidFill>
                          <a:schemeClr val="bg1"/>
                        </a:solidFill>
                        <a:latin typeface="Cambria Math" panose="02040503050406030204"/>
                      </a:rPr>
                      <m:t>/</m:t>
                    </m:r>
                    <m:r>
                      <a:rPr lang="en-US" altLang="zh-CN" b="1" i="1">
                        <a:solidFill>
                          <a:schemeClr val="bg1"/>
                        </a:solidFill>
                        <a:latin typeface="Cambria Math" panose="02040503050406030204"/>
                      </a:rPr>
                      <m:t>𝑨</m:t>
                    </m:r>
                    <m:r>
                      <a:rPr lang="zh-CN" altLang="zh-CN" b="1" i="1">
                        <a:solidFill>
                          <a:schemeClr val="bg1"/>
                        </a:solidFill>
                        <a:latin typeface="Cambria Math" panose="02040503050406030204"/>
                      </a:rPr>
                      <m:t>，</m:t>
                    </m:r>
                    <m:r>
                      <a:rPr lang="en-US" altLang="zh-CN" b="1" i="1">
                        <a:solidFill>
                          <a:schemeClr val="bg1"/>
                        </a:solidFill>
                        <a:latin typeface="Cambria Math" panose="02040503050406030204"/>
                      </a:rPr>
                      <m:t>𝒊</m:t>
                    </m:r>
                    <m:r>
                      <a:rPr lang="zh-CN" altLang="zh-CN" b="1">
                        <a:solidFill>
                          <a:schemeClr val="bg1"/>
                        </a:solidFill>
                        <a:latin typeface="Cambria Math" panose="02040503050406030204"/>
                      </a:rPr>
                      <m:t>，</m:t>
                    </m:r>
                    <m:r>
                      <a:rPr lang="en-US" altLang="zh-CN" b="1" i="1">
                        <a:solidFill>
                          <a:schemeClr val="bg1"/>
                        </a:solidFill>
                        <a:latin typeface="Cambria Math" panose="02040503050406030204"/>
                      </a:rPr>
                      <m:t>𝒏</m:t>
                    </m:r>
                    <m:r>
                      <a:rPr lang="en-US" altLang="zh-CN" b="1" i="1">
                        <a:solidFill>
                          <a:schemeClr val="bg1"/>
                        </a:solidFill>
                        <a:latin typeface="Cambria Math" panose="02040503050406030204"/>
                      </a:rPr>
                      <m:t>)(</m:t>
                    </m:r>
                    <m:r>
                      <a:rPr lang="en-US" altLang="zh-CN" b="1" i="1">
                        <a:solidFill>
                          <a:schemeClr val="bg1"/>
                        </a:solidFill>
                        <a:latin typeface="Cambria Math" panose="02040503050406030204"/>
                      </a:rPr>
                      <m:t>𝑭</m:t>
                    </m:r>
                    <m:r>
                      <a:rPr lang="en-US" altLang="zh-CN" b="1" i="1">
                        <a:solidFill>
                          <a:schemeClr val="bg1"/>
                        </a:solidFill>
                        <a:latin typeface="Cambria Math" panose="02040503050406030204"/>
                      </a:rPr>
                      <m:t>/</m:t>
                    </m:r>
                    <m:r>
                      <a:rPr lang="en-US" altLang="zh-CN" b="1" i="1">
                        <a:solidFill>
                          <a:schemeClr val="bg1"/>
                        </a:solidFill>
                        <a:latin typeface="Cambria Math" panose="02040503050406030204"/>
                      </a:rPr>
                      <m:t>𝑷</m:t>
                    </m:r>
                    <m:r>
                      <a:rPr lang="zh-CN" altLang="zh-CN" b="1" i="1">
                        <a:solidFill>
                          <a:schemeClr val="bg1"/>
                        </a:solidFill>
                        <a:latin typeface="Cambria Math" panose="02040503050406030204"/>
                      </a:rPr>
                      <m:t>，</m:t>
                    </m:r>
                    <m:r>
                      <a:rPr lang="en-US" altLang="zh-CN" b="1" i="1">
                        <a:solidFill>
                          <a:schemeClr val="bg1"/>
                        </a:solidFill>
                        <a:latin typeface="Cambria Math" panose="02040503050406030204"/>
                      </a:rPr>
                      <m:t>𝒊</m:t>
                    </m:r>
                    <m:r>
                      <a:rPr lang="zh-CN" altLang="zh-CN" b="1">
                        <a:solidFill>
                          <a:schemeClr val="bg1"/>
                        </a:solidFill>
                        <a:latin typeface="Cambria Math" panose="02040503050406030204"/>
                      </a:rPr>
                      <m:t>，</m:t>
                    </m:r>
                    <m:r>
                      <a:rPr lang="en-US" altLang="zh-CN" b="1" i="1">
                        <a:solidFill>
                          <a:schemeClr val="bg1"/>
                        </a:solidFill>
                        <a:latin typeface="Cambria Math" panose="02040503050406030204"/>
                      </a:rPr>
                      <m:t>𝒏</m:t>
                    </m:r>
                    <m:r>
                      <a:rPr lang="en-US" altLang="zh-CN" b="1" i="1">
                        <a:solidFill>
                          <a:schemeClr val="bg1"/>
                        </a:solidFill>
                        <a:latin typeface="Cambria Math" panose="02040503050406030204"/>
                      </a:rPr>
                      <m:t>)</m:t>
                    </m:r>
                  </m:oMath>
                </a14:m>
                <a:endParaRPr lang="zh-CN" altLang="zh-CN" sz="1800" b="1" dirty="0">
                  <a:solidFill>
                    <a:schemeClr val="bg1"/>
                  </a:solidFill>
                </a:endParaRPr>
              </a:p>
              <a:p>
                <a:pPr marL="952500" lvl="1" indent="-342900">
                  <a:lnSpc>
                    <a:spcPct val="150000"/>
                  </a:lnSpc>
                  <a:buFont typeface="Wingdings" panose="05000000000000000000" pitchFamily="2" charset="2"/>
                  <a:buChar char="Ø"/>
                </a:pPr>
                <a14:m>
                  <m:oMath xmlns:m="http://schemas.openxmlformats.org/officeDocument/2006/math">
                    <m:r>
                      <a:rPr lang="en-US" altLang="zh-CN" b="1" i="1">
                        <a:solidFill>
                          <a:schemeClr val="bg1"/>
                        </a:solidFill>
                        <a:latin typeface="Cambria Math" panose="02040503050406030204"/>
                      </a:rPr>
                      <m:t>(</m:t>
                    </m:r>
                    <m:r>
                      <a:rPr lang="en-US" altLang="zh-CN" b="1" i="1">
                        <a:solidFill>
                          <a:schemeClr val="bg1"/>
                        </a:solidFill>
                        <a:latin typeface="Cambria Math" panose="02040503050406030204"/>
                      </a:rPr>
                      <m:t>𝑭</m:t>
                    </m:r>
                    <m:r>
                      <a:rPr lang="en-US" altLang="zh-CN" b="1" i="1">
                        <a:solidFill>
                          <a:schemeClr val="bg1"/>
                        </a:solidFill>
                        <a:latin typeface="Cambria Math" panose="02040503050406030204"/>
                      </a:rPr>
                      <m:t>/</m:t>
                    </m:r>
                    <m:r>
                      <a:rPr lang="en-US" altLang="zh-CN" b="1" i="1">
                        <a:solidFill>
                          <a:schemeClr val="bg1"/>
                        </a:solidFill>
                        <a:latin typeface="Cambria Math" panose="02040503050406030204"/>
                      </a:rPr>
                      <m:t>𝑷</m:t>
                    </m:r>
                    <m:r>
                      <a:rPr lang="zh-CN" altLang="zh-CN" b="1" i="1">
                        <a:solidFill>
                          <a:schemeClr val="bg1"/>
                        </a:solidFill>
                        <a:latin typeface="Cambria Math" panose="02040503050406030204"/>
                      </a:rPr>
                      <m:t>，</m:t>
                    </m:r>
                    <m:r>
                      <a:rPr lang="en-US" altLang="zh-CN" b="1" i="1">
                        <a:solidFill>
                          <a:schemeClr val="bg1"/>
                        </a:solidFill>
                        <a:latin typeface="Cambria Math" panose="02040503050406030204"/>
                      </a:rPr>
                      <m:t>𝒊</m:t>
                    </m:r>
                    <m:r>
                      <a:rPr lang="zh-CN" altLang="zh-CN" b="1">
                        <a:solidFill>
                          <a:schemeClr val="bg1"/>
                        </a:solidFill>
                        <a:latin typeface="Cambria Math" panose="02040503050406030204"/>
                      </a:rPr>
                      <m:t>，</m:t>
                    </m:r>
                    <m:r>
                      <a:rPr lang="en-US" altLang="zh-CN" b="1" i="1">
                        <a:solidFill>
                          <a:schemeClr val="bg1"/>
                        </a:solidFill>
                        <a:latin typeface="Cambria Math" panose="02040503050406030204"/>
                      </a:rPr>
                      <m:t>𝒏</m:t>
                    </m:r>
                    <m:r>
                      <a:rPr lang="en-US" altLang="zh-CN" b="1" i="1">
                        <a:solidFill>
                          <a:schemeClr val="bg1"/>
                        </a:solidFill>
                        <a:latin typeface="Cambria Math" panose="02040503050406030204"/>
                      </a:rPr>
                      <m:t>)= (</m:t>
                    </m:r>
                    <m:r>
                      <a:rPr lang="en-US" altLang="zh-CN" b="1" i="1">
                        <a:solidFill>
                          <a:schemeClr val="bg1"/>
                        </a:solidFill>
                        <a:latin typeface="Cambria Math" panose="02040503050406030204"/>
                      </a:rPr>
                      <m:t>𝑨</m:t>
                    </m:r>
                    <m:r>
                      <a:rPr lang="en-US" altLang="zh-CN" b="1" i="1">
                        <a:solidFill>
                          <a:schemeClr val="bg1"/>
                        </a:solidFill>
                        <a:latin typeface="Cambria Math" panose="02040503050406030204"/>
                      </a:rPr>
                      <m:t>/</m:t>
                    </m:r>
                    <m:r>
                      <a:rPr lang="en-US" altLang="zh-CN" b="1" i="1">
                        <a:solidFill>
                          <a:schemeClr val="bg1"/>
                        </a:solidFill>
                        <a:latin typeface="Cambria Math" panose="02040503050406030204"/>
                      </a:rPr>
                      <m:t>𝑷</m:t>
                    </m:r>
                    <m:r>
                      <a:rPr lang="zh-CN" altLang="zh-CN" b="1" i="1">
                        <a:solidFill>
                          <a:schemeClr val="bg1"/>
                        </a:solidFill>
                        <a:latin typeface="Cambria Math" panose="02040503050406030204"/>
                      </a:rPr>
                      <m:t>，</m:t>
                    </m:r>
                    <m:r>
                      <a:rPr lang="en-US" altLang="zh-CN" b="1" i="1">
                        <a:solidFill>
                          <a:schemeClr val="bg1"/>
                        </a:solidFill>
                        <a:latin typeface="Cambria Math" panose="02040503050406030204"/>
                      </a:rPr>
                      <m:t>𝒊</m:t>
                    </m:r>
                    <m:r>
                      <a:rPr lang="zh-CN" altLang="zh-CN" b="1">
                        <a:solidFill>
                          <a:schemeClr val="bg1"/>
                        </a:solidFill>
                        <a:latin typeface="Cambria Math" panose="02040503050406030204"/>
                      </a:rPr>
                      <m:t>，</m:t>
                    </m:r>
                    <m:r>
                      <a:rPr lang="en-US" altLang="zh-CN" b="1" i="1">
                        <a:solidFill>
                          <a:schemeClr val="bg1"/>
                        </a:solidFill>
                        <a:latin typeface="Cambria Math" panose="02040503050406030204"/>
                      </a:rPr>
                      <m:t>𝒏</m:t>
                    </m:r>
                    <m:r>
                      <a:rPr lang="en-US" altLang="zh-CN" b="1" i="1">
                        <a:solidFill>
                          <a:schemeClr val="bg1"/>
                        </a:solidFill>
                        <a:latin typeface="Cambria Math" panose="02040503050406030204"/>
                      </a:rPr>
                      <m:t>) (</m:t>
                    </m:r>
                    <m:r>
                      <a:rPr lang="en-US" altLang="zh-CN" b="1" i="1">
                        <a:solidFill>
                          <a:schemeClr val="bg1"/>
                        </a:solidFill>
                        <a:latin typeface="Cambria Math" panose="02040503050406030204"/>
                      </a:rPr>
                      <m:t>𝑭</m:t>
                    </m:r>
                    <m:r>
                      <a:rPr lang="en-US" altLang="zh-CN" b="1" i="1">
                        <a:solidFill>
                          <a:schemeClr val="bg1"/>
                        </a:solidFill>
                        <a:latin typeface="Cambria Math" panose="02040503050406030204"/>
                      </a:rPr>
                      <m:t>/</m:t>
                    </m:r>
                    <m:r>
                      <a:rPr lang="en-US" altLang="zh-CN" b="1" i="1">
                        <a:solidFill>
                          <a:schemeClr val="bg1"/>
                        </a:solidFill>
                        <a:latin typeface="Cambria Math" panose="02040503050406030204"/>
                      </a:rPr>
                      <m:t>𝑨</m:t>
                    </m:r>
                    <m:r>
                      <a:rPr lang="zh-CN" altLang="zh-CN" b="1" i="1">
                        <a:solidFill>
                          <a:schemeClr val="bg1"/>
                        </a:solidFill>
                        <a:latin typeface="Cambria Math" panose="02040503050406030204"/>
                      </a:rPr>
                      <m:t>，</m:t>
                    </m:r>
                    <m:r>
                      <a:rPr lang="en-US" altLang="zh-CN" b="1" i="1">
                        <a:solidFill>
                          <a:schemeClr val="bg1"/>
                        </a:solidFill>
                        <a:latin typeface="Cambria Math" panose="02040503050406030204"/>
                      </a:rPr>
                      <m:t>𝒊</m:t>
                    </m:r>
                    <m:r>
                      <a:rPr lang="zh-CN" altLang="zh-CN" b="1">
                        <a:solidFill>
                          <a:schemeClr val="bg1"/>
                        </a:solidFill>
                        <a:latin typeface="Cambria Math" panose="02040503050406030204"/>
                      </a:rPr>
                      <m:t>，</m:t>
                    </m:r>
                    <m:r>
                      <a:rPr lang="en-US" altLang="zh-CN" b="1" i="1">
                        <a:solidFill>
                          <a:schemeClr val="bg1"/>
                        </a:solidFill>
                        <a:latin typeface="Cambria Math" panose="02040503050406030204"/>
                      </a:rPr>
                      <m:t>𝒏</m:t>
                    </m:r>
                    <m:r>
                      <a:rPr lang="en-US" altLang="zh-CN" b="1" i="1">
                        <a:solidFill>
                          <a:schemeClr val="bg1"/>
                        </a:solidFill>
                        <a:latin typeface="Cambria Math" panose="02040503050406030204"/>
                      </a:rPr>
                      <m:t>)</m:t>
                    </m:r>
                  </m:oMath>
                </a14:m>
                <a:endParaRPr lang="en-US" altLang="zh-CN" b="1" dirty="0">
                  <a:solidFill>
                    <a:schemeClr val="bg1"/>
                  </a:solidFill>
                </a:endParaRPr>
              </a:p>
              <a:p>
                <a:pPr marL="952500" lvl="1" indent="-342900">
                  <a:lnSpc>
                    <a:spcPct val="150000"/>
                  </a:lnSpc>
                  <a:buFont typeface="Wingdings" panose="05000000000000000000" pitchFamily="2" charset="2"/>
                  <a:buChar char="Ø"/>
                </a:pPr>
                <a14:m>
                  <m:oMath xmlns:m="http://schemas.openxmlformats.org/officeDocument/2006/math">
                    <m:r>
                      <a:rPr lang="en-US" altLang="zh-CN" b="1" i="1">
                        <a:solidFill>
                          <a:schemeClr val="bg1"/>
                        </a:solidFill>
                        <a:latin typeface="Cambria Math" panose="02040503050406030204"/>
                      </a:rPr>
                      <m:t>𝑨</m:t>
                    </m:r>
                    <m:r>
                      <a:rPr lang="en-US" altLang="zh-CN" b="1" i="1">
                        <a:solidFill>
                          <a:schemeClr val="bg1"/>
                        </a:solidFill>
                        <a:latin typeface="Cambria Math" panose="02040503050406030204"/>
                      </a:rPr>
                      <m:t>/</m:t>
                    </m:r>
                    <m:r>
                      <a:rPr lang="en-US" altLang="zh-CN" b="1" i="1">
                        <a:solidFill>
                          <a:schemeClr val="bg1"/>
                        </a:solidFill>
                        <a:latin typeface="Cambria Math" panose="02040503050406030204"/>
                      </a:rPr>
                      <m:t>𝑷</m:t>
                    </m:r>
                    <m:r>
                      <a:rPr lang="zh-CN" altLang="zh-CN" b="1" i="1">
                        <a:solidFill>
                          <a:schemeClr val="bg1"/>
                        </a:solidFill>
                        <a:latin typeface="Cambria Math" panose="02040503050406030204"/>
                      </a:rPr>
                      <m:t>，</m:t>
                    </m:r>
                    <m:r>
                      <a:rPr lang="en-US" altLang="zh-CN" b="1" i="1">
                        <a:solidFill>
                          <a:schemeClr val="bg1"/>
                        </a:solidFill>
                        <a:latin typeface="Cambria Math" panose="02040503050406030204"/>
                      </a:rPr>
                      <m:t>𝒊</m:t>
                    </m:r>
                    <m:r>
                      <a:rPr lang="zh-CN" altLang="zh-CN" b="1">
                        <a:solidFill>
                          <a:schemeClr val="bg1"/>
                        </a:solidFill>
                        <a:latin typeface="Cambria Math" panose="02040503050406030204"/>
                      </a:rPr>
                      <m:t>，</m:t>
                    </m:r>
                    <m:r>
                      <a:rPr lang="en-US" altLang="zh-CN" b="1" i="1">
                        <a:solidFill>
                          <a:schemeClr val="bg1"/>
                        </a:solidFill>
                        <a:latin typeface="Cambria Math" panose="02040503050406030204"/>
                      </a:rPr>
                      <m:t>𝒏</m:t>
                    </m:r>
                    <m:r>
                      <a:rPr lang="en-US" altLang="zh-CN" b="1" i="1">
                        <a:solidFill>
                          <a:schemeClr val="bg1"/>
                        </a:solidFill>
                        <a:latin typeface="Cambria Math" panose="02040503050406030204"/>
                      </a:rPr>
                      <m:t>)= (</m:t>
                    </m:r>
                    <m:r>
                      <a:rPr lang="en-US" altLang="zh-CN" b="1" i="1">
                        <a:solidFill>
                          <a:schemeClr val="bg1"/>
                        </a:solidFill>
                        <a:latin typeface="Cambria Math" panose="02040503050406030204"/>
                      </a:rPr>
                      <m:t>𝑨</m:t>
                    </m:r>
                    <m:r>
                      <a:rPr lang="en-US" altLang="zh-CN" b="1" i="1">
                        <a:solidFill>
                          <a:schemeClr val="bg1"/>
                        </a:solidFill>
                        <a:latin typeface="Cambria Math" panose="02040503050406030204"/>
                      </a:rPr>
                      <m:t>/</m:t>
                    </m:r>
                    <m:r>
                      <a:rPr lang="en-US" altLang="zh-CN" b="1" i="1">
                        <a:solidFill>
                          <a:schemeClr val="bg1"/>
                        </a:solidFill>
                        <a:latin typeface="Cambria Math" panose="02040503050406030204"/>
                      </a:rPr>
                      <m:t>𝑭</m:t>
                    </m:r>
                    <m:r>
                      <a:rPr lang="zh-CN" altLang="zh-CN" b="1" i="1">
                        <a:solidFill>
                          <a:schemeClr val="bg1"/>
                        </a:solidFill>
                        <a:latin typeface="Cambria Math" panose="02040503050406030204"/>
                      </a:rPr>
                      <m:t>，</m:t>
                    </m:r>
                    <m:r>
                      <a:rPr lang="en-US" altLang="zh-CN" b="1" i="1">
                        <a:solidFill>
                          <a:schemeClr val="bg1"/>
                        </a:solidFill>
                        <a:latin typeface="Cambria Math" panose="02040503050406030204"/>
                      </a:rPr>
                      <m:t>𝒊</m:t>
                    </m:r>
                    <m:r>
                      <a:rPr lang="zh-CN" altLang="zh-CN" b="1">
                        <a:solidFill>
                          <a:schemeClr val="bg1"/>
                        </a:solidFill>
                        <a:latin typeface="Cambria Math" panose="02040503050406030204"/>
                      </a:rPr>
                      <m:t>，</m:t>
                    </m:r>
                    <m:r>
                      <a:rPr lang="en-US" altLang="zh-CN" b="1" i="1">
                        <a:solidFill>
                          <a:schemeClr val="bg1"/>
                        </a:solidFill>
                        <a:latin typeface="Cambria Math" panose="02040503050406030204"/>
                      </a:rPr>
                      <m:t>𝒏</m:t>
                    </m:r>
                    <m:r>
                      <a:rPr lang="en-US" altLang="zh-CN" b="1" i="1">
                        <a:solidFill>
                          <a:schemeClr val="bg1"/>
                        </a:solidFill>
                        <a:latin typeface="Cambria Math" panose="02040503050406030204"/>
                      </a:rPr>
                      <m:t>)+</m:t>
                    </m:r>
                    <m:r>
                      <a:rPr lang="en-US" altLang="zh-CN" b="1" i="1">
                        <a:solidFill>
                          <a:schemeClr val="bg1"/>
                        </a:solidFill>
                        <a:latin typeface="Cambria Math" panose="02040503050406030204"/>
                      </a:rPr>
                      <m:t>𝒊</m:t>
                    </m:r>
                  </m:oMath>
                </a14:m>
                <a:endParaRPr lang="zh-CN" altLang="en-US" b="1" dirty="0">
                  <a:solidFill>
                    <a:schemeClr val="bg1"/>
                  </a:solidFill>
                </a:endParaRPr>
              </a:p>
            </p:txBody>
          </p:sp>
        </mc:Choice>
        <mc:Fallback xmlns="">
          <p:sp>
            <p:nvSpPr>
              <p:cNvPr id="3" name="矩形 2"/>
              <p:cNvSpPr>
                <a:spLocks noRot="1" noChangeAspect="1" noMove="1" noResize="1" noEditPoints="1" noAdjustHandles="1" noChangeArrowheads="1" noChangeShapeType="1" noTextEdit="1"/>
              </p:cNvSpPr>
              <p:nvPr/>
            </p:nvSpPr>
            <p:spPr>
              <a:xfrm>
                <a:off x="3037105" y="1939935"/>
                <a:ext cx="7392987" cy="3970318"/>
              </a:xfrm>
              <a:prstGeom prst="rect">
                <a:avLst/>
              </a:prstGeom>
              <a:blipFill rotWithShape="1">
                <a:blip r:embed="rId3"/>
                <a:stretch>
                  <a:fillRect l="-7" r="3" b="8"/>
                </a:stretch>
              </a:blipFill>
            </p:spPr>
            <p:txBody>
              <a:bodyPr/>
              <a:lstStyle/>
              <a:p>
                <a:r>
                  <a:rPr lang="zh-CN" altLang="en-US">
                    <a:noFill/>
                  </a:rPr>
                  <a:t> </a:t>
                </a:r>
              </a:p>
            </p:txBody>
          </p:sp>
        </mc:Fallback>
      </mc:AlternateContent>
      <p:sp>
        <p:nvSpPr>
          <p:cNvPr id="7" name="灯片编号占位符 6">
            <a:extLst>
              <a:ext uri="{FF2B5EF4-FFF2-40B4-BE49-F238E27FC236}">
                <a16:creationId xmlns:a16="http://schemas.microsoft.com/office/drawing/2014/main" id="{6EE23E02-289A-406D-AA76-22E7A0A2F039}"/>
              </a:ext>
            </a:extLst>
          </p:cNvPr>
          <p:cNvSpPr>
            <a:spLocks noGrp="1"/>
          </p:cNvSpPr>
          <p:nvPr>
            <p:ph type="sldNum" sz="quarter" idx="12"/>
          </p:nvPr>
        </p:nvSpPr>
        <p:spPr/>
        <p:txBody>
          <a:bodyPr/>
          <a:lstStyle/>
          <a:p>
            <a:fld id="{B6F15528-21DE-4FAA-801E-634DDDAF4B2B}" type="slidenum">
              <a:rPr lang="en-US" smtClean="0"/>
              <a:t>185</a:t>
            </a:fld>
            <a:endParaRPr lang="en-US" dirty="0"/>
          </a:p>
        </p:txBody>
      </p:sp>
      <p:sp>
        <p:nvSpPr>
          <p:cNvPr id="8" name="灯片编号占位符 8">
            <a:extLst>
              <a:ext uri="{FF2B5EF4-FFF2-40B4-BE49-F238E27FC236}">
                <a16:creationId xmlns:a16="http://schemas.microsoft.com/office/drawing/2014/main" id="{C447049C-06CD-4CD9-B0C9-449866761C8F}"/>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185</a:t>
            </a:fld>
            <a:endParaRPr kumimoji="0" lang="en-US" altLang="zh-CN" sz="1800" dirty="0">
              <a:latin typeface="Times New Roman" panose="02020603050405020304" pitchFamily="18" charset="0"/>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7120" y="381794"/>
            <a:ext cx="6581775" cy="400050"/>
          </a:xfrm>
        </p:spPr>
        <p:txBody>
          <a:bodyPr/>
          <a:lstStyle/>
          <a:p>
            <a:r>
              <a:rPr lang="en-US" altLang="zh-CN" b="1" dirty="0"/>
              <a:t>2.2.3 </a:t>
            </a:r>
            <a:r>
              <a:rPr lang="zh-CN" altLang="zh-CN" b="1" dirty="0"/>
              <a:t>资金的等值计算及其应用</a:t>
            </a:r>
            <a:endParaRPr lang="zh-CN" altLang="en-US" b="1" dirty="0"/>
          </a:p>
        </p:txBody>
      </p:sp>
      <p:sp>
        <p:nvSpPr>
          <p:cNvPr id="6"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直线 2"/>
          <p:cNvSpPr>
            <a:spLocks noChangeShapeType="1"/>
          </p:cNvSpPr>
          <p:nvPr/>
        </p:nvSpPr>
        <p:spPr bwMode="auto">
          <a:xfrm>
            <a:off x="3120111" y="1753394"/>
            <a:ext cx="0" cy="3736975"/>
          </a:xfrm>
          <a:prstGeom prst="line">
            <a:avLst/>
          </a:prstGeom>
          <a:noFill/>
          <a:ln w="12700">
            <a:solidFill>
              <a:srgbClr val="FEFEFE">
                <a:alpha val="50195"/>
              </a:srgbClr>
            </a:solidFill>
            <a:round/>
          </a:ln>
        </p:spPr>
        <p:txBody>
          <a:bodyPr/>
          <a:lstStyle/>
          <a:p>
            <a:endParaRPr lang="zh-CN" altLang="en-US"/>
          </a:p>
        </p:txBody>
      </p:sp>
      <p:sp>
        <p:nvSpPr>
          <p:cNvPr id="12" name="直线 3"/>
          <p:cNvSpPr>
            <a:spLocks noChangeShapeType="1"/>
          </p:cNvSpPr>
          <p:nvPr/>
        </p:nvSpPr>
        <p:spPr bwMode="auto">
          <a:xfrm>
            <a:off x="1298575" y="3623469"/>
            <a:ext cx="3552825" cy="0"/>
          </a:xfrm>
          <a:prstGeom prst="line">
            <a:avLst/>
          </a:prstGeom>
          <a:noFill/>
          <a:ln w="12700">
            <a:solidFill>
              <a:srgbClr val="FEFEFE">
                <a:alpha val="50195"/>
              </a:srgbClr>
            </a:solidFill>
            <a:round/>
          </a:ln>
        </p:spPr>
        <p:txBody>
          <a:bodyPr/>
          <a:lstStyle/>
          <a:p>
            <a:endParaRPr lang="zh-CN" altLang="en-US"/>
          </a:p>
        </p:txBody>
      </p:sp>
      <p:sp>
        <p:nvSpPr>
          <p:cNvPr id="13" name="椭圆 21"/>
          <p:cNvSpPr>
            <a:spLocks noChangeArrowheads="1"/>
          </p:cNvSpPr>
          <p:nvPr/>
        </p:nvSpPr>
        <p:spPr bwMode="auto">
          <a:xfrm>
            <a:off x="2008447" y="2690200"/>
            <a:ext cx="2844800" cy="2867025"/>
          </a:xfrm>
          <a:prstGeom prst="ellipse">
            <a:avLst/>
          </a:prstGeom>
          <a:noFill/>
          <a:ln w="9525">
            <a:solidFill>
              <a:srgbClr val="FEFEFE">
                <a:alpha val="50195"/>
              </a:srgbClr>
            </a:solidFill>
            <a:round/>
          </a:ln>
        </p:spPr>
        <p:txBody>
          <a:bodyPr wrap="none" anchor="ctr"/>
          <a:lstStyle/>
          <a:p>
            <a:endParaRPr lang="zh-CN" altLang="en-US"/>
          </a:p>
        </p:txBody>
      </p:sp>
      <p:grpSp>
        <p:nvGrpSpPr>
          <p:cNvPr id="14" name="组合 22"/>
          <p:cNvGrpSpPr/>
          <p:nvPr/>
        </p:nvGrpSpPr>
        <p:grpSpPr bwMode="auto">
          <a:xfrm>
            <a:off x="856844" y="2215866"/>
            <a:ext cx="3262313" cy="3139153"/>
            <a:chOff x="579" y="1589"/>
            <a:chExt cx="1358" cy="1358"/>
          </a:xfrm>
        </p:grpSpPr>
        <p:sp>
          <p:nvSpPr>
            <p:cNvPr id="15" name="椭圆 23"/>
            <p:cNvSpPr>
              <a:spLocks noChangeArrowheads="1"/>
            </p:cNvSpPr>
            <p:nvPr/>
          </p:nvSpPr>
          <p:spPr bwMode="gray">
            <a:xfrm>
              <a:off x="579" y="1589"/>
              <a:ext cx="1358" cy="1358"/>
            </a:xfrm>
            <a:prstGeom prst="ellipse">
              <a:avLst/>
            </a:prstGeom>
            <a:gradFill rotWithShape="1">
              <a:gsLst>
                <a:gs pos="0">
                  <a:schemeClr val="accent2">
                    <a:gamma/>
                    <a:tint val="10980"/>
                    <a:invGamma/>
                  </a:schemeClr>
                </a:gs>
                <a:gs pos="100000">
                  <a:schemeClr val="accent2"/>
                </a:gs>
              </a:gsLst>
              <a:lin ang="2700000" scaled="1"/>
            </a:gradFill>
            <a:ln w="38100">
              <a:solidFill>
                <a:srgbClr val="F8F8F8"/>
              </a:solidFill>
              <a:round/>
            </a:ln>
            <a:effectLst>
              <a:outerShdw dist="81320" dir="3080412" algn="ctr" rotWithShape="0">
                <a:srgbClr val="5F5F5F">
                  <a:alpha val="50000"/>
                </a:srgbClr>
              </a:outerShdw>
            </a:effectLst>
          </p:spPr>
          <p:txBody>
            <a:bodyPr wrap="none" anchor="ctr"/>
            <a:lstStyle/>
            <a:p>
              <a:pPr>
                <a:defRPr/>
              </a:pPr>
              <a:endParaRPr lang="zh-CN" altLang="en-US">
                <a:ea typeface="+mn-ea"/>
              </a:endParaRPr>
            </a:p>
          </p:txBody>
        </p:sp>
        <p:sp>
          <p:nvSpPr>
            <p:cNvPr id="16" name="椭圆 24"/>
            <p:cNvSpPr>
              <a:spLocks noChangeArrowheads="1"/>
            </p:cNvSpPr>
            <p:nvPr/>
          </p:nvSpPr>
          <p:spPr bwMode="gray">
            <a:xfrm>
              <a:off x="635" y="1642"/>
              <a:ext cx="1245" cy="1246"/>
            </a:xfrm>
            <a:prstGeom prst="ellipse">
              <a:avLst/>
            </a:prstGeom>
            <a:solidFill>
              <a:srgbClr val="3E5CCC"/>
            </a:solidFill>
            <a:ln>
              <a:noFill/>
            </a:ln>
            <a:effectLst/>
          </p:spPr>
          <p:txBody>
            <a:bodyPr wrap="none" anchor="ctr"/>
            <a:lstStyle/>
            <a:p>
              <a:pPr>
                <a:defRPr/>
              </a:pPr>
              <a:endParaRPr lang="zh-CN" altLang="en-US">
                <a:ea typeface="+mn-ea"/>
              </a:endParaRPr>
            </a:p>
          </p:txBody>
        </p:sp>
        <p:sp>
          <p:nvSpPr>
            <p:cNvPr id="17" name="椭圆 25"/>
            <p:cNvSpPr>
              <a:spLocks noChangeArrowheads="1"/>
            </p:cNvSpPr>
            <p:nvPr/>
          </p:nvSpPr>
          <p:spPr bwMode="gray">
            <a:xfrm>
              <a:off x="865" y="1880"/>
              <a:ext cx="799" cy="798"/>
            </a:xfrm>
            <a:prstGeom prst="ellipse">
              <a:avLst/>
            </a:prstGeom>
            <a:solidFill>
              <a:schemeClr val="bg1"/>
            </a:solidFill>
            <a:ln>
              <a:noFill/>
            </a:ln>
            <a:effectLst/>
          </p:spPr>
          <p:txBody>
            <a:bodyPr wrap="none" anchor="ctr"/>
            <a:lstStyle/>
            <a:p>
              <a:pPr>
                <a:defRPr/>
              </a:pPr>
              <a:endParaRPr lang="zh-CN" altLang="en-US">
                <a:ea typeface="+mn-ea"/>
              </a:endParaRPr>
            </a:p>
          </p:txBody>
        </p:sp>
      </p:grpSp>
      <p:sp>
        <p:nvSpPr>
          <p:cNvPr id="18" name="椭圆 26"/>
          <p:cNvSpPr>
            <a:spLocks noChangeArrowheads="1"/>
          </p:cNvSpPr>
          <p:nvPr/>
        </p:nvSpPr>
        <p:spPr bwMode="auto">
          <a:xfrm>
            <a:off x="1446213" y="1993107"/>
            <a:ext cx="3244850" cy="3246437"/>
          </a:xfrm>
          <a:prstGeom prst="ellipse">
            <a:avLst/>
          </a:prstGeom>
          <a:noFill/>
          <a:ln w="19050">
            <a:solidFill>
              <a:srgbClr val="FEFEFE">
                <a:alpha val="50195"/>
              </a:srgbClr>
            </a:solidFill>
            <a:round/>
          </a:ln>
        </p:spPr>
        <p:txBody>
          <a:bodyPr wrap="none" anchor="ctr"/>
          <a:lstStyle/>
          <a:p>
            <a:endParaRPr lang="zh-CN" altLang="en-US"/>
          </a:p>
        </p:txBody>
      </p:sp>
      <p:sp>
        <p:nvSpPr>
          <p:cNvPr id="19" name="矩形 27"/>
          <p:cNvSpPr>
            <a:spLocks noChangeArrowheads="1"/>
          </p:cNvSpPr>
          <p:nvPr/>
        </p:nvSpPr>
        <p:spPr bwMode="black">
          <a:xfrm>
            <a:off x="4930775" y="1882873"/>
            <a:ext cx="6578600" cy="400110"/>
          </a:xfrm>
          <a:prstGeom prst="rect">
            <a:avLst/>
          </a:prstGeom>
          <a:noFill/>
          <a:ln w="9525">
            <a:noFill/>
            <a:miter lim="800000"/>
          </a:ln>
        </p:spPr>
        <p:txBody>
          <a:bodyPr wrap="square">
            <a:spAutoFit/>
          </a:bodyPr>
          <a:lstStyle/>
          <a:p>
            <a:r>
              <a:rPr lang="zh-CN" altLang="zh-CN" sz="2000" b="1" dirty="0"/>
              <a:t>项目实施方案的初期投资发生在方案寿命期的期初</a:t>
            </a:r>
            <a:endParaRPr lang="en-US" altLang="zh-CN" sz="2000" b="1" dirty="0">
              <a:solidFill>
                <a:srgbClr val="080808"/>
              </a:solidFill>
              <a:cs typeface="Arial" panose="020B0604020202020204" pitchFamily="34" charset="0"/>
            </a:endParaRPr>
          </a:p>
        </p:txBody>
      </p:sp>
      <p:sp>
        <p:nvSpPr>
          <p:cNvPr id="20" name="文本框 32"/>
          <p:cNvSpPr txBox="1">
            <a:spLocks noChangeArrowheads="1"/>
          </p:cNvSpPr>
          <p:nvPr/>
        </p:nvSpPr>
        <p:spPr bwMode="black">
          <a:xfrm>
            <a:off x="1475782" y="3064556"/>
            <a:ext cx="1987550" cy="1569660"/>
          </a:xfrm>
          <a:prstGeom prst="rect">
            <a:avLst/>
          </a:prstGeom>
          <a:noFill/>
          <a:ln>
            <a:noFill/>
          </a:ln>
          <a:effectLst>
            <a:outerShdw dist="28398" dir="1593903" algn="ctr" rotWithShape="0">
              <a:srgbClr val="1C1C1C"/>
            </a:outerShdw>
          </a:effectLst>
        </p:spPr>
        <p:txBody>
          <a:bodyPr>
            <a:spAutoFit/>
          </a:bodyPr>
          <a:lstStyle/>
          <a:p>
            <a:pPr algn="ctr">
              <a:spcBef>
                <a:spcPct val="50000"/>
              </a:spcBef>
              <a:defRPr/>
            </a:pPr>
            <a:r>
              <a:rPr lang="zh-CN" altLang="zh-CN"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资金等值</a:t>
            </a:r>
            <a:endParaRPr lang="en-US" altLang="zh-CN"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a:p>
            <a:pPr algn="ctr">
              <a:spcBef>
                <a:spcPct val="50000"/>
              </a:spcBef>
              <a:defRPr/>
            </a:pPr>
            <a:r>
              <a:rPr lang="zh-CN" altLang="zh-CN"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计算的注</a:t>
            </a:r>
            <a:endParaRPr lang="en-US" altLang="zh-CN"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a:p>
            <a:pPr algn="ctr">
              <a:spcBef>
                <a:spcPct val="50000"/>
              </a:spcBef>
              <a:defRPr/>
            </a:pPr>
            <a:r>
              <a:rPr lang="zh-CN" altLang="zh-CN"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意事项</a:t>
            </a:r>
            <a:endParaRPr lang="en-US" altLang="zh-CN"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ea"/>
              <a:cs typeface="Arial" panose="020B0604020202020204" pitchFamily="34" charset="0"/>
            </a:endParaRPr>
          </a:p>
        </p:txBody>
      </p:sp>
      <p:grpSp>
        <p:nvGrpSpPr>
          <p:cNvPr id="21" name="组合 33"/>
          <p:cNvGrpSpPr/>
          <p:nvPr/>
        </p:nvGrpSpPr>
        <p:grpSpPr bwMode="auto">
          <a:xfrm>
            <a:off x="3690023" y="1975644"/>
            <a:ext cx="339725" cy="339725"/>
            <a:chOff x="2928" y="2208"/>
            <a:chExt cx="262" cy="262"/>
          </a:xfrm>
        </p:grpSpPr>
        <p:sp>
          <p:nvSpPr>
            <p:cNvPr id="22" name="椭圆 34"/>
            <p:cNvSpPr>
              <a:spLocks noChangeArrowheads="1"/>
            </p:cNvSpPr>
            <p:nvPr/>
          </p:nvSpPr>
          <p:spPr bwMode="gray">
            <a:xfrm>
              <a:off x="2928" y="2208"/>
              <a:ext cx="262" cy="262"/>
            </a:xfrm>
            <a:prstGeom prst="ellipse">
              <a:avLst/>
            </a:prstGeom>
            <a:gradFill rotWithShape="1">
              <a:gsLst>
                <a:gs pos="0">
                  <a:schemeClr val="accent1">
                    <a:gamma/>
                    <a:tint val="28627"/>
                    <a:invGamma/>
                  </a:schemeClr>
                </a:gs>
                <a:gs pos="100000">
                  <a:schemeClr val="accent1"/>
                </a:gs>
              </a:gsLst>
              <a:lin ang="2700000" scaled="1"/>
            </a:gradFill>
            <a:ln w="12700">
              <a:solidFill>
                <a:srgbClr val="F8F8F8"/>
              </a:solidFill>
              <a:round/>
            </a:ln>
            <a:effectLst>
              <a:outerShdw dist="35921" dir="2700000" algn="ctr" rotWithShape="0">
                <a:srgbClr val="1C1C1C">
                  <a:alpha val="50000"/>
                </a:srgbClr>
              </a:outerShdw>
            </a:effectLst>
          </p:spPr>
          <p:txBody>
            <a:bodyPr wrap="none" anchor="ctr"/>
            <a:lstStyle/>
            <a:p>
              <a:pPr>
                <a:defRPr/>
              </a:pPr>
              <a:endParaRPr lang="zh-CN" altLang="en-US">
                <a:ea typeface="+mn-ea"/>
              </a:endParaRPr>
            </a:p>
          </p:txBody>
        </p:sp>
        <p:sp>
          <p:nvSpPr>
            <p:cNvPr id="23" name="椭圆 35"/>
            <p:cNvSpPr>
              <a:spLocks noChangeArrowheads="1"/>
            </p:cNvSpPr>
            <p:nvPr/>
          </p:nvSpPr>
          <p:spPr bwMode="gray">
            <a:xfrm>
              <a:off x="2949" y="2230"/>
              <a:ext cx="218" cy="218"/>
            </a:xfrm>
            <a:prstGeom prst="ellipse">
              <a:avLst/>
            </a:prstGeom>
            <a:gradFill rotWithShape="1">
              <a:gsLst>
                <a:gs pos="0">
                  <a:schemeClr val="accent1">
                    <a:alpha val="89999"/>
                  </a:schemeClr>
                </a:gs>
                <a:gs pos="100000">
                  <a:schemeClr val="accent1">
                    <a:gamma/>
                    <a:tint val="25490"/>
                    <a:invGamma/>
                  </a:schemeClr>
                </a:gs>
              </a:gsLst>
              <a:lin ang="2700000" scaled="1"/>
            </a:gradFill>
            <a:ln>
              <a:noFill/>
            </a:ln>
            <a:effectLst/>
          </p:spPr>
          <p:txBody>
            <a:bodyPr wrap="none" anchor="ctr"/>
            <a:lstStyle/>
            <a:p>
              <a:pPr>
                <a:defRPr/>
              </a:pPr>
              <a:endParaRPr lang="zh-CN" altLang="en-US">
                <a:ea typeface="+mn-ea"/>
              </a:endParaRPr>
            </a:p>
          </p:txBody>
        </p:sp>
      </p:grpSp>
      <p:grpSp>
        <p:nvGrpSpPr>
          <p:cNvPr id="24" name="组合 36"/>
          <p:cNvGrpSpPr/>
          <p:nvPr/>
        </p:nvGrpSpPr>
        <p:grpSpPr bwMode="auto">
          <a:xfrm>
            <a:off x="4382173" y="2645569"/>
            <a:ext cx="339725" cy="339725"/>
            <a:chOff x="2928" y="2208"/>
            <a:chExt cx="262" cy="262"/>
          </a:xfrm>
        </p:grpSpPr>
        <p:sp>
          <p:nvSpPr>
            <p:cNvPr id="25" name="椭圆 37"/>
            <p:cNvSpPr>
              <a:spLocks noChangeArrowheads="1"/>
            </p:cNvSpPr>
            <p:nvPr/>
          </p:nvSpPr>
          <p:spPr bwMode="gray">
            <a:xfrm>
              <a:off x="2928" y="2208"/>
              <a:ext cx="262" cy="262"/>
            </a:xfrm>
            <a:prstGeom prst="ellipse">
              <a:avLst/>
            </a:prstGeom>
            <a:gradFill rotWithShape="1">
              <a:gsLst>
                <a:gs pos="0">
                  <a:schemeClr val="accent1">
                    <a:gamma/>
                    <a:tint val="28627"/>
                    <a:invGamma/>
                  </a:schemeClr>
                </a:gs>
                <a:gs pos="100000">
                  <a:schemeClr val="accent1"/>
                </a:gs>
              </a:gsLst>
              <a:lin ang="2700000" scaled="1"/>
            </a:gradFill>
            <a:ln w="12700">
              <a:solidFill>
                <a:srgbClr val="F8F8F8"/>
              </a:solidFill>
              <a:round/>
            </a:ln>
            <a:effectLst>
              <a:outerShdw dist="35921" dir="2700000" algn="ctr" rotWithShape="0">
                <a:srgbClr val="1C1C1C">
                  <a:alpha val="50000"/>
                </a:srgbClr>
              </a:outerShdw>
            </a:effectLst>
          </p:spPr>
          <p:txBody>
            <a:bodyPr wrap="none" anchor="ctr"/>
            <a:lstStyle/>
            <a:p>
              <a:pPr>
                <a:defRPr/>
              </a:pPr>
              <a:endParaRPr lang="zh-CN" altLang="en-US">
                <a:ea typeface="+mn-ea"/>
              </a:endParaRPr>
            </a:p>
          </p:txBody>
        </p:sp>
        <p:sp>
          <p:nvSpPr>
            <p:cNvPr id="26" name="椭圆 38"/>
            <p:cNvSpPr>
              <a:spLocks noChangeArrowheads="1"/>
            </p:cNvSpPr>
            <p:nvPr/>
          </p:nvSpPr>
          <p:spPr bwMode="gray">
            <a:xfrm>
              <a:off x="2949" y="2230"/>
              <a:ext cx="218" cy="218"/>
            </a:xfrm>
            <a:prstGeom prst="ellipse">
              <a:avLst/>
            </a:prstGeom>
            <a:gradFill rotWithShape="1">
              <a:gsLst>
                <a:gs pos="0">
                  <a:schemeClr val="accent1">
                    <a:alpha val="89999"/>
                  </a:schemeClr>
                </a:gs>
                <a:gs pos="100000">
                  <a:schemeClr val="accent1">
                    <a:gamma/>
                    <a:tint val="25490"/>
                    <a:invGamma/>
                  </a:schemeClr>
                </a:gs>
              </a:gsLst>
              <a:lin ang="2700000" scaled="1"/>
            </a:gradFill>
            <a:ln>
              <a:noFill/>
            </a:ln>
            <a:effectLst/>
          </p:spPr>
          <p:txBody>
            <a:bodyPr wrap="none" anchor="ctr"/>
            <a:lstStyle/>
            <a:p>
              <a:pPr>
                <a:defRPr/>
              </a:pPr>
              <a:endParaRPr lang="zh-CN" altLang="en-US">
                <a:ea typeface="+mn-ea"/>
              </a:endParaRPr>
            </a:p>
          </p:txBody>
        </p:sp>
      </p:grpSp>
      <p:grpSp>
        <p:nvGrpSpPr>
          <p:cNvPr id="27" name="组合 39"/>
          <p:cNvGrpSpPr/>
          <p:nvPr/>
        </p:nvGrpSpPr>
        <p:grpSpPr bwMode="auto">
          <a:xfrm>
            <a:off x="4692650" y="3474244"/>
            <a:ext cx="339725" cy="339725"/>
            <a:chOff x="2928" y="2208"/>
            <a:chExt cx="262" cy="262"/>
          </a:xfrm>
        </p:grpSpPr>
        <p:sp>
          <p:nvSpPr>
            <p:cNvPr id="28" name="椭圆 40"/>
            <p:cNvSpPr>
              <a:spLocks noChangeArrowheads="1"/>
            </p:cNvSpPr>
            <p:nvPr/>
          </p:nvSpPr>
          <p:spPr bwMode="gray">
            <a:xfrm>
              <a:off x="2928" y="2208"/>
              <a:ext cx="262" cy="262"/>
            </a:xfrm>
            <a:prstGeom prst="ellipse">
              <a:avLst/>
            </a:prstGeom>
            <a:gradFill rotWithShape="1">
              <a:gsLst>
                <a:gs pos="0">
                  <a:schemeClr val="accent1">
                    <a:gamma/>
                    <a:tint val="28627"/>
                    <a:invGamma/>
                  </a:schemeClr>
                </a:gs>
                <a:gs pos="100000">
                  <a:schemeClr val="accent1"/>
                </a:gs>
              </a:gsLst>
              <a:lin ang="2700000" scaled="1"/>
            </a:gradFill>
            <a:ln w="12700">
              <a:solidFill>
                <a:srgbClr val="F8F8F8"/>
              </a:solidFill>
              <a:round/>
            </a:ln>
            <a:effectLst>
              <a:outerShdw dist="35921" dir="2700000" algn="ctr" rotWithShape="0">
                <a:srgbClr val="1C1C1C">
                  <a:alpha val="50000"/>
                </a:srgbClr>
              </a:outerShdw>
            </a:effectLst>
          </p:spPr>
          <p:txBody>
            <a:bodyPr wrap="none" anchor="ctr"/>
            <a:lstStyle/>
            <a:p>
              <a:pPr>
                <a:defRPr/>
              </a:pPr>
              <a:endParaRPr lang="zh-CN" altLang="en-US">
                <a:ea typeface="+mn-ea"/>
              </a:endParaRPr>
            </a:p>
          </p:txBody>
        </p:sp>
        <p:sp>
          <p:nvSpPr>
            <p:cNvPr id="29" name="椭圆 41"/>
            <p:cNvSpPr>
              <a:spLocks noChangeArrowheads="1"/>
            </p:cNvSpPr>
            <p:nvPr/>
          </p:nvSpPr>
          <p:spPr bwMode="gray">
            <a:xfrm>
              <a:off x="2949" y="2230"/>
              <a:ext cx="218" cy="218"/>
            </a:xfrm>
            <a:prstGeom prst="ellipse">
              <a:avLst/>
            </a:prstGeom>
            <a:gradFill rotWithShape="1">
              <a:gsLst>
                <a:gs pos="0">
                  <a:schemeClr val="accent1">
                    <a:alpha val="89999"/>
                  </a:schemeClr>
                </a:gs>
                <a:gs pos="100000">
                  <a:schemeClr val="accent1">
                    <a:gamma/>
                    <a:tint val="25490"/>
                    <a:invGamma/>
                  </a:schemeClr>
                </a:gs>
              </a:gsLst>
              <a:lin ang="2700000" scaled="1"/>
            </a:gradFill>
            <a:ln>
              <a:noFill/>
            </a:ln>
            <a:effectLst/>
          </p:spPr>
          <p:txBody>
            <a:bodyPr wrap="none" anchor="ctr"/>
            <a:lstStyle/>
            <a:p>
              <a:pPr>
                <a:defRPr/>
              </a:pPr>
              <a:endParaRPr lang="zh-CN" altLang="en-US">
                <a:ea typeface="+mn-ea"/>
              </a:endParaRPr>
            </a:p>
          </p:txBody>
        </p:sp>
      </p:grpSp>
      <p:grpSp>
        <p:nvGrpSpPr>
          <p:cNvPr id="30" name="组合 42"/>
          <p:cNvGrpSpPr/>
          <p:nvPr/>
        </p:nvGrpSpPr>
        <p:grpSpPr bwMode="auto">
          <a:xfrm>
            <a:off x="4458615" y="4425509"/>
            <a:ext cx="339725" cy="339725"/>
            <a:chOff x="2928" y="2208"/>
            <a:chExt cx="262" cy="262"/>
          </a:xfrm>
        </p:grpSpPr>
        <p:sp>
          <p:nvSpPr>
            <p:cNvPr id="31" name="椭圆 43"/>
            <p:cNvSpPr>
              <a:spLocks noChangeArrowheads="1"/>
            </p:cNvSpPr>
            <p:nvPr/>
          </p:nvSpPr>
          <p:spPr bwMode="gray">
            <a:xfrm>
              <a:off x="2928" y="2208"/>
              <a:ext cx="262" cy="262"/>
            </a:xfrm>
            <a:prstGeom prst="ellipse">
              <a:avLst/>
            </a:prstGeom>
            <a:gradFill rotWithShape="1">
              <a:gsLst>
                <a:gs pos="0">
                  <a:schemeClr val="accent1">
                    <a:gamma/>
                    <a:tint val="28627"/>
                    <a:invGamma/>
                  </a:schemeClr>
                </a:gs>
                <a:gs pos="100000">
                  <a:schemeClr val="accent1"/>
                </a:gs>
              </a:gsLst>
              <a:lin ang="2700000" scaled="1"/>
            </a:gradFill>
            <a:ln w="12700">
              <a:solidFill>
                <a:srgbClr val="F8F8F8"/>
              </a:solidFill>
              <a:round/>
            </a:ln>
            <a:effectLst>
              <a:outerShdw dist="35921" dir="2700000" algn="ctr" rotWithShape="0">
                <a:srgbClr val="1C1C1C">
                  <a:alpha val="50000"/>
                </a:srgbClr>
              </a:outerShdw>
            </a:effectLst>
          </p:spPr>
          <p:txBody>
            <a:bodyPr wrap="none" anchor="ctr"/>
            <a:lstStyle/>
            <a:p>
              <a:pPr>
                <a:defRPr/>
              </a:pPr>
              <a:endParaRPr lang="zh-CN" altLang="en-US">
                <a:ea typeface="+mn-ea"/>
              </a:endParaRPr>
            </a:p>
          </p:txBody>
        </p:sp>
        <p:sp>
          <p:nvSpPr>
            <p:cNvPr id="32" name="椭圆 44"/>
            <p:cNvSpPr>
              <a:spLocks noChangeArrowheads="1"/>
            </p:cNvSpPr>
            <p:nvPr/>
          </p:nvSpPr>
          <p:spPr bwMode="gray">
            <a:xfrm>
              <a:off x="2949" y="2230"/>
              <a:ext cx="218" cy="218"/>
            </a:xfrm>
            <a:prstGeom prst="ellipse">
              <a:avLst/>
            </a:prstGeom>
            <a:gradFill rotWithShape="1">
              <a:gsLst>
                <a:gs pos="0">
                  <a:schemeClr val="accent1">
                    <a:alpha val="89999"/>
                  </a:schemeClr>
                </a:gs>
                <a:gs pos="100000">
                  <a:schemeClr val="accent1">
                    <a:gamma/>
                    <a:tint val="25490"/>
                    <a:invGamma/>
                  </a:schemeClr>
                </a:gs>
              </a:gsLst>
              <a:lin ang="2700000" scaled="1"/>
            </a:gradFill>
            <a:ln>
              <a:noFill/>
            </a:ln>
            <a:effectLst/>
          </p:spPr>
          <p:txBody>
            <a:bodyPr wrap="none" anchor="ctr"/>
            <a:lstStyle/>
            <a:p>
              <a:pPr>
                <a:defRPr/>
              </a:pPr>
              <a:endParaRPr lang="zh-CN" altLang="en-US">
                <a:ea typeface="+mn-ea"/>
              </a:endParaRPr>
            </a:p>
          </p:txBody>
        </p:sp>
      </p:grpSp>
      <p:grpSp>
        <p:nvGrpSpPr>
          <p:cNvPr id="33" name="组合 45"/>
          <p:cNvGrpSpPr/>
          <p:nvPr/>
        </p:nvGrpSpPr>
        <p:grpSpPr bwMode="auto">
          <a:xfrm>
            <a:off x="3896113" y="5217500"/>
            <a:ext cx="339725" cy="339725"/>
            <a:chOff x="2928" y="2208"/>
            <a:chExt cx="262" cy="262"/>
          </a:xfrm>
        </p:grpSpPr>
        <p:sp>
          <p:nvSpPr>
            <p:cNvPr id="34" name="椭圆 46"/>
            <p:cNvSpPr>
              <a:spLocks noChangeArrowheads="1"/>
            </p:cNvSpPr>
            <p:nvPr/>
          </p:nvSpPr>
          <p:spPr bwMode="gray">
            <a:xfrm>
              <a:off x="2928" y="2208"/>
              <a:ext cx="262" cy="262"/>
            </a:xfrm>
            <a:prstGeom prst="ellipse">
              <a:avLst/>
            </a:prstGeom>
            <a:gradFill rotWithShape="1">
              <a:gsLst>
                <a:gs pos="0">
                  <a:schemeClr val="accent1">
                    <a:gamma/>
                    <a:tint val="28627"/>
                    <a:invGamma/>
                  </a:schemeClr>
                </a:gs>
                <a:gs pos="100000">
                  <a:schemeClr val="accent1"/>
                </a:gs>
              </a:gsLst>
              <a:lin ang="2700000" scaled="1"/>
            </a:gradFill>
            <a:ln w="12700">
              <a:solidFill>
                <a:srgbClr val="F8F8F8"/>
              </a:solidFill>
              <a:round/>
            </a:ln>
            <a:effectLst>
              <a:outerShdw dist="35921" dir="2700000" algn="ctr" rotWithShape="0">
                <a:srgbClr val="1C1C1C">
                  <a:alpha val="50000"/>
                </a:srgbClr>
              </a:outerShdw>
            </a:effectLst>
          </p:spPr>
          <p:txBody>
            <a:bodyPr wrap="none" anchor="ctr"/>
            <a:lstStyle/>
            <a:p>
              <a:pPr>
                <a:defRPr/>
              </a:pPr>
              <a:endParaRPr lang="zh-CN" altLang="en-US">
                <a:ea typeface="+mn-ea"/>
              </a:endParaRPr>
            </a:p>
          </p:txBody>
        </p:sp>
        <p:sp>
          <p:nvSpPr>
            <p:cNvPr id="35" name="椭圆 47"/>
            <p:cNvSpPr>
              <a:spLocks noChangeArrowheads="1"/>
            </p:cNvSpPr>
            <p:nvPr/>
          </p:nvSpPr>
          <p:spPr bwMode="gray">
            <a:xfrm>
              <a:off x="2949" y="2230"/>
              <a:ext cx="218" cy="218"/>
            </a:xfrm>
            <a:prstGeom prst="ellipse">
              <a:avLst/>
            </a:prstGeom>
            <a:gradFill rotWithShape="1">
              <a:gsLst>
                <a:gs pos="0">
                  <a:schemeClr val="accent1">
                    <a:alpha val="89999"/>
                  </a:schemeClr>
                </a:gs>
                <a:gs pos="100000">
                  <a:schemeClr val="accent1">
                    <a:gamma/>
                    <a:tint val="25490"/>
                    <a:invGamma/>
                  </a:schemeClr>
                </a:gs>
              </a:gsLst>
              <a:lin ang="2700000" scaled="1"/>
            </a:gradFill>
            <a:ln>
              <a:noFill/>
            </a:ln>
            <a:effectLst/>
          </p:spPr>
          <p:txBody>
            <a:bodyPr wrap="none" anchor="ctr"/>
            <a:lstStyle/>
            <a:p>
              <a:pPr>
                <a:defRPr/>
              </a:pPr>
              <a:endParaRPr lang="zh-CN" altLang="en-US">
                <a:ea typeface="+mn-ea"/>
              </a:endParaRPr>
            </a:p>
          </p:txBody>
        </p:sp>
      </p:grpSp>
      <p:sp>
        <p:nvSpPr>
          <p:cNvPr id="36" name="矩形 27"/>
          <p:cNvSpPr>
            <a:spLocks noChangeArrowheads="1"/>
          </p:cNvSpPr>
          <p:nvPr/>
        </p:nvSpPr>
        <p:spPr bwMode="black">
          <a:xfrm>
            <a:off x="5337174" y="2591594"/>
            <a:ext cx="6861175" cy="400110"/>
          </a:xfrm>
          <a:prstGeom prst="rect">
            <a:avLst/>
          </a:prstGeom>
          <a:noFill/>
          <a:ln w="9525">
            <a:noFill/>
            <a:miter lim="800000"/>
          </a:ln>
        </p:spPr>
        <p:txBody>
          <a:bodyPr wrap="square">
            <a:spAutoFit/>
          </a:bodyPr>
          <a:lstStyle/>
          <a:p>
            <a:r>
              <a:rPr lang="zh-CN" altLang="zh-CN" sz="2000" b="1" dirty="0"/>
              <a:t>项目方案实施中的经常性收入、支出，发生在计息期的期末</a:t>
            </a:r>
            <a:endParaRPr lang="en-US" altLang="zh-CN" sz="2000" b="1" dirty="0">
              <a:solidFill>
                <a:srgbClr val="080808"/>
              </a:solidFill>
              <a:cs typeface="Arial" panose="020B0604020202020204" pitchFamily="34" charset="0"/>
            </a:endParaRPr>
          </a:p>
        </p:txBody>
      </p:sp>
      <p:sp>
        <p:nvSpPr>
          <p:cNvPr id="37" name="矩形 27"/>
          <p:cNvSpPr>
            <a:spLocks noChangeArrowheads="1"/>
          </p:cNvSpPr>
          <p:nvPr/>
        </p:nvSpPr>
        <p:spPr bwMode="black">
          <a:xfrm>
            <a:off x="5492193" y="3456734"/>
            <a:ext cx="4521200" cy="400110"/>
          </a:xfrm>
          <a:prstGeom prst="rect">
            <a:avLst/>
          </a:prstGeom>
          <a:noFill/>
          <a:ln w="9525">
            <a:noFill/>
            <a:miter lim="800000"/>
          </a:ln>
        </p:spPr>
        <p:txBody>
          <a:bodyPr wrap="square">
            <a:spAutoFit/>
          </a:bodyPr>
          <a:lstStyle/>
          <a:p>
            <a:r>
              <a:rPr lang="zh-CN" altLang="zh-CN" sz="2000" b="1" dirty="0"/>
              <a:t>现值</a:t>
            </a:r>
            <a:r>
              <a:rPr lang="en-US" altLang="zh-CN" sz="2000" b="1" dirty="0"/>
              <a:t> </a:t>
            </a:r>
            <a:r>
              <a:rPr lang="en-US" altLang="zh-CN" sz="2000" b="1" i="1" dirty="0"/>
              <a:t>P </a:t>
            </a:r>
            <a:r>
              <a:rPr lang="zh-CN" altLang="zh-CN" sz="2000" b="1" dirty="0"/>
              <a:t>和终值</a:t>
            </a:r>
            <a:r>
              <a:rPr lang="en-US" altLang="zh-CN" sz="2000" b="1" dirty="0"/>
              <a:t> </a:t>
            </a:r>
            <a:r>
              <a:rPr lang="en-US" altLang="zh-CN" sz="2000" b="1" i="1" dirty="0"/>
              <a:t>F </a:t>
            </a:r>
            <a:r>
              <a:rPr lang="zh-CN" altLang="zh-CN" sz="2000" b="1" dirty="0"/>
              <a:t>永远相差</a:t>
            </a:r>
            <a:r>
              <a:rPr lang="en-US" altLang="zh-CN" sz="2000" b="1" dirty="0"/>
              <a:t> </a:t>
            </a:r>
            <a:r>
              <a:rPr lang="en-US" altLang="zh-CN" sz="2000" b="1" i="1" dirty="0"/>
              <a:t>n </a:t>
            </a:r>
            <a:r>
              <a:rPr lang="zh-CN" altLang="zh-CN" sz="2000" b="1" dirty="0"/>
              <a:t>个计息期</a:t>
            </a:r>
            <a:endParaRPr lang="en-US" altLang="zh-CN" sz="2000" b="1" dirty="0">
              <a:solidFill>
                <a:srgbClr val="080808"/>
              </a:solidFill>
              <a:cs typeface="Arial" panose="020B0604020202020204" pitchFamily="34" charset="0"/>
            </a:endParaRPr>
          </a:p>
        </p:txBody>
      </p:sp>
      <p:sp>
        <p:nvSpPr>
          <p:cNvPr id="38" name="矩形 37"/>
          <p:cNvSpPr/>
          <p:nvPr/>
        </p:nvSpPr>
        <p:spPr>
          <a:xfrm>
            <a:off x="5342967" y="4437542"/>
            <a:ext cx="6471208" cy="400110"/>
          </a:xfrm>
          <a:prstGeom prst="rect">
            <a:avLst/>
          </a:prstGeom>
        </p:spPr>
        <p:txBody>
          <a:bodyPr wrap="square">
            <a:spAutoFit/>
          </a:bodyPr>
          <a:lstStyle/>
          <a:p>
            <a:r>
              <a:rPr lang="zh-CN" altLang="zh-CN" sz="2000" b="1" dirty="0"/>
              <a:t>已知</a:t>
            </a:r>
            <a:r>
              <a:rPr lang="en-US" altLang="zh-CN" sz="2000" b="1" i="1" dirty="0"/>
              <a:t>A</a:t>
            </a:r>
            <a:r>
              <a:rPr lang="zh-CN" altLang="zh-CN" sz="2000" b="1" dirty="0"/>
              <a:t>求</a:t>
            </a:r>
            <a:r>
              <a:rPr lang="en-US" altLang="zh-CN" sz="2000" b="1" dirty="0"/>
              <a:t> </a:t>
            </a:r>
            <a:r>
              <a:rPr lang="en-US" altLang="zh-CN" sz="2000" b="1" i="1" dirty="0"/>
              <a:t>F</a:t>
            </a:r>
            <a:r>
              <a:rPr lang="zh-CN" altLang="zh-CN" sz="2000" b="1" dirty="0"/>
              <a:t>，所求的</a:t>
            </a:r>
            <a:r>
              <a:rPr lang="en-US" altLang="zh-CN" sz="2000" b="1" i="1" dirty="0"/>
              <a:t>F </a:t>
            </a:r>
            <a:r>
              <a:rPr lang="zh-CN" altLang="zh-CN" sz="2000" b="1" dirty="0"/>
              <a:t>发生在最后一个</a:t>
            </a:r>
            <a:r>
              <a:rPr lang="en-US" altLang="zh-CN" sz="2000" b="1" i="1" dirty="0"/>
              <a:t>A</a:t>
            </a:r>
            <a:r>
              <a:rPr lang="zh-CN" altLang="zh-CN" sz="2000" b="1" dirty="0"/>
              <a:t>的同一个时点上</a:t>
            </a:r>
            <a:endParaRPr lang="zh-CN" altLang="en-US" sz="2000" b="1" dirty="0"/>
          </a:p>
        </p:txBody>
      </p:sp>
      <p:sp>
        <p:nvSpPr>
          <p:cNvPr id="39" name="矩形 38"/>
          <p:cNvSpPr/>
          <p:nvPr/>
        </p:nvSpPr>
        <p:spPr>
          <a:xfrm>
            <a:off x="4833458" y="5233591"/>
            <a:ext cx="6675917" cy="400110"/>
          </a:xfrm>
          <a:prstGeom prst="rect">
            <a:avLst/>
          </a:prstGeom>
        </p:spPr>
        <p:txBody>
          <a:bodyPr wrap="square">
            <a:spAutoFit/>
          </a:bodyPr>
          <a:lstStyle/>
          <a:p>
            <a:r>
              <a:rPr lang="zh-CN" altLang="zh-CN" sz="2000" b="1" dirty="0"/>
              <a:t>已知</a:t>
            </a:r>
            <a:r>
              <a:rPr lang="en-US" altLang="zh-CN" sz="2000" b="1" dirty="0"/>
              <a:t> </a:t>
            </a:r>
            <a:r>
              <a:rPr lang="en-US" altLang="zh-CN" sz="2000" b="1" i="1" dirty="0"/>
              <a:t>A </a:t>
            </a:r>
            <a:r>
              <a:rPr lang="zh-CN" altLang="zh-CN" sz="2000" b="1" dirty="0"/>
              <a:t>求</a:t>
            </a:r>
            <a:r>
              <a:rPr lang="en-US" altLang="zh-CN" sz="2000" b="1" dirty="0"/>
              <a:t> </a:t>
            </a:r>
            <a:r>
              <a:rPr lang="en-US" altLang="zh-CN" sz="2000" b="1" i="1" dirty="0"/>
              <a:t>P</a:t>
            </a:r>
            <a:r>
              <a:rPr lang="zh-CN" altLang="zh-CN" sz="2000" b="1" dirty="0"/>
              <a:t>，所求的</a:t>
            </a:r>
            <a:r>
              <a:rPr lang="en-US" altLang="zh-CN" sz="2000" b="1" dirty="0"/>
              <a:t> </a:t>
            </a:r>
            <a:r>
              <a:rPr lang="en-US" altLang="zh-CN" sz="2000" b="1" i="1" dirty="0"/>
              <a:t>P </a:t>
            </a:r>
            <a:r>
              <a:rPr lang="zh-CN" altLang="zh-CN" sz="2000" b="1" dirty="0"/>
              <a:t>发生在第一个</a:t>
            </a:r>
            <a:r>
              <a:rPr lang="en-US" altLang="zh-CN" sz="2000" b="1" dirty="0"/>
              <a:t> </a:t>
            </a:r>
            <a:r>
              <a:rPr lang="en-US" altLang="zh-CN" sz="2000" b="1" i="1" dirty="0"/>
              <a:t>A</a:t>
            </a:r>
            <a:r>
              <a:rPr lang="en-US" altLang="zh-CN" sz="2000" b="1" dirty="0"/>
              <a:t> </a:t>
            </a:r>
            <a:r>
              <a:rPr lang="zh-CN" altLang="zh-CN" sz="2000" b="1" dirty="0"/>
              <a:t>的前一个时点上</a:t>
            </a:r>
            <a:endParaRPr lang="zh-CN" altLang="en-US" sz="2000" b="1" dirty="0"/>
          </a:p>
        </p:txBody>
      </p:sp>
      <p:sp>
        <p:nvSpPr>
          <p:cNvPr id="4" name="灯片编号占位符 3">
            <a:extLst>
              <a:ext uri="{FF2B5EF4-FFF2-40B4-BE49-F238E27FC236}">
                <a16:creationId xmlns:a16="http://schemas.microsoft.com/office/drawing/2014/main" id="{66B32DD4-BAA2-4D99-AA9C-CE5606379236}"/>
              </a:ext>
            </a:extLst>
          </p:cNvPr>
          <p:cNvSpPr>
            <a:spLocks noGrp="1"/>
          </p:cNvSpPr>
          <p:nvPr>
            <p:ph type="sldNum" sz="quarter" idx="12"/>
          </p:nvPr>
        </p:nvSpPr>
        <p:spPr/>
        <p:txBody>
          <a:bodyPr/>
          <a:lstStyle/>
          <a:p>
            <a:fld id="{B6F15528-21DE-4FAA-801E-634DDDAF4B2B}" type="slidenum">
              <a:rPr lang="en-US" smtClean="0"/>
              <a:t>186</a:t>
            </a:fld>
            <a:endParaRPr lang="en-US" dirty="0"/>
          </a:p>
        </p:txBody>
      </p:sp>
      <p:sp>
        <p:nvSpPr>
          <p:cNvPr id="40" name="灯片编号占位符 8">
            <a:extLst>
              <a:ext uri="{FF2B5EF4-FFF2-40B4-BE49-F238E27FC236}">
                <a16:creationId xmlns:a16="http://schemas.microsoft.com/office/drawing/2014/main" id="{3584F1D9-EE7E-476E-9428-C7C5CE07FB10}"/>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186</a:t>
            </a:fld>
            <a:endParaRPr kumimoji="0" lang="en-US" altLang="zh-CN" sz="1800" dirty="0">
              <a:latin typeface="Times New Roman" panose="02020603050405020304" pitchFamily="18" charset="0"/>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7120" y="381794"/>
            <a:ext cx="6581775" cy="400050"/>
          </a:xfrm>
        </p:spPr>
        <p:txBody>
          <a:bodyPr/>
          <a:lstStyle/>
          <a:p>
            <a:r>
              <a:rPr lang="en-US" altLang="zh-CN" b="1" dirty="0"/>
              <a:t>2.2.3 </a:t>
            </a:r>
            <a:r>
              <a:rPr lang="zh-CN" altLang="zh-CN" b="1" dirty="0"/>
              <a:t>资金的等值计算及其应用</a:t>
            </a:r>
            <a:endParaRPr lang="zh-CN" altLang="en-US" b="1" dirty="0"/>
          </a:p>
        </p:txBody>
      </p:sp>
      <p:sp>
        <p:nvSpPr>
          <p:cNvPr id="5" name="矩形 4"/>
          <p:cNvSpPr/>
          <p:nvPr/>
        </p:nvSpPr>
        <p:spPr>
          <a:xfrm>
            <a:off x="619074" y="882585"/>
            <a:ext cx="11201401" cy="2308324"/>
          </a:xfrm>
          <a:prstGeom prst="rect">
            <a:avLst/>
          </a:prstGeom>
        </p:spPr>
        <p:txBody>
          <a:bodyPr wrap="square">
            <a:spAutoFit/>
          </a:bodyPr>
          <a:lstStyle/>
          <a:p>
            <a:pPr>
              <a:lnSpc>
                <a:spcPct val="150000"/>
              </a:lnSpc>
            </a:pPr>
            <a:r>
              <a:rPr lang="zh-CN" altLang="zh-CN" dirty="0"/>
              <a:t>【例</a:t>
            </a:r>
            <a:r>
              <a:rPr lang="en-US" altLang="zh-CN" dirty="0"/>
              <a:t>2.15</a:t>
            </a:r>
            <a:r>
              <a:rPr lang="zh-CN" altLang="zh-CN" dirty="0"/>
              <a:t>】某</a:t>
            </a:r>
            <a:r>
              <a:rPr lang="en-US" altLang="zh-CN" dirty="0"/>
              <a:t>IT</a:t>
            </a:r>
            <a:r>
              <a:rPr lang="zh-CN" altLang="zh-CN" dirty="0"/>
              <a:t>企业计划投资某信息系统项目，该项目在前</a:t>
            </a:r>
            <a:r>
              <a:rPr lang="en-US" altLang="zh-CN" dirty="0"/>
              <a:t>3</a:t>
            </a:r>
            <a:r>
              <a:rPr lang="zh-CN" altLang="zh-CN" dirty="0"/>
              <a:t>年初分别投资</a:t>
            </a:r>
            <a:r>
              <a:rPr lang="en-US" altLang="zh-CN" dirty="0"/>
              <a:t>180</a:t>
            </a:r>
            <a:r>
              <a:rPr lang="zh-CN" altLang="zh-CN" dirty="0"/>
              <a:t>万元、</a:t>
            </a:r>
            <a:r>
              <a:rPr lang="en-US" altLang="zh-CN" dirty="0"/>
              <a:t>160</a:t>
            </a:r>
            <a:r>
              <a:rPr lang="zh-CN" altLang="zh-CN" dirty="0"/>
              <a:t>万元和</a:t>
            </a:r>
            <a:r>
              <a:rPr lang="en-US" altLang="zh-CN" dirty="0"/>
              <a:t>150</a:t>
            </a:r>
            <a:r>
              <a:rPr lang="zh-CN" altLang="zh-CN" dirty="0"/>
              <a:t>万元；预计第</a:t>
            </a:r>
            <a:r>
              <a:rPr lang="en-US" altLang="zh-CN" dirty="0"/>
              <a:t>3</a:t>
            </a:r>
            <a:r>
              <a:rPr lang="zh-CN" altLang="zh-CN" dirty="0"/>
              <a:t>年至第</a:t>
            </a:r>
            <a:r>
              <a:rPr lang="en-US" altLang="zh-CN" dirty="0"/>
              <a:t>8</a:t>
            </a:r>
            <a:r>
              <a:rPr lang="zh-CN" altLang="zh-CN" dirty="0"/>
              <a:t>年获得收益，其中每年的营业收入为</a:t>
            </a:r>
            <a:r>
              <a:rPr lang="en-US" altLang="zh-CN" dirty="0"/>
              <a:t>300</a:t>
            </a:r>
            <a:r>
              <a:rPr lang="zh-CN" altLang="zh-CN" dirty="0"/>
              <a:t>万元，经营成本预计为</a:t>
            </a:r>
            <a:r>
              <a:rPr lang="en-US" altLang="zh-CN" dirty="0"/>
              <a:t>90</a:t>
            </a:r>
            <a:r>
              <a:rPr lang="zh-CN" altLang="zh-CN" dirty="0"/>
              <a:t>万元。投资者希望能通过投资该项目能达到</a:t>
            </a:r>
            <a:r>
              <a:rPr lang="en-US" altLang="zh-CN" dirty="0"/>
              <a:t>25%</a:t>
            </a:r>
            <a:r>
              <a:rPr lang="zh-CN" altLang="zh-CN" dirty="0"/>
              <a:t>的毛利率（即不考虑税收），试问该企业如何决策是否投资该信息系统项目？</a:t>
            </a:r>
          </a:p>
        </p:txBody>
      </p:sp>
      <p:sp>
        <p:nvSpPr>
          <p:cNvPr id="6"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矩形 8"/>
          <p:cNvSpPr/>
          <p:nvPr/>
        </p:nvSpPr>
        <p:spPr>
          <a:xfrm>
            <a:off x="-27697" y="3456646"/>
            <a:ext cx="12216671" cy="45719"/>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内容占位符 4"/>
          <p:cNvSpPr txBox="1"/>
          <p:nvPr/>
        </p:nvSpPr>
        <p:spPr>
          <a:xfrm>
            <a:off x="534093" y="3270136"/>
            <a:ext cx="4913852" cy="464458"/>
          </a:xfrm>
          <a:prstGeom prst="rect">
            <a:avLst/>
          </a:prstGeom>
          <a:solidFill>
            <a:srgbClr val="FFFF00"/>
          </a:solidFill>
          <a:ln>
            <a:solidFill>
              <a:srgbClr val="FFFF00"/>
            </a:solidFill>
          </a:ln>
        </p:spPr>
        <p:txBody>
          <a:bodyPr>
            <a:norm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gn="ctr">
              <a:buNone/>
            </a:pPr>
            <a:r>
              <a:rPr lang="zh-CN" altLang="en-US" b="1" dirty="0">
                <a:solidFill>
                  <a:schemeClr val="tx1"/>
                </a:solidFill>
              </a:rPr>
              <a:t>例 </a:t>
            </a:r>
            <a:r>
              <a:rPr lang="en-US" altLang="zh-CN" b="1" dirty="0">
                <a:solidFill>
                  <a:schemeClr val="tx1"/>
                </a:solidFill>
              </a:rPr>
              <a:t>2.15</a:t>
            </a:r>
            <a:endParaRPr lang="zh-CN" altLang="en-US" b="1" dirty="0">
              <a:solidFill>
                <a:schemeClr val="tx1"/>
              </a:solidFill>
            </a:endParaRPr>
          </a:p>
        </p:txBody>
      </p:sp>
      <p:sp>
        <p:nvSpPr>
          <p:cNvPr id="7" name="矩形 6"/>
          <p:cNvSpPr/>
          <p:nvPr/>
        </p:nvSpPr>
        <p:spPr>
          <a:xfrm>
            <a:off x="1679575" y="3810794"/>
            <a:ext cx="9829800" cy="2985433"/>
          </a:xfrm>
          <a:prstGeom prst="rect">
            <a:avLst/>
          </a:prstGeom>
        </p:spPr>
        <p:txBody>
          <a:bodyPr wrap="square">
            <a:spAutoFit/>
          </a:bodyPr>
          <a:lstStyle/>
          <a:p>
            <a:r>
              <a:rPr lang="zh-CN" altLang="zh-CN" dirty="0"/>
              <a:t>解：该项目的现金流量图如图</a:t>
            </a:r>
            <a:r>
              <a:rPr lang="en-US" altLang="zh-CN" dirty="0"/>
              <a:t>2.14</a:t>
            </a:r>
            <a:r>
              <a:rPr lang="zh-CN" altLang="zh-CN" dirty="0"/>
              <a:t>所示：</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zh-CN" dirty="0"/>
          </a:p>
          <a:p>
            <a:pPr algn="ctr"/>
            <a:r>
              <a:rPr lang="zh-CN" altLang="zh-CN" sz="2000" dirty="0"/>
              <a:t>图</a:t>
            </a:r>
            <a:r>
              <a:rPr lang="en-US" altLang="zh-CN" sz="2000" dirty="0"/>
              <a:t>2-14 </a:t>
            </a:r>
            <a:r>
              <a:rPr lang="zh-CN" altLang="zh-CN" sz="2000" dirty="0"/>
              <a:t>例题</a:t>
            </a:r>
            <a:r>
              <a:rPr lang="en-US" altLang="zh-CN" sz="2000" dirty="0"/>
              <a:t>2.15</a:t>
            </a:r>
            <a:r>
              <a:rPr lang="zh-CN" altLang="zh-CN" sz="2000" dirty="0"/>
              <a:t>现金流量图</a:t>
            </a:r>
          </a:p>
        </p:txBody>
      </p:sp>
      <p:sp>
        <p:nvSpPr>
          <p:cNvPr id="4"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8" name="对象 7"/>
          <p:cNvGraphicFramePr>
            <a:graphicFrameLocks noChangeAspect="1"/>
          </p:cNvGraphicFramePr>
          <p:nvPr/>
        </p:nvGraphicFramePr>
        <p:xfrm>
          <a:off x="2799653" y="4267994"/>
          <a:ext cx="6957121" cy="2178492"/>
        </p:xfrm>
        <a:graphic>
          <a:graphicData uri="http://schemas.openxmlformats.org/presentationml/2006/ole">
            <mc:AlternateContent xmlns:mc="http://schemas.openxmlformats.org/markup-compatibility/2006">
              <mc:Choice xmlns:v="urn:schemas-microsoft-com:vml" Requires="v">
                <p:oleObj spid="_x0000_s44265" name="Visio" r:id="rId4" imgW="2985770" imgH="935355" progId="Visio.Drawing.11">
                  <p:embed/>
                </p:oleObj>
              </mc:Choice>
              <mc:Fallback>
                <p:oleObj name="Visio" r:id="rId4" imgW="2985770" imgH="935355"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9653" y="4267994"/>
                        <a:ext cx="6957121" cy="2178492"/>
                      </a:xfrm>
                      <a:prstGeom prst="rect">
                        <a:avLst/>
                      </a:prstGeom>
                      <a:noFill/>
                    </p:spPr>
                  </p:pic>
                </p:oleObj>
              </mc:Fallback>
            </mc:AlternateContent>
          </a:graphicData>
        </a:graphic>
      </p:graphicFrame>
      <p:sp>
        <p:nvSpPr>
          <p:cNvPr id="11" name="灯片编号占位符 10">
            <a:extLst>
              <a:ext uri="{FF2B5EF4-FFF2-40B4-BE49-F238E27FC236}">
                <a16:creationId xmlns:a16="http://schemas.microsoft.com/office/drawing/2014/main" id="{5A6D9810-50BA-4519-8CFB-EEAD4F090981}"/>
              </a:ext>
            </a:extLst>
          </p:cNvPr>
          <p:cNvSpPr>
            <a:spLocks noGrp="1"/>
          </p:cNvSpPr>
          <p:nvPr>
            <p:ph type="sldNum" sz="quarter" idx="12"/>
          </p:nvPr>
        </p:nvSpPr>
        <p:spPr/>
        <p:txBody>
          <a:bodyPr/>
          <a:lstStyle/>
          <a:p>
            <a:fld id="{B6F15528-21DE-4FAA-801E-634DDDAF4B2B}" type="slidenum">
              <a:rPr lang="en-US" smtClean="0"/>
              <a:t>187</a:t>
            </a:fld>
            <a:endParaRPr lang="en-US" dirty="0"/>
          </a:p>
        </p:txBody>
      </p:sp>
      <p:sp>
        <p:nvSpPr>
          <p:cNvPr id="12" name="灯片编号占位符 8">
            <a:extLst>
              <a:ext uri="{FF2B5EF4-FFF2-40B4-BE49-F238E27FC236}">
                <a16:creationId xmlns:a16="http://schemas.microsoft.com/office/drawing/2014/main" id="{4D999B29-9969-4BCF-8AFF-423FE861DBD2}"/>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187</a:t>
            </a:fld>
            <a:endParaRPr kumimoji="0" lang="en-US" altLang="zh-CN" sz="1800" dirty="0">
              <a:latin typeface="Times New Roman" panose="02020603050405020304" pitchFamily="18" charset="0"/>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7120" y="381794"/>
            <a:ext cx="6581775" cy="400050"/>
          </a:xfrm>
        </p:spPr>
        <p:txBody>
          <a:bodyPr/>
          <a:lstStyle/>
          <a:p>
            <a:r>
              <a:rPr lang="en-US" altLang="zh-CN" b="1" dirty="0"/>
              <a:t>2.2.3 </a:t>
            </a:r>
            <a:r>
              <a:rPr lang="zh-CN" altLang="zh-CN" b="1" dirty="0"/>
              <a:t>资金的等值计算及其应用</a:t>
            </a:r>
            <a:endParaRPr lang="zh-CN" altLang="en-US" b="1" dirty="0"/>
          </a:p>
        </p:txBody>
      </p:sp>
      <mc:AlternateContent xmlns:mc="http://schemas.openxmlformats.org/markup-compatibility/2006" xmlns:a14="http://schemas.microsoft.com/office/drawing/2010/main">
        <mc:Choice Requires="a14">
          <p:sp>
            <p:nvSpPr>
              <p:cNvPr id="5" name="矩形 4"/>
              <p:cNvSpPr/>
              <p:nvPr/>
            </p:nvSpPr>
            <p:spPr>
              <a:xfrm>
                <a:off x="639994" y="991394"/>
                <a:ext cx="11201401" cy="5690982"/>
              </a:xfrm>
              <a:prstGeom prst="rect">
                <a:avLst/>
              </a:prstGeom>
            </p:spPr>
            <p:txBody>
              <a:bodyPr wrap="square">
                <a:spAutoFit/>
              </a:bodyPr>
              <a:lstStyle/>
              <a:p>
                <a:pPr>
                  <a:lnSpc>
                    <a:spcPct val="150000"/>
                  </a:lnSpc>
                </a:pPr>
                <a:r>
                  <a:rPr lang="zh-CN" altLang="zh-CN" dirty="0"/>
                  <a:t>方法</a:t>
                </a:r>
                <a:r>
                  <a:rPr lang="en-US" altLang="zh-CN" dirty="0"/>
                  <a:t>1</a:t>
                </a:r>
                <a:r>
                  <a:rPr lang="zh-CN" altLang="zh-CN" dirty="0"/>
                  <a:t>：将该信息系统项目的投资与收益换算为现值后进行比较：</a:t>
                </a:r>
              </a:p>
              <a:p>
                <a:pPr>
                  <a:lnSpc>
                    <a:spcPct val="150000"/>
                  </a:lnSpc>
                </a:pPr>
                <a:r>
                  <a:rPr lang="zh-CN" altLang="zh-CN" dirty="0"/>
                  <a:t>该信息系统项目投资的现值是：</a:t>
                </a:r>
              </a:p>
              <a:p>
                <a:pPr>
                  <a:lnSpc>
                    <a:spcPct val="150000"/>
                  </a:lnSpc>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b="0" i="1">
                              <a:latin typeface="Cambria Math" panose="02040503050406030204"/>
                            </a:rPr>
                            <m:t>𝑃</m:t>
                          </m:r>
                        </m:e>
                        <m:sub>
                          <m:r>
                            <a:rPr lang="en-US" altLang="zh-CN" b="0" i="1">
                              <a:latin typeface="Cambria Math" panose="02040503050406030204"/>
                            </a:rPr>
                            <m:t>1</m:t>
                          </m:r>
                        </m:sub>
                      </m:sSub>
                      <m:r>
                        <a:rPr lang="en-US" altLang="zh-CN" b="0">
                          <a:latin typeface="Cambria Math" panose="02040503050406030204"/>
                        </a:rPr>
                        <m:t>=</m:t>
                      </m:r>
                      <m:r>
                        <a:rPr lang="en-US" altLang="zh-CN" b="0" i="1">
                          <a:latin typeface="Cambria Math" panose="02040503050406030204"/>
                        </a:rPr>
                        <m:t>180</m:t>
                      </m:r>
                      <m:r>
                        <a:rPr lang="en-US" altLang="zh-CN" b="0">
                          <a:latin typeface="Cambria Math" panose="02040503050406030204"/>
                        </a:rPr>
                        <m:t>+</m:t>
                      </m:r>
                      <m:f>
                        <m:fPr>
                          <m:ctrlPr>
                            <a:rPr lang="zh-CN" altLang="zh-CN" i="1">
                              <a:latin typeface="Cambria Math" panose="02040503050406030204" pitchFamily="18" charset="0"/>
                            </a:rPr>
                          </m:ctrlPr>
                        </m:fPr>
                        <m:num>
                          <m:r>
                            <a:rPr lang="en-US" altLang="zh-CN" b="0" i="1">
                              <a:latin typeface="Cambria Math" panose="02040503050406030204"/>
                            </a:rPr>
                            <m:t>160</m:t>
                          </m:r>
                        </m:num>
                        <m:den>
                          <m:r>
                            <a:rPr lang="en-US" altLang="zh-CN" b="0" i="1">
                              <a:latin typeface="Cambria Math" panose="02040503050406030204"/>
                            </a:rPr>
                            <m:t>1+25%</m:t>
                          </m:r>
                        </m:den>
                      </m:f>
                      <m:r>
                        <a:rPr lang="en-US" altLang="zh-CN" b="0">
                          <a:latin typeface="Cambria Math" panose="02040503050406030204"/>
                        </a:rPr>
                        <m:t>+</m:t>
                      </m:r>
                      <m:f>
                        <m:fPr>
                          <m:ctrlPr>
                            <a:rPr lang="zh-CN" altLang="zh-CN" i="1">
                              <a:latin typeface="Cambria Math" panose="02040503050406030204" pitchFamily="18" charset="0"/>
                            </a:rPr>
                          </m:ctrlPr>
                        </m:fPr>
                        <m:num>
                          <m:r>
                            <a:rPr lang="en-US" altLang="zh-CN" b="0" i="1">
                              <a:latin typeface="Cambria Math" panose="02040503050406030204"/>
                            </a:rPr>
                            <m:t>150</m:t>
                          </m:r>
                        </m:num>
                        <m:den>
                          <m:sSup>
                            <m:sSupPr>
                              <m:ctrlPr>
                                <a:rPr lang="zh-CN" altLang="zh-CN" i="1">
                                  <a:latin typeface="Cambria Math" panose="02040503050406030204" pitchFamily="18" charset="0"/>
                                </a:rPr>
                              </m:ctrlPr>
                            </m:sSupPr>
                            <m:e>
                              <m:r>
                                <a:rPr lang="en-US" altLang="zh-CN" b="0" i="1">
                                  <a:latin typeface="Cambria Math" panose="02040503050406030204"/>
                                </a:rPr>
                                <m:t>(1+25%)</m:t>
                              </m:r>
                            </m:e>
                            <m:sup>
                              <m:r>
                                <a:rPr lang="en-US" altLang="zh-CN" b="0" i="1">
                                  <a:latin typeface="Cambria Math" panose="02040503050406030204"/>
                                </a:rPr>
                                <m:t>2</m:t>
                              </m:r>
                            </m:sup>
                          </m:sSup>
                        </m:den>
                      </m:f>
                      <m:r>
                        <a:rPr lang="en-US" altLang="zh-CN" b="0">
                          <a:latin typeface="Cambria Math" panose="02040503050406030204"/>
                        </a:rPr>
                        <m:t>=</m:t>
                      </m:r>
                      <m:r>
                        <a:rPr lang="en-US" altLang="zh-CN" b="0" i="1">
                          <a:latin typeface="Cambria Math" panose="02040503050406030204"/>
                        </a:rPr>
                        <m:t>404</m:t>
                      </m:r>
                      <m:r>
                        <a:rPr lang="zh-CN" altLang="zh-CN" b="0">
                          <a:latin typeface="Cambria Math" panose="02040503050406030204"/>
                        </a:rPr>
                        <m:t>（万元）</m:t>
                      </m:r>
                    </m:oMath>
                  </m:oMathPara>
                </a14:m>
                <a:endParaRPr lang="zh-CN" altLang="zh-CN" dirty="0"/>
              </a:p>
              <a:p>
                <a:pPr>
                  <a:lnSpc>
                    <a:spcPct val="150000"/>
                  </a:lnSpc>
                </a:pPr>
                <a:r>
                  <a:rPr lang="zh-CN" altLang="zh-CN" dirty="0"/>
                  <a:t>该信息系统项目收益的现值是：</a:t>
                </a:r>
              </a:p>
              <a:p>
                <a:pPr>
                  <a:lnSpc>
                    <a:spcPct val="150000"/>
                  </a:lnSpc>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b="0" i="1">
                              <a:latin typeface="Cambria Math" panose="02040503050406030204"/>
                            </a:rPr>
                            <m:t>𝑃</m:t>
                          </m:r>
                        </m:e>
                        <m:sub>
                          <m:r>
                            <a:rPr lang="en-US" altLang="zh-CN" b="0" i="1">
                              <a:latin typeface="Cambria Math" panose="02040503050406030204"/>
                            </a:rPr>
                            <m:t>2</m:t>
                          </m:r>
                        </m:sub>
                      </m:sSub>
                      <m:r>
                        <a:rPr lang="en-US" altLang="zh-CN" b="0">
                          <a:latin typeface="Cambria Math" panose="02040503050406030204"/>
                        </a:rPr>
                        <m:t>=(</m:t>
                      </m:r>
                      <m:r>
                        <a:rPr lang="en-US" altLang="zh-CN" b="0" i="1">
                          <a:latin typeface="Cambria Math" panose="02040503050406030204"/>
                        </a:rPr>
                        <m:t>300−90</m:t>
                      </m:r>
                      <m:r>
                        <a:rPr lang="en-US" altLang="zh-CN" b="0">
                          <a:latin typeface="Cambria Math" panose="02040503050406030204"/>
                        </a:rPr>
                        <m:t>)(</m:t>
                      </m:r>
                      <m:r>
                        <a:rPr lang="en-US" altLang="zh-CN" b="0" i="1">
                          <a:latin typeface="Cambria Math" panose="02040503050406030204"/>
                        </a:rPr>
                        <m:t>𝑃</m:t>
                      </m:r>
                      <m:r>
                        <a:rPr lang="en-US" altLang="zh-CN" b="0">
                          <a:latin typeface="Cambria Math" panose="02040503050406030204"/>
                        </a:rPr>
                        <m:t>/</m:t>
                      </m:r>
                      <m:r>
                        <a:rPr lang="en-US" altLang="zh-CN" b="0" i="1">
                          <a:latin typeface="Cambria Math" panose="02040503050406030204"/>
                        </a:rPr>
                        <m:t>𝐴</m:t>
                      </m:r>
                      <m:r>
                        <a:rPr lang="zh-CN" altLang="zh-CN" b="0">
                          <a:latin typeface="Cambria Math" panose="02040503050406030204"/>
                        </a:rPr>
                        <m:t>，</m:t>
                      </m:r>
                      <m:r>
                        <a:rPr lang="en-US" altLang="zh-CN" b="0" i="1">
                          <a:latin typeface="Cambria Math" panose="02040503050406030204"/>
                        </a:rPr>
                        <m:t>25</m:t>
                      </m:r>
                      <m:r>
                        <a:rPr lang="en-US" altLang="zh-CN" b="0">
                          <a:latin typeface="Cambria Math" panose="02040503050406030204"/>
                        </a:rPr>
                        <m:t>%</m:t>
                      </m:r>
                      <m:r>
                        <a:rPr lang="zh-CN" altLang="zh-CN" b="0">
                          <a:latin typeface="Cambria Math" panose="02040503050406030204"/>
                        </a:rPr>
                        <m:t>，</m:t>
                      </m:r>
                      <m:r>
                        <a:rPr lang="en-US" altLang="zh-CN" b="0" i="1">
                          <a:latin typeface="Cambria Math" panose="02040503050406030204"/>
                        </a:rPr>
                        <m:t>6</m:t>
                      </m:r>
                      <m:r>
                        <a:rPr lang="en-US" altLang="zh-CN" b="0">
                          <a:latin typeface="Cambria Math" panose="02040503050406030204"/>
                        </a:rPr>
                        <m:t>)(</m:t>
                      </m:r>
                      <m:r>
                        <a:rPr lang="en-US" altLang="zh-CN" b="0" i="1">
                          <a:latin typeface="Cambria Math" panose="02040503050406030204"/>
                        </a:rPr>
                        <m:t>𝑃</m:t>
                      </m:r>
                      <m:r>
                        <a:rPr lang="en-US" altLang="zh-CN" b="0">
                          <a:latin typeface="Cambria Math" panose="02040503050406030204"/>
                        </a:rPr>
                        <m:t>/</m:t>
                      </m:r>
                      <m:r>
                        <a:rPr lang="en-US" altLang="zh-CN" b="0" i="1">
                          <a:latin typeface="Cambria Math" panose="02040503050406030204"/>
                        </a:rPr>
                        <m:t>𝐹</m:t>
                      </m:r>
                      <m:r>
                        <a:rPr lang="zh-CN" altLang="zh-CN" b="0">
                          <a:latin typeface="Cambria Math" panose="02040503050406030204"/>
                        </a:rPr>
                        <m:t>，</m:t>
                      </m:r>
                      <m:r>
                        <a:rPr lang="en-US" altLang="zh-CN" b="0" i="1">
                          <a:latin typeface="Cambria Math" panose="02040503050406030204"/>
                        </a:rPr>
                        <m:t>25</m:t>
                      </m:r>
                      <m:r>
                        <a:rPr lang="en-US" altLang="zh-CN" b="0">
                          <a:latin typeface="Cambria Math" panose="02040503050406030204"/>
                        </a:rPr>
                        <m:t>%</m:t>
                      </m:r>
                      <m:r>
                        <a:rPr lang="zh-CN" altLang="zh-CN" b="0">
                          <a:latin typeface="Cambria Math" panose="02040503050406030204"/>
                        </a:rPr>
                        <m:t>，</m:t>
                      </m:r>
                      <m:r>
                        <a:rPr lang="en-US" altLang="zh-CN" b="0" i="1">
                          <a:latin typeface="Cambria Math" panose="02040503050406030204"/>
                        </a:rPr>
                        <m:t>2</m:t>
                      </m:r>
                      <m:r>
                        <a:rPr lang="en-US" altLang="zh-CN" b="0">
                          <a:latin typeface="Cambria Math" panose="02040503050406030204"/>
                        </a:rPr>
                        <m:t>)</m:t>
                      </m:r>
                    </m:oMath>
                  </m:oMathPara>
                </a14:m>
                <a:endParaRPr lang="zh-CN" altLang="zh-CN" dirty="0"/>
              </a:p>
              <a:p>
                <a:pPr>
                  <a:lnSpc>
                    <a:spcPct val="150000"/>
                  </a:lnSpc>
                </a:pPr>
                <a14:m>
                  <m:oMathPara xmlns:m="http://schemas.openxmlformats.org/officeDocument/2006/math">
                    <m:oMathParaPr>
                      <m:jc m:val="centerGroup"/>
                    </m:oMathParaPr>
                    <m:oMath xmlns:m="http://schemas.openxmlformats.org/officeDocument/2006/math">
                      <m:r>
                        <a:rPr lang="en-US" altLang="zh-CN" b="0">
                          <a:latin typeface="Cambria Math" panose="02040503050406030204"/>
                        </a:rPr>
                        <m:t>=</m:t>
                      </m:r>
                      <m:r>
                        <a:rPr lang="en-US" altLang="zh-CN" b="0" i="1">
                          <a:latin typeface="Cambria Math" panose="02040503050406030204"/>
                        </a:rPr>
                        <m:t>210</m:t>
                      </m:r>
                      <m:r>
                        <a:rPr lang="en-US" altLang="zh-CN" b="0">
                          <a:latin typeface="Cambria Math" panose="02040503050406030204"/>
                        </a:rPr>
                        <m:t>×</m:t>
                      </m:r>
                      <m:r>
                        <a:rPr lang="en-US" altLang="zh-CN" b="0" i="1">
                          <a:latin typeface="Cambria Math" panose="02040503050406030204"/>
                        </a:rPr>
                        <m:t>2</m:t>
                      </m:r>
                      <m:r>
                        <a:rPr lang="en-US" altLang="zh-CN" b="0">
                          <a:latin typeface="Cambria Math" panose="02040503050406030204"/>
                        </a:rPr>
                        <m:t>.</m:t>
                      </m:r>
                      <m:r>
                        <a:rPr lang="en-US" altLang="zh-CN" b="0" i="1">
                          <a:latin typeface="Cambria Math" panose="02040503050406030204"/>
                        </a:rPr>
                        <m:t>9514</m:t>
                      </m:r>
                      <m:r>
                        <a:rPr lang="en-US" altLang="zh-CN" b="0">
                          <a:latin typeface="Cambria Math" panose="02040503050406030204"/>
                        </a:rPr>
                        <m:t>×</m:t>
                      </m:r>
                      <m:r>
                        <a:rPr lang="en-US" altLang="zh-CN" b="0" i="1">
                          <a:latin typeface="Cambria Math" panose="02040503050406030204"/>
                        </a:rPr>
                        <m:t>0</m:t>
                      </m:r>
                      <m:r>
                        <a:rPr lang="en-US" altLang="zh-CN" b="0">
                          <a:latin typeface="Cambria Math" panose="02040503050406030204"/>
                        </a:rPr>
                        <m:t>.</m:t>
                      </m:r>
                      <m:r>
                        <a:rPr lang="en-US" altLang="zh-CN" b="0" i="1">
                          <a:latin typeface="Cambria Math" panose="02040503050406030204"/>
                        </a:rPr>
                        <m:t>64</m:t>
                      </m:r>
                      <m:r>
                        <a:rPr lang="en-US" altLang="zh-CN" b="0">
                          <a:latin typeface="Cambria Math" panose="02040503050406030204"/>
                        </a:rPr>
                        <m:t>=</m:t>
                      </m:r>
                      <m:r>
                        <a:rPr lang="en-US" altLang="zh-CN" b="0" i="1">
                          <a:latin typeface="Cambria Math" panose="02040503050406030204"/>
                        </a:rPr>
                        <m:t>396</m:t>
                      </m:r>
                      <m:r>
                        <a:rPr lang="en-US" altLang="zh-CN" b="0">
                          <a:latin typeface="Cambria Math" panose="02040503050406030204"/>
                        </a:rPr>
                        <m:t>.</m:t>
                      </m:r>
                      <m:r>
                        <a:rPr lang="en-US" altLang="zh-CN" b="0" i="1">
                          <a:latin typeface="Cambria Math" panose="02040503050406030204"/>
                        </a:rPr>
                        <m:t>6682</m:t>
                      </m:r>
                      <m:r>
                        <a:rPr lang="zh-CN" altLang="zh-CN" b="0">
                          <a:latin typeface="Cambria Math" panose="02040503050406030204"/>
                        </a:rPr>
                        <m:t>（万元）</m:t>
                      </m:r>
                    </m:oMath>
                  </m:oMathPara>
                </a14:m>
                <a:endParaRPr lang="zh-CN" altLang="zh-CN" dirty="0"/>
              </a:p>
              <a:p>
                <a:pPr>
                  <a:lnSpc>
                    <a:spcPct val="150000"/>
                  </a:lnSpc>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b="0" i="1">
                              <a:latin typeface="Cambria Math" panose="02040503050406030204"/>
                            </a:rPr>
                            <m:t>𝑃</m:t>
                          </m:r>
                        </m:e>
                        <m:sub>
                          <m:r>
                            <a:rPr lang="en-US" altLang="zh-CN" b="0" i="1">
                              <a:latin typeface="Cambria Math" panose="02040503050406030204"/>
                            </a:rPr>
                            <m:t>2</m:t>
                          </m:r>
                        </m:sub>
                      </m:sSub>
                      <m:r>
                        <a:rPr lang="en-US" altLang="zh-CN" b="0" i="1">
                          <a:latin typeface="Cambria Math" panose="02040503050406030204"/>
                        </a:rPr>
                        <m:t>&lt;</m:t>
                      </m:r>
                      <m:sSub>
                        <m:sSubPr>
                          <m:ctrlPr>
                            <a:rPr lang="zh-CN" altLang="zh-CN" i="1">
                              <a:latin typeface="Cambria Math" panose="02040503050406030204" pitchFamily="18" charset="0"/>
                            </a:rPr>
                          </m:ctrlPr>
                        </m:sSubPr>
                        <m:e>
                          <m:r>
                            <a:rPr lang="en-US" altLang="zh-CN" b="0" i="1">
                              <a:latin typeface="Cambria Math" panose="02040503050406030204"/>
                            </a:rPr>
                            <m:t>𝑃</m:t>
                          </m:r>
                        </m:e>
                        <m:sub>
                          <m:r>
                            <a:rPr lang="en-US" altLang="zh-CN" b="0" i="1">
                              <a:latin typeface="Cambria Math" panose="02040503050406030204"/>
                            </a:rPr>
                            <m:t>1</m:t>
                          </m:r>
                        </m:sub>
                      </m:sSub>
                    </m:oMath>
                  </m:oMathPara>
                </a14:m>
                <a:endParaRPr lang="zh-CN" altLang="zh-CN" dirty="0"/>
              </a:p>
              <a:p>
                <a:pPr>
                  <a:lnSpc>
                    <a:spcPct val="150000"/>
                  </a:lnSpc>
                </a:pPr>
                <a:r>
                  <a:rPr lang="zh-CN" altLang="zh-CN" dirty="0"/>
                  <a:t>上述结果表示按照投资者</a:t>
                </a:r>
                <a:r>
                  <a:rPr lang="en-US" altLang="zh-CN" dirty="0"/>
                  <a:t>25%</a:t>
                </a:r>
                <a:r>
                  <a:rPr lang="zh-CN" altLang="zh-CN" dirty="0"/>
                  <a:t>的收益率计算，该项目的收益需要</a:t>
                </a:r>
                <a:r>
                  <a:rPr lang="en-US" altLang="zh-CN" dirty="0"/>
                  <a:t>396.6682</a:t>
                </a:r>
                <a:r>
                  <a:rPr lang="zh-CN" altLang="zh-CN" dirty="0"/>
                  <a:t>万元，小于其实际投资金额</a:t>
                </a:r>
                <a:r>
                  <a:rPr lang="en-US" altLang="zh-CN" dirty="0"/>
                  <a:t>404</a:t>
                </a:r>
                <a:r>
                  <a:rPr lang="zh-CN" altLang="zh-CN" dirty="0"/>
                  <a:t>万元，故该项目不适合投资。</a:t>
                </a:r>
              </a:p>
            </p:txBody>
          </p:sp>
        </mc:Choice>
        <mc:Fallback xmlns="">
          <p:sp>
            <p:nvSpPr>
              <p:cNvPr id="5" name="矩形 4"/>
              <p:cNvSpPr>
                <a:spLocks noRot="1" noChangeAspect="1" noMove="1" noResize="1" noEditPoints="1" noAdjustHandles="1" noChangeArrowheads="1" noChangeShapeType="1" noTextEdit="1"/>
              </p:cNvSpPr>
              <p:nvPr/>
            </p:nvSpPr>
            <p:spPr>
              <a:xfrm>
                <a:off x="639994" y="991394"/>
                <a:ext cx="11201401" cy="5690982"/>
              </a:xfrm>
              <a:prstGeom prst="rect">
                <a:avLst/>
              </a:prstGeom>
              <a:blipFill rotWithShape="1">
                <a:blip r:embed="rId3"/>
                <a:stretch>
                  <a:fillRect l="-5" t="-3" r="5" b="5"/>
                </a:stretch>
              </a:blipFill>
            </p:spPr>
            <p:txBody>
              <a:bodyPr/>
              <a:lstStyle/>
              <a:p>
                <a:r>
                  <a:rPr lang="zh-CN" altLang="en-US">
                    <a:noFill/>
                  </a:rPr>
                  <a:t> </a:t>
                </a:r>
              </a:p>
            </p:txBody>
          </p:sp>
        </mc:Fallback>
      </mc:AlternateContent>
      <p:sp>
        <p:nvSpPr>
          <p:cNvPr id="6"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灯片编号占位符 6">
            <a:extLst>
              <a:ext uri="{FF2B5EF4-FFF2-40B4-BE49-F238E27FC236}">
                <a16:creationId xmlns:a16="http://schemas.microsoft.com/office/drawing/2014/main" id="{6AE01B22-FE71-4CAE-8412-F79B68B18684}"/>
              </a:ext>
            </a:extLst>
          </p:cNvPr>
          <p:cNvSpPr>
            <a:spLocks noGrp="1"/>
          </p:cNvSpPr>
          <p:nvPr>
            <p:ph type="sldNum" sz="quarter" idx="12"/>
          </p:nvPr>
        </p:nvSpPr>
        <p:spPr/>
        <p:txBody>
          <a:bodyPr/>
          <a:lstStyle/>
          <a:p>
            <a:fld id="{B6F15528-21DE-4FAA-801E-634DDDAF4B2B}" type="slidenum">
              <a:rPr lang="en-US" smtClean="0"/>
              <a:t>188</a:t>
            </a:fld>
            <a:endParaRPr lang="en-US" dirty="0"/>
          </a:p>
        </p:txBody>
      </p:sp>
      <p:sp>
        <p:nvSpPr>
          <p:cNvPr id="8" name="灯片编号占位符 8">
            <a:extLst>
              <a:ext uri="{FF2B5EF4-FFF2-40B4-BE49-F238E27FC236}">
                <a16:creationId xmlns:a16="http://schemas.microsoft.com/office/drawing/2014/main" id="{B823647E-F845-458D-BB9D-A81B3801A669}"/>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188</a:t>
            </a:fld>
            <a:endParaRPr kumimoji="0" lang="en-US" altLang="zh-CN" sz="1800" dirty="0">
              <a:latin typeface="Times New Roman" panose="02020603050405020304" pitchFamily="18" charset="0"/>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7120" y="381794"/>
            <a:ext cx="6581775" cy="400050"/>
          </a:xfrm>
        </p:spPr>
        <p:txBody>
          <a:bodyPr/>
          <a:lstStyle/>
          <a:p>
            <a:r>
              <a:rPr lang="en-US" altLang="zh-CN" b="1" dirty="0"/>
              <a:t>2.2.3 </a:t>
            </a:r>
            <a:r>
              <a:rPr lang="zh-CN" altLang="zh-CN" b="1" dirty="0"/>
              <a:t>资金的等值计算及其应用</a:t>
            </a:r>
            <a:endParaRPr lang="zh-CN" altLang="en-US" b="1" dirty="0"/>
          </a:p>
        </p:txBody>
      </p:sp>
      <mc:AlternateContent xmlns:mc="http://schemas.openxmlformats.org/markup-compatibility/2006" xmlns:a14="http://schemas.microsoft.com/office/drawing/2010/main">
        <mc:Choice Requires="a14">
          <p:sp>
            <p:nvSpPr>
              <p:cNvPr id="5" name="矩形 4"/>
              <p:cNvSpPr/>
              <p:nvPr/>
            </p:nvSpPr>
            <p:spPr>
              <a:xfrm>
                <a:off x="688975" y="1600994"/>
                <a:ext cx="11201401" cy="3969933"/>
              </a:xfrm>
              <a:prstGeom prst="rect">
                <a:avLst/>
              </a:prstGeom>
            </p:spPr>
            <p:txBody>
              <a:bodyPr wrap="square">
                <a:spAutoFit/>
              </a:bodyPr>
              <a:lstStyle/>
              <a:p>
                <a:pPr>
                  <a:lnSpc>
                    <a:spcPct val="150000"/>
                  </a:lnSpc>
                </a:pPr>
                <a:r>
                  <a:rPr lang="zh-CN" altLang="zh-CN" dirty="0"/>
                  <a:t>方法</a:t>
                </a:r>
                <a:r>
                  <a:rPr lang="en-US" altLang="zh-CN" dirty="0"/>
                  <a:t>2</a:t>
                </a:r>
                <a:r>
                  <a:rPr lang="zh-CN" altLang="zh-CN" dirty="0"/>
                  <a:t>：将该信息系统项目的投资与收益换算为终值后进行比较：</a:t>
                </a:r>
              </a:p>
              <a:p>
                <a:pPr>
                  <a:lnSpc>
                    <a:spcPct val="150000"/>
                  </a:lnSpc>
                </a:pPr>
                <a:r>
                  <a:rPr lang="zh-CN" altLang="zh-CN" dirty="0"/>
                  <a:t>该信息系统项目投资的终值是：</a:t>
                </a:r>
              </a:p>
              <a:p>
                <a:pPr>
                  <a:lnSpc>
                    <a:spcPct val="150000"/>
                  </a:lnSpc>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b="0" i="1">
                              <a:latin typeface="Cambria Math" panose="02040503050406030204"/>
                            </a:rPr>
                            <m:t>𝐹</m:t>
                          </m:r>
                        </m:e>
                        <m:sub>
                          <m:r>
                            <a:rPr lang="en-US" altLang="zh-CN" b="0" i="1">
                              <a:latin typeface="Cambria Math" panose="02040503050406030204"/>
                            </a:rPr>
                            <m:t>1</m:t>
                          </m:r>
                        </m:sub>
                      </m:sSub>
                      <m:r>
                        <a:rPr lang="en-US" altLang="zh-CN" b="0">
                          <a:latin typeface="Cambria Math" panose="02040503050406030204"/>
                        </a:rPr>
                        <m:t>=</m:t>
                      </m:r>
                      <m:r>
                        <a:rPr lang="en-US" altLang="zh-CN" b="0" i="1">
                          <a:latin typeface="Cambria Math" panose="02040503050406030204"/>
                        </a:rPr>
                        <m:t>180</m:t>
                      </m:r>
                      <m:sSup>
                        <m:sSupPr>
                          <m:ctrlPr>
                            <a:rPr lang="zh-CN" altLang="zh-CN" i="1">
                              <a:latin typeface="Cambria Math" panose="02040503050406030204" pitchFamily="18" charset="0"/>
                            </a:rPr>
                          </m:ctrlPr>
                        </m:sSupPr>
                        <m:e>
                          <m:r>
                            <a:rPr lang="en-US" altLang="zh-CN" b="0">
                              <a:latin typeface="Cambria Math" panose="02040503050406030204"/>
                            </a:rPr>
                            <m:t>(</m:t>
                          </m:r>
                          <m:r>
                            <a:rPr lang="en-US" altLang="zh-CN" b="0" i="1">
                              <a:latin typeface="Cambria Math" panose="02040503050406030204"/>
                            </a:rPr>
                            <m:t>1</m:t>
                          </m:r>
                          <m:r>
                            <a:rPr lang="en-US" altLang="zh-CN" b="0">
                              <a:latin typeface="Cambria Math" panose="02040503050406030204"/>
                            </a:rPr>
                            <m:t>+</m:t>
                          </m:r>
                          <m:r>
                            <a:rPr lang="en-US" altLang="zh-CN" b="0" i="1">
                              <a:latin typeface="Cambria Math" panose="02040503050406030204"/>
                            </a:rPr>
                            <m:t>25</m:t>
                          </m:r>
                          <m:r>
                            <a:rPr lang="en-US" altLang="zh-CN" b="0">
                              <a:latin typeface="Cambria Math" panose="02040503050406030204"/>
                            </a:rPr>
                            <m:t>%)</m:t>
                          </m:r>
                        </m:e>
                        <m:sup>
                          <m:r>
                            <a:rPr lang="en-US" altLang="zh-CN" b="0" i="1">
                              <a:latin typeface="Cambria Math" panose="02040503050406030204"/>
                            </a:rPr>
                            <m:t>8</m:t>
                          </m:r>
                        </m:sup>
                      </m:sSup>
                      <m:r>
                        <a:rPr lang="en-US" altLang="zh-CN" b="0">
                          <a:latin typeface="Cambria Math" panose="02040503050406030204"/>
                        </a:rPr>
                        <m:t>+</m:t>
                      </m:r>
                      <m:r>
                        <a:rPr lang="en-US" altLang="zh-CN" b="0" i="1">
                          <a:latin typeface="Cambria Math" panose="02040503050406030204"/>
                        </a:rPr>
                        <m:t>160</m:t>
                      </m:r>
                      <m:sSup>
                        <m:sSupPr>
                          <m:ctrlPr>
                            <a:rPr lang="zh-CN" altLang="zh-CN" i="1">
                              <a:latin typeface="Cambria Math" panose="02040503050406030204" pitchFamily="18" charset="0"/>
                            </a:rPr>
                          </m:ctrlPr>
                        </m:sSupPr>
                        <m:e>
                          <m:r>
                            <a:rPr lang="en-US" altLang="zh-CN" b="0">
                              <a:latin typeface="Cambria Math" panose="02040503050406030204"/>
                            </a:rPr>
                            <m:t>(</m:t>
                          </m:r>
                          <m:r>
                            <a:rPr lang="en-US" altLang="zh-CN" b="0" i="1">
                              <a:latin typeface="Cambria Math" panose="02040503050406030204"/>
                            </a:rPr>
                            <m:t>1</m:t>
                          </m:r>
                          <m:r>
                            <a:rPr lang="en-US" altLang="zh-CN" b="0">
                              <a:latin typeface="Cambria Math" panose="02040503050406030204"/>
                            </a:rPr>
                            <m:t>+</m:t>
                          </m:r>
                          <m:r>
                            <a:rPr lang="en-US" altLang="zh-CN" b="0" i="1">
                              <a:latin typeface="Cambria Math" panose="02040503050406030204"/>
                            </a:rPr>
                            <m:t>25</m:t>
                          </m:r>
                          <m:r>
                            <a:rPr lang="en-US" altLang="zh-CN" b="0">
                              <a:latin typeface="Cambria Math" panose="02040503050406030204"/>
                            </a:rPr>
                            <m:t>%)</m:t>
                          </m:r>
                        </m:e>
                        <m:sup>
                          <m:r>
                            <a:rPr lang="en-US" altLang="zh-CN" b="0" i="1">
                              <a:latin typeface="Cambria Math" panose="02040503050406030204"/>
                            </a:rPr>
                            <m:t>7</m:t>
                          </m:r>
                        </m:sup>
                      </m:sSup>
                      <m:r>
                        <a:rPr lang="en-US" altLang="zh-CN" b="0">
                          <a:latin typeface="Cambria Math" panose="02040503050406030204"/>
                        </a:rPr>
                        <m:t>+</m:t>
                      </m:r>
                      <m:r>
                        <a:rPr lang="en-US" altLang="zh-CN" b="0" i="1">
                          <a:latin typeface="Cambria Math" panose="02040503050406030204"/>
                        </a:rPr>
                        <m:t>150</m:t>
                      </m:r>
                      <m:sSup>
                        <m:sSupPr>
                          <m:ctrlPr>
                            <a:rPr lang="zh-CN" altLang="zh-CN" i="1">
                              <a:latin typeface="Cambria Math" panose="02040503050406030204" pitchFamily="18" charset="0"/>
                            </a:rPr>
                          </m:ctrlPr>
                        </m:sSupPr>
                        <m:e>
                          <m:r>
                            <a:rPr lang="en-US" altLang="zh-CN" b="0">
                              <a:latin typeface="Cambria Math" panose="02040503050406030204"/>
                            </a:rPr>
                            <m:t>(</m:t>
                          </m:r>
                          <m:r>
                            <a:rPr lang="en-US" altLang="zh-CN" b="0" i="1">
                              <a:latin typeface="Cambria Math" panose="02040503050406030204"/>
                            </a:rPr>
                            <m:t>1</m:t>
                          </m:r>
                          <m:r>
                            <a:rPr lang="en-US" altLang="zh-CN" b="0">
                              <a:latin typeface="Cambria Math" panose="02040503050406030204"/>
                            </a:rPr>
                            <m:t>+</m:t>
                          </m:r>
                          <m:r>
                            <a:rPr lang="en-US" altLang="zh-CN" b="0" i="1">
                              <a:latin typeface="Cambria Math" panose="02040503050406030204"/>
                            </a:rPr>
                            <m:t>25</m:t>
                          </m:r>
                          <m:r>
                            <a:rPr lang="en-US" altLang="zh-CN" b="0">
                              <a:latin typeface="Cambria Math" panose="02040503050406030204"/>
                            </a:rPr>
                            <m:t>%)</m:t>
                          </m:r>
                        </m:e>
                        <m:sup>
                          <m:r>
                            <a:rPr lang="en-US" altLang="zh-CN" b="0" i="1">
                              <a:latin typeface="Cambria Math" panose="02040503050406030204"/>
                            </a:rPr>
                            <m:t>6</m:t>
                          </m:r>
                        </m:sup>
                      </m:sSup>
                      <m:r>
                        <a:rPr lang="en-US" altLang="zh-CN" b="0">
                          <a:latin typeface="Cambria Math" panose="02040503050406030204"/>
                        </a:rPr>
                        <m:t>=</m:t>
                      </m:r>
                      <m:r>
                        <a:rPr lang="en-US" altLang="zh-CN" b="0" i="1">
                          <a:latin typeface="Cambria Math" panose="02040503050406030204"/>
                        </a:rPr>
                        <m:t>2408</m:t>
                      </m:r>
                      <m:r>
                        <a:rPr lang="en-US" altLang="zh-CN" b="0">
                          <a:latin typeface="Cambria Math" panose="02040503050406030204"/>
                        </a:rPr>
                        <m:t>.</m:t>
                      </m:r>
                      <m:r>
                        <a:rPr lang="en-US" altLang="zh-CN" b="0" i="1">
                          <a:latin typeface="Cambria Math" panose="02040503050406030204"/>
                        </a:rPr>
                        <m:t>028</m:t>
                      </m:r>
                      <m:r>
                        <a:rPr lang="zh-CN" altLang="zh-CN" b="0">
                          <a:latin typeface="Cambria Math" panose="02040503050406030204"/>
                        </a:rPr>
                        <m:t>（万元）</m:t>
                      </m:r>
                    </m:oMath>
                  </m:oMathPara>
                </a14:m>
                <a:endParaRPr lang="zh-CN" altLang="zh-CN" dirty="0"/>
              </a:p>
              <a:p>
                <a:pPr>
                  <a:lnSpc>
                    <a:spcPct val="150000"/>
                  </a:lnSpc>
                </a:pPr>
                <a:r>
                  <a:rPr lang="zh-CN" altLang="zh-CN" dirty="0"/>
                  <a:t>该信息系统项目收益的终值是：</a:t>
                </a:r>
              </a:p>
              <a:p>
                <a:pPr>
                  <a:lnSpc>
                    <a:spcPct val="150000"/>
                  </a:lnSpc>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b="0" i="1">
                              <a:latin typeface="Cambria Math" panose="02040503050406030204"/>
                            </a:rPr>
                            <m:t>𝐹</m:t>
                          </m:r>
                        </m:e>
                        <m:sub>
                          <m:r>
                            <a:rPr lang="en-US" altLang="zh-CN" b="0" i="1">
                              <a:latin typeface="Cambria Math" panose="02040503050406030204"/>
                            </a:rPr>
                            <m:t>2</m:t>
                          </m:r>
                        </m:sub>
                      </m:sSub>
                      <m:r>
                        <a:rPr lang="en-US" altLang="zh-CN" b="0">
                          <a:latin typeface="Cambria Math" panose="02040503050406030204"/>
                        </a:rPr>
                        <m:t>=(</m:t>
                      </m:r>
                      <m:r>
                        <a:rPr lang="en-US" altLang="zh-CN" b="0" i="1">
                          <a:latin typeface="Cambria Math" panose="02040503050406030204"/>
                        </a:rPr>
                        <m:t>300−90</m:t>
                      </m:r>
                      <m:r>
                        <a:rPr lang="en-US" altLang="zh-CN" b="0">
                          <a:latin typeface="Cambria Math" panose="02040503050406030204"/>
                        </a:rPr>
                        <m:t>)(</m:t>
                      </m:r>
                      <m:r>
                        <a:rPr lang="en-US" altLang="zh-CN" b="0" i="1">
                          <a:latin typeface="Cambria Math" panose="02040503050406030204"/>
                        </a:rPr>
                        <m:t>𝐹</m:t>
                      </m:r>
                      <m:r>
                        <a:rPr lang="en-US" altLang="zh-CN" b="0">
                          <a:latin typeface="Cambria Math" panose="02040503050406030204"/>
                        </a:rPr>
                        <m:t>/</m:t>
                      </m:r>
                      <m:r>
                        <a:rPr lang="en-US" altLang="zh-CN" b="0" i="1">
                          <a:latin typeface="Cambria Math" panose="02040503050406030204"/>
                        </a:rPr>
                        <m:t>𝐴</m:t>
                      </m:r>
                      <m:r>
                        <a:rPr lang="zh-CN" altLang="zh-CN" b="0">
                          <a:latin typeface="Cambria Math" panose="02040503050406030204"/>
                        </a:rPr>
                        <m:t>，</m:t>
                      </m:r>
                      <m:r>
                        <a:rPr lang="en-US" altLang="zh-CN" b="0" i="1">
                          <a:latin typeface="Cambria Math" panose="02040503050406030204"/>
                        </a:rPr>
                        <m:t>25</m:t>
                      </m:r>
                      <m:r>
                        <a:rPr lang="en-US" altLang="zh-CN" b="0">
                          <a:latin typeface="Cambria Math" panose="02040503050406030204"/>
                        </a:rPr>
                        <m:t>%</m:t>
                      </m:r>
                      <m:r>
                        <a:rPr lang="zh-CN" altLang="zh-CN" b="0">
                          <a:latin typeface="Cambria Math" panose="02040503050406030204"/>
                        </a:rPr>
                        <m:t>，</m:t>
                      </m:r>
                      <m:r>
                        <a:rPr lang="en-US" altLang="zh-CN" b="0" i="1">
                          <a:latin typeface="Cambria Math" panose="02040503050406030204"/>
                        </a:rPr>
                        <m:t>6</m:t>
                      </m:r>
                      <m:r>
                        <a:rPr lang="en-US" altLang="zh-CN" b="0">
                          <a:latin typeface="Cambria Math" panose="02040503050406030204"/>
                        </a:rPr>
                        <m:t>) =</m:t>
                      </m:r>
                      <m:r>
                        <a:rPr lang="en-US" altLang="zh-CN" b="0" i="1">
                          <a:latin typeface="Cambria Math" panose="02040503050406030204"/>
                        </a:rPr>
                        <m:t>210</m:t>
                      </m:r>
                      <m:r>
                        <a:rPr lang="en-US" altLang="zh-CN" b="0">
                          <a:latin typeface="Cambria Math" panose="02040503050406030204"/>
                        </a:rPr>
                        <m:t>×</m:t>
                      </m:r>
                      <m:r>
                        <a:rPr lang="en-US" altLang="zh-CN" b="0" i="1">
                          <a:latin typeface="Cambria Math" panose="02040503050406030204"/>
                        </a:rPr>
                        <m:t>11</m:t>
                      </m:r>
                      <m:r>
                        <a:rPr lang="en-US" altLang="zh-CN" b="0">
                          <a:latin typeface="Cambria Math" panose="02040503050406030204"/>
                        </a:rPr>
                        <m:t>.</m:t>
                      </m:r>
                      <m:r>
                        <a:rPr lang="en-US" altLang="zh-CN" b="0" i="1">
                          <a:latin typeface="Cambria Math" panose="02040503050406030204"/>
                        </a:rPr>
                        <m:t>2588</m:t>
                      </m:r>
                      <m:r>
                        <a:rPr lang="en-US" altLang="zh-CN" b="0">
                          <a:latin typeface="Cambria Math" panose="02040503050406030204"/>
                        </a:rPr>
                        <m:t>=</m:t>
                      </m:r>
                      <m:r>
                        <a:rPr lang="en-US" altLang="zh-CN" b="0" i="1">
                          <a:latin typeface="Cambria Math" panose="02040503050406030204"/>
                        </a:rPr>
                        <m:t>2364</m:t>
                      </m:r>
                      <m:r>
                        <a:rPr lang="en-US" altLang="zh-CN" b="0">
                          <a:latin typeface="Cambria Math" panose="02040503050406030204"/>
                        </a:rPr>
                        <m:t>.</m:t>
                      </m:r>
                      <m:r>
                        <a:rPr lang="en-US" altLang="zh-CN" b="0" i="1">
                          <a:latin typeface="Cambria Math" panose="02040503050406030204"/>
                        </a:rPr>
                        <m:t>384</m:t>
                      </m:r>
                      <m:r>
                        <a:rPr lang="zh-CN" altLang="zh-CN" b="0">
                          <a:latin typeface="Cambria Math" panose="02040503050406030204"/>
                        </a:rPr>
                        <m:t>（万元）</m:t>
                      </m:r>
                    </m:oMath>
                  </m:oMathPara>
                </a14:m>
                <a:endParaRPr lang="zh-CN" altLang="zh-CN" dirty="0"/>
              </a:p>
              <a:p>
                <a:pPr>
                  <a:lnSpc>
                    <a:spcPct val="150000"/>
                  </a:lnSpc>
                </a:pPr>
                <a:r>
                  <a:rPr lang="zh-CN" altLang="zh-CN" dirty="0"/>
                  <a:t>上述结果表示按照投资者</a:t>
                </a:r>
                <a:r>
                  <a:rPr lang="en-US" altLang="zh-CN" dirty="0"/>
                  <a:t>25%</a:t>
                </a:r>
                <a:r>
                  <a:rPr lang="zh-CN" altLang="zh-CN" dirty="0"/>
                  <a:t>的收益率计算，该项目的收益的终值小于其投资终值，故该项目不适合投资。</a:t>
                </a:r>
              </a:p>
            </p:txBody>
          </p:sp>
        </mc:Choice>
        <mc:Fallback xmlns="">
          <p:sp>
            <p:nvSpPr>
              <p:cNvPr id="5" name="矩形 4"/>
              <p:cNvSpPr>
                <a:spLocks noRot="1" noChangeAspect="1" noMove="1" noResize="1" noEditPoints="1" noAdjustHandles="1" noChangeArrowheads="1" noChangeShapeType="1" noTextEdit="1"/>
              </p:cNvSpPr>
              <p:nvPr/>
            </p:nvSpPr>
            <p:spPr>
              <a:xfrm>
                <a:off x="688975" y="1600994"/>
                <a:ext cx="11201401" cy="3969933"/>
              </a:xfrm>
              <a:prstGeom prst="rect">
                <a:avLst/>
              </a:prstGeom>
              <a:blipFill rotWithShape="1">
                <a:blip r:embed="rId3"/>
                <a:stretch>
                  <a:fillRect t="-4" r="-1502" b="2"/>
                </a:stretch>
              </a:blipFill>
            </p:spPr>
            <p:txBody>
              <a:bodyPr/>
              <a:lstStyle/>
              <a:p>
                <a:r>
                  <a:rPr lang="zh-CN" altLang="en-US">
                    <a:noFill/>
                  </a:rPr>
                  <a:t> </a:t>
                </a:r>
              </a:p>
            </p:txBody>
          </p:sp>
        </mc:Fallback>
      </mc:AlternateContent>
      <p:sp>
        <p:nvSpPr>
          <p:cNvPr id="6"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灯片编号占位符 6">
            <a:extLst>
              <a:ext uri="{FF2B5EF4-FFF2-40B4-BE49-F238E27FC236}">
                <a16:creationId xmlns:a16="http://schemas.microsoft.com/office/drawing/2014/main" id="{82EFAFB1-5D3D-422C-B0DF-B5F4C897D725}"/>
              </a:ext>
            </a:extLst>
          </p:cNvPr>
          <p:cNvSpPr>
            <a:spLocks noGrp="1"/>
          </p:cNvSpPr>
          <p:nvPr>
            <p:ph type="sldNum" sz="quarter" idx="12"/>
          </p:nvPr>
        </p:nvSpPr>
        <p:spPr/>
        <p:txBody>
          <a:bodyPr/>
          <a:lstStyle/>
          <a:p>
            <a:fld id="{B6F15528-21DE-4FAA-801E-634DDDAF4B2B}" type="slidenum">
              <a:rPr lang="en-US" smtClean="0"/>
              <a:t>189</a:t>
            </a:fld>
            <a:endParaRPr lang="en-US" dirty="0"/>
          </a:p>
        </p:txBody>
      </p:sp>
      <p:sp>
        <p:nvSpPr>
          <p:cNvPr id="8" name="灯片编号占位符 8">
            <a:extLst>
              <a:ext uri="{FF2B5EF4-FFF2-40B4-BE49-F238E27FC236}">
                <a16:creationId xmlns:a16="http://schemas.microsoft.com/office/drawing/2014/main" id="{0DD618E3-9FC8-443F-B083-E5A247DE9F80}"/>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189</a:t>
            </a:fld>
            <a:endParaRPr kumimoji="0" lang="en-US" altLang="zh-CN" sz="1800" dirty="0">
              <a:latin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74699" y="352424"/>
            <a:ext cx="6238875" cy="429419"/>
          </a:xfrm>
        </p:spPr>
        <p:txBody>
          <a:bodyPr/>
          <a:lstStyle/>
          <a:p>
            <a:r>
              <a:rPr lang="en-US" altLang="zh-CN" dirty="0"/>
              <a:t>1.1.2 </a:t>
            </a:r>
            <a:r>
              <a:rPr lang="zh-CN" altLang="en-US" dirty="0"/>
              <a:t>软件产业</a:t>
            </a:r>
            <a:r>
              <a:rPr lang="en-US" altLang="zh-CN" dirty="0"/>
              <a:t>——</a:t>
            </a:r>
            <a:r>
              <a:rPr lang="zh-CN" altLang="en-US" sz="2000" dirty="0"/>
              <a:t>软件产业的发展模式</a:t>
            </a:r>
          </a:p>
        </p:txBody>
      </p:sp>
      <p:cxnSp>
        <p:nvCxnSpPr>
          <p:cNvPr id="16" name="直接连接符 15"/>
          <p:cNvCxnSpPr/>
          <p:nvPr/>
        </p:nvCxnSpPr>
        <p:spPr>
          <a:xfrm>
            <a:off x="1146175" y="838994"/>
            <a:ext cx="1" cy="6020594"/>
          </a:xfrm>
          <a:prstGeom prst="line">
            <a:avLst/>
          </a:prstGeom>
          <a:noFill/>
          <a:ln w="38100" cap="flat" cmpd="sng" algn="ctr">
            <a:solidFill>
              <a:schemeClr val="bg1">
                <a:lumMod val="50000"/>
              </a:schemeClr>
            </a:solidFill>
            <a:prstDash val="solid"/>
            <a:miter lim="800000"/>
          </a:ln>
          <a:effectLst/>
        </p:spPr>
      </p:cxnSp>
      <p:sp>
        <p:nvSpPr>
          <p:cNvPr id="28" name="内容占位符 4"/>
          <p:cNvSpPr txBox="1"/>
          <p:nvPr/>
        </p:nvSpPr>
        <p:spPr>
          <a:xfrm>
            <a:off x="149" y="1753394"/>
            <a:ext cx="12209087" cy="45719"/>
          </a:xfrm>
          <a:prstGeom prst="rect">
            <a:avLst/>
          </a:prstGeom>
          <a:solidFill>
            <a:srgbClr val="74B836"/>
          </a:solidFill>
        </p:spPr>
        <p:txBody>
          <a:bodyPr>
            <a:normAutofit fontScale="25000" lnSpcReduction="20000"/>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None/>
            </a:pPr>
            <a:endParaRPr lang="zh-CN" altLang="en-US" b="1" dirty="0">
              <a:solidFill>
                <a:schemeClr val="bg1"/>
              </a:solidFill>
            </a:endParaRPr>
          </a:p>
        </p:txBody>
      </p:sp>
      <p:cxnSp>
        <p:nvCxnSpPr>
          <p:cNvPr id="35" name="直接连接符 34"/>
          <p:cNvCxnSpPr/>
          <p:nvPr/>
        </p:nvCxnSpPr>
        <p:spPr>
          <a:xfrm>
            <a:off x="11052175" y="811101"/>
            <a:ext cx="1" cy="6020594"/>
          </a:xfrm>
          <a:prstGeom prst="line">
            <a:avLst/>
          </a:prstGeom>
          <a:noFill/>
          <a:ln w="38100" cap="flat" cmpd="sng" algn="ctr">
            <a:solidFill>
              <a:schemeClr val="bg1">
                <a:lumMod val="50000"/>
              </a:schemeClr>
            </a:solidFill>
            <a:prstDash val="solid"/>
            <a:miter lim="800000"/>
          </a:ln>
          <a:effectLst/>
        </p:spPr>
      </p:cxnSp>
      <p:sp>
        <p:nvSpPr>
          <p:cNvPr id="36" name="Rectangle 3"/>
          <p:cNvSpPr txBox="1">
            <a:spLocks noChangeArrowheads="1"/>
          </p:cNvSpPr>
          <p:nvPr/>
        </p:nvSpPr>
        <p:spPr>
          <a:xfrm>
            <a:off x="2666179" y="2239742"/>
            <a:ext cx="7842716" cy="3018851"/>
          </a:xfrm>
          <a:prstGeom prst="rect">
            <a:avLst/>
          </a:prstGeom>
        </p:spPr>
        <p:txBody>
          <a:bodyPr vert="horz" lIns="121917" tIns="60958" rIns="121917" bIns="60958" rtlCol="0">
            <a:noAutofit/>
          </a:bodyPr>
          <a:lstStyle>
            <a:lvl1pPr marL="457200" indent="-457200" algn="l" defTabSz="1219835" rtl="0" eaLnBrk="1" latinLnBrk="0" hangingPunct="1">
              <a:lnSpc>
                <a:spcPct val="12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a:lnSpc>
                <a:spcPct val="150000"/>
              </a:lnSpc>
            </a:pPr>
            <a:r>
              <a:rPr lang="zh-CN" altLang="zh-CN" sz="2800" dirty="0">
                <a:solidFill>
                  <a:schemeClr val="tx1"/>
                </a:solidFill>
              </a:rPr>
              <a:t>美国的“全面领先模式”</a:t>
            </a:r>
            <a:endParaRPr lang="en-US" altLang="zh-CN" sz="2800" dirty="0">
              <a:solidFill>
                <a:schemeClr val="tx1"/>
              </a:solidFill>
            </a:endParaRPr>
          </a:p>
          <a:p>
            <a:pPr>
              <a:lnSpc>
                <a:spcPct val="150000"/>
              </a:lnSpc>
            </a:pPr>
            <a:r>
              <a:rPr lang="zh-CN" altLang="zh-CN" sz="2800" dirty="0">
                <a:solidFill>
                  <a:schemeClr val="tx1"/>
                </a:solidFill>
              </a:rPr>
              <a:t>日本和韩国的“整机带动模式”</a:t>
            </a:r>
            <a:endParaRPr lang="en-US" altLang="zh-CN" sz="2800" dirty="0">
              <a:solidFill>
                <a:schemeClr val="tx1"/>
              </a:solidFill>
            </a:endParaRPr>
          </a:p>
          <a:p>
            <a:pPr>
              <a:lnSpc>
                <a:spcPct val="150000"/>
              </a:lnSpc>
            </a:pPr>
            <a:r>
              <a:rPr lang="zh-CN" altLang="zh-CN" sz="2800" dirty="0">
                <a:solidFill>
                  <a:schemeClr val="tx1"/>
                </a:solidFill>
              </a:rPr>
              <a:t>爱尔兰的“软件集散模式”</a:t>
            </a:r>
            <a:endParaRPr lang="en-US" altLang="zh-CN" sz="2800" dirty="0">
              <a:solidFill>
                <a:schemeClr val="tx1"/>
              </a:solidFill>
            </a:endParaRPr>
          </a:p>
          <a:p>
            <a:pPr>
              <a:lnSpc>
                <a:spcPct val="150000"/>
              </a:lnSpc>
            </a:pPr>
            <a:r>
              <a:rPr lang="zh-CN" altLang="zh-CN" sz="2800" dirty="0">
                <a:solidFill>
                  <a:schemeClr val="tx1"/>
                </a:solidFill>
              </a:rPr>
              <a:t>印度的“外包服务模式”</a:t>
            </a:r>
            <a:endParaRPr lang="zh-CN" altLang="en-US" sz="2800" dirty="0">
              <a:solidFill>
                <a:schemeClr val="tx1"/>
              </a:solidFill>
            </a:endParaRPr>
          </a:p>
        </p:txBody>
      </p:sp>
      <p:sp>
        <p:nvSpPr>
          <p:cNvPr id="37" name="矩形 36"/>
          <p:cNvSpPr/>
          <p:nvPr/>
        </p:nvSpPr>
        <p:spPr>
          <a:xfrm>
            <a:off x="0" y="5791994"/>
            <a:ext cx="12209236" cy="106759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flipH="1">
            <a:off x="8461375" y="983857"/>
            <a:ext cx="3229725" cy="1301644"/>
            <a:chOff x="-8805" y="5407865"/>
            <a:chExt cx="3213509" cy="1301644"/>
          </a:xfrm>
        </p:grpSpPr>
        <p:sp>
          <p:nvSpPr>
            <p:cNvPr id="39" name="矩形 38"/>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a:extLst>
              <a:ext uri="{FF2B5EF4-FFF2-40B4-BE49-F238E27FC236}">
                <a16:creationId xmlns:a16="http://schemas.microsoft.com/office/drawing/2014/main" id="{5BBAD595-67A5-43AA-9172-77EA4E235979}"/>
              </a:ext>
            </a:extLst>
          </p:cNvPr>
          <p:cNvSpPr>
            <a:spLocks noGrp="1"/>
          </p:cNvSpPr>
          <p:nvPr>
            <p:ph type="sldNum" sz="quarter" idx="12"/>
          </p:nvPr>
        </p:nvSpPr>
        <p:spPr/>
        <p:txBody>
          <a:bodyPr/>
          <a:lstStyle/>
          <a:p>
            <a:fld id="{B6F15528-21DE-4FAA-801E-634DDDAF4B2B}" type="slidenum">
              <a:rPr lang="en-US" smtClean="0"/>
              <a:t>19</a:t>
            </a:fld>
            <a:endParaRPr lang="en-US" dirty="0"/>
          </a:p>
        </p:txBody>
      </p:sp>
      <p:sp>
        <p:nvSpPr>
          <p:cNvPr id="20" name="灯片编号占位符 8">
            <a:extLst>
              <a:ext uri="{FF2B5EF4-FFF2-40B4-BE49-F238E27FC236}">
                <a16:creationId xmlns:a16="http://schemas.microsoft.com/office/drawing/2014/main" id="{BAE0B208-6D3D-4318-9E60-0FDDFAF86BE7}"/>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19</a:t>
            </a:fld>
            <a:endParaRPr kumimoji="0" lang="en-US" altLang="zh-CN" sz="1800">
              <a:latin typeface="Times New Roman" panose="02020603050405020304" pitchFamily="18" charset="0"/>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3"/>
          <p:cNvSpPr/>
          <p:nvPr/>
        </p:nvSpPr>
        <p:spPr>
          <a:xfrm>
            <a:off x="4885393" y="1177054"/>
            <a:ext cx="6629399" cy="5205255"/>
          </a:xfrm>
          <a:custGeom>
            <a:avLst/>
            <a:gdLst>
              <a:gd name="connsiteX0" fmla="*/ 0 w 7560564"/>
              <a:gd name="connsiteY0" fmla="*/ 282448 h 3275076"/>
              <a:gd name="connsiteX1" fmla="*/ 282473 w 7560564"/>
              <a:gd name="connsiteY1" fmla="*/ 0 h 3275076"/>
              <a:gd name="connsiteX2" fmla="*/ 7278116 w 7560564"/>
              <a:gd name="connsiteY2" fmla="*/ 0 h 3275076"/>
              <a:gd name="connsiteX3" fmla="*/ 7560563 w 7560564"/>
              <a:gd name="connsiteY3" fmla="*/ 282448 h 3275076"/>
              <a:gd name="connsiteX4" fmla="*/ 7560563 w 7560564"/>
              <a:gd name="connsiteY4" fmla="*/ 2992602 h 3275076"/>
              <a:gd name="connsiteX5" fmla="*/ 7278116 w 7560564"/>
              <a:gd name="connsiteY5" fmla="*/ 3275075 h 3275076"/>
              <a:gd name="connsiteX6" fmla="*/ 282473 w 7560564"/>
              <a:gd name="connsiteY6" fmla="*/ 3275075 h 3275076"/>
              <a:gd name="connsiteX7" fmla="*/ 0 w 7560564"/>
              <a:gd name="connsiteY7" fmla="*/ 2992602 h 3275076"/>
              <a:gd name="connsiteX8" fmla="*/ 0 w 7560564"/>
              <a:gd name="connsiteY8" fmla="*/ 282448 h 3275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560564" h="3275076">
                <a:moveTo>
                  <a:pt x="0" y="282448"/>
                </a:moveTo>
                <a:cubicBezTo>
                  <a:pt x="0" y="126492"/>
                  <a:pt x="126466" y="0"/>
                  <a:pt x="282473" y="0"/>
                </a:cubicBezTo>
                <a:lnTo>
                  <a:pt x="7278116" y="0"/>
                </a:lnTo>
                <a:cubicBezTo>
                  <a:pt x="7434071" y="0"/>
                  <a:pt x="7560563" y="126492"/>
                  <a:pt x="7560563" y="282448"/>
                </a:cubicBezTo>
                <a:lnTo>
                  <a:pt x="7560563" y="2992602"/>
                </a:lnTo>
                <a:cubicBezTo>
                  <a:pt x="7560563" y="3148609"/>
                  <a:pt x="7434071" y="3275075"/>
                  <a:pt x="7278116" y="3275075"/>
                </a:cubicBezTo>
                <a:lnTo>
                  <a:pt x="282473" y="3275075"/>
                </a:lnTo>
                <a:cubicBezTo>
                  <a:pt x="126466" y="3275075"/>
                  <a:pt x="0" y="3148609"/>
                  <a:pt x="0" y="2992602"/>
                </a:cubicBezTo>
                <a:lnTo>
                  <a:pt x="0" y="282448"/>
                </a:lnTo>
              </a:path>
            </a:pathLst>
          </a:custGeom>
          <a:solidFill>
            <a:srgbClr val="FFFFFF">
              <a:alpha val="100000"/>
            </a:srgbClr>
          </a:solidFill>
          <a:ln w="12700">
            <a:solidFill>
              <a:srgbClr val="000000">
                <a:alpha val="0"/>
              </a:srgb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
          <p:cNvSpPr txBox="1"/>
          <p:nvPr/>
        </p:nvSpPr>
        <p:spPr>
          <a:xfrm>
            <a:off x="7013575" y="3618205"/>
            <a:ext cx="3411190" cy="369353"/>
          </a:xfrm>
          <a:prstGeom prst="rect">
            <a:avLst/>
          </a:prstGeom>
          <a:noFill/>
        </p:spPr>
        <p:txBody>
          <a:bodyPr wrap="none" lIns="0" tIns="0" rIns="0" bIns="60981" rtlCol="0">
            <a:spAutoFit/>
          </a:bodyPr>
          <a:lstStyle/>
          <a:p>
            <a:pPr>
              <a:lnSpc>
                <a:spcPts val="2400"/>
              </a:lnSpc>
            </a:pPr>
            <a:r>
              <a:rPr lang="zh-CN" altLang="zh-CN" sz="1900" b="1" dirty="0">
                <a:solidFill>
                  <a:srgbClr val="656D8D"/>
                </a:solidFill>
                <a:latin typeface="Microsoft YaHei UI" panose="020B0503020204020204" pitchFamily="18" charset="-122"/>
                <a:cs typeface="Microsoft YaHei UI" panose="020B0503020204020204" pitchFamily="18" charset="-122"/>
              </a:rPr>
              <a:t>资金的时间价值及其贴现与</a:t>
            </a:r>
            <a:r>
              <a:rPr lang="zh-CN" altLang="en-US" sz="1900" b="1" dirty="0">
                <a:solidFill>
                  <a:srgbClr val="656D8D"/>
                </a:solidFill>
                <a:latin typeface="Microsoft YaHei UI" panose="020B0503020204020204" pitchFamily="18" charset="-122"/>
                <a:cs typeface="Microsoft YaHei UI" panose="020B0503020204020204" pitchFamily="18" charset="-122"/>
              </a:rPr>
              <a:t>预算</a:t>
            </a:r>
          </a:p>
        </p:txBody>
      </p:sp>
      <p:sp>
        <p:nvSpPr>
          <p:cNvPr id="51" name="Freeform 3"/>
          <p:cNvSpPr/>
          <p:nvPr/>
        </p:nvSpPr>
        <p:spPr>
          <a:xfrm>
            <a:off x="6695261" y="1219994"/>
            <a:ext cx="48816" cy="4836902"/>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algn="ctr"/>
            <a:endParaRPr lang="zh-CN" altLang="en-US"/>
          </a:p>
        </p:txBody>
      </p:sp>
      <p:sp>
        <p:nvSpPr>
          <p:cNvPr id="7" name="Freeform 3"/>
          <p:cNvSpPr/>
          <p:nvPr/>
        </p:nvSpPr>
        <p:spPr>
          <a:xfrm>
            <a:off x="6632575" y="3694405"/>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24" name="TextBox 1"/>
          <p:cNvSpPr txBox="1"/>
          <p:nvPr/>
        </p:nvSpPr>
        <p:spPr>
          <a:xfrm>
            <a:off x="6048108" y="3618205"/>
            <a:ext cx="355867" cy="369353"/>
          </a:xfrm>
          <a:prstGeom prst="rect">
            <a:avLst/>
          </a:prstGeom>
          <a:noFill/>
        </p:spPr>
        <p:txBody>
          <a:bodyPr wrap="none" lIns="0" tIns="0" rIns="0" bIns="60981" rtlCol="0">
            <a:spAutoFit/>
          </a:bodyPr>
          <a:lstStyle/>
          <a:p>
            <a:pPr>
              <a:lnSpc>
                <a:spcPts val="2400"/>
              </a:lnSpc>
            </a:pPr>
            <a:r>
              <a:rPr lang="en-US" altLang="zh-CN" sz="2000" b="1" dirty="0">
                <a:solidFill>
                  <a:srgbClr val="4197DF"/>
                </a:solidFill>
                <a:latin typeface="+mj-lt"/>
                <a:cs typeface="Microsoft YaHei UI" panose="020B0503020204020204" pitchFamily="18" charset="-122"/>
              </a:rPr>
              <a:t>2.2</a:t>
            </a:r>
          </a:p>
        </p:txBody>
      </p:sp>
      <p:sp>
        <p:nvSpPr>
          <p:cNvPr id="46" name="TextBox 1"/>
          <p:cNvSpPr txBox="1"/>
          <p:nvPr/>
        </p:nvSpPr>
        <p:spPr>
          <a:xfrm>
            <a:off x="545294" y="2704702"/>
            <a:ext cx="1846659" cy="835956"/>
          </a:xfrm>
          <a:prstGeom prst="rect">
            <a:avLst/>
          </a:prstGeom>
          <a:noFill/>
        </p:spPr>
        <p:txBody>
          <a:bodyPr wrap="none" lIns="0" tIns="0" rIns="0" bIns="60981" rtlCol="0">
            <a:spAutoFit/>
          </a:bodyPr>
          <a:lstStyle/>
          <a:p>
            <a:pPr>
              <a:lnSpc>
                <a:spcPts val="6935"/>
              </a:lnSpc>
            </a:pPr>
            <a:r>
              <a:rPr lang="zh-CN" altLang="en-US" sz="3600" dirty="0">
                <a:solidFill>
                  <a:srgbClr val="4197DF"/>
                </a:solidFill>
                <a:latin typeface="Microsoft YaHei UI" panose="020B0503020204020204" pitchFamily="18" charset="-122"/>
                <a:cs typeface="Microsoft YaHei UI" panose="020B0503020204020204" pitchFamily="18" charset="-122"/>
              </a:rPr>
              <a:t>主要内容</a:t>
            </a:r>
            <a:endParaRPr lang="en-US" altLang="zh-CN" sz="3600" dirty="0">
              <a:solidFill>
                <a:srgbClr val="4197DF"/>
              </a:solidFill>
              <a:latin typeface="Microsoft YaHei UI" panose="020B0503020204020204" pitchFamily="18" charset="-122"/>
              <a:cs typeface="Microsoft YaHei UI" panose="020B0503020204020204" pitchFamily="18" charset="-122"/>
            </a:endParaRPr>
          </a:p>
        </p:txBody>
      </p:sp>
      <p:sp>
        <p:nvSpPr>
          <p:cNvPr id="57" name="TextBox 1"/>
          <p:cNvSpPr txBox="1"/>
          <p:nvPr/>
        </p:nvSpPr>
        <p:spPr>
          <a:xfrm>
            <a:off x="545293" y="3518639"/>
            <a:ext cx="1846659" cy="272596"/>
          </a:xfrm>
          <a:prstGeom prst="rect">
            <a:avLst/>
          </a:prstGeom>
          <a:noFill/>
        </p:spPr>
        <p:txBody>
          <a:bodyPr wrap="square" lIns="0" tIns="0" rIns="0" bIns="60981" rtlCol="0">
            <a:spAutoFit/>
          </a:bodyPr>
          <a:lstStyle/>
          <a:p>
            <a:pPr algn="dist">
              <a:lnSpc>
                <a:spcPts val="1600"/>
              </a:lnSpc>
            </a:pPr>
            <a:r>
              <a:rPr lang="en-US" altLang="zh-CN" sz="1900" dirty="0">
                <a:solidFill>
                  <a:srgbClr val="4197DF"/>
                </a:solidFill>
                <a:latin typeface="Times New Roman" panose="02020603050405020304" pitchFamily="18" charset="0"/>
                <a:cs typeface="Times New Roman" panose="02020603050405020304" pitchFamily="18" charset="0"/>
              </a:rPr>
              <a:t>CONTENTS</a:t>
            </a:r>
          </a:p>
        </p:txBody>
      </p:sp>
      <p:sp>
        <p:nvSpPr>
          <p:cNvPr id="59" name="矩形 58"/>
          <p:cNvSpPr/>
          <p:nvPr/>
        </p:nvSpPr>
        <p:spPr>
          <a:xfrm>
            <a:off x="518434" y="2201849"/>
            <a:ext cx="1873520" cy="70265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p:nvPr/>
        </p:nvCxnSpPr>
        <p:spPr>
          <a:xfrm>
            <a:off x="536575" y="7699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36575" y="2484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6575" y="405607"/>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6575" y="577057"/>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6575" y="71993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36575" y="89138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36575" y="10485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36575" y="1219994"/>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6575" y="1404371"/>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36575" y="154724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36575" y="171869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6575" y="1875858"/>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36575" y="2047308"/>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a:off x="2000250" y="6254294"/>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2381250" y="5840443"/>
            <a:ext cx="674915" cy="10132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a:off x="3146878" y="6329700"/>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a:off x="95250" y="5621722"/>
            <a:ext cx="1066800" cy="123197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p:cNvSpPr/>
          <p:nvPr/>
        </p:nvSpPr>
        <p:spPr>
          <a:xfrm>
            <a:off x="876300" y="6254294"/>
            <a:ext cx="381000" cy="51330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TextBox 49"/>
          <p:cNvSpPr txBox="1"/>
          <p:nvPr/>
        </p:nvSpPr>
        <p:spPr>
          <a:xfrm>
            <a:off x="7851775" y="159364"/>
            <a:ext cx="4105767" cy="492485"/>
          </a:xfrm>
          <a:prstGeom prst="rect">
            <a:avLst/>
          </a:prstGeom>
          <a:noFill/>
        </p:spPr>
        <p:txBody>
          <a:bodyPr wrap="square" lIns="121963" tIns="60981" rIns="121963" bIns="60981" rtlCol="0">
            <a:spAutoFit/>
          </a:bodyPr>
          <a:lstStyle/>
          <a:p>
            <a:pPr algn="ctr"/>
            <a:r>
              <a:rPr lang="en-US" altLang="zh-CN" dirty="0">
                <a:solidFill>
                  <a:schemeClr val="bg1"/>
                </a:solidFill>
              </a:rPr>
              <a:t> </a:t>
            </a:r>
            <a:r>
              <a:rPr lang="en-US" altLang="zh-CN" sz="1800" dirty="0"/>
              <a:t>Software Engineering Economics</a:t>
            </a:r>
            <a:endParaRPr lang="zh-CN" altLang="en-US" sz="1800" dirty="0"/>
          </a:p>
        </p:txBody>
      </p:sp>
      <p:sp>
        <p:nvSpPr>
          <p:cNvPr id="38" name="矩形 37"/>
          <p:cNvSpPr/>
          <p:nvPr/>
        </p:nvSpPr>
        <p:spPr>
          <a:xfrm>
            <a:off x="5757542" y="4877594"/>
            <a:ext cx="4913633" cy="482924"/>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TextBox 1"/>
          <p:cNvSpPr txBox="1"/>
          <p:nvPr/>
        </p:nvSpPr>
        <p:spPr>
          <a:xfrm>
            <a:off x="7013576" y="4991165"/>
            <a:ext cx="1282402" cy="369353"/>
          </a:xfrm>
          <a:prstGeom prst="rect">
            <a:avLst/>
          </a:prstGeom>
          <a:noFill/>
        </p:spPr>
        <p:txBody>
          <a:bodyPr wrap="none" lIns="0" tIns="0" rIns="0" bIns="60981" rtlCol="0">
            <a:spAutoFit/>
          </a:bodyPr>
          <a:lstStyle/>
          <a:p>
            <a:pPr>
              <a:lnSpc>
                <a:spcPts val="2400"/>
              </a:lnSpc>
            </a:pPr>
            <a:r>
              <a:rPr lang="zh-CN" altLang="en-US" sz="2000" b="1" dirty="0">
                <a:solidFill>
                  <a:schemeClr val="bg1"/>
                </a:solidFill>
                <a:latin typeface="Microsoft YaHei UI" panose="020B0503020204020204" pitchFamily="18" charset="-122"/>
                <a:cs typeface="Microsoft YaHei UI" panose="020B0503020204020204" pitchFamily="18" charset="-122"/>
              </a:rPr>
              <a:t>招标与投标</a:t>
            </a:r>
          </a:p>
        </p:txBody>
      </p:sp>
      <p:sp>
        <p:nvSpPr>
          <p:cNvPr id="40" name="Freeform 3"/>
          <p:cNvSpPr/>
          <p:nvPr/>
        </p:nvSpPr>
        <p:spPr>
          <a:xfrm>
            <a:off x="6632576" y="5057619"/>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chemeClr val="bg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41" name="TextBox 1"/>
          <p:cNvSpPr txBox="1"/>
          <p:nvPr/>
        </p:nvSpPr>
        <p:spPr>
          <a:xfrm>
            <a:off x="6048109" y="4971171"/>
            <a:ext cx="355867" cy="369353"/>
          </a:xfrm>
          <a:prstGeom prst="rect">
            <a:avLst/>
          </a:prstGeom>
          <a:noFill/>
        </p:spPr>
        <p:txBody>
          <a:bodyPr wrap="none" lIns="0" tIns="0" rIns="0" bIns="60981" rtlCol="0">
            <a:spAutoFit/>
          </a:bodyPr>
          <a:lstStyle/>
          <a:p>
            <a:pPr>
              <a:lnSpc>
                <a:spcPts val="2400"/>
              </a:lnSpc>
            </a:pPr>
            <a:r>
              <a:rPr lang="en-US" altLang="zh-CN" sz="2000" b="1" dirty="0">
                <a:solidFill>
                  <a:schemeClr val="bg1"/>
                </a:solidFill>
                <a:latin typeface="+mj-lt"/>
                <a:cs typeface="Microsoft YaHei UI" panose="020B0503020204020204" pitchFamily="18" charset="-122"/>
              </a:rPr>
              <a:t>2.3</a:t>
            </a:r>
            <a:endParaRPr lang="zh-CN" altLang="en-US" sz="2000" b="1" dirty="0">
              <a:solidFill>
                <a:schemeClr val="bg1"/>
              </a:solidFill>
              <a:latin typeface="+mj-lt"/>
              <a:cs typeface="Microsoft YaHei UI" panose="020B0503020204020204" pitchFamily="18" charset="-122"/>
            </a:endParaRPr>
          </a:p>
        </p:txBody>
      </p:sp>
      <p:sp>
        <p:nvSpPr>
          <p:cNvPr id="43" name="TextBox 1"/>
          <p:cNvSpPr txBox="1"/>
          <p:nvPr/>
        </p:nvSpPr>
        <p:spPr>
          <a:xfrm>
            <a:off x="7013576" y="2286794"/>
            <a:ext cx="3167534" cy="369353"/>
          </a:xfrm>
          <a:prstGeom prst="rect">
            <a:avLst/>
          </a:prstGeom>
          <a:noFill/>
        </p:spPr>
        <p:txBody>
          <a:bodyPr wrap="none" lIns="0" tIns="0" rIns="0" bIns="60981" rtlCol="0">
            <a:spAutoFit/>
          </a:bodyPr>
          <a:lstStyle/>
          <a:p>
            <a:pPr>
              <a:lnSpc>
                <a:spcPts val="2400"/>
              </a:lnSpc>
            </a:pPr>
            <a:r>
              <a:rPr lang="zh-CN" altLang="en-US" sz="1900" b="1" dirty="0">
                <a:solidFill>
                  <a:srgbClr val="656D8D"/>
                </a:solidFill>
                <a:latin typeface="Microsoft YaHei UI" panose="020B0503020204020204" pitchFamily="18" charset="-122"/>
                <a:cs typeface="Microsoft YaHei UI" panose="020B0503020204020204" pitchFamily="18" charset="-122"/>
              </a:rPr>
              <a:t>软件工程经济分析的基本要素</a:t>
            </a:r>
          </a:p>
        </p:txBody>
      </p:sp>
      <p:sp>
        <p:nvSpPr>
          <p:cNvPr id="44" name="Freeform 3"/>
          <p:cNvSpPr/>
          <p:nvPr/>
        </p:nvSpPr>
        <p:spPr>
          <a:xfrm>
            <a:off x="6632576" y="236299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45" name="TextBox 1"/>
          <p:cNvSpPr txBox="1"/>
          <p:nvPr/>
        </p:nvSpPr>
        <p:spPr>
          <a:xfrm>
            <a:off x="6048109" y="2286794"/>
            <a:ext cx="355867" cy="369353"/>
          </a:xfrm>
          <a:prstGeom prst="rect">
            <a:avLst/>
          </a:prstGeom>
          <a:noFill/>
        </p:spPr>
        <p:txBody>
          <a:bodyPr wrap="none" lIns="0" tIns="0" rIns="0" bIns="60981" rtlCol="0">
            <a:spAutoFit/>
          </a:bodyPr>
          <a:lstStyle/>
          <a:p>
            <a:pPr>
              <a:lnSpc>
                <a:spcPts val="2400"/>
              </a:lnSpc>
            </a:pPr>
            <a:r>
              <a:rPr lang="en-US" altLang="zh-CN" sz="2000" b="1" dirty="0">
                <a:solidFill>
                  <a:srgbClr val="4197DF"/>
                </a:solidFill>
                <a:latin typeface="+mj-lt"/>
                <a:cs typeface="Microsoft YaHei UI" panose="020B0503020204020204" pitchFamily="18" charset="-122"/>
              </a:rPr>
              <a:t>2.1</a:t>
            </a:r>
          </a:p>
        </p:txBody>
      </p:sp>
      <p:sp>
        <p:nvSpPr>
          <p:cNvPr id="3" name="灯片编号占位符 2">
            <a:extLst>
              <a:ext uri="{FF2B5EF4-FFF2-40B4-BE49-F238E27FC236}">
                <a16:creationId xmlns:a16="http://schemas.microsoft.com/office/drawing/2014/main" id="{1D995D35-B777-450D-B8C8-D195B975F063}"/>
              </a:ext>
            </a:extLst>
          </p:cNvPr>
          <p:cNvSpPr>
            <a:spLocks noGrp="1"/>
          </p:cNvSpPr>
          <p:nvPr>
            <p:ph type="sldNum" sz="quarter" idx="12"/>
          </p:nvPr>
        </p:nvSpPr>
        <p:spPr/>
        <p:txBody>
          <a:bodyPr/>
          <a:lstStyle/>
          <a:p>
            <a:fld id="{B6F15528-21DE-4FAA-801E-634DDDAF4B2B}" type="slidenum">
              <a:rPr lang="en-US" smtClean="0"/>
              <a:t>190</a:t>
            </a:fld>
            <a:endParaRPr lang="en-US" dirty="0"/>
          </a:p>
        </p:txBody>
      </p:sp>
      <p:sp>
        <p:nvSpPr>
          <p:cNvPr id="42" name="灯片编号占位符 8">
            <a:extLst>
              <a:ext uri="{FF2B5EF4-FFF2-40B4-BE49-F238E27FC236}">
                <a16:creationId xmlns:a16="http://schemas.microsoft.com/office/drawing/2014/main" id="{BFE28B9F-A44F-467B-87CD-B73122F76F81}"/>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190</a:t>
            </a:fld>
            <a:endParaRPr kumimoji="0" lang="en-US" altLang="zh-CN" sz="1800" dirty="0">
              <a:latin typeface="Times New Roman" panose="02020603050405020304" pitchFamily="18" charset="0"/>
            </a:endParaRPr>
          </a:p>
        </p:txBody>
      </p:sp>
    </p:spTree>
  </p:cSld>
  <p:clrMapOvr>
    <a:masterClrMapping/>
  </p:clrMapOvr>
  <p:transition spd="slow">
    <p:push dir="u"/>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2.3 </a:t>
            </a:r>
            <a:r>
              <a:rPr lang="zh-CN" altLang="en-US" b="1" dirty="0"/>
              <a:t>招标与投标</a:t>
            </a:r>
          </a:p>
        </p:txBody>
      </p:sp>
      <p:sp>
        <p:nvSpPr>
          <p:cNvPr id="4" name="内容占位符 3"/>
          <p:cNvSpPr>
            <a:spLocks noGrp="1"/>
          </p:cNvSpPr>
          <p:nvPr>
            <p:ph idx="13"/>
          </p:nvPr>
        </p:nvSpPr>
        <p:spPr>
          <a:xfrm>
            <a:off x="825366" y="1143794"/>
            <a:ext cx="10747058" cy="464458"/>
          </a:xfrm>
        </p:spPr>
        <p:txBody>
          <a:bodyPr>
            <a:noAutofit/>
          </a:bodyPr>
          <a:lstStyle/>
          <a:p>
            <a:r>
              <a:rPr lang="zh-CN" altLang="zh-CN" sz="2800" dirty="0"/>
              <a:t>软件工程类项目的经费来源</a:t>
            </a:r>
            <a:endParaRPr lang="zh-CN" altLang="en-US" sz="2800" dirty="0"/>
          </a:p>
        </p:txBody>
      </p:sp>
      <p:grpSp>
        <p:nvGrpSpPr>
          <p:cNvPr id="5" name="Group 27"/>
          <p:cNvGrpSpPr/>
          <p:nvPr/>
        </p:nvGrpSpPr>
        <p:grpSpPr bwMode="auto">
          <a:xfrm>
            <a:off x="6400539" y="4412785"/>
            <a:ext cx="1493263" cy="1586062"/>
            <a:chOff x="3699" y="2196"/>
            <a:chExt cx="1738" cy="1854"/>
          </a:xfrm>
          <a:solidFill>
            <a:srgbClr val="FFC000"/>
          </a:solidFill>
        </p:grpSpPr>
        <p:sp>
          <p:nvSpPr>
            <p:cNvPr id="6" name="AutoShape 10"/>
            <p:cNvSpPr>
              <a:spLocks noChangeArrowheads="1"/>
            </p:cNvSpPr>
            <p:nvPr/>
          </p:nvSpPr>
          <p:spPr bwMode="auto">
            <a:xfrm>
              <a:off x="3699" y="2196"/>
              <a:ext cx="1738" cy="1854"/>
            </a:xfrm>
            <a:custGeom>
              <a:avLst/>
              <a:gdLst>
                <a:gd name="G0" fmla="+- 1316 0 0"/>
                <a:gd name="G1" fmla="+- 21600 0 1316"/>
                <a:gd name="G2" fmla="+- 21600 0 1316"/>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316" y="10800"/>
                  </a:moveTo>
                  <a:cubicBezTo>
                    <a:pt x="1316" y="16038"/>
                    <a:pt x="5562" y="20284"/>
                    <a:pt x="10800" y="20284"/>
                  </a:cubicBezTo>
                  <a:cubicBezTo>
                    <a:pt x="16038" y="20284"/>
                    <a:pt x="20284" y="16038"/>
                    <a:pt x="20284" y="10800"/>
                  </a:cubicBezTo>
                  <a:cubicBezTo>
                    <a:pt x="20284" y="5562"/>
                    <a:pt x="16038" y="1316"/>
                    <a:pt x="10800" y="1316"/>
                  </a:cubicBezTo>
                  <a:cubicBezTo>
                    <a:pt x="5562" y="1316"/>
                    <a:pt x="1316" y="5562"/>
                    <a:pt x="1316" y="10800"/>
                  </a:cubicBezTo>
                  <a:close/>
                </a:path>
              </a:pathLst>
            </a:custGeom>
            <a:grpFill/>
            <a:ln w="9525">
              <a:solidFill>
                <a:srgbClr val="FFC000"/>
              </a:solidFill>
              <a:round/>
            </a:ln>
            <a:effectLst/>
            <a:scene3d>
              <a:camera prst="legacyPerspectiveFront">
                <a:rot lat="1500000" lon="20099999" rev="0"/>
              </a:camera>
              <a:lightRig rig="legacyFlat4" dir="t"/>
            </a:scene3d>
            <a:sp3d extrusionH="430200" prstMaterial="legacyMatte">
              <a:bevelT w="13500" h="13500" prst="angle"/>
              <a:bevelB w="13500" h="13500" prst="angle"/>
              <a:extrusionClr>
                <a:schemeClr val="accent2"/>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flatTx/>
            </a:bodyPr>
            <a:lstStyle/>
            <a:p>
              <a:endParaRPr lang="zh-CN" altLang="en-US"/>
            </a:p>
          </p:txBody>
        </p:sp>
        <p:sp>
          <p:nvSpPr>
            <p:cNvPr id="7" name="AutoShape 11"/>
            <p:cNvSpPr>
              <a:spLocks noChangeArrowheads="1"/>
            </p:cNvSpPr>
            <p:nvPr/>
          </p:nvSpPr>
          <p:spPr bwMode="auto">
            <a:xfrm>
              <a:off x="3957" y="2506"/>
              <a:ext cx="1412" cy="1471"/>
            </a:xfrm>
            <a:custGeom>
              <a:avLst/>
              <a:gdLst>
                <a:gd name="G0" fmla="+- 1192 0 0"/>
                <a:gd name="G1" fmla="+- 21600 0 1192"/>
                <a:gd name="G2" fmla="+- 21600 0 1192"/>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192" y="10800"/>
                  </a:moveTo>
                  <a:cubicBezTo>
                    <a:pt x="1192" y="16106"/>
                    <a:pt x="5494" y="20408"/>
                    <a:pt x="10800" y="20408"/>
                  </a:cubicBezTo>
                  <a:cubicBezTo>
                    <a:pt x="16106" y="20408"/>
                    <a:pt x="20408" y="16106"/>
                    <a:pt x="20408" y="10800"/>
                  </a:cubicBezTo>
                  <a:cubicBezTo>
                    <a:pt x="20408" y="5494"/>
                    <a:pt x="16106" y="1192"/>
                    <a:pt x="10800" y="1192"/>
                  </a:cubicBezTo>
                  <a:cubicBezTo>
                    <a:pt x="5494" y="1192"/>
                    <a:pt x="1192" y="5494"/>
                    <a:pt x="1192" y="10800"/>
                  </a:cubicBezTo>
                  <a:close/>
                </a:path>
              </a:pathLst>
            </a:custGeom>
            <a:grpFill/>
            <a:ln w="9525">
              <a:solidFill>
                <a:srgbClr val="FFC000"/>
              </a:solidFill>
              <a:round/>
            </a:ln>
            <a:effectLst/>
            <a:scene3d>
              <a:camera prst="legacyPerspectiveFront">
                <a:rot lat="1500000" lon="20099999" rev="0"/>
              </a:camera>
              <a:lightRig rig="legacyFlat4" dir="t"/>
            </a:scene3d>
            <a:sp3d extrusionH="430200" prstMaterial="legacyMatte">
              <a:bevelT w="13500" h="13500" prst="angle"/>
              <a:bevelB w="13500" h="13500" prst="angle"/>
              <a:extrusionClr>
                <a:schemeClr val="accent2"/>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flatTx/>
            </a:bodyPr>
            <a:lstStyle/>
            <a:p>
              <a:endParaRPr lang="zh-CN" altLang="en-US"/>
            </a:p>
          </p:txBody>
        </p:sp>
        <p:sp>
          <p:nvSpPr>
            <p:cNvPr id="8" name="AutoShape 12"/>
            <p:cNvSpPr>
              <a:spLocks noChangeArrowheads="1"/>
            </p:cNvSpPr>
            <p:nvPr/>
          </p:nvSpPr>
          <p:spPr bwMode="auto">
            <a:xfrm>
              <a:off x="4238" y="2782"/>
              <a:ext cx="944" cy="1110"/>
            </a:xfrm>
            <a:custGeom>
              <a:avLst/>
              <a:gdLst>
                <a:gd name="G0" fmla="+- 1304 0 0"/>
                <a:gd name="G1" fmla="+- 21600 0 1304"/>
                <a:gd name="G2" fmla="+- 21600 0 130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304" y="10800"/>
                  </a:moveTo>
                  <a:cubicBezTo>
                    <a:pt x="1304" y="16044"/>
                    <a:pt x="5556" y="20296"/>
                    <a:pt x="10800" y="20296"/>
                  </a:cubicBezTo>
                  <a:cubicBezTo>
                    <a:pt x="16044" y="20296"/>
                    <a:pt x="20296" y="16044"/>
                    <a:pt x="20296" y="10800"/>
                  </a:cubicBezTo>
                  <a:cubicBezTo>
                    <a:pt x="20296" y="5556"/>
                    <a:pt x="16044" y="1304"/>
                    <a:pt x="10800" y="1304"/>
                  </a:cubicBezTo>
                  <a:cubicBezTo>
                    <a:pt x="5556" y="1304"/>
                    <a:pt x="1304" y="5556"/>
                    <a:pt x="1304" y="10800"/>
                  </a:cubicBezTo>
                  <a:close/>
                </a:path>
              </a:pathLst>
            </a:custGeom>
            <a:grpFill/>
            <a:ln w="9525">
              <a:solidFill>
                <a:srgbClr val="FFC000"/>
              </a:solidFill>
              <a:round/>
            </a:ln>
            <a:effectLst/>
            <a:scene3d>
              <a:camera prst="legacyPerspectiveFront">
                <a:rot lat="1500000" lon="20099999" rev="0"/>
              </a:camera>
              <a:lightRig rig="legacyFlat4" dir="t"/>
            </a:scene3d>
            <a:sp3d extrusionH="430200" prstMaterial="legacyMatte">
              <a:bevelT w="13500" h="13500" prst="angle"/>
              <a:bevelB w="13500" h="13500" prst="angle"/>
              <a:extrusionClr>
                <a:schemeClr val="accent2"/>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flatTx/>
            </a:bodyPr>
            <a:lstStyle/>
            <a:p>
              <a:endParaRPr lang="zh-CN" altLang="en-US"/>
            </a:p>
          </p:txBody>
        </p:sp>
        <p:sp>
          <p:nvSpPr>
            <p:cNvPr id="9" name="AutoShape 13"/>
            <p:cNvSpPr>
              <a:spLocks noChangeArrowheads="1"/>
            </p:cNvSpPr>
            <p:nvPr/>
          </p:nvSpPr>
          <p:spPr bwMode="auto">
            <a:xfrm>
              <a:off x="4456" y="3222"/>
              <a:ext cx="508" cy="598"/>
            </a:xfrm>
            <a:custGeom>
              <a:avLst/>
              <a:gdLst>
                <a:gd name="G0" fmla="+- 2471 0 0"/>
                <a:gd name="G1" fmla="+- 21600 0 2471"/>
                <a:gd name="G2" fmla="+- 21600 0 247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471" y="10800"/>
                  </a:moveTo>
                  <a:cubicBezTo>
                    <a:pt x="2471" y="15400"/>
                    <a:pt x="6200" y="19129"/>
                    <a:pt x="10800" y="19129"/>
                  </a:cubicBezTo>
                  <a:cubicBezTo>
                    <a:pt x="15400" y="19129"/>
                    <a:pt x="19129" y="15400"/>
                    <a:pt x="19129" y="10800"/>
                  </a:cubicBezTo>
                  <a:cubicBezTo>
                    <a:pt x="19129" y="6200"/>
                    <a:pt x="15400" y="2471"/>
                    <a:pt x="10800" y="2471"/>
                  </a:cubicBezTo>
                  <a:cubicBezTo>
                    <a:pt x="6200" y="2471"/>
                    <a:pt x="2471" y="6200"/>
                    <a:pt x="2471" y="10800"/>
                  </a:cubicBezTo>
                  <a:close/>
                </a:path>
              </a:pathLst>
            </a:custGeom>
            <a:grpFill/>
            <a:ln w="9525">
              <a:solidFill>
                <a:srgbClr val="FFC000"/>
              </a:solidFill>
              <a:round/>
            </a:ln>
            <a:effectLst/>
            <a:scene3d>
              <a:camera prst="legacyPerspectiveFront">
                <a:rot lat="1500000" lon="20099999" rev="0"/>
              </a:camera>
              <a:lightRig rig="legacyFlat4" dir="t"/>
            </a:scene3d>
            <a:sp3d extrusionH="176200" prstMaterial="legacyMatte">
              <a:bevelT w="13500" h="13500" prst="angle"/>
              <a:bevelB w="13500" h="13500" prst="angle"/>
              <a:extrusionClr>
                <a:schemeClr val="accent2"/>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flatTx/>
            </a:bodyPr>
            <a:lstStyle/>
            <a:p>
              <a:endParaRPr lang="zh-CN" altLang="en-US"/>
            </a:p>
          </p:txBody>
        </p:sp>
        <p:sp>
          <p:nvSpPr>
            <p:cNvPr id="10" name="AutoShape 16"/>
            <p:cNvSpPr>
              <a:spLocks noChangeArrowheads="1"/>
            </p:cNvSpPr>
            <p:nvPr/>
          </p:nvSpPr>
          <p:spPr bwMode="auto">
            <a:xfrm>
              <a:off x="4581" y="3454"/>
              <a:ext cx="248" cy="292"/>
            </a:xfrm>
            <a:custGeom>
              <a:avLst/>
              <a:gdLst>
                <a:gd name="G0" fmla="+- 0 0 0"/>
                <a:gd name="G1" fmla="+- 21600 0 0"/>
                <a:gd name="G2" fmla="+- 21600 0 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9525">
              <a:solidFill>
                <a:srgbClr val="FFC000"/>
              </a:solidFill>
              <a:round/>
            </a:ln>
            <a:effectLst/>
            <a:scene3d>
              <a:camera prst="legacyPerspectiveFront">
                <a:rot lat="1500000" lon="20099999" rev="0"/>
              </a:camera>
              <a:lightRig rig="legacyFlat4" dir="t"/>
            </a:scene3d>
            <a:sp3d extrusionH="176200" prstMaterial="legacyMatte">
              <a:bevelT w="13500" h="13500" prst="angle"/>
              <a:bevelB w="13500" h="13500" prst="angle"/>
              <a:extrusionClr>
                <a:schemeClr val="accent2"/>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flatTx/>
            </a:bodyPr>
            <a:lstStyle/>
            <a:p>
              <a:endParaRPr lang="zh-CN" altLang="en-US"/>
            </a:p>
          </p:txBody>
        </p:sp>
      </p:grpSp>
      <p:grpSp>
        <p:nvGrpSpPr>
          <p:cNvPr id="11" name="Group 26"/>
          <p:cNvGrpSpPr/>
          <p:nvPr/>
        </p:nvGrpSpPr>
        <p:grpSpPr bwMode="auto">
          <a:xfrm>
            <a:off x="4192593" y="4350375"/>
            <a:ext cx="1368926" cy="1561937"/>
            <a:chOff x="359" y="1869"/>
            <a:chExt cx="2046" cy="1986"/>
          </a:xfrm>
          <a:solidFill>
            <a:srgbClr val="FF9933"/>
          </a:solidFill>
        </p:grpSpPr>
        <p:sp>
          <p:nvSpPr>
            <p:cNvPr id="12" name="AutoShape 6"/>
            <p:cNvSpPr>
              <a:spLocks noChangeArrowheads="1"/>
            </p:cNvSpPr>
            <p:nvPr/>
          </p:nvSpPr>
          <p:spPr bwMode="auto">
            <a:xfrm>
              <a:off x="359" y="1869"/>
              <a:ext cx="1862" cy="1986"/>
            </a:xfrm>
            <a:custGeom>
              <a:avLst/>
              <a:gdLst>
                <a:gd name="G0" fmla="+- 824 0 0"/>
                <a:gd name="G1" fmla="+- 21600 0 824"/>
                <a:gd name="G2" fmla="+- 21600 0 82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824" y="10800"/>
                  </a:moveTo>
                  <a:cubicBezTo>
                    <a:pt x="824" y="16310"/>
                    <a:pt x="5290" y="20776"/>
                    <a:pt x="10800" y="20776"/>
                  </a:cubicBezTo>
                  <a:cubicBezTo>
                    <a:pt x="16310" y="20776"/>
                    <a:pt x="20776" y="16310"/>
                    <a:pt x="20776" y="10800"/>
                  </a:cubicBezTo>
                  <a:cubicBezTo>
                    <a:pt x="20776" y="5290"/>
                    <a:pt x="16310" y="824"/>
                    <a:pt x="10800" y="824"/>
                  </a:cubicBezTo>
                  <a:cubicBezTo>
                    <a:pt x="5290" y="824"/>
                    <a:pt x="824" y="5290"/>
                    <a:pt x="824" y="10800"/>
                  </a:cubicBezTo>
                  <a:close/>
                </a:path>
              </a:pathLst>
            </a:custGeom>
            <a:grpFill/>
            <a:ln w="9525">
              <a:solidFill>
                <a:srgbClr val="FFC000"/>
              </a:solidFill>
              <a:round/>
            </a:ln>
            <a:effectLst/>
            <a:scene3d>
              <a:camera prst="legacyPerspectiveFront">
                <a:rot lat="18900000" lon="18000000" rev="0"/>
              </a:camera>
              <a:lightRig rig="legacyFlat2" dir="t"/>
            </a:scene3d>
            <a:sp3d extrusionH="887400" prstMaterial="legacyMatte">
              <a:bevelT w="13500" h="13500" prst="angle"/>
              <a:bevelB w="13500" h="13500" prst="angle"/>
              <a:extrusionClr>
                <a:schemeClr val="accent2"/>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flatTx/>
            </a:bodyPr>
            <a:lstStyle/>
            <a:p>
              <a:endParaRPr lang="zh-CN" altLang="en-US"/>
            </a:p>
          </p:txBody>
        </p:sp>
        <p:sp>
          <p:nvSpPr>
            <p:cNvPr id="13" name="AutoShape 7"/>
            <p:cNvSpPr>
              <a:spLocks noChangeArrowheads="1"/>
            </p:cNvSpPr>
            <p:nvPr/>
          </p:nvSpPr>
          <p:spPr bwMode="auto">
            <a:xfrm>
              <a:off x="1190" y="2108"/>
              <a:ext cx="1166" cy="1216"/>
            </a:xfrm>
            <a:custGeom>
              <a:avLst/>
              <a:gdLst>
                <a:gd name="G0" fmla="+- 1192 0 0"/>
                <a:gd name="G1" fmla="+- 21600 0 1192"/>
                <a:gd name="G2" fmla="+- 21600 0 1192"/>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192" y="10800"/>
                  </a:moveTo>
                  <a:cubicBezTo>
                    <a:pt x="1192" y="16106"/>
                    <a:pt x="5494" y="20408"/>
                    <a:pt x="10800" y="20408"/>
                  </a:cubicBezTo>
                  <a:cubicBezTo>
                    <a:pt x="16106" y="20408"/>
                    <a:pt x="20408" y="16106"/>
                    <a:pt x="20408" y="10800"/>
                  </a:cubicBezTo>
                  <a:cubicBezTo>
                    <a:pt x="20408" y="5494"/>
                    <a:pt x="16106" y="1192"/>
                    <a:pt x="10800" y="1192"/>
                  </a:cubicBezTo>
                  <a:cubicBezTo>
                    <a:pt x="5494" y="1192"/>
                    <a:pt x="1192" y="5494"/>
                    <a:pt x="1192" y="10800"/>
                  </a:cubicBezTo>
                  <a:close/>
                </a:path>
              </a:pathLst>
            </a:custGeom>
            <a:grpFill/>
            <a:ln w="9525">
              <a:solidFill>
                <a:srgbClr val="FFC000"/>
              </a:solidFill>
              <a:round/>
            </a:ln>
            <a:effectLst/>
            <a:scene3d>
              <a:camera prst="legacyPerspectiveFront">
                <a:rot lat="18900000" lon="18000000" rev="0"/>
              </a:camera>
              <a:lightRig rig="legacyFlat2" dir="t"/>
            </a:scene3d>
            <a:sp3d extrusionH="887400" prstMaterial="legacyMatte">
              <a:bevelT w="13500" h="13500" prst="angle"/>
              <a:bevelB w="13500" h="13500" prst="angle"/>
              <a:extrusionClr>
                <a:schemeClr val="accent2"/>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flatTx/>
            </a:bodyPr>
            <a:lstStyle/>
            <a:p>
              <a:endParaRPr lang="zh-CN" altLang="en-US"/>
            </a:p>
          </p:txBody>
        </p:sp>
        <p:sp>
          <p:nvSpPr>
            <p:cNvPr id="14" name="AutoShape 17"/>
            <p:cNvSpPr>
              <a:spLocks noChangeArrowheads="1"/>
            </p:cNvSpPr>
            <p:nvPr/>
          </p:nvSpPr>
          <p:spPr bwMode="auto">
            <a:xfrm>
              <a:off x="1749" y="2258"/>
              <a:ext cx="656" cy="684"/>
            </a:xfrm>
            <a:custGeom>
              <a:avLst/>
              <a:gdLst>
                <a:gd name="G0" fmla="+- 1192 0 0"/>
                <a:gd name="G1" fmla="+- 21600 0 1192"/>
                <a:gd name="G2" fmla="+- 21600 0 1192"/>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192" y="10800"/>
                  </a:moveTo>
                  <a:cubicBezTo>
                    <a:pt x="1192" y="16106"/>
                    <a:pt x="5494" y="20408"/>
                    <a:pt x="10800" y="20408"/>
                  </a:cubicBezTo>
                  <a:cubicBezTo>
                    <a:pt x="16106" y="20408"/>
                    <a:pt x="20408" y="16106"/>
                    <a:pt x="20408" y="10800"/>
                  </a:cubicBezTo>
                  <a:cubicBezTo>
                    <a:pt x="20408" y="5494"/>
                    <a:pt x="16106" y="1192"/>
                    <a:pt x="10800" y="1192"/>
                  </a:cubicBezTo>
                  <a:cubicBezTo>
                    <a:pt x="5494" y="1192"/>
                    <a:pt x="1192" y="5494"/>
                    <a:pt x="1192" y="10800"/>
                  </a:cubicBezTo>
                  <a:close/>
                </a:path>
              </a:pathLst>
            </a:custGeom>
            <a:grpFill/>
            <a:ln w="9525">
              <a:solidFill>
                <a:srgbClr val="FFC000"/>
              </a:solidFill>
              <a:round/>
            </a:ln>
            <a:effectLst/>
            <a:scene3d>
              <a:camera prst="legacyPerspectiveFront">
                <a:rot lat="18900000" lon="18000000" rev="0"/>
              </a:camera>
              <a:lightRig rig="legacyFlat2" dir="t"/>
            </a:scene3d>
            <a:sp3d extrusionH="430200" prstMaterial="legacyMatte">
              <a:bevelT w="13500" h="13500" prst="angle"/>
              <a:bevelB w="13500" h="13500" prst="angle"/>
              <a:extrusionClr>
                <a:schemeClr val="accent2"/>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flatTx/>
            </a:bodyPr>
            <a:lstStyle/>
            <a:p>
              <a:endParaRPr lang="zh-CN" altLang="en-US"/>
            </a:p>
          </p:txBody>
        </p:sp>
      </p:grpSp>
      <p:grpSp>
        <p:nvGrpSpPr>
          <p:cNvPr id="15" name="Group 25"/>
          <p:cNvGrpSpPr/>
          <p:nvPr/>
        </p:nvGrpSpPr>
        <p:grpSpPr bwMode="auto">
          <a:xfrm>
            <a:off x="5141696" y="2381426"/>
            <a:ext cx="1580717" cy="1477620"/>
            <a:chOff x="1631" y="0"/>
            <a:chExt cx="1862" cy="1986"/>
          </a:xfrm>
        </p:grpSpPr>
        <p:sp>
          <p:nvSpPr>
            <p:cNvPr id="16" name="AutoShape 4"/>
            <p:cNvSpPr>
              <a:spLocks noChangeArrowheads="1"/>
            </p:cNvSpPr>
            <p:nvPr/>
          </p:nvSpPr>
          <p:spPr bwMode="auto">
            <a:xfrm>
              <a:off x="1631" y="0"/>
              <a:ext cx="1862" cy="1986"/>
            </a:xfrm>
            <a:custGeom>
              <a:avLst/>
              <a:gdLst>
                <a:gd name="G0" fmla="+- 824 0 0"/>
                <a:gd name="G1" fmla="+- 21600 0 824"/>
                <a:gd name="G2" fmla="+- 21600 0 82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824" y="10800"/>
                  </a:moveTo>
                  <a:cubicBezTo>
                    <a:pt x="824" y="16310"/>
                    <a:pt x="5290" y="20776"/>
                    <a:pt x="10800" y="20776"/>
                  </a:cubicBezTo>
                  <a:cubicBezTo>
                    <a:pt x="16310" y="20776"/>
                    <a:pt x="20776" y="16310"/>
                    <a:pt x="20776" y="10800"/>
                  </a:cubicBezTo>
                  <a:cubicBezTo>
                    <a:pt x="20776" y="5290"/>
                    <a:pt x="16310" y="824"/>
                    <a:pt x="10800" y="824"/>
                  </a:cubicBezTo>
                  <a:cubicBezTo>
                    <a:pt x="5290" y="824"/>
                    <a:pt x="824" y="5290"/>
                    <a:pt x="824" y="10800"/>
                  </a:cubicBezTo>
                  <a:close/>
                </a:path>
              </a:pathLst>
            </a:custGeom>
            <a:solidFill>
              <a:srgbClr val="C0C0C0"/>
            </a:solidFill>
            <a:ln w="9525">
              <a:round/>
            </a:ln>
            <a:effectLst/>
            <a:scene3d>
              <a:camera prst="legacyPerspectiveFront">
                <a:rot lat="18900000" lon="20399999" rev="0"/>
              </a:camera>
              <a:lightRig rig="legacyFlat2" dir="t"/>
            </a:scene3d>
            <a:sp3d extrusionH="176200" prstMaterial="legacyMatte">
              <a:bevelT w="13500" h="13500" prst="angle"/>
              <a:bevelB w="13500" h="13500" prst="angle"/>
              <a:extrusionClr>
                <a:srgbClr val="C0C0C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flatTx/>
            </a:bodyPr>
            <a:lstStyle/>
            <a:p>
              <a:endParaRPr lang="zh-CN" altLang="en-US"/>
            </a:p>
          </p:txBody>
        </p:sp>
        <p:sp>
          <p:nvSpPr>
            <p:cNvPr id="17" name="AutoShape 5"/>
            <p:cNvSpPr>
              <a:spLocks noChangeArrowheads="1"/>
            </p:cNvSpPr>
            <p:nvPr/>
          </p:nvSpPr>
          <p:spPr bwMode="auto">
            <a:xfrm>
              <a:off x="1913" y="283"/>
              <a:ext cx="1416" cy="1432"/>
            </a:xfrm>
            <a:custGeom>
              <a:avLst/>
              <a:gdLst>
                <a:gd name="G0" fmla="+- 824 0 0"/>
                <a:gd name="G1" fmla="+- 21600 0 824"/>
                <a:gd name="G2" fmla="+- 21600 0 82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824" y="10800"/>
                  </a:moveTo>
                  <a:cubicBezTo>
                    <a:pt x="824" y="16310"/>
                    <a:pt x="5290" y="20776"/>
                    <a:pt x="10800" y="20776"/>
                  </a:cubicBezTo>
                  <a:cubicBezTo>
                    <a:pt x="16310" y="20776"/>
                    <a:pt x="20776" y="16310"/>
                    <a:pt x="20776" y="10800"/>
                  </a:cubicBezTo>
                  <a:cubicBezTo>
                    <a:pt x="20776" y="5290"/>
                    <a:pt x="16310" y="824"/>
                    <a:pt x="10800" y="824"/>
                  </a:cubicBezTo>
                  <a:cubicBezTo>
                    <a:pt x="5290" y="824"/>
                    <a:pt x="824" y="5290"/>
                    <a:pt x="824" y="10800"/>
                  </a:cubicBezTo>
                  <a:close/>
                </a:path>
              </a:pathLst>
            </a:custGeom>
            <a:solidFill>
              <a:srgbClr val="C0C0C0"/>
            </a:solidFill>
            <a:ln w="9525">
              <a:round/>
            </a:ln>
            <a:effectLst/>
            <a:scene3d>
              <a:camera prst="legacyPerspectiveFront">
                <a:rot lat="18900000" lon="20399999" rev="0"/>
              </a:camera>
              <a:lightRig rig="legacyFlat2" dir="t"/>
            </a:scene3d>
            <a:sp3d extrusionH="176200" prstMaterial="legacyMatte">
              <a:bevelT w="13500" h="13500" prst="angle"/>
              <a:bevelB w="13500" h="13500" prst="angle"/>
              <a:extrusionClr>
                <a:srgbClr val="C0C0C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flatTx/>
            </a:bodyPr>
            <a:lstStyle/>
            <a:p>
              <a:endParaRPr lang="zh-CN" altLang="en-US"/>
            </a:p>
          </p:txBody>
        </p:sp>
        <p:sp>
          <p:nvSpPr>
            <p:cNvPr id="18" name="AutoShape 18"/>
            <p:cNvSpPr>
              <a:spLocks noChangeArrowheads="1"/>
            </p:cNvSpPr>
            <p:nvPr/>
          </p:nvSpPr>
          <p:spPr bwMode="auto">
            <a:xfrm>
              <a:off x="2228" y="245"/>
              <a:ext cx="1166" cy="1216"/>
            </a:xfrm>
            <a:custGeom>
              <a:avLst/>
              <a:gdLst>
                <a:gd name="G0" fmla="+- 1192 0 0"/>
                <a:gd name="G1" fmla="+- 21600 0 1192"/>
                <a:gd name="G2" fmla="+- 21600 0 1192"/>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192" y="10800"/>
                  </a:moveTo>
                  <a:cubicBezTo>
                    <a:pt x="1192" y="16106"/>
                    <a:pt x="5494" y="20408"/>
                    <a:pt x="10800" y="20408"/>
                  </a:cubicBezTo>
                  <a:cubicBezTo>
                    <a:pt x="16106" y="20408"/>
                    <a:pt x="20408" y="16106"/>
                    <a:pt x="20408" y="10800"/>
                  </a:cubicBezTo>
                  <a:cubicBezTo>
                    <a:pt x="20408" y="5494"/>
                    <a:pt x="16106" y="1192"/>
                    <a:pt x="10800" y="1192"/>
                  </a:cubicBezTo>
                  <a:cubicBezTo>
                    <a:pt x="5494" y="1192"/>
                    <a:pt x="1192" y="5494"/>
                    <a:pt x="1192" y="10800"/>
                  </a:cubicBezTo>
                  <a:close/>
                </a:path>
              </a:pathLst>
            </a:custGeom>
            <a:solidFill>
              <a:srgbClr val="B2B2B2">
                <a:alpha val="50000"/>
              </a:srgbClr>
            </a:solidFill>
            <a:ln w="9525">
              <a:round/>
            </a:ln>
            <a:effectLst/>
            <a:scene3d>
              <a:camera prst="legacyPerspectiveFront">
                <a:rot lat="18900000" lon="20399999" rev="0"/>
              </a:camera>
              <a:lightRig rig="legacyFlat1" dir="t"/>
            </a:scene3d>
            <a:sp3d extrusionH="176200" prstMaterial="legacyMatte">
              <a:bevelT w="13500" h="13500" prst="angle"/>
              <a:bevelB w="13500" h="13500" prst="angle"/>
              <a:extrusionClr>
                <a:srgbClr val="B2B2B2"/>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flatTx/>
            </a:bodyPr>
            <a:lstStyle/>
            <a:p>
              <a:endParaRPr lang="zh-CN" altLang="en-US"/>
            </a:p>
          </p:txBody>
        </p:sp>
        <p:sp>
          <p:nvSpPr>
            <p:cNvPr id="19" name="AutoShape 19"/>
            <p:cNvSpPr>
              <a:spLocks noChangeArrowheads="1"/>
            </p:cNvSpPr>
            <p:nvPr/>
          </p:nvSpPr>
          <p:spPr bwMode="auto">
            <a:xfrm>
              <a:off x="2643" y="395"/>
              <a:ext cx="656" cy="684"/>
            </a:xfrm>
            <a:custGeom>
              <a:avLst/>
              <a:gdLst>
                <a:gd name="G0" fmla="+- 1192 0 0"/>
                <a:gd name="G1" fmla="+- 21600 0 1192"/>
                <a:gd name="G2" fmla="+- 21600 0 1192"/>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192" y="10800"/>
                  </a:moveTo>
                  <a:cubicBezTo>
                    <a:pt x="1192" y="16106"/>
                    <a:pt x="5494" y="20408"/>
                    <a:pt x="10800" y="20408"/>
                  </a:cubicBezTo>
                  <a:cubicBezTo>
                    <a:pt x="16106" y="20408"/>
                    <a:pt x="20408" y="16106"/>
                    <a:pt x="20408" y="10800"/>
                  </a:cubicBezTo>
                  <a:cubicBezTo>
                    <a:pt x="20408" y="5494"/>
                    <a:pt x="16106" y="1192"/>
                    <a:pt x="10800" y="1192"/>
                  </a:cubicBezTo>
                  <a:cubicBezTo>
                    <a:pt x="5494" y="1192"/>
                    <a:pt x="1192" y="5494"/>
                    <a:pt x="1192" y="10800"/>
                  </a:cubicBezTo>
                  <a:close/>
                </a:path>
              </a:pathLst>
            </a:custGeom>
            <a:solidFill>
              <a:srgbClr val="C0C0C0">
                <a:alpha val="50000"/>
              </a:srgbClr>
            </a:solidFill>
            <a:ln w="9525">
              <a:round/>
            </a:ln>
            <a:effectLst/>
            <a:scene3d>
              <a:camera prst="legacyPerspectiveFront">
                <a:rot lat="18900000" lon="20399999" rev="0"/>
              </a:camera>
              <a:lightRig rig="legacyFlat1" dir="t"/>
            </a:scene3d>
            <a:sp3d extrusionH="74600" prstMaterial="legacyMatte">
              <a:bevelT w="13500" h="13500" prst="angle"/>
              <a:bevelB w="13500" h="13500" prst="angle"/>
              <a:extrusionClr>
                <a:srgbClr val="C0C0C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flatTx/>
            </a:bodyPr>
            <a:lstStyle/>
            <a:p>
              <a:endParaRPr lang="zh-CN" altLang="en-US"/>
            </a:p>
          </p:txBody>
        </p:sp>
      </p:grpSp>
      <p:sp>
        <p:nvSpPr>
          <p:cNvPr id="20" name="矩形 19"/>
          <p:cNvSpPr/>
          <p:nvPr/>
        </p:nvSpPr>
        <p:spPr>
          <a:xfrm>
            <a:off x="7371092" y="2381426"/>
            <a:ext cx="3985883" cy="1200329"/>
          </a:xfrm>
          <a:prstGeom prst="rect">
            <a:avLst/>
          </a:prstGeom>
        </p:spPr>
        <p:txBody>
          <a:bodyPr wrap="square">
            <a:spAutoFit/>
          </a:bodyPr>
          <a:lstStyle/>
          <a:p>
            <a:r>
              <a:rPr lang="zh-CN" altLang="en-US" dirty="0"/>
              <a:t>① </a:t>
            </a:r>
            <a:r>
              <a:rPr lang="zh-CN" altLang="zh-CN" dirty="0"/>
              <a:t>国家、省级自然基金，国家信息化工程及国防科研基金项目</a:t>
            </a:r>
            <a:endParaRPr lang="zh-CN" altLang="en-US" dirty="0"/>
          </a:p>
        </p:txBody>
      </p:sp>
      <p:sp>
        <p:nvSpPr>
          <p:cNvPr id="21" name="矩形 20"/>
          <p:cNvSpPr/>
          <p:nvPr/>
        </p:nvSpPr>
        <p:spPr>
          <a:xfrm>
            <a:off x="993775" y="4979554"/>
            <a:ext cx="1808508" cy="830997"/>
          </a:xfrm>
          <a:prstGeom prst="rect">
            <a:avLst/>
          </a:prstGeom>
        </p:spPr>
        <p:txBody>
          <a:bodyPr wrap="none">
            <a:spAutoFit/>
          </a:bodyPr>
          <a:lstStyle/>
          <a:p>
            <a:r>
              <a:rPr lang="zh-CN" altLang="en-US" dirty="0"/>
              <a:t>② </a:t>
            </a:r>
            <a:r>
              <a:rPr lang="zh-CN" altLang="zh-CN" dirty="0"/>
              <a:t>企业自行</a:t>
            </a:r>
            <a:endParaRPr lang="en-US" altLang="zh-CN" dirty="0"/>
          </a:p>
          <a:p>
            <a:r>
              <a:rPr lang="zh-CN" altLang="zh-CN" dirty="0"/>
              <a:t>筹资项目</a:t>
            </a:r>
            <a:endParaRPr lang="zh-CN" altLang="en-US" dirty="0"/>
          </a:p>
        </p:txBody>
      </p:sp>
      <p:sp>
        <p:nvSpPr>
          <p:cNvPr id="22" name="矩形 21"/>
          <p:cNvSpPr/>
          <p:nvPr/>
        </p:nvSpPr>
        <p:spPr>
          <a:xfrm>
            <a:off x="8766176" y="4789554"/>
            <a:ext cx="2743200" cy="1200329"/>
          </a:xfrm>
          <a:prstGeom prst="rect">
            <a:avLst/>
          </a:prstGeom>
        </p:spPr>
        <p:txBody>
          <a:bodyPr wrap="square">
            <a:spAutoFit/>
          </a:bodyPr>
          <a:lstStyle/>
          <a:p>
            <a:r>
              <a:rPr lang="zh-CN" altLang="en-US" dirty="0"/>
              <a:t>③ </a:t>
            </a:r>
            <a:r>
              <a:rPr lang="zh-CN" altLang="zh-CN" dirty="0"/>
              <a:t>经过投标竞争获取的企业或政府部门招标项目</a:t>
            </a:r>
            <a:endParaRPr lang="zh-CN" altLang="en-US" dirty="0"/>
          </a:p>
        </p:txBody>
      </p:sp>
      <p:sp>
        <p:nvSpPr>
          <p:cNvPr id="23" name="灯片编号占位符 22">
            <a:extLst>
              <a:ext uri="{FF2B5EF4-FFF2-40B4-BE49-F238E27FC236}">
                <a16:creationId xmlns:a16="http://schemas.microsoft.com/office/drawing/2014/main" id="{19083C8C-B31C-4C96-B635-36F03F9D8C3D}"/>
              </a:ext>
            </a:extLst>
          </p:cNvPr>
          <p:cNvSpPr>
            <a:spLocks noGrp="1"/>
          </p:cNvSpPr>
          <p:nvPr>
            <p:ph type="sldNum" sz="quarter" idx="12"/>
          </p:nvPr>
        </p:nvSpPr>
        <p:spPr/>
        <p:txBody>
          <a:bodyPr/>
          <a:lstStyle/>
          <a:p>
            <a:fld id="{B6F15528-21DE-4FAA-801E-634DDDAF4B2B}" type="slidenum">
              <a:rPr lang="en-US" smtClean="0"/>
              <a:t>191</a:t>
            </a:fld>
            <a:endParaRPr lang="en-US" dirty="0"/>
          </a:p>
        </p:txBody>
      </p:sp>
      <p:sp>
        <p:nvSpPr>
          <p:cNvPr id="24" name="灯片编号占位符 8">
            <a:extLst>
              <a:ext uri="{FF2B5EF4-FFF2-40B4-BE49-F238E27FC236}">
                <a16:creationId xmlns:a16="http://schemas.microsoft.com/office/drawing/2014/main" id="{CE53243F-A1B4-48F1-8604-0983D8443ACE}"/>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191</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ppt_x"/>
                                          </p:val>
                                        </p:tav>
                                        <p:tav tm="100000">
                                          <p:val>
                                            <p:strVal val="#ppt_x"/>
                                          </p:val>
                                        </p:tav>
                                      </p:tavLst>
                                    </p:anim>
                                    <p:anim calcmode="lin" valueType="num">
                                      <p:cBhvr additive="base">
                                        <p:cTn id="18" dur="500" fill="hold"/>
                                        <p:tgtEl>
                                          <p:spTgt spid="2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ppt_x"/>
                                          </p:val>
                                        </p:tav>
                                        <p:tav tm="100000">
                                          <p:val>
                                            <p:strVal val="#ppt_x"/>
                                          </p:val>
                                        </p:tav>
                                      </p:tavLst>
                                    </p:anim>
                                    <p:anim calcmode="lin" valueType="num">
                                      <p:cBhvr additive="base">
                                        <p:cTn id="3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b="1" dirty="0"/>
              <a:t>2.3.1 </a:t>
            </a:r>
            <a:r>
              <a:rPr lang="zh-CN" altLang="en-US" sz="2400" b="1" dirty="0"/>
              <a:t>招标、投标概述</a:t>
            </a:r>
            <a:endParaRPr lang="zh-CN" altLang="en-US" b="1" dirty="0"/>
          </a:p>
        </p:txBody>
      </p:sp>
      <p:sp>
        <p:nvSpPr>
          <p:cNvPr id="12" name="Rectangle 3"/>
          <p:cNvSpPr txBox="1">
            <a:spLocks noChangeArrowheads="1"/>
          </p:cNvSpPr>
          <p:nvPr/>
        </p:nvSpPr>
        <p:spPr>
          <a:xfrm>
            <a:off x="719885" y="1135446"/>
            <a:ext cx="10332290" cy="697198"/>
          </a:xfrm>
          <a:prstGeom prst="rect">
            <a:avLst/>
          </a:prstGeom>
        </p:spPr>
        <p:txBody>
          <a:bodyPr vert="horz" lIns="121917" tIns="60958" rIns="121917" bIns="60958" rtlCol="0">
            <a:noAutofit/>
          </a:bodyPr>
          <a:lstStyle>
            <a:lvl1pPr marL="457200" indent="-457200" algn="l" defTabSz="1219835" rtl="0" eaLnBrk="1" latinLnBrk="0" hangingPunct="1">
              <a:lnSpc>
                <a:spcPct val="12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None/>
            </a:pPr>
            <a:r>
              <a:rPr lang="en-US" altLang="zh-CN" dirty="0"/>
              <a:t>       </a:t>
            </a:r>
            <a:r>
              <a:rPr lang="zh-CN" altLang="zh-CN" dirty="0"/>
              <a:t>依据《中华人民共和国招标投标法》、《中华人民共和国招标投标法实施条例》、《国家发展计划委工程建设项目招标范围和规模标准规定》（国家发展计划委令第</a:t>
            </a:r>
            <a:r>
              <a:rPr lang="en-US" altLang="zh-CN" dirty="0"/>
              <a:t>3</a:t>
            </a:r>
            <a:r>
              <a:rPr lang="zh-CN" altLang="zh-CN" dirty="0"/>
              <a:t>号）以及《国家发展改革委必须招标的工程项目规定》（国家发展改革委令第</a:t>
            </a:r>
            <a:r>
              <a:rPr lang="en-US" altLang="zh-CN" dirty="0"/>
              <a:t>16</a:t>
            </a:r>
            <a:r>
              <a:rPr lang="zh-CN" altLang="zh-CN" dirty="0"/>
              <a:t>号）相关要求，下列工程建设项目的勘察、设计、施工、监理以及建设有关的重要设备、材料等的采购，必须进行招标：</a:t>
            </a:r>
            <a:endParaRPr lang="en-US" altLang="zh-CN" dirty="0"/>
          </a:p>
        </p:txBody>
      </p:sp>
      <p:sp>
        <p:nvSpPr>
          <p:cNvPr id="6" name="Freeform 10"/>
          <p:cNvSpPr>
            <a:spLocks noEditPoints="1"/>
          </p:cNvSpPr>
          <p:nvPr/>
        </p:nvSpPr>
        <p:spPr bwMode="auto">
          <a:xfrm>
            <a:off x="8747419" y="3097054"/>
            <a:ext cx="965200" cy="1300163"/>
          </a:xfrm>
          <a:custGeom>
            <a:avLst/>
            <a:gdLst>
              <a:gd name="T0" fmla="*/ 55 w 109"/>
              <a:gd name="T1" fmla="*/ 0 h 145"/>
              <a:gd name="T2" fmla="*/ 0 w 109"/>
              <a:gd name="T3" fmla="*/ 54 h 145"/>
              <a:gd name="T4" fmla="*/ 55 w 109"/>
              <a:gd name="T5" fmla="*/ 145 h 145"/>
              <a:gd name="T6" fmla="*/ 109 w 109"/>
              <a:gd name="T7" fmla="*/ 54 h 145"/>
              <a:gd name="T8" fmla="*/ 55 w 109"/>
              <a:gd name="T9" fmla="*/ 0 h 145"/>
              <a:gd name="T10" fmla="*/ 55 w 109"/>
              <a:gd name="T11" fmla="*/ 97 h 145"/>
              <a:gd name="T12" fmla="*/ 10 w 109"/>
              <a:gd name="T13" fmla="*/ 53 h 145"/>
              <a:gd name="T14" fmla="*/ 55 w 109"/>
              <a:gd name="T15" fmla="*/ 8 h 145"/>
              <a:gd name="T16" fmla="*/ 99 w 109"/>
              <a:gd name="T17" fmla="*/ 53 h 145"/>
              <a:gd name="T18" fmla="*/ 55 w 109"/>
              <a:gd name="T19" fmla="*/ 9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45">
                <a:moveTo>
                  <a:pt x="55" y="0"/>
                </a:moveTo>
                <a:cubicBezTo>
                  <a:pt x="25" y="0"/>
                  <a:pt x="0" y="24"/>
                  <a:pt x="0" y="54"/>
                </a:cubicBezTo>
                <a:cubicBezTo>
                  <a:pt x="0" y="99"/>
                  <a:pt x="55" y="145"/>
                  <a:pt x="55" y="145"/>
                </a:cubicBezTo>
                <a:cubicBezTo>
                  <a:pt x="55" y="145"/>
                  <a:pt x="109" y="99"/>
                  <a:pt x="109" y="54"/>
                </a:cubicBezTo>
                <a:cubicBezTo>
                  <a:pt x="109" y="24"/>
                  <a:pt x="85" y="0"/>
                  <a:pt x="55" y="0"/>
                </a:cubicBezTo>
                <a:close/>
                <a:moveTo>
                  <a:pt x="55" y="97"/>
                </a:moveTo>
                <a:cubicBezTo>
                  <a:pt x="30" y="97"/>
                  <a:pt x="10" y="77"/>
                  <a:pt x="10" y="53"/>
                </a:cubicBezTo>
                <a:cubicBezTo>
                  <a:pt x="10" y="28"/>
                  <a:pt x="30" y="8"/>
                  <a:pt x="55" y="8"/>
                </a:cubicBezTo>
                <a:cubicBezTo>
                  <a:pt x="79" y="8"/>
                  <a:pt x="99" y="28"/>
                  <a:pt x="99" y="53"/>
                </a:cubicBezTo>
                <a:cubicBezTo>
                  <a:pt x="99" y="77"/>
                  <a:pt x="79" y="97"/>
                  <a:pt x="55" y="97"/>
                </a:cubicBezTo>
                <a:close/>
              </a:path>
            </a:pathLst>
          </a:custGeom>
          <a:solidFill>
            <a:srgbClr val="A2B932"/>
          </a:solidFill>
          <a:ln>
            <a:noFill/>
          </a:ln>
        </p:spPr>
        <p:txBody>
          <a:bodyPr vert="horz" wrap="square" lIns="91440" tIns="45720" rIns="91440" bIns="45720" numCol="1" anchor="t" anchorCtr="0" compatLnSpc="1"/>
          <a:lstStyle/>
          <a:p>
            <a:endParaRPr lang="zh-CN" altLang="en-US"/>
          </a:p>
        </p:txBody>
      </p:sp>
      <p:sp>
        <p:nvSpPr>
          <p:cNvPr id="7" name="Freeform 14"/>
          <p:cNvSpPr>
            <a:spLocks noEditPoints="1"/>
          </p:cNvSpPr>
          <p:nvPr/>
        </p:nvSpPr>
        <p:spPr bwMode="auto">
          <a:xfrm>
            <a:off x="5623219" y="3123947"/>
            <a:ext cx="965200" cy="1300163"/>
          </a:xfrm>
          <a:custGeom>
            <a:avLst/>
            <a:gdLst>
              <a:gd name="T0" fmla="*/ 54 w 109"/>
              <a:gd name="T1" fmla="*/ 0 h 145"/>
              <a:gd name="T2" fmla="*/ 0 w 109"/>
              <a:gd name="T3" fmla="*/ 54 h 145"/>
              <a:gd name="T4" fmla="*/ 54 w 109"/>
              <a:gd name="T5" fmla="*/ 145 h 145"/>
              <a:gd name="T6" fmla="*/ 109 w 109"/>
              <a:gd name="T7" fmla="*/ 54 h 145"/>
              <a:gd name="T8" fmla="*/ 54 w 109"/>
              <a:gd name="T9" fmla="*/ 0 h 145"/>
              <a:gd name="T10" fmla="*/ 54 w 109"/>
              <a:gd name="T11" fmla="*/ 97 h 145"/>
              <a:gd name="T12" fmla="*/ 10 w 109"/>
              <a:gd name="T13" fmla="*/ 53 h 145"/>
              <a:gd name="T14" fmla="*/ 54 w 109"/>
              <a:gd name="T15" fmla="*/ 8 h 145"/>
              <a:gd name="T16" fmla="*/ 99 w 109"/>
              <a:gd name="T17" fmla="*/ 53 h 145"/>
              <a:gd name="T18" fmla="*/ 54 w 109"/>
              <a:gd name="T19" fmla="*/ 9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45">
                <a:moveTo>
                  <a:pt x="54" y="0"/>
                </a:moveTo>
                <a:cubicBezTo>
                  <a:pt x="24" y="0"/>
                  <a:pt x="0" y="24"/>
                  <a:pt x="0" y="54"/>
                </a:cubicBezTo>
                <a:cubicBezTo>
                  <a:pt x="0" y="99"/>
                  <a:pt x="54" y="145"/>
                  <a:pt x="54" y="145"/>
                </a:cubicBezTo>
                <a:cubicBezTo>
                  <a:pt x="54" y="145"/>
                  <a:pt x="109" y="99"/>
                  <a:pt x="109" y="54"/>
                </a:cubicBezTo>
                <a:cubicBezTo>
                  <a:pt x="109" y="24"/>
                  <a:pt x="84" y="0"/>
                  <a:pt x="54" y="0"/>
                </a:cubicBezTo>
                <a:close/>
                <a:moveTo>
                  <a:pt x="54" y="97"/>
                </a:moveTo>
                <a:cubicBezTo>
                  <a:pt x="30" y="97"/>
                  <a:pt x="10" y="77"/>
                  <a:pt x="10" y="53"/>
                </a:cubicBezTo>
                <a:cubicBezTo>
                  <a:pt x="10" y="28"/>
                  <a:pt x="30" y="8"/>
                  <a:pt x="54" y="8"/>
                </a:cubicBezTo>
                <a:cubicBezTo>
                  <a:pt x="79" y="8"/>
                  <a:pt x="99" y="28"/>
                  <a:pt x="99" y="53"/>
                </a:cubicBezTo>
                <a:cubicBezTo>
                  <a:pt x="99" y="77"/>
                  <a:pt x="79" y="97"/>
                  <a:pt x="54" y="97"/>
                </a:cubicBezTo>
                <a:close/>
              </a:path>
            </a:pathLst>
          </a:custGeom>
          <a:solidFill>
            <a:srgbClr val="EBAC07"/>
          </a:solidFill>
          <a:ln>
            <a:noFill/>
          </a:ln>
        </p:spPr>
        <p:txBody>
          <a:bodyPr vert="horz" wrap="square" lIns="91440" tIns="45720" rIns="91440" bIns="45720" numCol="1" anchor="t" anchorCtr="0" compatLnSpc="1"/>
          <a:lstStyle/>
          <a:p>
            <a:endParaRPr lang="zh-CN" altLang="en-US"/>
          </a:p>
        </p:txBody>
      </p:sp>
      <p:sp>
        <p:nvSpPr>
          <p:cNvPr id="8" name="Freeform 18"/>
          <p:cNvSpPr>
            <a:spLocks noEditPoints="1"/>
          </p:cNvSpPr>
          <p:nvPr/>
        </p:nvSpPr>
        <p:spPr bwMode="auto">
          <a:xfrm>
            <a:off x="2397419" y="3158608"/>
            <a:ext cx="957263" cy="1300163"/>
          </a:xfrm>
          <a:custGeom>
            <a:avLst/>
            <a:gdLst>
              <a:gd name="T0" fmla="*/ 54 w 108"/>
              <a:gd name="T1" fmla="*/ 0 h 145"/>
              <a:gd name="T2" fmla="*/ 0 w 108"/>
              <a:gd name="T3" fmla="*/ 54 h 145"/>
              <a:gd name="T4" fmla="*/ 54 w 108"/>
              <a:gd name="T5" fmla="*/ 145 h 145"/>
              <a:gd name="T6" fmla="*/ 108 w 108"/>
              <a:gd name="T7" fmla="*/ 54 h 145"/>
              <a:gd name="T8" fmla="*/ 54 w 108"/>
              <a:gd name="T9" fmla="*/ 0 h 145"/>
              <a:gd name="T10" fmla="*/ 54 w 108"/>
              <a:gd name="T11" fmla="*/ 97 h 145"/>
              <a:gd name="T12" fmla="*/ 9 w 108"/>
              <a:gd name="T13" fmla="*/ 53 h 145"/>
              <a:gd name="T14" fmla="*/ 54 w 108"/>
              <a:gd name="T15" fmla="*/ 8 h 145"/>
              <a:gd name="T16" fmla="*/ 99 w 108"/>
              <a:gd name="T17" fmla="*/ 53 h 145"/>
              <a:gd name="T18" fmla="*/ 54 w 108"/>
              <a:gd name="T19" fmla="*/ 9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45">
                <a:moveTo>
                  <a:pt x="54" y="0"/>
                </a:moveTo>
                <a:cubicBezTo>
                  <a:pt x="24" y="0"/>
                  <a:pt x="0" y="24"/>
                  <a:pt x="0" y="54"/>
                </a:cubicBezTo>
                <a:cubicBezTo>
                  <a:pt x="0" y="99"/>
                  <a:pt x="54" y="145"/>
                  <a:pt x="54" y="145"/>
                </a:cubicBezTo>
                <a:cubicBezTo>
                  <a:pt x="54" y="145"/>
                  <a:pt x="108" y="99"/>
                  <a:pt x="108" y="54"/>
                </a:cubicBezTo>
                <a:cubicBezTo>
                  <a:pt x="108" y="24"/>
                  <a:pt x="84" y="0"/>
                  <a:pt x="54" y="0"/>
                </a:cubicBezTo>
                <a:close/>
                <a:moveTo>
                  <a:pt x="54" y="97"/>
                </a:moveTo>
                <a:cubicBezTo>
                  <a:pt x="29" y="97"/>
                  <a:pt x="9" y="77"/>
                  <a:pt x="9" y="53"/>
                </a:cubicBezTo>
                <a:cubicBezTo>
                  <a:pt x="9" y="28"/>
                  <a:pt x="29" y="8"/>
                  <a:pt x="54" y="8"/>
                </a:cubicBezTo>
                <a:cubicBezTo>
                  <a:pt x="79" y="8"/>
                  <a:pt x="99" y="28"/>
                  <a:pt x="99" y="53"/>
                </a:cubicBezTo>
                <a:cubicBezTo>
                  <a:pt x="99" y="77"/>
                  <a:pt x="79" y="97"/>
                  <a:pt x="54" y="97"/>
                </a:cubicBezTo>
                <a:close/>
              </a:path>
            </a:pathLst>
          </a:custGeom>
          <a:solidFill>
            <a:srgbClr val="F83003"/>
          </a:solidFill>
          <a:ln>
            <a:noFill/>
          </a:ln>
        </p:spPr>
        <p:txBody>
          <a:bodyPr vert="horz" wrap="square" lIns="91440" tIns="45720" rIns="91440" bIns="45720" numCol="1" anchor="t" anchorCtr="0" compatLnSpc="1"/>
          <a:lstStyle/>
          <a:p>
            <a:endParaRPr lang="zh-CN" altLang="en-US"/>
          </a:p>
        </p:txBody>
      </p:sp>
      <p:sp>
        <p:nvSpPr>
          <p:cNvPr id="9" name="Rectangle 23"/>
          <p:cNvSpPr>
            <a:spLocks noChangeArrowheads="1"/>
          </p:cNvSpPr>
          <p:nvPr/>
        </p:nvSpPr>
        <p:spPr bwMode="auto">
          <a:xfrm>
            <a:off x="7699375" y="4533900"/>
            <a:ext cx="3232444" cy="304800"/>
          </a:xfrm>
          <a:prstGeom prst="rect">
            <a:avLst/>
          </a:prstGeom>
          <a:solidFill>
            <a:srgbClr val="A2B932"/>
          </a:solidFill>
          <a:ln>
            <a:noFill/>
          </a:ln>
        </p:spPr>
        <p:txBody>
          <a:bodyPr vert="horz" wrap="square" lIns="91440" tIns="45720" rIns="91440" bIns="45720" numCol="1" anchor="t" anchorCtr="0" compatLnSpc="1"/>
          <a:lstStyle/>
          <a:p>
            <a:endParaRPr lang="zh-CN" altLang="en-US"/>
          </a:p>
        </p:txBody>
      </p:sp>
      <p:sp>
        <p:nvSpPr>
          <p:cNvPr id="13" name="Rectangle 24"/>
          <p:cNvSpPr>
            <a:spLocks noChangeArrowheads="1"/>
          </p:cNvSpPr>
          <p:nvPr/>
        </p:nvSpPr>
        <p:spPr bwMode="auto">
          <a:xfrm>
            <a:off x="4502416" y="4533900"/>
            <a:ext cx="3048022" cy="290494"/>
          </a:xfrm>
          <a:prstGeom prst="rect">
            <a:avLst/>
          </a:prstGeom>
          <a:solidFill>
            <a:srgbClr val="EBAC07"/>
          </a:solidFill>
          <a:ln>
            <a:noFill/>
          </a:ln>
        </p:spPr>
        <p:txBody>
          <a:bodyPr vert="horz" wrap="square" lIns="91440" tIns="45720" rIns="91440" bIns="45720" numCol="1" anchor="t" anchorCtr="0" compatLnSpc="1"/>
          <a:lstStyle/>
          <a:p>
            <a:endParaRPr lang="zh-CN" altLang="en-US"/>
          </a:p>
        </p:txBody>
      </p:sp>
      <p:sp>
        <p:nvSpPr>
          <p:cNvPr id="14" name="Rectangle 25"/>
          <p:cNvSpPr>
            <a:spLocks noChangeArrowheads="1"/>
          </p:cNvSpPr>
          <p:nvPr/>
        </p:nvSpPr>
        <p:spPr bwMode="auto">
          <a:xfrm>
            <a:off x="1205664" y="4533900"/>
            <a:ext cx="3096756" cy="319106"/>
          </a:xfrm>
          <a:prstGeom prst="rect">
            <a:avLst/>
          </a:prstGeom>
          <a:solidFill>
            <a:srgbClr val="F83003"/>
          </a:solidFill>
          <a:ln>
            <a:noFill/>
          </a:ln>
        </p:spPr>
        <p:txBody>
          <a:bodyPr vert="horz" wrap="square" lIns="91440" tIns="45720" rIns="91440" bIns="45720" numCol="1" anchor="t" anchorCtr="0" compatLnSpc="1"/>
          <a:lstStyle/>
          <a:p>
            <a:endParaRPr lang="zh-CN" altLang="en-US"/>
          </a:p>
        </p:txBody>
      </p:sp>
      <p:sp>
        <p:nvSpPr>
          <p:cNvPr id="15" name="文本框 25"/>
          <p:cNvSpPr txBox="1"/>
          <p:nvPr/>
        </p:nvSpPr>
        <p:spPr>
          <a:xfrm>
            <a:off x="2675335" y="3360220"/>
            <a:ext cx="437940" cy="584775"/>
          </a:xfrm>
          <a:prstGeom prst="rect">
            <a:avLst/>
          </a:prstGeom>
          <a:noFill/>
        </p:spPr>
        <p:txBody>
          <a:bodyPr wrap="none" rtlCol="0">
            <a:spAutoFit/>
          </a:bodyPr>
          <a:lstStyle/>
          <a:p>
            <a:pPr algn="ctr"/>
            <a:r>
              <a:rPr lang="en-US" altLang="zh-CN" sz="3200" b="1" dirty="0">
                <a:solidFill>
                  <a:srgbClr val="F83003"/>
                </a:solidFill>
                <a:latin typeface="微软雅黑" panose="020B0503020204020204" pitchFamily="34" charset="-122"/>
                <a:ea typeface="微软雅黑" panose="020B0503020204020204" pitchFamily="34" charset="-122"/>
              </a:rPr>
              <a:t>1</a:t>
            </a:r>
            <a:endParaRPr lang="zh-CN" altLang="en-US" dirty="0">
              <a:solidFill>
                <a:srgbClr val="F83003"/>
              </a:solidFill>
              <a:latin typeface="微软雅黑" panose="020B0503020204020204" pitchFamily="34" charset="-122"/>
              <a:ea typeface="微软雅黑" panose="020B0503020204020204" pitchFamily="34" charset="-122"/>
            </a:endParaRPr>
          </a:p>
        </p:txBody>
      </p:sp>
      <p:sp>
        <p:nvSpPr>
          <p:cNvPr id="16" name="文本框 26"/>
          <p:cNvSpPr txBox="1"/>
          <p:nvPr/>
        </p:nvSpPr>
        <p:spPr>
          <a:xfrm>
            <a:off x="5908292" y="3325559"/>
            <a:ext cx="437940" cy="584775"/>
          </a:xfrm>
          <a:prstGeom prst="rect">
            <a:avLst/>
          </a:prstGeom>
          <a:noFill/>
        </p:spPr>
        <p:txBody>
          <a:bodyPr wrap="none" rtlCol="0">
            <a:spAutoFit/>
          </a:bodyPr>
          <a:lstStyle/>
          <a:p>
            <a:pPr algn="ctr"/>
            <a:r>
              <a:rPr lang="en-US" altLang="zh-CN" sz="3200" b="1" dirty="0">
                <a:solidFill>
                  <a:srgbClr val="EBAC07"/>
                </a:solidFill>
                <a:latin typeface="微软雅黑" panose="020B0503020204020204" pitchFamily="34" charset="-122"/>
                <a:ea typeface="微软雅黑" panose="020B0503020204020204" pitchFamily="34" charset="-122"/>
              </a:rPr>
              <a:t>2</a:t>
            </a:r>
            <a:endParaRPr lang="zh-CN" altLang="en-US" dirty="0">
              <a:solidFill>
                <a:srgbClr val="EBAC07"/>
              </a:solidFill>
              <a:latin typeface="微软雅黑" panose="020B0503020204020204" pitchFamily="34" charset="-122"/>
              <a:ea typeface="微软雅黑" panose="020B0503020204020204" pitchFamily="34" charset="-122"/>
            </a:endParaRPr>
          </a:p>
        </p:txBody>
      </p:sp>
      <p:sp>
        <p:nvSpPr>
          <p:cNvPr id="17" name="文本框 27"/>
          <p:cNvSpPr txBox="1"/>
          <p:nvPr/>
        </p:nvSpPr>
        <p:spPr>
          <a:xfrm>
            <a:off x="9015018" y="3322338"/>
            <a:ext cx="437940" cy="584775"/>
          </a:xfrm>
          <a:prstGeom prst="rect">
            <a:avLst/>
          </a:prstGeom>
          <a:noFill/>
        </p:spPr>
        <p:txBody>
          <a:bodyPr wrap="none" rtlCol="0">
            <a:spAutoFit/>
          </a:bodyPr>
          <a:lstStyle/>
          <a:p>
            <a:pPr algn="ctr"/>
            <a:r>
              <a:rPr lang="en-US" altLang="zh-CN" sz="3200" b="1" dirty="0">
                <a:solidFill>
                  <a:srgbClr val="A2B932"/>
                </a:solidFill>
                <a:latin typeface="微软雅黑" panose="020B0503020204020204" pitchFamily="34" charset="-122"/>
                <a:ea typeface="微软雅黑" panose="020B0503020204020204" pitchFamily="34" charset="-122"/>
              </a:rPr>
              <a:t>3</a:t>
            </a:r>
            <a:endParaRPr lang="zh-CN" altLang="en-US" dirty="0">
              <a:solidFill>
                <a:srgbClr val="A2B932"/>
              </a:solidFill>
              <a:latin typeface="微软雅黑" panose="020B0503020204020204" pitchFamily="34" charset="-122"/>
              <a:ea typeface="微软雅黑" panose="020B0503020204020204" pitchFamily="34" charset="-122"/>
            </a:endParaRPr>
          </a:p>
        </p:txBody>
      </p:sp>
      <p:sp>
        <p:nvSpPr>
          <p:cNvPr id="18" name="文本框 29"/>
          <p:cNvSpPr txBox="1"/>
          <p:nvPr/>
        </p:nvSpPr>
        <p:spPr>
          <a:xfrm>
            <a:off x="1298575" y="4949282"/>
            <a:ext cx="3003845" cy="1015663"/>
          </a:xfrm>
          <a:prstGeom prst="rect">
            <a:avLst/>
          </a:prstGeom>
          <a:noFill/>
        </p:spPr>
        <p:txBody>
          <a:bodyPr wrap="square" rtlCol="0">
            <a:spAutoFit/>
          </a:bodyPr>
          <a:lstStyle/>
          <a:p>
            <a:r>
              <a:rPr lang="zh-CN" altLang="zh-CN" sz="2000" dirty="0"/>
              <a:t>大型基础设施、公用事业等关系社会公共利益、公众安全的项目</a:t>
            </a:r>
            <a:endParaRPr lang="en-US" altLang="zh-CN" sz="2000" dirty="0"/>
          </a:p>
        </p:txBody>
      </p:sp>
      <p:sp>
        <p:nvSpPr>
          <p:cNvPr id="19" name="文本框 31"/>
          <p:cNvSpPr txBox="1"/>
          <p:nvPr/>
        </p:nvSpPr>
        <p:spPr>
          <a:xfrm>
            <a:off x="4651375" y="4949282"/>
            <a:ext cx="2743200" cy="1015663"/>
          </a:xfrm>
          <a:prstGeom prst="rect">
            <a:avLst/>
          </a:prstGeom>
          <a:noFill/>
        </p:spPr>
        <p:txBody>
          <a:bodyPr wrap="square" rtlCol="0">
            <a:spAutoFit/>
          </a:bodyPr>
          <a:lstStyle/>
          <a:p>
            <a:r>
              <a:rPr lang="zh-CN" altLang="zh-CN" sz="2000" dirty="0"/>
              <a:t>全部或部分使用国有资金投资或者国家融资的项目</a:t>
            </a:r>
            <a:endParaRPr lang="en-US" altLang="zh-CN" sz="2000" dirty="0"/>
          </a:p>
        </p:txBody>
      </p:sp>
      <p:sp>
        <p:nvSpPr>
          <p:cNvPr id="20" name="文本框 32"/>
          <p:cNvSpPr txBox="1"/>
          <p:nvPr/>
        </p:nvSpPr>
        <p:spPr>
          <a:xfrm>
            <a:off x="7914880" y="4949282"/>
            <a:ext cx="2885561" cy="1015663"/>
          </a:xfrm>
          <a:prstGeom prst="rect">
            <a:avLst/>
          </a:prstGeom>
          <a:noFill/>
        </p:spPr>
        <p:txBody>
          <a:bodyPr wrap="square" rtlCol="0">
            <a:spAutoFit/>
          </a:bodyPr>
          <a:lstStyle/>
          <a:p>
            <a:r>
              <a:rPr lang="zh-CN" altLang="zh-CN" sz="2000" dirty="0"/>
              <a:t>使用国际组织或者外国政府贷款、援助资金的项目</a:t>
            </a:r>
            <a:endParaRPr lang="zh-CN" altLang="en-US" sz="2000" dirty="0"/>
          </a:p>
        </p:txBody>
      </p:sp>
      <p:sp>
        <p:nvSpPr>
          <p:cNvPr id="4" name="灯片编号占位符 3">
            <a:extLst>
              <a:ext uri="{FF2B5EF4-FFF2-40B4-BE49-F238E27FC236}">
                <a16:creationId xmlns:a16="http://schemas.microsoft.com/office/drawing/2014/main" id="{4FF809E9-5ED5-4A4E-B1AC-C96D1A7F9EB3}"/>
              </a:ext>
            </a:extLst>
          </p:cNvPr>
          <p:cNvSpPr>
            <a:spLocks noGrp="1"/>
          </p:cNvSpPr>
          <p:nvPr>
            <p:ph type="sldNum" sz="quarter" idx="12"/>
          </p:nvPr>
        </p:nvSpPr>
        <p:spPr/>
        <p:txBody>
          <a:bodyPr/>
          <a:lstStyle/>
          <a:p>
            <a:fld id="{B6F15528-21DE-4FAA-801E-634DDDAF4B2B}" type="slidenum">
              <a:rPr lang="en-US" smtClean="0"/>
              <a:t>192</a:t>
            </a:fld>
            <a:endParaRPr lang="en-US" dirty="0"/>
          </a:p>
        </p:txBody>
      </p:sp>
      <p:sp>
        <p:nvSpPr>
          <p:cNvPr id="21" name="灯片编号占位符 8">
            <a:extLst>
              <a:ext uri="{FF2B5EF4-FFF2-40B4-BE49-F238E27FC236}">
                <a16:creationId xmlns:a16="http://schemas.microsoft.com/office/drawing/2014/main" id="{DF930867-CAAF-4298-9879-8E8F3A981987}"/>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192</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ppt_x"/>
                                          </p:val>
                                        </p:tav>
                                        <p:tav tm="100000">
                                          <p:val>
                                            <p:strVal val="#ppt_x"/>
                                          </p:val>
                                        </p:tav>
                                      </p:tavLst>
                                    </p:anim>
                                    <p:anim calcmode="lin" valueType="num">
                                      <p:cBhvr additive="base">
                                        <p:cTn id="34" dur="500" fill="hold"/>
                                        <p:tgtEl>
                                          <p:spTgt spid="16"/>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500" fill="hold"/>
                                        <p:tgtEl>
                                          <p:spTgt spid="9"/>
                                        </p:tgtEl>
                                        <p:attrNameLst>
                                          <p:attrName>ppt_x</p:attrName>
                                        </p:attrNameLst>
                                      </p:cBhvr>
                                      <p:tavLst>
                                        <p:tav tm="0">
                                          <p:val>
                                            <p:strVal val="#ppt_x"/>
                                          </p:val>
                                        </p:tav>
                                        <p:tav tm="100000">
                                          <p:val>
                                            <p:strVal val="#ppt_x"/>
                                          </p:val>
                                        </p:tav>
                                      </p:tavLst>
                                    </p:anim>
                                    <p:anim calcmode="lin" valueType="num">
                                      <p:cBhvr additive="base">
                                        <p:cTn id="48" dur="500" fill="hold"/>
                                        <p:tgtEl>
                                          <p:spTgt spid="9"/>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ppt_x"/>
                                          </p:val>
                                        </p:tav>
                                        <p:tav tm="100000">
                                          <p:val>
                                            <p:strVal val="#ppt_x"/>
                                          </p:val>
                                        </p:tav>
                                      </p:tavLst>
                                    </p:anim>
                                    <p:anim calcmode="lin" valueType="num">
                                      <p:cBhvr additive="base">
                                        <p:cTn id="52" dur="500" fill="hold"/>
                                        <p:tgtEl>
                                          <p:spTgt spid="1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ppt_x"/>
                                          </p:val>
                                        </p:tav>
                                        <p:tav tm="100000">
                                          <p:val>
                                            <p:strVal val="#ppt_x"/>
                                          </p:val>
                                        </p:tav>
                                      </p:tavLst>
                                    </p:anim>
                                    <p:anim calcmode="lin" valueType="num">
                                      <p:cBhvr additive="base">
                                        <p:cTn id="5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bldLvl="0" animBg="1"/>
      <p:bldP spid="9" grpId="0" bldLvl="0" animBg="1"/>
      <p:bldP spid="13" grpId="0" bldLvl="0" animBg="1"/>
      <p:bldP spid="14" grpId="0" bldLvl="0" animBg="1"/>
      <p:bldP spid="15" grpId="0"/>
      <p:bldP spid="16" grpId="0"/>
      <p:bldP spid="17" grpId="0"/>
      <p:bldP spid="18" grpId="0"/>
      <p:bldP spid="19" grpId="0"/>
      <p:bldP spid="20" grpId="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2.3.2 </a:t>
            </a:r>
            <a:r>
              <a:rPr lang="zh-CN" altLang="zh-CN" b="1" dirty="0"/>
              <a:t>招标人及其权利和义务</a:t>
            </a:r>
            <a:endParaRPr lang="zh-CN" altLang="en-US" b="1" dirty="0"/>
          </a:p>
        </p:txBody>
      </p:sp>
      <p:cxnSp>
        <p:nvCxnSpPr>
          <p:cNvPr id="4" name="直接连接符 3"/>
          <p:cNvCxnSpPr/>
          <p:nvPr/>
        </p:nvCxnSpPr>
        <p:spPr>
          <a:xfrm>
            <a:off x="0" y="1660664"/>
            <a:ext cx="12192000" cy="0"/>
          </a:xfrm>
          <a:prstGeom prst="line">
            <a:avLst/>
          </a:prstGeom>
          <a:noFill/>
          <a:ln w="57150" cap="flat" cmpd="sng" algn="ctr">
            <a:solidFill>
              <a:srgbClr val="F69200"/>
            </a:solidFill>
            <a:prstDash val="solid"/>
            <a:miter lim="800000"/>
          </a:ln>
          <a:effectLst/>
        </p:spPr>
      </p:cxnSp>
      <p:sp>
        <p:nvSpPr>
          <p:cNvPr id="5" name="文本框 20"/>
          <p:cNvSpPr txBox="1"/>
          <p:nvPr/>
        </p:nvSpPr>
        <p:spPr>
          <a:xfrm>
            <a:off x="765175" y="2439194"/>
            <a:ext cx="10820400" cy="2492990"/>
          </a:xfrm>
          <a:prstGeom prst="rect">
            <a:avLst/>
          </a:prstGeom>
          <a:noFill/>
        </p:spPr>
        <p:txBody>
          <a:bodyPr wrap="square" rtlCol="0">
            <a:spAutoFit/>
          </a:bodyPr>
          <a:lstStyle/>
          <a:p>
            <a:pPr>
              <a:lnSpc>
                <a:spcPct val="150000"/>
              </a:lnSpc>
            </a:pPr>
            <a:r>
              <a:rPr lang="en-US" altLang="zh-CN" dirty="0"/>
              <a:t>       </a:t>
            </a:r>
            <a:r>
              <a:rPr lang="zh-CN" altLang="zh-CN" dirty="0"/>
              <a:t>招标人是依照《中华人民共和国招标投标法》规定提出招标项目、进行招标的法人或者其他组织。</a:t>
            </a:r>
            <a:endParaRPr lang="en-US" altLang="zh-CN" dirty="0"/>
          </a:p>
          <a:p>
            <a:pPr>
              <a:lnSpc>
                <a:spcPct val="150000"/>
              </a:lnSpc>
            </a:pPr>
            <a:endParaRPr lang="en-US" altLang="zh-CN" sz="800" dirty="0"/>
          </a:p>
          <a:p>
            <a:pPr>
              <a:lnSpc>
                <a:spcPct val="150000"/>
              </a:lnSpc>
            </a:pPr>
            <a:r>
              <a:rPr lang="en-US" altLang="zh-CN" dirty="0"/>
              <a:t>       </a:t>
            </a:r>
            <a:r>
              <a:rPr lang="zh-CN" altLang="zh-CN" dirty="0"/>
              <a:t>招标人应当有进行招标项目的相应资金或者资金来源已经落实，并应当在招标文件中如实载明。</a:t>
            </a:r>
            <a:endParaRPr lang="zh-CN" altLang="en-US" dirty="0"/>
          </a:p>
        </p:txBody>
      </p:sp>
      <p:sp>
        <p:nvSpPr>
          <p:cNvPr id="6" name="矩形 5"/>
          <p:cNvSpPr/>
          <p:nvPr/>
        </p:nvSpPr>
        <p:spPr>
          <a:xfrm>
            <a:off x="0" y="5880100"/>
            <a:ext cx="12192000" cy="977900"/>
          </a:xfrm>
          <a:prstGeom prst="rect">
            <a:avLst/>
          </a:prstGeom>
          <a:solidFill>
            <a:schemeClr val="accent5"/>
          </a:solidFill>
          <a:ln w="12700" cap="flat" cmpd="sng" algn="ctr">
            <a:noFill/>
            <a:prstDash val="solid"/>
            <a:miter lim="800000"/>
          </a:ln>
          <a:effectLst/>
        </p:spPr>
        <p:txBody>
          <a:bodyPr rtlCol="0" anchor="ctr"/>
          <a:lstStyle/>
          <a:p>
            <a:pPr algn="ctr" defTabSz="914400"/>
            <a:endParaRPr lang="zh-CN" altLang="en-US" sz="1800" b="1" kern="0">
              <a:solidFill>
                <a:srgbClr val="FFFFFF"/>
              </a:solidFill>
              <a:latin typeface="Arial" panose="020B0604020202020204"/>
              <a:ea typeface="微软雅黑" panose="020B0503020204020204" pitchFamily="34" charset="-122"/>
            </a:endParaRPr>
          </a:p>
        </p:txBody>
      </p:sp>
      <p:sp>
        <p:nvSpPr>
          <p:cNvPr id="7" name="矩形 6"/>
          <p:cNvSpPr/>
          <p:nvPr/>
        </p:nvSpPr>
        <p:spPr>
          <a:xfrm>
            <a:off x="384175" y="1449421"/>
            <a:ext cx="11549905" cy="422486"/>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8" name="矩形 7"/>
          <p:cNvSpPr/>
          <p:nvPr/>
        </p:nvSpPr>
        <p:spPr>
          <a:xfrm>
            <a:off x="0" y="5710627"/>
            <a:ext cx="12192000" cy="174111"/>
          </a:xfrm>
          <a:prstGeom prst="rect">
            <a:avLst/>
          </a:prstGeom>
          <a:solidFill>
            <a:schemeClr val="bg1">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9" name="灯片编号占位符 8">
            <a:extLst>
              <a:ext uri="{FF2B5EF4-FFF2-40B4-BE49-F238E27FC236}">
                <a16:creationId xmlns:a16="http://schemas.microsoft.com/office/drawing/2014/main" id="{AE610B92-E525-4292-9912-51610DFB24FD}"/>
              </a:ext>
            </a:extLst>
          </p:cNvPr>
          <p:cNvSpPr>
            <a:spLocks noGrp="1"/>
          </p:cNvSpPr>
          <p:nvPr>
            <p:ph type="sldNum" sz="quarter" idx="12"/>
          </p:nvPr>
        </p:nvSpPr>
        <p:spPr/>
        <p:txBody>
          <a:bodyPr/>
          <a:lstStyle/>
          <a:p>
            <a:fld id="{B6F15528-21DE-4FAA-801E-634DDDAF4B2B}" type="slidenum">
              <a:rPr lang="en-US" smtClean="0"/>
              <a:t>193</a:t>
            </a:fld>
            <a:endParaRPr lang="en-US" dirty="0"/>
          </a:p>
        </p:txBody>
      </p:sp>
      <p:sp>
        <p:nvSpPr>
          <p:cNvPr id="10" name="灯片编号占位符 8">
            <a:extLst>
              <a:ext uri="{FF2B5EF4-FFF2-40B4-BE49-F238E27FC236}">
                <a16:creationId xmlns:a16="http://schemas.microsoft.com/office/drawing/2014/main" id="{CC4900F1-D836-4770-9F41-D3E681154BD5}"/>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193</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additive="base">
                                        <p:cTn id="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2.3.2 </a:t>
            </a:r>
            <a:r>
              <a:rPr lang="zh-CN" altLang="zh-CN" b="1" dirty="0"/>
              <a:t>招标人及其权利和义务</a:t>
            </a:r>
            <a:endParaRPr lang="zh-CN" altLang="en-US" dirty="0">
              <a:latin typeface="黑体" panose="02010609060101010101" pitchFamily="2" charset="-122"/>
            </a:endParaRPr>
          </a:p>
        </p:txBody>
      </p:sp>
      <p:sp>
        <p:nvSpPr>
          <p:cNvPr id="3"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矩形 3"/>
          <p:cNvSpPr/>
          <p:nvPr/>
        </p:nvSpPr>
        <p:spPr>
          <a:xfrm>
            <a:off x="704161" y="1143794"/>
            <a:ext cx="2457724" cy="461665"/>
          </a:xfrm>
          <a:prstGeom prst="rect">
            <a:avLst/>
          </a:prstGeom>
        </p:spPr>
        <p:txBody>
          <a:bodyPr wrap="none">
            <a:spAutoFit/>
          </a:bodyPr>
          <a:lstStyle/>
          <a:p>
            <a:r>
              <a:rPr lang="en-US" altLang="zh-CN" b="1" dirty="0"/>
              <a:t>1.  </a:t>
            </a:r>
            <a:r>
              <a:rPr lang="zh-CN" altLang="zh-CN" b="1" dirty="0"/>
              <a:t>招标人的权利</a:t>
            </a:r>
            <a:endParaRPr lang="zh-CN" altLang="en-US" b="1" dirty="0"/>
          </a:p>
        </p:txBody>
      </p:sp>
      <p:grpSp>
        <p:nvGrpSpPr>
          <p:cNvPr id="10" name="组合 2"/>
          <p:cNvGrpSpPr/>
          <p:nvPr/>
        </p:nvGrpSpPr>
        <p:grpSpPr bwMode="auto">
          <a:xfrm>
            <a:off x="1651000" y="3678238"/>
            <a:ext cx="1041400" cy="1052512"/>
            <a:chOff x="691" y="2077"/>
            <a:chExt cx="656" cy="663"/>
          </a:xfrm>
        </p:grpSpPr>
        <p:pic>
          <p:nvPicPr>
            <p:cNvPr id="11" name="图片 3" descr="circuler_1"/>
            <p:cNvPicPr>
              <a:picLocks noChangeAspect="1" noChangeArrowheads="1"/>
            </p:cNvPicPr>
            <p:nvPr/>
          </p:nvPicPr>
          <p:blipFill>
            <a:blip r:embed="rId3"/>
            <a:srcRect/>
            <a:stretch>
              <a:fillRect/>
            </a:stretch>
          </p:blipFill>
          <p:spPr bwMode="gray">
            <a:xfrm>
              <a:off x="691" y="2077"/>
              <a:ext cx="656" cy="662"/>
            </a:xfrm>
            <a:prstGeom prst="rect">
              <a:avLst/>
            </a:prstGeom>
            <a:noFill/>
            <a:ln w="9525">
              <a:noFill/>
              <a:miter lim="800000"/>
              <a:headEnd/>
              <a:tailEnd/>
            </a:ln>
          </p:spPr>
        </p:pic>
        <p:sp>
          <p:nvSpPr>
            <p:cNvPr id="12" name="椭圆 4"/>
            <p:cNvSpPr>
              <a:spLocks noChangeArrowheads="1"/>
            </p:cNvSpPr>
            <p:nvPr/>
          </p:nvSpPr>
          <p:spPr bwMode="gray">
            <a:xfrm>
              <a:off x="691" y="2077"/>
              <a:ext cx="652" cy="663"/>
            </a:xfrm>
            <a:prstGeom prst="ellipse">
              <a:avLst/>
            </a:prstGeom>
            <a:gradFill rotWithShape="1">
              <a:gsLst>
                <a:gs pos="0">
                  <a:schemeClr val="hlink"/>
                </a:gs>
                <a:gs pos="50000">
                  <a:schemeClr val="hlink">
                    <a:gamma/>
                    <a:tint val="22353"/>
                    <a:invGamma/>
                  </a:schemeClr>
                </a:gs>
                <a:gs pos="100000">
                  <a:schemeClr val="hlink"/>
                </a:gs>
              </a:gsLst>
              <a:lin ang="5400000" scaled="1"/>
            </a:gradFill>
            <a:ln>
              <a:noFill/>
            </a:ln>
            <a:effectLst/>
          </p:spPr>
          <p:txBody>
            <a:bodyPr wrap="none" anchor="ctr"/>
            <a:lstStyle/>
            <a:p>
              <a:pPr>
                <a:defRPr/>
              </a:pPr>
              <a:endParaRPr lang="zh-CN" altLang="en-US">
                <a:ea typeface="+mn-ea"/>
              </a:endParaRPr>
            </a:p>
          </p:txBody>
        </p:sp>
        <p:grpSp>
          <p:nvGrpSpPr>
            <p:cNvPr id="13" name="组合 5"/>
            <p:cNvGrpSpPr/>
            <p:nvPr/>
          </p:nvGrpSpPr>
          <p:grpSpPr bwMode="auto">
            <a:xfrm>
              <a:off x="737" y="2609"/>
              <a:ext cx="575" cy="110"/>
              <a:chOff x="3704" y="1872"/>
              <a:chExt cx="827" cy="156"/>
            </a:xfrm>
          </p:grpSpPr>
          <p:grpSp>
            <p:nvGrpSpPr>
              <p:cNvPr id="14" name="组合 6"/>
              <p:cNvGrpSpPr/>
              <p:nvPr/>
            </p:nvGrpSpPr>
            <p:grpSpPr bwMode="auto">
              <a:xfrm rot="-1297425" flipH="1" flipV="1">
                <a:off x="3850" y="1872"/>
                <a:ext cx="681" cy="150"/>
                <a:chOff x="1565" y="2568"/>
                <a:chExt cx="1118" cy="279"/>
              </a:xfrm>
            </p:grpSpPr>
            <p:sp>
              <p:nvSpPr>
                <p:cNvPr id="20" name="自选图形 7"/>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21" name="自选图形 8"/>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22" name="自选图形 9"/>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23" name="自选图形 10"/>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grpSp>
          <p:grpSp>
            <p:nvGrpSpPr>
              <p:cNvPr id="15" name="组合 11"/>
              <p:cNvGrpSpPr/>
              <p:nvPr/>
            </p:nvGrpSpPr>
            <p:grpSpPr bwMode="auto">
              <a:xfrm rot="56115" flipH="1" flipV="1">
                <a:off x="3704" y="1878"/>
                <a:ext cx="681" cy="150"/>
                <a:chOff x="1565" y="2568"/>
                <a:chExt cx="1118" cy="279"/>
              </a:xfrm>
            </p:grpSpPr>
            <p:sp>
              <p:nvSpPr>
                <p:cNvPr id="16" name="自选图形 12"/>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17" name="自选图形 13"/>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18" name="自选图形 14"/>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19" name="自选图形 15"/>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grpSp>
        </p:grpSp>
      </p:grpSp>
      <p:grpSp>
        <p:nvGrpSpPr>
          <p:cNvPr id="24" name="组合 16"/>
          <p:cNvGrpSpPr/>
          <p:nvPr/>
        </p:nvGrpSpPr>
        <p:grpSpPr bwMode="auto">
          <a:xfrm>
            <a:off x="4216400" y="3670300"/>
            <a:ext cx="1041400" cy="1052513"/>
            <a:chOff x="1928" y="2072"/>
            <a:chExt cx="656" cy="663"/>
          </a:xfrm>
        </p:grpSpPr>
        <p:pic>
          <p:nvPicPr>
            <p:cNvPr id="25" name="图片 17" descr="circuler_1"/>
            <p:cNvPicPr>
              <a:picLocks noChangeAspect="1" noChangeArrowheads="1"/>
            </p:cNvPicPr>
            <p:nvPr/>
          </p:nvPicPr>
          <p:blipFill>
            <a:blip r:embed="rId3"/>
            <a:srcRect/>
            <a:stretch>
              <a:fillRect/>
            </a:stretch>
          </p:blipFill>
          <p:spPr bwMode="gray">
            <a:xfrm>
              <a:off x="1928" y="2072"/>
              <a:ext cx="656" cy="662"/>
            </a:xfrm>
            <a:prstGeom prst="rect">
              <a:avLst/>
            </a:prstGeom>
            <a:noFill/>
            <a:ln w="9525">
              <a:noFill/>
              <a:miter lim="800000"/>
              <a:headEnd/>
              <a:tailEnd/>
            </a:ln>
          </p:spPr>
        </p:pic>
        <p:sp>
          <p:nvSpPr>
            <p:cNvPr id="26" name="椭圆 18"/>
            <p:cNvSpPr>
              <a:spLocks noChangeArrowheads="1"/>
            </p:cNvSpPr>
            <p:nvPr/>
          </p:nvSpPr>
          <p:spPr bwMode="gray">
            <a:xfrm>
              <a:off x="1928" y="2072"/>
              <a:ext cx="652" cy="663"/>
            </a:xfrm>
            <a:prstGeom prst="ellipse">
              <a:avLst/>
            </a:prstGeom>
            <a:gradFill rotWithShape="1">
              <a:gsLst>
                <a:gs pos="0">
                  <a:schemeClr val="accent2"/>
                </a:gs>
                <a:gs pos="50000">
                  <a:schemeClr val="accent2">
                    <a:gamma/>
                    <a:tint val="22353"/>
                    <a:invGamma/>
                  </a:schemeClr>
                </a:gs>
                <a:gs pos="100000">
                  <a:schemeClr val="accent2"/>
                </a:gs>
              </a:gsLst>
              <a:lin ang="5400000" scaled="1"/>
            </a:gradFill>
            <a:ln>
              <a:noFill/>
            </a:ln>
            <a:effectLst/>
          </p:spPr>
          <p:txBody>
            <a:bodyPr wrap="none" anchor="ctr"/>
            <a:lstStyle/>
            <a:p>
              <a:pPr>
                <a:defRPr/>
              </a:pPr>
              <a:endParaRPr lang="zh-CN" altLang="en-US">
                <a:ea typeface="+mn-ea"/>
              </a:endParaRPr>
            </a:p>
          </p:txBody>
        </p:sp>
        <p:grpSp>
          <p:nvGrpSpPr>
            <p:cNvPr id="27" name="组合 19"/>
            <p:cNvGrpSpPr/>
            <p:nvPr/>
          </p:nvGrpSpPr>
          <p:grpSpPr bwMode="auto">
            <a:xfrm>
              <a:off x="1974" y="2604"/>
              <a:ext cx="575" cy="110"/>
              <a:chOff x="3704" y="1872"/>
              <a:chExt cx="827" cy="156"/>
            </a:xfrm>
          </p:grpSpPr>
          <p:grpSp>
            <p:nvGrpSpPr>
              <p:cNvPr id="28" name="组合 20"/>
              <p:cNvGrpSpPr/>
              <p:nvPr/>
            </p:nvGrpSpPr>
            <p:grpSpPr bwMode="auto">
              <a:xfrm rot="-1297425" flipH="1" flipV="1">
                <a:off x="3850" y="1872"/>
                <a:ext cx="681" cy="150"/>
                <a:chOff x="1565" y="2568"/>
                <a:chExt cx="1118" cy="279"/>
              </a:xfrm>
            </p:grpSpPr>
            <p:sp>
              <p:nvSpPr>
                <p:cNvPr id="34" name="自选图形 21"/>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35" name="自选图形 22"/>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36" name="自选图形 23"/>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37" name="自选图形 24"/>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grpSp>
          <p:grpSp>
            <p:nvGrpSpPr>
              <p:cNvPr id="29" name="组合 25"/>
              <p:cNvGrpSpPr/>
              <p:nvPr/>
            </p:nvGrpSpPr>
            <p:grpSpPr bwMode="auto">
              <a:xfrm rot="56115" flipH="1" flipV="1">
                <a:off x="3704" y="1878"/>
                <a:ext cx="681" cy="150"/>
                <a:chOff x="1565" y="2568"/>
                <a:chExt cx="1118" cy="279"/>
              </a:xfrm>
            </p:grpSpPr>
            <p:sp>
              <p:nvSpPr>
                <p:cNvPr id="30" name="自选图形 26"/>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31" name="自选图形 27"/>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32" name="自选图形 28"/>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33" name="自选图形 29"/>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grpSp>
        </p:grpSp>
      </p:grpSp>
      <p:grpSp>
        <p:nvGrpSpPr>
          <p:cNvPr id="38" name="组合 30"/>
          <p:cNvGrpSpPr/>
          <p:nvPr/>
        </p:nvGrpSpPr>
        <p:grpSpPr bwMode="auto">
          <a:xfrm>
            <a:off x="6829425" y="3681413"/>
            <a:ext cx="1041400" cy="1050925"/>
            <a:chOff x="3149" y="2079"/>
            <a:chExt cx="656" cy="662"/>
          </a:xfrm>
        </p:grpSpPr>
        <p:pic>
          <p:nvPicPr>
            <p:cNvPr id="39" name="图片 31" descr="circuler_1"/>
            <p:cNvPicPr>
              <a:picLocks noChangeAspect="1" noChangeArrowheads="1"/>
            </p:cNvPicPr>
            <p:nvPr/>
          </p:nvPicPr>
          <p:blipFill>
            <a:blip r:embed="rId4"/>
            <a:srcRect/>
            <a:stretch>
              <a:fillRect/>
            </a:stretch>
          </p:blipFill>
          <p:spPr bwMode="gray">
            <a:xfrm>
              <a:off x="3149" y="2079"/>
              <a:ext cx="656" cy="661"/>
            </a:xfrm>
            <a:prstGeom prst="rect">
              <a:avLst/>
            </a:prstGeom>
            <a:noFill/>
            <a:ln w="9525">
              <a:noFill/>
              <a:miter lim="800000"/>
              <a:headEnd/>
              <a:tailEnd/>
            </a:ln>
          </p:spPr>
        </p:pic>
        <p:sp>
          <p:nvSpPr>
            <p:cNvPr id="40" name="椭圆 32"/>
            <p:cNvSpPr>
              <a:spLocks noChangeArrowheads="1"/>
            </p:cNvSpPr>
            <p:nvPr/>
          </p:nvSpPr>
          <p:spPr bwMode="gray">
            <a:xfrm>
              <a:off x="3149" y="2079"/>
              <a:ext cx="652" cy="662"/>
            </a:xfrm>
            <a:prstGeom prst="ellipse">
              <a:avLst/>
            </a:prstGeom>
            <a:gradFill rotWithShape="1">
              <a:gsLst>
                <a:gs pos="0">
                  <a:schemeClr val="folHlink"/>
                </a:gs>
                <a:gs pos="50000">
                  <a:schemeClr val="folHlink">
                    <a:gamma/>
                    <a:tint val="22353"/>
                    <a:invGamma/>
                  </a:schemeClr>
                </a:gs>
                <a:gs pos="100000">
                  <a:schemeClr val="folHlink"/>
                </a:gs>
              </a:gsLst>
              <a:lin ang="5400000" scaled="1"/>
            </a:gradFill>
            <a:ln>
              <a:noFill/>
            </a:ln>
            <a:effectLst/>
          </p:spPr>
          <p:txBody>
            <a:bodyPr wrap="none" anchor="ctr"/>
            <a:lstStyle/>
            <a:p>
              <a:pPr>
                <a:defRPr/>
              </a:pPr>
              <a:endParaRPr lang="zh-CN" altLang="en-US">
                <a:ea typeface="+mn-ea"/>
              </a:endParaRPr>
            </a:p>
          </p:txBody>
        </p:sp>
        <p:grpSp>
          <p:nvGrpSpPr>
            <p:cNvPr id="41" name="组合 33"/>
            <p:cNvGrpSpPr/>
            <p:nvPr/>
          </p:nvGrpSpPr>
          <p:grpSpPr bwMode="auto">
            <a:xfrm>
              <a:off x="3195" y="2610"/>
              <a:ext cx="575" cy="111"/>
              <a:chOff x="3704" y="1872"/>
              <a:chExt cx="827" cy="156"/>
            </a:xfrm>
          </p:grpSpPr>
          <p:grpSp>
            <p:nvGrpSpPr>
              <p:cNvPr id="42" name="组合 34"/>
              <p:cNvGrpSpPr/>
              <p:nvPr/>
            </p:nvGrpSpPr>
            <p:grpSpPr bwMode="auto">
              <a:xfrm rot="-1297425" flipH="1" flipV="1">
                <a:off x="3850" y="1872"/>
                <a:ext cx="681" cy="150"/>
                <a:chOff x="1565" y="2568"/>
                <a:chExt cx="1118" cy="279"/>
              </a:xfrm>
            </p:grpSpPr>
            <p:sp>
              <p:nvSpPr>
                <p:cNvPr id="49" name="自选图形 35"/>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50" name="自选图形 36"/>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51" name="自选图形 37"/>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52" name="自选图形 38"/>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grpSp>
          <p:grpSp>
            <p:nvGrpSpPr>
              <p:cNvPr id="43" name="组合 39"/>
              <p:cNvGrpSpPr/>
              <p:nvPr/>
            </p:nvGrpSpPr>
            <p:grpSpPr bwMode="auto">
              <a:xfrm rot="56115" flipH="1" flipV="1">
                <a:off x="3704" y="1878"/>
                <a:ext cx="681" cy="150"/>
                <a:chOff x="1565" y="2568"/>
                <a:chExt cx="1118" cy="279"/>
              </a:xfrm>
            </p:grpSpPr>
            <p:sp>
              <p:nvSpPr>
                <p:cNvPr id="45" name="自选图形 40"/>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46" name="自选图形 41"/>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47" name="自选图形 42"/>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48" name="自选图形 43"/>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grpSp>
        </p:grpSp>
      </p:grpSp>
      <p:grpSp>
        <p:nvGrpSpPr>
          <p:cNvPr id="53" name="组合 44"/>
          <p:cNvGrpSpPr/>
          <p:nvPr/>
        </p:nvGrpSpPr>
        <p:grpSpPr bwMode="auto">
          <a:xfrm>
            <a:off x="9453563" y="3673475"/>
            <a:ext cx="1041400" cy="1050925"/>
            <a:chOff x="4385" y="2074"/>
            <a:chExt cx="656" cy="662"/>
          </a:xfrm>
        </p:grpSpPr>
        <p:pic>
          <p:nvPicPr>
            <p:cNvPr id="54" name="图片 45" descr="circuler_1"/>
            <p:cNvPicPr>
              <a:picLocks noChangeAspect="1" noChangeArrowheads="1"/>
            </p:cNvPicPr>
            <p:nvPr/>
          </p:nvPicPr>
          <p:blipFill>
            <a:blip r:embed="rId4"/>
            <a:srcRect/>
            <a:stretch>
              <a:fillRect/>
            </a:stretch>
          </p:blipFill>
          <p:spPr bwMode="gray">
            <a:xfrm>
              <a:off x="4385" y="2074"/>
              <a:ext cx="656" cy="661"/>
            </a:xfrm>
            <a:prstGeom prst="rect">
              <a:avLst/>
            </a:prstGeom>
            <a:noFill/>
            <a:ln w="9525">
              <a:noFill/>
              <a:miter lim="800000"/>
              <a:headEnd/>
              <a:tailEnd/>
            </a:ln>
          </p:spPr>
        </p:pic>
        <p:sp>
          <p:nvSpPr>
            <p:cNvPr id="55" name="椭圆 46"/>
            <p:cNvSpPr>
              <a:spLocks noChangeArrowheads="1"/>
            </p:cNvSpPr>
            <p:nvPr/>
          </p:nvSpPr>
          <p:spPr bwMode="gray">
            <a:xfrm>
              <a:off x="4385" y="2074"/>
              <a:ext cx="652" cy="662"/>
            </a:xfrm>
            <a:prstGeom prst="ellipse">
              <a:avLst/>
            </a:prstGeom>
            <a:gradFill rotWithShape="1">
              <a:gsLst>
                <a:gs pos="0">
                  <a:schemeClr val="accent1"/>
                </a:gs>
                <a:gs pos="50000">
                  <a:schemeClr val="accent1">
                    <a:gamma/>
                    <a:tint val="22353"/>
                    <a:invGamma/>
                  </a:schemeClr>
                </a:gs>
                <a:gs pos="100000">
                  <a:schemeClr val="accent1"/>
                </a:gs>
              </a:gsLst>
              <a:lin ang="5400000" scaled="1"/>
            </a:gradFill>
            <a:ln>
              <a:noFill/>
            </a:ln>
            <a:effectLst/>
          </p:spPr>
          <p:txBody>
            <a:bodyPr wrap="none" anchor="ctr"/>
            <a:lstStyle/>
            <a:p>
              <a:pPr>
                <a:defRPr/>
              </a:pPr>
              <a:endParaRPr lang="zh-CN" altLang="en-US">
                <a:ea typeface="+mn-ea"/>
              </a:endParaRPr>
            </a:p>
          </p:txBody>
        </p:sp>
        <p:grpSp>
          <p:nvGrpSpPr>
            <p:cNvPr id="56" name="组合 47"/>
            <p:cNvGrpSpPr/>
            <p:nvPr/>
          </p:nvGrpSpPr>
          <p:grpSpPr bwMode="auto">
            <a:xfrm>
              <a:off x="4431" y="2605"/>
              <a:ext cx="575" cy="111"/>
              <a:chOff x="3704" y="1872"/>
              <a:chExt cx="827" cy="156"/>
            </a:xfrm>
          </p:grpSpPr>
          <p:grpSp>
            <p:nvGrpSpPr>
              <p:cNvPr id="57" name="组合 48"/>
              <p:cNvGrpSpPr/>
              <p:nvPr/>
            </p:nvGrpSpPr>
            <p:grpSpPr bwMode="auto">
              <a:xfrm rot="-1297425" flipH="1" flipV="1">
                <a:off x="3850" y="1872"/>
                <a:ext cx="681" cy="150"/>
                <a:chOff x="1565" y="2568"/>
                <a:chExt cx="1118" cy="279"/>
              </a:xfrm>
            </p:grpSpPr>
            <p:sp>
              <p:nvSpPr>
                <p:cNvPr id="63" name="自选图形 49"/>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64" name="自选图形 50"/>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65" name="自选图形 51"/>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66" name="自选图形 52"/>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grpSp>
          <p:grpSp>
            <p:nvGrpSpPr>
              <p:cNvPr id="58" name="组合 53"/>
              <p:cNvGrpSpPr/>
              <p:nvPr/>
            </p:nvGrpSpPr>
            <p:grpSpPr bwMode="auto">
              <a:xfrm rot="56115" flipH="1" flipV="1">
                <a:off x="3704" y="1878"/>
                <a:ext cx="681" cy="150"/>
                <a:chOff x="1565" y="2568"/>
                <a:chExt cx="1118" cy="279"/>
              </a:xfrm>
            </p:grpSpPr>
            <p:sp>
              <p:nvSpPr>
                <p:cNvPr id="59" name="自选图形 54"/>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60" name="自选图形 55"/>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61" name="自选图形 56"/>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62" name="自选图形 57"/>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grpSp>
        </p:grpSp>
      </p:grpSp>
      <p:sp>
        <p:nvSpPr>
          <p:cNvPr id="67" name="直线 58"/>
          <p:cNvSpPr>
            <a:spLocks noChangeShapeType="1"/>
          </p:cNvSpPr>
          <p:nvPr/>
        </p:nvSpPr>
        <p:spPr bwMode="gray">
          <a:xfrm>
            <a:off x="2166937" y="4826000"/>
            <a:ext cx="0" cy="334963"/>
          </a:xfrm>
          <a:prstGeom prst="line">
            <a:avLst/>
          </a:prstGeom>
          <a:noFill/>
          <a:ln w="19050">
            <a:solidFill>
              <a:schemeClr val="tx1"/>
            </a:solidFill>
            <a:round/>
          </a:ln>
        </p:spPr>
        <p:txBody>
          <a:bodyPr/>
          <a:lstStyle/>
          <a:p>
            <a:endParaRPr lang="zh-CN" altLang="en-US"/>
          </a:p>
        </p:txBody>
      </p:sp>
      <p:sp>
        <p:nvSpPr>
          <p:cNvPr id="68" name="直线 59"/>
          <p:cNvSpPr>
            <a:spLocks noChangeShapeType="1"/>
          </p:cNvSpPr>
          <p:nvPr/>
        </p:nvSpPr>
        <p:spPr bwMode="gray">
          <a:xfrm flipH="1">
            <a:off x="1411287" y="5170488"/>
            <a:ext cx="1495425" cy="0"/>
          </a:xfrm>
          <a:prstGeom prst="line">
            <a:avLst/>
          </a:prstGeom>
          <a:noFill/>
          <a:ln w="19050">
            <a:solidFill>
              <a:schemeClr val="tx1"/>
            </a:solidFill>
            <a:prstDash val="sysDot"/>
            <a:round/>
          </a:ln>
        </p:spPr>
        <p:txBody>
          <a:bodyPr/>
          <a:lstStyle/>
          <a:p>
            <a:endParaRPr lang="zh-CN" altLang="en-US"/>
          </a:p>
        </p:txBody>
      </p:sp>
      <p:sp>
        <p:nvSpPr>
          <p:cNvPr id="69" name="文本框 60"/>
          <p:cNvSpPr txBox="1">
            <a:spLocks noChangeArrowheads="1"/>
          </p:cNvSpPr>
          <p:nvPr/>
        </p:nvSpPr>
        <p:spPr bwMode="gray">
          <a:xfrm>
            <a:off x="612774" y="5224463"/>
            <a:ext cx="2971801" cy="1172629"/>
          </a:xfrm>
          <a:prstGeom prst="rect">
            <a:avLst/>
          </a:prstGeom>
          <a:noFill/>
          <a:ln w="9525">
            <a:noFill/>
            <a:miter lim="800000"/>
          </a:ln>
        </p:spPr>
        <p:txBody>
          <a:bodyPr wrap="square">
            <a:spAutoFit/>
          </a:bodyPr>
          <a:lstStyle/>
          <a:p>
            <a:pPr eaLnBrk="0" hangingPunct="0">
              <a:lnSpc>
                <a:spcPct val="130000"/>
              </a:lnSpc>
              <a:buClr>
                <a:schemeClr val="hlink"/>
              </a:buClr>
            </a:pPr>
            <a:r>
              <a:rPr lang="zh-CN" altLang="zh-CN" sz="1800" dirty="0"/>
              <a:t>可自行办理招标事宜，也可以自行选择招标代理机构，委托其办理招标事宜</a:t>
            </a:r>
            <a:endParaRPr lang="en-US" altLang="zh-CN" sz="1800" dirty="0">
              <a:cs typeface="Arial" panose="020B0604020202020204" pitchFamily="34" charset="0"/>
            </a:endParaRPr>
          </a:p>
        </p:txBody>
      </p:sp>
      <p:sp>
        <p:nvSpPr>
          <p:cNvPr id="70" name="文本框 61"/>
          <p:cNvSpPr txBox="1">
            <a:spLocks noChangeArrowheads="1"/>
          </p:cNvSpPr>
          <p:nvPr/>
        </p:nvSpPr>
        <p:spPr bwMode="gray">
          <a:xfrm>
            <a:off x="1647825" y="3958729"/>
            <a:ext cx="1044575" cy="461665"/>
          </a:xfrm>
          <a:prstGeom prst="rect">
            <a:avLst/>
          </a:prstGeom>
          <a:noFill/>
          <a:ln w="9525">
            <a:noFill/>
            <a:miter lim="800000"/>
          </a:ln>
        </p:spPr>
        <p:txBody>
          <a:bodyPr>
            <a:spAutoFit/>
          </a:bodyPr>
          <a:lstStyle/>
          <a:p>
            <a:pPr marL="120650" indent="-120650" algn="ctr">
              <a:spcBef>
                <a:spcPct val="50000"/>
              </a:spcBef>
            </a:pPr>
            <a:r>
              <a:rPr lang="en-US" altLang="zh-CN" b="1" dirty="0">
                <a:solidFill>
                  <a:srgbClr val="1C1C1C"/>
                </a:solidFill>
                <a:cs typeface="Arial" panose="020B0604020202020204" pitchFamily="34" charset="0"/>
              </a:rPr>
              <a:t>1</a:t>
            </a:r>
          </a:p>
        </p:txBody>
      </p:sp>
      <p:sp>
        <p:nvSpPr>
          <p:cNvPr id="71" name="文本框 62"/>
          <p:cNvSpPr txBox="1">
            <a:spLocks noChangeArrowheads="1"/>
          </p:cNvSpPr>
          <p:nvPr/>
        </p:nvSpPr>
        <p:spPr bwMode="gray">
          <a:xfrm>
            <a:off x="4205288" y="3958729"/>
            <a:ext cx="1044575" cy="461665"/>
          </a:xfrm>
          <a:prstGeom prst="rect">
            <a:avLst/>
          </a:prstGeom>
          <a:noFill/>
          <a:ln w="9525">
            <a:noFill/>
            <a:miter lim="800000"/>
          </a:ln>
        </p:spPr>
        <p:txBody>
          <a:bodyPr>
            <a:spAutoFit/>
          </a:bodyPr>
          <a:lstStyle/>
          <a:p>
            <a:pPr marL="120650" indent="-120650" algn="ctr">
              <a:spcBef>
                <a:spcPct val="50000"/>
              </a:spcBef>
            </a:pPr>
            <a:r>
              <a:rPr lang="en-US" altLang="zh-CN" b="1" dirty="0">
                <a:solidFill>
                  <a:srgbClr val="1C1C1C"/>
                </a:solidFill>
                <a:cs typeface="Arial" panose="020B0604020202020204" pitchFamily="34" charset="0"/>
              </a:rPr>
              <a:t>2</a:t>
            </a:r>
          </a:p>
        </p:txBody>
      </p:sp>
      <p:sp>
        <p:nvSpPr>
          <p:cNvPr id="72" name="文本框 63"/>
          <p:cNvSpPr txBox="1">
            <a:spLocks noChangeArrowheads="1"/>
          </p:cNvSpPr>
          <p:nvPr/>
        </p:nvSpPr>
        <p:spPr bwMode="gray">
          <a:xfrm>
            <a:off x="6827837" y="3958729"/>
            <a:ext cx="1044575" cy="461665"/>
          </a:xfrm>
          <a:prstGeom prst="rect">
            <a:avLst/>
          </a:prstGeom>
          <a:noFill/>
          <a:ln w="9525">
            <a:noFill/>
            <a:miter lim="800000"/>
          </a:ln>
        </p:spPr>
        <p:txBody>
          <a:bodyPr>
            <a:spAutoFit/>
          </a:bodyPr>
          <a:lstStyle/>
          <a:p>
            <a:pPr marL="120650" indent="-120650" algn="ctr">
              <a:spcBef>
                <a:spcPct val="50000"/>
              </a:spcBef>
            </a:pPr>
            <a:r>
              <a:rPr lang="en-US" altLang="zh-CN" b="1" dirty="0">
                <a:solidFill>
                  <a:srgbClr val="1C1C1C"/>
                </a:solidFill>
                <a:cs typeface="Arial" panose="020B0604020202020204" pitchFamily="34" charset="0"/>
              </a:rPr>
              <a:t>3</a:t>
            </a:r>
          </a:p>
        </p:txBody>
      </p:sp>
      <p:sp>
        <p:nvSpPr>
          <p:cNvPr id="73" name="文本框 64"/>
          <p:cNvSpPr txBox="1">
            <a:spLocks noChangeArrowheads="1"/>
          </p:cNvSpPr>
          <p:nvPr/>
        </p:nvSpPr>
        <p:spPr bwMode="gray">
          <a:xfrm>
            <a:off x="9437688" y="3958729"/>
            <a:ext cx="1044575" cy="461665"/>
          </a:xfrm>
          <a:prstGeom prst="rect">
            <a:avLst/>
          </a:prstGeom>
          <a:noFill/>
          <a:ln w="9525">
            <a:noFill/>
            <a:miter lim="800000"/>
          </a:ln>
        </p:spPr>
        <p:txBody>
          <a:bodyPr>
            <a:spAutoFit/>
          </a:bodyPr>
          <a:lstStyle/>
          <a:p>
            <a:pPr marL="120650" indent="-120650" algn="ctr">
              <a:spcBef>
                <a:spcPct val="50000"/>
              </a:spcBef>
            </a:pPr>
            <a:r>
              <a:rPr lang="en-US" altLang="zh-CN" b="1" dirty="0">
                <a:solidFill>
                  <a:srgbClr val="1C1C1C"/>
                </a:solidFill>
                <a:cs typeface="Arial" panose="020B0604020202020204" pitchFamily="34" charset="0"/>
              </a:rPr>
              <a:t>4</a:t>
            </a:r>
          </a:p>
        </p:txBody>
      </p:sp>
      <p:sp>
        <p:nvSpPr>
          <p:cNvPr id="74" name="直线 65"/>
          <p:cNvSpPr>
            <a:spLocks noChangeShapeType="1"/>
          </p:cNvSpPr>
          <p:nvPr/>
        </p:nvSpPr>
        <p:spPr bwMode="gray">
          <a:xfrm>
            <a:off x="9972675" y="3251200"/>
            <a:ext cx="0" cy="334963"/>
          </a:xfrm>
          <a:prstGeom prst="line">
            <a:avLst/>
          </a:prstGeom>
          <a:noFill/>
          <a:ln w="19050">
            <a:solidFill>
              <a:schemeClr val="tx1"/>
            </a:solidFill>
            <a:round/>
          </a:ln>
        </p:spPr>
        <p:txBody>
          <a:bodyPr/>
          <a:lstStyle/>
          <a:p>
            <a:endParaRPr lang="zh-CN" altLang="en-US"/>
          </a:p>
        </p:txBody>
      </p:sp>
      <p:sp>
        <p:nvSpPr>
          <p:cNvPr id="75" name="直线 66"/>
          <p:cNvSpPr>
            <a:spLocks noChangeShapeType="1"/>
          </p:cNvSpPr>
          <p:nvPr/>
        </p:nvSpPr>
        <p:spPr bwMode="gray">
          <a:xfrm flipH="1">
            <a:off x="9109075" y="3249613"/>
            <a:ext cx="1631950" cy="0"/>
          </a:xfrm>
          <a:prstGeom prst="line">
            <a:avLst/>
          </a:prstGeom>
          <a:noFill/>
          <a:ln w="19050">
            <a:solidFill>
              <a:schemeClr val="tx1"/>
            </a:solidFill>
            <a:prstDash val="sysDot"/>
            <a:round/>
          </a:ln>
        </p:spPr>
        <p:txBody>
          <a:bodyPr/>
          <a:lstStyle/>
          <a:p>
            <a:endParaRPr lang="zh-CN" altLang="en-US"/>
          </a:p>
        </p:txBody>
      </p:sp>
      <p:sp>
        <p:nvSpPr>
          <p:cNvPr id="76" name="文本框 67"/>
          <p:cNvSpPr txBox="1">
            <a:spLocks noChangeArrowheads="1"/>
          </p:cNvSpPr>
          <p:nvPr/>
        </p:nvSpPr>
        <p:spPr bwMode="gray">
          <a:xfrm>
            <a:off x="8537575" y="1973263"/>
            <a:ext cx="2819399" cy="1172629"/>
          </a:xfrm>
          <a:prstGeom prst="rect">
            <a:avLst/>
          </a:prstGeom>
          <a:noFill/>
          <a:ln w="9525">
            <a:noFill/>
            <a:miter lim="800000"/>
          </a:ln>
        </p:spPr>
        <p:txBody>
          <a:bodyPr wrap="square">
            <a:spAutoFit/>
          </a:bodyPr>
          <a:lstStyle/>
          <a:p>
            <a:pPr eaLnBrk="0" hangingPunct="0">
              <a:lnSpc>
                <a:spcPct val="130000"/>
              </a:lnSpc>
              <a:buClr>
                <a:schemeClr val="accent1"/>
              </a:buClr>
            </a:pPr>
            <a:r>
              <a:rPr lang="zh-CN" altLang="zh-CN" sz="1800" dirty="0"/>
              <a:t>有权拒收在招标文件要求提交的截止时间后送达的投标文件</a:t>
            </a:r>
            <a:endParaRPr lang="en-US" altLang="zh-CN" sz="1800" dirty="0">
              <a:cs typeface="Arial" panose="020B0604020202020204" pitchFamily="34" charset="0"/>
            </a:endParaRPr>
          </a:p>
        </p:txBody>
      </p:sp>
      <p:sp>
        <p:nvSpPr>
          <p:cNvPr id="77" name="直线 68"/>
          <p:cNvSpPr>
            <a:spLocks noChangeShapeType="1"/>
          </p:cNvSpPr>
          <p:nvPr/>
        </p:nvSpPr>
        <p:spPr bwMode="gray">
          <a:xfrm>
            <a:off x="4737100" y="3251200"/>
            <a:ext cx="0" cy="334963"/>
          </a:xfrm>
          <a:prstGeom prst="line">
            <a:avLst/>
          </a:prstGeom>
          <a:noFill/>
          <a:ln w="19050">
            <a:solidFill>
              <a:schemeClr val="tx1"/>
            </a:solidFill>
            <a:round/>
          </a:ln>
        </p:spPr>
        <p:txBody>
          <a:bodyPr/>
          <a:lstStyle/>
          <a:p>
            <a:endParaRPr lang="zh-CN" altLang="en-US"/>
          </a:p>
        </p:txBody>
      </p:sp>
      <p:sp>
        <p:nvSpPr>
          <p:cNvPr id="78" name="直线 69"/>
          <p:cNvSpPr>
            <a:spLocks noChangeShapeType="1"/>
          </p:cNvSpPr>
          <p:nvPr/>
        </p:nvSpPr>
        <p:spPr bwMode="gray">
          <a:xfrm flipH="1">
            <a:off x="3813175" y="3249613"/>
            <a:ext cx="1771650" cy="0"/>
          </a:xfrm>
          <a:prstGeom prst="line">
            <a:avLst/>
          </a:prstGeom>
          <a:noFill/>
          <a:ln w="19050">
            <a:solidFill>
              <a:schemeClr val="tx1"/>
            </a:solidFill>
            <a:prstDash val="sysDot"/>
            <a:round/>
          </a:ln>
        </p:spPr>
        <p:txBody>
          <a:bodyPr/>
          <a:lstStyle/>
          <a:p>
            <a:endParaRPr lang="zh-CN" altLang="en-US"/>
          </a:p>
        </p:txBody>
      </p:sp>
      <p:sp>
        <p:nvSpPr>
          <p:cNvPr id="79" name="文本框 70"/>
          <p:cNvSpPr txBox="1">
            <a:spLocks noChangeArrowheads="1"/>
          </p:cNvSpPr>
          <p:nvPr/>
        </p:nvSpPr>
        <p:spPr bwMode="gray">
          <a:xfrm>
            <a:off x="3279774" y="2183246"/>
            <a:ext cx="3201575" cy="812530"/>
          </a:xfrm>
          <a:prstGeom prst="rect">
            <a:avLst/>
          </a:prstGeom>
          <a:noFill/>
          <a:ln w="9525">
            <a:noFill/>
            <a:miter lim="800000"/>
          </a:ln>
        </p:spPr>
        <p:txBody>
          <a:bodyPr wrap="square">
            <a:spAutoFit/>
          </a:bodyPr>
          <a:lstStyle/>
          <a:p>
            <a:pPr eaLnBrk="0" hangingPunct="0">
              <a:lnSpc>
                <a:spcPct val="130000"/>
              </a:lnSpc>
              <a:buClr>
                <a:schemeClr val="accent2"/>
              </a:buClr>
            </a:pPr>
            <a:r>
              <a:rPr lang="zh-CN" altLang="zh-CN" sz="1800" dirty="0"/>
              <a:t>可根据招标项目本身的要求，对潜在投标人进行资格审查</a:t>
            </a:r>
            <a:endParaRPr lang="en-US" altLang="zh-CN" sz="1800" dirty="0">
              <a:cs typeface="Arial" panose="020B0604020202020204" pitchFamily="34" charset="0"/>
            </a:endParaRPr>
          </a:p>
        </p:txBody>
      </p:sp>
      <p:sp>
        <p:nvSpPr>
          <p:cNvPr id="80" name="直线 71"/>
          <p:cNvSpPr>
            <a:spLocks noChangeShapeType="1"/>
          </p:cNvSpPr>
          <p:nvPr/>
        </p:nvSpPr>
        <p:spPr bwMode="gray">
          <a:xfrm>
            <a:off x="7326312" y="4826000"/>
            <a:ext cx="0" cy="334963"/>
          </a:xfrm>
          <a:prstGeom prst="line">
            <a:avLst/>
          </a:prstGeom>
          <a:noFill/>
          <a:ln w="19050">
            <a:solidFill>
              <a:schemeClr val="tx1"/>
            </a:solidFill>
            <a:round/>
          </a:ln>
        </p:spPr>
        <p:txBody>
          <a:bodyPr/>
          <a:lstStyle/>
          <a:p>
            <a:endParaRPr lang="zh-CN" altLang="en-US"/>
          </a:p>
        </p:txBody>
      </p:sp>
      <p:sp>
        <p:nvSpPr>
          <p:cNvPr id="81" name="直线 72"/>
          <p:cNvSpPr>
            <a:spLocks noChangeShapeType="1"/>
          </p:cNvSpPr>
          <p:nvPr/>
        </p:nvSpPr>
        <p:spPr bwMode="gray">
          <a:xfrm flipH="1">
            <a:off x="6515100" y="5160963"/>
            <a:ext cx="1587500" cy="0"/>
          </a:xfrm>
          <a:prstGeom prst="line">
            <a:avLst/>
          </a:prstGeom>
          <a:noFill/>
          <a:ln w="19050">
            <a:solidFill>
              <a:schemeClr val="tx1"/>
            </a:solidFill>
            <a:prstDash val="sysDot"/>
            <a:round/>
          </a:ln>
        </p:spPr>
        <p:txBody>
          <a:bodyPr/>
          <a:lstStyle/>
          <a:p>
            <a:endParaRPr lang="zh-CN" altLang="en-US"/>
          </a:p>
        </p:txBody>
      </p:sp>
      <p:sp>
        <p:nvSpPr>
          <p:cNvPr id="82" name="文本框 73"/>
          <p:cNvSpPr txBox="1">
            <a:spLocks noChangeArrowheads="1"/>
          </p:cNvSpPr>
          <p:nvPr/>
        </p:nvSpPr>
        <p:spPr bwMode="gray">
          <a:xfrm>
            <a:off x="6071643" y="5224462"/>
            <a:ext cx="3093002" cy="1172629"/>
          </a:xfrm>
          <a:prstGeom prst="rect">
            <a:avLst/>
          </a:prstGeom>
          <a:noFill/>
          <a:ln w="9525">
            <a:noFill/>
            <a:miter lim="800000"/>
          </a:ln>
        </p:spPr>
        <p:txBody>
          <a:bodyPr wrap="square">
            <a:spAutoFit/>
          </a:bodyPr>
          <a:lstStyle/>
          <a:p>
            <a:pPr eaLnBrk="0" hangingPunct="0">
              <a:lnSpc>
                <a:spcPct val="130000"/>
              </a:lnSpc>
              <a:buClr>
                <a:schemeClr val="folHlink"/>
              </a:buClr>
            </a:pPr>
            <a:r>
              <a:rPr lang="zh-CN" altLang="zh-CN" sz="1800" dirty="0"/>
              <a:t>可对已发出的资格预审文件或者招标文件进行必要的澄清或者修改</a:t>
            </a:r>
            <a:endParaRPr lang="en-US" altLang="zh-CN" sz="1800" dirty="0">
              <a:cs typeface="Arial" panose="020B0604020202020204" pitchFamily="34" charset="0"/>
            </a:endParaRPr>
          </a:p>
        </p:txBody>
      </p:sp>
      <p:grpSp>
        <p:nvGrpSpPr>
          <p:cNvPr id="83" name="组合 74"/>
          <p:cNvGrpSpPr/>
          <p:nvPr/>
        </p:nvGrpSpPr>
        <p:grpSpPr bwMode="auto">
          <a:xfrm>
            <a:off x="0" y="3565525"/>
            <a:ext cx="12198349" cy="1254125"/>
            <a:chOff x="0" y="2006"/>
            <a:chExt cx="5760" cy="790"/>
          </a:xfrm>
        </p:grpSpPr>
        <p:sp>
          <p:nvSpPr>
            <p:cNvPr id="84" name="直线 75"/>
            <p:cNvSpPr>
              <a:spLocks noChangeShapeType="1"/>
            </p:cNvSpPr>
            <p:nvPr/>
          </p:nvSpPr>
          <p:spPr bwMode="gray">
            <a:xfrm flipH="1">
              <a:off x="0" y="2405"/>
              <a:ext cx="652" cy="0"/>
            </a:xfrm>
            <a:prstGeom prst="line">
              <a:avLst/>
            </a:prstGeom>
            <a:noFill/>
            <a:ln w="76200">
              <a:solidFill>
                <a:srgbClr val="656591"/>
              </a:solidFill>
              <a:round/>
            </a:ln>
            <a:effectLst>
              <a:outerShdw dist="35921" dir="2700000" algn="ctr" rotWithShape="0">
                <a:schemeClr val="bg2">
                  <a:alpha val="50000"/>
                </a:schemeClr>
              </a:outerShdw>
            </a:effectLst>
          </p:spPr>
          <p:txBody>
            <a:bodyPr/>
            <a:lstStyle/>
            <a:p>
              <a:pPr>
                <a:defRPr/>
              </a:pPr>
              <a:endParaRPr lang="zh-CN" altLang="en-US">
                <a:ea typeface="+mn-ea"/>
              </a:endParaRPr>
            </a:p>
          </p:txBody>
        </p:sp>
        <p:sp>
          <p:nvSpPr>
            <p:cNvPr id="85" name="直线 76"/>
            <p:cNvSpPr>
              <a:spLocks noChangeShapeType="1"/>
            </p:cNvSpPr>
            <p:nvPr/>
          </p:nvSpPr>
          <p:spPr bwMode="gray">
            <a:xfrm flipH="1">
              <a:off x="3839" y="2405"/>
              <a:ext cx="510" cy="0"/>
            </a:xfrm>
            <a:prstGeom prst="line">
              <a:avLst/>
            </a:prstGeom>
            <a:noFill/>
            <a:ln w="76200">
              <a:solidFill>
                <a:srgbClr val="656591"/>
              </a:solidFill>
              <a:round/>
            </a:ln>
            <a:effectLst>
              <a:outerShdw dist="35921" dir="2700000" algn="ctr" rotWithShape="0">
                <a:schemeClr val="bg2">
                  <a:alpha val="50000"/>
                </a:schemeClr>
              </a:outerShdw>
            </a:effectLst>
          </p:spPr>
          <p:txBody>
            <a:bodyPr/>
            <a:lstStyle/>
            <a:p>
              <a:pPr>
                <a:defRPr/>
              </a:pPr>
              <a:endParaRPr lang="zh-CN" altLang="en-US">
                <a:ea typeface="+mn-ea"/>
              </a:endParaRPr>
            </a:p>
          </p:txBody>
        </p:sp>
        <p:sp>
          <p:nvSpPr>
            <p:cNvPr id="86" name="弧线 77"/>
            <p:cNvSpPr/>
            <p:nvPr/>
          </p:nvSpPr>
          <p:spPr bwMode="gray">
            <a:xfrm rot="16200000" flipV="1">
              <a:off x="2052" y="1833"/>
              <a:ext cx="412" cy="769"/>
            </a:xfrm>
            <a:custGeom>
              <a:avLst/>
              <a:gdLst>
                <a:gd name="G0" fmla="+- 1194 0 0"/>
                <a:gd name="G1" fmla="+- 21600 0 0"/>
                <a:gd name="G2" fmla="+- 21600 0 0"/>
                <a:gd name="T0" fmla="*/ 750 w 22794"/>
                <a:gd name="T1" fmla="*/ 5 h 43200"/>
                <a:gd name="T2" fmla="*/ 0 w 22794"/>
                <a:gd name="T3" fmla="*/ 43167 h 43200"/>
                <a:gd name="T4" fmla="*/ 1194 w 22794"/>
                <a:gd name="T5" fmla="*/ 21600 h 43200"/>
              </a:gdLst>
              <a:ahLst/>
              <a:cxnLst>
                <a:cxn ang="0">
                  <a:pos x="T0" y="T1"/>
                </a:cxn>
                <a:cxn ang="0">
                  <a:pos x="T2" y="T3"/>
                </a:cxn>
                <a:cxn ang="0">
                  <a:pos x="T4" y="T5"/>
                </a:cxn>
              </a:cxnLst>
              <a:rect l="0" t="0" r="r" b="b"/>
              <a:pathLst>
                <a:path w="22794" h="43200" fill="none"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path>
                <a:path w="22794" h="43200" stroke="0"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lnTo>
                    <a:pt x="1194" y="21600"/>
                  </a:lnTo>
                  <a:close/>
                </a:path>
              </a:pathLst>
            </a:custGeom>
            <a:noFill/>
            <a:ln w="76200">
              <a:solidFill>
                <a:srgbClr val="656591"/>
              </a:solidFill>
              <a:round/>
            </a:ln>
            <a:effectLst>
              <a:outerShdw dist="35921" dir="2700000" algn="ctr" rotWithShape="0">
                <a:schemeClr val="bg2">
                  <a:alpha val="50000"/>
                </a:schemeClr>
              </a:outerShdw>
            </a:effectLst>
          </p:spPr>
          <p:txBody>
            <a:bodyPr wrap="none" anchor="ctr"/>
            <a:lstStyle/>
            <a:p>
              <a:pPr>
                <a:defRPr/>
              </a:pPr>
              <a:endParaRPr lang="zh-CN" altLang="en-US">
                <a:ea typeface="+mn-ea"/>
              </a:endParaRPr>
            </a:p>
          </p:txBody>
        </p:sp>
        <p:sp>
          <p:nvSpPr>
            <p:cNvPr id="87" name="弧线 78"/>
            <p:cNvSpPr/>
            <p:nvPr/>
          </p:nvSpPr>
          <p:spPr bwMode="gray">
            <a:xfrm rot="16200000" flipV="1">
              <a:off x="4503" y="1832"/>
              <a:ext cx="418" cy="769"/>
            </a:xfrm>
            <a:custGeom>
              <a:avLst/>
              <a:gdLst>
                <a:gd name="G0" fmla="+- 1194 0 0"/>
                <a:gd name="G1" fmla="+- 21600 0 0"/>
                <a:gd name="G2" fmla="+- 21600 0 0"/>
                <a:gd name="T0" fmla="*/ 750 w 22794"/>
                <a:gd name="T1" fmla="*/ 5 h 43200"/>
                <a:gd name="T2" fmla="*/ 0 w 22794"/>
                <a:gd name="T3" fmla="*/ 43167 h 43200"/>
                <a:gd name="T4" fmla="*/ 1194 w 22794"/>
                <a:gd name="T5" fmla="*/ 21600 h 43200"/>
              </a:gdLst>
              <a:ahLst/>
              <a:cxnLst>
                <a:cxn ang="0">
                  <a:pos x="T0" y="T1"/>
                </a:cxn>
                <a:cxn ang="0">
                  <a:pos x="T2" y="T3"/>
                </a:cxn>
                <a:cxn ang="0">
                  <a:pos x="T4" y="T5"/>
                </a:cxn>
              </a:cxnLst>
              <a:rect l="0" t="0" r="r" b="b"/>
              <a:pathLst>
                <a:path w="22794" h="43200" fill="none"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path>
                <a:path w="22794" h="43200" stroke="0"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lnTo>
                    <a:pt x="1194" y="21600"/>
                  </a:lnTo>
                  <a:close/>
                </a:path>
              </a:pathLst>
            </a:custGeom>
            <a:noFill/>
            <a:ln w="76200">
              <a:solidFill>
                <a:srgbClr val="656591"/>
              </a:solidFill>
              <a:round/>
            </a:ln>
            <a:effectLst>
              <a:outerShdw dist="35921" dir="2700000" algn="ctr" rotWithShape="0">
                <a:schemeClr val="bg2">
                  <a:alpha val="50000"/>
                </a:schemeClr>
              </a:outerShdw>
            </a:effectLst>
          </p:spPr>
          <p:txBody>
            <a:bodyPr wrap="none" anchor="ctr"/>
            <a:lstStyle/>
            <a:p>
              <a:pPr>
                <a:defRPr/>
              </a:pPr>
              <a:endParaRPr lang="zh-CN" altLang="en-US">
                <a:ea typeface="+mn-ea"/>
              </a:endParaRPr>
            </a:p>
          </p:txBody>
        </p:sp>
        <p:sp>
          <p:nvSpPr>
            <p:cNvPr id="88" name="直线 79"/>
            <p:cNvSpPr>
              <a:spLocks noChangeShapeType="1"/>
            </p:cNvSpPr>
            <p:nvPr/>
          </p:nvSpPr>
          <p:spPr bwMode="gray">
            <a:xfrm flipH="1">
              <a:off x="2619" y="2405"/>
              <a:ext cx="496" cy="0"/>
            </a:xfrm>
            <a:prstGeom prst="line">
              <a:avLst/>
            </a:prstGeom>
            <a:noFill/>
            <a:ln w="76200">
              <a:solidFill>
                <a:srgbClr val="656591"/>
              </a:solidFill>
              <a:round/>
            </a:ln>
            <a:effectLst>
              <a:outerShdw dist="35921" dir="2700000" algn="ctr" rotWithShape="0">
                <a:schemeClr val="bg2">
                  <a:alpha val="50000"/>
                </a:schemeClr>
              </a:outerShdw>
            </a:effectLst>
          </p:spPr>
          <p:txBody>
            <a:bodyPr/>
            <a:lstStyle/>
            <a:p>
              <a:pPr>
                <a:defRPr/>
              </a:pPr>
              <a:endParaRPr lang="zh-CN" altLang="en-US">
                <a:ea typeface="+mn-ea"/>
              </a:endParaRPr>
            </a:p>
          </p:txBody>
        </p:sp>
        <p:sp>
          <p:nvSpPr>
            <p:cNvPr id="89" name="弧线 80"/>
            <p:cNvSpPr/>
            <p:nvPr/>
          </p:nvSpPr>
          <p:spPr bwMode="gray">
            <a:xfrm rot="5400000">
              <a:off x="3278" y="2211"/>
              <a:ext cx="400" cy="769"/>
            </a:xfrm>
            <a:custGeom>
              <a:avLst/>
              <a:gdLst>
                <a:gd name="G0" fmla="+- 1194 0 0"/>
                <a:gd name="G1" fmla="+- 21600 0 0"/>
                <a:gd name="G2" fmla="+- 21600 0 0"/>
                <a:gd name="T0" fmla="*/ 750 w 22794"/>
                <a:gd name="T1" fmla="*/ 5 h 43200"/>
                <a:gd name="T2" fmla="*/ 0 w 22794"/>
                <a:gd name="T3" fmla="*/ 43167 h 43200"/>
                <a:gd name="T4" fmla="*/ 1194 w 22794"/>
                <a:gd name="T5" fmla="*/ 21600 h 43200"/>
              </a:gdLst>
              <a:ahLst/>
              <a:cxnLst>
                <a:cxn ang="0">
                  <a:pos x="T0" y="T1"/>
                </a:cxn>
                <a:cxn ang="0">
                  <a:pos x="T2" y="T3"/>
                </a:cxn>
                <a:cxn ang="0">
                  <a:pos x="T4" y="T5"/>
                </a:cxn>
              </a:cxnLst>
              <a:rect l="0" t="0" r="r" b="b"/>
              <a:pathLst>
                <a:path w="22794" h="43200" fill="none"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path>
                <a:path w="22794" h="43200" stroke="0"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lnTo>
                    <a:pt x="1194" y="21600"/>
                  </a:lnTo>
                  <a:close/>
                </a:path>
              </a:pathLst>
            </a:custGeom>
            <a:noFill/>
            <a:ln w="76200">
              <a:solidFill>
                <a:srgbClr val="656591"/>
              </a:solidFill>
              <a:round/>
            </a:ln>
            <a:effectLst>
              <a:outerShdw dist="35921" dir="2700000" algn="ctr" rotWithShape="0">
                <a:schemeClr val="bg2">
                  <a:alpha val="50000"/>
                </a:schemeClr>
              </a:outerShdw>
            </a:effectLst>
          </p:spPr>
          <p:txBody>
            <a:bodyPr wrap="none" anchor="ctr"/>
            <a:lstStyle/>
            <a:p>
              <a:pPr>
                <a:defRPr/>
              </a:pPr>
              <a:endParaRPr lang="zh-CN" altLang="en-US">
                <a:ea typeface="+mn-ea"/>
              </a:endParaRPr>
            </a:p>
          </p:txBody>
        </p:sp>
        <p:sp>
          <p:nvSpPr>
            <p:cNvPr id="90" name="直线 81"/>
            <p:cNvSpPr>
              <a:spLocks noChangeShapeType="1"/>
            </p:cNvSpPr>
            <p:nvPr/>
          </p:nvSpPr>
          <p:spPr bwMode="gray">
            <a:xfrm flipH="1">
              <a:off x="5071" y="2405"/>
              <a:ext cx="689" cy="0"/>
            </a:xfrm>
            <a:prstGeom prst="line">
              <a:avLst/>
            </a:prstGeom>
            <a:noFill/>
            <a:ln w="76200">
              <a:solidFill>
                <a:srgbClr val="656591"/>
              </a:solidFill>
              <a:round/>
            </a:ln>
            <a:effectLst>
              <a:outerShdw dist="35921" dir="2700000" algn="ctr" rotWithShape="0">
                <a:schemeClr val="bg2">
                  <a:alpha val="50000"/>
                </a:schemeClr>
              </a:outerShdw>
            </a:effectLst>
          </p:spPr>
          <p:txBody>
            <a:bodyPr/>
            <a:lstStyle/>
            <a:p>
              <a:pPr>
                <a:defRPr/>
              </a:pPr>
              <a:endParaRPr lang="zh-CN" altLang="en-US">
                <a:ea typeface="+mn-ea"/>
              </a:endParaRPr>
            </a:p>
          </p:txBody>
        </p:sp>
        <p:sp>
          <p:nvSpPr>
            <p:cNvPr id="91" name="直线 82"/>
            <p:cNvSpPr>
              <a:spLocks noChangeShapeType="1"/>
            </p:cNvSpPr>
            <p:nvPr/>
          </p:nvSpPr>
          <p:spPr bwMode="gray">
            <a:xfrm flipH="1">
              <a:off x="1377" y="2405"/>
              <a:ext cx="523" cy="0"/>
            </a:xfrm>
            <a:prstGeom prst="line">
              <a:avLst/>
            </a:prstGeom>
            <a:noFill/>
            <a:ln w="76200">
              <a:solidFill>
                <a:srgbClr val="656591"/>
              </a:solidFill>
              <a:round/>
            </a:ln>
            <a:effectLst>
              <a:outerShdw dist="35921" dir="2700000" algn="ctr" rotWithShape="0">
                <a:schemeClr val="bg2">
                  <a:alpha val="50000"/>
                </a:schemeClr>
              </a:outerShdw>
            </a:effectLst>
          </p:spPr>
          <p:txBody>
            <a:bodyPr/>
            <a:lstStyle/>
            <a:p>
              <a:pPr>
                <a:defRPr/>
              </a:pPr>
              <a:endParaRPr lang="zh-CN" altLang="en-US">
                <a:ea typeface="+mn-ea"/>
              </a:endParaRPr>
            </a:p>
          </p:txBody>
        </p:sp>
        <p:sp>
          <p:nvSpPr>
            <p:cNvPr id="92" name="弧线 83"/>
            <p:cNvSpPr/>
            <p:nvPr/>
          </p:nvSpPr>
          <p:spPr bwMode="gray">
            <a:xfrm rot="5400000">
              <a:off x="815" y="2211"/>
              <a:ext cx="400" cy="769"/>
            </a:xfrm>
            <a:custGeom>
              <a:avLst/>
              <a:gdLst>
                <a:gd name="G0" fmla="+- 1194 0 0"/>
                <a:gd name="G1" fmla="+- 21600 0 0"/>
                <a:gd name="G2" fmla="+- 21600 0 0"/>
                <a:gd name="T0" fmla="*/ 750 w 22794"/>
                <a:gd name="T1" fmla="*/ 5 h 43200"/>
                <a:gd name="T2" fmla="*/ 0 w 22794"/>
                <a:gd name="T3" fmla="*/ 43167 h 43200"/>
                <a:gd name="T4" fmla="*/ 1194 w 22794"/>
                <a:gd name="T5" fmla="*/ 21600 h 43200"/>
              </a:gdLst>
              <a:ahLst/>
              <a:cxnLst>
                <a:cxn ang="0">
                  <a:pos x="T0" y="T1"/>
                </a:cxn>
                <a:cxn ang="0">
                  <a:pos x="T2" y="T3"/>
                </a:cxn>
                <a:cxn ang="0">
                  <a:pos x="T4" y="T5"/>
                </a:cxn>
              </a:cxnLst>
              <a:rect l="0" t="0" r="r" b="b"/>
              <a:pathLst>
                <a:path w="22794" h="43200" fill="none"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path>
                <a:path w="22794" h="43200" stroke="0"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lnTo>
                    <a:pt x="1194" y="21600"/>
                  </a:lnTo>
                  <a:close/>
                </a:path>
              </a:pathLst>
            </a:custGeom>
            <a:noFill/>
            <a:ln w="76200">
              <a:solidFill>
                <a:srgbClr val="656591"/>
              </a:solidFill>
              <a:round/>
            </a:ln>
            <a:effectLst>
              <a:outerShdw dist="35921" dir="2700000" algn="ctr" rotWithShape="0">
                <a:schemeClr val="bg2">
                  <a:alpha val="50000"/>
                </a:schemeClr>
              </a:outerShdw>
            </a:effectLst>
          </p:spPr>
          <p:txBody>
            <a:bodyPr wrap="none" anchor="ctr"/>
            <a:lstStyle/>
            <a:p>
              <a:pPr>
                <a:defRPr/>
              </a:pPr>
              <a:endParaRPr lang="zh-CN" altLang="en-US">
                <a:ea typeface="+mn-ea"/>
              </a:endParaRPr>
            </a:p>
          </p:txBody>
        </p:sp>
      </p:grpSp>
      <p:pic>
        <p:nvPicPr>
          <p:cNvPr id="93" name="图片 84" descr="Picture1"/>
          <p:cNvPicPr>
            <a:picLocks noChangeAspect="1" noChangeArrowheads="1"/>
          </p:cNvPicPr>
          <p:nvPr/>
        </p:nvPicPr>
        <p:blipFill>
          <a:blip r:embed="rId5"/>
          <a:srcRect/>
          <a:stretch>
            <a:fillRect/>
          </a:stretch>
        </p:blipFill>
        <p:spPr bwMode="auto">
          <a:xfrm>
            <a:off x="1758950" y="3689350"/>
            <a:ext cx="825500" cy="377825"/>
          </a:xfrm>
          <a:prstGeom prst="rect">
            <a:avLst/>
          </a:prstGeom>
          <a:noFill/>
          <a:ln w="9525">
            <a:noFill/>
            <a:miter lim="800000"/>
            <a:headEnd/>
            <a:tailEnd/>
          </a:ln>
        </p:spPr>
      </p:pic>
      <p:pic>
        <p:nvPicPr>
          <p:cNvPr id="94" name="图片 85" descr="Picture1"/>
          <p:cNvPicPr>
            <a:picLocks noChangeAspect="1" noChangeArrowheads="1"/>
          </p:cNvPicPr>
          <p:nvPr/>
        </p:nvPicPr>
        <p:blipFill>
          <a:blip r:embed="rId5"/>
          <a:srcRect/>
          <a:stretch>
            <a:fillRect/>
          </a:stretch>
        </p:blipFill>
        <p:spPr bwMode="auto">
          <a:xfrm>
            <a:off x="4337050" y="3679825"/>
            <a:ext cx="825500" cy="377825"/>
          </a:xfrm>
          <a:prstGeom prst="rect">
            <a:avLst/>
          </a:prstGeom>
          <a:noFill/>
          <a:ln w="9525">
            <a:noFill/>
            <a:miter lim="800000"/>
            <a:headEnd/>
            <a:tailEnd/>
          </a:ln>
        </p:spPr>
      </p:pic>
      <p:pic>
        <p:nvPicPr>
          <p:cNvPr id="95" name="图片 86" descr="Picture1"/>
          <p:cNvPicPr>
            <a:picLocks noChangeAspect="1" noChangeArrowheads="1"/>
          </p:cNvPicPr>
          <p:nvPr/>
        </p:nvPicPr>
        <p:blipFill>
          <a:blip r:embed="rId5"/>
          <a:srcRect/>
          <a:stretch>
            <a:fillRect/>
          </a:stretch>
        </p:blipFill>
        <p:spPr bwMode="auto">
          <a:xfrm>
            <a:off x="6945312" y="3698875"/>
            <a:ext cx="825500" cy="377825"/>
          </a:xfrm>
          <a:prstGeom prst="rect">
            <a:avLst/>
          </a:prstGeom>
          <a:noFill/>
          <a:ln w="9525">
            <a:noFill/>
            <a:miter lim="800000"/>
            <a:headEnd/>
            <a:tailEnd/>
          </a:ln>
        </p:spPr>
      </p:pic>
      <p:pic>
        <p:nvPicPr>
          <p:cNvPr id="96" name="图片 87" descr="Picture1"/>
          <p:cNvPicPr>
            <a:picLocks noChangeAspect="1" noChangeArrowheads="1"/>
          </p:cNvPicPr>
          <p:nvPr/>
        </p:nvPicPr>
        <p:blipFill>
          <a:blip r:embed="rId5"/>
          <a:srcRect/>
          <a:stretch>
            <a:fillRect/>
          </a:stretch>
        </p:blipFill>
        <p:spPr bwMode="auto">
          <a:xfrm>
            <a:off x="9569450" y="3689350"/>
            <a:ext cx="825500" cy="377825"/>
          </a:xfrm>
          <a:prstGeom prst="rect">
            <a:avLst/>
          </a:prstGeom>
          <a:noFill/>
          <a:ln w="9525">
            <a:noFill/>
            <a:miter lim="800000"/>
            <a:headEnd/>
            <a:tailEnd/>
          </a:ln>
        </p:spPr>
      </p:pic>
      <p:sp>
        <p:nvSpPr>
          <p:cNvPr id="6" name="灯片编号占位符 5">
            <a:extLst>
              <a:ext uri="{FF2B5EF4-FFF2-40B4-BE49-F238E27FC236}">
                <a16:creationId xmlns:a16="http://schemas.microsoft.com/office/drawing/2014/main" id="{E5E20E7D-4886-4346-80C9-78E4B20B4F41}"/>
              </a:ext>
            </a:extLst>
          </p:cNvPr>
          <p:cNvSpPr>
            <a:spLocks noGrp="1"/>
          </p:cNvSpPr>
          <p:nvPr>
            <p:ph type="sldNum" sz="quarter" idx="12"/>
          </p:nvPr>
        </p:nvSpPr>
        <p:spPr/>
        <p:txBody>
          <a:bodyPr/>
          <a:lstStyle/>
          <a:p>
            <a:fld id="{B6F15528-21DE-4FAA-801E-634DDDAF4B2B}" type="slidenum">
              <a:rPr lang="en-US" smtClean="0"/>
              <a:t>194</a:t>
            </a:fld>
            <a:endParaRPr lang="en-US" dirty="0"/>
          </a:p>
        </p:txBody>
      </p:sp>
      <p:sp>
        <p:nvSpPr>
          <p:cNvPr id="97" name="灯片编号占位符 8">
            <a:extLst>
              <a:ext uri="{FF2B5EF4-FFF2-40B4-BE49-F238E27FC236}">
                <a16:creationId xmlns:a16="http://schemas.microsoft.com/office/drawing/2014/main" id="{2FE1841A-8313-4F06-8862-E6FFF588A2DF}"/>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194</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7"/>
                                        </p:tgtEl>
                                        <p:attrNameLst>
                                          <p:attrName>style.visibility</p:attrName>
                                        </p:attrNameLst>
                                      </p:cBhvr>
                                      <p:to>
                                        <p:strVal val="visible"/>
                                      </p:to>
                                    </p:set>
                                    <p:anim calcmode="lin" valueType="num">
                                      <p:cBhvr additive="base">
                                        <p:cTn id="11" dur="500" fill="hold"/>
                                        <p:tgtEl>
                                          <p:spTgt spid="67"/>
                                        </p:tgtEl>
                                        <p:attrNameLst>
                                          <p:attrName>ppt_x</p:attrName>
                                        </p:attrNameLst>
                                      </p:cBhvr>
                                      <p:tavLst>
                                        <p:tav tm="0">
                                          <p:val>
                                            <p:strVal val="#ppt_x"/>
                                          </p:val>
                                        </p:tav>
                                        <p:tav tm="100000">
                                          <p:val>
                                            <p:strVal val="#ppt_x"/>
                                          </p:val>
                                        </p:tav>
                                      </p:tavLst>
                                    </p:anim>
                                    <p:anim calcmode="lin" valueType="num">
                                      <p:cBhvr additive="base">
                                        <p:cTn id="12" dur="500" fill="hold"/>
                                        <p:tgtEl>
                                          <p:spTgt spid="6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8"/>
                                        </p:tgtEl>
                                        <p:attrNameLst>
                                          <p:attrName>style.visibility</p:attrName>
                                        </p:attrNameLst>
                                      </p:cBhvr>
                                      <p:to>
                                        <p:strVal val="visible"/>
                                      </p:to>
                                    </p:set>
                                    <p:anim calcmode="lin" valueType="num">
                                      <p:cBhvr additive="base">
                                        <p:cTn id="15" dur="500" fill="hold"/>
                                        <p:tgtEl>
                                          <p:spTgt spid="68"/>
                                        </p:tgtEl>
                                        <p:attrNameLst>
                                          <p:attrName>ppt_x</p:attrName>
                                        </p:attrNameLst>
                                      </p:cBhvr>
                                      <p:tavLst>
                                        <p:tav tm="0">
                                          <p:val>
                                            <p:strVal val="#ppt_x"/>
                                          </p:val>
                                        </p:tav>
                                        <p:tav tm="100000">
                                          <p:val>
                                            <p:strVal val="#ppt_x"/>
                                          </p:val>
                                        </p:tav>
                                      </p:tavLst>
                                    </p:anim>
                                    <p:anim calcmode="lin" valueType="num">
                                      <p:cBhvr additive="base">
                                        <p:cTn id="16" dur="500" fill="hold"/>
                                        <p:tgtEl>
                                          <p:spTgt spid="6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additive="base">
                                        <p:cTn id="19" dur="500" fill="hold"/>
                                        <p:tgtEl>
                                          <p:spTgt spid="69"/>
                                        </p:tgtEl>
                                        <p:attrNameLst>
                                          <p:attrName>ppt_x</p:attrName>
                                        </p:attrNameLst>
                                      </p:cBhvr>
                                      <p:tavLst>
                                        <p:tav tm="0">
                                          <p:val>
                                            <p:strVal val="#ppt_x"/>
                                          </p:val>
                                        </p:tav>
                                        <p:tav tm="100000">
                                          <p:val>
                                            <p:strVal val="#ppt_x"/>
                                          </p:val>
                                        </p:tav>
                                      </p:tavLst>
                                    </p:anim>
                                    <p:anim calcmode="lin" valueType="num">
                                      <p:cBhvr additive="base">
                                        <p:cTn id="20" dur="500" fill="hold"/>
                                        <p:tgtEl>
                                          <p:spTgt spid="6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0"/>
                                        </p:tgtEl>
                                        <p:attrNameLst>
                                          <p:attrName>style.visibility</p:attrName>
                                        </p:attrNameLst>
                                      </p:cBhvr>
                                      <p:to>
                                        <p:strVal val="visible"/>
                                      </p:to>
                                    </p:set>
                                    <p:anim calcmode="lin" valueType="num">
                                      <p:cBhvr additive="base">
                                        <p:cTn id="23" dur="500" fill="hold"/>
                                        <p:tgtEl>
                                          <p:spTgt spid="70"/>
                                        </p:tgtEl>
                                        <p:attrNameLst>
                                          <p:attrName>ppt_x</p:attrName>
                                        </p:attrNameLst>
                                      </p:cBhvr>
                                      <p:tavLst>
                                        <p:tav tm="0">
                                          <p:val>
                                            <p:strVal val="#ppt_x"/>
                                          </p:val>
                                        </p:tav>
                                        <p:tav tm="100000">
                                          <p:val>
                                            <p:strVal val="#ppt_x"/>
                                          </p:val>
                                        </p:tav>
                                      </p:tavLst>
                                    </p:anim>
                                    <p:anim calcmode="lin" valueType="num">
                                      <p:cBhvr additive="base">
                                        <p:cTn id="24" dur="500" fill="hold"/>
                                        <p:tgtEl>
                                          <p:spTgt spid="7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93"/>
                                        </p:tgtEl>
                                        <p:attrNameLst>
                                          <p:attrName>style.visibility</p:attrName>
                                        </p:attrNameLst>
                                      </p:cBhvr>
                                      <p:to>
                                        <p:strVal val="visible"/>
                                      </p:to>
                                    </p:set>
                                    <p:anim calcmode="lin" valueType="num">
                                      <p:cBhvr additive="base">
                                        <p:cTn id="27" dur="500" fill="hold"/>
                                        <p:tgtEl>
                                          <p:spTgt spid="93"/>
                                        </p:tgtEl>
                                        <p:attrNameLst>
                                          <p:attrName>ppt_x</p:attrName>
                                        </p:attrNameLst>
                                      </p:cBhvr>
                                      <p:tavLst>
                                        <p:tav tm="0">
                                          <p:val>
                                            <p:strVal val="#ppt_x"/>
                                          </p:val>
                                        </p:tav>
                                        <p:tav tm="100000">
                                          <p:val>
                                            <p:strVal val="#ppt_x"/>
                                          </p:val>
                                        </p:tav>
                                      </p:tavLst>
                                    </p:anim>
                                    <p:anim calcmode="lin" valueType="num">
                                      <p:cBhvr additive="base">
                                        <p:cTn id="28"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500" fill="hold"/>
                                        <p:tgtEl>
                                          <p:spTgt spid="24"/>
                                        </p:tgtEl>
                                        <p:attrNameLst>
                                          <p:attrName>ppt_x</p:attrName>
                                        </p:attrNameLst>
                                      </p:cBhvr>
                                      <p:tavLst>
                                        <p:tav tm="0">
                                          <p:val>
                                            <p:strVal val="#ppt_x"/>
                                          </p:val>
                                        </p:tav>
                                        <p:tav tm="100000">
                                          <p:val>
                                            <p:strVal val="#ppt_x"/>
                                          </p:val>
                                        </p:tav>
                                      </p:tavLst>
                                    </p:anim>
                                    <p:anim calcmode="lin" valueType="num">
                                      <p:cBhvr additive="base">
                                        <p:cTn id="34" dur="500" fill="hold"/>
                                        <p:tgtEl>
                                          <p:spTgt spid="24"/>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71"/>
                                        </p:tgtEl>
                                        <p:attrNameLst>
                                          <p:attrName>style.visibility</p:attrName>
                                        </p:attrNameLst>
                                      </p:cBhvr>
                                      <p:to>
                                        <p:strVal val="visible"/>
                                      </p:to>
                                    </p:set>
                                    <p:anim calcmode="lin" valueType="num">
                                      <p:cBhvr additive="base">
                                        <p:cTn id="37" dur="500" fill="hold"/>
                                        <p:tgtEl>
                                          <p:spTgt spid="71"/>
                                        </p:tgtEl>
                                        <p:attrNameLst>
                                          <p:attrName>ppt_x</p:attrName>
                                        </p:attrNameLst>
                                      </p:cBhvr>
                                      <p:tavLst>
                                        <p:tav tm="0">
                                          <p:val>
                                            <p:strVal val="#ppt_x"/>
                                          </p:val>
                                        </p:tav>
                                        <p:tav tm="100000">
                                          <p:val>
                                            <p:strVal val="#ppt_x"/>
                                          </p:val>
                                        </p:tav>
                                      </p:tavLst>
                                    </p:anim>
                                    <p:anim calcmode="lin" valueType="num">
                                      <p:cBhvr additive="base">
                                        <p:cTn id="38" dur="500" fill="hold"/>
                                        <p:tgtEl>
                                          <p:spTgt spid="71"/>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77"/>
                                        </p:tgtEl>
                                        <p:attrNameLst>
                                          <p:attrName>style.visibility</p:attrName>
                                        </p:attrNameLst>
                                      </p:cBhvr>
                                      <p:to>
                                        <p:strVal val="visible"/>
                                      </p:to>
                                    </p:set>
                                    <p:anim calcmode="lin" valueType="num">
                                      <p:cBhvr additive="base">
                                        <p:cTn id="41" dur="500" fill="hold"/>
                                        <p:tgtEl>
                                          <p:spTgt spid="77"/>
                                        </p:tgtEl>
                                        <p:attrNameLst>
                                          <p:attrName>ppt_x</p:attrName>
                                        </p:attrNameLst>
                                      </p:cBhvr>
                                      <p:tavLst>
                                        <p:tav tm="0">
                                          <p:val>
                                            <p:strVal val="#ppt_x"/>
                                          </p:val>
                                        </p:tav>
                                        <p:tav tm="100000">
                                          <p:val>
                                            <p:strVal val="#ppt_x"/>
                                          </p:val>
                                        </p:tav>
                                      </p:tavLst>
                                    </p:anim>
                                    <p:anim calcmode="lin" valueType="num">
                                      <p:cBhvr additive="base">
                                        <p:cTn id="42" dur="500" fill="hold"/>
                                        <p:tgtEl>
                                          <p:spTgt spid="77"/>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78"/>
                                        </p:tgtEl>
                                        <p:attrNameLst>
                                          <p:attrName>style.visibility</p:attrName>
                                        </p:attrNameLst>
                                      </p:cBhvr>
                                      <p:to>
                                        <p:strVal val="visible"/>
                                      </p:to>
                                    </p:set>
                                    <p:anim calcmode="lin" valueType="num">
                                      <p:cBhvr additive="base">
                                        <p:cTn id="45" dur="500" fill="hold"/>
                                        <p:tgtEl>
                                          <p:spTgt spid="78"/>
                                        </p:tgtEl>
                                        <p:attrNameLst>
                                          <p:attrName>ppt_x</p:attrName>
                                        </p:attrNameLst>
                                      </p:cBhvr>
                                      <p:tavLst>
                                        <p:tav tm="0">
                                          <p:val>
                                            <p:strVal val="#ppt_x"/>
                                          </p:val>
                                        </p:tav>
                                        <p:tav tm="100000">
                                          <p:val>
                                            <p:strVal val="#ppt_x"/>
                                          </p:val>
                                        </p:tav>
                                      </p:tavLst>
                                    </p:anim>
                                    <p:anim calcmode="lin" valueType="num">
                                      <p:cBhvr additive="base">
                                        <p:cTn id="46" dur="500" fill="hold"/>
                                        <p:tgtEl>
                                          <p:spTgt spid="78"/>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94"/>
                                        </p:tgtEl>
                                        <p:attrNameLst>
                                          <p:attrName>style.visibility</p:attrName>
                                        </p:attrNameLst>
                                      </p:cBhvr>
                                      <p:to>
                                        <p:strVal val="visible"/>
                                      </p:to>
                                    </p:set>
                                    <p:anim calcmode="lin" valueType="num">
                                      <p:cBhvr additive="base">
                                        <p:cTn id="49" dur="500" fill="hold"/>
                                        <p:tgtEl>
                                          <p:spTgt spid="94"/>
                                        </p:tgtEl>
                                        <p:attrNameLst>
                                          <p:attrName>ppt_x</p:attrName>
                                        </p:attrNameLst>
                                      </p:cBhvr>
                                      <p:tavLst>
                                        <p:tav tm="0">
                                          <p:val>
                                            <p:strVal val="#ppt_x"/>
                                          </p:val>
                                        </p:tav>
                                        <p:tav tm="100000">
                                          <p:val>
                                            <p:strVal val="#ppt_x"/>
                                          </p:val>
                                        </p:tav>
                                      </p:tavLst>
                                    </p:anim>
                                    <p:anim calcmode="lin" valueType="num">
                                      <p:cBhvr additive="base">
                                        <p:cTn id="50" dur="500" fill="hold"/>
                                        <p:tgtEl>
                                          <p:spTgt spid="94"/>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79"/>
                                        </p:tgtEl>
                                        <p:attrNameLst>
                                          <p:attrName>style.visibility</p:attrName>
                                        </p:attrNameLst>
                                      </p:cBhvr>
                                      <p:to>
                                        <p:strVal val="visible"/>
                                      </p:to>
                                    </p:set>
                                    <p:anim calcmode="lin" valueType="num">
                                      <p:cBhvr additive="base">
                                        <p:cTn id="53" dur="500" fill="hold"/>
                                        <p:tgtEl>
                                          <p:spTgt spid="79"/>
                                        </p:tgtEl>
                                        <p:attrNameLst>
                                          <p:attrName>ppt_x</p:attrName>
                                        </p:attrNameLst>
                                      </p:cBhvr>
                                      <p:tavLst>
                                        <p:tav tm="0">
                                          <p:val>
                                            <p:strVal val="#ppt_x"/>
                                          </p:val>
                                        </p:tav>
                                        <p:tav tm="100000">
                                          <p:val>
                                            <p:strVal val="#ppt_x"/>
                                          </p:val>
                                        </p:tav>
                                      </p:tavLst>
                                    </p:anim>
                                    <p:anim calcmode="lin" valueType="num">
                                      <p:cBhvr additive="base">
                                        <p:cTn id="54"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8"/>
                                        </p:tgtEl>
                                        <p:attrNameLst>
                                          <p:attrName>style.visibility</p:attrName>
                                        </p:attrNameLst>
                                      </p:cBhvr>
                                      <p:to>
                                        <p:strVal val="visible"/>
                                      </p:to>
                                    </p:set>
                                    <p:anim calcmode="lin" valueType="num">
                                      <p:cBhvr additive="base">
                                        <p:cTn id="59" dur="500" fill="hold"/>
                                        <p:tgtEl>
                                          <p:spTgt spid="38"/>
                                        </p:tgtEl>
                                        <p:attrNameLst>
                                          <p:attrName>ppt_x</p:attrName>
                                        </p:attrNameLst>
                                      </p:cBhvr>
                                      <p:tavLst>
                                        <p:tav tm="0">
                                          <p:val>
                                            <p:strVal val="#ppt_x"/>
                                          </p:val>
                                        </p:tav>
                                        <p:tav tm="100000">
                                          <p:val>
                                            <p:strVal val="#ppt_x"/>
                                          </p:val>
                                        </p:tav>
                                      </p:tavLst>
                                    </p:anim>
                                    <p:anim calcmode="lin" valueType="num">
                                      <p:cBhvr additive="base">
                                        <p:cTn id="60" dur="500" fill="hold"/>
                                        <p:tgtEl>
                                          <p:spTgt spid="38"/>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72"/>
                                        </p:tgtEl>
                                        <p:attrNameLst>
                                          <p:attrName>style.visibility</p:attrName>
                                        </p:attrNameLst>
                                      </p:cBhvr>
                                      <p:to>
                                        <p:strVal val="visible"/>
                                      </p:to>
                                    </p:set>
                                    <p:anim calcmode="lin" valueType="num">
                                      <p:cBhvr additive="base">
                                        <p:cTn id="63" dur="500" fill="hold"/>
                                        <p:tgtEl>
                                          <p:spTgt spid="72"/>
                                        </p:tgtEl>
                                        <p:attrNameLst>
                                          <p:attrName>ppt_x</p:attrName>
                                        </p:attrNameLst>
                                      </p:cBhvr>
                                      <p:tavLst>
                                        <p:tav tm="0">
                                          <p:val>
                                            <p:strVal val="#ppt_x"/>
                                          </p:val>
                                        </p:tav>
                                        <p:tav tm="100000">
                                          <p:val>
                                            <p:strVal val="#ppt_x"/>
                                          </p:val>
                                        </p:tav>
                                      </p:tavLst>
                                    </p:anim>
                                    <p:anim calcmode="lin" valueType="num">
                                      <p:cBhvr additive="base">
                                        <p:cTn id="64" dur="500" fill="hold"/>
                                        <p:tgtEl>
                                          <p:spTgt spid="72"/>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80"/>
                                        </p:tgtEl>
                                        <p:attrNameLst>
                                          <p:attrName>style.visibility</p:attrName>
                                        </p:attrNameLst>
                                      </p:cBhvr>
                                      <p:to>
                                        <p:strVal val="visible"/>
                                      </p:to>
                                    </p:set>
                                    <p:anim calcmode="lin" valueType="num">
                                      <p:cBhvr additive="base">
                                        <p:cTn id="67" dur="500" fill="hold"/>
                                        <p:tgtEl>
                                          <p:spTgt spid="80"/>
                                        </p:tgtEl>
                                        <p:attrNameLst>
                                          <p:attrName>ppt_x</p:attrName>
                                        </p:attrNameLst>
                                      </p:cBhvr>
                                      <p:tavLst>
                                        <p:tav tm="0">
                                          <p:val>
                                            <p:strVal val="#ppt_x"/>
                                          </p:val>
                                        </p:tav>
                                        <p:tav tm="100000">
                                          <p:val>
                                            <p:strVal val="#ppt_x"/>
                                          </p:val>
                                        </p:tav>
                                      </p:tavLst>
                                    </p:anim>
                                    <p:anim calcmode="lin" valueType="num">
                                      <p:cBhvr additive="base">
                                        <p:cTn id="68" dur="500" fill="hold"/>
                                        <p:tgtEl>
                                          <p:spTgt spid="80"/>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81"/>
                                        </p:tgtEl>
                                        <p:attrNameLst>
                                          <p:attrName>style.visibility</p:attrName>
                                        </p:attrNameLst>
                                      </p:cBhvr>
                                      <p:to>
                                        <p:strVal val="visible"/>
                                      </p:to>
                                    </p:set>
                                    <p:anim calcmode="lin" valueType="num">
                                      <p:cBhvr additive="base">
                                        <p:cTn id="71" dur="500" fill="hold"/>
                                        <p:tgtEl>
                                          <p:spTgt spid="81"/>
                                        </p:tgtEl>
                                        <p:attrNameLst>
                                          <p:attrName>ppt_x</p:attrName>
                                        </p:attrNameLst>
                                      </p:cBhvr>
                                      <p:tavLst>
                                        <p:tav tm="0">
                                          <p:val>
                                            <p:strVal val="#ppt_x"/>
                                          </p:val>
                                        </p:tav>
                                        <p:tav tm="100000">
                                          <p:val>
                                            <p:strVal val="#ppt_x"/>
                                          </p:val>
                                        </p:tav>
                                      </p:tavLst>
                                    </p:anim>
                                    <p:anim calcmode="lin" valueType="num">
                                      <p:cBhvr additive="base">
                                        <p:cTn id="72" dur="500" fill="hold"/>
                                        <p:tgtEl>
                                          <p:spTgt spid="81"/>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82"/>
                                        </p:tgtEl>
                                        <p:attrNameLst>
                                          <p:attrName>style.visibility</p:attrName>
                                        </p:attrNameLst>
                                      </p:cBhvr>
                                      <p:to>
                                        <p:strVal val="visible"/>
                                      </p:to>
                                    </p:set>
                                    <p:anim calcmode="lin" valueType="num">
                                      <p:cBhvr additive="base">
                                        <p:cTn id="75" dur="500" fill="hold"/>
                                        <p:tgtEl>
                                          <p:spTgt spid="82"/>
                                        </p:tgtEl>
                                        <p:attrNameLst>
                                          <p:attrName>ppt_x</p:attrName>
                                        </p:attrNameLst>
                                      </p:cBhvr>
                                      <p:tavLst>
                                        <p:tav tm="0">
                                          <p:val>
                                            <p:strVal val="#ppt_x"/>
                                          </p:val>
                                        </p:tav>
                                        <p:tav tm="100000">
                                          <p:val>
                                            <p:strVal val="#ppt_x"/>
                                          </p:val>
                                        </p:tav>
                                      </p:tavLst>
                                    </p:anim>
                                    <p:anim calcmode="lin" valueType="num">
                                      <p:cBhvr additive="base">
                                        <p:cTn id="76" dur="500" fill="hold"/>
                                        <p:tgtEl>
                                          <p:spTgt spid="82"/>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95"/>
                                        </p:tgtEl>
                                        <p:attrNameLst>
                                          <p:attrName>style.visibility</p:attrName>
                                        </p:attrNameLst>
                                      </p:cBhvr>
                                      <p:to>
                                        <p:strVal val="visible"/>
                                      </p:to>
                                    </p:set>
                                    <p:anim calcmode="lin" valueType="num">
                                      <p:cBhvr additive="base">
                                        <p:cTn id="79" dur="500" fill="hold"/>
                                        <p:tgtEl>
                                          <p:spTgt spid="95"/>
                                        </p:tgtEl>
                                        <p:attrNameLst>
                                          <p:attrName>ppt_x</p:attrName>
                                        </p:attrNameLst>
                                      </p:cBhvr>
                                      <p:tavLst>
                                        <p:tav tm="0">
                                          <p:val>
                                            <p:strVal val="#ppt_x"/>
                                          </p:val>
                                        </p:tav>
                                        <p:tav tm="100000">
                                          <p:val>
                                            <p:strVal val="#ppt_x"/>
                                          </p:val>
                                        </p:tav>
                                      </p:tavLst>
                                    </p:anim>
                                    <p:anim calcmode="lin" valueType="num">
                                      <p:cBhvr additive="base">
                                        <p:cTn id="80"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53"/>
                                        </p:tgtEl>
                                        <p:attrNameLst>
                                          <p:attrName>style.visibility</p:attrName>
                                        </p:attrNameLst>
                                      </p:cBhvr>
                                      <p:to>
                                        <p:strVal val="visible"/>
                                      </p:to>
                                    </p:set>
                                    <p:anim calcmode="lin" valueType="num">
                                      <p:cBhvr additive="base">
                                        <p:cTn id="85" dur="500" fill="hold"/>
                                        <p:tgtEl>
                                          <p:spTgt spid="53"/>
                                        </p:tgtEl>
                                        <p:attrNameLst>
                                          <p:attrName>ppt_x</p:attrName>
                                        </p:attrNameLst>
                                      </p:cBhvr>
                                      <p:tavLst>
                                        <p:tav tm="0">
                                          <p:val>
                                            <p:strVal val="#ppt_x"/>
                                          </p:val>
                                        </p:tav>
                                        <p:tav tm="100000">
                                          <p:val>
                                            <p:strVal val="#ppt_x"/>
                                          </p:val>
                                        </p:tav>
                                      </p:tavLst>
                                    </p:anim>
                                    <p:anim calcmode="lin" valueType="num">
                                      <p:cBhvr additive="base">
                                        <p:cTn id="86" dur="500" fill="hold"/>
                                        <p:tgtEl>
                                          <p:spTgt spid="53"/>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73"/>
                                        </p:tgtEl>
                                        <p:attrNameLst>
                                          <p:attrName>style.visibility</p:attrName>
                                        </p:attrNameLst>
                                      </p:cBhvr>
                                      <p:to>
                                        <p:strVal val="visible"/>
                                      </p:to>
                                    </p:set>
                                    <p:anim calcmode="lin" valueType="num">
                                      <p:cBhvr additive="base">
                                        <p:cTn id="89" dur="500" fill="hold"/>
                                        <p:tgtEl>
                                          <p:spTgt spid="73"/>
                                        </p:tgtEl>
                                        <p:attrNameLst>
                                          <p:attrName>ppt_x</p:attrName>
                                        </p:attrNameLst>
                                      </p:cBhvr>
                                      <p:tavLst>
                                        <p:tav tm="0">
                                          <p:val>
                                            <p:strVal val="#ppt_x"/>
                                          </p:val>
                                        </p:tav>
                                        <p:tav tm="100000">
                                          <p:val>
                                            <p:strVal val="#ppt_x"/>
                                          </p:val>
                                        </p:tav>
                                      </p:tavLst>
                                    </p:anim>
                                    <p:anim calcmode="lin" valueType="num">
                                      <p:cBhvr additive="base">
                                        <p:cTn id="90" dur="500" fill="hold"/>
                                        <p:tgtEl>
                                          <p:spTgt spid="73"/>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74"/>
                                        </p:tgtEl>
                                        <p:attrNameLst>
                                          <p:attrName>style.visibility</p:attrName>
                                        </p:attrNameLst>
                                      </p:cBhvr>
                                      <p:to>
                                        <p:strVal val="visible"/>
                                      </p:to>
                                    </p:set>
                                    <p:anim calcmode="lin" valueType="num">
                                      <p:cBhvr additive="base">
                                        <p:cTn id="93" dur="500" fill="hold"/>
                                        <p:tgtEl>
                                          <p:spTgt spid="74"/>
                                        </p:tgtEl>
                                        <p:attrNameLst>
                                          <p:attrName>ppt_x</p:attrName>
                                        </p:attrNameLst>
                                      </p:cBhvr>
                                      <p:tavLst>
                                        <p:tav tm="0">
                                          <p:val>
                                            <p:strVal val="#ppt_x"/>
                                          </p:val>
                                        </p:tav>
                                        <p:tav tm="100000">
                                          <p:val>
                                            <p:strVal val="#ppt_x"/>
                                          </p:val>
                                        </p:tav>
                                      </p:tavLst>
                                    </p:anim>
                                    <p:anim calcmode="lin" valueType="num">
                                      <p:cBhvr additive="base">
                                        <p:cTn id="94" dur="500" fill="hold"/>
                                        <p:tgtEl>
                                          <p:spTgt spid="74"/>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75"/>
                                        </p:tgtEl>
                                        <p:attrNameLst>
                                          <p:attrName>style.visibility</p:attrName>
                                        </p:attrNameLst>
                                      </p:cBhvr>
                                      <p:to>
                                        <p:strVal val="visible"/>
                                      </p:to>
                                    </p:set>
                                    <p:anim calcmode="lin" valueType="num">
                                      <p:cBhvr additive="base">
                                        <p:cTn id="97" dur="500" fill="hold"/>
                                        <p:tgtEl>
                                          <p:spTgt spid="75"/>
                                        </p:tgtEl>
                                        <p:attrNameLst>
                                          <p:attrName>ppt_x</p:attrName>
                                        </p:attrNameLst>
                                      </p:cBhvr>
                                      <p:tavLst>
                                        <p:tav tm="0">
                                          <p:val>
                                            <p:strVal val="#ppt_x"/>
                                          </p:val>
                                        </p:tav>
                                        <p:tav tm="100000">
                                          <p:val>
                                            <p:strVal val="#ppt_x"/>
                                          </p:val>
                                        </p:tav>
                                      </p:tavLst>
                                    </p:anim>
                                    <p:anim calcmode="lin" valueType="num">
                                      <p:cBhvr additive="base">
                                        <p:cTn id="98" dur="500" fill="hold"/>
                                        <p:tgtEl>
                                          <p:spTgt spid="75"/>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76"/>
                                        </p:tgtEl>
                                        <p:attrNameLst>
                                          <p:attrName>style.visibility</p:attrName>
                                        </p:attrNameLst>
                                      </p:cBhvr>
                                      <p:to>
                                        <p:strVal val="visible"/>
                                      </p:to>
                                    </p:set>
                                    <p:anim calcmode="lin" valueType="num">
                                      <p:cBhvr additive="base">
                                        <p:cTn id="101" dur="500" fill="hold"/>
                                        <p:tgtEl>
                                          <p:spTgt spid="76"/>
                                        </p:tgtEl>
                                        <p:attrNameLst>
                                          <p:attrName>ppt_x</p:attrName>
                                        </p:attrNameLst>
                                      </p:cBhvr>
                                      <p:tavLst>
                                        <p:tav tm="0">
                                          <p:val>
                                            <p:strVal val="#ppt_x"/>
                                          </p:val>
                                        </p:tav>
                                        <p:tav tm="100000">
                                          <p:val>
                                            <p:strVal val="#ppt_x"/>
                                          </p:val>
                                        </p:tav>
                                      </p:tavLst>
                                    </p:anim>
                                    <p:anim calcmode="lin" valueType="num">
                                      <p:cBhvr additive="base">
                                        <p:cTn id="102" dur="500" fill="hold"/>
                                        <p:tgtEl>
                                          <p:spTgt spid="76"/>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96"/>
                                        </p:tgtEl>
                                        <p:attrNameLst>
                                          <p:attrName>style.visibility</p:attrName>
                                        </p:attrNameLst>
                                      </p:cBhvr>
                                      <p:to>
                                        <p:strVal val="visible"/>
                                      </p:to>
                                    </p:set>
                                    <p:anim calcmode="lin" valueType="num">
                                      <p:cBhvr additive="base">
                                        <p:cTn id="105" dur="500" fill="hold"/>
                                        <p:tgtEl>
                                          <p:spTgt spid="96"/>
                                        </p:tgtEl>
                                        <p:attrNameLst>
                                          <p:attrName>ppt_x</p:attrName>
                                        </p:attrNameLst>
                                      </p:cBhvr>
                                      <p:tavLst>
                                        <p:tav tm="0">
                                          <p:val>
                                            <p:strVal val="#ppt_x"/>
                                          </p:val>
                                        </p:tav>
                                        <p:tav tm="100000">
                                          <p:val>
                                            <p:strVal val="#ppt_x"/>
                                          </p:val>
                                        </p:tav>
                                      </p:tavLst>
                                    </p:anim>
                                    <p:anim calcmode="lin" valueType="num">
                                      <p:cBhvr additive="base">
                                        <p:cTn id="106"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bldLvl="0" animBg="1"/>
      <p:bldP spid="68" grpId="0" bldLvl="0" animBg="1"/>
      <p:bldP spid="69" grpId="0"/>
      <p:bldP spid="70" grpId="0"/>
      <p:bldP spid="71" grpId="0"/>
      <p:bldP spid="72" grpId="0"/>
      <p:bldP spid="73" grpId="0"/>
      <p:bldP spid="74" grpId="0" bldLvl="0" animBg="1"/>
      <p:bldP spid="75" grpId="0" bldLvl="0" animBg="1"/>
      <p:bldP spid="76" grpId="0"/>
      <p:bldP spid="77" grpId="0" bldLvl="0" animBg="1"/>
      <p:bldP spid="78" grpId="0" bldLvl="0" animBg="1"/>
      <p:bldP spid="79" grpId="0"/>
      <p:bldP spid="80" grpId="0" bldLvl="0" animBg="1"/>
      <p:bldP spid="81" grpId="0" bldLvl="0" animBg="1"/>
      <p:bldP spid="82"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2.3.2 </a:t>
            </a:r>
            <a:r>
              <a:rPr lang="zh-CN" altLang="zh-CN" b="1" dirty="0"/>
              <a:t>招标人及其权利和义务</a:t>
            </a:r>
            <a:endParaRPr lang="zh-CN" altLang="en-US" dirty="0">
              <a:latin typeface="黑体" panose="02010609060101010101" pitchFamily="2" charset="-122"/>
            </a:endParaRPr>
          </a:p>
        </p:txBody>
      </p:sp>
      <p:sp>
        <p:nvSpPr>
          <p:cNvPr id="3"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矩形 3"/>
          <p:cNvSpPr/>
          <p:nvPr/>
        </p:nvSpPr>
        <p:spPr>
          <a:xfrm>
            <a:off x="704161" y="1067594"/>
            <a:ext cx="2542684" cy="461665"/>
          </a:xfrm>
          <a:prstGeom prst="rect">
            <a:avLst/>
          </a:prstGeom>
        </p:spPr>
        <p:txBody>
          <a:bodyPr wrap="none">
            <a:spAutoFit/>
          </a:bodyPr>
          <a:lstStyle/>
          <a:p>
            <a:r>
              <a:rPr lang="en-US" altLang="zh-CN" b="1" dirty="0"/>
              <a:t>2.   </a:t>
            </a:r>
            <a:r>
              <a:rPr lang="zh-CN" altLang="zh-CN" b="1" dirty="0"/>
              <a:t>招标人的</a:t>
            </a:r>
            <a:r>
              <a:rPr lang="zh-CN" altLang="en-US" b="1" dirty="0"/>
              <a:t>义务</a:t>
            </a:r>
          </a:p>
        </p:txBody>
      </p:sp>
      <p:sp>
        <p:nvSpPr>
          <p:cNvPr id="97" name="矩形 96"/>
          <p:cNvSpPr/>
          <p:nvPr/>
        </p:nvSpPr>
        <p:spPr>
          <a:xfrm>
            <a:off x="0" y="6096794"/>
            <a:ext cx="12192000" cy="761206"/>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cxnSp>
        <p:nvCxnSpPr>
          <p:cNvPr id="98" name="直接连接符 97"/>
          <p:cNvCxnSpPr/>
          <p:nvPr/>
        </p:nvCxnSpPr>
        <p:spPr>
          <a:xfrm>
            <a:off x="-35378" y="1873231"/>
            <a:ext cx="12233728" cy="32291"/>
          </a:xfrm>
          <a:prstGeom prst="line">
            <a:avLst/>
          </a:prstGeom>
          <a:noFill/>
          <a:ln w="57150" cap="flat" cmpd="sng" algn="ctr">
            <a:solidFill>
              <a:srgbClr val="0070C0"/>
            </a:solidFill>
            <a:prstDash val="solid"/>
            <a:miter lim="800000"/>
          </a:ln>
          <a:effectLst/>
        </p:spPr>
      </p:cxnSp>
      <p:sp>
        <p:nvSpPr>
          <p:cNvPr id="99" name="文本框 20"/>
          <p:cNvSpPr txBox="1"/>
          <p:nvPr/>
        </p:nvSpPr>
        <p:spPr>
          <a:xfrm>
            <a:off x="557771" y="2375674"/>
            <a:ext cx="11027804" cy="3416320"/>
          </a:xfrm>
          <a:prstGeom prst="rect">
            <a:avLst/>
          </a:prstGeom>
          <a:noFill/>
        </p:spPr>
        <p:txBody>
          <a:bodyPr wrap="square" rtlCol="0">
            <a:spAutoFit/>
          </a:bodyPr>
          <a:lstStyle/>
          <a:p>
            <a:pPr marL="342900" lvl="0" indent="-342900">
              <a:lnSpc>
                <a:spcPct val="150000"/>
              </a:lnSpc>
              <a:buFont typeface="Wingdings" panose="05000000000000000000" pitchFamily="2" charset="2"/>
              <a:buChar char="Ø"/>
            </a:pPr>
            <a:r>
              <a:rPr lang="zh-CN" altLang="zh-CN" dirty="0"/>
              <a:t>委托招标代理机构时，应向其提供招标所需的全部相关资料并支付委托费；</a:t>
            </a:r>
            <a:endParaRPr lang="zh-CN" altLang="zh-CN" sz="1800" dirty="0"/>
          </a:p>
          <a:p>
            <a:pPr marL="342900" lvl="0" indent="-342900">
              <a:lnSpc>
                <a:spcPct val="150000"/>
              </a:lnSpc>
              <a:buFont typeface="Wingdings" panose="05000000000000000000" pitchFamily="2" charset="2"/>
              <a:buChar char="Ø"/>
            </a:pPr>
            <a:r>
              <a:rPr lang="zh-CN" altLang="zh-CN" dirty="0"/>
              <a:t>不得以不合理条件限制或者排斥潜在招标人，不得对潜在投标人实行歧视待遇；</a:t>
            </a:r>
            <a:endParaRPr lang="zh-CN" altLang="zh-CN" sz="1800" dirty="0"/>
          </a:p>
          <a:p>
            <a:pPr marL="342900" lvl="0" indent="-342900">
              <a:lnSpc>
                <a:spcPct val="150000"/>
              </a:lnSpc>
              <a:buFont typeface="Wingdings" panose="05000000000000000000" pitchFamily="2" charset="2"/>
              <a:buChar char="Ø"/>
            </a:pPr>
            <a:r>
              <a:rPr lang="zh-CN" altLang="zh-CN" dirty="0"/>
              <a:t>招标文件不得要求或者标明特定的生产供应者，以及含有倾向或者排斥潜在投标人的内容；</a:t>
            </a:r>
            <a:endParaRPr lang="zh-CN" altLang="zh-CN" sz="1800" dirty="0"/>
          </a:p>
          <a:p>
            <a:pPr marL="342900" indent="-342900">
              <a:lnSpc>
                <a:spcPct val="150000"/>
              </a:lnSpc>
              <a:buFont typeface="Wingdings" panose="05000000000000000000" pitchFamily="2" charset="2"/>
              <a:buChar char="Ø"/>
            </a:pPr>
            <a:r>
              <a:rPr lang="zh-CN" altLang="zh-CN" dirty="0"/>
              <a:t>不得向他人透露已获取招标文件的潜在投标人的名称、数量，以及可能影响公平竞争的有关招标投标的其他情况；</a:t>
            </a:r>
            <a:endParaRPr lang="zh-CN" altLang="en-US" sz="4000" dirty="0"/>
          </a:p>
        </p:txBody>
      </p:sp>
      <p:sp>
        <p:nvSpPr>
          <p:cNvPr id="100" name="矩形 99"/>
          <p:cNvSpPr/>
          <p:nvPr/>
        </p:nvSpPr>
        <p:spPr>
          <a:xfrm>
            <a:off x="7781367" y="1676468"/>
            <a:ext cx="4490008" cy="457201"/>
          </a:xfrm>
          <a:prstGeom prst="rect">
            <a:avLst/>
          </a:prstGeom>
          <a:solidFill>
            <a:srgbClr val="0070C0"/>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101" name="矩形 100"/>
          <p:cNvSpPr/>
          <p:nvPr/>
        </p:nvSpPr>
        <p:spPr>
          <a:xfrm>
            <a:off x="2687410" y="1676650"/>
            <a:ext cx="342902" cy="457744"/>
          </a:xfrm>
          <a:prstGeom prst="rect">
            <a:avLst/>
          </a:prstGeom>
          <a:solidFill>
            <a:srgbClr val="7CC43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102" name="矩形 101"/>
          <p:cNvSpPr/>
          <p:nvPr/>
        </p:nvSpPr>
        <p:spPr>
          <a:xfrm>
            <a:off x="1864175" y="1646827"/>
            <a:ext cx="190501" cy="457744"/>
          </a:xfrm>
          <a:prstGeom prst="rect">
            <a:avLst/>
          </a:prstGeom>
          <a:solidFill>
            <a:srgbClr val="7CC43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103" name="矩形 102"/>
          <p:cNvSpPr/>
          <p:nvPr/>
        </p:nvSpPr>
        <p:spPr>
          <a:xfrm>
            <a:off x="1295399" y="1646827"/>
            <a:ext cx="95251" cy="457744"/>
          </a:xfrm>
          <a:prstGeom prst="rect">
            <a:avLst/>
          </a:prstGeom>
          <a:solidFill>
            <a:srgbClr val="7CC43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6" name="灯片编号占位符 5">
            <a:extLst>
              <a:ext uri="{FF2B5EF4-FFF2-40B4-BE49-F238E27FC236}">
                <a16:creationId xmlns:a16="http://schemas.microsoft.com/office/drawing/2014/main" id="{3A7A66BA-D25A-4545-BAAF-7B00FE5781C2}"/>
              </a:ext>
            </a:extLst>
          </p:cNvPr>
          <p:cNvSpPr>
            <a:spLocks noGrp="1"/>
          </p:cNvSpPr>
          <p:nvPr>
            <p:ph type="sldNum" sz="quarter" idx="12"/>
          </p:nvPr>
        </p:nvSpPr>
        <p:spPr/>
        <p:txBody>
          <a:bodyPr/>
          <a:lstStyle/>
          <a:p>
            <a:fld id="{B6F15528-21DE-4FAA-801E-634DDDAF4B2B}" type="slidenum">
              <a:rPr lang="en-US" smtClean="0"/>
              <a:t>195</a:t>
            </a:fld>
            <a:endParaRPr lang="en-US" dirty="0"/>
          </a:p>
        </p:txBody>
      </p:sp>
      <p:sp>
        <p:nvSpPr>
          <p:cNvPr id="13" name="灯片编号占位符 8">
            <a:extLst>
              <a:ext uri="{FF2B5EF4-FFF2-40B4-BE49-F238E27FC236}">
                <a16:creationId xmlns:a16="http://schemas.microsoft.com/office/drawing/2014/main" id="{79D7BBA2-AE4C-4060-A2E3-98342E16D02E}"/>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195</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2.3.2 </a:t>
            </a:r>
            <a:r>
              <a:rPr lang="zh-CN" altLang="zh-CN" b="1" dirty="0"/>
              <a:t>招标人及其权利和义务</a:t>
            </a:r>
            <a:endParaRPr lang="zh-CN" altLang="en-US" dirty="0">
              <a:latin typeface="黑体" panose="02010609060101010101" pitchFamily="2" charset="-122"/>
            </a:endParaRPr>
          </a:p>
        </p:txBody>
      </p:sp>
      <p:sp>
        <p:nvSpPr>
          <p:cNvPr id="3"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矩形 3"/>
          <p:cNvSpPr/>
          <p:nvPr/>
        </p:nvSpPr>
        <p:spPr>
          <a:xfrm>
            <a:off x="730563" y="1067594"/>
            <a:ext cx="2457724" cy="461665"/>
          </a:xfrm>
          <a:prstGeom prst="rect">
            <a:avLst/>
          </a:prstGeom>
        </p:spPr>
        <p:txBody>
          <a:bodyPr wrap="none">
            <a:spAutoFit/>
          </a:bodyPr>
          <a:lstStyle/>
          <a:p>
            <a:r>
              <a:rPr lang="en-US" altLang="zh-CN" b="1" dirty="0"/>
              <a:t>2.  </a:t>
            </a:r>
            <a:r>
              <a:rPr lang="zh-CN" altLang="zh-CN" b="1" dirty="0"/>
              <a:t>招标人的</a:t>
            </a:r>
            <a:r>
              <a:rPr lang="zh-CN" altLang="en-US" b="1" dirty="0"/>
              <a:t>义务</a:t>
            </a:r>
          </a:p>
        </p:txBody>
      </p:sp>
      <p:cxnSp>
        <p:nvCxnSpPr>
          <p:cNvPr id="98" name="直接连接符 97"/>
          <p:cNvCxnSpPr/>
          <p:nvPr/>
        </p:nvCxnSpPr>
        <p:spPr>
          <a:xfrm>
            <a:off x="-35378" y="1873231"/>
            <a:ext cx="12233728" cy="32291"/>
          </a:xfrm>
          <a:prstGeom prst="line">
            <a:avLst/>
          </a:prstGeom>
          <a:noFill/>
          <a:ln w="57150" cap="flat" cmpd="sng" algn="ctr">
            <a:solidFill>
              <a:srgbClr val="0070C0"/>
            </a:solidFill>
            <a:prstDash val="solid"/>
            <a:miter lim="800000"/>
          </a:ln>
          <a:effectLst/>
        </p:spPr>
      </p:cxnSp>
      <p:sp>
        <p:nvSpPr>
          <p:cNvPr id="99" name="文本框 20"/>
          <p:cNvSpPr txBox="1"/>
          <p:nvPr/>
        </p:nvSpPr>
        <p:spPr>
          <a:xfrm>
            <a:off x="917575" y="2210594"/>
            <a:ext cx="10668000" cy="4524315"/>
          </a:xfrm>
          <a:prstGeom prst="rect">
            <a:avLst/>
          </a:prstGeom>
          <a:noFill/>
        </p:spPr>
        <p:txBody>
          <a:bodyPr wrap="square" rtlCol="0">
            <a:spAutoFit/>
          </a:bodyPr>
          <a:lstStyle/>
          <a:p>
            <a:pPr marL="342900" lvl="0" indent="-342900">
              <a:lnSpc>
                <a:spcPct val="150000"/>
              </a:lnSpc>
              <a:buFont typeface="Wingdings" panose="05000000000000000000" pitchFamily="2" charset="2"/>
              <a:buChar char="Ø"/>
            </a:pPr>
            <a:r>
              <a:rPr lang="zh-CN" altLang="zh-CN" dirty="0"/>
              <a:t>应当明确投标人编制投标文件所需要的合理时间，最短不得少于</a:t>
            </a:r>
            <a:r>
              <a:rPr lang="en-US" altLang="zh-CN" dirty="0"/>
              <a:t>20</a:t>
            </a:r>
            <a:r>
              <a:rPr lang="zh-CN" altLang="zh-CN" dirty="0"/>
              <a:t>日；</a:t>
            </a:r>
          </a:p>
          <a:p>
            <a:pPr marL="342900" lvl="0" indent="-342900">
              <a:lnSpc>
                <a:spcPct val="150000"/>
              </a:lnSpc>
              <a:buFont typeface="Wingdings" panose="05000000000000000000" pitchFamily="2" charset="2"/>
              <a:buChar char="Ø"/>
            </a:pPr>
            <a:r>
              <a:rPr lang="zh-CN" altLang="zh-CN" dirty="0"/>
              <a:t>在招标文件要求提交投标文件的截止时间前收到的所有投标文件，开标时都应当众拆封与宣读；</a:t>
            </a:r>
          </a:p>
          <a:p>
            <a:pPr marL="342900" lvl="0" indent="-342900">
              <a:lnSpc>
                <a:spcPct val="150000"/>
              </a:lnSpc>
              <a:buFont typeface="Wingdings" panose="05000000000000000000" pitchFamily="2" charset="2"/>
              <a:buChar char="Ø"/>
            </a:pPr>
            <a:r>
              <a:rPr lang="zh-CN" altLang="zh-CN" dirty="0"/>
              <a:t>应当采取必要的措施，保证评标在严格保密的情况下进行；</a:t>
            </a:r>
          </a:p>
          <a:p>
            <a:pPr marL="342900" lvl="0" indent="-342900">
              <a:lnSpc>
                <a:spcPct val="150000"/>
              </a:lnSpc>
              <a:buFont typeface="Wingdings" panose="05000000000000000000" pitchFamily="2" charset="2"/>
              <a:buChar char="Ø"/>
            </a:pPr>
            <a:r>
              <a:rPr lang="zh-CN" altLang="zh-CN" dirty="0"/>
              <a:t>在确定中标人后，应当向中标人发出中标通知书，并同时将中标结果通知所有未中标的投标人；</a:t>
            </a:r>
          </a:p>
          <a:p>
            <a:pPr marL="342900" indent="-342900">
              <a:lnSpc>
                <a:spcPct val="150000"/>
              </a:lnSpc>
              <a:buFont typeface="Wingdings" panose="05000000000000000000" pitchFamily="2" charset="2"/>
              <a:buChar char="Ø"/>
            </a:pPr>
            <a:r>
              <a:rPr lang="zh-CN" altLang="zh-CN" dirty="0"/>
              <a:t>招标人与中标人应当自中标通知书发出之日起</a:t>
            </a:r>
            <a:r>
              <a:rPr lang="en-US" altLang="zh-CN" dirty="0"/>
              <a:t>30</a:t>
            </a:r>
            <a:r>
              <a:rPr lang="zh-CN" altLang="zh-CN" dirty="0"/>
              <a:t>日内，按照招标文件和中标的投标文件签订书面合同。</a:t>
            </a:r>
            <a:endParaRPr lang="zh-CN" altLang="en-US" sz="4000" dirty="0"/>
          </a:p>
        </p:txBody>
      </p:sp>
      <p:sp>
        <p:nvSpPr>
          <p:cNvPr id="100" name="矩形 99"/>
          <p:cNvSpPr/>
          <p:nvPr/>
        </p:nvSpPr>
        <p:spPr>
          <a:xfrm>
            <a:off x="7781367" y="1676468"/>
            <a:ext cx="4490008" cy="457201"/>
          </a:xfrm>
          <a:prstGeom prst="rect">
            <a:avLst/>
          </a:prstGeom>
          <a:solidFill>
            <a:srgbClr val="0070C0"/>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101" name="矩形 100"/>
          <p:cNvSpPr/>
          <p:nvPr/>
        </p:nvSpPr>
        <p:spPr>
          <a:xfrm>
            <a:off x="2687410" y="1676650"/>
            <a:ext cx="342902" cy="457744"/>
          </a:xfrm>
          <a:prstGeom prst="rect">
            <a:avLst/>
          </a:prstGeom>
          <a:solidFill>
            <a:srgbClr val="7CC43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102" name="矩形 101"/>
          <p:cNvSpPr/>
          <p:nvPr/>
        </p:nvSpPr>
        <p:spPr>
          <a:xfrm>
            <a:off x="1864175" y="1646827"/>
            <a:ext cx="190501" cy="457744"/>
          </a:xfrm>
          <a:prstGeom prst="rect">
            <a:avLst/>
          </a:prstGeom>
          <a:solidFill>
            <a:srgbClr val="7CC43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103" name="矩形 102"/>
          <p:cNvSpPr/>
          <p:nvPr/>
        </p:nvSpPr>
        <p:spPr>
          <a:xfrm>
            <a:off x="1295399" y="1646827"/>
            <a:ext cx="95251" cy="457744"/>
          </a:xfrm>
          <a:prstGeom prst="rect">
            <a:avLst/>
          </a:prstGeom>
          <a:solidFill>
            <a:srgbClr val="7CC43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6" name="灯片编号占位符 5">
            <a:extLst>
              <a:ext uri="{FF2B5EF4-FFF2-40B4-BE49-F238E27FC236}">
                <a16:creationId xmlns:a16="http://schemas.microsoft.com/office/drawing/2014/main" id="{090FFA96-1CC7-4996-B5DD-A2BEBB0B345B}"/>
              </a:ext>
            </a:extLst>
          </p:cNvPr>
          <p:cNvSpPr>
            <a:spLocks noGrp="1"/>
          </p:cNvSpPr>
          <p:nvPr>
            <p:ph type="sldNum" sz="quarter" idx="12"/>
          </p:nvPr>
        </p:nvSpPr>
        <p:spPr/>
        <p:txBody>
          <a:bodyPr/>
          <a:lstStyle/>
          <a:p>
            <a:fld id="{B6F15528-21DE-4FAA-801E-634DDDAF4B2B}" type="slidenum">
              <a:rPr lang="en-US" smtClean="0"/>
              <a:t>196</a:t>
            </a:fld>
            <a:endParaRPr lang="en-US" dirty="0"/>
          </a:p>
        </p:txBody>
      </p:sp>
      <p:sp>
        <p:nvSpPr>
          <p:cNvPr id="12" name="灯片编号占位符 8">
            <a:extLst>
              <a:ext uri="{FF2B5EF4-FFF2-40B4-BE49-F238E27FC236}">
                <a16:creationId xmlns:a16="http://schemas.microsoft.com/office/drawing/2014/main" id="{4754CC63-9BD0-4DBB-964B-58197D389ED8}"/>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196</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2.3.3 </a:t>
            </a:r>
            <a:r>
              <a:rPr lang="zh-CN" altLang="zh-CN" b="1" dirty="0"/>
              <a:t>招标代理机构及其权利和义务</a:t>
            </a:r>
            <a:endParaRPr lang="zh-CN" altLang="en-US" b="1" dirty="0"/>
          </a:p>
        </p:txBody>
      </p:sp>
      <p:cxnSp>
        <p:nvCxnSpPr>
          <p:cNvPr id="4" name="直接连接符 3"/>
          <p:cNvCxnSpPr/>
          <p:nvPr/>
        </p:nvCxnSpPr>
        <p:spPr>
          <a:xfrm>
            <a:off x="0" y="1660664"/>
            <a:ext cx="12192000" cy="0"/>
          </a:xfrm>
          <a:prstGeom prst="line">
            <a:avLst/>
          </a:prstGeom>
          <a:noFill/>
          <a:ln w="57150" cap="flat" cmpd="sng" algn="ctr">
            <a:solidFill>
              <a:srgbClr val="0070C0"/>
            </a:solidFill>
            <a:prstDash val="solid"/>
            <a:miter lim="800000"/>
          </a:ln>
          <a:effectLst/>
        </p:spPr>
      </p:cxnSp>
      <p:sp>
        <p:nvSpPr>
          <p:cNvPr id="5" name="文本框 20"/>
          <p:cNvSpPr txBox="1"/>
          <p:nvPr/>
        </p:nvSpPr>
        <p:spPr>
          <a:xfrm>
            <a:off x="765175" y="2439194"/>
            <a:ext cx="10820400" cy="2492990"/>
          </a:xfrm>
          <a:prstGeom prst="rect">
            <a:avLst/>
          </a:prstGeom>
          <a:noFill/>
        </p:spPr>
        <p:txBody>
          <a:bodyPr wrap="square" rtlCol="0">
            <a:spAutoFit/>
          </a:bodyPr>
          <a:lstStyle/>
          <a:p>
            <a:pPr>
              <a:lnSpc>
                <a:spcPct val="150000"/>
              </a:lnSpc>
            </a:pPr>
            <a:r>
              <a:rPr lang="en-US" altLang="zh-CN" dirty="0"/>
              <a:t>       </a:t>
            </a:r>
            <a:r>
              <a:rPr lang="zh-CN" altLang="zh-CN" dirty="0"/>
              <a:t>招标代理机构是依法设立、从事招标代理业务并提供相关服务的社会中介组织，与行政机关和其他国家机关不得存在隶属关系或者其他利益关系。</a:t>
            </a:r>
            <a:endParaRPr lang="en-US" altLang="zh-CN" dirty="0"/>
          </a:p>
          <a:p>
            <a:pPr>
              <a:lnSpc>
                <a:spcPct val="150000"/>
              </a:lnSpc>
            </a:pPr>
            <a:endParaRPr lang="en-US" altLang="zh-CN" sz="800" dirty="0"/>
          </a:p>
          <a:p>
            <a:pPr>
              <a:lnSpc>
                <a:spcPct val="150000"/>
              </a:lnSpc>
            </a:pPr>
            <a:r>
              <a:rPr lang="en-US" altLang="zh-CN" dirty="0"/>
              <a:t>        </a:t>
            </a:r>
            <a:r>
              <a:rPr lang="zh-CN" altLang="zh-CN" dirty="0"/>
              <a:t>应当具备从事招标代理业务的营业场所与相应资金，必须要有能够编制招标文件以及组织评标的相应专业力量。</a:t>
            </a:r>
            <a:endParaRPr lang="zh-CN" altLang="en-US" dirty="0"/>
          </a:p>
        </p:txBody>
      </p:sp>
      <p:sp>
        <p:nvSpPr>
          <p:cNvPr id="6" name="矩形 5"/>
          <p:cNvSpPr/>
          <p:nvPr/>
        </p:nvSpPr>
        <p:spPr>
          <a:xfrm>
            <a:off x="0" y="5880100"/>
            <a:ext cx="12192000" cy="977900"/>
          </a:xfrm>
          <a:prstGeom prst="rect">
            <a:avLst/>
          </a:prstGeom>
          <a:solidFill>
            <a:srgbClr val="3E5CCC"/>
          </a:solidFill>
          <a:ln w="12700" cap="flat" cmpd="sng" algn="ctr">
            <a:noFill/>
            <a:prstDash val="solid"/>
            <a:miter lim="800000"/>
          </a:ln>
          <a:effectLst/>
        </p:spPr>
        <p:txBody>
          <a:bodyPr rtlCol="0" anchor="ctr"/>
          <a:lstStyle/>
          <a:p>
            <a:pPr algn="ctr" defTabSz="914400"/>
            <a:endParaRPr lang="zh-CN" altLang="en-US" sz="1800" b="1" kern="0">
              <a:solidFill>
                <a:srgbClr val="FFFFFF"/>
              </a:solidFill>
              <a:latin typeface="Arial" panose="020B0604020202020204"/>
              <a:ea typeface="微软雅黑" panose="020B0503020204020204" pitchFamily="34" charset="-122"/>
            </a:endParaRPr>
          </a:p>
        </p:txBody>
      </p:sp>
      <p:sp>
        <p:nvSpPr>
          <p:cNvPr id="7" name="矩形 6"/>
          <p:cNvSpPr/>
          <p:nvPr/>
        </p:nvSpPr>
        <p:spPr>
          <a:xfrm>
            <a:off x="384175" y="1449421"/>
            <a:ext cx="11549905" cy="422486"/>
          </a:xfrm>
          <a:prstGeom prst="rect">
            <a:avLst/>
          </a:prstGeom>
          <a:solidFill>
            <a:srgbClr val="3E5CC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8" name="矩形 7"/>
          <p:cNvSpPr/>
          <p:nvPr/>
        </p:nvSpPr>
        <p:spPr>
          <a:xfrm>
            <a:off x="0" y="5710627"/>
            <a:ext cx="12192000" cy="174111"/>
          </a:xfrm>
          <a:prstGeom prst="rect">
            <a:avLst/>
          </a:prstGeom>
          <a:solidFill>
            <a:schemeClr val="bg1">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9" name="灯片编号占位符 8">
            <a:extLst>
              <a:ext uri="{FF2B5EF4-FFF2-40B4-BE49-F238E27FC236}">
                <a16:creationId xmlns:a16="http://schemas.microsoft.com/office/drawing/2014/main" id="{EFF0555F-CD17-4A6B-8203-0AD760562760}"/>
              </a:ext>
            </a:extLst>
          </p:cNvPr>
          <p:cNvSpPr>
            <a:spLocks noGrp="1"/>
          </p:cNvSpPr>
          <p:nvPr>
            <p:ph type="sldNum" sz="quarter" idx="12"/>
          </p:nvPr>
        </p:nvSpPr>
        <p:spPr/>
        <p:txBody>
          <a:bodyPr/>
          <a:lstStyle/>
          <a:p>
            <a:fld id="{B6F15528-21DE-4FAA-801E-634DDDAF4B2B}" type="slidenum">
              <a:rPr lang="en-US" smtClean="0"/>
              <a:t>197</a:t>
            </a:fld>
            <a:endParaRPr lang="en-US" dirty="0"/>
          </a:p>
        </p:txBody>
      </p:sp>
      <p:sp>
        <p:nvSpPr>
          <p:cNvPr id="10" name="灯片编号占位符 8">
            <a:extLst>
              <a:ext uri="{FF2B5EF4-FFF2-40B4-BE49-F238E27FC236}">
                <a16:creationId xmlns:a16="http://schemas.microsoft.com/office/drawing/2014/main" id="{B9197F66-EE08-4EAE-B59E-FEAE6011F0FF}"/>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197</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additive="base">
                                        <p:cTn id="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2.3.3 </a:t>
            </a:r>
            <a:r>
              <a:rPr lang="zh-CN" altLang="zh-CN" b="1" dirty="0"/>
              <a:t>招标代理机构及其权利和义务</a:t>
            </a:r>
            <a:endParaRPr lang="zh-CN" altLang="en-US" dirty="0"/>
          </a:p>
        </p:txBody>
      </p:sp>
      <p:sp>
        <p:nvSpPr>
          <p:cNvPr id="4" name="矩形 3"/>
          <p:cNvSpPr>
            <a:spLocks noChangeArrowheads="1"/>
          </p:cNvSpPr>
          <p:nvPr/>
        </p:nvSpPr>
        <p:spPr bwMode="gray">
          <a:xfrm>
            <a:off x="2508250" y="4503738"/>
            <a:ext cx="7400925" cy="1782762"/>
          </a:xfrm>
          <a:prstGeom prst="rect">
            <a:avLst/>
          </a:prstGeom>
          <a:gradFill rotWithShape="1">
            <a:gsLst>
              <a:gs pos="0">
                <a:srgbClr val="767676"/>
              </a:gs>
              <a:gs pos="50000">
                <a:srgbClr val="FFFFFF"/>
              </a:gs>
              <a:gs pos="100000">
                <a:srgbClr val="767676"/>
              </a:gs>
            </a:gsLst>
            <a:lin ang="5400000" scaled="1"/>
          </a:gradFill>
          <a:ln w="9525">
            <a:miter lim="800000"/>
          </a:ln>
          <a:scene3d>
            <a:camera prst="legacyPerspectiveTop"/>
            <a:lightRig rig="legacyFlat1" dir="t"/>
          </a:scene3d>
          <a:sp3d extrusionH="121893000" prstMaterial="legacyMatte">
            <a:bevelT w="13500" h="13500" prst="angle"/>
            <a:bevelB w="13500" h="13500" prst="angle"/>
            <a:extrusionClr>
              <a:srgbClr val="FFFFFF"/>
            </a:extrusionClr>
          </a:sp3d>
        </p:spPr>
        <p:txBody>
          <a:bodyPr anchor="ctr">
            <a:spAutoFit/>
            <a:flatTx/>
          </a:bodyPr>
          <a:lstStyle/>
          <a:p>
            <a:endParaRPr lang="zh-CN" altLang="en-US"/>
          </a:p>
        </p:txBody>
      </p:sp>
      <p:sp>
        <p:nvSpPr>
          <p:cNvPr id="5" name="矩形 4"/>
          <p:cNvSpPr>
            <a:spLocks noChangeArrowheads="1"/>
          </p:cNvSpPr>
          <p:nvPr/>
        </p:nvSpPr>
        <p:spPr bwMode="gray">
          <a:xfrm flipH="1">
            <a:off x="2546350" y="4562475"/>
            <a:ext cx="2436813" cy="1670050"/>
          </a:xfrm>
          <a:prstGeom prst="rect">
            <a:avLst/>
          </a:prstGeom>
          <a:solidFill>
            <a:schemeClr val="hlink">
              <a:alpha val="50195"/>
            </a:schemeClr>
          </a:solidFill>
          <a:ln w="12700">
            <a:solidFill>
              <a:srgbClr val="FFFFFF"/>
            </a:solidFill>
            <a:miter lim="800000"/>
          </a:ln>
        </p:spPr>
        <p:txBody>
          <a:bodyPr wrap="none" anchor="ctr"/>
          <a:lstStyle/>
          <a:p>
            <a:endParaRPr lang="zh-CN" altLang="en-US"/>
          </a:p>
        </p:txBody>
      </p:sp>
      <p:sp>
        <p:nvSpPr>
          <p:cNvPr id="6" name="矩形 5"/>
          <p:cNvSpPr>
            <a:spLocks noChangeArrowheads="1"/>
          </p:cNvSpPr>
          <p:nvPr/>
        </p:nvSpPr>
        <p:spPr bwMode="gray">
          <a:xfrm flipH="1">
            <a:off x="4992688" y="4562475"/>
            <a:ext cx="2436812" cy="1670050"/>
          </a:xfrm>
          <a:prstGeom prst="rect">
            <a:avLst/>
          </a:prstGeom>
          <a:solidFill>
            <a:schemeClr val="accent2">
              <a:alpha val="50195"/>
            </a:schemeClr>
          </a:solidFill>
          <a:ln w="12700">
            <a:solidFill>
              <a:srgbClr val="FFFFFF"/>
            </a:solidFill>
            <a:miter lim="800000"/>
          </a:ln>
        </p:spPr>
        <p:txBody>
          <a:bodyPr wrap="none" anchor="ctr"/>
          <a:lstStyle/>
          <a:p>
            <a:endParaRPr lang="zh-CN" altLang="en-US"/>
          </a:p>
        </p:txBody>
      </p:sp>
      <p:sp>
        <p:nvSpPr>
          <p:cNvPr id="7" name="矩形 6"/>
          <p:cNvSpPr>
            <a:spLocks noChangeArrowheads="1"/>
          </p:cNvSpPr>
          <p:nvPr/>
        </p:nvSpPr>
        <p:spPr bwMode="gray">
          <a:xfrm flipH="1">
            <a:off x="7431088" y="4560888"/>
            <a:ext cx="2436812" cy="1670050"/>
          </a:xfrm>
          <a:prstGeom prst="rect">
            <a:avLst/>
          </a:prstGeom>
          <a:solidFill>
            <a:schemeClr val="folHlink">
              <a:alpha val="50195"/>
            </a:schemeClr>
          </a:solidFill>
          <a:ln w="12700">
            <a:solidFill>
              <a:srgbClr val="FFFFFF"/>
            </a:solidFill>
            <a:miter lim="800000"/>
          </a:ln>
        </p:spPr>
        <p:txBody>
          <a:bodyPr wrap="none" anchor="ctr"/>
          <a:lstStyle/>
          <a:p>
            <a:endParaRPr lang="zh-CN" altLang="en-US"/>
          </a:p>
        </p:txBody>
      </p:sp>
      <p:sp>
        <p:nvSpPr>
          <p:cNvPr id="11" name="矩形 10"/>
          <p:cNvSpPr>
            <a:spLocks noChangeArrowheads="1"/>
          </p:cNvSpPr>
          <p:nvPr/>
        </p:nvSpPr>
        <p:spPr bwMode="gray">
          <a:xfrm>
            <a:off x="2464561" y="5043633"/>
            <a:ext cx="2479675" cy="830997"/>
          </a:xfrm>
          <a:prstGeom prst="rect">
            <a:avLst/>
          </a:prstGeom>
          <a:noFill/>
          <a:ln>
            <a:noFill/>
          </a:ln>
          <a:effectLst>
            <a:outerShdw dist="17961" dir="2700000" algn="ctr" rotWithShape="0">
              <a:srgbClr val="182326">
                <a:alpha val="50000"/>
              </a:srgbClr>
            </a:outerShdw>
          </a:effectLst>
        </p:spPr>
        <p:txBody>
          <a:bodyPr>
            <a:spAutoFit/>
          </a:bodyPr>
          <a:lstStyle/>
          <a:p>
            <a:pPr algn="ctr">
              <a:defRPr/>
            </a:pPr>
            <a:r>
              <a:rPr lang="zh-CN" altLang="zh-CN" dirty="0"/>
              <a:t>组织和参与</a:t>
            </a:r>
            <a:endParaRPr lang="en-US" altLang="zh-CN" dirty="0"/>
          </a:p>
          <a:p>
            <a:pPr algn="ctr">
              <a:defRPr/>
            </a:pPr>
            <a:r>
              <a:rPr lang="zh-CN" altLang="zh-CN" dirty="0"/>
              <a:t>招标活动</a:t>
            </a:r>
            <a:endParaRPr lang="en-US" altLang="zh-CN" sz="2400" b="1" dirty="0">
              <a:solidFill>
                <a:srgbClr val="FFFFFF"/>
              </a:solidFill>
              <a:ea typeface="宋体" panose="02010600030101010101" pitchFamily="2" charset="-122"/>
              <a:cs typeface="Arial" panose="020B0604020202020204" pitchFamily="34" charset="0"/>
            </a:endParaRPr>
          </a:p>
        </p:txBody>
      </p:sp>
      <p:sp>
        <p:nvSpPr>
          <p:cNvPr id="12" name="矩形 11"/>
          <p:cNvSpPr>
            <a:spLocks noChangeArrowheads="1"/>
          </p:cNvSpPr>
          <p:nvPr/>
        </p:nvSpPr>
        <p:spPr bwMode="gray">
          <a:xfrm>
            <a:off x="5086350" y="4858968"/>
            <a:ext cx="2257425" cy="1200329"/>
          </a:xfrm>
          <a:prstGeom prst="rect">
            <a:avLst/>
          </a:prstGeom>
          <a:noFill/>
          <a:ln>
            <a:noFill/>
          </a:ln>
          <a:effectLst>
            <a:outerShdw dist="17961" dir="2700000" algn="ctr" rotWithShape="0">
              <a:srgbClr val="182326">
                <a:alpha val="50000"/>
              </a:srgbClr>
            </a:outerShdw>
          </a:effectLst>
        </p:spPr>
        <p:txBody>
          <a:bodyPr wrap="square">
            <a:spAutoFit/>
          </a:bodyPr>
          <a:lstStyle/>
          <a:p>
            <a:pPr algn="ctr">
              <a:defRPr/>
            </a:pPr>
            <a:r>
              <a:rPr lang="zh-CN" altLang="zh-CN" dirty="0"/>
              <a:t>依据招标文件规定，审查投标人的资质</a:t>
            </a:r>
            <a:endParaRPr lang="en-US" altLang="zh-CN" sz="2400" b="1" dirty="0">
              <a:solidFill>
                <a:srgbClr val="FFFFFF"/>
              </a:solidFill>
              <a:ea typeface="宋体" panose="02010600030101010101" pitchFamily="2" charset="-122"/>
              <a:cs typeface="Arial" panose="020B0604020202020204" pitchFamily="34" charset="0"/>
            </a:endParaRPr>
          </a:p>
        </p:txBody>
      </p:sp>
      <p:sp>
        <p:nvSpPr>
          <p:cNvPr id="13" name="矩形 12"/>
          <p:cNvSpPr>
            <a:spLocks noChangeArrowheads="1"/>
          </p:cNvSpPr>
          <p:nvPr/>
        </p:nvSpPr>
        <p:spPr bwMode="gray">
          <a:xfrm>
            <a:off x="7699375" y="5043633"/>
            <a:ext cx="2154238" cy="830997"/>
          </a:xfrm>
          <a:prstGeom prst="rect">
            <a:avLst/>
          </a:prstGeom>
          <a:noFill/>
          <a:ln>
            <a:noFill/>
          </a:ln>
          <a:effectLst>
            <a:outerShdw dist="17961" dir="2700000" algn="ctr" rotWithShape="0">
              <a:srgbClr val="182326">
                <a:alpha val="50000"/>
              </a:srgbClr>
            </a:outerShdw>
          </a:effectLst>
        </p:spPr>
        <p:txBody>
          <a:bodyPr wrap="square">
            <a:spAutoFit/>
          </a:bodyPr>
          <a:lstStyle/>
          <a:p>
            <a:pPr algn="ctr">
              <a:defRPr/>
            </a:pPr>
            <a:r>
              <a:rPr lang="zh-CN" altLang="zh-CN" dirty="0"/>
              <a:t>按规定标准收取招标代理费</a:t>
            </a:r>
            <a:endParaRPr lang="en-US" altLang="zh-CN" sz="2400" b="1" dirty="0">
              <a:solidFill>
                <a:srgbClr val="FFFFFF"/>
              </a:solidFill>
              <a:ea typeface="宋体" panose="02010600030101010101" pitchFamily="2" charset="-122"/>
              <a:cs typeface="Arial" panose="020B0604020202020204" pitchFamily="34" charset="0"/>
            </a:endParaRPr>
          </a:p>
        </p:txBody>
      </p:sp>
      <p:pic>
        <p:nvPicPr>
          <p:cNvPr id="14" name="图片 13" descr="133"/>
          <p:cNvPicPr>
            <a:picLocks noChangeAspect="1" noChangeArrowheads="1"/>
          </p:cNvPicPr>
          <p:nvPr/>
        </p:nvPicPr>
        <p:blipFill>
          <a:blip r:embed="rId3"/>
          <a:srcRect/>
          <a:stretch>
            <a:fillRect/>
          </a:stretch>
        </p:blipFill>
        <p:spPr bwMode="auto">
          <a:xfrm>
            <a:off x="6562725" y="2667000"/>
            <a:ext cx="1365250" cy="1552575"/>
          </a:xfrm>
          <a:prstGeom prst="rect">
            <a:avLst/>
          </a:prstGeom>
          <a:noFill/>
          <a:ln w="9525">
            <a:noFill/>
            <a:miter lim="800000"/>
            <a:headEnd/>
            <a:tailEnd/>
          </a:ln>
        </p:spPr>
      </p:pic>
      <p:sp>
        <p:nvSpPr>
          <p:cNvPr id="15" name="任意多边形 14"/>
          <p:cNvSpPr/>
          <p:nvPr/>
        </p:nvSpPr>
        <p:spPr bwMode="gray">
          <a:xfrm>
            <a:off x="6251575" y="1562100"/>
            <a:ext cx="1092200" cy="2857500"/>
          </a:xfrm>
          <a:custGeom>
            <a:avLst/>
            <a:gdLst>
              <a:gd name="T0" fmla="*/ 128165237 w 1243"/>
              <a:gd name="T1" fmla="*/ 429803375 h 3407"/>
              <a:gd name="T2" fmla="*/ 71031662 w 1243"/>
              <a:gd name="T3" fmla="*/ 571898435 h 3407"/>
              <a:gd name="T4" fmla="*/ 86472710 w 1243"/>
              <a:gd name="T5" fmla="*/ 709069299 h 3407"/>
              <a:gd name="T6" fmla="*/ 80296466 w 1243"/>
              <a:gd name="T7" fmla="*/ 838503025 h 3407"/>
              <a:gd name="T8" fmla="*/ 95737515 w 1243"/>
              <a:gd name="T9" fmla="*/ 972860212 h 3407"/>
              <a:gd name="T10" fmla="*/ 80296466 w 1243"/>
              <a:gd name="T11" fmla="*/ 1093852280 h 3407"/>
              <a:gd name="T12" fmla="*/ 67943100 w 1243"/>
              <a:gd name="T13" fmla="*/ 1177561825 h 3407"/>
              <a:gd name="T14" fmla="*/ 7720967 w 1243"/>
              <a:gd name="T15" fmla="*/ 1266195461 h 3407"/>
              <a:gd name="T16" fmla="*/ 49413477 w 1243"/>
              <a:gd name="T17" fmla="*/ 1394221825 h 3407"/>
              <a:gd name="T18" fmla="*/ 133570000 w 1243"/>
              <a:gd name="T19" fmla="*/ 1589075256 h 3407"/>
              <a:gd name="T20" fmla="*/ 232396103 w 1243"/>
              <a:gd name="T21" fmla="*/ 1751570256 h 3407"/>
              <a:gd name="T22" fmla="*/ 301883017 w 1243"/>
              <a:gd name="T23" fmla="*/ 1882410924 h 3407"/>
              <a:gd name="T24" fmla="*/ 267139120 w 1243"/>
              <a:gd name="T25" fmla="*/ 1980892742 h 3407"/>
              <a:gd name="T26" fmla="*/ 200740713 w 1243"/>
              <a:gd name="T27" fmla="*/ 2053345905 h 3407"/>
              <a:gd name="T28" fmla="*/ 283353407 w 1243"/>
              <a:gd name="T29" fmla="*/ 2082890450 h 3407"/>
              <a:gd name="T30" fmla="*/ 230079847 w 1243"/>
              <a:gd name="T31" fmla="*/ 2147483647 h 3407"/>
              <a:gd name="T32" fmla="*/ 278721005 w 1243"/>
              <a:gd name="T33" fmla="*/ 2147483647 h 3407"/>
              <a:gd name="T34" fmla="*/ 397621383 w 1243"/>
              <a:gd name="T35" fmla="*/ 2147483647 h 3407"/>
              <a:gd name="T36" fmla="*/ 487181857 w 1243"/>
              <a:gd name="T37" fmla="*/ 2063898606 h 3407"/>
              <a:gd name="T38" fmla="*/ 514977150 w 1243"/>
              <a:gd name="T39" fmla="*/ 1949237992 h 3407"/>
              <a:gd name="T40" fmla="*/ 524241955 w 1243"/>
              <a:gd name="T41" fmla="*/ 1857086789 h 3407"/>
              <a:gd name="T42" fmla="*/ 542771564 w 1243"/>
              <a:gd name="T43" fmla="*/ 1722025710 h 3407"/>
              <a:gd name="T44" fmla="*/ 565934455 w 1243"/>
              <a:gd name="T45" fmla="*/ 1587668732 h 3407"/>
              <a:gd name="T46" fmla="*/ 614575558 w 1243"/>
              <a:gd name="T47" fmla="*/ 1421656165 h 3407"/>
              <a:gd name="T48" fmla="*/ 584464064 w 1243"/>
              <a:gd name="T49" fmla="*/ 1213436985 h 3407"/>
              <a:gd name="T50" fmla="*/ 571339217 w 1243"/>
              <a:gd name="T51" fmla="*/ 1038280756 h 3407"/>
              <a:gd name="T52" fmla="*/ 607626955 w 1243"/>
              <a:gd name="T53" fmla="*/ 900406211 h 3407"/>
              <a:gd name="T54" fmla="*/ 650090936 w 1243"/>
              <a:gd name="T55" fmla="*/ 860309593 h 3407"/>
              <a:gd name="T56" fmla="*/ 843882990 w 1243"/>
              <a:gd name="T57" fmla="*/ 761827775 h 3407"/>
              <a:gd name="T58" fmla="*/ 958151185 w 1243"/>
              <a:gd name="T59" fmla="*/ 634504254 h 3407"/>
              <a:gd name="T60" fmla="*/ 927267331 w 1243"/>
              <a:gd name="T61" fmla="*/ 506477891 h 3407"/>
              <a:gd name="T62" fmla="*/ 814543856 w 1243"/>
              <a:gd name="T63" fmla="*/ 400258830 h 3407"/>
              <a:gd name="T64" fmla="*/ 834618185 w 1243"/>
              <a:gd name="T65" fmla="*/ 242687083 h 3407"/>
              <a:gd name="T66" fmla="*/ 771307515 w 1243"/>
              <a:gd name="T67" fmla="*/ 175157120 h 3407"/>
              <a:gd name="T68" fmla="*/ 715717808 w 1243"/>
              <a:gd name="T69" fmla="*/ 362272626 h 3407"/>
              <a:gd name="T70" fmla="*/ 668620545 w 1243"/>
              <a:gd name="T71" fmla="*/ 485375004 h 3407"/>
              <a:gd name="T72" fmla="*/ 642369972 w 1243"/>
              <a:gd name="T73" fmla="*/ 491705618 h 3407"/>
              <a:gd name="T74" fmla="*/ 506483827 w 1243"/>
              <a:gd name="T75" fmla="*/ 450906367 h 3407"/>
              <a:gd name="T76" fmla="*/ 411518590 w 1243"/>
              <a:gd name="T77" fmla="*/ 383375514 h 3407"/>
              <a:gd name="T78" fmla="*/ 459387333 w 1243"/>
              <a:gd name="T79" fmla="*/ 305293741 h 3407"/>
              <a:gd name="T80" fmla="*/ 457071132 w 1243"/>
              <a:gd name="T81" fmla="*/ 263087127 h 3407"/>
              <a:gd name="T82" fmla="*/ 473284650 w 1243"/>
              <a:gd name="T83" fmla="*/ 242687083 h 3407"/>
              <a:gd name="T84" fmla="*/ 462476004 w 1243"/>
              <a:gd name="T85" fmla="*/ 189929393 h 3407"/>
              <a:gd name="T86" fmla="*/ 476373211 w 1243"/>
              <a:gd name="T87" fmla="*/ 162495052 h 3407"/>
              <a:gd name="T88" fmla="*/ 443945406 w 1243"/>
              <a:gd name="T89" fmla="*/ 102702254 h 3407"/>
              <a:gd name="T90" fmla="*/ 424643437 w 1243"/>
              <a:gd name="T91" fmla="*/ 68937299 h 3407"/>
              <a:gd name="T92" fmla="*/ 321184986 w 1243"/>
              <a:gd name="T93" fmla="*/ 7737980 h 3407"/>
              <a:gd name="T94" fmla="*/ 197652151 w 1243"/>
              <a:gd name="T95" fmla="*/ 8441661 h 3407"/>
              <a:gd name="T96" fmla="*/ 103458478 w 1243"/>
              <a:gd name="T97" fmla="*/ 52758489 h 3407"/>
              <a:gd name="T98" fmla="*/ 86472710 w 1243"/>
              <a:gd name="T99" fmla="*/ 88633662 h 3407"/>
              <a:gd name="T100" fmla="*/ 65626899 w 1243"/>
              <a:gd name="T101" fmla="*/ 140688484 h 3407"/>
              <a:gd name="T102" fmla="*/ 44780196 w 1243"/>
              <a:gd name="T103" fmla="*/ 189225711 h 3407"/>
              <a:gd name="T104" fmla="*/ 65626899 w 1243"/>
              <a:gd name="T105" fmla="*/ 223694400 h 340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243"/>
              <a:gd name="T160" fmla="*/ 0 h 3407"/>
              <a:gd name="T161" fmla="*/ 1243 w 1243"/>
              <a:gd name="T162" fmla="*/ 3407 h 340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243" h="3407">
                <a:moveTo>
                  <a:pt x="109" y="377"/>
                </a:moveTo>
                <a:lnTo>
                  <a:pt x="128" y="466"/>
                </a:lnTo>
                <a:cubicBezTo>
                  <a:pt x="137" y="505"/>
                  <a:pt x="151" y="571"/>
                  <a:pt x="166" y="611"/>
                </a:cubicBezTo>
                <a:cubicBezTo>
                  <a:pt x="181" y="651"/>
                  <a:pt x="222" y="678"/>
                  <a:pt x="217" y="704"/>
                </a:cubicBezTo>
                <a:lnTo>
                  <a:pt x="133" y="770"/>
                </a:lnTo>
                <a:cubicBezTo>
                  <a:pt x="112" y="788"/>
                  <a:pt x="98" y="794"/>
                  <a:pt x="92" y="813"/>
                </a:cubicBezTo>
                <a:cubicBezTo>
                  <a:pt x="85" y="829"/>
                  <a:pt x="95" y="865"/>
                  <a:pt x="95" y="884"/>
                </a:cubicBezTo>
                <a:cubicBezTo>
                  <a:pt x="95" y="903"/>
                  <a:pt x="88" y="905"/>
                  <a:pt x="91" y="926"/>
                </a:cubicBezTo>
                <a:lnTo>
                  <a:pt x="112" y="1008"/>
                </a:lnTo>
                <a:lnTo>
                  <a:pt x="128" y="1079"/>
                </a:lnTo>
                <a:lnTo>
                  <a:pt x="113" y="1112"/>
                </a:lnTo>
                <a:lnTo>
                  <a:pt x="104" y="1192"/>
                </a:lnTo>
                <a:lnTo>
                  <a:pt x="113" y="1274"/>
                </a:lnTo>
                <a:cubicBezTo>
                  <a:pt x="115" y="1297"/>
                  <a:pt x="111" y="1314"/>
                  <a:pt x="113" y="1332"/>
                </a:cubicBezTo>
                <a:cubicBezTo>
                  <a:pt x="115" y="1351"/>
                  <a:pt x="122" y="1366"/>
                  <a:pt x="124" y="1383"/>
                </a:cubicBezTo>
                <a:cubicBezTo>
                  <a:pt x="126" y="1400"/>
                  <a:pt x="125" y="1418"/>
                  <a:pt x="128" y="1434"/>
                </a:cubicBezTo>
                <a:cubicBezTo>
                  <a:pt x="123" y="1450"/>
                  <a:pt x="99" y="1467"/>
                  <a:pt x="95" y="1487"/>
                </a:cubicBezTo>
                <a:cubicBezTo>
                  <a:pt x="91" y="1507"/>
                  <a:pt x="103" y="1535"/>
                  <a:pt x="104" y="1555"/>
                </a:cubicBezTo>
                <a:lnTo>
                  <a:pt x="95" y="1595"/>
                </a:lnTo>
                <a:lnTo>
                  <a:pt x="85" y="1629"/>
                </a:lnTo>
                <a:lnTo>
                  <a:pt x="88" y="1674"/>
                </a:lnTo>
                <a:cubicBezTo>
                  <a:pt x="86" y="1687"/>
                  <a:pt x="74" y="1696"/>
                  <a:pt x="71" y="1707"/>
                </a:cubicBezTo>
                <a:cubicBezTo>
                  <a:pt x="68" y="1718"/>
                  <a:pt x="79" y="1728"/>
                  <a:pt x="68" y="1743"/>
                </a:cubicBezTo>
                <a:cubicBezTo>
                  <a:pt x="58" y="1758"/>
                  <a:pt x="18" y="1782"/>
                  <a:pt x="10" y="1800"/>
                </a:cubicBezTo>
                <a:cubicBezTo>
                  <a:pt x="0" y="1817"/>
                  <a:pt x="11" y="1822"/>
                  <a:pt x="19" y="1854"/>
                </a:cubicBezTo>
                <a:lnTo>
                  <a:pt x="28" y="1916"/>
                </a:lnTo>
                <a:lnTo>
                  <a:pt x="64" y="1982"/>
                </a:lnTo>
                <a:lnTo>
                  <a:pt x="71" y="2037"/>
                </a:lnTo>
                <a:lnTo>
                  <a:pt x="85" y="2090"/>
                </a:lnTo>
                <a:lnTo>
                  <a:pt x="173" y="2259"/>
                </a:lnTo>
                <a:lnTo>
                  <a:pt x="223" y="2352"/>
                </a:lnTo>
                <a:lnTo>
                  <a:pt x="249" y="2402"/>
                </a:lnTo>
                <a:lnTo>
                  <a:pt x="301" y="2490"/>
                </a:lnTo>
                <a:lnTo>
                  <a:pt x="335" y="2559"/>
                </a:lnTo>
                <a:lnTo>
                  <a:pt x="362" y="2615"/>
                </a:lnTo>
                <a:cubicBezTo>
                  <a:pt x="371" y="2634"/>
                  <a:pt x="385" y="2659"/>
                  <a:pt x="391" y="2676"/>
                </a:cubicBezTo>
                <a:cubicBezTo>
                  <a:pt x="397" y="2693"/>
                  <a:pt x="392" y="2702"/>
                  <a:pt x="401" y="2717"/>
                </a:cubicBezTo>
                <a:lnTo>
                  <a:pt x="443" y="2765"/>
                </a:lnTo>
                <a:lnTo>
                  <a:pt x="346" y="2816"/>
                </a:lnTo>
                <a:lnTo>
                  <a:pt x="262" y="2874"/>
                </a:lnTo>
                <a:cubicBezTo>
                  <a:pt x="248" y="2892"/>
                  <a:pt x="263" y="2915"/>
                  <a:pt x="263" y="2922"/>
                </a:cubicBezTo>
                <a:cubicBezTo>
                  <a:pt x="263" y="2929"/>
                  <a:pt x="254" y="2913"/>
                  <a:pt x="260" y="2919"/>
                </a:cubicBezTo>
                <a:cubicBezTo>
                  <a:pt x="266" y="2932"/>
                  <a:pt x="276" y="2956"/>
                  <a:pt x="298" y="2958"/>
                </a:cubicBezTo>
                <a:lnTo>
                  <a:pt x="386" y="2942"/>
                </a:lnTo>
                <a:lnTo>
                  <a:pt x="367" y="2961"/>
                </a:lnTo>
                <a:lnTo>
                  <a:pt x="341" y="3069"/>
                </a:lnTo>
                <a:lnTo>
                  <a:pt x="370" y="3103"/>
                </a:lnTo>
                <a:lnTo>
                  <a:pt x="298" y="3273"/>
                </a:lnTo>
                <a:lnTo>
                  <a:pt x="268" y="3344"/>
                </a:lnTo>
                <a:cubicBezTo>
                  <a:pt x="266" y="3363"/>
                  <a:pt x="269" y="3380"/>
                  <a:pt x="284" y="3389"/>
                </a:cubicBezTo>
                <a:cubicBezTo>
                  <a:pt x="296" y="3397"/>
                  <a:pt x="335" y="3407"/>
                  <a:pt x="361" y="3396"/>
                </a:cubicBezTo>
                <a:lnTo>
                  <a:pt x="443" y="3321"/>
                </a:lnTo>
                <a:lnTo>
                  <a:pt x="491" y="3249"/>
                </a:lnTo>
                <a:lnTo>
                  <a:pt x="515" y="3140"/>
                </a:lnTo>
                <a:lnTo>
                  <a:pt x="564" y="3103"/>
                </a:lnTo>
                <a:lnTo>
                  <a:pt x="588" y="3055"/>
                </a:lnTo>
                <a:lnTo>
                  <a:pt x="631" y="2934"/>
                </a:lnTo>
                <a:lnTo>
                  <a:pt x="647" y="2831"/>
                </a:lnTo>
                <a:lnTo>
                  <a:pt x="668" y="2811"/>
                </a:lnTo>
                <a:cubicBezTo>
                  <a:pt x="671" y="2801"/>
                  <a:pt x="665" y="2789"/>
                  <a:pt x="667" y="2771"/>
                </a:cubicBezTo>
                <a:cubicBezTo>
                  <a:pt x="669" y="2753"/>
                  <a:pt x="679" y="2716"/>
                  <a:pt x="680" y="2702"/>
                </a:cubicBezTo>
                <a:cubicBezTo>
                  <a:pt x="678" y="2685"/>
                  <a:pt x="670" y="2695"/>
                  <a:pt x="670" y="2685"/>
                </a:cubicBezTo>
                <a:lnTo>
                  <a:pt x="679" y="2640"/>
                </a:lnTo>
                <a:lnTo>
                  <a:pt x="676" y="2589"/>
                </a:lnTo>
                <a:lnTo>
                  <a:pt x="685" y="2499"/>
                </a:lnTo>
                <a:lnTo>
                  <a:pt x="703" y="2448"/>
                </a:lnTo>
                <a:lnTo>
                  <a:pt x="712" y="2400"/>
                </a:lnTo>
                <a:lnTo>
                  <a:pt x="718" y="2331"/>
                </a:lnTo>
                <a:lnTo>
                  <a:pt x="733" y="2257"/>
                </a:lnTo>
                <a:lnTo>
                  <a:pt x="760" y="2133"/>
                </a:lnTo>
                <a:cubicBezTo>
                  <a:pt x="771" y="2106"/>
                  <a:pt x="793" y="2115"/>
                  <a:pt x="799" y="2096"/>
                </a:cubicBezTo>
                <a:cubicBezTo>
                  <a:pt x="805" y="2077"/>
                  <a:pt x="802" y="2051"/>
                  <a:pt x="796" y="2021"/>
                </a:cubicBezTo>
                <a:lnTo>
                  <a:pt x="764" y="1916"/>
                </a:lnTo>
                <a:lnTo>
                  <a:pt x="769" y="1788"/>
                </a:lnTo>
                <a:lnTo>
                  <a:pt x="757" y="1725"/>
                </a:lnTo>
                <a:lnTo>
                  <a:pt x="758" y="1676"/>
                </a:lnTo>
                <a:lnTo>
                  <a:pt x="745" y="1625"/>
                </a:lnTo>
                <a:lnTo>
                  <a:pt x="740" y="1476"/>
                </a:lnTo>
                <a:lnTo>
                  <a:pt x="757" y="1418"/>
                </a:lnTo>
                <a:lnTo>
                  <a:pt x="767" y="1338"/>
                </a:lnTo>
                <a:lnTo>
                  <a:pt x="787" y="1280"/>
                </a:lnTo>
                <a:lnTo>
                  <a:pt x="797" y="1223"/>
                </a:lnTo>
                <a:lnTo>
                  <a:pt x="806" y="1218"/>
                </a:lnTo>
                <a:lnTo>
                  <a:pt x="842" y="1223"/>
                </a:lnTo>
                <a:lnTo>
                  <a:pt x="997" y="1176"/>
                </a:lnTo>
                <a:lnTo>
                  <a:pt x="1070" y="1137"/>
                </a:lnTo>
                <a:lnTo>
                  <a:pt x="1093" y="1083"/>
                </a:lnTo>
                <a:cubicBezTo>
                  <a:pt x="1116" y="1063"/>
                  <a:pt x="1187" y="1039"/>
                  <a:pt x="1207" y="1017"/>
                </a:cubicBezTo>
                <a:cubicBezTo>
                  <a:pt x="1226" y="993"/>
                  <a:pt x="1204" y="970"/>
                  <a:pt x="1210" y="951"/>
                </a:cubicBezTo>
                <a:cubicBezTo>
                  <a:pt x="1216" y="932"/>
                  <a:pt x="1238" y="919"/>
                  <a:pt x="1241" y="902"/>
                </a:cubicBezTo>
                <a:cubicBezTo>
                  <a:pt x="1243" y="881"/>
                  <a:pt x="1230" y="867"/>
                  <a:pt x="1229" y="848"/>
                </a:cubicBezTo>
                <a:cubicBezTo>
                  <a:pt x="1228" y="829"/>
                  <a:pt x="1242" y="810"/>
                  <a:pt x="1237" y="789"/>
                </a:cubicBezTo>
                <a:cubicBezTo>
                  <a:pt x="1234" y="763"/>
                  <a:pt x="1208" y="745"/>
                  <a:pt x="1201" y="720"/>
                </a:cubicBezTo>
                <a:cubicBezTo>
                  <a:pt x="1195" y="689"/>
                  <a:pt x="1208" y="660"/>
                  <a:pt x="1195" y="641"/>
                </a:cubicBezTo>
                <a:cubicBezTo>
                  <a:pt x="1179" y="620"/>
                  <a:pt x="1144" y="620"/>
                  <a:pt x="1121" y="608"/>
                </a:cubicBezTo>
                <a:cubicBezTo>
                  <a:pt x="1098" y="596"/>
                  <a:pt x="1069" y="583"/>
                  <a:pt x="1055" y="569"/>
                </a:cubicBezTo>
                <a:cubicBezTo>
                  <a:pt x="1037" y="556"/>
                  <a:pt x="1038" y="541"/>
                  <a:pt x="1037" y="522"/>
                </a:cubicBezTo>
                <a:cubicBezTo>
                  <a:pt x="1036" y="503"/>
                  <a:pt x="1044" y="481"/>
                  <a:pt x="1051" y="452"/>
                </a:cubicBezTo>
                <a:cubicBezTo>
                  <a:pt x="1058" y="423"/>
                  <a:pt x="1076" y="374"/>
                  <a:pt x="1081" y="345"/>
                </a:cubicBezTo>
                <a:cubicBezTo>
                  <a:pt x="1088" y="304"/>
                  <a:pt x="1087" y="297"/>
                  <a:pt x="1082" y="281"/>
                </a:cubicBezTo>
                <a:cubicBezTo>
                  <a:pt x="1077" y="265"/>
                  <a:pt x="1066" y="251"/>
                  <a:pt x="1052" y="246"/>
                </a:cubicBezTo>
                <a:cubicBezTo>
                  <a:pt x="1040" y="242"/>
                  <a:pt x="1016" y="232"/>
                  <a:pt x="999" y="249"/>
                </a:cubicBezTo>
                <a:cubicBezTo>
                  <a:pt x="983" y="265"/>
                  <a:pt x="963" y="309"/>
                  <a:pt x="953" y="344"/>
                </a:cubicBezTo>
                <a:cubicBezTo>
                  <a:pt x="945" y="376"/>
                  <a:pt x="945" y="434"/>
                  <a:pt x="941" y="462"/>
                </a:cubicBezTo>
                <a:lnTo>
                  <a:pt x="927" y="515"/>
                </a:lnTo>
                <a:lnTo>
                  <a:pt x="907" y="545"/>
                </a:lnTo>
                <a:lnTo>
                  <a:pt x="883" y="626"/>
                </a:lnTo>
                <a:lnTo>
                  <a:pt x="866" y="690"/>
                </a:lnTo>
                <a:lnTo>
                  <a:pt x="869" y="780"/>
                </a:lnTo>
                <a:lnTo>
                  <a:pt x="860" y="782"/>
                </a:lnTo>
                <a:lnTo>
                  <a:pt x="832" y="699"/>
                </a:lnTo>
                <a:lnTo>
                  <a:pt x="794" y="659"/>
                </a:lnTo>
                <a:cubicBezTo>
                  <a:pt x="777" y="648"/>
                  <a:pt x="750" y="636"/>
                  <a:pt x="727" y="633"/>
                </a:cubicBezTo>
                <a:cubicBezTo>
                  <a:pt x="706" y="630"/>
                  <a:pt x="677" y="642"/>
                  <a:pt x="656" y="641"/>
                </a:cubicBezTo>
                <a:cubicBezTo>
                  <a:pt x="634" y="640"/>
                  <a:pt x="610" y="632"/>
                  <a:pt x="602" y="627"/>
                </a:cubicBezTo>
                <a:lnTo>
                  <a:pt x="605" y="609"/>
                </a:lnTo>
                <a:lnTo>
                  <a:pt x="533" y="545"/>
                </a:lnTo>
                <a:cubicBezTo>
                  <a:pt x="524" y="530"/>
                  <a:pt x="544" y="530"/>
                  <a:pt x="550" y="521"/>
                </a:cubicBezTo>
                <a:cubicBezTo>
                  <a:pt x="556" y="512"/>
                  <a:pt x="565" y="503"/>
                  <a:pt x="572" y="489"/>
                </a:cubicBezTo>
                <a:cubicBezTo>
                  <a:pt x="582" y="469"/>
                  <a:pt x="591" y="455"/>
                  <a:pt x="595" y="434"/>
                </a:cubicBezTo>
                <a:cubicBezTo>
                  <a:pt x="597" y="419"/>
                  <a:pt x="596" y="402"/>
                  <a:pt x="593" y="399"/>
                </a:cubicBezTo>
                <a:cubicBezTo>
                  <a:pt x="590" y="396"/>
                  <a:pt x="578" y="393"/>
                  <a:pt x="578" y="389"/>
                </a:cubicBezTo>
                <a:cubicBezTo>
                  <a:pt x="578" y="385"/>
                  <a:pt x="588" y="378"/>
                  <a:pt x="592" y="374"/>
                </a:cubicBezTo>
                <a:lnTo>
                  <a:pt x="604" y="365"/>
                </a:lnTo>
                <a:lnTo>
                  <a:pt x="599" y="342"/>
                </a:lnTo>
                <a:lnTo>
                  <a:pt x="613" y="345"/>
                </a:lnTo>
                <a:lnTo>
                  <a:pt x="602" y="306"/>
                </a:lnTo>
                <a:cubicBezTo>
                  <a:pt x="603" y="298"/>
                  <a:pt x="617" y="300"/>
                  <a:pt x="617" y="294"/>
                </a:cubicBezTo>
                <a:cubicBezTo>
                  <a:pt x="618" y="290"/>
                  <a:pt x="600" y="277"/>
                  <a:pt x="599" y="270"/>
                </a:cubicBezTo>
                <a:lnTo>
                  <a:pt x="622" y="261"/>
                </a:lnTo>
                <a:cubicBezTo>
                  <a:pt x="621" y="252"/>
                  <a:pt x="594" y="221"/>
                  <a:pt x="593" y="216"/>
                </a:cubicBezTo>
                <a:cubicBezTo>
                  <a:pt x="594" y="211"/>
                  <a:pt x="623" y="249"/>
                  <a:pt x="617" y="231"/>
                </a:cubicBezTo>
                <a:cubicBezTo>
                  <a:pt x="611" y="213"/>
                  <a:pt x="599" y="197"/>
                  <a:pt x="595" y="189"/>
                </a:cubicBezTo>
                <a:cubicBezTo>
                  <a:pt x="591" y="182"/>
                  <a:pt x="575" y="164"/>
                  <a:pt x="604" y="177"/>
                </a:cubicBezTo>
                <a:cubicBezTo>
                  <a:pt x="633" y="190"/>
                  <a:pt x="581" y="155"/>
                  <a:pt x="575" y="146"/>
                </a:cubicBezTo>
                <a:cubicBezTo>
                  <a:pt x="569" y="137"/>
                  <a:pt x="565" y="127"/>
                  <a:pt x="566" y="122"/>
                </a:cubicBezTo>
                <a:cubicBezTo>
                  <a:pt x="567" y="117"/>
                  <a:pt x="584" y="121"/>
                  <a:pt x="581" y="117"/>
                </a:cubicBezTo>
                <a:cubicBezTo>
                  <a:pt x="578" y="113"/>
                  <a:pt x="560" y="107"/>
                  <a:pt x="550" y="98"/>
                </a:cubicBezTo>
                <a:cubicBezTo>
                  <a:pt x="540" y="89"/>
                  <a:pt x="537" y="74"/>
                  <a:pt x="523" y="63"/>
                </a:cubicBezTo>
                <a:cubicBezTo>
                  <a:pt x="507" y="48"/>
                  <a:pt x="485" y="40"/>
                  <a:pt x="467" y="31"/>
                </a:cubicBezTo>
                <a:cubicBezTo>
                  <a:pt x="449" y="22"/>
                  <a:pt x="434" y="16"/>
                  <a:pt x="416" y="11"/>
                </a:cubicBezTo>
                <a:cubicBezTo>
                  <a:pt x="398" y="6"/>
                  <a:pt x="378" y="0"/>
                  <a:pt x="359" y="2"/>
                </a:cubicBezTo>
                <a:cubicBezTo>
                  <a:pt x="339" y="5"/>
                  <a:pt x="321" y="19"/>
                  <a:pt x="304" y="21"/>
                </a:cubicBezTo>
                <a:cubicBezTo>
                  <a:pt x="287" y="23"/>
                  <a:pt x="275" y="8"/>
                  <a:pt x="256" y="12"/>
                </a:cubicBezTo>
                <a:cubicBezTo>
                  <a:pt x="239" y="15"/>
                  <a:pt x="208" y="31"/>
                  <a:pt x="190" y="44"/>
                </a:cubicBezTo>
                <a:lnTo>
                  <a:pt x="136" y="87"/>
                </a:lnTo>
                <a:cubicBezTo>
                  <a:pt x="127" y="92"/>
                  <a:pt x="137" y="72"/>
                  <a:pt x="134" y="75"/>
                </a:cubicBezTo>
                <a:cubicBezTo>
                  <a:pt x="132" y="77"/>
                  <a:pt x="125" y="96"/>
                  <a:pt x="121" y="104"/>
                </a:cubicBezTo>
                <a:cubicBezTo>
                  <a:pt x="118" y="105"/>
                  <a:pt x="117" y="80"/>
                  <a:pt x="115" y="84"/>
                </a:cubicBezTo>
                <a:cubicBezTo>
                  <a:pt x="113" y="88"/>
                  <a:pt x="115" y="111"/>
                  <a:pt x="112" y="126"/>
                </a:cubicBezTo>
                <a:cubicBezTo>
                  <a:pt x="109" y="141"/>
                  <a:pt x="100" y="170"/>
                  <a:pt x="94" y="174"/>
                </a:cubicBezTo>
                <a:cubicBezTo>
                  <a:pt x="90" y="187"/>
                  <a:pt x="72" y="133"/>
                  <a:pt x="77" y="152"/>
                </a:cubicBezTo>
                <a:cubicBezTo>
                  <a:pt x="82" y="171"/>
                  <a:pt x="86" y="196"/>
                  <a:pt x="85" y="200"/>
                </a:cubicBezTo>
                <a:cubicBezTo>
                  <a:pt x="84" y="204"/>
                  <a:pt x="73" y="170"/>
                  <a:pt x="70" y="176"/>
                </a:cubicBezTo>
                <a:cubicBezTo>
                  <a:pt x="87" y="212"/>
                  <a:pt x="67" y="215"/>
                  <a:pt x="68" y="237"/>
                </a:cubicBezTo>
                <a:cubicBezTo>
                  <a:pt x="66" y="252"/>
                  <a:pt x="77" y="263"/>
                  <a:pt x="58" y="269"/>
                </a:cubicBezTo>
                <a:cubicBezTo>
                  <a:pt x="39" y="275"/>
                  <a:pt x="77" y="275"/>
                  <a:pt x="77" y="279"/>
                </a:cubicBezTo>
                <a:cubicBezTo>
                  <a:pt x="77" y="283"/>
                  <a:pt x="74" y="297"/>
                  <a:pt x="58" y="294"/>
                </a:cubicBezTo>
                <a:cubicBezTo>
                  <a:pt x="42" y="291"/>
                  <a:pt x="80" y="310"/>
                  <a:pt x="85" y="318"/>
                </a:cubicBezTo>
                <a:cubicBezTo>
                  <a:pt x="90" y="326"/>
                  <a:pt x="85" y="334"/>
                  <a:pt x="89" y="344"/>
                </a:cubicBezTo>
                <a:lnTo>
                  <a:pt x="109" y="377"/>
                </a:lnTo>
                <a:close/>
              </a:path>
            </a:pathLst>
          </a:custGeom>
          <a:gradFill rotWithShape="1">
            <a:gsLst>
              <a:gs pos="0">
                <a:srgbClr val="FFFFFF"/>
              </a:gs>
              <a:gs pos="100000">
                <a:srgbClr val="E0E0E0"/>
              </a:gs>
            </a:gsLst>
            <a:lin ang="5400000" scaled="1"/>
          </a:gradFill>
          <a:ln w="12700">
            <a:solidFill>
              <a:srgbClr val="969696"/>
            </a:solidFill>
            <a:round/>
          </a:ln>
        </p:spPr>
        <p:txBody>
          <a:bodyPr wrap="none" anchor="ctr"/>
          <a:lstStyle/>
          <a:p>
            <a:endParaRPr lang="zh-CN" altLang="en-US"/>
          </a:p>
        </p:txBody>
      </p:sp>
      <p:pic>
        <p:nvPicPr>
          <p:cNvPr id="16" name="图片 15" descr="243"/>
          <p:cNvPicPr>
            <a:picLocks noChangeAspect="1" noChangeArrowheads="1"/>
          </p:cNvPicPr>
          <p:nvPr/>
        </p:nvPicPr>
        <p:blipFill>
          <a:blip r:embed="rId4"/>
          <a:srcRect/>
          <a:stretch>
            <a:fillRect/>
          </a:stretch>
        </p:blipFill>
        <p:spPr bwMode="auto">
          <a:xfrm>
            <a:off x="7899400" y="3200400"/>
            <a:ext cx="1095375" cy="1295400"/>
          </a:xfrm>
          <a:prstGeom prst="rect">
            <a:avLst/>
          </a:prstGeom>
          <a:noFill/>
          <a:ln w="9525">
            <a:noFill/>
            <a:miter lim="800000"/>
            <a:headEnd/>
            <a:tailEnd/>
          </a:ln>
        </p:spPr>
      </p:pic>
      <p:pic>
        <p:nvPicPr>
          <p:cNvPr id="17" name="图片 16" descr="161"/>
          <p:cNvPicPr>
            <a:picLocks noChangeAspect="1" noChangeArrowheads="1"/>
          </p:cNvPicPr>
          <p:nvPr/>
        </p:nvPicPr>
        <p:blipFill>
          <a:blip r:embed="rId5"/>
          <a:srcRect/>
          <a:stretch>
            <a:fillRect/>
          </a:stretch>
        </p:blipFill>
        <p:spPr bwMode="auto">
          <a:xfrm>
            <a:off x="5086350" y="2568575"/>
            <a:ext cx="1470025" cy="1470025"/>
          </a:xfrm>
          <a:prstGeom prst="rect">
            <a:avLst/>
          </a:prstGeom>
          <a:noFill/>
          <a:ln w="9525">
            <a:noFill/>
            <a:miter lim="800000"/>
            <a:headEnd/>
            <a:tailEnd/>
          </a:ln>
        </p:spPr>
      </p:pic>
      <p:pic>
        <p:nvPicPr>
          <p:cNvPr id="18" name="图片 17" descr="232"/>
          <p:cNvPicPr>
            <a:picLocks noChangeAspect="1" noChangeArrowheads="1"/>
          </p:cNvPicPr>
          <p:nvPr/>
        </p:nvPicPr>
        <p:blipFill>
          <a:blip r:embed="rId6"/>
          <a:srcRect/>
          <a:stretch>
            <a:fillRect/>
          </a:stretch>
        </p:blipFill>
        <p:spPr bwMode="auto">
          <a:xfrm>
            <a:off x="3889375" y="3011488"/>
            <a:ext cx="1608138" cy="1408112"/>
          </a:xfrm>
          <a:prstGeom prst="rect">
            <a:avLst/>
          </a:prstGeom>
          <a:noFill/>
          <a:ln w="9525">
            <a:noFill/>
            <a:miter lim="800000"/>
            <a:headEnd/>
            <a:tailEnd/>
          </a:ln>
        </p:spPr>
      </p:pic>
      <p:sp>
        <p:nvSpPr>
          <p:cNvPr id="19" name="矩形 18"/>
          <p:cNvSpPr>
            <a:spLocks noChangeArrowheads="1"/>
          </p:cNvSpPr>
          <p:nvPr/>
        </p:nvSpPr>
        <p:spPr bwMode="auto">
          <a:xfrm>
            <a:off x="1146175" y="1524000"/>
            <a:ext cx="4402138" cy="461665"/>
          </a:xfrm>
          <a:prstGeom prst="rect">
            <a:avLst/>
          </a:prstGeom>
          <a:noFill/>
          <a:ln w="9525">
            <a:noFill/>
            <a:miter lim="800000"/>
          </a:ln>
        </p:spPr>
        <p:txBody>
          <a:bodyPr wrap="square">
            <a:spAutoFit/>
          </a:bodyPr>
          <a:lstStyle/>
          <a:p>
            <a:pPr eaLnBrk="0" hangingPunct="0"/>
            <a:r>
              <a:rPr lang="en-US" altLang="zh-CN" b="1" dirty="0"/>
              <a:t>1.  </a:t>
            </a:r>
            <a:r>
              <a:rPr lang="zh-CN" altLang="zh-CN" b="1" dirty="0"/>
              <a:t>招标代理机构的权利</a:t>
            </a:r>
            <a:endParaRPr lang="en-US" altLang="zh-CN" b="1" dirty="0">
              <a:solidFill>
                <a:srgbClr val="000000"/>
              </a:solidFill>
              <a:cs typeface="Arial" panose="020B0604020202020204" pitchFamily="34" charset="0"/>
            </a:endParaRPr>
          </a:p>
        </p:txBody>
      </p:sp>
      <p:sp>
        <p:nvSpPr>
          <p:cNvPr id="20" name="矩形 19"/>
          <p:cNvSpPr>
            <a:spLocks noChangeArrowheads="1"/>
          </p:cNvSpPr>
          <p:nvPr/>
        </p:nvSpPr>
        <p:spPr bwMode="gray">
          <a:xfrm>
            <a:off x="993775" y="1584692"/>
            <a:ext cx="45719" cy="355600"/>
          </a:xfrm>
          <a:prstGeom prst="rect">
            <a:avLst/>
          </a:prstGeom>
          <a:solidFill>
            <a:srgbClr val="FF9900"/>
          </a:solidFill>
          <a:ln w="9525">
            <a:noFill/>
            <a:miter lim="800000"/>
          </a:ln>
        </p:spPr>
        <p:txBody>
          <a:bodyPr wrap="none" anchor="ctr"/>
          <a:lstStyle/>
          <a:p>
            <a:endParaRPr lang="zh-CN" altLang="en-US"/>
          </a:p>
        </p:txBody>
      </p:sp>
      <p:sp>
        <p:nvSpPr>
          <p:cNvPr id="8" name="灯片编号占位符 7">
            <a:extLst>
              <a:ext uri="{FF2B5EF4-FFF2-40B4-BE49-F238E27FC236}">
                <a16:creationId xmlns:a16="http://schemas.microsoft.com/office/drawing/2014/main" id="{E52C9BE9-AE08-4DA5-806E-A2D0C8E6F742}"/>
              </a:ext>
            </a:extLst>
          </p:cNvPr>
          <p:cNvSpPr>
            <a:spLocks noGrp="1"/>
          </p:cNvSpPr>
          <p:nvPr>
            <p:ph type="sldNum" sz="quarter" idx="12"/>
          </p:nvPr>
        </p:nvSpPr>
        <p:spPr/>
        <p:txBody>
          <a:bodyPr/>
          <a:lstStyle/>
          <a:p>
            <a:fld id="{B6F15528-21DE-4FAA-801E-634DDDAF4B2B}" type="slidenum">
              <a:rPr lang="en-US" smtClean="0"/>
              <a:t>198</a:t>
            </a:fld>
            <a:endParaRPr lang="en-US" dirty="0"/>
          </a:p>
        </p:txBody>
      </p:sp>
      <p:sp>
        <p:nvSpPr>
          <p:cNvPr id="21" name="灯片编号占位符 8">
            <a:extLst>
              <a:ext uri="{FF2B5EF4-FFF2-40B4-BE49-F238E27FC236}">
                <a16:creationId xmlns:a16="http://schemas.microsoft.com/office/drawing/2014/main" id="{49166EB5-3534-46DF-9BD6-EB62ED26332C}"/>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198</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11" grpId="0" bldLvl="0" animBg="1"/>
      <p:bldP spid="12" grpId="0" bldLvl="0" animBg="1"/>
      <p:bldP spid="13" grpId="0" bldLvl="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2.3.3 </a:t>
            </a:r>
            <a:r>
              <a:rPr lang="zh-CN" altLang="zh-CN" b="1" dirty="0"/>
              <a:t>招标代理机构及其权利和义务</a:t>
            </a:r>
            <a:endParaRPr lang="zh-CN" altLang="en-US" dirty="0"/>
          </a:p>
        </p:txBody>
      </p:sp>
      <p:sp>
        <p:nvSpPr>
          <p:cNvPr id="4" name="内容占位符 3"/>
          <p:cNvSpPr>
            <a:spLocks noGrp="1"/>
          </p:cNvSpPr>
          <p:nvPr>
            <p:ph idx="13"/>
          </p:nvPr>
        </p:nvSpPr>
        <p:spPr>
          <a:xfrm>
            <a:off x="782622" y="1143794"/>
            <a:ext cx="10747058" cy="464458"/>
          </a:xfrm>
        </p:spPr>
        <p:txBody>
          <a:bodyPr>
            <a:noAutofit/>
          </a:bodyPr>
          <a:lstStyle/>
          <a:p>
            <a:r>
              <a:rPr lang="en-US" altLang="zh-CN" sz="2400" b="1" dirty="0"/>
              <a:t>2.   </a:t>
            </a:r>
            <a:r>
              <a:rPr lang="zh-CN" altLang="zh-CN" sz="2400" b="1" dirty="0"/>
              <a:t>招标代理机构的义务</a:t>
            </a:r>
            <a:endParaRPr lang="zh-CN" altLang="en-US" sz="2400" b="1" dirty="0"/>
          </a:p>
        </p:txBody>
      </p:sp>
      <p:sp>
        <p:nvSpPr>
          <p:cNvPr id="5" name="任意多边形 3"/>
          <p:cNvSpPr/>
          <p:nvPr/>
        </p:nvSpPr>
        <p:spPr bwMode="gray">
          <a:xfrm>
            <a:off x="1984375" y="2349918"/>
            <a:ext cx="1638300" cy="449262"/>
          </a:xfrm>
          <a:custGeom>
            <a:avLst/>
            <a:gdLst>
              <a:gd name="T0" fmla="*/ 1 w 880"/>
              <a:gd name="T1" fmla="*/ 113 h 283"/>
              <a:gd name="T2" fmla="*/ 1 w 880"/>
              <a:gd name="T3" fmla="*/ 283 h 283"/>
              <a:gd name="T4" fmla="*/ 880 w 880"/>
              <a:gd name="T5" fmla="*/ 283 h 283"/>
              <a:gd name="T6" fmla="*/ 880 w 880"/>
              <a:gd name="T7" fmla="*/ 106 h 283"/>
              <a:gd name="T8" fmla="*/ 742 w 880"/>
              <a:gd name="T9" fmla="*/ 4 h 283"/>
              <a:gd name="T10" fmla="*/ 140 w 880"/>
              <a:gd name="T11" fmla="*/ 4 h 283"/>
              <a:gd name="T12" fmla="*/ 1 w 880"/>
              <a:gd name="T13" fmla="*/ 113 h 283"/>
            </a:gdLst>
            <a:ahLst/>
            <a:cxnLst>
              <a:cxn ang="0">
                <a:pos x="T0" y="T1"/>
              </a:cxn>
              <a:cxn ang="0">
                <a:pos x="T2" y="T3"/>
              </a:cxn>
              <a:cxn ang="0">
                <a:pos x="T4" y="T5"/>
              </a:cxn>
              <a:cxn ang="0">
                <a:pos x="T6" y="T7"/>
              </a:cxn>
              <a:cxn ang="0">
                <a:pos x="T8" y="T9"/>
              </a:cxn>
              <a:cxn ang="0">
                <a:pos x="T10" y="T11"/>
              </a:cxn>
              <a:cxn ang="0">
                <a:pos x="T12" y="T13"/>
              </a:cxn>
            </a:cxnLst>
            <a:rect l="0" t="0" r="r" b="b"/>
            <a:pathLst>
              <a:path w="880" h="283">
                <a:moveTo>
                  <a:pt x="1" y="113"/>
                </a:moveTo>
                <a:cubicBezTo>
                  <a:pt x="1" y="237"/>
                  <a:pt x="1" y="283"/>
                  <a:pt x="1" y="283"/>
                </a:cubicBezTo>
                <a:lnTo>
                  <a:pt x="880" y="283"/>
                </a:lnTo>
                <a:lnTo>
                  <a:pt x="880" y="106"/>
                </a:lnTo>
                <a:cubicBezTo>
                  <a:pt x="878" y="68"/>
                  <a:pt x="862" y="4"/>
                  <a:pt x="742" y="4"/>
                </a:cubicBezTo>
                <a:cubicBezTo>
                  <a:pt x="365" y="4"/>
                  <a:pt x="140" y="4"/>
                  <a:pt x="140" y="4"/>
                </a:cubicBezTo>
                <a:cubicBezTo>
                  <a:pt x="16" y="0"/>
                  <a:pt x="0" y="91"/>
                  <a:pt x="1" y="113"/>
                </a:cubicBezTo>
                <a:close/>
              </a:path>
            </a:pathLst>
          </a:custGeom>
          <a:solidFill>
            <a:schemeClr val="accent1"/>
          </a:solidFill>
          <a:ln>
            <a:noFill/>
          </a:ln>
          <a:effectLst>
            <a:outerShdw dist="35921" dir="2700000" algn="ctr" rotWithShape="0">
              <a:schemeClr val="tx1">
                <a:alpha val="50000"/>
              </a:schemeClr>
            </a:outerShdw>
          </a:effectLst>
        </p:spPr>
        <p:txBody>
          <a:bodyPr wrap="none" anchor="ctr"/>
          <a:lstStyle/>
          <a:p>
            <a:pPr>
              <a:defRPr/>
            </a:pPr>
            <a:endParaRPr lang="zh-CN" altLang="en-US">
              <a:ea typeface="+mn-ea"/>
            </a:endParaRPr>
          </a:p>
        </p:txBody>
      </p:sp>
      <p:sp>
        <p:nvSpPr>
          <p:cNvPr id="6" name="椭圆 4"/>
          <p:cNvSpPr>
            <a:spLocks noChangeArrowheads="1"/>
          </p:cNvSpPr>
          <p:nvPr/>
        </p:nvSpPr>
        <p:spPr bwMode="gray">
          <a:xfrm>
            <a:off x="4497387" y="2502318"/>
            <a:ext cx="3390900" cy="3390900"/>
          </a:xfrm>
          <a:prstGeom prst="ellipse">
            <a:avLst/>
          </a:prstGeom>
          <a:gradFill rotWithShape="1">
            <a:gsLst>
              <a:gs pos="0">
                <a:schemeClr val="bg1">
                  <a:gamma/>
                  <a:shade val="0"/>
                  <a:invGamma/>
                  <a:alpha val="27000"/>
                </a:schemeClr>
              </a:gs>
              <a:gs pos="50000">
                <a:schemeClr val="bg1">
                  <a:alpha val="0"/>
                </a:schemeClr>
              </a:gs>
              <a:gs pos="100000">
                <a:schemeClr val="bg1">
                  <a:gamma/>
                  <a:shade val="0"/>
                  <a:invGamma/>
                  <a:alpha val="27000"/>
                </a:schemeClr>
              </a:gs>
            </a:gsLst>
            <a:lin ang="2700000" scaled="1"/>
          </a:gradFill>
          <a:ln>
            <a:noFill/>
          </a:ln>
          <a:effectLst/>
        </p:spPr>
        <p:txBody>
          <a:bodyPr wrap="none" anchor="ctr"/>
          <a:lstStyle/>
          <a:p>
            <a:pPr>
              <a:defRPr/>
            </a:pPr>
            <a:endParaRPr lang="zh-CN" altLang="en-US">
              <a:ea typeface="+mn-ea"/>
            </a:endParaRPr>
          </a:p>
        </p:txBody>
      </p:sp>
      <p:pic>
        <p:nvPicPr>
          <p:cNvPr id="7" name="图片 5" descr="aa"/>
          <p:cNvPicPr>
            <a:picLocks noChangeAspect="1" noChangeArrowheads="1"/>
          </p:cNvPicPr>
          <p:nvPr/>
        </p:nvPicPr>
        <p:blipFill>
          <a:blip r:embed="rId2"/>
          <a:srcRect/>
          <a:stretch>
            <a:fillRect/>
          </a:stretch>
        </p:blipFill>
        <p:spPr bwMode="gray">
          <a:xfrm>
            <a:off x="4487862" y="2495968"/>
            <a:ext cx="3406775" cy="3400425"/>
          </a:xfrm>
          <a:prstGeom prst="rect">
            <a:avLst/>
          </a:prstGeom>
          <a:noFill/>
          <a:ln w="9525">
            <a:noFill/>
            <a:miter lim="800000"/>
            <a:headEnd/>
            <a:tailEnd/>
          </a:ln>
        </p:spPr>
      </p:pic>
      <p:sp>
        <p:nvSpPr>
          <p:cNvPr id="8" name="弧线 6"/>
          <p:cNvSpPr/>
          <p:nvPr/>
        </p:nvSpPr>
        <p:spPr bwMode="gray">
          <a:xfrm>
            <a:off x="6191250" y="2508668"/>
            <a:ext cx="1706562" cy="1706562"/>
          </a:xfrm>
          <a:custGeom>
            <a:avLst/>
            <a:gdLst>
              <a:gd name="T0" fmla="*/ 0 w 21597"/>
              <a:gd name="T1" fmla="*/ 0 h 21600"/>
              <a:gd name="T2" fmla="*/ 134849917 w 21597"/>
              <a:gd name="T3" fmla="*/ 132621428 h 21600"/>
              <a:gd name="T4" fmla="*/ 0 w 21597"/>
              <a:gd name="T5" fmla="*/ 134831188 h 21600"/>
              <a:gd name="T6" fmla="*/ 0 60000 65536"/>
              <a:gd name="T7" fmla="*/ 0 60000 65536"/>
              <a:gd name="T8" fmla="*/ 0 60000 65536"/>
              <a:gd name="T9" fmla="*/ 0 w 21597"/>
              <a:gd name="T10" fmla="*/ 0 h 21600"/>
              <a:gd name="T11" fmla="*/ 21597 w 21597"/>
              <a:gd name="T12" fmla="*/ 21600 h 21600"/>
            </a:gdLst>
            <a:ahLst/>
            <a:cxnLst>
              <a:cxn ang="T6">
                <a:pos x="T0" y="T1"/>
              </a:cxn>
              <a:cxn ang="T7">
                <a:pos x="T2" y="T3"/>
              </a:cxn>
              <a:cxn ang="T8">
                <a:pos x="T4" y="T5"/>
              </a:cxn>
            </a:cxnLst>
            <a:rect l="T9" t="T10" r="T11" b="T12"/>
            <a:pathLst>
              <a:path w="21597" h="21600" fill="none" extrusionOk="0">
                <a:moveTo>
                  <a:pt x="-1" y="0"/>
                </a:moveTo>
                <a:cubicBezTo>
                  <a:pt x="11791" y="0"/>
                  <a:pt x="21403" y="9456"/>
                  <a:pt x="21597" y="21245"/>
                </a:cubicBezTo>
              </a:path>
              <a:path w="21597" h="21600" stroke="0" extrusionOk="0">
                <a:moveTo>
                  <a:pt x="-1" y="0"/>
                </a:moveTo>
                <a:cubicBezTo>
                  <a:pt x="11791" y="0"/>
                  <a:pt x="21403" y="9456"/>
                  <a:pt x="21597" y="21245"/>
                </a:cubicBezTo>
                <a:lnTo>
                  <a:pt x="0" y="21600"/>
                </a:lnTo>
                <a:close/>
              </a:path>
            </a:pathLst>
          </a:custGeom>
          <a:solidFill>
            <a:schemeClr val="hlink">
              <a:alpha val="58823"/>
            </a:schemeClr>
          </a:solidFill>
          <a:ln w="9525">
            <a:noFill/>
            <a:miter lim="800000"/>
          </a:ln>
        </p:spPr>
        <p:txBody>
          <a:bodyPr wrap="none" anchor="ctr"/>
          <a:lstStyle/>
          <a:p>
            <a:endParaRPr lang="zh-CN" altLang="en-US"/>
          </a:p>
        </p:txBody>
      </p:sp>
      <p:sp>
        <p:nvSpPr>
          <p:cNvPr id="9" name="弧线 7"/>
          <p:cNvSpPr/>
          <p:nvPr/>
        </p:nvSpPr>
        <p:spPr bwMode="gray">
          <a:xfrm rot="5400000">
            <a:off x="6185693" y="4182687"/>
            <a:ext cx="1716087" cy="1714500"/>
          </a:xfrm>
          <a:custGeom>
            <a:avLst/>
            <a:gdLst>
              <a:gd name="T0" fmla="*/ 0 w 22011"/>
              <a:gd name="T1" fmla="*/ 25001 h 21670"/>
              <a:gd name="T2" fmla="*/ 133794667 w 22011"/>
              <a:gd name="T3" fmla="*/ 135648825 h 21670"/>
              <a:gd name="T4" fmla="*/ 2498309 w 22011"/>
              <a:gd name="T5" fmla="*/ 135210667 h 21670"/>
              <a:gd name="T6" fmla="*/ 0 60000 65536"/>
              <a:gd name="T7" fmla="*/ 0 60000 65536"/>
              <a:gd name="T8" fmla="*/ 0 60000 65536"/>
              <a:gd name="T9" fmla="*/ 0 w 22011"/>
              <a:gd name="T10" fmla="*/ 0 h 21670"/>
              <a:gd name="T11" fmla="*/ 22011 w 22011"/>
              <a:gd name="T12" fmla="*/ 21670 h 21670"/>
            </a:gdLst>
            <a:ahLst/>
            <a:cxnLst>
              <a:cxn ang="T6">
                <a:pos x="T0" y="T1"/>
              </a:cxn>
              <a:cxn ang="T7">
                <a:pos x="T2" y="T3"/>
              </a:cxn>
              <a:cxn ang="T8">
                <a:pos x="T4" y="T5"/>
              </a:cxn>
            </a:cxnLst>
            <a:rect l="T9" t="T10" r="T11" b="T12"/>
            <a:pathLst>
              <a:path w="22011" h="21670" fill="none" extrusionOk="0">
                <a:moveTo>
                  <a:pt x="-1" y="3"/>
                </a:moveTo>
                <a:cubicBezTo>
                  <a:pt x="136" y="1"/>
                  <a:pt x="273" y="-1"/>
                  <a:pt x="411" y="0"/>
                </a:cubicBezTo>
                <a:cubicBezTo>
                  <a:pt x="12340" y="0"/>
                  <a:pt x="22011" y="9670"/>
                  <a:pt x="22011" y="21600"/>
                </a:cubicBezTo>
                <a:cubicBezTo>
                  <a:pt x="22011" y="21623"/>
                  <a:pt x="22010" y="21646"/>
                  <a:pt x="22010" y="21669"/>
                </a:cubicBezTo>
              </a:path>
              <a:path w="22011" h="21670" stroke="0" extrusionOk="0">
                <a:moveTo>
                  <a:pt x="-1" y="3"/>
                </a:moveTo>
                <a:cubicBezTo>
                  <a:pt x="136" y="1"/>
                  <a:pt x="273" y="-1"/>
                  <a:pt x="411" y="0"/>
                </a:cubicBezTo>
                <a:cubicBezTo>
                  <a:pt x="12340" y="0"/>
                  <a:pt x="22011" y="9670"/>
                  <a:pt x="22011" y="21600"/>
                </a:cubicBezTo>
                <a:cubicBezTo>
                  <a:pt x="22011" y="21623"/>
                  <a:pt x="22010" y="21646"/>
                  <a:pt x="22010" y="21669"/>
                </a:cubicBezTo>
                <a:lnTo>
                  <a:pt x="411" y="21600"/>
                </a:lnTo>
                <a:close/>
              </a:path>
            </a:pathLst>
          </a:custGeom>
          <a:solidFill>
            <a:schemeClr val="folHlink">
              <a:alpha val="50195"/>
            </a:schemeClr>
          </a:solidFill>
          <a:ln w="9525">
            <a:noFill/>
            <a:miter lim="800000"/>
          </a:ln>
        </p:spPr>
        <p:txBody>
          <a:bodyPr wrap="none" anchor="ctr"/>
          <a:lstStyle/>
          <a:p>
            <a:endParaRPr lang="zh-CN" altLang="en-US"/>
          </a:p>
        </p:txBody>
      </p:sp>
      <p:sp>
        <p:nvSpPr>
          <p:cNvPr id="10" name="弧线 8"/>
          <p:cNvSpPr/>
          <p:nvPr/>
        </p:nvSpPr>
        <p:spPr bwMode="gray">
          <a:xfrm rot="5400000" flipH="1" flipV="1">
            <a:off x="4501357" y="2496761"/>
            <a:ext cx="1706562" cy="1704975"/>
          </a:xfrm>
          <a:custGeom>
            <a:avLst/>
            <a:gdLst>
              <a:gd name="T0" fmla="*/ 2659156 w 21600"/>
              <a:gd name="T1" fmla="*/ 0 h 21787"/>
              <a:gd name="T2" fmla="*/ 134824946 w 21600"/>
              <a:gd name="T3" fmla="*/ 133425417 h 21787"/>
              <a:gd name="T4" fmla="*/ 0 w 21600"/>
              <a:gd name="T5" fmla="*/ 132255717 h 21787"/>
              <a:gd name="T6" fmla="*/ 0 60000 65536"/>
              <a:gd name="T7" fmla="*/ 0 60000 65536"/>
              <a:gd name="T8" fmla="*/ 0 60000 65536"/>
              <a:gd name="T9" fmla="*/ 0 w 21600"/>
              <a:gd name="T10" fmla="*/ 0 h 21787"/>
              <a:gd name="T11" fmla="*/ 21600 w 21600"/>
              <a:gd name="T12" fmla="*/ 21787 h 21787"/>
            </a:gdLst>
            <a:ahLst/>
            <a:cxnLst>
              <a:cxn ang="T6">
                <a:pos x="T0" y="T1"/>
              </a:cxn>
              <a:cxn ang="T7">
                <a:pos x="T2" y="T3"/>
              </a:cxn>
              <a:cxn ang="T8">
                <a:pos x="T4" y="T5"/>
              </a:cxn>
            </a:cxnLst>
            <a:rect l="T9" t="T10" r="T11" b="T12"/>
            <a:pathLst>
              <a:path w="21600" h="21787" fill="none" extrusionOk="0">
                <a:moveTo>
                  <a:pt x="425" y="0"/>
                </a:moveTo>
                <a:cubicBezTo>
                  <a:pt x="12187" y="232"/>
                  <a:pt x="21600" y="9832"/>
                  <a:pt x="21600" y="21596"/>
                </a:cubicBezTo>
                <a:cubicBezTo>
                  <a:pt x="21600" y="21659"/>
                  <a:pt x="21599" y="21723"/>
                  <a:pt x="21599" y="21787"/>
                </a:cubicBezTo>
              </a:path>
              <a:path w="21600" h="21787" stroke="0" extrusionOk="0">
                <a:moveTo>
                  <a:pt x="425" y="0"/>
                </a:moveTo>
                <a:cubicBezTo>
                  <a:pt x="12187" y="232"/>
                  <a:pt x="21600" y="9832"/>
                  <a:pt x="21600" y="21596"/>
                </a:cubicBezTo>
                <a:cubicBezTo>
                  <a:pt x="21600" y="21659"/>
                  <a:pt x="21599" y="21723"/>
                  <a:pt x="21599" y="21787"/>
                </a:cubicBezTo>
                <a:lnTo>
                  <a:pt x="0" y="21596"/>
                </a:lnTo>
                <a:close/>
              </a:path>
            </a:pathLst>
          </a:custGeom>
          <a:solidFill>
            <a:schemeClr val="accent1">
              <a:alpha val="50195"/>
            </a:schemeClr>
          </a:solidFill>
          <a:ln w="9525">
            <a:noFill/>
            <a:miter lim="800000"/>
          </a:ln>
        </p:spPr>
        <p:txBody>
          <a:bodyPr wrap="none" anchor="ctr"/>
          <a:lstStyle/>
          <a:p>
            <a:endParaRPr lang="zh-CN" altLang="en-US"/>
          </a:p>
        </p:txBody>
      </p:sp>
      <p:sp>
        <p:nvSpPr>
          <p:cNvPr id="11" name="弧线 9"/>
          <p:cNvSpPr/>
          <p:nvPr/>
        </p:nvSpPr>
        <p:spPr bwMode="gray">
          <a:xfrm rot="10419033">
            <a:off x="4586287" y="4072355"/>
            <a:ext cx="1676400" cy="1909763"/>
          </a:xfrm>
          <a:custGeom>
            <a:avLst/>
            <a:gdLst>
              <a:gd name="T0" fmla="*/ 12890274 w 21600"/>
              <a:gd name="T1" fmla="*/ 0 h 24344"/>
              <a:gd name="T2" fmla="*/ 128968859 w 21600"/>
              <a:gd name="T3" fmla="*/ 149819031 h 24344"/>
              <a:gd name="T4" fmla="*/ 0 w 21600"/>
              <a:gd name="T5" fmla="*/ 132279405 h 24344"/>
              <a:gd name="T6" fmla="*/ 0 60000 65536"/>
              <a:gd name="T7" fmla="*/ 0 60000 65536"/>
              <a:gd name="T8" fmla="*/ 0 60000 65536"/>
              <a:gd name="T9" fmla="*/ 0 w 21600"/>
              <a:gd name="T10" fmla="*/ 0 h 24344"/>
              <a:gd name="T11" fmla="*/ 21600 w 21600"/>
              <a:gd name="T12" fmla="*/ 24344 h 24344"/>
            </a:gdLst>
            <a:ahLst/>
            <a:cxnLst>
              <a:cxn ang="T6">
                <a:pos x="T0" y="T1"/>
              </a:cxn>
              <a:cxn ang="T7">
                <a:pos x="T2" y="T3"/>
              </a:cxn>
              <a:cxn ang="T8">
                <a:pos x="T4" y="T5"/>
              </a:cxn>
            </a:cxnLst>
            <a:rect l="T9" t="T10" r="T11" b="T12"/>
            <a:pathLst>
              <a:path w="21600" h="24344" fill="none" extrusionOk="0">
                <a:moveTo>
                  <a:pt x="2139" y="0"/>
                </a:moveTo>
                <a:cubicBezTo>
                  <a:pt x="13185" y="1100"/>
                  <a:pt x="21600" y="10393"/>
                  <a:pt x="21600" y="21494"/>
                </a:cubicBezTo>
                <a:cubicBezTo>
                  <a:pt x="21600" y="22447"/>
                  <a:pt x="21536" y="23399"/>
                  <a:pt x="21411" y="24344"/>
                </a:cubicBezTo>
              </a:path>
              <a:path w="21600" h="24344" stroke="0" extrusionOk="0">
                <a:moveTo>
                  <a:pt x="2139" y="0"/>
                </a:moveTo>
                <a:cubicBezTo>
                  <a:pt x="13185" y="1100"/>
                  <a:pt x="21600" y="10393"/>
                  <a:pt x="21600" y="21494"/>
                </a:cubicBezTo>
                <a:cubicBezTo>
                  <a:pt x="21600" y="22447"/>
                  <a:pt x="21536" y="23399"/>
                  <a:pt x="21411" y="24344"/>
                </a:cubicBezTo>
                <a:lnTo>
                  <a:pt x="0" y="21494"/>
                </a:lnTo>
                <a:close/>
              </a:path>
            </a:pathLst>
          </a:custGeom>
          <a:solidFill>
            <a:schemeClr val="accent2">
              <a:alpha val="50195"/>
            </a:schemeClr>
          </a:solidFill>
          <a:ln w="9525">
            <a:noFill/>
            <a:miter lim="800000"/>
          </a:ln>
        </p:spPr>
        <p:txBody>
          <a:bodyPr wrap="none" anchor="ctr"/>
          <a:lstStyle/>
          <a:p>
            <a:endParaRPr lang="zh-CN" altLang="en-US"/>
          </a:p>
        </p:txBody>
      </p:sp>
      <p:grpSp>
        <p:nvGrpSpPr>
          <p:cNvPr id="12" name="组合 10"/>
          <p:cNvGrpSpPr/>
          <p:nvPr/>
        </p:nvGrpSpPr>
        <p:grpSpPr bwMode="auto">
          <a:xfrm rot="14245961" flipV="1">
            <a:off x="5961857" y="2367756"/>
            <a:ext cx="2616200" cy="576263"/>
            <a:chOff x="2532" y="1051"/>
            <a:chExt cx="893" cy="246"/>
          </a:xfrm>
        </p:grpSpPr>
        <p:grpSp>
          <p:nvGrpSpPr>
            <p:cNvPr id="13" name="组合 11"/>
            <p:cNvGrpSpPr/>
            <p:nvPr/>
          </p:nvGrpSpPr>
          <p:grpSpPr bwMode="auto">
            <a:xfrm>
              <a:off x="2532" y="1051"/>
              <a:ext cx="743" cy="185"/>
              <a:chOff x="1565" y="2568"/>
              <a:chExt cx="1118" cy="279"/>
            </a:xfrm>
          </p:grpSpPr>
          <p:sp>
            <p:nvSpPr>
              <p:cNvPr id="19" name="自选图形 12"/>
              <p:cNvSpPr>
                <a:spLocks noChangeArrowheads="1"/>
              </p:cNvSpPr>
              <p:nvPr/>
            </p:nvSpPr>
            <p:spPr bwMode="gray">
              <a:xfrm rot="5263130">
                <a:off x="1859" y="2274"/>
                <a:ext cx="227" cy="816"/>
              </a:xfrm>
              <a:prstGeom prst="moon">
                <a:avLst>
                  <a:gd name="adj" fmla="val 49773"/>
                </a:avLst>
              </a:prstGeom>
              <a:solidFill>
                <a:srgbClr val="FFFFFF">
                  <a:alpha val="3137"/>
                </a:srgbClr>
              </a:solidFill>
              <a:ln w="9525">
                <a:noFill/>
                <a:miter lim="800000"/>
              </a:ln>
            </p:spPr>
            <p:txBody>
              <a:bodyPr wrap="none" anchor="ctr"/>
              <a:lstStyle/>
              <a:p>
                <a:endParaRPr lang="zh-CN" altLang="en-US"/>
              </a:p>
            </p:txBody>
          </p:sp>
          <p:sp>
            <p:nvSpPr>
              <p:cNvPr id="20" name="自选图形 13"/>
              <p:cNvSpPr>
                <a:spLocks noChangeArrowheads="1"/>
              </p:cNvSpPr>
              <p:nvPr/>
            </p:nvSpPr>
            <p:spPr bwMode="gray">
              <a:xfrm rot="6078281">
                <a:off x="1995" y="2274"/>
                <a:ext cx="227" cy="816"/>
              </a:xfrm>
              <a:prstGeom prst="moon">
                <a:avLst>
                  <a:gd name="adj" fmla="val 49773"/>
                </a:avLst>
              </a:prstGeom>
              <a:solidFill>
                <a:srgbClr val="FFFFFF">
                  <a:alpha val="3137"/>
                </a:srgbClr>
              </a:solidFill>
              <a:ln w="9525">
                <a:noFill/>
                <a:miter lim="800000"/>
              </a:ln>
            </p:spPr>
            <p:txBody>
              <a:bodyPr wrap="none" anchor="ctr"/>
              <a:lstStyle/>
              <a:p>
                <a:endParaRPr lang="zh-CN" altLang="en-US"/>
              </a:p>
            </p:txBody>
          </p:sp>
          <p:sp>
            <p:nvSpPr>
              <p:cNvPr id="21" name="自选图形 14"/>
              <p:cNvSpPr>
                <a:spLocks noChangeArrowheads="1"/>
              </p:cNvSpPr>
              <p:nvPr/>
            </p:nvSpPr>
            <p:spPr bwMode="gray">
              <a:xfrm rot="6373927">
                <a:off x="2071" y="2296"/>
                <a:ext cx="227" cy="816"/>
              </a:xfrm>
              <a:prstGeom prst="moon">
                <a:avLst>
                  <a:gd name="adj" fmla="val 49773"/>
                </a:avLst>
              </a:prstGeom>
              <a:solidFill>
                <a:srgbClr val="FFFFFF">
                  <a:alpha val="3137"/>
                </a:srgbClr>
              </a:solidFill>
              <a:ln w="9525">
                <a:noFill/>
                <a:miter lim="800000"/>
              </a:ln>
            </p:spPr>
            <p:txBody>
              <a:bodyPr wrap="none" anchor="ctr"/>
              <a:lstStyle/>
              <a:p>
                <a:endParaRPr lang="zh-CN" altLang="en-US"/>
              </a:p>
            </p:txBody>
          </p:sp>
          <p:sp>
            <p:nvSpPr>
              <p:cNvPr id="22" name="自选图形 15"/>
              <p:cNvSpPr>
                <a:spLocks noChangeArrowheads="1"/>
              </p:cNvSpPr>
              <p:nvPr/>
            </p:nvSpPr>
            <p:spPr bwMode="gray">
              <a:xfrm rot="6906312">
                <a:off x="2161" y="2326"/>
                <a:ext cx="227" cy="816"/>
              </a:xfrm>
              <a:prstGeom prst="moon">
                <a:avLst>
                  <a:gd name="adj" fmla="val 49773"/>
                </a:avLst>
              </a:prstGeom>
              <a:solidFill>
                <a:srgbClr val="FFFFFF">
                  <a:alpha val="3137"/>
                </a:srgbClr>
              </a:solidFill>
              <a:ln w="9525">
                <a:noFill/>
                <a:miter lim="800000"/>
              </a:ln>
            </p:spPr>
            <p:txBody>
              <a:bodyPr wrap="none" anchor="ctr"/>
              <a:lstStyle/>
              <a:p>
                <a:endParaRPr lang="zh-CN" altLang="en-US"/>
              </a:p>
            </p:txBody>
          </p:sp>
        </p:grpSp>
        <p:grpSp>
          <p:nvGrpSpPr>
            <p:cNvPr id="14" name="组合 16"/>
            <p:cNvGrpSpPr/>
            <p:nvPr/>
          </p:nvGrpSpPr>
          <p:grpSpPr bwMode="auto">
            <a:xfrm rot="1353540">
              <a:off x="2682" y="1111"/>
              <a:ext cx="743" cy="186"/>
              <a:chOff x="1565" y="2568"/>
              <a:chExt cx="1118" cy="279"/>
            </a:xfrm>
          </p:grpSpPr>
          <p:sp>
            <p:nvSpPr>
              <p:cNvPr id="15" name="自选图形 17"/>
              <p:cNvSpPr>
                <a:spLocks noChangeArrowheads="1"/>
              </p:cNvSpPr>
              <p:nvPr/>
            </p:nvSpPr>
            <p:spPr bwMode="gray">
              <a:xfrm rot="5263130">
                <a:off x="1859" y="2274"/>
                <a:ext cx="227" cy="816"/>
              </a:xfrm>
              <a:prstGeom prst="moon">
                <a:avLst>
                  <a:gd name="adj" fmla="val 49773"/>
                </a:avLst>
              </a:prstGeom>
              <a:solidFill>
                <a:srgbClr val="FFFFFF">
                  <a:alpha val="3137"/>
                </a:srgbClr>
              </a:solidFill>
              <a:ln w="9525">
                <a:noFill/>
                <a:miter lim="800000"/>
              </a:ln>
            </p:spPr>
            <p:txBody>
              <a:bodyPr wrap="none" anchor="ctr"/>
              <a:lstStyle/>
              <a:p>
                <a:endParaRPr lang="zh-CN" altLang="en-US"/>
              </a:p>
            </p:txBody>
          </p:sp>
          <p:sp>
            <p:nvSpPr>
              <p:cNvPr id="16" name="自选图形 18"/>
              <p:cNvSpPr>
                <a:spLocks noChangeArrowheads="1"/>
              </p:cNvSpPr>
              <p:nvPr/>
            </p:nvSpPr>
            <p:spPr bwMode="gray">
              <a:xfrm rot="6078281">
                <a:off x="1995" y="2274"/>
                <a:ext cx="227" cy="816"/>
              </a:xfrm>
              <a:prstGeom prst="moon">
                <a:avLst>
                  <a:gd name="adj" fmla="val 49773"/>
                </a:avLst>
              </a:prstGeom>
              <a:solidFill>
                <a:srgbClr val="FFFFFF">
                  <a:alpha val="3137"/>
                </a:srgbClr>
              </a:solidFill>
              <a:ln w="9525">
                <a:noFill/>
                <a:miter lim="800000"/>
              </a:ln>
            </p:spPr>
            <p:txBody>
              <a:bodyPr wrap="none" anchor="ctr"/>
              <a:lstStyle/>
              <a:p>
                <a:endParaRPr lang="zh-CN" altLang="en-US"/>
              </a:p>
            </p:txBody>
          </p:sp>
          <p:sp>
            <p:nvSpPr>
              <p:cNvPr id="17" name="自选图形 19"/>
              <p:cNvSpPr>
                <a:spLocks noChangeArrowheads="1"/>
              </p:cNvSpPr>
              <p:nvPr/>
            </p:nvSpPr>
            <p:spPr bwMode="gray">
              <a:xfrm rot="6373927">
                <a:off x="2071" y="2296"/>
                <a:ext cx="227" cy="816"/>
              </a:xfrm>
              <a:prstGeom prst="moon">
                <a:avLst>
                  <a:gd name="adj" fmla="val 49773"/>
                </a:avLst>
              </a:prstGeom>
              <a:solidFill>
                <a:srgbClr val="FFFFFF">
                  <a:alpha val="3137"/>
                </a:srgbClr>
              </a:solidFill>
              <a:ln w="9525">
                <a:noFill/>
                <a:miter lim="800000"/>
              </a:ln>
            </p:spPr>
            <p:txBody>
              <a:bodyPr wrap="none" anchor="ctr"/>
              <a:lstStyle/>
              <a:p>
                <a:endParaRPr lang="zh-CN" altLang="en-US"/>
              </a:p>
            </p:txBody>
          </p:sp>
          <p:sp>
            <p:nvSpPr>
              <p:cNvPr id="18" name="自选图形 20"/>
              <p:cNvSpPr>
                <a:spLocks noChangeArrowheads="1"/>
              </p:cNvSpPr>
              <p:nvPr/>
            </p:nvSpPr>
            <p:spPr bwMode="gray">
              <a:xfrm rot="6906312">
                <a:off x="2161" y="2326"/>
                <a:ext cx="227" cy="816"/>
              </a:xfrm>
              <a:prstGeom prst="moon">
                <a:avLst>
                  <a:gd name="adj" fmla="val 49773"/>
                </a:avLst>
              </a:prstGeom>
              <a:solidFill>
                <a:srgbClr val="FFFFFF">
                  <a:alpha val="3137"/>
                </a:srgbClr>
              </a:solidFill>
              <a:ln w="9525">
                <a:noFill/>
                <a:miter lim="800000"/>
              </a:ln>
            </p:spPr>
            <p:txBody>
              <a:bodyPr wrap="none" anchor="ctr"/>
              <a:lstStyle/>
              <a:p>
                <a:endParaRPr lang="zh-CN" altLang="en-US"/>
              </a:p>
            </p:txBody>
          </p:sp>
        </p:grpSp>
      </p:grpSp>
      <p:grpSp>
        <p:nvGrpSpPr>
          <p:cNvPr id="23" name="组合 21"/>
          <p:cNvGrpSpPr/>
          <p:nvPr/>
        </p:nvGrpSpPr>
        <p:grpSpPr bwMode="auto">
          <a:xfrm rot="3774324" flipV="1">
            <a:off x="3960019" y="4970086"/>
            <a:ext cx="2616200" cy="576263"/>
            <a:chOff x="2532" y="1051"/>
            <a:chExt cx="893" cy="246"/>
          </a:xfrm>
        </p:grpSpPr>
        <p:grpSp>
          <p:nvGrpSpPr>
            <p:cNvPr id="24" name="组合 22"/>
            <p:cNvGrpSpPr/>
            <p:nvPr/>
          </p:nvGrpSpPr>
          <p:grpSpPr bwMode="auto">
            <a:xfrm>
              <a:off x="2532" y="1051"/>
              <a:ext cx="743" cy="185"/>
              <a:chOff x="1565" y="2568"/>
              <a:chExt cx="1118" cy="279"/>
            </a:xfrm>
          </p:grpSpPr>
          <p:sp>
            <p:nvSpPr>
              <p:cNvPr id="30" name="自选图形 23"/>
              <p:cNvSpPr>
                <a:spLocks noChangeArrowheads="1"/>
              </p:cNvSpPr>
              <p:nvPr/>
            </p:nvSpPr>
            <p:spPr bwMode="gray">
              <a:xfrm rot="5263130">
                <a:off x="1859" y="2274"/>
                <a:ext cx="227" cy="816"/>
              </a:xfrm>
              <a:prstGeom prst="moon">
                <a:avLst>
                  <a:gd name="adj" fmla="val 49773"/>
                </a:avLst>
              </a:prstGeom>
              <a:solidFill>
                <a:srgbClr val="FFFFFF">
                  <a:alpha val="3137"/>
                </a:srgbClr>
              </a:solidFill>
              <a:ln w="9525">
                <a:noFill/>
                <a:miter lim="800000"/>
              </a:ln>
            </p:spPr>
            <p:txBody>
              <a:bodyPr wrap="none" anchor="ctr"/>
              <a:lstStyle/>
              <a:p>
                <a:endParaRPr lang="zh-CN" altLang="en-US"/>
              </a:p>
            </p:txBody>
          </p:sp>
          <p:sp>
            <p:nvSpPr>
              <p:cNvPr id="31" name="自选图形 24"/>
              <p:cNvSpPr>
                <a:spLocks noChangeArrowheads="1"/>
              </p:cNvSpPr>
              <p:nvPr/>
            </p:nvSpPr>
            <p:spPr bwMode="gray">
              <a:xfrm rot="6078281">
                <a:off x="1995" y="2274"/>
                <a:ext cx="227" cy="816"/>
              </a:xfrm>
              <a:prstGeom prst="moon">
                <a:avLst>
                  <a:gd name="adj" fmla="val 49773"/>
                </a:avLst>
              </a:prstGeom>
              <a:solidFill>
                <a:srgbClr val="FFFFFF">
                  <a:alpha val="3137"/>
                </a:srgbClr>
              </a:solidFill>
              <a:ln w="9525">
                <a:noFill/>
                <a:miter lim="800000"/>
              </a:ln>
            </p:spPr>
            <p:txBody>
              <a:bodyPr wrap="none" anchor="ctr"/>
              <a:lstStyle/>
              <a:p>
                <a:endParaRPr lang="zh-CN" altLang="en-US"/>
              </a:p>
            </p:txBody>
          </p:sp>
          <p:sp>
            <p:nvSpPr>
              <p:cNvPr id="32" name="自选图形 25"/>
              <p:cNvSpPr>
                <a:spLocks noChangeArrowheads="1"/>
              </p:cNvSpPr>
              <p:nvPr/>
            </p:nvSpPr>
            <p:spPr bwMode="gray">
              <a:xfrm rot="6373927">
                <a:off x="2071" y="2296"/>
                <a:ext cx="227" cy="816"/>
              </a:xfrm>
              <a:prstGeom prst="moon">
                <a:avLst>
                  <a:gd name="adj" fmla="val 49773"/>
                </a:avLst>
              </a:prstGeom>
              <a:solidFill>
                <a:srgbClr val="FFFFFF">
                  <a:alpha val="3137"/>
                </a:srgbClr>
              </a:solidFill>
              <a:ln w="9525">
                <a:noFill/>
                <a:miter lim="800000"/>
              </a:ln>
            </p:spPr>
            <p:txBody>
              <a:bodyPr wrap="none" anchor="ctr"/>
              <a:lstStyle/>
              <a:p>
                <a:endParaRPr lang="zh-CN" altLang="en-US"/>
              </a:p>
            </p:txBody>
          </p:sp>
          <p:sp>
            <p:nvSpPr>
              <p:cNvPr id="33" name="自选图形 26"/>
              <p:cNvSpPr>
                <a:spLocks noChangeArrowheads="1"/>
              </p:cNvSpPr>
              <p:nvPr/>
            </p:nvSpPr>
            <p:spPr bwMode="gray">
              <a:xfrm rot="6906312">
                <a:off x="2161" y="2326"/>
                <a:ext cx="227" cy="816"/>
              </a:xfrm>
              <a:prstGeom prst="moon">
                <a:avLst>
                  <a:gd name="adj" fmla="val 49773"/>
                </a:avLst>
              </a:prstGeom>
              <a:solidFill>
                <a:srgbClr val="FFFFFF">
                  <a:alpha val="3137"/>
                </a:srgbClr>
              </a:solidFill>
              <a:ln w="9525">
                <a:noFill/>
                <a:miter lim="800000"/>
              </a:ln>
            </p:spPr>
            <p:txBody>
              <a:bodyPr wrap="none" anchor="ctr"/>
              <a:lstStyle/>
              <a:p>
                <a:endParaRPr lang="zh-CN" altLang="en-US"/>
              </a:p>
            </p:txBody>
          </p:sp>
        </p:grpSp>
        <p:grpSp>
          <p:nvGrpSpPr>
            <p:cNvPr id="25" name="组合 27"/>
            <p:cNvGrpSpPr/>
            <p:nvPr/>
          </p:nvGrpSpPr>
          <p:grpSpPr bwMode="auto">
            <a:xfrm rot="1353540">
              <a:off x="2682" y="1111"/>
              <a:ext cx="743" cy="186"/>
              <a:chOff x="1565" y="2568"/>
              <a:chExt cx="1118" cy="279"/>
            </a:xfrm>
          </p:grpSpPr>
          <p:sp>
            <p:nvSpPr>
              <p:cNvPr id="26" name="自选图形 28"/>
              <p:cNvSpPr>
                <a:spLocks noChangeArrowheads="1"/>
              </p:cNvSpPr>
              <p:nvPr/>
            </p:nvSpPr>
            <p:spPr bwMode="gray">
              <a:xfrm rot="5263130">
                <a:off x="1859" y="2274"/>
                <a:ext cx="227" cy="816"/>
              </a:xfrm>
              <a:prstGeom prst="moon">
                <a:avLst>
                  <a:gd name="adj" fmla="val 49773"/>
                </a:avLst>
              </a:prstGeom>
              <a:solidFill>
                <a:srgbClr val="FFFFFF">
                  <a:alpha val="3137"/>
                </a:srgbClr>
              </a:solidFill>
              <a:ln w="9525">
                <a:noFill/>
                <a:miter lim="800000"/>
              </a:ln>
            </p:spPr>
            <p:txBody>
              <a:bodyPr wrap="none" anchor="ctr"/>
              <a:lstStyle/>
              <a:p>
                <a:endParaRPr lang="zh-CN" altLang="en-US"/>
              </a:p>
            </p:txBody>
          </p:sp>
          <p:sp>
            <p:nvSpPr>
              <p:cNvPr id="27" name="自选图形 29"/>
              <p:cNvSpPr>
                <a:spLocks noChangeArrowheads="1"/>
              </p:cNvSpPr>
              <p:nvPr/>
            </p:nvSpPr>
            <p:spPr bwMode="gray">
              <a:xfrm rot="6078281">
                <a:off x="1995" y="2274"/>
                <a:ext cx="227" cy="816"/>
              </a:xfrm>
              <a:prstGeom prst="moon">
                <a:avLst>
                  <a:gd name="adj" fmla="val 49773"/>
                </a:avLst>
              </a:prstGeom>
              <a:solidFill>
                <a:srgbClr val="FFFFFF">
                  <a:alpha val="3137"/>
                </a:srgbClr>
              </a:solidFill>
              <a:ln w="9525">
                <a:noFill/>
                <a:miter lim="800000"/>
              </a:ln>
            </p:spPr>
            <p:txBody>
              <a:bodyPr wrap="none" anchor="ctr"/>
              <a:lstStyle/>
              <a:p>
                <a:endParaRPr lang="zh-CN" altLang="en-US"/>
              </a:p>
            </p:txBody>
          </p:sp>
          <p:sp>
            <p:nvSpPr>
              <p:cNvPr id="28" name="自选图形 30"/>
              <p:cNvSpPr>
                <a:spLocks noChangeArrowheads="1"/>
              </p:cNvSpPr>
              <p:nvPr/>
            </p:nvSpPr>
            <p:spPr bwMode="gray">
              <a:xfrm rot="6373927">
                <a:off x="2071" y="2296"/>
                <a:ext cx="227" cy="816"/>
              </a:xfrm>
              <a:prstGeom prst="moon">
                <a:avLst>
                  <a:gd name="adj" fmla="val 49773"/>
                </a:avLst>
              </a:prstGeom>
              <a:solidFill>
                <a:srgbClr val="FFFFFF">
                  <a:alpha val="3137"/>
                </a:srgbClr>
              </a:solidFill>
              <a:ln w="9525">
                <a:noFill/>
                <a:miter lim="800000"/>
              </a:ln>
            </p:spPr>
            <p:txBody>
              <a:bodyPr wrap="none" anchor="ctr"/>
              <a:lstStyle/>
              <a:p>
                <a:endParaRPr lang="zh-CN" altLang="en-US"/>
              </a:p>
            </p:txBody>
          </p:sp>
          <p:sp>
            <p:nvSpPr>
              <p:cNvPr id="29" name="自选图形 31"/>
              <p:cNvSpPr>
                <a:spLocks noChangeArrowheads="1"/>
              </p:cNvSpPr>
              <p:nvPr/>
            </p:nvSpPr>
            <p:spPr bwMode="gray">
              <a:xfrm rot="6906312">
                <a:off x="2161" y="2326"/>
                <a:ext cx="227" cy="816"/>
              </a:xfrm>
              <a:prstGeom prst="moon">
                <a:avLst>
                  <a:gd name="adj" fmla="val 49773"/>
                </a:avLst>
              </a:prstGeom>
              <a:solidFill>
                <a:srgbClr val="FFFFFF">
                  <a:alpha val="3137"/>
                </a:srgbClr>
              </a:solidFill>
              <a:ln w="9525">
                <a:noFill/>
                <a:miter lim="800000"/>
              </a:ln>
            </p:spPr>
            <p:txBody>
              <a:bodyPr wrap="none" anchor="ctr"/>
              <a:lstStyle/>
              <a:p>
                <a:endParaRPr lang="zh-CN" altLang="en-US"/>
              </a:p>
            </p:txBody>
          </p:sp>
        </p:grpSp>
      </p:grpSp>
      <p:grpSp>
        <p:nvGrpSpPr>
          <p:cNvPr id="34" name="组合 32"/>
          <p:cNvGrpSpPr/>
          <p:nvPr/>
        </p:nvGrpSpPr>
        <p:grpSpPr bwMode="auto">
          <a:xfrm>
            <a:off x="4719525" y="2666584"/>
            <a:ext cx="3030568" cy="3689390"/>
            <a:chOff x="1381" y="2037"/>
            <a:chExt cx="851" cy="1031"/>
          </a:xfrm>
        </p:grpSpPr>
        <p:pic>
          <p:nvPicPr>
            <p:cNvPr id="35" name="图片 33" descr="circuler_1"/>
            <p:cNvPicPr>
              <a:picLocks noChangeAspect="1" noChangeArrowheads="1"/>
            </p:cNvPicPr>
            <p:nvPr/>
          </p:nvPicPr>
          <p:blipFill>
            <a:blip r:embed="rId3"/>
            <a:srcRect/>
            <a:stretch>
              <a:fillRect/>
            </a:stretch>
          </p:blipFill>
          <p:spPr bwMode="gray">
            <a:xfrm>
              <a:off x="1381" y="2037"/>
              <a:ext cx="851" cy="842"/>
            </a:xfrm>
            <a:prstGeom prst="rect">
              <a:avLst/>
            </a:prstGeom>
            <a:noFill/>
            <a:ln w="9525">
              <a:noFill/>
              <a:miter lim="800000"/>
              <a:headEnd/>
              <a:tailEnd/>
            </a:ln>
          </p:spPr>
        </p:pic>
        <p:sp>
          <p:nvSpPr>
            <p:cNvPr id="36" name="椭圆 34"/>
            <p:cNvSpPr>
              <a:spLocks noChangeArrowheads="1"/>
            </p:cNvSpPr>
            <p:nvPr/>
          </p:nvSpPr>
          <p:spPr bwMode="gray">
            <a:xfrm>
              <a:off x="1392" y="2043"/>
              <a:ext cx="840" cy="838"/>
            </a:xfrm>
            <a:prstGeom prst="ellipse">
              <a:avLst/>
            </a:prstGeom>
            <a:gradFill rotWithShape="1">
              <a:gsLst>
                <a:gs pos="0">
                  <a:srgbClr val="96AB94">
                    <a:alpha val="39999"/>
                  </a:srgbClr>
                </a:gs>
                <a:gs pos="17000">
                  <a:srgbClr val="D4DEFF">
                    <a:alpha val="50199"/>
                  </a:srgbClr>
                </a:gs>
                <a:gs pos="47000">
                  <a:srgbClr val="D4DEFF">
                    <a:alpha val="68200"/>
                  </a:srgbClr>
                </a:gs>
                <a:gs pos="100000">
                  <a:srgbClr val="8488C4"/>
                </a:gs>
              </a:gsLst>
              <a:lin ang="5400000" scaled="1"/>
            </a:gradFill>
            <a:ln>
              <a:noFill/>
            </a:ln>
            <a:effectLst/>
          </p:spPr>
          <p:txBody>
            <a:bodyPr wrap="none" anchor="ctr"/>
            <a:lstStyle/>
            <a:p>
              <a:pPr>
                <a:defRPr/>
              </a:pPr>
              <a:endParaRPr lang="zh-CN" altLang="en-US">
                <a:ea typeface="+mn-ea"/>
              </a:endParaRPr>
            </a:p>
          </p:txBody>
        </p:sp>
        <p:grpSp>
          <p:nvGrpSpPr>
            <p:cNvPr id="37" name="组合 35"/>
            <p:cNvGrpSpPr/>
            <p:nvPr/>
          </p:nvGrpSpPr>
          <p:grpSpPr bwMode="auto">
            <a:xfrm rot="-3733502" flipH="1" flipV="1">
              <a:off x="1637" y="2613"/>
              <a:ext cx="733" cy="178"/>
              <a:chOff x="2532" y="1051"/>
              <a:chExt cx="893" cy="246"/>
            </a:xfrm>
          </p:grpSpPr>
          <p:grpSp>
            <p:nvGrpSpPr>
              <p:cNvPr id="38" name="组合 36"/>
              <p:cNvGrpSpPr/>
              <p:nvPr/>
            </p:nvGrpSpPr>
            <p:grpSpPr bwMode="auto">
              <a:xfrm>
                <a:off x="2532" y="1051"/>
                <a:ext cx="743" cy="185"/>
                <a:chOff x="1565" y="2568"/>
                <a:chExt cx="1118" cy="279"/>
              </a:xfrm>
            </p:grpSpPr>
            <p:sp>
              <p:nvSpPr>
                <p:cNvPr id="44" name="自选图形 37"/>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45" name="自选图形 38"/>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46" name="自选图形 39"/>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47" name="自选图形 40"/>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grpSp>
          <p:grpSp>
            <p:nvGrpSpPr>
              <p:cNvPr id="39" name="组合 41"/>
              <p:cNvGrpSpPr/>
              <p:nvPr/>
            </p:nvGrpSpPr>
            <p:grpSpPr bwMode="auto">
              <a:xfrm rot="1353540">
                <a:off x="2682" y="1111"/>
                <a:ext cx="743" cy="186"/>
                <a:chOff x="1565" y="2568"/>
                <a:chExt cx="1118" cy="279"/>
              </a:xfrm>
            </p:grpSpPr>
            <p:sp>
              <p:nvSpPr>
                <p:cNvPr id="40" name="自选图形 42"/>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41" name="自选图形 43"/>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42" name="自选图形 44"/>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43" name="自选图形 45"/>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grpSp>
        </p:grpSp>
      </p:grpSp>
      <p:sp>
        <p:nvSpPr>
          <p:cNvPr id="48" name="矩形 46"/>
          <p:cNvSpPr>
            <a:spLocks noChangeArrowheads="1"/>
          </p:cNvSpPr>
          <p:nvPr/>
        </p:nvSpPr>
        <p:spPr bwMode="gray">
          <a:xfrm>
            <a:off x="1985962" y="2799180"/>
            <a:ext cx="2530475" cy="1045058"/>
          </a:xfrm>
          <a:prstGeom prst="rect">
            <a:avLst/>
          </a:prstGeom>
          <a:solidFill>
            <a:schemeClr val="bg2"/>
          </a:solidFill>
          <a:ln>
            <a:noFill/>
          </a:ln>
          <a:effectLst>
            <a:outerShdw dist="35921" dir="2700000" algn="ctr" rotWithShape="0">
              <a:schemeClr val="tx1">
                <a:alpha val="50000"/>
              </a:schemeClr>
            </a:outerShdw>
          </a:effectLst>
        </p:spPr>
        <p:txBody>
          <a:bodyPr wrap="none" anchor="ctr"/>
          <a:lstStyle/>
          <a:p>
            <a:pPr>
              <a:defRPr/>
            </a:pPr>
            <a:endParaRPr lang="zh-CN" altLang="en-US">
              <a:ea typeface="+mn-ea"/>
            </a:endParaRPr>
          </a:p>
        </p:txBody>
      </p:sp>
      <p:sp>
        <p:nvSpPr>
          <p:cNvPr id="49" name="任意多边形 47"/>
          <p:cNvSpPr/>
          <p:nvPr/>
        </p:nvSpPr>
        <p:spPr bwMode="gray">
          <a:xfrm>
            <a:off x="8753475" y="2356268"/>
            <a:ext cx="1627187" cy="449262"/>
          </a:xfrm>
          <a:custGeom>
            <a:avLst/>
            <a:gdLst>
              <a:gd name="T0" fmla="*/ 1 w 880"/>
              <a:gd name="T1" fmla="*/ 113 h 283"/>
              <a:gd name="T2" fmla="*/ 1 w 880"/>
              <a:gd name="T3" fmla="*/ 283 h 283"/>
              <a:gd name="T4" fmla="*/ 880 w 880"/>
              <a:gd name="T5" fmla="*/ 283 h 283"/>
              <a:gd name="T6" fmla="*/ 880 w 880"/>
              <a:gd name="T7" fmla="*/ 106 h 283"/>
              <a:gd name="T8" fmla="*/ 742 w 880"/>
              <a:gd name="T9" fmla="*/ 4 h 283"/>
              <a:gd name="T10" fmla="*/ 140 w 880"/>
              <a:gd name="T11" fmla="*/ 4 h 283"/>
              <a:gd name="T12" fmla="*/ 1 w 880"/>
              <a:gd name="T13" fmla="*/ 113 h 283"/>
            </a:gdLst>
            <a:ahLst/>
            <a:cxnLst>
              <a:cxn ang="0">
                <a:pos x="T0" y="T1"/>
              </a:cxn>
              <a:cxn ang="0">
                <a:pos x="T2" y="T3"/>
              </a:cxn>
              <a:cxn ang="0">
                <a:pos x="T4" y="T5"/>
              </a:cxn>
              <a:cxn ang="0">
                <a:pos x="T6" y="T7"/>
              </a:cxn>
              <a:cxn ang="0">
                <a:pos x="T8" y="T9"/>
              </a:cxn>
              <a:cxn ang="0">
                <a:pos x="T10" y="T11"/>
              </a:cxn>
              <a:cxn ang="0">
                <a:pos x="T12" y="T13"/>
              </a:cxn>
            </a:cxnLst>
            <a:rect l="0" t="0" r="r" b="b"/>
            <a:pathLst>
              <a:path w="880" h="283">
                <a:moveTo>
                  <a:pt x="1" y="113"/>
                </a:moveTo>
                <a:cubicBezTo>
                  <a:pt x="1" y="237"/>
                  <a:pt x="1" y="283"/>
                  <a:pt x="1" y="283"/>
                </a:cubicBezTo>
                <a:lnTo>
                  <a:pt x="880" y="283"/>
                </a:lnTo>
                <a:lnTo>
                  <a:pt x="880" y="106"/>
                </a:lnTo>
                <a:cubicBezTo>
                  <a:pt x="878" y="68"/>
                  <a:pt x="862" y="4"/>
                  <a:pt x="742" y="4"/>
                </a:cubicBezTo>
                <a:cubicBezTo>
                  <a:pt x="365" y="4"/>
                  <a:pt x="140" y="4"/>
                  <a:pt x="140" y="4"/>
                </a:cubicBezTo>
                <a:cubicBezTo>
                  <a:pt x="16" y="0"/>
                  <a:pt x="0" y="91"/>
                  <a:pt x="1" y="113"/>
                </a:cubicBezTo>
                <a:close/>
              </a:path>
            </a:pathLst>
          </a:custGeom>
          <a:solidFill>
            <a:schemeClr val="hlink"/>
          </a:solidFill>
          <a:ln>
            <a:noFill/>
          </a:ln>
          <a:effectLst>
            <a:outerShdw dist="35921" dir="2700000" algn="ctr" rotWithShape="0">
              <a:schemeClr val="tx1">
                <a:alpha val="50000"/>
              </a:schemeClr>
            </a:outerShdw>
          </a:effectLst>
        </p:spPr>
        <p:txBody>
          <a:bodyPr wrap="none" anchor="ctr"/>
          <a:lstStyle/>
          <a:p>
            <a:pPr>
              <a:defRPr/>
            </a:pPr>
            <a:endParaRPr lang="zh-CN" altLang="en-US">
              <a:ea typeface="+mn-ea"/>
            </a:endParaRPr>
          </a:p>
        </p:txBody>
      </p:sp>
      <p:sp>
        <p:nvSpPr>
          <p:cNvPr id="50" name="矩形 48"/>
          <p:cNvSpPr>
            <a:spLocks noChangeArrowheads="1"/>
          </p:cNvSpPr>
          <p:nvPr/>
        </p:nvSpPr>
        <p:spPr bwMode="gray">
          <a:xfrm>
            <a:off x="7859712" y="2805530"/>
            <a:ext cx="2692400" cy="999213"/>
          </a:xfrm>
          <a:prstGeom prst="rect">
            <a:avLst/>
          </a:prstGeom>
          <a:solidFill>
            <a:schemeClr val="bg2"/>
          </a:solidFill>
          <a:ln>
            <a:noFill/>
          </a:ln>
          <a:effectLst>
            <a:outerShdw dist="35921" dir="2700000" algn="ctr" rotWithShape="0">
              <a:schemeClr val="tx1">
                <a:alpha val="50000"/>
              </a:schemeClr>
            </a:outerShdw>
          </a:effectLst>
        </p:spPr>
        <p:txBody>
          <a:bodyPr wrap="none" anchor="ctr"/>
          <a:lstStyle/>
          <a:p>
            <a:pPr>
              <a:defRPr/>
            </a:pPr>
            <a:endParaRPr lang="zh-CN" altLang="en-US">
              <a:ea typeface="+mn-ea"/>
            </a:endParaRPr>
          </a:p>
        </p:txBody>
      </p:sp>
      <p:sp>
        <p:nvSpPr>
          <p:cNvPr id="51" name="任意多边形 49"/>
          <p:cNvSpPr/>
          <p:nvPr/>
        </p:nvSpPr>
        <p:spPr bwMode="gray">
          <a:xfrm>
            <a:off x="8761412" y="4780380"/>
            <a:ext cx="1790700" cy="449263"/>
          </a:xfrm>
          <a:custGeom>
            <a:avLst/>
            <a:gdLst>
              <a:gd name="T0" fmla="*/ 1 w 880"/>
              <a:gd name="T1" fmla="*/ 113 h 283"/>
              <a:gd name="T2" fmla="*/ 1 w 880"/>
              <a:gd name="T3" fmla="*/ 283 h 283"/>
              <a:gd name="T4" fmla="*/ 880 w 880"/>
              <a:gd name="T5" fmla="*/ 283 h 283"/>
              <a:gd name="T6" fmla="*/ 880 w 880"/>
              <a:gd name="T7" fmla="*/ 106 h 283"/>
              <a:gd name="T8" fmla="*/ 742 w 880"/>
              <a:gd name="T9" fmla="*/ 4 h 283"/>
              <a:gd name="T10" fmla="*/ 140 w 880"/>
              <a:gd name="T11" fmla="*/ 4 h 283"/>
              <a:gd name="T12" fmla="*/ 1 w 880"/>
              <a:gd name="T13" fmla="*/ 113 h 283"/>
            </a:gdLst>
            <a:ahLst/>
            <a:cxnLst>
              <a:cxn ang="0">
                <a:pos x="T0" y="T1"/>
              </a:cxn>
              <a:cxn ang="0">
                <a:pos x="T2" y="T3"/>
              </a:cxn>
              <a:cxn ang="0">
                <a:pos x="T4" y="T5"/>
              </a:cxn>
              <a:cxn ang="0">
                <a:pos x="T6" y="T7"/>
              </a:cxn>
              <a:cxn ang="0">
                <a:pos x="T8" y="T9"/>
              </a:cxn>
              <a:cxn ang="0">
                <a:pos x="T10" y="T11"/>
              </a:cxn>
              <a:cxn ang="0">
                <a:pos x="T12" y="T13"/>
              </a:cxn>
            </a:cxnLst>
            <a:rect l="0" t="0" r="r" b="b"/>
            <a:pathLst>
              <a:path w="880" h="283">
                <a:moveTo>
                  <a:pt x="1" y="113"/>
                </a:moveTo>
                <a:cubicBezTo>
                  <a:pt x="1" y="237"/>
                  <a:pt x="1" y="283"/>
                  <a:pt x="1" y="283"/>
                </a:cubicBezTo>
                <a:lnTo>
                  <a:pt x="880" y="283"/>
                </a:lnTo>
                <a:lnTo>
                  <a:pt x="880" y="106"/>
                </a:lnTo>
                <a:cubicBezTo>
                  <a:pt x="878" y="68"/>
                  <a:pt x="862" y="4"/>
                  <a:pt x="742" y="4"/>
                </a:cubicBezTo>
                <a:cubicBezTo>
                  <a:pt x="365" y="4"/>
                  <a:pt x="140" y="4"/>
                  <a:pt x="140" y="4"/>
                </a:cubicBezTo>
                <a:cubicBezTo>
                  <a:pt x="16" y="0"/>
                  <a:pt x="0" y="91"/>
                  <a:pt x="1" y="113"/>
                </a:cubicBezTo>
                <a:close/>
              </a:path>
            </a:pathLst>
          </a:custGeom>
          <a:solidFill>
            <a:schemeClr val="folHlink"/>
          </a:solidFill>
          <a:ln>
            <a:noFill/>
          </a:ln>
          <a:effectLst>
            <a:outerShdw dist="35921" dir="2700000" algn="ctr" rotWithShape="0">
              <a:schemeClr val="tx1">
                <a:alpha val="50000"/>
              </a:schemeClr>
            </a:outerShdw>
          </a:effectLst>
        </p:spPr>
        <p:txBody>
          <a:bodyPr wrap="none" anchor="ctr"/>
          <a:lstStyle/>
          <a:p>
            <a:pPr>
              <a:defRPr/>
            </a:pPr>
            <a:endParaRPr lang="zh-CN" altLang="en-US">
              <a:ea typeface="+mn-ea"/>
            </a:endParaRPr>
          </a:p>
        </p:txBody>
      </p:sp>
      <p:sp>
        <p:nvSpPr>
          <p:cNvPr id="52" name="矩形 50"/>
          <p:cNvSpPr>
            <a:spLocks noChangeArrowheads="1"/>
          </p:cNvSpPr>
          <p:nvPr/>
        </p:nvSpPr>
        <p:spPr bwMode="gray">
          <a:xfrm>
            <a:off x="7867650" y="5229643"/>
            <a:ext cx="2684462" cy="1154132"/>
          </a:xfrm>
          <a:prstGeom prst="rect">
            <a:avLst/>
          </a:prstGeom>
          <a:solidFill>
            <a:schemeClr val="bg2"/>
          </a:solidFill>
          <a:ln>
            <a:noFill/>
          </a:ln>
          <a:effectLst>
            <a:outerShdw dist="35921" dir="2700000" algn="ctr" rotWithShape="0">
              <a:schemeClr val="tx1">
                <a:alpha val="50000"/>
              </a:schemeClr>
            </a:outerShdw>
          </a:effectLst>
        </p:spPr>
        <p:txBody>
          <a:bodyPr wrap="none" anchor="ctr"/>
          <a:lstStyle/>
          <a:p>
            <a:pPr>
              <a:defRPr/>
            </a:pPr>
            <a:endParaRPr lang="zh-CN" altLang="en-US">
              <a:ea typeface="+mn-ea"/>
            </a:endParaRPr>
          </a:p>
        </p:txBody>
      </p:sp>
      <p:sp>
        <p:nvSpPr>
          <p:cNvPr id="53" name="任意多边形 51"/>
          <p:cNvSpPr/>
          <p:nvPr/>
        </p:nvSpPr>
        <p:spPr bwMode="gray">
          <a:xfrm>
            <a:off x="1995487" y="4797843"/>
            <a:ext cx="1638300" cy="449262"/>
          </a:xfrm>
          <a:custGeom>
            <a:avLst/>
            <a:gdLst>
              <a:gd name="T0" fmla="*/ 1 w 880"/>
              <a:gd name="T1" fmla="*/ 113 h 283"/>
              <a:gd name="T2" fmla="*/ 1 w 880"/>
              <a:gd name="T3" fmla="*/ 283 h 283"/>
              <a:gd name="T4" fmla="*/ 880 w 880"/>
              <a:gd name="T5" fmla="*/ 283 h 283"/>
              <a:gd name="T6" fmla="*/ 880 w 880"/>
              <a:gd name="T7" fmla="*/ 106 h 283"/>
              <a:gd name="T8" fmla="*/ 742 w 880"/>
              <a:gd name="T9" fmla="*/ 4 h 283"/>
              <a:gd name="T10" fmla="*/ 140 w 880"/>
              <a:gd name="T11" fmla="*/ 4 h 283"/>
              <a:gd name="T12" fmla="*/ 1 w 880"/>
              <a:gd name="T13" fmla="*/ 113 h 283"/>
            </a:gdLst>
            <a:ahLst/>
            <a:cxnLst>
              <a:cxn ang="0">
                <a:pos x="T0" y="T1"/>
              </a:cxn>
              <a:cxn ang="0">
                <a:pos x="T2" y="T3"/>
              </a:cxn>
              <a:cxn ang="0">
                <a:pos x="T4" y="T5"/>
              </a:cxn>
              <a:cxn ang="0">
                <a:pos x="T6" y="T7"/>
              </a:cxn>
              <a:cxn ang="0">
                <a:pos x="T8" y="T9"/>
              </a:cxn>
              <a:cxn ang="0">
                <a:pos x="T10" y="T11"/>
              </a:cxn>
              <a:cxn ang="0">
                <a:pos x="T12" y="T13"/>
              </a:cxn>
            </a:cxnLst>
            <a:rect l="0" t="0" r="r" b="b"/>
            <a:pathLst>
              <a:path w="880" h="283">
                <a:moveTo>
                  <a:pt x="1" y="113"/>
                </a:moveTo>
                <a:cubicBezTo>
                  <a:pt x="1" y="237"/>
                  <a:pt x="1" y="283"/>
                  <a:pt x="1" y="283"/>
                </a:cubicBezTo>
                <a:lnTo>
                  <a:pt x="880" y="283"/>
                </a:lnTo>
                <a:lnTo>
                  <a:pt x="880" y="106"/>
                </a:lnTo>
                <a:cubicBezTo>
                  <a:pt x="878" y="68"/>
                  <a:pt x="862" y="4"/>
                  <a:pt x="742" y="4"/>
                </a:cubicBezTo>
                <a:cubicBezTo>
                  <a:pt x="365" y="4"/>
                  <a:pt x="140" y="4"/>
                  <a:pt x="140" y="4"/>
                </a:cubicBezTo>
                <a:cubicBezTo>
                  <a:pt x="16" y="0"/>
                  <a:pt x="0" y="91"/>
                  <a:pt x="1" y="113"/>
                </a:cubicBezTo>
                <a:close/>
              </a:path>
            </a:pathLst>
          </a:custGeom>
          <a:solidFill>
            <a:schemeClr val="accent2"/>
          </a:solidFill>
          <a:ln>
            <a:noFill/>
          </a:ln>
          <a:effectLst>
            <a:outerShdw dist="35921" dir="2700000" algn="ctr" rotWithShape="0">
              <a:schemeClr val="tx1">
                <a:alpha val="50000"/>
              </a:schemeClr>
            </a:outerShdw>
          </a:effectLst>
        </p:spPr>
        <p:txBody>
          <a:bodyPr wrap="none" anchor="ctr"/>
          <a:lstStyle/>
          <a:p>
            <a:pPr>
              <a:defRPr/>
            </a:pPr>
            <a:endParaRPr lang="zh-CN" altLang="en-US">
              <a:ea typeface="+mn-ea"/>
            </a:endParaRPr>
          </a:p>
        </p:txBody>
      </p:sp>
      <p:sp>
        <p:nvSpPr>
          <p:cNvPr id="54" name="矩形 52"/>
          <p:cNvSpPr>
            <a:spLocks noChangeArrowheads="1"/>
          </p:cNvSpPr>
          <p:nvPr/>
        </p:nvSpPr>
        <p:spPr bwMode="gray">
          <a:xfrm>
            <a:off x="1997075" y="5247105"/>
            <a:ext cx="2530475" cy="1136670"/>
          </a:xfrm>
          <a:prstGeom prst="rect">
            <a:avLst/>
          </a:prstGeom>
          <a:solidFill>
            <a:schemeClr val="bg2"/>
          </a:solidFill>
          <a:ln>
            <a:noFill/>
          </a:ln>
          <a:effectLst>
            <a:outerShdw dist="35921" dir="2700000" algn="ctr" rotWithShape="0">
              <a:schemeClr val="tx1">
                <a:alpha val="50000"/>
              </a:schemeClr>
            </a:outerShdw>
          </a:effectLst>
        </p:spPr>
        <p:txBody>
          <a:bodyPr wrap="none" anchor="ctr"/>
          <a:lstStyle/>
          <a:p>
            <a:pPr>
              <a:defRPr/>
            </a:pPr>
            <a:endParaRPr lang="zh-CN" altLang="en-US">
              <a:ea typeface="+mn-ea"/>
            </a:endParaRPr>
          </a:p>
        </p:txBody>
      </p:sp>
      <p:sp>
        <p:nvSpPr>
          <p:cNvPr id="55" name="文本框 53"/>
          <p:cNvSpPr txBox="1">
            <a:spLocks noChangeArrowheads="1"/>
          </p:cNvSpPr>
          <p:nvPr/>
        </p:nvSpPr>
        <p:spPr bwMode="gray">
          <a:xfrm>
            <a:off x="2062162" y="2392780"/>
            <a:ext cx="1470025" cy="461665"/>
          </a:xfrm>
          <a:prstGeom prst="rect">
            <a:avLst/>
          </a:prstGeom>
          <a:noFill/>
          <a:ln w="9525">
            <a:noFill/>
            <a:miter lim="800000"/>
          </a:ln>
        </p:spPr>
        <p:txBody>
          <a:bodyPr>
            <a:spAutoFit/>
          </a:bodyPr>
          <a:lstStyle/>
          <a:p>
            <a:pPr algn="ctr">
              <a:spcBef>
                <a:spcPct val="50000"/>
              </a:spcBef>
            </a:pPr>
            <a:r>
              <a:rPr lang="en-US" altLang="zh-CN" b="1" dirty="0">
                <a:solidFill>
                  <a:schemeClr val="bg1"/>
                </a:solidFill>
                <a:cs typeface="Arial" panose="020B0604020202020204" pitchFamily="34" charset="0"/>
              </a:rPr>
              <a:t>1</a:t>
            </a:r>
          </a:p>
        </p:txBody>
      </p:sp>
      <p:sp>
        <p:nvSpPr>
          <p:cNvPr id="56" name="文本框 54"/>
          <p:cNvSpPr txBox="1">
            <a:spLocks noChangeArrowheads="1"/>
          </p:cNvSpPr>
          <p:nvPr/>
        </p:nvSpPr>
        <p:spPr bwMode="gray">
          <a:xfrm>
            <a:off x="2082800" y="4840705"/>
            <a:ext cx="1470025" cy="461665"/>
          </a:xfrm>
          <a:prstGeom prst="rect">
            <a:avLst/>
          </a:prstGeom>
          <a:noFill/>
          <a:ln w="9525">
            <a:noFill/>
            <a:miter lim="800000"/>
          </a:ln>
        </p:spPr>
        <p:txBody>
          <a:bodyPr>
            <a:spAutoFit/>
          </a:bodyPr>
          <a:lstStyle/>
          <a:p>
            <a:pPr algn="ctr">
              <a:spcBef>
                <a:spcPct val="50000"/>
              </a:spcBef>
            </a:pPr>
            <a:r>
              <a:rPr lang="en-US" altLang="zh-CN" b="1" dirty="0">
                <a:solidFill>
                  <a:schemeClr val="bg1"/>
                </a:solidFill>
                <a:cs typeface="Arial" panose="020B0604020202020204" pitchFamily="34" charset="0"/>
              </a:rPr>
              <a:t>3</a:t>
            </a:r>
          </a:p>
        </p:txBody>
      </p:sp>
      <p:sp>
        <p:nvSpPr>
          <p:cNvPr id="57" name="文本框 55"/>
          <p:cNvSpPr txBox="1">
            <a:spLocks noChangeArrowheads="1"/>
          </p:cNvSpPr>
          <p:nvPr/>
        </p:nvSpPr>
        <p:spPr bwMode="gray">
          <a:xfrm>
            <a:off x="8843962" y="2411830"/>
            <a:ext cx="1708150" cy="461665"/>
          </a:xfrm>
          <a:prstGeom prst="rect">
            <a:avLst/>
          </a:prstGeom>
          <a:noFill/>
          <a:ln w="9525">
            <a:noFill/>
            <a:miter lim="800000"/>
          </a:ln>
        </p:spPr>
        <p:txBody>
          <a:bodyPr wrap="square">
            <a:spAutoFit/>
          </a:bodyPr>
          <a:lstStyle/>
          <a:p>
            <a:pPr algn="ctr">
              <a:spcBef>
                <a:spcPct val="50000"/>
              </a:spcBef>
            </a:pPr>
            <a:r>
              <a:rPr lang="en-US" altLang="zh-CN" b="1" dirty="0">
                <a:solidFill>
                  <a:schemeClr val="bg1"/>
                </a:solidFill>
                <a:cs typeface="Arial" panose="020B0604020202020204" pitchFamily="34" charset="0"/>
              </a:rPr>
              <a:t>2</a:t>
            </a:r>
          </a:p>
        </p:txBody>
      </p:sp>
      <p:sp>
        <p:nvSpPr>
          <p:cNvPr id="58" name="文本框 56"/>
          <p:cNvSpPr txBox="1">
            <a:spLocks noChangeArrowheads="1"/>
          </p:cNvSpPr>
          <p:nvPr/>
        </p:nvSpPr>
        <p:spPr bwMode="gray">
          <a:xfrm>
            <a:off x="8843962" y="4829593"/>
            <a:ext cx="1470025" cy="461665"/>
          </a:xfrm>
          <a:prstGeom prst="rect">
            <a:avLst/>
          </a:prstGeom>
          <a:noFill/>
          <a:ln w="9525">
            <a:noFill/>
            <a:miter lim="800000"/>
          </a:ln>
        </p:spPr>
        <p:txBody>
          <a:bodyPr>
            <a:spAutoFit/>
          </a:bodyPr>
          <a:lstStyle/>
          <a:p>
            <a:pPr algn="ctr">
              <a:spcBef>
                <a:spcPct val="50000"/>
              </a:spcBef>
            </a:pPr>
            <a:r>
              <a:rPr lang="en-US" altLang="zh-CN" b="1" dirty="0">
                <a:solidFill>
                  <a:schemeClr val="bg1"/>
                </a:solidFill>
                <a:cs typeface="Arial" panose="020B0604020202020204" pitchFamily="34" charset="0"/>
              </a:rPr>
              <a:t>4</a:t>
            </a:r>
          </a:p>
        </p:txBody>
      </p:sp>
      <p:sp>
        <p:nvSpPr>
          <p:cNvPr id="59" name="文本框 57"/>
          <p:cNvSpPr txBox="1">
            <a:spLocks noChangeArrowheads="1"/>
          </p:cNvSpPr>
          <p:nvPr/>
        </p:nvSpPr>
        <p:spPr bwMode="gray">
          <a:xfrm>
            <a:off x="5153247" y="3349248"/>
            <a:ext cx="2073362" cy="1815882"/>
          </a:xfrm>
          <a:prstGeom prst="rect">
            <a:avLst/>
          </a:prstGeom>
          <a:noFill/>
          <a:ln w="9525">
            <a:noFill/>
            <a:miter lim="800000"/>
          </a:ln>
        </p:spPr>
        <p:txBody>
          <a:bodyPr wrap="square">
            <a:spAutoFit/>
          </a:bodyPr>
          <a:lstStyle/>
          <a:p>
            <a:pPr algn="ctr">
              <a:spcBef>
                <a:spcPct val="50000"/>
              </a:spcBef>
            </a:pPr>
            <a:r>
              <a:rPr lang="zh-CN" altLang="zh-CN" sz="2800" b="1" dirty="0"/>
              <a:t>招标</a:t>
            </a:r>
            <a:endParaRPr lang="en-US" altLang="zh-CN" sz="2800" b="1" dirty="0"/>
          </a:p>
          <a:p>
            <a:pPr algn="ctr">
              <a:spcBef>
                <a:spcPct val="50000"/>
              </a:spcBef>
            </a:pPr>
            <a:r>
              <a:rPr lang="zh-CN" altLang="zh-CN" sz="2800" b="1" dirty="0"/>
              <a:t>代理机构</a:t>
            </a:r>
            <a:endParaRPr lang="en-US" altLang="zh-CN" sz="2800" b="1" dirty="0"/>
          </a:p>
          <a:p>
            <a:pPr algn="ctr">
              <a:spcBef>
                <a:spcPct val="50000"/>
              </a:spcBef>
            </a:pPr>
            <a:r>
              <a:rPr lang="zh-CN" altLang="zh-CN" sz="2800" b="1" dirty="0"/>
              <a:t>的义务</a:t>
            </a:r>
            <a:endParaRPr lang="en-US" altLang="zh-CN" sz="2800" b="1" dirty="0">
              <a:cs typeface="Arial" panose="020B0604020202020204" pitchFamily="34" charset="0"/>
            </a:endParaRPr>
          </a:p>
        </p:txBody>
      </p:sp>
      <p:sp>
        <p:nvSpPr>
          <p:cNvPr id="60" name="矩形 58"/>
          <p:cNvSpPr>
            <a:spLocks noChangeArrowheads="1"/>
          </p:cNvSpPr>
          <p:nvPr/>
        </p:nvSpPr>
        <p:spPr bwMode="gray">
          <a:xfrm>
            <a:off x="2017712" y="3043526"/>
            <a:ext cx="2478088" cy="584775"/>
          </a:xfrm>
          <a:prstGeom prst="rect">
            <a:avLst/>
          </a:prstGeom>
          <a:noFill/>
          <a:ln w="9525">
            <a:noFill/>
            <a:miter lim="800000"/>
          </a:ln>
        </p:spPr>
        <p:txBody>
          <a:bodyPr>
            <a:spAutoFit/>
          </a:bodyPr>
          <a:lstStyle/>
          <a:p>
            <a:pPr algn="ctr"/>
            <a:r>
              <a:rPr lang="zh-CN" altLang="zh-CN" sz="1600" dirty="0"/>
              <a:t>维护招标人和投标人</a:t>
            </a:r>
            <a:endParaRPr lang="en-US" altLang="zh-CN" sz="1600" dirty="0"/>
          </a:p>
          <a:p>
            <a:pPr algn="ctr"/>
            <a:r>
              <a:rPr lang="zh-CN" altLang="zh-CN" sz="1600" dirty="0"/>
              <a:t>的合法利益</a:t>
            </a:r>
            <a:endParaRPr lang="en-US" altLang="zh-CN" sz="1600" b="1" dirty="0">
              <a:cs typeface="Arial" panose="020B0604020202020204" pitchFamily="34" charset="0"/>
            </a:endParaRPr>
          </a:p>
        </p:txBody>
      </p:sp>
      <p:sp>
        <p:nvSpPr>
          <p:cNvPr id="61" name="矩形 59"/>
          <p:cNvSpPr>
            <a:spLocks noChangeArrowheads="1"/>
          </p:cNvSpPr>
          <p:nvPr/>
        </p:nvSpPr>
        <p:spPr bwMode="gray">
          <a:xfrm>
            <a:off x="2028825" y="5429668"/>
            <a:ext cx="2478087" cy="830997"/>
          </a:xfrm>
          <a:prstGeom prst="rect">
            <a:avLst/>
          </a:prstGeom>
          <a:noFill/>
          <a:ln w="9525">
            <a:noFill/>
            <a:miter lim="800000"/>
          </a:ln>
        </p:spPr>
        <p:txBody>
          <a:bodyPr>
            <a:spAutoFit/>
          </a:bodyPr>
          <a:lstStyle/>
          <a:p>
            <a:r>
              <a:rPr lang="zh-CN" altLang="zh-CN" sz="1600" dirty="0"/>
              <a:t>接受国家招、投标管理机构与有关行业组织的指导、监督</a:t>
            </a:r>
            <a:endParaRPr lang="en-US" altLang="zh-CN" sz="1600" b="1" dirty="0">
              <a:cs typeface="Arial" panose="020B0604020202020204" pitchFamily="34" charset="0"/>
            </a:endParaRPr>
          </a:p>
        </p:txBody>
      </p:sp>
      <p:sp>
        <p:nvSpPr>
          <p:cNvPr id="62" name="矩形 60"/>
          <p:cNvSpPr>
            <a:spLocks noChangeArrowheads="1"/>
          </p:cNvSpPr>
          <p:nvPr/>
        </p:nvSpPr>
        <p:spPr bwMode="gray">
          <a:xfrm>
            <a:off x="8002424" y="3088363"/>
            <a:ext cx="2478088" cy="338554"/>
          </a:xfrm>
          <a:prstGeom prst="rect">
            <a:avLst/>
          </a:prstGeom>
          <a:noFill/>
          <a:ln w="9525">
            <a:noFill/>
            <a:miter lim="800000"/>
          </a:ln>
        </p:spPr>
        <p:txBody>
          <a:bodyPr>
            <a:spAutoFit/>
          </a:bodyPr>
          <a:lstStyle/>
          <a:p>
            <a:r>
              <a:rPr lang="zh-CN" altLang="zh-CN" sz="1600" dirty="0"/>
              <a:t>组织编制和解释招标文件</a:t>
            </a:r>
            <a:endParaRPr lang="en-US" altLang="zh-CN" sz="1600" b="1" dirty="0">
              <a:cs typeface="Arial" panose="020B0604020202020204" pitchFamily="34" charset="0"/>
            </a:endParaRPr>
          </a:p>
        </p:txBody>
      </p:sp>
      <p:sp>
        <p:nvSpPr>
          <p:cNvPr id="63" name="矩形 61"/>
          <p:cNvSpPr>
            <a:spLocks noChangeArrowheads="1"/>
          </p:cNvSpPr>
          <p:nvPr/>
        </p:nvSpPr>
        <p:spPr bwMode="gray">
          <a:xfrm>
            <a:off x="7930824" y="5329655"/>
            <a:ext cx="2621288" cy="1077218"/>
          </a:xfrm>
          <a:prstGeom prst="rect">
            <a:avLst/>
          </a:prstGeom>
          <a:noFill/>
          <a:ln w="9525">
            <a:noFill/>
            <a:miter lim="800000"/>
          </a:ln>
        </p:spPr>
        <p:txBody>
          <a:bodyPr wrap="square">
            <a:spAutoFit/>
          </a:bodyPr>
          <a:lstStyle/>
          <a:p>
            <a:r>
              <a:rPr lang="zh-CN" altLang="zh-CN" sz="1600" dirty="0"/>
              <a:t>应当在招标人委托的招标范围内办理招标事宜，并遵守《中华人民共和国招标投标法》关于招标人的规定</a:t>
            </a:r>
            <a:endParaRPr lang="en-US" altLang="zh-CN" sz="1600" b="1" dirty="0">
              <a:cs typeface="Arial" panose="020B0604020202020204" pitchFamily="34" charset="0"/>
            </a:endParaRPr>
          </a:p>
        </p:txBody>
      </p:sp>
      <p:sp>
        <p:nvSpPr>
          <p:cNvPr id="64" name="灯片编号占位符 63">
            <a:extLst>
              <a:ext uri="{FF2B5EF4-FFF2-40B4-BE49-F238E27FC236}">
                <a16:creationId xmlns:a16="http://schemas.microsoft.com/office/drawing/2014/main" id="{246679BF-91DF-4C36-97A8-6CBC73E016CB}"/>
              </a:ext>
            </a:extLst>
          </p:cNvPr>
          <p:cNvSpPr>
            <a:spLocks noGrp="1"/>
          </p:cNvSpPr>
          <p:nvPr>
            <p:ph type="sldNum" sz="quarter" idx="12"/>
          </p:nvPr>
        </p:nvSpPr>
        <p:spPr/>
        <p:txBody>
          <a:bodyPr/>
          <a:lstStyle/>
          <a:p>
            <a:fld id="{B6F15528-21DE-4FAA-801E-634DDDAF4B2B}" type="slidenum">
              <a:rPr lang="en-US" smtClean="0"/>
              <a:t>199</a:t>
            </a:fld>
            <a:endParaRPr lang="en-US" dirty="0"/>
          </a:p>
        </p:txBody>
      </p:sp>
      <p:sp>
        <p:nvSpPr>
          <p:cNvPr id="65" name="灯片编号占位符 8">
            <a:extLst>
              <a:ext uri="{FF2B5EF4-FFF2-40B4-BE49-F238E27FC236}">
                <a16:creationId xmlns:a16="http://schemas.microsoft.com/office/drawing/2014/main" id="{004582BF-2191-488D-947D-8D65F15C5899}"/>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199</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anim calcmode="lin" valueType="num">
                                      <p:cBhvr additive="base">
                                        <p:cTn id="11" dur="500" fill="hold"/>
                                        <p:tgtEl>
                                          <p:spTgt spid="48"/>
                                        </p:tgtEl>
                                        <p:attrNameLst>
                                          <p:attrName>ppt_x</p:attrName>
                                        </p:attrNameLst>
                                      </p:cBhvr>
                                      <p:tavLst>
                                        <p:tav tm="0">
                                          <p:val>
                                            <p:strVal val="#ppt_x"/>
                                          </p:val>
                                        </p:tav>
                                        <p:tav tm="100000">
                                          <p:val>
                                            <p:strVal val="#ppt_x"/>
                                          </p:val>
                                        </p:tav>
                                      </p:tavLst>
                                    </p:anim>
                                    <p:anim calcmode="lin" valueType="num">
                                      <p:cBhvr additive="base">
                                        <p:cTn id="12" dur="500" fill="hold"/>
                                        <p:tgtEl>
                                          <p:spTgt spid="4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anim calcmode="lin" valueType="num">
                                      <p:cBhvr additive="base">
                                        <p:cTn id="15" dur="500" fill="hold"/>
                                        <p:tgtEl>
                                          <p:spTgt spid="55"/>
                                        </p:tgtEl>
                                        <p:attrNameLst>
                                          <p:attrName>ppt_x</p:attrName>
                                        </p:attrNameLst>
                                      </p:cBhvr>
                                      <p:tavLst>
                                        <p:tav tm="0">
                                          <p:val>
                                            <p:strVal val="#ppt_x"/>
                                          </p:val>
                                        </p:tav>
                                        <p:tav tm="100000">
                                          <p:val>
                                            <p:strVal val="#ppt_x"/>
                                          </p:val>
                                        </p:tav>
                                      </p:tavLst>
                                    </p:anim>
                                    <p:anim calcmode="lin" valueType="num">
                                      <p:cBhvr additive="base">
                                        <p:cTn id="16" dur="500" fill="hold"/>
                                        <p:tgtEl>
                                          <p:spTgt spid="5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anim calcmode="lin" valueType="num">
                                      <p:cBhvr additive="base">
                                        <p:cTn id="19" dur="500" fill="hold"/>
                                        <p:tgtEl>
                                          <p:spTgt spid="60"/>
                                        </p:tgtEl>
                                        <p:attrNameLst>
                                          <p:attrName>ppt_x</p:attrName>
                                        </p:attrNameLst>
                                      </p:cBhvr>
                                      <p:tavLst>
                                        <p:tav tm="0">
                                          <p:val>
                                            <p:strVal val="#ppt_x"/>
                                          </p:val>
                                        </p:tav>
                                        <p:tav tm="100000">
                                          <p:val>
                                            <p:strVal val="#ppt_x"/>
                                          </p:val>
                                        </p:tav>
                                      </p:tavLst>
                                    </p:anim>
                                    <p:anim calcmode="lin" valueType="num">
                                      <p:cBhvr additive="base">
                                        <p:cTn id="20"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anim calcmode="lin" valueType="num">
                                      <p:cBhvr additive="base">
                                        <p:cTn id="25" dur="500" fill="hold"/>
                                        <p:tgtEl>
                                          <p:spTgt spid="49"/>
                                        </p:tgtEl>
                                        <p:attrNameLst>
                                          <p:attrName>ppt_x</p:attrName>
                                        </p:attrNameLst>
                                      </p:cBhvr>
                                      <p:tavLst>
                                        <p:tav tm="0">
                                          <p:val>
                                            <p:strVal val="#ppt_x"/>
                                          </p:val>
                                        </p:tav>
                                        <p:tav tm="100000">
                                          <p:val>
                                            <p:strVal val="#ppt_x"/>
                                          </p:val>
                                        </p:tav>
                                      </p:tavLst>
                                    </p:anim>
                                    <p:anim calcmode="lin" valueType="num">
                                      <p:cBhvr additive="base">
                                        <p:cTn id="26" dur="500" fill="hold"/>
                                        <p:tgtEl>
                                          <p:spTgt spid="4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anim calcmode="lin" valueType="num">
                                      <p:cBhvr additive="base">
                                        <p:cTn id="29" dur="500" fill="hold"/>
                                        <p:tgtEl>
                                          <p:spTgt spid="50"/>
                                        </p:tgtEl>
                                        <p:attrNameLst>
                                          <p:attrName>ppt_x</p:attrName>
                                        </p:attrNameLst>
                                      </p:cBhvr>
                                      <p:tavLst>
                                        <p:tav tm="0">
                                          <p:val>
                                            <p:strVal val="#ppt_x"/>
                                          </p:val>
                                        </p:tav>
                                        <p:tav tm="100000">
                                          <p:val>
                                            <p:strVal val="#ppt_x"/>
                                          </p:val>
                                        </p:tav>
                                      </p:tavLst>
                                    </p:anim>
                                    <p:anim calcmode="lin" valueType="num">
                                      <p:cBhvr additive="base">
                                        <p:cTn id="30" dur="500" fill="hold"/>
                                        <p:tgtEl>
                                          <p:spTgt spid="5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anim calcmode="lin" valueType="num">
                                      <p:cBhvr additive="base">
                                        <p:cTn id="33" dur="500" fill="hold"/>
                                        <p:tgtEl>
                                          <p:spTgt spid="57"/>
                                        </p:tgtEl>
                                        <p:attrNameLst>
                                          <p:attrName>ppt_x</p:attrName>
                                        </p:attrNameLst>
                                      </p:cBhvr>
                                      <p:tavLst>
                                        <p:tav tm="0">
                                          <p:val>
                                            <p:strVal val="#ppt_x"/>
                                          </p:val>
                                        </p:tav>
                                        <p:tav tm="100000">
                                          <p:val>
                                            <p:strVal val="#ppt_x"/>
                                          </p:val>
                                        </p:tav>
                                      </p:tavLst>
                                    </p:anim>
                                    <p:anim calcmode="lin" valueType="num">
                                      <p:cBhvr additive="base">
                                        <p:cTn id="34" dur="500" fill="hold"/>
                                        <p:tgtEl>
                                          <p:spTgt spid="57"/>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62"/>
                                        </p:tgtEl>
                                        <p:attrNameLst>
                                          <p:attrName>style.visibility</p:attrName>
                                        </p:attrNameLst>
                                      </p:cBhvr>
                                      <p:to>
                                        <p:strVal val="visible"/>
                                      </p:to>
                                    </p:set>
                                    <p:anim calcmode="lin" valueType="num">
                                      <p:cBhvr additive="base">
                                        <p:cTn id="37" dur="500" fill="hold"/>
                                        <p:tgtEl>
                                          <p:spTgt spid="62"/>
                                        </p:tgtEl>
                                        <p:attrNameLst>
                                          <p:attrName>ppt_x</p:attrName>
                                        </p:attrNameLst>
                                      </p:cBhvr>
                                      <p:tavLst>
                                        <p:tav tm="0">
                                          <p:val>
                                            <p:strVal val="#ppt_x"/>
                                          </p:val>
                                        </p:tav>
                                        <p:tav tm="100000">
                                          <p:val>
                                            <p:strVal val="#ppt_x"/>
                                          </p:val>
                                        </p:tav>
                                      </p:tavLst>
                                    </p:anim>
                                    <p:anim calcmode="lin" valueType="num">
                                      <p:cBhvr additive="base">
                                        <p:cTn id="38"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3"/>
                                        </p:tgtEl>
                                        <p:attrNameLst>
                                          <p:attrName>style.visibility</p:attrName>
                                        </p:attrNameLst>
                                      </p:cBhvr>
                                      <p:to>
                                        <p:strVal val="visible"/>
                                      </p:to>
                                    </p:set>
                                    <p:anim calcmode="lin" valueType="num">
                                      <p:cBhvr additive="base">
                                        <p:cTn id="43" dur="500" fill="hold"/>
                                        <p:tgtEl>
                                          <p:spTgt spid="53"/>
                                        </p:tgtEl>
                                        <p:attrNameLst>
                                          <p:attrName>ppt_x</p:attrName>
                                        </p:attrNameLst>
                                      </p:cBhvr>
                                      <p:tavLst>
                                        <p:tav tm="0">
                                          <p:val>
                                            <p:strVal val="#ppt_x"/>
                                          </p:val>
                                        </p:tav>
                                        <p:tav tm="100000">
                                          <p:val>
                                            <p:strVal val="#ppt_x"/>
                                          </p:val>
                                        </p:tav>
                                      </p:tavLst>
                                    </p:anim>
                                    <p:anim calcmode="lin" valueType="num">
                                      <p:cBhvr additive="base">
                                        <p:cTn id="44" dur="500" fill="hold"/>
                                        <p:tgtEl>
                                          <p:spTgt spid="53"/>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54"/>
                                        </p:tgtEl>
                                        <p:attrNameLst>
                                          <p:attrName>style.visibility</p:attrName>
                                        </p:attrNameLst>
                                      </p:cBhvr>
                                      <p:to>
                                        <p:strVal val="visible"/>
                                      </p:to>
                                    </p:set>
                                    <p:anim calcmode="lin" valueType="num">
                                      <p:cBhvr additive="base">
                                        <p:cTn id="47" dur="500" fill="hold"/>
                                        <p:tgtEl>
                                          <p:spTgt spid="54"/>
                                        </p:tgtEl>
                                        <p:attrNameLst>
                                          <p:attrName>ppt_x</p:attrName>
                                        </p:attrNameLst>
                                      </p:cBhvr>
                                      <p:tavLst>
                                        <p:tav tm="0">
                                          <p:val>
                                            <p:strVal val="#ppt_x"/>
                                          </p:val>
                                        </p:tav>
                                        <p:tav tm="100000">
                                          <p:val>
                                            <p:strVal val="#ppt_x"/>
                                          </p:val>
                                        </p:tav>
                                      </p:tavLst>
                                    </p:anim>
                                    <p:anim calcmode="lin" valueType="num">
                                      <p:cBhvr additive="base">
                                        <p:cTn id="48" dur="500" fill="hold"/>
                                        <p:tgtEl>
                                          <p:spTgt spid="5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6"/>
                                        </p:tgtEl>
                                        <p:attrNameLst>
                                          <p:attrName>style.visibility</p:attrName>
                                        </p:attrNameLst>
                                      </p:cBhvr>
                                      <p:to>
                                        <p:strVal val="visible"/>
                                      </p:to>
                                    </p:set>
                                    <p:anim calcmode="lin" valueType="num">
                                      <p:cBhvr additive="base">
                                        <p:cTn id="51" dur="500" fill="hold"/>
                                        <p:tgtEl>
                                          <p:spTgt spid="56"/>
                                        </p:tgtEl>
                                        <p:attrNameLst>
                                          <p:attrName>ppt_x</p:attrName>
                                        </p:attrNameLst>
                                      </p:cBhvr>
                                      <p:tavLst>
                                        <p:tav tm="0">
                                          <p:val>
                                            <p:strVal val="#ppt_x"/>
                                          </p:val>
                                        </p:tav>
                                        <p:tav tm="100000">
                                          <p:val>
                                            <p:strVal val="#ppt_x"/>
                                          </p:val>
                                        </p:tav>
                                      </p:tavLst>
                                    </p:anim>
                                    <p:anim calcmode="lin" valueType="num">
                                      <p:cBhvr additive="base">
                                        <p:cTn id="52" dur="500" fill="hold"/>
                                        <p:tgtEl>
                                          <p:spTgt spid="56"/>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61"/>
                                        </p:tgtEl>
                                        <p:attrNameLst>
                                          <p:attrName>style.visibility</p:attrName>
                                        </p:attrNameLst>
                                      </p:cBhvr>
                                      <p:to>
                                        <p:strVal val="visible"/>
                                      </p:to>
                                    </p:set>
                                    <p:anim calcmode="lin" valueType="num">
                                      <p:cBhvr additive="base">
                                        <p:cTn id="55" dur="500" fill="hold"/>
                                        <p:tgtEl>
                                          <p:spTgt spid="61"/>
                                        </p:tgtEl>
                                        <p:attrNameLst>
                                          <p:attrName>ppt_x</p:attrName>
                                        </p:attrNameLst>
                                      </p:cBhvr>
                                      <p:tavLst>
                                        <p:tav tm="0">
                                          <p:val>
                                            <p:strVal val="#ppt_x"/>
                                          </p:val>
                                        </p:tav>
                                        <p:tav tm="100000">
                                          <p:val>
                                            <p:strVal val="#ppt_x"/>
                                          </p:val>
                                        </p:tav>
                                      </p:tavLst>
                                    </p:anim>
                                    <p:anim calcmode="lin" valueType="num">
                                      <p:cBhvr additive="base">
                                        <p:cTn id="56"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51"/>
                                        </p:tgtEl>
                                        <p:attrNameLst>
                                          <p:attrName>style.visibility</p:attrName>
                                        </p:attrNameLst>
                                      </p:cBhvr>
                                      <p:to>
                                        <p:strVal val="visible"/>
                                      </p:to>
                                    </p:set>
                                    <p:anim calcmode="lin" valueType="num">
                                      <p:cBhvr additive="base">
                                        <p:cTn id="61" dur="500" fill="hold"/>
                                        <p:tgtEl>
                                          <p:spTgt spid="51"/>
                                        </p:tgtEl>
                                        <p:attrNameLst>
                                          <p:attrName>ppt_x</p:attrName>
                                        </p:attrNameLst>
                                      </p:cBhvr>
                                      <p:tavLst>
                                        <p:tav tm="0">
                                          <p:val>
                                            <p:strVal val="#ppt_x"/>
                                          </p:val>
                                        </p:tav>
                                        <p:tav tm="100000">
                                          <p:val>
                                            <p:strVal val="#ppt_x"/>
                                          </p:val>
                                        </p:tav>
                                      </p:tavLst>
                                    </p:anim>
                                    <p:anim calcmode="lin" valueType="num">
                                      <p:cBhvr additive="base">
                                        <p:cTn id="62" dur="500" fill="hold"/>
                                        <p:tgtEl>
                                          <p:spTgt spid="51"/>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anim calcmode="lin" valueType="num">
                                      <p:cBhvr additive="base">
                                        <p:cTn id="65" dur="500" fill="hold"/>
                                        <p:tgtEl>
                                          <p:spTgt spid="52"/>
                                        </p:tgtEl>
                                        <p:attrNameLst>
                                          <p:attrName>ppt_x</p:attrName>
                                        </p:attrNameLst>
                                      </p:cBhvr>
                                      <p:tavLst>
                                        <p:tav tm="0">
                                          <p:val>
                                            <p:strVal val="#ppt_x"/>
                                          </p:val>
                                        </p:tav>
                                        <p:tav tm="100000">
                                          <p:val>
                                            <p:strVal val="#ppt_x"/>
                                          </p:val>
                                        </p:tav>
                                      </p:tavLst>
                                    </p:anim>
                                    <p:anim calcmode="lin" valueType="num">
                                      <p:cBhvr additive="base">
                                        <p:cTn id="66" dur="500" fill="hold"/>
                                        <p:tgtEl>
                                          <p:spTgt spid="52"/>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58"/>
                                        </p:tgtEl>
                                        <p:attrNameLst>
                                          <p:attrName>style.visibility</p:attrName>
                                        </p:attrNameLst>
                                      </p:cBhvr>
                                      <p:to>
                                        <p:strVal val="visible"/>
                                      </p:to>
                                    </p:set>
                                    <p:anim calcmode="lin" valueType="num">
                                      <p:cBhvr additive="base">
                                        <p:cTn id="69" dur="500" fill="hold"/>
                                        <p:tgtEl>
                                          <p:spTgt spid="58"/>
                                        </p:tgtEl>
                                        <p:attrNameLst>
                                          <p:attrName>ppt_x</p:attrName>
                                        </p:attrNameLst>
                                      </p:cBhvr>
                                      <p:tavLst>
                                        <p:tav tm="0">
                                          <p:val>
                                            <p:strVal val="#ppt_x"/>
                                          </p:val>
                                        </p:tav>
                                        <p:tav tm="100000">
                                          <p:val>
                                            <p:strVal val="#ppt_x"/>
                                          </p:val>
                                        </p:tav>
                                      </p:tavLst>
                                    </p:anim>
                                    <p:anim calcmode="lin" valueType="num">
                                      <p:cBhvr additive="base">
                                        <p:cTn id="70" dur="500" fill="hold"/>
                                        <p:tgtEl>
                                          <p:spTgt spid="58"/>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63"/>
                                        </p:tgtEl>
                                        <p:attrNameLst>
                                          <p:attrName>style.visibility</p:attrName>
                                        </p:attrNameLst>
                                      </p:cBhvr>
                                      <p:to>
                                        <p:strVal val="visible"/>
                                      </p:to>
                                    </p:set>
                                    <p:anim calcmode="lin" valueType="num">
                                      <p:cBhvr additive="base">
                                        <p:cTn id="73" dur="500" fill="hold"/>
                                        <p:tgtEl>
                                          <p:spTgt spid="63"/>
                                        </p:tgtEl>
                                        <p:attrNameLst>
                                          <p:attrName>ppt_x</p:attrName>
                                        </p:attrNameLst>
                                      </p:cBhvr>
                                      <p:tavLst>
                                        <p:tav tm="0">
                                          <p:val>
                                            <p:strVal val="#ppt_x"/>
                                          </p:val>
                                        </p:tav>
                                        <p:tav tm="100000">
                                          <p:val>
                                            <p:strVal val="#ppt_x"/>
                                          </p:val>
                                        </p:tav>
                                      </p:tavLst>
                                    </p:anim>
                                    <p:anim calcmode="lin" valueType="num">
                                      <p:cBhvr additive="base">
                                        <p:cTn id="74"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48" grpId="0" bldLvl="0" animBg="1"/>
      <p:bldP spid="49" grpId="0" bldLvl="0" animBg="1"/>
      <p:bldP spid="50" grpId="0" bldLvl="0" animBg="1"/>
      <p:bldP spid="51" grpId="0" bldLvl="0" animBg="1"/>
      <p:bldP spid="52" grpId="0" bldLvl="0" animBg="1"/>
      <p:bldP spid="53" grpId="0" bldLvl="0" animBg="1"/>
      <p:bldP spid="54" grpId="0" bldLvl="0" animBg="1"/>
      <p:bldP spid="55" grpId="0"/>
      <p:bldP spid="56" grpId="0"/>
      <p:bldP spid="57" grpId="0"/>
      <p:bldP spid="58" grpId="0"/>
      <p:bldP spid="60" grpId="0"/>
      <p:bldP spid="61" grpId="0"/>
      <p:bldP spid="62" grpId="0"/>
      <p:bldP spid="6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课程简介</a:t>
            </a:r>
          </a:p>
        </p:txBody>
      </p:sp>
      <p:sp>
        <p:nvSpPr>
          <p:cNvPr id="243" name="矩形 242"/>
          <p:cNvSpPr/>
          <p:nvPr/>
        </p:nvSpPr>
        <p:spPr>
          <a:xfrm>
            <a:off x="-43052" y="1452676"/>
            <a:ext cx="12198349" cy="60684"/>
          </a:xfrm>
          <a:prstGeom prst="rect">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4" name="内容占位符 5"/>
          <p:cNvSpPr>
            <a:spLocks noGrp="1"/>
          </p:cNvSpPr>
          <p:nvPr>
            <p:ph idx="1"/>
          </p:nvPr>
        </p:nvSpPr>
        <p:spPr>
          <a:xfrm>
            <a:off x="238969" y="1645996"/>
            <a:ext cx="11641012" cy="3542531"/>
          </a:xfrm>
        </p:spPr>
        <p:txBody>
          <a:bodyPr>
            <a:noAutofit/>
          </a:bodyPr>
          <a:lstStyle/>
          <a:p>
            <a:pPr>
              <a:lnSpc>
                <a:spcPct val="150000"/>
              </a:lnSpc>
            </a:pPr>
            <a:r>
              <a:rPr lang="zh-CN" altLang="zh-CN" dirty="0"/>
              <a:t>以软件领域中的经济问题和经济规律为研究对象的一门经济学分支学科。</a:t>
            </a:r>
          </a:p>
          <a:p>
            <a:pPr>
              <a:lnSpc>
                <a:spcPct val="150000"/>
              </a:lnSpc>
            </a:pPr>
            <a:r>
              <a:rPr lang="zh-CN" altLang="zh-CN" dirty="0"/>
              <a:t>研究内容</a:t>
            </a:r>
            <a:r>
              <a:rPr lang="en-US" altLang="zh-CN" dirty="0"/>
              <a:t>:</a:t>
            </a:r>
            <a:r>
              <a:rPr lang="zh-CN" altLang="zh-CN" dirty="0"/>
              <a:t>为实现特定功能需求的软件工程项目而提出的在技术方案、生产</a:t>
            </a:r>
            <a:r>
              <a:rPr lang="en-US" altLang="zh-CN" dirty="0"/>
              <a:t>(</a:t>
            </a:r>
            <a:r>
              <a:rPr lang="zh-CN" altLang="zh-CN" dirty="0"/>
              <a:t>开发</a:t>
            </a:r>
            <a:r>
              <a:rPr lang="en-US" altLang="zh-CN" dirty="0"/>
              <a:t>)</a:t>
            </a:r>
            <a:r>
              <a:rPr lang="zh-CN" altLang="zh-CN" dirty="0"/>
              <a:t>过程、产品或服务等方面所作的经济分析与论证</a:t>
            </a:r>
            <a:r>
              <a:rPr lang="en-US" altLang="zh-CN" dirty="0"/>
              <a:t>,</a:t>
            </a:r>
            <a:r>
              <a:rPr lang="zh-CN" altLang="zh-CN" dirty="0"/>
              <a:t>计算与比较的系统方法。</a:t>
            </a:r>
          </a:p>
          <a:p>
            <a:pPr>
              <a:lnSpc>
                <a:spcPct val="150000"/>
              </a:lnSpc>
            </a:pPr>
            <a:r>
              <a:rPr lang="zh-CN" altLang="zh-CN" dirty="0"/>
              <a:t>研究特点</a:t>
            </a:r>
            <a:r>
              <a:rPr lang="en-US" altLang="zh-CN" dirty="0"/>
              <a:t>:(1)</a:t>
            </a:r>
            <a:r>
              <a:rPr lang="zh-CN" altLang="zh-CN" dirty="0"/>
              <a:t>始终重点围绕着软件产品的质量、成本</a:t>
            </a:r>
            <a:r>
              <a:rPr lang="en-US" altLang="zh-CN" dirty="0"/>
              <a:t>/</a:t>
            </a:r>
            <a:r>
              <a:rPr lang="zh-CN" altLang="zh-CN" dirty="0"/>
              <a:t>效益、时间</a:t>
            </a:r>
            <a:r>
              <a:rPr lang="en-US" altLang="zh-CN" dirty="0"/>
              <a:t>/</a:t>
            </a:r>
            <a:r>
              <a:rPr lang="zh-CN" altLang="zh-CN" dirty="0"/>
              <a:t>进度、效率等目标要素的关联分析及人的组织与协调</a:t>
            </a:r>
            <a:r>
              <a:rPr lang="en-US" altLang="zh-CN" dirty="0"/>
              <a:t>(</a:t>
            </a:r>
            <a:r>
              <a:rPr lang="zh-CN" altLang="zh-CN" dirty="0"/>
              <a:t>管理</a:t>
            </a:r>
            <a:r>
              <a:rPr lang="en-US" altLang="zh-CN" dirty="0"/>
              <a:t>)</a:t>
            </a:r>
            <a:r>
              <a:rPr lang="zh-CN" altLang="zh-CN" dirty="0"/>
              <a:t>进行</a:t>
            </a:r>
            <a:r>
              <a:rPr lang="en-US" altLang="zh-CN" dirty="0"/>
              <a:t>;(2)</a:t>
            </a:r>
            <a:r>
              <a:rPr lang="zh-CN" altLang="zh-CN" dirty="0"/>
              <a:t>研究思想来源于系统工程</a:t>
            </a:r>
            <a:r>
              <a:rPr lang="en-US" altLang="zh-CN" dirty="0"/>
              <a:t>;(3)</a:t>
            </a:r>
            <a:r>
              <a:rPr lang="zh-CN" altLang="zh-CN" dirty="0"/>
              <a:t>采用了经济学的传统思路</a:t>
            </a:r>
            <a:r>
              <a:rPr lang="en-US" altLang="zh-CN" dirty="0"/>
              <a:t>;(4)</a:t>
            </a:r>
            <a:r>
              <a:rPr lang="zh-CN" altLang="zh-CN" dirty="0"/>
              <a:t>考虑到国内外差异。关联学科</a:t>
            </a:r>
            <a:r>
              <a:rPr lang="en-US" altLang="zh-CN" dirty="0"/>
              <a:t>:(1)</a:t>
            </a:r>
            <a:r>
              <a:rPr lang="zh-CN" altLang="zh-CN" dirty="0"/>
              <a:t>社会学、管理学等</a:t>
            </a:r>
            <a:r>
              <a:rPr lang="en-US" altLang="zh-CN" dirty="0"/>
              <a:t>;(2)</a:t>
            </a:r>
            <a:r>
              <a:rPr lang="zh-CN" altLang="zh-CN" dirty="0"/>
              <a:t>经济学</a:t>
            </a:r>
            <a:r>
              <a:rPr lang="en-US" altLang="zh-CN" dirty="0"/>
              <a:t>;(3)</a:t>
            </a:r>
            <a:r>
              <a:rPr lang="zh-CN" altLang="zh-CN" dirty="0"/>
              <a:t>软件工程</a:t>
            </a:r>
            <a:r>
              <a:rPr lang="en-US" altLang="zh-CN" dirty="0"/>
              <a:t>;(4)</a:t>
            </a:r>
            <a:r>
              <a:rPr lang="zh-CN" altLang="en-US" dirty="0"/>
              <a:t>计算机科学与技术</a:t>
            </a:r>
            <a:r>
              <a:rPr lang="en-US" altLang="zh-CN" dirty="0"/>
              <a:t>;(5)</a:t>
            </a:r>
            <a:r>
              <a:rPr lang="zh-CN" altLang="zh-CN" dirty="0"/>
              <a:t>系统工程与运筹学等。</a:t>
            </a:r>
          </a:p>
          <a:p>
            <a:pPr marL="0" indent="0">
              <a:lnSpc>
                <a:spcPct val="150000"/>
              </a:lnSpc>
              <a:buNone/>
            </a:pPr>
            <a:endParaRPr lang="zh-CN" altLang="en-US" sz="2800" dirty="0">
              <a:solidFill>
                <a:schemeClr val="tx1"/>
              </a:solidFill>
            </a:endParaRPr>
          </a:p>
        </p:txBody>
      </p:sp>
      <p:sp>
        <p:nvSpPr>
          <p:cNvPr id="245" name="矩形 244"/>
          <p:cNvSpPr/>
          <p:nvPr/>
        </p:nvSpPr>
        <p:spPr>
          <a:xfrm>
            <a:off x="848890" y="6293819"/>
            <a:ext cx="343077" cy="36936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6" name="矩形 245"/>
          <p:cNvSpPr/>
          <p:nvPr/>
        </p:nvSpPr>
        <p:spPr>
          <a:xfrm>
            <a:off x="2016814" y="5524030"/>
            <a:ext cx="266841" cy="28728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7" name="矩形 246"/>
          <p:cNvSpPr/>
          <p:nvPr/>
        </p:nvSpPr>
        <p:spPr>
          <a:xfrm>
            <a:off x="367079" y="5524030"/>
            <a:ext cx="266841" cy="2872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8" name="矩形 247"/>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9" name="矩形 248"/>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0" name="矩形 249"/>
          <p:cNvSpPr/>
          <p:nvPr/>
        </p:nvSpPr>
        <p:spPr>
          <a:xfrm>
            <a:off x="-8809" y="5667672"/>
            <a:ext cx="495557" cy="5335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1" name="矩形 250"/>
          <p:cNvSpPr/>
          <p:nvPr/>
        </p:nvSpPr>
        <p:spPr>
          <a:xfrm>
            <a:off x="2340789" y="6009853"/>
            <a:ext cx="266841" cy="28728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2" name="矩形 251"/>
          <p:cNvSpPr/>
          <p:nvPr/>
        </p:nvSpPr>
        <p:spPr>
          <a:xfrm>
            <a:off x="2016814" y="6423778"/>
            <a:ext cx="266841" cy="2872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3" name="矩形 252"/>
          <p:cNvSpPr/>
          <p:nvPr/>
        </p:nvSpPr>
        <p:spPr>
          <a:xfrm>
            <a:off x="2607630" y="5409117"/>
            <a:ext cx="106736" cy="11491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4" name="矩形 253"/>
          <p:cNvSpPr/>
          <p:nvPr/>
        </p:nvSpPr>
        <p:spPr>
          <a:xfrm>
            <a:off x="1883393" y="5722569"/>
            <a:ext cx="266841" cy="28728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5" name="矩形 254"/>
          <p:cNvSpPr/>
          <p:nvPr/>
        </p:nvSpPr>
        <p:spPr>
          <a:xfrm flipV="1">
            <a:off x="1174351" y="6009853"/>
            <a:ext cx="266841" cy="2872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6" name="矩形 255"/>
          <p:cNvSpPr/>
          <p:nvPr/>
        </p:nvSpPr>
        <p:spPr>
          <a:xfrm>
            <a:off x="3050082" y="6293819"/>
            <a:ext cx="156291" cy="1355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4" name="灯片编号占位符 3">
            <a:extLst>
              <a:ext uri="{FF2B5EF4-FFF2-40B4-BE49-F238E27FC236}">
                <a16:creationId xmlns:a16="http://schemas.microsoft.com/office/drawing/2014/main" id="{FE85F167-E291-416B-922D-01F39D35E4CB}"/>
              </a:ext>
            </a:extLst>
          </p:cNvPr>
          <p:cNvSpPr>
            <a:spLocks noGrp="1"/>
          </p:cNvSpPr>
          <p:nvPr>
            <p:ph type="sldNum" sz="quarter" idx="12"/>
          </p:nvPr>
        </p:nvSpPr>
        <p:spPr/>
        <p:txBody>
          <a:bodyPr/>
          <a:lstStyle/>
          <a:p>
            <a:fld id="{B6F15528-21DE-4FAA-801E-634DDDAF4B2B}" type="slidenum">
              <a:rPr lang="en-US" smtClean="0"/>
              <a:t>2</a:t>
            </a:fld>
            <a:endParaRPr lang="en-US" dirty="0"/>
          </a:p>
        </p:txBody>
      </p:sp>
      <p:sp>
        <p:nvSpPr>
          <p:cNvPr id="19" name="灯片编号占位符 8">
            <a:extLst>
              <a:ext uri="{FF2B5EF4-FFF2-40B4-BE49-F238E27FC236}">
                <a16:creationId xmlns:a16="http://schemas.microsoft.com/office/drawing/2014/main" id="{57FE5797-84B9-4A15-B23F-7B73E7FD9AEA}"/>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a:t>
            </a:fld>
            <a:endParaRPr kumimoji="0" lang="en-US" altLang="zh-CN" sz="1800">
              <a:latin typeface="Times New Roman" panose="02020603050405020304" pitchFamily="18" charset="0"/>
            </a:endParaRPr>
          </a:p>
        </p:txBody>
      </p:sp>
    </p:spTree>
    <p:extLst>
      <p:ext uri="{BB962C8B-B14F-4D97-AF65-F5344CB8AC3E}">
        <p14:creationId xmlns:p14="http://schemas.microsoft.com/office/powerpoint/2010/main" val="42849766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74699" y="352424"/>
            <a:ext cx="6238875" cy="429419"/>
          </a:xfrm>
        </p:spPr>
        <p:txBody>
          <a:bodyPr/>
          <a:lstStyle/>
          <a:p>
            <a:r>
              <a:rPr lang="en-US" altLang="zh-CN" dirty="0"/>
              <a:t>1.1.3 </a:t>
            </a:r>
            <a:r>
              <a:rPr lang="zh-CN" altLang="en-US" dirty="0"/>
              <a:t>软件企业</a:t>
            </a:r>
          </a:p>
        </p:txBody>
      </p:sp>
      <p:sp>
        <p:nvSpPr>
          <p:cNvPr id="2"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3" name="对象 2"/>
          <p:cNvGraphicFramePr>
            <a:graphicFrameLocks noChangeAspect="1"/>
          </p:cNvGraphicFramePr>
          <p:nvPr/>
        </p:nvGraphicFramePr>
        <p:xfrm>
          <a:off x="2212975" y="2362994"/>
          <a:ext cx="8239512" cy="2667000"/>
        </p:xfrm>
        <a:graphic>
          <a:graphicData uri="http://schemas.openxmlformats.org/presentationml/2006/ole">
            <mc:AlternateContent xmlns:mc="http://schemas.openxmlformats.org/markup-compatibility/2006">
              <mc:Choice xmlns:v="urn:schemas-microsoft-com:vml" Requires="v">
                <p:oleObj spid="_x0000_s5378" name="Visio" r:id="rId4" imgW="7759700" imgH="2501900" progId="Visio.Drawing.11">
                  <p:embed/>
                </p:oleObj>
              </mc:Choice>
              <mc:Fallback>
                <p:oleObj name="Visio" r:id="rId4" imgW="7759700" imgH="250190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2975" y="2362994"/>
                        <a:ext cx="8239512" cy="2667000"/>
                      </a:xfrm>
                      <a:prstGeom prst="rect">
                        <a:avLst/>
                      </a:prstGeom>
                      <a:noFill/>
                    </p:spPr>
                  </p:pic>
                </p:oleObj>
              </mc:Fallback>
            </mc:AlternateContent>
          </a:graphicData>
        </a:graphic>
      </p:graphicFrame>
      <p:sp>
        <p:nvSpPr>
          <p:cNvPr id="7" name="矩形 6"/>
          <p:cNvSpPr/>
          <p:nvPr/>
        </p:nvSpPr>
        <p:spPr>
          <a:xfrm>
            <a:off x="0" y="6649839"/>
            <a:ext cx="12198349" cy="209750"/>
          </a:xfrm>
          <a:prstGeom prst="rect">
            <a:avLst/>
          </a:prstGeom>
          <a:solidFill>
            <a:srgbClr val="F69200">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8" name="矩形 7"/>
          <p:cNvSpPr/>
          <p:nvPr/>
        </p:nvSpPr>
        <p:spPr>
          <a:xfrm>
            <a:off x="11204575" y="838994"/>
            <a:ext cx="1025525" cy="6001974"/>
          </a:xfrm>
          <a:prstGeom prst="rect">
            <a:avLst/>
          </a:prstGeom>
          <a:solidFill>
            <a:srgbClr val="FFFFFF">
              <a:lumMod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9" name="矩形 8"/>
          <p:cNvSpPr/>
          <p:nvPr/>
        </p:nvSpPr>
        <p:spPr>
          <a:xfrm>
            <a:off x="993775" y="6592490"/>
            <a:ext cx="10210800" cy="114697"/>
          </a:xfrm>
          <a:prstGeom prst="rect">
            <a:avLst/>
          </a:prstGeom>
          <a:solidFill>
            <a:srgbClr val="74B836">
              <a:alpha val="80000"/>
            </a:srgbClr>
          </a:solidFill>
          <a:ln w="12700" cap="flat" cmpd="sng" algn="ctr">
            <a:solidFill>
              <a:srgbClr val="74B8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6" name="矩形 5"/>
          <p:cNvSpPr/>
          <p:nvPr/>
        </p:nvSpPr>
        <p:spPr>
          <a:xfrm>
            <a:off x="0" y="838994"/>
            <a:ext cx="1025525" cy="6001974"/>
          </a:xfrm>
          <a:prstGeom prst="rect">
            <a:avLst/>
          </a:prstGeom>
          <a:solidFill>
            <a:srgbClr val="FFFFFF">
              <a:lumMod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0" name="矩形 9"/>
          <p:cNvSpPr/>
          <p:nvPr/>
        </p:nvSpPr>
        <p:spPr>
          <a:xfrm>
            <a:off x="3176" y="1143794"/>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1" name="灯片编号占位符 10">
            <a:extLst>
              <a:ext uri="{FF2B5EF4-FFF2-40B4-BE49-F238E27FC236}">
                <a16:creationId xmlns:a16="http://schemas.microsoft.com/office/drawing/2014/main" id="{4D40C32A-4459-4C9A-BB85-23E5F287F807}"/>
              </a:ext>
            </a:extLst>
          </p:cNvPr>
          <p:cNvSpPr>
            <a:spLocks noGrp="1"/>
          </p:cNvSpPr>
          <p:nvPr>
            <p:ph type="sldNum" sz="quarter" idx="12"/>
          </p:nvPr>
        </p:nvSpPr>
        <p:spPr/>
        <p:txBody>
          <a:bodyPr/>
          <a:lstStyle/>
          <a:p>
            <a:fld id="{B6F15528-21DE-4FAA-801E-634DDDAF4B2B}" type="slidenum">
              <a:rPr lang="en-US" smtClean="0"/>
              <a:t>20</a:t>
            </a:fld>
            <a:endParaRPr lang="en-US" dirty="0"/>
          </a:p>
        </p:txBody>
      </p:sp>
      <p:sp>
        <p:nvSpPr>
          <p:cNvPr id="12" name="灯片编号占位符 8">
            <a:extLst>
              <a:ext uri="{FF2B5EF4-FFF2-40B4-BE49-F238E27FC236}">
                <a16:creationId xmlns:a16="http://schemas.microsoft.com/office/drawing/2014/main" id="{FD7F11D6-C147-4139-8E4E-5F776FA220F0}"/>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20</a:t>
            </a:fld>
            <a:endParaRPr kumimoji="0" lang="en-US" altLang="zh-CN" sz="1800">
              <a:latin typeface="Times New Roman" panose="02020603050405020304" pitchFamily="18" charset="0"/>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2.3.4  </a:t>
            </a:r>
            <a:r>
              <a:rPr lang="zh-CN" altLang="en-US" b="1" dirty="0"/>
              <a:t>招标</a:t>
            </a:r>
            <a:r>
              <a:rPr lang="zh-CN" altLang="zh-CN" b="1" dirty="0"/>
              <a:t>、投标的基本特性与基本原则</a:t>
            </a:r>
            <a:endParaRPr lang="zh-CN" altLang="en-US" dirty="0"/>
          </a:p>
        </p:txBody>
      </p:sp>
      <p:sp>
        <p:nvSpPr>
          <p:cNvPr id="4" name="内容占位符 3"/>
          <p:cNvSpPr>
            <a:spLocks noGrp="1"/>
          </p:cNvSpPr>
          <p:nvPr>
            <p:ph idx="13"/>
          </p:nvPr>
        </p:nvSpPr>
        <p:spPr>
          <a:xfrm>
            <a:off x="782622" y="1143794"/>
            <a:ext cx="10747058" cy="464458"/>
          </a:xfrm>
        </p:spPr>
        <p:txBody>
          <a:bodyPr>
            <a:noAutofit/>
          </a:bodyPr>
          <a:lstStyle/>
          <a:p>
            <a:r>
              <a:rPr lang="en-US" altLang="zh-CN" sz="2400" b="1" dirty="0"/>
              <a:t>1.  </a:t>
            </a:r>
            <a:r>
              <a:rPr lang="zh-CN" altLang="zh-CN" sz="2400" b="1" dirty="0"/>
              <a:t>招</a:t>
            </a:r>
            <a:r>
              <a:rPr lang="zh-CN" altLang="en-US" sz="2400" b="1" dirty="0"/>
              <a:t>标</a:t>
            </a:r>
            <a:r>
              <a:rPr lang="zh-CN" altLang="zh-CN" sz="2400" b="1" dirty="0"/>
              <a:t>、投标工作的基本特性</a:t>
            </a:r>
            <a:endParaRPr lang="zh-CN" altLang="en-US" sz="2400" b="1" dirty="0"/>
          </a:p>
        </p:txBody>
      </p:sp>
      <p:grpSp>
        <p:nvGrpSpPr>
          <p:cNvPr id="12" name="组合 10"/>
          <p:cNvGrpSpPr/>
          <p:nvPr/>
        </p:nvGrpSpPr>
        <p:grpSpPr bwMode="auto">
          <a:xfrm rot="14245961" flipV="1">
            <a:off x="5961857" y="2367756"/>
            <a:ext cx="2616200" cy="576263"/>
            <a:chOff x="2532" y="1051"/>
            <a:chExt cx="893" cy="246"/>
          </a:xfrm>
        </p:grpSpPr>
        <p:grpSp>
          <p:nvGrpSpPr>
            <p:cNvPr id="13" name="组合 11"/>
            <p:cNvGrpSpPr/>
            <p:nvPr/>
          </p:nvGrpSpPr>
          <p:grpSpPr bwMode="auto">
            <a:xfrm>
              <a:off x="2532" y="1051"/>
              <a:ext cx="743" cy="185"/>
              <a:chOff x="1565" y="2568"/>
              <a:chExt cx="1118" cy="279"/>
            </a:xfrm>
          </p:grpSpPr>
          <p:sp>
            <p:nvSpPr>
              <p:cNvPr id="19" name="自选图形 12"/>
              <p:cNvSpPr>
                <a:spLocks noChangeArrowheads="1"/>
              </p:cNvSpPr>
              <p:nvPr/>
            </p:nvSpPr>
            <p:spPr bwMode="gray">
              <a:xfrm rot="5263130">
                <a:off x="1859" y="2274"/>
                <a:ext cx="227" cy="816"/>
              </a:xfrm>
              <a:prstGeom prst="moon">
                <a:avLst>
                  <a:gd name="adj" fmla="val 49773"/>
                </a:avLst>
              </a:prstGeom>
              <a:solidFill>
                <a:srgbClr val="FFFFFF">
                  <a:alpha val="3137"/>
                </a:srgbClr>
              </a:solidFill>
              <a:ln w="9525">
                <a:noFill/>
                <a:miter lim="800000"/>
              </a:ln>
            </p:spPr>
            <p:txBody>
              <a:bodyPr wrap="none" anchor="ctr"/>
              <a:lstStyle/>
              <a:p>
                <a:endParaRPr lang="zh-CN" altLang="en-US"/>
              </a:p>
            </p:txBody>
          </p:sp>
          <p:sp>
            <p:nvSpPr>
              <p:cNvPr id="20" name="自选图形 13"/>
              <p:cNvSpPr>
                <a:spLocks noChangeArrowheads="1"/>
              </p:cNvSpPr>
              <p:nvPr/>
            </p:nvSpPr>
            <p:spPr bwMode="gray">
              <a:xfrm rot="6078281">
                <a:off x="1995" y="2274"/>
                <a:ext cx="227" cy="816"/>
              </a:xfrm>
              <a:prstGeom prst="moon">
                <a:avLst>
                  <a:gd name="adj" fmla="val 49773"/>
                </a:avLst>
              </a:prstGeom>
              <a:solidFill>
                <a:srgbClr val="FFFFFF">
                  <a:alpha val="3137"/>
                </a:srgbClr>
              </a:solidFill>
              <a:ln w="9525">
                <a:noFill/>
                <a:miter lim="800000"/>
              </a:ln>
            </p:spPr>
            <p:txBody>
              <a:bodyPr wrap="none" anchor="ctr"/>
              <a:lstStyle/>
              <a:p>
                <a:endParaRPr lang="zh-CN" altLang="en-US"/>
              </a:p>
            </p:txBody>
          </p:sp>
          <p:sp>
            <p:nvSpPr>
              <p:cNvPr id="21" name="自选图形 14"/>
              <p:cNvSpPr>
                <a:spLocks noChangeArrowheads="1"/>
              </p:cNvSpPr>
              <p:nvPr/>
            </p:nvSpPr>
            <p:spPr bwMode="gray">
              <a:xfrm rot="6373927">
                <a:off x="2071" y="2296"/>
                <a:ext cx="227" cy="816"/>
              </a:xfrm>
              <a:prstGeom prst="moon">
                <a:avLst>
                  <a:gd name="adj" fmla="val 49773"/>
                </a:avLst>
              </a:prstGeom>
              <a:solidFill>
                <a:srgbClr val="FFFFFF">
                  <a:alpha val="3137"/>
                </a:srgbClr>
              </a:solidFill>
              <a:ln w="9525">
                <a:noFill/>
                <a:miter lim="800000"/>
              </a:ln>
            </p:spPr>
            <p:txBody>
              <a:bodyPr wrap="none" anchor="ctr"/>
              <a:lstStyle/>
              <a:p>
                <a:endParaRPr lang="zh-CN" altLang="en-US"/>
              </a:p>
            </p:txBody>
          </p:sp>
          <p:sp>
            <p:nvSpPr>
              <p:cNvPr id="22" name="自选图形 15"/>
              <p:cNvSpPr>
                <a:spLocks noChangeArrowheads="1"/>
              </p:cNvSpPr>
              <p:nvPr/>
            </p:nvSpPr>
            <p:spPr bwMode="gray">
              <a:xfrm rot="6906312">
                <a:off x="2161" y="2326"/>
                <a:ext cx="227" cy="816"/>
              </a:xfrm>
              <a:prstGeom prst="moon">
                <a:avLst>
                  <a:gd name="adj" fmla="val 49773"/>
                </a:avLst>
              </a:prstGeom>
              <a:solidFill>
                <a:srgbClr val="FFFFFF">
                  <a:alpha val="3137"/>
                </a:srgbClr>
              </a:solidFill>
              <a:ln w="9525">
                <a:noFill/>
                <a:miter lim="800000"/>
              </a:ln>
            </p:spPr>
            <p:txBody>
              <a:bodyPr wrap="none" anchor="ctr"/>
              <a:lstStyle/>
              <a:p>
                <a:endParaRPr lang="zh-CN" altLang="en-US"/>
              </a:p>
            </p:txBody>
          </p:sp>
        </p:grpSp>
        <p:grpSp>
          <p:nvGrpSpPr>
            <p:cNvPr id="14" name="组合 16"/>
            <p:cNvGrpSpPr/>
            <p:nvPr/>
          </p:nvGrpSpPr>
          <p:grpSpPr bwMode="auto">
            <a:xfrm rot="1353540">
              <a:off x="2682" y="1111"/>
              <a:ext cx="743" cy="186"/>
              <a:chOff x="1565" y="2568"/>
              <a:chExt cx="1118" cy="279"/>
            </a:xfrm>
          </p:grpSpPr>
          <p:sp>
            <p:nvSpPr>
              <p:cNvPr id="15" name="自选图形 17"/>
              <p:cNvSpPr>
                <a:spLocks noChangeArrowheads="1"/>
              </p:cNvSpPr>
              <p:nvPr/>
            </p:nvSpPr>
            <p:spPr bwMode="gray">
              <a:xfrm rot="5263130">
                <a:off x="1859" y="2274"/>
                <a:ext cx="227" cy="816"/>
              </a:xfrm>
              <a:prstGeom prst="moon">
                <a:avLst>
                  <a:gd name="adj" fmla="val 49773"/>
                </a:avLst>
              </a:prstGeom>
              <a:solidFill>
                <a:srgbClr val="FFFFFF">
                  <a:alpha val="3137"/>
                </a:srgbClr>
              </a:solidFill>
              <a:ln w="9525">
                <a:noFill/>
                <a:miter lim="800000"/>
              </a:ln>
            </p:spPr>
            <p:txBody>
              <a:bodyPr wrap="none" anchor="ctr"/>
              <a:lstStyle/>
              <a:p>
                <a:endParaRPr lang="zh-CN" altLang="en-US"/>
              </a:p>
            </p:txBody>
          </p:sp>
          <p:sp>
            <p:nvSpPr>
              <p:cNvPr id="16" name="自选图形 18"/>
              <p:cNvSpPr>
                <a:spLocks noChangeArrowheads="1"/>
              </p:cNvSpPr>
              <p:nvPr/>
            </p:nvSpPr>
            <p:spPr bwMode="gray">
              <a:xfrm rot="6078281">
                <a:off x="1995" y="2274"/>
                <a:ext cx="227" cy="816"/>
              </a:xfrm>
              <a:prstGeom prst="moon">
                <a:avLst>
                  <a:gd name="adj" fmla="val 49773"/>
                </a:avLst>
              </a:prstGeom>
              <a:solidFill>
                <a:srgbClr val="FFFFFF">
                  <a:alpha val="3137"/>
                </a:srgbClr>
              </a:solidFill>
              <a:ln w="9525">
                <a:noFill/>
                <a:miter lim="800000"/>
              </a:ln>
            </p:spPr>
            <p:txBody>
              <a:bodyPr wrap="none" anchor="ctr"/>
              <a:lstStyle/>
              <a:p>
                <a:endParaRPr lang="zh-CN" altLang="en-US"/>
              </a:p>
            </p:txBody>
          </p:sp>
          <p:sp>
            <p:nvSpPr>
              <p:cNvPr id="17" name="自选图形 19"/>
              <p:cNvSpPr>
                <a:spLocks noChangeArrowheads="1"/>
              </p:cNvSpPr>
              <p:nvPr/>
            </p:nvSpPr>
            <p:spPr bwMode="gray">
              <a:xfrm rot="6373927">
                <a:off x="2071" y="2296"/>
                <a:ext cx="227" cy="816"/>
              </a:xfrm>
              <a:prstGeom prst="moon">
                <a:avLst>
                  <a:gd name="adj" fmla="val 49773"/>
                </a:avLst>
              </a:prstGeom>
              <a:solidFill>
                <a:srgbClr val="FFFFFF">
                  <a:alpha val="3137"/>
                </a:srgbClr>
              </a:solidFill>
              <a:ln w="9525">
                <a:noFill/>
                <a:miter lim="800000"/>
              </a:ln>
            </p:spPr>
            <p:txBody>
              <a:bodyPr wrap="none" anchor="ctr"/>
              <a:lstStyle/>
              <a:p>
                <a:endParaRPr lang="zh-CN" altLang="en-US"/>
              </a:p>
            </p:txBody>
          </p:sp>
          <p:sp>
            <p:nvSpPr>
              <p:cNvPr id="18" name="自选图形 20"/>
              <p:cNvSpPr>
                <a:spLocks noChangeArrowheads="1"/>
              </p:cNvSpPr>
              <p:nvPr/>
            </p:nvSpPr>
            <p:spPr bwMode="gray">
              <a:xfrm rot="6906312">
                <a:off x="2161" y="2326"/>
                <a:ext cx="227" cy="816"/>
              </a:xfrm>
              <a:prstGeom prst="moon">
                <a:avLst>
                  <a:gd name="adj" fmla="val 49773"/>
                </a:avLst>
              </a:prstGeom>
              <a:solidFill>
                <a:srgbClr val="FFFFFF">
                  <a:alpha val="3137"/>
                </a:srgbClr>
              </a:solidFill>
              <a:ln w="9525">
                <a:noFill/>
                <a:miter lim="800000"/>
              </a:ln>
            </p:spPr>
            <p:txBody>
              <a:bodyPr wrap="none" anchor="ctr"/>
              <a:lstStyle/>
              <a:p>
                <a:endParaRPr lang="zh-CN" altLang="en-US"/>
              </a:p>
            </p:txBody>
          </p:sp>
        </p:grpSp>
      </p:grpSp>
      <p:sp>
        <p:nvSpPr>
          <p:cNvPr id="64" name="椭圆 2"/>
          <p:cNvSpPr>
            <a:spLocks noChangeArrowheads="1"/>
          </p:cNvSpPr>
          <p:nvPr/>
        </p:nvSpPr>
        <p:spPr bwMode="gray">
          <a:xfrm>
            <a:off x="4041775" y="2491581"/>
            <a:ext cx="2743200" cy="2743200"/>
          </a:xfrm>
          <a:prstGeom prst="ellipse">
            <a:avLst/>
          </a:prstGeom>
          <a:solidFill>
            <a:schemeClr val="bg1">
              <a:alpha val="79999"/>
            </a:schemeClr>
          </a:solidFill>
          <a:ln w="9525">
            <a:noFill/>
            <a:round/>
          </a:ln>
        </p:spPr>
        <p:txBody>
          <a:bodyPr wrap="none" anchor="ctr"/>
          <a:lstStyle/>
          <a:p>
            <a:endParaRPr lang="zh-CN" altLang="en-US"/>
          </a:p>
        </p:txBody>
      </p:sp>
      <p:sp>
        <p:nvSpPr>
          <p:cNvPr id="65" name="椭圆 3"/>
          <p:cNvSpPr>
            <a:spLocks noChangeArrowheads="1"/>
          </p:cNvSpPr>
          <p:nvPr/>
        </p:nvSpPr>
        <p:spPr bwMode="gray">
          <a:xfrm>
            <a:off x="5184775" y="3005931"/>
            <a:ext cx="1619250" cy="1619250"/>
          </a:xfrm>
          <a:prstGeom prst="ellipse">
            <a:avLst/>
          </a:prstGeom>
          <a:solidFill>
            <a:srgbClr val="DCDCDC">
              <a:alpha val="50195"/>
            </a:srgbClr>
          </a:solidFill>
          <a:ln w="9525">
            <a:noFill/>
            <a:round/>
          </a:ln>
        </p:spPr>
        <p:txBody>
          <a:bodyPr wrap="none" anchor="ctr"/>
          <a:lstStyle/>
          <a:p>
            <a:endParaRPr lang="zh-CN" altLang="en-US"/>
          </a:p>
        </p:txBody>
      </p:sp>
      <p:sp>
        <p:nvSpPr>
          <p:cNvPr id="66" name="直线 4"/>
          <p:cNvSpPr>
            <a:spLocks noChangeShapeType="1"/>
          </p:cNvSpPr>
          <p:nvPr/>
        </p:nvSpPr>
        <p:spPr bwMode="gray">
          <a:xfrm>
            <a:off x="4422775" y="3786981"/>
            <a:ext cx="1524000" cy="76200"/>
          </a:xfrm>
          <a:prstGeom prst="line">
            <a:avLst/>
          </a:prstGeom>
          <a:noFill/>
          <a:ln w="12700">
            <a:solidFill>
              <a:schemeClr val="tx1"/>
            </a:solidFill>
            <a:round/>
          </a:ln>
        </p:spPr>
        <p:txBody>
          <a:bodyPr wrap="none" anchor="ctr"/>
          <a:lstStyle/>
          <a:p>
            <a:endParaRPr lang="zh-CN" altLang="en-US"/>
          </a:p>
        </p:txBody>
      </p:sp>
      <p:sp>
        <p:nvSpPr>
          <p:cNvPr id="67" name="直线 5"/>
          <p:cNvSpPr>
            <a:spLocks noChangeShapeType="1"/>
          </p:cNvSpPr>
          <p:nvPr/>
        </p:nvSpPr>
        <p:spPr bwMode="gray">
          <a:xfrm>
            <a:off x="5260975" y="2643981"/>
            <a:ext cx="914400" cy="914400"/>
          </a:xfrm>
          <a:prstGeom prst="line">
            <a:avLst/>
          </a:prstGeom>
          <a:noFill/>
          <a:ln w="12700">
            <a:solidFill>
              <a:schemeClr val="tx1"/>
            </a:solidFill>
            <a:round/>
          </a:ln>
        </p:spPr>
        <p:txBody>
          <a:bodyPr wrap="none" anchor="ctr"/>
          <a:lstStyle/>
          <a:p>
            <a:endParaRPr lang="zh-CN" altLang="en-US"/>
          </a:p>
        </p:txBody>
      </p:sp>
      <p:sp>
        <p:nvSpPr>
          <p:cNvPr id="68" name="直线 6"/>
          <p:cNvSpPr>
            <a:spLocks noChangeShapeType="1"/>
          </p:cNvSpPr>
          <p:nvPr/>
        </p:nvSpPr>
        <p:spPr bwMode="gray">
          <a:xfrm flipH="1">
            <a:off x="5356225" y="4167981"/>
            <a:ext cx="819150" cy="1409700"/>
          </a:xfrm>
          <a:prstGeom prst="line">
            <a:avLst/>
          </a:prstGeom>
          <a:noFill/>
          <a:ln w="12700">
            <a:solidFill>
              <a:schemeClr val="tx1"/>
            </a:solidFill>
            <a:round/>
          </a:ln>
        </p:spPr>
        <p:txBody>
          <a:bodyPr wrap="none" anchor="ctr"/>
          <a:lstStyle/>
          <a:p>
            <a:endParaRPr lang="zh-CN" altLang="en-US"/>
          </a:p>
        </p:txBody>
      </p:sp>
      <p:sp>
        <p:nvSpPr>
          <p:cNvPr id="69" name="直线 7"/>
          <p:cNvSpPr>
            <a:spLocks noChangeShapeType="1"/>
          </p:cNvSpPr>
          <p:nvPr/>
        </p:nvSpPr>
        <p:spPr bwMode="gray">
          <a:xfrm>
            <a:off x="6556375" y="4091780"/>
            <a:ext cx="802235" cy="340802"/>
          </a:xfrm>
          <a:prstGeom prst="line">
            <a:avLst/>
          </a:prstGeom>
          <a:noFill/>
          <a:ln w="12700">
            <a:solidFill>
              <a:schemeClr val="tx1"/>
            </a:solidFill>
            <a:round/>
          </a:ln>
        </p:spPr>
        <p:txBody>
          <a:bodyPr wrap="none" anchor="ctr"/>
          <a:lstStyle/>
          <a:p>
            <a:endParaRPr lang="zh-CN" altLang="en-US"/>
          </a:p>
        </p:txBody>
      </p:sp>
      <p:sp>
        <p:nvSpPr>
          <p:cNvPr id="70" name="直线 8"/>
          <p:cNvSpPr>
            <a:spLocks noChangeShapeType="1"/>
          </p:cNvSpPr>
          <p:nvPr/>
        </p:nvSpPr>
        <p:spPr bwMode="gray">
          <a:xfrm flipV="1">
            <a:off x="6556375" y="2796381"/>
            <a:ext cx="533400" cy="838200"/>
          </a:xfrm>
          <a:prstGeom prst="line">
            <a:avLst/>
          </a:prstGeom>
          <a:noFill/>
          <a:ln w="12700">
            <a:solidFill>
              <a:schemeClr val="tx1"/>
            </a:solidFill>
            <a:round/>
          </a:ln>
        </p:spPr>
        <p:txBody>
          <a:bodyPr wrap="none" anchor="ctr"/>
          <a:lstStyle/>
          <a:p>
            <a:endParaRPr lang="zh-CN" altLang="en-US"/>
          </a:p>
        </p:txBody>
      </p:sp>
      <p:sp>
        <p:nvSpPr>
          <p:cNvPr id="71" name="椭圆 9"/>
          <p:cNvSpPr>
            <a:spLocks noChangeArrowheads="1"/>
          </p:cNvSpPr>
          <p:nvPr/>
        </p:nvSpPr>
        <p:spPr bwMode="gray">
          <a:xfrm>
            <a:off x="5822950" y="3396456"/>
            <a:ext cx="895350" cy="895350"/>
          </a:xfrm>
          <a:prstGeom prst="ellipse">
            <a:avLst/>
          </a:prstGeom>
          <a:solidFill>
            <a:srgbClr val="C0C0C0">
              <a:alpha val="50195"/>
            </a:srgbClr>
          </a:solidFill>
          <a:ln w="9525">
            <a:noFill/>
            <a:round/>
          </a:ln>
        </p:spPr>
        <p:txBody>
          <a:bodyPr wrap="none" anchor="ctr"/>
          <a:lstStyle/>
          <a:p>
            <a:endParaRPr lang="zh-CN" altLang="en-US"/>
          </a:p>
        </p:txBody>
      </p:sp>
      <p:grpSp>
        <p:nvGrpSpPr>
          <p:cNvPr id="72" name="组合 11"/>
          <p:cNvGrpSpPr/>
          <p:nvPr/>
        </p:nvGrpSpPr>
        <p:grpSpPr bwMode="auto">
          <a:xfrm>
            <a:off x="4572000" y="1893094"/>
            <a:ext cx="1146175" cy="1384300"/>
            <a:chOff x="2064" y="1008"/>
            <a:chExt cx="722" cy="872"/>
          </a:xfrm>
        </p:grpSpPr>
        <p:sp>
          <p:nvSpPr>
            <p:cNvPr id="73" name="椭圆 12"/>
            <p:cNvSpPr>
              <a:spLocks noChangeArrowheads="1"/>
            </p:cNvSpPr>
            <p:nvPr/>
          </p:nvSpPr>
          <p:spPr bwMode="gray">
            <a:xfrm>
              <a:off x="2064" y="1008"/>
              <a:ext cx="722" cy="727"/>
            </a:xfrm>
            <a:prstGeom prst="ellipse">
              <a:avLst/>
            </a:prstGeom>
            <a:solidFill>
              <a:srgbClr val="EAEAEA">
                <a:alpha val="50195"/>
              </a:srgbClr>
            </a:solidFill>
            <a:ln w="9525">
              <a:noFill/>
              <a:round/>
            </a:ln>
          </p:spPr>
          <p:txBody>
            <a:bodyPr wrap="none" anchor="ctr"/>
            <a:lstStyle/>
            <a:p>
              <a:endParaRPr lang="zh-CN" altLang="en-US"/>
            </a:p>
          </p:txBody>
        </p:sp>
        <p:grpSp>
          <p:nvGrpSpPr>
            <p:cNvPr id="74" name="组合 13"/>
            <p:cNvGrpSpPr/>
            <p:nvPr/>
          </p:nvGrpSpPr>
          <p:grpSpPr bwMode="auto">
            <a:xfrm>
              <a:off x="2086" y="1031"/>
              <a:ext cx="680" cy="849"/>
              <a:chOff x="3975" y="1593"/>
              <a:chExt cx="931" cy="1163"/>
            </a:xfrm>
          </p:grpSpPr>
          <p:pic>
            <p:nvPicPr>
              <p:cNvPr id="87" name="图片 14" descr="circuler_1"/>
              <p:cNvPicPr>
                <a:picLocks noChangeAspect="1" noChangeArrowheads="1"/>
              </p:cNvPicPr>
              <p:nvPr/>
            </p:nvPicPr>
            <p:blipFill>
              <a:blip r:embed="rId2"/>
              <a:srcRect/>
              <a:stretch>
                <a:fillRect/>
              </a:stretch>
            </p:blipFill>
            <p:spPr bwMode="gray">
              <a:xfrm>
                <a:off x="3975" y="1593"/>
                <a:ext cx="925" cy="935"/>
              </a:xfrm>
              <a:prstGeom prst="rect">
                <a:avLst/>
              </a:prstGeom>
              <a:noFill/>
              <a:ln w="9525">
                <a:noFill/>
                <a:miter lim="800000"/>
                <a:headEnd/>
                <a:tailEnd/>
              </a:ln>
            </p:spPr>
          </p:pic>
          <p:sp>
            <p:nvSpPr>
              <p:cNvPr id="88" name="椭圆 15"/>
              <p:cNvSpPr>
                <a:spLocks noChangeArrowheads="1"/>
              </p:cNvSpPr>
              <p:nvPr/>
            </p:nvSpPr>
            <p:spPr bwMode="gray">
              <a:xfrm>
                <a:off x="3975" y="1593"/>
                <a:ext cx="931" cy="937"/>
              </a:xfrm>
              <a:prstGeom prst="ellipse">
                <a:avLst/>
              </a:prstGeom>
              <a:solidFill>
                <a:schemeClr val="hlink">
                  <a:alpha val="50195"/>
                </a:schemeClr>
              </a:solidFill>
              <a:ln w="9525">
                <a:noFill/>
                <a:round/>
              </a:ln>
            </p:spPr>
            <p:txBody>
              <a:bodyPr wrap="none" anchor="ctr"/>
              <a:lstStyle/>
              <a:p>
                <a:endParaRPr lang="zh-CN" altLang="en-US"/>
              </a:p>
            </p:txBody>
          </p:sp>
          <p:pic>
            <p:nvPicPr>
              <p:cNvPr id="89" name="图片 16" descr="light_shadow1"/>
              <p:cNvPicPr>
                <a:picLocks noChangeAspect="1" noChangeArrowheads="1"/>
              </p:cNvPicPr>
              <p:nvPr/>
            </p:nvPicPr>
            <p:blipFill>
              <a:blip r:embed="rId3"/>
              <a:srcRect t="14285"/>
              <a:stretch>
                <a:fillRect/>
              </a:stretch>
            </p:blipFill>
            <p:spPr bwMode="gray">
              <a:xfrm>
                <a:off x="3984" y="1632"/>
                <a:ext cx="682" cy="585"/>
              </a:xfrm>
              <a:prstGeom prst="rect">
                <a:avLst/>
              </a:prstGeom>
              <a:noFill/>
              <a:ln w="9525">
                <a:noFill/>
                <a:miter lim="800000"/>
                <a:headEnd/>
                <a:tailEnd/>
              </a:ln>
            </p:spPr>
          </p:pic>
          <p:grpSp>
            <p:nvGrpSpPr>
              <p:cNvPr id="90" name="组合 17"/>
              <p:cNvGrpSpPr/>
              <p:nvPr/>
            </p:nvGrpSpPr>
            <p:grpSpPr bwMode="auto">
              <a:xfrm rot="-3733502" flipH="1" flipV="1">
                <a:off x="4256" y="2247"/>
                <a:ext cx="820" cy="198"/>
                <a:chOff x="2532" y="1051"/>
                <a:chExt cx="893" cy="246"/>
              </a:xfrm>
            </p:grpSpPr>
            <p:grpSp>
              <p:nvGrpSpPr>
                <p:cNvPr id="91" name="组合 18"/>
                <p:cNvGrpSpPr/>
                <p:nvPr/>
              </p:nvGrpSpPr>
              <p:grpSpPr bwMode="auto">
                <a:xfrm>
                  <a:off x="2532" y="1051"/>
                  <a:ext cx="743" cy="185"/>
                  <a:chOff x="1565" y="2568"/>
                  <a:chExt cx="1118" cy="279"/>
                </a:xfrm>
              </p:grpSpPr>
              <p:sp>
                <p:nvSpPr>
                  <p:cNvPr id="97" name="自选图形 19"/>
                  <p:cNvSpPr>
                    <a:spLocks noChangeArrowheads="1"/>
                  </p:cNvSpPr>
                  <p:nvPr/>
                </p:nvSpPr>
                <p:spPr bwMode="white">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98" name="自选图形 20"/>
                  <p:cNvSpPr>
                    <a:spLocks noChangeArrowheads="1"/>
                  </p:cNvSpPr>
                  <p:nvPr/>
                </p:nvSpPr>
                <p:spPr bwMode="white">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99" name="自选图形 21"/>
                  <p:cNvSpPr>
                    <a:spLocks noChangeArrowheads="1"/>
                  </p:cNvSpPr>
                  <p:nvPr/>
                </p:nvSpPr>
                <p:spPr bwMode="white">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100" name="自选图形 22"/>
                  <p:cNvSpPr>
                    <a:spLocks noChangeArrowheads="1"/>
                  </p:cNvSpPr>
                  <p:nvPr/>
                </p:nvSpPr>
                <p:spPr bwMode="white">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grpSp>
            <p:grpSp>
              <p:nvGrpSpPr>
                <p:cNvPr id="92" name="组合 23"/>
                <p:cNvGrpSpPr/>
                <p:nvPr/>
              </p:nvGrpSpPr>
              <p:grpSpPr bwMode="auto">
                <a:xfrm rot="1353540">
                  <a:off x="2682" y="1111"/>
                  <a:ext cx="743" cy="186"/>
                  <a:chOff x="1565" y="2568"/>
                  <a:chExt cx="1118" cy="279"/>
                </a:xfrm>
              </p:grpSpPr>
              <p:sp>
                <p:nvSpPr>
                  <p:cNvPr id="93" name="自选图形 24"/>
                  <p:cNvSpPr>
                    <a:spLocks noChangeArrowheads="1"/>
                  </p:cNvSpPr>
                  <p:nvPr/>
                </p:nvSpPr>
                <p:spPr bwMode="white">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94" name="自选图形 25"/>
                  <p:cNvSpPr>
                    <a:spLocks noChangeArrowheads="1"/>
                  </p:cNvSpPr>
                  <p:nvPr/>
                </p:nvSpPr>
                <p:spPr bwMode="white">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95" name="自选图形 26"/>
                  <p:cNvSpPr>
                    <a:spLocks noChangeArrowheads="1"/>
                  </p:cNvSpPr>
                  <p:nvPr/>
                </p:nvSpPr>
                <p:spPr bwMode="white">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96" name="自选图形 27"/>
                  <p:cNvSpPr>
                    <a:spLocks noChangeArrowheads="1"/>
                  </p:cNvSpPr>
                  <p:nvPr/>
                </p:nvSpPr>
                <p:spPr bwMode="white">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grpSp>
          </p:grpSp>
        </p:grpSp>
        <p:grpSp>
          <p:nvGrpSpPr>
            <p:cNvPr id="75" name="组合 28"/>
            <p:cNvGrpSpPr/>
            <p:nvPr/>
          </p:nvGrpSpPr>
          <p:grpSpPr bwMode="auto">
            <a:xfrm rot="-3733502" flipH="1" flipV="1">
              <a:off x="2362" y="1505"/>
              <a:ext cx="527" cy="128"/>
              <a:chOff x="2532" y="1051"/>
              <a:chExt cx="893" cy="246"/>
            </a:xfrm>
          </p:grpSpPr>
          <p:grpSp>
            <p:nvGrpSpPr>
              <p:cNvPr id="77" name="组合 29"/>
              <p:cNvGrpSpPr/>
              <p:nvPr/>
            </p:nvGrpSpPr>
            <p:grpSpPr bwMode="auto">
              <a:xfrm>
                <a:off x="2532" y="1051"/>
                <a:ext cx="743" cy="185"/>
                <a:chOff x="1565" y="2568"/>
                <a:chExt cx="1118" cy="279"/>
              </a:xfrm>
            </p:grpSpPr>
            <p:sp>
              <p:nvSpPr>
                <p:cNvPr id="83" name="自选图形 30"/>
                <p:cNvSpPr>
                  <a:spLocks noChangeArrowheads="1"/>
                </p:cNvSpPr>
                <p:nvPr/>
              </p:nvSpPr>
              <p:spPr bwMode="white">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84" name="自选图形 31"/>
                <p:cNvSpPr>
                  <a:spLocks noChangeArrowheads="1"/>
                </p:cNvSpPr>
                <p:nvPr/>
              </p:nvSpPr>
              <p:spPr bwMode="white">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85" name="自选图形 32"/>
                <p:cNvSpPr>
                  <a:spLocks noChangeArrowheads="1"/>
                </p:cNvSpPr>
                <p:nvPr/>
              </p:nvSpPr>
              <p:spPr bwMode="white">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86" name="自选图形 33"/>
                <p:cNvSpPr>
                  <a:spLocks noChangeArrowheads="1"/>
                </p:cNvSpPr>
                <p:nvPr/>
              </p:nvSpPr>
              <p:spPr bwMode="white">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grpSp>
          <p:grpSp>
            <p:nvGrpSpPr>
              <p:cNvPr id="78" name="组合 34"/>
              <p:cNvGrpSpPr/>
              <p:nvPr/>
            </p:nvGrpSpPr>
            <p:grpSpPr bwMode="auto">
              <a:xfrm rot="1353540">
                <a:off x="2682" y="1111"/>
                <a:ext cx="743" cy="186"/>
                <a:chOff x="1565" y="2568"/>
                <a:chExt cx="1118" cy="279"/>
              </a:xfrm>
            </p:grpSpPr>
            <p:sp>
              <p:nvSpPr>
                <p:cNvPr id="79" name="自选图形 35"/>
                <p:cNvSpPr>
                  <a:spLocks noChangeArrowheads="1"/>
                </p:cNvSpPr>
                <p:nvPr/>
              </p:nvSpPr>
              <p:spPr bwMode="white">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80" name="自选图形 36"/>
                <p:cNvSpPr>
                  <a:spLocks noChangeArrowheads="1"/>
                </p:cNvSpPr>
                <p:nvPr/>
              </p:nvSpPr>
              <p:spPr bwMode="white">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81" name="自选图形 37"/>
                <p:cNvSpPr>
                  <a:spLocks noChangeArrowheads="1"/>
                </p:cNvSpPr>
                <p:nvPr/>
              </p:nvSpPr>
              <p:spPr bwMode="white">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82" name="自选图形 38"/>
                <p:cNvSpPr>
                  <a:spLocks noChangeArrowheads="1"/>
                </p:cNvSpPr>
                <p:nvPr/>
              </p:nvSpPr>
              <p:spPr bwMode="white">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grpSp>
        </p:grpSp>
        <p:sp>
          <p:nvSpPr>
            <p:cNvPr id="76" name="矩形 39"/>
            <p:cNvSpPr>
              <a:spLocks noChangeArrowheads="1"/>
            </p:cNvSpPr>
            <p:nvPr/>
          </p:nvSpPr>
          <p:spPr bwMode="gray">
            <a:xfrm>
              <a:off x="2337" y="1272"/>
              <a:ext cx="188" cy="213"/>
            </a:xfrm>
            <a:prstGeom prst="rect">
              <a:avLst/>
            </a:prstGeom>
            <a:noFill/>
            <a:ln w="9525">
              <a:noFill/>
              <a:miter lim="800000"/>
            </a:ln>
          </p:spPr>
          <p:txBody>
            <a:bodyPr wrap="none">
              <a:spAutoFit/>
            </a:bodyPr>
            <a:lstStyle/>
            <a:p>
              <a:pPr algn="ctr"/>
              <a:r>
                <a:rPr lang="en-US" altLang="zh-CN" sz="1600" b="1" dirty="0">
                  <a:solidFill>
                    <a:srgbClr val="000000"/>
                  </a:solidFill>
                  <a:cs typeface="Arial" panose="020B0604020202020204" pitchFamily="34" charset="0"/>
                </a:rPr>
                <a:t>1</a:t>
              </a:r>
            </a:p>
          </p:txBody>
        </p:sp>
      </p:grpSp>
      <p:grpSp>
        <p:nvGrpSpPr>
          <p:cNvPr id="101" name="组合 40"/>
          <p:cNvGrpSpPr/>
          <p:nvPr/>
        </p:nvGrpSpPr>
        <p:grpSpPr bwMode="auto">
          <a:xfrm>
            <a:off x="3581400" y="3417094"/>
            <a:ext cx="1146175" cy="1384300"/>
            <a:chOff x="2064" y="1008"/>
            <a:chExt cx="722" cy="872"/>
          </a:xfrm>
        </p:grpSpPr>
        <p:sp>
          <p:nvSpPr>
            <p:cNvPr id="102" name="椭圆 41"/>
            <p:cNvSpPr>
              <a:spLocks noChangeArrowheads="1"/>
            </p:cNvSpPr>
            <p:nvPr/>
          </p:nvSpPr>
          <p:spPr bwMode="gray">
            <a:xfrm>
              <a:off x="2064" y="1008"/>
              <a:ext cx="722" cy="727"/>
            </a:xfrm>
            <a:prstGeom prst="ellipse">
              <a:avLst/>
            </a:prstGeom>
            <a:solidFill>
              <a:srgbClr val="EAEAEA">
                <a:alpha val="50195"/>
              </a:srgbClr>
            </a:solidFill>
            <a:ln w="9525">
              <a:noFill/>
              <a:round/>
            </a:ln>
          </p:spPr>
          <p:txBody>
            <a:bodyPr wrap="none" anchor="ctr"/>
            <a:lstStyle/>
            <a:p>
              <a:endParaRPr lang="zh-CN" altLang="en-US"/>
            </a:p>
          </p:txBody>
        </p:sp>
        <p:grpSp>
          <p:nvGrpSpPr>
            <p:cNvPr id="103" name="组合 42"/>
            <p:cNvGrpSpPr/>
            <p:nvPr/>
          </p:nvGrpSpPr>
          <p:grpSpPr bwMode="auto">
            <a:xfrm>
              <a:off x="2086" y="1031"/>
              <a:ext cx="680" cy="849"/>
              <a:chOff x="3975" y="1593"/>
              <a:chExt cx="931" cy="1163"/>
            </a:xfrm>
          </p:grpSpPr>
          <p:pic>
            <p:nvPicPr>
              <p:cNvPr id="116" name="图片 43" descr="circuler_1"/>
              <p:cNvPicPr>
                <a:picLocks noChangeAspect="1" noChangeArrowheads="1"/>
              </p:cNvPicPr>
              <p:nvPr/>
            </p:nvPicPr>
            <p:blipFill>
              <a:blip r:embed="rId2"/>
              <a:srcRect/>
              <a:stretch>
                <a:fillRect/>
              </a:stretch>
            </p:blipFill>
            <p:spPr bwMode="gray">
              <a:xfrm>
                <a:off x="3975" y="1593"/>
                <a:ext cx="925" cy="935"/>
              </a:xfrm>
              <a:prstGeom prst="rect">
                <a:avLst/>
              </a:prstGeom>
              <a:noFill/>
              <a:ln w="9525">
                <a:noFill/>
                <a:miter lim="800000"/>
                <a:headEnd/>
                <a:tailEnd/>
              </a:ln>
            </p:spPr>
          </p:pic>
          <p:sp>
            <p:nvSpPr>
              <p:cNvPr id="117" name="椭圆 44"/>
              <p:cNvSpPr>
                <a:spLocks noChangeArrowheads="1"/>
              </p:cNvSpPr>
              <p:nvPr/>
            </p:nvSpPr>
            <p:spPr bwMode="gray">
              <a:xfrm>
                <a:off x="3975" y="1593"/>
                <a:ext cx="931" cy="937"/>
              </a:xfrm>
              <a:prstGeom prst="ellipse">
                <a:avLst/>
              </a:prstGeom>
              <a:solidFill>
                <a:schemeClr val="accent2">
                  <a:alpha val="50195"/>
                </a:schemeClr>
              </a:solidFill>
              <a:ln w="9525">
                <a:noFill/>
                <a:round/>
              </a:ln>
            </p:spPr>
            <p:txBody>
              <a:bodyPr wrap="none" anchor="ctr"/>
              <a:lstStyle/>
              <a:p>
                <a:endParaRPr lang="zh-CN" altLang="en-US"/>
              </a:p>
            </p:txBody>
          </p:sp>
          <p:pic>
            <p:nvPicPr>
              <p:cNvPr id="118" name="图片 45" descr="light_shadow1"/>
              <p:cNvPicPr>
                <a:picLocks noChangeAspect="1" noChangeArrowheads="1"/>
              </p:cNvPicPr>
              <p:nvPr/>
            </p:nvPicPr>
            <p:blipFill>
              <a:blip r:embed="rId3"/>
              <a:srcRect t="14285"/>
              <a:stretch>
                <a:fillRect/>
              </a:stretch>
            </p:blipFill>
            <p:spPr bwMode="gray">
              <a:xfrm>
                <a:off x="3984" y="1632"/>
                <a:ext cx="682" cy="585"/>
              </a:xfrm>
              <a:prstGeom prst="rect">
                <a:avLst/>
              </a:prstGeom>
              <a:noFill/>
              <a:ln w="9525">
                <a:noFill/>
                <a:miter lim="800000"/>
                <a:headEnd/>
                <a:tailEnd/>
              </a:ln>
            </p:spPr>
          </p:pic>
          <p:grpSp>
            <p:nvGrpSpPr>
              <p:cNvPr id="119" name="组合 46"/>
              <p:cNvGrpSpPr/>
              <p:nvPr/>
            </p:nvGrpSpPr>
            <p:grpSpPr bwMode="auto">
              <a:xfrm rot="-3733502" flipH="1" flipV="1">
                <a:off x="4256" y="2247"/>
                <a:ext cx="820" cy="198"/>
                <a:chOff x="2532" y="1051"/>
                <a:chExt cx="893" cy="246"/>
              </a:xfrm>
            </p:grpSpPr>
            <p:grpSp>
              <p:nvGrpSpPr>
                <p:cNvPr id="120" name="组合 47"/>
                <p:cNvGrpSpPr/>
                <p:nvPr/>
              </p:nvGrpSpPr>
              <p:grpSpPr bwMode="auto">
                <a:xfrm>
                  <a:off x="2532" y="1051"/>
                  <a:ext cx="743" cy="185"/>
                  <a:chOff x="1565" y="2568"/>
                  <a:chExt cx="1118" cy="279"/>
                </a:xfrm>
              </p:grpSpPr>
              <p:sp>
                <p:nvSpPr>
                  <p:cNvPr id="126" name="自选图形 48"/>
                  <p:cNvSpPr>
                    <a:spLocks noChangeArrowheads="1"/>
                  </p:cNvSpPr>
                  <p:nvPr/>
                </p:nvSpPr>
                <p:spPr bwMode="white">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127" name="自选图形 49"/>
                  <p:cNvSpPr>
                    <a:spLocks noChangeArrowheads="1"/>
                  </p:cNvSpPr>
                  <p:nvPr/>
                </p:nvSpPr>
                <p:spPr bwMode="white">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128" name="自选图形 50"/>
                  <p:cNvSpPr>
                    <a:spLocks noChangeArrowheads="1"/>
                  </p:cNvSpPr>
                  <p:nvPr/>
                </p:nvSpPr>
                <p:spPr bwMode="white">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129" name="自选图形 51"/>
                  <p:cNvSpPr>
                    <a:spLocks noChangeArrowheads="1"/>
                  </p:cNvSpPr>
                  <p:nvPr/>
                </p:nvSpPr>
                <p:spPr bwMode="white">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grpSp>
            <p:grpSp>
              <p:nvGrpSpPr>
                <p:cNvPr id="121" name="组合 52"/>
                <p:cNvGrpSpPr/>
                <p:nvPr/>
              </p:nvGrpSpPr>
              <p:grpSpPr bwMode="auto">
                <a:xfrm rot="1353540">
                  <a:off x="2682" y="1111"/>
                  <a:ext cx="743" cy="186"/>
                  <a:chOff x="1565" y="2568"/>
                  <a:chExt cx="1118" cy="279"/>
                </a:xfrm>
              </p:grpSpPr>
              <p:sp>
                <p:nvSpPr>
                  <p:cNvPr id="122" name="自选图形 53"/>
                  <p:cNvSpPr>
                    <a:spLocks noChangeArrowheads="1"/>
                  </p:cNvSpPr>
                  <p:nvPr/>
                </p:nvSpPr>
                <p:spPr bwMode="white">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123" name="自选图形 54"/>
                  <p:cNvSpPr>
                    <a:spLocks noChangeArrowheads="1"/>
                  </p:cNvSpPr>
                  <p:nvPr/>
                </p:nvSpPr>
                <p:spPr bwMode="white">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124" name="自选图形 55"/>
                  <p:cNvSpPr>
                    <a:spLocks noChangeArrowheads="1"/>
                  </p:cNvSpPr>
                  <p:nvPr/>
                </p:nvSpPr>
                <p:spPr bwMode="white">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125" name="自选图形 56"/>
                  <p:cNvSpPr>
                    <a:spLocks noChangeArrowheads="1"/>
                  </p:cNvSpPr>
                  <p:nvPr/>
                </p:nvSpPr>
                <p:spPr bwMode="white">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grpSp>
          </p:grpSp>
        </p:grpSp>
        <p:grpSp>
          <p:nvGrpSpPr>
            <p:cNvPr id="104" name="组合 57"/>
            <p:cNvGrpSpPr/>
            <p:nvPr/>
          </p:nvGrpSpPr>
          <p:grpSpPr bwMode="auto">
            <a:xfrm rot="-3733502" flipH="1" flipV="1">
              <a:off x="2362" y="1505"/>
              <a:ext cx="527" cy="128"/>
              <a:chOff x="2532" y="1051"/>
              <a:chExt cx="893" cy="246"/>
            </a:xfrm>
          </p:grpSpPr>
          <p:grpSp>
            <p:nvGrpSpPr>
              <p:cNvPr id="106" name="组合 58"/>
              <p:cNvGrpSpPr/>
              <p:nvPr/>
            </p:nvGrpSpPr>
            <p:grpSpPr bwMode="auto">
              <a:xfrm>
                <a:off x="2532" y="1051"/>
                <a:ext cx="743" cy="185"/>
                <a:chOff x="1565" y="2568"/>
                <a:chExt cx="1118" cy="279"/>
              </a:xfrm>
            </p:grpSpPr>
            <p:sp>
              <p:nvSpPr>
                <p:cNvPr id="112" name="自选图形 59"/>
                <p:cNvSpPr>
                  <a:spLocks noChangeArrowheads="1"/>
                </p:cNvSpPr>
                <p:nvPr/>
              </p:nvSpPr>
              <p:spPr bwMode="white">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113" name="自选图形 60"/>
                <p:cNvSpPr>
                  <a:spLocks noChangeArrowheads="1"/>
                </p:cNvSpPr>
                <p:nvPr/>
              </p:nvSpPr>
              <p:spPr bwMode="white">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114" name="自选图形 61"/>
                <p:cNvSpPr>
                  <a:spLocks noChangeArrowheads="1"/>
                </p:cNvSpPr>
                <p:nvPr/>
              </p:nvSpPr>
              <p:spPr bwMode="white">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115" name="自选图形 62"/>
                <p:cNvSpPr>
                  <a:spLocks noChangeArrowheads="1"/>
                </p:cNvSpPr>
                <p:nvPr/>
              </p:nvSpPr>
              <p:spPr bwMode="white">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grpSp>
          <p:grpSp>
            <p:nvGrpSpPr>
              <p:cNvPr id="107" name="组合 63"/>
              <p:cNvGrpSpPr/>
              <p:nvPr/>
            </p:nvGrpSpPr>
            <p:grpSpPr bwMode="auto">
              <a:xfrm rot="1353540">
                <a:off x="2682" y="1111"/>
                <a:ext cx="743" cy="186"/>
                <a:chOff x="1565" y="2568"/>
                <a:chExt cx="1118" cy="279"/>
              </a:xfrm>
            </p:grpSpPr>
            <p:sp>
              <p:nvSpPr>
                <p:cNvPr id="108" name="自选图形 64"/>
                <p:cNvSpPr>
                  <a:spLocks noChangeArrowheads="1"/>
                </p:cNvSpPr>
                <p:nvPr/>
              </p:nvSpPr>
              <p:spPr bwMode="white">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109" name="自选图形 65"/>
                <p:cNvSpPr>
                  <a:spLocks noChangeArrowheads="1"/>
                </p:cNvSpPr>
                <p:nvPr/>
              </p:nvSpPr>
              <p:spPr bwMode="white">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110" name="自选图形 66"/>
                <p:cNvSpPr>
                  <a:spLocks noChangeArrowheads="1"/>
                </p:cNvSpPr>
                <p:nvPr/>
              </p:nvSpPr>
              <p:spPr bwMode="white">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111" name="自选图形 67"/>
                <p:cNvSpPr>
                  <a:spLocks noChangeArrowheads="1"/>
                </p:cNvSpPr>
                <p:nvPr/>
              </p:nvSpPr>
              <p:spPr bwMode="white">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grpSp>
        </p:grpSp>
        <p:sp>
          <p:nvSpPr>
            <p:cNvPr id="105" name="矩形 68"/>
            <p:cNvSpPr>
              <a:spLocks noChangeArrowheads="1"/>
            </p:cNvSpPr>
            <p:nvPr/>
          </p:nvSpPr>
          <p:spPr bwMode="gray">
            <a:xfrm>
              <a:off x="2337" y="1272"/>
              <a:ext cx="188" cy="213"/>
            </a:xfrm>
            <a:prstGeom prst="rect">
              <a:avLst/>
            </a:prstGeom>
            <a:noFill/>
            <a:ln w="9525">
              <a:noFill/>
              <a:miter lim="800000"/>
            </a:ln>
          </p:spPr>
          <p:txBody>
            <a:bodyPr wrap="none">
              <a:spAutoFit/>
            </a:bodyPr>
            <a:lstStyle/>
            <a:p>
              <a:pPr algn="ctr"/>
              <a:r>
                <a:rPr lang="en-US" altLang="zh-CN" sz="1600" b="1" dirty="0">
                  <a:solidFill>
                    <a:srgbClr val="000000"/>
                  </a:solidFill>
                  <a:cs typeface="Arial" panose="020B0604020202020204" pitchFamily="34" charset="0"/>
                </a:rPr>
                <a:t>2</a:t>
              </a:r>
            </a:p>
          </p:txBody>
        </p:sp>
      </p:grpSp>
      <p:grpSp>
        <p:nvGrpSpPr>
          <p:cNvPr id="130" name="组合 69"/>
          <p:cNvGrpSpPr/>
          <p:nvPr/>
        </p:nvGrpSpPr>
        <p:grpSpPr bwMode="auto">
          <a:xfrm>
            <a:off x="4749579" y="5307890"/>
            <a:ext cx="1146175" cy="1384300"/>
            <a:chOff x="2064" y="1008"/>
            <a:chExt cx="722" cy="872"/>
          </a:xfrm>
        </p:grpSpPr>
        <p:sp>
          <p:nvSpPr>
            <p:cNvPr id="131" name="椭圆 70"/>
            <p:cNvSpPr>
              <a:spLocks noChangeArrowheads="1"/>
            </p:cNvSpPr>
            <p:nvPr/>
          </p:nvSpPr>
          <p:spPr bwMode="gray">
            <a:xfrm>
              <a:off x="2064" y="1008"/>
              <a:ext cx="722" cy="727"/>
            </a:xfrm>
            <a:prstGeom prst="ellipse">
              <a:avLst/>
            </a:prstGeom>
            <a:solidFill>
              <a:srgbClr val="EAEAEA">
                <a:alpha val="50195"/>
              </a:srgbClr>
            </a:solidFill>
            <a:ln w="9525">
              <a:noFill/>
              <a:round/>
            </a:ln>
          </p:spPr>
          <p:txBody>
            <a:bodyPr wrap="none" anchor="ctr"/>
            <a:lstStyle/>
            <a:p>
              <a:endParaRPr lang="zh-CN" altLang="en-US"/>
            </a:p>
          </p:txBody>
        </p:sp>
        <p:grpSp>
          <p:nvGrpSpPr>
            <p:cNvPr id="132" name="组合 71"/>
            <p:cNvGrpSpPr/>
            <p:nvPr/>
          </p:nvGrpSpPr>
          <p:grpSpPr bwMode="auto">
            <a:xfrm>
              <a:off x="2086" y="1031"/>
              <a:ext cx="680" cy="849"/>
              <a:chOff x="3975" y="1593"/>
              <a:chExt cx="931" cy="1163"/>
            </a:xfrm>
          </p:grpSpPr>
          <p:pic>
            <p:nvPicPr>
              <p:cNvPr id="145" name="图片 72" descr="circuler_1"/>
              <p:cNvPicPr>
                <a:picLocks noChangeAspect="1" noChangeArrowheads="1"/>
              </p:cNvPicPr>
              <p:nvPr/>
            </p:nvPicPr>
            <p:blipFill>
              <a:blip r:embed="rId2"/>
              <a:srcRect/>
              <a:stretch>
                <a:fillRect/>
              </a:stretch>
            </p:blipFill>
            <p:spPr bwMode="gray">
              <a:xfrm>
                <a:off x="3975" y="1593"/>
                <a:ext cx="925" cy="935"/>
              </a:xfrm>
              <a:prstGeom prst="rect">
                <a:avLst/>
              </a:prstGeom>
              <a:noFill/>
              <a:ln w="9525">
                <a:noFill/>
                <a:miter lim="800000"/>
                <a:headEnd/>
                <a:tailEnd/>
              </a:ln>
            </p:spPr>
          </p:pic>
          <p:sp>
            <p:nvSpPr>
              <p:cNvPr id="146" name="椭圆 73"/>
              <p:cNvSpPr>
                <a:spLocks noChangeArrowheads="1"/>
              </p:cNvSpPr>
              <p:nvPr/>
            </p:nvSpPr>
            <p:spPr bwMode="gray">
              <a:xfrm>
                <a:off x="3975" y="1593"/>
                <a:ext cx="931" cy="937"/>
              </a:xfrm>
              <a:prstGeom prst="ellipse">
                <a:avLst/>
              </a:prstGeom>
              <a:solidFill>
                <a:schemeClr val="accent1">
                  <a:alpha val="50195"/>
                </a:schemeClr>
              </a:solidFill>
              <a:ln w="9525">
                <a:noFill/>
                <a:round/>
              </a:ln>
            </p:spPr>
            <p:txBody>
              <a:bodyPr wrap="none" anchor="ctr"/>
              <a:lstStyle/>
              <a:p>
                <a:endParaRPr lang="zh-CN" altLang="en-US"/>
              </a:p>
            </p:txBody>
          </p:sp>
          <p:pic>
            <p:nvPicPr>
              <p:cNvPr id="147" name="图片 74" descr="light_shadow1"/>
              <p:cNvPicPr>
                <a:picLocks noChangeAspect="1" noChangeArrowheads="1"/>
              </p:cNvPicPr>
              <p:nvPr/>
            </p:nvPicPr>
            <p:blipFill>
              <a:blip r:embed="rId3"/>
              <a:srcRect t="14285"/>
              <a:stretch>
                <a:fillRect/>
              </a:stretch>
            </p:blipFill>
            <p:spPr bwMode="gray">
              <a:xfrm>
                <a:off x="3984" y="1632"/>
                <a:ext cx="682" cy="585"/>
              </a:xfrm>
              <a:prstGeom prst="rect">
                <a:avLst/>
              </a:prstGeom>
              <a:noFill/>
              <a:ln w="9525">
                <a:noFill/>
                <a:miter lim="800000"/>
                <a:headEnd/>
                <a:tailEnd/>
              </a:ln>
            </p:spPr>
          </p:pic>
          <p:grpSp>
            <p:nvGrpSpPr>
              <p:cNvPr id="148" name="组合 75"/>
              <p:cNvGrpSpPr/>
              <p:nvPr/>
            </p:nvGrpSpPr>
            <p:grpSpPr bwMode="auto">
              <a:xfrm rot="-3733502" flipH="1" flipV="1">
                <a:off x="4256" y="2247"/>
                <a:ext cx="820" cy="198"/>
                <a:chOff x="2532" y="1051"/>
                <a:chExt cx="893" cy="246"/>
              </a:xfrm>
            </p:grpSpPr>
            <p:grpSp>
              <p:nvGrpSpPr>
                <p:cNvPr id="149" name="组合 76"/>
                <p:cNvGrpSpPr/>
                <p:nvPr/>
              </p:nvGrpSpPr>
              <p:grpSpPr bwMode="auto">
                <a:xfrm>
                  <a:off x="2532" y="1051"/>
                  <a:ext cx="743" cy="185"/>
                  <a:chOff x="1565" y="2568"/>
                  <a:chExt cx="1118" cy="279"/>
                </a:xfrm>
              </p:grpSpPr>
              <p:sp>
                <p:nvSpPr>
                  <p:cNvPr id="155" name="自选图形 77"/>
                  <p:cNvSpPr>
                    <a:spLocks noChangeArrowheads="1"/>
                  </p:cNvSpPr>
                  <p:nvPr/>
                </p:nvSpPr>
                <p:spPr bwMode="white">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156" name="自选图形 78"/>
                  <p:cNvSpPr>
                    <a:spLocks noChangeArrowheads="1"/>
                  </p:cNvSpPr>
                  <p:nvPr/>
                </p:nvSpPr>
                <p:spPr bwMode="white">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157" name="自选图形 79"/>
                  <p:cNvSpPr>
                    <a:spLocks noChangeArrowheads="1"/>
                  </p:cNvSpPr>
                  <p:nvPr/>
                </p:nvSpPr>
                <p:spPr bwMode="white">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158" name="自选图形 80"/>
                  <p:cNvSpPr>
                    <a:spLocks noChangeArrowheads="1"/>
                  </p:cNvSpPr>
                  <p:nvPr/>
                </p:nvSpPr>
                <p:spPr bwMode="white">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grpSp>
            <p:grpSp>
              <p:nvGrpSpPr>
                <p:cNvPr id="150" name="组合 81"/>
                <p:cNvGrpSpPr/>
                <p:nvPr/>
              </p:nvGrpSpPr>
              <p:grpSpPr bwMode="auto">
                <a:xfrm rot="1353540">
                  <a:off x="2682" y="1111"/>
                  <a:ext cx="743" cy="186"/>
                  <a:chOff x="1565" y="2568"/>
                  <a:chExt cx="1118" cy="279"/>
                </a:xfrm>
              </p:grpSpPr>
              <p:sp>
                <p:nvSpPr>
                  <p:cNvPr id="151" name="自选图形 82"/>
                  <p:cNvSpPr>
                    <a:spLocks noChangeArrowheads="1"/>
                  </p:cNvSpPr>
                  <p:nvPr/>
                </p:nvSpPr>
                <p:spPr bwMode="white">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152" name="自选图形 83"/>
                  <p:cNvSpPr>
                    <a:spLocks noChangeArrowheads="1"/>
                  </p:cNvSpPr>
                  <p:nvPr/>
                </p:nvSpPr>
                <p:spPr bwMode="white">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153" name="自选图形 84"/>
                  <p:cNvSpPr>
                    <a:spLocks noChangeArrowheads="1"/>
                  </p:cNvSpPr>
                  <p:nvPr/>
                </p:nvSpPr>
                <p:spPr bwMode="white">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154" name="自选图形 85"/>
                  <p:cNvSpPr>
                    <a:spLocks noChangeArrowheads="1"/>
                  </p:cNvSpPr>
                  <p:nvPr/>
                </p:nvSpPr>
                <p:spPr bwMode="white">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grpSp>
          </p:grpSp>
        </p:grpSp>
        <p:grpSp>
          <p:nvGrpSpPr>
            <p:cNvPr id="133" name="组合 86"/>
            <p:cNvGrpSpPr/>
            <p:nvPr/>
          </p:nvGrpSpPr>
          <p:grpSpPr bwMode="auto">
            <a:xfrm rot="-3733502" flipH="1" flipV="1">
              <a:off x="2362" y="1505"/>
              <a:ext cx="527" cy="128"/>
              <a:chOff x="2532" y="1051"/>
              <a:chExt cx="893" cy="246"/>
            </a:xfrm>
          </p:grpSpPr>
          <p:grpSp>
            <p:nvGrpSpPr>
              <p:cNvPr id="135" name="组合 87"/>
              <p:cNvGrpSpPr/>
              <p:nvPr/>
            </p:nvGrpSpPr>
            <p:grpSpPr bwMode="auto">
              <a:xfrm>
                <a:off x="2532" y="1051"/>
                <a:ext cx="743" cy="185"/>
                <a:chOff x="1565" y="2568"/>
                <a:chExt cx="1118" cy="279"/>
              </a:xfrm>
            </p:grpSpPr>
            <p:sp>
              <p:nvSpPr>
                <p:cNvPr id="141" name="自选图形 88"/>
                <p:cNvSpPr>
                  <a:spLocks noChangeArrowheads="1"/>
                </p:cNvSpPr>
                <p:nvPr/>
              </p:nvSpPr>
              <p:spPr bwMode="white">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142" name="自选图形 89"/>
                <p:cNvSpPr>
                  <a:spLocks noChangeArrowheads="1"/>
                </p:cNvSpPr>
                <p:nvPr/>
              </p:nvSpPr>
              <p:spPr bwMode="white">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143" name="自选图形 90"/>
                <p:cNvSpPr>
                  <a:spLocks noChangeArrowheads="1"/>
                </p:cNvSpPr>
                <p:nvPr/>
              </p:nvSpPr>
              <p:spPr bwMode="white">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144" name="自选图形 91"/>
                <p:cNvSpPr>
                  <a:spLocks noChangeArrowheads="1"/>
                </p:cNvSpPr>
                <p:nvPr/>
              </p:nvSpPr>
              <p:spPr bwMode="white">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grpSp>
          <p:grpSp>
            <p:nvGrpSpPr>
              <p:cNvPr id="136" name="组合 92"/>
              <p:cNvGrpSpPr/>
              <p:nvPr/>
            </p:nvGrpSpPr>
            <p:grpSpPr bwMode="auto">
              <a:xfrm rot="1353540">
                <a:off x="2682" y="1111"/>
                <a:ext cx="743" cy="186"/>
                <a:chOff x="1565" y="2568"/>
                <a:chExt cx="1118" cy="279"/>
              </a:xfrm>
            </p:grpSpPr>
            <p:sp>
              <p:nvSpPr>
                <p:cNvPr id="137" name="自选图形 93"/>
                <p:cNvSpPr>
                  <a:spLocks noChangeArrowheads="1"/>
                </p:cNvSpPr>
                <p:nvPr/>
              </p:nvSpPr>
              <p:spPr bwMode="white">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138" name="自选图形 94"/>
                <p:cNvSpPr>
                  <a:spLocks noChangeArrowheads="1"/>
                </p:cNvSpPr>
                <p:nvPr/>
              </p:nvSpPr>
              <p:spPr bwMode="white">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139" name="自选图形 95"/>
                <p:cNvSpPr>
                  <a:spLocks noChangeArrowheads="1"/>
                </p:cNvSpPr>
                <p:nvPr/>
              </p:nvSpPr>
              <p:spPr bwMode="white">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140" name="自选图形 96"/>
                <p:cNvSpPr>
                  <a:spLocks noChangeArrowheads="1"/>
                </p:cNvSpPr>
                <p:nvPr/>
              </p:nvSpPr>
              <p:spPr bwMode="white">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grpSp>
        </p:grpSp>
        <p:sp>
          <p:nvSpPr>
            <p:cNvPr id="134" name="矩形 97"/>
            <p:cNvSpPr>
              <a:spLocks noChangeArrowheads="1"/>
            </p:cNvSpPr>
            <p:nvPr/>
          </p:nvSpPr>
          <p:spPr bwMode="gray">
            <a:xfrm>
              <a:off x="2337" y="1272"/>
              <a:ext cx="188" cy="213"/>
            </a:xfrm>
            <a:prstGeom prst="rect">
              <a:avLst/>
            </a:prstGeom>
            <a:noFill/>
            <a:ln w="9525">
              <a:noFill/>
              <a:miter lim="800000"/>
            </a:ln>
          </p:spPr>
          <p:txBody>
            <a:bodyPr wrap="none">
              <a:spAutoFit/>
            </a:bodyPr>
            <a:lstStyle/>
            <a:p>
              <a:pPr algn="ctr"/>
              <a:r>
                <a:rPr lang="en-US" altLang="zh-CN" sz="1600" b="1" dirty="0">
                  <a:solidFill>
                    <a:srgbClr val="000000"/>
                  </a:solidFill>
                  <a:cs typeface="Arial" panose="020B0604020202020204" pitchFamily="34" charset="0"/>
                </a:rPr>
                <a:t>3</a:t>
              </a:r>
            </a:p>
          </p:txBody>
        </p:sp>
      </p:grpSp>
      <p:grpSp>
        <p:nvGrpSpPr>
          <p:cNvPr id="159" name="组合 98"/>
          <p:cNvGrpSpPr/>
          <p:nvPr/>
        </p:nvGrpSpPr>
        <p:grpSpPr bwMode="auto">
          <a:xfrm>
            <a:off x="7165975" y="3925423"/>
            <a:ext cx="1146175" cy="1384300"/>
            <a:chOff x="2064" y="1008"/>
            <a:chExt cx="722" cy="872"/>
          </a:xfrm>
        </p:grpSpPr>
        <p:sp>
          <p:nvSpPr>
            <p:cNvPr id="160" name="椭圆 99"/>
            <p:cNvSpPr>
              <a:spLocks noChangeArrowheads="1"/>
            </p:cNvSpPr>
            <p:nvPr/>
          </p:nvSpPr>
          <p:spPr bwMode="gray">
            <a:xfrm>
              <a:off x="2064" y="1008"/>
              <a:ext cx="722" cy="727"/>
            </a:xfrm>
            <a:prstGeom prst="ellipse">
              <a:avLst/>
            </a:prstGeom>
            <a:solidFill>
              <a:srgbClr val="EAEAEA">
                <a:alpha val="50195"/>
              </a:srgbClr>
            </a:solidFill>
            <a:ln w="9525">
              <a:noFill/>
              <a:round/>
            </a:ln>
          </p:spPr>
          <p:txBody>
            <a:bodyPr wrap="none" anchor="ctr"/>
            <a:lstStyle/>
            <a:p>
              <a:endParaRPr lang="zh-CN" altLang="en-US"/>
            </a:p>
          </p:txBody>
        </p:sp>
        <p:grpSp>
          <p:nvGrpSpPr>
            <p:cNvPr id="161" name="组合 100"/>
            <p:cNvGrpSpPr/>
            <p:nvPr/>
          </p:nvGrpSpPr>
          <p:grpSpPr bwMode="auto">
            <a:xfrm>
              <a:off x="2086" y="1031"/>
              <a:ext cx="680" cy="849"/>
              <a:chOff x="3975" y="1593"/>
              <a:chExt cx="931" cy="1163"/>
            </a:xfrm>
          </p:grpSpPr>
          <p:pic>
            <p:nvPicPr>
              <p:cNvPr id="174" name="图片 101" descr="circuler_1"/>
              <p:cNvPicPr>
                <a:picLocks noChangeAspect="1" noChangeArrowheads="1"/>
              </p:cNvPicPr>
              <p:nvPr/>
            </p:nvPicPr>
            <p:blipFill>
              <a:blip r:embed="rId2"/>
              <a:srcRect/>
              <a:stretch>
                <a:fillRect/>
              </a:stretch>
            </p:blipFill>
            <p:spPr bwMode="gray">
              <a:xfrm>
                <a:off x="3975" y="1593"/>
                <a:ext cx="925" cy="935"/>
              </a:xfrm>
              <a:prstGeom prst="rect">
                <a:avLst/>
              </a:prstGeom>
              <a:noFill/>
              <a:ln w="9525">
                <a:noFill/>
                <a:miter lim="800000"/>
                <a:headEnd/>
                <a:tailEnd/>
              </a:ln>
            </p:spPr>
          </p:pic>
          <p:sp>
            <p:nvSpPr>
              <p:cNvPr id="175" name="椭圆 102"/>
              <p:cNvSpPr>
                <a:spLocks noChangeArrowheads="1"/>
              </p:cNvSpPr>
              <p:nvPr/>
            </p:nvSpPr>
            <p:spPr bwMode="gray">
              <a:xfrm>
                <a:off x="3975" y="1593"/>
                <a:ext cx="931" cy="937"/>
              </a:xfrm>
              <a:prstGeom prst="ellipse">
                <a:avLst/>
              </a:prstGeom>
              <a:solidFill>
                <a:schemeClr val="bg2">
                  <a:alpha val="50195"/>
                </a:schemeClr>
              </a:solidFill>
              <a:ln w="9525">
                <a:noFill/>
                <a:round/>
              </a:ln>
            </p:spPr>
            <p:txBody>
              <a:bodyPr wrap="none" anchor="ctr"/>
              <a:lstStyle/>
              <a:p>
                <a:endParaRPr lang="zh-CN" altLang="en-US"/>
              </a:p>
            </p:txBody>
          </p:sp>
          <p:pic>
            <p:nvPicPr>
              <p:cNvPr id="176" name="图片 103" descr="light_shadow1"/>
              <p:cNvPicPr>
                <a:picLocks noChangeAspect="1" noChangeArrowheads="1"/>
              </p:cNvPicPr>
              <p:nvPr/>
            </p:nvPicPr>
            <p:blipFill>
              <a:blip r:embed="rId3"/>
              <a:srcRect t="14285"/>
              <a:stretch>
                <a:fillRect/>
              </a:stretch>
            </p:blipFill>
            <p:spPr bwMode="gray">
              <a:xfrm>
                <a:off x="3984" y="1632"/>
                <a:ext cx="682" cy="585"/>
              </a:xfrm>
              <a:prstGeom prst="rect">
                <a:avLst/>
              </a:prstGeom>
              <a:noFill/>
              <a:ln w="9525">
                <a:noFill/>
                <a:miter lim="800000"/>
                <a:headEnd/>
                <a:tailEnd/>
              </a:ln>
            </p:spPr>
          </p:pic>
          <p:grpSp>
            <p:nvGrpSpPr>
              <p:cNvPr id="177" name="组合 104"/>
              <p:cNvGrpSpPr/>
              <p:nvPr/>
            </p:nvGrpSpPr>
            <p:grpSpPr bwMode="auto">
              <a:xfrm rot="-3733502" flipH="1" flipV="1">
                <a:off x="4256" y="2247"/>
                <a:ext cx="820" cy="198"/>
                <a:chOff x="2532" y="1051"/>
                <a:chExt cx="893" cy="246"/>
              </a:xfrm>
            </p:grpSpPr>
            <p:grpSp>
              <p:nvGrpSpPr>
                <p:cNvPr id="178" name="组合 105"/>
                <p:cNvGrpSpPr/>
                <p:nvPr/>
              </p:nvGrpSpPr>
              <p:grpSpPr bwMode="auto">
                <a:xfrm>
                  <a:off x="2532" y="1051"/>
                  <a:ext cx="743" cy="185"/>
                  <a:chOff x="1565" y="2568"/>
                  <a:chExt cx="1118" cy="279"/>
                </a:xfrm>
              </p:grpSpPr>
              <p:sp>
                <p:nvSpPr>
                  <p:cNvPr id="184" name="自选图形 106"/>
                  <p:cNvSpPr>
                    <a:spLocks noChangeArrowheads="1"/>
                  </p:cNvSpPr>
                  <p:nvPr/>
                </p:nvSpPr>
                <p:spPr bwMode="white">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185" name="自选图形 107"/>
                  <p:cNvSpPr>
                    <a:spLocks noChangeArrowheads="1"/>
                  </p:cNvSpPr>
                  <p:nvPr/>
                </p:nvSpPr>
                <p:spPr bwMode="white">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186" name="自选图形 108"/>
                  <p:cNvSpPr>
                    <a:spLocks noChangeArrowheads="1"/>
                  </p:cNvSpPr>
                  <p:nvPr/>
                </p:nvSpPr>
                <p:spPr bwMode="white">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187" name="自选图形 109"/>
                  <p:cNvSpPr>
                    <a:spLocks noChangeArrowheads="1"/>
                  </p:cNvSpPr>
                  <p:nvPr/>
                </p:nvSpPr>
                <p:spPr bwMode="white">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grpSp>
            <p:grpSp>
              <p:nvGrpSpPr>
                <p:cNvPr id="179" name="组合 110"/>
                <p:cNvGrpSpPr/>
                <p:nvPr/>
              </p:nvGrpSpPr>
              <p:grpSpPr bwMode="auto">
                <a:xfrm rot="1353540">
                  <a:off x="2682" y="1111"/>
                  <a:ext cx="743" cy="186"/>
                  <a:chOff x="1565" y="2568"/>
                  <a:chExt cx="1118" cy="279"/>
                </a:xfrm>
              </p:grpSpPr>
              <p:sp>
                <p:nvSpPr>
                  <p:cNvPr id="180" name="自选图形 111"/>
                  <p:cNvSpPr>
                    <a:spLocks noChangeArrowheads="1"/>
                  </p:cNvSpPr>
                  <p:nvPr/>
                </p:nvSpPr>
                <p:spPr bwMode="white">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181" name="自选图形 112"/>
                  <p:cNvSpPr>
                    <a:spLocks noChangeArrowheads="1"/>
                  </p:cNvSpPr>
                  <p:nvPr/>
                </p:nvSpPr>
                <p:spPr bwMode="white">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182" name="自选图形 113"/>
                  <p:cNvSpPr>
                    <a:spLocks noChangeArrowheads="1"/>
                  </p:cNvSpPr>
                  <p:nvPr/>
                </p:nvSpPr>
                <p:spPr bwMode="white">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183" name="自选图形 114"/>
                  <p:cNvSpPr>
                    <a:spLocks noChangeArrowheads="1"/>
                  </p:cNvSpPr>
                  <p:nvPr/>
                </p:nvSpPr>
                <p:spPr bwMode="white">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grpSp>
          </p:grpSp>
        </p:grpSp>
        <p:grpSp>
          <p:nvGrpSpPr>
            <p:cNvPr id="162" name="组合 115"/>
            <p:cNvGrpSpPr/>
            <p:nvPr/>
          </p:nvGrpSpPr>
          <p:grpSpPr bwMode="auto">
            <a:xfrm rot="-3733502" flipH="1" flipV="1">
              <a:off x="2362" y="1505"/>
              <a:ext cx="527" cy="128"/>
              <a:chOff x="2532" y="1051"/>
              <a:chExt cx="893" cy="246"/>
            </a:xfrm>
          </p:grpSpPr>
          <p:grpSp>
            <p:nvGrpSpPr>
              <p:cNvPr id="164" name="组合 116"/>
              <p:cNvGrpSpPr/>
              <p:nvPr/>
            </p:nvGrpSpPr>
            <p:grpSpPr bwMode="auto">
              <a:xfrm>
                <a:off x="2532" y="1051"/>
                <a:ext cx="743" cy="185"/>
                <a:chOff x="1565" y="2568"/>
                <a:chExt cx="1118" cy="279"/>
              </a:xfrm>
            </p:grpSpPr>
            <p:sp>
              <p:nvSpPr>
                <p:cNvPr id="170" name="自选图形 117"/>
                <p:cNvSpPr>
                  <a:spLocks noChangeArrowheads="1"/>
                </p:cNvSpPr>
                <p:nvPr/>
              </p:nvSpPr>
              <p:spPr bwMode="white">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171" name="自选图形 118"/>
                <p:cNvSpPr>
                  <a:spLocks noChangeArrowheads="1"/>
                </p:cNvSpPr>
                <p:nvPr/>
              </p:nvSpPr>
              <p:spPr bwMode="white">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172" name="自选图形 119"/>
                <p:cNvSpPr>
                  <a:spLocks noChangeArrowheads="1"/>
                </p:cNvSpPr>
                <p:nvPr/>
              </p:nvSpPr>
              <p:spPr bwMode="white">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173" name="自选图形 120"/>
                <p:cNvSpPr>
                  <a:spLocks noChangeArrowheads="1"/>
                </p:cNvSpPr>
                <p:nvPr/>
              </p:nvSpPr>
              <p:spPr bwMode="white">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grpSp>
          <p:grpSp>
            <p:nvGrpSpPr>
              <p:cNvPr id="165" name="组合 121"/>
              <p:cNvGrpSpPr/>
              <p:nvPr/>
            </p:nvGrpSpPr>
            <p:grpSpPr bwMode="auto">
              <a:xfrm rot="1353540">
                <a:off x="2682" y="1111"/>
                <a:ext cx="743" cy="186"/>
                <a:chOff x="1565" y="2568"/>
                <a:chExt cx="1118" cy="279"/>
              </a:xfrm>
            </p:grpSpPr>
            <p:sp>
              <p:nvSpPr>
                <p:cNvPr id="166" name="自选图形 122"/>
                <p:cNvSpPr>
                  <a:spLocks noChangeArrowheads="1"/>
                </p:cNvSpPr>
                <p:nvPr/>
              </p:nvSpPr>
              <p:spPr bwMode="white">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167" name="自选图形 123"/>
                <p:cNvSpPr>
                  <a:spLocks noChangeArrowheads="1"/>
                </p:cNvSpPr>
                <p:nvPr/>
              </p:nvSpPr>
              <p:spPr bwMode="white">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168" name="自选图形 124"/>
                <p:cNvSpPr>
                  <a:spLocks noChangeArrowheads="1"/>
                </p:cNvSpPr>
                <p:nvPr/>
              </p:nvSpPr>
              <p:spPr bwMode="white">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169" name="自选图形 125"/>
                <p:cNvSpPr>
                  <a:spLocks noChangeArrowheads="1"/>
                </p:cNvSpPr>
                <p:nvPr/>
              </p:nvSpPr>
              <p:spPr bwMode="white">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grpSp>
        </p:grpSp>
        <p:sp>
          <p:nvSpPr>
            <p:cNvPr id="163" name="矩形 126"/>
            <p:cNvSpPr>
              <a:spLocks noChangeArrowheads="1"/>
            </p:cNvSpPr>
            <p:nvPr/>
          </p:nvSpPr>
          <p:spPr bwMode="gray">
            <a:xfrm>
              <a:off x="2337" y="1272"/>
              <a:ext cx="188" cy="213"/>
            </a:xfrm>
            <a:prstGeom prst="rect">
              <a:avLst/>
            </a:prstGeom>
            <a:noFill/>
            <a:ln w="9525">
              <a:noFill/>
              <a:miter lim="800000"/>
            </a:ln>
          </p:spPr>
          <p:txBody>
            <a:bodyPr wrap="none">
              <a:spAutoFit/>
            </a:bodyPr>
            <a:lstStyle/>
            <a:p>
              <a:pPr algn="ctr"/>
              <a:r>
                <a:rPr lang="en-US" altLang="zh-CN" sz="1600" b="1" dirty="0">
                  <a:solidFill>
                    <a:srgbClr val="000000"/>
                  </a:solidFill>
                  <a:cs typeface="Arial" panose="020B0604020202020204" pitchFamily="34" charset="0"/>
                </a:rPr>
                <a:t>4</a:t>
              </a:r>
            </a:p>
          </p:txBody>
        </p:sp>
      </p:grpSp>
      <p:grpSp>
        <p:nvGrpSpPr>
          <p:cNvPr id="188" name="组合 127"/>
          <p:cNvGrpSpPr/>
          <p:nvPr/>
        </p:nvGrpSpPr>
        <p:grpSpPr bwMode="auto">
          <a:xfrm>
            <a:off x="6708775" y="1777206"/>
            <a:ext cx="1146175" cy="1384300"/>
            <a:chOff x="2064" y="1008"/>
            <a:chExt cx="722" cy="872"/>
          </a:xfrm>
        </p:grpSpPr>
        <p:sp>
          <p:nvSpPr>
            <p:cNvPr id="189" name="椭圆 128"/>
            <p:cNvSpPr>
              <a:spLocks noChangeArrowheads="1"/>
            </p:cNvSpPr>
            <p:nvPr/>
          </p:nvSpPr>
          <p:spPr bwMode="gray">
            <a:xfrm>
              <a:off x="2064" y="1008"/>
              <a:ext cx="722" cy="727"/>
            </a:xfrm>
            <a:prstGeom prst="ellipse">
              <a:avLst/>
            </a:prstGeom>
            <a:solidFill>
              <a:srgbClr val="EAEAEA">
                <a:alpha val="50195"/>
              </a:srgbClr>
            </a:solidFill>
            <a:ln w="9525">
              <a:noFill/>
              <a:round/>
            </a:ln>
          </p:spPr>
          <p:txBody>
            <a:bodyPr wrap="none" anchor="ctr"/>
            <a:lstStyle/>
            <a:p>
              <a:endParaRPr lang="zh-CN" altLang="en-US"/>
            </a:p>
          </p:txBody>
        </p:sp>
        <p:grpSp>
          <p:nvGrpSpPr>
            <p:cNvPr id="190" name="组合 129"/>
            <p:cNvGrpSpPr/>
            <p:nvPr/>
          </p:nvGrpSpPr>
          <p:grpSpPr bwMode="auto">
            <a:xfrm>
              <a:off x="2086" y="1031"/>
              <a:ext cx="680" cy="849"/>
              <a:chOff x="3975" y="1593"/>
              <a:chExt cx="931" cy="1163"/>
            </a:xfrm>
          </p:grpSpPr>
          <p:pic>
            <p:nvPicPr>
              <p:cNvPr id="203" name="图片 130" descr="circuler_1"/>
              <p:cNvPicPr>
                <a:picLocks noChangeAspect="1" noChangeArrowheads="1"/>
              </p:cNvPicPr>
              <p:nvPr/>
            </p:nvPicPr>
            <p:blipFill>
              <a:blip r:embed="rId2"/>
              <a:srcRect/>
              <a:stretch>
                <a:fillRect/>
              </a:stretch>
            </p:blipFill>
            <p:spPr bwMode="gray">
              <a:xfrm>
                <a:off x="3975" y="1593"/>
                <a:ext cx="925" cy="935"/>
              </a:xfrm>
              <a:prstGeom prst="rect">
                <a:avLst/>
              </a:prstGeom>
              <a:noFill/>
              <a:ln w="9525">
                <a:noFill/>
                <a:miter lim="800000"/>
                <a:headEnd/>
                <a:tailEnd/>
              </a:ln>
            </p:spPr>
          </p:pic>
          <p:sp>
            <p:nvSpPr>
              <p:cNvPr id="204" name="椭圆 131"/>
              <p:cNvSpPr>
                <a:spLocks noChangeArrowheads="1"/>
              </p:cNvSpPr>
              <p:nvPr/>
            </p:nvSpPr>
            <p:spPr bwMode="gray">
              <a:xfrm>
                <a:off x="3975" y="1593"/>
                <a:ext cx="931" cy="937"/>
              </a:xfrm>
              <a:prstGeom prst="ellipse">
                <a:avLst/>
              </a:prstGeom>
              <a:solidFill>
                <a:schemeClr val="folHlink">
                  <a:alpha val="50195"/>
                </a:schemeClr>
              </a:solidFill>
              <a:ln w="9525">
                <a:noFill/>
                <a:round/>
              </a:ln>
            </p:spPr>
            <p:txBody>
              <a:bodyPr wrap="none" anchor="ctr"/>
              <a:lstStyle/>
              <a:p>
                <a:endParaRPr lang="zh-CN" altLang="en-US"/>
              </a:p>
            </p:txBody>
          </p:sp>
          <p:pic>
            <p:nvPicPr>
              <p:cNvPr id="205" name="图片 132" descr="light_shadow1"/>
              <p:cNvPicPr>
                <a:picLocks noChangeAspect="1" noChangeArrowheads="1"/>
              </p:cNvPicPr>
              <p:nvPr/>
            </p:nvPicPr>
            <p:blipFill>
              <a:blip r:embed="rId3"/>
              <a:srcRect t="14285"/>
              <a:stretch>
                <a:fillRect/>
              </a:stretch>
            </p:blipFill>
            <p:spPr bwMode="gray">
              <a:xfrm>
                <a:off x="3984" y="1632"/>
                <a:ext cx="682" cy="585"/>
              </a:xfrm>
              <a:prstGeom prst="rect">
                <a:avLst/>
              </a:prstGeom>
              <a:noFill/>
              <a:ln w="9525">
                <a:noFill/>
                <a:miter lim="800000"/>
                <a:headEnd/>
                <a:tailEnd/>
              </a:ln>
            </p:spPr>
          </p:pic>
          <p:grpSp>
            <p:nvGrpSpPr>
              <p:cNvPr id="206" name="组合 133"/>
              <p:cNvGrpSpPr/>
              <p:nvPr/>
            </p:nvGrpSpPr>
            <p:grpSpPr bwMode="auto">
              <a:xfrm rot="-3733502" flipH="1" flipV="1">
                <a:off x="4256" y="2247"/>
                <a:ext cx="820" cy="198"/>
                <a:chOff x="2532" y="1051"/>
                <a:chExt cx="893" cy="246"/>
              </a:xfrm>
            </p:grpSpPr>
            <p:grpSp>
              <p:nvGrpSpPr>
                <p:cNvPr id="207" name="组合 134"/>
                <p:cNvGrpSpPr/>
                <p:nvPr/>
              </p:nvGrpSpPr>
              <p:grpSpPr bwMode="auto">
                <a:xfrm>
                  <a:off x="2532" y="1051"/>
                  <a:ext cx="743" cy="185"/>
                  <a:chOff x="1565" y="2568"/>
                  <a:chExt cx="1118" cy="279"/>
                </a:xfrm>
              </p:grpSpPr>
              <p:sp>
                <p:nvSpPr>
                  <p:cNvPr id="213" name="自选图形 135"/>
                  <p:cNvSpPr>
                    <a:spLocks noChangeArrowheads="1"/>
                  </p:cNvSpPr>
                  <p:nvPr/>
                </p:nvSpPr>
                <p:spPr bwMode="white">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214" name="自选图形 136"/>
                  <p:cNvSpPr>
                    <a:spLocks noChangeArrowheads="1"/>
                  </p:cNvSpPr>
                  <p:nvPr/>
                </p:nvSpPr>
                <p:spPr bwMode="white">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215" name="自选图形 137"/>
                  <p:cNvSpPr>
                    <a:spLocks noChangeArrowheads="1"/>
                  </p:cNvSpPr>
                  <p:nvPr/>
                </p:nvSpPr>
                <p:spPr bwMode="white">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216" name="自选图形 138"/>
                  <p:cNvSpPr>
                    <a:spLocks noChangeArrowheads="1"/>
                  </p:cNvSpPr>
                  <p:nvPr/>
                </p:nvSpPr>
                <p:spPr bwMode="white">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grpSp>
            <p:grpSp>
              <p:nvGrpSpPr>
                <p:cNvPr id="208" name="组合 139"/>
                <p:cNvGrpSpPr/>
                <p:nvPr/>
              </p:nvGrpSpPr>
              <p:grpSpPr bwMode="auto">
                <a:xfrm rot="1353540">
                  <a:off x="2682" y="1111"/>
                  <a:ext cx="743" cy="186"/>
                  <a:chOff x="1565" y="2568"/>
                  <a:chExt cx="1118" cy="279"/>
                </a:xfrm>
              </p:grpSpPr>
              <p:sp>
                <p:nvSpPr>
                  <p:cNvPr id="209" name="自选图形 140"/>
                  <p:cNvSpPr>
                    <a:spLocks noChangeArrowheads="1"/>
                  </p:cNvSpPr>
                  <p:nvPr/>
                </p:nvSpPr>
                <p:spPr bwMode="white">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210" name="自选图形 141"/>
                  <p:cNvSpPr>
                    <a:spLocks noChangeArrowheads="1"/>
                  </p:cNvSpPr>
                  <p:nvPr/>
                </p:nvSpPr>
                <p:spPr bwMode="white">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211" name="自选图形 142"/>
                  <p:cNvSpPr>
                    <a:spLocks noChangeArrowheads="1"/>
                  </p:cNvSpPr>
                  <p:nvPr/>
                </p:nvSpPr>
                <p:spPr bwMode="white">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212" name="自选图形 143"/>
                  <p:cNvSpPr>
                    <a:spLocks noChangeArrowheads="1"/>
                  </p:cNvSpPr>
                  <p:nvPr/>
                </p:nvSpPr>
                <p:spPr bwMode="white">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grpSp>
          </p:grpSp>
        </p:grpSp>
        <p:grpSp>
          <p:nvGrpSpPr>
            <p:cNvPr id="191" name="组合 144"/>
            <p:cNvGrpSpPr/>
            <p:nvPr/>
          </p:nvGrpSpPr>
          <p:grpSpPr bwMode="auto">
            <a:xfrm rot="-3733502" flipH="1" flipV="1">
              <a:off x="2362" y="1505"/>
              <a:ext cx="527" cy="128"/>
              <a:chOff x="2532" y="1051"/>
              <a:chExt cx="893" cy="246"/>
            </a:xfrm>
          </p:grpSpPr>
          <p:grpSp>
            <p:nvGrpSpPr>
              <p:cNvPr id="193" name="组合 145"/>
              <p:cNvGrpSpPr/>
              <p:nvPr/>
            </p:nvGrpSpPr>
            <p:grpSpPr bwMode="auto">
              <a:xfrm>
                <a:off x="2532" y="1051"/>
                <a:ext cx="743" cy="185"/>
                <a:chOff x="1565" y="2568"/>
                <a:chExt cx="1118" cy="279"/>
              </a:xfrm>
            </p:grpSpPr>
            <p:sp>
              <p:nvSpPr>
                <p:cNvPr id="199" name="自选图形 146"/>
                <p:cNvSpPr>
                  <a:spLocks noChangeArrowheads="1"/>
                </p:cNvSpPr>
                <p:nvPr/>
              </p:nvSpPr>
              <p:spPr bwMode="white">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200" name="自选图形 147"/>
                <p:cNvSpPr>
                  <a:spLocks noChangeArrowheads="1"/>
                </p:cNvSpPr>
                <p:nvPr/>
              </p:nvSpPr>
              <p:spPr bwMode="white">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201" name="自选图形 148"/>
                <p:cNvSpPr>
                  <a:spLocks noChangeArrowheads="1"/>
                </p:cNvSpPr>
                <p:nvPr/>
              </p:nvSpPr>
              <p:spPr bwMode="white">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202" name="自选图形 149"/>
                <p:cNvSpPr>
                  <a:spLocks noChangeArrowheads="1"/>
                </p:cNvSpPr>
                <p:nvPr/>
              </p:nvSpPr>
              <p:spPr bwMode="white">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grpSp>
          <p:grpSp>
            <p:nvGrpSpPr>
              <p:cNvPr id="194" name="组合 150"/>
              <p:cNvGrpSpPr/>
              <p:nvPr/>
            </p:nvGrpSpPr>
            <p:grpSpPr bwMode="auto">
              <a:xfrm rot="1353540">
                <a:off x="2682" y="1111"/>
                <a:ext cx="743" cy="186"/>
                <a:chOff x="1565" y="2568"/>
                <a:chExt cx="1118" cy="279"/>
              </a:xfrm>
            </p:grpSpPr>
            <p:sp>
              <p:nvSpPr>
                <p:cNvPr id="195" name="自选图形 151"/>
                <p:cNvSpPr>
                  <a:spLocks noChangeArrowheads="1"/>
                </p:cNvSpPr>
                <p:nvPr/>
              </p:nvSpPr>
              <p:spPr bwMode="white">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196" name="自选图形 152"/>
                <p:cNvSpPr>
                  <a:spLocks noChangeArrowheads="1"/>
                </p:cNvSpPr>
                <p:nvPr/>
              </p:nvSpPr>
              <p:spPr bwMode="white">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197" name="自选图形 153"/>
                <p:cNvSpPr>
                  <a:spLocks noChangeArrowheads="1"/>
                </p:cNvSpPr>
                <p:nvPr/>
              </p:nvSpPr>
              <p:spPr bwMode="white">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198" name="自选图形 154"/>
                <p:cNvSpPr>
                  <a:spLocks noChangeArrowheads="1"/>
                </p:cNvSpPr>
                <p:nvPr/>
              </p:nvSpPr>
              <p:spPr bwMode="white">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grpSp>
        </p:grpSp>
        <p:sp>
          <p:nvSpPr>
            <p:cNvPr id="192" name="矩形 155"/>
            <p:cNvSpPr>
              <a:spLocks noChangeArrowheads="1"/>
            </p:cNvSpPr>
            <p:nvPr/>
          </p:nvSpPr>
          <p:spPr bwMode="gray">
            <a:xfrm>
              <a:off x="2337" y="1272"/>
              <a:ext cx="188" cy="213"/>
            </a:xfrm>
            <a:prstGeom prst="rect">
              <a:avLst/>
            </a:prstGeom>
            <a:noFill/>
            <a:ln w="9525">
              <a:noFill/>
              <a:miter lim="800000"/>
            </a:ln>
          </p:spPr>
          <p:txBody>
            <a:bodyPr wrap="none">
              <a:spAutoFit/>
            </a:bodyPr>
            <a:lstStyle/>
            <a:p>
              <a:pPr algn="ctr"/>
              <a:r>
                <a:rPr lang="en-US" altLang="zh-CN" sz="1600" b="1" dirty="0">
                  <a:solidFill>
                    <a:srgbClr val="000000"/>
                  </a:solidFill>
                  <a:cs typeface="Arial" panose="020B0604020202020204" pitchFamily="34" charset="0"/>
                </a:rPr>
                <a:t>5</a:t>
              </a:r>
            </a:p>
          </p:txBody>
        </p:sp>
      </p:grpSp>
      <p:grpSp>
        <p:nvGrpSpPr>
          <p:cNvPr id="217" name="组合 156"/>
          <p:cNvGrpSpPr/>
          <p:nvPr/>
        </p:nvGrpSpPr>
        <p:grpSpPr bwMode="auto">
          <a:xfrm rot="4976862" flipH="1">
            <a:off x="6010275" y="3571081"/>
            <a:ext cx="673100" cy="647700"/>
            <a:chOff x="1944" y="1111"/>
            <a:chExt cx="204" cy="196"/>
          </a:xfrm>
        </p:grpSpPr>
        <p:pic>
          <p:nvPicPr>
            <p:cNvPr id="218" name="图片 157" descr="circuler_1"/>
            <p:cNvPicPr>
              <a:picLocks noChangeAspect="1" noChangeArrowheads="1"/>
            </p:cNvPicPr>
            <p:nvPr/>
          </p:nvPicPr>
          <p:blipFill>
            <a:blip r:embed="rId4"/>
            <a:srcRect/>
            <a:stretch>
              <a:fillRect/>
            </a:stretch>
          </p:blipFill>
          <p:spPr bwMode="gray">
            <a:xfrm flipH="1">
              <a:off x="1961" y="1124"/>
              <a:ext cx="174" cy="172"/>
            </a:xfrm>
            <a:prstGeom prst="rect">
              <a:avLst/>
            </a:prstGeom>
            <a:noFill/>
            <a:ln w="9525">
              <a:noFill/>
              <a:miter lim="800000"/>
              <a:headEnd/>
              <a:tailEnd/>
            </a:ln>
          </p:spPr>
        </p:pic>
        <p:sp>
          <p:nvSpPr>
            <p:cNvPr id="219" name="椭圆 158"/>
            <p:cNvSpPr>
              <a:spLocks noChangeArrowheads="1"/>
            </p:cNvSpPr>
            <p:nvPr/>
          </p:nvSpPr>
          <p:spPr bwMode="gray">
            <a:xfrm flipH="1">
              <a:off x="1962" y="1124"/>
              <a:ext cx="173" cy="172"/>
            </a:xfrm>
            <a:prstGeom prst="ellipse">
              <a:avLst/>
            </a:prstGeom>
            <a:gradFill rotWithShape="1">
              <a:gsLst>
                <a:gs pos="0">
                  <a:schemeClr val="bg2">
                    <a:gamma/>
                    <a:shade val="46275"/>
                    <a:invGamma/>
                  </a:schemeClr>
                </a:gs>
                <a:gs pos="50000">
                  <a:schemeClr val="bg2">
                    <a:alpha val="50000"/>
                  </a:schemeClr>
                </a:gs>
                <a:gs pos="100000">
                  <a:schemeClr val="bg2">
                    <a:gamma/>
                    <a:shade val="46275"/>
                    <a:invGamma/>
                  </a:schemeClr>
                </a:gs>
              </a:gsLst>
              <a:lin ang="5400000" scaled="1"/>
            </a:gradFill>
            <a:ln>
              <a:noFill/>
            </a:ln>
            <a:effectLst/>
          </p:spPr>
          <p:txBody>
            <a:bodyPr wrap="none" anchor="ctr"/>
            <a:lstStyle/>
            <a:p>
              <a:pPr>
                <a:defRPr/>
              </a:pPr>
              <a:endParaRPr lang="zh-CN" altLang="en-US">
                <a:ea typeface="+mn-ea"/>
              </a:endParaRPr>
            </a:p>
          </p:txBody>
        </p:sp>
        <p:grpSp>
          <p:nvGrpSpPr>
            <p:cNvPr id="220" name="组合 159"/>
            <p:cNvGrpSpPr/>
            <p:nvPr/>
          </p:nvGrpSpPr>
          <p:grpSpPr bwMode="auto">
            <a:xfrm rot="1297425" flipV="1">
              <a:off x="1971" y="1258"/>
              <a:ext cx="151" cy="37"/>
              <a:chOff x="2532" y="1051"/>
              <a:chExt cx="893" cy="246"/>
            </a:xfrm>
          </p:grpSpPr>
          <p:grpSp>
            <p:nvGrpSpPr>
              <p:cNvPr id="223" name="组合 160"/>
              <p:cNvGrpSpPr/>
              <p:nvPr/>
            </p:nvGrpSpPr>
            <p:grpSpPr bwMode="auto">
              <a:xfrm>
                <a:off x="2532" y="1051"/>
                <a:ext cx="743" cy="185"/>
                <a:chOff x="1565" y="2568"/>
                <a:chExt cx="1118" cy="279"/>
              </a:xfrm>
            </p:grpSpPr>
            <p:sp>
              <p:nvSpPr>
                <p:cNvPr id="229" name="自选图形 161"/>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230" name="自选图形 162"/>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231" name="自选图形 163"/>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232" name="自选图形 164"/>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grpSp>
          <p:grpSp>
            <p:nvGrpSpPr>
              <p:cNvPr id="224" name="组合 165"/>
              <p:cNvGrpSpPr/>
              <p:nvPr/>
            </p:nvGrpSpPr>
            <p:grpSpPr bwMode="auto">
              <a:xfrm rot="1353540">
                <a:off x="2682" y="1111"/>
                <a:ext cx="743" cy="186"/>
                <a:chOff x="1565" y="2568"/>
                <a:chExt cx="1118" cy="279"/>
              </a:xfrm>
            </p:grpSpPr>
            <p:sp>
              <p:nvSpPr>
                <p:cNvPr id="225" name="自选图形 166"/>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226" name="自选图形 167"/>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227" name="自选图形 168"/>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228" name="自选图形 169"/>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grpSp>
        </p:grpSp>
        <p:sp>
          <p:nvSpPr>
            <p:cNvPr id="221" name="弧线 170"/>
            <p:cNvSpPr/>
            <p:nvPr/>
          </p:nvSpPr>
          <p:spPr bwMode="gray">
            <a:xfrm rot="3847716">
              <a:off x="1948" y="1107"/>
              <a:ext cx="196" cy="204"/>
            </a:xfrm>
            <a:custGeom>
              <a:avLst/>
              <a:gdLst>
                <a:gd name="T0" fmla="*/ 0 w 43200"/>
                <a:gd name="T1" fmla="*/ 1 h 43155"/>
                <a:gd name="T2" fmla="*/ 0 w 43200"/>
                <a:gd name="T3" fmla="*/ 1 h 43155"/>
                <a:gd name="T4" fmla="*/ 0 w 43200"/>
                <a:gd name="T5" fmla="*/ 0 h 43155"/>
                <a:gd name="T6" fmla="*/ 0 60000 65536"/>
                <a:gd name="T7" fmla="*/ 0 60000 65536"/>
                <a:gd name="T8" fmla="*/ 0 60000 65536"/>
                <a:gd name="T9" fmla="*/ 0 w 43200"/>
                <a:gd name="T10" fmla="*/ 0 h 43155"/>
                <a:gd name="T11" fmla="*/ 43200 w 43200"/>
                <a:gd name="T12" fmla="*/ 43155 h 43155"/>
              </a:gdLst>
              <a:ahLst/>
              <a:cxnLst>
                <a:cxn ang="T6">
                  <a:pos x="T0" y="T1"/>
                </a:cxn>
                <a:cxn ang="T7">
                  <a:pos x="T2" y="T3"/>
                </a:cxn>
                <a:cxn ang="T8">
                  <a:pos x="T4" y="T5"/>
                </a:cxn>
              </a:cxnLst>
              <a:rect l="T9" t="T10" r="T11" b="T12"/>
              <a:pathLst>
                <a:path w="43200" h="43155" fill="none"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path>
                <a:path w="43200" h="43155" stroke="0"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lnTo>
                    <a:pt x="21600" y="21600"/>
                  </a:lnTo>
                  <a:close/>
                </a:path>
              </a:pathLst>
            </a:custGeom>
            <a:noFill/>
            <a:ln w="12700">
              <a:solidFill>
                <a:srgbClr val="000000"/>
              </a:solidFill>
              <a:prstDash val="sysDot"/>
              <a:round/>
              <a:tailEnd type="triangle" w="sm" len="sm"/>
            </a:ln>
          </p:spPr>
          <p:txBody>
            <a:bodyPr wrap="none" anchor="ctr"/>
            <a:lstStyle/>
            <a:p>
              <a:endParaRPr lang="zh-CN" altLang="en-US"/>
            </a:p>
          </p:txBody>
        </p:sp>
        <p:pic>
          <p:nvPicPr>
            <p:cNvPr id="222" name="图片 171" descr="light_shadow1"/>
            <p:cNvPicPr>
              <a:picLocks noChangeAspect="1" noChangeArrowheads="1"/>
            </p:cNvPicPr>
            <p:nvPr/>
          </p:nvPicPr>
          <p:blipFill>
            <a:blip r:embed="rId5"/>
            <a:srcRect t="23740"/>
            <a:stretch>
              <a:fillRect/>
            </a:stretch>
          </p:blipFill>
          <p:spPr bwMode="gray">
            <a:xfrm rot="2569845" flipH="1">
              <a:off x="2015" y="1139"/>
              <a:ext cx="129" cy="84"/>
            </a:xfrm>
            <a:prstGeom prst="rect">
              <a:avLst/>
            </a:prstGeom>
            <a:noFill/>
            <a:ln w="9525">
              <a:noFill/>
              <a:miter lim="800000"/>
              <a:headEnd/>
              <a:tailEnd/>
            </a:ln>
          </p:spPr>
        </p:pic>
      </p:grpSp>
      <p:sp>
        <p:nvSpPr>
          <p:cNvPr id="233" name="自选图形 172"/>
          <p:cNvSpPr/>
          <p:nvPr/>
        </p:nvSpPr>
        <p:spPr bwMode="auto">
          <a:xfrm>
            <a:off x="8704263" y="2048669"/>
            <a:ext cx="1814512" cy="366712"/>
          </a:xfrm>
          <a:prstGeom prst="accentCallout2">
            <a:avLst>
              <a:gd name="adj1" fmla="val 31167"/>
              <a:gd name="adj2" fmla="val -5046"/>
              <a:gd name="adj3" fmla="val 31167"/>
              <a:gd name="adj4" fmla="val -38907"/>
              <a:gd name="adj5" fmla="val 96149"/>
              <a:gd name="adj6" fmla="val -53166"/>
            </a:avLst>
          </a:prstGeom>
          <a:noFill/>
          <a:ln w="9525">
            <a:solidFill>
              <a:schemeClr val="folHlink"/>
            </a:solidFill>
            <a:miter lim="800000"/>
            <a:tailEnd type="diamond" w="med" len="med"/>
          </a:ln>
        </p:spPr>
        <p:txBody>
          <a:bodyPr anchor="ctr"/>
          <a:lstStyle/>
          <a:p>
            <a:pPr eaLnBrk="0" hangingPunct="0"/>
            <a:r>
              <a:rPr lang="zh-CN" altLang="zh-CN" sz="2000" dirty="0"/>
              <a:t>复合职业特性</a:t>
            </a:r>
            <a:endParaRPr lang="en-US" altLang="zh-CN" sz="2000" dirty="0">
              <a:solidFill>
                <a:srgbClr val="000000"/>
              </a:solidFill>
              <a:cs typeface="Arial" panose="020B0604020202020204" pitchFamily="34" charset="0"/>
            </a:endParaRPr>
          </a:p>
        </p:txBody>
      </p:sp>
      <p:sp>
        <p:nvSpPr>
          <p:cNvPr id="234" name="自选图形 173"/>
          <p:cNvSpPr/>
          <p:nvPr/>
        </p:nvSpPr>
        <p:spPr bwMode="auto">
          <a:xfrm>
            <a:off x="9147175" y="3729367"/>
            <a:ext cx="1814512" cy="392112"/>
          </a:xfrm>
          <a:prstGeom prst="accentCallout2">
            <a:avLst>
              <a:gd name="adj1" fmla="val 29148"/>
              <a:gd name="adj2" fmla="val -5046"/>
              <a:gd name="adj3" fmla="val 29148"/>
              <a:gd name="adj4" fmla="val -5046"/>
              <a:gd name="adj5" fmla="val 112551"/>
              <a:gd name="adj6" fmla="val -59833"/>
            </a:avLst>
          </a:prstGeom>
          <a:noFill/>
          <a:ln w="9525">
            <a:solidFill>
              <a:schemeClr val="bg2"/>
            </a:solidFill>
            <a:miter lim="800000"/>
            <a:tailEnd type="diamond" w="med" len="med"/>
          </a:ln>
        </p:spPr>
        <p:txBody>
          <a:bodyPr anchor="ctr"/>
          <a:lstStyle/>
          <a:p>
            <a:pPr eaLnBrk="0" hangingPunct="0"/>
            <a:r>
              <a:rPr lang="zh-CN" altLang="zh-CN" sz="2000" dirty="0"/>
              <a:t>招、投标的定制方案特性</a:t>
            </a:r>
            <a:endParaRPr lang="en-US" altLang="zh-CN" sz="2000" dirty="0">
              <a:solidFill>
                <a:srgbClr val="000000"/>
              </a:solidFill>
              <a:cs typeface="Arial" panose="020B0604020202020204" pitchFamily="34" charset="0"/>
            </a:endParaRPr>
          </a:p>
        </p:txBody>
      </p:sp>
      <p:sp>
        <p:nvSpPr>
          <p:cNvPr id="235" name="自选图形 174"/>
          <p:cNvSpPr/>
          <p:nvPr/>
        </p:nvSpPr>
        <p:spPr bwMode="auto">
          <a:xfrm>
            <a:off x="1491230" y="2580511"/>
            <a:ext cx="1856582" cy="434975"/>
          </a:xfrm>
          <a:prstGeom prst="accentCallout2">
            <a:avLst>
              <a:gd name="adj1" fmla="val 43796"/>
              <a:gd name="adj2" fmla="val 104782"/>
              <a:gd name="adj3" fmla="val -56994"/>
              <a:gd name="adj4" fmla="val 123614"/>
              <a:gd name="adj5" fmla="val -40134"/>
              <a:gd name="adj6" fmla="val 173576"/>
            </a:avLst>
          </a:prstGeom>
          <a:noFill/>
          <a:ln w="9525">
            <a:solidFill>
              <a:schemeClr val="hlink"/>
            </a:solidFill>
            <a:miter lim="800000"/>
            <a:tailEnd type="diamond" w="med" len="med"/>
          </a:ln>
        </p:spPr>
        <p:txBody>
          <a:bodyPr anchor="ctr"/>
          <a:lstStyle/>
          <a:p>
            <a:pPr eaLnBrk="0" hangingPunct="0"/>
            <a:r>
              <a:rPr lang="zh-CN" altLang="zh-CN" sz="2000" dirty="0"/>
              <a:t>招、投标的公平竞争</a:t>
            </a:r>
            <a:endParaRPr lang="en-US" altLang="zh-CN" sz="2000" dirty="0">
              <a:solidFill>
                <a:srgbClr val="000000"/>
              </a:solidFill>
              <a:cs typeface="Arial" panose="020B0604020202020204" pitchFamily="34" charset="0"/>
            </a:endParaRPr>
          </a:p>
        </p:txBody>
      </p:sp>
      <p:sp>
        <p:nvSpPr>
          <p:cNvPr id="236" name="自选图形 175"/>
          <p:cNvSpPr/>
          <p:nvPr/>
        </p:nvSpPr>
        <p:spPr bwMode="auto">
          <a:xfrm>
            <a:off x="1735129" y="4748781"/>
            <a:ext cx="1593850" cy="434975"/>
          </a:xfrm>
          <a:prstGeom prst="accentCallout2">
            <a:avLst>
              <a:gd name="adj1" fmla="val 55075"/>
              <a:gd name="adj2" fmla="val 103210"/>
              <a:gd name="adj3" fmla="val 26278"/>
              <a:gd name="adj4" fmla="val 118926"/>
              <a:gd name="adj5" fmla="val -113521"/>
              <a:gd name="adj6" fmla="val 138393"/>
            </a:avLst>
          </a:prstGeom>
          <a:noFill/>
          <a:ln w="9525">
            <a:solidFill>
              <a:schemeClr val="accent2"/>
            </a:solidFill>
            <a:miter lim="800000"/>
            <a:tailEnd type="diamond" w="med" len="med"/>
          </a:ln>
        </p:spPr>
        <p:txBody>
          <a:bodyPr anchor="ctr"/>
          <a:lstStyle/>
          <a:p>
            <a:pPr eaLnBrk="0" hangingPunct="0"/>
            <a:r>
              <a:rPr lang="zh-CN" altLang="zh-CN" sz="2000" dirty="0"/>
              <a:t>招、投标的</a:t>
            </a:r>
            <a:endParaRPr lang="en-US" altLang="zh-CN" sz="2000" dirty="0"/>
          </a:p>
          <a:p>
            <a:pPr eaLnBrk="0" hangingPunct="0"/>
            <a:r>
              <a:rPr lang="zh-CN" altLang="zh-CN" sz="2000" dirty="0"/>
              <a:t>交易规范</a:t>
            </a:r>
            <a:endParaRPr lang="en-US" altLang="zh-CN" sz="2000" dirty="0">
              <a:solidFill>
                <a:srgbClr val="000000"/>
              </a:solidFill>
              <a:cs typeface="Arial" panose="020B0604020202020204" pitchFamily="34" charset="0"/>
            </a:endParaRPr>
          </a:p>
        </p:txBody>
      </p:sp>
      <p:sp>
        <p:nvSpPr>
          <p:cNvPr id="240" name="矩形 178"/>
          <p:cNvSpPr>
            <a:spLocks noChangeArrowheads="1"/>
          </p:cNvSpPr>
          <p:nvPr/>
        </p:nvSpPr>
        <p:spPr bwMode="gray">
          <a:xfrm>
            <a:off x="688975" y="1292834"/>
            <a:ext cx="42863" cy="355600"/>
          </a:xfrm>
          <a:prstGeom prst="rect">
            <a:avLst/>
          </a:prstGeom>
          <a:solidFill>
            <a:srgbClr val="FF9900"/>
          </a:solidFill>
          <a:ln w="9525">
            <a:noFill/>
            <a:miter lim="800000"/>
          </a:ln>
        </p:spPr>
        <p:txBody>
          <a:bodyPr wrap="none" anchor="ctr"/>
          <a:lstStyle/>
          <a:p>
            <a:endParaRPr lang="zh-CN" altLang="en-US"/>
          </a:p>
        </p:txBody>
      </p:sp>
      <p:sp>
        <p:nvSpPr>
          <p:cNvPr id="241" name="自选图形 172"/>
          <p:cNvSpPr/>
          <p:nvPr/>
        </p:nvSpPr>
        <p:spPr bwMode="auto">
          <a:xfrm>
            <a:off x="6677416" y="5702827"/>
            <a:ext cx="1496310" cy="366712"/>
          </a:xfrm>
          <a:prstGeom prst="accentCallout2">
            <a:avLst>
              <a:gd name="adj1" fmla="val 31167"/>
              <a:gd name="adj2" fmla="val -5046"/>
              <a:gd name="adj3" fmla="val 31167"/>
              <a:gd name="adj4" fmla="val -38907"/>
              <a:gd name="adj5" fmla="val 82486"/>
              <a:gd name="adj6" fmla="val -61450"/>
            </a:avLst>
          </a:prstGeom>
          <a:noFill/>
          <a:ln w="9525">
            <a:solidFill>
              <a:srgbClr val="0070C0"/>
            </a:solidFill>
            <a:miter lim="800000"/>
            <a:tailEnd type="diamond" w="med" len="med"/>
          </a:ln>
        </p:spPr>
        <p:txBody>
          <a:bodyPr anchor="ctr"/>
          <a:lstStyle/>
          <a:p>
            <a:pPr eaLnBrk="0" hangingPunct="0"/>
            <a:r>
              <a:rPr lang="zh-CN" altLang="zh-CN" sz="2000" dirty="0"/>
              <a:t>招、投标的一次机会</a:t>
            </a:r>
            <a:endParaRPr lang="en-US" altLang="zh-CN" sz="2000" dirty="0">
              <a:solidFill>
                <a:srgbClr val="000000"/>
              </a:solidFill>
              <a:cs typeface="Arial" panose="020B0604020202020204" pitchFamily="34" charset="0"/>
            </a:endParaRPr>
          </a:p>
        </p:txBody>
      </p:sp>
      <p:sp>
        <p:nvSpPr>
          <p:cNvPr id="5" name="灯片编号占位符 4">
            <a:extLst>
              <a:ext uri="{FF2B5EF4-FFF2-40B4-BE49-F238E27FC236}">
                <a16:creationId xmlns:a16="http://schemas.microsoft.com/office/drawing/2014/main" id="{83894C61-0821-4CFB-9DA3-7FEF8CF7EDC9}"/>
              </a:ext>
            </a:extLst>
          </p:cNvPr>
          <p:cNvSpPr>
            <a:spLocks noGrp="1"/>
          </p:cNvSpPr>
          <p:nvPr>
            <p:ph type="sldNum" sz="quarter" idx="12"/>
          </p:nvPr>
        </p:nvSpPr>
        <p:spPr/>
        <p:txBody>
          <a:bodyPr/>
          <a:lstStyle/>
          <a:p>
            <a:fld id="{B6F15528-21DE-4FAA-801E-634DDDAF4B2B}" type="slidenum">
              <a:rPr lang="en-US" smtClean="0"/>
              <a:t>200</a:t>
            </a:fld>
            <a:endParaRPr lang="en-US" dirty="0"/>
          </a:p>
        </p:txBody>
      </p:sp>
      <p:sp>
        <p:nvSpPr>
          <p:cNvPr id="237" name="灯片编号占位符 8">
            <a:extLst>
              <a:ext uri="{FF2B5EF4-FFF2-40B4-BE49-F238E27FC236}">
                <a16:creationId xmlns:a16="http://schemas.microsoft.com/office/drawing/2014/main" id="{9C8C9141-4952-4A18-9C0D-AAACA12CE0EF}"/>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200</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5"/>
                                        </p:tgtEl>
                                        <p:attrNameLst>
                                          <p:attrName>style.visibility</p:attrName>
                                        </p:attrNameLst>
                                      </p:cBhvr>
                                      <p:to>
                                        <p:strVal val="visible"/>
                                      </p:to>
                                    </p:set>
                                    <p:anim calcmode="lin" valueType="num">
                                      <p:cBhvr additive="base">
                                        <p:cTn id="7" dur="500" fill="hold"/>
                                        <p:tgtEl>
                                          <p:spTgt spid="235"/>
                                        </p:tgtEl>
                                        <p:attrNameLst>
                                          <p:attrName>ppt_x</p:attrName>
                                        </p:attrNameLst>
                                      </p:cBhvr>
                                      <p:tavLst>
                                        <p:tav tm="0">
                                          <p:val>
                                            <p:strVal val="#ppt_x"/>
                                          </p:val>
                                        </p:tav>
                                        <p:tav tm="100000">
                                          <p:val>
                                            <p:strVal val="#ppt_x"/>
                                          </p:val>
                                        </p:tav>
                                      </p:tavLst>
                                    </p:anim>
                                    <p:anim calcmode="lin" valueType="num">
                                      <p:cBhvr additive="base">
                                        <p:cTn id="8" dur="500" fill="hold"/>
                                        <p:tgtEl>
                                          <p:spTgt spid="23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6"/>
                                        </p:tgtEl>
                                        <p:attrNameLst>
                                          <p:attrName>style.visibility</p:attrName>
                                        </p:attrNameLst>
                                      </p:cBhvr>
                                      <p:to>
                                        <p:strVal val="visible"/>
                                      </p:to>
                                    </p:set>
                                    <p:anim calcmode="lin" valueType="num">
                                      <p:cBhvr additive="base">
                                        <p:cTn id="13" dur="500" fill="hold"/>
                                        <p:tgtEl>
                                          <p:spTgt spid="236"/>
                                        </p:tgtEl>
                                        <p:attrNameLst>
                                          <p:attrName>ppt_x</p:attrName>
                                        </p:attrNameLst>
                                      </p:cBhvr>
                                      <p:tavLst>
                                        <p:tav tm="0">
                                          <p:val>
                                            <p:strVal val="#ppt_x"/>
                                          </p:val>
                                        </p:tav>
                                        <p:tav tm="100000">
                                          <p:val>
                                            <p:strVal val="#ppt_x"/>
                                          </p:val>
                                        </p:tav>
                                      </p:tavLst>
                                    </p:anim>
                                    <p:anim calcmode="lin" valueType="num">
                                      <p:cBhvr additive="base">
                                        <p:cTn id="14" dur="500" fill="hold"/>
                                        <p:tgtEl>
                                          <p:spTgt spid="23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41"/>
                                        </p:tgtEl>
                                        <p:attrNameLst>
                                          <p:attrName>style.visibility</p:attrName>
                                        </p:attrNameLst>
                                      </p:cBhvr>
                                      <p:to>
                                        <p:strVal val="visible"/>
                                      </p:to>
                                    </p:set>
                                    <p:anim calcmode="lin" valueType="num">
                                      <p:cBhvr additive="base">
                                        <p:cTn id="19" dur="500" fill="hold"/>
                                        <p:tgtEl>
                                          <p:spTgt spid="241"/>
                                        </p:tgtEl>
                                        <p:attrNameLst>
                                          <p:attrName>ppt_x</p:attrName>
                                        </p:attrNameLst>
                                      </p:cBhvr>
                                      <p:tavLst>
                                        <p:tav tm="0">
                                          <p:val>
                                            <p:strVal val="#ppt_x"/>
                                          </p:val>
                                        </p:tav>
                                        <p:tav tm="100000">
                                          <p:val>
                                            <p:strVal val="#ppt_x"/>
                                          </p:val>
                                        </p:tav>
                                      </p:tavLst>
                                    </p:anim>
                                    <p:anim calcmode="lin" valueType="num">
                                      <p:cBhvr additive="base">
                                        <p:cTn id="20" dur="500" fill="hold"/>
                                        <p:tgtEl>
                                          <p:spTgt spid="24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34"/>
                                        </p:tgtEl>
                                        <p:attrNameLst>
                                          <p:attrName>style.visibility</p:attrName>
                                        </p:attrNameLst>
                                      </p:cBhvr>
                                      <p:to>
                                        <p:strVal val="visible"/>
                                      </p:to>
                                    </p:set>
                                    <p:anim calcmode="lin" valueType="num">
                                      <p:cBhvr additive="base">
                                        <p:cTn id="25" dur="500" fill="hold"/>
                                        <p:tgtEl>
                                          <p:spTgt spid="234"/>
                                        </p:tgtEl>
                                        <p:attrNameLst>
                                          <p:attrName>ppt_x</p:attrName>
                                        </p:attrNameLst>
                                      </p:cBhvr>
                                      <p:tavLst>
                                        <p:tav tm="0">
                                          <p:val>
                                            <p:strVal val="#ppt_x"/>
                                          </p:val>
                                        </p:tav>
                                        <p:tav tm="100000">
                                          <p:val>
                                            <p:strVal val="#ppt_x"/>
                                          </p:val>
                                        </p:tav>
                                      </p:tavLst>
                                    </p:anim>
                                    <p:anim calcmode="lin" valueType="num">
                                      <p:cBhvr additive="base">
                                        <p:cTn id="26" dur="500" fill="hold"/>
                                        <p:tgtEl>
                                          <p:spTgt spid="23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33"/>
                                        </p:tgtEl>
                                        <p:attrNameLst>
                                          <p:attrName>style.visibility</p:attrName>
                                        </p:attrNameLst>
                                      </p:cBhvr>
                                      <p:to>
                                        <p:strVal val="visible"/>
                                      </p:to>
                                    </p:set>
                                    <p:anim calcmode="lin" valueType="num">
                                      <p:cBhvr additive="base">
                                        <p:cTn id="31" dur="500" fill="hold"/>
                                        <p:tgtEl>
                                          <p:spTgt spid="233"/>
                                        </p:tgtEl>
                                        <p:attrNameLst>
                                          <p:attrName>ppt_x</p:attrName>
                                        </p:attrNameLst>
                                      </p:cBhvr>
                                      <p:tavLst>
                                        <p:tav tm="0">
                                          <p:val>
                                            <p:strVal val="#ppt_x"/>
                                          </p:val>
                                        </p:tav>
                                        <p:tav tm="100000">
                                          <p:val>
                                            <p:strVal val="#ppt_x"/>
                                          </p:val>
                                        </p:tav>
                                      </p:tavLst>
                                    </p:anim>
                                    <p:anim calcmode="lin" valueType="num">
                                      <p:cBhvr additive="base">
                                        <p:cTn id="32" dur="500" fill="hold"/>
                                        <p:tgtEl>
                                          <p:spTgt spid="2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bldLvl="0" animBg="1"/>
      <p:bldP spid="234" grpId="0" bldLvl="0" animBg="1"/>
      <p:bldP spid="235" grpId="0" bldLvl="0" animBg="1"/>
      <p:bldP spid="236" grpId="0" bldLvl="0" animBg="1"/>
      <p:bldP spid="241" grpId="0" bldLvl="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2.3.4  </a:t>
            </a:r>
            <a:r>
              <a:rPr lang="zh-CN" altLang="en-US" b="1" dirty="0"/>
              <a:t>招标</a:t>
            </a:r>
            <a:r>
              <a:rPr lang="zh-CN" altLang="zh-CN" b="1" dirty="0"/>
              <a:t>、投标的基本特性与基本原则</a:t>
            </a:r>
            <a:endParaRPr lang="zh-CN" altLang="en-US" dirty="0"/>
          </a:p>
        </p:txBody>
      </p:sp>
      <p:sp>
        <p:nvSpPr>
          <p:cNvPr id="4" name="内容占位符 3"/>
          <p:cNvSpPr>
            <a:spLocks noGrp="1"/>
          </p:cNvSpPr>
          <p:nvPr>
            <p:ph idx="13"/>
          </p:nvPr>
        </p:nvSpPr>
        <p:spPr>
          <a:xfrm>
            <a:off x="782622" y="1143794"/>
            <a:ext cx="10747058" cy="464458"/>
          </a:xfrm>
        </p:spPr>
        <p:txBody>
          <a:bodyPr>
            <a:noAutofit/>
          </a:bodyPr>
          <a:lstStyle/>
          <a:p>
            <a:r>
              <a:rPr lang="en-US" altLang="zh-CN" sz="2400" b="1" dirty="0"/>
              <a:t>2. </a:t>
            </a:r>
            <a:r>
              <a:rPr lang="zh-CN" altLang="zh-CN" sz="2400" b="1" dirty="0"/>
              <a:t>招</a:t>
            </a:r>
            <a:r>
              <a:rPr lang="zh-CN" altLang="en-US" sz="2400" b="1" dirty="0"/>
              <a:t>标</a:t>
            </a:r>
            <a:r>
              <a:rPr lang="zh-CN" altLang="zh-CN" sz="2400" b="1" dirty="0"/>
              <a:t>、投标工作的基本</a:t>
            </a:r>
            <a:r>
              <a:rPr lang="zh-CN" altLang="en-US" sz="2400" b="1" dirty="0"/>
              <a:t>原则</a:t>
            </a:r>
          </a:p>
        </p:txBody>
      </p:sp>
      <p:grpSp>
        <p:nvGrpSpPr>
          <p:cNvPr id="12" name="组合 10"/>
          <p:cNvGrpSpPr/>
          <p:nvPr/>
        </p:nvGrpSpPr>
        <p:grpSpPr bwMode="auto">
          <a:xfrm rot="14245961" flipV="1">
            <a:off x="5961857" y="2367756"/>
            <a:ext cx="2616200" cy="576263"/>
            <a:chOff x="2532" y="1051"/>
            <a:chExt cx="893" cy="246"/>
          </a:xfrm>
        </p:grpSpPr>
        <p:grpSp>
          <p:nvGrpSpPr>
            <p:cNvPr id="13" name="组合 11"/>
            <p:cNvGrpSpPr/>
            <p:nvPr/>
          </p:nvGrpSpPr>
          <p:grpSpPr bwMode="auto">
            <a:xfrm>
              <a:off x="2532" y="1051"/>
              <a:ext cx="743" cy="185"/>
              <a:chOff x="1565" y="2568"/>
              <a:chExt cx="1118" cy="279"/>
            </a:xfrm>
          </p:grpSpPr>
          <p:sp>
            <p:nvSpPr>
              <p:cNvPr id="19" name="自选图形 12"/>
              <p:cNvSpPr>
                <a:spLocks noChangeArrowheads="1"/>
              </p:cNvSpPr>
              <p:nvPr/>
            </p:nvSpPr>
            <p:spPr bwMode="gray">
              <a:xfrm rot="5263130">
                <a:off x="1859" y="2274"/>
                <a:ext cx="227" cy="816"/>
              </a:xfrm>
              <a:prstGeom prst="moon">
                <a:avLst>
                  <a:gd name="adj" fmla="val 49773"/>
                </a:avLst>
              </a:prstGeom>
              <a:solidFill>
                <a:srgbClr val="FFFFFF">
                  <a:alpha val="3137"/>
                </a:srgbClr>
              </a:solidFill>
              <a:ln w="9525">
                <a:noFill/>
                <a:miter lim="800000"/>
              </a:ln>
            </p:spPr>
            <p:txBody>
              <a:bodyPr wrap="none" anchor="ctr"/>
              <a:lstStyle/>
              <a:p>
                <a:endParaRPr lang="zh-CN" altLang="en-US"/>
              </a:p>
            </p:txBody>
          </p:sp>
          <p:sp>
            <p:nvSpPr>
              <p:cNvPr id="20" name="自选图形 13"/>
              <p:cNvSpPr>
                <a:spLocks noChangeArrowheads="1"/>
              </p:cNvSpPr>
              <p:nvPr/>
            </p:nvSpPr>
            <p:spPr bwMode="gray">
              <a:xfrm rot="6078281">
                <a:off x="1995" y="2274"/>
                <a:ext cx="227" cy="816"/>
              </a:xfrm>
              <a:prstGeom prst="moon">
                <a:avLst>
                  <a:gd name="adj" fmla="val 49773"/>
                </a:avLst>
              </a:prstGeom>
              <a:solidFill>
                <a:srgbClr val="FFFFFF">
                  <a:alpha val="3137"/>
                </a:srgbClr>
              </a:solidFill>
              <a:ln w="9525">
                <a:noFill/>
                <a:miter lim="800000"/>
              </a:ln>
            </p:spPr>
            <p:txBody>
              <a:bodyPr wrap="none" anchor="ctr"/>
              <a:lstStyle/>
              <a:p>
                <a:endParaRPr lang="zh-CN" altLang="en-US"/>
              </a:p>
            </p:txBody>
          </p:sp>
          <p:sp>
            <p:nvSpPr>
              <p:cNvPr id="21" name="自选图形 14"/>
              <p:cNvSpPr>
                <a:spLocks noChangeArrowheads="1"/>
              </p:cNvSpPr>
              <p:nvPr/>
            </p:nvSpPr>
            <p:spPr bwMode="gray">
              <a:xfrm rot="6373927">
                <a:off x="2071" y="2296"/>
                <a:ext cx="227" cy="816"/>
              </a:xfrm>
              <a:prstGeom prst="moon">
                <a:avLst>
                  <a:gd name="adj" fmla="val 49773"/>
                </a:avLst>
              </a:prstGeom>
              <a:solidFill>
                <a:srgbClr val="FFFFFF">
                  <a:alpha val="3137"/>
                </a:srgbClr>
              </a:solidFill>
              <a:ln w="9525">
                <a:noFill/>
                <a:miter lim="800000"/>
              </a:ln>
            </p:spPr>
            <p:txBody>
              <a:bodyPr wrap="none" anchor="ctr"/>
              <a:lstStyle/>
              <a:p>
                <a:endParaRPr lang="zh-CN" altLang="en-US"/>
              </a:p>
            </p:txBody>
          </p:sp>
          <p:sp>
            <p:nvSpPr>
              <p:cNvPr id="22" name="自选图形 15"/>
              <p:cNvSpPr>
                <a:spLocks noChangeArrowheads="1"/>
              </p:cNvSpPr>
              <p:nvPr/>
            </p:nvSpPr>
            <p:spPr bwMode="gray">
              <a:xfrm rot="6906312">
                <a:off x="2161" y="2326"/>
                <a:ext cx="227" cy="816"/>
              </a:xfrm>
              <a:prstGeom prst="moon">
                <a:avLst>
                  <a:gd name="adj" fmla="val 49773"/>
                </a:avLst>
              </a:prstGeom>
              <a:solidFill>
                <a:srgbClr val="FFFFFF">
                  <a:alpha val="3137"/>
                </a:srgbClr>
              </a:solidFill>
              <a:ln w="9525">
                <a:noFill/>
                <a:miter lim="800000"/>
              </a:ln>
            </p:spPr>
            <p:txBody>
              <a:bodyPr wrap="none" anchor="ctr"/>
              <a:lstStyle/>
              <a:p>
                <a:endParaRPr lang="zh-CN" altLang="en-US"/>
              </a:p>
            </p:txBody>
          </p:sp>
        </p:grpSp>
        <p:grpSp>
          <p:nvGrpSpPr>
            <p:cNvPr id="14" name="组合 16"/>
            <p:cNvGrpSpPr/>
            <p:nvPr/>
          </p:nvGrpSpPr>
          <p:grpSpPr bwMode="auto">
            <a:xfrm rot="1353540">
              <a:off x="2682" y="1111"/>
              <a:ext cx="743" cy="186"/>
              <a:chOff x="1565" y="2568"/>
              <a:chExt cx="1118" cy="279"/>
            </a:xfrm>
          </p:grpSpPr>
          <p:sp>
            <p:nvSpPr>
              <p:cNvPr id="15" name="自选图形 17"/>
              <p:cNvSpPr>
                <a:spLocks noChangeArrowheads="1"/>
              </p:cNvSpPr>
              <p:nvPr/>
            </p:nvSpPr>
            <p:spPr bwMode="gray">
              <a:xfrm rot="5263130">
                <a:off x="1859" y="2274"/>
                <a:ext cx="227" cy="816"/>
              </a:xfrm>
              <a:prstGeom prst="moon">
                <a:avLst>
                  <a:gd name="adj" fmla="val 49773"/>
                </a:avLst>
              </a:prstGeom>
              <a:solidFill>
                <a:srgbClr val="FFFFFF">
                  <a:alpha val="3137"/>
                </a:srgbClr>
              </a:solidFill>
              <a:ln w="9525">
                <a:noFill/>
                <a:miter lim="800000"/>
              </a:ln>
            </p:spPr>
            <p:txBody>
              <a:bodyPr wrap="none" anchor="ctr"/>
              <a:lstStyle/>
              <a:p>
                <a:endParaRPr lang="zh-CN" altLang="en-US"/>
              </a:p>
            </p:txBody>
          </p:sp>
          <p:sp>
            <p:nvSpPr>
              <p:cNvPr id="16" name="自选图形 18"/>
              <p:cNvSpPr>
                <a:spLocks noChangeArrowheads="1"/>
              </p:cNvSpPr>
              <p:nvPr/>
            </p:nvSpPr>
            <p:spPr bwMode="gray">
              <a:xfrm rot="6078281">
                <a:off x="1995" y="2274"/>
                <a:ext cx="227" cy="816"/>
              </a:xfrm>
              <a:prstGeom prst="moon">
                <a:avLst>
                  <a:gd name="adj" fmla="val 49773"/>
                </a:avLst>
              </a:prstGeom>
              <a:solidFill>
                <a:srgbClr val="FFFFFF">
                  <a:alpha val="3137"/>
                </a:srgbClr>
              </a:solidFill>
              <a:ln w="9525">
                <a:noFill/>
                <a:miter lim="800000"/>
              </a:ln>
            </p:spPr>
            <p:txBody>
              <a:bodyPr wrap="none" anchor="ctr"/>
              <a:lstStyle/>
              <a:p>
                <a:endParaRPr lang="zh-CN" altLang="en-US"/>
              </a:p>
            </p:txBody>
          </p:sp>
          <p:sp>
            <p:nvSpPr>
              <p:cNvPr id="17" name="自选图形 19"/>
              <p:cNvSpPr>
                <a:spLocks noChangeArrowheads="1"/>
              </p:cNvSpPr>
              <p:nvPr/>
            </p:nvSpPr>
            <p:spPr bwMode="gray">
              <a:xfrm rot="6373927">
                <a:off x="2071" y="2296"/>
                <a:ext cx="227" cy="816"/>
              </a:xfrm>
              <a:prstGeom prst="moon">
                <a:avLst>
                  <a:gd name="adj" fmla="val 49773"/>
                </a:avLst>
              </a:prstGeom>
              <a:solidFill>
                <a:srgbClr val="FFFFFF">
                  <a:alpha val="3137"/>
                </a:srgbClr>
              </a:solidFill>
              <a:ln w="9525">
                <a:noFill/>
                <a:miter lim="800000"/>
              </a:ln>
            </p:spPr>
            <p:txBody>
              <a:bodyPr wrap="none" anchor="ctr"/>
              <a:lstStyle/>
              <a:p>
                <a:endParaRPr lang="zh-CN" altLang="en-US"/>
              </a:p>
            </p:txBody>
          </p:sp>
          <p:sp>
            <p:nvSpPr>
              <p:cNvPr id="18" name="自选图形 20"/>
              <p:cNvSpPr>
                <a:spLocks noChangeArrowheads="1"/>
              </p:cNvSpPr>
              <p:nvPr/>
            </p:nvSpPr>
            <p:spPr bwMode="gray">
              <a:xfrm rot="6906312">
                <a:off x="2161" y="2326"/>
                <a:ext cx="227" cy="816"/>
              </a:xfrm>
              <a:prstGeom prst="moon">
                <a:avLst>
                  <a:gd name="adj" fmla="val 49773"/>
                </a:avLst>
              </a:prstGeom>
              <a:solidFill>
                <a:srgbClr val="FFFFFF">
                  <a:alpha val="3137"/>
                </a:srgbClr>
              </a:solidFill>
              <a:ln w="9525">
                <a:noFill/>
                <a:miter lim="800000"/>
              </a:ln>
            </p:spPr>
            <p:txBody>
              <a:bodyPr wrap="none" anchor="ctr"/>
              <a:lstStyle/>
              <a:p>
                <a:endParaRPr lang="zh-CN" altLang="en-US"/>
              </a:p>
            </p:txBody>
          </p:sp>
        </p:grpSp>
      </p:grpSp>
      <p:sp>
        <p:nvSpPr>
          <p:cNvPr id="240" name="矩形 178"/>
          <p:cNvSpPr>
            <a:spLocks noChangeArrowheads="1"/>
          </p:cNvSpPr>
          <p:nvPr/>
        </p:nvSpPr>
        <p:spPr bwMode="gray">
          <a:xfrm>
            <a:off x="688975" y="1292834"/>
            <a:ext cx="42863" cy="355600"/>
          </a:xfrm>
          <a:prstGeom prst="rect">
            <a:avLst/>
          </a:prstGeom>
          <a:solidFill>
            <a:srgbClr val="FF9900"/>
          </a:solidFill>
          <a:ln w="9525">
            <a:noFill/>
            <a:miter lim="800000"/>
          </a:ln>
        </p:spPr>
        <p:txBody>
          <a:bodyPr wrap="none" anchor="ctr"/>
          <a:lstStyle/>
          <a:p>
            <a:endParaRPr lang="zh-CN" altLang="en-US"/>
          </a:p>
        </p:txBody>
      </p:sp>
      <p:sp>
        <p:nvSpPr>
          <p:cNvPr id="237" name="矩形 3"/>
          <p:cNvSpPr>
            <a:spLocks noChangeArrowheads="1"/>
          </p:cNvSpPr>
          <p:nvPr/>
        </p:nvSpPr>
        <p:spPr bwMode="auto">
          <a:xfrm rot="2700000">
            <a:off x="4803775" y="3005931"/>
            <a:ext cx="2743200" cy="2743200"/>
          </a:xfrm>
          <a:prstGeom prst="rect">
            <a:avLst/>
          </a:prstGeom>
          <a:solidFill>
            <a:srgbClr val="C0C0C0"/>
          </a:solidFill>
          <a:ln w="25400">
            <a:solidFill>
              <a:srgbClr val="808080"/>
            </a:solidFill>
            <a:miter lim="800000"/>
          </a:ln>
        </p:spPr>
        <p:txBody>
          <a:bodyPr wrap="none" anchor="ctr"/>
          <a:lstStyle/>
          <a:p>
            <a:endParaRPr lang="zh-CN" altLang="en-US"/>
          </a:p>
        </p:txBody>
      </p:sp>
      <p:grpSp>
        <p:nvGrpSpPr>
          <p:cNvPr id="245" name="Group 34"/>
          <p:cNvGrpSpPr/>
          <p:nvPr/>
        </p:nvGrpSpPr>
        <p:grpSpPr bwMode="auto">
          <a:xfrm>
            <a:off x="5337175" y="2058194"/>
            <a:ext cx="1750575" cy="1346200"/>
            <a:chOff x="2390" y="1358"/>
            <a:chExt cx="842" cy="848"/>
          </a:xfrm>
        </p:grpSpPr>
        <p:sp>
          <p:nvSpPr>
            <p:cNvPr id="246" name="AutoShape 4"/>
            <p:cNvSpPr>
              <a:spLocks noChangeArrowheads="1"/>
            </p:cNvSpPr>
            <p:nvPr/>
          </p:nvSpPr>
          <p:spPr bwMode="gray">
            <a:xfrm>
              <a:off x="2390" y="1358"/>
              <a:ext cx="842" cy="848"/>
            </a:xfrm>
            <a:prstGeom prst="roundRect">
              <a:avLst>
                <a:gd name="adj" fmla="val 13537"/>
              </a:avLst>
            </a:prstGeom>
            <a:gradFill rotWithShape="0">
              <a:gsLst>
                <a:gs pos="0">
                  <a:schemeClr val="accent1">
                    <a:gamma/>
                    <a:shade val="46275"/>
                    <a:invGamma/>
                  </a:schemeClr>
                </a:gs>
                <a:gs pos="50000">
                  <a:schemeClr val="accent1"/>
                </a:gs>
                <a:gs pos="100000">
                  <a:schemeClr val="accent1">
                    <a:gamma/>
                    <a:shade val="46275"/>
                    <a:invGamma/>
                  </a:schemeClr>
                </a:gs>
              </a:gsLst>
              <a:lin ang="2700000" scaled="1"/>
            </a:gradFill>
            <a:ln w="38100">
              <a:solidFill>
                <a:srgbClr val="EAEAEA"/>
              </a:solidFill>
              <a:round/>
            </a:ln>
          </p:spPr>
          <p:txBody>
            <a:bodyPr wrap="none" anchor="ctr"/>
            <a:lstStyle/>
            <a:p>
              <a:pPr algn="ctr">
                <a:defRPr/>
              </a:pPr>
              <a:endParaRPr lang="zh-CN" altLang="en-US">
                <a:ea typeface="宋体" panose="02010600030101010101" pitchFamily="2" charset="-122"/>
                <a:cs typeface="Arial" panose="020B0604020202020204" pitchFamily="34" charset="0"/>
              </a:endParaRPr>
            </a:p>
          </p:txBody>
        </p:sp>
        <p:pic>
          <p:nvPicPr>
            <p:cNvPr id="247" name="Picture 26" descr="Picture3"/>
            <p:cNvPicPr>
              <a:picLocks noChangeAspect="1" noChangeArrowheads="1"/>
            </p:cNvPicPr>
            <p:nvPr/>
          </p:nvPicPr>
          <p:blipFill>
            <a:blip r:embed="rId2"/>
            <a:srcRect/>
            <a:stretch>
              <a:fillRect/>
            </a:stretch>
          </p:blipFill>
          <p:spPr bwMode="auto">
            <a:xfrm>
              <a:off x="2430" y="1927"/>
              <a:ext cx="309" cy="246"/>
            </a:xfrm>
            <a:prstGeom prst="rect">
              <a:avLst/>
            </a:prstGeom>
            <a:noFill/>
            <a:ln w="9525">
              <a:noFill/>
              <a:miter lim="800000"/>
              <a:headEnd/>
              <a:tailEnd/>
            </a:ln>
          </p:spPr>
        </p:pic>
        <p:pic>
          <p:nvPicPr>
            <p:cNvPr id="248" name="Picture 27" descr="Picture3"/>
            <p:cNvPicPr>
              <a:picLocks noChangeAspect="1" noChangeArrowheads="1"/>
            </p:cNvPicPr>
            <p:nvPr/>
          </p:nvPicPr>
          <p:blipFill>
            <a:blip r:embed="rId2"/>
            <a:srcRect/>
            <a:stretch>
              <a:fillRect/>
            </a:stretch>
          </p:blipFill>
          <p:spPr bwMode="auto">
            <a:xfrm rot="10800000">
              <a:off x="2881" y="1380"/>
              <a:ext cx="309" cy="246"/>
            </a:xfrm>
            <a:prstGeom prst="rect">
              <a:avLst/>
            </a:prstGeom>
            <a:noFill/>
            <a:ln w="9525">
              <a:noFill/>
              <a:miter lim="800000"/>
              <a:headEnd/>
              <a:tailEnd/>
            </a:ln>
          </p:spPr>
        </p:pic>
      </p:grpSp>
      <p:grpSp>
        <p:nvGrpSpPr>
          <p:cNvPr id="249" name="Group 35"/>
          <p:cNvGrpSpPr/>
          <p:nvPr/>
        </p:nvGrpSpPr>
        <p:grpSpPr bwMode="auto">
          <a:xfrm>
            <a:off x="7488238" y="3658394"/>
            <a:ext cx="1582737" cy="1346200"/>
            <a:chOff x="3515" y="2256"/>
            <a:chExt cx="844" cy="848"/>
          </a:xfrm>
        </p:grpSpPr>
        <p:sp>
          <p:nvSpPr>
            <p:cNvPr id="250" name="AutoShape 5"/>
            <p:cNvSpPr>
              <a:spLocks noChangeArrowheads="1"/>
            </p:cNvSpPr>
            <p:nvPr/>
          </p:nvSpPr>
          <p:spPr bwMode="gray">
            <a:xfrm>
              <a:off x="3515" y="2256"/>
              <a:ext cx="844" cy="848"/>
            </a:xfrm>
            <a:prstGeom prst="roundRect">
              <a:avLst>
                <a:gd name="adj" fmla="val 12440"/>
              </a:avLst>
            </a:prstGeom>
            <a:gradFill rotWithShape="0">
              <a:gsLst>
                <a:gs pos="0">
                  <a:schemeClr val="accent2">
                    <a:gamma/>
                    <a:shade val="46275"/>
                    <a:invGamma/>
                  </a:schemeClr>
                </a:gs>
                <a:gs pos="50000">
                  <a:schemeClr val="accent2"/>
                </a:gs>
                <a:gs pos="100000">
                  <a:schemeClr val="accent2">
                    <a:gamma/>
                    <a:shade val="46275"/>
                    <a:invGamma/>
                  </a:schemeClr>
                </a:gs>
              </a:gsLst>
              <a:lin ang="2700000" scaled="1"/>
            </a:gradFill>
            <a:ln w="38100">
              <a:solidFill>
                <a:srgbClr val="EAEAEA"/>
              </a:solidFill>
              <a:round/>
            </a:ln>
          </p:spPr>
          <p:txBody>
            <a:bodyPr wrap="none" anchor="ctr"/>
            <a:lstStyle/>
            <a:p>
              <a:pPr algn="ctr">
                <a:defRPr/>
              </a:pPr>
              <a:endParaRPr lang="zh-CN" altLang="en-US">
                <a:ea typeface="宋体" panose="02010600030101010101" pitchFamily="2" charset="-122"/>
                <a:cs typeface="Arial" panose="020B0604020202020204" pitchFamily="34" charset="0"/>
              </a:endParaRPr>
            </a:p>
          </p:txBody>
        </p:sp>
        <p:pic>
          <p:nvPicPr>
            <p:cNvPr id="251" name="Picture 28" descr="Picture3"/>
            <p:cNvPicPr>
              <a:picLocks noChangeAspect="1" noChangeArrowheads="1"/>
            </p:cNvPicPr>
            <p:nvPr/>
          </p:nvPicPr>
          <p:blipFill>
            <a:blip r:embed="rId2"/>
            <a:srcRect/>
            <a:stretch>
              <a:fillRect/>
            </a:stretch>
          </p:blipFill>
          <p:spPr bwMode="gray">
            <a:xfrm>
              <a:off x="3544" y="2826"/>
              <a:ext cx="309" cy="246"/>
            </a:xfrm>
            <a:prstGeom prst="rect">
              <a:avLst/>
            </a:prstGeom>
            <a:noFill/>
            <a:ln w="9525">
              <a:noFill/>
              <a:miter lim="800000"/>
              <a:headEnd/>
              <a:tailEnd/>
            </a:ln>
          </p:spPr>
        </p:pic>
        <p:pic>
          <p:nvPicPr>
            <p:cNvPr id="252" name="Picture 29" descr="Picture3"/>
            <p:cNvPicPr>
              <a:picLocks noChangeAspect="1" noChangeArrowheads="1"/>
            </p:cNvPicPr>
            <p:nvPr/>
          </p:nvPicPr>
          <p:blipFill>
            <a:blip r:embed="rId2"/>
            <a:srcRect/>
            <a:stretch>
              <a:fillRect/>
            </a:stretch>
          </p:blipFill>
          <p:spPr bwMode="gray">
            <a:xfrm rot="10800000">
              <a:off x="4013" y="2273"/>
              <a:ext cx="309" cy="246"/>
            </a:xfrm>
            <a:prstGeom prst="rect">
              <a:avLst/>
            </a:prstGeom>
            <a:noFill/>
            <a:ln w="9525">
              <a:noFill/>
              <a:miter lim="800000"/>
              <a:headEnd/>
              <a:tailEnd/>
            </a:ln>
          </p:spPr>
        </p:pic>
      </p:grpSp>
      <p:grpSp>
        <p:nvGrpSpPr>
          <p:cNvPr id="253" name="Group 36"/>
          <p:cNvGrpSpPr/>
          <p:nvPr/>
        </p:nvGrpSpPr>
        <p:grpSpPr bwMode="auto">
          <a:xfrm>
            <a:off x="5337176" y="5360194"/>
            <a:ext cx="1750574" cy="1346200"/>
            <a:chOff x="2370" y="3211"/>
            <a:chExt cx="842" cy="848"/>
          </a:xfrm>
        </p:grpSpPr>
        <p:sp>
          <p:nvSpPr>
            <p:cNvPr id="254" name="AutoShape 7"/>
            <p:cNvSpPr>
              <a:spLocks noChangeArrowheads="1"/>
            </p:cNvSpPr>
            <p:nvPr/>
          </p:nvSpPr>
          <p:spPr bwMode="gray">
            <a:xfrm>
              <a:off x="2370" y="3211"/>
              <a:ext cx="842" cy="848"/>
            </a:xfrm>
            <a:prstGeom prst="roundRect">
              <a:avLst>
                <a:gd name="adj" fmla="val 13537"/>
              </a:avLst>
            </a:prstGeom>
            <a:gradFill rotWithShape="1">
              <a:gsLst>
                <a:gs pos="0">
                  <a:schemeClr val="hlink">
                    <a:gamma/>
                    <a:shade val="46275"/>
                    <a:invGamma/>
                  </a:schemeClr>
                </a:gs>
                <a:gs pos="50000">
                  <a:schemeClr val="hlink"/>
                </a:gs>
                <a:gs pos="100000">
                  <a:schemeClr val="hlink">
                    <a:gamma/>
                    <a:shade val="46275"/>
                    <a:invGamma/>
                  </a:schemeClr>
                </a:gs>
              </a:gsLst>
              <a:lin ang="2700000" scaled="1"/>
            </a:gradFill>
            <a:ln w="38100">
              <a:solidFill>
                <a:srgbClr val="EAEAEA"/>
              </a:solidFill>
              <a:round/>
            </a:ln>
          </p:spPr>
          <p:txBody>
            <a:bodyPr wrap="none" anchor="ctr"/>
            <a:lstStyle/>
            <a:p>
              <a:pPr algn="ctr">
                <a:defRPr/>
              </a:pPr>
              <a:endParaRPr lang="zh-CN" altLang="en-US">
                <a:ea typeface="宋体" panose="02010600030101010101" pitchFamily="2" charset="-122"/>
                <a:cs typeface="Arial" panose="020B0604020202020204" pitchFamily="34" charset="0"/>
              </a:endParaRPr>
            </a:p>
          </p:txBody>
        </p:sp>
        <p:pic>
          <p:nvPicPr>
            <p:cNvPr id="255" name="Picture 30" descr="Picture3"/>
            <p:cNvPicPr>
              <a:picLocks noChangeAspect="1" noChangeArrowheads="1"/>
            </p:cNvPicPr>
            <p:nvPr/>
          </p:nvPicPr>
          <p:blipFill>
            <a:blip r:embed="rId2"/>
            <a:srcRect/>
            <a:stretch>
              <a:fillRect/>
            </a:stretch>
          </p:blipFill>
          <p:spPr bwMode="gray">
            <a:xfrm>
              <a:off x="2406" y="3781"/>
              <a:ext cx="309" cy="246"/>
            </a:xfrm>
            <a:prstGeom prst="rect">
              <a:avLst/>
            </a:prstGeom>
            <a:noFill/>
            <a:ln w="9525">
              <a:noFill/>
              <a:miter lim="800000"/>
              <a:headEnd/>
              <a:tailEnd/>
            </a:ln>
          </p:spPr>
        </p:pic>
        <p:pic>
          <p:nvPicPr>
            <p:cNvPr id="256" name="Picture 31" descr="Picture3"/>
            <p:cNvPicPr>
              <a:picLocks noChangeAspect="1" noChangeArrowheads="1"/>
            </p:cNvPicPr>
            <p:nvPr/>
          </p:nvPicPr>
          <p:blipFill>
            <a:blip r:embed="rId2"/>
            <a:srcRect/>
            <a:stretch>
              <a:fillRect/>
            </a:stretch>
          </p:blipFill>
          <p:spPr bwMode="gray">
            <a:xfrm rot="10800000">
              <a:off x="2863" y="3228"/>
              <a:ext cx="309" cy="246"/>
            </a:xfrm>
            <a:prstGeom prst="rect">
              <a:avLst/>
            </a:prstGeom>
            <a:noFill/>
            <a:ln w="9525">
              <a:noFill/>
              <a:miter lim="800000"/>
              <a:headEnd/>
              <a:tailEnd/>
            </a:ln>
          </p:spPr>
        </p:pic>
      </p:grpSp>
      <p:grpSp>
        <p:nvGrpSpPr>
          <p:cNvPr id="257" name="Group 37"/>
          <p:cNvGrpSpPr/>
          <p:nvPr/>
        </p:nvGrpSpPr>
        <p:grpSpPr bwMode="auto">
          <a:xfrm>
            <a:off x="3127375" y="3680619"/>
            <a:ext cx="1636713" cy="1346200"/>
            <a:chOff x="1197" y="2249"/>
            <a:chExt cx="842" cy="848"/>
          </a:xfrm>
        </p:grpSpPr>
        <p:sp>
          <p:nvSpPr>
            <p:cNvPr id="258" name="AutoShape 6"/>
            <p:cNvSpPr>
              <a:spLocks noChangeArrowheads="1"/>
            </p:cNvSpPr>
            <p:nvPr/>
          </p:nvSpPr>
          <p:spPr bwMode="gray">
            <a:xfrm>
              <a:off x="1197" y="2249"/>
              <a:ext cx="842" cy="848"/>
            </a:xfrm>
            <a:prstGeom prst="roundRect">
              <a:avLst>
                <a:gd name="adj" fmla="val 11875"/>
              </a:avLst>
            </a:prstGeom>
            <a:gradFill rotWithShape="1">
              <a:gsLst>
                <a:gs pos="0">
                  <a:srgbClr val="003263"/>
                </a:gs>
                <a:gs pos="50000">
                  <a:srgbClr val="006BD6"/>
                </a:gs>
                <a:gs pos="100000">
                  <a:srgbClr val="003263"/>
                </a:gs>
              </a:gsLst>
              <a:lin ang="2700000" scaled="1"/>
            </a:gradFill>
            <a:ln w="38100">
              <a:solidFill>
                <a:srgbClr val="EAEAEA"/>
              </a:solidFill>
              <a:round/>
            </a:ln>
          </p:spPr>
          <p:txBody>
            <a:bodyPr wrap="none" anchor="ctr"/>
            <a:lstStyle/>
            <a:p>
              <a:pPr algn="ctr"/>
              <a:endParaRPr lang="zh-CN" altLang="en-US">
                <a:cs typeface="Arial" panose="020B0604020202020204" pitchFamily="34" charset="0"/>
              </a:endParaRPr>
            </a:p>
          </p:txBody>
        </p:sp>
        <p:pic>
          <p:nvPicPr>
            <p:cNvPr id="259" name="Picture 32" descr="Picture3"/>
            <p:cNvPicPr>
              <a:picLocks noChangeAspect="1" noChangeArrowheads="1"/>
            </p:cNvPicPr>
            <p:nvPr/>
          </p:nvPicPr>
          <p:blipFill>
            <a:blip r:embed="rId2"/>
            <a:srcRect/>
            <a:stretch>
              <a:fillRect/>
            </a:stretch>
          </p:blipFill>
          <p:spPr bwMode="auto">
            <a:xfrm>
              <a:off x="1224" y="2832"/>
              <a:ext cx="309" cy="246"/>
            </a:xfrm>
            <a:prstGeom prst="rect">
              <a:avLst/>
            </a:prstGeom>
            <a:noFill/>
            <a:ln w="9525">
              <a:noFill/>
              <a:miter lim="800000"/>
              <a:headEnd/>
              <a:tailEnd/>
            </a:ln>
          </p:spPr>
        </p:pic>
        <p:pic>
          <p:nvPicPr>
            <p:cNvPr id="260" name="Picture 33" descr="Picture3"/>
            <p:cNvPicPr>
              <a:picLocks noChangeAspect="1" noChangeArrowheads="1"/>
            </p:cNvPicPr>
            <p:nvPr/>
          </p:nvPicPr>
          <p:blipFill>
            <a:blip r:embed="rId2"/>
            <a:srcRect/>
            <a:stretch>
              <a:fillRect/>
            </a:stretch>
          </p:blipFill>
          <p:spPr bwMode="auto">
            <a:xfrm rot="10800000">
              <a:off x="1687" y="2267"/>
              <a:ext cx="309" cy="246"/>
            </a:xfrm>
            <a:prstGeom prst="rect">
              <a:avLst/>
            </a:prstGeom>
            <a:noFill/>
            <a:ln w="9525">
              <a:noFill/>
              <a:miter lim="800000"/>
              <a:headEnd/>
              <a:tailEnd/>
            </a:ln>
          </p:spPr>
        </p:pic>
      </p:grpSp>
      <p:sp>
        <p:nvSpPr>
          <p:cNvPr id="261" name="Rectangle 9"/>
          <p:cNvSpPr>
            <a:spLocks noChangeArrowheads="1"/>
          </p:cNvSpPr>
          <p:nvPr/>
        </p:nvSpPr>
        <p:spPr bwMode="white">
          <a:xfrm>
            <a:off x="3179859" y="4148103"/>
            <a:ext cx="1533429" cy="461665"/>
          </a:xfrm>
          <a:prstGeom prst="rect">
            <a:avLst/>
          </a:prstGeom>
          <a:noFill/>
          <a:ln w="9525">
            <a:noFill/>
            <a:miter lim="800000"/>
          </a:ln>
          <a:effectLst>
            <a:outerShdw dist="17961" dir="2700000" algn="ctr" rotWithShape="0">
              <a:srgbClr val="080808">
                <a:alpha val="50000"/>
              </a:srgbClr>
            </a:outerShdw>
          </a:effectLst>
        </p:spPr>
        <p:txBody>
          <a:bodyPr wrap="square">
            <a:spAutoFit/>
          </a:bodyPr>
          <a:lstStyle/>
          <a:p>
            <a:pPr algn="ctr" eaLnBrk="0" hangingPunct="0">
              <a:defRPr/>
            </a:pPr>
            <a:r>
              <a:rPr lang="zh-CN" altLang="zh-CN" dirty="0">
                <a:solidFill>
                  <a:schemeClr val="bg1"/>
                </a:solidFill>
              </a:rPr>
              <a:t>公平原则</a:t>
            </a:r>
            <a:endParaRPr lang="en-US" dirty="0">
              <a:solidFill>
                <a:schemeClr val="bg1"/>
              </a:solidFill>
            </a:endParaRPr>
          </a:p>
        </p:txBody>
      </p:sp>
      <p:sp>
        <p:nvSpPr>
          <p:cNvPr id="262" name="Rectangle 10"/>
          <p:cNvSpPr>
            <a:spLocks noChangeArrowheads="1"/>
          </p:cNvSpPr>
          <p:nvPr/>
        </p:nvSpPr>
        <p:spPr bwMode="white">
          <a:xfrm>
            <a:off x="7553886" y="4148103"/>
            <a:ext cx="1451439" cy="461665"/>
          </a:xfrm>
          <a:prstGeom prst="rect">
            <a:avLst/>
          </a:prstGeom>
          <a:noFill/>
          <a:ln w="9525">
            <a:noFill/>
            <a:miter lim="800000"/>
          </a:ln>
          <a:effectLst>
            <a:outerShdw dist="17961" dir="2700000" algn="ctr" rotWithShape="0">
              <a:srgbClr val="080808">
                <a:alpha val="50000"/>
              </a:srgbClr>
            </a:outerShdw>
          </a:effectLst>
        </p:spPr>
        <p:txBody>
          <a:bodyPr wrap="square">
            <a:spAutoFit/>
          </a:bodyPr>
          <a:lstStyle/>
          <a:p>
            <a:pPr algn="ctr" eaLnBrk="0" hangingPunct="0">
              <a:defRPr/>
            </a:pPr>
            <a:r>
              <a:rPr lang="zh-CN" altLang="zh-CN" dirty="0">
                <a:solidFill>
                  <a:schemeClr val="bg1"/>
                </a:solidFill>
              </a:rPr>
              <a:t>公正原则</a:t>
            </a:r>
            <a:endParaRPr lang="en-US" dirty="0">
              <a:solidFill>
                <a:schemeClr val="bg1"/>
              </a:solidFill>
            </a:endParaRPr>
          </a:p>
        </p:txBody>
      </p:sp>
      <p:sp>
        <p:nvSpPr>
          <p:cNvPr id="263" name="Rectangle 8"/>
          <p:cNvSpPr>
            <a:spLocks noChangeArrowheads="1"/>
          </p:cNvSpPr>
          <p:nvPr/>
        </p:nvSpPr>
        <p:spPr bwMode="white">
          <a:xfrm>
            <a:off x="5444331" y="2510929"/>
            <a:ext cx="1536262" cy="461665"/>
          </a:xfrm>
          <a:prstGeom prst="rect">
            <a:avLst/>
          </a:prstGeom>
          <a:noFill/>
          <a:ln w="9525">
            <a:noFill/>
            <a:miter lim="800000"/>
          </a:ln>
          <a:effectLst>
            <a:outerShdw dist="17961" dir="2700000" algn="ctr" rotWithShape="0">
              <a:srgbClr val="080808">
                <a:alpha val="50000"/>
              </a:srgbClr>
            </a:outerShdw>
          </a:effectLst>
        </p:spPr>
        <p:txBody>
          <a:bodyPr wrap="square">
            <a:spAutoFit/>
          </a:bodyPr>
          <a:lstStyle/>
          <a:p>
            <a:pPr algn="ctr" eaLnBrk="0" hangingPunct="0">
              <a:defRPr/>
            </a:pPr>
            <a:r>
              <a:rPr lang="zh-CN" altLang="zh-CN" dirty="0">
                <a:solidFill>
                  <a:schemeClr val="bg1"/>
                </a:solidFill>
              </a:rPr>
              <a:t>公开原则</a:t>
            </a:r>
            <a:endParaRPr lang="en-US" dirty="0">
              <a:solidFill>
                <a:schemeClr val="bg1"/>
              </a:solidFill>
            </a:endParaRPr>
          </a:p>
        </p:txBody>
      </p:sp>
      <p:sp>
        <p:nvSpPr>
          <p:cNvPr id="264" name="Rectangle 11"/>
          <p:cNvSpPr>
            <a:spLocks noChangeArrowheads="1"/>
          </p:cNvSpPr>
          <p:nvPr/>
        </p:nvSpPr>
        <p:spPr bwMode="white">
          <a:xfrm>
            <a:off x="5565775" y="5646797"/>
            <a:ext cx="1295400" cy="830997"/>
          </a:xfrm>
          <a:prstGeom prst="rect">
            <a:avLst/>
          </a:prstGeom>
          <a:noFill/>
          <a:ln w="9525">
            <a:noFill/>
            <a:miter lim="800000"/>
          </a:ln>
          <a:effectLst>
            <a:outerShdw dist="17961" dir="2700000" algn="ctr" rotWithShape="0">
              <a:srgbClr val="080808">
                <a:alpha val="50000"/>
              </a:srgbClr>
            </a:outerShdw>
          </a:effectLst>
        </p:spPr>
        <p:txBody>
          <a:bodyPr>
            <a:spAutoFit/>
          </a:bodyPr>
          <a:lstStyle/>
          <a:p>
            <a:pPr algn="ctr" eaLnBrk="0" hangingPunct="0">
              <a:defRPr/>
            </a:pPr>
            <a:r>
              <a:rPr lang="zh-CN" altLang="zh-CN" dirty="0">
                <a:solidFill>
                  <a:schemeClr val="bg1"/>
                </a:solidFill>
              </a:rPr>
              <a:t>诚实信用原则</a:t>
            </a:r>
            <a:endParaRPr lang="en-US" dirty="0">
              <a:solidFill>
                <a:schemeClr val="bg1"/>
              </a:solidFill>
            </a:endParaRPr>
          </a:p>
        </p:txBody>
      </p:sp>
      <p:sp>
        <p:nvSpPr>
          <p:cNvPr id="3" name="椭圆 2"/>
          <p:cNvSpPr/>
          <p:nvPr/>
        </p:nvSpPr>
        <p:spPr>
          <a:xfrm>
            <a:off x="5032376" y="3904457"/>
            <a:ext cx="2223650" cy="104933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44" name="Rectangle 17"/>
          <p:cNvSpPr>
            <a:spLocks noChangeArrowheads="1"/>
          </p:cNvSpPr>
          <p:nvPr/>
        </p:nvSpPr>
        <p:spPr bwMode="black">
          <a:xfrm>
            <a:off x="5086979" y="4187329"/>
            <a:ext cx="2133600" cy="523220"/>
          </a:xfrm>
          <a:prstGeom prst="rect">
            <a:avLst/>
          </a:prstGeom>
          <a:noFill/>
          <a:ln w="9525" algn="ctr">
            <a:noFill/>
            <a:miter lim="800000"/>
          </a:ln>
          <a:effectLst/>
        </p:spPr>
        <p:txBody>
          <a:bodyPr>
            <a:spAutoFit/>
          </a:bodyPr>
          <a:lstStyle/>
          <a:p>
            <a:pPr algn="ctr">
              <a:defRPr/>
            </a:pPr>
            <a:r>
              <a:rPr lang="zh-CN" altLang="en-US" sz="2800" b="1" dirty="0">
                <a:solidFill>
                  <a:srgbClr val="000000"/>
                </a:solidFill>
                <a:effectLst>
                  <a:outerShdw blurRad="38100" dist="38100" dir="2700000" algn="tl">
                    <a:srgbClr val="C0C0C0"/>
                  </a:outerShdw>
                </a:effectLst>
                <a:latin typeface="Cooper Black" panose="0208090404030B020404" pitchFamily="18" charset="0"/>
                <a:ea typeface="宋体" panose="02010600030101010101" pitchFamily="2" charset="-122"/>
                <a:cs typeface="Arial" panose="020B0604020202020204" pitchFamily="34" charset="0"/>
              </a:rPr>
              <a:t>四项原则</a:t>
            </a:r>
            <a:endParaRPr lang="en-US" altLang="zh-CN" sz="2800" b="1" dirty="0">
              <a:solidFill>
                <a:srgbClr val="000000"/>
              </a:solidFill>
              <a:effectLst>
                <a:outerShdw blurRad="38100" dist="38100" dir="2700000" algn="tl">
                  <a:srgbClr val="C0C0C0"/>
                </a:outerShdw>
              </a:effectLst>
              <a:latin typeface="Cooper Black" panose="0208090404030B020404" pitchFamily="18" charset="0"/>
              <a:ea typeface="宋体" panose="02010600030101010101" pitchFamily="2" charset="-122"/>
              <a:cs typeface="Arial" panose="020B0604020202020204" pitchFamily="34" charset="0"/>
            </a:endParaRPr>
          </a:p>
        </p:txBody>
      </p:sp>
      <p:sp>
        <p:nvSpPr>
          <p:cNvPr id="6" name="灯片编号占位符 5">
            <a:extLst>
              <a:ext uri="{FF2B5EF4-FFF2-40B4-BE49-F238E27FC236}">
                <a16:creationId xmlns:a16="http://schemas.microsoft.com/office/drawing/2014/main" id="{0F8CFEB1-12B8-455D-BD4D-7EB9025103E8}"/>
              </a:ext>
            </a:extLst>
          </p:cNvPr>
          <p:cNvSpPr>
            <a:spLocks noGrp="1"/>
          </p:cNvSpPr>
          <p:nvPr>
            <p:ph type="sldNum" sz="quarter" idx="12"/>
          </p:nvPr>
        </p:nvSpPr>
        <p:spPr/>
        <p:txBody>
          <a:bodyPr/>
          <a:lstStyle/>
          <a:p>
            <a:fld id="{B6F15528-21DE-4FAA-801E-634DDDAF4B2B}" type="slidenum">
              <a:rPr lang="en-US" smtClean="0"/>
              <a:t>201</a:t>
            </a:fld>
            <a:endParaRPr lang="en-US" dirty="0"/>
          </a:p>
        </p:txBody>
      </p:sp>
      <p:sp>
        <p:nvSpPr>
          <p:cNvPr id="40" name="灯片编号占位符 8">
            <a:extLst>
              <a:ext uri="{FF2B5EF4-FFF2-40B4-BE49-F238E27FC236}">
                <a16:creationId xmlns:a16="http://schemas.microsoft.com/office/drawing/2014/main" id="{91D871CE-CD91-4FB2-B424-7C8763E0F229}"/>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201</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3"/>
                                        </p:tgtEl>
                                        <p:attrNameLst>
                                          <p:attrName>style.visibility</p:attrName>
                                        </p:attrNameLst>
                                      </p:cBhvr>
                                      <p:to>
                                        <p:strVal val="visible"/>
                                      </p:to>
                                    </p:set>
                                    <p:anim calcmode="lin" valueType="num">
                                      <p:cBhvr additive="base">
                                        <p:cTn id="7" dur="500" fill="hold"/>
                                        <p:tgtEl>
                                          <p:spTgt spid="263"/>
                                        </p:tgtEl>
                                        <p:attrNameLst>
                                          <p:attrName>ppt_x</p:attrName>
                                        </p:attrNameLst>
                                      </p:cBhvr>
                                      <p:tavLst>
                                        <p:tav tm="0">
                                          <p:val>
                                            <p:strVal val="#ppt_x"/>
                                          </p:val>
                                        </p:tav>
                                        <p:tav tm="100000">
                                          <p:val>
                                            <p:strVal val="#ppt_x"/>
                                          </p:val>
                                        </p:tav>
                                      </p:tavLst>
                                    </p:anim>
                                    <p:anim calcmode="lin" valueType="num">
                                      <p:cBhvr additive="base">
                                        <p:cTn id="8" dur="500" fill="hold"/>
                                        <p:tgtEl>
                                          <p:spTgt spid="26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61"/>
                                        </p:tgtEl>
                                        <p:attrNameLst>
                                          <p:attrName>style.visibility</p:attrName>
                                        </p:attrNameLst>
                                      </p:cBhvr>
                                      <p:to>
                                        <p:strVal val="visible"/>
                                      </p:to>
                                    </p:set>
                                    <p:anim calcmode="lin" valueType="num">
                                      <p:cBhvr additive="base">
                                        <p:cTn id="13" dur="500" fill="hold"/>
                                        <p:tgtEl>
                                          <p:spTgt spid="261"/>
                                        </p:tgtEl>
                                        <p:attrNameLst>
                                          <p:attrName>ppt_x</p:attrName>
                                        </p:attrNameLst>
                                      </p:cBhvr>
                                      <p:tavLst>
                                        <p:tav tm="0">
                                          <p:val>
                                            <p:strVal val="#ppt_x"/>
                                          </p:val>
                                        </p:tav>
                                        <p:tav tm="100000">
                                          <p:val>
                                            <p:strVal val="#ppt_x"/>
                                          </p:val>
                                        </p:tav>
                                      </p:tavLst>
                                    </p:anim>
                                    <p:anim calcmode="lin" valueType="num">
                                      <p:cBhvr additive="base">
                                        <p:cTn id="14" dur="500" fill="hold"/>
                                        <p:tgtEl>
                                          <p:spTgt spid="26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62"/>
                                        </p:tgtEl>
                                        <p:attrNameLst>
                                          <p:attrName>style.visibility</p:attrName>
                                        </p:attrNameLst>
                                      </p:cBhvr>
                                      <p:to>
                                        <p:strVal val="visible"/>
                                      </p:to>
                                    </p:set>
                                    <p:anim calcmode="lin" valueType="num">
                                      <p:cBhvr additive="base">
                                        <p:cTn id="19" dur="500" fill="hold"/>
                                        <p:tgtEl>
                                          <p:spTgt spid="262"/>
                                        </p:tgtEl>
                                        <p:attrNameLst>
                                          <p:attrName>ppt_x</p:attrName>
                                        </p:attrNameLst>
                                      </p:cBhvr>
                                      <p:tavLst>
                                        <p:tav tm="0">
                                          <p:val>
                                            <p:strVal val="#ppt_x"/>
                                          </p:val>
                                        </p:tav>
                                        <p:tav tm="100000">
                                          <p:val>
                                            <p:strVal val="#ppt_x"/>
                                          </p:val>
                                        </p:tav>
                                      </p:tavLst>
                                    </p:anim>
                                    <p:anim calcmode="lin" valueType="num">
                                      <p:cBhvr additive="base">
                                        <p:cTn id="20" dur="500" fill="hold"/>
                                        <p:tgtEl>
                                          <p:spTgt spid="26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64"/>
                                        </p:tgtEl>
                                        <p:attrNameLst>
                                          <p:attrName>style.visibility</p:attrName>
                                        </p:attrNameLst>
                                      </p:cBhvr>
                                      <p:to>
                                        <p:strVal val="visible"/>
                                      </p:to>
                                    </p:set>
                                    <p:anim calcmode="lin" valueType="num">
                                      <p:cBhvr additive="base">
                                        <p:cTn id="25" dur="500" fill="hold"/>
                                        <p:tgtEl>
                                          <p:spTgt spid="264"/>
                                        </p:tgtEl>
                                        <p:attrNameLst>
                                          <p:attrName>ppt_x</p:attrName>
                                        </p:attrNameLst>
                                      </p:cBhvr>
                                      <p:tavLst>
                                        <p:tav tm="0">
                                          <p:val>
                                            <p:strVal val="#ppt_x"/>
                                          </p:val>
                                        </p:tav>
                                        <p:tav tm="100000">
                                          <p:val>
                                            <p:strVal val="#ppt_x"/>
                                          </p:val>
                                        </p:tav>
                                      </p:tavLst>
                                    </p:anim>
                                    <p:anim calcmode="lin" valueType="num">
                                      <p:cBhvr additive="base">
                                        <p:cTn id="26" dur="500" fill="hold"/>
                                        <p:tgtEl>
                                          <p:spTgt spid="2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0" bldLvl="0" animBg="1"/>
      <p:bldP spid="262" grpId="0" bldLvl="0" animBg="1"/>
      <p:bldP spid="263" grpId="0" bldLvl="0" animBg="1"/>
      <p:bldP spid="264" grpId="0" bldLvl="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2.3.5 </a:t>
            </a:r>
            <a:r>
              <a:rPr lang="en-US" altLang="zh-CN" dirty="0"/>
              <a:t> </a:t>
            </a:r>
            <a:r>
              <a:rPr lang="zh-CN" altLang="zh-CN" b="1" dirty="0"/>
              <a:t>招标</a:t>
            </a:r>
            <a:r>
              <a:rPr lang="zh-CN" altLang="en-US" b="1" dirty="0"/>
              <a:t>的方式</a:t>
            </a:r>
            <a:endParaRPr lang="zh-CN" altLang="en-US" dirty="0"/>
          </a:p>
        </p:txBody>
      </p:sp>
      <p:grpSp>
        <p:nvGrpSpPr>
          <p:cNvPr id="5" name="组合 3"/>
          <p:cNvGrpSpPr/>
          <p:nvPr/>
        </p:nvGrpSpPr>
        <p:grpSpPr bwMode="auto">
          <a:xfrm>
            <a:off x="2441575" y="2211388"/>
            <a:ext cx="3740150" cy="3885406"/>
            <a:chOff x="672" y="1344"/>
            <a:chExt cx="2130" cy="1968"/>
          </a:xfrm>
        </p:grpSpPr>
        <p:sp>
          <p:nvSpPr>
            <p:cNvPr id="6" name="自选图形 4"/>
            <p:cNvSpPr>
              <a:spLocks noChangeArrowheads="1"/>
            </p:cNvSpPr>
            <p:nvPr/>
          </p:nvSpPr>
          <p:spPr bwMode="gray">
            <a:xfrm>
              <a:off x="672" y="1872"/>
              <a:ext cx="2112" cy="1440"/>
            </a:xfrm>
            <a:prstGeom prst="roundRect">
              <a:avLst>
                <a:gd name="adj" fmla="val 10347"/>
              </a:avLst>
            </a:prstGeom>
            <a:gradFill rotWithShape="1">
              <a:gsLst>
                <a:gs pos="0">
                  <a:srgbClr val="CCECFF"/>
                </a:gs>
                <a:gs pos="100000">
                  <a:srgbClr val="CCECFF">
                    <a:gamma/>
                    <a:tint val="0"/>
                    <a:invGamma/>
                  </a:srgbClr>
                </a:gs>
              </a:gsLst>
              <a:lin ang="18900000" scaled="1"/>
            </a:gradFill>
            <a:ln w="50800">
              <a:solidFill>
                <a:srgbClr val="7099E2"/>
              </a:solidFill>
              <a:round/>
            </a:ln>
            <a:effectLst>
              <a:outerShdw dist="107763" dir="2700000" algn="ctr" rotWithShape="0">
                <a:srgbClr val="C0C0C0">
                  <a:alpha val="50000"/>
                </a:srgbClr>
              </a:outerShdw>
            </a:effectLst>
          </p:spPr>
          <p:txBody>
            <a:bodyPr wrap="none" anchor="ctr"/>
            <a:lstStyle/>
            <a:p>
              <a:pPr>
                <a:defRPr/>
              </a:pPr>
              <a:endParaRPr lang="zh-CN" altLang="en-US">
                <a:ea typeface="+mn-ea"/>
              </a:endParaRPr>
            </a:p>
          </p:txBody>
        </p:sp>
        <p:grpSp>
          <p:nvGrpSpPr>
            <p:cNvPr id="7" name="组合 5"/>
            <p:cNvGrpSpPr/>
            <p:nvPr/>
          </p:nvGrpSpPr>
          <p:grpSpPr bwMode="auto">
            <a:xfrm>
              <a:off x="2304" y="1344"/>
              <a:ext cx="498" cy="1245"/>
              <a:chOff x="2304" y="1344"/>
              <a:chExt cx="498" cy="1245"/>
            </a:xfrm>
          </p:grpSpPr>
          <p:sp>
            <p:nvSpPr>
              <p:cNvPr id="8" name="任意多边形 6"/>
              <p:cNvSpPr/>
              <p:nvPr/>
            </p:nvSpPr>
            <p:spPr bwMode="gray">
              <a:xfrm>
                <a:off x="2425" y="1344"/>
                <a:ext cx="233" cy="254"/>
              </a:xfrm>
              <a:custGeom>
                <a:avLst/>
                <a:gdLst>
                  <a:gd name="T0" fmla="*/ 133 w 267"/>
                  <a:gd name="T1" fmla="*/ 0 h 292"/>
                  <a:gd name="T2" fmla="*/ 161 w 267"/>
                  <a:gd name="T3" fmla="*/ 3 h 292"/>
                  <a:gd name="T4" fmla="*/ 186 w 267"/>
                  <a:gd name="T5" fmla="*/ 12 h 292"/>
                  <a:gd name="T6" fmla="*/ 209 w 267"/>
                  <a:gd name="T7" fmla="*/ 25 h 292"/>
                  <a:gd name="T8" fmla="*/ 228 w 267"/>
                  <a:gd name="T9" fmla="*/ 42 h 292"/>
                  <a:gd name="T10" fmla="*/ 245 w 267"/>
                  <a:gd name="T11" fmla="*/ 64 h 292"/>
                  <a:gd name="T12" fmla="*/ 257 w 267"/>
                  <a:gd name="T13" fmla="*/ 88 h 292"/>
                  <a:gd name="T14" fmla="*/ 265 w 267"/>
                  <a:gd name="T15" fmla="*/ 116 h 292"/>
                  <a:gd name="T16" fmla="*/ 267 w 267"/>
                  <a:gd name="T17" fmla="*/ 146 h 292"/>
                  <a:gd name="T18" fmla="*/ 265 w 267"/>
                  <a:gd name="T19" fmla="*/ 175 h 292"/>
                  <a:gd name="T20" fmla="*/ 257 w 267"/>
                  <a:gd name="T21" fmla="*/ 203 h 292"/>
                  <a:gd name="T22" fmla="*/ 245 w 267"/>
                  <a:gd name="T23" fmla="*/ 227 h 292"/>
                  <a:gd name="T24" fmla="*/ 228 w 267"/>
                  <a:gd name="T25" fmla="*/ 249 h 292"/>
                  <a:gd name="T26" fmla="*/ 209 w 267"/>
                  <a:gd name="T27" fmla="*/ 267 h 292"/>
                  <a:gd name="T28" fmla="*/ 186 w 267"/>
                  <a:gd name="T29" fmla="*/ 281 h 292"/>
                  <a:gd name="T30" fmla="*/ 161 w 267"/>
                  <a:gd name="T31" fmla="*/ 289 h 292"/>
                  <a:gd name="T32" fmla="*/ 133 w 267"/>
                  <a:gd name="T33" fmla="*/ 292 h 292"/>
                  <a:gd name="T34" fmla="*/ 103 w 267"/>
                  <a:gd name="T35" fmla="*/ 288 h 292"/>
                  <a:gd name="T36" fmla="*/ 75 w 267"/>
                  <a:gd name="T37" fmla="*/ 277 h 292"/>
                  <a:gd name="T38" fmla="*/ 51 w 267"/>
                  <a:gd name="T39" fmla="*/ 260 h 292"/>
                  <a:gd name="T40" fmla="*/ 29 w 267"/>
                  <a:gd name="T41" fmla="*/ 237 h 292"/>
                  <a:gd name="T42" fmla="*/ 13 w 267"/>
                  <a:gd name="T43" fmla="*/ 210 h 292"/>
                  <a:gd name="T44" fmla="*/ 4 w 267"/>
                  <a:gd name="T45" fmla="*/ 178 h 292"/>
                  <a:gd name="T46" fmla="*/ 0 w 267"/>
                  <a:gd name="T47" fmla="*/ 146 h 292"/>
                  <a:gd name="T48" fmla="*/ 4 w 267"/>
                  <a:gd name="T49" fmla="*/ 113 h 292"/>
                  <a:gd name="T50" fmla="*/ 13 w 267"/>
                  <a:gd name="T51" fmla="*/ 81 h 292"/>
                  <a:gd name="T52" fmla="*/ 29 w 267"/>
                  <a:gd name="T53" fmla="*/ 54 h 292"/>
                  <a:gd name="T54" fmla="*/ 51 w 267"/>
                  <a:gd name="T55" fmla="*/ 32 h 292"/>
                  <a:gd name="T56" fmla="*/ 75 w 267"/>
                  <a:gd name="T57" fmla="*/ 14 h 292"/>
                  <a:gd name="T58" fmla="*/ 103 w 267"/>
                  <a:gd name="T59" fmla="*/ 3 h 292"/>
                  <a:gd name="T60" fmla="*/ 133 w 267"/>
                  <a:gd name="T61"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7" h="292">
                    <a:moveTo>
                      <a:pt x="133" y="0"/>
                    </a:moveTo>
                    <a:lnTo>
                      <a:pt x="161" y="3"/>
                    </a:lnTo>
                    <a:lnTo>
                      <a:pt x="186" y="12"/>
                    </a:lnTo>
                    <a:lnTo>
                      <a:pt x="209" y="25"/>
                    </a:lnTo>
                    <a:lnTo>
                      <a:pt x="228" y="42"/>
                    </a:lnTo>
                    <a:lnTo>
                      <a:pt x="245" y="64"/>
                    </a:lnTo>
                    <a:lnTo>
                      <a:pt x="257" y="88"/>
                    </a:lnTo>
                    <a:lnTo>
                      <a:pt x="265" y="116"/>
                    </a:lnTo>
                    <a:lnTo>
                      <a:pt x="267" y="146"/>
                    </a:lnTo>
                    <a:lnTo>
                      <a:pt x="265" y="175"/>
                    </a:lnTo>
                    <a:lnTo>
                      <a:pt x="257" y="203"/>
                    </a:lnTo>
                    <a:lnTo>
                      <a:pt x="245" y="227"/>
                    </a:lnTo>
                    <a:lnTo>
                      <a:pt x="228" y="249"/>
                    </a:lnTo>
                    <a:lnTo>
                      <a:pt x="209" y="267"/>
                    </a:lnTo>
                    <a:lnTo>
                      <a:pt x="186" y="281"/>
                    </a:lnTo>
                    <a:lnTo>
                      <a:pt x="161" y="289"/>
                    </a:lnTo>
                    <a:lnTo>
                      <a:pt x="133" y="292"/>
                    </a:lnTo>
                    <a:lnTo>
                      <a:pt x="103" y="288"/>
                    </a:lnTo>
                    <a:lnTo>
                      <a:pt x="75" y="277"/>
                    </a:lnTo>
                    <a:lnTo>
                      <a:pt x="51" y="260"/>
                    </a:lnTo>
                    <a:lnTo>
                      <a:pt x="29" y="237"/>
                    </a:lnTo>
                    <a:lnTo>
                      <a:pt x="13" y="210"/>
                    </a:lnTo>
                    <a:lnTo>
                      <a:pt x="4" y="178"/>
                    </a:lnTo>
                    <a:lnTo>
                      <a:pt x="0" y="146"/>
                    </a:lnTo>
                    <a:lnTo>
                      <a:pt x="4" y="113"/>
                    </a:lnTo>
                    <a:lnTo>
                      <a:pt x="13" y="81"/>
                    </a:lnTo>
                    <a:lnTo>
                      <a:pt x="29" y="54"/>
                    </a:lnTo>
                    <a:lnTo>
                      <a:pt x="51" y="32"/>
                    </a:lnTo>
                    <a:lnTo>
                      <a:pt x="75" y="14"/>
                    </a:lnTo>
                    <a:lnTo>
                      <a:pt x="103" y="3"/>
                    </a:lnTo>
                    <a:lnTo>
                      <a:pt x="133" y="0"/>
                    </a:lnTo>
                    <a:close/>
                  </a:path>
                </a:pathLst>
              </a:custGeom>
              <a:solidFill>
                <a:srgbClr val="7099E2"/>
              </a:solidFill>
              <a:ln>
                <a:noFill/>
              </a:ln>
              <a:effectLst>
                <a:outerShdw dist="91581" dir="3378596" algn="ctr" rotWithShape="0">
                  <a:srgbClr val="C0C0C0">
                    <a:alpha val="50000"/>
                  </a:srgbClr>
                </a:outerShdw>
              </a:effectLst>
            </p:spPr>
            <p:txBody>
              <a:bodyPr/>
              <a:lstStyle/>
              <a:p>
                <a:pPr>
                  <a:defRPr/>
                </a:pPr>
                <a:endParaRPr lang="zh-CN" altLang="en-US">
                  <a:ea typeface="+mn-ea"/>
                </a:endParaRPr>
              </a:p>
            </p:txBody>
          </p:sp>
          <p:sp>
            <p:nvSpPr>
              <p:cNvPr id="9" name="任意多边形 7"/>
              <p:cNvSpPr/>
              <p:nvPr/>
            </p:nvSpPr>
            <p:spPr bwMode="gray">
              <a:xfrm>
                <a:off x="2304" y="1625"/>
                <a:ext cx="498" cy="964"/>
              </a:xfrm>
              <a:custGeom>
                <a:avLst/>
                <a:gdLst>
                  <a:gd name="T0" fmla="*/ 72 w 573"/>
                  <a:gd name="T1" fmla="*/ 5 h 1111"/>
                  <a:gd name="T2" fmla="*/ 30 w 573"/>
                  <a:gd name="T3" fmla="*/ 32 h 1111"/>
                  <a:gd name="T4" fmla="*/ 4 w 573"/>
                  <a:gd name="T5" fmla="*/ 75 h 1111"/>
                  <a:gd name="T6" fmla="*/ 0 w 573"/>
                  <a:gd name="T7" fmla="*/ 509 h 1111"/>
                  <a:gd name="T8" fmla="*/ 1 w 573"/>
                  <a:gd name="T9" fmla="*/ 516 h 1111"/>
                  <a:gd name="T10" fmla="*/ 9 w 573"/>
                  <a:gd name="T11" fmla="*/ 533 h 1111"/>
                  <a:gd name="T12" fmla="*/ 26 w 573"/>
                  <a:gd name="T13" fmla="*/ 550 h 1111"/>
                  <a:gd name="T14" fmla="*/ 56 w 573"/>
                  <a:gd name="T15" fmla="*/ 557 h 1111"/>
                  <a:gd name="T16" fmla="*/ 84 w 573"/>
                  <a:gd name="T17" fmla="*/ 551 h 1111"/>
                  <a:gd name="T18" fmla="*/ 100 w 573"/>
                  <a:gd name="T19" fmla="*/ 534 h 1111"/>
                  <a:gd name="T20" fmla="*/ 106 w 573"/>
                  <a:gd name="T21" fmla="*/ 516 h 1111"/>
                  <a:gd name="T22" fmla="*/ 108 w 573"/>
                  <a:gd name="T23" fmla="*/ 503 h 1111"/>
                  <a:gd name="T24" fmla="*/ 108 w 573"/>
                  <a:gd name="T25" fmla="*/ 166 h 1111"/>
                  <a:gd name="T26" fmla="*/ 135 w 573"/>
                  <a:gd name="T27" fmla="*/ 1066 h 1111"/>
                  <a:gd name="T28" fmla="*/ 138 w 573"/>
                  <a:gd name="T29" fmla="*/ 1073 h 1111"/>
                  <a:gd name="T30" fmla="*/ 151 w 573"/>
                  <a:gd name="T31" fmla="*/ 1089 h 1111"/>
                  <a:gd name="T32" fmla="*/ 174 w 573"/>
                  <a:gd name="T33" fmla="*/ 1105 h 1111"/>
                  <a:gd name="T34" fmla="*/ 199 w 573"/>
                  <a:gd name="T35" fmla="*/ 1111 h 1111"/>
                  <a:gd name="T36" fmla="*/ 227 w 573"/>
                  <a:gd name="T37" fmla="*/ 1110 h 1111"/>
                  <a:gd name="T38" fmla="*/ 255 w 573"/>
                  <a:gd name="T39" fmla="*/ 1097 h 1111"/>
                  <a:gd name="T40" fmla="*/ 272 w 573"/>
                  <a:gd name="T41" fmla="*/ 1080 h 1111"/>
                  <a:gd name="T42" fmla="*/ 278 w 573"/>
                  <a:gd name="T43" fmla="*/ 1068 h 1111"/>
                  <a:gd name="T44" fmla="*/ 279 w 573"/>
                  <a:gd name="T45" fmla="*/ 499 h 1111"/>
                  <a:gd name="T46" fmla="*/ 302 w 573"/>
                  <a:gd name="T47" fmla="*/ 503 h 1111"/>
                  <a:gd name="T48" fmla="*/ 302 w 573"/>
                  <a:gd name="T49" fmla="*/ 534 h 1111"/>
                  <a:gd name="T50" fmla="*/ 304 w 573"/>
                  <a:gd name="T51" fmla="*/ 590 h 1111"/>
                  <a:gd name="T52" fmla="*/ 304 w 573"/>
                  <a:gd name="T53" fmla="*/ 664 h 1111"/>
                  <a:gd name="T54" fmla="*/ 304 w 573"/>
                  <a:gd name="T55" fmla="*/ 750 h 1111"/>
                  <a:gd name="T56" fmla="*/ 304 w 573"/>
                  <a:gd name="T57" fmla="*/ 838 h 1111"/>
                  <a:gd name="T58" fmla="*/ 305 w 573"/>
                  <a:gd name="T59" fmla="*/ 926 h 1111"/>
                  <a:gd name="T60" fmla="*/ 305 w 573"/>
                  <a:gd name="T61" fmla="*/ 1004 h 1111"/>
                  <a:gd name="T62" fmla="*/ 305 w 573"/>
                  <a:gd name="T63" fmla="*/ 1066 h 1111"/>
                  <a:gd name="T64" fmla="*/ 306 w 573"/>
                  <a:gd name="T65" fmla="*/ 1073 h 1111"/>
                  <a:gd name="T66" fmla="*/ 315 w 573"/>
                  <a:gd name="T67" fmla="*/ 1088 h 1111"/>
                  <a:gd name="T68" fmla="*/ 335 w 573"/>
                  <a:gd name="T69" fmla="*/ 1103 h 1111"/>
                  <a:gd name="T70" fmla="*/ 372 w 573"/>
                  <a:gd name="T71" fmla="*/ 1111 h 1111"/>
                  <a:gd name="T72" fmla="*/ 408 w 573"/>
                  <a:gd name="T73" fmla="*/ 1103 h 1111"/>
                  <a:gd name="T74" fmla="*/ 429 w 573"/>
                  <a:gd name="T75" fmla="*/ 1089 h 1111"/>
                  <a:gd name="T76" fmla="*/ 437 w 573"/>
                  <a:gd name="T77" fmla="*/ 1073 h 1111"/>
                  <a:gd name="T78" fmla="*/ 438 w 573"/>
                  <a:gd name="T79" fmla="*/ 1067 h 1111"/>
                  <a:gd name="T80" fmla="*/ 466 w 573"/>
                  <a:gd name="T81" fmla="*/ 166 h 1111"/>
                  <a:gd name="T82" fmla="*/ 468 w 573"/>
                  <a:gd name="T83" fmla="*/ 503 h 1111"/>
                  <a:gd name="T84" fmla="*/ 472 w 573"/>
                  <a:gd name="T85" fmla="*/ 517 h 1111"/>
                  <a:gd name="T86" fmla="*/ 483 w 573"/>
                  <a:gd name="T87" fmla="*/ 537 h 1111"/>
                  <a:gd name="T88" fmla="*/ 505 w 573"/>
                  <a:gd name="T89" fmla="*/ 551 h 1111"/>
                  <a:gd name="T90" fmla="*/ 536 w 573"/>
                  <a:gd name="T91" fmla="*/ 551 h 1111"/>
                  <a:gd name="T92" fmla="*/ 557 w 573"/>
                  <a:gd name="T93" fmla="*/ 537 h 1111"/>
                  <a:gd name="T94" fmla="*/ 570 w 573"/>
                  <a:gd name="T95" fmla="*/ 517 h 1111"/>
                  <a:gd name="T96" fmla="*/ 573 w 573"/>
                  <a:gd name="T97" fmla="*/ 508 h 1111"/>
                  <a:gd name="T98" fmla="*/ 572 w 573"/>
                  <a:gd name="T99" fmla="*/ 68 h 1111"/>
                  <a:gd name="T100" fmla="*/ 546 w 573"/>
                  <a:gd name="T101" fmla="*/ 28 h 1111"/>
                  <a:gd name="T102" fmla="*/ 506 w 573"/>
                  <a:gd name="T103" fmla="*/ 4 h 1111"/>
                  <a:gd name="T104" fmla="*/ 94 w 573"/>
                  <a:gd name="T105" fmla="*/ 0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3" h="1111">
                    <a:moveTo>
                      <a:pt x="94" y="0"/>
                    </a:moveTo>
                    <a:lnTo>
                      <a:pt x="72" y="5"/>
                    </a:lnTo>
                    <a:lnTo>
                      <a:pt x="50" y="16"/>
                    </a:lnTo>
                    <a:lnTo>
                      <a:pt x="30" y="32"/>
                    </a:lnTo>
                    <a:lnTo>
                      <a:pt x="15" y="53"/>
                    </a:lnTo>
                    <a:lnTo>
                      <a:pt x="4" y="75"/>
                    </a:lnTo>
                    <a:lnTo>
                      <a:pt x="0" y="99"/>
                    </a:lnTo>
                    <a:lnTo>
                      <a:pt x="0" y="509"/>
                    </a:lnTo>
                    <a:lnTo>
                      <a:pt x="0" y="511"/>
                    </a:lnTo>
                    <a:lnTo>
                      <a:pt x="1" y="516"/>
                    </a:lnTo>
                    <a:lnTo>
                      <a:pt x="4" y="525"/>
                    </a:lnTo>
                    <a:lnTo>
                      <a:pt x="9" y="533"/>
                    </a:lnTo>
                    <a:lnTo>
                      <a:pt x="16" y="543"/>
                    </a:lnTo>
                    <a:lnTo>
                      <a:pt x="26" y="550"/>
                    </a:lnTo>
                    <a:lnTo>
                      <a:pt x="39" y="556"/>
                    </a:lnTo>
                    <a:lnTo>
                      <a:pt x="56" y="557"/>
                    </a:lnTo>
                    <a:lnTo>
                      <a:pt x="72" y="556"/>
                    </a:lnTo>
                    <a:lnTo>
                      <a:pt x="84" y="551"/>
                    </a:lnTo>
                    <a:lnTo>
                      <a:pt x="92" y="543"/>
                    </a:lnTo>
                    <a:lnTo>
                      <a:pt x="100" y="534"/>
                    </a:lnTo>
                    <a:lnTo>
                      <a:pt x="103" y="525"/>
                    </a:lnTo>
                    <a:lnTo>
                      <a:pt x="106" y="516"/>
                    </a:lnTo>
                    <a:lnTo>
                      <a:pt x="107" y="508"/>
                    </a:lnTo>
                    <a:lnTo>
                      <a:pt x="108" y="503"/>
                    </a:lnTo>
                    <a:lnTo>
                      <a:pt x="108" y="500"/>
                    </a:lnTo>
                    <a:lnTo>
                      <a:pt x="108" y="166"/>
                    </a:lnTo>
                    <a:lnTo>
                      <a:pt x="134" y="167"/>
                    </a:lnTo>
                    <a:lnTo>
                      <a:pt x="135" y="1066"/>
                    </a:lnTo>
                    <a:lnTo>
                      <a:pt x="136" y="1068"/>
                    </a:lnTo>
                    <a:lnTo>
                      <a:pt x="138" y="1073"/>
                    </a:lnTo>
                    <a:lnTo>
                      <a:pt x="143" y="1080"/>
                    </a:lnTo>
                    <a:lnTo>
                      <a:pt x="151" y="1089"/>
                    </a:lnTo>
                    <a:lnTo>
                      <a:pt x="162" y="1097"/>
                    </a:lnTo>
                    <a:lnTo>
                      <a:pt x="174" y="1105"/>
                    </a:lnTo>
                    <a:lnTo>
                      <a:pt x="189" y="1110"/>
                    </a:lnTo>
                    <a:lnTo>
                      <a:pt x="199" y="1111"/>
                    </a:lnTo>
                    <a:lnTo>
                      <a:pt x="217" y="1111"/>
                    </a:lnTo>
                    <a:lnTo>
                      <a:pt x="227" y="1110"/>
                    </a:lnTo>
                    <a:lnTo>
                      <a:pt x="243" y="1105"/>
                    </a:lnTo>
                    <a:lnTo>
                      <a:pt x="255" y="1097"/>
                    </a:lnTo>
                    <a:lnTo>
                      <a:pt x="265" y="1089"/>
                    </a:lnTo>
                    <a:lnTo>
                      <a:pt x="272" y="1080"/>
                    </a:lnTo>
                    <a:lnTo>
                      <a:pt x="276" y="1073"/>
                    </a:lnTo>
                    <a:lnTo>
                      <a:pt x="278" y="1068"/>
                    </a:lnTo>
                    <a:lnTo>
                      <a:pt x="279" y="1066"/>
                    </a:lnTo>
                    <a:lnTo>
                      <a:pt x="279" y="499"/>
                    </a:lnTo>
                    <a:lnTo>
                      <a:pt x="302" y="499"/>
                    </a:lnTo>
                    <a:lnTo>
                      <a:pt x="302" y="503"/>
                    </a:lnTo>
                    <a:lnTo>
                      <a:pt x="302" y="515"/>
                    </a:lnTo>
                    <a:lnTo>
                      <a:pt x="302" y="534"/>
                    </a:lnTo>
                    <a:lnTo>
                      <a:pt x="302" y="560"/>
                    </a:lnTo>
                    <a:lnTo>
                      <a:pt x="304" y="590"/>
                    </a:lnTo>
                    <a:lnTo>
                      <a:pt x="304" y="626"/>
                    </a:lnTo>
                    <a:lnTo>
                      <a:pt x="304" y="664"/>
                    </a:lnTo>
                    <a:lnTo>
                      <a:pt x="304" y="706"/>
                    </a:lnTo>
                    <a:lnTo>
                      <a:pt x="304" y="750"/>
                    </a:lnTo>
                    <a:lnTo>
                      <a:pt x="304" y="793"/>
                    </a:lnTo>
                    <a:lnTo>
                      <a:pt x="304" y="838"/>
                    </a:lnTo>
                    <a:lnTo>
                      <a:pt x="305" y="882"/>
                    </a:lnTo>
                    <a:lnTo>
                      <a:pt x="305" y="926"/>
                    </a:lnTo>
                    <a:lnTo>
                      <a:pt x="305" y="966"/>
                    </a:lnTo>
                    <a:lnTo>
                      <a:pt x="305" y="1004"/>
                    </a:lnTo>
                    <a:lnTo>
                      <a:pt x="305" y="1037"/>
                    </a:lnTo>
                    <a:lnTo>
                      <a:pt x="305" y="1066"/>
                    </a:lnTo>
                    <a:lnTo>
                      <a:pt x="305" y="1067"/>
                    </a:lnTo>
                    <a:lnTo>
                      <a:pt x="306" y="1073"/>
                    </a:lnTo>
                    <a:lnTo>
                      <a:pt x="310" y="1079"/>
                    </a:lnTo>
                    <a:lnTo>
                      <a:pt x="315" y="1088"/>
                    </a:lnTo>
                    <a:lnTo>
                      <a:pt x="323" y="1096"/>
                    </a:lnTo>
                    <a:lnTo>
                      <a:pt x="335" y="1103"/>
                    </a:lnTo>
                    <a:lnTo>
                      <a:pt x="351" y="1108"/>
                    </a:lnTo>
                    <a:lnTo>
                      <a:pt x="372" y="1111"/>
                    </a:lnTo>
                    <a:lnTo>
                      <a:pt x="392" y="1108"/>
                    </a:lnTo>
                    <a:lnTo>
                      <a:pt x="408" y="1103"/>
                    </a:lnTo>
                    <a:lnTo>
                      <a:pt x="420" y="1096"/>
                    </a:lnTo>
                    <a:lnTo>
                      <a:pt x="429" y="1089"/>
                    </a:lnTo>
                    <a:lnTo>
                      <a:pt x="434" y="1080"/>
                    </a:lnTo>
                    <a:lnTo>
                      <a:pt x="437" y="1073"/>
                    </a:lnTo>
                    <a:lnTo>
                      <a:pt x="438" y="1068"/>
                    </a:lnTo>
                    <a:lnTo>
                      <a:pt x="438" y="1067"/>
                    </a:lnTo>
                    <a:lnTo>
                      <a:pt x="440" y="166"/>
                    </a:lnTo>
                    <a:lnTo>
                      <a:pt x="466" y="166"/>
                    </a:lnTo>
                    <a:lnTo>
                      <a:pt x="466" y="500"/>
                    </a:lnTo>
                    <a:lnTo>
                      <a:pt x="468" y="503"/>
                    </a:lnTo>
                    <a:lnTo>
                      <a:pt x="469" y="509"/>
                    </a:lnTo>
                    <a:lnTo>
                      <a:pt x="472" y="517"/>
                    </a:lnTo>
                    <a:lnTo>
                      <a:pt x="477" y="527"/>
                    </a:lnTo>
                    <a:lnTo>
                      <a:pt x="483" y="537"/>
                    </a:lnTo>
                    <a:lnTo>
                      <a:pt x="493" y="545"/>
                    </a:lnTo>
                    <a:lnTo>
                      <a:pt x="505" y="551"/>
                    </a:lnTo>
                    <a:lnTo>
                      <a:pt x="520" y="554"/>
                    </a:lnTo>
                    <a:lnTo>
                      <a:pt x="536" y="551"/>
                    </a:lnTo>
                    <a:lnTo>
                      <a:pt x="548" y="545"/>
                    </a:lnTo>
                    <a:lnTo>
                      <a:pt x="557" y="537"/>
                    </a:lnTo>
                    <a:lnTo>
                      <a:pt x="563" y="527"/>
                    </a:lnTo>
                    <a:lnTo>
                      <a:pt x="570" y="517"/>
                    </a:lnTo>
                    <a:lnTo>
                      <a:pt x="573" y="510"/>
                    </a:lnTo>
                    <a:lnTo>
                      <a:pt x="573" y="508"/>
                    </a:lnTo>
                    <a:lnTo>
                      <a:pt x="573" y="79"/>
                    </a:lnTo>
                    <a:lnTo>
                      <a:pt x="572" y="68"/>
                    </a:lnTo>
                    <a:lnTo>
                      <a:pt x="561" y="47"/>
                    </a:lnTo>
                    <a:lnTo>
                      <a:pt x="546" y="28"/>
                    </a:lnTo>
                    <a:lnTo>
                      <a:pt x="528" y="14"/>
                    </a:lnTo>
                    <a:lnTo>
                      <a:pt x="506" y="4"/>
                    </a:lnTo>
                    <a:lnTo>
                      <a:pt x="485" y="0"/>
                    </a:lnTo>
                    <a:lnTo>
                      <a:pt x="94" y="0"/>
                    </a:lnTo>
                    <a:lnTo>
                      <a:pt x="94" y="0"/>
                    </a:lnTo>
                    <a:close/>
                  </a:path>
                </a:pathLst>
              </a:custGeom>
              <a:solidFill>
                <a:srgbClr val="7099E2"/>
              </a:solidFill>
              <a:ln>
                <a:noFill/>
              </a:ln>
              <a:effectLst>
                <a:outerShdw dist="91581" dir="3378596" algn="ctr" rotWithShape="0">
                  <a:srgbClr val="C0C0C0">
                    <a:alpha val="50000"/>
                  </a:srgbClr>
                </a:outerShdw>
              </a:effectLst>
            </p:spPr>
            <p:txBody>
              <a:bodyPr/>
              <a:lstStyle/>
              <a:p>
                <a:pPr>
                  <a:defRPr/>
                </a:pPr>
                <a:endParaRPr lang="zh-CN" altLang="en-US">
                  <a:ea typeface="+mn-ea"/>
                </a:endParaRPr>
              </a:p>
            </p:txBody>
          </p:sp>
        </p:grpSp>
      </p:grpSp>
      <p:sp>
        <p:nvSpPr>
          <p:cNvPr id="10" name="文本框 8"/>
          <p:cNvSpPr txBox="1">
            <a:spLocks noChangeArrowheads="1"/>
          </p:cNvSpPr>
          <p:nvPr/>
        </p:nvSpPr>
        <p:spPr bwMode="gray">
          <a:xfrm>
            <a:off x="2947285" y="3675030"/>
            <a:ext cx="2359982" cy="2000548"/>
          </a:xfrm>
          <a:prstGeom prst="rect">
            <a:avLst/>
          </a:prstGeom>
          <a:noFill/>
          <a:ln w="9525">
            <a:noFill/>
            <a:miter lim="800000"/>
          </a:ln>
        </p:spPr>
        <p:txBody>
          <a:bodyPr wrap="square">
            <a:spAutoFit/>
          </a:bodyPr>
          <a:lstStyle/>
          <a:p>
            <a:pPr eaLnBrk="0" hangingPunct="0"/>
            <a:r>
              <a:rPr lang="zh-CN" altLang="en-US" b="1" dirty="0">
                <a:solidFill>
                  <a:srgbClr val="000000"/>
                </a:solidFill>
                <a:cs typeface="Arial" panose="020B0604020202020204" pitchFamily="34" charset="0"/>
              </a:rPr>
              <a:t>公开招标</a:t>
            </a:r>
            <a:r>
              <a:rPr lang="en-US" altLang="zh-CN" b="1" dirty="0">
                <a:solidFill>
                  <a:srgbClr val="000000"/>
                </a:solidFill>
                <a:cs typeface="Arial" panose="020B0604020202020204" pitchFamily="34" charset="0"/>
              </a:rPr>
              <a:t> </a:t>
            </a:r>
          </a:p>
          <a:p>
            <a:pPr eaLnBrk="0" hangingPunct="0"/>
            <a:endParaRPr lang="en-US" altLang="zh-CN" sz="2000" dirty="0"/>
          </a:p>
          <a:p>
            <a:pPr eaLnBrk="0" hangingPunct="0"/>
            <a:r>
              <a:rPr lang="zh-CN" altLang="zh-CN" sz="2000" dirty="0"/>
              <a:t>是指招标人以招标公告的方式邀请不特定的法人或者其他组织投标</a:t>
            </a:r>
            <a:endParaRPr lang="en-US" altLang="zh-CN" sz="2000" dirty="0">
              <a:solidFill>
                <a:srgbClr val="000000"/>
              </a:solidFill>
              <a:cs typeface="Arial" panose="020B0604020202020204" pitchFamily="34" charset="0"/>
            </a:endParaRPr>
          </a:p>
        </p:txBody>
      </p:sp>
      <p:sp>
        <p:nvSpPr>
          <p:cNvPr id="12" name="自选图形 10"/>
          <p:cNvSpPr>
            <a:spLocks noChangeArrowheads="1"/>
          </p:cNvSpPr>
          <p:nvPr/>
        </p:nvSpPr>
        <p:spPr bwMode="gray">
          <a:xfrm>
            <a:off x="6353033" y="3253814"/>
            <a:ext cx="3708543" cy="2842980"/>
          </a:xfrm>
          <a:prstGeom prst="roundRect">
            <a:avLst>
              <a:gd name="adj" fmla="val 10347"/>
            </a:avLst>
          </a:prstGeom>
          <a:gradFill rotWithShape="1">
            <a:gsLst>
              <a:gs pos="0">
                <a:srgbClr val="D8F4BE">
                  <a:gamma/>
                  <a:tint val="0"/>
                  <a:invGamma/>
                </a:srgbClr>
              </a:gs>
              <a:gs pos="100000">
                <a:srgbClr val="D8F4BE"/>
              </a:gs>
            </a:gsLst>
            <a:lin ang="2700000" scaled="1"/>
          </a:gradFill>
          <a:ln w="50800">
            <a:solidFill>
              <a:srgbClr val="44988C"/>
            </a:solidFill>
            <a:round/>
          </a:ln>
          <a:effectLst>
            <a:outerShdw dist="107763" dir="2700000" algn="ctr" rotWithShape="0">
              <a:srgbClr val="C0C0C0">
                <a:alpha val="50000"/>
              </a:srgbClr>
            </a:outerShdw>
          </a:effectLst>
        </p:spPr>
        <p:txBody>
          <a:bodyPr wrap="none" anchor="ctr"/>
          <a:lstStyle/>
          <a:p>
            <a:pPr>
              <a:defRPr/>
            </a:pPr>
            <a:endParaRPr lang="zh-CN" altLang="en-US">
              <a:ea typeface="+mn-ea"/>
            </a:endParaRPr>
          </a:p>
        </p:txBody>
      </p:sp>
      <p:sp>
        <p:nvSpPr>
          <p:cNvPr id="13" name="文本框 11"/>
          <p:cNvSpPr txBox="1">
            <a:spLocks noChangeArrowheads="1"/>
          </p:cNvSpPr>
          <p:nvPr/>
        </p:nvSpPr>
        <p:spPr bwMode="gray">
          <a:xfrm>
            <a:off x="7318800" y="3682235"/>
            <a:ext cx="2475874" cy="2000548"/>
          </a:xfrm>
          <a:prstGeom prst="rect">
            <a:avLst/>
          </a:prstGeom>
          <a:noFill/>
          <a:ln w="9525">
            <a:noFill/>
            <a:miter lim="800000"/>
          </a:ln>
        </p:spPr>
        <p:txBody>
          <a:bodyPr wrap="square">
            <a:spAutoFit/>
          </a:bodyPr>
          <a:lstStyle/>
          <a:p>
            <a:pPr algn="ctr" eaLnBrk="0" hangingPunct="0"/>
            <a:r>
              <a:rPr lang="zh-CN" altLang="en-US" b="1" dirty="0">
                <a:solidFill>
                  <a:srgbClr val="000000"/>
                </a:solidFill>
                <a:cs typeface="Arial" panose="020B0604020202020204" pitchFamily="34" charset="0"/>
              </a:rPr>
              <a:t>邀请招标</a:t>
            </a:r>
            <a:endParaRPr lang="en-US" altLang="zh-CN" b="1" dirty="0">
              <a:solidFill>
                <a:srgbClr val="000000"/>
              </a:solidFill>
              <a:cs typeface="Arial" panose="020B0604020202020204" pitchFamily="34" charset="0"/>
            </a:endParaRPr>
          </a:p>
          <a:p>
            <a:pPr eaLnBrk="0" hangingPunct="0"/>
            <a:endParaRPr lang="en-US" altLang="zh-CN" sz="2000" dirty="0">
              <a:solidFill>
                <a:srgbClr val="000000"/>
              </a:solidFill>
              <a:cs typeface="Arial" panose="020B0604020202020204" pitchFamily="34" charset="0"/>
            </a:endParaRPr>
          </a:p>
          <a:p>
            <a:pPr eaLnBrk="0" hangingPunct="0"/>
            <a:r>
              <a:rPr lang="zh-CN" altLang="en-US" sz="2000" dirty="0">
                <a:solidFill>
                  <a:srgbClr val="000000"/>
                </a:solidFill>
                <a:cs typeface="Arial" panose="020B0604020202020204" pitchFamily="34" charset="0"/>
              </a:rPr>
              <a:t>是指招标人以投标邀请书的方式邀请特定的法人或者其他组织投标</a:t>
            </a:r>
            <a:endParaRPr lang="en-US" altLang="zh-CN" sz="2000" dirty="0">
              <a:solidFill>
                <a:srgbClr val="000000"/>
              </a:solidFill>
              <a:cs typeface="Arial" panose="020B0604020202020204" pitchFamily="34" charset="0"/>
            </a:endParaRPr>
          </a:p>
        </p:txBody>
      </p:sp>
      <p:grpSp>
        <p:nvGrpSpPr>
          <p:cNvPr id="14" name="组合 12"/>
          <p:cNvGrpSpPr/>
          <p:nvPr/>
        </p:nvGrpSpPr>
        <p:grpSpPr bwMode="auto">
          <a:xfrm>
            <a:off x="6328450" y="2211388"/>
            <a:ext cx="874458" cy="2457993"/>
            <a:chOff x="2880" y="1344"/>
            <a:chExt cx="498" cy="1245"/>
          </a:xfrm>
        </p:grpSpPr>
        <p:sp>
          <p:nvSpPr>
            <p:cNvPr id="15" name="任意多边形 13"/>
            <p:cNvSpPr/>
            <p:nvPr/>
          </p:nvSpPr>
          <p:spPr bwMode="gray">
            <a:xfrm>
              <a:off x="3001" y="1344"/>
              <a:ext cx="233" cy="254"/>
            </a:xfrm>
            <a:custGeom>
              <a:avLst/>
              <a:gdLst>
                <a:gd name="T0" fmla="*/ 133 w 267"/>
                <a:gd name="T1" fmla="*/ 0 h 292"/>
                <a:gd name="T2" fmla="*/ 161 w 267"/>
                <a:gd name="T3" fmla="*/ 3 h 292"/>
                <a:gd name="T4" fmla="*/ 186 w 267"/>
                <a:gd name="T5" fmla="*/ 12 h 292"/>
                <a:gd name="T6" fmla="*/ 209 w 267"/>
                <a:gd name="T7" fmla="*/ 25 h 292"/>
                <a:gd name="T8" fmla="*/ 228 w 267"/>
                <a:gd name="T9" fmla="*/ 42 h 292"/>
                <a:gd name="T10" fmla="*/ 245 w 267"/>
                <a:gd name="T11" fmla="*/ 64 h 292"/>
                <a:gd name="T12" fmla="*/ 257 w 267"/>
                <a:gd name="T13" fmla="*/ 88 h 292"/>
                <a:gd name="T14" fmla="*/ 265 w 267"/>
                <a:gd name="T15" fmla="*/ 116 h 292"/>
                <a:gd name="T16" fmla="*/ 267 w 267"/>
                <a:gd name="T17" fmla="*/ 146 h 292"/>
                <a:gd name="T18" fmla="*/ 265 w 267"/>
                <a:gd name="T19" fmla="*/ 175 h 292"/>
                <a:gd name="T20" fmla="*/ 257 w 267"/>
                <a:gd name="T21" fmla="*/ 203 h 292"/>
                <a:gd name="T22" fmla="*/ 245 w 267"/>
                <a:gd name="T23" fmla="*/ 227 h 292"/>
                <a:gd name="T24" fmla="*/ 228 w 267"/>
                <a:gd name="T25" fmla="*/ 249 h 292"/>
                <a:gd name="T26" fmla="*/ 209 w 267"/>
                <a:gd name="T27" fmla="*/ 267 h 292"/>
                <a:gd name="T28" fmla="*/ 186 w 267"/>
                <a:gd name="T29" fmla="*/ 281 h 292"/>
                <a:gd name="T30" fmla="*/ 161 w 267"/>
                <a:gd name="T31" fmla="*/ 289 h 292"/>
                <a:gd name="T32" fmla="*/ 133 w 267"/>
                <a:gd name="T33" fmla="*/ 292 h 292"/>
                <a:gd name="T34" fmla="*/ 103 w 267"/>
                <a:gd name="T35" fmla="*/ 288 h 292"/>
                <a:gd name="T36" fmla="*/ 75 w 267"/>
                <a:gd name="T37" fmla="*/ 277 h 292"/>
                <a:gd name="T38" fmla="*/ 51 w 267"/>
                <a:gd name="T39" fmla="*/ 260 h 292"/>
                <a:gd name="T40" fmla="*/ 29 w 267"/>
                <a:gd name="T41" fmla="*/ 237 h 292"/>
                <a:gd name="T42" fmla="*/ 13 w 267"/>
                <a:gd name="T43" fmla="*/ 210 h 292"/>
                <a:gd name="T44" fmla="*/ 4 w 267"/>
                <a:gd name="T45" fmla="*/ 178 h 292"/>
                <a:gd name="T46" fmla="*/ 0 w 267"/>
                <a:gd name="T47" fmla="*/ 146 h 292"/>
                <a:gd name="T48" fmla="*/ 4 w 267"/>
                <a:gd name="T49" fmla="*/ 113 h 292"/>
                <a:gd name="T50" fmla="*/ 13 w 267"/>
                <a:gd name="T51" fmla="*/ 81 h 292"/>
                <a:gd name="T52" fmla="*/ 29 w 267"/>
                <a:gd name="T53" fmla="*/ 54 h 292"/>
                <a:gd name="T54" fmla="*/ 51 w 267"/>
                <a:gd name="T55" fmla="*/ 32 h 292"/>
                <a:gd name="T56" fmla="*/ 75 w 267"/>
                <a:gd name="T57" fmla="*/ 14 h 292"/>
                <a:gd name="T58" fmla="*/ 103 w 267"/>
                <a:gd name="T59" fmla="*/ 3 h 292"/>
                <a:gd name="T60" fmla="*/ 133 w 267"/>
                <a:gd name="T61"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7" h="292">
                  <a:moveTo>
                    <a:pt x="133" y="0"/>
                  </a:moveTo>
                  <a:lnTo>
                    <a:pt x="161" y="3"/>
                  </a:lnTo>
                  <a:lnTo>
                    <a:pt x="186" y="12"/>
                  </a:lnTo>
                  <a:lnTo>
                    <a:pt x="209" y="25"/>
                  </a:lnTo>
                  <a:lnTo>
                    <a:pt x="228" y="42"/>
                  </a:lnTo>
                  <a:lnTo>
                    <a:pt x="245" y="64"/>
                  </a:lnTo>
                  <a:lnTo>
                    <a:pt x="257" y="88"/>
                  </a:lnTo>
                  <a:lnTo>
                    <a:pt x="265" y="116"/>
                  </a:lnTo>
                  <a:lnTo>
                    <a:pt x="267" y="146"/>
                  </a:lnTo>
                  <a:lnTo>
                    <a:pt x="265" y="175"/>
                  </a:lnTo>
                  <a:lnTo>
                    <a:pt x="257" y="203"/>
                  </a:lnTo>
                  <a:lnTo>
                    <a:pt x="245" y="227"/>
                  </a:lnTo>
                  <a:lnTo>
                    <a:pt x="228" y="249"/>
                  </a:lnTo>
                  <a:lnTo>
                    <a:pt x="209" y="267"/>
                  </a:lnTo>
                  <a:lnTo>
                    <a:pt x="186" y="281"/>
                  </a:lnTo>
                  <a:lnTo>
                    <a:pt x="161" y="289"/>
                  </a:lnTo>
                  <a:lnTo>
                    <a:pt x="133" y="292"/>
                  </a:lnTo>
                  <a:lnTo>
                    <a:pt x="103" y="288"/>
                  </a:lnTo>
                  <a:lnTo>
                    <a:pt x="75" y="277"/>
                  </a:lnTo>
                  <a:lnTo>
                    <a:pt x="51" y="260"/>
                  </a:lnTo>
                  <a:lnTo>
                    <a:pt x="29" y="237"/>
                  </a:lnTo>
                  <a:lnTo>
                    <a:pt x="13" y="210"/>
                  </a:lnTo>
                  <a:lnTo>
                    <a:pt x="4" y="178"/>
                  </a:lnTo>
                  <a:lnTo>
                    <a:pt x="0" y="146"/>
                  </a:lnTo>
                  <a:lnTo>
                    <a:pt x="4" y="113"/>
                  </a:lnTo>
                  <a:lnTo>
                    <a:pt x="13" y="81"/>
                  </a:lnTo>
                  <a:lnTo>
                    <a:pt x="29" y="54"/>
                  </a:lnTo>
                  <a:lnTo>
                    <a:pt x="51" y="32"/>
                  </a:lnTo>
                  <a:lnTo>
                    <a:pt x="75" y="14"/>
                  </a:lnTo>
                  <a:lnTo>
                    <a:pt x="103" y="3"/>
                  </a:lnTo>
                  <a:lnTo>
                    <a:pt x="133" y="0"/>
                  </a:lnTo>
                  <a:close/>
                </a:path>
              </a:pathLst>
            </a:custGeom>
            <a:solidFill>
              <a:srgbClr val="44988C"/>
            </a:solidFill>
            <a:ln>
              <a:noFill/>
            </a:ln>
            <a:effectLst>
              <a:outerShdw dist="91581" dir="3378596" algn="ctr" rotWithShape="0">
                <a:srgbClr val="C0C0C0">
                  <a:alpha val="50000"/>
                </a:srgbClr>
              </a:outerShdw>
            </a:effectLst>
          </p:spPr>
          <p:txBody>
            <a:bodyPr/>
            <a:lstStyle/>
            <a:p>
              <a:pPr>
                <a:defRPr/>
              </a:pPr>
              <a:endParaRPr lang="zh-CN" altLang="en-US">
                <a:ea typeface="+mn-ea"/>
              </a:endParaRPr>
            </a:p>
          </p:txBody>
        </p:sp>
        <p:sp>
          <p:nvSpPr>
            <p:cNvPr id="16" name="任意多边形 14"/>
            <p:cNvSpPr/>
            <p:nvPr/>
          </p:nvSpPr>
          <p:spPr bwMode="gray">
            <a:xfrm>
              <a:off x="2880" y="1625"/>
              <a:ext cx="498" cy="964"/>
            </a:xfrm>
            <a:custGeom>
              <a:avLst/>
              <a:gdLst>
                <a:gd name="T0" fmla="*/ 72 w 573"/>
                <a:gd name="T1" fmla="*/ 5 h 1111"/>
                <a:gd name="T2" fmla="*/ 30 w 573"/>
                <a:gd name="T3" fmla="*/ 32 h 1111"/>
                <a:gd name="T4" fmla="*/ 4 w 573"/>
                <a:gd name="T5" fmla="*/ 75 h 1111"/>
                <a:gd name="T6" fmla="*/ 0 w 573"/>
                <a:gd name="T7" fmla="*/ 509 h 1111"/>
                <a:gd name="T8" fmla="*/ 1 w 573"/>
                <a:gd name="T9" fmla="*/ 516 h 1111"/>
                <a:gd name="T10" fmla="*/ 9 w 573"/>
                <a:gd name="T11" fmla="*/ 533 h 1111"/>
                <a:gd name="T12" fmla="*/ 26 w 573"/>
                <a:gd name="T13" fmla="*/ 550 h 1111"/>
                <a:gd name="T14" fmla="*/ 56 w 573"/>
                <a:gd name="T15" fmla="*/ 557 h 1111"/>
                <a:gd name="T16" fmla="*/ 84 w 573"/>
                <a:gd name="T17" fmla="*/ 551 h 1111"/>
                <a:gd name="T18" fmla="*/ 100 w 573"/>
                <a:gd name="T19" fmla="*/ 534 h 1111"/>
                <a:gd name="T20" fmla="*/ 106 w 573"/>
                <a:gd name="T21" fmla="*/ 516 h 1111"/>
                <a:gd name="T22" fmla="*/ 108 w 573"/>
                <a:gd name="T23" fmla="*/ 503 h 1111"/>
                <a:gd name="T24" fmla="*/ 108 w 573"/>
                <a:gd name="T25" fmla="*/ 166 h 1111"/>
                <a:gd name="T26" fmla="*/ 135 w 573"/>
                <a:gd name="T27" fmla="*/ 1066 h 1111"/>
                <a:gd name="T28" fmla="*/ 138 w 573"/>
                <a:gd name="T29" fmla="*/ 1073 h 1111"/>
                <a:gd name="T30" fmla="*/ 151 w 573"/>
                <a:gd name="T31" fmla="*/ 1089 h 1111"/>
                <a:gd name="T32" fmla="*/ 174 w 573"/>
                <a:gd name="T33" fmla="*/ 1105 h 1111"/>
                <a:gd name="T34" fmla="*/ 199 w 573"/>
                <a:gd name="T35" fmla="*/ 1111 h 1111"/>
                <a:gd name="T36" fmla="*/ 227 w 573"/>
                <a:gd name="T37" fmla="*/ 1110 h 1111"/>
                <a:gd name="T38" fmla="*/ 255 w 573"/>
                <a:gd name="T39" fmla="*/ 1097 h 1111"/>
                <a:gd name="T40" fmla="*/ 272 w 573"/>
                <a:gd name="T41" fmla="*/ 1080 h 1111"/>
                <a:gd name="T42" fmla="*/ 278 w 573"/>
                <a:gd name="T43" fmla="*/ 1068 h 1111"/>
                <a:gd name="T44" fmla="*/ 279 w 573"/>
                <a:gd name="T45" fmla="*/ 499 h 1111"/>
                <a:gd name="T46" fmla="*/ 302 w 573"/>
                <a:gd name="T47" fmla="*/ 503 h 1111"/>
                <a:gd name="T48" fmla="*/ 302 w 573"/>
                <a:gd name="T49" fmla="*/ 534 h 1111"/>
                <a:gd name="T50" fmla="*/ 304 w 573"/>
                <a:gd name="T51" fmla="*/ 590 h 1111"/>
                <a:gd name="T52" fmla="*/ 304 w 573"/>
                <a:gd name="T53" fmla="*/ 664 h 1111"/>
                <a:gd name="T54" fmla="*/ 304 w 573"/>
                <a:gd name="T55" fmla="*/ 750 h 1111"/>
                <a:gd name="T56" fmla="*/ 304 w 573"/>
                <a:gd name="T57" fmla="*/ 838 h 1111"/>
                <a:gd name="T58" fmla="*/ 305 w 573"/>
                <a:gd name="T59" fmla="*/ 926 h 1111"/>
                <a:gd name="T60" fmla="*/ 305 w 573"/>
                <a:gd name="T61" fmla="*/ 1004 h 1111"/>
                <a:gd name="T62" fmla="*/ 305 w 573"/>
                <a:gd name="T63" fmla="*/ 1066 h 1111"/>
                <a:gd name="T64" fmla="*/ 306 w 573"/>
                <a:gd name="T65" fmla="*/ 1073 h 1111"/>
                <a:gd name="T66" fmla="*/ 315 w 573"/>
                <a:gd name="T67" fmla="*/ 1088 h 1111"/>
                <a:gd name="T68" fmla="*/ 335 w 573"/>
                <a:gd name="T69" fmla="*/ 1103 h 1111"/>
                <a:gd name="T70" fmla="*/ 372 w 573"/>
                <a:gd name="T71" fmla="*/ 1111 h 1111"/>
                <a:gd name="T72" fmla="*/ 408 w 573"/>
                <a:gd name="T73" fmla="*/ 1103 h 1111"/>
                <a:gd name="T74" fmla="*/ 429 w 573"/>
                <a:gd name="T75" fmla="*/ 1089 h 1111"/>
                <a:gd name="T76" fmla="*/ 437 w 573"/>
                <a:gd name="T77" fmla="*/ 1073 h 1111"/>
                <a:gd name="T78" fmla="*/ 438 w 573"/>
                <a:gd name="T79" fmla="*/ 1067 h 1111"/>
                <a:gd name="T80" fmla="*/ 466 w 573"/>
                <a:gd name="T81" fmla="*/ 166 h 1111"/>
                <a:gd name="T82" fmla="*/ 468 w 573"/>
                <a:gd name="T83" fmla="*/ 503 h 1111"/>
                <a:gd name="T84" fmla="*/ 472 w 573"/>
                <a:gd name="T85" fmla="*/ 517 h 1111"/>
                <a:gd name="T86" fmla="*/ 483 w 573"/>
                <a:gd name="T87" fmla="*/ 537 h 1111"/>
                <a:gd name="T88" fmla="*/ 505 w 573"/>
                <a:gd name="T89" fmla="*/ 551 h 1111"/>
                <a:gd name="T90" fmla="*/ 536 w 573"/>
                <a:gd name="T91" fmla="*/ 551 h 1111"/>
                <a:gd name="T92" fmla="*/ 557 w 573"/>
                <a:gd name="T93" fmla="*/ 537 h 1111"/>
                <a:gd name="T94" fmla="*/ 570 w 573"/>
                <a:gd name="T95" fmla="*/ 517 h 1111"/>
                <a:gd name="T96" fmla="*/ 573 w 573"/>
                <a:gd name="T97" fmla="*/ 508 h 1111"/>
                <a:gd name="T98" fmla="*/ 572 w 573"/>
                <a:gd name="T99" fmla="*/ 68 h 1111"/>
                <a:gd name="T100" fmla="*/ 546 w 573"/>
                <a:gd name="T101" fmla="*/ 28 h 1111"/>
                <a:gd name="T102" fmla="*/ 506 w 573"/>
                <a:gd name="T103" fmla="*/ 4 h 1111"/>
                <a:gd name="T104" fmla="*/ 94 w 573"/>
                <a:gd name="T105" fmla="*/ 0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3" h="1111">
                  <a:moveTo>
                    <a:pt x="94" y="0"/>
                  </a:moveTo>
                  <a:lnTo>
                    <a:pt x="72" y="5"/>
                  </a:lnTo>
                  <a:lnTo>
                    <a:pt x="50" y="16"/>
                  </a:lnTo>
                  <a:lnTo>
                    <a:pt x="30" y="32"/>
                  </a:lnTo>
                  <a:lnTo>
                    <a:pt x="15" y="53"/>
                  </a:lnTo>
                  <a:lnTo>
                    <a:pt x="4" y="75"/>
                  </a:lnTo>
                  <a:lnTo>
                    <a:pt x="0" y="99"/>
                  </a:lnTo>
                  <a:lnTo>
                    <a:pt x="0" y="509"/>
                  </a:lnTo>
                  <a:lnTo>
                    <a:pt x="0" y="511"/>
                  </a:lnTo>
                  <a:lnTo>
                    <a:pt x="1" y="516"/>
                  </a:lnTo>
                  <a:lnTo>
                    <a:pt x="4" y="525"/>
                  </a:lnTo>
                  <a:lnTo>
                    <a:pt x="9" y="533"/>
                  </a:lnTo>
                  <a:lnTo>
                    <a:pt x="16" y="543"/>
                  </a:lnTo>
                  <a:lnTo>
                    <a:pt x="26" y="550"/>
                  </a:lnTo>
                  <a:lnTo>
                    <a:pt x="39" y="556"/>
                  </a:lnTo>
                  <a:lnTo>
                    <a:pt x="56" y="557"/>
                  </a:lnTo>
                  <a:lnTo>
                    <a:pt x="72" y="556"/>
                  </a:lnTo>
                  <a:lnTo>
                    <a:pt x="84" y="551"/>
                  </a:lnTo>
                  <a:lnTo>
                    <a:pt x="92" y="543"/>
                  </a:lnTo>
                  <a:lnTo>
                    <a:pt x="100" y="534"/>
                  </a:lnTo>
                  <a:lnTo>
                    <a:pt x="103" y="525"/>
                  </a:lnTo>
                  <a:lnTo>
                    <a:pt x="106" y="516"/>
                  </a:lnTo>
                  <a:lnTo>
                    <a:pt x="107" y="508"/>
                  </a:lnTo>
                  <a:lnTo>
                    <a:pt x="108" y="503"/>
                  </a:lnTo>
                  <a:lnTo>
                    <a:pt x="108" y="500"/>
                  </a:lnTo>
                  <a:lnTo>
                    <a:pt x="108" y="166"/>
                  </a:lnTo>
                  <a:lnTo>
                    <a:pt x="134" y="167"/>
                  </a:lnTo>
                  <a:lnTo>
                    <a:pt x="135" y="1066"/>
                  </a:lnTo>
                  <a:lnTo>
                    <a:pt x="136" y="1068"/>
                  </a:lnTo>
                  <a:lnTo>
                    <a:pt x="138" y="1073"/>
                  </a:lnTo>
                  <a:lnTo>
                    <a:pt x="143" y="1080"/>
                  </a:lnTo>
                  <a:lnTo>
                    <a:pt x="151" y="1089"/>
                  </a:lnTo>
                  <a:lnTo>
                    <a:pt x="162" y="1097"/>
                  </a:lnTo>
                  <a:lnTo>
                    <a:pt x="174" y="1105"/>
                  </a:lnTo>
                  <a:lnTo>
                    <a:pt x="189" y="1110"/>
                  </a:lnTo>
                  <a:lnTo>
                    <a:pt x="199" y="1111"/>
                  </a:lnTo>
                  <a:lnTo>
                    <a:pt x="217" y="1111"/>
                  </a:lnTo>
                  <a:lnTo>
                    <a:pt x="227" y="1110"/>
                  </a:lnTo>
                  <a:lnTo>
                    <a:pt x="243" y="1105"/>
                  </a:lnTo>
                  <a:lnTo>
                    <a:pt x="255" y="1097"/>
                  </a:lnTo>
                  <a:lnTo>
                    <a:pt x="265" y="1089"/>
                  </a:lnTo>
                  <a:lnTo>
                    <a:pt x="272" y="1080"/>
                  </a:lnTo>
                  <a:lnTo>
                    <a:pt x="276" y="1073"/>
                  </a:lnTo>
                  <a:lnTo>
                    <a:pt x="278" y="1068"/>
                  </a:lnTo>
                  <a:lnTo>
                    <a:pt x="279" y="1066"/>
                  </a:lnTo>
                  <a:lnTo>
                    <a:pt x="279" y="499"/>
                  </a:lnTo>
                  <a:lnTo>
                    <a:pt x="302" y="499"/>
                  </a:lnTo>
                  <a:lnTo>
                    <a:pt x="302" y="503"/>
                  </a:lnTo>
                  <a:lnTo>
                    <a:pt x="302" y="515"/>
                  </a:lnTo>
                  <a:lnTo>
                    <a:pt x="302" y="534"/>
                  </a:lnTo>
                  <a:lnTo>
                    <a:pt x="302" y="560"/>
                  </a:lnTo>
                  <a:lnTo>
                    <a:pt x="304" y="590"/>
                  </a:lnTo>
                  <a:lnTo>
                    <a:pt x="304" y="626"/>
                  </a:lnTo>
                  <a:lnTo>
                    <a:pt x="304" y="664"/>
                  </a:lnTo>
                  <a:lnTo>
                    <a:pt x="304" y="706"/>
                  </a:lnTo>
                  <a:lnTo>
                    <a:pt x="304" y="750"/>
                  </a:lnTo>
                  <a:lnTo>
                    <a:pt x="304" y="793"/>
                  </a:lnTo>
                  <a:lnTo>
                    <a:pt x="304" y="838"/>
                  </a:lnTo>
                  <a:lnTo>
                    <a:pt x="305" y="882"/>
                  </a:lnTo>
                  <a:lnTo>
                    <a:pt x="305" y="926"/>
                  </a:lnTo>
                  <a:lnTo>
                    <a:pt x="305" y="966"/>
                  </a:lnTo>
                  <a:lnTo>
                    <a:pt x="305" y="1004"/>
                  </a:lnTo>
                  <a:lnTo>
                    <a:pt x="305" y="1037"/>
                  </a:lnTo>
                  <a:lnTo>
                    <a:pt x="305" y="1066"/>
                  </a:lnTo>
                  <a:lnTo>
                    <a:pt x="305" y="1067"/>
                  </a:lnTo>
                  <a:lnTo>
                    <a:pt x="306" y="1073"/>
                  </a:lnTo>
                  <a:lnTo>
                    <a:pt x="310" y="1079"/>
                  </a:lnTo>
                  <a:lnTo>
                    <a:pt x="315" y="1088"/>
                  </a:lnTo>
                  <a:lnTo>
                    <a:pt x="323" y="1096"/>
                  </a:lnTo>
                  <a:lnTo>
                    <a:pt x="335" y="1103"/>
                  </a:lnTo>
                  <a:lnTo>
                    <a:pt x="351" y="1108"/>
                  </a:lnTo>
                  <a:lnTo>
                    <a:pt x="372" y="1111"/>
                  </a:lnTo>
                  <a:lnTo>
                    <a:pt x="392" y="1108"/>
                  </a:lnTo>
                  <a:lnTo>
                    <a:pt x="408" y="1103"/>
                  </a:lnTo>
                  <a:lnTo>
                    <a:pt x="420" y="1096"/>
                  </a:lnTo>
                  <a:lnTo>
                    <a:pt x="429" y="1089"/>
                  </a:lnTo>
                  <a:lnTo>
                    <a:pt x="434" y="1080"/>
                  </a:lnTo>
                  <a:lnTo>
                    <a:pt x="437" y="1073"/>
                  </a:lnTo>
                  <a:lnTo>
                    <a:pt x="438" y="1068"/>
                  </a:lnTo>
                  <a:lnTo>
                    <a:pt x="438" y="1067"/>
                  </a:lnTo>
                  <a:lnTo>
                    <a:pt x="440" y="166"/>
                  </a:lnTo>
                  <a:lnTo>
                    <a:pt x="466" y="166"/>
                  </a:lnTo>
                  <a:lnTo>
                    <a:pt x="466" y="500"/>
                  </a:lnTo>
                  <a:lnTo>
                    <a:pt x="468" y="503"/>
                  </a:lnTo>
                  <a:lnTo>
                    <a:pt x="469" y="509"/>
                  </a:lnTo>
                  <a:lnTo>
                    <a:pt x="472" y="517"/>
                  </a:lnTo>
                  <a:lnTo>
                    <a:pt x="477" y="527"/>
                  </a:lnTo>
                  <a:lnTo>
                    <a:pt x="483" y="537"/>
                  </a:lnTo>
                  <a:lnTo>
                    <a:pt x="493" y="545"/>
                  </a:lnTo>
                  <a:lnTo>
                    <a:pt x="505" y="551"/>
                  </a:lnTo>
                  <a:lnTo>
                    <a:pt x="520" y="554"/>
                  </a:lnTo>
                  <a:lnTo>
                    <a:pt x="536" y="551"/>
                  </a:lnTo>
                  <a:lnTo>
                    <a:pt x="548" y="545"/>
                  </a:lnTo>
                  <a:lnTo>
                    <a:pt x="557" y="537"/>
                  </a:lnTo>
                  <a:lnTo>
                    <a:pt x="563" y="527"/>
                  </a:lnTo>
                  <a:lnTo>
                    <a:pt x="570" y="517"/>
                  </a:lnTo>
                  <a:lnTo>
                    <a:pt x="573" y="510"/>
                  </a:lnTo>
                  <a:lnTo>
                    <a:pt x="573" y="508"/>
                  </a:lnTo>
                  <a:lnTo>
                    <a:pt x="573" y="79"/>
                  </a:lnTo>
                  <a:lnTo>
                    <a:pt x="572" y="68"/>
                  </a:lnTo>
                  <a:lnTo>
                    <a:pt x="561" y="47"/>
                  </a:lnTo>
                  <a:lnTo>
                    <a:pt x="546" y="28"/>
                  </a:lnTo>
                  <a:lnTo>
                    <a:pt x="528" y="14"/>
                  </a:lnTo>
                  <a:lnTo>
                    <a:pt x="506" y="4"/>
                  </a:lnTo>
                  <a:lnTo>
                    <a:pt x="485" y="0"/>
                  </a:lnTo>
                  <a:lnTo>
                    <a:pt x="94" y="0"/>
                  </a:lnTo>
                  <a:lnTo>
                    <a:pt x="94" y="0"/>
                  </a:lnTo>
                  <a:close/>
                </a:path>
              </a:pathLst>
            </a:custGeom>
            <a:solidFill>
              <a:srgbClr val="44988C"/>
            </a:solidFill>
            <a:ln>
              <a:noFill/>
            </a:ln>
            <a:effectLst>
              <a:outerShdw dist="91581" dir="3378596" algn="ctr" rotWithShape="0">
                <a:srgbClr val="C0C0C0">
                  <a:alpha val="50000"/>
                </a:srgbClr>
              </a:outerShdw>
            </a:effectLst>
          </p:spPr>
          <p:txBody>
            <a:bodyPr/>
            <a:lstStyle/>
            <a:p>
              <a:pPr>
                <a:defRPr/>
              </a:pPr>
              <a:endParaRPr lang="zh-CN" altLang="en-US">
                <a:ea typeface="+mn-ea"/>
              </a:endParaRPr>
            </a:p>
          </p:txBody>
        </p:sp>
      </p:grpSp>
      <p:sp>
        <p:nvSpPr>
          <p:cNvPr id="19" name="矩形 18"/>
          <p:cNvSpPr/>
          <p:nvPr/>
        </p:nvSpPr>
        <p:spPr>
          <a:xfrm>
            <a:off x="3132137" y="1143794"/>
            <a:ext cx="6099175" cy="523220"/>
          </a:xfrm>
          <a:prstGeom prst="rect">
            <a:avLst/>
          </a:prstGeom>
        </p:spPr>
        <p:txBody>
          <a:bodyPr>
            <a:spAutoFit/>
          </a:bodyPr>
          <a:lstStyle/>
          <a:p>
            <a:pPr algn="ctr"/>
            <a:r>
              <a:rPr lang="zh-CN" altLang="en-US" sz="2800" b="1" dirty="0"/>
              <a:t>招标方式</a:t>
            </a:r>
          </a:p>
        </p:txBody>
      </p:sp>
      <p:sp>
        <p:nvSpPr>
          <p:cNvPr id="4" name="灯片编号占位符 3">
            <a:extLst>
              <a:ext uri="{FF2B5EF4-FFF2-40B4-BE49-F238E27FC236}">
                <a16:creationId xmlns:a16="http://schemas.microsoft.com/office/drawing/2014/main" id="{7B255CB3-485D-46A8-9FE5-246A83D8FD06}"/>
              </a:ext>
            </a:extLst>
          </p:cNvPr>
          <p:cNvSpPr>
            <a:spLocks noGrp="1"/>
          </p:cNvSpPr>
          <p:nvPr>
            <p:ph type="sldNum" sz="quarter" idx="12"/>
          </p:nvPr>
        </p:nvSpPr>
        <p:spPr/>
        <p:txBody>
          <a:bodyPr/>
          <a:lstStyle/>
          <a:p>
            <a:fld id="{B6F15528-21DE-4FAA-801E-634DDDAF4B2B}" type="slidenum">
              <a:rPr lang="en-US" smtClean="0"/>
              <a:t>202</a:t>
            </a:fld>
            <a:endParaRPr lang="en-US" dirty="0"/>
          </a:p>
        </p:txBody>
      </p:sp>
      <p:sp>
        <p:nvSpPr>
          <p:cNvPr id="17" name="灯片编号占位符 8">
            <a:extLst>
              <a:ext uri="{FF2B5EF4-FFF2-40B4-BE49-F238E27FC236}">
                <a16:creationId xmlns:a16="http://schemas.microsoft.com/office/drawing/2014/main" id="{F92E0A93-6AE2-4A6F-8F46-56B32ABFFAF8}"/>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202</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anim calcmode="lin" valueType="num">
                                      <p:cBhvr additive="base">
                                        <p:cTn id="11"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anim calcmode="lin" valueType="num">
                                      <p:cBhvr additive="base">
                                        <p:cTn id="1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3">
                                            <p:txEl>
                                              <p:pRg st="2" end="2"/>
                                            </p:txEl>
                                          </p:spTgt>
                                        </p:tgtEl>
                                        <p:attrNameLst>
                                          <p:attrName>style.visibility</p:attrName>
                                        </p:attrNameLst>
                                      </p:cBhvr>
                                      <p:to>
                                        <p:strVal val="visible"/>
                                      </p:to>
                                    </p:set>
                                    <p:anim calcmode="lin" valueType="num">
                                      <p:cBhvr additive="base">
                                        <p:cTn id="21"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2.3.5 </a:t>
            </a:r>
            <a:r>
              <a:rPr lang="en-US" altLang="zh-CN" dirty="0"/>
              <a:t> </a:t>
            </a:r>
            <a:r>
              <a:rPr lang="zh-CN" altLang="zh-CN" b="1" dirty="0"/>
              <a:t>招标</a:t>
            </a:r>
            <a:r>
              <a:rPr lang="zh-CN" altLang="en-US" b="1" dirty="0"/>
              <a:t>的方式</a:t>
            </a:r>
            <a:endParaRPr lang="zh-CN" altLang="en-US" dirty="0"/>
          </a:p>
        </p:txBody>
      </p:sp>
      <p:sp>
        <p:nvSpPr>
          <p:cNvPr id="9" name="Rectangle 22"/>
          <p:cNvSpPr>
            <a:spLocks noChangeArrowheads="1"/>
          </p:cNvSpPr>
          <p:nvPr/>
        </p:nvSpPr>
        <p:spPr bwMode="auto">
          <a:xfrm>
            <a:off x="-15425" y="838994"/>
            <a:ext cx="12213773" cy="5867400"/>
          </a:xfrm>
          <a:prstGeom prst="rect">
            <a:avLst/>
          </a:prstGeom>
          <a:solidFill>
            <a:schemeClr val="bg1">
              <a:lumMod val="95000"/>
            </a:schemeClr>
          </a:solidFill>
          <a:ln>
            <a:noFill/>
          </a:ln>
          <a:effectLst/>
        </p:spPr>
        <p:txBody>
          <a:bodyPr wrap="none" anchor="ctr"/>
          <a:lstStyle/>
          <a:p>
            <a:endParaRPr lang="zh-CN" altLang="en-US" dirty="0"/>
          </a:p>
        </p:txBody>
      </p:sp>
      <p:sp>
        <p:nvSpPr>
          <p:cNvPr id="12" name="Text Box 8"/>
          <p:cNvSpPr txBox="1">
            <a:spLocks noChangeArrowheads="1"/>
          </p:cNvSpPr>
          <p:nvPr/>
        </p:nvSpPr>
        <p:spPr bwMode="auto">
          <a:xfrm>
            <a:off x="633695" y="1372394"/>
            <a:ext cx="10591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dirty="0"/>
              <a:t>       </a:t>
            </a:r>
            <a:r>
              <a:rPr lang="zh-CN" altLang="zh-CN" dirty="0"/>
              <a:t>国有资金占控股或者主导地位的依法必须进行招标的项目，应当公开招标</a:t>
            </a:r>
            <a:endParaRPr lang="zh-CN" altLang="en-US" dirty="0"/>
          </a:p>
        </p:txBody>
      </p:sp>
      <p:sp>
        <p:nvSpPr>
          <p:cNvPr id="23" name="矩形 22"/>
          <p:cNvSpPr/>
          <p:nvPr/>
        </p:nvSpPr>
        <p:spPr>
          <a:xfrm>
            <a:off x="-15422" y="6172994"/>
            <a:ext cx="12213772" cy="685801"/>
          </a:xfrm>
          <a:prstGeom prst="rect">
            <a:avLst/>
          </a:prstGeom>
          <a:solidFill>
            <a:srgbClr val="74B836"/>
          </a:solidFill>
          <a:ln>
            <a:solidFill>
              <a:srgbClr val="74B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4071" y="2680183"/>
            <a:ext cx="12216671" cy="45719"/>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内容占位符 4"/>
          <p:cNvSpPr txBox="1"/>
          <p:nvPr/>
        </p:nvSpPr>
        <p:spPr>
          <a:xfrm>
            <a:off x="-1" y="2437300"/>
            <a:ext cx="6708775" cy="464458"/>
          </a:xfrm>
          <a:prstGeom prst="rect">
            <a:avLst/>
          </a:prstGeom>
          <a:solidFill>
            <a:srgbClr val="7CC43A"/>
          </a:solidFill>
        </p:spPr>
        <p:txBody>
          <a:bodyPr>
            <a:norm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gn="ctr">
              <a:buNone/>
            </a:pPr>
            <a:r>
              <a:rPr lang="zh-CN" altLang="zh-CN" b="1" dirty="0">
                <a:solidFill>
                  <a:schemeClr val="bg1"/>
                </a:solidFill>
              </a:rPr>
              <a:t>有下列情况之一的，可以邀请招标：</a:t>
            </a:r>
            <a:endParaRPr lang="zh-CN" altLang="en-US" b="1" dirty="0">
              <a:solidFill>
                <a:schemeClr val="bg1"/>
              </a:solidFill>
            </a:endParaRPr>
          </a:p>
        </p:txBody>
      </p:sp>
      <p:sp>
        <p:nvSpPr>
          <p:cNvPr id="30" name="Text Box 8"/>
          <p:cNvSpPr txBox="1">
            <a:spLocks noChangeArrowheads="1"/>
          </p:cNvSpPr>
          <p:nvPr/>
        </p:nvSpPr>
        <p:spPr bwMode="auto">
          <a:xfrm>
            <a:off x="1450975" y="3750002"/>
            <a:ext cx="996228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lvl="0" indent="-342900">
              <a:lnSpc>
                <a:spcPct val="150000"/>
              </a:lnSpc>
              <a:buFont typeface="Wingdings" panose="05000000000000000000" pitchFamily="2" charset="2"/>
              <a:buChar char="Ø"/>
            </a:pPr>
            <a:r>
              <a:rPr lang="zh-CN" altLang="zh-CN" dirty="0"/>
              <a:t>技术复杂、有特殊要求或者受自然环境限制，只有少量潜在投标人可供选择；</a:t>
            </a:r>
          </a:p>
          <a:p>
            <a:pPr marL="342900" indent="-342900">
              <a:lnSpc>
                <a:spcPct val="150000"/>
              </a:lnSpc>
              <a:buFont typeface="Wingdings" panose="05000000000000000000" pitchFamily="2" charset="2"/>
              <a:buChar char="Ø"/>
            </a:pPr>
            <a:r>
              <a:rPr lang="zh-CN" altLang="zh-CN" dirty="0"/>
              <a:t>采用公开招标方式的费用占项目合同金额的比例过大。</a:t>
            </a:r>
            <a:endParaRPr lang="zh-CN" altLang="en-US" dirty="0"/>
          </a:p>
        </p:txBody>
      </p:sp>
      <p:sp>
        <p:nvSpPr>
          <p:cNvPr id="4" name="灯片编号占位符 3">
            <a:extLst>
              <a:ext uri="{FF2B5EF4-FFF2-40B4-BE49-F238E27FC236}">
                <a16:creationId xmlns:a16="http://schemas.microsoft.com/office/drawing/2014/main" id="{F542D0D2-0491-457E-964D-531A93E9494A}"/>
              </a:ext>
            </a:extLst>
          </p:cNvPr>
          <p:cNvSpPr>
            <a:spLocks noGrp="1"/>
          </p:cNvSpPr>
          <p:nvPr>
            <p:ph type="sldNum" sz="quarter" idx="12"/>
          </p:nvPr>
        </p:nvSpPr>
        <p:spPr/>
        <p:txBody>
          <a:bodyPr/>
          <a:lstStyle/>
          <a:p>
            <a:fld id="{B6F15528-21DE-4FAA-801E-634DDDAF4B2B}" type="slidenum">
              <a:rPr lang="en-US" smtClean="0"/>
              <a:t>203</a:t>
            </a:fld>
            <a:endParaRPr lang="en-US" dirty="0"/>
          </a:p>
        </p:txBody>
      </p:sp>
      <p:sp>
        <p:nvSpPr>
          <p:cNvPr id="10" name="灯片编号占位符 8">
            <a:extLst>
              <a:ext uri="{FF2B5EF4-FFF2-40B4-BE49-F238E27FC236}">
                <a16:creationId xmlns:a16="http://schemas.microsoft.com/office/drawing/2014/main" id="{5B8784A6-F720-47A5-9238-FA4303A9F6C8}"/>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203</a:t>
            </a:fld>
            <a:endParaRPr kumimoji="0" lang="en-US" altLang="zh-CN" sz="1800" dirty="0">
              <a:latin typeface="Times New Roman" panose="02020603050405020304" pitchFamily="18" charset="0"/>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b="1" dirty="0"/>
              <a:t>2.3.5 </a:t>
            </a:r>
            <a:r>
              <a:rPr lang="en-US" altLang="zh-CN" dirty="0"/>
              <a:t> </a:t>
            </a:r>
            <a:r>
              <a:rPr lang="zh-CN" altLang="zh-CN" b="1" dirty="0"/>
              <a:t>招标</a:t>
            </a:r>
            <a:r>
              <a:rPr lang="zh-CN" altLang="en-US" b="1" dirty="0"/>
              <a:t>的方式</a:t>
            </a:r>
            <a:endParaRPr lang="zh-CN" altLang="en-US" dirty="0"/>
          </a:p>
        </p:txBody>
      </p:sp>
      <p:sp>
        <p:nvSpPr>
          <p:cNvPr id="9" name="矩形 8"/>
          <p:cNvSpPr/>
          <p:nvPr/>
        </p:nvSpPr>
        <p:spPr>
          <a:xfrm flipV="1">
            <a:off x="-64547" y="1174275"/>
            <a:ext cx="12321094" cy="45719"/>
          </a:xfrm>
          <a:prstGeom prst="rect">
            <a:avLst/>
          </a:prstGeom>
          <a:solidFill>
            <a:srgbClr val="7CC43A">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3" name="矩形 12"/>
          <p:cNvSpPr/>
          <p:nvPr/>
        </p:nvSpPr>
        <p:spPr>
          <a:xfrm>
            <a:off x="0" y="5891502"/>
            <a:ext cx="12195175" cy="968085"/>
          </a:xfrm>
          <a:prstGeom prst="rect">
            <a:avLst/>
          </a:prstGeom>
          <a:solidFill>
            <a:srgbClr val="DDDDDD">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sp>
        <p:nvSpPr>
          <p:cNvPr id="18" name="矩形 17"/>
          <p:cNvSpPr/>
          <p:nvPr/>
        </p:nvSpPr>
        <p:spPr>
          <a:xfrm>
            <a:off x="434975" y="1392238"/>
            <a:ext cx="5892800" cy="508000"/>
          </a:xfrm>
          <a:prstGeom prst="rect">
            <a:avLst/>
          </a:prstGeom>
          <a:solidFill>
            <a:srgbClr val="7CC43A">
              <a:alpha val="80000"/>
            </a:srgbClr>
          </a:solidFill>
          <a:ln w="12700" cap="flat" cmpd="sng" algn="ctr">
            <a:noFill/>
            <a:prstDash val="solid"/>
            <a:miter lim="800000"/>
          </a:ln>
          <a:effectLst/>
        </p:spPr>
        <p:txBody>
          <a:bodyPr rtlCol="0" anchor="ctr"/>
          <a:lstStyle/>
          <a:p>
            <a:pPr lvl="0" algn="ctr" defTabSz="914400"/>
            <a:r>
              <a:rPr lang="zh-CN" altLang="en-US" sz="1800" b="1" kern="0" dirty="0">
                <a:solidFill>
                  <a:srgbClr val="FFFFFF"/>
                </a:solidFill>
                <a:latin typeface="宋体" panose="02010600030101010101" pitchFamily="2" charset="-122"/>
              </a:rPr>
              <a:t>公开招标</a:t>
            </a:r>
          </a:p>
        </p:txBody>
      </p:sp>
      <p:sp>
        <p:nvSpPr>
          <p:cNvPr id="19" name="矩形 18"/>
          <p:cNvSpPr/>
          <p:nvPr/>
        </p:nvSpPr>
        <p:spPr>
          <a:xfrm>
            <a:off x="434975" y="3582194"/>
            <a:ext cx="5892800" cy="476250"/>
          </a:xfrm>
          <a:prstGeom prst="rect">
            <a:avLst/>
          </a:prstGeom>
          <a:solidFill>
            <a:srgbClr val="F69200">
              <a:alpha val="80000"/>
            </a:srgbClr>
          </a:solidFill>
          <a:ln w="12700" cap="flat" cmpd="sng" algn="ctr">
            <a:noFill/>
            <a:prstDash val="solid"/>
            <a:miter lim="800000"/>
          </a:ln>
          <a:effectLst/>
        </p:spPr>
        <p:txBody>
          <a:bodyPr rtlCol="0" anchor="ctr"/>
          <a:lstStyle/>
          <a:p>
            <a:pPr lvl="0" algn="ctr" defTabSz="914400"/>
            <a:r>
              <a:rPr lang="zh-CN" altLang="en-US" sz="1800" b="1" kern="0" dirty="0">
                <a:solidFill>
                  <a:srgbClr val="FFFFFF"/>
                </a:solidFill>
                <a:latin typeface="宋体" panose="02010600030101010101" pitchFamily="2" charset="-122"/>
              </a:rPr>
              <a:t>邀请招标</a:t>
            </a:r>
          </a:p>
        </p:txBody>
      </p:sp>
      <p:sp>
        <p:nvSpPr>
          <p:cNvPr id="20" name="Rectangle 3"/>
          <p:cNvSpPr txBox="1">
            <a:spLocks noChangeArrowheads="1"/>
          </p:cNvSpPr>
          <p:nvPr/>
        </p:nvSpPr>
        <p:spPr bwMode="auto">
          <a:xfrm>
            <a:off x="434975" y="1954213"/>
            <a:ext cx="11061700" cy="1371600"/>
          </a:xfrm>
          <a:prstGeom prst="rect">
            <a:avLst/>
          </a:prstGeom>
          <a:noFill/>
        </p:spPr>
        <p:txBody>
          <a:bodyPr vert="horz" wrap="square" lIns="91440" tIns="45720" rIns="91440" bIns="45720" numCol="1" rtlCol="0" anchor="t" anchorCtr="0" compatLnSpc="1">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dirty="0"/>
              <a:t>      </a:t>
            </a:r>
            <a:r>
              <a:rPr lang="zh-CN" altLang="zh-CN" dirty="0"/>
              <a:t>招标人采用公开招标方式的，应当发布招标公告。依法进行招标项目的招标公告，应当通过国家指定的报刊、信息网络或者其他媒介发布。招标公告应当载明招标人的名称和地址、招标项目的性质、数量、实施地点和时间以及获取招标文件的办法等相关事项。</a:t>
            </a:r>
            <a:endParaRPr lang="zh-CN" altLang="en-US" dirty="0">
              <a:solidFill>
                <a:srgbClr val="000000">
                  <a:lumMod val="85000"/>
                  <a:lumOff val="15000"/>
                </a:srgbClr>
              </a:solidFill>
              <a:latin typeface="+mj-ea"/>
              <a:ea typeface="+mj-ea"/>
            </a:endParaRPr>
          </a:p>
        </p:txBody>
      </p:sp>
      <p:sp>
        <p:nvSpPr>
          <p:cNvPr id="21" name="Rectangle 3"/>
          <p:cNvSpPr txBox="1">
            <a:spLocks noChangeArrowheads="1"/>
          </p:cNvSpPr>
          <p:nvPr/>
        </p:nvSpPr>
        <p:spPr bwMode="auto">
          <a:xfrm>
            <a:off x="446087" y="4267994"/>
            <a:ext cx="11050588" cy="1512887"/>
          </a:xfrm>
          <a:prstGeom prst="rect">
            <a:avLst/>
          </a:prstGeom>
          <a:noFill/>
        </p:spPr>
        <p:txBody>
          <a:bodyPr vert="horz" wrap="square" lIns="91440" tIns="45720" rIns="91440" bIns="45720" numCol="1" rtlCol="0" anchor="t" anchorCtr="0" compatLnSpc="1">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dirty="0"/>
              <a:t>      </a:t>
            </a:r>
            <a:r>
              <a:rPr lang="zh-CN" altLang="zh-CN" dirty="0"/>
              <a:t>招标人采用邀请招标方式的，应当向三个及以上具备承担所招标项目的能力、资信良好的特定的法人或者其他组织发出投标邀请书。投标邀请书应当载明的事项必须与公开招标公告规定的事项要求完全一致。</a:t>
            </a:r>
            <a:endParaRPr lang="en-US" altLang="zh-CN" dirty="0">
              <a:solidFill>
                <a:srgbClr val="000000">
                  <a:lumMod val="85000"/>
                  <a:lumOff val="15000"/>
                </a:srgbClr>
              </a:solidFill>
              <a:latin typeface="+mj-ea"/>
              <a:ea typeface="+mj-ea"/>
            </a:endParaRPr>
          </a:p>
        </p:txBody>
      </p:sp>
      <p:cxnSp>
        <p:nvCxnSpPr>
          <p:cNvPr id="22" name="直接连接符 21"/>
          <p:cNvCxnSpPr/>
          <p:nvPr/>
        </p:nvCxnSpPr>
        <p:spPr>
          <a:xfrm>
            <a:off x="3175" y="5761831"/>
            <a:ext cx="12192000" cy="0"/>
          </a:xfrm>
          <a:prstGeom prst="line">
            <a:avLst/>
          </a:prstGeom>
          <a:noFill/>
          <a:ln w="57150" cap="flat" cmpd="sng" algn="ctr">
            <a:solidFill>
              <a:srgbClr val="F69200"/>
            </a:solidFill>
            <a:prstDash val="solid"/>
            <a:miter lim="800000"/>
          </a:ln>
          <a:effectLst/>
        </p:spPr>
      </p:cxnSp>
      <p:sp>
        <p:nvSpPr>
          <p:cNvPr id="3" name="灯片编号占位符 2">
            <a:extLst>
              <a:ext uri="{FF2B5EF4-FFF2-40B4-BE49-F238E27FC236}">
                <a16:creationId xmlns:a16="http://schemas.microsoft.com/office/drawing/2014/main" id="{79E4013D-588A-42D3-A028-F0BDD30F86E5}"/>
              </a:ext>
            </a:extLst>
          </p:cNvPr>
          <p:cNvSpPr>
            <a:spLocks noGrp="1"/>
          </p:cNvSpPr>
          <p:nvPr>
            <p:ph type="sldNum" sz="quarter" idx="12"/>
          </p:nvPr>
        </p:nvSpPr>
        <p:spPr/>
        <p:txBody>
          <a:bodyPr/>
          <a:lstStyle/>
          <a:p>
            <a:fld id="{B6F15528-21DE-4FAA-801E-634DDDAF4B2B}" type="slidenum">
              <a:rPr lang="en-US" smtClean="0"/>
              <a:t>204</a:t>
            </a:fld>
            <a:endParaRPr lang="en-US" dirty="0"/>
          </a:p>
        </p:txBody>
      </p:sp>
      <p:sp>
        <p:nvSpPr>
          <p:cNvPr id="11" name="灯片编号占位符 8">
            <a:extLst>
              <a:ext uri="{FF2B5EF4-FFF2-40B4-BE49-F238E27FC236}">
                <a16:creationId xmlns:a16="http://schemas.microsoft.com/office/drawing/2014/main" id="{536647C0-8C98-447C-BE8F-C4978A9C3050}"/>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204</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21"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2.3.5 </a:t>
            </a:r>
            <a:r>
              <a:rPr lang="en-US" altLang="zh-CN" dirty="0"/>
              <a:t> </a:t>
            </a:r>
            <a:r>
              <a:rPr lang="zh-CN" altLang="zh-CN" b="1" dirty="0"/>
              <a:t>招标</a:t>
            </a:r>
            <a:r>
              <a:rPr lang="zh-CN" altLang="en-US" b="1" dirty="0"/>
              <a:t>的方式</a:t>
            </a:r>
            <a:endParaRPr lang="zh-CN" altLang="en-US" dirty="0"/>
          </a:p>
        </p:txBody>
      </p:sp>
      <p:grpSp>
        <p:nvGrpSpPr>
          <p:cNvPr id="5" name="组合 3"/>
          <p:cNvGrpSpPr/>
          <p:nvPr/>
        </p:nvGrpSpPr>
        <p:grpSpPr bwMode="auto">
          <a:xfrm>
            <a:off x="3744912" y="2387970"/>
            <a:ext cx="4905375" cy="2425700"/>
            <a:chOff x="995" y="1472"/>
            <a:chExt cx="3785" cy="1872"/>
          </a:xfrm>
        </p:grpSpPr>
        <p:sp>
          <p:nvSpPr>
            <p:cNvPr id="6" name="自选图形 4"/>
            <p:cNvSpPr>
              <a:spLocks noChangeArrowheads="1"/>
            </p:cNvSpPr>
            <p:nvPr/>
          </p:nvSpPr>
          <p:spPr bwMode="gray">
            <a:xfrm>
              <a:off x="995" y="1588"/>
              <a:ext cx="3785" cy="1756"/>
            </a:xfrm>
            <a:custGeom>
              <a:avLst/>
              <a:gdLst>
                <a:gd name="T0" fmla="*/ 332 w 21600"/>
                <a:gd name="T1" fmla="*/ 0 h 21600"/>
                <a:gd name="T2" fmla="*/ 97 w 21600"/>
                <a:gd name="T3" fmla="*/ 21 h 21600"/>
                <a:gd name="T4" fmla="*/ 0 w 21600"/>
                <a:gd name="T5" fmla="*/ 71 h 21600"/>
                <a:gd name="T6" fmla="*/ 97 w 21600"/>
                <a:gd name="T7" fmla="*/ 122 h 21600"/>
                <a:gd name="T8" fmla="*/ 332 w 21600"/>
                <a:gd name="T9" fmla="*/ 143 h 21600"/>
                <a:gd name="T10" fmla="*/ 566 w 21600"/>
                <a:gd name="T11" fmla="*/ 122 h 21600"/>
                <a:gd name="T12" fmla="*/ 663 w 21600"/>
                <a:gd name="T13" fmla="*/ 71 h 21600"/>
                <a:gd name="T14" fmla="*/ 566 w 21600"/>
                <a:gd name="T15" fmla="*/ 21 h 21600"/>
                <a:gd name="T16" fmla="*/ 0 60000 65536"/>
                <a:gd name="T17" fmla="*/ 0 60000 65536"/>
                <a:gd name="T18" fmla="*/ 0 60000 65536"/>
                <a:gd name="T19" fmla="*/ 0 60000 65536"/>
                <a:gd name="T20" fmla="*/ 0 60000 65536"/>
                <a:gd name="T21" fmla="*/ 0 60000 65536"/>
                <a:gd name="T22" fmla="*/ 0 60000 65536"/>
                <a:gd name="T23" fmla="*/ 0 60000 65536"/>
                <a:gd name="T24" fmla="*/ 3162 w 21600"/>
                <a:gd name="T25" fmla="*/ 3161 h 21600"/>
                <a:gd name="T26" fmla="*/ 18438 w 21600"/>
                <a:gd name="T27" fmla="*/ 1843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013" y="10800"/>
                  </a:moveTo>
                  <a:cubicBezTo>
                    <a:pt x="3013" y="15101"/>
                    <a:pt x="6499" y="18587"/>
                    <a:pt x="10800" y="18587"/>
                  </a:cubicBezTo>
                  <a:cubicBezTo>
                    <a:pt x="15101" y="18587"/>
                    <a:pt x="18587" y="15101"/>
                    <a:pt x="18587" y="10800"/>
                  </a:cubicBezTo>
                  <a:cubicBezTo>
                    <a:pt x="18587" y="6499"/>
                    <a:pt x="15101" y="3013"/>
                    <a:pt x="10800" y="3013"/>
                  </a:cubicBezTo>
                  <a:cubicBezTo>
                    <a:pt x="6499" y="3013"/>
                    <a:pt x="3013" y="6499"/>
                    <a:pt x="3013" y="10800"/>
                  </a:cubicBezTo>
                  <a:close/>
                </a:path>
              </a:pathLst>
            </a:custGeom>
            <a:gradFill rotWithShape="1">
              <a:gsLst>
                <a:gs pos="0">
                  <a:srgbClr val="3B3B3B"/>
                </a:gs>
                <a:gs pos="50000">
                  <a:srgbClr val="808080"/>
                </a:gs>
                <a:gs pos="100000">
                  <a:srgbClr val="3B3B3B"/>
                </a:gs>
              </a:gsLst>
              <a:lin ang="18900000" scaled="1"/>
            </a:gradFill>
            <a:ln w="9525">
              <a:noFill/>
              <a:miter lim="800000"/>
            </a:ln>
          </p:spPr>
          <p:txBody>
            <a:bodyPr wrap="none" anchor="ctr"/>
            <a:lstStyle/>
            <a:p>
              <a:endParaRPr lang="zh-CN" altLang="en-US"/>
            </a:p>
          </p:txBody>
        </p:sp>
        <p:sp>
          <p:nvSpPr>
            <p:cNvPr id="7" name="自选图形 5"/>
            <p:cNvSpPr>
              <a:spLocks noChangeArrowheads="1"/>
            </p:cNvSpPr>
            <p:nvPr/>
          </p:nvSpPr>
          <p:spPr bwMode="gray">
            <a:xfrm>
              <a:off x="995" y="1478"/>
              <a:ext cx="3785" cy="1756"/>
            </a:xfrm>
            <a:custGeom>
              <a:avLst/>
              <a:gdLst>
                <a:gd name="G0" fmla="+- 3013 0 0"/>
                <a:gd name="G1" fmla="+- 21600 0 3013"/>
                <a:gd name="G2" fmla="+- 21600 0 3013"/>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013" y="10800"/>
                  </a:moveTo>
                  <a:cubicBezTo>
                    <a:pt x="3013" y="15101"/>
                    <a:pt x="6499" y="18587"/>
                    <a:pt x="10800" y="18587"/>
                  </a:cubicBezTo>
                  <a:cubicBezTo>
                    <a:pt x="15101" y="18587"/>
                    <a:pt x="18587" y="15101"/>
                    <a:pt x="18587" y="10800"/>
                  </a:cubicBezTo>
                  <a:cubicBezTo>
                    <a:pt x="18587" y="6499"/>
                    <a:pt x="15101" y="3013"/>
                    <a:pt x="10800" y="3013"/>
                  </a:cubicBezTo>
                  <a:cubicBezTo>
                    <a:pt x="6499" y="3013"/>
                    <a:pt x="3013" y="6499"/>
                    <a:pt x="3013" y="10800"/>
                  </a:cubicBezTo>
                  <a:close/>
                </a:path>
              </a:pathLst>
            </a:custGeom>
            <a:gradFill rotWithShape="1">
              <a:gsLst>
                <a:gs pos="0">
                  <a:schemeClr val="accent2"/>
                </a:gs>
                <a:gs pos="50000">
                  <a:schemeClr val="hlink"/>
                </a:gs>
                <a:gs pos="100000">
                  <a:schemeClr val="accent2"/>
                </a:gs>
              </a:gsLst>
              <a:lin ang="18900000" scaled="1"/>
            </a:gradFill>
            <a:ln>
              <a:noFill/>
            </a:ln>
            <a:effectLst/>
          </p:spPr>
          <p:txBody>
            <a:bodyPr wrap="none" anchor="ctr"/>
            <a:lstStyle/>
            <a:p>
              <a:pPr>
                <a:defRPr/>
              </a:pPr>
              <a:endParaRPr lang="zh-CN" altLang="en-US">
                <a:ea typeface="+mn-ea"/>
              </a:endParaRPr>
            </a:p>
          </p:txBody>
        </p:sp>
        <p:sp>
          <p:nvSpPr>
            <p:cNvPr id="8" name="直线 6"/>
            <p:cNvSpPr>
              <a:spLocks noChangeShapeType="1"/>
            </p:cNvSpPr>
            <p:nvPr/>
          </p:nvSpPr>
          <p:spPr bwMode="gray">
            <a:xfrm flipV="1">
              <a:off x="2872" y="1472"/>
              <a:ext cx="0" cy="359"/>
            </a:xfrm>
            <a:prstGeom prst="line">
              <a:avLst/>
            </a:prstGeom>
            <a:noFill/>
            <a:ln w="9525">
              <a:solidFill>
                <a:schemeClr val="bg1"/>
              </a:solidFill>
              <a:round/>
            </a:ln>
          </p:spPr>
          <p:txBody>
            <a:bodyPr wrap="none" anchor="ctr"/>
            <a:lstStyle/>
            <a:p>
              <a:endParaRPr lang="zh-CN" altLang="en-US"/>
            </a:p>
          </p:txBody>
        </p:sp>
        <p:sp>
          <p:nvSpPr>
            <p:cNvPr id="9" name="直线 7"/>
            <p:cNvSpPr>
              <a:spLocks noChangeShapeType="1"/>
            </p:cNvSpPr>
            <p:nvPr/>
          </p:nvSpPr>
          <p:spPr bwMode="gray">
            <a:xfrm>
              <a:off x="1793" y="1974"/>
              <a:ext cx="0" cy="115"/>
            </a:xfrm>
            <a:prstGeom prst="line">
              <a:avLst/>
            </a:prstGeom>
            <a:noFill/>
            <a:ln w="9525">
              <a:solidFill>
                <a:schemeClr val="bg1"/>
              </a:solidFill>
              <a:round/>
            </a:ln>
          </p:spPr>
          <p:txBody>
            <a:bodyPr wrap="none" anchor="ctr"/>
            <a:lstStyle/>
            <a:p>
              <a:endParaRPr lang="zh-CN" altLang="en-US"/>
            </a:p>
          </p:txBody>
        </p:sp>
        <p:sp>
          <p:nvSpPr>
            <p:cNvPr id="10" name="直线 8"/>
            <p:cNvSpPr>
              <a:spLocks noChangeShapeType="1"/>
            </p:cNvSpPr>
            <p:nvPr/>
          </p:nvSpPr>
          <p:spPr bwMode="gray">
            <a:xfrm>
              <a:off x="3951" y="1959"/>
              <a:ext cx="0" cy="123"/>
            </a:xfrm>
            <a:prstGeom prst="line">
              <a:avLst/>
            </a:prstGeom>
            <a:noFill/>
            <a:ln w="9525">
              <a:solidFill>
                <a:schemeClr val="bg1"/>
              </a:solidFill>
              <a:round/>
            </a:ln>
          </p:spPr>
          <p:txBody>
            <a:bodyPr wrap="none" anchor="ctr"/>
            <a:lstStyle/>
            <a:p>
              <a:endParaRPr lang="zh-CN" altLang="en-US"/>
            </a:p>
          </p:txBody>
        </p:sp>
        <p:sp>
          <p:nvSpPr>
            <p:cNvPr id="11" name="直线 9"/>
            <p:cNvSpPr>
              <a:spLocks noChangeShapeType="1"/>
            </p:cNvSpPr>
            <p:nvPr/>
          </p:nvSpPr>
          <p:spPr bwMode="gray">
            <a:xfrm flipV="1">
              <a:off x="3951" y="1794"/>
              <a:ext cx="384" cy="165"/>
            </a:xfrm>
            <a:prstGeom prst="line">
              <a:avLst/>
            </a:prstGeom>
            <a:noFill/>
            <a:ln w="9525">
              <a:solidFill>
                <a:schemeClr val="bg1"/>
              </a:solidFill>
              <a:round/>
            </a:ln>
          </p:spPr>
          <p:txBody>
            <a:bodyPr wrap="none" anchor="ctr"/>
            <a:lstStyle/>
            <a:p>
              <a:endParaRPr lang="zh-CN" altLang="en-US"/>
            </a:p>
          </p:txBody>
        </p:sp>
        <p:sp>
          <p:nvSpPr>
            <p:cNvPr id="12" name="直线 10"/>
            <p:cNvSpPr>
              <a:spLocks noChangeShapeType="1"/>
            </p:cNvSpPr>
            <p:nvPr/>
          </p:nvSpPr>
          <p:spPr bwMode="gray">
            <a:xfrm flipH="1" flipV="1">
              <a:off x="1413" y="1801"/>
              <a:ext cx="378" cy="171"/>
            </a:xfrm>
            <a:prstGeom prst="line">
              <a:avLst/>
            </a:prstGeom>
            <a:noFill/>
            <a:ln w="9525">
              <a:solidFill>
                <a:schemeClr val="bg1"/>
              </a:solidFill>
              <a:round/>
            </a:ln>
          </p:spPr>
          <p:txBody>
            <a:bodyPr wrap="none" anchor="ctr"/>
            <a:lstStyle/>
            <a:p>
              <a:endParaRPr lang="zh-CN" altLang="en-US"/>
            </a:p>
          </p:txBody>
        </p:sp>
        <p:sp>
          <p:nvSpPr>
            <p:cNvPr id="13" name="直线 11"/>
            <p:cNvSpPr>
              <a:spLocks noChangeShapeType="1"/>
            </p:cNvSpPr>
            <p:nvPr/>
          </p:nvSpPr>
          <p:spPr bwMode="gray">
            <a:xfrm flipH="1">
              <a:off x="1856" y="2884"/>
              <a:ext cx="291" cy="209"/>
            </a:xfrm>
            <a:prstGeom prst="line">
              <a:avLst/>
            </a:prstGeom>
            <a:noFill/>
            <a:ln w="9525">
              <a:solidFill>
                <a:schemeClr val="bg1"/>
              </a:solidFill>
              <a:round/>
            </a:ln>
          </p:spPr>
          <p:txBody>
            <a:bodyPr wrap="none" anchor="ctr"/>
            <a:lstStyle/>
            <a:p>
              <a:endParaRPr lang="zh-CN" altLang="en-US"/>
            </a:p>
          </p:txBody>
        </p:sp>
        <p:sp>
          <p:nvSpPr>
            <p:cNvPr id="14" name="直线 12"/>
            <p:cNvSpPr>
              <a:spLocks noChangeShapeType="1"/>
            </p:cNvSpPr>
            <p:nvPr/>
          </p:nvSpPr>
          <p:spPr bwMode="gray">
            <a:xfrm>
              <a:off x="3752" y="2843"/>
              <a:ext cx="365" cy="181"/>
            </a:xfrm>
            <a:prstGeom prst="line">
              <a:avLst/>
            </a:prstGeom>
            <a:noFill/>
            <a:ln w="9525">
              <a:solidFill>
                <a:schemeClr val="bg1"/>
              </a:solidFill>
              <a:round/>
            </a:ln>
          </p:spPr>
          <p:txBody>
            <a:bodyPr wrap="none" anchor="ctr"/>
            <a:lstStyle/>
            <a:p>
              <a:endParaRPr lang="zh-CN" altLang="en-US"/>
            </a:p>
          </p:txBody>
        </p:sp>
        <p:sp>
          <p:nvSpPr>
            <p:cNvPr id="15" name="直线 13"/>
            <p:cNvSpPr>
              <a:spLocks noChangeShapeType="1"/>
            </p:cNvSpPr>
            <p:nvPr/>
          </p:nvSpPr>
          <p:spPr bwMode="gray">
            <a:xfrm flipH="1">
              <a:off x="1850" y="3090"/>
              <a:ext cx="7" cy="110"/>
            </a:xfrm>
            <a:prstGeom prst="line">
              <a:avLst/>
            </a:prstGeom>
            <a:noFill/>
            <a:ln w="9525">
              <a:solidFill>
                <a:schemeClr val="bg1"/>
              </a:solidFill>
              <a:round/>
            </a:ln>
          </p:spPr>
          <p:txBody>
            <a:bodyPr wrap="none" anchor="ctr"/>
            <a:lstStyle/>
            <a:p>
              <a:endParaRPr lang="zh-CN" altLang="en-US"/>
            </a:p>
          </p:txBody>
        </p:sp>
        <p:sp>
          <p:nvSpPr>
            <p:cNvPr id="16" name="直线 14"/>
            <p:cNvSpPr>
              <a:spLocks noChangeShapeType="1"/>
            </p:cNvSpPr>
            <p:nvPr/>
          </p:nvSpPr>
          <p:spPr bwMode="gray">
            <a:xfrm flipH="1">
              <a:off x="4112" y="3022"/>
              <a:ext cx="7" cy="110"/>
            </a:xfrm>
            <a:prstGeom prst="line">
              <a:avLst/>
            </a:prstGeom>
            <a:noFill/>
            <a:ln w="9525">
              <a:solidFill>
                <a:schemeClr val="bg1"/>
              </a:solidFill>
              <a:round/>
            </a:ln>
          </p:spPr>
          <p:txBody>
            <a:bodyPr wrap="none" anchor="ctr"/>
            <a:lstStyle/>
            <a:p>
              <a:endParaRPr lang="zh-CN" altLang="en-US"/>
            </a:p>
          </p:txBody>
        </p:sp>
      </p:grpSp>
      <p:sp>
        <p:nvSpPr>
          <p:cNvPr id="17" name="直线 15"/>
          <p:cNvSpPr>
            <a:spLocks noChangeShapeType="1"/>
          </p:cNvSpPr>
          <p:nvPr/>
        </p:nvSpPr>
        <p:spPr bwMode="black">
          <a:xfrm>
            <a:off x="5303837" y="2214932"/>
            <a:ext cx="0" cy="436563"/>
          </a:xfrm>
          <a:prstGeom prst="line">
            <a:avLst/>
          </a:prstGeom>
          <a:noFill/>
          <a:ln w="9525">
            <a:solidFill>
              <a:schemeClr val="tx1"/>
            </a:solidFill>
            <a:round/>
            <a:tailEnd type="oval" w="med" len="med"/>
          </a:ln>
        </p:spPr>
        <p:txBody>
          <a:bodyPr wrap="none" anchor="ctr"/>
          <a:lstStyle/>
          <a:p>
            <a:endParaRPr lang="zh-CN" altLang="en-US"/>
          </a:p>
        </p:txBody>
      </p:sp>
      <p:sp>
        <p:nvSpPr>
          <p:cNvPr id="18" name="直线 16"/>
          <p:cNvSpPr>
            <a:spLocks noChangeShapeType="1"/>
          </p:cNvSpPr>
          <p:nvPr/>
        </p:nvSpPr>
        <p:spPr bwMode="black">
          <a:xfrm>
            <a:off x="7123112" y="2170482"/>
            <a:ext cx="0" cy="481013"/>
          </a:xfrm>
          <a:prstGeom prst="line">
            <a:avLst/>
          </a:prstGeom>
          <a:noFill/>
          <a:ln w="9525">
            <a:solidFill>
              <a:schemeClr val="tx1"/>
            </a:solidFill>
            <a:round/>
            <a:tailEnd type="oval" w="med" len="med"/>
          </a:ln>
        </p:spPr>
        <p:txBody>
          <a:bodyPr wrap="none" anchor="ctr"/>
          <a:lstStyle/>
          <a:p>
            <a:endParaRPr lang="zh-CN" altLang="en-US"/>
          </a:p>
        </p:txBody>
      </p:sp>
      <p:sp>
        <p:nvSpPr>
          <p:cNvPr id="19" name="直线 17"/>
          <p:cNvSpPr>
            <a:spLocks noChangeShapeType="1"/>
          </p:cNvSpPr>
          <p:nvPr/>
        </p:nvSpPr>
        <p:spPr bwMode="black">
          <a:xfrm flipV="1">
            <a:off x="6283325" y="4513632"/>
            <a:ext cx="0" cy="534988"/>
          </a:xfrm>
          <a:prstGeom prst="line">
            <a:avLst/>
          </a:prstGeom>
          <a:noFill/>
          <a:ln w="9525">
            <a:solidFill>
              <a:schemeClr val="tx1"/>
            </a:solidFill>
            <a:round/>
            <a:tailEnd type="oval" w="med" len="med"/>
          </a:ln>
        </p:spPr>
        <p:txBody>
          <a:bodyPr wrap="none" anchor="ctr"/>
          <a:lstStyle/>
          <a:p>
            <a:endParaRPr lang="zh-CN" altLang="en-US"/>
          </a:p>
        </p:txBody>
      </p:sp>
      <p:sp>
        <p:nvSpPr>
          <p:cNvPr id="20" name="直线 18"/>
          <p:cNvSpPr>
            <a:spLocks noChangeShapeType="1"/>
          </p:cNvSpPr>
          <p:nvPr/>
        </p:nvSpPr>
        <p:spPr bwMode="gray">
          <a:xfrm flipH="1" flipV="1">
            <a:off x="8255000" y="3476995"/>
            <a:ext cx="576262" cy="0"/>
          </a:xfrm>
          <a:prstGeom prst="line">
            <a:avLst/>
          </a:prstGeom>
          <a:noFill/>
          <a:ln w="9525">
            <a:solidFill>
              <a:schemeClr val="tx1"/>
            </a:solidFill>
            <a:round/>
            <a:tailEnd type="oval" w="med" len="med"/>
          </a:ln>
        </p:spPr>
        <p:txBody>
          <a:bodyPr wrap="none" anchor="ctr"/>
          <a:lstStyle/>
          <a:p>
            <a:endParaRPr lang="zh-CN" altLang="en-US"/>
          </a:p>
        </p:txBody>
      </p:sp>
      <p:sp>
        <p:nvSpPr>
          <p:cNvPr id="21" name="直线 19"/>
          <p:cNvSpPr>
            <a:spLocks noChangeShapeType="1"/>
          </p:cNvSpPr>
          <p:nvPr/>
        </p:nvSpPr>
        <p:spPr bwMode="gray">
          <a:xfrm flipV="1">
            <a:off x="3517900" y="3476995"/>
            <a:ext cx="576262" cy="0"/>
          </a:xfrm>
          <a:prstGeom prst="line">
            <a:avLst/>
          </a:prstGeom>
          <a:noFill/>
          <a:ln w="9525">
            <a:solidFill>
              <a:schemeClr val="tx1"/>
            </a:solidFill>
            <a:round/>
            <a:tailEnd type="oval" w="med" len="med"/>
          </a:ln>
        </p:spPr>
        <p:txBody>
          <a:bodyPr wrap="none" anchor="ctr"/>
          <a:lstStyle/>
          <a:p>
            <a:endParaRPr lang="zh-CN" altLang="en-US"/>
          </a:p>
        </p:txBody>
      </p:sp>
      <p:sp>
        <p:nvSpPr>
          <p:cNvPr id="22" name="文本框 20"/>
          <p:cNvSpPr txBox="1">
            <a:spLocks noChangeArrowheads="1"/>
          </p:cNvSpPr>
          <p:nvPr/>
        </p:nvSpPr>
        <p:spPr bwMode="black">
          <a:xfrm>
            <a:off x="4682265" y="1372394"/>
            <a:ext cx="1264510" cy="707886"/>
          </a:xfrm>
          <a:prstGeom prst="rect">
            <a:avLst/>
          </a:prstGeom>
          <a:noFill/>
          <a:ln w="9525">
            <a:noFill/>
            <a:miter lim="800000"/>
          </a:ln>
        </p:spPr>
        <p:txBody>
          <a:bodyPr wrap="square">
            <a:spAutoFit/>
          </a:bodyPr>
          <a:lstStyle/>
          <a:p>
            <a:pPr algn="ctr">
              <a:spcBef>
                <a:spcPct val="50000"/>
              </a:spcBef>
            </a:pPr>
            <a:r>
              <a:rPr lang="zh-CN" altLang="zh-CN" sz="2000" b="1" dirty="0"/>
              <a:t>选择的范围不同</a:t>
            </a:r>
            <a:endParaRPr lang="en-US" altLang="zh-CN" sz="2000" b="1" dirty="0">
              <a:cs typeface="Arial" panose="020B0604020202020204" pitchFamily="34" charset="0"/>
            </a:endParaRPr>
          </a:p>
        </p:txBody>
      </p:sp>
      <p:sp>
        <p:nvSpPr>
          <p:cNvPr id="23" name="文本框 21"/>
          <p:cNvSpPr txBox="1">
            <a:spLocks noChangeArrowheads="1"/>
          </p:cNvSpPr>
          <p:nvPr/>
        </p:nvSpPr>
        <p:spPr bwMode="black">
          <a:xfrm>
            <a:off x="6522438" y="1372394"/>
            <a:ext cx="1271190" cy="707886"/>
          </a:xfrm>
          <a:prstGeom prst="rect">
            <a:avLst/>
          </a:prstGeom>
          <a:noFill/>
          <a:ln w="9525">
            <a:noFill/>
            <a:miter lim="800000"/>
          </a:ln>
        </p:spPr>
        <p:txBody>
          <a:bodyPr wrap="square">
            <a:spAutoFit/>
          </a:bodyPr>
          <a:lstStyle/>
          <a:p>
            <a:pPr algn="ctr">
              <a:spcBef>
                <a:spcPct val="50000"/>
              </a:spcBef>
            </a:pPr>
            <a:r>
              <a:rPr lang="zh-CN" altLang="zh-CN" sz="2000" b="1" dirty="0"/>
              <a:t>竞争的范围不同</a:t>
            </a:r>
            <a:endParaRPr lang="en-US" altLang="zh-CN" sz="2000" b="1" dirty="0">
              <a:cs typeface="Arial" panose="020B0604020202020204" pitchFamily="34" charset="0"/>
            </a:endParaRPr>
          </a:p>
        </p:txBody>
      </p:sp>
      <p:sp>
        <p:nvSpPr>
          <p:cNvPr id="24" name="文本框 22"/>
          <p:cNvSpPr txBox="1">
            <a:spLocks noChangeArrowheads="1"/>
          </p:cNvSpPr>
          <p:nvPr/>
        </p:nvSpPr>
        <p:spPr bwMode="black">
          <a:xfrm>
            <a:off x="8812516" y="3094845"/>
            <a:ext cx="1533525" cy="707886"/>
          </a:xfrm>
          <a:prstGeom prst="rect">
            <a:avLst/>
          </a:prstGeom>
          <a:noFill/>
          <a:ln w="9525">
            <a:noFill/>
            <a:miter lim="800000"/>
          </a:ln>
        </p:spPr>
        <p:txBody>
          <a:bodyPr wrap="square">
            <a:spAutoFit/>
          </a:bodyPr>
          <a:lstStyle/>
          <a:p>
            <a:pPr algn="ctr">
              <a:spcBef>
                <a:spcPct val="50000"/>
              </a:spcBef>
            </a:pPr>
            <a:r>
              <a:rPr lang="zh-CN" altLang="zh-CN" sz="2000" b="1" dirty="0"/>
              <a:t>公开的程度不同</a:t>
            </a:r>
            <a:endParaRPr lang="en-US" altLang="zh-CN" sz="2000" b="1" dirty="0">
              <a:cs typeface="Arial" panose="020B0604020202020204" pitchFamily="34" charset="0"/>
            </a:endParaRPr>
          </a:p>
        </p:txBody>
      </p:sp>
      <p:sp>
        <p:nvSpPr>
          <p:cNvPr id="25" name="文本框 23"/>
          <p:cNvSpPr txBox="1">
            <a:spLocks noChangeArrowheads="1"/>
          </p:cNvSpPr>
          <p:nvPr/>
        </p:nvSpPr>
        <p:spPr bwMode="black">
          <a:xfrm>
            <a:off x="5435600" y="5069257"/>
            <a:ext cx="1676400" cy="707886"/>
          </a:xfrm>
          <a:prstGeom prst="rect">
            <a:avLst/>
          </a:prstGeom>
          <a:noFill/>
          <a:ln w="9525">
            <a:noFill/>
            <a:miter lim="800000"/>
          </a:ln>
        </p:spPr>
        <p:txBody>
          <a:bodyPr>
            <a:spAutoFit/>
          </a:bodyPr>
          <a:lstStyle/>
          <a:p>
            <a:pPr algn="ctr">
              <a:spcBef>
                <a:spcPct val="50000"/>
              </a:spcBef>
            </a:pPr>
            <a:r>
              <a:rPr lang="zh-CN" altLang="zh-CN" sz="2000" b="1" dirty="0"/>
              <a:t>时间与费用不同</a:t>
            </a:r>
            <a:endParaRPr lang="en-US" altLang="zh-CN" sz="2000" b="1" dirty="0">
              <a:cs typeface="Arial" panose="020B0604020202020204" pitchFamily="34" charset="0"/>
            </a:endParaRPr>
          </a:p>
        </p:txBody>
      </p:sp>
      <p:sp>
        <p:nvSpPr>
          <p:cNvPr id="26" name="文本框 24"/>
          <p:cNvSpPr txBox="1">
            <a:spLocks noChangeArrowheads="1"/>
          </p:cNvSpPr>
          <p:nvPr/>
        </p:nvSpPr>
        <p:spPr bwMode="black">
          <a:xfrm>
            <a:off x="2060575" y="3119807"/>
            <a:ext cx="1457325" cy="707886"/>
          </a:xfrm>
          <a:prstGeom prst="rect">
            <a:avLst/>
          </a:prstGeom>
          <a:noFill/>
          <a:ln w="9525">
            <a:noFill/>
            <a:miter lim="800000"/>
          </a:ln>
        </p:spPr>
        <p:txBody>
          <a:bodyPr wrap="square">
            <a:spAutoFit/>
          </a:bodyPr>
          <a:lstStyle/>
          <a:p>
            <a:pPr algn="ctr">
              <a:spcBef>
                <a:spcPct val="50000"/>
              </a:spcBef>
            </a:pPr>
            <a:r>
              <a:rPr lang="zh-CN" altLang="zh-CN" sz="2000" b="1" dirty="0"/>
              <a:t>发布信息的方式</a:t>
            </a:r>
            <a:r>
              <a:rPr lang="zh-CN" altLang="en-US" sz="2000" b="1" dirty="0"/>
              <a:t>不同</a:t>
            </a:r>
            <a:endParaRPr lang="en-US" altLang="zh-CN" sz="2000" b="1" dirty="0">
              <a:cs typeface="Arial" panose="020B0604020202020204" pitchFamily="34" charset="0"/>
            </a:endParaRPr>
          </a:p>
        </p:txBody>
      </p:sp>
      <p:sp>
        <p:nvSpPr>
          <p:cNvPr id="27" name="文本框 25"/>
          <p:cNvSpPr txBox="1">
            <a:spLocks noChangeArrowheads="1"/>
          </p:cNvSpPr>
          <p:nvPr/>
        </p:nvSpPr>
        <p:spPr bwMode="black">
          <a:xfrm>
            <a:off x="5049339" y="3038452"/>
            <a:ext cx="2334815" cy="1015663"/>
          </a:xfrm>
          <a:prstGeom prst="rect">
            <a:avLst/>
          </a:prstGeom>
          <a:noFill/>
          <a:ln w="9525">
            <a:noFill/>
            <a:miter lim="800000"/>
          </a:ln>
        </p:spPr>
        <p:txBody>
          <a:bodyPr wrap="square">
            <a:spAutoFit/>
          </a:bodyPr>
          <a:lstStyle/>
          <a:p>
            <a:pPr algn="ctr">
              <a:spcBef>
                <a:spcPct val="50000"/>
              </a:spcBef>
            </a:pPr>
            <a:r>
              <a:rPr lang="zh-CN" altLang="zh-CN" b="1" dirty="0">
                <a:solidFill>
                  <a:srgbClr val="FF9933"/>
                </a:solidFill>
              </a:rPr>
              <a:t>公开招标和</a:t>
            </a:r>
            <a:endParaRPr lang="en-US" altLang="zh-CN" b="1" dirty="0">
              <a:solidFill>
                <a:srgbClr val="FF9933"/>
              </a:solidFill>
            </a:endParaRPr>
          </a:p>
          <a:p>
            <a:pPr algn="ctr">
              <a:spcBef>
                <a:spcPct val="50000"/>
              </a:spcBef>
            </a:pPr>
            <a:r>
              <a:rPr lang="zh-CN" altLang="zh-CN" b="1" dirty="0">
                <a:solidFill>
                  <a:srgbClr val="FF9933"/>
                </a:solidFill>
              </a:rPr>
              <a:t>邀请招标的区别</a:t>
            </a:r>
            <a:endParaRPr lang="en-US" altLang="zh-CN" b="1" dirty="0">
              <a:solidFill>
                <a:srgbClr val="FF9933"/>
              </a:solidFill>
              <a:cs typeface="Arial" panose="020B0604020202020204" pitchFamily="34" charset="0"/>
            </a:endParaRPr>
          </a:p>
        </p:txBody>
      </p:sp>
      <p:sp>
        <p:nvSpPr>
          <p:cNvPr id="4" name="灯片编号占位符 3">
            <a:extLst>
              <a:ext uri="{FF2B5EF4-FFF2-40B4-BE49-F238E27FC236}">
                <a16:creationId xmlns:a16="http://schemas.microsoft.com/office/drawing/2014/main" id="{389EDE77-7CD1-4618-93F5-96689ABBBB7D}"/>
              </a:ext>
            </a:extLst>
          </p:cNvPr>
          <p:cNvSpPr>
            <a:spLocks noGrp="1"/>
          </p:cNvSpPr>
          <p:nvPr>
            <p:ph type="sldNum" sz="quarter" idx="12"/>
          </p:nvPr>
        </p:nvSpPr>
        <p:spPr/>
        <p:txBody>
          <a:bodyPr/>
          <a:lstStyle/>
          <a:p>
            <a:fld id="{B6F15528-21DE-4FAA-801E-634DDDAF4B2B}" type="slidenum">
              <a:rPr lang="en-US" smtClean="0"/>
              <a:t>205</a:t>
            </a:fld>
            <a:endParaRPr lang="en-US" dirty="0"/>
          </a:p>
        </p:txBody>
      </p:sp>
      <p:sp>
        <p:nvSpPr>
          <p:cNvPr id="28" name="灯片编号占位符 8">
            <a:extLst>
              <a:ext uri="{FF2B5EF4-FFF2-40B4-BE49-F238E27FC236}">
                <a16:creationId xmlns:a16="http://schemas.microsoft.com/office/drawing/2014/main" id="{01345DAB-EA5D-45D4-8203-05D0C3EEC967}"/>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205</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500" fill="hold"/>
                                        <p:tgtEl>
                                          <p:spTgt spid="25"/>
                                        </p:tgtEl>
                                        <p:attrNameLst>
                                          <p:attrName>ppt_x</p:attrName>
                                        </p:attrNameLst>
                                      </p:cBhvr>
                                      <p:tavLst>
                                        <p:tav tm="0">
                                          <p:val>
                                            <p:strVal val="#ppt_x"/>
                                          </p:val>
                                        </p:tav>
                                        <p:tav tm="100000">
                                          <p:val>
                                            <p:strVal val="#ppt_x"/>
                                          </p:val>
                                        </p:tav>
                                      </p:tavLst>
                                    </p:anim>
                                    <p:anim calcmode="lin" valueType="num">
                                      <p:cBhvr additive="base">
                                        <p:cTn id="3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6" grpId="0"/>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2.3.6 </a:t>
            </a:r>
            <a:r>
              <a:rPr lang="zh-CN" altLang="zh-CN" b="1" dirty="0"/>
              <a:t>投标</a:t>
            </a:r>
            <a:endParaRPr lang="zh-CN" altLang="en-US" dirty="0"/>
          </a:p>
        </p:txBody>
      </p:sp>
      <p:cxnSp>
        <p:nvCxnSpPr>
          <p:cNvPr id="5" name="直接连接符 4"/>
          <p:cNvCxnSpPr/>
          <p:nvPr/>
        </p:nvCxnSpPr>
        <p:spPr>
          <a:xfrm>
            <a:off x="0" y="1660664"/>
            <a:ext cx="12192000" cy="0"/>
          </a:xfrm>
          <a:prstGeom prst="line">
            <a:avLst/>
          </a:prstGeom>
          <a:noFill/>
          <a:ln w="57150" cap="flat" cmpd="sng" algn="ctr">
            <a:solidFill>
              <a:srgbClr val="0070C0"/>
            </a:solidFill>
            <a:prstDash val="solid"/>
            <a:miter lim="800000"/>
          </a:ln>
          <a:effectLst/>
        </p:spPr>
      </p:cxnSp>
      <p:sp>
        <p:nvSpPr>
          <p:cNvPr id="6" name="文本框 20"/>
          <p:cNvSpPr txBox="1"/>
          <p:nvPr/>
        </p:nvSpPr>
        <p:spPr>
          <a:xfrm>
            <a:off x="765175" y="2439194"/>
            <a:ext cx="10820400" cy="2492990"/>
          </a:xfrm>
          <a:prstGeom prst="rect">
            <a:avLst/>
          </a:prstGeom>
          <a:noFill/>
        </p:spPr>
        <p:txBody>
          <a:bodyPr wrap="square" rtlCol="0">
            <a:spAutoFit/>
          </a:bodyPr>
          <a:lstStyle/>
          <a:p>
            <a:pPr>
              <a:lnSpc>
                <a:spcPct val="150000"/>
              </a:lnSpc>
            </a:pPr>
            <a:r>
              <a:rPr lang="en-US" altLang="zh-CN" dirty="0"/>
              <a:t>       </a:t>
            </a:r>
            <a:r>
              <a:rPr lang="zh-CN" altLang="zh-CN" dirty="0"/>
              <a:t>投标人是响应招标、参加投标竞争的法人或者其他组织，依法招标的科研项目也可允许个人参与投标。</a:t>
            </a:r>
            <a:endParaRPr lang="en-US" altLang="zh-CN" dirty="0"/>
          </a:p>
          <a:p>
            <a:pPr>
              <a:lnSpc>
                <a:spcPct val="150000"/>
              </a:lnSpc>
            </a:pPr>
            <a:endParaRPr lang="en-US" altLang="zh-CN" sz="800" dirty="0"/>
          </a:p>
          <a:p>
            <a:pPr>
              <a:lnSpc>
                <a:spcPct val="150000"/>
              </a:lnSpc>
            </a:pPr>
            <a:r>
              <a:rPr lang="en-US" altLang="zh-CN" dirty="0"/>
              <a:t>       </a:t>
            </a:r>
            <a:r>
              <a:rPr lang="zh-CN" altLang="zh-CN" dirty="0"/>
              <a:t>与招标人存在利害关系，如可能影响招标公正性的法人、其他组织或者个人，不得参与投标。</a:t>
            </a:r>
            <a:endParaRPr lang="zh-CN" altLang="en-US" dirty="0"/>
          </a:p>
        </p:txBody>
      </p:sp>
      <p:sp>
        <p:nvSpPr>
          <p:cNvPr id="7" name="矩形 6"/>
          <p:cNvSpPr/>
          <p:nvPr/>
        </p:nvSpPr>
        <p:spPr>
          <a:xfrm>
            <a:off x="0" y="5880100"/>
            <a:ext cx="12192000" cy="977900"/>
          </a:xfrm>
          <a:prstGeom prst="rect">
            <a:avLst/>
          </a:prstGeom>
          <a:solidFill>
            <a:srgbClr val="3E5CCC"/>
          </a:solidFill>
          <a:ln w="12700" cap="flat" cmpd="sng" algn="ctr">
            <a:noFill/>
            <a:prstDash val="solid"/>
            <a:miter lim="800000"/>
          </a:ln>
          <a:effectLst/>
        </p:spPr>
        <p:txBody>
          <a:bodyPr rtlCol="0" anchor="ctr"/>
          <a:lstStyle/>
          <a:p>
            <a:pPr algn="ctr" defTabSz="914400"/>
            <a:endParaRPr lang="zh-CN" altLang="en-US" sz="1800" b="1" kern="0">
              <a:solidFill>
                <a:srgbClr val="FFFFFF"/>
              </a:solidFill>
              <a:latin typeface="Arial" panose="020B0604020202020204"/>
              <a:ea typeface="微软雅黑" panose="020B0503020204020204" pitchFamily="34" charset="-122"/>
            </a:endParaRPr>
          </a:p>
        </p:txBody>
      </p:sp>
      <p:sp>
        <p:nvSpPr>
          <p:cNvPr id="8" name="矩形 7"/>
          <p:cNvSpPr/>
          <p:nvPr/>
        </p:nvSpPr>
        <p:spPr>
          <a:xfrm>
            <a:off x="384175" y="1449421"/>
            <a:ext cx="11549905" cy="422486"/>
          </a:xfrm>
          <a:prstGeom prst="rect">
            <a:avLst/>
          </a:prstGeom>
          <a:solidFill>
            <a:srgbClr val="3E5CC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9" name="矩形 8"/>
          <p:cNvSpPr/>
          <p:nvPr/>
        </p:nvSpPr>
        <p:spPr>
          <a:xfrm>
            <a:off x="0" y="5710627"/>
            <a:ext cx="12192000" cy="174111"/>
          </a:xfrm>
          <a:prstGeom prst="rect">
            <a:avLst/>
          </a:prstGeom>
          <a:solidFill>
            <a:schemeClr val="bg1">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4" name="灯片编号占位符 3">
            <a:extLst>
              <a:ext uri="{FF2B5EF4-FFF2-40B4-BE49-F238E27FC236}">
                <a16:creationId xmlns:a16="http://schemas.microsoft.com/office/drawing/2014/main" id="{8FE313EB-B511-452A-B916-A3B028B7A313}"/>
              </a:ext>
            </a:extLst>
          </p:cNvPr>
          <p:cNvSpPr>
            <a:spLocks noGrp="1"/>
          </p:cNvSpPr>
          <p:nvPr>
            <p:ph type="sldNum" sz="quarter" idx="12"/>
          </p:nvPr>
        </p:nvSpPr>
        <p:spPr/>
        <p:txBody>
          <a:bodyPr/>
          <a:lstStyle/>
          <a:p>
            <a:fld id="{B6F15528-21DE-4FAA-801E-634DDDAF4B2B}" type="slidenum">
              <a:rPr lang="en-US" smtClean="0"/>
              <a:t>206</a:t>
            </a:fld>
            <a:endParaRPr lang="en-US" dirty="0"/>
          </a:p>
        </p:txBody>
      </p:sp>
      <p:sp>
        <p:nvSpPr>
          <p:cNvPr id="10" name="灯片编号占位符 8">
            <a:extLst>
              <a:ext uri="{FF2B5EF4-FFF2-40B4-BE49-F238E27FC236}">
                <a16:creationId xmlns:a16="http://schemas.microsoft.com/office/drawing/2014/main" id="{68A97B8C-0E99-4CAF-9B01-6EFD33E97C94}"/>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206</a:t>
            </a:fld>
            <a:endParaRPr kumimoji="0" lang="en-US" altLang="zh-CN" sz="1800" dirty="0">
              <a:latin typeface="Times New Roman" panose="02020603050405020304" pitchFamily="18" charset="0"/>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2.3.6 </a:t>
            </a:r>
            <a:r>
              <a:rPr lang="zh-CN" altLang="zh-CN" b="1" dirty="0"/>
              <a:t>投标</a:t>
            </a:r>
            <a:endParaRPr lang="zh-CN" altLang="en-US" dirty="0"/>
          </a:p>
        </p:txBody>
      </p:sp>
      <p:sp>
        <p:nvSpPr>
          <p:cNvPr id="3" name="内容占位符 2"/>
          <p:cNvSpPr>
            <a:spLocks noGrp="1"/>
          </p:cNvSpPr>
          <p:nvPr>
            <p:ph idx="1"/>
          </p:nvPr>
        </p:nvSpPr>
        <p:spPr>
          <a:xfrm>
            <a:off x="620749" y="1707089"/>
            <a:ext cx="10978515" cy="4572000"/>
          </a:xfrm>
        </p:spPr>
        <p:txBody>
          <a:bodyPr/>
          <a:lstStyle/>
          <a:p>
            <a:pPr lvl="0">
              <a:lnSpc>
                <a:spcPct val="150000"/>
              </a:lnSpc>
              <a:buFont typeface="Wingdings" panose="05000000000000000000" pitchFamily="2" charset="2"/>
              <a:buChar char="Ø"/>
            </a:pPr>
            <a:r>
              <a:rPr lang="zh-CN" altLang="zh-CN" dirty="0">
                <a:solidFill>
                  <a:schemeClr val="tx1"/>
                </a:solidFill>
              </a:rPr>
              <a:t>投标人应当按照招标文件的要求编制投标文件。投标文件应当对招标文件提出的实质性要求与条件做出实质性响应。</a:t>
            </a:r>
          </a:p>
          <a:p>
            <a:pPr lvl="0">
              <a:lnSpc>
                <a:spcPct val="150000"/>
              </a:lnSpc>
              <a:buFont typeface="Wingdings" panose="05000000000000000000" pitchFamily="2" charset="2"/>
              <a:buChar char="Ø"/>
            </a:pPr>
            <a:r>
              <a:rPr lang="zh-CN" altLang="zh-CN" dirty="0">
                <a:solidFill>
                  <a:schemeClr val="tx1"/>
                </a:solidFill>
              </a:rPr>
              <a:t>投标人应当在招标文件要求提交投标文件的截止时间前，将投标文件送达招标文件指定的投标地点。</a:t>
            </a:r>
          </a:p>
          <a:p>
            <a:pPr lvl="0">
              <a:lnSpc>
                <a:spcPct val="150000"/>
              </a:lnSpc>
              <a:buFont typeface="Wingdings" panose="05000000000000000000" pitchFamily="2" charset="2"/>
              <a:buChar char="Ø"/>
            </a:pPr>
            <a:r>
              <a:rPr lang="zh-CN" altLang="zh-CN" dirty="0">
                <a:solidFill>
                  <a:schemeClr val="tx1"/>
                </a:solidFill>
              </a:rPr>
              <a:t>投标人可以在招标文件要求的提交投标文件截止时间前，补充、修改或撤回已提交的投标文件，并书面通知招标人。</a:t>
            </a:r>
          </a:p>
          <a:p>
            <a:pPr>
              <a:lnSpc>
                <a:spcPct val="150000"/>
              </a:lnSpc>
              <a:buFont typeface="Wingdings" panose="05000000000000000000" pitchFamily="2" charset="2"/>
              <a:buChar char="Ø"/>
            </a:pPr>
            <a:r>
              <a:rPr lang="zh-CN" altLang="zh-CN" dirty="0">
                <a:solidFill>
                  <a:schemeClr val="tx1"/>
                </a:solidFill>
              </a:rPr>
              <a:t>投标人根据招标文件载明的项目实际情况，拟在中标后将中标项目的部分非主体、非关键性工作进行分包的，应当在投标文件中载明。</a:t>
            </a:r>
            <a:endParaRPr lang="zh-CN" altLang="en-US" dirty="0">
              <a:solidFill>
                <a:schemeClr val="tx1"/>
              </a:solidFill>
            </a:endParaRPr>
          </a:p>
        </p:txBody>
      </p:sp>
      <p:sp>
        <p:nvSpPr>
          <p:cNvPr id="5" name="矩形 4"/>
          <p:cNvSpPr/>
          <p:nvPr/>
        </p:nvSpPr>
        <p:spPr>
          <a:xfrm>
            <a:off x="14007" y="6172993"/>
            <a:ext cx="12192000" cy="689181"/>
          </a:xfrm>
          <a:prstGeom prst="rect">
            <a:avLst/>
          </a:prstGeom>
          <a:solidFill>
            <a:srgbClr val="838383">
              <a:lumMod val="20000"/>
              <a:lumOff val="80000"/>
              <a:alpha val="80000"/>
            </a:srgbClr>
          </a:solidFill>
          <a:ln w="12700" cap="flat" cmpd="sng" algn="ctr">
            <a:noFill/>
            <a:prstDash val="solid"/>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838383">
                  <a:lumMod val="50000"/>
                </a:srgbClr>
              </a:solidFill>
              <a:effectLst/>
              <a:uLnTx/>
              <a:uFillTx/>
              <a:latin typeface="Arial" panose="020B0604020202020204"/>
              <a:ea typeface="微软雅黑" panose="020B0503020204020204" pitchFamily="34" charset="-122"/>
              <a:cs typeface="+mn-cs"/>
            </a:endParaRPr>
          </a:p>
        </p:txBody>
      </p:sp>
      <p:sp>
        <p:nvSpPr>
          <p:cNvPr id="6" name="矩形 5"/>
          <p:cNvSpPr/>
          <p:nvPr/>
        </p:nvSpPr>
        <p:spPr>
          <a:xfrm>
            <a:off x="-3088" y="5803519"/>
            <a:ext cx="12198349" cy="7232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7" name="组合 6"/>
          <p:cNvGrpSpPr/>
          <p:nvPr/>
        </p:nvGrpSpPr>
        <p:grpSpPr>
          <a:xfrm flipH="1">
            <a:off x="9117850" y="5487194"/>
            <a:ext cx="3229725" cy="1301644"/>
            <a:chOff x="-8805" y="5407865"/>
            <a:chExt cx="3213509" cy="1301644"/>
          </a:xfrm>
        </p:grpSpPr>
        <p:sp>
          <p:nvSpPr>
            <p:cNvPr id="8" name="矩形 7"/>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矩形 16"/>
          <p:cNvSpPr/>
          <p:nvPr/>
        </p:nvSpPr>
        <p:spPr>
          <a:xfrm>
            <a:off x="0" y="1448594"/>
            <a:ext cx="12198349" cy="7232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8" name="灯片编号占位符 17">
            <a:extLst>
              <a:ext uri="{FF2B5EF4-FFF2-40B4-BE49-F238E27FC236}">
                <a16:creationId xmlns:a16="http://schemas.microsoft.com/office/drawing/2014/main" id="{5F89B882-5AFE-4A88-A4DC-840AC26A3EBF}"/>
              </a:ext>
            </a:extLst>
          </p:cNvPr>
          <p:cNvSpPr>
            <a:spLocks noGrp="1"/>
          </p:cNvSpPr>
          <p:nvPr>
            <p:ph type="sldNum" sz="quarter" idx="12"/>
          </p:nvPr>
        </p:nvSpPr>
        <p:spPr/>
        <p:txBody>
          <a:bodyPr/>
          <a:lstStyle/>
          <a:p>
            <a:fld id="{B6F15528-21DE-4FAA-801E-634DDDAF4B2B}" type="slidenum">
              <a:rPr lang="en-US" smtClean="0"/>
              <a:t>207</a:t>
            </a:fld>
            <a:endParaRPr lang="en-US" dirty="0"/>
          </a:p>
        </p:txBody>
      </p:sp>
      <p:sp>
        <p:nvSpPr>
          <p:cNvPr id="19" name="灯片编号占位符 8">
            <a:extLst>
              <a:ext uri="{FF2B5EF4-FFF2-40B4-BE49-F238E27FC236}">
                <a16:creationId xmlns:a16="http://schemas.microsoft.com/office/drawing/2014/main" id="{9FE207D8-DE26-443B-B62B-E33F4FD29D43}"/>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207</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2.3.7</a:t>
            </a:r>
            <a:r>
              <a:rPr lang="en-US" altLang="zh-CN" dirty="0"/>
              <a:t> </a:t>
            </a:r>
            <a:r>
              <a:rPr lang="zh-CN" altLang="zh-CN" b="1" dirty="0"/>
              <a:t>开标、评标和中标</a:t>
            </a:r>
            <a:endParaRPr lang="zh-CN" altLang="en-US" dirty="0"/>
          </a:p>
        </p:txBody>
      </p:sp>
      <p:sp>
        <p:nvSpPr>
          <p:cNvPr id="3" name="内容占位符 2"/>
          <p:cNvSpPr>
            <a:spLocks noGrp="1"/>
          </p:cNvSpPr>
          <p:nvPr>
            <p:ph idx="1"/>
          </p:nvPr>
        </p:nvSpPr>
        <p:spPr>
          <a:xfrm>
            <a:off x="765175" y="3124994"/>
            <a:ext cx="10978515" cy="2819400"/>
          </a:xfrm>
        </p:spPr>
        <p:txBody>
          <a:bodyPr>
            <a:noAutofit/>
          </a:bodyPr>
          <a:lstStyle/>
          <a:p>
            <a:pPr marL="0" indent="0">
              <a:lnSpc>
                <a:spcPct val="160000"/>
              </a:lnSpc>
              <a:buNone/>
            </a:pPr>
            <a:r>
              <a:rPr lang="en-US" altLang="zh-CN" sz="2800" dirty="0">
                <a:solidFill>
                  <a:schemeClr val="tx1"/>
                </a:solidFill>
              </a:rPr>
              <a:t>      </a:t>
            </a:r>
            <a:r>
              <a:rPr lang="zh-CN" altLang="zh-CN" sz="2800" dirty="0">
                <a:solidFill>
                  <a:schemeClr val="tx1"/>
                </a:solidFill>
              </a:rPr>
              <a:t>开标原则上应当在招标文件规定的提交投标文件截止时间的同一时间公开进行；开标地点必须是招标文件中预先规定的地点。</a:t>
            </a:r>
            <a:endParaRPr lang="en-US" altLang="zh-CN" sz="2800" dirty="0">
              <a:solidFill>
                <a:schemeClr val="tx1"/>
              </a:solidFill>
            </a:endParaRPr>
          </a:p>
          <a:p>
            <a:pPr marL="0" indent="0">
              <a:lnSpc>
                <a:spcPct val="160000"/>
              </a:lnSpc>
              <a:buNone/>
            </a:pPr>
            <a:r>
              <a:rPr lang="en-US" altLang="zh-CN" sz="2800" dirty="0">
                <a:solidFill>
                  <a:schemeClr val="tx1"/>
                </a:solidFill>
              </a:rPr>
              <a:t>      </a:t>
            </a:r>
            <a:r>
              <a:rPr lang="zh-CN" altLang="zh-CN" sz="2800" dirty="0">
                <a:solidFill>
                  <a:schemeClr val="tx1"/>
                </a:solidFill>
              </a:rPr>
              <a:t>开标由招标人主持，邀请所有投标人参加。</a:t>
            </a:r>
            <a:endParaRPr lang="zh-CN" altLang="en-US" sz="2800" dirty="0">
              <a:solidFill>
                <a:schemeClr val="tx1"/>
              </a:solidFill>
            </a:endParaRPr>
          </a:p>
        </p:txBody>
      </p:sp>
      <p:sp>
        <p:nvSpPr>
          <p:cNvPr id="4" name="内容占位符 3"/>
          <p:cNvSpPr>
            <a:spLocks noGrp="1"/>
          </p:cNvSpPr>
          <p:nvPr>
            <p:ph idx="13"/>
          </p:nvPr>
        </p:nvSpPr>
        <p:spPr>
          <a:xfrm>
            <a:off x="841375" y="1219994"/>
            <a:ext cx="10747058" cy="464458"/>
          </a:xfrm>
        </p:spPr>
        <p:txBody>
          <a:bodyPr>
            <a:noAutofit/>
          </a:bodyPr>
          <a:lstStyle/>
          <a:p>
            <a:r>
              <a:rPr lang="en-US" altLang="zh-CN" sz="2400" b="1" dirty="0"/>
              <a:t>1.   </a:t>
            </a:r>
            <a:r>
              <a:rPr lang="zh-CN" altLang="zh-CN" sz="2400" b="1" dirty="0"/>
              <a:t>开标</a:t>
            </a:r>
            <a:endParaRPr lang="zh-CN" altLang="en-US" sz="2400" b="1" dirty="0"/>
          </a:p>
        </p:txBody>
      </p:sp>
      <p:sp>
        <p:nvSpPr>
          <p:cNvPr id="8" name="矩形 7"/>
          <p:cNvSpPr/>
          <p:nvPr/>
        </p:nvSpPr>
        <p:spPr>
          <a:xfrm>
            <a:off x="0" y="5944394"/>
            <a:ext cx="12192000" cy="913606"/>
          </a:xfrm>
          <a:prstGeom prst="rect">
            <a:avLst/>
          </a:prstGeom>
          <a:solidFill>
            <a:schemeClr val="accent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cxnSp>
        <p:nvCxnSpPr>
          <p:cNvPr id="9" name="直接连接符 8"/>
          <p:cNvCxnSpPr/>
          <p:nvPr/>
        </p:nvCxnSpPr>
        <p:spPr>
          <a:xfrm>
            <a:off x="-35378" y="2356135"/>
            <a:ext cx="12192000" cy="0"/>
          </a:xfrm>
          <a:prstGeom prst="line">
            <a:avLst/>
          </a:prstGeom>
          <a:noFill/>
          <a:ln w="57150" cap="flat" cmpd="sng" algn="ctr">
            <a:solidFill>
              <a:schemeClr val="accent2"/>
            </a:solidFill>
            <a:prstDash val="solid"/>
            <a:miter lim="800000"/>
          </a:ln>
          <a:effectLst/>
        </p:spPr>
      </p:cxnSp>
      <p:sp>
        <p:nvSpPr>
          <p:cNvPr id="10" name="矩形 9"/>
          <p:cNvSpPr/>
          <p:nvPr/>
        </p:nvSpPr>
        <p:spPr>
          <a:xfrm>
            <a:off x="3385295" y="2006520"/>
            <a:ext cx="8792191" cy="736600"/>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11" name="矩形 10"/>
          <p:cNvSpPr/>
          <p:nvPr/>
        </p:nvSpPr>
        <p:spPr>
          <a:xfrm>
            <a:off x="2344511" y="2006520"/>
            <a:ext cx="685801" cy="737474"/>
          </a:xfrm>
          <a:prstGeom prst="rect">
            <a:avLst/>
          </a:prstGeom>
          <a:solidFill>
            <a:srgbClr val="7CC43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12" name="矩形 11"/>
          <p:cNvSpPr/>
          <p:nvPr/>
        </p:nvSpPr>
        <p:spPr>
          <a:xfrm>
            <a:off x="1673675" y="1976697"/>
            <a:ext cx="381001" cy="737474"/>
          </a:xfrm>
          <a:prstGeom prst="rect">
            <a:avLst/>
          </a:prstGeom>
          <a:solidFill>
            <a:srgbClr val="7CC43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13" name="矩形 12"/>
          <p:cNvSpPr/>
          <p:nvPr/>
        </p:nvSpPr>
        <p:spPr>
          <a:xfrm>
            <a:off x="1200149" y="1976697"/>
            <a:ext cx="190501" cy="737474"/>
          </a:xfrm>
          <a:prstGeom prst="rect">
            <a:avLst/>
          </a:prstGeom>
          <a:solidFill>
            <a:srgbClr val="7CC43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6" name="灯片编号占位符 5">
            <a:extLst>
              <a:ext uri="{FF2B5EF4-FFF2-40B4-BE49-F238E27FC236}">
                <a16:creationId xmlns:a16="http://schemas.microsoft.com/office/drawing/2014/main" id="{A4828954-834D-4606-9D7E-0CD283BF8AA1}"/>
              </a:ext>
            </a:extLst>
          </p:cNvPr>
          <p:cNvSpPr>
            <a:spLocks noGrp="1"/>
          </p:cNvSpPr>
          <p:nvPr>
            <p:ph type="sldNum" sz="quarter" idx="12"/>
          </p:nvPr>
        </p:nvSpPr>
        <p:spPr/>
        <p:txBody>
          <a:bodyPr/>
          <a:lstStyle/>
          <a:p>
            <a:fld id="{B6F15528-21DE-4FAA-801E-634DDDAF4B2B}" type="slidenum">
              <a:rPr lang="en-US" smtClean="0"/>
              <a:t>208</a:t>
            </a:fld>
            <a:endParaRPr lang="en-US" dirty="0"/>
          </a:p>
        </p:txBody>
      </p:sp>
      <p:sp>
        <p:nvSpPr>
          <p:cNvPr id="14" name="灯片编号占位符 8">
            <a:extLst>
              <a:ext uri="{FF2B5EF4-FFF2-40B4-BE49-F238E27FC236}">
                <a16:creationId xmlns:a16="http://schemas.microsoft.com/office/drawing/2014/main" id="{97B02EE1-4AC6-4CF3-B97B-C659044FDE27}"/>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208</a:t>
            </a:fld>
            <a:endParaRPr kumimoji="0" lang="en-US" altLang="zh-CN" sz="1800" dirty="0">
              <a:latin typeface="Times New Roman" panose="02020603050405020304" pitchFamily="18" charset="0"/>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2.3.7</a:t>
            </a:r>
            <a:r>
              <a:rPr lang="en-US" altLang="zh-CN" dirty="0"/>
              <a:t> </a:t>
            </a:r>
            <a:r>
              <a:rPr lang="zh-CN" altLang="zh-CN" b="1" dirty="0"/>
              <a:t>开标、评标和中标</a:t>
            </a:r>
            <a:endParaRPr lang="zh-CN" altLang="en-US" dirty="0"/>
          </a:p>
        </p:txBody>
      </p:sp>
      <p:sp>
        <p:nvSpPr>
          <p:cNvPr id="9" name="Rectangle 22"/>
          <p:cNvSpPr>
            <a:spLocks noChangeArrowheads="1"/>
          </p:cNvSpPr>
          <p:nvPr/>
        </p:nvSpPr>
        <p:spPr bwMode="auto">
          <a:xfrm>
            <a:off x="-15425" y="838994"/>
            <a:ext cx="12213773" cy="5867400"/>
          </a:xfrm>
          <a:prstGeom prst="rect">
            <a:avLst/>
          </a:prstGeom>
          <a:solidFill>
            <a:schemeClr val="bg1">
              <a:lumMod val="95000"/>
            </a:schemeClr>
          </a:solidFill>
          <a:ln>
            <a:noFill/>
          </a:ln>
          <a:effectLst/>
        </p:spPr>
        <p:txBody>
          <a:bodyPr wrap="none" anchor="ctr"/>
          <a:lstStyle/>
          <a:p>
            <a:endParaRPr lang="zh-CN" altLang="en-US" dirty="0"/>
          </a:p>
        </p:txBody>
      </p:sp>
      <p:sp>
        <p:nvSpPr>
          <p:cNvPr id="12" name="Text Box 8"/>
          <p:cNvSpPr txBox="1">
            <a:spLocks noChangeArrowheads="1"/>
          </p:cNvSpPr>
          <p:nvPr/>
        </p:nvSpPr>
        <p:spPr bwMode="auto">
          <a:xfrm>
            <a:off x="633695" y="1448594"/>
            <a:ext cx="105918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dirty="0"/>
              <a:t>       </a:t>
            </a:r>
            <a:r>
              <a:rPr lang="zh-CN" altLang="zh-CN" dirty="0"/>
              <a:t>评标工作由招标人依法组建的评标委员会负责。依法必须进行招标的软件工程项目，其评标委员会由招标人的代表以及相关技术、经济等方面的专家组成，成员人数为五人以上单数，其中技术、经济等方面的专家不得少于评标成员总人数的三分之二。</a:t>
            </a:r>
            <a:endParaRPr lang="zh-CN" altLang="en-US" dirty="0"/>
          </a:p>
        </p:txBody>
      </p:sp>
      <p:sp>
        <p:nvSpPr>
          <p:cNvPr id="23" name="矩形 22"/>
          <p:cNvSpPr/>
          <p:nvPr/>
        </p:nvSpPr>
        <p:spPr>
          <a:xfrm>
            <a:off x="-15422" y="6172994"/>
            <a:ext cx="12213772" cy="685801"/>
          </a:xfrm>
          <a:prstGeom prst="rect">
            <a:avLst/>
          </a:prstGeom>
          <a:solidFill>
            <a:srgbClr val="74B836"/>
          </a:solidFill>
          <a:ln>
            <a:solidFill>
              <a:srgbClr val="74B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4071" y="3513019"/>
            <a:ext cx="12216671" cy="45719"/>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内容占位符 4"/>
          <p:cNvSpPr txBox="1"/>
          <p:nvPr/>
        </p:nvSpPr>
        <p:spPr>
          <a:xfrm>
            <a:off x="-1" y="3270136"/>
            <a:ext cx="6708775" cy="464458"/>
          </a:xfrm>
          <a:prstGeom prst="rect">
            <a:avLst/>
          </a:prstGeom>
          <a:solidFill>
            <a:srgbClr val="7CC43A"/>
          </a:solidFill>
        </p:spPr>
        <p:txBody>
          <a:bodyPr>
            <a:norm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gn="ctr">
              <a:buNone/>
            </a:pPr>
            <a:r>
              <a:rPr lang="zh-CN" altLang="zh-CN" b="1" dirty="0">
                <a:solidFill>
                  <a:schemeClr val="bg1"/>
                </a:solidFill>
              </a:rPr>
              <a:t>中标人的投标应当符合下列条件之一</a:t>
            </a:r>
            <a:r>
              <a:rPr lang="zh-CN" altLang="en-US" b="1" dirty="0">
                <a:solidFill>
                  <a:schemeClr val="bg1"/>
                </a:solidFill>
              </a:rPr>
              <a:t>：</a:t>
            </a:r>
          </a:p>
        </p:txBody>
      </p:sp>
      <p:sp>
        <p:nvSpPr>
          <p:cNvPr id="30" name="Text Box 8"/>
          <p:cNvSpPr txBox="1">
            <a:spLocks noChangeArrowheads="1"/>
          </p:cNvSpPr>
          <p:nvPr/>
        </p:nvSpPr>
        <p:spPr bwMode="auto">
          <a:xfrm>
            <a:off x="881721" y="4007829"/>
            <a:ext cx="10419480" cy="2094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lvl="0" indent="-342900">
              <a:lnSpc>
                <a:spcPct val="110000"/>
              </a:lnSpc>
              <a:buFont typeface="Wingdings" panose="05000000000000000000" pitchFamily="2" charset="2"/>
              <a:buChar char="Ø"/>
            </a:pPr>
            <a:r>
              <a:rPr lang="zh-CN" altLang="zh-CN" dirty="0"/>
              <a:t>能够最大限度地满足招标文件中规定的各项综合评价标准；</a:t>
            </a:r>
          </a:p>
          <a:p>
            <a:pPr marL="342900" indent="-342900">
              <a:lnSpc>
                <a:spcPct val="110000"/>
              </a:lnSpc>
              <a:buFont typeface="Wingdings" panose="05000000000000000000" pitchFamily="2" charset="2"/>
              <a:buChar char="Ø"/>
            </a:pPr>
            <a:r>
              <a:rPr lang="zh-CN" altLang="zh-CN" dirty="0"/>
              <a:t>能够满足招标文件的实质性要求，并且经评审的投标价格最低；但是投标价格低于成本的除外。少数软件工程项目的投资方为了保证项目的质量，采用的是价格按所有投标方报价的算术平均值作为最高分的，必须按招标文件中明确的评分标准计算。</a:t>
            </a:r>
            <a:endParaRPr lang="zh-CN" altLang="en-US" dirty="0"/>
          </a:p>
        </p:txBody>
      </p:sp>
      <p:sp>
        <p:nvSpPr>
          <p:cNvPr id="10" name="内容占位符 3"/>
          <p:cNvSpPr>
            <a:spLocks noGrp="1"/>
          </p:cNvSpPr>
          <p:nvPr>
            <p:ph idx="13"/>
          </p:nvPr>
        </p:nvSpPr>
        <p:spPr>
          <a:xfrm>
            <a:off x="668185" y="925431"/>
            <a:ext cx="10747058" cy="464458"/>
          </a:xfrm>
        </p:spPr>
        <p:txBody>
          <a:bodyPr>
            <a:noAutofit/>
          </a:bodyPr>
          <a:lstStyle/>
          <a:p>
            <a:r>
              <a:rPr lang="en-US" altLang="zh-CN" sz="2400" b="1" dirty="0"/>
              <a:t>2.  </a:t>
            </a:r>
            <a:r>
              <a:rPr lang="zh-CN" altLang="en-US" sz="2400" b="1" dirty="0"/>
              <a:t>评</a:t>
            </a:r>
            <a:r>
              <a:rPr lang="zh-CN" altLang="zh-CN" sz="2400" b="1" dirty="0"/>
              <a:t>标</a:t>
            </a:r>
            <a:endParaRPr lang="zh-CN" altLang="en-US" sz="2400" b="1" dirty="0"/>
          </a:p>
        </p:txBody>
      </p:sp>
      <p:sp>
        <p:nvSpPr>
          <p:cNvPr id="4" name="灯片编号占位符 3">
            <a:extLst>
              <a:ext uri="{FF2B5EF4-FFF2-40B4-BE49-F238E27FC236}">
                <a16:creationId xmlns:a16="http://schemas.microsoft.com/office/drawing/2014/main" id="{5DF1476D-0754-4CFF-B979-CFE5566D2900}"/>
              </a:ext>
            </a:extLst>
          </p:cNvPr>
          <p:cNvSpPr>
            <a:spLocks noGrp="1"/>
          </p:cNvSpPr>
          <p:nvPr>
            <p:ph type="sldNum" sz="quarter" idx="12"/>
          </p:nvPr>
        </p:nvSpPr>
        <p:spPr/>
        <p:txBody>
          <a:bodyPr/>
          <a:lstStyle/>
          <a:p>
            <a:fld id="{B6F15528-21DE-4FAA-801E-634DDDAF4B2B}" type="slidenum">
              <a:rPr lang="en-US" smtClean="0"/>
              <a:t>209</a:t>
            </a:fld>
            <a:endParaRPr lang="en-US" dirty="0"/>
          </a:p>
        </p:txBody>
      </p:sp>
      <p:sp>
        <p:nvSpPr>
          <p:cNvPr id="11" name="灯片编号占位符 8">
            <a:extLst>
              <a:ext uri="{FF2B5EF4-FFF2-40B4-BE49-F238E27FC236}">
                <a16:creationId xmlns:a16="http://schemas.microsoft.com/office/drawing/2014/main" id="{DB467175-0926-417F-8839-9D975138B89D}"/>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209</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0">
                                            <p:txEl>
                                              <p:pRg st="0" end="0"/>
                                            </p:txEl>
                                          </p:spTgt>
                                        </p:tgtEl>
                                        <p:attrNameLst>
                                          <p:attrName>style.visibility</p:attrName>
                                        </p:attrNameLst>
                                      </p:cBhvr>
                                      <p:to>
                                        <p:strVal val="visible"/>
                                      </p:to>
                                    </p:set>
                                    <p:anim calcmode="lin" valueType="num">
                                      <p:cBhvr additive="base">
                                        <p:cTn id="17"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0">
                                            <p:txEl>
                                              <p:pRg st="1" end="1"/>
                                            </p:txEl>
                                          </p:spTgt>
                                        </p:tgtEl>
                                        <p:attrNameLst>
                                          <p:attrName>style.visibility</p:attrName>
                                        </p:attrNameLst>
                                      </p:cBhvr>
                                      <p:to>
                                        <p:strVal val="visible"/>
                                      </p:to>
                                    </p:set>
                                    <p:anim calcmode="lin" valueType="num">
                                      <p:cBhvr additive="base">
                                        <p:cTn id="23" dur="500" fill="hold"/>
                                        <p:tgtEl>
                                          <p:spTgt spid="30">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0">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29"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dirty="0"/>
              <a:t>1.1.3 </a:t>
            </a:r>
            <a:r>
              <a:rPr lang="zh-CN" altLang="en-US" dirty="0"/>
              <a:t>软件企业</a:t>
            </a:r>
          </a:p>
        </p:txBody>
      </p:sp>
      <p:sp>
        <p:nvSpPr>
          <p:cNvPr id="2"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4"/>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TextBox 6"/>
          <p:cNvSpPr txBox="1"/>
          <p:nvPr/>
        </p:nvSpPr>
        <p:spPr>
          <a:xfrm>
            <a:off x="993775" y="1339004"/>
            <a:ext cx="6248400" cy="584775"/>
          </a:xfrm>
          <a:prstGeom prst="rect">
            <a:avLst/>
          </a:prstGeom>
          <a:noFill/>
        </p:spPr>
        <p:txBody>
          <a:bodyPr wrap="square" rtlCol="0">
            <a:spAutoFit/>
          </a:bodyPr>
          <a:lstStyle/>
          <a:p>
            <a:r>
              <a:rPr lang="en-US" altLang="zh-CN" sz="3200" dirty="0"/>
              <a:t>1</a:t>
            </a:r>
            <a:r>
              <a:rPr lang="zh-CN" altLang="en-US" sz="3200" dirty="0"/>
              <a:t>、软件企业的组织结构</a:t>
            </a:r>
          </a:p>
        </p:txBody>
      </p:sp>
      <p:sp>
        <p:nvSpPr>
          <p:cNvPr id="8" name="TextBox 7"/>
          <p:cNvSpPr txBox="1"/>
          <p:nvPr/>
        </p:nvSpPr>
        <p:spPr>
          <a:xfrm>
            <a:off x="3889375" y="2591594"/>
            <a:ext cx="6172200" cy="2677656"/>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zh-CN" altLang="en-US" sz="2800" dirty="0"/>
              <a:t>直线职能式组织结构</a:t>
            </a:r>
            <a:endParaRPr lang="en-US" altLang="zh-CN" sz="2800" dirty="0"/>
          </a:p>
          <a:p>
            <a:pPr marL="457200" indent="-457200">
              <a:lnSpc>
                <a:spcPct val="150000"/>
              </a:lnSpc>
              <a:buFont typeface="Wingdings" panose="05000000000000000000" pitchFamily="2" charset="2"/>
              <a:buChar char="Ø"/>
            </a:pPr>
            <a:r>
              <a:rPr lang="zh-CN" altLang="en-US" sz="2800" dirty="0"/>
              <a:t>矩阵式组织结构</a:t>
            </a:r>
            <a:endParaRPr lang="en-US" altLang="zh-CN" sz="2800" dirty="0"/>
          </a:p>
          <a:p>
            <a:pPr marL="457200" indent="-457200">
              <a:lnSpc>
                <a:spcPct val="150000"/>
              </a:lnSpc>
              <a:buFont typeface="Wingdings" panose="05000000000000000000" pitchFamily="2" charset="2"/>
              <a:buChar char="Ø"/>
            </a:pPr>
            <a:r>
              <a:rPr lang="zh-CN" altLang="en-US" sz="2800" dirty="0"/>
              <a:t>事业部制组织结构</a:t>
            </a:r>
            <a:endParaRPr lang="en-US" altLang="zh-CN" sz="2800" dirty="0"/>
          </a:p>
          <a:p>
            <a:pPr marL="457200" indent="-457200">
              <a:lnSpc>
                <a:spcPct val="150000"/>
              </a:lnSpc>
              <a:buFont typeface="Wingdings" panose="05000000000000000000" pitchFamily="2" charset="2"/>
              <a:buChar char="Ø"/>
            </a:pPr>
            <a:r>
              <a:rPr lang="zh-CN" altLang="en-US" sz="2800" dirty="0"/>
              <a:t>网络式组织结构</a:t>
            </a:r>
          </a:p>
        </p:txBody>
      </p:sp>
      <p:sp>
        <p:nvSpPr>
          <p:cNvPr id="6" name="灯片编号占位符 5">
            <a:extLst>
              <a:ext uri="{FF2B5EF4-FFF2-40B4-BE49-F238E27FC236}">
                <a16:creationId xmlns:a16="http://schemas.microsoft.com/office/drawing/2014/main" id="{1931EAC3-D558-4BD9-A24D-1959152992C4}"/>
              </a:ext>
            </a:extLst>
          </p:cNvPr>
          <p:cNvSpPr>
            <a:spLocks noGrp="1"/>
          </p:cNvSpPr>
          <p:nvPr>
            <p:ph type="sldNum" sz="quarter" idx="12"/>
          </p:nvPr>
        </p:nvSpPr>
        <p:spPr/>
        <p:txBody>
          <a:bodyPr/>
          <a:lstStyle/>
          <a:p>
            <a:fld id="{B6F15528-21DE-4FAA-801E-634DDDAF4B2B}" type="slidenum">
              <a:rPr lang="en-US" smtClean="0"/>
              <a:t>21</a:t>
            </a:fld>
            <a:endParaRPr lang="en-US" dirty="0"/>
          </a:p>
        </p:txBody>
      </p:sp>
      <p:sp>
        <p:nvSpPr>
          <p:cNvPr id="9" name="灯片编号占位符 8">
            <a:extLst>
              <a:ext uri="{FF2B5EF4-FFF2-40B4-BE49-F238E27FC236}">
                <a16:creationId xmlns:a16="http://schemas.microsoft.com/office/drawing/2014/main" id="{E87B900F-FB38-4EE3-8356-FCB2078AA03B}"/>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21</a:t>
            </a:fld>
            <a:endParaRPr kumimoji="0" lang="en-US" altLang="zh-CN" sz="1800">
              <a:latin typeface="Times New Roman" panose="02020603050405020304" pitchFamily="18" charset="0"/>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2.3.7</a:t>
            </a:r>
            <a:r>
              <a:rPr lang="en-US" altLang="zh-CN" dirty="0"/>
              <a:t> </a:t>
            </a:r>
            <a:r>
              <a:rPr lang="zh-CN" altLang="zh-CN" b="1" dirty="0"/>
              <a:t>开标、评标和中标</a:t>
            </a:r>
            <a:endParaRPr lang="zh-CN" altLang="en-US" dirty="0"/>
          </a:p>
        </p:txBody>
      </p:sp>
      <p:sp>
        <p:nvSpPr>
          <p:cNvPr id="9" name="Rectangle 22"/>
          <p:cNvSpPr>
            <a:spLocks noChangeArrowheads="1"/>
          </p:cNvSpPr>
          <p:nvPr/>
        </p:nvSpPr>
        <p:spPr bwMode="auto">
          <a:xfrm>
            <a:off x="-15425" y="838994"/>
            <a:ext cx="12213773" cy="5867400"/>
          </a:xfrm>
          <a:prstGeom prst="rect">
            <a:avLst/>
          </a:prstGeom>
          <a:solidFill>
            <a:schemeClr val="bg1">
              <a:lumMod val="95000"/>
            </a:schemeClr>
          </a:solidFill>
          <a:ln>
            <a:noFill/>
          </a:ln>
          <a:effectLst/>
        </p:spPr>
        <p:txBody>
          <a:bodyPr wrap="none" anchor="ctr"/>
          <a:lstStyle/>
          <a:p>
            <a:endParaRPr lang="zh-CN" altLang="en-US" dirty="0"/>
          </a:p>
        </p:txBody>
      </p:sp>
      <p:sp>
        <p:nvSpPr>
          <p:cNvPr id="12" name="Text Box 8"/>
          <p:cNvSpPr txBox="1">
            <a:spLocks noChangeArrowheads="1"/>
          </p:cNvSpPr>
          <p:nvPr/>
        </p:nvSpPr>
        <p:spPr bwMode="auto">
          <a:xfrm>
            <a:off x="795564" y="2591594"/>
            <a:ext cx="1059180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en-US" altLang="zh-CN" dirty="0"/>
              <a:t>       </a:t>
            </a:r>
            <a:r>
              <a:rPr lang="zh-CN" altLang="zh-CN" dirty="0"/>
              <a:t>中标人确定后，招标人应当向中标人发出中标通知书，并同时将中标结果通知所有未中标的投标人。</a:t>
            </a:r>
            <a:endParaRPr lang="en-US" altLang="zh-CN" dirty="0"/>
          </a:p>
          <a:p>
            <a:pPr>
              <a:lnSpc>
                <a:spcPct val="150000"/>
              </a:lnSpc>
            </a:pPr>
            <a:r>
              <a:rPr lang="en-US" altLang="zh-CN" dirty="0"/>
              <a:t>       </a:t>
            </a:r>
            <a:r>
              <a:rPr lang="zh-CN" altLang="zh-CN" dirty="0"/>
              <a:t>中标通知书对招标人和中标人具有同等法律效力。</a:t>
            </a:r>
            <a:endParaRPr lang="en-US" altLang="zh-CN" dirty="0"/>
          </a:p>
          <a:p>
            <a:pPr>
              <a:lnSpc>
                <a:spcPct val="150000"/>
              </a:lnSpc>
            </a:pPr>
            <a:r>
              <a:rPr lang="en-US" altLang="zh-CN" dirty="0"/>
              <a:t>       </a:t>
            </a:r>
            <a:r>
              <a:rPr lang="zh-CN" altLang="zh-CN" dirty="0"/>
              <a:t>中标通知书发出后，招标人改变中标结果的，或者中标人放弃中标项目的，应当依法承担法律责任。</a:t>
            </a:r>
            <a:endParaRPr lang="zh-CN" altLang="en-US" dirty="0"/>
          </a:p>
        </p:txBody>
      </p:sp>
      <p:sp>
        <p:nvSpPr>
          <p:cNvPr id="23" name="矩形 22"/>
          <p:cNvSpPr/>
          <p:nvPr/>
        </p:nvSpPr>
        <p:spPr>
          <a:xfrm>
            <a:off x="-15422" y="6172994"/>
            <a:ext cx="12213772" cy="685801"/>
          </a:xfrm>
          <a:prstGeom prst="rect">
            <a:avLst/>
          </a:prstGeom>
          <a:solidFill>
            <a:srgbClr val="74B836"/>
          </a:solidFill>
          <a:ln>
            <a:solidFill>
              <a:srgbClr val="74B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内容占位符 3"/>
          <p:cNvSpPr>
            <a:spLocks noGrp="1"/>
          </p:cNvSpPr>
          <p:nvPr>
            <p:ph idx="13"/>
          </p:nvPr>
        </p:nvSpPr>
        <p:spPr>
          <a:xfrm>
            <a:off x="613210" y="1143794"/>
            <a:ext cx="10747058" cy="464458"/>
          </a:xfrm>
        </p:spPr>
        <p:txBody>
          <a:bodyPr>
            <a:noAutofit/>
          </a:bodyPr>
          <a:lstStyle/>
          <a:p>
            <a:r>
              <a:rPr lang="en-US" altLang="zh-CN" sz="2400" b="1" dirty="0"/>
              <a:t>3.  </a:t>
            </a:r>
            <a:r>
              <a:rPr lang="zh-CN" altLang="en-US" sz="2400" b="1" dirty="0"/>
              <a:t>中</a:t>
            </a:r>
            <a:r>
              <a:rPr lang="zh-CN" altLang="zh-CN" sz="2400" b="1" dirty="0"/>
              <a:t>标</a:t>
            </a:r>
            <a:endParaRPr lang="zh-CN" altLang="en-US" sz="2400" b="1" dirty="0"/>
          </a:p>
        </p:txBody>
      </p:sp>
      <p:cxnSp>
        <p:nvCxnSpPr>
          <p:cNvPr id="11" name="直接连接符 10"/>
          <p:cNvCxnSpPr/>
          <p:nvPr/>
        </p:nvCxnSpPr>
        <p:spPr>
          <a:xfrm>
            <a:off x="-35378" y="1949431"/>
            <a:ext cx="12233728" cy="32291"/>
          </a:xfrm>
          <a:prstGeom prst="line">
            <a:avLst/>
          </a:prstGeom>
          <a:noFill/>
          <a:ln w="57150" cap="flat" cmpd="sng" algn="ctr">
            <a:solidFill>
              <a:srgbClr val="0070C0"/>
            </a:solidFill>
            <a:prstDash val="solid"/>
            <a:miter lim="800000"/>
          </a:ln>
          <a:effectLst/>
        </p:spPr>
      </p:cxnSp>
      <p:sp>
        <p:nvSpPr>
          <p:cNvPr id="13" name="矩形 12"/>
          <p:cNvSpPr/>
          <p:nvPr/>
        </p:nvSpPr>
        <p:spPr>
          <a:xfrm>
            <a:off x="7781367" y="1752668"/>
            <a:ext cx="4490008" cy="457201"/>
          </a:xfrm>
          <a:prstGeom prst="rect">
            <a:avLst/>
          </a:prstGeom>
          <a:solidFill>
            <a:srgbClr val="0070C0"/>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14" name="矩形 13"/>
          <p:cNvSpPr/>
          <p:nvPr/>
        </p:nvSpPr>
        <p:spPr>
          <a:xfrm>
            <a:off x="2687410" y="1752850"/>
            <a:ext cx="342902" cy="457744"/>
          </a:xfrm>
          <a:prstGeom prst="rect">
            <a:avLst/>
          </a:prstGeom>
          <a:solidFill>
            <a:srgbClr val="7CC43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15" name="矩形 14"/>
          <p:cNvSpPr/>
          <p:nvPr/>
        </p:nvSpPr>
        <p:spPr>
          <a:xfrm>
            <a:off x="1864175" y="1723027"/>
            <a:ext cx="190501" cy="457744"/>
          </a:xfrm>
          <a:prstGeom prst="rect">
            <a:avLst/>
          </a:prstGeom>
          <a:solidFill>
            <a:srgbClr val="7CC43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16" name="矩形 15"/>
          <p:cNvSpPr/>
          <p:nvPr/>
        </p:nvSpPr>
        <p:spPr>
          <a:xfrm>
            <a:off x="1295399" y="1723027"/>
            <a:ext cx="95251" cy="457744"/>
          </a:xfrm>
          <a:prstGeom prst="rect">
            <a:avLst/>
          </a:prstGeom>
          <a:solidFill>
            <a:srgbClr val="7CC43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4" name="灯片编号占位符 3">
            <a:extLst>
              <a:ext uri="{FF2B5EF4-FFF2-40B4-BE49-F238E27FC236}">
                <a16:creationId xmlns:a16="http://schemas.microsoft.com/office/drawing/2014/main" id="{08212179-5125-4624-AE5E-64F40A8C8103}"/>
              </a:ext>
            </a:extLst>
          </p:cNvPr>
          <p:cNvSpPr>
            <a:spLocks noGrp="1"/>
          </p:cNvSpPr>
          <p:nvPr>
            <p:ph type="sldNum" sz="quarter" idx="12"/>
          </p:nvPr>
        </p:nvSpPr>
        <p:spPr/>
        <p:txBody>
          <a:bodyPr/>
          <a:lstStyle/>
          <a:p>
            <a:fld id="{B6F15528-21DE-4FAA-801E-634DDDAF4B2B}" type="slidenum">
              <a:rPr lang="en-US" smtClean="0"/>
              <a:t>210</a:t>
            </a:fld>
            <a:endParaRPr lang="en-US" dirty="0"/>
          </a:p>
        </p:txBody>
      </p:sp>
      <p:sp>
        <p:nvSpPr>
          <p:cNvPr id="17" name="灯片编号占位符 8">
            <a:extLst>
              <a:ext uri="{FF2B5EF4-FFF2-40B4-BE49-F238E27FC236}">
                <a16:creationId xmlns:a16="http://schemas.microsoft.com/office/drawing/2014/main" id="{B1C57D50-921E-4D75-99A2-6C97FFA25F65}"/>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210</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2.3.8 </a:t>
            </a:r>
            <a:r>
              <a:rPr lang="zh-CN" altLang="zh-CN" b="1" dirty="0"/>
              <a:t>招投标的程序</a:t>
            </a:r>
            <a:endParaRPr lang="zh-CN" altLang="en-US" dirty="0"/>
          </a:p>
        </p:txBody>
      </p:sp>
      <p:pic>
        <p:nvPicPr>
          <p:cNvPr id="5" name="图片 4"/>
          <p:cNvPicPr/>
          <p:nvPr/>
        </p:nvPicPr>
        <p:blipFill rotWithShape="1">
          <a:blip r:embed="rId2"/>
          <a:srcRect t="3691"/>
          <a:stretch>
            <a:fillRect/>
          </a:stretch>
        </p:blipFill>
        <p:spPr>
          <a:xfrm>
            <a:off x="1908175" y="914400"/>
            <a:ext cx="8229600" cy="5945188"/>
          </a:xfrm>
          <a:prstGeom prst="rect">
            <a:avLst/>
          </a:prstGeom>
          <a:noFill/>
          <a:ln w="9525">
            <a:noFill/>
          </a:ln>
        </p:spPr>
      </p:pic>
      <p:sp>
        <p:nvSpPr>
          <p:cNvPr id="4" name="灯片编号占位符 3">
            <a:extLst>
              <a:ext uri="{FF2B5EF4-FFF2-40B4-BE49-F238E27FC236}">
                <a16:creationId xmlns:a16="http://schemas.microsoft.com/office/drawing/2014/main" id="{D62E9AAD-67C8-40F6-BF3B-8F38A06A4B69}"/>
              </a:ext>
            </a:extLst>
          </p:cNvPr>
          <p:cNvSpPr>
            <a:spLocks noGrp="1"/>
          </p:cNvSpPr>
          <p:nvPr>
            <p:ph type="sldNum" sz="quarter" idx="12"/>
          </p:nvPr>
        </p:nvSpPr>
        <p:spPr/>
        <p:txBody>
          <a:bodyPr/>
          <a:lstStyle/>
          <a:p>
            <a:fld id="{B6F15528-21DE-4FAA-801E-634DDDAF4B2B}" type="slidenum">
              <a:rPr lang="en-US" smtClean="0"/>
              <a:t>211</a:t>
            </a:fld>
            <a:endParaRPr lang="en-US" dirty="0"/>
          </a:p>
        </p:txBody>
      </p:sp>
      <p:sp>
        <p:nvSpPr>
          <p:cNvPr id="6" name="灯片编号占位符 8">
            <a:extLst>
              <a:ext uri="{FF2B5EF4-FFF2-40B4-BE49-F238E27FC236}">
                <a16:creationId xmlns:a16="http://schemas.microsoft.com/office/drawing/2014/main" id="{B655CABE-3AA7-4B80-9925-510B87AFB9E4}"/>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211</a:t>
            </a:fld>
            <a:endParaRPr kumimoji="0" lang="en-US" altLang="zh-CN" sz="1800" dirty="0">
              <a:latin typeface="Times New Roman" panose="02020603050405020304" pitchFamily="18" charset="0"/>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2.3.9</a:t>
            </a:r>
            <a:r>
              <a:rPr lang="en-US" altLang="zh-CN" dirty="0"/>
              <a:t> </a:t>
            </a:r>
            <a:r>
              <a:rPr lang="zh-CN" altLang="zh-CN" b="1" dirty="0"/>
              <a:t>法律责任</a:t>
            </a:r>
            <a:endParaRPr lang="zh-CN" altLang="en-US" dirty="0"/>
          </a:p>
        </p:txBody>
      </p:sp>
      <p:cxnSp>
        <p:nvCxnSpPr>
          <p:cNvPr id="42" name="直接连接符 41"/>
          <p:cNvCxnSpPr/>
          <p:nvPr/>
        </p:nvCxnSpPr>
        <p:spPr>
          <a:xfrm>
            <a:off x="0" y="1660664"/>
            <a:ext cx="12192000" cy="0"/>
          </a:xfrm>
          <a:prstGeom prst="line">
            <a:avLst/>
          </a:prstGeom>
          <a:noFill/>
          <a:ln w="57150" cap="flat" cmpd="sng" algn="ctr">
            <a:solidFill>
              <a:schemeClr val="accent1"/>
            </a:solidFill>
            <a:prstDash val="solid"/>
            <a:miter lim="800000"/>
          </a:ln>
          <a:effectLst/>
        </p:spPr>
      </p:cxnSp>
      <p:sp>
        <p:nvSpPr>
          <p:cNvPr id="43" name="文本框 20"/>
          <p:cNvSpPr txBox="1"/>
          <p:nvPr/>
        </p:nvSpPr>
        <p:spPr>
          <a:xfrm>
            <a:off x="688975" y="2134394"/>
            <a:ext cx="11076458" cy="3416320"/>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zh-CN" dirty="0"/>
              <a:t>投标人相互串通投标或者与招标人串通投标的，投标人以向招标人或者评标委员会成员行贿的手段谋取中标的，中标无效，并处以中标项目金额千分之五以上千分之十以下的罚款，对单位直接负责的主管人员和其他直接责任人员处以单位罚款数额百分之五以上百分之十以下的罚款</a:t>
            </a:r>
            <a:endParaRPr lang="en-US" altLang="zh-CN" dirty="0"/>
          </a:p>
          <a:p>
            <a:pPr marL="342900" indent="-342900">
              <a:lnSpc>
                <a:spcPct val="150000"/>
              </a:lnSpc>
              <a:buFont typeface="Wingdings" panose="05000000000000000000" pitchFamily="2" charset="2"/>
              <a:buChar char="Ø"/>
            </a:pPr>
            <a:r>
              <a:rPr lang="zh-CN" altLang="zh-CN" dirty="0"/>
              <a:t>投标人以他人名义投标或者以其他方式弄虚作假，骗取中标的，中标无效，给招标人造成损失的，依法承担赔偿责任；构成犯罪的，依法追究刑事责任。</a:t>
            </a:r>
            <a:endParaRPr lang="zh-CN" altLang="en-US" dirty="0"/>
          </a:p>
        </p:txBody>
      </p:sp>
      <p:sp>
        <p:nvSpPr>
          <p:cNvPr id="44" name="矩形 43"/>
          <p:cNvSpPr/>
          <p:nvPr/>
        </p:nvSpPr>
        <p:spPr>
          <a:xfrm>
            <a:off x="0" y="5880100"/>
            <a:ext cx="12192000" cy="977900"/>
          </a:xfrm>
          <a:prstGeom prst="rect">
            <a:avLst/>
          </a:prstGeom>
          <a:solidFill>
            <a:srgbClr val="0070C0"/>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45" name="矩形 44"/>
          <p:cNvSpPr/>
          <p:nvPr/>
        </p:nvSpPr>
        <p:spPr>
          <a:xfrm>
            <a:off x="384175" y="1449421"/>
            <a:ext cx="11549905" cy="422486"/>
          </a:xfrm>
          <a:prstGeom prst="rect">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46" name="矩形 45"/>
          <p:cNvSpPr/>
          <p:nvPr/>
        </p:nvSpPr>
        <p:spPr>
          <a:xfrm>
            <a:off x="0" y="5710627"/>
            <a:ext cx="12192000" cy="174111"/>
          </a:xfrm>
          <a:prstGeom prst="rect">
            <a:avLst/>
          </a:prstGeom>
          <a:solidFill>
            <a:schemeClr val="bg1">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4" name="灯片编号占位符 3">
            <a:extLst>
              <a:ext uri="{FF2B5EF4-FFF2-40B4-BE49-F238E27FC236}">
                <a16:creationId xmlns:a16="http://schemas.microsoft.com/office/drawing/2014/main" id="{6398F644-A1D1-41E3-A96F-7F508FE40584}"/>
              </a:ext>
            </a:extLst>
          </p:cNvPr>
          <p:cNvSpPr>
            <a:spLocks noGrp="1"/>
          </p:cNvSpPr>
          <p:nvPr>
            <p:ph type="sldNum" sz="quarter" idx="12"/>
          </p:nvPr>
        </p:nvSpPr>
        <p:spPr/>
        <p:txBody>
          <a:bodyPr/>
          <a:lstStyle/>
          <a:p>
            <a:fld id="{B6F15528-21DE-4FAA-801E-634DDDAF4B2B}" type="slidenum">
              <a:rPr lang="en-US" smtClean="0"/>
              <a:t>212</a:t>
            </a:fld>
            <a:endParaRPr lang="en-US" dirty="0"/>
          </a:p>
        </p:txBody>
      </p:sp>
      <p:sp>
        <p:nvSpPr>
          <p:cNvPr id="9" name="灯片编号占位符 8">
            <a:extLst>
              <a:ext uri="{FF2B5EF4-FFF2-40B4-BE49-F238E27FC236}">
                <a16:creationId xmlns:a16="http://schemas.microsoft.com/office/drawing/2014/main" id="{3E765CB4-9349-438E-99B6-E46E69A2EE5A}"/>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212</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3">
                                            <p:txEl>
                                              <p:pRg st="1" end="1"/>
                                            </p:txEl>
                                          </p:spTgt>
                                        </p:tgtEl>
                                        <p:attrNameLst>
                                          <p:attrName>style.visibility</p:attrName>
                                        </p:attrNameLst>
                                      </p:cBhvr>
                                      <p:to>
                                        <p:strVal val="visible"/>
                                      </p:to>
                                    </p:set>
                                    <p:anim calcmode="lin" valueType="num">
                                      <p:cBhvr additive="base">
                                        <p:cTn id="11" dur="500" fill="hold"/>
                                        <p:tgtEl>
                                          <p:spTgt spid="4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2.3.10 </a:t>
            </a:r>
            <a:r>
              <a:rPr lang="zh-CN" altLang="zh-CN" b="1" dirty="0"/>
              <a:t>软件工程项目投标文件案例</a:t>
            </a:r>
            <a:endParaRPr lang="zh-CN" altLang="en-US" dirty="0"/>
          </a:p>
        </p:txBody>
      </p:sp>
      <p:sp>
        <p:nvSpPr>
          <p:cNvPr id="44" name="矩形 43"/>
          <p:cNvSpPr/>
          <p:nvPr/>
        </p:nvSpPr>
        <p:spPr>
          <a:xfrm>
            <a:off x="0" y="5944394"/>
            <a:ext cx="12192000" cy="913606"/>
          </a:xfrm>
          <a:prstGeom prst="rect">
            <a:avLst/>
          </a:prstGeom>
          <a:solidFill>
            <a:schemeClr val="accent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cxnSp>
        <p:nvCxnSpPr>
          <p:cNvPr id="50" name="直接连接符 49"/>
          <p:cNvCxnSpPr/>
          <p:nvPr/>
        </p:nvCxnSpPr>
        <p:spPr>
          <a:xfrm>
            <a:off x="-35378" y="1721556"/>
            <a:ext cx="12192000" cy="0"/>
          </a:xfrm>
          <a:prstGeom prst="line">
            <a:avLst/>
          </a:prstGeom>
          <a:noFill/>
          <a:ln w="57150" cap="flat" cmpd="sng" algn="ctr">
            <a:solidFill>
              <a:schemeClr val="accent2"/>
            </a:solidFill>
            <a:prstDash val="solid"/>
            <a:miter lim="800000"/>
          </a:ln>
          <a:effectLst/>
        </p:spPr>
      </p:cxnSp>
      <p:sp>
        <p:nvSpPr>
          <p:cNvPr id="51" name="文本框 20"/>
          <p:cNvSpPr txBox="1"/>
          <p:nvPr/>
        </p:nvSpPr>
        <p:spPr>
          <a:xfrm>
            <a:off x="460375" y="2286794"/>
            <a:ext cx="10799204" cy="3323987"/>
          </a:xfrm>
          <a:prstGeom prst="rect">
            <a:avLst/>
          </a:prstGeom>
          <a:noFill/>
        </p:spPr>
        <p:txBody>
          <a:bodyPr wrap="square" rtlCol="0">
            <a:spAutoFit/>
          </a:bodyPr>
          <a:lstStyle/>
          <a:p>
            <a:pPr lvl="1">
              <a:lnSpc>
                <a:spcPct val="150000"/>
              </a:lnSpc>
            </a:pPr>
            <a:r>
              <a:rPr lang="en-US" altLang="zh-CN" sz="2000" dirty="0"/>
              <a:t>        </a:t>
            </a:r>
            <a:r>
              <a:rPr lang="zh-CN" altLang="zh-CN" sz="2000" dirty="0"/>
              <a:t>软件工程项目投标文件的内容包括两大部分。</a:t>
            </a:r>
            <a:endParaRPr lang="en-US" altLang="zh-CN" sz="2000" dirty="0"/>
          </a:p>
          <a:p>
            <a:pPr lvl="1">
              <a:lnSpc>
                <a:spcPct val="150000"/>
              </a:lnSpc>
            </a:pPr>
            <a:r>
              <a:rPr lang="en-US" altLang="zh-CN" sz="2000" dirty="0"/>
              <a:t>        </a:t>
            </a:r>
            <a:r>
              <a:rPr lang="zh-CN" altLang="zh-CN" sz="2000" dirty="0"/>
              <a:t>第一部分是投标人相关材料，包括从事软件工程项目的研究经历（合同书、鉴定、评审意见书、获奖证明、市场销售量、相关部门的效益评价书等）；技术水平（通信系统、计算机软硬分析设计、测试人才数量、主要技术人员的职称证明文件、从事相关项目研究经历等），信息资源拥有量，资金与财务状况的银行、会计、审计部门证明文件，企业管理人员简历以及履约能力证明文件等。</a:t>
            </a:r>
            <a:endParaRPr lang="en-US" altLang="zh-CN" sz="2000" dirty="0"/>
          </a:p>
          <a:p>
            <a:pPr lvl="1">
              <a:lnSpc>
                <a:spcPct val="150000"/>
              </a:lnSpc>
            </a:pPr>
            <a:r>
              <a:rPr lang="en-US" altLang="zh-CN" sz="2000" dirty="0"/>
              <a:t>       </a:t>
            </a:r>
            <a:r>
              <a:rPr lang="zh-CN" altLang="zh-CN" sz="2000" dirty="0"/>
              <a:t>第二部分是软件工程项目的技术设计文件。</a:t>
            </a:r>
            <a:endParaRPr lang="zh-CN" altLang="en-US" sz="2000" dirty="0"/>
          </a:p>
        </p:txBody>
      </p:sp>
      <p:sp>
        <p:nvSpPr>
          <p:cNvPr id="52" name="矩形 51"/>
          <p:cNvSpPr/>
          <p:nvPr/>
        </p:nvSpPr>
        <p:spPr>
          <a:xfrm>
            <a:off x="3385295" y="1371941"/>
            <a:ext cx="8792191" cy="736600"/>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53" name="矩形 52"/>
          <p:cNvSpPr/>
          <p:nvPr/>
        </p:nvSpPr>
        <p:spPr>
          <a:xfrm>
            <a:off x="2344511" y="1371941"/>
            <a:ext cx="685801" cy="737474"/>
          </a:xfrm>
          <a:prstGeom prst="rect">
            <a:avLst/>
          </a:prstGeom>
          <a:solidFill>
            <a:srgbClr val="7CC43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54" name="矩形 53"/>
          <p:cNvSpPr/>
          <p:nvPr/>
        </p:nvSpPr>
        <p:spPr>
          <a:xfrm>
            <a:off x="1673675" y="1342118"/>
            <a:ext cx="381001" cy="737474"/>
          </a:xfrm>
          <a:prstGeom prst="rect">
            <a:avLst/>
          </a:prstGeom>
          <a:solidFill>
            <a:srgbClr val="7CC43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56" name="矩形 55"/>
          <p:cNvSpPr/>
          <p:nvPr/>
        </p:nvSpPr>
        <p:spPr>
          <a:xfrm>
            <a:off x="1200149" y="1342118"/>
            <a:ext cx="190501" cy="737474"/>
          </a:xfrm>
          <a:prstGeom prst="rect">
            <a:avLst/>
          </a:prstGeom>
          <a:solidFill>
            <a:srgbClr val="7CC43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4" name="灯片编号占位符 3">
            <a:extLst>
              <a:ext uri="{FF2B5EF4-FFF2-40B4-BE49-F238E27FC236}">
                <a16:creationId xmlns:a16="http://schemas.microsoft.com/office/drawing/2014/main" id="{33E60FF4-9E5E-459D-90BE-B022F144C2FD}"/>
              </a:ext>
            </a:extLst>
          </p:cNvPr>
          <p:cNvSpPr>
            <a:spLocks noGrp="1"/>
          </p:cNvSpPr>
          <p:nvPr>
            <p:ph type="sldNum" sz="quarter" idx="12"/>
          </p:nvPr>
        </p:nvSpPr>
        <p:spPr/>
        <p:txBody>
          <a:bodyPr/>
          <a:lstStyle/>
          <a:p>
            <a:fld id="{B6F15528-21DE-4FAA-801E-634DDDAF4B2B}" type="slidenum">
              <a:rPr lang="en-US" smtClean="0"/>
              <a:t>213</a:t>
            </a:fld>
            <a:endParaRPr lang="en-US" dirty="0"/>
          </a:p>
        </p:txBody>
      </p:sp>
      <p:sp>
        <p:nvSpPr>
          <p:cNvPr id="11" name="灯片编号占位符 8">
            <a:extLst>
              <a:ext uri="{FF2B5EF4-FFF2-40B4-BE49-F238E27FC236}">
                <a16:creationId xmlns:a16="http://schemas.microsoft.com/office/drawing/2014/main" id="{37C1E3CB-4E47-4F7B-B40F-98694874F558}"/>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213</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8350" cy="6859588"/>
          </a:xfrm>
          <a:prstGeom prst="rect">
            <a:avLst/>
          </a:prstGeom>
        </p:spPr>
      </p:pic>
      <p:sp>
        <p:nvSpPr>
          <p:cNvPr id="6" name="矩形 5"/>
          <p:cNvSpPr/>
          <p:nvPr/>
        </p:nvSpPr>
        <p:spPr>
          <a:xfrm>
            <a:off x="2258147" y="2210312"/>
            <a:ext cx="7682056" cy="60973"/>
          </a:xfrm>
          <a:prstGeom prst="rect">
            <a:avLst/>
          </a:prstGeom>
          <a:gradFill flip="none" rotWithShape="1">
            <a:gsLst>
              <a:gs pos="0">
                <a:srgbClr val="28A7E1"/>
              </a:gs>
              <a:gs pos="50000">
                <a:schemeClr val="accent1">
                  <a:tint val="44500"/>
                  <a:satMod val="160000"/>
                </a:schemeClr>
              </a:gs>
              <a:gs pos="100000">
                <a:srgbClr val="28A7E1"/>
              </a:gs>
            </a:gsLst>
            <a:lin ang="5400000" scaled="0"/>
            <a:tileRect/>
          </a:gradFill>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spcCol="0" rtlCol="0" anchor="ctr"/>
          <a:lstStyle/>
          <a:p>
            <a:pPr algn="ctr"/>
            <a:endParaRPr lang="zh-CN" altLang="en-US"/>
          </a:p>
        </p:txBody>
      </p:sp>
      <p:sp>
        <p:nvSpPr>
          <p:cNvPr id="7" name="矩形 6"/>
          <p:cNvSpPr/>
          <p:nvPr/>
        </p:nvSpPr>
        <p:spPr>
          <a:xfrm>
            <a:off x="2258147" y="4025019"/>
            <a:ext cx="7682056" cy="60973"/>
          </a:xfrm>
          <a:prstGeom prst="rect">
            <a:avLst/>
          </a:prstGeom>
          <a:gradFill flip="none" rotWithShape="1">
            <a:gsLst>
              <a:gs pos="0">
                <a:srgbClr val="28A7E1"/>
              </a:gs>
              <a:gs pos="50000">
                <a:schemeClr val="accent1">
                  <a:tint val="44500"/>
                  <a:satMod val="160000"/>
                </a:schemeClr>
              </a:gs>
              <a:gs pos="100000">
                <a:srgbClr val="28A7E1"/>
              </a:gs>
            </a:gsLst>
            <a:lin ang="5400000" scaled="0"/>
            <a:tileRect/>
          </a:gradFill>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spcCol="0" rtlCol="0" anchor="ctr"/>
          <a:lstStyle/>
          <a:p>
            <a:pPr algn="ctr"/>
            <a:endParaRPr lang="zh-CN" altLang="en-US"/>
          </a:p>
        </p:txBody>
      </p:sp>
      <p:sp>
        <p:nvSpPr>
          <p:cNvPr id="14" name="椭圆 13"/>
          <p:cNvSpPr/>
          <p:nvPr/>
        </p:nvSpPr>
        <p:spPr>
          <a:xfrm>
            <a:off x="10095121" y="2480346"/>
            <a:ext cx="203200" cy="203200"/>
          </a:xfrm>
          <a:prstGeom prst="ellipse">
            <a:avLst/>
          </a:prstGeom>
          <a:solidFill>
            <a:srgbClr val="3E5C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0095121" y="2727996"/>
            <a:ext cx="203200" cy="203200"/>
          </a:xfrm>
          <a:prstGeom prst="ellipse">
            <a:avLst/>
          </a:pr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0095121" y="2975646"/>
            <a:ext cx="203200" cy="203200"/>
          </a:xfrm>
          <a:prstGeom prst="ellipse">
            <a:avLst/>
          </a:prstGeom>
          <a:solidFill>
            <a:srgbClr val="F08E35">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
          <p:cNvSpPr txBox="1"/>
          <p:nvPr/>
        </p:nvSpPr>
        <p:spPr>
          <a:xfrm>
            <a:off x="2611437" y="2134394"/>
            <a:ext cx="7006442" cy="1938992"/>
          </a:xfrm>
          <a:prstGeom prst="rect">
            <a:avLst/>
          </a:prstGeom>
          <a:noFill/>
        </p:spPr>
        <p:txBody>
          <a:bodyPr wrap="square" rtlCol="0">
            <a:spAutoFit/>
          </a:bodyPr>
          <a:lstStyle/>
          <a:p>
            <a:r>
              <a:rPr lang="en-US" altLang="zh-CN" sz="12000" b="1" dirty="0">
                <a:solidFill>
                  <a:schemeClr val="bg1"/>
                </a:solidFill>
                <a:latin typeface="微软雅黑" panose="020B0503020204020204" pitchFamily="34" charset="-122"/>
                <a:ea typeface="微软雅黑" panose="020B0503020204020204" pitchFamily="34" charset="-122"/>
              </a:rPr>
              <a:t>THANKS</a:t>
            </a:r>
            <a:endParaRPr lang="zh-CN" altLang="en-US" sz="12000"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4C881967-2F62-41BA-B9A7-1E36EB259E09}"/>
              </a:ext>
            </a:extLst>
          </p:cNvPr>
          <p:cNvSpPr>
            <a:spLocks noGrp="1"/>
          </p:cNvSpPr>
          <p:nvPr>
            <p:ph type="sldNum" sz="quarter" idx="12"/>
          </p:nvPr>
        </p:nvSpPr>
        <p:spPr/>
        <p:txBody>
          <a:bodyPr/>
          <a:lstStyle/>
          <a:p>
            <a:fld id="{B6F15528-21DE-4FAA-801E-634DDDAF4B2B}" type="slidenum">
              <a:rPr lang="en-US" smtClean="0"/>
              <a:t>214</a:t>
            </a:fld>
            <a:endParaRPr lang="en-US" dirty="0"/>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52400" y="0"/>
            <a:ext cx="12347575" cy="7087395"/>
            <a:chOff x="-149225" y="-1"/>
            <a:chExt cx="12347575" cy="7087395"/>
          </a:xfrm>
        </p:grpSpPr>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225" y="-1"/>
              <a:ext cx="12347575" cy="7087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圆角矩形 12"/>
            <p:cNvSpPr/>
            <p:nvPr/>
          </p:nvSpPr>
          <p:spPr>
            <a:xfrm>
              <a:off x="1949449" y="1067593"/>
              <a:ext cx="8305800" cy="4191000"/>
            </a:xfrm>
            <a:prstGeom prst="round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6200000" scaled="1"/>
              <a:tileRect/>
            </a:gradFill>
            <a:ln>
              <a:noFill/>
            </a:ln>
            <a:effectLst>
              <a:outerShdw blurRad="330200" dist="787400" dir="4680000" algn="ctr">
                <a:schemeClr val="bg1">
                  <a:alpha val="30000"/>
                </a:schemeClr>
              </a:outerShdw>
              <a:reflection stA="79000" endPos="65000" dist="50800" dir="5400000" sy="-100000" algn="bl" rotWithShape="0"/>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TextBox 16"/>
          <p:cNvSpPr txBox="1"/>
          <p:nvPr/>
        </p:nvSpPr>
        <p:spPr>
          <a:xfrm>
            <a:off x="3933335" y="1351754"/>
            <a:ext cx="4560279" cy="554040"/>
          </a:xfrm>
          <a:prstGeom prst="rect">
            <a:avLst/>
          </a:prstGeom>
          <a:noFill/>
        </p:spPr>
        <p:txBody>
          <a:bodyPr wrap="square" lIns="121963" tIns="60981" rIns="121963" bIns="60981" rtlCol="0">
            <a:spAutoFit/>
          </a:bodyPr>
          <a:lstStyle/>
          <a:p>
            <a:pPr algn="ctr"/>
            <a:r>
              <a:rPr lang="en-US" altLang="zh-CN" sz="2800" b="1" dirty="0"/>
              <a:t>《</a:t>
            </a:r>
            <a:r>
              <a:rPr lang="zh-CN" altLang="en-US" sz="2800" b="1" dirty="0"/>
              <a:t>软件工程经济学</a:t>
            </a:r>
            <a:r>
              <a:rPr lang="en-US" altLang="zh-CN" sz="2800" b="1" dirty="0"/>
              <a:t>》</a:t>
            </a:r>
            <a:endParaRPr lang="zh-CN" altLang="en-US" sz="2800" b="1" dirty="0"/>
          </a:p>
        </p:txBody>
      </p:sp>
      <p:sp>
        <p:nvSpPr>
          <p:cNvPr id="19" name="TextBox 18"/>
          <p:cNvSpPr txBox="1"/>
          <p:nvPr/>
        </p:nvSpPr>
        <p:spPr>
          <a:xfrm>
            <a:off x="2517775" y="2752643"/>
            <a:ext cx="7315200" cy="677151"/>
          </a:xfrm>
          <a:prstGeom prst="rect">
            <a:avLst/>
          </a:prstGeom>
          <a:noFill/>
        </p:spPr>
        <p:txBody>
          <a:bodyPr wrap="square" lIns="121963" tIns="60981" rIns="121963" bIns="60981" rtlCol="0">
            <a:spAutoFit/>
          </a:bodyPr>
          <a:lstStyle/>
          <a:p>
            <a:r>
              <a:rPr lang="zh-CN" altLang="en-US" sz="3600" b="1" dirty="0">
                <a:latin typeface="黑体" panose="02010609060101010101" pitchFamily="2" charset="-122"/>
                <a:ea typeface="黑体" panose="02010609060101010101" pitchFamily="2" charset="-122"/>
              </a:rPr>
              <a:t>第</a:t>
            </a:r>
            <a:r>
              <a:rPr lang="en-US" altLang="zh-CN" sz="3600" b="1" dirty="0">
                <a:latin typeface="黑体" panose="02010609060101010101" pitchFamily="2" charset="-122"/>
                <a:ea typeface="黑体" panose="02010609060101010101" pitchFamily="2" charset="-122"/>
              </a:rPr>
              <a:t>3</a:t>
            </a:r>
            <a:r>
              <a:rPr lang="zh-CN" altLang="en-US" sz="3600" b="1" dirty="0">
                <a:latin typeface="黑体" panose="02010609060101010101" pitchFamily="2" charset="-122"/>
                <a:ea typeface="黑体" panose="02010609060101010101" pitchFamily="2" charset="-122"/>
              </a:rPr>
              <a:t>章 软件的成本管理与定价分析</a:t>
            </a:r>
          </a:p>
        </p:txBody>
      </p:sp>
      <p:sp>
        <p:nvSpPr>
          <p:cNvPr id="22" name="矩形 21"/>
          <p:cNvSpPr/>
          <p:nvPr/>
        </p:nvSpPr>
        <p:spPr>
          <a:xfrm>
            <a:off x="2258147" y="2210312"/>
            <a:ext cx="7682056" cy="60973"/>
          </a:xfrm>
          <a:prstGeom prst="rect">
            <a:avLst/>
          </a:prstGeom>
          <a:gradFill flip="none" rotWithShape="1">
            <a:gsLst>
              <a:gs pos="0">
                <a:srgbClr val="28A7E1"/>
              </a:gs>
              <a:gs pos="50000">
                <a:schemeClr val="accent1">
                  <a:tint val="44500"/>
                  <a:satMod val="160000"/>
                </a:schemeClr>
              </a:gs>
              <a:gs pos="100000">
                <a:srgbClr val="28A7E1"/>
              </a:gs>
            </a:gsLst>
            <a:lin ang="5400000" scaled="0"/>
            <a:tileRect/>
          </a:gradFill>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spcCol="0" rtlCol="0" anchor="ctr"/>
          <a:lstStyle/>
          <a:p>
            <a:pPr algn="ctr"/>
            <a:endParaRPr lang="zh-CN" altLang="en-US"/>
          </a:p>
        </p:txBody>
      </p:sp>
      <p:sp>
        <p:nvSpPr>
          <p:cNvPr id="26" name="矩形 25"/>
          <p:cNvSpPr/>
          <p:nvPr/>
        </p:nvSpPr>
        <p:spPr>
          <a:xfrm>
            <a:off x="2258147" y="4025019"/>
            <a:ext cx="7682056" cy="60973"/>
          </a:xfrm>
          <a:prstGeom prst="rect">
            <a:avLst/>
          </a:prstGeom>
          <a:gradFill flip="none" rotWithShape="1">
            <a:gsLst>
              <a:gs pos="0">
                <a:srgbClr val="28A7E1"/>
              </a:gs>
              <a:gs pos="50000">
                <a:schemeClr val="accent1">
                  <a:tint val="44500"/>
                  <a:satMod val="160000"/>
                </a:schemeClr>
              </a:gs>
              <a:gs pos="100000">
                <a:srgbClr val="28A7E1"/>
              </a:gs>
            </a:gsLst>
            <a:lin ang="5400000" scaled="0"/>
            <a:tileRect/>
          </a:gradFill>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spcCol="0" rtlCol="0" anchor="ctr"/>
          <a:lstStyle/>
          <a:p>
            <a:pPr algn="ctr"/>
            <a:endParaRPr lang="zh-CN" altLang="en-US"/>
          </a:p>
        </p:txBody>
      </p:sp>
      <p:sp>
        <p:nvSpPr>
          <p:cNvPr id="10" name="TextBox 9"/>
          <p:cNvSpPr txBox="1"/>
          <p:nvPr/>
        </p:nvSpPr>
        <p:spPr>
          <a:xfrm>
            <a:off x="4191487" y="6249194"/>
            <a:ext cx="4105767" cy="492485"/>
          </a:xfrm>
          <a:prstGeom prst="rect">
            <a:avLst/>
          </a:prstGeom>
          <a:noFill/>
        </p:spPr>
        <p:txBody>
          <a:bodyPr wrap="square" lIns="121963" tIns="60981" rIns="121963" bIns="60981" rtlCol="0">
            <a:spAutoFit/>
          </a:bodyPr>
          <a:lstStyle/>
          <a:p>
            <a:pPr algn="ctr"/>
            <a:r>
              <a:rPr lang="en-US" altLang="zh-CN" dirty="0">
                <a:solidFill>
                  <a:schemeClr val="bg1"/>
                </a:solidFill>
              </a:rPr>
              <a:t> </a:t>
            </a:r>
            <a:r>
              <a:rPr lang="en-US" altLang="zh-CN" sz="1800" dirty="0">
                <a:solidFill>
                  <a:schemeClr val="bg1"/>
                </a:solidFill>
              </a:rPr>
              <a:t>Software Engineering Economics</a:t>
            </a:r>
            <a:endParaRPr lang="zh-CN" altLang="en-US" sz="1800" dirty="0">
              <a:solidFill>
                <a:schemeClr val="bg1"/>
              </a:solidFill>
            </a:endParaRPr>
          </a:p>
        </p:txBody>
      </p:sp>
      <p:sp>
        <p:nvSpPr>
          <p:cNvPr id="2" name="TextBox 1"/>
          <p:cNvSpPr txBox="1"/>
          <p:nvPr/>
        </p:nvSpPr>
        <p:spPr>
          <a:xfrm>
            <a:off x="5434785" y="4496594"/>
            <a:ext cx="1933772" cy="460375"/>
          </a:xfrm>
          <a:prstGeom prst="rect">
            <a:avLst/>
          </a:prstGeom>
          <a:noFill/>
        </p:spPr>
        <p:txBody>
          <a:bodyPr wrap="square" rtlCol="0">
            <a:spAutoFit/>
          </a:bodyPr>
          <a:lstStyle/>
          <a:p>
            <a:pPr algn="ctr"/>
            <a:endParaRPr lang="zh-CN" altLang="en-US" b="1" dirty="0"/>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3"/>
          <p:cNvSpPr/>
          <p:nvPr/>
        </p:nvSpPr>
        <p:spPr>
          <a:xfrm>
            <a:off x="4724797" y="1151366"/>
            <a:ext cx="6629399" cy="5205255"/>
          </a:xfrm>
          <a:custGeom>
            <a:avLst/>
            <a:gdLst>
              <a:gd name="connsiteX0" fmla="*/ 0 w 7560564"/>
              <a:gd name="connsiteY0" fmla="*/ 282448 h 3275076"/>
              <a:gd name="connsiteX1" fmla="*/ 282473 w 7560564"/>
              <a:gd name="connsiteY1" fmla="*/ 0 h 3275076"/>
              <a:gd name="connsiteX2" fmla="*/ 7278116 w 7560564"/>
              <a:gd name="connsiteY2" fmla="*/ 0 h 3275076"/>
              <a:gd name="connsiteX3" fmla="*/ 7560563 w 7560564"/>
              <a:gd name="connsiteY3" fmla="*/ 282448 h 3275076"/>
              <a:gd name="connsiteX4" fmla="*/ 7560563 w 7560564"/>
              <a:gd name="connsiteY4" fmla="*/ 2992602 h 3275076"/>
              <a:gd name="connsiteX5" fmla="*/ 7278116 w 7560564"/>
              <a:gd name="connsiteY5" fmla="*/ 3275075 h 3275076"/>
              <a:gd name="connsiteX6" fmla="*/ 282473 w 7560564"/>
              <a:gd name="connsiteY6" fmla="*/ 3275075 h 3275076"/>
              <a:gd name="connsiteX7" fmla="*/ 0 w 7560564"/>
              <a:gd name="connsiteY7" fmla="*/ 2992602 h 3275076"/>
              <a:gd name="connsiteX8" fmla="*/ 0 w 7560564"/>
              <a:gd name="connsiteY8" fmla="*/ 282448 h 3275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560564" h="3275076">
                <a:moveTo>
                  <a:pt x="0" y="282448"/>
                </a:moveTo>
                <a:cubicBezTo>
                  <a:pt x="0" y="126492"/>
                  <a:pt x="126466" y="0"/>
                  <a:pt x="282473" y="0"/>
                </a:cubicBezTo>
                <a:lnTo>
                  <a:pt x="7278116" y="0"/>
                </a:lnTo>
                <a:cubicBezTo>
                  <a:pt x="7434071" y="0"/>
                  <a:pt x="7560563" y="126492"/>
                  <a:pt x="7560563" y="282448"/>
                </a:cubicBezTo>
                <a:lnTo>
                  <a:pt x="7560563" y="2992602"/>
                </a:lnTo>
                <a:cubicBezTo>
                  <a:pt x="7560563" y="3148609"/>
                  <a:pt x="7434071" y="3275075"/>
                  <a:pt x="7278116" y="3275075"/>
                </a:cubicBezTo>
                <a:lnTo>
                  <a:pt x="282473" y="3275075"/>
                </a:lnTo>
                <a:cubicBezTo>
                  <a:pt x="126466" y="3275075"/>
                  <a:pt x="0" y="3148609"/>
                  <a:pt x="0" y="2992602"/>
                </a:cubicBezTo>
                <a:lnTo>
                  <a:pt x="0" y="282448"/>
                </a:lnTo>
              </a:path>
            </a:pathLst>
          </a:custGeom>
          <a:solidFill>
            <a:srgbClr val="FFFFFF">
              <a:alpha val="100000"/>
            </a:srgbClr>
          </a:solidFill>
          <a:ln w="12700">
            <a:solidFill>
              <a:srgbClr val="000000">
                <a:alpha val="0"/>
              </a:srgb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5757541" y="1727670"/>
            <a:ext cx="4913633" cy="482924"/>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7" name="TextBox 1"/>
          <p:cNvSpPr txBox="1"/>
          <p:nvPr/>
        </p:nvSpPr>
        <p:spPr>
          <a:xfrm>
            <a:off x="7013574" y="2972594"/>
            <a:ext cx="1795363" cy="369353"/>
          </a:xfrm>
          <a:prstGeom prst="rect">
            <a:avLst/>
          </a:prstGeom>
          <a:noFill/>
        </p:spPr>
        <p:txBody>
          <a:bodyPr wrap="none" lIns="0" tIns="0" rIns="0" bIns="60981" rtlCol="0">
            <a:spAutoFit/>
          </a:bodyPr>
          <a:lstStyle/>
          <a:p>
            <a:pPr>
              <a:lnSpc>
                <a:spcPts val="2400"/>
              </a:lnSpc>
            </a:pPr>
            <a:r>
              <a:rPr lang="zh-CN" altLang="zh-CN" sz="2000" b="1" dirty="0">
                <a:solidFill>
                  <a:schemeClr val="tx2"/>
                </a:solidFill>
              </a:rPr>
              <a:t>软件</a:t>
            </a:r>
            <a:r>
              <a:rPr lang="zh-CN" altLang="en-US" sz="2000" b="1" dirty="0">
                <a:solidFill>
                  <a:schemeClr val="tx2"/>
                </a:solidFill>
              </a:rPr>
              <a:t>的</a:t>
            </a:r>
            <a:r>
              <a:rPr lang="zh-CN" altLang="zh-CN" sz="2000" b="1" dirty="0">
                <a:solidFill>
                  <a:schemeClr val="tx2"/>
                </a:solidFill>
              </a:rPr>
              <a:t>成本核算</a:t>
            </a:r>
            <a:endParaRPr lang="zh-CN" altLang="en-US" sz="1900" dirty="0">
              <a:solidFill>
                <a:schemeClr val="tx2"/>
              </a:solidFill>
              <a:latin typeface="Microsoft YaHei UI" panose="020B0503020204020204" pitchFamily="18" charset="-122"/>
              <a:cs typeface="Microsoft YaHei UI" panose="020B0503020204020204" pitchFamily="18" charset="-122"/>
            </a:endParaRPr>
          </a:p>
        </p:txBody>
      </p:sp>
      <p:sp>
        <p:nvSpPr>
          <p:cNvPr id="18" name="TextBox 1"/>
          <p:cNvSpPr txBox="1"/>
          <p:nvPr/>
        </p:nvSpPr>
        <p:spPr>
          <a:xfrm>
            <a:off x="7013575" y="1841241"/>
            <a:ext cx="3334246" cy="369353"/>
          </a:xfrm>
          <a:prstGeom prst="rect">
            <a:avLst/>
          </a:prstGeom>
          <a:noFill/>
        </p:spPr>
        <p:txBody>
          <a:bodyPr wrap="none" lIns="0" tIns="0" rIns="0" bIns="60981" rtlCol="0">
            <a:spAutoFit/>
          </a:bodyPr>
          <a:lstStyle/>
          <a:p>
            <a:pPr>
              <a:lnSpc>
                <a:spcPts val="2400"/>
              </a:lnSpc>
            </a:pPr>
            <a:r>
              <a:rPr lang="zh-CN" altLang="zh-CN" sz="2000" b="1" dirty="0">
                <a:solidFill>
                  <a:schemeClr val="bg1"/>
                </a:solidFill>
              </a:rPr>
              <a:t>软件的成本构成及其影响因素</a:t>
            </a:r>
            <a:endParaRPr lang="zh-CN" altLang="en-US" sz="1900" dirty="0">
              <a:solidFill>
                <a:schemeClr val="bg1"/>
              </a:solidFill>
              <a:latin typeface="Microsoft YaHei UI" panose="020B0503020204020204" pitchFamily="18" charset="-122"/>
              <a:cs typeface="Microsoft YaHei UI" panose="020B0503020204020204" pitchFamily="18" charset="-122"/>
            </a:endParaRPr>
          </a:p>
        </p:txBody>
      </p:sp>
      <p:sp>
        <p:nvSpPr>
          <p:cNvPr id="47" name="TextBox 1"/>
          <p:cNvSpPr txBox="1"/>
          <p:nvPr/>
        </p:nvSpPr>
        <p:spPr>
          <a:xfrm>
            <a:off x="7013575" y="4000241"/>
            <a:ext cx="1025922" cy="369353"/>
          </a:xfrm>
          <a:prstGeom prst="rect">
            <a:avLst/>
          </a:prstGeom>
          <a:noFill/>
        </p:spPr>
        <p:txBody>
          <a:bodyPr wrap="none" lIns="0" tIns="0" rIns="0" bIns="60981" rtlCol="0">
            <a:spAutoFit/>
          </a:bodyPr>
          <a:lstStyle/>
          <a:p>
            <a:pPr>
              <a:lnSpc>
                <a:spcPts val="2400"/>
              </a:lnSpc>
            </a:pPr>
            <a:r>
              <a:rPr lang="zh-CN" altLang="zh-CN" sz="2000" b="1" dirty="0">
                <a:solidFill>
                  <a:schemeClr val="tx2"/>
                </a:solidFill>
              </a:rPr>
              <a:t>价值工程</a:t>
            </a:r>
            <a:endParaRPr lang="zh-CN" altLang="en-US" sz="1900" dirty="0">
              <a:solidFill>
                <a:schemeClr val="tx2"/>
              </a:solidFill>
              <a:latin typeface="Microsoft YaHei UI" panose="020B0503020204020204" pitchFamily="18" charset="-122"/>
              <a:cs typeface="Microsoft YaHei UI" panose="020B0503020204020204" pitchFamily="18" charset="-122"/>
            </a:endParaRPr>
          </a:p>
        </p:txBody>
      </p:sp>
      <p:sp>
        <p:nvSpPr>
          <p:cNvPr id="48" name="TextBox 1"/>
          <p:cNvSpPr txBox="1"/>
          <p:nvPr/>
        </p:nvSpPr>
        <p:spPr>
          <a:xfrm>
            <a:off x="7013575" y="4965441"/>
            <a:ext cx="2564805" cy="369353"/>
          </a:xfrm>
          <a:prstGeom prst="rect">
            <a:avLst/>
          </a:prstGeom>
          <a:noFill/>
        </p:spPr>
        <p:txBody>
          <a:bodyPr wrap="none" lIns="0" tIns="0" rIns="0" bIns="60981" rtlCol="0">
            <a:spAutoFit/>
          </a:bodyPr>
          <a:lstStyle/>
          <a:p>
            <a:pPr>
              <a:lnSpc>
                <a:spcPts val="2400"/>
              </a:lnSpc>
            </a:pPr>
            <a:r>
              <a:rPr lang="zh-CN" altLang="zh-CN" sz="2000" b="1" dirty="0">
                <a:solidFill>
                  <a:schemeClr val="tx2"/>
                </a:solidFill>
              </a:rPr>
              <a:t>软件产品的定价</a:t>
            </a:r>
            <a:r>
              <a:rPr lang="zh-CN" altLang="en-US" sz="2000" b="1" dirty="0">
                <a:solidFill>
                  <a:schemeClr val="tx2"/>
                </a:solidFill>
              </a:rPr>
              <a:t>与</a:t>
            </a:r>
            <a:r>
              <a:rPr lang="zh-CN" altLang="zh-CN" sz="2000" b="1" dirty="0">
                <a:solidFill>
                  <a:schemeClr val="tx2"/>
                </a:solidFill>
              </a:rPr>
              <a:t>营销</a:t>
            </a:r>
            <a:endParaRPr lang="zh-CN" altLang="en-US" sz="1900" dirty="0">
              <a:solidFill>
                <a:schemeClr val="tx2"/>
              </a:solidFill>
              <a:latin typeface="Microsoft YaHei UI" panose="020B0503020204020204" pitchFamily="18" charset="-122"/>
              <a:cs typeface="Microsoft YaHei UI" panose="020B0503020204020204" pitchFamily="18" charset="-122"/>
            </a:endParaRPr>
          </a:p>
        </p:txBody>
      </p:sp>
      <p:sp>
        <p:nvSpPr>
          <p:cNvPr id="51" name="Freeform 3"/>
          <p:cNvSpPr/>
          <p:nvPr/>
        </p:nvSpPr>
        <p:spPr>
          <a:xfrm>
            <a:off x="6695261" y="1219994"/>
            <a:ext cx="48816" cy="4836902"/>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algn="ctr"/>
            <a:endParaRPr lang="zh-CN" altLang="en-US"/>
          </a:p>
        </p:txBody>
      </p:sp>
      <p:sp>
        <p:nvSpPr>
          <p:cNvPr id="52" name="Freeform 3"/>
          <p:cNvSpPr/>
          <p:nvPr/>
        </p:nvSpPr>
        <p:spPr>
          <a:xfrm>
            <a:off x="6632575" y="1907695"/>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chemeClr val="bg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7" name="Freeform 3"/>
          <p:cNvSpPr/>
          <p:nvPr/>
        </p:nvSpPr>
        <p:spPr>
          <a:xfrm>
            <a:off x="6632575" y="3114236"/>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53" name="Freeform 3"/>
          <p:cNvSpPr/>
          <p:nvPr/>
        </p:nvSpPr>
        <p:spPr>
          <a:xfrm>
            <a:off x="6632575" y="4076441"/>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54" name="Freeform 3"/>
          <p:cNvSpPr/>
          <p:nvPr/>
        </p:nvSpPr>
        <p:spPr>
          <a:xfrm>
            <a:off x="6632575" y="5051769"/>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16" name="TextBox 1"/>
          <p:cNvSpPr txBox="1"/>
          <p:nvPr/>
        </p:nvSpPr>
        <p:spPr>
          <a:xfrm>
            <a:off x="6048108" y="1821247"/>
            <a:ext cx="355867" cy="369353"/>
          </a:xfrm>
          <a:prstGeom prst="rect">
            <a:avLst/>
          </a:prstGeom>
          <a:noFill/>
        </p:spPr>
        <p:txBody>
          <a:bodyPr wrap="none" lIns="0" tIns="0" rIns="0" bIns="60981" rtlCol="0">
            <a:spAutoFit/>
          </a:bodyPr>
          <a:lstStyle/>
          <a:p>
            <a:pPr>
              <a:lnSpc>
                <a:spcPts val="2400"/>
              </a:lnSpc>
            </a:pPr>
            <a:r>
              <a:rPr lang="en-US" altLang="zh-CN" sz="2000" b="1" dirty="0">
                <a:solidFill>
                  <a:schemeClr val="bg1"/>
                </a:solidFill>
                <a:latin typeface="+mj-lt"/>
                <a:cs typeface="Microsoft YaHei UI" panose="020B0503020204020204" pitchFamily="18" charset="-122"/>
              </a:rPr>
              <a:t>3.1</a:t>
            </a:r>
            <a:endParaRPr lang="zh-CN" altLang="en-US" sz="2000" b="1" dirty="0">
              <a:solidFill>
                <a:schemeClr val="bg1"/>
              </a:solidFill>
              <a:latin typeface="+mj-lt"/>
              <a:cs typeface="Microsoft YaHei UI" panose="020B0503020204020204" pitchFamily="18" charset="-122"/>
            </a:endParaRPr>
          </a:p>
        </p:txBody>
      </p:sp>
      <p:sp>
        <p:nvSpPr>
          <p:cNvPr id="24" name="TextBox 1"/>
          <p:cNvSpPr txBox="1"/>
          <p:nvPr/>
        </p:nvSpPr>
        <p:spPr>
          <a:xfrm>
            <a:off x="6048108" y="2972594"/>
            <a:ext cx="355867" cy="369353"/>
          </a:xfrm>
          <a:prstGeom prst="rect">
            <a:avLst/>
          </a:prstGeom>
          <a:noFill/>
        </p:spPr>
        <p:txBody>
          <a:bodyPr wrap="none" lIns="0" tIns="0" rIns="0" bIns="60981" rtlCol="0">
            <a:spAutoFit/>
          </a:bodyPr>
          <a:lstStyle/>
          <a:p>
            <a:pPr>
              <a:lnSpc>
                <a:spcPts val="2400"/>
              </a:lnSpc>
            </a:pPr>
            <a:r>
              <a:rPr lang="en-US" altLang="zh-CN" sz="2000" b="1" dirty="0">
                <a:solidFill>
                  <a:schemeClr val="tx2"/>
                </a:solidFill>
                <a:latin typeface="+mj-lt"/>
                <a:cs typeface="Microsoft YaHei UI" panose="020B0503020204020204" pitchFamily="18" charset="-122"/>
              </a:rPr>
              <a:t>3.2</a:t>
            </a:r>
          </a:p>
        </p:txBody>
      </p:sp>
      <p:sp>
        <p:nvSpPr>
          <p:cNvPr id="46" name="TextBox 1"/>
          <p:cNvSpPr txBox="1"/>
          <p:nvPr/>
        </p:nvSpPr>
        <p:spPr>
          <a:xfrm>
            <a:off x="545294" y="2704702"/>
            <a:ext cx="1846659" cy="946434"/>
          </a:xfrm>
          <a:prstGeom prst="rect">
            <a:avLst/>
          </a:prstGeom>
          <a:noFill/>
        </p:spPr>
        <p:txBody>
          <a:bodyPr wrap="none" lIns="0" tIns="0" rIns="0" bIns="60981" rtlCol="0">
            <a:spAutoFit/>
          </a:bodyPr>
          <a:lstStyle/>
          <a:p>
            <a:pPr>
              <a:lnSpc>
                <a:spcPts val="6935"/>
              </a:lnSpc>
            </a:pPr>
            <a:r>
              <a:rPr lang="zh-CN" altLang="en-US" sz="3600" dirty="0">
                <a:solidFill>
                  <a:srgbClr val="4197DF"/>
                </a:solidFill>
                <a:latin typeface="Microsoft YaHei UI" panose="020B0503020204020204" pitchFamily="18" charset="-122"/>
                <a:cs typeface="Microsoft YaHei UI" panose="020B0503020204020204" pitchFamily="18" charset="-122"/>
              </a:rPr>
              <a:t>内容导航</a:t>
            </a:r>
            <a:endParaRPr lang="en-US" altLang="zh-CN" sz="3600" dirty="0">
              <a:solidFill>
                <a:srgbClr val="4197DF"/>
              </a:solidFill>
              <a:latin typeface="Microsoft YaHei UI" panose="020B0503020204020204" pitchFamily="18" charset="-122"/>
              <a:cs typeface="Microsoft YaHei UI" panose="020B0503020204020204" pitchFamily="18" charset="-122"/>
            </a:endParaRPr>
          </a:p>
        </p:txBody>
      </p:sp>
      <p:sp>
        <p:nvSpPr>
          <p:cNvPr id="57" name="TextBox 1"/>
          <p:cNvSpPr txBox="1"/>
          <p:nvPr/>
        </p:nvSpPr>
        <p:spPr>
          <a:xfrm>
            <a:off x="545293" y="3518639"/>
            <a:ext cx="1846659" cy="272596"/>
          </a:xfrm>
          <a:prstGeom prst="rect">
            <a:avLst/>
          </a:prstGeom>
          <a:noFill/>
        </p:spPr>
        <p:txBody>
          <a:bodyPr wrap="square" lIns="0" tIns="0" rIns="0" bIns="60981" rtlCol="0">
            <a:spAutoFit/>
          </a:bodyPr>
          <a:lstStyle/>
          <a:p>
            <a:pPr algn="dist">
              <a:lnSpc>
                <a:spcPts val="1600"/>
              </a:lnSpc>
            </a:pPr>
            <a:r>
              <a:rPr lang="en-US" altLang="zh-CN" sz="1900" dirty="0">
                <a:solidFill>
                  <a:srgbClr val="4197DF"/>
                </a:solidFill>
                <a:latin typeface="Times New Roman" panose="02020603050405020304" pitchFamily="18" charset="0"/>
                <a:cs typeface="Times New Roman" panose="02020603050405020304" pitchFamily="18" charset="0"/>
              </a:rPr>
              <a:t>CONTENTS</a:t>
            </a:r>
          </a:p>
        </p:txBody>
      </p:sp>
      <p:sp>
        <p:nvSpPr>
          <p:cNvPr id="59" name="矩形 58"/>
          <p:cNvSpPr/>
          <p:nvPr/>
        </p:nvSpPr>
        <p:spPr>
          <a:xfrm>
            <a:off x="518434" y="2201849"/>
            <a:ext cx="1873520" cy="70265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p:nvPr/>
        </p:nvCxnSpPr>
        <p:spPr>
          <a:xfrm>
            <a:off x="536575" y="7699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36575" y="2484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6575" y="405607"/>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6575" y="577057"/>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6575" y="71993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36575" y="89138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36575" y="10485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36575" y="1219994"/>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6575" y="1404371"/>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36575" y="154724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36575" y="171869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6575" y="1875858"/>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36575" y="2047308"/>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a:off x="2000250" y="6254294"/>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2381250" y="5840443"/>
            <a:ext cx="674915" cy="10132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a:off x="3146878" y="6329700"/>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a:off x="95250" y="5621722"/>
            <a:ext cx="1066800" cy="123197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p:cNvSpPr/>
          <p:nvPr/>
        </p:nvSpPr>
        <p:spPr>
          <a:xfrm>
            <a:off x="876300" y="6254294"/>
            <a:ext cx="381000" cy="51330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Box 1"/>
          <p:cNvSpPr txBox="1"/>
          <p:nvPr/>
        </p:nvSpPr>
        <p:spPr>
          <a:xfrm>
            <a:off x="6048108" y="3974841"/>
            <a:ext cx="355867" cy="369353"/>
          </a:xfrm>
          <a:prstGeom prst="rect">
            <a:avLst/>
          </a:prstGeom>
          <a:noFill/>
        </p:spPr>
        <p:txBody>
          <a:bodyPr wrap="none" lIns="0" tIns="0" rIns="0" bIns="60981" rtlCol="0">
            <a:spAutoFit/>
          </a:bodyPr>
          <a:lstStyle/>
          <a:p>
            <a:pPr>
              <a:lnSpc>
                <a:spcPts val="2400"/>
              </a:lnSpc>
            </a:pPr>
            <a:r>
              <a:rPr lang="en-US" altLang="zh-CN" sz="2000" b="1" dirty="0">
                <a:solidFill>
                  <a:schemeClr val="tx2"/>
                </a:solidFill>
                <a:latin typeface="+mj-lt"/>
                <a:cs typeface="Microsoft YaHei UI" panose="020B0503020204020204" pitchFamily="18" charset="-122"/>
              </a:rPr>
              <a:t>3.3</a:t>
            </a:r>
          </a:p>
        </p:txBody>
      </p:sp>
      <p:sp>
        <p:nvSpPr>
          <p:cNvPr id="43" name="TextBox 1"/>
          <p:cNvSpPr txBox="1"/>
          <p:nvPr/>
        </p:nvSpPr>
        <p:spPr>
          <a:xfrm>
            <a:off x="6048108" y="4940041"/>
            <a:ext cx="355867" cy="369353"/>
          </a:xfrm>
          <a:prstGeom prst="rect">
            <a:avLst/>
          </a:prstGeom>
          <a:noFill/>
        </p:spPr>
        <p:txBody>
          <a:bodyPr wrap="none" lIns="0" tIns="0" rIns="0" bIns="60981" rtlCol="0">
            <a:spAutoFit/>
          </a:bodyPr>
          <a:lstStyle/>
          <a:p>
            <a:pPr>
              <a:lnSpc>
                <a:spcPts val="2400"/>
              </a:lnSpc>
            </a:pPr>
            <a:r>
              <a:rPr lang="en-US" altLang="zh-CN" sz="2000" b="1" dirty="0">
                <a:solidFill>
                  <a:schemeClr val="tx2"/>
                </a:solidFill>
                <a:latin typeface="+mj-lt"/>
                <a:cs typeface="Microsoft YaHei UI" panose="020B0503020204020204" pitchFamily="18" charset="-122"/>
              </a:rPr>
              <a:t>3.4</a:t>
            </a:r>
          </a:p>
        </p:txBody>
      </p:sp>
      <p:sp>
        <p:nvSpPr>
          <p:cNvPr id="3" name="灯片编号占位符 2">
            <a:extLst>
              <a:ext uri="{FF2B5EF4-FFF2-40B4-BE49-F238E27FC236}">
                <a16:creationId xmlns:a16="http://schemas.microsoft.com/office/drawing/2014/main" id="{C50E6EBE-A804-4116-9B63-D8563F463A16}"/>
              </a:ext>
            </a:extLst>
          </p:cNvPr>
          <p:cNvSpPr>
            <a:spLocks noGrp="1"/>
          </p:cNvSpPr>
          <p:nvPr>
            <p:ph type="sldNum" sz="quarter" idx="12"/>
          </p:nvPr>
        </p:nvSpPr>
        <p:spPr/>
        <p:txBody>
          <a:bodyPr/>
          <a:lstStyle/>
          <a:p>
            <a:fld id="{B6F15528-21DE-4FAA-801E-634DDDAF4B2B}" type="slidenum">
              <a:rPr lang="en-US" smtClean="0"/>
              <a:t>216</a:t>
            </a:fld>
            <a:endParaRPr lang="en-US" dirty="0"/>
          </a:p>
        </p:txBody>
      </p:sp>
    </p:spTree>
  </p:cSld>
  <p:clrMapOvr>
    <a:masterClrMapping/>
  </p:clrMapOvr>
  <p:transition spd="slow">
    <p:push dir="u"/>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b="1" dirty="0"/>
              <a:t>3.1  </a:t>
            </a:r>
            <a:r>
              <a:rPr lang="zh-CN" altLang="en-US" b="1" dirty="0"/>
              <a:t>软件的成本构成及其影响因素</a:t>
            </a:r>
            <a:endParaRPr lang="zh-CN" altLang="en-US" dirty="0"/>
          </a:p>
        </p:txBody>
      </p:sp>
      <p:sp>
        <p:nvSpPr>
          <p:cNvPr id="243" name="矩形 242"/>
          <p:cNvSpPr/>
          <p:nvPr/>
        </p:nvSpPr>
        <p:spPr>
          <a:xfrm>
            <a:off x="1" y="1768910"/>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9" name="矩形 18"/>
          <p:cNvSpPr/>
          <p:nvPr/>
        </p:nvSpPr>
        <p:spPr>
          <a:xfrm>
            <a:off x="-9525" y="2319860"/>
            <a:ext cx="12192000" cy="2938733"/>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内容占位符 4"/>
          <p:cNvSpPr txBox="1"/>
          <p:nvPr/>
        </p:nvSpPr>
        <p:spPr>
          <a:xfrm>
            <a:off x="905733" y="2667794"/>
            <a:ext cx="10663279" cy="2064368"/>
          </a:xfrm>
          <a:prstGeom prst="rect">
            <a:avLst/>
          </a:prstGeom>
        </p:spPr>
        <p:txBody>
          <a:bodyPr vert="horz" lIns="91440" tIns="45720" rIns="91440" bIns="45720" rtlCol="0">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None/>
            </a:pPr>
            <a:r>
              <a:rPr lang="en-US" altLang="zh-CN" sz="3200" dirty="0">
                <a:solidFill>
                  <a:schemeClr val="bg1"/>
                </a:solidFill>
              </a:rPr>
              <a:t>       </a:t>
            </a:r>
            <a:r>
              <a:rPr lang="zh-CN" altLang="zh-CN" sz="3200" dirty="0">
                <a:solidFill>
                  <a:schemeClr val="bg1"/>
                </a:solidFill>
              </a:rPr>
              <a:t>软件成本是指软件</a:t>
            </a:r>
            <a:r>
              <a:rPr lang="zh-CN" altLang="en-US" sz="3200" dirty="0">
                <a:solidFill>
                  <a:schemeClr val="bg1"/>
                </a:solidFill>
              </a:rPr>
              <a:t>工程</a:t>
            </a:r>
            <a:r>
              <a:rPr lang="zh-CN" altLang="zh-CN" sz="3200" dirty="0">
                <a:solidFill>
                  <a:schemeClr val="bg1"/>
                </a:solidFill>
              </a:rPr>
              <a:t>项目从设计到软件产品或软件</a:t>
            </a:r>
            <a:r>
              <a:rPr lang="zh-CN" altLang="en-US" sz="3200" dirty="0">
                <a:solidFill>
                  <a:schemeClr val="bg1"/>
                </a:solidFill>
              </a:rPr>
              <a:t>工程</a:t>
            </a:r>
            <a:r>
              <a:rPr lang="zh-CN" altLang="zh-CN" sz="3200" dirty="0">
                <a:solidFill>
                  <a:schemeClr val="bg1"/>
                </a:solidFill>
              </a:rPr>
              <a:t>项目完成期间所需费用的总和。</a:t>
            </a:r>
            <a:endParaRPr lang="zh-CN" altLang="en-US" sz="3200" b="1" dirty="0">
              <a:solidFill>
                <a:schemeClr val="bg1"/>
              </a:solidFill>
            </a:endParaRPr>
          </a:p>
        </p:txBody>
      </p:sp>
      <p:sp>
        <p:nvSpPr>
          <p:cNvPr id="23"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4"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5"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6" name="矩形 25"/>
          <p:cNvSpPr/>
          <p:nvPr/>
        </p:nvSpPr>
        <p:spPr>
          <a:xfrm>
            <a:off x="1" y="6515579"/>
            <a:ext cx="8920154" cy="344009"/>
          </a:xfrm>
          <a:prstGeom prst="rect">
            <a:avLst/>
          </a:prstGeom>
          <a:solidFill>
            <a:srgbClr val="4C3D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1374775" y="1143794"/>
            <a:ext cx="4572000" cy="461665"/>
          </a:xfrm>
          <a:prstGeom prst="rect">
            <a:avLst/>
          </a:prstGeom>
          <a:noFill/>
        </p:spPr>
        <p:txBody>
          <a:bodyPr wrap="square" rtlCol="0">
            <a:spAutoFit/>
          </a:bodyPr>
          <a:lstStyle/>
          <a:p>
            <a:r>
              <a:rPr lang="zh-CN" altLang="en-US" b="1" dirty="0"/>
              <a:t>软件成本及成本分类</a:t>
            </a:r>
          </a:p>
        </p:txBody>
      </p:sp>
      <p:sp>
        <p:nvSpPr>
          <p:cNvPr id="5" name="灯片编号占位符 4">
            <a:extLst>
              <a:ext uri="{FF2B5EF4-FFF2-40B4-BE49-F238E27FC236}">
                <a16:creationId xmlns:a16="http://schemas.microsoft.com/office/drawing/2014/main" id="{60FD561C-5534-4669-8671-203C4758E574}"/>
              </a:ext>
            </a:extLst>
          </p:cNvPr>
          <p:cNvSpPr>
            <a:spLocks noGrp="1"/>
          </p:cNvSpPr>
          <p:nvPr>
            <p:ph type="sldNum" sz="quarter" idx="12"/>
          </p:nvPr>
        </p:nvSpPr>
        <p:spPr/>
        <p:txBody>
          <a:bodyPr/>
          <a:lstStyle/>
          <a:p>
            <a:fld id="{B6F15528-21DE-4FAA-801E-634DDDAF4B2B}" type="slidenum">
              <a:rPr lang="en-US" smtClean="0"/>
              <a:t>217</a:t>
            </a:fld>
            <a:endParaRPr lang="en-US" dirty="0"/>
          </a:p>
        </p:txBody>
      </p:sp>
      <p:sp>
        <p:nvSpPr>
          <p:cNvPr id="12" name="灯片编号占位符 8">
            <a:extLst>
              <a:ext uri="{FF2B5EF4-FFF2-40B4-BE49-F238E27FC236}">
                <a16:creationId xmlns:a16="http://schemas.microsoft.com/office/drawing/2014/main" id="{8F994893-FBA4-47A6-A612-3B4381B0C4FA}"/>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217</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3.1  </a:t>
            </a:r>
            <a:r>
              <a:rPr lang="zh-CN" altLang="en-US" b="1" dirty="0"/>
              <a:t>软件的成本构成及其影响因素</a:t>
            </a:r>
            <a:endParaRPr lang="zh-CN" altLang="en-US" dirty="0"/>
          </a:p>
        </p:txBody>
      </p:sp>
      <p:cxnSp>
        <p:nvCxnSpPr>
          <p:cNvPr id="144" name="直接连接符 143"/>
          <p:cNvCxnSpPr/>
          <p:nvPr/>
        </p:nvCxnSpPr>
        <p:spPr>
          <a:xfrm>
            <a:off x="0" y="1859340"/>
            <a:ext cx="12191999" cy="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1" y="6107679"/>
            <a:ext cx="12191999" cy="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146" name="文本框 9"/>
          <p:cNvSpPr txBox="1"/>
          <p:nvPr/>
        </p:nvSpPr>
        <p:spPr>
          <a:xfrm>
            <a:off x="1450975" y="2058194"/>
            <a:ext cx="10896600" cy="707886"/>
          </a:xfrm>
          <a:prstGeom prst="rect">
            <a:avLst/>
          </a:prstGeom>
          <a:noFill/>
        </p:spPr>
        <p:txBody>
          <a:bodyPr wrap="square" rtlCol="0">
            <a:spAutoFit/>
          </a:bodyPr>
          <a:lstStyle/>
          <a:p>
            <a:r>
              <a:rPr lang="zh-CN" altLang="zh-CN" sz="2000" dirty="0"/>
              <a:t>按照企业的主要经营活动可分为采购成本、研究与开发成本、生产成本、经营成本</a:t>
            </a:r>
            <a:endParaRPr lang="en-US" altLang="zh-CN" sz="2000" dirty="0"/>
          </a:p>
          <a:p>
            <a:r>
              <a:rPr lang="zh-CN" altLang="zh-CN" sz="2000" dirty="0"/>
              <a:t>以及管理费用</a:t>
            </a:r>
            <a:endParaRPr lang="zh-CN" altLang="en-US" sz="2000" dirty="0"/>
          </a:p>
        </p:txBody>
      </p:sp>
      <p:grpSp>
        <p:nvGrpSpPr>
          <p:cNvPr id="147" name="组合 146"/>
          <p:cNvGrpSpPr/>
          <p:nvPr/>
        </p:nvGrpSpPr>
        <p:grpSpPr>
          <a:xfrm>
            <a:off x="598618" y="2099152"/>
            <a:ext cx="579307" cy="644842"/>
            <a:chOff x="6242320" y="1222885"/>
            <a:chExt cx="579005" cy="644843"/>
          </a:xfrm>
        </p:grpSpPr>
        <p:sp>
          <p:nvSpPr>
            <p:cNvPr id="148" name="TextBox 6"/>
            <p:cNvSpPr txBox="1"/>
            <p:nvPr/>
          </p:nvSpPr>
          <p:spPr>
            <a:xfrm>
              <a:off x="6341166" y="1222885"/>
              <a:ext cx="448425" cy="492443"/>
            </a:xfrm>
            <a:prstGeom prst="rect">
              <a:avLst/>
            </a:prstGeom>
            <a:noFill/>
          </p:spPr>
          <p:txBody>
            <a:bodyPr vert="horz" wrap="square" lIns="0" tIns="0" rIns="0" bIns="0" rtlCol="0" anchor="ctr">
              <a:spAutoFit/>
            </a:bodyPr>
            <a:lstStyle/>
            <a:p>
              <a:pPr algn="l"/>
              <a:r>
                <a:rPr lang="en-US" altLang="zh-CN" sz="3200" dirty="0">
                  <a:solidFill>
                    <a:schemeClr val="accent4"/>
                  </a:solidFill>
                  <a:latin typeface="Impact" panose="020B0806030902050204" pitchFamily="34" charset="0"/>
                  <a:ea typeface="微软雅黑" panose="020B0503020204020204" pitchFamily="34" charset="-122"/>
                </a:rPr>
                <a:t>01</a:t>
              </a:r>
              <a:endParaRPr lang="zh-CN" altLang="en-US" sz="3200" dirty="0">
                <a:solidFill>
                  <a:schemeClr val="accent4"/>
                </a:solidFill>
                <a:latin typeface="微软雅黑" panose="020B0503020204020204" pitchFamily="34" charset="-122"/>
                <a:ea typeface="微软雅黑" panose="020B0503020204020204" pitchFamily="34" charset="-122"/>
              </a:endParaRPr>
            </a:p>
          </p:txBody>
        </p:sp>
        <p:sp>
          <p:nvSpPr>
            <p:cNvPr id="149" name="文本框 22"/>
            <p:cNvSpPr txBox="1"/>
            <p:nvPr/>
          </p:nvSpPr>
          <p:spPr>
            <a:xfrm>
              <a:off x="6242320" y="1652284"/>
              <a:ext cx="579005" cy="215444"/>
            </a:xfrm>
            <a:prstGeom prst="rect">
              <a:avLst/>
            </a:prstGeom>
            <a:noFill/>
          </p:spPr>
          <p:txBody>
            <a:bodyPr wrap="none" rtlCol="0">
              <a:spAutoFit/>
            </a:bodyPr>
            <a:lstStyle/>
            <a:p>
              <a:r>
                <a:rPr lang="en-US" altLang="zh-CN" sz="800" b="1" dirty="0">
                  <a:solidFill>
                    <a:srgbClr val="818181"/>
                  </a:solidFill>
                  <a:latin typeface="Leelawadee" panose="020B0502040204020203" pitchFamily="34" charset="-34"/>
                  <a:cs typeface="Leelawadee" panose="020B0502040204020203" pitchFamily="34" charset="-34"/>
                </a:rPr>
                <a:t>OPTION</a:t>
              </a:r>
              <a:endParaRPr lang="zh-CN" altLang="en-US" sz="800" b="1" dirty="0">
                <a:solidFill>
                  <a:srgbClr val="818181"/>
                </a:solidFill>
                <a:latin typeface="Leelawadee" panose="020B0502040204020203" pitchFamily="34" charset="-34"/>
                <a:cs typeface="Leelawadee" panose="020B0502040204020203" pitchFamily="34" charset="-34"/>
              </a:endParaRPr>
            </a:p>
          </p:txBody>
        </p:sp>
      </p:grpSp>
      <p:grpSp>
        <p:nvGrpSpPr>
          <p:cNvPr id="150" name="组合 149"/>
          <p:cNvGrpSpPr/>
          <p:nvPr/>
        </p:nvGrpSpPr>
        <p:grpSpPr>
          <a:xfrm>
            <a:off x="596860" y="3159279"/>
            <a:ext cx="579307" cy="626655"/>
            <a:chOff x="6242320" y="1105727"/>
            <a:chExt cx="579005" cy="626656"/>
          </a:xfrm>
        </p:grpSpPr>
        <p:sp>
          <p:nvSpPr>
            <p:cNvPr id="151" name="TextBox 6"/>
            <p:cNvSpPr txBox="1"/>
            <p:nvPr/>
          </p:nvSpPr>
          <p:spPr>
            <a:xfrm>
              <a:off x="6327224" y="1105727"/>
              <a:ext cx="448425" cy="492443"/>
            </a:xfrm>
            <a:prstGeom prst="rect">
              <a:avLst/>
            </a:prstGeom>
            <a:noFill/>
          </p:spPr>
          <p:txBody>
            <a:bodyPr vert="horz" wrap="square" lIns="0" tIns="0" rIns="0" bIns="0" rtlCol="0" anchor="ctr">
              <a:spAutoFit/>
            </a:bodyPr>
            <a:lstStyle/>
            <a:p>
              <a:pPr algn="l"/>
              <a:r>
                <a:rPr lang="en-US" altLang="zh-CN" sz="3200" dirty="0">
                  <a:solidFill>
                    <a:schemeClr val="accent5"/>
                  </a:solidFill>
                  <a:latin typeface="Impact" panose="020B0806030902050204" pitchFamily="34" charset="0"/>
                  <a:ea typeface="微软雅黑" panose="020B0503020204020204" pitchFamily="34" charset="-122"/>
                </a:rPr>
                <a:t>02</a:t>
              </a:r>
              <a:endParaRPr lang="zh-CN" altLang="en-US" sz="3200" dirty="0">
                <a:solidFill>
                  <a:schemeClr val="accent5"/>
                </a:solidFill>
                <a:latin typeface="微软雅黑" panose="020B0503020204020204" pitchFamily="34" charset="-122"/>
                <a:ea typeface="微软雅黑" panose="020B0503020204020204" pitchFamily="34" charset="-122"/>
              </a:endParaRPr>
            </a:p>
          </p:txBody>
        </p:sp>
        <p:sp>
          <p:nvSpPr>
            <p:cNvPr id="152" name="文本框 22"/>
            <p:cNvSpPr txBox="1"/>
            <p:nvPr/>
          </p:nvSpPr>
          <p:spPr>
            <a:xfrm>
              <a:off x="6242320" y="1516939"/>
              <a:ext cx="579005" cy="215444"/>
            </a:xfrm>
            <a:prstGeom prst="rect">
              <a:avLst/>
            </a:prstGeom>
            <a:noFill/>
          </p:spPr>
          <p:txBody>
            <a:bodyPr wrap="none" rtlCol="0">
              <a:spAutoFit/>
            </a:bodyPr>
            <a:lstStyle/>
            <a:p>
              <a:r>
                <a:rPr lang="en-US" altLang="zh-CN" sz="800" b="1" dirty="0">
                  <a:solidFill>
                    <a:schemeClr val="accent3"/>
                  </a:solidFill>
                  <a:latin typeface="Leelawadee" panose="020B0502040204020203" pitchFamily="34" charset="-34"/>
                  <a:cs typeface="Leelawadee" panose="020B0502040204020203" pitchFamily="34" charset="-34"/>
                </a:rPr>
                <a:t>OPTION</a:t>
              </a:r>
              <a:endParaRPr lang="zh-CN" altLang="en-US" sz="800" b="1" dirty="0">
                <a:solidFill>
                  <a:schemeClr val="accent3"/>
                </a:solidFill>
                <a:latin typeface="Leelawadee" panose="020B0502040204020203" pitchFamily="34" charset="-34"/>
                <a:cs typeface="Leelawadee" panose="020B0502040204020203" pitchFamily="34" charset="-34"/>
              </a:endParaRPr>
            </a:p>
          </p:txBody>
        </p:sp>
      </p:grpSp>
      <p:grpSp>
        <p:nvGrpSpPr>
          <p:cNvPr id="153" name="组合 152"/>
          <p:cNvGrpSpPr/>
          <p:nvPr/>
        </p:nvGrpSpPr>
        <p:grpSpPr>
          <a:xfrm>
            <a:off x="572437" y="4007941"/>
            <a:ext cx="579307" cy="626655"/>
            <a:chOff x="6242320" y="1105727"/>
            <a:chExt cx="579005" cy="626656"/>
          </a:xfrm>
        </p:grpSpPr>
        <p:sp>
          <p:nvSpPr>
            <p:cNvPr id="154" name="TextBox 6"/>
            <p:cNvSpPr txBox="1"/>
            <p:nvPr/>
          </p:nvSpPr>
          <p:spPr>
            <a:xfrm>
              <a:off x="6327224" y="1105727"/>
              <a:ext cx="448425" cy="492443"/>
            </a:xfrm>
            <a:prstGeom prst="rect">
              <a:avLst/>
            </a:prstGeom>
            <a:noFill/>
            <a:ln>
              <a:noFill/>
            </a:ln>
          </p:spPr>
          <p:txBody>
            <a:bodyPr vert="horz" wrap="square" lIns="0" tIns="0" rIns="0" bIns="0" rtlCol="0" anchor="ctr">
              <a:spAutoFit/>
            </a:bodyPr>
            <a:lstStyle/>
            <a:p>
              <a:pPr algn="l"/>
              <a:r>
                <a:rPr lang="en-US" altLang="zh-CN" sz="3200" dirty="0">
                  <a:solidFill>
                    <a:srgbClr val="7CC43A"/>
                  </a:solidFill>
                  <a:latin typeface="Impact" panose="020B0806030902050204" pitchFamily="34" charset="0"/>
                  <a:ea typeface="微软雅黑" panose="020B0503020204020204" pitchFamily="34" charset="-122"/>
                </a:rPr>
                <a:t>03</a:t>
              </a:r>
              <a:endParaRPr lang="zh-CN" altLang="en-US" sz="3200" dirty="0">
                <a:solidFill>
                  <a:srgbClr val="7CC43A"/>
                </a:solidFill>
                <a:latin typeface="微软雅黑" panose="020B0503020204020204" pitchFamily="34" charset="-122"/>
                <a:ea typeface="微软雅黑" panose="020B0503020204020204" pitchFamily="34" charset="-122"/>
              </a:endParaRPr>
            </a:p>
          </p:txBody>
        </p:sp>
        <p:sp>
          <p:nvSpPr>
            <p:cNvPr id="155" name="文本框 22"/>
            <p:cNvSpPr txBox="1"/>
            <p:nvPr/>
          </p:nvSpPr>
          <p:spPr>
            <a:xfrm>
              <a:off x="6242320" y="1516939"/>
              <a:ext cx="579005" cy="215444"/>
            </a:xfrm>
            <a:prstGeom prst="rect">
              <a:avLst/>
            </a:prstGeom>
            <a:noFill/>
          </p:spPr>
          <p:txBody>
            <a:bodyPr wrap="none" rtlCol="0">
              <a:spAutoFit/>
            </a:bodyPr>
            <a:lstStyle/>
            <a:p>
              <a:r>
                <a:rPr lang="en-US" altLang="zh-CN" sz="800" b="1" dirty="0">
                  <a:solidFill>
                    <a:srgbClr val="818181"/>
                  </a:solidFill>
                  <a:latin typeface="Leelawadee" panose="020B0502040204020203" pitchFamily="34" charset="-34"/>
                  <a:cs typeface="Leelawadee" panose="020B0502040204020203" pitchFamily="34" charset="-34"/>
                </a:rPr>
                <a:t>OPTION</a:t>
              </a:r>
              <a:endParaRPr lang="zh-CN" altLang="en-US" sz="800" b="1" dirty="0">
                <a:solidFill>
                  <a:srgbClr val="818181"/>
                </a:solidFill>
                <a:latin typeface="Leelawadee" panose="020B0502040204020203" pitchFamily="34" charset="-34"/>
                <a:cs typeface="Leelawadee" panose="020B0502040204020203" pitchFamily="34" charset="-34"/>
              </a:endParaRPr>
            </a:p>
          </p:txBody>
        </p:sp>
      </p:grpSp>
      <p:sp>
        <p:nvSpPr>
          <p:cNvPr id="162" name="矩形 161"/>
          <p:cNvSpPr/>
          <p:nvPr/>
        </p:nvSpPr>
        <p:spPr>
          <a:xfrm>
            <a:off x="725300" y="2847385"/>
            <a:ext cx="10403075" cy="45719"/>
          </a:xfrm>
          <a:prstGeom prst="rect">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矩形 162"/>
          <p:cNvSpPr/>
          <p:nvPr/>
        </p:nvSpPr>
        <p:spPr>
          <a:xfrm>
            <a:off x="710786" y="3785934"/>
            <a:ext cx="10403075" cy="45719"/>
          </a:xfrm>
          <a:prstGeom prst="rect">
            <a:avLst/>
          </a:prstGeom>
          <a:solidFill>
            <a:srgbClr val="1A8AB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solidFill>
            </a:endParaRPr>
          </a:p>
        </p:txBody>
      </p:sp>
      <p:sp>
        <p:nvSpPr>
          <p:cNvPr id="164" name="矩形 163"/>
          <p:cNvSpPr/>
          <p:nvPr/>
        </p:nvSpPr>
        <p:spPr>
          <a:xfrm flipV="1">
            <a:off x="657974" y="4676667"/>
            <a:ext cx="10470401" cy="45721"/>
          </a:xfrm>
          <a:prstGeom prst="rect">
            <a:avLst/>
          </a:prstGeom>
          <a:solidFill>
            <a:srgbClr val="74B83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CC43A"/>
              </a:solidFill>
            </a:endParaRPr>
          </a:p>
        </p:txBody>
      </p:sp>
      <p:sp>
        <p:nvSpPr>
          <p:cNvPr id="166" name="内容占位符 3"/>
          <p:cNvSpPr txBox="1"/>
          <p:nvPr/>
        </p:nvSpPr>
        <p:spPr>
          <a:xfrm>
            <a:off x="10841195" y="5791995"/>
            <a:ext cx="1291770" cy="631371"/>
          </a:xfrm>
          <a:prstGeom prst="rect">
            <a:avLst/>
          </a:prstGeom>
          <a:solidFill>
            <a:schemeClr val="accent2"/>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167" name="内容占位符 3"/>
          <p:cNvSpPr txBox="1"/>
          <p:nvPr/>
        </p:nvSpPr>
        <p:spPr>
          <a:xfrm>
            <a:off x="9636509" y="5791994"/>
            <a:ext cx="943427" cy="631371"/>
          </a:xfrm>
          <a:prstGeom prst="rect">
            <a:avLst/>
          </a:prstGeom>
          <a:solidFill>
            <a:schemeClr val="accent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168" name="内容占位符 3"/>
          <p:cNvSpPr txBox="1"/>
          <p:nvPr/>
        </p:nvSpPr>
        <p:spPr>
          <a:xfrm>
            <a:off x="8838223" y="5791996"/>
            <a:ext cx="522513" cy="631371"/>
          </a:xfrm>
          <a:prstGeom prst="rect">
            <a:avLst/>
          </a:prstGeom>
          <a:solidFill>
            <a:schemeClr val="accent6"/>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grpSp>
        <p:nvGrpSpPr>
          <p:cNvPr id="25" name="组合 24"/>
          <p:cNvGrpSpPr/>
          <p:nvPr/>
        </p:nvGrpSpPr>
        <p:grpSpPr>
          <a:xfrm>
            <a:off x="536575" y="4859365"/>
            <a:ext cx="579307" cy="626655"/>
            <a:chOff x="6242320" y="1105727"/>
            <a:chExt cx="579005" cy="626656"/>
          </a:xfrm>
        </p:grpSpPr>
        <p:sp>
          <p:nvSpPr>
            <p:cNvPr id="26" name="TextBox 6"/>
            <p:cNvSpPr txBox="1"/>
            <p:nvPr/>
          </p:nvSpPr>
          <p:spPr>
            <a:xfrm>
              <a:off x="6327224" y="1105727"/>
              <a:ext cx="448425" cy="492443"/>
            </a:xfrm>
            <a:prstGeom prst="rect">
              <a:avLst/>
            </a:prstGeom>
            <a:noFill/>
            <a:ln>
              <a:noFill/>
            </a:ln>
          </p:spPr>
          <p:txBody>
            <a:bodyPr vert="horz" wrap="square" lIns="0" tIns="0" rIns="0" bIns="0" rtlCol="0" anchor="ctr">
              <a:spAutoFit/>
            </a:bodyPr>
            <a:lstStyle/>
            <a:p>
              <a:pPr algn="l"/>
              <a:r>
                <a:rPr lang="en-US" altLang="zh-CN" sz="3200" dirty="0">
                  <a:solidFill>
                    <a:srgbClr val="002060"/>
                  </a:solidFill>
                  <a:latin typeface="Impact" panose="020B0806030902050204" pitchFamily="34" charset="0"/>
                  <a:ea typeface="微软雅黑" panose="020B0503020204020204" pitchFamily="34" charset="-122"/>
                </a:rPr>
                <a:t>04</a:t>
              </a:r>
              <a:endParaRPr lang="zh-CN" altLang="en-US" sz="3200" dirty="0">
                <a:solidFill>
                  <a:srgbClr val="002060"/>
                </a:solidFill>
                <a:latin typeface="微软雅黑" panose="020B0503020204020204" pitchFamily="34" charset="-122"/>
                <a:ea typeface="微软雅黑" panose="020B0503020204020204" pitchFamily="34" charset="-122"/>
              </a:endParaRPr>
            </a:p>
          </p:txBody>
        </p:sp>
        <p:sp>
          <p:nvSpPr>
            <p:cNvPr id="27" name="文本框 22"/>
            <p:cNvSpPr txBox="1"/>
            <p:nvPr/>
          </p:nvSpPr>
          <p:spPr>
            <a:xfrm>
              <a:off x="6242320" y="1516939"/>
              <a:ext cx="579005" cy="215444"/>
            </a:xfrm>
            <a:prstGeom prst="rect">
              <a:avLst/>
            </a:prstGeom>
            <a:noFill/>
          </p:spPr>
          <p:txBody>
            <a:bodyPr wrap="none" rtlCol="0">
              <a:spAutoFit/>
            </a:bodyPr>
            <a:lstStyle/>
            <a:p>
              <a:r>
                <a:rPr lang="en-US" altLang="zh-CN" sz="800" b="1" dirty="0">
                  <a:solidFill>
                    <a:srgbClr val="818181"/>
                  </a:solidFill>
                  <a:latin typeface="Leelawadee" panose="020B0502040204020203" pitchFamily="34" charset="-34"/>
                  <a:cs typeface="Leelawadee" panose="020B0502040204020203" pitchFamily="34" charset="-34"/>
                </a:rPr>
                <a:t>OPTION</a:t>
              </a:r>
              <a:endParaRPr lang="zh-CN" altLang="en-US" sz="800" b="1" dirty="0">
                <a:solidFill>
                  <a:srgbClr val="818181"/>
                </a:solidFill>
                <a:latin typeface="Leelawadee" panose="020B0502040204020203" pitchFamily="34" charset="-34"/>
                <a:cs typeface="Leelawadee" panose="020B0502040204020203" pitchFamily="34" charset="-34"/>
              </a:endParaRPr>
            </a:p>
          </p:txBody>
        </p:sp>
      </p:grpSp>
      <p:sp>
        <p:nvSpPr>
          <p:cNvPr id="30" name="矩形 29"/>
          <p:cNvSpPr/>
          <p:nvPr/>
        </p:nvSpPr>
        <p:spPr>
          <a:xfrm>
            <a:off x="622112" y="5553460"/>
            <a:ext cx="10506263" cy="58602"/>
          </a:xfrm>
          <a:prstGeom prst="rect">
            <a:avLst/>
          </a:prstGeom>
          <a:solidFill>
            <a:schemeClr val="tx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CC43A"/>
              </a:solidFill>
            </a:endParaRPr>
          </a:p>
        </p:txBody>
      </p:sp>
      <p:sp>
        <p:nvSpPr>
          <p:cNvPr id="3" name="矩形 2"/>
          <p:cNvSpPr/>
          <p:nvPr/>
        </p:nvSpPr>
        <p:spPr>
          <a:xfrm>
            <a:off x="937546" y="1143794"/>
            <a:ext cx="1723549" cy="461665"/>
          </a:xfrm>
          <a:prstGeom prst="rect">
            <a:avLst/>
          </a:prstGeom>
        </p:spPr>
        <p:txBody>
          <a:bodyPr wrap="none">
            <a:spAutoFit/>
          </a:bodyPr>
          <a:lstStyle/>
          <a:p>
            <a:r>
              <a:rPr lang="zh-CN" altLang="zh-CN" dirty="0"/>
              <a:t>成本的分类</a:t>
            </a:r>
            <a:endParaRPr lang="zh-CN" altLang="en-US" dirty="0"/>
          </a:p>
        </p:txBody>
      </p:sp>
      <p:sp>
        <p:nvSpPr>
          <p:cNvPr id="29" name="文本框 9"/>
          <p:cNvSpPr txBox="1"/>
          <p:nvPr/>
        </p:nvSpPr>
        <p:spPr>
          <a:xfrm>
            <a:off x="1450975" y="3151305"/>
            <a:ext cx="10896600" cy="400110"/>
          </a:xfrm>
          <a:prstGeom prst="rect">
            <a:avLst/>
          </a:prstGeom>
          <a:noFill/>
        </p:spPr>
        <p:txBody>
          <a:bodyPr wrap="square" rtlCol="0">
            <a:spAutoFit/>
          </a:bodyPr>
          <a:lstStyle/>
          <a:p>
            <a:r>
              <a:rPr lang="zh-CN" altLang="zh-CN" sz="2000" dirty="0"/>
              <a:t>按照生产费用计入成本的方法可分为直接成本和间接成本</a:t>
            </a:r>
            <a:endParaRPr lang="zh-CN" altLang="en-US" sz="2000" dirty="0"/>
          </a:p>
        </p:txBody>
      </p:sp>
      <p:sp>
        <p:nvSpPr>
          <p:cNvPr id="32" name="文本框 9"/>
          <p:cNvSpPr txBox="1"/>
          <p:nvPr/>
        </p:nvSpPr>
        <p:spPr>
          <a:xfrm>
            <a:off x="1449975" y="4020847"/>
            <a:ext cx="10896600" cy="400110"/>
          </a:xfrm>
          <a:prstGeom prst="rect">
            <a:avLst/>
          </a:prstGeom>
          <a:noFill/>
        </p:spPr>
        <p:txBody>
          <a:bodyPr wrap="square" rtlCol="0">
            <a:spAutoFit/>
          </a:bodyPr>
          <a:lstStyle/>
          <a:p>
            <a:r>
              <a:rPr lang="zh-CN" altLang="zh-CN" sz="2000" dirty="0"/>
              <a:t>按照成本与所完成项目工作量的关系可分为固定成本和变动成本</a:t>
            </a:r>
            <a:endParaRPr lang="zh-CN" altLang="en-US" sz="2000" dirty="0"/>
          </a:p>
        </p:txBody>
      </p:sp>
      <p:sp>
        <p:nvSpPr>
          <p:cNvPr id="33" name="文本框 9"/>
          <p:cNvSpPr txBox="1"/>
          <p:nvPr/>
        </p:nvSpPr>
        <p:spPr>
          <a:xfrm>
            <a:off x="1435405" y="4916574"/>
            <a:ext cx="10896600" cy="400110"/>
          </a:xfrm>
          <a:prstGeom prst="rect">
            <a:avLst/>
          </a:prstGeom>
          <a:noFill/>
        </p:spPr>
        <p:txBody>
          <a:bodyPr wrap="square" rtlCol="0">
            <a:spAutoFit/>
          </a:bodyPr>
          <a:lstStyle/>
          <a:p>
            <a:r>
              <a:rPr lang="zh-CN" altLang="zh-CN" sz="2000" dirty="0"/>
              <a:t>按照成本所确定的时间可分为预算成本、计划成本以及实际成本</a:t>
            </a:r>
            <a:endParaRPr lang="zh-CN" altLang="en-US" sz="2000" dirty="0"/>
          </a:p>
        </p:txBody>
      </p:sp>
      <p:sp>
        <p:nvSpPr>
          <p:cNvPr id="5" name="灯片编号占位符 4">
            <a:extLst>
              <a:ext uri="{FF2B5EF4-FFF2-40B4-BE49-F238E27FC236}">
                <a16:creationId xmlns:a16="http://schemas.microsoft.com/office/drawing/2014/main" id="{5A4DD3FD-15FC-4444-8652-4FBBC9DAB9C9}"/>
              </a:ext>
            </a:extLst>
          </p:cNvPr>
          <p:cNvSpPr>
            <a:spLocks noGrp="1"/>
          </p:cNvSpPr>
          <p:nvPr>
            <p:ph type="sldNum" sz="quarter" idx="12"/>
          </p:nvPr>
        </p:nvSpPr>
        <p:spPr/>
        <p:txBody>
          <a:bodyPr/>
          <a:lstStyle/>
          <a:p>
            <a:fld id="{B6F15528-21DE-4FAA-801E-634DDDAF4B2B}" type="slidenum">
              <a:rPr lang="en-US" smtClean="0"/>
              <a:t>218</a:t>
            </a:fld>
            <a:endParaRPr lang="en-US" dirty="0"/>
          </a:p>
        </p:txBody>
      </p:sp>
      <p:sp>
        <p:nvSpPr>
          <p:cNvPr id="31" name="灯片编号占位符 8">
            <a:extLst>
              <a:ext uri="{FF2B5EF4-FFF2-40B4-BE49-F238E27FC236}">
                <a16:creationId xmlns:a16="http://schemas.microsoft.com/office/drawing/2014/main" id="{0D87C998-F9B2-4040-82C2-28E65996C588}"/>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218</a:t>
            </a:fld>
            <a:endParaRPr kumimoji="0" lang="en-US" altLang="zh-CN" sz="1800" dirty="0">
              <a:latin typeface="Times New Roman" panose="02020603050405020304" pitchFamily="18" charset="0"/>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b="1" dirty="0"/>
              <a:t>3.1.1</a:t>
            </a:r>
            <a:r>
              <a:rPr lang="en-US" altLang="zh-CN" dirty="0"/>
              <a:t> </a:t>
            </a:r>
            <a:r>
              <a:rPr lang="zh-CN" altLang="zh-CN" b="1" dirty="0"/>
              <a:t>软件</a:t>
            </a:r>
            <a:r>
              <a:rPr lang="zh-CN" altLang="en-US" b="1" dirty="0"/>
              <a:t>工程</a:t>
            </a:r>
            <a:r>
              <a:rPr lang="zh-CN" altLang="zh-CN" b="1" dirty="0"/>
              <a:t>项目的成本构成</a:t>
            </a:r>
            <a:endParaRPr lang="zh-CN" altLang="en-US" dirty="0"/>
          </a:p>
        </p:txBody>
      </p:sp>
      <p:sp>
        <p:nvSpPr>
          <p:cNvPr id="243" name="矩形 242"/>
          <p:cNvSpPr/>
          <p:nvPr/>
        </p:nvSpPr>
        <p:spPr>
          <a:xfrm>
            <a:off x="1" y="1768910"/>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9" name="矩形 18"/>
          <p:cNvSpPr/>
          <p:nvPr/>
        </p:nvSpPr>
        <p:spPr>
          <a:xfrm>
            <a:off x="3175" y="2319861"/>
            <a:ext cx="12192000" cy="2938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内容占位符 4"/>
          <p:cNvSpPr txBox="1"/>
          <p:nvPr/>
        </p:nvSpPr>
        <p:spPr>
          <a:xfrm>
            <a:off x="627175" y="2601364"/>
            <a:ext cx="11196679" cy="2284127"/>
          </a:xfrm>
          <a:prstGeom prst="rect">
            <a:avLst/>
          </a:prstGeom>
        </p:spPr>
        <p:txBody>
          <a:bodyPr vert="horz" lIns="91440" tIns="45720" rIns="91440" bIns="45720" rtlCol="0">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zh-CN" sz="2800" dirty="0">
                <a:solidFill>
                  <a:schemeClr val="bg1"/>
                </a:solidFill>
              </a:rPr>
              <a:t>软件成本是软件在其生存周期内为取得各种软、硬件资源的支持以及维持系统的研究、生产经营及其管理工作所支付的所有费用。</a:t>
            </a:r>
          </a:p>
          <a:p>
            <a:r>
              <a:rPr lang="zh-CN" altLang="zh-CN" sz="2800" dirty="0">
                <a:solidFill>
                  <a:schemeClr val="bg1"/>
                </a:solidFill>
              </a:rPr>
              <a:t>软件</a:t>
            </a:r>
            <a:r>
              <a:rPr lang="zh-CN" altLang="en-US" sz="2800" dirty="0">
                <a:solidFill>
                  <a:schemeClr val="bg1"/>
                </a:solidFill>
              </a:rPr>
              <a:t>工程</a:t>
            </a:r>
            <a:r>
              <a:rPr lang="zh-CN" altLang="zh-CN" sz="2800" dirty="0">
                <a:solidFill>
                  <a:schemeClr val="bg1"/>
                </a:solidFill>
              </a:rPr>
              <a:t>项目成本又称为软件项目支出，是指为了实现软件项目目标所耗用资源的成本总和。</a:t>
            </a:r>
            <a:endParaRPr lang="zh-CN" altLang="en-US" sz="2800" b="1" dirty="0">
              <a:solidFill>
                <a:schemeClr val="bg1"/>
              </a:solidFill>
            </a:endParaRPr>
          </a:p>
        </p:txBody>
      </p:sp>
      <p:grpSp>
        <p:nvGrpSpPr>
          <p:cNvPr id="2" name="组合 1"/>
          <p:cNvGrpSpPr/>
          <p:nvPr/>
        </p:nvGrpSpPr>
        <p:grpSpPr>
          <a:xfrm flipH="1">
            <a:off x="-19237" y="5944879"/>
            <a:ext cx="3297433" cy="914713"/>
            <a:chOff x="8920155" y="5944877"/>
            <a:chExt cx="3294742" cy="914713"/>
          </a:xfrm>
        </p:grpSpPr>
        <p:sp>
          <p:nvSpPr>
            <p:cNvPr id="23"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4"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5"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grpSp>
      <p:sp>
        <p:nvSpPr>
          <p:cNvPr id="26" name="矩形 25"/>
          <p:cNvSpPr/>
          <p:nvPr/>
        </p:nvSpPr>
        <p:spPr>
          <a:xfrm>
            <a:off x="3278196" y="6515583"/>
            <a:ext cx="8920154" cy="34400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a:extLst>
              <a:ext uri="{FF2B5EF4-FFF2-40B4-BE49-F238E27FC236}">
                <a16:creationId xmlns:a16="http://schemas.microsoft.com/office/drawing/2014/main" id="{30B64625-795B-4BB2-91B8-C0684A721B78}"/>
              </a:ext>
            </a:extLst>
          </p:cNvPr>
          <p:cNvSpPr>
            <a:spLocks noGrp="1"/>
          </p:cNvSpPr>
          <p:nvPr>
            <p:ph type="sldNum" sz="quarter" idx="12"/>
          </p:nvPr>
        </p:nvSpPr>
        <p:spPr/>
        <p:txBody>
          <a:bodyPr/>
          <a:lstStyle/>
          <a:p>
            <a:fld id="{B6F15528-21DE-4FAA-801E-634DDDAF4B2B}" type="slidenum">
              <a:rPr lang="en-US" smtClean="0"/>
              <a:t>219</a:t>
            </a:fld>
            <a:endParaRPr lang="en-US" dirty="0"/>
          </a:p>
        </p:txBody>
      </p:sp>
      <p:sp>
        <p:nvSpPr>
          <p:cNvPr id="12" name="灯片编号占位符 8">
            <a:extLst>
              <a:ext uri="{FF2B5EF4-FFF2-40B4-BE49-F238E27FC236}">
                <a16:creationId xmlns:a16="http://schemas.microsoft.com/office/drawing/2014/main" id="{9D68B4C8-7B55-41B0-B16C-6011794C431B}"/>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219</a:t>
            </a:fld>
            <a:endParaRPr kumimoji="0" lang="en-US" altLang="zh-CN" sz="1800" dirty="0">
              <a:latin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dirty="0"/>
              <a:t>1.1.3 </a:t>
            </a:r>
            <a:r>
              <a:rPr lang="zh-CN" altLang="en-US" dirty="0"/>
              <a:t>软件企业</a:t>
            </a:r>
          </a:p>
        </p:txBody>
      </p:sp>
      <p:sp>
        <p:nvSpPr>
          <p:cNvPr id="12" name="矩形 11"/>
          <p:cNvSpPr/>
          <p:nvPr/>
        </p:nvSpPr>
        <p:spPr>
          <a:xfrm>
            <a:off x="435314" y="2307091"/>
            <a:ext cx="5062786" cy="40945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内容占位符 3"/>
          <p:cNvSpPr txBox="1"/>
          <p:nvPr/>
        </p:nvSpPr>
        <p:spPr>
          <a:xfrm>
            <a:off x="435314" y="1777534"/>
            <a:ext cx="5062786" cy="464457"/>
          </a:xfrm>
          <a:prstGeom prst="rect">
            <a:avLst/>
          </a:prstGeom>
          <a:solidFill>
            <a:srgbClr val="74B836"/>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zh-CN" b="1" dirty="0">
                <a:solidFill>
                  <a:schemeClr val="bg1"/>
                </a:solidFill>
              </a:rPr>
              <a:t>直线职能式组织结构</a:t>
            </a:r>
            <a:endParaRPr lang="zh-CN" altLang="en-US" b="1" dirty="0">
              <a:solidFill>
                <a:schemeClr val="bg1"/>
              </a:solidFill>
            </a:endParaRPr>
          </a:p>
        </p:txBody>
      </p:sp>
      <p:sp>
        <p:nvSpPr>
          <p:cNvPr id="15" name="矩形 14"/>
          <p:cNvSpPr/>
          <p:nvPr/>
        </p:nvSpPr>
        <p:spPr>
          <a:xfrm>
            <a:off x="5844215" y="2320170"/>
            <a:ext cx="5696951" cy="40814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内容占位符 3"/>
          <p:cNvSpPr txBox="1"/>
          <p:nvPr/>
        </p:nvSpPr>
        <p:spPr>
          <a:xfrm>
            <a:off x="5844215" y="1777535"/>
            <a:ext cx="5696952" cy="464457"/>
          </a:xfrm>
          <a:prstGeom prst="rect">
            <a:avLst/>
          </a:prstGeom>
          <a:solidFill>
            <a:schemeClr val="accent5"/>
          </a:solidFill>
        </p:spPr>
        <p:txBody>
          <a:bodyPr vert="horz" lIns="121917" tIns="60958" rIns="121917" bIns="60958" rtlCol="0">
            <a:normAutofit/>
          </a:bodyPr>
          <a:lstStyle>
            <a:lvl1pPr marL="0" indent="0" algn="l" defTabSz="1219835" rtl="0" eaLnBrk="1" latinLnBrk="0" hangingPunct="1">
              <a:lnSpc>
                <a:spcPct val="120000"/>
              </a:lnSpc>
              <a:spcBef>
                <a:spcPct val="20000"/>
              </a:spcBef>
              <a:buSzPct val="80000"/>
              <a:buFont typeface="Wingdings" panose="05000000000000000000" pitchFamily="2" charset="2"/>
              <a:buNone/>
              <a:defRPr sz="2000" b="0" kern="1200">
                <a:solidFill>
                  <a:schemeClr val="tx1">
                    <a:lumMod val="95000"/>
                    <a:lumOff val="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r>
              <a:rPr lang="zh-CN" altLang="zh-CN" b="1" dirty="0">
                <a:solidFill>
                  <a:schemeClr val="bg1"/>
                </a:solidFill>
              </a:rPr>
              <a:t>矩阵式组织结构</a:t>
            </a:r>
            <a:endParaRPr lang="zh-CN" altLang="en-US" b="1" dirty="0">
              <a:solidFill>
                <a:schemeClr val="bg1"/>
              </a:solidFill>
            </a:endParaRPr>
          </a:p>
        </p:txBody>
      </p:sp>
      <p:sp>
        <p:nvSpPr>
          <p:cNvPr id="18" name="内容占位符 2"/>
          <p:cNvSpPr txBox="1"/>
          <p:nvPr/>
        </p:nvSpPr>
        <p:spPr>
          <a:xfrm>
            <a:off x="5932021" y="2341684"/>
            <a:ext cx="5426266" cy="2259111"/>
          </a:xfrm>
          <a:prstGeom prst="rect">
            <a:avLst/>
          </a:prstGeom>
        </p:spPr>
        <p:txBody>
          <a:bodyPr vert="horz" lIns="121917" tIns="60958" rIns="121917" bIns="60958" rtlCol="0">
            <a:noAutofit/>
          </a:bodyPr>
          <a:lstStyle>
            <a:lvl1pPr marL="457200" indent="-457200" algn="l" defTabSz="1219835" rtl="0" eaLnBrk="1" latinLnBrk="0" hangingPunct="1">
              <a:lnSpc>
                <a:spcPct val="12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None/>
            </a:pPr>
            <a:endParaRPr lang="zh-CN" altLang="en-US" sz="1800" dirty="0"/>
          </a:p>
        </p:txBody>
      </p:sp>
      <p:sp>
        <p:nvSpPr>
          <p:cNvPr id="2"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 name="对象 3"/>
          <p:cNvGraphicFramePr>
            <a:graphicFrameLocks noChangeAspect="1"/>
          </p:cNvGraphicFramePr>
          <p:nvPr/>
        </p:nvGraphicFramePr>
        <p:xfrm>
          <a:off x="765175" y="3035028"/>
          <a:ext cx="4191000" cy="2617680"/>
        </p:xfrm>
        <a:graphic>
          <a:graphicData uri="http://schemas.openxmlformats.org/presentationml/2006/ole">
            <mc:AlternateContent xmlns:mc="http://schemas.openxmlformats.org/markup-compatibility/2006">
              <mc:Choice xmlns:v="urn:schemas-microsoft-com:vml" Requires="v">
                <p:oleObj spid="_x0000_s6655" name="Visio" r:id="rId3" imgW="5600700" imgH="3517900" progId="Visio.Drawing.11">
                  <p:embed/>
                </p:oleObj>
              </mc:Choice>
              <mc:Fallback>
                <p:oleObj name="Visio" r:id="rId3" imgW="5600700" imgH="351790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175" y="3035028"/>
                        <a:ext cx="4191000" cy="2617680"/>
                      </a:xfrm>
                      <a:prstGeom prst="rect">
                        <a:avLst/>
                      </a:prstGeom>
                      <a:noFill/>
                    </p:spPr>
                  </p:pic>
                </p:oleObj>
              </mc:Fallback>
            </mc:AlternateContent>
          </a:graphicData>
        </a:graphic>
      </p:graphicFrame>
      <p:sp>
        <p:nvSpPr>
          <p:cNvPr id="5" name="Rectangle 4"/>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6" name="对象 5"/>
          <p:cNvGraphicFramePr>
            <a:graphicFrameLocks noChangeAspect="1"/>
          </p:cNvGraphicFramePr>
          <p:nvPr/>
        </p:nvGraphicFramePr>
        <p:xfrm>
          <a:off x="6260953" y="3223445"/>
          <a:ext cx="4943622" cy="2478583"/>
        </p:xfrm>
        <a:graphic>
          <a:graphicData uri="http://schemas.openxmlformats.org/presentationml/2006/ole">
            <mc:AlternateContent xmlns:mc="http://schemas.openxmlformats.org/markup-compatibility/2006">
              <mc:Choice xmlns:v="urn:schemas-microsoft-com:vml" Requires="v">
                <p:oleObj spid="_x0000_s6656" name="Visio" r:id="rId5" imgW="8242300" imgH="4241800" progId="Visio.Drawing.11">
                  <p:embed/>
                </p:oleObj>
              </mc:Choice>
              <mc:Fallback>
                <p:oleObj name="Visio" r:id="rId5" imgW="8242300" imgH="4241800" progId="Visio.Drawing.11">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0953" y="3223445"/>
                        <a:ext cx="4943622" cy="2478583"/>
                      </a:xfrm>
                      <a:prstGeom prst="rect">
                        <a:avLst/>
                      </a:prstGeom>
                      <a:noFill/>
                    </p:spPr>
                  </p:pic>
                </p:oleObj>
              </mc:Fallback>
            </mc:AlternateContent>
          </a:graphicData>
        </a:graphic>
      </p:graphicFrame>
      <p:sp>
        <p:nvSpPr>
          <p:cNvPr id="7" name="TextBox 6"/>
          <p:cNvSpPr txBox="1"/>
          <p:nvPr/>
        </p:nvSpPr>
        <p:spPr>
          <a:xfrm>
            <a:off x="993775" y="1067594"/>
            <a:ext cx="3810000" cy="461665"/>
          </a:xfrm>
          <a:prstGeom prst="rect">
            <a:avLst/>
          </a:prstGeom>
          <a:noFill/>
        </p:spPr>
        <p:txBody>
          <a:bodyPr wrap="square" rtlCol="0">
            <a:spAutoFit/>
          </a:bodyPr>
          <a:lstStyle/>
          <a:p>
            <a:r>
              <a:rPr lang="en-US" altLang="zh-CN" dirty="0"/>
              <a:t>1</a:t>
            </a:r>
            <a:r>
              <a:rPr lang="zh-CN" altLang="en-US" dirty="0"/>
              <a:t>、软件企业的组织结构</a:t>
            </a:r>
          </a:p>
        </p:txBody>
      </p:sp>
      <p:sp>
        <p:nvSpPr>
          <p:cNvPr id="9" name="灯片编号占位符 8">
            <a:extLst>
              <a:ext uri="{FF2B5EF4-FFF2-40B4-BE49-F238E27FC236}">
                <a16:creationId xmlns:a16="http://schemas.microsoft.com/office/drawing/2014/main" id="{C5D92A7C-3D0D-4095-97CD-66C3E854D074}"/>
              </a:ext>
            </a:extLst>
          </p:cNvPr>
          <p:cNvSpPr>
            <a:spLocks noGrp="1"/>
          </p:cNvSpPr>
          <p:nvPr>
            <p:ph type="sldNum" sz="quarter" idx="12"/>
          </p:nvPr>
        </p:nvSpPr>
        <p:spPr/>
        <p:txBody>
          <a:bodyPr/>
          <a:lstStyle/>
          <a:p>
            <a:fld id="{B6F15528-21DE-4FAA-801E-634DDDAF4B2B}" type="slidenum">
              <a:rPr lang="en-US" smtClean="0"/>
              <a:t>22</a:t>
            </a:fld>
            <a:endParaRPr lang="en-US" dirty="0"/>
          </a:p>
        </p:txBody>
      </p:sp>
      <p:sp>
        <p:nvSpPr>
          <p:cNvPr id="17" name="灯片编号占位符 8">
            <a:extLst>
              <a:ext uri="{FF2B5EF4-FFF2-40B4-BE49-F238E27FC236}">
                <a16:creationId xmlns:a16="http://schemas.microsoft.com/office/drawing/2014/main" id="{10659E1F-4DF9-46A8-9DC3-1A578EBCC7A6}"/>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22</a:t>
            </a:fld>
            <a:endParaRPr kumimoji="0" lang="en-US" altLang="zh-CN" sz="1800">
              <a:latin typeface="Times New Roman" panose="02020603050405020304" pitchFamily="18" charset="0"/>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b="1" dirty="0"/>
              <a:t>3.1.1</a:t>
            </a:r>
            <a:r>
              <a:rPr lang="en-US" altLang="zh-CN" dirty="0"/>
              <a:t> </a:t>
            </a:r>
            <a:r>
              <a:rPr lang="zh-CN" altLang="zh-CN" b="1" dirty="0"/>
              <a:t>软件</a:t>
            </a:r>
            <a:r>
              <a:rPr lang="zh-CN" altLang="en-US" b="1" dirty="0"/>
              <a:t>工程</a:t>
            </a:r>
            <a:r>
              <a:rPr lang="zh-CN" altLang="zh-CN" b="1" dirty="0"/>
              <a:t>项目的成本构成</a:t>
            </a:r>
            <a:endParaRPr lang="zh-CN" altLang="en-US" b="1" dirty="0"/>
          </a:p>
        </p:txBody>
      </p:sp>
      <p:sp>
        <p:nvSpPr>
          <p:cNvPr id="243" name="矩形 242"/>
          <p:cNvSpPr/>
          <p:nvPr/>
        </p:nvSpPr>
        <p:spPr>
          <a:xfrm>
            <a:off x="-43052" y="1296194"/>
            <a:ext cx="12198349" cy="60684"/>
          </a:xfrm>
          <a:prstGeom prst="rect">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5" name="矩形 244"/>
          <p:cNvSpPr/>
          <p:nvPr/>
        </p:nvSpPr>
        <p:spPr>
          <a:xfrm>
            <a:off x="848890" y="6293819"/>
            <a:ext cx="343077" cy="36936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6" name="矩形 245"/>
          <p:cNvSpPr/>
          <p:nvPr/>
        </p:nvSpPr>
        <p:spPr>
          <a:xfrm>
            <a:off x="2016814" y="5524030"/>
            <a:ext cx="266841" cy="28728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7" name="矩形 246"/>
          <p:cNvSpPr/>
          <p:nvPr/>
        </p:nvSpPr>
        <p:spPr>
          <a:xfrm>
            <a:off x="367079" y="5524030"/>
            <a:ext cx="266841" cy="2872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8" name="矩形 247"/>
          <p:cNvSpPr/>
          <p:nvPr/>
        </p:nvSpPr>
        <p:spPr>
          <a:xfrm>
            <a:off x="0" y="6208392"/>
            <a:ext cx="12198350" cy="651195"/>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9" name="矩形 248"/>
          <p:cNvSpPr/>
          <p:nvPr/>
        </p:nvSpPr>
        <p:spPr>
          <a:xfrm>
            <a:off x="1" y="6020594"/>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0" name="矩形 249"/>
          <p:cNvSpPr/>
          <p:nvPr/>
        </p:nvSpPr>
        <p:spPr>
          <a:xfrm>
            <a:off x="-8809" y="5667672"/>
            <a:ext cx="495557" cy="5335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1" name="矩形 250"/>
          <p:cNvSpPr/>
          <p:nvPr/>
        </p:nvSpPr>
        <p:spPr>
          <a:xfrm>
            <a:off x="2340789" y="6009853"/>
            <a:ext cx="266841" cy="28728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2" name="矩形 251"/>
          <p:cNvSpPr/>
          <p:nvPr/>
        </p:nvSpPr>
        <p:spPr>
          <a:xfrm>
            <a:off x="2016814" y="6423778"/>
            <a:ext cx="266841" cy="2872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3" name="矩形 252"/>
          <p:cNvSpPr/>
          <p:nvPr/>
        </p:nvSpPr>
        <p:spPr>
          <a:xfrm>
            <a:off x="2607630" y="5409117"/>
            <a:ext cx="106736" cy="11491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4" name="矩形 253"/>
          <p:cNvSpPr/>
          <p:nvPr/>
        </p:nvSpPr>
        <p:spPr>
          <a:xfrm>
            <a:off x="1883393" y="5722569"/>
            <a:ext cx="266841" cy="28728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5" name="矩形 254"/>
          <p:cNvSpPr/>
          <p:nvPr/>
        </p:nvSpPr>
        <p:spPr>
          <a:xfrm flipV="1">
            <a:off x="1174351" y="6009853"/>
            <a:ext cx="266841" cy="2872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6" name="矩形 255"/>
          <p:cNvSpPr/>
          <p:nvPr/>
        </p:nvSpPr>
        <p:spPr>
          <a:xfrm>
            <a:off x="3050082" y="6293819"/>
            <a:ext cx="156291" cy="1355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8814" y="1424942"/>
            <a:ext cx="6853237" cy="4441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a:extLst>
              <a:ext uri="{FF2B5EF4-FFF2-40B4-BE49-F238E27FC236}">
                <a16:creationId xmlns:a16="http://schemas.microsoft.com/office/drawing/2014/main" id="{96AB4B07-1010-46C2-B9C9-855A38356E91}"/>
              </a:ext>
            </a:extLst>
          </p:cNvPr>
          <p:cNvSpPr>
            <a:spLocks noGrp="1"/>
          </p:cNvSpPr>
          <p:nvPr>
            <p:ph type="sldNum" sz="quarter" idx="12"/>
          </p:nvPr>
        </p:nvSpPr>
        <p:spPr/>
        <p:txBody>
          <a:bodyPr/>
          <a:lstStyle/>
          <a:p>
            <a:fld id="{B6F15528-21DE-4FAA-801E-634DDDAF4B2B}" type="slidenum">
              <a:rPr lang="en-US" smtClean="0"/>
              <a:t>220</a:t>
            </a:fld>
            <a:endParaRPr lang="en-US" dirty="0"/>
          </a:p>
        </p:txBody>
      </p:sp>
      <p:sp>
        <p:nvSpPr>
          <p:cNvPr id="18" name="灯片编号占位符 8">
            <a:extLst>
              <a:ext uri="{FF2B5EF4-FFF2-40B4-BE49-F238E27FC236}">
                <a16:creationId xmlns:a16="http://schemas.microsoft.com/office/drawing/2014/main" id="{1E2BB907-6283-488D-99BD-B19977361111}"/>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220</a:t>
            </a:fld>
            <a:endParaRPr kumimoji="0" lang="en-US" altLang="zh-CN" sz="1800" dirty="0">
              <a:latin typeface="Times New Roman" panose="02020603050405020304" pitchFamily="18" charset="0"/>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3.1.1</a:t>
            </a:r>
            <a:r>
              <a:rPr lang="en-US" altLang="zh-CN" dirty="0"/>
              <a:t> </a:t>
            </a:r>
            <a:r>
              <a:rPr lang="zh-CN" altLang="zh-CN" b="1" dirty="0"/>
              <a:t>软件</a:t>
            </a:r>
            <a:r>
              <a:rPr lang="zh-CN" altLang="en-US" b="1" dirty="0"/>
              <a:t>工程</a:t>
            </a:r>
            <a:r>
              <a:rPr lang="zh-CN" altLang="zh-CN" b="1" dirty="0"/>
              <a:t>项目的成本构成</a:t>
            </a:r>
            <a:endParaRPr lang="zh-CN" altLang="en-US" dirty="0"/>
          </a:p>
        </p:txBody>
      </p:sp>
      <p:sp>
        <p:nvSpPr>
          <p:cNvPr id="117" name="矩形 116"/>
          <p:cNvSpPr/>
          <p:nvPr/>
        </p:nvSpPr>
        <p:spPr>
          <a:xfrm>
            <a:off x="-8479" y="1644785"/>
            <a:ext cx="12184081" cy="3766209"/>
          </a:xfrm>
          <a:prstGeom prst="rect">
            <a:avLst/>
          </a:prstGeom>
          <a:solidFill>
            <a:srgbClr val="F692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119" name="内容占位符 3"/>
          <p:cNvSpPr txBox="1"/>
          <p:nvPr/>
        </p:nvSpPr>
        <p:spPr>
          <a:xfrm>
            <a:off x="10883832" y="6020595"/>
            <a:ext cx="1291770" cy="838994"/>
          </a:xfrm>
          <a:prstGeom prst="rect">
            <a:avLst/>
          </a:prstGeom>
          <a:solidFill>
            <a:srgbClr val="A6B727"/>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1000"/>
              </a:spcBef>
              <a:spcAft>
                <a:spcPts val="0"/>
              </a:spcAft>
              <a:buClrTx/>
              <a:buSzTx/>
              <a:buFont typeface="Wingdings" panose="05000000000000000000" pitchFamily="2" charset="2"/>
              <a:buNone/>
              <a:defRPr/>
            </a:pP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0" name="内容占位符 3"/>
          <p:cNvSpPr txBox="1"/>
          <p:nvPr/>
        </p:nvSpPr>
        <p:spPr>
          <a:xfrm>
            <a:off x="9679146" y="6020594"/>
            <a:ext cx="943427" cy="838994"/>
          </a:xfrm>
          <a:prstGeom prst="rect">
            <a:avLst/>
          </a:prstGeom>
          <a:solidFill>
            <a:srgbClr val="F692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1000"/>
              </a:spcBef>
              <a:spcAft>
                <a:spcPts val="0"/>
              </a:spcAft>
              <a:buClrTx/>
              <a:buSzTx/>
              <a:buFont typeface="Wingdings" panose="05000000000000000000" pitchFamily="2" charset="2"/>
              <a:buNone/>
              <a:defRPr/>
            </a:pP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1" name="内容占位符 3"/>
          <p:cNvSpPr txBox="1"/>
          <p:nvPr/>
        </p:nvSpPr>
        <p:spPr>
          <a:xfrm>
            <a:off x="8880860" y="6020596"/>
            <a:ext cx="522513" cy="838994"/>
          </a:xfrm>
          <a:prstGeom prst="rect">
            <a:avLst/>
          </a:prstGeom>
          <a:solidFill>
            <a:srgbClr val="DF5327"/>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1000"/>
              </a:spcBef>
              <a:spcAft>
                <a:spcPts val="0"/>
              </a:spcAft>
              <a:buClrTx/>
              <a:buSzTx/>
              <a:buFont typeface="Wingdings" panose="05000000000000000000" pitchFamily="2" charset="2"/>
              <a:buNone/>
              <a:defRPr/>
            </a:pP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2" name="矩形 121"/>
          <p:cNvSpPr/>
          <p:nvPr/>
        </p:nvSpPr>
        <p:spPr>
          <a:xfrm>
            <a:off x="2136775" y="1644785"/>
            <a:ext cx="10038826" cy="3766209"/>
          </a:xfrm>
          <a:prstGeom prst="rect">
            <a:avLst/>
          </a:prstGeom>
          <a:solidFill>
            <a:srgbClr val="DDDDDD"/>
          </a:solidFill>
          <a:ln w="12700" cap="flat" cmpd="sng" algn="ctr">
            <a:noFill/>
            <a:prstDash val="solid"/>
            <a:miter lim="800000"/>
          </a:ln>
          <a:effectLst/>
        </p:spPr>
        <p:txBody>
          <a:bodyPr rtlCol="0" anchor="ctr"/>
          <a:lstStyle/>
          <a:p>
            <a:pPr>
              <a:lnSpc>
                <a:spcPct val="200000"/>
              </a:lnSpc>
            </a:pPr>
            <a:r>
              <a:rPr lang="zh-CN" altLang="zh-CN" dirty="0"/>
              <a:t>调研费用</a:t>
            </a:r>
            <a:r>
              <a:rPr lang="zh-CN" altLang="en-US" dirty="0"/>
              <a:t>；</a:t>
            </a:r>
            <a:r>
              <a:rPr lang="zh-CN" altLang="zh-CN" dirty="0"/>
              <a:t>环境建设费用</a:t>
            </a:r>
            <a:r>
              <a:rPr lang="zh-CN" altLang="en-US" dirty="0"/>
              <a:t>；</a:t>
            </a:r>
            <a:r>
              <a:rPr lang="zh-CN" altLang="zh-CN" dirty="0"/>
              <a:t>工具购置费</a:t>
            </a:r>
            <a:r>
              <a:rPr lang="zh-CN" altLang="en-US" dirty="0"/>
              <a:t>；</a:t>
            </a:r>
            <a:r>
              <a:rPr lang="zh-CN" altLang="zh-CN" dirty="0"/>
              <a:t>基建费用</a:t>
            </a:r>
            <a:r>
              <a:rPr lang="zh-CN" altLang="en-US" dirty="0"/>
              <a:t>；</a:t>
            </a:r>
            <a:r>
              <a:rPr lang="zh-CN" altLang="zh-CN" dirty="0"/>
              <a:t>软件开发</a:t>
            </a:r>
            <a:r>
              <a:rPr lang="en-US" altLang="zh-CN" dirty="0"/>
              <a:t>/</a:t>
            </a:r>
            <a:r>
              <a:rPr lang="zh-CN" altLang="zh-CN" dirty="0"/>
              <a:t>测试费用</a:t>
            </a:r>
            <a:r>
              <a:rPr lang="zh-CN" altLang="en-US" dirty="0"/>
              <a:t>；</a:t>
            </a:r>
            <a:r>
              <a:rPr lang="zh-CN" altLang="zh-CN" dirty="0"/>
              <a:t>人力资源费用</a:t>
            </a:r>
            <a:r>
              <a:rPr lang="zh-CN" altLang="en-US" dirty="0"/>
              <a:t>；</a:t>
            </a:r>
            <a:r>
              <a:rPr lang="zh-CN" altLang="zh-CN" dirty="0"/>
              <a:t>水、电、运输费</a:t>
            </a:r>
            <a:r>
              <a:rPr lang="zh-CN" altLang="en-US" dirty="0"/>
              <a:t>；</a:t>
            </a:r>
            <a:r>
              <a:rPr lang="zh-CN" altLang="zh-CN" dirty="0"/>
              <a:t>第三方评测费</a:t>
            </a:r>
            <a:r>
              <a:rPr lang="zh-CN" altLang="en-US" dirty="0"/>
              <a:t>；</a:t>
            </a:r>
            <a:r>
              <a:rPr lang="zh-CN" altLang="zh-CN" dirty="0"/>
              <a:t>软件产品制作费用</a:t>
            </a:r>
            <a:r>
              <a:rPr lang="zh-CN" altLang="en-US" dirty="0"/>
              <a:t>；</a:t>
            </a:r>
            <a:r>
              <a:rPr lang="zh-CN" altLang="zh-CN" dirty="0"/>
              <a:t>培训费用</a:t>
            </a:r>
            <a:r>
              <a:rPr lang="zh-CN" altLang="en-US" dirty="0"/>
              <a:t>；</a:t>
            </a:r>
            <a:r>
              <a:rPr lang="zh-CN" altLang="zh-CN" dirty="0"/>
              <a:t>现场实施费用</a:t>
            </a:r>
            <a:r>
              <a:rPr lang="zh-CN" altLang="en-US" dirty="0"/>
              <a:t>；</a:t>
            </a:r>
            <a:r>
              <a:rPr lang="zh-CN" altLang="zh-CN" dirty="0"/>
              <a:t>营销费用</a:t>
            </a:r>
            <a:r>
              <a:rPr lang="zh-CN" altLang="en-US" dirty="0"/>
              <a:t>；</a:t>
            </a:r>
            <a:r>
              <a:rPr lang="zh-CN" altLang="zh-CN" dirty="0"/>
              <a:t>售后服务运行维护费</a:t>
            </a:r>
            <a:r>
              <a:rPr lang="zh-CN" altLang="en-US" dirty="0"/>
              <a:t>；</a:t>
            </a:r>
            <a:r>
              <a:rPr lang="zh-CN" altLang="zh-CN" dirty="0"/>
              <a:t>管理费用</a:t>
            </a:r>
            <a:r>
              <a:rPr lang="zh-CN" altLang="en-US" dirty="0"/>
              <a:t>；其他费用</a:t>
            </a:r>
            <a:endParaRPr lang="en-US" altLang="zh-CN" dirty="0"/>
          </a:p>
        </p:txBody>
      </p:sp>
      <p:sp>
        <p:nvSpPr>
          <p:cNvPr id="3" name="TextBox 2"/>
          <p:cNvSpPr txBox="1"/>
          <p:nvPr/>
        </p:nvSpPr>
        <p:spPr>
          <a:xfrm>
            <a:off x="302895" y="2058194"/>
            <a:ext cx="1828800" cy="2677656"/>
          </a:xfrm>
          <a:prstGeom prst="rect">
            <a:avLst/>
          </a:prstGeom>
          <a:noFill/>
        </p:spPr>
        <p:txBody>
          <a:bodyPr wrap="square" rtlCol="0">
            <a:spAutoFit/>
          </a:bodyPr>
          <a:lstStyle/>
          <a:p>
            <a:pPr>
              <a:lnSpc>
                <a:spcPct val="150000"/>
              </a:lnSpc>
            </a:pPr>
            <a:r>
              <a:rPr lang="zh-CN" altLang="zh-CN" sz="2800" b="1" dirty="0"/>
              <a:t>软件工程项目成本主要涉及</a:t>
            </a:r>
            <a:r>
              <a:rPr lang="zh-CN" altLang="en-US" sz="2800" b="1" dirty="0"/>
              <a:t>内容：</a:t>
            </a:r>
          </a:p>
        </p:txBody>
      </p:sp>
      <p:sp>
        <p:nvSpPr>
          <p:cNvPr id="5" name="灯片编号占位符 4">
            <a:extLst>
              <a:ext uri="{FF2B5EF4-FFF2-40B4-BE49-F238E27FC236}">
                <a16:creationId xmlns:a16="http://schemas.microsoft.com/office/drawing/2014/main" id="{062800E4-3E18-403F-A2B6-671C504BA0FA}"/>
              </a:ext>
            </a:extLst>
          </p:cNvPr>
          <p:cNvSpPr>
            <a:spLocks noGrp="1"/>
          </p:cNvSpPr>
          <p:nvPr>
            <p:ph type="sldNum" sz="quarter" idx="12"/>
          </p:nvPr>
        </p:nvSpPr>
        <p:spPr/>
        <p:txBody>
          <a:bodyPr/>
          <a:lstStyle/>
          <a:p>
            <a:fld id="{B6F15528-21DE-4FAA-801E-634DDDAF4B2B}" type="slidenum">
              <a:rPr lang="en-US" smtClean="0"/>
              <a:t>221</a:t>
            </a:fld>
            <a:endParaRPr lang="en-US" dirty="0"/>
          </a:p>
        </p:txBody>
      </p:sp>
      <p:sp>
        <p:nvSpPr>
          <p:cNvPr id="10" name="灯片编号占位符 8">
            <a:extLst>
              <a:ext uri="{FF2B5EF4-FFF2-40B4-BE49-F238E27FC236}">
                <a16:creationId xmlns:a16="http://schemas.microsoft.com/office/drawing/2014/main" id="{1652B4DD-6E17-456C-94D2-B2B0BC277E4E}"/>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221</a:t>
            </a:fld>
            <a:endParaRPr kumimoji="0" lang="en-US" altLang="zh-CN" sz="1800" dirty="0">
              <a:latin typeface="Times New Roman" panose="02020603050405020304" pitchFamily="18" charset="0"/>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3.1.2</a:t>
            </a:r>
            <a:r>
              <a:rPr lang="en-US" altLang="zh-CN" dirty="0"/>
              <a:t> </a:t>
            </a:r>
            <a:r>
              <a:rPr lang="zh-CN" altLang="zh-CN" b="1" dirty="0"/>
              <a:t>软件成本</a:t>
            </a:r>
            <a:r>
              <a:rPr lang="zh-CN" altLang="en-US" b="1" dirty="0"/>
              <a:t>测算的影响因素</a:t>
            </a:r>
            <a:endParaRPr lang="zh-CN" altLang="en-US" dirty="0">
              <a:latin typeface="黑体" panose="02010609060101010101" pitchFamily="2" charset="-122"/>
            </a:endParaRPr>
          </a:p>
        </p:txBody>
      </p:sp>
      <p:sp>
        <p:nvSpPr>
          <p:cNvPr id="3"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7" name="直线 2"/>
          <p:cNvSpPr>
            <a:spLocks noChangeShapeType="1"/>
          </p:cNvSpPr>
          <p:nvPr/>
        </p:nvSpPr>
        <p:spPr bwMode="gray">
          <a:xfrm flipV="1">
            <a:off x="4870450" y="2947194"/>
            <a:ext cx="863600" cy="649288"/>
          </a:xfrm>
          <a:prstGeom prst="line">
            <a:avLst/>
          </a:prstGeom>
          <a:noFill/>
          <a:ln w="76200">
            <a:solidFill>
              <a:srgbClr val="B2B2B2"/>
            </a:solidFill>
            <a:round/>
          </a:ln>
        </p:spPr>
        <p:txBody>
          <a:bodyPr/>
          <a:lstStyle/>
          <a:p>
            <a:endParaRPr lang="zh-CN" altLang="en-US"/>
          </a:p>
        </p:txBody>
      </p:sp>
      <p:sp>
        <p:nvSpPr>
          <p:cNvPr id="98" name="直线 3"/>
          <p:cNvSpPr>
            <a:spLocks noChangeShapeType="1"/>
          </p:cNvSpPr>
          <p:nvPr/>
        </p:nvSpPr>
        <p:spPr bwMode="gray">
          <a:xfrm flipH="1" flipV="1">
            <a:off x="6264275" y="2947194"/>
            <a:ext cx="862013" cy="658813"/>
          </a:xfrm>
          <a:prstGeom prst="line">
            <a:avLst/>
          </a:prstGeom>
          <a:noFill/>
          <a:ln w="76200">
            <a:solidFill>
              <a:srgbClr val="B2B2B2"/>
            </a:solidFill>
            <a:round/>
          </a:ln>
        </p:spPr>
        <p:txBody>
          <a:bodyPr/>
          <a:lstStyle/>
          <a:p>
            <a:endParaRPr lang="zh-CN" altLang="en-US"/>
          </a:p>
        </p:txBody>
      </p:sp>
      <p:sp>
        <p:nvSpPr>
          <p:cNvPr id="99" name="直线 4"/>
          <p:cNvSpPr>
            <a:spLocks noChangeShapeType="1"/>
          </p:cNvSpPr>
          <p:nvPr/>
        </p:nvSpPr>
        <p:spPr bwMode="gray">
          <a:xfrm flipH="1">
            <a:off x="5443538" y="5460207"/>
            <a:ext cx="1079500" cy="0"/>
          </a:xfrm>
          <a:prstGeom prst="line">
            <a:avLst/>
          </a:prstGeom>
          <a:noFill/>
          <a:ln w="76200">
            <a:solidFill>
              <a:srgbClr val="B2B2B2"/>
            </a:solidFill>
            <a:round/>
          </a:ln>
        </p:spPr>
        <p:txBody>
          <a:bodyPr/>
          <a:lstStyle/>
          <a:p>
            <a:endParaRPr lang="zh-CN" altLang="en-US"/>
          </a:p>
        </p:txBody>
      </p:sp>
      <p:sp>
        <p:nvSpPr>
          <p:cNvPr id="100" name="直线 5"/>
          <p:cNvSpPr>
            <a:spLocks noChangeShapeType="1"/>
          </p:cNvSpPr>
          <p:nvPr/>
        </p:nvSpPr>
        <p:spPr bwMode="gray">
          <a:xfrm flipH="1">
            <a:off x="6973888" y="4152107"/>
            <a:ext cx="341312" cy="1000125"/>
          </a:xfrm>
          <a:prstGeom prst="line">
            <a:avLst/>
          </a:prstGeom>
          <a:noFill/>
          <a:ln w="76200">
            <a:solidFill>
              <a:srgbClr val="B2B2B2"/>
            </a:solidFill>
            <a:round/>
          </a:ln>
        </p:spPr>
        <p:txBody>
          <a:bodyPr/>
          <a:lstStyle/>
          <a:p>
            <a:endParaRPr lang="zh-CN" altLang="en-US"/>
          </a:p>
        </p:txBody>
      </p:sp>
      <p:sp>
        <p:nvSpPr>
          <p:cNvPr id="101" name="直线 6"/>
          <p:cNvSpPr>
            <a:spLocks noChangeShapeType="1"/>
          </p:cNvSpPr>
          <p:nvPr/>
        </p:nvSpPr>
        <p:spPr bwMode="gray">
          <a:xfrm>
            <a:off x="4665663" y="4152107"/>
            <a:ext cx="342900" cy="1000125"/>
          </a:xfrm>
          <a:prstGeom prst="line">
            <a:avLst/>
          </a:prstGeom>
          <a:noFill/>
          <a:ln w="76200">
            <a:solidFill>
              <a:srgbClr val="B2B2B2"/>
            </a:solidFill>
            <a:round/>
          </a:ln>
        </p:spPr>
        <p:txBody>
          <a:bodyPr/>
          <a:lstStyle/>
          <a:p>
            <a:endParaRPr lang="zh-CN" altLang="en-US"/>
          </a:p>
        </p:txBody>
      </p:sp>
      <p:sp>
        <p:nvSpPr>
          <p:cNvPr id="102" name="自选图形 7"/>
          <p:cNvSpPr>
            <a:spLocks noChangeArrowheads="1"/>
          </p:cNvSpPr>
          <p:nvPr/>
        </p:nvSpPr>
        <p:spPr bwMode="grayWhite">
          <a:xfrm>
            <a:off x="4587875" y="5134769"/>
            <a:ext cx="863600" cy="820738"/>
          </a:xfrm>
          <a:prstGeom prst="pentagon">
            <a:avLst/>
          </a:prstGeom>
          <a:solidFill>
            <a:srgbClr val="CC3300">
              <a:alpha val="50195"/>
            </a:srgbClr>
          </a:solidFill>
          <a:ln w="76200" algn="ctr">
            <a:solidFill>
              <a:srgbClr val="CC3300"/>
            </a:solidFill>
            <a:miter lim="800000"/>
          </a:ln>
        </p:spPr>
        <p:txBody>
          <a:bodyPr wrap="none" anchor="ctr"/>
          <a:lstStyle/>
          <a:p>
            <a:endParaRPr lang="zh-CN" altLang="en-US"/>
          </a:p>
        </p:txBody>
      </p:sp>
      <p:sp>
        <p:nvSpPr>
          <p:cNvPr id="103" name="自选图形 8"/>
          <p:cNvSpPr>
            <a:spLocks noChangeArrowheads="1"/>
          </p:cNvSpPr>
          <p:nvPr/>
        </p:nvSpPr>
        <p:spPr bwMode="grayWhite">
          <a:xfrm>
            <a:off x="3957638" y="3275807"/>
            <a:ext cx="922337" cy="874712"/>
          </a:xfrm>
          <a:prstGeom prst="pentagon">
            <a:avLst/>
          </a:prstGeom>
          <a:solidFill>
            <a:schemeClr val="folHlink">
              <a:alpha val="50195"/>
            </a:schemeClr>
          </a:solidFill>
          <a:ln w="76200" algn="ctr">
            <a:solidFill>
              <a:schemeClr val="folHlink"/>
            </a:solidFill>
            <a:miter lim="800000"/>
          </a:ln>
        </p:spPr>
        <p:txBody>
          <a:bodyPr wrap="none" anchor="ctr"/>
          <a:lstStyle/>
          <a:p>
            <a:endParaRPr lang="zh-CN" altLang="en-US"/>
          </a:p>
        </p:txBody>
      </p:sp>
      <p:sp>
        <p:nvSpPr>
          <p:cNvPr id="104" name="自选图形 9"/>
          <p:cNvSpPr>
            <a:spLocks noChangeArrowheads="1"/>
          </p:cNvSpPr>
          <p:nvPr/>
        </p:nvSpPr>
        <p:spPr bwMode="grayWhite">
          <a:xfrm>
            <a:off x="7119938" y="3283744"/>
            <a:ext cx="906462" cy="860425"/>
          </a:xfrm>
          <a:prstGeom prst="pentagon">
            <a:avLst/>
          </a:prstGeom>
          <a:solidFill>
            <a:schemeClr val="accent2">
              <a:alpha val="50195"/>
            </a:schemeClr>
          </a:solidFill>
          <a:ln w="76200" algn="ctr">
            <a:solidFill>
              <a:schemeClr val="accent2"/>
            </a:solidFill>
            <a:miter lim="800000"/>
          </a:ln>
        </p:spPr>
        <p:txBody>
          <a:bodyPr wrap="none" anchor="ctr"/>
          <a:lstStyle/>
          <a:p>
            <a:endParaRPr lang="zh-CN" altLang="en-US"/>
          </a:p>
        </p:txBody>
      </p:sp>
      <p:sp>
        <p:nvSpPr>
          <p:cNvPr id="105" name="自选图形 10"/>
          <p:cNvSpPr>
            <a:spLocks noChangeArrowheads="1"/>
          </p:cNvSpPr>
          <p:nvPr/>
        </p:nvSpPr>
        <p:spPr bwMode="grayWhite">
          <a:xfrm>
            <a:off x="5580063" y="2134394"/>
            <a:ext cx="846137" cy="803275"/>
          </a:xfrm>
          <a:prstGeom prst="pentagon">
            <a:avLst/>
          </a:prstGeom>
          <a:solidFill>
            <a:schemeClr val="accent1">
              <a:alpha val="50195"/>
            </a:schemeClr>
          </a:solidFill>
          <a:ln w="76200" algn="ctr">
            <a:solidFill>
              <a:srgbClr val="FF9933"/>
            </a:solidFill>
            <a:miter lim="800000"/>
          </a:ln>
        </p:spPr>
        <p:txBody>
          <a:bodyPr wrap="none" anchor="ctr"/>
          <a:lstStyle/>
          <a:p>
            <a:endParaRPr lang="zh-CN" altLang="en-US"/>
          </a:p>
        </p:txBody>
      </p:sp>
      <p:sp>
        <p:nvSpPr>
          <p:cNvPr id="106" name="自选图形 11"/>
          <p:cNvSpPr>
            <a:spLocks noChangeArrowheads="1"/>
          </p:cNvSpPr>
          <p:nvPr/>
        </p:nvSpPr>
        <p:spPr bwMode="grayWhite">
          <a:xfrm>
            <a:off x="6530975" y="5130007"/>
            <a:ext cx="862013" cy="820737"/>
          </a:xfrm>
          <a:prstGeom prst="pentagon">
            <a:avLst/>
          </a:prstGeom>
          <a:solidFill>
            <a:srgbClr val="339966">
              <a:alpha val="50195"/>
            </a:srgbClr>
          </a:solidFill>
          <a:ln w="76200" algn="ctr">
            <a:solidFill>
              <a:srgbClr val="008000"/>
            </a:solidFill>
            <a:miter lim="800000"/>
          </a:ln>
        </p:spPr>
        <p:txBody>
          <a:bodyPr wrap="none" anchor="ctr"/>
          <a:lstStyle/>
          <a:p>
            <a:endParaRPr lang="zh-CN" altLang="en-US"/>
          </a:p>
        </p:txBody>
      </p:sp>
      <p:grpSp>
        <p:nvGrpSpPr>
          <p:cNvPr id="107" name="组合 12"/>
          <p:cNvGrpSpPr/>
          <p:nvPr/>
        </p:nvGrpSpPr>
        <p:grpSpPr bwMode="auto">
          <a:xfrm>
            <a:off x="4171950" y="3499644"/>
            <a:ext cx="481013" cy="484188"/>
            <a:chOff x="523" y="2809"/>
            <a:chExt cx="876" cy="882"/>
          </a:xfrm>
        </p:grpSpPr>
        <p:sp>
          <p:nvSpPr>
            <p:cNvPr id="108" name="椭圆 13"/>
            <p:cNvSpPr>
              <a:spLocks noChangeArrowheads="1"/>
            </p:cNvSpPr>
            <p:nvPr/>
          </p:nvSpPr>
          <p:spPr bwMode="gray">
            <a:xfrm>
              <a:off x="523" y="2809"/>
              <a:ext cx="876" cy="876"/>
            </a:xfrm>
            <a:prstGeom prst="ellipse">
              <a:avLst/>
            </a:prstGeom>
            <a:solidFill>
              <a:srgbClr val="292929">
                <a:alpha val="50195"/>
              </a:srgbClr>
            </a:solidFill>
            <a:ln w="19050" algn="ctr">
              <a:solidFill>
                <a:srgbClr val="FFFFFF"/>
              </a:solidFill>
              <a:round/>
            </a:ln>
          </p:spPr>
          <p:txBody>
            <a:bodyPr wrap="none" anchor="ctr"/>
            <a:lstStyle/>
            <a:p>
              <a:endParaRPr lang="zh-CN" altLang="en-US"/>
            </a:p>
          </p:txBody>
        </p:sp>
        <p:sp>
          <p:nvSpPr>
            <p:cNvPr id="109" name="直线 14"/>
            <p:cNvSpPr>
              <a:spLocks noChangeShapeType="1"/>
            </p:cNvSpPr>
            <p:nvPr/>
          </p:nvSpPr>
          <p:spPr bwMode="gray">
            <a:xfrm>
              <a:off x="964" y="2809"/>
              <a:ext cx="0" cy="870"/>
            </a:xfrm>
            <a:prstGeom prst="line">
              <a:avLst/>
            </a:prstGeom>
            <a:noFill/>
            <a:ln w="19050">
              <a:solidFill>
                <a:srgbClr val="FFFFFF"/>
              </a:solidFill>
              <a:round/>
            </a:ln>
          </p:spPr>
          <p:txBody>
            <a:bodyPr/>
            <a:lstStyle/>
            <a:p>
              <a:endParaRPr lang="zh-CN" altLang="en-US"/>
            </a:p>
          </p:txBody>
        </p:sp>
        <p:sp>
          <p:nvSpPr>
            <p:cNvPr id="110" name="直线 15"/>
            <p:cNvSpPr>
              <a:spLocks noChangeShapeType="1"/>
            </p:cNvSpPr>
            <p:nvPr/>
          </p:nvSpPr>
          <p:spPr bwMode="gray">
            <a:xfrm>
              <a:off x="523" y="3244"/>
              <a:ext cx="876" cy="0"/>
            </a:xfrm>
            <a:prstGeom prst="line">
              <a:avLst/>
            </a:prstGeom>
            <a:noFill/>
            <a:ln w="19050">
              <a:solidFill>
                <a:srgbClr val="FFFFFF"/>
              </a:solidFill>
              <a:round/>
            </a:ln>
          </p:spPr>
          <p:txBody>
            <a:bodyPr/>
            <a:lstStyle/>
            <a:p>
              <a:endParaRPr lang="zh-CN" altLang="en-US"/>
            </a:p>
          </p:txBody>
        </p:sp>
        <p:sp>
          <p:nvSpPr>
            <p:cNvPr id="111" name="任意多边形 16"/>
            <p:cNvSpPr/>
            <p:nvPr/>
          </p:nvSpPr>
          <p:spPr bwMode="gray">
            <a:xfrm>
              <a:off x="1023" y="2815"/>
              <a:ext cx="182" cy="864"/>
            </a:xfrm>
            <a:custGeom>
              <a:avLst/>
              <a:gdLst>
                <a:gd name="T0" fmla="*/ 0 w 182"/>
                <a:gd name="T1" fmla="*/ 0 h 864"/>
                <a:gd name="T2" fmla="*/ 182 w 182"/>
                <a:gd name="T3" fmla="*/ 435 h 864"/>
                <a:gd name="T4" fmla="*/ 6 w 182"/>
                <a:gd name="T5" fmla="*/ 864 h 864"/>
                <a:gd name="T6" fmla="*/ 0 60000 65536"/>
                <a:gd name="T7" fmla="*/ 0 60000 65536"/>
                <a:gd name="T8" fmla="*/ 0 60000 65536"/>
                <a:gd name="T9" fmla="*/ 0 w 182"/>
                <a:gd name="T10" fmla="*/ 0 h 864"/>
                <a:gd name="T11" fmla="*/ 182 w 182"/>
                <a:gd name="T12" fmla="*/ 864 h 864"/>
              </a:gdLst>
              <a:ahLst/>
              <a:cxnLst>
                <a:cxn ang="T6">
                  <a:pos x="T0" y="T1"/>
                </a:cxn>
                <a:cxn ang="T7">
                  <a:pos x="T2" y="T3"/>
                </a:cxn>
                <a:cxn ang="T8">
                  <a:pos x="T4" y="T5"/>
                </a:cxn>
              </a:cxnLst>
              <a:rect l="T9" t="T10" r="T11" b="T12"/>
              <a:pathLst>
                <a:path w="182" h="864">
                  <a:moveTo>
                    <a:pt x="0" y="0"/>
                  </a:moveTo>
                  <a:cubicBezTo>
                    <a:pt x="59" y="89"/>
                    <a:pt x="182" y="177"/>
                    <a:pt x="182" y="435"/>
                  </a:cubicBezTo>
                  <a:cubicBezTo>
                    <a:pt x="182" y="693"/>
                    <a:pt x="70" y="800"/>
                    <a:pt x="6" y="864"/>
                  </a:cubicBezTo>
                </a:path>
              </a:pathLst>
            </a:custGeom>
            <a:noFill/>
            <a:ln w="19050">
              <a:solidFill>
                <a:srgbClr val="FFFFFF"/>
              </a:solidFill>
              <a:round/>
            </a:ln>
          </p:spPr>
          <p:txBody>
            <a:bodyPr/>
            <a:lstStyle/>
            <a:p>
              <a:endParaRPr lang="zh-CN" altLang="en-US"/>
            </a:p>
          </p:txBody>
        </p:sp>
        <p:sp>
          <p:nvSpPr>
            <p:cNvPr id="112" name="任意多边形 17"/>
            <p:cNvSpPr/>
            <p:nvPr/>
          </p:nvSpPr>
          <p:spPr bwMode="gray">
            <a:xfrm>
              <a:off x="726" y="2821"/>
              <a:ext cx="197" cy="870"/>
            </a:xfrm>
            <a:custGeom>
              <a:avLst/>
              <a:gdLst>
                <a:gd name="T0" fmla="*/ 167 w 197"/>
                <a:gd name="T1" fmla="*/ 0 h 870"/>
                <a:gd name="T2" fmla="*/ 0 w 197"/>
                <a:gd name="T3" fmla="*/ 436 h 870"/>
                <a:gd name="T4" fmla="*/ 197 w 197"/>
                <a:gd name="T5" fmla="*/ 870 h 870"/>
                <a:gd name="T6" fmla="*/ 0 60000 65536"/>
                <a:gd name="T7" fmla="*/ 0 60000 65536"/>
                <a:gd name="T8" fmla="*/ 0 60000 65536"/>
                <a:gd name="T9" fmla="*/ 0 w 197"/>
                <a:gd name="T10" fmla="*/ 0 h 870"/>
                <a:gd name="T11" fmla="*/ 197 w 197"/>
                <a:gd name="T12" fmla="*/ 870 h 870"/>
              </a:gdLst>
              <a:ahLst/>
              <a:cxnLst>
                <a:cxn ang="T6">
                  <a:pos x="T0" y="T1"/>
                </a:cxn>
                <a:cxn ang="T7">
                  <a:pos x="T2" y="T3"/>
                </a:cxn>
                <a:cxn ang="T8">
                  <a:pos x="T4" y="T5"/>
                </a:cxn>
              </a:cxnLst>
              <a:rect l="T9" t="T10" r="T11" b="T12"/>
              <a:pathLst>
                <a:path w="197" h="870">
                  <a:moveTo>
                    <a:pt x="167" y="0"/>
                  </a:moveTo>
                  <a:cubicBezTo>
                    <a:pt x="117" y="64"/>
                    <a:pt x="0" y="178"/>
                    <a:pt x="0" y="436"/>
                  </a:cubicBezTo>
                  <a:cubicBezTo>
                    <a:pt x="0" y="694"/>
                    <a:pt x="124" y="769"/>
                    <a:pt x="197" y="870"/>
                  </a:cubicBezTo>
                </a:path>
              </a:pathLst>
            </a:custGeom>
            <a:noFill/>
            <a:ln w="19050">
              <a:solidFill>
                <a:srgbClr val="FFFFFF"/>
              </a:solidFill>
              <a:round/>
            </a:ln>
          </p:spPr>
          <p:txBody>
            <a:bodyPr/>
            <a:lstStyle/>
            <a:p>
              <a:endParaRPr lang="zh-CN" altLang="en-US"/>
            </a:p>
          </p:txBody>
        </p:sp>
        <p:sp>
          <p:nvSpPr>
            <p:cNvPr id="113" name="任意多边形 18"/>
            <p:cNvSpPr/>
            <p:nvPr/>
          </p:nvSpPr>
          <p:spPr bwMode="gray">
            <a:xfrm rot="5400000">
              <a:off x="892" y="3171"/>
              <a:ext cx="114" cy="653"/>
            </a:xfrm>
            <a:custGeom>
              <a:avLst/>
              <a:gdLst>
                <a:gd name="T0" fmla="*/ 56 w 197"/>
                <a:gd name="T1" fmla="*/ 0 h 870"/>
                <a:gd name="T2" fmla="*/ 0 w 197"/>
                <a:gd name="T3" fmla="*/ 245 h 870"/>
                <a:gd name="T4" fmla="*/ 66 w 197"/>
                <a:gd name="T5" fmla="*/ 490 h 870"/>
                <a:gd name="T6" fmla="*/ 0 60000 65536"/>
                <a:gd name="T7" fmla="*/ 0 60000 65536"/>
                <a:gd name="T8" fmla="*/ 0 60000 65536"/>
                <a:gd name="T9" fmla="*/ 0 w 197"/>
                <a:gd name="T10" fmla="*/ 0 h 870"/>
                <a:gd name="T11" fmla="*/ 197 w 197"/>
                <a:gd name="T12" fmla="*/ 870 h 870"/>
              </a:gdLst>
              <a:ahLst/>
              <a:cxnLst>
                <a:cxn ang="T6">
                  <a:pos x="T0" y="T1"/>
                </a:cxn>
                <a:cxn ang="T7">
                  <a:pos x="T2" y="T3"/>
                </a:cxn>
                <a:cxn ang="T8">
                  <a:pos x="T4" y="T5"/>
                </a:cxn>
              </a:cxnLst>
              <a:rect l="T9" t="T10" r="T11" b="T12"/>
              <a:pathLst>
                <a:path w="197" h="870">
                  <a:moveTo>
                    <a:pt x="167" y="0"/>
                  </a:moveTo>
                  <a:cubicBezTo>
                    <a:pt x="117" y="64"/>
                    <a:pt x="0" y="178"/>
                    <a:pt x="0" y="436"/>
                  </a:cubicBezTo>
                  <a:cubicBezTo>
                    <a:pt x="0" y="694"/>
                    <a:pt x="124" y="769"/>
                    <a:pt x="197" y="870"/>
                  </a:cubicBezTo>
                </a:path>
              </a:pathLst>
            </a:custGeom>
            <a:noFill/>
            <a:ln w="19050">
              <a:solidFill>
                <a:srgbClr val="FFFFFF"/>
              </a:solidFill>
              <a:round/>
            </a:ln>
          </p:spPr>
          <p:txBody>
            <a:bodyPr/>
            <a:lstStyle/>
            <a:p>
              <a:endParaRPr lang="zh-CN" altLang="en-US"/>
            </a:p>
          </p:txBody>
        </p:sp>
        <p:sp>
          <p:nvSpPr>
            <p:cNvPr id="114" name="任意多边形 19"/>
            <p:cNvSpPr/>
            <p:nvPr/>
          </p:nvSpPr>
          <p:spPr bwMode="gray">
            <a:xfrm rot="16200000" flipV="1">
              <a:off x="900" y="2668"/>
              <a:ext cx="114" cy="653"/>
            </a:xfrm>
            <a:custGeom>
              <a:avLst/>
              <a:gdLst>
                <a:gd name="T0" fmla="*/ 56 w 197"/>
                <a:gd name="T1" fmla="*/ 0 h 870"/>
                <a:gd name="T2" fmla="*/ 0 w 197"/>
                <a:gd name="T3" fmla="*/ 245 h 870"/>
                <a:gd name="T4" fmla="*/ 66 w 197"/>
                <a:gd name="T5" fmla="*/ 490 h 870"/>
                <a:gd name="T6" fmla="*/ 0 60000 65536"/>
                <a:gd name="T7" fmla="*/ 0 60000 65536"/>
                <a:gd name="T8" fmla="*/ 0 60000 65536"/>
                <a:gd name="T9" fmla="*/ 0 w 197"/>
                <a:gd name="T10" fmla="*/ 0 h 870"/>
                <a:gd name="T11" fmla="*/ 197 w 197"/>
                <a:gd name="T12" fmla="*/ 870 h 870"/>
              </a:gdLst>
              <a:ahLst/>
              <a:cxnLst>
                <a:cxn ang="T6">
                  <a:pos x="T0" y="T1"/>
                </a:cxn>
                <a:cxn ang="T7">
                  <a:pos x="T2" y="T3"/>
                </a:cxn>
                <a:cxn ang="T8">
                  <a:pos x="T4" y="T5"/>
                </a:cxn>
              </a:cxnLst>
              <a:rect l="T9" t="T10" r="T11" b="T12"/>
              <a:pathLst>
                <a:path w="197" h="870">
                  <a:moveTo>
                    <a:pt x="167" y="0"/>
                  </a:moveTo>
                  <a:cubicBezTo>
                    <a:pt x="117" y="64"/>
                    <a:pt x="0" y="178"/>
                    <a:pt x="0" y="436"/>
                  </a:cubicBezTo>
                  <a:cubicBezTo>
                    <a:pt x="0" y="694"/>
                    <a:pt x="124" y="769"/>
                    <a:pt x="197" y="870"/>
                  </a:cubicBezTo>
                </a:path>
              </a:pathLst>
            </a:custGeom>
            <a:noFill/>
            <a:ln w="19050">
              <a:solidFill>
                <a:srgbClr val="FFFFFF"/>
              </a:solidFill>
              <a:round/>
            </a:ln>
          </p:spPr>
          <p:txBody>
            <a:bodyPr/>
            <a:lstStyle/>
            <a:p>
              <a:endParaRPr lang="zh-CN" altLang="en-US"/>
            </a:p>
          </p:txBody>
        </p:sp>
      </p:grpSp>
      <p:grpSp>
        <p:nvGrpSpPr>
          <p:cNvPr id="115" name="组合 20"/>
          <p:cNvGrpSpPr/>
          <p:nvPr/>
        </p:nvGrpSpPr>
        <p:grpSpPr bwMode="auto">
          <a:xfrm>
            <a:off x="4792663" y="5387182"/>
            <a:ext cx="419100" cy="358775"/>
            <a:chOff x="2640" y="3304"/>
            <a:chExt cx="294" cy="252"/>
          </a:xfrm>
        </p:grpSpPr>
        <p:sp>
          <p:nvSpPr>
            <p:cNvPr id="116" name="自选图形 21"/>
            <p:cNvSpPr>
              <a:spLocks noChangeArrowheads="1"/>
            </p:cNvSpPr>
            <p:nvPr/>
          </p:nvSpPr>
          <p:spPr bwMode="gray">
            <a:xfrm>
              <a:off x="2700" y="3304"/>
              <a:ext cx="176" cy="176"/>
            </a:xfrm>
            <a:prstGeom prst="roundRect">
              <a:avLst>
                <a:gd name="adj" fmla="val 6250"/>
              </a:avLst>
            </a:prstGeom>
            <a:solidFill>
              <a:srgbClr val="292929">
                <a:alpha val="50195"/>
              </a:srgbClr>
            </a:solidFill>
            <a:ln w="19050" algn="ctr">
              <a:solidFill>
                <a:srgbClr val="FFFFFF"/>
              </a:solidFill>
              <a:round/>
            </a:ln>
          </p:spPr>
          <p:txBody>
            <a:bodyPr wrap="none" anchor="ctr"/>
            <a:lstStyle/>
            <a:p>
              <a:endParaRPr lang="zh-CN" altLang="en-US"/>
            </a:p>
          </p:txBody>
        </p:sp>
        <p:sp>
          <p:nvSpPr>
            <p:cNvPr id="117" name="自选图形 22"/>
            <p:cNvSpPr>
              <a:spLocks noChangeArrowheads="1"/>
            </p:cNvSpPr>
            <p:nvPr/>
          </p:nvSpPr>
          <p:spPr bwMode="gray">
            <a:xfrm>
              <a:off x="2640" y="3478"/>
              <a:ext cx="294" cy="78"/>
            </a:xfrm>
            <a:prstGeom prst="roundRect">
              <a:avLst>
                <a:gd name="adj" fmla="val 16667"/>
              </a:avLst>
            </a:prstGeom>
            <a:solidFill>
              <a:srgbClr val="292929">
                <a:alpha val="50195"/>
              </a:srgbClr>
            </a:solidFill>
            <a:ln w="19050" algn="ctr">
              <a:solidFill>
                <a:srgbClr val="FFFFFF"/>
              </a:solidFill>
              <a:round/>
            </a:ln>
          </p:spPr>
          <p:txBody>
            <a:bodyPr wrap="none" anchor="ctr"/>
            <a:lstStyle/>
            <a:p>
              <a:endParaRPr lang="zh-CN" altLang="en-US"/>
            </a:p>
          </p:txBody>
        </p:sp>
        <p:sp>
          <p:nvSpPr>
            <p:cNvPr id="118" name="直线 23"/>
            <p:cNvSpPr>
              <a:spLocks noChangeShapeType="1"/>
            </p:cNvSpPr>
            <p:nvPr/>
          </p:nvSpPr>
          <p:spPr bwMode="gray">
            <a:xfrm flipH="1">
              <a:off x="2847" y="3517"/>
              <a:ext cx="45" cy="0"/>
            </a:xfrm>
            <a:prstGeom prst="line">
              <a:avLst/>
            </a:prstGeom>
            <a:noFill/>
            <a:ln w="19050">
              <a:solidFill>
                <a:srgbClr val="FFFFFF"/>
              </a:solidFill>
              <a:round/>
            </a:ln>
          </p:spPr>
          <p:txBody>
            <a:bodyPr/>
            <a:lstStyle/>
            <a:p>
              <a:endParaRPr lang="zh-CN" altLang="en-US"/>
            </a:p>
          </p:txBody>
        </p:sp>
        <p:sp>
          <p:nvSpPr>
            <p:cNvPr id="119" name="直线 24"/>
            <p:cNvSpPr>
              <a:spLocks noChangeShapeType="1"/>
            </p:cNvSpPr>
            <p:nvPr/>
          </p:nvSpPr>
          <p:spPr bwMode="gray">
            <a:xfrm flipH="1">
              <a:off x="2759" y="3359"/>
              <a:ext cx="73" cy="0"/>
            </a:xfrm>
            <a:prstGeom prst="line">
              <a:avLst/>
            </a:prstGeom>
            <a:noFill/>
            <a:ln w="19050">
              <a:solidFill>
                <a:srgbClr val="FFFFFF"/>
              </a:solidFill>
              <a:round/>
            </a:ln>
          </p:spPr>
          <p:txBody>
            <a:bodyPr/>
            <a:lstStyle/>
            <a:p>
              <a:endParaRPr lang="zh-CN" altLang="en-US"/>
            </a:p>
          </p:txBody>
        </p:sp>
        <p:sp>
          <p:nvSpPr>
            <p:cNvPr id="120" name="直线 25"/>
            <p:cNvSpPr>
              <a:spLocks noChangeShapeType="1"/>
            </p:cNvSpPr>
            <p:nvPr/>
          </p:nvSpPr>
          <p:spPr bwMode="gray">
            <a:xfrm flipH="1">
              <a:off x="2787" y="3385"/>
              <a:ext cx="45" cy="0"/>
            </a:xfrm>
            <a:prstGeom prst="line">
              <a:avLst/>
            </a:prstGeom>
            <a:noFill/>
            <a:ln w="19050">
              <a:solidFill>
                <a:srgbClr val="FFFFFF"/>
              </a:solidFill>
              <a:round/>
            </a:ln>
          </p:spPr>
          <p:txBody>
            <a:bodyPr/>
            <a:lstStyle/>
            <a:p>
              <a:endParaRPr lang="zh-CN" altLang="en-US"/>
            </a:p>
          </p:txBody>
        </p:sp>
        <p:sp>
          <p:nvSpPr>
            <p:cNvPr id="121" name="直线 26"/>
            <p:cNvSpPr>
              <a:spLocks noChangeShapeType="1"/>
            </p:cNvSpPr>
            <p:nvPr/>
          </p:nvSpPr>
          <p:spPr bwMode="gray">
            <a:xfrm flipH="1">
              <a:off x="2800" y="3434"/>
              <a:ext cx="32" cy="0"/>
            </a:xfrm>
            <a:prstGeom prst="line">
              <a:avLst/>
            </a:prstGeom>
            <a:noFill/>
            <a:ln w="19050">
              <a:solidFill>
                <a:srgbClr val="FFFFFF"/>
              </a:solidFill>
              <a:round/>
            </a:ln>
          </p:spPr>
          <p:txBody>
            <a:bodyPr/>
            <a:lstStyle/>
            <a:p>
              <a:endParaRPr lang="zh-CN" altLang="en-US"/>
            </a:p>
          </p:txBody>
        </p:sp>
      </p:grpSp>
      <p:sp>
        <p:nvSpPr>
          <p:cNvPr id="122" name="自选图形 27"/>
          <p:cNvSpPr>
            <a:spLocks noChangeArrowheads="1"/>
          </p:cNvSpPr>
          <p:nvPr/>
        </p:nvSpPr>
        <p:spPr bwMode="gray">
          <a:xfrm>
            <a:off x="5829300" y="2409032"/>
            <a:ext cx="368300" cy="365125"/>
          </a:xfrm>
          <a:prstGeom prst="cube">
            <a:avLst>
              <a:gd name="adj" fmla="val 25000"/>
            </a:avLst>
          </a:prstGeom>
          <a:solidFill>
            <a:srgbClr val="292929">
              <a:alpha val="50195"/>
            </a:srgbClr>
          </a:solidFill>
          <a:ln w="19050">
            <a:solidFill>
              <a:srgbClr val="FFFFFF"/>
            </a:solidFill>
            <a:miter lim="800000"/>
          </a:ln>
        </p:spPr>
        <p:txBody>
          <a:bodyPr wrap="none" anchor="ctr"/>
          <a:lstStyle/>
          <a:p>
            <a:endParaRPr lang="zh-CN" altLang="en-US"/>
          </a:p>
        </p:txBody>
      </p:sp>
      <p:grpSp>
        <p:nvGrpSpPr>
          <p:cNvPr id="123" name="组合 28"/>
          <p:cNvGrpSpPr/>
          <p:nvPr/>
        </p:nvGrpSpPr>
        <p:grpSpPr bwMode="auto">
          <a:xfrm>
            <a:off x="7345363" y="3507582"/>
            <a:ext cx="469900" cy="446087"/>
            <a:chOff x="3422" y="1347"/>
            <a:chExt cx="330" cy="313"/>
          </a:xfrm>
        </p:grpSpPr>
        <p:sp>
          <p:nvSpPr>
            <p:cNvPr id="124" name="自选图形 29"/>
            <p:cNvSpPr>
              <a:spLocks noChangeArrowheads="1"/>
            </p:cNvSpPr>
            <p:nvPr/>
          </p:nvSpPr>
          <p:spPr bwMode="gray">
            <a:xfrm>
              <a:off x="3422" y="1411"/>
              <a:ext cx="330" cy="249"/>
            </a:xfrm>
            <a:prstGeom prst="roundRect">
              <a:avLst>
                <a:gd name="adj" fmla="val 16667"/>
              </a:avLst>
            </a:prstGeom>
            <a:solidFill>
              <a:srgbClr val="292929">
                <a:alpha val="50195"/>
              </a:srgbClr>
            </a:solidFill>
            <a:ln w="19050" algn="ctr">
              <a:solidFill>
                <a:srgbClr val="FFFFFF"/>
              </a:solidFill>
              <a:round/>
            </a:ln>
          </p:spPr>
          <p:txBody>
            <a:bodyPr wrap="none" anchor="ctr"/>
            <a:lstStyle/>
            <a:p>
              <a:endParaRPr lang="zh-CN" altLang="en-US"/>
            </a:p>
          </p:txBody>
        </p:sp>
        <p:sp>
          <p:nvSpPr>
            <p:cNvPr id="125" name="自选图形 30"/>
            <p:cNvSpPr>
              <a:spLocks noChangeArrowheads="1"/>
            </p:cNvSpPr>
            <p:nvPr/>
          </p:nvSpPr>
          <p:spPr bwMode="gray">
            <a:xfrm>
              <a:off x="3522" y="1347"/>
              <a:ext cx="122" cy="113"/>
            </a:xfrm>
            <a:custGeom>
              <a:avLst/>
              <a:gdLst>
                <a:gd name="T0" fmla="*/ 0 w 21600"/>
                <a:gd name="T1" fmla="*/ 0 h 21600"/>
                <a:gd name="T2" fmla="*/ 0 w 21600"/>
                <a:gd name="T3" fmla="*/ 0 h 21600"/>
                <a:gd name="T4" fmla="*/ 0 w 21600"/>
                <a:gd name="T5" fmla="*/ 0 h 21600"/>
                <a:gd name="T6" fmla="*/ 1 w 21600"/>
                <a:gd name="T7" fmla="*/ 0 h 21600"/>
                <a:gd name="T8" fmla="*/ 0 60000 65536"/>
                <a:gd name="T9" fmla="*/ 0 60000 65536"/>
                <a:gd name="T10" fmla="*/ 0 60000 65536"/>
                <a:gd name="T11" fmla="*/ 0 60000 65536"/>
                <a:gd name="T12" fmla="*/ 0 w 21600"/>
                <a:gd name="T13" fmla="*/ 0 h 21600"/>
                <a:gd name="T14" fmla="*/ 21600 w 21600"/>
                <a:gd name="T15" fmla="*/ 7646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292929">
                <a:alpha val="50195"/>
              </a:srgbClr>
            </a:solidFill>
            <a:ln w="12700" algn="ctr">
              <a:solidFill>
                <a:srgbClr val="FFFFFF"/>
              </a:solidFill>
              <a:miter lim="800000"/>
            </a:ln>
          </p:spPr>
          <p:txBody>
            <a:bodyPr wrap="none" anchor="ctr"/>
            <a:lstStyle/>
            <a:p>
              <a:endParaRPr lang="zh-CN" altLang="en-US"/>
            </a:p>
          </p:txBody>
        </p:sp>
      </p:grpSp>
      <p:grpSp>
        <p:nvGrpSpPr>
          <p:cNvPr id="126" name="组合 31"/>
          <p:cNvGrpSpPr/>
          <p:nvPr/>
        </p:nvGrpSpPr>
        <p:grpSpPr bwMode="auto">
          <a:xfrm>
            <a:off x="6780213" y="5344319"/>
            <a:ext cx="385762" cy="476250"/>
            <a:chOff x="984" y="878"/>
            <a:chExt cx="3312" cy="4086"/>
          </a:xfrm>
        </p:grpSpPr>
        <p:sp>
          <p:nvSpPr>
            <p:cNvPr id="127" name="任意多边形 32"/>
            <p:cNvSpPr/>
            <p:nvPr/>
          </p:nvSpPr>
          <p:spPr bwMode="gray">
            <a:xfrm>
              <a:off x="984" y="1002"/>
              <a:ext cx="3312" cy="3962"/>
            </a:xfrm>
            <a:custGeom>
              <a:avLst/>
              <a:gdLst>
                <a:gd name="T0" fmla="*/ 1376 w 3312"/>
                <a:gd name="T1" fmla="*/ 696 h 3962"/>
                <a:gd name="T2" fmla="*/ 1639 w 3312"/>
                <a:gd name="T3" fmla="*/ 920 h 3962"/>
                <a:gd name="T4" fmla="*/ 1926 w 3312"/>
                <a:gd name="T5" fmla="*/ 708 h 3962"/>
                <a:gd name="T6" fmla="*/ 2940 w 3312"/>
                <a:gd name="T7" fmla="*/ 66 h 3962"/>
                <a:gd name="T8" fmla="*/ 3204 w 3312"/>
                <a:gd name="T9" fmla="*/ 78 h 3962"/>
                <a:gd name="T10" fmla="*/ 3072 w 3312"/>
                <a:gd name="T11" fmla="*/ 444 h 3962"/>
                <a:gd name="T12" fmla="*/ 2139 w 3312"/>
                <a:gd name="T13" fmla="*/ 1081 h 3962"/>
                <a:gd name="T14" fmla="*/ 2476 w 3312"/>
                <a:gd name="T15" fmla="*/ 2372 h 3962"/>
                <a:gd name="T16" fmla="*/ 2251 w 3312"/>
                <a:gd name="T17" fmla="*/ 2435 h 3962"/>
                <a:gd name="T18" fmla="*/ 2614 w 3312"/>
                <a:gd name="T19" fmla="*/ 3589 h 3962"/>
                <a:gd name="T20" fmla="*/ 2539 w 3312"/>
                <a:gd name="T21" fmla="*/ 3925 h 3962"/>
                <a:gd name="T22" fmla="*/ 2226 w 3312"/>
                <a:gd name="T23" fmla="*/ 3689 h 3962"/>
                <a:gd name="T24" fmla="*/ 1789 w 3312"/>
                <a:gd name="T25" fmla="*/ 2534 h 3962"/>
                <a:gd name="T26" fmla="*/ 1414 w 3312"/>
                <a:gd name="T27" fmla="*/ 2534 h 3962"/>
                <a:gd name="T28" fmla="*/ 1051 w 3312"/>
                <a:gd name="T29" fmla="*/ 3689 h 3962"/>
                <a:gd name="T30" fmla="*/ 789 w 3312"/>
                <a:gd name="T31" fmla="*/ 3925 h 3962"/>
                <a:gd name="T32" fmla="*/ 676 w 3312"/>
                <a:gd name="T33" fmla="*/ 3577 h 3962"/>
                <a:gd name="T34" fmla="*/ 1001 w 3312"/>
                <a:gd name="T35" fmla="*/ 2459 h 3962"/>
                <a:gd name="T36" fmla="*/ 751 w 3312"/>
                <a:gd name="T37" fmla="*/ 2397 h 3962"/>
                <a:gd name="T38" fmla="*/ 1126 w 3312"/>
                <a:gd name="T39" fmla="*/ 1081 h 3962"/>
                <a:gd name="T40" fmla="*/ 139 w 3312"/>
                <a:gd name="T41" fmla="*/ 497 h 3962"/>
                <a:gd name="T42" fmla="*/ 60 w 3312"/>
                <a:gd name="T43" fmla="*/ 180 h 3962"/>
                <a:gd name="T44" fmla="*/ 389 w 3312"/>
                <a:gd name="T45" fmla="*/ 162 h 3962"/>
                <a:gd name="T46" fmla="*/ 1376 w 3312"/>
                <a:gd name="T47" fmla="*/ 696 h 396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312"/>
                <a:gd name="T73" fmla="*/ 0 h 3962"/>
                <a:gd name="T74" fmla="*/ 3312 w 3312"/>
                <a:gd name="T75" fmla="*/ 3962 h 396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312" h="3962">
                  <a:moveTo>
                    <a:pt x="1376" y="696"/>
                  </a:moveTo>
                  <a:cubicBezTo>
                    <a:pt x="1401" y="795"/>
                    <a:pt x="1489" y="920"/>
                    <a:pt x="1639" y="920"/>
                  </a:cubicBezTo>
                  <a:cubicBezTo>
                    <a:pt x="1801" y="920"/>
                    <a:pt x="1876" y="795"/>
                    <a:pt x="1926" y="708"/>
                  </a:cubicBezTo>
                  <a:lnTo>
                    <a:pt x="2940" y="66"/>
                  </a:lnTo>
                  <a:cubicBezTo>
                    <a:pt x="3042" y="0"/>
                    <a:pt x="3142" y="16"/>
                    <a:pt x="3204" y="78"/>
                  </a:cubicBezTo>
                  <a:cubicBezTo>
                    <a:pt x="3267" y="140"/>
                    <a:pt x="3312" y="264"/>
                    <a:pt x="3072" y="444"/>
                  </a:cubicBezTo>
                  <a:lnTo>
                    <a:pt x="2139" y="1081"/>
                  </a:lnTo>
                  <a:lnTo>
                    <a:pt x="2476" y="2372"/>
                  </a:lnTo>
                  <a:lnTo>
                    <a:pt x="2251" y="2435"/>
                  </a:lnTo>
                  <a:lnTo>
                    <a:pt x="2614" y="3589"/>
                  </a:lnTo>
                  <a:cubicBezTo>
                    <a:pt x="2651" y="3751"/>
                    <a:pt x="2639" y="3863"/>
                    <a:pt x="2539" y="3925"/>
                  </a:cubicBezTo>
                  <a:cubicBezTo>
                    <a:pt x="2401" y="3962"/>
                    <a:pt x="2289" y="3863"/>
                    <a:pt x="2226" y="3689"/>
                  </a:cubicBezTo>
                  <a:cubicBezTo>
                    <a:pt x="2101" y="3453"/>
                    <a:pt x="1876" y="2720"/>
                    <a:pt x="1789" y="2534"/>
                  </a:cubicBezTo>
                  <a:lnTo>
                    <a:pt x="1414" y="2534"/>
                  </a:lnTo>
                  <a:cubicBezTo>
                    <a:pt x="1339" y="2770"/>
                    <a:pt x="1151" y="3465"/>
                    <a:pt x="1051" y="3689"/>
                  </a:cubicBezTo>
                  <a:cubicBezTo>
                    <a:pt x="1001" y="3838"/>
                    <a:pt x="914" y="3950"/>
                    <a:pt x="789" y="3925"/>
                  </a:cubicBezTo>
                  <a:cubicBezTo>
                    <a:pt x="714" y="3875"/>
                    <a:pt x="614" y="3838"/>
                    <a:pt x="676" y="3577"/>
                  </a:cubicBezTo>
                  <a:lnTo>
                    <a:pt x="1001" y="2459"/>
                  </a:lnTo>
                  <a:lnTo>
                    <a:pt x="751" y="2397"/>
                  </a:lnTo>
                  <a:lnTo>
                    <a:pt x="1126" y="1081"/>
                  </a:lnTo>
                  <a:lnTo>
                    <a:pt x="139" y="497"/>
                  </a:lnTo>
                  <a:cubicBezTo>
                    <a:pt x="54" y="402"/>
                    <a:pt x="0" y="342"/>
                    <a:pt x="60" y="180"/>
                  </a:cubicBezTo>
                  <a:cubicBezTo>
                    <a:pt x="186" y="102"/>
                    <a:pt x="214" y="112"/>
                    <a:pt x="389" y="162"/>
                  </a:cubicBezTo>
                  <a:lnTo>
                    <a:pt x="1376" y="696"/>
                  </a:lnTo>
                  <a:close/>
                </a:path>
              </a:pathLst>
            </a:custGeom>
            <a:solidFill>
              <a:srgbClr val="292929">
                <a:alpha val="50195"/>
              </a:srgbClr>
            </a:solidFill>
            <a:ln w="19050">
              <a:solidFill>
                <a:srgbClr val="FFFFFF"/>
              </a:solidFill>
              <a:round/>
            </a:ln>
          </p:spPr>
          <p:txBody>
            <a:bodyPr/>
            <a:lstStyle/>
            <a:p>
              <a:endParaRPr lang="zh-CN" altLang="en-US"/>
            </a:p>
          </p:txBody>
        </p:sp>
        <p:sp>
          <p:nvSpPr>
            <p:cNvPr id="128" name="椭圆 33"/>
            <p:cNvSpPr>
              <a:spLocks noChangeArrowheads="1"/>
            </p:cNvSpPr>
            <p:nvPr/>
          </p:nvSpPr>
          <p:spPr bwMode="gray">
            <a:xfrm>
              <a:off x="2208" y="878"/>
              <a:ext cx="862" cy="845"/>
            </a:xfrm>
            <a:prstGeom prst="ellipse">
              <a:avLst/>
            </a:prstGeom>
            <a:solidFill>
              <a:srgbClr val="292929">
                <a:alpha val="50195"/>
              </a:srgbClr>
            </a:solidFill>
            <a:ln w="19050">
              <a:solidFill>
                <a:srgbClr val="FFFFFF"/>
              </a:solidFill>
              <a:round/>
            </a:ln>
          </p:spPr>
          <p:txBody>
            <a:bodyPr wrap="none" anchor="ctr"/>
            <a:lstStyle/>
            <a:p>
              <a:endParaRPr lang="zh-CN" altLang="en-US"/>
            </a:p>
          </p:txBody>
        </p:sp>
      </p:grpSp>
      <p:sp>
        <p:nvSpPr>
          <p:cNvPr id="129" name="矩形 34"/>
          <p:cNvSpPr>
            <a:spLocks noChangeArrowheads="1"/>
          </p:cNvSpPr>
          <p:nvPr/>
        </p:nvSpPr>
        <p:spPr bwMode="auto">
          <a:xfrm>
            <a:off x="5127625" y="3567907"/>
            <a:ext cx="1751013" cy="1384995"/>
          </a:xfrm>
          <a:prstGeom prst="rect">
            <a:avLst/>
          </a:prstGeom>
          <a:noFill/>
          <a:ln w="9525">
            <a:noFill/>
            <a:miter lim="800000"/>
          </a:ln>
        </p:spPr>
        <p:txBody>
          <a:bodyPr>
            <a:spAutoFit/>
          </a:bodyPr>
          <a:lstStyle/>
          <a:p>
            <a:pPr algn="ctr"/>
            <a:r>
              <a:rPr lang="zh-CN" altLang="en-US" sz="2800" dirty="0">
                <a:solidFill>
                  <a:srgbClr val="000000"/>
                </a:solidFill>
                <a:cs typeface="Arial" panose="020B0604020202020204" pitchFamily="34" charset="0"/>
              </a:rPr>
              <a:t>软件成本测算的</a:t>
            </a:r>
            <a:endParaRPr lang="en-US" altLang="zh-CN" sz="2800" dirty="0">
              <a:solidFill>
                <a:srgbClr val="000000"/>
              </a:solidFill>
              <a:cs typeface="Arial" panose="020B0604020202020204" pitchFamily="34" charset="0"/>
            </a:endParaRPr>
          </a:p>
          <a:p>
            <a:pPr algn="ctr"/>
            <a:r>
              <a:rPr lang="zh-CN" altLang="en-US" sz="2800" dirty="0">
                <a:solidFill>
                  <a:srgbClr val="000000"/>
                </a:solidFill>
                <a:cs typeface="Arial" panose="020B0604020202020204" pitchFamily="34" charset="0"/>
              </a:rPr>
              <a:t>影响因素</a:t>
            </a:r>
            <a:endParaRPr lang="en-US" altLang="zh-CN" sz="2800" dirty="0">
              <a:solidFill>
                <a:srgbClr val="000000"/>
              </a:solidFill>
              <a:cs typeface="Arial" panose="020B0604020202020204" pitchFamily="34" charset="0"/>
            </a:endParaRPr>
          </a:p>
        </p:txBody>
      </p:sp>
      <p:sp>
        <p:nvSpPr>
          <p:cNvPr id="130" name="自选图形 35"/>
          <p:cNvSpPr/>
          <p:nvPr/>
        </p:nvSpPr>
        <p:spPr bwMode="auto">
          <a:xfrm>
            <a:off x="917575" y="2215357"/>
            <a:ext cx="3611564" cy="547687"/>
          </a:xfrm>
          <a:prstGeom prst="accentCallout2">
            <a:avLst>
              <a:gd name="adj1" fmla="val 18750"/>
              <a:gd name="adj2" fmla="val 104532"/>
              <a:gd name="adj3" fmla="val 18750"/>
              <a:gd name="adj4" fmla="val 118509"/>
              <a:gd name="adj5" fmla="val 46093"/>
              <a:gd name="adj6" fmla="val 133051"/>
            </a:avLst>
          </a:prstGeom>
          <a:noFill/>
          <a:ln w="9525">
            <a:solidFill>
              <a:schemeClr val="tx1"/>
            </a:solidFill>
            <a:miter lim="800000"/>
          </a:ln>
        </p:spPr>
        <p:txBody>
          <a:bodyPr anchor="ctr"/>
          <a:lstStyle/>
          <a:p>
            <a:pPr eaLnBrk="0" hangingPunct="0">
              <a:lnSpc>
                <a:spcPct val="130000"/>
              </a:lnSpc>
              <a:buClr>
                <a:schemeClr val="hlink"/>
              </a:buClr>
            </a:pPr>
            <a:r>
              <a:rPr lang="zh-CN" altLang="en-US" sz="1800" dirty="0"/>
              <a:t>（</a:t>
            </a:r>
            <a:r>
              <a:rPr lang="en-US" altLang="zh-CN" sz="1800" dirty="0"/>
              <a:t>1</a:t>
            </a:r>
            <a:r>
              <a:rPr lang="zh-CN" altLang="en-US" sz="1800" dirty="0"/>
              <a:t>）</a:t>
            </a:r>
            <a:r>
              <a:rPr lang="zh-CN" altLang="zh-CN" sz="1800" dirty="0"/>
              <a:t>软件的预测成本估算通常是在系统规划阶段作出的，有可能对整个系统需求理解还不够全面</a:t>
            </a:r>
            <a:endParaRPr lang="en-US" altLang="zh-CN" sz="1800" dirty="0">
              <a:cs typeface="Arial" panose="020B0604020202020204" pitchFamily="34" charset="0"/>
            </a:endParaRPr>
          </a:p>
        </p:txBody>
      </p:sp>
      <p:sp>
        <p:nvSpPr>
          <p:cNvPr id="131" name="自选图形 36"/>
          <p:cNvSpPr/>
          <p:nvPr/>
        </p:nvSpPr>
        <p:spPr bwMode="auto">
          <a:xfrm>
            <a:off x="460375" y="4115594"/>
            <a:ext cx="2940739" cy="547688"/>
          </a:xfrm>
          <a:prstGeom prst="accentCallout2">
            <a:avLst>
              <a:gd name="adj1" fmla="val 18750"/>
              <a:gd name="adj2" fmla="val 104532"/>
              <a:gd name="adj3" fmla="val 18750"/>
              <a:gd name="adj4" fmla="val 113125"/>
              <a:gd name="adj5" fmla="val -19009"/>
              <a:gd name="adj6" fmla="val 122097"/>
            </a:avLst>
          </a:prstGeom>
          <a:noFill/>
          <a:ln w="9525">
            <a:solidFill>
              <a:schemeClr val="tx1"/>
            </a:solidFill>
            <a:miter lim="800000"/>
          </a:ln>
        </p:spPr>
        <p:txBody>
          <a:bodyPr anchor="ctr"/>
          <a:lstStyle/>
          <a:p>
            <a:r>
              <a:rPr lang="en-US" altLang="zh-CN" sz="1800" dirty="0"/>
              <a:t> </a:t>
            </a:r>
            <a:r>
              <a:rPr lang="zh-CN" altLang="en-US" sz="1800" dirty="0"/>
              <a:t>（</a:t>
            </a:r>
            <a:r>
              <a:rPr lang="en-US" altLang="zh-CN" sz="1800" dirty="0"/>
              <a:t>2</a:t>
            </a:r>
            <a:r>
              <a:rPr lang="zh-CN" altLang="en-US" sz="1800" dirty="0"/>
              <a:t>）</a:t>
            </a:r>
            <a:r>
              <a:rPr lang="zh-CN" altLang="zh-CN" sz="1800" dirty="0"/>
              <a:t>部分大型的软件项目周期长，用户的</a:t>
            </a:r>
            <a:r>
              <a:rPr lang="zh-CN" altLang="en-US" sz="1800" dirty="0"/>
              <a:t>需求</a:t>
            </a:r>
            <a:r>
              <a:rPr lang="zh-CN" altLang="zh-CN" sz="1800" dirty="0"/>
              <a:t>调整，甚至新增需求，必然会使原有的预算成本和实际成本存在差异</a:t>
            </a:r>
            <a:endParaRPr lang="en-US" altLang="zh-CN" sz="1800" b="1" dirty="0">
              <a:solidFill>
                <a:srgbClr val="000000"/>
              </a:solidFill>
              <a:cs typeface="Arial" panose="020B0604020202020204" pitchFamily="34" charset="0"/>
            </a:endParaRPr>
          </a:p>
        </p:txBody>
      </p:sp>
      <p:sp>
        <p:nvSpPr>
          <p:cNvPr id="132" name="自选图形 37"/>
          <p:cNvSpPr/>
          <p:nvPr/>
        </p:nvSpPr>
        <p:spPr bwMode="auto">
          <a:xfrm>
            <a:off x="460375" y="5969794"/>
            <a:ext cx="3662363" cy="547688"/>
          </a:xfrm>
          <a:prstGeom prst="accentCallout2">
            <a:avLst>
              <a:gd name="adj1" fmla="val 18750"/>
              <a:gd name="adj2" fmla="val 104532"/>
              <a:gd name="adj3" fmla="val 18750"/>
              <a:gd name="adj4" fmla="val 117847"/>
              <a:gd name="adj5" fmla="val -2606"/>
              <a:gd name="adj6" fmla="val 131917"/>
            </a:avLst>
          </a:prstGeom>
          <a:noFill/>
          <a:ln w="9525">
            <a:solidFill>
              <a:schemeClr val="tx1"/>
            </a:solidFill>
            <a:miter lim="800000"/>
          </a:ln>
        </p:spPr>
        <p:txBody>
          <a:bodyPr anchor="ctr"/>
          <a:lstStyle/>
          <a:p>
            <a:r>
              <a:rPr lang="zh-CN" altLang="en-US" sz="1800" dirty="0">
                <a:solidFill>
                  <a:srgbClr val="000000"/>
                </a:solidFill>
                <a:cs typeface="Arial" panose="020B0604020202020204" pitchFamily="34" charset="0"/>
              </a:rPr>
              <a:t>（</a:t>
            </a:r>
            <a:r>
              <a:rPr lang="en-US" altLang="zh-CN" sz="1800" dirty="0">
                <a:solidFill>
                  <a:srgbClr val="000000"/>
                </a:solidFill>
                <a:cs typeface="Arial" panose="020B0604020202020204" pitchFamily="34" charset="0"/>
              </a:rPr>
              <a:t>3</a:t>
            </a:r>
            <a:r>
              <a:rPr lang="zh-CN" altLang="en-US" sz="1800" dirty="0">
                <a:solidFill>
                  <a:srgbClr val="000000"/>
                </a:solidFill>
                <a:cs typeface="Arial" panose="020B0604020202020204" pitchFamily="34" charset="0"/>
              </a:rPr>
              <a:t>）</a:t>
            </a:r>
            <a:r>
              <a:rPr lang="zh-CN" altLang="zh-CN" sz="1800" dirty="0"/>
              <a:t>有些软件项目的成本预算会受外界环境的限制影响</a:t>
            </a:r>
            <a:endParaRPr lang="en-US" altLang="zh-CN" sz="1800" b="1" dirty="0">
              <a:solidFill>
                <a:srgbClr val="000000"/>
              </a:solidFill>
              <a:cs typeface="Arial" panose="020B0604020202020204" pitchFamily="34" charset="0"/>
            </a:endParaRPr>
          </a:p>
        </p:txBody>
      </p:sp>
      <p:sp>
        <p:nvSpPr>
          <p:cNvPr id="133" name="自选图形 38"/>
          <p:cNvSpPr/>
          <p:nvPr/>
        </p:nvSpPr>
        <p:spPr bwMode="auto">
          <a:xfrm>
            <a:off x="8440738" y="5410994"/>
            <a:ext cx="3449637" cy="547687"/>
          </a:xfrm>
          <a:prstGeom prst="accentCallout2">
            <a:avLst>
              <a:gd name="adj1" fmla="val 18750"/>
              <a:gd name="adj2" fmla="val -4532"/>
              <a:gd name="adj3" fmla="val 18750"/>
              <a:gd name="adj4" fmla="val -19829"/>
              <a:gd name="adj5" fmla="val -14583"/>
              <a:gd name="adj6" fmla="val -35977"/>
            </a:avLst>
          </a:prstGeom>
          <a:noFill/>
          <a:ln w="9525">
            <a:solidFill>
              <a:schemeClr val="tx1"/>
            </a:solidFill>
            <a:miter lim="800000"/>
          </a:ln>
        </p:spPr>
        <p:txBody>
          <a:bodyPr anchor="ctr"/>
          <a:lstStyle/>
          <a:p>
            <a:r>
              <a:rPr lang="zh-CN" altLang="en-US" sz="1800" dirty="0"/>
              <a:t>（</a:t>
            </a:r>
            <a:r>
              <a:rPr lang="en-US" altLang="zh-CN" sz="1800" dirty="0"/>
              <a:t>4</a:t>
            </a:r>
            <a:r>
              <a:rPr lang="zh-CN" altLang="en-US" sz="1800" dirty="0"/>
              <a:t>）</a:t>
            </a:r>
            <a:r>
              <a:rPr lang="zh-CN" altLang="zh-CN" sz="1800" dirty="0"/>
              <a:t>我国目前软件企业的数据信息存储制度较差，因此会影响成本测算误差</a:t>
            </a:r>
            <a:endParaRPr lang="en-US" altLang="zh-CN" sz="1800" b="1" dirty="0">
              <a:solidFill>
                <a:srgbClr val="000000"/>
              </a:solidFill>
              <a:cs typeface="Arial" panose="020B0604020202020204" pitchFamily="34" charset="0"/>
            </a:endParaRPr>
          </a:p>
        </p:txBody>
      </p:sp>
      <p:sp>
        <p:nvSpPr>
          <p:cNvPr id="134" name="自选图形 39"/>
          <p:cNvSpPr/>
          <p:nvPr/>
        </p:nvSpPr>
        <p:spPr bwMode="auto">
          <a:xfrm>
            <a:off x="8689975" y="3201194"/>
            <a:ext cx="3200399" cy="547687"/>
          </a:xfrm>
          <a:prstGeom prst="accentCallout2">
            <a:avLst>
              <a:gd name="adj1" fmla="val 18750"/>
              <a:gd name="adj2" fmla="val -4532"/>
              <a:gd name="adj3" fmla="val 18750"/>
              <a:gd name="adj4" fmla="val -12750"/>
              <a:gd name="adj5" fmla="val 75599"/>
              <a:gd name="adj6" fmla="val -20052"/>
            </a:avLst>
          </a:prstGeom>
          <a:noFill/>
          <a:ln w="9525">
            <a:solidFill>
              <a:schemeClr val="tx1"/>
            </a:solidFill>
            <a:miter lim="800000"/>
          </a:ln>
        </p:spPr>
        <p:txBody>
          <a:bodyPr anchor="ctr"/>
          <a:lstStyle/>
          <a:p>
            <a:r>
              <a:rPr lang="zh-CN" altLang="en-US" sz="1800" dirty="0">
                <a:solidFill>
                  <a:srgbClr val="000000"/>
                </a:solidFill>
                <a:cs typeface="Arial" panose="020B0604020202020204" pitchFamily="34" charset="0"/>
              </a:rPr>
              <a:t>（</a:t>
            </a:r>
            <a:r>
              <a:rPr lang="en-US" altLang="zh-CN" sz="1800" dirty="0">
                <a:solidFill>
                  <a:srgbClr val="000000"/>
                </a:solidFill>
                <a:cs typeface="Arial" panose="020B0604020202020204" pitchFamily="34" charset="0"/>
              </a:rPr>
              <a:t>5</a:t>
            </a:r>
            <a:r>
              <a:rPr lang="zh-CN" altLang="en-US" sz="1800" dirty="0">
                <a:solidFill>
                  <a:srgbClr val="000000"/>
                </a:solidFill>
                <a:cs typeface="Arial" panose="020B0604020202020204" pitchFamily="34" charset="0"/>
              </a:rPr>
              <a:t>）</a:t>
            </a:r>
            <a:r>
              <a:rPr lang="zh-CN" altLang="zh-CN" sz="1800" dirty="0"/>
              <a:t>由于信息技术的迅速发展，一些新的开发技术，如软件重用技术，计算机辅助技术等都影响了软件成本的预算</a:t>
            </a:r>
            <a:endParaRPr lang="en-US" altLang="zh-CN" sz="1800" b="1" dirty="0">
              <a:solidFill>
                <a:srgbClr val="000000"/>
              </a:solidFill>
              <a:cs typeface="Arial" panose="020B0604020202020204" pitchFamily="34" charset="0"/>
            </a:endParaRPr>
          </a:p>
        </p:txBody>
      </p:sp>
      <p:sp>
        <p:nvSpPr>
          <p:cNvPr id="5" name="灯片编号占位符 4">
            <a:extLst>
              <a:ext uri="{FF2B5EF4-FFF2-40B4-BE49-F238E27FC236}">
                <a16:creationId xmlns:a16="http://schemas.microsoft.com/office/drawing/2014/main" id="{F32DD3DD-2E02-4E48-BCC6-ED7B1A851E19}"/>
              </a:ext>
            </a:extLst>
          </p:cNvPr>
          <p:cNvSpPr>
            <a:spLocks noGrp="1"/>
          </p:cNvSpPr>
          <p:nvPr>
            <p:ph type="sldNum" sz="quarter" idx="12"/>
          </p:nvPr>
        </p:nvSpPr>
        <p:spPr/>
        <p:txBody>
          <a:bodyPr/>
          <a:lstStyle/>
          <a:p>
            <a:fld id="{B6F15528-21DE-4FAA-801E-634DDDAF4B2B}" type="slidenum">
              <a:rPr lang="en-US" smtClean="0"/>
              <a:t>222</a:t>
            </a:fld>
            <a:endParaRPr lang="en-US" dirty="0"/>
          </a:p>
        </p:txBody>
      </p:sp>
      <p:sp>
        <p:nvSpPr>
          <p:cNvPr id="43" name="灯片编号占位符 8">
            <a:extLst>
              <a:ext uri="{FF2B5EF4-FFF2-40B4-BE49-F238E27FC236}">
                <a16:creationId xmlns:a16="http://schemas.microsoft.com/office/drawing/2014/main" id="{A869B1E4-BA81-47C3-A584-A8B54B7A441E}"/>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222</a:t>
            </a:fld>
            <a:endParaRPr kumimoji="0" lang="en-US" altLang="zh-CN" sz="1800" dirty="0">
              <a:latin typeface="Times New Roman" panose="02020603050405020304" pitchFamily="18" charset="0"/>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3.1.2</a:t>
            </a:r>
            <a:r>
              <a:rPr lang="en-US" altLang="zh-CN" dirty="0"/>
              <a:t> </a:t>
            </a:r>
            <a:r>
              <a:rPr lang="zh-CN" altLang="zh-CN" b="1" dirty="0"/>
              <a:t>软件成本</a:t>
            </a:r>
            <a:r>
              <a:rPr lang="zh-CN" altLang="en-US" b="1" dirty="0"/>
              <a:t>测算的影响因素</a:t>
            </a:r>
            <a:endParaRPr lang="zh-CN" altLang="en-US" dirty="0">
              <a:latin typeface="黑体" panose="02010609060101010101" pitchFamily="2" charset="-122"/>
            </a:endParaRPr>
          </a:p>
        </p:txBody>
      </p:sp>
      <p:sp>
        <p:nvSpPr>
          <p:cNvPr id="3" name="矩形 2"/>
          <p:cNvSpPr/>
          <p:nvPr/>
        </p:nvSpPr>
        <p:spPr>
          <a:xfrm>
            <a:off x="765174" y="1063129"/>
            <a:ext cx="7263527" cy="461665"/>
          </a:xfrm>
          <a:prstGeom prst="rect">
            <a:avLst/>
          </a:prstGeom>
        </p:spPr>
        <p:txBody>
          <a:bodyPr wrap="none">
            <a:spAutoFit/>
          </a:bodyPr>
          <a:lstStyle/>
          <a:p>
            <a:r>
              <a:rPr lang="zh-CN" altLang="zh-CN" dirty="0"/>
              <a:t>为了减少软件成本预算的误差，可以采用以下策略：</a:t>
            </a:r>
            <a:endParaRPr lang="zh-CN" altLang="en-US" dirty="0"/>
          </a:p>
        </p:txBody>
      </p:sp>
      <p:sp>
        <p:nvSpPr>
          <p:cNvPr id="8" name="Freeform 2"/>
          <p:cNvSpPr/>
          <p:nvPr/>
        </p:nvSpPr>
        <p:spPr bwMode="gray">
          <a:xfrm rot="14128376">
            <a:off x="6120982" y="581330"/>
            <a:ext cx="1251787" cy="3608614"/>
          </a:xfrm>
          <a:custGeom>
            <a:avLst/>
            <a:gdLst>
              <a:gd name="T0" fmla="*/ 0 w 646"/>
              <a:gd name="T1" fmla="*/ 0 h 1861"/>
              <a:gd name="T2" fmla="*/ 86 w 646"/>
              <a:gd name="T3" fmla="*/ 25 h 1861"/>
              <a:gd name="T4" fmla="*/ 176 w 646"/>
              <a:gd name="T5" fmla="*/ 58 h 1861"/>
              <a:gd name="T6" fmla="*/ 264 w 646"/>
              <a:gd name="T7" fmla="*/ 97 h 1861"/>
              <a:gd name="T8" fmla="*/ 350 w 646"/>
              <a:gd name="T9" fmla="*/ 146 h 1861"/>
              <a:gd name="T10" fmla="*/ 434 w 646"/>
              <a:gd name="T11" fmla="*/ 200 h 1861"/>
              <a:gd name="T12" fmla="*/ 517 w 646"/>
              <a:gd name="T13" fmla="*/ 264 h 1861"/>
              <a:gd name="T14" fmla="*/ 598 w 646"/>
              <a:gd name="T15" fmla="*/ 333 h 1861"/>
              <a:gd name="T16" fmla="*/ 677 w 646"/>
              <a:gd name="T17" fmla="*/ 410 h 1861"/>
              <a:gd name="T18" fmla="*/ 751 w 646"/>
              <a:gd name="T19" fmla="*/ 495 h 1861"/>
              <a:gd name="T20" fmla="*/ 822 w 646"/>
              <a:gd name="T21" fmla="*/ 585 h 1861"/>
              <a:gd name="T22" fmla="*/ 886 w 646"/>
              <a:gd name="T23" fmla="*/ 681 h 1861"/>
              <a:gd name="T24" fmla="*/ 945 w 646"/>
              <a:gd name="T25" fmla="*/ 786 h 1861"/>
              <a:gd name="T26" fmla="*/ 997 w 646"/>
              <a:gd name="T27" fmla="*/ 895 h 1861"/>
              <a:gd name="T28" fmla="*/ 1046 w 646"/>
              <a:gd name="T29" fmla="*/ 1011 h 1861"/>
              <a:gd name="T30" fmla="*/ 1086 w 646"/>
              <a:gd name="T31" fmla="*/ 1133 h 1861"/>
              <a:gd name="T32" fmla="*/ 1115 w 646"/>
              <a:gd name="T33" fmla="*/ 1259 h 1861"/>
              <a:gd name="T34" fmla="*/ 1139 w 646"/>
              <a:gd name="T35" fmla="*/ 1392 h 1861"/>
              <a:gd name="T36" fmla="*/ 1154 w 646"/>
              <a:gd name="T37" fmla="*/ 1530 h 1861"/>
              <a:gd name="T38" fmla="*/ 1161 w 646"/>
              <a:gd name="T39" fmla="*/ 1672 h 1861"/>
              <a:gd name="T40" fmla="*/ 1156 w 646"/>
              <a:gd name="T41" fmla="*/ 1819 h 1861"/>
              <a:gd name="T42" fmla="*/ 1143 w 646"/>
              <a:gd name="T43" fmla="*/ 1954 h 1861"/>
              <a:gd name="T44" fmla="*/ 1119 w 646"/>
              <a:gd name="T45" fmla="*/ 2087 h 1861"/>
              <a:gd name="T46" fmla="*/ 1091 w 646"/>
              <a:gd name="T47" fmla="*/ 2213 h 1861"/>
              <a:gd name="T48" fmla="*/ 1051 w 646"/>
              <a:gd name="T49" fmla="*/ 2334 h 1861"/>
              <a:gd name="T50" fmla="*/ 1008 w 646"/>
              <a:gd name="T51" fmla="*/ 2448 h 1861"/>
              <a:gd name="T52" fmla="*/ 958 w 646"/>
              <a:gd name="T53" fmla="*/ 2556 h 1861"/>
              <a:gd name="T54" fmla="*/ 898 w 646"/>
              <a:gd name="T55" fmla="*/ 2658 h 1861"/>
              <a:gd name="T56" fmla="*/ 838 w 646"/>
              <a:gd name="T57" fmla="*/ 2756 h 1861"/>
              <a:gd name="T58" fmla="*/ 769 w 646"/>
              <a:gd name="T59" fmla="*/ 2846 h 1861"/>
              <a:gd name="T60" fmla="*/ 697 w 646"/>
              <a:gd name="T61" fmla="*/ 2927 h 1861"/>
              <a:gd name="T62" fmla="*/ 619 w 646"/>
              <a:gd name="T63" fmla="*/ 3004 h 1861"/>
              <a:gd name="T64" fmla="*/ 542 w 646"/>
              <a:gd name="T65" fmla="*/ 3074 h 1861"/>
              <a:gd name="T66" fmla="*/ 457 w 646"/>
              <a:gd name="T67" fmla="*/ 3137 h 1861"/>
              <a:gd name="T68" fmla="*/ 369 w 646"/>
              <a:gd name="T69" fmla="*/ 3195 h 1861"/>
              <a:gd name="T70" fmla="*/ 280 w 646"/>
              <a:gd name="T71" fmla="*/ 3243 h 1861"/>
              <a:gd name="T72" fmla="*/ 186 w 646"/>
              <a:gd name="T73" fmla="*/ 3285 h 1861"/>
              <a:gd name="T74" fmla="*/ 95 w 646"/>
              <a:gd name="T75" fmla="*/ 3321 h 1861"/>
              <a:gd name="T76" fmla="*/ 0 w 646"/>
              <a:gd name="T77" fmla="*/ 3348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rgbClr val="FFFFFF"/>
              </a:gs>
              <a:gs pos="100000">
                <a:srgbClr val="A43010"/>
              </a:gs>
            </a:gsLst>
            <a:lin ang="0" scaled="1"/>
          </a:gradFill>
          <a:ln w="9525">
            <a:noFill/>
            <a:miter lim="800000"/>
          </a:ln>
        </p:spPr>
        <p:txBody>
          <a:bodyPr vert="eaVert"/>
          <a:lstStyle/>
          <a:p>
            <a:pPr algn="ctr" eaLnBrk="0" hangingPunct="0"/>
            <a:endParaRPr lang="zh-CN" altLang="en-US">
              <a:cs typeface="Arial" panose="020B0604020202020204" pitchFamily="34" charset="0"/>
            </a:endParaRPr>
          </a:p>
        </p:txBody>
      </p:sp>
      <p:sp>
        <p:nvSpPr>
          <p:cNvPr id="9" name="Freeform 3"/>
          <p:cNvSpPr/>
          <p:nvPr/>
        </p:nvSpPr>
        <p:spPr bwMode="gray">
          <a:xfrm rot="14922872">
            <a:off x="6259775" y="789479"/>
            <a:ext cx="1251787" cy="3608614"/>
          </a:xfrm>
          <a:custGeom>
            <a:avLst/>
            <a:gdLst>
              <a:gd name="T0" fmla="*/ 0 w 646"/>
              <a:gd name="T1" fmla="*/ 0 h 1861"/>
              <a:gd name="T2" fmla="*/ 86 w 646"/>
              <a:gd name="T3" fmla="*/ 25 h 1861"/>
              <a:gd name="T4" fmla="*/ 176 w 646"/>
              <a:gd name="T5" fmla="*/ 58 h 1861"/>
              <a:gd name="T6" fmla="*/ 264 w 646"/>
              <a:gd name="T7" fmla="*/ 97 h 1861"/>
              <a:gd name="T8" fmla="*/ 350 w 646"/>
              <a:gd name="T9" fmla="*/ 146 h 1861"/>
              <a:gd name="T10" fmla="*/ 434 w 646"/>
              <a:gd name="T11" fmla="*/ 200 h 1861"/>
              <a:gd name="T12" fmla="*/ 517 w 646"/>
              <a:gd name="T13" fmla="*/ 264 h 1861"/>
              <a:gd name="T14" fmla="*/ 598 w 646"/>
              <a:gd name="T15" fmla="*/ 333 h 1861"/>
              <a:gd name="T16" fmla="*/ 677 w 646"/>
              <a:gd name="T17" fmla="*/ 410 h 1861"/>
              <a:gd name="T18" fmla="*/ 751 w 646"/>
              <a:gd name="T19" fmla="*/ 495 h 1861"/>
              <a:gd name="T20" fmla="*/ 822 w 646"/>
              <a:gd name="T21" fmla="*/ 585 h 1861"/>
              <a:gd name="T22" fmla="*/ 886 w 646"/>
              <a:gd name="T23" fmla="*/ 681 h 1861"/>
              <a:gd name="T24" fmla="*/ 945 w 646"/>
              <a:gd name="T25" fmla="*/ 786 h 1861"/>
              <a:gd name="T26" fmla="*/ 997 w 646"/>
              <a:gd name="T27" fmla="*/ 895 h 1861"/>
              <a:gd name="T28" fmla="*/ 1046 w 646"/>
              <a:gd name="T29" fmla="*/ 1011 h 1861"/>
              <a:gd name="T30" fmla="*/ 1086 w 646"/>
              <a:gd name="T31" fmla="*/ 1133 h 1861"/>
              <a:gd name="T32" fmla="*/ 1115 w 646"/>
              <a:gd name="T33" fmla="*/ 1259 h 1861"/>
              <a:gd name="T34" fmla="*/ 1139 w 646"/>
              <a:gd name="T35" fmla="*/ 1392 h 1861"/>
              <a:gd name="T36" fmla="*/ 1154 w 646"/>
              <a:gd name="T37" fmla="*/ 1530 h 1861"/>
              <a:gd name="T38" fmla="*/ 1161 w 646"/>
              <a:gd name="T39" fmla="*/ 1672 h 1861"/>
              <a:gd name="T40" fmla="*/ 1156 w 646"/>
              <a:gd name="T41" fmla="*/ 1819 h 1861"/>
              <a:gd name="T42" fmla="*/ 1143 w 646"/>
              <a:gd name="T43" fmla="*/ 1954 h 1861"/>
              <a:gd name="T44" fmla="*/ 1119 w 646"/>
              <a:gd name="T45" fmla="*/ 2087 h 1861"/>
              <a:gd name="T46" fmla="*/ 1091 w 646"/>
              <a:gd name="T47" fmla="*/ 2213 h 1861"/>
              <a:gd name="T48" fmla="*/ 1051 w 646"/>
              <a:gd name="T49" fmla="*/ 2334 h 1861"/>
              <a:gd name="T50" fmla="*/ 1008 w 646"/>
              <a:gd name="T51" fmla="*/ 2448 h 1861"/>
              <a:gd name="T52" fmla="*/ 958 w 646"/>
              <a:gd name="T53" fmla="*/ 2556 h 1861"/>
              <a:gd name="T54" fmla="*/ 898 w 646"/>
              <a:gd name="T55" fmla="*/ 2658 h 1861"/>
              <a:gd name="T56" fmla="*/ 838 w 646"/>
              <a:gd name="T57" fmla="*/ 2756 h 1861"/>
              <a:gd name="T58" fmla="*/ 769 w 646"/>
              <a:gd name="T59" fmla="*/ 2846 h 1861"/>
              <a:gd name="T60" fmla="*/ 697 w 646"/>
              <a:gd name="T61" fmla="*/ 2927 h 1861"/>
              <a:gd name="T62" fmla="*/ 619 w 646"/>
              <a:gd name="T63" fmla="*/ 3004 h 1861"/>
              <a:gd name="T64" fmla="*/ 542 w 646"/>
              <a:gd name="T65" fmla="*/ 3074 h 1861"/>
              <a:gd name="T66" fmla="*/ 457 w 646"/>
              <a:gd name="T67" fmla="*/ 3137 h 1861"/>
              <a:gd name="T68" fmla="*/ 369 w 646"/>
              <a:gd name="T69" fmla="*/ 3195 h 1861"/>
              <a:gd name="T70" fmla="*/ 280 w 646"/>
              <a:gd name="T71" fmla="*/ 3243 h 1861"/>
              <a:gd name="T72" fmla="*/ 186 w 646"/>
              <a:gd name="T73" fmla="*/ 3285 h 1861"/>
              <a:gd name="T74" fmla="*/ 95 w 646"/>
              <a:gd name="T75" fmla="*/ 3321 h 1861"/>
              <a:gd name="T76" fmla="*/ 0 w 646"/>
              <a:gd name="T77" fmla="*/ 3348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rgbClr val="FFFFFF"/>
              </a:gs>
              <a:gs pos="100000">
                <a:srgbClr val="FFE6CD"/>
              </a:gs>
            </a:gsLst>
            <a:lin ang="0" scaled="1"/>
          </a:gradFill>
          <a:ln w="9525">
            <a:noFill/>
            <a:miter lim="800000"/>
          </a:ln>
        </p:spPr>
        <p:txBody>
          <a:bodyPr vert="eaVert"/>
          <a:lstStyle/>
          <a:p>
            <a:pPr algn="ctr" eaLnBrk="0" hangingPunct="0"/>
            <a:endParaRPr lang="zh-CN" altLang="en-US">
              <a:cs typeface="Arial" panose="020B0604020202020204" pitchFamily="34" charset="0"/>
            </a:endParaRPr>
          </a:p>
        </p:txBody>
      </p:sp>
      <p:sp>
        <p:nvSpPr>
          <p:cNvPr id="10" name="Freeform 5"/>
          <p:cNvSpPr/>
          <p:nvPr/>
        </p:nvSpPr>
        <p:spPr bwMode="gray">
          <a:xfrm rot="20805504">
            <a:off x="5954600" y="2800490"/>
            <a:ext cx="1252027" cy="3607921"/>
          </a:xfrm>
          <a:custGeom>
            <a:avLst/>
            <a:gdLst>
              <a:gd name="T0" fmla="*/ 0 w 646"/>
              <a:gd name="T1" fmla="*/ 0 h 1861"/>
              <a:gd name="T2" fmla="*/ 86 w 646"/>
              <a:gd name="T3" fmla="*/ 25 h 1861"/>
              <a:gd name="T4" fmla="*/ 176 w 646"/>
              <a:gd name="T5" fmla="*/ 58 h 1861"/>
              <a:gd name="T6" fmla="*/ 264 w 646"/>
              <a:gd name="T7" fmla="*/ 97 h 1861"/>
              <a:gd name="T8" fmla="*/ 350 w 646"/>
              <a:gd name="T9" fmla="*/ 146 h 1861"/>
              <a:gd name="T10" fmla="*/ 434 w 646"/>
              <a:gd name="T11" fmla="*/ 200 h 1861"/>
              <a:gd name="T12" fmla="*/ 517 w 646"/>
              <a:gd name="T13" fmla="*/ 264 h 1861"/>
              <a:gd name="T14" fmla="*/ 598 w 646"/>
              <a:gd name="T15" fmla="*/ 333 h 1861"/>
              <a:gd name="T16" fmla="*/ 677 w 646"/>
              <a:gd name="T17" fmla="*/ 410 h 1861"/>
              <a:gd name="T18" fmla="*/ 751 w 646"/>
              <a:gd name="T19" fmla="*/ 495 h 1861"/>
              <a:gd name="T20" fmla="*/ 822 w 646"/>
              <a:gd name="T21" fmla="*/ 585 h 1861"/>
              <a:gd name="T22" fmla="*/ 886 w 646"/>
              <a:gd name="T23" fmla="*/ 681 h 1861"/>
              <a:gd name="T24" fmla="*/ 945 w 646"/>
              <a:gd name="T25" fmla="*/ 786 h 1861"/>
              <a:gd name="T26" fmla="*/ 997 w 646"/>
              <a:gd name="T27" fmla="*/ 895 h 1861"/>
              <a:gd name="T28" fmla="*/ 1046 w 646"/>
              <a:gd name="T29" fmla="*/ 1011 h 1861"/>
              <a:gd name="T30" fmla="*/ 1086 w 646"/>
              <a:gd name="T31" fmla="*/ 1133 h 1861"/>
              <a:gd name="T32" fmla="*/ 1115 w 646"/>
              <a:gd name="T33" fmla="*/ 1259 h 1861"/>
              <a:gd name="T34" fmla="*/ 1139 w 646"/>
              <a:gd name="T35" fmla="*/ 1392 h 1861"/>
              <a:gd name="T36" fmla="*/ 1154 w 646"/>
              <a:gd name="T37" fmla="*/ 1530 h 1861"/>
              <a:gd name="T38" fmla="*/ 1161 w 646"/>
              <a:gd name="T39" fmla="*/ 1672 h 1861"/>
              <a:gd name="T40" fmla="*/ 1156 w 646"/>
              <a:gd name="T41" fmla="*/ 1819 h 1861"/>
              <a:gd name="T42" fmla="*/ 1143 w 646"/>
              <a:gd name="T43" fmla="*/ 1954 h 1861"/>
              <a:gd name="T44" fmla="*/ 1119 w 646"/>
              <a:gd name="T45" fmla="*/ 2087 h 1861"/>
              <a:gd name="T46" fmla="*/ 1091 w 646"/>
              <a:gd name="T47" fmla="*/ 2213 h 1861"/>
              <a:gd name="T48" fmla="*/ 1051 w 646"/>
              <a:gd name="T49" fmla="*/ 2334 h 1861"/>
              <a:gd name="T50" fmla="*/ 1008 w 646"/>
              <a:gd name="T51" fmla="*/ 2448 h 1861"/>
              <a:gd name="T52" fmla="*/ 958 w 646"/>
              <a:gd name="T53" fmla="*/ 2556 h 1861"/>
              <a:gd name="T54" fmla="*/ 898 w 646"/>
              <a:gd name="T55" fmla="*/ 2658 h 1861"/>
              <a:gd name="T56" fmla="*/ 838 w 646"/>
              <a:gd name="T57" fmla="*/ 2756 h 1861"/>
              <a:gd name="T58" fmla="*/ 769 w 646"/>
              <a:gd name="T59" fmla="*/ 2846 h 1861"/>
              <a:gd name="T60" fmla="*/ 697 w 646"/>
              <a:gd name="T61" fmla="*/ 2927 h 1861"/>
              <a:gd name="T62" fmla="*/ 619 w 646"/>
              <a:gd name="T63" fmla="*/ 3004 h 1861"/>
              <a:gd name="T64" fmla="*/ 542 w 646"/>
              <a:gd name="T65" fmla="*/ 3074 h 1861"/>
              <a:gd name="T66" fmla="*/ 457 w 646"/>
              <a:gd name="T67" fmla="*/ 3137 h 1861"/>
              <a:gd name="T68" fmla="*/ 369 w 646"/>
              <a:gd name="T69" fmla="*/ 3195 h 1861"/>
              <a:gd name="T70" fmla="*/ 280 w 646"/>
              <a:gd name="T71" fmla="*/ 3243 h 1861"/>
              <a:gd name="T72" fmla="*/ 186 w 646"/>
              <a:gd name="T73" fmla="*/ 3285 h 1861"/>
              <a:gd name="T74" fmla="*/ 95 w 646"/>
              <a:gd name="T75" fmla="*/ 3321 h 1861"/>
              <a:gd name="T76" fmla="*/ 0 w 646"/>
              <a:gd name="T77" fmla="*/ 3348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rgbClr val="FFFFFF"/>
              </a:gs>
              <a:gs pos="100000">
                <a:srgbClr val="4516AE"/>
              </a:gs>
            </a:gsLst>
            <a:lin ang="0" scaled="1"/>
          </a:gradFill>
          <a:ln w="9525">
            <a:noFill/>
            <a:miter lim="800000"/>
          </a:ln>
        </p:spPr>
        <p:txBody>
          <a:bodyPr/>
          <a:lstStyle/>
          <a:p>
            <a:pPr algn="ctr" eaLnBrk="0" hangingPunct="0"/>
            <a:endParaRPr lang="zh-CN" altLang="en-US">
              <a:cs typeface="Arial" panose="020B0604020202020204" pitchFamily="34" charset="0"/>
            </a:endParaRPr>
          </a:p>
        </p:txBody>
      </p:sp>
      <p:sp>
        <p:nvSpPr>
          <p:cNvPr id="11" name="Freeform 6"/>
          <p:cNvSpPr/>
          <p:nvPr/>
        </p:nvSpPr>
        <p:spPr bwMode="gray">
          <a:xfrm rot="5461794">
            <a:off x="4062040" y="2267002"/>
            <a:ext cx="1228247" cy="3585821"/>
          </a:xfrm>
          <a:custGeom>
            <a:avLst/>
            <a:gdLst>
              <a:gd name="T0" fmla="*/ 0 w 646"/>
              <a:gd name="T1" fmla="*/ 0 h 1861"/>
              <a:gd name="T2" fmla="*/ 86 w 646"/>
              <a:gd name="T3" fmla="*/ 25 h 1861"/>
              <a:gd name="T4" fmla="*/ 176 w 646"/>
              <a:gd name="T5" fmla="*/ 58 h 1861"/>
              <a:gd name="T6" fmla="*/ 264 w 646"/>
              <a:gd name="T7" fmla="*/ 97 h 1861"/>
              <a:gd name="T8" fmla="*/ 350 w 646"/>
              <a:gd name="T9" fmla="*/ 146 h 1861"/>
              <a:gd name="T10" fmla="*/ 434 w 646"/>
              <a:gd name="T11" fmla="*/ 200 h 1861"/>
              <a:gd name="T12" fmla="*/ 517 w 646"/>
              <a:gd name="T13" fmla="*/ 264 h 1861"/>
              <a:gd name="T14" fmla="*/ 598 w 646"/>
              <a:gd name="T15" fmla="*/ 333 h 1861"/>
              <a:gd name="T16" fmla="*/ 677 w 646"/>
              <a:gd name="T17" fmla="*/ 410 h 1861"/>
              <a:gd name="T18" fmla="*/ 751 w 646"/>
              <a:gd name="T19" fmla="*/ 495 h 1861"/>
              <a:gd name="T20" fmla="*/ 822 w 646"/>
              <a:gd name="T21" fmla="*/ 585 h 1861"/>
              <a:gd name="T22" fmla="*/ 886 w 646"/>
              <a:gd name="T23" fmla="*/ 681 h 1861"/>
              <a:gd name="T24" fmla="*/ 945 w 646"/>
              <a:gd name="T25" fmla="*/ 786 h 1861"/>
              <a:gd name="T26" fmla="*/ 997 w 646"/>
              <a:gd name="T27" fmla="*/ 895 h 1861"/>
              <a:gd name="T28" fmla="*/ 1046 w 646"/>
              <a:gd name="T29" fmla="*/ 1011 h 1861"/>
              <a:gd name="T30" fmla="*/ 1086 w 646"/>
              <a:gd name="T31" fmla="*/ 1133 h 1861"/>
              <a:gd name="T32" fmla="*/ 1115 w 646"/>
              <a:gd name="T33" fmla="*/ 1259 h 1861"/>
              <a:gd name="T34" fmla="*/ 1139 w 646"/>
              <a:gd name="T35" fmla="*/ 1392 h 1861"/>
              <a:gd name="T36" fmla="*/ 1154 w 646"/>
              <a:gd name="T37" fmla="*/ 1530 h 1861"/>
              <a:gd name="T38" fmla="*/ 1161 w 646"/>
              <a:gd name="T39" fmla="*/ 1672 h 1861"/>
              <a:gd name="T40" fmla="*/ 1156 w 646"/>
              <a:gd name="T41" fmla="*/ 1819 h 1861"/>
              <a:gd name="T42" fmla="*/ 1143 w 646"/>
              <a:gd name="T43" fmla="*/ 1954 h 1861"/>
              <a:gd name="T44" fmla="*/ 1119 w 646"/>
              <a:gd name="T45" fmla="*/ 2087 h 1861"/>
              <a:gd name="T46" fmla="*/ 1091 w 646"/>
              <a:gd name="T47" fmla="*/ 2213 h 1861"/>
              <a:gd name="T48" fmla="*/ 1051 w 646"/>
              <a:gd name="T49" fmla="*/ 2334 h 1861"/>
              <a:gd name="T50" fmla="*/ 1008 w 646"/>
              <a:gd name="T51" fmla="*/ 2448 h 1861"/>
              <a:gd name="T52" fmla="*/ 958 w 646"/>
              <a:gd name="T53" fmla="*/ 2556 h 1861"/>
              <a:gd name="T54" fmla="*/ 898 w 646"/>
              <a:gd name="T55" fmla="*/ 2658 h 1861"/>
              <a:gd name="T56" fmla="*/ 838 w 646"/>
              <a:gd name="T57" fmla="*/ 2756 h 1861"/>
              <a:gd name="T58" fmla="*/ 769 w 646"/>
              <a:gd name="T59" fmla="*/ 2846 h 1861"/>
              <a:gd name="T60" fmla="*/ 697 w 646"/>
              <a:gd name="T61" fmla="*/ 2927 h 1861"/>
              <a:gd name="T62" fmla="*/ 619 w 646"/>
              <a:gd name="T63" fmla="*/ 3004 h 1861"/>
              <a:gd name="T64" fmla="*/ 542 w 646"/>
              <a:gd name="T65" fmla="*/ 3074 h 1861"/>
              <a:gd name="T66" fmla="*/ 457 w 646"/>
              <a:gd name="T67" fmla="*/ 3137 h 1861"/>
              <a:gd name="T68" fmla="*/ 369 w 646"/>
              <a:gd name="T69" fmla="*/ 3195 h 1861"/>
              <a:gd name="T70" fmla="*/ 280 w 646"/>
              <a:gd name="T71" fmla="*/ 3243 h 1861"/>
              <a:gd name="T72" fmla="*/ 186 w 646"/>
              <a:gd name="T73" fmla="*/ 3285 h 1861"/>
              <a:gd name="T74" fmla="*/ 95 w 646"/>
              <a:gd name="T75" fmla="*/ 3321 h 1861"/>
              <a:gd name="T76" fmla="*/ 0 w 646"/>
              <a:gd name="T77" fmla="*/ 3348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rgbClr val="FFFFFF"/>
              </a:gs>
              <a:gs pos="100000">
                <a:srgbClr val="004992"/>
              </a:gs>
            </a:gsLst>
            <a:lin ang="0" scaled="1"/>
          </a:gradFill>
          <a:ln w="9525">
            <a:noFill/>
            <a:miter lim="800000"/>
          </a:ln>
        </p:spPr>
        <p:txBody>
          <a:bodyPr rot="10800000" vert="eaVert"/>
          <a:lstStyle/>
          <a:p>
            <a:pPr algn="ctr" eaLnBrk="0" hangingPunct="0"/>
            <a:endParaRPr lang="zh-CN" altLang="en-US">
              <a:cs typeface="Arial" panose="020B0604020202020204" pitchFamily="34" charset="0"/>
            </a:endParaRPr>
          </a:p>
        </p:txBody>
      </p:sp>
      <p:sp>
        <p:nvSpPr>
          <p:cNvPr id="12" name="Freeform 7"/>
          <p:cNvSpPr/>
          <p:nvPr/>
        </p:nvSpPr>
        <p:spPr bwMode="gray">
          <a:xfrm>
            <a:off x="5739182" y="2869873"/>
            <a:ext cx="1252027" cy="3607921"/>
          </a:xfrm>
          <a:custGeom>
            <a:avLst/>
            <a:gdLst>
              <a:gd name="T0" fmla="*/ 0 w 646"/>
              <a:gd name="T1" fmla="*/ 0 h 1861"/>
              <a:gd name="T2" fmla="*/ 86 w 646"/>
              <a:gd name="T3" fmla="*/ 25 h 1861"/>
              <a:gd name="T4" fmla="*/ 176 w 646"/>
              <a:gd name="T5" fmla="*/ 58 h 1861"/>
              <a:gd name="T6" fmla="*/ 264 w 646"/>
              <a:gd name="T7" fmla="*/ 97 h 1861"/>
              <a:gd name="T8" fmla="*/ 350 w 646"/>
              <a:gd name="T9" fmla="*/ 146 h 1861"/>
              <a:gd name="T10" fmla="*/ 434 w 646"/>
              <a:gd name="T11" fmla="*/ 200 h 1861"/>
              <a:gd name="T12" fmla="*/ 517 w 646"/>
              <a:gd name="T13" fmla="*/ 264 h 1861"/>
              <a:gd name="T14" fmla="*/ 598 w 646"/>
              <a:gd name="T15" fmla="*/ 333 h 1861"/>
              <a:gd name="T16" fmla="*/ 677 w 646"/>
              <a:gd name="T17" fmla="*/ 410 h 1861"/>
              <a:gd name="T18" fmla="*/ 751 w 646"/>
              <a:gd name="T19" fmla="*/ 495 h 1861"/>
              <a:gd name="T20" fmla="*/ 822 w 646"/>
              <a:gd name="T21" fmla="*/ 585 h 1861"/>
              <a:gd name="T22" fmla="*/ 886 w 646"/>
              <a:gd name="T23" fmla="*/ 681 h 1861"/>
              <a:gd name="T24" fmla="*/ 945 w 646"/>
              <a:gd name="T25" fmla="*/ 786 h 1861"/>
              <a:gd name="T26" fmla="*/ 997 w 646"/>
              <a:gd name="T27" fmla="*/ 895 h 1861"/>
              <a:gd name="T28" fmla="*/ 1046 w 646"/>
              <a:gd name="T29" fmla="*/ 1011 h 1861"/>
              <a:gd name="T30" fmla="*/ 1086 w 646"/>
              <a:gd name="T31" fmla="*/ 1133 h 1861"/>
              <a:gd name="T32" fmla="*/ 1115 w 646"/>
              <a:gd name="T33" fmla="*/ 1259 h 1861"/>
              <a:gd name="T34" fmla="*/ 1139 w 646"/>
              <a:gd name="T35" fmla="*/ 1392 h 1861"/>
              <a:gd name="T36" fmla="*/ 1154 w 646"/>
              <a:gd name="T37" fmla="*/ 1530 h 1861"/>
              <a:gd name="T38" fmla="*/ 1161 w 646"/>
              <a:gd name="T39" fmla="*/ 1672 h 1861"/>
              <a:gd name="T40" fmla="*/ 1156 w 646"/>
              <a:gd name="T41" fmla="*/ 1819 h 1861"/>
              <a:gd name="T42" fmla="*/ 1143 w 646"/>
              <a:gd name="T43" fmla="*/ 1954 h 1861"/>
              <a:gd name="T44" fmla="*/ 1119 w 646"/>
              <a:gd name="T45" fmla="*/ 2087 h 1861"/>
              <a:gd name="T46" fmla="*/ 1091 w 646"/>
              <a:gd name="T47" fmla="*/ 2213 h 1861"/>
              <a:gd name="T48" fmla="*/ 1051 w 646"/>
              <a:gd name="T49" fmla="*/ 2334 h 1861"/>
              <a:gd name="T50" fmla="*/ 1008 w 646"/>
              <a:gd name="T51" fmla="*/ 2448 h 1861"/>
              <a:gd name="T52" fmla="*/ 958 w 646"/>
              <a:gd name="T53" fmla="*/ 2556 h 1861"/>
              <a:gd name="T54" fmla="*/ 898 w 646"/>
              <a:gd name="T55" fmla="*/ 2658 h 1861"/>
              <a:gd name="T56" fmla="*/ 838 w 646"/>
              <a:gd name="T57" fmla="*/ 2756 h 1861"/>
              <a:gd name="T58" fmla="*/ 769 w 646"/>
              <a:gd name="T59" fmla="*/ 2846 h 1861"/>
              <a:gd name="T60" fmla="*/ 697 w 646"/>
              <a:gd name="T61" fmla="*/ 2927 h 1861"/>
              <a:gd name="T62" fmla="*/ 619 w 646"/>
              <a:gd name="T63" fmla="*/ 3004 h 1861"/>
              <a:gd name="T64" fmla="*/ 542 w 646"/>
              <a:gd name="T65" fmla="*/ 3074 h 1861"/>
              <a:gd name="T66" fmla="*/ 457 w 646"/>
              <a:gd name="T67" fmla="*/ 3137 h 1861"/>
              <a:gd name="T68" fmla="*/ 369 w 646"/>
              <a:gd name="T69" fmla="*/ 3195 h 1861"/>
              <a:gd name="T70" fmla="*/ 280 w 646"/>
              <a:gd name="T71" fmla="*/ 3243 h 1861"/>
              <a:gd name="T72" fmla="*/ 186 w 646"/>
              <a:gd name="T73" fmla="*/ 3285 h 1861"/>
              <a:gd name="T74" fmla="*/ 95 w 646"/>
              <a:gd name="T75" fmla="*/ 3321 h 1861"/>
              <a:gd name="T76" fmla="*/ 0 w 646"/>
              <a:gd name="T77" fmla="*/ 3348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rgbClr val="FFFFFF"/>
              </a:gs>
              <a:gs pos="100000">
                <a:srgbClr val="D5DDF3"/>
              </a:gs>
            </a:gsLst>
            <a:lin ang="0" scaled="1"/>
          </a:gradFill>
          <a:ln w="9525">
            <a:noFill/>
            <a:miter lim="800000"/>
          </a:ln>
        </p:spPr>
        <p:txBody>
          <a:bodyPr/>
          <a:lstStyle/>
          <a:p>
            <a:pPr algn="ctr" eaLnBrk="0" hangingPunct="0"/>
            <a:endParaRPr lang="zh-CN" altLang="en-US">
              <a:cs typeface="Arial" panose="020B0604020202020204" pitchFamily="34" charset="0"/>
            </a:endParaRPr>
          </a:p>
        </p:txBody>
      </p:sp>
      <p:sp>
        <p:nvSpPr>
          <p:cNvPr id="13" name="Freeform 8"/>
          <p:cNvSpPr/>
          <p:nvPr/>
        </p:nvSpPr>
        <p:spPr bwMode="gray">
          <a:xfrm rot="6256290">
            <a:off x="4039089" y="2038375"/>
            <a:ext cx="1251787" cy="3608614"/>
          </a:xfrm>
          <a:custGeom>
            <a:avLst/>
            <a:gdLst>
              <a:gd name="T0" fmla="*/ 0 w 646"/>
              <a:gd name="T1" fmla="*/ 0 h 1861"/>
              <a:gd name="T2" fmla="*/ 86 w 646"/>
              <a:gd name="T3" fmla="*/ 25 h 1861"/>
              <a:gd name="T4" fmla="*/ 176 w 646"/>
              <a:gd name="T5" fmla="*/ 58 h 1861"/>
              <a:gd name="T6" fmla="*/ 264 w 646"/>
              <a:gd name="T7" fmla="*/ 97 h 1861"/>
              <a:gd name="T8" fmla="*/ 350 w 646"/>
              <a:gd name="T9" fmla="*/ 146 h 1861"/>
              <a:gd name="T10" fmla="*/ 434 w 646"/>
              <a:gd name="T11" fmla="*/ 200 h 1861"/>
              <a:gd name="T12" fmla="*/ 517 w 646"/>
              <a:gd name="T13" fmla="*/ 264 h 1861"/>
              <a:gd name="T14" fmla="*/ 598 w 646"/>
              <a:gd name="T15" fmla="*/ 333 h 1861"/>
              <a:gd name="T16" fmla="*/ 677 w 646"/>
              <a:gd name="T17" fmla="*/ 410 h 1861"/>
              <a:gd name="T18" fmla="*/ 751 w 646"/>
              <a:gd name="T19" fmla="*/ 495 h 1861"/>
              <a:gd name="T20" fmla="*/ 822 w 646"/>
              <a:gd name="T21" fmla="*/ 585 h 1861"/>
              <a:gd name="T22" fmla="*/ 886 w 646"/>
              <a:gd name="T23" fmla="*/ 681 h 1861"/>
              <a:gd name="T24" fmla="*/ 945 w 646"/>
              <a:gd name="T25" fmla="*/ 786 h 1861"/>
              <a:gd name="T26" fmla="*/ 997 w 646"/>
              <a:gd name="T27" fmla="*/ 895 h 1861"/>
              <a:gd name="T28" fmla="*/ 1046 w 646"/>
              <a:gd name="T29" fmla="*/ 1011 h 1861"/>
              <a:gd name="T30" fmla="*/ 1086 w 646"/>
              <a:gd name="T31" fmla="*/ 1133 h 1861"/>
              <a:gd name="T32" fmla="*/ 1115 w 646"/>
              <a:gd name="T33" fmla="*/ 1259 h 1861"/>
              <a:gd name="T34" fmla="*/ 1139 w 646"/>
              <a:gd name="T35" fmla="*/ 1392 h 1861"/>
              <a:gd name="T36" fmla="*/ 1154 w 646"/>
              <a:gd name="T37" fmla="*/ 1530 h 1861"/>
              <a:gd name="T38" fmla="*/ 1161 w 646"/>
              <a:gd name="T39" fmla="*/ 1672 h 1861"/>
              <a:gd name="T40" fmla="*/ 1156 w 646"/>
              <a:gd name="T41" fmla="*/ 1819 h 1861"/>
              <a:gd name="T42" fmla="*/ 1143 w 646"/>
              <a:gd name="T43" fmla="*/ 1954 h 1861"/>
              <a:gd name="T44" fmla="*/ 1119 w 646"/>
              <a:gd name="T45" fmla="*/ 2087 h 1861"/>
              <a:gd name="T46" fmla="*/ 1091 w 646"/>
              <a:gd name="T47" fmla="*/ 2213 h 1861"/>
              <a:gd name="T48" fmla="*/ 1051 w 646"/>
              <a:gd name="T49" fmla="*/ 2334 h 1861"/>
              <a:gd name="T50" fmla="*/ 1008 w 646"/>
              <a:gd name="T51" fmla="*/ 2448 h 1861"/>
              <a:gd name="T52" fmla="*/ 958 w 646"/>
              <a:gd name="T53" fmla="*/ 2556 h 1861"/>
              <a:gd name="T54" fmla="*/ 898 w 646"/>
              <a:gd name="T55" fmla="*/ 2658 h 1861"/>
              <a:gd name="T56" fmla="*/ 838 w 646"/>
              <a:gd name="T57" fmla="*/ 2756 h 1861"/>
              <a:gd name="T58" fmla="*/ 769 w 646"/>
              <a:gd name="T59" fmla="*/ 2846 h 1861"/>
              <a:gd name="T60" fmla="*/ 697 w 646"/>
              <a:gd name="T61" fmla="*/ 2927 h 1861"/>
              <a:gd name="T62" fmla="*/ 619 w 646"/>
              <a:gd name="T63" fmla="*/ 3004 h 1861"/>
              <a:gd name="T64" fmla="*/ 542 w 646"/>
              <a:gd name="T65" fmla="*/ 3074 h 1861"/>
              <a:gd name="T66" fmla="*/ 457 w 646"/>
              <a:gd name="T67" fmla="*/ 3137 h 1861"/>
              <a:gd name="T68" fmla="*/ 369 w 646"/>
              <a:gd name="T69" fmla="*/ 3195 h 1861"/>
              <a:gd name="T70" fmla="*/ 280 w 646"/>
              <a:gd name="T71" fmla="*/ 3243 h 1861"/>
              <a:gd name="T72" fmla="*/ 186 w 646"/>
              <a:gd name="T73" fmla="*/ 3285 h 1861"/>
              <a:gd name="T74" fmla="*/ 95 w 646"/>
              <a:gd name="T75" fmla="*/ 3321 h 1861"/>
              <a:gd name="T76" fmla="*/ 0 w 646"/>
              <a:gd name="T77" fmla="*/ 3348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rgbClr val="FFFFFF"/>
              </a:gs>
              <a:gs pos="100000">
                <a:srgbClr val="A2EAE8"/>
              </a:gs>
            </a:gsLst>
            <a:lin ang="0" scaled="1"/>
          </a:gradFill>
          <a:ln w="9525">
            <a:noFill/>
            <a:miter lim="800000"/>
          </a:ln>
        </p:spPr>
        <p:txBody>
          <a:bodyPr rot="10800000" vert="eaVert"/>
          <a:lstStyle/>
          <a:p>
            <a:pPr algn="ctr" eaLnBrk="0" hangingPunct="0"/>
            <a:endParaRPr lang="zh-CN" altLang="en-US">
              <a:cs typeface="Arial" panose="020B0604020202020204" pitchFamily="34" charset="0"/>
            </a:endParaRPr>
          </a:p>
        </p:txBody>
      </p:sp>
      <p:grpSp>
        <p:nvGrpSpPr>
          <p:cNvPr id="14" name="Group 9"/>
          <p:cNvGrpSpPr/>
          <p:nvPr/>
        </p:nvGrpSpPr>
        <p:grpSpPr bwMode="auto">
          <a:xfrm>
            <a:off x="5094373" y="2839518"/>
            <a:ext cx="1457325" cy="1457045"/>
            <a:chOff x="2016" y="1920"/>
            <a:chExt cx="1680" cy="1680"/>
          </a:xfrm>
        </p:grpSpPr>
        <p:sp>
          <p:nvSpPr>
            <p:cNvPr id="19" name="Oval 10"/>
            <p:cNvSpPr>
              <a:spLocks noChangeArrowheads="1"/>
            </p:cNvSpPr>
            <p:nvPr/>
          </p:nvSpPr>
          <p:spPr bwMode="gray">
            <a:xfrm>
              <a:off x="2016" y="1920"/>
              <a:ext cx="1680" cy="1680"/>
            </a:xfrm>
            <a:prstGeom prst="ellipse">
              <a:avLst/>
            </a:prstGeom>
            <a:gradFill rotWithShape="1">
              <a:gsLst>
                <a:gs pos="0">
                  <a:srgbClr val="F14343"/>
                </a:gs>
                <a:gs pos="100000">
                  <a:srgbClr val="6E1E1E"/>
                </a:gs>
              </a:gsLst>
              <a:lin ang="5400000" scaled="1"/>
            </a:gradFill>
            <a:ln w="38100">
              <a:solidFill>
                <a:srgbClr val="FFFFFF"/>
              </a:solidFill>
              <a:round/>
            </a:ln>
          </p:spPr>
          <p:txBody>
            <a:bodyPr wrap="none" anchor="ctr"/>
            <a:lstStyle/>
            <a:p>
              <a:pPr algn="ctr" eaLnBrk="0" hangingPunct="0"/>
              <a:endParaRPr lang="zh-CN" altLang="en-US">
                <a:cs typeface="Arial" panose="020B0604020202020204" pitchFamily="34" charset="0"/>
              </a:endParaRPr>
            </a:p>
          </p:txBody>
        </p:sp>
        <p:sp>
          <p:nvSpPr>
            <p:cNvPr id="20" name="Freeform 11"/>
            <p:cNvSpPr/>
            <p:nvPr/>
          </p:nvSpPr>
          <p:spPr bwMode="gray">
            <a:xfrm>
              <a:off x="2208" y="1948"/>
              <a:ext cx="1296" cy="634"/>
            </a:xfrm>
            <a:custGeom>
              <a:avLst/>
              <a:gdLst>
                <a:gd name="T0" fmla="*/ 1252 w 1321"/>
                <a:gd name="T1" fmla="*/ 318 h 712"/>
                <a:gd name="T2" fmla="*/ 1268 w 1321"/>
                <a:gd name="T3" fmla="*/ 351 h 712"/>
                <a:gd name="T4" fmla="*/ 1271 w 1321"/>
                <a:gd name="T5" fmla="*/ 381 h 712"/>
                <a:gd name="T6" fmla="*/ 1266 w 1321"/>
                <a:gd name="T7" fmla="*/ 409 h 712"/>
                <a:gd name="T8" fmla="*/ 1249 w 1321"/>
                <a:gd name="T9" fmla="*/ 436 h 712"/>
                <a:gd name="T10" fmla="*/ 1224 w 1321"/>
                <a:gd name="T11" fmla="*/ 459 h 712"/>
                <a:gd name="T12" fmla="*/ 1193 w 1321"/>
                <a:gd name="T13" fmla="*/ 479 h 712"/>
                <a:gd name="T14" fmla="*/ 1151 w 1321"/>
                <a:gd name="T15" fmla="*/ 498 h 712"/>
                <a:gd name="T16" fmla="*/ 1104 w 1321"/>
                <a:gd name="T17" fmla="*/ 515 h 712"/>
                <a:gd name="T18" fmla="*/ 1051 w 1321"/>
                <a:gd name="T19" fmla="*/ 529 h 712"/>
                <a:gd name="T20" fmla="*/ 992 w 1321"/>
                <a:gd name="T21" fmla="*/ 541 h 712"/>
                <a:gd name="T22" fmla="*/ 931 w 1321"/>
                <a:gd name="T23" fmla="*/ 550 h 712"/>
                <a:gd name="T24" fmla="*/ 862 w 1321"/>
                <a:gd name="T25" fmla="*/ 558 h 712"/>
                <a:gd name="T26" fmla="*/ 793 w 1321"/>
                <a:gd name="T27" fmla="*/ 563 h 712"/>
                <a:gd name="T28" fmla="*/ 765 w 1321"/>
                <a:gd name="T29" fmla="*/ 565 h 712"/>
                <a:gd name="T30" fmla="*/ 458 w 1321"/>
                <a:gd name="T31" fmla="*/ 565 h 712"/>
                <a:gd name="T32" fmla="*/ 454 w 1321"/>
                <a:gd name="T33" fmla="*/ 565 h 712"/>
                <a:gd name="T34" fmla="*/ 393 w 1321"/>
                <a:gd name="T35" fmla="*/ 561 h 712"/>
                <a:gd name="T36" fmla="*/ 335 w 1321"/>
                <a:gd name="T37" fmla="*/ 558 h 712"/>
                <a:gd name="T38" fmla="*/ 280 w 1321"/>
                <a:gd name="T39" fmla="*/ 552 h 712"/>
                <a:gd name="T40" fmla="*/ 227 w 1321"/>
                <a:gd name="T41" fmla="*/ 547 h 712"/>
                <a:gd name="T42" fmla="*/ 179 w 1321"/>
                <a:gd name="T43" fmla="*/ 537 h 712"/>
                <a:gd name="T44" fmla="*/ 135 w 1321"/>
                <a:gd name="T45" fmla="*/ 525 h 712"/>
                <a:gd name="T46" fmla="*/ 98 w 1321"/>
                <a:gd name="T47" fmla="*/ 514 h 712"/>
                <a:gd name="T48" fmla="*/ 65 w 1321"/>
                <a:gd name="T49" fmla="*/ 500 h 712"/>
                <a:gd name="T50" fmla="*/ 37 w 1321"/>
                <a:gd name="T51" fmla="*/ 482 h 712"/>
                <a:gd name="T52" fmla="*/ 18 w 1321"/>
                <a:gd name="T53" fmla="*/ 462 h 712"/>
                <a:gd name="T54" fmla="*/ 6 w 1321"/>
                <a:gd name="T55" fmla="*/ 439 h 712"/>
                <a:gd name="T56" fmla="*/ 0 w 1321"/>
                <a:gd name="T57" fmla="*/ 416 h 712"/>
                <a:gd name="T58" fmla="*/ 0 w 1321"/>
                <a:gd name="T59" fmla="*/ 412 h 712"/>
                <a:gd name="T60" fmla="*/ 4 w 1321"/>
                <a:gd name="T61" fmla="*/ 386 h 712"/>
                <a:gd name="T62" fmla="*/ 16 w 1321"/>
                <a:gd name="T63" fmla="*/ 354 h 712"/>
                <a:gd name="T64" fmla="*/ 49 w 1321"/>
                <a:gd name="T65" fmla="*/ 293 h 712"/>
                <a:gd name="T66" fmla="*/ 90 w 1321"/>
                <a:gd name="T67" fmla="*/ 237 h 712"/>
                <a:gd name="T68" fmla="*/ 141 w 1321"/>
                <a:gd name="T69" fmla="*/ 186 h 712"/>
                <a:gd name="T70" fmla="*/ 196 w 1321"/>
                <a:gd name="T71" fmla="*/ 140 h 712"/>
                <a:gd name="T72" fmla="*/ 260 w 1321"/>
                <a:gd name="T73" fmla="*/ 99 h 712"/>
                <a:gd name="T74" fmla="*/ 329 w 1321"/>
                <a:gd name="T75" fmla="*/ 65 h 712"/>
                <a:gd name="T76" fmla="*/ 399 w 1321"/>
                <a:gd name="T77" fmla="*/ 37 h 712"/>
                <a:gd name="T78" fmla="*/ 479 w 1321"/>
                <a:gd name="T79" fmla="*/ 17 h 712"/>
                <a:gd name="T80" fmla="*/ 559 w 1321"/>
                <a:gd name="T81" fmla="*/ 4 h 712"/>
                <a:gd name="T82" fmla="*/ 642 w 1321"/>
                <a:gd name="T83" fmla="*/ 0 h 712"/>
                <a:gd name="T84" fmla="*/ 642 w 1321"/>
                <a:gd name="T85" fmla="*/ 0 h 712"/>
                <a:gd name="T86" fmla="*/ 731 w 1321"/>
                <a:gd name="T87" fmla="*/ 4 h 712"/>
                <a:gd name="T88" fmla="*/ 815 w 1321"/>
                <a:gd name="T89" fmla="*/ 18 h 712"/>
                <a:gd name="T90" fmla="*/ 897 w 1321"/>
                <a:gd name="T91" fmla="*/ 42 h 712"/>
                <a:gd name="T92" fmla="*/ 972 w 1321"/>
                <a:gd name="T93" fmla="*/ 71 h 712"/>
                <a:gd name="T94" fmla="*/ 1042 w 1321"/>
                <a:gd name="T95" fmla="*/ 109 h 712"/>
                <a:gd name="T96" fmla="*/ 1106 w 1321"/>
                <a:gd name="T97" fmla="*/ 154 h 712"/>
                <a:gd name="T98" fmla="*/ 1163 w 1321"/>
                <a:gd name="T99" fmla="*/ 203 h 712"/>
                <a:gd name="T100" fmla="*/ 1211 w 1321"/>
                <a:gd name="T101" fmla="*/ 257 h 712"/>
                <a:gd name="T102" fmla="*/ 1252 w 1321"/>
                <a:gd name="T103" fmla="*/ 318 h 712"/>
                <a:gd name="T104" fmla="*/ 1252 w 1321"/>
                <a:gd name="T105" fmla="*/ 318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F14343"/>
                </a:gs>
              </a:gsLst>
              <a:lin ang="5400000" scaled="1"/>
            </a:gradFill>
            <a:ln w="9525">
              <a:noFill/>
              <a:miter lim="800000"/>
            </a:ln>
          </p:spPr>
          <p:txBody>
            <a:bodyPr/>
            <a:lstStyle/>
            <a:p>
              <a:pPr algn="ctr" eaLnBrk="0" hangingPunct="0"/>
              <a:endParaRPr lang="zh-CN" altLang="en-US">
                <a:cs typeface="Arial" panose="020B0604020202020204" pitchFamily="34" charset="0"/>
              </a:endParaRPr>
            </a:p>
          </p:txBody>
        </p:sp>
      </p:grpSp>
      <p:sp>
        <p:nvSpPr>
          <p:cNvPr id="15" name="Text Box 12"/>
          <p:cNvSpPr txBox="1">
            <a:spLocks noChangeArrowheads="1"/>
          </p:cNvSpPr>
          <p:nvPr/>
        </p:nvSpPr>
        <p:spPr bwMode="gray">
          <a:xfrm>
            <a:off x="5359791" y="3254084"/>
            <a:ext cx="1005404" cy="584775"/>
          </a:xfrm>
          <a:prstGeom prst="rect">
            <a:avLst/>
          </a:prstGeom>
          <a:noFill/>
          <a:ln w="9525" algn="ctr">
            <a:noFill/>
            <a:miter lim="800000"/>
          </a:ln>
          <a:effectLst/>
        </p:spPr>
        <p:txBody>
          <a:bodyPr wrap="none">
            <a:spAutoFit/>
          </a:bodyPr>
          <a:lstStyle/>
          <a:p>
            <a:pPr algn="ctr" eaLnBrk="0" hangingPunct="0">
              <a:defRPr/>
            </a:pPr>
            <a:r>
              <a:rPr lang="zh-CN" altLang="en-US" sz="3200" dirty="0">
                <a:solidFill>
                  <a:srgbClr val="FEFEFE"/>
                </a:solidFill>
                <a:effectLst>
                  <a:outerShdw blurRad="38100" dist="38100" dir="2700000" algn="tl">
                    <a:srgbClr val="C0C0C0"/>
                  </a:outerShdw>
                </a:effectLst>
                <a:latin typeface="Arial" panose="020B0604020202020204" pitchFamily="34" charset="0"/>
                <a:ea typeface="+mn-ea"/>
              </a:rPr>
              <a:t>策略</a:t>
            </a:r>
            <a:endParaRPr lang="en-US" sz="3200" dirty="0">
              <a:solidFill>
                <a:srgbClr val="FEFEFE"/>
              </a:solidFill>
              <a:effectLst>
                <a:outerShdw blurRad="38100" dist="38100" dir="2700000" algn="tl">
                  <a:srgbClr val="C0C0C0"/>
                </a:outerShdw>
              </a:effectLst>
              <a:latin typeface="Arial" panose="020B0604020202020204" pitchFamily="34" charset="0"/>
              <a:ea typeface="+mn-ea"/>
            </a:endParaRPr>
          </a:p>
        </p:txBody>
      </p:sp>
      <p:sp>
        <p:nvSpPr>
          <p:cNvPr id="16" name="Text Box 13"/>
          <p:cNvSpPr txBox="1">
            <a:spLocks noChangeArrowheads="1"/>
          </p:cNvSpPr>
          <p:nvPr/>
        </p:nvSpPr>
        <p:spPr bwMode="gray">
          <a:xfrm>
            <a:off x="1755776" y="2197226"/>
            <a:ext cx="3338598" cy="707886"/>
          </a:xfrm>
          <a:prstGeom prst="rect">
            <a:avLst/>
          </a:prstGeom>
          <a:noFill/>
          <a:ln w="9525">
            <a:noFill/>
            <a:miter lim="800000"/>
          </a:ln>
        </p:spPr>
        <p:txBody>
          <a:bodyPr wrap="square">
            <a:spAutoFit/>
          </a:bodyPr>
          <a:lstStyle/>
          <a:p>
            <a:pPr eaLnBrk="0" hangingPunct="0"/>
            <a:r>
              <a:rPr lang="zh-CN" altLang="en-US" sz="2000" b="1" dirty="0"/>
              <a:t>①</a:t>
            </a:r>
            <a:r>
              <a:rPr lang="zh-CN" altLang="zh-CN" sz="2000" b="1" dirty="0"/>
              <a:t>软件企业尽量注意积累有关软件建设项目的各类数据</a:t>
            </a:r>
            <a:endParaRPr lang="en-US" altLang="zh-CN" sz="2000" b="1" dirty="0"/>
          </a:p>
        </p:txBody>
      </p:sp>
      <p:sp>
        <p:nvSpPr>
          <p:cNvPr id="17" name="Text Box 14"/>
          <p:cNvSpPr txBox="1">
            <a:spLocks noChangeArrowheads="1"/>
          </p:cNvSpPr>
          <p:nvPr/>
        </p:nvSpPr>
        <p:spPr bwMode="gray">
          <a:xfrm>
            <a:off x="7005383" y="2197226"/>
            <a:ext cx="4755696" cy="400110"/>
          </a:xfrm>
          <a:prstGeom prst="rect">
            <a:avLst/>
          </a:prstGeom>
          <a:noFill/>
          <a:ln w="9525">
            <a:noFill/>
            <a:miter lim="800000"/>
          </a:ln>
        </p:spPr>
        <p:txBody>
          <a:bodyPr wrap="square">
            <a:spAutoFit/>
          </a:bodyPr>
          <a:lstStyle/>
          <a:p>
            <a:pPr eaLnBrk="0" hangingPunct="0"/>
            <a:r>
              <a:rPr lang="zh-CN" altLang="en-US" sz="2000" b="1" dirty="0"/>
              <a:t>②</a:t>
            </a:r>
            <a:r>
              <a:rPr lang="zh-CN" altLang="zh-CN" sz="2000" b="1" dirty="0"/>
              <a:t>尽量在做需求分析时做到深入细致</a:t>
            </a:r>
            <a:endParaRPr lang="zh-CN" altLang="en-US" sz="2000" b="1" dirty="0"/>
          </a:p>
        </p:txBody>
      </p:sp>
      <p:sp>
        <p:nvSpPr>
          <p:cNvPr id="18" name="Text Box 15"/>
          <p:cNvSpPr txBox="1">
            <a:spLocks noChangeArrowheads="1"/>
          </p:cNvSpPr>
          <p:nvPr/>
        </p:nvSpPr>
        <p:spPr bwMode="gray">
          <a:xfrm>
            <a:off x="2151757" y="5804469"/>
            <a:ext cx="4193855" cy="707886"/>
          </a:xfrm>
          <a:prstGeom prst="rect">
            <a:avLst/>
          </a:prstGeom>
          <a:noFill/>
          <a:ln w="9525">
            <a:noFill/>
            <a:miter lim="800000"/>
          </a:ln>
        </p:spPr>
        <p:txBody>
          <a:bodyPr wrap="square">
            <a:spAutoFit/>
          </a:bodyPr>
          <a:lstStyle/>
          <a:p>
            <a:pPr eaLnBrk="0" hangingPunct="0"/>
            <a:r>
              <a:rPr lang="zh-CN" altLang="en-US" sz="2000" b="1" dirty="0"/>
              <a:t>③</a:t>
            </a:r>
            <a:r>
              <a:rPr lang="zh-CN" altLang="zh-CN" sz="2000" b="1" dirty="0"/>
              <a:t>尽量选派有经验的人员或者专门的成本测算机构进行成本测算工作</a:t>
            </a:r>
            <a:endParaRPr lang="zh-CN" altLang="en-US" sz="2000" b="1" dirty="0"/>
          </a:p>
        </p:txBody>
      </p:sp>
      <p:sp>
        <p:nvSpPr>
          <p:cNvPr id="5" name="灯片编号占位符 4">
            <a:extLst>
              <a:ext uri="{FF2B5EF4-FFF2-40B4-BE49-F238E27FC236}">
                <a16:creationId xmlns:a16="http://schemas.microsoft.com/office/drawing/2014/main" id="{B4BC564B-86C9-470C-A672-F8AA327CEF46}"/>
              </a:ext>
            </a:extLst>
          </p:cNvPr>
          <p:cNvSpPr>
            <a:spLocks noGrp="1"/>
          </p:cNvSpPr>
          <p:nvPr>
            <p:ph type="sldNum" sz="quarter" idx="12"/>
          </p:nvPr>
        </p:nvSpPr>
        <p:spPr/>
        <p:txBody>
          <a:bodyPr/>
          <a:lstStyle/>
          <a:p>
            <a:fld id="{B6F15528-21DE-4FAA-801E-634DDDAF4B2B}" type="slidenum">
              <a:rPr lang="en-US" smtClean="0"/>
              <a:t>223</a:t>
            </a:fld>
            <a:endParaRPr lang="en-US" dirty="0"/>
          </a:p>
        </p:txBody>
      </p:sp>
      <p:sp>
        <p:nvSpPr>
          <p:cNvPr id="21" name="灯片编号占位符 8">
            <a:extLst>
              <a:ext uri="{FF2B5EF4-FFF2-40B4-BE49-F238E27FC236}">
                <a16:creationId xmlns:a16="http://schemas.microsoft.com/office/drawing/2014/main" id="{15C0A4F0-DD9B-4929-B326-DC1E7D05DE25}"/>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223</a:t>
            </a:fld>
            <a:endParaRPr kumimoji="0" lang="en-US" altLang="zh-CN" sz="1800" dirty="0">
              <a:latin typeface="Times New Roman" panose="02020603050405020304" pitchFamily="18" charset="0"/>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3.1.3 </a:t>
            </a:r>
            <a:r>
              <a:rPr lang="zh-CN" altLang="en-US" b="1" dirty="0"/>
              <a:t>软件成本测试流程</a:t>
            </a:r>
          </a:p>
        </p:txBody>
      </p:sp>
      <p:cxnSp>
        <p:nvCxnSpPr>
          <p:cNvPr id="42" name="直接连接符 41"/>
          <p:cNvCxnSpPr/>
          <p:nvPr/>
        </p:nvCxnSpPr>
        <p:spPr>
          <a:xfrm>
            <a:off x="0" y="1660664"/>
            <a:ext cx="12192000" cy="0"/>
          </a:xfrm>
          <a:prstGeom prst="line">
            <a:avLst/>
          </a:prstGeom>
          <a:noFill/>
          <a:ln w="57150" cap="flat" cmpd="sng" algn="ctr">
            <a:solidFill>
              <a:srgbClr val="F69200"/>
            </a:solidFill>
            <a:prstDash val="solid"/>
            <a:miter lim="800000"/>
          </a:ln>
          <a:effectLst/>
        </p:spPr>
      </p:cxnSp>
      <p:sp>
        <p:nvSpPr>
          <p:cNvPr id="43" name="文本框 20"/>
          <p:cNvSpPr txBox="1"/>
          <p:nvPr/>
        </p:nvSpPr>
        <p:spPr>
          <a:xfrm>
            <a:off x="619757" y="1981994"/>
            <a:ext cx="11076458" cy="3416320"/>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zh-CN" dirty="0"/>
              <a:t>首先根据软件工程项目的系统规划得到软、硬件的性能功能需求、系统特性以及资源约束；用户环境及其特性以及系统管理的功能设计方面的要求</a:t>
            </a:r>
            <a:endParaRPr lang="en-US" altLang="zh-CN" dirty="0"/>
          </a:p>
          <a:p>
            <a:pPr marL="342900" indent="-342900">
              <a:lnSpc>
                <a:spcPct val="150000"/>
              </a:lnSpc>
              <a:buFont typeface="Wingdings" panose="05000000000000000000" pitchFamily="2" charset="2"/>
              <a:buChar char="Ø"/>
            </a:pPr>
            <a:r>
              <a:rPr lang="zh-CN" altLang="zh-CN" dirty="0"/>
              <a:t>然后分别对其进行成本估算</a:t>
            </a:r>
            <a:endParaRPr lang="en-US" altLang="zh-CN" dirty="0"/>
          </a:p>
          <a:p>
            <a:pPr marL="342900" indent="-342900">
              <a:lnSpc>
                <a:spcPct val="150000"/>
              </a:lnSpc>
              <a:buFont typeface="Wingdings" panose="05000000000000000000" pitchFamily="2" charset="2"/>
              <a:buChar char="Ø"/>
            </a:pPr>
            <a:r>
              <a:rPr lang="zh-CN" altLang="zh-CN" dirty="0"/>
              <a:t>再对整个软件系统的成本和人力投入量按开发阶段的分布量进行计算</a:t>
            </a:r>
            <a:endParaRPr lang="en-US" altLang="zh-CN" dirty="0"/>
          </a:p>
          <a:p>
            <a:pPr marL="342900" indent="-342900">
              <a:lnSpc>
                <a:spcPct val="150000"/>
              </a:lnSpc>
              <a:buFont typeface="Wingdings" panose="05000000000000000000" pitchFamily="2" charset="2"/>
              <a:buChar char="Ø"/>
            </a:pPr>
            <a:r>
              <a:rPr lang="zh-CN" altLang="zh-CN" dirty="0"/>
              <a:t>最后对上述成本进行风险分析。在整个成本估算过程中可以依据行业或者本企业历史信息数据进行各类成本做估算修正</a:t>
            </a:r>
            <a:endParaRPr lang="zh-CN" altLang="en-US" dirty="0"/>
          </a:p>
        </p:txBody>
      </p:sp>
      <p:sp>
        <p:nvSpPr>
          <p:cNvPr id="44" name="矩形 43"/>
          <p:cNvSpPr/>
          <p:nvPr/>
        </p:nvSpPr>
        <p:spPr>
          <a:xfrm>
            <a:off x="0" y="5880100"/>
            <a:ext cx="12192000" cy="977900"/>
          </a:xfrm>
          <a:prstGeom prst="rect">
            <a:avLst/>
          </a:prstGeom>
          <a:solidFill>
            <a:srgbClr val="DDDDD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45" name="矩形 44"/>
          <p:cNvSpPr/>
          <p:nvPr/>
        </p:nvSpPr>
        <p:spPr>
          <a:xfrm>
            <a:off x="7851775" y="1449421"/>
            <a:ext cx="4082305" cy="422486"/>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46" name="矩形 45"/>
          <p:cNvSpPr/>
          <p:nvPr/>
        </p:nvSpPr>
        <p:spPr>
          <a:xfrm>
            <a:off x="0" y="5710627"/>
            <a:ext cx="12192000" cy="174111"/>
          </a:xfrm>
          <a:prstGeom prst="rect">
            <a:avLst/>
          </a:prstGeom>
          <a:solidFill>
            <a:srgbClr val="74B83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4" name="灯片编号占位符 3">
            <a:extLst>
              <a:ext uri="{FF2B5EF4-FFF2-40B4-BE49-F238E27FC236}">
                <a16:creationId xmlns:a16="http://schemas.microsoft.com/office/drawing/2014/main" id="{3C79F208-1001-471C-B607-E3A347D627CF}"/>
              </a:ext>
            </a:extLst>
          </p:cNvPr>
          <p:cNvSpPr>
            <a:spLocks noGrp="1"/>
          </p:cNvSpPr>
          <p:nvPr>
            <p:ph type="sldNum" sz="quarter" idx="12"/>
          </p:nvPr>
        </p:nvSpPr>
        <p:spPr/>
        <p:txBody>
          <a:bodyPr/>
          <a:lstStyle/>
          <a:p>
            <a:fld id="{B6F15528-21DE-4FAA-801E-634DDDAF4B2B}" type="slidenum">
              <a:rPr lang="en-US" smtClean="0"/>
              <a:t>224</a:t>
            </a:fld>
            <a:endParaRPr lang="en-US" dirty="0"/>
          </a:p>
        </p:txBody>
      </p:sp>
      <p:sp>
        <p:nvSpPr>
          <p:cNvPr id="9" name="灯片编号占位符 8">
            <a:extLst>
              <a:ext uri="{FF2B5EF4-FFF2-40B4-BE49-F238E27FC236}">
                <a16:creationId xmlns:a16="http://schemas.microsoft.com/office/drawing/2014/main" id="{5F93DAB0-CBAD-4BAA-9D94-981A5D8E8991}"/>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224</a:t>
            </a:fld>
            <a:endParaRPr kumimoji="0" lang="en-US" altLang="zh-CN" sz="1800" dirty="0">
              <a:latin typeface="Times New Roman" panose="02020603050405020304" pitchFamily="18" charset="0"/>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3"/>
          <p:cNvSpPr/>
          <p:nvPr/>
        </p:nvSpPr>
        <p:spPr>
          <a:xfrm>
            <a:off x="4724797" y="1151366"/>
            <a:ext cx="6629399" cy="5205255"/>
          </a:xfrm>
          <a:custGeom>
            <a:avLst/>
            <a:gdLst>
              <a:gd name="connsiteX0" fmla="*/ 0 w 7560564"/>
              <a:gd name="connsiteY0" fmla="*/ 282448 h 3275076"/>
              <a:gd name="connsiteX1" fmla="*/ 282473 w 7560564"/>
              <a:gd name="connsiteY1" fmla="*/ 0 h 3275076"/>
              <a:gd name="connsiteX2" fmla="*/ 7278116 w 7560564"/>
              <a:gd name="connsiteY2" fmla="*/ 0 h 3275076"/>
              <a:gd name="connsiteX3" fmla="*/ 7560563 w 7560564"/>
              <a:gd name="connsiteY3" fmla="*/ 282448 h 3275076"/>
              <a:gd name="connsiteX4" fmla="*/ 7560563 w 7560564"/>
              <a:gd name="connsiteY4" fmla="*/ 2992602 h 3275076"/>
              <a:gd name="connsiteX5" fmla="*/ 7278116 w 7560564"/>
              <a:gd name="connsiteY5" fmla="*/ 3275075 h 3275076"/>
              <a:gd name="connsiteX6" fmla="*/ 282473 w 7560564"/>
              <a:gd name="connsiteY6" fmla="*/ 3275075 h 3275076"/>
              <a:gd name="connsiteX7" fmla="*/ 0 w 7560564"/>
              <a:gd name="connsiteY7" fmla="*/ 2992602 h 3275076"/>
              <a:gd name="connsiteX8" fmla="*/ 0 w 7560564"/>
              <a:gd name="connsiteY8" fmla="*/ 282448 h 3275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560564" h="3275076">
                <a:moveTo>
                  <a:pt x="0" y="282448"/>
                </a:moveTo>
                <a:cubicBezTo>
                  <a:pt x="0" y="126492"/>
                  <a:pt x="126466" y="0"/>
                  <a:pt x="282473" y="0"/>
                </a:cubicBezTo>
                <a:lnTo>
                  <a:pt x="7278116" y="0"/>
                </a:lnTo>
                <a:cubicBezTo>
                  <a:pt x="7434071" y="0"/>
                  <a:pt x="7560563" y="126492"/>
                  <a:pt x="7560563" y="282448"/>
                </a:cubicBezTo>
                <a:lnTo>
                  <a:pt x="7560563" y="2992602"/>
                </a:lnTo>
                <a:cubicBezTo>
                  <a:pt x="7560563" y="3148609"/>
                  <a:pt x="7434071" y="3275075"/>
                  <a:pt x="7278116" y="3275075"/>
                </a:cubicBezTo>
                <a:lnTo>
                  <a:pt x="282473" y="3275075"/>
                </a:lnTo>
                <a:cubicBezTo>
                  <a:pt x="126466" y="3275075"/>
                  <a:pt x="0" y="3148609"/>
                  <a:pt x="0" y="2992602"/>
                </a:cubicBezTo>
                <a:lnTo>
                  <a:pt x="0" y="282448"/>
                </a:lnTo>
              </a:path>
            </a:pathLst>
          </a:custGeom>
          <a:solidFill>
            <a:srgbClr val="FFFFFF">
              <a:alpha val="100000"/>
            </a:srgbClr>
          </a:solidFill>
          <a:ln w="12700">
            <a:solidFill>
              <a:srgbClr val="000000">
                <a:alpha val="0"/>
              </a:srgb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5718175" y="2820194"/>
            <a:ext cx="4913633" cy="482924"/>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7" name="TextBox 1"/>
          <p:cNvSpPr txBox="1"/>
          <p:nvPr/>
        </p:nvSpPr>
        <p:spPr>
          <a:xfrm>
            <a:off x="7034494" y="2933765"/>
            <a:ext cx="1795363" cy="369353"/>
          </a:xfrm>
          <a:prstGeom prst="rect">
            <a:avLst/>
          </a:prstGeom>
          <a:noFill/>
        </p:spPr>
        <p:txBody>
          <a:bodyPr wrap="none" lIns="0" tIns="0" rIns="0" bIns="60981" rtlCol="0">
            <a:spAutoFit/>
          </a:bodyPr>
          <a:lstStyle/>
          <a:p>
            <a:pPr>
              <a:lnSpc>
                <a:spcPts val="2400"/>
              </a:lnSpc>
            </a:pPr>
            <a:r>
              <a:rPr lang="zh-CN" altLang="zh-CN" sz="2000" b="1" dirty="0">
                <a:solidFill>
                  <a:schemeClr val="bg1"/>
                </a:solidFill>
              </a:rPr>
              <a:t>软件</a:t>
            </a:r>
            <a:r>
              <a:rPr lang="zh-CN" altLang="en-US" sz="2000" b="1" dirty="0">
                <a:solidFill>
                  <a:schemeClr val="bg1"/>
                </a:solidFill>
              </a:rPr>
              <a:t>的</a:t>
            </a:r>
            <a:r>
              <a:rPr lang="zh-CN" altLang="zh-CN" sz="2000" b="1" dirty="0">
                <a:solidFill>
                  <a:schemeClr val="bg1"/>
                </a:solidFill>
              </a:rPr>
              <a:t>成本核算</a:t>
            </a:r>
            <a:endParaRPr lang="zh-CN" altLang="en-US" sz="1900" dirty="0">
              <a:solidFill>
                <a:schemeClr val="bg1"/>
              </a:solidFill>
              <a:latin typeface="Microsoft YaHei UI" panose="020B0503020204020204" pitchFamily="18" charset="-122"/>
              <a:cs typeface="Microsoft YaHei UI" panose="020B0503020204020204" pitchFamily="18" charset="-122"/>
            </a:endParaRPr>
          </a:p>
        </p:txBody>
      </p:sp>
      <p:sp>
        <p:nvSpPr>
          <p:cNvPr id="18" name="TextBox 1"/>
          <p:cNvSpPr txBox="1"/>
          <p:nvPr/>
        </p:nvSpPr>
        <p:spPr>
          <a:xfrm>
            <a:off x="7013575" y="1841241"/>
            <a:ext cx="3334246" cy="369353"/>
          </a:xfrm>
          <a:prstGeom prst="rect">
            <a:avLst/>
          </a:prstGeom>
          <a:noFill/>
        </p:spPr>
        <p:txBody>
          <a:bodyPr wrap="none" lIns="0" tIns="0" rIns="0" bIns="60981" rtlCol="0">
            <a:spAutoFit/>
          </a:bodyPr>
          <a:lstStyle/>
          <a:p>
            <a:pPr>
              <a:lnSpc>
                <a:spcPts val="2400"/>
              </a:lnSpc>
            </a:pPr>
            <a:r>
              <a:rPr lang="zh-CN" altLang="zh-CN" sz="2000" b="1" dirty="0">
                <a:solidFill>
                  <a:schemeClr val="tx2"/>
                </a:solidFill>
              </a:rPr>
              <a:t>软件的成本构成及其影响因素</a:t>
            </a:r>
            <a:endParaRPr lang="zh-CN" altLang="en-US" sz="2000" b="1" dirty="0">
              <a:solidFill>
                <a:schemeClr val="tx2"/>
              </a:solidFill>
            </a:endParaRPr>
          </a:p>
        </p:txBody>
      </p:sp>
      <p:sp>
        <p:nvSpPr>
          <p:cNvPr id="47" name="TextBox 1"/>
          <p:cNvSpPr txBox="1"/>
          <p:nvPr/>
        </p:nvSpPr>
        <p:spPr>
          <a:xfrm>
            <a:off x="7013575" y="4000241"/>
            <a:ext cx="1025922" cy="369353"/>
          </a:xfrm>
          <a:prstGeom prst="rect">
            <a:avLst/>
          </a:prstGeom>
          <a:noFill/>
        </p:spPr>
        <p:txBody>
          <a:bodyPr wrap="none" lIns="0" tIns="0" rIns="0" bIns="60981" rtlCol="0">
            <a:spAutoFit/>
          </a:bodyPr>
          <a:lstStyle/>
          <a:p>
            <a:pPr>
              <a:lnSpc>
                <a:spcPts val="2400"/>
              </a:lnSpc>
            </a:pPr>
            <a:r>
              <a:rPr lang="zh-CN" altLang="zh-CN" sz="2000" b="1" dirty="0">
                <a:solidFill>
                  <a:schemeClr val="tx2"/>
                </a:solidFill>
              </a:rPr>
              <a:t>价值工程</a:t>
            </a:r>
            <a:endParaRPr lang="zh-CN" altLang="en-US" sz="2000" b="1" dirty="0">
              <a:solidFill>
                <a:schemeClr val="tx2"/>
              </a:solidFill>
            </a:endParaRPr>
          </a:p>
        </p:txBody>
      </p:sp>
      <p:sp>
        <p:nvSpPr>
          <p:cNvPr id="48" name="TextBox 1"/>
          <p:cNvSpPr txBox="1"/>
          <p:nvPr/>
        </p:nvSpPr>
        <p:spPr>
          <a:xfrm>
            <a:off x="7013575" y="4965441"/>
            <a:ext cx="2564805" cy="369353"/>
          </a:xfrm>
          <a:prstGeom prst="rect">
            <a:avLst/>
          </a:prstGeom>
          <a:noFill/>
        </p:spPr>
        <p:txBody>
          <a:bodyPr wrap="none" lIns="0" tIns="0" rIns="0" bIns="60981" rtlCol="0">
            <a:spAutoFit/>
          </a:bodyPr>
          <a:lstStyle/>
          <a:p>
            <a:pPr>
              <a:lnSpc>
                <a:spcPts val="2400"/>
              </a:lnSpc>
            </a:pPr>
            <a:r>
              <a:rPr lang="zh-CN" altLang="zh-CN" sz="2000" b="1" dirty="0">
                <a:solidFill>
                  <a:schemeClr val="tx2"/>
                </a:solidFill>
              </a:rPr>
              <a:t>软件产品的定价</a:t>
            </a:r>
            <a:r>
              <a:rPr lang="zh-CN" altLang="en-US" sz="2000" b="1" dirty="0">
                <a:solidFill>
                  <a:schemeClr val="tx2"/>
                </a:solidFill>
              </a:rPr>
              <a:t>与</a:t>
            </a:r>
            <a:r>
              <a:rPr lang="zh-CN" altLang="zh-CN" sz="2000" b="1" dirty="0">
                <a:solidFill>
                  <a:schemeClr val="tx2"/>
                </a:solidFill>
              </a:rPr>
              <a:t>营销</a:t>
            </a:r>
            <a:endParaRPr lang="zh-CN" altLang="en-US" sz="1900" dirty="0">
              <a:solidFill>
                <a:schemeClr val="tx2"/>
              </a:solidFill>
              <a:latin typeface="Microsoft YaHei UI" panose="020B0503020204020204" pitchFamily="18" charset="-122"/>
              <a:cs typeface="Microsoft YaHei UI" panose="020B0503020204020204" pitchFamily="18" charset="-122"/>
            </a:endParaRPr>
          </a:p>
        </p:txBody>
      </p:sp>
      <p:sp>
        <p:nvSpPr>
          <p:cNvPr id="51" name="Freeform 3"/>
          <p:cNvSpPr/>
          <p:nvPr/>
        </p:nvSpPr>
        <p:spPr>
          <a:xfrm>
            <a:off x="6695261" y="1219994"/>
            <a:ext cx="48816" cy="4836902"/>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algn="ctr"/>
            <a:endParaRPr lang="zh-CN" altLang="en-US"/>
          </a:p>
        </p:txBody>
      </p:sp>
      <p:sp>
        <p:nvSpPr>
          <p:cNvPr id="52" name="Freeform 3"/>
          <p:cNvSpPr/>
          <p:nvPr/>
        </p:nvSpPr>
        <p:spPr>
          <a:xfrm>
            <a:off x="6632575" y="1907695"/>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74B836"/>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7" name="Freeform 3"/>
          <p:cNvSpPr/>
          <p:nvPr/>
        </p:nvSpPr>
        <p:spPr>
          <a:xfrm>
            <a:off x="6632575" y="3018622"/>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chemeClr val="bg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53" name="Freeform 3"/>
          <p:cNvSpPr/>
          <p:nvPr/>
        </p:nvSpPr>
        <p:spPr>
          <a:xfrm>
            <a:off x="6632575" y="4076441"/>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74B836"/>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solidFill>
                <a:schemeClr val="bg1"/>
              </a:solidFill>
            </a:endParaRPr>
          </a:p>
        </p:txBody>
      </p:sp>
      <p:sp>
        <p:nvSpPr>
          <p:cNvPr id="54" name="Freeform 3"/>
          <p:cNvSpPr/>
          <p:nvPr/>
        </p:nvSpPr>
        <p:spPr>
          <a:xfrm>
            <a:off x="6632575" y="5051769"/>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16" name="TextBox 1"/>
          <p:cNvSpPr txBox="1"/>
          <p:nvPr/>
        </p:nvSpPr>
        <p:spPr>
          <a:xfrm>
            <a:off x="6048108" y="1821247"/>
            <a:ext cx="355867" cy="369353"/>
          </a:xfrm>
          <a:prstGeom prst="rect">
            <a:avLst/>
          </a:prstGeom>
          <a:noFill/>
        </p:spPr>
        <p:txBody>
          <a:bodyPr wrap="none" lIns="0" tIns="0" rIns="0" bIns="60981" rtlCol="0">
            <a:spAutoFit/>
          </a:bodyPr>
          <a:lstStyle/>
          <a:p>
            <a:pPr>
              <a:lnSpc>
                <a:spcPts val="2400"/>
              </a:lnSpc>
            </a:pPr>
            <a:r>
              <a:rPr lang="en-US" altLang="zh-CN" sz="2000" b="1" dirty="0">
                <a:solidFill>
                  <a:schemeClr val="tx2"/>
                </a:solidFill>
              </a:rPr>
              <a:t>3.1</a:t>
            </a:r>
            <a:endParaRPr lang="zh-CN" altLang="en-US" sz="2000" b="1" dirty="0">
              <a:solidFill>
                <a:schemeClr val="tx2"/>
              </a:solidFill>
            </a:endParaRPr>
          </a:p>
        </p:txBody>
      </p:sp>
      <p:sp>
        <p:nvSpPr>
          <p:cNvPr id="24" name="TextBox 1"/>
          <p:cNvSpPr txBox="1"/>
          <p:nvPr/>
        </p:nvSpPr>
        <p:spPr>
          <a:xfrm>
            <a:off x="6048108" y="2933765"/>
            <a:ext cx="355867" cy="369353"/>
          </a:xfrm>
          <a:prstGeom prst="rect">
            <a:avLst/>
          </a:prstGeom>
          <a:noFill/>
        </p:spPr>
        <p:txBody>
          <a:bodyPr wrap="none" lIns="0" tIns="0" rIns="0" bIns="60981" rtlCol="0">
            <a:spAutoFit/>
          </a:bodyPr>
          <a:lstStyle/>
          <a:p>
            <a:pPr>
              <a:lnSpc>
                <a:spcPts val="2400"/>
              </a:lnSpc>
            </a:pPr>
            <a:r>
              <a:rPr lang="en-US" altLang="zh-CN" sz="2000" b="1" dirty="0">
                <a:solidFill>
                  <a:schemeClr val="bg1"/>
                </a:solidFill>
                <a:latin typeface="+mj-lt"/>
                <a:cs typeface="Microsoft YaHei UI" panose="020B0503020204020204" pitchFamily="18" charset="-122"/>
              </a:rPr>
              <a:t>3.2</a:t>
            </a:r>
          </a:p>
        </p:txBody>
      </p:sp>
      <p:sp>
        <p:nvSpPr>
          <p:cNvPr id="46" name="TextBox 1"/>
          <p:cNvSpPr txBox="1"/>
          <p:nvPr/>
        </p:nvSpPr>
        <p:spPr>
          <a:xfrm>
            <a:off x="545294" y="2704702"/>
            <a:ext cx="1846659" cy="946434"/>
          </a:xfrm>
          <a:prstGeom prst="rect">
            <a:avLst/>
          </a:prstGeom>
          <a:noFill/>
        </p:spPr>
        <p:txBody>
          <a:bodyPr wrap="none" lIns="0" tIns="0" rIns="0" bIns="60981" rtlCol="0">
            <a:spAutoFit/>
          </a:bodyPr>
          <a:lstStyle/>
          <a:p>
            <a:pPr>
              <a:lnSpc>
                <a:spcPts val="6935"/>
              </a:lnSpc>
            </a:pPr>
            <a:r>
              <a:rPr lang="zh-CN" altLang="en-US" sz="3600" dirty="0">
                <a:solidFill>
                  <a:srgbClr val="4197DF"/>
                </a:solidFill>
                <a:latin typeface="Microsoft YaHei UI" panose="020B0503020204020204" pitchFamily="18" charset="-122"/>
                <a:cs typeface="Microsoft YaHei UI" panose="020B0503020204020204" pitchFamily="18" charset="-122"/>
              </a:rPr>
              <a:t>内容导航</a:t>
            </a:r>
            <a:endParaRPr lang="en-US" altLang="zh-CN" sz="3600" dirty="0">
              <a:solidFill>
                <a:srgbClr val="4197DF"/>
              </a:solidFill>
              <a:latin typeface="Microsoft YaHei UI" panose="020B0503020204020204" pitchFamily="18" charset="-122"/>
              <a:cs typeface="Microsoft YaHei UI" panose="020B0503020204020204" pitchFamily="18" charset="-122"/>
            </a:endParaRPr>
          </a:p>
        </p:txBody>
      </p:sp>
      <p:sp>
        <p:nvSpPr>
          <p:cNvPr id="57" name="TextBox 1"/>
          <p:cNvSpPr txBox="1"/>
          <p:nvPr/>
        </p:nvSpPr>
        <p:spPr>
          <a:xfrm>
            <a:off x="545293" y="3518639"/>
            <a:ext cx="1846659" cy="272596"/>
          </a:xfrm>
          <a:prstGeom prst="rect">
            <a:avLst/>
          </a:prstGeom>
          <a:noFill/>
        </p:spPr>
        <p:txBody>
          <a:bodyPr wrap="square" lIns="0" tIns="0" rIns="0" bIns="60981" rtlCol="0">
            <a:spAutoFit/>
          </a:bodyPr>
          <a:lstStyle/>
          <a:p>
            <a:pPr algn="dist">
              <a:lnSpc>
                <a:spcPts val="1600"/>
              </a:lnSpc>
            </a:pPr>
            <a:r>
              <a:rPr lang="en-US" altLang="zh-CN" sz="1900" dirty="0">
                <a:solidFill>
                  <a:srgbClr val="4197DF"/>
                </a:solidFill>
                <a:latin typeface="Times New Roman" panose="02020603050405020304" pitchFamily="18" charset="0"/>
                <a:cs typeface="Times New Roman" panose="02020603050405020304" pitchFamily="18" charset="0"/>
              </a:rPr>
              <a:t>CONTENTS</a:t>
            </a:r>
          </a:p>
        </p:txBody>
      </p:sp>
      <p:sp>
        <p:nvSpPr>
          <p:cNvPr id="59" name="矩形 58"/>
          <p:cNvSpPr/>
          <p:nvPr/>
        </p:nvSpPr>
        <p:spPr>
          <a:xfrm>
            <a:off x="518434" y="2201849"/>
            <a:ext cx="1873520" cy="70265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p:nvPr/>
        </p:nvCxnSpPr>
        <p:spPr>
          <a:xfrm>
            <a:off x="536575" y="7699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36575" y="2484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6575" y="405607"/>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6575" y="577057"/>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6575" y="71993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36575" y="89138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36575" y="10485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36575" y="1219994"/>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6575" y="1404371"/>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36575" y="154724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36575" y="171869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6575" y="1875858"/>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36575" y="2047308"/>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a:off x="2000250" y="6254294"/>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2381250" y="5840443"/>
            <a:ext cx="674915" cy="10132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a:off x="3146878" y="6329700"/>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a:off x="95250" y="5621722"/>
            <a:ext cx="1066800" cy="123197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p:cNvSpPr/>
          <p:nvPr/>
        </p:nvSpPr>
        <p:spPr>
          <a:xfrm>
            <a:off x="876300" y="6254294"/>
            <a:ext cx="381000" cy="51330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Box 1"/>
          <p:cNvSpPr txBox="1"/>
          <p:nvPr/>
        </p:nvSpPr>
        <p:spPr>
          <a:xfrm>
            <a:off x="6048108" y="3974841"/>
            <a:ext cx="355867" cy="369353"/>
          </a:xfrm>
          <a:prstGeom prst="rect">
            <a:avLst/>
          </a:prstGeom>
          <a:noFill/>
        </p:spPr>
        <p:txBody>
          <a:bodyPr wrap="none" lIns="0" tIns="0" rIns="0" bIns="60981" rtlCol="0">
            <a:spAutoFit/>
          </a:bodyPr>
          <a:lstStyle/>
          <a:p>
            <a:pPr>
              <a:lnSpc>
                <a:spcPts val="2400"/>
              </a:lnSpc>
            </a:pPr>
            <a:r>
              <a:rPr lang="en-US" altLang="zh-CN" sz="2000" b="1" dirty="0">
                <a:solidFill>
                  <a:schemeClr val="tx2"/>
                </a:solidFill>
              </a:rPr>
              <a:t>3.3</a:t>
            </a:r>
          </a:p>
        </p:txBody>
      </p:sp>
      <p:sp>
        <p:nvSpPr>
          <p:cNvPr id="43" name="TextBox 1"/>
          <p:cNvSpPr txBox="1"/>
          <p:nvPr/>
        </p:nvSpPr>
        <p:spPr>
          <a:xfrm>
            <a:off x="6048108" y="4940041"/>
            <a:ext cx="355867" cy="369353"/>
          </a:xfrm>
          <a:prstGeom prst="rect">
            <a:avLst/>
          </a:prstGeom>
          <a:noFill/>
        </p:spPr>
        <p:txBody>
          <a:bodyPr wrap="none" lIns="0" tIns="0" rIns="0" bIns="60981" rtlCol="0">
            <a:spAutoFit/>
          </a:bodyPr>
          <a:lstStyle/>
          <a:p>
            <a:pPr>
              <a:lnSpc>
                <a:spcPts val="2400"/>
              </a:lnSpc>
            </a:pPr>
            <a:r>
              <a:rPr lang="en-US" altLang="zh-CN" sz="2000" b="1" dirty="0">
                <a:solidFill>
                  <a:schemeClr val="tx2"/>
                </a:solidFill>
                <a:latin typeface="+mj-lt"/>
                <a:cs typeface="Microsoft YaHei UI" panose="020B0503020204020204" pitchFamily="18" charset="-122"/>
              </a:rPr>
              <a:t>3.4</a:t>
            </a:r>
          </a:p>
        </p:txBody>
      </p:sp>
      <p:sp>
        <p:nvSpPr>
          <p:cNvPr id="3" name="灯片编号占位符 2">
            <a:extLst>
              <a:ext uri="{FF2B5EF4-FFF2-40B4-BE49-F238E27FC236}">
                <a16:creationId xmlns:a16="http://schemas.microsoft.com/office/drawing/2014/main" id="{3C45FEB5-90E2-477A-8B6B-334E810AF572}"/>
              </a:ext>
            </a:extLst>
          </p:cNvPr>
          <p:cNvSpPr>
            <a:spLocks noGrp="1"/>
          </p:cNvSpPr>
          <p:nvPr>
            <p:ph type="sldNum" sz="quarter" idx="12"/>
          </p:nvPr>
        </p:nvSpPr>
        <p:spPr/>
        <p:txBody>
          <a:bodyPr/>
          <a:lstStyle/>
          <a:p>
            <a:fld id="{B6F15528-21DE-4FAA-801E-634DDDAF4B2B}" type="slidenum">
              <a:rPr lang="en-US" smtClean="0"/>
              <a:t>225</a:t>
            </a:fld>
            <a:endParaRPr lang="en-US" dirty="0"/>
          </a:p>
        </p:txBody>
      </p:sp>
    </p:spTree>
  </p:cSld>
  <p:clrMapOvr>
    <a:masterClrMapping/>
  </p:clrMapOvr>
  <p:transition spd="slow">
    <p:push dir="u"/>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软件的成本测算</a:t>
            </a:r>
          </a:p>
        </p:txBody>
      </p:sp>
      <p:sp>
        <p:nvSpPr>
          <p:cNvPr id="3" name="内容占位符 2"/>
          <p:cNvSpPr>
            <a:spLocks noGrp="1"/>
          </p:cNvSpPr>
          <p:nvPr>
            <p:ph idx="1"/>
          </p:nvPr>
        </p:nvSpPr>
        <p:spPr>
          <a:xfrm>
            <a:off x="612775" y="1843088"/>
            <a:ext cx="4038600" cy="4572000"/>
          </a:xfrm>
        </p:spPr>
        <p:txBody>
          <a:bodyPr/>
          <a:lstStyle/>
          <a:p>
            <a:pPr marL="0" indent="0">
              <a:lnSpc>
                <a:spcPct val="150000"/>
              </a:lnSpc>
              <a:buNone/>
            </a:pPr>
            <a:r>
              <a:rPr lang="en-US" altLang="zh-CN" dirty="0"/>
              <a:t>       </a:t>
            </a:r>
            <a:r>
              <a:rPr lang="zh-CN" altLang="zh-CN" dirty="0"/>
              <a:t>功能分解法主要从结构上将软件按照功能或者性能与生存周期各阶段进行二维分解。假设系统按照功能</a:t>
            </a:r>
            <a:r>
              <a:rPr lang="en-US" altLang="zh-CN" dirty="0"/>
              <a:t>/</a:t>
            </a:r>
            <a:r>
              <a:rPr lang="zh-CN" altLang="zh-CN" dirty="0"/>
              <a:t>性能分解为</a:t>
            </a:r>
            <a:r>
              <a:rPr lang="en-US" altLang="zh-CN" dirty="0"/>
              <a:t>i</a:t>
            </a:r>
            <a:r>
              <a:rPr lang="zh-CN" altLang="zh-CN" dirty="0"/>
              <a:t>个子系统（或模块），按照其生存周期分为</a:t>
            </a:r>
            <a:r>
              <a:rPr lang="en-US" altLang="zh-CN" dirty="0"/>
              <a:t>j</a:t>
            </a:r>
            <a:r>
              <a:rPr lang="zh-CN" altLang="zh-CN" dirty="0"/>
              <a:t>个阶段，则其的功能分解示意图如图</a:t>
            </a:r>
            <a:r>
              <a:rPr lang="en-US" altLang="zh-CN" dirty="0"/>
              <a:t>3-2</a:t>
            </a:r>
            <a:r>
              <a:rPr lang="zh-CN" altLang="zh-CN" dirty="0"/>
              <a:t>所示。图</a:t>
            </a:r>
            <a:r>
              <a:rPr lang="en-US" altLang="zh-CN" dirty="0"/>
              <a:t>3-2</a:t>
            </a:r>
            <a:r>
              <a:rPr lang="zh-CN" altLang="zh-CN" dirty="0"/>
              <a:t>中的</a:t>
            </a:r>
            <a:r>
              <a:rPr lang="en-US" altLang="zh-CN" dirty="0" err="1"/>
              <a:t>N</a:t>
            </a:r>
            <a:r>
              <a:rPr lang="en-US" altLang="zh-CN" baseline="-25000" dirty="0" err="1"/>
              <a:t>ij</a:t>
            </a:r>
            <a:r>
              <a:rPr lang="zh-CN" altLang="zh-CN" dirty="0"/>
              <a:t>表示软件的第</a:t>
            </a:r>
            <a:r>
              <a:rPr lang="en-US" altLang="zh-CN" dirty="0"/>
              <a:t>i</a:t>
            </a:r>
            <a:r>
              <a:rPr lang="zh-CN" altLang="zh-CN" dirty="0"/>
              <a:t>个功能子系统的在第</a:t>
            </a:r>
            <a:r>
              <a:rPr lang="en-US" altLang="zh-CN" dirty="0"/>
              <a:t>j</a:t>
            </a:r>
            <a:r>
              <a:rPr lang="zh-CN" altLang="zh-CN" dirty="0"/>
              <a:t>个生存周期阶段的工作量或者成本。</a:t>
            </a:r>
            <a:endParaRPr lang="zh-CN" altLang="en-US" dirty="0"/>
          </a:p>
        </p:txBody>
      </p:sp>
      <p:sp>
        <p:nvSpPr>
          <p:cNvPr id="4" name="内容占位符 3"/>
          <p:cNvSpPr>
            <a:spLocks noGrp="1"/>
          </p:cNvSpPr>
          <p:nvPr>
            <p:ph idx="13"/>
          </p:nvPr>
        </p:nvSpPr>
        <p:spPr>
          <a:xfrm>
            <a:off x="841375" y="1143794"/>
            <a:ext cx="10747058" cy="464458"/>
          </a:xfrm>
        </p:spPr>
        <p:txBody>
          <a:bodyPr>
            <a:normAutofit/>
          </a:bodyPr>
          <a:lstStyle/>
          <a:p>
            <a:r>
              <a:rPr lang="en-US" altLang="zh-CN" b="1" dirty="0"/>
              <a:t>3.2.1 </a:t>
            </a:r>
            <a:r>
              <a:rPr lang="zh-CN" altLang="en-US" b="1" dirty="0"/>
              <a:t>功能分解法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1975" y="1905794"/>
            <a:ext cx="4946604"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灯片编号占位符 5">
            <a:extLst>
              <a:ext uri="{FF2B5EF4-FFF2-40B4-BE49-F238E27FC236}">
                <a16:creationId xmlns:a16="http://schemas.microsoft.com/office/drawing/2014/main" id="{F43EFA4B-4084-4053-9285-3D96CE607491}"/>
              </a:ext>
            </a:extLst>
          </p:cNvPr>
          <p:cNvSpPr>
            <a:spLocks noGrp="1"/>
          </p:cNvSpPr>
          <p:nvPr>
            <p:ph type="sldNum" sz="quarter" idx="12"/>
          </p:nvPr>
        </p:nvSpPr>
        <p:spPr/>
        <p:txBody>
          <a:bodyPr/>
          <a:lstStyle/>
          <a:p>
            <a:fld id="{B6F15528-21DE-4FAA-801E-634DDDAF4B2B}" type="slidenum">
              <a:rPr lang="en-US" smtClean="0"/>
              <a:t>226</a:t>
            </a:fld>
            <a:endParaRPr lang="en-US" dirty="0"/>
          </a:p>
        </p:txBody>
      </p:sp>
      <p:sp>
        <p:nvSpPr>
          <p:cNvPr id="7" name="灯片编号占位符 8">
            <a:extLst>
              <a:ext uri="{FF2B5EF4-FFF2-40B4-BE49-F238E27FC236}">
                <a16:creationId xmlns:a16="http://schemas.microsoft.com/office/drawing/2014/main" id="{37211BDF-3861-4925-8394-D39139690F91}"/>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226</a:t>
            </a:fld>
            <a:endParaRPr kumimoji="0" lang="en-US" altLang="zh-CN" sz="1800" dirty="0">
              <a:latin typeface="Times New Roman" panose="02020603050405020304" pitchFamily="18" charset="0"/>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软件的成本测算</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69975" y="1753394"/>
                <a:ext cx="10515600" cy="4572000"/>
              </a:xfrm>
            </p:spPr>
            <p:txBody>
              <a:bodyPr>
                <a:normAutofit fontScale="92500"/>
              </a:bodyPr>
              <a:lstStyle/>
              <a:p>
                <a:pPr marL="0" lvl="0" indent="0">
                  <a:buNone/>
                </a:pPr>
                <a:r>
                  <a:rPr lang="zh-CN" altLang="en-US" dirty="0">
                    <a:solidFill>
                      <a:schemeClr val="tx1"/>
                    </a:solidFill>
                  </a:rPr>
                  <a:t>①</a:t>
                </a:r>
                <a:r>
                  <a:rPr lang="zh-CN" altLang="zh-CN" dirty="0">
                    <a:solidFill>
                      <a:schemeClr val="tx1"/>
                    </a:solidFill>
                  </a:rPr>
                  <a:t>先将软件系统划分成功能子系统（或模块）</a:t>
                </a:r>
                <a:r>
                  <a:rPr lang="en-US" altLang="zh-CN" dirty="0">
                    <a:solidFill>
                      <a:schemeClr val="tx1"/>
                    </a:solidFill>
                  </a:rPr>
                  <a:t>N</a:t>
                </a:r>
                <a14:m>
                  <m:oMath xmlns:m="http://schemas.openxmlformats.org/officeDocument/2006/math">
                    <m:sSub>
                      <m:sSubPr>
                        <m:ctrlPr>
                          <a:rPr lang="zh-CN"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a:rPr>
                          <m:t> </m:t>
                        </m:r>
                      </m:e>
                      <m:sub>
                        <m:r>
                          <a:rPr lang="en-US" altLang="zh-CN" i="1">
                            <a:solidFill>
                              <a:schemeClr val="tx1"/>
                            </a:solidFill>
                            <a:latin typeface="Cambria Math" panose="02040503050406030204"/>
                          </a:rPr>
                          <m:t>𝑖</m:t>
                        </m:r>
                      </m:sub>
                    </m:sSub>
                  </m:oMath>
                </a14:m>
                <a:r>
                  <a:rPr lang="zh-CN" altLang="zh-CN" dirty="0">
                    <a:solidFill>
                      <a:schemeClr val="tx1"/>
                    </a:solidFill>
                  </a:rPr>
                  <a:t>；</a:t>
                </a:r>
              </a:p>
              <a:p>
                <a:pPr marL="0" lvl="0" indent="0">
                  <a:buNone/>
                </a:pPr>
                <a:r>
                  <a:rPr lang="zh-CN" altLang="en-US" dirty="0">
                    <a:solidFill>
                      <a:schemeClr val="tx1"/>
                    </a:solidFill>
                  </a:rPr>
                  <a:t>②</a:t>
                </a:r>
                <a:r>
                  <a:rPr lang="zh-CN" altLang="zh-CN" dirty="0">
                    <a:solidFill>
                      <a:schemeClr val="tx1"/>
                    </a:solidFill>
                  </a:rPr>
                  <a:t>由专家结合软件信息库的历史数据给出各功能子系统的最可能值</a:t>
                </a:r>
                <a14:m>
                  <m:oMath xmlns:m="http://schemas.openxmlformats.org/officeDocument/2006/math">
                    <m:sSub>
                      <m:sSubPr>
                        <m:ctrlPr>
                          <a:rPr lang="zh-CN"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a:rPr>
                          <m:t>𝑚</m:t>
                        </m:r>
                      </m:e>
                      <m:sub>
                        <m:r>
                          <a:rPr lang="en-US" altLang="zh-CN" i="1">
                            <a:solidFill>
                              <a:schemeClr val="tx1"/>
                            </a:solidFill>
                            <a:latin typeface="Cambria Math" panose="02040503050406030204"/>
                          </a:rPr>
                          <m:t>𝑖</m:t>
                        </m:r>
                      </m:sub>
                    </m:sSub>
                  </m:oMath>
                </a14:m>
                <a:r>
                  <a:rPr lang="zh-CN" altLang="zh-CN" dirty="0">
                    <a:solidFill>
                      <a:schemeClr val="tx1"/>
                    </a:solidFill>
                  </a:rPr>
                  <a:t>、最小可能值</a:t>
                </a:r>
                <a14:m>
                  <m:oMath xmlns:m="http://schemas.openxmlformats.org/officeDocument/2006/math">
                    <m:sSub>
                      <m:sSubPr>
                        <m:ctrlPr>
                          <a:rPr lang="zh-CN"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a:rPr>
                          <m:t>𝑎</m:t>
                        </m:r>
                      </m:e>
                      <m:sub>
                        <m:r>
                          <a:rPr lang="en-US" altLang="zh-CN" i="1">
                            <a:solidFill>
                              <a:schemeClr val="tx1"/>
                            </a:solidFill>
                            <a:latin typeface="Cambria Math" panose="02040503050406030204"/>
                          </a:rPr>
                          <m:t>𝑖</m:t>
                        </m:r>
                      </m:sub>
                    </m:sSub>
                  </m:oMath>
                </a14:m>
                <a:r>
                  <a:rPr lang="zh-CN" altLang="zh-CN" dirty="0">
                    <a:solidFill>
                      <a:schemeClr val="tx1"/>
                    </a:solidFill>
                  </a:rPr>
                  <a:t>、最大可能值</a:t>
                </a:r>
                <a14:m>
                  <m:oMath xmlns:m="http://schemas.openxmlformats.org/officeDocument/2006/math">
                    <m:sSub>
                      <m:sSubPr>
                        <m:ctrlPr>
                          <a:rPr lang="zh-CN"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a:rPr>
                          <m:t>𝑏</m:t>
                        </m:r>
                      </m:e>
                      <m:sub>
                        <m:r>
                          <a:rPr lang="en-US" altLang="zh-CN" i="1">
                            <a:solidFill>
                              <a:schemeClr val="tx1"/>
                            </a:solidFill>
                            <a:latin typeface="Cambria Math" panose="02040503050406030204"/>
                          </a:rPr>
                          <m:t>𝑖</m:t>
                        </m:r>
                      </m:sub>
                    </m:sSub>
                  </m:oMath>
                </a14:m>
                <a:r>
                  <a:rPr lang="zh-CN" altLang="zh-CN" dirty="0">
                    <a:solidFill>
                      <a:schemeClr val="tx1"/>
                    </a:solidFill>
                  </a:rPr>
                  <a:t>，通过公式</a:t>
                </a:r>
                <a:r>
                  <a:rPr lang="en-US" altLang="zh-CN" dirty="0">
                    <a:solidFill>
                      <a:schemeClr val="tx1"/>
                    </a:solidFill>
                  </a:rPr>
                  <a:t>3.1</a:t>
                </a:r>
                <a:r>
                  <a:rPr lang="zh-CN" altLang="zh-CN" dirty="0">
                    <a:solidFill>
                      <a:schemeClr val="tx1"/>
                    </a:solidFill>
                  </a:rPr>
                  <a:t>求解各个功能子系统的平均规模</a:t>
                </a:r>
                <a14:m>
                  <m:oMath xmlns:m="http://schemas.openxmlformats.org/officeDocument/2006/math">
                    <m:sSub>
                      <m:sSubPr>
                        <m:ctrlPr>
                          <a:rPr lang="zh-CN"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a:rPr>
                          <m:t>𝐸</m:t>
                        </m:r>
                      </m:e>
                      <m:sub>
                        <m:r>
                          <a:rPr lang="en-US" altLang="zh-CN" i="1">
                            <a:solidFill>
                              <a:schemeClr val="tx1"/>
                            </a:solidFill>
                            <a:latin typeface="Cambria Math" panose="02040503050406030204"/>
                          </a:rPr>
                          <m:t>𝑖</m:t>
                        </m:r>
                      </m:sub>
                    </m:sSub>
                  </m:oMath>
                </a14:m>
                <a:r>
                  <a:rPr lang="en-US" altLang="zh-CN" dirty="0">
                    <a:solidFill>
                      <a:schemeClr val="tx1"/>
                    </a:solidFill>
                  </a:rPr>
                  <a:t> </a:t>
                </a:r>
                <a:r>
                  <a:rPr lang="zh-CN" altLang="zh-CN" dirty="0">
                    <a:solidFill>
                      <a:schemeClr val="tx1"/>
                    </a:solidFill>
                  </a:rPr>
                  <a:t>；</a:t>
                </a:r>
              </a:p>
              <a:p>
                <a:pPr marL="0" indent="0" algn="ctr">
                  <a:buNone/>
                </a:pPr>
                <a14:m>
                  <m:oMath xmlns:m="http://schemas.openxmlformats.org/officeDocument/2006/math">
                    <m:sSub>
                      <m:sSubPr>
                        <m:ctrlPr>
                          <a:rPr lang="zh-CN" altLang="zh-CN" i="1">
                            <a:solidFill>
                              <a:schemeClr val="tx1"/>
                            </a:solidFill>
                            <a:latin typeface="Cambria Math" panose="02040503050406030204" pitchFamily="18" charset="0"/>
                          </a:rPr>
                        </m:ctrlPr>
                      </m:sSubPr>
                      <m:e>
                        <m:r>
                          <m:rPr>
                            <m:sty m:val="p"/>
                          </m:rPr>
                          <a:rPr lang="en-US" altLang="zh-CN">
                            <a:solidFill>
                              <a:schemeClr val="tx1"/>
                            </a:solidFill>
                            <a:latin typeface="Cambria Math" panose="02040503050406030204"/>
                          </a:rPr>
                          <m:t>E</m:t>
                        </m:r>
                      </m:e>
                      <m:sub>
                        <m:sSub>
                          <m:sSubPr>
                            <m:ctrlPr>
                              <a:rPr lang="zh-CN"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a:rPr>
                              <m:t> </m:t>
                            </m:r>
                          </m:e>
                          <m:sub>
                            <m:r>
                              <a:rPr lang="en-US" altLang="zh-CN" i="1">
                                <a:solidFill>
                                  <a:schemeClr val="tx1"/>
                                </a:solidFill>
                                <a:latin typeface="Cambria Math" panose="02040503050406030204"/>
                              </a:rPr>
                              <m:t>𝑖</m:t>
                            </m:r>
                          </m:sub>
                        </m:sSub>
                      </m:sub>
                    </m:sSub>
                    <m:r>
                      <a:rPr lang="en-US" altLang="zh-CN">
                        <a:solidFill>
                          <a:schemeClr val="tx1"/>
                        </a:solidFill>
                        <a:latin typeface="Cambria Math" panose="02040503050406030204"/>
                      </a:rPr>
                      <m:t>=</m:t>
                    </m:r>
                    <m:f>
                      <m:fPr>
                        <m:ctrlPr>
                          <a:rPr lang="zh-CN" altLang="zh-CN" i="1">
                            <a:solidFill>
                              <a:schemeClr val="tx1"/>
                            </a:solidFill>
                            <a:latin typeface="Cambria Math" panose="02040503050406030204" pitchFamily="18" charset="0"/>
                          </a:rPr>
                        </m:ctrlPr>
                      </m:fPr>
                      <m:num>
                        <m:sSub>
                          <m:sSubPr>
                            <m:ctrlPr>
                              <a:rPr lang="zh-CN"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a:rPr>
                              <m:t>𝑎</m:t>
                            </m:r>
                          </m:e>
                          <m:sub>
                            <m:sSub>
                              <m:sSubPr>
                                <m:ctrlPr>
                                  <a:rPr lang="zh-CN"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a:rPr>
                                  <m:t> </m:t>
                                </m:r>
                              </m:e>
                              <m:sub>
                                <m:r>
                                  <a:rPr lang="en-US" altLang="zh-CN" i="1">
                                    <a:solidFill>
                                      <a:schemeClr val="tx1"/>
                                    </a:solidFill>
                                    <a:latin typeface="Cambria Math" panose="02040503050406030204"/>
                                  </a:rPr>
                                  <m:t>𝑖</m:t>
                                </m:r>
                              </m:sub>
                            </m:sSub>
                          </m:sub>
                        </m:sSub>
                        <m:r>
                          <a:rPr lang="en-US" altLang="zh-CN" i="1">
                            <a:solidFill>
                              <a:schemeClr val="tx1"/>
                            </a:solidFill>
                            <a:latin typeface="Cambria Math" panose="02040503050406030204"/>
                          </a:rPr>
                          <m:t>+4</m:t>
                        </m:r>
                        <m:sSub>
                          <m:sSubPr>
                            <m:ctrlPr>
                              <a:rPr lang="zh-CN"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a:rPr>
                              <m:t>𝑚</m:t>
                            </m:r>
                          </m:e>
                          <m:sub>
                            <m:sSub>
                              <m:sSubPr>
                                <m:ctrlPr>
                                  <a:rPr lang="zh-CN"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a:rPr>
                                  <m:t> </m:t>
                                </m:r>
                              </m:e>
                              <m:sub>
                                <m:r>
                                  <a:rPr lang="en-US" altLang="zh-CN" i="1">
                                    <a:solidFill>
                                      <a:schemeClr val="tx1"/>
                                    </a:solidFill>
                                    <a:latin typeface="Cambria Math" panose="02040503050406030204"/>
                                  </a:rPr>
                                  <m:t>𝑖</m:t>
                                </m:r>
                              </m:sub>
                            </m:sSub>
                          </m:sub>
                        </m:sSub>
                        <m:r>
                          <a:rPr lang="en-US" altLang="zh-CN" i="1">
                            <a:solidFill>
                              <a:schemeClr val="tx1"/>
                            </a:solidFill>
                            <a:latin typeface="Cambria Math" panose="02040503050406030204"/>
                          </a:rPr>
                          <m:t>+</m:t>
                        </m:r>
                        <m:sSub>
                          <m:sSubPr>
                            <m:ctrlPr>
                              <a:rPr lang="zh-CN"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a:rPr>
                              <m:t>𝑏</m:t>
                            </m:r>
                          </m:e>
                          <m:sub>
                            <m:sSub>
                              <m:sSubPr>
                                <m:ctrlPr>
                                  <a:rPr lang="zh-CN"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a:rPr>
                                  <m:t> </m:t>
                                </m:r>
                              </m:e>
                              <m:sub>
                                <m:r>
                                  <a:rPr lang="en-US" altLang="zh-CN" i="1">
                                    <a:solidFill>
                                      <a:schemeClr val="tx1"/>
                                    </a:solidFill>
                                    <a:latin typeface="Cambria Math" panose="02040503050406030204"/>
                                  </a:rPr>
                                  <m:t>𝑖</m:t>
                                </m:r>
                              </m:sub>
                            </m:sSub>
                          </m:sub>
                        </m:sSub>
                      </m:num>
                      <m:den>
                        <m:r>
                          <a:rPr lang="en-US" altLang="zh-CN" i="1">
                            <a:solidFill>
                              <a:schemeClr val="tx1"/>
                            </a:solidFill>
                            <a:latin typeface="Cambria Math" panose="02040503050406030204"/>
                          </a:rPr>
                          <m:t>6</m:t>
                        </m:r>
                      </m:den>
                    </m:f>
                  </m:oMath>
                </a14:m>
                <a:r>
                  <a:rPr lang="en-US" altLang="zh-CN" dirty="0">
                    <a:solidFill>
                      <a:schemeClr val="tx1"/>
                    </a:solidFill>
                  </a:rPr>
                  <a:t> 			(3. 1)</a:t>
                </a:r>
                <a:endParaRPr lang="zh-CN" altLang="zh-CN" dirty="0">
                  <a:solidFill>
                    <a:schemeClr val="tx1"/>
                  </a:solidFill>
                </a:endParaRPr>
              </a:p>
              <a:p>
                <a:pPr marL="0" lvl="0" indent="0">
                  <a:buNone/>
                </a:pPr>
                <a:r>
                  <a:rPr lang="zh-CN" altLang="en-US" dirty="0">
                    <a:solidFill>
                      <a:schemeClr val="tx1"/>
                    </a:solidFill>
                  </a:rPr>
                  <a:t>③</a:t>
                </a:r>
                <a:r>
                  <a:rPr lang="zh-CN" altLang="zh-CN" dirty="0">
                    <a:solidFill>
                      <a:schemeClr val="tx1"/>
                    </a:solidFill>
                  </a:rPr>
                  <a:t>从软件信息库查阅成本费用率</a:t>
                </a:r>
                <a14:m>
                  <m:oMath xmlns:m="http://schemas.openxmlformats.org/officeDocument/2006/math">
                    <m:sSub>
                      <m:sSubPr>
                        <m:ctrlPr>
                          <a:rPr lang="zh-CN"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a:rPr>
                          <m:t>𝐶</m:t>
                        </m:r>
                      </m:e>
                      <m:sub>
                        <m:r>
                          <a:rPr lang="en-US" altLang="zh-CN" i="1">
                            <a:solidFill>
                              <a:schemeClr val="tx1"/>
                            </a:solidFill>
                            <a:latin typeface="Cambria Math" panose="02040503050406030204"/>
                          </a:rPr>
                          <m:t>𝑜𝑖</m:t>
                        </m:r>
                      </m:sub>
                    </m:sSub>
                  </m:oMath>
                </a14:m>
                <a:r>
                  <a:rPr lang="zh-CN" altLang="zh-CN" dirty="0">
                    <a:solidFill>
                      <a:schemeClr val="tx1"/>
                    </a:solidFill>
                  </a:rPr>
                  <a:t>，劳动生产率</a:t>
                </a:r>
                <a14:m>
                  <m:oMath xmlns:m="http://schemas.openxmlformats.org/officeDocument/2006/math">
                    <m:sSub>
                      <m:sSubPr>
                        <m:ctrlPr>
                          <a:rPr lang="zh-CN"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a:rPr>
                          <m:t>𝐸</m:t>
                        </m:r>
                      </m:e>
                      <m:sub>
                        <m:r>
                          <a:rPr lang="en-US" altLang="zh-CN" i="1">
                            <a:solidFill>
                              <a:schemeClr val="tx1"/>
                            </a:solidFill>
                            <a:latin typeface="Cambria Math" panose="02040503050406030204"/>
                          </a:rPr>
                          <m:t>𝑜𝑖</m:t>
                        </m:r>
                      </m:sub>
                    </m:sSub>
                  </m:oMath>
                </a14:m>
                <a:r>
                  <a:rPr lang="zh-CN" altLang="zh-CN" dirty="0">
                    <a:solidFill>
                      <a:schemeClr val="tx1"/>
                    </a:solidFill>
                  </a:rPr>
                  <a:t>，计算各子系统的成本</a:t>
                </a:r>
                <a14:m>
                  <m:oMath xmlns:m="http://schemas.openxmlformats.org/officeDocument/2006/math">
                    <m:sSub>
                      <m:sSubPr>
                        <m:ctrlPr>
                          <a:rPr lang="zh-CN"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a:rPr>
                          <m:t>𝐶</m:t>
                        </m:r>
                      </m:e>
                      <m:sub>
                        <m:r>
                          <a:rPr lang="en-US" altLang="zh-CN" i="1">
                            <a:solidFill>
                              <a:schemeClr val="tx1"/>
                            </a:solidFill>
                            <a:latin typeface="Cambria Math" panose="02040503050406030204"/>
                          </a:rPr>
                          <m:t>𝑖</m:t>
                        </m:r>
                      </m:sub>
                    </m:sSub>
                  </m:oMath>
                </a14:m>
                <a:r>
                  <a:rPr lang="zh-CN" altLang="zh-CN" dirty="0">
                    <a:solidFill>
                      <a:schemeClr val="tx1"/>
                    </a:solidFill>
                  </a:rPr>
                  <a:t>（详见公式</a:t>
                </a:r>
                <a:r>
                  <a:rPr lang="en-US" altLang="zh-CN" dirty="0">
                    <a:solidFill>
                      <a:schemeClr val="tx1"/>
                    </a:solidFill>
                  </a:rPr>
                  <a:t>3.2</a:t>
                </a:r>
                <a:r>
                  <a:rPr lang="zh-CN" altLang="zh-CN" dirty="0">
                    <a:solidFill>
                      <a:schemeClr val="tx1"/>
                    </a:solidFill>
                  </a:rPr>
                  <a:t>），计算各子系统工作量</a:t>
                </a:r>
                <a14:m>
                  <m:oMath xmlns:m="http://schemas.openxmlformats.org/officeDocument/2006/math">
                    <m:sSub>
                      <m:sSubPr>
                        <m:ctrlPr>
                          <a:rPr lang="zh-CN"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a:rPr>
                          <m:t>𝑀</m:t>
                        </m:r>
                      </m:e>
                      <m:sub>
                        <m:r>
                          <a:rPr lang="en-US" altLang="zh-CN" i="1">
                            <a:solidFill>
                              <a:schemeClr val="tx1"/>
                            </a:solidFill>
                            <a:latin typeface="Cambria Math" panose="02040503050406030204"/>
                          </a:rPr>
                          <m:t>𝑖</m:t>
                        </m:r>
                      </m:sub>
                    </m:sSub>
                  </m:oMath>
                </a14:m>
                <a:r>
                  <a:rPr lang="zh-CN" altLang="zh-CN" dirty="0">
                    <a:solidFill>
                      <a:schemeClr val="tx1"/>
                    </a:solidFill>
                  </a:rPr>
                  <a:t>（详见公式</a:t>
                </a:r>
                <a:r>
                  <a:rPr lang="en-US" altLang="zh-CN" dirty="0">
                    <a:solidFill>
                      <a:schemeClr val="tx1"/>
                    </a:solidFill>
                  </a:rPr>
                  <a:t>3.3</a:t>
                </a:r>
                <a:r>
                  <a:rPr lang="zh-CN" altLang="zh-CN" dirty="0">
                    <a:solidFill>
                      <a:schemeClr val="tx1"/>
                    </a:solidFill>
                  </a:rPr>
                  <a:t>），汇总计算软件系统总成本</a:t>
                </a:r>
                <a:r>
                  <a:rPr lang="en-US" altLang="zh-CN" dirty="0">
                    <a:solidFill>
                      <a:schemeClr val="tx1"/>
                    </a:solidFill>
                  </a:rPr>
                  <a:t>C</a:t>
                </a:r>
                <a:r>
                  <a:rPr lang="en-US" altLang="zh-CN" baseline="-25000" dirty="0">
                    <a:solidFill>
                      <a:schemeClr val="tx1"/>
                    </a:solidFill>
                  </a:rPr>
                  <a:t>s</a:t>
                </a:r>
                <a:r>
                  <a:rPr lang="zh-CN" altLang="zh-CN" dirty="0">
                    <a:solidFill>
                      <a:schemeClr val="tx1"/>
                    </a:solidFill>
                  </a:rPr>
                  <a:t>与总工作量</a:t>
                </a:r>
                <a:r>
                  <a:rPr lang="en-US" altLang="zh-CN" dirty="0" err="1">
                    <a:solidFill>
                      <a:schemeClr val="tx1"/>
                    </a:solidFill>
                  </a:rPr>
                  <a:t>E</a:t>
                </a:r>
                <a:r>
                  <a:rPr lang="en-US" altLang="zh-CN" baseline="-25000" dirty="0" err="1">
                    <a:solidFill>
                      <a:schemeClr val="tx1"/>
                    </a:solidFill>
                  </a:rPr>
                  <a:t>s</a:t>
                </a:r>
                <a:r>
                  <a:rPr lang="zh-CN" altLang="zh-CN" dirty="0">
                    <a:solidFill>
                      <a:schemeClr val="tx1"/>
                    </a:solidFill>
                  </a:rPr>
                  <a:t>，</a:t>
                </a:r>
                <a:r>
                  <a:rPr lang="en-US" altLang="zh-CN" dirty="0" err="1">
                    <a:solidFill>
                      <a:schemeClr val="tx1"/>
                    </a:solidFill>
                  </a:rPr>
                  <a:t>M</a:t>
                </a:r>
                <a:r>
                  <a:rPr lang="en-US" altLang="zh-CN" baseline="-25000" dirty="0" err="1">
                    <a:solidFill>
                      <a:schemeClr val="tx1"/>
                    </a:solidFill>
                  </a:rPr>
                  <a:t>s</a:t>
                </a:r>
                <a:r>
                  <a:rPr lang="zh-CN" altLang="zh-CN" dirty="0">
                    <a:solidFill>
                      <a:schemeClr val="tx1"/>
                    </a:solidFill>
                  </a:rPr>
                  <a:t>（详见公式</a:t>
                </a:r>
                <a:r>
                  <a:rPr lang="en-US" altLang="zh-CN" dirty="0">
                    <a:solidFill>
                      <a:schemeClr val="tx1"/>
                    </a:solidFill>
                  </a:rPr>
                  <a:t>3.4</a:t>
                </a:r>
                <a:r>
                  <a:rPr lang="zh-CN" altLang="zh-CN" dirty="0">
                    <a:solidFill>
                      <a:schemeClr val="tx1"/>
                    </a:solidFill>
                  </a:rPr>
                  <a:t>） ；</a:t>
                </a:r>
              </a:p>
              <a:p>
                <a:pPr marL="0" indent="0" algn="ctr">
                  <a:buNone/>
                </a:pPr>
                <a14:m>
                  <m:oMath xmlns:m="http://schemas.openxmlformats.org/officeDocument/2006/math">
                    <m:sSub>
                      <m:sSubPr>
                        <m:ctrlPr>
                          <a:rPr lang="zh-CN"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a:rPr>
                          <m:t>𝐶</m:t>
                        </m:r>
                      </m:e>
                      <m:sub>
                        <m:r>
                          <a:rPr lang="en-US" altLang="zh-CN" i="1">
                            <a:solidFill>
                              <a:schemeClr val="tx1"/>
                            </a:solidFill>
                            <a:latin typeface="Cambria Math" panose="02040503050406030204"/>
                          </a:rPr>
                          <m:t>𝑖</m:t>
                        </m:r>
                      </m:sub>
                    </m:sSub>
                    <m:r>
                      <a:rPr lang="en-US" altLang="zh-CN">
                        <a:solidFill>
                          <a:schemeClr val="tx1"/>
                        </a:solidFill>
                        <a:latin typeface="Cambria Math" panose="02040503050406030204"/>
                      </a:rPr>
                      <m:t>=</m:t>
                    </m:r>
                    <m:sSub>
                      <m:sSubPr>
                        <m:ctrlPr>
                          <a:rPr lang="zh-CN"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a:rPr>
                          <m:t>𝐶</m:t>
                        </m:r>
                      </m:e>
                      <m:sub>
                        <m:r>
                          <a:rPr lang="en-US" altLang="zh-CN" i="1">
                            <a:solidFill>
                              <a:schemeClr val="tx1"/>
                            </a:solidFill>
                            <a:latin typeface="Cambria Math" panose="02040503050406030204"/>
                          </a:rPr>
                          <m:t>𝑜𝑖</m:t>
                        </m:r>
                      </m:sub>
                    </m:sSub>
                    <m:r>
                      <a:rPr lang="en-US" altLang="zh-CN">
                        <a:solidFill>
                          <a:schemeClr val="tx1"/>
                        </a:solidFill>
                        <a:latin typeface="Cambria Math" panose="02040503050406030204"/>
                      </a:rPr>
                      <m:t>∙</m:t>
                    </m:r>
                    <m:sSub>
                      <m:sSubPr>
                        <m:ctrlPr>
                          <a:rPr lang="zh-CN"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a:rPr>
                          <m:t>𝐸</m:t>
                        </m:r>
                      </m:e>
                      <m:sub>
                        <m:r>
                          <a:rPr lang="en-US" altLang="zh-CN" i="1">
                            <a:solidFill>
                              <a:schemeClr val="tx1"/>
                            </a:solidFill>
                            <a:latin typeface="Cambria Math" panose="02040503050406030204"/>
                          </a:rPr>
                          <m:t>𝑖</m:t>
                        </m:r>
                      </m:sub>
                    </m:sSub>
                  </m:oMath>
                </a14:m>
                <a:r>
                  <a:rPr lang="en-US" altLang="zh-CN" dirty="0">
                    <a:solidFill>
                      <a:schemeClr val="tx1"/>
                    </a:solidFill>
                  </a:rPr>
                  <a:t>				    (3. 2)</a:t>
                </a:r>
                <a:endParaRPr lang="zh-CN" altLang="zh-CN" dirty="0">
                  <a:solidFill>
                    <a:schemeClr val="tx1"/>
                  </a:solidFill>
                </a:endParaRPr>
              </a:p>
              <a:p>
                <a:pPr marL="0" indent="0" algn="ctr">
                  <a:buNone/>
                </a:pPr>
                <a14:m>
                  <m:oMath xmlns:m="http://schemas.openxmlformats.org/officeDocument/2006/math">
                    <m:sSub>
                      <m:sSubPr>
                        <m:ctrlPr>
                          <a:rPr lang="zh-CN" altLang="zh-CN" i="1">
                            <a:solidFill>
                              <a:schemeClr val="tx1"/>
                            </a:solidFill>
                            <a:latin typeface="Cambria Math" panose="02040503050406030204" pitchFamily="18" charset="0"/>
                          </a:rPr>
                        </m:ctrlPr>
                      </m:sSubPr>
                      <m:e>
                        <m:r>
                          <m:rPr>
                            <m:sty m:val="p"/>
                          </m:rPr>
                          <a:rPr lang="en-US" altLang="zh-CN">
                            <a:solidFill>
                              <a:schemeClr val="tx1"/>
                            </a:solidFill>
                            <a:latin typeface="Cambria Math" panose="02040503050406030204"/>
                          </a:rPr>
                          <m:t>M</m:t>
                        </m:r>
                      </m:e>
                      <m:sub>
                        <m:r>
                          <a:rPr lang="en-US" altLang="zh-CN" i="1">
                            <a:solidFill>
                              <a:schemeClr val="tx1"/>
                            </a:solidFill>
                            <a:latin typeface="Cambria Math" panose="02040503050406030204"/>
                          </a:rPr>
                          <m:t>𝑖</m:t>
                        </m:r>
                      </m:sub>
                    </m:sSub>
                    <m:r>
                      <a:rPr lang="en-US" altLang="zh-CN">
                        <a:solidFill>
                          <a:schemeClr val="tx1"/>
                        </a:solidFill>
                        <a:latin typeface="Cambria Math" panose="02040503050406030204"/>
                      </a:rPr>
                      <m:t>=</m:t>
                    </m:r>
                    <m:f>
                      <m:fPr>
                        <m:ctrlPr>
                          <a:rPr lang="zh-CN" altLang="zh-CN" i="1">
                            <a:solidFill>
                              <a:schemeClr val="tx1"/>
                            </a:solidFill>
                            <a:latin typeface="Cambria Math" panose="02040503050406030204" pitchFamily="18" charset="0"/>
                          </a:rPr>
                        </m:ctrlPr>
                      </m:fPr>
                      <m:num>
                        <m:sSub>
                          <m:sSubPr>
                            <m:ctrlPr>
                              <a:rPr lang="zh-CN" altLang="zh-CN" i="1">
                                <a:solidFill>
                                  <a:schemeClr val="tx1"/>
                                </a:solidFill>
                                <a:latin typeface="Cambria Math" panose="02040503050406030204" pitchFamily="18" charset="0"/>
                              </a:rPr>
                            </m:ctrlPr>
                          </m:sSubPr>
                          <m:e>
                            <m:r>
                              <m:rPr>
                                <m:sty m:val="p"/>
                              </m:rPr>
                              <a:rPr lang="en-US" altLang="zh-CN">
                                <a:solidFill>
                                  <a:schemeClr val="tx1"/>
                                </a:solidFill>
                                <a:latin typeface="Cambria Math" panose="02040503050406030204"/>
                              </a:rPr>
                              <m:t>E</m:t>
                            </m:r>
                          </m:e>
                          <m:sub>
                            <m:r>
                              <a:rPr lang="en-US" altLang="zh-CN" i="1">
                                <a:solidFill>
                                  <a:schemeClr val="tx1"/>
                                </a:solidFill>
                                <a:latin typeface="Cambria Math" panose="02040503050406030204"/>
                              </a:rPr>
                              <m:t>𝑖</m:t>
                            </m:r>
                          </m:sub>
                        </m:sSub>
                      </m:num>
                      <m:den>
                        <m:sSub>
                          <m:sSubPr>
                            <m:ctrlPr>
                              <a:rPr lang="zh-CN"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a:rPr>
                              <m:t>𝐸</m:t>
                            </m:r>
                          </m:e>
                          <m:sub>
                            <m:r>
                              <a:rPr lang="en-US" altLang="zh-CN" i="1">
                                <a:solidFill>
                                  <a:schemeClr val="tx1"/>
                                </a:solidFill>
                                <a:latin typeface="Cambria Math" panose="02040503050406030204"/>
                              </a:rPr>
                              <m:t>𝑜𝑖</m:t>
                            </m:r>
                          </m:sub>
                        </m:sSub>
                      </m:den>
                    </m:f>
                  </m:oMath>
                </a14:m>
                <a:r>
                  <a:rPr lang="en-US" altLang="zh-CN" dirty="0">
                    <a:solidFill>
                      <a:schemeClr val="tx1"/>
                    </a:solidFill>
                  </a:rPr>
                  <a:t>				(3. 3)</a:t>
                </a:r>
                <a:endParaRPr lang="zh-CN" altLang="zh-CN" dirty="0">
                  <a:solidFill>
                    <a:schemeClr val="tx1"/>
                  </a:solidFill>
                </a:endParaRPr>
              </a:p>
              <a:p>
                <a:pPr marL="0" indent="0" algn="ctr">
                  <a:buNone/>
                </a:pPr>
                <a14:m>
                  <m:oMath xmlns:m="http://schemas.openxmlformats.org/officeDocument/2006/math">
                    <m:sSub>
                      <m:sSubPr>
                        <m:ctrlPr>
                          <a:rPr lang="zh-CN"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a:rPr>
                          <m:t>𝐶</m:t>
                        </m:r>
                      </m:e>
                      <m:sub>
                        <m:r>
                          <a:rPr lang="en-US" altLang="zh-CN" i="1">
                            <a:solidFill>
                              <a:schemeClr val="tx1"/>
                            </a:solidFill>
                            <a:latin typeface="Cambria Math" panose="02040503050406030204"/>
                          </a:rPr>
                          <m:t>𝑠</m:t>
                        </m:r>
                      </m:sub>
                    </m:sSub>
                    <m:r>
                      <a:rPr lang="en-US" altLang="zh-CN" i="1">
                        <a:solidFill>
                          <a:schemeClr val="tx1"/>
                        </a:solidFill>
                        <a:latin typeface="Cambria Math" panose="02040503050406030204"/>
                      </a:rPr>
                      <m:t>=</m:t>
                    </m:r>
                    <m:nary>
                      <m:naryPr>
                        <m:chr m:val="∑"/>
                        <m:limLoc m:val="undOvr"/>
                        <m:ctrlPr>
                          <a:rPr lang="zh-CN" altLang="zh-CN" i="1">
                            <a:solidFill>
                              <a:schemeClr val="tx1"/>
                            </a:solidFill>
                            <a:latin typeface="Cambria Math" panose="02040503050406030204" pitchFamily="18" charset="0"/>
                          </a:rPr>
                        </m:ctrlPr>
                      </m:naryPr>
                      <m:sub>
                        <m:r>
                          <a:rPr lang="en-US" altLang="zh-CN" i="1">
                            <a:solidFill>
                              <a:schemeClr val="tx1"/>
                            </a:solidFill>
                            <a:latin typeface="Cambria Math" panose="02040503050406030204"/>
                          </a:rPr>
                          <m:t>𝑖</m:t>
                        </m:r>
                        <m:r>
                          <a:rPr lang="en-US" altLang="zh-CN" i="1">
                            <a:solidFill>
                              <a:schemeClr val="tx1"/>
                            </a:solidFill>
                            <a:latin typeface="Cambria Math" panose="02040503050406030204"/>
                          </a:rPr>
                          <m:t>=1</m:t>
                        </m:r>
                      </m:sub>
                      <m:sup>
                        <m:r>
                          <a:rPr lang="en-US" altLang="zh-CN" i="1">
                            <a:solidFill>
                              <a:schemeClr val="tx1"/>
                            </a:solidFill>
                            <a:latin typeface="Cambria Math" panose="02040503050406030204"/>
                          </a:rPr>
                          <m:t>𝑚</m:t>
                        </m:r>
                      </m:sup>
                      <m:e>
                        <m:sSub>
                          <m:sSubPr>
                            <m:ctrlPr>
                              <a:rPr lang="zh-CN"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a:rPr>
                              <m:t>𝐶</m:t>
                            </m:r>
                          </m:e>
                          <m:sub>
                            <m:r>
                              <a:rPr lang="en-US" altLang="zh-CN" i="1">
                                <a:solidFill>
                                  <a:schemeClr val="tx1"/>
                                </a:solidFill>
                                <a:latin typeface="Cambria Math" panose="02040503050406030204"/>
                              </a:rPr>
                              <m:t>𝑖</m:t>
                            </m:r>
                          </m:sub>
                        </m:sSub>
                      </m:e>
                    </m:nary>
                    <m:r>
                      <a:rPr lang="en-US" altLang="zh-CN" i="1">
                        <a:solidFill>
                          <a:schemeClr val="tx1"/>
                        </a:solidFill>
                        <a:latin typeface="Cambria Math" panose="02040503050406030204"/>
                      </a:rPr>
                      <m:t>    </m:t>
                    </m:r>
                    <m:r>
                      <a:rPr lang="zh-CN" altLang="zh-CN" i="1">
                        <a:solidFill>
                          <a:schemeClr val="tx1"/>
                        </a:solidFill>
                        <a:latin typeface="Cambria Math" panose="02040503050406030204"/>
                      </a:rPr>
                      <m:t>，</m:t>
                    </m:r>
                    <m:sSub>
                      <m:sSubPr>
                        <m:ctrlPr>
                          <a:rPr lang="zh-CN"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a:rPr>
                          <m:t>𝐸</m:t>
                        </m:r>
                      </m:e>
                      <m:sub>
                        <m:r>
                          <a:rPr lang="en-US" altLang="zh-CN" i="1">
                            <a:solidFill>
                              <a:schemeClr val="tx1"/>
                            </a:solidFill>
                            <a:latin typeface="Cambria Math" panose="02040503050406030204"/>
                          </a:rPr>
                          <m:t>𝑠</m:t>
                        </m:r>
                      </m:sub>
                    </m:sSub>
                    <m:r>
                      <a:rPr lang="en-US" altLang="zh-CN" i="1">
                        <a:solidFill>
                          <a:schemeClr val="tx1"/>
                        </a:solidFill>
                        <a:latin typeface="Cambria Math" panose="02040503050406030204"/>
                      </a:rPr>
                      <m:t>=</m:t>
                    </m:r>
                    <m:nary>
                      <m:naryPr>
                        <m:chr m:val="∑"/>
                        <m:limLoc m:val="undOvr"/>
                        <m:ctrlPr>
                          <a:rPr lang="zh-CN" altLang="zh-CN" i="1">
                            <a:solidFill>
                              <a:schemeClr val="tx1"/>
                            </a:solidFill>
                            <a:latin typeface="Cambria Math" panose="02040503050406030204" pitchFamily="18" charset="0"/>
                          </a:rPr>
                        </m:ctrlPr>
                      </m:naryPr>
                      <m:sub>
                        <m:r>
                          <a:rPr lang="en-US" altLang="zh-CN" i="1">
                            <a:solidFill>
                              <a:schemeClr val="tx1"/>
                            </a:solidFill>
                            <a:latin typeface="Cambria Math" panose="02040503050406030204"/>
                          </a:rPr>
                          <m:t>𝑖</m:t>
                        </m:r>
                        <m:r>
                          <a:rPr lang="en-US" altLang="zh-CN" i="1">
                            <a:solidFill>
                              <a:schemeClr val="tx1"/>
                            </a:solidFill>
                            <a:latin typeface="Cambria Math" panose="02040503050406030204"/>
                          </a:rPr>
                          <m:t>=1</m:t>
                        </m:r>
                      </m:sub>
                      <m:sup>
                        <m:r>
                          <a:rPr lang="en-US" altLang="zh-CN" i="1">
                            <a:solidFill>
                              <a:schemeClr val="tx1"/>
                            </a:solidFill>
                            <a:latin typeface="Cambria Math" panose="02040503050406030204"/>
                          </a:rPr>
                          <m:t>𝑚</m:t>
                        </m:r>
                      </m:sup>
                      <m:e>
                        <m:sSub>
                          <m:sSubPr>
                            <m:ctrlPr>
                              <a:rPr lang="zh-CN"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a:rPr>
                              <m:t>𝐸</m:t>
                            </m:r>
                          </m:e>
                          <m:sub>
                            <m:r>
                              <a:rPr lang="en-US" altLang="zh-CN" i="1">
                                <a:solidFill>
                                  <a:schemeClr val="tx1"/>
                                </a:solidFill>
                                <a:latin typeface="Cambria Math" panose="02040503050406030204"/>
                              </a:rPr>
                              <m:t>𝑖</m:t>
                            </m:r>
                          </m:sub>
                        </m:sSub>
                      </m:e>
                    </m:nary>
                    <m:r>
                      <a:rPr lang="en-US" altLang="zh-CN" i="1">
                        <a:solidFill>
                          <a:schemeClr val="tx1"/>
                        </a:solidFill>
                        <a:latin typeface="Cambria Math" panose="02040503050406030204"/>
                      </a:rPr>
                      <m:t>  </m:t>
                    </m:r>
                    <m:r>
                      <a:rPr lang="zh-CN" altLang="zh-CN" i="1">
                        <a:solidFill>
                          <a:schemeClr val="tx1"/>
                        </a:solidFill>
                        <a:latin typeface="Cambria Math" panose="02040503050406030204"/>
                      </a:rPr>
                      <m:t>，</m:t>
                    </m:r>
                    <m:r>
                      <a:rPr lang="en-US" altLang="zh-CN" i="1">
                        <a:solidFill>
                          <a:schemeClr val="tx1"/>
                        </a:solidFill>
                        <a:latin typeface="Cambria Math" panose="02040503050406030204"/>
                      </a:rPr>
                      <m:t>  </m:t>
                    </m:r>
                    <m:sSub>
                      <m:sSubPr>
                        <m:ctrlPr>
                          <a:rPr lang="zh-CN"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a:rPr>
                          <m:t>𝑀</m:t>
                        </m:r>
                      </m:e>
                      <m:sub>
                        <m:r>
                          <a:rPr lang="en-US" altLang="zh-CN" i="1">
                            <a:solidFill>
                              <a:schemeClr val="tx1"/>
                            </a:solidFill>
                            <a:latin typeface="Cambria Math" panose="02040503050406030204"/>
                          </a:rPr>
                          <m:t>𝑠</m:t>
                        </m:r>
                      </m:sub>
                    </m:sSub>
                    <m:r>
                      <a:rPr lang="en-US" altLang="zh-CN" i="1">
                        <a:solidFill>
                          <a:schemeClr val="tx1"/>
                        </a:solidFill>
                        <a:latin typeface="Cambria Math" panose="02040503050406030204"/>
                      </a:rPr>
                      <m:t>=</m:t>
                    </m:r>
                    <m:nary>
                      <m:naryPr>
                        <m:chr m:val="∑"/>
                        <m:limLoc m:val="undOvr"/>
                        <m:ctrlPr>
                          <a:rPr lang="zh-CN" altLang="zh-CN" i="1">
                            <a:solidFill>
                              <a:schemeClr val="tx1"/>
                            </a:solidFill>
                            <a:latin typeface="Cambria Math" panose="02040503050406030204" pitchFamily="18" charset="0"/>
                          </a:rPr>
                        </m:ctrlPr>
                      </m:naryPr>
                      <m:sub>
                        <m:r>
                          <a:rPr lang="en-US" altLang="zh-CN" i="1">
                            <a:solidFill>
                              <a:schemeClr val="tx1"/>
                            </a:solidFill>
                            <a:latin typeface="Cambria Math" panose="02040503050406030204"/>
                          </a:rPr>
                          <m:t>𝑖</m:t>
                        </m:r>
                        <m:r>
                          <a:rPr lang="en-US" altLang="zh-CN" i="1">
                            <a:solidFill>
                              <a:schemeClr val="tx1"/>
                            </a:solidFill>
                            <a:latin typeface="Cambria Math" panose="02040503050406030204"/>
                          </a:rPr>
                          <m:t>=1</m:t>
                        </m:r>
                      </m:sub>
                      <m:sup>
                        <m:r>
                          <a:rPr lang="en-US" altLang="zh-CN" i="1">
                            <a:solidFill>
                              <a:schemeClr val="tx1"/>
                            </a:solidFill>
                            <a:latin typeface="Cambria Math" panose="02040503050406030204"/>
                          </a:rPr>
                          <m:t>𝑚</m:t>
                        </m:r>
                      </m:sup>
                      <m:e>
                        <m:sSub>
                          <m:sSubPr>
                            <m:ctrlPr>
                              <a:rPr lang="zh-CN"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a:rPr>
                              <m:t>𝑀</m:t>
                            </m:r>
                          </m:e>
                          <m:sub>
                            <m:r>
                              <a:rPr lang="en-US" altLang="zh-CN" i="1">
                                <a:solidFill>
                                  <a:schemeClr val="tx1"/>
                                </a:solidFill>
                                <a:latin typeface="Cambria Math" panose="02040503050406030204"/>
                              </a:rPr>
                              <m:t>𝑖</m:t>
                            </m:r>
                          </m:sub>
                        </m:sSub>
                      </m:e>
                    </m:nary>
                    <m:r>
                      <a:rPr lang="en-US" altLang="zh-CN" i="1">
                        <a:solidFill>
                          <a:schemeClr val="tx1"/>
                        </a:solidFill>
                        <a:latin typeface="Cambria Math" panose="02040503050406030204"/>
                      </a:rPr>
                      <m:t> </m:t>
                    </m:r>
                  </m:oMath>
                </a14:m>
                <a:r>
                  <a:rPr lang="en-US" altLang="zh-CN" dirty="0">
                    <a:solidFill>
                      <a:schemeClr val="tx1"/>
                    </a:solidFill>
                  </a:rPr>
                  <a:t>	(3. 4)</a:t>
                </a:r>
                <a:endParaRPr lang="zh-CN" altLang="zh-CN" dirty="0">
                  <a:solidFill>
                    <a:schemeClr val="tx1"/>
                  </a:solidFill>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1069975" y="1753394"/>
                <a:ext cx="10515600" cy="4572000"/>
              </a:xfrm>
              <a:blipFill rotWithShape="1">
                <a:blip r:embed="rId2"/>
                <a:stretch>
                  <a:fillRect t="-3" b="3"/>
                </a:stretch>
              </a:blipFill>
            </p:spPr>
            <p:txBody>
              <a:bodyPr/>
              <a:lstStyle/>
              <a:p>
                <a:r>
                  <a:rPr lang="zh-CN" altLang="en-US">
                    <a:noFill/>
                  </a:rPr>
                  <a:t> </a:t>
                </a:r>
              </a:p>
            </p:txBody>
          </p:sp>
        </mc:Fallback>
      </mc:AlternateContent>
      <p:sp>
        <p:nvSpPr>
          <p:cNvPr id="4" name="内容占位符 3"/>
          <p:cNvSpPr>
            <a:spLocks noGrp="1"/>
          </p:cNvSpPr>
          <p:nvPr>
            <p:ph idx="13"/>
          </p:nvPr>
        </p:nvSpPr>
        <p:spPr>
          <a:xfrm>
            <a:off x="841375" y="1143794"/>
            <a:ext cx="10747058" cy="464458"/>
          </a:xfrm>
        </p:spPr>
        <p:txBody>
          <a:bodyPr>
            <a:normAutofit/>
          </a:bodyPr>
          <a:lstStyle/>
          <a:p>
            <a:r>
              <a:rPr lang="en-US" altLang="zh-CN" b="1" dirty="0"/>
              <a:t>3.2.1 </a:t>
            </a:r>
            <a:r>
              <a:rPr lang="zh-CN" altLang="en-US" b="1" dirty="0"/>
              <a:t>功能分解法</a:t>
            </a:r>
            <a:r>
              <a:rPr lang="en-US" altLang="zh-CN" b="1" dirty="0"/>
              <a:t>——</a:t>
            </a:r>
            <a:r>
              <a:rPr lang="zh-CN" altLang="en-US" sz="1800" b="1" dirty="0"/>
              <a:t>成本估算步骤 </a:t>
            </a:r>
          </a:p>
        </p:txBody>
      </p:sp>
      <p:sp>
        <p:nvSpPr>
          <p:cNvPr id="6" name="灯片编号占位符 5">
            <a:extLst>
              <a:ext uri="{FF2B5EF4-FFF2-40B4-BE49-F238E27FC236}">
                <a16:creationId xmlns:a16="http://schemas.microsoft.com/office/drawing/2014/main" id="{8CC9CABE-2461-4F2A-9D4A-ED596D1F5007}"/>
              </a:ext>
            </a:extLst>
          </p:cNvPr>
          <p:cNvSpPr>
            <a:spLocks noGrp="1"/>
          </p:cNvSpPr>
          <p:nvPr>
            <p:ph type="sldNum" sz="quarter" idx="12"/>
          </p:nvPr>
        </p:nvSpPr>
        <p:spPr/>
        <p:txBody>
          <a:bodyPr/>
          <a:lstStyle/>
          <a:p>
            <a:fld id="{B6F15528-21DE-4FAA-801E-634DDDAF4B2B}" type="slidenum">
              <a:rPr lang="en-US" smtClean="0"/>
              <a:t>227</a:t>
            </a:fld>
            <a:endParaRPr lang="en-US" dirty="0"/>
          </a:p>
        </p:txBody>
      </p:sp>
      <p:sp>
        <p:nvSpPr>
          <p:cNvPr id="7" name="灯片编号占位符 8">
            <a:extLst>
              <a:ext uri="{FF2B5EF4-FFF2-40B4-BE49-F238E27FC236}">
                <a16:creationId xmlns:a16="http://schemas.microsoft.com/office/drawing/2014/main" id="{F76BCE09-F1D9-4357-AD69-50F393CD3D36}"/>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227</a:t>
            </a:fld>
            <a:endParaRPr kumimoji="0" lang="en-US" altLang="zh-CN" sz="1800" dirty="0">
              <a:latin typeface="Times New Roman" panose="02020603050405020304" pitchFamily="18" charset="0"/>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软件的成本测算</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69975" y="1753394"/>
                <a:ext cx="10515600" cy="4572000"/>
              </a:xfrm>
            </p:spPr>
            <p:txBody>
              <a:bodyPr>
                <a:normAutofit/>
              </a:bodyPr>
              <a:lstStyle/>
              <a:p>
                <a:pPr marL="0" lvl="0" indent="0">
                  <a:buNone/>
                </a:pPr>
                <a:r>
                  <a:rPr lang="zh-CN" altLang="en-US" sz="2400" dirty="0">
                    <a:solidFill>
                      <a:schemeClr val="tx1"/>
                    </a:solidFill>
                  </a:rPr>
                  <a:t>④</a:t>
                </a:r>
                <a:r>
                  <a:rPr lang="zh-CN" altLang="zh-CN" sz="2400" dirty="0">
                    <a:solidFill>
                      <a:schemeClr val="tx1"/>
                    </a:solidFill>
                  </a:rPr>
                  <a:t>由专家结合软件信息库的历史数据给出子系统在阶段</a:t>
                </a:r>
                <a:r>
                  <a:rPr lang="en-US" altLang="zh-CN" sz="2400" dirty="0">
                    <a:solidFill>
                      <a:schemeClr val="tx1"/>
                    </a:solidFill>
                  </a:rPr>
                  <a:t>j</a:t>
                </a:r>
                <a:r>
                  <a:rPr lang="zh-CN" altLang="zh-CN" sz="2400" dirty="0">
                    <a:solidFill>
                      <a:schemeClr val="tx1"/>
                    </a:solidFill>
                  </a:rPr>
                  <a:t>工作量估计值</a:t>
                </a:r>
                <a14:m>
                  <m:oMath xmlns:m="http://schemas.openxmlformats.org/officeDocument/2006/math">
                    <m:sSub>
                      <m:sSubPr>
                        <m:ctrlPr>
                          <a:rPr lang="zh-CN" altLang="zh-CN" sz="2400" i="1">
                            <a:solidFill>
                              <a:schemeClr val="tx1"/>
                            </a:solidFill>
                            <a:latin typeface="Cambria Math" panose="02040503050406030204" pitchFamily="18" charset="0"/>
                          </a:rPr>
                        </m:ctrlPr>
                      </m:sSubPr>
                      <m:e>
                        <m:acc>
                          <m:accPr>
                            <m:chr m:val="̃"/>
                            <m:ctrlPr>
                              <a:rPr lang="zh-CN" altLang="zh-CN" sz="2400" i="1">
                                <a:solidFill>
                                  <a:schemeClr val="tx1"/>
                                </a:solidFill>
                                <a:latin typeface="Cambria Math" panose="02040503050406030204" pitchFamily="18" charset="0"/>
                              </a:rPr>
                            </m:ctrlPr>
                          </m:accPr>
                          <m:e>
                            <m:r>
                              <m:rPr>
                                <m:sty m:val="p"/>
                              </m:rPr>
                              <a:rPr lang="en-US" altLang="zh-CN" sz="2400">
                                <a:solidFill>
                                  <a:schemeClr val="tx1"/>
                                </a:solidFill>
                                <a:latin typeface="Cambria Math" panose="02040503050406030204"/>
                              </a:rPr>
                              <m:t>M</m:t>
                            </m:r>
                          </m:e>
                        </m:acc>
                      </m:e>
                      <m:sub>
                        <m:r>
                          <a:rPr lang="en-US" altLang="zh-CN" sz="2400" i="1">
                            <a:solidFill>
                              <a:schemeClr val="tx1"/>
                            </a:solidFill>
                            <a:latin typeface="Cambria Math" panose="02040503050406030204"/>
                          </a:rPr>
                          <m:t>𝑖𝑗</m:t>
                        </m:r>
                      </m:sub>
                    </m:sSub>
                  </m:oMath>
                </a14:m>
                <a:r>
                  <a:rPr lang="zh-CN" altLang="zh-CN" sz="2400" dirty="0">
                    <a:solidFill>
                      <a:schemeClr val="tx1"/>
                    </a:solidFill>
                  </a:rPr>
                  <a:t>，计算各阶段工作量</a:t>
                </a:r>
                <a14:m>
                  <m:oMath xmlns:m="http://schemas.openxmlformats.org/officeDocument/2006/math">
                    <m:sSub>
                      <m:sSubPr>
                        <m:ctrlPr>
                          <a:rPr lang="zh-CN" altLang="zh-CN" sz="2400" i="1">
                            <a:solidFill>
                              <a:schemeClr val="tx1"/>
                            </a:solidFill>
                            <a:latin typeface="Cambria Math" panose="02040503050406030204" pitchFamily="18" charset="0"/>
                          </a:rPr>
                        </m:ctrlPr>
                      </m:sSubPr>
                      <m:e>
                        <m:acc>
                          <m:accPr>
                            <m:chr m:val="̃"/>
                            <m:ctrlPr>
                              <a:rPr lang="zh-CN" altLang="zh-CN" sz="2400" i="1">
                                <a:solidFill>
                                  <a:schemeClr val="tx1"/>
                                </a:solidFill>
                                <a:latin typeface="Cambria Math" panose="02040503050406030204" pitchFamily="18" charset="0"/>
                              </a:rPr>
                            </m:ctrlPr>
                          </m:accPr>
                          <m:e>
                            <m:r>
                              <m:rPr>
                                <m:sty m:val="p"/>
                              </m:rPr>
                              <a:rPr lang="en-US" altLang="zh-CN" sz="2400">
                                <a:solidFill>
                                  <a:schemeClr val="tx1"/>
                                </a:solidFill>
                                <a:latin typeface="Cambria Math" panose="02040503050406030204"/>
                              </a:rPr>
                              <m:t>M</m:t>
                            </m:r>
                          </m:e>
                        </m:acc>
                      </m:e>
                      <m:sub>
                        <m:r>
                          <a:rPr lang="en-US" altLang="zh-CN" sz="2400" i="1">
                            <a:solidFill>
                              <a:schemeClr val="tx1"/>
                            </a:solidFill>
                            <a:latin typeface="Cambria Math" panose="02040503050406030204"/>
                          </a:rPr>
                          <m:t>𝑗</m:t>
                        </m:r>
                      </m:sub>
                    </m:sSub>
                  </m:oMath>
                </a14:m>
                <a:r>
                  <a:rPr lang="zh-CN" altLang="zh-CN" sz="2400" dirty="0">
                    <a:solidFill>
                      <a:schemeClr val="tx1"/>
                    </a:solidFill>
                  </a:rPr>
                  <a:t>与总工作量</a:t>
                </a:r>
                <a14:m>
                  <m:oMath xmlns:m="http://schemas.openxmlformats.org/officeDocument/2006/math">
                    <m:sSub>
                      <m:sSubPr>
                        <m:ctrlPr>
                          <a:rPr lang="zh-CN" altLang="zh-CN" sz="2400" i="1">
                            <a:solidFill>
                              <a:schemeClr val="tx1"/>
                            </a:solidFill>
                            <a:latin typeface="Cambria Math" panose="02040503050406030204" pitchFamily="18" charset="0"/>
                          </a:rPr>
                        </m:ctrlPr>
                      </m:sSubPr>
                      <m:e>
                        <m:acc>
                          <m:accPr>
                            <m:chr m:val="̃"/>
                            <m:ctrlPr>
                              <a:rPr lang="zh-CN" altLang="zh-CN" sz="2400" i="1">
                                <a:solidFill>
                                  <a:schemeClr val="tx1"/>
                                </a:solidFill>
                                <a:latin typeface="Cambria Math" panose="02040503050406030204" pitchFamily="18" charset="0"/>
                              </a:rPr>
                            </m:ctrlPr>
                          </m:accPr>
                          <m:e>
                            <m:r>
                              <m:rPr>
                                <m:sty m:val="p"/>
                              </m:rPr>
                              <a:rPr lang="en-US" altLang="zh-CN" sz="2400">
                                <a:solidFill>
                                  <a:schemeClr val="tx1"/>
                                </a:solidFill>
                                <a:latin typeface="Cambria Math" panose="02040503050406030204"/>
                              </a:rPr>
                              <m:t>M</m:t>
                            </m:r>
                          </m:e>
                        </m:acc>
                      </m:e>
                      <m:sub>
                        <m:r>
                          <a:rPr lang="en-US" altLang="zh-CN" sz="2400" i="1">
                            <a:solidFill>
                              <a:schemeClr val="tx1"/>
                            </a:solidFill>
                            <a:latin typeface="Cambria Math" panose="02040503050406030204"/>
                          </a:rPr>
                          <m:t>𝑠</m:t>
                        </m:r>
                      </m:sub>
                    </m:sSub>
                  </m:oMath>
                </a14:m>
                <a:r>
                  <a:rPr lang="zh-CN" altLang="zh-CN" sz="2400" dirty="0">
                    <a:solidFill>
                      <a:schemeClr val="tx1"/>
                    </a:solidFill>
                  </a:rPr>
                  <a:t>（详见公式</a:t>
                </a:r>
                <a:r>
                  <a:rPr lang="en-US" altLang="zh-CN" sz="2400" dirty="0">
                    <a:solidFill>
                      <a:schemeClr val="tx1"/>
                    </a:solidFill>
                  </a:rPr>
                  <a:t>3.5</a:t>
                </a:r>
                <a:r>
                  <a:rPr lang="zh-CN" altLang="zh-CN" sz="2400" dirty="0">
                    <a:solidFill>
                      <a:schemeClr val="tx1"/>
                    </a:solidFill>
                  </a:rPr>
                  <a:t>）；</a:t>
                </a:r>
              </a:p>
              <a:p>
                <a:pPr marL="0" indent="0" algn="ctr">
                  <a:buNone/>
                </a:pPr>
                <a14:m>
                  <m:oMath xmlns:m="http://schemas.openxmlformats.org/officeDocument/2006/math">
                    <m:sSub>
                      <m:sSubPr>
                        <m:ctrlPr>
                          <a:rPr lang="zh-CN" altLang="zh-CN" sz="2400" i="1">
                            <a:solidFill>
                              <a:schemeClr val="tx1"/>
                            </a:solidFill>
                            <a:latin typeface="Cambria Math" panose="02040503050406030204" pitchFamily="18" charset="0"/>
                          </a:rPr>
                        </m:ctrlPr>
                      </m:sSubPr>
                      <m:e>
                        <m:acc>
                          <m:accPr>
                            <m:chr m:val="̃"/>
                            <m:ctrlPr>
                              <a:rPr lang="zh-CN" altLang="zh-CN" sz="2400" i="1">
                                <a:solidFill>
                                  <a:schemeClr val="tx1"/>
                                </a:solidFill>
                                <a:latin typeface="Cambria Math" panose="02040503050406030204" pitchFamily="18" charset="0"/>
                              </a:rPr>
                            </m:ctrlPr>
                          </m:accPr>
                          <m:e>
                            <m:r>
                              <m:rPr>
                                <m:sty m:val="p"/>
                              </m:rPr>
                              <a:rPr lang="en-US" altLang="zh-CN" sz="2400">
                                <a:solidFill>
                                  <a:schemeClr val="tx1"/>
                                </a:solidFill>
                                <a:latin typeface="Cambria Math" panose="02040503050406030204"/>
                              </a:rPr>
                              <m:t>M</m:t>
                            </m:r>
                          </m:e>
                        </m:acc>
                      </m:e>
                      <m:sub>
                        <m:r>
                          <a:rPr lang="en-US" altLang="zh-CN" sz="2400" i="1">
                            <a:solidFill>
                              <a:schemeClr val="tx1"/>
                            </a:solidFill>
                            <a:latin typeface="Cambria Math" panose="02040503050406030204"/>
                          </a:rPr>
                          <m:t>𝑗</m:t>
                        </m:r>
                      </m:sub>
                    </m:sSub>
                    <m:r>
                      <a:rPr lang="en-US" altLang="zh-CN" sz="2400">
                        <a:solidFill>
                          <a:schemeClr val="tx1"/>
                        </a:solidFill>
                        <a:latin typeface="Cambria Math" panose="02040503050406030204"/>
                      </a:rPr>
                      <m:t>=</m:t>
                    </m:r>
                    <m:nary>
                      <m:naryPr>
                        <m:chr m:val="∑"/>
                        <m:limLoc m:val="undOvr"/>
                        <m:ctrlPr>
                          <a:rPr lang="zh-CN" altLang="zh-CN" sz="2400" i="1">
                            <a:solidFill>
                              <a:schemeClr val="tx1"/>
                            </a:solidFill>
                            <a:latin typeface="Cambria Math" panose="02040503050406030204" pitchFamily="18" charset="0"/>
                          </a:rPr>
                        </m:ctrlPr>
                      </m:naryPr>
                      <m:sub>
                        <m:r>
                          <a:rPr lang="en-US" altLang="zh-CN" sz="2400" i="1">
                            <a:solidFill>
                              <a:schemeClr val="tx1"/>
                            </a:solidFill>
                            <a:latin typeface="Cambria Math" panose="02040503050406030204"/>
                          </a:rPr>
                          <m:t>𝑖</m:t>
                        </m:r>
                        <m:r>
                          <a:rPr lang="en-US" altLang="zh-CN" sz="2400" i="1">
                            <a:solidFill>
                              <a:schemeClr val="tx1"/>
                            </a:solidFill>
                            <a:latin typeface="Cambria Math" panose="02040503050406030204"/>
                          </a:rPr>
                          <m:t>=1</m:t>
                        </m:r>
                      </m:sub>
                      <m:sup>
                        <m:r>
                          <a:rPr lang="en-US" altLang="zh-CN" sz="2400" i="1">
                            <a:solidFill>
                              <a:schemeClr val="tx1"/>
                            </a:solidFill>
                            <a:latin typeface="Cambria Math" panose="02040503050406030204"/>
                          </a:rPr>
                          <m:t>𝑚</m:t>
                        </m:r>
                      </m:sup>
                      <m:e>
                        <m:sSub>
                          <m:sSubPr>
                            <m:ctrlPr>
                              <a:rPr lang="zh-CN"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a:rPr>
                              <m:t>𝑀</m:t>
                            </m:r>
                          </m:e>
                          <m:sub>
                            <m:r>
                              <a:rPr lang="en-US" altLang="zh-CN" sz="2400" i="1">
                                <a:solidFill>
                                  <a:schemeClr val="tx1"/>
                                </a:solidFill>
                                <a:latin typeface="Cambria Math" panose="02040503050406030204"/>
                              </a:rPr>
                              <m:t>𝑖𝑗</m:t>
                            </m:r>
                          </m:sub>
                        </m:sSub>
                      </m:e>
                    </m:nary>
                    <m:r>
                      <a:rPr lang="zh-CN" altLang="zh-CN" sz="2400" i="1">
                        <a:solidFill>
                          <a:schemeClr val="tx1"/>
                        </a:solidFill>
                        <a:latin typeface="Cambria Math" panose="02040503050406030204"/>
                      </a:rPr>
                      <m:t>，</m:t>
                    </m:r>
                    <m:sSub>
                      <m:sSubPr>
                        <m:ctrlPr>
                          <a:rPr lang="zh-CN" altLang="zh-CN" sz="2400" i="1">
                            <a:solidFill>
                              <a:schemeClr val="tx1"/>
                            </a:solidFill>
                            <a:latin typeface="Cambria Math" panose="02040503050406030204" pitchFamily="18" charset="0"/>
                          </a:rPr>
                        </m:ctrlPr>
                      </m:sSubPr>
                      <m:e>
                        <m:acc>
                          <m:accPr>
                            <m:chr m:val="̃"/>
                            <m:ctrlPr>
                              <a:rPr lang="zh-CN" altLang="zh-CN" sz="2400" i="1">
                                <a:solidFill>
                                  <a:schemeClr val="tx1"/>
                                </a:solidFill>
                                <a:latin typeface="Cambria Math" panose="02040503050406030204" pitchFamily="18" charset="0"/>
                              </a:rPr>
                            </m:ctrlPr>
                          </m:accPr>
                          <m:e>
                            <m:r>
                              <m:rPr>
                                <m:sty m:val="p"/>
                              </m:rPr>
                              <a:rPr lang="en-US" altLang="zh-CN" sz="2400">
                                <a:solidFill>
                                  <a:schemeClr val="tx1"/>
                                </a:solidFill>
                                <a:latin typeface="Cambria Math" panose="02040503050406030204"/>
                              </a:rPr>
                              <m:t>M</m:t>
                            </m:r>
                          </m:e>
                        </m:acc>
                      </m:e>
                      <m:sub>
                        <m:r>
                          <a:rPr lang="en-US" altLang="zh-CN" sz="2400" i="1">
                            <a:solidFill>
                              <a:schemeClr val="tx1"/>
                            </a:solidFill>
                            <a:latin typeface="Cambria Math" panose="02040503050406030204"/>
                          </a:rPr>
                          <m:t>𝑠</m:t>
                        </m:r>
                      </m:sub>
                    </m:sSub>
                    <m:r>
                      <a:rPr lang="en-US" altLang="zh-CN" sz="2400" i="1">
                        <a:solidFill>
                          <a:schemeClr val="tx1"/>
                        </a:solidFill>
                        <a:latin typeface="Cambria Math" panose="02040503050406030204"/>
                      </a:rPr>
                      <m:t>=</m:t>
                    </m:r>
                    <m:nary>
                      <m:naryPr>
                        <m:chr m:val="∑"/>
                        <m:limLoc m:val="undOvr"/>
                        <m:ctrlPr>
                          <a:rPr lang="zh-CN" altLang="zh-CN" sz="2400" i="1">
                            <a:solidFill>
                              <a:schemeClr val="tx1"/>
                            </a:solidFill>
                            <a:latin typeface="Cambria Math" panose="02040503050406030204" pitchFamily="18" charset="0"/>
                          </a:rPr>
                        </m:ctrlPr>
                      </m:naryPr>
                      <m:sub>
                        <m:r>
                          <a:rPr lang="en-US" altLang="zh-CN" sz="2400" i="1">
                            <a:solidFill>
                              <a:schemeClr val="tx1"/>
                            </a:solidFill>
                            <a:latin typeface="Cambria Math" panose="02040503050406030204"/>
                          </a:rPr>
                          <m:t>𝑖</m:t>
                        </m:r>
                        <m:r>
                          <a:rPr lang="en-US" altLang="zh-CN" sz="2400" i="1">
                            <a:solidFill>
                              <a:schemeClr val="tx1"/>
                            </a:solidFill>
                            <a:latin typeface="Cambria Math" panose="02040503050406030204"/>
                          </a:rPr>
                          <m:t>=1</m:t>
                        </m:r>
                      </m:sub>
                      <m:sup>
                        <m:r>
                          <a:rPr lang="en-US" altLang="zh-CN" sz="2400" i="1">
                            <a:solidFill>
                              <a:schemeClr val="tx1"/>
                            </a:solidFill>
                            <a:latin typeface="Cambria Math" panose="02040503050406030204"/>
                          </a:rPr>
                          <m:t>𝑚</m:t>
                        </m:r>
                      </m:sup>
                      <m:e>
                        <m:nary>
                          <m:naryPr>
                            <m:chr m:val="∑"/>
                            <m:limLoc m:val="undOvr"/>
                            <m:ctrlPr>
                              <a:rPr lang="zh-CN" altLang="zh-CN" sz="2400" i="1">
                                <a:solidFill>
                                  <a:schemeClr val="tx1"/>
                                </a:solidFill>
                                <a:latin typeface="Cambria Math" panose="02040503050406030204" pitchFamily="18" charset="0"/>
                              </a:rPr>
                            </m:ctrlPr>
                          </m:naryPr>
                          <m:sub>
                            <m:r>
                              <a:rPr lang="en-US" altLang="zh-CN" sz="2400" i="1">
                                <a:solidFill>
                                  <a:schemeClr val="tx1"/>
                                </a:solidFill>
                                <a:latin typeface="Cambria Math" panose="02040503050406030204"/>
                              </a:rPr>
                              <m:t>𝑗</m:t>
                            </m:r>
                            <m:r>
                              <a:rPr lang="en-US" altLang="zh-CN" sz="2400" i="1">
                                <a:solidFill>
                                  <a:schemeClr val="tx1"/>
                                </a:solidFill>
                                <a:latin typeface="Cambria Math" panose="02040503050406030204"/>
                              </a:rPr>
                              <m:t>=1</m:t>
                            </m:r>
                          </m:sub>
                          <m:sup>
                            <m:r>
                              <a:rPr lang="en-US" altLang="zh-CN" sz="2400" i="1">
                                <a:solidFill>
                                  <a:schemeClr val="tx1"/>
                                </a:solidFill>
                                <a:latin typeface="Cambria Math" panose="02040503050406030204"/>
                              </a:rPr>
                              <m:t>𝑛</m:t>
                            </m:r>
                          </m:sup>
                          <m:e>
                            <m:sSub>
                              <m:sSubPr>
                                <m:ctrlPr>
                                  <a:rPr lang="zh-CN"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a:rPr>
                                  <m:t>𝑀</m:t>
                                </m:r>
                              </m:e>
                              <m:sub>
                                <m:r>
                                  <a:rPr lang="en-US" altLang="zh-CN" sz="2400" i="1">
                                    <a:solidFill>
                                      <a:schemeClr val="tx1"/>
                                    </a:solidFill>
                                    <a:latin typeface="Cambria Math" panose="02040503050406030204"/>
                                  </a:rPr>
                                  <m:t>𝑖𝑗</m:t>
                                </m:r>
                              </m:sub>
                            </m:sSub>
                          </m:e>
                        </m:nary>
                      </m:e>
                    </m:nary>
                  </m:oMath>
                </a14:m>
                <a:r>
                  <a:rPr lang="en-US" altLang="zh-CN" sz="2400" dirty="0">
                    <a:solidFill>
                      <a:schemeClr val="tx1"/>
                    </a:solidFill>
                  </a:rPr>
                  <a:t>				(3. 5)</a:t>
                </a:r>
                <a:endParaRPr lang="zh-CN" altLang="zh-CN" sz="2400" dirty="0">
                  <a:solidFill>
                    <a:schemeClr val="tx1"/>
                  </a:solidFill>
                </a:endParaRPr>
              </a:p>
              <a:p>
                <a:pPr marL="0" lvl="0" indent="0">
                  <a:buNone/>
                </a:pPr>
                <a:r>
                  <a:rPr lang="zh-CN" altLang="en-US" sz="2400" dirty="0">
                    <a:solidFill>
                      <a:schemeClr val="tx1"/>
                    </a:solidFill>
                  </a:rPr>
                  <a:t>⑤</a:t>
                </a:r>
                <a:r>
                  <a:rPr lang="zh-CN" altLang="zh-CN" sz="2400" dirty="0">
                    <a:solidFill>
                      <a:schemeClr val="tx1"/>
                    </a:solidFill>
                  </a:rPr>
                  <a:t>结合软件信息库的历史数据中的工时费用率</a:t>
                </a:r>
                <a:r>
                  <a:rPr lang="en-US" altLang="zh-CN" sz="2400" dirty="0" err="1">
                    <a:solidFill>
                      <a:schemeClr val="tx1"/>
                    </a:solidFill>
                  </a:rPr>
                  <a:t>a</a:t>
                </a:r>
                <a:r>
                  <a:rPr lang="en-US" altLang="zh-CN" sz="2400" baseline="-25000" dirty="0" err="1">
                    <a:solidFill>
                      <a:schemeClr val="tx1"/>
                    </a:solidFill>
                  </a:rPr>
                  <a:t>k</a:t>
                </a:r>
                <a:r>
                  <a:rPr lang="zh-CN" altLang="zh-CN" sz="2400" dirty="0">
                    <a:solidFill>
                      <a:schemeClr val="tx1"/>
                    </a:solidFill>
                  </a:rPr>
                  <a:t>计算各阶段系统成本</a:t>
                </a:r>
                <a14:m>
                  <m:oMath xmlns:m="http://schemas.openxmlformats.org/officeDocument/2006/math">
                    <m:sSub>
                      <m:sSubPr>
                        <m:ctrlPr>
                          <a:rPr lang="zh-CN" altLang="zh-CN" sz="2400" i="1">
                            <a:solidFill>
                              <a:schemeClr val="tx1"/>
                            </a:solidFill>
                            <a:latin typeface="Cambria Math" panose="02040503050406030204" pitchFamily="18" charset="0"/>
                          </a:rPr>
                        </m:ctrlPr>
                      </m:sSubPr>
                      <m:e>
                        <m:acc>
                          <m:accPr>
                            <m:chr m:val="̃"/>
                            <m:ctrlPr>
                              <a:rPr lang="zh-CN" altLang="zh-CN" sz="2400" i="1">
                                <a:solidFill>
                                  <a:schemeClr val="tx1"/>
                                </a:solidFill>
                                <a:latin typeface="Cambria Math" panose="02040503050406030204" pitchFamily="18" charset="0"/>
                              </a:rPr>
                            </m:ctrlPr>
                          </m:accPr>
                          <m:e>
                            <m:r>
                              <m:rPr>
                                <m:sty m:val="p"/>
                              </m:rPr>
                              <a:rPr lang="en-US" altLang="zh-CN" sz="2400">
                                <a:solidFill>
                                  <a:schemeClr val="tx1"/>
                                </a:solidFill>
                                <a:latin typeface="Cambria Math" panose="02040503050406030204"/>
                              </a:rPr>
                              <m:t>C</m:t>
                            </m:r>
                          </m:e>
                        </m:acc>
                      </m:e>
                      <m:sub>
                        <m:r>
                          <a:rPr lang="en-US" altLang="zh-CN" sz="2400" i="1">
                            <a:solidFill>
                              <a:schemeClr val="tx1"/>
                            </a:solidFill>
                            <a:latin typeface="Cambria Math" panose="02040503050406030204"/>
                          </a:rPr>
                          <m:t>𝑘</m:t>
                        </m:r>
                      </m:sub>
                    </m:sSub>
                  </m:oMath>
                </a14:m>
                <a:r>
                  <a:rPr lang="zh-CN" altLang="zh-CN" sz="2400" dirty="0">
                    <a:solidFill>
                      <a:schemeClr val="tx1"/>
                    </a:solidFill>
                  </a:rPr>
                  <a:t>，然后计算软件系统总成本</a:t>
                </a:r>
                <a14:m>
                  <m:oMath xmlns:m="http://schemas.openxmlformats.org/officeDocument/2006/math">
                    <m:sSub>
                      <m:sSubPr>
                        <m:ctrlPr>
                          <a:rPr lang="zh-CN" altLang="zh-CN" sz="2400" i="1">
                            <a:solidFill>
                              <a:schemeClr val="tx1"/>
                            </a:solidFill>
                            <a:latin typeface="Cambria Math" panose="02040503050406030204" pitchFamily="18" charset="0"/>
                          </a:rPr>
                        </m:ctrlPr>
                      </m:sSubPr>
                      <m:e>
                        <m:acc>
                          <m:accPr>
                            <m:chr m:val="̃"/>
                            <m:ctrlPr>
                              <a:rPr lang="zh-CN" altLang="zh-CN" sz="2400" i="1">
                                <a:solidFill>
                                  <a:schemeClr val="tx1"/>
                                </a:solidFill>
                                <a:latin typeface="Cambria Math" panose="02040503050406030204" pitchFamily="18" charset="0"/>
                              </a:rPr>
                            </m:ctrlPr>
                          </m:accPr>
                          <m:e>
                            <m:r>
                              <m:rPr>
                                <m:sty m:val="p"/>
                              </m:rPr>
                              <a:rPr lang="en-US" altLang="zh-CN" sz="2400">
                                <a:solidFill>
                                  <a:schemeClr val="tx1"/>
                                </a:solidFill>
                                <a:latin typeface="Cambria Math" panose="02040503050406030204"/>
                              </a:rPr>
                              <m:t>C</m:t>
                            </m:r>
                          </m:e>
                        </m:acc>
                      </m:e>
                      <m:sub>
                        <m:r>
                          <a:rPr lang="en-US" altLang="zh-CN" sz="2400" i="1">
                            <a:solidFill>
                              <a:schemeClr val="tx1"/>
                            </a:solidFill>
                            <a:latin typeface="Cambria Math" panose="02040503050406030204"/>
                          </a:rPr>
                          <m:t>𝑠</m:t>
                        </m:r>
                      </m:sub>
                    </m:sSub>
                  </m:oMath>
                </a14:m>
                <a:r>
                  <a:rPr lang="zh-CN" altLang="zh-CN" sz="2400" dirty="0">
                    <a:solidFill>
                      <a:schemeClr val="tx1"/>
                    </a:solidFill>
                  </a:rPr>
                  <a:t>（详见公式</a:t>
                </a:r>
                <a:r>
                  <a:rPr lang="en-US" altLang="zh-CN" sz="2400" dirty="0">
                    <a:solidFill>
                      <a:schemeClr val="tx1"/>
                    </a:solidFill>
                  </a:rPr>
                  <a:t>3.6</a:t>
                </a:r>
                <a:r>
                  <a:rPr lang="zh-CN" altLang="zh-CN" sz="2400" dirty="0">
                    <a:solidFill>
                      <a:schemeClr val="tx1"/>
                    </a:solidFill>
                  </a:rPr>
                  <a:t>）；</a:t>
                </a:r>
              </a:p>
              <a:p>
                <a:pPr marL="0" indent="0" algn="ctr">
                  <a:buNone/>
                </a:pPr>
                <a14:m>
                  <m:oMath xmlns:m="http://schemas.openxmlformats.org/officeDocument/2006/math">
                    <m:sSub>
                      <m:sSubPr>
                        <m:ctrlPr>
                          <a:rPr lang="zh-CN" altLang="zh-CN" sz="2400" i="1">
                            <a:solidFill>
                              <a:schemeClr val="tx1"/>
                            </a:solidFill>
                            <a:latin typeface="Cambria Math" panose="02040503050406030204" pitchFamily="18" charset="0"/>
                          </a:rPr>
                        </m:ctrlPr>
                      </m:sSubPr>
                      <m:e>
                        <m:acc>
                          <m:accPr>
                            <m:chr m:val="̃"/>
                            <m:ctrlPr>
                              <a:rPr lang="zh-CN" altLang="zh-CN" sz="2400" i="1">
                                <a:solidFill>
                                  <a:schemeClr val="tx1"/>
                                </a:solidFill>
                                <a:latin typeface="Cambria Math" panose="02040503050406030204" pitchFamily="18" charset="0"/>
                              </a:rPr>
                            </m:ctrlPr>
                          </m:accPr>
                          <m:e>
                            <m:r>
                              <m:rPr>
                                <m:sty m:val="p"/>
                              </m:rPr>
                              <a:rPr lang="en-US" altLang="zh-CN" sz="2400">
                                <a:solidFill>
                                  <a:schemeClr val="tx1"/>
                                </a:solidFill>
                                <a:latin typeface="Cambria Math" panose="02040503050406030204"/>
                              </a:rPr>
                              <m:t>C</m:t>
                            </m:r>
                          </m:e>
                        </m:acc>
                      </m:e>
                      <m:sub>
                        <m:r>
                          <a:rPr lang="en-US" altLang="zh-CN" sz="2400" i="1">
                            <a:solidFill>
                              <a:schemeClr val="tx1"/>
                            </a:solidFill>
                            <a:latin typeface="Cambria Math" panose="02040503050406030204"/>
                          </a:rPr>
                          <m:t>𝑘</m:t>
                        </m:r>
                      </m:sub>
                    </m:sSub>
                    <m:r>
                      <a:rPr lang="en-US" altLang="zh-CN" sz="2400" i="1">
                        <a:solidFill>
                          <a:schemeClr val="tx1"/>
                        </a:solidFill>
                        <a:latin typeface="Cambria Math" panose="02040503050406030204"/>
                      </a:rPr>
                      <m:t>=</m:t>
                    </m:r>
                    <m:sSub>
                      <m:sSubPr>
                        <m:ctrlPr>
                          <a:rPr lang="zh-CN"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a:rPr>
                          <m:t>𝑎</m:t>
                        </m:r>
                      </m:e>
                      <m:sub>
                        <m:r>
                          <a:rPr lang="en-US" altLang="zh-CN" sz="2400" i="1">
                            <a:solidFill>
                              <a:schemeClr val="tx1"/>
                            </a:solidFill>
                            <a:latin typeface="Cambria Math" panose="02040503050406030204"/>
                          </a:rPr>
                          <m:t>𝑘</m:t>
                        </m:r>
                      </m:sub>
                    </m:sSub>
                    <m:sSub>
                      <m:sSubPr>
                        <m:ctrlPr>
                          <a:rPr lang="zh-CN" altLang="zh-CN" sz="2400" i="1">
                            <a:solidFill>
                              <a:schemeClr val="tx1"/>
                            </a:solidFill>
                            <a:latin typeface="Cambria Math" panose="02040503050406030204" pitchFamily="18" charset="0"/>
                          </a:rPr>
                        </m:ctrlPr>
                      </m:sSubPr>
                      <m:e>
                        <m:acc>
                          <m:accPr>
                            <m:chr m:val="̃"/>
                            <m:ctrlPr>
                              <a:rPr lang="zh-CN" altLang="zh-CN" sz="2400" i="1">
                                <a:solidFill>
                                  <a:schemeClr val="tx1"/>
                                </a:solidFill>
                                <a:latin typeface="Cambria Math" panose="02040503050406030204" pitchFamily="18" charset="0"/>
                              </a:rPr>
                            </m:ctrlPr>
                          </m:accPr>
                          <m:e>
                            <m:r>
                              <m:rPr>
                                <m:sty m:val="p"/>
                              </m:rPr>
                              <a:rPr lang="en-US" altLang="zh-CN" sz="2400">
                                <a:solidFill>
                                  <a:schemeClr val="tx1"/>
                                </a:solidFill>
                                <a:latin typeface="Cambria Math" panose="02040503050406030204"/>
                              </a:rPr>
                              <m:t>M</m:t>
                            </m:r>
                          </m:e>
                        </m:acc>
                      </m:e>
                      <m:sub>
                        <m:r>
                          <a:rPr lang="en-US" altLang="zh-CN" sz="2400" i="1">
                            <a:solidFill>
                              <a:schemeClr val="tx1"/>
                            </a:solidFill>
                            <a:latin typeface="Cambria Math" panose="02040503050406030204"/>
                          </a:rPr>
                          <m:t>𝑘</m:t>
                        </m:r>
                      </m:sub>
                    </m:sSub>
                    <m:r>
                      <a:rPr lang="zh-CN" altLang="zh-CN" sz="2400" i="1">
                        <a:solidFill>
                          <a:schemeClr val="tx1"/>
                        </a:solidFill>
                        <a:latin typeface="Cambria Math" panose="02040503050406030204"/>
                      </a:rPr>
                      <m:t>，</m:t>
                    </m:r>
                    <m:sSub>
                      <m:sSubPr>
                        <m:ctrlPr>
                          <a:rPr lang="zh-CN" altLang="zh-CN" sz="2400" i="1">
                            <a:solidFill>
                              <a:schemeClr val="tx1"/>
                            </a:solidFill>
                            <a:latin typeface="Cambria Math" panose="02040503050406030204" pitchFamily="18" charset="0"/>
                          </a:rPr>
                        </m:ctrlPr>
                      </m:sSubPr>
                      <m:e>
                        <m:acc>
                          <m:accPr>
                            <m:chr m:val="̃"/>
                            <m:ctrlPr>
                              <a:rPr lang="zh-CN" altLang="zh-CN" sz="2400" i="1">
                                <a:solidFill>
                                  <a:schemeClr val="tx1"/>
                                </a:solidFill>
                                <a:latin typeface="Cambria Math" panose="02040503050406030204" pitchFamily="18" charset="0"/>
                              </a:rPr>
                            </m:ctrlPr>
                          </m:accPr>
                          <m:e>
                            <m:r>
                              <m:rPr>
                                <m:sty m:val="p"/>
                              </m:rPr>
                              <a:rPr lang="en-US" altLang="zh-CN" sz="2400">
                                <a:solidFill>
                                  <a:schemeClr val="tx1"/>
                                </a:solidFill>
                                <a:latin typeface="Cambria Math" panose="02040503050406030204"/>
                              </a:rPr>
                              <m:t>C</m:t>
                            </m:r>
                          </m:e>
                        </m:acc>
                      </m:e>
                      <m:sub>
                        <m:r>
                          <a:rPr lang="en-US" altLang="zh-CN" sz="2400" i="1">
                            <a:solidFill>
                              <a:schemeClr val="tx1"/>
                            </a:solidFill>
                            <a:latin typeface="Cambria Math" panose="02040503050406030204"/>
                          </a:rPr>
                          <m:t>𝑠</m:t>
                        </m:r>
                      </m:sub>
                    </m:sSub>
                    <m:r>
                      <a:rPr lang="en-US" altLang="zh-CN" sz="2400" i="1">
                        <a:solidFill>
                          <a:schemeClr val="tx1"/>
                        </a:solidFill>
                        <a:latin typeface="Cambria Math" panose="02040503050406030204"/>
                      </a:rPr>
                      <m:t>=</m:t>
                    </m:r>
                    <m:nary>
                      <m:naryPr>
                        <m:chr m:val="∑"/>
                        <m:limLoc m:val="undOvr"/>
                        <m:ctrlPr>
                          <a:rPr lang="zh-CN" altLang="zh-CN" sz="2400" i="1">
                            <a:solidFill>
                              <a:schemeClr val="tx1"/>
                            </a:solidFill>
                            <a:latin typeface="Cambria Math" panose="02040503050406030204" pitchFamily="18" charset="0"/>
                          </a:rPr>
                        </m:ctrlPr>
                      </m:naryPr>
                      <m:sub>
                        <m:r>
                          <a:rPr lang="en-US" altLang="zh-CN" sz="2400" i="1">
                            <a:solidFill>
                              <a:schemeClr val="tx1"/>
                            </a:solidFill>
                            <a:latin typeface="Cambria Math" panose="02040503050406030204"/>
                          </a:rPr>
                          <m:t>𝑗</m:t>
                        </m:r>
                        <m:r>
                          <a:rPr lang="en-US" altLang="zh-CN" sz="2400" i="1">
                            <a:solidFill>
                              <a:schemeClr val="tx1"/>
                            </a:solidFill>
                            <a:latin typeface="Cambria Math" panose="02040503050406030204"/>
                          </a:rPr>
                          <m:t>=1</m:t>
                        </m:r>
                      </m:sub>
                      <m:sup>
                        <m:r>
                          <a:rPr lang="en-US" altLang="zh-CN" sz="2400" i="1">
                            <a:solidFill>
                              <a:schemeClr val="tx1"/>
                            </a:solidFill>
                            <a:latin typeface="Cambria Math" panose="02040503050406030204"/>
                          </a:rPr>
                          <m:t>𝑛</m:t>
                        </m:r>
                      </m:sup>
                      <m:e>
                        <m:sSub>
                          <m:sSubPr>
                            <m:ctrlPr>
                              <a:rPr lang="zh-CN" altLang="zh-CN" sz="2400" i="1">
                                <a:solidFill>
                                  <a:schemeClr val="tx1"/>
                                </a:solidFill>
                                <a:latin typeface="Cambria Math" panose="02040503050406030204" pitchFamily="18" charset="0"/>
                              </a:rPr>
                            </m:ctrlPr>
                          </m:sSubPr>
                          <m:e>
                            <m:acc>
                              <m:accPr>
                                <m:chr m:val="̃"/>
                                <m:ctrlPr>
                                  <a:rPr lang="zh-CN" altLang="zh-CN" sz="2400" i="1">
                                    <a:solidFill>
                                      <a:schemeClr val="tx1"/>
                                    </a:solidFill>
                                    <a:latin typeface="Cambria Math" panose="02040503050406030204" pitchFamily="18" charset="0"/>
                                  </a:rPr>
                                </m:ctrlPr>
                              </m:accPr>
                              <m:e>
                                <m:r>
                                  <m:rPr>
                                    <m:sty m:val="p"/>
                                  </m:rPr>
                                  <a:rPr lang="en-US" altLang="zh-CN" sz="2400">
                                    <a:solidFill>
                                      <a:schemeClr val="tx1"/>
                                    </a:solidFill>
                                    <a:latin typeface="Cambria Math" panose="02040503050406030204"/>
                                  </a:rPr>
                                  <m:t>C</m:t>
                                </m:r>
                              </m:e>
                            </m:acc>
                          </m:e>
                          <m:sub>
                            <m:r>
                              <a:rPr lang="en-US" altLang="zh-CN" sz="2400" i="1">
                                <a:solidFill>
                                  <a:schemeClr val="tx1"/>
                                </a:solidFill>
                                <a:latin typeface="Cambria Math" panose="02040503050406030204"/>
                              </a:rPr>
                              <m:t>𝑗</m:t>
                            </m:r>
                          </m:sub>
                        </m:sSub>
                      </m:e>
                    </m:nary>
                  </m:oMath>
                </a14:m>
                <a:r>
                  <a:rPr lang="en-US" altLang="zh-CN" sz="2400" dirty="0">
                    <a:solidFill>
                      <a:schemeClr val="tx1"/>
                    </a:solidFill>
                  </a:rPr>
                  <a:t>					(3. 6)</a:t>
                </a:r>
                <a:endParaRPr lang="zh-CN" altLang="zh-CN" sz="2400" dirty="0">
                  <a:solidFill>
                    <a:schemeClr val="tx1"/>
                  </a:solidFill>
                </a:endParaRPr>
              </a:p>
              <a:p>
                <a:pPr marL="0" indent="0">
                  <a:buNone/>
                </a:pPr>
                <a:r>
                  <a:rPr lang="zh-CN" altLang="en-US" sz="2400" dirty="0">
                    <a:solidFill>
                      <a:schemeClr val="tx1"/>
                    </a:solidFill>
                  </a:rPr>
                  <a:t>⑥</a:t>
                </a:r>
                <a:r>
                  <a:rPr lang="zh-CN" altLang="zh-CN" sz="2400" dirty="0">
                    <a:solidFill>
                      <a:schemeClr val="tx1"/>
                    </a:solidFill>
                  </a:rPr>
                  <a:t>比较</a:t>
                </a:r>
                <a14:m>
                  <m:oMath xmlns:m="http://schemas.openxmlformats.org/officeDocument/2006/math">
                    <m:sSub>
                      <m:sSubPr>
                        <m:ctrlPr>
                          <a:rPr lang="zh-CN"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a:rPr>
                          <m:t>𝐶</m:t>
                        </m:r>
                      </m:e>
                      <m:sub>
                        <m:r>
                          <a:rPr lang="en-US" altLang="zh-CN" sz="2400" i="1">
                            <a:solidFill>
                              <a:schemeClr val="tx1"/>
                            </a:solidFill>
                            <a:latin typeface="Cambria Math" panose="02040503050406030204"/>
                          </a:rPr>
                          <m:t>𝑠</m:t>
                        </m:r>
                      </m:sub>
                    </m:sSub>
                  </m:oMath>
                </a14:m>
                <a:r>
                  <a:rPr lang="zh-CN" altLang="zh-CN" sz="2400" dirty="0">
                    <a:solidFill>
                      <a:schemeClr val="tx1"/>
                    </a:solidFill>
                  </a:rPr>
                  <a:t>与</a:t>
                </a:r>
                <a14:m>
                  <m:oMath xmlns:m="http://schemas.openxmlformats.org/officeDocument/2006/math">
                    <m:sSub>
                      <m:sSubPr>
                        <m:ctrlPr>
                          <a:rPr lang="zh-CN" altLang="zh-CN" sz="2400" i="1">
                            <a:solidFill>
                              <a:schemeClr val="tx1"/>
                            </a:solidFill>
                            <a:latin typeface="Cambria Math" panose="02040503050406030204" pitchFamily="18" charset="0"/>
                          </a:rPr>
                        </m:ctrlPr>
                      </m:sSubPr>
                      <m:e>
                        <m:acc>
                          <m:accPr>
                            <m:chr m:val="̃"/>
                            <m:ctrlPr>
                              <a:rPr lang="zh-CN" altLang="zh-CN" sz="2400" i="1">
                                <a:solidFill>
                                  <a:schemeClr val="tx1"/>
                                </a:solidFill>
                                <a:latin typeface="Cambria Math" panose="02040503050406030204" pitchFamily="18" charset="0"/>
                              </a:rPr>
                            </m:ctrlPr>
                          </m:accPr>
                          <m:e>
                            <m:r>
                              <m:rPr>
                                <m:sty m:val="p"/>
                              </m:rPr>
                              <a:rPr lang="en-US" altLang="zh-CN" sz="2400">
                                <a:solidFill>
                                  <a:schemeClr val="tx1"/>
                                </a:solidFill>
                                <a:latin typeface="Cambria Math" panose="02040503050406030204"/>
                              </a:rPr>
                              <m:t>C</m:t>
                            </m:r>
                          </m:e>
                        </m:acc>
                      </m:e>
                      <m:sub>
                        <m:r>
                          <a:rPr lang="en-US" altLang="zh-CN" sz="2400" i="1">
                            <a:solidFill>
                              <a:schemeClr val="tx1"/>
                            </a:solidFill>
                            <a:latin typeface="Cambria Math" panose="02040503050406030204"/>
                          </a:rPr>
                          <m:t>𝑠</m:t>
                        </m:r>
                      </m:sub>
                    </m:sSub>
                  </m:oMath>
                </a14:m>
                <a:r>
                  <a:rPr lang="zh-CN" altLang="zh-CN" sz="2400" dirty="0">
                    <a:solidFill>
                      <a:schemeClr val="tx1"/>
                    </a:solidFill>
                  </a:rPr>
                  <a:t>，</a:t>
                </a:r>
                <a14:m>
                  <m:oMath xmlns:m="http://schemas.openxmlformats.org/officeDocument/2006/math">
                    <m:sSub>
                      <m:sSubPr>
                        <m:ctrlPr>
                          <a:rPr lang="zh-CN"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a:rPr>
                          <m:t>𝑀</m:t>
                        </m:r>
                      </m:e>
                      <m:sub>
                        <m:r>
                          <a:rPr lang="en-US" altLang="zh-CN" sz="2400" i="1">
                            <a:solidFill>
                              <a:schemeClr val="tx1"/>
                            </a:solidFill>
                            <a:latin typeface="Cambria Math" panose="02040503050406030204"/>
                          </a:rPr>
                          <m:t>𝑠</m:t>
                        </m:r>
                      </m:sub>
                    </m:sSub>
                  </m:oMath>
                </a14:m>
                <a:r>
                  <a:rPr lang="zh-CN" altLang="zh-CN" sz="2400" dirty="0">
                    <a:solidFill>
                      <a:schemeClr val="tx1"/>
                    </a:solidFill>
                  </a:rPr>
                  <a:t>与</a:t>
                </a:r>
                <a14:m>
                  <m:oMath xmlns:m="http://schemas.openxmlformats.org/officeDocument/2006/math">
                    <m:sSub>
                      <m:sSubPr>
                        <m:ctrlPr>
                          <a:rPr lang="zh-CN" altLang="zh-CN" sz="2400" i="1">
                            <a:solidFill>
                              <a:schemeClr val="tx1"/>
                            </a:solidFill>
                            <a:latin typeface="Cambria Math" panose="02040503050406030204" pitchFamily="18" charset="0"/>
                          </a:rPr>
                        </m:ctrlPr>
                      </m:sSubPr>
                      <m:e>
                        <m:acc>
                          <m:accPr>
                            <m:chr m:val="̃"/>
                            <m:ctrlPr>
                              <a:rPr lang="zh-CN" altLang="zh-CN" sz="2400" i="1">
                                <a:solidFill>
                                  <a:schemeClr val="tx1"/>
                                </a:solidFill>
                                <a:latin typeface="Cambria Math" panose="02040503050406030204" pitchFamily="18" charset="0"/>
                              </a:rPr>
                            </m:ctrlPr>
                          </m:accPr>
                          <m:e>
                            <m:r>
                              <m:rPr>
                                <m:sty m:val="p"/>
                              </m:rPr>
                              <a:rPr lang="en-US" altLang="zh-CN" sz="2400">
                                <a:solidFill>
                                  <a:schemeClr val="tx1"/>
                                </a:solidFill>
                                <a:latin typeface="Cambria Math" panose="02040503050406030204"/>
                              </a:rPr>
                              <m:t>M</m:t>
                            </m:r>
                          </m:e>
                        </m:acc>
                      </m:e>
                      <m:sub>
                        <m:r>
                          <a:rPr lang="en-US" altLang="zh-CN" sz="2400" i="1">
                            <a:solidFill>
                              <a:schemeClr val="tx1"/>
                            </a:solidFill>
                            <a:latin typeface="Cambria Math" panose="02040503050406030204"/>
                          </a:rPr>
                          <m:t>𝑠</m:t>
                        </m:r>
                      </m:sub>
                    </m:sSub>
                  </m:oMath>
                </a14:m>
                <a:r>
                  <a:rPr lang="zh-CN" altLang="zh-CN" sz="2400" dirty="0">
                    <a:solidFill>
                      <a:schemeClr val="tx1"/>
                    </a:solidFill>
                  </a:rPr>
                  <a:t>是否一致？如果不一致，则返回步骤</a:t>
                </a:r>
                <a:r>
                  <a:rPr lang="en-US" altLang="zh-CN" sz="2400" dirty="0">
                    <a:solidFill>
                      <a:schemeClr val="tx1"/>
                    </a:solidFill>
                  </a:rPr>
                  <a:t>(4)</a:t>
                </a:r>
                <a:r>
                  <a:rPr lang="zh-CN" altLang="zh-CN" sz="2400" dirty="0">
                    <a:solidFill>
                      <a:schemeClr val="tx1"/>
                    </a:solidFill>
                  </a:rPr>
                  <a:t>继续；如果一致，则进行成本分析，研究解决方法。</a:t>
                </a:r>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1069975" y="1753394"/>
                <a:ext cx="10515600" cy="4572000"/>
              </a:xfrm>
              <a:blipFill rotWithShape="1">
                <a:blip r:embed="rId2"/>
                <a:stretch>
                  <a:fillRect t="-3" b="3"/>
                </a:stretch>
              </a:blipFill>
            </p:spPr>
            <p:txBody>
              <a:bodyPr/>
              <a:lstStyle/>
              <a:p>
                <a:r>
                  <a:rPr lang="zh-CN" altLang="en-US">
                    <a:noFill/>
                  </a:rPr>
                  <a:t> </a:t>
                </a:r>
              </a:p>
            </p:txBody>
          </p:sp>
        </mc:Fallback>
      </mc:AlternateContent>
      <p:sp>
        <p:nvSpPr>
          <p:cNvPr id="4" name="内容占位符 3"/>
          <p:cNvSpPr>
            <a:spLocks noGrp="1"/>
          </p:cNvSpPr>
          <p:nvPr>
            <p:ph idx="13"/>
          </p:nvPr>
        </p:nvSpPr>
        <p:spPr>
          <a:xfrm>
            <a:off x="841375" y="1143794"/>
            <a:ext cx="10747058" cy="464458"/>
          </a:xfrm>
        </p:spPr>
        <p:txBody>
          <a:bodyPr>
            <a:normAutofit/>
          </a:bodyPr>
          <a:lstStyle/>
          <a:p>
            <a:r>
              <a:rPr lang="en-US" altLang="zh-CN" b="1" dirty="0"/>
              <a:t>3.2.1 </a:t>
            </a:r>
            <a:r>
              <a:rPr lang="zh-CN" altLang="en-US" b="1" dirty="0"/>
              <a:t>功能分解法</a:t>
            </a:r>
            <a:r>
              <a:rPr lang="en-US" altLang="zh-CN" b="1" dirty="0"/>
              <a:t>——</a:t>
            </a:r>
            <a:r>
              <a:rPr lang="zh-CN" altLang="en-US" sz="1800" b="1" dirty="0"/>
              <a:t>成本估算步骤 </a:t>
            </a:r>
          </a:p>
        </p:txBody>
      </p:sp>
      <p:sp>
        <p:nvSpPr>
          <p:cNvPr id="6" name="灯片编号占位符 5">
            <a:extLst>
              <a:ext uri="{FF2B5EF4-FFF2-40B4-BE49-F238E27FC236}">
                <a16:creationId xmlns:a16="http://schemas.microsoft.com/office/drawing/2014/main" id="{E8520CD8-A802-4D5C-8DC1-CE65C83C24D5}"/>
              </a:ext>
            </a:extLst>
          </p:cNvPr>
          <p:cNvSpPr>
            <a:spLocks noGrp="1"/>
          </p:cNvSpPr>
          <p:nvPr>
            <p:ph type="sldNum" sz="quarter" idx="12"/>
          </p:nvPr>
        </p:nvSpPr>
        <p:spPr/>
        <p:txBody>
          <a:bodyPr/>
          <a:lstStyle/>
          <a:p>
            <a:fld id="{B6F15528-21DE-4FAA-801E-634DDDAF4B2B}" type="slidenum">
              <a:rPr lang="en-US" smtClean="0"/>
              <a:t>228</a:t>
            </a:fld>
            <a:endParaRPr lang="en-US" dirty="0"/>
          </a:p>
        </p:txBody>
      </p:sp>
      <p:sp>
        <p:nvSpPr>
          <p:cNvPr id="7" name="灯片编号占位符 8">
            <a:extLst>
              <a:ext uri="{FF2B5EF4-FFF2-40B4-BE49-F238E27FC236}">
                <a16:creationId xmlns:a16="http://schemas.microsoft.com/office/drawing/2014/main" id="{D01F2B56-CFA7-4373-868C-C366D5E0285E}"/>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228</a:t>
            </a:fld>
            <a:endParaRPr kumimoji="0" lang="en-US" altLang="zh-CN" sz="1800" dirty="0">
              <a:latin typeface="Times New Roman" panose="02020603050405020304" pitchFamily="18" charset="0"/>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软件的成本测算</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69975" y="1753394"/>
                <a:ext cx="10515600" cy="4572000"/>
              </a:xfrm>
            </p:spPr>
            <p:txBody>
              <a:bodyPr>
                <a:normAutofit fontScale="85000" lnSpcReduction="10000"/>
              </a:bodyPr>
              <a:lstStyle/>
              <a:p>
                <a:pPr marL="0" lvl="0" indent="0">
                  <a:buNone/>
                </a:pPr>
                <a:r>
                  <a:rPr lang="en-US" altLang="zh-CN" sz="2400" dirty="0">
                    <a:solidFill>
                      <a:schemeClr val="tx1"/>
                    </a:solidFill>
                  </a:rPr>
                  <a:t>       </a:t>
                </a:r>
                <a:r>
                  <a:rPr lang="zh-CN" altLang="zh-CN" sz="2400" dirty="0">
                    <a:solidFill>
                      <a:schemeClr val="tx1"/>
                    </a:solidFill>
                  </a:rPr>
                  <a:t>驱动因子法又称为影响因子法，是一种在统计模型的基础上通过引入更多的对</a:t>
                </a:r>
                <a:r>
                  <a:rPr lang="en-US" altLang="zh-CN" sz="2400" dirty="0">
                    <a:solidFill>
                      <a:schemeClr val="tx1"/>
                    </a:solidFill>
                  </a:rPr>
                  <a:t>y</a:t>
                </a:r>
                <a:r>
                  <a:rPr lang="zh-CN" altLang="zh-CN" sz="2400" dirty="0">
                    <a:solidFill>
                      <a:schemeClr val="tx1"/>
                    </a:solidFill>
                  </a:rPr>
                  <a:t>有影响的要素来完成对统计模型估计值的修正的一种定性与定量相结合的方法。</a:t>
                </a:r>
                <a:endParaRPr lang="en-US" altLang="zh-CN" sz="2400" dirty="0">
                  <a:solidFill>
                    <a:schemeClr val="tx1"/>
                  </a:solidFill>
                </a:endParaRPr>
              </a:p>
              <a:p>
                <a:pPr marL="0" lvl="0" indent="0">
                  <a:buNone/>
                </a:pPr>
                <a:r>
                  <a:rPr lang="en-US" altLang="zh-CN" sz="2400" dirty="0">
                    <a:solidFill>
                      <a:schemeClr val="tx1"/>
                    </a:solidFill>
                  </a:rPr>
                  <a:t>      </a:t>
                </a:r>
                <a:r>
                  <a:rPr lang="zh-CN" altLang="zh-CN" sz="2400" dirty="0">
                    <a:solidFill>
                      <a:schemeClr val="tx1"/>
                    </a:solidFill>
                  </a:rPr>
                  <a:t>驱动因子法的求解方法是：①确定对因变量</a:t>
                </a:r>
                <a:r>
                  <a:rPr lang="en-US" altLang="zh-CN" sz="2400" dirty="0">
                    <a:solidFill>
                      <a:schemeClr val="tx1"/>
                    </a:solidFill>
                  </a:rPr>
                  <a:t>y</a:t>
                </a:r>
                <a:r>
                  <a:rPr lang="zh-CN" altLang="zh-CN" sz="2400" dirty="0">
                    <a:solidFill>
                      <a:schemeClr val="tx1"/>
                    </a:solidFill>
                  </a:rPr>
                  <a:t>作出估计的统计模型</a:t>
                </a:r>
                <a14:m>
                  <m:oMath xmlns:m="http://schemas.openxmlformats.org/officeDocument/2006/math">
                    <m:r>
                      <a:rPr lang="en-US" altLang="zh-CN" sz="2400" b="0" i="1">
                        <a:solidFill>
                          <a:schemeClr val="tx1"/>
                        </a:solidFill>
                        <a:latin typeface="Cambria Math" panose="02040503050406030204"/>
                      </a:rPr>
                      <m:t>𝑦</m:t>
                    </m:r>
                    <m:r>
                      <a:rPr lang="en-US" altLang="zh-CN" sz="2400" b="0">
                        <a:solidFill>
                          <a:schemeClr val="tx1"/>
                        </a:solidFill>
                        <a:latin typeface="Cambria Math" panose="02040503050406030204"/>
                      </a:rPr>
                      <m:t>=</m:t>
                    </m:r>
                    <m:r>
                      <a:rPr lang="en-US" altLang="zh-CN" sz="2400" b="0" i="1">
                        <a:solidFill>
                          <a:schemeClr val="tx1"/>
                        </a:solidFill>
                        <a:latin typeface="Cambria Math" panose="02040503050406030204"/>
                      </a:rPr>
                      <m:t>𝑔</m:t>
                    </m:r>
                    <m:r>
                      <a:rPr lang="en-US" altLang="zh-CN" sz="2400" b="0">
                        <a:solidFill>
                          <a:schemeClr val="tx1"/>
                        </a:solidFill>
                        <a:latin typeface="Cambria Math" panose="02040503050406030204"/>
                      </a:rPr>
                      <m:t>(</m:t>
                    </m:r>
                    <m:sSub>
                      <m:sSubPr>
                        <m:ctrlPr>
                          <a:rPr lang="zh-CN" altLang="zh-CN" sz="2400" i="1">
                            <a:solidFill>
                              <a:schemeClr val="tx1"/>
                            </a:solidFill>
                            <a:latin typeface="Cambria Math" panose="02040503050406030204" pitchFamily="18" charset="0"/>
                          </a:rPr>
                        </m:ctrlPr>
                      </m:sSubPr>
                      <m:e>
                        <m:r>
                          <a:rPr lang="en-US" altLang="zh-CN" sz="2400" b="0" i="1">
                            <a:solidFill>
                              <a:schemeClr val="tx1"/>
                            </a:solidFill>
                            <a:latin typeface="Cambria Math" panose="02040503050406030204"/>
                          </a:rPr>
                          <m:t>𝑥</m:t>
                        </m:r>
                      </m:e>
                      <m:sub>
                        <m:r>
                          <a:rPr lang="en-US" altLang="zh-CN" sz="2400" b="0" i="1">
                            <a:solidFill>
                              <a:schemeClr val="tx1"/>
                            </a:solidFill>
                            <a:latin typeface="Cambria Math" panose="02040503050406030204"/>
                          </a:rPr>
                          <m:t>1</m:t>
                        </m:r>
                      </m:sub>
                    </m:sSub>
                    <m:r>
                      <a:rPr lang="zh-CN" altLang="zh-CN" sz="2400" b="0">
                        <a:solidFill>
                          <a:schemeClr val="tx1"/>
                        </a:solidFill>
                        <a:latin typeface="Cambria Math" panose="02040503050406030204"/>
                      </a:rPr>
                      <m:t>，</m:t>
                    </m:r>
                    <m:sSub>
                      <m:sSubPr>
                        <m:ctrlPr>
                          <a:rPr lang="zh-CN" altLang="zh-CN" sz="2400" i="1">
                            <a:solidFill>
                              <a:schemeClr val="tx1"/>
                            </a:solidFill>
                            <a:latin typeface="Cambria Math" panose="02040503050406030204" pitchFamily="18" charset="0"/>
                          </a:rPr>
                        </m:ctrlPr>
                      </m:sSubPr>
                      <m:e>
                        <m:r>
                          <a:rPr lang="en-US" altLang="zh-CN" sz="2400" b="0" i="1">
                            <a:solidFill>
                              <a:schemeClr val="tx1"/>
                            </a:solidFill>
                            <a:latin typeface="Cambria Math" panose="02040503050406030204"/>
                          </a:rPr>
                          <m:t>𝑥</m:t>
                        </m:r>
                      </m:e>
                      <m:sub>
                        <m:r>
                          <a:rPr lang="en-US" altLang="zh-CN" sz="2400" b="0" i="1">
                            <a:solidFill>
                              <a:schemeClr val="tx1"/>
                            </a:solidFill>
                            <a:latin typeface="Cambria Math" panose="02040503050406030204"/>
                          </a:rPr>
                          <m:t>2</m:t>
                        </m:r>
                      </m:sub>
                    </m:sSub>
                    <m:r>
                      <a:rPr lang="zh-CN" altLang="zh-CN" sz="2400" b="0">
                        <a:solidFill>
                          <a:schemeClr val="tx1"/>
                        </a:solidFill>
                        <a:latin typeface="Cambria Math" panose="02040503050406030204"/>
                      </a:rPr>
                      <m:t>，</m:t>
                    </m:r>
                    <m:r>
                      <a:rPr lang="en-US" altLang="zh-CN" sz="2400" b="0">
                        <a:solidFill>
                          <a:schemeClr val="tx1"/>
                        </a:solidFill>
                        <a:latin typeface="Cambria Math" panose="02040503050406030204"/>
                      </a:rPr>
                      <m:t>…</m:t>
                    </m:r>
                    <m:r>
                      <a:rPr lang="zh-CN" altLang="zh-CN" sz="2400" b="0">
                        <a:solidFill>
                          <a:schemeClr val="tx1"/>
                        </a:solidFill>
                        <a:latin typeface="Cambria Math" panose="02040503050406030204"/>
                      </a:rPr>
                      <m:t>，</m:t>
                    </m:r>
                    <m:sSub>
                      <m:sSubPr>
                        <m:ctrlPr>
                          <a:rPr lang="zh-CN" altLang="zh-CN" sz="2400" i="1">
                            <a:solidFill>
                              <a:schemeClr val="tx1"/>
                            </a:solidFill>
                            <a:latin typeface="Cambria Math" panose="02040503050406030204" pitchFamily="18" charset="0"/>
                          </a:rPr>
                        </m:ctrlPr>
                      </m:sSubPr>
                      <m:e>
                        <m:r>
                          <a:rPr lang="en-US" altLang="zh-CN" sz="2400" b="0" i="1">
                            <a:solidFill>
                              <a:schemeClr val="tx1"/>
                            </a:solidFill>
                            <a:latin typeface="Cambria Math" panose="02040503050406030204"/>
                          </a:rPr>
                          <m:t>𝑥</m:t>
                        </m:r>
                      </m:e>
                      <m:sub>
                        <m:r>
                          <a:rPr lang="en-US" altLang="zh-CN" sz="2400" b="0" i="1">
                            <a:solidFill>
                              <a:schemeClr val="tx1"/>
                            </a:solidFill>
                            <a:latin typeface="Cambria Math" panose="02040503050406030204"/>
                          </a:rPr>
                          <m:t>𝑛</m:t>
                        </m:r>
                      </m:sub>
                    </m:sSub>
                    <m:r>
                      <a:rPr lang="en-US" altLang="zh-CN" sz="2400" b="0">
                        <a:solidFill>
                          <a:schemeClr val="tx1"/>
                        </a:solidFill>
                        <a:latin typeface="Cambria Math" panose="02040503050406030204"/>
                      </a:rPr>
                      <m:t>)</m:t>
                    </m:r>
                  </m:oMath>
                </a14:m>
                <a:r>
                  <a:rPr lang="zh-CN" altLang="zh-CN" sz="2400" dirty="0">
                    <a:solidFill>
                      <a:schemeClr val="tx1"/>
                    </a:solidFill>
                  </a:rPr>
                  <a:t>，其中</a:t>
                </a:r>
                <a:r>
                  <a:rPr lang="en-US" altLang="zh-CN" sz="2400" dirty="0" err="1">
                    <a:solidFill>
                      <a:schemeClr val="tx1"/>
                    </a:solidFill>
                  </a:rPr>
                  <a:t>x</a:t>
                </a:r>
                <a:r>
                  <a:rPr lang="en-US" altLang="zh-CN" sz="2400" baseline="-25000" dirty="0" err="1">
                    <a:solidFill>
                      <a:schemeClr val="tx1"/>
                    </a:solidFill>
                  </a:rPr>
                  <a:t>j</a:t>
                </a:r>
                <a:r>
                  <a:rPr lang="zh-CN" altLang="zh-CN" sz="2400" dirty="0">
                    <a:solidFill>
                      <a:schemeClr val="tx1"/>
                    </a:solidFill>
                  </a:rPr>
                  <a:t>（</a:t>
                </a:r>
                <a:r>
                  <a:rPr lang="en-US" altLang="zh-CN" sz="2400" dirty="0">
                    <a:solidFill>
                      <a:schemeClr val="tx1"/>
                    </a:solidFill>
                  </a:rPr>
                  <a:t>1~n</a:t>
                </a:r>
                <a:r>
                  <a:rPr lang="zh-CN" altLang="zh-CN" sz="2400" dirty="0">
                    <a:solidFill>
                      <a:schemeClr val="tx1"/>
                    </a:solidFill>
                  </a:rPr>
                  <a:t>）是指通过定量估算发求得的对</a:t>
                </a:r>
                <a:r>
                  <a:rPr lang="en-US" altLang="zh-CN" sz="2400" dirty="0">
                    <a:solidFill>
                      <a:schemeClr val="tx1"/>
                    </a:solidFill>
                  </a:rPr>
                  <a:t>y</a:t>
                </a:r>
                <a:r>
                  <a:rPr lang="zh-CN" altLang="zh-CN" sz="2400" dirty="0">
                    <a:solidFill>
                      <a:schemeClr val="tx1"/>
                    </a:solidFill>
                  </a:rPr>
                  <a:t>有较大影响的几个要素；②引入综合影响要素</a:t>
                </a:r>
                <a:r>
                  <a:rPr lang="en-US" altLang="zh-CN" sz="2400" dirty="0">
                    <a:solidFill>
                      <a:schemeClr val="tx1"/>
                    </a:solidFill>
                  </a:rPr>
                  <a:t>U</a:t>
                </a:r>
                <a:r>
                  <a:rPr lang="zh-CN" altLang="zh-CN" sz="2400" dirty="0">
                    <a:solidFill>
                      <a:schemeClr val="tx1"/>
                    </a:solidFill>
                  </a:rPr>
                  <a:t>，</a:t>
                </a:r>
                <a:r>
                  <a:rPr lang="en-US" altLang="zh-CN" sz="2400" dirty="0">
                    <a:solidFill>
                      <a:schemeClr val="tx1"/>
                    </a:solidFill>
                  </a:rPr>
                  <a:t>U</a:t>
                </a:r>
                <a:r>
                  <a:rPr lang="zh-CN" altLang="zh-CN" sz="2400" dirty="0">
                    <a:solidFill>
                      <a:schemeClr val="tx1"/>
                    </a:solidFill>
                  </a:rPr>
                  <a:t>是指除了</a:t>
                </a:r>
                <a:r>
                  <a:rPr lang="en-US" altLang="zh-CN" sz="2400" dirty="0" err="1">
                    <a:solidFill>
                      <a:schemeClr val="tx1"/>
                    </a:solidFill>
                  </a:rPr>
                  <a:t>x</a:t>
                </a:r>
                <a:r>
                  <a:rPr lang="en-US" altLang="zh-CN" sz="2400" baseline="-25000" dirty="0" err="1">
                    <a:solidFill>
                      <a:schemeClr val="tx1"/>
                    </a:solidFill>
                  </a:rPr>
                  <a:t>j</a:t>
                </a:r>
                <a:r>
                  <a:rPr lang="zh-CN" altLang="zh-CN" sz="2400" dirty="0">
                    <a:solidFill>
                      <a:schemeClr val="tx1"/>
                    </a:solidFill>
                  </a:rPr>
                  <a:t>以外对</a:t>
                </a:r>
                <a:r>
                  <a:rPr lang="en-US" altLang="zh-CN" sz="2400" dirty="0">
                    <a:solidFill>
                      <a:schemeClr val="tx1"/>
                    </a:solidFill>
                  </a:rPr>
                  <a:t>y</a:t>
                </a:r>
                <a:r>
                  <a:rPr lang="zh-CN" altLang="zh-CN" sz="2400" dirty="0">
                    <a:solidFill>
                      <a:schemeClr val="tx1"/>
                    </a:solidFill>
                  </a:rPr>
                  <a:t>有影响的估计值。</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69975" y="1753394"/>
                <a:ext cx="10515600" cy="4572000"/>
              </a:xfrm>
              <a:blipFill>
                <a:blip r:embed="rId2"/>
                <a:stretch>
                  <a:fillRect l="-348" t="-267" r="-290"/>
                </a:stretch>
              </a:blipFill>
            </p:spPr>
            <p:txBody>
              <a:bodyPr/>
              <a:lstStyle/>
              <a:p>
                <a:r>
                  <a:rPr lang="zh-CN" altLang="en-US">
                    <a:noFill/>
                  </a:rPr>
                  <a:t> </a:t>
                </a:r>
              </a:p>
            </p:txBody>
          </p:sp>
        </mc:Fallback>
      </mc:AlternateContent>
      <p:sp>
        <p:nvSpPr>
          <p:cNvPr id="4" name="内容占位符 3"/>
          <p:cNvSpPr>
            <a:spLocks noGrp="1"/>
          </p:cNvSpPr>
          <p:nvPr>
            <p:ph idx="13"/>
          </p:nvPr>
        </p:nvSpPr>
        <p:spPr>
          <a:xfrm>
            <a:off x="841375" y="1143794"/>
            <a:ext cx="10747058" cy="464458"/>
          </a:xfrm>
        </p:spPr>
        <p:txBody>
          <a:bodyPr>
            <a:normAutofit/>
          </a:bodyPr>
          <a:lstStyle/>
          <a:p>
            <a:r>
              <a:rPr lang="en-US" altLang="zh-CN" b="1" dirty="0"/>
              <a:t>3.2.2 </a:t>
            </a:r>
            <a:r>
              <a:rPr lang="zh-CN" altLang="en-US" b="1" dirty="0"/>
              <a:t>驱动因子法</a:t>
            </a:r>
            <a:endParaRPr lang="zh-CN" altLang="en-US" sz="1800" b="1"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5975" y="4725194"/>
            <a:ext cx="3525661"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6175" y="5106193"/>
            <a:ext cx="838200" cy="376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灯片编号占位符 5">
            <a:extLst>
              <a:ext uri="{FF2B5EF4-FFF2-40B4-BE49-F238E27FC236}">
                <a16:creationId xmlns:a16="http://schemas.microsoft.com/office/drawing/2014/main" id="{861CB8AA-FEFC-4B3B-9835-F2FF42632D1F}"/>
              </a:ext>
            </a:extLst>
          </p:cNvPr>
          <p:cNvSpPr>
            <a:spLocks noGrp="1"/>
          </p:cNvSpPr>
          <p:nvPr>
            <p:ph type="sldNum" sz="quarter" idx="12"/>
          </p:nvPr>
        </p:nvSpPr>
        <p:spPr/>
        <p:txBody>
          <a:bodyPr/>
          <a:lstStyle/>
          <a:p>
            <a:fld id="{B6F15528-21DE-4FAA-801E-634DDDAF4B2B}" type="slidenum">
              <a:rPr lang="en-US" smtClean="0"/>
              <a:t>229</a:t>
            </a:fld>
            <a:endParaRPr lang="en-US" dirty="0"/>
          </a:p>
        </p:txBody>
      </p:sp>
      <p:sp>
        <p:nvSpPr>
          <p:cNvPr id="8" name="灯片编号占位符 8">
            <a:extLst>
              <a:ext uri="{FF2B5EF4-FFF2-40B4-BE49-F238E27FC236}">
                <a16:creationId xmlns:a16="http://schemas.microsoft.com/office/drawing/2014/main" id="{342FFF4D-BD2F-4BDE-874F-2BEC9FA3C6F9}"/>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229</a:t>
            </a:fld>
            <a:endParaRPr kumimoji="0" lang="en-US" altLang="zh-CN" sz="1800" dirty="0">
              <a:latin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dirty="0"/>
              <a:t>1.1.3 </a:t>
            </a:r>
            <a:r>
              <a:rPr lang="zh-CN" altLang="en-US" dirty="0"/>
              <a:t>软件企业</a:t>
            </a:r>
          </a:p>
        </p:txBody>
      </p:sp>
      <p:sp>
        <p:nvSpPr>
          <p:cNvPr id="12" name="矩形 11"/>
          <p:cNvSpPr/>
          <p:nvPr/>
        </p:nvSpPr>
        <p:spPr>
          <a:xfrm>
            <a:off x="435314" y="2383291"/>
            <a:ext cx="5062786" cy="40945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内容占位符 3"/>
          <p:cNvSpPr txBox="1"/>
          <p:nvPr/>
        </p:nvSpPr>
        <p:spPr>
          <a:xfrm>
            <a:off x="435314" y="1898536"/>
            <a:ext cx="5062786" cy="464457"/>
          </a:xfrm>
          <a:prstGeom prst="rect">
            <a:avLst/>
          </a:prstGeom>
          <a:solidFill>
            <a:srgbClr val="FFC000"/>
          </a:solidFill>
          <a:ln>
            <a:solidFill>
              <a:srgbClr val="FFC000"/>
            </a:solidFill>
          </a:ln>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zh-CN" b="1" dirty="0">
                <a:solidFill>
                  <a:schemeClr val="bg1"/>
                </a:solidFill>
              </a:rPr>
              <a:t>事业部制组织结构</a:t>
            </a:r>
            <a:endParaRPr lang="zh-CN" altLang="en-US" b="1" dirty="0">
              <a:solidFill>
                <a:schemeClr val="bg1"/>
              </a:solidFill>
            </a:endParaRPr>
          </a:p>
        </p:txBody>
      </p:sp>
      <p:sp>
        <p:nvSpPr>
          <p:cNvPr id="15" name="矩形 14"/>
          <p:cNvSpPr/>
          <p:nvPr/>
        </p:nvSpPr>
        <p:spPr>
          <a:xfrm>
            <a:off x="5844215" y="2396370"/>
            <a:ext cx="5696951" cy="40814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内容占位符 3"/>
          <p:cNvSpPr txBox="1"/>
          <p:nvPr/>
        </p:nvSpPr>
        <p:spPr>
          <a:xfrm>
            <a:off x="5844215" y="1898537"/>
            <a:ext cx="5696952" cy="464457"/>
          </a:xfrm>
          <a:prstGeom prst="rect">
            <a:avLst/>
          </a:prstGeom>
          <a:solidFill>
            <a:srgbClr val="00B050"/>
          </a:solidFill>
        </p:spPr>
        <p:txBody>
          <a:bodyPr vert="horz" lIns="121917" tIns="60958" rIns="121917" bIns="60958" rtlCol="0">
            <a:normAutofit/>
          </a:bodyPr>
          <a:lstStyle>
            <a:lvl1pPr marL="0" indent="0" algn="l" defTabSz="1219835" rtl="0" eaLnBrk="1" latinLnBrk="0" hangingPunct="1">
              <a:lnSpc>
                <a:spcPct val="120000"/>
              </a:lnSpc>
              <a:spcBef>
                <a:spcPct val="20000"/>
              </a:spcBef>
              <a:buSzPct val="80000"/>
              <a:buFont typeface="Wingdings" panose="05000000000000000000" pitchFamily="2" charset="2"/>
              <a:buNone/>
              <a:defRPr sz="2000" b="0" kern="1200">
                <a:solidFill>
                  <a:schemeClr val="tx1">
                    <a:lumMod val="95000"/>
                    <a:lumOff val="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r>
              <a:rPr lang="zh-CN" altLang="en-US" b="1" dirty="0">
                <a:solidFill>
                  <a:schemeClr val="bg1"/>
                </a:solidFill>
              </a:rPr>
              <a:t>网络</a:t>
            </a:r>
            <a:r>
              <a:rPr lang="zh-CN" altLang="zh-CN" b="1" dirty="0">
                <a:solidFill>
                  <a:schemeClr val="bg1"/>
                </a:solidFill>
              </a:rPr>
              <a:t>式组织结构</a:t>
            </a:r>
            <a:endParaRPr lang="zh-CN" altLang="en-US" b="1" dirty="0">
              <a:solidFill>
                <a:schemeClr val="bg1"/>
              </a:solidFill>
            </a:endParaRPr>
          </a:p>
        </p:txBody>
      </p:sp>
      <p:sp>
        <p:nvSpPr>
          <p:cNvPr id="18" name="内容占位符 2"/>
          <p:cNvSpPr txBox="1"/>
          <p:nvPr/>
        </p:nvSpPr>
        <p:spPr>
          <a:xfrm>
            <a:off x="5932021" y="2417884"/>
            <a:ext cx="5426266" cy="2259111"/>
          </a:xfrm>
          <a:prstGeom prst="rect">
            <a:avLst/>
          </a:prstGeom>
        </p:spPr>
        <p:txBody>
          <a:bodyPr vert="horz" lIns="121917" tIns="60958" rIns="121917" bIns="60958" rtlCol="0">
            <a:noAutofit/>
          </a:bodyPr>
          <a:lstStyle>
            <a:lvl1pPr marL="457200" indent="-457200" algn="l" defTabSz="1219835" rtl="0" eaLnBrk="1" latinLnBrk="0" hangingPunct="1">
              <a:lnSpc>
                <a:spcPct val="12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None/>
            </a:pPr>
            <a:endParaRPr lang="zh-CN" altLang="en-US" sz="1800" dirty="0"/>
          </a:p>
        </p:txBody>
      </p:sp>
      <p:sp>
        <p:nvSpPr>
          <p:cNvPr id="2"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4"/>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8" name="对象 7"/>
          <p:cNvGraphicFramePr>
            <a:graphicFrameLocks noChangeAspect="1"/>
          </p:cNvGraphicFramePr>
          <p:nvPr/>
        </p:nvGraphicFramePr>
        <p:xfrm>
          <a:off x="6400006" y="3423675"/>
          <a:ext cx="4575969" cy="1897353"/>
        </p:xfrm>
        <a:graphic>
          <a:graphicData uri="http://schemas.openxmlformats.org/presentationml/2006/ole">
            <mc:AlternateContent xmlns:mc="http://schemas.openxmlformats.org/markup-compatibility/2006">
              <mc:Choice xmlns:v="urn:schemas-microsoft-com:vml" Requires="v">
                <p:oleObj spid="_x0000_s7673" name="Visio" r:id="rId3" imgW="6197600" imgH="2603500" progId="Visio.Drawing.11">
                  <p:embed/>
                </p:oleObj>
              </mc:Choice>
              <mc:Fallback>
                <p:oleObj name="Visio" r:id="rId3" imgW="6197600" imgH="260350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006" y="3423675"/>
                        <a:ext cx="4575969" cy="1897353"/>
                      </a:xfrm>
                      <a:prstGeom prst="rect">
                        <a:avLst/>
                      </a:prstGeom>
                      <a:noFill/>
                    </p:spPr>
                  </p:pic>
                </p:oleObj>
              </mc:Fallback>
            </mc:AlternateContent>
          </a:graphicData>
        </a:graphic>
      </p:graphicFrame>
      <p:sp>
        <p:nvSpPr>
          <p:cNvPr id="9" name="Rectangle 4"/>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0" name="对象 9"/>
          <p:cNvGraphicFramePr>
            <a:graphicFrameLocks noChangeAspect="1"/>
          </p:cNvGraphicFramePr>
          <p:nvPr/>
        </p:nvGraphicFramePr>
        <p:xfrm>
          <a:off x="612775" y="2958828"/>
          <a:ext cx="4662109" cy="2929805"/>
        </p:xfrm>
        <a:graphic>
          <a:graphicData uri="http://schemas.openxmlformats.org/presentationml/2006/ole">
            <mc:AlternateContent xmlns:mc="http://schemas.openxmlformats.org/markup-compatibility/2006">
              <mc:Choice xmlns:v="urn:schemas-microsoft-com:vml" Requires="v">
                <p:oleObj spid="_x0000_s7674" name="Visio" r:id="rId5" imgW="6997700" imgH="4381500" progId="Visio.Drawing.11">
                  <p:embed/>
                </p:oleObj>
              </mc:Choice>
              <mc:Fallback>
                <p:oleObj name="Visio" r:id="rId5" imgW="6997700" imgH="4381500" progId="Visio.Drawing.11">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775" y="2958828"/>
                        <a:ext cx="4662109" cy="2929805"/>
                      </a:xfrm>
                      <a:prstGeom prst="rect">
                        <a:avLst/>
                      </a:prstGeom>
                      <a:noFill/>
                    </p:spPr>
                  </p:pic>
                </p:oleObj>
              </mc:Fallback>
            </mc:AlternateContent>
          </a:graphicData>
        </a:graphic>
      </p:graphicFrame>
      <p:sp>
        <p:nvSpPr>
          <p:cNvPr id="17" name="TextBox 16"/>
          <p:cNvSpPr txBox="1"/>
          <p:nvPr/>
        </p:nvSpPr>
        <p:spPr>
          <a:xfrm>
            <a:off x="993775" y="1067594"/>
            <a:ext cx="3810000" cy="461665"/>
          </a:xfrm>
          <a:prstGeom prst="rect">
            <a:avLst/>
          </a:prstGeom>
          <a:noFill/>
        </p:spPr>
        <p:txBody>
          <a:bodyPr wrap="square" rtlCol="0">
            <a:spAutoFit/>
          </a:bodyPr>
          <a:lstStyle/>
          <a:p>
            <a:r>
              <a:rPr lang="en-US" altLang="zh-CN" dirty="0"/>
              <a:t>1</a:t>
            </a:r>
            <a:r>
              <a:rPr lang="zh-CN" altLang="en-US" dirty="0"/>
              <a:t>、软件企业的组织结构</a:t>
            </a:r>
          </a:p>
        </p:txBody>
      </p:sp>
      <p:sp>
        <p:nvSpPr>
          <p:cNvPr id="6" name="灯片编号占位符 5">
            <a:extLst>
              <a:ext uri="{FF2B5EF4-FFF2-40B4-BE49-F238E27FC236}">
                <a16:creationId xmlns:a16="http://schemas.microsoft.com/office/drawing/2014/main" id="{F1975B56-970E-4A4D-B408-1B8C5E9183AB}"/>
              </a:ext>
            </a:extLst>
          </p:cNvPr>
          <p:cNvSpPr>
            <a:spLocks noGrp="1"/>
          </p:cNvSpPr>
          <p:nvPr>
            <p:ph type="sldNum" sz="quarter" idx="12"/>
          </p:nvPr>
        </p:nvSpPr>
        <p:spPr/>
        <p:txBody>
          <a:bodyPr/>
          <a:lstStyle/>
          <a:p>
            <a:fld id="{B6F15528-21DE-4FAA-801E-634DDDAF4B2B}" type="slidenum">
              <a:rPr lang="en-US" smtClean="0"/>
              <a:t>23</a:t>
            </a:fld>
            <a:endParaRPr lang="en-US" dirty="0"/>
          </a:p>
        </p:txBody>
      </p:sp>
      <p:sp>
        <p:nvSpPr>
          <p:cNvPr id="19" name="灯片编号占位符 8">
            <a:extLst>
              <a:ext uri="{FF2B5EF4-FFF2-40B4-BE49-F238E27FC236}">
                <a16:creationId xmlns:a16="http://schemas.microsoft.com/office/drawing/2014/main" id="{DA554A14-11E7-491C-BA8C-4BABF7C59542}"/>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23</a:t>
            </a:fld>
            <a:endParaRPr kumimoji="0" lang="en-US" altLang="zh-CN" sz="1800">
              <a:latin typeface="Times New Roman" panose="02020603050405020304" pitchFamily="18" charset="0"/>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软件的成本测算</a:t>
            </a:r>
          </a:p>
        </p:txBody>
      </p:sp>
      <p:sp>
        <p:nvSpPr>
          <p:cNvPr id="4" name="内容占位符 3"/>
          <p:cNvSpPr>
            <a:spLocks noGrp="1"/>
          </p:cNvSpPr>
          <p:nvPr>
            <p:ph idx="13"/>
          </p:nvPr>
        </p:nvSpPr>
        <p:spPr>
          <a:xfrm>
            <a:off x="841375" y="1143794"/>
            <a:ext cx="10747058" cy="464458"/>
          </a:xfrm>
        </p:spPr>
        <p:txBody>
          <a:bodyPr>
            <a:normAutofit/>
          </a:bodyPr>
          <a:lstStyle/>
          <a:p>
            <a:r>
              <a:rPr lang="en-US" altLang="zh-CN" b="1" dirty="0"/>
              <a:t>3.2.2 </a:t>
            </a:r>
            <a:r>
              <a:rPr lang="zh-CN" altLang="en-US" b="1" dirty="0"/>
              <a:t>驱动因子法</a:t>
            </a:r>
            <a:endParaRPr lang="zh-CN" altLang="en-US" sz="1800" b="1" dirty="0"/>
          </a:p>
        </p:txBody>
      </p:sp>
      <p:sp>
        <p:nvSpPr>
          <p:cNvPr id="8" name="Text12"/>
          <p:cNvSpPr>
            <a:spLocks noChangeArrowheads="1"/>
          </p:cNvSpPr>
          <p:nvPr/>
        </p:nvSpPr>
        <p:spPr bwMode="auto">
          <a:xfrm>
            <a:off x="7633823" y="5163802"/>
            <a:ext cx="2081741" cy="923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B2DAD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defTabSz="330200">
              <a:spcBef>
                <a:spcPct val="20000"/>
              </a:spcBef>
              <a:spcAft>
                <a:spcPct val="20000"/>
              </a:spcAft>
            </a:pPr>
            <a:r>
              <a:rPr lang="en-US" altLang="zh-CN" sz="2000" b="1" dirty="0" err="1"/>
              <a:t>x</a:t>
            </a:r>
            <a:r>
              <a:rPr lang="en-US" altLang="zh-CN" sz="2000" b="1" baseline="-25000" dirty="0" err="1"/>
              <a:t>j</a:t>
            </a:r>
            <a:r>
              <a:rPr lang="zh-CN" altLang="zh-CN" sz="2000" b="1" dirty="0"/>
              <a:t>的数量不宜太多，否则求解统计模型较困难</a:t>
            </a:r>
            <a:endParaRPr lang="zh-CN" altLang="en-US" sz="2000" b="1" dirty="0"/>
          </a:p>
        </p:txBody>
      </p:sp>
      <p:sp>
        <p:nvSpPr>
          <p:cNvPr id="9" name="AutoShape 7"/>
          <p:cNvSpPr>
            <a:spLocks noChangeArrowheads="1"/>
          </p:cNvSpPr>
          <p:nvPr/>
        </p:nvSpPr>
        <p:spPr bwMode="auto">
          <a:xfrm>
            <a:off x="5163972" y="3965045"/>
            <a:ext cx="1295664" cy="1198757"/>
          </a:xfrm>
          <a:prstGeom prst="triangle">
            <a:avLst>
              <a:gd name="adj" fmla="val 50000"/>
            </a:avLst>
          </a:prstGeom>
          <a:solidFill>
            <a:srgbClr val="4D9F9D"/>
          </a:solidFill>
          <a:ln>
            <a:noFill/>
          </a:ln>
          <a:effectLst/>
          <a:extLst>
            <a:ext uri="{91240B29-F687-4F45-9708-019B960494DF}">
              <a14:hiddenLine xmlns:a14="http://schemas.microsoft.com/office/drawing/2010/main" w="6350">
                <a:solidFill>
                  <a:srgbClr val="080808"/>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sp>
        <p:nvSpPr>
          <p:cNvPr id="10" name="Freeform 8"/>
          <p:cNvSpPr/>
          <p:nvPr/>
        </p:nvSpPr>
        <p:spPr bwMode="auto">
          <a:xfrm>
            <a:off x="4394013" y="3335086"/>
            <a:ext cx="1588273" cy="2418309"/>
          </a:xfrm>
          <a:custGeom>
            <a:avLst/>
            <a:gdLst>
              <a:gd name="T0" fmla="*/ 0 w 986"/>
              <a:gd name="T1" fmla="*/ 1404 h 1404"/>
              <a:gd name="T2" fmla="*/ 814 w 986"/>
              <a:gd name="T3" fmla="*/ 0 h 1404"/>
              <a:gd name="T4" fmla="*/ 986 w 986"/>
              <a:gd name="T5" fmla="*/ 329 h 1404"/>
            </a:gdLst>
            <a:ahLst/>
            <a:cxnLst>
              <a:cxn ang="0">
                <a:pos x="T0" y="T1"/>
              </a:cxn>
              <a:cxn ang="0">
                <a:pos x="T2" y="T3"/>
              </a:cxn>
              <a:cxn ang="0">
                <a:pos x="T4" y="T5"/>
              </a:cxn>
            </a:cxnLst>
            <a:rect l="0" t="0" r="r" b="b"/>
            <a:pathLst>
              <a:path w="986" h="1404">
                <a:moveTo>
                  <a:pt x="0" y="1404"/>
                </a:moveTo>
                <a:lnTo>
                  <a:pt x="814" y="0"/>
                </a:lnTo>
                <a:lnTo>
                  <a:pt x="986" y="329"/>
                </a:lnTo>
              </a:path>
            </a:pathLst>
          </a:custGeom>
          <a:noFill/>
          <a:ln w="22225" cap="flat" cmpd="sng">
            <a:solidFill>
              <a:srgbClr val="4D9F9D"/>
            </a:solidFill>
            <a:prstDash val="solid"/>
            <a:round/>
            <a:headEnd type="none" w="med" len="med"/>
            <a:tailEnd type="triangle" w="med" len="med"/>
          </a:ln>
          <a:effectLst/>
          <a:extLst>
            <a:ext uri="{909E8E84-426E-40DD-AFC4-6F175D3DCCD1}">
              <a14:hiddenFill xmlns:a14="http://schemas.microsoft.com/office/drawing/2010/main">
                <a:solidFill>
                  <a:srgbClr val="B2DAD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sp>
        <p:nvSpPr>
          <p:cNvPr id="11" name="Freeform 9"/>
          <p:cNvSpPr/>
          <p:nvPr/>
        </p:nvSpPr>
        <p:spPr bwMode="auto">
          <a:xfrm>
            <a:off x="4708940" y="5136892"/>
            <a:ext cx="2614885" cy="485619"/>
          </a:xfrm>
          <a:custGeom>
            <a:avLst/>
            <a:gdLst>
              <a:gd name="T0" fmla="*/ 1623 w 1623"/>
              <a:gd name="T1" fmla="*/ 281 h 281"/>
              <a:gd name="T2" fmla="*/ 0 w 1623"/>
              <a:gd name="T3" fmla="*/ 277 h 281"/>
              <a:gd name="T4" fmla="*/ 174 w 1623"/>
              <a:gd name="T5" fmla="*/ 0 h 281"/>
            </a:gdLst>
            <a:ahLst/>
            <a:cxnLst>
              <a:cxn ang="0">
                <a:pos x="T0" y="T1"/>
              </a:cxn>
              <a:cxn ang="0">
                <a:pos x="T2" y="T3"/>
              </a:cxn>
              <a:cxn ang="0">
                <a:pos x="T4" y="T5"/>
              </a:cxn>
            </a:cxnLst>
            <a:rect l="0" t="0" r="r" b="b"/>
            <a:pathLst>
              <a:path w="1623" h="281">
                <a:moveTo>
                  <a:pt x="1623" y="281"/>
                </a:moveTo>
                <a:lnTo>
                  <a:pt x="0" y="277"/>
                </a:lnTo>
                <a:lnTo>
                  <a:pt x="174" y="0"/>
                </a:lnTo>
              </a:path>
            </a:pathLst>
          </a:custGeom>
          <a:noFill/>
          <a:ln w="22225" cap="flat" cmpd="sng">
            <a:solidFill>
              <a:srgbClr val="4D9F9D"/>
            </a:solidFill>
            <a:prstDash val="solid"/>
            <a:round/>
            <a:headEnd type="none" w="med" len="med"/>
            <a:tailEnd type="triangle" w="med" len="med"/>
          </a:ln>
          <a:effectLst/>
          <a:extLst>
            <a:ext uri="{909E8E84-426E-40DD-AFC4-6F175D3DCCD1}">
              <a14:hiddenFill xmlns:a14="http://schemas.microsoft.com/office/drawing/2010/main">
                <a:solidFill>
                  <a:srgbClr val="B2DAD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sp>
        <p:nvSpPr>
          <p:cNvPr id="12" name="Freeform 10"/>
          <p:cNvSpPr/>
          <p:nvPr/>
        </p:nvSpPr>
        <p:spPr bwMode="auto">
          <a:xfrm>
            <a:off x="5739272" y="2963227"/>
            <a:ext cx="1303103" cy="2425649"/>
          </a:xfrm>
          <a:custGeom>
            <a:avLst/>
            <a:gdLst>
              <a:gd name="T0" fmla="*/ 0 w 808"/>
              <a:gd name="T1" fmla="*/ 0 h 1408"/>
              <a:gd name="T2" fmla="*/ 808 w 808"/>
              <a:gd name="T3" fmla="*/ 1408 h 1408"/>
              <a:gd name="T4" fmla="*/ 430 w 808"/>
              <a:gd name="T5" fmla="*/ 1407 h 1408"/>
            </a:gdLst>
            <a:ahLst/>
            <a:cxnLst>
              <a:cxn ang="0">
                <a:pos x="T0" y="T1"/>
              </a:cxn>
              <a:cxn ang="0">
                <a:pos x="T2" y="T3"/>
              </a:cxn>
              <a:cxn ang="0">
                <a:pos x="T4" y="T5"/>
              </a:cxn>
            </a:cxnLst>
            <a:rect l="0" t="0" r="r" b="b"/>
            <a:pathLst>
              <a:path w="808" h="1408">
                <a:moveTo>
                  <a:pt x="0" y="0"/>
                </a:moveTo>
                <a:lnTo>
                  <a:pt x="808" y="1408"/>
                </a:lnTo>
                <a:lnTo>
                  <a:pt x="430" y="1407"/>
                </a:lnTo>
              </a:path>
            </a:pathLst>
          </a:custGeom>
          <a:noFill/>
          <a:ln w="22225" cap="flat" cmpd="sng">
            <a:solidFill>
              <a:srgbClr val="4D9F9D"/>
            </a:solidFill>
            <a:prstDash val="solid"/>
            <a:round/>
            <a:headEnd type="none" w="med" len="med"/>
            <a:tailEnd type="triangle" w="med" len="med"/>
          </a:ln>
          <a:effectLst/>
          <a:extLst>
            <a:ext uri="{909E8E84-426E-40DD-AFC4-6F175D3DCCD1}">
              <a14:hiddenFill xmlns:a14="http://schemas.microsoft.com/office/drawing/2010/main">
                <a:solidFill>
                  <a:srgbClr val="B2DAD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sp>
        <p:nvSpPr>
          <p:cNvPr id="13" name="Text12"/>
          <p:cNvSpPr>
            <a:spLocks noChangeArrowheads="1"/>
          </p:cNvSpPr>
          <p:nvPr/>
        </p:nvSpPr>
        <p:spPr bwMode="auto">
          <a:xfrm>
            <a:off x="2212975" y="5322888"/>
            <a:ext cx="1981312" cy="12311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B2DAD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defTabSz="330200">
              <a:spcBef>
                <a:spcPct val="20000"/>
              </a:spcBef>
              <a:spcAft>
                <a:spcPct val="20000"/>
              </a:spcAft>
            </a:pPr>
            <a:r>
              <a:rPr lang="zh-CN" altLang="zh-CN" sz="2000" b="1" dirty="0"/>
              <a:t>容易定量的影响要素归入</a:t>
            </a:r>
            <a:r>
              <a:rPr lang="en-US" altLang="zh-CN" sz="2000" b="1" dirty="0" err="1"/>
              <a:t>x</a:t>
            </a:r>
            <a:r>
              <a:rPr lang="en-US" altLang="zh-CN" sz="2000" b="1" baseline="-25000" dirty="0" err="1"/>
              <a:t>j</a:t>
            </a:r>
            <a:r>
              <a:rPr lang="zh-CN" altLang="zh-CN" sz="2000" b="1" dirty="0"/>
              <a:t>，不易于定量的影响因素归入</a:t>
            </a:r>
            <a:r>
              <a:rPr lang="en-US" altLang="zh-CN" sz="2000" b="1" dirty="0" err="1"/>
              <a:t>U</a:t>
            </a:r>
            <a:r>
              <a:rPr lang="en-US" altLang="zh-CN" sz="2000" b="1" baseline="-25000" dirty="0" err="1"/>
              <a:t>j</a:t>
            </a:r>
            <a:endParaRPr lang="zh-CN" altLang="en-US" sz="2000" b="1" dirty="0"/>
          </a:p>
        </p:txBody>
      </p:sp>
      <p:sp>
        <p:nvSpPr>
          <p:cNvPr id="14" name="Text12"/>
          <p:cNvSpPr>
            <a:spLocks noChangeArrowheads="1"/>
          </p:cNvSpPr>
          <p:nvPr/>
        </p:nvSpPr>
        <p:spPr bwMode="auto">
          <a:xfrm>
            <a:off x="4194287" y="2274553"/>
            <a:ext cx="2848087" cy="6155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B2DAD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ctr" defTabSz="330200">
              <a:spcBef>
                <a:spcPct val="20000"/>
              </a:spcBef>
              <a:spcAft>
                <a:spcPct val="20000"/>
              </a:spcAft>
            </a:pPr>
            <a:r>
              <a:rPr lang="zh-CN" altLang="zh-CN" sz="2000" b="1" dirty="0"/>
              <a:t>对</a:t>
            </a:r>
            <a:r>
              <a:rPr lang="en-US" altLang="zh-CN" sz="2000" b="1" dirty="0"/>
              <a:t>y</a:t>
            </a:r>
            <a:r>
              <a:rPr lang="zh-CN" altLang="zh-CN" sz="2000" b="1" dirty="0"/>
              <a:t>有重要影响的要素归入</a:t>
            </a:r>
            <a:r>
              <a:rPr lang="en-US" altLang="zh-CN" sz="2000" b="1" dirty="0" err="1"/>
              <a:t>x</a:t>
            </a:r>
            <a:r>
              <a:rPr lang="en-US" altLang="zh-CN" sz="2000" b="1" baseline="-25000" dirty="0" err="1"/>
              <a:t>j</a:t>
            </a:r>
            <a:r>
              <a:rPr lang="zh-CN" altLang="zh-CN" sz="2000" b="1" dirty="0"/>
              <a:t>，其他的归入</a:t>
            </a:r>
            <a:r>
              <a:rPr lang="en-US" altLang="zh-CN" sz="2000" b="1" dirty="0" err="1"/>
              <a:t>Uj</a:t>
            </a:r>
            <a:endParaRPr lang="zh-CN" altLang="en-US" sz="2000" b="1" dirty="0"/>
          </a:p>
        </p:txBody>
      </p:sp>
      <p:sp>
        <p:nvSpPr>
          <p:cNvPr id="6" name="矩形 5"/>
          <p:cNvSpPr/>
          <p:nvPr/>
        </p:nvSpPr>
        <p:spPr>
          <a:xfrm>
            <a:off x="3465258" y="1219994"/>
            <a:ext cx="7435173" cy="461665"/>
          </a:xfrm>
          <a:prstGeom prst="rect">
            <a:avLst/>
          </a:prstGeom>
        </p:spPr>
        <p:txBody>
          <a:bodyPr wrap="square">
            <a:spAutoFit/>
          </a:bodyPr>
          <a:lstStyle/>
          <a:p>
            <a:r>
              <a:rPr lang="zh-CN" altLang="zh-CN" dirty="0"/>
              <a:t>公式</a:t>
            </a:r>
            <a:r>
              <a:rPr lang="en-US" altLang="zh-CN" dirty="0"/>
              <a:t>3.7</a:t>
            </a:r>
            <a:r>
              <a:rPr lang="zh-CN" altLang="zh-CN" dirty="0"/>
              <a:t>中影响要素归入</a:t>
            </a:r>
            <a:r>
              <a:rPr lang="en-US" altLang="zh-CN" dirty="0" err="1"/>
              <a:t>x</a:t>
            </a:r>
            <a:r>
              <a:rPr lang="en-US" altLang="zh-CN" baseline="-25000" dirty="0" err="1"/>
              <a:t>j</a:t>
            </a:r>
            <a:r>
              <a:rPr lang="zh-CN" altLang="zh-CN" dirty="0"/>
              <a:t>（</a:t>
            </a:r>
            <a:r>
              <a:rPr lang="en-US" altLang="zh-CN" dirty="0"/>
              <a:t>1~n</a:t>
            </a:r>
            <a:r>
              <a:rPr lang="zh-CN" altLang="zh-CN" dirty="0"/>
              <a:t>）的基本原则有：</a:t>
            </a:r>
            <a:endParaRPr lang="zh-CN" altLang="en-US" dirty="0"/>
          </a:p>
        </p:txBody>
      </p:sp>
      <p:sp>
        <p:nvSpPr>
          <p:cNvPr id="5" name="灯片编号占位符 4">
            <a:extLst>
              <a:ext uri="{FF2B5EF4-FFF2-40B4-BE49-F238E27FC236}">
                <a16:creationId xmlns:a16="http://schemas.microsoft.com/office/drawing/2014/main" id="{4E245819-0A39-4791-A4EA-E29FA5B3593E}"/>
              </a:ext>
            </a:extLst>
          </p:cNvPr>
          <p:cNvSpPr>
            <a:spLocks noGrp="1"/>
          </p:cNvSpPr>
          <p:nvPr>
            <p:ph type="sldNum" sz="quarter" idx="12"/>
          </p:nvPr>
        </p:nvSpPr>
        <p:spPr/>
        <p:txBody>
          <a:bodyPr/>
          <a:lstStyle/>
          <a:p>
            <a:fld id="{B6F15528-21DE-4FAA-801E-634DDDAF4B2B}" type="slidenum">
              <a:rPr lang="en-US" smtClean="0"/>
              <a:t>230</a:t>
            </a:fld>
            <a:endParaRPr lang="en-US" dirty="0"/>
          </a:p>
        </p:txBody>
      </p:sp>
      <p:sp>
        <p:nvSpPr>
          <p:cNvPr id="15" name="灯片编号占位符 8">
            <a:extLst>
              <a:ext uri="{FF2B5EF4-FFF2-40B4-BE49-F238E27FC236}">
                <a16:creationId xmlns:a16="http://schemas.microsoft.com/office/drawing/2014/main" id="{5EDB9EF2-C022-4E63-B0E6-DBA01AB4A54A}"/>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230</a:t>
            </a:fld>
            <a:endParaRPr kumimoji="0" lang="en-US" altLang="zh-CN" sz="1800" dirty="0">
              <a:latin typeface="Times New Roman" panose="02020603050405020304" pitchFamily="18" charset="0"/>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软件成本测算</a:t>
            </a:r>
          </a:p>
        </p:txBody>
      </p:sp>
      <p:sp>
        <p:nvSpPr>
          <p:cNvPr id="4" name="内容占位符 3"/>
          <p:cNvSpPr>
            <a:spLocks noGrp="1"/>
          </p:cNvSpPr>
          <p:nvPr>
            <p:ph idx="13"/>
          </p:nvPr>
        </p:nvSpPr>
        <p:spPr>
          <a:xfrm>
            <a:off x="917575" y="1296194"/>
            <a:ext cx="10747058" cy="464458"/>
          </a:xfrm>
        </p:spPr>
        <p:txBody>
          <a:bodyPr>
            <a:normAutofit/>
          </a:bodyPr>
          <a:lstStyle/>
          <a:p>
            <a:r>
              <a:rPr lang="en-US" altLang="zh-CN" b="1" dirty="0"/>
              <a:t>3.2.2 </a:t>
            </a:r>
            <a:r>
              <a:rPr lang="zh-CN" altLang="en-US" b="1" dirty="0"/>
              <a:t>驱动因子法</a:t>
            </a:r>
            <a:r>
              <a:rPr lang="en-US" altLang="zh-CN" sz="1800" b="1" dirty="0"/>
              <a:t>——</a:t>
            </a:r>
            <a:r>
              <a:rPr lang="zh-CN" altLang="zh-CN" dirty="0"/>
              <a:t>结构化成本模型</a:t>
            </a:r>
            <a:r>
              <a:rPr lang="zh-CN" altLang="en-US" dirty="0"/>
              <a:t>中级模型</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375" y="2439194"/>
            <a:ext cx="2102126"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9932" y="5377498"/>
            <a:ext cx="589935"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5185" y="2210594"/>
            <a:ext cx="8621718"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灯片编号占位符 5">
            <a:extLst>
              <a:ext uri="{FF2B5EF4-FFF2-40B4-BE49-F238E27FC236}">
                <a16:creationId xmlns:a16="http://schemas.microsoft.com/office/drawing/2014/main" id="{B39EFDB2-5726-4479-B440-A3DF95BC7F24}"/>
              </a:ext>
            </a:extLst>
          </p:cNvPr>
          <p:cNvSpPr>
            <a:spLocks noGrp="1"/>
          </p:cNvSpPr>
          <p:nvPr>
            <p:ph type="sldNum" sz="quarter" idx="12"/>
          </p:nvPr>
        </p:nvSpPr>
        <p:spPr/>
        <p:txBody>
          <a:bodyPr/>
          <a:lstStyle/>
          <a:p>
            <a:fld id="{B6F15528-21DE-4FAA-801E-634DDDAF4B2B}" type="slidenum">
              <a:rPr lang="en-US" smtClean="0"/>
              <a:t>231</a:t>
            </a:fld>
            <a:endParaRPr lang="en-US" dirty="0"/>
          </a:p>
        </p:txBody>
      </p:sp>
      <p:sp>
        <p:nvSpPr>
          <p:cNvPr id="8" name="灯片编号占位符 8">
            <a:extLst>
              <a:ext uri="{FF2B5EF4-FFF2-40B4-BE49-F238E27FC236}">
                <a16:creationId xmlns:a16="http://schemas.microsoft.com/office/drawing/2014/main" id="{88C5C4AD-C3D3-4F16-BDC8-694F6FC5446E}"/>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231</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4699" y="352424"/>
            <a:ext cx="6086475" cy="429419"/>
          </a:xfrm>
        </p:spPr>
        <p:txBody>
          <a:bodyPr/>
          <a:lstStyle/>
          <a:p>
            <a:pPr marL="0" indent="0"/>
            <a:r>
              <a:rPr lang="en-US" altLang="zh-CN" dirty="0"/>
              <a:t>3.2.2 </a:t>
            </a:r>
            <a:r>
              <a:rPr lang="zh-CN" altLang="en-US" dirty="0"/>
              <a:t>驱动因子法</a:t>
            </a:r>
          </a:p>
        </p:txBody>
      </p:sp>
      <p:sp>
        <p:nvSpPr>
          <p:cNvPr id="93" name="矩形 92"/>
          <p:cNvSpPr/>
          <p:nvPr/>
        </p:nvSpPr>
        <p:spPr>
          <a:xfrm>
            <a:off x="19386" y="1619569"/>
            <a:ext cx="12192000" cy="133825"/>
          </a:xfrm>
          <a:prstGeom prst="rect">
            <a:avLst/>
          </a:prstGeom>
          <a:solidFill>
            <a:srgbClr val="F69200">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94" name="矩形 93"/>
          <p:cNvSpPr/>
          <p:nvPr/>
        </p:nvSpPr>
        <p:spPr>
          <a:xfrm>
            <a:off x="1251856" y="1945395"/>
            <a:ext cx="8352519" cy="906592"/>
          </a:xfrm>
          <a:prstGeom prst="rect">
            <a:avLst/>
          </a:prstGeom>
          <a:solidFill>
            <a:schemeClr val="tx2">
              <a:lumMod val="60000"/>
              <a:lumOff val="40000"/>
            </a:schemeClr>
          </a:solidFill>
          <a:ln w="12700" cap="flat" cmpd="sng" algn="ctr">
            <a:noFill/>
            <a:prstDash val="solid"/>
            <a:miter lim="800000"/>
          </a:ln>
          <a:effectLst/>
        </p:spPr>
        <p:txBody>
          <a:bodyPr rtlCol="0" anchor="ctr"/>
          <a:lstStyle/>
          <a:p>
            <a:pPr lvl="0" defTabSz="914400"/>
            <a:r>
              <a:rPr lang="en-US" altLang="zh-CN" sz="2000" dirty="0"/>
              <a:t>1</a:t>
            </a:r>
            <a:r>
              <a:rPr lang="zh-CN" altLang="en-US" sz="2000" dirty="0"/>
              <a:t>、</a:t>
            </a:r>
            <a:r>
              <a:rPr lang="zh-CN" altLang="zh-CN" sz="2000" dirty="0"/>
              <a:t>有机型又称为组织型，是指规模相对较小，结构简单的软件</a:t>
            </a:r>
            <a:r>
              <a:rPr lang="zh-CN" altLang="en-US" sz="2000" dirty="0"/>
              <a:t>工程</a:t>
            </a:r>
            <a:r>
              <a:rPr lang="zh-CN" altLang="zh-CN" sz="2000" dirty="0"/>
              <a:t>项目</a:t>
            </a:r>
            <a:endParaRPr lang="zh-CN" altLang="en-US" sz="2000" kern="0" dirty="0">
              <a:solidFill>
                <a:srgbClr val="FFFFFF"/>
              </a:solidFill>
              <a:latin typeface="宋体" panose="02010600030101010101" pitchFamily="2" charset="-122"/>
            </a:endParaRPr>
          </a:p>
        </p:txBody>
      </p:sp>
      <p:sp>
        <p:nvSpPr>
          <p:cNvPr id="95" name="矩形 94"/>
          <p:cNvSpPr/>
          <p:nvPr/>
        </p:nvSpPr>
        <p:spPr>
          <a:xfrm>
            <a:off x="1247724" y="3084329"/>
            <a:ext cx="8356651" cy="930666"/>
          </a:xfrm>
          <a:prstGeom prst="rect">
            <a:avLst/>
          </a:prstGeom>
          <a:solidFill>
            <a:srgbClr val="74B836"/>
          </a:solidFill>
          <a:ln w="12700" cap="flat" cmpd="sng" algn="ctr">
            <a:noFill/>
            <a:prstDash val="solid"/>
            <a:miter lim="800000"/>
          </a:ln>
          <a:effectLst/>
        </p:spPr>
        <p:txBody>
          <a:bodyPr rtlCol="0" anchor="ctr"/>
          <a:lstStyle/>
          <a:p>
            <a:pPr defTabSz="914400"/>
            <a:r>
              <a:rPr lang="en-US" altLang="zh-CN" sz="2000" dirty="0"/>
              <a:t>2</a:t>
            </a:r>
            <a:r>
              <a:rPr lang="zh-CN" altLang="en-US" sz="2000" dirty="0"/>
              <a:t>、</a:t>
            </a:r>
            <a:r>
              <a:rPr lang="zh-CN" altLang="zh-CN" sz="2000" dirty="0"/>
              <a:t>嵌入型是指此种软件要求在紧密联系的硬件、软件和操作的限制条件下运行，通常与某些硬件设备结合在一起</a:t>
            </a:r>
            <a:endParaRPr lang="zh-CN" altLang="en-US" sz="2000" kern="0" dirty="0">
              <a:solidFill>
                <a:srgbClr val="FFFFFF"/>
              </a:solidFill>
              <a:latin typeface="宋体" panose="02010600030101010101" pitchFamily="2" charset="-122"/>
            </a:endParaRPr>
          </a:p>
        </p:txBody>
      </p:sp>
      <p:sp>
        <p:nvSpPr>
          <p:cNvPr id="98" name="矩形 97"/>
          <p:cNvSpPr/>
          <p:nvPr/>
        </p:nvSpPr>
        <p:spPr>
          <a:xfrm>
            <a:off x="0" y="6697981"/>
            <a:ext cx="6426200" cy="45719"/>
          </a:xfrm>
          <a:prstGeom prst="rect">
            <a:avLst/>
          </a:prstGeom>
          <a:solidFill>
            <a:srgbClr val="F69200">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nvGrpSpPr>
          <p:cNvPr id="99" name="组合 98"/>
          <p:cNvGrpSpPr/>
          <p:nvPr/>
        </p:nvGrpSpPr>
        <p:grpSpPr>
          <a:xfrm>
            <a:off x="9745207" y="2940062"/>
            <a:ext cx="2436811" cy="2776346"/>
            <a:chOff x="7130094" y="1334396"/>
            <a:chExt cx="4279900" cy="4189413"/>
          </a:xfrm>
        </p:grpSpPr>
        <p:sp>
          <p:nvSpPr>
            <p:cNvPr id="100" name="Freeform 5"/>
            <p:cNvSpPr>
              <a:spLocks noEditPoints="1"/>
            </p:cNvSpPr>
            <p:nvPr/>
          </p:nvSpPr>
          <p:spPr bwMode="auto">
            <a:xfrm>
              <a:off x="7130094" y="1334396"/>
              <a:ext cx="4279900" cy="4189413"/>
            </a:xfrm>
            <a:custGeom>
              <a:avLst/>
              <a:gdLst>
                <a:gd name="T0" fmla="*/ 150 w 578"/>
                <a:gd name="T1" fmla="*/ 130 h 566"/>
                <a:gd name="T2" fmla="*/ 141 w 578"/>
                <a:gd name="T3" fmla="*/ 288 h 566"/>
                <a:gd name="T4" fmla="*/ 68 w 578"/>
                <a:gd name="T5" fmla="*/ 228 h 566"/>
                <a:gd name="T6" fmla="*/ 51 w 578"/>
                <a:gd name="T7" fmla="*/ 121 h 566"/>
                <a:gd name="T8" fmla="*/ 61 w 578"/>
                <a:gd name="T9" fmla="*/ 229 h 566"/>
                <a:gd name="T10" fmla="*/ 21 w 578"/>
                <a:gd name="T11" fmla="*/ 297 h 566"/>
                <a:gd name="T12" fmla="*/ 40 w 578"/>
                <a:gd name="T13" fmla="*/ 297 h 566"/>
                <a:gd name="T14" fmla="*/ 123 w 578"/>
                <a:gd name="T15" fmla="*/ 301 h 566"/>
                <a:gd name="T16" fmla="*/ 55 w 578"/>
                <a:gd name="T17" fmla="*/ 393 h 566"/>
                <a:gd name="T18" fmla="*/ 80 w 578"/>
                <a:gd name="T19" fmla="*/ 400 h 566"/>
                <a:gd name="T20" fmla="*/ 225 w 578"/>
                <a:gd name="T21" fmla="*/ 308 h 566"/>
                <a:gd name="T22" fmla="*/ 360 w 578"/>
                <a:gd name="T23" fmla="*/ 362 h 566"/>
                <a:gd name="T24" fmla="*/ 210 w 578"/>
                <a:gd name="T25" fmla="*/ 454 h 566"/>
                <a:gd name="T26" fmla="*/ 153 w 578"/>
                <a:gd name="T27" fmla="*/ 504 h 566"/>
                <a:gd name="T28" fmla="*/ 297 w 578"/>
                <a:gd name="T29" fmla="*/ 563 h 566"/>
                <a:gd name="T30" fmla="*/ 172 w 578"/>
                <a:gd name="T31" fmla="*/ 487 h 566"/>
                <a:gd name="T32" fmla="*/ 312 w 578"/>
                <a:gd name="T33" fmla="*/ 453 h 566"/>
                <a:gd name="T34" fmla="*/ 366 w 578"/>
                <a:gd name="T35" fmla="*/ 510 h 566"/>
                <a:gd name="T36" fmla="*/ 381 w 578"/>
                <a:gd name="T37" fmla="*/ 525 h 566"/>
                <a:gd name="T38" fmla="*/ 413 w 578"/>
                <a:gd name="T39" fmla="*/ 461 h 566"/>
                <a:gd name="T40" fmla="*/ 311 w 578"/>
                <a:gd name="T41" fmla="*/ 422 h 566"/>
                <a:gd name="T42" fmla="*/ 421 w 578"/>
                <a:gd name="T43" fmla="*/ 382 h 566"/>
                <a:gd name="T44" fmla="*/ 514 w 578"/>
                <a:gd name="T45" fmla="*/ 445 h 566"/>
                <a:gd name="T46" fmla="*/ 437 w 578"/>
                <a:gd name="T47" fmla="*/ 359 h 566"/>
                <a:gd name="T48" fmla="*/ 500 w 578"/>
                <a:gd name="T49" fmla="*/ 367 h 566"/>
                <a:gd name="T50" fmla="*/ 436 w 578"/>
                <a:gd name="T51" fmla="*/ 335 h 566"/>
                <a:gd name="T52" fmla="*/ 489 w 578"/>
                <a:gd name="T53" fmla="*/ 322 h 566"/>
                <a:gd name="T54" fmla="*/ 572 w 578"/>
                <a:gd name="T55" fmla="*/ 328 h 566"/>
                <a:gd name="T56" fmla="*/ 490 w 578"/>
                <a:gd name="T57" fmla="*/ 311 h 566"/>
                <a:gd name="T58" fmla="*/ 385 w 578"/>
                <a:gd name="T59" fmla="*/ 311 h 566"/>
                <a:gd name="T60" fmla="*/ 312 w 578"/>
                <a:gd name="T61" fmla="*/ 220 h 566"/>
                <a:gd name="T62" fmla="*/ 391 w 578"/>
                <a:gd name="T63" fmla="*/ 202 h 566"/>
                <a:gd name="T64" fmla="*/ 523 w 578"/>
                <a:gd name="T65" fmla="*/ 220 h 566"/>
                <a:gd name="T66" fmla="*/ 522 w 578"/>
                <a:gd name="T67" fmla="*/ 216 h 566"/>
                <a:gd name="T68" fmla="*/ 441 w 578"/>
                <a:gd name="T69" fmla="*/ 131 h 566"/>
                <a:gd name="T70" fmla="*/ 397 w 578"/>
                <a:gd name="T71" fmla="*/ 108 h 566"/>
                <a:gd name="T72" fmla="*/ 394 w 578"/>
                <a:gd name="T73" fmla="*/ 197 h 566"/>
                <a:gd name="T74" fmla="*/ 313 w 578"/>
                <a:gd name="T75" fmla="*/ 112 h 566"/>
                <a:gd name="T76" fmla="*/ 354 w 578"/>
                <a:gd name="T77" fmla="*/ 31 h 566"/>
                <a:gd name="T78" fmla="*/ 353 w 578"/>
                <a:gd name="T79" fmla="*/ 28 h 566"/>
                <a:gd name="T80" fmla="*/ 189 w 578"/>
                <a:gd name="T81" fmla="*/ 50 h 566"/>
                <a:gd name="T82" fmla="*/ 50 w 578"/>
                <a:gd name="T83" fmla="*/ 314 h 566"/>
                <a:gd name="T84" fmla="*/ 50 w 578"/>
                <a:gd name="T85" fmla="*/ 314 h 566"/>
                <a:gd name="T86" fmla="*/ 376 w 578"/>
                <a:gd name="T87" fmla="*/ 527 h 566"/>
                <a:gd name="T88" fmla="*/ 247 w 578"/>
                <a:gd name="T89" fmla="*/ 401 h 566"/>
                <a:gd name="T90" fmla="*/ 568 w 578"/>
                <a:gd name="T91" fmla="*/ 203 h 566"/>
                <a:gd name="T92" fmla="*/ 477 w 578"/>
                <a:gd name="T93" fmla="*/ 211 h 566"/>
                <a:gd name="T94" fmla="*/ 477 w 578"/>
                <a:gd name="T95" fmla="*/ 211 h 566"/>
                <a:gd name="T96" fmla="*/ 182 w 578"/>
                <a:gd name="T97" fmla="*/ 218 h 566"/>
                <a:gd name="T98" fmla="*/ 160 w 578"/>
                <a:gd name="T99" fmla="*/ 286 h 566"/>
                <a:gd name="T100" fmla="*/ 288 w 578"/>
                <a:gd name="T101" fmla="*/ 158 h 566"/>
                <a:gd name="T102" fmla="*/ 262 w 578"/>
                <a:gd name="T103" fmla="*/ 218 h 566"/>
                <a:gd name="T104" fmla="*/ 295 w 578"/>
                <a:gd name="T105" fmla="*/ 85 h 566"/>
                <a:gd name="T106" fmla="*/ 220 w 578"/>
                <a:gd name="T107" fmla="*/ 169 h 566"/>
                <a:gd name="T108" fmla="*/ 173 w 578"/>
                <a:gd name="T109" fmla="*/ 72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78" h="566">
                  <a:moveTo>
                    <a:pt x="143" y="58"/>
                  </a:moveTo>
                  <a:cubicBezTo>
                    <a:pt x="146" y="67"/>
                    <a:pt x="154" y="73"/>
                    <a:pt x="163" y="73"/>
                  </a:cubicBezTo>
                  <a:cubicBezTo>
                    <a:pt x="162" y="127"/>
                    <a:pt x="162" y="127"/>
                    <a:pt x="162" y="127"/>
                  </a:cubicBezTo>
                  <a:cubicBezTo>
                    <a:pt x="158" y="128"/>
                    <a:pt x="154" y="128"/>
                    <a:pt x="150" y="130"/>
                  </a:cubicBezTo>
                  <a:cubicBezTo>
                    <a:pt x="123" y="140"/>
                    <a:pt x="109" y="170"/>
                    <a:pt x="119" y="197"/>
                  </a:cubicBezTo>
                  <a:cubicBezTo>
                    <a:pt x="124" y="211"/>
                    <a:pt x="133" y="221"/>
                    <a:pt x="146" y="227"/>
                  </a:cubicBezTo>
                  <a:cubicBezTo>
                    <a:pt x="147" y="287"/>
                    <a:pt x="147" y="287"/>
                    <a:pt x="147" y="287"/>
                  </a:cubicBezTo>
                  <a:cubicBezTo>
                    <a:pt x="145" y="287"/>
                    <a:pt x="143" y="288"/>
                    <a:pt x="141" y="288"/>
                  </a:cubicBezTo>
                  <a:cubicBezTo>
                    <a:pt x="135" y="291"/>
                    <a:pt x="130" y="294"/>
                    <a:pt x="126" y="298"/>
                  </a:cubicBezTo>
                  <a:cubicBezTo>
                    <a:pt x="85" y="262"/>
                    <a:pt x="85" y="262"/>
                    <a:pt x="85" y="262"/>
                  </a:cubicBezTo>
                  <a:cubicBezTo>
                    <a:pt x="90" y="256"/>
                    <a:pt x="91" y="249"/>
                    <a:pt x="88" y="242"/>
                  </a:cubicBezTo>
                  <a:cubicBezTo>
                    <a:pt x="85" y="233"/>
                    <a:pt x="77" y="228"/>
                    <a:pt x="68" y="228"/>
                  </a:cubicBezTo>
                  <a:cubicBezTo>
                    <a:pt x="60" y="152"/>
                    <a:pt x="60" y="152"/>
                    <a:pt x="60" y="152"/>
                  </a:cubicBezTo>
                  <a:cubicBezTo>
                    <a:pt x="61" y="152"/>
                    <a:pt x="61" y="152"/>
                    <a:pt x="62" y="152"/>
                  </a:cubicBezTo>
                  <a:cubicBezTo>
                    <a:pt x="70" y="149"/>
                    <a:pt x="75" y="139"/>
                    <a:pt x="72" y="131"/>
                  </a:cubicBezTo>
                  <a:cubicBezTo>
                    <a:pt x="69" y="122"/>
                    <a:pt x="59" y="118"/>
                    <a:pt x="51" y="121"/>
                  </a:cubicBezTo>
                  <a:cubicBezTo>
                    <a:pt x="42" y="124"/>
                    <a:pt x="38" y="133"/>
                    <a:pt x="41" y="142"/>
                  </a:cubicBezTo>
                  <a:cubicBezTo>
                    <a:pt x="43" y="149"/>
                    <a:pt x="49" y="153"/>
                    <a:pt x="56" y="153"/>
                  </a:cubicBezTo>
                  <a:cubicBezTo>
                    <a:pt x="64" y="229"/>
                    <a:pt x="64" y="229"/>
                    <a:pt x="64" y="229"/>
                  </a:cubicBezTo>
                  <a:cubicBezTo>
                    <a:pt x="63" y="229"/>
                    <a:pt x="62" y="229"/>
                    <a:pt x="61" y="229"/>
                  </a:cubicBezTo>
                  <a:cubicBezTo>
                    <a:pt x="50" y="233"/>
                    <a:pt x="45" y="245"/>
                    <a:pt x="49" y="256"/>
                  </a:cubicBezTo>
                  <a:cubicBezTo>
                    <a:pt x="50" y="260"/>
                    <a:pt x="52" y="263"/>
                    <a:pt x="55" y="265"/>
                  </a:cubicBezTo>
                  <a:cubicBezTo>
                    <a:pt x="36" y="296"/>
                    <a:pt x="36" y="296"/>
                    <a:pt x="36" y="296"/>
                  </a:cubicBezTo>
                  <a:cubicBezTo>
                    <a:pt x="31" y="295"/>
                    <a:pt x="26" y="295"/>
                    <a:pt x="21" y="297"/>
                  </a:cubicBezTo>
                  <a:cubicBezTo>
                    <a:pt x="7" y="302"/>
                    <a:pt x="0" y="317"/>
                    <a:pt x="5" y="331"/>
                  </a:cubicBezTo>
                  <a:cubicBezTo>
                    <a:pt x="10" y="345"/>
                    <a:pt x="25" y="352"/>
                    <a:pt x="39" y="347"/>
                  </a:cubicBezTo>
                  <a:cubicBezTo>
                    <a:pt x="53" y="342"/>
                    <a:pt x="60" y="327"/>
                    <a:pt x="55" y="313"/>
                  </a:cubicBezTo>
                  <a:cubicBezTo>
                    <a:pt x="52" y="305"/>
                    <a:pt x="47" y="300"/>
                    <a:pt x="40" y="297"/>
                  </a:cubicBezTo>
                  <a:cubicBezTo>
                    <a:pt x="58" y="268"/>
                    <a:pt x="58" y="268"/>
                    <a:pt x="58" y="268"/>
                  </a:cubicBezTo>
                  <a:cubicBezTo>
                    <a:pt x="63" y="270"/>
                    <a:pt x="70" y="271"/>
                    <a:pt x="76" y="269"/>
                  </a:cubicBezTo>
                  <a:cubicBezTo>
                    <a:pt x="78" y="268"/>
                    <a:pt x="81" y="267"/>
                    <a:pt x="83" y="265"/>
                  </a:cubicBezTo>
                  <a:cubicBezTo>
                    <a:pt x="123" y="301"/>
                    <a:pt x="123" y="301"/>
                    <a:pt x="123" y="301"/>
                  </a:cubicBezTo>
                  <a:cubicBezTo>
                    <a:pt x="115" y="311"/>
                    <a:pt x="112" y="326"/>
                    <a:pt x="117" y="340"/>
                  </a:cubicBezTo>
                  <a:cubicBezTo>
                    <a:pt x="118" y="345"/>
                    <a:pt x="120" y="348"/>
                    <a:pt x="123" y="352"/>
                  </a:cubicBezTo>
                  <a:cubicBezTo>
                    <a:pt x="76" y="396"/>
                    <a:pt x="76" y="396"/>
                    <a:pt x="76" y="396"/>
                  </a:cubicBezTo>
                  <a:cubicBezTo>
                    <a:pt x="70" y="392"/>
                    <a:pt x="62" y="391"/>
                    <a:pt x="55" y="393"/>
                  </a:cubicBezTo>
                  <a:cubicBezTo>
                    <a:pt x="43" y="398"/>
                    <a:pt x="37" y="411"/>
                    <a:pt x="42" y="423"/>
                  </a:cubicBezTo>
                  <a:cubicBezTo>
                    <a:pt x="46" y="435"/>
                    <a:pt x="59" y="441"/>
                    <a:pt x="71" y="437"/>
                  </a:cubicBezTo>
                  <a:cubicBezTo>
                    <a:pt x="83" y="432"/>
                    <a:pt x="89" y="419"/>
                    <a:pt x="85" y="407"/>
                  </a:cubicBezTo>
                  <a:cubicBezTo>
                    <a:pt x="84" y="404"/>
                    <a:pt x="82" y="402"/>
                    <a:pt x="80" y="400"/>
                  </a:cubicBezTo>
                  <a:cubicBezTo>
                    <a:pt x="127" y="356"/>
                    <a:pt x="127" y="356"/>
                    <a:pt x="127" y="356"/>
                  </a:cubicBezTo>
                  <a:cubicBezTo>
                    <a:pt x="138" y="366"/>
                    <a:pt x="154" y="370"/>
                    <a:pt x="168" y="365"/>
                  </a:cubicBezTo>
                  <a:cubicBezTo>
                    <a:pt x="188" y="358"/>
                    <a:pt x="198" y="338"/>
                    <a:pt x="195" y="319"/>
                  </a:cubicBezTo>
                  <a:cubicBezTo>
                    <a:pt x="225" y="308"/>
                    <a:pt x="225" y="308"/>
                    <a:pt x="225" y="308"/>
                  </a:cubicBezTo>
                  <a:cubicBezTo>
                    <a:pt x="239" y="339"/>
                    <a:pt x="274" y="354"/>
                    <a:pt x="307" y="342"/>
                  </a:cubicBezTo>
                  <a:cubicBezTo>
                    <a:pt x="319" y="338"/>
                    <a:pt x="330" y="330"/>
                    <a:pt x="337" y="320"/>
                  </a:cubicBezTo>
                  <a:cubicBezTo>
                    <a:pt x="360" y="335"/>
                    <a:pt x="360" y="335"/>
                    <a:pt x="360" y="335"/>
                  </a:cubicBezTo>
                  <a:cubicBezTo>
                    <a:pt x="357" y="344"/>
                    <a:pt x="357" y="353"/>
                    <a:pt x="360" y="362"/>
                  </a:cubicBezTo>
                  <a:cubicBezTo>
                    <a:pt x="361" y="365"/>
                    <a:pt x="362" y="367"/>
                    <a:pt x="363" y="369"/>
                  </a:cubicBezTo>
                  <a:cubicBezTo>
                    <a:pt x="301" y="405"/>
                    <a:pt x="301" y="405"/>
                    <a:pt x="301" y="405"/>
                  </a:cubicBezTo>
                  <a:cubicBezTo>
                    <a:pt x="287" y="389"/>
                    <a:pt x="264" y="382"/>
                    <a:pt x="243" y="390"/>
                  </a:cubicBezTo>
                  <a:cubicBezTo>
                    <a:pt x="217" y="399"/>
                    <a:pt x="203" y="427"/>
                    <a:pt x="210" y="454"/>
                  </a:cubicBezTo>
                  <a:cubicBezTo>
                    <a:pt x="173" y="463"/>
                    <a:pt x="173" y="463"/>
                    <a:pt x="173" y="463"/>
                  </a:cubicBezTo>
                  <a:cubicBezTo>
                    <a:pt x="167" y="447"/>
                    <a:pt x="148" y="438"/>
                    <a:pt x="132" y="444"/>
                  </a:cubicBezTo>
                  <a:cubicBezTo>
                    <a:pt x="115" y="450"/>
                    <a:pt x="107" y="468"/>
                    <a:pt x="113" y="485"/>
                  </a:cubicBezTo>
                  <a:cubicBezTo>
                    <a:pt x="119" y="501"/>
                    <a:pt x="137" y="510"/>
                    <a:pt x="153" y="504"/>
                  </a:cubicBezTo>
                  <a:cubicBezTo>
                    <a:pt x="161" y="501"/>
                    <a:pt x="166" y="496"/>
                    <a:pt x="170" y="490"/>
                  </a:cubicBezTo>
                  <a:cubicBezTo>
                    <a:pt x="279" y="546"/>
                    <a:pt x="279" y="546"/>
                    <a:pt x="279" y="546"/>
                  </a:cubicBezTo>
                  <a:cubicBezTo>
                    <a:pt x="278" y="549"/>
                    <a:pt x="278" y="552"/>
                    <a:pt x="279" y="555"/>
                  </a:cubicBezTo>
                  <a:cubicBezTo>
                    <a:pt x="282" y="562"/>
                    <a:pt x="290" y="566"/>
                    <a:pt x="297" y="563"/>
                  </a:cubicBezTo>
                  <a:cubicBezTo>
                    <a:pt x="303" y="561"/>
                    <a:pt x="307" y="553"/>
                    <a:pt x="305" y="546"/>
                  </a:cubicBezTo>
                  <a:cubicBezTo>
                    <a:pt x="302" y="539"/>
                    <a:pt x="294" y="535"/>
                    <a:pt x="288" y="538"/>
                  </a:cubicBezTo>
                  <a:cubicBezTo>
                    <a:pt x="285" y="539"/>
                    <a:pt x="283" y="541"/>
                    <a:pt x="281" y="543"/>
                  </a:cubicBezTo>
                  <a:cubicBezTo>
                    <a:pt x="172" y="487"/>
                    <a:pt x="172" y="487"/>
                    <a:pt x="172" y="487"/>
                  </a:cubicBezTo>
                  <a:cubicBezTo>
                    <a:pt x="174" y="481"/>
                    <a:pt x="175" y="475"/>
                    <a:pt x="174" y="469"/>
                  </a:cubicBezTo>
                  <a:cubicBezTo>
                    <a:pt x="212" y="459"/>
                    <a:pt x="212" y="459"/>
                    <a:pt x="212" y="459"/>
                  </a:cubicBezTo>
                  <a:cubicBezTo>
                    <a:pt x="223" y="485"/>
                    <a:pt x="252" y="498"/>
                    <a:pt x="279" y="489"/>
                  </a:cubicBezTo>
                  <a:cubicBezTo>
                    <a:pt x="296" y="483"/>
                    <a:pt x="308" y="469"/>
                    <a:pt x="312" y="453"/>
                  </a:cubicBezTo>
                  <a:cubicBezTo>
                    <a:pt x="367" y="458"/>
                    <a:pt x="367" y="458"/>
                    <a:pt x="367" y="458"/>
                  </a:cubicBezTo>
                  <a:cubicBezTo>
                    <a:pt x="364" y="464"/>
                    <a:pt x="363" y="471"/>
                    <a:pt x="365" y="478"/>
                  </a:cubicBezTo>
                  <a:cubicBezTo>
                    <a:pt x="367" y="483"/>
                    <a:pt x="371" y="487"/>
                    <a:pt x="375" y="490"/>
                  </a:cubicBezTo>
                  <a:cubicBezTo>
                    <a:pt x="366" y="510"/>
                    <a:pt x="366" y="510"/>
                    <a:pt x="366" y="510"/>
                  </a:cubicBezTo>
                  <a:cubicBezTo>
                    <a:pt x="360" y="507"/>
                    <a:pt x="353" y="507"/>
                    <a:pt x="347" y="509"/>
                  </a:cubicBezTo>
                  <a:cubicBezTo>
                    <a:pt x="333" y="514"/>
                    <a:pt x="326" y="529"/>
                    <a:pt x="331" y="543"/>
                  </a:cubicBezTo>
                  <a:cubicBezTo>
                    <a:pt x="335" y="557"/>
                    <a:pt x="351" y="564"/>
                    <a:pt x="365" y="559"/>
                  </a:cubicBezTo>
                  <a:cubicBezTo>
                    <a:pt x="378" y="554"/>
                    <a:pt x="386" y="539"/>
                    <a:pt x="381" y="525"/>
                  </a:cubicBezTo>
                  <a:cubicBezTo>
                    <a:pt x="379" y="519"/>
                    <a:pt x="375" y="515"/>
                    <a:pt x="370" y="512"/>
                  </a:cubicBezTo>
                  <a:cubicBezTo>
                    <a:pt x="378" y="492"/>
                    <a:pt x="378" y="492"/>
                    <a:pt x="378" y="492"/>
                  </a:cubicBezTo>
                  <a:cubicBezTo>
                    <a:pt x="384" y="495"/>
                    <a:pt x="391" y="496"/>
                    <a:pt x="398" y="493"/>
                  </a:cubicBezTo>
                  <a:cubicBezTo>
                    <a:pt x="411" y="489"/>
                    <a:pt x="418" y="474"/>
                    <a:pt x="413" y="461"/>
                  </a:cubicBezTo>
                  <a:cubicBezTo>
                    <a:pt x="408" y="448"/>
                    <a:pt x="394" y="441"/>
                    <a:pt x="381" y="446"/>
                  </a:cubicBezTo>
                  <a:cubicBezTo>
                    <a:pt x="376" y="448"/>
                    <a:pt x="372" y="451"/>
                    <a:pt x="369" y="455"/>
                  </a:cubicBezTo>
                  <a:cubicBezTo>
                    <a:pt x="313" y="449"/>
                    <a:pt x="313" y="449"/>
                    <a:pt x="313" y="449"/>
                  </a:cubicBezTo>
                  <a:cubicBezTo>
                    <a:pt x="315" y="440"/>
                    <a:pt x="314" y="431"/>
                    <a:pt x="311" y="422"/>
                  </a:cubicBezTo>
                  <a:cubicBezTo>
                    <a:pt x="310" y="419"/>
                    <a:pt x="309" y="417"/>
                    <a:pt x="308" y="415"/>
                  </a:cubicBezTo>
                  <a:cubicBezTo>
                    <a:pt x="371" y="379"/>
                    <a:pt x="371" y="379"/>
                    <a:pt x="371" y="379"/>
                  </a:cubicBezTo>
                  <a:cubicBezTo>
                    <a:pt x="382" y="388"/>
                    <a:pt x="397" y="392"/>
                    <a:pt x="412" y="387"/>
                  </a:cubicBezTo>
                  <a:cubicBezTo>
                    <a:pt x="415" y="386"/>
                    <a:pt x="419" y="384"/>
                    <a:pt x="421" y="382"/>
                  </a:cubicBezTo>
                  <a:cubicBezTo>
                    <a:pt x="466" y="436"/>
                    <a:pt x="466" y="436"/>
                    <a:pt x="466" y="436"/>
                  </a:cubicBezTo>
                  <a:cubicBezTo>
                    <a:pt x="460" y="444"/>
                    <a:pt x="457" y="454"/>
                    <a:pt x="461" y="464"/>
                  </a:cubicBezTo>
                  <a:cubicBezTo>
                    <a:pt x="466" y="479"/>
                    <a:pt x="482" y="486"/>
                    <a:pt x="497" y="481"/>
                  </a:cubicBezTo>
                  <a:cubicBezTo>
                    <a:pt x="512" y="476"/>
                    <a:pt x="520" y="460"/>
                    <a:pt x="514" y="445"/>
                  </a:cubicBezTo>
                  <a:cubicBezTo>
                    <a:pt x="509" y="430"/>
                    <a:pt x="493" y="422"/>
                    <a:pt x="478" y="428"/>
                  </a:cubicBezTo>
                  <a:cubicBezTo>
                    <a:pt x="475" y="429"/>
                    <a:pt x="473" y="430"/>
                    <a:pt x="470" y="432"/>
                  </a:cubicBezTo>
                  <a:cubicBezTo>
                    <a:pt x="426" y="378"/>
                    <a:pt x="426" y="378"/>
                    <a:pt x="426" y="378"/>
                  </a:cubicBezTo>
                  <a:cubicBezTo>
                    <a:pt x="432" y="373"/>
                    <a:pt x="436" y="366"/>
                    <a:pt x="437" y="359"/>
                  </a:cubicBezTo>
                  <a:cubicBezTo>
                    <a:pt x="476" y="369"/>
                    <a:pt x="476" y="369"/>
                    <a:pt x="476" y="369"/>
                  </a:cubicBezTo>
                  <a:cubicBezTo>
                    <a:pt x="476" y="371"/>
                    <a:pt x="476" y="373"/>
                    <a:pt x="477" y="375"/>
                  </a:cubicBezTo>
                  <a:cubicBezTo>
                    <a:pt x="479" y="381"/>
                    <a:pt x="486" y="385"/>
                    <a:pt x="493" y="382"/>
                  </a:cubicBezTo>
                  <a:cubicBezTo>
                    <a:pt x="499" y="380"/>
                    <a:pt x="502" y="373"/>
                    <a:pt x="500" y="367"/>
                  </a:cubicBezTo>
                  <a:cubicBezTo>
                    <a:pt x="498" y="360"/>
                    <a:pt x="491" y="357"/>
                    <a:pt x="485" y="359"/>
                  </a:cubicBezTo>
                  <a:cubicBezTo>
                    <a:pt x="481" y="361"/>
                    <a:pt x="479" y="363"/>
                    <a:pt x="477" y="366"/>
                  </a:cubicBezTo>
                  <a:cubicBezTo>
                    <a:pt x="438" y="355"/>
                    <a:pt x="438" y="355"/>
                    <a:pt x="438" y="355"/>
                  </a:cubicBezTo>
                  <a:cubicBezTo>
                    <a:pt x="439" y="349"/>
                    <a:pt x="439" y="342"/>
                    <a:pt x="436" y="335"/>
                  </a:cubicBezTo>
                  <a:cubicBezTo>
                    <a:pt x="436" y="334"/>
                    <a:pt x="435" y="332"/>
                    <a:pt x="435" y="331"/>
                  </a:cubicBezTo>
                  <a:cubicBezTo>
                    <a:pt x="465" y="321"/>
                    <a:pt x="465" y="321"/>
                    <a:pt x="465" y="321"/>
                  </a:cubicBezTo>
                  <a:cubicBezTo>
                    <a:pt x="468" y="327"/>
                    <a:pt x="475" y="331"/>
                    <a:pt x="482" y="328"/>
                  </a:cubicBezTo>
                  <a:cubicBezTo>
                    <a:pt x="485" y="327"/>
                    <a:pt x="488" y="325"/>
                    <a:pt x="489" y="322"/>
                  </a:cubicBezTo>
                  <a:cubicBezTo>
                    <a:pt x="514" y="331"/>
                    <a:pt x="514" y="331"/>
                    <a:pt x="514" y="331"/>
                  </a:cubicBezTo>
                  <a:cubicBezTo>
                    <a:pt x="513" y="337"/>
                    <a:pt x="513" y="343"/>
                    <a:pt x="515" y="349"/>
                  </a:cubicBezTo>
                  <a:cubicBezTo>
                    <a:pt x="521" y="364"/>
                    <a:pt x="538" y="373"/>
                    <a:pt x="554" y="367"/>
                  </a:cubicBezTo>
                  <a:cubicBezTo>
                    <a:pt x="569" y="361"/>
                    <a:pt x="578" y="344"/>
                    <a:pt x="572" y="328"/>
                  </a:cubicBezTo>
                  <a:cubicBezTo>
                    <a:pt x="566" y="312"/>
                    <a:pt x="549" y="304"/>
                    <a:pt x="533" y="310"/>
                  </a:cubicBezTo>
                  <a:cubicBezTo>
                    <a:pt x="525" y="313"/>
                    <a:pt x="518" y="320"/>
                    <a:pt x="515" y="328"/>
                  </a:cubicBezTo>
                  <a:cubicBezTo>
                    <a:pt x="490" y="318"/>
                    <a:pt x="490" y="318"/>
                    <a:pt x="490" y="318"/>
                  </a:cubicBezTo>
                  <a:cubicBezTo>
                    <a:pt x="491" y="316"/>
                    <a:pt x="491" y="314"/>
                    <a:pt x="490" y="311"/>
                  </a:cubicBezTo>
                  <a:cubicBezTo>
                    <a:pt x="487" y="304"/>
                    <a:pt x="480" y="301"/>
                    <a:pt x="473" y="303"/>
                  </a:cubicBezTo>
                  <a:cubicBezTo>
                    <a:pt x="467" y="305"/>
                    <a:pt x="463" y="312"/>
                    <a:pt x="464" y="318"/>
                  </a:cubicBezTo>
                  <a:cubicBezTo>
                    <a:pt x="433" y="328"/>
                    <a:pt x="433" y="328"/>
                    <a:pt x="433" y="328"/>
                  </a:cubicBezTo>
                  <a:cubicBezTo>
                    <a:pt x="423" y="312"/>
                    <a:pt x="403" y="304"/>
                    <a:pt x="385" y="311"/>
                  </a:cubicBezTo>
                  <a:cubicBezTo>
                    <a:pt x="377" y="313"/>
                    <a:pt x="370" y="318"/>
                    <a:pt x="366" y="325"/>
                  </a:cubicBezTo>
                  <a:cubicBezTo>
                    <a:pt x="343" y="309"/>
                    <a:pt x="343" y="309"/>
                    <a:pt x="343" y="309"/>
                  </a:cubicBezTo>
                  <a:cubicBezTo>
                    <a:pt x="351" y="294"/>
                    <a:pt x="353" y="276"/>
                    <a:pt x="347" y="258"/>
                  </a:cubicBezTo>
                  <a:cubicBezTo>
                    <a:pt x="340" y="241"/>
                    <a:pt x="328" y="227"/>
                    <a:pt x="312" y="220"/>
                  </a:cubicBezTo>
                  <a:cubicBezTo>
                    <a:pt x="321" y="191"/>
                    <a:pt x="321" y="191"/>
                    <a:pt x="321" y="191"/>
                  </a:cubicBezTo>
                  <a:cubicBezTo>
                    <a:pt x="328" y="191"/>
                    <a:pt x="334" y="191"/>
                    <a:pt x="341" y="189"/>
                  </a:cubicBezTo>
                  <a:cubicBezTo>
                    <a:pt x="348" y="186"/>
                    <a:pt x="353" y="182"/>
                    <a:pt x="358" y="177"/>
                  </a:cubicBezTo>
                  <a:cubicBezTo>
                    <a:pt x="391" y="202"/>
                    <a:pt x="391" y="202"/>
                    <a:pt x="391" y="202"/>
                  </a:cubicBezTo>
                  <a:cubicBezTo>
                    <a:pt x="385" y="214"/>
                    <a:pt x="384" y="229"/>
                    <a:pt x="389" y="243"/>
                  </a:cubicBezTo>
                  <a:cubicBezTo>
                    <a:pt x="399" y="270"/>
                    <a:pt x="429" y="284"/>
                    <a:pt x="456" y="275"/>
                  </a:cubicBezTo>
                  <a:cubicBezTo>
                    <a:pt x="478" y="267"/>
                    <a:pt x="492" y="245"/>
                    <a:pt x="491" y="223"/>
                  </a:cubicBezTo>
                  <a:cubicBezTo>
                    <a:pt x="523" y="220"/>
                    <a:pt x="523" y="220"/>
                    <a:pt x="523" y="220"/>
                  </a:cubicBezTo>
                  <a:cubicBezTo>
                    <a:pt x="528" y="233"/>
                    <a:pt x="543" y="240"/>
                    <a:pt x="556" y="235"/>
                  </a:cubicBezTo>
                  <a:cubicBezTo>
                    <a:pt x="570" y="230"/>
                    <a:pt x="577" y="215"/>
                    <a:pt x="573" y="201"/>
                  </a:cubicBezTo>
                  <a:cubicBezTo>
                    <a:pt x="568" y="187"/>
                    <a:pt x="552" y="180"/>
                    <a:pt x="539" y="185"/>
                  </a:cubicBezTo>
                  <a:cubicBezTo>
                    <a:pt x="525" y="189"/>
                    <a:pt x="518" y="203"/>
                    <a:pt x="522" y="216"/>
                  </a:cubicBezTo>
                  <a:cubicBezTo>
                    <a:pt x="491" y="219"/>
                    <a:pt x="491" y="219"/>
                    <a:pt x="491" y="219"/>
                  </a:cubicBezTo>
                  <a:cubicBezTo>
                    <a:pt x="490" y="215"/>
                    <a:pt x="490" y="211"/>
                    <a:pt x="488" y="207"/>
                  </a:cubicBezTo>
                  <a:cubicBezTo>
                    <a:pt x="481" y="188"/>
                    <a:pt x="464" y="175"/>
                    <a:pt x="445" y="173"/>
                  </a:cubicBezTo>
                  <a:cubicBezTo>
                    <a:pt x="441" y="131"/>
                    <a:pt x="441" y="131"/>
                    <a:pt x="441" y="131"/>
                  </a:cubicBezTo>
                  <a:cubicBezTo>
                    <a:pt x="442" y="131"/>
                    <a:pt x="443" y="131"/>
                    <a:pt x="444" y="130"/>
                  </a:cubicBezTo>
                  <a:cubicBezTo>
                    <a:pt x="463" y="124"/>
                    <a:pt x="472" y="103"/>
                    <a:pt x="466" y="84"/>
                  </a:cubicBezTo>
                  <a:cubicBezTo>
                    <a:pt x="459" y="65"/>
                    <a:pt x="438" y="55"/>
                    <a:pt x="419" y="62"/>
                  </a:cubicBezTo>
                  <a:cubicBezTo>
                    <a:pt x="400" y="68"/>
                    <a:pt x="390" y="89"/>
                    <a:pt x="397" y="108"/>
                  </a:cubicBezTo>
                  <a:cubicBezTo>
                    <a:pt x="402" y="122"/>
                    <a:pt x="415" y="131"/>
                    <a:pt x="429" y="132"/>
                  </a:cubicBezTo>
                  <a:cubicBezTo>
                    <a:pt x="432" y="173"/>
                    <a:pt x="432" y="173"/>
                    <a:pt x="432" y="173"/>
                  </a:cubicBezTo>
                  <a:cubicBezTo>
                    <a:pt x="429" y="173"/>
                    <a:pt x="425" y="174"/>
                    <a:pt x="421" y="175"/>
                  </a:cubicBezTo>
                  <a:cubicBezTo>
                    <a:pt x="409" y="180"/>
                    <a:pt x="400" y="187"/>
                    <a:pt x="394" y="197"/>
                  </a:cubicBezTo>
                  <a:cubicBezTo>
                    <a:pt x="362" y="172"/>
                    <a:pt x="362" y="172"/>
                    <a:pt x="362" y="172"/>
                  </a:cubicBezTo>
                  <a:cubicBezTo>
                    <a:pt x="368" y="162"/>
                    <a:pt x="370" y="149"/>
                    <a:pt x="365" y="137"/>
                  </a:cubicBezTo>
                  <a:cubicBezTo>
                    <a:pt x="358" y="116"/>
                    <a:pt x="335" y="105"/>
                    <a:pt x="314" y="112"/>
                  </a:cubicBezTo>
                  <a:cubicBezTo>
                    <a:pt x="314" y="112"/>
                    <a:pt x="313" y="112"/>
                    <a:pt x="313" y="112"/>
                  </a:cubicBezTo>
                  <a:cubicBezTo>
                    <a:pt x="302" y="81"/>
                    <a:pt x="302" y="81"/>
                    <a:pt x="302" y="81"/>
                  </a:cubicBezTo>
                  <a:cubicBezTo>
                    <a:pt x="311" y="74"/>
                    <a:pt x="315" y="62"/>
                    <a:pt x="311" y="51"/>
                  </a:cubicBezTo>
                  <a:cubicBezTo>
                    <a:pt x="311" y="51"/>
                    <a:pt x="311" y="51"/>
                    <a:pt x="311" y="51"/>
                  </a:cubicBezTo>
                  <a:cubicBezTo>
                    <a:pt x="354" y="31"/>
                    <a:pt x="354" y="31"/>
                    <a:pt x="354" y="31"/>
                  </a:cubicBezTo>
                  <a:cubicBezTo>
                    <a:pt x="359" y="39"/>
                    <a:pt x="368" y="42"/>
                    <a:pt x="377" y="39"/>
                  </a:cubicBezTo>
                  <a:cubicBezTo>
                    <a:pt x="387" y="36"/>
                    <a:pt x="392" y="25"/>
                    <a:pt x="388" y="15"/>
                  </a:cubicBezTo>
                  <a:cubicBezTo>
                    <a:pt x="385" y="5"/>
                    <a:pt x="374" y="0"/>
                    <a:pt x="364" y="4"/>
                  </a:cubicBezTo>
                  <a:cubicBezTo>
                    <a:pt x="355" y="7"/>
                    <a:pt x="350" y="18"/>
                    <a:pt x="353" y="28"/>
                  </a:cubicBezTo>
                  <a:cubicBezTo>
                    <a:pt x="309" y="47"/>
                    <a:pt x="309" y="47"/>
                    <a:pt x="309" y="47"/>
                  </a:cubicBezTo>
                  <a:cubicBezTo>
                    <a:pt x="303" y="36"/>
                    <a:pt x="290" y="31"/>
                    <a:pt x="277" y="35"/>
                  </a:cubicBezTo>
                  <a:cubicBezTo>
                    <a:pt x="268" y="38"/>
                    <a:pt x="262" y="47"/>
                    <a:pt x="260" y="56"/>
                  </a:cubicBezTo>
                  <a:cubicBezTo>
                    <a:pt x="189" y="50"/>
                    <a:pt x="189" y="50"/>
                    <a:pt x="189" y="50"/>
                  </a:cubicBezTo>
                  <a:cubicBezTo>
                    <a:pt x="189" y="47"/>
                    <a:pt x="189" y="44"/>
                    <a:pt x="188" y="42"/>
                  </a:cubicBezTo>
                  <a:cubicBezTo>
                    <a:pt x="183" y="29"/>
                    <a:pt x="170" y="23"/>
                    <a:pt x="157" y="27"/>
                  </a:cubicBezTo>
                  <a:cubicBezTo>
                    <a:pt x="145" y="32"/>
                    <a:pt x="138" y="45"/>
                    <a:pt x="143" y="58"/>
                  </a:cubicBezTo>
                  <a:close/>
                  <a:moveTo>
                    <a:pt x="50" y="314"/>
                  </a:moveTo>
                  <a:cubicBezTo>
                    <a:pt x="54" y="326"/>
                    <a:pt x="48" y="338"/>
                    <a:pt x="37" y="342"/>
                  </a:cubicBezTo>
                  <a:cubicBezTo>
                    <a:pt x="26" y="346"/>
                    <a:pt x="13" y="340"/>
                    <a:pt x="9" y="329"/>
                  </a:cubicBezTo>
                  <a:cubicBezTo>
                    <a:pt x="5" y="318"/>
                    <a:pt x="11" y="305"/>
                    <a:pt x="23" y="301"/>
                  </a:cubicBezTo>
                  <a:cubicBezTo>
                    <a:pt x="34" y="297"/>
                    <a:pt x="46" y="303"/>
                    <a:pt x="50" y="314"/>
                  </a:cubicBezTo>
                  <a:close/>
                  <a:moveTo>
                    <a:pt x="363" y="555"/>
                  </a:moveTo>
                  <a:cubicBezTo>
                    <a:pt x="352" y="559"/>
                    <a:pt x="339" y="553"/>
                    <a:pt x="335" y="542"/>
                  </a:cubicBezTo>
                  <a:cubicBezTo>
                    <a:pt x="331" y="530"/>
                    <a:pt x="337" y="518"/>
                    <a:pt x="348" y="514"/>
                  </a:cubicBezTo>
                  <a:cubicBezTo>
                    <a:pt x="360" y="510"/>
                    <a:pt x="372" y="516"/>
                    <a:pt x="376" y="527"/>
                  </a:cubicBezTo>
                  <a:cubicBezTo>
                    <a:pt x="380" y="538"/>
                    <a:pt x="374" y="551"/>
                    <a:pt x="363" y="555"/>
                  </a:cubicBezTo>
                  <a:close/>
                  <a:moveTo>
                    <a:pt x="275" y="477"/>
                  </a:moveTo>
                  <a:cubicBezTo>
                    <a:pt x="254" y="485"/>
                    <a:pt x="231" y="474"/>
                    <a:pt x="223" y="453"/>
                  </a:cubicBezTo>
                  <a:cubicBezTo>
                    <a:pt x="215" y="432"/>
                    <a:pt x="226" y="409"/>
                    <a:pt x="247" y="401"/>
                  </a:cubicBezTo>
                  <a:cubicBezTo>
                    <a:pt x="269" y="394"/>
                    <a:pt x="292" y="405"/>
                    <a:pt x="299" y="426"/>
                  </a:cubicBezTo>
                  <a:cubicBezTo>
                    <a:pt x="307" y="447"/>
                    <a:pt x="296" y="470"/>
                    <a:pt x="275" y="477"/>
                  </a:cubicBezTo>
                  <a:close/>
                  <a:moveTo>
                    <a:pt x="540" y="189"/>
                  </a:moveTo>
                  <a:cubicBezTo>
                    <a:pt x="551" y="185"/>
                    <a:pt x="564" y="191"/>
                    <a:pt x="568" y="203"/>
                  </a:cubicBezTo>
                  <a:cubicBezTo>
                    <a:pt x="572" y="214"/>
                    <a:pt x="566" y="226"/>
                    <a:pt x="555" y="230"/>
                  </a:cubicBezTo>
                  <a:cubicBezTo>
                    <a:pt x="543" y="234"/>
                    <a:pt x="531" y="229"/>
                    <a:pt x="527" y="217"/>
                  </a:cubicBezTo>
                  <a:cubicBezTo>
                    <a:pt x="523" y="206"/>
                    <a:pt x="529" y="193"/>
                    <a:pt x="540" y="189"/>
                  </a:cubicBezTo>
                  <a:close/>
                  <a:moveTo>
                    <a:pt x="477" y="211"/>
                  </a:moveTo>
                  <a:cubicBezTo>
                    <a:pt x="484" y="232"/>
                    <a:pt x="473" y="256"/>
                    <a:pt x="452" y="263"/>
                  </a:cubicBezTo>
                  <a:cubicBezTo>
                    <a:pt x="431" y="271"/>
                    <a:pt x="408" y="260"/>
                    <a:pt x="400" y="239"/>
                  </a:cubicBezTo>
                  <a:cubicBezTo>
                    <a:pt x="393" y="218"/>
                    <a:pt x="404" y="194"/>
                    <a:pt x="425" y="187"/>
                  </a:cubicBezTo>
                  <a:cubicBezTo>
                    <a:pt x="446" y="179"/>
                    <a:pt x="469" y="190"/>
                    <a:pt x="477" y="211"/>
                  </a:cubicBezTo>
                  <a:close/>
                  <a:moveTo>
                    <a:pt x="130" y="193"/>
                  </a:moveTo>
                  <a:cubicBezTo>
                    <a:pt x="123" y="172"/>
                    <a:pt x="134" y="149"/>
                    <a:pt x="155" y="141"/>
                  </a:cubicBezTo>
                  <a:cubicBezTo>
                    <a:pt x="176" y="134"/>
                    <a:pt x="199" y="145"/>
                    <a:pt x="206" y="166"/>
                  </a:cubicBezTo>
                  <a:cubicBezTo>
                    <a:pt x="214" y="187"/>
                    <a:pt x="203" y="210"/>
                    <a:pt x="182" y="218"/>
                  </a:cubicBezTo>
                  <a:cubicBezTo>
                    <a:pt x="161" y="225"/>
                    <a:pt x="138" y="214"/>
                    <a:pt x="130" y="193"/>
                  </a:cubicBezTo>
                  <a:close/>
                  <a:moveTo>
                    <a:pt x="221" y="297"/>
                  </a:moveTo>
                  <a:cubicBezTo>
                    <a:pt x="190" y="307"/>
                    <a:pt x="190" y="307"/>
                    <a:pt x="190" y="307"/>
                  </a:cubicBezTo>
                  <a:cubicBezTo>
                    <a:pt x="184" y="295"/>
                    <a:pt x="172" y="288"/>
                    <a:pt x="160" y="286"/>
                  </a:cubicBezTo>
                  <a:cubicBezTo>
                    <a:pt x="158" y="231"/>
                    <a:pt x="158" y="231"/>
                    <a:pt x="158" y="231"/>
                  </a:cubicBezTo>
                  <a:cubicBezTo>
                    <a:pt x="167" y="233"/>
                    <a:pt x="177" y="232"/>
                    <a:pt x="186" y="229"/>
                  </a:cubicBezTo>
                  <a:cubicBezTo>
                    <a:pt x="209" y="221"/>
                    <a:pt x="223" y="198"/>
                    <a:pt x="221" y="175"/>
                  </a:cubicBezTo>
                  <a:cubicBezTo>
                    <a:pt x="288" y="158"/>
                    <a:pt x="288" y="158"/>
                    <a:pt x="288" y="158"/>
                  </a:cubicBezTo>
                  <a:cubicBezTo>
                    <a:pt x="288" y="160"/>
                    <a:pt x="288" y="162"/>
                    <a:pt x="289" y="164"/>
                  </a:cubicBezTo>
                  <a:cubicBezTo>
                    <a:pt x="293" y="175"/>
                    <a:pt x="300" y="182"/>
                    <a:pt x="310" y="187"/>
                  </a:cubicBezTo>
                  <a:cubicBezTo>
                    <a:pt x="301" y="216"/>
                    <a:pt x="301" y="216"/>
                    <a:pt x="301" y="216"/>
                  </a:cubicBezTo>
                  <a:cubicBezTo>
                    <a:pt x="288" y="213"/>
                    <a:pt x="275" y="213"/>
                    <a:pt x="262" y="218"/>
                  </a:cubicBezTo>
                  <a:cubicBezTo>
                    <a:pt x="230" y="230"/>
                    <a:pt x="212" y="264"/>
                    <a:pt x="221" y="297"/>
                  </a:cubicBezTo>
                  <a:close/>
                  <a:moveTo>
                    <a:pt x="260" y="59"/>
                  </a:moveTo>
                  <a:cubicBezTo>
                    <a:pt x="260" y="62"/>
                    <a:pt x="260" y="66"/>
                    <a:pt x="261" y="69"/>
                  </a:cubicBezTo>
                  <a:cubicBezTo>
                    <a:pt x="266" y="82"/>
                    <a:pt x="281" y="89"/>
                    <a:pt x="295" y="85"/>
                  </a:cubicBezTo>
                  <a:cubicBezTo>
                    <a:pt x="296" y="84"/>
                    <a:pt x="296" y="84"/>
                    <a:pt x="297" y="84"/>
                  </a:cubicBezTo>
                  <a:cubicBezTo>
                    <a:pt x="308" y="115"/>
                    <a:pt x="308" y="115"/>
                    <a:pt x="308" y="115"/>
                  </a:cubicBezTo>
                  <a:cubicBezTo>
                    <a:pt x="294" y="122"/>
                    <a:pt x="286" y="137"/>
                    <a:pt x="287" y="152"/>
                  </a:cubicBezTo>
                  <a:cubicBezTo>
                    <a:pt x="220" y="169"/>
                    <a:pt x="220" y="169"/>
                    <a:pt x="220" y="169"/>
                  </a:cubicBezTo>
                  <a:cubicBezTo>
                    <a:pt x="219" y="166"/>
                    <a:pt x="219" y="164"/>
                    <a:pt x="218" y="162"/>
                  </a:cubicBezTo>
                  <a:cubicBezTo>
                    <a:pt x="210" y="139"/>
                    <a:pt x="188" y="126"/>
                    <a:pt x="166" y="127"/>
                  </a:cubicBezTo>
                  <a:cubicBezTo>
                    <a:pt x="167" y="74"/>
                    <a:pt x="167" y="74"/>
                    <a:pt x="167" y="74"/>
                  </a:cubicBezTo>
                  <a:cubicBezTo>
                    <a:pt x="169" y="73"/>
                    <a:pt x="171" y="73"/>
                    <a:pt x="173" y="72"/>
                  </a:cubicBezTo>
                  <a:cubicBezTo>
                    <a:pt x="182" y="69"/>
                    <a:pt x="187" y="62"/>
                    <a:pt x="189" y="54"/>
                  </a:cubicBezTo>
                  <a:lnTo>
                    <a:pt x="260" y="59"/>
                  </a:lnTo>
                  <a:close/>
                </a:path>
              </a:pathLst>
            </a:custGeom>
            <a:solidFill>
              <a:srgbClr val="C00000"/>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01" name="文本框 5"/>
            <p:cNvSpPr txBox="1"/>
            <p:nvPr/>
          </p:nvSpPr>
          <p:spPr>
            <a:xfrm>
              <a:off x="7986520" y="2295196"/>
              <a:ext cx="774701" cy="69485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chemeClr val="tx2">
                      <a:lumMod val="60000"/>
                      <a:lumOff val="40000"/>
                    </a:schemeClr>
                  </a:solidFill>
                  <a:effectLst/>
                  <a:uLnTx/>
                  <a:uFillTx/>
                  <a:latin typeface="微软雅黑" panose="020B0503020204020204" pitchFamily="34" charset="-122"/>
                </a:rPr>
                <a:t>1</a:t>
              </a:r>
              <a:endParaRPr kumimoji="0" lang="zh-CN" altLang="en-US" sz="3200" b="1" i="0" u="none" strike="noStrike" kern="0" cap="none" spc="0" normalizeH="0" baseline="0" noProof="0" dirty="0">
                <a:ln>
                  <a:noFill/>
                </a:ln>
                <a:solidFill>
                  <a:schemeClr val="tx2">
                    <a:lumMod val="60000"/>
                    <a:lumOff val="40000"/>
                  </a:schemeClr>
                </a:solidFill>
                <a:effectLst/>
                <a:uLnTx/>
                <a:uFillTx/>
                <a:latin typeface="微软雅黑" panose="020B0503020204020204" pitchFamily="34" charset="-122"/>
              </a:endParaRPr>
            </a:p>
          </p:txBody>
        </p:sp>
        <p:sp>
          <p:nvSpPr>
            <p:cNvPr id="102" name="文本框 6"/>
            <p:cNvSpPr txBox="1"/>
            <p:nvPr/>
          </p:nvSpPr>
          <p:spPr>
            <a:xfrm>
              <a:off x="9960307" y="2554178"/>
              <a:ext cx="774701" cy="69485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rgbClr val="74B836"/>
                  </a:solidFill>
                  <a:effectLst/>
                  <a:uLnTx/>
                  <a:uFillTx/>
                  <a:latin typeface="微软雅黑" panose="020B0503020204020204" pitchFamily="34" charset="-122"/>
                </a:rPr>
                <a:t>2</a:t>
              </a:r>
              <a:endParaRPr kumimoji="0" lang="zh-CN" altLang="en-US" sz="3200" b="1" i="0" u="none" strike="noStrike" kern="0" cap="none" spc="0" normalizeH="0" baseline="0" noProof="0" dirty="0">
                <a:ln>
                  <a:noFill/>
                </a:ln>
                <a:solidFill>
                  <a:srgbClr val="74B836"/>
                </a:solidFill>
                <a:effectLst/>
                <a:uLnTx/>
                <a:uFillTx/>
                <a:latin typeface="微软雅黑" panose="020B0503020204020204" pitchFamily="34" charset="-122"/>
              </a:endParaRPr>
            </a:p>
          </p:txBody>
        </p:sp>
      </p:grpSp>
      <p:sp>
        <p:nvSpPr>
          <p:cNvPr id="109" name="矩形 108"/>
          <p:cNvSpPr/>
          <p:nvPr/>
        </p:nvSpPr>
        <p:spPr>
          <a:xfrm>
            <a:off x="0" y="6269274"/>
            <a:ext cx="12192000" cy="588726"/>
          </a:xfrm>
          <a:prstGeom prst="rect">
            <a:avLst/>
          </a:prstGeom>
          <a:solidFill>
            <a:schemeClr val="bg1">
              <a:lumMod val="50000"/>
            </a:schemeClr>
          </a:solidFill>
          <a:ln w="12700" cap="flat" cmpd="sng" algn="ctr">
            <a:solidFill>
              <a:srgbClr val="A6B72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nvGrpSpPr>
          <p:cNvPr id="110" name="组合 109"/>
          <p:cNvGrpSpPr/>
          <p:nvPr/>
        </p:nvGrpSpPr>
        <p:grpSpPr>
          <a:xfrm>
            <a:off x="304800" y="5149788"/>
            <a:ext cx="1877787" cy="1129564"/>
            <a:chOff x="9675584" y="5175723"/>
            <a:chExt cx="1877787" cy="1129564"/>
          </a:xfrm>
        </p:grpSpPr>
        <p:sp>
          <p:nvSpPr>
            <p:cNvPr id="111" name="矩形 110"/>
            <p:cNvSpPr/>
            <p:nvPr/>
          </p:nvSpPr>
          <p:spPr>
            <a:xfrm>
              <a:off x="11286669" y="5640179"/>
              <a:ext cx="266702" cy="661889"/>
            </a:xfrm>
            <a:prstGeom prst="rect">
              <a:avLst/>
            </a:prstGeom>
            <a:solidFill>
              <a:srgbClr val="F692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12" name="矩形 111"/>
            <p:cNvSpPr/>
            <p:nvPr/>
          </p:nvSpPr>
          <p:spPr>
            <a:xfrm>
              <a:off x="10807698" y="5828865"/>
              <a:ext cx="266702" cy="476421"/>
            </a:xfrm>
            <a:prstGeom prst="rect">
              <a:avLst/>
            </a:prstGeom>
            <a:solidFill>
              <a:srgbClr val="A6B7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13" name="矩形 112"/>
            <p:cNvSpPr/>
            <p:nvPr/>
          </p:nvSpPr>
          <p:spPr>
            <a:xfrm>
              <a:off x="10241641" y="5175723"/>
              <a:ext cx="266702" cy="1129564"/>
            </a:xfrm>
            <a:prstGeom prst="rect">
              <a:avLst/>
            </a:prstGeom>
            <a:solidFill>
              <a:srgbClr val="83838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14" name="矩形 113"/>
            <p:cNvSpPr/>
            <p:nvPr/>
          </p:nvSpPr>
          <p:spPr>
            <a:xfrm>
              <a:off x="9675584" y="5974341"/>
              <a:ext cx="266702" cy="330945"/>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sp>
        <p:nvSpPr>
          <p:cNvPr id="17" name="文本框 6"/>
          <p:cNvSpPr txBox="1"/>
          <p:nvPr/>
        </p:nvSpPr>
        <p:spPr>
          <a:xfrm>
            <a:off x="10611090" y="4826219"/>
            <a:ext cx="441085"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rgbClr val="FFC000"/>
                </a:solidFill>
                <a:effectLst/>
                <a:uLnTx/>
                <a:uFillTx/>
                <a:latin typeface="微软雅黑" panose="020B0503020204020204" pitchFamily="34" charset="-122"/>
              </a:rPr>
              <a:t>3</a:t>
            </a:r>
            <a:endParaRPr kumimoji="0" lang="zh-CN" altLang="en-US" sz="3200" b="1" i="0" u="none" strike="noStrike" kern="0" cap="none" spc="0" normalizeH="0" baseline="0" noProof="0" dirty="0">
              <a:ln>
                <a:noFill/>
              </a:ln>
              <a:solidFill>
                <a:srgbClr val="FFC000"/>
              </a:solidFill>
              <a:effectLst/>
              <a:uLnTx/>
              <a:uFillTx/>
              <a:latin typeface="微软雅黑" panose="020B0503020204020204" pitchFamily="34" charset="-122"/>
            </a:endParaRPr>
          </a:p>
        </p:txBody>
      </p:sp>
      <p:sp>
        <p:nvSpPr>
          <p:cNvPr id="18" name="矩形 17"/>
          <p:cNvSpPr/>
          <p:nvPr/>
        </p:nvSpPr>
        <p:spPr>
          <a:xfrm>
            <a:off x="1247723" y="4327928"/>
            <a:ext cx="8356652" cy="930666"/>
          </a:xfrm>
          <a:prstGeom prst="rect">
            <a:avLst/>
          </a:prstGeom>
          <a:solidFill>
            <a:srgbClr val="FFC000"/>
          </a:solidFill>
          <a:ln w="12700" cap="flat" cmpd="sng" algn="ctr">
            <a:noFill/>
            <a:prstDash val="solid"/>
            <a:miter lim="800000"/>
          </a:ln>
          <a:effectLst/>
        </p:spPr>
        <p:txBody>
          <a:bodyPr rtlCol="0" anchor="ctr"/>
          <a:lstStyle/>
          <a:p>
            <a:pPr defTabSz="914400"/>
            <a:r>
              <a:rPr lang="en-US" altLang="zh-CN" sz="2000" dirty="0"/>
              <a:t>3</a:t>
            </a:r>
            <a:r>
              <a:rPr lang="zh-CN" altLang="en-US" sz="2000" dirty="0"/>
              <a:t>、</a:t>
            </a:r>
            <a:r>
              <a:rPr lang="zh-CN" altLang="zh-CN" sz="2000" dirty="0"/>
              <a:t>半独立型是指对此种软件的要求介于上述两种软件之间，但软件规模和复杂度都属于中等以上，最大可达</a:t>
            </a:r>
            <a:r>
              <a:rPr lang="en-US" altLang="zh-CN" sz="2000" dirty="0"/>
              <a:t>30</a:t>
            </a:r>
            <a:r>
              <a:rPr lang="zh-CN" altLang="zh-CN" sz="2000" dirty="0"/>
              <a:t>万行</a:t>
            </a:r>
            <a:endParaRPr lang="zh-CN" altLang="en-US" sz="2000" kern="0" dirty="0">
              <a:solidFill>
                <a:srgbClr val="FFFFFF"/>
              </a:solidFill>
              <a:latin typeface="宋体" panose="02010600030101010101" pitchFamily="2" charset="-122"/>
            </a:endParaRPr>
          </a:p>
        </p:txBody>
      </p:sp>
      <p:sp>
        <p:nvSpPr>
          <p:cNvPr id="2" name="矩形 1"/>
          <p:cNvSpPr/>
          <p:nvPr/>
        </p:nvSpPr>
        <p:spPr>
          <a:xfrm>
            <a:off x="870857" y="1067594"/>
            <a:ext cx="8047718" cy="461665"/>
          </a:xfrm>
          <a:prstGeom prst="rect">
            <a:avLst/>
          </a:prstGeom>
        </p:spPr>
        <p:txBody>
          <a:bodyPr wrap="square">
            <a:spAutoFit/>
          </a:bodyPr>
          <a:lstStyle/>
          <a:p>
            <a:r>
              <a:rPr lang="zh-CN" altLang="zh-CN" dirty="0"/>
              <a:t>从软件规模和开发方式的特征出发，将开发工作划分</a:t>
            </a:r>
            <a:r>
              <a:rPr lang="zh-CN" altLang="en-US" dirty="0"/>
              <a:t>为：</a:t>
            </a:r>
          </a:p>
        </p:txBody>
      </p:sp>
      <p:sp>
        <p:nvSpPr>
          <p:cNvPr id="5" name="灯片编号占位符 4">
            <a:extLst>
              <a:ext uri="{FF2B5EF4-FFF2-40B4-BE49-F238E27FC236}">
                <a16:creationId xmlns:a16="http://schemas.microsoft.com/office/drawing/2014/main" id="{67B5A13F-E055-451B-B1AD-0D6C1F13EA87}"/>
              </a:ext>
            </a:extLst>
          </p:cNvPr>
          <p:cNvSpPr>
            <a:spLocks noGrp="1"/>
          </p:cNvSpPr>
          <p:nvPr>
            <p:ph type="sldNum" sz="quarter" idx="12"/>
          </p:nvPr>
        </p:nvSpPr>
        <p:spPr/>
        <p:txBody>
          <a:bodyPr/>
          <a:lstStyle/>
          <a:p>
            <a:fld id="{B6F15528-21DE-4FAA-801E-634DDDAF4B2B}" type="slidenum">
              <a:rPr lang="en-US" smtClean="0"/>
              <a:t>232</a:t>
            </a:fld>
            <a:endParaRPr lang="en-US" dirty="0"/>
          </a:p>
        </p:txBody>
      </p:sp>
      <p:sp>
        <p:nvSpPr>
          <p:cNvPr id="21" name="灯片编号占位符 8">
            <a:extLst>
              <a:ext uri="{FF2B5EF4-FFF2-40B4-BE49-F238E27FC236}">
                <a16:creationId xmlns:a16="http://schemas.microsoft.com/office/drawing/2014/main" id="{2CE50BE6-B395-48BC-831D-F725E3898BA3}"/>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232</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bldLvl="0" animBg="1"/>
      <p:bldP spid="95" grpId="0" bldLvl="0" animBg="1"/>
      <p:bldP spid="18" grpId="0" bldLvl="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4700" y="362744"/>
            <a:ext cx="6581775" cy="400050"/>
          </a:xfrm>
        </p:spPr>
        <p:txBody>
          <a:bodyPr/>
          <a:lstStyle/>
          <a:p>
            <a:r>
              <a:rPr lang="en-US" altLang="zh-CN" dirty="0"/>
              <a:t>3.2.2 </a:t>
            </a:r>
            <a:r>
              <a:rPr lang="zh-CN" altLang="en-US" dirty="0"/>
              <a:t>驱动因子法</a:t>
            </a:r>
          </a:p>
        </p:txBody>
      </p:sp>
      <p:cxnSp>
        <p:nvCxnSpPr>
          <p:cNvPr id="6" name="直接连接符 5"/>
          <p:cNvCxnSpPr/>
          <p:nvPr/>
        </p:nvCxnSpPr>
        <p:spPr>
          <a:xfrm>
            <a:off x="1146175" y="838994"/>
            <a:ext cx="1" cy="6020594"/>
          </a:xfrm>
          <a:prstGeom prst="line">
            <a:avLst/>
          </a:prstGeom>
          <a:noFill/>
          <a:ln w="38100" cap="flat" cmpd="sng" algn="ctr">
            <a:solidFill>
              <a:schemeClr val="bg1">
                <a:lumMod val="50000"/>
              </a:schemeClr>
            </a:solidFill>
            <a:prstDash val="solid"/>
            <a:miter lim="800000"/>
          </a:ln>
          <a:effectLst/>
        </p:spPr>
      </p:cxnSp>
      <p:sp>
        <p:nvSpPr>
          <p:cNvPr id="7" name="内容占位符 4"/>
          <p:cNvSpPr txBox="1"/>
          <p:nvPr/>
        </p:nvSpPr>
        <p:spPr>
          <a:xfrm>
            <a:off x="149" y="1753394"/>
            <a:ext cx="12209087" cy="45719"/>
          </a:xfrm>
          <a:prstGeom prst="rect">
            <a:avLst/>
          </a:prstGeom>
          <a:solidFill>
            <a:srgbClr val="74B836"/>
          </a:solidFill>
        </p:spPr>
        <p:txBody>
          <a:bodyPr>
            <a:normAutofit fontScale="25000" lnSpcReduction="20000"/>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None/>
            </a:pPr>
            <a:endParaRPr lang="zh-CN" altLang="en-US" b="1" dirty="0">
              <a:solidFill>
                <a:schemeClr val="bg1"/>
              </a:solidFill>
            </a:endParaRPr>
          </a:p>
        </p:txBody>
      </p:sp>
      <p:cxnSp>
        <p:nvCxnSpPr>
          <p:cNvPr id="8" name="直接连接符 7"/>
          <p:cNvCxnSpPr/>
          <p:nvPr/>
        </p:nvCxnSpPr>
        <p:spPr>
          <a:xfrm>
            <a:off x="11052175" y="811101"/>
            <a:ext cx="1" cy="6020594"/>
          </a:xfrm>
          <a:prstGeom prst="line">
            <a:avLst/>
          </a:prstGeom>
          <a:noFill/>
          <a:ln w="38100" cap="flat" cmpd="sng" algn="ctr">
            <a:solidFill>
              <a:schemeClr val="bg1">
                <a:lumMod val="50000"/>
              </a:schemeClr>
            </a:solidFill>
            <a:prstDash val="solid"/>
            <a:miter lim="800000"/>
          </a:ln>
          <a:effectLst/>
        </p:spPr>
      </p:cxnSp>
      <p:sp>
        <p:nvSpPr>
          <p:cNvPr id="9" name="矩形 8"/>
          <p:cNvSpPr/>
          <p:nvPr/>
        </p:nvSpPr>
        <p:spPr>
          <a:xfrm>
            <a:off x="0" y="5791994"/>
            <a:ext cx="12209236" cy="106759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flipH="1">
            <a:off x="8979511" y="5334794"/>
            <a:ext cx="3229725" cy="1301644"/>
            <a:chOff x="-8805" y="5407865"/>
            <a:chExt cx="3213509" cy="1301644"/>
          </a:xfrm>
        </p:grpSpPr>
        <p:sp>
          <p:nvSpPr>
            <p:cNvPr id="11" name="矩形 10"/>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矩形 19"/>
          <p:cNvSpPr/>
          <p:nvPr/>
        </p:nvSpPr>
        <p:spPr>
          <a:xfrm>
            <a:off x="0" y="6706395"/>
            <a:ext cx="12209236" cy="125300"/>
          </a:xfrm>
          <a:prstGeom prst="rect">
            <a:avLst/>
          </a:prstGeom>
          <a:solidFill>
            <a:srgbClr val="F69200">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pic>
        <p:nvPicPr>
          <p:cNvPr id="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979"/>
          <a:stretch>
            <a:fillRect/>
          </a:stretch>
        </p:blipFill>
        <p:spPr bwMode="auto">
          <a:xfrm>
            <a:off x="1332433" y="2674620"/>
            <a:ext cx="9414942" cy="2003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内容占位符 3"/>
          <p:cNvSpPr>
            <a:spLocks noGrp="1"/>
          </p:cNvSpPr>
          <p:nvPr>
            <p:ph idx="13"/>
          </p:nvPr>
        </p:nvSpPr>
        <p:spPr>
          <a:xfrm>
            <a:off x="1603375" y="1067594"/>
            <a:ext cx="10747058" cy="464458"/>
          </a:xfrm>
        </p:spPr>
        <p:txBody>
          <a:bodyPr>
            <a:normAutofit/>
          </a:bodyPr>
          <a:lstStyle/>
          <a:p>
            <a:r>
              <a:rPr lang="en-US" altLang="zh-CN" b="1" dirty="0"/>
              <a:t>3.2.2 </a:t>
            </a:r>
            <a:r>
              <a:rPr lang="zh-CN" altLang="en-US" b="1" dirty="0"/>
              <a:t>驱动因子法</a:t>
            </a:r>
            <a:r>
              <a:rPr lang="en-US" altLang="zh-CN" sz="1800" b="1" dirty="0"/>
              <a:t>——</a:t>
            </a:r>
            <a:r>
              <a:rPr lang="zh-CN" altLang="zh-CN" dirty="0"/>
              <a:t>结构化成本模型</a:t>
            </a:r>
            <a:r>
              <a:rPr lang="zh-CN" altLang="en-US" dirty="0"/>
              <a:t>中级模型</a:t>
            </a:r>
          </a:p>
        </p:txBody>
      </p:sp>
      <p:sp>
        <p:nvSpPr>
          <p:cNvPr id="5" name="灯片编号占位符 4">
            <a:extLst>
              <a:ext uri="{FF2B5EF4-FFF2-40B4-BE49-F238E27FC236}">
                <a16:creationId xmlns:a16="http://schemas.microsoft.com/office/drawing/2014/main" id="{E2E27962-FE4B-4D96-9E63-531BB11556FD}"/>
              </a:ext>
            </a:extLst>
          </p:cNvPr>
          <p:cNvSpPr>
            <a:spLocks noGrp="1"/>
          </p:cNvSpPr>
          <p:nvPr>
            <p:ph type="sldNum" sz="quarter" idx="12"/>
          </p:nvPr>
        </p:nvSpPr>
        <p:spPr/>
        <p:txBody>
          <a:bodyPr/>
          <a:lstStyle/>
          <a:p>
            <a:fld id="{B6F15528-21DE-4FAA-801E-634DDDAF4B2B}" type="slidenum">
              <a:rPr lang="en-US" smtClean="0"/>
              <a:t>233</a:t>
            </a:fld>
            <a:endParaRPr lang="en-US" dirty="0"/>
          </a:p>
        </p:txBody>
      </p:sp>
      <p:sp>
        <p:nvSpPr>
          <p:cNvPr id="22" name="灯片编号占位符 8">
            <a:extLst>
              <a:ext uri="{FF2B5EF4-FFF2-40B4-BE49-F238E27FC236}">
                <a16:creationId xmlns:a16="http://schemas.microsoft.com/office/drawing/2014/main" id="{55023650-CD26-4FA2-A0DC-79C90B14AD76}"/>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233</a:t>
            </a:fld>
            <a:endParaRPr kumimoji="0" lang="en-US" altLang="zh-CN" sz="1800" dirty="0">
              <a:latin typeface="Times New Roman" panose="02020603050405020304" pitchFamily="18" charset="0"/>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3.2.2 </a:t>
            </a:r>
            <a:r>
              <a:rPr lang="zh-CN" altLang="en-US" dirty="0"/>
              <a:t>驱动因子法</a:t>
            </a:r>
          </a:p>
        </p:txBody>
      </p:sp>
      <p:sp>
        <p:nvSpPr>
          <p:cNvPr id="5" name="矩形 4"/>
          <p:cNvSpPr/>
          <p:nvPr/>
        </p:nvSpPr>
        <p:spPr>
          <a:xfrm>
            <a:off x="-27697" y="1143794"/>
            <a:ext cx="12375272" cy="1676400"/>
          </a:xfrm>
          <a:prstGeom prst="rect">
            <a:avLst/>
          </a:prstGeom>
          <a:solidFill>
            <a:srgbClr val="838383">
              <a:lumMod val="20000"/>
              <a:lumOff val="80000"/>
              <a:alpha val="80000"/>
            </a:srgbClr>
          </a:solidFill>
          <a:ln w="12700" cap="flat" cmpd="sng" algn="ctr">
            <a:noFill/>
            <a:prstDash val="solid"/>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838383">
                  <a:lumMod val="50000"/>
                </a:srgbClr>
              </a:solidFill>
              <a:effectLst/>
              <a:uLnTx/>
              <a:uFillTx/>
              <a:latin typeface="Arial" panose="020B0604020202020204"/>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6" name="矩形 5"/>
              <p:cNvSpPr/>
              <p:nvPr/>
            </p:nvSpPr>
            <p:spPr>
              <a:xfrm>
                <a:off x="384175" y="1204367"/>
                <a:ext cx="11506200" cy="1615827"/>
              </a:xfrm>
              <a:prstGeom prst="rect">
                <a:avLst/>
              </a:prstGeom>
              <a:noFill/>
              <a:ln w="38100">
                <a:noFill/>
                <a:prstDash val="sysDot"/>
              </a:ln>
            </p:spPr>
            <p:txBody>
              <a:bodyPr wrap="square">
                <a:spAutoFit/>
              </a:bodyPr>
              <a:lstStyle/>
              <a:p>
                <a:pPr>
                  <a:lnSpc>
                    <a:spcPct val="150000"/>
                  </a:lnSpc>
                </a:pPr>
                <a:r>
                  <a:rPr lang="zh-CN" altLang="zh-CN" sz="2200" dirty="0"/>
                  <a:t>【</a:t>
                </a:r>
                <a:r>
                  <a:rPr lang="zh-CN" altLang="zh-CN" sz="2200" b="1" dirty="0"/>
                  <a:t>例</a:t>
                </a:r>
                <a:r>
                  <a:rPr lang="en-US" altLang="zh-CN" sz="2200" b="1" dirty="0"/>
                  <a:t>3.1</a:t>
                </a:r>
                <a:r>
                  <a:rPr lang="zh-CN" altLang="zh-CN" sz="2200" dirty="0"/>
                  <a:t>】某软件企业中标了某嵌入型软件项目，预计</a:t>
                </a:r>
                <a:r>
                  <a:rPr lang="en-US" altLang="zh-CN" sz="2200" dirty="0"/>
                  <a:t>10kDSI</a:t>
                </a:r>
                <a:r>
                  <a:rPr lang="zh-CN" altLang="zh-CN" sz="2200" dirty="0"/>
                  <a:t>的代码量，根据该软件的各项需求以及开发投入情况，用</a:t>
                </a:r>
                <a:r>
                  <a:rPr lang="en-US" altLang="zh-CN" sz="2200" dirty="0"/>
                  <a:t>COCOMO</a:t>
                </a:r>
                <a:r>
                  <a:rPr lang="zh-CN" altLang="zh-CN" sz="2200" dirty="0"/>
                  <a:t>模型求得该项目的综合影响因子</a:t>
                </a:r>
                <a:r>
                  <a:rPr lang="en-US" altLang="zh-CN" sz="2200" dirty="0"/>
                  <a:t>U</a:t>
                </a:r>
                <a:r>
                  <a:rPr lang="zh-CN" altLang="zh-CN" sz="2200" dirty="0"/>
                  <a:t>为</a:t>
                </a:r>
                <a:r>
                  <a:rPr lang="en-US" altLang="zh-CN" sz="2200" dirty="0"/>
                  <a:t>1.36</a:t>
                </a:r>
                <a:r>
                  <a:rPr lang="zh-CN" altLang="zh-CN" sz="2200" dirty="0"/>
                  <a:t>，从该企业的信息数据库得知工时费用率</a:t>
                </a:r>
                <a14:m>
                  <m:oMath xmlns:m="http://schemas.openxmlformats.org/officeDocument/2006/math">
                    <m:r>
                      <m:rPr>
                        <m:sty m:val="p"/>
                      </m:rPr>
                      <a:rPr lang="en-US" altLang="zh-CN" sz="2200">
                        <a:latin typeface="Cambria Math" panose="02040503050406030204"/>
                      </a:rPr>
                      <m:t>a</m:t>
                    </m:r>
                    <m:r>
                      <a:rPr lang="en-US" altLang="zh-CN" sz="2200">
                        <a:latin typeface="Cambria Math" panose="02040503050406030204"/>
                      </a:rPr>
                      <m:t>=9000</m:t>
                    </m:r>
                    <m:r>
                      <a:rPr lang="zh-CN" altLang="zh-CN" sz="2200">
                        <a:latin typeface="Cambria Math" panose="02040503050406030204"/>
                      </a:rPr>
                      <m:t>元</m:t>
                    </m:r>
                    <m:r>
                      <a:rPr lang="en-US" altLang="zh-CN" sz="2200">
                        <a:latin typeface="Cambria Math" panose="02040503050406030204"/>
                      </a:rPr>
                      <m:t>/</m:t>
                    </m:r>
                    <m:r>
                      <a:rPr lang="zh-CN" altLang="zh-CN" sz="2200">
                        <a:latin typeface="Cambria Math" panose="02040503050406030204"/>
                      </a:rPr>
                      <m:t>人月</m:t>
                    </m:r>
                  </m:oMath>
                </a14:m>
                <a:r>
                  <a:rPr lang="zh-CN" altLang="zh-CN" sz="2200" dirty="0"/>
                  <a:t>，试对该软件的成本、工作量与工期做出估算。</a:t>
                </a:r>
                <a:endParaRPr lang="zh-CN" altLang="en-US" sz="2200" dirty="0"/>
              </a:p>
            </p:txBody>
          </p:sp>
        </mc:Choice>
        <mc:Fallback xmlns="">
          <p:sp>
            <p:nvSpPr>
              <p:cNvPr id="6" name="矩形 5"/>
              <p:cNvSpPr>
                <a:spLocks noRot="1" noChangeAspect="1" noMove="1" noResize="1" noEditPoints="1" noAdjustHandles="1" noChangeArrowheads="1" noChangeShapeType="1" noTextEdit="1"/>
              </p:cNvSpPr>
              <p:nvPr/>
            </p:nvSpPr>
            <p:spPr>
              <a:xfrm>
                <a:off x="384175" y="1204367"/>
                <a:ext cx="11506200" cy="1615827"/>
              </a:xfrm>
              <a:prstGeom prst="rect">
                <a:avLst/>
              </a:prstGeom>
              <a:blipFill rotWithShape="1">
                <a:blip r:embed="rId2"/>
                <a:stretch>
                  <a:fillRect t="-25" b="10"/>
                </a:stretch>
              </a:blipFill>
              <a:ln w="38100">
                <a:noFill/>
                <a:prstDash val="sysDot"/>
              </a:ln>
            </p:spPr>
            <p:txBody>
              <a:bodyPr/>
              <a:lstStyle/>
              <a:p>
                <a:r>
                  <a:rPr lang="zh-CN" altLang="en-US">
                    <a:noFill/>
                  </a:rPr>
                  <a:t> </a:t>
                </a:r>
              </a:p>
            </p:txBody>
          </p:sp>
        </mc:Fallback>
      </mc:AlternateContent>
      <p:sp>
        <p:nvSpPr>
          <p:cNvPr id="7" name="矩形 6"/>
          <p:cNvSpPr/>
          <p:nvPr/>
        </p:nvSpPr>
        <p:spPr>
          <a:xfrm>
            <a:off x="-27697" y="3235304"/>
            <a:ext cx="12216671" cy="45719"/>
          </a:xfrm>
          <a:prstGeom prst="rect">
            <a:avLst/>
          </a:prstGeom>
          <a:solidFill>
            <a:srgbClr val="FFC000">
              <a:alpha val="8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内容占位符 4"/>
          <p:cNvSpPr txBox="1"/>
          <p:nvPr/>
        </p:nvSpPr>
        <p:spPr>
          <a:xfrm>
            <a:off x="534093" y="3048794"/>
            <a:ext cx="4913852" cy="464458"/>
          </a:xfrm>
          <a:prstGeom prst="rect">
            <a:avLst/>
          </a:prstGeom>
          <a:solidFill>
            <a:srgbClr val="FFC000"/>
          </a:solidFill>
          <a:ln>
            <a:solidFill>
              <a:srgbClr val="FFC000"/>
            </a:solidFill>
          </a:ln>
        </p:spPr>
        <p:txBody>
          <a:bodyPr>
            <a:norm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None/>
            </a:pPr>
            <a:r>
              <a:rPr lang="zh-CN" altLang="en-US" b="1" dirty="0">
                <a:solidFill>
                  <a:schemeClr val="bg1"/>
                </a:solidFill>
              </a:rPr>
              <a:t>     解：</a:t>
            </a:r>
          </a:p>
        </p:txBody>
      </p:sp>
      <p:sp>
        <p:nvSpPr>
          <p:cNvPr id="9" name="矩形 8"/>
          <p:cNvSpPr/>
          <p:nvPr/>
        </p:nvSpPr>
        <p:spPr>
          <a:xfrm>
            <a:off x="14007" y="6172993"/>
            <a:ext cx="12192000" cy="689181"/>
          </a:xfrm>
          <a:prstGeom prst="rect">
            <a:avLst/>
          </a:prstGeom>
          <a:solidFill>
            <a:srgbClr val="838383">
              <a:lumMod val="20000"/>
              <a:lumOff val="80000"/>
              <a:alpha val="80000"/>
            </a:srgbClr>
          </a:solidFill>
          <a:ln w="12700" cap="flat" cmpd="sng" algn="ctr">
            <a:noFill/>
            <a:prstDash val="solid"/>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838383">
                  <a:lumMod val="50000"/>
                </a:srgbClr>
              </a:solidFill>
              <a:effectLst/>
              <a:uLnTx/>
              <a:uFillTx/>
              <a:latin typeface="Arial" panose="020B0604020202020204"/>
              <a:ea typeface="微软雅黑" panose="020B0503020204020204" pitchFamily="34" charset="-122"/>
              <a:cs typeface="+mn-cs"/>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9775" y="3572839"/>
            <a:ext cx="4800600" cy="560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9932" y="4267994"/>
            <a:ext cx="5242530" cy="473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99932" y="4801394"/>
            <a:ext cx="5242530" cy="679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99932" y="5639594"/>
            <a:ext cx="492252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9975" y="3734593"/>
            <a:ext cx="1571625"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rotWithShape="1">
          <a:blip r:embed="rId8">
            <a:extLst>
              <a:ext uri="{28A0092B-C50C-407E-A947-70E740481C1C}">
                <a14:useLocalDpi xmlns:a14="http://schemas.microsoft.com/office/drawing/2010/main" val="0"/>
              </a:ext>
            </a:extLst>
          </a:blip>
          <a:srcRect t="3979"/>
          <a:stretch>
            <a:fillRect/>
          </a:stretch>
        </p:blipFill>
        <p:spPr bwMode="auto">
          <a:xfrm>
            <a:off x="7302939" y="2690340"/>
            <a:ext cx="4587436" cy="976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a:extLst>
              <a:ext uri="{FF2B5EF4-FFF2-40B4-BE49-F238E27FC236}">
                <a16:creationId xmlns:a16="http://schemas.microsoft.com/office/drawing/2014/main" id="{216002F3-F024-495F-9365-232DA132D7D4}"/>
              </a:ext>
            </a:extLst>
          </p:cNvPr>
          <p:cNvSpPr>
            <a:spLocks noGrp="1"/>
          </p:cNvSpPr>
          <p:nvPr>
            <p:ph type="sldNum" sz="quarter" idx="12"/>
          </p:nvPr>
        </p:nvSpPr>
        <p:spPr/>
        <p:txBody>
          <a:bodyPr/>
          <a:lstStyle/>
          <a:p>
            <a:fld id="{B6F15528-21DE-4FAA-801E-634DDDAF4B2B}" type="slidenum">
              <a:rPr lang="en-US" smtClean="0"/>
              <a:t>234</a:t>
            </a:fld>
            <a:endParaRPr lang="en-US" dirty="0"/>
          </a:p>
        </p:txBody>
      </p:sp>
      <p:sp>
        <p:nvSpPr>
          <p:cNvPr id="15" name="灯片编号占位符 8">
            <a:extLst>
              <a:ext uri="{FF2B5EF4-FFF2-40B4-BE49-F238E27FC236}">
                <a16:creationId xmlns:a16="http://schemas.microsoft.com/office/drawing/2014/main" id="{EB5D2024-26B0-4CDE-9E43-51D0A1987513}"/>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234</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 calcmode="lin" valueType="num">
                                      <p:cBhvr additive="base">
                                        <p:cTn id="17" dur="500" fill="hold"/>
                                        <p:tgtEl>
                                          <p:spTgt spid="3074"/>
                                        </p:tgtEl>
                                        <p:attrNameLst>
                                          <p:attrName>ppt_x</p:attrName>
                                        </p:attrNameLst>
                                      </p:cBhvr>
                                      <p:tavLst>
                                        <p:tav tm="0">
                                          <p:val>
                                            <p:strVal val="#ppt_x"/>
                                          </p:val>
                                        </p:tav>
                                        <p:tav tm="100000">
                                          <p:val>
                                            <p:strVal val="#ppt_x"/>
                                          </p:val>
                                        </p:tav>
                                      </p:tavLst>
                                    </p:anim>
                                    <p:anim calcmode="lin" valueType="num">
                                      <p:cBhvr additive="base">
                                        <p:cTn id="1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075"/>
                                        </p:tgtEl>
                                        <p:attrNameLst>
                                          <p:attrName>style.visibility</p:attrName>
                                        </p:attrNameLst>
                                      </p:cBhvr>
                                      <p:to>
                                        <p:strVal val="visible"/>
                                      </p:to>
                                    </p:set>
                                    <p:anim calcmode="lin" valueType="num">
                                      <p:cBhvr additive="base">
                                        <p:cTn id="29" dur="500" fill="hold"/>
                                        <p:tgtEl>
                                          <p:spTgt spid="3075"/>
                                        </p:tgtEl>
                                        <p:attrNameLst>
                                          <p:attrName>ppt_x</p:attrName>
                                        </p:attrNameLst>
                                      </p:cBhvr>
                                      <p:tavLst>
                                        <p:tav tm="0">
                                          <p:val>
                                            <p:strVal val="#ppt_x"/>
                                          </p:val>
                                        </p:tav>
                                        <p:tav tm="100000">
                                          <p:val>
                                            <p:strVal val="#ppt_x"/>
                                          </p:val>
                                        </p:tav>
                                      </p:tavLst>
                                    </p:anim>
                                    <p:anim calcmode="lin" valueType="num">
                                      <p:cBhvr additive="base">
                                        <p:cTn id="30"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076"/>
                                        </p:tgtEl>
                                        <p:attrNameLst>
                                          <p:attrName>style.visibility</p:attrName>
                                        </p:attrNameLst>
                                      </p:cBhvr>
                                      <p:to>
                                        <p:strVal val="visible"/>
                                      </p:to>
                                    </p:set>
                                    <p:anim calcmode="lin" valueType="num">
                                      <p:cBhvr additive="base">
                                        <p:cTn id="35" dur="500" fill="hold"/>
                                        <p:tgtEl>
                                          <p:spTgt spid="3076"/>
                                        </p:tgtEl>
                                        <p:attrNameLst>
                                          <p:attrName>ppt_x</p:attrName>
                                        </p:attrNameLst>
                                      </p:cBhvr>
                                      <p:tavLst>
                                        <p:tav tm="0">
                                          <p:val>
                                            <p:strVal val="#ppt_x"/>
                                          </p:val>
                                        </p:tav>
                                        <p:tav tm="100000">
                                          <p:val>
                                            <p:strVal val="#ppt_x"/>
                                          </p:val>
                                        </p:tav>
                                      </p:tavLst>
                                    </p:anim>
                                    <p:anim calcmode="lin" valueType="num">
                                      <p:cBhvr additive="base">
                                        <p:cTn id="36"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026"/>
                                        </p:tgtEl>
                                        <p:attrNameLst>
                                          <p:attrName>style.visibility</p:attrName>
                                        </p:attrNameLst>
                                      </p:cBhvr>
                                      <p:to>
                                        <p:strVal val="visible"/>
                                      </p:to>
                                    </p:set>
                                    <p:anim calcmode="lin" valueType="num">
                                      <p:cBhvr additive="base">
                                        <p:cTn id="45" dur="500" fill="hold"/>
                                        <p:tgtEl>
                                          <p:spTgt spid="1026"/>
                                        </p:tgtEl>
                                        <p:attrNameLst>
                                          <p:attrName>ppt_x</p:attrName>
                                        </p:attrNameLst>
                                      </p:cBhvr>
                                      <p:tavLst>
                                        <p:tav tm="0">
                                          <p:val>
                                            <p:strVal val="#ppt_x"/>
                                          </p:val>
                                        </p:tav>
                                        <p:tav tm="100000">
                                          <p:val>
                                            <p:strVal val="#ppt_x"/>
                                          </p:val>
                                        </p:tav>
                                      </p:tavLst>
                                    </p:anim>
                                    <p:anim calcmode="lin" valueType="num">
                                      <p:cBhvr additive="base">
                                        <p:cTn id="46"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3.2.3 </a:t>
            </a:r>
            <a:r>
              <a:rPr lang="zh-CN" altLang="en-US" dirty="0"/>
              <a:t>类比法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82970" y="848298"/>
                <a:ext cx="10978515" cy="4800600"/>
              </a:xfrm>
            </p:spPr>
            <p:txBody>
              <a:bodyPr>
                <a:normAutofit fontScale="92500" lnSpcReduction="10000"/>
              </a:bodyPr>
              <a:lstStyle/>
              <a:p>
                <a:pPr marL="0" indent="0">
                  <a:buNone/>
                </a:pPr>
                <a:r>
                  <a:rPr lang="en-US" altLang="zh-CN" sz="2400" dirty="0">
                    <a:solidFill>
                      <a:schemeClr val="tx1"/>
                    </a:solidFill>
                  </a:rPr>
                  <a:t>       </a:t>
                </a:r>
                <a:r>
                  <a:rPr lang="zh-CN" altLang="zh-CN" sz="2400" dirty="0">
                    <a:solidFill>
                      <a:schemeClr val="tx1"/>
                    </a:solidFill>
                  </a:rPr>
                  <a:t>假设某软件企业以往开发过一个类似的软件</a:t>
                </a:r>
                <a:r>
                  <a:rPr lang="en-US" altLang="zh-CN" sz="2400" dirty="0">
                    <a:solidFill>
                      <a:schemeClr val="tx1"/>
                    </a:solidFill>
                  </a:rPr>
                  <a:t>S</a:t>
                </a:r>
                <a:r>
                  <a:rPr lang="en-US" altLang="zh-CN" sz="2400" baseline="-25000" dirty="0">
                    <a:solidFill>
                      <a:schemeClr val="tx1"/>
                    </a:solidFill>
                  </a:rPr>
                  <a:t>X</a:t>
                </a:r>
                <a:r>
                  <a:rPr lang="zh-CN" altLang="zh-CN" sz="2400" dirty="0">
                    <a:solidFill>
                      <a:schemeClr val="tx1"/>
                    </a:solidFill>
                  </a:rPr>
                  <a:t>，其软件规模为</a:t>
                </a:r>
                <a:r>
                  <a:rPr lang="en-US" altLang="zh-CN" sz="2400" dirty="0">
                    <a:solidFill>
                      <a:schemeClr val="tx1"/>
                    </a:solidFill>
                  </a:rPr>
                  <a:t>L</a:t>
                </a:r>
                <a:r>
                  <a:rPr lang="en-US" altLang="zh-CN" sz="2400" baseline="-25000" dirty="0">
                    <a:solidFill>
                      <a:schemeClr val="tx1"/>
                    </a:solidFill>
                  </a:rPr>
                  <a:t>X</a:t>
                </a:r>
                <a:r>
                  <a:rPr lang="zh-CN" altLang="zh-CN" sz="2400" dirty="0">
                    <a:solidFill>
                      <a:schemeClr val="tx1"/>
                    </a:solidFill>
                  </a:rPr>
                  <a:t>，目标开发软件为</a:t>
                </a:r>
                <a:r>
                  <a:rPr lang="en-US" altLang="zh-CN" sz="2400" dirty="0">
                    <a:solidFill>
                      <a:schemeClr val="tx1"/>
                    </a:solidFill>
                  </a:rPr>
                  <a:t>S</a:t>
                </a:r>
                <a:r>
                  <a:rPr lang="en-US" altLang="zh-CN" sz="2400" baseline="-25000" dirty="0">
                    <a:solidFill>
                      <a:schemeClr val="tx1"/>
                    </a:solidFill>
                  </a:rPr>
                  <a:t>Y</a:t>
                </a:r>
                <a:r>
                  <a:rPr lang="zh-CN" altLang="zh-CN" sz="2400" dirty="0">
                    <a:solidFill>
                      <a:schemeClr val="tx1"/>
                    </a:solidFill>
                  </a:rPr>
                  <a:t>，其软件规模为</a:t>
                </a:r>
                <a:r>
                  <a:rPr lang="en-US" altLang="zh-CN" sz="2400" dirty="0">
                    <a:solidFill>
                      <a:schemeClr val="tx1"/>
                    </a:solidFill>
                  </a:rPr>
                  <a:t>L</a:t>
                </a:r>
                <a:r>
                  <a:rPr lang="en-US" altLang="zh-CN" sz="2400" baseline="-25000" dirty="0">
                    <a:solidFill>
                      <a:schemeClr val="tx1"/>
                    </a:solidFill>
                  </a:rPr>
                  <a:t>Y</a:t>
                </a:r>
                <a:r>
                  <a:rPr lang="zh-CN" altLang="zh-CN" sz="2400" dirty="0">
                    <a:solidFill>
                      <a:schemeClr val="tx1"/>
                    </a:solidFill>
                  </a:rPr>
                  <a:t>，由于目标开发软件的功能结构与原软件</a:t>
                </a:r>
                <a:r>
                  <a:rPr lang="en-US" altLang="zh-CN" sz="2400" dirty="0">
                    <a:solidFill>
                      <a:schemeClr val="tx1"/>
                    </a:solidFill>
                  </a:rPr>
                  <a:t>S</a:t>
                </a:r>
                <a:r>
                  <a:rPr lang="en-US" altLang="zh-CN" sz="2400" baseline="-25000" dirty="0">
                    <a:solidFill>
                      <a:schemeClr val="tx1"/>
                    </a:solidFill>
                  </a:rPr>
                  <a:t>X</a:t>
                </a:r>
                <a:r>
                  <a:rPr lang="zh-CN" altLang="zh-CN" sz="2400" dirty="0">
                    <a:solidFill>
                      <a:schemeClr val="tx1"/>
                    </a:solidFill>
                  </a:rPr>
                  <a:t>有很多类似之处，故决定用</a:t>
                </a:r>
                <a:r>
                  <a:rPr lang="en-US" altLang="zh-CN" sz="2400" dirty="0">
                    <a:solidFill>
                      <a:schemeClr val="tx1"/>
                    </a:solidFill>
                  </a:rPr>
                  <a:t>S</a:t>
                </a:r>
                <a:r>
                  <a:rPr lang="en-US" altLang="zh-CN" sz="2400" baseline="-25000" dirty="0">
                    <a:solidFill>
                      <a:schemeClr val="tx1"/>
                    </a:solidFill>
                  </a:rPr>
                  <a:t>X</a:t>
                </a:r>
                <a:r>
                  <a:rPr lang="zh-CN" altLang="zh-CN" sz="2400" dirty="0">
                    <a:solidFill>
                      <a:schemeClr val="tx1"/>
                    </a:solidFill>
                  </a:rPr>
                  <a:t>来改编成</a:t>
                </a:r>
                <a:r>
                  <a:rPr lang="en-US" altLang="zh-CN" sz="2400" dirty="0">
                    <a:solidFill>
                      <a:schemeClr val="tx1"/>
                    </a:solidFill>
                  </a:rPr>
                  <a:t>S</a:t>
                </a:r>
                <a:r>
                  <a:rPr lang="en-US" altLang="zh-CN" sz="2400" baseline="-25000" dirty="0">
                    <a:solidFill>
                      <a:schemeClr val="tx1"/>
                    </a:solidFill>
                  </a:rPr>
                  <a:t>Y</a:t>
                </a:r>
                <a:r>
                  <a:rPr lang="zh-CN" altLang="zh-CN" sz="2400" dirty="0">
                    <a:solidFill>
                      <a:schemeClr val="tx1"/>
                    </a:solidFill>
                  </a:rPr>
                  <a:t>。故引入调整系数</a:t>
                </a:r>
                <a:r>
                  <a:rPr lang="en-US" altLang="zh-CN" sz="2400" dirty="0">
                    <a:solidFill>
                      <a:schemeClr val="tx1"/>
                    </a:solidFill>
                  </a:rPr>
                  <a:t>AC</a:t>
                </a:r>
                <a:r>
                  <a:rPr lang="zh-CN" altLang="zh-CN" sz="2400" dirty="0">
                    <a:solidFill>
                      <a:schemeClr val="tx1"/>
                    </a:solidFill>
                  </a:rPr>
                  <a:t>，主要通过设计修改</a:t>
                </a:r>
                <a:r>
                  <a:rPr lang="en-US" altLang="zh-CN" sz="2400" dirty="0">
                    <a:solidFill>
                      <a:schemeClr val="tx1"/>
                    </a:solidFill>
                  </a:rPr>
                  <a:t>DMC</a:t>
                </a:r>
                <a:r>
                  <a:rPr lang="zh-CN" altLang="zh-CN" sz="2400" dirty="0">
                    <a:solidFill>
                      <a:schemeClr val="tx1"/>
                    </a:solidFill>
                  </a:rPr>
                  <a:t>，编码修改</a:t>
                </a:r>
                <a:r>
                  <a:rPr lang="en-US" altLang="zh-CN" sz="2400" dirty="0">
                    <a:solidFill>
                      <a:schemeClr val="tx1"/>
                    </a:solidFill>
                  </a:rPr>
                  <a:t>CMC</a:t>
                </a:r>
                <a:r>
                  <a:rPr lang="zh-CN" altLang="zh-CN" sz="2400" dirty="0">
                    <a:solidFill>
                      <a:schemeClr val="tx1"/>
                    </a:solidFill>
                  </a:rPr>
                  <a:t>，以及集成修改</a:t>
                </a:r>
                <a:r>
                  <a:rPr lang="en-US" altLang="zh-CN" sz="2400" dirty="0">
                    <a:solidFill>
                      <a:schemeClr val="tx1"/>
                    </a:solidFill>
                  </a:rPr>
                  <a:t>IMC</a:t>
                </a:r>
                <a:r>
                  <a:rPr lang="zh-CN" altLang="zh-CN" sz="2400" dirty="0">
                    <a:solidFill>
                      <a:schemeClr val="tx1"/>
                    </a:solidFill>
                  </a:rPr>
                  <a:t>三部分构成。</a:t>
                </a:r>
                <a:endParaRPr lang="en-US" altLang="zh-CN" sz="2400" dirty="0">
                  <a:solidFill>
                    <a:schemeClr val="tx1"/>
                  </a:solidFill>
                </a:endParaRPr>
              </a:p>
              <a:p>
                <a:pPr marL="0" indent="0">
                  <a:buNone/>
                </a:pPr>
                <a:r>
                  <a:rPr lang="en-US" altLang="zh-CN" sz="2400" dirty="0">
                    <a:solidFill>
                      <a:schemeClr val="tx1"/>
                    </a:solidFill>
                  </a:rPr>
                  <a:t>         </a:t>
                </a:r>
              </a:p>
              <a:p>
                <a:pPr marL="0" indent="0">
                  <a:buNone/>
                </a:pPr>
                <a:endParaRPr lang="en-US" altLang="zh-CN" sz="2400" dirty="0">
                  <a:solidFill>
                    <a:schemeClr val="tx1"/>
                  </a:solidFill>
                </a:endParaRPr>
              </a:p>
              <a:p>
                <a:pPr marL="0" indent="0">
                  <a:buNone/>
                </a:pPr>
                <a:r>
                  <a:rPr lang="en-US" altLang="zh-CN" sz="2400" dirty="0">
                    <a:solidFill>
                      <a:schemeClr val="tx1"/>
                    </a:solidFill>
                  </a:rPr>
                  <a:t>         </a:t>
                </a:r>
                <a:r>
                  <a:rPr lang="en-US" altLang="zh-CN" sz="2400" dirty="0" err="1">
                    <a:solidFill>
                      <a:schemeClr val="tx1"/>
                    </a:solidFill>
                  </a:rPr>
                  <a:t>B.W.Boehm</a:t>
                </a:r>
                <a:r>
                  <a:rPr lang="zh-CN" altLang="zh-CN" sz="2400" dirty="0">
                    <a:solidFill>
                      <a:schemeClr val="tx1"/>
                    </a:solidFill>
                  </a:rPr>
                  <a:t>建议</a:t>
                </a:r>
                <a14:m>
                  <m:oMath xmlns:m="http://schemas.openxmlformats.org/officeDocument/2006/math">
                    <m:r>
                      <a:rPr lang="zh-CN" altLang="zh-CN" sz="2400">
                        <a:solidFill>
                          <a:schemeClr val="tx1"/>
                        </a:solidFill>
                        <a:latin typeface="Cambria Math" panose="02040503050406030204"/>
                      </a:rPr>
                      <m:t>权重系数取值为</m:t>
                    </m:r>
                    <m:sSub>
                      <m:sSubPr>
                        <m:ctrlPr>
                          <a:rPr lang="zh-CN" altLang="zh-CN" sz="2400" i="1">
                            <a:solidFill>
                              <a:schemeClr val="tx1"/>
                            </a:solidFill>
                            <a:latin typeface="Cambria Math" panose="02040503050406030204" pitchFamily="18" charset="0"/>
                          </a:rPr>
                        </m:ctrlPr>
                      </m:sSubPr>
                      <m:e>
                        <m:r>
                          <m:rPr>
                            <m:sty m:val="p"/>
                          </m:rPr>
                          <a:rPr lang="en-US" altLang="zh-CN" sz="2400">
                            <a:solidFill>
                              <a:schemeClr val="tx1"/>
                            </a:solidFill>
                            <a:latin typeface="Cambria Math" panose="02040503050406030204"/>
                          </a:rPr>
                          <m:t>W</m:t>
                        </m:r>
                      </m:e>
                      <m:sub>
                        <m:r>
                          <a:rPr lang="en-US" altLang="zh-CN" sz="2400" i="1">
                            <a:solidFill>
                              <a:schemeClr val="tx1"/>
                            </a:solidFill>
                            <a:latin typeface="Cambria Math" panose="02040503050406030204"/>
                          </a:rPr>
                          <m:t>1</m:t>
                        </m:r>
                      </m:sub>
                    </m:sSub>
                    <m:r>
                      <a:rPr lang="en-US" altLang="zh-CN" sz="2400" i="1">
                        <a:solidFill>
                          <a:schemeClr val="tx1"/>
                        </a:solidFill>
                        <a:latin typeface="Cambria Math" panose="02040503050406030204"/>
                      </a:rPr>
                      <m:t>=0.4</m:t>
                    </m:r>
                    <m:r>
                      <a:rPr lang="zh-CN" altLang="zh-CN" sz="2400">
                        <a:solidFill>
                          <a:schemeClr val="tx1"/>
                        </a:solidFill>
                        <a:latin typeface="Cambria Math" panose="02040503050406030204"/>
                      </a:rPr>
                      <m:t>，</m:t>
                    </m:r>
                    <m:sSub>
                      <m:sSubPr>
                        <m:ctrlPr>
                          <a:rPr lang="zh-CN" altLang="zh-CN" sz="2400" i="1">
                            <a:solidFill>
                              <a:schemeClr val="tx1"/>
                            </a:solidFill>
                            <a:latin typeface="Cambria Math" panose="02040503050406030204" pitchFamily="18" charset="0"/>
                          </a:rPr>
                        </m:ctrlPr>
                      </m:sSubPr>
                      <m:e>
                        <m:r>
                          <m:rPr>
                            <m:sty m:val="p"/>
                          </m:rPr>
                          <a:rPr lang="en-US" altLang="zh-CN" sz="2400">
                            <a:solidFill>
                              <a:schemeClr val="tx1"/>
                            </a:solidFill>
                            <a:latin typeface="Cambria Math" panose="02040503050406030204"/>
                          </a:rPr>
                          <m:t>W</m:t>
                        </m:r>
                      </m:e>
                      <m:sub>
                        <m:r>
                          <a:rPr lang="en-US" altLang="zh-CN" sz="2400" i="1">
                            <a:solidFill>
                              <a:schemeClr val="tx1"/>
                            </a:solidFill>
                            <a:latin typeface="Cambria Math" panose="02040503050406030204"/>
                          </a:rPr>
                          <m:t>2</m:t>
                        </m:r>
                      </m:sub>
                    </m:sSub>
                    <m:r>
                      <a:rPr lang="en-US" altLang="zh-CN" sz="2400" i="1">
                        <a:solidFill>
                          <a:schemeClr val="tx1"/>
                        </a:solidFill>
                        <a:latin typeface="Cambria Math" panose="02040503050406030204"/>
                      </a:rPr>
                      <m:t>=0.3</m:t>
                    </m:r>
                    <m:r>
                      <a:rPr lang="zh-CN" altLang="zh-CN" sz="2400">
                        <a:solidFill>
                          <a:schemeClr val="tx1"/>
                        </a:solidFill>
                        <a:latin typeface="Cambria Math" panose="02040503050406030204"/>
                      </a:rPr>
                      <m:t>，</m:t>
                    </m:r>
                    <m:sSub>
                      <m:sSubPr>
                        <m:ctrlPr>
                          <a:rPr lang="zh-CN" altLang="zh-CN" sz="2400" i="1">
                            <a:solidFill>
                              <a:schemeClr val="tx1"/>
                            </a:solidFill>
                            <a:latin typeface="Cambria Math" panose="02040503050406030204" pitchFamily="18" charset="0"/>
                          </a:rPr>
                        </m:ctrlPr>
                      </m:sSubPr>
                      <m:e>
                        <m:r>
                          <m:rPr>
                            <m:sty m:val="p"/>
                          </m:rPr>
                          <a:rPr lang="en-US" altLang="zh-CN" sz="2400">
                            <a:solidFill>
                              <a:schemeClr val="tx1"/>
                            </a:solidFill>
                            <a:latin typeface="Cambria Math" panose="02040503050406030204"/>
                          </a:rPr>
                          <m:t>W</m:t>
                        </m:r>
                      </m:e>
                      <m:sub>
                        <m:r>
                          <a:rPr lang="en-US" altLang="zh-CN" sz="2400" i="1">
                            <a:solidFill>
                              <a:schemeClr val="tx1"/>
                            </a:solidFill>
                            <a:latin typeface="Cambria Math" panose="02040503050406030204"/>
                          </a:rPr>
                          <m:t>3</m:t>
                        </m:r>
                      </m:sub>
                    </m:sSub>
                    <m:r>
                      <a:rPr lang="en-US" altLang="zh-CN" sz="2400" i="1">
                        <a:solidFill>
                          <a:schemeClr val="tx1"/>
                        </a:solidFill>
                        <a:latin typeface="Cambria Math" panose="02040503050406030204"/>
                      </a:rPr>
                      <m:t>=0.</m:t>
                    </m:r>
                    <m:r>
                      <a:rPr lang="en-US" altLang="zh-CN" sz="2400" b="0" i="1" smtClean="0">
                        <a:solidFill>
                          <a:schemeClr val="tx1"/>
                        </a:solidFill>
                        <a:latin typeface="Cambria Math" panose="02040503050406030204"/>
                      </a:rPr>
                      <m:t>3</m:t>
                    </m:r>
                    <m:r>
                      <a:rPr lang="zh-CN" altLang="zh-CN" sz="2400">
                        <a:solidFill>
                          <a:schemeClr val="tx1"/>
                        </a:solidFill>
                        <a:latin typeface="Cambria Math" panose="02040503050406030204"/>
                      </a:rPr>
                      <m:t>。</m:t>
                    </m:r>
                  </m:oMath>
                </a14:m>
                <a:r>
                  <a:rPr lang="zh-CN" altLang="zh-CN" sz="2400" dirty="0">
                    <a:solidFill>
                      <a:schemeClr val="tx1"/>
                    </a:solidFill>
                  </a:rPr>
                  <a:t>代入公式</a:t>
                </a:r>
                <a:r>
                  <a:rPr lang="en-US" altLang="zh-CN" sz="2400" dirty="0">
                    <a:solidFill>
                      <a:schemeClr val="tx1"/>
                    </a:solidFill>
                  </a:rPr>
                  <a:t>3.9</a:t>
                </a:r>
                <a:r>
                  <a:rPr lang="zh-CN" altLang="zh-CN" sz="2400" dirty="0">
                    <a:solidFill>
                      <a:schemeClr val="tx1"/>
                    </a:solidFill>
                  </a:rPr>
                  <a:t>，可得到公式</a:t>
                </a:r>
                <a:r>
                  <a:rPr lang="en-US" altLang="zh-CN" sz="2400" dirty="0">
                    <a:solidFill>
                      <a:schemeClr val="tx1"/>
                    </a:solidFill>
                  </a:rPr>
                  <a:t>3.10</a:t>
                </a:r>
                <a:r>
                  <a:rPr lang="zh-CN" altLang="zh-CN" sz="2400" dirty="0">
                    <a:solidFill>
                      <a:schemeClr val="tx1"/>
                    </a:solidFill>
                  </a:rPr>
                  <a:t>。</a:t>
                </a:r>
                <a:endParaRPr lang="en-US" altLang="zh-CN" sz="2400" dirty="0">
                  <a:solidFill>
                    <a:schemeClr val="tx1"/>
                  </a:solidFill>
                </a:endParaRPr>
              </a:p>
              <a:p>
                <a:pPr marL="0" indent="0">
                  <a:buNone/>
                </a:pPr>
                <a14:m>
                  <m:oMath xmlns:m="http://schemas.openxmlformats.org/officeDocument/2006/math">
                    <m:r>
                      <m:rPr>
                        <m:sty m:val="p"/>
                      </m:rPr>
                      <a:rPr lang="en-US" altLang="zh-CN" sz="2400" b="0" i="0" smtClean="0">
                        <a:solidFill>
                          <a:schemeClr val="tx1"/>
                        </a:solidFill>
                        <a:latin typeface="Cambria Math" panose="02040503050406030204"/>
                      </a:rPr>
                      <m:t>AC</m:t>
                    </m:r>
                    <m:r>
                      <a:rPr lang="en-US" altLang="zh-CN" sz="2400">
                        <a:solidFill>
                          <a:schemeClr val="tx1"/>
                        </a:solidFill>
                        <a:latin typeface="Cambria Math" panose="02040503050406030204"/>
                      </a:rPr>
                      <m:t>=0.4∙</m:t>
                    </m:r>
                    <m:r>
                      <m:rPr>
                        <m:sty m:val="p"/>
                      </m:rPr>
                      <a:rPr lang="en-US" altLang="zh-CN" sz="2400">
                        <a:solidFill>
                          <a:schemeClr val="tx1"/>
                        </a:solidFill>
                        <a:latin typeface="Cambria Math" panose="02040503050406030204"/>
                      </a:rPr>
                      <m:t>DMC</m:t>
                    </m:r>
                    <m:r>
                      <a:rPr lang="en-US" altLang="zh-CN" sz="2400">
                        <a:solidFill>
                          <a:schemeClr val="tx1"/>
                        </a:solidFill>
                        <a:latin typeface="Cambria Math" panose="02040503050406030204"/>
                      </a:rPr>
                      <m:t>+0.3∙</m:t>
                    </m:r>
                    <m:r>
                      <m:rPr>
                        <m:sty m:val="p"/>
                      </m:rPr>
                      <a:rPr lang="en-US" altLang="zh-CN" sz="2400">
                        <a:solidFill>
                          <a:schemeClr val="tx1"/>
                        </a:solidFill>
                        <a:latin typeface="Cambria Math" panose="02040503050406030204"/>
                      </a:rPr>
                      <m:t>CMC</m:t>
                    </m:r>
                    <m:r>
                      <a:rPr lang="en-US" altLang="zh-CN" sz="2400">
                        <a:solidFill>
                          <a:schemeClr val="tx1"/>
                        </a:solidFill>
                        <a:latin typeface="Cambria Math" panose="02040503050406030204"/>
                      </a:rPr>
                      <m:t>+0.3∙</m:t>
                    </m:r>
                    <m:r>
                      <m:rPr>
                        <m:sty m:val="p"/>
                      </m:rPr>
                      <a:rPr lang="en-US" altLang="zh-CN" sz="2400">
                        <a:solidFill>
                          <a:schemeClr val="tx1"/>
                        </a:solidFill>
                        <a:latin typeface="Cambria Math" panose="02040503050406030204"/>
                      </a:rPr>
                      <m:t>IMC</m:t>
                    </m:r>
                  </m:oMath>
                </a14:m>
                <a:r>
                  <a:rPr lang="en-US" altLang="zh-CN" sz="2400" dirty="0">
                    <a:solidFill>
                      <a:schemeClr val="tx1"/>
                    </a:solidFill>
                  </a:rPr>
                  <a:t>		            (3. 10)</a:t>
                </a:r>
              </a:p>
              <a:p>
                <a:pPr marL="0" indent="0">
                  <a:buNone/>
                </a:pPr>
                <a:r>
                  <a:rPr lang="en-US" altLang="zh-CN" sz="2400" dirty="0">
                    <a:solidFill>
                      <a:schemeClr val="tx1"/>
                    </a:solidFill>
                  </a:rPr>
                  <a:t>S</a:t>
                </a:r>
                <a:r>
                  <a:rPr lang="en-US" altLang="zh-CN" sz="2400" baseline="-25000" dirty="0">
                    <a:solidFill>
                      <a:schemeClr val="tx1"/>
                    </a:solidFill>
                  </a:rPr>
                  <a:t>Y</a:t>
                </a:r>
                <a:r>
                  <a:rPr lang="zh-CN" altLang="zh-CN" sz="2400" dirty="0">
                    <a:solidFill>
                      <a:schemeClr val="tx1"/>
                    </a:solidFill>
                  </a:rPr>
                  <a:t>软件的开发规模</a:t>
                </a:r>
                <a:r>
                  <a:rPr lang="en-US" altLang="zh-CN" sz="2400" dirty="0">
                    <a:solidFill>
                      <a:schemeClr val="tx1"/>
                    </a:solidFill>
                  </a:rPr>
                  <a:t>L</a:t>
                </a:r>
                <a:r>
                  <a:rPr lang="en-US" altLang="zh-CN" sz="2400" baseline="-25000" dirty="0">
                    <a:solidFill>
                      <a:schemeClr val="tx1"/>
                    </a:solidFill>
                  </a:rPr>
                  <a:t>Y</a:t>
                </a:r>
                <a:r>
                  <a:rPr lang="zh-CN" altLang="zh-CN" sz="2400" dirty="0">
                    <a:solidFill>
                      <a:schemeClr val="tx1"/>
                    </a:solidFill>
                  </a:rPr>
                  <a:t>可以用公式</a:t>
                </a:r>
                <a:r>
                  <a:rPr lang="en-US" altLang="zh-CN" sz="2400" dirty="0">
                    <a:solidFill>
                      <a:schemeClr val="tx1"/>
                    </a:solidFill>
                  </a:rPr>
                  <a:t>3.11</a:t>
                </a:r>
                <a:r>
                  <a:rPr lang="zh-CN" altLang="zh-CN" sz="2400" dirty="0">
                    <a:solidFill>
                      <a:schemeClr val="tx1"/>
                    </a:solidFill>
                  </a:rPr>
                  <a:t>来表示</a:t>
                </a:r>
              </a:p>
              <a:p>
                <a:pPr marL="0" indent="0">
                  <a:buNone/>
                </a:pPr>
                <a14:m>
                  <m:oMath xmlns:m="http://schemas.openxmlformats.org/officeDocument/2006/math">
                    <m:sSub>
                      <m:sSubPr>
                        <m:ctrlPr>
                          <a:rPr lang="zh-CN" altLang="zh-CN" sz="2400" i="1">
                            <a:solidFill>
                              <a:schemeClr val="tx1"/>
                            </a:solidFill>
                            <a:latin typeface="Cambria Math" panose="02040503050406030204" pitchFamily="18" charset="0"/>
                          </a:rPr>
                        </m:ctrlPr>
                      </m:sSubPr>
                      <m:e>
                        <m:r>
                          <m:rPr>
                            <m:sty m:val="p"/>
                          </m:rPr>
                          <a:rPr lang="en-US" altLang="zh-CN" sz="2400">
                            <a:solidFill>
                              <a:schemeClr val="tx1"/>
                            </a:solidFill>
                            <a:latin typeface="Cambria Math" panose="02040503050406030204"/>
                          </a:rPr>
                          <m:t>L</m:t>
                        </m:r>
                      </m:e>
                      <m:sub>
                        <m:r>
                          <a:rPr lang="en-US" altLang="zh-CN" sz="2400" b="0" i="1" smtClean="0">
                            <a:solidFill>
                              <a:schemeClr val="tx1"/>
                            </a:solidFill>
                            <a:latin typeface="Cambria Math" panose="02040503050406030204"/>
                          </a:rPr>
                          <m:t>𝑌</m:t>
                        </m:r>
                      </m:sub>
                    </m:sSub>
                    <m:r>
                      <a:rPr lang="en-US" altLang="zh-CN" sz="2400">
                        <a:solidFill>
                          <a:schemeClr val="tx1"/>
                        </a:solidFill>
                        <a:latin typeface="Cambria Math" panose="02040503050406030204"/>
                      </a:rPr>
                      <m:t>=</m:t>
                    </m:r>
                    <m:sSub>
                      <m:sSubPr>
                        <m:ctrlPr>
                          <a:rPr lang="zh-CN" altLang="zh-CN" sz="2400" i="1">
                            <a:solidFill>
                              <a:schemeClr val="tx1"/>
                            </a:solidFill>
                            <a:latin typeface="Cambria Math" panose="02040503050406030204" pitchFamily="18" charset="0"/>
                          </a:rPr>
                        </m:ctrlPr>
                      </m:sSubPr>
                      <m:e>
                        <m:r>
                          <m:rPr>
                            <m:sty m:val="p"/>
                          </m:rPr>
                          <a:rPr lang="en-US" altLang="zh-CN" sz="2400">
                            <a:solidFill>
                              <a:schemeClr val="tx1"/>
                            </a:solidFill>
                            <a:latin typeface="Cambria Math" panose="02040503050406030204"/>
                          </a:rPr>
                          <m:t>L</m:t>
                        </m:r>
                      </m:e>
                      <m:sub>
                        <m:r>
                          <a:rPr lang="en-US" altLang="zh-CN" sz="2400" b="0" i="1" smtClean="0">
                            <a:solidFill>
                              <a:schemeClr val="tx1"/>
                            </a:solidFill>
                            <a:latin typeface="Cambria Math" panose="02040503050406030204"/>
                          </a:rPr>
                          <m:t>𝑋</m:t>
                        </m:r>
                      </m:sub>
                    </m:sSub>
                    <m:r>
                      <a:rPr lang="en-US" altLang="zh-CN" sz="2400">
                        <a:solidFill>
                          <a:schemeClr val="tx1"/>
                        </a:solidFill>
                        <a:latin typeface="Cambria Math" panose="02040503050406030204"/>
                      </a:rPr>
                      <m:t>∙</m:t>
                    </m:r>
                    <m:r>
                      <m:rPr>
                        <m:sty m:val="p"/>
                      </m:rPr>
                      <a:rPr lang="en-US" altLang="zh-CN" sz="2400">
                        <a:solidFill>
                          <a:schemeClr val="tx1"/>
                        </a:solidFill>
                        <a:latin typeface="Cambria Math" panose="02040503050406030204"/>
                      </a:rPr>
                      <m:t>AC</m:t>
                    </m:r>
                    <m:r>
                      <a:rPr lang="en-US" altLang="zh-CN" sz="2400">
                        <a:solidFill>
                          <a:schemeClr val="tx1"/>
                        </a:solidFill>
                        <a:latin typeface="Cambria Math" panose="02040503050406030204"/>
                      </a:rPr>
                      <m:t>=</m:t>
                    </m:r>
                    <m:sSub>
                      <m:sSubPr>
                        <m:ctrlPr>
                          <a:rPr lang="zh-CN" altLang="zh-CN" sz="2400" i="1">
                            <a:solidFill>
                              <a:schemeClr val="tx1"/>
                            </a:solidFill>
                            <a:latin typeface="Cambria Math" panose="02040503050406030204" pitchFamily="18" charset="0"/>
                          </a:rPr>
                        </m:ctrlPr>
                      </m:sSubPr>
                      <m:e>
                        <m:r>
                          <m:rPr>
                            <m:sty m:val="p"/>
                          </m:rPr>
                          <a:rPr lang="en-US" altLang="zh-CN" sz="2400">
                            <a:solidFill>
                              <a:schemeClr val="tx1"/>
                            </a:solidFill>
                            <a:latin typeface="Cambria Math" panose="02040503050406030204"/>
                          </a:rPr>
                          <m:t>L</m:t>
                        </m:r>
                      </m:e>
                      <m:sub>
                        <m:r>
                          <a:rPr lang="en-US" altLang="zh-CN" sz="2400" b="0" i="1" smtClean="0">
                            <a:solidFill>
                              <a:schemeClr val="tx1"/>
                            </a:solidFill>
                            <a:latin typeface="Cambria Math" panose="02040503050406030204"/>
                          </a:rPr>
                          <m:t>𝑋</m:t>
                        </m:r>
                      </m:sub>
                    </m:sSub>
                    <m:r>
                      <a:rPr lang="en-US" altLang="zh-CN" sz="2400">
                        <a:solidFill>
                          <a:schemeClr val="tx1"/>
                        </a:solidFill>
                        <a:latin typeface="Cambria Math" panose="02040503050406030204"/>
                      </a:rPr>
                      <m:t>∙</m:t>
                    </m:r>
                    <m:d>
                      <m:dPr>
                        <m:ctrlPr>
                          <a:rPr lang="zh-CN" altLang="zh-CN" sz="2400" i="1">
                            <a:solidFill>
                              <a:schemeClr val="tx1"/>
                            </a:solidFill>
                            <a:latin typeface="Cambria Math" panose="02040503050406030204" pitchFamily="18" charset="0"/>
                          </a:rPr>
                        </m:ctrlPr>
                      </m:dPr>
                      <m:e>
                        <m:r>
                          <a:rPr lang="en-US" altLang="zh-CN" sz="2400">
                            <a:solidFill>
                              <a:schemeClr val="tx1"/>
                            </a:solidFill>
                            <a:latin typeface="Cambria Math" panose="02040503050406030204"/>
                          </a:rPr>
                          <m:t>0.4∙</m:t>
                        </m:r>
                        <m:r>
                          <m:rPr>
                            <m:sty m:val="p"/>
                          </m:rPr>
                          <a:rPr lang="en-US" altLang="zh-CN" sz="2400">
                            <a:solidFill>
                              <a:schemeClr val="tx1"/>
                            </a:solidFill>
                            <a:latin typeface="Cambria Math" panose="02040503050406030204"/>
                          </a:rPr>
                          <m:t>DMC</m:t>
                        </m:r>
                        <m:r>
                          <a:rPr lang="en-US" altLang="zh-CN" sz="2400">
                            <a:solidFill>
                              <a:schemeClr val="tx1"/>
                            </a:solidFill>
                            <a:latin typeface="Cambria Math" panose="02040503050406030204"/>
                          </a:rPr>
                          <m:t>+0.3∙</m:t>
                        </m:r>
                        <m:r>
                          <m:rPr>
                            <m:sty m:val="p"/>
                          </m:rPr>
                          <a:rPr lang="en-US" altLang="zh-CN" sz="2400">
                            <a:solidFill>
                              <a:schemeClr val="tx1"/>
                            </a:solidFill>
                            <a:latin typeface="Cambria Math" panose="02040503050406030204"/>
                          </a:rPr>
                          <m:t>CMC</m:t>
                        </m:r>
                        <m:r>
                          <a:rPr lang="en-US" altLang="zh-CN" sz="2400">
                            <a:solidFill>
                              <a:schemeClr val="tx1"/>
                            </a:solidFill>
                            <a:latin typeface="Cambria Math" panose="02040503050406030204"/>
                          </a:rPr>
                          <m:t>+0.3∙</m:t>
                        </m:r>
                        <m:r>
                          <m:rPr>
                            <m:sty m:val="p"/>
                          </m:rPr>
                          <a:rPr lang="en-US" altLang="zh-CN" sz="2400">
                            <a:solidFill>
                              <a:schemeClr val="tx1"/>
                            </a:solidFill>
                            <a:latin typeface="Cambria Math" panose="02040503050406030204"/>
                          </a:rPr>
                          <m:t>IMC</m:t>
                        </m:r>
                      </m:e>
                    </m:d>
                  </m:oMath>
                </a14:m>
                <a:r>
                  <a:rPr lang="zh-CN" altLang="en-US" sz="2400" dirty="0">
                    <a:solidFill>
                      <a:schemeClr val="tx1"/>
                    </a:solidFill>
                  </a:rPr>
                  <a:t>                </a:t>
                </a:r>
                <a:r>
                  <a:rPr lang="en-US" altLang="zh-CN" sz="2400" dirty="0">
                    <a:solidFill>
                      <a:schemeClr val="tx1"/>
                    </a:solidFill>
                  </a:rPr>
                  <a:t>(3.11)</a:t>
                </a:r>
                <a:endParaRPr lang="zh-CN" altLang="en-US" sz="2400" dirty="0">
                  <a:solidFill>
                    <a:schemeClr val="tx1"/>
                  </a:solidFill>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682970" y="848298"/>
                <a:ext cx="10978515" cy="4800600"/>
              </a:xfrm>
              <a:blipFill rotWithShape="1">
                <a:blip r:embed="rId2"/>
                <a:stretch>
                  <a:fillRect l="-3" t="-12" r="3" b="12"/>
                </a:stretch>
              </a:blipFill>
            </p:spPr>
            <p:txBody>
              <a:bodyPr/>
              <a:lstStyle/>
              <a:p>
                <a:r>
                  <a:rPr lang="zh-CN" altLang="en-US">
                    <a:noFill/>
                  </a:rPr>
                  <a:t> </a:t>
                </a:r>
              </a:p>
            </p:txBody>
          </p:sp>
        </mc:Fallback>
      </mc:AlternateContent>
      <p:grpSp>
        <p:nvGrpSpPr>
          <p:cNvPr id="8" name="组合 7"/>
          <p:cNvGrpSpPr/>
          <p:nvPr/>
        </p:nvGrpSpPr>
        <p:grpSpPr>
          <a:xfrm>
            <a:off x="10293784" y="5453916"/>
            <a:ext cx="1877787" cy="1379688"/>
            <a:chOff x="9675584" y="5175723"/>
            <a:chExt cx="1877787" cy="1129564"/>
          </a:xfrm>
        </p:grpSpPr>
        <p:sp>
          <p:nvSpPr>
            <p:cNvPr id="9" name="矩形 8"/>
            <p:cNvSpPr/>
            <p:nvPr/>
          </p:nvSpPr>
          <p:spPr>
            <a:xfrm>
              <a:off x="11286669" y="5640179"/>
              <a:ext cx="266702" cy="661889"/>
            </a:xfrm>
            <a:prstGeom prst="rect">
              <a:avLst/>
            </a:prstGeom>
            <a:solidFill>
              <a:srgbClr val="F692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0" name="矩形 9"/>
            <p:cNvSpPr/>
            <p:nvPr/>
          </p:nvSpPr>
          <p:spPr>
            <a:xfrm>
              <a:off x="10807698" y="5828865"/>
              <a:ext cx="266702" cy="476421"/>
            </a:xfrm>
            <a:prstGeom prst="rect">
              <a:avLst/>
            </a:prstGeom>
            <a:solidFill>
              <a:srgbClr val="A6B7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1" name="矩形 10"/>
            <p:cNvSpPr/>
            <p:nvPr/>
          </p:nvSpPr>
          <p:spPr>
            <a:xfrm>
              <a:off x="10241641" y="5175723"/>
              <a:ext cx="266702" cy="1129564"/>
            </a:xfrm>
            <a:prstGeom prst="rect">
              <a:avLst/>
            </a:prstGeom>
            <a:solidFill>
              <a:srgbClr val="83838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2" name="矩形 11"/>
            <p:cNvSpPr/>
            <p:nvPr/>
          </p:nvSpPr>
          <p:spPr>
            <a:xfrm>
              <a:off x="9675584" y="5974341"/>
              <a:ext cx="266702" cy="330945"/>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sp>
        <p:nvSpPr>
          <p:cNvPr id="13" name="内容占位符 4"/>
          <p:cNvSpPr txBox="1"/>
          <p:nvPr/>
        </p:nvSpPr>
        <p:spPr>
          <a:xfrm flipV="1">
            <a:off x="-10737" y="6508274"/>
            <a:ext cx="10304521" cy="45719"/>
          </a:xfrm>
          <a:prstGeom prst="rect">
            <a:avLst/>
          </a:prstGeom>
          <a:solidFill>
            <a:srgbClr val="74B836"/>
          </a:solidFill>
        </p:spPr>
        <p:txBody>
          <a:bodyPr>
            <a:normAutofit fontScale="25000" lnSpcReduction="20000"/>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None/>
            </a:pPr>
            <a:endParaRPr lang="zh-CN" altLang="en-US" b="1" dirty="0">
              <a:solidFill>
                <a:schemeClr val="bg1"/>
              </a:solidFill>
            </a:endParaRPr>
          </a:p>
        </p:txBody>
      </p:sp>
      <p:sp>
        <p:nvSpPr>
          <p:cNvPr id="14" name="内容占位符 4"/>
          <p:cNvSpPr txBox="1"/>
          <p:nvPr/>
        </p:nvSpPr>
        <p:spPr>
          <a:xfrm flipV="1">
            <a:off x="3175" y="6432075"/>
            <a:ext cx="10304521" cy="45719"/>
          </a:xfrm>
          <a:prstGeom prst="rect">
            <a:avLst/>
          </a:prstGeom>
          <a:solidFill>
            <a:srgbClr val="74B836"/>
          </a:solidFill>
        </p:spPr>
        <p:txBody>
          <a:bodyPr>
            <a:normAutofit fontScale="25000" lnSpcReduction="20000"/>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None/>
            </a:pPr>
            <a:endParaRPr lang="zh-CN" altLang="en-US" b="1" dirty="0">
              <a:solidFill>
                <a:schemeClr val="bg1"/>
              </a:solidFill>
            </a:endParaRPr>
          </a:p>
        </p:txBody>
      </p:sp>
      <mc:AlternateContent xmlns:mc="http://schemas.openxmlformats.org/markup-compatibility/2006" xmlns:a14="http://schemas.microsoft.com/office/drawing/2010/main">
        <mc:Choice Requires="a14">
          <p:sp>
            <p:nvSpPr>
              <p:cNvPr id="4" name="矩形 3"/>
              <p:cNvSpPr/>
              <p:nvPr/>
            </p:nvSpPr>
            <p:spPr>
              <a:xfrm>
                <a:off x="1947319" y="2670026"/>
                <a:ext cx="8509661" cy="461665"/>
              </a:xfrm>
              <a:prstGeom prst="rect">
                <a:avLst/>
              </a:prstGeom>
            </p:spPr>
            <p:txBody>
              <a:bodyPr wrap="square">
                <a:spAutoFit/>
              </a:bodyPr>
              <a:lstStyle/>
              <a:p>
                <a14:m>
                  <m:oMath xmlns:m="http://schemas.openxmlformats.org/officeDocument/2006/math">
                    <m:r>
                      <m:rPr>
                        <m:sty m:val="p"/>
                      </m:rPr>
                      <a:rPr lang="en-US" altLang="zh-CN">
                        <a:latin typeface="Cambria Math" panose="02040503050406030204"/>
                      </a:rPr>
                      <m:t>AC</m:t>
                    </m:r>
                    <m:r>
                      <a:rPr lang="en-US" altLang="zh-CN">
                        <a:latin typeface="Cambria Math" panose="02040503050406030204"/>
                      </a:rPr>
                      <m:t>=</m:t>
                    </m:r>
                    <m:sSub>
                      <m:sSubPr>
                        <m:ctrlPr>
                          <a:rPr lang="zh-CN" altLang="zh-CN" i="1">
                            <a:latin typeface="Cambria Math" panose="02040503050406030204" pitchFamily="18" charset="0"/>
                          </a:rPr>
                        </m:ctrlPr>
                      </m:sSubPr>
                      <m:e>
                        <m:r>
                          <m:rPr>
                            <m:sty m:val="p"/>
                          </m:rPr>
                          <a:rPr lang="en-US" altLang="zh-CN">
                            <a:latin typeface="Cambria Math" panose="02040503050406030204"/>
                          </a:rPr>
                          <m:t>W</m:t>
                        </m:r>
                      </m:e>
                      <m:sub>
                        <m:r>
                          <a:rPr lang="en-US" altLang="zh-CN" i="1">
                            <a:latin typeface="Cambria Math" panose="02040503050406030204"/>
                          </a:rPr>
                          <m:t>1</m:t>
                        </m:r>
                      </m:sub>
                    </m:sSub>
                    <m:r>
                      <a:rPr lang="en-US" altLang="zh-CN">
                        <a:latin typeface="Cambria Math" panose="02040503050406030204"/>
                      </a:rPr>
                      <m:t>∙</m:t>
                    </m:r>
                    <m:r>
                      <m:rPr>
                        <m:sty m:val="p"/>
                      </m:rPr>
                      <a:rPr lang="en-US" altLang="zh-CN">
                        <a:latin typeface="Cambria Math" panose="02040503050406030204"/>
                      </a:rPr>
                      <m:t>DMC</m:t>
                    </m:r>
                    <m:r>
                      <a:rPr lang="en-US" altLang="zh-CN">
                        <a:latin typeface="Cambria Math" panose="02040503050406030204"/>
                      </a:rPr>
                      <m:t>+</m:t>
                    </m:r>
                    <m:sSub>
                      <m:sSubPr>
                        <m:ctrlPr>
                          <a:rPr lang="zh-CN" altLang="zh-CN" i="1">
                            <a:latin typeface="Cambria Math" panose="02040503050406030204" pitchFamily="18" charset="0"/>
                          </a:rPr>
                        </m:ctrlPr>
                      </m:sSubPr>
                      <m:e>
                        <m:r>
                          <m:rPr>
                            <m:sty m:val="p"/>
                          </m:rPr>
                          <a:rPr lang="en-US" altLang="zh-CN">
                            <a:latin typeface="Cambria Math" panose="02040503050406030204"/>
                          </a:rPr>
                          <m:t>W</m:t>
                        </m:r>
                      </m:e>
                      <m:sub>
                        <m:r>
                          <a:rPr lang="en-US" altLang="zh-CN" i="1">
                            <a:latin typeface="Cambria Math" panose="02040503050406030204"/>
                          </a:rPr>
                          <m:t>2</m:t>
                        </m:r>
                      </m:sub>
                    </m:sSub>
                    <m:r>
                      <a:rPr lang="en-US" altLang="zh-CN">
                        <a:latin typeface="Cambria Math" panose="02040503050406030204"/>
                      </a:rPr>
                      <m:t>∙</m:t>
                    </m:r>
                    <m:r>
                      <m:rPr>
                        <m:sty m:val="p"/>
                      </m:rPr>
                      <a:rPr lang="en-US" altLang="zh-CN">
                        <a:latin typeface="Cambria Math" panose="02040503050406030204"/>
                      </a:rPr>
                      <m:t>CMC</m:t>
                    </m:r>
                    <m:r>
                      <a:rPr lang="en-US" altLang="zh-CN">
                        <a:latin typeface="Cambria Math" panose="02040503050406030204"/>
                      </a:rPr>
                      <m:t>+</m:t>
                    </m:r>
                    <m:sSub>
                      <m:sSubPr>
                        <m:ctrlPr>
                          <a:rPr lang="zh-CN" altLang="zh-CN" i="1">
                            <a:latin typeface="Cambria Math" panose="02040503050406030204" pitchFamily="18" charset="0"/>
                          </a:rPr>
                        </m:ctrlPr>
                      </m:sSubPr>
                      <m:e>
                        <m:r>
                          <m:rPr>
                            <m:sty m:val="p"/>
                          </m:rPr>
                          <a:rPr lang="en-US" altLang="zh-CN">
                            <a:latin typeface="Cambria Math" panose="02040503050406030204"/>
                          </a:rPr>
                          <m:t>W</m:t>
                        </m:r>
                      </m:e>
                      <m:sub>
                        <m:r>
                          <a:rPr lang="en-US" altLang="zh-CN" i="1">
                            <a:latin typeface="Cambria Math" panose="02040503050406030204"/>
                          </a:rPr>
                          <m:t>3</m:t>
                        </m:r>
                      </m:sub>
                    </m:sSub>
                    <m:r>
                      <a:rPr lang="en-US" altLang="zh-CN">
                        <a:latin typeface="Cambria Math" panose="02040503050406030204"/>
                      </a:rPr>
                      <m:t>∙</m:t>
                    </m:r>
                    <m:r>
                      <m:rPr>
                        <m:sty m:val="p"/>
                      </m:rPr>
                      <a:rPr lang="en-US" altLang="zh-CN">
                        <a:latin typeface="Cambria Math" panose="02040503050406030204"/>
                      </a:rPr>
                      <m:t>IMC</m:t>
                    </m:r>
                  </m:oMath>
                </a14:m>
                <a:r>
                  <a:rPr lang="en-US" altLang="zh-CN" dirty="0"/>
                  <a:t>		(3. 9)</a:t>
                </a:r>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1947319" y="2670026"/>
                <a:ext cx="8509661" cy="461665"/>
              </a:xfrm>
              <a:prstGeom prst="rect">
                <a:avLst/>
              </a:prstGeom>
              <a:blipFill rotWithShape="1">
                <a:blip r:embed="rId3"/>
                <a:stretch>
                  <a:fillRect l="-5" t="-105" r="5" b="110"/>
                </a:stretch>
              </a:blipFill>
            </p:spPr>
            <p:txBody>
              <a:bodyPr/>
              <a:lstStyle/>
              <a:p>
                <a:r>
                  <a:rPr lang="zh-CN" altLang="en-US">
                    <a:noFill/>
                  </a:rPr>
                  <a:t> </a:t>
                </a:r>
              </a:p>
            </p:txBody>
          </p:sp>
        </mc:Fallback>
      </mc:AlternateContent>
      <p:sp>
        <p:nvSpPr>
          <p:cNvPr id="6" name="灯片编号占位符 5">
            <a:extLst>
              <a:ext uri="{FF2B5EF4-FFF2-40B4-BE49-F238E27FC236}">
                <a16:creationId xmlns:a16="http://schemas.microsoft.com/office/drawing/2014/main" id="{4C12DC69-0E4D-4BF0-83EA-29D614AA9846}"/>
              </a:ext>
            </a:extLst>
          </p:cNvPr>
          <p:cNvSpPr>
            <a:spLocks noGrp="1"/>
          </p:cNvSpPr>
          <p:nvPr>
            <p:ph type="sldNum" sz="quarter" idx="12"/>
          </p:nvPr>
        </p:nvSpPr>
        <p:spPr/>
        <p:txBody>
          <a:bodyPr/>
          <a:lstStyle/>
          <a:p>
            <a:fld id="{B6F15528-21DE-4FAA-801E-634DDDAF4B2B}" type="slidenum">
              <a:rPr lang="en-US" smtClean="0"/>
              <a:t>235</a:t>
            </a:fld>
            <a:endParaRPr lang="en-US" dirty="0"/>
          </a:p>
        </p:txBody>
      </p:sp>
      <p:sp>
        <p:nvSpPr>
          <p:cNvPr id="15" name="灯片编号占位符 8">
            <a:extLst>
              <a:ext uri="{FF2B5EF4-FFF2-40B4-BE49-F238E27FC236}">
                <a16:creationId xmlns:a16="http://schemas.microsoft.com/office/drawing/2014/main" id="{D9395C11-C2F3-442B-9204-87903DB848BF}"/>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235</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3.2.3 </a:t>
            </a:r>
            <a:r>
              <a:rPr lang="zh-CN" altLang="en-US" dirty="0"/>
              <a:t>类比法</a:t>
            </a:r>
          </a:p>
        </p:txBody>
      </p:sp>
      <p:sp>
        <p:nvSpPr>
          <p:cNvPr id="5" name="矩形 4"/>
          <p:cNvSpPr/>
          <p:nvPr/>
        </p:nvSpPr>
        <p:spPr>
          <a:xfrm>
            <a:off x="-27697" y="1143794"/>
            <a:ext cx="12375272" cy="1676400"/>
          </a:xfrm>
          <a:prstGeom prst="rect">
            <a:avLst/>
          </a:prstGeom>
          <a:solidFill>
            <a:srgbClr val="838383">
              <a:lumMod val="20000"/>
              <a:lumOff val="80000"/>
              <a:alpha val="80000"/>
            </a:srgbClr>
          </a:solidFill>
          <a:ln w="12700" cap="flat" cmpd="sng" algn="ctr">
            <a:noFill/>
            <a:prstDash val="solid"/>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838383">
                  <a:lumMod val="50000"/>
                </a:srgbClr>
              </a:solidFill>
              <a:effectLst/>
              <a:uLnTx/>
              <a:uFillTx/>
              <a:latin typeface="Arial" panose="020B0604020202020204"/>
              <a:ea typeface="微软雅黑" panose="020B0503020204020204" pitchFamily="34" charset="-122"/>
              <a:cs typeface="+mn-cs"/>
            </a:endParaRPr>
          </a:p>
        </p:txBody>
      </p:sp>
      <p:sp>
        <p:nvSpPr>
          <p:cNvPr id="6" name="矩形 5"/>
          <p:cNvSpPr/>
          <p:nvPr/>
        </p:nvSpPr>
        <p:spPr>
          <a:xfrm>
            <a:off x="384175" y="1204367"/>
            <a:ext cx="11506200" cy="1477328"/>
          </a:xfrm>
          <a:prstGeom prst="rect">
            <a:avLst/>
          </a:prstGeom>
          <a:noFill/>
          <a:ln w="38100">
            <a:noFill/>
            <a:prstDash val="sysDot"/>
          </a:ln>
        </p:spPr>
        <p:txBody>
          <a:bodyPr wrap="square">
            <a:spAutoFit/>
          </a:bodyPr>
          <a:lstStyle/>
          <a:p>
            <a:pPr>
              <a:lnSpc>
                <a:spcPct val="150000"/>
              </a:lnSpc>
            </a:pPr>
            <a:r>
              <a:rPr lang="zh-CN" altLang="zh-CN" sz="2000" dirty="0"/>
              <a:t>【</a:t>
            </a:r>
            <a:r>
              <a:rPr lang="zh-CN" altLang="zh-CN" sz="2000" b="1" dirty="0"/>
              <a:t>例</a:t>
            </a:r>
            <a:r>
              <a:rPr lang="en-US" altLang="zh-CN" sz="2000" b="1" dirty="0"/>
              <a:t>3.2</a:t>
            </a:r>
            <a:r>
              <a:rPr lang="zh-CN" altLang="zh-CN" sz="2000" dirty="0"/>
              <a:t>】某软件公司已开发过一种规模为</a:t>
            </a:r>
            <a:r>
              <a:rPr lang="en-US" altLang="zh-CN" sz="2000" dirty="0"/>
              <a:t>20kLOC</a:t>
            </a:r>
            <a:r>
              <a:rPr lang="zh-CN" altLang="zh-CN" sz="2000" dirty="0"/>
              <a:t>的软件</a:t>
            </a:r>
            <a:r>
              <a:rPr lang="en-US" altLang="zh-CN" sz="2000" dirty="0"/>
              <a:t>S</a:t>
            </a:r>
            <a:r>
              <a:rPr lang="en-US" altLang="zh-CN" sz="2000" baseline="-25000" dirty="0"/>
              <a:t>X</a:t>
            </a:r>
            <a:r>
              <a:rPr lang="zh-CN" altLang="zh-CN" sz="2000" dirty="0"/>
              <a:t>，现欲将其改编为嵌入型软件</a:t>
            </a:r>
            <a:r>
              <a:rPr lang="en-US" altLang="zh-CN" sz="2000" dirty="0"/>
              <a:t>S</a:t>
            </a:r>
            <a:r>
              <a:rPr lang="en-US" altLang="zh-CN" sz="2000" baseline="-25000" dirty="0"/>
              <a:t>Y</a:t>
            </a:r>
            <a:r>
              <a:rPr lang="zh-CN" altLang="zh-CN" sz="2000" dirty="0"/>
              <a:t>，经估算其设计、编码与集成修改的百分比</a:t>
            </a:r>
            <a:r>
              <a:rPr lang="zh-CN" altLang="en-US" sz="2000" dirty="0"/>
              <a:t>分别是</a:t>
            </a:r>
            <a:r>
              <a:rPr lang="en-US" altLang="zh-CN" sz="2000" dirty="0"/>
              <a:t>30%</a:t>
            </a:r>
            <a:r>
              <a:rPr lang="zh-CN" altLang="en-US" sz="2000" dirty="0"/>
              <a:t>、</a:t>
            </a:r>
            <a:r>
              <a:rPr lang="en-US" altLang="zh-CN" sz="2000" dirty="0"/>
              <a:t>40%</a:t>
            </a:r>
            <a:r>
              <a:rPr lang="zh-CN" altLang="en-US" sz="2000" dirty="0"/>
              <a:t>和</a:t>
            </a:r>
            <a:r>
              <a:rPr lang="en-US" altLang="zh-CN" sz="2000" dirty="0"/>
              <a:t>110%</a:t>
            </a:r>
            <a:r>
              <a:rPr lang="zh-CN" altLang="zh-CN" sz="2000" dirty="0"/>
              <a:t>，工作量乘数</a:t>
            </a:r>
            <a:r>
              <a:rPr lang="en-US" altLang="zh-CN" sz="2000" dirty="0"/>
              <a:t>U=1.2</a:t>
            </a:r>
            <a:r>
              <a:rPr lang="zh-CN" altLang="zh-CN" sz="2000" dirty="0"/>
              <a:t>，工时费用率</a:t>
            </a:r>
            <a:r>
              <a:rPr lang="en-US" altLang="zh-CN" sz="2000" dirty="0"/>
              <a:t>a=8000</a:t>
            </a:r>
            <a:r>
              <a:rPr lang="zh-CN" altLang="zh-CN" sz="2000" dirty="0"/>
              <a:t>元</a:t>
            </a:r>
            <a:r>
              <a:rPr lang="en-US" altLang="zh-CN" sz="2000" dirty="0"/>
              <a:t>/</a:t>
            </a:r>
            <a:r>
              <a:rPr lang="zh-CN" altLang="zh-CN" sz="2000" dirty="0"/>
              <a:t>人月。试用类比法估算目标软件</a:t>
            </a:r>
            <a:r>
              <a:rPr lang="en-US" altLang="zh-CN" sz="2000" dirty="0"/>
              <a:t>S</a:t>
            </a:r>
            <a:r>
              <a:rPr lang="en-US" altLang="zh-CN" sz="2000" baseline="-25000" dirty="0"/>
              <a:t>Y</a:t>
            </a:r>
            <a:r>
              <a:rPr lang="zh-CN" altLang="zh-CN" sz="2000" dirty="0"/>
              <a:t>的成本。</a:t>
            </a:r>
            <a:endParaRPr lang="zh-CN" altLang="en-US" sz="2200" dirty="0"/>
          </a:p>
        </p:txBody>
      </p:sp>
      <p:sp>
        <p:nvSpPr>
          <p:cNvPr id="7" name="矩形 6"/>
          <p:cNvSpPr/>
          <p:nvPr/>
        </p:nvSpPr>
        <p:spPr>
          <a:xfrm>
            <a:off x="-27697" y="3235304"/>
            <a:ext cx="12216671" cy="45719"/>
          </a:xfrm>
          <a:prstGeom prst="rect">
            <a:avLst/>
          </a:prstGeom>
          <a:solidFill>
            <a:srgbClr val="FFC000">
              <a:alpha val="8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内容占位符 4"/>
          <p:cNvSpPr txBox="1"/>
          <p:nvPr/>
        </p:nvSpPr>
        <p:spPr>
          <a:xfrm>
            <a:off x="534093" y="3025934"/>
            <a:ext cx="4913852" cy="464458"/>
          </a:xfrm>
          <a:prstGeom prst="rect">
            <a:avLst/>
          </a:prstGeom>
          <a:solidFill>
            <a:srgbClr val="FFC000"/>
          </a:solidFill>
          <a:ln>
            <a:solidFill>
              <a:srgbClr val="FFC000"/>
            </a:solidFill>
          </a:ln>
        </p:spPr>
        <p:txBody>
          <a:bodyPr>
            <a:norm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None/>
            </a:pPr>
            <a:r>
              <a:rPr lang="zh-CN" altLang="en-US" b="1" dirty="0">
                <a:solidFill>
                  <a:schemeClr val="bg1"/>
                </a:solidFill>
              </a:rPr>
              <a:t>     解：</a:t>
            </a:r>
            <a:r>
              <a:rPr lang="zh-CN" altLang="zh-CN" b="1" dirty="0">
                <a:solidFill>
                  <a:schemeClr val="bg1"/>
                </a:solidFill>
              </a:rPr>
              <a:t>由公式</a:t>
            </a:r>
            <a:r>
              <a:rPr lang="en-US" altLang="zh-CN" b="1" dirty="0">
                <a:solidFill>
                  <a:schemeClr val="bg1"/>
                </a:solidFill>
              </a:rPr>
              <a:t>3.10</a:t>
            </a:r>
            <a:r>
              <a:rPr lang="zh-CN" altLang="zh-CN" b="1" dirty="0">
                <a:solidFill>
                  <a:schemeClr val="bg1"/>
                </a:solidFill>
              </a:rPr>
              <a:t>可得：</a:t>
            </a:r>
            <a:endParaRPr lang="zh-CN" altLang="en-US" b="1" dirty="0">
              <a:solidFill>
                <a:schemeClr val="bg1"/>
              </a:solidFill>
            </a:endParaRPr>
          </a:p>
        </p:txBody>
      </p:sp>
      <p:sp>
        <p:nvSpPr>
          <p:cNvPr id="9" name="矩形 8"/>
          <p:cNvSpPr/>
          <p:nvPr/>
        </p:nvSpPr>
        <p:spPr>
          <a:xfrm>
            <a:off x="14007" y="6517583"/>
            <a:ext cx="12192000" cy="344591"/>
          </a:xfrm>
          <a:prstGeom prst="rect">
            <a:avLst/>
          </a:prstGeom>
          <a:solidFill>
            <a:srgbClr val="FFC000">
              <a:alpha val="80000"/>
            </a:srgbClr>
          </a:solidFill>
          <a:ln w="12700" cap="flat" cmpd="sng" algn="ctr">
            <a:noFill/>
            <a:prstDash val="solid"/>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838383">
                  <a:lumMod val="50000"/>
                </a:srgbClr>
              </a:solidFill>
              <a:effectLst/>
              <a:uLnTx/>
              <a:uFillTx/>
              <a:latin typeface="Arial" panose="020B0604020202020204"/>
              <a:ea typeface="微软雅黑" panose="020B0503020204020204" pitchFamily="34" charset="-122"/>
              <a:cs typeface="+mn-cs"/>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9575" y="4102966"/>
            <a:ext cx="1571625"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0" name="矩形 9"/>
              <p:cNvSpPr/>
              <p:nvPr/>
            </p:nvSpPr>
            <p:spPr>
              <a:xfrm>
                <a:off x="506788" y="3739198"/>
                <a:ext cx="8307388" cy="2578335"/>
              </a:xfrm>
              <a:prstGeom prst="rect">
                <a:avLst/>
              </a:prstGeom>
            </p:spPr>
            <p:txBody>
              <a:bodyPr wrap="square">
                <a:spAutoFit/>
              </a:bodyPr>
              <a:lstStyle/>
              <a:p>
                <a:r>
                  <a:rPr lang="zh-CN" altLang="zh-CN" sz="2000" dirty="0"/>
                  <a:t>由公式</a:t>
                </a:r>
                <a:r>
                  <a:rPr lang="en-US" altLang="zh-CN" sz="2000" dirty="0"/>
                  <a:t>3.10</a:t>
                </a:r>
                <a:r>
                  <a:rPr lang="zh-CN" altLang="zh-CN" sz="2000" dirty="0"/>
                  <a:t>可得：</a:t>
                </a:r>
              </a:p>
              <a:p>
                <a:pPr/>
                <a14:m>
                  <m:oMathPara xmlns:m="http://schemas.openxmlformats.org/officeDocument/2006/math">
                    <m:oMathParaPr>
                      <m:jc m:val="centerGroup"/>
                    </m:oMathParaPr>
                    <m:oMath xmlns:m="http://schemas.openxmlformats.org/officeDocument/2006/math">
                      <m:r>
                        <m:rPr>
                          <m:sty m:val="p"/>
                        </m:rPr>
                        <a:rPr lang="en-US" altLang="zh-CN" sz="2000">
                          <a:latin typeface="Cambria Math" panose="02040503050406030204"/>
                        </a:rPr>
                        <m:t>AC</m:t>
                      </m:r>
                      <m:r>
                        <a:rPr lang="en-US" altLang="zh-CN" sz="2000">
                          <a:latin typeface="Cambria Math" panose="02040503050406030204"/>
                        </a:rPr>
                        <m:t>=</m:t>
                      </m:r>
                      <m:sSub>
                        <m:sSubPr>
                          <m:ctrlPr>
                            <a:rPr lang="zh-CN" altLang="zh-CN" sz="2000" i="1">
                              <a:latin typeface="Cambria Math" panose="02040503050406030204" pitchFamily="18" charset="0"/>
                            </a:rPr>
                          </m:ctrlPr>
                        </m:sSubPr>
                        <m:e>
                          <m:r>
                            <m:rPr>
                              <m:sty m:val="p"/>
                            </m:rPr>
                            <a:rPr lang="en-US" altLang="zh-CN" sz="2000">
                              <a:latin typeface="Cambria Math" panose="02040503050406030204"/>
                            </a:rPr>
                            <m:t>W</m:t>
                          </m:r>
                        </m:e>
                        <m:sub>
                          <m:r>
                            <a:rPr lang="en-US" altLang="zh-CN" sz="2000" i="1">
                              <a:latin typeface="Cambria Math" panose="02040503050406030204"/>
                            </a:rPr>
                            <m:t>1</m:t>
                          </m:r>
                        </m:sub>
                      </m:sSub>
                      <m:r>
                        <a:rPr lang="en-US" altLang="zh-CN" sz="2000">
                          <a:latin typeface="Cambria Math" panose="02040503050406030204"/>
                        </a:rPr>
                        <m:t>∙</m:t>
                      </m:r>
                      <m:r>
                        <m:rPr>
                          <m:sty m:val="p"/>
                        </m:rPr>
                        <a:rPr lang="en-US" altLang="zh-CN" sz="2000">
                          <a:latin typeface="Cambria Math" panose="02040503050406030204"/>
                        </a:rPr>
                        <m:t>DMC</m:t>
                      </m:r>
                      <m:r>
                        <a:rPr lang="en-US" altLang="zh-CN" sz="2000">
                          <a:latin typeface="Cambria Math" panose="02040503050406030204"/>
                        </a:rPr>
                        <m:t>+</m:t>
                      </m:r>
                      <m:sSub>
                        <m:sSubPr>
                          <m:ctrlPr>
                            <a:rPr lang="zh-CN" altLang="zh-CN" sz="2000" i="1">
                              <a:latin typeface="Cambria Math" panose="02040503050406030204" pitchFamily="18" charset="0"/>
                            </a:rPr>
                          </m:ctrlPr>
                        </m:sSubPr>
                        <m:e>
                          <m:r>
                            <m:rPr>
                              <m:sty m:val="p"/>
                            </m:rPr>
                            <a:rPr lang="en-US" altLang="zh-CN" sz="2000">
                              <a:latin typeface="Cambria Math" panose="02040503050406030204"/>
                            </a:rPr>
                            <m:t>W</m:t>
                          </m:r>
                        </m:e>
                        <m:sub>
                          <m:r>
                            <a:rPr lang="en-US" altLang="zh-CN" sz="2000" i="1">
                              <a:latin typeface="Cambria Math" panose="02040503050406030204"/>
                            </a:rPr>
                            <m:t>2</m:t>
                          </m:r>
                        </m:sub>
                      </m:sSub>
                      <m:r>
                        <a:rPr lang="en-US" altLang="zh-CN" sz="2000">
                          <a:latin typeface="Cambria Math" panose="02040503050406030204"/>
                        </a:rPr>
                        <m:t>∙</m:t>
                      </m:r>
                      <m:r>
                        <m:rPr>
                          <m:sty m:val="p"/>
                        </m:rPr>
                        <a:rPr lang="en-US" altLang="zh-CN" sz="2000">
                          <a:latin typeface="Cambria Math" panose="02040503050406030204"/>
                        </a:rPr>
                        <m:t>CMC</m:t>
                      </m:r>
                      <m:r>
                        <a:rPr lang="en-US" altLang="zh-CN" sz="2000">
                          <a:latin typeface="Cambria Math" panose="02040503050406030204"/>
                        </a:rPr>
                        <m:t>+</m:t>
                      </m:r>
                      <m:sSub>
                        <m:sSubPr>
                          <m:ctrlPr>
                            <a:rPr lang="zh-CN" altLang="zh-CN" sz="2000" i="1">
                              <a:latin typeface="Cambria Math" panose="02040503050406030204" pitchFamily="18" charset="0"/>
                            </a:rPr>
                          </m:ctrlPr>
                        </m:sSubPr>
                        <m:e>
                          <m:r>
                            <m:rPr>
                              <m:sty m:val="p"/>
                            </m:rPr>
                            <a:rPr lang="en-US" altLang="zh-CN" sz="2000">
                              <a:latin typeface="Cambria Math" panose="02040503050406030204"/>
                            </a:rPr>
                            <m:t>W</m:t>
                          </m:r>
                        </m:e>
                        <m:sub>
                          <m:r>
                            <a:rPr lang="en-US" altLang="zh-CN" sz="2000" i="1">
                              <a:latin typeface="Cambria Math" panose="02040503050406030204"/>
                            </a:rPr>
                            <m:t>3</m:t>
                          </m:r>
                        </m:sub>
                      </m:sSub>
                      <m:r>
                        <a:rPr lang="en-US" altLang="zh-CN" sz="2000">
                          <a:latin typeface="Cambria Math" panose="02040503050406030204"/>
                        </a:rPr>
                        <m:t>∙</m:t>
                      </m:r>
                      <m:r>
                        <m:rPr>
                          <m:sty m:val="p"/>
                        </m:rPr>
                        <a:rPr lang="en-US" altLang="zh-CN" sz="2000">
                          <a:latin typeface="Cambria Math" panose="02040503050406030204"/>
                        </a:rPr>
                        <m:t>IMC</m:t>
                      </m:r>
                      <m:r>
                        <a:rPr lang="en-US" altLang="zh-CN" sz="2000">
                          <a:latin typeface="Cambria Math" panose="02040503050406030204"/>
                        </a:rPr>
                        <m:t>=0.4×30%+0.3×40%+0.3×110%=0.57</m:t>
                      </m:r>
                    </m:oMath>
                  </m:oMathPara>
                </a14:m>
                <a:endParaRPr lang="zh-CN" altLang="zh-CN" sz="2000" dirty="0"/>
              </a:p>
              <a:p>
                <a:pPr/>
                <a14:m>
                  <m:oMathPara xmlns:m="http://schemas.openxmlformats.org/officeDocument/2006/math">
                    <m:oMathParaPr>
                      <m:jc m:val="centerGroup"/>
                    </m:oMathParaPr>
                    <m:oMath xmlns:m="http://schemas.openxmlformats.org/officeDocument/2006/math">
                      <m:sSub>
                        <m:sSubPr>
                          <m:ctrlPr>
                            <a:rPr lang="zh-CN" altLang="zh-CN" sz="2000" i="1">
                              <a:latin typeface="Cambria Math" panose="02040503050406030204" pitchFamily="18" charset="0"/>
                            </a:rPr>
                          </m:ctrlPr>
                        </m:sSubPr>
                        <m:e>
                          <m:r>
                            <m:rPr>
                              <m:sty m:val="p"/>
                            </m:rPr>
                            <a:rPr lang="en-US" altLang="zh-CN" sz="2000">
                              <a:latin typeface="Cambria Math" panose="02040503050406030204"/>
                            </a:rPr>
                            <m:t>L</m:t>
                          </m:r>
                        </m:e>
                        <m:sub>
                          <m:r>
                            <a:rPr lang="en-US" altLang="zh-CN" sz="2000" i="1">
                              <a:latin typeface="Cambria Math" panose="02040503050406030204"/>
                            </a:rPr>
                            <m:t>𝑌</m:t>
                          </m:r>
                        </m:sub>
                      </m:sSub>
                      <m:r>
                        <a:rPr lang="en-US" altLang="zh-CN" sz="2000">
                          <a:latin typeface="Cambria Math" panose="02040503050406030204"/>
                        </a:rPr>
                        <m:t>=</m:t>
                      </m:r>
                      <m:sSub>
                        <m:sSubPr>
                          <m:ctrlPr>
                            <a:rPr lang="zh-CN" altLang="zh-CN" sz="2000" i="1">
                              <a:latin typeface="Cambria Math" panose="02040503050406030204" pitchFamily="18" charset="0"/>
                            </a:rPr>
                          </m:ctrlPr>
                        </m:sSubPr>
                        <m:e>
                          <m:r>
                            <m:rPr>
                              <m:sty m:val="p"/>
                            </m:rPr>
                            <a:rPr lang="en-US" altLang="zh-CN" sz="2000">
                              <a:latin typeface="Cambria Math" panose="02040503050406030204"/>
                            </a:rPr>
                            <m:t>L</m:t>
                          </m:r>
                        </m:e>
                        <m:sub>
                          <m:r>
                            <a:rPr lang="en-US" altLang="zh-CN" sz="2000" i="1">
                              <a:latin typeface="Cambria Math" panose="02040503050406030204"/>
                            </a:rPr>
                            <m:t>𝑋</m:t>
                          </m:r>
                        </m:sub>
                      </m:sSub>
                      <m:r>
                        <a:rPr lang="en-US" altLang="zh-CN" sz="2000">
                          <a:latin typeface="Cambria Math" panose="02040503050406030204"/>
                        </a:rPr>
                        <m:t>∙</m:t>
                      </m:r>
                      <m:r>
                        <m:rPr>
                          <m:sty m:val="p"/>
                        </m:rPr>
                        <a:rPr lang="en-US" altLang="zh-CN" sz="2000">
                          <a:latin typeface="Cambria Math" panose="02040503050406030204"/>
                        </a:rPr>
                        <m:t>AC</m:t>
                      </m:r>
                      <m:r>
                        <a:rPr lang="en-US" altLang="zh-CN" sz="2000">
                          <a:latin typeface="Cambria Math" panose="02040503050406030204"/>
                        </a:rPr>
                        <m:t>=20</m:t>
                      </m:r>
                      <m:r>
                        <m:rPr>
                          <m:sty m:val="p"/>
                        </m:rPr>
                        <a:rPr lang="en-US" altLang="zh-CN" sz="2000">
                          <a:latin typeface="Cambria Math" panose="02040503050406030204"/>
                        </a:rPr>
                        <m:t>kLOC</m:t>
                      </m:r>
                      <m:r>
                        <a:rPr lang="en-US" altLang="zh-CN" sz="2000">
                          <a:latin typeface="Cambria Math" panose="02040503050406030204"/>
                        </a:rPr>
                        <m:t>×0.57=11.4</m:t>
                      </m:r>
                      <m:r>
                        <m:rPr>
                          <m:sty m:val="p"/>
                        </m:rPr>
                        <a:rPr lang="en-US" altLang="zh-CN" sz="2000">
                          <a:latin typeface="Cambria Math" panose="02040503050406030204"/>
                        </a:rPr>
                        <m:t>kLOC</m:t>
                      </m:r>
                    </m:oMath>
                  </m:oMathPara>
                </a14:m>
                <a:endParaRPr lang="zh-CN" altLang="zh-CN" sz="2000" dirty="0"/>
              </a:p>
              <a:p>
                <a:r>
                  <a:rPr lang="zh-CN" altLang="zh-CN" sz="2000" dirty="0"/>
                  <a:t>由于题目中告知该软件属于嵌入型软件，由公式</a:t>
                </a:r>
                <a:r>
                  <a:rPr lang="en-US" altLang="zh-CN" sz="2000" dirty="0"/>
                  <a:t>3.8</a:t>
                </a:r>
                <a:r>
                  <a:rPr lang="zh-CN" altLang="zh-CN" sz="2000" dirty="0"/>
                  <a:t>，并查表</a:t>
                </a:r>
                <a:r>
                  <a:rPr lang="en-US" altLang="zh-CN" sz="2000" dirty="0"/>
                  <a:t>3.2</a:t>
                </a:r>
                <a:r>
                  <a:rPr lang="zh-CN" altLang="zh-CN" sz="2000" dirty="0"/>
                  <a:t>可得</a:t>
                </a:r>
              </a:p>
              <a:p>
                <a:pPr/>
                <a14:m>
                  <m:oMathPara xmlns:m="http://schemas.openxmlformats.org/officeDocument/2006/math">
                    <m:oMathParaPr>
                      <m:jc m:val="centerGroup"/>
                    </m:oMathParaPr>
                    <m:oMath xmlns:m="http://schemas.openxmlformats.org/officeDocument/2006/math">
                      <m:sSub>
                        <m:sSubPr>
                          <m:ctrlPr>
                            <a:rPr lang="zh-CN" altLang="zh-CN" sz="2000" i="1">
                              <a:latin typeface="Cambria Math" panose="02040503050406030204" pitchFamily="18" charset="0"/>
                            </a:rPr>
                          </m:ctrlPr>
                        </m:sSubPr>
                        <m:e>
                          <m:r>
                            <m:rPr>
                              <m:sty m:val="p"/>
                            </m:rPr>
                            <a:rPr lang="en-US" altLang="zh-CN" sz="2000">
                              <a:latin typeface="Cambria Math" panose="02040503050406030204"/>
                            </a:rPr>
                            <m:t>M</m:t>
                          </m:r>
                        </m:e>
                        <m:sub>
                          <m:r>
                            <a:rPr lang="en-US" altLang="zh-CN" sz="2000" i="1">
                              <a:latin typeface="Cambria Math" panose="02040503050406030204"/>
                            </a:rPr>
                            <m:t>𝑠</m:t>
                          </m:r>
                        </m:sub>
                      </m:sSub>
                      <m:r>
                        <a:rPr lang="en-US" altLang="zh-CN" sz="2000">
                          <a:latin typeface="Cambria Math" panose="02040503050406030204"/>
                        </a:rPr>
                        <m:t>=</m:t>
                      </m:r>
                      <m:r>
                        <m:rPr>
                          <m:sty m:val="p"/>
                        </m:rPr>
                        <a:rPr lang="en-US" altLang="zh-CN" sz="2000">
                          <a:latin typeface="Cambria Math" panose="02040503050406030204"/>
                        </a:rPr>
                        <m:t>U</m:t>
                      </m:r>
                      <m:r>
                        <a:rPr lang="en-US" altLang="zh-CN" sz="2000">
                          <a:latin typeface="Cambria Math" panose="02040503050406030204"/>
                        </a:rPr>
                        <m:t>∙</m:t>
                      </m:r>
                      <m:sSub>
                        <m:sSubPr>
                          <m:ctrlPr>
                            <a:rPr lang="zh-CN" altLang="zh-CN" sz="2000" i="1">
                              <a:latin typeface="Cambria Math" panose="02040503050406030204" pitchFamily="18" charset="0"/>
                            </a:rPr>
                          </m:ctrlPr>
                        </m:sSubPr>
                        <m:e>
                          <m:r>
                            <m:rPr>
                              <m:sty m:val="p"/>
                            </m:rPr>
                            <a:rPr lang="en-US" altLang="zh-CN" sz="2000">
                              <a:latin typeface="Cambria Math" panose="02040503050406030204"/>
                            </a:rPr>
                            <m:t>M</m:t>
                          </m:r>
                        </m:e>
                        <m:sub>
                          <m:r>
                            <a:rPr lang="en-US" altLang="zh-CN" sz="2000" i="1">
                              <a:latin typeface="Cambria Math" panose="02040503050406030204"/>
                            </a:rPr>
                            <m:t>0</m:t>
                          </m:r>
                        </m:sub>
                      </m:sSub>
                      <m:r>
                        <a:rPr lang="en-US" altLang="zh-CN" sz="2000">
                          <a:latin typeface="Cambria Math" panose="02040503050406030204"/>
                        </a:rPr>
                        <m:t>=</m:t>
                      </m:r>
                      <m:r>
                        <m:rPr>
                          <m:sty m:val="p"/>
                        </m:rPr>
                        <a:rPr lang="en-US" altLang="zh-CN" sz="2000">
                          <a:latin typeface="Cambria Math" panose="02040503050406030204"/>
                        </a:rPr>
                        <m:t>U</m:t>
                      </m:r>
                      <m:r>
                        <a:rPr lang="en-US" altLang="zh-CN" sz="2000">
                          <a:latin typeface="Cambria Math" panose="02040503050406030204"/>
                        </a:rPr>
                        <m:t>∙</m:t>
                      </m:r>
                      <m:r>
                        <m:rPr>
                          <m:sty m:val="p"/>
                        </m:rPr>
                        <a:rPr lang="en-US" altLang="zh-CN" sz="2000">
                          <a:latin typeface="Cambria Math" panose="02040503050406030204"/>
                        </a:rPr>
                        <m:t>r</m:t>
                      </m:r>
                      <m:r>
                        <a:rPr lang="en-US" altLang="zh-CN" sz="2000">
                          <a:latin typeface="Cambria Math" panose="02040503050406030204"/>
                        </a:rPr>
                        <m:t>∙</m:t>
                      </m:r>
                      <m:sSup>
                        <m:sSupPr>
                          <m:ctrlPr>
                            <a:rPr lang="zh-CN" altLang="zh-CN" sz="2000" i="1">
                              <a:latin typeface="Cambria Math" panose="02040503050406030204" pitchFamily="18" charset="0"/>
                            </a:rPr>
                          </m:ctrlPr>
                        </m:sSupPr>
                        <m:e>
                          <m:r>
                            <m:rPr>
                              <m:sty m:val="p"/>
                            </m:rPr>
                            <a:rPr lang="en-US" altLang="zh-CN" sz="2000">
                              <a:latin typeface="Cambria Math" panose="02040503050406030204"/>
                            </a:rPr>
                            <m:t>L</m:t>
                          </m:r>
                        </m:e>
                        <m:sup>
                          <m:r>
                            <a:rPr lang="en-US" altLang="zh-CN" sz="2000" i="1">
                              <a:latin typeface="Cambria Math" panose="02040503050406030204"/>
                            </a:rPr>
                            <m:t>𝑘</m:t>
                          </m:r>
                        </m:sup>
                      </m:sSup>
                      <m:r>
                        <a:rPr lang="en-US" altLang="zh-CN" sz="2000">
                          <a:latin typeface="Cambria Math" panose="02040503050406030204"/>
                        </a:rPr>
                        <m:t>=1.2×2.8×</m:t>
                      </m:r>
                      <m:sSup>
                        <m:sSupPr>
                          <m:ctrlPr>
                            <a:rPr lang="zh-CN" altLang="zh-CN" sz="2000" i="1">
                              <a:latin typeface="Cambria Math" panose="02040503050406030204" pitchFamily="18" charset="0"/>
                            </a:rPr>
                          </m:ctrlPr>
                        </m:sSupPr>
                        <m:e>
                          <m:r>
                            <a:rPr lang="en-US" altLang="zh-CN" sz="2000">
                              <a:latin typeface="Cambria Math" panose="02040503050406030204"/>
                            </a:rPr>
                            <m:t>11.4</m:t>
                          </m:r>
                        </m:e>
                        <m:sup>
                          <m:r>
                            <a:rPr lang="en-US" altLang="zh-CN" sz="2000" i="1">
                              <a:latin typeface="Cambria Math" panose="02040503050406030204"/>
                            </a:rPr>
                            <m:t>1.20</m:t>
                          </m:r>
                        </m:sup>
                      </m:sSup>
                      <m:r>
                        <a:rPr lang="en-US" altLang="zh-CN" sz="2000">
                          <a:latin typeface="Cambria Math" panose="02040503050406030204"/>
                        </a:rPr>
                        <m:t>=62.32</m:t>
                      </m:r>
                      <m:r>
                        <a:rPr lang="zh-CN" altLang="zh-CN" sz="2000">
                          <a:latin typeface="Cambria Math" panose="02040503050406030204"/>
                        </a:rPr>
                        <m:t>人月</m:t>
                      </m:r>
                    </m:oMath>
                  </m:oMathPara>
                </a14:m>
                <a:endParaRPr lang="zh-CN" altLang="zh-CN" sz="2000" dirty="0"/>
              </a:p>
              <a:p>
                <a:pPr/>
                <a14:m>
                  <m:oMathPara xmlns:m="http://schemas.openxmlformats.org/officeDocument/2006/math">
                    <m:oMathParaPr>
                      <m:jc m:val="centerGroup"/>
                    </m:oMathParaPr>
                    <m:oMath xmlns:m="http://schemas.openxmlformats.org/officeDocument/2006/math">
                      <m:sSub>
                        <m:sSubPr>
                          <m:ctrlPr>
                            <a:rPr lang="zh-CN" altLang="zh-CN" sz="2000" i="1">
                              <a:latin typeface="Cambria Math" panose="02040503050406030204" pitchFamily="18" charset="0"/>
                            </a:rPr>
                          </m:ctrlPr>
                        </m:sSubPr>
                        <m:e>
                          <m:r>
                            <m:rPr>
                              <m:sty m:val="p"/>
                            </m:rPr>
                            <a:rPr lang="en-US" altLang="zh-CN" sz="2000">
                              <a:latin typeface="Cambria Math" panose="02040503050406030204"/>
                            </a:rPr>
                            <m:t>C</m:t>
                          </m:r>
                        </m:e>
                        <m:sub>
                          <m:r>
                            <a:rPr lang="en-US" altLang="zh-CN" sz="2000" i="1">
                              <a:latin typeface="Cambria Math" panose="02040503050406030204"/>
                            </a:rPr>
                            <m:t>𝑠</m:t>
                          </m:r>
                        </m:sub>
                      </m:sSub>
                      <m:r>
                        <a:rPr lang="en-US" altLang="zh-CN" sz="2000">
                          <a:latin typeface="Cambria Math" panose="02040503050406030204"/>
                        </a:rPr>
                        <m:t>=</m:t>
                      </m:r>
                      <m:r>
                        <m:rPr>
                          <m:sty m:val="p"/>
                        </m:rPr>
                        <a:rPr lang="en-US" altLang="zh-CN" sz="2000">
                          <a:latin typeface="Cambria Math" panose="02040503050406030204"/>
                        </a:rPr>
                        <m:t>a</m:t>
                      </m:r>
                      <m:r>
                        <a:rPr lang="en-US" altLang="zh-CN" sz="2000">
                          <a:latin typeface="Cambria Math" panose="02040503050406030204"/>
                        </a:rPr>
                        <m:t>∙</m:t>
                      </m:r>
                      <m:sSub>
                        <m:sSubPr>
                          <m:ctrlPr>
                            <a:rPr lang="zh-CN" altLang="zh-CN" sz="2000" i="1">
                              <a:latin typeface="Cambria Math" panose="02040503050406030204" pitchFamily="18" charset="0"/>
                            </a:rPr>
                          </m:ctrlPr>
                        </m:sSubPr>
                        <m:e>
                          <m:r>
                            <m:rPr>
                              <m:sty m:val="p"/>
                            </m:rPr>
                            <a:rPr lang="en-US" altLang="zh-CN" sz="2000">
                              <a:latin typeface="Cambria Math" panose="02040503050406030204"/>
                            </a:rPr>
                            <m:t>M</m:t>
                          </m:r>
                        </m:e>
                        <m:sub>
                          <m:r>
                            <a:rPr lang="en-US" altLang="zh-CN" sz="2000" i="1">
                              <a:latin typeface="Cambria Math" panose="02040503050406030204"/>
                            </a:rPr>
                            <m:t>𝑆</m:t>
                          </m:r>
                        </m:sub>
                      </m:sSub>
                      <m:r>
                        <a:rPr lang="en-US" altLang="zh-CN" sz="2000">
                          <a:latin typeface="Cambria Math" panose="02040503050406030204"/>
                        </a:rPr>
                        <m:t>=8000</m:t>
                      </m:r>
                      <m:r>
                        <a:rPr lang="zh-CN" altLang="zh-CN" sz="2000">
                          <a:latin typeface="Cambria Math" panose="02040503050406030204"/>
                        </a:rPr>
                        <m:t>元</m:t>
                      </m:r>
                      <m:r>
                        <a:rPr lang="en-US" altLang="zh-CN" sz="2000">
                          <a:latin typeface="Cambria Math" panose="02040503050406030204"/>
                        </a:rPr>
                        <m:t>/</m:t>
                      </m:r>
                      <m:r>
                        <a:rPr lang="zh-CN" altLang="zh-CN" sz="2000">
                          <a:latin typeface="Cambria Math" panose="02040503050406030204"/>
                        </a:rPr>
                        <m:t>人月</m:t>
                      </m:r>
                      <m:r>
                        <a:rPr lang="en-US" altLang="zh-CN" sz="2000">
                          <a:latin typeface="Cambria Math" panose="02040503050406030204"/>
                        </a:rPr>
                        <m:t>×62.32</m:t>
                      </m:r>
                      <m:r>
                        <a:rPr lang="zh-CN" altLang="zh-CN" sz="2000">
                          <a:latin typeface="Cambria Math" panose="02040503050406030204"/>
                        </a:rPr>
                        <m:t>人月</m:t>
                      </m:r>
                      <m:r>
                        <a:rPr lang="en-US" altLang="zh-CN" sz="2000">
                          <a:latin typeface="Cambria Math" panose="02040503050406030204"/>
                        </a:rPr>
                        <m:t>=498560</m:t>
                      </m:r>
                      <m:r>
                        <a:rPr lang="zh-CN" altLang="zh-CN" sz="2000">
                          <a:latin typeface="Cambria Math" panose="02040503050406030204"/>
                        </a:rPr>
                        <m:t>元</m:t>
                      </m:r>
                    </m:oMath>
                  </m:oMathPara>
                </a14:m>
                <a:endParaRPr lang="zh-CN" altLang="zh-CN" sz="2000" dirty="0"/>
              </a:p>
              <a:p>
                <a:r>
                  <a:rPr lang="zh-CN" altLang="zh-CN" sz="2000" dirty="0"/>
                  <a:t>故该目标软件</a:t>
                </a:r>
                <a:r>
                  <a:rPr lang="en-US" altLang="zh-CN" sz="2000" dirty="0"/>
                  <a:t>S</a:t>
                </a:r>
                <a:r>
                  <a:rPr lang="en-US" altLang="zh-CN" sz="2000" baseline="-25000" dirty="0"/>
                  <a:t>Y</a:t>
                </a:r>
                <a:r>
                  <a:rPr lang="zh-CN" altLang="zh-CN" sz="2000" dirty="0"/>
                  <a:t>的成本估计为</a:t>
                </a:r>
                <a:r>
                  <a:rPr lang="en-US" altLang="zh-CN" sz="2000" dirty="0"/>
                  <a:t>498560</a:t>
                </a:r>
                <a:r>
                  <a:rPr lang="zh-CN" altLang="zh-CN" sz="2000" dirty="0"/>
                  <a:t>元</a:t>
                </a:r>
              </a:p>
            </p:txBody>
          </p:sp>
        </mc:Choice>
        <mc:Fallback xmlns="">
          <p:sp>
            <p:nvSpPr>
              <p:cNvPr id="10" name="矩形 9"/>
              <p:cNvSpPr>
                <a:spLocks noRot="1" noChangeAspect="1" noMove="1" noResize="1" noEditPoints="1" noAdjustHandles="1" noChangeArrowheads="1" noChangeShapeType="1" noTextEdit="1"/>
              </p:cNvSpPr>
              <p:nvPr/>
            </p:nvSpPr>
            <p:spPr>
              <a:xfrm>
                <a:off x="506788" y="3739198"/>
                <a:ext cx="8307388" cy="2578335"/>
              </a:xfrm>
              <a:prstGeom prst="rect">
                <a:avLst/>
              </a:prstGeom>
              <a:blipFill rotWithShape="1">
                <a:blip r:embed="rId3"/>
                <a:stretch>
                  <a:fillRect l="-1" t="-12" r="5" b="2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F9690DC9-DCB9-4268-B8EF-6BF65A77F401}"/>
              </a:ext>
            </a:extLst>
          </p:cNvPr>
          <p:cNvSpPr>
            <a:spLocks noGrp="1"/>
          </p:cNvSpPr>
          <p:nvPr>
            <p:ph type="sldNum" sz="quarter" idx="12"/>
          </p:nvPr>
        </p:nvSpPr>
        <p:spPr/>
        <p:txBody>
          <a:bodyPr/>
          <a:lstStyle/>
          <a:p>
            <a:fld id="{B6F15528-21DE-4FAA-801E-634DDDAF4B2B}" type="slidenum">
              <a:rPr lang="en-US" smtClean="0"/>
              <a:t>236</a:t>
            </a:fld>
            <a:endParaRPr lang="en-US" dirty="0"/>
          </a:p>
        </p:txBody>
      </p:sp>
      <p:sp>
        <p:nvSpPr>
          <p:cNvPr id="11" name="灯片编号占位符 8">
            <a:extLst>
              <a:ext uri="{FF2B5EF4-FFF2-40B4-BE49-F238E27FC236}">
                <a16:creationId xmlns:a16="http://schemas.microsoft.com/office/drawing/2014/main" id="{44E4A861-612F-4AC3-9626-3FF83FA83D7D}"/>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236</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 calcmode="lin" valueType="num">
                                      <p:cBhvr additive="base">
                                        <p:cTn id="17" dur="500" fill="hold"/>
                                        <p:tgtEl>
                                          <p:spTgt spid="3074"/>
                                        </p:tgtEl>
                                        <p:attrNameLst>
                                          <p:attrName>ppt_x</p:attrName>
                                        </p:attrNameLst>
                                      </p:cBhvr>
                                      <p:tavLst>
                                        <p:tav tm="0">
                                          <p:val>
                                            <p:strVal val="#ppt_x"/>
                                          </p:val>
                                        </p:tav>
                                        <p:tav tm="100000">
                                          <p:val>
                                            <p:strVal val="#ppt_x"/>
                                          </p:val>
                                        </p:tav>
                                      </p:tavLst>
                                    </p:anim>
                                    <p:anim calcmode="lin" valueType="num">
                                      <p:cBhvr additive="base">
                                        <p:cTn id="1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additive="base">
                                        <p:cTn id="23"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0">
                                            <p:txEl>
                                              <p:pRg st="1" end="1"/>
                                            </p:txEl>
                                          </p:spTgt>
                                        </p:tgtEl>
                                        <p:attrNameLst>
                                          <p:attrName>style.visibility</p:attrName>
                                        </p:attrNameLst>
                                      </p:cBhvr>
                                      <p:to>
                                        <p:strVal val="visible"/>
                                      </p:to>
                                    </p:set>
                                    <p:anim calcmode="lin" valueType="num">
                                      <p:cBhvr additive="base">
                                        <p:cTn id="27"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0">
                                            <p:txEl>
                                              <p:pRg st="2" end="2"/>
                                            </p:txEl>
                                          </p:spTgt>
                                        </p:tgtEl>
                                        <p:attrNameLst>
                                          <p:attrName>style.visibility</p:attrName>
                                        </p:attrNameLst>
                                      </p:cBhvr>
                                      <p:to>
                                        <p:strVal val="visible"/>
                                      </p:to>
                                    </p:set>
                                    <p:anim calcmode="lin" valueType="num">
                                      <p:cBhvr additive="base">
                                        <p:cTn id="33"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0">
                                            <p:txEl>
                                              <p:pRg st="3" end="3"/>
                                            </p:txEl>
                                          </p:spTgt>
                                        </p:tgtEl>
                                        <p:attrNameLst>
                                          <p:attrName>style.visibility</p:attrName>
                                        </p:attrNameLst>
                                      </p:cBhvr>
                                      <p:to>
                                        <p:strVal val="visible"/>
                                      </p:to>
                                    </p:set>
                                    <p:anim calcmode="lin" valueType="num">
                                      <p:cBhvr additive="base">
                                        <p:cTn id="39"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0">
                                            <p:txEl>
                                              <p:pRg st="3" end="3"/>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0">
                                            <p:txEl>
                                              <p:pRg st="4" end="4"/>
                                            </p:txEl>
                                          </p:spTgt>
                                        </p:tgtEl>
                                        <p:attrNameLst>
                                          <p:attrName>style.visibility</p:attrName>
                                        </p:attrNameLst>
                                      </p:cBhvr>
                                      <p:to>
                                        <p:strVal val="visible"/>
                                      </p:to>
                                    </p:set>
                                    <p:anim calcmode="lin" valueType="num">
                                      <p:cBhvr additive="base">
                                        <p:cTn id="43"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0">
                                            <p:txEl>
                                              <p:pRg st="5" end="5"/>
                                            </p:txEl>
                                          </p:spTgt>
                                        </p:tgtEl>
                                        <p:attrNameLst>
                                          <p:attrName>style.visibility</p:attrName>
                                        </p:attrNameLst>
                                      </p:cBhvr>
                                      <p:to>
                                        <p:strVal val="visible"/>
                                      </p:to>
                                    </p:set>
                                    <p:anim calcmode="lin" valueType="num">
                                      <p:cBhvr additive="base">
                                        <p:cTn id="49"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0">
                                            <p:txEl>
                                              <p:pRg st="6" end="6"/>
                                            </p:txEl>
                                          </p:spTgt>
                                        </p:tgtEl>
                                        <p:attrNameLst>
                                          <p:attrName>style.visibility</p:attrName>
                                        </p:attrNameLst>
                                      </p:cBhvr>
                                      <p:to>
                                        <p:strVal val="visible"/>
                                      </p:to>
                                    </p:set>
                                    <p:anim calcmode="lin" valueType="num">
                                      <p:cBhvr additive="base">
                                        <p:cTn id="55"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0">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3.2.3 </a:t>
            </a:r>
            <a:r>
              <a:rPr lang="zh-CN" altLang="en-US" dirty="0"/>
              <a:t>类比法</a:t>
            </a:r>
          </a:p>
        </p:txBody>
      </p:sp>
      <p:cxnSp>
        <p:nvCxnSpPr>
          <p:cNvPr id="42" name="直接连接符 41"/>
          <p:cNvCxnSpPr/>
          <p:nvPr/>
        </p:nvCxnSpPr>
        <p:spPr>
          <a:xfrm>
            <a:off x="0" y="1436529"/>
            <a:ext cx="12192000" cy="0"/>
          </a:xfrm>
          <a:prstGeom prst="line">
            <a:avLst/>
          </a:prstGeom>
          <a:noFill/>
          <a:ln w="57150" cap="flat" cmpd="sng" algn="ctr">
            <a:solidFill>
              <a:srgbClr val="F69200"/>
            </a:solidFill>
            <a:prstDash val="solid"/>
            <a:miter lim="800000"/>
          </a:ln>
          <a:effectLst/>
        </p:spPr>
      </p:cxnSp>
      <p:sp>
        <p:nvSpPr>
          <p:cNvPr id="43" name="文本框 20"/>
          <p:cNvSpPr txBox="1"/>
          <p:nvPr/>
        </p:nvSpPr>
        <p:spPr>
          <a:xfrm>
            <a:off x="560946" y="1829594"/>
            <a:ext cx="11076458" cy="1477328"/>
          </a:xfrm>
          <a:prstGeom prst="rect">
            <a:avLst/>
          </a:prstGeom>
          <a:noFill/>
        </p:spPr>
        <p:txBody>
          <a:bodyPr wrap="square" rtlCol="0">
            <a:spAutoFit/>
          </a:bodyPr>
          <a:lstStyle/>
          <a:p>
            <a:pPr defTabSz="914400">
              <a:lnSpc>
                <a:spcPct val="150000"/>
              </a:lnSpc>
            </a:pPr>
            <a:r>
              <a:rPr lang="en-US" altLang="zh-CN" sz="2000" dirty="0"/>
              <a:t>        </a:t>
            </a:r>
            <a:r>
              <a:rPr lang="zh-CN" altLang="zh-CN" sz="2000" dirty="0"/>
              <a:t>某</a:t>
            </a:r>
            <a:r>
              <a:rPr lang="en-US" altLang="zh-CN" sz="2000" dirty="0"/>
              <a:t>IT</a:t>
            </a:r>
            <a:r>
              <a:rPr lang="zh-CN" altLang="zh-CN" sz="2000" dirty="0"/>
              <a:t>公司已开发过一种规模为</a:t>
            </a:r>
            <a:r>
              <a:rPr lang="en-US" altLang="zh-CN" sz="2000" dirty="0"/>
              <a:t>15kLOC</a:t>
            </a:r>
            <a:r>
              <a:rPr lang="zh-CN" altLang="zh-CN" sz="2000" dirty="0"/>
              <a:t>的软件</a:t>
            </a:r>
            <a:r>
              <a:rPr lang="en-US" altLang="zh-CN" sz="2000" dirty="0"/>
              <a:t>S</a:t>
            </a:r>
            <a:r>
              <a:rPr lang="en-US" altLang="zh-CN" sz="2000" baseline="-25000" dirty="0"/>
              <a:t>A</a:t>
            </a:r>
            <a:r>
              <a:rPr lang="zh-CN" altLang="zh-CN" sz="2000" dirty="0"/>
              <a:t>，现欲将其改编为</a:t>
            </a:r>
            <a:r>
              <a:rPr lang="zh-CN" altLang="en-US" sz="2000" dirty="0"/>
              <a:t>半</a:t>
            </a:r>
            <a:r>
              <a:rPr lang="zh-CN" altLang="zh-CN" sz="2000" dirty="0"/>
              <a:t>独立型软件</a:t>
            </a:r>
            <a:r>
              <a:rPr lang="en-US" altLang="zh-CN" sz="2000" dirty="0"/>
              <a:t>S</a:t>
            </a:r>
            <a:r>
              <a:rPr lang="en-US" altLang="zh-CN" sz="2000" baseline="-25000" dirty="0"/>
              <a:t>B</a:t>
            </a:r>
            <a:r>
              <a:rPr lang="zh-CN" altLang="zh-CN" sz="2000" dirty="0"/>
              <a:t>，经估算其设计、编码与集成修改的百分比为</a:t>
            </a:r>
            <a:r>
              <a:rPr lang="en-US" altLang="zh-CN" sz="2000" dirty="0"/>
              <a:t>DM=30%</a:t>
            </a:r>
            <a:r>
              <a:rPr lang="zh-CN" altLang="zh-CN" sz="2000" dirty="0"/>
              <a:t>，</a:t>
            </a:r>
            <a:r>
              <a:rPr lang="en-US" altLang="zh-CN" sz="2000" dirty="0"/>
              <a:t>CM=40%</a:t>
            </a:r>
            <a:r>
              <a:rPr lang="zh-CN" altLang="zh-CN" sz="2000" dirty="0"/>
              <a:t>，</a:t>
            </a:r>
            <a:r>
              <a:rPr lang="en-US" altLang="zh-CN" sz="2000" dirty="0"/>
              <a:t>IM=110%</a:t>
            </a:r>
            <a:r>
              <a:rPr lang="zh-CN" altLang="zh-CN" sz="2000" dirty="0"/>
              <a:t>，并有工作量乘数</a:t>
            </a:r>
            <a:r>
              <a:rPr lang="en-US" altLang="zh-CN" sz="2000" dirty="0"/>
              <a:t>U=1.3</a:t>
            </a:r>
            <a:r>
              <a:rPr lang="zh-CN" altLang="zh-CN" sz="2000" dirty="0"/>
              <a:t>，工时费用率</a:t>
            </a:r>
            <a:r>
              <a:rPr lang="en-US" altLang="zh-CN" sz="2000" dirty="0"/>
              <a:t>a=6000</a:t>
            </a:r>
            <a:r>
              <a:rPr lang="zh-CN" altLang="zh-CN" sz="2000" dirty="0"/>
              <a:t>元</a:t>
            </a:r>
            <a:r>
              <a:rPr lang="en-US" altLang="zh-CN" sz="2000" dirty="0"/>
              <a:t>/</a:t>
            </a:r>
            <a:r>
              <a:rPr lang="zh-CN" altLang="zh-CN" sz="2000" dirty="0"/>
              <a:t>人月。试用类比法估算目标软件</a:t>
            </a:r>
            <a:r>
              <a:rPr lang="en-US" altLang="zh-CN" sz="2000" dirty="0"/>
              <a:t>S</a:t>
            </a:r>
            <a:r>
              <a:rPr lang="en-US" altLang="zh-CN" sz="2000" baseline="-25000" dirty="0"/>
              <a:t>B</a:t>
            </a:r>
            <a:r>
              <a:rPr lang="zh-CN" altLang="zh-CN" sz="2000" dirty="0"/>
              <a:t>的成本。</a:t>
            </a:r>
            <a:endParaRPr lang="en-US" altLang="zh-CN" sz="2000" dirty="0">
              <a:solidFill>
                <a:srgbClr val="4C6062"/>
              </a:solidFill>
              <a:latin typeface="微软雅黑" panose="020B0503020204020204" pitchFamily="34" charset="-122"/>
            </a:endParaRPr>
          </a:p>
        </p:txBody>
      </p:sp>
      <p:sp>
        <p:nvSpPr>
          <p:cNvPr id="44" name="矩形 43"/>
          <p:cNvSpPr/>
          <p:nvPr/>
        </p:nvSpPr>
        <p:spPr>
          <a:xfrm>
            <a:off x="0" y="5880100"/>
            <a:ext cx="12192000" cy="977900"/>
          </a:xfrm>
          <a:prstGeom prst="rect">
            <a:avLst/>
          </a:prstGeom>
          <a:solidFill>
            <a:srgbClr val="DDDDD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45" name="矩形 44"/>
          <p:cNvSpPr/>
          <p:nvPr/>
        </p:nvSpPr>
        <p:spPr>
          <a:xfrm>
            <a:off x="527795" y="1225286"/>
            <a:ext cx="4082305" cy="422486"/>
          </a:xfrm>
          <a:prstGeom prst="rect">
            <a:avLst/>
          </a:prstGeom>
          <a:solidFill>
            <a:srgbClr val="92D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46" name="矩形 45"/>
          <p:cNvSpPr/>
          <p:nvPr/>
        </p:nvSpPr>
        <p:spPr>
          <a:xfrm>
            <a:off x="0" y="5710627"/>
            <a:ext cx="12192000" cy="174111"/>
          </a:xfrm>
          <a:prstGeom prst="rect">
            <a:avLst/>
          </a:prstGeom>
          <a:solidFill>
            <a:srgbClr val="F69200">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 name="TextBox 2"/>
          <p:cNvSpPr txBox="1"/>
          <p:nvPr/>
        </p:nvSpPr>
        <p:spPr>
          <a:xfrm>
            <a:off x="1464047" y="1219994"/>
            <a:ext cx="2209800" cy="461665"/>
          </a:xfrm>
          <a:prstGeom prst="rect">
            <a:avLst/>
          </a:prstGeom>
          <a:noFill/>
        </p:spPr>
        <p:txBody>
          <a:bodyPr wrap="square" rtlCol="0">
            <a:spAutoFit/>
          </a:bodyPr>
          <a:lstStyle/>
          <a:p>
            <a:pPr algn="ctr"/>
            <a:r>
              <a:rPr lang="zh-CN" altLang="en-US" dirty="0"/>
              <a:t>课堂练习</a:t>
            </a:r>
          </a:p>
        </p:txBody>
      </p:sp>
      <mc:AlternateContent xmlns:mc="http://schemas.openxmlformats.org/markup-compatibility/2006" xmlns:a14="http://schemas.microsoft.com/office/drawing/2010/main">
        <mc:Choice Requires="a14">
          <p:sp>
            <p:nvSpPr>
              <p:cNvPr id="9" name="矩形 8"/>
              <p:cNvSpPr/>
              <p:nvPr/>
            </p:nvSpPr>
            <p:spPr>
              <a:xfrm>
                <a:off x="1374775" y="3596715"/>
                <a:ext cx="8534400" cy="46352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m:rPr>
                          <m:nor/>
                        </m:rPr>
                        <a:rPr lang="zh-CN" altLang="en-US" b="1" dirty="0" smtClean="0">
                          <a:latin typeface="微软雅黑" panose="020B0503020204020204" pitchFamily="34" charset="-122"/>
                        </a:rPr>
                        <m:t>解：</m:t>
                      </m:r>
                      <m:r>
                        <m:rPr>
                          <m:nor/>
                        </m:rPr>
                        <a:rPr lang="en-US" altLang="zh-CN" b="1" i="0" dirty="0" smtClean="0">
                          <a:latin typeface="微软雅黑" panose="020B0503020204020204" pitchFamily="34" charset="-122"/>
                        </a:rPr>
                        <m:t>   </m:t>
                      </m:r>
                    </m:oMath>
                  </m:oMathPara>
                </a14:m>
                <a:endParaRPr lang="zh-CN" altLang="en-US" b="1" dirty="0">
                  <a:latin typeface="微软雅黑" panose="020B0503020204020204" pitchFamily="34" charset="-122"/>
                </a:endParaRPr>
              </a:p>
            </p:txBody>
          </p:sp>
        </mc:Choice>
        <mc:Fallback xmlns="">
          <p:sp>
            <p:nvSpPr>
              <p:cNvPr id="9" name="矩形 8"/>
              <p:cNvSpPr>
                <a:spLocks noRot="1" noChangeAspect="1" noMove="1" noResize="1" noEditPoints="1" noAdjustHandles="1" noChangeArrowheads="1" noChangeShapeType="1" noTextEdit="1"/>
              </p:cNvSpPr>
              <p:nvPr/>
            </p:nvSpPr>
            <p:spPr>
              <a:xfrm>
                <a:off x="1374775" y="3596715"/>
                <a:ext cx="8534400" cy="463525"/>
              </a:xfrm>
              <a:prstGeom prst="rect">
                <a:avLst/>
              </a:prstGeom>
              <a:blipFill rotWithShape="1">
                <a:blip r:embed="rId2"/>
                <a:stretch>
                  <a:fillRect t="-16" b="-17798"/>
                </a:stretch>
              </a:blipFill>
            </p:spPr>
            <p:txBody>
              <a:bodyPr/>
              <a:lstStyle/>
              <a:p>
                <a:r>
                  <a:rPr lang="zh-CN" altLang="en-US">
                    <a:noFill/>
                  </a:rPr>
                  <a:t> </a:t>
                </a:r>
              </a:p>
            </p:txBody>
          </p:sp>
        </mc:Fallback>
      </mc:AlternateContent>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9715" y="3345270"/>
            <a:ext cx="7949460" cy="2831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46179" y="3244055"/>
            <a:ext cx="1571625"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灯片编号占位符 4">
            <a:extLst>
              <a:ext uri="{FF2B5EF4-FFF2-40B4-BE49-F238E27FC236}">
                <a16:creationId xmlns:a16="http://schemas.microsoft.com/office/drawing/2014/main" id="{22FAE09B-8A6B-4249-86C8-5EB7DF3B861C}"/>
              </a:ext>
            </a:extLst>
          </p:cNvPr>
          <p:cNvSpPr>
            <a:spLocks noGrp="1"/>
          </p:cNvSpPr>
          <p:nvPr>
            <p:ph type="sldNum" sz="quarter" idx="12"/>
          </p:nvPr>
        </p:nvSpPr>
        <p:spPr/>
        <p:txBody>
          <a:bodyPr/>
          <a:lstStyle/>
          <a:p>
            <a:fld id="{B6F15528-21DE-4FAA-801E-634DDDAF4B2B}" type="slidenum">
              <a:rPr lang="en-US" smtClean="0"/>
              <a:t>237</a:t>
            </a:fld>
            <a:endParaRPr lang="en-US" dirty="0"/>
          </a:p>
        </p:txBody>
      </p:sp>
      <p:sp>
        <p:nvSpPr>
          <p:cNvPr id="13" name="灯片编号占位符 8">
            <a:extLst>
              <a:ext uri="{FF2B5EF4-FFF2-40B4-BE49-F238E27FC236}">
                <a16:creationId xmlns:a16="http://schemas.microsoft.com/office/drawing/2014/main" id="{CA8C2B7E-BA32-4834-9F05-B224B8565415}"/>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237</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 calcmode="lin" valueType="num">
                                      <p:cBhvr additive="base">
                                        <p:cTn id="17" dur="500" fill="hold"/>
                                        <p:tgtEl>
                                          <p:spTgt spid="1026"/>
                                        </p:tgtEl>
                                        <p:attrNameLst>
                                          <p:attrName>ppt_x</p:attrName>
                                        </p:attrNameLst>
                                      </p:cBhvr>
                                      <p:tavLst>
                                        <p:tav tm="0">
                                          <p:val>
                                            <p:strVal val="#ppt_x"/>
                                          </p:val>
                                        </p:tav>
                                        <p:tav tm="100000">
                                          <p:val>
                                            <p:strVal val="#ppt_x"/>
                                          </p:val>
                                        </p:tav>
                                      </p:tavLst>
                                    </p:anim>
                                    <p:anim calcmode="lin" valueType="num">
                                      <p:cBhvr additive="base">
                                        <p:cTn id="1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3.2.4 </a:t>
            </a:r>
            <a:r>
              <a:rPr lang="zh-CN" altLang="en-US" dirty="0"/>
              <a:t> 设备的磨损与折旧</a:t>
            </a:r>
          </a:p>
        </p:txBody>
      </p:sp>
      <p:cxnSp>
        <p:nvCxnSpPr>
          <p:cNvPr id="42" name="直接连接符 41"/>
          <p:cNvCxnSpPr/>
          <p:nvPr/>
        </p:nvCxnSpPr>
        <p:spPr>
          <a:xfrm>
            <a:off x="0" y="1436529"/>
            <a:ext cx="12192000" cy="0"/>
          </a:xfrm>
          <a:prstGeom prst="line">
            <a:avLst/>
          </a:prstGeom>
          <a:noFill/>
          <a:ln w="57150" cap="flat" cmpd="sng" algn="ctr">
            <a:solidFill>
              <a:srgbClr val="F69200"/>
            </a:solidFill>
            <a:prstDash val="solid"/>
            <a:miter lim="800000"/>
          </a:ln>
          <a:effectLst/>
        </p:spPr>
      </p:cxnSp>
      <p:sp>
        <p:nvSpPr>
          <p:cNvPr id="43" name="文本框 20"/>
          <p:cNvSpPr txBox="1"/>
          <p:nvPr/>
        </p:nvSpPr>
        <p:spPr>
          <a:xfrm>
            <a:off x="993775" y="2058194"/>
            <a:ext cx="10363200" cy="3785652"/>
          </a:xfrm>
          <a:prstGeom prst="rect">
            <a:avLst/>
          </a:prstGeom>
          <a:noFill/>
        </p:spPr>
        <p:txBody>
          <a:bodyPr wrap="square" rtlCol="0">
            <a:spAutoFit/>
          </a:bodyPr>
          <a:lstStyle/>
          <a:p>
            <a:pPr>
              <a:lnSpc>
                <a:spcPct val="200000"/>
              </a:lnSpc>
            </a:pPr>
            <a:r>
              <a:rPr lang="en-US" altLang="zh-CN" sz="2000" dirty="0"/>
              <a:t>        1</a:t>
            </a:r>
            <a:r>
              <a:rPr lang="zh-CN" altLang="zh-CN" sz="2000" dirty="0"/>
              <a:t>）设备的有形磨损</a:t>
            </a:r>
          </a:p>
          <a:p>
            <a:pPr>
              <a:lnSpc>
                <a:spcPct val="200000"/>
              </a:lnSpc>
            </a:pPr>
            <a:r>
              <a:rPr lang="en-US" altLang="zh-CN" sz="2000" dirty="0"/>
              <a:t>        </a:t>
            </a:r>
            <a:r>
              <a:rPr lang="zh-CN" altLang="zh-CN" sz="2000" dirty="0"/>
              <a:t>有形磨损是指设备在生产使用或者闲置过程中，由于使用或者受自然环境的影响所产生的损耗。</a:t>
            </a:r>
            <a:endParaRPr lang="en-US" altLang="zh-CN" sz="2000" dirty="0"/>
          </a:p>
          <a:p>
            <a:pPr>
              <a:lnSpc>
                <a:spcPct val="200000"/>
              </a:lnSpc>
            </a:pPr>
            <a:r>
              <a:rPr lang="en-US" altLang="zh-CN" sz="2000" dirty="0"/>
              <a:t>      </a:t>
            </a:r>
            <a:r>
              <a:rPr lang="zh-CN" altLang="zh-CN" sz="2000" dirty="0"/>
              <a:t>设备的有形磨损根据导致其磨损的不同原因可分为</a:t>
            </a:r>
            <a:r>
              <a:rPr lang="zh-CN" altLang="en-US" sz="2000" dirty="0"/>
              <a:t>：</a:t>
            </a:r>
            <a:endParaRPr lang="en-US" altLang="zh-CN" sz="2000" dirty="0"/>
          </a:p>
          <a:p>
            <a:pPr>
              <a:lnSpc>
                <a:spcPct val="200000"/>
              </a:lnSpc>
            </a:pPr>
            <a:r>
              <a:rPr lang="en-US" altLang="zh-CN" sz="2000" dirty="0"/>
              <a:t>                                                 </a:t>
            </a:r>
            <a:r>
              <a:rPr lang="zh-CN" altLang="zh-CN" sz="2000" dirty="0"/>
              <a:t>第Ⅰ类有形磨损</a:t>
            </a:r>
            <a:endParaRPr lang="en-US" altLang="zh-CN" sz="2000" dirty="0"/>
          </a:p>
          <a:p>
            <a:pPr>
              <a:lnSpc>
                <a:spcPct val="200000"/>
              </a:lnSpc>
            </a:pPr>
            <a:r>
              <a:rPr lang="en-US" altLang="zh-CN" sz="2000" dirty="0"/>
              <a:t>                                                 </a:t>
            </a:r>
            <a:r>
              <a:rPr lang="zh-CN" altLang="zh-CN" sz="2000" dirty="0"/>
              <a:t>第Ⅱ类有形磨损</a:t>
            </a:r>
          </a:p>
        </p:txBody>
      </p:sp>
      <p:sp>
        <p:nvSpPr>
          <p:cNvPr id="44" name="矩形 43"/>
          <p:cNvSpPr/>
          <p:nvPr/>
        </p:nvSpPr>
        <p:spPr>
          <a:xfrm>
            <a:off x="0" y="5880100"/>
            <a:ext cx="12192000" cy="977900"/>
          </a:xfrm>
          <a:prstGeom prst="rect">
            <a:avLst/>
          </a:prstGeom>
          <a:solidFill>
            <a:srgbClr val="DDDDD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45" name="矩形 44"/>
          <p:cNvSpPr/>
          <p:nvPr/>
        </p:nvSpPr>
        <p:spPr>
          <a:xfrm>
            <a:off x="527795" y="1225286"/>
            <a:ext cx="4082305" cy="422486"/>
          </a:xfrm>
          <a:prstGeom prst="rect">
            <a:avLst/>
          </a:prstGeom>
          <a:solidFill>
            <a:srgbClr val="92D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46" name="矩形 45"/>
          <p:cNvSpPr/>
          <p:nvPr/>
        </p:nvSpPr>
        <p:spPr>
          <a:xfrm>
            <a:off x="29281" y="6182642"/>
            <a:ext cx="12192000" cy="174111"/>
          </a:xfrm>
          <a:prstGeom prst="rect">
            <a:avLst/>
          </a:prstGeom>
          <a:solidFill>
            <a:srgbClr val="F69200">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 name="TextBox 2"/>
          <p:cNvSpPr txBox="1"/>
          <p:nvPr/>
        </p:nvSpPr>
        <p:spPr>
          <a:xfrm>
            <a:off x="1464047" y="1219994"/>
            <a:ext cx="2209800" cy="461665"/>
          </a:xfrm>
          <a:prstGeom prst="rect">
            <a:avLst/>
          </a:prstGeom>
          <a:noFill/>
        </p:spPr>
        <p:txBody>
          <a:bodyPr wrap="square" rtlCol="0">
            <a:spAutoFit/>
          </a:bodyPr>
          <a:lstStyle/>
          <a:p>
            <a:pPr algn="ctr"/>
            <a:r>
              <a:rPr lang="en-US" altLang="zh-CN" dirty="0"/>
              <a:t>1. </a:t>
            </a:r>
            <a:r>
              <a:rPr lang="zh-CN" altLang="en-US" dirty="0"/>
              <a:t>设备的磨损</a:t>
            </a:r>
          </a:p>
        </p:txBody>
      </p:sp>
      <p:sp>
        <p:nvSpPr>
          <p:cNvPr id="5" name="灯片编号占位符 4">
            <a:extLst>
              <a:ext uri="{FF2B5EF4-FFF2-40B4-BE49-F238E27FC236}">
                <a16:creationId xmlns:a16="http://schemas.microsoft.com/office/drawing/2014/main" id="{DF2C3A19-AC85-46DD-9B12-5DB7B2FF54BB}"/>
              </a:ext>
            </a:extLst>
          </p:cNvPr>
          <p:cNvSpPr>
            <a:spLocks noGrp="1"/>
          </p:cNvSpPr>
          <p:nvPr>
            <p:ph type="sldNum" sz="quarter" idx="12"/>
          </p:nvPr>
        </p:nvSpPr>
        <p:spPr/>
        <p:txBody>
          <a:bodyPr/>
          <a:lstStyle/>
          <a:p>
            <a:fld id="{B6F15528-21DE-4FAA-801E-634DDDAF4B2B}" type="slidenum">
              <a:rPr lang="en-US" smtClean="0"/>
              <a:t>238</a:t>
            </a:fld>
            <a:endParaRPr lang="en-US" dirty="0"/>
          </a:p>
        </p:txBody>
      </p:sp>
      <p:sp>
        <p:nvSpPr>
          <p:cNvPr id="10" name="灯片编号占位符 8">
            <a:extLst>
              <a:ext uri="{FF2B5EF4-FFF2-40B4-BE49-F238E27FC236}">
                <a16:creationId xmlns:a16="http://schemas.microsoft.com/office/drawing/2014/main" id="{5C28AC14-269B-47A3-AFA4-4C602E89BDF8}"/>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238</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3.2.4 </a:t>
            </a:r>
            <a:r>
              <a:rPr lang="zh-CN" altLang="en-US" dirty="0"/>
              <a:t> 设备的磨损与折旧</a:t>
            </a:r>
          </a:p>
        </p:txBody>
      </p:sp>
      <p:cxnSp>
        <p:nvCxnSpPr>
          <p:cNvPr id="42" name="直接连接符 41"/>
          <p:cNvCxnSpPr/>
          <p:nvPr/>
        </p:nvCxnSpPr>
        <p:spPr>
          <a:xfrm>
            <a:off x="0" y="1436529"/>
            <a:ext cx="12192000" cy="0"/>
          </a:xfrm>
          <a:prstGeom prst="line">
            <a:avLst/>
          </a:prstGeom>
          <a:noFill/>
          <a:ln w="57150" cap="flat" cmpd="sng" algn="ctr">
            <a:solidFill>
              <a:srgbClr val="F69200"/>
            </a:solidFill>
            <a:prstDash val="solid"/>
            <a:miter lim="800000"/>
          </a:ln>
          <a:effectLst/>
        </p:spPr>
      </p:cxnSp>
      <p:sp>
        <p:nvSpPr>
          <p:cNvPr id="43" name="文本框 20"/>
          <p:cNvSpPr txBox="1"/>
          <p:nvPr/>
        </p:nvSpPr>
        <p:spPr>
          <a:xfrm>
            <a:off x="589521" y="1647772"/>
            <a:ext cx="11076458" cy="2308324"/>
          </a:xfrm>
          <a:prstGeom prst="rect">
            <a:avLst/>
          </a:prstGeom>
          <a:noFill/>
        </p:spPr>
        <p:txBody>
          <a:bodyPr wrap="square" rtlCol="0">
            <a:spAutoFit/>
          </a:bodyPr>
          <a:lstStyle/>
          <a:p>
            <a:pPr>
              <a:lnSpc>
                <a:spcPct val="150000"/>
              </a:lnSpc>
            </a:pPr>
            <a:r>
              <a:rPr lang="en-US" altLang="zh-CN" dirty="0"/>
              <a:t>        1</a:t>
            </a:r>
            <a:r>
              <a:rPr lang="zh-CN" altLang="zh-CN" dirty="0"/>
              <a:t>）设备的有形磨损</a:t>
            </a:r>
          </a:p>
          <a:p>
            <a:pPr>
              <a:lnSpc>
                <a:spcPct val="150000"/>
              </a:lnSpc>
            </a:pPr>
            <a:r>
              <a:rPr lang="en-US" altLang="zh-CN" dirty="0"/>
              <a:t>       </a:t>
            </a:r>
            <a:r>
              <a:rPr lang="zh-CN" altLang="zh-CN" dirty="0"/>
              <a:t>有形磨损在磨损程度较低时，可通过维修恢复来抵偿减少的使用价值。设备有形磨损程度一般用经济指标来度量，以此来确定整体平均磨损程度，计算公式如式</a:t>
            </a:r>
            <a:r>
              <a:rPr lang="en-US" altLang="zh-CN" dirty="0"/>
              <a:t>3.12</a:t>
            </a:r>
            <a:r>
              <a:rPr lang="zh-CN" altLang="zh-CN" dirty="0"/>
              <a:t>所示。</a:t>
            </a:r>
            <a:endParaRPr lang="en-US" altLang="zh-CN" dirty="0">
              <a:solidFill>
                <a:srgbClr val="4C6062"/>
              </a:solidFill>
              <a:latin typeface="微软雅黑" panose="020B0503020204020204" pitchFamily="34" charset="-122"/>
            </a:endParaRPr>
          </a:p>
        </p:txBody>
      </p:sp>
      <p:sp>
        <p:nvSpPr>
          <p:cNvPr id="44" name="矩形 43"/>
          <p:cNvSpPr/>
          <p:nvPr/>
        </p:nvSpPr>
        <p:spPr>
          <a:xfrm>
            <a:off x="0" y="5880100"/>
            <a:ext cx="12192000" cy="977900"/>
          </a:xfrm>
          <a:prstGeom prst="rect">
            <a:avLst/>
          </a:prstGeom>
          <a:solidFill>
            <a:srgbClr val="DDDDD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45" name="矩形 44"/>
          <p:cNvSpPr/>
          <p:nvPr/>
        </p:nvSpPr>
        <p:spPr>
          <a:xfrm>
            <a:off x="527795" y="1225286"/>
            <a:ext cx="4082305" cy="422486"/>
          </a:xfrm>
          <a:prstGeom prst="rect">
            <a:avLst/>
          </a:prstGeom>
          <a:solidFill>
            <a:srgbClr val="92D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46" name="矩形 45"/>
          <p:cNvSpPr/>
          <p:nvPr/>
        </p:nvSpPr>
        <p:spPr>
          <a:xfrm>
            <a:off x="31750" y="5880100"/>
            <a:ext cx="12192000" cy="174111"/>
          </a:xfrm>
          <a:prstGeom prst="rect">
            <a:avLst/>
          </a:prstGeom>
          <a:solidFill>
            <a:srgbClr val="F69200">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 name="TextBox 2"/>
          <p:cNvSpPr txBox="1"/>
          <p:nvPr/>
        </p:nvSpPr>
        <p:spPr>
          <a:xfrm>
            <a:off x="1464047" y="1219994"/>
            <a:ext cx="2209800" cy="461665"/>
          </a:xfrm>
          <a:prstGeom prst="rect">
            <a:avLst/>
          </a:prstGeom>
          <a:noFill/>
        </p:spPr>
        <p:txBody>
          <a:bodyPr wrap="square" rtlCol="0">
            <a:spAutoFit/>
          </a:bodyPr>
          <a:lstStyle/>
          <a:p>
            <a:pPr algn="ctr"/>
            <a:r>
              <a:rPr lang="en-US" altLang="zh-CN" dirty="0"/>
              <a:t>1.</a:t>
            </a:r>
            <a:r>
              <a:rPr lang="zh-CN" altLang="en-US" dirty="0"/>
              <a:t>设备的磨损</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7975" y="3594122"/>
            <a:ext cx="6342254" cy="1054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1371600" y="4801394"/>
                <a:ext cx="9448800" cy="864083"/>
              </a:xfrm>
              <a:prstGeom prst="rect">
                <a:avLst/>
              </a:prstGeom>
              <a:noFill/>
            </p:spPr>
            <p:txBody>
              <a:bodyPr wrap="square" rtlCol="0">
                <a:spAutoFit/>
              </a:bodyPr>
              <a:lstStyle/>
              <a:p>
                <a14:m>
                  <m:oMath xmlns:m="http://schemas.openxmlformats.org/officeDocument/2006/math">
                    <m:sSub>
                      <m:sSubPr>
                        <m:ctrlPr>
                          <a:rPr lang="zh-CN" altLang="zh-CN" i="1" smtClean="0">
                            <a:latin typeface="Cambria Math" panose="02040503050406030204" pitchFamily="18" charset="0"/>
                          </a:rPr>
                        </m:ctrlPr>
                      </m:sSubPr>
                      <m:e>
                        <m:r>
                          <m:rPr>
                            <m:sty m:val="p"/>
                          </m:rPr>
                          <a:rPr lang="en-US" altLang="zh-CN">
                            <a:latin typeface="Cambria Math" panose="02040503050406030204"/>
                          </a:rPr>
                          <m:t>α</m:t>
                        </m:r>
                      </m:e>
                      <m:sub>
                        <m:r>
                          <a:rPr lang="en-US" altLang="zh-CN" i="1">
                            <a:latin typeface="Cambria Math" panose="02040503050406030204"/>
                          </a:rPr>
                          <m:t>𝑝</m:t>
                        </m:r>
                      </m:sub>
                    </m:sSub>
                  </m:oMath>
                </a14:m>
                <a:r>
                  <a:rPr lang="en-US" altLang="zh-CN" dirty="0"/>
                  <a:t> </a:t>
                </a:r>
                <a:r>
                  <a:rPr lang="zh-CN" altLang="zh-CN" dirty="0"/>
                  <a:t>表示设备平均磨损程度；</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a:rPr>
                          <m:t>𝐾</m:t>
                        </m:r>
                      </m:e>
                      <m:sub>
                        <m:r>
                          <a:rPr lang="en-US" altLang="zh-CN" i="1">
                            <a:latin typeface="Cambria Math" panose="02040503050406030204"/>
                          </a:rPr>
                          <m:t>𝑖</m:t>
                        </m:r>
                      </m:sub>
                    </m:sSub>
                  </m:oMath>
                </a14:m>
                <a:r>
                  <a:rPr lang="en-US" altLang="zh-CN" dirty="0"/>
                  <a:t> </a:t>
                </a:r>
                <a:r>
                  <a:rPr lang="zh-CN" altLang="zh-CN" dirty="0"/>
                  <a:t>表示</a:t>
                </a:r>
                <a14:m>
                  <m:oMath xmlns:m="http://schemas.openxmlformats.org/officeDocument/2006/math">
                    <m:r>
                      <a:rPr lang="zh-CN" altLang="zh-CN">
                        <a:latin typeface="Cambria Math" panose="02040503050406030204"/>
                      </a:rPr>
                      <m:t> </m:t>
                    </m:r>
                    <m:r>
                      <a:rPr lang="en-US" altLang="zh-CN" i="1">
                        <a:latin typeface="Cambria Math" panose="02040503050406030204"/>
                      </a:rPr>
                      <m:t>𝒾</m:t>
                    </m:r>
                    <m:r>
                      <a:rPr lang="en-US" altLang="zh-CN">
                        <a:latin typeface="Cambria Math" panose="02040503050406030204"/>
                      </a:rPr>
                      <m:t> </m:t>
                    </m:r>
                  </m:oMath>
                </a14:m>
                <a:r>
                  <a:rPr lang="en-US" altLang="zh-CN" dirty="0"/>
                  <a:t> </a:t>
                </a:r>
                <a:r>
                  <a:rPr lang="zh-CN" altLang="zh-CN" dirty="0"/>
                  <a:t>零件的价值；</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a:rPr>
                          <m:t>𝛼</m:t>
                        </m:r>
                      </m:e>
                      <m:sub>
                        <m:r>
                          <a:rPr lang="en-US" altLang="zh-CN" i="1">
                            <a:latin typeface="Cambria Math" panose="02040503050406030204"/>
                          </a:rPr>
                          <m:t>𝑖</m:t>
                        </m:r>
                      </m:sub>
                    </m:sSub>
                  </m:oMath>
                </a14:m>
                <a:r>
                  <a:rPr lang="zh-CN" altLang="zh-CN" dirty="0"/>
                  <a:t>表示</a:t>
                </a:r>
                <a14:m>
                  <m:oMath xmlns:m="http://schemas.openxmlformats.org/officeDocument/2006/math">
                    <m:r>
                      <a:rPr lang="en-US" altLang="zh-CN" b="0" i="0" smtClean="0">
                        <a:latin typeface="Cambria Math" panose="02040503050406030204"/>
                      </a:rPr>
                      <m:t> </m:t>
                    </m:r>
                    <m:r>
                      <a:rPr lang="en-US" altLang="zh-CN" i="1">
                        <a:latin typeface="Cambria Math" panose="02040503050406030204"/>
                      </a:rPr>
                      <m:t>𝒾</m:t>
                    </m:r>
                  </m:oMath>
                </a14:m>
                <a:r>
                  <a:rPr lang="en-US" altLang="zh-CN" dirty="0"/>
                  <a:t> </a:t>
                </a:r>
                <a:r>
                  <a:rPr lang="zh-CN" altLang="zh-CN" dirty="0"/>
                  <a:t>零件的磨损程度；</a:t>
                </a:r>
                <a14:m>
                  <m:oMath xmlns:m="http://schemas.openxmlformats.org/officeDocument/2006/math">
                    <m:r>
                      <a:rPr lang="en-US" altLang="zh-CN" i="1">
                        <a:latin typeface="Cambria Math" panose="02040503050406030204"/>
                      </a:rPr>
                      <m:t>𝑛</m:t>
                    </m:r>
                  </m:oMath>
                </a14:m>
                <a:r>
                  <a:rPr lang="en-US" altLang="zh-CN" dirty="0"/>
                  <a:t> </a:t>
                </a:r>
                <a:r>
                  <a:rPr lang="zh-CN" altLang="zh-CN" dirty="0"/>
                  <a:t>表示设备零件的总数。</a:t>
                </a:r>
                <a:endParaRPr lang="zh-CN" alt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371600" y="4801394"/>
                <a:ext cx="9448800" cy="864083"/>
              </a:xfrm>
              <a:prstGeom prst="rect">
                <a:avLst/>
              </a:prstGeom>
              <a:blipFill rotWithShape="1">
                <a:blip r:embed="rId3"/>
                <a:stretch>
                  <a:fillRect t="-18" b="1"/>
                </a:stretch>
              </a:blipFill>
            </p:spPr>
            <p:txBody>
              <a:bodyPr/>
              <a:lstStyle/>
              <a:p>
                <a:r>
                  <a:rPr lang="zh-CN" altLang="en-US">
                    <a:noFill/>
                  </a:rPr>
                  <a:t> </a:t>
                </a:r>
              </a:p>
            </p:txBody>
          </p:sp>
        </mc:Fallback>
      </mc:AlternateContent>
      <p:sp>
        <p:nvSpPr>
          <p:cNvPr id="6" name="灯片编号占位符 5">
            <a:extLst>
              <a:ext uri="{FF2B5EF4-FFF2-40B4-BE49-F238E27FC236}">
                <a16:creationId xmlns:a16="http://schemas.microsoft.com/office/drawing/2014/main" id="{AC76FE3B-F0CC-4AA8-B859-48DF01095AD9}"/>
              </a:ext>
            </a:extLst>
          </p:cNvPr>
          <p:cNvSpPr>
            <a:spLocks noGrp="1"/>
          </p:cNvSpPr>
          <p:nvPr>
            <p:ph type="sldNum" sz="quarter" idx="12"/>
          </p:nvPr>
        </p:nvSpPr>
        <p:spPr/>
        <p:txBody>
          <a:bodyPr/>
          <a:lstStyle/>
          <a:p>
            <a:fld id="{B6F15528-21DE-4FAA-801E-634DDDAF4B2B}" type="slidenum">
              <a:rPr lang="en-US" smtClean="0"/>
              <a:t>239</a:t>
            </a:fld>
            <a:endParaRPr lang="en-US" dirty="0"/>
          </a:p>
        </p:txBody>
      </p:sp>
      <p:sp>
        <p:nvSpPr>
          <p:cNvPr id="12" name="灯片编号占位符 8">
            <a:extLst>
              <a:ext uri="{FF2B5EF4-FFF2-40B4-BE49-F238E27FC236}">
                <a16:creationId xmlns:a16="http://schemas.microsoft.com/office/drawing/2014/main" id="{B7AA2DF5-981F-4ED0-AE04-8E7AC518C6CE}"/>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239</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anim calcmode="lin" valueType="num">
                                      <p:cBhvr additive="base">
                                        <p:cTn id="11" dur="500" fill="hold"/>
                                        <p:tgtEl>
                                          <p:spTgt spid="2050"/>
                                        </p:tgtEl>
                                        <p:attrNameLst>
                                          <p:attrName>ppt_x</p:attrName>
                                        </p:attrNameLst>
                                      </p:cBhvr>
                                      <p:tavLst>
                                        <p:tav tm="0">
                                          <p:val>
                                            <p:strVal val="#ppt_x"/>
                                          </p:val>
                                        </p:tav>
                                        <p:tav tm="100000">
                                          <p:val>
                                            <p:strVal val="#ppt_x"/>
                                          </p:val>
                                        </p:tav>
                                      </p:tavLst>
                                    </p:anim>
                                    <p:anim calcmode="lin" valueType="num">
                                      <p:cBhvr additive="base">
                                        <p:cTn id="12"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3175" y="2405601"/>
            <a:ext cx="12192000" cy="2657139"/>
          </a:xfrm>
          <a:prstGeom prst="rect">
            <a:avLst/>
          </a:prstGeom>
          <a:solidFill>
            <a:srgbClr val="418AB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 name="标题 2"/>
          <p:cNvSpPr>
            <a:spLocks noGrp="1"/>
          </p:cNvSpPr>
          <p:nvPr>
            <p:ph type="title"/>
          </p:nvPr>
        </p:nvSpPr>
        <p:spPr>
          <a:xfrm>
            <a:off x="774699" y="352424"/>
            <a:ext cx="6086475" cy="429419"/>
          </a:xfrm>
        </p:spPr>
        <p:txBody>
          <a:bodyPr/>
          <a:lstStyle/>
          <a:p>
            <a:pPr marL="0" indent="0"/>
            <a:r>
              <a:rPr lang="en-US" altLang="zh-CN" dirty="0"/>
              <a:t>1.1.3 </a:t>
            </a:r>
            <a:r>
              <a:rPr lang="zh-CN" altLang="en-US" dirty="0"/>
              <a:t>软件企业</a:t>
            </a:r>
          </a:p>
        </p:txBody>
      </p:sp>
      <p:sp>
        <p:nvSpPr>
          <p:cNvPr id="20" name="内容占位符 4"/>
          <p:cNvSpPr txBox="1"/>
          <p:nvPr/>
        </p:nvSpPr>
        <p:spPr>
          <a:xfrm>
            <a:off x="648338" y="2822748"/>
            <a:ext cx="11196679" cy="2064368"/>
          </a:xfrm>
          <a:prstGeom prst="rect">
            <a:avLst/>
          </a:prstGeom>
        </p:spPr>
        <p:txBody>
          <a:bodyPr vert="horz" lIns="91440" tIns="45720" rIns="91440" bIns="45720" rtlCol="0">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800" dirty="0">
                <a:solidFill>
                  <a:schemeClr val="bg1"/>
                </a:solidFill>
              </a:rPr>
              <a:t>       </a:t>
            </a:r>
            <a:r>
              <a:rPr lang="zh-CN" altLang="zh-CN" sz="2800" dirty="0">
                <a:solidFill>
                  <a:schemeClr val="bg1"/>
                </a:solidFill>
              </a:rPr>
              <a:t>软件企业管理主要包括战略管理、市场管理、项目管理、质量管理、采购管理、人力资源管理、知识管理、成本管理、风险管理和软件企业文化管理等等。</a:t>
            </a:r>
            <a:endParaRPr lang="en-US" altLang="zh-CN" sz="2800" dirty="0">
              <a:solidFill>
                <a:schemeClr val="bg1"/>
              </a:solidFill>
            </a:endParaRPr>
          </a:p>
        </p:txBody>
      </p:sp>
      <p:grpSp>
        <p:nvGrpSpPr>
          <p:cNvPr id="11" name="组合 10"/>
          <p:cNvGrpSpPr/>
          <p:nvPr/>
        </p:nvGrpSpPr>
        <p:grpSpPr>
          <a:xfrm>
            <a:off x="-7625" y="5557944"/>
            <a:ext cx="3213509" cy="1301644"/>
            <a:chOff x="-8805" y="5407865"/>
            <a:chExt cx="3213509" cy="1301644"/>
          </a:xfrm>
        </p:grpSpPr>
        <p:sp>
          <p:nvSpPr>
            <p:cNvPr id="12" name="矩形 11"/>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0" y="5868194"/>
            <a:ext cx="12195175" cy="989805"/>
          </a:xfrm>
          <a:prstGeom prst="rect">
            <a:avLst/>
          </a:prstGeom>
          <a:solidFill>
            <a:srgbClr val="DDDDDD">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sp>
        <p:nvSpPr>
          <p:cNvPr id="2" name="矩形 1"/>
          <p:cNvSpPr/>
          <p:nvPr/>
        </p:nvSpPr>
        <p:spPr>
          <a:xfrm>
            <a:off x="751633" y="1367929"/>
            <a:ext cx="2890535" cy="492443"/>
          </a:xfrm>
          <a:prstGeom prst="rect">
            <a:avLst/>
          </a:prstGeom>
        </p:spPr>
        <p:txBody>
          <a:bodyPr wrap="none">
            <a:spAutoFit/>
          </a:bodyPr>
          <a:lstStyle/>
          <a:p>
            <a:r>
              <a:rPr lang="en-US" altLang="zh-CN" sz="2600" b="1" dirty="0"/>
              <a:t>2. </a:t>
            </a:r>
            <a:r>
              <a:rPr lang="zh-CN" altLang="en-US" sz="2600" b="1" dirty="0"/>
              <a:t>软件企业的管理</a:t>
            </a:r>
          </a:p>
        </p:txBody>
      </p:sp>
      <p:sp>
        <p:nvSpPr>
          <p:cNvPr id="5" name="灯片编号占位符 4">
            <a:extLst>
              <a:ext uri="{FF2B5EF4-FFF2-40B4-BE49-F238E27FC236}">
                <a16:creationId xmlns:a16="http://schemas.microsoft.com/office/drawing/2014/main" id="{DC08A1DA-2601-402E-A337-5ED508EFC9B3}"/>
              </a:ext>
            </a:extLst>
          </p:cNvPr>
          <p:cNvSpPr>
            <a:spLocks noGrp="1"/>
          </p:cNvSpPr>
          <p:nvPr>
            <p:ph type="sldNum" sz="quarter" idx="12"/>
          </p:nvPr>
        </p:nvSpPr>
        <p:spPr/>
        <p:txBody>
          <a:bodyPr/>
          <a:lstStyle/>
          <a:p>
            <a:fld id="{B6F15528-21DE-4FAA-801E-634DDDAF4B2B}" type="slidenum">
              <a:rPr lang="en-US" smtClean="0"/>
              <a:t>24</a:t>
            </a:fld>
            <a:endParaRPr lang="en-US" dirty="0"/>
          </a:p>
        </p:txBody>
      </p:sp>
      <p:sp>
        <p:nvSpPr>
          <p:cNvPr id="19" name="灯片编号占位符 8">
            <a:extLst>
              <a:ext uri="{FF2B5EF4-FFF2-40B4-BE49-F238E27FC236}">
                <a16:creationId xmlns:a16="http://schemas.microsoft.com/office/drawing/2014/main" id="{6EAFD4DD-0C7D-4186-8493-55DE6E1F52CE}"/>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24</a:t>
            </a:fld>
            <a:endParaRPr kumimoji="0" lang="en-US" altLang="zh-CN" sz="1800">
              <a:latin typeface="Times New Roman" panose="02020603050405020304" pitchFamily="18" charset="0"/>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3.2.4 </a:t>
            </a:r>
            <a:r>
              <a:rPr lang="zh-CN" altLang="en-US" dirty="0"/>
              <a:t> 设备的磨损与折旧</a:t>
            </a:r>
          </a:p>
        </p:txBody>
      </p:sp>
      <p:cxnSp>
        <p:nvCxnSpPr>
          <p:cNvPr id="42" name="直接连接符 41"/>
          <p:cNvCxnSpPr/>
          <p:nvPr/>
        </p:nvCxnSpPr>
        <p:spPr>
          <a:xfrm>
            <a:off x="0" y="1436529"/>
            <a:ext cx="12192000" cy="0"/>
          </a:xfrm>
          <a:prstGeom prst="line">
            <a:avLst/>
          </a:prstGeom>
          <a:noFill/>
          <a:ln w="57150" cap="flat" cmpd="sng" algn="ctr">
            <a:solidFill>
              <a:srgbClr val="F69200"/>
            </a:solidFill>
            <a:prstDash val="solid"/>
            <a:miter lim="800000"/>
          </a:ln>
          <a:effectLst/>
        </p:spPr>
      </p:cxnSp>
      <p:sp>
        <p:nvSpPr>
          <p:cNvPr id="43" name="文本框 20"/>
          <p:cNvSpPr txBox="1"/>
          <p:nvPr/>
        </p:nvSpPr>
        <p:spPr>
          <a:xfrm>
            <a:off x="589521" y="1647772"/>
            <a:ext cx="11076458" cy="1134413"/>
          </a:xfrm>
          <a:prstGeom prst="rect">
            <a:avLst/>
          </a:prstGeom>
          <a:noFill/>
        </p:spPr>
        <p:txBody>
          <a:bodyPr wrap="square" rtlCol="0">
            <a:spAutoFit/>
          </a:bodyPr>
          <a:lstStyle/>
          <a:p>
            <a:pPr>
              <a:lnSpc>
                <a:spcPct val="150000"/>
              </a:lnSpc>
            </a:pPr>
            <a:r>
              <a:rPr lang="en-US" altLang="zh-CN" dirty="0"/>
              <a:t>        </a:t>
            </a:r>
            <a:r>
              <a:rPr lang="zh-CN" altLang="zh-CN" dirty="0"/>
              <a:t>另一种有形磨损的计算方法是用更换或者需要维修部件</a:t>
            </a:r>
            <a:r>
              <a:rPr lang="en-US" altLang="zh-CN" dirty="0"/>
              <a:t>/</a:t>
            </a:r>
            <a:r>
              <a:rPr lang="zh-CN" altLang="zh-CN" dirty="0"/>
              <a:t>零件的总费用除以该设备的重置费用来作为设备磨损的经济指标，计算公式如式</a:t>
            </a:r>
            <a:r>
              <a:rPr lang="en-US" altLang="zh-CN" dirty="0"/>
              <a:t>3.13</a:t>
            </a:r>
            <a:r>
              <a:rPr lang="zh-CN" altLang="zh-CN" dirty="0"/>
              <a:t>所示。</a:t>
            </a:r>
            <a:endParaRPr lang="en-US" altLang="zh-CN" dirty="0">
              <a:solidFill>
                <a:srgbClr val="4C6062"/>
              </a:solidFill>
              <a:latin typeface="微软雅黑" panose="020B0503020204020204" pitchFamily="34" charset="-122"/>
            </a:endParaRPr>
          </a:p>
        </p:txBody>
      </p:sp>
      <p:sp>
        <p:nvSpPr>
          <p:cNvPr id="44" name="矩形 43"/>
          <p:cNvSpPr/>
          <p:nvPr/>
        </p:nvSpPr>
        <p:spPr>
          <a:xfrm>
            <a:off x="0" y="5880100"/>
            <a:ext cx="12192000" cy="977900"/>
          </a:xfrm>
          <a:prstGeom prst="rect">
            <a:avLst/>
          </a:prstGeom>
          <a:solidFill>
            <a:srgbClr val="DDDDD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45" name="矩形 44"/>
          <p:cNvSpPr/>
          <p:nvPr/>
        </p:nvSpPr>
        <p:spPr>
          <a:xfrm>
            <a:off x="527795" y="1225286"/>
            <a:ext cx="4082305" cy="422486"/>
          </a:xfrm>
          <a:prstGeom prst="rect">
            <a:avLst/>
          </a:prstGeom>
          <a:solidFill>
            <a:srgbClr val="92D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46" name="矩形 45"/>
          <p:cNvSpPr/>
          <p:nvPr/>
        </p:nvSpPr>
        <p:spPr>
          <a:xfrm>
            <a:off x="31750" y="5880100"/>
            <a:ext cx="12192000" cy="174111"/>
          </a:xfrm>
          <a:prstGeom prst="rect">
            <a:avLst/>
          </a:prstGeom>
          <a:solidFill>
            <a:srgbClr val="F69200">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 name="TextBox 2"/>
          <p:cNvSpPr txBox="1"/>
          <p:nvPr/>
        </p:nvSpPr>
        <p:spPr>
          <a:xfrm>
            <a:off x="1464047" y="1219994"/>
            <a:ext cx="2209800" cy="461665"/>
          </a:xfrm>
          <a:prstGeom prst="rect">
            <a:avLst/>
          </a:prstGeom>
          <a:noFill/>
        </p:spPr>
        <p:txBody>
          <a:bodyPr wrap="square" rtlCol="0">
            <a:spAutoFit/>
          </a:bodyPr>
          <a:lstStyle/>
          <a:p>
            <a:pPr algn="ctr"/>
            <a:r>
              <a:rPr lang="en-US" altLang="zh-CN" dirty="0"/>
              <a:t>1.</a:t>
            </a:r>
            <a:r>
              <a:rPr lang="zh-CN" altLang="en-US" dirty="0"/>
              <a:t>设备的磨损</a:t>
            </a:r>
          </a:p>
        </p:txBody>
      </p:sp>
      <mc:AlternateContent xmlns:mc="http://schemas.openxmlformats.org/markup-compatibility/2006" xmlns:a14="http://schemas.microsoft.com/office/drawing/2010/main">
        <mc:Choice Requires="a14">
          <p:sp>
            <p:nvSpPr>
              <p:cNvPr id="4" name="TextBox 3"/>
              <p:cNvSpPr txBox="1"/>
              <p:nvPr/>
            </p:nvSpPr>
            <p:spPr>
              <a:xfrm>
                <a:off x="1222375" y="3429794"/>
                <a:ext cx="10210800" cy="2457211"/>
              </a:xfrm>
              <a:prstGeom prst="rect">
                <a:avLst/>
              </a:prstGeom>
              <a:noFill/>
            </p:spPr>
            <p:txBody>
              <a:bodyPr wrap="square" rtlCol="0">
                <a:spAutoFit/>
              </a:bodyPr>
              <a:lstStyle/>
              <a:p>
                <a:pPr>
                  <a:lnSpc>
                    <a:spcPct val="150000"/>
                  </a:lnSpc>
                </a:pPr>
                <a14:m>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a:rPr>
                          <m:t>α</m:t>
                        </m:r>
                      </m:e>
                      <m:sub>
                        <m:r>
                          <a:rPr lang="en-US" altLang="zh-CN" i="1">
                            <a:latin typeface="Cambria Math" panose="02040503050406030204"/>
                          </a:rPr>
                          <m:t>𝑝</m:t>
                        </m:r>
                      </m:sub>
                    </m:sSub>
                  </m:oMath>
                </a14:m>
                <a:r>
                  <a:rPr lang="zh-CN" altLang="zh-CN" dirty="0"/>
                  <a:t>表示设备平均磨损程度；</a:t>
                </a:r>
                <a:r>
                  <a:rPr lang="en-US" altLang="zh-CN" i="1" dirty="0"/>
                  <a:t>R</a:t>
                </a:r>
                <a:r>
                  <a:rPr lang="zh-CN" altLang="zh-CN" dirty="0"/>
                  <a:t>表示更换或者需要维修部件或零件的总费用；</a:t>
                </a:r>
                <a:r>
                  <a:rPr lang="en-US" altLang="zh-CN" i="1" dirty="0"/>
                  <a:t>K</a:t>
                </a:r>
                <a:r>
                  <a:rPr lang="en-US" altLang="zh-CN" i="1" baseline="-25000" dirty="0"/>
                  <a:t>1</a:t>
                </a:r>
                <a:r>
                  <a:rPr lang="zh-CN" altLang="zh-CN" dirty="0"/>
                  <a:t>表示该设备的重置费用。</a:t>
                </a:r>
              </a:p>
              <a:p>
                <a:pPr>
                  <a:lnSpc>
                    <a:spcPct val="150000"/>
                  </a:lnSpc>
                </a:pPr>
                <a:r>
                  <a:rPr lang="zh-CN" altLang="zh-CN" dirty="0"/>
                  <a:t>当</a:t>
                </a:r>
                <a14:m>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a:rPr>
                          <m:t>α</m:t>
                        </m:r>
                      </m:e>
                      <m:sub>
                        <m:r>
                          <a:rPr lang="en-US" altLang="zh-CN" i="1">
                            <a:latin typeface="Cambria Math" panose="02040503050406030204"/>
                          </a:rPr>
                          <m:t>𝑝</m:t>
                        </m:r>
                      </m:sub>
                    </m:sSub>
                    <m:r>
                      <a:rPr lang="en-US" altLang="zh-CN" i="1">
                        <a:latin typeface="Cambria Math" panose="02040503050406030204"/>
                      </a:rPr>
                      <m:t>&lt;1</m:t>
                    </m:r>
                  </m:oMath>
                </a14:m>
                <a:r>
                  <a:rPr lang="zh-CN" altLang="zh-CN" dirty="0"/>
                  <a:t>时，则表示该设备可以继续使用；</a:t>
                </a:r>
              </a:p>
              <a:p>
                <a:pPr>
                  <a:lnSpc>
                    <a:spcPct val="150000"/>
                  </a:lnSpc>
                </a:pPr>
                <a:r>
                  <a:rPr lang="zh-CN" altLang="zh-CN" dirty="0"/>
                  <a:t>当</a:t>
                </a:r>
                <a14:m>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a:rPr>
                          <m:t>α</m:t>
                        </m:r>
                      </m:e>
                      <m:sub>
                        <m:r>
                          <a:rPr lang="en-US" altLang="zh-CN" i="1">
                            <a:latin typeface="Cambria Math" panose="02040503050406030204"/>
                          </a:rPr>
                          <m:t>𝑝</m:t>
                        </m:r>
                      </m:sub>
                    </m:sSub>
                    <m:r>
                      <a:rPr lang="en-US" altLang="zh-CN" i="1">
                        <a:latin typeface="Cambria Math" panose="02040503050406030204"/>
                      </a:rPr>
                      <m:t>≥1</m:t>
                    </m:r>
                  </m:oMath>
                </a14:m>
                <a:r>
                  <a:rPr lang="zh-CN" altLang="zh-CN" dirty="0"/>
                  <a:t>时，则表示该设备不具备维修的必要，建议更新设备。</a:t>
                </a:r>
                <a:endParaRPr lang="zh-CN" alt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222375" y="3429794"/>
                <a:ext cx="10210800" cy="2457211"/>
              </a:xfrm>
              <a:prstGeom prst="rect">
                <a:avLst/>
              </a:prstGeom>
              <a:blipFill rotWithShape="1">
                <a:blip r:embed="rId2"/>
                <a:stretch>
                  <a:fillRect t="-6" b="23"/>
                </a:stretch>
              </a:blipFill>
            </p:spPr>
            <p:txBody>
              <a:bodyPr/>
              <a:lstStyle/>
              <a:p>
                <a:r>
                  <a:rPr lang="zh-CN" altLang="en-US">
                    <a:noFill/>
                  </a:rPr>
                  <a:t> </a:t>
                </a:r>
              </a:p>
            </p:txBody>
          </p:sp>
        </mc:Fallback>
      </mc:AlternateContent>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5575" y="2755371"/>
            <a:ext cx="6838336" cy="674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灯片编号占位符 5">
            <a:extLst>
              <a:ext uri="{FF2B5EF4-FFF2-40B4-BE49-F238E27FC236}">
                <a16:creationId xmlns:a16="http://schemas.microsoft.com/office/drawing/2014/main" id="{821DFA7E-3131-4655-A2D7-B52197FFB535}"/>
              </a:ext>
            </a:extLst>
          </p:cNvPr>
          <p:cNvSpPr>
            <a:spLocks noGrp="1"/>
          </p:cNvSpPr>
          <p:nvPr>
            <p:ph type="sldNum" sz="quarter" idx="12"/>
          </p:nvPr>
        </p:nvSpPr>
        <p:spPr/>
        <p:txBody>
          <a:bodyPr/>
          <a:lstStyle/>
          <a:p>
            <a:fld id="{B6F15528-21DE-4FAA-801E-634DDDAF4B2B}" type="slidenum">
              <a:rPr lang="en-US" smtClean="0"/>
              <a:t>240</a:t>
            </a:fld>
            <a:endParaRPr lang="en-US" dirty="0"/>
          </a:p>
        </p:txBody>
      </p:sp>
      <p:sp>
        <p:nvSpPr>
          <p:cNvPr id="12" name="灯片编号占位符 8">
            <a:extLst>
              <a:ext uri="{FF2B5EF4-FFF2-40B4-BE49-F238E27FC236}">
                <a16:creationId xmlns:a16="http://schemas.microsoft.com/office/drawing/2014/main" id="{8390186F-36A8-4F6C-8D1B-2F4569E77995}"/>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240</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 calcmode="lin" valueType="num">
                                      <p:cBhvr additive="base">
                                        <p:cTn id="17" dur="500" fill="hold"/>
                                        <p:tgtEl>
                                          <p:spTgt spid="3074"/>
                                        </p:tgtEl>
                                        <p:attrNameLst>
                                          <p:attrName>ppt_x</p:attrName>
                                        </p:attrNameLst>
                                      </p:cBhvr>
                                      <p:tavLst>
                                        <p:tav tm="0">
                                          <p:val>
                                            <p:strVal val="#ppt_x"/>
                                          </p:val>
                                        </p:tav>
                                        <p:tav tm="100000">
                                          <p:val>
                                            <p:strVal val="#ppt_x"/>
                                          </p:val>
                                        </p:tav>
                                      </p:tavLst>
                                    </p:anim>
                                    <p:anim calcmode="lin" valueType="num">
                                      <p:cBhvr additive="base">
                                        <p:cTn id="1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3.2.4 </a:t>
            </a:r>
            <a:r>
              <a:rPr lang="zh-CN" altLang="en-US" dirty="0"/>
              <a:t> 设备的磨损与折旧</a:t>
            </a:r>
          </a:p>
        </p:txBody>
      </p:sp>
      <p:cxnSp>
        <p:nvCxnSpPr>
          <p:cNvPr id="42" name="直接连接符 41"/>
          <p:cNvCxnSpPr/>
          <p:nvPr/>
        </p:nvCxnSpPr>
        <p:spPr>
          <a:xfrm>
            <a:off x="0" y="1436529"/>
            <a:ext cx="12192000" cy="0"/>
          </a:xfrm>
          <a:prstGeom prst="line">
            <a:avLst/>
          </a:prstGeom>
          <a:noFill/>
          <a:ln w="57150" cap="flat" cmpd="sng" algn="ctr">
            <a:solidFill>
              <a:srgbClr val="F69200"/>
            </a:solidFill>
            <a:prstDash val="solid"/>
            <a:miter lim="800000"/>
          </a:ln>
          <a:effectLst/>
        </p:spPr>
      </p:cxnSp>
      <p:sp>
        <p:nvSpPr>
          <p:cNvPr id="43" name="文本框 20"/>
          <p:cNvSpPr txBox="1"/>
          <p:nvPr/>
        </p:nvSpPr>
        <p:spPr>
          <a:xfrm>
            <a:off x="688975" y="2210594"/>
            <a:ext cx="11148454" cy="3433632"/>
          </a:xfrm>
          <a:prstGeom prst="rect">
            <a:avLst/>
          </a:prstGeom>
          <a:noFill/>
        </p:spPr>
        <p:txBody>
          <a:bodyPr wrap="square" rtlCol="0">
            <a:spAutoFit/>
          </a:bodyPr>
          <a:lstStyle/>
          <a:p>
            <a:pPr>
              <a:lnSpc>
                <a:spcPct val="200000"/>
              </a:lnSpc>
            </a:pPr>
            <a:r>
              <a:rPr lang="en-US" altLang="zh-CN" dirty="0"/>
              <a:t>        2</a:t>
            </a:r>
            <a:r>
              <a:rPr lang="zh-CN" altLang="zh-CN" dirty="0"/>
              <a:t>）设备的无形磨损</a:t>
            </a:r>
          </a:p>
          <a:p>
            <a:pPr>
              <a:lnSpc>
                <a:spcPct val="200000"/>
              </a:lnSpc>
            </a:pPr>
            <a:r>
              <a:rPr lang="en-US" altLang="zh-CN" sz="2200" dirty="0"/>
              <a:t>        </a:t>
            </a:r>
            <a:r>
              <a:rPr lang="zh-CN" altLang="zh-CN" sz="2200" dirty="0"/>
              <a:t>设备的无形磨损是指随着科技的进步等原因导致设备价值不断降低的现象。</a:t>
            </a:r>
            <a:endParaRPr lang="en-US" altLang="zh-CN" sz="2200" dirty="0"/>
          </a:p>
          <a:p>
            <a:pPr>
              <a:lnSpc>
                <a:spcPct val="200000"/>
              </a:lnSpc>
            </a:pPr>
            <a:r>
              <a:rPr lang="zh-CN" altLang="zh-CN" sz="2200" dirty="0"/>
              <a:t>设备的无形磨损根据导致其磨损的不同原因可分</a:t>
            </a:r>
            <a:r>
              <a:rPr lang="zh-CN" altLang="en-US" sz="2200" dirty="0"/>
              <a:t>：</a:t>
            </a:r>
            <a:endParaRPr lang="en-US" altLang="zh-CN" sz="2200" dirty="0"/>
          </a:p>
          <a:p>
            <a:pPr marL="342900" indent="-342900" algn="ctr">
              <a:lnSpc>
                <a:spcPct val="200000"/>
              </a:lnSpc>
              <a:buFont typeface="Wingdings" panose="05000000000000000000" pitchFamily="2" charset="2"/>
              <a:buChar char="Ø"/>
            </a:pPr>
            <a:r>
              <a:rPr lang="zh-CN" altLang="zh-CN" sz="2200" dirty="0"/>
              <a:t>第Ⅰ类无形磨损</a:t>
            </a:r>
            <a:endParaRPr lang="en-US" altLang="zh-CN" sz="2200" dirty="0"/>
          </a:p>
          <a:p>
            <a:pPr marL="342900" indent="-342900" algn="ctr">
              <a:lnSpc>
                <a:spcPct val="200000"/>
              </a:lnSpc>
              <a:buFont typeface="Wingdings" panose="05000000000000000000" pitchFamily="2" charset="2"/>
              <a:buChar char="Ø"/>
            </a:pPr>
            <a:r>
              <a:rPr lang="zh-CN" altLang="zh-CN" sz="2200" dirty="0"/>
              <a:t>第Ⅱ类无形磨损</a:t>
            </a:r>
            <a:endParaRPr lang="en-US" altLang="zh-CN" sz="2200" dirty="0">
              <a:solidFill>
                <a:srgbClr val="4C6062"/>
              </a:solidFill>
              <a:latin typeface="微软雅黑" panose="020B0503020204020204" pitchFamily="34" charset="-122"/>
            </a:endParaRPr>
          </a:p>
        </p:txBody>
      </p:sp>
      <p:sp>
        <p:nvSpPr>
          <p:cNvPr id="44" name="矩形 43"/>
          <p:cNvSpPr/>
          <p:nvPr/>
        </p:nvSpPr>
        <p:spPr>
          <a:xfrm>
            <a:off x="0" y="6172086"/>
            <a:ext cx="12192000" cy="750207"/>
          </a:xfrm>
          <a:prstGeom prst="rect">
            <a:avLst/>
          </a:prstGeom>
          <a:solidFill>
            <a:srgbClr val="DDDDD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45" name="矩形 44"/>
          <p:cNvSpPr/>
          <p:nvPr/>
        </p:nvSpPr>
        <p:spPr>
          <a:xfrm>
            <a:off x="527795" y="1225286"/>
            <a:ext cx="4082305" cy="422486"/>
          </a:xfrm>
          <a:prstGeom prst="rect">
            <a:avLst/>
          </a:prstGeom>
          <a:solidFill>
            <a:srgbClr val="92D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46" name="矩形 45"/>
          <p:cNvSpPr/>
          <p:nvPr/>
        </p:nvSpPr>
        <p:spPr>
          <a:xfrm>
            <a:off x="29281" y="6182642"/>
            <a:ext cx="12192000" cy="174111"/>
          </a:xfrm>
          <a:prstGeom prst="rect">
            <a:avLst/>
          </a:prstGeom>
          <a:solidFill>
            <a:srgbClr val="F69200">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 name="TextBox 2"/>
          <p:cNvSpPr txBox="1"/>
          <p:nvPr/>
        </p:nvSpPr>
        <p:spPr>
          <a:xfrm>
            <a:off x="1464047" y="1219994"/>
            <a:ext cx="2209800" cy="461665"/>
          </a:xfrm>
          <a:prstGeom prst="rect">
            <a:avLst/>
          </a:prstGeom>
          <a:noFill/>
        </p:spPr>
        <p:txBody>
          <a:bodyPr wrap="square" rtlCol="0">
            <a:spAutoFit/>
          </a:bodyPr>
          <a:lstStyle/>
          <a:p>
            <a:pPr algn="ctr"/>
            <a:r>
              <a:rPr lang="en-US" altLang="zh-CN" dirty="0"/>
              <a:t>1.</a:t>
            </a:r>
            <a:r>
              <a:rPr lang="zh-CN" altLang="en-US" dirty="0"/>
              <a:t>设备的磨损</a:t>
            </a:r>
          </a:p>
        </p:txBody>
      </p:sp>
      <p:sp>
        <p:nvSpPr>
          <p:cNvPr id="5" name="灯片编号占位符 4">
            <a:extLst>
              <a:ext uri="{FF2B5EF4-FFF2-40B4-BE49-F238E27FC236}">
                <a16:creationId xmlns:a16="http://schemas.microsoft.com/office/drawing/2014/main" id="{253FB511-B610-47FE-88DA-7B3C7EE76B13}"/>
              </a:ext>
            </a:extLst>
          </p:cNvPr>
          <p:cNvSpPr>
            <a:spLocks noGrp="1"/>
          </p:cNvSpPr>
          <p:nvPr>
            <p:ph type="sldNum" sz="quarter" idx="12"/>
          </p:nvPr>
        </p:nvSpPr>
        <p:spPr/>
        <p:txBody>
          <a:bodyPr/>
          <a:lstStyle/>
          <a:p>
            <a:fld id="{B6F15528-21DE-4FAA-801E-634DDDAF4B2B}" type="slidenum">
              <a:rPr lang="en-US" smtClean="0"/>
              <a:t>241</a:t>
            </a:fld>
            <a:endParaRPr lang="en-US" dirty="0"/>
          </a:p>
        </p:txBody>
      </p:sp>
      <p:sp>
        <p:nvSpPr>
          <p:cNvPr id="10" name="灯片编号占位符 8">
            <a:extLst>
              <a:ext uri="{FF2B5EF4-FFF2-40B4-BE49-F238E27FC236}">
                <a16:creationId xmlns:a16="http://schemas.microsoft.com/office/drawing/2014/main" id="{0336A1FD-0592-401E-90C3-1AFF6E981937}"/>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241</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3">
                                            <p:txEl>
                                              <p:pRg st="1" end="1"/>
                                            </p:txEl>
                                          </p:spTgt>
                                        </p:tgtEl>
                                        <p:attrNameLst>
                                          <p:attrName>style.visibility</p:attrName>
                                        </p:attrNameLst>
                                      </p:cBhvr>
                                      <p:to>
                                        <p:strVal val="visible"/>
                                      </p:to>
                                    </p:set>
                                    <p:anim calcmode="lin" valueType="num">
                                      <p:cBhvr additive="base">
                                        <p:cTn id="11" dur="500" fill="hold"/>
                                        <p:tgtEl>
                                          <p:spTgt spid="4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3">
                                            <p:txEl>
                                              <p:pRg st="2" end="2"/>
                                            </p:txEl>
                                          </p:spTgt>
                                        </p:tgtEl>
                                        <p:attrNameLst>
                                          <p:attrName>style.visibility</p:attrName>
                                        </p:attrNameLst>
                                      </p:cBhvr>
                                      <p:to>
                                        <p:strVal val="visible"/>
                                      </p:to>
                                    </p:set>
                                    <p:anim calcmode="lin" valueType="num">
                                      <p:cBhvr additive="base">
                                        <p:cTn id="17" dur="500" fill="hold"/>
                                        <p:tgtEl>
                                          <p:spTgt spid="4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3">
                                            <p:txEl>
                                              <p:pRg st="3" end="3"/>
                                            </p:txEl>
                                          </p:spTgt>
                                        </p:tgtEl>
                                        <p:attrNameLst>
                                          <p:attrName>style.visibility</p:attrName>
                                        </p:attrNameLst>
                                      </p:cBhvr>
                                      <p:to>
                                        <p:strVal val="visible"/>
                                      </p:to>
                                    </p:set>
                                    <p:anim calcmode="lin" valueType="num">
                                      <p:cBhvr additive="base">
                                        <p:cTn id="23" dur="500" fill="hold"/>
                                        <p:tgtEl>
                                          <p:spTgt spid="4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3">
                                            <p:txEl>
                                              <p:pRg st="4" end="4"/>
                                            </p:txEl>
                                          </p:spTgt>
                                        </p:tgtEl>
                                        <p:attrNameLst>
                                          <p:attrName>style.visibility</p:attrName>
                                        </p:attrNameLst>
                                      </p:cBhvr>
                                      <p:to>
                                        <p:strVal val="visible"/>
                                      </p:to>
                                    </p:set>
                                    <p:anim calcmode="lin" valueType="num">
                                      <p:cBhvr additive="base">
                                        <p:cTn id="29" dur="500" fill="hold"/>
                                        <p:tgtEl>
                                          <p:spTgt spid="4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3.2.4 </a:t>
            </a:r>
            <a:r>
              <a:rPr lang="zh-CN" altLang="en-US" dirty="0"/>
              <a:t> 设备的磨损与折旧</a:t>
            </a:r>
          </a:p>
        </p:txBody>
      </p:sp>
      <p:cxnSp>
        <p:nvCxnSpPr>
          <p:cNvPr id="42" name="直接连接符 41"/>
          <p:cNvCxnSpPr/>
          <p:nvPr/>
        </p:nvCxnSpPr>
        <p:spPr>
          <a:xfrm>
            <a:off x="0" y="1436529"/>
            <a:ext cx="12192000" cy="0"/>
          </a:xfrm>
          <a:prstGeom prst="line">
            <a:avLst/>
          </a:prstGeom>
          <a:noFill/>
          <a:ln w="57150" cap="flat" cmpd="sng" algn="ctr">
            <a:solidFill>
              <a:srgbClr val="F69200"/>
            </a:solidFill>
            <a:prstDash val="solid"/>
            <a:miter lim="800000"/>
          </a:ln>
          <a:effectLst/>
        </p:spPr>
      </p:cxnSp>
      <mc:AlternateContent xmlns:mc="http://schemas.openxmlformats.org/markup-compatibility/2006" xmlns:a14="http://schemas.microsoft.com/office/drawing/2010/main">
        <mc:Choice Requires="a14">
          <p:sp>
            <p:nvSpPr>
              <p:cNvPr id="43" name="文本框 20"/>
              <p:cNvSpPr txBox="1"/>
              <p:nvPr/>
            </p:nvSpPr>
            <p:spPr>
              <a:xfrm>
                <a:off x="491459" y="2058194"/>
                <a:ext cx="11148454" cy="3962431"/>
              </a:xfrm>
              <a:prstGeom prst="rect">
                <a:avLst/>
              </a:prstGeom>
              <a:noFill/>
            </p:spPr>
            <p:txBody>
              <a:bodyPr wrap="square" rtlCol="0">
                <a:spAutoFit/>
              </a:bodyPr>
              <a:lstStyle/>
              <a:p>
                <a:r>
                  <a:rPr lang="en-US" altLang="zh-CN" dirty="0"/>
                  <a:t>        2</a:t>
                </a:r>
                <a:r>
                  <a:rPr lang="zh-CN" altLang="zh-CN" dirty="0"/>
                  <a:t>）设备的无形磨损</a:t>
                </a:r>
                <a:endParaRPr lang="en-US" altLang="zh-CN" dirty="0"/>
              </a:p>
              <a:p>
                <a:endParaRPr lang="zh-CN" altLang="zh-CN" dirty="0"/>
              </a:p>
              <a:p>
                <a:pPr>
                  <a:lnSpc>
                    <a:spcPct val="150000"/>
                  </a:lnSpc>
                </a:pPr>
                <a:r>
                  <a:rPr lang="en-US" altLang="zh-CN" dirty="0"/>
                  <a:t>       </a:t>
                </a:r>
                <a:r>
                  <a:rPr lang="zh-CN" altLang="zh-CN" dirty="0"/>
                  <a:t>设备无形磨损的度量一般用设备再生产费用的变量除以原设备的原值，如式</a:t>
                </a:r>
                <a:r>
                  <a:rPr lang="en-US" altLang="zh-CN" dirty="0"/>
                  <a:t>3.14</a:t>
                </a:r>
                <a:r>
                  <a:rPr lang="zh-CN" altLang="zh-CN" dirty="0"/>
                  <a:t>所示：</a:t>
                </a:r>
              </a:p>
              <a:p>
                <a:pPr algn="ctr">
                  <a:lnSpc>
                    <a:spcPct val="150000"/>
                  </a:lnSpc>
                </a:pPr>
                <a14:m>
                  <m:oMath xmlns:m="http://schemas.openxmlformats.org/officeDocument/2006/math">
                    <m:sSub>
                      <m:sSubPr>
                        <m:ctrlPr>
                          <a:rPr lang="zh-CN" altLang="zh-CN" i="1">
                            <a:latin typeface="Cambria Math" panose="02040503050406030204" pitchFamily="18" charset="0"/>
                          </a:rPr>
                        </m:ctrlPr>
                      </m:sSubPr>
                      <m:e>
                        <m:r>
                          <a:rPr lang="en-US" altLang="zh-CN" b="0" i="0" smtClean="0">
                            <a:latin typeface="Cambria Math" panose="02040503050406030204"/>
                          </a:rPr>
                          <m:t>             </m:t>
                        </m:r>
                        <m:r>
                          <m:rPr>
                            <m:sty m:val="p"/>
                          </m:rPr>
                          <a:rPr lang="en-US" altLang="zh-CN">
                            <a:latin typeface="Cambria Math" panose="02040503050406030204"/>
                          </a:rPr>
                          <m:t>a</m:t>
                        </m:r>
                      </m:e>
                      <m:sub>
                        <m:r>
                          <a:rPr lang="en-US" altLang="zh-CN" i="1">
                            <a:latin typeface="Cambria Math" panose="02040503050406030204"/>
                          </a:rPr>
                          <m:t>𝑞</m:t>
                        </m:r>
                      </m:sub>
                    </m:sSub>
                    <m:r>
                      <a:rPr lang="en-US" altLang="zh-CN">
                        <a:latin typeface="Cambria Math" panose="02040503050406030204"/>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a:rPr>
                              <m:t>𝐾</m:t>
                            </m:r>
                          </m:e>
                          <m:sub>
                            <m:r>
                              <a:rPr lang="en-US" altLang="zh-CN" i="1">
                                <a:latin typeface="Cambria Math" panose="02040503050406030204"/>
                              </a:rPr>
                              <m:t>0</m:t>
                            </m:r>
                          </m:sub>
                        </m:sSub>
                        <m:r>
                          <a:rPr lang="en-US" altLang="zh-CN" i="1">
                            <a:latin typeface="Cambria Math" panose="02040503050406030204"/>
                          </a:rPr>
                          <m:t>−</m:t>
                        </m:r>
                        <m:sSub>
                          <m:sSubPr>
                            <m:ctrlPr>
                              <a:rPr lang="zh-CN" altLang="zh-CN" i="1">
                                <a:latin typeface="Cambria Math" panose="02040503050406030204" pitchFamily="18" charset="0"/>
                              </a:rPr>
                            </m:ctrlPr>
                          </m:sSubPr>
                          <m:e>
                            <m:r>
                              <a:rPr lang="en-US" altLang="zh-CN" i="1">
                                <a:latin typeface="Cambria Math" panose="02040503050406030204"/>
                              </a:rPr>
                              <m:t>𝐾</m:t>
                            </m:r>
                          </m:e>
                          <m:sub>
                            <m:r>
                              <a:rPr lang="en-US" altLang="zh-CN" i="1">
                                <a:latin typeface="Cambria Math" panose="02040503050406030204"/>
                              </a:rPr>
                              <m:t>1</m:t>
                            </m:r>
                          </m:sub>
                        </m:sSub>
                      </m:num>
                      <m:den>
                        <m:sSub>
                          <m:sSubPr>
                            <m:ctrlPr>
                              <a:rPr lang="zh-CN" altLang="zh-CN" i="1">
                                <a:latin typeface="Cambria Math" panose="02040503050406030204" pitchFamily="18" charset="0"/>
                              </a:rPr>
                            </m:ctrlPr>
                          </m:sSubPr>
                          <m:e>
                            <m:r>
                              <a:rPr lang="en-US" altLang="zh-CN" i="1">
                                <a:latin typeface="Cambria Math" panose="02040503050406030204"/>
                              </a:rPr>
                              <m:t>𝐾</m:t>
                            </m:r>
                          </m:e>
                          <m:sub>
                            <m:r>
                              <a:rPr lang="en-US" altLang="zh-CN" i="1">
                                <a:latin typeface="Cambria Math" panose="02040503050406030204"/>
                              </a:rPr>
                              <m:t>0</m:t>
                            </m:r>
                          </m:sub>
                        </m:sSub>
                      </m:den>
                    </m:f>
                    <m:r>
                      <a:rPr lang="en-US" altLang="zh-CN" i="1">
                        <a:latin typeface="Cambria Math" panose="02040503050406030204"/>
                      </a:rPr>
                      <m:t>=1−</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a:rPr>
                              <m:t>𝐾</m:t>
                            </m:r>
                          </m:e>
                          <m:sub>
                            <m:r>
                              <a:rPr lang="en-US" altLang="zh-CN" i="1">
                                <a:latin typeface="Cambria Math" panose="02040503050406030204"/>
                              </a:rPr>
                              <m:t>1</m:t>
                            </m:r>
                          </m:sub>
                        </m:sSub>
                      </m:num>
                      <m:den>
                        <m:sSub>
                          <m:sSubPr>
                            <m:ctrlPr>
                              <a:rPr lang="zh-CN" altLang="zh-CN" i="1">
                                <a:latin typeface="Cambria Math" panose="02040503050406030204" pitchFamily="18" charset="0"/>
                              </a:rPr>
                            </m:ctrlPr>
                          </m:sSubPr>
                          <m:e>
                            <m:r>
                              <a:rPr lang="en-US" altLang="zh-CN" i="1">
                                <a:latin typeface="Cambria Math" panose="02040503050406030204"/>
                              </a:rPr>
                              <m:t>𝐾</m:t>
                            </m:r>
                          </m:e>
                          <m:sub>
                            <m:r>
                              <a:rPr lang="en-US" altLang="zh-CN" i="1">
                                <a:latin typeface="Cambria Math" panose="02040503050406030204"/>
                              </a:rPr>
                              <m:t>0</m:t>
                            </m:r>
                          </m:sub>
                        </m:sSub>
                      </m:den>
                    </m:f>
                  </m:oMath>
                </a14:m>
                <a:r>
                  <a:rPr lang="en-US" altLang="zh-CN" dirty="0"/>
                  <a:t> 						(3. 14)</a:t>
                </a:r>
                <a:endParaRPr lang="zh-CN" altLang="zh-CN" dirty="0"/>
              </a:p>
              <a:p>
                <a:pPr>
                  <a:lnSpc>
                    <a:spcPct val="150000"/>
                  </a:lnSpc>
                </a:pPr>
                <a:r>
                  <a:rPr lang="zh-CN" altLang="en-US" dirty="0"/>
                  <a:t>     其中</a:t>
                </a:r>
                <a14:m>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a:rPr>
                          <m:t>α</m:t>
                        </m:r>
                      </m:e>
                      <m:sub>
                        <m:r>
                          <a:rPr lang="en-US" altLang="zh-CN" i="1">
                            <a:latin typeface="Cambria Math" panose="02040503050406030204"/>
                          </a:rPr>
                          <m:t>𝑞</m:t>
                        </m:r>
                      </m:sub>
                    </m:sSub>
                  </m:oMath>
                </a14:m>
                <a:r>
                  <a:rPr lang="zh-CN" altLang="zh-CN" dirty="0"/>
                  <a:t>表示设备无形磨损的程度；</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a:rPr>
                          <m:t>𝐾</m:t>
                        </m:r>
                      </m:e>
                      <m:sub>
                        <m:r>
                          <a:rPr lang="en-US" altLang="zh-CN" i="1">
                            <a:latin typeface="Cambria Math" panose="02040503050406030204"/>
                          </a:rPr>
                          <m:t>0</m:t>
                        </m:r>
                      </m:sub>
                    </m:sSub>
                  </m:oMath>
                </a14:m>
                <a:r>
                  <a:rPr lang="zh-CN" altLang="zh-CN" dirty="0"/>
                  <a:t>表示设备的原始价值；</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a:rPr>
                          <m:t>𝐾</m:t>
                        </m:r>
                      </m:e>
                      <m:sub>
                        <m:r>
                          <a:rPr lang="en-US" altLang="zh-CN" i="1">
                            <a:latin typeface="Cambria Math" panose="02040503050406030204"/>
                          </a:rPr>
                          <m:t>1</m:t>
                        </m:r>
                      </m:sub>
                    </m:sSub>
                  </m:oMath>
                </a14:m>
                <a:r>
                  <a:rPr lang="zh-CN" altLang="zh-CN" dirty="0"/>
                  <a:t>表示设备的重置费用。</a:t>
                </a:r>
                <a:endParaRPr lang="en-US" altLang="zh-CN" dirty="0">
                  <a:solidFill>
                    <a:srgbClr val="4C6062"/>
                  </a:solidFill>
                  <a:latin typeface="微软雅黑" panose="020B0503020204020204" pitchFamily="34" charset="-122"/>
                </a:endParaRPr>
              </a:p>
            </p:txBody>
          </p:sp>
        </mc:Choice>
        <mc:Fallback xmlns="">
          <p:sp>
            <p:nvSpPr>
              <p:cNvPr id="43" name="文本框 20"/>
              <p:cNvSpPr txBox="1">
                <a:spLocks noRot="1" noChangeAspect="1" noMove="1" noResize="1" noEditPoints="1" noAdjustHandles="1" noChangeArrowheads="1" noChangeShapeType="1" noTextEdit="1"/>
              </p:cNvSpPr>
              <p:nvPr/>
            </p:nvSpPr>
            <p:spPr>
              <a:xfrm>
                <a:off x="491459" y="2058194"/>
                <a:ext cx="11148454" cy="3962431"/>
              </a:xfrm>
              <a:prstGeom prst="rect">
                <a:avLst/>
              </a:prstGeom>
              <a:blipFill rotWithShape="1">
                <a:blip r:embed="rId2"/>
                <a:stretch>
                  <a:fillRect l="-5" t="-4" r="3" b="5"/>
                </a:stretch>
              </a:blipFill>
            </p:spPr>
            <p:txBody>
              <a:bodyPr/>
              <a:lstStyle/>
              <a:p>
                <a:r>
                  <a:rPr lang="zh-CN" altLang="en-US">
                    <a:noFill/>
                  </a:rPr>
                  <a:t> </a:t>
                </a:r>
              </a:p>
            </p:txBody>
          </p:sp>
        </mc:Fallback>
      </mc:AlternateContent>
      <p:sp>
        <p:nvSpPr>
          <p:cNvPr id="44" name="矩形 43"/>
          <p:cNvSpPr/>
          <p:nvPr/>
        </p:nvSpPr>
        <p:spPr>
          <a:xfrm>
            <a:off x="0" y="6172086"/>
            <a:ext cx="12192000" cy="750207"/>
          </a:xfrm>
          <a:prstGeom prst="rect">
            <a:avLst/>
          </a:prstGeom>
          <a:solidFill>
            <a:srgbClr val="DDDDD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45" name="矩形 44"/>
          <p:cNvSpPr/>
          <p:nvPr/>
        </p:nvSpPr>
        <p:spPr>
          <a:xfrm>
            <a:off x="527795" y="1225286"/>
            <a:ext cx="4082305" cy="422486"/>
          </a:xfrm>
          <a:prstGeom prst="rect">
            <a:avLst/>
          </a:prstGeom>
          <a:solidFill>
            <a:srgbClr val="92D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46" name="矩形 45"/>
          <p:cNvSpPr/>
          <p:nvPr/>
        </p:nvSpPr>
        <p:spPr>
          <a:xfrm>
            <a:off x="29281" y="6182642"/>
            <a:ext cx="12192000" cy="174111"/>
          </a:xfrm>
          <a:prstGeom prst="rect">
            <a:avLst/>
          </a:prstGeom>
          <a:solidFill>
            <a:srgbClr val="F69200">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 name="TextBox 2"/>
          <p:cNvSpPr txBox="1"/>
          <p:nvPr/>
        </p:nvSpPr>
        <p:spPr>
          <a:xfrm>
            <a:off x="1464047" y="1219994"/>
            <a:ext cx="2209800" cy="461665"/>
          </a:xfrm>
          <a:prstGeom prst="rect">
            <a:avLst/>
          </a:prstGeom>
          <a:noFill/>
        </p:spPr>
        <p:txBody>
          <a:bodyPr wrap="square" rtlCol="0">
            <a:spAutoFit/>
          </a:bodyPr>
          <a:lstStyle/>
          <a:p>
            <a:pPr algn="ctr"/>
            <a:r>
              <a:rPr lang="en-US" altLang="zh-CN" dirty="0"/>
              <a:t>1.</a:t>
            </a:r>
            <a:r>
              <a:rPr lang="zh-CN" altLang="en-US" dirty="0"/>
              <a:t>设备的磨损</a:t>
            </a:r>
          </a:p>
        </p:txBody>
      </p:sp>
      <p:sp>
        <p:nvSpPr>
          <p:cNvPr id="5" name="灯片编号占位符 4">
            <a:extLst>
              <a:ext uri="{FF2B5EF4-FFF2-40B4-BE49-F238E27FC236}">
                <a16:creationId xmlns:a16="http://schemas.microsoft.com/office/drawing/2014/main" id="{F5ED3D37-F6F5-42E3-BC86-7CD7E792079F}"/>
              </a:ext>
            </a:extLst>
          </p:cNvPr>
          <p:cNvSpPr>
            <a:spLocks noGrp="1"/>
          </p:cNvSpPr>
          <p:nvPr>
            <p:ph type="sldNum" sz="quarter" idx="12"/>
          </p:nvPr>
        </p:nvSpPr>
        <p:spPr/>
        <p:txBody>
          <a:bodyPr/>
          <a:lstStyle/>
          <a:p>
            <a:fld id="{B6F15528-21DE-4FAA-801E-634DDDAF4B2B}" type="slidenum">
              <a:rPr lang="en-US" smtClean="0"/>
              <a:t>242</a:t>
            </a:fld>
            <a:endParaRPr lang="en-US" dirty="0"/>
          </a:p>
        </p:txBody>
      </p:sp>
      <p:sp>
        <p:nvSpPr>
          <p:cNvPr id="10" name="灯片编号占位符 8">
            <a:extLst>
              <a:ext uri="{FF2B5EF4-FFF2-40B4-BE49-F238E27FC236}">
                <a16:creationId xmlns:a16="http://schemas.microsoft.com/office/drawing/2014/main" id="{7B4FB091-3AE6-40E4-9C38-E6A9526883C7}"/>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242</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3.2.4 </a:t>
            </a:r>
            <a:r>
              <a:rPr lang="zh-CN" altLang="en-US" dirty="0"/>
              <a:t> 设备的磨损与折旧</a:t>
            </a:r>
          </a:p>
        </p:txBody>
      </p:sp>
      <p:cxnSp>
        <p:nvCxnSpPr>
          <p:cNvPr id="42" name="直接连接符 41"/>
          <p:cNvCxnSpPr/>
          <p:nvPr/>
        </p:nvCxnSpPr>
        <p:spPr>
          <a:xfrm>
            <a:off x="0" y="1436529"/>
            <a:ext cx="12192000" cy="0"/>
          </a:xfrm>
          <a:prstGeom prst="line">
            <a:avLst/>
          </a:prstGeom>
          <a:noFill/>
          <a:ln w="57150" cap="flat" cmpd="sng" algn="ctr">
            <a:solidFill>
              <a:srgbClr val="F69200"/>
            </a:solidFill>
            <a:prstDash val="solid"/>
            <a:miter lim="800000"/>
          </a:ln>
          <a:effectLst/>
        </p:spPr>
      </p:cxnSp>
      <mc:AlternateContent xmlns:mc="http://schemas.openxmlformats.org/markup-compatibility/2006" xmlns:a14="http://schemas.microsoft.com/office/drawing/2010/main">
        <mc:Choice Requires="a14">
          <p:sp>
            <p:nvSpPr>
              <p:cNvPr id="43" name="文本框 20"/>
              <p:cNvSpPr txBox="1"/>
              <p:nvPr/>
            </p:nvSpPr>
            <p:spPr>
              <a:xfrm>
                <a:off x="589521" y="1647772"/>
                <a:ext cx="11148454" cy="3508140"/>
              </a:xfrm>
              <a:prstGeom prst="rect">
                <a:avLst/>
              </a:prstGeom>
              <a:noFill/>
            </p:spPr>
            <p:txBody>
              <a:bodyPr wrap="square" rtlCol="0">
                <a:spAutoFit/>
              </a:bodyPr>
              <a:lstStyle/>
              <a:p>
                <a:r>
                  <a:rPr lang="en-US" altLang="zh-CN" dirty="0">
                    <a:solidFill>
                      <a:schemeClr val="tx1"/>
                    </a:solidFill>
                  </a:rPr>
                  <a:t>        3</a:t>
                </a:r>
                <a:r>
                  <a:rPr lang="zh-CN" altLang="zh-CN" dirty="0">
                    <a:solidFill>
                      <a:schemeClr val="tx1"/>
                    </a:solidFill>
                  </a:rPr>
                  <a:t>）设备的</a:t>
                </a:r>
                <a:r>
                  <a:rPr lang="zh-CN" altLang="en-US" dirty="0">
                    <a:solidFill>
                      <a:schemeClr val="tx1"/>
                    </a:solidFill>
                  </a:rPr>
                  <a:t>综合磨损</a:t>
                </a:r>
                <a:endParaRPr lang="en-US" altLang="zh-CN" dirty="0">
                  <a:solidFill>
                    <a:schemeClr val="tx1"/>
                  </a:solidFill>
                </a:endParaRPr>
              </a:p>
              <a:p>
                <a:r>
                  <a:rPr lang="en-US" altLang="zh-CN" sz="2000" dirty="0">
                    <a:solidFill>
                      <a:schemeClr val="tx1"/>
                    </a:solidFill>
                  </a:rPr>
                  <a:t>       </a:t>
                </a:r>
                <a:r>
                  <a:rPr lang="zh-CN" altLang="zh-CN" sz="2000" dirty="0">
                    <a:solidFill>
                      <a:schemeClr val="tx1"/>
                    </a:solidFill>
                  </a:rPr>
                  <a:t>假设设备发生有形磨损后，其剩余价值占原始价值的百分比可表示为</a:t>
                </a:r>
                <a14:m>
                  <m:oMath xmlns:m="http://schemas.openxmlformats.org/officeDocument/2006/math">
                    <m:r>
                      <a:rPr lang="en-US" altLang="zh-CN" sz="2000">
                        <a:solidFill>
                          <a:schemeClr val="tx1"/>
                        </a:solidFill>
                        <a:latin typeface="Cambria Math" panose="02040503050406030204"/>
                      </a:rPr>
                      <m:t>1</m:t>
                    </m:r>
                    <m:r>
                      <a:rPr lang="zh-CN" altLang="en-US" sz="2000" i="1">
                        <a:solidFill>
                          <a:schemeClr val="tx1"/>
                        </a:solidFill>
                        <a:latin typeface="Cambria Math" panose="02040503050406030204"/>
                      </a:rPr>
                      <m:t>−</m:t>
                    </m:r>
                    <m:sSub>
                      <m:sSubPr>
                        <m:ctrlPr>
                          <a:rPr lang="zh-CN" altLang="zh-CN" sz="2000" i="1">
                            <a:solidFill>
                              <a:schemeClr val="tx1"/>
                            </a:solidFill>
                            <a:latin typeface="Cambria Math" panose="02040503050406030204" pitchFamily="18" charset="0"/>
                          </a:rPr>
                        </m:ctrlPr>
                      </m:sSubPr>
                      <m:e>
                        <m:r>
                          <m:rPr>
                            <m:sty m:val="p"/>
                          </m:rPr>
                          <a:rPr lang="en-US" altLang="zh-CN" sz="2000">
                            <a:solidFill>
                              <a:schemeClr val="tx1"/>
                            </a:solidFill>
                            <a:latin typeface="Cambria Math" panose="02040503050406030204"/>
                          </a:rPr>
                          <m:t>α</m:t>
                        </m:r>
                      </m:e>
                      <m:sub>
                        <m:r>
                          <a:rPr lang="en-US" altLang="zh-CN" sz="2000" i="1">
                            <a:solidFill>
                              <a:schemeClr val="tx1"/>
                            </a:solidFill>
                            <a:latin typeface="Cambria Math" panose="02040503050406030204"/>
                          </a:rPr>
                          <m:t>𝑝</m:t>
                        </m:r>
                      </m:sub>
                    </m:sSub>
                  </m:oMath>
                </a14:m>
                <a:r>
                  <a:rPr lang="zh-CN" altLang="zh-CN" sz="2000" dirty="0">
                    <a:solidFill>
                      <a:schemeClr val="tx1"/>
                    </a:solidFill>
                  </a:rPr>
                  <a:t>；而设备产生无形磨损后，其剩余价值占原始价值的百分比可表示为</a:t>
                </a:r>
                <a14:m>
                  <m:oMath xmlns:m="http://schemas.openxmlformats.org/officeDocument/2006/math">
                    <m:r>
                      <a:rPr lang="en-US" altLang="zh-CN" sz="2000">
                        <a:solidFill>
                          <a:schemeClr val="tx1"/>
                        </a:solidFill>
                        <a:latin typeface="Cambria Math" panose="02040503050406030204"/>
                      </a:rPr>
                      <m:t>1</m:t>
                    </m:r>
                    <m:r>
                      <a:rPr lang="zh-CN" altLang="en-US" sz="2000" i="1">
                        <a:solidFill>
                          <a:schemeClr val="tx1"/>
                        </a:solidFill>
                        <a:latin typeface="Cambria Math" panose="02040503050406030204"/>
                      </a:rPr>
                      <m:t>−</m:t>
                    </m:r>
                    <m:sSub>
                      <m:sSubPr>
                        <m:ctrlPr>
                          <a:rPr lang="zh-CN" altLang="zh-CN" sz="2000" i="1">
                            <a:solidFill>
                              <a:schemeClr val="tx1"/>
                            </a:solidFill>
                            <a:latin typeface="Cambria Math" panose="02040503050406030204" pitchFamily="18" charset="0"/>
                          </a:rPr>
                        </m:ctrlPr>
                      </m:sSubPr>
                      <m:e>
                        <m:r>
                          <m:rPr>
                            <m:sty m:val="p"/>
                          </m:rPr>
                          <a:rPr lang="en-US" altLang="zh-CN" sz="2000">
                            <a:solidFill>
                              <a:schemeClr val="tx1"/>
                            </a:solidFill>
                            <a:latin typeface="Cambria Math" panose="02040503050406030204"/>
                          </a:rPr>
                          <m:t>a</m:t>
                        </m:r>
                      </m:e>
                      <m:sub>
                        <m:r>
                          <a:rPr lang="en-US" altLang="zh-CN" sz="2000" i="1">
                            <a:solidFill>
                              <a:schemeClr val="tx1"/>
                            </a:solidFill>
                            <a:latin typeface="Cambria Math" panose="02040503050406030204"/>
                          </a:rPr>
                          <m:t>𝑞</m:t>
                        </m:r>
                      </m:sub>
                    </m:sSub>
                  </m:oMath>
                </a14:m>
                <a:r>
                  <a:rPr lang="zh-CN" altLang="zh-CN" sz="2000" dirty="0">
                    <a:solidFill>
                      <a:schemeClr val="tx1"/>
                    </a:solidFill>
                  </a:rPr>
                  <a:t>，即设备的综合磨损的计算公式如式</a:t>
                </a:r>
                <a:r>
                  <a:rPr lang="en-US" altLang="zh-CN" sz="2000" dirty="0">
                    <a:solidFill>
                      <a:schemeClr val="tx1"/>
                    </a:solidFill>
                  </a:rPr>
                  <a:t>3.15</a:t>
                </a:r>
                <a:r>
                  <a:rPr lang="zh-CN" altLang="zh-CN" sz="2000" dirty="0">
                    <a:solidFill>
                      <a:schemeClr val="tx1"/>
                    </a:solidFill>
                  </a:rPr>
                  <a:t>所示。</a:t>
                </a:r>
              </a:p>
              <a:p>
                <a14:m>
                  <m:oMath xmlns:m="http://schemas.openxmlformats.org/officeDocument/2006/math">
                    <m:r>
                      <m:rPr>
                        <m:sty m:val="p"/>
                      </m:rPr>
                      <a:rPr lang="en-US" altLang="zh-CN" sz="2000">
                        <a:solidFill>
                          <a:schemeClr val="tx1"/>
                        </a:solidFill>
                        <a:latin typeface="Cambria Math" panose="02040503050406030204"/>
                      </a:rPr>
                      <m:t>a</m:t>
                    </m:r>
                    <m:r>
                      <a:rPr lang="en-US" altLang="zh-CN" sz="2000">
                        <a:solidFill>
                          <a:schemeClr val="tx1"/>
                        </a:solidFill>
                        <a:latin typeface="Cambria Math" panose="02040503050406030204"/>
                      </a:rPr>
                      <m:t>=1</m:t>
                    </m:r>
                    <m:r>
                      <a:rPr lang="en-US" altLang="zh-CN" sz="2000" i="1">
                        <a:solidFill>
                          <a:schemeClr val="tx1"/>
                        </a:solidFill>
                        <a:latin typeface="Cambria Math" panose="02040503050406030204"/>
                      </a:rPr>
                      <m:t>−</m:t>
                    </m:r>
                    <m:r>
                      <a:rPr lang="en-US" altLang="zh-CN" sz="2000">
                        <a:solidFill>
                          <a:schemeClr val="tx1"/>
                        </a:solidFill>
                        <a:latin typeface="Cambria Math" panose="02040503050406030204"/>
                      </a:rPr>
                      <m:t>(1</m:t>
                    </m:r>
                    <m:r>
                      <a:rPr lang="zh-CN" altLang="en-US" sz="2000" i="1">
                        <a:solidFill>
                          <a:schemeClr val="tx1"/>
                        </a:solidFill>
                        <a:latin typeface="Cambria Math" panose="02040503050406030204"/>
                      </a:rPr>
                      <m:t>−</m:t>
                    </m:r>
                    <m:sSub>
                      <m:sSubPr>
                        <m:ctrlPr>
                          <a:rPr lang="zh-CN" altLang="zh-CN" sz="2000" i="1">
                            <a:solidFill>
                              <a:schemeClr val="tx1"/>
                            </a:solidFill>
                            <a:latin typeface="Cambria Math" panose="02040503050406030204" pitchFamily="18" charset="0"/>
                          </a:rPr>
                        </m:ctrlPr>
                      </m:sSubPr>
                      <m:e>
                        <m:r>
                          <m:rPr>
                            <m:sty m:val="p"/>
                          </m:rPr>
                          <a:rPr lang="en-US" altLang="zh-CN" sz="2000">
                            <a:solidFill>
                              <a:schemeClr val="tx1"/>
                            </a:solidFill>
                            <a:latin typeface="Cambria Math" panose="02040503050406030204"/>
                          </a:rPr>
                          <m:t>a</m:t>
                        </m:r>
                      </m:e>
                      <m:sub>
                        <m:r>
                          <a:rPr lang="en-US" altLang="zh-CN" sz="2000" i="1">
                            <a:solidFill>
                              <a:schemeClr val="tx1"/>
                            </a:solidFill>
                            <a:latin typeface="Cambria Math" panose="02040503050406030204"/>
                          </a:rPr>
                          <m:t>𝑝</m:t>
                        </m:r>
                      </m:sub>
                    </m:sSub>
                    <m:r>
                      <a:rPr lang="en-US" altLang="zh-CN" sz="2000" i="1">
                        <a:solidFill>
                          <a:schemeClr val="tx1"/>
                        </a:solidFill>
                        <a:latin typeface="Cambria Math" panose="02040503050406030204"/>
                      </a:rPr>
                      <m:t>)(</m:t>
                    </m:r>
                    <m:r>
                      <a:rPr lang="en-US" altLang="zh-CN" sz="2000">
                        <a:solidFill>
                          <a:schemeClr val="tx1"/>
                        </a:solidFill>
                        <a:latin typeface="Cambria Math" panose="02040503050406030204"/>
                      </a:rPr>
                      <m:t>1</m:t>
                    </m:r>
                    <m:r>
                      <a:rPr lang="zh-CN" altLang="en-US" sz="2000" i="1">
                        <a:solidFill>
                          <a:schemeClr val="tx1"/>
                        </a:solidFill>
                        <a:latin typeface="Cambria Math" panose="02040503050406030204"/>
                      </a:rPr>
                      <m:t>−</m:t>
                    </m:r>
                    <m:sSub>
                      <m:sSubPr>
                        <m:ctrlPr>
                          <a:rPr lang="zh-CN" altLang="zh-CN" sz="2000" i="1">
                            <a:solidFill>
                              <a:schemeClr val="tx1"/>
                            </a:solidFill>
                            <a:latin typeface="Cambria Math" panose="02040503050406030204" pitchFamily="18" charset="0"/>
                          </a:rPr>
                        </m:ctrlPr>
                      </m:sSubPr>
                      <m:e>
                        <m:r>
                          <m:rPr>
                            <m:sty m:val="p"/>
                          </m:rPr>
                          <a:rPr lang="en-US" altLang="zh-CN" sz="2000">
                            <a:solidFill>
                              <a:schemeClr val="tx1"/>
                            </a:solidFill>
                            <a:latin typeface="Cambria Math" panose="02040503050406030204"/>
                          </a:rPr>
                          <m:t>a</m:t>
                        </m:r>
                      </m:e>
                      <m:sub>
                        <m:r>
                          <a:rPr lang="en-US" altLang="zh-CN" sz="2000" i="1">
                            <a:solidFill>
                              <a:schemeClr val="tx1"/>
                            </a:solidFill>
                            <a:latin typeface="Cambria Math" panose="02040503050406030204"/>
                          </a:rPr>
                          <m:t>𝑞</m:t>
                        </m:r>
                      </m:sub>
                    </m:sSub>
                    <m:r>
                      <a:rPr lang="en-US" altLang="zh-CN" sz="2000" i="1">
                        <a:solidFill>
                          <a:schemeClr val="tx1"/>
                        </a:solidFill>
                        <a:latin typeface="Cambria Math" panose="02040503050406030204"/>
                      </a:rPr>
                      <m:t>)</m:t>
                    </m:r>
                  </m:oMath>
                </a14:m>
                <a:r>
                  <a:rPr lang="en-US" altLang="zh-CN" sz="2000" dirty="0">
                    <a:solidFill>
                      <a:schemeClr val="tx1"/>
                    </a:solidFill>
                  </a:rPr>
                  <a:t> 					(3. 15)</a:t>
                </a:r>
                <a:endParaRPr lang="zh-CN" altLang="zh-CN" sz="2000" dirty="0">
                  <a:solidFill>
                    <a:schemeClr val="tx1"/>
                  </a:solidFill>
                </a:endParaRPr>
              </a:p>
              <a:p>
                <a:r>
                  <a:rPr lang="zh-CN" altLang="zh-CN" sz="2000" dirty="0">
                    <a:solidFill>
                      <a:schemeClr val="tx1"/>
                    </a:solidFill>
                  </a:rPr>
                  <a:t>式</a:t>
                </a:r>
                <a:r>
                  <a:rPr lang="en-US" altLang="zh-CN" sz="2000" dirty="0">
                    <a:solidFill>
                      <a:schemeClr val="tx1"/>
                    </a:solidFill>
                  </a:rPr>
                  <a:t>3.15</a:t>
                </a:r>
                <a:r>
                  <a:rPr lang="zh-CN" altLang="zh-CN" sz="2000" dirty="0">
                    <a:solidFill>
                      <a:schemeClr val="tx1"/>
                    </a:solidFill>
                  </a:rPr>
                  <a:t>中的</a:t>
                </a:r>
                <a14:m>
                  <m:oMath xmlns:m="http://schemas.openxmlformats.org/officeDocument/2006/math">
                    <m:r>
                      <m:rPr>
                        <m:sty m:val="p"/>
                      </m:rPr>
                      <a:rPr lang="en-US" altLang="zh-CN" sz="2000">
                        <a:solidFill>
                          <a:schemeClr val="tx1"/>
                        </a:solidFill>
                        <a:latin typeface="Cambria Math" panose="02040503050406030204"/>
                      </a:rPr>
                      <m:t>a</m:t>
                    </m:r>
                  </m:oMath>
                </a14:m>
                <a:r>
                  <a:rPr lang="zh-CN" altLang="zh-CN" sz="2000" dirty="0">
                    <a:solidFill>
                      <a:schemeClr val="tx1"/>
                    </a:solidFill>
                  </a:rPr>
                  <a:t>表示设备的综合磨损程度；</a:t>
                </a:r>
                <a14:m>
                  <m:oMath xmlns:m="http://schemas.openxmlformats.org/officeDocument/2006/math">
                    <m:sSub>
                      <m:sSubPr>
                        <m:ctrlPr>
                          <a:rPr lang="zh-CN" altLang="zh-CN" sz="2000" i="1">
                            <a:solidFill>
                              <a:schemeClr val="tx1"/>
                            </a:solidFill>
                            <a:latin typeface="Cambria Math" panose="02040503050406030204" pitchFamily="18" charset="0"/>
                          </a:rPr>
                        </m:ctrlPr>
                      </m:sSubPr>
                      <m:e>
                        <m:r>
                          <m:rPr>
                            <m:sty m:val="p"/>
                          </m:rPr>
                          <a:rPr lang="en-US" altLang="zh-CN" sz="2000">
                            <a:solidFill>
                              <a:schemeClr val="tx1"/>
                            </a:solidFill>
                            <a:latin typeface="Cambria Math" panose="02040503050406030204"/>
                          </a:rPr>
                          <m:t>α</m:t>
                        </m:r>
                      </m:e>
                      <m:sub>
                        <m:r>
                          <a:rPr lang="en-US" altLang="zh-CN" sz="2000" i="1">
                            <a:solidFill>
                              <a:schemeClr val="tx1"/>
                            </a:solidFill>
                            <a:latin typeface="Cambria Math" panose="02040503050406030204"/>
                          </a:rPr>
                          <m:t>𝑝</m:t>
                        </m:r>
                      </m:sub>
                    </m:sSub>
                  </m:oMath>
                </a14:m>
                <a:r>
                  <a:rPr lang="zh-CN" altLang="zh-CN" sz="2000" dirty="0">
                    <a:solidFill>
                      <a:schemeClr val="tx1"/>
                    </a:solidFill>
                  </a:rPr>
                  <a:t>表示设备平均磨损程度；</a:t>
                </a:r>
                <a14:m>
                  <m:oMath xmlns:m="http://schemas.openxmlformats.org/officeDocument/2006/math">
                    <m:sSub>
                      <m:sSubPr>
                        <m:ctrlPr>
                          <a:rPr lang="zh-CN" altLang="zh-CN" sz="2000" i="1">
                            <a:solidFill>
                              <a:schemeClr val="tx1"/>
                            </a:solidFill>
                            <a:latin typeface="Cambria Math" panose="02040503050406030204" pitchFamily="18" charset="0"/>
                          </a:rPr>
                        </m:ctrlPr>
                      </m:sSubPr>
                      <m:e>
                        <m:r>
                          <m:rPr>
                            <m:sty m:val="p"/>
                          </m:rPr>
                          <a:rPr lang="en-US" altLang="zh-CN" sz="2000">
                            <a:solidFill>
                              <a:schemeClr val="tx1"/>
                            </a:solidFill>
                            <a:latin typeface="Cambria Math" panose="02040503050406030204"/>
                          </a:rPr>
                          <m:t>α</m:t>
                        </m:r>
                      </m:e>
                      <m:sub>
                        <m:r>
                          <a:rPr lang="en-US" altLang="zh-CN" sz="2000" i="1">
                            <a:solidFill>
                              <a:schemeClr val="tx1"/>
                            </a:solidFill>
                            <a:latin typeface="Cambria Math" panose="02040503050406030204"/>
                          </a:rPr>
                          <m:t>𝑞</m:t>
                        </m:r>
                      </m:sub>
                    </m:sSub>
                  </m:oMath>
                </a14:m>
                <a:r>
                  <a:rPr lang="zh-CN" altLang="zh-CN" sz="2000" dirty="0">
                    <a:solidFill>
                      <a:schemeClr val="tx1"/>
                    </a:solidFill>
                  </a:rPr>
                  <a:t>表示设备无形磨损的程度。</a:t>
                </a:r>
              </a:p>
              <a:p>
                <a:r>
                  <a:rPr lang="zh-CN" altLang="zh-CN" sz="2000" dirty="0">
                    <a:solidFill>
                      <a:schemeClr val="tx1"/>
                    </a:solidFill>
                  </a:rPr>
                  <a:t>经过一段时间，设备的综合磨损后的剩余价值如式</a:t>
                </a:r>
                <a:r>
                  <a:rPr lang="en-US" altLang="zh-CN" sz="2000" dirty="0">
                    <a:solidFill>
                      <a:schemeClr val="tx1"/>
                    </a:solidFill>
                  </a:rPr>
                  <a:t>3.16</a:t>
                </a:r>
                <a:r>
                  <a:rPr lang="zh-CN" altLang="zh-CN" sz="2000" dirty="0">
                    <a:solidFill>
                      <a:schemeClr val="tx1"/>
                    </a:solidFill>
                  </a:rPr>
                  <a:t>所示。</a:t>
                </a:r>
              </a:p>
              <a:p>
                <a14:m>
                  <m:oMath xmlns:m="http://schemas.openxmlformats.org/officeDocument/2006/math">
                    <m:r>
                      <m:rPr>
                        <m:sty m:val="p"/>
                      </m:rPr>
                      <a:rPr lang="en-US" altLang="zh-CN" sz="2000">
                        <a:solidFill>
                          <a:schemeClr val="tx1"/>
                        </a:solidFill>
                        <a:latin typeface="Cambria Math" panose="02040503050406030204"/>
                      </a:rPr>
                      <m:t>K</m:t>
                    </m:r>
                    <m:r>
                      <a:rPr lang="en-US" altLang="zh-CN" sz="2000">
                        <a:solidFill>
                          <a:schemeClr val="tx1"/>
                        </a:solidFill>
                        <a:latin typeface="Cambria Math" panose="02040503050406030204"/>
                      </a:rPr>
                      <m:t>=(1</m:t>
                    </m:r>
                    <m:r>
                      <a:rPr lang="en-US" altLang="zh-CN" sz="2000" i="1">
                        <a:solidFill>
                          <a:schemeClr val="tx1"/>
                        </a:solidFill>
                        <a:latin typeface="Cambria Math" panose="02040503050406030204"/>
                      </a:rPr>
                      <m:t>−</m:t>
                    </m:r>
                    <m:r>
                      <m:rPr>
                        <m:sty m:val="p"/>
                      </m:rPr>
                      <a:rPr lang="en-US" altLang="zh-CN" sz="2000">
                        <a:solidFill>
                          <a:schemeClr val="tx1"/>
                        </a:solidFill>
                        <a:latin typeface="Cambria Math" panose="02040503050406030204"/>
                      </a:rPr>
                      <m:t>a</m:t>
                    </m:r>
                    <m:r>
                      <a:rPr lang="en-US" altLang="zh-CN" sz="2000">
                        <a:solidFill>
                          <a:schemeClr val="tx1"/>
                        </a:solidFill>
                        <a:latin typeface="Cambria Math" panose="02040503050406030204"/>
                      </a:rPr>
                      <m:t>)</m:t>
                    </m:r>
                    <m:sSub>
                      <m:sSubPr>
                        <m:ctrlPr>
                          <a:rPr lang="zh-CN" altLang="zh-CN" sz="2000" i="1">
                            <a:solidFill>
                              <a:schemeClr val="tx1"/>
                            </a:solidFill>
                            <a:latin typeface="Cambria Math" panose="02040503050406030204" pitchFamily="18" charset="0"/>
                          </a:rPr>
                        </m:ctrlPr>
                      </m:sSubPr>
                      <m:e>
                        <m:r>
                          <a:rPr lang="en-US" altLang="zh-CN" sz="2000" i="1">
                            <a:solidFill>
                              <a:schemeClr val="tx1"/>
                            </a:solidFill>
                            <a:latin typeface="Cambria Math" panose="02040503050406030204"/>
                          </a:rPr>
                          <m:t>𝐾</m:t>
                        </m:r>
                      </m:e>
                      <m:sub>
                        <m:r>
                          <a:rPr lang="en-US" altLang="zh-CN" sz="2000" i="1">
                            <a:solidFill>
                              <a:schemeClr val="tx1"/>
                            </a:solidFill>
                            <a:latin typeface="Cambria Math" panose="02040503050406030204"/>
                          </a:rPr>
                          <m:t>0</m:t>
                        </m:r>
                      </m:sub>
                    </m:sSub>
                  </m:oMath>
                </a14:m>
                <a:r>
                  <a:rPr lang="en-US" altLang="zh-CN" sz="2000" dirty="0">
                    <a:solidFill>
                      <a:schemeClr val="tx1"/>
                    </a:solidFill>
                  </a:rPr>
                  <a:t> 					    (3. 16)</a:t>
                </a:r>
                <a:endParaRPr lang="zh-CN" altLang="zh-CN" sz="2000" dirty="0">
                  <a:solidFill>
                    <a:schemeClr val="tx1"/>
                  </a:solidFill>
                </a:endParaRPr>
              </a:p>
              <a:p>
                <a:r>
                  <a:rPr lang="zh-CN" altLang="zh-CN" sz="2000" dirty="0">
                    <a:solidFill>
                      <a:schemeClr val="tx1"/>
                    </a:solidFill>
                  </a:rPr>
                  <a:t>将式</a:t>
                </a:r>
                <a:r>
                  <a:rPr lang="en-US" altLang="zh-CN" sz="2000" dirty="0">
                    <a:solidFill>
                      <a:schemeClr val="tx1"/>
                    </a:solidFill>
                  </a:rPr>
                  <a:t>3.15</a:t>
                </a:r>
                <a:r>
                  <a:rPr lang="zh-CN" altLang="zh-CN" sz="2000" dirty="0">
                    <a:solidFill>
                      <a:schemeClr val="tx1"/>
                    </a:solidFill>
                  </a:rPr>
                  <a:t>代入式</a:t>
                </a:r>
                <a:r>
                  <a:rPr lang="en-US" altLang="zh-CN" sz="2000" dirty="0">
                    <a:solidFill>
                      <a:schemeClr val="tx1"/>
                    </a:solidFill>
                  </a:rPr>
                  <a:t>3.16</a:t>
                </a:r>
                <a:r>
                  <a:rPr lang="zh-CN" altLang="zh-CN" sz="2000" dirty="0">
                    <a:solidFill>
                      <a:schemeClr val="tx1"/>
                    </a:solidFill>
                  </a:rPr>
                  <a:t>可得</a:t>
                </a:r>
                <a14:m>
                  <m:oMath xmlns:m="http://schemas.openxmlformats.org/officeDocument/2006/math">
                    <m:r>
                      <m:rPr>
                        <m:sty m:val="p"/>
                      </m:rPr>
                      <a:rPr lang="en-US" altLang="zh-CN" sz="2000">
                        <a:solidFill>
                          <a:schemeClr val="tx1"/>
                        </a:solidFill>
                        <a:latin typeface="Cambria Math" panose="02040503050406030204"/>
                      </a:rPr>
                      <m:t>K</m:t>
                    </m:r>
                    <m:r>
                      <a:rPr lang="en-US" altLang="zh-CN" sz="2000">
                        <a:solidFill>
                          <a:schemeClr val="tx1"/>
                        </a:solidFill>
                        <a:latin typeface="Cambria Math" panose="02040503050406030204"/>
                      </a:rPr>
                      <m:t>=</m:t>
                    </m:r>
                    <m:d>
                      <m:dPr>
                        <m:ctrlPr>
                          <a:rPr lang="zh-CN" altLang="zh-CN" sz="2000" i="1">
                            <a:solidFill>
                              <a:schemeClr val="tx1"/>
                            </a:solidFill>
                            <a:latin typeface="Cambria Math" panose="02040503050406030204" pitchFamily="18" charset="0"/>
                          </a:rPr>
                        </m:ctrlPr>
                      </m:dPr>
                      <m:e>
                        <m:r>
                          <a:rPr lang="en-US" altLang="zh-CN" sz="2000">
                            <a:solidFill>
                              <a:schemeClr val="tx1"/>
                            </a:solidFill>
                            <a:latin typeface="Cambria Math" panose="02040503050406030204"/>
                          </a:rPr>
                          <m:t>1</m:t>
                        </m:r>
                        <m:r>
                          <a:rPr lang="en-US" altLang="zh-CN" sz="2000" i="1">
                            <a:solidFill>
                              <a:schemeClr val="tx1"/>
                            </a:solidFill>
                            <a:latin typeface="Cambria Math" panose="02040503050406030204"/>
                          </a:rPr>
                          <m:t>−</m:t>
                        </m:r>
                        <m:r>
                          <m:rPr>
                            <m:sty m:val="p"/>
                          </m:rPr>
                          <a:rPr lang="en-US" altLang="zh-CN" sz="2000">
                            <a:solidFill>
                              <a:schemeClr val="tx1"/>
                            </a:solidFill>
                            <a:latin typeface="Cambria Math" panose="02040503050406030204"/>
                          </a:rPr>
                          <m:t>a</m:t>
                        </m:r>
                      </m:e>
                    </m:d>
                    <m:sSub>
                      <m:sSubPr>
                        <m:ctrlPr>
                          <a:rPr lang="zh-CN" altLang="zh-CN" sz="2000" i="1">
                            <a:solidFill>
                              <a:schemeClr val="tx1"/>
                            </a:solidFill>
                            <a:latin typeface="Cambria Math" panose="02040503050406030204" pitchFamily="18" charset="0"/>
                          </a:rPr>
                        </m:ctrlPr>
                      </m:sSubPr>
                      <m:e>
                        <m:r>
                          <a:rPr lang="en-US" altLang="zh-CN" sz="2000" i="1">
                            <a:solidFill>
                              <a:schemeClr val="tx1"/>
                            </a:solidFill>
                            <a:latin typeface="Cambria Math" panose="02040503050406030204"/>
                          </a:rPr>
                          <m:t>𝐾</m:t>
                        </m:r>
                      </m:e>
                      <m:sub>
                        <m:r>
                          <a:rPr lang="en-US" altLang="zh-CN" sz="2000" i="1">
                            <a:solidFill>
                              <a:schemeClr val="tx1"/>
                            </a:solidFill>
                            <a:latin typeface="Cambria Math" panose="02040503050406030204"/>
                          </a:rPr>
                          <m:t>0</m:t>
                        </m:r>
                      </m:sub>
                    </m:sSub>
                    <m:r>
                      <a:rPr lang="en-US" altLang="zh-CN" sz="2000" i="1">
                        <a:solidFill>
                          <a:schemeClr val="tx1"/>
                        </a:solidFill>
                        <a:latin typeface="Cambria Math" panose="02040503050406030204"/>
                      </a:rPr>
                      <m:t>=</m:t>
                    </m:r>
                    <m:d>
                      <m:dPr>
                        <m:begChr m:val="["/>
                        <m:endChr m:val="]"/>
                        <m:ctrlPr>
                          <a:rPr lang="zh-CN" altLang="zh-CN" sz="2000" i="1">
                            <a:solidFill>
                              <a:schemeClr val="tx1"/>
                            </a:solidFill>
                            <a:latin typeface="Cambria Math" panose="02040503050406030204" pitchFamily="18" charset="0"/>
                          </a:rPr>
                        </m:ctrlPr>
                      </m:dPr>
                      <m:e>
                        <m:r>
                          <a:rPr lang="en-US" altLang="zh-CN" sz="2000" i="1">
                            <a:solidFill>
                              <a:schemeClr val="tx1"/>
                            </a:solidFill>
                            <a:latin typeface="Cambria Math" panose="02040503050406030204"/>
                          </a:rPr>
                          <m:t>1−1+</m:t>
                        </m:r>
                        <m:d>
                          <m:dPr>
                            <m:ctrlPr>
                              <a:rPr lang="zh-CN" altLang="zh-CN" sz="2000" i="1">
                                <a:solidFill>
                                  <a:schemeClr val="tx1"/>
                                </a:solidFill>
                                <a:latin typeface="Cambria Math" panose="02040503050406030204" pitchFamily="18" charset="0"/>
                              </a:rPr>
                            </m:ctrlPr>
                          </m:dPr>
                          <m:e>
                            <m:r>
                              <a:rPr lang="en-US" altLang="zh-CN" sz="2000">
                                <a:solidFill>
                                  <a:schemeClr val="tx1"/>
                                </a:solidFill>
                                <a:latin typeface="Cambria Math" panose="02040503050406030204"/>
                              </a:rPr>
                              <m:t>1</m:t>
                            </m:r>
                            <m:r>
                              <a:rPr lang="zh-CN" altLang="en-US" sz="2000" i="1">
                                <a:solidFill>
                                  <a:schemeClr val="tx1"/>
                                </a:solidFill>
                                <a:latin typeface="Cambria Math" panose="02040503050406030204"/>
                              </a:rPr>
                              <m:t>−</m:t>
                            </m:r>
                            <m:sSub>
                              <m:sSubPr>
                                <m:ctrlPr>
                                  <a:rPr lang="zh-CN" altLang="zh-CN" sz="2000" i="1">
                                    <a:solidFill>
                                      <a:schemeClr val="tx1"/>
                                    </a:solidFill>
                                    <a:latin typeface="Cambria Math" panose="02040503050406030204" pitchFamily="18" charset="0"/>
                                  </a:rPr>
                                </m:ctrlPr>
                              </m:sSubPr>
                              <m:e>
                                <m:r>
                                  <m:rPr>
                                    <m:sty m:val="p"/>
                                  </m:rPr>
                                  <a:rPr lang="en-US" altLang="zh-CN" sz="2000">
                                    <a:solidFill>
                                      <a:schemeClr val="tx1"/>
                                    </a:solidFill>
                                    <a:latin typeface="Cambria Math" panose="02040503050406030204"/>
                                  </a:rPr>
                                  <m:t>a</m:t>
                                </m:r>
                              </m:e>
                              <m:sub>
                                <m:r>
                                  <a:rPr lang="en-US" altLang="zh-CN" sz="2000" i="1">
                                    <a:solidFill>
                                      <a:schemeClr val="tx1"/>
                                    </a:solidFill>
                                    <a:latin typeface="Cambria Math" panose="02040503050406030204"/>
                                  </a:rPr>
                                  <m:t>𝑝</m:t>
                                </m:r>
                              </m:sub>
                            </m:sSub>
                          </m:e>
                        </m:d>
                        <m:d>
                          <m:dPr>
                            <m:ctrlPr>
                              <a:rPr lang="zh-CN" altLang="zh-CN" sz="2000" i="1">
                                <a:solidFill>
                                  <a:schemeClr val="tx1"/>
                                </a:solidFill>
                                <a:latin typeface="Cambria Math" panose="02040503050406030204" pitchFamily="18" charset="0"/>
                              </a:rPr>
                            </m:ctrlPr>
                          </m:dPr>
                          <m:e>
                            <m:r>
                              <a:rPr lang="en-US" altLang="zh-CN" sz="2000">
                                <a:solidFill>
                                  <a:schemeClr val="tx1"/>
                                </a:solidFill>
                                <a:latin typeface="Cambria Math" panose="02040503050406030204"/>
                              </a:rPr>
                              <m:t>1</m:t>
                            </m:r>
                            <m:r>
                              <a:rPr lang="zh-CN" altLang="en-US" sz="2000" i="1">
                                <a:solidFill>
                                  <a:schemeClr val="tx1"/>
                                </a:solidFill>
                                <a:latin typeface="Cambria Math" panose="02040503050406030204"/>
                              </a:rPr>
                              <m:t>−</m:t>
                            </m:r>
                            <m:sSub>
                              <m:sSubPr>
                                <m:ctrlPr>
                                  <a:rPr lang="zh-CN" altLang="zh-CN" sz="2000" i="1">
                                    <a:solidFill>
                                      <a:schemeClr val="tx1"/>
                                    </a:solidFill>
                                    <a:latin typeface="Cambria Math" panose="02040503050406030204" pitchFamily="18" charset="0"/>
                                  </a:rPr>
                                </m:ctrlPr>
                              </m:sSubPr>
                              <m:e>
                                <m:r>
                                  <m:rPr>
                                    <m:sty m:val="p"/>
                                  </m:rPr>
                                  <a:rPr lang="en-US" altLang="zh-CN" sz="2000">
                                    <a:solidFill>
                                      <a:schemeClr val="tx1"/>
                                    </a:solidFill>
                                    <a:latin typeface="Cambria Math" panose="02040503050406030204"/>
                                  </a:rPr>
                                  <m:t>a</m:t>
                                </m:r>
                              </m:e>
                              <m:sub>
                                <m:r>
                                  <a:rPr lang="en-US" altLang="zh-CN" sz="2000" i="1">
                                    <a:solidFill>
                                      <a:schemeClr val="tx1"/>
                                    </a:solidFill>
                                    <a:latin typeface="Cambria Math" panose="02040503050406030204"/>
                                  </a:rPr>
                                  <m:t>𝑞</m:t>
                                </m:r>
                              </m:sub>
                            </m:sSub>
                          </m:e>
                        </m:d>
                      </m:e>
                    </m:d>
                    <m:sSub>
                      <m:sSubPr>
                        <m:ctrlPr>
                          <a:rPr lang="zh-CN" altLang="zh-CN" sz="2000" i="1">
                            <a:solidFill>
                              <a:schemeClr val="tx1"/>
                            </a:solidFill>
                            <a:latin typeface="Cambria Math" panose="02040503050406030204" pitchFamily="18" charset="0"/>
                          </a:rPr>
                        </m:ctrlPr>
                      </m:sSubPr>
                      <m:e>
                        <m:r>
                          <a:rPr lang="en-US" altLang="zh-CN" sz="2000" i="1">
                            <a:solidFill>
                              <a:schemeClr val="tx1"/>
                            </a:solidFill>
                            <a:latin typeface="Cambria Math" panose="02040503050406030204"/>
                          </a:rPr>
                          <m:t>𝐾</m:t>
                        </m:r>
                      </m:e>
                      <m:sub>
                        <m:r>
                          <a:rPr lang="en-US" altLang="zh-CN" sz="2000" i="1">
                            <a:solidFill>
                              <a:schemeClr val="tx1"/>
                            </a:solidFill>
                            <a:latin typeface="Cambria Math" panose="02040503050406030204"/>
                          </a:rPr>
                          <m:t>0</m:t>
                        </m:r>
                      </m:sub>
                    </m:sSub>
                    <m:r>
                      <a:rPr lang="en-US" altLang="zh-CN" sz="2000" i="1">
                        <a:solidFill>
                          <a:schemeClr val="tx1"/>
                        </a:solidFill>
                        <a:latin typeface="Cambria Math" panose="02040503050406030204"/>
                      </a:rPr>
                      <m:t>=</m:t>
                    </m:r>
                    <m:d>
                      <m:dPr>
                        <m:ctrlPr>
                          <a:rPr lang="zh-CN" altLang="zh-CN" sz="2000" i="1">
                            <a:solidFill>
                              <a:schemeClr val="tx1"/>
                            </a:solidFill>
                            <a:latin typeface="Cambria Math" panose="02040503050406030204" pitchFamily="18" charset="0"/>
                          </a:rPr>
                        </m:ctrlPr>
                      </m:dPr>
                      <m:e>
                        <m:r>
                          <a:rPr lang="en-US" altLang="zh-CN" sz="2000" i="1">
                            <a:solidFill>
                              <a:schemeClr val="tx1"/>
                            </a:solidFill>
                            <a:latin typeface="Cambria Math" panose="02040503050406030204"/>
                          </a:rPr>
                          <m:t>1−</m:t>
                        </m:r>
                        <m:f>
                          <m:fPr>
                            <m:ctrlPr>
                              <a:rPr lang="zh-CN" altLang="zh-CN" sz="2000" i="1">
                                <a:solidFill>
                                  <a:schemeClr val="tx1"/>
                                </a:solidFill>
                                <a:latin typeface="Cambria Math" panose="02040503050406030204" pitchFamily="18" charset="0"/>
                              </a:rPr>
                            </m:ctrlPr>
                          </m:fPr>
                          <m:num>
                            <m:r>
                              <a:rPr lang="en-US" altLang="zh-CN" sz="2000" i="1">
                                <a:solidFill>
                                  <a:schemeClr val="tx1"/>
                                </a:solidFill>
                                <a:latin typeface="Cambria Math" panose="02040503050406030204"/>
                              </a:rPr>
                              <m:t>𝑅</m:t>
                            </m:r>
                          </m:num>
                          <m:den>
                            <m:sSub>
                              <m:sSubPr>
                                <m:ctrlPr>
                                  <a:rPr lang="zh-CN" altLang="zh-CN" sz="2000" i="1">
                                    <a:solidFill>
                                      <a:schemeClr val="tx1"/>
                                    </a:solidFill>
                                    <a:latin typeface="Cambria Math" panose="02040503050406030204" pitchFamily="18" charset="0"/>
                                  </a:rPr>
                                </m:ctrlPr>
                              </m:sSubPr>
                              <m:e>
                                <m:r>
                                  <a:rPr lang="en-US" altLang="zh-CN" sz="2000" i="1">
                                    <a:solidFill>
                                      <a:schemeClr val="tx1"/>
                                    </a:solidFill>
                                    <a:latin typeface="Cambria Math" panose="02040503050406030204"/>
                                  </a:rPr>
                                  <m:t>𝐾</m:t>
                                </m:r>
                              </m:e>
                              <m:sub>
                                <m:r>
                                  <a:rPr lang="en-US" altLang="zh-CN" sz="2000" i="1">
                                    <a:solidFill>
                                      <a:schemeClr val="tx1"/>
                                    </a:solidFill>
                                    <a:latin typeface="Cambria Math" panose="02040503050406030204"/>
                                  </a:rPr>
                                  <m:t>1</m:t>
                                </m:r>
                              </m:sub>
                            </m:sSub>
                          </m:den>
                        </m:f>
                      </m:e>
                    </m:d>
                    <m:d>
                      <m:dPr>
                        <m:ctrlPr>
                          <a:rPr lang="zh-CN" altLang="zh-CN" sz="2000" i="1">
                            <a:solidFill>
                              <a:schemeClr val="tx1"/>
                            </a:solidFill>
                            <a:latin typeface="Cambria Math" panose="02040503050406030204" pitchFamily="18" charset="0"/>
                          </a:rPr>
                        </m:ctrlPr>
                      </m:dPr>
                      <m:e>
                        <m:r>
                          <a:rPr lang="en-US" altLang="zh-CN" sz="2000" i="1">
                            <a:solidFill>
                              <a:schemeClr val="tx1"/>
                            </a:solidFill>
                            <a:latin typeface="Cambria Math" panose="02040503050406030204"/>
                          </a:rPr>
                          <m:t>1−</m:t>
                        </m:r>
                        <m:f>
                          <m:fPr>
                            <m:ctrlPr>
                              <a:rPr lang="zh-CN" altLang="zh-CN" sz="2000" i="1">
                                <a:solidFill>
                                  <a:schemeClr val="tx1"/>
                                </a:solidFill>
                                <a:latin typeface="Cambria Math" panose="02040503050406030204" pitchFamily="18" charset="0"/>
                              </a:rPr>
                            </m:ctrlPr>
                          </m:fPr>
                          <m:num>
                            <m:sSub>
                              <m:sSubPr>
                                <m:ctrlPr>
                                  <a:rPr lang="zh-CN" altLang="zh-CN" sz="2000" i="1">
                                    <a:solidFill>
                                      <a:schemeClr val="tx1"/>
                                    </a:solidFill>
                                    <a:latin typeface="Cambria Math" panose="02040503050406030204" pitchFamily="18" charset="0"/>
                                  </a:rPr>
                                </m:ctrlPr>
                              </m:sSubPr>
                              <m:e>
                                <m:r>
                                  <a:rPr lang="en-US" altLang="zh-CN" sz="2000" i="1">
                                    <a:solidFill>
                                      <a:schemeClr val="tx1"/>
                                    </a:solidFill>
                                    <a:latin typeface="Cambria Math" panose="02040503050406030204"/>
                                  </a:rPr>
                                  <m:t>𝐾</m:t>
                                </m:r>
                              </m:e>
                              <m:sub>
                                <m:r>
                                  <a:rPr lang="en-US" altLang="zh-CN" sz="2000" i="1">
                                    <a:solidFill>
                                      <a:schemeClr val="tx1"/>
                                    </a:solidFill>
                                    <a:latin typeface="Cambria Math" panose="02040503050406030204"/>
                                  </a:rPr>
                                  <m:t>0</m:t>
                                </m:r>
                              </m:sub>
                            </m:sSub>
                            <m:r>
                              <a:rPr lang="en-US" altLang="zh-CN" sz="2000" i="1">
                                <a:solidFill>
                                  <a:schemeClr val="tx1"/>
                                </a:solidFill>
                                <a:latin typeface="Cambria Math" panose="02040503050406030204"/>
                              </a:rPr>
                              <m:t>−</m:t>
                            </m:r>
                            <m:sSub>
                              <m:sSubPr>
                                <m:ctrlPr>
                                  <a:rPr lang="zh-CN" altLang="zh-CN" sz="2000" i="1">
                                    <a:solidFill>
                                      <a:schemeClr val="tx1"/>
                                    </a:solidFill>
                                    <a:latin typeface="Cambria Math" panose="02040503050406030204" pitchFamily="18" charset="0"/>
                                  </a:rPr>
                                </m:ctrlPr>
                              </m:sSubPr>
                              <m:e>
                                <m:r>
                                  <a:rPr lang="en-US" altLang="zh-CN" sz="2000" i="1">
                                    <a:solidFill>
                                      <a:schemeClr val="tx1"/>
                                    </a:solidFill>
                                    <a:latin typeface="Cambria Math" panose="02040503050406030204"/>
                                  </a:rPr>
                                  <m:t>𝐾</m:t>
                                </m:r>
                              </m:e>
                              <m:sub>
                                <m:r>
                                  <a:rPr lang="en-US" altLang="zh-CN" sz="2000" i="1">
                                    <a:solidFill>
                                      <a:schemeClr val="tx1"/>
                                    </a:solidFill>
                                    <a:latin typeface="Cambria Math" panose="02040503050406030204"/>
                                  </a:rPr>
                                  <m:t>1</m:t>
                                </m:r>
                              </m:sub>
                            </m:sSub>
                          </m:num>
                          <m:den>
                            <m:sSub>
                              <m:sSubPr>
                                <m:ctrlPr>
                                  <a:rPr lang="zh-CN" altLang="zh-CN" sz="2000" i="1">
                                    <a:solidFill>
                                      <a:schemeClr val="tx1"/>
                                    </a:solidFill>
                                    <a:latin typeface="Cambria Math" panose="02040503050406030204" pitchFamily="18" charset="0"/>
                                  </a:rPr>
                                </m:ctrlPr>
                              </m:sSubPr>
                              <m:e>
                                <m:r>
                                  <a:rPr lang="en-US" altLang="zh-CN" sz="2000" i="1">
                                    <a:solidFill>
                                      <a:schemeClr val="tx1"/>
                                    </a:solidFill>
                                    <a:latin typeface="Cambria Math" panose="02040503050406030204"/>
                                  </a:rPr>
                                  <m:t>𝐾</m:t>
                                </m:r>
                              </m:e>
                              <m:sub>
                                <m:r>
                                  <a:rPr lang="en-US" altLang="zh-CN" sz="2000" i="1">
                                    <a:solidFill>
                                      <a:schemeClr val="tx1"/>
                                    </a:solidFill>
                                    <a:latin typeface="Cambria Math" panose="02040503050406030204"/>
                                  </a:rPr>
                                  <m:t>1</m:t>
                                </m:r>
                              </m:sub>
                            </m:sSub>
                          </m:den>
                        </m:f>
                      </m:e>
                    </m:d>
                    <m:sSub>
                      <m:sSubPr>
                        <m:ctrlPr>
                          <a:rPr lang="zh-CN" altLang="zh-CN" sz="2000" i="1">
                            <a:solidFill>
                              <a:schemeClr val="tx1"/>
                            </a:solidFill>
                            <a:latin typeface="Cambria Math" panose="02040503050406030204" pitchFamily="18" charset="0"/>
                          </a:rPr>
                        </m:ctrlPr>
                      </m:sSubPr>
                      <m:e>
                        <m:r>
                          <a:rPr lang="en-US" altLang="zh-CN" sz="2000" i="1">
                            <a:solidFill>
                              <a:schemeClr val="tx1"/>
                            </a:solidFill>
                            <a:latin typeface="Cambria Math" panose="02040503050406030204"/>
                          </a:rPr>
                          <m:t>𝐾</m:t>
                        </m:r>
                      </m:e>
                      <m:sub>
                        <m:r>
                          <a:rPr lang="en-US" altLang="zh-CN" sz="2000" i="1">
                            <a:solidFill>
                              <a:schemeClr val="tx1"/>
                            </a:solidFill>
                            <a:latin typeface="Cambria Math" panose="02040503050406030204"/>
                          </a:rPr>
                          <m:t>0</m:t>
                        </m:r>
                      </m:sub>
                    </m:sSub>
                    <m:r>
                      <a:rPr lang="en-US" altLang="zh-CN" sz="2000" i="1">
                        <a:solidFill>
                          <a:schemeClr val="tx1"/>
                        </a:solidFill>
                        <a:latin typeface="Cambria Math" panose="02040503050406030204"/>
                      </a:rPr>
                      <m:t>=</m:t>
                    </m:r>
                    <m:sSub>
                      <m:sSubPr>
                        <m:ctrlPr>
                          <a:rPr lang="zh-CN" altLang="zh-CN" sz="2000" i="1">
                            <a:solidFill>
                              <a:schemeClr val="tx1"/>
                            </a:solidFill>
                            <a:latin typeface="Cambria Math" panose="02040503050406030204" pitchFamily="18" charset="0"/>
                          </a:rPr>
                        </m:ctrlPr>
                      </m:sSubPr>
                      <m:e>
                        <m:r>
                          <a:rPr lang="en-US" altLang="zh-CN" sz="2000" i="1">
                            <a:solidFill>
                              <a:schemeClr val="tx1"/>
                            </a:solidFill>
                            <a:latin typeface="Cambria Math" panose="02040503050406030204"/>
                          </a:rPr>
                          <m:t>𝐾</m:t>
                        </m:r>
                      </m:e>
                      <m:sub>
                        <m:r>
                          <a:rPr lang="en-US" altLang="zh-CN" sz="2000" i="1">
                            <a:solidFill>
                              <a:schemeClr val="tx1"/>
                            </a:solidFill>
                            <a:latin typeface="Cambria Math" panose="02040503050406030204"/>
                          </a:rPr>
                          <m:t>1</m:t>
                        </m:r>
                      </m:sub>
                    </m:sSub>
                    <m:r>
                      <a:rPr lang="en-US" altLang="zh-CN" sz="2000" i="1">
                        <a:solidFill>
                          <a:schemeClr val="tx1"/>
                        </a:solidFill>
                        <a:latin typeface="Cambria Math" panose="02040503050406030204"/>
                      </a:rPr>
                      <m:t>−</m:t>
                    </m:r>
                    <m:r>
                      <a:rPr lang="en-US" altLang="zh-CN" sz="2000" i="1">
                        <a:solidFill>
                          <a:schemeClr val="tx1"/>
                        </a:solidFill>
                        <a:latin typeface="Cambria Math" panose="02040503050406030204"/>
                      </a:rPr>
                      <m:t>𝑅</m:t>
                    </m:r>
                  </m:oMath>
                </a14:m>
                <a:endParaRPr lang="en-US" altLang="zh-CN" sz="2000" dirty="0">
                  <a:solidFill>
                    <a:schemeClr val="tx1"/>
                  </a:solidFill>
                  <a:latin typeface="微软雅黑" panose="020B0503020204020204" pitchFamily="34" charset="-122"/>
                </a:endParaRPr>
              </a:p>
            </p:txBody>
          </p:sp>
        </mc:Choice>
        <mc:Fallback xmlns="">
          <p:sp>
            <p:nvSpPr>
              <p:cNvPr id="43" name="文本框 20"/>
              <p:cNvSpPr txBox="1">
                <a:spLocks noRot="1" noChangeAspect="1" noMove="1" noResize="1" noEditPoints="1" noAdjustHandles="1" noChangeArrowheads="1" noChangeShapeType="1" noTextEdit="1"/>
              </p:cNvSpPr>
              <p:nvPr/>
            </p:nvSpPr>
            <p:spPr>
              <a:xfrm>
                <a:off x="589521" y="1647772"/>
                <a:ext cx="11148454" cy="3508140"/>
              </a:xfrm>
              <a:prstGeom prst="rect">
                <a:avLst/>
              </a:prstGeom>
              <a:blipFill rotWithShape="1">
                <a:blip r:embed="rId2"/>
                <a:stretch>
                  <a:fillRect l="-2" t="-17" b="-1366"/>
                </a:stretch>
              </a:blipFill>
            </p:spPr>
            <p:txBody>
              <a:bodyPr/>
              <a:lstStyle/>
              <a:p>
                <a:r>
                  <a:rPr lang="zh-CN" altLang="en-US">
                    <a:noFill/>
                  </a:rPr>
                  <a:t> </a:t>
                </a:r>
              </a:p>
            </p:txBody>
          </p:sp>
        </mc:Fallback>
      </mc:AlternateContent>
      <p:sp>
        <p:nvSpPr>
          <p:cNvPr id="44" name="矩形 43"/>
          <p:cNvSpPr/>
          <p:nvPr/>
        </p:nvSpPr>
        <p:spPr>
          <a:xfrm>
            <a:off x="0" y="6172086"/>
            <a:ext cx="12192000" cy="750207"/>
          </a:xfrm>
          <a:prstGeom prst="rect">
            <a:avLst/>
          </a:prstGeom>
          <a:solidFill>
            <a:srgbClr val="DDDDD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45" name="矩形 44"/>
          <p:cNvSpPr/>
          <p:nvPr/>
        </p:nvSpPr>
        <p:spPr>
          <a:xfrm>
            <a:off x="527795" y="1225286"/>
            <a:ext cx="4082305" cy="422486"/>
          </a:xfrm>
          <a:prstGeom prst="rect">
            <a:avLst/>
          </a:prstGeom>
          <a:solidFill>
            <a:srgbClr val="92D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46" name="矩形 45"/>
          <p:cNvSpPr/>
          <p:nvPr/>
        </p:nvSpPr>
        <p:spPr>
          <a:xfrm>
            <a:off x="29281" y="6182642"/>
            <a:ext cx="12192000" cy="174111"/>
          </a:xfrm>
          <a:prstGeom prst="rect">
            <a:avLst/>
          </a:prstGeom>
          <a:solidFill>
            <a:srgbClr val="F69200">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 name="TextBox 2"/>
          <p:cNvSpPr txBox="1"/>
          <p:nvPr/>
        </p:nvSpPr>
        <p:spPr>
          <a:xfrm>
            <a:off x="1464047" y="1219994"/>
            <a:ext cx="2209800" cy="461665"/>
          </a:xfrm>
          <a:prstGeom prst="rect">
            <a:avLst/>
          </a:prstGeom>
          <a:noFill/>
        </p:spPr>
        <p:txBody>
          <a:bodyPr wrap="square" rtlCol="0">
            <a:spAutoFit/>
          </a:bodyPr>
          <a:lstStyle/>
          <a:p>
            <a:pPr algn="ctr"/>
            <a:r>
              <a:rPr lang="en-US" altLang="zh-CN" dirty="0"/>
              <a:t>1.</a:t>
            </a:r>
            <a:r>
              <a:rPr lang="zh-CN" altLang="en-US" dirty="0"/>
              <a:t>设备的磨损</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6975" y="5052946"/>
            <a:ext cx="5164666" cy="1120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灯片编号占位符 4">
            <a:extLst>
              <a:ext uri="{FF2B5EF4-FFF2-40B4-BE49-F238E27FC236}">
                <a16:creationId xmlns:a16="http://schemas.microsoft.com/office/drawing/2014/main" id="{C9494FD3-BD41-4FF1-B3CC-0742FA0AF84F}"/>
              </a:ext>
            </a:extLst>
          </p:cNvPr>
          <p:cNvSpPr>
            <a:spLocks noGrp="1"/>
          </p:cNvSpPr>
          <p:nvPr>
            <p:ph type="sldNum" sz="quarter" idx="12"/>
          </p:nvPr>
        </p:nvSpPr>
        <p:spPr/>
        <p:txBody>
          <a:bodyPr/>
          <a:lstStyle/>
          <a:p>
            <a:fld id="{B6F15528-21DE-4FAA-801E-634DDDAF4B2B}" type="slidenum">
              <a:rPr lang="en-US" smtClean="0"/>
              <a:t>243</a:t>
            </a:fld>
            <a:endParaRPr lang="en-US" dirty="0"/>
          </a:p>
        </p:txBody>
      </p:sp>
      <p:sp>
        <p:nvSpPr>
          <p:cNvPr id="11" name="灯片编号占位符 8">
            <a:extLst>
              <a:ext uri="{FF2B5EF4-FFF2-40B4-BE49-F238E27FC236}">
                <a16:creationId xmlns:a16="http://schemas.microsoft.com/office/drawing/2014/main" id="{8A4AB607-FA5B-4AC8-B910-469413800CF3}"/>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243</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098"/>
                                        </p:tgtEl>
                                        <p:attrNameLst>
                                          <p:attrName>style.visibility</p:attrName>
                                        </p:attrNameLst>
                                      </p:cBhvr>
                                      <p:to>
                                        <p:strVal val="visible"/>
                                      </p:to>
                                    </p:set>
                                    <p:anim calcmode="lin" valueType="num">
                                      <p:cBhvr additive="base">
                                        <p:cTn id="35" dur="500" fill="hold"/>
                                        <p:tgtEl>
                                          <p:spTgt spid="4098"/>
                                        </p:tgtEl>
                                        <p:attrNameLst>
                                          <p:attrName>ppt_x</p:attrName>
                                        </p:attrNameLst>
                                      </p:cBhvr>
                                      <p:tavLst>
                                        <p:tav tm="0">
                                          <p:val>
                                            <p:strVal val="#ppt_x"/>
                                          </p:val>
                                        </p:tav>
                                        <p:tav tm="100000">
                                          <p:val>
                                            <p:strVal val="#ppt_x"/>
                                          </p:val>
                                        </p:tav>
                                      </p:tavLst>
                                    </p:anim>
                                    <p:anim calcmode="lin" valueType="num">
                                      <p:cBhvr additive="base">
                                        <p:cTn id="36"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1897589"/>
            <a:ext cx="12192000" cy="3284805"/>
          </a:xfrm>
          <a:prstGeom prst="rect">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2" name="标题 1"/>
          <p:cNvSpPr>
            <a:spLocks noGrp="1"/>
          </p:cNvSpPr>
          <p:nvPr>
            <p:ph type="title"/>
          </p:nvPr>
        </p:nvSpPr>
        <p:spPr/>
        <p:txBody>
          <a:bodyPr/>
          <a:lstStyle/>
          <a:p>
            <a:r>
              <a:rPr lang="en-US" altLang="zh-CN" dirty="0"/>
              <a:t>3.2.4 </a:t>
            </a:r>
            <a:r>
              <a:rPr lang="zh-CN" altLang="en-US" dirty="0"/>
              <a:t> 设备的磨损与折旧</a:t>
            </a:r>
          </a:p>
        </p:txBody>
      </p:sp>
      <p:cxnSp>
        <p:nvCxnSpPr>
          <p:cNvPr id="42" name="直接连接符 41"/>
          <p:cNvCxnSpPr/>
          <p:nvPr/>
        </p:nvCxnSpPr>
        <p:spPr>
          <a:xfrm>
            <a:off x="0" y="1436529"/>
            <a:ext cx="12192000" cy="0"/>
          </a:xfrm>
          <a:prstGeom prst="line">
            <a:avLst/>
          </a:prstGeom>
          <a:noFill/>
          <a:ln w="57150" cap="flat" cmpd="sng" algn="ctr">
            <a:solidFill>
              <a:srgbClr val="F69200"/>
            </a:solidFill>
            <a:prstDash val="solid"/>
            <a:miter lim="800000"/>
          </a:ln>
          <a:effectLst/>
        </p:spPr>
      </p:cxnSp>
      <p:sp>
        <p:nvSpPr>
          <p:cNvPr id="43" name="文本框 20"/>
          <p:cNvSpPr txBox="1"/>
          <p:nvPr/>
        </p:nvSpPr>
        <p:spPr>
          <a:xfrm>
            <a:off x="1134110" y="2385829"/>
            <a:ext cx="10210800" cy="2308324"/>
          </a:xfrm>
          <a:prstGeom prst="rect">
            <a:avLst/>
          </a:prstGeom>
          <a:noFill/>
        </p:spPr>
        <p:txBody>
          <a:bodyPr wrap="square" rtlCol="0">
            <a:spAutoFit/>
          </a:bodyPr>
          <a:lstStyle/>
          <a:p>
            <a:pPr>
              <a:lnSpc>
                <a:spcPct val="150000"/>
              </a:lnSpc>
            </a:pPr>
            <a:r>
              <a:rPr lang="en-US" altLang="zh-CN" dirty="0">
                <a:solidFill>
                  <a:schemeClr val="bg1"/>
                </a:solidFill>
                <a:latin typeface="微软雅黑" panose="020B0503020204020204" pitchFamily="34" charset="-122"/>
              </a:rPr>
              <a:t>【</a:t>
            </a:r>
            <a:r>
              <a:rPr lang="zh-CN" altLang="en-US" dirty="0">
                <a:solidFill>
                  <a:schemeClr val="bg1"/>
                </a:solidFill>
                <a:latin typeface="微软雅黑" panose="020B0503020204020204" pitchFamily="34" charset="-122"/>
              </a:rPr>
              <a:t>例</a:t>
            </a:r>
            <a:r>
              <a:rPr lang="en-US" altLang="zh-CN" dirty="0">
                <a:solidFill>
                  <a:schemeClr val="bg1"/>
                </a:solidFill>
                <a:latin typeface="微软雅黑" panose="020B0503020204020204" pitchFamily="34" charset="-122"/>
              </a:rPr>
              <a:t>3.3】</a:t>
            </a:r>
            <a:r>
              <a:rPr lang="zh-CN" altLang="zh-CN" dirty="0">
                <a:solidFill>
                  <a:schemeClr val="bg1"/>
                </a:solidFill>
              </a:rPr>
              <a:t>某</a:t>
            </a:r>
            <a:r>
              <a:rPr lang="en-US" altLang="zh-CN" dirty="0">
                <a:solidFill>
                  <a:schemeClr val="bg1"/>
                </a:solidFill>
              </a:rPr>
              <a:t>IT</a:t>
            </a:r>
            <a:r>
              <a:rPr lang="zh-CN" altLang="zh-CN" dirty="0">
                <a:solidFill>
                  <a:schemeClr val="bg1"/>
                </a:solidFill>
              </a:rPr>
              <a:t>企业原始购买价值为</a:t>
            </a:r>
            <a:r>
              <a:rPr lang="en-US" altLang="zh-CN" dirty="0">
                <a:solidFill>
                  <a:schemeClr val="bg1"/>
                </a:solidFill>
              </a:rPr>
              <a:t>23000</a:t>
            </a:r>
            <a:r>
              <a:rPr lang="zh-CN" altLang="zh-CN" dirty="0">
                <a:solidFill>
                  <a:schemeClr val="bg1"/>
                </a:solidFill>
              </a:rPr>
              <a:t>元的</a:t>
            </a:r>
            <a:r>
              <a:rPr lang="en-US" altLang="zh-CN" dirty="0">
                <a:solidFill>
                  <a:schemeClr val="bg1"/>
                </a:solidFill>
              </a:rPr>
              <a:t>A</a:t>
            </a:r>
            <a:r>
              <a:rPr lang="zh-CN" altLang="zh-CN" dirty="0">
                <a:solidFill>
                  <a:schemeClr val="bg1"/>
                </a:solidFill>
              </a:rPr>
              <a:t>电子设备在使用过程中发生磨损，需要修理，修理费用</a:t>
            </a:r>
            <a:r>
              <a:rPr lang="en-US" altLang="zh-CN" dirty="0">
                <a:solidFill>
                  <a:schemeClr val="bg1"/>
                </a:solidFill>
              </a:rPr>
              <a:t>4000</a:t>
            </a:r>
            <a:r>
              <a:rPr lang="zh-CN" altLang="zh-CN" dirty="0">
                <a:solidFill>
                  <a:schemeClr val="bg1"/>
                </a:solidFill>
              </a:rPr>
              <a:t>元，若重置同类设备价值为</a:t>
            </a:r>
            <a:r>
              <a:rPr lang="en-US" altLang="zh-CN" dirty="0">
                <a:solidFill>
                  <a:schemeClr val="bg1"/>
                </a:solidFill>
              </a:rPr>
              <a:t>20000</a:t>
            </a:r>
            <a:r>
              <a:rPr lang="zh-CN" altLang="zh-CN" dirty="0">
                <a:solidFill>
                  <a:schemeClr val="bg1"/>
                </a:solidFill>
              </a:rPr>
              <a:t>元，新旧设备生产率及单位产品消耗是相同的，试求该电子设备的综合磨损程度及其剩余价值。</a:t>
            </a:r>
            <a:endParaRPr lang="en-US" altLang="zh-CN" dirty="0">
              <a:solidFill>
                <a:schemeClr val="bg1"/>
              </a:solidFill>
              <a:latin typeface="微软雅黑" panose="020B0503020204020204" pitchFamily="34" charset="-122"/>
            </a:endParaRPr>
          </a:p>
        </p:txBody>
      </p:sp>
      <p:sp>
        <p:nvSpPr>
          <p:cNvPr id="44" name="矩形 43"/>
          <p:cNvSpPr/>
          <p:nvPr/>
        </p:nvSpPr>
        <p:spPr>
          <a:xfrm>
            <a:off x="0" y="6172086"/>
            <a:ext cx="12192000" cy="750207"/>
          </a:xfrm>
          <a:prstGeom prst="rect">
            <a:avLst/>
          </a:prstGeom>
          <a:solidFill>
            <a:srgbClr val="DDDDD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45" name="矩形 44"/>
          <p:cNvSpPr/>
          <p:nvPr/>
        </p:nvSpPr>
        <p:spPr>
          <a:xfrm>
            <a:off x="527795" y="1225286"/>
            <a:ext cx="4082305" cy="422486"/>
          </a:xfrm>
          <a:prstGeom prst="rect">
            <a:avLst/>
          </a:prstGeom>
          <a:solidFill>
            <a:srgbClr val="92D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46" name="矩形 45"/>
          <p:cNvSpPr/>
          <p:nvPr/>
        </p:nvSpPr>
        <p:spPr>
          <a:xfrm>
            <a:off x="29281" y="6182642"/>
            <a:ext cx="12192000" cy="174111"/>
          </a:xfrm>
          <a:prstGeom prst="rect">
            <a:avLst/>
          </a:prstGeom>
          <a:solidFill>
            <a:srgbClr val="F69200">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 name="TextBox 2"/>
          <p:cNvSpPr txBox="1"/>
          <p:nvPr/>
        </p:nvSpPr>
        <p:spPr>
          <a:xfrm>
            <a:off x="1464047" y="1219994"/>
            <a:ext cx="2209800" cy="461665"/>
          </a:xfrm>
          <a:prstGeom prst="rect">
            <a:avLst/>
          </a:prstGeom>
          <a:noFill/>
        </p:spPr>
        <p:txBody>
          <a:bodyPr wrap="square" rtlCol="0">
            <a:spAutoFit/>
          </a:bodyPr>
          <a:lstStyle/>
          <a:p>
            <a:pPr algn="ctr"/>
            <a:r>
              <a:rPr lang="en-US" altLang="zh-CN" dirty="0"/>
              <a:t>1.</a:t>
            </a:r>
            <a:r>
              <a:rPr lang="zh-CN" altLang="en-US" dirty="0"/>
              <a:t>设备的磨损</a:t>
            </a:r>
          </a:p>
        </p:txBody>
      </p:sp>
      <p:sp>
        <p:nvSpPr>
          <p:cNvPr id="5" name="灯片编号占位符 4">
            <a:extLst>
              <a:ext uri="{FF2B5EF4-FFF2-40B4-BE49-F238E27FC236}">
                <a16:creationId xmlns:a16="http://schemas.microsoft.com/office/drawing/2014/main" id="{9BF4C421-CFD9-4192-91D2-ADCCD22AC08D}"/>
              </a:ext>
            </a:extLst>
          </p:cNvPr>
          <p:cNvSpPr>
            <a:spLocks noGrp="1"/>
          </p:cNvSpPr>
          <p:nvPr>
            <p:ph type="sldNum" sz="quarter" idx="12"/>
          </p:nvPr>
        </p:nvSpPr>
        <p:spPr/>
        <p:txBody>
          <a:bodyPr/>
          <a:lstStyle/>
          <a:p>
            <a:fld id="{B6F15528-21DE-4FAA-801E-634DDDAF4B2B}" type="slidenum">
              <a:rPr lang="en-US" smtClean="0"/>
              <a:t>244</a:t>
            </a:fld>
            <a:endParaRPr lang="en-US" dirty="0"/>
          </a:p>
        </p:txBody>
      </p:sp>
      <p:sp>
        <p:nvSpPr>
          <p:cNvPr id="11" name="灯片编号占位符 8">
            <a:extLst>
              <a:ext uri="{FF2B5EF4-FFF2-40B4-BE49-F238E27FC236}">
                <a16:creationId xmlns:a16="http://schemas.microsoft.com/office/drawing/2014/main" id="{CBBD6BA7-8C65-450C-ACB0-B378CE5B43F9}"/>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244</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3.2.4 </a:t>
            </a:r>
            <a:r>
              <a:rPr lang="zh-CN" altLang="en-US" dirty="0"/>
              <a:t> 设备的磨损与折旧</a:t>
            </a:r>
          </a:p>
        </p:txBody>
      </p:sp>
      <p:cxnSp>
        <p:nvCxnSpPr>
          <p:cNvPr id="42" name="直接连接符 41"/>
          <p:cNvCxnSpPr/>
          <p:nvPr/>
        </p:nvCxnSpPr>
        <p:spPr>
          <a:xfrm>
            <a:off x="0" y="1207929"/>
            <a:ext cx="12192000" cy="0"/>
          </a:xfrm>
          <a:prstGeom prst="line">
            <a:avLst/>
          </a:prstGeom>
          <a:noFill/>
          <a:ln w="57150" cap="flat" cmpd="sng" algn="ctr">
            <a:solidFill>
              <a:srgbClr val="F69200"/>
            </a:solidFill>
            <a:prstDash val="solid"/>
            <a:miter lim="800000"/>
          </a:ln>
          <a:effectLst/>
        </p:spPr>
      </p:cxnSp>
      <mc:AlternateContent xmlns:mc="http://schemas.openxmlformats.org/markup-compatibility/2006" xmlns:a14="http://schemas.microsoft.com/office/drawing/2010/main">
        <mc:Choice Requires="a14">
          <p:sp>
            <p:nvSpPr>
              <p:cNvPr id="43" name="文本框 20"/>
              <p:cNvSpPr txBox="1"/>
              <p:nvPr/>
            </p:nvSpPr>
            <p:spPr>
              <a:xfrm>
                <a:off x="1117600" y="1493402"/>
                <a:ext cx="10210800" cy="4616841"/>
              </a:xfrm>
              <a:prstGeom prst="rect">
                <a:avLst/>
              </a:prstGeom>
              <a:noFill/>
            </p:spPr>
            <p:txBody>
              <a:bodyPr wrap="square" rtlCol="0">
                <a:spAutoFit/>
              </a:bodyPr>
              <a:lstStyle/>
              <a:p>
                <a:r>
                  <a:rPr lang="zh-CN" altLang="en-US" dirty="0"/>
                  <a:t>解：</a:t>
                </a:r>
                <a:r>
                  <a:rPr lang="zh-CN" altLang="zh-CN" dirty="0"/>
                  <a:t>由题意可知</a:t>
                </a:r>
                <a:r>
                  <a:rPr lang="en-US" altLang="zh-CN" i="1" dirty="0"/>
                  <a:t>K</a:t>
                </a:r>
                <a:r>
                  <a:rPr lang="en-US" altLang="zh-CN" i="1" baseline="-25000" dirty="0"/>
                  <a:t>0</a:t>
                </a:r>
                <a:r>
                  <a:rPr lang="en-US" altLang="zh-CN" dirty="0"/>
                  <a:t>=23000</a:t>
                </a:r>
                <a:r>
                  <a:rPr lang="zh-CN" altLang="zh-CN" dirty="0"/>
                  <a:t>（元），</a:t>
                </a:r>
                <a:r>
                  <a:rPr lang="en-US" altLang="zh-CN" i="1" dirty="0"/>
                  <a:t>R</a:t>
                </a:r>
                <a:r>
                  <a:rPr lang="en-US" altLang="zh-CN" dirty="0"/>
                  <a:t>=4000</a:t>
                </a:r>
                <a:r>
                  <a:rPr lang="zh-CN" altLang="zh-CN" dirty="0"/>
                  <a:t>（元），</a:t>
                </a:r>
                <a:r>
                  <a:rPr lang="en-US" altLang="zh-CN" i="1" dirty="0"/>
                  <a:t>K</a:t>
                </a:r>
                <a:r>
                  <a:rPr lang="en-US" altLang="zh-CN" i="1" baseline="-25000" dirty="0"/>
                  <a:t>1</a:t>
                </a:r>
                <a:r>
                  <a:rPr lang="en-US" altLang="zh-CN" dirty="0"/>
                  <a:t>=20000</a:t>
                </a:r>
                <a:r>
                  <a:rPr lang="zh-CN" altLang="zh-CN" dirty="0"/>
                  <a:t>（元）</a:t>
                </a:r>
              </a:p>
              <a:p>
                <a:r>
                  <a:rPr lang="zh-CN" altLang="zh-CN" dirty="0"/>
                  <a:t>由公式</a:t>
                </a:r>
                <a:r>
                  <a:rPr lang="en-US" altLang="zh-CN" dirty="0"/>
                  <a:t>3.13</a:t>
                </a:r>
                <a:r>
                  <a:rPr lang="zh-CN" altLang="zh-CN" dirty="0"/>
                  <a:t>可得</a:t>
                </a:r>
                <a:r>
                  <a:rPr lang="en-US" altLang="zh-CN" dirty="0"/>
                  <a:t>A</a:t>
                </a:r>
                <a:r>
                  <a:rPr lang="zh-CN" altLang="zh-CN" dirty="0"/>
                  <a:t>电子设备的有形磨损程度：</a:t>
                </a:r>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charset="0"/>
                            </a:rPr>
                            <m:t>α</m:t>
                          </m:r>
                        </m:e>
                        <m:sub>
                          <m:r>
                            <a:rPr lang="en-US" altLang="zh-CN" i="1">
                              <a:latin typeface="Cambria Math" panose="02040503050406030204" charset="0"/>
                            </a:rPr>
                            <m:t>𝑝</m:t>
                          </m:r>
                        </m:sub>
                      </m:sSub>
                      <m:r>
                        <a:rPr lang="en-US" altLang="zh-CN">
                          <a:latin typeface="Cambria Math" panose="02040503050406030204" charset="0"/>
                        </a:rPr>
                        <m:t>=</m:t>
                      </m:r>
                      <m:f>
                        <m:fPr>
                          <m:ctrlPr>
                            <a:rPr lang="zh-CN" altLang="zh-CN" i="1">
                              <a:latin typeface="Cambria Math" panose="02040503050406030204" pitchFamily="18" charset="0"/>
                            </a:rPr>
                          </m:ctrlPr>
                        </m:fPr>
                        <m:num>
                          <m:r>
                            <a:rPr lang="en-US" altLang="zh-CN" i="1">
                              <a:latin typeface="Cambria Math" panose="02040503050406030204" charset="0"/>
                            </a:rPr>
                            <m:t>𝑅</m:t>
                          </m:r>
                        </m:num>
                        <m:den>
                          <m:sSub>
                            <m:sSubPr>
                              <m:ctrlPr>
                                <a:rPr lang="zh-CN" altLang="zh-CN" i="1">
                                  <a:latin typeface="Cambria Math" panose="02040503050406030204" pitchFamily="18" charset="0"/>
                                </a:rPr>
                              </m:ctrlPr>
                            </m:sSubPr>
                            <m:e>
                              <m:r>
                                <a:rPr lang="en-US" altLang="zh-CN" i="1">
                                  <a:latin typeface="Cambria Math" panose="02040503050406030204" charset="0"/>
                                </a:rPr>
                                <m:t>𝐾</m:t>
                              </m:r>
                            </m:e>
                            <m:sub>
                              <m:r>
                                <a:rPr lang="en-US" altLang="zh-CN" i="1">
                                  <a:latin typeface="Cambria Math" panose="02040503050406030204" charset="0"/>
                                </a:rPr>
                                <m:t>1</m:t>
                              </m:r>
                            </m:sub>
                          </m:sSub>
                        </m:den>
                      </m:f>
                      <m:r>
                        <a:rPr lang="en-US" altLang="zh-CN" i="1">
                          <a:latin typeface="Cambria Math" panose="02040503050406030204" charset="0"/>
                        </a:rPr>
                        <m:t>=</m:t>
                      </m:r>
                      <m:f>
                        <m:fPr>
                          <m:ctrlPr>
                            <a:rPr lang="zh-CN" altLang="zh-CN" i="1">
                              <a:latin typeface="Cambria Math" panose="02040503050406030204" pitchFamily="18" charset="0"/>
                            </a:rPr>
                          </m:ctrlPr>
                        </m:fPr>
                        <m:num>
                          <m:r>
                            <a:rPr lang="en-US" altLang="zh-CN" i="1">
                              <a:latin typeface="Cambria Math" panose="02040503050406030204" charset="0"/>
                            </a:rPr>
                            <m:t>4000</m:t>
                          </m:r>
                        </m:num>
                        <m:den>
                          <m:r>
                            <a:rPr lang="en-US" altLang="zh-CN" i="1">
                              <a:latin typeface="Cambria Math" panose="02040503050406030204" charset="0"/>
                            </a:rPr>
                            <m:t>20000</m:t>
                          </m:r>
                        </m:den>
                      </m:f>
                      <m:r>
                        <a:rPr lang="en-US" altLang="zh-CN" i="1">
                          <a:latin typeface="Cambria Math" panose="02040503050406030204" charset="0"/>
                        </a:rPr>
                        <m:t>=0.2</m:t>
                      </m:r>
                    </m:oMath>
                  </m:oMathPara>
                </a14:m>
                <a:endParaRPr lang="zh-CN" altLang="zh-CN" dirty="0"/>
              </a:p>
              <a:p>
                <a:r>
                  <a:rPr lang="zh-CN" altLang="zh-CN" dirty="0"/>
                  <a:t>由公式</a:t>
                </a:r>
                <a:r>
                  <a:rPr lang="en-US" altLang="zh-CN" dirty="0"/>
                  <a:t>3.14</a:t>
                </a:r>
                <a:r>
                  <a:rPr lang="zh-CN" altLang="zh-CN" dirty="0"/>
                  <a:t>可得</a:t>
                </a:r>
                <a:r>
                  <a:rPr lang="en-US" altLang="zh-CN" dirty="0"/>
                  <a:t>A</a:t>
                </a:r>
                <a:r>
                  <a:rPr lang="zh-CN" altLang="zh-CN" dirty="0"/>
                  <a:t>电子设备的无形磨损程度：</a:t>
                </a:r>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charset="0"/>
                            </a:rPr>
                            <m:t>a</m:t>
                          </m:r>
                        </m:e>
                        <m:sub>
                          <m:r>
                            <a:rPr lang="en-US" altLang="zh-CN" i="1">
                              <a:latin typeface="Cambria Math" panose="02040503050406030204" charset="0"/>
                            </a:rPr>
                            <m:t>𝑞</m:t>
                          </m:r>
                        </m:sub>
                      </m:sSub>
                      <m:r>
                        <a:rPr lang="en-US" altLang="zh-CN" i="1">
                          <a:latin typeface="Cambria Math" panose="02040503050406030204" charset="0"/>
                        </a:rPr>
                        <m:t>=1−</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charset="0"/>
                                </a:rPr>
                                <m:t>𝐾</m:t>
                              </m:r>
                            </m:e>
                            <m:sub>
                              <m:r>
                                <a:rPr lang="en-US" altLang="zh-CN" i="1">
                                  <a:latin typeface="Cambria Math" panose="02040503050406030204" charset="0"/>
                                </a:rPr>
                                <m:t>1</m:t>
                              </m:r>
                            </m:sub>
                          </m:sSub>
                        </m:num>
                        <m:den>
                          <m:sSub>
                            <m:sSubPr>
                              <m:ctrlPr>
                                <a:rPr lang="zh-CN" altLang="zh-CN" i="1">
                                  <a:latin typeface="Cambria Math" panose="02040503050406030204" pitchFamily="18" charset="0"/>
                                </a:rPr>
                              </m:ctrlPr>
                            </m:sSubPr>
                            <m:e>
                              <m:r>
                                <a:rPr lang="en-US" altLang="zh-CN" i="1">
                                  <a:latin typeface="Cambria Math" panose="02040503050406030204" charset="0"/>
                                </a:rPr>
                                <m:t>𝐾</m:t>
                              </m:r>
                            </m:e>
                            <m:sub>
                              <m:r>
                                <a:rPr lang="en-US" altLang="zh-CN" i="1">
                                  <a:latin typeface="Cambria Math" panose="02040503050406030204" charset="0"/>
                                </a:rPr>
                                <m:t>0</m:t>
                              </m:r>
                            </m:sub>
                          </m:sSub>
                        </m:den>
                      </m:f>
                      <m:r>
                        <a:rPr lang="en-US" altLang="zh-CN" i="1">
                          <a:latin typeface="Cambria Math" panose="02040503050406030204" charset="0"/>
                        </a:rPr>
                        <m:t>=1</m:t>
                      </m:r>
                      <m:r>
                        <a:rPr lang="zh-CN" altLang="en-US" i="1">
                          <a:latin typeface="Cambria Math" panose="02040503050406030204" charset="0"/>
                        </a:rPr>
                        <m:t>−</m:t>
                      </m:r>
                      <m:f>
                        <m:fPr>
                          <m:ctrlPr>
                            <a:rPr lang="zh-CN" altLang="zh-CN" i="1">
                              <a:latin typeface="Cambria Math" panose="02040503050406030204" pitchFamily="18" charset="0"/>
                            </a:rPr>
                          </m:ctrlPr>
                        </m:fPr>
                        <m:num>
                          <m:r>
                            <a:rPr lang="en-US" altLang="zh-CN" i="1">
                              <a:latin typeface="Cambria Math" panose="02040503050406030204" charset="0"/>
                            </a:rPr>
                            <m:t>20000</m:t>
                          </m:r>
                        </m:num>
                        <m:den>
                          <m:r>
                            <a:rPr lang="en-US" altLang="zh-CN" i="1">
                              <a:latin typeface="Cambria Math" panose="02040503050406030204" charset="0"/>
                            </a:rPr>
                            <m:t>23000</m:t>
                          </m:r>
                        </m:den>
                      </m:f>
                      <m:r>
                        <a:rPr lang="en-US" altLang="zh-CN" i="1">
                          <a:latin typeface="Cambria Math" panose="02040503050406030204" charset="0"/>
                        </a:rPr>
                        <m:t>=0.13</m:t>
                      </m:r>
                    </m:oMath>
                  </m:oMathPara>
                </a14:m>
                <a:endParaRPr lang="zh-CN" altLang="zh-CN" dirty="0"/>
              </a:p>
              <a:p>
                <a:r>
                  <a:rPr lang="zh-CN" altLang="zh-CN" dirty="0"/>
                  <a:t>由公式</a:t>
                </a:r>
                <a:r>
                  <a:rPr lang="en-US" altLang="zh-CN" dirty="0"/>
                  <a:t>3.15</a:t>
                </a:r>
                <a:r>
                  <a:rPr lang="zh-CN" altLang="zh-CN" dirty="0"/>
                  <a:t>可得</a:t>
                </a:r>
                <a:r>
                  <a:rPr lang="en-US" altLang="zh-CN" dirty="0"/>
                  <a:t>A</a:t>
                </a:r>
                <a:r>
                  <a:rPr lang="zh-CN" altLang="zh-CN" dirty="0"/>
                  <a:t>电子设备的综合磨损程度：</a:t>
                </a:r>
              </a:p>
              <a:p>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charset="0"/>
                        </a:rPr>
                        <m:t>a</m:t>
                      </m:r>
                      <m:r>
                        <a:rPr lang="en-US" altLang="zh-CN">
                          <a:latin typeface="Cambria Math" panose="02040503050406030204" charset="0"/>
                        </a:rPr>
                        <m:t>=1</m:t>
                      </m:r>
                      <m:r>
                        <a:rPr lang="en-US" altLang="zh-CN" i="1">
                          <a:latin typeface="Cambria Math" panose="02040503050406030204" charset="0"/>
                        </a:rPr>
                        <m:t>−</m:t>
                      </m:r>
                      <m:d>
                        <m:dPr>
                          <m:ctrlPr>
                            <a:rPr lang="zh-CN" altLang="zh-CN" i="1">
                              <a:latin typeface="Cambria Math" panose="02040503050406030204" pitchFamily="18" charset="0"/>
                            </a:rPr>
                          </m:ctrlPr>
                        </m:dPr>
                        <m:e>
                          <m:r>
                            <a:rPr lang="en-US" altLang="zh-CN">
                              <a:latin typeface="Cambria Math" panose="02040503050406030204" charset="0"/>
                            </a:rPr>
                            <m:t>1</m:t>
                          </m:r>
                          <m:r>
                            <a:rPr lang="zh-CN" altLang="en-US" i="1">
                              <a:latin typeface="Cambria Math" panose="02040503050406030204" charset="0"/>
                            </a:rPr>
                            <m:t>−</m:t>
                          </m:r>
                          <m:sSub>
                            <m:sSubPr>
                              <m:ctrlPr>
                                <a:rPr lang="zh-CN" altLang="zh-CN" i="1">
                                  <a:latin typeface="Cambria Math" panose="02040503050406030204" pitchFamily="18" charset="0"/>
                                </a:rPr>
                              </m:ctrlPr>
                            </m:sSubPr>
                            <m:e>
                              <m:r>
                                <m:rPr>
                                  <m:sty m:val="p"/>
                                </m:rPr>
                                <a:rPr lang="en-US" altLang="zh-CN">
                                  <a:latin typeface="Cambria Math" panose="02040503050406030204" charset="0"/>
                                </a:rPr>
                                <m:t>a</m:t>
                              </m:r>
                            </m:e>
                            <m:sub>
                              <m:r>
                                <a:rPr lang="en-US" altLang="zh-CN" i="1">
                                  <a:latin typeface="Cambria Math" panose="02040503050406030204" charset="0"/>
                                </a:rPr>
                                <m:t>𝑝</m:t>
                              </m:r>
                            </m:sub>
                          </m:sSub>
                        </m:e>
                      </m:d>
                      <m:d>
                        <m:dPr>
                          <m:ctrlPr>
                            <a:rPr lang="zh-CN" altLang="zh-CN" i="1">
                              <a:latin typeface="Cambria Math" panose="02040503050406030204" pitchFamily="18" charset="0"/>
                            </a:rPr>
                          </m:ctrlPr>
                        </m:dPr>
                        <m:e>
                          <m:r>
                            <a:rPr lang="en-US" altLang="zh-CN">
                              <a:latin typeface="Cambria Math" panose="02040503050406030204" charset="0"/>
                            </a:rPr>
                            <m:t>1</m:t>
                          </m:r>
                          <m:r>
                            <a:rPr lang="zh-CN" altLang="en-US" i="1">
                              <a:latin typeface="Cambria Math" panose="02040503050406030204" charset="0"/>
                            </a:rPr>
                            <m:t>−</m:t>
                          </m:r>
                          <m:sSub>
                            <m:sSubPr>
                              <m:ctrlPr>
                                <a:rPr lang="zh-CN" altLang="zh-CN" i="1">
                                  <a:latin typeface="Cambria Math" panose="02040503050406030204" pitchFamily="18" charset="0"/>
                                </a:rPr>
                              </m:ctrlPr>
                            </m:sSubPr>
                            <m:e>
                              <m:r>
                                <m:rPr>
                                  <m:sty m:val="p"/>
                                </m:rPr>
                                <a:rPr lang="en-US" altLang="zh-CN">
                                  <a:latin typeface="Cambria Math" panose="02040503050406030204" charset="0"/>
                                </a:rPr>
                                <m:t>a</m:t>
                              </m:r>
                            </m:e>
                            <m:sub>
                              <m:r>
                                <a:rPr lang="en-US" altLang="zh-CN" i="1">
                                  <a:latin typeface="Cambria Math" panose="02040503050406030204" charset="0"/>
                                </a:rPr>
                                <m:t>𝑞</m:t>
                              </m:r>
                            </m:sub>
                          </m:sSub>
                        </m:e>
                      </m:d>
                      <m:r>
                        <a:rPr lang="en-US" altLang="zh-CN" i="1">
                          <a:latin typeface="Cambria Math" panose="02040503050406030204" charset="0"/>
                        </a:rPr>
                        <m:t>=1</m:t>
                      </m:r>
                      <m:r>
                        <a:rPr lang="zh-CN" altLang="en-US" i="1">
                          <a:latin typeface="Cambria Math" panose="02040503050406030204" charset="0"/>
                        </a:rPr>
                        <m:t>−</m:t>
                      </m:r>
                      <m:d>
                        <m:dPr>
                          <m:begChr m:val="（"/>
                          <m:endChr m:val="）"/>
                          <m:ctrlPr>
                            <a:rPr lang="zh-CN" altLang="zh-CN" i="1">
                              <a:latin typeface="Cambria Math" panose="02040503050406030204" pitchFamily="18" charset="0"/>
                            </a:rPr>
                          </m:ctrlPr>
                        </m:dPr>
                        <m:e>
                          <m:r>
                            <a:rPr lang="en-US" altLang="zh-CN">
                              <a:latin typeface="Cambria Math" panose="02040503050406030204" charset="0"/>
                            </a:rPr>
                            <m:t>1</m:t>
                          </m:r>
                          <m:r>
                            <a:rPr lang="zh-CN" altLang="en-US" i="1">
                              <a:latin typeface="Cambria Math" panose="02040503050406030204" charset="0"/>
                            </a:rPr>
                            <m:t>−</m:t>
                          </m:r>
                          <m:r>
                            <a:rPr lang="en-US" altLang="zh-CN">
                              <a:latin typeface="Cambria Math" panose="02040503050406030204" charset="0"/>
                            </a:rPr>
                            <m:t>0.2</m:t>
                          </m:r>
                        </m:e>
                      </m:d>
                      <m:d>
                        <m:dPr>
                          <m:begChr m:val="（"/>
                          <m:endChr m:val="）"/>
                          <m:ctrlPr>
                            <a:rPr lang="zh-CN" altLang="zh-CN" i="1">
                              <a:latin typeface="Cambria Math" panose="02040503050406030204" pitchFamily="18" charset="0"/>
                            </a:rPr>
                          </m:ctrlPr>
                        </m:dPr>
                        <m:e>
                          <m:r>
                            <a:rPr lang="en-US" altLang="zh-CN">
                              <a:latin typeface="Cambria Math" panose="02040503050406030204" charset="0"/>
                            </a:rPr>
                            <m:t>1</m:t>
                          </m:r>
                          <m:r>
                            <a:rPr lang="zh-CN" altLang="en-US" i="1">
                              <a:latin typeface="Cambria Math" panose="02040503050406030204" charset="0"/>
                            </a:rPr>
                            <m:t>−</m:t>
                          </m:r>
                          <m:r>
                            <a:rPr lang="en-US" altLang="zh-CN">
                              <a:latin typeface="Cambria Math" panose="02040503050406030204" charset="0"/>
                            </a:rPr>
                            <m:t>0.13</m:t>
                          </m:r>
                        </m:e>
                      </m:d>
                      <m:r>
                        <a:rPr lang="en-US" altLang="zh-CN">
                          <a:latin typeface="Cambria Math" panose="02040503050406030204" charset="0"/>
                        </a:rPr>
                        <m:t>=30.4%</m:t>
                      </m:r>
                    </m:oMath>
                  </m:oMathPara>
                </a14:m>
                <a:endParaRPr lang="zh-CN" altLang="zh-CN" dirty="0"/>
              </a:p>
              <a:p>
                <a:r>
                  <a:rPr lang="zh-CN" altLang="zh-CN" dirty="0"/>
                  <a:t>由公式</a:t>
                </a:r>
                <a:r>
                  <a:rPr lang="en-US" altLang="zh-CN" dirty="0"/>
                  <a:t>3.17</a:t>
                </a:r>
                <a:r>
                  <a:rPr lang="zh-CN" altLang="zh-CN" dirty="0"/>
                  <a:t>可得</a:t>
                </a:r>
                <a:r>
                  <a:rPr lang="en-US" altLang="zh-CN" dirty="0"/>
                  <a:t>A</a:t>
                </a:r>
                <a:r>
                  <a:rPr lang="zh-CN" altLang="zh-CN" dirty="0"/>
                  <a:t>电子设备的剩余价值</a:t>
                </a:r>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rPr>
                        <m:t>𝐾</m:t>
                      </m:r>
                      <m:r>
                        <a:rPr lang="en-US" altLang="zh-CN" i="1">
                          <a:latin typeface="Cambria Math" panose="02040503050406030204" charset="0"/>
                        </a:rPr>
                        <m:t>=</m:t>
                      </m:r>
                      <m:sSub>
                        <m:sSubPr>
                          <m:ctrlPr>
                            <a:rPr lang="zh-CN" altLang="zh-CN" i="1">
                              <a:latin typeface="Cambria Math" panose="02040503050406030204" pitchFamily="18" charset="0"/>
                            </a:rPr>
                          </m:ctrlPr>
                        </m:sSubPr>
                        <m:e>
                          <m:r>
                            <a:rPr lang="en-US" altLang="zh-CN" i="1">
                              <a:latin typeface="Cambria Math" panose="02040503050406030204" charset="0"/>
                            </a:rPr>
                            <m:t>𝐾</m:t>
                          </m:r>
                        </m:e>
                        <m:sub>
                          <m:r>
                            <a:rPr lang="en-US" altLang="zh-CN" i="1">
                              <a:latin typeface="Cambria Math" panose="02040503050406030204" charset="0"/>
                            </a:rPr>
                            <m:t>1</m:t>
                          </m:r>
                        </m:sub>
                      </m:sSub>
                      <m:r>
                        <a:rPr lang="en-US" altLang="zh-CN" i="1">
                          <a:latin typeface="Cambria Math" panose="02040503050406030204" charset="0"/>
                        </a:rPr>
                        <m:t>−</m:t>
                      </m:r>
                      <m:r>
                        <a:rPr lang="en-US" altLang="zh-CN" i="1">
                          <a:latin typeface="Cambria Math" panose="02040503050406030204" charset="0"/>
                        </a:rPr>
                        <m:t>𝑅</m:t>
                      </m:r>
                      <m:r>
                        <a:rPr lang="en-US" altLang="zh-CN" i="1">
                          <a:latin typeface="Cambria Math" panose="02040503050406030204" charset="0"/>
                        </a:rPr>
                        <m:t>=20000−4000=16000</m:t>
                      </m:r>
                      <m:r>
                        <a:rPr lang="zh-CN" altLang="zh-CN">
                          <a:latin typeface="Cambria Math" panose="02040503050406030204" charset="0"/>
                        </a:rPr>
                        <m:t>（元）</m:t>
                      </m:r>
                    </m:oMath>
                  </m:oMathPara>
                </a14:m>
                <a:endParaRPr lang="zh-CN" altLang="zh-CN" dirty="0"/>
              </a:p>
              <a:p>
                <a:r>
                  <a:rPr lang="zh-CN" altLang="zh-CN" dirty="0"/>
                  <a:t>故该电子设备的综合磨损程度是</a:t>
                </a:r>
                <a:r>
                  <a:rPr lang="en-US" altLang="zh-CN" dirty="0"/>
                  <a:t>30.4%</a:t>
                </a:r>
                <a:r>
                  <a:rPr lang="zh-CN" altLang="zh-CN" dirty="0"/>
                  <a:t>，其剩余价值是</a:t>
                </a:r>
                <a:r>
                  <a:rPr lang="en-US" altLang="zh-CN" dirty="0"/>
                  <a:t>16000</a:t>
                </a:r>
                <a:r>
                  <a:rPr lang="zh-CN" altLang="zh-CN" dirty="0"/>
                  <a:t>元。</a:t>
                </a:r>
                <a:endParaRPr lang="en-US" altLang="zh-CN" dirty="0">
                  <a:latin typeface="微软雅黑" panose="020B0503020204020204" pitchFamily="34" charset="-122"/>
                </a:endParaRPr>
              </a:p>
            </p:txBody>
          </p:sp>
        </mc:Choice>
        <mc:Fallback xmlns="">
          <p:sp>
            <p:nvSpPr>
              <p:cNvPr id="43" name="文本框 20"/>
              <p:cNvSpPr txBox="1">
                <a:spLocks noRot="1" noChangeAspect="1" noMove="1" noResize="1" noEditPoints="1" noAdjustHandles="1" noChangeArrowheads="1" noChangeShapeType="1" noTextEdit="1"/>
              </p:cNvSpPr>
              <p:nvPr/>
            </p:nvSpPr>
            <p:spPr>
              <a:xfrm>
                <a:off x="1117600" y="1493402"/>
                <a:ext cx="10210800" cy="4616841"/>
              </a:xfrm>
              <a:prstGeom prst="rect">
                <a:avLst/>
              </a:prstGeom>
              <a:blipFill rotWithShape="1">
                <a:blip r:embed="rId2"/>
                <a:stretch>
                  <a:fillRect t="-11" b="6"/>
                </a:stretch>
              </a:blipFill>
            </p:spPr>
            <p:txBody>
              <a:bodyPr/>
              <a:lstStyle/>
              <a:p>
                <a:r>
                  <a:rPr lang="zh-CN" altLang="en-US">
                    <a:noFill/>
                  </a:rPr>
                  <a:t> </a:t>
                </a:r>
              </a:p>
            </p:txBody>
          </p:sp>
        </mc:Fallback>
      </mc:AlternateContent>
      <p:sp>
        <p:nvSpPr>
          <p:cNvPr id="44" name="矩形 43"/>
          <p:cNvSpPr/>
          <p:nvPr/>
        </p:nvSpPr>
        <p:spPr>
          <a:xfrm>
            <a:off x="0" y="6310044"/>
            <a:ext cx="12192000" cy="612249"/>
          </a:xfrm>
          <a:prstGeom prst="rect">
            <a:avLst/>
          </a:prstGeom>
          <a:solidFill>
            <a:srgbClr val="DDDDD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45" name="矩形 44"/>
          <p:cNvSpPr/>
          <p:nvPr/>
        </p:nvSpPr>
        <p:spPr>
          <a:xfrm>
            <a:off x="527795" y="996686"/>
            <a:ext cx="4082305" cy="422486"/>
          </a:xfrm>
          <a:prstGeom prst="rect">
            <a:avLst/>
          </a:prstGeom>
          <a:solidFill>
            <a:srgbClr val="92D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46" name="矩形 45"/>
          <p:cNvSpPr/>
          <p:nvPr/>
        </p:nvSpPr>
        <p:spPr>
          <a:xfrm>
            <a:off x="0" y="6310044"/>
            <a:ext cx="12192000" cy="174111"/>
          </a:xfrm>
          <a:prstGeom prst="rect">
            <a:avLst/>
          </a:prstGeom>
          <a:solidFill>
            <a:srgbClr val="F69200">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 name="TextBox 2"/>
          <p:cNvSpPr txBox="1"/>
          <p:nvPr/>
        </p:nvSpPr>
        <p:spPr>
          <a:xfrm>
            <a:off x="1464047" y="991394"/>
            <a:ext cx="2209800" cy="461665"/>
          </a:xfrm>
          <a:prstGeom prst="rect">
            <a:avLst/>
          </a:prstGeom>
          <a:noFill/>
        </p:spPr>
        <p:txBody>
          <a:bodyPr wrap="square" rtlCol="0">
            <a:spAutoFit/>
          </a:bodyPr>
          <a:lstStyle/>
          <a:p>
            <a:pPr algn="ctr"/>
            <a:r>
              <a:rPr lang="en-US" altLang="zh-CN" dirty="0"/>
              <a:t>1.</a:t>
            </a:r>
            <a:r>
              <a:rPr lang="zh-CN" altLang="en-US" dirty="0"/>
              <a:t>设备的磨损</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6381" y="0"/>
            <a:ext cx="7193239" cy="1541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灯片编号占位符 4">
            <a:extLst>
              <a:ext uri="{FF2B5EF4-FFF2-40B4-BE49-F238E27FC236}">
                <a16:creationId xmlns:a16="http://schemas.microsoft.com/office/drawing/2014/main" id="{EE7019EC-ECFF-4C77-A59E-6D37AFD7B61D}"/>
              </a:ext>
            </a:extLst>
          </p:cNvPr>
          <p:cNvSpPr>
            <a:spLocks noGrp="1"/>
          </p:cNvSpPr>
          <p:nvPr>
            <p:ph type="sldNum" sz="quarter" idx="12"/>
          </p:nvPr>
        </p:nvSpPr>
        <p:spPr/>
        <p:txBody>
          <a:bodyPr/>
          <a:lstStyle/>
          <a:p>
            <a:fld id="{B6F15528-21DE-4FAA-801E-634DDDAF4B2B}" type="slidenum">
              <a:rPr lang="en-US" smtClean="0"/>
              <a:t>245</a:t>
            </a:fld>
            <a:endParaRPr lang="en-US" dirty="0"/>
          </a:p>
        </p:txBody>
      </p:sp>
      <p:sp>
        <p:nvSpPr>
          <p:cNvPr id="11" name="灯片编号占位符 8">
            <a:extLst>
              <a:ext uri="{FF2B5EF4-FFF2-40B4-BE49-F238E27FC236}">
                <a16:creationId xmlns:a16="http://schemas.microsoft.com/office/drawing/2014/main" id="{D7CCE164-567C-4AF2-9649-F8859888A24B}"/>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245</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3.2.4 </a:t>
            </a:r>
            <a:r>
              <a:rPr lang="zh-CN" altLang="en-US" dirty="0"/>
              <a:t> 设备的磨损与折旧</a:t>
            </a:r>
          </a:p>
        </p:txBody>
      </p:sp>
      <p:cxnSp>
        <p:nvCxnSpPr>
          <p:cNvPr id="42" name="直接连接符 41"/>
          <p:cNvCxnSpPr/>
          <p:nvPr/>
        </p:nvCxnSpPr>
        <p:spPr>
          <a:xfrm>
            <a:off x="0" y="1436529"/>
            <a:ext cx="12192000" cy="0"/>
          </a:xfrm>
          <a:prstGeom prst="line">
            <a:avLst/>
          </a:prstGeom>
          <a:noFill/>
          <a:ln w="57150" cap="flat" cmpd="sng" algn="ctr">
            <a:solidFill>
              <a:srgbClr val="F69200"/>
            </a:solidFill>
            <a:prstDash val="solid"/>
            <a:miter lim="800000"/>
          </a:ln>
          <a:effectLst/>
        </p:spPr>
      </p:cxnSp>
      <mc:AlternateContent xmlns:mc="http://schemas.openxmlformats.org/markup-compatibility/2006" xmlns:a14="http://schemas.microsoft.com/office/drawing/2010/main">
        <mc:Choice Requires="a14">
          <p:sp>
            <p:nvSpPr>
              <p:cNvPr id="43" name="文本框 20"/>
              <p:cNvSpPr txBox="1"/>
              <p:nvPr/>
            </p:nvSpPr>
            <p:spPr>
              <a:xfrm>
                <a:off x="589521" y="2058194"/>
                <a:ext cx="11148454" cy="3787768"/>
              </a:xfrm>
              <a:prstGeom prst="rect">
                <a:avLst/>
              </a:prstGeom>
              <a:noFill/>
            </p:spPr>
            <p:txBody>
              <a:bodyPr wrap="square" rtlCol="0">
                <a:spAutoFit/>
              </a:bodyPr>
              <a:lstStyle/>
              <a:p>
                <a:pPr>
                  <a:lnSpc>
                    <a:spcPct val="150000"/>
                  </a:lnSpc>
                </a:pPr>
                <a:r>
                  <a:rPr lang="en-US" altLang="zh-CN" sz="2000" dirty="0">
                    <a:solidFill>
                      <a:schemeClr val="tx1"/>
                    </a:solidFill>
                  </a:rPr>
                  <a:t>        1</a:t>
                </a:r>
                <a:r>
                  <a:rPr lang="zh-CN" altLang="zh-CN" sz="2000" dirty="0">
                    <a:solidFill>
                      <a:schemeClr val="tx1"/>
                    </a:solidFill>
                  </a:rPr>
                  <a:t>）平均年限法</a:t>
                </a:r>
              </a:p>
              <a:p>
                <a:pPr>
                  <a:lnSpc>
                    <a:spcPct val="150000"/>
                  </a:lnSpc>
                </a:pPr>
                <a:r>
                  <a:rPr lang="en-US" altLang="zh-CN" sz="2000" dirty="0">
                    <a:solidFill>
                      <a:schemeClr val="tx1"/>
                    </a:solidFill>
                  </a:rPr>
                  <a:t>        </a:t>
                </a:r>
                <a:r>
                  <a:rPr lang="zh-CN" altLang="zh-CN" sz="2000" dirty="0">
                    <a:solidFill>
                      <a:schemeClr val="tx1"/>
                    </a:solidFill>
                  </a:rPr>
                  <a:t>平均年限法又称为直线折旧法，是指将设备原值扣除其净残值后，在预计使用期内进行平均摊销的折旧方式。计算公式详见式</a:t>
                </a:r>
                <a:r>
                  <a:rPr lang="en-US" altLang="zh-CN" sz="2000" dirty="0">
                    <a:solidFill>
                      <a:schemeClr val="tx1"/>
                    </a:solidFill>
                  </a:rPr>
                  <a:t>3.18</a:t>
                </a:r>
                <a:r>
                  <a:rPr lang="zh-CN" altLang="zh-CN" sz="2000" dirty="0">
                    <a:solidFill>
                      <a:schemeClr val="tx1"/>
                    </a:solidFill>
                  </a:rPr>
                  <a:t>所示。</a:t>
                </a:r>
              </a:p>
              <a:p>
                <a:pPr algn="ctr">
                  <a:lnSpc>
                    <a:spcPct val="150000"/>
                  </a:lnSpc>
                </a:pPr>
                <a14:m>
                  <m:oMath xmlns:m="http://schemas.openxmlformats.org/officeDocument/2006/math">
                    <m:sSub>
                      <m:sSubPr>
                        <m:ctrlPr>
                          <a:rPr lang="zh-CN" altLang="zh-CN" sz="2000" i="1">
                            <a:solidFill>
                              <a:schemeClr val="tx1"/>
                            </a:solidFill>
                            <a:latin typeface="Cambria Math" panose="02040503050406030204" pitchFamily="18" charset="0"/>
                          </a:rPr>
                        </m:ctrlPr>
                      </m:sSubPr>
                      <m:e>
                        <m:r>
                          <m:rPr>
                            <m:sty m:val="p"/>
                          </m:rPr>
                          <a:rPr lang="en-US" altLang="zh-CN" sz="2000">
                            <a:solidFill>
                              <a:schemeClr val="tx1"/>
                            </a:solidFill>
                            <a:latin typeface="Cambria Math" panose="02040503050406030204"/>
                          </a:rPr>
                          <m:t>A</m:t>
                        </m:r>
                      </m:e>
                      <m:sub>
                        <m:r>
                          <a:rPr lang="en-US" altLang="zh-CN" sz="2000" i="1">
                            <a:solidFill>
                              <a:schemeClr val="tx1"/>
                            </a:solidFill>
                            <a:latin typeface="Cambria Math" panose="02040503050406030204"/>
                          </a:rPr>
                          <m:t>𝑏</m:t>
                        </m:r>
                      </m:sub>
                    </m:sSub>
                    <m:r>
                      <a:rPr lang="en-US" altLang="zh-CN" sz="2000">
                        <a:solidFill>
                          <a:schemeClr val="tx1"/>
                        </a:solidFill>
                        <a:latin typeface="Cambria Math" panose="02040503050406030204"/>
                      </a:rPr>
                      <m:t>=</m:t>
                    </m:r>
                    <m:f>
                      <m:fPr>
                        <m:ctrlPr>
                          <a:rPr lang="zh-CN" altLang="zh-CN" sz="2000" i="1">
                            <a:solidFill>
                              <a:schemeClr val="tx1"/>
                            </a:solidFill>
                            <a:latin typeface="Cambria Math" panose="02040503050406030204" pitchFamily="18" charset="0"/>
                          </a:rPr>
                        </m:ctrlPr>
                      </m:fPr>
                      <m:num>
                        <m:sSub>
                          <m:sSubPr>
                            <m:ctrlPr>
                              <a:rPr lang="zh-CN" altLang="zh-CN" sz="2000" i="1">
                                <a:solidFill>
                                  <a:schemeClr val="tx1"/>
                                </a:solidFill>
                                <a:latin typeface="Cambria Math" panose="02040503050406030204" pitchFamily="18" charset="0"/>
                              </a:rPr>
                            </m:ctrlPr>
                          </m:sSubPr>
                          <m:e>
                            <m:r>
                              <a:rPr lang="en-US" altLang="zh-CN" sz="2000" i="1">
                                <a:solidFill>
                                  <a:schemeClr val="tx1"/>
                                </a:solidFill>
                                <a:latin typeface="Cambria Math" panose="02040503050406030204"/>
                              </a:rPr>
                              <m:t>𝑘</m:t>
                            </m:r>
                          </m:e>
                          <m:sub>
                            <m:r>
                              <a:rPr lang="en-US" altLang="zh-CN" sz="2000" i="1">
                                <a:solidFill>
                                  <a:schemeClr val="tx1"/>
                                </a:solidFill>
                                <a:latin typeface="Cambria Math" panose="02040503050406030204"/>
                              </a:rPr>
                              <m:t>0</m:t>
                            </m:r>
                          </m:sub>
                        </m:sSub>
                        <m:r>
                          <a:rPr lang="zh-CN" altLang="en-US" sz="2000" i="1">
                            <a:solidFill>
                              <a:schemeClr val="tx1"/>
                            </a:solidFill>
                            <a:latin typeface="Cambria Math" panose="02040503050406030204"/>
                          </a:rPr>
                          <m:t>−</m:t>
                        </m:r>
                        <m:r>
                          <a:rPr lang="en-US" altLang="zh-CN" sz="2000" i="1">
                            <a:solidFill>
                              <a:schemeClr val="tx1"/>
                            </a:solidFill>
                            <a:latin typeface="Cambria Math" panose="02040503050406030204"/>
                          </a:rPr>
                          <m:t>𝑂</m:t>
                        </m:r>
                      </m:num>
                      <m:den>
                        <m:r>
                          <a:rPr lang="en-US" altLang="zh-CN" sz="2000" i="1">
                            <a:solidFill>
                              <a:schemeClr val="tx1"/>
                            </a:solidFill>
                            <a:latin typeface="Cambria Math" panose="02040503050406030204"/>
                          </a:rPr>
                          <m:t>𝑇</m:t>
                        </m:r>
                      </m:den>
                    </m:f>
                  </m:oMath>
                </a14:m>
                <a:r>
                  <a:rPr lang="en-US" altLang="zh-CN" sz="2000" dirty="0">
                    <a:solidFill>
                      <a:schemeClr val="tx1"/>
                    </a:solidFill>
                  </a:rPr>
                  <a:t> 					(3. 18)</a:t>
                </a:r>
                <a:endParaRPr lang="zh-CN" altLang="zh-CN" sz="2000" dirty="0">
                  <a:solidFill>
                    <a:schemeClr val="tx1"/>
                  </a:solidFill>
                </a:endParaRPr>
              </a:p>
              <a:p>
                <a:pPr>
                  <a:lnSpc>
                    <a:spcPct val="150000"/>
                  </a:lnSpc>
                </a:pPr>
                <a:r>
                  <a:rPr lang="zh-CN" altLang="en-US" sz="2000" dirty="0">
                    <a:solidFill>
                      <a:schemeClr val="tx1"/>
                    </a:solidFill>
                  </a:rPr>
                  <a:t>其</a:t>
                </a:r>
                <a:r>
                  <a:rPr lang="zh-CN" altLang="zh-CN" sz="2000" dirty="0">
                    <a:solidFill>
                      <a:schemeClr val="tx1"/>
                    </a:solidFill>
                  </a:rPr>
                  <a:t>中</a:t>
                </a:r>
                <a14:m>
                  <m:oMath xmlns:m="http://schemas.openxmlformats.org/officeDocument/2006/math">
                    <m:sSub>
                      <m:sSubPr>
                        <m:ctrlPr>
                          <a:rPr lang="zh-CN" altLang="zh-CN" sz="2000" i="1">
                            <a:solidFill>
                              <a:schemeClr val="tx1"/>
                            </a:solidFill>
                            <a:latin typeface="Cambria Math" panose="02040503050406030204" pitchFamily="18" charset="0"/>
                          </a:rPr>
                        </m:ctrlPr>
                      </m:sSubPr>
                      <m:e>
                        <m:r>
                          <m:rPr>
                            <m:sty m:val="p"/>
                          </m:rPr>
                          <a:rPr lang="en-US" altLang="zh-CN" sz="2000">
                            <a:solidFill>
                              <a:schemeClr val="tx1"/>
                            </a:solidFill>
                            <a:latin typeface="Cambria Math" panose="02040503050406030204"/>
                          </a:rPr>
                          <m:t>A</m:t>
                        </m:r>
                      </m:e>
                      <m:sub>
                        <m:r>
                          <a:rPr lang="en-US" altLang="zh-CN" sz="2000" i="1">
                            <a:solidFill>
                              <a:schemeClr val="tx1"/>
                            </a:solidFill>
                            <a:latin typeface="Cambria Math" panose="02040503050406030204"/>
                          </a:rPr>
                          <m:t>𝑏</m:t>
                        </m:r>
                      </m:sub>
                    </m:sSub>
                  </m:oMath>
                </a14:m>
                <a:r>
                  <a:rPr lang="zh-CN" altLang="zh-CN" sz="2000" dirty="0">
                    <a:solidFill>
                      <a:schemeClr val="tx1"/>
                    </a:solidFill>
                  </a:rPr>
                  <a:t>是表示每年折旧额；</a:t>
                </a:r>
                <a14:m>
                  <m:oMath xmlns:m="http://schemas.openxmlformats.org/officeDocument/2006/math">
                    <m:sSub>
                      <m:sSubPr>
                        <m:ctrlPr>
                          <a:rPr lang="zh-CN" altLang="zh-CN" sz="2000" i="1">
                            <a:solidFill>
                              <a:schemeClr val="tx1"/>
                            </a:solidFill>
                            <a:latin typeface="Cambria Math" panose="02040503050406030204" pitchFamily="18" charset="0"/>
                          </a:rPr>
                        </m:ctrlPr>
                      </m:sSubPr>
                      <m:e>
                        <m:r>
                          <a:rPr lang="en-US" altLang="zh-CN" sz="2000" i="1">
                            <a:solidFill>
                              <a:schemeClr val="tx1"/>
                            </a:solidFill>
                            <a:latin typeface="Cambria Math" panose="02040503050406030204"/>
                          </a:rPr>
                          <m:t>𝑘</m:t>
                        </m:r>
                      </m:e>
                      <m:sub>
                        <m:r>
                          <a:rPr lang="en-US" altLang="zh-CN" sz="2000" i="1">
                            <a:solidFill>
                              <a:schemeClr val="tx1"/>
                            </a:solidFill>
                            <a:latin typeface="Cambria Math" panose="02040503050406030204"/>
                          </a:rPr>
                          <m:t>0</m:t>
                        </m:r>
                      </m:sub>
                    </m:sSub>
                  </m:oMath>
                </a14:m>
                <a:r>
                  <a:rPr lang="zh-CN" altLang="zh-CN" sz="2000" dirty="0">
                    <a:solidFill>
                      <a:schemeClr val="tx1"/>
                    </a:solidFill>
                  </a:rPr>
                  <a:t>表示设备原值，即购买价格；</a:t>
                </a:r>
                <a:r>
                  <a:rPr lang="en-US" altLang="zh-CN" sz="2000" i="1" dirty="0">
                    <a:solidFill>
                      <a:schemeClr val="tx1"/>
                    </a:solidFill>
                  </a:rPr>
                  <a:t>O</a:t>
                </a:r>
                <a:r>
                  <a:rPr lang="zh-CN" altLang="zh-CN" sz="2000" dirty="0">
                    <a:solidFill>
                      <a:schemeClr val="tx1"/>
                    </a:solidFill>
                  </a:rPr>
                  <a:t>表示净残值，</a:t>
                </a:r>
                <a:r>
                  <a:rPr lang="en-US" altLang="zh-CN" sz="2000" i="1" dirty="0">
                    <a:solidFill>
                      <a:schemeClr val="tx1"/>
                    </a:solidFill>
                  </a:rPr>
                  <a:t>T</a:t>
                </a:r>
                <a:r>
                  <a:rPr lang="zh-CN" altLang="zh-CN" sz="2000" dirty="0">
                    <a:solidFill>
                      <a:schemeClr val="tx1"/>
                    </a:solidFill>
                  </a:rPr>
                  <a:t>表示使用年限。</a:t>
                </a:r>
              </a:p>
              <a:p>
                <a:pPr>
                  <a:lnSpc>
                    <a:spcPct val="150000"/>
                  </a:lnSpc>
                </a:pPr>
                <a:r>
                  <a:rPr lang="zh-CN" altLang="zh-CN" sz="2000" dirty="0">
                    <a:solidFill>
                      <a:schemeClr val="tx1"/>
                    </a:solidFill>
                  </a:rPr>
                  <a:t>如果用</a:t>
                </a:r>
                <a14:m>
                  <m:oMath xmlns:m="http://schemas.openxmlformats.org/officeDocument/2006/math">
                    <m:r>
                      <m:rPr>
                        <m:sty m:val="p"/>
                      </m:rPr>
                      <a:rPr lang="en-US" altLang="zh-CN" sz="2000">
                        <a:solidFill>
                          <a:schemeClr val="tx1"/>
                        </a:solidFill>
                        <a:latin typeface="Cambria Math" panose="02040503050406030204"/>
                      </a:rPr>
                      <m:t>a</m:t>
                    </m:r>
                  </m:oMath>
                </a14:m>
                <a:r>
                  <a:rPr lang="zh-CN" altLang="zh-CN" sz="2000" dirty="0">
                    <a:solidFill>
                      <a:schemeClr val="tx1"/>
                    </a:solidFill>
                  </a:rPr>
                  <a:t>表示年折旧率，则折旧率的计算入式</a:t>
                </a:r>
                <a:r>
                  <a:rPr lang="en-US" altLang="zh-CN" sz="2000" dirty="0">
                    <a:solidFill>
                      <a:schemeClr val="tx1"/>
                    </a:solidFill>
                  </a:rPr>
                  <a:t>3.19</a:t>
                </a:r>
                <a:r>
                  <a:rPr lang="zh-CN" altLang="zh-CN" sz="2000" dirty="0">
                    <a:solidFill>
                      <a:schemeClr val="tx1"/>
                    </a:solidFill>
                  </a:rPr>
                  <a:t>所示</a:t>
                </a:r>
                <a:r>
                  <a:rPr lang="en-US" altLang="zh-CN" sz="2000" dirty="0">
                    <a:solidFill>
                      <a:schemeClr val="tx1"/>
                    </a:solidFill>
                  </a:rPr>
                  <a:t>.</a:t>
                </a:r>
                <a:endParaRPr lang="zh-CN" altLang="zh-CN" sz="2000" dirty="0">
                  <a:solidFill>
                    <a:schemeClr val="tx1"/>
                  </a:solidFill>
                </a:endParaRPr>
              </a:p>
              <a:p>
                <a:pPr algn="ctr">
                  <a:lnSpc>
                    <a:spcPct val="150000"/>
                  </a:lnSpc>
                </a:pPr>
                <a14:m>
                  <m:oMath xmlns:m="http://schemas.openxmlformats.org/officeDocument/2006/math">
                    <m:r>
                      <m:rPr>
                        <m:sty m:val="p"/>
                      </m:rPr>
                      <a:rPr lang="en-US" altLang="zh-CN" sz="2000">
                        <a:solidFill>
                          <a:schemeClr val="tx1"/>
                        </a:solidFill>
                        <a:latin typeface="Cambria Math" panose="02040503050406030204"/>
                      </a:rPr>
                      <m:t>a</m:t>
                    </m:r>
                    <m:r>
                      <a:rPr lang="en-US" altLang="zh-CN" sz="2000">
                        <a:solidFill>
                          <a:schemeClr val="tx1"/>
                        </a:solidFill>
                        <a:latin typeface="Cambria Math" panose="02040503050406030204"/>
                      </a:rPr>
                      <m:t>=</m:t>
                    </m:r>
                    <m:f>
                      <m:fPr>
                        <m:ctrlPr>
                          <a:rPr lang="zh-CN" altLang="zh-CN" sz="2000" i="1">
                            <a:solidFill>
                              <a:schemeClr val="tx1"/>
                            </a:solidFill>
                            <a:latin typeface="Cambria Math" panose="02040503050406030204" pitchFamily="18" charset="0"/>
                          </a:rPr>
                        </m:ctrlPr>
                      </m:fPr>
                      <m:num>
                        <m:sSub>
                          <m:sSubPr>
                            <m:ctrlPr>
                              <a:rPr lang="zh-CN" altLang="zh-CN" sz="2000" i="1">
                                <a:solidFill>
                                  <a:schemeClr val="tx1"/>
                                </a:solidFill>
                                <a:latin typeface="Cambria Math" panose="02040503050406030204" pitchFamily="18" charset="0"/>
                              </a:rPr>
                            </m:ctrlPr>
                          </m:sSubPr>
                          <m:e>
                            <m:r>
                              <m:rPr>
                                <m:sty m:val="p"/>
                              </m:rPr>
                              <a:rPr lang="en-US" altLang="zh-CN" sz="2000">
                                <a:solidFill>
                                  <a:schemeClr val="tx1"/>
                                </a:solidFill>
                                <a:latin typeface="Cambria Math" panose="02040503050406030204"/>
                              </a:rPr>
                              <m:t>A</m:t>
                            </m:r>
                          </m:e>
                          <m:sub>
                            <m:r>
                              <a:rPr lang="en-US" altLang="zh-CN" sz="2000" i="1">
                                <a:solidFill>
                                  <a:schemeClr val="tx1"/>
                                </a:solidFill>
                                <a:latin typeface="Cambria Math" panose="02040503050406030204"/>
                              </a:rPr>
                              <m:t>𝑏</m:t>
                            </m:r>
                          </m:sub>
                        </m:sSub>
                      </m:num>
                      <m:den>
                        <m:sSub>
                          <m:sSubPr>
                            <m:ctrlPr>
                              <a:rPr lang="zh-CN" altLang="zh-CN" sz="2000" i="1">
                                <a:solidFill>
                                  <a:schemeClr val="tx1"/>
                                </a:solidFill>
                                <a:latin typeface="Cambria Math" panose="02040503050406030204" pitchFamily="18" charset="0"/>
                              </a:rPr>
                            </m:ctrlPr>
                          </m:sSubPr>
                          <m:e>
                            <m:r>
                              <a:rPr lang="en-US" altLang="zh-CN" sz="2000" i="1">
                                <a:solidFill>
                                  <a:schemeClr val="tx1"/>
                                </a:solidFill>
                                <a:latin typeface="Cambria Math" panose="02040503050406030204"/>
                              </a:rPr>
                              <m:t>𝑘</m:t>
                            </m:r>
                          </m:e>
                          <m:sub>
                            <m:r>
                              <a:rPr lang="en-US" altLang="zh-CN" sz="2000" i="1">
                                <a:solidFill>
                                  <a:schemeClr val="tx1"/>
                                </a:solidFill>
                                <a:latin typeface="Cambria Math" panose="02040503050406030204"/>
                              </a:rPr>
                              <m:t>0</m:t>
                            </m:r>
                          </m:sub>
                        </m:sSub>
                      </m:den>
                    </m:f>
                    <m:r>
                      <a:rPr lang="en-US" altLang="zh-CN" sz="2000" i="1">
                        <a:solidFill>
                          <a:schemeClr val="tx1"/>
                        </a:solidFill>
                        <a:latin typeface="Cambria Math" panose="02040503050406030204"/>
                      </a:rPr>
                      <m:t>×100%=</m:t>
                    </m:r>
                    <m:f>
                      <m:fPr>
                        <m:ctrlPr>
                          <a:rPr lang="zh-CN" altLang="zh-CN" sz="2000" i="1">
                            <a:solidFill>
                              <a:schemeClr val="tx1"/>
                            </a:solidFill>
                            <a:latin typeface="Cambria Math" panose="02040503050406030204" pitchFamily="18" charset="0"/>
                          </a:rPr>
                        </m:ctrlPr>
                      </m:fPr>
                      <m:num>
                        <m:sSub>
                          <m:sSubPr>
                            <m:ctrlPr>
                              <a:rPr lang="zh-CN" altLang="zh-CN" sz="2000" i="1">
                                <a:solidFill>
                                  <a:schemeClr val="tx1"/>
                                </a:solidFill>
                                <a:latin typeface="Cambria Math" panose="02040503050406030204" pitchFamily="18" charset="0"/>
                              </a:rPr>
                            </m:ctrlPr>
                          </m:sSubPr>
                          <m:e>
                            <m:r>
                              <a:rPr lang="en-US" altLang="zh-CN" sz="2000" i="1">
                                <a:solidFill>
                                  <a:schemeClr val="tx1"/>
                                </a:solidFill>
                                <a:latin typeface="Cambria Math" panose="02040503050406030204"/>
                              </a:rPr>
                              <m:t>𝑘</m:t>
                            </m:r>
                          </m:e>
                          <m:sub>
                            <m:r>
                              <a:rPr lang="en-US" altLang="zh-CN" sz="2000" i="1">
                                <a:solidFill>
                                  <a:schemeClr val="tx1"/>
                                </a:solidFill>
                                <a:latin typeface="Cambria Math" panose="02040503050406030204"/>
                              </a:rPr>
                              <m:t>0</m:t>
                            </m:r>
                          </m:sub>
                        </m:sSub>
                        <m:r>
                          <a:rPr lang="en-US" altLang="zh-CN" sz="2000" i="1">
                            <a:solidFill>
                              <a:schemeClr val="tx1"/>
                            </a:solidFill>
                            <a:latin typeface="Cambria Math" panose="02040503050406030204"/>
                          </a:rPr>
                          <m:t>−</m:t>
                        </m:r>
                        <m:r>
                          <a:rPr lang="en-US" altLang="zh-CN" sz="2000" i="1">
                            <a:solidFill>
                              <a:schemeClr val="tx1"/>
                            </a:solidFill>
                            <a:latin typeface="Cambria Math" panose="02040503050406030204"/>
                          </a:rPr>
                          <m:t>𝑂</m:t>
                        </m:r>
                      </m:num>
                      <m:den>
                        <m:r>
                          <a:rPr lang="en-US" altLang="zh-CN" sz="2000" i="1">
                            <a:solidFill>
                              <a:schemeClr val="tx1"/>
                            </a:solidFill>
                            <a:latin typeface="Cambria Math" panose="02040503050406030204"/>
                          </a:rPr>
                          <m:t>𝑇</m:t>
                        </m:r>
                        <m:r>
                          <a:rPr lang="en-US" altLang="zh-CN" sz="2000" i="1">
                            <a:solidFill>
                              <a:schemeClr val="tx1"/>
                            </a:solidFill>
                            <a:latin typeface="Cambria Math" panose="02040503050406030204"/>
                          </a:rPr>
                          <m:t>∙</m:t>
                        </m:r>
                        <m:sSub>
                          <m:sSubPr>
                            <m:ctrlPr>
                              <a:rPr lang="zh-CN" altLang="zh-CN" sz="2000" i="1">
                                <a:solidFill>
                                  <a:schemeClr val="tx1"/>
                                </a:solidFill>
                                <a:latin typeface="Cambria Math" panose="02040503050406030204" pitchFamily="18" charset="0"/>
                              </a:rPr>
                            </m:ctrlPr>
                          </m:sSubPr>
                          <m:e>
                            <m:r>
                              <a:rPr lang="en-US" altLang="zh-CN" sz="2000" i="1">
                                <a:solidFill>
                                  <a:schemeClr val="tx1"/>
                                </a:solidFill>
                                <a:latin typeface="Cambria Math" panose="02040503050406030204"/>
                              </a:rPr>
                              <m:t>𝑘</m:t>
                            </m:r>
                          </m:e>
                          <m:sub>
                            <m:r>
                              <a:rPr lang="en-US" altLang="zh-CN" sz="2000" i="1">
                                <a:solidFill>
                                  <a:schemeClr val="tx1"/>
                                </a:solidFill>
                                <a:latin typeface="Cambria Math" panose="02040503050406030204"/>
                              </a:rPr>
                              <m:t>0</m:t>
                            </m:r>
                          </m:sub>
                        </m:sSub>
                      </m:den>
                    </m:f>
                    <m:r>
                      <a:rPr lang="en-US" altLang="zh-CN" sz="2000" i="1">
                        <a:solidFill>
                          <a:schemeClr val="tx1"/>
                        </a:solidFill>
                        <a:latin typeface="Cambria Math" panose="02040503050406030204"/>
                      </a:rPr>
                      <m:t>×100%</m:t>
                    </m:r>
                  </m:oMath>
                </a14:m>
                <a:r>
                  <a:rPr lang="en-US" altLang="zh-CN" sz="2000" dirty="0">
                    <a:solidFill>
                      <a:schemeClr val="tx1"/>
                    </a:solidFill>
                  </a:rPr>
                  <a:t>			(3. 19)</a:t>
                </a:r>
                <a:endParaRPr lang="zh-CN" altLang="zh-CN" sz="2000" dirty="0">
                  <a:solidFill>
                    <a:schemeClr val="tx1"/>
                  </a:solidFill>
                </a:endParaRPr>
              </a:p>
            </p:txBody>
          </p:sp>
        </mc:Choice>
        <mc:Fallback xmlns="">
          <p:sp>
            <p:nvSpPr>
              <p:cNvPr id="43" name="文本框 20"/>
              <p:cNvSpPr txBox="1">
                <a:spLocks noRot="1" noChangeAspect="1" noMove="1" noResize="1" noEditPoints="1" noAdjustHandles="1" noChangeArrowheads="1" noChangeShapeType="1" noTextEdit="1"/>
              </p:cNvSpPr>
              <p:nvPr/>
            </p:nvSpPr>
            <p:spPr>
              <a:xfrm>
                <a:off x="589521" y="2058194"/>
                <a:ext cx="11148454" cy="3787768"/>
              </a:xfrm>
              <a:prstGeom prst="rect">
                <a:avLst/>
              </a:prstGeom>
              <a:blipFill rotWithShape="1">
                <a:blip r:embed="rId2"/>
                <a:stretch>
                  <a:fillRect l="-2" t="-4" b="4"/>
                </a:stretch>
              </a:blipFill>
            </p:spPr>
            <p:txBody>
              <a:bodyPr/>
              <a:lstStyle/>
              <a:p>
                <a:r>
                  <a:rPr lang="zh-CN" altLang="en-US">
                    <a:noFill/>
                  </a:rPr>
                  <a:t> </a:t>
                </a:r>
              </a:p>
            </p:txBody>
          </p:sp>
        </mc:Fallback>
      </mc:AlternateContent>
      <p:sp>
        <p:nvSpPr>
          <p:cNvPr id="44" name="矩形 43"/>
          <p:cNvSpPr/>
          <p:nvPr/>
        </p:nvSpPr>
        <p:spPr>
          <a:xfrm>
            <a:off x="0" y="6172086"/>
            <a:ext cx="12192000" cy="750207"/>
          </a:xfrm>
          <a:prstGeom prst="rect">
            <a:avLst/>
          </a:prstGeom>
          <a:solidFill>
            <a:srgbClr val="DDDDD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45" name="矩形 44"/>
          <p:cNvSpPr/>
          <p:nvPr/>
        </p:nvSpPr>
        <p:spPr>
          <a:xfrm>
            <a:off x="527795" y="1225286"/>
            <a:ext cx="4082305" cy="422486"/>
          </a:xfrm>
          <a:prstGeom prst="rect">
            <a:avLst/>
          </a:prstGeom>
          <a:solidFill>
            <a:srgbClr val="92D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46" name="矩形 45"/>
          <p:cNvSpPr/>
          <p:nvPr/>
        </p:nvSpPr>
        <p:spPr>
          <a:xfrm>
            <a:off x="29281" y="6182642"/>
            <a:ext cx="12192000" cy="174111"/>
          </a:xfrm>
          <a:prstGeom prst="rect">
            <a:avLst/>
          </a:prstGeom>
          <a:solidFill>
            <a:srgbClr val="F69200">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 name="TextBox 2"/>
          <p:cNvSpPr txBox="1"/>
          <p:nvPr/>
        </p:nvSpPr>
        <p:spPr>
          <a:xfrm>
            <a:off x="1464047" y="1219994"/>
            <a:ext cx="2209800" cy="461665"/>
          </a:xfrm>
          <a:prstGeom prst="rect">
            <a:avLst/>
          </a:prstGeom>
          <a:noFill/>
        </p:spPr>
        <p:txBody>
          <a:bodyPr wrap="square" rtlCol="0">
            <a:spAutoFit/>
          </a:bodyPr>
          <a:lstStyle/>
          <a:p>
            <a:pPr algn="ctr"/>
            <a:r>
              <a:rPr lang="en-US" altLang="zh-CN" dirty="0"/>
              <a:t>2. </a:t>
            </a:r>
            <a:r>
              <a:rPr lang="zh-CN" altLang="en-US" dirty="0"/>
              <a:t>设备的折旧</a:t>
            </a:r>
          </a:p>
        </p:txBody>
      </p:sp>
      <p:sp>
        <p:nvSpPr>
          <p:cNvPr id="5" name="灯片编号占位符 4">
            <a:extLst>
              <a:ext uri="{FF2B5EF4-FFF2-40B4-BE49-F238E27FC236}">
                <a16:creationId xmlns:a16="http://schemas.microsoft.com/office/drawing/2014/main" id="{45D3A583-BDDA-496B-8654-107D096DADD1}"/>
              </a:ext>
            </a:extLst>
          </p:cNvPr>
          <p:cNvSpPr>
            <a:spLocks noGrp="1"/>
          </p:cNvSpPr>
          <p:nvPr>
            <p:ph type="sldNum" sz="quarter" idx="12"/>
          </p:nvPr>
        </p:nvSpPr>
        <p:spPr/>
        <p:txBody>
          <a:bodyPr/>
          <a:lstStyle/>
          <a:p>
            <a:fld id="{B6F15528-21DE-4FAA-801E-634DDDAF4B2B}" type="slidenum">
              <a:rPr lang="en-US" smtClean="0"/>
              <a:t>246</a:t>
            </a:fld>
            <a:endParaRPr lang="en-US" dirty="0"/>
          </a:p>
        </p:txBody>
      </p:sp>
      <p:sp>
        <p:nvSpPr>
          <p:cNvPr id="10" name="灯片编号占位符 8">
            <a:extLst>
              <a:ext uri="{FF2B5EF4-FFF2-40B4-BE49-F238E27FC236}">
                <a16:creationId xmlns:a16="http://schemas.microsoft.com/office/drawing/2014/main" id="{C26EBAB3-1814-4E78-AB49-B289E1AFF0E2}"/>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246</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3.2.4 </a:t>
            </a:r>
            <a:r>
              <a:rPr lang="zh-CN" altLang="en-US" dirty="0"/>
              <a:t> 设备的磨损与折旧</a:t>
            </a:r>
          </a:p>
        </p:txBody>
      </p:sp>
      <p:cxnSp>
        <p:nvCxnSpPr>
          <p:cNvPr id="42" name="直接连接符 41"/>
          <p:cNvCxnSpPr/>
          <p:nvPr/>
        </p:nvCxnSpPr>
        <p:spPr>
          <a:xfrm>
            <a:off x="0" y="1436529"/>
            <a:ext cx="12192000" cy="0"/>
          </a:xfrm>
          <a:prstGeom prst="line">
            <a:avLst/>
          </a:prstGeom>
          <a:noFill/>
          <a:ln w="57150" cap="flat" cmpd="sng" algn="ctr">
            <a:solidFill>
              <a:srgbClr val="F69200"/>
            </a:solidFill>
            <a:prstDash val="solid"/>
            <a:miter lim="800000"/>
          </a:ln>
          <a:effectLst/>
        </p:spPr>
      </p:cxnSp>
      <mc:AlternateContent xmlns:mc="http://schemas.openxmlformats.org/markup-compatibility/2006" xmlns:a14="http://schemas.microsoft.com/office/drawing/2010/main">
        <mc:Choice Requires="a14">
          <p:sp>
            <p:nvSpPr>
              <p:cNvPr id="43" name="文本框 20"/>
              <p:cNvSpPr txBox="1"/>
              <p:nvPr/>
            </p:nvSpPr>
            <p:spPr>
              <a:xfrm>
                <a:off x="589521" y="1905794"/>
                <a:ext cx="11148454" cy="4085029"/>
              </a:xfrm>
              <a:prstGeom prst="rect">
                <a:avLst/>
              </a:prstGeom>
              <a:noFill/>
            </p:spPr>
            <p:txBody>
              <a:bodyPr wrap="square" rtlCol="0">
                <a:spAutoFit/>
              </a:bodyPr>
              <a:lstStyle/>
              <a:p>
                <a:pPr>
                  <a:lnSpc>
                    <a:spcPct val="150000"/>
                  </a:lnSpc>
                </a:pPr>
                <a:r>
                  <a:rPr lang="en-US" altLang="zh-CN" sz="2000" dirty="0"/>
                  <a:t>        1</a:t>
                </a:r>
                <a:r>
                  <a:rPr lang="zh-CN" altLang="zh-CN" sz="2000" dirty="0"/>
                  <a:t>）平均年限法</a:t>
                </a:r>
              </a:p>
              <a:p>
                <a:pPr>
                  <a:lnSpc>
                    <a:spcPct val="150000"/>
                  </a:lnSpc>
                </a:pPr>
                <a:r>
                  <a:rPr lang="en-US" altLang="zh-CN" sz="2000" dirty="0"/>
                  <a:t>        </a:t>
                </a:r>
                <a:r>
                  <a:rPr lang="zh-CN" altLang="zh-CN" sz="2000" dirty="0"/>
                  <a:t>【</a:t>
                </a:r>
                <a:r>
                  <a:rPr lang="zh-CN" altLang="zh-CN" sz="2000" b="1" dirty="0"/>
                  <a:t>例</a:t>
                </a:r>
                <a:r>
                  <a:rPr lang="en-US" altLang="zh-CN" sz="2000" b="1" dirty="0"/>
                  <a:t>3.4</a:t>
                </a:r>
                <a:r>
                  <a:rPr lang="zh-CN" altLang="zh-CN" sz="2000" dirty="0"/>
                  <a:t>】</a:t>
                </a:r>
                <a:r>
                  <a:rPr lang="en-US" altLang="zh-CN" sz="2000" dirty="0"/>
                  <a:t> X</a:t>
                </a:r>
                <a:r>
                  <a:rPr lang="zh-CN" altLang="zh-CN" sz="2000" dirty="0"/>
                  <a:t>公司花</a:t>
                </a:r>
                <a:r>
                  <a:rPr lang="en-US" altLang="zh-CN" sz="2000" dirty="0"/>
                  <a:t>21000</a:t>
                </a:r>
                <a:r>
                  <a:rPr lang="zh-CN" altLang="zh-CN" sz="2000" dirty="0"/>
                  <a:t>元钱购进一台服务器，预计使用</a:t>
                </a:r>
                <a:r>
                  <a:rPr lang="en-US" altLang="zh-CN" sz="2000" dirty="0"/>
                  <a:t>8</a:t>
                </a:r>
                <a:r>
                  <a:rPr lang="zh-CN" altLang="zh-CN" sz="2000" dirty="0"/>
                  <a:t>年，预计到期后残值为</a:t>
                </a:r>
                <a:r>
                  <a:rPr lang="en-US" altLang="zh-CN" sz="2000" dirty="0"/>
                  <a:t>1000</a:t>
                </a:r>
                <a:r>
                  <a:rPr lang="zh-CN" altLang="zh-CN" sz="2000" dirty="0"/>
                  <a:t>元。试用平均年限法求该服务器的年折旧额及其年折旧率。</a:t>
                </a:r>
                <a:endParaRPr lang="en-US" altLang="zh-CN" sz="2000" dirty="0"/>
              </a:p>
              <a:p>
                <a:pPr>
                  <a:lnSpc>
                    <a:spcPct val="150000"/>
                  </a:lnSpc>
                </a:pPr>
                <a:endParaRPr lang="en-US" altLang="zh-CN" sz="2000" dirty="0"/>
              </a:p>
              <a:p>
                <a:r>
                  <a:rPr lang="zh-CN" altLang="zh-CN" sz="2000" dirty="0"/>
                  <a:t>解：由题意可知</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a:rPr>
                          <m:t>𝑘</m:t>
                        </m:r>
                      </m:e>
                      <m:sub>
                        <m:r>
                          <a:rPr lang="en-US" altLang="zh-CN" sz="2000" i="1">
                            <a:latin typeface="Cambria Math" panose="02040503050406030204"/>
                          </a:rPr>
                          <m:t>0</m:t>
                        </m:r>
                      </m:sub>
                    </m:sSub>
                    <m:r>
                      <a:rPr lang="en-US" altLang="zh-CN" sz="2000" i="1">
                        <a:latin typeface="Cambria Math" panose="02040503050406030204"/>
                      </a:rPr>
                      <m:t>=21000</m:t>
                    </m:r>
                    <m:r>
                      <a:rPr lang="zh-CN" altLang="zh-CN" sz="2000">
                        <a:latin typeface="Cambria Math" panose="02040503050406030204"/>
                      </a:rPr>
                      <m:t>元</m:t>
                    </m:r>
                  </m:oMath>
                </a14:m>
                <a:r>
                  <a:rPr lang="zh-CN" altLang="zh-CN" sz="2000" dirty="0"/>
                  <a:t>，</a:t>
                </a:r>
                <a14:m>
                  <m:oMath xmlns:m="http://schemas.openxmlformats.org/officeDocument/2006/math">
                    <m:r>
                      <a:rPr lang="en-US" altLang="zh-CN" sz="2000" i="1">
                        <a:latin typeface="Cambria Math" panose="02040503050406030204"/>
                      </a:rPr>
                      <m:t>𝑂</m:t>
                    </m:r>
                    <m:r>
                      <a:rPr lang="en-US" altLang="zh-CN" sz="2000" i="1">
                        <a:latin typeface="Cambria Math" panose="02040503050406030204"/>
                      </a:rPr>
                      <m:t>=1000</m:t>
                    </m:r>
                    <m:r>
                      <a:rPr lang="zh-CN" altLang="zh-CN" sz="2000">
                        <a:latin typeface="Cambria Math" panose="02040503050406030204"/>
                      </a:rPr>
                      <m:t>元</m:t>
                    </m:r>
                  </m:oMath>
                </a14:m>
                <a:r>
                  <a:rPr lang="en-US" altLang="zh-CN" sz="2000" dirty="0"/>
                  <a:t>,</a:t>
                </a:r>
                <a14:m>
                  <m:oMath xmlns:m="http://schemas.openxmlformats.org/officeDocument/2006/math">
                    <m:r>
                      <a:rPr lang="en-US" altLang="zh-CN" sz="2000" i="1">
                        <a:latin typeface="Cambria Math" panose="02040503050406030204"/>
                      </a:rPr>
                      <m:t> </m:t>
                    </m:r>
                    <m:r>
                      <a:rPr lang="en-US" altLang="zh-CN" sz="2000" i="1">
                        <a:latin typeface="Cambria Math" panose="02040503050406030204"/>
                      </a:rPr>
                      <m:t>𝑇</m:t>
                    </m:r>
                    <m:r>
                      <a:rPr lang="en-US" altLang="zh-CN" sz="2000" i="1">
                        <a:latin typeface="Cambria Math" panose="02040503050406030204"/>
                      </a:rPr>
                      <m:t>=8</m:t>
                    </m:r>
                    <m:r>
                      <a:rPr lang="zh-CN" altLang="zh-CN" sz="2000">
                        <a:latin typeface="Cambria Math" panose="02040503050406030204"/>
                      </a:rPr>
                      <m:t>年</m:t>
                    </m:r>
                  </m:oMath>
                </a14:m>
                <a:r>
                  <a:rPr lang="zh-CN" altLang="zh-CN" sz="2000" dirty="0"/>
                  <a:t>，则带入公式</a:t>
                </a:r>
                <a:r>
                  <a:rPr lang="en-US" altLang="zh-CN" sz="2000" dirty="0"/>
                  <a:t>3.18</a:t>
                </a:r>
                <a:r>
                  <a:rPr lang="zh-CN" altLang="zh-CN" sz="2000" dirty="0"/>
                  <a:t>可得：</a:t>
                </a:r>
              </a:p>
              <a:p>
                <a:pPr/>
                <a14:m>
                  <m:oMathPara xmlns:m="http://schemas.openxmlformats.org/officeDocument/2006/math">
                    <m:oMathParaPr>
                      <m:jc m:val="centerGroup"/>
                    </m:oMathParaPr>
                    <m:oMath xmlns:m="http://schemas.openxmlformats.org/officeDocument/2006/math">
                      <m:sSub>
                        <m:sSubPr>
                          <m:ctrlPr>
                            <a:rPr lang="zh-CN" altLang="zh-CN" sz="2000" i="1">
                              <a:latin typeface="Cambria Math" panose="02040503050406030204" pitchFamily="18" charset="0"/>
                            </a:rPr>
                          </m:ctrlPr>
                        </m:sSubPr>
                        <m:e>
                          <m:r>
                            <m:rPr>
                              <m:sty m:val="p"/>
                            </m:rPr>
                            <a:rPr lang="en-US" altLang="zh-CN" sz="2000">
                              <a:latin typeface="Cambria Math" panose="02040503050406030204"/>
                            </a:rPr>
                            <m:t>A</m:t>
                          </m:r>
                        </m:e>
                        <m:sub>
                          <m:r>
                            <a:rPr lang="en-US" altLang="zh-CN" sz="2000" i="1">
                              <a:latin typeface="Cambria Math" panose="02040503050406030204"/>
                            </a:rPr>
                            <m:t>𝑏</m:t>
                          </m:r>
                        </m:sub>
                      </m:sSub>
                      <m:r>
                        <a:rPr lang="en-US" altLang="zh-CN" sz="2000">
                          <a:latin typeface="Cambria Math" panose="02040503050406030204"/>
                        </a:rPr>
                        <m:t>=</m:t>
                      </m:r>
                      <m:f>
                        <m:fPr>
                          <m:ctrlPr>
                            <a:rPr lang="zh-CN" altLang="zh-CN" sz="2000" i="1">
                              <a:latin typeface="Cambria Math" panose="02040503050406030204" pitchFamily="18" charset="0"/>
                            </a:rPr>
                          </m:ctrlPr>
                        </m:fPr>
                        <m:num>
                          <m:sSub>
                            <m:sSubPr>
                              <m:ctrlPr>
                                <a:rPr lang="zh-CN" altLang="zh-CN" sz="2000" i="1">
                                  <a:latin typeface="Cambria Math" panose="02040503050406030204" pitchFamily="18" charset="0"/>
                                </a:rPr>
                              </m:ctrlPr>
                            </m:sSubPr>
                            <m:e>
                              <m:r>
                                <a:rPr lang="en-US" altLang="zh-CN" sz="2000" i="1">
                                  <a:latin typeface="Cambria Math" panose="02040503050406030204"/>
                                </a:rPr>
                                <m:t>𝑘</m:t>
                              </m:r>
                            </m:e>
                            <m:sub>
                              <m:r>
                                <a:rPr lang="en-US" altLang="zh-CN" sz="2000" i="1">
                                  <a:latin typeface="Cambria Math" panose="02040503050406030204"/>
                                </a:rPr>
                                <m:t>0</m:t>
                              </m:r>
                            </m:sub>
                          </m:sSub>
                          <m:r>
                            <a:rPr lang="zh-CN" altLang="en-US" sz="2000" i="1">
                              <a:latin typeface="Cambria Math" panose="02040503050406030204"/>
                            </a:rPr>
                            <m:t>−</m:t>
                          </m:r>
                          <m:r>
                            <a:rPr lang="en-US" altLang="zh-CN" sz="2000" i="1">
                              <a:latin typeface="Cambria Math" panose="02040503050406030204"/>
                            </a:rPr>
                            <m:t>𝑂</m:t>
                          </m:r>
                        </m:num>
                        <m:den>
                          <m:r>
                            <a:rPr lang="en-US" altLang="zh-CN" sz="2000" i="1">
                              <a:latin typeface="Cambria Math" panose="02040503050406030204"/>
                            </a:rPr>
                            <m:t>𝑇</m:t>
                          </m:r>
                        </m:den>
                      </m:f>
                      <m:r>
                        <a:rPr lang="en-US" altLang="zh-CN" sz="2000" i="1">
                          <a:latin typeface="Cambria Math" panose="02040503050406030204"/>
                        </a:rPr>
                        <m:t>=</m:t>
                      </m:r>
                      <m:f>
                        <m:fPr>
                          <m:ctrlPr>
                            <a:rPr lang="zh-CN" altLang="zh-CN" sz="2000" i="1">
                              <a:latin typeface="Cambria Math" panose="02040503050406030204" pitchFamily="18" charset="0"/>
                            </a:rPr>
                          </m:ctrlPr>
                        </m:fPr>
                        <m:num>
                          <m:r>
                            <a:rPr lang="en-US" altLang="zh-CN" sz="2000" i="1">
                              <a:latin typeface="Cambria Math" panose="02040503050406030204"/>
                            </a:rPr>
                            <m:t>21000</m:t>
                          </m:r>
                          <m:r>
                            <a:rPr lang="zh-CN" altLang="en-US" sz="2000" i="1">
                              <a:latin typeface="Cambria Math" panose="02040503050406030204"/>
                            </a:rPr>
                            <m:t>−</m:t>
                          </m:r>
                          <m:r>
                            <a:rPr lang="en-US" altLang="zh-CN" sz="2000" i="1">
                              <a:latin typeface="Cambria Math" panose="02040503050406030204"/>
                            </a:rPr>
                            <m:t>1000</m:t>
                          </m:r>
                        </m:num>
                        <m:den>
                          <m:r>
                            <a:rPr lang="en-US" altLang="zh-CN" sz="2000" i="1">
                              <a:latin typeface="Cambria Math" panose="02040503050406030204"/>
                            </a:rPr>
                            <m:t>8</m:t>
                          </m:r>
                        </m:den>
                      </m:f>
                      <m:r>
                        <a:rPr lang="en-US" altLang="zh-CN" sz="2000" i="1">
                          <a:latin typeface="Cambria Math" panose="02040503050406030204"/>
                        </a:rPr>
                        <m:t>=2500</m:t>
                      </m:r>
                      <m:r>
                        <a:rPr lang="zh-CN" altLang="zh-CN" sz="2000">
                          <a:latin typeface="Cambria Math" panose="02040503050406030204"/>
                        </a:rPr>
                        <m:t>（元）</m:t>
                      </m:r>
                    </m:oMath>
                  </m:oMathPara>
                </a14:m>
                <a:endParaRPr lang="zh-CN" altLang="zh-CN" sz="2000" dirty="0"/>
              </a:p>
              <a:p>
                <a:r>
                  <a:rPr lang="zh-CN" altLang="zh-CN" sz="2000" dirty="0"/>
                  <a:t>由公式</a:t>
                </a:r>
                <a:r>
                  <a:rPr lang="en-US" altLang="zh-CN" sz="2000" dirty="0"/>
                  <a:t>3.19</a:t>
                </a:r>
                <a:r>
                  <a:rPr lang="zh-CN" altLang="zh-CN" sz="2000" dirty="0"/>
                  <a:t>可求折旧率：</a:t>
                </a:r>
              </a:p>
              <a:p>
                <a:pPr/>
                <a14:m>
                  <m:oMathPara xmlns:m="http://schemas.openxmlformats.org/officeDocument/2006/math">
                    <m:oMathParaPr>
                      <m:jc m:val="centerGroup"/>
                    </m:oMathParaPr>
                    <m:oMath xmlns:m="http://schemas.openxmlformats.org/officeDocument/2006/math">
                      <m:r>
                        <m:rPr>
                          <m:sty m:val="p"/>
                        </m:rPr>
                        <a:rPr lang="en-US" altLang="zh-CN" sz="2000">
                          <a:latin typeface="Cambria Math" panose="02040503050406030204"/>
                        </a:rPr>
                        <m:t>a</m:t>
                      </m:r>
                      <m:r>
                        <a:rPr lang="en-US" altLang="zh-CN" sz="2000">
                          <a:latin typeface="Cambria Math" panose="02040503050406030204"/>
                        </a:rPr>
                        <m:t>=</m:t>
                      </m:r>
                      <m:f>
                        <m:fPr>
                          <m:ctrlPr>
                            <a:rPr lang="zh-CN" altLang="zh-CN" sz="2000" i="1">
                              <a:latin typeface="Cambria Math" panose="02040503050406030204" pitchFamily="18" charset="0"/>
                            </a:rPr>
                          </m:ctrlPr>
                        </m:fPr>
                        <m:num>
                          <m:sSub>
                            <m:sSubPr>
                              <m:ctrlPr>
                                <a:rPr lang="zh-CN" altLang="zh-CN" sz="2000" i="1">
                                  <a:latin typeface="Cambria Math" panose="02040503050406030204" pitchFamily="18" charset="0"/>
                                </a:rPr>
                              </m:ctrlPr>
                            </m:sSubPr>
                            <m:e>
                              <m:r>
                                <m:rPr>
                                  <m:sty m:val="p"/>
                                </m:rPr>
                                <a:rPr lang="en-US" altLang="zh-CN" sz="2000">
                                  <a:latin typeface="Cambria Math" panose="02040503050406030204"/>
                                </a:rPr>
                                <m:t>A</m:t>
                              </m:r>
                            </m:e>
                            <m:sub>
                              <m:r>
                                <a:rPr lang="en-US" altLang="zh-CN" sz="2000" i="1">
                                  <a:latin typeface="Cambria Math" panose="02040503050406030204"/>
                                </a:rPr>
                                <m:t>𝑏</m:t>
                              </m:r>
                            </m:sub>
                          </m:sSub>
                        </m:num>
                        <m:den>
                          <m:sSub>
                            <m:sSubPr>
                              <m:ctrlPr>
                                <a:rPr lang="zh-CN" altLang="zh-CN" sz="2000" i="1">
                                  <a:latin typeface="Cambria Math" panose="02040503050406030204" pitchFamily="18" charset="0"/>
                                </a:rPr>
                              </m:ctrlPr>
                            </m:sSubPr>
                            <m:e>
                              <m:r>
                                <a:rPr lang="en-US" altLang="zh-CN" sz="2000" i="1">
                                  <a:latin typeface="Cambria Math" panose="02040503050406030204"/>
                                </a:rPr>
                                <m:t>𝑘</m:t>
                              </m:r>
                            </m:e>
                            <m:sub>
                              <m:r>
                                <a:rPr lang="en-US" altLang="zh-CN" sz="2000" i="1">
                                  <a:latin typeface="Cambria Math" panose="02040503050406030204"/>
                                </a:rPr>
                                <m:t>0</m:t>
                              </m:r>
                            </m:sub>
                          </m:sSub>
                        </m:den>
                      </m:f>
                      <m:r>
                        <a:rPr lang="en-US" altLang="zh-CN" sz="2000" i="1">
                          <a:latin typeface="Cambria Math" panose="02040503050406030204"/>
                        </a:rPr>
                        <m:t>×100%=</m:t>
                      </m:r>
                      <m:f>
                        <m:fPr>
                          <m:ctrlPr>
                            <a:rPr lang="zh-CN" altLang="zh-CN" sz="2000" i="1">
                              <a:latin typeface="Cambria Math" panose="02040503050406030204" pitchFamily="18" charset="0"/>
                            </a:rPr>
                          </m:ctrlPr>
                        </m:fPr>
                        <m:num>
                          <m:r>
                            <a:rPr lang="en-US" altLang="zh-CN" sz="2000">
                              <a:latin typeface="Cambria Math" panose="02040503050406030204"/>
                            </a:rPr>
                            <m:t>2500</m:t>
                          </m:r>
                        </m:num>
                        <m:den>
                          <m:r>
                            <a:rPr lang="en-US" altLang="zh-CN" sz="2000" i="1">
                              <a:latin typeface="Cambria Math" panose="02040503050406030204"/>
                            </a:rPr>
                            <m:t>21000</m:t>
                          </m:r>
                        </m:den>
                      </m:f>
                      <m:r>
                        <a:rPr lang="en-US" altLang="zh-CN" sz="2000" i="1">
                          <a:latin typeface="Cambria Math" panose="02040503050406030204"/>
                        </a:rPr>
                        <m:t>×100%≅11.90%</m:t>
                      </m:r>
                    </m:oMath>
                  </m:oMathPara>
                </a14:m>
                <a:endParaRPr lang="zh-CN" altLang="zh-CN" sz="2000" dirty="0"/>
              </a:p>
              <a:p>
                <a:r>
                  <a:rPr lang="zh-CN" altLang="zh-CN" sz="2000" dirty="0"/>
                  <a:t>由以上求解过程可得，该服务器的年折旧额为</a:t>
                </a:r>
                <a:r>
                  <a:rPr lang="en-US" altLang="zh-CN" sz="2000" dirty="0"/>
                  <a:t>2500</a:t>
                </a:r>
                <a:r>
                  <a:rPr lang="zh-CN" altLang="zh-CN" sz="2000" dirty="0"/>
                  <a:t>元，年折旧额为</a:t>
                </a:r>
                <a:r>
                  <a:rPr lang="en-US" altLang="zh-CN" sz="2000" dirty="0"/>
                  <a:t>11.90%</a:t>
                </a:r>
                <a:endParaRPr lang="zh-CN" altLang="zh-CN" sz="2000" dirty="0"/>
              </a:p>
            </p:txBody>
          </p:sp>
        </mc:Choice>
        <mc:Fallback xmlns="">
          <p:sp>
            <p:nvSpPr>
              <p:cNvPr id="43" name="文本框 20"/>
              <p:cNvSpPr txBox="1">
                <a:spLocks noRot="1" noChangeAspect="1" noMove="1" noResize="1" noEditPoints="1" noAdjustHandles="1" noChangeArrowheads="1" noChangeShapeType="1" noTextEdit="1"/>
              </p:cNvSpPr>
              <p:nvPr/>
            </p:nvSpPr>
            <p:spPr>
              <a:xfrm>
                <a:off x="589521" y="1905794"/>
                <a:ext cx="11148454" cy="4085029"/>
              </a:xfrm>
              <a:prstGeom prst="rect">
                <a:avLst/>
              </a:prstGeom>
              <a:blipFill rotWithShape="1">
                <a:blip r:embed="rId2"/>
                <a:stretch>
                  <a:fillRect l="-2" t="-4" b="6"/>
                </a:stretch>
              </a:blipFill>
            </p:spPr>
            <p:txBody>
              <a:bodyPr/>
              <a:lstStyle/>
              <a:p>
                <a:r>
                  <a:rPr lang="zh-CN" altLang="en-US">
                    <a:noFill/>
                  </a:rPr>
                  <a:t> </a:t>
                </a:r>
              </a:p>
            </p:txBody>
          </p:sp>
        </mc:Fallback>
      </mc:AlternateContent>
      <p:sp>
        <p:nvSpPr>
          <p:cNvPr id="44" name="矩形 43"/>
          <p:cNvSpPr/>
          <p:nvPr/>
        </p:nvSpPr>
        <p:spPr>
          <a:xfrm>
            <a:off x="0" y="6172086"/>
            <a:ext cx="12192000" cy="750207"/>
          </a:xfrm>
          <a:prstGeom prst="rect">
            <a:avLst/>
          </a:prstGeom>
          <a:solidFill>
            <a:srgbClr val="DDDDD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45" name="矩形 44"/>
          <p:cNvSpPr/>
          <p:nvPr/>
        </p:nvSpPr>
        <p:spPr>
          <a:xfrm>
            <a:off x="527795" y="1225286"/>
            <a:ext cx="4082305" cy="422486"/>
          </a:xfrm>
          <a:prstGeom prst="rect">
            <a:avLst/>
          </a:prstGeom>
          <a:solidFill>
            <a:srgbClr val="92D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46" name="矩形 45"/>
          <p:cNvSpPr/>
          <p:nvPr/>
        </p:nvSpPr>
        <p:spPr>
          <a:xfrm>
            <a:off x="29281" y="6182642"/>
            <a:ext cx="12192000" cy="174111"/>
          </a:xfrm>
          <a:prstGeom prst="rect">
            <a:avLst/>
          </a:prstGeom>
          <a:solidFill>
            <a:srgbClr val="F69200">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 name="TextBox 2"/>
          <p:cNvSpPr txBox="1"/>
          <p:nvPr/>
        </p:nvSpPr>
        <p:spPr>
          <a:xfrm>
            <a:off x="1464047" y="1219994"/>
            <a:ext cx="2209800" cy="461665"/>
          </a:xfrm>
          <a:prstGeom prst="rect">
            <a:avLst/>
          </a:prstGeom>
          <a:noFill/>
        </p:spPr>
        <p:txBody>
          <a:bodyPr wrap="square" rtlCol="0">
            <a:spAutoFit/>
          </a:bodyPr>
          <a:lstStyle/>
          <a:p>
            <a:pPr algn="ctr"/>
            <a:r>
              <a:rPr lang="en-US" altLang="zh-CN" dirty="0"/>
              <a:t>2.</a:t>
            </a:r>
            <a:r>
              <a:rPr lang="zh-CN" altLang="en-US" dirty="0"/>
              <a:t>设备的折旧</a:t>
            </a:r>
          </a:p>
        </p:txBody>
      </p:sp>
      <p:sp>
        <p:nvSpPr>
          <p:cNvPr id="5" name="灯片编号占位符 4">
            <a:extLst>
              <a:ext uri="{FF2B5EF4-FFF2-40B4-BE49-F238E27FC236}">
                <a16:creationId xmlns:a16="http://schemas.microsoft.com/office/drawing/2014/main" id="{A3C76FF8-94E0-412E-AB45-7349BAD5C79F}"/>
              </a:ext>
            </a:extLst>
          </p:cNvPr>
          <p:cNvSpPr>
            <a:spLocks noGrp="1"/>
          </p:cNvSpPr>
          <p:nvPr>
            <p:ph type="sldNum" sz="quarter" idx="12"/>
          </p:nvPr>
        </p:nvSpPr>
        <p:spPr/>
        <p:txBody>
          <a:bodyPr/>
          <a:lstStyle/>
          <a:p>
            <a:fld id="{B6F15528-21DE-4FAA-801E-634DDDAF4B2B}" type="slidenum">
              <a:rPr lang="en-US" smtClean="0"/>
              <a:t>247</a:t>
            </a:fld>
            <a:endParaRPr lang="en-US" dirty="0"/>
          </a:p>
        </p:txBody>
      </p:sp>
      <p:sp>
        <p:nvSpPr>
          <p:cNvPr id="10" name="灯片编号占位符 8">
            <a:extLst>
              <a:ext uri="{FF2B5EF4-FFF2-40B4-BE49-F238E27FC236}">
                <a16:creationId xmlns:a16="http://schemas.microsoft.com/office/drawing/2014/main" id="{359FBB97-F740-4CEB-B2CC-F8A216964CEA}"/>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247</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3.2.4 </a:t>
            </a:r>
            <a:r>
              <a:rPr lang="zh-CN" altLang="en-US" dirty="0"/>
              <a:t> 设备的磨损与折旧</a:t>
            </a:r>
          </a:p>
        </p:txBody>
      </p:sp>
      <p:cxnSp>
        <p:nvCxnSpPr>
          <p:cNvPr id="42" name="直接连接符 41"/>
          <p:cNvCxnSpPr/>
          <p:nvPr/>
        </p:nvCxnSpPr>
        <p:spPr>
          <a:xfrm>
            <a:off x="0" y="1436529"/>
            <a:ext cx="12192000" cy="0"/>
          </a:xfrm>
          <a:prstGeom prst="line">
            <a:avLst/>
          </a:prstGeom>
          <a:noFill/>
          <a:ln w="57150" cap="flat" cmpd="sng" algn="ctr">
            <a:solidFill>
              <a:srgbClr val="F69200"/>
            </a:solidFill>
            <a:prstDash val="solid"/>
            <a:miter lim="800000"/>
          </a:ln>
          <a:effectLst/>
        </p:spPr>
      </p:cxnSp>
      <mc:AlternateContent xmlns:mc="http://schemas.openxmlformats.org/markup-compatibility/2006" xmlns:a14="http://schemas.microsoft.com/office/drawing/2010/main">
        <mc:Choice Requires="a14">
          <p:sp>
            <p:nvSpPr>
              <p:cNvPr id="43" name="文本框 20"/>
              <p:cNvSpPr txBox="1"/>
              <p:nvPr/>
            </p:nvSpPr>
            <p:spPr>
              <a:xfrm>
                <a:off x="589521" y="1905794"/>
                <a:ext cx="11148454" cy="3988721"/>
              </a:xfrm>
              <a:prstGeom prst="rect">
                <a:avLst/>
              </a:prstGeom>
              <a:noFill/>
            </p:spPr>
            <p:txBody>
              <a:bodyPr wrap="square" rtlCol="0">
                <a:spAutoFit/>
              </a:bodyPr>
              <a:lstStyle/>
              <a:p>
                <a:pPr>
                  <a:lnSpc>
                    <a:spcPct val="150000"/>
                  </a:lnSpc>
                </a:pPr>
                <a:r>
                  <a:rPr lang="en-US" altLang="zh-CN" sz="2000" dirty="0"/>
                  <a:t>        2</a:t>
                </a:r>
                <a:r>
                  <a:rPr lang="zh-CN" altLang="zh-CN" sz="2000" dirty="0"/>
                  <a:t>）双倍余额递减法</a:t>
                </a:r>
              </a:p>
              <a:p>
                <a:pPr>
                  <a:lnSpc>
                    <a:spcPct val="150000"/>
                  </a:lnSpc>
                </a:pPr>
                <a:r>
                  <a:rPr lang="en-US" altLang="zh-CN" sz="2000" dirty="0"/>
                  <a:t>       </a:t>
                </a:r>
                <a:r>
                  <a:rPr lang="zh-CN" altLang="zh-CN" sz="2000" dirty="0"/>
                  <a:t>我国现行财会制度规定允许的加速折旧法主要有双倍余额递减法和年数总和法两种，以下主要介绍双倍余额递减法。双倍余额递减法是指在不考虑设备的预计残值的情况下，将每年年初设备净值以及双倍的平均年限法折旧率来计算设备折旧的一种方法。使用双倍余额递减法计算设备的折旧额时，由于每年年初设备净值都未扣除预计净残值，故需要在该设备折旧年限到期前两年内，将设备的净值扣除预计净残值后的余额在这两年进行余额平均摊销。若用</a:t>
                </a:r>
                <a14:m>
                  <m:oMath xmlns:m="http://schemas.openxmlformats.org/officeDocument/2006/math">
                    <m:r>
                      <m:rPr>
                        <m:sty m:val="p"/>
                      </m:rPr>
                      <a:rPr lang="en-US" altLang="zh-CN" sz="2000">
                        <a:latin typeface="Cambria Math" panose="02040503050406030204"/>
                      </a:rPr>
                      <m:t>a</m:t>
                    </m:r>
                  </m:oMath>
                </a14:m>
                <a:r>
                  <a:rPr lang="zh-CN" altLang="zh-CN" sz="2000" dirty="0"/>
                  <a:t>表示年折旧额，</a:t>
                </a:r>
                <a:r>
                  <a:rPr lang="en-US" altLang="zh-CN" sz="2000" dirty="0"/>
                  <a:t>T</a:t>
                </a:r>
                <a:r>
                  <a:rPr lang="zh-CN" altLang="zh-CN" sz="2000" dirty="0"/>
                  <a:t>表示使用年限，则年折旧额的求解方法详见式</a:t>
                </a:r>
                <a:r>
                  <a:rPr lang="en-US" altLang="zh-CN" sz="2000" dirty="0"/>
                  <a:t>3.20</a:t>
                </a:r>
                <a:r>
                  <a:rPr lang="zh-CN" altLang="zh-CN" sz="2000" dirty="0"/>
                  <a:t>所示。</a:t>
                </a:r>
              </a:p>
              <a:p>
                <a:pPr>
                  <a:lnSpc>
                    <a:spcPct val="150000"/>
                  </a:lnSpc>
                </a:pPr>
                <a14:m>
                  <m:oMath xmlns:m="http://schemas.openxmlformats.org/officeDocument/2006/math">
                    <m:r>
                      <m:rPr>
                        <m:sty m:val="p"/>
                      </m:rPr>
                      <a:rPr lang="en-US" altLang="zh-CN" sz="2000">
                        <a:latin typeface="Cambria Math" panose="02040503050406030204"/>
                      </a:rPr>
                      <m:t>a</m:t>
                    </m:r>
                    <m:r>
                      <a:rPr lang="en-US" altLang="zh-CN" sz="2000">
                        <a:latin typeface="Cambria Math" panose="02040503050406030204"/>
                      </a:rPr>
                      <m:t>=</m:t>
                    </m:r>
                    <m:f>
                      <m:fPr>
                        <m:ctrlPr>
                          <a:rPr lang="zh-CN" altLang="zh-CN" sz="2000" i="1">
                            <a:latin typeface="Cambria Math" panose="02040503050406030204" pitchFamily="18" charset="0"/>
                          </a:rPr>
                        </m:ctrlPr>
                      </m:fPr>
                      <m:num>
                        <m:r>
                          <a:rPr lang="en-US" altLang="zh-CN" sz="2000" i="1">
                            <a:latin typeface="Cambria Math" panose="02040503050406030204"/>
                          </a:rPr>
                          <m:t>2</m:t>
                        </m:r>
                      </m:num>
                      <m:den>
                        <m:r>
                          <a:rPr lang="en-US" altLang="zh-CN" sz="2000" i="1">
                            <a:latin typeface="Cambria Math" panose="02040503050406030204"/>
                          </a:rPr>
                          <m:t>𝑇</m:t>
                        </m:r>
                      </m:den>
                    </m:f>
                    <m:r>
                      <a:rPr lang="en-US" altLang="zh-CN" sz="2000" i="1">
                        <a:latin typeface="Cambria Math" panose="02040503050406030204"/>
                      </a:rPr>
                      <m:t>×100%</m:t>
                    </m:r>
                  </m:oMath>
                </a14:m>
                <a:r>
                  <a:rPr lang="en-US" altLang="zh-CN" sz="2000" dirty="0"/>
                  <a:t> 							(3. 20)</a:t>
                </a:r>
                <a:endParaRPr lang="zh-CN" altLang="zh-CN" sz="2000" dirty="0"/>
              </a:p>
            </p:txBody>
          </p:sp>
        </mc:Choice>
        <mc:Fallback xmlns="">
          <p:sp>
            <p:nvSpPr>
              <p:cNvPr id="43" name="文本框 20"/>
              <p:cNvSpPr txBox="1">
                <a:spLocks noRot="1" noChangeAspect="1" noMove="1" noResize="1" noEditPoints="1" noAdjustHandles="1" noChangeArrowheads="1" noChangeShapeType="1" noTextEdit="1"/>
              </p:cNvSpPr>
              <p:nvPr/>
            </p:nvSpPr>
            <p:spPr>
              <a:xfrm>
                <a:off x="589521" y="1905794"/>
                <a:ext cx="11148454" cy="3988721"/>
              </a:xfrm>
              <a:prstGeom prst="rect">
                <a:avLst/>
              </a:prstGeom>
              <a:blipFill rotWithShape="1">
                <a:blip r:embed="rId2"/>
                <a:stretch>
                  <a:fillRect l="-2" t="-4" b="11"/>
                </a:stretch>
              </a:blipFill>
            </p:spPr>
            <p:txBody>
              <a:bodyPr/>
              <a:lstStyle/>
              <a:p>
                <a:r>
                  <a:rPr lang="zh-CN" altLang="en-US">
                    <a:noFill/>
                  </a:rPr>
                  <a:t> </a:t>
                </a:r>
              </a:p>
            </p:txBody>
          </p:sp>
        </mc:Fallback>
      </mc:AlternateContent>
      <p:sp>
        <p:nvSpPr>
          <p:cNvPr id="44" name="矩形 43"/>
          <p:cNvSpPr/>
          <p:nvPr/>
        </p:nvSpPr>
        <p:spPr>
          <a:xfrm>
            <a:off x="0" y="6172086"/>
            <a:ext cx="12192000" cy="750207"/>
          </a:xfrm>
          <a:prstGeom prst="rect">
            <a:avLst/>
          </a:prstGeom>
          <a:solidFill>
            <a:srgbClr val="DDDDD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45" name="矩形 44"/>
          <p:cNvSpPr/>
          <p:nvPr/>
        </p:nvSpPr>
        <p:spPr>
          <a:xfrm>
            <a:off x="527795" y="1225286"/>
            <a:ext cx="4082305" cy="422486"/>
          </a:xfrm>
          <a:prstGeom prst="rect">
            <a:avLst/>
          </a:prstGeom>
          <a:solidFill>
            <a:srgbClr val="92D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46" name="矩形 45"/>
          <p:cNvSpPr/>
          <p:nvPr/>
        </p:nvSpPr>
        <p:spPr>
          <a:xfrm>
            <a:off x="29281" y="6182642"/>
            <a:ext cx="12192000" cy="174111"/>
          </a:xfrm>
          <a:prstGeom prst="rect">
            <a:avLst/>
          </a:prstGeom>
          <a:solidFill>
            <a:srgbClr val="F69200">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 name="TextBox 2"/>
          <p:cNvSpPr txBox="1"/>
          <p:nvPr/>
        </p:nvSpPr>
        <p:spPr>
          <a:xfrm>
            <a:off x="1464047" y="1219994"/>
            <a:ext cx="2209800" cy="461665"/>
          </a:xfrm>
          <a:prstGeom prst="rect">
            <a:avLst/>
          </a:prstGeom>
          <a:noFill/>
        </p:spPr>
        <p:txBody>
          <a:bodyPr wrap="square" rtlCol="0">
            <a:spAutoFit/>
          </a:bodyPr>
          <a:lstStyle/>
          <a:p>
            <a:pPr algn="ctr"/>
            <a:r>
              <a:rPr lang="en-US" altLang="zh-CN" dirty="0"/>
              <a:t>2.</a:t>
            </a:r>
            <a:r>
              <a:rPr lang="zh-CN" altLang="en-US" dirty="0"/>
              <a:t>设备的折旧</a:t>
            </a:r>
          </a:p>
        </p:txBody>
      </p:sp>
      <p:sp>
        <p:nvSpPr>
          <p:cNvPr id="5" name="灯片编号占位符 4">
            <a:extLst>
              <a:ext uri="{FF2B5EF4-FFF2-40B4-BE49-F238E27FC236}">
                <a16:creationId xmlns:a16="http://schemas.microsoft.com/office/drawing/2014/main" id="{4EAAEBA1-C328-42B4-AEA1-4017FA86C60E}"/>
              </a:ext>
            </a:extLst>
          </p:cNvPr>
          <p:cNvSpPr>
            <a:spLocks noGrp="1"/>
          </p:cNvSpPr>
          <p:nvPr>
            <p:ph type="sldNum" sz="quarter" idx="12"/>
          </p:nvPr>
        </p:nvSpPr>
        <p:spPr/>
        <p:txBody>
          <a:bodyPr/>
          <a:lstStyle/>
          <a:p>
            <a:fld id="{B6F15528-21DE-4FAA-801E-634DDDAF4B2B}" type="slidenum">
              <a:rPr lang="en-US" smtClean="0"/>
              <a:t>248</a:t>
            </a:fld>
            <a:endParaRPr lang="en-US" dirty="0"/>
          </a:p>
        </p:txBody>
      </p:sp>
      <p:sp>
        <p:nvSpPr>
          <p:cNvPr id="10" name="灯片编号占位符 8">
            <a:extLst>
              <a:ext uri="{FF2B5EF4-FFF2-40B4-BE49-F238E27FC236}">
                <a16:creationId xmlns:a16="http://schemas.microsoft.com/office/drawing/2014/main" id="{F3B9D9D7-676A-4385-9259-BA8E5303D173}"/>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248</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3.2.4 </a:t>
            </a:r>
            <a:r>
              <a:rPr lang="zh-CN" altLang="en-US" dirty="0"/>
              <a:t> 设备的磨损与折旧</a:t>
            </a:r>
          </a:p>
        </p:txBody>
      </p:sp>
      <p:cxnSp>
        <p:nvCxnSpPr>
          <p:cNvPr id="42" name="直接连接符 41"/>
          <p:cNvCxnSpPr/>
          <p:nvPr/>
        </p:nvCxnSpPr>
        <p:spPr>
          <a:xfrm>
            <a:off x="0" y="1436529"/>
            <a:ext cx="12192000" cy="0"/>
          </a:xfrm>
          <a:prstGeom prst="line">
            <a:avLst/>
          </a:prstGeom>
          <a:noFill/>
          <a:ln w="57150" cap="flat" cmpd="sng" algn="ctr">
            <a:solidFill>
              <a:srgbClr val="F69200"/>
            </a:solidFill>
            <a:prstDash val="solid"/>
            <a:miter lim="800000"/>
          </a:ln>
          <a:effectLst/>
        </p:spPr>
      </p:cxnSp>
      <mc:AlternateContent xmlns:mc="http://schemas.openxmlformats.org/markup-compatibility/2006" xmlns:a14="http://schemas.microsoft.com/office/drawing/2010/main">
        <mc:Choice Requires="a14">
          <p:sp>
            <p:nvSpPr>
              <p:cNvPr id="43" name="文本框 20"/>
              <p:cNvSpPr txBox="1"/>
              <p:nvPr/>
            </p:nvSpPr>
            <p:spPr>
              <a:xfrm>
                <a:off x="589521" y="1766299"/>
                <a:ext cx="11148454" cy="4812728"/>
              </a:xfrm>
              <a:prstGeom prst="rect">
                <a:avLst/>
              </a:prstGeom>
              <a:noFill/>
            </p:spPr>
            <p:txBody>
              <a:bodyPr wrap="square" rtlCol="0">
                <a:spAutoFit/>
              </a:bodyPr>
              <a:lstStyle/>
              <a:p>
                <a:pPr>
                  <a:lnSpc>
                    <a:spcPct val="150000"/>
                  </a:lnSpc>
                </a:pPr>
                <a:r>
                  <a:rPr lang="en-US" altLang="zh-CN" sz="2000" dirty="0"/>
                  <a:t>        2</a:t>
                </a:r>
                <a:r>
                  <a:rPr lang="zh-CN" altLang="zh-CN" sz="2000" dirty="0"/>
                  <a:t>）双倍余额递减法</a:t>
                </a:r>
              </a:p>
              <a:p>
                <a:pPr>
                  <a:lnSpc>
                    <a:spcPct val="150000"/>
                  </a:lnSpc>
                </a:pPr>
                <a:r>
                  <a:rPr lang="en-US" altLang="zh-CN" sz="2000" b="1" dirty="0"/>
                  <a:t>【</a:t>
                </a:r>
                <a:r>
                  <a:rPr lang="zh-CN" altLang="zh-CN" sz="2000" b="1" dirty="0"/>
                  <a:t>例</a:t>
                </a:r>
                <a:r>
                  <a:rPr lang="en-US" altLang="zh-CN" sz="2000" b="1" dirty="0"/>
                  <a:t>3.5</a:t>
                </a:r>
                <a:r>
                  <a:rPr lang="zh-CN" altLang="zh-CN" sz="2000" dirty="0"/>
                  <a:t>】</a:t>
                </a:r>
                <a:r>
                  <a:rPr lang="en-US" altLang="zh-CN" sz="2000" dirty="0"/>
                  <a:t>ABC</a:t>
                </a:r>
                <a:r>
                  <a:rPr lang="zh-CN" altLang="zh-CN" sz="2000" dirty="0"/>
                  <a:t>公司购买了一套存储设备，购买价格为</a:t>
                </a:r>
                <a:r>
                  <a:rPr lang="en-US" altLang="zh-CN" sz="2000" dirty="0"/>
                  <a:t>300000</a:t>
                </a:r>
                <a:r>
                  <a:rPr lang="zh-CN" altLang="zh-CN" sz="2000" dirty="0"/>
                  <a:t>元，预计其使用寿命为</a:t>
                </a:r>
                <a:r>
                  <a:rPr lang="en-US" altLang="zh-CN" sz="2000" dirty="0"/>
                  <a:t>5</a:t>
                </a:r>
                <a:r>
                  <a:rPr lang="zh-CN" altLang="zh-CN" sz="2000" dirty="0"/>
                  <a:t>年，预计其残值为</a:t>
                </a:r>
                <a:r>
                  <a:rPr lang="en-US" altLang="zh-CN" sz="2000" dirty="0"/>
                  <a:t>5%</a:t>
                </a:r>
                <a:r>
                  <a:rPr lang="zh-CN" altLang="zh-CN" sz="2000" dirty="0"/>
                  <a:t>。请用双倍余额递减法计算每年的折旧额。</a:t>
                </a:r>
                <a:endParaRPr lang="en-US" altLang="zh-CN" sz="2000" dirty="0"/>
              </a:p>
              <a:p>
                <a:r>
                  <a:rPr lang="en-US" altLang="zh-CN" sz="2000" dirty="0"/>
                  <a:t>       </a:t>
                </a:r>
                <a:r>
                  <a:rPr lang="zh-CN" altLang="zh-CN" sz="2000" dirty="0"/>
                  <a:t>解：由题意及式</a:t>
                </a:r>
                <a:r>
                  <a:rPr lang="en-US" altLang="zh-CN" sz="2000" dirty="0"/>
                  <a:t>3.20</a:t>
                </a:r>
                <a:r>
                  <a:rPr lang="zh-CN" altLang="zh-CN" sz="2000" dirty="0"/>
                  <a:t>可求得该设备的年折旧额</a:t>
                </a:r>
              </a:p>
              <a:p>
                <a14:m>
                  <m:oMath xmlns:m="http://schemas.openxmlformats.org/officeDocument/2006/math">
                    <m:r>
                      <m:rPr>
                        <m:sty m:val="p"/>
                      </m:rPr>
                      <a:rPr lang="en-US" altLang="zh-CN" sz="2000">
                        <a:latin typeface="Cambria Math" panose="02040503050406030204"/>
                      </a:rPr>
                      <m:t>a</m:t>
                    </m:r>
                    <m:r>
                      <a:rPr lang="en-US" altLang="zh-CN" sz="2000">
                        <a:latin typeface="Cambria Math" panose="02040503050406030204"/>
                      </a:rPr>
                      <m:t>=</m:t>
                    </m:r>
                    <m:f>
                      <m:fPr>
                        <m:ctrlPr>
                          <a:rPr lang="zh-CN" altLang="zh-CN" sz="2000" i="1">
                            <a:latin typeface="Cambria Math" panose="02040503050406030204" pitchFamily="18" charset="0"/>
                          </a:rPr>
                        </m:ctrlPr>
                      </m:fPr>
                      <m:num>
                        <m:r>
                          <a:rPr lang="en-US" altLang="zh-CN" sz="2000" i="1">
                            <a:latin typeface="Cambria Math" panose="02040503050406030204"/>
                          </a:rPr>
                          <m:t>2</m:t>
                        </m:r>
                      </m:num>
                      <m:den>
                        <m:r>
                          <a:rPr lang="en-US" altLang="zh-CN" sz="2000" i="1">
                            <a:latin typeface="Cambria Math" panose="02040503050406030204"/>
                          </a:rPr>
                          <m:t>𝑇</m:t>
                        </m:r>
                      </m:den>
                    </m:f>
                    <m:r>
                      <a:rPr lang="en-US" altLang="zh-CN" sz="2000" i="1">
                        <a:latin typeface="Cambria Math" panose="02040503050406030204"/>
                      </a:rPr>
                      <m:t>×100%</m:t>
                    </m:r>
                  </m:oMath>
                </a14:m>
                <a:r>
                  <a:rPr lang="en-US" altLang="zh-CN" sz="2000" dirty="0"/>
                  <a:t>=</a:t>
                </a:r>
                <a14:m>
                  <m:oMath xmlns:m="http://schemas.openxmlformats.org/officeDocument/2006/math">
                    <m:f>
                      <m:fPr>
                        <m:ctrlPr>
                          <a:rPr lang="zh-CN" altLang="zh-CN" sz="2000" i="1">
                            <a:latin typeface="Cambria Math" panose="02040503050406030204" pitchFamily="18" charset="0"/>
                          </a:rPr>
                        </m:ctrlPr>
                      </m:fPr>
                      <m:num>
                        <m:r>
                          <a:rPr lang="en-US" altLang="zh-CN" sz="2000" i="1">
                            <a:latin typeface="Cambria Math" panose="02040503050406030204"/>
                          </a:rPr>
                          <m:t>2</m:t>
                        </m:r>
                      </m:num>
                      <m:den>
                        <m:r>
                          <a:rPr lang="en-US" altLang="zh-CN" sz="2000" i="1">
                            <a:latin typeface="Cambria Math" panose="02040503050406030204"/>
                          </a:rPr>
                          <m:t>5</m:t>
                        </m:r>
                      </m:den>
                    </m:f>
                    <m:r>
                      <a:rPr lang="en-US" altLang="zh-CN" sz="2000" i="1">
                        <a:latin typeface="Cambria Math" panose="02040503050406030204"/>
                      </a:rPr>
                      <m:t>×100%=40%</m:t>
                    </m:r>
                  </m:oMath>
                </a14:m>
                <a:endParaRPr lang="zh-CN" altLang="zh-CN" sz="2000" dirty="0"/>
              </a:p>
              <a:p>
                <a:r>
                  <a:rPr lang="zh-CN" altLang="zh-CN" sz="2000" dirty="0"/>
                  <a:t>第</a:t>
                </a:r>
                <a:r>
                  <a:rPr lang="en-US" altLang="zh-CN" sz="2000" dirty="0"/>
                  <a:t>1</a:t>
                </a:r>
                <a:r>
                  <a:rPr lang="zh-CN" altLang="zh-CN" sz="2000" dirty="0"/>
                  <a:t>年折旧额为：</a:t>
                </a:r>
                <a14:m>
                  <m:oMath xmlns:m="http://schemas.openxmlformats.org/officeDocument/2006/math">
                    <m:r>
                      <a:rPr lang="en-US" altLang="zh-CN" sz="2000">
                        <a:latin typeface="Cambria Math" panose="02040503050406030204"/>
                      </a:rPr>
                      <m:t>300000×40%=120000</m:t>
                    </m:r>
                  </m:oMath>
                </a14:m>
                <a:r>
                  <a:rPr lang="zh-CN" altLang="zh-CN" sz="2000" dirty="0"/>
                  <a:t>（元）</a:t>
                </a:r>
              </a:p>
              <a:p>
                <a:r>
                  <a:rPr lang="zh-CN" altLang="zh-CN" sz="2000" dirty="0"/>
                  <a:t>第</a:t>
                </a:r>
                <a:r>
                  <a:rPr lang="en-US" altLang="zh-CN" sz="2000" dirty="0"/>
                  <a:t>2</a:t>
                </a:r>
                <a:r>
                  <a:rPr lang="zh-CN" altLang="zh-CN" sz="2000" dirty="0"/>
                  <a:t>年折旧额为：</a:t>
                </a:r>
                <a14:m>
                  <m:oMath xmlns:m="http://schemas.openxmlformats.org/officeDocument/2006/math">
                    <m:r>
                      <a:rPr lang="zh-CN" altLang="zh-CN" sz="2000">
                        <a:latin typeface="Cambria Math" panose="02040503050406030204"/>
                      </a:rPr>
                      <m:t>（</m:t>
                    </m:r>
                    <m:r>
                      <a:rPr lang="en-US" altLang="zh-CN" sz="2000">
                        <a:latin typeface="Cambria Math" panose="02040503050406030204"/>
                      </a:rPr>
                      <m:t>300000</m:t>
                    </m:r>
                    <m:r>
                      <a:rPr lang="zh-CN" altLang="en-US" sz="2000" i="1">
                        <a:latin typeface="Cambria Math" panose="02040503050406030204"/>
                      </a:rPr>
                      <m:t>−</m:t>
                    </m:r>
                    <m:r>
                      <a:rPr lang="en-US" altLang="zh-CN" sz="2000">
                        <a:latin typeface="Cambria Math" panose="02040503050406030204"/>
                      </a:rPr>
                      <m:t>120000</m:t>
                    </m:r>
                    <m:r>
                      <a:rPr lang="zh-CN" altLang="zh-CN" sz="2000">
                        <a:latin typeface="Cambria Math" panose="02040503050406030204"/>
                      </a:rPr>
                      <m:t>）</m:t>
                    </m:r>
                    <m:r>
                      <a:rPr lang="en-US" altLang="zh-CN" sz="2000">
                        <a:latin typeface="Cambria Math" panose="02040503050406030204"/>
                      </a:rPr>
                      <m:t>×40%=72000</m:t>
                    </m:r>
                  </m:oMath>
                </a14:m>
                <a:r>
                  <a:rPr lang="zh-CN" altLang="zh-CN" sz="2000" dirty="0"/>
                  <a:t>（元）</a:t>
                </a:r>
              </a:p>
              <a:p>
                <a:r>
                  <a:rPr lang="zh-CN" altLang="zh-CN" sz="2000" dirty="0"/>
                  <a:t>第</a:t>
                </a:r>
                <a:r>
                  <a:rPr lang="en-US" altLang="zh-CN" sz="2000" dirty="0"/>
                  <a:t>3</a:t>
                </a:r>
                <a:r>
                  <a:rPr lang="zh-CN" altLang="zh-CN" sz="2000" dirty="0"/>
                  <a:t>年折旧额为：</a:t>
                </a:r>
                <a14:m>
                  <m:oMath xmlns:m="http://schemas.openxmlformats.org/officeDocument/2006/math">
                    <m:r>
                      <a:rPr lang="en-US" altLang="zh-CN" sz="2000">
                        <a:latin typeface="Cambria Math" panose="02040503050406030204"/>
                      </a:rPr>
                      <m:t>[</m:t>
                    </m:r>
                    <m:d>
                      <m:dPr>
                        <m:begChr m:val="（"/>
                        <m:endChr m:val="）"/>
                        <m:ctrlPr>
                          <a:rPr lang="zh-CN" altLang="zh-CN" sz="2000" i="1">
                            <a:latin typeface="Cambria Math" panose="02040503050406030204" pitchFamily="18" charset="0"/>
                          </a:rPr>
                        </m:ctrlPr>
                      </m:dPr>
                      <m:e>
                        <m:r>
                          <a:rPr lang="en-US" altLang="zh-CN" sz="2000">
                            <a:latin typeface="Cambria Math" panose="02040503050406030204"/>
                          </a:rPr>
                          <m:t>300000</m:t>
                        </m:r>
                        <m:r>
                          <a:rPr lang="zh-CN" altLang="en-US" sz="2000" i="1">
                            <a:latin typeface="Cambria Math" panose="02040503050406030204"/>
                          </a:rPr>
                          <m:t>−</m:t>
                        </m:r>
                        <m:r>
                          <a:rPr lang="en-US" altLang="zh-CN" sz="2000">
                            <a:latin typeface="Cambria Math" panose="02040503050406030204"/>
                          </a:rPr>
                          <m:t>120000</m:t>
                        </m:r>
                      </m:e>
                    </m:d>
                    <m:r>
                      <a:rPr lang="zh-CN" altLang="en-US" sz="2000" i="1">
                        <a:latin typeface="Cambria Math" panose="02040503050406030204"/>
                      </a:rPr>
                      <m:t>−</m:t>
                    </m:r>
                    <m:r>
                      <a:rPr lang="en-US" altLang="zh-CN" sz="2000">
                        <a:latin typeface="Cambria Math" panose="02040503050406030204"/>
                      </a:rPr>
                      <m:t>72000]×40%=43200</m:t>
                    </m:r>
                  </m:oMath>
                </a14:m>
                <a:r>
                  <a:rPr lang="zh-CN" altLang="zh-CN" sz="2000" dirty="0"/>
                  <a:t>（元）</a:t>
                </a:r>
              </a:p>
              <a:p>
                <a:r>
                  <a:rPr lang="zh-CN" altLang="zh-CN" sz="2000" dirty="0"/>
                  <a:t>从第</a:t>
                </a:r>
                <a:r>
                  <a:rPr lang="en-US" altLang="zh-CN" sz="2000" dirty="0"/>
                  <a:t>4</a:t>
                </a:r>
                <a:r>
                  <a:rPr lang="zh-CN" altLang="zh-CN" sz="2000" dirty="0"/>
                  <a:t>年开始改按年限平均法对设备进行计提折旧，则：</a:t>
                </a:r>
              </a:p>
              <a:p>
                <a:pPr/>
                <a:r>
                  <a:rPr lang="zh-CN" altLang="zh-CN" sz="2000" dirty="0"/>
                  <a:t>第</a:t>
                </a:r>
                <a:r>
                  <a:rPr lang="en-US" altLang="zh-CN" sz="2000" dirty="0"/>
                  <a:t>4</a:t>
                </a:r>
                <a:r>
                  <a:rPr lang="zh-CN" altLang="zh-CN" sz="2000" dirty="0"/>
                  <a:t>、</a:t>
                </a:r>
                <a:r>
                  <a:rPr lang="en-US" altLang="zh-CN" sz="2000" dirty="0"/>
                  <a:t>5</a:t>
                </a:r>
                <a:r>
                  <a:rPr lang="zh-CN" altLang="zh-CN" sz="2000" dirty="0"/>
                  <a:t>年折旧额为：</a:t>
                </a:r>
                <a:br>
                  <a:rPr lang="en-US" altLang="zh-CN" sz="2000" dirty="0"/>
                </a:br>
                <a14:m>
                  <m:oMathPara xmlns:m="http://schemas.openxmlformats.org/officeDocument/2006/math">
                    <m:oMathParaPr>
                      <m:jc m:val="centerGroup"/>
                    </m:oMathParaPr>
                    <m:oMath xmlns:m="http://schemas.openxmlformats.org/officeDocument/2006/math">
                      <m:f>
                        <m:fPr>
                          <m:ctrlPr>
                            <a:rPr lang="zh-CN" altLang="zh-CN" sz="2000" i="1">
                              <a:latin typeface="Cambria Math" panose="02040503050406030204" pitchFamily="18" charset="0"/>
                            </a:rPr>
                          </m:ctrlPr>
                        </m:fPr>
                        <m:num>
                          <m:r>
                            <a:rPr lang="en-US" altLang="zh-CN" sz="2000">
                              <a:latin typeface="Cambria Math" panose="02040503050406030204"/>
                            </a:rPr>
                            <m:t>300000</m:t>
                          </m:r>
                          <m:r>
                            <a:rPr lang="zh-CN" altLang="en-US" sz="2000" i="1">
                              <a:latin typeface="Cambria Math" panose="02040503050406030204"/>
                            </a:rPr>
                            <m:t>−</m:t>
                          </m:r>
                          <m:r>
                            <a:rPr lang="en-US" altLang="zh-CN" sz="2000">
                              <a:latin typeface="Cambria Math" panose="02040503050406030204"/>
                            </a:rPr>
                            <m:t>120000</m:t>
                          </m:r>
                          <m:r>
                            <a:rPr lang="zh-CN" altLang="en-US" sz="2000" i="1">
                              <a:latin typeface="Cambria Math" panose="02040503050406030204"/>
                            </a:rPr>
                            <m:t>−</m:t>
                          </m:r>
                          <m:r>
                            <a:rPr lang="en-US" altLang="zh-CN" sz="2000">
                              <a:latin typeface="Cambria Math" panose="02040503050406030204"/>
                            </a:rPr>
                            <m:t>72000</m:t>
                          </m:r>
                          <m:r>
                            <a:rPr lang="zh-CN" altLang="en-US" sz="2000" i="1">
                              <a:latin typeface="Cambria Math" panose="02040503050406030204"/>
                            </a:rPr>
                            <m:t>−</m:t>
                          </m:r>
                          <m:r>
                            <a:rPr lang="en-US" altLang="zh-CN" sz="2000">
                              <a:latin typeface="Cambria Math" panose="02040503050406030204"/>
                            </a:rPr>
                            <m:t>43200</m:t>
                          </m:r>
                          <m:r>
                            <a:rPr lang="zh-CN" altLang="en-US" sz="2000" i="1">
                              <a:latin typeface="Cambria Math" panose="02040503050406030204"/>
                            </a:rPr>
                            <m:t>−</m:t>
                          </m:r>
                          <m:r>
                            <a:rPr lang="en-US" altLang="zh-CN" sz="2000">
                              <a:latin typeface="Cambria Math" panose="02040503050406030204"/>
                            </a:rPr>
                            <m:t>300000×5%</m:t>
                          </m:r>
                        </m:num>
                        <m:den>
                          <m:r>
                            <a:rPr lang="en-US" altLang="zh-CN" sz="2000">
                              <a:latin typeface="Cambria Math" panose="02040503050406030204"/>
                            </a:rPr>
                            <m:t>2</m:t>
                          </m:r>
                        </m:den>
                      </m:f>
                      <m:r>
                        <a:rPr lang="en-US" altLang="zh-CN" sz="2000">
                          <a:latin typeface="Cambria Math" panose="02040503050406030204"/>
                        </a:rPr>
                        <m:t>=24900</m:t>
                      </m:r>
                      <m:r>
                        <a:rPr lang="zh-CN" altLang="zh-CN" sz="2000">
                          <a:latin typeface="Cambria Math" panose="02040503050406030204"/>
                        </a:rPr>
                        <m:t>（元）</m:t>
                      </m:r>
                    </m:oMath>
                  </m:oMathPara>
                </a14:m>
                <a:endParaRPr lang="zh-CN" altLang="zh-CN" sz="2000" dirty="0"/>
              </a:p>
              <a:p>
                <a:pPr>
                  <a:lnSpc>
                    <a:spcPct val="150000"/>
                  </a:lnSpc>
                </a:pPr>
                <a:endParaRPr lang="zh-CN" altLang="zh-CN" sz="2000" dirty="0"/>
              </a:p>
            </p:txBody>
          </p:sp>
        </mc:Choice>
        <mc:Fallback xmlns="">
          <p:sp>
            <p:nvSpPr>
              <p:cNvPr id="43" name="文本框 20"/>
              <p:cNvSpPr txBox="1">
                <a:spLocks noRot="1" noChangeAspect="1" noMove="1" noResize="1" noEditPoints="1" noAdjustHandles="1" noChangeArrowheads="1" noChangeShapeType="1" noTextEdit="1"/>
              </p:cNvSpPr>
              <p:nvPr/>
            </p:nvSpPr>
            <p:spPr>
              <a:xfrm>
                <a:off x="589521" y="1766299"/>
                <a:ext cx="11148454" cy="4812728"/>
              </a:xfrm>
              <a:prstGeom prst="rect">
                <a:avLst/>
              </a:prstGeom>
              <a:blipFill rotWithShape="1">
                <a:blip r:embed="rId2"/>
                <a:stretch>
                  <a:fillRect l="-2" t="-8" b="-189"/>
                </a:stretch>
              </a:blipFill>
            </p:spPr>
            <p:txBody>
              <a:bodyPr/>
              <a:lstStyle/>
              <a:p>
                <a:r>
                  <a:rPr lang="zh-CN" altLang="en-US">
                    <a:noFill/>
                  </a:rPr>
                  <a:t> </a:t>
                </a:r>
              </a:p>
            </p:txBody>
          </p:sp>
        </mc:Fallback>
      </mc:AlternateContent>
      <p:sp>
        <p:nvSpPr>
          <p:cNvPr id="44" name="矩形 43"/>
          <p:cNvSpPr/>
          <p:nvPr/>
        </p:nvSpPr>
        <p:spPr>
          <a:xfrm>
            <a:off x="0" y="6172086"/>
            <a:ext cx="12192000" cy="750207"/>
          </a:xfrm>
          <a:prstGeom prst="rect">
            <a:avLst/>
          </a:prstGeom>
          <a:solidFill>
            <a:srgbClr val="DDDDD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45" name="矩形 44"/>
          <p:cNvSpPr/>
          <p:nvPr/>
        </p:nvSpPr>
        <p:spPr>
          <a:xfrm>
            <a:off x="527795" y="1225286"/>
            <a:ext cx="4082305" cy="422486"/>
          </a:xfrm>
          <a:prstGeom prst="rect">
            <a:avLst/>
          </a:prstGeom>
          <a:solidFill>
            <a:srgbClr val="92D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46" name="矩形 45"/>
          <p:cNvSpPr/>
          <p:nvPr/>
        </p:nvSpPr>
        <p:spPr>
          <a:xfrm>
            <a:off x="29281" y="6182642"/>
            <a:ext cx="12192000" cy="174111"/>
          </a:xfrm>
          <a:prstGeom prst="rect">
            <a:avLst/>
          </a:prstGeom>
          <a:solidFill>
            <a:srgbClr val="F69200">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 name="TextBox 2"/>
          <p:cNvSpPr txBox="1"/>
          <p:nvPr/>
        </p:nvSpPr>
        <p:spPr>
          <a:xfrm>
            <a:off x="1464047" y="1219994"/>
            <a:ext cx="2209800" cy="461665"/>
          </a:xfrm>
          <a:prstGeom prst="rect">
            <a:avLst/>
          </a:prstGeom>
          <a:noFill/>
        </p:spPr>
        <p:txBody>
          <a:bodyPr wrap="square" rtlCol="0">
            <a:spAutoFit/>
          </a:bodyPr>
          <a:lstStyle/>
          <a:p>
            <a:pPr algn="ctr"/>
            <a:r>
              <a:rPr lang="en-US" altLang="zh-CN" dirty="0"/>
              <a:t>2.</a:t>
            </a:r>
            <a:r>
              <a:rPr lang="zh-CN" altLang="en-US" dirty="0"/>
              <a:t>设备的折旧</a:t>
            </a:r>
          </a:p>
        </p:txBody>
      </p:sp>
      <p:sp>
        <p:nvSpPr>
          <p:cNvPr id="5" name="灯片编号占位符 4">
            <a:extLst>
              <a:ext uri="{FF2B5EF4-FFF2-40B4-BE49-F238E27FC236}">
                <a16:creationId xmlns:a16="http://schemas.microsoft.com/office/drawing/2014/main" id="{C059761C-EE10-453C-9446-6841B0C911C2}"/>
              </a:ext>
            </a:extLst>
          </p:cNvPr>
          <p:cNvSpPr>
            <a:spLocks noGrp="1"/>
          </p:cNvSpPr>
          <p:nvPr>
            <p:ph type="sldNum" sz="quarter" idx="12"/>
          </p:nvPr>
        </p:nvSpPr>
        <p:spPr/>
        <p:txBody>
          <a:bodyPr/>
          <a:lstStyle/>
          <a:p>
            <a:fld id="{B6F15528-21DE-4FAA-801E-634DDDAF4B2B}" type="slidenum">
              <a:rPr lang="en-US" smtClean="0"/>
              <a:t>249</a:t>
            </a:fld>
            <a:endParaRPr lang="en-US" dirty="0"/>
          </a:p>
        </p:txBody>
      </p:sp>
      <p:sp>
        <p:nvSpPr>
          <p:cNvPr id="10" name="灯片编号占位符 8">
            <a:extLst>
              <a:ext uri="{FF2B5EF4-FFF2-40B4-BE49-F238E27FC236}">
                <a16:creationId xmlns:a16="http://schemas.microsoft.com/office/drawing/2014/main" id="{FA9EAA66-A66F-4C68-B621-B72204310B7D}"/>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249</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dirty="0"/>
              <a:t>1.1.3 </a:t>
            </a:r>
            <a:r>
              <a:rPr lang="zh-CN" altLang="en-US" dirty="0"/>
              <a:t>软件企业</a:t>
            </a:r>
          </a:p>
        </p:txBody>
      </p:sp>
      <p:sp>
        <p:nvSpPr>
          <p:cNvPr id="19" name="矩形 18"/>
          <p:cNvSpPr/>
          <p:nvPr/>
        </p:nvSpPr>
        <p:spPr>
          <a:xfrm>
            <a:off x="3175" y="1683921"/>
            <a:ext cx="12227448" cy="442008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0" name="内容占位符 4"/>
          <p:cNvSpPr txBox="1"/>
          <p:nvPr/>
        </p:nvSpPr>
        <p:spPr>
          <a:xfrm>
            <a:off x="642162" y="1829594"/>
            <a:ext cx="11196679" cy="2064368"/>
          </a:xfrm>
          <a:prstGeom prst="rect">
            <a:avLst/>
          </a:prstGeom>
        </p:spPr>
        <p:txBody>
          <a:bodyPr vert="horz" lIns="91440" tIns="45720" rIns="91440" bIns="45720" rtlCol="0">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solidFill>
                  <a:schemeClr val="bg1"/>
                </a:solidFill>
              </a:rPr>
              <a:t>       </a:t>
            </a:r>
            <a:r>
              <a:rPr lang="zh-CN" altLang="zh-CN" sz="2400" dirty="0">
                <a:solidFill>
                  <a:schemeClr val="bg1"/>
                </a:solidFill>
              </a:rPr>
              <a:t>在</a:t>
            </a:r>
            <a:r>
              <a:rPr lang="en-US" altLang="zh-CN" sz="2400" dirty="0">
                <a:solidFill>
                  <a:schemeClr val="bg1"/>
                </a:solidFill>
              </a:rPr>
              <a:t>IT</a:t>
            </a:r>
            <a:r>
              <a:rPr lang="zh-CN" altLang="zh-CN" sz="2400" dirty="0">
                <a:solidFill>
                  <a:schemeClr val="bg1"/>
                </a:solidFill>
              </a:rPr>
              <a:t>行业，软件企业开展项目的目的一般是</a:t>
            </a:r>
            <a:r>
              <a:rPr lang="zh-CN" altLang="en-US" sz="2400" dirty="0">
                <a:solidFill>
                  <a:schemeClr val="bg1"/>
                </a:solidFill>
              </a:rPr>
              <a:t>为了</a:t>
            </a:r>
            <a:r>
              <a:rPr lang="zh-CN" altLang="zh-CN" sz="2400" dirty="0">
                <a:solidFill>
                  <a:schemeClr val="bg1"/>
                </a:solidFill>
              </a:rPr>
              <a:t>完成某一项软件产品或者服务，</a:t>
            </a:r>
            <a:r>
              <a:rPr lang="zh-CN" altLang="en-US" sz="2400" dirty="0">
                <a:solidFill>
                  <a:schemeClr val="bg1"/>
                </a:solidFill>
              </a:rPr>
              <a:t>而</a:t>
            </a:r>
            <a:r>
              <a:rPr lang="zh-CN" altLang="zh-CN" sz="2400" dirty="0">
                <a:solidFill>
                  <a:schemeClr val="bg1"/>
                </a:solidFill>
              </a:rPr>
              <a:t>引入信息项目管理的程序来执行相关任务。</a:t>
            </a:r>
          </a:p>
          <a:p>
            <a:r>
              <a:rPr lang="en-US" altLang="zh-CN" sz="2400" dirty="0">
                <a:solidFill>
                  <a:schemeClr val="bg1"/>
                </a:solidFill>
              </a:rPr>
              <a:t>       </a:t>
            </a:r>
            <a:r>
              <a:rPr lang="zh-CN" altLang="zh-CN" sz="2400" dirty="0">
                <a:solidFill>
                  <a:schemeClr val="bg1"/>
                </a:solidFill>
              </a:rPr>
              <a:t>项目管理知识体系（</a:t>
            </a:r>
            <a:r>
              <a:rPr lang="en-US" altLang="zh-CN" sz="2400" dirty="0">
                <a:solidFill>
                  <a:schemeClr val="bg1"/>
                </a:solidFill>
              </a:rPr>
              <a:t>Project Management Body of Knowledge</a:t>
            </a:r>
            <a:r>
              <a:rPr lang="zh-CN" altLang="zh-CN" sz="2400" dirty="0">
                <a:solidFill>
                  <a:schemeClr val="bg1"/>
                </a:solidFill>
              </a:rPr>
              <a:t>，</a:t>
            </a:r>
            <a:r>
              <a:rPr lang="en-US" altLang="zh-CN" sz="2400" dirty="0">
                <a:solidFill>
                  <a:schemeClr val="bg1"/>
                </a:solidFill>
              </a:rPr>
              <a:t>PMBOK</a:t>
            </a:r>
            <a:r>
              <a:rPr lang="zh-CN" altLang="zh-CN" sz="2400" dirty="0">
                <a:solidFill>
                  <a:schemeClr val="bg1"/>
                </a:solidFill>
              </a:rPr>
              <a:t>）是由美国项目管理学会（</a:t>
            </a:r>
            <a:r>
              <a:rPr lang="en-US" altLang="zh-CN" sz="2400" dirty="0">
                <a:solidFill>
                  <a:schemeClr val="bg1"/>
                </a:solidFill>
              </a:rPr>
              <a:t>PMI</a:t>
            </a:r>
            <a:r>
              <a:rPr lang="zh-CN" altLang="zh-CN" sz="2400" dirty="0">
                <a:solidFill>
                  <a:schemeClr val="bg1"/>
                </a:solidFill>
              </a:rPr>
              <a:t>）在</a:t>
            </a:r>
            <a:r>
              <a:rPr lang="en-US" altLang="zh-CN" sz="2400" dirty="0">
                <a:solidFill>
                  <a:schemeClr val="bg1"/>
                </a:solidFill>
              </a:rPr>
              <a:t>20</a:t>
            </a:r>
            <a:r>
              <a:rPr lang="zh-CN" altLang="zh-CN" sz="2400" dirty="0">
                <a:solidFill>
                  <a:schemeClr val="bg1"/>
                </a:solidFill>
              </a:rPr>
              <a:t>世纪</a:t>
            </a:r>
            <a:r>
              <a:rPr lang="en-US" altLang="zh-CN" sz="2400" dirty="0">
                <a:solidFill>
                  <a:schemeClr val="bg1"/>
                </a:solidFill>
              </a:rPr>
              <a:t>70</a:t>
            </a:r>
            <a:r>
              <a:rPr lang="zh-CN" altLang="zh-CN" sz="2400" dirty="0">
                <a:solidFill>
                  <a:schemeClr val="bg1"/>
                </a:solidFill>
              </a:rPr>
              <a:t>年代率先提出的，按照</a:t>
            </a:r>
            <a:r>
              <a:rPr lang="en-US" altLang="zh-CN" sz="2400" dirty="0">
                <a:solidFill>
                  <a:schemeClr val="bg1"/>
                </a:solidFill>
              </a:rPr>
              <a:t>ISO</a:t>
            </a:r>
            <a:r>
              <a:rPr lang="zh-CN" altLang="zh-CN" sz="2400" dirty="0">
                <a:solidFill>
                  <a:schemeClr val="bg1"/>
                </a:solidFill>
              </a:rPr>
              <a:t>更新要求，经过多次严格的修订，于</a:t>
            </a:r>
            <a:r>
              <a:rPr lang="en-US" altLang="zh-CN" sz="2400" dirty="0">
                <a:solidFill>
                  <a:schemeClr val="bg1"/>
                </a:solidFill>
              </a:rPr>
              <a:t>2018</a:t>
            </a:r>
            <a:r>
              <a:rPr lang="zh-CN" altLang="zh-CN" sz="2400" dirty="0">
                <a:solidFill>
                  <a:schemeClr val="bg1"/>
                </a:solidFill>
              </a:rPr>
              <a:t>年第</a:t>
            </a:r>
            <a:r>
              <a:rPr lang="en-US" altLang="zh-CN" sz="2400" dirty="0">
                <a:solidFill>
                  <a:schemeClr val="bg1"/>
                </a:solidFill>
              </a:rPr>
              <a:t>1</a:t>
            </a:r>
            <a:r>
              <a:rPr lang="zh-CN" altLang="zh-CN" sz="2400" dirty="0">
                <a:solidFill>
                  <a:schemeClr val="bg1"/>
                </a:solidFill>
              </a:rPr>
              <a:t>季度正式启用第</a:t>
            </a:r>
            <a:r>
              <a:rPr lang="en-US" altLang="zh-CN" sz="2400" dirty="0">
                <a:solidFill>
                  <a:schemeClr val="bg1"/>
                </a:solidFill>
              </a:rPr>
              <a:t>6</a:t>
            </a:r>
            <a:r>
              <a:rPr lang="zh-CN" altLang="zh-CN" sz="2400" dirty="0">
                <a:solidFill>
                  <a:schemeClr val="bg1"/>
                </a:solidFill>
              </a:rPr>
              <a:t>版，确定为十大知识领域，主要包括项目整合管理、项目范围管理、项目进度管理、项目成本管理、项目质量管理、项目资源管理、项目沟通管理、项目风险管理、项目采购管理以及项目相关方（干系人）管理。</a:t>
            </a:r>
            <a:endParaRPr lang="zh-CN" altLang="en-US" sz="2400" dirty="0">
              <a:solidFill>
                <a:schemeClr val="bg1"/>
              </a:solidFill>
            </a:endParaRPr>
          </a:p>
        </p:txBody>
      </p:sp>
      <p:grpSp>
        <p:nvGrpSpPr>
          <p:cNvPr id="2" name="组合 1"/>
          <p:cNvGrpSpPr/>
          <p:nvPr/>
        </p:nvGrpSpPr>
        <p:grpSpPr>
          <a:xfrm flipH="1">
            <a:off x="8900917" y="5944875"/>
            <a:ext cx="3297433" cy="914713"/>
            <a:chOff x="8920155" y="5944877"/>
            <a:chExt cx="3294742" cy="914713"/>
          </a:xfrm>
        </p:grpSpPr>
        <p:sp>
          <p:nvSpPr>
            <p:cNvPr id="23"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4" name="内容占位符 3"/>
            <p:cNvSpPr txBox="1"/>
            <p:nvPr/>
          </p:nvSpPr>
          <p:spPr>
            <a:xfrm>
              <a:off x="9718441" y="5944877"/>
              <a:ext cx="943427" cy="914711"/>
            </a:xfrm>
            <a:prstGeom prst="rect">
              <a:avLst/>
            </a:prstGeom>
            <a:solidFill>
              <a:srgbClr val="1A8ABC"/>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5"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grpSp>
      <p:sp>
        <p:nvSpPr>
          <p:cNvPr id="26" name="矩形 25"/>
          <p:cNvSpPr/>
          <p:nvPr/>
        </p:nvSpPr>
        <p:spPr>
          <a:xfrm>
            <a:off x="-29098" y="6515579"/>
            <a:ext cx="8920154" cy="344009"/>
          </a:xfrm>
          <a:prstGeom prst="rect">
            <a:avLst/>
          </a:prstGeom>
          <a:solidFill>
            <a:srgbClr val="7CC4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93775" y="1067594"/>
            <a:ext cx="5891356" cy="492443"/>
          </a:xfrm>
          <a:prstGeom prst="rect">
            <a:avLst/>
          </a:prstGeom>
        </p:spPr>
        <p:txBody>
          <a:bodyPr wrap="none">
            <a:spAutoFit/>
          </a:bodyPr>
          <a:lstStyle/>
          <a:p>
            <a:r>
              <a:rPr lang="en-US" altLang="zh-CN" sz="2600" b="1" dirty="0"/>
              <a:t>2. </a:t>
            </a:r>
            <a:r>
              <a:rPr lang="zh-CN" altLang="en-US" sz="2600" b="1" dirty="0"/>
              <a:t>软件企业的管理：项目管理知识体系</a:t>
            </a:r>
          </a:p>
        </p:txBody>
      </p:sp>
      <p:sp>
        <p:nvSpPr>
          <p:cNvPr id="5" name="灯片编号占位符 4">
            <a:extLst>
              <a:ext uri="{FF2B5EF4-FFF2-40B4-BE49-F238E27FC236}">
                <a16:creationId xmlns:a16="http://schemas.microsoft.com/office/drawing/2014/main" id="{CB2EE0AA-B2F2-444F-82B5-D5D641DE4ABC}"/>
              </a:ext>
            </a:extLst>
          </p:cNvPr>
          <p:cNvSpPr>
            <a:spLocks noGrp="1"/>
          </p:cNvSpPr>
          <p:nvPr>
            <p:ph type="sldNum" sz="quarter" idx="12"/>
          </p:nvPr>
        </p:nvSpPr>
        <p:spPr/>
        <p:txBody>
          <a:bodyPr/>
          <a:lstStyle/>
          <a:p>
            <a:fld id="{B6F15528-21DE-4FAA-801E-634DDDAF4B2B}" type="slidenum">
              <a:rPr lang="en-US" smtClean="0"/>
              <a:t>25</a:t>
            </a:fld>
            <a:endParaRPr lang="en-US" dirty="0"/>
          </a:p>
        </p:txBody>
      </p:sp>
      <p:sp>
        <p:nvSpPr>
          <p:cNvPr id="13" name="灯片编号占位符 8">
            <a:extLst>
              <a:ext uri="{FF2B5EF4-FFF2-40B4-BE49-F238E27FC236}">
                <a16:creationId xmlns:a16="http://schemas.microsoft.com/office/drawing/2014/main" id="{3CC5E5AA-64B4-44CA-BB2A-F7FD84AFA13E}"/>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25</a:t>
            </a:fld>
            <a:endParaRPr kumimoji="0" lang="en-US" altLang="zh-CN" sz="1800">
              <a:latin typeface="Times New Roman" panose="02020603050405020304" pitchFamily="18" charset="0"/>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3"/>
          <p:cNvSpPr/>
          <p:nvPr/>
        </p:nvSpPr>
        <p:spPr>
          <a:xfrm>
            <a:off x="4724797" y="1151366"/>
            <a:ext cx="6629399" cy="5205255"/>
          </a:xfrm>
          <a:custGeom>
            <a:avLst/>
            <a:gdLst>
              <a:gd name="connsiteX0" fmla="*/ 0 w 7560564"/>
              <a:gd name="connsiteY0" fmla="*/ 282448 h 3275076"/>
              <a:gd name="connsiteX1" fmla="*/ 282473 w 7560564"/>
              <a:gd name="connsiteY1" fmla="*/ 0 h 3275076"/>
              <a:gd name="connsiteX2" fmla="*/ 7278116 w 7560564"/>
              <a:gd name="connsiteY2" fmla="*/ 0 h 3275076"/>
              <a:gd name="connsiteX3" fmla="*/ 7560563 w 7560564"/>
              <a:gd name="connsiteY3" fmla="*/ 282448 h 3275076"/>
              <a:gd name="connsiteX4" fmla="*/ 7560563 w 7560564"/>
              <a:gd name="connsiteY4" fmla="*/ 2992602 h 3275076"/>
              <a:gd name="connsiteX5" fmla="*/ 7278116 w 7560564"/>
              <a:gd name="connsiteY5" fmla="*/ 3275075 h 3275076"/>
              <a:gd name="connsiteX6" fmla="*/ 282473 w 7560564"/>
              <a:gd name="connsiteY6" fmla="*/ 3275075 h 3275076"/>
              <a:gd name="connsiteX7" fmla="*/ 0 w 7560564"/>
              <a:gd name="connsiteY7" fmla="*/ 2992602 h 3275076"/>
              <a:gd name="connsiteX8" fmla="*/ 0 w 7560564"/>
              <a:gd name="connsiteY8" fmla="*/ 282448 h 3275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560564" h="3275076">
                <a:moveTo>
                  <a:pt x="0" y="282448"/>
                </a:moveTo>
                <a:cubicBezTo>
                  <a:pt x="0" y="126492"/>
                  <a:pt x="126466" y="0"/>
                  <a:pt x="282473" y="0"/>
                </a:cubicBezTo>
                <a:lnTo>
                  <a:pt x="7278116" y="0"/>
                </a:lnTo>
                <a:cubicBezTo>
                  <a:pt x="7434071" y="0"/>
                  <a:pt x="7560563" y="126492"/>
                  <a:pt x="7560563" y="282448"/>
                </a:cubicBezTo>
                <a:lnTo>
                  <a:pt x="7560563" y="2992602"/>
                </a:lnTo>
                <a:cubicBezTo>
                  <a:pt x="7560563" y="3148609"/>
                  <a:pt x="7434071" y="3275075"/>
                  <a:pt x="7278116" y="3275075"/>
                </a:cubicBezTo>
                <a:lnTo>
                  <a:pt x="282473" y="3275075"/>
                </a:lnTo>
                <a:cubicBezTo>
                  <a:pt x="126466" y="3275075"/>
                  <a:pt x="0" y="3148609"/>
                  <a:pt x="0" y="2992602"/>
                </a:cubicBezTo>
                <a:lnTo>
                  <a:pt x="0" y="282448"/>
                </a:lnTo>
              </a:path>
            </a:pathLst>
          </a:custGeom>
          <a:solidFill>
            <a:srgbClr val="FFFFFF">
              <a:alpha val="100000"/>
            </a:srgbClr>
          </a:solidFill>
          <a:ln w="12700">
            <a:solidFill>
              <a:srgbClr val="000000">
                <a:alpha val="0"/>
              </a:srgb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5804928" y="3886670"/>
            <a:ext cx="4913633" cy="482924"/>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7" name="TextBox 1"/>
          <p:cNvSpPr txBox="1"/>
          <p:nvPr/>
        </p:nvSpPr>
        <p:spPr>
          <a:xfrm>
            <a:off x="7013574" y="2972594"/>
            <a:ext cx="1795363" cy="369353"/>
          </a:xfrm>
          <a:prstGeom prst="rect">
            <a:avLst/>
          </a:prstGeom>
          <a:noFill/>
        </p:spPr>
        <p:txBody>
          <a:bodyPr wrap="none" lIns="0" tIns="0" rIns="0" bIns="60981" rtlCol="0">
            <a:spAutoFit/>
          </a:bodyPr>
          <a:lstStyle/>
          <a:p>
            <a:pPr>
              <a:lnSpc>
                <a:spcPts val="2400"/>
              </a:lnSpc>
            </a:pPr>
            <a:r>
              <a:rPr lang="zh-CN" altLang="zh-CN" sz="2000" b="1" dirty="0">
                <a:solidFill>
                  <a:schemeClr val="tx2"/>
                </a:solidFill>
              </a:rPr>
              <a:t>软件</a:t>
            </a:r>
            <a:r>
              <a:rPr lang="zh-CN" altLang="en-US" sz="2000" b="1" dirty="0">
                <a:solidFill>
                  <a:schemeClr val="tx2"/>
                </a:solidFill>
              </a:rPr>
              <a:t>的</a:t>
            </a:r>
            <a:r>
              <a:rPr lang="zh-CN" altLang="zh-CN" sz="2000" b="1" dirty="0">
                <a:solidFill>
                  <a:schemeClr val="tx2"/>
                </a:solidFill>
              </a:rPr>
              <a:t>成本核算</a:t>
            </a:r>
            <a:endParaRPr lang="zh-CN" altLang="en-US" sz="1900" dirty="0">
              <a:solidFill>
                <a:schemeClr val="tx2"/>
              </a:solidFill>
              <a:latin typeface="Microsoft YaHei UI" panose="020B0503020204020204" pitchFamily="18" charset="-122"/>
              <a:cs typeface="Microsoft YaHei UI" panose="020B0503020204020204" pitchFamily="18" charset="-122"/>
            </a:endParaRPr>
          </a:p>
        </p:txBody>
      </p:sp>
      <p:sp>
        <p:nvSpPr>
          <p:cNvPr id="18" name="TextBox 1"/>
          <p:cNvSpPr txBox="1"/>
          <p:nvPr/>
        </p:nvSpPr>
        <p:spPr>
          <a:xfrm>
            <a:off x="7013575" y="1841241"/>
            <a:ext cx="3334246" cy="369353"/>
          </a:xfrm>
          <a:prstGeom prst="rect">
            <a:avLst/>
          </a:prstGeom>
          <a:noFill/>
        </p:spPr>
        <p:txBody>
          <a:bodyPr wrap="none" lIns="0" tIns="0" rIns="0" bIns="60981" rtlCol="0">
            <a:spAutoFit/>
          </a:bodyPr>
          <a:lstStyle/>
          <a:p>
            <a:pPr>
              <a:lnSpc>
                <a:spcPts val="2400"/>
              </a:lnSpc>
            </a:pPr>
            <a:r>
              <a:rPr lang="zh-CN" altLang="zh-CN" sz="2000" b="1" dirty="0">
                <a:solidFill>
                  <a:schemeClr val="tx2"/>
                </a:solidFill>
              </a:rPr>
              <a:t>软件的成本构成及其影响因素</a:t>
            </a:r>
            <a:endParaRPr lang="zh-CN" altLang="en-US" sz="2000" b="1" dirty="0">
              <a:solidFill>
                <a:schemeClr val="tx2"/>
              </a:solidFill>
            </a:endParaRPr>
          </a:p>
        </p:txBody>
      </p:sp>
      <p:sp>
        <p:nvSpPr>
          <p:cNvPr id="47" name="TextBox 1"/>
          <p:cNvSpPr txBox="1"/>
          <p:nvPr/>
        </p:nvSpPr>
        <p:spPr>
          <a:xfrm>
            <a:off x="7013575" y="4000241"/>
            <a:ext cx="1025922" cy="369353"/>
          </a:xfrm>
          <a:prstGeom prst="rect">
            <a:avLst/>
          </a:prstGeom>
          <a:noFill/>
        </p:spPr>
        <p:txBody>
          <a:bodyPr wrap="none" lIns="0" tIns="0" rIns="0" bIns="60981" rtlCol="0">
            <a:spAutoFit/>
          </a:bodyPr>
          <a:lstStyle/>
          <a:p>
            <a:pPr>
              <a:lnSpc>
                <a:spcPts val="2400"/>
              </a:lnSpc>
            </a:pPr>
            <a:r>
              <a:rPr lang="zh-CN" altLang="zh-CN" sz="2000" b="1" dirty="0">
                <a:solidFill>
                  <a:schemeClr val="bg1"/>
                </a:solidFill>
              </a:rPr>
              <a:t>价值工程</a:t>
            </a:r>
            <a:endParaRPr lang="zh-CN" altLang="en-US" sz="1900" dirty="0">
              <a:solidFill>
                <a:schemeClr val="bg1"/>
              </a:solidFill>
              <a:latin typeface="Microsoft YaHei UI" panose="020B0503020204020204" pitchFamily="18" charset="-122"/>
              <a:cs typeface="Microsoft YaHei UI" panose="020B0503020204020204" pitchFamily="18" charset="-122"/>
            </a:endParaRPr>
          </a:p>
        </p:txBody>
      </p:sp>
      <p:sp>
        <p:nvSpPr>
          <p:cNvPr id="48" name="TextBox 1"/>
          <p:cNvSpPr txBox="1"/>
          <p:nvPr/>
        </p:nvSpPr>
        <p:spPr>
          <a:xfrm>
            <a:off x="7013575" y="4965441"/>
            <a:ext cx="2564805" cy="369353"/>
          </a:xfrm>
          <a:prstGeom prst="rect">
            <a:avLst/>
          </a:prstGeom>
          <a:noFill/>
        </p:spPr>
        <p:txBody>
          <a:bodyPr wrap="none" lIns="0" tIns="0" rIns="0" bIns="60981" rtlCol="0">
            <a:spAutoFit/>
          </a:bodyPr>
          <a:lstStyle/>
          <a:p>
            <a:pPr>
              <a:lnSpc>
                <a:spcPts val="2400"/>
              </a:lnSpc>
            </a:pPr>
            <a:r>
              <a:rPr lang="zh-CN" altLang="zh-CN" sz="2000" b="1" dirty="0">
                <a:solidFill>
                  <a:schemeClr val="tx2"/>
                </a:solidFill>
              </a:rPr>
              <a:t>软件产品的定价</a:t>
            </a:r>
            <a:r>
              <a:rPr lang="zh-CN" altLang="en-US" sz="2000" b="1" dirty="0">
                <a:solidFill>
                  <a:schemeClr val="tx2"/>
                </a:solidFill>
              </a:rPr>
              <a:t>与</a:t>
            </a:r>
            <a:r>
              <a:rPr lang="zh-CN" altLang="zh-CN" sz="2000" b="1" dirty="0">
                <a:solidFill>
                  <a:schemeClr val="tx2"/>
                </a:solidFill>
              </a:rPr>
              <a:t>营销</a:t>
            </a:r>
            <a:endParaRPr lang="zh-CN" altLang="en-US" sz="1900" dirty="0">
              <a:solidFill>
                <a:schemeClr val="tx2"/>
              </a:solidFill>
              <a:latin typeface="Microsoft YaHei UI" panose="020B0503020204020204" pitchFamily="18" charset="-122"/>
              <a:cs typeface="Microsoft YaHei UI" panose="020B0503020204020204" pitchFamily="18" charset="-122"/>
            </a:endParaRPr>
          </a:p>
        </p:txBody>
      </p:sp>
      <p:sp>
        <p:nvSpPr>
          <p:cNvPr id="51" name="Freeform 3"/>
          <p:cNvSpPr/>
          <p:nvPr/>
        </p:nvSpPr>
        <p:spPr>
          <a:xfrm>
            <a:off x="6695261" y="1219994"/>
            <a:ext cx="48816" cy="4836902"/>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algn="ctr"/>
            <a:endParaRPr lang="zh-CN" altLang="en-US"/>
          </a:p>
        </p:txBody>
      </p:sp>
      <p:sp>
        <p:nvSpPr>
          <p:cNvPr id="52" name="Freeform 3"/>
          <p:cNvSpPr/>
          <p:nvPr/>
        </p:nvSpPr>
        <p:spPr>
          <a:xfrm>
            <a:off x="6632575" y="1907695"/>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74B836"/>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7" name="Freeform 3"/>
          <p:cNvSpPr/>
          <p:nvPr/>
        </p:nvSpPr>
        <p:spPr>
          <a:xfrm>
            <a:off x="6632575" y="3114236"/>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53" name="Freeform 3"/>
          <p:cNvSpPr/>
          <p:nvPr/>
        </p:nvSpPr>
        <p:spPr>
          <a:xfrm>
            <a:off x="6632575" y="4076441"/>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chemeClr val="bg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solidFill>
                <a:schemeClr val="bg1"/>
              </a:solidFill>
            </a:endParaRPr>
          </a:p>
        </p:txBody>
      </p:sp>
      <p:sp>
        <p:nvSpPr>
          <p:cNvPr id="54" name="Freeform 3"/>
          <p:cNvSpPr/>
          <p:nvPr/>
        </p:nvSpPr>
        <p:spPr>
          <a:xfrm>
            <a:off x="6632575" y="5051769"/>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16" name="TextBox 1"/>
          <p:cNvSpPr txBox="1"/>
          <p:nvPr/>
        </p:nvSpPr>
        <p:spPr>
          <a:xfrm>
            <a:off x="6048108" y="1821247"/>
            <a:ext cx="355867" cy="369353"/>
          </a:xfrm>
          <a:prstGeom prst="rect">
            <a:avLst/>
          </a:prstGeom>
          <a:noFill/>
        </p:spPr>
        <p:txBody>
          <a:bodyPr wrap="none" lIns="0" tIns="0" rIns="0" bIns="60981" rtlCol="0">
            <a:spAutoFit/>
          </a:bodyPr>
          <a:lstStyle/>
          <a:p>
            <a:pPr>
              <a:lnSpc>
                <a:spcPts val="2400"/>
              </a:lnSpc>
            </a:pPr>
            <a:r>
              <a:rPr lang="en-US" altLang="zh-CN" sz="2000" b="1" dirty="0">
                <a:solidFill>
                  <a:schemeClr val="tx2"/>
                </a:solidFill>
              </a:rPr>
              <a:t>3.1</a:t>
            </a:r>
            <a:endParaRPr lang="zh-CN" altLang="en-US" sz="2000" b="1" dirty="0">
              <a:solidFill>
                <a:schemeClr val="tx2"/>
              </a:solidFill>
            </a:endParaRPr>
          </a:p>
        </p:txBody>
      </p:sp>
      <p:sp>
        <p:nvSpPr>
          <p:cNvPr id="24" name="TextBox 1"/>
          <p:cNvSpPr txBox="1"/>
          <p:nvPr/>
        </p:nvSpPr>
        <p:spPr>
          <a:xfrm>
            <a:off x="6048108" y="2972594"/>
            <a:ext cx="355867" cy="369353"/>
          </a:xfrm>
          <a:prstGeom prst="rect">
            <a:avLst/>
          </a:prstGeom>
          <a:noFill/>
        </p:spPr>
        <p:txBody>
          <a:bodyPr wrap="none" lIns="0" tIns="0" rIns="0" bIns="60981" rtlCol="0">
            <a:spAutoFit/>
          </a:bodyPr>
          <a:lstStyle/>
          <a:p>
            <a:pPr>
              <a:lnSpc>
                <a:spcPts val="2400"/>
              </a:lnSpc>
            </a:pPr>
            <a:r>
              <a:rPr lang="en-US" altLang="zh-CN" sz="2000" b="1" dirty="0">
                <a:solidFill>
                  <a:schemeClr val="tx2"/>
                </a:solidFill>
                <a:latin typeface="+mj-lt"/>
                <a:cs typeface="Microsoft YaHei UI" panose="020B0503020204020204" pitchFamily="18" charset="-122"/>
              </a:rPr>
              <a:t>3.2</a:t>
            </a:r>
          </a:p>
        </p:txBody>
      </p:sp>
      <p:sp>
        <p:nvSpPr>
          <p:cNvPr id="46" name="TextBox 1"/>
          <p:cNvSpPr txBox="1"/>
          <p:nvPr/>
        </p:nvSpPr>
        <p:spPr>
          <a:xfrm>
            <a:off x="545294" y="2704702"/>
            <a:ext cx="1846659" cy="946434"/>
          </a:xfrm>
          <a:prstGeom prst="rect">
            <a:avLst/>
          </a:prstGeom>
          <a:noFill/>
        </p:spPr>
        <p:txBody>
          <a:bodyPr wrap="none" lIns="0" tIns="0" rIns="0" bIns="60981" rtlCol="0">
            <a:spAutoFit/>
          </a:bodyPr>
          <a:lstStyle/>
          <a:p>
            <a:pPr>
              <a:lnSpc>
                <a:spcPts val="6935"/>
              </a:lnSpc>
            </a:pPr>
            <a:r>
              <a:rPr lang="zh-CN" altLang="en-US" sz="3600" dirty="0">
                <a:solidFill>
                  <a:srgbClr val="4197DF"/>
                </a:solidFill>
                <a:latin typeface="Microsoft YaHei UI" panose="020B0503020204020204" pitchFamily="18" charset="-122"/>
                <a:cs typeface="Microsoft YaHei UI" panose="020B0503020204020204" pitchFamily="18" charset="-122"/>
              </a:rPr>
              <a:t>内容导航</a:t>
            </a:r>
            <a:endParaRPr lang="en-US" altLang="zh-CN" sz="3600" dirty="0">
              <a:solidFill>
                <a:srgbClr val="4197DF"/>
              </a:solidFill>
              <a:latin typeface="Microsoft YaHei UI" panose="020B0503020204020204" pitchFamily="18" charset="-122"/>
              <a:cs typeface="Microsoft YaHei UI" panose="020B0503020204020204" pitchFamily="18" charset="-122"/>
            </a:endParaRPr>
          </a:p>
        </p:txBody>
      </p:sp>
      <p:sp>
        <p:nvSpPr>
          <p:cNvPr id="57" name="TextBox 1"/>
          <p:cNvSpPr txBox="1"/>
          <p:nvPr/>
        </p:nvSpPr>
        <p:spPr>
          <a:xfrm>
            <a:off x="545293" y="3518639"/>
            <a:ext cx="1846659" cy="272596"/>
          </a:xfrm>
          <a:prstGeom prst="rect">
            <a:avLst/>
          </a:prstGeom>
          <a:noFill/>
        </p:spPr>
        <p:txBody>
          <a:bodyPr wrap="square" lIns="0" tIns="0" rIns="0" bIns="60981" rtlCol="0">
            <a:spAutoFit/>
          </a:bodyPr>
          <a:lstStyle/>
          <a:p>
            <a:pPr algn="dist">
              <a:lnSpc>
                <a:spcPts val="1600"/>
              </a:lnSpc>
            </a:pPr>
            <a:r>
              <a:rPr lang="en-US" altLang="zh-CN" sz="1900" dirty="0">
                <a:solidFill>
                  <a:srgbClr val="4197DF"/>
                </a:solidFill>
                <a:latin typeface="Times New Roman" panose="02020603050405020304" pitchFamily="18" charset="0"/>
                <a:cs typeface="Times New Roman" panose="02020603050405020304" pitchFamily="18" charset="0"/>
              </a:rPr>
              <a:t>CONTENTS</a:t>
            </a:r>
          </a:p>
        </p:txBody>
      </p:sp>
      <p:sp>
        <p:nvSpPr>
          <p:cNvPr id="59" name="矩形 58"/>
          <p:cNvSpPr/>
          <p:nvPr/>
        </p:nvSpPr>
        <p:spPr>
          <a:xfrm>
            <a:off x="518434" y="2201849"/>
            <a:ext cx="1873520" cy="70265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p:nvPr/>
        </p:nvCxnSpPr>
        <p:spPr>
          <a:xfrm>
            <a:off x="536575" y="7699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36575" y="2484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6575" y="405607"/>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6575" y="577057"/>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6575" y="71993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36575" y="89138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36575" y="10485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36575" y="1219994"/>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6575" y="1404371"/>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36575" y="154724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36575" y="171869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6575" y="1875858"/>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36575" y="2047308"/>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a:off x="2000250" y="6254294"/>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2381250" y="5840443"/>
            <a:ext cx="674915" cy="10132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a:off x="3146878" y="6329700"/>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a:off x="95250" y="5621722"/>
            <a:ext cx="1066800" cy="123197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p:cNvSpPr/>
          <p:nvPr/>
        </p:nvSpPr>
        <p:spPr>
          <a:xfrm>
            <a:off x="876300" y="6254294"/>
            <a:ext cx="381000" cy="51330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Box 1"/>
          <p:cNvSpPr txBox="1"/>
          <p:nvPr/>
        </p:nvSpPr>
        <p:spPr>
          <a:xfrm>
            <a:off x="6048108" y="3974841"/>
            <a:ext cx="355867" cy="369353"/>
          </a:xfrm>
          <a:prstGeom prst="rect">
            <a:avLst/>
          </a:prstGeom>
          <a:noFill/>
        </p:spPr>
        <p:txBody>
          <a:bodyPr wrap="none" lIns="0" tIns="0" rIns="0" bIns="60981" rtlCol="0">
            <a:spAutoFit/>
          </a:bodyPr>
          <a:lstStyle/>
          <a:p>
            <a:pPr>
              <a:lnSpc>
                <a:spcPts val="2400"/>
              </a:lnSpc>
            </a:pPr>
            <a:r>
              <a:rPr lang="en-US" altLang="zh-CN" sz="2000" b="1" dirty="0">
                <a:solidFill>
                  <a:schemeClr val="bg1"/>
                </a:solidFill>
                <a:latin typeface="+mj-lt"/>
                <a:cs typeface="Microsoft YaHei UI" panose="020B0503020204020204" pitchFamily="18" charset="-122"/>
              </a:rPr>
              <a:t>3.3</a:t>
            </a:r>
          </a:p>
        </p:txBody>
      </p:sp>
      <p:sp>
        <p:nvSpPr>
          <p:cNvPr id="43" name="TextBox 1"/>
          <p:cNvSpPr txBox="1"/>
          <p:nvPr/>
        </p:nvSpPr>
        <p:spPr>
          <a:xfrm>
            <a:off x="6048108" y="4940041"/>
            <a:ext cx="355867" cy="369353"/>
          </a:xfrm>
          <a:prstGeom prst="rect">
            <a:avLst/>
          </a:prstGeom>
          <a:noFill/>
        </p:spPr>
        <p:txBody>
          <a:bodyPr wrap="none" lIns="0" tIns="0" rIns="0" bIns="60981" rtlCol="0">
            <a:spAutoFit/>
          </a:bodyPr>
          <a:lstStyle/>
          <a:p>
            <a:pPr>
              <a:lnSpc>
                <a:spcPts val="2400"/>
              </a:lnSpc>
            </a:pPr>
            <a:r>
              <a:rPr lang="en-US" altLang="zh-CN" sz="2000" b="1" dirty="0">
                <a:solidFill>
                  <a:schemeClr val="tx2"/>
                </a:solidFill>
                <a:latin typeface="+mj-lt"/>
                <a:cs typeface="Microsoft YaHei UI" panose="020B0503020204020204" pitchFamily="18" charset="-122"/>
              </a:rPr>
              <a:t>3.4</a:t>
            </a:r>
          </a:p>
        </p:txBody>
      </p:sp>
      <p:sp>
        <p:nvSpPr>
          <p:cNvPr id="3" name="灯片编号占位符 2">
            <a:extLst>
              <a:ext uri="{FF2B5EF4-FFF2-40B4-BE49-F238E27FC236}">
                <a16:creationId xmlns:a16="http://schemas.microsoft.com/office/drawing/2014/main" id="{46BC9AE1-CCAD-4C02-9049-AE16A8CECF46}"/>
              </a:ext>
            </a:extLst>
          </p:cNvPr>
          <p:cNvSpPr>
            <a:spLocks noGrp="1"/>
          </p:cNvSpPr>
          <p:nvPr>
            <p:ph type="sldNum" sz="quarter" idx="12"/>
          </p:nvPr>
        </p:nvSpPr>
        <p:spPr/>
        <p:txBody>
          <a:bodyPr/>
          <a:lstStyle/>
          <a:p>
            <a:fld id="{B6F15528-21DE-4FAA-801E-634DDDAF4B2B}" type="slidenum">
              <a:rPr lang="en-US" smtClean="0"/>
              <a:t>250</a:t>
            </a:fld>
            <a:endParaRPr lang="en-US" dirty="0"/>
          </a:p>
        </p:txBody>
      </p:sp>
    </p:spTree>
  </p:cSld>
  <p:clrMapOvr>
    <a:masterClrMapping/>
  </p:clrMapOvr>
  <p:transition spd="slow">
    <p:push dir="u"/>
  </p:transition>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1897589"/>
            <a:ext cx="12192000" cy="3284805"/>
          </a:xfrm>
          <a:prstGeom prst="rect">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2" name="标题 1"/>
          <p:cNvSpPr>
            <a:spLocks noGrp="1"/>
          </p:cNvSpPr>
          <p:nvPr>
            <p:ph type="title"/>
          </p:nvPr>
        </p:nvSpPr>
        <p:spPr/>
        <p:txBody>
          <a:bodyPr/>
          <a:lstStyle/>
          <a:p>
            <a:r>
              <a:rPr lang="en-US" altLang="zh-CN" dirty="0"/>
              <a:t>3.3 </a:t>
            </a:r>
            <a:r>
              <a:rPr lang="zh-CN" altLang="en-US" dirty="0"/>
              <a:t>价值工程</a:t>
            </a:r>
          </a:p>
        </p:txBody>
      </p:sp>
      <p:sp>
        <p:nvSpPr>
          <p:cNvPr id="4" name="内容占位符 3"/>
          <p:cNvSpPr>
            <a:spLocks noGrp="1"/>
          </p:cNvSpPr>
          <p:nvPr>
            <p:ph idx="13"/>
          </p:nvPr>
        </p:nvSpPr>
        <p:spPr>
          <a:xfrm>
            <a:off x="917575" y="2515395"/>
            <a:ext cx="10747058" cy="2286000"/>
          </a:xfrm>
        </p:spPr>
        <p:txBody>
          <a:bodyPr>
            <a:noAutofit/>
          </a:bodyPr>
          <a:lstStyle/>
          <a:p>
            <a:pPr>
              <a:lnSpc>
                <a:spcPct val="150000"/>
              </a:lnSpc>
            </a:pPr>
            <a:r>
              <a:rPr lang="en-US" altLang="zh-CN" sz="2800" dirty="0">
                <a:solidFill>
                  <a:schemeClr val="bg1"/>
                </a:solidFill>
              </a:rPr>
              <a:t>       </a:t>
            </a:r>
            <a:r>
              <a:rPr lang="zh-CN" altLang="zh-CN" sz="2800" dirty="0">
                <a:solidFill>
                  <a:schemeClr val="bg1"/>
                </a:solidFill>
              </a:rPr>
              <a:t>价值工程（</a:t>
            </a:r>
            <a:r>
              <a:rPr lang="en-US" altLang="zh-CN" sz="2800" dirty="0">
                <a:solidFill>
                  <a:schemeClr val="bg1"/>
                </a:solidFill>
              </a:rPr>
              <a:t>Value Engineering</a:t>
            </a:r>
            <a:r>
              <a:rPr lang="zh-CN" altLang="zh-CN" sz="2800" dirty="0">
                <a:solidFill>
                  <a:schemeClr val="bg1"/>
                </a:solidFill>
              </a:rPr>
              <a:t>，</a:t>
            </a:r>
            <a:r>
              <a:rPr lang="en-US" altLang="zh-CN" sz="2800" dirty="0">
                <a:solidFill>
                  <a:schemeClr val="bg1"/>
                </a:solidFill>
              </a:rPr>
              <a:t>VE</a:t>
            </a:r>
            <a:r>
              <a:rPr lang="zh-CN" altLang="zh-CN" sz="2800" dirty="0">
                <a:solidFill>
                  <a:schemeClr val="bg1"/>
                </a:solidFill>
              </a:rPr>
              <a:t>），又称为价值分析（</a:t>
            </a:r>
            <a:r>
              <a:rPr lang="en-US" altLang="zh-CN" sz="2800" dirty="0">
                <a:solidFill>
                  <a:schemeClr val="bg1"/>
                </a:solidFill>
              </a:rPr>
              <a:t>Value Analysis</a:t>
            </a:r>
            <a:r>
              <a:rPr lang="zh-CN" altLang="zh-CN" sz="2800" dirty="0">
                <a:solidFill>
                  <a:schemeClr val="bg1"/>
                </a:solidFill>
              </a:rPr>
              <a:t>，</a:t>
            </a:r>
            <a:r>
              <a:rPr lang="en-US" altLang="zh-CN" sz="2800" dirty="0">
                <a:solidFill>
                  <a:schemeClr val="bg1"/>
                </a:solidFill>
              </a:rPr>
              <a:t>VA</a:t>
            </a:r>
            <a:r>
              <a:rPr lang="zh-CN" altLang="zh-CN" sz="2800" dirty="0">
                <a:solidFill>
                  <a:schemeClr val="bg1"/>
                </a:solidFill>
              </a:rPr>
              <a:t>）或价值工程分析（</a:t>
            </a:r>
            <a:r>
              <a:rPr lang="en-US" altLang="zh-CN" sz="2800" dirty="0">
                <a:solidFill>
                  <a:schemeClr val="bg1"/>
                </a:solidFill>
              </a:rPr>
              <a:t>Value Engineering Analysis</a:t>
            </a:r>
            <a:r>
              <a:rPr lang="zh-CN" altLang="zh-CN" sz="2800" dirty="0">
                <a:solidFill>
                  <a:schemeClr val="bg1"/>
                </a:solidFill>
              </a:rPr>
              <a:t>，</a:t>
            </a:r>
            <a:r>
              <a:rPr lang="en-US" altLang="zh-CN" sz="2800" dirty="0">
                <a:solidFill>
                  <a:schemeClr val="bg1"/>
                </a:solidFill>
              </a:rPr>
              <a:t>VEA</a:t>
            </a:r>
            <a:r>
              <a:rPr lang="zh-CN" altLang="zh-CN" sz="2800" dirty="0">
                <a:solidFill>
                  <a:schemeClr val="bg1"/>
                </a:solidFill>
              </a:rPr>
              <a:t>），是</a:t>
            </a:r>
            <a:r>
              <a:rPr lang="en-US" altLang="zh-CN" sz="2800" dirty="0">
                <a:solidFill>
                  <a:schemeClr val="bg1"/>
                </a:solidFill>
              </a:rPr>
              <a:t>20</a:t>
            </a:r>
            <a:r>
              <a:rPr lang="zh-CN" altLang="zh-CN" sz="2800" dirty="0">
                <a:solidFill>
                  <a:schemeClr val="bg1"/>
                </a:solidFill>
              </a:rPr>
              <a:t>世纪</a:t>
            </a:r>
            <a:r>
              <a:rPr lang="en-US" altLang="zh-CN" sz="2800" dirty="0">
                <a:solidFill>
                  <a:schemeClr val="bg1"/>
                </a:solidFill>
              </a:rPr>
              <a:t>40</a:t>
            </a:r>
            <a:r>
              <a:rPr lang="zh-CN" altLang="zh-CN" sz="2800" dirty="0">
                <a:solidFill>
                  <a:schemeClr val="bg1"/>
                </a:solidFill>
              </a:rPr>
              <a:t>年代兴起的一门管理艺术。</a:t>
            </a:r>
            <a:endParaRPr lang="zh-CN" altLang="en-US" sz="2800" dirty="0">
              <a:solidFill>
                <a:schemeClr val="bg1"/>
              </a:solidFill>
            </a:endParaRPr>
          </a:p>
        </p:txBody>
      </p:sp>
      <p:sp>
        <p:nvSpPr>
          <p:cNvPr id="6" name="矩形 5"/>
          <p:cNvSpPr/>
          <p:nvPr/>
        </p:nvSpPr>
        <p:spPr>
          <a:xfrm>
            <a:off x="0" y="5868194"/>
            <a:ext cx="12195175" cy="989805"/>
          </a:xfrm>
          <a:prstGeom prst="rect">
            <a:avLst/>
          </a:prstGeom>
          <a:solidFill>
            <a:srgbClr val="DDDDDD">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sp>
        <p:nvSpPr>
          <p:cNvPr id="7" name="矩形 6"/>
          <p:cNvSpPr/>
          <p:nvPr/>
        </p:nvSpPr>
        <p:spPr>
          <a:xfrm>
            <a:off x="-5219" y="6676916"/>
            <a:ext cx="12195175" cy="152400"/>
          </a:xfrm>
          <a:prstGeom prst="rect">
            <a:avLst/>
          </a:prstGeom>
          <a:solidFill>
            <a:srgbClr val="1157AB">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sp>
        <p:nvSpPr>
          <p:cNvPr id="8" name="矩形 7"/>
          <p:cNvSpPr/>
          <p:nvPr/>
        </p:nvSpPr>
        <p:spPr>
          <a:xfrm>
            <a:off x="1" y="1372394"/>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9" name="灯片编号占位符 8">
            <a:extLst>
              <a:ext uri="{FF2B5EF4-FFF2-40B4-BE49-F238E27FC236}">
                <a16:creationId xmlns:a16="http://schemas.microsoft.com/office/drawing/2014/main" id="{E7F6CF43-25F1-40D1-80C9-9D6F0F1E8FBE}"/>
              </a:ext>
            </a:extLst>
          </p:cNvPr>
          <p:cNvSpPr>
            <a:spLocks noGrp="1"/>
          </p:cNvSpPr>
          <p:nvPr>
            <p:ph type="sldNum" sz="quarter" idx="12"/>
          </p:nvPr>
        </p:nvSpPr>
        <p:spPr/>
        <p:txBody>
          <a:bodyPr/>
          <a:lstStyle/>
          <a:p>
            <a:fld id="{B6F15528-21DE-4FAA-801E-634DDDAF4B2B}" type="slidenum">
              <a:rPr lang="en-US" smtClean="0"/>
              <a:t>251</a:t>
            </a:fld>
            <a:endParaRPr lang="en-US" dirty="0"/>
          </a:p>
        </p:txBody>
      </p:sp>
      <p:sp>
        <p:nvSpPr>
          <p:cNvPr id="10" name="灯片编号占位符 8">
            <a:extLst>
              <a:ext uri="{FF2B5EF4-FFF2-40B4-BE49-F238E27FC236}">
                <a16:creationId xmlns:a16="http://schemas.microsoft.com/office/drawing/2014/main" id="{14961264-2986-4BB7-80B7-45C1FF13FBF1}"/>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251</a:t>
            </a:fld>
            <a:endParaRPr kumimoji="0" lang="en-US" altLang="zh-CN" sz="1800" dirty="0">
              <a:latin typeface="Times New Roman" panose="02020603050405020304" pitchFamily="18" charset="0"/>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3.3.1 </a:t>
            </a:r>
            <a:r>
              <a:rPr lang="zh-CN" altLang="en-US" dirty="0"/>
              <a:t>价值工程基本原理</a:t>
            </a:r>
          </a:p>
        </p:txBody>
      </p:sp>
      <p:sp>
        <p:nvSpPr>
          <p:cNvPr id="3" name="内容占位符 2"/>
          <p:cNvSpPr>
            <a:spLocks noGrp="1"/>
          </p:cNvSpPr>
          <p:nvPr>
            <p:ph idx="1"/>
          </p:nvPr>
        </p:nvSpPr>
        <p:spPr>
          <a:xfrm>
            <a:off x="755534" y="1651253"/>
            <a:ext cx="10978515" cy="4572000"/>
          </a:xfrm>
        </p:spPr>
        <p:txBody>
          <a:bodyPr>
            <a:normAutofit/>
          </a:bodyPr>
          <a:lstStyle/>
          <a:p>
            <a:pPr marL="0" indent="0">
              <a:buNone/>
            </a:pPr>
            <a:r>
              <a:rPr lang="en-US" altLang="zh-CN" sz="2400" dirty="0">
                <a:solidFill>
                  <a:schemeClr val="tx1"/>
                </a:solidFill>
              </a:rPr>
              <a:t>       </a:t>
            </a:r>
            <a:r>
              <a:rPr lang="zh-CN" altLang="zh-CN" sz="2400" dirty="0">
                <a:solidFill>
                  <a:schemeClr val="tx1"/>
                </a:solidFill>
              </a:rPr>
              <a:t>价值工程</a:t>
            </a:r>
            <a:r>
              <a:rPr lang="zh-CN" altLang="en-US" sz="2400" dirty="0">
                <a:solidFill>
                  <a:schemeClr val="tx1"/>
                </a:solidFill>
              </a:rPr>
              <a:t>涉及</a:t>
            </a:r>
            <a:r>
              <a:rPr lang="zh-CN" altLang="zh-CN" sz="2400" dirty="0">
                <a:solidFill>
                  <a:schemeClr val="tx1"/>
                </a:solidFill>
              </a:rPr>
              <a:t>的三个基本概念有：价值（</a:t>
            </a:r>
            <a:r>
              <a:rPr lang="en-US" altLang="zh-CN" sz="2400" dirty="0">
                <a:solidFill>
                  <a:schemeClr val="tx1"/>
                </a:solidFill>
              </a:rPr>
              <a:t>Value</a:t>
            </a:r>
            <a:r>
              <a:rPr lang="zh-CN" altLang="zh-CN" sz="2400" dirty="0">
                <a:solidFill>
                  <a:schemeClr val="tx1"/>
                </a:solidFill>
              </a:rPr>
              <a:t>，</a:t>
            </a:r>
            <a:r>
              <a:rPr lang="en-US" altLang="zh-CN" sz="2400" dirty="0">
                <a:solidFill>
                  <a:schemeClr val="tx1"/>
                </a:solidFill>
              </a:rPr>
              <a:t>V</a:t>
            </a:r>
            <a:r>
              <a:rPr lang="zh-CN" altLang="zh-CN" sz="2400" dirty="0">
                <a:solidFill>
                  <a:schemeClr val="tx1"/>
                </a:solidFill>
              </a:rPr>
              <a:t>）、功能（</a:t>
            </a:r>
            <a:r>
              <a:rPr lang="en-US" altLang="zh-CN" sz="2400" dirty="0">
                <a:solidFill>
                  <a:schemeClr val="tx1"/>
                </a:solidFill>
              </a:rPr>
              <a:t>Function</a:t>
            </a:r>
            <a:r>
              <a:rPr lang="zh-CN" altLang="zh-CN" sz="2400" dirty="0">
                <a:solidFill>
                  <a:schemeClr val="tx1"/>
                </a:solidFill>
              </a:rPr>
              <a:t>，</a:t>
            </a:r>
            <a:r>
              <a:rPr lang="en-US" altLang="zh-CN" sz="2400" dirty="0">
                <a:solidFill>
                  <a:schemeClr val="tx1"/>
                </a:solidFill>
              </a:rPr>
              <a:t>F</a:t>
            </a:r>
            <a:r>
              <a:rPr lang="zh-CN" altLang="zh-CN" sz="2400" dirty="0">
                <a:solidFill>
                  <a:schemeClr val="tx1"/>
                </a:solidFill>
              </a:rPr>
              <a:t>）和全寿命周期成本（</a:t>
            </a:r>
            <a:r>
              <a:rPr lang="en-US" altLang="zh-CN" sz="2400" dirty="0">
                <a:solidFill>
                  <a:schemeClr val="tx1"/>
                </a:solidFill>
              </a:rPr>
              <a:t>Cost</a:t>
            </a:r>
            <a:r>
              <a:rPr lang="zh-CN" altLang="zh-CN" sz="2400" dirty="0">
                <a:solidFill>
                  <a:schemeClr val="tx1"/>
                </a:solidFill>
              </a:rPr>
              <a:t>，</a:t>
            </a:r>
            <a:r>
              <a:rPr lang="en-US" altLang="zh-CN" sz="2400" dirty="0">
                <a:solidFill>
                  <a:schemeClr val="tx1"/>
                </a:solidFill>
              </a:rPr>
              <a:t>C</a:t>
            </a:r>
            <a:r>
              <a:rPr lang="zh-CN" altLang="zh-CN" sz="2400" dirty="0">
                <a:solidFill>
                  <a:schemeClr val="tx1"/>
                </a:solidFill>
              </a:rPr>
              <a:t>）。</a:t>
            </a:r>
            <a:endParaRPr lang="en-US" altLang="zh-CN" sz="2400" dirty="0">
              <a:solidFill>
                <a:schemeClr val="tx1"/>
              </a:solidFill>
            </a:endParaRPr>
          </a:p>
          <a:p>
            <a:pPr marL="0" indent="0">
              <a:buNone/>
            </a:pPr>
            <a:r>
              <a:rPr lang="en-US" altLang="zh-CN" sz="2400" dirty="0">
                <a:solidFill>
                  <a:schemeClr val="tx1"/>
                </a:solidFill>
              </a:rPr>
              <a:t>       </a:t>
            </a:r>
            <a:r>
              <a:rPr lang="zh-CN" altLang="zh-CN" sz="2400" dirty="0">
                <a:solidFill>
                  <a:schemeClr val="tx1"/>
                </a:solidFill>
              </a:rPr>
              <a:t>价值是指对象所具有的功能与获得其功能的全部费用之比，是对象的比较价值。设软件工程对象的功能为</a:t>
            </a:r>
            <a:r>
              <a:rPr lang="en-US" altLang="zh-CN" sz="2400" dirty="0">
                <a:solidFill>
                  <a:schemeClr val="tx1"/>
                </a:solidFill>
              </a:rPr>
              <a:t>F</a:t>
            </a:r>
            <a:r>
              <a:rPr lang="zh-CN" altLang="zh-CN" sz="2400" dirty="0">
                <a:solidFill>
                  <a:schemeClr val="tx1"/>
                </a:solidFill>
              </a:rPr>
              <a:t>，成本为</a:t>
            </a:r>
            <a:r>
              <a:rPr lang="en-US" altLang="zh-CN" sz="2400" dirty="0">
                <a:solidFill>
                  <a:schemeClr val="tx1"/>
                </a:solidFill>
              </a:rPr>
              <a:t>C</a:t>
            </a:r>
            <a:r>
              <a:rPr lang="zh-CN" altLang="zh-CN" sz="2400" dirty="0">
                <a:solidFill>
                  <a:schemeClr val="tx1"/>
                </a:solidFill>
              </a:rPr>
              <a:t>，价值为</a:t>
            </a:r>
            <a:r>
              <a:rPr lang="en-US" altLang="zh-CN" sz="2400" dirty="0">
                <a:solidFill>
                  <a:schemeClr val="tx1"/>
                </a:solidFill>
              </a:rPr>
              <a:t>V</a:t>
            </a:r>
            <a:r>
              <a:rPr lang="zh-CN" altLang="zh-CN" sz="2400" dirty="0">
                <a:solidFill>
                  <a:schemeClr val="tx1"/>
                </a:solidFill>
              </a:rPr>
              <a:t>，则价值的基本原理如公式</a:t>
            </a:r>
            <a:r>
              <a:rPr lang="en-US" altLang="zh-CN" sz="2400" dirty="0">
                <a:solidFill>
                  <a:schemeClr val="tx1"/>
                </a:solidFill>
              </a:rPr>
              <a:t>3.21</a:t>
            </a:r>
            <a:r>
              <a:rPr lang="zh-CN" altLang="zh-CN" sz="2400" dirty="0">
                <a:solidFill>
                  <a:schemeClr val="tx1"/>
                </a:solidFill>
              </a:rPr>
              <a:t>所示。</a:t>
            </a:r>
            <a:endParaRPr lang="zh-CN" altLang="en-US" sz="2400" dirty="0">
              <a:solidFill>
                <a:schemeClr val="tx1"/>
              </a:solidFill>
            </a:endParaRPr>
          </a:p>
        </p:txBody>
      </p:sp>
      <p:cxnSp>
        <p:nvCxnSpPr>
          <p:cNvPr id="5" name="直接连接符 4"/>
          <p:cNvCxnSpPr/>
          <p:nvPr/>
        </p:nvCxnSpPr>
        <p:spPr>
          <a:xfrm>
            <a:off x="536574" y="838994"/>
            <a:ext cx="1" cy="6020594"/>
          </a:xfrm>
          <a:prstGeom prst="line">
            <a:avLst/>
          </a:prstGeom>
          <a:noFill/>
          <a:ln w="38100" cap="flat" cmpd="sng" algn="ctr">
            <a:solidFill>
              <a:schemeClr val="bg1">
                <a:lumMod val="50000"/>
              </a:schemeClr>
            </a:solidFill>
            <a:prstDash val="solid"/>
            <a:miter lim="800000"/>
          </a:ln>
          <a:effectLst/>
        </p:spPr>
      </p:cxnSp>
      <p:grpSp>
        <p:nvGrpSpPr>
          <p:cNvPr id="6" name="组合 5"/>
          <p:cNvGrpSpPr/>
          <p:nvPr/>
        </p:nvGrpSpPr>
        <p:grpSpPr>
          <a:xfrm>
            <a:off x="9820728" y="5453916"/>
            <a:ext cx="1877787" cy="1379688"/>
            <a:chOff x="9675584" y="5175723"/>
            <a:chExt cx="1877787" cy="1129564"/>
          </a:xfrm>
        </p:grpSpPr>
        <p:sp>
          <p:nvSpPr>
            <p:cNvPr id="7" name="矩形 6"/>
            <p:cNvSpPr/>
            <p:nvPr/>
          </p:nvSpPr>
          <p:spPr>
            <a:xfrm>
              <a:off x="11286669" y="5640179"/>
              <a:ext cx="266702" cy="661889"/>
            </a:xfrm>
            <a:prstGeom prst="rect">
              <a:avLst/>
            </a:prstGeom>
            <a:solidFill>
              <a:srgbClr val="F692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8" name="矩形 7"/>
            <p:cNvSpPr/>
            <p:nvPr/>
          </p:nvSpPr>
          <p:spPr>
            <a:xfrm>
              <a:off x="10807698" y="5828865"/>
              <a:ext cx="266702" cy="476421"/>
            </a:xfrm>
            <a:prstGeom prst="rect">
              <a:avLst/>
            </a:prstGeom>
            <a:solidFill>
              <a:srgbClr val="A6B7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9" name="矩形 8"/>
            <p:cNvSpPr/>
            <p:nvPr/>
          </p:nvSpPr>
          <p:spPr>
            <a:xfrm>
              <a:off x="10241641" y="5175723"/>
              <a:ext cx="266702" cy="1129564"/>
            </a:xfrm>
            <a:prstGeom prst="rect">
              <a:avLst/>
            </a:prstGeom>
            <a:solidFill>
              <a:srgbClr val="83838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0" name="矩形 9"/>
            <p:cNvSpPr/>
            <p:nvPr/>
          </p:nvSpPr>
          <p:spPr>
            <a:xfrm>
              <a:off x="9675584" y="5974341"/>
              <a:ext cx="266702" cy="330945"/>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sp>
        <p:nvSpPr>
          <p:cNvPr id="11" name="内容占位符 4"/>
          <p:cNvSpPr txBox="1"/>
          <p:nvPr/>
        </p:nvSpPr>
        <p:spPr>
          <a:xfrm>
            <a:off x="149" y="1372394"/>
            <a:ext cx="12209087" cy="45719"/>
          </a:xfrm>
          <a:prstGeom prst="rect">
            <a:avLst/>
          </a:prstGeom>
          <a:solidFill>
            <a:srgbClr val="74B836"/>
          </a:solidFill>
        </p:spPr>
        <p:txBody>
          <a:bodyPr>
            <a:normAutofit fontScale="25000" lnSpcReduction="20000"/>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None/>
            </a:pPr>
            <a:endParaRPr lang="zh-CN" altLang="en-US" b="1" dirty="0">
              <a:solidFill>
                <a:schemeClr val="bg1"/>
              </a:solidFill>
            </a:endParaRPr>
          </a:p>
        </p:txBody>
      </p:sp>
      <p:sp>
        <p:nvSpPr>
          <p:cNvPr id="12" name="内容占位符 4"/>
          <p:cNvSpPr txBox="1"/>
          <p:nvPr/>
        </p:nvSpPr>
        <p:spPr>
          <a:xfrm flipV="1">
            <a:off x="-10737" y="6508275"/>
            <a:ext cx="9831465" cy="45719"/>
          </a:xfrm>
          <a:prstGeom prst="rect">
            <a:avLst/>
          </a:prstGeom>
          <a:solidFill>
            <a:srgbClr val="74B836"/>
          </a:solidFill>
        </p:spPr>
        <p:txBody>
          <a:bodyPr>
            <a:normAutofit fontScale="25000" lnSpcReduction="20000"/>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None/>
            </a:pPr>
            <a:endParaRPr lang="zh-CN" altLang="en-US" b="1" dirty="0">
              <a:solidFill>
                <a:schemeClr val="bg1"/>
              </a:solidFill>
            </a:endParaRPr>
          </a:p>
        </p:txBody>
      </p:sp>
      <mc:AlternateContent xmlns:mc="http://schemas.openxmlformats.org/markup-compatibility/2006" xmlns:a14="http://schemas.microsoft.com/office/drawing/2010/main">
        <mc:Choice Requires="a14">
          <p:sp>
            <p:nvSpPr>
              <p:cNvPr id="4" name="矩形 3"/>
              <p:cNvSpPr/>
              <p:nvPr/>
            </p:nvSpPr>
            <p:spPr>
              <a:xfrm>
                <a:off x="3049587" y="4496594"/>
                <a:ext cx="6099175" cy="624017"/>
              </a:xfrm>
              <a:prstGeom prst="rect">
                <a:avLst/>
              </a:prstGeom>
            </p:spPr>
            <p:txBody>
              <a:bodyPr>
                <a:spAutoFit/>
              </a:bodyPr>
              <a:lstStyle/>
              <a:p>
                <a14:m>
                  <m:oMath xmlns:m="http://schemas.openxmlformats.org/officeDocument/2006/math">
                    <m:r>
                      <m:rPr>
                        <m:sty m:val="p"/>
                      </m:rPr>
                      <a:rPr lang="en-US" altLang="zh-CN">
                        <a:latin typeface="Cambria Math" panose="02040503050406030204" charset="0"/>
                      </a:rPr>
                      <m:t>V</m:t>
                    </m:r>
                    <m:r>
                      <a:rPr lang="en-US" altLang="zh-CN">
                        <a:latin typeface="Cambria Math" panose="02040503050406030204" charset="0"/>
                      </a:rPr>
                      <m:t>=</m:t>
                    </m:r>
                    <m:f>
                      <m:fPr>
                        <m:ctrlPr>
                          <a:rPr lang="zh-CN" altLang="zh-CN" i="1">
                            <a:latin typeface="Cambria Math" panose="02040503050406030204" pitchFamily="18" charset="0"/>
                          </a:rPr>
                        </m:ctrlPr>
                      </m:fPr>
                      <m:num>
                        <m:r>
                          <a:rPr lang="en-US" altLang="zh-CN" i="1">
                            <a:latin typeface="Cambria Math" panose="02040503050406030204" charset="0"/>
                          </a:rPr>
                          <m:t>𝐹</m:t>
                        </m:r>
                      </m:num>
                      <m:den>
                        <m:r>
                          <a:rPr lang="en-US" altLang="zh-CN" i="1">
                            <a:latin typeface="Cambria Math" panose="02040503050406030204" charset="0"/>
                          </a:rPr>
                          <m:t>𝐶</m:t>
                        </m:r>
                      </m:den>
                    </m:f>
                  </m:oMath>
                </a14:m>
                <a:r>
                  <a:rPr lang="en-US" altLang="zh-CN" dirty="0"/>
                  <a:t>				(3. 21)</a:t>
                </a:r>
                <a:endParaRPr lang="zh-CN" altLang="zh-CN" dirty="0"/>
              </a:p>
            </p:txBody>
          </p:sp>
        </mc:Choice>
        <mc:Fallback xmlns="">
          <p:sp>
            <p:nvSpPr>
              <p:cNvPr id="4" name="矩形 3"/>
              <p:cNvSpPr>
                <a:spLocks noRot="1" noChangeAspect="1" noMove="1" noResize="1" noEditPoints="1" noAdjustHandles="1" noChangeArrowheads="1" noChangeShapeType="1" noTextEdit="1"/>
              </p:cNvSpPr>
              <p:nvPr/>
            </p:nvSpPr>
            <p:spPr>
              <a:xfrm>
                <a:off x="3049587" y="4496594"/>
                <a:ext cx="6099175" cy="624017"/>
              </a:xfrm>
              <a:prstGeom prst="rect">
                <a:avLst/>
              </a:prstGeom>
              <a:blipFill rotWithShape="1">
                <a:blip r:embed="rId2"/>
                <a:stretch>
                  <a:fillRect l="-5" t="-25" r="5" b="97"/>
                </a:stretch>
              </a:blipFill>
            </p:spPr>
            <p:txBody>
              <a:bodyPr/>
              <a:lstStyle/>
              <a:p>
                <a:r>
                  <a:rPr lang="zh-CN" altLang="en-US">
                    <a:noFill/>
                  </a:rPr>
                  <a:t> </a:t>
                </a:r>
              </a:p>
            </p:txBody>
          </p:sp>
        </mc:Fallback>
      </mc:AlternateContent>
      <p:sp>
        <p:nvSpPr>
          <p:cNvPr id="14" name="灯片编号占位符 13">
            <a:extLst>
              <a:ext uri="{FF2B5EF4-FFF2-40B4-BE49-F238E27FC236}">
                <a16:creationId xmlns:a16="http://schemas.microsoft.com/office/drawing/2014/main" id="{E8B097AF-E9D1-40AF-AA43-0409248DE118}"/>
              </a:ext>
            </a:extLst>
          </p:cNvPr>
          <p:cNvSpPr>
            <a:spLocks noGrp="1"/>
          </p:cNvSpPr>
          <p:nvPr>
            <p:ph type="sldNum" sz="quarter" idx="12"/>
          </p:nvPr>
        </p:nvSpPr>
        <p:spPr/>
        <p:txBody>
          <a:bodyPr/>
          <a:lstStyle/>
          <a:p>
            <a:fld id="{B6F15528-21DE-4FAA-801E-634DDDAF4B2B}" type="slidenum">
              <a:rPr lang="en-US" smtClean="0"/>
              <a:t>252</a:t>
            </a:fld>
            <a:endParaRPr lang="en-US" dirty="0"/>
          </a:p>
        </p:txBody>
      </p:sp>
      <p:sp>
        <p:nvSpPr>
          <p:cNvPr id="15" name="灯片编号占位符 8">
            <a:extLst>
              <a:ext uri="{FF2B5EF4-FFF2-40B4-BE49-F238E27FC236}">
                <a16:creationId xmlns:a16="http://schemas.microsoft.com/office/drawing/2014/main" id="{FD856270-D1CA-4B6A-8A19-4D4EE2AB8721}"/>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252</a:t>
            </a:fld>
            <a:endParaRPr kumimoji="0" lang="en-US" altLang="zh-CN" sz="1800" dirty="0">
              <a:latin typeface="Times New Roman" panose="02020603050405020304" pitchFamily="18" charset="0"/>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3.3.1 </a:t>
            </a:r>
            <a:r>
              <a:rPr lang="zh-CN" altLang="en-US" dirty="0"/>
              <a:t>价值工程基本原理</a:t>
            </a:r>
          </a:p>
        </p:txBody>
      </p:sp>
      <p:grpSp>
        <p:nvGrpSpPr>
          <p:cNvPr id="44" name="组合 43"/>
          <p:cNvGrpSpPr/>
          <p:nvPr/>
        </p:nvGrpSpPr>
        <p:grpSpPr>
          <a:xfrm>
            <a:off x="612775" y="2138067"/>
            <a:ext cx="579307" cy="626655"/>
            <a:chOff x="6242320" y="1105727"/>
            <a:chExt cx="579005" cy="626656"/>
          </a:xfrm>
        </p:grpSpPr>
        <p:sp>
          <p:nvSpPr>
            <p:cNvPr id="45" name="TextBox 6"/>
            <p:cNvSpPr txBox="1"/>
            <p:nvPr/>
          </p:nvSpPr>
          <p:spPr>
            <a:xfrm>
              <a:off x="6327224" y="1105727"/>
              <a:ext cx="448425" cy="492443"/>
            </a:xfrm>
            <a:prstGeom prst="rect">
              <a:avLst/>
            </a:prstGeom>
            <a:noFill/>
          </p:spPr>
          <p:txBody>
            <a:bodyPr vert="horz" wrap="square" lIns="0" tIns="0" rIns="0" bIns="0" rtlCol="0" anchor="ctr">
              <a:spAutoFit/>
            </a:bodyPr>
            <a:lstStyle/>
            <a:p>
              <a:pPr algn="l"/>
              <a:r>
                <a:rPr lang="en-US" altLang="zh-CN" sz="3200" dirty="0">
                  <a:solidFill>
                    <a:srgbClr val="FFB850"/>
                  </a:solidFill>
                  <a:latin typeface="Impact" panose="020B0806030902050204" pitchFamily="34" charset="0"/>
                  <a:ea typeface="微软雅黑" panose="020B0503020204020204" pitchFamily="34" charset="-122"/>
                </a:rPr>
                <a:t>01</a:t>
              </a:r>
              <a:endParaRPr lang="zh-CN" altLang="en-US" sz="3200" dirty="0">
                <a:solidFill>
                  <a:srgbClr val="FFB850"/>
                </a:solidFill>
                <a:latin typeface="微软雅黑" panose="020B0503020204020204" pitchFamily="34" charset="-122"/>
                <a:ea typeface="微软雅黑" panose="020B0503020204020204" pitchFamily="34" charset="-122"/>
              </a:endParaRPr>
            </a:p>
          </p:txBody>
        </p:sp>
        <p:sp>
          <p:nvSpPr>
            <p:cNvPr id="46" name="文本框 22"/>
            <p:cNvSpPr txBox="1"/>
            <p:nvPr/>
          </p:nvSpPr>
          <p:spPr>
            <a:xfrm>
              <a:off x="6242320" y="1516939"/>
              <a:ext cx="579005" cy="215444"/>
            </a:xfrm>
            <a:prstGeom prst="rect">
              <a:avLst/>
            </a:prstGeom>
            <a:noFill/>
          </p:spPr>
          <p:txBody>
            <a:bodyPr wrap="none" rtlCol="0">
              <a:spAutoFit/>
            </a:bodyPr>
            <a:lstStyle/>
            <a:p>
              <a:r>
                <a:rPr lang="en-US" altLang="zh-CN" sz="800" b="1" dirty="0">
                  <a:solidFill>
                    <a:srgbClr val="818181"/>
                  </a:solidFill>
                  <a:latin typeface="Leelawadee" panose="020B0502040204020203" pitchFamily="34" charset="-34"/>
                  <a:cs typeface="Leelawadee" panose="020B0502040204020203" pitchFamily="34" charset="-34"/>
                </a:rPr>
                <a:t>OPTION</a:t>
              </a:r>
              <a:endParaRPr lang="zh-CN" altLang="en-US" sz="800" b="1" dirty="0">
                <a:solidFill>
                  <a:srgbClr val="818181"/>
                </a:solidFill>
                <a:latin typeface="Leelawadee" panose="020B0502040204020203" pitchFamily="34" charset="-34"/>
                <a:cs typeface="Leelawadee" panose="020B0502040204020203" pitchFamily="34" charset="-34"/>
              </a:endParaRPr>
            </a:p>
          </p:txBody>
        </p:sp>
      </p:grpSp>
      <p:grpSp>
        <p:nvGrpSpPr>
          <p:cNvPr id="47" name="组合 46"/>
          <p:cNvGrpSpPr/>
          <p:nvPr/>
        </p:nvGrpSpPr>
        <p:grpSpPr>
          <a:xfrm>
            <a:off x="612775" y="3582194"/>
            <a:ext cx="579307" cy="631762"/>
            <a:chOff x="6242320" y="2373233"/>
            <a:chExt cx="579005" cy="631762"/>
          </a:xfrm>
        </p:grpSpPr>
        <p:sp>
          <p:nvSpPr>
            <p:cNvPr id="48" name="TextBox 6"/>
            <p:cNvSpPr txBox="1"/>
            <p:nvPr/>
          </p:nvSpPr>
          <p:spPr>
            <a:xfrm>
              <a:off x="6327224" y="2373233"/>
              <a:ext cx="448425" cy="492443"/>
            </a:xfrm>
            <a:prstGeom prst="rect">
              <a:avLst/>
            </a:prstGeom>
            <a:noFill/>
          </p:spPr>
          <p:txBody>
            <a:bodyPr vert="horz" wrap="square" lIns="0" tIns="0" rIns="0" bIns="0" rtlCol="0" anchor="ctr">
              <a:spAutoFit/>
            </a:bodyPr>
            <a:lstStyle/>
            <a:p>
              <a:pPr algn="l"/>
              <a:r>
                <a:rPr lang="en-US" altLang="zh-CN" sz="3200" dirty="0">
                  <a:solidFill>
                    <a:srgbClr val="01ACBE"/>
                  </a:solidFill>
                  <a:latin typeface="Impact" panose="020B0806030902050204" pitchFamily="34" charset="0"/>
                  <a:ea typeface="微软雅黑" panose="020B0503020204020204" pitchFamily="34" charset="-122"/>
                </a:rPr>
                <a:t>02</a:t>
              </a:r>
              <a:endParaRPr lang="zh-CN" altLang="en-US" sz="3200" dirty="0">
                <a:solidFill>
                  <a:srgbClr val="01ACBE"/>
                </a:solidFill>
                <a:latin typeface="微软雅黑" panose="020B0503020204020204" pitchFamily="34" charset="-122"/>
                <a:ea typeface="微软雅黑" panose="020B0503020204020204" pitchFamily="34" charset="-122"/>
              </a:endParaRPr>
            </a:p>
          </p:txBody>
        </p:sp>
        <p:sp>
          <p:nvSpPr>
            <p:cNvPr id="49" name="文本框 23"/>
            <p:cNvSpPr txBox="1"/>
            <p:nvPr/>
          </p:nvSpPr>
          <p:spPr>
            <a:xfrm>
              <a:off x="6242320" y="2789551"/>
              <a:ext cx="579005" cy="215444"/>
            </a:xfrm>
            <a:prstGeom prst="rect">
              <a:avLst/>
            </a:prstGeom>
            <a:noFill/>
          </p:spPr>
          <p:txBody>
            <a:bodyPr wrap="none" rtlCol="0">
              <a:spAutoFit/>
            </a:bodyPr>
            <a:lstStyle/>
            <a:p>
              <a:r>
                <a:rPr lang="en-US" altLang="zh-CN" sz="800" b="1" dirty="0">
                  <a:solidFill>
                    <a:srgbClr val="818181"/>
                  </a:solidFill>
                  <a:latin typeface="Leelawadee" panose="020B0502040204020203" pitchFamily="34" charset="-34"/>
                  <a:cs typeface="Leelawadee" panose="020B0502040204020203" pitchFamily="34" charset="-34"/>
                </a:rPr>
                <a:t>OPTION</a:t>
              </a:r>
              <a:endParaRPr lang="zh-CN" altLang="en-US" sz="800" b="1" dirty="0">
                <a:solidFill>
                  <a:srgbClr val="818181"/>
                </a:solidFill>
                <a:latin typeface="Leelawadee" panose="020B0502040204020203" pitchFamily="34" charset="-34"/>
                <a:cs typeface="Leelawadee" panose="020B0502040204020203" pitchFamily="34" charset="-34"/>
              </a:endParaRPr>
            </a:p>
          </p:txBody>
        </p:sp>
      </p:grpSp>
      <p:grpSp>
        <p:nvGrpSpPr>
          <p:cNvPr id="50" name="组合 49"/>
          <p:cNvGrpSpPr/>
          <p:nvPr/>
        </p:nvGrpSpPr>
        <p:grpSpPr>
          <a:xfrm>
            <a:off x="612775" y="4931648"/>
            <a:ext cx="579307" cy="620494"/>
            <a:chOff x="6242320" y="3640739"/>
            <a:chExt cx="579005" cy="620494"/>
          </a:xfrm>
        </p:grpSpPr>
        <p:sp>
          <p:nvSpPr>
            <p:cNvPr id="51" name="TextBox 6"/>
            <p:cNvSpPr txBox="1"/>
            <p:nvPr/>
          </p:nvSpPr>
          <p:spPr>
            <a:xfrm>
              <a:off x="6327224" y="3640739"/>
              <a:ext cx="448425" cy="492443"/>
            </a:xfrm>
            <a:prstGeom prst="rect">
              <a:avLst/>
            </a:prstGeom>
            <a:noFill/>
          </p:spPr>
          <p:txBody>
            <a:bodyPr vert="horz" wrap="square" lIns="0" tIns="0" rIns="0" bIns="0" rtlCol="0" anchor="ctr">
              <a:spAutoFit/>
            </a:bodyPr>
            <a:lstStyle/>
            <a:p>
              <a:pPr algn="l"/>
              <a:r>
                <a:rPr lang="en-US" altLang="zh-CN" sz="3200" dirty="0">
                  <a:solidFill>
                    <a:srgbClr val="C00000"/>
                  </a:solidFill>
                  <a:latin typeface="Impact" panose="020B0806030902050204" pitchFamily="34" charset="0"/>
                  <a:ea typeface="微软雅黑" panose="020B0503020204020204" pitchFamily="34" charset="-122"/>
                </a:rPr>
                <a:t>03</a:t>
              </a:r>
              <a:endParaRPr lang="zh-CN" altLang="en-US" sz="3200" dirty="0">
                <a:solidFill>
                  <a:srgbClr val="C00000"/>
                </a:solidFill>
                <a:latin typeface="微软雅黑" panose="020B0503020204020204" pitchFamily="34" charset="-122"/>
                <a:ea typeface="微软雅黑" panose="020B0503020204020204" pitchFamily="34" charset="-122"/>
              </a:endParaRPr>
            </a:p>
          </p:txBody>
        </p:sp>
        <p:sp>
          <p:nvSpPr>
            <p:cNvPr id="52" name="文本框 24"/>
            <p:cNvSpPr txBox="1"/>
            <p:nvPr/>
          </p:nvSpPr>
          <p:spPr>
            <a:xfrm>
              <a:off x="6242320" y="4045789"/>
              <a:ext cx="579005" cy="215444"/>
            </a:xfrm>
            <a:prstGeom prst="rect">
              <a:avLst/>
            </a:prstGeom>
            <a:noFill/>
          </p:spPr>
          <p:txBody>
            <a:bodyPr wrap="none" rtlCol="0">
              <a:spAutoFit/>
            </a:bodyPr>
            <a:lstStyle/>
            <a:p>
              <a:r>
                <a:rPr lang="en-US" altLang="zh-CN" sz="800" b="1" dirty="0">
                  <a:solidFill>
                    <a:srgbClr val="818181"/>
                  </a:solidFill>
                  <a:latin typeface="Leelawadee" panose="020B0502040204020203" pitchFamily="34" charset="-34"/>
                  <a:cs typeface="Leelawadee" panose="020B0502040204020203" pitchFamily="34" charset="-34"/>
                </a:rPr>
                <a:t>OPTION</a:t>
              </a:r>
              <a:endParaRPr lang="zh-CN" altLang="en-US" sz="800" b="1" dirty="0">
                <a:solidFill>
                  <a:srgbClr val="818181"/>
                </a:solidFill>
                <a:latin typeface="Leelawadee" panose="020B0502040204020203" pitchFamily="34" charset="-34"/>
                <a:cs typeface="Leelawadee" panose="020B0502040204020203" pitchFamily="34" charset="-34"/>
              </a:endParaRPr>
            </a:p>
          </p:txBody>
        </p:sp>
      </p:grpSp>
      <p:grpSp>
        <p:nvGrpSpPr>
          <p:cNvPr id="53" name="组合 52"/>
          <p:cNvGrpSpPr/>
          <p:nvPr/>
        </p:nvGrpSpPr>
        <p:grpSpPr>
          <a:xfrm>
            <a:off x="6464785" y="2326047"/>
            <a:ext cx="579307" cy="609226"/>
            <a:chOff x="6250444" y="4908245"/>
            <a:chExt cx="579005" cy="609226"/>
          </a:xfrm>
        </p:grpSpPr>
        <p:sp>
          <p:nvSpPr>
            <p:cNvPr id="54" name="TextBox 6"/>
            <p:cNvSpPr txBox="1"/>
            <p:nvPr/>
          </p:nvSpPr>
          <p:spPr>
            <a:xfrm>
              <a:off x="6327224" y="4908245"/>
              <a:ext cx="448425" cy="492443"/>
            </a:xfrm>
            <a:prstGeom prst="rect">
              <a:avLst/>
            </a:prstGeom>
            <a:noFill/>
          </p:spPr>
          <p:txBody>
            <a:bodyPr vert="horz" wrap="square" lIns="0" tIns="0" rIns="0" bIns="0" rtlCol="0" anchor="ctr">
              <a:spAutoFit/>
            </a:bodyPr>
            <a:lstStyle/>
            <a:p>
              <a:pPr algn="l"/>
              <a:r>
                <a:rPr lang="en-US" altLang="zh-CN" sz="3200" dirty="0">
                  <a:solidFill>
                    <a:srgbClr val="960096"/>
                  </a:solidFill>
                  <a:latin typeface="Impact" panose="020B0806030902050204" pitchFamily="34" charset="0"/>
                  <a:ea typeface="微软雅黑" panose="020B0503020204020204" pitchFamily="34" charset="-122"/>
                </a:rPr>
                <a:t>04</a:t>
              </a:r>
              <a:endParaRPr lang="zh-CN" altLang="en-US" sz="3200" dirty="0">
                <a:solidFill>
                  <a:srgbClr val="960096"/>
                </a:solidFill>
                <a:latin typeface="微软雅黑" panose="020B0503020204020204" pitchFamily="34" charset="-122"/>
                <a:ea typeface="微软雅黑" panose="020B0503020204020204" pitchFamily="34" charset="-122"/>
              </a:endParaRPr>
            </a:p>
          </p:txBody>
        </p:sp>
        <p:sp>
          <p:nvSpPr>
            <p:cNvPr id="55" name="文本框 25"/>
            <p:cNvSpPr txBox="1"/>
            <p:nvPr/>
          </p:nvSpPr>
          <p:spPr>
            <a:xfrm>
              <a:off x="6250444" y="5302027"/>
              <a:ext cx="579005" cy="215444"/>
            </a:xfrm>
            <a:prstGeom prst="rect">
              <a:avLst/>
            </a:prstGeom>
            <a:noFill/>
          </p:spPr>
          <p:txBody>
            <a:bodyPr wrap="none" rtlCol="0">
              <a:spAutoFit/>
            </a:bodyPr>
            <a:lstStyle/>
            <a:p>
              <a:r>
                <a:rPr lang="en-US" altLang="zh-CN" sz="800" b="1" dirty="0">
                  <a:solidFill>
                    <a:srgbClr val="818181"/>
                  </a:solidFill>
                  <a:latin typeface="Leelawadee" panose="020B0502040204020203" pitchFamily="34" charset="-34"/>
                  <a:cs typeface="Leelawadee" panose="020B0502040204020203" pitchFamily="34" charset="-34"/>
                </a:rPr>
                <a:t>OPTION</a:t>
              </a:r>
              <a:endParaRPr lang="zh-CN" altLang="en-US" sz="800" b="1" dirty="0">
                <a:solidFill>
                  <a:srgbClr val="818181"/>
                </a:solidFill>
                <a:latin typeface="Leelawadee" panose="020B0502040204020203" pitchFamily="34" charset="-34"/>
                <a:cs typeface="Leelawadee" panose="020B0502040204020203" pitchFamily="34" charset="-34"/>
              </a:endParaRPr>
            </a:p>
          </p:txBody>
        </p:sp>
      </p:grpSp>
      <p:grpSp>
        <p:nvGrpSpPr>
          <p:cNvPr id="56" name="组合 55"/>
          <p:cNvGrpSpPr/>
          <p:nvPr/>
        </p:nvGrpSpPr>
        <p:grpSpPr>
          <a:xfrm>
            <a:off x="697725" y="2859401"/>
            <a:ext cx="4807240" cy="180682"/>
            <a:chOff x="6327224" y="1896619"/>
            <a:chExt cx="2624395" cy="9524"/>
          </a:xfrm>
        </p:grpSpPr>
        <p:cxnSp>
          <p:nvCxnSpPr>
            <p:cNvPr id="57" name="直接连接符 56"/>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6327224" y="1906143"/>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9" name="组合 58"/>
          <p:cNvGrpSpPr/>
          <p:nvPr/>
        </p:nvGrpSpPr>
        <p:grpSpPr>
          <a:xfrm>
            <a:off x="697725" y="4265809"/>
            <a:ext cx="4807240" cy="122560"/>
            <a:chOff x="6327224" y="1896619"/>
            <a:chExt cx="2624395" cy="9524"/>
          </a:xfrm>
        </p:grpSpPr>
        <p:cxnSp>
          <p:nvCxnSpPr>
            <p:cNvPr id="60" name="直接连接符 59"/>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6327224" y="1906143"/>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2" name="组合 61"/>
          <p:cNvGrpSpPr/>
          <p:nvPr/>
        </p:nvGrpSpPr>
        <p:grpSpPr>
          <a:xfrm>
            <a:off x="697725" y="5572434"/>
            <a:ext cx="4807240" cy="143360"/>
            <a:chOff x="6327224" y="1896619"/>
            <a:chExt cx="2624395" cy="9524"/>
          </a:xfrm>
        </p:grpSpPr>
        <p:cxnSp>
          <p:nvCxnSpPr>
            <p:cNvPr id="63" name="直接连接符 62"/>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6327224" y="1906143"/>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5" name="组合 64"/>
          <p:cNvGrpSpPr/>
          <p:nvPr/>
        </p:nvGrpSpPr>
        <p:grpSpPr>
          <a:xfrm>
            <a:off x="6549735" y="2935274"/>
            <a:ext cx="4807240" cy="113520"/>
            <a:chOff x="6327224" y="1896619"/>
            <a:chExt cx="2624395" cy="9524"/>
          </a:xfrm>
        </p:grpSpPr>
        <p:cxnSp>
          <p:nvCxnSpPr>
            <p:cNvPr id="66" name="直接连接符 65"/>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6327224" y="1906143"/>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8" name="文本框 44"/>
          <p:cNvSpPr txBox="1"/>
          <p:nvPr/>
        </p:nvSpPr>
        <p:spPr>
          <a:xfrm>
            <a:off x="1603375" y="2220587"/>
            <a:ext cx="4140312" cy="430374"/>
          </a:xfrm>
          <a:prstGeom prst="rect">
            <a:avLst/>
          </a:prstGeom>
          <a:noFill/>
        </p:spPr>
        <p:txBody>
          <a:bodyPr wrap="square" rtlCol="0">
            <a:spAutoFit/>
          </a:bodyPr>
          <a:lstStyle/>
          <a:p>
            <a:pPr>
              <a:lnSpc>
                <a:spcPct val="120000"/>
              </a:lnSpc>
            </a:pPr>
            <a:r>
              <a:rPr lang="zh-CN" altLang="en-US" sz="2000" b="1" dirty="0">
                <a:latin typeface="微软雅黑" panose="020B0503020204020204" pitchFamily="34" charset="-122"/>
                <a:ea typeface="微软雅黑" panose="020B0503020204020204" pitchFamily="34" charset="-122"/>
                <a:cs typeface="Leelawadee" panose="020B0502040204020203" pitchFamily="34" charset="-34"/>
              </a:rPr>
              <a:t>双向型：</a:t>
            </a:r>
          </a:p>
        </p:txBody>
      </p:sp>
      <p:sp>
        <p:nvSpPr>
          <p:cNvPr id="69" name="文本框 44"/>
          <p:cNvSpPr txBox="1"/>
          <p:nvPr/>
        </p:nvSpPr>
        <p:spPr>
          <a:xfrm>
            <a:off x="1687252" y="3568138"/>
            <a:ext cx="3345143" cy="430374"/>
          </a:xfrm>
          <a:prstGeom prst="rect">
            <a:avLst/>
          </a:prstGeom>
          <a:noFill/>
        </p:spPr>
        <p:txBody>
          <a:bodyPr wrap="square" rtlCol="0">
            <a:spAutoFit/>
          </a:bodyPr>
          <a:lstStyle/>
          <a:p>
            <a:pPr>
              <a:lnSpc>
                <a:spcPct val="120000"/>
              </a:lnSpc>
            </a:pPr>
            <a:r>
              <a:rPr lang="zh-CN" altLang="zh-CN" sz="2000" b="1" dirty="0"/>
              <a:t>节约型：</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Leelawadee" panose="020B0502040204020203" pitchFamily="34" charset="-34"/>
            </a:endParaRPr>
          </a:p>
        </p:txBody>
      </p:sp>
      <p:sp>
        <p:nvSpPr>
          <p:cNvPr id="70" name="文本框 44"/>
          <p:cNvSpPr txBox="1"/>
          <p:nvPr/>
        </p:nvSpPr>
        <p:spPr>
          <a:xfrm>
            <a:off x="1737270" y="4840781"/>
            <a:ext cx="2659343" cy="430374"/>
          </a:xfrm>
          <a:prstGeom prst="rect">
            <a:avLst/>
          </a:prstGeom>
          <a:noFill/>
        </p:spPr>
        <p:txBody>
          <a:bodyPr wrap="square" rtlCol="0">
            <a:spAutoFit/>
          </a:bodyPr>
          <a:lstStyle/>
          <a:p>
            <a:pPr>
              <a:lnSpc>
                <a:spcPct val="120000"/>
              </a:lnSpc>
            </a:pPr>
            <a:r>
              <a:rPr lang="zh-CN" altLang="zh-CN" sz="2000" b="1" dirty="0"/>
              <a:t>改进型：</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Leelawadee" panose="020B0502040204020203" pitchFamily="34" charset="-34"/>
            </a:endParaRPr>
          </a:p>
        </p:txBody>
      </p:sp>
      <p:sp>
        <p:nvSpPr>
          <p:cNvPr id="71" name="文本框 44"/>
          <p:cNvSpPr txBox="1"/>
          <p:nvPr/>
        </p:nvSpPr>
        <p:spPr>
          <a:xfrm>
            <a:off x="7506309" y="2258164"/>
            <a:ext cx="2209800" cy="461665"/>
          </a:xfrm>
          <a:prstGeom prst="rect">
            <a:avLst/>
          </a:prstGeom>
          <a:noFill/>
        </p:spPr>
        <p:txBody>
          <a:bodyPr wrap="square" rtlCol="0">
            <a:spAutoFit/>
          </a:bodyPr>
          <a:lstStyle/>
          <a:p>
            <a:pPr>
              <a:lnSpc>
                <a:spcPct val="120000"/>
              </a:lnSpc>
            </a:pPr>
            <a:r>
              <a:rPr lang="zh-CN" altLang="zh-CN" sz="2000" b="1" dirty="0"/>
              <a:t>牺牲型：</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Leelawadee" panose="020B0502040204020203" pitchFamily="34" charset="-34"/>
            </a:endParaRPr>
          </a:p>
        </p:txBody>
      </p:sp>
      <p:grpSp>
        <p:nvGrpSpPr>
          <p:cNvPr id="72" name="组合 71"/>
          <p:cNvGrpSpPr/>
          <p:nvPr/>
        </p:nvGrpSpPr>
        <p:grpSpPr>
          <a:xfrm>
            <a:off x="6486469" y="3658394"/>
            <a:ext cx="579307" cy="626655"/>
            <a:chOff x="6242320" y="1105727"/>
            <a:chExt cx="579005" cy="626656"/>
          </a:xfrm>
        </p:grpSpPr>
        <p:sp>
          <p:nvSpPr>
            <p:cNvPr id="73" name="TextBox 6"/>
            <p:cNvSpPr txBox="1"/>
            <p:nvPr/>
          </p:nvSpPr>
          <p:spPr>
            <a:xfrm>
              <a:off x="6327224" y="1105727"/>
              <a:ext cx="448425" cy="492443"/>
            </a:xfrm>
            <a:prstGeom prst="rect">
              <a:avLst/>
            </a:prstGeom>
            <a:noFill/>
          </p:spPr>
          <p:txBody>
            <a:bodyPr vert="horz" wrap="square" lIns="0" tIns="0" rIns="0" bIns="0" rtlCol="0" anchor="ctr">
              <a:spAutoFit/>
            </a:bodyPr>
            <a:lstStyle/>
            <a:p>
              <a:pPr algn="l"/>
              <a:r>
                <a:rPr lang="en-US" altLang="zh-CN" sz="3200" dirty="0">
                  <a:solidFill>
                    <a:srgbClr val="FFB850"/>
                  </a:solidFill>
                  <a:latin typeface="Impact" panose="020B0806030902050204" pitchFamily="34" charset="0"/>
                  <a:ea typeface="微软雅黑" panose="020B0503020204020204" pitchFamily="34" charset="-122"/>
                </a:rPr>
                <a:t>05</a:t>
              </a:r>
              <a:endParaRPr lang="zh-CN" altLang="en-US" sz="3200" dirty="0">
                <a:solidFill>
                  <a:srgbClr val="FFB850"/>
                </a:solidFill>
                <a:latin typeface="微软雅黑" panose="020B0503020204020204" pitchFamily="34" charset="-122"/>
                <a:ea typeface="微软雅黑" panose="020B0503020204020204" pitchFamily="34" charset="-122"/>
              </a:endParaRPr>
            </a:p>
          </p:txBody>
        </p:sp>
        <p:sp>
          <p:nvSpPr>
            <p:cNvPr id="74" name="文本框 22"/>
            <p:cNvSpPr txBox="1"/>
            <p:nvPr/>
          </p:nvSpPr>
          <p:spPr>
            <a:xfrm>
              <a:off x="6242320" y="1516939"/>
              <a:ext cx="579005" cy="215444"/>
            </a:xfrm>
            <a:prstGeom prst="rect">
              <a:avLst/>
            </a:prstGeom>
            <a:noFill/>
          </p:spPr>
          <p:txBody>
            <a:bodyPr wrap="none" rtlCol="0">
              <a:spAutoFit/>
            </a:bodyPr>
            <a:lstStyle/>
            <a:p>
              <a:r>
                <a:rPr lang="en-US" altLang="zh-CN" sz="800" b="1" dirty="0">
                  <a:solidFill>
                    <a:srgbClr val="818181"/>
                  </a:solidFill>
                  <a:latin typeface="Leelawadee" panose="020B0502040204020203" pitchFamily="34" charset="-34"/>
                  <a:cs typeface="Leelawadee" panose="020B0502040204020203" pitchFamily="34" charset="-34"/>
                </a:rPr>
                <a:t>OPTION</a:t>
              </a:r>
              <a:endParaRPr lang="zh-CN" altLang="en-US" sz="800" b="1" dirty="0">
                <a:solidFill>
                  <a:srgbClr val="818181"/>
                </a:solidFill>
                <a:latin typeface="Leelawadee" panose="020B0502040204020203" pitchFamily="34" charset="-34"/>
                <a:cs typeface="Leelawadee" panose="020B0502040204020203" pitchFamily="34" charset="-34"/>
              </a:endParaRPr>
            </a:p>
          </p:txBody>
        </p:sp>
      </p:grpSp>
      <p:grpSp>
        <p:nvGrpSpPr>
          <p:cNvPr id="84" name="组合 83"/>
          <p:cNvGrpSpPr/>
          <p:nvPr/>
        </p:nvGrpSpPr>
        <p:grpSpPr>
          <a:xfrm>
            <a:off x="6571419" y="4379728"/>
            <a:ext cx="4874344" cy="269266"/>
            <a:chOff x="6327224" y="1896619"/>
            <a:chExt cx="2624395" cy="9524"/>
          </a:xfrm>
        </p:grpSpPr>
        <p:cxnSp>
          <p:nvCxnSpPr>
            <p:cNvPr id="85" name="直接连接符 84"/>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6327224" y="1906143"/>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96" name="文本框 44"/>
          <p:cNvSpPr txBox="1"/>
          <p:nvPr/>
        </p:nvSpPr>
        <p:spPr>
          <a:xfrm>
            <a:off x="7506309" y="3675860"/>
            <a:ext cx="4140312" cy="430374"/>
          </a:xfrm>
          <a:prstGeom prst="rect">
            <a:avLst/>
          </a:prstGeom>
          <a:noFill/>
        </p:spPr>
        <p:txBody>
          <a:bodyPr wrap="square" rtlCol="0">
            <a:spAutoFit/>
          </a:bodyPr>
          <a:lstStyle/>
          <a:p>
            <a:pPr>
              <a:lnSpc>
                <a:spcPct val="120000"/>
              </a:lnSpc>
            </a:pPr>
            <a:r>
              <a:rPr lang="zh-CN" altLang="zh-CN" sz="2000" b="1" dirty="0"/>
              <a:t>投资型：</a:t>
            </a:r>
            <a:endParaRPr lang="zh-CN" altLang="en-US" sz="2000" b="1" dirty="0">
              <a:latin typeface="微软雅黑" panose="020B0503020204020204" pitchFamily="34" charset="-122"/>
              <a:ea typeface="微软雅黑" panose="020B0503020204020204" pitchFamily="34" charset="-122"/>
              <a:cs typeface="Leelawadee" panose="020B0502040204020203" pitchFamily="34" charset="-34"/>
            </a:endParaRPr>
          </a:p>
        </p:txBody>
      </p:sp>
      <p:sp>
        <p:nvSpPr>
          <p:cNvPr id="100" name="矩形 99"/>
          <p:cNvSpPr/>
          <p:nvPr/>
        </p:nvSpPr>
        <p:spPr>
          <a:xfrm>
            <a:off x="-43052" y="1692710"/>
            <a:ext cx="12198349" cy="60684"/>
          </a:xfrm>
          <a:prstGeom prst="rect">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01" name="矩形 100"/>
          <p:cNvSpPr/>
          <p:nvPr/>
        </p:nvSpPr>
        <p:spPr>
          <a:xfrm>
            <a:off x="0" y="6097412"/>
            <a:ext cx="12198350" cy="76217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03" name="矩形 102"/>
          <p:cNvSpPr/>
          <p:nvPr/>
        </p:nvSpPr>
        <p:spPr>
          <a:xfrm>
            <a:off x="6584455" y="5271155"/>
            <a:ext cx="4794204" cy="20895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p:cNvSpPr/>
          <p:nvPr/>
        </p:nvSpPr>
        <p:spPr>
          <a:xfrm>
            <a:off x="6584455" y="4849516"/>
            <a:ext cx="4794204" cy="20895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内容占位符 3"/>
          <p:cNvSpPr>
            <a:spLocks noGrp="1"/>
          </p:cNvSpPr>
          <p:nvPr>
            <p:ph idx="4294967295"/>
          </p:nvPr>
        </p:nvSpPr>
        <p:spPr>
          <a:xfrm>
            <a:off x="902428" y="991394"/>
            <a:ext cx="10747058" cy="464458"/>
          </a:xfrm>
          <a:prstGeom prst="rect">
            <a:avLst/>
          </a:prstGeom>
        </p:spPr>
        <p:txBody>
          <a:bodyPr>
            <a:normAutofit/>
          </a:bodyPr>
          <a:lstStyle/>
          <a:p>
            <a:pPr marL="0" indent="0">
              <a:buNone/>
            </a:pPr>
            <a:r>
              <a:rPr lang="zh-CN" altLang="zh-CN" b="1" dirty="0"/>
              <a:t>提高软件工程项目价值有以下五种途径：</a:t>
            </a:r>
            <a:endParaRPr lang="zh-CN" altLang="en-US" b="1"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1549" y="2066947"/>
            <a:ext cx="1870846" cy="69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6812" y="3357963"/>
            <a:ext cx="2002035" cy="729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2832" y="4775565"/>
            <a:ext cx="1931050" cy="668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66175" y="2138067"/>
            <a:ext cx="1997234" cy="67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23045" y="3496092"/>
            <a:ext cx="1940363" cy="643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a:extLst>
              <a:ext uri="{FF2B5EF4-FFF2-40B4-BE49-F238E27FC236}">
                <a16:creationId xmlns:a16="http://schemas.microsoft.com/office/drawing/2014/main" id="{B2DCADF1-F9CA-4264-976D-297801D4F298}"/>
              </a:ext>
            </a:extLst>
          </p:cNvPr>
          <p:cNvSpPr>
            <a:spLocks noGrp="1"/>
          </p:cNvSpPr>
          <p:nvPr>
            <p:ph type="sldNum" sz="quarter" idx="12"/>
          </p:nvPr>
        </p:nvSpPr>
        <p:spPr/>
        <p:txBody>
          <a:bodyPr/>
          <a:lstStyle/>
          <a:p>
            <a:fld id="{B6F15528-21DE-4FAA-801E-634DDDAF4B2B}" type="slidenum">
              <a:rPr lang="en-US" smtClean="0"/>
              <a:t>253</a:t>
            </a:fld>
            <a:endParaRPr lang="en-US" dirty="0"/>
          </a:p>
        </p:txBody>
      </p:sp>
      <p:sp>
        <p:nvSpPr>
          <p:cNvPr id="75" name="灯片编号占位符 8">
            <a:extLst>
              <a:ext uri="{FF2B5EF4-FFF2-40B4-BE49-F238E27FC236}">
                <a16:creationId xmlns:a16="http://schemas.microsoft.com/office/drawing/2014/main" id="{63B51C0D-4EF5-4A82-B7BD-A203CDA0E639}"/>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253</a:t>
            </a:fld>
            <a:endParaRPr kumimoji="0" lang="en-US" altLang="zh-CN" sz="1800" dirty="0">
              <a:latin typeface="Times New Roman" panose="02020603050405020304" pitchFamily="18" charset="0"/>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3.3.1 </a:t>
            </a:r>
            <a:r>
              <a:rPr lang="zh-CN" altLang="en-US" dirty="0"/>
              <a:t>价值工程基本原理</a:t>
            </a:r>
            <a:endParaRPr lang="zh-CN" altLang="en-US" dirty="0">
              <a:latin typeface="黑体" panose="02010609060101010101" pitchFamily="2" charset="-122"/>
            </a:endParaRPr>
          </a:p>
        </p:txBody>
      </p:sp>
      <p:sp>
        <p:nvSpPr>
          <p:cNvPr id="236" name="矩形 235"/>
          <p:cNvSpPr/>
          <p:nvPr/>
        </p:nvSpPr>
        <p:spPr>
          <a:xfrm flipV="1">
            <a:off x="-49890" y="1829594"/>
            <a:ext cx="12321094" cy="45719"/>
          </a:xfrm>
          <a:prstGeom prst="rect">
            <a:avLst/>
          </a:prstGeom>
          <a:solidFill>
            <a:schemeClr val="bg1">
              <a:lumMod val="50000"/>
              <a:alpha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240" name="矩形 239"/>
          <p:cNvSpPr/>
          <p:nvPr/>
        </p:nvSpPr>
        <p:spPr>
          <a:xfrm>
            <a:off x="0" y="6249194"/>
            <a:ext cx="12195175" cy="610394"/>
          </a:xfrm>
          <a:prstGeom prst="rect">
            <a:avLst/>
          </a:prstGeom>
          <a:solidFill>
            <a:srgbClr val="DDDDDD">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sp>
        <p:nvSpPr>
          <p:cNvPr id="7" name="矩形 6"/>
          <p:cNvSpPr/>
          <p:nvPr/>
        </p:nvSpPr>
        <p:spPr>
          <a:xfrm>
            <a:off x="788183" y="1067594"/>
            <a:ext cx="3262432" cy="461665"/>
          </a:xfrm>
          <a:prstGeom prst="rect">
            <a:avLst/>
          </a:prstGeom>
        </p:spPr>
        <p:txBody>
          <a:bodyPr wrap="none">
            <a:spAutoFit/>
          </a:bodyPr>
          <a:lstStyle/>
          <a:p>
            <a:r>
              <a:rPr lang="zh-CN" altLang="zh-CN" b="1" dirty="0"/>
              <a:t>价值工程的主要特征：</a:t>
            </a:r>
            <a:endParaRPr lang="zh-CN" altLang="en-US" b="1" dirty="0"/>
          </a:p>
        </p:txBody>
      </p:sp>
      <p:sp>
        <p:nvSpPr>
          <p:cNvPr id="9" name="Oval 24"/>
          <p:cNvSpPr>
            <a:spLocks noChangeArrowheads="1"/>
          </p:cNvSpPr>
          <p:nvPr/>
        </p:nvSpPr>
        <p:spPr bwMode="auto">
          <a:xfrm>
            <a:off x="5555102" y="4077493"/>
            <a:ext cx="1290760" cy="1401763"/>
          </a:xfrm>
          <a:prstGeom prst="ellipse">
            <a:avLst/>
          </a:prstGeom>
          <a:solidFill>
            <a:srgbClr val="FFFF00"/>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a:latin typeface="Calibri" panose="020F0502020204030204" charset="0"/>
            </a:endParaRPr>
          </a:p>
        </p:txBody>
      </p:sp>
      <p:sp>
        <p:nvSpPr>
          <p:cNvPr id="10" name="Oval 25"/>
          <p:cNvSpPr>
            <a:spLocks noChangeArrowheads="1"/>
          </p:cNvSpPr>
          <p:nvPr/>
        </p:nvSpPr>
        <p:spPr bwMode="auto">
          <a:xfrm>
            <a:off x="5555102" y="2683668"/>
            <a:ext cx="1290760" cy="1401763"/>
          </a:xfrm>
          <a:prstGeom prst="ellipse">
            <a:avLst/>
          </a:prstGeom>
          <a:solidFill>
            <a:srgbClr val="33CC33"/>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a:latin typeface="Calibri" panose="020F0502020204030204" charset="0"/>
            </a:endParaRPr>
          </a:p>
        </p:txBody>
      </p:sp>
      <p:sp>
        <p:nvSpPr>
          <p:cNvPr id="11" name="Oval 26"/>
          <p:cNvSpPr>
            <a:spLocks noChangeArrowheads="1"/>
          </p:cNvSpPr>
          <p:nvPr/>
        </p:nvSpPr>
        <p:spPr bwMode="auto">
          <a:xfrm>
            <a:off x="6171912" y="3340893"/>
            <a:ext cx="1292225" cy="1400175"/>
          </a:xfrm>
          <a:prstGeom prst="ellipse">
            <a:avLst/>
          </a:prstGeom>
          <a:solidFill>
            <a:srgbClr val="FF0033"/>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a:latin typeface="Calibri" panose="020F0502020204030204" charset="0"/>
            </a:endParaRPr>
          </a:p>
        </p:txBody>
      </p:sp>
      <p:sp>
        <p:nvSpPr>
          <p:cNvPr id="12" name="Oval 27"/>
          <p:cNvSpPr>
            <a:spLocks noChangeArrowheads="1"/>
          </p:cNvSpPr>
          <p:nvPr/>
        </p:nvSpPr>
        <p:spPr bwMode="auto">
          <a:xfrm>
            <a:off x="4879688" y="3340893"/>
            <a:ext cx="1290760" cy="1400175"/>
          </a:xfrm>
          <a:prstGeom prst="ellipse">
            <a:avLst/>
          </a:prstGeom>
          <a:solidFill>
            <a:srgbClr val="3366FF"/>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a:latin typeface="Calibri" panose="020F0502020204030204" charset="0"/>
            </a:endParaRPr>
          </a:p>
        </p:txBody>
      </p:sp>
      <p:sp>
        <p:nvSpPr>
          <p:cNvPr id="13" name="Rectangle 28"/>
          <p:cNvSpPr>
            <a:spLocks noChangeArrowheads="1"/>
          </p:cNvSpPr>
          <p:nvPr/>
        </p:nvSpPr>
        <p:spPr bwMode="auto">
          <a:xfrm>
            <a:off x="5066866" y="1988121"/>
            <a:ext cx="2431761" cy="679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5088" tIns="31750" rIns="65088" bIns="31750">
            <a:spAutoFit/>
          </a:bodyPr>
          <a:lstStyle/>
          <a:p>
            <a:pPr defTabSz="447675"/>
            <a:r>
              <a:rPr lang="zh-CN" altLang="en-US" sz="2000" b="1" dirty="0"/>
              <a:t>①</a:t>
            </a:r>
            <a:r>
              <a:rPr lang="zh-CN" altLang="zh-CN" sz="2000" b="1" dirty="0"/>
              <a:t>价值工程是以用户的功能需求为出发点</a:t>
            </a:r>
            <a:endParaRPr lang="en-US" altLang="ko-KR" sz="2000" b="1" dirty="0">
              <a:latin typeface="+mn-ea"/>
            </a:endParaRPr>
          </a:p>
        </p:txBody>
      </p:sp>
      <p:sp>
        <p:nvSpPr>
          <p:cNvPr id="14" name="Rectangle 29"/>
          <p:cNvSpPr>
            <a:spLocks noChangeArrowheads="1"/>
          </p:cNvSpPr>
          <p:nvPr/>
        </p:nvSpPr>
        <p:spPr bwMode="auto">
          <a:xfrm>
            <a:off x="1831975" y="3483148"/>
            <a:ext cx="2819127" cy="9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5088" tIns="31750" rIns="65088" bIns="31750">
            <a:spAutoFit/>
          </a:bodyPr>
          <a:lstStyle/>
          <a:p>
            <a:pPr defTabSz="447675"/>
            <a:r>
              <a:rPr lang="zh-CN" altLang="zh-CN" sz="2000" b="1" dirty="0"/>
              <a:t>②价值工程是以功能分析为核心，系统地研究功能和成本之间的关系</a:t>
            </a:r>
            <a:endParaRPr lang="en-US" altLang="ko-KR" sz="2000" b="1" dirty="0">
              <a:latin typeface="+mn-ea"/>
            </a:endParaRPr>
          </a:p>
        </p:txBody>
      </p:sp>
      <p:sp>
        <p:nvSpPr>
          <p:cNvPr id="15" name="Rectangle 30"/>
          <p:cNvSpPr>
            <a:spLocks noChangeArrowheads="1"/>
          </p:cNvSpPr>
          <p:nvPr/>
        </p:nvSpPr>
        <p:spPr bwMode="auto">
          <a:xfrm>
            <a:off x="7735181" y="3848893"/>
            <a:ext cx="2783593" cy="679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5088" tIns="31750" rIns="65088" bIns="31750">
            <a:spAutoFit/>
          </a:bodyPr>
          <a:lstStyle/>
          <a:p>
            <a:pPr defTabSz="447675"/>
            <a:r>
              <a:rPr lang="zh-CN" altLang="zh-CN" sz="2000" b="1" dirty="0"/>
              <a:t>③价值工程是致力于提高价值的创造性活动</a:t>
            </a:r>
            <a:endParaRPr lang="en-US" altLang="ko-KR" sz="2000" b="1" dirty="0">
              <a:latin typeface="+mn-ea"/>
            </a:endParaRPr>
          </a:p>
        </p:txBody>
      </p:sp>
      <p:sp>
        <p:nvSpPr>
          <p:cNvPr id="16" name="Rectangle 31"/>
          <p:cNvSpPr>
            <a:spLocks noChangeArrowheads="1"/>
          </p:cNvSpPr>
          <p:nvPr/>
        </p:nvSpPr>
        <p:spPr bwMode="auto">
          <a:xfrm>
            <a:off x="4498976" y="5572919"/>
            <a:ext cx="3657600" cy="679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5088" tIns="31750" rIns="65088" bIns="31750">
            <a:spAutoFit/>
          </a:bodyPr>
          <a:lstStyle/>
          <a:p>
            <a:pPr defTabSz="447675"/>
            <a:r>
              <a:rPr lang="zh-CN" altLang="zh-CN" sz="2000" b="1" dirty="0"/>
              <a:t>④价值工程是有计划、有组织的按照一定的工序来进行的</a:t>
            </a:r>
            <a:endParaRPr lang="en-US" altLang="ko-KR" sz="2000" b="1" dirty="0">
              <a:latin typeface="+mn-ea"/>
            </a:endParaRPr>
          </a:p>
        </p:txBody>
      </p:sp>
      <p:sp>
        <p:nvSpPr>
          <p:cNvPr id="4" name="灯片编号占位符 3">
            <a:extLst>
              <a:ext uri="{FF2B5EF4-FFF2-40B4-BE49-F238E27FC236}">
                <a16:creationId xmlns:a16="http://schemas.microsoft.com/office/drawing/2014/main" id="{F7CC5672-AF48-4E46-A2DF-46282AE367E2}"/>
              </a:ext>
            </a:extLst>
          </p:cNvPr>
          <p:cNvSpPr>
            <a:spLocks noGrp="1"/>
          </p:cNvSpPr>
          <p:nvPr>
            <p:ph type="sldNum" sz="quarter" idx="12"/>
          </p:nvPr>
        </p:nvSpPr>
        <p:spPr/>
        <p:txBody>
          <a:bodyPr/>
          <a:lstStyle/>
          <a:p>
            <a:fld id="{B6F15528-21DE-4FAA-801E-634DDDAF4B2B}" type="slidenum">
              <a:rPr lang="en-US" smtClean="0"/>
              <a:t>254</a:t>
            </a:fld>
            <a:endParaRPr lang="en-US" dirty="0"/>
          </a:p>
        </p:txBody>
      </p:sp>
      <p:sp>
        <p:nvSpPr>
          <p:cNvPr id="17" name="灯片编号占位符 8">
            <a:extLst>
              <a:ext uri="{FF2B5EF4-FFF2-40B4-BE49-F238E27FC236}">
                <a16:creationId xmlns:a16="http://schemas.microsoft.com/office/drawing/2014/main" id="{F8771ED7-0075-4D25-9C39-809148774508}"/>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254</a:t>
            </a:fld>
            <a:endParaRPr kumimoji="0" lang="en-US" altLang="zh-CN" sz="1800" dirty="0">
              <a:latin typeface="Times New Roman" panose="02020603050405020304" pitchFamily="18" charset="0"/>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3.3.2 </a:t>
            </a:r>
            <a:r>
              <a:rPr lang="zh-CN" altLang="zh-CN" dirty="0"/>
              <a:t>价值工程的实施步骤与方法</a:t>
            </a: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1975" y="850423"/>
            <a:ext cx="8458200" cy="6020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a:extLst>
              <a:ext uri="{FF2B5EF4-FFF2-40B4-BE49-F238E27FC236}">
                <a16:creationId xmlns:a16="http://schemas.microsoft.com/office/drawing/2014/main" id="{A7D900AA-2F62-4440-B643-1F3AC364A34A}"/>
              </a:ext>
            </a:extLst>
          </p:cNvPr>
          <p:cNvSpPr>
            <a:spLocks noGrp="1"/>
          </p:cNvSpPr>
          <p:nvPr>
            <p:ph type="sldNum" sz="quarter" idx="12"/>
          </p:nvPr>
        </p:nvSpPr>
        <p:spPr/>
        <p:txBody>
          <a:bodyPr/>
          <a:lstStyle/>
          <a:p>
            <a:fld id="{B6F15528-21DE-4FAA-801E-634DDDAF4B2B}" type="slidenum">
              <a:rPr lang="en-US" smtClean="0"/>
              <a:t>255</a:t>
            </a:fld>
            <a:endParaRPr lang="en-US" dirty="0"/>
          </a:p>
        </p:txBody>
      </p:sp>
      <p:sp>
        <p:nvSpPr>
          <p:cNvPr id="5" name="灯片编号占位符 8">
            <a:extLst>
              <a:ext uri="{FF2B5EF4-FFF2-40B4-BE49-F238E27FC236}">
                <a16:creationId xmlns:a16="http://schemas.microsoft.com/office/drawing/2014/main" id="{908147A6-FAE6-403E-9B97-CD5EA457D708}"/>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255</a:t>
            </a:fld>
            <a:endParaRPr kumimoji="0" lang="en-US" altLang="zh-CN" sz="1800" dirty="0">
              <a:latin typeface="Times New Roman" panose="02020603050405020304" pitchFamily="18" charset="0"/>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3.3.2 </a:t>
            </a:r>
            <a:r>
              <a:rPr lang="zh-CN" altLang="zh-CN" dirty="0"/>
              <a:t>价值工程的实施步骤与方法</a:t>
            </a:r>
            <a:endParaRPr lang="zh-CN" altLang="en-US" dirty="0"/>
          </a:p>
        </p:txBody>
      </p:sp>
      <p:sp>
        <p:nvSpPr>
          <p:cNvPr id="3" name="内容占位符 2"/>
          <p:cNvSpPr>
            <a:spLocks noGrp="1"/>
          </p:cNvSpPr>
          <p:nvPr>
            <p:ph idx="1"/>
          </p:nvPr>
        </p:nvSpPr>
        <p:spPr>
          <a:xfrm>
            <a:off x="606741" y="1770230"/>
            <a:ext cx="10978515" cy="990600"/>
          </a:xfrm>
        </p:spPr>
        <p:txBody>
          <a:bodyPr/>
          <a:lstStyle/>
          <a:p>
            <a:pPr marL="0" indent="0">
              <a:buNone/>
            </a:pPr>
            <a:r>
              <a:rPr lang="zh-CN" altLang="zh-CN" b="1" dirty="0"/>
              <a:t>【例</a:t>
            </a:r>
            <a:r>
              <a:rPr lang="en-US" altLang="zh-CN" b="1" dirty="0"/>
              <a:t>3.6</a:t>
            </a:r>
            <a:r>
              <a:rPr lang="zh-CN" altLang="zh-CN" b="1" dirty="0"/>
              <a:t>】</a:t>
            </a:r>
            <a:r>
              <a:rPr lang="en-US" altLang="zh-CN" b="1" dirty="0"/>
              <a:t>ABC</a:t>
            </a:r>
            <a:r>
              <a:rPr lang="zh-CN" altLang="zh-CN" b="1" dirty="0"/>
              <a:t>公司有四种软件产品，它们的成本与利润的百分比如表</a:t>
            </a:r>
            <a:r>
              <a:rPr lang="en-US" altLang="zh-CN" b="1" dirty="0"/>
              <a:t>3-5</a:t>
            </a:r>
            <a:r>
              <a:rPr lang="zh-CN" altLang="zh-CN" b="1" dirty="0"/>
              <a:t>所示，试采用百分比分析法确定价值工程的研究对象。</a:t>
            </a:r>
            <a:endParaRPr lang="zh-CN" altLang="en-US" b="1" dirty="0"/>
          </a:p>
        </p:txBody>
      </p:sp>
      <p:sp>
        <p:nvSpPr>
          <p:cNvPr id="4" name="内容占位符 3"/>
          <p:cNvSpPr>
            <a:spLocks noGrp="1"/>
          </p:cNvSpPr>
          <p:nvPr>
            <p:ph idx="13"/>
          </p:nvPr>
        </p:nvSpPr>
        <p:spPr/>
        <p:txBody>
          <a:bodyPr>
            <a:normAutofit/>
          </a:bodyPr>
          <a:lstStyle/>
          <a:p>
            <a:r>
              <a:rPr lang="en-US" altLang="zh-CN" b="1" dirty="0"/>
              <a:t>1. </a:t>
            </a:r>
            <a:r>
              <a:rPr lang="zh-CN" altLang="zh-CN" b="1" dirty="0"/>
              <a:t>百分比法</a:t>
            </a:r>
            <a:r>
              <a:rPr lang="en-US" altLang="zh-CN" dirty="0"/>
              <a:t>,</a:t>
            </a:r>
            <a:r>
              <a:rPr lang="zh-CN" altLang="zh-CN" dirty="0"/>
              <a:t>是通过计算不同产品等的各类技术经济指标进行比较选择，确定价值工程的对象。</a:t>
            </a:r>
            <a:endParaRPr lang="zh-CN" altLang="en-US" dirty="0"/>
          </a:p>
        </p:txBody>
      </p:sp>
      <p:cxnSp>
        <p:nvCxnSpPr>
          <p:cNvPr id="5" name="直接连接符 4"/>
          <p:cNvCxnSpPr/>
          <p:nvPr/>
        </p:nvCxnSpPr>
        <p:spPr>
          <a:xfrm>
            <a:off x="0" y="1524794"/>
            <a:ext cx="12191999" cy="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6077038"/>
            <a:ext cx="12195175" cy="780961"/>
          </a:xfrm>
          <a:prstGeom prst="rect">
            <a:avLst/>
          </a:prstGeom>
          <a:solidFill>
            <a:srgbClr val="DDDDDD">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sp>
        <p:nvSpPr>
          <p:cNvPr id="8" name="矩形 7"/>
          <p:cNvSpPr/>
          <p:nvPr/>
        </p:nvSpPr>
        <p:spPr>
          <a:xfrm>
            <a:off x="-5219" y="6709072"/>
            <a:ext cx="12195175" cy="120244"/>
          </a:xfrm>
          <a:prstGeom prst="rect">
            <a:avLst/>
          </a:prstGeom>
          <a:solidFill>
            <a:srgbClr val="1157AB">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3690" y="2591594"/>
            <a:ext cx="9067800" cy="2873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灯片编号占位符 8">
            <a:extLst>
              <a:ext uri="{FF2B5EF4-FFF2-40B4-BE49-F238E27FC236}">
                <a16:creationId xmlns:a16="http://schemas.microsoft.com/office/drawing/2014/main" id="{BE00C99F-EEBA-4164-8CFF-129A657D730E}"/>
              </a:ext>
            </a:extLst>
          </p:cNvPr>
          <p:cNvSpPr>
            <a:spLocks noGrp="1"/>
          </p:cNvSpPr>
          <p:nvPr>
            <p:ph type="sldNum" sz="quarter" idx="12"/>
          </p:nvPr>
        </p:nvSpPr>
        <p:spPr/>
        <p:txBody>
          <a:bodyPr/>
          <a:lstStyle/>
          <a:p>
            <a:fld id="{B6F15528-21DE-4FAA-801E-634DDDAF4B2B}" type="slidenum">
              <a:rPr lang="en-US" smtClean="0"/>
              <a:t>256</a:t>
            </a:fld>
            <a:endParaRPr lang="en-US" dirty="0"/>
          </a:p>
        </p:txBody>
      </p:sp>
      <p:sp>
        <p:nvSpPr>
          <p:cNvPr id="10" name="灯片编号占位符 8">
            <a:extLst>
              <a:ext uri="{FF2B5EF4-FFF2-40B4-BE49-F238E27FC236}">
                <a16:creationId xmlns:a16="http://schemas.microsoft.com/office/drawing/2014/main" id="{EE1F44D8-F7E1-4351-8C25-BBD7D59B75AB}"/>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256</a:t>
            </a:fld>
            <a:endParaRPr kumimoji="0" lang="en-US" altLang="zh-CN" sz="1800" dirty="0">
              <a:latin typeface="Times New Roman" panose="02020603050405020304" pitchFamily="18" charset="0"/>
            </a:endParaRP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3.3.2 </a:t>
            </a:r>
            <a:r>
              <a:rPr lang="zh-CN" altLang="zh-CN" dirty="0"/>
              <a:t>价值工程的实施步骤与方法</a:t>
            </a:r>
            <a:endParaRPr lang="zh-CN" altLang="en-US" dirty="0"/>
          </a:p>
        </p:txBody>
      </p:sp>
      <p:sp>
        <p:nvSpPr>
          <p:cNvPr id="3" name="内容占位符 2"/>
          <p:cNvSpPr>
            <a:spLocks noGrp="1"/>
          </p:cNvSpPr>
          <p:nvPr>
            <p:ph idx="1"/>
          </p:nvPr>
        </p:nvSpPr>
        <p:spPr>
          <a:xfrm>
            <a:off x="606741" y="1770230"/>
            <a:ext cx="10978515" cy="2040564"/>
          </a:xfrm>
        </p:spPr>
        <p:txBody>
          <a:bodyPr>
            <a:normAutofit lnSpcReduction="10000"/>
          </a:bodyPr>
          <a:lstStyle/>
          <a:p>
            <a:pPr marL="0" indent="0">
              <a:buNone/>
            </a:pPr>
            <a:r>
              <a:rPr lang="en-US" altLang="zh-CN" dirty="0">
                <a:solidFill>
                  <a:schemeClr val="tx1"/>
                </a:solidFill>
              </a:rPr>
              <a:t>        </a:t>
            </a:r>
            <a:r>
              <a:rPr lang="zh-CN" altLang="zh-CN" dirty="0">
                <a:solidFill>
                  <a:schemeClr val="tx1"/>
                </a:solidFill>
              </a:rPr>
              <a:t>以下介绍以软件模块（或子系统）为考察对象，以成本度量指标的</a:t>
            </a:r>
            <a:r>
              <a:rPr lang="en-US" altLang="zh-CN" dirty="0">
                <a:solidFill>
                  <a:schemeClr val="tx1"/>
                </a:solidFill>
              </a:rPr>
              <a:t>ABC</a:t>
            </a:r>
            <a:r>
              <a:rPr lang="zh-CN" altLang="zh-CN" dirty="0">
                <a:solidFill>
                  <a:schemeClr val="tx1"/>
                </a:solidFill>
              </a:rPr>
              <a:t>分类法的基本步骤。其中被考察的软件模块（或子系统）有</a:t>
            </a:r>
            <a:r>
              <a:rPr lang="en-US" altLang="zh-CN" dirty="0">
                <a:solidFill>
                  <a:schemeClr val="tx1"/>
                </a:solidFill>
              </a:rPr>
              <a:t>m</a:t>
            </a:r>
            <a:r>
              <a:rPr lang="zh-CN" altLang="zh-CN" dirty="0">
                <a:solidFill>
                  <a:schemeClr val="tx1"/>
                </a:solidFill>
              </a:rPr>
              <a:t>个，分别用</a:t>
            </a:r>
            <a:r>
              <a:rPr lang="en-US" altLang="zh-CN" dirty="0">
                <a:solidFill>
                  <a:schemeClr val="tx1"/>
                </a:solidFill>
              </a:rPr>
              <a:t>O</a:t>
            </a:r>
            <a:r>
              <a:rPr lang="en-US" altLang="zh-CN" baseline="-25000" dirty="0">
                <a:solidFill>
                  <a:schemeClr val="tx1"/>
                </a:solidFill>
              </a:rPr>
              <a:t>1</a:t>
            </a:r>
            <a:r>
              <a:rPr lang="zh-CN" altLang="zh-CN" dirty="0">
                <a:solidFill>
                  <a:schemeClr val="tx1"/>
                </a:solidFill>
              </a:rPr>
              <a:t>，</a:t>
            </a:r>
            <a:r>
              <a:rPr lang="en-US" altLang="zh-CN" dirty="0">
                <a:solidFill>
                  <a:schemeClr val="tx1"/>
                </a:solidFill>
              </a:rPr>
              <a:t>O</a:t>
            </a:r>
            <a:r>
              <a:rPr lang="en-US" altLang="zh-CN" baseline="-25000" dirty="0">
                <a:solidFill>
                  <a:schemeClr val="tx1"/>
                </a:solidFill>
              </a:rPr>
              <a:t>2</a:t>
            </a:r>
            <a:r>
              <a:rPr lang="zh-CN" altLang="zh-CN" dirty="0">
                <a:solidFill>
                  <a:schemeClr val="tx1"/>
                </a:solidFill>
              </a:rPr>
              <a:t>，</a:t>
            </a:r>
            <a:r>
              <a:rPr lang="en-US" altLang="zh-CN" dirty="0">
                <a:solidFill>
                  <a:schemeClr val="tx1"/>
                </a:solidFill>
              </a:rPr>
              <a:t>…</a:t>
            </a:r>
            <a:r>
              <a:rPr lang="zh-CN" altLang="zh-CN" dirty="0">
                <a:solidFill>
                  <a:schemeClr val="tx1"/>
                </a:solidFill>
              </a:rPr>
              <a:t>，</a:t>
            </a:r>
            <a:r>
              <a:rPr lang="en-US" altLang="zh-CN" dirty="0">
                <a:solidFill>
                  <a:schemeClr val="tx1"/>
                </a:solidFill>
              </a:rPr>
              <a:t>O</a:t>
            </a:r>
            <a:r>
              <a:rPr lang="en-US" altLang="zh-CN" baseline="-25000" dirty="0">
                <a:solidFill>
                  <a:schemeClr val="tx1"/>
                </a:solidFill>
              </a:rPr>
              <a:t>m</a:t>
            </a:r>
            <a:r>
              <a:rPr lang="zh-CN" altLang="zh-CN" dirty="0">
                <a:solidFill>
                  <a:schemeClr val="tx1"/>
                </a:solidFill>
              </a:rPr>
              <a:t>表示，</a:t>
            </a:r>
            <a:r>
              <a:rPr lang="en-US" altLang="zh-CN" dirty="0" err="1">
                <a:solidFill>
                  <a:schemeClr val="tx1"/>
                </a:solidFill>
              </a:rPr>
              <a:t>C</a:t>
            </a:r>
            <a:r>
              <a:rPr lang="en-US" altLang="zh-CN" baseline="-25000" dirty="0" err="1">
                <a:solidFill>
                  <a:schemeClr val="tx1"/>
                </a:solidFill>
              </a:rPr>
              <a:t>j</a:t>
            </a:r>
            <a:r>
              <a:rPr lang="zh-CN" altLang="zh-CN" dirty="0">
                <a:solidFill>
                  <a:schemeClr val="tx1"/>
                </a:solidFill>
              </a:rPr>
              <a:t>表示软件模块</a:t>
            </a:r>
            <a:r>
              <a:rPr lang="en-US" altLang="zh-CN" dirty="0" err="1">
                <a:solidFill>
                  <a:schemeClr val="tx1"/>
                </a:solidFill>
              </a:rPr>
              <a:t>O</a:t>
            </a:r>
            <a:r>
              <a:rPr lang="en-US" altLang="zh-CN" baseline="-25000" dirty="0" err="1">
                <a:solidFill>
                  <a:schemeClr val="tx1"/>
                </a:solidFill>
              </a:rPr>
              <a:t>j</a:t>
            </a:r>
            <a:r>
              <a:rPr lang="zh-CN" altLang="zh-CN" dirty="0">
                <a:solidFill>
                  <a:schemeClr val="tx1"/>
                </a:solidFill>
              </a:rPr>
              <a:t>的成本。</a:t>
            </a:r>
            <a:endParaRPr lang="en-US" altLang="zh-CN" dirty="0">
              <a:solidFill>
                <a:schemeClr val="tx1"/>
              </a:solidFill>
            </a:endParaRPr>
          </a:p>
          <a:p>
            <a:pPr marL="0" indent="0">
              <a:buNone/>
            </a:pPr>
            <a:r>
              <a:rPr lang="zh-CN" altLang="en-US" dirty="0">
                <a:solidFill>
                  <a:schemeClr val="tx1"/>
                </a:solidFill>
              </a:rPr>
              <a:t>（</a:t>
            </a:r>
            <a:r>
              <a:rPr lang="en-US" altLang="zh-CN" dirty="0">
                <a:solidFill>
                  <a:schemeClr val="tx1"/>
                </a:solidFill>
              </a:rPr>
              <a:t>1</a:t>
            </a:r>
            <a:r>
              <a:rPr lang="zh-CN" altLang="en-US" dirty="0">
                <a:solidFill>
                  <a:schemeClr val="tx1"/>
                </a:solidFill>
              </a:rPr>
              <a:t>）</a:t>
            </a:r>
            <a:r>
              <a:rPr lang="zh-CN" altLang="zh-CN" dirty="0">
                <a:solidFill>
                  <a:schemeClr val="tx1"/>
                </a:solidFill>
              </a:rPr>
              <a:t>将各个软件模块成本按照从大到小的顺序进行排列，并分别计算各对应模块的成本系数；</a:t>
            </a:r>
            <a:endParaRPr lang="en-US" altLang="zh-CN" dirty="0">
              <a:solidFill>
                <a:schemeClr val="tx1"/>
              </a:solidFill>
            </a:endParaRPr>
          </a:p>
          <a:p>
            <a:pPr marL="0" indent="0">
              <a:buNone/>
            </a:pPr>
            <a:r>
              <a:rPr lang="zh-CN" altLang="en-US" dirty="0">
                <a:solidFill>
                  <a:schemeClr val="tx1"/>
                </a:solidFill>
              </a:rPr>
              <a:t>（</a:t>
            </a:r>
            <a:r>
              <a:rPr lang="en-US" altLang="zh-CN" dirty="0">
                <a:solidFill>
                  <a:schemeClr val="tx1"/>
                </a:solidFill>
              </a:rPr>
              <a:t>2</a:t>
            </a:r>
            <a:r>
              <a:rPr lang="zh-CN" altLang="en-US" dirty="0">
                <a:solidFill>
                  <a:schemeClr val="tx1"/>
                </a:solidFill>
              </a:rPr>
              <a:t>）</a:t>
            </a:r>
            <a:r>
              <a:rPr lang="zh-CN" altLang="zh-CN" dirty="0">
                <a:solidFill>
                  <a:schemeClr val="tx1"/>
                </a:solidFill>
              </a:rPr>
              <a:t>计算累计成本系数，按照</a:t>
            </a:r>
            <a:r>
              <a:rPr lang="en-US" altLang="zh-CN" dirty="0">
                <a:solidFill>
                  <a:schemeClr val="tx1"/>
                </a:solidFill>
              </a:rPr>
              <a:t>ABC</a:t>
            </a:r>
            <a:r>
              <a:rPr lang="zh-CN" altLang="zh-CN" dirty="0">
                <a:solidFill>
                  <a:schemeClr val="tx1"/>
                </a:solidFill>
              </a:rPr>
              <a:t>分类原则（</a:t>
            </a:r>
            <a:r>
              <a:rPr lang="zh-CN" altLang="en-US" dirty="0">
                <a:solidFill>
                  <a:schemeClr val="tx1"/>
                </a:solidFill>
              </a:rPr>
              <a:t>如</a:t>
            </a:r>
            <a:r>
              <a:rPr lang="zh-CN" altLang="zh-CN" dirty="0">
                <a:solidFill>
                  <a:schemeClr val="tx1"/>
                </a:solidFill>
              </a:rPr>
              <a:t>表</a:t>
            </a:r>
            <a:r>
              <a:rPr lang="en-US" altLang="zh-CN" dirty="0">
                <a:solidFill>
                  <a:schemeClr val="tx1"/>
                </a:solidFill>
              </a:rPr>
              <a:t>3-6</a:t>
            </a:r>
            <a:r>
              <a:rPr lang="zh-CN" altLang="en-US" dirty="0">
                <a:solidFill>
                  <a:schemeClr val="tx1"/>
                </a:solidFill>
              </a:rPr>
              <a:t>所示</a:t>
            </a:r>
            <a:r>
              <a:rPr lang="zh-CN" altLang="zh-CN" dirty="0">
                <a:solidFill>
                  <a:schemeClr val="tx1"/>
                </a:solidFill>
              </a:rPr>
              <a:t>）对软件模块进行</a:t>
            </a:r>
            <a:r>
              <a:rPr lang="en-US" altLang="zh-CN" dirty="0">
                <a:solidFill>
                  <a:schemeClr val="tx1"/>
                </a:solidFill>
              </a:rPr>
              <a:t>ABC</a:t>
            </a:r>
            <a:r>
              <a:rPr lang="zh-CN" altLang="zh-CN" dirty="0">
                <a:solidFill>
                  <a:schemeClr val="tx1"/>
                </a:solidFill>
              </a:rPr>
              <a:t>分类。</a:t>
            </a:r>
            <a:endParaRPr lang="zh-CN" altLang="en-US" dirty="0">
              <a:solidFill>
                <a:schemeClr val="tx1"/>
              </a:solidFill>
            </a:endParaRPr>
          </a:p>
        </p:txBody>
      </p:sp>
      <p:sp>
        <p:nvSpPr>
          <p:cNvPr id="4" name="内容占位符 3"/>
          <p:cNvSpPr>
            <a:spLocks noGrp="1"/>
          </p:cNvSpPr>
          <p:nvPr>
            <p:ph idx="13"/>
          </p:nvPr>
        </p:nvSpPr>
        <p:spPr/>
        <p:txBody>
          <a:bodyPr>
            <a:normAutofit/>
          </a:bodyPr>
          <a:lstStyle/>
          <a:p>
            <a:r>
              <a:rPr lang="en-US" altLang="zh-CN" b="1" dirty="0"/>
              <a:t>2.  ABC</a:t>
            </a:r>
            <a:r>
              <a:rPr lang="zh-CN" altLang="zh-CN" b="1" dirty="0"/>
              <a:t>分类法</a:t>
            </a:r>
            <a:r>
              <a:rPr lang="en-US" altLang="zh-CN" b="1" dirty="0"/>
              <a:t> </a:t>
            </a:r>
            <a:endParaRPr lang="zh-CN" altLang="en-US" b="1" dirty="0"/>
          </a:p>
        </p:txBody>
      </p:sp>
      <p:cxnSp>
        <p:nvCxnSpPr>
          <p:cNvPr id="5" name="直接连接符 4"/>
          <p:cNvCxnSpPr/>
          <p:nvPr/>
        </p:nvCxnSpPr>
        <p:spPr>
          <a:xfrm>
            <a:off x="0" y="1524794"/>
            <a:ext cx="12191999" cy="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6077038"/>
            <a:ext cx="12195175" cy="780961"/>
          </a:xfrm>
          <a:prstGeom prst="rect">
            <a:avLst/>
          </a:prstGeom>
          <a:solidFill>
            <a:srgbClr val="DDDDDD">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sp>
        <p:nvSpPr>
          <p:cNvPr id="8" name="矩形 7"/>
          <p:cNvSpPr/>
          <p:nvPr/>
        </p:nvSpPr>
        <p:spPr>
          <a:xfrm>
            <a:off x="-5219" y="6709072"/>
            <a:ext cx="12195175" cy="120244"/>
          </a:xfrm>
          <a:prstGeom prst="rect">
            <a:avLst/>
          </a:prstGeom>
          <a:solidFill>
            <a:srgbClr val="1157AB">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575" y="3838257"/>
            <a:ext cx="10287000" cy="1800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灯片编号占位符 8">
            <a:extLst>
              <a:ext uri="{FF2B5EF4-FFF2-40B4-BE49-F238E27FC236}">
                <a16:creationId xmlns:a16="http://schemas.microsoft.com/office/drawing/2014/main" id="{3FAF24CC-8C9F-4B44-B610-550005AD52E8}"/>
              </a:ext>
            </a:extLst>
          </p:cNvPr>
          <p:cNvSpPr>
            <a:spLocks noGrp="1"/>
          </p:cNvSpPr>
          <p:nvPr>
            <p:ph type="sldNum" sz="quarter" idx="12"/>
          </p:nvPr>
        </p:nvSpPr>
        <p:spPr/>
        <p:txBody>
          <a:bodyPr/>
          <a:lstStyle/>
          <a:p>
            <a:fld id="{B6F15528-21DE-4FAA-801E-634DDDAF4B2B}" type="slidenum">
              <a:rPr lang="en-US" smtClean="0"/>
              <a:t>257</a:t>
            </a:fld>
            <a:endParaRPr lang="en-US" dirty="0"/>
          </a:p>
        </p:txBody>
      </p:sp>
      <p:sp>
        <p:nvSpPr>
          <p:cNvPr id="10" name="灯片编号占位符 8">
            <a:extLst>
              <a:ext uri="{FF2B5EF4-FFF2-40B4-BE49-F238E27FC236}">
                <a16:creationId xmlns:a16="http://schemas.microsoft.com/office/drawing/2014/main" id="{3FDD0640-7B41-497E-A869-5CC393563557}"/>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257</a:t>
            </a:fld>
            <a:endParaRPr kumimoji="0" lang="en-US" altLang="zh-CN" sz="1800" dirty="0">
              <a:latin typeface="Times New Roman" panose="02020603050405020304" pitchFamily="18" charset="0"/>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3.3.2 </a:t>
            </a:r>
            <a:r>
              <a:rPr lang="zh-CN" altLang="zh-CN" dirty="0"/>
              <a:t>价值工程的实施步骤与方法</a:t>
            </a:r>
            <a:endParaRPr lang="zh-CN" altLang="en-US" dirty="0"/>
          </a:p>
        </p:txBody>
      </p:sp>
      <p:sp>
        <p:nvSpPr>
          <p:cNvPr id="3" name="内容占位符 2"/>
          <p:cNvSpPr>
            <a:spLocks noGrp="1"/>
          </p:cNvSpPr>
          <p:nvPr>
            <p:ph idx="1"/>
          </p:nvPr>
        </p:nvSpPr>
        <p:spPr>
          <a:xfrm>
            <a:off x="606741" y="1770230"/>
            <a:ext cx="10978515" cy="2040564"/>
          </a:xfrm>
        </p:spPr>
        <p:txBody>
          <a:bodyPr>
            <a:normAutofit/>
          </a:bodyPr>
          <a:lstStyle/>
          <a:p>
            <a:pPr marL="0" indent="0">
              <a:buNone/>
            </a:pPr>
            <a:r>
              <a:rPr lang="zh-CN" altLang="en-US" dirty="0"/>
              <a:t>（</a:t>
            </a:r>
            <a:r>
              <a:rPr lang="en-US" altLang="zh-CN" dirty="0"/>
              <a:t>3</a:t>
            </a:r>
            <a:r>
              <a:rPr lang="zh-CN" altLang="en-US" dirty="0"/>
              <a:t>）</a:t>
            </a:r>
            <a:r>
              <a:rPr lang="zh-CN" altLang="zh-CN" dirty="0"/>
              <a:t>画出软件模块的</a:t>
            </a:r>
            <a:r>
              <a:rPr lang="en-US" altLang="zh-CN" dirty="0"/>
              <a:t>ABC</a:t>
            </a:r>
            <a:r>
              <a:rPr lang="zh-CN" altLang="zh-CN" dirty="0"/>
              <a:t>分类图</a:t>
            </a:r>
            <a:endParaRPr lang="zh-CN" altLang="en-US" dirty="0"/>
          </a:p>
        </p:txBody>
      </p:sp>
      <p:sp>
        <p:nvSpPr>
          <p:cNvPr id="4" name="内容占位符 3"/>
          <p:cNvSpPr>
            <a:spLocks noGrp="1"/>
          </p:cNvSpPr>
          <p:nvPr>
            <p:ph idx="13"/>
          </p:nvPr>
        </p:nvSpPr>
        <p:spPr/>
        <p:txBody>
          <a:bodyPr>
            <a:normAutofit/>
          </a:bodyPr>
          <a:lstStyle/>
          <a:p>
            <a:r>
              <a:rPr lang="en-US" altLang="zh-CN" b="1" dirty="0"/>
              <a:t>3.3.2.2  ABC</a:t>
            </a:r>
            <a:r>
              <a:rPr lang="zh-CN" altLang="zh-CN" b="1" dirty="0"/>
              <a:t>分类法</a:t>
            </a:r>
            <a:r>
              <a:rPr lang="en-US" altLang="zh-CN" b="1" dirty="0"/>
              <a:t> </a:t>
            </a:r>
            <a:endParaRPr lang="zh-CN" altLang="en-US" b="1" dirty="0"/>
          </a:p>
        </p:txBody>
      </p:sp>
      <p:cxnSp>
        <p:nvCxnSpPr>
          <p:cNvPr id="5" name="直接连接符 4"/>
          <p:cNvCxnSpPr/>
          <p:nvPr/>
        </p:nvCxnSpPr>
        <p:spPr>
          <a:xfrm>
            <a:off x="0" y="1524794"/>
            <a:ext cx="12191999" cy="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6077038"/>
            <a:ext cx="12195175" cy="780961"/>
          </a:xfrm>
          <a:prstGeom prst="rect">
            <a:avLst/>
          </a:prstGeom>
          <a:solidFill>
            <a:srgbClr val="DDDDDD">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sp>
        <p:nvSpPr>
          <p:cNvPr id="8" name="矩形 7"/>
          <p:cNvSpPr/>
          <p:nvPr/>
        </p:nvSpPr>
        <p:spPr>
          <a:xfrm>
            <a:off x="-5219" y="6709072"/>
            <a:ext cx="12195175" cy="120244"/>
          </a:xfrm>
          <a:prstGeom prst="rect">
            <a:avLst/>
          </a:prstGeom>
          <a:solidFill>
            <a:srgbClr val="1157AB">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sp>
        <p:nvSpPr>
          <p:cNvPr id="10" name="内容占位符 3"/>
          <p:cNvSpPr txBox="1"/>
          <p:nvPr/>
        </p:nvSpPr>
        <p:spPr>
          <a:xfrm>
            <a:off x="11569011" y="5944878"/>
            <a:ext cx="645885"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11" name="内容占位符 3"/>
          <p:cNvSpPr txBox="1"/>
          <p:nvPr/>
        </p:nvSpPr>
        <p:spPr>
          <a:xfrm>
            <a:off x="11099348" y="5944394"/>
            <a:ext cx="3338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12" name="内容占位符 3"/>
          <p:cNvSpPr txBox="1"/>
          <p:nvPr/>
        </p:nvSpPr>
        <p:spPr>
          <a:xfrm>
            <a:off x="10823575" y="5944394"/>
            <a:ext cx="141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2969" y="2439194"/>
            <a:ext cx="5621461"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灯片编号占位符 8">
            <a:extLst>
              <a:ext uri="{FF2B5EF4-FFF2-40B4-BE49-F238E27FC236}">
                <a16:creationId xmlns:a16="http://schemas.microsoft.com/office/drawing/2014/main" id="{72F06107-4077-4580-BD0D-6359999B6D95}"/>
              </a:ext>
            </a:extLst>
          </p:cNvPr>
          <p:cNvSpPr>
            <a:spLocks noGrp="1"/>
          </p:cNvSpPr>
          <p:nvPr>
            <p:ph type="sldNum" sz="quarter" idx="12"/>
          </p:nvPr>
        </p:nvSpPr>
        <p:spPr/>
        <p:txBody>
          <a:bodyPr/>
          <a:lstStyle/>
          <a:p>
            <a:fld id="{B6F15528-21DE-4FAA-801E-634DDDAF4B2B}" type="slidenum">
              <a:rPr lang="en-US" smtClean="0"/>
              <a:t>258</a:t>
            </a:fld>
            <a:endParaRPr lang="en-US" dirty="0"/>
          </a:p>
        </p:txBody>
      </p:sp>
      <p:sp>
        <p:nvSpPr>
          <p:cNvPr id="13" name="灯片编号占位符 8">
            <a:extLst>
              <a:ext uri="{FF2B5EF4-FFF2-40B4-BE49-F238E27FC236}">
                <a16:creationId xmlns:a16="http://schemas.microsoft.com/office/drawing/2014/main" id="{7131F852-2C9C-4241-A9DC-859B6F3CF6ED}"/>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258</a:t>
            </a:fld>
            <a:endParaRPr kumimoji="0" lang="en-US" altLang="zh-CN" sz="1800" dirty="0">
              <a:latin typeface="Times New Roman" panose="02020603050405020304" pitchFamily="18" charset="0"/>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3.3.2 </a:t>
            </a:r>
            <a:r>
              <a:rPr lang="zh-CN" altLang="zh-CN" dirty="0"/>
              <a:t>价值工程的实施步骤与方法</a:t>
            </a:r>
            <a:endParaRPr lang="zh-CN" altLang="en-US" dirty="0"/>
          </a:p>
        </p:txBody>
      </p:sp>
      <p:sp>
        <p:nvSpPr>
          <p:cNvPr id="3" name="内容占位符 2"/>
          <p:cNvSpPr>
            <a:spLocks noGrp="1"/>
          </p:cNvSpPr>
          <p:nvPr>
            <p:ph idx="1"/>
          </p:nvPr>
        </p:nvSpPr>
        <p:spPr>
          <a:xfrm>
            <a:off x="606741" y="1770230"/>
            <a:ext cx="10978515" cy="4478964"/>
          </a:xfrm>
        </p:spPr>
        <p:txBody>
          <a:bodyPr>
            <a:normAutofit/>
          </a:bodyPr>
          <a:lstStyle/>
          <a:p>
            <a:pPr marL="0" indent="0">
              <a:buNone/>
            </a:pPr>
            <a:r>
              <a:rPr lang="zh-CN" altLang="en-US" dirty="0">
                <a:solidFill>
                  <a:schemeClr val="tx1"/>
                </a:solidFill>
              </a:rPr>
              <a:t>（</a:t>
            </a:r>
            <a:r>
              <a:rPr lang="en-US" altLang="zh-CN" dirty="0">
                <a:solidFill>
                  <a:schemeClr val="tx1"/>
                </a:solidFill>
              </a:rPr>
              <a:t>1</a:t>
            </a:r>
            <a:r>
              <a:rPr lang="zh-CN" altLang="en-US" dirty="0">
                <a:solidFill>
                  <a:schemeClr val="tx1"/>
                </a:solidFill>
              </a:rPr>
              <a:t>）</a:t>
            </a:r>
            <a:r>
              <a:rPr lang="zh-CN" altLang="zh-CN" dirty="0">
                <a:solidFill>
                  <a:schemeClr val="tx1"/>
                </a:solidFill>
              </a:rPr>
              <a:t>求各软件子系统（模块）的功能系数</a:t>
            </a:r>
            <a:r>
              <a:rPr lang="en-US" altLang="zh-CN" dirty="0">
                <a:solidFill>
                  <a:schemeClr val="tx1"/>
                </a:solidFill>
              </a:rPr>
              <a:t>FI</a:t>
            </a:r>
            <a:r>
              <a:rPr lang="zh-CN" altLang="zh-CN" dirty="0">
                <a:solidFill>
                  <a:schemeClr val="tx1"/>
                </a:solidFill>
              </a:rPr>
              <a:t>，</a:t>
            </a:r>
            <a:endParaRPr lang="en-US" altLang="zh-CN" dirty="0">
              <a:solidFill>
                <a:schemeClr val="tx1"/>
              </a:solidFill>
            </a:endParaRPr>
          </a:p>
          <a:p>
            <a:pPr marL="0" indent="0">
              <a:buNone/>
            </a:pPr>
            <a:endParaRPr lang="en-US" altLang="zh-CN" dirty="0">
              <a:solidFill>
                <a:schemeClr val="tx1"/>
              </a:solidFill>
            </a:endParaRPr>
          </a:p>
          <a:p>
            <a:pPr marL="0" indent="0">
              <a:buNone/>
            </a:pPr>
            <a:endParaRPr lang="en-US" altLang="zh-CN" dirty="0">
              <a:solidFill>
                <a:schemeClr val="tx1"/>
              </a:solidFill>
            </a:endParaRPr>
          </a:p>
          <a:p>
            <a:pPr marL="0" indent="0">
              <a:buNone/>
            </a:pPr>
            <a:r>
              <a:rPr lang="zh-CN" altLang="en-US" dirty="0">
                <a:solidFill>
                  <a:schemeClr val="tx1"/>
                </a:solidFill>
              </a:rPr>
              <a:t>（</a:t>
            </a:r>
            <a:r>
              <a:rPr lang="en-US" altLang="zh-CN" dirty="0">
                <a:solidFill>
                  <a:schemeClr val="tx1"/>
                </a:solidFill>
              </a:rPr>
              <a:t>2</a:t>
            </a:r>
            <a:r>
              <a:rPr lang="zh-CN" altLang="en-US" dirty="0">
                <a:solidFill>
                  <a:schemeClr val="tx1"/>
                </a:solidFill>
              </a:rPr>
              <a:t>）</a:t>
            </a:r>
            <a:r>
              <a:rPr lang="zh-CN" altLang="zh-CN" dirty="0">
                <a:solidFill>
                  <a:schemeClr val="tx1"/>
                </a:solidFill>
              </a:rPr>
              <a:t>求各软件子系统（模块）的成本系数</a:t>
            </a:r>
            <a:r>
              <a:rPr lang="en-US" altLang="zh-CN" dirty="0">
                <a:solidFill>
                  <a:schemeClr val="tx1"/>
                </a:solidFill>
              </a:rPr>
              <a:t>CI</a:t>
            </a:r>
          </a:p>
          <a:p>
            <a:pPr marL="0" indent="0">
              <a:buNone/>
            </a:pPr>
            <a:endParaRPr lang="en-US" altLang="zh-CN" dirty="0">
              <a:solidFill>
                <a:schemeClr val="tx1"/>
              </a:solidFill>
            </a:endParaRPr>
          </a:p>
          <a:p>
            <a:pPr marL="0" indent="0">
              <a:buNone/>
            </a:pPr>
            <a:endParaRPr lang="en-US" altLang="zh-CN" dirty="0">
              <a:solidFill>
                <a:schemeClr val="tx1"/>
              </a:solidFill>
            </a:endParaRPr>
          </a:p>
          <a:p>
            <a:pPr marL="0" indent="0">
              <a:buNone/>
            </a:pPr>
            <a:r>
              <a:rPr lang="zh-CN" altLang="en-US" dirty="0">
                <a:solidFill>
                  <a:schemeClr val="tx1"/>
                </a:solidFill>
              </a:rPr>
              <a:t>（</a:t>
            </a:r>
            <a:r>
              <a:rPr lang="en-US" altLang="zh-CN" dirty="0">
                <a:solidFill>
                  <a:schemeClr val="tx1"/>
                </a:solidFill>
              </a:rPr>
              <a:t>3</a:t>
            </a:r>
            <a:r>
              <a:rPr lang="zh-CN" altLang="en-US" dirty="0">
                <a:solidFill>
                  <a:schemeClr val="tx1"/>
                </a:solidFill>
              </a:rPr>
              <a:t>）</a:t>
            </a:r>
            <a:r>
              <a:rPr lang="zh-CN" altLang="zh-CN" dirty="0">
                <a:solidFill>
                  <a:schemeClr val="tx1"/>
                </a:solidFill>
              </a:rPr>
              <a:t>求各软件子系统（模块）的价值系数</a:t>
            </a:r>
            <a:r>
              <a:rPr lang="en-US" altLang="zh-CN" dirty="0">
                <a:solidFill>
                  <a:schemeClr val="tx1"/>
                </a:solidFill>
              </a:rPr>
              <a:t>VI</a:t>
            </a:r>
            <a:endParaRPr lang="zh-CN" altLang="en-US" dirty="0">
              <a:solidFill>
                <a:schemeClr val="tx1"/>
              </a:solidFill>
            </a:endParaRPr>
          </a:p>
        </p:txBody>
      </p:sp>
      <p:sp>
        <p:nvSpPr>
          <p:cNvPr id="4" name="内容占位符 3"/>
          <p:cNvSpPr>
            <a:spLocks noGrp="1"/>
          </p:cNvSpPr>
          <p:nvPr>
            <p:ph idx="13"/>
          </p:nvPr>
        </p:nvSpPr>
        <p:spPr/>
        <p:txBody>
          <a:bodyPr>
            <a:normAutofit/>
          </a:bodyPr>
          <a:lstStyle/>
          <a:p>
            <a:r>
              <a:rPr lang="en-US" altLang="zh-CN" b="1" dirty="0"/>
              <a:t>3.   </a:t>
            </a:r>
            <a:r>
              <a:rPr lang="zh-CN" altLang="en-US" b="1" dirty="0"/>
              <a:t>价值系数</a:t>
            </a:r>
            <a:r>
              <a:rPr lang="zh-CN" altLang="zh-CN" b="1" dirty="0"/>
              <a:t>法</a:t>
            </a:r>
            <a:r>
              <a:rPr lang="en-US" altLang="zh-CN" b="1" dirty="0"/>
              <a:t> </a:t>
            </a:r>
            <a:endParaRPr lang="zh-CN" altLang="en-US" dirty="0"/>
          </a:p>
        </p:txBody>
      </p:sp>
      <p:cxnSp>
        <p:nvCxnSpPr>
          <p:cNvPr id="5" name="直接连接符 4"/>
          <p:cNvCxnSpPr/>
          <p:nvPr/>
        </p:nvCxnSpPr>
        <p:spPr>
          <a:xfrm>
            <a:off x="0" y="1524794"/>
            <a:ext cx="12191999" cy="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6077038"/>
            <a:ext cx="12195175" cy="780961"/>
          </a:xfrm>
          <a:prstGeom prst="rect">
            <a:avLst/>
          </a:prstGeom>
          <a:solidFill>
            <a:srgbClr val="DDDDDD">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sp>
        <p:nvSpPr>
          <p:cNvPr id="8" name="矩形 7"/>
          <p:cNvSpPr/>
          <p:nvPr/>
        </p:nvSpPr>
        <p:spPr>
          <a:xfrm>
            <a:off x="-5219" y="6709072"/>
            <a:ext cx="12195175" cy="120244"/>
          </a:xfrm>
          <a:prstGeom prst="rect">
            <a:avLst/>
          </a:prstGeom>
          <a:solidFill>
            <a:srgbClr val="1157AB">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grpSp>
        <p:nvGrpSpPr>
          <p:cNvPr id="15" name="组合 14"/>
          <p:cNvGrpSpPr/>
          <p:nvPr/>
        </p:nvGrpSpPr>
        <p:grpSpPr>
          <a:xfrm flipH="1">
            <a:off x="9003938" y="5353469"/>
            <a:ext cx="3229725" cy="1301644"/>
            <a:chOff x="-8805" y="5407865"/>
            <a:chExt cx="3213509" cy="1301644"/>
          </a:xfrm>
        </p:grpSpPr>
        <p:sp>
          <p:nvSpPr>
            <p:cNvPr id="16" name="矩形 15"/>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4049"/>
          <a:stretch>
            <a:fillRect/>
          </a:stretch>
        </p:blipFill>
        <p:spPr bwMode="auto">
          <a:xfrm>
            <a:off x="3053193" y="2302932"/>
            <a:ext cx="5027182" cy="690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2011" y="3505994"/>
            <a:ext cx="580189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t="14063"/>
          <a:stretch>
            <a:fillRect/>
          </a:stretch>
        </p:blipFill>
        <p:spPr bwMode="auto">
          <a:xfrm>
            <a:off x="3053193" y="4915869"/>
            <a:ext cx="3617433" cy="711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696729" y="976948"/>
            <a:ext cx="5497862" cy="707886"/>
          </a:xfrm>
          <a:prstGeom prst="rect">
            <a:avLst/>
          </a:prstGeom>
          <a:noFill/>
        </p:spPr>
        <p:txBody>
          <a:bodyPr wrap="square" rtlCol="0">
            <a:spAutoFit/>
          </a:bodyPr>
          <a:lstStyle/>
          <a:p>
            <a:r>
              <a:rPr lang="zh-CN" altLang="zh-CN" sz="2000" dirty="0"/>
              <a:t>价值系数法评价步骤如下：</a:t>
            </a:r>
            <a:r>
              <a:rPr lang="en-US" altLang="zh-CN" sz="2000" dirty="0"/>
              <a:t> </a:t>
            </a:r>
            <a:endParaRPr lang="zh-CN" altLang="en-US" sz="2000" dirty="0"/>
          </a:p>
          <a:p>
            <a:endParaRPr lang="zh-CN" altLang="en-US" sz="2000" dirty="0"/>
          </a:p>
        </p:txBody>
      </p:sp>
      <p:sp>
        <p:nvSpPr>
          <p:cNvPr id="10" name="灯片编号占位符 9">
            <a:extLst>
              <a:ext uri="{FF2B5EF4-FFF2-40B4-BE49-F238E27FC236}">
                <a16:creationId xmlns:a16="http://schemas.microsoft.com/office/drawing/2014/main" id="{0FE66706-C98B-4318-A900-FD075AEF9722}"/>
              </a:ext>
            </a:extLst>
          </p:cNvPr>
          <p:cNvSpPr>
            <a:spLocks noGrp="1"/>
          </p:cNvSpPr>
          <p:nvPr>
            <p:ph type="sldNum" sz="quarter" idx="12"/>
          </p:nvPr>
        </p:nvSpPr>
        <p:spPr/>
        <p:txBody>
          <a:bodyPr/>
          <a:lstStyle/>
          <a:p>
            <a:fld id="{B6F15528-21DE-4FAA-801E-634DDDAF4B2B}" type="slidenum">
              <a:rPr lang="en-US" smtClean="0"/>
              <a:t>259</a:t>
            </a:fld>
            <a:endParaRPr lang="en-US" dirty="0"/>
          </a:p>
        </p:txBody>
      </p:sp>
      <p:sp>
        <p:nvSpPr>
          <p:cNvPr id="25" name="灯片编号占位符 8">
            <a:extLst>
              <a:ext uri="{FF2B5EF4-FFF2-40B4-BE49-F238E27FC236}">
                <a16:creationId xmlns:a16="http://schemas.microsoft.com/office/drawing/2014/main" id="{41C0025F-AFCE-4EAC-988A-EFCB444DF0EA}"/>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259</a:t>
            </a:fld>
            <a:endParaRPr kumimoji="0" lang="en-US" altLang="zh-CN" sz="1800" dirty="0">
              <a:latin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3"/>
          <p:cNvSpPr/>
          <p:nvPr/>
        </p:nvSpPr>
        <p:spPr>
          <a:xfrm>
            <a:off x="4899657" y="891381"/>
            <a:ext cx="6629399" cy="5205255"/>
          </a:xfrm>
          <a:custGeom>
            <a:avLst/>
            <a:gdLst>
              <a:gd name="connsiteX0" fmla="*/ 0 w 7560564"/>
              <a:gd name="connsiteY0" fmla="*/ 282448 h 3275076"/>
              <a:gd name="connsiteX1" fmla="*/ 282473 w 7560564"/>
              <a:gd name="connsiteY1" fmla="*/ 0 h 3275076"/>
              <a:gd name="connsiteX2" fmla="*/ 7278116 w 7560564"/>
              <a:gd name="connsiteY2" fmla="*/ 0 h 3275076"/>
              <a:gd name="connsiteX3" fmla="*/ 7560563 w 7560564"/>
              <a:gd name="connsiteY3" fmla="*/ 282448 h 3275076"/>
              <a:gd name="connsiteX4" fmla="*/ 7560563 w 7560564"/>
              <a:gd name="connsiteY4" fmla="*/ 2992602 h 3275076"/>
              <a:gd name="connsiteX5" fmla="*/ 7278116 w 7560564"/>
              <a:gd name="connsiteY5" fmla="*/ 3275075 h 3275076"/>
              <a:gd name="connsiteX6" fmla="*/ 282473 w 7560564"/>
              <a:gd name="connsiteY6" fmla="*/ 3275075 h 3275076"/>
              <a:gd name="connsiteX7" fmla="*/ 0 w 7560564"/>
              <a:gd name="connsiteY7" fmla="*/ 2992602 h 3275076"/>
              <a:gd name="connsiteX8" fmla="*/ 0 w 7560564"/>
              <a:gd name="connsiteY8" fmla="*/ 282448 h 3275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560564" h="3275076">
                <a:moveTo>
                  <a:pt x="0" y="282448"/>
                </a:moveTo>
                <a:cubicBezTo>
                  <a:pt x="0" y="126492"/>
                  <a:pt x="126466" y="0"/>
                  <a:pt x="282473" y="0"/>
                </a:cubicBezTo>
                <a:lnTo>
                  <a:pt x="7278116" y="0"/>
                </a:lnTo>
                <a:cubicBezTo>
                  <a:pt x="7434071" y="0"/>
                  <a:pt x="7560563" y="126492"/>
                  <a:pt x="7560563" y="282448"/>
                </a:cubicBezTo>
                <a:lnTo>
                  <a:pt x="7560563" y="2992602"/>
                </a:lnTo>
                <a:cubicBezTo>
                  <a:pt x="7560563" y="3148609"/>
                  <a:pt x="7434071" y="3275075"/>
                  <a:pt x="7278116" y="3275075"/>
                </a:cubicBezTo>
                <a:lnTo>
                  <a:pt x="282473" y="3275075"/>
                </a:lnTo>
                <a:cubicBezTo>
                  <a:pt x="126466" y="3275075"/>
                  <a:pt x="0" y="3148609"/>
                  <a:pt x="0" y="2992602"/>
                </a:cubicBezTo>
                <a:lnTo>
                  <a:pt x="0" y="282448"/>
                </a:lnTo>
              </a:path>
            </a:pathLst>
          </a:custGeom>
          <a:solidFill>
            <a:srgbClr val="FFFFFF">
              <a:alpha val="100000"/>
            </a:srgbClr>
          </a:solidFill>
          <a:ln w="12700">
            <a:solidFill>
              <a:srgbClr val="000000">
                <a:alpha val="0"/>
              </a:srgb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9" name="矩形 28"/>
          <p:cNvSpPr/>
          <p:nvPr/>
        </p:nvSpPr>
        <p:spPr>
          <a:xfrm>
            <a:off x="5757541" y="3068464"/>
            <a:ext cx="4913633" cy="482924"/>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7" name="TextBox 1"/>
          <p:cNvSpPr txBox="1"/>
          <p:nvPr/>
        </p:nvSpPr>
        <p:spPr>
          <a:xfrm>
            <a:off x="7013575" y="3150885"/>
            <a:ext cx="1231106" cy="369353"/>
          </a:xfrm>
          <a:prstGeom prst="rect">
            <a:avLst/>
          </a:prstGeom>
          <a:noFill/>
        </p:spPr>
        <p:txBody>
          <a:bodyPr wrap="none" lIns="0" tIns="0" rIns="0" bIns="60981" rtlCol="0">
            <a:spAutoFit/>
          </a:bodyPr>
          <a:lstStyle/>
          <a:p>
            <a:pPr>
              <a:lnSpc>
                <a:spcPts val="2400"/>
              </a:lnSpc>
            </a:pPr>
            <a:r>
              <a:rPr lang="zh-CN" altLang="en-US" b="1" dirty="0">
                <a:solidFill>
                  <a:schemeClr val="bg1"/>
                </a:solidFill>
                <a:latin typeface="Microsoft YaHei UI" panose="020B0503020204020204" pitchFamily="18" charset="-122"/>
                <a:cs typeface="Microsoft YaHei UI" panose="020B0503020204020204" pitchFamily="18" charset="-122"/>
              </a:rPr>
              <a:t>软件工程</a:t>
            </a:r>
          </a:p>
        </p:txBody>
      </p:sp>
      <p:sp>
        <p:nvSpPr>
          <p:cNvPr id="18" name="TextBox 1"/>
          <p:cNvSpPr txBox="1"/>
          <p:nvPr/>
        </p:nvSpPr>
        <p:spPr>
          <a:xfrm>
            <a:off x="7013575" y="2078188"/>
            <a:ext cx="3693319" cy="369353"/>
          </a:xfrm>
          <a:prstGeom prst="rect">
            <a:avLst/>
          </a:prstGeom>
          <a:noFill/>
        </p:spPr>
        <p:txBody>
          <a:bodyPr wrap="none" lIns="0" tIns="0" rIns="0" bIns="60981" rtlCol="0">
            <a:spAutoFit/>
          </a:bodyPr>
          <a:lstStyle/>
          <a:p>
            <a:pPr>
              <a:lnSpc>
                <a:spcPts val="2400"/>
              </a:lnSpc>
            </a:pPr>
            <a:r>
              <a:rPr lang="zh-CN" altLang="en-US" dirty="0">
                <a:solidFill>
                  <a:srgbClr val="656D8D"/>
                </a:solidFill>
                <a:latin typeface="Microsoft YaHei UI" panose="020B0503020204020204" pitchFamily="18" charset="-122"/>
                <a:cs typeface="Microsoft YaHei UI" panose="020B0503020204020204" pitchFamily="18" charset="-122"/>
              </a:rPr>
              <a:t>软件、软件产业与软件企业</a:t>
            </a:r>
          </a:p>
        </p:txBody>
      </p:sp>
      <p:sp>
        <p:nvSpPr>
          <p:cNvPr id="47" name="TextBox 1"/>
          <p:cNvSpPr txBox="1"/>
          <p:nvPr/>
        </p:nvSpPr>
        <p:spPr>
          <a:xfrm>
            <a:off x="7013575" y="4364188"/>
            <a:ext cx="2769989" cy="369353"/>
          </a:xfrm>
          <a:prstGeom prst="rect">
            <a:avLst/>
          </a:prstGeom>
          <a:noFill/>
        </p:spPr>
        <p:txBody>
          <a:bodyPr wrap="none" lIns="0" tIns="0" rIns="0" bIns="60981" rtlCol="0">
            <a:spAutoFit/>
          </a:bodyPr>
          <a:lstStyle/>
          <a:p>
            <a:pPr>
              <a:lnSpc>
                <a:spcPts val="2400"/>
              </a:lnSpc>
            </a:pPr>
            <a:r>
              <a:rPr lang="zh-CN" altLang="en-US" dirty="0">
                <a:solidFill>
                  <a:srgbClr val="656D8D"/>
                </a:solidFill>
                <a:latin typeface="Microsoft YaHei UI" panose="020B0503020204020204" pitchFamily="18" charset="-122"/>
                <a:cs typeface="Microsoft YaHei UI" panose="020B0503020204020204" pitchFamily="18" charset="-122"/>
              </a:rPr>
              <a:t>软件工程经济学简介</a:t>
            </a:r>
          </a:p>
        </p:txBody>
      </p:sp>
      <p:sp>
        <p:nvSpPr>
          <p:cNvPr id="51" name="Freeform 3"/>
          <p:cNvSpPr/>
          <p:nvPr/>
        </p:nvSpPr>
        <p:spPr>
          <a:xfrm>
            <a:off x="6695261" y="1219994"/>
            <a:ext cx="48816" cy="4836902"/>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algn="ctr"/>
            <a:endParaRPr lang="zh-CN" altLang="en-US" b="1"/>
          </a:p>
        </p:txBody>
      </p:sp>
      <p:sp>
        <p:nvSpPr>
          <p:cNvPr id="52" name="Freeform 3"/>
          <p:cNvSpPr/>
          <p:nvPr/>
        </p:nvSpPr>
        <p:spPr>
          <a:xfrm>
            <a:off x="6632575" y="2144642"/>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7CC43A"/>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b="1"/>
          </a:p>
        </p:txBody>
      </p:sp>
      <p:sp>
        <p:nvSpPr>
          <p:cNvPr id="7" name="Freeform 3"/>
          <p:cNvSpPr/>
          <p:nvPr/>
        </p:nvSpPr>
        <p:spPr>
          <a:xfrm>
            <a:off x="6632575" y="3227085"/>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chemeClr val="bg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b="1">
              <a:solidFill>
                <a:schemeClr val="bg1"/>
              </a:solidFill>
            </a:endParaRPr>
          </a:p>
        </p:txBody>
      </p:sp>
      <p:sp>
        <p:nvSpPr>
          <p:cNvPr id="53" name="Freeform 3"/>
          <p:cNvSpPr/>
          <p:nvPr/>
        </p:nvSpPr>
        <p:spPr>
          <a:xfrm>
            <a:off x="6632575" y="4440388"/>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b="1"/>
          </a:p>
        </p:txBody>
      </p:sp>
      <p:sp>
        <p:nvSpPr>
          <p:cNvPr id="16" name="TextBox 1"/>
          <p:cNvSpPr txBox="1"/>
          <p:nvPr/>
        </p:nvSpPr>
        <p:spPr>
          <a:xfrm>
            <a:off x="6048108" y="2058194"/>
            <a:ext cx="428002" cy="369353"/>
          </a:xfrm>
          <a:prstGeom prst="rect">
            <a:avLst/>
          </a:prstGeom>
          <a:noFill/>
        </p:spPr>
        <p:txBody>
          <a:bodyPr wrap="none" lIns="0" tIns="0" rIns="0" bIns="60981" rtlCol="0">
            <a:spAutoFit/>
          </a:bodyPr>
          <a:lstStyle/>
          <a:p>
            <a:pPr>
              <a:lnSpc>
                <a:spcPts val="2400"/>
              </a:lnSpc>
            </a:pPr>
            <a:r>
              <a:rPr lang="en-US" altLang="zh-CN" b="1" dirty="0">
                <a:solidFill>
                  <a:srgbClr val="4197DF"/>
                </a:solidFill>
                <a:latin typeface="+mj-lt"/>
                <a:cs typeface="Microsoft YaHei UI" panose="020B0503020204020204" pitchFamily="18" charset="-122"/>
              </a:rPr>
              <a:t>1.1</a:t>
            </a:r>
            <a:endParaRPr lang="zh-CN" altLang="en-US" b="1" dirty="0">
              <a:solidFill>
                <a:srgbClr val="4197DF"/>
              </a:solidFill>
              <a:latin typeface="+mj-lt"/>
              <a:cs typeface="Microsoft YaHei UI" panose="020B0503020204020204" pitchFamily="18" charset="-122"/>
            </a:endParaRPr>
          </a:p>
        </p:txBody>
      </p:sp>
      <p:sp>
        <p:nvSpPr>
          <p:cNvPr id="24" name="TextBox 1"/>
          <p:cNvSpPr txBox="1"/>
          <p:nvPr/>
        </p:nvSpPr>
        <p:spPr>
          <a:xfrm>
            <a:off x="6048108" y="3150885"/>
            <a:ext cx="428002" cy="369353"/>
          </a:xfrm>
          <a:prstGeom prst="rect">
            <a:avLst/>
          </a:prstGeom>
          <a:noFill/>
        </p:spPr>
        <p:txBody>
          <a:bodyPr wrap="none" lIns="0" tIns="0" rIns="0" bIns="60981" rtlCol="0">
            <a:spAutoFit/>
          </a:bodyPr>
          <a:lstStyle/>
          <a:p>
            <a:pPr>
              <a:lnSpc>
                <a:spcPts val="2400"/>
              </a:lnSpc>
            </a:pPr>
            <a:r>
              <a:rPr lang="en-US" altLang="zh-CN" b="1" dirty="0">
                <a:solidFill>
                  <a:schemeClr val="bg1"/>
                </a:solidFill>
                <a:latin typeface="+mj-lt"/>
                <a:cs typeface="Microsoft YaHei UI" panose="020B0503020204020204" pitchFamily="18" charset="-122"/>
              </a:rPr>
              <a:t>1.2</a:t>
            </a:r>
          </a:p>
        </p:txBody>
      </p:sp>
      <p:sp>
        <p:nvSpPr>
          <p:cNvPr id="46" name="TextBox 1"/>
          <p:cNvSpPr txBox="1"/>
          <p:nvPr/>
        </p:nvSpPr>
        <p:spPr>
          <a:xfrm>
            <a:off x="545294" y="2704702"/>
            <a:ext cx="1846659" cy="835956"/>
          </a:xfrm>
          <a:prstGeom prst="rect">
            <a:avLst/>
          </a:prstGeom>
          <a:noFill/>
        </p:spPr>
        <p:txBody>
          <a:bodyPr wrap="none" lIns="0" tIns="0" rIns="0" bIns="60981" rtlCol="0">
            <a:spAutoFit/>
          </a:bodyPr>
          <a:lstStyle/>
          <a:p>
            <a:pPr>
              <a:lnSpc>
                <a:spcPts val="6935"/>
              </a:lnSpc>
            </a:pPr>
            <a:r>
              <a:rPr lang="zh-CN" altLang="en-US" sz="3600" dirty="0">
                <a:solidFill>
                  <a:srgbClr val="4197DF"/>
                </a:solidFill>
                <a:latin typeface="Microsoft YaHei UI" panose="020B0503020204020204" pitchFamily="18" charset="-122"/>
                <a:cs typeface="Microsoft YaHei UI" panose="020B0503020204020204" pitchFamily="18" charset="-122"/>
              </a:rPr>
              <a:t>主要内容</a:t>
            </a:r>
            <a:endParaRPr lang="en-US" altLang="zh-CN" sz="3600" dirty="0">
              <a:solidFill>
                <a:srgbClr val="4197DF"/>
              </a:solidFill>
              <a:latin typeface="Microsoft YaHei UI" panose="020B0503020204020204" pitchFamily="18" charset="-122"/>
              <a:cs typeface="Microsoft YaHei UI" panose="020B0503020204020204" pitchFamily="18" charset="-122"/>
            </a:endParaRPr>
          </a:p>
        </p:txBody>
      </p:sp>
      <p:sp>
        <p:nvSpPr>
          <p:cNvPr id="57" name="TextBox 1"/>
          <p:cNvSpPr txBox="1"/>
          <p:nvPr/>
        </p:nvSpPr>
        <p:spPr>
          <a:xfrm>
            <a:off x="545293" y="3518639"/>
            <a:ext cx="1846659" cy="272596"/>
          </a:xfrm>
          <a:prstGeom prst="rect">
            <a:avLst/>
          </a:prstGeom>
          <a:noFill/>
        </p:spPr>
        <p:txBody>
          <a:bodyPr wrap="square" lIns="0" tIns="0" rIns="0" bIns="60981" rtlCol="0">
            <a:spAutoFit/>
          </a:bodyPr>
          <a:lstStyle/>
          <a:p>
            <a:pPr algn="dist">
              <a:lnSpc>
                <a:spcPts val="1600"/>
              </a:lnSpc>
            </a:pPr>
            <a:r>
              <a:rPr lang="en-US" altLang="zh-CN" sz="1900" dirty="0">
                <a:solidFill>
                  <a:srgbClr val="4197DF"/>
                </a:solidFill>
                <a:latin typeface="Times New Roman" panose="02020603050405020304" pitchFamily="18" charset="0"/>
                <a:cs typeface="Times New Roman" panose="02020603050405020304" pitchFamily="18" charset="0"/>
              </a:rPr>
              <a:t>CONTENTS</a:t>
            </a:r>
          </a:p>
        </p:txBody>
      </p:sp>
      <p:sp>
        <p:nvSpPr>
          <p:cNvPr id="59" name="矩形 58"/>
          <p:cNvSpPr/>
          <p:nvPr/>
        </p:nvSpPr>
        <p:spPr>
          <a:xfrm>
            <a:off x="518434" y="2201849"/>
            <a:ext cx="1873520" cy="70265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p:nvPr/>
        </p:nvCxnSpPr>
        <p:spPr>
          <a:xfrm>
            <a:off x="536575" y="7699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36575" y="2484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6575" y="405607"/>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6575" y="577057"/>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6575" y="71993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36575" y="89138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36575" y="10485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36575" y="1219994"/>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6575" y="1404371"/>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36575" y="154724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36575" y="171869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6575" y="1875858"/>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36575" y="2047308"/>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a:off x="2000250" y="6254294"/>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2381250" y="5840443"/>
            <a:ext cx="674915" cy="10132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a:off x="3146878" y="6329700"/>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a:off x="95250" y="5621722"/>
            <a:ext cx="1066800" cy="123197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p:cNvSpPr/>
          <p:nvPr/>
        </p:nvSpPr>
        <p:spPr>
          <a:xfrm>
            <a:off x="876300" y="6254294"/>
            <a:ext cx="381000" cy="51330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Box 1"/>
          <p:cNvSpPr txBox="1"/>
          <p:nvPr/>
        </p:nvSpPr>
        <p:spPr>
          <a:xfrm>
            <a:off x="6048108" y="4313388"/>
            <a:ext cx="428002" cy="369353"/>
          </a:xfrm>
          <a:prstGeom prst="rect">
            <a:avLst/>
          </a:prstGeom>
          <a:noFill/>
        </p:spPr>
        <p:txBody>
          <a:bodyPr wrap="none" lIns="0" tIns="0" rIns="0" bIns="60981" rtlCol="0">
            <a:spAutoFit/>
          </a:bodyPr>
          <a:lstStyle/>
          <a:p>
            <a:pPr>
              <a:lnSpc>
                <a:spcPts val="2400"/>
              </a:lnSpc>
            </a:pPr>
            <a:r>
              <a:rPr lang="en-US" altLang="zh-CN" b="1" dirty="0">
                <a:solidFill>
                  <a:srgbClr val="4197DF"/>
                </a:solidFill>
                <a:latin typeface="+mj-lt"/>
                <a:cs typeface="Microsoft YaHei UI" panose="020B0503020204020204" pitchFamily="18" charset="-122"/>
              </a:rPr>
              <a:t>1.3</a:t>
            </a:r>
          </a:p>
        </p:txBody>
      </p:sp>
      <p:sp>
        <p:nvSpPr>
          <p:cNvPr id="38" name="TextBox 37"/>
          <p:cNvSpPr txBox="1"/>
          <p:nvPr/>
        </p:nvSpPr>
        <p:spPr>
          <a:xfrm>
            <a:off x="7851775" y="159364"/>
            <a:ext cx="4105767" cy="492485"/>
          </a:xfrm>
          <a:prstGeom prst="rect">
            <a:avLst/>
          </a:prstGeom>
          <a:noFill/>
        </p:spPr>
        <p:txBody>
          <a:bodyPr wrap="square" lIns="121963" tIns="60981" rIns="121963" bIns="60981" rtlCol="0">
            <a:spAutoFit/>
          </a:bodyPr>
          <a:lstStyle/>
          <a:p>
            <a:pPr algn="ctr"/>
            <a:r>
              <a:rPr lang="en-US" altLang="zh-CN" dirty="0">
                <a:solidFill>
                  <a:schemeClr val="bg1"/>
                </a:solidFill>
              </a:rPr>
              <a:t> </a:t>
            </a:r>
            <a:r>
              <a:rPr lang="en-US" altLang="zh-CN" sz="1800" dirty="0"/>
              <a:t>Software Engineering Economics</a:t>
            </a:r>
            <a:endParaRPr lang="zh-CN" altLang="en-US" sz="1800" dirty="0"/>
          </a:p>
        </p:txBody>
      </p:sp>
      <p:sp>
        <p:nvSpPr>
          <p:cNvPr id="3" name="灯片编号占位符 2">
            <a:extLst>
              <a:ext uri="{FF2B5EF4-FFF2-40B4-BE49-F238E27FC236}">
                <a16:creationId xmlns:a16="http://schemas.microsoft.com/office/drawing/2014/main" id="{FA675149-E9C5-4B77-9E10-48B1A4D2A98F}"/>
              </a:ext>
            </a:extLst>
          </p:cNvPr>
          <p:cNvSpPr>
            <a:spLocks noGrp="1"/>
          </p:cNvSpPr>
          <p:nvPr>
            <p:ph type="sldNum" sz="quarter" idx="12"/>
          </p:nvPr>
        </p:nvSpPr>
        <p:spPr/>
        <p:txBody>
          <a:bodyPr/>
          <a:lstStyle/>
          <a:p>
            <a:fld id="{B6F15528-21DE-4FAA-801E-634DDDAF4B2B}" type="slidenum">
              <a:rPr lang="en-US" smtClean="0"/>
              <a:t>26</a:t>
            </a:fld>
            <a:endParaRPr lang="en-US" dirty="0"/>
          </a:p>
        </p:txBody>
      </p:sp>
    </p:spTree>
  </p:cSld>
  <p:clrMapOvr>
    <a:masterClrMapping/>
  </p:clrMapOvr>
  <p:transition spd="slow">
    <p:push dir="u"/>
  </p:transition>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3.3.2 </a:t>
            </a:r>
            <a:r>
              <a:rPr lang="zh-CN" altLang="zh-CN" dirty="0"/>
              <a:t>价值工程的实施步骤与方法</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65175" y="1964534"/>
                <a:ext cx="10822851" cy="4478964"/>
              </a:xfrm>
            </p:spPr>
            <p:txBody>
              <a:bodyPr>
                <a:normAutofit fontScale="92500"/>
              </a:bodyPr>
              <a:lstStyle/>
              <a:p>
                <a:pPr marL="0" indent="0">
                  <a:lnSpc>
                    <a:spcPct val="150000"/>
                  </a:lnSpc>
                  <a:buNone/>
                </a:pPr>
                <a:r>
                  <a:rPr lang="zh-CN" altLang="en-US" dirty="0">
                    <a:solidFill>
                      <a:schemeClr val="tx1"/>
                    </a:solidFill>
                  </a:rPr>
                  <a:t>（</a:t>
                </a:r>
                <a:r>
                  <a:rPr lang="en-US" altLang="zh-CN" dirty="0">
                    <a:solidFill>
                      <a:schemeClr val="tx1"/>
                    </a:solidFill>
                  </a:rPr>
                  <a:t>4</a:t>
                </a:r>
                <a:r>
                  <a:rPr lang="zh-CN" altLang="en-US" dirty="0">
                    <a:solidFill>
                      <a:schemeClr val="tx1"/>
                    </a:solidFill>
                  </a:rPr>
                  <a:t>）</a:t>
                </a:r>
                <a:r>
                  <a:rPr lang="zh-CN" altLang="zh-CN" dirty="0">
                    <a:solidFill>
                      <a:schemeClr val="tx1"/>
                    </a:solidFill>
                  </a:rPr>
                  <a:t>根据各价值系数对软件子系统（模块）进行分析评价，选择价值分析对象，评价原则有如下三点：</a:t>
                </a:r>
                <a:endParaRPr lang="en-US" altLang="zh-CN" dirty="0">
                  <a:solidFill>
                    <a:schemeClr val="tx1"/>
                  </a:solidFill>
                </a:endParaRPr>
              </a:p>
              <a:p>
                <a:pPr lvl="0">
                  <a:lnSpc>
                    <a:spcPct val="150000"/>
                  </a:lnSpc>
                  <a:buFont typeface="+mj-ea"/>
                  <a:buAutoNum type="circleNumDbPlain"/>
                </a:pPr>
                <a14:m>
                  <m:oMath xmlns:m="http://schemas.openxmlformats.org/officeDocument/2006/math">
                    <m:sSub>
                      <m:sSubPr>
                        <m:ctrlPr>
                          <a:rPr lang="zh-CN" altLang="zh-CN" i="1">
                            <a:solidFill>
                              <a:schemeClr val="tx1"/>
                            </a:solidFill>
                            <a:latin typeface="Cambria Math" panose="02040503050406030204" pitchFamily="18" charset="0"/>
                          </a:rPr>
                        </m:ctrlPr>
                      </m:sSubPr>
                      <m:e>
                        <m:r>
                          <m:rPr>
                            <m:sty m:val="p"/>
                          </m:rPr>
                          <a:rPr lang="en-US" altLang="zh-CN" i="0">
                            <a:solidFill>
                              <a:schemeClr val="tx1"/>
                            </a:solidFill>
                            <a:latin typeface="Cambria Math" panose="02040503050406030204"/>
                          </a:rPr>
                          <m:t>VI</m:t>
                        </m:r>
                      </m:e>
                      <m:sub>
                        <m:r>
                          <m:rPr>
                            <m:sty m:val="p"/>
                          </m:rPr>
                          <a:rPr lang="en-US" altLang="zh-CN" i="0">
                            <a:solidFill>
                              <a:schemeClr val="tx1"/>
                            </a:solidFill>
                            <a:latin typeface="Cambria Math" panose="02040503050406030204"/>
                          </a:rPr>
                          <m:t>j</m:t>
                        </m:r>
                      </m:sub>
                    </m:sSub>
                    <m:r>
                      <a:rPr lang="en-US" altLang="zh-CN" i="0">
                        <a:solidFill>
                          <a:schemeClr val="tx1"/>
                        </a:solidFill>
                        <a:latin typeface="Cambria Math" panose="02040503050406030204"/>
                      </a:rPr>
                      <m:t>=1</m:t>
                    </m:r>
                  </m:oMath>
                </a14:m>
                <a:r>
                  <a:rPr lang="zh-CN" altLang="zh-CN" dirty="0">
                    <a:solidFill>
                      <a:schemeClr val="tx1"/>
                    </a:solidFill>
                  </a:rPr>
                  <a:t>，表示该软件子系统（模块）</a:t>
                </a:r>
                <a:r>
                  <a:rPr lang="en-US" altLang="zh-CN" dirty="0">
                    <a:solidFill>
                      <a:schemeClr val="tx1"/>
                    </a:solidFill>
                  </a:rPr>
                  <a:t>j</a:t>
                </a:r>
                <a:r>
                  <a:rPr lang="zh-CN" altLang="zh-CN" dirty="0">
                    <a:solidFill>
                      <a:schemeClr val="tx1"/>
                    </a:solidFill>
                  </a:rPr>
                  <a:t>的功能与成本配置基本相当，无需选为价值分析对象；</a:t>
                </a:r>
              </a:p>
              <a:p>
                <a:pPr lvl="0">
                  <a:lnSpc>
                    <a:spcPct val="150000"/>
                  </a:lnSpc>
                  <a:buFont typeface="+mj-ea"/>
                  <a:buAutoNum type="circleNumDbPlain"/>
                </a:pPr>
                <a14:m>
                  <m:oMath xmlns:m="http://schemas.openxmlformats.org/officeDocument/2006/math">
                    <m:sSub>
                      <m:sSubPr>
                        <m:ctrlPr>
                          <a:rPr lang="zh-CN" altLang="zh-CN" i="1">
                            <a:solidFill>
                              <a:schemeClr val="tx1"/>
                            </a:solidFill>
                            <a:latin typeface="Cambria Math" panose="02040503050406030204" pitchFamily="18" charset="0"/>
                          </a:rPr>
                        </m:ctrlPr>
                      </m:sSubPr>
                      <m:e>
                        <m:r>
                          <m:rPr>
                            <m:sty m:val="p"/>
                          </m:rPr>
                          <a:rPr lang="en-US" altLang="zh-CN" i="0">
                            <a:solidFill>
                              <a:schemeClr val="tx1"/>
                            </a:solidFill>
                            <a:latin typeface="Cambria Math" panose="02040503050406030204"/>
                          </a:rPr>
                          <m:t>VI</m:t>
                        </m:r>
                      </m:e>
                      <m:sub>
                        <m:r>
                          <m:rPr>
                            <m:sty m:val="p"/>
                          </m:rPr>
                          <a:rPr lang="en-US" altLang="zh-CN" i="0">
                            <a:solidFill>
                              <a:schemeClr val="tx1"/>
                            </a:solidFill>
                            <a:latin typeface="Cambria Math" panose="02040503050406030204"/>
                          </a:rPr>
                          <m:t>j</m:t>
                        </m:r>
                      </m:sub>
                    </m:sSub>
                    <m:r>
                      <a:rPr lang="en-US" altLang="zh-CN" i="0">
                        <a:solidFill>
                          <a:schemeClr val="tx1"/>
                        </a:solidFill>
                        <a:latin typeface="Cambria Math" panose="02040503050406030204"/>
                      </a:rPr>
                      <m:t>&gt;1</m:t>
                    </m:r>
                  </m:oMath>
                </a14:m>
                <a:r>
                  <a:rPr lang="zh-CN" altLang="zh-CN" dirty="0">
                    <a:solidFill>
                      <a:schemeClr val="tx1"/>
                    </a:solidFill>
                  </a:rPr>
                  <a:t>，表示该软件子系统（模块）</a:t>
                </a:r>
                <a:r>
                  <a:rPr lang="en-US" altLang="zh-CN" dirty="0">
                    <a:solidFill>
                      <a:schemeClr val="tx1"/>
                    </a:solidFill>
                  </a:rPr>
                  <a:t>j</a:t>
                </a:r>
                <a:r>
                  <a:rPr lang="zh-CN" altLang="zh-CN" dirty="0">
                    <a:solidFill>
                      <a:schemeClr val="tx1"/>
                    </a:solidFill>
                  </a:rPr>
                  <a:t>的功能系数</a:t>
                </a:r>
                <a14:m>
                  <m:oMath xmlns:m="http://schemas.openxmlformats.org/officeDocument/2006/math">
                    <m:sSub>
                      <m:sSubPr>
                        <m:ctrlPr>
                          <a:rPr lang="zh-CN" altLang="zh-CN" i="1">
                            <a:solidFill>
                              <a:schemeClr val="tx1"/>
                            </a:solidFill>
                            <a:latin typeface="Cambria Math" panose="02040503050406030204" pitchFamily="18" charset="0"/>
                          </a:rPr>
                        </m:ctrlPr>
                      </m:sSubPr>
                      <m:e>
                        <m:r>
                          <m:rPr>
                            <m:sty m:val="p"/>
                          </m:rPr>
                          <a:rPr lang="en-US" altLang="zh-CN" i="0">
                            <a:solidFill>
                              <a:schemeClr val="tx1"/>
                            </a:solidFill>
                            <a:latin typeface="Cambria Math" panose="02040503050406030204"/>
                          </a:rPr>
                          <m:t>FI</m:t>
                        </m:r>
                      </m:e>
                      <m:sub>
                        <m:r>
                          <m:rPr>
                            <m:sty m:val="p"/>
                          </m:rPr>
                          <a:rPr lang="en-US" altLang="zh-CN" i="0">
                            <a:solidFill>
                              <a:schemeClr val="tx1"/>
                            </a:solidFill>
                            <a:latin typeface="Cambria Math" panose="02040503050406030204"/>
                          </a:rPr>
                          <m:t>j</m:t>
                        </m:r>
                      </m:sub>
                    </m:sSub>
                  </m:oMath>
                </a14:m>
                <a:r>
                  <a:rPr lang="zh-CN" altLang="zh-CN" dirty="0">
                    <a:solidFill>
                      <a:schemeClr val="tx1"/>
                    </a:solidFill>
                  </a:rPr>
                  <a:t>大于成本系数</a:t>
                </a:r>
                <a14:m>
                  <m:oMath xmlns:m="http://schemas.openxmlformats.org/officeDocument/2006/math">
                    <m:sSub>
                      <m:sSubPr>
                        <m:ctrlPr>
                          <a:rPr lang="zh-CN" altLang="zh-CN" i="1">
                            <a:solidFill>
                              <a:schemeClr val="tx1"/>
                            </a:solidFill>
                            <a:latin typeface="Cambria Math" panose="02040503050406030204" pitchFamily="18" charset="0"/>
                          </a:rPr>
                        </m:ctrlPr>
                      </m:sSubPr>
                      <m:e>
                        <m:r>
                          <m:rPr>
                            <m:sty m:val="p"/>
                          </m:rPr>
                          <a:rPr lang="en-US" altLang="zh-CN" i="0">
                            <a:solidFill>
                              <a:schemeClr val="tx1"/>
                            </a:solidFill>
                            <a:latin typeface="Cambria Math" panose="02040503050406030204"/>
                          </a:rPr>
                          <m:t>CI</m:t>
                        </m:r>
                      </m:e>
                      <m:sub>
                        <m:r>
                          <m:rPr>
                            <m:sty m:val="p"/>
                          </m:rPr>
                          <a:rPr lang="en-US" altLang="zh-CN" i="0">
                            <a:solidFill>
                              <a:schemeClr val="tx1"/>
                            </a:solidFill>
                            <a:latin typeface="Cambria Math" panose="02040503050406030204"/>
                          </a:rPr>
                          <m:t>j</m:t>
                        </m:r>
                      </m:sub>
                    </m:sSub>
                  </m:oMath>
                </a14:m>
                <a:r>
                  <a:rPr lang="zh-CN" altLang="zh-CN" dirty="0">
                    <a:solidFill>
                      <a:schemeClr val="tx1"/>
                    </a:solidFill>
                  </a:rPr>
                  <a:t>，其成本分配是偏低的，首先考虑到的不是增加成本，而是分析是否有过剩的功能；</a:t>
                </a:r>
              </a:p>
              <a:p>
                <a:pPr lvl="0">
                  <a:lnSpc>
                    <a:spcPct val="150000"/>
                  </a:lnSpc>
                  <a:buFont typeface="+mj-ea"/>
                  <a:buAutoNum type="circleNumDbPlain"/>
                </a:pPr>
                <a14:m>
                  <m:oMath xmlns:m="http://schemas.openxmlformats.org/officeDocument/2006/math">
                    <m:sSub>
                      <m:sSubPr>
                        <m:ctrlPr>
                          <a:rPr lang="zh-CN" altLang="zh-CN" i="1">
                            <a:solidFill>
                              <a:schemeClr val="tx1"/>
                            </a:solidFill>
                            <a:latin typeface="Cambria Math" panose="02040503050406030204" pitchFamily="18" charset="0"/>
                          </a:rPr>
                        </m:ctrlPr>
                      </m:sSubPr>
                      <m:e>
                        <m:r>
                          <m:rPr>
                            <m:sty m:val="p"/>
                          </m:rPr>
                          <a:rPr lang="en-US" altLang="zh-CN" i="0">
                            <a:solidFill>
                              <a:schemeClr val="tx1"/>
                            </a:solidFill>
                            <a:latin typeface="Cambria Math" panose="02040503050406030204"/>
                          </a:rPr>
                          <m:t>VI</m:t>
                        </m:r>
                      </m:e>
                      <m:sub>
                        <m:r>
                          <m:rPr>
                            <m:sty m:val="p"/>
                          </m:rPr>
                          <a:rPr lang="en-US" altLang="zh-CN" i="0">
                            <a:solidFill>
                              <a:schemeClr val="tx1"/>
                            </a:solidFill>
                            <a:latin typeface="Cambria Math" panose="02040503050406030204"/>
                          </a:rPr>
                          <m:t>j</m:t>
                        </m:r>
                      </m:sub>
                    </m:sSub>
                    <m:r>
                      <a:rPr lang="en-US" altLang="zh-CN" i="0">
                        <a:solidFill>
                          <a:schemeClr val="tx1"/>
                        </a:solidFill>
                        <a:latin typeface="Cambria Math" panose="02040503050406030204"/>
                      </a:rPr>
                      <m:t>&lt;1</m:t>
                    </m:r>
                  </m:oMath>
                </a14:m>
                <a:r>
                  <a:rPr lang="zh-CN" altLang="zh-CN" dirty="0">
                    <a:solidFill>
                      <a:schemeClr val="tx1"/>
                    </a:solidFill>
                  </a:rPr>
                  <a:t>，表示该软件子系统（模块）</a:t>
                </a:r>
                <a:r>
                  <a:rPr lang="en-US" altLang="zh-CN" dirty="0">
                    <a:solidFill>
                      <a:schemeClr val="tx1"/>
                    </a:solidFill>
                  </a:rPr>
                  <a:t>j</a:t>
                </a:r>
                <a:r>
                  <a:rPr lang="zh-CN" altLang="zh-CN" dirty="0">
                    <a:solidFill>
                      <a:schemeClr val="tx1"/>
                    </a:solidFill>
                  </a:rPr>
                  <a:t>的功能系数</a:t>
                </a:r>
                <a14:m>
                  <m:oMath xmlns:m="http://schemas.openxmlformats.org/officeDocument/2006/math">
                    <m:sSub>
                      <m:sSubPr>
                        <m:ctrlPr>
                          <a:rPr lang="zh-CN" altLang="zh-CN" i="1">
                            <a:solidFill>
                              <a:schemeClr val="tx1"/>
                            </a:solidFill>
                            <a:latin typeface="Cambria Math" panose="02040503050406030204" pitchFamily="18" charset="0"/>
                          </a:rPr>
                        </m:ctrlPr>
                      </m:sSubPr>
                      <m:e>
                        <m:r>
                          <m:rPr>
                            <m:sty m:val="p"/>
                          </m:rPr>
                          <a:rPr lang="en-US" altLang="zh-CN" i="0">
                            <a:solidFill>
                              <a:schemeClr val="tx1"/>
                            </a:solidFill>
                            <a:latin typeface="Cambria Math" panose="02040503050406030204"/>
                          </a:rPr>
                          <m:t>FI</m:t>
                        </m:r>
                      </m:e>
                      <m:sub>
                        <m:r>
                          <m:rPr>
                            <m:sty m:val="p"/>
                          </m:rPr>
                          <a:rPr lang="en-US" altLang="zh-CN" i="0">
                            <a:solidFill>
                              <a:schemeClr val="tx1"/>
                            </a:solidFill>
                            <a:latin typeface="Cambria Math" panose="02040503050406030204"/>
                          </a:rPr>
                          <m:t>j</m:t>
                        </m:r>
                      </m:sub>
                    </m:sSub>
                  </m:oMath>
                </a14:m>
                <a:r>
                  <a:rPr lang="zh-CN" altLang="zh-CN" dirty="0">
                    <a:solidFill>
                      <a:schemeClr val="tx1"/>
                    </a:solidFill>
                  </a:rPr>
                  <a:t>小于成本系数</a:t>
                </a:r>
                <a14:m>
                  <m:oMath xmlns:m="http://schemas.openxmlformats.org/officeDocument/2006/math">
                    <m:sSub>
                      <m:sSubPr>
                        <m:ctrlPr>
                          <a:rPr lang="zh-CN" altLang="zh-CN" i="1">
                            <a:solidFill>
                              <a:schemeClr val="tx1"/>
                            </a:solidFill>
                            <a:latin typeface="Cambria Math" panose="02040503050406030204" pitchFamily="18" charset="0"/>
                          </a:rPr>
                        </m:ctrlPr>
                      </m:sSubPr>
                      <m:e>
                        <m:r>
                          <m:rPr>
                            <m:sty m:val="p"/>
                          </m:rPr>
                          <a:rPr lang="en-US" altLang="zh-CN" i="0">
                            <a:solidFill>
                              <a:schemeClr val="tx1"/>
                            </a:solidFill>
                            <a:latin typeface="Cambria Math" panose="02040503050406030204"/>
                          </a:rPr>
                          <m:t>CI</m:t>
                        </m:r>
                      </m:e>
                      <m:sub>
                        <m:r>
                          <m:rPr>
                            <m:sty m:val="p"/>
                          </m:rPr>
                          <a:rPr lang="en-US" altLang="zh-CN" i="0">
                            <a:solidFill>
                              <a:schemeClr val="tx1"/>
                            </a:solidFill>
                            <a:latin typeface="Cambria Math" panose="02040503050406030204"/>
                          </a:rPr>
                          <m:t>j</m:t>
                        </m:r>
                      </m:sub>
                    </m:sSub>
                  </m:oMath>
                </a14:m>
                <a:r>
                  <a:rPr lang="zh-CN" altLang="zh-CN" dirty="0">
                    <a:solidFill>
                      <a:schemeClr val="tx1"/>
                    </a:solidFill>
                  </a:rPr>
                  <a:t>，其成本分配过高，要作为价值分析的主要对象。</a:t>
                </a:r>
                <a:endParaRPr lang="en-US" altLang="zh-CN" dirty="0">
                  <a:solidFill>
                    <a:schemeClr val="tx1"/>
                  </a:solidFill>
                </a:endParaRPr>
              </a:p>
              <a:p>
                <a:pPr marL="0" lvl="0" indent="0">
                  <a:lnSpc>
                    <a:spcPct val="150000"/>
                  </a:lnSpc>
                  <a:buNone/>
                </a:pPr>
                <a:r>
                  <a:rPr lang="en-US" altLang="zh-CN" dirty="0">
                    <a:solidFill>
                      <a:schemeClr val="tx1"/>
                    </a:solidFill>
                  </a:rPr>
                  <a:t>        </a:t>
                </a:r>
                <a:r>
                  <a:rPr lang="zh-CN" altLang="zh-CN" dirty="0">
                    <a:solidFill>
                      <a:schemeClr val="tx1"/>
                    </a:solidFill>
                  </a:rPr>
                  <a:t>通过任意方法确定好价值分析的对象后，需要收集必要的信息资料。</a:t>
                </a:r>
              </a:p>
              <a:p>
                <a:pPr marL="0" indent="0">
                  <a:lnSpc>
                    <a:spcPct val="150000"/>
                  </a:lnSpc>
                  <a:buNone/>
                </a:pPr>
                <a:endParaRPr lang="en-US" altLang="zh-CN" dirty="0">
                  <a:solidFill>
                    <a:schemeClr val="tx1"/>
                  </a:solidFill>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765175" y="1964534"/>
                <a:ext cx="10822851" cy="4478964"/>
              </a:xfrm>
              <a:blipFill rotWithShape="1">
                <a:blip r:embed="rId3"/>
                <a:stretch>
                  <a:fillRect t="-11" r="5" b="3"/>
                </a:stretch>
              </a:blipFill>
            </p:spPr>
            <p:txBody>
              <a:bodyPr/>
              <a:lstStyle/>
              <a:p>
                <a:r>
                  <a:rPr lang="zh-CN" altLang="en-US">
                    <a:noFill/>
                  </a:rPr>
                  <a:t> </a:t>
                </a:r>
              </a:p>
            </p:txBody>
          </p:sp>
        </mc:Fallback>
      </mc:AlternateContent>
      <p:sp>
        <p:nvSpPr>
          <p:cNvPr id="4" name="内容占位符 3"/>
          <p:cNvSpPr>
            <a:spLocks noGrp="1"/>
          </p:cNvSpPr>
          <p:nvPr>
            <p:ph idx="13"/>
          </p:nvPr>
        </p:nvSpPr>
        <p:spPr/>
        <p:txBody>
          <a:bodyPr>
            <a:normAutofit/>
          </a:bodyPr>
          <a:lstStyle/>
          <a:p>
            <a:r>
              <a:rPr lang="en-US" altLang="zh-CN" b="1" dirty="0"/>
              <a:t>3.   </a:t>
            </a:r>
            <a:r>
              <a:rPr lang="zh-CN" altLang="en-US" b="1" dirty="0"/>
              <a:t>价值系数</a:t>
            </a:r>
            <a:r>
              <a:rPr lang="zh-CN" altLang="zh-CN" b="1" dirty="0"/>
              <a:t>法</a:t>
            </a:r>
            <a:r>
              <a:rPr lang="en-US" altLang="zh-CN" b="1" dirty="0"/>
              <a:t>    </a:t>
            </a:r>
            <a:r>
              <a:rPr lang="zh-CN" altLang="zh-CN" dirty="0"/>
              <a:t>价值系数法评价步骤如下：</a:t>
            </a:r>
            <a:r>
              <a:rPr lang="en-US" altLang="zh-CN" dirty="0"/>
              <a:t> </a:t>
            </a:r>
            <a:endParaRPr lang="zh-CN" altLang="en-US" dirty="0"/>
          </a:p>
        </p:txBody>
      </p:sp>
      <p:cxnSp>
        <p:nvCxnSpPr>
          <p:cNvPr id="5" name="直接连接符 4"/>
          <p:cNvCxnSpPr/>
          <p:nvPr/>
        </p:nvCxnSpPr>
        <p:spPr>
          <a:xfrm>
            <a:off x="0" y="1524794"/>
            <a:ext cx="12191999" cy="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6077038"/>
            <a:ext cx="12195175" cy="780961"/>
          </a:xfrm>
          <a:prstGeom prst="rect">
            <a:avLst/>
          </a:prstGeom>
          <a:solidFill>
            <a:srgbClr val="DDDDDD">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sp>
        <p:nvSpPr>
          <p:cNvPr id="8" name="矩形 7"/>
          <p:cNvSpPr/>
          <p:nvPr/>
        </p:nvSpPr>
        <p:spPr>
          <a:xfrm>
            <a:off x="-5219" y="6709072"/>
            <a:ext cx="12195175" cy="120244"/>
          </a:xfrm>
          <a:prstGeom prst="rect">
            <a:avLst/>
          </a:prstGeom>
          <a:solidFill>
            <a:srgbClr val="1157AB">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grpSp>
        <p:nvGrpSpPr>
          <p:cNvPr id="14" name="组合 13"/>
          <p:cNvGrpSpPr/>
          <p:nvPr/>
        </p:nvGrpSpPr>
        <p:grpSpPr>
          <a:xfrm flipH="1">
            <a:off x="9003938" y="5285463"/>
            <a:ext cx="3229725" cy="1301644"/>
            <a:chOff x="-8805" y="5407865"/>
            <a:chExt cx="3213509" cy="1301644"/>
          </a:xfrm>
        </p:grpSpPr>
        <p:sp>
          <p:nvSpPr>
            <p:cNvPr id="15" name="矩形 14"/>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灯片编号占位符 8">
            <a:extLst>
              <a:ext uri="{FF2B5EF4-FFF2-40B4-BE49-F238E27FC236}">
                <a16:creationId xmlns:a16="http://schemas.microsoft.com/office/drawing/2014/main" id="{491EB38D-35CA-4669-AA4B-0B893652B1E5}"/>
              </a:ext>
            </a:extLst>
          </p:cNvPr>
          <p:cNvSpPr>
            <a:spLocks noGrp="1"/>
          </p:cNvSpPr>
          <p:nvPr>
            <p:ph type="sldNum" sz="quarter" idx="12"/>
          </p:nvPr>
        </p:nvSpPr>
        <p:spPr/>
        <p:txBody>
          <a:bodyPr/>
          <a:lstStyle/>
          <a:p>
            <a:fld id="{B6F15528-21DE-4FAA-801E-634DDDAF4B2B}" type="slidenum">
              <a:rPr lang="en-US" smtClean="0"/>
              <a:t>260</a:t>
            </a:fld>
            <a:endParaRPr lang="en-US" dirty="0"/>
          </a:p>
        </p:txBody>
      </p:sp>
      <p:sp>
        <p:nvSpPr>
          <p:cNvPr id="24" name="灯片编号占位符 8">
            <a:extLst>
              <a:ext uri="{FF2B5EF4-FFF2-40B4-BE49-F238E27FC236}">
                <a16:creationId xmlns:a16="http://schemas.microsoft.com/office/drawing/2014/main" id="{19D03109-7EBB-46DD-8BB5-4BDC79014007}"/>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260</a:t>
            </a:fld>
            <a:endParaRPr kumimoji="0" lang="en-US" altLang="zh-CN" sz="1800" dirty="0">
              <a:latin typeface="Times New Roman" panose="02020603050405020304" pitchFamily="18" charset="0"/>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3.3.3 </a:t>
            </a:r>
            <a:r>
              <a:rPr lang="zh-CN" altLang="zh-CN" dirty="0"/>
              <a:t>功能分析与评价</a:t>
            </a:r>
            <a:endParaRPr lang="zh-CN" altLang="en-US" dirty="0"/>
          </a:p>
        </p:txBody>
      </p:sp>
      <p:sp>
        <p:nvSpPr>
          <p:cNvPr id="5" name="矩形 4"/>
          <p:cNvSpPr/>
          <p:nvPr/>
        </p:nvSpPr>
        <p:spPr>
          <a:xfrm>
            <a:off x="3175" y="1677194"/>
            <a:ext cx="12192000" cy="3212042"/>
          </a:xfrm>
          <a:prstGeom prst="rect">
            <a:avLst/>
          </a:prstGeom>
          <a:solidFill>
            <a:srgbClr val="74B83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6" name="内容占位符 4"/>
          <p:cNvSpPr txBox="1"/>
          <p:nvPr/>
        </p:nvSpPr>
        <p:spPr>
          <a:xfrm>
            <a:off x="638231" y="1846430"/>
            <a:ext cx="10949795" cy="2064368"/>
          </a:xfrm>
          <a:prstGeom prst="rect">
            <a:avLst/>
          </a:prstGeom>
        </p:spPr>
        <p:txBody>
          <a:bodyPr vert="horz" lIns="91440" tIns="45720" rIns="91440" bIns="45720" rtlCol="0">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zh-CN" sz="2400" dirty="0">
                <a:solidFill>
                  <a:schemeClr val="bg1"/>
                </a:solidFill>
              </a:rPr>
              <a:t>功能分析是价值功能活动的核心和基本内容，是指通过分析信息资料，用动词与名词的组合简明</a:t>
            </a:r>
            <a:r>
              <a:rPr lang="zh-CN" altLang="en-US" sz="2400" dirty="0">
                <a:solidFill>
                  <a:schemeClr val="bg1"/>
                </a:solidFill>
              </a:rPr>
              <a:t>准确地</a:t>
            </a:r>
            <a:r>
              <a:rPr lang="zh-CN" altLang="zh-CN" sz="2400" dirty="0">
                <a:solidFill>
                  <a:schemeClr val="bg1"/>
                </a:solidFill>
              </a:rPr>
              <a:t>表达各对象的功能，明确功能特性要求，并绘制功能系统图。功能分析主要包括功能定义与功能整理两方面内容。</a:t>
            </a:r>
          </a:p>
          <a:p>
            <a:pPr>
              <a:lnSpc>
                <a:spcPct val="150000"/>
              </a:lnSpc>
            </a:pPr>
            <a:r>
              <a:rPr lang="zh-CN" altLang="zh-CN" sz="2400" dirty="0">
                <a:solidFill>
                  <a:schemeClr val="bg1"/>
                </a:solidFill>
              </a:rPr>
              <a:t>功能定义是指对价值工程对象及其组成部分的功能做明确的表述，要求能明确功能的本质，限定功能的内容，并能与其他功能的概念区别开来。</a:t>
            </a:r>
            <a:endParaRPr lang="zh-CN" altLang="en-US" sz="2400" dirty="0">
              <a:solidFill>
                <a:schemeClr val="bg1"/>
              </a:solidFill>
              <a:ea typeface="黑体" panose="02010609060101010101" pitchFamily="2" charset="-122"/>
            </a:endParaRPr>
          </a:p>
        </p:txBody>
      </p:sp>
      <p:sp>
        <p:nvSpPr>
          <p:cNvPr id="7" name="矩形 6"/>
          <p:cNvSpPr/>
          <p:nvPr/>
        </p:nvSpPr>
        <p:spPr>
          <a:xfrm>
            <a:off x="0" y="5868194"/>
            <a:ext cx="12195175" cy="989805"/>
          </a:xfrm>
          <a:prstGeom prst="rect">
            <a:avLst/>
          </a:prstGeom>
          <a:solidFill>
            <a:srgbClr val="DDDDDD">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grpSp>
        <p:nvGrpSpPr>
          <p:cNvPr id="8" name="组合 7"/>
          <p:cNvGrpSpPr/>
          <p:nvPr/>
        </p:nvGrpSpPr>
        <p:grpSpPr>
          <a:xfrm flipH="1">
            <a:off x="9003938" y="4992480"/>
            <a:ext cx="3229725" cy="1301644"/>
            <a:chOff x="-8805" y="5407865"/>
            <a:chExt cx="3213509" cy="1301644"/>
          </a:xfrm>
        </p:grpSpPr>
        <p:sp>
          <p:nvSpPr>
            <p:cNvPr id="9" name="矩形 8"/>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矩形 17"/>
          <p:cNvSpPr/>
          <p:nvPr/>
        </p:nvSpPr>
        <p:spPr>
          <a:xfrm>
            <a:off x="-5219" y="6709072"/>
            <a:ext cx="12195175" cy="120244"/>
          </a:xfrm>
          <a:prstGeom prst="rect">
            <a:avLst/>
          </a:prstGeom>
          <a:solidFill>
            <a:srgbClr val="1157AB">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sp>
        <p:nvSpPr>
          <p:cNvPr id="4" name="灯片编号占位符 3">
            <a:extLst>
              <a:ext uri="{FF2B5EF4-FFF2-40B4-BE49-F238E27FC236}">
                <a16:creationId xmlns:a16="http://schemas.microsoft.com/office/drawing/2014/main" id="{8B3AE1AB-8749-4B75-8368-4A5F2561E9A8}"/>
              </a:ext>
            </a:extLst>
          </p:cNvPr>
          <p:cNvSpPr>
            <a:spLocks noGrp="1"/>
          </p:cNvSpPr>
          <p:nvPr>
            <p:ph type="sldNum" sz="quarter" idx="12"/>
          </p:nvPr>
        </p:nvSpPr>
        <p:spPr/>
        <p:txBody>
          <a:bodyPr/>
          <a:lstStyle/>
          <a:p>
            <a:fld id="{B6F15528-21DE-4FAA-801E-634DDDAF4B2B}" type="slidenum">
              <a:rPr lang="en-US" smtClean="0"/>
              <a:t>261</a:t>
            </a:fld>
            <a:endParaRPr lang="en-US" dirty="0"/>
          </a:p>
        </p:txBody>
      </p:sp>
      <p:sp>
        <p:nvSpPr>
          <p:cNvPr id="19" name="灯片编号占位符 8">
            <a:extLst>
              <a:ext uri="{FF2B5EF4-FFF2-40B4-BE49-F238E27FC236}">
                <a16:creationId xmlns:a16="http://schemas.microsoft.com/office/drawing/2014/main" id="{9F63D1A1-54EA-424C-BF19-1F746E46E81D}"/>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261</a:t>
            </a:fld>
            <a:endParaRPr kumimoji="0" lang="en-US" altLang="zh-CN" sz="1800" dirty="0">
              <a:latin typeface="Times New Roman" panose="02020603050405020304" pitchFamily="18" charset="0"/>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3.3.3 </a:t>
            </a:r>
            <a:r>
              <a:rPr lang="zh-CN" altLang="zh-CN" dirty="0"/>
              <a:t>功能分析与评价</a:t>
            </a:r>
            <a:endParaRPr lang="zh-CN" altLang="en-US" dirty="0"/>
          </a:p>
        </p:txBody>
      </p:sp>
      <p:sp>
        <p:nvSpPr>
          <p:cNvPr id="7" name="矩形 6"/>
          <p:cNvSpPr/>
          <p:nvPr/>
        </p:nvSpPr>
        <p:spPr>
          <a:xfrm>
            <a:off x="0" y="5868194"/>
            <a:ext cx="12195175" cy="989805"/>
          </a:xfrm>
          <a:prstGeom prst="rect">
            <a:avLst/>
          </a:prstGeom>
          <a:solidFill>
            <a:srgbClr val="DDDDDD">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grpSp>
        <p:nvGrpSpPr>
          <p:cNvPr id="8" name="组合 7"/>
          <p:cNvGrpSpPr/>
          <p:nvPr/>
        </p:nvGrpSpPr>
        <p:grpSpPr>
          <a:xfrm flipH="1">
            <a:off x="155575" y="5407428"/>
            <a:ext cx="3229725" cy="1301644"/>
            <a:chOff x="-8805" y="5407865"/>
            <a:chExt cx="3213509" cy="1301644"/>
          </a:xfrm>
        </p:grpSpPr>
        <p:sp>
          <p:nvSpPr>
            <p:cNvPr id="9" name="矩形 8"/>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矩形 17"/>
          <p:cNvSpPr/>
          <p:nvPr/>
        </p:nvSpPr>
        <p:spPr>
          <a:xfrm>
            <a:off x="-5219" y="6709072"/>
            <a:ext cx="12195175" cy="120244"/>
          </a:xfrm>
          <a:prstGeom prst="rect">
            <a:avLst/>
          </a:prstGeom>
          <a:solidFill>
            <a:srgbClr val="1157AB">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sp>
        <p:nvSpPr>
          <p:cNvPr id="19" name="内容占位符 3"/>
          <p:cNvSpPr>
            <a:spLocks noGrp="1"/>
          </p:cNvSpPr>
          <p:nvPr>
            <p:ph idx="13"/>
          </p:nvPr>
        </p:nvSpPr>
        <p:spPr>
          <a:xfrm>
            <a:off x="841375" y="984137"/>
            <a:ext cx="10747058" cy="464458"/>
          </a:xfrm>
        </p:spPr>
        <p:txBody>
          <a:bodyPr>
            <a:normAutofit/>
          </a:bodyPr>
          <a:lstStyle/>
          <a:p>
            <a:r>
              <a:rPr lang="zh-CN" altLang="zh-CN" b="1" dirty="0"/>
              <a:t>功能整理的步骤如下：</a:t>
            </a:r>
            <a:endParaRPr lang="zh-CN" altLang="en-US" b="1" dirty="0"/>
          </a:p>
        </p:txBody>
      </p:sp>
      <p:cxnSp>
        <p:nvCxnSpPr>
          <p:cNvPr id="20" name="直接连接符 19"/>
          <p:cNvCxnSpPr/>
          <p:nvPr/>
        </p:nvCxnSpPr>
        <p:spPr>
          <a:xfrm>
            <a:off x="0" y="1524794"/>
            <a:ext cx="12191999" cy="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矩形 2"/>
              <p:cNvSpPr/>
              <p:nvPr/>
            </p:nvSpPr>
            <p:spPr>
              <a:xfrm>
                <a:off x="870162" y="1723667"/>
                <a:ext cx="6099175" cy="3323987"/>
              </a:xfrm>
              <a:prstGeom prst="rect">
                <a:avLst/>
              </a:prstGeom>
            </p:spPr>
            <p:txBody>
              <a:bodyPr>
                <a:spAutoFit/>
              </a:bodyPr>
              <a:lstStyle/>
              <a:p>
                <a:pPr marL="457200" lvl="0" indent="-457200">
                  <a:lnSpc>
                    <a:spcPct val="150000"/>
                  </a:lnSpc>
                  <a:buFont typeface="+mj-ea"/>
                  <a:buAutoNum type="circleNumDbPlain"/>
                </a:pPr>
                <a:r>
                  <a:rPr lang="zh-CN" altLang="zh-CN" sz="2000" dirty="0"/>
                  <a:t>分析出软件产品的基本功能与辅助功能；</a:t>
                </a:r>
              </a:p>
              <a:p>
                <a:pPr marL="457200" lvl="0" indent="-457200">
                  <a:lnSpc>
                    <a:spcPct val="150000"/>
                  </a:lnSpc>
                  <a:buFont typeface="+mj-ea"/>
                  <a:buAutoNum type="circleNumDbPlain"/>
                </a:pPr>
                <a:r>
                  <a:rPr lang="zh-CN" altLang="zh-CN" sz="2000" dirty="0"/>
                  <a:t>明确功能的上下位与并列关系；</a:t>
                </a:r>
              </a:p>
              <a:p>
                <a:pPr marL="457200" indent="-457200">
                  <a:lnSpc>
                    <a:spcPct val="150000"/>
                  </a:lnSpc>
                  <a:buFont typeface="+mj-ea"/>
                  <a:buAutoNum type="circleNumDbPlain"/>
                </a:pPr>
                <a:r>
                  <a:rPr lang="zh-CN" altLang="zh-CN" sz="2000" dirty="0"/>
                  <a:t>排列功能系统图，如图</a:t>
                </a:r>
                <a:r>
                  <a:rPr lang="en-US" altLang="zh-CN" sz="2000" dirty="0"/>
                  <a:t>3-5</a:t>
                </a:r>
                <a:r>
                  <a:rPr lang="zh-CN" altLang="zh-CN" sz="2000" dirty="0"/>
                  <a:t>所示</a:t>
                </a:r>
                <a:r>
                  <a:rPr lang="zh-CN" altLang="en-US" sz="2000" dirty="0"/>
                  <a:t>：</a:t>
                </a:r>
                <a:endParaRPr lang="en-US" altLang="zh-CN" sz="2000" dirty="0"/>
              </a:p>
              <a:p>
                <a:pPr>
                  <a:lnSpc>
                    <a:spcPct val="150000"/>
                  </a:lnSpc>
                </a:pPr>
                <a:r>
                  <a:rPr lang="zh-CN" altLang="zh-CN" sz="2000" dirty="0"/>
                  <a:t>通过功能定义与功能整理，明确了用户所要求的软件功能，还需要对功能进行定量分析，确定重点改善的功能，即功能评价需要解决的问题。成本期望改善值</a:t>
                </a:r>
                <a14:m>
                  <m:oMath xmlns:m="http://schemas.openxmlformats.org/officeDocument/2006/math">
                    <m:r>
                      <a:rPr lang="en-US" altLang="zh-CN" sz="2000">
                        <a:latin typeface="Cambria Math" panose="02040503050406030204"/>
                      </a:rPr>
                      <m:t>∆</m:t>
                    </m:r>
                    <m:r>
                      <m:rPr>
                        <m:sty m:val="p"/>
                      </m:rPr>
                      <a:rPr lang="en-US" altLang="zh-CN" sz="2000">
                        <a:latin typeface="Cambria Math" panose="02040503050406030204"/>
                      </a:rPr>
                      <m:t>C</m:t>
                    </m:r>
                  </m:oMath>
                </a14:m>
                <a:r>
                  <a:rPr lang="zh-CN" altLang="zh-CN" sz="2000" dirty="0"/>
                  <a:t>的计算公式为</a:t>
                </a:r>
                <a:r>
                  <a:rPr lang="zh-CN" altLang="en-US" sz="2000" dirty="0"/>
                  <a:t>：</a:t>
                </a:r>
              </a:p>
            </p:txBody>
          </p:sp>
        </mc:Choice>
        <mc:Fallback xmlns="">
          <p:sp>
            <p:nvSpPr>
              <p:cNvPr id="3" name="矩形 2"/>
              <p:cNvSpPr>
                <a:spLocks noRot="1" noChangeAspect="1" noMove="1" noResize="1" noEditPoints="1" noAdjustHandles="1" noChangeArrowheads="1" noChangeShapeType="1" noTextEdit="1"/>
              </p:cNvSpPr>
              <p:nvPr/>
            </p:nvSpPr>
            <p:spPr>
              <a:xfrm>
                <a:off x="870162" y="1723667"/>
                <a:ext cx="6099175" cy="3323987"/>
              </a:xfrm>
              <a:prstGeom prst="rect">
                <a:avLst/>
              </a:prstGeom>
              <a:blipFill rotWithShape="1">
                <a:blip r:embed="rId2"/>
                <a:stretch>
                  <a:fillRect l="-3" t="-8" r="3" b="1"/>
                </a:stretch>
              </a:blipFill>
            </p:spPr>
            <p:txBody>
              <a:bodyPr/>
              <a:lstStyle/>
              <a:p>
                <a:r>
                  <a:rPr lang="zh-CN" altLang="en-US">
                    <a:noFill/>
                  </a:rPr>
                  <a:t> </a:t>
                </a:r>
              </a:p>
            </p:txBody>
          </p:sp>
        </mc:Fallback>
      </mc:AlternateContent>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0559" y="4572794"/>
            <a:ext cx="1585452"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矩形 3"/>
              <p:cNvSpPr/>
              <p:nvPr/>
            </p:nvSpPr>
            <p:spPr>
              <a:xfrm>
                <a:off x="774422" y="5159209"/>
                <a:ext cx="7207700" cy="369332"/>
              </a:xfrm>
              <a:prstGeom prst="rect">
                <a:avLst/>
              </a:prstGeom>
            </p:spPr>
            <p:txBody>
              <a:bodyPr wrap="square">
                <a:spAutoFit/>
              </a:bodyPr>
              <a:lstStyle/>
              <a:p>
                <a14:m>
                  <m:oMath xmlns:m="http://schemas.openxmlformats.org/officeDocument/2006/math">
                    <m:r>
                      <a:rPr lang="en-US" altLang="zh-CN" sz="1800">
                        <a:latin typeface="Cambria Math" panose="02040503050406030204"/>
                      </a:rPr>
                      <m:t>∆</m:t>
                    </m:r>
                    <m:r>
                      <m:rPr>
                        <m:sty m:val="p"/>
                      </m:rPr>
                      <a:rPr lang="en-US" altLang="zh-CN" sz="1800">
                        <a:latin typeface="Cambria Math" panose="02040503050406030204"/>
                      </a:rPr>
                      <m:t>C</m:t>
                    </m:r>
                  </m:oMath>
                </a14:m>
                <a:r>
                  <a:rPr lang="zh-CN" altLang="zh-CN" sz="1800" dirty="0"/>
                  <a:t>表示成本期望改善值，</a:t>
                </a:r>
                <a:r>
                  <a:rPr lang="en-US" altLang="zh-CN" sz="1800" dirty="0"/>
                  <a:t>C</a:t>
                </a:r>
                <a:r>
                  <a:rPr lang="zh-CN" altLang="zh-CN" sz="1800" dirty="0"/>
                  <a:t>表示软件实现成本，</a:t>
                </a:r>
                <a:r>
                  <a:rPr lang="en-US" altLang="zh-CN" sz="1800" dirty="0"/>
                  <a:t>F</a:t>
                </a:r>
                <a:r>
                  <a:rPr lang="zh-CN" altLang="zh-CN" sz="1800" dirty="0"/>
                  <a:t>表示软件功能评价值</a:t>
                </a:r>
                <a:endParaRPr lang="zh-CN" altLang="en-US" sz="1800" dirty="0"/>
              </a:p>
            </p:txBody>
          </p:sp>
        </mc:Choice>
        <mc:Fallback xmlns="">
          <p:sp>
            <p:nvSpPr>
              <p:cNvPr id="4" name="矩形 3"/>
              <p:cNvSpPr>
                <a:spLocks noRot="1" noChangeAspect="1" noMove="1" noResize="1" noEditPoints="1" noAdjustHandles="1" noChangeArrowheads="1" noChangeShapeType="1" noTextEdit="1"/>
              </p:cNvSpPr>
              <p:nvPr/>
            </p:nvSpPr>
            <p:spPr>
              <a:xfrm>
                <a:off x="774422" y="5159209"/>
                <a:ext cx="7207700" cy="369332"/>
              </a:xfrm>
              <a:prstGeom prst="rect">
                <a:avLst/>
              </a:prstGeom>
              <a:blipFill rotWithShape="1">
                <a:blip r:embed="rId4"/>
                <a:stretch>
                  <a:fillRect l="-5" t="-127" r="2" b="63"/>
                </a:stretch>
              </a:blipFill>
            </p:spPr>
            <p:txBody>
              <a:bodyPr/>
              <a:lstStyle/>
              <a:p>
                <a:r>
                  <a:rPr lang="zh-CN" altLang="en-US">
                    <a:noFill/>
                  </a:rPr>
                  <a:t> </a:t>
                </a:r>
              </a:p>
            </p:txBody>
          </p:sp>
        </mc:Fallback>
      </mc:AlternateContent>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2175" y="1623535"/>
            <a:ext cx="4191000" cy="352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灯片编号占位符 5">
            <a:extLst>
              <a:ext uri="{FF2B5EF4-FFF2-40B4-BE49-F238E27FC236}">
                <a16:creationId xmlns:a16="http://schemas.microsoft.com/office/drawing/2014/main" id="{891E030F-4E26-4A17-8FFA-FA478B894A47}"/>
              </a:ext>
            </a:extLst>
          </p:cNvPr>
          <p:cNvSpPr>
            <a:spLocks noGrp="1"/>
          </p:cNvSpPr>
          <p:nvPr>
            <p:ph type="sldNum" sz="quarter" idx="12"/>
          </p:nvPr>
        </p:nvSpPr>
        <p:spPr/>
        <p:txBody>
          <a:bodyPr/>
          <a:lstStyle/>
          <a:p>
            <a:fld id="{B6F15528-21DE-4FAA-801E-634DDDAF4B2B}" type="slidenum">
              <a:rPr lang="en-US" smtClean="0"/>
              <a:t>262</a:t>
            </a:fld>
            <a:endParaRPr lang="en-US" dirty="0"/>
          </a:p>
        </p:txBody>
      </p:sp>
      <p:sp>
        <p:nvSpPr>
          <p:cNvPr id="22" name="灯片编号占位符 8">
            <a:extLst>
              <a:ext uri="{FF2B5EF4-FFF2-40B4-BE49-F238E27FC236}">
                <a16:creationId xmlns:a16="http://schemas.microsoft.com/office/drawing/2014/main" id="{E0045A20-DCB0-48A4-88F9-3E263A281FE1}"/>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262</a:t>
            </a:fld>
            <a:endParaRPr kumimoji="0" lang="en-US" altLang="zh-CN" sz="1800" dirty="0">
              <a:latin typeface="Times New Roman" panose="02020603050405020304" pitchFamily="18" charset="0"/>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3.3.4 </a:t>
            </a:r>
            <a:r>
              <a:rPr lang="zh-CN" altLang="en-US" dirty="0"/>
              <a:t>挣值管理</a:t>
            </a:r>
          </a:p>
        </p:txBody>
      </p:sp>
      <p:sp>
        <p:nvSpPr>
          <p:cNvPr id="5" name="矩形 4"/>
          <p:cNvSpPr/>
          <p:nvPr/>
        </p:nvSpPr>
        <p:spPr>
          <a:xfrm>
            <a:off x="6350" y="1720910"/>
            <a:ext cx="12192000" cy="3284805"/>
          </a:xfrm>
          <a:prstGeom prst="rect">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6" name="内容占位符 4"/>
          <p:cNvSpPr txBox="1"/>
          <p:nvPr/>
        </p:nvSpPr>
        <p:spPr>
          <a:xfrm>
            <a:off x="754787" y="1829594"/>
            <a:ext cx="10949795" cy="2064368"/>
          </a:xfrm>
          <a:prstGeom prst="rect">
            <a:avLst/>
          </a:prstGeom>
        </p:spPr>
        <p:txBody>
          <a:bodyPr vert="horz" lIns="91440" tIns="45720" rIns="91440" bIns="45720" rtlCol="0">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50000"/>
              </a:lnSpc>
              <a:buNone/>
            </a:pPr>
            <a:r>
              <a:rPr lang="en-US" altLang="zh-CN" sz="2800" dirty="0">
                <a:solidFill>
                  <a:schemeClr val="bg1"/>
                </a:solidFill>
              </a:rPr>
              <a:t>        </a:t>
            </a:r>
            <a:r>
              <a:rPr lang="zh-CN" altLang="zh-CN" sz="2800" dirty="0">
                <a:solidFill>
                  <a:schemeClr val="bg1"/>
                </a:solidFill>
              </a:rPr>
              <a:t>挣值分析方法的基本思想就是通过引进一个中间变量，即“挣值”，来帮助项目管理者分析项目的成本与工期的变动情况并给出相应的信息，以便项目管理者能对项目成本的发展趋势做出科学的预测与判断，并提出相应的对策。</a:t>
            </a:r>
            <a:endParaRPr lang="zh-CN" altLang="en-US" sz="2800" dirty="0">
              <a:solidFill>
                <a:schemeClr val="bg1"/>
              </a:solidFill>
              <a:ea typeface="黑体" panose="02010609060101010101" pitchFamily="2" charset="-122"/>
            </a:endParaRPr>
          </a:p>
        </p:txBody>
      </p:sp>
      <p:sp>
        <p:nvSpPr>
          <p:cNvPr id="17" name="矩形 16"/>
          <p:cNvSpPr/>
          <p:nvPr/>
        </p:nvSpPr>
        <p:spPr>
          <a:xfrm>
            <a:off x="0" y="5868194"/>
            <a:ext cx="12195175" cy="989805"/>
          </a:xfrm>
          <a:prstGeom prst="rect">
            <a:avLst/>
          </a:prstGeom>
          <a:solidFill>
            <a:srgbClr val="DDDDDD">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grpSp>
        <p:nvGrpSpPr>
          <p:cNvPr id="7" name="组合 6"/>
          <p:cNvGrpSpPr/>
          <p:nvPr/>
        </p:nvGrpSpPr>
        <p:grpSpPr>
          <a:xfrm flipH="1">
            <a:off x="8925751" y="5335652"/>
            <a:ext cx="3203575" cy="1301644"/>
            <a:chOff x="-8805" y="5407865"/>
            <a:chExt cx="3213509" cy="1301644"/>
          </a:xfrm>
        </p:grpSpPr>
        <p:sp>
          <p:nvSpPr>
            <p:cNvPr id="8" name="矩形 7"/>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灯片编号占位符 3">
            <a:extLst>
              <a:ext uri="{FF2B5EF4-FFF2-40B4-BE49-F238E27FC236}">
                <a16:creationId xmlns:a16="http://schemas.microsoft.com/office/drawing/2014/main" id="{5F4B0A8A-2600-4919-A026-CA9E39A98B73}"/>
              </a:ext>
            </a:extLst>
          </p:cNvPr>
          <p:cNvSpPr>
            <a:spLocks noGrp="1"/>
          </p:cNvSpPr>
          <p:nvPr>
            <p:ph type="sldNum" sz="quarter" idx="12"/>
          </p:nvPr>
        </p:nvSpPr>
        <p:spPr/>
        <p:txBody>
          <a:bodyPr/>
          <a:lstStyle/>
          <a:p>
            <a:fld id="{B6F15528-21DE-4FAA-801E-634DDDAF4B2B}" type="slidenum">
              <a:rPr lang="en-US" smtClean="0"/>
              <a:t>263</a:t>
            </a:fld>
            <a:endParaRPr lang="en-US" dirty="0"/>
          </a:p>
        </p:txBody>
      </p:sp>
      <p:sp>
        <p:nvSpPr>
          <p:cNvPr id="18" name="灯片编号占位符 8">
            <a:extLst>
              <a:ext uri="{FF2B5EF4-FFF2-40B4-BE49-F238E27FC236}">
                <a16:creationId xmlns:a16="http://schemas.microsoft.com/office/drawing/2014/main" id="{4DA129F9-24E1-4A2F-8DE1-C84BFCD3F6AA}"/>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263</a:t>
            </a:fld>
            <a:endParaRPr kumimoji="0" lang="en-US" altLang="zh-CN" sz="1800" dirty="0">
              <a:latin typeface="Times New Roman" panose="02020603050405020304" pitchFamily="18" charset="0"/>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3.3.4 </a:t>
            </a:r>
            <a:r>
              <a:rPr lang="zh-CN" altLang="en-US" dirty="0"/>
              <a:t>挣值管理</a:t>
            </a:r>
          </a:p>
        </p:txBody>
      </p:sp>
      <p:sp>
        <p:nvSpPr>
          <p:cNvPr id="3" name="内容占位符 2"/>
          <p:cNvSpPr>
            <a:spLocks noGrp="1"/>
          </p:cNvSpPr>
          <p:nvPr>
            <p:ph idx="1"/>
          </p:nvPr>
        </p:nvSpPr>
        <p:spPr>
          <a:xfrm>
            <a:off x="606741" y="1770230"/>
            <a:ext cx="10978515" cy="4478964"/>
          </a:xfrm>
        </p:spPr>
        <p:txBody>
          <a:bodyPr>
            <a:normAutofit/>
          </a:bodyPr>
          <a:lstStyle/>
          <a:p>
            <a:pPr marL="0" indent="0">
              <a:buNone/>
            </a:pPr>
            <a:r>
              <a:rPr lang="zh-CN" altLang="en-US" dirty="0">
                <a:solidFill>
                  <a:schemeClr val="tx1"/>
                </a:solidFill>
              </a:rPr>
              <a:t>（</a:t>
            </a:r>
            <a:r>
              <a:rPr lang="en-US" altLang="zh-CN" dirty="0">
                <a:solidFill>
                  <a:schemeClr val="tx1"/>
                </a:solidFill>
              </a:rPr>
              <a:t>1</a:t>
            </a:r>
            <a:r>
              <a:rPr lang="zh-CN" altLang="en-US" dirty="0">
                <a:solidFill>
                  <a:schemeClr val="tx1"/>
                </a:solidFill>
              </a:rPr>
              <a:t>）</a:t>
            </a:r>
            <a:r>
              <a:rPr lang="zh-CN" altLang="zh-CN" dirty="0">
                <a:solidFill>
                  <a:schemeClr val="tx1"/>
                </a:solidFill>
              </a:rPr>
              <a:t>计划价值（</a:t>
            </a:r>
            <a:r>
              <a:rPr lang="en-US" altLang="zh-CN" dirty="0">
                <a:solidFill>
                  <a:schemeClr val="tx1"/>
                </a:solidFill>
              </a:rPr>
              <a:t>PV</a:t>
            </a:r>
            <a:r>
              <a:rPr lang="zh-CN" altLang="zh-CN" dirty="0">
                <a:solidFill>
                  <a:schemeClr val="tx1"/>
                </a:solidFill>
              </a:rPr>
              <a:t>，</a:t>
            </a:r>
            <a:r>
              <a:rPr lang="en-US" altLang="zh-CN" dirty="0">
                <a:solidFill>
                  <a:schemeClr val="tx1"/>
                </a:solidFill>
              </a:rPr>
              <a:t>Plan Value</a:t>
            </a:r>
            <a:r>
              <a:rPr lang="zh-CN" altLang="zh-CN" dirty="0">
                <a:solidFill>
                  <a:schemeClr val="tx1"/>
                </a:solidFill>
              </a:rPr>
              <a:t>），指为计划工作分配的经批准的预算</a:t>
            </a:r>
            <a:endParaRPr lang="en-US" altLang="zh-CN" dirty="0">
              <a:solidFill>
                <a:schemeClr val="tx1"/>
              </a:solidFill>
            </a:endParaRPr>
          </a:p>
          <a:p>
            <a:pPr marL="0" indent="0">
              <a:buNone/>
            </a:pPr>
            <a:r>
              <a:rPr lang="zh-CN" altLang="en-US" dirty="0">
                <a:solidFill>
                  <a:schemeClr val="tx1"/>
                </a:solidFill>
              </a:rPr>
              <a:t>（</a:t>
            </a:r>
            <a:r>
              <a:rPr lang="en-US" altLang="zh-CN" dirty="0">
                <a:solidFill>
                  <a:schemeClr val="tx1"/>
                </a:solidFill>
              </a:rPr>
              <a:t>2</a:t>
            </a:r>
            <a:r>
              <a:rPr lang="zh-CN" altLang="en-US" dirty="0">
                <a:solidFill>
                  <a:schemeClr val="tx1"/>
                </a:solidFill>
              </a:rPr>
              <a:t>）</a:t>
            </a:r>
            <a:r>
              <a:rPr lang="zh-CN" altLang="zh-CN" dirty="0">
                <a:solidFill>
                  <a:schemeClr val="tx1"/>
                </a:solidFill>
              </a:rPr>
              <a:t>实际成本（</a:t>
            </a:r>
            <a:r>
              <a:rPr lang="en-US" altLang="zh-CN" dirty="0">
                <a:solidFill>
                  <a:schemeClr val="tx1"/>
                </a:solidFill>
              </a:rPr>
              <a:t>AC</a:t>
            </a:r>
            <a:r>
              <a:rPr lang="zh-CN" altLang="zh-CN" dirty="0">
                <a:solidFill>
                  <a:schemeClr val="tx1"/>
                </a:solidFill>
              </a:rPr>
              <a:t>，</a:t>
            </a:r>
            <a:r>
              <a:rPr lang="en-US" altLang="zh-CN" dirty="0">
                <a:solidFill>
                  <a:schemeClr val="tx1"/>
                </a:solidFill>
              </a:rPr>
              <a:t>Actual  Cost</a:t>
            </a:r>
            <a:r>
              <a:rPr lang="zh-CN" altLang="zh-CN" dirty="0">
                <a:solidFill>
                  <a:schemeClr val="tx1"/>
                </a:solidFill>
              </a:rPr>
              <a:t>），指在给定时间内，执行某活动实际发生的成本</a:t>
            </a:r>
            <a:endParaRPr lang="en-US" altLang="zh-CN" dirty="0">
              <a:solidFill>
                <a:schemeClr val="tx1"/>
              </a:solidFill>
            </a:endParaRPr>
          </a:p>
          <a:p>
            <a:pPr marL="0" indent="0">
              <a:buNone/>
            </a:pPr>
            <a:r>
              <a:rPr lang="zh-CN" altLang="en-US" dirty="0">
                <a:solidFill>
                  <a:schemeClr val="tx1"/>
                </a:solidFill>
              </a:rPr>
              <a:t>（</a:t>
            </a:r>
            <a:r>
              <a:rPr lang="en-US" altLang="zh-CN" dirty="0">
                <a:solidFill>
                  <a:schemeClr val="tx1"/>
                </a:solidFill>
              </a:rPr>
              <a:t>3</a:t>
            </a:r>
            <a:r>
              <a:rPr lang="zh-CN" altLang="en-US" dirty="0">
                <a:solidFill>
                  <a:schemeClr val="tx1"/>
                </a:solidFill>
              </a:rPr>
              <a:t>）</a:t>
            </a:r>
            <a:r>
              <a:rPr lang="zh-CN" altLang="zh-CN" dirty="0">
                <a:solidFill>
                  <a:schemeClr val="tx1"/>
                </a:solidFill>
              </a:rPr>
              <a:t>挣值（</a:t>
            </a:r>
            <a:r>
              <a:rPr lang="en-US" altLang="zh-CN" dirty="0">
                <a:solidFill>
                  <a:schemeClr val="tx1"/>
                </a:solidFill>
              </a:rPr>
              <a:t>EV</a:t>
            </a:r>
            <a:r>
              <a:rPr lang="zh-CN" altLang="zh-CN" dirty="0">
                <a:solidFill>
                  <a:schemeClr val="tx1"/>
                </a:solidFill>
              </a:rPr>
              <a:t>，</a:t>
            </a:r>
            <a:r>
              <a:rPr lang="en-US" altLang="zh-CN" dirty="0">
                <a:solidFill>
                  <a:schemeClr val="tx1"/>
                </a:solidFill>
              </a:rPr>
              <a:t>Earned Value</a:t>
            </a:r>
            <a:r>
              <a:rPr lang="zh-CN" altLang="zh-CN" dirty="0">
                <a:solidFill>
                  <a:schemeClr val="tx1"/>
                </a:solidFill>
              </a:rPr>
              <a:t>），指对已完成工作的测量值，用该工作的批准预算来表示，是已完成工作经批准的预算，是客户认可的价值。</a:t>
            </a:r>
            <a:endParaRPr lang="en-US" altLang="zh-CN" dirty="0">
              <a:solidFill>
                <a:schemeClr val="tx1"/>
              </a:solidFill>
            </a:endParaRPr>
          </a:p>
          <a:p>
            <a:pPr marL="0" indent="0">
              <a:buNone/>
            </a:pPr>
            <a:r>
              <a:rPr lang="zh-CN" altLang="en-US" dirty="0">
                <a:solidFill>
                  <a:schemeClr val="tx1"/>
                </a:solidFill>
              </a:rPr>
              <a:t>（</a:t>
            </a:r>
            <a:r>
              <a:rPr lang="en-US" altLang="zh-CN" dirty="0">
                <a:solidFill>
                  <a:schemeClr val="tx1"/>
                </a:solidFill>
              </a:rPr>
              <a:t>4</a:t>
            </a:r>
            <a:r>
              <a:rPr lang="zh-CN" altLang="en-US" dirty="0">
                <a:solidFill>
                  <a:schemeClr val="tx1"/>
                </a:solidFill>
              </a:rPr>
              <a:t>）</a:t>
            </a:r>
            <a:r>
              <a:rPr lang="zh-CN" altLang="zh-CN" dirty="0">
                <a:solidFill>
                  <a:schemeClr val="tx1"/>
                </a:solidFill>
              </a:rPr>
              <a:t>完工预算（</a:t>
            </a:r>
            <a:r>
              <a:rPr lang="en-US" altLang="zh-CN" dirty="0">
                <a:solidFill>
                  <a:schemeClr val="tx1"/>
                </a:solidFill>
              </a:rPr>
              <a:t>BAC</a:t>
            </a:r>
            <a:r>
              <a:rPr lang="zh-CN" altLang="zh-CN" dirty="0">
                <a:solidFill>
                  <a:schemeClr val="tx1"/>
                </a:solidFill>
              </a:rPr>
              <a:t>，</a:t>
            </a:r>
            <a:r>
              <a:rPr lang="en-US" altLang="zh-CN" dirty="0">
                <a:solidFill>
                  <a:schemeClr val="tx1"/>
                </a:solidFill>
              </a:rPr>
              <a:t>Budget at Completion</a:t>
            </a:r>
            <a:r>
              <a:rPr lang="zh-CN" altLang="zh-CN" dirty="0">
                <a:solidFill>
                  <a:schemeClr val="tx1"/>
                </a:solidFill>
              </a:rPr>
              <a:t>）是项目的的总预算，除非已经批准变更，否则完工预算一般不会发生变化。</a:t>
            </a:r>
            <a:endParaRPr lang="en-US" altLang="zh-CN" dirty="0">
              <a:solidFill>
                <a:schemeClr val="tx1"/>
              </a:solidFill>
            </a:endParaRPr>
          </a:p>
          <a:p>
            <a:pPr marL="0" indent="0">
              <a:buNone/>
            </a:pPr>
            <a:endParaRPr lang="en-US" altLang="zh-CN" dirty="0">
              <a:solidFill>
                <a:schemeClr val="tx1"/>
              </a:solidFill>
            </a:endParaRPr>
          </a:p>
          <a:p>
            <a:pPr marL="0" indent="0">
              <a:buNone/>
            </a:pPr>
            <a:r>
              <a:rPr lang="zh-CN" altLang="zh-CN" dirty="0">
                <a:solidFill>
                  <a:schemeClr val="tx1"/>
                </a:solidFill>
              </a:rPr>
              <a:t>完工预算与计划价值、实际成本和</a:t>
            </a:r>
            <a:endParaRPr lang="en-US" altLang="zh-CN" dirty="0">
              <a:solidFill>
                <a:schemeClr val="tx1"/>
              </a:solidFill>
            </a:endParaRPr>
          </a:p>
          <a:p>
            <a:pPr marL="0" indent="0">
              <a:buNone/>
            </a:pPr>
            <a:r>
              <a:rPr lang="zh-CN" altLang="zh-CN" dirty="0">
                <a:solidFill>
                  <a:schemeClr val="tx1"/>
                </a:solidFill>
              </a:rPr>
              <a:t>挣值之间的关系</a:t>
            </a:r>
            <a:endParaRPr lang="en-US" altLang="zh-CN" dirty="0">
              <a:solidFill>
                <a:schemeClr val="tx1"/>
              </a:solidFill>
            </a:endParaRPr>
          </a:p>
          <a:p>
            <a:pPr marL="0" indent="0">
              <a:buNone/>
            </a:pPr>
            <a:endParaRPr lang="zh-CN" altLang="en-US" dirty="0">
              <a:solidFill>
                <a:schemeClr val="tx1"/>
              </a:solidFill>
            </a:endParaRPr>
          </a:p>
        </p:txBody>
      </p:sp>
      <p:sp>
        <p:nvSpPr>
          <p:cNvPr id="4" name="内容占位符 3"/>
          <p:cNvSpPr>
            <a:spLocks noGrp="1"/>
          </p:cNvSpPr>
          <p:nvPr>
            <p:ph idx="13"/>
          </p:nvPr>
        </p:nvSpPr>
        <p:spPr/>
        <p:txBody>
          <a:bodyPr>
            <a:normAutofit/>
          </a:bodyPr>
          <a:lstStyle/>
          <a:p>
            <a:r>
              <a:rPr lang="en-US" altLang="zh-CN" b="1" dirty="0"/>
              <a:t>1.  </a:t>
            </a:r>
            <a:r>
              <a:rPr lang="zh-CN" altLang="zh-CN" b="1" dirty="0"/>
              <a:t>挣值分析的基本概念</a:t>
            </a:r>
            <a:endParaRPr lang="zh-CN" altLang="en-US" b="1" dirty="0"/>
          </a:p>
        </p:txBody>
      </p:sp>
      <p:cxnSp>
        <p:nvCxnSpPr>
          <p:cNvPr id="5" name="直接连接符 4"/>
          <p:cNvCxnSpPr/>
          <p:nvPr/>
        </p:nvCxnSpPr>
        <p:spPr>
          <a:xfrm>
            <a:off x="0" y="1524794"/>
            <a:ext cx="12191999" cy="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6077038"/>
            <a:ext cx="12195175" cy="780961"/>
          </a:xfrm>
          <a:prstGeom prst="rect">
            <a:avLst/>
          </a:prstGeom>
          <a:solidFill>
            <a:srgbClr val="DDDDDD">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sp>
        <p:nvSpPr>
          <p:cNvPr id="8" name="矩形 7"/>
          <p:cNvSpPr/>
          <p:nvPr/>
        </p:nvSpPr>
        <p:spPr>
          <a:xfrm>
            <a:off x="-5219" y="6709072"/>
            <a:ext cx="12195175" cy="120244"/>
          </a:xfrm>
          <a:prstGeom prst="rect">
            <a:avLst/>
          </a:prstGeom>
          <a:solidFill>
            <a:srgbClr val="1157AB">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1375" y="4420394"/>
            <a:ext cx="5936202"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5" name="组合 24"/>
          <p:cNvGrpSpPr/>
          <p:nvPr/>
        </p:nvGrpSpPr>
        <p:grpSpPr>
          <a:xfrm flipH="1">
            <a:off x="9655270" y="5594146"/>
            <a:ext cx="2474055" cy="1043149"/>
            <a:chOff x="-8805" y="5407865"/>
            <a:chExt cx="3213509" cy="1301644"/>
          </a:xfrm>
        </p:grpSpPr>
        <p:sp>
          <p:nvSpPr>
            <p:cNvPr id="26" name="矩形 25"/>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灯片编号占位符 8">
            <a:extLst>
              <a:ext uri="{FF2B5EF4-FFF2-40B4-BE49-F238E27FC236}">
                <a16:creationId xmlns:a16="http://schemas.microsoft.com/office/drawing/2014/main" id="{C8EB2EE6-0B7B-4F08-A43A-D69A942D9340}"/>
              </a:ext>
            </a:extLst>
          </p:cNvPr>
          <p:cNvSpPr>
            <a:spLocks noGrp="1"/>
          </p:cNvSpPr>
          <p:nvPr>
            <p:ph type="sldNum" sz="quarter" idx="12"/>
          </p:nvPr>
        </p:nvSpPr>
        <p:spPr/>
        <p:txBody>
          <a:bodyPr/>
          <a:lstStyle/>
          <a:p>
            <a:fld id="{B6F15528-21DE-4FAA-801E-634DDDAF4B2B}" type="slidenum">
              <a:rPr lang="en-US" smtClean="0"/>
              <a:t>264</a:t>
            </a:fld>
            <a:endParaRPr lang="en-US" dirty="0"/>
          </a:p>
        </p:txBody>
      </p:sp>
      <p:sp>
        <p:nvSpPr>
          <p:cNvPr id="20" name="灯片编号占位符 8">
            <a:extLst>
              <a:ext uri="{FF2B5EF4-FFF2-40B4-BE49-F238E27FC236}">
                <a16:creationId xmlns:a16="http://schemas.microsoft.com/office/drawing/2014/main" id="{7BB7F3DE-CE1D-443D-A018-208D87994B7C}"/>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264</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122"/>
                                        </p:tgtEl>
                                        <p:attrNameLst>
                                          <p:attrName>style.visibility</p:attrName>
                                        </p:attrNameLst>
                                      </p:cBhvr>
                                      <p:to>
                                        <p:strVal val="visible"/>
                                      </p:to>
                                    </p:set>
                                    <p:anim calcmode="lin" valueType="num">
                                      <p:cBhvr additive="base">
                                        <p:cTn id="41" dur="500" fill="hold"/>
                                        <p:tgtEl>
                                          <p:spTgt spid="5122"/>
                                        </p:tgtEl>
                                        <p:attrNameLst>
                                          <p:attrName>ppt_x</p:attrName>
                                        </p:attrNameLst>
                                      </p:cBhvr>
                                      <p:tavLst>
                                        <p:tav tm="0">
                                          <p:val>
                                            <p:strVal val="#ppt_x"/>
                                          </p:val>
                                        </p:tav>
                                        <p:tav tm="100000">
                                          <p:val>
                                            <p:strVal val="#ppt_x"/>
                                          </p:val>
                                        </p:tav>
                                      </p:tavLst>
                                    </p:anim>
                                    <p:anim calcmode="lin" valueType="num">
                                      <p:cBhvr additive="base">
                                        <p:cTn id="42"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3.3.4 </a:t>
            </a:r>
            <a:r>
              <a:rPr lang="zh-CN" altLang="en-US" dirty="0"/>
              <a:t>挣值管理</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06741" y="1770230"/>
                <a:ext cx="10978515" cy="4478964"/>
              </a:xfrm>
            </p:spPr>
            <p:txBody>
              <a:bodyPr>
                <a:normAutofit/>
              </a:bodyPr>
              <a:lstStyle/>
              <a:p>
                <a:pPr marL="0" indent="0">
                  <a:buNone/>
                </a:pPr>
                <a:r>
                  <a:rPr lang="zh-CN" altLang="en-US" dirty="0">
                    <a:solidFill>
                      <a:schemeClr val="tx1"/>
                    </a:solidFill>
                  </a:rPr>
                  <a:t>（</a:t>
                </a:r>
                <a:r>
                  <a:rPr lang="en-US" altLang="zh-CN" dirty="0">
                    <a:solidFill>
                      <a:schemeClr val="tx1"/>
                    </a:solidFill>
                  </a:rPr>
                  <a:t>1</a:t>
                </a:r>
                <a:r>
                  <a:rPr lang="zh-CN" altLang="en-US" dirty="0">
                    <a:solidFill>
                      <a:schemeClr val="tx1"/>
                    </a:solidFill>
                  </a:rPr>
                  <a:t>）</a:t>
                </a:r>
                <a:r>
                  <a:rPr lang="zh-CN" altLang="zh-CN" dirty="0">
                    <a:solidFill>
                      <a:schemeClr val="tx1"/>
                    </a:solidFill>
                  </a:rPr>
                  <a:t>成本偏差（</a:t>
                </a:r>
                <a:r>
                  <a:rPr lang="en-US" altLang="zh-CN" dirty="0">
                    <a:solidFill>
                      <a:schemeClr val="tx1"/>
                    </a:solidFill>
                  </a:rPr>
                  <a:t>CV</a:t>
                </a:r>
                <a:r>
                  <a:rPr lang="zh-CN" altLang="zh-CN" dirty="0">
                    <a:solidFill>
                      <a:schemeClr val="tx1"/>
                    </a:solidFill>
                  </a:rPr>
                  <a:t>，</a:t>
                </a:r>
                <a:r>
                  <a:rPr lang="en-US" altLang="zh-CN" dirty="0">
                    <a:solidFill>
                      <a:schemeClr val="tx1"/>
                    </a:solidFill>
                  </a:rPr>
                  <a:t>Cost Variance</a:t>
                </a:r>
                <a:r>
                  <a:rPr lang="zh-CN" altLang="zh-CN" dirty="0">
                    <a:solidFill>
                      <a:schemeClr val="tx1"/>
                    </a:solidFill>
                  </a:rPr>
                  <a:t>），是一种测量成本绩效的指标，表示为挣值与实际成本之差，</a:t>
                </a:r>
                <a14:m>
                  <m:oMath xmlns:m="http://schemas.openxmlformats.org/officeDocument/2006/math">
                    <m:r>
                      <m:rPr>
                        <m:sty m:val="p"/>
                      </m:rPr>
                      <a:rPr lang="en-US" altLang="zh-CN">
                        <a:solidFill>
                          <a:schemeClr val="tx1"/>
                        </a:solidFill>
                        <a:latin typeface="Cambria Math" panose="02040503050406030204"/>
                      </a:rPr>
                      <m:t>CV</m:t>
                    </m:r>
                    <m:r>
                      <a:rPr lang="en-US" altLang="zh-CN">
                        <a:solidFill>
                          <a:schemeClr val="tx1"/>
                        </a:solidFill>
                        <a:latin typeface="Cambria Math" panose="02040503050406030204"/>
                      </a:rPr>
                      <m:t>=</m:t>
                    </m:r>
                    <m:r>
                      <m:rPr>
                        <m:sty m:val="p"/>
                      </m:rPr>
                      <a:rPr lang="en-US" altLang="zh-CN">
                        <a:solidFill>
                          <a:schemeClr val="tx1"/>
                        </a:solidFill>
                        <a:latin typeface="Cambria Math" panose="02040503050406030204"/>
                      </a:rPr>
                      <m:t>EV</m:t>
                    </m:r>
                    <m:r>
                      <a:rPr lang="en-US" altLang="zh-CN" i="1">
                        <a:solidFill>
                          <a:schemeClr val="tx1"/>
                        </a:solidFill>
                        <a:latin typeface="Cambria Math" panose="02040503050406030204"/>
                      </a:rPr>
                      <m:t>−</m:t>
                    </m:r>
                    <m:r>
                      <m:rPr>
                        <m:sty m:val="p"/>
                      </m:rPr>
                      <a:rPr lang="en-US" altLang="zh-CN">
                        <a:solidFill>
                          <a:schemeClr val="tx1"/>
                        </a:solidFill>
                        <a:latin typeface="Cambria Math" panose="02040503050406030204"/>
                      </a:rPr>
                      <m:t>AC</m:t>
                    </m:r>
                  </m:oMath>
                </a14:m>
                <a:endParaRPr lang="en-US" altLang="zh-CN" dirty="0">
                  <a:solidFill>
                    <a:schemeClr val="tx1"/>
                  </a:solidFill>
                </a:endParaRPr>
              </a:p>
              <a:p>
                <a:pPr marL="0" indent="0">
                  <a:buNone/>
                </a:pPr>
                <a:r>
                  <a:rPr lang="zh-CN" altLang="en-US" dirty="0">
                    <a:solidFill>
                      <a:schemeClr val="tx1"/>
                    </a:solidFill>
                  </a:rPr>
                  <a:t>（</a:t>
                </a:r>
                <a:r>
                  <a:rPr lang="en-US" altLang="zh-CN" dirty="0">
                    <a:solidFill>
                      <a:schemeClr val="tx1"/>
                    </a:solidFill>
                  </a:rPr>
                  <a:t>2</a:t>
                </a:r>
                <a:r>
                  <a:rPr lang="zh-CN" altLang="en-US" dirty="0">
                    <a:solidFill>
                      <a:schemeClr val="tx1"/>
                    </a:solidFill>
                  </a:rPr>
                  <a:t>）</a:t>
                </a:r>
                <a:r>
                  <a:rPr lang="zh-CN" altLang="zh-CN" dirty="0">
                    <a:solidFill>
                      <a:schemeClr val="tx1"/>
                    </a:solidFill>
                  </a:rPr>
                  <a:t>进度偏差（</a:t>
                </a:r>
                <a:r>
                  <a:rPr lang="en-US" altLang="zh-CN" dirty="0">
                    <a:solidFill>
                      <a:schemeClr val="tx1"/>
                    </a:solidFill>
                  </a:rPr>
                  <a:t>SV</a:t>
                </a:r>
                <a:r>
                  <a:rPr lang="zh-CN" altLang="zh-CN" dirty="0">
                    <a:solidFill>
                      <a:schemeClr val="tx1"/>
                    </a:solidFill>
                  </a:rPr>
                  <a:t>，</a:t>
                </a:r>
                <a:r>
                  <a:rPr lang="en-US" altLang="zh-CN" dirty="0">
                    <a:solidFill>
                      <a:schemeClr val="tx1"/>
                    </a:solidFill>
                  </a:rPr>
                  <a:t>Schedule Variance</a:t>
                </a:r>
                <a:r>
                  <a:rPr lang="zh-CN" altLang="zh-CN" dirty="0">
                    <a:solidFill>
                      <a:schemeClr val="tx1"/>
                    </a:solidFill>
                  </a:rPr>
                  <a:t>），是一种测量成本绩效的指标，表示为挣值与计划价值之差，</a:t>
                </a:r>
                <a14:m>
                  <m:oMath xmlns:m="http://schemas.openxmlformats.org/officeDocument/2006/math">
                    <m:r>
                      <m:rPr>
                        <m:sty m:val="p"/>
                      </m:rPr>
                      <a:rPr lang="en-US" altLang="zh-CN">
                        <a:solidFill>
                          <a:schemeClr val="tx1"/>
                        </a:solidFill>
                        <a:latin typeface="Cambria Math" panose="02040503050406030204"/>
                      </a:rPr>
                      <m:t>SV</m:t>
                    </m:r>
                    <m:r>
                      <a:rPr lang="en-US" altLang="zh-CN">
                        <a:solidFill>
                          <a:schemeClr val="tx1"/>
                        </a:solidFill>
                        <a:latin typeface="Cambria Math" panose="02040503050406030204"/>
                      </a:rPr>
                      <m:t>=</m:t>
                    </m:r>
                    <m:r>
                      <m:rPr>
                        <m:sty m:val="p"/>
                      </m:rPr>
                      <a:rPr lang="en-US" altLang="zh-CN">
                        <a:solidFill>
                          <a:schemeClr val="tx1"/>
                        </a:solidFill>
                        <a:latin typeface="Cambria Math" panose="02040503050406030204"/>
                      </a:rPr>
                      <m:t>EV</m:t>
                    </m:r>
                    <m:r>
                      <a:rPr lang="en-US" altLang="zh-CN" i="1">
                        <a:solidFill>
                          <a:schemeClr val="tx1"/>
                        </a:solidFill>
                        <a:latin typeface="Cambria Math" panose="02040503050406030204"/>
                      </a:rPr>
                      <m:t>−</m:t>
                    </m:r>
                    <m:r>
                      <m:rPr>
                        <m:sty m:val="p"/>
                      </m:rPr>
                      <a:rPr lang="en-US" altLang="zh-CN">
                        <a:solidFill>
                          <a:schemeClr val="tx1"/>
                        </a:solidFill>
                        <a:latin typeface="Cambria Math" panose="02040503050406030204"/>
                      </a:rPr>
                      <m:t>PV</m:t>
                    </m:r>
                  </m:oMath>
                </a14:m>
                <a:endParaRPr lang="en-US" altLang="zh-CN" dirty="0">
                  <a:solidFill>
                    <a:schemeClr val="tx1"/>
                  </a:solidFill>
                </a:endParaRPr>
              </a:p>
              <a:p>
                <a:pPr marL="0" indent="0">
                  <a:buNone/>
                </a:pPr>
                <a:r>
                  <a:rPr lang="zh-CN" altLang="en-US" dirty="0">
                    <a:solidFill>
                      <a:schemeClr val="tx1"/>
                    </a:solidFill>
                  </a:rPr>
                  <a:t>（</a:t>
                </a:r>
                <a:r>
                  <a:rPr lang="en-US" altLang="zh-CN" dirty="0">
                    <a:solidFill>
                      <a:schemeClr val="tx1"/>
                    </a:solidFill>
                  </a:rPr>
                  <a:t>3</a:t>
                </a:r>
                <a:r>
                  <a:rPr lang="zh-CN" altLang="en-US" dirty="0">
                    <a:solidFill>
                      <a:schemeClr val="tx1"/>
                    </a:solidFill>
                  </a:rPr>
                  <a:t>）</a:t>
                </a:r>
                <a:r>
                  <a:rPr lang="zh-CN" altLang="zh-CN" dirty="0">
                    <a:solidFill>
                      <a:schemeClr val="tx1"/>
                    </a:solidFill>
                  </a:rPr>
                  <a:t>进度绩效指标（</a:t>
                </a:r>
                <a:r>
                  <a:rPr lang="en-US" altLang="zh-CN" dirty="0">
                    <a:solidFill>
                      <a:schemeClr val="tx1"/>
                    </a:solidFill>
                  </a:rPr>
                  <a:t>SPI</a:t>
                </a:r>
                <a:r>
                  <a:rPr lang="zh-CN" altLang="zh-CN" dirty="0">
                    <a:solidFill>
                      <a:schemeClr val="tx1"/>
                    </a:solidFill>
                  </a:rPr>
                  <a:t>，</a:t>
                </a:r>
                <a:r>
                  <a:rPr lang="en-US" altLang="zh-CN" dirty="0">
                    <a:solidFill>
                      <a:schemeClr val="tx1"/>
                    </a:solidFill>
                  </a:rPr>
                  <a:t>Schedule Performed Index</a:t>
                </a:r>
                <a:r>
                  <a:rPr lang="zh-CN" altLang="zh-CN" dirty="0">
                    <a:solidFill>
                      <a:schemeClr val="tx1"/>
                    </a:solidFill>
                  </a:rPr>
                  <a:t>），是一种测量进度效率的指标，表示为挣值和计划价值之比，主要反应项目团队完成工作的效率，</a:t>
                </a:r>
                <a14:m>
                  <m:oMath xmlns:m="http://schemas.openxmlformats.org/officeDocument/2006/math">
                    <m:r>
                      <m:rPr>
                        <m:sty m:val="p"/>
                      </m:rPr>
                      <a:rPr lang="en-US" altLang="zh-CN">
                        <a:solidFill>
                          <a:schemeClr val="tx1"/>
                        </a:solidFill>
                        <a:latin typeface="Cambria Math" panose="02040503050406030204"/>
                      </a:rPr>
                      <m:t>SPI</m:t>
                    </m:r>
                    <m:r>
                      <a:rPr lang="en-US" altLang="zh-CN">
                        <a:solidFill>
                          <a:schemeClr val="tx1"/>
                        </a:solidFill>
                        <a:latin typeface="Cambria Math" panose="02040503050406030204"/>
                      </a:rPr>
                      <m:t>=</m:t>
                    </m:r>
                    <m:r>
                      <m:rPr>
                        <m:sty m:val="p"/>
                      </m:rPr>
                      <a:rPr lang="en-US" altLang="zh-CN">
                        <a:solidFill>
                          <a:schemeClr val="tx1"/>
                        </a:solidFill>
                        <a:latin typeface="Cambria Math" panose="02040503050406030204"/>
                      </a:rPr>
                      <m:t>EV</m:t>
                    </m:r>
                    <m:r>
                      <a:rPr lang="en-US" altLang="zh-CN">
                        <a:solidFill>
                          <a:schemeClr val="tx1"/>
                        </a:solidFill>
                        <a:latin typeface="Cambria Math" panose="02040503050406030204"/>
                      </a:rPr>
                      <m:t>/</m:t>
                    </m:r>
                    <m:r>
                      <m:rPr>
                        <m:sty m:val="p"/>
                      </m:rPr>
                      <a:rPr lang="en-US" altLang="zh-CN">
                        <a:solidFill>
                          <a:schemeClr val="tx1"/>
                        </a:solidFill>
                        <a:latin typeface="Cambria Math" panose="02040503050406030204"/>
                      </a:rPr>
                      <m:t>PV</m:t>
                    </m:r>
                  </m:oMath>
                </a14:m>
                <a:endParaRPr lang="zh-CN" altLang="en-US" dirty="0">
                  <a:solidFill>
                    <a:schemeClr val="tx1"/>
                  </a:solidFill>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606741" y="1770230"/>
                <a:ext cx="10978515" cy="4478964"/>
              </a:xfrm>
              <a:blipFill rotWithShape="1">
                <a:blip r:embed="rId3"/>
                <a:stretch>
                  <a:fillRect l="-3" t="-11" r="3" b="4"/>
                </a:stretch>
              </a:blipFill>
            </p:spPr>
            <p:txBody>
              <a:bodyPr/>
              <a:lstStyle/>
              <a:p>
                <a:r>
                  <a:rPr lang="zh-CN" altLang="en-US">
                    <a:noFill/>
                  </a:rPr>
                  <a:t> </a:t>
                </a:r>
              </a:p>
            </p:txBody>
          </p:sp>
        </mc:Fallback>
      </mc:AlternateContent>
      <p:sp>
        <p:nvSpPr>
          <p:cNvPr id="4" name="内容占位符 3"/>
          <p:cNvSpPr>
            <a:spLocks noGrp="1"/>
          </p:cNvSpPr>
          <p:nvPr>
            <p:ph idx="13"/>
          </p:nvPr>
        </p:nvSpPr>
        <p:spPr/>
        <p:txBody>
          <a:bodyPr>
            <a:normAutofit/>
          </a:bodyPr>
          <a:lstStyle/>
          <a:p>
            <a:r>
              <a:rPr lang="en-US" altLang="zh-CN" b="1" dirty="0"/>
              <a:t>2.  </a:t>
            </a:r>
            <a:r>
              <a:rPr lang="zh-CN" altLang="zh-CN" b="1" dirty="0"/>
              <a:t>挣值分析的四个绩效指标</a:t>
            </a:r>
            <a:endParaRPr lang="zh-CN" altLang="en-US" b="1" dirty="0"/>
          </a:p>
        </p:txBody>
      </p:sp>
      <p:cxnSp>
        <p:nvCxnSpPr>
          <p:cNvPr id="5" name="直接连接符 4"/>
          <p:cNvCxnSpPr/>
          <p:nvPr/>
        </p:nvCxnSpPr>
        <p:spPr>
          <a:xfrm>
            <a:off x="0" y="1524794"/>
            <a:ext cx="12191999" cy="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6077038"/>
            <a:ext cx="12195175" cy="780961"/>
          </a:xfrm>
          <a:prstGeom prst="rect">
            <a:avLst/>
          </a:prstGeom>
          <a:solidFill>
            <a:srgbClr val="DDDDDD">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sp>
        <p:nvSpPr>
          <p:cNvPr id="8" name="矩形 7"/>
          <p:cNvSpPr/>
          <p:nvPr/>
        </p:nvSpPr>
        <p:spPr>
          <a:xfrm>
            <a:off x="-5219" y="6709072"/>
            <a:ext cx="12195175" cy="120244"/>
          </a:xfrm>
          <a:prstGeom prst="rect">
            <a:avLst/>
          </a:prstGeom>
          <a:solidFill>
            <a:srgbClr val="1157AB">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2575" y="4344194"/>
            <a:ext cx="6301946"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灯片编号占位符 8">
            <a:extLst>
              <a:ext uri="{FF2B5EF4-FFF2-40B4-BE49-F238E27FC236}">
                <a16:creationId xmlns:a16="http://schemas.microsoft.com/office/drawing/2014/main" id="{F2C32FBD-01AE-4C25-9CED-CACA8860044E}"/>
              </a:ext>
            </a:extLst>
          </p:cNvPr>
          <p:cNvSpPr>
            <a:spLocks noGrp="1"/>
          </p:cNvSpPr>
          <p:nvPr>
            <p:ph type="sldNum" sz="quarter" idx="12"/>
          </p:nvPr>
        </p:nvSpPr>
        <p:spPr/>
        <p:txBody>
          <a:bodyPr/>
          <a:lstStyle/>
          <a:p>
            <a:fld id="{B6F15528-21DE-4FAA-801E-634DDDAF4B2B}" type="slidenum">
              <a:rPr lang="en-US" smtClean="0"/>
              <a:t>265</a:t>
            </a:fld>
            <a:endParaRPr lang="en-US" dirty="0"/>
          </a:p>
        </p:txBody>
      </p:sp>
      <p:sp>
        <p:nvSpPr>
          <p:cNvPr id="10" name="灯片编号占位符 8">
            <a:extLst>
              <a:ext uri="{FF2B5EF4-FFF2-40B4-BE49-F238E27FC236}">
                <a16:creationId xmlns:a16="http://schemas.microsoft.com/office/drawing/2014/main" id="{D637F323-54C0-4137-9447-BFB718985A88}"/>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265</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3.3.4 </a:t>
            </a:r>
            <a:r>
              <a:rPr lang="zh-CN" altLang="en-US" dirty="0"/>
              <a:t>挣值管理</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9786" y="2210594"/>
                <a:ext cx="10515601" cy="2497764"/>
              </a:xfrm>
            </p:spPr>
            <p:txBody>
              <a:bodyPr>
                <a:normAutofit/>
              </a:bodyPr>
              <a:lstStyle/>
              <a:p>
                <a:pPr marL="0" indent="0">
                  <a:lnSpc>
                    <a:spcPct val="150000"/>
                  </a:lnSpc>
                  <a:buNone/>
                </a:pPr>
                <a:r>
                  <a:rPr lang="zh-CN" altLang="en-US" dirty="0">
                    <a:solidFill>
                      <a:schemeClr val="tx1"/>
                    </a:solidFill>
                  </a:rPr>
                  <a:t>（</a:t>
                </a:r>
                <a:r>
                  <a:rPr lang="en-US" altLang="zh-CN" dirty="0">
                    <a:solidFill>
                      <a:schemeClr val="tx1"/>
                    </a:solidFill>
                  </a:rPr>
                  <a:t>4</a:t>
                </a:r>
                <a:r>
                  <a:rPr lang="zh-CN" altLang="en-US" dirty="0">
                    <a:solidFill>
                      <a:schemeClr val="tx1"/>
                    </a:solidFill>
                  </a:rPr>
                  <a:t>）</a:t>
                </a:r>
                <a:r>
                  <a:rPr lang="zh-CN" altLang="zh-CN" dirty="0">
                    <a:solidFill>
                      <a:schemeClr val="tx1"/>
                    </a:solidFill>
                  </a:rPr>
                  <a:t>成本绩效指标（</a:t>
                </a:r>
                <a:r>
                  <a:rPr lang="en-US" altLang="zh-CN" dirty="0">
                    <a:solidFill>
                      <a:schemeClr val="tx1"/>
                    </a:solidFill>
                  </a:rPr>
                  <a:t>CPI</a:t>
                </a:r>
                <a:r>
                  <a:rPr lang="zh-CN" altLang="zh-CN" dirty="0">
                    <a:solidFill>
                      <a:schemeClr val="tx1"/>
                    </a:solidFill>
                  </a:rPr>
                  <a:t>，</a:t>
                </a:r>
                <a:r>
                  <a:rPr lang="en-US" altLang="zh-CN" dirty="0">
                    <a:solidFill>
                      <a:schemeClr val="tx1"/>
                    </a:solidFill>
                  </a:rPr>
                  <a:t>Cost Performed Index</a:t>
                </a:r>
                <a:r>
                  <a:rPr lang="zh-CN" altLang="zh-CN" dirty="0">
                    <a:solidFill>
                      <a:schemeClr val="tx1"/>
                    </a:solidFill>
                  </a:rPr>
                  <a:t>），是一种测量预算资源的成本效率指标，表示为挣值与实际成本之比。</a:t>
                </a:r>
                <a14:m>
                  <m:oMath xmlns:m="http://schemas.openxmlformats.org/officeDocument/2006/math">
                    <m:r>
                      <m:rPr>
                        <m:sty m:val="p"/>
                      </m:rPr>
                      <a:rPr lang="en-US" altLang="zh-CN">
                        <a:solidFill>
                          <a:schemeClr val="tx1"/>
                        </a:solidFill>
                        <a:latin typeface="Cambria Math" panose="02040503050406030204"/>
                      </a:rPr>
                      <m:t>CPI</m:t>
                    </m:r>
                    <m:r>
                      <a:rPr lang="en-US" altLang="zh-CN">
                        <a:solidFill>
                          <a:schemeClr val="tx1"/>
                        </a:solidFill>
                        <a:latin typeface="Cambria Math" panose="02040503050406030204"/>
                      </a:rPr>
                      <m:t>=</m:t>
                    </m:r>
                    <m:r>
                      <m:rPr>
                        <m:sty m:val="p"/>
                      </m:rPr>
                      <a:rPr lang="en-US" altLang="zh-CN">
                        <a:solidFill>
                          <a:schemeClr val="tx1"/>
                        </a:solidFill>
                        <a:latin typeface="Cambria Math" panose="02040503050406030204"/>
                      </a:rPr>
                      <m:t>EV</m:t>
                    </m:r>
                    <m:r>
                      <a:rPr lang="en-US" altLang="zh-CN">
                        <a:solidFill>
                          <a:schemeClr val="tx1"/>
                        </a:solidFill>
                        <a:latin typeface="Cambria Math" panose="02040503050406030204"/>
                      </a:rPr>
                      <m:t>/</m:t>
                    </m:r>
                    <m:r>
                      <m:rPr>
                        <m:sty m:val="p"/>
                      </m:rPr>
                      <a:rPr lang="en-US" altLang="zh-CN">
                        <a:solidFill>
                          <a:schemeClr val="tx1"/>
                        </a:solidFill>
                        <a:latin typeface="Cambria Math" panose="02040503050406030204"/>
                      </a:rPr>
                      <m:t>AV</m:t>
                    </m:r>
                  </m:oMath>
                </a14:m>
                <a:endParaRPr lang="zh-CN" altLang="en-US" dirty="0">
                  <a:solidFill>
                    <a:schemeClr val="tx1"/>
                  </a:solidFill>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839786" y="2210594"/>
                <a:ext cx="10515601" cy="2497764"/>
              </a:xfrm>
              <a:blipFill rotWithShape="1">
                <a:blip r:embed="rId3"/>
                <a:stretch>
                  <a:fillRect l="-3" t="-6" r="-33" b="19"/>
                </a:stretch>
              </a:blipFill>
            </p:spPr>
            <p:txBody>
              <a:bodyPr/>
              <a:lstStyle/>
              <a:p>
                <a:r>
                  <a:rPr lang="zh-CN" altLang="en-US">
                    <a:noFill/>
                  </a:rPr>
                  <a:t> </a:t>
                </a:r>
              </a:p>
            </p:txBody>
          </p:sp>
        </mc:Fallback>
      </mc:AlternateContent>
      <p:sp>
        <p:nvSpPr>
          <p:cNvPr id="4" name="内容占位符 3"/>
          <p:cNvSpPr>
            <a:spLocks noGrp="1"/>
          </p:cNvSpPr>
          <p:nvPr>
            <p:ph idx="13"/>
          </p:nvPr>
        </p:nvSpPr>
        <p:spPr>
          <a:xfrm>
            <a:off x="867535" y="1143794"/>
            <a:ext cx="10747058" cy="464458"/>
          </a:xfrm>
        </p:spPr>
        <p:txBody>
          <a:bodyPr>
            <a:normAutofit/>
          </a:bodyPr>
          <a:lstStyle/>
          <a:p>
            <a:r>
              <a:rPr lang="en-US" altLang="zh-CN" b="1" dirty="0"/>
              <a:t>2.  </a:t>
            </a:r>
            <a:r>
              <a:rPr lang="zh-CN" altLang="zh-CN" b="1" dirty="0"/>
              <a:t>挣值分析的四个绩效指标</a:t>
            </a:r>
            <a:endParaRPr lang="zh-CN" altLang="en-US" b="1" dirty="0"/>
          </a:p>
        </p:txBody>
      </p:sp>
      <p:cxnSp>
        <p:nvCxnSpPr>
          <p:cNvPr id="5" name="直接连接符 4"/>
          <p:cNvCxnSpPr/>
          <p:nvPr/>
        </p:nvCxnSpPr>
        <p:spPr>
          <a:xfrm>
            <a:off x="0" y="1905794"/>
            <a:ext cx="12191999" cy="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6077038"/>
            <a:ext cx="12195175" cy="780961"/>
          </a:xfrm>
          <a:prstGeom prst="rect">
            <a:avLst/>
          </a:prstGeom>
          <a:solidFill>
            <a:srgbClr val="DDDDDD">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sp>
        <p:nvSpPr>
          <p:cNvPr id="8" name="矩形 7"/>
          <p:cNvSpPr/>
          <p:nvPr/>
        </p:nvSpPr>
        <p:spPr>
          <a:xfrm>
            <a:off x="-5219" y="6709072"/>
            <a:ext cx="12195175" cy="120244"/>
          </a:xfrm>
          <a:prstGeom prst="rect">
            <a:avLst/>
          </a:prstGeom>
          <a:solidFill>
            <a:srgbClr val="1157AB">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4373" y="3615072"/>
            <a:ext cx="8513379"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内容占位符 3"/>
          <p:cNvSpPr txBox="1"/>
          <p:nvPr/>
        </p:nvSpPr>
        <p:spPr>
          <a:xfrm>
            <a:off x="11569011" y="5944878"/>
            <a:ext cx="645885"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11" name="内容占位符 3"/>
          <p:cNvSpPr txBox="1"/>
          <p:nvPr/>
        </p:nvSpPr>
        <p:spPr>
          <a:xfrm>
            <a:off x="11099348" y="5944394"/>
            <a:ext cx="3338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12" name="内容占位符 3"/>
          <p:cNvSpPr txBox="1"/>
          <p:nvPr/>
        </p:nvSpPr>
        <p:spPr>
          <a:xfrm>
            <a:off x="10823575" y="5944394"/>
            <a:ext cx="141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9" name="灯片编号占位符 8">
            <a:extLst>
              <a:ext uri="{FF2B5EF4-FFF2-40B4-BE49-F238E27FC236}">
                <a16:creationId xmlns:a16="http://schemas.microsoft.com/office/drawing/2014/main" id="{A57F1A9A-E8C2-4E0C-BDAC-C376DC575AF7}"/>
              </a:ext>
            </a:extLst>
          </p:cNvPr>
          <p:cNvSpPr>
            <a:spLocks noGrp="1"/>
          </p:cNvSpPr>
          <p:nvPr>
            <p:ph type="sldNum" sz="quarter" idx="12"/>
          </p:nvPr>
        </p:nvSpPr>
        <p:spPr/>
        <p:txBody>
          <a:bodyPr/>
          <a:lstStyle/>
          <a:p>
            <a:fld id="{B6F15528-21DE-4FAA-801E-634DDDAF4B2B}" type="slidenum">
              <a:rPr lang="en-US" smtClean="0"/>
              <a:t>266</a:t>
            </a:fld>
            <a:endParaRPr lang="en-US" dirty="0"/>
          </a:p>
        </p:txBody>
      </p:sp>
      <p:sp>
        <p:nvSpPr>
          <p:cNvPr id="13" name="灯片编号占位符 8">
            <a:extLst>
              <a:ext uri="{FF2B5EF4-FFF2-40B4-BE49-F238E27FC236}">
                <a16:creationId xmlns:a16="http://schemas.microsoft.com/office/drawing/2014/main" id="{47E6BC3B-07CC-435D-AC9E-7D6FFE73A019}"/>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266</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170"/>
                                        </p:tgtEl>
                                        <p:attrNameLst>
                                          <p:attrName>style.visibility</p:attrName>
                                        </p:attrNameLst>
                                      </p:cBhvr>
                                      <p:to>
                                        <p:strVal val="visible"/>
                                      </p:to>
                                    </p:set>
                                    <p:anim calcmode="lin" valueType="num">
                                      <p:cBhvr additive="base">
                                        <p:cTn id="13" dur="500" fill="hold"/>
                                        <p:tgtEl>
                                          <p:spTgt spid="7170"/>
                                        </p:tgtEl>
                                        <p:attrNameLst>
                                          <p:attrName>ppt_x</p:attrName>
                                        </p:attrNameLst>
                                      </p:cBhvr>
                                      <p:tavLst>
                                        <p:tav tm="0">
                                          <p:val>
                                            <p:strVal val="#ppt_x"/>
                                          </p:val>
                                        </p:tav>
                                        <p:tav tm="100000">
                                          <p:val>
                                            <p:strVal val="#ppt_x"/>
                                          </p:val>
                                        </p:tav>
                                      </p:tavLst>
                                    </p:anim>
                                    <p:anim calcmode="lin" valueType="num">
                                      <p:cBhvr additive="base">
                                        <p:cTn id="14"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3.3.4 </a:t>
            </a:r>
            <a:r>
              <a:rPr lang="zh-CN" altLang="en-US" dirty="0"/>
              <a:t>挣值管理</a:t>
            </a:r>
          </a:p>
        </p:txBody>
      </p:sp>
      <p:sp>
        <p:nvSpPr>
          <p:cNvPr id="4" name="内容占位符 3"/>
          <p:cNvSpPr>
            <a:spLocks noGrp="1"/>
          </p:cNvSpPr>
          <p:nvPr>
            <p:ph idx="13"/>
          </p:nvPr>
        </p:nvSpPr>
        <p:spPr>
          <a:xfrm>
            <a:off x="867535" y="1143794"/>
            <a:ext cx="10747058" cy="464458"/>
          </a:xfrm>
        </p:spPr>
        <p:txBody>
          <a:bodyPr>
            <a:normAutofit fontScale="85000" lnSpcReduction="10000"/>
          </a:bodyPr>
          <a:lstStyle/>
          <a:p>
            <a:r>
              <a:rPr lang="zh-CN" altLang="zh-CN" dirty="0"/>
              <a:t>当</a:t>
            </a:r>
            <a:r>
              <a:rPr lang="en-US" altLang="zh-CN" dirty="0"/>
              <a:t>AC</a:t>
            </a:r>
            <a:r>
              <a:rPr lang="zh-CN" altLang="zh-CN" dirty="0"/>
              <a:t>、</a:t>
            </a:r>
            <a:r>
              <a:rPr lang="en-US" altLang="zh-CN" dirty="0"/>
              <a:t>PV</a:t>
            </a:r>
            <a:r>
              <a:rPr lang="zh-CN" altLang="zh-CN" dirty="0"/>
              <a:t>和</a:t>
            </a:r>
            <a:r>
              <a:rPr lang="en-US" altLang="zh-CN" dirty="0"/>
              <a:t>EV</a:t>
            </a:r>
            <a:r>
              <a:rPr lang="zh-CN" altLang="zh-CN" dirty="0"/>
              <a:t>之间的关系不一样时，其成本效率也可以预测，并可采取相应的措施来进行项目管理</a:t>
            </a:r>
            <a:endParaRPr lang="zh-CN" altLang="en-US" b="1" dirty="0"/>
          </a:p>
        </p:txBody>
      </p:sp>
      <p:cxnSp>
        <p:nvCxnSpPr>
          <p:cNvPr id="5" name="直接连接符 4"/>
          <p:cNvCxnSpPr/>
          <p:nvPr/>
        </p:nvCxnSpPr>
        <p:spPr>
          <a:xfrm>
            <a:off x="22897" y="1753394"/>
            <a:ext cx="12191999" cy="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6077038"/>
            <a:ext cx="12195175" cy="780961"/>
          </a:xfrm>
          <a:prstGeom prst="rect">
            <a:avLst/>
          </a:prstGeom>
          <a:solidFill>
            <a:srgbClr val="DDDDDD">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sp>
        <p:nvSpPr>
          <p:cNvPr id="8" name="矩形 7"/>
          <p:cNvSpPr/>
          <p:nvPr/>
        </p:nvSpPr>
        <p:spPr>
          <a:xfrm>
            <a:off x="-5219" y="6709072"/>
            <a:ext cx="12195175" cy="120244"/>
          </a:xfrm>
          <a:prstGeom prst="rect">
            <a:avLst/>
          </a:prstGeom>
          <a:solidFill>
            <a:srgbClr val="1157AB">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sp>
        <p:nvSpPr>
          <p:cNvPr id="10" name="内容占位符 3"/>
          <p:cNvSpPr txBox="1"/>
          <p:nvPr/>
        </p:nvSpPr>
        <p:spPr>
          <a:xfrm>
            <a:off x="11569011" y="5944878"/>
            <a:ext cx="645885"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11" name="内容占位符 3"/>
          <p:cNvSpPr txBox="1"/>
          <p:nvPr/>
        </p:nvSpPr>
        <p:spPr>
          <a:xfrm>
            <a:off x="11099348" y="5944394"/>
            <a:ext cx="3338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12" name="内容占位符 3"/>
          <p:cNvSpPr txBox="1"/>
          <p:nvPr/>
        </p:nvSpPr>
        <p:spPr>
          <a:xfrm>
            <a:off x="10823575" y="5944394"/>
            <a:ext cx="141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29" y="2134394"/>
            <a:ext cx="11142134"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灯片编号占位符 5">
            <a:extLst>
              <a:ext uri="{FF2B5EF4-FFF2-40B4-BE49-F238E27FC236}">
                <a16:creationId xmlns:a16="http://schemas.microsoft.com/office/drawing/2014/main" id="{69C99355-5DD2-480F-ACE5-05777CF9D392}"/>
              </a:ext>
            </a:extLst>
          </p:cNvPr>
          <p:cNvSpPr>
            <a:spLocks noGrp="1"/>
          </p:cNvSpPr>
          <p:nvPr>
            <p:ph type="sldNum" sz="quarter" idx="12"/>
          </p:nvPr>
        </p:nvSpPr>
        <p:spPr/>
        <p:txBody>
          <a:bodyPr/>
          <a:lstStyle/>
          <a:p>
            <a:fld id="{B6F15528-21DE-4FAA-801E-634DDDAF4B2B}" type="slidenum">
              <a:rPr lang="en-US" smtClean="0"/>
              <a:t>267</a:t>
            </a:fld>
            <a:endParaRPr lang="en-US" dirty="0"/>
          </a:p>
        </p:txBody>
      </p:sp>
      <p:sp>
        <p:nvSpPr>
          <p:cNvPr id="13" name="灯片编号占位符 8">
            <a:extLst>
              <a:ext uri="{FF2B5EF4-FFF2-40B4-BE49-F238E27FC236}">
                <a16:creationId xmlns:a16="http://schemas.microsoft.com/office/drawing/2014/main" id="{84429B92-14A9-4572-AE66-4B2C8B649BFC}"/>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267</a:t>
            </a:fld>
            <a:endParaRPr kumimoji="0" lang="en-US" altLang="zh-CN" sz="1800" dirty="0">
              <a:latin typeface="Times New Roman" panose="02020603050405020304" pitchFamily="18" charset="0"/>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2058194"/>
            <a:ext cx="12198350" cy="350599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0" y="1981994"/>
            <a:ext cx="1219835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175" y="5639594"/>
            <a:ext cx="1219835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3.3.4 </a:t>
            </a:r>
            <a:r>
              <a:rPr lang="zh-CN" altLang="en-US" dirty="0"/>
              <a:t>挣值管理</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56235" y="2210594"/>
                <a:ext cx="10978515" cy="3276600"/>
              </a:xfrm>
            </p:spPr>
            <p:txBody>
              <a:bodyPr>
                <a:normAutofit/>
              </a:bodyPr>
              <a:lstStyle/>
              <a:p>
                <a:pPr marL="0" indent="0">
                  <a:buNone/>
                </a:pPr>
                <a:r>
                  <a:rPr lang="zh-CN" altLang="en-US" sz="2400" dirty="0">
                    <a:solidFill>
                      <a:schemeClr val="bg1"/>
                    </a:solidFill>
                  </a:rPr>
                  <a:t>①</a:t>
                </a:r>
                <a:r>
                  <a:rPr lang="zh-CN" altLang="zh-CN" sz="2400" dirty="0">
                    <a:solidFill>
                      <a:schemeClr val="bg1"/>
                    </a:solidFill>
                  </a:rPr>
                  <a:t>完工尚需估算（</a:t>
                </a:r>
                <a:r>
                  <a:rPr lang="en-US" altLang="zh-CN" sz="2400" dirty="0">
                    <a:solidFill>
                      <a:schemeClr val="bg1"/>
                    </a:solidFill>
                  </a:rPr>
                  <a:t>ETC</a:t>
                </a:r>
                <a:r>
                  <a:rPr lang="zh-CN" altLang="zh-CN" sz="2400" dirty="0">
                    <a:solidFill>
                      <a:schemeClr val="bg1"/>
                    </a:solidFill>
                  </a:rPr>
                  <a:t>，</a:t>
                </a:r>
                <a:r>
                  <a:rPr lang="en-US" altLang="zh-CN" sz="2400" dirty="0">
                    <a:solidFill>
                      <a:schemeClr val="bg1"/>
                    </a:solidFill>
                  </a:rPr>
                  <a:t>Estimate to Complete</a:t>
                </a:r>
                <a:r>
                  <a:rPr lang="zh-CN" altLang="zh-CN" sz="2400" dirty="0">
                    <a:solidFill>
                      <a:schemeClr val="bg1"/>
                    </a:solidFill>
                  </a:rPr>
                  <a:t>），是指完成所有剩余项目工作的预算。假设工作继续按照计划执行，完成批准的剩余工作的成本计算方法</a:t>
                </a:r>
                <a:r>
                  <a:rPr lang="zh-CN" altLang="en-US" sz="2400" dirty="0">
                    <a:solidFill>
                      <a:schemeClr val="bg1"/>
                    </a:solidFill>
                  </a:rPr>
                  <a:t>是：</a:t>
                </a:r>
                <a14:m>
                  <m:oMath xmlns:m="http://schemas.openxmlformats.org/officeDocument/2006/math">
                    <m:r>
                      <m:rPr>
                        <m:sty m:val="p"/>
                      </m:rPr>
                      <a:rPr lang="en-US" altLang="zh-CN" sz="2400">
                        <a:solidFill>
                          <a:schemeClr val="bg1"/>
                        </a:solidFill>
                        <a:latin typeface="Cambria Math" panose="02040503050406030204"/>
                      </a:rPr>
                      <m:t>ETC</m:t>
                    </m:r>
                    <m:r>
                      <a:rPr lang="en-US" altLang="zh-CN" sz="2400">
                        <a:solidFill>
                          <a:schemeClr val="bg1"/>
                        </a:solidFill>
                        <a:latin typeface="Cambria Math" panose="02040503050406030204"/>
                      </a:rPr>
                      <m:t>=</m:t>
                    </m:r>
                    <m:r>
                      <m:rPr>
                        <m:sty m:val="p"/>
                      </m:rPr>
                      <a:rPr lang="en-US" altLang="zh-CN" sz="2400">
                        <a:solidFill>
                          <a:schemeClr val="bg1"/>
                        </a:solidFill>
                        <a:latin typeface="Cambria Math" panose="02040503050406030204"/>
                      </a:rPr>
                      <m:t>BAC</m:t>
                    </m:r>
                    <m:r>
                      <a:rPr lang="en-US" altLang="zh-CN" sz="2400" i="1">
                        <a:solidFill>
                          <a:schemeClr val="bg1"/>
                        </a:solidFill>
                        <a:latin typeface="Cambria Math" panose="02040503050406030204"/>
                      </a:rPr>
                      <m:t>−</m:t>
                    </m:r>
                    <m:r>
                      <m:rPr>
                        <m:sty m:val="p"/>
                      </m:rPr>
                      <a:rPr lang="en-US" altLang="zh-CN" sz="2400">
                        <a:solidFill>
                          <a:schemeClr val="bg1"/>
                        </a:solidFill>
                        <a:latin typeface="Cambria Math" panose="02040503050406030204"/>
                      </a:rPr>
                      <m:t>EV</m:t>
                    </m:r>
                  </m:oMath>
                </a14:m>
                <a:endParaRPr lang="en-US" altLang="zh-CN" sz="2400" dirty="0">
                  <a:solidFill>
                    <a:schemeClr val="bg1"/>
                  </a:solidFill>
                </a:endParaRPr>
              </a:p>
              <a:p>
                <a:pPr marL="0" indent="0">
                  <a:buNone/>
                </a:pPr>
                <a:r>
                  <a:rPr lang="zh-CN" altLang="en-US" sz="2400" dirty="0">
                    <a:solidFill>
                      <a:schemeClr val="bg1"/>
                    </a:solidFill>
                  </a:rPr>
                  <a:t>②</a:t>
                </a:r>
                <a:r>
                  <a:rPr lang="zh-CN" altLang="zh-CN" sz="2400" dirty="0">
                    <a:solidFill>
                      <a:schemeClr val="bg1"/>
                    </a:solidFill>
                  </a:rPr>
                  <a:t>完工估算（</a:t>
                </a:r>
                <a:r>
                  <a:rPr lang="en-US" altLang="zh-CN" sz="2400" dirty="0">
                    <a:solidFill>
                      <a:schemeClr val="bg1"/>
                    </a:solidFill>
                  </a:rPr>
                  <a:t>EAC</a:t>
                </a:r>
                <a:r>
                  <a:rPr lang="zh-CN" altLang="zh-CN" sz="2400" dirty="0">
                    <a:solidFill>
                      <a:schemeClr val="bg1"/>
                    </a:solidFill>
                  </a:rPr>
                  <a:t>，</a:t>
                </a:r>
                <a:r>
                  <a:rPr lang="en-US" altLang="zh-CN" sz="2400" dirty="0">
                    <a:solidFill>
                      <a:schemeClr val="bg1"/>
                    </a:solidFill>
                  </a:rPr>
                  <a:t>Estimate at Completion</a:t>
                </a:r>
                <a:r>
                  <a:rPr lang="zh-CN" altLang="zh-CN" sz="2400" dirty="0">
                    <a:solidFill>
                      <a:schemeClr val="bg1"/>
                    </a:solidFill>
                  </a:rPr>
                  <a:t>），是指完成所有工作所需的预期总成本，等于截止目前的实际成本加上完工尚需估算。</a:t>
                </a:r>
                <a:r>
                  <a:rPr lang="en-US" altLang="zh-CN" sz="2400" dirty="0">
                    <a:solidFill>
                      <a:schemeClr val="bg1"/>
                    </a:solidFill>
                  </a:rPr>
                  <a:t>EAC</a:t>
                </a:r>
                <a:r>
                  <a:rPr lang="zh-CN" altLang="zh-CN" sz="2400" dirty="0">
                    <a:solidFill>
                      <a:schemeClr val="bg1"/>
                    </a:solidFill>
                  </a:rPr>
                  <a:t>有四种不同情况下的算法</a:t>
                </a:r>
                <a:endParaRPr lang="en-US" altLang="zh-CN" sz="2400" dirty="0">
                  <a:solidFill>
                    <a:schemeClr val="bg1"/>
                  </a:solidFill>
                </a:endParaRPr>
              </a:p>
              <a:p>
                <a:pPr marL="0" indent="0">
                  <a:buNone/>
                </a:pPr>
                <a:endParaRPr lang="en-US" altLang="zh-CN" sz="2400" dirty="0">
                  <a:solidFill>
                    <a:schemeClr val="bg1"/>
                  </a:solidFill>
                </a:endParaRPr>
              </a:p>
              <a:p>
                <a:pPr marL="0" indent="0">
                  <a:buNone/>
                </a:pPr>
                <a:endParaRPr lang="en-US" altLang="zh-CN" sz="2400" dirty="0">
                  <a:solidFill>
                    <a:schemeClr val="bg1"/>
                  </a:solidFill>
                </a:endParaRPr>
              </a:p>
              <a:p>
                <a:pPr marL="0" indent="0">
                  <a:buNone/>
                </a:pPr>
                <a:endParaRPr lang="zh-CN" altLang="en-US" sz="2400" dirty="0">
                  <a:solidFill>
                    <a:schemeClr val="bg1"/>
                  </a:solidFill>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656235" y="2210594"/>
                <a:ext cx="10978515" cy="3276600"/>
              </a:xfrm>
              <a:blipFill rotWithShape="1">
                <a:blip r:embed="rId3"/>
                <a:stretch>
                  <a:fillRect l="-3" t="-5" r="3" b="-31274"/>
                </a:stretch>
              </a:blipFill>
            </p:spPr>
            <p:txBody>
              <a:bodyPr/>
              <a:lstStyle/>
              <a:p>
                <a:r>
                  <a:rPr lang="zh-CN" altLang="en-US">
                    <a:noFill/>
                  </a:rPr>
                  <a:t> </a:t>
                </a:r>
              </a:p>
            </p:txBody>
          </p:sp>
        </mc:Fallback>
      </mc:AlternateContent>
      <p:sp>
        <p:nvSpPr>
          <p:cNvPr id="4" name="内容占位符 3"/>
          <p:cNvSpPr>
            <a:spLocks noGrp="1"/>
          </p:cNvSpPr>
          <p:nvPr>
            <p:ph idx="13"/>
          </p:nvPr>
        </p:nvSpPr>
        <p:spPr/>
        <p:txBody>
          <a:bodyPr>
            <a:normAutofit/>
          </a:bodyPr>
          <a:lstStyle/>
          <a:p>
            <a:r>
              <a:rPr lang="en-US" altLang="zh-CN" b="1" dirty="0"/>
              <a:t>3.  </a:t>
            </a:r>
            <a:r>
              <a:rPr lang="zh-CN" altLang="en-US" b="1" dirty="0"/>
              <a:t>挣值分析的</a:t>
            </a:r>
            <a:r>
              <a:rPr lang="zh-CN" altLang="zh-CN" b="1" dirty="0"/>
              <a:t>预测指标</a:t>
            </a:r>
            <a:endParaRPr lang="zh-CN" altLang="en-US" b="1" dirty="0"/>
          </a:p>
        </p:txBody>
      </p:sp>
      <p:cxnSp>
        <p:nvCxnSpPr>
          <p:cNvPr id="5" name="直接连接符 4"/>
          <p:cNvCxnSpPr/>
          <p:nvPr/>
        </p:nvCxnSpPr>
        <p:spPr>
          <a:xfrm>
            <a:off x="0" y="1524794"/>
            <a:ext cx="12191999" cy="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6077038"/>
            <a:ext cx="12195175" cy="780961"/>
          </a:xfrm>
          <a:prstGeom prst="rect">
            <a:avLst/>
          </a:prstGeom>
          <a:solidFill>
            <a:srgbClr val="DDDDDD">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sp>
        <p:nvSpPr>
          <p:cNvPr id="8" name="矩形 7"/>
          <p:cNvSpPr/>
          <p:nvPr/>
        </p:nvSpPr>
        <p:spPr>
          <a:xfrm>
            <a:off x="-5219" y="6709072"/>
            <a:ext cx="12195175" cy="120244"/>
          </a:xfrm>
          <a:prstGeom prst="rect">
            <a:avLst/>
          </a:prstGeom>
          <a:solidFill>
            <a:srgbClr val="1157AB">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sp>
        <p:nvSpPr>
          <p:cNvPr id="9" name="灯片编号占位符 8">
            <a:extLst>
              <a:ext uri="{FF2B5EF4-FFF2-40B4-BE49-F238E27FC236}">
                <a16:creationId xmlns:a16="http://schemas.microsoft.com/office/drawing/2014/main" id="{2A791038-F0ED-4C0F-8C49-FA1C0DE05B6C}"/>
              </a:ext>
            </a:extLst>
          </p:cNvPr>
          <p:cNvSpPr>
            <a:spLocks noGrp="1"/>
          </p:cNvSpPr>
          <p:nvPr>
            <p:ph type="sldNum" sz="quarter" idx="12"/>
          </p:nvPr>
        </p:nvSpPr>
        <p:spPr/>
        <p:txBody>
          <a:bodyPr/>
          <a:lstStyle/>
          <a:p>
            <a:fld id="{B6F15528-21DE-4FAA-801E-634DDDAF4B2B}" type="slidenum">
              <a:rPr lang="en-US" smtClean="0"/>
              <a:t>268</a:t>
            </a:fld>
            <a:endParaRPr lang="en-US" dirty="0"/>
          </a:p>
        </p:txBody>
      </p:sp>
      <p:sp>
        <p:nvSpPr>
          <p:cNvPr id="12" name="灯片编号占位符 8">
            <a:extLst>
              <a:ext uri="{FF2B5EF4-FFF2-40B4-BE49-F238E27FC236}">
                <a16:creationId xmlns:a16="http://schemas.microsoft.com/office/drawing/2014/main" id="{65DFE6BD-3A91-4924-8933-F0F80B035228}"/>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268</a:t>
            </a:fld>
            <a:endParaRPr kumimoji="0" lang="en-US" altLang="zh-CN" sz="1800" dirty="0">
              <a:latin typeface="Times New Roman" panose="02020603050405020304" pitchFamily="18" charset="0"/>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3.3.4 </a:t>
            </a:r>
            <a:r>
              <a:rPr lang="zh-CN" altLang="en-US" dirty="0"/>
              <a:t>挣值管理</a:t>
            </a:r>
          </a:p>
        </p:txBody>
      </p:sp>
      <p:sp>
        <p:nvSpPr>
          <p:cNvPr id="4" name="内容占位符 3"/>
          <p:cNvSpPr>
            <a:spLocks noGrp="1"/>
          </p:cNvSpPr>
          <p:nvPr>
            <p:ph idx="13"/>
          </p:nvPr>
        </p:nvSpPr>
        <p:spPr>
          <a:xfrm>
            <a:off x="867535" y="1143794"/>
            <a:ext cx="10747058" cy="464458"/>
          </a:xfrm>
        </p:spPr>
        <p:txBody>
          <a:bodyPr>
            <a:normAutofit/>
          </a:bodyPr>
          <a:lstStyle/>
          <a:p>
            <a:r>
              <a:rPr lang="en-US" altLang="zh-CN" b="1" dirty="0"/>
              <a:t>3.  </a:t>
            </a:r>
            <a:r>
              <a:rPr lang="zh-CN" altLang="en-US" b="1" dirty="0"/>
              <a:t>挣值分析的</a:t>
            </a:r>
            <a:r>
              <a:rPr lang="zh-CN" altLang="zh-CN" b="1" dirty="0"/>
              <a:t>预测指标</a:t>
            </a:r>
            <a:endParaRPr lang="zh-CN" altLang="en-US" b="1" dirty="0"/>
          </a:p>
        </p:txBody>
      </p:sp>
      <p:cxnSp>
        <p:nvCxnSpPr>
          <p:cNvPr id="5" name="直接连接符 4"/>
          <p:cNvCxnSpPr/>
          <p:nvPr/>
        </p:nvCxnSpPr>
        <p:spPr>
          <a:xfrm>
            <a:off x="22897" y="1753394"/>
            <a:ext cx="12191999" cy="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6077038"/>
            <a:ext cx="12195175" cy="780961"/>
          </a:xfrm>
          <a:prstGeom prst="rect">
            <a:avLst/>
          </a:prstGeom>
          <a:solidFill>
            <a:srgbClr val="DDDDDD">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sp>
        <p:nvSpPr>
          <p:cNvPr id="8" name="矩形 7"/>
          <p:cNvSpPr/>
          <p:nvPr/>
        </p:nvSpPr>
        <p:spPr>
          <a:xfrm>
            <a:off x="-5219" y="6709072"/>
            <a:ext cx="12195175" cy="120244"/>
          </a:xfrm>
          <a:prstGeom prst="rect">
            <a:avLst/>
          </a:prstGeom>
          <a:solidFill>
            <a:srgbClr val="1157AB">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sp>
        <p:nvSpPr>
          <p:cNvPr id="10" name="内容占位符 3"/>
          <p:cNvSpPr txBox="1"/>
          <p:nvPr/>
        </p:nvSpPr>
        <p:spPr>
          <a:xfrm>
            <a:off x="11569011" y="5944878"/>
            <a:ext cx="645885"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11" name="内容占位符 3"/>
          <p:cNvSpPr txBox="1"/>
          <p:nvPr/>
        </p:nvSpPr>
        <p:spPr>
          <a:xfrm>
            <a:off x="11099348" y="5944394"/>
            <a:ext cx="3338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12" name="内容占位符 3"/>
          <p:cNvSpPr txBox="1"/>
          <p:nvPr/>
        </p:nvSpPr>
        <p:spPr>
          <a:xfrm>
            <a:off x="10823575" y="5944394"/>
            <a:ext cx="141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mc:AlternateContent xmlns:mc="http://schemas.openxmlformats.org/markup-compatibility/2006" xmlns:a14="http://schemas.microsoft.com/office/drawing/2010/main">
        <mc:Choice Requires="a14">
          <p:sp>
            <p:nvSpPr>
              <p:cNvPr id="13" name="内容占位符 2"/>
              <p:cNvSpPr>
                <a:spLocks noGrp="1"/>
              </p:cNvSpPr>
              <p:nvPr>
                <p:ph idx="1"/>
              </p:nvPr>
            </p:nvSpPr>
            <p:spPr>
              <a:xfrm>
                <a:off x="684370" y="2135033"/>
                <a:ext cx="10826434" cy="4267200"/>
              </a:xfrm>
            </p:spPr>
            <p:txBody>
              <a:bodyPr>
                <a:normAutofit/>
              </a:bodyPr>
              <a:lstStyle/>
              <a:p>
                <a:pPr>
                  <a:buFont typeface="Wingdings" panose="05000000000000000000" pitchFamily="2" charset="2"/>
                  <a:buChar char="Ø"/>
                </a:pPr>
                <a:r>
                  <a:rPr lang="zh-CN" altLang="zh-CN" sz="2400" dirty="0"/>
                  <a:t>若成本与完工预算</a:t>
                </a:r>
                <a:r>
                  <a:rPr lang="en-US" altLang="zh-CN" sz="2400" dirty="0"/>
                  <a:t>BAC</a:t>
                </a:r>
                <a:r>
                  <a:rPr lang="zh-CN" altLang="zh-CN" sz="2400" dirty="0"/>
                  <a:t>相比出现了偏差，且偏差一直持续，</a:t>
                </a:r>
                <a14:m>
                  <m:oMath xmlns:m="http://schemas.openxmlformats.org/officeDocument/2006/math">
                    <m:r>
                      <m:rPr>
                        <m:sty m:val="p"/>
                      </m:rPr>
                      <a:rPr lang="en-US" altLang="zh-CN" sz="2400">
                        <a:latin typeface="Cambria Math" panose="02040503050406030204"/>
                      </a:rPr>
                      <m:t>EAC</m:t>
                    </m:r>
                    <m:r>
                      <a:rPr lang="en-US" altLang="zh-CN" sz="2400">
                        <a:latin typeface="Cambria Math" panose="02040503050406030204"/>
                      </a:rPr>
                      <m:t>=</m:t>
                    </m:r>
                    <m:r>
                      <m:rPr>
                        <m:sty m:val="p"/>
                      </m:rPr>
                      <a:rPr lang="en-US" altLang="zh-CN" sz="2400">
                        <a:latin typeface="Cambria Math" panose="02040503050406030204"/>
                      </a:rPr>
                      <m:t>BAC</m:t>
                    </m:r>
                    <m:r>
                      <a:rPr lang="en-US" altLang="zh-CN" sz="2400">
                        <a:latin typeface="Cambria Math" panose="02040503050406030204"/>
                      </a:rPr>
                      <m:t>/</m:t>
                    </m:r>
                    <m:r>
                      <m:rPr>
                        <m:sty m:val="p"/>
                      </m:rPr>
                      <a:rPr lang="en-US" altLang="zh-CN" sz="2400">
                        <a:latin typeface="Cambria Math" panose="02040503050406030204"/>
                      </a:rPr>
                      <m:t>CPI</m:t>
                    </m:r>
                  </m:oMath>
                </a14:m>
                <a:endParaRPr lang="en-US" altLang="zh-CN" sz="2400" dirty="0"/>
              </a:p>
              <a:p>
                <a:pPr>
                  <a:buFont typeface="Wingdings" panose="05000000000000000000" pitchFamily="2" charset="2"/>
                  <a:buChar char="Ø"/>
                </a:pPr>
                <a:r>
                  <a:rPr lang="zh-CN" altLang="zh-CN" sz="2400" dirty="0"/>
                  <a:t>若成本与完工预算</a:t>
                </a:r>
                <a:r>
                  <a:rPr lang="en-US" altLang="zh-CN" sz="2400" dirty="0"/>
                  <a:t>BAC</a:t>
                </a:r>
                <a:r>
                  <a:rPr lang="zh-CN" altLang="zh-CN" sz="2400" dirty="0"/>
                  <a:t>相比出现了偏差，但属于偶然误差，今后不再会出现，</a:t>
                </a:r>
                <a14:m>
                  <m:oMath xmlns:m="http://schemas.openxmlformats.org/officeDocument/2006/math">
                    <m:r>
                      <m:rPr>
                        <m:sty m:val="p"/>
                      </m:rPr>
                      <a:rPr lang="en-US" altLang="zh-CN" sz="2400">
                        <a:latin typeface="Cambria Math" panose="02040503050406030204"/>
                      </a:rPr>
                      <m:t>EAC</m:t>
                    </m:r>
                    <m:r>
                      <a:rPr lang="en-US" altLang="zh-CN" sz="2400">
                        <a:latin typeface="Cambria Math" panose="02040503050406030204"/>
                      </a:rPr>
                      <m:t>=</m:t>
                    </m:r>
                    <m:r>
                      <m:rPr>
                        <m:sty m:val="p"/>
                      </m:rPr>
                      <a:rPr lang="en-US" altLang="zh-CN" sz="2400">
                        <a:latin typeface="Cambria Math" panose="02040503050406030204"/>
                      </a:rPr>
                      <m:t>AC</m:t>
                    </m:r>
                    <m:r>
                      <a:rPr lang="en-US" altLang="zh-CN" sz="2400">
                        <a:latin typeface="Cambria Math" panose="02040503050406030204"/>
                      </a:rPr>
                      <m:t>+</m:t>
                    </m:r>
                    <m:d>
                      <m:dPr>
                        <m:ctrlPr>
                          <a:rPr lang="zh-CN" altLang="zh-CN" sz="2400" i="1">
                            <a:latin typeface="Cambria Math" panose="02040503050406030204" pitchFamily="18" charset="0"/>
                          </a:rPr>
                        </m:ctrlPr>
                      </m:dPr>
                      <m:e>
                        <m:r>
                          <m:rPr>
                            <m:sty m:val="p"/>
                          </m:rPr>
                          <a:rPr lang="en-US" altLang="zh-CN" sz="2400">
                            <a:latin typeface="Cambria Math" panose="02040503050406030204"/>
                          </a:rPr>
                          <m:t>BAC</m:t>
                        </m:r>
                        <m:r>
                          <a:rPr lang="en-US" altLang="zh-CN" sz="2400" i="1">
                            <a:latin typeface="Cambria Math" panose="02040503050406030204"/>
                          </a:rPr>
                          <m:t>−</m:t>
                        </m:r>
                        <m:r>
                          <m:rPr>
                            <m:sty m:val="p"/>
                          </m:rPr>
                          <a:rPr lang="en-US" altLang="zh-CN" sz="2400">
                            <a:latin typeface="Cambria Math" panose="02040503050406030204"/>
                          </a:rPr>
                          <m:t>EV</m:t>
                        </m:r>
                      </m:e>
                    </m:d>
                  </m:oMath>
                </a14:m>
                <a:endParaRPr lang="en-US" altLang="zh-CN" sz="2400" dirty="0"/>
              </a:p>
              <a:p>
                <a:pPr>
                  <a:buFont typeface="Wingdings" panose="05000000000000000000" pitchFamily="2" charset="2"/>
                  <a:buChar char="Ø"/>
                </a:pPr>
                <a:r>
                  <a:rPr lang="zh-CN" altLang="zh-CN" sz="2400" dirty="0"/>
                  <a:t>若最初计划不再有效，</a:t>
                </a:r>
                <a14:m>
                  <m:oMath xmlns:m="http://schemas.openxmlformats.org/officeDocument/2006/math">
                    <m:r>
                      <m:rPr>
                        <m:sty m:val="p"/>
                      </m:rPr>
                      <a:rPr lang="en-US" altLang="zh-CN" sz="2400">
                        <a:latin typeface="Cambria Math" panose="02040503050406030204"/>
                      </a:rPr>
                      <m:t>EAC</m:t>
                    </m:r>
                    <m:r>
                      <a:rPr lang="en-US" altLang="zh-CN" sz="2400">
                        <a:latin typeface="Cambria Math" panose="02040503050406030204"/>
                      </a:rPr>
                      <m:t>=</m:t>
                    </m:r>
                    <m:r>
                      <m:rPr>
                        <m:sty m:val="p"/>
                      </m:rPr>
                      <a:rPr lang="en-US" altLang="zh-CN" sz="2400">
                        <a:latin typeface="Cambria Math" panose="02040503050406030204"/>
                      </a:rPr>
                      <m:t>AC</m:t>
                    </m:r>
                    <m:r>
                      <a:rPr lang="en-US" altLang="zh-CN" sz="2400">
                        <a:latin typeface="Cambria Math" panose="02040503050406030204"/>
                      </a:rPr>
                      <m:t>+</m:t>
                    </m:r>
                    <m:r>
                      <a:rPr lang="zh-CN" altLang="zh-CN" sz="2400">
                        <a:latin typeface="Cambria Math" panose="02040503050406030204"/>
                      </a:rPr>
                      <m:t>自上而下的</m:t>
                    </m:r>
                    <m:r>
                      <m:rPr>
                        <m:sty m:val="p"/>
                      </m:rPr>
                      <a:rPr lang="en-US" altLang="zh-CN" sz="2400">
                        <a:latin typeface="Cambria Math" panose="02040503050406030204"/>
                      </a:rPr>
                      <m:t>ETC</m:t>
                    </m:r>
                  </m:oMath>
                </a14:m>
                <a:endParaRPr lang="en-US" altLang="zh-CN" sz="2400" dirty="0"/>
              </a:p>
              <a:p>
                <a:pPr>
                  <a:buFont typeface="Wingdings" panose="05000000000000000000" pitchFamily="2" charset="2"/>
                  <a:buChar char="Ø"/>
                </a:pPr>
                <a:r>
                  <a:rPr lang="zh-CN" altLang="zh-CN" sz="2400" dirty="0"/>
                  <a:t>如果</a:t>
                </a:r>
                <a:r>
                  <a:rPr lang="en-US" altLang="zh-CN" sz="2400" dirty="0"/>
                  <a:t>CPI</a:t>
                </a:r>
                <a:r>
                  <a:rPr lang="zh-CN" altLang="zh-CN" sz="2400" dirty="0"/>
                  <a:t>和</a:t>
                </a:r>
                <a:r>
                  <a:rPr lang="en-US" altLang="zh-CN" sz="2400" dirty="0"/>
                  <a:t>SPI</a:t>
                </a:r>
                <a:r>
                  <a:rPr lang="zh-CN" altLang="zh-CN" sz="2400" dirty="0"/>
                  <a:t>都不再有效，</a:t>
                </a:r>
                <a:endParaRPr lang="zh-CN" altLang="en-US" sz="2400" dirty="0"/>
              </a:p>
            </p:txBody>
          </p:sp>
        </mc:Choice>
        <mc:Fallback xmlns="">
          <p:sp>
            <p:nvSpPr>
              <p:cNvPr id="13" name="内容占位符 2"/>
              <p:cNvSpPr>
                <a:spLocks noRot="1" noChangeAspect="1" noMove="1" noResize="1" noEditPoints="1" noAdjustHandles="1" noChangeArrowheads="1" noChangeShapeType="1" noTextEdit="1"/>
              </p:cNvSpPr>
              <p:nvPr>
                <p:ph idx="1"/>
              </p:nvPr>
            </p:nvSpPr>
            <p:spPr>
              <a:xfrm>
                <a:off x="684370" y="2135033"/>
                <a:ext cx="10826434" cy="4267200"/>
              </a:xfrm>
              <a:blipFill rotWithShape="1">
                <a:blip r:embed="rId3"/>
                <a:stretch>
                  <a:fillRect l="-4" t="-4" r="-1219" b="4"/>
                </a:stretch>
              </a:blipFill>
            </p:spPr>
            <p:txBody>
              <a:bodyPr/>
              <a:lstStyle/>
              <a:p>
                <a:r>
                  <a:rPr lang="zh-CN" altLang="en-US">
                    <a:noFill/>
                  </a:rPr>
                  <a:t> </a:t>
                </a:r>
              </a:p>
            </p:txBody>
          </p:sp>
        </mc:Fallback>
      </mc:AlternateContent>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5975" y="4725194"/>
            <a:ext cx="3124200" cy="1031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灯片编号占位符 5">
            <a:extLst>
              <a:ext uri="{FF2B5EF4-FFF2-40B4-BE49-F238E27FC236}">
                <a16:creationId xmlns:a16="http://schemas.microsoft.com/office/drawing/2014/main" id="{F41CD84D-A10E-45D5-9B5D-226982356A4A}"/>
              </a:ext>
            </a:extLst>
          </p:cNvPr>
          <p:cNvSpPr>
            <a:spLocks noGrp="1"/>
          </p:cNvSpPr>
          <p:nvPr>
            <p:ph type="sldNum" sz="quarter" idx="12"/>
          </p:nvPr>
        </p:nvSpPr>
        <p:spPr/>
        <p:txBody>
          <a:bodyPr/>
          <a:lstStyle/>
          <a:p>
            <a:fld id="{B6F15528-21DE-4FAA-801E-634DDDAF4B2B}" type="slidenum">
              <a:rPr lang="en-US" smtClean="0"/>
              <a:t>269</a:t>
            </a:fld>
            <a:endParaRPr lang="en-US" dirty="0"/>
          </a:p>
        </p:txBody>
      </p:sp>
      <p:sp>
        <p:nvSpPr>
          <p:cNvPr id="14" name="灯片编号占位符 8">
            <a:extLst>
              <a:ext uri="{FF2B5EF4-FFF2-40B4-BE49-F238E27FC236}">
                <a16:creationId xmlns:a16="http://schemas.microsoft.com/office/drawing/2014/main" id="{A6738989-06B9-4EC6-86B4-3AA20FC3B3EE}"/>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269</a:t>
            </a:fld>
            <a:endParaRPr kumimoji="0" lang="en-US" altLang="zh-CN" sz="1800" dirty="0">
              <a:latin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1.2.1 </a:t>
            </a:r>
            <a:r>
              <a:rPr lang="zh-CN" altLang="zh-CN" dirty="0"/>
              <a:t>软件工程的定义及其过程</a:t>
            </a:r>
            <a:endParaRPr lang="zh-CN" altLang="en-US" dirty="0"/>
          </a:p>
        </p:txBody>
      </p:sp>
      <p:sp>
        <p:nvSpPr>
          <p:cNvPr id="18" name="文本占位符 6"/>
          <p:cNvSpPr txBox="1"/>
          <p:nvPr/>
        </p:nvSpPr>
        <p:spPr>
          <a:xfrm>
            <a:off x="584697" y="1695237"/>
            <a:ext cx="3228478" cy="4630157"/>
          </a:xfrm>
          <a:prstGeom prst="rect">
            <a:avLst/>
          </a:prstGeom>
        </p:spPr>
        <p:txBody>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chemeClr val="tx1"/>
                </a:solidFill>
              </a:rPr>
              <a:t>20</a:t>
            </a:r>
            <a:r>
              <a:rPr lang="zh-CN" altLang="zh-CN" dirty="0">
                <a:solidFill>
                  <a:schemeClr val="tx1"/>
                </a:solidFill>
              </a:rPr>
              <a:t>世纪</a:t>
            </a:r>
            <a:r>
              <a:rPr lang="en-US" altLang="zh-CN" dirty="0">
                <a:solidFill>
                  <a:schemeClr val="tx1"/>
                </a:solidFill>
              </a:rPr>
              <a:t>90</a:t>
            </a:r>
            <a:r>
              <a:rPr lang="zh-CN" altLang="zh-CN" dirty="0">
                <a:solidFill>
                  <a:schemeClr val="tx1"/>
                </a:solidFill>
              </a:rPr>
              <a:t>年代，美国电气与电子工程师学会给出软件工程的定义是：</a:t>
            </a:r>
            <a:r>
              <a:rPr lang="zh-CN" altLang="en-US" dirty="0">
                <a:solidFill>
                  <a:schemeClr val="tx1"/>
                </a:solidFill>
              </a:rPr>
              <a:t>①</a:t>
            </a:r>
            <a:r>
              <a:rPr lang="zh-CN" altLang="zh-CN" dirty="0">
                <a:solidFill>
                  <a:schemeClr val="tx1"/>
                </a:solidFill>
              </a:rPr>
              <a:t>将系统化的、规范</a:t>
            </a:r>
            <a:r>
              <a:rPr lang="zh-CN" altLang="en-US" dirty="0">
                <a:solidFill>
                  <a:schemeClr val="tx1"/>
                </a:solidFill>
              </a:rPr>
              <a:t>化</a:t>
            </a:r>
            <a:r>
              <a:rPr lang="zh-CN" altLang="zh-CN" dirty="0">
                <a:solidFill>
                  <a:schemeClr val="tx1"/>
                </a:solidFill>
              </a:rPr>
              <a:t>的、可量化的方法应用于软件的开发、运行和维护</a:t>
            </a:r>
            <a:r>
              <a:rPr lang="zh-CN" altLang="en-US" dirty="0">
                <a:solidFill>
                  <a:schemeClr val="tx1"/>
                </a:solidFill>
              </a:rPr>
              <a:t>；②</a:t>
            </a:r>
            <a:r>
              <a:rPr lang="zh-CN" altLang="zh-CN" dirty="0">
                <a:solidFill>
                  <a:schemeClr val="tx1"/>
                </a:solidFill>
              </a:rPr>
              <a:t>对</a:t>
            </a:r>
            <a:r>
              <a:rPr lang="zh-CN" altLang="en-US" dirty="0">
                <a:solidFill>
                  <a:schemeClr val="tx1"/>
                </a:solidFill>
              </a:rPr>
              <a:t>①</a:t>
            </a:r>
            <a:r>
              <a:rPr lang="zh-CN" altLang="zh-CN" dirty="0">
                <a:solidFill>
                  <a:schemeClr val="tx1"/>
                </a:solidFill>
              </a:rPr>
              <a:t>中所述方法的研究。</a:t>
            </a:r>
            <a:endParaRPr lang="en-US" altLang="zh-CN" dirty="0">
              <a:solidFill>
                <a:schemeClr val="tx1"/>
              </a:solidFill>
            </a:endParaRPr>
          </a:p>
          <a:p>
            <a:r>
              <a:rPr lang="zh-CN" altLang="zh-CN" dirty="0">
                <a:solidFill>
                  <a:schemeClr val="tx1"/>
                </a:solidFill>
              </a:rPr>
              <a:t>软件工程可以说是一种层次化的技术</a:t>
            </a:r>
            <a:endParaRPr lang="zh-CN" altLang="en-US" dirty="0">
              <a:solidFill>
                <a:schemeClr val="tx1"/>
              </a:solidFill>
            </a:endParaRPr>
          </a:p>
        </p:txBody>
      </p:sp>
      <p:cxnSp>
        <p:nvCxnSpPr>
          <p:cNvPr id="27" name="直接连接符 26"/>
          <p:cNvCxnSpPr/>
          <p:nvPr/>
        </p:nvCxnSpPr>
        <p:spPr>
          <a:xfrm>
            <a:off x="4405068" y="1600994"/>
            <a:ext cx="17707" cy="4332956"/>
          </a:xfrm>
          <a:prstGeom prst="line">
            <a:avLst/>
          </a:prstGeom>
          <a:noFill/>
          <a:ln w="28575" cap="flat" cmpd="sng" algn="ctr">
            <a:solidFill>
              <a:srgbClr val="A6B727"/>
            </a:solidFill>
            <a:prstDash val="sysDash"/>
            <a:miter lim="800000"/>
          </a:ln>
          <a:effectLst/>
        </p:spPr>
      </p:cxnSp>
      <p:sp>
        <p:nvSpPr>
          <p:cNvPr id="158" name="矩形 157"/>
          <p:cNvSpPr/>
          <p:nvPr/>
        </p:nvSpPr>
        <p:spPr>
          <a:xfrm>
            <a:off x="0" y="6154950"/>
            <a:ext cx="12192000" cy="703049"/>
          </a:xfrm>
          <a:prstGeom prst="rect">
            <a:avLst/>
          </a:prstGeom>
          <a:solidFill>
            <a:srgbClr val="FFFFFF">
              <a:lumMod val="85000"/>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59" name="矩形 158"/>
          <p:cNvSpPr/>
          <p:nvPr/>
        </p:nvSpPr>
        <p:spPr>
          <a:xfrm>
            <a:off x="-65426" y="1209139"/>
            <a:ext cx="12223664" cy="87055"/>
          </a:xfrm>
          <a:prstGeom prst="rect">
            <a:avLst/>
          </a:prstGeom>
          <a:solidFill>
            <a:srgbClr val="F69200">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nvGrpSpPr>
          <p:cNvPr id="160" name="组合 159"/>
          <p:cNvGrpSpPr/>
          <p:nvPr/>
        </p:nvGrpSpPr>
        <p:grpSpPr>
          <a:xfrm>
            <a:off x="5989771" y="2112219"/>
            <a:ext cx="3822383" cy="2765376"/>
            <a:chOff x="0" y="0"/>
            <a:chExt cx="4037737" cy="2912441"/>
          </a:xfrm>
        </p:grpSpPr>
        <p:sp>
          <p:nvSpPr>
            <p:cNvPr id="161" name="等腰三角形 160"/>
            <p:cNvSpPr/>
            <p:nvPr/>
          </p:nvSpPr>
          <p:spPr>
            <a:xfrm>
              <a:off x="0" y="0"/>
              <a:ext cx="4037737" cy="2904134"/>
            </a:xfrm>
            <a:prstGeom prst="triangl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a:p>
          </p:txBody>
        </p:sp>
        <p:sp>
          <p:nvSpPr>
            <p:cNvPr id="162" name="椭圆 161"/>
            <p:cNvSpPr/>
            <p:nvPr/>
          </p:nvSpPr>
          <p:spPr>
            <a:xfrm>
              <a:off x="461176" y="2266122"/>
              <a:ext cx="3181833" cy="548259"/>
            </a:xfrm>
            <a:prstGeom prst="ellipse">
              <a:avLst/>
            </a:prstGeom>
            <a:solidFill>
              <a:schemeClr val="bg2">
                <a:lumMod val="7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a:p>
          </p:txBody>
        </p:sp>
        <p:sp>
          <p:nvSpPr>
            <p:cNvPr id="163" name="椭圆 162"/>
            <p:cNvSpPr/>
            <p:nvPr/>
          </p:nvSpPr>
          <p:spPr>
            <a:xfrm>
              <a:off x="755374" y="1820849"/>
              <a:ext cx="2531059" cy="629107"/>
            </a:xfrm>
            <a:prstGeom prst="ellipse">
              <a:avLst/>
            </a:prstGeom>
            <a:solidFill>
              <a:schemeClr val="bg2">
                <a:lumMod val="7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a:p>
          </p:txBody>
        </p:sp>
        <p:sp>
          <p:nvSpPr>
            <p:cNvPr id="164" name="椭圆 163"/>
            <p:cNvSpPr/>
            <p:nvPr/>
          </p:nvSpPr>
          <p:spPr>
            <a:xfrm>
              <a:off x="1057524" y="1486894"/>
              <a:ext cx="2026107" cy="570586"/>
            </a:xfrm>
            <a:prstGeom prst="ellipse">
              <a:avLst/>
            </a:prstGeom>
            <a:solidFill>
              <a:schemeClr val="bg2">
                <a:lumMod val="7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a:p>
          </p:txBody>
        </p:sp>
        <p:sp>
          <p:nvSpPr>
            <p:cNvPr id="165" name="椭圆 164"/>
            <p:cNvSpPr/>
            <p:nvPr/>
          </p:nvSpPr>
          <p:spPr>
            <a:xfrm>
              <a:off x="1248355" y="1097280"/>
              <a:ext cx="1616634" cy="585216"/>
            </a:xfrm>
            <a:prstGeom prst="ellipse">
              <a:avLst/>
            </a:prstGeom>
            <a:solidFill>
              <a:schemeClr val="bg2">
                <a:lumMod val="7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a:p>
          </p:txBody>
        </p:sp>
        <p:sp>
          <p:nvSpPr>
            <p:cNvPr id="166" name="文本框 7"/>
            <p:cNvSpPr txBox="1"/>
            <p:nvPr/>
          </p:nvSpPr>
          <p:spPr>
            <a:xfrm>
              <a:off x="1323924" y="2459178"/>
              <a:ext cx="1631290" cy="453263"/>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ctr">
                <a:spcAft>
                  <a:spcPts val="0"/>
                </a:spcAft>
              </a:pPr>
              <a:r>
                <a:rPr lang="zh-CN" sz="1200" b="1" kern="100" dirty="0">
                  <a:effectLst/>
                  <a:ea typeface="宋体" panose="02010600030101010101" pitchFamily="2" charset="-122"/>
                  <a:cs typeface="Times New Roman" panose="02020603050405020304"/>
                </a:rPr>
                <a:t>质量关注点</a:t>
              </a:r>
              <a:endParaRPr lang="zh-CN" sz="1050" kern="100" dirty="0">
                <a:effectLst/>
                <a:ea typeface="宋体" panose="02010600030101010101" pitchFamily="2" charset="-122"/>
                <a:cs typeface="Times New Roman" panose="02020603050405020304"/>
              </a:endParaRPr>
            </a:p>
          </p:txBody>
        </p:sp>
        <p:sp>
          <p:nvSpPr>
            <p:cNvPr id="167" name="文本框 8"/>
            <p:cNvSpPr txBox="1"/>
            <p:nvPr/>
          </p:nvSpPr>
          <p:spPr>
            <a:xfrm>
              <a:off x="1602157" y="1097280"/>
              <a:ext cx="930302" cy="416966"/>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ctr">
                <a:spcAft>
                  <a:spcPts val="0"/>
                </a:spcAft>
              </a:pPr>
              <a:r>
                <a:rPr lang="zh-CN" sz="1200" b="1" kern="100">
                  <a:effectLst/>
                  <a:ea typeface="宋体" panose="02010600030101010101" pitchFamily="2" charset="-122"/>
                  <a:cs typeface="Times New Roman" panose="02020603050405020304"/>
                </a:rPr>
                <a:t>工具</a:t>
              </a:r>
              <a:endParaRPr lang="zh-CN" sz="1050" kern="100">
                <a:effectLst/>
                <a:ea typeface="宋体" panose="02010600030101010101" pitchFamily="2" charset="-122"/>
                <a:cs typeface="Times New Roman" panose="02020603050405020304"/>
              </a:endParaRPr>
            </a:p>
          </p:txBody>
        </p:sp>
        <p:sp>
          <p:nvSpPr>
            <p:cNvPr id="168" name="文本框 9"/>
            <p:cNvSpPr txBox="1"/>
            <p:nvPr/>
          </p:nvSpPr>
          <p:spPr>
            <a:xfrm>
              <a:off x="1288111" y="1639716"/>
              <a:ext cx="1630680" cy="54102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ctr">
                <a:spcAft>
                  <a:spcPts val="0"/>
                </a:spcAft>
              </a:pPr>
              <a:r>
                <a:rPr lang="zh-CN" sz="1200" b="1" kern="100">
                  <a:effectLst/>
                  <a:ea typeface="宋体" panose="02010600030101010101" pitchFamily="2" charset="-122"/>
                  <a:cs typeface="Times New Roman" panose="02020603050405020304"/>
                </a:rPr>
                <a:t>方法</a:t>
              </a:r>
              <a:endParaRPr lang="zh-CN" sz="1050" kern="100">
                <a:effectLst/>
                <a:ea typeface="宋体" panose="02010600030101010101" pitchFamily="2" charset="-122"/>
                <a:cs typeface="Times New Roman" panose="02020603050405020304"/>
              </a:endParaRPr>
            </a:p>
          </p:txBody>
        </p:sp>
        <p:sp>
          <p:nvSpPr>
            <p:cNvPr id="169" name="文本框 10"/>
            <p:cNvSpPr txBox="1"/>
            <p:nvPr/>
          </p:nvSpPr>
          <p:spPr>
            <a:xfrm>
              <a:off x="1248355" y="572494"/>
              <a:ext cx="1630680" cy="468173"/>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ctr">
                <a:spcAft>
                  <a:spcPts val="0"/>
                </a:spcAft>
              </a:pPr>
              <a:r>
                <a:rPr lang="zh-CN" sz="1200" b="1" kern="100">
                  <a:effectLst/>
                  <a:ea typeface="宋体" panose="02010600030101010101" pitchFamily="2" charset="-122"/>
                  <a:cs typeface="Times New Roman" panose="02020603050405020304"/>
                </a:rPr>
                <a:t>软件工程</a:t>
              </a:r>
              <a:endParaRPr lang="zh-CN" sz="1050" kern="100">
                <a:effectLst/>
                <a:ea typeface="宋体" panose="02010600030101010101" pitchFamily="2" charset="-122"/>
                <a:cs typeface="Times New Roman" panose="02020603050405020304"/>
              </a:endParaRPr>
            </a:p>
          </p:txBody>
        </p:sp>
        <p:sp>
          <p:nvSpPr>
            <p:cNvPr id="170" name="文本框 11"/>
            <p:cNvSpPr txBox="1"/>
            <p:nvPr/>
          </p:nvSpPr>
          <p:spPr>
            <a:xfrm>
              <a:off x="1304013" y="2047898"/>
              <a:ext cx="1630680" cy="46085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ctr">
                <a:spcAft>
                  <a:spcPts val="0"/>
                </a:spcAft>
              </a:pPr>
              <a:r>
                <a:rPr lang="zh-CN" sz="1200" b="1" kern="100">
                  <a:effectLst/>
                  <a:ea typeface="宋体" panose="02010600030101010101" pitchFamily="2" charset="-122"/>
                  <a:cs typeface="Times New Roman" panose="02020603050405020304"/>
                </a:rPr>
                <a:t>过程</a:t>
              </a:r>
              <a:endParaRPr lang="zh-CN" sz="1050" kern="100">
                <a:effectLst/>
                <a:ea typeface="宋体" panose="02010600030101010101" pitchFamily="2" charset="-122"/>
                <a:cs typeface="Times New Roman" panose="02020603050405020304"/>
              </a:endParaRPr>
            </a:p>
          </p:txBody>
        </p:sp>
      </p:grpSp>
      <p:sp>
        <p:nvSpPr>
          <p:cNvPr id="2" name="矩形 1"/>
          <p:cNvSpPr/>
          <p:nvPr/>
        </p:nvSpPr>
        <p:spPr>
          <a:xfrm>
            <a:off x="6408067" y="5258594"/>
            <a:ext cx="2662908" cy="400110"/>
          </a:xfrm>
          <a:prstGeom prst="rect">
            <a:avLst/>
          </a:prstGeom>
        </p:spPr>
        <p:txBody>
          <a:bodyPr wrap="none">
            <a:spAutoFit/>
          </a:bodyPr>
          <a:lstStyle/>
          <a:p>
            <a:r>
              <a:rPr lang="zh-CN" altLang="zh-CN" sz="2000" dirty="0"/>
              <a:t>图</a:t>
            </a:r>
            <a:r>
              <a:rPr lang="en-US" altLang="zh-CN" sz="2000" dirty="0"/>
              <a:t>1-6 </a:t>
            </a:r>
            <a:r>
              <a:rPr lang="zh-CN" altLang="zh-CN" sz="2000" dirty="0"/>
              <a:t>软件工程层次图</a:t>
            </a:r>
            <a:endParaRPr lang="zh-CN" altLang="en-US" sz="2000" dirty="0"/>
          </a:p>
        </p:txBody>
      </p:sp>
      <p:sp>
        <p:nvSpPr>
          <p:cNvPr id="5" name="灯片编号占位符 4">
            <a:extLst>
              <a:ext uri="{FF2B5EF4-FFF2-40B4-BE49-F238E27FC236}">
                <a16:creationId xmlns:a16="http://schemas.microsoft.com/office/drawing/2014/main" id="{D235BB8E-CBB4-4A1A-A135-3FE93C20F428}"/>
              </a:ext>
            </a:extLst>
          </p:cNvPr>
          <p:cNvSpPr>
            <a:spLocks noGrp="1"/>
          </p:cNvSpPr>
          <p:nvPr>
            <p:ph type="sldNum" sz="quarter" idx="12"/>
          </p:nvPr>
        </p:nvSpPr>
        <p:spPr/>
        <p:txBody>
          <a:bodyPr/>
          <a:lstStyle/>
          <a:p>
            <a:fld id="{B6F15528-21DE-4FAA-801E-634DDDAF4B2B}" type="slidenum">
              <a:rPr lang="en-US" smtClean="0"/>
              <a:t>27</a:t>
            </a:fld>
            <a:endParaRPr lang="en-US" dirty="0"/>
          </a:p>
        </p:txBody>
      </p:sp>
      <p:sp>
        <p:nvSpPr>
          <p:cNvPr id="21" name="灯片编号占位符 8">
            <a:extLst>
              <a:ext uri="{FF2B5EF4-FFF2-40B4-BE49-F238E27FC236}">
                <a16:creationId xmlns:a16="http://schemas.microsoft.com/office/drawing/2014/main" id="{2A9FE991-7857-4284-9353-D00A788BDA04}"/>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27</a:t>
            </a:fld>
            <a:endParaRPr kumimoji="0" lang="en-US" altLang="zh-CN" sz="1800">
              <a:latin typeface="Times New Roman" panose="02020603050405020304" pitchFamily="18" charset="0"/>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1829594"/>
            <a:ext cx="12198350" cy="3734594"/>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394" y="1753394"/>
            <a:ext cx="1219835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175" y="5639594"/>
            <a:ext cx="1219835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3.3.4 </a:t>
            </a:r>
            <a:r>
              <a:rPr lang="zh-CN" altLang="en-US" dirty="0"/>
              <a:t>挣值管理</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56235" y="1829594"/>
                <a:ext cx="10978515" cy="3657600"/>
              </a:xfrm>
            </p:spPr>
            <p:txBody>
              <a:bodyPr>
                <a:normAutofit/>
              </a:bodyPr>
              <a:lstStyle/>
              <a:p>
                <a:pPr marL="0" indent="0">
                  <a:buNone/>
                </a:pPr>
                <a:r>
                  <a:rPr lang="zh-CN" altLang="en-US" sz="2400" dirty="0">
                    <a:solidFill>
                      <a:schemeClr val="bg1"/>
                    </a:solidFill>
                  </a:rPr>
                  <a:t>③</a:t>
                </a:r>
                <a:r>
                  <a:rPr lang="zh-CN" altLang="zh-CN" sz="2400" dirty="0">
                    <a:solidFill>
                      <a:schemeClr val="bg1"/>
                    </a:solidFill>
                  </a:rPr>
                  <a:t>完工尚需绩效指标（</a:t>
                </a:r>
                <a:r>
                  <a:rPr lang="en-US" altLang="zh-CN" sz="2400" dirty="0">
                    <a:solidFill>
                      <a:schemeClr val="bg1"/>
                    </a:solidFill>
                  </a:rPr>
                  <a:t>TCPI</a:t>
                </a:r>
                <a:r>
                  <a:rPr lang="zh-CN" altLang="zh-CN" sz="2400" dirty="0">
                    <a:solidFill>
                      <a:schemeClr val="bg1"/>
                    </a:solidFill>
                  </a:rPr>
                  <a:t>，</a:t>
                </a:r>
                <a:r>
                  <a:rPr lang="en-US" altLang="zh-CN" sz="2400" dirty="0">
                    <a:solidFill>
                      <a:schemeClr val="bg1"/>
                    </a:solidFill>
                  </a:rPr>
                  <a:t>To Complete Performance Index</a:t>
                </a:r>
                <a:r>
                  <a:rPr lang="zh-CN" altLang="zh-CN" sz="2400" dirty="0">
                    <a:solidFill>
                      <a:schemeClr val="bg1"/>
                    </a:solidFill>
                  </a:rPr>
                  <a:t>），是指为实现特定的管理目标，剩余资源的使用必须达到的成本绩效指标，是完成剩余工作所需成本与可用预算之比。</a:t>
                </a:r>
                <a:endParaRPr lang="en-US" altLang="zh-CN" sz="2400" dirty="0">
                  <a:solidFill>
                    <a:schemeClr val="bg1"/>
                  </a:solidFill>
                </a:endParaRPr>
              </a:p>
              <a:p>
                <a:pPr>
                  <a:buFont typeface="Wingdings" panose="05000000000000000000" pitchFamily="2" charset="2"/>
                  <a:buChar char="Ø"/>
                </a:pPr>
                <a:r>
                  <a:rPr lang="zh-CN" altLang="zh-CN" sz="2400" dirty="0">
                    <a:solidFill>
                      <a:schemeClr val="bg1"/>
                    </a:solidFill>
                  </a:rPr>
                  <a:t>为完成计划必须保持的效率，一般需要考虑成本，用现有成本，需要知道剩余的工作量</a:t>
                </a:r>
                <a14:m>
                  <m:oMath xmlns:m="http://schemas.openxmlformats.org/officeDocument/2006/math">
                    <m:d>
                      <m:dPr>
                        <m:ctrlPr>
                          <a:rPr lang="zh-CN" altLang="zh-CN" sz="2400" i="1">
                            <a:solidFill>
                              <a:schemeClr val="bg1"/>
                            </a:solidFill>
                            <a:latin typeface="Cambria Math" panose="02040503050406030204" pitchFamily="18" charset="0"/>
                          </a:rPr>
                        </m:ctrlPr>
                      </m:dPr>
                      <m:e>
                        <m:r>
                          <a:rPr lang="en-US" altLang="zh-CN" sz="2400" i="1">
                            <a:solidFill>
                              <a:schemeClr val="bg1"/>
                            </a:solidFill>
                            <a:latin typeface="Cambria Math" panose="02040503050406030204"/>
                          </a:rPr>
                          <m:t>𝐵𝐴𝐶</m:t>
                        </m:r>
                        <m:r>
                          <a:rPr lang="en-US" altLang="zh-CN" sz="2400" i="1">
                            <a:solidFill>
                              <a:schemeClr val="bg1"/>
                            </a:solidFill>
                            <a:latin typeface="Cambria Math" panose="02040503050406030204"/>
                          </a:rPr>
                          <m:t>−</m:t>
                        </m:r>
                        <m:r>
                          <a:rPr lang="en-US" altLang="zh-CN" sz="2400" i="1">
                            <a:solidFill>
                              <a:schemeClr val="bg1"/>
                            </a:solidFill>
                            <a:latin typeface="Cambria Math" panose="02040503050406030204"/>
                          </a:rPr>
                          <m:t>𝐸𝑉</m:t>
                        </m:r>
                      </m:e>
                    </m:d>
                  </m:oMath>
                </a14:m>
                <a:r>
                  <a:rPr lang="zh-CN" altLang="zh-CN" sz="2400" dirty="0">
                    <a:solidFill>
                      <a:schemeClr val="bg1"/>
                    </a:solidFill>
                  </a:rPr>
                  <a:t>以及剩余的预算</a:t>
                </a:r>
                <a:r>
                  <a:rPr lang="zh-CN" altLang="zh-CN" sz="2400" u="sng" dirty="0">
                    <a:solidFill>
                      <a:schemeClr val="bg1"/>
                    </a:solidFill>
                  </a:rPr>
                  <a:t>（</a:t>
                </a:r>
                <a:r>
                  <a:rPr lang="en-US" altLang="zh-CN" sz="2400" i="1" u="sng" dirty="0">
                    <a:solidFill>
                      <a:schemeClr val="bg1"/>
                    </a:solidFill>
                  </a:rPr>
                  <a:t>BAC</a:t>
                </a:r>
                <a:r>
                  <a:rPr lang="zh-CN" altLang="zh-CN" sz="2400" i="1" u="sng" dirty="0">
                    <a:solidFill>
                      <a:schemeClr val="bg1"/>
                    </a:solidFill>
                  </a:rPr>
                  <a:t>—</a:t>
                </a:r>
                <a:r>
                  <a:rPr lang="en-US" altLang="zh-CN" sz="2400" i="1" u="sng" dirty="0">
                    <a:solidFill>
                      <a:schemeClr val="bg1"/>
                    </a:solidFill>
                  </a:rPr>
                  <a:t>AC</a:t>
                </a:r>
                <a:r>
                  <a:rPr lang="zh-CN" altLang="zh-CN" sz="2400" u="sng" dirty="0">
                    <a:solidFill>
                      <a:schemeClr val="bg1"/>
                    </a:solidFill>
                  </a:rPr>
                  <a:t>）</a:t>
                </a:r>
                <a:r>
                  <a:rPr lang="zh-CN" altLang="zh-CN" sz="2400" dirty="0">
                    <a:solidFill>
                      <a:schemeClr val="bg1"/>
                    </a:solidFill>
                  </a:rPr>
                  <a:t>。</a:t>
                </a:r>
                <a:endParaRPr lang="en-US" altLang="zh-CN" sz="2400" dirty="0">
                  <a:solidFill>
                    <a:schemeClr val="bg1"/>
                  </a:solidFill>
                </a:endParaRPr>
              </a:p>
              <a:p>
                <a:pPr marL="0" indent="0">
                  <a:buNone/>
                </a:pPr>
                <a:endParaRPr lang="en-US" altLang="zh-CN" sz="2400" dirty="0">
                  <a:solidFill>
                    <a:schemeClr val="bg1"/>
                  </a:solidFill>
                </a:endParaRPr>
              </a:p>
              <a:p>
                <a:pPr marL="0" indent="0">
                  <a:buNone/>
                </a:pPr>
                <a:endParaRPr lang="zh-CN" altLang="en-US" sz="2400" dirty="0">
                  <a:solidFill>
                    <a:schemeClr val="bg1"/>
                  </a:solidFill>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656235" y="1829594"/>
                <a:ext cx="10978515" cy="3657600"/>
              </a:xfrm>
              <a:blipFill rotWithShape="1">
                <a:blip r:embed="rId3"/>
                <a:stretch>
                  <a:fillRect l="-3" t="-4" r="3" b="4"/>
                </a:stretch>
              </a:blipFill>
            </p:spPr>
            <p:txBody>
              <a:bodyPr/>
              <a:lstStyle/>
              <a:p>
                <a:r>
                  <a:rPr lang="zh-CN" altLang="en-US">
                    <a:noFill/>
                  </a:rPr>
                  <a:t> </a:t>
                </a:r>
              </a:p>
            </p:txBody>
          </p:sp>
        </mc:Fallback>
      </mc:AlternateContent>
      <p:sp>
        <p:nvSpPr>
          <p:cNvPr id="4" name="内容占位符 3"/>
          <p:cNvSpPr>
            <a:spLocks noGrp="1"/>
          </p:cNvSpPr>
          <p:nvPr>
            <p:ph idx="13"/>
          </p:nvPr>
        </p:nvSpPr>
        <p:spPr/>
        <p:txBody>
          <a:bodyPr>
            <a:normAutofit/>
          </a:bodyPr>
          <a:lstStyle/>
          <a:p>
            <a:r>
              <a:rPr lang="en-US" altLang="zh-CN" b="1" dirty="0"/>
              <a:t>3.  </a:t>
            </a:r>
            <a:r>
              <a:rPr lang="zh-CN" altLang="en-US" b="1" dirty="0"/>
              <a:t>挣值分析的</a:t>
            </a:r>
            <a:r>
              <a:rPr lang="zh-CN" altLang="zh-CN" b="1" dirty="0"/>
              <a:t>预测指标</a:t>
            </a:r>
            <a:endParaRPr lang="zh-CN" altLang="en-US" b="1" dirty="0"/>
          </a:p>
        </p:txBody>
      </p:sp>
      <p:cxnSp>
        <p:nvCxnSpPr>
          <p:cNvPr id="5" name="直接连接符 4"/>
          <p:cNvCxnSpPr/>
          <p:nvPr/>
        </p:nvCxnSpPr>
        <p:spPr>
          <a:xfrm>
            <a:off x="0" y="1524794"/>
            <a:ext cx="12191999" cy="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6077038"/>
            <a:ext cx="12195175" cy="780961"/>
          </a:xfrm>
          <a:prstGeom prst="rect">
            <a:avLst/>
          </a:prstGeom>
          <a:solidFill>
            <a:srgbClr val="DDDDDD">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sp>
        <p:nvSpPr>
          <p:cNvPr id="8" name="矩形 7"/>
          <p:cNvSpPr/>
          <p:nvPr/>
        </p:nvSpPr>
        <p:spPr>
          <a:xfrm>
            <a:off x="-5219" y="6709072"/>
            <a:ext cx="12195175" cy="120244"/>
          </a:xfrm>
          <a:prstGeom prst="rect">
            <a:avLst/>
          </a:prstGeom>
          <a:solidFill>
            <a:srgbClr val="1157AB">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6775" y="4523431"/>
            <a:ext cx="2133600" cy="727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5775" y="4322253"/>
            <a:ext cx="3810000" cy="113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灯片编号占位符 8">
            <a:extLst>
              <a:ext uri="{FF2B5EF4-FFF2-40B4-BE49-F238E27FC236}">
                <a16:creationId xmlns:a16="http://schemas.microsoft.com/office/drawing/2014/main" id="{5C34661F-3D39-4017-85C9-61AC9C3A1F9B}"/>
              </a:ext>
            </a:extLst>
          </p:cNvPr>
          <p:cNvSpPr>
            <a:spLocks noGrp="1"/>
          </p:cNvSpPr>
          <p:nvPr>
            <p:ph type="sldNum" sz="quarter" idx="12"/>
          </p:nvPr>
        </p:nvSpPr>
        <p:spPr/>
        <p:txBody>
          <a:bodyPr/>
          <a:lstStyle/>
          <a:p>
            <a:fld id="{B6F15528-21DE-4FAA-801E-634DDDAF4B2B}" type="slidenum">
              <a:rPr lang="en-US" smtClean="0"/>
              <a:t>270</a:t>
            </a:fld>
            <a:endParaRPr lang="en-US" dirty="0"/>
          </a:p>
        </p:txBody>
      </p:sp>
      <p:sp>
        <p:nvSpPr>
          <p:cNvPr id="15" name="灯片编号占位符 8">
            <a:extLst>
              <a:ext uri="{FF2B5EF4-FFF2-40B4-BE49-F238E27FC236}">
                <a16:creationId xmlns:a16="http://schemas.microsoft.com/office/drawing/2014/main" id="{D9703B34-D809-496E-AAF3-18A184C221FF}"/>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270</a:t>
            </a:fld>
            <a:endParaRPr kumimoji="0" lang="en-US" altLang="zh-CN" sz="1800" dirty="0">
              <a:latin typeface="Times New Roman" panose="02020603050405020304" pitchFamily="18" charset="0"/>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1829594"/>
            <a:ext cx="12198350" cy="3734594"/>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394" y="1753394"/>
            <a:ext cx="1219835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175" y="5639594"/>
            <a:ext cx="1219835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74700" y="362744"/>
            <a:ext cx="6581775" cy="400050"/>
          </a:xfrm>
        </p:spPr>
        <p:txBody>
          <a:bodyPr/>
          <a:lstStyle/>
          <a:p>
            <a:r>
              <a:rPr lang="en-US" altLang="zh-CN" dirty="0"/>
              <a:t>3.3.4 </a:t>
            </a:r>
            <a:r>
              <a:rPr lang="zh-CN" altLang="en-US" dirty="0"/>
              <a:t>挣值管理</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56235" y="1981994"/>
                <a:ext cx="10978515" cy="3505200"/>
              </a:xfrm>
            </p:spPr>
            <p:txBody>
              <a:bodyPr>
                <a:normAutofit/>
              </a:bodyPr>
              <a:lstStyle/>
              <a:p>
                <a:pPr>
                  <a:buFont typeface="Wingdings" panose="05000000000000000000" pitchFamily="2" charset="2"/>
                  <a:buChar char="Ø"/>
                </a:pPr>
                <a:r>
                  <a:rPr lang="zh-CN" altLang="zh-CN" sz="2400" dirty="0">
                    <a:solidFill>
                      <a:schemeClr val="bg1"/>
                    </a:solidFill>
                  </a:rPr>
                  <a:t>为完成当前完工估算必须保持的效率，通常不考虑成本，需要看还剩余多少工作量</a:t>
                </a:r>
                <a14:m>
                  <m:oMath xmlns:m="http://schemas.openxmlformats.org/officeDocument/2006/math">
                    <m:d>
                      <m:dPr>
                        <m:ctrlPr>
                          <a:rPr lang="zh-CN" altLang="zh-CN" sz="2400" i="1">
                            <a:solidFill>
                              <a:schemeClr val="bg1"/>
                            </a:solidFill>
                            <a:latin typeface="Cambria Math" panose="02040503050406030204" pitchFamily="18" charset="0"/>
                          </a:rPr>
                        </m:ctrlPr>
                      </m:dPr>
                      <m:e>
                        <m:r>
                          <a:rPr lang="en-US" altLang="zh-CN" sz="2400" i="1">
                            <a:solidFill>
                              <a:schemeClr val="bg1"/>
                            </a:solidFill>
                            <a:latin typeface="Cambria Math" panose="02040503050406030204"/>
                          </a:rPr>
                          <m:t>𝐵𝐴𝐶</m:t>
                        </m:r>
                        <m:r>
                          <a:rPr lang="en-US" altLang="zh-CN" sz="2400" i="1">
                            <a:solidFill>
                              <a:schemeClr val="bg1"/>
                            </a:solidFill>
                            <a:latin typeface="Cambria Math" panose="02040503050406030204"/>
                          </a:rPr>
                          <m:t>−</m:t>
                        </m:r>
                        <m:r>
                          <a:rPr lang="en-US" altLang="zh-CN" sz="2400" i="1">
                            <a:solidFill>
                              <a:schemeClr val="bg1"/>
                            </a:solidFill>
                            <a:latin typeface="Cambria Math" panose="02040503050406030204"/>
                          </a:rPr>
                          <m:t>𝐸𝑉</m:t>
                        </m:r>
                      </m:e>
                    </m:d>
                  </m:oMath>
                </a14:m>
                <a:r>
                  <a:rPr lang="zh-CN" altLang="zh-CN" sz="2400" dirty="0">
                    <a:solidFill>
                      <a:schemeClr val="bg1"/>
                    </a:solidFill>
                  </a:rPr>
                  <a:t>，按新的估算来做，还需要多少钱</a:t>
                </a:r>
                <a14:m>
                  <m:oMath xmlns:m="http://schemas.openxmlformats.org/officeDocument/2006/math">
                    <m:d>
                      <m:dPr>
                        <m:ctrlPr>
                          <a:rPr lang="zh-CN" altLang="zh-CN" sz="2400" i="1">
                            <a:solidFill>
                              <a:schemeClr val="bg1"/>
                            </a:solidFill>
                            <a:latin typeface="Cambria Math" panose="02040503050406030204" pitchFamily="18" charset="0"/>
                          </a:rPr>
                        </m:ctrlPr>
                      </m:dPr>
                      <m:e>
                        <m:r>
                          <a:rPr lang="en-US" altLang="zh-CN" sz="2400" i="1">
                            <a:solidFill>
                              <a:schemeClr val="bg1"/>
                            </a:solidFill>
                            <a:latin typeface="Cambria Math" panose="02040503050406030204"/>
                          </a:rPr>
                          <m:t>𝐸𝐴𝐶</m:t>
                        </m:r>
                        <m:r>
                          <a:rPr lang="en-US" altLang="zh-CN" sz="2400" i="1">
                            <a:solidFill>
                              <a:schemeClr val="bg1"/>
                            </a:solidFill>
                            <a:latin typeface="Cambria Math" panose="02040503050406030204"/>
                          </a:rPr>
                          <m:t>−</m:t>
                        </m:r>
                        <m:r>
                          <a:rPr lang="en-US" altLang="zh-CN" sz="2400" i="1">
                            <a:solidFill>
                              <a:schemeClr val="bg1"/>
                            </a:solidFill>
                            <a:latin typeface="Cambria Math" panose="02040503050406030204"/>
                          </a:rPr>
                          <m:t>𝐴𝐶</m:t>
                        </m:r>
                      </m:e>
                    </m:d>
                  </m:oMath>
                </a14:m>
                <a:endParaRPr lang="en-US" altLang="zh-CN" sz="2400" dirty="0">
                  <a:solidFill>
                    <a:schemeClr val="bg1"/>
                  </a:solidFill>
                </a:endParaRPr>
              </a:p>
              <a:p>
                <a:pPr marL="0" indent="0">
                  <a:buNone/>
                </a:pPr>
                <a:r>
                  <a:rPr lang="en-US" altLang="zh-CN" sz="2400" dirty="0">
                    <a:solidFill>
                      <a:schemeClr val="bg1"/>
                    </a:solidFill>
                  </a:rPr>
                  <a:t>        </a:t>
                </a:r>
                <a14:m>
                  <m:oMath xmlns:m="http://schemas.openxmlformats.org/officeDocument/2006/math">
                    <m:r>
                      <m:rPr>
                        <m:sty m:val="p"/>
                      </m:rPr>
                      <a:rPr lang="en-US" altLang="zh-CN" sz="2400" smtClean="0">
                        <a:solidFill>
                          <a:schemeClr val="bg1"/>
                        </a:solidFill>
                        <a:latin typeface="Cambria Math" panose="02040503050406030204"/>
                      </a:rPr>
                      <m:t>TCPI</m:t>
                    </m:r>
                    <m:r>
                      <a:rPr lang="en-US" altLang="zh-CN" sz="2400" smtClean="0">
                        <a:solidFill>
                          <a:schemeClr val="bg1"/>
                        </a:solidFill>
                        <a:latin typeface="Cambria Math" panose="02040503050406030204"/>
                      </a:rPr>
                      <m:t>=</m:t>
                    </m:r>
                    <m:f>
                      <m:fPr>
                        <m:ctrlPr>
                          <a:rPr lang="zh-CN" altLang="zh-CN" sz="2400" i="1">
                            <a:solidFill>
                              <a:schemeClr val="bg1"/>
                            </a:solidFill>
                            <a:latin typeface="Cambria Math" panose="02040503050406030204" pitchFamily="18" charset="0"/>
                          </a:rPr>
                        </m:ctrlPr>
                      </m:fPr>
                      <m:num>
                        <m:r>
                          <a:rPr lang="en-US" altLang="zh-CN" sz="2400" i="1">
                            <a:solidFill>
                              <a:schemeClr val="bg1"/>
                            </a:solidFill>
                            <a:latin typeface="Cambria Math" panose="02040503050406030204"/>
                          </a:rPr>
                          <m:t>𝐵𝐴𝐶</m:t>
                        </m:r>
                        <m:r>
                          <a:rPr lang="en-US" altLang="zh-CN" sz="2400" i="1">
                            <a:solidFill>
                              <a:schemeClr val="bg1"/>
                            </a:solidFill>
                            <a:latin typeface="Cambria Math" panose="02040503050406030204"/>
                          </a:rPr>
                          <m:t>−</m:t>
                        </m:r>
                        <m:r>
                          <a:rPr lang="en-US" altLang="zh-CN" sz="2400" i="1">
                            <a:solidFill>
                              <a:schemeClr val="bg1"/>
                            </a:solidFill>
                            <a:latin typeface="Cambria Math" panose="02040503050406030204"/>
                          </a:rPr>
                          <m:t>𝐸𝑉</m:t>
                        </m:r>
                      </m:num>
                      <m:den>
                        <m:r>
                          <a:rPr lang="en-US" altLang="zh-CN" sz="2400" i="1">
                            <a:solidFill>
                              <a:schemeClr val="bg1"/>
                            </a:solidFill>
                            <a:latin typeface="Cambria Math" panose="02040503050406030204"/>
                          </a:rPr>
                          <m:t>𝐸𝐴𝐶</m:t>
                        </m:r>
                        <m:r>
                          <a:rPr lang="en-US" altLang="zh-CN" sz="2400" i="1">
                            <a:solidFill>
                              <a:schemeClr val="bg1"/>
                            </a:solidFill>
                            <a:latin typeface="Cambria Math" panose="02040503050406030204"/>
                          </a:rPr>
                          <m:t>−</m:t>
                        </m:r>
                        <m:r>
                          <a:rPr lang="en-US" altLang="zh-CN" sz="2400" i="1">
                            <a:solidFill>
                              <a:schemeClr val="bg1"/>
                            </a:solidFill>
                            <a:latin typeface="Cambria Math" panose="02040503050406030204"/>
                          </a:rPr>
                          <m:t>𝐴𝐶</m:t>
                        </m:r>
                      </m:den>
                    </m:f>
                  </m:oMath>
                </a14:m>
                <a:endParaRPr lang="en-US" altLang="zh-CN" sz="2400" dirty="0">
                  <a:solidFill>
                    <a:schemeClr val="bg1"/>
                  </a:solidFill>
                </a:endParaRPr>
              </a:p>
              <a:p>
                <a:pPr marL="0" indent="0">
                  <a:buNone/>
                </a:pPr>
                <a:endParaRPr lang="en-US" altLang="zh-CN" sz="2400" dirty="0">
                  <a:solidFill>
                    <a:schemeClr val="bg1"/>
                  </a:solidFill>
                </a:endParaRPr>
              </a:p>
              <a:p>
                <a:pPr marL="0" indent="0">
                  <a:buNone/>
                </a:pPr>
                <a:r>
                  <a:rPr lang="zh-CN" altLang="en-US" sz="2400" dirty="0">
                    <a:solidFill>
                      <a:schemeClr val="bg1"/>
                    </a:solidFill>
                  </a:rPr>
                  <a:t>④</a:t>
                </a:r>
                <a:r>
                  <a:rPr lang="zh-CN" altLang="zh-CN" sz="2400" dirty="0">
                    <a:solidFill>
                      <a:schemeClr val="bg1"/>
                    </a:solidFill>
                  </a:rPr>
                  <a:t>完工偏差（</a:t>
                </a:r>
                <a:r>
                  <a:rPr lang="en-US" altLang="zh-CN" sz="2400" dirty="0">
                    <a:solidFill>
                      <a:schemeClr val="bg1"/>
                    </a:solidFill>
                  </a:rPr>
                  <a:t>VAC</a:t>
                </a:r>
                <a:r>
                  <a:rPr lang="zh-CN" altLang="zh-CN" sz="2400" dirty="0">
                    <a:solidFill>
                      <a:schemeClr val="bg1"/>
                    </a:solidFill>
                  </a:rPr>
                  <a:t>，</a:t>
                </a:r>
                <a:r>
                  <a:rPr lang="en-US" altLang="zh-CN" sz="2400" dirty="0">
                    <a:solidFill>
                      <a:schemeClr val="bg1"/>
                    </a:solidFill>
                  </a:rPr>
                  <a:t>Variance at Completion</a:t>
                </a:r>
                <a:r>
                  <a:rPr lang="zh-CN" altLang="zh-CN" sz="2400" dirty="0">
                    <a:solidFill>
                      <a:schemeClr val="bg1"/>
                    </a:solidFill>
                  </a:rPr>
                  <a:t>），是对预算亏空或者盈余的一种预测，是完工预算与完工估算之差，</a:t>
                </a:r>
                <a:r>
                  <a:rPr lang="en-US" altLang="zh-CN" sz="2400" dirty="0"/>
                  <a:t> </a:t>
                </a:r>
                <a14:m>
                  <m:oMath xmlns:m="http://schemas.openxmlformats.org/officeDocument/2006/math">
                    <m:r>
                      <m:rPr>
                        <m:sty m:val="p"/>
                      </m:rPr>
                      <a:rPr lang="en-US" altLang="zh-CN" sz="2400" smtClean="0">
                        <a:solidFill>
                          <a:schemeClr val="bg1"/>
                        </a:solidFill>
                        <a:latin typeface="Cambria Math" panose="02040503050406030204"/>
                      </a:rPr>
                      <m:t>VAC</m:t>
                    </m:r>
                    <m:r>
                      <a:rPr lang="en-US" altLang="zh-CN" sz="2400" smtClean="0">
                        <a:solidFill>
                          <a:schemeClr val="bg1"/>
                        </a:solidFill>
                        <a:latin typeface="Cambria Math" panose="02040503050406030204"/>
                      </a:rPr>
                      <m:t>=</m:t>
                    </m:r>
                    <m:r>
                      <m:rPr>
                        <m:sty m:val="p"/>
                      </m:rPr>
                      <a:rPr lang="en-US" altLang="zh-CN" sz="2400" smtClean="0">
                        <a:solidFill>
                          <a:schemeClr val="bg1"/>
                        </a:solidFill>
                        <a:latin typeface="Cambria Math" panose="02040503050406030204"/>
                      </a:rPr>
                      <m:t>BAC</m:t>
                    </m:r>
                    <m:r>
                      <a:rPr lang="en-US" altLang="zh-CN" sz="2400" i="1">
                        <a:solidFill>
                          <a:schemeClr val="bg1"/>
                        </a:solidFill>
                        <a:latin typeface="Cambria Math" panose="02040503050406030204"/>
                      </a:rPr>
                      <m:t>−</m:t>
                    </m:r>
                    <m:r>
                      <m:rPr>
                        <m:sty m:val="p"/>
                      </m:rPr>
                      <a:rPr lang="en-US" altLang="zh-CN" sz="2400">
                        <a:solidFill>
                          <a:schemeClr val="bg1"/>
                        </a:solidFill>
                        <a:latin typeface="Cambria Math" panose="02040503050406030204"/>
                      </a:rPr>
                      <m:t>EAC</m:t>
                    </m:r>
                  </m:oMath>
                </a14:m>
                <a:endParaRPr lang="zh-CN" altLang="en-US" sz="2400" dirty="0">
                  <a:solidFill>
                    <a:schemeClr val="bg1"/>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56235" y="1981994"/>
                <a:ext cx="10978515" cy="3505200"/>
              </a:xfrm>
              <a:blipFill>
                <a:blip r:embed="rId3"/>
                <a:stretch>
                  <a:fillRect l="-611"/>
                </a:stretch>
              </a:blipFill>
            </p:spPr>
            <p:txBody>
              <a:bodyPr/>
              <a:lstStyle/>
              <a:p>
                <a:r>
                  <a:rPr lang="zh-CN" altLang="en-US">
                    <a:noFill/>
                  </a:rPr>
                  <a:t> </a:t>
                </a:r>
              </a:p>
            </p:txBody>
          </p:sp>
        </mc:Fallback>
      </mc:AlternateContent>
      <p:sp>
        <p:nvSpPr>
          <p:cNvPr id="4" name="内容占位符 3"/>
          <p:cNvSpPr>
            <a:spLocks noGrp="1"/>
          </p:cNvSpPr>
          <p:nvPr>
            <p:ph idx="13"/>
          </p:nvPr>
        </p:nvSpPr>
        <p:spPr>
          <a:xfrm>
            <a:off x="841375" y="984137"/>
            <a:ext cx="10747058" cy="464458"/>
          </a:xfrm>
        </p:spPr>
        <p:txBody>
          <a:bodyPr>
            <a:normAutofit/>
          </a:bodyPr>
          <a:lstStyle/>
          <a:p>
            <a:r>
              <a:rPr lang="en-US" altLang="zh-CN" b="1" dirty="0"/>
              <a:t>3.  </a:t>
            </a:r>
            <a:r>
              <a:rPr lang="zh-CN" altLang="en-US" b="1" dirty="0"/>
              <a:t>挣值分析的</a:t>
            </a:r>
            <a:r>
              <a:rPr lang="zh-CN" altLang="zh-CN" b="1" dirty="0"/>
              <a:t>预测指标</a:t>
            </a:r>
            <a:endParaRPr lang="zh-CN" altLang="en-US" b="1" dirty="0"/>
          </a:p>
        </p:txBody>
      </p:sp>
      <p:cxnSp>
        <p:nvCxnSpPr>
          <p:cNvPr id="5" name="直接连接符 4"/>
          <p:cNvCxnSpPr/>
          <p:nvPr/>
        </p:nvCxnSpPr>
        <p:spPr>
          <a:xfrm>
            <a:off x="0" y="1524794"/>
            <a:ext cx="12191999" cy="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6077038"/>
            <a:ext cx="12195175" cy="780961"/>
          </a:xfrm>
          <a:prstGeom prst="rect">
            <a:avLst/>
          </a:prstGeom>
          <a:solidFill>
            <a:srgbClr val="DDDDDD">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sp>
        <p:nvSpPr>
          <p:cNvPr id="8" name="矩形 7"/>
          <p:cNvSpPr/>
          <p:nvPr/>
        </p:nvSpPr>
        <p:spPr>
          <a:xfrm>
            <a:off x="-5219" y="6709072"/>
            <a:ext cx="12195175" cy="120244"/>
          </a:xfrm>
          <a:prstGeom prst="rect">
            <a:avLst/>
          </a:prstGeom>
          <a:solidFill>
            <a:srgbClr val="1157AB">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pic>
        <p:nvPicPr>
          <p:cNvPr id="112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5175" y="2967769"/>
            <a:ext cx="3619500"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灯片编号占位符 8">
            <a:extLst>
              <a:ext uri="{FF2B5EF4-FFF2-40B4-BE49-F238E27FC236}">
                <a16:creationId xmlns:a16="http://schemas.microsoft.com/office/drawing/2014/main" id="{C56DF820-1749-4776-A445-4FDD2DA6A333}"/>
              </a:ext>
            </a:extLst>
          </p:cNvPr>
          <p:cNvSpPr>
            <a:spLocks noGrp="1"/>
          </p:cNvSpPr>
          <p:nvPr>
            <p:ph type="sldNum" sz="quarter" idx="12"/>
          </p:nvPr>
        </p:nvSpPr>
        <p:spPr>
          <a:xfrm>
            <a:off x="8742151" y="8477096"/>
            <a:ext cx="2846282" cy="486946"/>
          </a:xfrm>
        </p:spPr>
        <p:txBody>
          <a:bodyPr/>
          <a:lstStyle/>
          <a:p>
            <a:fld id="{B6F15528-21DE-4FAA-801E-634DDDAF4B2B}" type="slidenum">
              <a:rPr lang="en-US" smtClean="0"/>
              <a:t>271</a:t>
            </a:fld>
            <a:endParaRPr lang="en-US" dirty="0"/>
          </a:p>
        </p:txBody>
      </p:sp>
      <p:sp>
        <p:nvSpPr>
          <p:cNvPr id="13" name="灯片编号占位符 8">
            <a:extLst>
              <a:ext uri="{FF2B5EF4-FFF2-40B4-BE49-F238E27FC236}">
                <a16:creationId xmlns:a16="http://schemas.microsoft.com/office/drawing/2014/main" id="{46309260-0133-47CF-8CB9-DB141466F664}"/>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271</a:t>
            </a:fld>
            <a:endParaRPr kumimoji="0" lang="en-US" altLang="zh-CN" sz="1800" dirty="0">
              <a:latin typeface="Times New Roman" panose="02020603050405020304" pitchFamily="18" charset="0"/>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3.3.4 </a:t>
            </a:r>
            <a:r>
              <a:rPr lang="zh-CN" altLang="en-US" dirty="0"/>
              <a:t>挣值管理</a:t>
            </a:r>
          </a:p>
        </p:txBody>
      </p:sp>
      <p:sp>
        <p:nvSpPr>
          <p:cNvPr id="6" name="TextBox 5"/>
          <p:cNvSpPr txBox="1"/>
          <p:nvPr/>
        </p:nvSpPr>
        <p:spPr>
          <a:xfrm>
            <a:off x="798429" y="1180682"/>
            <a:ext cx="3700546" cy="461665"/>
          </a:xfrm>
          <a:prstGeom prst="rect">
            <a:avLst/>
          </a:prstGeom>
          <a:noFill/>
        </p:spPr>
        <p:txBody>
          <a:bodyPr wrap="square" rtlCol="0">
            <a:spAutoFit/>
          </a:bodyPr>
          <a:lstStyle/>
          <a:p>
            <a:r>
              <a:rPr lang="en-US" altLang="zh-CN" dirty="0"/>
              <a:t>4. </a:t>
            </a:r>
            <a:r>
              <a:rPr lang="zh-CN" altLang="en-US" dirty="0"/>
              <a:t>挣值分析的作业与意义</a:t>
            </a:r>
          </a:p>
        </p:txBody>
      </p:sp>
      <p:sp>
        <p:nvSpPr>
          <p:cNvPr id="8" name="自选图形 6"/>
          <p:cNvSpPr>
            <a:spLocks noChangeArrowheads="1"/>
          </p:cNvSpPr>
          <p:nvPr/>
        </p:nvSpPr>
        <p:spPr bwMode="auto">
          <a:xfrm>
            <a:off x="1298575" y="2667794"/>
            <a:ext cx="2001838" cy="3506362"/>
          </a:xfrm>
          <a:prstGeom prst="roundRect">
            <a:avLst>
              <a:gd name="adj" fmla="val 13745"/>
            </a:avLst>
          </a:prstGeom>
          <a:solidFill>
            <a:srgbClr val="74B836"/>
          </a:solidFill>
          <a:ln w="38100">
            <a:solidFill>
              <a:schemeClr val="bg2"/>
            </a:solidFill>
            <a:round/>
          </a:ln>
        </p:spPr>
        <p:txBody>
          <a:bodyPr wrap="none" anchor="ctr"/>
          <a:lstStyle/>
          <a:p>
            <a:endParaRPr lang="zh-CN" altLang="en-US"/>
          </a:p>
        </p:txBody>
      </p:sp>
      <p:sp>
        <p:nvSpPr>
          <p:cNvPr id="12" name="自选图形 5"/>
          <p:cNvSpPr>
            <a:spLocks noChangeArrowheads="1"/>
          </p:cNvSpPr>
          <p:nvPr/>
        </p:nvSpPr>
        <p:spPr bwMode="auto">
          <a:xfrm>
            <a:off x="3736975" y="2667794"/>
            <a:ext cx="1931253" cy="3506362"/>
          </a:xfrm>
          <a:prstGeom prst="roundRect">
            <a:avLst>
              <a:gd name="adj" fmla="val 13745"/>
            </a:avLst>
          </a:prstGeom>
          <a:solidFill>
            <a:srgbClr val="00B0F0"/>
          </a:solidFill>
          <a:ln w="38100">
            <a:solidFill>
              <a:schemeClr val="bg2"/>
            </a:solidFill>
            <a:round/>
          </a:ln>
        </p:spPr>
        <p:txBody>
          <a:bodyPr wrap="none" anchor="ctr"/>
          <a:lstStyle/>
          <a:p>
            <a:endParaRPr lang="zh-CN" altLang="en-US"/>
          </a:p>
        </p:txBody>
      </p:sp>
      <p:sp>
        <p:nvSpPr>
          <p:cNvPr id="16" name="自选图形 4"/>
          <p:cNvSpPr>
            <a:spLocks noChangeArrowheads="1"/>
          </p:cNvSpPr>
          <p:nvPr/>
        </p:nvSpPr>
        <p:spPr bwMode="auto">
          <a:xfrm>
            <a:off x="6242702" y="2667794"/>
            <a:ext cx="1990073" cy="3506362"/>
          </a:xfrm>
          <a:prstGeom prst="roundRect">
            <a:avLst>
              <a:gd name="adj" fmla="val 13745"/>
            </a:avLst>
          </a:prstGeom>
          <a:solidFill>
            <a:srgbClr val="FF9933"/>
          </a:solidFill>
          <a:ln w="38100">
            <a:solidFill>
              <a:schemeClr val="bg2"/>
            </a:solidFill>
            <a:round/>
          </a:ln>
        </p:spPr>
        <p:txBody>
          <a:bodyPr wrap="none" anchor="ctr"/>
          <a:lstStyle/>
          <a:p>
            <a:endParaRPr lang="zh-CN" altLang="en-US" dirty="0"/>
          </a:p>
        </p:txBody>
      </p:sp>
      <p:sp>
        <p:nvSpPr>
          <p:cNvPr id="20" name="自选图形 3"/>
          <p:cNvSpPr>
            <a:spLocks noChangeArrowheads="1"/>
          </p:cNvSpPr>
          <p:nvPr/>
        </p:nvSpPr>
        <p:spPr bwMode="auto">
          <a:xfrm>
            <a:off x="8821738" y="2667794"/>
            <a:ext cx="2001837" cy="3506362"/>
          </a:xfrm>
          <a:prstGeom prst="roundRect">
            <a:avLst>
              <a:gd name="adj" fmla="val 13745"/>
            </a:avLst>
          </a:prstGeom>
          <a:solidFill>
            <a:srgbClr val="3E5CCC"/>
          </a:solidFill>
          <a:ln w="38100">
            <a:solidFill>
              <a:schemeClr val="bg2"/>
            </a:solidFill>
            <a:round/>
          </a:ln>
        </p:spPr>
        <p:txBody>
          <a:bodyPr wrap="none" anchor="ctr"/>
          <a:lstStyle/>
          <a:p>
            <a:endParaRPr lang="zh-CN" altLang="en-US"/>
          </a:p>
        </p:txBody>
      </p:sp>
      <p:cxnSp>
        <p:nvCxnSpPr>
          <p:cNvPr id="23" name="直接连接符 22"/>
          <p:cNvCxnSpPr/>
          <p:nvPr/>
        </p:nvCxnSpPr>
        <p:spPr>
          <a:xfrm>
            <a:off x="0" y="1981994"/>
            <a:ext cx="12191999" cy="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1398295" y="2835925"/>
            <a:ext cx="1752600" cy="3170099"/>
          </a:xfrm>
          <a:prstGeom prst="rect">
            <a:avLst/>
          </a:prstGeom>
        </p:spPr>
        <p:txBody>
          <a:bodyPr wrap="square">
            <a:spAutoFit/>
          </a:bodyPr>
          <a:lstStyle/>
          <a:p>
            <a:r>
              <a:rPr lang="zh-CN" altLang="en-US" sz="2000" dirty="0"/>
              <a:t>①</a:t>
            </a:r>
            <a:r>
              <a:rPr lang="zh-CN" altLang="zh-CN" sz="2000" dirty="0"/>
              <a:t>通过挣值分析便于项目管理者观测和掌握项目的进展情况，可以对项目状况恶化及时进行预警，从而使项目能得到及时的补救</a:t>
            </a:r>
            <a:endParaRPr lang="zh-CN" altLang="en-US" sz="2000" dirty="0"/>
          </a:p>
        </p:txBody>
      </p:sp>
      <p:sp>
        <p:nvSpPr>
          <p:cNvPr id="26" name="矩形 25"/>
          <p:cNvSpPr/>
          <p:nvPr/>
        </p:nvSpPr>
        <p:spPr>
          <a:xfrm>
            <a:off x="3851274" y="2835925"/>
            <a:ext cx="1816954" cy="3170099"/>
          </a:xfrm>
          <a:prstGeom prst="rect">
            <a:avLst/>
          </a:prstGeom>
        </p:spPr>
        <p:txBody>
          <a:bodyPr wrap="square">
            <a:spAutoFit/>
          </a:bodyPr>
          <a:lstStyle/>
          <a:p>
            <a:r>
              <a:rPr lang="zh-CN" altLang="en-US" sz="2000" dirty="0"/>
              <a:t>②</a:t>
            </a:r>
            <a:r>
              <a:rPr lang="zh-CN" altLang="zh-CN" sz="2000" dirty="0"/>
              <a:t>通过挣值分析能使项目管理者准确地把握项目进展的趋势，能够对项目未来状况进行合理的预测，从而有助于更好的做出项目决策</a:t>
            </a:r>
            <a:endParaRPr lang="zh-CN" altLang="en-US" sz="2000" dirty="0"/>
          </a:p>
        </p:txBody>
      </p:sp>
      <p:sp>
        <p:nvSpPr>
          <p:cNvPr id="27" name="矩形 26"/>
          <p:cNvSpPr/>
          <p:nvPr/>
        </p:nvSpPr>
        <p:spPr>
          <a:xfrm>
            <a:off x="6327775" y="2828836"/>
            <a:ext cx="1905000" cy="3170099"/>
          </a:xfrm>
          <a:prstGeom prst="rect">
            <a:avLst/>
          </a:prstGeom>
        </p:spPr>
        <p:txBody>
          <a:bodyPr wrap="square">
            <a:spAutoFit/>
          </a:bodyPr>
          <a:lstStyle/>
          <a:p>
            <a:r>
              <a:rPr lang="zh-CN" altLang="en-US" sz="2000" dirty="0"/>
              <a:t>③其</a:t>
            </a:r>
            <a:r>
              <a:rPr lang="zh-CN" altLang="zh-CN" sz="2000" dirty="0"/>
              <a:t>提供的项目预测，项目管理者可以加强对可能影响项目进展的外部因素的调控，使减少项目进展的外部干扰，促使项目的顺利进行</a:t>
            </a:r>
            <a:endParaRPr lang="zh-CN" altLang="en-US" sz="2000" dirty="0"/>
          </a:p>
        </p:txBody>
      </p:sp>
      <p:sp>
        <p:nvSpPr>
          <p:cNvPr id="28" name="矩形 27"/>
          <p:cNvSpPr/>
          <p:nvPr/>
        </p:nvSpPr>
        <p:spPr>
          <a:xfrm>
            <a:off x="8821738" y="2972594"/>
            <a:ext cx="2001837" cy="2862322"/>
          </a:xfrm>
          <a:prstGeom prst="rect">
            <a:avLst/>
          </a:prstGeom>
        </p:spPr>
        <p:txBody>
          <a:bodyPr wrap="square">
            <a:spAutoFit/>
          </a:bodyPr>
          <a:lstStyle/>
          <a:p>
            <a:r>
              <a:rPr lang="zh-CN" altLang="en-US" sz="2000" dirty="0"/>
              <a:t>④</a:t>
            </a:r>
            <a:r>
              <a:rPr lang="zh-CN" altLang="zh-CN" sz="2000" dirty="0"/>
              <a:t>挣值分析能够提供准确的项目进展信息，从而能够加强投资方的信心，协调投资方与项目管理者之间的联系，进而保障和加速项目的进展</a:t>
            </a:r>
            <a:endParaRPr lang="zh-CN" altLang="en-US" sz="2000" dirty="0"/>
          </a:p>
        </p:txBody>
      </p:sp>
      <p:sp>
        <p:nvSpPr>
          <p:cNvPr id="4" name="灯片编号占位符 3">
            <a:extLst>
              <a:ext uri="{FF2B5EF4-FFF2-40B4-BE49-F238E27FC236}">
                <a16:creationId xmlns:a16="http://schemas.microsoft.com/office/drawing/2014/main" id="{4D6C80AB-710C-4D94-AD30-19CEB4C8D106}"/>
              </a:ext>
            </a:extLst>
          </p:cNvPr>
          <p:cNvSpPr>
            <a:spLocks noGrp="1"/>
          </p:cNvSpPr>
          <p:nvPr>
            <p:ph type="sldNum" sz="quarter" idx="12"/>
          </p:nvPr>
        </p:nvSpPr>
        <p:spPr/>
        <p:txBody>
          <a:bodyPr/>
          <a:lstStyle/>
          <a:p>
            <a:fld id="{B6F15528-21DE-4FAA-801E-634DDDAF4B2B}" type="slidenum">
              <a:rPr lang="en-US" smtClean="0"/>
              <a:t>272</a:t>
            </a:fld>
            <a:endParaRPr lang="en-US" dirty="0"/>
          </a:p>
        </p:txBody>
      </p:sp>
      <p:sp>
        <p:nvSpPr>
          <p:cNvPr id="14" name="灯片编号占位符 8">
            <a:extLst>
              <a:ext uri="{FF2B5EF4-FFF2-40B4-BE49-F238E27FC236}">
                <a16:creationId xmlns:a16="http://schemas.microsoft.com/office/drawing/2014/main" id="{A27B3767-F78A-481B-82C4-300555221BB3}"/>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272</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ppt_x"/>
                                          </p:val>
                                        </p:tav>
                                        <p:tav tm="100000">
                                          <p:val>
                                            <p:strVal val="#ppt_x"/>
                                          </p:val>
                                        </p:tav>
                                      </p:tavLst>
                                    </p:anim>
                                    <p:anim calcmode="lin" valueType="num">
                                      <p:cBhvr additive="base">
                                        <p:cTn id="2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additive="base">
                                        <p:cTn id="41" dur="500" fill="hold"/>
                                        <p:tgtEl>
                                          <p:spTgt spid="28"/>
                                        </p:tgtEl>
                                        <p:attrNameLst>
                                          <p:attrName>ppt_x</p:attrName>
                                        </p:attrNameLst>
                                      </p:cBhvr>
                                      <p:tavLst>
                                        <p:tav tm="0">
                                          <p:val>
                                            <p:strVal val="#ppt_x"/>
                                          </p:val>
                                        </p:tav>
                                        <p:tav tm="100000">
                                          <p:val>
                                            <p:strVal val="#ppt_x"/>
                                          </p:val>
                                        </p:tav>
                                      </p:tavLst>
                                    </p:anim>
                                    <p:anim calcmode="lin" valueType="num">
                                      <p:cBhvr additive="base">
                                        <p:cTn id="4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2" grpId="0" bldLvl="0" animBg="1"/>
      <p:bldP spid="16" grpId="0" bldLvl="0" animBg="1"/>
      <p:bldP spid="20" grpId="0" bldLvl="0" animBg="1"/>
      <p:bldP spid="25" grpId="0"/>
      <p:bldP spid="26" grpId="0"/>
      <p:bldP spid="27" grpId="0"/>
      <p:bldP spid="28" grpId="0"/>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3"/>
          <p:cNvSpPr/>
          <p:nvPr/>
        </p:nvSpPr>
        <p:spPr>
          <a:xfrm>
            <a:off x="4724797" y="1151366"/>
            <a:ext cx="6629399" cy="5205255"/>
          </a:xfrm>
          <a:custGeom>
            <a:avLst/>
            <a:gdLst>
              <a:gd name="connsiteX0" fmla="*/ 0 w 7560564"/>
              <a:gd name="connsiteY0" fmla="*/ 282448 h 3275076"/>
              <a:gd name="connsiteX1" fmla="*/ 282473 w 7560564"/>
              <a:gd name="connsiteY1" fmla="*/ 0 h 3275076"/>
              <a:gd name="connsiteX2" fmla="*/ 7278116 w 7560564"/>
              <a:gd name="connsiteY2" fmla="*/ 0 h 3275076"/>
              <a:gd name="connsiteX3" fmla="*/ 7560563 w 7560564"/>
              <a:gd name="connsiteY3" fmla="*/ 282448 h 3275076"/>
              <a:gd name="connsiteX4" fmla="*/ 7560563 w 7560564"/>
              <a:gd name="connsiteY4" fmla="*/ 2992602 h 3275076"/>
              <a:gd name="connsiteX5" fmla="*/ 7278116 w 7560564"/>
              <a:gd name="connsiteY5" fmla="*/ 3275075 h 3275076"/>
              <a:gd name="connsiteX6" fmla="*/ 282473 w 7560564"/>
              <a:gd name="connsiteY6" fmla="*/ 3275075 h 3275076"/>
              <a:gd name="connsiteX7" fmla="*/ 0 w 7560564"/>
              <a:gd name="connsiteY7" fmla="*/ 2992602 h 3275076"/>
              <a:gd name="connsiteX8" fmla="*/ 0 w 7560564"/>
              <a:gd name="connsiteY8" fmla="*/ 282448 h 3275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560564" h="3275076">
                <a:moveTo>
                  <a:pt x="0" y="282448"/>
                </a:moveTo>
                <a:cubicBezTo>
                  <a:pt x="0" y="126492"/>
                  <a:pt x="126466" y="0"/>
                  <a:pt x="282473" y="0"/>
                </a:cubicBezTo>
                <a:lnTo>
                  <a:pt x="7278116" y="0"/>
                </a:lnTo>
                <a:cubicBezTo>
                  <a:pt x="7434071" y="0"/>
                  <a:pt x="7560563" y="126492"/>
                  <a:pt x="7560563" y="282448"/>
                </a:cubicBezTo>
                <a:lnTo>
                  <a:pt x="7560563" y="2992602"/>
                </a:lnTo>
                <a:cubicBezTo>
                  <a:pt x="7560563" y="3148609"/>
                  <a:pt x="7434071" y="3275075"/>
                  <a:pt x="7278116" y="3275075"/>
                </a:cubicBezTo>
                <a:lnTo>
                  <a:pt x="282473" y="3275075"/>
                </a:lnTo>
                <a:cubicBezTo>
                  <a:pt x="126466" y="3275075"/>
                  <a:pt x="0" y="3148609"/>
                  <a:pt x="0" y="2992602"/>
                </a:cubicBezTo>
                <a:lnTo>
                  <a:pt x="0" y="282448"/>
                </a:lnTo>
              </a:path>
            </a:pathLst>
          </a:custGeom>
          <a:solidFill>
            <a:srgbClr val="FFFFFF">
              <a:alpha val="100000"/>
            </a:srgbClr>
          </a:solidFill>
          <a:ln w="12700">
            <a:solidFill>
              <a:srgbClr val="000000">
                <a:alpha val="0"/>
              </a:srgb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5782977" y="4851870"/>
            <a:ext cx="4913633" cy="482924"/>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7" name="TextBox 1"/>
          <p:cNvSpPr txBox="1"/>
          <p:nvPr/>
        </p:nvSpPr>
        <p:spPr>
          <a:xfrm>
            <a:off x="7013574" y="2972594"/>
            <a:ext cx="1795363" cy="369353"/>
          </a:xfrm>
          <a:prstGeom prst="rect">
            <a:avLst/>
          </a:prstGeom>
          <a:noFill/>
        </p:spPr>
        <p:txBody>
          <a:bodyPr wrap="none" lIns="0" tIns="0" rIns="0" bIns="60981" rtlCol="0">
            <a:spAutoFit/>
          </a:bodyPr>
          <a:lstStyle/>
          <a:p>
            <a:pPr>
              <a:lnSpc>
                <a:spcPts val="2400"/>
              </a:lnSpc>
            </a:pPr>
            <a:r>
              <a:rPr lang="zh-CN" altLang="zh-CN" sz="2000" b="1" dirty="0">
                <a:solidFill>
                  <a:schemeClr val="tx2"/>
                </a:solidFill>
              </a:rPr>
              <a:t>软件</a:t>
            </a:r>
            <a:r>
              <a:rPr lang="zh-CN" altLang="en-US" sz="2000" b="1" dirty="0">
                <a:solidFill>
                  <a:schemeClr val="tx2"/>
                </a:solidFill>
              </a:rPr>
              <a:t>的</a:t>
            </a:r>
            <a:r>
              <a:rPr lang="zh-CN" altLang="zh-CN" sz="2000" b="1" dirty="0">
                <a:solidFill>
                  <a:schemeClr val="tx2"/>
                </a:solidFill>
              </a:rPr>
              <a:t>成本核算</a:t>
            </a:r>
            <a:endParaRPr lang="zh-CN" altLang="en-US" sz="1900" dirty="0">
              <a:solidFill>
                <a:schemeClr val="tx2"/>
              </a:solidFill>
              <a:latin typeface="Microsoft YaHei UI" panose="020B0503020204020204" pitchFamily="18" charset="-122"/>
              <a:cs typeface="Microsoft YaHei UI" panose="020B0503020204020204" pitchFamily="18" charset="-122"/>
            </a:endParaRPr>
          </a:p>
        </p:txBody>
      </p:sp>
      <p:sp>
        <p:nvSpPr>
          <p:cNvPr id="18" name="TextBox 1"/>
          <p:cNvSpPr txBox="1"/>
          <p:nvPr/>
        </p:nvSpPr>
        <p:spPr>
          <a:xfrm>
            <a:off x="7013575" y="1841241"/>
            <a:ext cx="3334246" cy="369353"/>
          </a:xfrm>
          <a:prstGeom prst="rect">
            <a:avLst/>
          </a:prstGeom>
          <a:noFill/>
        </p:spPr>
        <p:txBody>
          <a:bodyPr wrap="none" lIns="0" tIns="0" rIns="0" bIns="60981" rtlCol="0">
            <a:spAutoFit/>
          </a:bodyPr>
          <a:lstStyle/>
          <a:p>
            <a:pPr>
              <a:lnSpc>
                <a:spcPts val="2400"/>
              </a:lnSpc>
            </a:pPr>
            <a:r>
              <a:rPr lang="zh-CN" altLang="zh-CN" sz="2000" b="1" dirty="0">
                <a:solidFill>
                  <a:schemeClr val="tx2"/>
                </a:solidFill>
              </a:rPr>
              <a:t>软件的成本构成及其影响因素</a:t>
            </a:r>
            <a:endParaRPr lang="zh-CN" altLang="en-US" sz="2000" b="1" dirty="0">
              <a:solidFill>
                <a:schemeClr val="tx2"/>
              </a:solidFill>
            </a:endParaRPr>
          </a:p>
        </p:txBody>
      </p:sp>
      <p:sp>
        <p:nvSpPr>
          <p:cNvPr id="47" name="TextBox 1"/>
          <p:cNvSpPr txBox="1"/>
          <p:nvPr/>
        </p:nvSpPr>
        <p:spPr>
          <a:xfrm>
            <a:off x="7013575" y="4000241"/>
            <a:ext cx="1025922" cy="369353"/>
          </a:xfrm>
          <a:prstGeom prst="rect">
            <a:avLst/>
          </a:prstGeom>
          <a:noFill/>
        </p:spPr>
        <p:txBody>
          <a:bodyPr wrap="none" lIns="0" tIns="0" rIns="0" bIns="60981" rtlCol="0">
            <a:spAutoFit/>
          </a:bodyPr>
          <a:lstStyle/>
          <a:p>
            <a:pPr>
              <a:lnSpc>
                <a:spcPts val="2400"/>
              </a:lnSpc>
            </a:pPr>
            <a:r>
              <a:rPr lang="zh-CN" altLang="zh-CN" sz="2000" b="1" dirty="0">
                <a:solidFill>
                  <a:schemeClr val="tx2"/>
                </a:solidFill>
              </a:rPr>
              <a:t>价值工程</a:t>
            </a:r>
            <a:endParaRPr lang="zh-CN" altLang="en-US" sz="2000" b="1" dirty="0">
              <a:solidFill>
                <a:schemeClr val="tx2"/>
              </a:solidFill>
            </a:endParaRPr>
          </a:p>
        </p:txBody>
      </p:sp>
      <p:sp>
        <p:nvSpPr>
          <p:cNvPr id="48" name="TextBox 1"/>
          <p:cNvSpPr txBox="1"/>
          <p:nvPr/>
        </p:nvSpPr>
        <p:spPr>
          <a:xfrm>
            <a:off x="7013575" y="4965441"/>
            <a:ext cx="2564805" cy="369353"/>
          </a:xfrm>
          <a:prstGeom prst="rect">
            <a:avLst/>
          </a:prstGeom>
          <a:noFill/>
        </p:spPr>
        <p:txBody>
          <a:bodyPr wrap="none" lIns="0" tIns="0" rIns="0" bIns="60981" rtlCol="0">
            <a:spAutoFit/>
          </a:bodyPr>
          <a:lstStyle/>
          <a:p>
            <a:pPr>
              <a:lnSpc>
                <a:spcPts val="2400"/>
              </a:lnSpc>
            </a:pPr>
            <a:r>
              <a:rPr lang="zh-CN" altLang="zh-CN" sz="2000" b="1" dirty="0">
                <a:solidFill>
                  <a:schemeClr val="bg1"/>
                </a:solidFill>
              </a:rPr>
              <a:t>软件产品的定价</a:t>
            </a:r>
            <a:r>
              <a:rPr lang="zh-CN" altLang="en-US" sz="2000" b="1" dirty="0">
                <a:solidFill>
                  <a:schemeClr val="bg1"/>
                </a:solidFill>
              </a:rPr>
              <a:t>与</a:t>
            </a:r>
            <a:r>
              <a:rPr lang="zh-CN" altLang="zh-CN" sz="2000" b="1" dirty="0">
                <a:solidFill>
                  <a:schemeClr val="bg1"/>
                </a:solidFill>
              </a:rPr>
              <a:t>营销</a:t>
            </a:r>
            <a:endParaRPr lang="zh-CN" altLang="en-US" sz="1900" dirty="0">
              <a:solidFill>
                <a:schemeClr val="bg1"/>
              </a:solidFill>
              <a:latin typeface="Microsoft YaHei UI" panose="020B0503020204020204" pitchFamily="18" charset="-122"/>
              <a:cs typeface="Microsoft YaHei UI" panose="020B0503020204020204" pitchFamily="18" charset="-122"/>
            </a:endParaRPr>
          </a:p>
        </p:txBody>
      </p:sp>
      <p:sp>
        <p:nvSpPr>
          <p:cNvPr id="51" name="Freeform 3"/>
          <p:cNvSpPr/>
          <p:nvPr/>
        </p:nvSpPr>
        <p:spPr>
          <a:xfrm>
            <a:off x="6695261" y="1219994"/>
            <a:ext cx="48816" cy="4836902"/>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algn="ctr"/>
            <a:endParaRPr lang="zh-CN" altLang="en-US"/>
          </a:p>
        </p:txBody>
      </p:sp>
      <p:sp>
        <p:nvSpPr>
          <p:cNvPr id="52" name="Freeform 3"/>
          <p:cNvSpPr/>
          <p:nvPr/>
        </p:nvSpPr>
        <p:spPr>
          <a:xfrm>
            <a:off x="6632575" y="1907695"/>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74B836"/>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7" name="Freeform 3"/>
          <p:cNvSpPr/>
          <p:nvPr/>
        </p:nvSpPr>
        <p:spPr>
          <a:xfrm>
            <a:off x="6632575" y="3114236"/>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53" name="Freeform 3"/>
          <p:cNvSpPr/>
          <p:nvPr/>
        </p:nvSpPr>
        <p:spPr>
          <a:xfrm>
            <a:off x="6632575" y="4076441"/>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74B836"/>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solidFill>
                <a:schemeClr val="bg1"/>
              </a:solidFill>
            </a:endParaRPr>
          </a:p>
        </p:txBody>
      </p:sp>
      <p:sp>
        <p:nvSpPr>
          <p:cNvPr id="54" name="Freeform 3"/>
          <p:cNvSpPr/>
          <p:nvPr/>
        </p:nvSpPr>
        <p:spPr>
          <a:xfrm>
            <a:off x="6632575" y="5051769"/>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chemeClr val="bg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16" name="TextBox 1"/>
          <p:cNvSpPr txBox="1"/>
          <p:nvPr/>
        </p:nvSpPr>
        <p:spPr>
          <a:xfrm>
            <a:off x="6048108" y="1821247"/>
            <a:ext cx="355867" cy="369353"/>
          </a:xfrm>
          <a:prstGeom prst="rect">
            <a:avLst/>
          </a:prstGeom>
          <a:noFill/>
        </p:spPr>
        <p:txBody>
          <a:bodyPr wrap="none" lIns="0" tIns="0" rIns="0" bIns="60981" rtlCol="0">
            <a:spAutoFit/>
          </a:bodyPr>
          <a:lstStyle/>
          <a:p>
            <a:pPr>
              <a:lnSpc>
                <a:spcPts val="2400"/>
              </a:lnSpc>
            </a:pPr>
            <a:r>
              <a:rPr lang="en-US" altLang="zh-CN" sz="2000" b="1" dirty="0">
                <a:solidFill>
                  <a:schemeClr val="tx2"/>
                </a:solidFill>
              </a:rPr>
              <a:t>3.1</a:t>
            </a:r>
            <a:endParaRPr lang="zh-CN" altLang="en-US" sz="2000" b="1" dirty="0">
              <a:solidFill>
                <a:schemeClr val="tx2"/>
              </a:solidFill>
            </a:endParaRPr>
          </a:p>
        </p:txBody>
      </p:sp>
      <p:sp>
        <p:nvSpPr>
          <p:cNvPr id="24" name="TextBox 1"/>
          <p:cNvSpPr txBox="1"/>
          <p:nvPr/>
        </p:nvSpPr>
        <p:spPr>
          <a:xfrm>
            <a:off x="6048108" y="2972594"/>
            <a:ext cx="355867" cy="369353"/>
          </a:xfrm>
          <a:prstGeom prst="rect">
            <a:avLst/>
          </a:prstGeom>
          <a:noFill/>
        </p:spPr>
        <p:txBody>
          <a:bodyPr wrap="none" lIns="0" tIns="0" rIns="0" bIns="60981" rtlCol="0">
            <a:spAutoFit/>
          </a:bodyPr>
          <a:lstStyle/>
          <a:p>
            <a:pPr>
              <a:lnSpc>
                <a:spcPts val="2400"/>
              </a:lnSpc>
            </a:pPr>
            <a:r>
              <a:rPr lang="en-US" altLang="zh-CN" sz="2000" b="1" dirty="0">
                <a:solidFill>
                  <a:schemeClr val="tx2"/>
                </a:solidFill>
                <a:latin typeface="+mj-lt"/>
                <a:cs typeface="Microsoft YaHei UI" panose="020B0503020204020204" pitchFamily="18" charset="-122"/>
              </a:rPr>
              <a:t>3.2</a:t>
            </a:r>
          </a:p>
        </p:txBody>
      </p:sp>
      <p:sp>
        <p:nvSpPr>
          <p:cNvPr id="46" name="TextBox 1"/>
          <p:cNvSpPr txBox="1"/>
          <p:nvPr/>
        </p:nvSpPr>
        <p:spPr>
          <a:xfrm>
            <a:off x="545294" y="2704702"/>
            <a:ext cx="1846659" cy="946434"/>
          </a:xfrm>
          <a:prstGeom prst="rect">
            <a:avLst/>
          </a:prstGeom>
          <a:noFill/>
        </p:spPr>
        <p:txBody>
          <a:bodyPr wrap="none" lIns="0" tIns="0" rIns="0" bIns="60981" rtlCol="0">
            <a:spAutoFit/>
          </a:bodyPr>
          <a:lstStyle/>
          <a:p>
            <a:pPr>
              <a:lnSpc>
                <a:spcPts val="6935"/>
              </a:lnSpc>
            </a:pPr>
            <a:r>
              <a:rPr lang="zh-CN" altLang="en-US" sz="3600" dirty="0">
                <a:solidFill>
                  <a:srgbClr val="4197DF"/>
                </a:solidFill>
                <a:latin typeface="Microsoft YaHei UI" panose="020B0503020204020204" pitchFamily="18" charset="-122"/>
                <a:cs typeface="Microsoft YaHei UI" panose="020B0503020204020204" pitchFamily="18" charset="-122"/>
              </a:rPr>
              <a:t>内容导航</a:t>
            </a:r>
            <a:endParaRPr lang="en-US" altLang="zh-CN" sz="3600" dirty="0">
              <a:solidFill>
                <a:srgbClr val="4197DF"/>
              </a:solidFill>
              <a:latin typeface="Microsoft YaHei UI" panose="020B0503020204020204" pitchFamily="18" charset="-122"/>
              <a:cs typeface="Microsoft YaHei UI" panose="020B0503020204020204" pitchFamily="18" charset="-122"/>
            </a:endParaRPr>
          </a:p>
        </p:txBody>
      </p:sp>
      <p:sp>
        <p:nvSpPr>
          <p:cNvPr id="57" name="TextBox 1"/>
          <p:cNvSpPr txBox="1"/>
          <p:nvPr/>
        </p:nvSpPr>
        <p:spPr>
          <a:xfrm>
            <a:off x="545293" y="3518639"/>
            <a:ext cx="1846659" cy="272596"/>
          </a:xfrm>
          <a:prstGeom prst="rect">
            <a:avLst/>
          </a:prstGeom>
          <a:noFill/>
        </p:spPr>
        <p:txBody>
          <a:bodyPr wrap="square" lIns="0" tIns="0" rIns="0" bIns="60981" rtlCol="0">
            <a:spAutoFit/>
          </a:bodyPr>
          <a:lstStyle/>
          <a:p>
            <a:pPr algn="dist">
              <a:lnSpc>
                <a:spcPts val="1600"/>
              </a:lnSpc>
            </a:pPr>
            <a:r>
              <a:rPr lang="en-US" altLang="zh-CN" sz="1900" dirty="0">
                <a:solidFill>
                  <a:srgbClr val="4197DF"/>
                </a:solidFill>
                <a:latin typeface="Times New Roman" panose="02020603050405020304" pitchFamily="18" charset="0"/>
                <a:cs typeface="Times New Roman" panose="02020603050405020304" pitchFamily="18" charset="0"/>
              </a:rPr>
              <a:t>CONTENTS</a:t>
            </a:r>
          </a:p>
        </p:txBody>
      </p:sp>
      <p:sp>
        <p:nvSpPr>
          <p:cNvPr id="59" name="矩形 58"/>
          <p:cNvSpPr/>
          <p:nvPr/>
        </p:nvSpPr>
        <p:spPr>
          <a:xfrm>
            <a:off x="518434" y="2201849"/>
            <a:ext cx="1873520" cy="70265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p:nvPr/>
        </p:nvCxnSpPr>
        <p:spPr>
          <a:xfrm>
            <a:off x="536575" y="7699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36575" y="2484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6575" y="405607"/>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6575" y="577057"/>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6575" y="71993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36575" y="89138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36575" y="10485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36575" y="1219994"/>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6575" y="1404371"/>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36575" y="154724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36575" y="171869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6575" y="1875858"/>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36575" y="2047308"/>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a:off x="2000250" y="6254294"/>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2381250" y="5840443"/>
            <a:ext cx="674915" cy="10132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a:off x="3146878" y="6329700"/>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a:off x="95250" y="5621722"/>
            <a:ext cx="1066800" cy="123197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p:cNvSpPr/>
          <p:nvPr/>
        </p:nvSpPr>
        <p:spPr>
          <a:xfrm>
            <a:off x="876300" y="6254294"/>
            <a:ext cx="381000" cy="51330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Box 1"/>
          <p:cNvSpPr txBox="1"/>
          <p:nvPr/>
        </p:nvSpPr>
        <p:spPr>
          <a:xfrm>
            <a:off x="6048108" y="3974841"/>
            <a:ext cx="355867" cy="369353"/>
          </a:xfrm>
          <a:prstGeom prst="rect">
            <a:avLst/>
          </a:prstGeom>
          <a:noFill/>
        </p:spPr>
        <p:txBody>
          <a:bodyPr wrap="none" lIns="0" tIns="0" rIns="0" bIns="60981" rtlCol="0">
            <a:spAutoFit/>
          </a:bodyPr>
          <a:lstStyle/>
          <a:p>
            <a:pPr>
              <a:lnSpc>
                <a:spcPts val="2400"/>
              </a:lnSpc>
            </a:pPr>
            <a:r>
              <a:rPr lang="en-US" altLang="zh-CN" sz="2000" b="1" dirty="0">
                <a:solidFill>
                  <a:schemeClr val="tx2"/>
                </a:solidFill>
              </a:rPr>
              <a:t>3.3</a:t>
            </a:r>
          </a:p>
        </p:txBody>
      </p:sp>
      <p:sp>
        <p:nvSpPr>
          <p:cNvPr id="43" name="TextBox 1"/>
          <p:cNvSpPr txBox="1"/>
          <p:nvPr/>
        </p:nvSpPr>
        <p:spPr>
          <a:xfrm>
            <a:off x="6048108" y="4940041"/>
            <a:ext cx="355867" cy="369353"/>
          </a:xfrm>
          <a:prstGeom prst="rect">
            <a:avLst/>
          </a:prstGeom>
          <a:noFill/>
        </p:spPr>
        <p:txBody>
          <a:bodyPr wrap="none" lIns="0" tIns="0" rIns="0" bIns="60981" rtlCol="0">
            <a:spAutoFit/>
          </a:bodyPr>
          <a:lstStyle/>
          <a:p>
            <a:pPr>
              <a:lnSpc>
                <a:spcPts val="2400"/>
              </a:lnSpc>
            </a:pPr>
            <a:r>
              <a:rPr lang="en-US" altLang="zh-CN" sz="2000" b="1" dirty="0">
                <a:solidFill>
                  <a:schemeClr val="bg1"/>
                </a:solidFill>
                <a:latin typeface="+mj-lt"/>
                <a:cs typeface="Microsoft YaHei UI" panose="020B0503020204020204" pitchFamily="18" charset="-122"/>
              </a:rPr>
              <a:t>3.4</a:t>
            </a:r>
          </a:p>
        </p:txBody>
      </p:sp>
      <p:sp>
        <p:nvSpPr>
          <p:cNvPr id="3" name="灯片编号占位符 2">
            <a:extLst>
              <a:ext uri="{FF2B5EF4-FFF2-40B4-BE49-F238E27FC236}">
                <a16:creationId xmlns:a16="http://schemas.microsoft.com/office/drawing/2014/main" id="{ED265348-EE95-4D72-9AB1-819F0CBF19FA}"/>
              </a:ext>
            </a:extLst>
          </p:cNvPr>
          <p:cNvSpPr>
            <a:spLocks noGrp="1"/>
          </p:cNvSpPr>
          <p:nvPr>
            <p:ph type="sldNum" sz="quarter" idx="12"/>
          </p:nvPr>
        </p:nvSpPr>
        <p:spPr/>
        <p:txBody>
          <a:bodyPr/>
          <a:lstStyle/>
          <a:p>
            <a:fld id="{B6F15528-21DE-4FAA-801E-634DDDAF4B2B}" type="slidenum">
              <a:rPr lang="en-US" smtClean="0"/>
              <a:t>273</a:t>
            </a:fld>
            <a:endParaRPr lang="en-US" dirty="0"/>
          </a:p>
        </p:txBody>
      </p:sp>
    </p:spTree>
  </p:cSld>
  <p:clrMapOvr>
    <a:masterClrMapping/>
  </p:clrMapOvr>
  <p:transition spd="slow">
    <p:push dir="u"/>
  </p:transition>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3.4 </a:t>
            </a:r>
            <a:r>
              <a:rPr lang="zh-CN" altLang="zh-CN" dirty="0"/>
              <a:t>软件产品的定价及其营销</a:t>
            </a:r>
            <a:endParaRPr lang="zh-CN" altLang="en-US" dirty="0"/>
          </a:p>
        </p:txBody>
      </p:sp>
      <p:sp>
        <p:nvSpPr>
          <p:cNvPr id="6" name="矩形 5"/>
          <p:cNvSpPr/>
          <p:nvPr/>
        </p:nvSpPr>
        <p:spPr>
          <a:xfrm>
            <a:off x="6350" y="2058590"/>
            <a:ext cx="12192000" cy="3200003"/>
          </a:xfrm>
          <a:prstGeom prst="rect">
            <a:avLst/>
          </a:prstGeom>
          <a:solidFill>
            <a:schemeClr val="bg1">
              <a:lumMod val="9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cxnSp>
        <p:nvCxnSpPr>
          <p:cNvPr id="7" name="直接连接符 6"/>
          <p:cNvCxnSpPr/>
          <p:nvPr/>
        </p:nvCxnSpPr>
        <p:spPr>
          <a:xfrm>
            <a:off x="3175" y="1829594"/>
            <a:ext cx="12192000" cy="0"/>
          </a:xfrm>
          <a:prstGeom prst="line">
            <a:avLst/>
          </a:prstGeom>
          <a:noFill/>
          <a:ln w="57150" cap="flat" cmpd="sng" algn="ctr">
            <a:solidFill>
              <a:schemeClr val="accent3"/>
            </a:solidFill>
            <a:prstDash val="solid"/>
            <a:miter lim="800000"/>
          </a:ln>
          <a:effectLst/>
        </p:spPr>
      </p:cxnSp>
      <p:sp>
        <p:nvSpPr>
          <p:cNvPr id="8" name="文本框 20"/>
          <p:cNvSpPr txBox="1"/>
          <p:nvPr/>
        </p:nvSpPr>
        <p:spPr>
          <a:xfrm>
            <a:off x="841374" y="2537386"/>
            <a:ext cx="10618849" cy="2242409"/>
          </a:xfrm>
          <a:prstGeom prst="rect">
            <a:avLst/>
          </a:prstGeom>
          <a:noFill/>
        </p:spPr>
        <p:txBody>
          <a:bodyPr wrap="square" rtlCol="0">
            <a:spAutoFit/>
          </a:bodyPr>
          <a:lstStyle/>
          <a:p>
            <a:pPr>
              <a:lnSpc>
                <a:spcPct val="150000"/>
              </a:lnSpc>
            </a:pPr>
            <a:r>
              <a:rPr lang="en-US" altLang="zh-CN" dirty="0"/>
              <a:t>       </a:t>
            </a:r>
            <a:r>
              <a:rPr lang="zh-CN" altLang="zh-CN" dirty="0"/>
              <a:t>软件产品的定价与营销活动是软件生存周期中的两项重要的工程经济活动。因为软件作为一个产品，当开发机构参与投标、投放市场等活动时，一些相关的经销商或者代理商在对软件产品进行交易的时候必然要关注软件的价格以及营销事宜。</a:t>
            </a:r>
            <a:endParaRPr lang="zh-CN" altLang="en-US" dirty="0">
              <a:solidFill>
                <a:srgbClr val="C00000"/>
              </a:solidFill>
              <a:latin typeface="Arial" panose="020B0604020202020204" pitchFamily="34" charset="0"/>
              <a:ea typeface="黑体" panose="02010609060101010101" pitchFamily="2" charset="-122"/>
            </a:endParaRPr>
          </a:p>
        </p:txBody>
      </p:sp>
      <p:cxnSp>
        <p:nvCxnSpPr>
          <p:cNvPr id="9" name="直接连接符 8"/>
          <p:cNvCxnSpPr/>
          <p:nvPr/>
        </p:nvCxnSpPr>
        <p:spPr>
          <a:xfrm>
            <a:off x="3175" y="5639594"/>
            <a:ext cx="12192000" cy="0"/>
          </a:xfrm>
          <a:prstGeom prst="line">
            <a:avLst/>
          </a:prstGeom>
          <a:noFill/>
          <a:ln w="57150" cap="flat" cmpd="sng" algn="ctr">
            <a:solidFill>
              <a:schemeClr val="accent3"/>
            </a:solidFill>
            <a:prstDash val="solid"/>
            <a:miter lim="800000"/>
          </a:ln>
          <a:effectLst/>
        </p:spPr>
      </p:cxn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3743" y="6011863"/>
            <a:ext cx="2584607"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a:extLst>
              <a:ext uri="{FF2B5EF4-FFF2-40B4-BE49-F238E27FC236}">
                <a16:creationId xmlns:a16="http://schemas.microsoft.com/office/drawing/2014/main" id="{83FB85D2-4628-4E56-B4F8-0E79D0410320}"/>
              </a:ext>
            </a:extLst>
          </p:cNvPr>
          <p:cNvSpPr>
            <a:spLocks noGrp="1"/>
          </p:cNvSpPr>
          <p:nvPr>
            <p:ph type="sldNum" sz="quarter" idx="12"/>
          </p:nvPr>
        </p:nvSpPr>
        <p:spPr/>
        <p:txBody>
          <a:bodyPr/>
          <a:lstStyle/>
          <a:p>
            <a:fld id="{B6F15528-21DE-4FAA-801E-634DDDAF4B2B}" type="slidenum">
              <a:rPr lang="en-US" smtClean="0"/>
              <a:t>274</a:t>
            </a:fld>
            <a:endParaRPr lang="en-US" dirty="0"/>
          </a:p>
        </p:txBody>
      </p:sp>
      <p:sp>
        <p:nvSpPr>
          <p:cNvPr id="11" name="灯片编号占位符 8">
            <a:extLst>
              <a:ext uri="{FF2B5EF4-FFF2-40B4-BE49-F238E27FC236}">
                <a16:creationId xmlns:a16="http://schemas.microsoft.com/office/drawing/2014/main" id="{AC58B4EF-5C65-4E44-9A65-0C7D8F42D2EB}"/>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274</a:t>
            </a:fld>
            <a:endParaRPr kumimoji="0" lang="en-US" altLang="zh-CN" sz="1800" dirty="0">
              <a:latin typeface="Times New Roman" panose="02020603050405020304" pitchFamily="18" charset="0"/>
            </a:endParaRP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3.4.1 </a:t>
            </a:r>
            <a:r>
              <a:rPr lang="zh-CN" altLang="zh-CN" dirty="0"/>
              <a:t>软件产品的定价</a:t>
            </a:r>
            <a:endParaRPr lang="zh-CN" altLang="en-US" dirty="0"/>
          </a:p>
        </p:txBody>
      </p:sp>
      <p:sp>
        <p:nvSpPr>
          <p:cNvPr id="3" name="内容占位符 2"/>
          <p:cNvSpPr>
            <a:spLocks noGrp="1"/>
          </p:cNvSpPr>
          <p:nvPr>
            <p:ph idx="1"/>
          </p:nvPr>
        </p:nvSpPr>
        <p:spPr>
          <a:xfrm>
            <a:off x="689656" y="1296194"/>
            <a:ext cx="10978515" cy="4572000"/>
          </a:xfrm>
        </p:spPr>
        <p:txBody>
          <a:bodyPr>
            <a:normAutofit/>
          </a:bodyPr>
          <a:lstStyle/>
          <a:p>
            <a:pPr marL="0" indent="0">
              <a:buNone/>
            </a:pPr>
            <a:r>
              <a:rPr lang="en-US" altLang="zh-CN" sz="2400" dirty="0">
                <a:solidFill>
                  <a:schemeClr val="tx1"/>
                </a:solidFill>
              </a:rPr>
              <a:t>1. </a:t>
            </a:r>
            <a:r>
              <a:rPr lang="zh-CN" altLang="zh-CN" sz="2400" dirty="0">
                <a:solidFill>
                  <a:schemeClr val="tx1"/>
                </a:solidFill>
              </a:rPr>
              <a:t>软件产品的定价步骤</a:t>
            </a:r>
            <a:endParaRPr lang="en-US" altLang="zh-CN" sz="2400" dirty="0">
              <a:solidFill>
                <a:schemeClr val="tx1"/>
              </a:solidFill>
            </a:endParaRPr>
          </a:p>
          <a:p>
            <a:pPr marL="0" indent="0">
              <a:buNone/>
            </a:pPr>
            <a:endParaRPr lang="en-US" altLang="zh-CN" sz="2400" dirty="0">
              <a:solidFill>
                <a:schemeClr val="tx1"/>
              </a:solidFill>
            </a:endParaRPr>
          </a:p>
          <a:p>
            <a:pPr marL="0" indent="0">
              <a:buNone/>
            </a:pPr>
            <a:endParaRPr lang="en-US" altLang="zh-CN" sz="2400" dirty="0">
              <a:solidFill>
                <a:schemeClr val="tx1"/>
              </a:solidFill>
            </a:endParaRPr>
          </a:p>
          <a:p>
            <a:pPr marL="0" indent="0">
              <a:buNone/>
            </a:pPr>
            <a:endParaRPr lang="en-US" altLang="zh-CN" sz="2400" dirty="0">
              <a:solidFill>
                <a:schemeClr val="tx1"/>
              </a:solidFill>
            </a:endParaRPr>
          </a:p>
          <a:p>
            <a:pPr marL="0" indent="0">
              <a:buNone/>
            </a:pPr>
            <a:endParaRPr lang="en-US" altLang="zh-CN" sz="2400" dirty="0">
              <a:solidFill>
                <a:schemeClr val="tx1"/>
              </a:solidFill>
            </a:endParaRPr>
          </a:p>
          <a:p>
            <a:pPr marL="0" indent="0">
              <a:buNone/>
            </a:pPr>
            <a:endParaRPr lang="en-US" altLang="zh-CN" sz="2400" dirty="0">
              <a:solidFill>
                <a:schemeClr val="tx1"/>
              </a:solidFill>
            </a:endParaRPr>
          </a:p>
          <a:p>
            <a:pPr marL="0" indent="0">
              <a:buNone/>
            </a:pPr>
            <a:r>
              <a:rPr lang="en-US" altLang="zh-CN" sz="2400" dirty="0">
                <a:solidFill>
                  <a:schemeClr val="tx1"/>
                </a:solidFill>
              </a:rPr>
              <a:t>       </a:t>
            </a:r>
            <a:r>
              <a:rPr lang="zh-CN" altLang="zh-CN" sz="2400" dirty="0">
                <a:solidFill>
                  <a:schemeClr val="tx1"/>
                </a:solidFill>
              </a:rPr>
              <a:t>软件产品的定价目标主要有：利润导向目标、收益导向目标、销售导向目标、竞争导向目标、品牌导向目标以及维持生存导向目标。</a:t>
            </a:r>
            <a:endParaRPr lang="zh-CN" altLang="en-US" sz="2400" dirty="0">
              <a:solidFill>
                <a:schemeClr val="tx1"/>
              </a:solidFill>
            </a:endParaRPr>
          </a:p>
        </p:txBody>
      </p:sp>
      <p:sp>
        <p:nvSpPr>
          <p:cNvPr id="16" name="矩形 15"/>
          <p:cNvSpPr/>
          <p:nvPr/>
        </p:nvSpPr>
        <p:spPr>
          <a:xfrm>
            <a:off x="0" y="6077038"/>
            <a:ext cx="12195175" cy="780961"/>
          </a:xfrm>
          <a:prstGeom prst="rect">
            <a:avLst/>
          </a:prstGeom>
          <a:solidFill>
            <a:srgbClr val="DDDDDD">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sp>
        <p:nvSpPr>
          <p:cNvPr id="17" name="矩形 16"/>
          <p:cNvSpPr/>
          <p:nvPr/>
        </p:nvSpPr>
        <p:spPr>
          <a:xfrm>
            <a:off x="-5219" y="6709072"/>
            <a:ext cx="12195175" cy="120244"/>
          </a:xfrm>
          <a:prstGeom prst="rect">
            <a:avLst/>
          </a:prstGeom>
          <a:solidFill>
            <a:srgbClr val="1157AB">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grpSp>
        <p:nvGrpSpPr>
          <p:cNvPr id="6" name="组合 5"/>
          <p:cNvGrpSpPr/>
          <p:nvPr/>
        </p:nvGrpSpPr>
        <p:grpSpPr>
          <a:xfrm flipH="1">
            <a:off x="9117850" y="5487194"/>
            <a:ext cx="3229725" cy="1301644"/>
            <a:chOff x="-8805" y="5407865"/>
            <a:chExt cx="3213509" cy="1301644"/>
          </a:xfrm>
        </p:grpSpPr>
        <p:sp>
          <p:nvSpPr>
            <p:cNvPr id="7" name="矩形 6"/>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705" y="2210594"/>
            <a:ext cx="10264070" cy="1834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灯片编号占位符 4">
            <a:extLst>
              <a:ext uri="{FF2B5EF4-FFF2-40B4-BE49-F238E27FC236}">
                <a16:creationId xmlns:a16="http://schemas.microsoft.com/office/drawing/2014/main" id="{C5EA5D77-1EBB-427F-8BFD-A39827B14778}"/>
              </a:ext>
            </a:extLst>
          </p:cNvPr>
          <p:cNvSpPr>
            <a:spLocks noGrp="1"/>
          </p:cNvSpPr>
          <p:nvPr>
            <p:ph type="sldNum" sz="quarter" idx="12"/>
          </p:nvPr>
        </p:nvSpPr>
        <p:spPr/>
        <p:txBody>
          <a:bodyPr/>
          <a:lstStyle/>
          <a:p>
            <a:fld id="{B6F15528-21DE-4FAA-801E-634DDDAF4B2B}" type="slidenum">
              <a:rPr lang="en-US" smtClean="0"/>
              <a:t>275</a:t>
            </a:fld>
            <a:endParaRPr lang="en-US" dirty="0"/>
          </a:p>
        </p:txBody>
      </p:sp>
      <p:sp>
        <p:nvSpPr>
          <p:cNvPr id="18" name="灯片编号占位符 8">
            <a:extLst>
              <a:ext uri="{FF2B5EF4-FFF2-40B4-BE49-F238E27FC236}">
                <a16:creationId xmlns:a16="http://schemas.microsoft.com/office/drawing/2014/main" id="{B8B14210-B379-4086-8EAB-1F42D87E6204}"/>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275</a:t>
            </a:fld>
            <a:endParaRPr kumimoji="0" lang="en-US" altLang="zh-CN" sz="1800" dirty="0">
              <a:latin typeface="Times New Roman" panose="02020603050405020304" pitchFamily="18" charset="0"/>
            </a:endParaRP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3.4.1 </a:t>
            </a:r>
            <a:r>
              <a:rPr lang="zh-CN" altLang="zh-CN" dirty="0"/>
              <a:t>软件产品的定价</a:t>
            </a:r>
            <a:endParaRPr lang="zh-CN" altLang="en-US" dirty="0"/>
          </a:p>
        </p:txBody>
      </p:sp>
      <p:sp>
        <p:nvSpPr>
          <p:cNvPr id="3" name="内容占位符 2"/>
          <p:cNvSpPr>
            <a:spLocks noGrp="1"/>
          </p:cNvSpPr>
          <p:nvPr>
            <p:ph idx="1"/>
          </p:nvPr>
        </p:nvSpPr>
        <p:spPr>
          <a:xfrm>
            <a:off x="723423" y="1097489"/>
            <a:ext cx="10978515" cy="4648200"/>
          </a:xfrm>
        </p:spPr>
        <p:txBody>
          <a:bodyPr>
            <a:normAutofit/>
          </a:bodyPr>
          <a:lstStyle/>
          <a:p>
            <a:pPr marL="0" indent="0">
              <a:buNone/>
            </a:pPr>
            <a:r>
              <a:rPr lang="en-US" altLang="zh-CN" sz="2400" dirty="0"/>
              <a:t>2. </a:t>
            </a:r>
            <a:r>
              <a:rPr lang="zh-CN" altLang="zh-CN" sz="2400" dirty="0"/>
              <a:t>软件产品的定价方法</a:t>
            </a: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p:txBody>
      </p:sp>
      <p:sp>
        <p:nvSpPr>
          <p:cNvPr id="16" name="矩形 15"/>
          <p:cNvSpPr/>
          <p:nvPr/>
        </p:nvSpPr>
        <p:spPr>
          <a:xfrm>
            <a:off x="0" y="6077038"/>
            <a:ext cx="12195175" cy="780961"/>
          </a:xfrm>
          <a:prstGeom prst="rect">
            <a:avLst/>
          </a:prstGeom>
          <a:solidFill>
            <a:srgbClr val="DDDDDD">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sp>
        <p:nvSpPr>
          <p:cNvPr id="17" name="矩形 16"/>
          <p:cNvSpPr/>
          <p:nvPr/>
        </p:nvSpPr>
        <p:spPr>
          <a:xfrm>
            <a:off x="-5219" y="6709072"/>
            <a:ext cx="12195175" cy="120244"/>
          </a:xfrm>
          <a:prstGeom prst="rect">
            <a:avLst/>
          </a:prstGeom>
          <a:solidFill>
            <a:schemeClr val="accent6">
              <a:alpha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grpSp>
        <p:nvGrpSpPr>
          <p:cNvPr id="6" name="组合 5"/>
          <p:cNvGrpSpPr/>
          <p:nvPr/>
        </p:nvGrpSpPr>
        <p:grpSpPr>
          <a:xfrm flipH="1">
            <a:off x="9117850" y="5487194"/>
            <a:ext cx="3229725" cy="1301644"/>
            <a:chOff x="-8805" y="5407865"/>
            <a:chExt cx="3213509" cy="1301644"/>
          </a:xfrm>
        </p:grpSpPr>
        <p:sp>
          <p:nvSpPr>
            <p:cNvPr id="7" name="矩形 6"/>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9174" y="1600995"/>
            <a:ext cx="7203876" cy="4389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灯片编号占位符 4">
            <a:extLst>
              <a:ext uri="{FF2B5EF4-FFF2-40B4-BE49-F238E27FC236}">
                <a16:creationId xmlns:a16="http://schemas.microsoft.com/office/drawing/2014/main" id="{095BA13B-2A94-4D70-8A8A-3C0856E553BF}"/>
              </a:ext>
            </a:extLst>
          </p:cNvPr>
          <p:cNvSpPr>
            <a:spLocks noGrp="1"/>
          </p:cNvSpPr>
          <p:nvPr>
            <p:ph type="sldNum" sz="quarter" idx="12"/>
          </p:nvPr>
        </p:nvSpPr>
        <p:spPr/>
        <p:txBody>
          <a:bodyPr/>
          <a:lstStyle/>
          <a:p>
            <a:fld id="{B6F15528-21DE-4FAA-801E-634DDDAF4B2B}" type="slidenum">
              <a:rPr lang="en-US" smtClean="0"/>
              <a:t>276</a:t>
            </a:fld>
            <a:endParaRPr lang="en-US" dirty="0"/>
          </a:p>
        </p:txBody>
      </p:sp>
      <p:sp>
        <p:nvSpPr>
          <p:cNvPr id="18" name="灯片编号占位符 8">
            <a:extLst>
              <a:ext uri="{FF2B5EF4-FFF2-40B4-BE49-F238E27FC236}">
                <a16:creationId xmlns:a16="http://schemas.microsoft.com/office/drawing/2014/main" id="{0160137F-6B4C-4291-A07F-6A54CF814D70}"/>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276</a:t>
            </a:fld>
            <a:endParaRPr kumimoji="0" lang="en-US" altLang="zh-CN" sz="1800" dirty="0">
              <a:latin typeface="Times New Roman" panose="02020603050405020304" pitchFamily="18" charset="0"/>
            </a:endParaRP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74699" y="352424"/>
            <a:ext cx="6238875" cy="429419"/>
          </a:xfrm>
        </p:spPr>
        <p:txBody>
          <a:bodyPr/>
          <a:lstStyle/>
          <a:p>
            <a:r>
              <a:rPr lang="en-US" altLang="zh-CN" dirty="0"/>
              <a:t>3.4.1 </a:t>
            </a:r>
            <a:r>
              <a:rPr lang="zh-CN" altLang="zh-CN" dirty="0"/>
              <a:t>软件产品的定价</a:t>
            </a:r>
            <a:endParaRPr lang="zh-CN" altLang="en-US" dirty="0"/>
          </a:p>
        </p:txBody>
      </p:sp>
      <p:cxnSp>
        <p:nvCxnSpPr>
          <p:cNvPr id="16" name="直接连接符 15"/>
          <p:cNvCxnSpPr/>
          <p:nvPr/>
        </p:nvCxnSpPr>
        <p:spPr>
          <a:xfrm>
            <a:off x="1146175" y="838994"/>
            <a:ext cx="1" cy="6020594"/>
          </a:xfrm>
          <a:prstGeom prst="line">
            <a:avLst/>
          </a:prstGeom>
          <a:noFill/>
          <a:ln w="38100" cap="flat" cmpd="sng" algn="ctr">
            <a:solidFill>
              <a:schemeClr val="bg1">
                <a:lumMod val="50000"/>
              </a:schemeClr>
            </a:solidFill>
            <a:prstDash val="solid"/>
            <a:miter lim="800000"/>
          </a:ln>
          <a:effectLst/>
        </p:spPr>
      </p:cxnSp>
      <p:sp>
        <p:nvSpPr>
          <p:cNvPr id="28" name="内容占位符 4"/>
          <p:cNvSpPr txBox="1"/>
          <p:nvPr/>
        </p:nvSpPr>
        <p:spPr>
          <a:xfrm>
            <a:off x="149" y="1753394"/>
            <a:ext cx="12209087" cy="45719"/>
          </a:xfrm>
          <a:prstGeom prst="rect">
            <a:avLst/>
          </a:prstGeom>
          <a:solidFill>
            <a:srgbClr val="74B836"/>
          </a:solidFill>
        </p:spPr>
        <p:txBody>
          <a:bodyPr>
            <a:normAutofit fontScale="25000" lnSpcReduction="20000"/>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None/>
            </a:pPr>
            <a:endParaRPr lang="zh-CN" altLang="en-US" b="1" dirty="0">
              <a:solidFill>
                <a:schemeClr val="bg1"/>
              </a:solidFill>
            </a:endParaRPr>
          </a:p>
        </p:txBody>
      </p:sp>
      <p:cxnSp>
        <p:nvCxnSpPr>
          <p:cNvPr id="35" name="直接连接符 34"/>
          <p:cNvCxnSpPr/>
          <p:nvPr/>
        </p:nvCxnSpPr>
        <p:spPr>
          <a:xfrm>
            <a:off x="11052175" y="811101"/>
            <a:ext cx="1" cy="6020594"/>
          </a:xfrm>
          <a:prstGeom prst="line">
            <a:avLst/>
          </a:prstGeom>
          <a:noFill/>
          <a:ln w="38100" cap="flat" cmpd="sng" algn="ctr">
            <a:solidFill>
              <a:schemeClr val="bg1">
                <a:lumMod val="50000"/>
              </a:schemeClr>
            </a:solidFill>
            <a:prstDash val="solid"/>
            <a:miter lim="800000"/>
          </a:ln>
          <a:effectLst/>
        </p:spPr>
      </p:cxnSp>
      <p:sp>
        <p:nvSpPr>
          <p:cNvPr id="36" name="Rectangle 3"/>
          <p:cNvSpPr txBox="1">
            <a:spLocks noChangeArrowheads="1"/>
          </p:cNvSpPr>
          <p:nvPr/>
        </p:nvSpPr>
        <p:spPr>
          <a:xfrm>
            <a:off x="1679575" y="2515394"/>
            <a:ext cx="9143999" cy="2057400"/>
          </a:xfrm>
          <a:prstGeom prst="rect">
            <a:avLst/>
          </a:prstGeom>
        </p:spPr>
        <p:txBody>
          <a:bodyPr vert="horz" lIns="121917" tIns="60958" rIns="121917" bIns="60958" rtlCol="0">
            <a:noAutofit/>
          </a:bodyPr>
          <a:lstStyle>
            <a:lvl1pPr marL="457200" indent="-457200" algn="l" defTabSz="1219835" rtl="0" eaLnBrk="1" latinLnBrk="0" hangingPunct="1">
              <a:lnSpc>
                <a:spcPct val="12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nSpc>
                <a:spcPct val="150000"/>
              </a:lnSpc>
              <a:buNone/>
            </a:pPr>
            <a:r>
              <a:rPr lang="en-US" altLang="zh-CN" sz="2600" dirty="0">
                <a:latin typeface="宋体" panose="02010600030101010101" pitchFamily="2" charset="-122"/>
                <a:ea typeface="宋体" panose="02010600030101010101" pitchFamily="2" charset="-122"/>
              </a:rPr>
              <a:t>    </a:t>
            </a:r>
            <a:r>
              <a:rPr lang="zh-CN" altLang="zh-CN" sz="2600" dirty="0">
                <a:latin typeface="宋体" panose="02010600030101010101" pitchFamily="2" charset="-122"/>
                <a:ea typeface="宋体" panose="02010600030101010101" pitchFamily="2" charset="-122"/>
              </a:rPr>
              <a:t>所谓定价策略，是根据所确定的定价目标所采取的定价方针与价格竞争方式。软件企业常采用的定价策略有：捆绑定价策略，撇脂和渗透定价策略，歧视定价策略、免费使用定价策略等。</a:t>
            </a:r>
            <a:endParaRPr lang="zh-CN" altLang="en-US" sz="2600" dirty="0">
              <a:latin typeface="宋体" panose="02010600030101010101" pitchFamily="2" charset="-122"/>
              <a:ea typeface="宋体" panose="02010600030101010101" pitchFamily="2" charset="-122"/>
            </a:endParaRPr>
          </a:p>
        </p:txBody>
      </p:sp>
      <p:sp>
        <p:nvSpPr>
          <p:cNvPr id="37" name="矩形 36"/>
          <p:cNvSpPr/>
          <p:nvPr/>
        </p:nvSpPr>
        <p:spPr>
          <a:xfrm>
            <a:off x="0" y="5791994"/>
            <a:ext cx="12209236" cy="106759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flipH="1">
            <a:off x="8461375" y="983857"/>
            <a:ext cx="3229725" cy="1301644"/>
            <a:chOff x="-8805" y="5407865"/>
            <a:chExt cx="3213509" cy="1301644"/>
          </a:xfrm>
        </p:grpSpPr>
        <p:sp>
          <p:nvSpPr>
            <p:cNvPr id="39" name="矩形 38"/>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1679575" y="1109165"/>
            <a:ext cx="3381054" cy="461665"/>
          </a:xfrm>
          <a:prstGeom prst="rect">
            <a:avLst/>
          </a:prstGeom>
        </p:spPr>
        <p:txBody>
          <a:bodyPr wrap="none">
            <a:spAutoFit/>
          </a:bodyPr>
          <a:lstStyle/>
          <a:p>
            <a:r>
              <a:rPr lang="en-US" altLang="zh-CN" dirty="0"/>
              <a:t>3.  </a:t>
            </a:r>
            <a:r>
              <a:rPr lang="zh-CN" altLang="zh-CN" dirty="0"/>
              <a:t>软件企业的定价策略</a:t>
            </a:r>
            <a:endParaRPr lang="zh-CN" altLang="en-US" dirty="0"/>
          </a:p>
        </p:txBody>
      </p:sp>
      <p:sp>
        <p:nvSpPr>
          <p:cNvPr id="4" name="灯片编号占位符 3">
            <a:extLst>
              <a:ext uri="{FF2B5EF4-FFF2-40B4-BE49-F238E27FC236}">
                <a16:creationId xmlns:a16="http://schemas.microsoft.com/office/drawing/2014/main" id="{3F022D6D-F68E-44EA-94B2-0C897F04E028}"/>
              </a:ext>
            </a:extLst>
          </p:cNvPr>
          <p:cNvSpPr>
            <a:spLocks noGrp="1"/>
          </p:cNvSpPr>
          <p:nvPr>
            <p:ph type="sldNum" sz="quarter" idx="12"/>
          </p:nvPr>
        </p:nvSpPr>
        <p:spPr/>
        <p:txBody>
          <a:bodyPr/>
          <a:lstStyle/>
          <a:p>
            <a:fld id="{B6F15528-21DE-4FAA-801E-634DDDAF4B2B}" type="slidenum">
              <a:rPr lang="en-US" smtClean="0"/>
              <a:t>277</a:t>
            </a:fld>
            <a:endParaRPr lang="en-US" dirty="0"/>
          </a:p>
        </p:txBody>
      </p:sp>
      <p:sp>
        <p:nvSpPr>
          <p:cNvPr id="20" name="灯片编号占位符 8">
            <a:extLst>
              <a:ext uri="{FF2B5EF4-FFF2-40B4-BE49-F238E27FC236}">
                <a16:creationId xmlns:a16="http://schemas.microsoft.com/office/drawing/2014/main" id="{8B90E6B4-7689-4DC2-A531-485320DFA6AD}"/>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277</a:t>
            </a:fld>
            <a:endParaRPr kumimoji="0" lang="en-US" altLang="zh-CN" sz="1800" dirty="0">
              <a:latin typeface="Times New Roman" panose="02020603050405020304" pitchFamily="18" charset="0"/>
            </a:endParaRP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3175" y="2405601"/>
            <a:ext cx="12192000" cy="2657139"/>
          </a:xfrm>
          <a:prstGeom prst="rect">
            <a:avLst/>
          </a:prstGeom>
          <a:solidFill>
            <a:srgbClr val="418AB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 name="标题 2"/>
          <p:cNvSpPr>
            <a:spLocks noGrp="1"/>
          </p:cNvSpPr>
          <p:nvPr>
            <p:ph type="title"/>
          </p:nvPr>
        </p:nvSpPr>
        <p:spPr>
          <a:xfrm>
            <a:off x="774699" y="352424"/>
            <a:ext cx="6086475" cy="429419"/>
          </a:xfrm>
        </p:spPr>
        <p:txBody>
          <a:bodyPr/>
          <a:lstStyle/>
          <a:p>
            <a:pPr marL="0" indent="0"/>
            <a:r>
              <a:rPr lang="en-US" altLang="zh-CN" dirty="0"/>
              <a:t>3.4.1 </a:t>
            </a:r>
            <a:r>
              <a:rPr lang="zh-CN" altLang="zh-CN" dirty="0"/>
              <a:t>软件产品的定价</a:t>
            </a:r>
            <a:endParaRPr lang="zh-CN" altLang="en-US" dirty="0"/>
          </a:p>
        </p:txBody>
      </p:sp>
      <p:sp>
        <p:nvSpPr>
          <p:cNvPr id="20" name="内容占位符 4"/>
          <p:cNvSpPr txBox="1"/>
          <p:nvPr/>
        </p:nvSpPr>
        <p:spPr>
          <a:xfrm>
            <a:off x="1143286" y="2822748"/>
            <a:ext cx="9985089" cy="2064368"/>
          </a:xfrm>
          <a:prstGeom prst="rect">
            <a:avLst/>
          </a:prstGeom>
        </p:spPr>
        <p:txBody>
          <a:bodyPr vert="horz" lIns="91440" tIns="45720" rIns="91440" bIns="45720" rtlCol="0">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zh-CN" altLang="en-US" sz="2400" dirty="0">
                <a:solidFill>
                  <a:schemeClr val="bg1"/>
                </a:solidFill>
              </a:rPr>
              <a:t>①</a:t>
            </a:r>
            <a:r>
              <a:rPr lang="zh-CN" altLang="zh-CN" sz="2400" dirty="0">
                <a:solidFill>
                  <a:schemeClr val="bg1"/>
                </a:solidFill>
              </a:rPr>
              <a:t>捆绑定价策略</a:t>
            </a:r>
            <a:endParaRPr lang="en-US" altLang="zh-CN" sz="2400" dirty="0">
              <a:solidFill>
                <a:schemeClr val="bg1"/>
              </a:solidFill>
            </a:endParaRPr>
          </a:p>
          <a:p>
            <a:pPr marL="0" lvl="0" indent="0">
              <a:buNone/>
            </a:pPr>
            <a:endParaRPr lang="zh-CN" altLang="zh-CN" sz="800" dirty="0">
              <a:solidFill>
                <a:schemeClr val="bg1"/>
              </a:solidFill>
            </a:endParaRPr>
          </a:p>
          <a:p>
            <a:pPr marL="0" indent="0">
              <a:buNone/>
            </a:pPr>
            <a:r>
              <a:rPr lang="en-US" altLang="zh-CN" sz="2400" dirty="0">
                <a:solidFill>
                  <a:schemeClr val="bg1"/>
                </a:solidFill>
              </a:rPr>
              <a:t>       </a:t>
            </a:r>
            <a:r>
              <a:rPr lang="zh-CN" altLang="zh-CN" sz="2400" dirty="0">
                <a:solidFill>
                  <a:schemeClr val="bg1"/>
                </a:solidFill>
              </a:rPr>
              <a:t>从经济角度来看，捆绑销售能克服商品偏好的过度分散与使用差别定价的高交易成本。</a:t>
            </a:r>
            <a:endParaRPr lang="en-US" altLang="zh-CN" sz="2400" dirty="0">
              <a:solidFill>
                <a:schemeClr val="bg1"/>
              </a:solidFill>
            </a:endParaRPr>
          </a:p>
        </p:txBody>
      </p:sp>
      <p:grpSp>
        <p:nvGrpSpPr>
          <p:cNvPr id="11" name="组合 10"/>
          <p:cNvGrpSpPr/>
          <p:nvPr/>
        </p:nvGrpSpPr>
        <p:grpSpPr>
          <a:xfrm>
            <a:off x="-39259" y="1613264"/>
            <a:ext cx="3213509" cy="1301644"/>
            <a:chOff x="-8805" y="5407865"/>
            <a:chExt cx="3213509" cy="1301644"/>
          </a:xfrm>
        </p:grpSpPr>
        <p:sp>
          <p:nvSpPr>
            <p:cNvPr id="12" name="矩形 11"/>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0" y="5868194"/>
            <a:ext cx="12195175" cy="989805"/>
          </a:xfrm>
          <a:prstGeom prst="rect">
            <a:avLst/>
          </a:prstGeom>
          <a:solidFill>
            <a:srgbClr val="DDDDDD">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sp>
        <p:nvSpPr>
          <p:cNvPr id="19" name="矩形 18"/>
          <p:cNvSpPr/>
          <p:nvPr/>
        </p:nvSpPr>
        <p:spPr>
          <a:xfrm>
            <a:off x="1679575" y="1109165"/>
            <a:ext cx="3296095" cy="461665"/>
          </a:xfrm>
          <a:prstGeom prst="rect">
            <a:avLst/>
          </a:prstGeom>
        </p:spPr>
        <p:txBody>
          <a:bodyPr wrap="none">
            <a:spAutoFit/>
          </a:bodyPr>
          <a:lstStyle/>
          <a:p>
            <a:r>
              <a:rPr lang="en-US" altLang="zh-CN" dirty="0"/>
              <a:t>3. </a:t>
            </a:r>
            <a:r>
              <a:rPr lang="zh-CN" altLang="zh-CN" dirty="0"/>
              <a:t>软件企业的定价策略</a:t>
            </a:r>
            <a:endParaRPr lang="zh-CN" altLang="en-US" dirty="0"/>
          </a:p>
        </p:txBody>
      </p:sp>
      <p:sp>
        <p:nvSpPr>
          <p:cNvPr id="23" name="矩形 22"/>
          <p:cNvSpPr/>
          <p:nvPr/>
        </p:nvSpPr>
        <p:spPr>
          <a:xfrm>
            <a:off x="-5219" y="6709072"/>
            <a:ext cx="12195175" cy="120244"/>
          </a:xfrm>
          <a:prstGeom prst="rect">
            <a:avLst/>
          </a:prstGeom>
          <a:solidFill>
            <a:srgbClr val="92D050">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sp>
        <p:nvSpPr>
          <p:cNvPr id="4" name="灯片编号占位符 3">
            <a:extLst>
              <a:ext uri="{FF2B5EF4-FFF2-40B4-BE49-F238E27FC236}">
                <a16:creationId xmlns:a16="http://schemas.microsoft.com/office/drawing/2014/main" id="{76447D89-989F-4F93-8744-558B33013AFB}"/>
              </a:ext>
            </a:extLst>
          </p:cNvPr>
          <p:cNvSpPr>
            <a:spLocks noGrp="1"/>
          </p:cNvSpPr>
          <p:nvPr>
            <p:ph type="sldNum" sz="quarter" idx="12"/>
          </p:nvPr>
        </p:nvSpPr>
        <p:spPr/>
        <p:txBody>
          <a:bodyPr/>
          <a:lstStyle/>
          <a:p>
            <a:fld id="{B6F15528-21DE-4FAA-801E-634DDDAF4B2B}" type="slidenum">
              <a:rPr lang="en-US" smtClean="0"/>
              <a:t>278</a:t>
            </a:fld>
            <a:endParaRPr lang="en-US" dirty="0"/>
          </a:p>
        </p:txBody>
      </p:sp>
      <p:sp>
        <p:nvSpPr>
          <p:cNvPr id="24" name="灯片编号占位符 8">
            <a:extLst>
              <a:ext uri="{FF2B5EF4-FFF2-40B4-BE49-F238E27FC236}">
                <a16:creationId xmlns:a16="http://schemas.microsoft.com/office/drawing/2014/main" id="{23953AF6-8270-48E4-A89F-532EEB84795B}"/>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278</a:t>
            </a:fld>
            <a:endParaRPr kumimoji="0" lang="en-US" altLang="zh-CN" sz="1800" dirty="0">
              <a:latin typeface="Times New Roman" panose="02020603050405020304" pitchFamily="18" charset="0"/>
            </a:endParaRP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3.4.1 </a:t>
            </a:r>
            <a:r>
              <a:rPr lang="zh-CN" altLang="zh-CN" dirty="0"/>
              <a:t>软件产品的定价</a:t>
            </a:r>
            <a:endParaRPr lang="zh-CN" altLang="en-US" dirty="0"/>
          </a:p>
        </p:txBody>
      </p:sp>
      <p:sp>
        <p:nvSpPr>
          <p:cNvPr id="4" name="内容占位符 3"/>
          <p:cNvSpPr>
            <a:spLocks noGrp="1"/>
          </p:cNvSpPr>
          <p:nvPr>
            <p:ph idx="13"/>
          </p:nvPr>
        </p:nvSpPr>
        <p:spPr>
          <a:xfrm>
            <a:off x="787528" y="1067594"/>
            <a:ext cx="10747058" cy="464458"/>
          </a:xfrm>
        </p:spPr>
        <p:txBody>
          <a:bodyPr>
            <a:normAutofit lnSpcReduction="10000"/>
          </a:bodyPr>
          <a:lstStyle/>
          <a:p>
            <a:r>
              <a:rPr lang="en-US" altLang="zh-CN" b="1" dirty="0"/>
              <a:t>3. </a:t>
            </a:r>
            <a:r>
              <a:rPr lang="zh-CN" altLang="zh-CN" b="1" dirty="0"/>
              <a:t>软件企业的定价策略</a:t>
            </a:r>
            <a:endParaRPr lang="zh-CN" altLang="en-US" b="1" dirty="0"/>
          </a:p>
          <a:p>
            <a:endParaRPr lang="zh-CN" altLang="en-US" b="1" dirty="0"/>
          </a:p>
        </p:txBody>
      </p:sp>
      <p:sp>
        <p:nvSpPr>
          <p:cNvPr id="5" name="AutoShape 46"/>
          <p:cNvSpPr>
            <a:spLocks noChangeArrowheads="1"/>
          </p:cNvSpPr>
          <p:nvPr/>
        </p:nvSpPr>
        <p:spPr bwMode="auto">
          <a:xfrm flipH="1" flipV="1">
            <a:off x="3393428" y="4221032"/>
            <a:ext cx="4934529" cy="112599"/>
          </a:xfrm>
          <a:custGeom>
            <a:avLst/>
            <a:gdLst>
              <a:gd name="G0" fmla="+- 1226 0 0"/>
              <a:gd name="G1" fmla="+- 21600 0 1226"/>
              <a:gd name="G2" fmla="*/ 1226 1 2"/>
              <a:gd name="G3" fmla="+- 21600 0 G2"/>
              <a:gd name="G4" fmla="+/ 1226 21600 2"/>
              <a:gd name="G5" fmla="+/ G1 0 2"/>
              <a:gd name="G6" fmla="*/ 21600 21600 1226"/>
              <a:gd name="G7" fmla="*/ G6 1 2"/>
              <a:gd name="G8" fmla="+- 21600 0 G7"/>
              <a:gd name="G9" fmla="*/ 21600 1 2"/>
              <a:gd name="G10" fmla="+- 1226 0 G9"/>
              <a:gd name="G11" fmla="?: G10 G8 0"/>
              <a:gd name="G12" fmla="?: G10 G7 21600"/>
              <a:gd name="T0" fmla="*/ 20987 w 21600"/>
              <a:gd name="T1" fmla="*/ 10800 h 21600"/>
              <a:gd name="T2" fmla="*/ 10800 w 21600"/>
              <a:gd name="T3" fmla="*/ 21600 h 21600"/>
              <a:gd name="T4" fmla="*/ 613 w 21600"/>
              <a:gd name="T5" fmla="*/ 10800 h 21600"/>
              <a:gd name="T6" fmla="*/ 10800 w 21600"/>
              <a:gd name="T7" fmla="*/ 0 h 21600"/>
              <a:gd name="T8" fmla="*/ 2413 w 21600"/>
              <a:gd name="T9" fmla="*/ 2413 h 21600"/>
              <a:gd name="T10" fmla="*/ 19187 w 21600"/>
              <a:gd name="T11" fmla="*/ 19187 h 21600"/>
            </a:gdLst>
            <a:ahLst/>
            <a:cxnLst>
              <a:cxn ang="0">
                <a:pos x="T0" y="T1"/>
              </a:cxn>
              <a:cxn ang="0">
                <a:pos x="T2" y="T3"/>
              </a:cxn>
              <a:cxn ang="0">
                <a:pos x="T4" y="T5"/>
              </a:cxn>
              <a:cxn ang="0">
                <a:pos x="T6" y="T7"/>
              </a:cxn>
            </a:cxnLst>
            <a:rect l="T8" t="T9" r="T10" b="T11"/>
            <a:pathLst>
              <a:path w="21600" h="21600">
                <a:moveTo>
                  <a:pt x="0" y="0"/>
                </a:moveTo>
                <a:lnTo>
                  <a:pt x="1226" y="21600"/>
                </a:lnTo>
                <a:lnTo>
                  <a:pt x="20374" y="21600"/>
                </a:lnTo>
                <a:lnTo>
                  <a:pt x="21600" y="0"/>
                </a:lnTo>
                <a:close/>
              </a:path>
            </a:pathLst>
          </a:custGeom>
          <a:gradFill rotWithShape="0">
            <a:gsLst>
              <a:gs pos="0">
                <a:schemeClr val="bg1">
                  <a:gamma/>
                  <a:shade val="89804"/>
                  <a:invGamma/>
                </a:schemeClr>
              </a:gs>
              <a:gs pos="100000">
                <a:schemeClr val="bg1"/>
              </a:gs>
            </a:gsLst>
            <a:lin ang="5400000" scaled="1"/>
          </a:gradFill>
          <a:ln w="9525">
            <a:noFill/>
            <a:miter lim="800000"/>
          </a:ln>
          <a:effectLst/>
        </p:spPr>
        <p:txBody>
          <a:bodyPr wrap="none" anchor="ctr"/>
          <a:lstStyle/>
          <a:p>
            <a:pPr fontAlgn="auto">
              <a:spcBef>
                <a:spcPts val="0"/>
              </a:spcBef>
              <a:spcAft>
                <a:spcPts val="0"/>
              </a:spcAft>
              <a:defRPr/>
            </a:pPr>
            <a:endParaRPr lang="zh-CN" altLang="en-US">
              <a:latin typeface="+mn-lt"/>
              <a:ea typeface="+mn-ea"/>
            </a:endParaRPr>
          </a:p>
        </p:txBody>
      </p:sp>
      <p:sp>
        <p:nvSpPr>
          <p:cNvPr id="6" name="AutoShape 47"/>
          <p:cNvSpPr>
            <a:spLocks noChangeArrowheads="1"/>
          </p:cNvSpPr>
          <p:nvPr/>
        </p:nvSpPr>
        <p:spPr bwMode="auto">
          <a:xfrm flipH="1" flipV="1">
            <a:off x="3393428" y="3502314"/>
            <a:ext cx="4934529" cy="735488"/>
          </a:xfrm>
          <a:custGeom>
            <a:avLst/>
            <a:gdLst>
              <a:gd name="G0" fmla="+- 5697 0 0"/>
              <a:gd name="G1" fmla="+- 21600 0 5697"/>
              <a:gd name="G2" fmla="*/ 5697 1 2"/>
              <a:gd name="G3" fmla="+- 21600 0 G2"/>
              <a:gd name="G4" fmla="+/ 5697 21600 2"/>
              <a:gd name="G5" fmla="+/ G1 0 2"/>
              <a:gd name="G6" fmla="*/ 21600 21600 5697"/>
              <a:gd name="G7" fmla="*/ G6 1 2"/>
              <a:gd name="G8" fmla="+- 21600 0 G7"/>
              <a:gd name="G9" fmla="*/ 21600 1 2"/>
              <a:gd name="G10" fmla="+- 5697 0 G9"/>
              <a:gd name="G11" fmla="?: G10 G8 0"/>
              <a:gd name="G12" fmla="?: G10 G7 21600"/>
              <a:gd name="T0" fmla="*/ 18751 w 21600"/>
              <a:gd name="T1" fmla="*/ 10800 h 21600"/>
              <a:gd name="T2" fmla="*/ 10800 w 21600"/>
              <a:gd name="T3" fmla="*/ 21600 h 21600"/>
              <a:gd name="T4" fmla="*/ 2849 w 21600"/>
              <a:gd name="T5" fmla="*/ 10800 h 21600"/>
              <a:gd name="T6" fmla="*/ 10800 w 21600"/>
              <a:gd name="T7" fmla="*/ 0 h 21600"/>
              <a:gd name="T8" fmla="*/ 4649 w 21600"/>
              <a:gd name="T9" fmla="*/ 4649 h 21600"/>
              <a:gd name="T10" fmla="*/ 16951 w 21600"/>
              <a:gd name="T11" fmla="*/ 16951 h 21600"/>
            </a:gdLst>
            <a:ahLst/>
            <a:cxnLst>
              <a:cxn ang="0">
                <a:pos x="T0" y="T1"/>
              </a:cxn>
              <a:cxn ang="0">
                <a:pos x="T2" y="T3"/>
              </a:cxn>
              <a:cxn ang="0">
                <a:pos x="T4" y="T5"/>
              </a:cxn>
              <a:cxn ang="0">
                <a:pos x="T6" y="T7"/>
              </a:cxn>
            </a:cxnLst>
            <a:rect l="T8" t="T9" r="T10" b="T11"/>
            <a:pathLst>
              <a:path w="21600" h="21600">
                <a:moveTo>
                  <a:pt x="0" y="0"/>
                </a:moveTo>
                <a:lnTo>
                  <a:pt x="5697" y="21600"/>
                </a:lnTo>
                <a:lnTo>
                  <a:pt x="15903" y="21600"/>
                </a:lnTo>
                <a:lnTo>
                  <a:pt x="21600" y="0"/>
                </a:lnTo>
                <a:close/>
              </a:path>
            </a:pathLst>
          </a:custGeom>
          <a:gradFill rotWithShape="0">
            <a:gsLst>
              <a:gs pos="0">
                <a:schemeClr val="hlink"/>
              </a:gs>
              <a:gs pos="100000">
                <a:schemeClr val="hlink">
                  <a:gamma/>
                  <a:tint val="0"/>
                  <a:invGamma/>
                </a:schemeClr>
              </a:gs>
            </a:gsLst>
            <a:lin ang="5400000" scaled="1"/>
          </a:gradFill>
          <a:ln w="9525">
            <a:noFill/>
            <a:miter lim="800000"/>
          </a:ln>
          <a:effectLst/>
        </p:spPr>
        <p:txBody>
          <a:bodyPr wrap="none" anchor="ctr"/>
          <a:lstStyle/>
          <a:p>
            <a:pPr fontAlgn="auto">
              <a:spcBef>
                <a:spcPts val="0"/>
              </a:spcBef>
              <a:spcAft>
                <a:spcPts val="0"/>
              </a:spcAft>
              <a:defRPr/>
            </a:pPr>
            <a:endParaRPr lang="zh-CN" altLang="en-US">
              <a:latin typeface="+mn-lt"/>
              <a:ea typeface="+mn-ea"/>
            </a:endParaRPr>
          </a:p>
        </p:txBody>
      </p:sp>
      <p:grpSp>
        <p:nvGrpSpPr>
          <p:cNvPr id="7" name="Group 48"/>
          <p:cNvGrpSpPr/>
          <p:nvPr/>
        </p:nvGrpSpPr>
        <p:grpSpPr bwMode="auto">
          <a:xfrm>
            <a:off x="3990630" y="3490335"/>
            <a:ext cx="3815068" cy="747467"/>
            <a:chOff x="1551" y="3770"/>
            <a:chExt cx="1531" cy="132"/>
          </a:xfrm>
        </p:grpSpPr>
        <p:grpSp>
          <p:nvGrpSpPr>
            <p:cNvPr id="8" name="Group 49"/>
            <p:cNvGrpSpPr/>
            <p:nvPr/>
          </p:nvGrpSpPr>
          <p:grpSpPr bwMode="auto">
            <a:xfrm>
              <a:off x="1803" y="3770"/>
              <a:ext cx="483" cy="132"/>
              <a:chOff x="1803" y="3770"/>
              <a:chExt cx="483" cy="132"/>
            </a:xfrm>
          </p:grpSpPr>
          <p:sp>
            <p:nvSpPr>
              <p:cNvPr id="14" name="Line 50"/>
              <p:cNvSpPr>
                <a:spLocks noChangeShapeType="1"/>
              </p:cNvSpPr>
              <p:nvPr/>
            </p:nvSpPr>
            <p:spPr bwMode="auto">
              <a:xfrm flipH="1">
                <a:off x="1803" y="3776"/>
                <a:ext cx="285" cy="126"/>
              </a:xfrm>
              <a:prstGeom prst="line">
                <a:avLst/>
              </a:prstGeom>
              <a:noFill/>
              <a:ln w="12700">
                <a:solidFill>
                  <a:srgbClr val="A4A4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51"/>
              <p:cNvSpPr>
                <a:spLocks noChangeShapeType="1"/>
              </p:cNvSpPr>
              <p:nvPr/>
            </p:nvSpPr>
            <p:spPr bwMode="auto">
              <a:xfrm flipH="1">
                <a:off x="2060" y="3770"/>
                <a:ext cx="150" cy="132"/>
              </a:xfrm>
              <a:prstGeom prst="line">
                <a:avLst/>
              </a:prstGeom>
              <a:noFill/>
              <a:ln w="12700">
                <a:solidFill>
                  <a:srgbClr val="A4A4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52"/>
              <p:cNvSpPr>
                <a:spLocks noChangeShapeType="1"/>
              </p:cNvSpPr>
              <p:nvPr/>
            </p:nvSpPr>
            <p:spPr bwMode="auto">
              <a:xfrm flipH="1">
                <a:off x="2240" y="3776"/>
                <a:ext cx="46" cy="126"/>
              </a:xfrm>
              <a:prstGeom prst="line">
                <a:avLst/>
              </a:prstGeom>
              <a:noFill/>
              <a:ln w="12700">
                <a:solidFill>
                  <a:srgbClr val="A4A4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 name="Line 53"/>
            <p:cNvSpPr>
              <a:spLocks noChangeShapeType="1"/>
            </p:cNvSpPr>
            <p:nvPr/>
          </p:nvSpPr>
          <p:spPr bwMode="auto">
            <a:xfrm>
              <a:off x="2544" y="3776"/>
              <a:ext cx="285" cy="126"/>
            </a:xfrm>
            <a:prstGeom prst="line">
              <a:avLst/>
            </a:prstGeom>
            <a:noFill/>
            <a:ln w="12700">
              <a:solidFill>
                <a:srgbClr val="A4A4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54"/>
            <p:cNvSpPr>
              <a:spLocks noChangeShapeType="1"/>
            </p:cNvSpPr>
            <p:nvPr/>
          </p:nvSpPr>
          <p:spPr bwMode="auto">
            <a:xfrm>
              <a:off x="2422" y="3770"/>
              <a:ext cx="149" cy="132"/>
            </a:xfrm>
            <a:prstGeom prst="line">
              <a:avLst/>
            </a:prstGeom>
            <a:noFill/>
            <a:ln w="12700">
              <a:solidFill>
                <a:srgbClr val="A4A4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55"/>
            <p:cNvSpPr>
              <a:spLocks noChangeShapeType="1"/>
            </p:cNvSpPr>
            <p:nvPr/>
          </p:nvSpPr>
          <p:spPr bwMode="auto">
            <a:xfrm>
              <a:off x="2346" y="3776"/>
              <a:ext cx="46" cy="126"/>
            </a:xfrm>
            <a:prstGeom prst="line">
              <a:avLst/>
            </a:prstGeom>
            <a:noFill/>
            <a:ln w="12700">
              <a:solidFill>
                <a:srgbClr val="A4A4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56"/>
            <p:cNvSpPr>
              <a:spLocks noChangeShapeType="1"/>
            </p:cNvSpPr>
            <p:nvPr/>
          </p:nvSpPr>
          <p:spPr bwMode="auto">
            <a:xfrm flipV="1">
              <a:off x="1551" y="3775"/>
              <a:ext cx="438" cy="127"/>
            </a:xfrm>
            <a:prstGeom prst="line">
              <a:avLst/>
            </a:prstGeom>
            <a:noFill/>
            <a:ln w="12700">
              <a:solidFill>
                <a:srgbClr val="A4A4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57"/>
            <p:cNvSpPr>
              <a:spLocks noChangeShapeType="1"/>
            </p:cNvSpPr>
            <p:nvPr/>
          </p:nvSpPr>
          <p:spPr bwMode="auto">
            <a:xfrm flipH="1" flipV="1">
              <a:off x="2645" y="3775"/>
              <a:ext cx="437" cy="127"/>
            </a:xfrm>
            <a:prstGeom prst="line">
              <a:avLst/>
            </a:prstGeom>
            <a:noFill/>
            <a:ln w="12700">
              <a:solidFill>
                <a:srgbClr val="A4A4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 name="Group 58"/>
          <p:cNvGrpSpPr/>
          <p:nvPr/>
        </p:nvGrpSpPr>
        <p:grpSpPr bwMode="auto">
          <a:xfrm>
            <a:off x="3711936" y="3626892"/>
            <a:ext cx="4302197" cy="424044"/>
            <a:chOff x="1439" y="3794"/>
            <a:chExt cx="1727" cy="75"/>
          </a:xfrm>
        </p:grpSpPr>
        <p:sp>
          <p:nvSpPr>
            <p:cNvPr id="18" name="Line 59"/>
            <p:cNvSpPr>
              <a:spLocks noChangeShapeType="1"/>
            </p:cNvSpPr>
            <p:nvPr/>
          </p:nvSpPr>
          <p:spPr bwMode="auto">
            <a:xfrm>
              <a:off x="1439" y="3869"/>
              <a:ext cx="1727" cy="0"/>
            </a:xfrm>
            <a:prstGeom prst="line">
              <a:avLst/>
            </a:prstGeom>
            <a:noFill/>
            <a:ln w="12700">
              <a:solidFill>
                <a:srgbClr val="A4A4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60"/>
            <p:cNvSpPr>
              <a:spLocks noChangeShapeType="1"/>
            </p:cNvSpPr>
            <p:nvPr/>
          </p:nvSpPr>
          <p:spPr bwMode="auto">
            <a:xfrm>
              <a:off x="1551" y="3838"/>
              <a:ext cx="1509" cy="0"/>
            </a:xfrm>
            <a:prstGeom prst="line">
              <a:avLst/>
            </a:prstGeom>
            <a:noFill/>
            <a:ln w="12700">
              <a:solidFill>
                <a:srgbClr val="A4A4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61"/>
            <p:cNvSpPr>
              <a:spLocks noChangeShapeType="1"/>
            </p:cNvSpPr>
            <p:nvPr/>
          </p:nvSpPr>
          <p:spPr bwMode="auto">
            <a:xfrm>
              <a:off x="1669" y="3816"/>
              <a:ext cx="1277" cy="0"/>
            </a:xfrm>
            <a:prstGeom prst="line">
              <a:avLst/>
            </a:prstGeom>
            <a:noFill/>
            <a:ln w="12700">
              <a:solidFill>
                <a:srgbClr val="A4A4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62"/>
            <p:cNvSpPr>
              <a:spLocks noChangeShapeType="1"/>
            </p:cNvSpPr>
            <p:nvPr/>
          </p:nvSpPr>
          <p:spPr bwMode="auto">
            <a:xfrm>
              <a:off x="1753" y="3794"/>
              <a:ext cx="1101" cy="0"/>
            </a:xfrm>
            <a:prstGeom prst="line">
              <a:avLst/>
            </a:prstGeom>
            <a:noFill/>
            <a:ln w="12700">
              <a:solidFill>
                <a:srgbClr val="A4A4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2" name="Freeform 63"/>
          <p:cNvSpPr/>
          <p:nvPr/>
        </p:nvSpPr>
        <p:spPr bwMode="auto">
          <a:xfrm>
            <a:off x="4793926" y="4300091"/>
            <a:ext cx="421554" cy="551017"/>
          </a:xfrm>
          <a:custGeom>
            <a:avLst/>
            <a:gdLst>
              <a:gd name="T0" fmla="*/ 1 w 223"/>
              <a:gd name="T1" fmla="*/ 0 h 343"/>
              <a:gd name="T2" fmla="*/ 5 w 223"/>
              <a:gd name="T3" fmla="*/ 1 h 343"/>
              <a:gd name="T4" fmla="*/ 5 w 223"/>
              <a:gd name="T5" fmla="*/ 3 h 343"/>
              <a:gd name="T6" fmla="*/ 0 w 223"/>
              <a:gd name="T7" fmla="*/ 1 h 343"/>
              <a:gd name="T8" fmla="*/ 1 w 223"/>
              <a:gd name="T9" fmla="*/ 0 h 343"/>
              <a:gd name="T10" fmla="*/ 0 60000 65536"/>
              <a:gd name="T11" fmla="*/ 0 60000 65536"/>
              <a:gd name="T12" fmla="*/ 0 60000 65536"/>
              <a:gd name="T13" fmla="*/ 0 60000 65536"/>
              <a:gd name="T14" fmla="*/ 0 60000 65536"/>
              <a:gd name="T15" fmla="*/ 0 w 223"/>
              <a:gd name="T16" fmla="*/ 0 h 343"/>
              <a:gd name="T17" fmla="*/ 223 w 223"/>
              <a:gd name="T18" fmla="*/ 343 h 343"/>
            </a:gdLst>
            <a:ahLst/>
            <a:cxnLst>
              <a:cxn ang="T10">
                <a:pos x="T0" y="T1"/>
              </a:cxn>
              <a:cxn ang="T11">
                <a:pos x="T2" y="T3"/>
              </a:cxn>
              <a:cxn ang="T12">
                <a:pos x="T4" y="T5"/>
              </a:cxn>
              <a:cxn ang="T13">
                <a:pos x="T6" y="T7"/>
              </a:cxn>
              <a:cxn ang="T14">
                <a:pos x="T8" y="T9"/>
              </a:cxn>
            </a:cxnLst>
            <a:rect l="T15" t="T16" r="T17" b="T18"/>
            <a:pathLst>
              <a:path w="223" h="343">
                <a:moveTo>
                  <a:pt x="2" y="0"/>
                </a:moveTo>
                <a:lnTo>
                  <a:pt x="223" y="158"/>
                </a:lnTo>
                <a:lnTo>
                  <a:pt x="223" y="343"/>
                </a:lnTo>
                <a:lnTo>
                  <a:pt x="0" y="192"/>
                </a:lnTo>
                <a:lnTo>
                  <a:pt x="2" y="0"/>
                </a:lnTo>
                <a:close/>
              </a:path>
            </a:pathLst>
          </a:custGeom>
          <a:solidFill>
            <a:srgbClr val="D98BB2"/>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latin typeface="Calibri" panose="020F0502020204030204" charset="0"/>
            </a:endParaRPr>
          </a:p>
        </p:txBody>
      </p:sp>
      <p:sp>
        <p:nvSpPr>
          <p:cNvPr id="23" name="Rectangle 64"/>
          <p:cNvSpPr>
            <a:spLocks noChangeArrowheads="1"/>
          </p:cNvSpPr>
          <p:nvPr/>
        </p:nvSpPr>
        <p:spPr bwMode="auto">
          <a:xfrm>
            <a:off x="2964848" y="4304882"/>
            <a:ext cx="2011751" cy="309049"/>
          </a:xfrm>
          <a:prstGeom prst="rect">
            <a:avLst/>
          </a:prstGeom>
          <a:solidFill>
            <a:srgbClr val="E6B4C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latin typeface="Calibri" panose="020F0502020204030204" charset="0"/>
            </a:endParaRPr>
          </a:p>
        </p:txBody>
      </p:sp>
      <p:sp>
        <p:nvSpPr>
          <p:cNvPr id="24" name="Freeform 65"/>
          <p:cNvSpPr/>
          <p:nvPr/>
        </p:nvSpPr>
        <p:spPr bwMode="auto">
          <a:xfrm>
            <a:off x="2995294" y="4609140"/>
            <a:ext cx="2182715" cy="246760"/>
          </a:xfrm>
          <a:custGeom>
            <a:avLst/>
            <a:gdLst>
              <a:gd name="T0" fmla="*/ 0 w 1266"/>
              <a:gd name="T1" fmla="*/ 0 h 92"/>
              <a:gd name="T2" fmla="*/ 27 w 1266"/>
              <a:gd name="T3" fmla="*/ 0 h 92"/>
              <a:gd name="T4" fmla="*/ 32 w 1266"/>
              <a:gd name="T5" fmla="*/ 355 h 92"/>
              <a:gd name="T6" fmla="*/ 13 w 1266"/>
              <a:gd name="T7" fmla="*/ 350 h 92"/>
              <a:gd name="T8" fmla="*/ 0 w 1266"/>
              <a:gd name="T9" fmla="*/ 0 h 92"/>
              <a:gd name="T10" fmla="*/ 0 60000 65536"/>
              <a:gd name="T11" fmla="*/ 0 60000 65536"/>
              <a:gd name="T12" fmla="*/ 0 60000 65536"/>
              <a:gd name="T13" fmla="*/ 0 60000 65536"/>
              <a:gd name="T14" fmla="*/ 0 60000 65536"/>
              <a:gd name="T15" fmla="*/ 0 w 1266"/>
              <a:gd name="T16" fmla="*/ 0 h 92"/>
              <a:gd name="T17" fmla="*/ 1266 w 1266"/>
              <a:gd name="T18" fmla="*/ 92 h 92"/>
            </a:gdLst>
            <a:ahLst/>
            <a:cxnLst>
              <a:cxn ang="T10">
                <a:pos x="T0" y="T1"/>
              </a:cxn>
              <a:cxn ang="T11">
                <a:pos x="T2" y="T3"/>
              </a:cxn>
              <a:cxn ang="T12">
                <a:pos x="T4" y="T5"/>
              </a:cxn>
              <a:cxn ang="T13">
                <a:pos x="T6" y="T7"/>
              </a:cxn>
              <a:cxn ang="T14">
                <a:pos x="T8" y="T9"/>
              </a:cxn>
            </a:cxnLst>
            <a:rect l="T15" t="T16" r="T17" b="T18"/>
            <a:pathLst>
              <a:path w="1266" h="92">
                <a:moveTo>
                  <a:pt x="0" y="0"/>
                </a:moveTo>
                <a:lnTo>
                  <a:pt x="1046" y="0"/>
                </a:lnTo>
                <a:lnTo>
                  <a:pt x="1266" y="92"/>
                </a:lnTo>
                <a:lnTo>
                  <a:pt x="498" y="90"/>
                </a:lnTo>
                <a:lnTo>
                  <a:pt x="0" y="0"/>
                </a:lnTo>
                <a:close/>
              </a:path>
            </a:pathLst>
          </a:custGeom>
          <a:solidFill>
            <a:srgbClr val="E0A2C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latin typeface="Calibri" panose="020F0502020204030204" charset="0"/>
            </a:endParaRPr>
          </a:p>
        </p:txBody>
      </p:sp>
      <p:sp>
        <p:nvSpPr>
          <p:cNvPr id="25" name="Freeform 66"/>
          <p:cNvSpPr/>
          <p:nvPr/>
        </p:nvSpPr>
        <p:spPr bwMode="auto">
          <a:xfrm>
            <a:off x="6669844" y="4300091"/>
            <a:ext cx="224460" cy="551017"/>
          </a:xfrm>
          <a:custGeom>
            <a:avLst/>
            <a:gdLst>
              <a:gd name="T0" fmla="*/ 6 w 222"/>
              <a:gd name="T1" fmla="*/ 0 h 343"/>
              <a:gd name="T2" fmla="*/ 0 w 222"/>
              <a:gd name="T3" fmla="*/ 1 h 343"/>
              <a:gd name="T4" fmla="*/ 0 w 222"/>
              <a:gd name="T5" fmla="*/ 3 h 343"/>
              <a:gd name="T6" fmla="*/ 6 w 222"/>
              <a:gd name="T7" fmla="*/ 1 h 343"/>
              <a:gd name="T8" fmla="*/ 6 w 222"/>
              <a:gd name="T9" fmla="*/ 0 h 343"/>
              <a:gd name="T10" fmla="*/ 0 60000 65536"/>
              <a:gd name="T11" fmla="*/ 0 60000 65536"/>
              <a:gd name="T12" fmla="*/ 0 60000 65536"/>
              <a:gd name="T13" fmla="*/ 0 60000 65536"/>
              <a:gd name="T14" fmla="*/ 0 60000 65536"/>
              <a:gd name="T15" fmla="*/ 0 w 222"/>
              <a:gd name="T16" fmla="*/ 0 h 343"/>
              <a:gd name="T17" fmla="*/ 222 w 222"/>
              <a:gd name="T18" fmla="*/ 343 h 343"/>
            </a:gdLst>
            <a:ahLst/>
            <a:cxnLst>
              <a:cxn ang="T10">
                <a:pos x="T0" y="T1"/>
              </a:cxn>
              <a:cxn ang="T11">
                <a:pos x="T2" y="T3"/>
              </a:cxn>
              <a:cxn ang="T12">
                <a:pos x="T4" y="T5"/>
              </a:cxn>
              <a:cxn ang="T13">
                <a:pos x="T6" y="T7"/>
              </a:cxn>
              <a:cxn ang="T14">
                <a:pos x="T8" y="T9"/>
              </a:cxn>
            </a:cxnLst>
            <a:rect l="T15" t="T16" r="T17" b="T18"/>
            <a:pathLst>
              <a:path w="222" h="343">
                <a:moveTo>
                  <a:pt x="222" y="0"/>
                </a:moveTo>
                <a:lnTo>
                  <a:pt x="0" y="157"/>
                </a:lnTo>
                <a:lnTo>
                  <a:pt x="0" y="343"/>
                </a:lnTo>
                <a:lnTo>
                  <a:pt x="220" y="195"/>
                </a:lnTo>
                <a:lnTo>
                  <a:pt x="222" y="0"/>
                </a:lnTo>
                <a:close/>
              </a:path>
            </a:pathLst>
          </a:custGeom>
          <a:solidFill>
            <a:srgbClr val="D98BB2"/>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latin typeface="Calibri" panose="020F0502020204030204" charset="0"/>
            </a:endParaRPr>
          </a:p>
        </p:txBody>
      </p:sp>
      <p:sp>
        <p:nvSpPr>
          <p:cNvPr id="26" name="Rectangle 67"/>
          <p:cNvSpPr>
            <a:spLocks noChangeArrowheads="1"/>
          </p:cNvSpPr>
          <p:nvPr/>
        </p:nvSpPr>
        <p:spPr bwMode="auto">
          <a:xfrm flipH="1">
            <a:off x="6894304" y="4302487"/>
            <a:ext cx="1988700" cy="311445"/>
          </a:xfrm>
          <a:prstGeom prst="rect">
            <a:avLst/>
          </a:prstGeom>
          <a:solidFill>
            <a:srgbClr val="E6B4C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latin typeface="Calibri" panose="020F0502020204030204" charset="0"/>
            </a:endParaRPr>
          </a:p>
        </p:txBody>
      </p:sp>
      <p:sp>
        <p:nvSpPr>
          <p:cNvPr id="27" name="Freeform 68"/>
          <p:cNvSpPr/>
          <p:nvPr/>
        </p:nvSpPr>
        <p:spPr bwMode="auto">
          <a:xfrm flipH="1">
            <a:off x="6662817" y="4494754"/>
            <a:ext cx="2189741" cy="246760"/>
          </a:xfrm>
          <a:custGeom>
            <a:avLst/>
            <a:gdLst>
              <a:gd name="T0" fmla="*/ 0 w 1266"/>
              <a:gd name="T1" fmla="*/ 0 h 92"/>
              <a:gd name="T2" fmla="*/ 28 w 1266"/>
              <a:gd name="T3" fmla="*/ 0 h 92"/>
              <a:gd name="T4" fmla="*/ 33 w 1266"/>
              <a:gd name="T5" fmla="*/ 355 h 92"/>
              <a:gd name="T6" fmla="*/ 13 w 1266"/>
              <a:gd name="T7" fmla="*/ 350 h 92"/>
              <a:gd name="T8" fmla="*/ 0 w 1266"/>
              <a:gd name="T9" fmla="*/ 0 h 92"/>
              <a:gd name="T10" fmla="*/ 0 60000 65536"/>
              <a:gd name="T11" fmla="*/ 0 60000 65536"/>
              <a:gd name="T12" fmla="*/ 0 60000 65536"/>
              <a:gd name="T13" fmla="*/ 0 60000 65536"/>
              <a:gd name="T14" fmla="*/ 0 60000 65536"/>
              <a:gd name="T15" fmla="*/ 0 w 1266"/>
              <a:gd name="T16" fmla="*/ 0 h 92"/>
              <a:gd name="T17" fmla="*/ 1266 w 1266"/>
              <a:gd name="T18" fmla="*/ 92 h 92"/>
            </a:gdLst>
            <a:ahLst/>
            <a:cxnLst>
              <a:cxn ang="T10">
                <a:pos x="T0" y="T1"/>
              </a:cxn>
              <a:cxn ang="T11">
                <a:pos x="T2" y="T3"/>
              </a:cxn>
              <a:cxn ang="T12">
                <a:pos x="T4" y="T5"/>
              </a:cxn>
              <a:cxn ang="T13">
                <a:pos x="T6" y="T7"/>
              </a:cxn>
              <a:cxn ang="T14">
                <a:pos x="T8" y="T9"/>
              </a:cxn>
            </a:cxnLst>
            <a:rect l="T15" t="T16" r="T17" b="T18"/>
            <a:pathLst>
              <a:path w="1266" h="92">
                <a:moveTo>
                  <a:pt x="0" y="0"/>
                </a:moveTo>
                <a:lnTo>
                  <a:pt x="1046" y="0"/>
                </a:lnTo>
                <a:lnTo>
                  <a:pt x="1266" y="92"/>
                </a:lnTo>
                <a:lnTo>
                  <a:pt x="498" y="90"/>
                </a:lnTo>
                <a:lnTo>
                  <a:pt x="0" y="0"/>
                </a:lnTo>
                <a:close/>
              </a:path>
            </a:pathLst>
          </a:custGeom>
          <a:solidFill>
            <a:srgbClr val="E0A2C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latin typeface="Calibri" panose="020F0502020204030204" charset="0"/>
            </a:endParaRPr>
          </a:p>
        </p:txBody>
      </p:sp>
      <p:sp>
        <p:nvSpPr>
          <p:cNvPr id="28" name="Freeform 69"/>
          <p:cNvSpPr/>
          <p:nvPr/>
        </p:nvSpPr>
        <p:spPr bwMode="auto">
          <a:xfrm>
            <a:off x="4784558" y="4659450"/>
            <a:ext cx="489472" cy="1504517"/>
          </a:xfrm>
          <a:custGeom>
            <a:avLst/>
            <a:gdLst>
              <a:gd name="T0" fmla="*/ 2 w 252"/>
              <a:gd name="T1" fmla="*/ 0 h 591"/>
              <a:gd name="T2" fmla="*/ 8 w 252"/>
              <a:gd name="T3" fmla="*/ 150 h 591"/>
              <a:gd name="T4" fmla="*/ 8 w 252"/>
              <a:gd name="T5" fmla="*/ 1036 h 591"/>
              <a:gd name="T6" fmla="*/ 0 w 252"/>
              <a:gd name="T7" fmla="*/ 1224 h 591"/>
              <a:gd name="T8" fmla="*/ 0 60000 65536"/>
              <a:gd name="T9" fmla="*/ 0 60000 65536"/>
              <a:gd name="T10" fmla="*/ 0 60000 65536"/>
              <a:gd name="T11" fmla="*/ 0 60000 65536"/>
              <a:gd name="T12" fmla="*/ 0 w 252"/>
              <a:gd name="T13" fmla="*/ 0 h 591"/>
              <a:gd name="T14" fmla="*/ 252 w 252"/>
              <a:gd name="T15" fmla="*/ 591 h 591"/>
            </a:gdLst>
            <a:ahLst/>
            <a:cxnLst>
              <a:cxn ang="T8">
                <a:pos x="T0" y="T1"/>
              </a:cxn>
              <a:cxn ang="T9">
                <a:pos x="T2" y="T3"/>
              </a:cxn>
              <a:cxn ang="T10">
                <a:pos x="T4" y="T5"/>
              </a:cxn>
              <a:cxn ang="T11">
                <a:pos x="T6" y="T7"/>
              </a:cxn>
            </a:cxnLst>
            <a:rect l="T12" t="T13" r="T14" b="T15"/>
            <a:pathLst>
              <a:path w="252" h="591">
                <a:moveTo>
                  <a:pt x="3" y="0"/>
                </a:moveTo>
                <a:lnTo>
                  <a:pt x="252" y="72"/>
                </a:lnTo>
                <a:lnTo>
                  <a:pt x="252" y="501"/>
                </a:lnTo>
                <a:lnTo>
                  <a:pt x="0" y="591"/>
                </a:lnTo>
              </a:path>
            </a:pathLst>
          </a:custGeom>
          <a:solidFill>
            <a:srgbClr val="DB91B6"/>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latin typeface="Calibri" panose="020F0502020204030204" charset="0"/>
            </a:endParaRPr>
          </a:p>
        </p:txBody>
      </p:sp>
      <p:sp>
        <p:nvSpPr>
          <p:cNvPr id="29" name="Rectangle 70"/>
          <p:cNvSpPr>
            <a:spLocks noChangeArrowheads="1"/>
          </p:cNvSpPr>
          <p:nvPr/>
        </p:nvSpPr>
        <p:spPr bwMode="auto">
          <a:xfrm>
            <a:off x="2969532" y="4659450"/>
            <a:ext cx="2004726" cy="1511704"/>
          </a:xfrm>
          <a:prstGeom prst="rect">
            <a:avLst/>
          </a:prstGeom>
          <a:solidFill>
            <a:srgbClr val="EECAD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latin typeface="Calibri" panose="020F0502020204030204" charset="0"/>
            </a:endParaRPr>
          </a:p>
        </p:txBody>
      </p:sp>
      <p:sp>
        <p:nvSpPr>
          <p:cNvPr id="30" name="Freeform 71"/>
          <p:cNvSpPr/>
          <p:nvPr/>
        </p:nvSpPr>
        <p:spPr bwMode="auto">
          <a:xfrm>
            <a:off x="2999978" y="4702573"/>
            <a:ext cx="1749451" cy="1403896"/>
          </a:xfrm>
          <a:custGeom>
            <a:avLst/>
            <a:gdLst>
              <a:gd name="T0" fmla="*/ 0 w 1044"/>
              <a:gd name="T1" fmla="*/ 1441 h 540"/>
              <a:gd name="T2" fmla="*/ 0 w 1044"/>
              <a:gd name="T3" fmla="*/ 0 h 540"/>
              <a:gd name="T4" fmla="*/ 19 w 1044"/>
              <a:gd name="T5" fmla="*/ 0 h 540"/>
              <a:gd name="T6" fmla="*/ 0 60000 65536"/>
              <a:gd name="T7" fmla="*/ 0 60000 65536"/>
              <a:gd name="T8" fmla="*/ 0 60000 65536"/>
              <a:gd name="T9" fmla="*/ 0 w 1044"/>
              <a:gd name="T10" fmla="*/ 0 h 540"/>
              <a:gd name="T11" fmla="*/ 1044 w 1044"/>
              <a:gd name="T12" fmla="*/ 540 h 540"/>
            </a:gdLst>
            <a:ahLst/>
            <a:cxnLst>
              <a:cxn ang="T6">
                <a:pos x="T0" y="T1"/>
              </a:cxn>
              <a:cxn ang="T7">
                <a:pos x="T2" y="T3"/>
              </a:cxn>
              <a:cxn ang="T8">
                <a:pos x="T4" y="T5"/>
              </a:cxn>
            </a:cxnLst>
            <a:rect l="T9" t="T10" r="T11" b="T12"/>
            <a:pathLst>
              <a:path w="1044" h="540">
                <a:moveTo>
                  <a:pt x="0" y="540"/>
                </a:moveTo>
                <a:lnTo>
                  <a:pt x="0" y="0"/>
                </a:lnTo>
                <a:lnTo>
                  <a:pt x="1044" y="0"/>
                </a:ln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alibri" panose="020F0502020204030204" charset="0"/>
            </a:endParaRPr>
          </a:p>
        </p:txBody>
      </p:sp>
      <p:sp>
        <p:nvSpPr>
          <p:cNvPr id="31" name="Freeform 72"/>
          <p:cNvSpPr/>
          <p:nvPr/>
        </p:nvSpPr>
        <p:spPr bwMode="auto">
          <a:xfrm flipH="1" flipV="1">
            <a:off x="2999978" y="4719343"/>
            <a:ext cx="1749451" cy="1403896"/>
          </a:xfrm>
          <a:custGeom>
            <a:avLst/>
            <a:gdLst>
              <a:gd name="T0" fmla="*/ 0 w 1044"/>
              <a:gd name="T1" fmla="*/ 1441 h 540"/>
              <a:gd name="T2" fmla="*/ 0 w 1044"/>
              <a:gd name="T3" fmla="*/ 0 h 540"/>
              <a:gd name="T4" fmla="*/ 19 w 1044"/>
              <a:gd name="T5" fmla="*/ 0 h 540"/>
              <a:gd name="T6" fmla="*/ 0 60000 65536"/>
              <a:gd name="T7" fmla="*/ 0 60000 65536"/>
              <a:gd name="T8" fmla="*/ 0 60000 65536"/>
              <a:gd name="T9" fmla="*/ 0 w 1044"/>
              <a:gd name="T10" fmla="*/ 0 h 540"/>
              <a:gd name="T11" fmla="*/ 1044 w 1044"/>
              <a:gd name="T12" fmla="*/ 540 h 540"/>
            </a:gdLst>
            <a:ahLst/>
            <a:cxnLst>
              <a:cxn ang="T6">
                <a:pos x="T0" y="T1"/>
              </a:cxn>
              <a:cxn ang="T7">
                <a:pos x="T2" y="T3"/>
              </a:cxn>
              <a:cxn ang="T8">
                <a:pos x="T4" y="T5"/>
              </a:cxn>
            </a:cxnLst>
            <a:rect l="T9" t="T10" r="T11" b="T12"/>
            <a:pathLst>
              <a:path w="1044" h="540">
                <a:moveTo>
                  <a:pt x="0" y="540"/>
                </a:moveTo>
                <a:lnTo>
                  <a:pt x="0" y="0"/>
                </a:lnTo>
                <a:lnTo>
                  <a:pt x="1044" y="0"/>
                </a:lnTo>
              </a:path>
            </a:pathLst>
          </a:custGeom>
          <a:noFill/>
          <a:ln w="1270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alibri" panose="020F0502020204030204" charset="0"/>
            </a:endParaRPr>
          </a:p>
        </p:txBody>
      </p:sp>
      <p:sp>
        <p:nvSpPr>
          <p:cNvPr id="32" name="Freeform 73"/>
          <p:cNvSpPr/>
          <p:nvPr/>
        </p:nvSpPr>
        <p:spPr bwMode="auto">
          <a:xfrm flipH="1">
            <a:off x="6615978" y="4659450"/>
            <a:ext cx="278326" cy="1504517"/>
          </a:xfrm>
          <a:custGeom>
            <a:avLst/>
            <a:gdLst>
              <a:gd name="T0" fmla="*/ 2 w 252"/>
              <a:gd name="T1" fmla="*/ 0 h 591"/>
              <a:gd name="T2" fmla="*/ 11 w 252"/>
              <a:gd name="T3" fmla="*/ 150 h 591"/>
              <a:gd name="T4" fmla="*/ 11 w 252"/>
              <a:gd name="T5" fmla="*/ 1036 h 591"/>
              <a:gd name="T6" fmla="*/ 0 w 252"/>
              <a:gd name="T7" fmla="*/ 1224 h 591"/>
              <a:gd name="T8" fmla="*/ 0 60000 65536"/>
              <a:gd name="T9" fmla="*/ 0 60000 65536"/>
              <a:gd name="T10" fmla="*/ 0 60000 65536"/>
              <a:gd name="T11" fmla="*/ 0 60000 65536"/>
              <a:gd name="T12" fmla="*/ 0 w 252"/>
              <a:gd name="T13" fmla="*/ 0 h 591"/>
              <a:gd name="T14" fmla="*/ 252 w 252"/>
              <a:gd name="T15" fmla="*/ 591 h 591"/>
            </a:gdLst>
            <a:ahLst/>
            <a:cxnLst>
              <a:cxn ang="T8">
                <a:pos x="T0" y="T1"/>
              </a:cxn>
              <a:cxn ang="T9">
                <a:pos x="T2" y="T3"/>
              </a:cxn>
              <a:cxn ang="T10">
                <a:pos x="T4" y="T5"/>
              </a:cxn>
              <a:cxn ang="T11">
                <a:pos x="T6" y="T7"/>
              </a:cxn>
            </a:cxnLst>
            <a:rect l="T12" t="T13" r="T14" b="T15"/>
            <a:pathLst>
              <a:path w="252" h="591">
                <a:moveTo>
                  <a:pt x="3" y="0"/>
                </a:moveTo>
                <a:lnTo>
                  <a:pt x="252" y="72"/>
                </a:lnTo>
                <a:lnTo>
                  <a:pt x="252" y="501"/>
                </a:lnTo>
                <a:lnTo>
                  <a:pt x="0" y="591"/>
                </a:lnTo>
              </a:path>
            </a:pathLst>
          </a:custGeom>
          <a:solidFill>
            <a:srgbClr val="DB91B6"/>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latin typeface="Calibri" panose="020F0502020204030204" charset="0"/>
            </a:endParaRPr>
          </a:p>
        </p:txBody>
      </p:sp>
      <p:sp>
        <p:nvSpPr>
          <p:cNvPr id="33" name="Rectangle 74"/>
          <p:cNvSpPr>
            <a:spLocks noChangeArrowheads="1"/>
          </p:cNvSpPr>
          <p:nvPr/>
        </p:nvSpPr>
        <p:spPr bwMode="auto">
          <a:xfrm flipH="1">
            <a:off x="6901804" y="4570954"/>
            <a:ext cx="1984017" cy="1511704"/>
          </a:xfrm>
          <a:prstGeom prst="rect">
            <a:avLst/>
          </a:prstGeom>
          <a:solidFill>
            <a:srgbClr val="EECAD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latin typeface="Calibri" panose="020F0502020204030204" charset="0"/>
            </a:endParaRPr>
          </a:p>
        </p:txBody>
      </p:sp>
      <p:sp>
        <p:nvSpPr>
          <p:cNvPr id="34" name="Freeform 75"/>
          <p:cNvSpPr/>
          <p:nvPr/>
        </p:nvSpPr>
        <p:spPr bwMode="auto">
          <a:xfrm flipH="1">
            <a:off x="7100765" y="4702573"/>
            <a:ext cx="1747109" cy="1403896"/>
          </a:xfrm>
          <a:custGeom>
            <a:avLst/>
            <a:gdLst>
              <a:gd name="T0" fmla="*/ 0 w 1044"/>
              <a:gd name="T1" fmla="*/ 1441 h 540"/>
              <a:gd name="T2" fmla="*/ 0 w 1044"/>
              <a:gd name="T3" fmla="*/ 0 h 540"/>
              <a:gd name="T4" fmla="*/ 19 w 1044"/>
              <a:gd name="T5" fmla="*/ 0 h 540"/>
              <a:gd name="T6" fmla="*/ 0 60000 65536"/>
              <a:gd name="T7" fmla="*/ 0 60000 65536"/>
              <a:gd name="T8" fmla="*/ 0 60000 65536"/>
              <a:gd name="T9" fmla="*/ 0 w 1044"/>
              <a:gd name="T10" fmla="*/ 0 h 540"/>
              <a:gd name="T11" fmla="*/ 1044 w 1044"/>
              <a:gd name="T12" fmla="*/ 540 h 540"/>
            </a:gdLst>
            <a:ahLst/>
            <a:cxnLst>
              <a:cxn ang="T6">
                <a:pos x="T0" y="T1"/>
              </a:cxn>
              <a:cxn ang="T7">
                <a:pos x="T2" y="T3"/>
              </a:cxn>
              <a:cxn ang="T8">
                <a:pos x="T4" y="T5"/>
              </a:cxn>
            </a:cxnLst>
            <a:rect l="T9" t="T10" r="T11" b="T12"/>
            <a:pathLst>
              <a:path w="1044" h="540">
                <a:moveTo>
                  <a:pt x="0" y="540"/>
                </a:moveTo>
                <a:lnTo>
                  <a:pt x="0" y="0"/>
                </a:lnTo>
                <a:lnTo>
                  <a:pt x="1044" y="0"/>
                </a:ln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alibri" panose="020F0502020204030204" charset="0"/>
            </a:endParaRPr>
          </a:p>
        </p:txBody>
      </p:sp>
      <p:sp>
        <p:nvSpPr>
          <p:cNvPr id="35" name="Freeform 76"/>
          <p:cNvSpPr/>
          <p:nvPr/>
        </p:nvSpPr>
        <p:spPr bwMode="auto">
          <a:xfrm flipV="1">
            <a:off x="7100765" y="4719343"/>
            <a:ext cx="1747109" cy="1403896"/>
          </a:xfrm>
          <a:custGeom>
            <a:avLst/>
            <a:gdLst>
              <a:gd name="T0" fmla="*/ 0 w 1044"/>
              <a:gd name="T1" fmla="*/ 1441 h 540"/>
              <a:gd name="T2" fmla="*/ 0 w 1044"/>
              <a:gd name="T3" fmla="*/ 0 h 540"/>
              <a:gd name="T4" fmla="*/ 19 w 1044"/>
              <a:gd name="T5" fmla="*/ 0 h 540"/>
              <a:gd name="T6" fmla="*/ 0 60000 65536"/>
              <a:gd name="T7" fmla="*/ 0 60000 65536"/>
              <a:gd name="T8" fmla="*/ 0 60000 65536"/>
              <a:gd name="T9" fmla="*/ 0 w 1044"/>
              <a:gd name="T10" fmla="*/ 0 h 540"/>
              <a:gd name="T11" fmla="*/ 1044 w 1044"/>
              <a:gd name="T12" fmla="*/ 540 h 540"/>
            </a:gdLst>
            <a:ahLst/>
            <a:cxnLst>
              <a:cxn ang="T6">
                <a:pos x="T0" y="T1"/>
              </a:cxn>
              <a:cxn ang="T7">
                <a:pos x="T2" y="T3"/>
              </a:cxn>
              <a:cxn ang="T8">
                <a:pos x="T4" y="T5"/>
              </a:cxn>
            </a:cxnLst>
            <a:rect l="T9" t="T10" r="T11" b="T12"/>
            <a:pathLst>
              <a:path w="1044" h="540">
                <a:moveTo>
                  <a:pt x="0" y="540"/>
                </a:moveTo>
                <a:lnTo>
                  <a:pt x="0" y="0"/>
                </a:lnTo>
                <a:lnTo>
                  <a:pt x="1044" y="0"/>
                </a:lnTo>
              </a:path>
            </a:pathLst>
          </a:custGeom>
          <a:noFill/>
          <a:ln w="1270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alibri" panose="020F0502020204030204" charset="0"/>
            </a:endParaRPr>
          </a:p>
        </p:txBody>
      </p:sp>
      <p:sp>
        <p:nvSpPr>
          <p:cNvPr id="36" name="Arc 83"/>
          <p:cNvSpPr/>
          <p:nvPr/>
        </p:nvSpPr>
        <p:spPr bwMode="auto">
          <a:xfrm flipV="1">
            <a:off x="4384081" y="2934526"/>
            <a:ext cx="2953223" cy="558204"/>
          </a:xfrm>
          <a:custGeom>
            <a:avLst/>
            <a:gdLst>
              <a:gd name="G0" fmla="+- 21600 0 0"/>
              <a:gd name="G1" fmla="+- 21600 0 0"/>
              <a:gd name="G2" fmla="+- 21600 0 0"/>
              <a:gd name="T0" fmla="*/ 0 w 43200"/>
              <a:gd name="T1" fmla="*/ 21577 h 21600"/>
              <a:gd name="T2" fmla="*/ 43200 w 43200"/>
              <a:gd name="T3" fmla="*/ 21600 h 21600"/>
              <a:gd name="T4" fmla="*/ 21600 w 43200"/>
              <a:gd name="T5" fmla="*/ 21600 h 21600"/>
            </a:gdLst>
            <a:ahLst/>
            <a:cxnLst>
              <a:cxn ang="0">
                <a:pos x="T0" y="T1"/>
              </a:cxn>
              <a:cxn ang="0">
                <a:pos x="T2" y="T3"/>
              </a:cxn>
              <a:cxn ang="0">
                <a:pos x="T4" y="T5"/>
              </a:cxn>
            </a:cxnLst>
            <a:rect l="0" t="0" r="r" b="b"/>
            <a:pathLst>
              <a:path w="43200" h="21600" fill="none" extrusionOk="0">
                <a:moveTo>
                  <a:pt x="0" y="21577"/>
                </a:moveTo>
                <a:cubicBezTo>
                  <a:pt x="12" y="9656"/>
                  <a:pt x="9679" y="-1"/>
                  <a:pt x="21600" y="0"/>
                </a:cubicBezTo>
                <a:cubicBezTo>
                  <a:pt x="33529" y="0"/>
                  <a:pt x="43200" y="9670"/>
                  <a:pt x="43200" y="21600"/>
                </a:cubicBezTo>
              </a:path>
              <a:path w="43200" h="21600" stroke="0" extrusionOk="0">
                <a:moveTo>
                  <a:pt x="0" y="21577"/>
                </a:moveTo>
                <a:cubicBezTo>
                  <a:pt x="12" y="9656"/>
                  <a:pt x="9679" y="-1"/>
                  <a:pt x="21600" y="0"/>
                </a:cubicBezTo>
                <a:cubicBezTo>
                  <a:pt x="33529" y="0"/>
                  <a:pt x="43200" y="9670"/>
                  <a:pt x="43200" y="21600"/>
                </a:cubicBezTo>
                <a:lnTo>
                  <a:pt x="21600" y="21600"/>
                </a:lnTo>
                <a:close/>
              </a:path>
            </a:pathLst>
          </a:custGeom>
          <a:gradFill rotWithShape="0">
            <a:gsLst>
              <a:gs pos="0">
                <a:srgbClr val="98D73B">
                  <a:gamma/>
                  <a:tint val="36471"/>
                  <a:invGamma/>
                </a:srgbClr>
              </a:gs>
              <a:gs pos="100000">
                <a:srgbClr val="98D73B"/>
              </a:gs>
            </a:gsLst>
            <a:path path="shape">
              <a:fillToRect l="50000" t="50000" r="50000" b="50000"/>
            </a:path>
          </a:gradFill>
          <a:ln w="9525">
            <a:noFill/>
            <a:round/>
          </a:ln>
          <a:effectLst/>
        </p:spPr>
        <p:txBody>
          <a:bodyPr lIns="92075" tIns="46038" rIns="92075" bIns="46038" anchor="ctr">
            <a:spAutoFit/>
          </a:bodyPr>
          <a:lstStyle/>
          <a:p>
            <a:pPr fontAlgn="auto">
              <a:spcBef>
                <a:spcPts val="0"/>
              </a:spcBef>
              <a:spcAft>
                <a:spcPts val="0"/>
              </a:spcAft>
              <a:defRPr/>
            </a:pPr>
            <a:endParaRPr lang="zh-CN" altLang="en-US">
              <a:latin typeface="+mn-lt"/>
              <a:ea typeface="+mn-ea"/>
            </a:endParaRPr>
          </a:p>
        </p:txBody>
      </p:sp>
      <p:sp>
        <p:nvSpPr>
          <p:cNvPr id="37" name="Oval 84"/>
          <p:cNvSpPr>
            <a:spLocks noChangeArrowheads="1"/>
          </p:cNvSpPr>
          <p:nvPr/>
        </p:nvSpPr>
        <p:spPr bwMode="auto">
          <a:xfrm>
            <a:off x="4393449" y="2376322"/>
            <a:ext cx="2934487" cy="785799"/>
          </a:xfrm>
          <a:prstGeom prst="ellipse">
            <a:avLst/>
          </a:prstGeom>
          <a:solidFill>
            <a:srgbClr val="E9F6D6"/>
          </a:solidFill>
          <a:ln>
            <a:noFill/>
          </a:ln>
          <a:effectLst>
            <a:prstShdw prst="shdw17" dist="17961" dir="2700000">
              <a:srgbClr val="6B9E20"/>
            </a:prstShdw>
          </a:effectLst>
          <a:extLst>
            <a:ext uri="{91240B29-F687-4F45-9708-019B960494DF}">
              <a14:hiddenLine xmlns:a14="http://schemas.microsoft.com/office/drawing/2010/main" w="9525">
                <a:solidFill>
                  <a:srgbClr val="000000"/>
                </a:solidFill>
                <a:round/>
              </a14:hiddenLine>
            </a:ext>
          </a:extLst>
        </p:spPr>
        <p:txBody>
          <a:bodyPr lIns="92075" tIns="46038" rIns="92075" bIns="46038" anchor="ctr">
            <a:spAutoFit/>
          </a:bodyPr>
          <a:lstStyle/>
          <a:p>
            <a:endParaRPr lang="zh-CN" altLang="en-US">
              <a:latin typeface="Calibri" panose="020F0502020204030204" charset="0"/>
            </a:endParaRPr>
          </a:p>
        </p:txBody>
      </p:sp>
      <p:sp>
        <p:nvSpPr>
          <p:cNvPr id="38" name="TextBox 37"/>
          <p:cNvSpPr txBox="1"/>
          <p:nvPr/>
        </p:nvSpPr>
        <p:spPr>
          <a:xfrm>
            <a:off x="2999978" y="4333631"/>
            <a:ext cx="1973699" cy="307777"/>
          </a:xfrm>
          <a:prstGeom prst="rect">
            <a:avLst/>
          </a:prstGeom>
          <a:noFill/>
        </p:spPr>
        <p:txBody>
          <a:bodyPr wrap="square" rtlCol="0">
            <a:spAutoFit/>
          </a:bodyPr>
          <a:lstStyle/>
          <a:p>
            <a:pPr lvl="0" algn="ctr"/>
            <a:r>
              <a:rPr lang="zh-CN" altLang="zh-CN" sz="1400" b="1" dirty="0"/>
              <a:t>撇脂定价策略</a:t>
            </a:r>
          </a:p>
        </p:txBody>
      </p:sp>
      <p:sp>
        <p:nvSpPr>
          <p:cNvPr id="39" name="TextBox 38"/>
          <p:cNvSpPr txBox="1"/>
          <p:nvPr/>
        </p:nvSpPr>
        <p:spPr>
          <a:xfrm>
            <a:off x="6755141" y="4312619"/>
            <a:ext cx="2166258" cy="307777"/>
          </a:xfrm>
          <a:prstGeom prst="rect">
            <a:avLst/>
          </a:prstGeom>
          <a:noFill/>
        </p:spPr>
        <p:txBody>
          <a:bodyPr wrap="square" rtlCol="0">
            <a:spAutoFit/>
          </a:bodyPr>
          <a:lstStyle/>
          <a:p>
            <a:pPr lvl="0" algn="ctr"/>
            <a:r>
              <a:rPr lang="zh-CN" altLang="zh-CN" sz="1400" b="1" dirty="0"/>
              <a:t>渗透定价策略</a:t>
            </a:r>
          </a:p>
        </p:txBody>
      </p:sp>
      <p:sp>
        <p:nvSpPr>
          <p:cNvPr id="40" name="TextBox 39"/>
          <p:cNvSpPr txBox="1"/>
          <p:nvPr/>
        </p:nvSpPr>
        <p:spPr>
          <a:xfrm>
            <a:off x="4920603" y="2446055"/>
            <a:ext cx="1973699" cy="646331"/>
          </a:xfrm>
          <a:prstGeom prst="rect">
            <a:avLst/>
          </a:prstGeom>
          <a:noFill/>
        </p:spPr>
        <p:txBody>
          <a:bodyPr wrap="square" rtlCol="0">
            <a:spAutoFit/>
          </a:bodyPr>
          <a:lstStyle/>
          <a:p>
            <a:pPr lvl="0" algn="ctr"/>
            <a:r>
              <a:rPr lang="zh-CN" altLang="zh-CN" sz="1800" b="1" dirty="0"/>
              <a:t>撇脂和渗透</a:t>
            </a:r>
            <a:endParaRPr lang="en-US" altLang="zh-CN" sz="1800" b="1" dirty="0"/>
          </a:p>
          <a:p>
            <a:pPr lvl="0" algn="ctr"/>
            <a:r>
              <a:rPr lang="zh-CN" altLang="zh-CN" sz="1800" b="1" dirty="0"/>
              <a:t>定价策略</a:t>
            </a:r>
          </a:p>
        </p:txBody>
      </p:sp>
      <p:sp>
        <p:nvSpPr>
          <p:cNvPr id="41" name="TextBox 40"/>
          <p:cNvSpPr txBox="1"/>
          <p:nvPr/>
        </p:nvSpPr>
        <p:spPr>
          <a:xfrm>
            <a:off x="3087923" y="4960552"/>
            <a:ext cx="1765600" cy="787075"/>
          </a:xfrm>
          <a:prstGeom prst="rect">
            <a:avLst/>
          </a:prstGeom>
          <a:noFill/>
        </p:spPr>
        <p:txBody>
          <a:bodyPr wrap="square" rtlCol="0">
            <a:spAutoFit/>
          </a:bodyPr>
          <a:lstStyle/>
          <a:p>
            <a:pPr>
              <a:lnSpc>
                <a:spcPct val="150000"/>
              </a:lnSpc>
            </a:pPr>
            <a:r>
              <a:rPr lang="zh-CN" altLang="zh-CN" sz="1600" dirty="0"/>
              <a:t>快速撇脂定价法</a:t>
            </a:r>
            <a:endParaRPr lang="en-US" altLang="zh-CN" sz="1600" dirty="0"/>
          </a:p>
          <a:p>
            <a:pPr>
              <a:lnSpc>
                <a:spcPct val="150000"/>
              </a:lnSpc>
            </a:pPr>
            <a:r>
              <a:rPr lang="zh-CN" altLang="zh-CN" sz="1600" dirty="0"/>
              <a:t>缓慢撇脂定价法</a:t>
            </a:r>
            <a:endParaRPr lang="zh-CN" altLang="en-US" sz="1600" dirty="0"/>
          </a:p>
        </p:txBody>
      </p:sp>
      <p:sp>
        <p:nvSpPr>
          <p:cNvPr id="42" name="TextBox 41"/>
          <p:cNvSpPr txBox="1"/>
          <p:nvPr/>
        </p:nvSpPr>
        <p:spPr>
          <a:xfrm>
            <a:off x="7062664" y="4960552"/>
            <a:ext cx="1823310" cy="787075"/>
          </a:xfrm>
          <a:prstGeom prst="rect">
            <a:avLst/>
          </a:prstGeom>
          <a:noFill/>
        </p:spPr>
        <p:txBody>
          <a:bodyPr wrap="square" rtlCol="0">
            <a:spAutoFit/>
          </a:bodyPr>
          <a:lstStyle>
            <a:defPPr>
              <a:defRPr lang="en-US"/>
            </a:defPPr>
            <a:lvl1pPr marL="342900" indent="-342900">
              <a:lnSpc>
                <a:spcPct val="130000"/>
              </a:lnSpc>
              <a:buFont typeface="Arial" panose="020B0604020202020204" pitchFamily="34" charset="0"/>
              <a:buChar char="•"/>
              <a:defRPr sz="1600"/>
            </a:lvl1pPr>
          </a:lstStyle>
          <a:p>
            <a:pPr marL="0" indent="0" algn="ctr">
              <a:lnSpc>
                <a:spcPct val="150000"/>
              </a:lnSpc>
              <a:buNone/>
            </a:pPr>
            <a:r>
              <a:rPr lang="zh-CN" altLang="zh-CN" dirty="0"/>
              <a:t>快速</a:t>
            </a:r>
            <a:r>
              <a:rPr lang="zh-CN" altLang="en-US" dirty="0"/>
              <a:t>渗透</a:t>
            </a:r>
            <a:r>
              <a:rPr lang="zh-CN" altLang="zh-CN" dirty="0"/>
              <a:t>定价法</a:t>
            </a:r>
            <a:endParaRPr lang="en-US" altLang="zh-CN" dirty="0"/>
          </a:p>
          <a:p>
            <a:pPr marL="0" indent="0" algn="ctr">
              <a:lnSpc>
                <a:spcPct val="150000"/>
              </a:lnSpc>
              <a:buNone/>
            </a:pPr>
            <a:r>
              <a:rPr lang="zh-CN" altLang="en-US" dirty="0"/>
              <a:t>缓慢渗透</a:t>
            </a:r>
            <a:r>
              <a:rPr lang="zh-CN" altLang="zh-CN" dirty="0"/>
              <a:t>定价法</a:t>
            </a:r>
            <a:endParaRPr lang="en-US" altLang="zh-CN" dirty="0"/>
          </a:p>
        </p:txBody>
      </p:sp>
      <p:sp>
        <p:nvSpPr>
          <p:cNvPr id="43" name="矩形 42"/>
          <p:cNvSpPr/>
          <p:nvPr/>
        </p:nvSpPr>
        <p:spPr>
          <a:xfrm>
            <a:off x="923182" y="1764364"/>
            <a:ext cx="2820003" cy="400110"/>
          </a:xfrm>
          <a:prstGeom prst="rect">
            <a:avLst/>
          </a:prstGeom>
        </p:spPr>
        <p:txBody>
          <a:bodyPr wrap="none">
            <a:spAutoFit/>
          </a:bodyPr>
          <a:lstStyle/>
          <a:p>
            <a:pPr lvl="0"/>
            <a:r>
              <a:rPr lang="zh-CN" altLang="en-US" sz="2000" dirty="0"/>
              <a:t>② </a:t>
            </a:r>
            <a:r>
              <a:rPr lang="zh-CN" altLang="zh-CN" sz="2000" dirty="0"/>
              <a:t>撇脂和渗透定价策略</a:t>
            </a:r>
          </a:p>
        </p:txBody>
      </p:sp>
      <p:sp>
        <p:nvSpPr>
          <p:cNvPr id="44" name="灯片编号占位符 43">
            <a:extLst>
              <a:ext uri="{FF2B5EF4-FFF2-40B4-BE49-F238E27FC236}">
                <a16:creationId xmlns:a16="http://schemas.microsoft.com/office/drawing/2014/main" id="{D5AFAD05-F4C3-4BA8-BCF4-F9DBC74BD7EC}"/>
              </a:ext>
            </a:extLst>
          </p:cNvPr>
          <p:cNvSpPr>
            <a:spLocks noGrp="1"/>
          </p:cNvSpPr>
          <p:nvPr>
            <p:ph type="sldNum" sz="quarter" idx="12"/>
          </p:nvPr>
        </p:nvSpPr>
        <p:spPr/>
        <p:txBody>
          <a:bodyPr/>
          <a:lstStyle/>
          <a:p>
            <a:fld id="{B6F15528-21DE-4FAA-801E-634DDDAF4B2B}" type="slidenum">
              <a:rPr lang="en-US" smtClean="0"/>
              <a:t>279</a:t>
            </a:fld>
            <a:endParaRPr lang="en-US" dirty="0"/>
          </a:p>
        </p:txBody>
      </p:sp>
      <p:sp>
        <p:nvSpPr>
          <p:cNvPr id="45" name="灯片编号占位符 8">
            <a:extLst>
              <a:ext uri="{FF2B5EF4-FFF2-40B4-BE49-F238E27FC236}">
                <a16:creationId xmlns:a16="http://schemas.microsoft.com/office/drawing/2014/main" id="{BE7144E8-B75D-4579-AA9E-09072E98EEC7}"/>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279</a:t>
            </a:fld>
            <a:endParaRPr kumimoji="0" lang="en-US" altLang="zh-CN" sz="1800" dirty="0">
              <a:latin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dirty="0"/>
              <a:t>1.2.2 </a:t>
            </a:r>
            <a:r>
              <a:rPr lang="zh-CN" altLang="en-US" dirty="0"/>
              <a:t>软件开发模型</a:t>
            </a:r>
          </a:p>
        </p:txBody>
      </p:sp>
      <p:sp>
        <p:nvSpPr>
          <p:cNvPr id="530" name="Text Box 107"/>
          <p:cNvSpPr txBox="1">
            <a:spLocks noChangeArrowheads="1"/>
          </p:cNvSpPr>
          <p:nvPr/>
        </p:nvSpPr>
        <p:spPr bwMode="auto">
          <a:xfrm>
            <a:off x="993775" y="1202793"/>
            <a:ext cx="2514600" cy="5324535"/>
          </a:xfrm>
          <a:prstGeom prst="rect">
            <a:avLst/>
          </a:prstGeom>
          <a:solidFill>
            <a:schemeClr val="tx2">
              <a:lumMod val="60000"/>
              <a:lumOff val="40000"/>
            </a:schemeClr>
          </a:solidFill>
          <a:ln w="9525">
            <a:noFill/>
            <a:miter lim="800000"/>
          </a:ln>
          <a:effectLst/>
        </p:spPr>
        <p:txBody>
          <a:bodyPr wrap="square">
            <a:spAutoFit/>
          </a:bodyPr>
          <a:lstStyle/>
          <a:p>
            <a:pPr algn="ctr"/>
            <a:r>
              <a:rPr lang="en-US" altLang="zh-CN" sz="2000" dirty="0"/>
              <a:t>     </a:t>
            </a:r>
            <a:r>
              <a:rPr lang="zh-CN" altLang="zh-CN" sz="2000" dirty="0"/>
              <a:t>瀑布模型是</a:t>
            </a:r>
            <a:r>
              <a:rPr lang="en-US" altLang="zh-CN" sz="2000" dirty="0"/>
              <a:t>20</a:t>
            </a:r>
            <a:r>
              <a:rPr lang="zh-CN" altLang="zh-CN" sz="2000" dirty="0"/>
              <a:t>世纪</a:t>
            </a:r>
            <a:r>
              <a:rPr lang="en-US" altLang="zh-CN" sz="2000" dirty="0"/>
              <a:t>70</a:t>
            </a:r>
            <a:r>
              <a:rPr lang="zh-CN" altLang="zh-CN" sz="2000" dirty="0"/>
              <a:t>年代由</a:t>
            </a:r>
            <a:r>
              <a:rPr lang="en-US" altLang="zh-CN" sz="2000" dirty="0" err="1"/>
              <a:t>W.Royce</a:t>
            </a:r>
            <a:r>
              <a:rPr lang="zh-CN" altLang="zh-CN" sz="2000" dirty="0"/>
              <a:t>提出的，是一种线性开发模型，有不可回溯特性。它给出了软件生存周期相关活动的固定顺序，开发人员必须遵循完成上一阶段的工作任务后，方可进行下一阶段工作的原则，且往往上一阶段的输出就是下一阶段的输入。如果在软件开发后期发现前期的某一个问题，则需要付出较高的代价</a:t>
            </a:r>
            <a:endParaRPr kumimoji="1" lang="en-US" altLang="zh-CN" sz="1800" b="1" dirty="0">
              <a:solidFill>
                <a:schemeClr val="bg1"/>
              </a:solidFill>
              <a:latin typeface="Times New Roman" panose="02020603050405020304" pitchFamily="18" charset="0"/>
            </a:endParaRPr>
          </a:p>
        </p:txBody>
      </p:sp>
      <p:grpSp>
        <p:nvGrpSpPr>
          <p:cNvPr id="282" name="组合 281"/>
          <p:cNvGrpSpPr/>
          <p:nvPr/>
        </p:nvGrpSpPr>
        <p:grpSpPr>
          <a:xfrm>
            <a:off x="4346575" y="1905794"/>
            <a:ext cx="6858000" cy="3505199"/>
            <a:chOff x="0" y="0"/>
            <a:chExt cx="4015409" cy="2122474"/>
          </a:xfrm>
        </p:grpSpPr>
        <p:sp>
          <p:nvSpPr>
            <p:cNvPr id="283" name="文本框 1"/>
            <p:cNvSpPr txBox="1"/>
            <p:nvPr/>
          </p:nvSpPr>
          <p:spPr>
            <a:xfrm>
              <a:off x="0" y="0"/>
              <a:ext cx="954156" cy="302150"/>
            </a:xfrm>
            <a:prstGeom prst="rect">
              <a:avLst/>
            </a:prstGeom>
            <a:solidFill>
              <a:schemeClr val="lt1"/>
            </a:solidFill>
            <a:ln w="1270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ctr">
                <a:spcAft>
                  <a:spcPts val="0"/>
                </a:spcAft>
              </a:pPr>
              <a:r>
                <a:rPr lang="zh-CN" sz="1600" b="1" kern="100" dirty="0">
                  <a:effectLst/>
                  <a:ea typeface="宋体" panose="02010600030101010101" pitchFamily="2" charset="-122"/>
                  <a:cs typeface="Times New Roman" panose="02020603050405020304"/>
                </a:rPr>
                <a:t>需求分析</a:t>
              </a:r>
              <a:endParaRPr lang="zh-CN" sz="1600" kern="100" dirty="0">
                <a:effectLst/>
                <a:ea typeface="宋体" panose="02010600030101010101" pitchFamily="2" charset="-122"/>
                <a:cs typeface="Times New Roman" panose="02020603050405020304"/>
              </a:endParaRPr>
            </a:p>
          </p:txBody>
        </p:sp>
        <p:sp>
          <p:nvSpPr>
            <p:cNvPr id="284" name="文本框 13"/>
            <p:cNvSpPr txBox="1"/>
            <p:nvPr/>
          </p:nvSpPr>
          <p:spPr>
            <a:xfrm>
              <a:off x="588396" y="453225"/>
              <a:ext cx="953770" cy="301625"/>
            </a:xfrm>
            <a:prstGeom prst="rect">
              <a:avLst/>
            </a:prstGeom>
            <a:solidFill>
              <a:schemeClr val="lt1"/>
            </a:solidFill>
            <a:ln w="1270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ctr">
                <a:spcAft>
                  <a:spcPts val="0"/>
                </a:spcAft>
              </a:pPr>
              <a:r>
                <a:rPr lang="zh-CN" sz="1600" b="1" kern="100">
                  <a:effectLst/>
                  <a:ea typeface="宋体" panose="02010600030101010101" pitchFamily="2" charset="-122"/>
                  <a:cs typeface="Times New Roman" panose="02020603050405020304"/>
                </a:rPr>
                <a:t>设计</a:t>
              </a:r>
              <a:endParaRPr lang="zh-CN" sz="1600" kern="100">
                <a:effectLst/>
                <a:ea typeface="宋体" panose="02010600030101010101" pitchFamily="2" charset="-122"/>
                <a:cs typeface="Times New Roman" panose="02020603050405020304"/>
              </a:endParaRPr>
            </a:p>
          </p:txBody>
        </p:sp>
        <p:sp>
          <p:nvSpPr>
            <p:cNvPr id="285" name="文本框 14"/>
            <p:cNvSpPr txBox="1"/>
            <p:nvPr/>
          </p:nvSpPr>
          <p:spPr>
            <a:xfrm>
              <a:off x="1224501" y="874644"/>
              <a:ext cx="1272208" cy="301625"/>
            </a:xfrm>
            <a:prstGeom prst="rect">
              <a:avLst/>
            </a:prstGeom>
            <a:solidFill>
              <a:schemeClr val="lt1"/>
            </a:solidFill>
            <a:ln w="1270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ctr">
                <a:spcAft>
                  <a:spcPts val="0"/>
                </a:spcAft>
              </a:pPr>
              <a:r>
                <a:rPr lang="zh-CN" sz="1600" b="1" kern="100">
                  <a:effectLst/>
                  <a:ea typeface="宋体" panose="02010600030101010101" pitchFamily="2" charset="-122"/>
                  <a:cs typeface="Times New Roman" panose="02020603050405020304"/>
                </a:rPr>
                <a:t>编码与单元测试</a:t>
              </a:r>
              <a:endParaRPr lang="zh-CN" sz="1600" kern="100">
                <a:effectLst/>
                <a:ea typeface="宋体" panose="02010600030101010101" pitchFamily="2" charset="-122"/>
                <a:cs typeface="Times New Roman" panose="02020603050405020304"/>
              </a:endParaRPr>
            </a:p>
          </p:txBody>
        </p:sp>
        <p:sp>
          <p:nvSpPr>
            <p:cNvPr id="286" name="文本框 15"/>
            <p:cNvSpPr txBox="1"/>
            <p:nvPr/>
          </p:nvSpPr>
          <p:spPr>
            <a:xfrm>
              <a:off x="1940118" y="1359673"/>
              <a:ext cx="1375575" cy="301625"/>
            </a:xfrm>
            <a:prstGeom prst="rect">
              <a:avLst/>
            </a:prstGeom>
            <a:solidFill>
              <a:schemeClr val="lt1"/>
            </a:solidFill>
            <a:ln w="1270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ctr">
                <a:spcAft>
                  <a:spcPts val="0"/>
                </a:spcAft>
              </a:pPr>
              <a:r>
                <a:rPr lang="zh-CN" sz="1600" b="1" kern="100">
                  <a:effectLst/>
                  <a:ea typeface="宋体" panose="02010600030101010101" pitchFamily="2" charset="-122"/>
                  <a:cs typeface="Times New Roman" panose="02020603050405020304"/>
                </a:rPr>
                <a:t>集成与系统测试</a:t>
              </a:r>
              <a:endParaRPr lang="zh-CN" sz="1600" kern="100">
                <a:effectLst/>
                <a:ea typeface="宋体" panose="02010600030101010101" pitchFamily="2" charset="-122"/>
                <a:cs typeface="Times New Roman" panose="02020603050405020304"/>
              </a:endParaRPr>
            </a:p>
          </p:txBody>
        </p:sp>
        <p:sp>
          <p:nvSpPr>
            <p:cNvPr id="287" name="文本框 16"/>
            <p:cNvSpPr txBox="1"/>
            <p:nvPr/>
          </p:nvSpPr>
          <p:spPr>
            <a:xfrm>
              <a:off x="2814762" y="1820849"/>
              <a:ext cx="1200647" cy="301625"/>
            </a:xfrm>
            <a:prstGeom prst="rect">
              <a:avLst/>
            </a:prstGeom>
            <a:solidFill>
              <a:schemeClr val="lt1"/>
            </a:solidFill>
            <a:ln w="1270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ctr">
                <a:spcAft>
                  <a:spcPts val="0"/>
                </a:spcAft>
              </a:pPr>
              <a:r>
                <a:rPr lang="zh-CN" sz="1600" b="1" kern="100">
                  <a:effectLst/>
                  <a:ea typeface="宋体" panose="02010600030101010101" pitchFamily="2" charset="-122"/>
                  <a:cs typeface="Times New Roman" panose="02020603050405020304"/>
                </a:rPr>
                <a:t>运行与维护</a:t>
              </a:r>
              <a:endParaRPr lang="zh-CN" sz="1600" kern="100">
                <a:effectLst/>
                <a:ea typeface="宋体" panose="02010600030101010101" pitchFamily="2" charset="-122"/>
                <a:cs typeface="Times New Roman" panose="02020603050405020304"/>
              </a:endParaRPr>
            </a:p>
          </p:txBody>
        </p:sp>
        <p:cxnSp>
          <p:nvCxnSpPr>
            <p:cNvPr id="288" name="直接连接符 287"/>
            <p:cNvCxnSpPr/>
            <p:nvPr/>
          </p:nvCxnSpPr>
          <p:spPr>
            <a:xfrm>
              <a:off x="954156" y="127221"/>
              <a:ext cx="21507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 name="直接箭头连接符 288"/>
            <p:cNvCxnSpPr/>
            <p:nvPr/>
          </p:nvCxnSpPr>
          <p:spPr>
            <a:xfrm>
              <a:off x="1168842" y="127221"/>
              <a:ext cx="0" cy="32600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0" name="直接连接符 289"/>
            <p:cNvCxnSpPr/>
            <p:nvPr/>
          </p:nvCxnSpPr>
          <p:spPr>
            <a:xfrm>
              <a:off x="1542553" y="588397"/>
              <a:ext cx="5486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直接箭头连接符 290"/>
            <p:cNvCxnSpPr/>
            <p:nvPr/>
          </p:nvCxnSpPr>
          <p:spPr>
            <a:xfrm>
              <a:off x="2091193" y="588397"/>
              <a:ext cx="0" cy="28624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2" name="直接连接符 291"/>
            <p:cNvCxnSpPr/>
            <p:nvPr/>
          </p:nvCxnSpPr>
          <p:spPr>
            <a:xfrm>
              <a:off x="2496709" y="1025718"/>
              <a:ext cx="437322" cy="76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直接箭头连接符 292"/>
            <p:cNvCxnSpPr/>
            <p:nvPr/>
          </p:nvCxnSpPr>
          <p:spPr>
            <a:xfrm>
              <a:off x="2934031" y="1033670"/>
              <a:ext cx="0" cy="32633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4" name="直接连接符 293"/>
            <p:cNvCxnSpPr/>
            <p:nvPr/>
          </p:nvCxnSpPr>
          <p:spPr>
            <a:xfrm>
              <a:off x="3323645" y="1502797"/>
              <a:ext cx="21463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5" name="直接箭头连接符 294"/>
            <p:cNvCxnSpPr/>
            <p:nvPr/>
          </p:nvCxnSpPr>
          <p:spPr>
            <a:xfrm>
              <a:off x="3538330" y="1502797"/>
              <a:ext cx="0" cy="32575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6" name="直接连接符 295"/>
            <p:cNvCxnSpPr/>
            <p:nvPr/>
          </p:nvCxnSpPr>
          <p:spPr>
            <a:xfrm>
              <a:off x="2496709" y="1987826"/>
              <a:ext cx="318053"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97" name="直接箭头连接符 296"/>
            <p:cNvCxnSpPr/>
            <p:nvPr/>
          </p:nvCxnSpPr>
          <p:spPr>
            <a:xfrm flipV="1">
              <a:off x="2496709" y="1661823"/>
              <a:ext cx="0" cy="326528"/>
            </a:xfrm>
            <a:prstGeom prst="straightConnector1">
              <a:avLst/>
            </a:prstGeom>
            <a:ln w="127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98" name="直接连接符 297"/>
            <p:cNvCxnSpPr/>
            <p:nvPr/>
          </p:nvCxnSpPr>
          <p:spPr>
            <a:xfrm>
              <a:off x="1630017" y="1502797"/>
              <a:ext cx="317500"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99" name="直接箭头连接符 298"/>
            <p:cNvCxnSpPr/>
            <p:nvPr/>
          </p:nvCxnSpPr>
          <p:spPr>
            <a:xfrm flipV="1">
              <a:off x="1630017" y="1176793"/>
              <a:ext cx="0" cy="326390"/>
            </a:xfrm>
            <a:prstGeom prst="straightConnector1">
              <a:avLst/>
            </a:prstGeom>
            <a:ln w="127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00" name="直接连接符 299"/>
            <p:cNvCxnSpPr/>
            <p:nvPr/>
          </p:nvCxnSpPr>
          <p:spPr>
            <a:xfrm>
              <a:off x="906449" y="1049572"/>
              <a:ext cx="317500"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01" name="直接箭头连接符 300"/>
            <p:cNvCxnSpPr/>
            <p:nvPr/>
          </p:nvCxnSpPr>
          <p:spPr>
            <a:xfrm flipV="1">
              <a:off x="906449" y="755374"/>
              <a:ext cx="0" cy="295109"/>
            </a:xfrm>
            <a:prstGeom prst="straightConnector1">
              <a:avLst/>
            </a:prstGeom>
            <a:ln w="127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02" name="直接连接符 301"/>
            <p:cNvCxnSpPr/>
            <p:nvPr/>
          </p:nvCxnSpPr>
          <p:spPr>
            <a:xfrm>
              <a:off x="270344" y="588397"/>
              <a:ext cx="317500"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03" name="直接箭头连接符 302"/>
            <p:cNvCxnSpPr/>
            <p:nvPr/>
          </p:nvCxnSpPr>
          <p:spPr>
            <a:xfrm flipV="1">
              <a:off x="262393" y="294198"/>
              <a:ext cx="0" cy="294640"/>
            </a:xfrm>
            <a:prstGeom prst="straightConnector1">
              <a:avLst/>
            </a:prstGeom>
            <a:ln w="127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6659902" y="5791994"/>
            <a:ext cx="1963999" cy="400110"/>
          </a:xfrm>
          <a:prstGeom prst="rect">
            <a:avLst/>
          </a:prstGeom>
        </p:spPr>
        <p:txBody>
          <a:bodyPr wrap="none">
            <a:spAutoFit/>
          </a:bodyPr>
          <a:lstStyle/>
          <a:p>
            <a:r>
              <a:rPr lang="zh-CN" altLang="zh-CN" sz="2000" dirty="0"/>
              <a:t>图</a:t>
            </a:r>
            <a:r>
              <a:rPr lang="en-US" altLang="zh-CN" sz="2000" dirty="0"/>
              <a:t>1-7  </a:t>
            </a:r>
            <a:r>
              <a:rPr lang="zh-CN" altLang="zh-CN" sz="2000" dirty="0"/>
              <a:t>瀑布模型</a:t>
            </a:r>
            <a:endParaRPr lang="zh-CN" altLang="en-US" sz="2000" dirty="0"/>
          </a:p>
        </p:txBody>
      </p:sp>
      <p:sp>
        <p:nvSpPr>
          <p:cNvPr id="5" name="灯片编号占位符 4">
            <a:extLst>
              <a:ext uri="{FF2B5EF4-FFF2-40B4-BE49-F238E27FC236}">
                <a16:creationId xmlns:a16="http://schemas.microsoft.com/office/drawing/2014/main" id="{1CAD8090-64AF-4860-957F-281A2690B2DE}"/>
              </a:ext>
            </a:extLst>
          </p:cNvPr>
          <p:cNvSpPr>
            <a:spLocks noGrp="1"/>
          </p:cNvSpPr>
          <p:nvPr>
            <p:ph type="sldNum" sz="quarter" idx="12"/>
          </p:nvPr>
        </p:nvSpPr>
        <p:spPr/>
        <p:txBody>
          <a:bodyPr/>
          <a:lstStyle/>
          <a:p>
            <a:fld id="{B6F15528-21DE-4FAA-801E-634DDDAF4B2B}" type="slidenum">
              <a:rPr lang="en-US" smtClean="0"/>
              <a:t>28</a:t>
            </a:fld>
            <a:endParaRPr lang="en-US" dirty="0"/>
          </a:p>
        </p:txBody>
      </p:sp>
      <p:sp>
        <p:nvSpPr>
          <p:cNvPr id="29" name="灯片编号占位符 8">
            <a:extLst>
              <a:ext uri="{FF2B5EF4-FFF2-40B4-BE49-F238E27FC236}">
                <a16:creationId xmlns:a16="http://schemas.microsoft.com/office/drawing/2014/main" id="{C0D4640B-C279-43C5-A675-1E6BF5846ED4}"/>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28</a:t>
            </a:fld>
            <a:endParaRPr kumimoji="0" lang="en-US" altLang="zh-CN" sz="1800">
              <a:latin typeface="Times New Roman" panose="02020603050405020304" pitchFamily="18" charset="0"/>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3.4.1 </a:t>
            </a:r>
            <a:r>
              <a:rPr lang="zh-CN" altLang="zh-CN" dirty="0"/>
              <a:t>软件产品的定价</a:t>
            </a:r>
            <a:endParaRPr lang="zh-CN" altLang="en-US" dirty="0"/>
          </a:p>
        </p:txBody>
      </p:sp>
      <p:sp>
        <p:nvSpPr>
          <p:cNvPr id="4" name="内容占位符 3"/>
          <p:cNvSpPr>
            <a:spLocks noGrp="1"/>
          </p:cNvSpPr>
          <p:nvPr>
            <p:ph idx="13"/>
          </p:nvPr>
        </p:nvSpPr>
        <p:spPr>
          <a:xfrm>
            <a:off x="787528" y="1067594"/>
            <a:ext cx="10747058" cy="464458"/>
          </a:xfrm>
        </p:spPr>
        <p:txBody>
          <a:bodyPr>
            <a:normAutofit lnSpcReduction="10000"/>
          </a:bodyPr>
          <a:lstStyle/>
          <a:p>
            <a:r>
              <a:rPr lang="en-US" altLang="zh-CN" b="1" dirty="0"/>
              <a:t>3. </a:t>
            </a:r>
            <a:r>
              <a:rPr lang="zh-CN" altLang="zh-CN" b="1" dirty="0"/>
              <a:t>软件企业的定价策略</a:t>
            </a:r>
            <a:endParaRPr lang="zh-CN" altLang="en-US" b="1" dirty="0"/>
          </a:p>
          <a:p>
            <a:endParaRPr lang="zh-CN" altLang="en-US" b="1" dirty="0"/>
          </a:p>
        </p:txBody>
      </p:sp>
      <p:sp>
        <p:nvSpPr>
          <p:cNvPr id="44" name="矩形 43"/>
          <p:cNvSpPr/>
          <p:nvPr/>
        </p:nvSpPr>
        <p:spPr>
          <a:xfrm>
            <a:off x="0" y="2058194"/>
            <a:ext cx="12198350" cy="3505994"/>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19050" y="2048669"/>
            <a:ext cx="12217400" cy="5707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0" y="1981994"/>
            <a:ext cx="1219835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28575" y="5106988"/>
            <a:ext cx="12217400" cy="5707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3175" y="5639594"/>
            <a:ext cx="1219835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内容占位符 4"/>
          <p:cNvSpPr txBox="1"/>
          <p:nvPr/>
        </p:nvSpPr>
        <p:spPr>
          <a:xfrm>
            <a:off x="2746375" y="3123577"/>
            <a:ext cx="8839200" cy="2058817"/>
          </a:xfrm>
          <a:prstGeom prst="rect">
            <a:avLst/>
          </a:prstGeom>
        </p:spPr>
        <p:txBody>
          <a:bodyPr vert="horz" lIns="91440" tIns="45720" rIns="91440" bIns="45720" rtlCol="0">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50000"/>
              </a:lnSpc>
              <a:buNone/>
            </a:pPr>
            <a:r>
              <a:rPr lang="zh-CN" altLang="en-US" sz="2800" dirty="0">
                <a:solidFill>
                  <a:schemeClr val="bg1"/>
                </a:solidFill>
              </a:rPr>
              <a:t>③ 歧视</a:t>
            </a:r>
            <a:r>
              <a:rPr lang="zh-CN" altLang="zh-CN" sz="2800" dirty="0">
                <a:solidFill>
                  <a:schemeClr val="bg1"/>
                </a:solidFill>
              </a:rPr>
              <a:t>定价策略</a:t>
            </a:r>
            <a:endParaRPr lang="en-US" altLang="zh-CN" sz="2800" dirty="0">
              <a:solidFill>
                <a:schemeClr val="bg1"/>
              </a:solidFill>
            </a:endParaRPr>
          </a:p>
          <a:p>
            <a:pPr marL="0" lvl="0" indent="0">
              <a:lnSpc>
                <a:spcPct val="150000"/>
              </a:lnSpc>
              <a:buNone/>
            </a:pPr>
            <a:r>
              <a:rPr lang="zh-CN" altLang="en-US" sz="2800" dirty="0">
                <a:solidFill>
                  <a:schemeClr val="bg1"/>
                </a:solidFill>
              </a:rPr>
              <a:t>④</a:t>
            </a:r>
            <a:r>
              <a:rPr lang="zh-CN" altLang="zh-CN" sz="2800" dirty="0">
                <a:solidFill>
                  <a:schemeClr val="bg1"/>
                </a:solidFill>
              </a:rPr>
              <a:t>免费使用定价策略</a:t>
            </a:r>
          </a:p>
        </p:txBody>
      </p:sp>
      <p:sp>
        <p:nvSpPr>
          <p:cNvPr id="5" name="灯片编号占位符 4">
            <a:extLst>
              <a:ext uri="{FF2B5EF4-FFF2-40B4-BE49-F238E27FC236}">
                <a16:creationId xmlns:a16="http://schemas.microsoft.com/office/drawing/2014/main" id="{FBEE84F9-EBA7-400F-A79B-5E79825FE948}"/>
              </a:ext>
            </a:extLst>
          </p:cNvPr>
          <p:cNvSpPr>
            <a:spLocks noGrp="1"/>
          </p:cNvSpPr>
          <p:nvPr>
            <p:ph type="sldNum" sz="quarter" idx="12"/>
          </p:nvPr>
        </p:nvSpPr>
        <p:spPr/>
        <p:txBody>
          <a:bodyPr/>
          <a:lstStyle/>
          <a:p>
            <a:fld id="{B6F15528-21DE-4FAA-801E-634DDDAF4B2B}" type="slidenum">
              <a:rPr lang="en-US" smtClean="0"/>
              <a:t>280</a:t>
            </a:fld>
            <a:endParaRPr lang="en-US" dirty="0"/>
          </a:p>
        </p:txBody>
      </p:sp>
      <p:sp>
        <p:nvSpPr>
          <p:cNvPr id="11" name="灯片编号占位符 8">
            <a:extLst>
              <a:ext uri="{FF2B5EF4-FFF2-40B4-BE49-F238E27FC236}">
                <a16:creationId xmlns:a16="http://schemas.microsoft.com/office/drawing/2014/main" id="{9B6D4107-01ED-4E29-9828-14CC8D8394FE}"/>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280</a:t>
            </a:fld>
            <a:endParaRPr kumimoji="0" lang="en-US" altLang="zh-CN" sz="1800" dirty="0">
              <a:latin typeface="Times New Roman" panose="02020603050405020304" pitchFamily="18" charset="0"/>
            </a:endParaRP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219" y="6553994"/>
            <a:ext cx="12195175" cy="304800"/>
          </a:xfrm>
          <a:prstGeom prst="rect">
            <a:avLst/>
          </a:prstGeom>
          <a:solidFill>
            <a:srgbClr val="92D050">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sp>
        <p:nvSpPr>
          <p:cNvPr id="2" name="标题 1"/>
          <p:cNvSpPr>
            <a:spLocks noGrp="1"/>
          </p:cNvSpPr>
          <p:nvPr>
            <p:ph type="title"/>
          </p:nvPr>
        </p:nvSpPr>
        <p:spPr/>
        <p:txBody>
          <a:bodyPr/>
          <a:lstStyle/>
          <a:p>
            <a:r>
              <a:rPr lang="en-US" altLang="zh-CN" dirty="0"/>
              <a:t>3.4.2 </a:t>
            </a:r>
            <a:r>
              <a:rPr lang="zh-CN" altLang="zh-CN" dirty="0"/>
              <a:t>软件产品</a:t>
            </a:r>
            <a:r>
              <a:rPr lang="zh-CN" altLang="en-US" dirty="0"/>
              <a:t>营销</a:t>
            </a:r>
          </a:p>
        </p:txBody>
      </p:sp>
      <p:sp>
        <p:nvSpPr>
          <p:cNvPr id="5" name="矩形 4"/>
          <p:cNvSpPr/>
          <p:nvPr/>
        </p:nvSpPr>
        <p:spPr>
          <a:xfrm>
            <a:off x="6350" y="2058590"/>
            <a:ext cx="12192000" cy="3200003"/>
          </a:xfrm>
          <a:prstGeom prst="rect">
            <a:avLst/>
          </a:prstGeom>
          <a:solidFill>
            <a:schemeClr val="bg1">
              <a:lumMod val="9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cxnSp>
        <p:nvCxnSpPr>
          <p:cNvPr id="6" name="直接连接符 5"/>
          <p:cNvCxnSpPr/>
          <p:nvPr/>
        </p:nvCxnSpPr>
        <p:spPr>
          <a:xfrm>
            <a:off x="-35378" y="1829594"/>
            <a:ext cx="12192000" cy="0"/>
          </a:xfrm>
          <a:prstGeom prst="line">
            <a:avLst/>
          </a:prstGeom>
          <a:noFill/>
          <a:ln w="57150" cap="flat" cmpd="sng" algn="ctr">
            <a:solidFill>
              <a:schemeClr val="accent3"/>
            </a:solidFill>
            <a:prstDash val="solid"/>
            <a:miter lim="800000"/>
          </a:ln>
          <a:effectLst/>
        </p:spPr>
      </p:cxnSp>
      <p:sp>
        <p:nvSpPr>
          <p:cNvPr id="7" name="文本框 20"/>
          <p:cNvSpPr txBox="1"/>
          <p:nvPr/>
        </p:nvSpPr>
        <p:spPr>
          <a:xfrm>
            <a:off x="816153" y="1143794"/>
            <a:ext cx="10618849" cy="3970318"/>
          </a:xfrm>
          <a:prstGeom prst="rect">
            <a:avLst/>
          </a:prstGeom>
          <a:noFill/>
        </p:spPr>
        <p:txBody>
          <a:bodyPr wrap="square" rtlCol="0">
            <a:spAutoFit/>
          </a:bodyPr>
          <a:lstStyle/>
          <a:p>
            <a:pPr>
              <a:lnSpc>
                <a:spcPct val="150000"/>
              </a:lnSpc>
            </a:pPr>
            <a:r>
              <a:rPr lang="en-US" altLang="zh-CN" dirty="0"/>
              <a:t>1. </a:t>
            </a:r>
            <a:r>
              <a:rPr lang="zh-CN" altLang="zh-CN" dirty="0"/>
              <a:t>软件产品的目标市场定位</a:t>
            </a:r>
            <a:endParaRPr lang="en-US" altLang="zh-CN" dirty="0"/>
          </a:p>
          <a:p>
            <a:pPr>
              <a:lnSpc>
                <a:spcPct val="150000"/>
              </a:lnSpc>
            </a:pPr>
            <a:endParaRPr lang="en-US" altLang="zh-CN" dirty="0"/>
          </a:p>
          <a:p>
            <a:pPr>
              <a:lnSpc>
                <a:spcPct val="150000"/>
              </a:lnSpc>
            </a:pPr>
            <a:r>
              <a:rPr lang="en-US" altLang="zh-CN" dirty="0"/>
              <a:t>       </a:t>
            </a:r>
            <a:r>
              <a:rPr lang="zh-CN" altLang="zh-CN" dirty="0"/>
              <a:t>目标市场是指软件产品市场中具有共同需求与期望，愿意且有能力去从事产品交换，以满足其本身需求的潜在客户群。一个待开发的软件，必须明确其功能、性能与服务是为哪些客户所需要的，这就是目标市场定位的基本内涵。目标市场的不同定位就决定了该软件今后面临的市场进入壁垒的高低以及市场竞争的激烈程度。</a:t>
            </a:r>
            <a:endParaRPr lang="zh-CN" altLang="en-US" dirty="0">
              <a:solidFill>
                <a:srgbClr val="C00000"/>
              </a:solidFill>
              <a:latin typeface="Arial" panose="020B0604020202020204" pitchFamily="34" charset="0"/>
              <a:ea typeface="黑体" panose="02010609060101010101" pitchFamily="2" charset="-122"/>
            </a:endParaRPr>
          </a:p>
        </p:txBody>
      </p:sp>
      <p:cxnSp>
        <p:nvCxnSpPr>
          <p:cNvPr id="8" name="直接连接符 7"/>
          <p:cNvCxnSpPr/>
          <p:nvPr/>
        </p:nvCxnSpPr>
        <p:spPr>
          <a:xfrm>
            <a:off x="3175" y="5639594"/>
            <a:ext cx="12192000" cy="0"/>
          </a:xfrm>
          <a:prstGeom prst="line">
            <a:avLst/>
          </a:prstGeom>
          <a:noFill/>
          <a:ln w="57150" cap="flat" cmpd="sng" algn="ctr">
            <a:solidFill>
              <a:schemeClr val="accent3"/>
            </a:solidFill>
            <a:prstDash val="solid"/>
            <a:miter lim="800000"/>
          </a:ln>
          <a:effectLst/>
        </p:spPr>
      </p:cxn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3743" y="6011863"/>
            <a:ext cx="2584607"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a:extLst>
              <a:ext uri="{FF2B5EF4-FFF2-40B4-BE49-F238E27FC236}">
                <a16:creationId xmlns:a16="http://schemas.microsoft.com/office/drawing/2014/main" id="{BED8F2C8-0CC2-49C8-BC4C-DF04BFA3532A}"/>
              </a:ext>
            </a:extLst>
          </p:cNvPr>
          <p:cNvSpPr>
            <a:spLocks noGrp="1"/>
          </p:cNvSpPr>
          <p:nvPr>
            <p:ph type="sldNum" sz="quarter" idx="12"/>
          </p:nvPr>
        </p:nvSpPr>
        <p:spPr/>
        <p:txBody>
          <a:bodyPr/>
          <a:lstStyle/>
          <a:p>
            <a:fld id="{B6F15528-21DE-4FAA-801E-634DDDAF4B2B}" type="slidenum">
              <a:rPr lang="en-US" smtClean="0"/>
              <a:t>281</a:t>
            </a:fld>
            <a:endParaRPr lang="en-US" dirty="0"/>
          </a:p>
        </p:txBody>
      </p:sp>
      <p:sp>
        <p:nvSpPr>
          <p:cNvPr id="11" name="灯片编号占位符 8">
            <a:extLst>
              <a:ext uri="{FF2B5EF4-FFF2-40B4-BE49-F238E27FC236}">
                <a16:creationId xmlns:a16="http://schemas.microsoft.com/office/drawing/2014/main" id="{29FC2194-04E3-4938-A498-17F4E78C6AF7}"/>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281</a:t>
            </a:fld>
            <a:endParaRPr kumimoji="0" lang="en-US" altLang="zh-CN" sz="1800" dirty="0">
              <a:latin typeface="Times New Roman" panose="02020603050405020304" pitchFamily="18" charset="0"/>
            </a:endParaRP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3.4.2 </a:t>
            </a:r>
            <a:r>
              <a:rPr lang="zh-CN" altLang="zh-CN" dirty="0"/>
              <a:t>软件产品</a:t>
            </a:r>
            <a:r>
              <a:rPr lang="zh-CN" altLang="en-US" dirty="0"/>
              <a:t>营销</a:t>
            </a:r>
          </a:p>
        </p:txBody>
      </p:sp>
      <p:sp>
        <p:nvSpPr>
          <p:cNvPr id="3" name="内容占位符 2"/>
          <p:cNvSpPr>
            <a:spLocks noGrp="1"/>
          </p:cNvSpPr>
          <p:nvPr>
            <p:ph idx="1"/>
          </p:nvPr>
        </p:nvSpPr>
        <p:spPr>
          <a:xfrm>
            <a:off x="1069975" y="2058194"/>
            <a:ext cx="9907029" cy="4419600"/>
          </a:xfrm>
        </p:spPr>
        <p:txBody>
          <a:bodyPr>
            <a:normAutofit/>
          </a:bodyPr>
          <a:lstStyle/>
          <a:p>
            <a:pPr marL="0" indent="0">
              <a:lnSpc>
                <a:spcPct val="150000"/>
              </a:lnSpc>
              <a:buNone/>
            </a:pPr>
            <a:r>
              <a:rPr lang="en-US" altLang="zh-CN" sz="2400" dirty="0"/>
              <a:t>      </a:t>
            </a:r>
            <a:r>
              <a:rPr lang="zh-CN" altLang="zh-CN" sz="2400" dirty="0"/>
              <a:t>科技创新时代，软件企业需要不断地开发新产品，增加软件的新功能，才能吸引用户。软件企业应充分考虑自身面临的内外部环境，应用</a:t>
            </a:r>
            <a:r>
              <a:rPr lang="en-US" altLang="zh-CN" sz="2400" dirty="0"/>
              <a:t>SWOT</a:t>
            </a:r>
            <a:r>
              <a:rPr lang="zh-CN" altLang="zh-CN" sz="2400" dirty="0"/>
              <a:t>分析来确定今后企业的技术与产品的开发方向，同时注意规划的系统性，增加软件产品组织的关联性，以充分利用已有的技术资源、销售渠道、市场资源，为下次新产品进入市场降低障碍和风险，提高用户的品牌接受度，提高软件企业的总体利润，树立行业知名度。</a:t>
            </a:r>
            <a:endParaRPr lang="zh-CN" altLang="en-US" sz="2400" dirty="0"/>
          </a:p>
        </p:txBody>
      </p:sp>
      <p:sp>
        <p:nvSpPr>
          <p:cNvPr id="4" name="内容占位符 3"/>
          <p:cNvSpPr>
            <a:spLocks noGrp="1"/>
          </p:cNvSpPr>
          <p:nvPr>
            <p:ph idx="13"/>
          </p:nvPr>
        </p:nvSpPr>
        <p:spPr>
          <a:xfrm>
            <a:off x="841375" y="1143794"/>
            <a:ext cx="10747058" cy="464458"/>
          </a:xfrm>
        </p:spPr>
        <p:txBody>
          <a:bodyPr>
            <a:normAutofit fontScale="92500" lnSpcReduction="10000"/>
          </a:bodyPr>
          <a:lstStyle/>
          <a:p>
            <a:r>
              <a:rPr lang="en-US" altLang="zh-CN" sz="2400" dirty="0">
                <a:solidFill>
                  <a:schemeClr val="tx1"/>
                </a:solidFill>
              </a:rPr>
              <a:t>2. </a:t>
            </a:r>
            <a:r>
              <a:rPr lang="zh-CN" altLang="en-US" sz="2400" dirty="0">
                <a:solidFill>
                  <a:schemeClr val="tx1"/>
                </a:solidFill>
              </a:rPr>
              <a:t>软件企业的产品策略</a:t>
            </a:r>
          </a:p>
        </p:txBody>
      </p:sp>
      <p:cxnSp>
        <p:nvCxnSpPr>
          <p:cNvPr id="5" name="直接连接符 4"/>
          <p:cNvCxnSpPr/>
          <p:nvPr/>
        </p:nvCxnSpPr>
        <p:spPr>
          <a:xfrm>
            <a:off x="841375" y="838994"/>
            <a:ext cx="1" cy="6020594"/>
          </a:xfrm>
          <a:prstGeom prst="line">
            <a:avLst/>
          </a:prstGeom>
          <a:noFill/>
          <a:ln w="38100" cap="flat" cmpd="sng" algn="ctr">
            <a:solidFill>
              <a:schemeClr val="bg1">
                <a:lumMod val="50000"/>
              </a:schemeClr>
            </a:solidFill>
            <a:prstDash val="solid"/>
            <a:miter lim="800000"/>
          </a:ln>
          <a:effectLst/>
        </p:spPr>
      </p:cxnSp>
      <p:sp>
        <p:nvSpPr>
          <p:cNvPr id="6" name="内容占位符 4"/>
          <p:cNvSpPr txBox="1"/>
          <p:nvPr/>
        </p:nvSpPr>
        <p:spPr>
          <a:xfrm>
            <a:off x="149" y="1753394"/>
            <a:ext cx="12209087" cy="45719"/>
          </a:xfrm>
          <a:prstGeom prst="rect">
            <a:avLst/>
          </a:prstGeom>
          <a:solidFill>
            <a:srgbClr val="74B836"/>
          </a:solidFill>
        </p:spPr>
        <p:txBody>
          <a:bodyPr>
            <a:normAutofit fontScale="25000" lnSpcReduction="20000"/>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None/>
            </a:pPr>
            <a:endParaRPr lang="zh-CN" altLang="en-US" b="1" dirty="0">
              <a:solidFill>
                <a:schemeClr val="bg1"/>
              </a:solidFill>
            </a:endParaRPr>
          </a:p>
        </p:txBody>
      </p:sp>
      <p:cxnSp>
        <p:nvCxnSpPr>
          <p:cNvPr id="7" name="直接连接符 6"/>
          <p:cNvCxnSpPr/>
          <p:nvPr/>
        </p:nvCxnSpPr>
        <p:spPr>
          <a:xfrm>
            <a:off x="11204574" y="811101"/>
            <a:ext cx="1" cy="6020594"/>
          </a:xfrm>
          <a:prstGeom prst="line">
            <a:avLst/>
          </a:prstGeom>
          <a:noFill/>
          <a:ln w="38100" cap="flat" cmpd="sng" algn="ctr">
            <a:solidFill>
              <a:schemeClr val="bg1">
                <a:lumMod val="50000"/>
              </a:schemeClr>
            </a:solidFill>
            <a:prstDash val="solid"/>
            <a:miter lim="800000"/>
          </a:ln>
          <a:effectLst/>
        </p:spPr>
      </p:cxnSp>
      <p:sp>
        <p:nvSpPr>
          <p:cNvPr id="8" name="矩形 7"/>
          <p:cNvSpPr/>
          <p:nvPr/>
        </p:nvSpPr>
        <p:spPr>
          <a:xfrm>
            <a:off x="0" y="5791994"/>
            <a:ext cx="12209236" cy="106759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flipH="1">
            <a:off x="9069815" y="5515845"/>
            <a:ext cx="3229725" cy="1301644"/>
            <a:chOff x="-8805" y="5407865"/>
            <a:chExt cx="3213509" cy="1301644"/>
          </a:xfrm>
        </p:grpSpPr>
        <p:sp>
          <p:nvSpPr>
            <p:cNvPr id="10" name="矩形 9"/>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灯片编号占位符 19">
            <a:extLst>
              <a:ext uri="{FF2B5EF4-FFF2-40B4-BE49-F238E27FC236}">
                <a16:creationId xmlns:a16="http://schemas.microsoft.com/office/drawing/2014/main" id="{75930ACA-1453-4C71-87DD-5B2490804746}"/>
              </a:ext>
            </a:extLst>
          </p:cNvPr>
          <p:cNvSpPr>
            <a:spLocks noGrp="1"/>
          </p:cNvSpPr>
          <p:nvPr>
            <p:ph type="sldNum" sz="quarter" idx="12"/>
          </p:nvPr>
        </p:nvSpPr>
        <p:spPr/>
        <p:txBody>
          <a:bodyPr/>
          <a:lstStyle/>
          <a:p>
            <a:fld id="{B6F15528-21DE-4FAA-801E-634DDDAF4B2B}" type="slidenum">
              <a:rPr lang="en-US" smtClean="0"/>
              <a:t>282</a:t>
            </a:fld>
            <a:endParaRPr lang="en-US" dirty="0"/>
          </a:p>
        </p:txBody>
      </p:sp>
      <p:sp>
        <p:nvSpPr>
          <p:cNvPr id="21" name="灯片编号占位符 8">
            <a:extLst>
              <a:ext uri="{FF2B5EF4-FFF2-40B4-BE49-F238E27FC236}">
                <a16:creationId xmlns:a16="http://schemas.microsoft.com/office/drawing/2014/main" id="{7AAF65DA-1B35-4049-B7BE-34CD0FC22C27}"/>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282</a:t>
            </a:fld>
            <a:endParaRPr kumimoji="0" lang="en-US" altLang="zh-CN" sz="1800" dirty="0">
              <a:latin typeface="Times New Roman" panose="02020603050405020304" pitchFamily="18" charset="0"/>
            </a:endParaRP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3.4.2 </a:t>
            </a:r>
            <a:r>
              <a:rPr lang="zh-CN" altLang="zh-CN" dirty="0"/>
              <a:t>软件产品</a:t>
            </a:r>
            <a:r>
              <a:rPr lang="zh-CN" altLang="en-US" dirty="0"/>
              <a:t>营销</a:t>
            </a:r>
          </a:p>
        </p:txBody>
      </p:sp>
      <p:sp>
        <p:nvSpPr>
          <p:cNvPr id="4" name="内容占位符 3"/>
          <p:cNvSpPr>
            <a:spLocks noGrp="1"/>
          </p:cNvSpPr>
          <p:nvPr>
            <p:ph idx="13"/>
          </p:nvPr>
        </p:nvSpPr>
        <p:spPr>
          <a:xfrm>
            <a:off x="848302" y="1219994"/>
            <a:ext cx="10747058" cy="464458"/>
          </a:xfrm>
        </p:spPr>
        <p:txBody>
          <a:bodyPr>
            <a:normAutofit/>
          </a:bodyPr>
          <a:lstStyle/>
          <a:p>
            <a:r>
              <a:rPr lang="zh-CN" altLang="zh-CN" dirty="0"/>
              <a:t>理想的目标市场最好能满足以下几个条</a:t>
            </a:r>
            <a:r>
              <a:rPr lang="zh-CN" altLang="en-US" dirty="0"/>
              <a:t>件：</a:t>
            </a:r>
          </a:p>
        </p:txBody>
      </p:sp>
      <p:sp>
        <p:nvSpPr>
          <p:cNvPr id="5" name="直线 2"/>
          <p:cNvSpPr>
            <a:spLocks noChangeShapeType="1"/>
          </p:cNvSpPr>
          <p:nvPr/>
        </p:nvSpPr>
        <p:spPr bwMode="auto">
          <a:xfrm>
            <a:off x="2465388" y="2055019"/>
            <a:ext cx="0" cy="3736975"/>
          </a:xfrm>
          <a:prstGeom prst="line">
            <a:avLst/>
          </a:prstGeom>
          <a:noFill/>
          <a:ln w="12700">
            <a:solidFill>
              <a:srgbClr val="FEFEFE">
                <a:alpha val="50195"/>
              </a:srgbClr>
            </a:solidFill>
            <a:round/>
          </a:ln>
        </p:spPr>
        <p:txBody>
          <a:bodyPr/>
          <a:lstStyle/>
          <a:p>
            <a:endParaRPr lang="zh-CN" altLang="en-US"/>
          </a:p>
        </p:txBody>
      </p:sp>
      <p:sp>
        <p:nvSpPr>
          <p:cNvPr id="6" name="直线 3"/>
          <p:cNvSpPr>
            <a:spLocks noChangeShapeType="1"/>
          </p:cNvSpPr>
          <p:nvPr/>
        </p:nvSpPr>
        <p:spPr bwMode="auto">
          <a:xfrm>
            <a:off x="688975" y="3925094"/>
            <a:ext cx="3552825" cy="0"/>
          </a:xfrm>
          <a:prstGeom prst="line">
            <a:avLst/>
          </a:prstGeom>
          <a:noFill/>
          <a:ln w="12700">
            <a:solidFill>
              <a:srgbClr val="FEFEFE">
                <a:alpha val="50195"/>
              </a:srgbClr>
            </a:solidFill>
            <a:round/>
          </a:ln>
        </p:spPr>
        <p:txBody>
          <a:bodyPr/>
          <a:lstStyle/>
          <a:p>
            <a:endParaRPr lang="zh-CN" altLang="en-US"/>
          </a:p>
        </p:txBody>
      </p:sp>
      <p:sp>
        <p:nvSpPr>
          <p:cNvPr id="7" name="椭圆 21"/>
          <p:cNvSpPr>
            <a:spLocks noChangeArrowheads="1"/>
          </p:cNvSpPr>
          <p:nvPr/>
        </p:nvSpPr>
        <p:spPr bwMode="auto">
          <a:xfrm>
            <a:off x="1041400" y="2478882"/>
            <a:ext cx="2844800" cy="2867025"/>
          </a:xfrm>
          <a:prstGeom prst="ellipse">
            <a:avLst/>
          </a:prstGeom>
          <a:noFill/>
          <a:ln w="9525">
            <a:solidFill>
              <a:srgbClr val="FEFEFE">
                <a:alpha val="50195"/>
              </a:srgbClr>
            </a:solidFill>
            <a:round/>
          </a:ln>
        </p:spPr>
        <p:txBody>
          <a:bodyPr wrap="none" anchor="ctr"/>
          <a:lstStyle/>
          <a:p>
            <a:endParaRPr lang="zh-CN" altLang="en-US"/>
          </a:p>
        </p:txBody>
      </p:sp>
      <p:grpSp>
        <p:nvGrpSpPr>
          <p:cNvPr id="8" name="组合 22"/>
          <p:cNvGrpSpPr/>
          <p:nvPr/>
        </p:nvGrpSpPr>
        <p:grpSpPr bwMode="auto">
          <a:xfrm>
            <a:off x="1268413" y="2728119"/>
            <a:ext cx="2378075" cy="2425700"/>
            <a:chOff x="579" y="1589"/>
            <a:chExt cx="1358" cy="1358"/>
          </a:xfrm>
        </p:grpSpPr>
        <p:sp>
          <p:nvSpPr>
            <p:cNvPr id="9" name="椭圆 23"/>
            <p:cNvSpPr>
              <a:spLocks noChangeArrowheads="1"/>
            </p:cNvSpPr>
            <p:nvPr/>
          </p:nvSpPr>
          <p:spPr bwMode="gray">
            <a:xfrm>
              <a:off x="579" y="1589"/>
              <a:ext cx="1358" cy="1358"/>
            </a:xfrm>
            <a:prstGeom prst="ellipse">
              <a:avLst/>
            </a:prstGeom>
            <a:gradFill rotWithShape="1">
              <a:gsLst>
                <a:gs pos="0">
                  <a:schemeClr val="accent2">
                    <a:gamma/>
                    <a:tint val="10980"/>
                    <a:invGamma/>
                  </a:schemeClr>
                </a:gs>
                <a:gs pos="100000">
                  <a:schemeClr val="accent2"/>
                </a:gs>
              </a:gsLst>
              <a:lin ang="2700000" scaled="1"/>
            </a:gradFill>
            <a:ln w="38100">
              <a:solidFill>
                <a:srgbClr val="F8F8F8"/>
              </a:solidFill>
              <a:round/>
            </a:ln>
            <a:effectLst>
              <a:outerShdw dist="81320" dir="3080412" algn="ctr" rotWithShape="0">
                <a:srgbClr val="5F5F5F">
                  <a:alpha val="50000"/>
                </a:srgbClr>
              </a:outerShdw>
            </a:effectLst>
          </p:spPr>
          <p:txBody>
            <a:bodyPr wrap="none" anchor="ctr"/>
            <a:lstStyle/>
            <a:p>
              <a:pPr>
                <a:defRPr/>
              </a:pPr>
              <a:endParaRPr lang="zh-CN" altLang="en-US">
                <a:ea typeface="+mn-ea"/>
              </a:endParaRPr>
            </a:p>
          </p:txBody>
        </p:sp>
        <p:sp>
          <p:nvSpPr>
            <p:cNvPr id="10" name="椭圆 24"/>
            <p:cNvSpPr>
              <a:spLocks noChangeArrowheads="1"/>
            </p:cNvSpPr>
            <p:nvPr/>
          </p:nvSpPr>
          <p:spPr bwMode="gray">
            <a:xfrm>
              <a:off x="635" y="1642"/>
              <a:ext cx="1245" cy="1246"/>
            </a:xfrm>
            <a:prstGeom prst="ellipse">
              <a:avLst/>
            </a:prstGeom>
            <a:gradFill rotWithShape="1">
              <a:gsLst>
                <a:gs pos="0">
                  <a:schemeClr val="accent2">
                    <a:gamma/>
                    <a:shade val="74118"/>
                    <a:invGamma/>
                  </a:schemeClr>
                </a:gs>
                <a:gs pos="100000">
                  <a:schemeClr val="accent2"/>
                </a:gs>
              </a:gsLst>
              <a:lin ang="2700000" scaled="1"/>
            </a:gradFill>
            <a:ln>
              <a:noFill/>
            </a:ln>
            <a:effectLst/>
          </p:spPr>
          <p:txBody>
            <a:bodyPr wrap="none" anchor="ctr"/>
            <a:lstStyle/>
            <a:p>
              <a:pPr>
                <a:defRPr/>
              </a:pPr>
              <a:endParaRPr lang="zh-CN" altLang="en-US">
                <a:ea typeface="+mn-ea"/>
              </a:endParaRPr>
            </a:p>
          </p:txBody>
        </p:sp>
        <p:sp>
          <p:nvSpPr>
            <p:cNvPr id="11" name="椭圆 25"/>
            <p:cNvSpPr>
              <a:spLocks noChangeArrowheads="1"/>
            </p:cNvSpPr>
            <p:nvPr/>
          </p:nvSpPr>
          <p:spPr bwMode="gray">
            <a:xfrm>
              <a:off x="865" y="1880"/>
              <a:ext cx="799" cy="798"/>
            </a:xfrm>
            <a:prstGeom prst="ellipse">
              <a:avLst/>
            </a:prstGeom>
            <a:gradFill rotWithShape="1">
              <a:gsLst>
                <a:gs pos="0">
                  <a:schemeClr val="accent2">
                    <a:gamma/>
                    <a:tint val="25490"/>
                    <a:invGamma/>
                  </a:schemeClr>
                </a:gs>
                <a:gs pos="100000">
                  <a:schemeClr val="accent2"/>
                </a:gs>
              </a:gsLst>
              <a:lin ang="5400000" scaled="1"/>
            </a:gradFill>
            <a:ln>
              <a:noFill/>
            </a:ln>
            <a:effectLst/>
          </p:spPr>
          <p:txBody>
            <a:bodyPr wrap="none" anchor="ctr"/>
            <a:lstStyle/>
            <a:p>
              <a:pPr>
                <a:defRPr/>
              </a:pPr>
              <a:endParaRPr lang="zh-CN" altLang="en-US">
                <a:ea typeface="+mn-ea"/>
              </a:endParaRPr>
            </a:p>
          </p:txBody>
        </p:sp>
      </p:grpSp>
      <p:sp>
        <p:nvSpPr>
          <p:cNvPr id="12" name="椭圆 26"/>
          <p:cNvSpPr>
            <a:spLocks noChangeArrowheads="1"/>
          </p:cNvSpPr>
          <p:nvPr/>
        </p:nvSpPr>
        <p:spPr bwMode="auto">
          <a:xfrm>
            <a:off x="836613" y="2294732"/>
            <a:ext cx="3244850" cy="3246437"/>
          </a:xfrm>
          <a:prstGeom prst="ellipse">
            <a:avLst/>
          </a:prstGeom>
          <a:noFill/>
          <a:ln w="19050">
            <a:solidFill>
              <a:srgbClr val="FEFEFE">
                <a:alpha val="50195"/>
              </a:srgbClr>
            </a:solidFill>
            <a:round/>
          </a:ln>
        </p:spPr>
        <p:txBody>
          <a:bodyPr wrap="none" anchor="ctr"/>
          <a:lstStyle/>
          <a:p>
            <a:endParaRPr lang="zh-CN" altLang="en-US"/>
          </a:p>
        </p:txBody>
      </p:sp>
      <p:sp>
        <p:nvSpPr>
          <p:cNvPr id="13" name="矩形 27"/>
          <p:cNvSpPr>
            <a:spLocks noChangeArrowheads="1"/>
          </p:cNvSpPr>
          <p:nvPr/>
        </p:nvSpPr>
        <p:spPr bwMode="black">
          <a:xfrm>
            <a:off x="4224751" y="2247076"/>
            <a:ext cx="4673600" cy="400110"/>
          </a:xfrm>
          <a:prstGeom prst="rect">
            <a:avLst/>
          </a:prstGeom>
          <a:noFill/>
          <a:ln w="9525">
            <a:noFill/>
            <a:miter lim="800000"/>
          </a:ln>
        </p:spPr>
        <p:txBody>
          <a:bodyPr wrap="square">
            <a:spAutoFit/>
          </a:bodyPr>
          <a:lstStyle/>
          <a:p>
            <a:r>
              <a:rPr lang="zh-CN" altLang="zh-CN" sz="2000" b="1" dirty="0"/>
              <a:t>在本质上吸引人</a:t>
            </a:r>
            <a:endParaRPr lang="en-US" altLang="zh-CN" sz="2000" b="1" dirty="0">
              <a:solidFill>
                <a:srgbClr val="080808"/>
              </a:solidFill>
              <a:cs typeface="Arial" panose="020B0604020202020204" pitchFamily="34" charset="0"/>
            </a:endParaRPr>
          </a:p>
        </p:txBody>
      </p:sp>
      <p:sp>
        <p:nvSpPr>
          <p:cNvPr id="14" name="文本框 32"/>
          <p:cNvSpPr txBox="1">
            <a:spLocks noChangeArrowheads="1"/>
          </p:cNvSpPr>
          <p:nvPr/>
        </p:nvSpPr>
        <p:spPr bwMode="black">
          <a:xfrm>
            <a:off x="1428750" y="3529730"/>
            <a:ext cx="1987550" cy="861774"/>
          </a:xfrm>
          <a:prstGeom prst="rect">
            <a:avLst/>
          </a:prstGeom>
          <a:noFill/>
          <a:ln>
            <a:noFill/>
          </a:ln>
          <a:effectLst>
            <a:outerShdw dist="28398" dir="1593903" algn="ctr" rotWithShape="0">
              <a:srgbClr val="1C1C1C"/>
            </a:outerShdw>
          </a:effectLst>
        </p:spPr>
        <p:txBody>
          <a:bodyPr>
            <a:spAutoFit/>
          </a:bodyPr>
          <a:lstStyle/>
          <a:p>
            <a:pPr algn="ctr">
              <a:spcBef>
                <a:spcPct val="50000"/>
              </a:spcBef>
              <a:defRPr/>
            </a:pPr>
            <a:r>
              <a:rPr lang="zh-CN" altLang="en-US" sz="2000" b="1" dirty="0">
                <a:solidFill>
                  <a:srgbClr val="002060"/>
                </a:solidFill>
                <a:latin typeface="+mn-ea"/>
                <a:cs typeface="Arial" panose="020B0604020202020204" pitchFamily="34" charset="0"/>
              </a:rPr>
              <a:t>满足</a:t>
            </a:r>
            <a:endParaRPr lang="en-US" altLang="zh-CN" sz="2000" b="1" dirty="0">
              <a:solidFill>
                <a:srgbClr val="002060"/>
              </a:solidFill>
              <a:latin typeface="+mn-ea"/>
              <a:cs typeface="Arial" panose="020B0604020202020204" pitchFamily="34" charset="0"/>
            </a:endParaRPr>
          </a:p>
          <a:p>
            <a:pPr algn="ctr">
              <a:spcBef>
                <a:spcPct val="50000"/>
              </a:spcBef>
              <a:defRPr/>
            </a:pPr>
            <a:r>
              <a:rPr lang="zh-CN" altLang="en-US" sz="2000" b="1" dirty="0">
                <a:solidFill>
                  <a:srgbClr val="002060"/>
                </a:solidFill>
                <a:latin typeface="+mn-ea"/>
                <a:cs typeface="Arial" panose="020B0604020202020204" pitchFamily="34" charset="0"/>
              </a:rPr>
              <a:t>条件</a:t>
            </a:r>
            <a:endParaRPr lang="en-US" altLang="zh-CN" sz="2000" b="1" dirty="0">
              <a:solidFill>
                <a:srgbClr val="002060"/>
              </a:solidFill>
              <a:latin typeface="+mn-ea"/>
              <a:cs typeface="Arial" panose="020B0604020202020204" pitchFamily="34" charset="0"/>
            </a:endParaRPr>
          </a:p>
        </p:txBody>
      </p:sp>
      <p:grpSp>
        <p:nvGrpSpPr>
          <p:cNvPr id="15" name="组合 33"/>
          <p:cNvGrpSpPr/>
          <p:nvPr/>
        </p:nvGrpSpPr>
        <p:grpSpPr bwMode="auto">
          <a:xfrm>
            <a:off x="3035300" y="2277269"/>
            <a:ext cx="339725" cy="339725"/>
            <a:chOff x="2928" y="2208"/>
            <a:chExt cx="262" cy="262"/>
          </a:xfrm>
        </p:grpSpPr>
        <p:sp>
          <p:nvSpPr>
            <p:cNvPr id="16" name="椭圆 34"/>
            <p:cNvSpPr>
              <a:spLocks noChangeArrowheads="1"/>
            </p:cNvSpPr>
            <p:nvPr/>
          </p:nvSpPr>
          <p:spPr bwMode="gray">
            <a:xfrm>
              <a:off x="2928" y="2208"/>
              <a:ext cx="262" cy="262"/>
            </a:xfrm>
            <a:prstGeom prst="ellipse">
              <a:avLst/>
            </a:prstGeom>
            <a:gradFill rotWithShape="1">
              <a:gsLst>
                <a:gs pos="0">
                  <a:schemeClr val="accent1">
                    <a:gamma/>
                    <a:tint val="28627"/>
                    <a:invGamma/>
                  </a:schemeClr>
                </a:gs>
                <a:gs pos="100000">
                  <a:schemeClr val="accent1"/>
                </a:gs>
              </a:gsLst>
              <a:lin ang="2700000" scaled="1"/>
            </a:gradFill>
            <a:ln w="12700">
              <a:solidFill>
                <a:srgbClr val="F8F8F8"/>
              </a:solidFill>
              <a:round/>
            </a:ln>
            <a:effectLst>
              <a:outerShdw dist="35921" dir="2700000" algn="ctr" rotWithShape="0">
                <a:srgbClr val="1C1C1C">
                  <a:alpha val="50000"/>
                </a:srgbClr>
              </a:outerShdw>
            </a:effectLst>
          </p:spPr>
          <p:txBody>
            <a:bodyPr wrap="none" anchor="ctr"/>
            <a:lstStyle/>
            <a:p>
              <a:pPr>
                <a:defRPr/>
              </a:pPr>
              <a:endParaRPr lang="zh-CN" altLang="en-US">
                <a:ea typeface="+mn-ea"/>
              </a:endParaRPr>
            </a:p>
          </p:txBody>
        </p:sp>
        <p:sp>
          <p:nvSpPr>
            <p:cNvPr id="17" name="椭圆 35"/>
            <p:cNvSpPr>
              <a:spLocks noChangeArrowheads="1"/>
            </p:cNvSpPr>
            <p:nvPr/>
          </p:nvSpPr>
          <p:spPr bwMode="gray">
            <a:xfrm>
              <a:off x="2949" y="2230"/>
              <a:ext cx="218" cy="218"/>
            </a:xfrm>
            <a:prstGeom prst="ellipse">
              <a:avLst/>
            </a:prstGeom>
            <a:gradFill rotWithShape="1">
              <a:gsLst>
                <a:gs pos="0">
                  <a:schemeClr val="accent1">
                    <a:alpha val="89999"/>
                  </a:schemeClr>
                </a:gs>
                <a:gs pos="100000">
                  <a:schemeClr val="accent1">
                    <a:gamma/>
                    <a:tint val="25490"/>
                    <a:invGamma/>
                  </a:schemeClr>
                </a:gs>
              </a:gsLst>
              <a:lin ang="2700000" scaled="1"/>
            </a:gradFill>
            <a:ln>
              <a:noFill/>
            </a:ln>
            <a:effectLst/>
          </p:spPr>
          <p:txBody>
            <a:bodyPr wrap="none" anchor="ctr"/>
            <a:lstStyle/>
            <a:p>
              <a:pPr>
                <a:defRPr/>
              </a:pPr>
              <a:endParaRPr lang="zh-CN" altLang="en-US">
                <a:ea typeface="+mn-ea"/>
              </a:endParaRPr>
            </a:p>
          </p:txBody>
        </p:sp>
      </p:grpSp>
      <p:grpSp>
        <p:nvGrpSpPr>
          <p:cNvPr id="18" name="组合 36"/>
          <p:cNvGrpSpPr/>
          <p:nvPr/>
        </p:nvGrpSpPr>
        <p:grpSpPr bwMode="auto">
          <a:xfrm>
            <a:off x="3727450" y="2947194"/>
            <a:ext cx="339725" cy="339725"/>
            <a:chOff x="2928" y="2208"/>
            <a:chExt cx="262" cy="262"/>
          </a:xfrm>
        </p:grpSpPr>
        <p:sp>
          <p:nvSpPr>
            <p:cNvPr id="19" name="椭圆 37"/>
            <p:cNvSpPr>
              <a:spLocks noChangeArrowheads="1"/>
            </p:cNvSpPr>
            <p:nvPr/>
          </p:nvSpPr>
          <p:spPr bwMode="gray">
            <a:xfrm>
              <a:off x="2928" y="2208"/>
              <a:ext cx="262" cy="262"/>
            </a:xfrm>
            <a:prstGeom prst="ellipse">
              <a:avLst/>
            </a:prstGeom>
            <a:gradFill rotWithShape="1">
              <a:gsLst>
                <a:gs pos="0">
                  <a:schemeClr val="accent1">
                    <a:gamma/>
                    <a:tint val="28627"/>
                    <a:invGamma/>
                  </a:schemeClr>
                </a:gs>
                <a:gs pos="100000">
                  <a:schemeClr val="accent1"/>
                </a:gs>
              </a:gsLst>
              <a:lin ang="2700000" scaled="1"/>
            </a:gradFill>
            <a:ln w="12700">
              <a:solidFill>
                <a:srgbClr val="F8F8F8"/>
              </a:solidFill>
              <a:round/>
            </a:ln>
            <a:effectLst>
              <a:outerShdw dist="35921" dir="2700000" algn="ctr" rotWithShape="0">
                <a:srgbClr val="1C1C1C">
                  <a:alpha val="50000"/>
                </a:srgbClr>
              </a:outerShdw>
            </a:effectLst>
          </p:spPr>
          <p:txBody>
            <a:bodyPr wrap="none" anchor="ctr"/>
            <a:lstStyle/>
            <a:p>
              <a:pPr>
                <a:defRPr/>
              </a:pPr>
              <a:endParaRPr lang="zh-CN" altLang="en-US">
                <a:ea typeface="+mn-ea"/>
              </a:endParaRPr>
            </a:p>
          </p:txBody>
        </p:sp>
        <p:sp>
          <p:nvSpPr>
            <p:cNvPr id="20" name="椭圆 38"/>
            <p:cNvSpPr>
              <a:spLocks noChangeArrowheads="1"/>
            </p:cNvSpPr>
            <p:nvPr/>
          </p:nvSpPr>
          <p:spPr bwMode="gray">
            <a:xfrm>
              <a:off x="2949" y="2230"/>
              <a:ext cx="218" cy="218"/>
            </a:xfrm>
            <a:prstGeom prst="ellipse">
              <a:avLst/>
            </a:prstGeom>
            <a:gradFill rotWithShape="1">
              <a:gsLst>
                <a:gs pos="0">
                  <a:schemeClr val="accent1">
                    <a:alpha val="89999"/>
                  </a:schemeClr>
                </a:gs>
                <a:gs pos="100000">
                  <a:schemeClr val="accent1">
                    <a:gamma/>
                    <a:tint val="25490"/>
                    <a:invGamma/>
                  </a:schemeClr>
                </a:gs>
              </a:gsLst>
              <a:lin ang="2700000" scaled="1"/>
            </a:gradFill>
            <a:ln>
              <a:noFill/>
            </a:ln>
            <a:effectLst/>
          </p:spPr>
          <p:txBody>
            <a:bodyPr wrap="none" anchor="ctr"/>
            <a:lstStyle/>
            <a:p>
              <a:pPr>
                <a:defRPr/>
              </a:pPr>
              <a:endParaRPr lang="zh-CN" altLang="en-US">
                <a:ea typeface="+mn-ea"/>
              </a:endParaRPr>
            </a:p>
          </p:txBody>
        </p:sp>
      </p:grpSp>
      <p:grpSp>
        <p:nvGrpSpPr>
          <p:cNvPr id="21" name="组合 39"/>
          <p:cNvGrpSpPr/>
          <p:nvPr/>
        </p:nvGrpSpPr>
        <p:grpSpPr bwMode="auto">
          <a:xfrm>
            <a:off x="3946525" y="3729832"/>
            <a:ext cx="339725" cy="339725"/>
            <a:chOff x="2928" y="2208"/>
            <a:chExt cx="262" cy="262"/>
          </a:xfrm>
        </p:grpSpPr>
        <p:sp>
          <p:nvSpPr>
            <p:cNvPr id="22" name="椭圆 40"/>
            <p:cNvSpPr>
              <a:spLocks noChangeArrowheads="1"/>
            </p:cNvSpPr>
            <p:nvPr/>
          </p:nvSpPr>
          <p:spPr bwMode="gray">
            <a:xfrm>
              <a:off x="2928" y="2208"/>
              <a:ext cx="262" cy="262"/>
            </a:xfrm>
            <a:prstGeom prst="ellipse">
              <a:avLst/>
            </a:prstGeom>
            <a:gradFill rotWithShape="1">
              <a:gsLst>
                <a:gs pos="0">
                  <a:schemeClr val="accent1">
                    <a:gamma/>
                    <a:tint val="28627"/>
                    <a:invGamma/>
                  </a:schemeClr>
                </a:gs>
                <a:gs pos="100000">
                  <a:schemeClr val="accent1"/>
                </a:gs>
              </a:gsLst>
              <a:lin ang="2700000" scaled="1"/>
            </a:gradFill>
            <a:ln w="12700">
              <a:solidFill>
                <a:srgbClr val="F8F8F8"/>
              </a:solidFill>
              <a:round/>
            </a:ln>
            <a:effectLst>
              <a:outerShdw dist="35921" dir="2700000" algn="ctr" rotWithShape="0">
                <a:srgbClr val="1C1C1C">
                  <a:alpha val="50000"/>
                </a:srgbClr>
              </a:outerShdw>
            </a:effectLst>
          </p:spPr>
          <p:txBody>
            <a:bodyPr wrap="none" anchor="ctr"/>
            <a:lstStyle/>
            <a:p>
              <a:pPr>
                <a:defRPr/>
              </a:pPr>
              <a:endParaRPr lang="zh-CN" altLang="en-US">
                <a:ea typeface="+mn-ea"/>
              </a:endParaRPr>
            </a:p>
          </p:txBody>
        </p:sp>
        <p:sp>
          <p:nvSpPr>
            <p:cNvPr id="23" name="椭圆 41"/>
            <p:cNvSpPr>
              <a:spLocks noChangeArrowheads="1"/>
            </p:cNvSpPr>
            <p:nvPr/>
          </p:nvSpPr>
          <p:spPr bwMode="gray">
            <a:xfrm>
              <a:off x="2949" y="2230"/>
              <a:ext cx="218" cy="218"/>
            </a:xfrm>
            <a:prstGeom prst="ellipse">
              <a:avLst/>
            </a:prstGeom>
            <a:gradFill rotWithShape="1">
              <a:gsLst>
                <a:gs pos="0">
                  <a:schemeClr val="accent1">
                    <a:alpha val="89999"/>
                  </a:schemeClr>
                </a:gs>
                <a:gs pos="100000">
                  <a:schemeClr val="accent1">
                    <a:gamma/>
                    <a:tint val="25490"/>
                    <a:invGamma/>
                  </a:schemeClr>
                </a:gs>
              </a:gsLst>
              <a:lin ang="2700000" scaled="1"/>
            </a:gradFill>
            <a:ln>
              <a:noFill/>
            </a:ln>
            <a:effectLst/>
          </p:spPr>
          <p:txBody>
            <a:bodyPr wrap="none" anchor="ctr"/>
            <a:lstStyle/>
            <a:p>
              <a:pPr>
                <a:defRPr/>
              </a:pPr>
              <a:endParaRPr lang="zh-CN" altLang="en-US">
                <a:ea typeface="+mn-ea"/>
              </a:endParaRPr>
            </a:p>
          </p:txBody>
        </p:sp>
      </p:grpSp>
      <p:grpSp>
        <p:nvGrpSpPr>
          <p:cNvPr id="24" name="组合 42"/>
          <p:cNvGrpSpPr/>
          <p:nvPr/>
        </p:nvGrpSpPr>
        <p:grpSpPr bwMode="auto">
          <a:xfrm>
            <a:off x="3706813" y="4568032"/>
            <a:ext cx="339725" cy="339725"/>
            <a:chOff x="2928" y="2208"/>
            <a:chExt cx="262" cy="262"/>
          </a:xfrm>
        </p:grpSpPr>
        <p:sp>
          <p:nvSpPr>
            <p:cNvPr id="25" name="椭圆 43"/>
            <p:cNvSpPr>
              <a:spLocks noChangeArrowheads="1"/>
            </p:cNvSpPr>
            <p:nvPr/>
          </p:nvSpPr>
          <p:spPr bwMode="gray">
            <a:xfrm>
              <a:off x="2928" y="2208"/>
              <a:ext cx="262" cy="262"/>
            </a:xfrm>
            <a:prstGeom prst="ellipse">
              <a:avLst/>
            </a:prstGeom>
            <a:gradFill rotWithShape="1">
              <a:gsLst>
                <a:gs pos="0">
                  <a:schemeClr val="accent1">
                    <a:gamma/>
                    <a:tint val="28627"/>
                    <a:invGamma/>
                  </a:schemeClr>
                </a:gs>
                <a:gs pos="100000">
                  <a:schemeClr val="accent1"/>
                </a:gs>
              </a:gsLst>
              <a:lin ang="2700000" scaled="1"/>
            </a:gradFill>
            <a:ln w="12700">
              <a:solidFill>
                <a:srgbClr val="F8F8F8"/>
              </a:solidFill>
              <a:round/>
            </a:ln>
            <a:effectLst>
              <a:outerShdw dist="35921" dir="2700000" algn="ctr" rotWithShape="0">
                <a:srgbClr val="1C1C1C">
                  <a:alpha val="50000"/>
                </a:srgbClr>
              </a:outerShdw>
            </a:effectLst>
          </p:spPr>
          <p:txBody>
            <a:bodyPr wrap="none" anchor="ctr"/>
            <a:lstStyle/>
            <a:p>
              <a:pPr>
                <a:defRPr/>
              </a:pPr>
              <a:endParaRPr lang="zh-CN" altLang="en-US">
                <a:ea typeface="+mn-ea"/>
              </a:endParaRPr>
            </a:p>
          </p:txBody>
        </p:sp>
        <p:sp>
          <p:nvSpPr>
            <p:cNvPr id="26" name="椭圆 44"/>
            <p:cNvSpPr>
              <a:spLocks noChangeArrowheads="1"/>
            </p:cNvSpPr>
            <p:nvPr/>
          </p:nvSpPr>
          <p:spPr bwMode="gray">
            <a:xfrm>
              <a:off x="2949" y="2230"/>
              <a:ext cx="218" cy="218"/>
            </a:xfrm>
            <a:prstGeom prst="ellipse">
              <a:avLst/>
            </a:prstGeom>
            <a:gradFill rotWithShape="1">
              <a:gsLst>
                <a:gs pos="0">
                  <a:schemeClr val="accent1">
                    <a:alpha val="89999"/>
                  </a:schemeClr>
                </a:gs>
                <a:gs pos="100000">
                  <a:schemeClr val="accent1">
                    <a:gamma/>
                    <a:tint val="25490"/>
                    <a:invGamma/>
                  </a:schemeClr>
                </a:gs>
              </a:gsLst>
              <a:lin ang="2700000" scaled="1"/>
            </a:gradFill>
            <a:ln>
              <a:noFill/>
            </a:ln>
            <a:effectLst/>
          </p:spPr>
          <p:txBody>
            <a:bodyPr wrap="none" anchor="ctr"/>
            <a:lstStyle/>
            <a:p>
              <a:pPr>
                <a:defRPr/>
              </a:pPr>
              <a:endParaRPr lang="zh-CN" altLang="en-US">
                <a:ea typeface="+mn-ea"/>
              </a:endParaRPr>
            </a:p>
          </p:txBody>
        </p:sp>
      </p:grpSp>
      <p:grpSp>
        <p:nvGrpSpPr>
          <p:cNvPr id="27" name="组合 45"/>
          <p:cNvGrpSpPr/>
          <p:nvPr/>
        </p:nvGrpSpPr>
        <p:grpSpPr bwMode="auto">
          <a:xfrm>
            <a:off x="3076575" y="5183982"/>
            <a:ext cx="339725" cy="339725"/>
            <a:chOff x="2928" y="2208"/>
            <a:chExt cx="262" cy="262"/>
          </a:xfrm>
        </p:grpSpPr>
        <p:sp>
          <p:nvSpPr>
            <p:cNvPr id="28" name="椭圆 46"/>
            <p:cNvSpPr>
              <a:spLocks noChangeArrowheads="1"/>
            </p:cNvSpPr>
            <p:nvPr/>
          </p:nvSpPr>
          <p:spPr bwMode="gray">
            <a:xfrm>
              <a:off x="2928" y="2208"/>
              <a:ext cx="262" cy="262"/>
            </a:xfrm>
            <a:prstGeom prst="ellipse">
              <a:avLst/>
            </a:prstGeom>
            <a:gradFill rotWithShape="1">
              <a:gsLst>
                <a:gs pos="0">
                  <a:schemeClr val="accent1">
                    <a:gamma/>
                    <a:tint val="28627"/>
                    <a:invGamma/>
                  </a:schemeClr>
                </a:gs>
                <a:gs pos="100000">
                  <a:schemeClr val="accent1"/>
                </a:gs>
              </a:gsLst>
              <a:lin ang="2700000" scaled="1"/>
            </a:gradFill>
            <a:ln w="12700">
              <a:solidFill>
                <a:srgbClr val="F8F8F8"/>
              </a:solidFill>
              <a:round/>
            </a:ln>
            <a:effectLst>
              <a:outerShdw dist="35921" dir="2700000" algn="ctr" rotWithShape="0">
                <a:srgbClr val="1C1C1C">
                  <a:alpha val="50000"/>
                </a:srgbClr>
              </a:outerShdw>
            </a:effectLst>
          </p:spPr>
          <p:txBody>
            <a:bodyPr wrap="none" anchor="ctr"/>
            <a:lstStyle/>
            <a:p>
              <a:pPr>
                <a:defRPr/>
              </a:pPr>
              <a:endParaRPr lang="zh-CN" altLang="en-US">
                <a:ea typeface="+mn-ea"/>
              </a:endParaRPr>
            </a:p>
          </p:txBody>
        </p:sp>
        <p:sp>
          <p:nvSpPr>
            <p:cNvPr id="29" name="椭圆 47"/>
            <p:cNvSpPr>
              <a:spLocks noChangeArrowheads="1"/>
            </p:cNvSpPr>
            <p:nvPr/>
          </p:nvSpPr>
          <p:spPr bwMode="gray">
            <a:xfrm>
              <a:off x="2949" y="2230"/>
              <a:ext cx="218" cy="218"/>
            </a:xfrm>
            <a:prstGeom prst="ellipse">
              <a:avLst/>
            </a:prstGeom>
            <a:gradFill rotWithShape="1">
              <a:gsLst>
                <a:gs pos="0">
                  <a:schemeClr val="accent1">
                    <a:alpha val="89999"/>
                  </a:schemeClr>
                </a:gs>
                <a:gs pos="100000">
                  <a:schemeClr val="accent1">
                    <a:gamma/>
                    <a:tint val="25490"/>
                    <a:invGamma/>
                  </a:schemeClr>
                </a:gs>
              </a:gsLst>
              <a:lin ang="2700000" scaled="1"/>
            </a:gradFill>
            <a:ln>
              <a:noFill/>
            </a:ln>
            <a:effectLst/>
          </p:spPr>
          <p:txBody>
            <a:bodyPr wrap="none" anchor="ctr"/>
            <a:lstStyle/>
            <a:p>
              <a:pPr>
                <a:defRPr/>
              </a:pPr>
              <a:endParaRPr lang="zh-CN" altLang="en-US">
                <a:ea typeface="+mn-ea"/>
              </a:endParaRPr>
            </a:p>
          </p:txBody>
        </p:sp>
      </p:grpSp>
      <p:sp>
        <p:nvSpPr>
          <p:cNvPr id="30" name="矩形 27"/>
          <p:cNvSpPr>
            <a:spLocks noChangeArrowheads="1"/>
          </p:cNvSpPr>
          <p:nvPr/>
        </p:nvSpPr>
        <p:spPr bwMode="black">
          <a:xfrm>
            <a:off x="5032375" y="2917001"/>
            <a:ext cx="5486400" cy="400110"/>
          </a:xfrm>
          <a:prstGeom prst="rect">
            <a:avLst/>
          </a:prstGeom>
          <a:noFill/>
          <a:ln w="9525">
            <a:noFill/>
            <a:miter lim="800000"/>
          </a:ln>
        </p:spPr>
        <p:txBody>
          <a:bodyPr wrap="square">
            <a:spAutoFit/>
          </a:bodyPr>
          <a:lstStyle/>
          <a:p>
            <a:r>
              <a:rPr lang="zh-CN" altLang="zh-CN" sz="2000" b="1" dirty="0"/>
              <a:t>有相对高的进入壁垒，可以排除一些竞争者</a:t>
            </a:r>
            <a:endParaRPr lang="en-US" altLang="zh-CN" sz="2000" b="1" dirty="0">
              <a:solidFill>
                <a:srgbClr val="080808"/>
              </a:solidFill>
              <a:cs typeface="Arial" panose="020B0604020202020204" pitchFamily="34" charset="0"/>
            </a:endParaRPr>
          </a:p>
        </p:txBody>
      </p:sp>
      <p:sp>
        <p:nvSpPr>
          <p:cNvPr id="31" name="矩形 27"/>
          <p:cNvSpPr>
            <a:spLocks noChangeArrowheads="1"/>
          </p:cNvSpPr>
          <p:nvPr/>
        </p:nvSpPr>
        <p:spPr bwMode="black">
          <a:xfrm>
            <a:off x="5032375" y="3717895"/>
            <a:ext cx="6096000" cy="400110"/>
          </a:xfrm>
          <a:prstGeom prst="rect">
            <a:avLst/>
          </a:prstGeom>
          <a:noFill/>
          <a:ln w="9525">
            <a:noFill/>
            <a:miter lim="800000"/>
          </a:ln>
        </p:spPr>
        <p:txBody>
          <a:bodyPr wrap="square">
            <a:spAutoFit/>
          </a:bodyPr>
          <a:lstStyle/>
          <a:p>
            <a:r>
              <a:rPr lang="zh-CN" altLang="zh-CN" sz="2000" b="1" dirty="0"/>
              <a:t>没有太多的竞争者，竞争不会演变成残酷的价格战</a:t>
            </a:r>
            <a:endParaRPr lang="en-US" altLang="zh-CN" sz="2000" b="1" dirty="0">
              <a:solidFill>
                <a:srgbClr val="080808"/>
              </a:solidFill>
              <a:cs typeface="Arial" panose="020B0604020202020204" pitchFamily="34" charset="0"/>
            </a:endParaRPr>
          </a:p>
        </p:txBody>
      </p:sp>
      <p:sp>
        <p:nvSpPr>
          <p:cNvPr id="32" name="矩形 31"/>
          <p:cNvSpPr/>
          <p:nvPr/>
        </p:nvSpPr>
        <p:spPr>
          <a:xfrm>
            <a:off x="4831677" y="4596559"/>
            <a:ext cx="6099175" cy="400110"/>
          </a:xfrm>
          <a:prstGeom prst="rect">
            <a:avLst/>
          </a:prstGeom>
        </p:spPr>
        <p:txBody>
          <a:bodyPr>
            <a:spAutoFit/>
          </a:bodyPr>
          <a:lstStyle/>
          <a:p>
            <a:r>
              <a:rPr lang="zh-CN" altLang="zh-CN" sz="2000" b="1" dirty="0"/>
              <a:t>相关的购买者或供应商没有足够的讨价还价能力</a:t>
            </a:r>
            <a:endParaRPr lang="zh-CN" altLang="en-US" sz="2000" b="1" dirty="0"/>
          </a:p>
        </p:txBody>
      </p:sp>
      <p:sp>
        <p:nvSpPr>
          <p:cNvPr id="33" name="矩形 32"/>
          <p:cNvSpPr/>
          <p:nvPr/>
        </p:nvSpPr>
        <p:spPr>
          <a:xfrm>
            <a:off x="4069677" y="5323652"/>
            <a:ext cx="6099175" cy="400110"/>
          </a:xfrm>
          <a:prstGeom prst="rect">
            <a:avLst/>
          </a:prstGeom>
        </p:spPr>
        <p:txBody>
          <a:bodyPr>
            <a:spAutoFit/>
          </a:bodyPr>
          <a:lstStyle/>
          <a:p>
            <a:r>
              <a:rPr lang="zh-CN" altLang="zh-CN" sz="2000" b="1" dirty="0"/>
              <a:t>基本产品或服务没有很好的替代品</a:t>
            </a:r>
            <a:endParaRPr lang="zh-CN" altLang="en-US" sz="2000" b="1" dirty="0"/>
          </a:p>
        </p:txBody>
      </p:sp>
      <p:sp>
        <p:nvSpPr>
          <p:cNvPr id="34" name="灯片编号占位符 33">
            <a:extLst>
              <a:ext uri="{FF2B5EF4-FFF2-40B4-BE49-F238E27FC236}">
                <a16:creationId xmlns:a16="http://schemas.microsoft.com/office/drawing/2014/main" id="{A6CD3B72-5559-4E3A-9E46-A942B64B47FA}"/>
              </a:ext>
            </a:extLst>
          </p:cNvPr>
          <p:cNvSpPr>
            <a:spLocks noGrp="1"/>
          </p:cNvSpPr>
          <p:nvPr>
            <p:ph type="sldNum" sz="quarter" idx="12"/>
          </p:nvPr>
        </p:nvSpPr>
        <p:spPr/>
        <p:txBody>
          <a:bodyPr/>
          <a:lstStyle/>
          <a:p>
            <a:fld id="{B6F15528-21DE-4FAA-801E-634DDDAF4B2B}" type="slidenum">
              <a:rPr lang="en-US" smtClean="0"/>
              <a:t>283</a:t>
            </a:fld>
            <a:endParaRPr lang="en-US" dirty="0"/>
          </a:p>
        </p:txBody>
      </p:sp>
      <p:sp>
        <p:nvSpPr>
          <p:cNvPr id="35" name="灯片编号占位符 8">
            <a:extLst>
              <a:ext uri="{FF2B5EF4-FFF2-40B4-BE49-F238E27FC236}">
                <a16:creationId xmlns:a16="http://schemas.microsoft.com/office/drawing/2014/main" id="{FBA81730-35C0-47D3-A744-85553626A287}"/>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283</a:t>
            </a:fld>
            <a:endParaRPr kumimoji="0" lang="en-US" altLang="zh-CN" sz="1800" dirty="0">
              <a:latin typeface="Times New Roman" panose="02020603050405020304" pitchFamily="18" charset="0"/>
            </a:endParaRP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3.4.2 </a:t>
            </a:r>
            <a:r>
              <a:rPr lang="zh-CN" altLang="zh-CN" dirty="0"/>
              <a:t>软件产品</a:t>
            </a:r>
            <a:r>
              <a:rPr lang="zh-CN" altLang="en-US" dirty="0"/>
              <a:t>营销</a:t>
            </a:r>
          </a:p>
        </p:txBody>
      </p:sp>
      <p:sp>
        <p:nvSpPr>
          <p:cNvPr id="3" name="内容占位符 2"/>
          <p:cNvSpPr>
            <a:spLocks noGrp="1"/>
          </p:cNvSpPr>
          <p:nvPr>
            <p:ph idx="1"/>
          </p:nvPr>
        </p:nvSpPr>
        <p:spPr>
          <a:xfrm>
            <a:off x="841375" y="2027836"/>
            <a:ext cx="10001605" cy="4114800"/>
          </a:xfrm>
        </p:spPr>
        <p:txBody>
          <a:bodyPr>
            <a:normAutofit/>
          </a:bodyPr>
          <a:lstStyle/>
          <a:p>
            <a:pPr>
              <a:lnSpc>
                <a:spcPct val="200000"/>
              </a:lnSpc>
            </a:pPr>
            <a:r>
              <a:rPr lang="zh-CN" altLang="zh-CN" sz="2400" dirty="0"/>
              <a:t>对于一类面向大众化市场的标准化软件，由于用户数量多，分布广、服务难度大，适合采用分销模式、捆绑销售模式和网络直销模式。</a:t>
            </a:r>
            <a:endParaRPr lang="en-US" altLang="zh-CN" sz="2400" dirty="0"/>
          </a:p>
          <a:p>
            <a:pPr>
              <a:lnSpc>
                <a:spcPct val="200000"/>
              </a:lnSpc>
            </a:pPr>
            <a:r>
              <a:rPr lang="zh-CN" altLang="zh-CN" sz="2400" dirty="0"/>
              <a:t>对于另一类如企业信息系统解决方案之类的软件服务，由于客户相对较少且固定，开发过程复杂，技术难度大、服务要求高，适合采用一对一的直销模式。</a:t>
            </a:r>
            <a:endParaRPr lang="en-US" altLang="zh-CN" sz="2400" dirty="0"/>
          </a:p>
        </p:txBody>
      </p:sp>
      <p:sp>
        <p:nvSpPr>
          <p:cNvPr id="4" name="内容占位符 3"/>
          <p:cNvSpPr>
            <a:spLocks noGrp="1"/>
          </p:cNvSpPr>
          <p:nvPr>
            <p:ph idx="13"/>
          </p:nvPr>
        </p:nvSpPr>
        <p:spPr>
          <a:xfrm>
            <a:off x="841375" y="1143794"/>
            <a:ext cx="10747058" cy="464458"/>
          </a:xfrm>
        </p:spPr>
        <p:txBody>
          <a:bodyPr>
            <a:normAutofit/>
          </a:bodyPr>
          <a:lstStyle/>
          <a:p>
            <a:r>
              <a:rPr lang="en-US" altLang="zh-CN" b="1" dirty="0"/>
              <a:t>3. </a:t>
            </a:r>
            <a:r>
              <a:rPr lang="zh-CN" altLang="zh-CN" b="1" dirty="0"/>
              <a:t>软件产品的营销渠道</a:t>
            </a:r>
            <a:r>
              <a:rPr lang="zh-CN" altLang="en-US" b="1" dirty="0"/>
              <a:t>策略确定</a:t>
            </a:r>
          </a:p>
        </p:txBody>
      </p:sp>
      <p:cxnSp>
        <p:nvCxnSpPr>
          <p:cNvPr id="5" name="直接连接符 4"/>
          <p:cNvCxnSpPr/>
          <p:nvPr/>
        </p:nvCxnSpPr>
        <p:spPr>
          <a:xfrm>
            <a:off x="841375" y="838994"/>
            <a:ext cx="1" cy="6020594"/>
          </a:xfrm>
          <a:prstGeom prst="line">
            <a:avLst/>
          </a:prstGeom>
          <a:noFill/>
          <a:ln w="38100" cap="flat" cmpd="sng" algn="ctr">
            <a:solidFill>
              <a:schemeClr val="bg1">
                <a:lumMod val="50000"/>
              </a:schemeClr>
            </a:solidFill>
            <a:prstDash val="solid"/>
            <a:miter lim="800000"/>
          </a:ln>
          <a:effectLst/>
        </p:spPr>
      </p:cxnSp>
      <p:sp>
        <p:nvSpPr>
          <p:cNvPr id="6" name="内容占位符 4"/>
          <p:cNvSpPr txBox="1"/>
          <p:nvPr/>
        </p:nvSpPr>
        <p:spPr>
          <a:xfrm>
            <a:off x="149" y="1753394"/>
            <a:ext cx="12209087" cy="45719"/>
          </a:xfrm>
          <a:prstGeom prst="rect">
            <a:avLst/>
          </a:prstGeom>
          <a:solidFill>
            <a:srgbClr val="74B836"/>
          </a:solidFill>
        </p:spPr>
        <p:txBody>
          <a:bodyPr>
            <a:normAutofit fontScale="25000" lnSpcReduction="20000"/>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None/>
            </a:pPr>
            <a:endParaRPr lang="zh-CN" altLang="en-US" b="1" dirty="0">
              <a:solidFill>
                <a:schemeClr val="bg1"/>
              </a:solidFill>
            </a:endParaRPr>
          </a:p>
        </p:txBody>
      </p:sp>
      <p:cxnSp>
        <p:nvCxnSpPr>
          <p:cNvPr id="7" name="直接连接符 6"/>
          <p:cNvCxnSpPr/>
          <p:nvPr/>
        </p:nvCxnSpPr>
        <p:spPr>
          <a:xfrm>
            <a:off x="11204574" y="811101"/>
            <a:ext cx="1" cy="6020594"/>
          </a:xfrm>
          <a:prstGeom prst="line">
            <a:avLst/>
          </a:prstGeom>
          <a:noFill/>
          <a:ln w="38100" cap="flat" cmpd="sng" algn="ctr">
            <a:solidFill>
              <a:schemeClr val="bg1">
                <a:lumMod val="50000"/>
              </a:schemeClr>
            </a:solidFill>
            <a:prstDash val="solid"/>
            <a:miter lim="800000"/>
          </a:ln>
          <a:effectLst/>
        </p:spPr>
      </p:cxnSp>
      <p:sp>
        <p:nvSpPr>
          <p:cNvPr id="8" name="矩形 7"/>
          <p:cNvSpPr/>
          <p:nvPr/>
        </p:nvSpPr>
        <p:spPr>
          <a:xfrm>
            <a:off x="0" y="5791994"/>
            <a:ext cx="12209236" cy="106759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flipH="1">
            <a:off x="9069815" y="5515845"/>
            <a:ext cx="3229725" cy="1301644"/>
            <a:chOff x="-8805" y="5407865"/>
            <a:chExt cx="3213509" cy="1301644"/>
          </a:xfrm>
        </p:grpSpPr>
        <p:sp>
          <p:nvSpPr>
            <p:cNvPr id="10" name="矩形 9"/>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灯片编号占位符 19">
            <a:extLst>
              <a:ext uri="{FF2B5EF4-FFF2-40B4-BE49-F238E27FC236}">
                <a16:creationId xmlns:a16="http://schemas.microsoft.com/office/drawing/2014/main" id="{D6CD0BE2-BE9A-4795-AB03-8C66373326A4}"/>
              </a:ext>
            </a:extLst>
          </p:cNvPr>
          <p:cNvSpPr>
            <a:spLocks noGrp="1"/>
          </p:cNvSpPr>
          <p:nvPr>
            <p:ph type="sldNum" sz="quarter" idx="12"/>
          </p:nvPr>
        </p:nvSpPr>
        <p:spPr/>
        <p:txBody>
          <a:bodyPr/>
          <a:lstStyle/>
          <a:p>
            <a:fld id="{B6F15528-21DE-4FAA-801E-634DDDAF4B2B}" type="slidenum">
              <a:rPr lang="en-US" smtClean="0"/>
              <a:t>284</a:t>
            </a:fld>
            <a:endParaRPr lang="en-US" dirty="0"/>
          </a:p>
        </p:txBody>
      </p:sp>
      <p:sp>
        <p:nvSpPr>
          <p:cNvPr id="21" name="灯片编号占位符 8">
            <a:extLst>
              <a:ext uri="{FF2B5EF4-FFF2-40B4-BE49-F238E27FC236}">
                <a16:creationId xmlns:a16="http://schemas.microsoft.com/office/drawing/2014/main" id="{043D0E0D-6D5B-43F2-9BF9-1D16BCA50666}"/>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284</a:t>
            </a:fld>
            <a:endParaRPr kumimoji="0" lang="en-US" altLang="zh-CN" sz="1800" dirty="0">
              <a:latin typeface="Times New Roman" panose="02020603050405020304" pitchFamily="18" charset="0"/>
            </a:endParaRPr>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3.4.2 </a:t>
            </a:r>
            <a:r>
              <a:rPr lang="zh-CN" altLang="zh-CN" dirty="0"/>
              <a:t>软件产品</a:t>
            </a:r>
            <a:r>
              <a:rPr lang="zh-CN" altLang="en-US" dirty="0"/>
              <a:t>营销</a:t>
            </a:r>
          </a:p>
        </p:txBody>
      </p:sp>
      <p:sp>
        <p:nvSpPr>
          <p:cNvPr id="4" name="内容占位符 3"/>
          <p:cNvSpPr>
            <a:spLocks noGrp="1"/>
          </p:cNvSpPr>
          <p:nvPr>
            <p:ph idx="13"/>
          </p:nvPr>
        </p:nvSpPr>
        <p:spPr>
          <a:xfrm>
            <a:off x="871696" y="1219994"/>
            <a:ext cx="10747058" cy="464458"/>
          </a:xfrm>
        </p:spPr>
        <p:txBody>
          <a:bodyPr>
            <a:noAutofit/>
          </a:bodyPr>
          <a:lstStyle/>
          <a:p>
            <a:r>
              <a:rPr lang="en-US" altLang="zh-CN" sz="2400" b="1" dirty="0"/>
              <a:t>4. </a:t>
            </a:r>
            <a:r>
              <a:rPr lang="zh-CN" altLang="zh-CN" sz="2400" b="1" dirty="0"/>
              <a:t>软件产品的促销策略</a:t>
            </a:r>
            <a:r>
              <a:rPr lang="zh-CN" altLang="en-US" sz="2400" b="1" dirty="0"/>
              <a:t>确定</a:t>
            </a:r>
          </a:p>
        </p:txBody>
      </p:sp>
      <p:sp>
        <p:nvSpPr>
          <p:cNvPr id="5" name="Rectangle 3"/>
          <p:cNvSpPr>
            <a:spLocks noChangeArrowheads="1"/>
          </p:cNvSpPr>
          <p:nvPr/>
        </p:nvSpPr>
        <p:spPr bwMode="auto">
          <a:xfrm>
            <a:off x="5411788" y="2578894"/>
            <a:ext cx="3790950" cy="1046163"/>
          </a:xfrm>
          <a:prstGeom prst="rect">
            <a:avLst/>
          </a:prstGeom>
          <a:solidFill>
            <a:srgbClr val="1157AB"/>
          </a:solidFill>
          <a:ln>
            <a:noFill/>
          </a:ln>
          <a:effectLst>
            <a:outerShdw dist="35921" dir="2700000" algn="ctr" rotWithShape="0">
              <a:schemeClr val="bg2"/>
            </a:outerShdw>
          </a:effectLst>
        </p:spPr>
        <p:txBody>
          <a:bodyPr lIns="0" tIns="0" rIns="0" bIns="0" anchor="ctr">
            <a:spAutoFit/>
          </a:bodyPr>
          <a:lstStyle/>
          <a:p>
            <a:endParaRPr lang="zh-CN" altLang="en-US"/>
          </a:p>
        </p:txBody>
      </p:sp>
      <p:sp>
        <p:nvSpPr>
          <p:cNvPr id="6" name="Rectangle 4"/>
          <p:cNvSpPr>
            <a:spLocks noChangeArrowheads="1"/>
          </p:cNvSpPr>
          <p:nvPr/>
        </p:nvSpPr>
        <p:spPr bwMode="auto">
          <a:xfrm>
            <a:off x="6118225" y="3961607"/>
            <a:ext cx="3790950" cy="1046162"/>
          </a:xfrm>
          <a:prstGeom prst="rect">
            <a:avLst/>
          </a:prstGeom>
          <a:solidFill>
            <a:srgbClr val="1157AB"/>
          </a:solidFill>
          <a:ln>
            <a:noFill/>
          </a:ln>
          <a:effectLst>
            <a:outerShdw dist="35921" dir="2700000" algn="ctr" rotWithShape="0">
              <a:schemeClr val="bg2"/>
            </a:outerShdw>
          </a:effectLst>
        </p:spPr>
        <p:txBody>
          <a:bodyPr lIns="0" tIns="0" rIns="0" bIns="0" anchor="ctr">
            <a:spAutoFit/>
          </a:bodyPr>
          <a:lstStyle/>
          <a:p>
            <a:endParaRPr lang="zh-CN" altLang="en-US"/>
          </a:p>
        </p:txBody>
      </p:sp>
      <p:sp>
        <p:nvSpPr>
          <p:cNvPr id="7" name="Rectangle 5"/>
          <p:cNvSpPr>
            <a:spLocks noChangeArrowheads="1"/>
          </p:cNvSpPr>
          <p:nvPr/>
        </p:nvSpPr>
        <p:spPr bwMode="auto">
          <a:xfrm>
            <a:off x="6824663" y="5344319"/>
            <a:ext cx="3790950" cy="1046163"/>
          </a:xfrm>
          <a:prstGeom prst="rect">
            <a:avLst/>
          </a:prstGeom>
          <a:solidFill>
            <a:srgbClr val="1157AB"/>
          </a:solidFill>
          <a:ln>
            <a:noFill/>
          </a:ln>
          <a:effectLst>
            <a:outerShdw dist="35921" dir="2700000" algn="ctr" rotWithShape="0">
              <a:schemeClr val="bg2"/>
            </a:outerShdw>
          </a:effectLst>
        </p:spPr>
        <p:txBody>
          <a:bodyPr lIns="0" tIns="0" rIns="0" bIns="0" anchor="ctr">
            <a:spAutoFit/>
          </a:bodyPr>
          <a:lstStyle/>
          <a:p>
            <a:endParaRPr lang="zh-CN" altLang="en-US"/>
          </a:p>
        </p:txBody>
      </p:sp>
      <p:sp>
        <p:nvSpPr>
          <p:cNvPr id="8" name="Freeform 6"/>
          <p:cNvSpPr/>
          <p:nvPr/>
        </p:nvSpPr>
        <p:spPr bwMode="auto">
          <a:xfrm>
            <a:off x="4170363" y="2582069"/>
            <a:ext cx="2790825" cy="3819525"/>
          </a:xfrm>
          <a:custGeom>
            <a:avLst/>
            <a:gdLst>
              <a:gd name="T0" fmla="*/ 0 w 1905"/>
              <a:gd name="T1" fmla="*/ 0 h 2406"/>
              <a:gd name="T2" fmla="*/ 0 w 1905"/>
              <a:gd name="T3" fmla="*/ 2235 h 2406"/>
              <a:gd name="T4" fmla="*/ 1614 w 1905"/>
              <a:gd name="T5" fmla="*/ 2235 h 2406"/>
              <a:gd name="T6" fmla="*/ 1614 w 1905"/>
              <a:gd name="T7" fmla="*/ 2406 h 2406"/>
              <a:gd name="T8" fmla="*/ 1905 w 1905"/>
              <a:gd name="T9" fmla="*/ 2073 h 2406"/>
              <a:gd name="T10" fmla="*/ 1614 w 1905"/>
              <a:gd name="T11" fmla="*/ 1740 h 2406"/>
              <a:gd name="T12" fmla="*/ 1614 w 1905"/>
              <a:gd name="T13" fmla="*/ 1905 h 2406"/>
              <a:gd name="T14" fmla="*/ 384 w 1905"/>
              <a:gd name="T15" fmla="*/ 1905 h 2406"/>
              <a:gd name="T16" fmla="*/ 384 w 1905"/>
              <a:gd name="T17" fmla="*/ 0 h 2406"/>
              <a:gd name="T18" fmla="*/ 0 w 1905"/>
              <a:gd name="T19" fmla="*/ 0 h 2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05" h="2406">
                <a:moveTo>
                  <a:pt x="0" y="0"/>
                </a:moveTo>
                <a:lnTo>
                  <a:pt x="0" y="2235"/>
                </a:lnTo>
                <a:lnTo>
                  <a:pt x="1614" y="2235"/>
                </a:lnTo>
                <a:lnTo>
                  <a:pt x="1614" y="2406"/>
                </a:lnTo>
                <a:lnTo>
                  <a:pt x="1905" y="2073"/>
                </a:lnTo>
                <a:lnTo>
                  <a:pt x="1614" y="1740"/>
                </a:lnTo>
                <a:lnTo>
                  <a:pt x="1614" y="1905"/>
                </a:lnTo>
                <a:lnTo>
                  <a:pt x="384" y="1905"/>
                </a:lnTo>
                <a:lnTo>
                  <a:pt x="384" y="0"/>
                </a:lnTo>
                <a:lnTo>
                  <a:pt x="0" y="0"/>
                </a:lnTo>
                <a:close/>
              </a:path>
            </a:pathLst>
          </a:custGeom>
          <a:solidFill>
            <a:schemeClr val="bg1"/>
          </a:solidFill>
          <a:ln w="25400" cap="flat" cmpd="sng">
            <a:solidFill>
              <a:schemeClr val="tx1"/>
            </a:solidFill>
            <a:prstDash val="solid"/>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sp>
        <p:nvSpPr>
          <p:cNvPr id="9" name="Freeform 7"/>
          <p:cNvSpPr/>
          <p:nvPr/>
        </p:nvSpPr>
        <p:spPr bwMode="auto">
          <a:xfrm>
            <a:off x="3452813" y="2582069"/>
            <a:ext cx="2792412" cy="2433638"/>
          </a:xfrm>
          <a:custGeom>
            <a:avLst/>
            <a:gdLst>
              <a:gd name="T0" fmla="*/ 0 w 1905"/>
              <a:gd name="T1" fmla="*/ 0 h 1533"/>
              <a:gd name="T2" fmla="*/ 0 w 1905"/>
              <a:gd name="T3" fmla="*/ 1362 h 1533"/>
              <a:gd name="T4" fmla="*/ 1614 w 1905"/>
              <a:gd name="T5" fmla="*/ 1362 h 1533"/>
              <a:gd name="T6" fmla="*/ 1614 w 1905"/>
              <a:gd name="T7" fmla="*/ 1533 h 1533"/>
              <a:gd name="T8" fmla="*/ 1905 w 1905"/>
              <a:gd name="T9" fmla="*/ 1200 h 1533"/>
              <a:gd name="T10" fmla="*/ 1614 w 1905"/>
              <a:gd name="T11" fmla="*/ 867 h 1533"/>
              <a:gd name="T12" fmla="*/ 1614 w 1905"/>
              <a:gd name="T13" fmla="*/ 1032 h 1533"/>
              <a:gd name="T14" fmla="*/ 384 w 1905"/>
              <a:gd name="T15" fmla="*/ 1032 h 1533"/>
              <a:gd name="T16" fmla="*/ 384 w 1905"/>
              <a:gd name="T17" fmla="*/ 0 h 1533"/>
              <a:gd name="T18" fmla="*/ 0 w 1905"/>
              <a:gd name="T19" fmla="*/ 0 h 1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05" h="1533">
                <a:moveTo>
                  <a:pt x="0" y="0"/>
                </a:moveTo>
                <a:lnTo>
                  <a:pt x="0" y="1362"/>
                </a:lnTo>
                <a:lnTo>
                  <a:pt x="1614" y="1362"/>
                </a:lnTo>
                <a:lnTo>
                  <a:pt x="1614" y="1533"/>
                </a:lnTo>
                <a:lnTo>
                  <a:pt x="1905" y="1200"/>
                </a:lnTo>
                <a:lnTo>
                  <a:pt x="1614" y="867"/>
                </a:lnTo>
                <a:lnTo>
                  <a:pt x="1614" y="1032"/>
                </a:lnTo>
                <a:lnTo>
                  <a:pt x="384" y="1032"/>
                </a:lnTo>
                <a:lnTo>
                  <a:pt x="384" y="0"/>
                </a:lnTo>
                <a:lnTo>
                  <a:pt x="0" y="0"/>
                </a:lnTo>
                <a:close/>
              </a:path>
            </a:pathLst>
          </a:custGeom>
          <a:solidFill>
            <a:schemeClr val="bg1"/>
          </a:solidFill>
          <a:ln w="25400" cap="flat" cmpd="sng">
            <a:solidFill>
              <a:schemeClr val="tx1"/>
            </a:solidFill>
            <a:prstDash val="solid"/>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sp>
        <p:nvSpPr>
          <p:cNvPr id="10" name="Freeform 8"/>
          <p:cNvSpPr/>
          <p:nvPr/>
        </p:nvSpPr>
        <p:spPr bwMode="auto">
          <a:xfrm>
            <a:off x="2746375" y="2577307"/>
            <a:ext cx="2790825" cy="1057275"/>
          </a:xfrm>
          <a:custGeom>
            <a:avLst/>
            <a:gdLst>
              <a:gd name="T0" fmla="*/ 0 w 1905"/>
              <a:gd name="T1" fmla="*/ 3 h 666"/>
              <a:gd name="T2" fmla="*/ 0 w 1905"/>
              <a:gd name="T3" fmla="*/ 495 h 666"/>
              <a:gd name="T4" fmla="*/ 1614 w 1905"/>
              <a:gd name="T5" fmla="*/ 495 h 666"/>
              <a:gd name="T6" fmla="*/ 1614 w 1905"/>
              <a:gd name="T7" fmla="*/ 666 h 666"/>
              <a:gd name="T8" fmla="*/ 1905 w 1905"/>
              <a:gd name="T9" fmla="*/ 333 h 666"/>
              <a:gd name="T10" fmla="*/ 1614 w 1905"/>
              <a:gd name="T11" fmla="*/ 0 h 666"/>
              <a:gd name="T12" fmla="*/ 1614 w 1905"/>
              <a:gd name="T13" fmla="*/ 165 h 666"/>
              <a:gd name="T14" fmla="*/ 384 w 1905"/>
              <a:gd name="T15" fmla="*/ 165 h 666"/>
              <a:gd name="T16" fmla="*/ 384 w 1905"/>
              <a:gd name="T17" fmla="*/ 3 h 666"/>
              <a:gd name="T18" fmla="*/ 0 w 1905"/>
              <a:gd name="T19" fmla="*/ 3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05" h="666">
                <a:moveTo>
                  <a:pt x="0" y="3"/>
                </a:moveTo>
                <a:lnTo>
                  <a:pt x="0" y="495"/>
                </a:lnTo>
                <a:lnTo>
                  <a:pt x="1614" y="495"/>
                </a:lnTo>
                <a:lnTo>
                  <a:pt x="1614" y="666"/>
                </a:lnTo>
                <a:lnTo>
                  <a:pt x="1905" y="333"/>
                </a:lnTo>
                <a:lnTo>
                  <a:pt x="1614" y="0"/>
                </a:lnTo>
                <a:lnTo>
                  <a:pt x="1614" y="165"/>
                </a:lnTo>
                <a:lnTo>
                  <a:pt x="384" y="165"/>
                </a:lnTo>
                <a:lnTo>
                  <a:pt x="384" y="3"/>
                </a:lnTo>
                <a:lnTo>
                  <a:pt x="0" y="3"/>
                </a:lnTo>
                <a:close/>
              </a:path>
            </a:pathLst>
          </a:custGeom>
          <a:solidFill>
            <a:schemeClr val="bg1"/>
          </a:solidFill>
          <a:ln w="25400" cap="flat" cmpd="sng">
            <a:solidFill>
              <a:schemeClr val="tx1"/>
            </a:solidFill>
            <a:prstDash val="solid"/>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sp>
        <p:nvSpPr>
          <p:cNvPr id="11" name="Text Box 9"/>
          <p:cNvSpPr txBox="1">
            <a:spLocks noChangeArrowheads="1"/>
          </p:cNvSpPr>
          <p:nvPr/>
        </p:nvSpPr>
        <p:spPr bwMode="auto">
          <a:xfrm>
            <a:off x="5575300" y="2886533"/>
            <a:ext cx="346075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p>
            <a:pPr algn="ctr" eaLnBrk="0" hangingPunct="0"/>
            <a:r>
              <a:rPr lang="zh-CN" altLang="zh-CN" sz="2800" dirty="0">
                <a:solidFill>
                  <a:schemeClr val="bg1"/>
                </a:solidFill>
              </a:rPr>
              <a:t>品牌促销</a:t>
            </a:r>
            <a:endParaRPr kumimoji="1" lang="en-US" altLang="zh-CN" sz="2800" b="1" dirty="0">
              <a:solidFill>
                <a:schemeClr val="bg1"/>
              </a:solidFill>
            </a:endParaRPr>
          </a:p>
        </p:txBody>
      </p:sp>
      <p:sp>
        <p:nvSpPr>
          <p:cNvPr id="12" name="Text Box 10"/>
          <p:cNvSpPr txBox="1">
            <a:spLocks noChangeArrowheads="1"/>
          </p:cNvSpPr>
          <p:nvPr/>
        </p:nvSpPr>
        <p:spPr bwMode="auto">
          <a:xfrm>
            <a:off x="6284913" y="4269245"/>
            <a:ext cx="346075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defPPr>
              <a:defRPr lang="en-US"/>
            </a:defPPr>
            <a:lvl1pPr algn="ctr" eaLnBrk="0" hangingPunct="0">
              <a:defRPr sz="2800">
                <a:solidFill>
                  <a:schemeClr val="bg1"/>
                </a:solidFill>
              </a:defRPr>
            </a:lvl1pPr>
          </a:lstStyle>
          <a:p>
            <a:r>
              <a:rPr lang="zh-CN" altLang="zh-CN" dirty="0"/>
              <a:t>教育促销</a:t>
            </a:r>
            <a:endParaRPr lang="en-US" altLang="zh-CN" dirty="0"/>
          </a:p>
        </p:txBody>
      </p:sp>
      <p:sp>
        <p:nvSpPr>
          <p:cNvPr id="13" name="Text Box 11"/>
          <p:cNvSpPr txBox="1">
            <a:spLocks noChangeArrowheads="1"/>
          </p:cNvSpPr>
          <p:nvPr/>
        </p:nvSpPr>
        <p:spPr bwMode="auto">
          <a:xfrm>
            <a:off x="6991350" y="5653545"/>
            <a:ext cx="346075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defPPr>
              <a:defRPr lang="en-US"/>
            </a:defPPr>
            <a:lvl1pPr algn="ctr" eaLnBrk="0" hangingPunct="0">
              <a:defRPr sz="2800">
                <a:solidFill>
                  <a:schemeClr val="bg1"/>
                </a:solidFill>
              </a:defRPr>
            </a:lvl1pPr>
          </a:lstStyle>
          <a:p>
            <a:r>
              <a:rPr lang="zh-CN" altLang="zh-CN" dirty="0"/>
              <a:t>人员促销</a:t>
            </a:r>
            <a:endParaRPr lang="en-US" altLang="zh-CN" dirty="0"/>
          </a:p>
        </p:txBody>
      </p:sp>
      <p:sp>
        <p:nvSpPr>
          <p:cNvPr id="14" name="Rectangle 12"/>
          <p:cNvSpPr>
            <a:spLocks noChangeArrowheads="1"/>
          </p:cNvSpPr>
          <p:nvPr/>
        </p:nvSpPr>
        <p:spPr bwMode="auto">
          <a:xfrm>
            <a:off x="2892425" y="2447132"/>
            <a:ext cx="260350" cy="282575"/>
          </a:xfrm>
          <a:prstGeom prst="rect">
            <a:avLst/>
          </a:prstGeom>
          <a:solidFill>
            <a:schemeClr val="hlink"/>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pPr eaLnBrk="0" hangingPunct="0"/>
            <a:r>
              <a:rPr kumimoji="1" lang="en-US" altLang="zh-CN" sz="1200" b="1">
                <a:solidFill>
                  <a:schemeClr val="bg1"/>
                </a:solidFill>
              </a:rPr>
              <a:t>1</a:t>
            </a:r>
            <a:endParaRPr kumimoji="1" lang="en-US" altLang="zh-CN" b="1">
              <a:solidFill>
                <a:srgbClr val="000000"/>
              </a:solidFill>
            </a:endParaRPr>
          </a:p>
        </p:txBody>
      </p:sp>
      <p:sp>
        <p:nvSpPr>
          <p:cNvPr id="15" name="Rectangle 13"/>
          <p:cNvSpPr>
            <a:spLocks noChangeArrowheads="1"/>
          </p:cNvSpPr>
          <p:nvPr/>
        </p:nvSpPr>
        <p:spPr bwMode="auto">
          <a:xfrm>
            <a:off x="3597275" y="2447132"/>
            <a:ext cx="260350" cy="282575"/>
          </a:xfrm>
          <a:prstGeom prst="rect">
            <a:avLst/>
          </a:prstGeom>
          <a:solidFill>
            <a:schemeClr val="hlink"/>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pPr eaLnBrk="0" hangingPunct="0"/>
            <a:r>
              <a:rPr kumimoji="1" lang="en-US" altLang="zh-CN" sz="1200" b="1">
                <a:solidFill>
                  <a:schemeClr val="bg1"/>
                </a:solidFill>
              </a:rPr>
              <a:t>2</a:t>
            </a:r>
            <a:endParaRPr kumimoji="1" lang="en-US" altLang="zh-CN" b="1">
              <a:solidFill>
                <a:srgbClr val="000000"/>
              </a:solidFill>
            </a:endParaRPr>
          </a:p>
        </p:txBody>
      </p:sp>
      <p:sp>
        <p:nvSpPr>
          <p:cNvPr id="16" name="Rectangle 14"/>
          <p:cNvSpPr>
            <a:spLocks noChangeArrowheads="1"/>
          </p:cNvSpPr>
          <p:nvPr/>
        </p:nvSpPr>
        <p:spPr bwMode="auto">
          <a:xfrm>
            <a:off x="4308475" y="2447132"/>
            <a:ext cx="260350" cy="282575"/>
          </a:xfrm>
          <a:prstGeom prst="rect">
            <a:avLst/>
          </a:prstGeom>
          <a:solidFill>
            <a:schemeClr val="hlink"/>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pPr eaLnBrk="0" hangingPunct="0"/>
            <a:r>
              <a:rPr kumimoji="1" lang="en-US" altLang="zh-CN" sz="1200" b="1">
                <a:solidFill>
                  <a:schemeClr val="bg1"/>
                </a:solidFill>
              </a:rPr>
              <a:t>3</a:t>
            </a:r>
            <a:endParaRPr kumimoji="1" lang="en-US" altLang="zh-CN" b="1">
              <a:solidFill>
                <a:srgbClr val="000000"/>
              </a:solidFill>
            </a:endParaRPr>
          </a:p>
        </p:txBody>
      </p:sp>
      <p:sp>
        <p:nvSpPr>
          <p:cNvPr id="17" name="灯片编号占位符 16">
            <a:extLst>
              <a:ext uri="{FF2B5EF4-FFF2-40B4-BE49-F238E27FC236}">
                <a16:creationId xmlns:a16="http://schemas.microsoft.com/office/drawing/2014/main" id="{35F1A075-CF76-4472-93A4-1A8563037404}"/>
              </a:ext>
            </a:extLst>
          </p:cNvPr>
          <p:cNvSpPr>
            <a:spLocks noGrp="1"/>
          </p:cNvSpPr>
          <p:nvPr>
            <p:ph type="sldNum" sz="quarter" idx="12"/>
          </p:nvPr>
        </p:nvSpPr>
        <p:spPr/>
        <p:txBody>
          <a:bodyPr/>
          <a:lstStyle/>
          <a:p>
            <a:fld id="{B6F15528-21DE-4FAA-801E-634DDDAF4B2B}" type="slidenum">
              <a:rPr lang="en-US" smtClean="0"/>
              <a:t>285</a:t>
            </a:fld>
            <a:endParaRPr lang="en-US" dirty="0"/>
          </a:p>
        </p:txBody>
      </p:sp>
      <p:sp>
        <p:nvSpPr>
          <p:cNvPr id="18" name="灯片编号占位符 8">
            <a:extLst>
              <a:ext uri="{FF2B5EF4-FFF2-40B4-BE49-F238E27FC236}">
                <a16:creationId xmlns:a16="http://schemas.microsoft.com/office/drawing/2014/main" id="{BCF714DC-E85D-4600-A735-CDC95047AC45}"/>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285</a:t>
            </a:fld>
            <a:endParaRPr kumimoji="0" lang="en-US" altLang="zh-CN" sz="1800" dirty="0">
              <a:latin typeface="Times New Roman" panose="02020603050405020304" pitchFamily="18" charset="0"/>
            </a:endParaRPr>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dirty="0"/>
              <a:t>3.4.2 </a:t>
            </a:r>
            <a:r>
              <a:rPr lang="zh-CN" altLang="zh-CN" sz="2400" dirty="0"/>
              <a:t>软件产品</a:t>
            </a:r>
            <a:r>
              <a:rPr lang="zh-CN" altLang="en-US" sz="2400" dirty="0"/>
              <a:t>营销</a:t>
            </a:r>
            <a:endParaRPr lang="zh-CN" altLang="en-US" dirty="0"/>
          </a:p>
        </p:txBody>
      </p:sp>
      <p:sp>
        <p:nvSpPr>
          <p:cNvPr id="10" name="内容占位符 4"/>
          <p:cNvSpPr txBox="1"/>
          <p:nvPr/>
        </p:nvSpPr>
        <p:spPr>
          <a:xfrm>
            <a:off x="-81569" y="6249194"/>
            <a:ext cx="12209087" cy="45719"/>
          </a:xfrm>
          <a:prstGeom prst="rect">
            <a:avLst/>
          </a:prstGeom>
          <a:solidFill>
            <a:srgbClr val="74B836"/>
          </a:solidFill>
        </p:spPr>
        <p:txBody>
          <a:bodyPr>
            <a:normAutofit fontScale="25000" lnSpcReduction="20000"/>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None/>
            </a:pPr>
            <a:endParaRPr lang="zh-CN" altLang="en-US" b="1" dirty="0">
              <a:solidFill>
                <a:schemeClr val="bg1"/>
              </a:solidFill>
            </a:endParaRPr>
          </a:p>
        </p:txBody>
      </p:sp>
      <p:sp>
        <p:nvSpPr>
          <p:cNvPr id="6" name="Freeform 10"/>
          <p:cNvSpPr>
            <a:spLocks noEditPoints="1"/>
          </p:cNvSpPr>
          <p:nvPr/>
        </p:nvSpPr>
        <p:spPr bwMode="auto">
          <a:xfrm>
            <a:off x="8747419" y="2439194"/>
            <a:ext cx="965200" cy="1300163"/>
          </a:xfrm>
          <a:custGeom>
            <a:avLst/>
            <a:gdLst>
              <a:gd name="T0" fmla="*/ 55 w 109"/>
              <a:gd name="T1" fmla="*/ 0 h 145"/>
              <a:gd name="T2" fmla="*/ 0 w 109"/>
              <a:gd name="T3" fmla="*/ 54 h 145"/>
              <a:gd name="T4" fmla="*/ 55 w 109"/>
              <a:gd name="T5" fmla="*/ 145 h 145"/>
              <a:gd name="T6" fmla="*/ 109 w 109"/>
              <a:gd name="T7" fmla="*/ 54 h 145"/>
              <a:gd name="T8" fmla="*/ 55 w 109"/>
              <a:gd name="T9" fmla="*/ 0 h 145"/>
              <a:gd name="T10" fmla="*/ 55 w 109"/>
              <a:gd name="T11" fmla="*/ 97 h 145"/>
              <a:gd name="T12" fmla="*/ 10 w 109"/>
              <a:gd name="T13" fmla="*/ 53 h 145"/>
              <a:gd name="T14" fmla="*/ 55 w 109"/>
              <a:gd name="T15" fmla="*/ 8 h 145"/>
              <a:gd name="T16" fmla="*/ 99 w 109"/>
              <a:gd name="T17" fmla="*/ 53 h 145"/>
              <a:gd name="T18" fmla="*/ 55 w 109"/>
              <a:gd name="T19" fmla="*/ 9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45">
                <a:moveTo>
                  <a:pt x="55" y="0"/>
                </a:moveTo>
                <a:cubicBezTo>
                  <a:pt x="25" y="0"/>
                  <a:pt x="0" y="24"/>
                  <a:pt x="0" y="54"/>
                </a:cubicBezTo>
                <a:cubicBezTo>
                  <a:pt x="0" y="99"/>
                  <a:pt x="55" y="145"/>
                  <a:pt x="55" y="145"/>
                </a:cubicBezTo>
                <a:cubicBezTo>
                  <a:pt x="55" y="145"/>
                  <a:pt x="109" y="99"/>
                  <a:pt x="109" y="54"/>
                </a:cubicBezTo>
                <a:cubicBezTo>
                  <a:pt x="109" y="24"/>
                  <a:pt x="85" y="0"/>
                  <a:pt x="55" y="0"/>
                </a:cubicBezTo>
                <a:close/>
                <a:moveTo>
                  <a:pt x="55" y="97"/>
                </a:moveTo>
                <a:cubicBezTo>
                  <a:pt x="30" y="97"/>
                  <a:pt x="10" y="77"/>
                  <a:pt x="10" y="53"/>
                </a:cubicBezTo>
                <a:cubicBezTo>
                  <a:pt x="10" y="28"/>
                  <a:pt x="30" y="8"/>
                  <a:pt x="55" y="8"/>
                </a:cubicBezTo>
                <a:cubicBezTo>
                  <a:pt x="79" y="8"/>
                  <a:pt x="99" y="28"/>
                  <a:pt x="99" y="53"/>
                </a:cubicBezTo>
                <a:cubicBezTo>
                  <a:pt x="99" y="77"/>
                  <a:pt x="79" y="97"/>
                  <a:pt x="55" y="97"/>
                </a:cubicBezTo>
                <a:close/>
              </a:path>
            </a:pathLst>
          </a:custGeom>
          <a:solidFill>
            <a:srgbClr val="A2B932"/>
          </a:solidFill>
          <a:ln>
            <a:noFill/>
          </a:ln>
        </p:spPr>
        <p:txBody>
          <a:bodyPr vert="horz" wrap="square" lIns="91440" tIns="45720" rIns="91440" bIns="45720" numCol="1" anchor="t" anchorCtr="0" compatLnSpc="1"/>
          <a:lstStyle/>
          <a:p>
            <a:endParaRPr lang="zh-CN" altLang="en-US"/>
          </a:p>
        </p:txBody>
      </p:sp>
      <p:sp>
        <p:nvSpPr>
          <p:cNvPr id="7" name="Freeform 14"/>
          <p:cNvSpPr>
            <a:spLocks noEditPoints="1"/>
          </p:cNvSpPr>
          <p:nvPr/>
        </p:nvSpPr>
        <p:spPr bwMode="auto">
          <a:xfrm>
            <a:off x="5623219" y="2466087"/>
            <a:ext cx="965200" cy="1300163"/>
          </a:xfrm>
          <a:custGeom>
            <a:avLst/>
            <a:gdLst>
              <a:gd name="T0" fmla="*/ 54 w 109"/>
              <a:gd name="T1" fmla="*/ 0 h 145"/>
              <a:gd name="T2" fmla="*/ 0 w 109"/>
              <a:gd name="T3" fmla="*/ 54 h 145"/>
              <a:gd name="T4" fmla="*/ 54 w 109"/>
              <a:gd name="T5" fmla="*/ 145 h 145"/>
              <a:gd name="T6" fmla="*/ 109 w 109"/>
              <a:gd name="T7" fmla="*/ 54 h 145"/>
              <a:gd name="T8" fmla="*/ 54 w 109"/>
              <a:gd name="T9" fmla="*/ 0 h 145"/>
              <a:gd name="T10" fmla="*/ 54 w 109"/>
              <a:gd name="T11" fmla="*/ 97 h 145"/>
              <a:gd name="T12" fmla="*/ 10 w 109"/>
              <a:gd name="T13" fmla="*/ 53 h 145"/>
              <a:gd name="T14" fmla="*/ 54 w 109"/>
              <a:gd name="T15" fmla="*/ 8 h 145"/>
              <a:gd name="T16" fmla="*/ 99 w 109"/>
              <a:gd name="T17" fmla="*/ 53 h 145"/>
              <a:gd name="T18" fmla="*/ 54 w 109"/>
              <a:gd name="T19" fmla="*/ 9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45">
                <a:moveTo>
                  <a:pt x="54" y="0"/>
                </a:moveTo>
                <a:cubicBezTo>
                  <a:pt x="24" y="0"/>
                  <a:pt x="0" y="24"/>
                  <a:pt x="0" y="54"/>
                </a:cubicBezTo>
                <a:cubicBezTo>
                  <a:pt x="0" y="99"/>
                  <a:pt x="54" y="145"/>
                  <a:pt x="54" y="145"/>
                </a:cubicBezTo>
                <a:cubicBezTo>
                  <a:pt x="54" y="145"/>
                  <a:pt x="109" y="99"/>
                  <a:pt x="109" y="54"/>
                </a:cubicBezTo>
                <a:cubicBezTo>
                  <a:pt x="109" y="24"/>
                  <a:pt x="84" y="0"/>
                  <a:pt x="54" y="0"/>
                </a:cubicBezTo>
                <a:close/>
                <a:moveTo>
                  <a:pt x="54" y="97"/>
                </a:moveTo>
                <a:cubicBezTo>
                  <a:pt x="30" y="97"/>
                  <a:pt x="10" y="77"/>
                  <a:pt x="10" y="53"/>
                </a:cubicBezTo>
                <a:cubicBezTo>
                  <a:pt x="10" y="28"/>
                  <a:pt x="30" y="8"/>
                  <a:pt x="54" y="8"/>
                </a:cubicBezTo>
                <a:cubicBezTo>
                  <a:pt x="79" y="8"/>
                  <a:pt x="99" y="28"/>
                  <a:pt x="99" y="53"/>
                </a:cubicBezTo>
                <a:cubicBezTo>
                  <a:pt x="99" y="77"/>
                  <a:pt x="79" y="97"/>
                  <a:pt x="54" y="97"/>
                </a:cubicBezTo>
                <a:close/>
              </a:path>
            </a:pathLst>
          </a:custGeom>
          <a:solidFill>
            <a:srgbClr val="EBAC07"/>
          </a:solidFill>
          <a:ln>
            <a:noFill/>
          </a:ln>
        </p:spPr>
        <p:txBody>
          <a:bodyPr vert="horz" wrap="square" lIns="91440" tIns="45720" rIns="91440" bIns="45720" numCol="1" anchor="t" anchorCtr="0" compatLnSpc="1"/>
          <a:lstStyle/>
          <a:p>
            <a:endParaRPr lang="zh-CN" altLang="en-US"/>
          </a:p>
        </p:txBody>
      </p:sp>
      <p:sp>
        <p:nvSpPr>
          <p:cNvPr id="8" name="Freeform 18"/>
          <p:cNvSpPr>
            <a:spLocks noEditPoints="1"/>
          </p:cNvSpPr>
          <p:nvPr/>
        </p:nvSpPr>
        <p:spPr bwMode="auto">
          <a:xfrm>
            <a:off x="2397419" y="2500748"/>
            <a:ext cx="957263" cy="1300163"/>
          </a:xfrm>
          <a:custGeom>
            <a:avLst/>
            <a:gdLst>
              <a:gd name="T0" fmla="*/ 54 w 108"/>
              <a:gd name="T1" fmla="*/ 0 h 145"/>
              <a:gd name="T2" fmla="*/ 0 w 108"/>
              <a:gd name="T3" fmla="*/ 54 h 145"/>
              <a:gd name="T4" fmla="*/ 54 w 108"/>
              <a:gd name="T5" fmla="*/ 145 h 145"/>
              <a:gd name="T6" fmla="*/ 108 w 108"/>
              <a:gd name="T7" fmla="*/ 54 h 145"/>
              <a:gd name="T8" fmla="*/ 54 w 108"/>
              <a:gd name="T9" fmla="*/ 0 h 145"/>
              <a:gd name="T10" fmla="*/ 54 w 108"/>
              <a:gd name="T11" fmla="*/ 97 h 145"/>
              <a:gd name="T12" fmla="*/ 9 w 108"/>
              <a:gd name="T13" fmla="*/ 53 h 145"/>
              <a:gd name="T14" fmla="*/ 54 w 108"/>
              <a:gd name="T15" fmla="*/ 8 h 145"/>
              <a:gd name="T16" fmla="*/ 99 w 108"/>
              <a:gd name="T17" fmla="*/ 53 h 145"/>
              <a:gd name="T18" fmla="*/ 54 w 108"/>
              <a:gd name="T19" fmla="*/ 9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45">
                <a:moveTo>
                  <a:pt x="54" y="0"/>
                </a:moveTo>
                <a:cubicBezTo>
                  <a:pt x="24" y="0"/>
                  <a:pt x="0" y="24"/>
                  <a:pt x="0" y="54"/>
                </a:cubicBezTo>
                <a:cubicBezTo>
                  <a:pt x="0" y="99"/>
                  <a:pt x="54" y="145"/>
                  <a:pt x="54" y="145"/>
                </a:cubicBezTo>
                <a:cubicBezTo>
                  <a:pt x="54" y="145"/>
                  <a:pt x="108" y="99"/>
                  <a:pt x="108" y="54"/>
                </a:cubicBezTo>
                <a:cubicBezTo>
                  <a:pt x="108" y="24"/>
                  <a:pt x="84" y="0"/>
                  <a:pt x="54" y="0"/>
                </a:cubicBezTo>
                <a:close/>
                <a:moveTo>
                  <a:pt x="54" y="97"/>
                </a:moveTo>
                <a:cubicBezTo>
                  <a:pt x="29" y="97"/>
                  <a:pt x="9" y="77"/>
                  <a:pt x="9" y="53"/>
                </a:cubicBezTo>
                <a:cubicBezTo>
                  <a:pt x="9" y="28"/>
                  <a:pt x="29" y="8"/>
                  <a:pt x="54" y="8"/>
                </a:cubicBezTo>
                <a:cubicBezTo>
                  <a:pt x="79" y="8"/>
                  <a:pt x="99" y="28"/>
                  <a:pt x="99" y="53"/>
                </a:cubicBezTo>
                <a:cubicBezTo>
                  <a:pt x="99" y="77"/>
                  <a:pt x="79" y="97"/>
                  <a:pt x="54" y="97"/>
                </a:cubicBezTo>
                <a:close/>
              </a:path>
            </a:pathLst>
          </a:custGeom>
          <a:solidFill>
            <a:srgbClr val="F83003"/>
          </a:solidFill>
          <a:ln>
            <a:noFill/>
          </a:ln>
        </p:spPr>
        <p:txBody>
          <a:bodyPr vert="horz" wrap="square" lIns="91440" tIns="45720" rIns="91440" bIns="45720" numCol="1" anchor="t" anchorCtr="0" compatLnSpc="1"/>
          <a:lstStyle/>
          <a:p>
            <a:endParaRPr lang="zh-CN" altLang="en-US"/>
          </a:p>
        </p:txBody>
      </p:sp>
      <p:sp>
        <p:nvSpPr>
          <p:cNvPr id="9" name="Rectangle 23"/>
          <p:cNvSpPr>
            <a:spLocks noChangeArrowheads="1"/>
          </p:cNvSpPr>
          <p:nvPr/>
        </p:nvSpPr>
        <p:spPr bwMode="auto">
          <a:xfrm>
            <a:off x="7699375" y="3876040"/>
            <a:ext cx="3232444" cy="304800"/>
          </a:xfrm>
          <a:prstGeom prst="rect">
            <a:avLst/>
          </a:prstGeom>
          <a:solidFill>
            <a:srgbClr val="A2B932"/>
          </a:solidFill>
          <a:ln>
            <a:noFill/>
          </a:ln>
        </p:spPr>
        <p:txBody>
          <a:bodyPr vert="horz" wrap="square" lIns="91440" tIns="45720" rIns="91440" bIns="45720" numCol="1" anchor="t" anchorCtr="0" compatLnSpc="1"/>
          <a:lstStyle/>
          <a:p>
            <a:endParaRPr lang="zh-CN" altLang="en-US"/>
          </a:p>
        </p:txBody>
      </p:sp>
      <p:sp>
        <p:nvSpPr>
          <p:cNvPr id="13" name="Rectangle 24"/>
          <p:cNvSpPr>
            <a:spLocks noChangeArrowheads="1"/>
          </p:cNvSpPr>
          <p:nvPr/>
        </p:nvSpPr>
        <p:spPr bwMode="auto">
          <a:xfrm>
            <a:off x="4502416" y="3876040"/>
            <a:ext cx="3048022" cy="290494"/>
          </a:xfrm>
          <a:prstGeom prst="rect">
            <a:avLst/>
          </a:prstGeom>
          <a:solidFill>
            <a:srgbClr val="EBAC07"/>
          </a:solidFill>
          <a:ln>
            <a:noFill/>
          </a:ln>
        </p:spPr>
        <p:txBody>
          <a:bodyPr vert="horz" wrap="square" lIns="91440" tIns="45720" rIns="91440" bIns="45720" numCol="1" anchor="t" anchorCtr="0" compatLnSpc="1"/>
          <a:lstStyle/>
          <a:p>
            <a:endParaRPr lang="zh-CN" altLang="en-US"/>
          </a:p>
        </p:txBody>
      </p:sp>
      <p:sp>
        <p:nvSpPr>
          <p:cNvPr id="14" name="Rectangle 25"/>
          <p:cNvSpPr>
            <a:spLocks noChangeArrowheads="1"/>
          </p:cNvSpPr>
          <p:nvPr/>
        </p:nvSpPr>
        <p:spPr bwMode="auto">
          <a:xfrm>
            <a:off x="1205664" y="3876040"/>
            <a:ext cx="3096756" cy="319106"/>
          </a:xfrm>
          <a:prstGeom prst="rect">
            <a:avLst/>
          </a:prstGeom>
          <a:solidFill>
            <a:srgbClr val="F83003"/>
          </a:solidFill>
          <a:ln>
            <a:noFill/>
          </a:ln>
        </p:spPr>
        <p:txBody>
          <a:bodyPr vert="horz" wrap="square" lIns="91440" tIns="45720" rIns="91440" bIns="45720" numCol="1" anchor="t" anchorCtr="0" compatLnSpc="1"/>
          <a:lstStyle/>
          <a:p>
            <a:endParaRPr lang="zh-CN" altLang="en-US"/>
          </a:p>
        </p:txBody>
      </p:sp>
      <p:sp>
        <p:nvSpPr>
          <p:cNvPr id="15" name="文本框 25"/>
          <p:cNvSpPr txBox="1"/>
          <p:nvPr/>
        </p:nvSpPr>
        <p:spPr>
          <a:xfrm>
            <a:off x="2675335" y="2702360"/>
            <a:ext cx="437940" cy="584775"/>
          </a:xfrm>
          <a:prstGeom prst="rect">
            <a:avLst/>
          </a:prstGeom>
          <a:noFill/>
        </p:spPr>
        <p:txBody>
          <a:bodyPr wrap="none" rtlCol="0">
            <a:spAutoFit/>
          </a:bodyPr>
          <a:lstStyle/>
          <a:p>
            <a:pPr algn="ctr"/>
            <a:r>
              <a:rPr lang="en-US" altLang="zh-CN" sz="3200" b="1" dirty="0">
                <a:solidFill>
                  <a:srgbClr val="F83003"/>
                </a:solidFill>
                <a:latin typeface="微软雅黑" panose="020B0503020204020204" pitchFamily="34" charset="-122"/>
                <a:ea typeface="微软雅黑" panose="020B0503020204020204" pitchFamily="34" charset="-122"/>
              </a:rPr>
              <a:t>1</a:t>
            </a:r>
            <a:endParaRPr lang="zh-CN" altLang="en-US" dirty="0">
              <a:solidFill>
                <a:srgbClr val="F83003"/>
              </a:solidFill>
              <a:latin typeface="微软雅黑" panose="020B0503020204020204" pitchFamily="34" charset="-122"/>
              <a:ea typeface="微软雅黑" panose="020B0503020204020204" pitchFamily="34" charset="-122"/>
            </a:endParaRPr>
          </a:p>
        </p:txBody>
      </p:sp>
      <p:sp>
        <p:nvSpPr>
          <p:cNvPr id="16" name="文本框 26"/>
          <p:cNvSpPr txBox="1"/>
          <p:nvPr/>
        </p:nvSpPr>
        <p:spPr>
          <a:xfrm>
            <a:off x="5908292" y="2667699"/>
            <a:ext cx="437940" cy="584775"/>
          </a:xfrm>
          <a:prstGeom prst="rect">
            <a:avLst/>
          </a:prstGeom>
          <a:noFill/>
        </p:spPr>
        <p:txBody>
          <a:bodyPr wrap="none" rtlCol="0">
            <a:spAutoFit/>
          </a:bodyPr>
          <a:lstStyle/>
          <a:p>
            <a:pPr algn="ctr"/>
            <a:r>
              <a:rPr lang="en-US" altLang="zh-CN" sz="3200" b="1" dirty="0">
                <a:solidFill>
                  <a:srgbClr val="EBAC07"/>
                </a:solidFill>
                <a:latin typeface="微软雅黑" panose="020B0503020204020204" pitchFamily="34" charset="-122"/>
                <a:ea typeface="微软雅黑" panose="020B0503020204020204" pitchFamily="34" charset="-122"/>
              </a:rPr>
              <a:t>2</a:t>
            </a:r>
            <a:endParaRPr lang="zh-CN" altLang="en-US" dirty="0">
              <a:solidFill>
                <a:srgbClr val="EBAC07"/>
              </a:solidFill>
              <a:latin typeface="微软雅黑" panose="020B0503020204020204" pitchFamily="34" charset="-122"/>
              <a:ea typeface="微软雅黑" panose="020B0503020204020204" pitchFamily="34" charset="-122"/>
            </a:endParaRPr>
          </a:p>
        </p:txBody>
      </p:sp>
      <p:sp>
        <p:nvSpPr>
          <p:cNvPr id="17" name="文本框 27"/>
          <p:cNvSpPr txBox="1"/>
          <p:nvPr/>
        </p:nvSpPr>
        <p:spPr>
          <a:xfrm>
            <a:off x="9015018" y="2664478"/>
            <a:ext cx="437940" cy="584775"/>
          </a:xfrm>
          <a:prstGeom prst="rect">
            <a:avLst/>
          </a:prstGeom>
          <a:noFill/>
        </p:spPr>
        <p:txBody>
          <a:bodyPr wrap="none" rtlCol="0">
            <a:spAutoFit/>
          </a:bodyPr>
          <a:lstStyle/>
          <a:p>
            <a:pPr algn="ctr"/>
            <a:r>
              <a:rPr lang="en-US" altLang="zh-CN" sz="3200" b="1" dirty="0">
                <a:solidFill>
                  <a:srgbClr val="A2B932"/>
                </a:solidFill>
                <a:latin typeface="微软雅黑" panose="020B0503020204020204" pitchFamily="34" charset="-122"/>
                <a:ea typeface="微软雅黑" panose="020B0503020204020204" pitchFamily="34" charset="-122"/>
              </a:rPr>
              <a:t>3</a:t>
            </a:r>
            <a:endParaRPr lang="zh-CN" altLang="en-US" dirty="0">
              <a:solidFill>
                <a:srgbClr val="A2B932"/>
              </a:solidFill>
              <a:latin typeface="微软雅黑" panose="020B0503020204020204" pitchFamily="34" charset="-122"/>
              <a:ea typeface="微软雅黑" panose="020B0503020204020204" pitchFamily="34" charset="-122"/>
            </a:endParaRPr>
          </a:p>
        </p:txBody>
      </p:sp>
      <p:sp>
        <p:nvSpPr>
          <p:cNvPr id="18" name="文本框 29"/>
          <p:cNvSpPr txBox="1"/>
          <p:nvPr/>
        </p:nvSpPr>
        <p:spPr>
          <a:xfrm>
            <a:off x="1298575" y="4291422"/>
            <a:ext cx="3003845" cy="707886"/>
          </a:xfrm>
          <a:prstGeom prst="rect">
            <a:avLst/>
          </a:prstGeom>
          <a:noFill/>
        </p:spPr>
        <p:txBody>
          <a:bodyPr wrap="square" rtlCol="0">
            <a:spAutoFit/>
          </a:bodyPr>
          <a:lstStyle/>
          <a:p>
            <a:r>
              <a:rPr lang="zh-CN" altLang="zh-CN" sz="2000" dirty="0"/>
              <a:t>挑选专业技术能力强、</a:t>
            </a:r>
            <a:endParaRPr lang="en-US" altLang="zh-CN" sz="2000" dirty="0"/>
          </a:p>
          <a:p>
            <a:r>
              <a:rPr lang="zh-CN" altLang="zh-CN" sz="2000" dirty="0"/>
              <a:t>个人素质高的促销人员</a:t>
            </a:r>
            <a:endParaRPr lang="zh-CN" altLang="en-US" sz="2000" dirty="0"/>
          </a:p>
        </p:txBody>
      </p:sp>
      <p:sp>
        <p:nvSpPr>
          <p:cNvPr id="19" name="文本框 31"/>
          <p:cNvSpPr txBox="1"/>
          <p:nvPr/>
        </p:nvSpPr>
        <p:spPr>
          <a:xfrm>
            <a:off x="4651375" y="4291422"/>
            <a:ext cx="2743200" cy="1631216"/>
          </a:xfrm>
          <a:prstGeom prst="rect">
            <a:avLst/>
          </a:prstGeom>
          <a:noFill/>
        </p:spPr>
        <p:txBody>
          <a:bodyPr wrap="square" rtlCol="0">
            <a:spAutoFit/>
          </a:bodyPr>
          <a:lstStyle/>
          <a:p>
            <a:r>
              <a:rPr lang="zh-CN" altLang="zh-CN" sz="2000" dirty="0"/>
              <a:t>要根据目标市场的特点、产品特点等情况，对促销人员进行资源、促销区域、促销时间等合理分配</a:t>
            </a:r>
            <a:endParaRPr lang="zh-CN" altLang="en-US" sz="2000" dirty="0"/>
          </a:p>
        </p:txBody>
      </p:sp>
      <p:sp>
        <p:nvSpPr>
          <p:cNvPr id="20" name="文本框 32"/>
          <p:cNvSpPr txBox="1"/>
          <p:nvPr/>
        </p:nvSpPr>
        <p:spPr>
          <a:xfrm>
            <a:off x="7914880" y="4291422"/>
            <a:ext cx="2885561" cy="1015663"/>
          </a:xfrm>
          <a:prstGeom prst="rect">
            <a:avLst/>
          </a:prstGeom>
          <a:noFill/>
        </p:spPr>
        <p:txBody>
          <a:bodyPr wrap="square" rtlCol="0">
            <a:spAutoFit/>
          </a:bodyPr>
          <a:lstStyle/>
          <a:p>
            <a:r>
              <a:rPr lang="zh-CN" altLang="zh-CN" sz="2000" dirty="0"/>
              <a:t>要对促销人员实施有效的管理与激励，以确保促销目标的实现</a:t>
            </a:r>
            <a:endParaRPr lang="zh-CN" altLang="en-US" sz="2000" dirty="0"/>
          </a:p>
        </p:txBody>
      </p:sp>
      <p:sp>
        <p:nvSpPr>
          <p:cNvPr id="21" name="内容占位符 3"/>
          <p:cNvSpPr>
            <a:spLocks noGrp="1"/>
          </p:cNvSpPr>
          <p:nvPr>
            <p:ph idx="4294967295"/>
          </p:nvPr>
        </p:nvSpPr>
        <p:spPr>
          <a:xfrm>
            <a:off x="841375" y="1143794"/>
            <a:ext cx="10747058" cy="464458"/>
          </a:xfrm>
          <a:prstGeom prst="rect">
            <a:avLst/>
          </a:prstGeom>
        </p:spPr>
        <p:txBody>
          <a:bodyPr>
            <a:noAutofit/>
          </a:bodyPr>
          <a:lstStyle/>
          <a:p>
            <a:r>
              <a:rPr lang="zh-CN" altLang="zh-CN" sz="2400" dirty="0"/>
              <a:t>人员促销需要注意以下问题</a:t>
            </a:r>
            <a:r>
              <a:rPr lang="zh-CN" altLang="en-US" sz="2400" dirty="0"/>
              <a:t>：</a:t>
            </a:r>
          </a:p>
        </p:txBody>
      </p:sp>
      <p:sp>
        <p:nvSpPr>
          <p:cNvPr id="22" name="内容占位符 4"/>
          <p:cNvSpPr txBox="1"/>
          <p:nvPr/>
        </p:nvSpPr>
        <p:spPr>
          <a:xfrm>
            <a:off x="-10737" y="1829594"/>
            <a:ext cx="12209087" cy="45719"/>
          </a:xfrm>
          <a:prstGeom prst="rect">
            <a:avLst/>
          </a:prstGeom>
          <a:solidFill>
            <a:srgbClr val="74B836"/>
          </a:solidFill>
        </p:spPr>
        <p:txBody>
          <a:bodyPr>
            <a:normAutofit fontScale="25000" lnSpcReduction="20000"/>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None/>
            </a:pPr>
            <a:endParaRPr lang="zh-CN" altLang="en-US" b="1" dirty="0">
              <a:solidFill>
                <a:schemeClr val="bg1"/>
              </a:solidFill>
            </a:endParaRPr>
          </a:p>
        </p:txBody>
      </p:sp>
      <p:sp>
        <p:nvSpPr>
          <p:cNvPr id="4" name="灯片编号占位符 3">
            <a:extLst>
              <a:ext uri="{FF2B5EF4-FFF2-40B4-BE49-F238E27FC236}">
                <a16:creationId xmlns:a16="http://schemas.microsoft.com/office/drawing/2014/main" id="{376A6832-4B96-4CAF-8D70-DC2EC36EBCCC}"/>
              </a:ext>
            </a:extLst>
          </p:cNvPr>
          <p:cNvSpPr>
            <a:spLocks noGrp="1"/>
          </p:cNvSpPr>
          <p:nvPr>
            <p:ph type="sldNum" sz="quarter" idx="12"/>
          </p:nvPr>
        </p:nvSpPr>
        <p:spPr/>
        <p:txBody>
          <a:bodyPr/>
          <a:lstStyle/>
          <a:p>
            <a:fld id="{B6F15528-21DE-4FAA-801E-634DDDAF4B2B}" type="slidenum">
              <a:rPr lang="en-US" smtClean="0"/>
              <a:t>286</a:t>
            </a:fld>
            <a:endParaRPr lang="en-US" dirty="0"/>
          </a:p>
        </p:txBody>
      </p:sp>
      <p:sp>
        <p:nvSpPr>
          <p:cNvPr id="23" name="灯片编号占位符 8">
            <a:extLst>
              <a:ext uri="{FF2B5EF4-FFF2-40B4-BE49-F238E27FC236}">
                <a16:creationId xmlns:a16="http://schemas.microsoft.com/office/drawing/2014/main" id="{F87B4AC1-A28F-4F3B-8E50-C24433BEFEF7}"/>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286</a:t>
            </a:fld>
            <a:endParaRPr kumimoji="0" lang="en-US" altLang="zh-CN" sz="1800" dirty="0">
              <a:latin typeface="Times New Roman" panose="02020603050405020304" pitchFamily="18" charset="0"/>
            </a:endParaRP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000" dirty="0"/>
              <a:t>3.4.2 </a:t>
            </a:r>
            <a:r>
              <a:rPr lang="zh-CN" altLang="zh-CN" sz="2000" dirty="0"/>
              <a:t>软件产品</a:t>
            </a:r>
            <a:r>
              <a:rPr lang="zh-CN" altLang="en-US" sz="2000" dirty="0"/>
              <a:t>营销</a:t>
            </a:r>
            <a:endParaRPr lang="zh-CN" altLang="en-US" dirty="0"/>
          </a:p>
        </p:txBody>
      </p:sp>
      <p:cxnSp>
        <p:nvCxnSpPr>
          <p:cNvPr id="42" name="直接连接符 41"/>
          <p:cNvCxnSpPr/>
          <p:nvPr/>
        </p:nvCxnSpPr>
        <p:spPr>
          <a:xfrm>
            <a:off x="0" y="1660664"/>
            <a:ext cx="12192000" cy="0"/>
          </a:xfrm>
          <a:prstGeom prst="line">
            <a:avLst/>
          </a:prstGeom>
          <a:noFill/>
          <a:ln w="57150" cap="flat" cmpd="sng" algn="ctr">
            <a:solidFill>
              <a:srgbClr val="F69200"/>
            </a:solidFill>
            <a:prstDash val="solid"/>
            <a:miter lim="800000"/>
          </a:ln>
          <a:effectLst/>
        </p:spPr>
      </p:cxnSp>
      <p:sp>
        <p:nvSpPr>
          <p:cNvPr id="43" name="文本框 20"/>
          <p:cNvSpPr txBox="1"/>
          <p:nvPr/>
        </p:nvSpPr>
        <p:spPr>
          <a:xfrm>
            <a:off x="599760" y="2286794"/>
            <a:ext cx="11076458" cy="2862322"/>
          </a:xfrm>
          <a:prstGeom prst="rect">
            <a:avLst/>
          </a:prstGeom>
          <a:noFill/>
        </p:spPr>
        <p:txBody>
          <a:bodyPr wrap="square" rtlCol="0">
            <a:spAutoFit/>
          </a:bodyPr>
          <a:lstStyle/>
          <a:p>
            <a:pPr>
              <a:lnSpc>
                <a:spcPct val="150000"/>
              </a:lnSpc>
            </a:pPr>
            <a:r>
              <a:rPr lang="en-US" altLang="zh-CN" sz="2000" dirty="0"/>
              <a:t>       </a:t>
            </a:r>
            <a:r>
              <a:rPr lang="zh-CN" altLang="zh-CN" sz="2000" dirty="0"/>
              <a:t>随着互联网的迅速发展，为软件服务提供了更加强大的工具支持。处于大数据</a:t>
            </a:r>
            <a:r>
              <a:rPr lang="en-US" altLang="zh-CN" sz="2000" dirty="0"/>
              <a:t>+</a:t>
            </a:r>
            <a:r>
              <a:rPr lang="zh-CN" altLang="zh-CN" sz="2000" dirty="0"/>
              <a:t>网络时代从根本上改变了软件的开发模式、使用模式与维护模式。</a:t>
            </a:r>
            <a:endParaRPr lang="en-US" altLang="zh-CN" sz="2000" dirty="0"/>
          </a:p>
          <a:p>
            <a:pPr>
              <a:lnSpc>
                <a:spcPct val="150000"/>
              </a:lnSpc>
            </a:pPr>
            <a:r>
              <a:rPr lang="en-US" altLang="zh-CN" sz="2000" dirty="0"/>
              <a:t>       </a:t>
            </a:r>
            <a:r>
              <a:rPr lang="zh-CN" altLang="zh-CN" sz="2000" dirty="0"/>
              <a:t>随着分布式开发、模块式选用安装与远程界面维护技术的成熟，软件的个性化定制更加灵活了，二次开发更加高效，远程管理更加直接，这些都为软件服务提供了极大的方便。</a:t>
            </a:r>
            <a:endParaRPr lang="en-US" altLang="zh-CN" sz="2000" dirty="0"/>
          </a:p>
          <a:p>
            <a:pPr>
              <a:lnSpc>
                <a:spcPct val="150000"/>
              </a:lnSpc>
            </a:pPr>
            <a:r>
              <a:rPr lang="en-US" altLang="zh-CN" sz="2000" dirty="0"/>
              <a:t>       </a:t>
            </a:r>
            <a:r>
              <a:rPr lang="zh-CN" altLang="zh-CN" sz="2000" dirty="0"/>
              <a:t>软件行业的服务不应局限在售后服务，而是集售前咨询、集中培训与实施、售后运行维护与升级于一体的综合性全程化、全方位服务。</a:t>
            </a:r>
            <a:endParaRPr lang="zh-CN" altLang="en-US" sz="2000" dirty="0"/>
          </a:p>
        </p:txBody>
      </p:sp>
      <p:sp>
        <p:nvSpPr>
          <p:cNvPr id="44" name="矩形 43"/>
          <p:cNvSpPr/>
          <p:nvPr/>
        </p:nvSpPr>
        <p:spPr>
          <a:xfrm>
            <a:off x="0" y="5880100"/>
            <a:ext cx="12192000" cy="977900"/>
          </a:xfrm>
          <a:prstGeom prst="rect">
            <a:avLst/>
          </a:prstGeom>
          <a:solidFill>
            <a:srgbClr val="DDDDD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45" name="矩形 44"/>
          <p:cNvSpPr/>
          <p:nvPr/>
        </p:nvSpPr>
        <p:spPr>
          <a:xfrm>
            <a:off x="7851775" y="1449421"/>
            <a:ext cx="4082305" cy="422486"/>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46" name="矩形 45"/>
          <p:cNvSpPr/>
          <p:nvPr/>
        </p:nvSpPr>
        <p:spPr>
          <a:xfrm>
            <a:off x="0" y="5710627"/>
            <a:ext cx="12192000" cy="174111"/>
          </a:xfrm>
          <a:prstGeom prst="rect">
            <a:avLst/>
          </a:prstGeom>
          <a:solidFill>
            <a:srgbClr val="74B83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 name="矩形 2"/>
          <p:cNvSpPr/>
          <p:nvPr/>
        </p:nvSpPr>
        <p:spPr>
          <a:xfrm>
            <a:off x="993775" y="987756"/>
            <a:ext cx="4114800" cy="461665"/>
          </a:xfrm>
          <a:prstGeom prst="rect">
            <a:avLst/>
          </a:prstGeom>
        </p:spPr>
        <p:txBody>
          <a:bodyPr wrap="square">
            <a:spAutoFit/>
          </a:bodyPr>
          <a:lstStyle/>
          <a:p>
            <a:r>
              <a:rPr lang="en-US" altLang="zh-CN" dirty="0"/>
              <a:t>5. </a:t>
            </a:r>
            <a:r>
              <a:rPr lang="zh-CN" altLang="zh-CN" dirty="0"/>
              <a:t>软件产品的服务策略</a:t>
            </a:r>
            <a:r>
              <a:rPr lang="zh-CN" altLang="en-US" dirty="0"/>
              <a:t>确定</a:t>
            </a:r>
          </a:p>
        </p:txBody>
      </p:sp>
      <p:sp>
        <p:nvSpPr>
          <p:cNvPr id="5" name="灯片编号占位符 4">
            <a:extLst>
              <a:ext uri="{FF2B5EF4-FFF2-40B4-BE49-F238E27FC236}">
                <a16:creationId xmlns:a16="http://schemas.microsoft.com/office/drawing/2014/main" id="{BF115B24-3CA5-4D6E-8B55-85689BC0C246}"/>
              </a:ext>
            </a:extLst>
          </p:cNvPr>
          <p:cNvSpPr>
            <a:spLocks noGrp="1"/>
          </p:cNvSpPr>
          <p:nvPr>
            <p:ph type="sldNum" sz="quarter" idx="12"/>
          </p:nvPr>
        </p:nvSpPr>
        <p:spPr/>
        <p:txBody>
          <a:bodyPr/>
          <a:lstStyle/>
          <a:p>
            <a:fld id="{B6F15528-21DE-4FAA-801E-634DDDAF4B2B}" type="slidenum">
              <a:rPr lang="en-US" smtClean="0"/>
              <a:t>287</a:t>
            </a:fld>
            <a:endParaRPr lang="en-US" dirty="0"/>
          </a:p>
        </p:txBody>
      </p:sp>
      <p:sp>
        <p:nvSpPr>
          <p:cNvPr id="10" name="灯片编号占位符 8">
            <a:extLst>
              <a:ext uri="{FF2B5EF4-FFF2-40B4-BE49-F238E27FC236}">
                <a16:creationId xmlns:a16="http://schemas.microsoft.com/office/drawing/2014/main" id="{D55AA836-A792-4615-968F-6A56B8D51C0D}"/>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287</a:t>
            </a:fld>
            <a:endParaRPr kumimoji="0" lang="en-US" altLang="zh-CN" sz="1800" dirty="0">
              <a:latin typeface="Times New Roman" panose="02020603050405020304" pitchFamily="18" charset="0"/>
            </a:endParaRP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8350" cy="6859588"/>
          </a:xfrm>
          <a:prstGeom prst="rect">
            <a:avLst/>
          </a:prstGeom>
        </p:spPr>
      </p:pic>
      <p:sp>
        <p:nvSpPr>
          <p:cNvPr id="6" name="矩形 5"/>
          <p:cNvSpPr/>
          <p:nvPr/>
        </p:nvSpPr>
        <p:spPr>
          <a:xfrm>
            <a:off x="2258147" y="2210312"/>
            <a:ext cx="7682056" cy="60973"/>
          </a:xfrm>
          <a:prstGeom prst="rect">
            <a:avLst/>
          </a:prstGeom>
          <a:gradFill flip="none" rotWithShape="1">
            <a:gsLst>
              <a:gs pos="0">
                <a:srgbClr val="28A7E1"/>
              </a:gs>
              <a:gs pos="50000">
                <a:schemeClr val="accent1">
                  <a:tint val="44500"/>
                  <a:satMod val="160000"/>
                </a:schemeClr>
              </a:gs>
              <a:gs pos="100000">
                <a:srgbClr val="28A7E1"/>
              </a:gs>
            </a:gsLst>
            <a:lin ang="5400000" scaled="0"/>
            <a:tileRect/>
          </a:gradFill>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spcCol="0" rtlCol="0" anchor="ctr"/>
          <a:lstStyle/>
          <a:p>
            <a:pPr algn="ctr"/>
            <a:endParaRPr lang="zh-CN" altLang="en-US"/>
          </a:p>
        </p:txBody>
      </p:sp>
      <p:sp>
        <p:nvSpPr>
          <p:cNvPr id="7" name="矩形 6"/>
          <p:cNvSpPr/>
          <p:nvPr/>
        </p:nvSpPr>
        <p:spPr>
          <a:xfrm>
            <a:off x="2258147" y="4025019"/>
            <a:ext cx="7682056" cy="60973"/>
          </a:xfrm>
          <a:prstGeom prst="rect">
            <a:avLst/>
          </a:prstGeom>
          <a:gradFill flip="none" rotWithShape="1">
            <a:gsLst>
              <a:gs pos="0">
                <a:srgbClr val="28A7E1"/>
              </a:gs>
              <a:gs pos="50000">
                <a:schemeClr val="accent1">
                  <a:tint val="44500"/>
                  <a:satMod val="160000"/>
                </a:schemeClr>
              </a:gs>
              <a:gs pos="100000">
                <a:srgbClr val="28A7E1"/>
              </a:gs>
            </a:gsLst>
            <a:lin ang="5400000" scaled="0"/>
            <a:tileRect/>
          </a:gradFill>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spcCol="0" rtlCol="0" anchor="ctr"/>
          <a:lstStyle/>
          <a:p>
            <a:pPr algn="ctr"/>
            <a:endParaRPr lang="zh-CN" altLang="en-US"/>
          </a:p>
        </p:txBody>
      </p:sp>
      <p:sp>
        <p:nvSpPr>
          <p:cNvPr id="14" name="椭圆 13"/>
          <p:cNvSpPr/>
          <p:nvPr/>
        </p:nvSpPr>
        <p:spPr>
          <a:xfrm>
            <a:off x="10095121" y="2480346"/>
            <a:ext cx="203200" cy="203200"/>
          </a:xfrm>
          <a:prstGeom prst="ellipse">
            <a:avLst/>
          </a:prstGeom>
          <a:solidFill>
            <a:srgbClr val="3E5C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0095121" y="2727996"/>
            <a:ext cx="203200" cy="203200"/>
          </a:xfrm>
          <a:prstGeom prst="ellipse">
            <a:avLst/>
          </a:pr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0095121" y="2975646"/>
            <a:ext cx="203200" cy="203200"/>
          </a:xfrm>
          <a:prstGeom prst="ellipse">
            <a:avLst/>
          </a:prstGeom>
          <a:solidFill>
            <a:srgbClr val="F08E35">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
          <p:cNvSpPr txBox="1"/>
          <p:nvPr/>
        </p:nvSpPr>
        <p:spPr>
          <a:xfrm>
            <a:off x="2611437" y="2134394"/>
            <a:ext cx="7006442" cy="1938992"/>
          </a:xfrm>
          <a:prstGeom prst="rect">
            <a:avLst/>
          </a:prstGeom>
          <a:noFill/>
        </p:spPr>
        <p:txBody>
          <a:bodyPr wrap="square" rtlCol="0">
            <a:spAutoFit/>
          </a:bodyPr>
          <a:lstStyle/>
          <a:p>
            <a:r>
              <a:rPr lang="en-US" altLang="zh-CN" sz="12000" b="1" dirty="0">
                <a:solidFill>
                  <a:schemeClr val="bg1"/>
                </a:solidFill>
                <a:latin typeface="微软雅黑" panose="020B0503020204020204" pitchFamily="34" charset="-122"/>
                <a:ea typeface="微软雅黑" panose="020B0503020204020204" pitchFamily="34" charset="-122"/>
              </a:rPr>
              <a:t>THANKS</a:t>
            </a:r>
            <a:endParaRPr lang="zh-CN" altLang="en-US" sz="12000"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A5A1A57-B8CD-4920-AD9D-84B5703FBB67}"/>
              </a:ext>
            </a:extLst>
          </p:cNvPr>
          <p:cNvSpPr>
            <a:spLocks noGrp="1"/>
          </p:cNvSpPr>
          <p:nvPr>
            <p:ph type="sldNum" sz="quarter" idx="12"/>
          </p:nvPr>
        </p:nvSpPr>
        <p:spPr/>
        <p:txBody>
          <a:bodyPr/>
          <a:lstStyle/>
          <a:p>
            <a:fld id="{B6F15528-21DE-4FAA-801E-634DDDAF4B2B}" type="slidenum">
              <a:rPr lang="en-US" smtClean="0"/>
              <a:t>288</a:t>
            </a:fld>
            <a:endParaRPr lang="en-US" dirty="0"/>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p:nvPr/>
        </p:nvGrpSpPr>
        <p:grpSpPr>
          <a:xfrm>
            <a:off x="-152400" y="0"/>
            <a:ext cx="12347575" cy="7087395"/>
            <a:chOff x="-149225" y="-1"/>
            <a:chExt cx="12347575" cy="7087395"/>
          </a:xfrm>
        </p:grpSpPr>
        <p:pic>
          <p:nvPicPr>
            <p:cNvPr id="4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225" y="-1"/>
              <a:ext cx="12347575" cy="7087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圆角矩形 49"/>
            <p:cNvSpPr/>
            <p:nvPr/>
          </p:nvSpPr>
          <p:spPr>
            <a:xfrm>
              <a:off x="1949449" y="1067593"/>
              <a:ext cx="8305800" cy="4191000"/>
            </a:xfrm>
            <a:prstGeom prst="round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6200000" scaled="1"/>
              <a:tileRect/>
            </a:gradFill>
            <a:ln>
              <a:noFill/>
            </a:ln>
            <a:effectLst>
              <a:outerShdw blurRad="330200" dist="787400" dir="4680000" algn="ctr">
                <a:schemeClr val="bg1">
                  <a:alpha val="30000"/>
                </a:schemeClr>
              </a:outerShdw>
              <a:reflection stA="79000" endPos="65000" dist="50800" dir="5400000" sy="-100000" algn="bl" rotWithShape="0"/>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TextBox 38"/>
          <p:cNvSpPr txBox="1"/>
          <p:nvPr/>
        </p:nvSpPr>
        <p:spPr>
          <a:xfrm>
            <a:off x="3819035" y="1455395"/>
            <a:ext cx="4560279" cy="554040"/>
          </a:xfrm>
          <a:prstGeom prst="rect">
            <a:avLst/>
          </a:prstGeom>
          <a:noFill/>
        </p:spPr>
        <p:txBody>
          <a:bodyPr wrap="square" lIns="121963" tIns="60981" rIns="121963" bIns="60981" rtlCol="0">
            <a:spAutoFit/>
          </a:bodyPr>
          <a:lstStyle/>
          <a:p>
            <a:pPr algn="ctr"/>
            <a:r>
              <a:rPr lang="en-US" altLang="zh-CN" sz="2800" b="1" dirty="0"/>
              <a:t>《</a:t>
            </a:r>
            <a:r>
              <a:rPr lang="zh-CN" altLang="en-US" sz="2800" b="1" dirty="0"/>
              <a:t>软件工程经济学</a:t>
            </a:r>
            <a:r>
              <a:rPr lang="en-US" altLang="zh-CN" sz="2800" b="1" dirty="0"/>
              <a:t>》</a:t>
            </a:r>
            <a:endParaRPr lang="zh-CN" altLang="en-US" sz="2800" b="1" dirty="0"/>
          </a:p>
        </p:txBody>
      </p:sp>
      <p:sp>
        <p:nvSpPr>
          <p:cNvPr id="40" name="TextBox 39"/>
          <p:cNvSpPr txBox="1"/>
          <p:nvPr/>
        </p:nvSpPr>
        <p:spPr>
          <a:xfrm>
            <a:off x="2752682" y="2439194"/>
            <a:ext cx="7086600" cy="1354259"/>
          </a:xfrm>
          <a:prstGeom prst="rect">
            <a:avLst/>
          </a:prstGeom>
          <a:noFill/>
        </p:spPr>
        <p:txBody>
          <a:bodyPr wrap="square" lIns="121963" tIns="60981" rIns="121963" bIns="60981" rtlCol="0">
            <a:spAutoFit/>
          </a:bodyPr>
          <a:lstStyle/>
          <a:p>
            <a:pPr algn="ctr"/>
            <a:r>
              <a:rPr lang="zh-CN" altLang="en-US" sz="4000" b="1" dirty="0">
                <a:latin typeface="黑体" panose="02010609060101010101" pitchFamily="2" charset="-122"/>
                <a:ea typeface="黑体" panose="02010609060101010101" pitchFamily="2" charset="-122"/>
              </a:rPr>
              <a:t>第</a:t>
            </a:r>
            <a:r>
              <a:rPr lang="en-US" altLang="zh-CN" sz="4000" b="1" dirty="0">
                <a:latin typeface="黑体" panose="02010609060101010101" pitchFamily="2" charset="-122"/>
                <a:ea typeface="黑体" panose="02010609060101010101" pitchFamily="2" charset="-122"/>
              </a:rPr>
              <a:t>4</a:t>
            </a:r>
            <a:r>
              <a:rPr lang="zh-CN" altLang="en-US" sz="4000" b="1" dirty="0">
                <a:latin typeface="黑体" panose="02010609060101010101" pitchFamily="2" charset="-122"/>
                <a:ea typeface="黑体" panose="02010609060101010101" pitchFamily="2" charset="-122"/>
              </a:rPr>
              <a:t>章 软件工程项目评价方法与经济效果评价</a:t>
            </a:r>
          </a:p>
        </p:txBody>
      </p:sp>
      <p:sp>
        <p:nvSpPr>
          <p:cNvPr id="41" name="矩形 40"/>
          <p:cNvSpPr/>
          <p:nvPr/>
        </p:nvSpPr>
        <p:spPr>
          <a:xfrm>
            <a:off x="2258147" y="2210312"/>
            <a:ext cx="7682056" cy="60973"/>
          </a:xfrm>
          <a:prstGeom prst="rect">
            <a:avLst/>
          </a:prstGeom>
          <a:gradFill flip="none" rotWithShape="1">
            <a:gsLst>
              <a:gs pos="0">
                <a:srgbClr val="28A7E1"/>
              </a:gs>
              <a:gs pos="50000">
                <a:schemeClr val="accent1">
                  <a:tint val="44500"/>
                  <a:satMod val="160000"/>
                </a:schemeClr>
              </a:gs>
              <a:gs pos="100000">
                <a:srgbClr val="28A7E1"/>
              </a:gs>
            </a:gsLst>
            <a:lin ang="5400000" scaled="0"/>
            <a:tileRect/>
          </a:gradFill>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spcCol="0" rtlCol="0" anchor="ctr"/>
          <a:lstStyle/>
          <a:p>
            <a:pPr algn="ctr"/>
            <a:endParaRPr lang="zh-CN" altLang="en-US"/>
          </a:p>
        </p:txBody>
      </p:sp>
      <p:sp>
        <p:nvSpPr>
          <p:cNvPr id="43" name="矩形 42"/>
          <p:cNvSpPr/>
          <p:nvPr/>
        </p:nvSpPr>
        <p:spPr>
          <a:xfrm>
            <a:off x="2258147" y="4025019"/>
            <a:ext cx="7682056" cy="60973"/>
          </a:xfrm>
          <a:prstGeom prst="rect">
            <a:avLst/>
          </a:prstGeom>
          <a:gradFill flip="none" rotWithShape="1">
            <a:gsLst>
              <a:gs pos="0">
                <a:srgbClr val="28A7E1"/>
              </a:gs>
              <a:gs pos="50000">
                <a:schemeClr val="accent1">
                  <a:tint val="44500"/>
                  <a:satMod val="160000"/>
                </a:schemeClr>
              </a:gs>
              <a:gs pos="100000">
                <a:srgbClr val="28A7E1"/>
              </a:gs>
            </a:gsLst>
            <a:lin ang="5400000" scaled="0"/>
            <a:tileRect/>
          </a:gradFill>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spcCol="0" rtlCol="0" anchor="ctr"/>
          <a:lstStyle/>
          <a:p>
            <a:pPr algn="ctr"/>
            <a:endParaRPr lang="zh-CN" altLang="en-US"/>
          </a:p>
        </p:txBody>
      </p:sp>
      <p:sp>
        <p:nvSpPr>
          <p:cNvPr id="44" name="TextBox 43"/>
          <p:cNvSpPr txBox="1"/>
          <p:nvPr/>
        </p:nvSpPr>
        <p:spPr>
          <a:xfrm>
            <a:off x="4352919" y="6367103"/>
            <a:ext cx="4105767" cy="492485"/>
          </a:xfrm>
          <a:prstGeom prst="rect">
            <a:avLst/>
          </a:prstGeom>
          <a:noFill/>
        </p:spPr>
        <p:txBody>
          <a:bodyPr wrap="square" lIns="121963" tIns="60981" rIns="121963" bIns="60981" rtlCol="0">
            <a:spAutoFit/>
          </a:bodyPr>
          <a:lstStyle/>
          <a:p>
            <a:pPr algn="ctr"/>
            <a:r>
              <a:rPr lang="en-US" altLang="zh-CN" dirty="0">
                <a:solidFill>
                  <a:schemeClr val="bg1"/>
                </a:solidFill>
              </a:rPr>
              <a:t> </a:t>
            </a:r>
            <a:r>
              <a:rPr lang="en-US" altLang="zh-CN" sz="1800" dirty="0">
                <a:solidFill>
                  <a:schemeClr val="bg1"/>
                </a:solidFill>
              </a:rPr>
              <a:t>Software Engineering Economics</a:t>
            </a:r>
            <a:endParaRPr lang="zh-CN" altLang="en-US" sz="1800" dirty="0">
              <a:solidFill>
                <a:schemeClr val="bg1"/>
              </a:solidFill>
            </a:endParaRPr>
          </a:p>
        </p:txBody>
      </p:sp>
      <p:sp>
        <p:nvSpPr>
          <p:cNvPr id="54" name="TextBox 53"/>
          <p:cNvSpPr txBox="1"/>
          <p:nvPr/>
        </p:nvSpPr>
        <p:spPr>
          <a:xfrm>
            <a:off x="5322789" y="4422584"/>
            <a:ext cx="1933772" cy="460375"/>
          </a:xfrm>
          <a:prstGeom prst="rect">
            <a:avLst/>
          </a:prstGeom>
          <a:noFill/>
        </p:spPr>
        <p:txBody>
          <a:bodyPr wrap="square" rtlCol="0">
            <a:spAutoFit/>
          </a:bodyPr>
          <a:lstStyle/>
          <a:p>
            <a:pPr algn="ctr"/>
            <a:endParaRPr lang="zh-CN" altLang="en-US" b="1" dirty="0"/>
          </a:p>
        </p:txBody>
      </p:sp>
      <p:sp>
        <p:nvSpPr>
          <p:cNvPr id="3" name="灯片编号占位符 2">
            <a:extLst>
              <a:ext uri="{FF2B5EF4-FFF2-40B4-BE49-F238E27FC236}">
                <a16:creationId xmlns:a16="http://schemas.microsoft.com/office/drawing/2014/main" id="{11ABBB15-137E-4422-B641-5EDCFFE65264}"/>
              </a:ext>
            </a:extLst>
          </p:cNvPr>
          <p:cNvSpPr>
            <a:spLocks noGrp="1"/>
          </p:cNvSpPr>
          <p:nvPr>
            <p:ph type="sldNum" sz="quarter" idx="12"/>
          </p:nvPr>
        </p:nvSpPr>
        <p:spPr/>
        <p:txBody>
          <a:bodyPr/>
          <a:lstStyle/>
          <a:p>
            <a:fld id="{B6F15528-21DE-4FAA-801E-634DDDAF4B2B}" type="slidenum">
              <a:rPr lang="en-US" smtClean="0"/>
              <a:t>289</a:t>
            </a:fld>
            <a:endParaRPr lang="en-US" dirty="0"/>
          </a:p>
        </p:txBody>
      </p:sp>
    </p:spTree>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dirty="0"/>
              <a:t>1.2.2 </a:t>
            </a:r>
            <a:r>
              <a:rPr lang="zh-CN" altLang="en-US" dirty="0"/>
              <a:t>软件开发模型</a:t>
            </a:r>
          </a:p>
        </p:txBody>
      </p:sp>
      <p:sp>
        <p:nvSpPr>
          <p:cNvPr id="14" name="内容占位符 3"/>
          <p:cNvSpPr txBox="1"/>
          <p:nvPr/>
        </p:nvSpPr>
        <p:spPr>
          <a:xfrm>
            <a:off x="1197314" y="1296194"/>
            <a:ext cx="3149261" cy="5029200"/>
          </a:xfrm>
          <a:prstGeom prst="rect">
            <a:avLst/>
          </a:prstGeom>
          <a:solidFill>
            <a:srgbClr val="74B836"/>
          </a:solidFill>
        </p:spPr>
        <p:txBody>
          <a:bodyPr>
            <a:normAutofit lnSpcReduction="10000"/>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800" dirty="0">
                <a:solidFill>
                  <a:schemeClr val="bg1"/>
                </a:solidFill>
              </a:rPr>
              <a:t>     V</a:t>
            </a:r>
            <a:r>
              <a:rPr lang="zh-CN" altLang="zh-CN" sz="2800" dirty="0">
                <a:solidFill>
                  <a:schemeClr val="bg1"/>
                </a:solidFill>
              </a:rPr>
              <a:t>模型是瀑布模型的一个升级变体，该模型描述了在保证质量与沟通、建模等动作之间的关系。强调了一种将验证和确认动作应用在早期软件工程中的直观方法</a:t>
            </a:r>
            <a:r>
              <a:rPr lang="zh-CN" altLang="en-US" sz="2800" dirty="0">
                <a:solidFill>
                  <a:schemeClr val="bg1"/>
                </a:solidFill>
              </a:rPr>
              <a:t>。</a:t>
            </a:r>
          </a:p>
        </p:txBody>
      </p:sp>
      <p:grpSp>
        <p:nvGrpSpPr>
          <p:cNvPr id="425" name="组合 424"/>
          <p:cNvGrpSpPr/>
          <p:nvPr/>
        </p:nvGrpSpPr>
        <p:grpSpPr>
          <a:xfrm>
            <a:off x="5602659" y="1829594"/>
            <a:ext cx="5678116" cy="4038600"/>
            <a:chOff x="0" y="0"/>
            <a:chExt cx="4015326" cy="3045350"/>
          </a:xfrm>
        </p:grpSpPr>
        <p:sp>
          <p:nvSpPr>
            <p:cNvPr id="426" name="下箭头 425"/>
            <p:cNvSpPr/>
            <p:nvPr/>
          </p:nvSpPr>
          <p:spPr>
            <a:xfrm rot="19405562">
              <a:off x="898498" y="0"/>
              <a:ext cx="128270" cy="2901315"/>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a:p>
          </p:txBody>
        </p:sp>
        <p:sp>
          <p:nvSpPr>
            <p:cNvPr id="427" name="下箭头 426"/>
            <p:cNvSpPr/>
            <p:nvPr/>
          </p:nvSpPr>
          <p:spPr>
            <a:xfrm rot="2229642" flipV="1">
              <a:off x="2862470" y="0"/>
              <a:ext cx="143510" cy="2901315"/>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a:p>
          </p:txBody>
        </p:sp>
        <p:sp>
          <p:nvSpPr>
            <p:cNvPr id="428" name="文本框 17"/>
            <p:cNvSpPr txBox="1"/>
            <p:nvPr/>
          </p:nvSpPr>
          <p:spPr>
            <a:xfrm>
              <a:off x="1566407" y="2767054"/>
              <a:ext cx="946205" cy="278296"/>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ctr">
                <a:spcAft>
                  <a:spcPts val="0"/>
                </a:spcAft>
              </a:pPr>
              <a:r>
                <a:rPr lang="zh-CN" sz="1050" b="1" kern="100">
                  <a:effectLst/>
                  <a:ea typeface="宋体" panose="02010600030101010101" pitchFamily="2" charset="-122"/>
                  <a:cs typeface="Times New Roman" panose="02020603050405020304"/>
                </a:rPr>
                <a:t>可执行软件</a:t>
              </a:r>
              <a:endParaRPr lang="zh-CN" sz="1050" kern="100">
                <a:effectLst/>
                <a:ea typeface="宋体" panose="02010600030101010101" pitchFamily="2" charset="-122"/>
                <a:cs typeface="Times New Roman" panose="02020603050405020304"/>
              </a:endParaRPr>
            </a:p>
          </p:txBody>
        </p:sp>
        <p:sp>
          <p:nvSpPr>
            <p:cNvPr id="429" name="文本框 18"/>
            <p:cNvSpPr txBox="1"/>
            <p:nvPr/>
          </p:nvSpPr>
          <p:spPr>
            <a:xfrm>
              <a:off x="0" y="437322"/>
              <a:ext cx="779145" cy="309880"/>
            </a:xfrm>
            <a:prstGeom prst="rect">
              <a:avLst/>
            </a:prstGeom>
            <a:solidFill>
              <a:schemeClr val="lt1"/>
            </a:solidFill>
            <a:ln w="6350">
              <a:solidFill>
                <a:prstClr val="black"/>
              </a:solidFill>
            </a:ln>
            <a:effectLst>
              <a:innerShdw blurRad="63500" dist="50800" dir="2700000">
                <a:prstClr val="black">
                  <a:alpha val="50000"/>
                </a:prstClr>
              </a:innerShdw>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ctr">
                <a:spcAft>
                  <a:spcPts val="0"/>
                </a:spcAft>
              </a:pPr>
              <a:r>
                <a:rPr lang="zh-CN" sz="1050" b="1" kern="100">
                  <a:effectLst/>
                  <a:ea typeface="宋体" panose="02010600030101010101" pitchFamily="2" charset="-122"/>
                  <a:cs typeface="Times New Roman" panose="02020603050405020304"/>
                </a:rPr>
                <a:t>需求分析</a:t>
              </a:r>
              <a:endParaRPr lang="zh-CN" sz="1050" kern="100">
                <a:effectLst/>
                <a:ea typeface="宋体" panose="02010600030101010101" pitchFamily="2" charset="-122"/>
                <a:cs typeface="Times New Roman" panose="02020603050405020304"/>
              </a:endParaRPr>
            </a:p>
          </p:txBody>
        </p:sp>
        <p:sp>
          <p:nvSpPr>
            <p:cNvPr id="430" name="文本框 19"/>
            <p:cNvSpPr txBox="1"/>
            <p:nvPr/>
          </p:nvSpPr>
          <p:spPr>
            <a:xfrm>
              <a:off x="127221" y="1001865"/>
              <a:ext cx="1057500" cy="309880"/>
            </a:xfrm>
            <a:prstGeom prst="rect">
              <a:avLst/>
            </a:prstGeom>
            <a:solidFill>
              <a:schemeClr val="lt1"/>
            </a:solidFill>
            <a:ln w="6350">
              <a:solidFill>
                <a:prstClr val="black"/>
              </a:solidFill>
            </a:ln>
            <a:effectLst>
              <a:innerShdw blurRad="63500" dist="50800" dir="2700000">
                <a:prstClr val="black">
                  <a:alpha val="50000"/>
                </a:prstClr>
              </a:innerShdw>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ctr">
                <a:spcAft>
                  <a:spcPts val="0"/>
                </a:spcAft>
              </a:pPr>
              <a:r>
                <a:rPr lang="zh-CN" sz="1050" b="1" kern="100">
                  <a:effectLst/>
                  <a:ea typeface="宋体" panose="02010600030101010101" pitchFamily="2" charset="-122"/>
                  <a:cs typeface="Times New Roman" panose="02020603050405020304"/>
                </a:rPr>
                <a:t>体系结构设计</a:t>
              </a:r>
              <a:endParaRPr lang="zh-CN" sz="1050" kern="100">
                <a:effectLst/>
                <a:ea typeface="宋体" panose="02010600030101010101" pitchFamily="2" charset="-122"/>
                <a:cs typeface="Times New Roman" panose="02020603050405020304"/>
              </a:endParaRPr>
            </a:p>
          </p:txBody>
        </p:sp>
        <p:sp>
          <p:nvSpPr>
            <p:cNvPr id="431" name="文本框 20"/>
            <p:cNvSpPr txBox="1"/>
            <p:nvPr/>
          </p:nvSpPr>
          <p:spPr>
            <a:xfrm>
              <a:off x="707666" y="1478943"/>
              <a:ext cx="779145" cy="309880"/>
            </a:xfrm>
            <a:prstGeom prst="rect">
              <a:avLst/>
            </a:prstGeom>
            <a:solidFill>
              <a:schemeClr val="lt1"/>
            </a:solidFill>
            <a:ln w="6350">
              <a:solidFill>
                <a:prstClr val="black"/>
              </a:solidFill>
            </a:ln>
            <a:effectLst>
              <a:innerShdw blurRad="63500" dist="50800" dir="2700000">
                <a:prstClr val="black">
                  <a:alpha val="50000"/>
                </a:prstClr>
              </a:innerShdw>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ctr">
                <a:spcAft>
                  <a:spcPts val="0"/>
                </a:spcAft>
              </a:pPr>
              <a:r>
                <a:rPr lang="zh-CN" sz="1050" b="1" kern="100">
                  <a:effectLst/>
                  <a:ea typeface="宋体" panose="02010600030101010101" pitchFamily="2" charset="-122"/>
                  <a:cs typeface="Times New Roman" panose="02020603050405020304"/>
                </a:rPr>
                <a:t>构件设计</a:t>
              </a:r>
              <a:endParaRPr lang="zh-CN" sz="1050" kern="100">
                <a:effectLst/>
                <a:ea typeface="宋体" panose="02010600030101010101" pitchFamily="2" charset="-122"/>
                <a:cs typeface="Times New Roman" panose="02020603050405020304"/>
              </a:endParaRPr>
            </a:p>
          </p:txBody>
        </p:sp>
        <p:sp>
          <p:nvSpPr>
            <p:cNvPr id="432" name="文本框 21"/>
            <p:cNvSpPr txBox="1"/>
            <p:nvPr/>
          </p:nvSpPr>
          <p:spPr>
            <a:xfrm>
              <a:off x="1105232" y="2019632"/>
              <a:ext cx="779145" cy="309880"/>
            </a:xfrm>
            <a:prstGeom prst="rect">
              <a:avLst/>
            </a:prstGeom>
            <a:solidFill>
              <a:schemeClr val="lt1"/>
            </a:solidFill>
            <a:ln w="6350">
              <a:solidFill>
                <a:prstClr val="black"/>
              </a:solidFill>
            </a:ln>
            <a:effectLst>
              <a:innerShdw blurRad="63500" dist="50800" dir="2700000">
                <a:prstClr val="black">
                  <a:alpha val="50000"/>
                </a:prstClr>
              </a:innerShdw>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ctr">
                <a:spcAft>
                  <a:spcPts val="0"/>
                </a:spcAft>
              </a:pPr>
              <a:r>
                <a:rPr lang="zh-CN" sz="1050" b="1" kern="100">
                  <a:effectLst/>
                  <a:ea typeface="宋体" panose="02010600030101010101" pitchFamily="2" charset="-122"/>
                  <a:cs typeface="Times New Roman" panose="02020603050405020304"/>
                </a:rPr>
                <a:t>代码生成</a:t>
              </a:r>
              <a:endParaRPr lang="zh-CN" sz="1050" kern="100">
                <a:effectLst/>
                <a:ea typeface="宋体" panose="02010600030101010101" pitchFamily="2" charset="-122"/>
                <a:cs typeface="Times New Roman" panose="02020603050405020304"/>
              </a:endParaRPr>
            </a:p>
          </p:txBody>
        </p:sp>
        <p:sp>
          <p:nvSpPr>
            <p:cNvPr id="433" name="文本框 41"/>
            <p:cNvSpPr txBox="1"/>
            <p:nvPr/>
          </p:nvSpPr>
          <p:spPr>
            <a:xfrm>
              <a:off x="3236181" y="429371"/>
              <a:ext cx="779145" cy="309880"/>
            </a:xfrm>
            <a:prstGeom prst="rect">
              <a:avLst/>
            </a:prstGeom>
            <a:solidFill>
              <a:schemeClr val="lt1"/>
            </a:solidFill>
            <a:ln w="6350">
              <a:solidFill>
                <a:prstClr val="black"/>
              </a:solidFill>
            </a:ln>
            <a:effectLst>
              <a:innerShdw blurRad="63500" dist="50800" dir="2700000">
                <a:prstClr val="black">
                  <a:alpha val="50000"/>
                </a:prstClr>
              </a:innerShdw>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ctr">
                <a:spcAft>
                  <a:spcPts val="0"/>
                </a:spcAft>
              </a:pPr>
              <a:r>
                <a:rPr lang="zh-CN" sz="1050" b="1" kern="100">
                  <a:effectLst/>
                  <a:ea typeface="宋体" panose="02010600030101010101" pitchFamily="2" charset="-122"/>
                  <a:cs typeface="Times New Roman" panose="02020603050405020304"/>
                </a:rPr>
                <a:t>验收测试</a:t>
              </a:r>
              <a:endParaRPr lang="zh-CN" sz="1050" kern="100">
                <a:effectLst/>
                <a:ea typeface="宋体" panose="02010600030101010101" pitchFamily="2" charset="-122"/>
                <a:cs typeface="Times New Roman" panose="02020603050405020304"/>
              </a:endParaRPr>
            </a:p>
          </p:txBody>
        </p:sp>
        <p:sp>
          <p:nvSpPr>
            <p:cNvPr id="434" name="文本框 42"/>
            <p:cNvSpPr txBox="1"/>
            <p:nvPr/>
          </p:nvSpPr>
          <p:spPr>
            <a:xfrm>
              <a:off x="2782957" y="962108"/>
              <a:ext cx="779145" cy="309880"/>
            </a:xfrm>
            <a:prstGeom prst="rect">
              <a:avLst/>
            </a:prstGeom>
            <a:solidFill>
              <a:schemeClr val="lt1"/>
            </a:solidFill>
            <a:ln w="6350">
              <a:solidFill>
                <a:prstClr val="black"/>
              </a:solidFill>
            </a:ln>
            <a:effectLst>
              <a:innerShdw blurRad="63500" dist="50800" dir="2700000">
                <a:prstClr val="black">
                  <a:alpha val="50000"/>
                </a:prstClr>
              </a:innerShdw>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ctr">
                <a:spcAft>
                  <a:spcPts val="0"/>
                </a:spcAft>
              </a:pPr>
              <a:r>
                <a:rPr lang="zh-CN" sz="1050" b="1" kern="100">
                  <a:effectLst/>
                  <a:ea typeface="宋体" panose="02010600030101010101" pitchFamily="2" charset="-122"/>
                  <a:cs typeface="Times New Roman" panose="02020603050405020304"/>
                </a:rPr>
                <a:t>系统测试</a:t>
              </a:r>
              <a:endParaRPr lang="zh-CN" sz="1050" kern="100">
                <a:effectLst/>
                <a:ea typeface="宋体" panose="02010600030101010101" pitchFamily="2" charset="-122"/>
                <a:cs typeface="Times New Roman" panose="02020603050405020304"/>
              </a:endParaRPr>
            </a:p>
          </p:txBody>
        </p:sp>
        <p:sp>
          <p:nvSpPr>
            <p:cNvPr id="435" name="文本框 43"/>
            <p:cNvSpPr txBox="1"/>
            <p:nvPr/>
          </p:nvSpPr>
          <p:spPr>
            <a:xfrm>
              <a:off x="2369489" y="1478943"/>
              <a:ext cx="779145" cy="309880"/>
            </a:xfrm>
            <a:prstGeom prst="rect">
              <a:avLst/>
            </a:prstGeom>
            <a:solidFill>
              <a:schemeClr val="lt1"/>
            </a:solidFill>
            <a:ln w="6350">
              <a:solidFill>
                <a:prstClr val="black"/>
              </a:solidFill>
            </a:ln>
            <a:effectLst>
              <a:innerShdw blurRad="63500" dist="50800" dir="2700000">
                <a:prstClr val="black">
                  <a:alpha val="50000"/>
                </a:prstClr>
              </a:innerShdw>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ctr">
                <a:spcAft>
                  <a:spcPts val="0"/>
                </a:spcAft>
              </a:pPr>
              <a:r>
                <a:rPr lang="zh-CN" sz="1050" b="1" kern="100">
                  <a:effectLst/>
                  <a:ea typeface="宋体" panose="02010600030101010101" pitchFamily="2" charset="-122"/>
                  <a:cs typeface="Times New Roman" panose="02020603050405020304"/>
                </a:rPr>
                <a:t>集成测试</a:t>
              </a:r>
              <a:endParaRPr lang="zh-CN" sz="1050" kern="100">
                <a:effectLst/>
                <a:ea typeface="宋体" panose="02010600030101010101" pitchFamily="2" charset="-122"/>
                <a:cs typeface="Times New Roman" panose="02020603050405020304"/>
              </a:endParaRPr>
            </a:p>
          </p:txBody>
        </p:sp>
        <p:sp>
          <p:nvSpPr>
            <p:cNvPr id="436" name="文本框 44"/>
            <p:cNvSpPr txBox="1"/>
            <p:nvPr/>
          </p:nvSpPr>
          <p:spPr>
            <a:xfrm>
              <a:off x="2003729" y="2019632"/>
              <a:ext cx="779145" cy="309880"/>
            </a:xfrm>
            <a:prstGeom prst="rect">
              <a:avLst/>
            </a:prstGeom>
            <a:solidFill>
              <a:schemeClr val="lt1"/>
            </a:solidFill>
            <a:ln w="6350">
              <a:solidFill>
                <a:prstClr val="black"/>
              </a:solidFill>
            </a:ln>
            <a:effectLst>
              <a:innerShdw blurRad="63500" dist="50800" dir="2700000">
                <a:prstClr val="black">
                  <a:alpha val="50000"/>
                </a:prstClr>
              </a:innerShdw>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ctr">
                <a:spcAft>
                  <a:spcPts val="0"/>
                </a:spcAft>
              </a:pPr>
              <a:r>
                <a:rPr lang="zh-CN" sz="1050" b="1" kern="100" dirty="0">
                  <a:effectLst/>
                  <a:ea typeface="宋体" panose="02010600030101010101" pitchFamily="2" charset="-122"/>
                  <a:cs typeface="Times New Roman" panose="02020603050405020304"/>
                </a:rPr>
                <a:t>单元测试</a:t>
              </a:r>
              <a:endParaRPr lang="zh-CN" sz="1050" kern="100" dirty="0">
                <a:effectLst/>
                <a:ea typeface="宋体" panose="02010600030101010101" pitchFamily="2" charset="-122"/>
                <a:cs typeface="Times New Roman" panose="02020603050405020304"/>
              </a:endParaRPr>
            </a:p>
          </p:txBody>
        </p:sp>
        <p:cxnSp>
          <p:nvCxnSpPr>
            <p:cNvPr id="437" name="直接箭头连接符 436"/>
            <p:cNvCxnSpPr/>
            <p:nvPr/>
          </p:nvCxnSpPr>
          <p:spPr>
            <a:xfrm flipH="1">
              <a:off x="779228" y="572494"/>
              <a:ext cx="2457036" cy="2385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8" name="直接箭头连接符 437"/>
            <p:cNvCxnSpPr/>
            <p:nvPr/>
          </p:nvCxnSpPr>
          <p:spPr>
            <a:xfrm flipH="1">
              <a:off x="1184745" y="1121134"/>
              <a:ext cx="1598324" cy="2349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9" name="直接箭头连接符 438"/>
            <p:cNvCxnSpPr/>
            <p:nvPr/>
          </p:nvCxnSpPr>
          <p:spPr>
            <a:xfrm flipH="1">
              <a:off x="1486894" y="1637969"/>
              <a:ext cx="890713" cy="2349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0" name="直接箭头连接符 439"/>
            <p:cNvCxnSpPr/>
            <p:nvPr/>
          </p:nvCxnSpPr>
          <p:spPr>
            <a:xfrm flipH="1">
              <a:off x="1876508" y="2194560"/>
              <a:ext cx="125285"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1" name="直接箭头连接符 440"/>
            <p:cNvCxnSpPr/>
            <p:nvPr/>
          </p:nvCxnSpPr>
          <p:spPr>
            <a:xfrm flipH="1" flipV="1">
              <a:off x="1184745" y="1272209"/>
              <a:ext cx="1184275" cy="29400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2" name="直接箭头连接符 441"/>
            <p:cNvCxnSpPr/>
            <p:nvPr/>
          </p:nvCxnSpPr>
          <p:spPr>
            <a:xfrm flipH="1" flipV="1">
              <a:off x="1486894" y="1788823"/>
              <a:ext cx="516837" cy="25447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3" name="直接箭头连接符 442"/>
            <p:cNvCxnSpPr/>
            <p:nvPr/>
          </p:nvCxnSpPr>
          <p:spPr>
            <a:xfrm flipH="1" flipV="1">
              <a:off x="779228" y="699715"/>
              <a:ext cx="2002790" cy="34171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7695160" y="6118392"/>
            <a:ext cx="1636987" cy="400110"/>
          </a:xfrm>
          <a:prstGeom prst="rect">
            <a:avLst/>
          </a:prstGeom>
        </p:spPr>
        <p:txBody>
          <a:bodyPr wrap="none">
            <a:spAutoFit/>
          </a:bodyPr>
          <a:lstStyle/>
          <a:p>
            <a:r>
              <a:rPr lang="zh-CN" altLang="zh-CN" sz="2000" dirty="0"/>
              <a:t>图</a:t>
            </a:r>
            <a:r>
              <a:rPr lang="en-US" altLang="zh-CN" sz="2000" dirty="0"/>
              <a:t>1-8  V</a:t>
            </a:r>
            <a:r>
              <a:rPr lang="zh-CN" altLang="zh-CN" sz="2000" dirty="0"/>
              <a:t>模型</a:t>
            </a:r>
            <a:endParaRPr lang="zh-CN" altLang="en-US" sz="2000" dirty="0"/>
          </a:p>
        </p:txBody>
      </p:sp>
      <p:sp>
        <p:nvSpPr>
          <p:cNvPr id="5" name="灯片编号占位符 4">
            <a:extLst>
              <a:ext uri="{FF2B5EF4-FFF2-40B4-BE49-F238E27FC236}">
                <a16:creationId xmlns:a16="http://schemas.microsoft.com/office/drawing/2014/main" id="{F1755696-EC55-4D91-987C-08F624F6895B}"/>
              </a:ext>
            </a:extLst>
          </p:cNvPr>
          <p:cNvSpPr>
            <a:spLocks noGrp="1"/>
          </p:cNvSpPr>
          <p:nvPr>
            <p:ph type="sldNum" sz="quarter" idx="12"/>
          </p:nvPr>
        </p:nvSpPr>
        <p:spPr/>
        <p:txBody>
          <a:bodyPr/>
          <a:lstStyle/>
          <a:p>
            <a:fld id="{B6F15528-21DE-4FAA-801E-634DDDAF4B2B}" type="slidenum">
              <a:rPr lang="en-US" smtClean="0"/>
              <a:t>29</a:t>
            </a:fld>
            <a:endParaRPr lang="en-US" dirty="0"/>
          </a:p>
        </p:txBody>
      </p:sp>
      <p:sp>
        <p:nvSpPr>
          <p:cNvPr id="26" name="灯片编号占位符 8">
            <a:extLst>
              <a:ext uri="{FF2B5EF4-FFF2-40B4-BE49-F238E27FC236}">
                <a16:creationId xmlns:a16="http://schemas.microsoft.com/office/drawing/2014/main" id="{BA3CEBDA-06DA-4D9B-9E6E-9536F9E89B85}"/>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29</a:t>
            </a:fld>
            <a:endParaRPr kumimoji="0" lang="en-US" altLang="zh-CN" sz="1800">
              <a:latin typeface="Times New Roman" panose="02020603050405020304" pitchFamily="18" charset="0"/>
            </a:endParaRP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3"/>
          <p:cNvSpPr/>
          <p:nvPr/>
        </p:nvSpPr>
        <p:spPr>
          <a:xfrm>
            <a:off x="4422775" y="967738"/>
            <a:ext cx="6629399" cy="5205255"/>
          </a:xfrm>
          <a:custGeom>
            <a:avLst/>
            <a:gdLst>
              <a:gd name="connsiteX0" fmla="*/ 0 w 7560564"/>
              <a:gd name="connsiteY0" fmla="*/ 282448 h 3275076"/>
              <a:gd name="connsiteX1" fmla="*/ 282473 w 7560564"/>
              <a:gd name="connsiteY1" fmla="*/ 0 h 3275076"/>
              <a:gd name="connsiteX2" fmla="*/ 7278116 w 7560564"/>
              <a:gd name="connsiteY2" fmla="*/ 0 h 3275076"/>
              <a:gd name="connsiteX3" fmla="*/ 7560563 w 7560564"/>
              <a:gd name="connsiteY3" fmla="*/ 282448 h 3275076"/>
              <a:gd name="connsiteX4" fmla="*/ 7560563 w 7560564"/>
              <a:gd name="connsiteY4" fmla="*/ 2992602 h 3275076"/>
              <a:gd name="connsiteX5" fmla="*/ 7278116 w 7560564"/>
              <a:gd name="connsiteY5" fmla="*/ 3275075 h 3275076"/>
              <a:gd name="connsiteX6" fmla="*/ 282473 w 7560564"/>
              <a:gd name="connsiteY6" fmla="*/ 3275075 h 3275076"/>
              <a:gd name="connsiteX7" fmla="*/ 0 w 7560564"/>
              <a:gd name="connsiteY7" fmla="*/ 2992602 h 3275076"/>
              <a:gd name="connsiteX8" fmla="*/ 0 w 7560564"/>
              <a:gd name="connsiteY8" fmla="*/ 282448 h 3275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560564" h="3275076">
                <a:moveTo>
                  <a:pt x="0" y="282448"/>
                </a:moveTo>
                <a:cubicBezTo>
                  <a:pt x="0" y="126492"/>
                  <a:pt x="126466" y="0"/>
                  <a:pt x="282473" y="0"/>
                </a:cubicBezTo>
                <a:lnTo>
                  <a:pt x="7278116" y="0"/>
                </a:lnTo>
                <a:cubicBezTo>
                  <a:pt x="7434071" y="0"/>
                  <a:pt x="7560563" y="126492"/>
                  <a:pt x="7560563" y="282448"/>
                </a:cubicBezTo>
                <a:lnTo>
                  <a:pt x="7560563" y="2992602"/>
                </a:lnTo>
                <a:cubicBezTo>
                  <a:pt x="7560563" y="3148609"/>
                  <a:pt x="7434071" y="3275075"/>
                  <a:pt x="7278116" y="3275075"/>
                </a:cubicBezTo>
                <a:lnTo>
                  <a:pt x="282473" y="3275075"/>
                </a:lnTo>
                <a:cubicBezTo>
                  <a:pt x="126466" y="3275075"/>
                  <a:pt x="0" y="3148609"/>
                  <a:pt x="0" y="2992602"/>
                </a:cubicBezTo>
                <a:lnTo>
                  <a:pt x="0" y="282448"/>
                </a:lnTo>
              </a:path>
            </a:pathLst>
          </a:custGeom>
          <a:solidFill>
            <a:srgbClr val="FFFFFF">
              <a:alpha val="100000"/>
            </a:srgbClr>
          </a:solidFill>
          <a:ln w="12700">
            <a:solidFill>
              <a:srgbClr val="000000">
                <a:alpha val="0"/>
              </a:srgb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5822645" y="2058194"/>
            <a:ext cx="4913633" cy="686419"/>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ndParaRPr>
          </a:p>
        </p:txBody>
      </p:sp>
      <p:sp>
        <p:nvSpPr>
          <p:cNvPr id="17" name="TextBox 1"/>
          <p:cNvSpPr txBox="1"/>
          <p:nvPr/>
        </p:nvSpPr>
        <p:spPr>
          <a:xfrm>
            <a:off x="7013574" y="3593841"/>
            <a:ext cx="3385542" cy="369353"/>
          </a:xfrm>
          <a:prstGeom prst="rect">
            <a:avLst/>
          </a:prstGeom>
          <a:noFill/>
        </p:spPr>
        <p:txBody>
          <a:bodyPr wrap="square" lIns="0" tIns="0" rIns="0" bIns="60981" rtlCol="0">
            <a:spAutoFit/>
          </a:bodyPr>
          <a:lstStyle/>
          <a:p>
            <a:pPr>
              <a:lnSpc>
                <a:spcPts val="2400"/>
              </a:lnSpc>
            </a:pPr>
            <a:r>
              <a:rPr lang="zh-CN" altLang="en-US" b="1" dirty="0">
                <a:solidFill>
                  <a:srgbClr val="656D8D"/>
                </a:solidFill>
                <a:latin typeface="Microsoft YaHei UI" panose="020B0503020204020204" pitchFamily="18" charset="-122"/>
                <a:cs typeface="Microsoft YaHei UI" panose="020B0503020204020204" pitchFamily="18" charset="-122"/>
              </a:rPr>
              <a:t>软件工程项目的现金流量</a:t>
            </a:r>
          </a:p>
        </p:txBody>
      </p:sp>
      <p:sp>
        <p:nvSpPr>
          <p:cNvPr id="18" name="TextBox 1"/>
          <p:cNvSpPr txBox="1"/>
          <p:nvPr/>
        </p:nvSpPr>
        <p:spPr>
          <a:xfrm>
            <a:off x="7013574" y="2132905"/>
            <a:ext cx="3385542" cy="677130"/>
          </a:xfrm>
          <a:prstGeom prst="rect">
            <a:avLst/>
          </a:prstGeom>
          <a:noFill/>
        </p:spPr>
        <p:txBody>
          <a:bodyPr wrap="none" lIns="0" tIns="0" rIns="0" bIns="60981" rtlCol="0">
            <a:spAutoFit/>
          </a:bodyPr>
          <a:lstStyle/>
          <a:p>
            <a:pPr>
              <a:lnSpc>
                <a:spcPts val="2400"/>
              </a:lnSpc>
            </a:pPr>
            <a:r>
              <a:rPr lang="zh-CN" altLang="en-US" b="1" dirty="0">
                <a:solidFill>
                  <a:schemeClr val="bg1"/>
                </a:solidFill>
                <a:latin typeface="Microsoft YaHei UI" panose="020B0503020204020204" pitchFamily="18" charset="-122"/>
                <a:cs typeface="Microsoft YaHei UI" panose="020B0503020204020204" pitchFamily="18" charset="-122"/>
              </a:rPr>
              <a:t>软件工程项目评价与决策</a:t>
            </a:r>
            <a:endParaRPr lang="en-US" altLang="zh-CN" b="1" dirty="0">
              <a:solidFill>
                <a:schemeClr val="bg1"/>
              </a:solidFill>
              <a:latin typeface="Microsoft YaHei UI" panose="020B0503020204020204" pitchFamily="18" charset="-122"/>
              <a:cs typeface="Microsoft YaHei UI" panose="020B0503020204020204" pitchFamily="18" charset="-122"/>
            </a:endParaRPr>
          </a:p>
          <a:p>
            <a:pPr>
              <a:lnSpc>
                <a:spcPts val="2400"/>
              </a:lnSpc>
            </a:pPr>
            <a:r>
              <a:rPr lang="zh-CN" altLang="en-US" b="1" dirty="0">
                <a:solidFill>
                  <a:schemeClr val="bg1"/>
                </a:solidFill>
                <a:latin typeface="Microsoft YaHei UI" panose="020B0503020204020204" pitchFamily="18" charset="-122"/>
                <a:cs typeface="Microsoft YaHei UI" panose="020B0503020204020204" pitchFamily="18" charset="-122"/>
              </a:rPr>
              <a:t>方法</a:t>
            </a:r>
          </a:p>
        </p:txBody>
      </p:sp>
      <p:sp>
        <p:nvSpPr>
          <p:cNvPr id="47" name="TextBox 1"/>
          <p:cNvSpPr txBox="1"/>
          <p:nvPr/>
        </p:nvSpPr>
        <p:spPr>
          <a:xfrm>
            <a:off x="7013575" y="4736841"/>
            <a:ext cx="4001095" cy="369353"/>
          </a:xfrm>
          <a:prstGeom prst="rect">
            <a:avLst/>
          </a:prstGeom>
          <a:noFill/>
        </p:spPr>
        <p:txBody>
          <a:bodyPr wrap="none" lIns="0" tIns="0" rIns="0" bIns="60981" rtlCol="0">
            <a:spAutoFit/>
          </a:bodyPr>
          <a:lstStyle/>
          <a:p>
            <a:pPr>
              <a:lnSpc>
                <a:spcPts val="2400"/>
              </a:lnSpc>
            </a:pPr>
            <a:r>
              <a:rPr lang="zh-CN" altLang="en-US" b="1" dirty="0">
                <a:solidFill>
                  <a:srgbClr val="656D8D"/>
                </a:solidFill>
                <a:latin typeface="Microsoft YaHei UI" panose="020B0503020204020204" pitchFamily="18" charset="-122"/>
                <a:cs typeface="Microsoft YaHei UI" panose="020B0503020204020204" pitchFamily="18" charset="-122"/>
              </a:rPr>
              <a:t>软件工程项目的经济效果评价</a:t>
            </a:r>
          </a:p>
        </p:txBody>
      </p:sp>
      <p:sp>
        <p:nvSpPr>
          <p:cNvPr id="51" name="Freeform 3"/>
          <p:cNvSpPr/>
          <p:nvPr/>
        </p:nvSpPr>
        <p:spPr>
          <a:xfrm>
            <a:off x="6695261" y="1219994"/>
            <a:ext cx="48816" cy="4836902"/>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algn="ctr"/>
            <a:endParaRPr lang="zh-CN" altLang="en-US"/>
          </a:p>
        </p:txBody>
      </p:sp>
      <p:sp>
        <p:nvSpPr>
          <p:cNvPr id="52" name="Freeform 3"/>
          <p:cNvSpPr/>
          <p:nvPr/>
        </p:nvSpPr>
        <p:spPr>
          <a:xfrm>
            <a:off x="6632575" y="2373122"/>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chemeClr val="bg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b="1">
              <a:solidFill>
                <a:schemeClr val="bg1"/>
              </a:solidFill>
            </a:endParaRPr>
          </a:p>
        </p:txBody>
      </p:sp>
      <p:sp>
        <p:nvSpPr>
          <p:cNvPr id="7" name="Freeform 3"/>
          <p:cNvSpPr/>
          <p:nvPr/>
        </p:nvSpPr>
        <p:spPr>
          <a:xfrm>
            <a:off x="6632575" y="3670041"/>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74B836"/>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b="1">
              <a:solidFill>
                <a:srgbClr val="4C3D83"/>
              </a:solidFill>
            </a:endParaRPr>
          </a:p>
        </p:txBody>
      </p:sp>
      <p:sp>
        <p:nvSpPr>
          <p:cNvPr id="53" name="Freeform 3"/>
          <p:cNvSpPr/>
          <p:nvPr/>
        </p:nvSpPr>
        <p:spPr>
          <a:xfrm>
            <a:off x="6632575" y="4813041"/>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b="1"/>
          </a:p>
        </p:txBody>
      </p:sp>
      <p:sp>
        <p:nvSpPr>
          <p:cNvPr id="16" name="TextBox 1"/>
          <p:cNvSpPr txBox="1"/>
          <p:nvPr/>
        </p:nvSpPr>
        <p:spPr>
          <a:xfrm>
            <a:off x="6048108" y="2286794"/>
            <a:ext cx="466474" cy="369353"/>
          </a:xfrm>
          <a:prstGeom prst="rect">
            <a:avLst/>
          </a:prstGeom>
          <a:noFill/>
        </p:spPr>
        <p:txBody>
          <a:bodyPr wrap="none" lIns="0" tIns="0" rIns="0" bIns="60981" rtlCol="0">
            <a:spAutoFit/>
          </a:bodyPr>
          <a:lstStyle/>
          <a:p>
            <a:pPr>
              <a:lnSpc>
                <a:spcPts val="2400"/>
              </a:lnSpc>
            </a:pPr>
            <a:r>
              <a:rPr lang="en-US" altLang="zh-CN" b="1" dirty="0">
                <a:solidFill>
                  <a:schemeClr val="bg1"/>
                </a:solidFill>
                <a:latin typeface="Microsoft YaHei UI" panose="020B0503020204020204" pitchFamily="18" charset="-122"/>
                <a:cs typeface="Microsoft YaHei UI" panose="020B0503020204020204" pitchFamily="18" charset="-122"/>
              </a:rPr>
              <a:t>4.1</a:t>
            </a:r>
            <a:endParaRPr lang="zh-CN" altLang="en-US" b="1" dirty="0">
              <a:solidFill>
                <a:schemeClr val="bg1"/>
              </a:solidFill>
              <a:latin typeface="Microsoft YaHei UI" panose="020B0503020204020204" pitchFamily="18" charset="-122"/>
              <a:cs typeface="Microsoft YaHei UI" panose="020B0503020204020204" pitchFamily="18" charset="-122"/>
            </a:endParaRPr>
          </a:p>
        </p:txBody>
      </p:sp>
      <p:sp>
        <p:nvSpPr>
          <p:cNvPr id="24" name="TextBox 1"/>
          <p:cNvSpPr txBox="1"/>
          <p:nvPr/>
        </p:nvSpPr>
        <p:spPr>
          <a:xfrm>
            <a:off x="6048108" y="3593841"/>
            <a:ext cx="466474" cy="369353"/>
          </a:xfrm>
          <a:prstGeom prst="rect">
            <a:avLst/>
          </a:prstGeom>
          <a:noFill/>
        </p:spPr>
        <p:txBody>
          <a:bodyPr wrap="none" lIns="0" tIns="0" rIns="0" bIns="60981" rtlCol="0">
            <a:spAutoFit/>
          </a:bodyPr>
          <a:lstStyle/>
          <a:p>
            <a:pPr>
              <a:lnSpc>
                <a:spcPts val="2400"/>
              </a:lnSpc>
            </a:pPr>
            <a:r>
              <a:rPr lang="en-US" altLang="zh-CN" b="1" dirty="0">
                <a:solidFill>
                  <a:srgbClr val="656D8D"/>
                </a:solidFill>
                <a:latin typeface="Microsoft YaHei UI" panose="020B0503020204020204" pitchFamily="18" charset="-122"/>
                <a:cs typeface="Microsoft YaHei UI" panose="020B0503020204020204" pitchFamily="18" charset="-122"/>
              </a:rPr>
              <a:t>4.2</a:t>
            </a:r>
          </a:p>
        </p:txBody>
      </p:sp>
      <p:sp>
        <p:nvSpPr>
          <p:cNvPr id="46" name="TextBox 1"/>
          <p:cNvSpPr txBox="1"/>
          <p:nvPr/>
        </p:nvSpPr>
        <p:spPr>
          <a:xfrm>
            <a:off x="545294" y="2704702"/>
            <a:ext cx="1846659" cy="946434"/>
          </a:xfrm>
          <a:prstGeom prst="rect">
            <a:avLst/>
          </a:prstGeom>
          <a:noFill/>
        </p:spPr>
        <p:txBody>
          <a:bodyPr wrap="none" lIns="0" tIns="0" rIns="0" bIns="60981" rtlCol="0">
            <a:spAutoFit/>
          </a:bodyPr>
          <a:lstStyle/>
          <a:p>
            <a:pPr>
              <a:lnSpc>
                <a:spcPts val="6935"/>
              </a:lnSpc>
            </a:pPr>
            <a:r>
              <a:rPr lang="zh-CN" altLang="en-US" sz="3600" dirty="0">
                <a:solidFill>
                  <a:srgbClr val="4197DF"/>
                </a:solidFill>
                <a:latin typeface="Microsoft YaHei UI" panose="020B0503020204020204" pitchFamily="18" charset="-122"/>
                <a:cs typeface="Microsoft YaHei UI" panose="020B0503020204020204" pitchFamily="18" charset="-122"/>
              </a:rPr>
              <a:t>内容导航</a:t>
            </a:r>
            <a:endParaRPr lang="en-US" altLang="zh-CN" sz="3600" dirty="0">
              <a:solidFill>
                <a:srgbClr val="4197DF"/>
              </a:solidFill>
              <a:latin typeface="Microsoft YaHei UI" panose="020B0503020204020204" pitchFamily="18" charset="-122"/>
              <a:cs typeface="Microsoft YaHei UI" panose="020B0503020204020204" pitchFamily="18" charset="-122"/>
            </a:endParaRPr>
          </a:p>
        </p:txBody>
      </p:sp>
      <p:sp>
        <p:nvSpPr>
          <p:cNvPr id="57" name="TextBox 1"/>
          <p:cNvSpPr txBox="1"/>
          <p:nvPr/>
        </p:nvSpPr>
        <p:spPr>
          <a:xfrm>
            <a:off x="545293" y="3518639"/>
            <a:ext cx="1846659" cy="272596"/>
          </a:xfrm>
          <a:prstGeom prst="rect">
            <a:avLst/>
          </a:prstGeom>
          <a:noFill/>
        </p:spPr>
        <p:txBody>
          <a:bodyPr wrap="square" lIns="0" tIns="0" rIns="0" bIns="60981" rtlCol="0">
            <a:spAutoFit/>
          </a:bodyPr>
          <a:lstStyle/>
          <a:p>
            <a:pPr algn="dist">
              <a:lnSpc>
                <a:spcPts val="1600"/>
              </a:lnSpc>
            </a:pPr>
            <a:r>
              <a:rPr lang="en-US" altLang="zh-CN" sz="1900" dirty="0">
                <a:solidFill>
                  <a:srgbClr val="4197DF"/>
                </a:solidFill>
                <a:latin typeface="Times New Roman" panose="02020603050405020304" pitchFamily="18" charset="0"/>
                <a:cs typeface="Times New Roman" panose="02020603050405020304" pitchFamily="18" charset="0"/>
              </a:rPr>
              <a:t>CONTENTS</a:t>
            </a:r>
          </a:p>
        </p:txBody>
      </p:sp>
      <p:sp>
        <p:nvSpPr>
          <p:cNvPr id="59" name="矩形 58"/>
          <p:cNvSpPr/>
          <p:nvPr/>
        </p:nvSpPr>
        <p:spPr>
          <a:xfrm>
            <a:off x="518434" y="2201849"/>
            <a:ext cx="1873520" cy="70265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p:nvPr/>
        </p:nvCxnSpPr>
        <p:spPr>
          <a:xfrm>
            <a:off x="536575" y="7699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36575" y="2484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6575" y="405607"/>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6575" y="577057"/>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6575" y="71993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36575" y="89138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36575" y="10485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36575" y="1219994"/>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6575" y="1404371"/>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36575" y="154724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36575" y="171869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6575" y="1875858"/>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36575" y="2047308"/>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a:off x="2000250" y="6254294"/>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2381250" y="5840443"/>
            <a:ext cx="674915" cy="10132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a:off x="3146878" y="6329700"/>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a:off x="95250" y="5621722"/>
            <a:ext cx="1066800" cy="123197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p:cNvSpPr/>
          <p:nvPr/>
        </p:nvSpPr>
        <p:spPr>
          <a:xfrm>
            <a:off x="876300" y="6254294"/>
            <a:ext cx="381000" cy="51330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Box 1"/>
          <p:cNvSpPr txBox="1"/>
          <p:nvPr/>
        </p:nvSpPr>
        <p:spPr>
          <a:xfrm>
            <a:off x="6048108" y="4736841"/>
            <a:ext cx="466474" cy="369353"/>
          </a:xfrm>
          <a:prstGeom prst="rect">
            <a:avLst/>
          </a:prstGeom>
          <a:noFill/>
        </p:spPr>
        <p:txBody>
          <a:bodyPr wrap="none" lIns="0" tIns="0" rIns="0" bIns="60981" rtlCol="0">
            <a:spAutoFit/>
          </a:bodyPr>
          <a:lstStyle/>
          <a:p>
            <a:pPr>
              <a:lnSpc>
                <a:spcPts val="2400"/>
              </a:lnSpc>
            </a:pPr>
            <a:r>
              <a:rPr lang="en-US" altLang="zh-CN" b="1" dirty="0">
                <a:solidFill>
                  <a:srgbClr val="656D8D"/>
                </a:solidFill>
                <a:latin typeface="Microsoft YaHei UI" panose="020B0503020204020204" pitchFamily="18" charset="-122"/>
                <a:cs typeface="Microsoft YaHei UI" panose="020B0503020204020204" pitchFamily="18" charset="-122"/>
              </a:rPr>
              <a:t>4.3</a:t>
            </a:r>
          </a:p>
        </p:txBody>
      </p:sp>
      <p:sp>
        <p:nvSpPr>
          <p:cNvPr id="3" name="灯片编号占位符 2">
            <a:extLst>
              <a:ext uri="{FF2B5EF4-FFF2-40B4-BE49-F238E27FC236}">
                <a16:creationId xmlns:a16="http://schemas.microsoft.com/office/drawing/2014/main" id="{716928A7-809B-442B-B4BC-35FDDBF9CA03}"/>
              </a:ext>
            </a:extLst>
          </p:cNvPr>
          <p:cNvSpPr>
            <a:spLocks noGrp="1"/>
          </p:cNvSpPr>
          <p:nvPr>
            <p:ph type="sldNum" sz="quarter" idx="12"/>
          </p:nvPr>
        </p:nvSpPr>
        <p:spPr/>
        <p:txBody>
          <a:bodyPr/>
          <a:lstStyle/>
          <a:p>
            <a:fld id="{B6F15528-21DE-4FAA-801E-634DDDAF4B2B}" type="slidenum">
              <a:rPr lang="en-US" smtClean="0"/>
              <a:t>290</a:t>
            </a:fld>
            <a:endParaRPr lang="en-US" dirty="0"/>
          </a:p>
        </p:txBody>
      </p:sp>
    </p:spTree>
  </p:cSld>
  <p:clrMapOvr>
    <a:masterClrMapping/>
  </p:clrMapOvr>
  <p:transition spd="slow">
    <p:push dir="u"/>
  </p:transition>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4.1  </a:t>
            </a:r>
            <a:r>
              <a:rPr lang="zh-CN" altLang="zh-CN" b="1" dirty="0"/>
              <a:t>软件</a:t>
            </a:r>
            <a:r>
              <a:rPr lang="zh-CN" altLang="en-US" b="1" dirty="0"/>
              <a:t>工程</a:t>
            </a:r>
            <a:r>
              <a:rPr lang="zh-CN" altLang="zh-CN" b="1" dirty="0"/>
              <a:t>项目评价与决策方法</a:t>
            </a:r>
            <a:endParaRPr lang="zh-CN" altLang="en-US" dirty="0">
              <a:latin typeface="黑体" panose="02010609060101010101" pitchFamily="2" charset="-122"/>
            </a:endParaRPr>
          </a:p>
        </p:txBody>
      </p:sp>
      <p:sp>
        <p:nvSpPr>
          <p:cNvPr id="3"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矩形 5"/>
          <p:cNvSpPr/>
          <p:nvPr/>
        </p:nvSpPr>
        <p:spPr>
          <a:xfrm>
            <a:off x="993775" y="1296194"/>
            <a:ext cx="10134600" cy="830997"/>
          </a:xfrm>
          <a:prstGeom prst="rect">
            <a:avLst/>
          </a:prstGeom>
        </p:spPr>
        <p:txBody>
          <a:bodyPr wrap="square">
            <a:spAutoFit/>
          </a:bodyPr>
          <a:lstStyle/>
          <a:p>
            <a:r>
              <a:rPr lang="zh-CN" altLang="zh-CN" dirty="0"/>
              <a:t>软件</a:t>
            </a:r>
            <a:r>
              <a:rPr lang="zh-CN" altLang="en-US" dirty="0"/>
              <a:t>工程</a:t>
            </a:r>
            <a:r>
              <a:rPr lang="zh-CN" altLang="zh-CN" dirty="0"/>
              <a:t>项目的评价与决策问题通常都是一个多属性问题，其解决步骤主要有：</a:t>
            </a:r>
            <a:endParaRPr lang="zh-CN" altLang="en-US" dirty="0"/>
          </a:p>
        </p:txBody>
      </p:sp>
      <p:grpSp>
        <p:nvGrpSpPr>
          <p:cNvPr id="44" name="组合 3"/>
          <p:cNvGrpSpPr/>
          <p:nvPr/>
        </p:nvGrpSpPr>
        <p:grpSpPr bwMode="auto">
          <a:xfrm>
            <a:off x="3744912" y="3078957"/>
            <a:ext cx="4905375" cy="2425700"/>
            <a:chOff x="995" y="1472"/>
            <a:chExt cx="3785" cy="1872"/>
          </a:xfrm>
        </p:grpSpPr>
        <p:sp>
          <p:nvSpPr>
            <p:cNvPr id="45" name="自选图形 4"/>
            <p:cNvSpPr>
              <a:spLocks noChangeArrowheads="1"/>
            </p:cNvSpPr>
            <p:nvPr/>
          </p:nvSpPr>
          <p:spPr bwMode="gray">
            <a:xfrm>
              <a:off x="995" y="1588"/>
              <a:ext cx="3785" cy="1756"/>
            </a:xfrm>
            <a:custGeom>
              <a:avLst/>
              <a:gdLst>
                <a:gd name="T0" fmla="*/ 332 w 21600"/>
                <a:gd name="T1" fmla="*/ 0 h 21600"/>
                <a:gd name="T2" fmla="*/ 97 w 21600"/>
                <a:gd name="T3" fmla="*/ 21 h 21600"/>
                <a:gd name="T4" fmla="*/ 0 w 21600"/>
                <a:gd name="T5" fmla="*/ 71 h 21600"/>
                <a:gd name="T6" fmla="*/ 97 w 21600"/>
                <a:gd name="T7" fmla="*/ 122 h 21600"/>
                <a:gd name="T8" fmla="*/ 332 w 21600"/>
                <a:gd name="T9" fmla="*/ 143 h 21600"/>
                <a:gd name="T10" fmla="*/ 566 w 21600"/>
                <a:gd name="T11" fmla="*/ 122 h 21600"/>
                <a:gd name="T12" fmla="*/ 663 w 21600"/>
                <a:gd name="T13" fmla="*/ 71 h 21600"/>
                <a:gd name="T14" fmla="*/ 566 w 21600"/>
                <a:gd name="T15" fmla="*/ 21 h 21600"/>
                <a:gd name="T16" fmla="*/ 0 60000 65536"/>
                <a:gd name="T17" fmla="*/ 0 60000 65536"/>
                <a:gd name="T18" fmla="*/ 0 60000 65536"/>
                <a:gd name="T19" fmla="*/ 0 60000 65536"/>
                <a:gd name="T20" fmla="*/ 0 60000 65536"/>
                <a:gd name="T21" fmla="*/ 0 60000 65536"/>
                <a:gd name="T22" fmla="*/ 0 60000 65536"/>
                <a:gd name="T23" fmla="*/ 0 60000 65536"/>
                <a:gd name="T24" fmla="*/ 3162 w 21600"/>
                <a:gd name="T25" fmla="*/ 3161 h 21600"/>
                <a:gd name="T26" fmla="*/ 18438 w 21600"/>
                <a:gd name="T27" fmla="*/ 1843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013" y="10800"/>
                  </a:moveTo>
                  <a:cubicBezTo>
                    <a:pt x="3013" y="15101"/>
                    <a:pt x="6499" y="18587"/>
                    <a:pt x="10800" y="18587"/>
                  </a:cubicBezTo>
                  <a:cubicBezTo>
                    <a:pt x="15101" y="18587"/>
                    <a:pt x="18587" y="15101"/>
                    <a:pt x="18587" y="10800"/>
                  </a:cubicBezTo>
                  <a:cubicBezTo>
                    <a:pt x="18587" y="6499"/>
                    <a:pt x="15101" y="3013"/>
                    <a:pt x="10800" y="3013"/>
                  </a:cubicBezTo>
                  <a:cubicBezTo>
                    <a:pt x="6499" y="3013"/>
                    <a:pt x="3013" y="6499"/>
                    <a:pt x="3013" y="10800"/>
                  </a:cubicBezTo>
                  <a:close/>
                </a:path>
              </a:pathLst>
            </a:custGeom>
            <a:gradFill rotWithShape="1">
              <a:gsLst>
                <a:gs pos="0">
                  <a:srgbClr val="3B3B3B"/>
                </a:gs>
                <a:gs pos="50000">
                  <a:srgbClr val="808080"/>
                </a:gs>
                <a:gs pos="100000">
                  <a:srgbClr val="3B3B3B"/>
                </a:gs>
              </a:gsLst>
              <a:lin ang="18900000" scaled="1"/>
            </a:gradFill>
            <a:ln w="9525">
              <a:noFill/>
              <a:miter lim="800000"/>
            </a:ln>
          </p:spPr>
          <p:txBody>
            <a:bodyPr wrap="none" anchor="ctr"/>
            <a:lstStyle/>
            <a:p>
              <a:endParaRPr lang="zh-CN" altLang="en-US"/>
            </a:p>
          </p:txBody>
        </p:sp>
        <p:sp>
          <p:nvSpPr>
            <p:cNvPr id="46" name="自选图形 5"/>
            <p:cNvSpPr>
              <a:spLocks noChangeArrowheads="1"/>
            </p:cNvSpPr>
            <p:nvPr/>
          </p:nvSpPr>
          <p:spPr bwMode="gray">
            <a:xfrm>
              <a:off x="995" y="1478"/>
              <a:ext cx="3785" cy="1756"/>
            </a:xfrm>
            <a:custGeom>
              <a:avLst/>
              <a:gdLst>
                <a:gd name="G0" fmla="+- 3013 0 0"/>
                <a:gd name="G1" fmla="+- 21600 0 3013"/>
                <a:gd name="G2" fmla="+- 21600 0 3013"/>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013" y="10800"/>
                  </a:moveTo>
                  <a:cubicBezTo>
                    <a:pt x="3013" y="15101"/>
                    <a:pt x="6499" y="18587"/>
                    <a:pt x="10800" y="18587"/>
                  </a:cubicBezTo>
                  <a:cubicBezTo>
                    <a:pt x="15101" y="18587"/>
                    <a:pt x="18587" y="15101"/>
                    <a:pt x="18587" y="10800"/>
                  </a:cubicBezTo>
                  <a:cubicBezTo>
                    <a:pt x="18587" y="6499"/>
                    <a:pt x="15101" y="3013"/>
                    <a:pt x="10800" y="3013"/>
                  </a:cubicBezTo>
                  <a:cubicBezTo>
                    <a:pt x="6499" y="3013"/>
                    <a:pt x="3013" y="6499"/>
                    <a:pt x="3013" y="10800"/>
                  </a:cubicBezTo>
                  <a:close/>
                </a:path>
              </a:pathLst>
            </a:custGeom>
            <a:gradFill rotWithShape="1">
              <a:gsLst>
                <a:gs pos="0">
                  <a:schemeClr val="accent2"/>
                </a:gs>
                <a:gs pos="50000">
                  <a:schemeClr val="hlink"/>
                </a:gs>
                <a:gs pos="100000">
                  <a:schemeClr val="accent2"/>
                </a:gs>
              </a:gsLst>
              <a:lin ang="18900000" scaled="1"/>
            </a:gradFill>
            <a:ln>
              <a:noFill/>
            </a:ln>
            <a:effectLst/>
          </p:spPr>
          <p:txBody>
            <a:bodyPr wrap="none" anchor="ctr"/>
            <a:lstStyle/>
            <a:p>
              <a:pPr>
                <a:defRPr/>
              </a:pPr>
              <a:endParaRPr lang="zh-CN" altLang="en-US">
                <a:ea typeface="+mn-ea"/>
              </a:endParaRPr>
            </a:p>
          </p:txBody>
        </p:sp>
        <p:sp>
          <p:nvSpPr>
            <p:cNvPr id="47" name="直线 6"/>
            <p:cNvSpPr>
              <a:spLocks noChangeShapeType="1"/>
            </p:cNvSpPr>
            <p:nvPr/>
          </p:nvSpPr>
          <p:spPr bwMode="gray">
            <a:xfrm flipV="1">
              <a:off x="2872" y="1472"/>
              <a:ext cx="0" cy="359"/>
            </a:xfrm>
            <a:prstGeom prst="line">
              <a:avLst/>
            </a:prstGeom>
            <a:noFill/>
            <a:ln w="9525">
              <a:solidFill>
                <a:schemeClr val="bg1"/>
              </a:solidFill>
              <a:round/>
            </a:ln>
          </p:spPr>
          <p:txBody>
            <a:bodyPr wrap="none" anchor="ctr"/>
            <a:lstStyle/>
            <a:p>
              <a:endParaRPr lang="zh-CN" altLang="en-US"/>
            </a:p>
          </p:txBody>
        </p:sp>
        <p:sp>
          <p:nvSpPr>
            <p:cNvPr id="48" name="直线 7"/>
            <p:cNvSpPr>
              <a:spLocks noChangeShapeType="1"/>
            </p:cNvSpPr>
            <p:nvPr/>
          </p:nvSpPr>
          <p:spPr bwMode="gray">
            <a:xfrm>
              <a:off x="1793" y="1974"/>
              <a:ext cx="0" cy="115"/>
            </a:xfrm>
            <a:prstGeom prst="line">
              <a:avLst/>
            </a:prstGeom>
            <a:noFill/>
            <a:ln w="9525">
              <a:solidFill>
                <a:schemeClr val="bg1"/>
              </a:solidFill>
              <a:round/>
            </a:ln>
          </p:spPr>
          <p:txBody>
            <a:bodyPr wrap="none" anchor="ctr"/>
            <a:lstStyle/>
            <a:p>
              <a:endParaRPr lang="zh-CN" altLang="en-US"/>
            </a:p>
          </p:txBody>
        </p:sp>
        <p:sp>
          <p:nvSpPr>
            <p:cNvPr id="49" name="直线 8"/>
            <p:cNvSpPr>
              <a:spLocks noChangeShapeType="1"/>
            </p:cNvSpPr>
            <p:nvPr/>
          </p:nvSpPr>
          <p:spPr bwMode="gray">
            <a:xfrm>
              <a:off x="3951" y="1959"/>
              <a:ext cx="0" cy="123"/>
            </a:xfrm>
            <a:prstGeom prst="line">
              <a:avLst/>
            </a:prstGeom>
            <a:noFill/>
            <a:ln w="9525">
              <a:solidFill>
                <a:schemeClr val="bg1"/>
              </a:solidFill>
              <a:round/>
            </a:ln>
          </p:spPr>
          <p:txBody>
            <a:bodyPr wrap="none" anchor="ctr"/>
            <a:lstStyle/>
            <a:p>
              <a:endParaRPr lang="zh-CN" altLang="en-US"/>
            </a:p>
          </p:txBody>
        </p:sp>
        <p:sp>
          <p:nvSpPr>
            <p:cNvPr id="50" name="直线 9"/>
            <p:cNvSpPr>
              <a:spLocks noChangeShapeType="1"/>
            </p:cNvSpPr>
            <p:nvPr/>
          </p:nvSpPr>
          <p:spPr bwMode="gray">
            <a:xfrm flipV="1">
              <a:off x="3951" y="1794"/>
              <a:ext cx="384" cy="165"/>
            </a:xfrm>
            <a:prstGeom prst="line">
              <a:avLst/>
            </a:prstGeom>
            <a:noFill/>
            <a:ln w="9525">
              <a:solidFill>
                <a:schemeClr val="bg1"/>
              </a:solidFill>
              <a:round/>
            </a:ln>
          </p:spPr>
          <p:txBody>
            <a:bodyPr wrap="none" anchor="ctr"/>
            <a:lstStyle/>
            <a:p>
              <a:endParaRPr lang="zh-CN" altLang="en-US"/>
            </a:p>
          </p:txBody>
        </p:sp>
        <p:sp>
          <p:nvSpPr>
            <p:cNvPr id="51" name="直线 10"/>
            <p:cNvSpPr>
              <a:spLocks noChangeShapeType="1"/>
            </p:cNvSpPr>
            <p:nvPr/>
          </p:nvSpPr>
          <p:spPr bwMode="gray">
            <a:xfrm flipH="1" flipV="1">
              <a:off x="1413" y="1801"/>
              <a:ext cx="378" cy="171"/>
            </a:xfrm>
            <a:prstGeom prst="line">
              <a:avLst/>
            </a:prstGeom>
            <a:noFill/>
            <a:ln w="9525">
              <a:solidFill>
                <a:schemeClr val="bg1"/>
              </a:solidFill>
              <a:round/>
            </a:ln>
          </p:spPr>
          <p:txBody>
            <a:bodyPr wrap="none" anchor="ctr"/>
            <a:lstStyle/>
            <a:p>
              <a:endParaRPr lang="zh-CN" altLang="en-US"/>
            </a:p>
          </p:txBody>
        </p:sp>
        <p:sp>
          <p:nvSpPr>
            <p:cNvPr id="52" name="直线 11"/>
            <p:cNvSpPr>
              <a:spLocks noChangeShapeType="1"/>
            </p:cNvSpPr>
            <p:nvPr/>
          </p:nvSpPr>
          <p:spPr bwMode="gray">
            <a:xfrm flipH="1">
              <a:off x="1856" y="2884"/>
              <a:ext cx="291" cy="209"/>
            </a:xfrm>
            <a:prstGeom prst="line">
              <a:avLst/>
            </a:prstGeom>
            <a:noFill/>
            <a:ln w="9525">
              <a:solidFill>
                <a:schemeClr val="bg1"/>
              </a:solidFill>
              <a:round/>
            </a:ln>
          </p:spPr>
          <p:txBody>
            <a:bodyPr wrap="none" anchor="ctr"/>
            <a:lstStyle/>
            <a:p>
              <a:endParaRPr lang="zh-CN" altLang="en-US"/>
            </a:p>
          </p:txBody>
        </p:sp>
        <p:sp>
          <p:nvSpPr>
            <p:cNvPr id="53" name="直线 12"/>
            <p:cNvSpPr>
              <a:spLocks noChangeShapeType="1"/>
            </p:cNvSpPr>
            <p:nvPr/>
          </p:nvSpPr>
          <p:spPr bwMode="gray">
            <a:xfrm>
              <a:off x="3752" y="2843"/>
              <a:ext cx="365" cy="181"/>
            </a:xfrm>
            <a:prstGeom prst="line">
              <a:avLst/>
            </a:prstGeom>
            <a:noFill/>
            <a:ln w="9525">
              <a:solidFill>
                <a:schemeClr val="bg1"/>
              </a:solidFill>
              <a:round/>
            </a:ln>
          </p:spPr>
          <p:txBody>
            <a:bodyPr wrap="none" anchor="ctr"/>
            <a:lstStyle/>
            <a:p>
              <a:endParaRPr lang="zh-CN" altLang="en-US"/>
            </a:p>
          </p:txBody>
        </p:sp>
        <p:sp>
          <p:nvSpPr>
            <p:cNvPr id="54" name="直线 13"/>
            <p:cNvSpPr>
              <a:spLocks noChangeShapeType="1"/>
            </p:cNvSpPr>
            <p:nvPr/>
          </p:nvSpPr>
          <p:spPr bwMode="gray">
            <a:xfrm flipH="1">
              <a:off x="1850" y="3090"/>
              <a:ext cx="7" cy="110"/>
            </a:xfrm>
            <a:prstGeom prst="line">
              <a:avLst/>
            </a:prstGeom>
            <a:noFill/>
            <a:ln w="9525">
              <a:solidFill>
                <a:schemeClr val="bg1"/>
              </a:solidFill>
              <a:round/>
            </a:ln>
          </p:spPr>
          <p:txBody>
            <a:bodyPr wrap="none" anchor="ctr"/>
            <a:lstStyle/>
            <a:p>
              <a:endParaRPr lang="zh-CN" altLang="en-US"/>
            </a:p>
          </p:txBody>
        </p:sp>
        <p:sp>
          <p:nvSpPr>
            <p:cNvPr id="55" name="直线 14"/>
            <p:cNvSpPr>
              <a:spLocks noChangeShapeType="1"/>
            </p:cNvSpPr>
            <p:nvPr/>
          </p:nvSpPr>
          <p:spPr bwMode="gray">
            <a:xfrm flipH="1">
              <a:off x="4112" y="3022"/>
              <a:ext cx="7" cy="110"/>
            </a:xfrm>
            <a:prstGeom prst="line">
              <a:avLst/>
            </a:prstGeom>
            <a:noFill/>
            <a:ln w="9525">
              <a:solidFill>
                <a:schemeClr val="bg1"/>
              </a:solidFill>
              <a:round/>
            </a:ln>
          </p:spPr>
          <p:txBody>
            <a:bodyPr wrap="none" anchor="ctr"/>
            <a:lstStyle/>
            <a:p>
              <a:endParaRPr lang="zh-CN" altLang="en-US"/>
            </a:p>
          </p:txBody>
        </p:sp>
      </p:grpSp>
      <p:sp>
        <p:nvSpPr>
          <p:cNvPr id="56" name="直线 15"/>
          <p:cNvSpPr>
            <a:spLocks noChangeShapeType="1"/>
          </p:cNvSpPr>
          <p:nvPr/>
        </p:nvSpPr>
        <p:spPr bwMode="black">
          <a:xfrm>
            <a:off x="5303837" y="2905919"/>
            <a:ext cx="0" cy="436563"/>
          </a:xfrm>
          <a:prstGeom prst="line">
            <a:avLst/>
          </a:prstGeom>
          <a:noFill/>
          <a:ln w="9525">
            <a:solidFill>
              <a:schemeClr val="tx1"/>
            </a:solidFill>
            <a:round/>
            <a:tailEnd type="oval" w="med" len="med"/>
          </a:ln>
        </p:spPr>
        <p:txBody>
          <a:bodyPr wrap="none" anchor="ctr"/>
          <a:lstStyle/>
          <a:p>
            <a:endParaRPr lang="zh-CN" altLang="en-US"/>
          </a:p>
        </p:txBody>
      </p:sp>
      <p:sp>
        <p:nvSpPr>
          <p:cNvPr id="57" name="直线 16"/>
          <p:cNvSpPr>
            <a:spLocks noChangeShapeType="1"/>
          </p:cNvSpPr>
          <p:nvPr/>
        </p:nvSpPr>
        <p:spPr bwMode="black">
          <a:xfrm>
            <a:off x="7123112" y="2861469"/>
            <a:ext cx="0" cy="481013"/>
          </a:xfrm>
          <a:prstGeom prst="line">
            <a:avLst/>
          </a:prstGeom>
          <a:noFill/>
          <a:ln w="9525">
            <a:solidFill>
              <a:schemeClr val="tx1"/>
            </a:solidFill>
            <a:round/>
            <a:tailEnd type="oval" w="med" len="med"/>
          </a:ln>
        </p:spPr>
        <p:txBody>
          <a:bodyPr wrap="none" anchor="ctr"/>
          <a:lstStyle/>
          <a:p>
            <a:endParaRPr lang="zh-CN" altLang="en-US"/>
          </a:p>
        </p:txBody>
      </p:sp>
      <p:sp>
        <p:nvSpPr>
          <p:cNvPr id="58" name="直线 17"/>
          <p:cNvSpPr>
            <a:spLocks noChangeShapeType="1"/>
          </p:cNvSpPr>
          <p:nvPr/>
        </p:nvSpPr>
        <p:spPr bwMode="black">
          <a:xfrm flipV="1">
            <a:off x="6283325" y="5204619"/>
            <a:ext cx="0" cy="534988"/>
          </a:xfrm>
          <a:prstGeom prst="line">
            <a:avLst/>
          </a:prstGeom>
          <a:noFill/>
          <a:ln w="9525">
            <a:solidFill>
              <a:schemeClr val="tx1"/>
            </a:solidFill>
            <a:round/>
            <a:tailEnd type="oval" w="med" len="med"/>
          </a:ln>
        </p:spPr>
        <p:txBody>
          <a:bodyPr wrap="none" anchor="ctr"/>
          <a:lstStyle/>
          <a:p>
            <a:endParaRPr lang="zh-CN" altLang="en-US"/>
          </a:p>
        </p:txBody>
      </p:sp>
      <p:sp>
        <p:nvSpPr>
          <p:cNvPr id="59" name="直线 18"/>
          <p:cNvSpPr>
            <a:spLocks noChangeShapeType="1"/>
          </p:cNvSpPr>
          <p:nvPr/>
        </p:nvSpPr>
        <p:spPr bwMode="gray">
          <a:xfrm flipH="1" flipV="1">
            <a:off x="8255000" y="4167982"/>
            <a:ext cx="576262" cy="0"/>
          </a:xfrm>
          <a:prstGeom prst="line">
            <a:avLst/>
          </a:prstGeom>
          <a:noFill/>
          <a:ln w="9525">
            <a:solidFill>
              <a:schemeClr val="tx1"/>
            </a:solidFill>
            <a:round/>
            <a:tailEnd type="oval" w="med" len="med"/>
          </a:ln>
        </p:spPr>
        <p:txBody>
          <a:bodyPr wrap="none" anchor="ctr"/>
          <a:lstStyle/>
          <a:p>
            <a:endParaRPr lang="zh-CN" altLang="en-US"/>
          </a:p>
        </p:txBody>
      </p:sp>
      <p:sp>
        <p:nvSpPr>
          <p:cNvPr id="60" name="直线 19"/>
          <p:cNvSpPr>
            <a:spLocks noChangeShapeType="1"/>
          </p:cNvSpPr>
          <p:nvPr/>
        </p:nvSpPr>
        <p:spPr bwMode="gray">
          <a:xfrm flipV="1">
            <a:off x="3517900" y="4167982"/>
            <a:ext cx="576262" cy="0"/>
          </a:xfrm>
          <a:prstGeom prst="line">
            <a:avLst/>
          </a:prstGeom>
          <a:noFill/>
          <a:ln w="9525">
            <a:solidFill>
              <a:schemeClr val="tx1"/>
            </a:solidFill>
            <a:round/>
            <a:tailEnd type="oval" w="med" len="med"/>
          </a:ln>
        </p:spPr>
        <p:txBody>
          <a:bodyPr wrap="none" anchor="ctr"/>
          <a:lstStyle/>
          <a:p>
            <a:endParaRPr lang="zh-CN" altLang="en-US"/>
          </a:p>
        </p:txBody>
      </p:sp>
      <p:sp>
        <p:nvSpPr>
          <p:cNvPr id="61" name="文本框 20"/>
          <p:cNvSpPr txBox="1">
            <a:spLocks noChangeArrowheads="1"/>
          </p:cNvSpPr>
          <p:nvPr/>
        </p:nvSpPr>
        <p:spPr bwMode="black">
          <a:xfrm>
            <a:off x="4454525" y="2198033"/>
            <a:ext cx="1676400" cy="707886"/>
          </a:xfrm>
          <a:prstGeom prst="rect">
            <a:avLst/>
          </a:prstGeom>
          <a:noFill/>
          <a:ln w="9525">
            <a:noFill/>
            <a:miter lim="800000"/>
          </a:ln>
        </p:spPr>
        <p:txBody>
          <a:bodyPr>
            <a:spAutoFit/>
          </a:bodyPr>
          <a:lstStyle/>
          <a:p>
            <a:pPr algn="ctr">
              <a:spcBef>
                <a:spcPct val="50000"/>
              </a:spcBef>
            </a:pPr>
            <a:r>
              <a:rPr lang="zh-CN" altLang="en-US" sz="2000" b="1" dirty="0">
                <a:cs typeface="Arial" panose="020B0604020202020204" pitchFamily="34" charset="0"/>
              </a:rPr>
              <a:t>②</a:t>
            </a:r>
            <a:r>
              <a:rPr lang="zh-CN" altLang="zh-CN" sz="2000" b="1" dirty="0"/>
              <a:t>确定评价对象</a:t>
            </a:r>
            <a:endParaRPr lang="en-US" altLang="zh-CN" sz="2000" b="1" dirty="0"/>
          </a:p>
        </p:txBody>
      </p:sp>
      <p:sp>
        <p:nvSpPr>
          <p:cNvPr id="62" name="文本框 21"/>
          <p:cNvSpPr txBox="1">
            <a:spLocks noChangeArrowheads="1"/>
          </p:cNvSpPr>
          <p:nvPr/>
        </p:nvSpPr>
        <p:spPr bwMode="black">
          <a:xfrm>
            <a:off x="6327775" y="2201350"/>
            <a:ext cx="1676400" cy="707886"/>
          </a:xfrm>
          <a:prstGeom prst="rect">
            <a:avLst/>
          </a:prstGeom>
          <a:noFill/>
          <a:ln w="9525">
            <a:noFill/>
            <a:miter lim="800000"/>
          </a:ln>
        </p:spPr>
        <p:txBody>
          <a:bodyPr>
            <a:spAutoFit/>
          </a:bodyPr>
          <a:lstStyle/>
          <a:p>
            <a:pPr algn="ctr">
              <a:spcBef>
                <a:spcPct val="50000"/>
              </a:spcBef>
            </a:pPr>
            <a:r>
              <a:rPr lang="zh-CN" altLang="en-US" sz="2000" b="1" dirty="0"/>
              <a:t>③</a:t>
            </a:r>
            <a:r>
              <a:rPr lang="zh-CN" altLang="zh-CN" sz="2000" b="1" dirty="0"/>
              <a:t>建立相应的指标体系</a:t>
            </a:r>
            <a:endParaRPr lang="en-US" altLang="zh-CN" sz="2000" b="1" dirty="0">
              <a:cs typeface="Arial" panose="020B0604020202020204" pitchFamily="34" charset="0"/>
            </a:endParaRPr>
          </a:p>
        </p:txBody>
      </p:sp>
      <p:sp>
        <p:nvSpPr>
          <p:cNvPr id="63" name="文本框 22"/>
          <p:cNvSpPr txBox="1">
            <a:spLocks noChangeArrowheads="1"/>
          </p:cNvSpPr>
          <p:nvPr/>
        </p:nvSpPr>
        <p:spPr bwMode="black">
          <a:xfrm>
            <a:off x="8909050" y="3865523"/>
            <a:ext cx="1838325" cy="707886"/>
          </a:xfrm>
          <a:prstGeom prst="rect">
            <a:avLst/>
          </a:prstGeom>
          <a:noFill/>
          <a:ln w="9525">
            <a:noFill/>
            <a:miter lim="800000"/>
          </a:ln>
        </p:spPr>
        <p:txBody>
          <a:bodyPr wrap="square">
            <a:spAutoFit/>
          </a:bodyPr>
          <a:lstStyle/>
          <a:p>
            <a:pPr algn="ctr">
              <a:spcBef>
                <a:spcPct val="50000"/>
              </a:spcBef>
            </a:pPr>
            <a:r>
              <a:rPr lang="zh-CN" altLang="en-US" sz="2000" b="1" dirty="0"/>
              <a:t>④</a:t>
            </a:r>
            <a:r>
              <a:rPr lang="zh-CN" altLang="zh-CN" sz="2000" b="1" dirty="0"/>
              <a:t>确定各指标的权重系数</a:t>
            </a:r>
            <a:endParaRPr lang="en-US" altLang="zh-CN" sz="2000" b="1" dirty="0">
              <a:cs typeface="Arial" panose="020B0604020202020204" pitchFamily="34" charset="0"/>
            </a:endParaRPr>
          </a:p>
        </p:txBody>
      </p:sp>
      <p:sp>
        <p:nvSpPr>
          <p:cNvPr id="64" name="文本框 23"/>
          <p:cNvSpPr txBox="1">
            <a:spLocks noChangeArrowheads="1"/>
          </p:cNvSpPr>
          <p:nvPr/>
        </p:nvSpPr>
        <p:spPr bwMode="black">
          <a:xfrm>
            <a:off x="5435600" y="5760244"/>
            <a:ext cx="1676400" cy="707886"/>
          </a:xfrm>
          <a:prstGeom prst="rect">
            <a:avLst/>
          </a:prstGeom>
          <a:noFill/>
          <a:ln w="9525">
            <a:noFill/>
            <a:miter lim="800000"/>
          </a:ln>
        </p:spPr>
        <p:txBody>
          <a:bodyPr>
            <a:spAutoFit/>
          </a:bodyPr>
          <a:lstStyle/>
          <a:p>
            <a:pPr algn="ctr">
              <a:spcBef>
                <a:spcPct val="50000"/>
              </a:spcBef>
            </a:pPr>
            <a:r>
              <a:rPr lang="zh-CN" altLang="en-US" sz="2000" b="1" dirty="0"/>
              <a:t>⑤</a:t>
            </a:r>
            <a:r>
              <a:rPr lang="zh-CN" altLang="zh-CN" sz="2000" b="1" dirty="0"/>
              <a:t>建立综合评价模型</a:t>
            </a:r>
            <a:endParaRPr lang="en-US" altLang="zh-CN" sz="2000" b="1" dirty="0">
              <a:cs typeface="Arial" panose="020B0604020202020204" pitchFamily="34" charset="0"/>
            </a:endParaRPr>
          </a:p>
        </p:txBody>
      </p:sp>
      <p:sp>
        <p:nvSpPr>
          <p:cNvPr id="65" name="文本框 24"/>
          <p:cNvSpPr txBox="1">
            <a:spLocks noChangeArrowheads="1"/>
          </p:cNvSpPr>
          <p:nvPr/>
        </p:nvSpPr>
        <p:spPr bwMode="black">
          <a:xfrm>
            <a:off x="2136775" y="3928269"/>
            <a:ext cx="1349375" cy="861774"/>
          </a:xfrm>
          <a:prstGeom prst="rect">
            <a:avLst/>
          </a:prstGeom>
          <a:noFill/>
          <a:ln w="9525">
            <a:noFill/>
            <a:miter lim="800000"/>
          </a:ln>
        </p:spPr>
        <p:txBody>
          <a:bodyPr wrap="square">
            <a:spAutoFit/>
          </a:bodyPr>
          <a:lstStyle/>
          <a:p>
            <a:pPr algn="ctr">
              <a:spcBef>
                <a:spcPct val="50000"/>
              </a:spcBef>
            </a:pPr>
            <a:r>
              <a:rPr lang="zh-CN" altLang="en-US" sz="2000" b="1" dirty="0"/>
              <a:t>①</a:t>
            </a:r>
            <a:r>
              <a:rPr lang="zh-CN" altLang="zh-CN" sz="2000" b="1" dirty="0"/>
              <a:t>确定</a:t>
            </a:r>
            <a:endParaRPr lang="en-US" altLang="zh-CN" sz="2000" b="1" dirty="0"/>
          </a:p>
          <a:p>
            <a:pPr algn="r">
              <a:spcBef>
                <a:spcPct val="50000"/>
              </a:spcBef>
            </a:pPr>
            <a:r>
              <a:rPr lang="zh-CN" altLang="zh-CN" sz="2000" b="1" dirty="0"/>
              <a:t>评价主体</a:t>
            </a:r>
            <a:endParaRPr lang="en-US" altLang="zh-CN" sz="2000" b="1" dirty="0">
              <a:cs typeface="Arial" panose="020B0604020202020204" pitchFamily="34" charset="0"/>
            </a:endParaRPr>
          </a:p>
        </p:txBody>
      </p:sp>
      <p:sp>
        <p:nvSpPr>
          <p:cNvPr id="66" name="文本框 25"/>
          <p:cNvSpPr txBox="1">
            <a:spLocks noChangeArrowheads="1"/>
          </p:cNvSpPr>
          <p:nvPr/>
        </p:nvSpPr>
        <p:spPr bwMode="black">
          <a:xfrm>
            <a:off x="5143500" y="4038749"/>
            <a:ext cx="2022475" cy="461665"/>
          </a:xfrm>
          <a:prstGeom prst="rect">
            <a:avLst/>
          </a:prstGeom>
          <a:noFill/>
          <a:ln w="9525">
            <a:noFill/>
            <a:miter lim="800000"/>
          </a:ln>
        </p:spPr>
        <p:txBody>
          <a:bodyPr wrap="square">
            <a:spAutoFit/>
          </a:bodyPr>
          <a:lstStyle/>
          <a:p>
            <a:pPr algn="ctr">
              <a:spcBef>
                <a:spcPct val="50000"/>
              </a:spcBef>
            </a:pPr>
            <a:r>
              <a:rPr lang="zh-CN" altLang="en-US" b="1" dirty="0">
                <a:solidFill>
                  <a:srgbClr val="A50021"/>
                </a:solidFill>
                <a:cs typeface="Arial" panose="020B0604020202020204" pitchFamily="34" charset="0"/>
              </a:rPr>
              <a:t>解决步骤</a:t>
            </a:r>
            <a:endParaRPr lang="en-US" altLang="zh-CN" b="1" dirty="0">
              <a:solidFill>
                <a:srgbClr val="A50021"/>
              </a:solidFill>
              <a:cs typeface="Arial" panose="020B0604020202020204" pitchFamily="34" charset="0"/>
            </a:endParaRPr>
          </a:p>
        </p:txBody>
      </p:sp>
      <p:sp>
        <p:nvSpPr>
          <p:cNvPr id="67" name="自选图形 26"/>
          <p:cNvSpPr>
            <a:spLocks noChangeArrowheads="1"/>
          </p:cNvSpPr>
          <p:nvPr/>
        </p:nvSpPr>
        <p:spPr bwMode="gray">
          <a:xfrm>
            <a:off x="4997450" y="3637757"/>
            <a:ext cx="2339975" cy="663575"/>
          </a:xfrm>
          <a:custGeom>
            <a:avLst/>
            <a:gdLst>
              <a:gd name="G0" fmla="+- 13742 0 0"/>
              <a:gd name="G1" fmla="+- -11677937 0 0"/>
              <a:gd name="G2" fmla="+- 13742 0 -11677937"/>
              <a:gd name="G3" fmla="+- 10800 0 0"/>
              <a:gd name="G4" fmla="+- 0 0 13742"/>
              <a:gd name="T0" fmla="*/ 360 256 1"/>
              <a:gd name="T1" fmla="*/ 0 256 1"/>
              <a:gd name="G5" fmla="+- G2 T0 T1"/>
              <a:gd name="G6" fmla="?: G2 G2 G5"/>
              <a:gd name="G7" fmla="+- 0 0 G6"/>
              <a:gd name="G8" fmla="+- 8470 0 0"/>
              <a:gd name="G9" fmla="+- 0 0 -11677937"/>
              <a:gd name="G10" fmla="+- 8470 0 2700"/>
              <a:gd name="G11" fmla="cos G10 13742"/>
              <a:gd name="G12" fmla="sin G10 13742"/>
              <a:gd name="G13" fmla="cos 13500 13742"/>
              <a:gd name="G14" fmla="sin 13500 13742"/>
              <a:gd name="G15" fmla="+- G11 10800 0"/>
              <a:gd name="G16" fmla="+- G12 10800 0"/>
              <a:gd name="G17" fmla="+- G13 10800 0"/>
              <a:gd name="G18" fmla="+- G14 10800 0"/>
              <a:gd name="G19" fmla="*/ 8470 1 2"/>
              <a:gd name="G20" fmla="+- G19 5400 0"/>
              <a:gd name="G21" fmla="cos G20 13742"/>
              <a:gd name="G22" fmla="sin G20 13742"/>
              <a:gd name="G23" fmla="+- G21 10800 0"/>
              <a:gd name="G24" fmla="+- G12 G23 G22"/>
              <a:gd name="G25" fmla="+- G22 G23 G11"/>
              <a:gd name="G26" fmla="cos 10800 13742"/>
              <a:gd name="G27" fmla="sin 10800 13742"/>
              <a:gd name="G28" fmla="cos 8470 13742"/>
              <a:gd name="G29" fmla="sin 8470 13742"/>
              <a:gd name="G30" fmla="+- G26 10800 0"/>
              <a:gd name="G31" fmla="+- G27 10800 0"/>
              <a:gd name="G32" fmla="+- G28 10800 0"/>
              <a:gd name="G33" fmla="+- G29 10800 0"/>
              <a:gd name="G34" fmla="+- G19 5400 0"/>
              <a:gd name="G35" fmla="cos G34 -11677937"/>
              <a:gd name="G36" fmla="sin G34 -11677937"/>
              <a:gd name="G37" fmla="+/ -11677937 13742 2"/>
              <a:gd name="T2" fmla="*/ 180 256 1"/>
              <a:gd name="T3" fmla="*/ 0 256 1"/>
              <a:gd name="G38" fmla="+- G37 T2 T3"/>
              <a:gd name="G39" fmla="?: G2 G37 G38"/>
              <a:gd name="G40" fmla="cos 10800 G39"/>
              <a:gd name="G41" fmla="sin 10800 G39"/>
              <a:gd name="G42" fmla="cos 8470 G39"/>
              <a:gd name="G43" fmla="sin 8470 G39"/>
              <a:gd name="G44" fmla="+- G40 10800 0"/>
              <a:gd name="G45" fmla="+- G41 10800 0"/>
              <a:gd name="G46" fmla="+- G42 10800 0"/>
              <a:gd name="G47" fmla="+- G43 10800 0"/>
              <a:gd name="G48" fmla="+- G35 10800 0"/>
              <a:gd name="G49" fmla="+- G36 10800 0"/>
              <a:gd name="T4" fmla="*/ 10990 w 21600"/>
              <a:gd name="T5" fmla="*/ 1 h 21600"/>
              <a:gd name="T6" fmla="*/ 1169 w 21600"/>
              <a:gd name="T7" fmla="*/ 10495 h 21600"/>
              <a:gd name="T8" fmla="*/ 10949 w 21600"/>
              <a:gd name="T9" fmla="*/ 2331 h 21600"/>
              <a:gd name="T10" fmla="*/ 24299 w 21600"/>
              <a:gd name="T11" fmla="*/ 10849 h 21600"/>
              <a:gd name="T12" fmla="*/ 20420 w 21600"/>
              <a:gd name="T13" fmla="*/ 14700 h 21600"/>
              <a:gd name="T14" fmla="*/ 16569 w 21600"/>
              <a:gd name="T15" fmla="*/ 10821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9269" y="10830"/>
                </a:moveTo>
                <a:cubicBezTo>
                  <a:pt x="19269" y="10820"/>
                  <a:pt x="19270" y="10810"/>
                  <a:pt x="19270" y="10800"/>
                </a:cubicBezTo>
                <a:cubicBezTo>
                  <a:pt x="19270" y="6122"/>
                  <a:pt x="15477" y="2330"/>
                  <a:pt x="10800" y="2330"/>
                </a:cubicBezTo>
                <a:cubicBezTo>
                  <a:pt x="6226" y="2329"/>
                  <a:pt x="2478" y="5961"/>
                  <a:pt x="2334" y="10532"/>
                </a:cubicBezTo>
                <a:lnTo>
                  <a:pt x="5" y="10459"/>
                </a:lnTo>
                <a:cubicBezTo>
                  <a:pt x="189" y="4630"/>
                  <a:pt x="4968" y="-1"/>
                  <a:pt x="10800" y="0"/>
                </a:cubicBezTo>
                <a:cubicBezTo>
                  <a:pt x="16764" y="0"/>
                  <a:pt x="21600" y="4835"/>
                  <a:pt x="21600" y="10800"/>
                </a:cubicBezTo>
                <a:cubicBezTo>
                  <a:pt x="21600" y="10813"/>
                  <a:pt x="21599" y="10826"/>
                  <a:pt x="21599" y="10839"/>
                </a:cubicBezTo>
                <a:lnTo>
                  <a:pt x="24299" y="10849"/>
                </a:lnTo>
                <a:lnTo>
                  <a:pt x="20420" y="14700"/>
                </a:lnTo>
                <a:lnTo>
                  <a:pt x="16569" y="10821"/>
                </a:lnTo>
                <a:lnTo>
                  <a:pt x="19269" y="10830"/>
                </a:lnTo>
                <a:close/>
              </a:path>
            </a:pathLst>
          </a:custGeom>
          <a:gradFill rotWithShape="1">
            <a:gsLst>
              <a:gs pos="0">
                <a:schemeClr val="folHlink">
                  <a:gamma/>
                  <a:shade val="54510"/>
                  <a:invGamma/>
                </a:schemeClr>
              </a:gs>
              <a:gs pos="100000">
                <a:schemeClr val="folHlink"/>
              </a:gs>
            </a:gsLst>
            <a:lin ang="0" scaled="1"/>
          </a:gradFill>
          <a:ln>
            <a:noFill/>
          </a:ln>
          <a:effectLst/>
        </p:spPr>
        <p:txBody>
          <a:bodyPr wrap="none" anchor="ctr"/>
          <a:lstStyle/>
          <a:p>
            <a:pPr>
              <a:defRPr/>
            </a:pPr>
            <a:endParaRPr lang="zh-CN" altLang="en-US">
              <a:ea typeface="+mn-ea"/>
            </a:endParaRPr>
          </a:p>
        </p:txBody>
      </p:sp>
      <p:sp>
        <p:nvSpPr>
          <p:cNvPr id="68" name="自选图形 27"/>
          <p:cNvSpPr>
            <a:spLocks noChangeArrowheads="1"/>
          </p:cNvSpPr>
          <p:nvPr/>
        </p:nvSpPr>
        <p:spPr bwMode="gray">
          <a:xfrm flipH="1" flipV="1">
            <a:off x="5076825" y="4269582"/>
            <a:ext cx="2392362" cy="620712"/>
          </a:xfrm>
          <a:custGeom>
            <a:avLst/>
            <a:gdLst>
              <a:gd name="G0" fmla="+- -14015 0 0"/>
              <a:gd name="G1" fmla="+- -11677937 0 0"/>
              <a:gd name="G2" fmla="+- -14015 0 -11677937"/>
              <a:gd name="G3" fmla="+- 10800 0 0"/>
              <a:gd name="G4" fmla="+- 0 0 -14015"/>
              <a:gd name="T0" fmla="*/ 360 256 1"/>
              <a:gd name="T1" fmla="*/ 0 256 1"/>
              <a:gd name="G5" fmla="+- G2 T0 T1"/>
              <a:gd name="G6" fmla="?: G2 G2 G5"/>
              <a:gd name="G7" fmla="+- 0 0 G6"/>
              <a:gd name="G8" fmla="+- 8574 0 0"/>
              <a:gd name="G9" fmla="+- 0 0 -11677937"/>
              <a:gd name="G10" fmla="+- 8574 0 2700"/>
              <a:gd name="G11" fmla="cos G10 -14015"/>
              <a:gd name="G12" fmla="sin G10 -14015"/>
              <a:gd name="G13" fmla="cos 13500 -14015"/>
              <a:gd name="G14" fmla="sin 13500 -14015"/>
              <a:gd name="G15" fmla="+- G11 10800 0"/>
              <a:gd name="G16" fmla="+- G12 10800 0"/>
              <a:gd name="G17" fmla="+- G13 10800 0"/>
              <a:gd name="G18" fmla="+- G14 10800 0"/>
              <a:gd name="G19" fmla="*/ 8574 1 2"/>
              <a:gd name="G20" fmla="+- G19 5400 0"/>
              <a:gd name="G21" fmla="cos G20 -14015"/>
              <a:gd name="G22" fmla="sin G20 -14015"/>
              <a:gd name="G23" fmla="+- G21 10800 0"/>
              <a:gd name="G24" fmla="+- G12 G23 G22"/>
              <a:gd name="G25" fmla="+- G22 G23 G11"/>
              <a:gd name="G26" fmla="cos 10800 -14015"/>
              <a:gd name="G27" fmla="sin 10800 -14015"/>
              <a:gd name="G28" fmla="cos 8574 -14015"/>
              <a:gd name="G29" fmla="sin 8574 -14015"/>
              <a:gd name="G30" fmla="+- G26 10800 0"/>
              <a:gd name="G31" fmla="+- G27 10800 0"/>
              <a:gd name="G32" fmla="+- G28 10800 0"/>
              <a:gd name="G33" fmla="+- G29 10800 0"/>
              <a:gd name="G34" fmla="+- G19 5400 0"/>
              <a:gd name="G35" fmla="cos G34 -11677937"/>
              <a:gd name="G36" fmla="sin G34 -11677937"/>
              <a:gd name="G37" fmla="+/ -11677937 -14015 2"/>
              <a:gd name="T2" fmla="*/ 180 256 1"/>
              <a:gd name="T3" fmla="*/ 0 256 1"/>
              <a:gd name="G38" fmla="+- G37 T2 T3"/>
              <a:gd name="G39" fmla="?: G2 G37 G38"/>
              <a:gd name="G40" fmla="cos 10800 G39"/>
              <a:gd name="G41" fmla="sin 10800 G39"/>
              <a:gd name="G42" fmla="cos 8574 G39"/>
              <a:gd name="G43" fmla="sin 8574 G39"/>
              <a:gd name="G44" fmla="+- G40 10800 0"/>
              <a:gd name="G45" fmla="+- G41 10800 0"/>
              <a:gd name="G46" fmla="+- G42 10800 0"/>
              <a:gd name="G47" fmla="+- G43 10800 0"/>
              <a:gd name="G48" fmla="+- G35 10800 0"/>
              <a:gd name="G49" fmla="+- G36 10800 0"/>
              <a:gd name="T4" fmla="*/ 10950 w 21600"/>
              <a:gd name="T5" fmla="*/ 1 h 21600"/>
              <a:gd name="T6" fmla="*/ 1117 w 21600"/>
              <a:gd name="T7" fmla="*/ 10494 h 21600"/>
              <a:gd name="T8" fmla="*/ 10919 w 21600"/>
              <a:gd name="T9" fmla="*/ 2226 h 21600"/>
              <a:gd name="T10" fmla="*/ 24299 w 21600"/>
              <a:gd name="T11" fmla="*/ 10749 h 21600"/>
              <a:gd name="T12" fmla="*/ 20501 w 21600"/>
              <a:gd name="T13" fmla="*/ 14576 h 21600"/>
              <a:gd name="T14" fmla="*/ 16673 w 21600"/>
              <a:gd name="T15" fmla="*/ 10778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9373" y="10767"/>
                </a:moveTo>
                <a:cubicBezTo>
                  <a:pt x="19356" y="6045"/>
                  <a:pt x="15522" y="2226"/>
                  <a:pt x="10800" y="2226"/>
                </a:cubicBezTo>
                <a:cubicBezTo>
                  <a:pt x="6170" y="2225"/>
                  <a:pt x="2376" y="5901"/>
                  <a:pt x="2230" y="10529"/>
                </a:cubicBezTo>
                <a:lnTo>
                  <a:pt x="5" y="10459"/>
                </a:lnTo>
                <a:cubicBezTo>
                  <a:pt x="189" y="4630"/>
                  <a:pt x="4968" y="-1"/>
                  <a:pt x="10800" y="0"/>
                </a:cubicBezTo>
                <a:cubicBezTo>
                  <a:pt x="16748" y="0"/>
                  <a:pt x="21577" y="4810"/>
                  <a:pt x="21599" y="10759"/>
                </a:cubicBezTo>
                <a:lnTo>
                  <a:pt x="24299" y="10749"/>
                </a:lnTo>
                <a:lnTo>
                  <a:pt x="20501" y="14576"/>
                </a:lnTo>
                <a:lnTo>
                  <a:pt x="16673" y="10778"/>
                </a:lnTo>
                <a:lnTo>
                  <a:pt x="19373" y="10767"/>
                </a:lnTo>
                <a:close/>
              </a:path>
            </a:pathLst>
          </a:custGeom>
          <a:gradFill rotWithShape="1">
            <a:gsLst>
              <a:gs pos="0">
                <a:schemeClr val="folHlink">
                  <a:gamma/>
                  <a:shade val="66667"/>
                  <a:invGamma/>
                </a:schemeClr>
              </a:gs>
              <a:gs pos="100000">
                <a:schemeClr val="folHlink"/>
              </a:gs>
            </a:gsLst>
            <a:lin ang="0" scaled="1"/>
          </a:gradFill>
          <a:ln>
            <a:noFill/>
          </a:ln>
          <a:effectLst/>
        </p:spPr>
        <p:txBody>
          <a:bodyPr wrap="none" anchor="ctr"/>
          <a:lstStyle/>
          <a:p>
            <a:pPr>
              <a:defRPr/>
            </a:pPr>
            <a:endParaRPr lang="zh-CN" altLang="en-US">
              <a:ea typeface="+mn-ea"/>
            </a:endParaRPr>
          </a:p>
        </p:txBody>
      </p:sp>
      <p:sp>
        <p:nvSpPr>
          <p:cNvPr id="5" name="灯片编号占位符 4">
            <a:extLst>
              <a:ext uri="{FF2B5EF4-FFF2-40B4-BE49-F238E27FC236}">
                <a16:creationId xmlns:a16="http://schemas.microsoft.com/office/drawing/2014/main" id="{46B5F435-BB98-40C0-B5E6-78D93632034B}"/>
              </a:ext>
            </a:extLst>
          </p:cNvPr>
          <p:cNvSpPr>
            <a:spLocks noGrp="1"/>
          </p:cNvSpPr>
          <p:nvPr>
            <p:ph type="sldNum" sz="quarter" idx="12"/>
          </p:nvPr>
        </p:nvSpPr>
        <p:spPr/>
        <p:txBody>
          <a:bodyPr/>
          <a:lstStyle/>
          <a:p>
            <a:fld id="{B6F15528-21DE-4FAA-801E-634DDDAF4B2B}" type="slidenum">
              <a:rPr lang="en-US" smtClean="0"/>
              <a:t>291</a:t>
            </a:fld>
            <a:endParaRPr lang="en-US" dirty="0"/>
          </a:p>
        </p:txBody>
      </p:sp>
      <p:sp>
        <p:nvSpPr>
          <p:cNvPr id="31" name="灯片编号占位符 8">
            <a:extLst>
              <a:ext uri="{FF2B5EF4-FFF2-40B4-BE49-F238E27FC236}">
                <a16:creationId xmlns:a16="http://schemas.microsoft.com/office/drawing/2014/main" id="{BBB15DDE-E2C2-43BC-98F1-E72BE36BCAA0}"/>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291</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500" fill="hold"/>
                                        <p:tgtEl>
                                          <p:spTgt spid="65"/>
                                        </p:tgtEl>
                                        <p:attrNameLst>
                                          <p:attrName>ppt_x</p:attrName>
                                        </p:attrNameLst>
                                      </p:cBhvr>
                                      <p:tavLst>
                                        <p:tav tm="0">
                                          <p:val>
                                            <p:strVal val="#ppt_x"/>
                                          </p:val>
                                        </p:tav>
                                        <p:tav tm="100000">
                                          <p:val>
                                            <p:strVal val="#ppt_x"/>
                                          </p:val>
                                        </p:tav>
                                      </p:tavLst>
                                    </p:anim>
                                    <p:anim calcmode="lin" valueType="num">
                                      <p:cBhvr additive="base">
                                        <p:cTn id="8"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1"/>
                                        </p:tgtEl>
                                        <p:attrNameLst>
                                          <p:attrName>style.visibility</p:attrName>
                                        </p:attrNameLst>
                                      </p:cBhvr>
                                      <p:to>
                                        <p:strVal val="visible"/>
                                      </p:to>
                                    </p:set>
                                    <p:anim calcmode="lin" valueType="num">
                                      <p:cBhvr additive="base">
                                        <p:cTn id="13" dur="500" fill="hold"/>
                                        <p:tgtEl>
                                          <p:spTgt spid="61"/>
                                        </p:tgtEl>
                                        <p:attrNameLst>
                                          <p:attrName>ppt_x</p:attrName>
                                        </p:attrNameLst>
                                      </p:cBhvr>
                                      <p:tavLst>
                                        <p:tav tm="0">
                                          <p:val>
                                            <p:strVal val="#ppt_x"/>
                                          </p:val>
                                        </p:tav>
                                        <p:tav tm="100000">
                                          <p:val>
                                            <p:strVal val="#ppt_x"/>
                                          </p:val>
                                        </p:tav>
                                      </p:tavLst>
                                    </p:anim>
                                    <p:anim calcmode="lin" valueType="num">
                                      <p:cBhvr additive="base">
                                        <p:cTn id="14"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500" fill="hold"/>
                                        <p:tgtEl>
                                          <p:spTgt spid="62"/>
                                        </p:tgtEl>
                                        <p:attrNameLst>
                                          <p:attrName>ppt_x</p:attrName>
                                        </p:attrNameLst>
                                      </p:cBhvr>
                                      <p:tavLst>
                                        <p:tav tm="0">
                                          <p:val>
                                            <p:strVal val="#ppt_x"/>
                                          </p:val>
                                        </p:tav>
                                        <p:tav tm="100000">
                                          <p:val>
                                            <p:strVal val="#ppt_x"/>
                                          </p:val>
                                        </p:tav>
                                      </p:tavLst>
                                    </p:anim>
                                    <p:anim calcmode="lin" valueType="num">
                                      <p:cBhvr additive="base">
                                        <p:cTn id="20"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3"/>
                                        </p:tgtEl>
                                        <p:attrNameLst>
                                          <p:attrName>style.visibility</p:attrName>
                                        </p:attrNameLst>
                                      </p:cBhvr>
                                      <p:to>
                                        <p:strVal val="visible"/>
                                      </p:to>
                                    </p:set>
                                    <p:anim calcmode="lin" valueType="num">
                                      <p:cBhvr additive="base">
                                        <p:cTn id="25" dur="500" fill="hold"/>
                                        <p:tgtEl>
                                          <p:spTgt spid="63"/>
                                        </p:tgtEl>
                                        <p:attrNameLst>
                                          <p:attrName>ppt_x</p:attrName>
                                        </p:attrNameLst>
                                      </p:cBhvr>
                                      <p:tavLst>
                                        <p:tav tm="0">
                                          <p:val>
                                            <p:strVal val="#ppt_x"/>
                                          </p:val>
                                        </p:tav>
                                        <p:tav tm="100000">
                                          <p:val>
                                            <p:strVal val="#ppt_x"/>
                                          </p:val>
                                        </p:tav>
                                      </p:tavLst>
                                    </p:anim>
                                    <p:anim calcmode="lin" valueType="num">
                                      <p:cBhvr additive="base">
                                        <p:cTn id="26"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4"/>
                                        </p:tgtEl>
                                        <p:attrNameLst>
                                          <p:attrName>style.visibility</p:attrName>
                                        </p:attrNameLst>
                                      </p:cBhvr>
                                      <p:to>
                                        <p:strVal val="visible"/>
                                      </p:to>
                                    </p:set>
                                    <p:anim calcmode="lin" valueType="num">
                                      <p:cBhvr additive="base">
                                        <p:cTn id="31" dur="500" fill="hold"/>
                                        <p:tgtEl>
                                          <p:spTgt spid="64"/>
                                        </p:tgtEl>
                                        <p:attrNameLst>
                                          <p:attrName>ppt_x</p:attrName>
                                        </p:attrNameLst>
                                      </p:cBhvr>
                                      <p:tavLst>
                                        <p:tav tm="0">
                                          <p:val>
                                            <p:strVal val="#ppt_x"/>
                                          </p:val>
                                        </p:tav>
                                        <p:tav tm="100000">
                                          <p:val>
                                            <p:strVal val="#ppt_x"/>
                                          </p:val>
                                        </p:tav>
                                      </p:tavLst>
                                    </p:anim>
                                    <p:anim calcmode="lin" valueType="num">
                                      <p:cBhvr additive="base">
                                        <p:cTn id="32"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5" grpId="0"/>
    </p:bld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b="1" dirty="0"/>
              <a:t>4.1.1  </a:t>
            </a:r>
            <a:r>
              <a:rPr lang="zh-CN" altLang="en-US" b="1" dirty="0"/>
              <a:t>关联矩阵法</a:t>
            </a:r>
            <a:endParaRPr lang="zh-CN" altLang="en-US" dirty="0"/>
          </a:p>
        </p:txBody>
      </p:sp>
      <p:sp>
        <p:nvSpPr>
          <p:cNvPr id="243" name="矩形 242"/>
          <p:cNvSpPr/>
          <p:nvPr/>
        </p:nvSpPr>
        <p:spPr>
          <a:xfrm>
            <a:off x="-43052" y="1452676"/>
            <a:ext cx="12198349" cy="60684"/>
          </a:xfrm>
          <a:prstGeom prst="rect">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4" name="内容占位符 5"/>
          <p:cNvSpPr>
            <a:spLocks noGrp="1"/>
          </p:cNvSpPr>
          <p:nvPr>
            <p:ph idx="1"/>
          </p:nvPr>
        </p:nvSpPr>
        <p:spPr>
          <a:xfrm>
            <a:off x="1207004" y="1829594"/>
            <a:ext cx="10021496" cy="3200400"/>
          </a:xfrm>
        </p:spPr>
        <p:txBody>
          <a:bodyPr>
            <a:noAutofit/>
          </a:bodyPr>
          <a:lstStyle/>
          <a:p>
            <a:pPr marL="0" indent="0">
              <a:lnSpc>
                <a:spcPct val="200000"/>
              </a:lnSpc>
              <a:buNone/>
            </a:pPr>
            <a:r>
              <a:rPr lang="en-US" altLang="zh-CN" sz="2400" dirty="0">
                <a:latin typeface="宋体" panose="02010600030101010101" pitchFamily="2" charset="-122"/>
                <a:ea typeface="宋体" panose="02010600030101010101" pitchFamily="2" charset="-122"/>
              </a:rPr>
              <a:t>    </a:t>
            </a:r>
            <a:r>
              <a:rPr lang="zh-CN" altLang="zh-CN" sz="2400" dirty="0">
                <a:latin typeface="宋体" panose="02010600030101010101" pitchFamily="2" charset="-122"/>
                <a:ea typeface="宋体" panose="02010600030101010101" pitchFamily="2" charset="-122"/>
              </a:rPr>
              <a:t>关联矩阵法（</a:t>
            </a:r>
            <a:r>
              <a:rPr lang="en-US" altLang="zh-CN" sz="2400" dirty="0">
                <a:latin typeface="宋体" panose="02010600030101010101" pitchFamily="2" charset="-122"/>
                <a:ea typeface="宋体" panose="02010600030101010101" pitchFamily="2" charset="-122"/>
              </a:rPr>
              <a:t>Relational Matrix Analysis</a:t>
            </a:r>
            <a:r>
              <a:rPr lang="zh-CN" altLang="zh-CN"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RMA</a:t>
            </a:r>
            <a:r>
              <a:rPr lang="zh-CN" altLang="zh-CN" sz="2400" dirty="0">
                <a:latin typeface="宋体" panose="02010600030101010101" pitchFamily="2" charset="-122"/>
                <a:ea typeface="宋体" panose="02010600030101010101" pitchFamily="2" charset="-122"/>
              </a:rPr>
              <a:t>），主要在确定好评价对象以及评价指标后，再通过二分法确定每个评价指标的权重</a:t>
            </a:r>
            <a:r>
              <a:rPr lang="en-US" altLang="zh-CN" sz="2400" dirty="0" err="1">
                <a:latin typeface="宋体" panose="02010600030101010101" pitchFamily="2" charset="-122"/>
                <a:ea typeface="宋体" panose="02010600030101010101" pitchFamily="2" charset="-122"/>
              </a:rPr>
              <a:t>W</a:t>
            </a:r>
            <a:r>
              <a:rPr lang="en-US" altLang="zh-CN" sz="2400" baseline="-25000" dirty="0" err="1">
                <a:latin typeface="宋体" panose="02010600030101010101" pitchFamily="2" charset="-122"/>
                <a:ea typeface="宋体" panose="02010600030101010101" pitchFamily="2" charset="-122"/>
              </a:rPr>
              <a:t>j</a:t>
            </a:r>
            <a:r>
              <a:rPr lang="zh-CN" altLang="zh-CN" sz="2400" dirty="0">
                <a:latin typeface="宋体" panose="02010600030101010101" pitchFamily="2" charset="-122"/>
                <a:ea typeface="宋体" panose="02010600030101010101" pitchFamily="2" charset="-122"/>
              </a:rPr>
              <a:t>，以及根据评价主体给定的评价指标的评价尺度，最后确定方案的综合评定价值量（</a:t>
            </a:r>
            <a:r>
              <a:rPr lang="en-US" altLang="zh-CN" sz="2400" dirty="0" err="1">
                <a:latin typeface="宋体" panose="02010600030101010101" pitchFamily="2" charset="-122"/>
                <a:ea typeface="宋体" panose="02010600030101010101" pitchFamily="2" charset="-122"/>
              </a:rPr>
              <a:t>V</a:t>
            </a:r>
            <a:r>
              <a:rPr lang="en-US" altLang="zh-CN" sz="2400" baseline="-25000" dirty="0" err="1">
                <a:latin typeface="宋体" panose="02010600030101010101" pitchFamily="2" charset="-122"/>
                <a:ea typeface="宋体" panose="02010600030101010101" pitchFamily="2" charset="-122"/>
              </a:rPr>
              <a:t>ij</a:t>
            </a:r>
            <a:r>
              <a:rPr lang="zh-CN" altLang="zh-CN"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p:txBody>
      </p:sp>
      <p:sp>
        <p:nvSpPr>
          <p:cNvPr id="245" name="矩形 244"/>
          <p:cNvSpPr/>
          <p:nvPr/>
        </p:nvSpPr>
        <p:spPr>
          <a:xfrm>
            <a:off x="848890" y="6293819"/>
            <a:ext cx="343077" cy="36936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6" name="矩形 245"/>
          <p:cNvSpPr/>
          <p:nvPr/>
        </p:nvSpPr>
        <p:spPr>
          <a:xfrm>
            <a:off x="2016814" y="5524030"/>
            <a:ext cx="266841" cy="28728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7" name="矩形 246"/>
          <p:cNvSpPr/>
          <p:nvPr/>
        </p:nvSpPr>
        <p:spPr>
          <a:xfrm>
            <a:off x="367079" y="5524030"/>
            <a:ext cx="266841" cy="2872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8" name="矩形 247"/>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9" name="矩形 248"/>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0" name="矩形 249"/>
          <p:cNvSpPr/>
          <p:nvPr/>
        </p:nvSpPr>
        <p:spPr>
          <a:xfrm>
            <a:off x="-8809" y="5667672"/>
            <a:ext cx="495557" cy="5335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1" name="矩形 250"/>
          <p:cNvSpPr/>
          <p:nvPr/>
        </p:nvSpPr>
        <p:spPr>
          <a:xfrm>
            <a:off x="2340789" y="6009853"/>
            <a:ext cx="266841" cy="28728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2" name="矩形 251"/>
          <p:cNvSpPr/>
          <p:nvPr/>
        </p:nvSpPr>
        <p:spPr>
          <a:xfrm>
            <a:off x="2016814" y="6423778"/>
            <a:ext cx="266841" cy="2872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3" name="矩形 252"/>
          <p:cNvSpPr/>
          <p:nvPr/>
        </p:nvSpPr>
        <p:spPr>
          <a:xfrm>
            <a:off x="2607630" y="5409117"/>
            <a:ext cx="106736" cy="11491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4" name="矩形 253"/>
          <p:cNvSpPr/>
          <p:nvPr/>
        </p:nvSpPr>
        <p:spPr>
          <a:xfrm>
            <a:off x="1883393" y="5722569"/>
            <a:ext cx="266841" cy="28728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5" name="矩形 254"/>
          <p:cNvSpPr/>
          <p:nvPr/>
        </p:nvSpPr>
        <p:spPr>
          <a:xfrm flipV="1">
            <a:off x="1174351" y="6009853"/>
            <a:ext cx="266841" cy="2872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6" name="矩形 255"/>
          <p:cNvSpPr/>
          <p:nvPr/>
        </p:nvSpPr>
        <p:spPr>
          <a:xfrm>
            <a:off x="3050082" y="6293819"/>
            <a:ext cx="156291" cy="1355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4" name="灯片编号占位符 3">
            <a:extLst>
              <a:ext uri="{FF2B5EF4-FFF2-40B4-BE49-F238E27FC236}">
                <a16:creationId xmlns:a16="http://schemas.microsoft.com/office/drawing/2014/main" id="{84A6E592-89B8-4D40-9DD0-B997A0564B1F}"/>
              </a:ext>
            </a:extLst>
          </p:cNvPr>
          <p:cNvSpPr>
            <a:spLocks noGrp="1"/>
          </p:cNvSpPr>
          <p:nvPr>
            <p:ph type="sldNum" sz="quarter" idx="12"/>
          </p:nvPr>
        </p:nvSpPr>
        <p:spPr/>
        <p:txBody>
          <a:bodyPr/>
          <a:lstStyle/>
          <a:p>
            <a:fld id="{B6F15528-21DE-4FAA-801E-634DDDAF4B2B}" type="slidenum">
              <a:rPr lang="en-US" smtClean="0"/>
              <a:t>292</a:t>
            </a:fld>
            <a:endParaRPr lang="en-US" dirty="0"/>
          </a:p>
        </p:txBody>
      </p:sp>
      <p:sp>
        <p:nvSpPr>
          <p:cNvPr id="18" name="灯片编号占位符 8">
            <a:extLst>
              <a:ext uri="{FF2B5EF4-FFF2-40B4-BE49-F238E27FC236}">
                <a16:creationId xmlns:a16="http://schemas.microsoft.com/office/drawing/2014/main" id="{C608A85B-5315-47D3-B752-246A459364ED}"/>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292</a:t>
            </a:fld>
            <a:endParaRPr kumimoji="0" lang="en-US" altLang="zh-CN" sz="1800" dirty="0">
              <a:latin typeface="Times New Roman" panose="02020603050405020304" pitchFamily="18" charset="0"/>
            </a:endParaRP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4.1.1  </a:t>
            </a:r>
            <a:r>
              <a:rPr lang="zh-CN" altLang="en-US" b="1" dirty="0"/>
              <a:t>关联矩阵法</a:t>
            </a:r>
            <a:endParaRPr lang="zh-CN" altLang="en-US" dirty="0"/>
          </a:p>
        </p:txBody>
      </p:sp>
      <p:sp>
        <p:nvSpPr>
          <p:cNvPr id="4" name="Oval 4"/>
          <p:cNvSpPr>
            <a:spLocks noChangeArrowheads="1"/>
          </p:cNvSpPr>
          <p:nvPr/>
        </p:nvSpPr>
        <p:spPr bwMode="auto">
          <a:xfrm>
            <a:off x="1679575" y="2367757"/>
            <a:ext cx="720725" cy="1873250"/>
          </a:xfrm>
          <a:prstGeom prst="ellipse">
            <a:avLst/>
          </a:prstGeom>
          <a:solidFill>
            <a:schemeClr val="bg1"/>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eaLnBrk="1" hangingPunct="1">
              <a:buClr>
                <a:schemeClr val="hlink"/>
              </a:buClr>
              <a:buFont typeface="Wingdings" panose="05000000000000000000" pitchFamily="2" charset="2"/>
              <a:buNone/>
            </a:pPr>
            <a:r>
              <a:rPr lang="zh-CN" altLang="en-US" u="none" dirty="0">
                <a:solidFill>
                  <a:schemeClr val="tx1"/>
                </a:solidFill>
                <a:latin typeface="黑体" panose="02010609060101010101" pitchFamily="2" charset="-122"/>
                <a:ea typeface="黑体" panose="02010609060101010101" pitchFamily="2" charset="-122"/>
              </a:rPr>
              <a:t>评</a:t>
            </a:r>
          </a:p>
          <a:p>
            <a:pPr marL="342900" indent="-342900" algn="ctr" eaLnBrk="1" hangingPunct="1">
              <a:buClr>
                <a:schemeClr val="hlink"/>
              </a:buClr>
              <a:buFont typeface="Wingdings" panose="05000000000000000000" pitchFamily="2" charset="2"/>
              <a:buNone/>
            </a:pPr>
            <a:r>
              <a:rPr lang="zh-CN" altLang="en-US" u="none" dirty="0">
                <a:solidFill>
                  <a:schemeClr val="tx1"/>
                </a:solidFill>
                <a:latin typeface="黑体" panose="02010609060101010101" pitchFamily="2" charset="-122"/>
                <a:ea typeface="黑体" panose="02010609060101010101" pitchFamily="2" charset="-122"/>
              </a:rPr>
              <a:t>价</a:t>
            </a:r>
          </a:p>
          <a:p>
            <a:pPr marL="342900" indent="-342900" algn="ctr" eaLnBrk="1" hangingPunct="1">
              <a:buClr>
                <a:schemeClr val="hlink"/>
              </a:buClr>
              <a:buFont typeface="Wingdings" panose="05000000000000000000" pitchFamily="2" charset="2"/>
              <a:buNone/>
            </a:pPr>
            <a:r>
              <a:rPr lang="zh-CN" altLang="en-US" u="none" dirty="0">
                <a:solidFill>
                  <a:schemeClr val="tx1"/>
                </a:solidFill>
                <a:latin typeface="黑体" panose="02010609060101010101" pitchFamily="2" charset="-122"/>
                <a:ea typeface="黑体" panose="02010609060101010101" pitchFamily="2" charset="-122"/>
              </a:rPr>
              <a:t>问</a:t>
            </a:r>
          </a:p>
          <a:p>
            <a:pPr marL="342900" indent="-342900" algn="ctr" eaLnBrk="1" hangingPunct="1">
              <a:buClr>
                <a:schemeClr val="hlink"/>
              </a:buClr>
              <a:buFont typeface="Wingdings" panose="05000000000000000000" pitchFamily="2" charset="2"/>
              <a:buNone/>
            </a:pPr>
            <a:r>
              <a:rPr lang="zh-CN" altLang="en-US" u="none" dirty="0">
                <a:solidFill>
                  <a:schemeClr val="tx1"/>
                </a:solidFill>
                <a:latin typeface="黑体" panose="02010609060101010101" pitchFamily="2" charset="-122"/>
                <a:ea typeface="黑体" panose="02010609060101010101" pitchFamily="2" charset="-122"/>
              </a:rPr>
              <a:t>题</a:t>
            </a:r>
          </a:p>
        </p:txBody>
      </p:sp>
      <p:sp>
        <p:nvSpPr>
          <p:cNvPr id="5" name="Line 5"/>
          <p:cNvSpPr>
            <a:spLocks noChangeShapeType="1"/>
          </p:cNvSpPr>
          <p:nvPr/>
        </p:nvSpPr>
        <p:spPr bwMode="auto">
          <a:xfrm>
            <a:off x="2400300" y="3232944"/>
            <a:ext cx="215900" cy="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 name="Rectangle 6"/>
          <p:cNvSpPr>
            <a:spLocks noChangeArrowheads="1"/>
          </p:cNvSpPr>
          <p:nvPr/>
        </p:nvSpPr>
        <p:spPr bwMode="auto">
          <a:xfrm>
            <a:off x="2616200" y="2296319"/>
            <a:ext cx="503237" cy="1944688"/>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eaLnBrk="1" hangingPunct="1">
              <a:buClr>
                <a:schemeClr val="hlink"/>
              </a:buClr>
              <a:buFont typeface="Wingdings" panose="05000000000000000000" pitchFamily="2" charset="2"/>
              <a:buNone/>
            </a:pPr>
            <a:r>
              <a:rPr lang="zh-CN" altLang="en-US" u="none" dirty="0">
                <a:solidFill>
                  <a:schemeClr val="tx1"/>
                </a:solidFill>
                <a:latin typeface="黑体" panose="02010609060101010101" pitchFamily="2" charset="-122"/>
                <a:ea typeface="黑体" panose="02010609060101010101" pitchFamily="2" charset="-122"/>
              </a:rPr>
              <a:t>确</a:t>
            </a:r>
          </a:p>
          <a:p>
            <a:pPr marL="342900" indent="-342900" algn="ctr" eaLnBrk="1" hangingPunct="1">
              <a:buClr>
                <a:schemeClr val="hlink"/>
              </a:buClr>
              <a:buFont typeface="Wingdings" panose="05000000000000000000" pitchFamily="2" charset="2"/>
              <a:buNone/>
            </a:pPr>
            <a:r>
              <a:rPr lang="zh-CN" altLang="en-US" u="none" dirty="0">
                <a:solidFill>
                  <a:schemeClr val="tx1"/>
                </a:solidFill>
                <a:latin typeface="黑体" panose="02010609060101010101" pitchFamily="2" charset="-122"/>
                <a:ea typeface="黑体" panose="02010609060101010101" pitchFamily="2" charset="-122"/>
              </a:rPr>
              <a:t>定</a:t>
            </a:r>
          </a:p>
          <a:p>
            <a:pPr marL="342900" indent="-342900" algn="ctr" eaLnBrk="1" hangingPunct="1">
              <a:buClr>
                <a:schemeClr val="hlink"/>
              </a:buClr>
              <a:buFont typeface="Wingdings" panose="05000000000000000000" pitchFamily="2" charset="2"/>
              <a:buNone/>
            </a:pPr>
            <a:r>
              <a:rPr lang="zh-CN" altLang="en-US" u="none" dirty="0">
                <a:solidFill>
                  <a:schemeClr val="tx1"/>
                </a:solidFill>
                <a:latin typeface="黑体" panose="02010609060101010101" pitchFamily="2" charset="-122"/>
                <a:ea typeface="黑体" panose="02010609060101010101" pitchFamily="2" charset="-122"/>
              </a:rPr>
              <a:t>目</a:t>
            </a:r>
          </a:p>
          <a:p>
            <a:pPr marL="342900" indent="-342900" algn="ctr" eaLnBrk="1" hangingPunct="1">
              <a:buClr>
                <a:schemeClr val="hlink"/>
              </a:buClr>
              <a:buFont typeface="Wingdings" panose="05000000000000000000" pitchFamily="2" charset="2"/>
              <a:buNone/>
            </a:pPr>
            <a:r>
              <a:rPr lang="zh-CN" altLang="en-US" u="none" dirty="0">
                <a:solidFill>
                  <a:schemeClr val="tx1"/>
                </a:solidFill>
                <a:latin typeface="黑体" panose="02010609060101010101" pitchFamily="2" charset="-122"/>
                <a:ea typeface="黑体" panose="02010609060101010101" pitchFamily="2" charset="-122"/>
              </a:rPr>
              <a:t>标</a:t>
            </a:r>
          </a:p>
        </p:txBody>
      </p:sp>
      <p:grpSp>
        <p:nvGrpSpPr>
          <p:cNvPr id="7" name="Group 16"/>
          <p:cNvGrpSpPr/>
          <p:nvPr/>
        </p:nvGrpSpPr>
        <p:grpSpPr bwMode="auto">
          <a:xfrm>
            <a:off x="3119437" y="2440782"/>
            <a:ext cx="431800" cy="1511300"/>
            <a:chOff x="1020" y="1979"/>
            <a:chExt cx="272" cy="952"/>
          </a:xfrm>
        </p:grpSpPr>
        <p:sp>
          <p:nvSpPr>
            <p:cNvPr id="8" name="Line 7"/>
            <p:cNvSpPr>
              <a:spLocks noChangeShapeType="1"/>
            </p:cNvSpPr>
            <p:nvPr/>
          </p:nvSpPr>
          <p:spPr bwMode="auto">
            <a:xfrm>
              <a:off x="1020" y="2478"/>
              <a:ext cx="136" cy="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Line 8"/>
            <p:cNvSpPr>
              <a:spLocks noChangeShapeType="1"/>
            </p:cNvSpPr>
            <p:nvPr/>
          </p:nvSpPr>
          <p:spPr bwMode="auto">
            <a:xfrm>
              <a:off x="1156" y="1979"/>
              <a:ext cx="0" cy="95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9"/>
            <p:cNvSpPr>
              <a:spLocks noChangeShapeType="1"/>
            </p:cNvSpPr>
            <p:nvPr/>
          </p:nvSpPr>
          <p:spPr bwMode="auto">
            <a:xfrm>
              <a:off x="1156" y="1979"/>
              <a:ext cx="136" cy="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10"/>
            <p:cNvSpPr>
              <a:spLocks noChangeShapeType="1"/>
            </p:cNvSpPr>
            <p:nvPr/>
          </p:nvSpPr>
          <p:spPr bwMode="auto">
            <a:xfrm>
              <a:off x="1156" y="2931"/>
              <a:ext cx="136" cy="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2" name="Rectangle 11"/>
          <p:cNvSpPr>
            <a:spLocks noChangeArrowheads="1"/>
          </p:cNvSpPr>
          <p:nvPr/>
        </p:nvSpPr>
        <p:spPr bwMode="auto">
          <a:xfrm>
            <a:off x="3551237" y="2080419"/>
            <a:ext cx="1727200" cy="647700"/>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eaLnBrk="1" hangingPunct="1">
              <a:buClr>
                <a:schemeClr val="hlink"/>
              </a:buClr>
              <a:buFont typeface="Wingdings" panose="05000000000000000000" pitchFamily="2" charset="2"/>
              <a:buNone/>
            </a:pPr>
            <a:r>
              <a:rPr lang="zh-CN" altLang="en-US" sz="2000" u="none" dirty="0">
                <a:solidFill>
                  <a:schemeClr val="tx1"/>
                </a:solidFill>
                <a:latin typeface="黑体" panose="02010609060101010101" pitchFamily="2" charset="-122"/>
                <a:ea typeface="黑体" panose="02010609060101010101" pitchFamily="2" charset="-122"/>
              </a:rPr>
              <a:t>确定方案</a:t>
            </a:r>
          </a:p>
          <a:p>
            <a:pPr marL="342900" indent="-342900" algn="ctr" eaLnBrk="1" hangingPunct="1">
              <a:buClr>
                <a:schemeClr val="hlink"/>
              </a:buClr>
              <a:buFont typeface="Wingdings" panose="05000000000000000000" pitchFamily="2" charset="2"/>
              <a:buNone/>
            </a:pPr>
            <a:r>
              <a:rPr lang="en-US" altLang="zh-CN" sz="2000" u="none" dirty="0">
                <a:solidFill>
                  <a:schemeClr val="tx1"/>
                </a:solidFill>
                <a:latin typeface="黑体" panose="02010609060101010101" pitchFamily="2" charset="-122"/>
                <a:ea typeface="黑体" panose="02010609060101010101" pitchFamily="2" charset="-122"/>
              </a:rPr>
              <a:t>A=(A</a:t>
            </a:r>
            <a:r>
              <a:rPr lang="en-US" altLang="zh-CN" sz="2000" u="none" baseline="-25000" dirty="0">
                <a:solidFill>
                  <a:schemeClr val="tx1"/>
                </a:solidFill>
                <a:latin typeface="黑体" panose="02010609060101010101" pitchFamily="2" charset="-122"/>
                <a:ea typeface="黑体" panose="02010609060101010101" pitchFamily="2" charset="-122"/>
              </a:rPr>
              <a:t>1</a:t>
            </a:r>
            <a:r>
              <a:rPr lang="en-US" altLang="zh-CN" sz="2000" u="none" dirty="0">
                <a:solidFill>
                  <a:schemeClr val="tx1"/>
                </a:solidFill>
                <a:latin typeface="黑体" panose="02010609060101010101" pitchFamily="2" charset="-122"/>
                <a:ea typeface="黑体" panose="02010609060101010101" pitchFamily="2" charset="-122"/>
              </a:rPr>
              <a:t>,A</a:t>
            </a:r>
            <a:r>
              <a:rPr lang="en-US" altLang="zh-CN" sz="2000" u="none" baseline="-25000" dirty="0">
                <a:solidFill>
                  <a:schemeClr val="tx1"/>
                </a:solidFill>
                <a:latin typeface="黑体" panose="02010609060101010101" pitchFamily="2" charset="-122"/>
                <a:ea typeface="黑体" panose="02010609060101010101" pitchFamily="2" charset="-122"/>
              </a:rPr>
              <a:t>2</a:t>
            </a:r>
            <a:r>
              <a:rPr lang="en-US" altLang="zh-CN" sz="2000" u="none" dirty="0">
                <a:solidFill>
                  <a:schemeClr val="tx1"/>
                </a:solidFill>
                <a:latin typeface="宋体" panose="02010600030101010101" pitchFamily="2" charset="-122"/>
                <a:ea typeface="黑体" panose="02010609060101010101" pitchFamily="2" charset="-122"/>
              </a:rPr>
              <a:t>…</a:t>
            </a:r>
            <a:r>
              <a:rPr lang="en-US" altLang="zh-CN" sz="2000" u="none" dirty="0">
                <a:solidFill>
                  <a:schemeClr val="tx1"/>
                </a:solidFill>
                <a:latin typeface="黑体" panose="02010609060101010101" pitchFamily="2" charset="-122"/>
                <a:ea typeface="黑体" panose="02010609060101010101" pitchFamily="2" charset="-122"/>
              </a:rPr>
              <a:t>A</a:t>
            </a:r>
            <a:r>
              <a:rPr lang="en-US" altLang="zh-CN" sz="2000" u="none" baseline="-25000" dirty="0">
                <a:solidFill>
                  <a:schemeClr val="tx1"/>
                </a:solidFill>
                <a:latin typeface="黑体" panose="02010609060101010101" pitchFamily="2" charset="-122"/>
                <a:ea typeface="黑体" panose="02010609060101010101" pitchFamily="2" charset="-122"/>
              </a:rPr>
              <a:t>m</a:t>
            </a:r>
            <a:r>
              <a:rPr lang="en-US" altLang="zh-CN" u="none" dirty="0">
                <a:solidFill>
                  <a:schemeClr val="tx1"/>
                </a:solidFill>
                <a:latin typeface="黑体" panose="02010609060101010101" pitchFamily="2" charset="-122"/>
                <a:ea typeface="黑体" panose="02010609060101010101" pitchFamily="2" charset="-122"/>
              </a:rPr>
              <a:t>)</a:t>
            </a:r>
          </a:p>
        </p:txBody>
      </p:sp>
      <p:sp>
        <p:nvSpPr>
          <p:cNvPr id="13" name="Rectangle 12"/>
          <p:cNvSpPr>
            <a:spLocks noChangeArrowheads="1"/>
          </p:cNvSpPr>
          <p:nvPr/>
        </p:nvSpPr>
        <p:spPr bwMode="auto">
          <a:xfrm>
            <a:off x="3551237" y="3448844"/>
            <a:ext cx="1727200" cy="792163"/>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eaLnBrk="1" hangingPunct="1">
              <a:buClr>
                <a:schemeClr val="hlink"/>
              </a:buClr>
              <a:buFont typeface="Wingdings" panose="05000000000000000000" pitchFamily="2" charset="2"/>
              <a:buNone/>
            </a:pPr>
            <a:r>
              <a:rPr lang="zh-CN" altLang="en-US" sz="2000" u="none" dirty="0">
                <a:solidFill>
                  <a:schemeClr val="tx1"/>
                </a:solidFill>
                <a:latin typeface="黑体" panose="02010609060101010101" pitchFamily="2" charset="-122"/>
                <a:ea typeface="黑体" panose="02010609060101010101" pitchFamily="2" charset="-122"/>
              </a:rPr>
              <a:t>确定指标体系</a:t>
            </a:r>
            <a:endParaRPr lang="en-US" altLang="zh-CN" sz="2000" u="none" dirty="0">
              <a:solidFill>
                <a:schemeClr val="tx1"/>
              </a:solidFill>
              <a:latin typeface="黑体" panose="02010609060101010101" pitchFamily="2" charset="-122"/>
              <a:ea typeface="黑体" panose="02010609060101010101" pitchFamily="2" charset="-122"/>
            </a:endParaRPr>
          </a:p>
          <a:p>
            <a:pPr marL="342900" indent="-342900" algn="ctr" eaLnBrk="1" hangingPunct="1">
              <a:buClr>
                <a:schemeClr val="hlink"/>
              </a:buClr>
              <a:buFont typeface="Wingdings" panose="05000000000000000000" pitchFamily="2" charset="2"/>
              <a:buNone/>
            </a:pPr>
            <a:r>
              <a:rPr lang="en-US" altLang="zh-CN" sz="2000" u="none" dirty="0">
                <a:solidFill>
                  <a:schemeClr val="tx1"/>
                </a:solidFill>
                <a:latin typeface="黑体" panose="02010609060101010101" pitchFamily="2" charset="-122"/>
                <a:ea typeface="黑体" panose="02010609060101010101" pitchFamily="2" charset="-122"/>
              </a:rPr>
              <a:t>X=(X</a:t>
            </a:r>
            <a:r>
              <a:rPr lang="en-US" altLang="zh-CN" sz="2000" u="none" baseline="-25000" dirty="0">
                <a:solidFill>
                  <a:schemeClr val="tx1"/>
                </a:solidFill>
                <a:latin typeface="黑体" panose="02010609060101010101" pitchFamily="2" charset="-122"/>
                <a:ea typeface="黑体" panose="02010609060101010101" pitchFamily="2" charset="-122"/>
              </a:rPr>
              <a:t>1</a:t>
            </a:r>
            <a:r>
              <a:rPr lang="en-US" altLang="zh-CN" sz="2000" u="none" dirty="0">
                <a:solidFill>
                  <a:schemeClr val="tx1"/>
                </a:solidFill>
                <a:latin typeface="黑体" panose="02010609060101010101" pitchFamily="2" charset="-122"/>
                <a:ea typeface="黑体" panose="02010609060101010101" pitchFamily="2" charset="-122"/>
              </a:rPr>
              <a:t>,X</a:t>
            </a:r>
            <a:r>
              <a:rPr lang="en-US" altLang="zh-CN" sz="2000" u="none" baseline="-25000" dirty="0">
                <a:solidFill>
                  <a:schemeClr val="tx1"/>
                </a:solidFill>
                <a:latin typeface="黑体" panose="02010609060101010101" pitchFamily="2" charset="-122"/>
                <a:ea typeface="黑体" panose="02010609060101010101" pitchFamily="2" charset="-122"/>
              </a:rPr>
              <a:t>2</a:t>
            </a:r>
            <a:r>
              <a:rPr lang="en-US" altLang="zh-CN" sz="2000" u="none" dirty="0">
                <a:solidFill>
                  <a:schemeClr val="tx1"/>
                </a:solidFill>
                <a:latin typeface="宋体" panose="02010600030101010101" pitchFamily="2" charset="-122"/>
                <a:ea typeface="黑体" panose="02010609060101010101" pitchFamily="2" charset="-122"/>
              </a:rPr>
              <a:t>…</a:t>
            </a:r>
            <a:r>
              <a:rPr lang="en-US" altLang="zh-CN" sz="2000" u="none" dirty="0" err="1">
                <a:solidFill>
                  <a:schemeClr val="tx1"/>
                </a:solidFill>
                <a:latin typeface="黑体" panose="02010609060101010101" pitchFamily="2" charset="-122"/>
                <a:ea typeface="黑体" panose="02010609060101010101" pitchFamily="2" charset="-122"/>
              </a:rPr>
              <a:t>X</a:t>
            </a:r>
            <a:r>
              <a:rPr lang="en-US" altLang="zh-CN" sz="2000" u="none" baseline="-25000" dirty="0" err="1">
                <a:solidFill>
                  <a:schemeClr val="tx1"/>
                </a:solidFill>
                <a:latin typeface="黑体" panose="02010609060101010101" pitchFamily="2" charset="-122"/>
                <a:ea typeface="黑体" panose="02010609060101010101" pitchFamily="2" charset="-122"/>
              </a:rPr>
              <a:t>m</a:t>
            </a:r>
            <a:r>
              <a:rPr lang="en-US" altLang="zh-CN" sz="2000" u="none" dirty="0">
                <a:solidFill>
                  <a:schemeClr val="tx1"/>
                </a:solidFill>
                <a:latin typeface="黑体" panose="02010609060101010101" pitchFamily="2" charset="-122"/>
                <a:ea typeface="黑体" panose="02010609060101010101" pitchFamily="2" charset="-122"/>
              </a:rPr>
              <a:t>)</a:t>
            </a:r>
          </a:p>
        </p:txBody>
      </p:sp>
      <p:grpSp>
        <p:nvGrpSpPr>
          <p:cNvPr id="14" name="Group 24"/>
          <p:cNvGrpSpPr/>
          <p:nvPr/>
        </p:nvGrpSpPr>
        <p:grpSpPr bwMode="auto">
          <a:xfrm>
            <a:off x="5280025" y="2440782"/>
            <a:ext cx="287337" cy="1511300"/>
            <a:chOff x="2381" y="1979"/>
            <a:chExt cx="181" cy="952"/>
          </a:xfrm>
        </p:grpSpPr>
        <p:sp>
          <p:nvSpPr>
            <p:cNvPr id="15" name="Line 13"/>
            <p:cNvSpPr>
              <a:spLocks noChangeShapeType="1"/>
            </p:cNvSpPr>
            <p:nvPr/>
          </p:nvSpPr>
          <p:spPr bwMode="auto">
            <a:xfrm>
              <a:off x="2562" y="1979"/>
              <a:ext cx="0" cy="95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4"/>
            <p:cNvSpPr>
              <a:spLocks noChangeShapeType="1"/>
            </p:cNvSpPr>
            <p:nvPr/>
          </p:nvSpPr>
          <p:spPr bwMode="auto">
            <a:xfrm flipH="1">
              <a:off x="2381" y="1979"/>
              <a:ext cx="181" cy="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5"/>
            <p:cNvSpPr>
              <a:spLocks noChangeShapeType="1"/>
            </p:cNvSpPr>
            <p:nvPr/>
          </p:nvSpPr>
          <p:spPr bwMode="auto">
            <a:xfrm flipH="1">
              <a:off x="2381" y="2931"/>
              <a:ext cx="181" cy="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8" name="Group 17"/>
          <p:cNvGrpSpPr/>
          <p:nvPr/>
        </p:nvGrpSpPr>
        <p:grpSpPr bwMode="auto">
          <a:xfrm>
            <a:off x="5567362" y="2440782"/>
            <a:ext cx="431800" cy="1511300"/>
            <a:chOff x="1020" y="1979"/>
            <a:chExt cx="272" cy="952"/>
          </a:xfrm>
        </p:grpSpPr>
        <p:sp>
          <p:nvSpPr>
            <p:cNvPr id="19" name="Line 18"/>
            <p:cNvSpPr>
              <a:spLocks noChangeShapeType="1"/>
            </p:cNvSpPr>
            <p:nvPr/>
          </p:nvSpPr>
          <p:spPr bwMode="auto">
            <a:xfrm>
              <a:off x="1020" y="2478"/>
              <a:ext cx="136" cy="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Line 19"/>
            <p:cNvSpPr>
              <a:spLocks noChangeShapeType="1"/>
            </p:cNvSpPr>
            <p:nvPr/>
          </p:nvSpPr>
          <p:spPr bwMode="auto">
            <a:xfrm>
              <a:off x="1156" y="1979"/>
              <a:ext cx="0" cy="95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20"/>
            <p:cNvSpPr>
              <a:spLocks noChangeShapeType="1"/>
            </p:cNvSpPr>
            <p:nvPr/>
          </p:nvSpPr>
          <p:spPr bwMode="auto">
            <a:xfrm>
              <a:off x="1156" y="1979"/>
              <a:ext cx="136" cy="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Line 21"/>
            <p:cNvSpPr>
              <a:spLocks noChangeShapeType="1"/>
            </p:cNvSpPr>
            <p:nvPr/>
          </p:nvSpPr>
          <p:spPr bwMode="auto">
            <a:xfrm>
              <a:off x="1156" y="2931"/>
              <a:ext cx="136" cy="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3" name="Rectangle 22"/>
          <p:cNvSpPr>
            <a:spLocks noChangeArrowheads="1"/>
          </p:cNvSpPr>
          <p:nvPr/>
        </p:nvSpPr>
        <p:spPr bwMode="auto">
          <a:xfrm>
            <a:off x="6000750" y="2151857"/>
            <a:ext cx="1727200" cy="720725"/>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eaLnBrk="1" hangingPunct="1">
              <a:buClr>
                <a:schemeClr val="hlink"/>
              </a:buClr>
              <a:buFont typeface="Wingdings" panose="05000000000000000000" pitchFamily="2" charset="2"/>
              <a:buNone/>
            </a:pPr>
            <a:r>
              <a:rPr lang="zh-CN" altLang="en-US" sz="2000" u="none" dirty="0">
                <a:solidFill>
                  <a:schemeClr val="tx1"/>
                </a:solidFill>
                <a:latin typeface="黑体" panose="02010609060101010101" pitchFamily="2" charset="-122"/>
                <a:ea typeface="黑体" panose="02010609060101010101" pitchFamily="2" charset="-122"/>
              </a:rPr>
              <a:t>计算权重</a:t>
            </a:r>
          </a:p>
          <a:p>
            <a:pPr marL="342900" indent="-342900" algn="ctr" eaLnBrk="1" hangingPunct="1">
              <a:buClr>
                <a:schemeClr val="hlink"/>
              </a:buClr>
              <a:buFont typeface="Wingdings" panose="05000000000000000000" pitchFamily="2" charset="2"/>
              <a:buNone/>
            </a:pPr>
            <a:r>
              <a:rPr lang="en-US" altLang="zh-CN" sz="2000" u="none" dirty="0">
                <a:solidFill>
                  <a:schemeClr val="tx1"/>
                </a:solidFill>
                <a:latin typeface="黑体" panose="02010609060101010101" pitchFamily="2" charset="-122"/>
                <a:ea typeface="黑体" panose="02010609060101010101" pitchFamily="2" charset="-122"/>
              </a:rPr>
              <a:t>W=(W</a:t>
            </a:r>
            <a:r>
              <a:rPr lang="en-US" altLang="zh-CN" sz="2000" u="none" baseline="-25000" dirty="0">
                <a:solidFill>
                  <a:schemeClr val="tx1"/>
                </a:solidFill>
                <a:latin typeface="黑体" panose="02010609060101010101" pitchFamily="2" charset="-122"/>
                <a:ea typeface="黑体" panose="02010609060101010101" pitchFamily="2" charset="-122"/>
              </a:rPr>
              <a:t>1</a:t>
            </a:r>
            <a:r>
              <a:rPr lang="en-US" altLang="zh-CN" sz="2000" u="none" dirty="0">
                <a:solidFill>
                  <a:schemeClr val="tx1"/>
                </a:solidFill>
                <a:latin typeface="黑体" panose="02010609060101010101" pitchFamily="2" charset="-122"/>
                <a:ea typeface="黑体" panose="02010609060101010101" pitchFamily="2" charset="-122"/>
              </a:rPr>
              <a:t>,W</a:t>
            </a:r>
            <a:r>
              <a:rPr lang="en-US" altLang="zh-CN" sz="2000" u="none" baseline="-25000" dirty="0">
                <a:solidFill>
                  <a:schemeClr val="tx1"/>
                </a:solidFill>
                <a:latin typeface="黑体" panose="02010609060101010101" pitchFamily="2" charset="-122"/>
                <a:ea typeface="黑体" panose="02010609060101010101" pitchFamily="2" charset="-122"/>
              </a:rPr>
              <a:t>2</a:t>
            </a:r>
            <a:r>
              <a:rPr lang="en-US" altLang="zh-CN" sz="2000" u="none" dirty="0">
                <a:solidFill>
                  <a:schemeClr val="tx1"/>
                </a:solidFill>
                <a:latin typeface="宋体" panose="02010600030101010101" pitchFamily="2" charset="-122"/>
                <a:ea typeface="黑体" panose="02010609060101010101" pitchFamily="2" charset="-122"/>
              </a:rPr>
              <a:t>…</a:t>
            </a:r>
            <a:r>
              <a:rPr lang="en-US" altLang="zh-CN" sz="2000" u="none" dirty="0" err="1">
                <a:solidFill>
                  <a:schemeClr val="tx1"/>
                </a:solidFill>
                <a:latin typeface="黑体" panose="02010609060101010101" pitchFamily="2" charset="-122"/>
                <a:ea typeface="黑体" panose="02010609060101010101" pitchFamily="2" charset="-122"/>
              </a:rPr>
              <a:t>W</a:t>
            </a:r>
            <a:r>
              <a:rPr lang="en-US" altLang="zh-CN" sz="2000" u="none" baseline="-25000" dirty="0" err="1">
                <a:solidFill>
                  <a:schemeClr val="tx1"/>
                </a:solidFill>
                <a:latin typeface="黑体" panose="02010609060101010101" pitchFamily="2" charset="-122"/>
                <a:ea typeface="黑体" panose="02010609060101010101" pitchFamily="2" charset="-122"/>
              </a:rPr>
              <a:t>n</a:t>
            </a:r>
            <a:r>
              <a:rPr lang="en-US" altLang="zh-CN" sz="2000" u="none" dirty="0">
                <a:solidFill>
                  <a:schemeClr val="tx1"/>
                </a:solidFill>
                <a:latin typeface="黑体" panose="02010609060101010101" pitchFamily="2" charset="-122"/>
                <a:ea typeface="黑体" panose="02010609060101010101" pitchFamily="2" charset="-122"/>
              </a:rPr>
              <a:t>)</a:t>
            </a:r>
          </a:p>
        </p:txBody>
      </p:sp>
      <p:sp>
        <p:nvSpPr>
          <p:cNvPr id="24" name="Rectangle 23"/>
          <p:cNvSpPr>
            <a:spLocks noChangeArrowheads="1"/>
          </p:cNvSpPr>
          <p:nvPr/>
        </p:nvSpPr>
        <p:spPr bwMode="auto">
          <a:xfrm>
            <a:off x="6000750" y="3304382"/>
            <a:ext cx="1727200" cy="792162"/>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eaLnBrk="1" hangingPunct="1">
              <a:buClr>
                <a:schemeClr val="hlink"/>
              </a:buClr>
              <a:buFont typeface="Wingdings" panose="05000000000000000000" pitchFamily="2" charset="2"/>
              <a:buNone/>
            </a:pPr>
            <a:r>
              <a:rPr lang="zh-CN" altLang="en-US" sz="2000" u="none" dirty="0">
                <a:solidFill>
                  <a:schemeClr val="tx1"/>
                </a:solidFill>
                <a:latin typeface="黑体" panose="02010609060101010101" pitchFamily="2" charset="-122"/>
                <a:ea typeface="黑体" panose="02010609060101010101" pitchFamily="2" charset="-122"/>
              </a:rPr>
              <a:t>确定价值矩阵</a:t>
            </a:r>
          </a:p>
          <a:p>
            <a:pPr marL="342900" indent="-342900" algn="ctr" eaLnBrk="1" hangingPunct="1">
              <a:buClr>
                <a:schemeClr val="hlink"/>
              </a:buClr>
              <a:buFont typeface="Wingdings" panose="05000000000000000000" pitchFamily="2" charset="2"/>
              <a:buNone/>
            </a:pPr>
            <a:r>
              <a:rPr lang="en-US" altLang="zh-CN" sz="2000" u="none" dirty="0">
                <a:solidFill>
                  <a:schemeClr val="tx1"/>
                </a:solidFill>
                <a:latin typeface="黑体" panose="02010609060101010101" pitchFamily="2" charset="-122"/>
                <a:ea typeface="黑体" panose="02010609060101010101" pitchFamily="2" charset="-122"/>
              </a:rPr>
              <a:t>U=(</a:t>
            </a:r>
            <a:r>
              <a:rPr lang="en-US" altLang="zh-CN" sz="2000" u="none" dirty="0" err="1">
                <a:solidFill>
                  <a:schemeClr val="tx1"/>
                </a:solidFill>
                <a:latin typeface="黑体" panose="02010609060101010101" pitchFamily="2" charset="-122"/>
                <a:ea typeface="黑体" panose="02010609060101010101" pitchFamily="2" charset="-122"/>
              </a:rPr>
              <a:t>U</a:t>
            </a:r>
            <a:r>
              <a:rPr lang="en-US" altLang="zh-CN" sz="2000" u="none" baseline="-25000" dirty="0" err="1">
                <a:solidFill>
                  <a:schemeClr val="tx1"/>
                </a:solidFill>
                <a:latin typeface="黑体" panose="02010609060101010101" pitchFamily="2" charset="-122"/>
                <a:ea typeface="黑体" panose="02010609060101010101" pitchFamily="2" charset="-122"/>
              </a:rPr>
              <a:t>ij</a:t>
            </a:r>
            <a:r>
              <a:rPr lang="en-US" altLang="zh-CN" sz="2000" u="none" dirty="0">
                <a:solidFill>
                  <a:schemeClr val="tx1"/>
                </a:solidFill>
                <a:latin typeface="黑体" panose="02010609060101010101" pitchFamily="2" charset="-122"/>
                <a:ea typeface="黑体" panose="02010609060101010101" pitchFamily="2" charset="-122"/>
              </a:rPr>
              <a:t>)</a:t>
            </a:r>
          </a:p>
        </p:txBody>
      </p:sp>
      <p:grpSp>
        <p:nvGrpSpPr>
          <p:cNvPr id="25" name="Group 25"/>
          <p:cNvGrpSpPr/>
          <p:nvPr/>
        </p:nvGrpSpPr>
        <p:grpSpPr bwMode="auto">
          <a:xfrm>
            <a:off x="7727950" y="2440782"/>
            <a:ext cx="287337" cy="1511300"/>
            <a:chOff x="2381" y="1979"/>
            <a:chExt cx="181" cy="952"/>
          </a:xfrm>
        </p:grpSpPr>
        <p:sp>
          <p:nvSpPr>
            <p:cNvPr id="26" name="Line 26"/>
            <p:cNvSpPr>
              <a:spLocks noChangeShapeType="1"/>
            </p:cNvSpPr>
            <p:nvPr/>
          </p:nvSpPr>
          <p:spPr bwMode="auto">
            <a:xfrm>
              <a:off x="2562" y="1979"/>
              <a:ext cx="0" cy="95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27"/>
            <p:cNvSpPr>
              <a:spLocks noChangeShapeType="1"/>
            </p:cNvSpPr>
            <p:nvPr/>
          </p:nvSpPr>
          <p:spPr bwMode="auto">
            <a:xfrm flipH="1">
              <a:off x="2381" y="1979"/>
              <a:ext cx="181" cy="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Line 28"/>
            <p:cNvSpPr>
              <a:spLocks noChangeShapeType="1"/>
            </p:cNvSpPr>
            <p:nvPr/>
          </p:nvSpPr>
          <p:spPr bwMode="auto">
            <a:xfrm flipH="1">
              <a:off x="2381" y="2931"/>
              <a:ext cx="181" cy="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9" name="Line 29"/>
          <p:cNvSpPr>
            <a:spLocks noChangeShapeType="1"/>
          </p:cNvSpPr>
          <p:nvPr/>
        </p:nvSpPr>
        <p:spPr bwMode="auto">
          <a:xfrm>
            <a:off x="8016875" y="3159919"/>
            <a:ext cx="215900" cy="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Rectangle 30"/>
          <p:cNvSpPr>
            <a:spLocks noChangeArrowheads="1"/>
          </p:cNvSpPr>
          <p:nvPr/>
        </p:nvSpPr>
        <p:spPr bwMode="auto">
          <a:xfrm>
            <a:off x="8375649" y="2872582"/>
            <a:ext cx="1081087" cy="719137"/>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eaLnBrk="1" hangingPunct="1">
              <a:buClr>
                <a:schemeClr val="hlink"/>
              </a:buClr>
              <a:buFont typeface="Wingdings" panose="05000000000000000000" pitchFamily="2" charset="2"/>
              <a:buNone/>
            </a:pPr>
            <a:r>
              <a:rPr lang="zh-CN" altLang="en-US" sz="2000" u="none" dirty="0">
                <a:solidFill>
                  <a:schemeClr val="tx1"/>
                </a:solidFill>
                <a:latin typeface="黑体" panose="02010609060101010101" pitchFamily="2" charset="-122"/>
                <a:ea typeface="黑体" panose="02010609060101010101" pitchFamily="2" charset="-122"/>
              </a:rPr>
              <a:t>计算综合</a:t>
            </a:r>
          </a:p>
          <a:p>
            <a:pPr marL="342900" indent="-342900" algn="ctr" eaLnBrk="1" hangingPunct="1">
              <a:buClr>
                <a:schemeClr val="hlink"/>
              </a:buClr>
              <a:buFont typeface="Wingdings" panose="05000000000000000000" pitchFamily="2" charset="2"/>
              <a:buNone/>
            </a:pPr>
            <a:r>
              <a:rPr lang="zh-CN" altLang="en-US" sz="2000" u="none" dirty="0">
                <a:solidFill>
                  <a:schemeClr val="tx1"/>
                </a:solidFill>
                <a:latin typeface="黑体" panose="02010609060101010101" pitchFamily="2" charset="-122"/>
                <a:ea typeface="黑体" panose="02010609060101010101" pitchFamily="2" charset="-122"/>
              </a:rPr>
              <a:t>价值量</a:t>
            </a:r>
            <a:r>
              <a:rPr lang="en-US" altLang="zh-CN" sz="2000" u="none" dirty="0">
                <a:solidFill>
                  <a:schemeClr val="tx1"/>
                </a:solidFill>
                <a:latin typeface="黑体" panose="02010609060101010101" pitchFamily="2" charset="-122"/>
                <a:ea typeface="黑体" panose="02010609060101010101" pitchFamily="2" charset="-122"/>
              </a:rPr>
              <a:t>V</a:t>
            </a:r>
          </a:p>
        </p:txBody>
      </p:sp>
      <p:sp>
        <p:nvSpPr>
          <p:cNvPr id="31" name="Line 31"/>
          <p:cNvSpPr>
            <a:spLocks noChangeShapeType="1"/>
          </p:cNvSpPr>
          <p:nvPr/>
        </p:nvSpPr>
        <p:spPr bwMode="auto">
          <a:xfrm>
            <a:off x="9563100" y="3181003"/>
            <a:ext cx="215900" cy="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Rectangle 32"/>
          <p:cNvSpPr>
            <a:spLocks noChangeArrowheads="1"/>
          </p:cNvSpPr>
          <p:nvPr/>
        </p:nvSpPr>
        <p:spPr bwMode="auto">
          <a:xfrm>
            <a:off x="9959975" y="2896394"/>
            <a:ext cx="1081087" cy="649287"/>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eaLnBrk="1" hangingPunct="1">
              <a:buClr>
                <a:schemeClr val="hlink"/>
              </a:buClr>
              <a:buFont typeface="Wingdings" panose="05000000000000000000" pitchFamily="2" charset="2"/>
              <a:buNone/>
            </a:pPr>
            <a:r>
              <a:rPr lang="zh-CN" altLang="en-US" sz="2000" u="none" dirty="0">
                <a:solidFill>
                  <a:schemeClr val="tx1"/>
                </a:solidFill>
                <a:latin typeface="黑体" panose="02010609060101010101" pitchFamily="2" charset="-122"/>
                <a:ea typeface="黑体" panose="02010609060101010101" pitchFamily="2" charset="-122"/>
              </a:rPr>
              <a:t>方案排序</a:t>
            </a:r>
          </a:p>
        </p:txBody>
      </p:sp>
      <p:sp>
        <p:nvSpPr>
          <p:cNvPr id="33" name="Oval 33"/>
          <p:cNvSpPr>
            <a:spLocks noChangeArrowheads="1"/>
          </p:cNvSpPr>
          <p:nvPr/>
        </p:nvSpPr>
        <p:spPr bwMode="auto">
          <a:xfrm>
            <a:off x="5927725" y="1143794"/>
            <a:ext cx="2089150" cy="719138"/>
          </a:xfrm>
          <a:prstGeom prst="ellipse">
            <a:avLst/>
          </a:prstGeom>
          <a:solidFill>
            <a:srgbClr val="0070C0"/>
          </a:solidFill>
          <a:ln>
            <a:noFill/>
          </a:ln>
          <a:effectLst/>
        </p:spPr>
        <p:txBody>
          <a:bodyPr wrap="none" anchor="ctr"/>
          <a:lstStyle/>
          <a:p>
            <a:pPr marL="342900" indent="-342900" algn="ctr" eaLnBrk="1" hangingPunct="1">
              <a:buClr>
                <a:schemeClr val="hlink"/>
              </a:buClr>
              <a:buFont typeface="Wingdings" panose="05000000000000000000" pitchFamily="2" charset="2"/>
              <a:buNone/>
            </a:pPr>
            <a:r>
              <a:rPr lang="zh-CN" altLang="en-US" u="none">
                <a:solidFill>
                  <a:schemeClr val="tx1"/>
                </a:solidFill>
                <a:latin typeface="黑体" panose="02010609060101010101" pitchFamily="2" charset="-122"/>
                <a:ea typeface="黑体" panose="02010609060101010101" pitchFamily="2" charset="-122"/>
              </a:rPr>
              <a:t>二分比较法</a:t>
            </a:r>
          </a:p>
        </p:txBody>
      </p:sp>
      <p:sp>
        <p:nvSpPr>
          <p:cNvPr id="34" name="Line 34"/>
          <p:cNvSpPr>
            <a:spLocks noChangeShapeType="1"/>
          </p:cNvSpPr>
          <p:nvPr/>
        </p:nvSpPr>
        <p:spPr bwMode="auto">
          <a:xfrm flipV="1">
            <a:off x="6935787" y="1864519"/>
            <a:ext cx="0" cy="358775"/>
          </a:xfrm>
          <a:prstGeom prst="line">
            <a:avLst/>
          </a:prstGeom>
          <a:noFill/>
          <a:ln w="28575">
            <a:solidFill>
              <a:schemeClr val="accent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Line 35"/>
          <p:cNvSpPr>
            <a:spLocks noChangeShapeType="1"/>
          </p:cNvSpPr>
          <p:nvPr/>
        </p:nvSpPr>
        <p:spPr bwMode="auto">
          <a:xfrm>
            <a:off x="6864350" y="4096544"/>
            <a:ext cx="0" cy="287338"/>
          </a:xfrm>
          <a:prstGeom prst="line">
            <a:avLst/>
          </a:prstGeom>
          <a:noFill/>
          <a:ln w="28575">
            <a:solidFill>
              <a:schemeClr val="accent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Oval 36"/>
          <p:cNvSpPr>
            <a:spLocks noChangeArrowheads="1"/>
          </p:cNvSpPr>
          <p:nvPr/>
        </p:nvSpPr>
        <p:spPr bwMode="auto">
          <a:xfrm>
            <a:off x="5856287" y="4383882"/>
            <a:ext cx="2016125" cy="719137"/>
          </a:xfrm>
          <a:prstGeom prst="ellipse">
            <a:avLst/>
          </a:prstGeom>
          <a:solidFill>
            <a:srgbClr val="0070C0"/>
          </a:solidFill>
          <a:ln>
            <a:noFill/>
          </a:ln>
          <a:effectLst/>
        </p:spPr>
        <p:txBody>
          <a:bodyPr wrap="none" anchor="ctr"/>
          <a:lstStyle/>
          <a:p>
            <a:pPr marL="342900" indent="-342900" algn="ctr">
              <a:buClr>
                <a:schemeClr val="hlink"/>
              </a:buClr>
              <a:buFont typeface="Wingdings" panose="05000000000000000000" pitchFamily="2" charset="2"/>
              <a:buNone/>
            </a:pPr>
            <a:r>
              <a:rPr lang="zh-CN" altLang="en-US">
                <a:latin typeface="黑体" panose="02010609060101010101" pitchFamily="2" charset="-122"/>
                <a:ea typeface="黑体" panose="02010609060101010101" pitchFamily="2" charset="-122"/>
              </a:rPr>
              <a:t>等级分法</a:t>
            </a:r>
          </a:p>
        </p:txBody>
      </p:sp>
      <p:sp>
        <p:nvSpPr>
          <p:cNvPr id="37" name="Oval 38"/>
          <p:cNvSpPr>
            <a:spLocks noChangeArrowheads="1"/>
          </p:cNvSpPr>
          <p:nvPr/>
        </p:nvSpPr>
        <p:spPr bwMode="auto">
          <a:xfrm>
            <a:off x="7872412" y="1791494"/>
            <a:ext cx="2087563" cy="719138"/>
          </a:xfrm>
          <a:prstGeom prst="ellipse">
            <a:avLst/>
          </a:prstGeom>
          <a:solidFill>
            <a:srgbClr val="0070C0"/>
          </a:solidFill>
          <a:ln>
            <a:noFill/>
          </a:ln>
          <a:effectLst/>
        </p:spPr>
        <p:txBody>
          <a:bodyPr wrap="none" anchor="ctr"/>
          <a:lstStyle/>
          <a:p>
            <a:pPr marL="342900" indent="-342900" algn="ctr" eaLnBrk="1" hangingPunct="1">
              <a:buClr>
                <a:schemeClr val="hlink"/>
              </a:buClr>
              <a:buFont typeface="Wingdings" panose="05000000000000000000" pitchFamily="2" charset="2"/>
              <a:buNone/>
            </a:pPr>
            <a:r>
              <a:rPr lang="zh-CN" altLang="en-US" u="none">
                <a:solidFill>
                  <a:schemeClr val="tx1"/>
                </a:solidFill>
                <a:latin typeface="黑体" panose="02010609060101010101" pitchFamily="2" charset="-122"/>
                <a:ea typeface="黑体" panose="02010609060101010101" pitchFamily="2" charset="-122"/>
              </a:rPr>
              <a:t>线性加权和</a:t>
            </a:r>
          </a:p>
        </p:txBody>
      </p:sp>
      <p:sp>
        <p:nvSpPr>
          <p:cNvPr id="38" name="Line 39"/>
          <p:cNvSpPr>
            <a:spLocks noChangeShapeType="1"/>
          </p:cNvSpPr>
          <p:nvPr/>
        </p:nvSpPr>
        <p:spPr bwMode="auto">
          <a:xfrm flipV="1">
            <a:off x="8880475" y="2512219"/>
            <a:ext cx="0" cy="358775"/>
          </a:xfrm>
          <a:prstGeom prst="line">
            <a:avLst/>
          </a:prstGeom>
          <a:noFill/>
          <a:ln w="28575">
            <a:solidFill>
              <a:schemeClr val="accent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40"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41"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42" name="矩形 41"/>
          <p:cNvSpPr/>
          <p:nvPr/>
        </p:nvSpPr>
        <p:spPr>
          <a:xfrm>
            <a:off x="1" y="6515579"/>
            <a:ext cx="8920154" cy="344009"/>
          </a:xfrm>
          <a:prstGeom prst="rect">
            <a:avLst/>
          </a:prstGeom>
          <a:solidFill>
            <a:srgbClr val="4C3D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4942" y="5872073"/>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44" name="TextBox 43"/>
          <p:cNvSpPr txBox="1"/>
          <p:nvPr/>
        </p:nvSpPr>
        <p:spPr>
          <a:xfrm>
            <a:off x="4270375" y="5315684"/>
            <a:ext cx="3886200" cy="400110"/>
          </a:xfrm>
          <a:prstGeom prst="rect">
            <a:avLst/>
          </a:prstGeom>
          <a:noFill/>
        </p:spPr>
        <p:txBody>
          <a:bodyPr wrap="square" rtlCol="0">
            <a:spAutoFit/>
          </a:bodyPr>
          <a:lstStyle/>
          <a:p>
            <a:pPr algn="ctr"/>
            <a:r>
              <a:rPr lang="zh-CN" altLang="en-US" sz="2000" dirty="0"/>
              <a:t>关联矩阵法求解流程图</a:t>
            </a:r>
          </a:p>
        </p:txBody>
      </p:sp>
      <p:sp>
        <p:nvSpPr>
          <p:cNvPr id="45" name="灯片编号占位符 44">
            <a:extLst>
              <a:ext uri="{FF2B5EF4-FFF2-40B4-BE49-F238E27FC236}">
                <a16:creationId xmlns:a16="http://schemas.microsoft.com/office/drawing/2014/main" id="{C4D89BBD-6550-4A32-955E-71EB6B6AF01F}"/>
              </a:ext>
            </a:extLst>
          </p:cNvPr>
          <p:cNvSpPr>
            <a:spLocks noGrp="1"/>
          </p:cNvSpPr>
          <p:nvPr>
            <p:ph type="sldNum" sz="quarter" idx="12"/>
          </p:nvPr>
        </p:nvSpPr>
        <p:spPr/>
        <p:txBody>
          <a:bodyPr/>
          <a:lstStyle/>
          <a:p>
            <a:fld id="{B6F15528-21DE-4FAA-801E-634DDDAF4B2B}" type="slidenum">
              <a:rPr lang="en-US" smtClean="0"/>
              <a:t>293</a:t>
            </a:fld>
            <a:endParaRPr lang="en-US" dirty="0"/>
          </a:p>
        </p:txBody>
      </p:sp>
      <p:sp>
        <p:nvSpPr>
          <p:cNvPr id="46" name="灯片编号占位符 8">
            <a:extLst>
              <a:ext uri="{FF2B5EF4-FFF2-40B4-BE49-F238E27FC236}">
                <a16:creationId xmlns:a16="http://schemas.microsoft.com/office/drawing/2014/main" id="{64BA4023-C48F-4CE2-9853-B0E6D87C3418}"/>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293</a:t>
            </a:fld>
            <a:endParaRPr kumimoji="0" lang="en-US" altLang="zh-CN" sz="1800" dirty="0">
              <a:latin typeface="Times New Roman" panose="02020603050405020304" pitchFamily="18" charset="0"/>
            </a:endParaRP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b="1" dirty="0"/>
              <a:t>4.1.1  </a:t>
            </a:r>
            <a:r>
              <a:rPr lang="zh-CN" altLang="en-US" b="1" dirty="0"/>
              <a:t>关联矩阵法</a:t>
            </a:r>
            <a:endParaRPr lang="zh-CN" altLang="en-US" dirty="0"/>
          </a:p>
        </p:txBody>
      </p:sp>
      <p:sp>
        <p:nvSpPr>
          <p:cNvPr id="243" name="矩形 242"/>
          <p:cNvSpPr/>
          <p:nvPr/>
        </p:nvSpPr>
        <p:spPr>
          <a:xfrm>
            <a:off x="16548" y="1681073"/>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9" name="矩形 18"/>
          <p:cNvSpPr/>
          <p:nvPr/>
        </p:nvSpPr>
        <p:spPr>
          <a:xfrm>
            <a:off x="3175" y="1981994"/>
            <a:ext cx="12192000" cy="3657600"/>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内容占位符 4"/>
          <p:cNvSpPr txBox="1"/>
          <p:nvPr/>
        </p:nvSpPr>
        <p:spPr>
          <a:xfrm>
            <a:off x="645164" y="2210594"/>
            <a:ext cx="6292212" cy="3429000"/>
          </a:xfrm>
          <a:prstGeom prst="rect">
            <a:avLst/>
          </a:prstGeom>
        </p:spPr>
        <p:txBody>
          <a:bodyPr vert="horz" lIns="91440" tIns="45720" rIns="91440" bIns="45720" rtlCol="0">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0" indent="-457200">
              <a:buFont typeface="+mj-ea"/>
              <a:buAutoNum type="circleNumDbPlain"/>
            </a:pPr>
            <a:r>
              <a:rPr lang="zh-CN" altLang="zh-CN" sz="2400" dirty="0">
                <a:solidFill>
                  <a:schemeClr val="bg1"/>
                </a:solidFill>
              </a:rPr>
              <a:t>确定评价主体，如企业高管，项目经理等。</a:t>
            </a:r>
          </a:p>
          <a:p>
            <a:pPr marL="457200" lvl="0" indent="-457200">
              <a:buFont typeface="+mj-ea"/>
              <a:buAutoNum type="circleNumDbPlain"/>
            </a:pPr>
            <a:r>
              <a:rPr lang="zh-CN" altLang="zh-CN" sz="2400" dirty="0">
                <a:solidFill>
                  <a:schemeClr val="bg1"/>
                </a:solidFill>
              </a:rPr>
              <a:t>确定评价方案（</a:t>
            </a:r>
            <a:r>
              <a:rPr lang="en-US" altLang="zh-CN" sz="2400" dirty="0">
                <a:solidFill>
                  <a:schemeClr val="bg1"/>
                </a:solidFill>
              </a:rPr>
              <a:t>A</a:t>
            </a:r>
            <a:r>
              <a:rPr lang="en-US" altLang="zh-CN" sz="2400" baseline="-25000" dirty="0">
                <a:solidFill>
                  <a:schemeClr val="bg1"/>
                </a:solidFill>
              </a:rPr>
              <a:t>1</a:t>
            </a:r>
            <a:r>
              <a:rPr lang="zh-CN" altLang="zh-CN" sz="2400" dirty="0">
                <a:solidFill>
                  <a:schemeClr val="bg1"/>
                </a:solidFill>
              </a:rPr>
              <a:t>、</a:t>
            </a:r>
            <a:r>
              <a:rPr lang="en-US" altLang="zh-CN" sz="2400" dirty="0">
                <a:solidFill>
                  <a:schemeClr val="bg1"/>
                </a:solidFill>
              </a:rPr>
              <a:t>A</a:t>
            </a:r>
            <a:r>
              <a:rPr lang="en-US" altLang="zh-CN" sz="2400" baseline="-25000" dirty="0">
                <a:solidFill>
                  <a:schemeClr val="bg1"/>
                </a:solidFill>
              </a:rPr>
              <a:t>2</a:t>
            </a:r>
            <a:r>
              <a:rPr lang="zh-CN" altLang="zh-CN" sz="2400" dirty="0">
                <a:solidFill>
                  <a:schemeClr val="bg1"/>
                </a:solidFill>
              </a:rPr>
              <a:t>、</a:t>
            </a:r>
            <a:r>
              <a:rPr lang="en-US" altLang="zh-CN" sz="2400" dirty="0">
                <a:solidFill>
                  <a:schemeClr val="bg1"/>
                </a:solidFill>
              </a:rPr>
              <a:t>…</a:t>
            </a:r>
            <a:r>
              <a:rPr lang="zh-CN" altLang="zh-CN" sz="2400" dirty="0">
                <a:solidFill>
                  <a:schemeClr val="bg1"/>
                </a:solidFill>
              </a:rPr>
              <a:t>）</a:t>
            </a:r>
          </a:p>
          <a:p>
            <a:pPr marL="457200" lvl="0" indent="-457200">
              <a:buFont typeface="+mj-ea"/>
              <a:buAutoNum type="circleNumDbPlain"/>
            </a:pPr>
            <a:r>
              <a:rPr lang="zh-CN" altLang="zh-CN" sz="2400" dirty="0">
                <a:solidFill>
                  <a:schemeClr val="bg1"/>
                </a:solidFill>
              </a:rPr>
              <a:t>确定指标体系。</a:t>
            </a:r>
            <a:endParaRPr lang="en-US" altLang="zh-CN" sz="2400" dirty="0">
              <a:solidFill>
                <a:schemeClr val="bg1"/>
              </a:solidFill>
            </a:endParaRPr>
          </a:p>
          <a:p>
            <a:pPr marL="457200" lvl="0" indent="-457200">
              <a:buFont typeface="+mj-ea"/>
              <a:buAutoNum type="circleNumDbPlain"/>
            </a:pPr>
            <a:r>
              <a:rPr lang="zh-CN" altLang="zh-CN" sz="2400" dirty="0">
                <a:solidFill>
                  <a:schemeClr val="bg1"/>
                </a:solidFill>
              </a:rPr>
              <a:t>确定权重体系。权重系数的确定采用</a:t>
            </a:r>
            <a:endParaRPr lang="en-US" altLang="zh-CN" sz="2400" dirty="0">
              <a:solidFill>
                <a:schemeClr val="bg1"/>
              </a:solidFill>
            </a:endParaRPr>
          </a:p>
          <a:p>
            <a:pPr marL="0" lvl="0" indent="0">
              <a:buNone/>
            </a:pPr>
            <a:r>
              <a:rPr lang="zh-CN" altLang="zh-CN" sz="2400" dirty="0">
                <a:solidFill>
                  <a:schemeClr val="bg1"/>
                </a:solidFill>
              </a:rPr>
              <a:t>二分比较法引入了布尔变量</a:t>
            </a:r>
            <a:r>
              <a:rPr lang="en-US" altLang="zh-CN" sz="2400" dirty="0" err="1">
                <a:solidFill>
                  <a:schemeClr val="bg1"/>
                </a:solidFill>
              </a:rPr>
              <a:t>E</a:t>
            </a:r>
            <a:r>
              <a:rPr lang="en-US" altLang="zh-CN" sz="2400" baseline="-25000" dirty="0" err="1">
                <a:solidFill>
                  <a:schemeClr val="bg1"/>
                </a:solidFill>
              </a:rPr>
              <a:t>ij</a:t>
            </a:r>
            <a:r>
              <a:rPr lang="zh-CN" altLang="zh-CN" sz="2400" dirty="0">
                <a:solidFill>
                  <a:schemeClr val="bg1"/>
                </a:solidFill>
              </a:rPr>
              <a:t>来度量指</a:t>
            </a:r>
            <a:endParaRPr lang="en-US" altLang="zh-CN" sz="2400" dirty="0">
              <a:solidFill>
                <a:schemeClr val="bg1"/>
              </a:solidFill>
            </a:endParaRPr>
          </a:p>
          <a:p>
            <a:pPr marL="0" lvl="0" indent="0">
              <a:buNone/>
            </a:pPr>
            <a:r>
              <a:rPr lang="zh-CN" altLang="zh-CN" sz="2400" dirty="0">
                <a:solidFill>
                  <a:schemeClr val="bg1"/>
                </a:solidFill>
              </a:rPr>
              <a:t>标</a:t>
            </a:r>
            <a:r>
              <a:rPr lang="en-US" altLang="zh-CN" sz="2400" dirty="0">
                <a:solidFill>
                  <a:schemeClr val="bg1"/>
                </a:solidFill>
              </a:rPr>
              <a:t>X</a:t>
            </a:r>
            <a:r>
              <a:rPr lang="en-US" altLang="zh-CN" sz="2400" baseline="-25000" dirty="0">
                <a:solidFill>
                  <a:schemeClr val="bg1"/>
                </a:solidFill>
              </a:rPr>
              <a:t>i</a:t>
            </a:r>
            <a:r>
              <a:rPr lang="zh-CN" altLang="zh-CN" sz="2400" dirty="0">
                <a:solidFill>
                  <a:schemeClr val="bg1"/>
                </a:solidFill>
              </a:rPr>
              <a:t>与</a:t>
            </a:r>
            <a:r>
              <a:rPr lang="en-US" altLang="zh-CN" sz="2400" dirty="0" err="1">
                <a:solidFill>
                  <a:schemeClr val="bg1"/>
                </a:solidFill>
              </a:rPr>
              <a:t>X</a:t>
            </a:r>
            <a:r>
              <a:rPr lang="en-US" altLang="zh-CN" sz="2400" baseline="-25000" dirty="0" err="1">
                <a:solidFill>
                  <a:schemeClr val="bg1"/>
                </a:solidFill>
              </a:rPr>
              <a:t>j</a:t>
            </a:r>
            <a:r>
              <a:rPr lang="zh-CN" altLang="zh-CN" sz="2400" dirty="0">
                <a:solidFill>
                  <a:schemeClr val="bg1"/>
                </a:solidFill>
              </a:rPr>
              <a:t>相比较的重要性</a:t>
            </a:r>
            <a:endParaRPr lang="zh-CN" altLang="en-US" sz="2400" b="1" dirty="0">
              <a:solidFill>
                <a:schemeClr val="bg1"/>
              </a:solidFill>
            </a:endParaRPr>
          </a:p>
        </p:txBody>
      </p:sp>
      <p:sp>
        <p:nvSpPr>
          <p:cNvPr id="23"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4"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5"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6" name="矩形 25"/>
          <p:cNvSpPr/>
          <p:nvPr/>
        </p:nvSpPr>
        <p:spPr>
          <a:xfrm>
            <a:off x="1" y="6515579"/>
            <a:ext cx="8920154" cy="344009"/>
          </a:xfrm>
          <a:prstGeom prst="rect">
            <a:avLst/>
          </a:prstGeom>
          <a:solidFill>
            <a:srgbClr val="4C3D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069975" y="1063128"/>
            <a:ext cx="2954655" cy="461665"/>
          </a:xfrm>
          <a:prstGeom prst="rect">
            <a:avLst/>
          </a:prstGeom>
        </p:spPr>
        <p:txBody>
          <a:bodyPr wrap="none">
            <a:spAutoFit/>
          </a:bodyPr>
          <a:lstStyle/>
          <a:p>
            <a:r>
              <a:rPr lang="zh-CN" altLang="zh-CN" dirty="0"/>
              <a:t>主要评价步骤如下：</a:t>
            </a:r>
            <a:endParaRPr lang="zh-CN" alt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5477" y="3048794"/>
            <a:ext cx="5711868"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6652" y="4953794"/>
            <a:ext cx="504825"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灯片编号占位符 4">
            <a:extLst>
              <a:ext uri="{FF2B5EF4-FFF2-40B4-BE49-F238E27FC236}">
                <a16:creationId xmlns:a16="http://schemas.microsoft.com/office/drawing/2014/main" id="{9B2A3135-99EC-4A0E-8959-B8EC01FDC269}"/>
              </a:ext>
            </a:extLst>
          </p:cNvPr>
          <p:cNvSpPr>
            <a:spLocks noGrp="1"/>
          </p:cNvSpPr>
          <p:nvPr>
            <p:ph type="sldNum" sz="quarter" idx="12"/>
          </p:nvPr>
        </p:nvSpPr>
        <p:spPr/>
        <p:txBody>
          <a:bodyPr/>
          <a:lstStyle/>
          <a:p>
            <a:fld id="{B6F15528-21DE-4FAA-801E-634DDDAF4B2B}" type="slidenum">
              <a:rPr lang="en-US" smtClean="0"/>
              <a:t>294</a:t>
            </a:fld>
            <a:endParaRPr lang="en-US" dirty="0"/>
          </a:p>
        </p:txBody>
      </p:sp>
      <p:sp>
        <p:nvSpPr>
          <p:cNvPr id="14" name="灯片编号占位符 8">
            <a:extLst>
              <a:ext uri="{FF2B5EF4-FFF2-40B4-BE49-F238E27FC236}">
                <a16:creationId xmlns:a16="http://schemas.microsoft.com/office/drawing/2014/main" id="{9E731814-5755-4596-8199-D057E1923E98}"/>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294</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anim calcmode="lin" valueType="num">
                                      <p:cBhvr additive="base">
                                        <p:cTn id="7" dur="500" fill="hold"/>
                                        <p:tgtEl>
                                          <p:spTgt spid="20">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
                                            <p:txEl>
                                              <p:pRg st="2" end="2"/>
                                            </p:txEl>
                                          </p:spTgt>
                                        </p:tgtEl>
                                        <p:attrNameLst>
                                          <p:attrName>style.visibility</p:attrName>
                                        </p:attrNameLst>
                                      </p:cBhvr>
                                      <p:to>
                                        <p:strVal val="visible"/>
                                      </p:to>
                                    </p:set>
                                    <p:anim calcmode="lin" valueType="num">
                                      <p:cBhvr additive="base">
                                        <p:cTn id="13" dur="500" fill="hold"/>
                                        <p:tgtEl>
                                          <p:spTgt spid="20">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
                                            <p:txEl>
                                              <p:pRg st="3" end="3"/>
                                            </p:txEl>
                                          </p:spTgt>
                                        </p:tgtEl>
                                        <p:attrNameLst>
                                          <p:attrName>style.visibility</p:attrName>
                                        </p:attrNameLst>
                                      </p:cBhvr>
                                      <p:to>
                                        <p:strVal val="visible"/>
                                      </p:to>
                                    </p:set>
                                    <p:anim calcmode="lin" valueType="num">
                                      <p:cBhvr additive="base">
                                        <p:cTn id="19" dur="500" fill="hold"/>
                                        <p:tgtEl>
                                          <p:spTgt spid="20">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0">
                                            <p:txEl>
                                              <p:pRg st="4" end="4"/>
                                            </p:txEl>
                                          </p:spTgt>
                                        </p:tgtEl>
                                        <p:attrNameLst>
                                          <p:attrName>style.visibility</p:attrName>
                                        </p:attrNameLst>
                                      </p:cBhvr>
                                      <p:to>
                                        <p:strVal val="visible"/>
                                      </p:to>
                                    </p:set>
                                    <p:anim calcmode="lin" valueType="num">
                                      <p:cBhvr additive="base">
                                        <p:cTn id="23" dur="500" fill="hold"/>
                                        <p:tgtEl>
                                          <p:spTgt spid="20">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0">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0">
                                            <p:txEl>
                                              <p:pRg st="5" end="5"/>
                                            </p:txEl>
                                          </p:spTgt>
                                        </p:tgtEl>
                                        <p:attrNameLst>
                                          <p:attrName>style.visibility</p:attrName>
                                        </p:attrNameLst>
                                      </p:cBhvr>
                                      <p:to>
                                        <p:strVal val="visible"/>
                                      </p:to>
                                    </p:set>
                                    <p:anim calcmode="lin" valueType="num">
                                      <p:cBhvr additive="base">
                                        <p:cTn id="27" dur="500" fill="hold"/>
                                        <p:tgtEl>
                                          <p:spTgt spid="20">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0">
                                            <p:txEl>
                                              <p:pRg st="5" end="5"/>
                                            </p:txEl>
                                          </p:spTgt>
                                        </p:tgtEl>
                                        <p:attrNameLst>
                                          <p:attrName>ppt_y</p:attrName>
                                        </p:attrNameLst>
                                      </p:cBhvr>
                                      <p:tavLst>
                                        <p:tav tm="0">
                                          <p:val>
                                            <p:strVal val="1+#ppt_h/2"/>
                                          </p:val>
                                        </p:tav>
                                        <p:tav tm="100000">
                                          <p:val>
                                            <p:strVal val="#ppt_y"/>
                                          </p:val>
                                        </p:tav>
                                      </p:tavLst>
                                    </p:anim>
                                  </p:childTnLst>
                                </p:cTn>
                              </p:par>
                            </p:childTnLst>
                          </p:cTn>
                        </p:par>
                        <p:par>
                          <p:cTn id="29" fill="hold">
                            <p:stCondLst>
                              <p:cond delay="500"/>
                            </p:stCondLst>
                            <p:childTnLst>
                              <p:par>
                                <p:cTn id="30" presetID="2" presetClass="entr" presetSubtype="4" fill="hold" nodeType="afterEffect">
                                  <p:stCondLst>
                                    <p:cond delay="0"/>
                                  </p:stCondLst>
                                  <p:childTnLst>
                                    <p:set>
                                      <p:cBhvr>
                                        <p:cTn id="31" dur="1" fill="hold">
                                          <p:stCondLst>
                                            <p:cond delay="0"/>
                                          </p:stCondLst>
                                        </p:cTn>
                                        <p:tgtEl>
                                          <p:spTgt spid="5123"/>
                                        </p:tgtEl>
                                        <p:attrNameLst>
                                          <p:attrName>style.visibility</p:attrName>
                                        </p:attrNameLst>
                                      </p:cBhvr>
                                      <p:to>
                                        <p:strVal val="visible"/>
                                      </p:to>
                                    </p:set>
                                    <p:anim calcmode="lin" valueType="num">
                                      <p:cBhvr additive="base">
                                        <p:cTn id="32" dur="500" fill="hold"/>
                                        <p:tgtEl>
                                          <p:spTgt spid="5123"/>
                                        </p:tgtEl>
                                        <p:attrNameLst>
                                          <p:attrName>ppt_x</p:attrName>
                                        </p:attrNameLst>
                                      </p:cBhvr>
                                      <p:tavLst>
                                        <p:tav tm="0">
                                          <p:val>
                                            <p:strVal val="#ppt_x"/>
                                          </p:val>
                                        </p:tav>
                                        <p:tav tm="100000">
                                          <p:val>
                                            <p:strVal val="#ppt_x"/>
                                          </p:val>
                                        </p:tav>
                                      </p:tavLst>
                                    </p:anim>
                                    <p:anim calcmode="lin" valueType="num">
                                      <p:cBhvr additive="base">
                                        <p:cTn id="33" dur="500" fill="hold"/>
                                        <p:tgtEl>
                                          <p:spTgt spid="5123"/>
                                        </p:tgtEl>
                                        <p:attrNameLst>
                                          <p:attrName>ppt_y</p:attrName>
                                        </p:attrNameLst>
                                      </p:cBhvr>
                                      <p:tavLst>
                                        <p:tav tm="0">
                                          <p:val>
                                            <p:strVal val="1+#ppt_h/2"/>
                                          </p:val>
                                        </p:tav>
                                        <p:tav tm="100000">
                                          <p:val>
                                            <p:strVal val="#ppt_y"/>
                                          </p:val>
                                        </p:tav>
                                      </p:tavLst>
                                    </p:anim>
                                  </p:childTnLst>
                                </p:cTn>
                              </p:par>
                            </p:childTnLst>
                          </p:cTn>
                        </p:par>
                        <p:par>
                          <p:cTn id="34" fill="hold">
                            <p:stCondLst>
                              <p:cond delay="1000"/>
                            </p:stCondLst>
                            <p:childTnLst>
                              <p:par>
                                <p:cTn id="35" presetID="2" presetClass="entr" presetSubtype="4" fill="hold" nodeType="afterEffect">
                                  <p:stCondLst>
                                    <p:cond delay="0"/>
                                  </p:stCondLst>
                                  <p:childTnLst>
                                    <p:set>
                                      <p:cBhvr>
                                        <p:cTn id="36" dur="1" fill="hold">
                                          <p:stCondLst>
                                            <p:cond delay="0"/>
                                          </p:stCondLst>
                                        </p:cTn>
                                        <p:tgtEl>
                                          <p:spTgt spid="5122"/>
                                        </p:tgtEl>
                                        <p:attrNameLst>
                                          <p:attrName>style.visibility</p:attrName>
                                        </p:attrNameLst>
                                      </p:cBhvr>
                                      <p:to>
                                        <p:strVal val="visible"/>
                                      </p:to>
                                    </p:set>
                                    <p:anim calcmode="lin" valueType="num">
                                      <p:cBhvr additive="base">
                                        <p:cTn id="37" dur="500" fill="hold"/>
                                        <p:tgtEl>
                                          <p:spTgt spid="5122"/>
                                        </p:tgtEl>
                                        <p:attrNameLst>
                                          <p:attrName>ppt_x</p:attrName>
                                        </p:attrNameLst>
                                      </p:cBhvr>
                                      <p:tavLst>
                                        <p:tav tm="0">
                                          <p:val>
                                            <p:strVal val="#ppt_x"/>
                                          </p:val>
                                        </p:tav>
                                        <p:tav tm="100000">
                                          <p:val>
                                            <p:strVal val="#ppt_x"/>
                                          </p:val>
                                        </p:tav>
                                      </p:tavLst>
                                    </p:anim>
                                    <p:anim calcmode="lin" valueType="num">
                                      <p:cBhvr additive="base">
                                        <p:cTn id="3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b="1" dirty="0"/>
              <a:t>4.1.1  </a:t>
            </a:r>
            <a:r>
              <a:rPr lang="zh-CN" altLang="en-US" b="1" dirty="0"/>
              <a:t>关联矩阵法</a:t>
            </a:r>
            <a:endParaRPr lang="zh-CN" altLang="en-US" dirty="0"/>
          </a:p>
        </p:txBody>
      </p:sp>
      <p:sp>
        <p:nvSpPr>
          <p:cNvPr id="243" name="矩形 242"/>
          <p:cNvSpPr/>
          <p:nvPr/>
        </p:nvSpPr>
        <p:spPr>
          <a:xfrm>
            <a:off x="16548" y="1681073"/>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9" name="矩形 18"/>
          <p:cNvSpPr/>
          <p:nvPr/>
        </p:nvSpPr>
        <p:spPr>
          <a:xfrm>
            <a:off x="3175" y="1981994"/>
            <a:ext cx="12192000" cy="3276600"/>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 name="内容占位符 4"/>
              <p:cNvSpPr txBox="1"/>
              <p:nvPr/>
            </p:nvSpPr>
            <p:spPr>
              <a:xfrm>
                <a:off x="645163" y="2362994"/>
                <a:ext cx="10711812" cy="3124200"/>
              </a:xfrm>
              <a:prstGeom prst="rect">
                <a:avLst/>
              </a:prstGeom>
            </p:spPr>
            <p:txBody>
              <a:bodyPr vert="horz" lIns="91440" tIns="45720" rIns="91440" bIns="45720" rtlCol="0">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50000"/>
                  </a:lnSpc>
                  <a:buNone/>
                </a:pPr>
                <a:r>
                  <a:rPr lang="zh-CN" altLang="en-US" sz="2400" dirty="0">
                    <a:solidFill>
                      <a:schemeClr val="bg1"/>
                    </a:solidFill>
                  </a:rPr>
                  <a:t>⑤</a:t>
                </a:r>
                <a:r>
                  <a:rPr lang="zh-CN" altLang="zh-CN" sz="2400" dirty="0">
                    <a:solidFill>
                      <a:schemeClr val="bg1"/>
                    </a:solidFill>
                  </a:rPr>
                  <a:t>计算综合价值量，</a:t>
                </a:r>
                <a:r>
                  <a:rPr lang="en-US" altLang="zh-CN" sz="2400" dirty="0" err="1">
                    <a:solidFill>
                      <a:schemeClr val="bg1"/>
                    </a:solidFill>
                  </a:rPr>
                  <a:t>V</a:t>
                </a:r>
                <a:r>
                  <a:rPr lang="en-US" altLang="zh-CN" sz="2400" baseline="-25000" dirty="0" err="1">
                    <a:solidFill>
                      <a:schemeClr val="bg1"/>
                    </a:solidFill>
                  </a:rPr>
                  <a:t>j</a:t>
                </a:r>
                <a:r>
                  <a:rPr lang="zh-CN" altLang="zh-CN" sz="2400" dirty="0">
                    <a:solidFill>
                      <a:schemeClr val="bg1"/>
                    </a:solidFill>
                  </a:rPr>
                  <a:t>为方案</a:t>
                </a:r>
                <a:r>
                  <a:rPr lang="en-US" altLang="zh-CN" sz="2400" dirty="0" err="1">
                    <a:solidFill>
                      <a:schemeClr val="bg1"/>
                    </a:solidFill>
                  </a:rPr>
                  <a:t>A</a:t>
                </a:r>
                <a:r>
                  <a:rPr lang="en-US" altLang="zh-CN" sz="2400" baseline="-25000" dirty="0" err="1">
                    <a:solidFill>
                      <a:schemeClr val="bg1"/>
                    </a:solidFill>
                  </a:rPr>
                  <a:t>j</a:t>
                </a:r>
                <a:r>
                  <a:rPr lang="zh-CN" altLang="zh-CN" sz="2400" dirty="0">
                    <a:solidFill>
                      <a:schemeClr val="bg1"/>
                    </a:solidFill>
                  </a:rPr>
                  <a:t>对应的综合价值量，详见公式</a:t>
                </a:r>
                <a:r>
                  <a:rPr lang="en-US" altLang="zh-CN" sz="2400" dirty="0">
                    <a:solidFill>
                      <a:schemeClr val="bg1"/>
                    </a:solidFill>
                  </a:rPr>
                  <a:t>4.2</a:t>
                </a:r>
                <a:endParaRPr lang="zh-CN" altLang="zh-CN" sz="2400" dirty="0">
                  <a:solidFill>
                    <a:schemeClr val="bg1"/>
                  </a:solidFill>
                </a:endParaRPr>
              </a:p>
              <a:p>
                <a:pPr marL="0" indent="0">
                  <a:lnSpc>
                    <a:spcPct val="150000"/>
                  </a:lnSpc>
                  <a:buNone/>
                </a:pPr>
                <a:r>
                  <a:rPr lang="en-US" altLang="zh-CN" sz="2400" dirty="0">
                    <a:solidFill>
                      <a:schemeClr val="bg1"/>
                    </a:solidFill>
                  </a:rPr>
                  <a:t>            </a:t>
                </a:r>
                <a14:m>
                  <m:oMath xmlns:m="http://schemas.openxmlformats.org/officeDocument/2006/math">
                    <m:sSub>
                      <m:sSubPr>
                        <m:ctrlPr>
                          <a:rPr lang="zh-CN" altLang="zh-CN" sz="2400" i="1">
                            <a:solidFill>
                              <a:schemeClr val="bg1"/>
                            </a:solidFill>
                            <a:latin typeface="Cambria Math" panose="02040503050406030204" pitchFamily="18" charset="0"/>
                          </a:rPr>
                        </m:ctrlPr>
                      </m:sSubPr>
                      <m:e>
                        <m:r>
                          <m:rPr>
                            <m:sty m:val="p"/>
                          </m:rPr>
                          <a:rPr lang="en-US" altLang="zh-CN" sz="2400">
                            <a:solidFill>
                              <a:schemeClr val="bg1"/>
                            </a:solidFill>
                            <a:latin typeface="Cambria Math" panose="02040503050406030204"/>
                          </a:rPr>
                          <m:t>V</m:t>
                        </m:r>
                      </m:e>
                      <m:sub>
                        <m:r>
                          <a:rPr lang="en-US" altLang="zh-CN" sz="2400" i="1">
                            <a:solidFill>
                              <a:schemeClr val="bg1"/>
                            </a:solidFill>
                            <a:latin typeface="Cambria Math" panose="02040503050406030204"/>
                          </a:rPr>
                          <m:t>𝑖</m:t>
                        </m:r>
                      </m:sub>
                    </m:sSub>
                    <m:r>
                      <a:rPr lang="en-US" altLang="zh-CN" sz="2400">
                        <a:solidFill>
                          <a:schemeClr val="bg1"/>
                        </a:solidFill>
                        <a:latin typeface="Cambria Math" panose="02040503050406030204"/>
                      </a:rPr>
                      <m:t>=</m:t>
                    </m:r>
                    <m:nary>
                      <m:naryPr>
                        <m:chr m:val="∑"/>
                        <m:limLoc m:val="undOvr"/>
                        <m:ctrlPr>
                          <a:rPr lang="zh-CN" altLang="zh-CN" sz="2400" i="1">
                            <a:solidFill>
                              <a:schemeClr val="bg1"/>
                            </a:solidFill>
                            <a:latin typeface="Cambria Math" panose="02040503050406030204" pitchFamily="18" charset="0"/>
                          </a:rPr>
                        </m:ctrlPr>
                      </m:naryPr>
                      <m:sub>
                        <m:r>
                          <a:rPr lang="en-US" altLang="zh-CN" sz="2400" i="1">
                            <a:solidFill>
                              <a:schemeClr val="bg1"/>
                            </a:solidFill>
                            <a:latin typeface="Cambria Math" panose="02040503050406030204"/>
                          </a:rPr>
                          <m:t>𝑗</m:t>
                        </m:r>
                        <m:r>
                          <a:rPr lang="en-US" altLang="zh-CN" sz="2400" i="1">
                            <a:solidFill>
                              <a:schemeClr val="bg1"/>
                            </a:solidFill>
                            <a:latin typeface="Cambria Math" panose="02040503050406030204"/>
                          </a:rPr>
                          <m:t>=1</m:t>
                        </m:r>
                      </m:sub>
                      <m:sup>
                        <m:r>
                          <a:rPr lang="en-US" altLang="zh-CN" sz="2400" i="1">
                            <a:solidFill>
                              <a:schemeClr val="bg1"/>
                            </a:solidFill>
                            <a:latin typeface="Cambria Math" panose="02040503050406030204"/>
                          </a:rPr>
                          <m:t>𝑛</m:t>
                        </m:r>
                      </m:sup>
                      <m:e>
                        <m:sSub>
                          <m:sSubPr>
                            <m:ctrlPr>
                              <a:rPr lang="zh-CN" altLang="zh-CN" sz="2400" i="1">
                                <a:solidFill>
                                  <a:schemeClr val="bg1"/>
                                </a:solidFill>
                                <a:latin typeface="Cambria Math" panose="02040503050406030204" pitchFamily="18" charset="0"/>
                              </a:rPr>
                            </m:ctrlPr>
                          </m:sSubPr>
                          <m:e>
                            <m:r>
                              <a:rPr lang="en-US" altLang="zh-CN" sz="2400" i="1">
                                <a:solidFill>
                                  <a:schemeClr val="bg1"/>
                                </a:solidFill>
                                <a:latin typeface="Cambria Math" panose="02040503050406030204"/>
                              </a:rPr>
                              <m:t>𝑢</m:t>
                            </m:r>
                          </m:e>
                          <m:sub>
                            <m:r>
                              <a:rPr lang="en-US" altLang="zh-CN" sz="2400" i="1">
                                <a:solidFill>
                                  <a:schemeClr val="bg1"/>
                                </a:solidFill>
                                <a:latin typeface="Cambria Math" panose="02040503050406030204"/>
                              </a:rPr>
                              <m:t>𝑖𝑗</m:t>
                            </m:r>
                          </m:sub>
                        </m:sSub>
                        <m:sSub>
                          <m:sSubPr>
                            <m:ctrlPr>
                              <a:rPr lang="zh-CN" altLang="zh-CN" sz="2400" i="1">
                                <a:solidFill>
                                  <a:schemeClr val="bg1"/>
                                </a:solidFill>
                                <a:latin typeface="Cambria Math" panose="02040503050406030204" pitchFamily="18" charset="0"/>
                              </a:rPr>
                            </m:ctrlPr>
                          </m:sSubPr>
                          <m:e>
                            <m:r>
                              <a:rPr lang="en-US" altLang="zh-CN" sz="2400" i="1">
                                <a:solidFill>
                                  <a:schemeClr val="bg1"/>
                                </a:solidFill>
                                <a:latin typeface="Cambria Math" panose="02040503050406030204"/>
                              </a:rPr>
                              <m:t>𝑊</m:t>
                            </m:r>
                          </m:e>
                          <m:sub>
                            <m:r>
                              <a:rPr lang="en-US" altLang="zh-CN" sz="2400" i="1">
                                <a:solidFill>
                                  <a:schemeClr val="bg1"/>
                                </a:solidFill>
                                <a:latin typeface="Cambria Math" panose="02040503050406030204"/>
                              </a:rPr>
                              <m:t>𝑖𝑗</m:t>
                            </m:r>
                            <m:r>
                              <a:rPr lang="en-US" altLang="zh-CN" sz="2400" i="1">
                                <a:solidFill>
                                  <a:schemeClr val="bg1"/>
                                </a:solidFill>
                                <a:latin typeface="Cambria Math" panose="02040503050406030204"/>
                              </a:rPr>
                              <m:t>          </m:t>
                            </m:r>
                          </m:sub>
                        </m:sSub>
                        <m:r>
                          <a:rPr lang="en-US" altLang="zh-CN" sz="2400" i="1">
                            <a:solidFill>
                              <a:schemeClr val="bg1"/>
                            </a:solidFill>
                            <a:latin typeface="Cambria Math" panose="02040503050406030204"/>
                          </a:rPr>
                          <m:t>𝑖</m:t>
                        </m:r>
                        <m:r>
                          <a:rPr lang="en-US" altLang="zh-CN" sz="2400" i="1">
                            <a:solidFill>
                              <a:schemeClr val="bg1"/>
                            </a:solidFill>
                            <a:latin typeface="Cambria Math" panose="02040503050406030204"/>
                          </a:rPr>
                          <m:t>=1</m:t>
                        </m:r>
                        <m:r>
                          <a:rPr lang="zh-CN" altLang="zh-CN" sz="2400">
                            <a:solidFill>
                              <a:schemeClr val="bg1"/>
                            </a:solidFill>
                            <a:latin typeface="Cambria Math" panose="02040503050406030204"/>
                          </a:rPr>
                          <m:t>，</m:t>
                        </m:r>
                        <m:r>
                          <a:rPr lang="en-US" altLang="zh-CN" sz="2400">
                            <a:solidFill>
                              <a:schemeClr val="bg1"/>
                            </a:solidFill>
                            <a:latin typeface="Cambria Math" panose="02040503050406030204"/>
                          </a:rPr>
                          <m:t>2</m:t>
                        </m:r>
                        <m:r>
                          <a:rPr lang="zh-CN" altLang="zh-CN" sz="2400">
                            <a:solidFill>
                              <a:schemeClr val="bg1"/>
                            </a:solidFill>
                            <a:latin typeface="Cambria Math" panose="02040503050406030204"/>
                          </a:rPr>
                          <m:t>，</m:t>
                        </m:r>
                        <m:r>
                          <a:rPr lang="en-US" altLang="zh-CN" sz="2400">
                            <a:solidFill>
                              <a:schemeClr val="bg1"/>
                            </a:solidFill>
                            <a:latin typeface="Cambria Math" panose="02040503050406030204"/>
                          </a:rPr>
                          <m:t>…</m:t>
                        </m:r>
                        <m:r>
                          <a:rPr lang="zh-CN" altLang="zh-CN" sz="2400">
                            <a:solidFill>
                              <a:schemeClr val="bg1"/>
                            </a:solidFill>
                            <a:latin typeface="Cambria Math" panose="02040503050406030204"/>
                          </a:rPr>
                          <m:t>，</m:t>
                        </m:r>
                        <m:r>
                          <a:rPr lang="en-US" altLang="zh-CN" sz="2400" i="1">
                            <a:solidFill>
                              <a:schemeClr val="bg1"/>
                            </a:solidFill>
                            <a:latin typeface="Cambria Math" panose="02040503050406030204"/>
                          </a:rPr>
                          <m:t>𝑚</m:t>
                        </m:r>
                      </m:e>
                    </m:nary>
                  </m:oMath>
                </a14:m>
                <a:r>
                  <a:rPr lang="en-US" altLang="zh-CN" sz="2400" dirty="0">
                    <a:solidFill>
                      <a:schemeClr val="bg1"/>
                    </a:solidFill>
                  </a:rPr>
                  <a:t>		</a:t>
                </a:r>
                <a:r>
                  <a:rPr lang="en-US" altLang="zh-CN" dirty="0">
                    <a:solidFill>
                      <a:schemeClr val="bg1"/>
                    </a:solidFill>
                  </a:rPr>
                  <a:t>(4. 2)</a:t>
                </a:r>
                <a:endParaRPr lang="zh-CN" altLang="zh-CN" dirty="0">
                  <a:solidFill>
                    <a:schemeClr val="bg1"/>
                  </a:solidFill>
                </a:endParaRPr>
              </a:p>
              <a:p>
                <a:pPr marL="0" indent="0">
                  <a:lnSpc>
                    <a:spcPct val="150000"/>
                  </a:lnSpc>
                  <a:buNone/>
                </a:pPr>
                <a:r>
                  <a:rPr lang="zh-CN" altLang="en-US" sz="2400" dirty="0">
                    <a:solidFill>
                      <a:schemeClr val="bg1"/>
                    </a:solidFill>
                  </a:rPr>
                  <a:t>⑥</a:t>
                </a:r>
                <a:r>
                  <a:rPr lang="zh-CN" altLang="zh-CN" sz="2400" dirty="0">
                    <a:solidFill>
                      <a:schemeClr val="bg1"/>
                    </a:solidFill>
                  </a:rPr>
                  <a:t>根据综合价值量给方案排序。步骤</a:t>
                </a:r>
                <a:r>
                  <a:rPr lang="zh-CN" altLang="en-US" sz="2400" dirty="0">
                    <a:solidFill>
                      <a:schemeClr val="bg1"/>
                    </a:solidFill>
                  </a:rPr>
                  <a:t>④</a:t>
                </a:r>
                <a:r>
                  <a:rPr lang="zh-CN" altLang="zh-CN" sz="2400" dirty="0">
                    <a:solidFill>
                      <a:schemeClr val="bg1"/>
                    </a:solidFill>
                  </a:rPr>
                  <a:t>中的综合价值量值越大，</a:t>
                </a:r>
                <a:r>
                  <a:rPr lang="zh-CN" altLang="en-US" sz="2400" dirty="0">
                    <a:solidFill>
                      <a:schemeClr val="bg1"/>
                    </a:solidFill>
                  </a:rPr>
                  <a:t>则</a:t>
                </a:r>
                <a:r>
                  <a:rPr lang="zh-CN" altLang="zh-CN" sz="2400" dirty="0">
                    <a:solidFill>
                      <a:schemeClr val="bg1"/>
                    </a:solidFill>
                  </a:rPr>
                  <a:t>方案最优，以此进行排序。</a:t>
                </a:r>
                <a:endParaRPr lang="zh-CN" altLang="en-US" sz="2400" b="1" dirty="0">
                  <a:solidFill>
                    <a:schemeClr val="bg1"/>
                  </a:solidFill>
                </a:endParaRPr>
              </a:p>
            </p:txBody>
          </p:sp>
        </mc:Choice>
        <mc:Fallback xmlns="">
          <p:sp>
            <p:nvSpPr>
              <p:cNvPr id="20" name="内容占位符 4"/>
              <p:cNvSpPr txBox="1">
                <a:spLocks noRot="1" noChangeAspect="1" noMove="1" noResize="1" noEditPoints="1" noAdjustHandles="1" noChangeArrowheads="1" noChangeShapeType="1" noTextEdit="1"/>
              </p:cNvSpPr>
              <p:nvPr/>
            </p:nvSpPr>
            <p:spPr>
              <a:xfrm>
                <a:off x="645163" y="2362994"/>
                <a:ext cx="10711812" cy="3124200"/>
              </a:xfrm>
              <a:prstGeom prst="rect">
                <a:avLst/>
              </a:prstGeom>
              <a:blipFill rotWithShape="1">
                <a:blip r:embed="rId2"/>
                <a:stretch>
                  <a:fillRect t="-5" b="5"/>
                </a:stretch>
              </a:blipFill>
            </p:spPr>
            <p:txBody>
              <a:bodyPr/>
              <a:lstStyle/>
              <a:p>
                <a:r>
                  <a:rPr lang="zh-CN" altLang="en-US">
                    <a:noFill/>
                  </a:rPr>
                  <a:t> </a:t>
                </a:r>
              </a:p>
            </p:txBody>
          </p:sp>
        </mc:Fallback>
      </mc:AlternateContent>
      <p:sp>
        <p:nvSpPr>
          <p:cNvPr id="23"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4"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5"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6" name="矩形 25"/>
          <p:cNvSpPr/>
          <p:nvPr/>
        </p:nvSpPr>
        <p:spPr>
          <a:xfrm>
            <a:off x="1" y="6515579"/>
            <a:ext cx="8920154" cy="344009"/>
          </a:xfrm>
          <a:prstGeom prst="rect">
            <a:avLst/>
          </a:prstGeom>
          <a:solidFill>
            <a:srgbClr val="4C3D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069975" y="1063128"/>
            <a:ext cx="2954655" cy="461665"/>
          </a:xfrm>
          <a:prstGeom prst="rect">
            <a:avLst/>
          </a:prstGeom>
        </p:spPr>
        <p:txBody>
          <a:bodyPr wrap="none">
            <a:spAutoFit/>
          </a:bodyPr>
          <a:lstStyle/>
          <a:p>
            <a:r>
              <a:rPr lang="zh-CN" altLang="zh-CN" dirty="0"/>
              <a:t>主要评价步骤如下：</a:t>
            </a:r>
            <a:endParaRPr lang="zh-CN" altLang="en-US" dirty="0"/>
          </a:p>
        </p:txBody>
      </p:sp>
      <p:sp>
        <p:nvSpPr>
          <p:cNvPr id="12" name="矩形 11"/>
          <p:cNvSpPr/>
          <p:nvPr/>
        </p:nvSpPr>
        <p:spPr>
          <a:xfrm>
            <a:off x="3175" y="5491073"/>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5" name="灯片编号占位符 4">
            <a:extLst>
              <a:ext uri="{FF2B5EF4-FFF2-40B4-BE49-F238E27FC236}">
                <a16:creationId xmlns:a16="http://schemas.microsoft.com/office/drawing/2014/main" id="{34D8CCED-5306-4951-A057-7D654F076353}"/>
              </a:ext>
            </a:extLst>
          </p:cNvPr>
          <p:cNvSpPr>
            <a:spLocks noGrp="1"/>
          </p:cNvSpPr>
          <p:nvPr>
            <p:ph type="sldNum" sz="quarter" idx="12"/>
          </p:nvPr>
        </p:nvSpPr>
        <p:spPr/>
        <p:txBody>
          <a:bodyPr/>
          <a:lstStyle/>
          <a:p>
            <a:fld id="{B6F15528-21DE-4FAA-801E-634DDDAF4B2B}" type="slidenum">
              <a:rPr lang="en-US" smtClean="0"/>
              <a:t>295</a:t>
            </a:fld>
            <a:endParaRPr lang="en-US" dirty="0"/>
          </a:p>
        </p:txBody>
      </p:sp>
      <p:sp>
        <p:nvSpPr>
          <p:cNvPr id="13" name="灯片编号占位符 8">
            <a:extLst>
              <a:ext uri="{FF2B5EF4-FFF2-40B4-BE49-F238E27FC236}">
                <a16:creationId xmlns:a16="http://schemas.microsoft.com/office/drawing/2014/main" id="{4F5B9ADC-EDAA-46C9-AFE7-46A0183F89FE}"/>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295</a:t>
            </a:fld>
            <a:endParaRPr kumimoji="0" lang="en-US" altLang="zh-CN" sz="1800" dirty="0">
              <a:latin typeface="Times New Roman" panose="02020603050405020304" pitchFamily="18" charset="0"/>
            </a:endParaRP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4.1.1  </a:t>
            </a:r>
            <a:r>
              <a:rPr lang="zh-CN" altLang="en-US" b="1" dirty="0"/>
              <a:t>关联矩阵法</a:t>
            </a:r>
            <a:endParaRPr lang="zh-CN" altLang="en-US" dirty="0"/>
          </a:p>
        </p:txBody>
      </p:sp>
      <p:sp>
        <p:nvSpPr>
          <p:cNvPr id="3" name="内容占位符 2"/>
          <p:cNvSpPr>
            <a:spLocks noGrp="1"/>
          </p:cNvSpPr>
          <p:nvPr>
            <p:ph idx="1"/>
          </p:nvPr>
        </p:nvSpPr>
        <p:spPr>
          <a:xfrm>
            <a:off x="765175" y="1143795"/>
            <a:ext cx="10668000" cy="1676399"/>
          </a:xfrm>
        </p:spPr>
        <p:txBody>
          <a:bodyPr>
            <a:noAutofit/>
          </a:bodyPr>
          <a:lstStyle/>
          <a:p>
            <a:pPr marL="0" indent="0">
              <a:lnSpc>
                <a:spcPct val="150000"/>
              </a:lnSpc>
              <a:buNone/>
            </a:pPr>
            <a:r>
              <a:rPr lang="zh-CN" altLang="zh-CN" sz="2400" dirty="0"/>
              <a:t>【</a:t>
            </a:r>
            <a:r>
              <a:rPr lang="zh-CN" altLang="zh-CN" sz="2400" b="1" dirty="0"/>
              <a:t>例</a:t>
            </a:r>
            <a:r>
              <a:rPr lang="en-US" altLang="zh-CN" sz="2400" b="1" dirty="0"/>
              <a:t>4.1</a:t>
            </a:r>
            <a:r>
              <a:rPr lang="zh-CN" altLang="zh-CN" sz="2400" dirty="0"/>
              <a:t>】某企业拟开发或者引进一个</a:t>
            </a:r>
            <a:r>
              <a:rPr lang="en-US" altLang="zh-CN" sz="2400" dirty="0"/>
              <a:t>ERP</a:t>
            </a:r>
            <a:r>
              <a:rPr lang="zh-CN" altLang="zh-CN" sz="2400" dirty="0"/>
              <a:t>系统软件，项目组经过研究给出了三种方案：自行开发设计</a:t>
            </a:r>
            <a:r>
              <a:rPr lang="en-US" altLang="zh-CN" sz="2400" dirty="0"/>
              <a:t>A</a:t>
            </a:r>
            <a:r>
              <a:rPr lang="en-US" altLang="zh-CN" sz="2400" baseline="-25000" dirty="0"/>
              <a:t>1</a:t>
            </a:r>
            <a:r>
              <a:rPr lang="zh-CN" altLang="zh-CN" sz="2400" dirty="0"/>
              <a:t>、国外引进</a:t>
            </a:r>
            <a:r>
              <a:rPr lang="en-US" altLang="zh-CN" sz="2400" dirty="0"/>
              <a:t>A</a:t>
            </a:r>
            <a:r>
              <a:rPr lang="en-US" altLang="zh-CN" sz="2400" baseline="-25000" dirty="0"/>
              <a:t>2</a:t>
            </a:r>
            <a:r>
              <a:rPr lang="zh-CN" altLang="zh-CN" sz="2400" dirty="0"/>
              <a:t>、在现有系统上进行改进</a:t>
            </a:r>
            <a:r>
              <a:rPr lang="en-US" altLang="zh-CN" sz="2400" dirty="0"/>
              <a:t>A</a:t>
            </a:r>
            <a:r>
              <a:rPr lang="en-US" altLang="zh-CN" sz="2400" baseline="-25000" dirty="0"/>
              <a:t>3</a:t>
            </a:r>
            <a:r>
              <a:rPr lang="zh-CN" altLang="zh-CN" sz="2400" dirty="0"/>
              <a:t>。该企业领导要求项目经理李超对这三种方案进行系统评价，请用关联矩阵法进行评价。</a:t>
            </a:r>
            <a:endParaRPr lang="zh-CN" altLang="en-US" sz="2400" dirty="0"/>
          </a:p>
        </p:txBody>
      </p:sp>
      <p:sp>
        <p:nvSpPr>
          <p:cNvPr id="4" name="矩形 3"/>
          <p:cNvSpPr/>
          <p:nvPr/>
        </p:nvSpPr>
        <p:spPr>
          <a:xfrm>
            <a:off x="-10952" y="3387704"/>
            <a:ext cx="12216671" cy="45719"/>
          </a:xfrm>
          <a:prstGeom prst="rect">
            <a:avLst/>
          </a:prstGeom>
          <a:solidFill>
            <a:srgbClr val="FFC000">
              <a:alpha val="8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内容占位符 4"/>
          <p:cNvSpPr txBox="1"/>
          <p:nvPr/>
        </p:nvSpPr>
        <p:spPr>
          <a:xfrm>
            <a:off x="550838" y="3201194"/>
            <a:ext cx="4913852" cy="464458"/>
          </a:xfrm>
          <a:prstGeom prst="rect">
            <a:avLst/>
          </a:prstGeom>
          <a:solidFill>
            <a:srgbClr val="FFC000"/>
          </a:solidFill>
          <a:ln>
            <a:solidFill>
              <a:srgbClr val="FFC000"/>
            </a:solidFill>
          </a:ln>
        </p:spPr>
        <p:txBody>
          <a:bodyPr>
            <a:norm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None/>
            </a:pPr>
            <a:r>
              <a:rPr lang="zh-CN" altLang="en-US" b="1" dirty="0">
                <a:solidFill>
                  <a:schemeClr val="bg1"/>
                </a:solidFill>
              </a:rPr>
              <a:t>          解：</a:t>
            </a:r>
          </a:p>
        </p:txBody>
      </p:sp>
      <p:sp>
        <p:nvSpPr>
          <p:cNvPr id="6" name="TextBox 5"/>
          <p:cNvSpPr txBox="1"/>
          <p:nvPr/>
        </p:nvSpPr>
        <p:spPr>
          <a:xfrm>
            <a:off x="993775" y="3963194"/>
            <a:ext cx="10363200" cy="2308324"/>
          </a:xfrm>
          <a:prstGeom prst="rect">
            <a:avLst/>
          </a:prstGeom>
          <a:noFill/>
        </p:spPr>
        <p:txBody>
          <a:bodyPr wrap="square" rtlCol="0">
            <a:spAutoFit/>
          </a:bodyPr>
          <a:lstStyle/>
          <a:p>
            <a:pPr>
              <a:lnSpc>
                <a:spcPct val="150000"/>
              </a:lnSpc>
            </a:pPr>
            <a:r>
              <a:rPr lang="zh-CN" altLang="zh-CN" dirty="0"/>
              <a:t>① 确定评价主体为项目经理李超。</a:t>
            </a:r>
          </a:p>
          <a:p>
            <a:pPr>
              <a:lnSpc>
                <a:spcPct val="150000"/>
              </a:lnSpc>
            </a:pPr>
            <a:r>
              <a:rPr lang="zh-CN" altLang="zh-CN" dirty="0"/>
              <a:t>②定评价对象为设计方案</a:t>
            </a:r>
            <a:r>
              <a:rPr lang="en-US" altLang="zh-CN" dirty="0"/>
              <a:t>A</a:t>
            </a:r>
            <a:r>
              <a:rPr lang="en-US" altLang="zh-CN" baseline="-25000" dirty="0"/>
              <a:t>1</a:t>
            </a:r>
            <a:r>
              <a:rPr lang="zh-CN" altLang="zh-CN" dirty="0"/>
              <a:t>、</a:t>
            </a:r>
            <a:r>
              <a:rPr lang="en-US" altLang="zh-CN" dirty="0"/>
              <a:t>A</a:t>
            </a:r>
            <a:r>
              <a:rPr lang="en-US" altLang="zh-CN" baseline="-25000" dirty="0"/>
              <a:t>2</a:t>
            </a:r>
            <a:r>
              <a:rPr lang="zh-CN" altLang="zh-CN" dirty="0"/>
              <a:t>、</a:t>
            </a:r>
            <a:r>
              <a:rPr lang="en-US" altLang="zh-CN" dirty="0"/>
              <a:t>A</a:t>
            </a:r>
            <a:r>
              <a:rPr lang="en-US" altLang="zh-CN" baseline="-25000" dirty="0"/>
              <a:t>3</a:t>
            </a:r>
            <a:r>
              <a:rPr lang="zh-CN" altLang="zh-CN" dirty="0"/>
              <a:t>。</a:t>
            </a:r>
          </a:p>
          <a:p>
            <a:pPr>
              <a:lnSpc>
                <a:spcPct val="150000"/>
              </a:lnSpc>
            </a:pPr>
            <a:r>
              <a:rPr lang="zh-CN" altLang="zh-CN" dirty="0"/>
              <a:t>③确定评价指标为期望利润</a:t>
            </a:r>
            <a:r>
              <a:rPr lang="en-US" altLang="zh-CN" dirty="0"/>
              <a:t>X</a:t>
            </a:r>
            <a:r>
              <a:rPr lang="en-US" altLang="zh-CN" baseline="-25000" dirty="0"/>
              <a:t>1</a:t>
            </a:r>
            <a:r>
              <a:rPr lang="zh-CN" altLang="zh-CN" dirty="0"/>
              <a:t>、投资成本</a:t>
            </a:r>
            <a:r>
              <a:rPr lang="en-US" altLang="zh-CN" dirty="0"/>
              <a:t>X</a:t>
            </a:r>
            <a:r>
              <a:rPr lang="en-US" altLang="zh-CN" baseline="-25000" dirty="0"/>
              <a:t>2</a:t>
            </a:r>
            <a:r>
              <a:rPr lang="zh-CN" altLang="zh-CN" dirty="0"/>
              <a:t>、市场占有率</a:t>
            </a:r>
            <a:r>
              <a:rPr lang="en-US" altLang="zh-CN" dirty="0"/>
              <a:t>X</a:t>
            </a:r>
            <a:r>
              <a:rPr lang="en-US" altLang="zh-CN" baseline="-25000" dirty="0"/>
              <a:t>3</a:t>
            </a:r>
            <a:r>
              <a:rPr lang="zh-CN" altLang="zh-CN" dirty="0"/>
              <a:t>、功能与性能</a:t>
            </a:r>
            <a:r>
              <a:rPr lang="en-US" altLang="zh-CN" dirty="0"/>
              <a:t>X</a:t>
            </a:r>
            <a:r>
              <a:rPr lang="en-US" altLang="zh-CN" baseline="-25000" dirty="0"/>
              <a:t>4</a:t>
            </a:r>
            <a:r>
              <a:rPr lang="zh-CN" altLang="zh-CN" dirty="0"/>
              <a:t>。</a:t>
            </a:r>
          </a:p>
          <a:p>
            <a:pPr>
              <a:lnSpc>
                <a:spcPct val="150000"/>
              </a:lnSpc>
            </a:pPr>
            <a:r>
              <a:rPr lang="zh-CN" altLang="zh-CN" dirty="0"/>
              <a:t>④先依据公式</a:t>
            </a:r>
            <a:r>
              <a:rPr lang="en-US" altLang="zh-CN" dirty="0"/>
              <a:t>4.1</a:t>
            </a:r>
            <a:r>
              <a:rPr lang="zh-CN" altLang="zh-CN" dirty="0"/>
              <a:t>来确定权重体系。详见表</a:t>
            </a:r>
            <a:r>
              <a:rPr lang="en-US" altLang="zh-CN" dirty="0"/>
              <a:t>4-1</a:t>
            </a:r>
            <a:r>
              <a:rPr lang="zh-CN" altLang="zh-CN" dirty="0"/>
              <a:t>。</a:t>
            </a:r>
            <a:endParaRPr lang="zh-CN" altLang="en-US" dirty="0"/>
          </a:p>
        </p:txBody>
      </p:sp>
      <p:sp>
        <p:nvSpPr>
          <p:cNvPr id="8" name="灯片编号占位符 7">
            <a:extLst>
              <a:ext uri="{FF2B5EF4-FFF2-40B4-BE49-F238E27FC236}">
                <a16:creationId xmlns:a16="http://schemas.microsoft.com/office/drawing/2014/main" id="{2F59A48F-11EE-4870-BC3B-2951417012D8}"/>
              </a:ext>
            </a:extLst>
          </p:cNvPr>
          <p:cNvSpPr>
            <a:spLocks noGrp="1"/>
          </p:cNvSpPr>
          <p:nvPr>
            <p:ph type="sldNum" sz="quarter" idx="12"/>
          </p:nvPr>
        </p:nvSpPr>
        <p:spPr/>
        <p:txBody>
          <a:bodyPr/>
          <a:lstStyle/>
          <a:p>
            <a:fld id="{B6F15528-21DE-4FAA-801E-634DDDAF4B2B}" type="slidenum">
              <a:rPr lang="en-US" smtClean="0"/>
              <a:t>296</a:t>
            </a:fld>
            <a:endParaRPr lang="en-US" dirty="0"/>
          </a:p>
        </p:txBody>
      </p:sp>
      <p:sp>
        <p:nvSpPr>
          <p:cNvPr id="9" name="灯片编号占位符 8">
            <a:extLst>
              <a:ext uri="{FF2B5EF4-FFF2-40B4-BE49-F238E27FC236}">
                <a16:creationId xmlns:a16="http://schemas.microsoft.com/office/drawing/2014/main" id="{3EC1E140-323E-48C3-BDE8-50F40E0D4E34}"/>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296</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4.1.1  </a:t>
            </a:r>
            <a:r>
              <a:rPr lang="zh-CN" altLang="en-US" b="1" dirty="0"/>
              <a:t>关联矩阵法</a:t>
            </a:r>
            <a:endParaRPr lang="zh-CN" altLang="en-US" dirty="0"/>
          </a:p>
        </p:txBody>
      </p:sp>
      <p:sp>
        <p:nvSpPr>
          <p:cNvPr id="4" name="矩形 3"/>
          <p:cNvSpPr/>
          <p:nvPr/>
        </p:nvSpPr>
        <p:spPr>
          <a:xfrm>
            <a:off x="-10952" y="3456646"/>
            <a:ext cx="12216671" cy="45719"/>
          </a:xfrm>
          <a:prstGeom prst="rect">
            <a:avLst/>
          </a:prstGeom>
          <a:solidFill>
            <a:srgbClr val="FFC000">
              <a:alpha val="8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内容占位符 4"/>
          <p:cNvSpPr txBox="1"/>
          <p:nvPr/>
        </p:nvSpPr>
        <p:spPr>
          <a:xfrm>
            <a:off x="550838" y="3270136"/>
            <a:ext cx="4913852" cy="464458"/>
          </a:xfrm>
          <a:prstGeom prst="rect">
            <a:avLst/>
          </a:prstGeom>
          <a:solidFill>
            <a:srgbClr val="FFC000"/>
          </a:solidFill>
          <a:ln>
            <a:solidFill>
              <a:srgbClr val="FFC000"/>
            </a:solidFill>
          </a:ln>
        </p:spPr>
        <p:txBody>
          <a:bodyPr>
            <a:norm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None/>
            </a:pPr>
            <a:r>
              <a:rPr lang="zh-CN" altLang="zh-CN" dirty="0"/>
              <a:t>再确定各指标评价标准，详见表</a:t>
            </a:r>
            <a:r>
              <a:rPr lang="en-US" altLang="zh-CN" dirty="0"/>
              <a:t>4-2</a:t>
            </a:r>
            <a:endParaRPr lang="zh-CN" altLang="en-US" b="1" dirty="0">
              <a:solidFill>
                <a:schemeClr val="bg1"/>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7175" y="1114425"/>
            <a:ext cx="8991600" cy="1949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1714" y="3886994"/>
            <a:ext cx="9371337"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灯片编号占位符 5">
            <a:extLst>
              <a:ext uri="{FF2B5EF4-FFF2-40B4-BE49-F238E27FC236}">
                <a16:creationId xmlns:a16="http://schemas.microsoft.com/office/drawing/2014/main" id="{82A5AC62-563A-449D-A3FE-6D882D516AAC}"/>
              </a:ext>
            </a:extLst>
          </p:cNvPr>
          <p:cNvSpPr>
            <a:spLocks noGrp="1"/>
          </p:cNvSpPr>
          <p:nvPr>
            <p:ph type="sldNum" sz="quarter" idx="12"/>
          </p:nvPr>
        </p:nvSpPr>
        <p:spPr/>
        <p:txBody>
          <a:bodyPr/>
          <a:lstStyle/>
          <a:p>
            <a:fld id="{B6F15528-21DE-4FAA-801E-634DDDAF4B2B}" type="slidenum">
              <a:rPr lang="en-US" smtClean="0"/>
              <a:t>297</a:t>
            </a:fld>
            <a:endParaRPr lang="en-US" dirty="0"/>
          </a:p>
        </p:txBody>
      </p:sp>
      <p:sp>
        <p:nvSpPr>
          <p:cNvPr id="8" name="灯片编号占位符 8">
            <a:extLst>
              <a:ext uri="{FF2B5EF4-FFF2-40B4-BE49-F238E27FC236}">
                <a16:creationId xmlns:a16="http://schemas.microsoft.com/office/drawing/2014/main" id="{DE069A9D-D206-47BB-8FED-8A981988F1C7}"/>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297</a:t>
            </a:fld>
            <a:endParaRPr kumimoji="0" lang="en-US" altLang="zh-CN" sz="1800" dirty="0">
              <a:latin typeface="Times New Roman" panose="02020603050405020304" pitchFamily="18" charset="0"/>
            </a:endParaRP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4.1.1  </a:t>
            </a:r>
            <a:r>
              <a:rPr lang="zh-CN" altLang="en-US" b="1" dirty="0"/>
              <a:t>关联矩阵法</a:t>
            </a:r>
            <a:endParaRPr lang="zh-CN" altLang="en-US" dirty="0"/>
          </a:p>
        </p:txBody>
      </p:sp>
      <p:sp>
        <p:nvSpPr>
          <p:cNvPr id="4" name="矩形 3"/>
          <p:cNvSpPr/>
          <p:nvPr/>
        </p:nvSpPr>
        <p:spPr>
          <a:xfrm>
            <a:off x="-10952" y="3082904"/>
            <a:ext cx="12216671" cy="45719"/>
          </a:xfrm>
          <a:prstGeom prst="rect">
            <a:avLst/>
          </a:prstGeom>
          <a:solidFill>
            <a:srgbClr val="FFC000">
              <a:alpha val="8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内容占位符 4"/>
          <p:cNvSpPr txBox="1"/>
          <p:nvPr/>
        </p:nvSpPr>
        <p:spPr>
          <a:xfrm>
            <a:off x="550838" y="2896394"/>
            <a:ext cx="4913852" cy="464458"/>
          </a:xfrm>
          <a:prstGeom prst="rect">
            <a:avLst/>
          </a:prstGeom>
          <a:solidFill>
            <a:srgbClr val="FFC000"/>
          </a:solidFill>
          <a:ln>
            <a:solidFill>
              <a:srgbClr val="FFC000"/>
            </a:solidFill>
          </a:ln>
        </p:spPr>
        <p:txBody>
          <a:bodyPr>
            <a:norm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gn="ctr">
              <a:buNone/>
            </a:pPr>
            <a:r>
              <a:rPr lang="zh-CN" altLang="en-US" b="1" dirty="0">
                <a:solidFill>
                  <a:schemeClr val="bg1"/>
                </a:solidFill>
              </a:rPr>
              <a:t>表</a:t>
            </a:r>
            <a:r>
              <a:rPr lang="en-US" altLang="zh-CN" b="1" dirty="0">
                <a:solidFill>
                  <a:schemeClr val="bg1"/>
                </a:solidFill>
              </a:rPr>
              <a:t>4-3</a:t>
            </a:r>
            <a:endParaRPr lang="zh-CN" altLang="en-US" b="1" dirty="0">
              <a:solidFill>
                <a:schemeClr val="bg1"/>
              </a:solidFill>
            </a:endParaRPr>
          </a:p>
        </p:txBody>
      </p:sp>
      <p:sp>
        <p:nvSpPr>
          <p:cNvPr id="3" name="矩形 2"/>
          <p:cNvSpPr/>
          <p:nvPr/>
        </p:nvSpPr>
        <p:spPr>
          <a:xfrm>
            <a:off x="1069975" y="1422793"/>
            <a:ext cx="10363200" cy="1200329"/>
          </a:xfrm>
          <a:prstGeom prst="rect">
            <a:avLst/>
          </a:prstGeom>
        </p:spPr>
        <p:txBody>
          <a:bodyPr wrap="square">
            <a:spAutoFit/>
          </a:bodyPr>
          <a:lstStyle/>
          <a:p>
            <a:pPr>
              <a:lnSpc>
                <a:spcPct val="150000"/>
              </a:lnSpc>
            </a:pPr>
            <a:r>
              <a:rPr lang="zh-CN" altLang="zh-CN" dirty="0"/>
              <a:t>⑤依据步骤④中表</a:t>
            </a:r>
            <a:r>
              <a:rPr lang="en-US" altLang="zh-CN" dirty="0"/>
              <a:t>4-2</a:t>
            </a:r>
            <a:r>
              <a:rPr lang="zh-CN" altLang="zh-CN" dirty="0"/>
              <a:t>分别对每个方案进行各指标评价，并结合表</a:t>
            </a:r>
            <a:r>
              <a:rPr lang="en-US" altLang="zh-CN" dirty="0"/>
              <a:t>4-1</a:t>
            </a:r>
            <a:r>
              <a:rPr lang="zh-CN" altLang="zh-CN" dirty="0"/>
              <a:t>中求得的指标权重系数可以得到综合价值量，详见表</a:t>
            </a:r>
            <a:r>
              <a:rPr lang="en-US" altLang="zh-CN" dirty="0"/>
              <a:t>4-3</a:t>
            </a:r>
            <a:r>
              <a:rPr lang="zh-CN" altLang="zh-CN" dirty="0"/>
              <a:t>关联价值矩阵表。</a:t>
            </a:r>
            <a:endParaRPr lang="zh-CN"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2375" y="3658394"/>
            <a:ext cx="9653098"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灯片编号占位符 6">
            <a:extLst>
              <a:ext uri="{FF2B5EF4-FFF2-40B4-BE49-F238E27FC236}">
                <a16:creationId xmlns:a16="http://schemas.microsoft.com/office/drawing/2014/main" id="{4D1B5FE1-5A5E-4486-AD90-430F89C8C1DC}"/>
              </a:ext>
            </a:extLst>
          </p:cNvPr>
          <p:cNvSpPr>
            <a:spLocks noGrp="1"/>
          </p:cNvSpPr>
          <p:nvPr>
            <p:ph type="sldNum" sz="quarter" idx="12"/>
          </p:nvPr>
        </p:nvSpPr>
        <p:spPr/>
        <p:txBody>
          <a:bodyPr/>
          <a:lstStyle/>
          <a:p>
            <a:fld id="{B6F15528-21DE-4FAA-801E-634DDDAF4B2B}" type="slidenum">
              <a:rPr lang="en-US" smtClean="0"/>
              <a:t>298</a:t>
            </a:fld>
            <a:endParaRPr lang="en-US" dirty="0"/>
          </a:p>
        </p:txBody>
      </p:sp>
      <p:sp>
        <p:nvSpPr>
          <p:cNvPr id="8" name="灯片编号占位符 8">
            <a:extLst>
              <a:ext uri="{FF2B5EF4-FFF2-40B4-BE49-F238E27FC236}">
                <a16:creationId xmlns:a16="http://schemas.microsoft.com/office/drawing/2014/main" id="{AF1E7A3D-24C4-4A8F-8002-63384FE7D82B}"/>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298</a:t>
            </a:fld>
            <a:endParaRPr kumimoji="0" lang="en-US" altLang="zh-CN" sz="1800" dirty="0">
              <a:latin typeface="Times New Roman" panose="02020603050405020304" pitchFamily="18" charset="0"/>
            </a:endParaRP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4.1.1  </a:t>
            </a:r>
            <a:r>
              <a:rPr lang="zh-CN" altLang="en-US" b="1" dirty="0"/>
              <a:t>关联矩阵法</a:t>
            </a:r>
            <a:endParaRPr lang="zh-CN" altLang="en-US" dirty="0"/>
          </a:p>
        </p:txBody>
      </p:sp>
      <mc:AlternateContent xmlns:mc="http://schemas.openxmlformats.org/markup-compatibility/2006" xmlns:a14="http://schemas.microsoft.com/office/drawing/2010/main">
        <mc:Choice Requires="a14">
          <p:sp>
            <p:nvSpPr>
              <p:cNvPr id="6" name="矩形 5"/>
              <p:cNvSpPr/>
              <p:nvPr/>
            </p:nvSpPr>
            <p:spPr>
              <a:xfrm>
                <a:off x="993775" y="1293192"/>
                <a:ext cx="10363200" cy="4524315"/>
              </a:xfrm>
              <a:prstGeom prst="rect">
                <a:avLst/>
              </a:prstGeom>
            </p:spPr>
            <p:txBody>
              <a:bodyPr wrap="square">
                <a:spAutoFit/>
              </a:bodyPr>
              <a:lstStyle/>
              <a:p>
                <a:pPr>
                  <a:lnSpc>
                    <a:spcPct val="150000"/>
                  </a:lnSpc>
                </a:pPr>
                <a:r>
                  <a:rPr lang="zh-CN" altLang="zh-CN" dirty="0"/>
                  <a:t>表</a:t>
                </a:r>
                <a:r>
                  <a:rPr lang="en-US" altLang="zh-CN" dirty="0"/>
                  <a:t>4-3</a:t>
                </a:r>
                <a:r>
                  <a:rPr lang="zh-CN" altLang="zh-CN" dirty="0"/>
                  <a:t>中</a:t>
                </a:r>
                <a:r>
                  <a:rPr lang="en-US" altLang="zh-CN" dirty="0"/>
                  <a:t>V</a:t>
                </a:r>
                <a:r>
                  <a:rPr lang="en-US" altLang="zh-CN" baseline="-25000" dirty="0"/>
                  <a:t>i</a:t>
                </a:r>
                <a:r>
                  <a:rPr lang="zh-CN" altLang="zh-CN" dirty="0"/>
                  <a:t>的计算过程如下：</a:t>
                </a:r>
              </a:p>
              <a:p>
                <a:pPr>
                  <a:lnSpc>
                    <a:spcPct val="150000"/>
                  </a:lnSpc>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b="0" i="1">
                              <a:latin typeface="Cambria Math" panose="02040503050406030204"/>
                            </a:rPr>
                            <m:t>𝑉</m:t>
                          </m:r>
                        </m:e>
                        <m:sub>
                          <m:r>
                            <a:rPr lang="en-US" altLang="zh-CN" b="0" i="1">
                              <a:latin typeface="Cambria Math" panose="02040503050406030204"/>
                            </a:rPr>
                            <m:t>1</m:t>
                          </m:r>
                        </m:sub>
                      </m:sSub>
                      <m:r>
                        <a:rPr lang="en-US" altLang="zh-CN" b="0">
                          <a:latin typeface="Cambria Math" panose="02040503050406030204"/>
                        </a:rPr>
                        <m:t>=</m:t>
                      </m:r>
                      <m:r>
                        <a:rPr lang="en-US" altLang="zh-CN" b="0" i="1">
                          <a:latin typeface="Cambria Math" panose="02040503050406030204"/>
                        </a:rPr>
                        <m:t>3</m:t>
                      </m:r>
                      <m:r>
                        <a:rPr lang="zh-CN" altLang="zh-CN" b="0">
                          <a:latin typeface="Cambria Math" panose="02040503050406030204"/>
                        </a:rPr>
                        <m:t>×</m:t>
                      </m:r>
                      <m:r>
                        <a:rPr lang="en-US" altLang="zh-CN" b="0" i="1">
                          <a:latin typeface="Cambria Math" panose="02040503050406030204"/>
                        </a:rPr>
                        <m:t>0</m:t>
                      </m:r>
                      <m:r>
                        <a:rPr lang="en-US" altLang="zh-CN" b="0">
                          <a:latin typeface="Cambria Math" panose="02040503050406030204"/>
                        </a:rPr>
                        <m:t>.</m:t>
                      </m:r>
                      <m:r>
                        <a:rPr lang="en-US" altLang="zh-CN" b="0" i="1">
                          <a:latin typeface="Cambria Math" panose="02040503050406030204"/>
                        </a:rPr>
                        <m:t>3</m:t>
                      </m:r>
                      <m:r>
                        <a:rPr lang="en-US" altLang="zh-CN" b="0">
                          <a:latin typeface="Cambria Math" panose="02040503050406030204"/>
                        </a:rPr>
                        <m:t>+</m:t>
                      </m:r>
                      <m:r>
                        <a:rPr lang="en-US" altLang="zh-CN" b="0" i="1">
                          <a:latin typeface="Cambria Math" panose="02040503050406030204"/>
                        </a:rPr>
                        <m:t>3</m:t>
                      </m:r>
                      <m:r>
                        <a:rPr lang="zh-CN" altLang="zh-CN" b="0">
                          <a:latin typeface="Cambria Math" panose="02040503050406030204"/>
                        </a:rPr>
                        <m:t>×</m:t>
                      </m:r>
                      <m:r>
                        <a:rPr lang="en-US" altLang="zh-CN" b="0" i="1">
                          <a:latin typeface="Cambria Math" panose="02040503050406030204"/>
                        </a:rPr>
                        <m:t>0</m:t>
                      </m:r>
                      <m:r>
                        <a:rPr lang="en-US" altLang="zh-CN" b="0">
                          <a:latin typeface="Cambria Math" panose="02040503050406030204"/>
                        </a:rPr>
                        <m:t>.</m:t>
                      </m:r>
                      <m:r>
                        <a:rPr lang="en-US" altLang="zh-CN" b="0" i="1">
                          <a:latin typeface="Cambria Math" panose="02040503050406030204"/>
                        </a:rPr>
                        <m:t>2</m:t>
                      </m:r>
                      <m:r>
                        <a:rPr lang="en-US" altLang="zh-CN" b="0">
                          <a:latin typeface="Cambria Math" panose="02040503050406030204"/>
                        </a:rPr>
                        <m:t>+</m:t>
                      </m:r>
                      <m:r>
                        <a:rPr lang="en-US" altLang="zh-CN" b="0" i="1">
                          <a:latin typeface="Cambria Math" panose="02040503050406030204"/>
                        </a:rPr>
                        <m:t>4</m:t>
                      </m:r>
                      <m:r>
                        <a:rPr lang="zh-CN" altLang="zh-CN" b="0">
                          <a:latin typeface="Cambria Math" panose="02040503050406030204"/>
                        </a:rPr>
                        <m:t>×</m:t>
                      </m:r>
                      <m:r>
                        <a:rPr lang="en-US" altLang="zh-CN" b="0" i="1">
                          <a:latin typeface="Cambria Math" panose="02040503050406030204"/>
                        </a:rPr>
                        <m:t>0</m:t>
                      </m:r>
                      <m:r>
                        <a:rPr lang="en-US" altLang="zh-CN" b="0">
                          <a:latin typeface="Cambria Math" panose="02040503050406030204"/>
                        </a:rPr>
                        <m:t>.</m:t>
                      </m:r>
                      <m:r>
                        <a:rPr lang="en-US" altLang="zh-CN" b="0" i="1">
                          <a:latin typeface="Cambria Math" panose="02040503050406030204"/>
                        </a:rPr>
                        <m:t>1</m:t>
                      </m:r>
                      <m:r>
                        <a:rPr lang="en-US" altLang="zh-CN" b="0">
                          <a:latin typeface="Cambria Math" panose="02040503050406030204"/>
                        </a:rPr>
                        <m:t>+</m:t>
                      </m:r>
                      <m:r>
                        <a:rPr lang="en-US" altLang="zh-CN" b="0" i="1">
                          <a:latin typeface="Cambria Math" panose="02040503050406030204"/>
                        </a:rPr>
                        <m:t>4</m:t>
                      </m:r>
                      <m:r>
                        <a:rPr lang="zh-CN" altLang="zh-CN" b="0">
                          <a:latin typeface="Cambria Math" panose="02040503050406030204"/>
                        </a:rPr>
                        <m:t>×</m:t>
                      </m:r>
                      <m:r>
                        <a:rPr lang="en-US" altLang="zh-CN" b="0" i="1">
                          <a:latin typeface="Cambria Math" panose="02040503050406030204"/>
                        </a:rPr>
                        <m:t>0</m:t>
                      </m:r>
                      <m:r>
                        <a:rPr lang="en-US" altLang="zh-CN" b="0">
                          <a:latin typeface="Cambria Math" panose="02040503050406030204"/>
                        </a:rPr>
                        <m:t>.</m:t>
                      </m:r>
                      <m:r>
                        <a:rPr lang="en-US" altLang="zh-CN" b="0" i="1">
                          <a:latin typeface="Cambria Math" panose="02040503050406030204"/>
                        </a:rPr>
                        <m:t>4</m:t>
                      </m:r>
                      <m:r>
                        <a:rPr lang="en-US" altLang="zh-CN" b="0">
                          <a:latin typeface="Cambria Math" panose="02040503050406030204"/>
                        </a:rPr>
                        <m:t>=</m:t>
                      </m:r>
                      <m:r>
                        <a:rPr lang="en-US" altLang="zh-CN" b="0" i="1">
                          <a:latin typeface="Cambria Math" panose="02040503050406030204"/>
                        </a:rPr>
                        <m:t>3</m:t>
                      </m:r>
                      <m:r>
                        <a:rPr lang="en-US" altLang="zh-CN" b="0">
                          <a:latin typeface="Cambria Math" panose="02040503050406030204"/>
                        </a:rPr>
                        <m:t>.</m:t>
                      </m:r>
                      <m:r>
                        <a:rPr lang="en-US" altLang="zh-CN" b="0" i="1">
                          <a:latin typeface="Cambria Math" panose="02040503050406030204"/>
                        </a:rPr>
                        <m:t>5</m:t>
                      </m:r>
                    </m:oMath>
                  </m:oMathPara>
                </a14:m>
                <a:endParaRPr lang="zh-CN" altLang="zh-CN" dirty="0"/>
              </a:p>
              <a:p>
                <a:pPr>
                  <a:lnSpc>
                    <a:spcPct val="150000"/>
                  </a:lnSpc>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b="0" i="1">
                              <a:latin typeface="Cambria Math" panose="02040503050406030204"/>
                            </a:rPr>
                            <m:t>𝑉</m:t>
                          </m:r>
                        </m:e>
                        <m:sub>
                          <m:r>
                            <a:rPr lang="en-US" altLang="zh-CN" b="0" i="1">
                              <a:latin typeface="Cambria Math" panose="02040503050406030204"/>
                            </a:rPr>
                            <m:t>2</m:t>
                          </m:r>
                        </m:sub>
                      </m:sSub>
                      <m:r>
                        <a:rPr lang="en-US" altLang="zh-CN" b="0">
                          <a:latin typeface="Cambria Math" panose="02040503050406030204"/>
                        </a:rPr>
                        <m:t>=</m:t>
                      </m:r>
                      <m:r>
                        <a:rPr lang="en-US" altLang="zh-CN" b="0" i="1">
                          <a:latin typeface="Cambria Math" panose="02040503050406030204"/>
                        </a:rPr>
                        <m:t>4</m:t>
                      </m:r>
                      <m:r>
                        <a:rPr lang="en-US" altLang="zh-CN" b="0">
                          <a:latin typeface="Cambria Math" panose="02040503050406030204"/>
                        </a:rPr>
                        <m:t>×</m:t>
                      </m:r>
                      <m:r>
                        <a:rPr lang="en-US" altLang="zh-CN" b="0" i="1">
                          <a:latin typeface="Cambria Math" panose="02040503050406030204"/>
                        </a:rPr>
                        <m:t>0</m:t>
                      </m:r>
                      <m:r>
                        <a:rPr lang="en-US" altLang="zh-CN" b="0">
                          <a:latin typeface="Cambria Math" panose="02040503050406030204"/>
                        </a:rPr>
                        <m:t>.</m:t>
                      </m:r>
                      <m:r>
                        <a:rPr lang="en-US" altLang="zh-CN" b="0" i="1">
                          <a:latin typeface="Cambria Math" panose="02040503050406030204"/>
                        </a:rPr>
                        <m:t>3</m:t>
                      </m:r>
                      <m:r>
                        <a:rPr lang="en-US" altLang="zh-CN" b="0">
                          <a:latin typeface="Cambria Math" panose="02040503050406030204"/>
                        </a:rPr>
                        <m:t>+</m:t>
                      </m:r>
                      <m:r>
                        <a:rPr lang="en-US" altLang="zh-CN" b="0" i="1">
                          <a:latin typeface="Cambria Math" panose="02040503050406030204"/>
                        </a:rPr>
                        <m:t>2</m:t>
                      </m:r>
                      <m:r>
                        <a:rPr lang="en-US" altLang="zh-CN" b="0">
                          <a:latin typeface="Cambria Math" panose="02040503050406030204"/>
                        </a:rPr>
                        <m:t>×</m:t>
                      </m:r>
                      <m:r>
                        <a:rPr lang="en-US" altLang="zh-CN" b="0" i="1">
                          <a:latin typeface="Cambria Math" panose="02040503050406030204"/>
                        </a:rPr>
                        <m:t>0</m:t>
                      </m:r>
                      <m:r>
                        <a:rPr lang="en-US" altLang="zh-CN" b="0">
                          <a:latin typeface="Cambria Math" panose="02040503050406030204"/>
                        </a:rPr>
                        <m:t>.</m:t>
                      </m:r>
                      <m:r>
                        <a:rPr lang="en-US" altLang="zh-CN" b="0" i="1">
                          <a:latin typeface="Cambria Math" panose="02040503050406030204"/>
                        </a:rPr>
                        <m:t>2</m:t>
                      </m:r>
                      <m:r>
                        <a:rPr lang="en-US" altLang="zh-CN" b="0">
                          <a:latin typeface="Cambria Math" panose="02040503050406030204"/>
                        </a:rPr>
                        <m:t>+</m:t>
                      </m:r>
                      <m:r>
                        <a:rPr lang="en-US" altLang="zh-CN" b="0" i="1">
                          <a:latin typeface="Cambria Math" panose="02040503050406030204"/>
                        </a:rPr>
                        <m:t>4</m:t>
                      </m:r>
                      <m:r>
                        <a:rPr lang="en-US" altLang="zh-CN" b="0">
                          <a:latin typeface="Cambria Math" panose="02040503050406030204"/>
                        </a:rPr>
                        <m:t>×</m:t>
                      </m:r>
                      <m:r>
                        <a:rPr lang="en-US" altLang="zh-CN" b="0" i="1">
                          <a:latin typeface="Cambria Math" panose="02040503050406030204"/>
                        </a:rPr>
                        <m:t>0</m:t>
                      </m:r>
                      <m:r>
                        <a:rPr lang="en-US" altLang="zh-CN" b="0">
                          <a:latin typeface="Cambria Math" panose="02040503050406030204"/>
                        </a:rPr>
                        <m:t>.</m:t>
                      </m:r>
                      <m:r>
                        <a:rPr lang="en-US" altLang="zh-CN" b="0" i="1">
                          <a:latin typeface="Cambria Math" panose="02040503050406030204"/>
                        </a:rPr>
                        <m:t>1</m:t>
                      </m:r>
                      <m:r>
                        <a:rPr lang="en-US" altLang="zh-CN" b="0">
                          <a:latin typeface="Cambria Math" panose="02040503050406030204"/>
                        </a:rPr>
                        <m:t>+</m:t>
                      </m:r>
                      <m:r>
                        <a:rPr lang="en-US" altLang="zh-CN" b="0" i="1">
                          <a:latin typeface="Cambria Math" panose="02040503050406030204"/>
                        </a:rPr>
                        <m:t>4</m:t>
                      </m:r>
                      <m:r>
                        <a:rPr lang="en-US" altLang="zh-CN" b="0">
                          <a:latin typeface="Cambria Math" panose="02040503050406030204"/>
                        </a:rPr>
                        <m:t>×</m:t>
                      </m:r>
                      <m:r>
                        <a:rPr lang="en-US" altLang="zh-CN" b="0" i="1">
                          <a:latin typeface="Cambria Math" panose="02040503050406030204"/>
                        </a:rPr>
                        <m:t>0</m:t>
                      </m:r>
                      <m:r>
                        <a:rPr lang="en-US" altLang="zh-CN" b="0">
                          <a:latin typeface="Cambria Math" panose="02040503050406030204"/>
                        </a:rPr>
                        <m:t>.</m:t>
                      </m:r>
                      <m:r>
                        <a:rPr lang="en-US" altLang="zh-CN" b="0" i="1">
                          <a:latin typeface="Cambria Math" panose="02040503050406030204"/>
                        </a:rPr>
                        <m:t>4</m:t>
                      </m:r>
                      <m:r>
                        <a:rPr lang="en-US" altLang="zh-CN" b="0">
                          <a:latin typeface="Cambria Math" panose="02040503050406030204"/>
                        </a:rPr>
                        <m:t>=</m:t>
                      </m:r>
                      <m:r>
                        <a:rPr lang="en-US" altLang="zh-CN" b="0" i="1">
                          <a:latin typeface="Cambria Math" panose="02040503050406030204"/>
                        </a:rPr>
                        <m:t>3</m:t>
                      </m:r>
                      <m:r>
                        <a:rPr lang="en-US" altLang="zh-CN" b="0">
                          <a:latin typeface="Cambria Math" panose="02040503050406030204"/>
                        </a:rPr>
                        <m:t>.</m:t>
                      </m:r>
                      <m:r>
                        <a:rPr lang="en-US" altLang="zh-CN" b="0" i="1">
                          <a:latin typeface="Cambria Math" panose="02040503050406030204"/>
                        </a:rPr>
                        <m:t>6</m:t>
                      </m:r>
                    </m:oMath>
                  </m:oMathPara>
                </a14:m>
                <a:endParaRPr lang="zh-CN" altLang="zh-CN" dirty="0"/>
              </a:p>
              <a:p>
                <a:pPr>
                  <a:lnSpc>
                    <a:spcPct val="150000"/>
                  </a:lnSpc>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b="0" i="1">
                              <a:latin typeface="Cambria Math" panose="02040503050406030204"/>
                            </a:rPr>
                            <m:t>𝑉</m:t>
                          </m:r>
                        </m:e>
                        <m:sub>
                          <m:r>
                            <a:rPr lang="en-US" altLang="zh-CN" b="0" i="1">
                              <a:latin typeface="Cambria Math" panose="02040503050406030204"/>
                            </a:rPr>
                            <m:t>3</m:t>
                          </m:r>
                        </m:sub>
                      </m:sSub>
                      <m:r>
                        <a:rPr lang="en-US" altLang="zh-CN" b="0">
                          <a:latin typeface="Cambria Math" panose="02040503050406030204"/>
                        </a:rPr>
                        <m:t>=</m:t>
                      </m:r>
                      <m:r>
                        <a:rPr lang="en-US" altLang="zh-CN" b="0" i="1">
                          <a:latin typeface="Cambria Math" panose="02040503050406030204"/>
                        </a:rPr>
                        <m:t>2</m:t>
                      </m:r>
                      <m:r>
                        <a:rPr lang="en-US" altLang="zh-CN" b="0">
                          <a:latin typeface="Cambria Math" panose="02040503050406030204"/>
                        </a:rPr>
                        <m:t>×</m:t>
                      </m:r>
                      <m:r>
                        <a:rPr lang="en-US" altLang="zh-CN" b="0" i="1">
                          <a:latin typeface="Cambria Math" panose="02040503050406030204"/>
                        </a:rPr>
                        <m:t>0</m:t>
                      </m:r>
                      <m:r>
                        <a:rPr lang="en-US" altLang="zh-CN" b="0">
                          <a:latin typeface="Cambria Math" panose="02040503050406030204"/>
                        </a:rPr>
                        <m:t>.</m:t>
                      </m:r>
                      <m:r>
                        <a:rPr lang="en-US" altLang="zh-CN" b="0" i="1">
                          <a:latin typeface="Cambria Math" panose="02040503050406030204"/>
                        </a:rPr>
                        <m:t>3</m:t>
                      </m:r>
                      <m:r>
                        <a:rPr lang="en-US" altLang="zh-CN" b="0">
                          <a:latin typeface="Cambria Math" panose="02040503050406030204"/>
                        </a:rPr>
                        <m:t>+</m:t>
                      </m:r>
                      <m:r>
                        <a:rPr lang="en-US" altLang="zh-CN" b="0" i="1">
                          <a:latin typeface="Cambria Math" panose="02040503050406030204"/>
                        </a:rPr>
                        <m:t>5</m:t>
                      </m:r>
                      <m:r>
                        <a:rPr lang="en-US" altLang="zh-CN" b="0">
                          <a:latin typeface="Cambria Math" panose="02040503050406030204"/>
                        </a:rPr>
                        <m:t>×</m:t>
                      </m:r>
                      <m:r>
                        <a:rPr lang="en-US" altLang="zh-CN" b="0" i="1">
                          <a:latin typeface="Cambria Math" panose="02040503050406030204"/>
                        </a:rPr>
                        <m:t>0</m:t>
                      </m:r>
                      <m:r>
                        <a:rPr lang="en-US" altLang="zh-CN" b="0">
                          <a:latin typeface="Cambria Math" panose="02040503050406030204"/>
                        </a:rPr>
                        <m:t>.</m:t>
                      </m:r>
                      <m:r>
                        <a:rPr lang="en-US" altLang="zh-CN" b="0" i="1">
                          <a:latin typeface="Cambria Math" panose="02040503050406030204"/>
                        </a:rPr>
                        <m:t>2</m:t>
                      </m:r>
                      <m:r>
                        <a:rPr lang="en-US" altLang="zh-CN" b="0">
                          <a:latin typeface="Cambria Math" panose="02040503050406030204"/>
                        </a:rPr>
                        <m:t>+</m:t>
                      </m:r>
                      <m:r>
                        <a:rPr lang="en-US" altLang="zh-CN" b="0" i="1">
                          <a:latin typeface="Cambria Math" panose="02040503050406030204"/>
                        </a:rPr>
                        <m:t>2</m:t>
                      </m:r>
                      <m:r>
                        <a:rPr lang="en-US" altLang="zh-CN" b="0">
                          <a:latin typeface="Cambria Math" panose="02040503050406030204"/>
                        </a:rPr>
                        <m:t>×</m:t>
                      </m:r>
                      <m:r>
                        <a:rPr lang="en-US" altLang="zh-CN" b="0" i="1">
                          <a:latin typeface="Cambria Math" panose="02040503050406030204"/>
                        </a:rPr>
                        <m:t>0</m:t>
                      </m:r>
                      <m:r>
                        <a:rPr lang="en-US" altLang="zh-CN" b="0">
                          <a:latin typeface="Cambria Math" panose="02040503050406030204"/>
                        </a:rPr>
                        <m:t>.</m:t>
                      </m:r>
                      <m:r>
                        <a:rPr lang="en-US" altLang="zh-CN" b="0" i="1">
                          <a:latin typeface="Cambria Math" panose="02040503050406030204"/>
                        </a:rPr>
                        <m:t>1</m:t>
                      </m:r>
                      <m:r>
                        <a:rPr lang="en-US" altLang="zh-CN" b="0">
                          <a:latin typeface="Cambria Math" panose="02040503050406030204"/>
                        </a:rPr>
                        <m:t>+</m:t>
                      </m:r>
                      <m:r>
                        <a:rPr lang="en-US" altLang="zh-CN" b="0" i="1">
                          <a:latin typeface="Cambria Math" panose="02040503050406030204"/>
                        </a:rPr>
                        <m:t>4</m:t>
                      </m:r>
                      <m:r>
                        <a:rPr lang="en-US" altLang="zh-CN" b="0">
                          <a:latin typeface="Cambria Math" panose="02040503050406030204"/>
                        </a:rPr>
                        <m:t>×</m:t>
                      </m:r>
                      <m:r>
                        <a:rPr lang="en-US" altLang="zh-CN" b="0" i="1">
                          <a:latin typeface="Cambria Math" panose="02040503050406030204"/>
                        </a:rPr>
                        <m:t>0</m:t>
                      </m:r>
                      <m:r>
                        <a:rPr lang="en-US" altLang="zh-CN" b="0">
                          <a:latin typeface="Cambria Math" panose="02040503050406030204"/>
                        </a:rPr>
                        <m:t>.</m:t>
                      </m:r>
                      <m:r>
                        <a:rPr lang="en-US" altLang="zh-CN" b="0" i="1">
                          <a:latin typeface="Cambria Math" panose="02040503050406030204"/>
                        </a:rPr>
                        <m:t>4</m:t>
                      </m:r>
                      <m:r>
                        <a:rPr lang="en-US" altLang="zh-CN" b="0">
                          <a:latin typeface="Cambria Math" panose="02040503050406030204"/>
                        </a:rPr>
                        <m:t>=</m:t>
                      </m:r>
                      <m:r>
                        <a:rPr lang="en-US" altLang="zh-CN" b="0" i="1">
                          <a:latin typeface="Cambria Math" panose="02040503050406030204"/>
                        </a:rPr>
                        <m:t>3</m:t>
                      </m:r>
                      <m:r>
                        <a:rPr lang="en-US" altLang="zh-CN" b="0">
                          <a:latin typeface="Cambria Math" panose="02040503050406030204"/>
                        </a:rPr>
                        <m:t>.</m:t>
                      </m:r>
                      <m:r>
                        <a:rPr lang="en-US" altLang="zh-CN" b="0" i="1">
                          <a:latin typeface="Cambria Math" panose="02040503050406030204"/>
                        </a:rPr>
                        <m:t>4</m:t>
                      </m:r>
                    </m:oMath>
                  </m:oMathPara>
                </a14:m>
                <a:endParaRPr lang="en-US" altLang="zh-CN" dirty="0"/>
              </a:p>
              <a:p>
                <a:pPr>
                  <a:lnSpc>
                    <a:spcPct val="150000"/>
                  </a:lnSpc>
                </a:pPr>
                <a:r>
                  <a:rPr lang="zh-CN" altLang="zh-CN" dirty="0"/>
                  <a:t>⑥根据表</a:t>
                </a:r>
                <a:r>
                  <a:rPr lang="en-US" altLang="zh-CN" dirty="0"/>
                  <a:t>4-3</a:t>
                </a:r>
                <a:r>
                  <a:rPr lang="zh-CN" altLang="zh-CN" dirty="0"/>
                  <a:t>所求得的各方案综合价值量值按大小进行排序：</a:t>
                </a:r>
                <a14:m>
                  <m:oMath xmlns:m="http://schemas.openxmlformats.org/officeDocument/2006/math">
                    <m:sSub>
                      <m:sSubPr>
                        <m:ctrlPr>
                          <a:rPr lang="zh-CN" altLang="zh-CN" i="1">
                            <a:latin typeface="Cambria Math" panose="02040503050406030204" pitchFamily="18" charset="0"/>
                          </a:rPr>
                        </m:ctrlPr>
                      </m:sSubPr>
                      <m:e>
                        <m:r>
                          <a:rPr lang="en-US" altLang="zh-CN" b="0" i="1">
                            <a:latin typeface="Cambria Math" panose="02040503050406030204"/>
                          </a:rPr>
                          <m:t>𝑉</m:t>
                        </m:r>
                      </m:e>
                      <m:sub>
                        <m:r>
                          <a:rPr lang="en-US" altLang="zh-CN" b="0" i="1">
                            <a:latin typeface="Cambria Math" panose="02040503050406030204"/>
                          </a:rPr>
                          <m:t>2</m:t>
                        </m:r>
                      </m:sub>
                    </m:sSub>
                    <m:r>
                      <a:rPr lang="en-US" altLang="zh-CN" b="0">
                        <a:latin typeface="Cambria Math" panose="02040503050406030204"/>
                      </a:rPr>
                      <m:t>&gt;</m:t>
                    </m:r>
                    <m:sSub>
                      <m:sSubPr>
                        <m:ctrlPr>
                          <a:rPr lang="zh-CN" altLang="zh-CN" i="1">
                            <a:latin typeface="Cambria Math" panose="02040503050406030204" pitchFamily="18" charset="0"/>
                          </a:rPr>
                        </m:ctrlPr>
                      </m:sSubPr>
                      <m:e>
                        <m:r>
                          <a:rPr lang="en-US" altLang="zh-CN" b="0" i="1">
                            <a:latin typeface="Cambria Math" panose="02040503050406030204"/>
                          </a:rPr>
                          <m:t>𝑉</m:t>
                        </m:r>
                      </m:e>
                      <m:sub>
                        <m:r>
                          <a:rPr lang="en-US" altLang="zh-CN" b="0" i="1">
                            <a:latin typeface="Cambria Math" panose="02040503050406030204"/>
                          </a:rPr>
                          <m:t>1</m:t>
                        </m:r>
                      </m:sub>
                    </m:sSub>
                    <m:r>
                      <a:rPr lang="en-US" altLang="zh-CN" b="0" i="1">
                        <a:latin typeface="Cambria Math" panose="02040503050406030204"/>
                      </a:rPr>
                      <m:t>&gt;</m:t>
                    </m:r>
                    <m:sSub>
                      <m:sSubPr>
                        <m:ctrlPr>
                          <a:rPr lang="zh-CN" altLang="zh-CN" i="1">
                            <a:latin typeface="Cambria Math" panose="02040503050406030204" pitchFamily="18" charset="0"/>
                          </a:rPr>
                        </m:ctrlPr>
                      </m:sSubPr>
                      <m:e>
                        <m:r>
                          <a:rPr lang="en-US" altLang="zh-CN" b="0" i="1">
                            <a:latin typeface="Cambria Math" panose="02040503050406030204"/>
                          </a:rPr>
                          <m:t>𝑉</m:t>
                        </m:r>
                      </m:e>
                      <m:sub>
                        <m:r>
                          <a:rPr lang="en-US" altLang="zh-CN" b="0" i="1">
                            <a:latin typeface="Cambria Math" panose="02040503050406030204"/>
                          </a:rPr>
                          <m:t>3</m:t>
                        </m:r>
                      </m:sub>
                    </m:sSub>
                  </m:oMath>
                </a14:m>
                <a:endParaRPr lang="zh-CN" altLang="zh-CN" dirty="0"/>
              </a:p>
              <a:p>
                <a:pPr>
                  <a:lnSpc>
                    <a:spcPct val="150000"/>
                  </a:lnSpc>
                </a:pPr>
                <a:r>
                  <a:rPr lang="zh-CN" altLang="zh-CN" dirty="0"/>
                  <a:t>故方案排序也应该按照综合价值量的评分高低进行排序：</a:t>
                </a:r>
                <a14:m>
                  <m:oMath xmlns:m="http://schemas.openxmlformats.org/officeDocument/2006/math">
                    <m:sSub>
                      <m:sSubPr>
                        <m:ctrlPr>
                          <a:rPr lang="zh-CN" altLang="zh-CN" i="1">
                            <a:latin typeface="Cambria Math" panose="02040503050406030204" pitchFamily="18" charset="0"/>
                          </a:rPr>
                        </m:ctrlPr>
                      </m:sSubPr>
                      <m:e>
                        <m:r>
                          <a:rPr lang="en-US" altLang="zh-CN" b="0" i="1">
                            <a:latin typeface="Cambria Math" panose="02040503050406030204"/>
                          </a:rPr>
                          <m:t>𝐴</m:t>
                        </m:r>
                      </m:e>
                      <m:sub>
                        <m:r>
                          <a:rPr lang="en-US" altLang="zh-CN" b="0" i="1">
                            <a:latin typeface="Cambria Math" panose="02040503050406030204"/>
                          </a:rPr>
                          <m:t>2</m:t>
                        </m:r>
                      </m:sub>
                    </m:sSub>
                    <m:r>
                      <a:rPr lang="en-US" altLang="zh-CN" b="0">
                        <a:latin typeface="Cambria Math" panose="02040503050406030204"/>
                      </a:rPr>
                      <m:t>&gt;</m:t>
                    </m:r>
                    <m:sSub>
                      <m:sSubPr>
                        <m:ctrlPr>
                          <a:rPr lang="zh-CN" altLang="zh-CN" i="1">
                            <a:latin typeface="Cambria Math" panose="02040503050406030204" pitchFamily="18" charset="0"/>
                          </a:rPr>
                        </m:ctrlPr>
                      </m:sSubPr>
                      <m:e>
                        <m:r>
                          <a:rPr lang="en-US" altLang="zh-CN" b="0" i="1">
                            <a:latin typeface="Cambria Math" panose="02040503050406030204"/>
                          </a:rPr>
                          <m:t>𝐴</m:t>
                        </m:r>
                      </m:e>
                      <m:sub>
                        <m:r>
                          <a:rPr lang="en-US" altLang="zh-CN" b="0" i="1">
                            <a:latin typeface="Cambria Math" panose="02040503050406030204"/>
                          </a:rPr>
                          <m:t>1</m:t>
                        </m:r>
                      </m:sub>
                    </m:sSub>
                    <m:r>
                      <a:rPr lang="en-US" altLang="zh-CN" b="0" i="1">
                        <a:latin typeface="Cambria Math" panose="02040503050406030204"/>
                      </a:rPr>
                      <m:t>&gt;</m:t>
                    </m:r>
                    <m:sSub>
                      <m:sSubPr>
                        <m:ctrlPr>
                          <a:rPr lang="zh-CN" altLang="zh-CN" i="1">
                            <a:latin typeface="Cambria Math" panose="02040503050406030204" pitchFamily="18" charset="0"/>
                          </a:rPr>
                        </m:ctrlPr>
                      </m:sSubPr>
                      <m:e>
                        <m:r>
                          <a:rPr lang="en-US" altLang="zh-CN" b="0" i="1">
                            <a:latin typeface="Cambria Math" panose="02040503050406030204"/>
                          </a:rPr>
                          <m:t>𝐴</m:t>
                        </m:r>
                      </m:e>
                      <m:sub>
                        <m:r>
                          <a:rPr lang="en-US" altLang="zh-CN" b="0" i="1">
                            <a:latin typeface="Cambria Math" panose="02040503050406030204"/>
                          </a:rPr>
                          <m:t>3</m:t>
                        </m:r>
                      </m:sub>
                    </m:sSub>
                  </m:oMath>
                </a14:m>
                <a:endParaRPr lang="zh-CN" altLang="zh-CN" dirty="0"/>
              </a:p>
              <a:p>
                <a:pPr>
                  <a:lnSpc>
                    <a:spcPct val="150000"/>
                  </a:lnSpc>
                </a:pPr>
                <a:r>
                  <a:rPr lang="zh-CN" altLang="zh-CN" dirty="0"/>
                  <a:t>故本方案优先选择第二个方案（从国外引进）；第一个方案（自行开发设计）次之。</a:t>
                </a:r>
              </a:p>
            </p:txBody>
          </p:sp>
        </mc:Choice>
        <mc:Fallback xmlns="">
          <p:sp>
            <p:nvSpPr>
              <p:cNvPr id="6" name="矩形 5"/>
              <p:cNvSpPr>
                <a:spLocks noRot="1" noChangeAspect="1" noMove="1" noResize="1" noEditPoints="1" noAdjustHandles="1" noChangeArrowheads="1" noChangeShapeType="1" noTextEdit="1"/>
              </p:cNvSpPr>
              <p:nvPr/>
            </p:nvSpPr>
            <p:spPr>
              <a:xfrm>
                <a:off x="993775" y="1293192"/>
                <a:ext cx="10363200" cy="4524315"/>
              </a:xfrm>
              <a:prstGeom prst="rect">
                <a:avLst/>
              </a:prstGeom>
              <a:blipFill rotWithShape="1">
                <a:blip r:embed="rId2"/>
                <a:stretch>
                  <a:fillRect t="-7" r="-882" b="6"/>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7F2ABFB3-6A05-452F-A430-985A2F27ECC8}"/>
              </a:ext>
            </a:extLst>
          </p:cNvPr>
          <p:cNvSpPr>
            <a:spLocks noGrp="1"/>
          </p:cNvSpPr>
          <p:nvPr>
            <p:ph type="sldNum" sz="quarter" idx="12"/>
          </p:nvPr>
        </p:nvSpPr>
        <p:spPr/>
        <p:txBody>
          <a:bodyPr/>
          <a:lstStyle/>
          <a:p>
            <a:fld id="{B6F15528-21DE-4FAA-801E-634DDDAF4B2B}" type="slidenum">
              <a:rPr lang="en-US" smtClean="0"/>
              <a:t>299</a:t>
            </a:fld>
            <a:endParaRPr lang="en-US" dirty="0"/>
          </a:p>
        </p:txBody>
      </p:sp>
      <p:sp>
        <p:nvSpPr>
          <p:cNvPr id="5" name="灯片编号占位符 8">
            <a:extLst>
              <a:ext uri="{FF2B5EF4-FFF2-40B4-BE49-F238E27FC236}">
                <a16:creationId xmlns:a16="http://schemas.microsoft.com/office/drawing/2014/main" id="{ACAF2C90-F979-479D-B6E2-F0B2FA3ED338}"/>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299</a:t>
            </a:fld>
            <a:endParaRPr kumimoji="0" lang="en-US" altLang="zh-CN" sz="1800" dirty="0">
              <a:latin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课程简介</a:t>
            </a:r>
          </a:p>
        </p:txBody>
      </p:sp>
      <p:sp>
        <p:nvSpPr>
          <p:cNvPr id="243" name="矩形 242"/>
          <p:cNvSpPr/>
          <p:nvPr/>
        </p:nvSpPr>
        <p:spPr>
          <a:xfrm>
            <a:off x="-43052" y="1452676"/>
            <a:ext cx="12198349" cy="60684"/>
          </a:xfrm>
          <a:prstGeom prst="rect">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4" name="内容占位符 5"/>
          <p:cNvSpPr>
            <a:spLocks noGrp="1"/>
          </p:cNvSpPr>
          <p:nvPr>
            <p:ph idx="1"/>
          </p:nvPr>
        </p:nvSpPr>
        <p:spPr>
          <a:xfrm>
            <a:off x="238969" y="1645996"/>
            <a:ext cx="11641012" cy="3542531"/>
          </a:xfrm>
        </p:spPr>
        <p:txBody>
          <a:bodyPr>
            <a:noAutofit/>
          </a:bodyPr>
          <a:lstStyle/>
          <a:p>
            <a:pPr marL="0" indent="0">
              <a:lnSpc>
                <a:spcPct val="150000"/>
              </a:lnSpc>
              <a:buNone/>
            </a:pPr>
            <a:r>
              <a:rPr lang="zh-CN" altLang="en-US" sz="2800" dirty="0">
                <a:solidFill>
                  <a:schemeClr val="tx1"/>
                </a:solidFill>
              </a:rPr>
              <a:t>计算机科学与技术与软件工程</a:t>
            </a:r>
            <a:endParaRPr lang="en-US" altLang="zh-CN" sz="2800" dirty="0">
              <a:solidFill>
                <a:schemeClr val="tx1"/>
              </a:solidFill>
            </a:endParaRPr>
          </a:p>
          <a:p>
            <a:pPr>
              <a:lnSpc>
                <a:spcPct val="150000"/>
              </a:lnSpc>
            </a:pPr>
            <a:r>
              <a:rPr lang="zh-CN" altLang="en-US" sz="2800" dirty="0">
                <a:solidFill>
                  <a:schemeClr val="tx1"/>
                </a:solidFill>
              </a:rPr>
              <a:t>区别？</a:t>
            </a:r>
            <a:endParaRPr lang="en-US" altLang="zh-CN" sz="2800" dirty="0">
              <a:solidFill>
                <a:schemeClr val="tx1"/>
              </a:solidFill>
            </a:endParaRPr>
          </a:p>
          <a:p>
            <a:pPr>
              <a:lnSpc>
                <a:spcPct val="150000"/>
              </a:lnSpc>
            </a:pPr>
            <a:r>
              <a:rPr lang="zh-CN" altLang="en-US" sz="2800" dirty="0">
                <a:solidFill>
                  <a:schemeClr val="tx1"/>
                </a:solidFill>
              </a:rPr>
              <a:t>联系？</a:t>
            </a:r>
          </a:p>
        </p:txBody>
      </p:sp>
      <p:sp>
        <p:nvSpPr>
          <p:cNvPr id="245" name="矩形 244"/>
          <p:cNvSpPr/>
          <p:nvPr/>
        </p:nvSpPr>
        <p:spPr>
          <a:xfrm>
            <a:off x="848890" y="6293819"/>
            <a:ext cx="343077" cy="36936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6" name="矩形 245"/>
          <p:cNvSpPr/>
          <p:nvPr/>
        </p:nvSpPr>
        <p:spPr>
          <a:xfrm>
            <a:off x="2016814" y="5524030"/>
            <a:ext cx="266841" cy="28728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7" name="矩形 246"/>
          <p:cNvSpPr/>
          <p:nvPr/>
        </p:nvSpPr>
        <p:spPr>
          <a:xfrm>
            <a:off x="367079" y="5524030"/>
            <a:ext cx="266841" cy="2872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8" name="矩形 247"/>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9" name="矩形 248"/>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0" name="矩形 249"/>
          <p:cNvSpPr/>
          <p:nvPr/>
        </p:nvSpPr>
        <p:spPr>
          <a:xfrm>
            <a:off x="-8809" y="5667672"/>
            <a:ext cx="495557" cy="5335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1" name="矩形 250"/>
          <p:cNvSpPr/>
          <p:nvPr/>
        </p:nvSpPr>
        <p:spPr>
          <a:xfrm>
            <a:off x="2340789" y="6009853"/>
            <a:ext cx="266841" cy="28728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2" name="矩形 251"/>
          <p:cNvSpPr/>
          <p:nvPr/>
        </p:nvSpPr>
        <p:spPr>
          <a:xfrm>
            <a:off x="2016814" y="6423778"/>
            <a:ext cx="266841" cy="2872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3" name="矩形 252"/>
          <p:cNvSpPr/>
          <p:nvPr/>
        </p:nvSpPr>
        <p:spPr>
          <a:xfrm>
            <a:off x="2607630" y="5409117"/>
            <a:ext cx="106736" cy="11491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4" name="矩形 253"/>
          <p:cNvSpPr/>
          <p:nvPr/>
        </p:nvSpPr>
        <p:spPr>
          <a:xfrm>
            <a:off x="1883393" y="5722569"/>
            <a:ext cx="266841" cy="28728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5" name="矩形 254"/>
          <p:cNvSpPr/>
          <p:nvPr/>
        </p:nvSpPr>
        <p:spPr>
          <a:xfrm flipV="1">
            <a:off x="1174351" y="6009853"/>
            <a:ext cx="266841" cy="2872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6" name="矩形 255"/>
          <p:cNvSpPr/>
          <p:nvPr/>
        </p:nvSpPr>
        <p:spPr>
          <a:xfrm>
            <a:off x="3050082" y="6293819"/>
            <a:ext cx="156291" cy="1355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4" name="灯片编号占位符 3">
            <a:extLst>
              <a:ext uri="{FF2B5EF4-FFF2-40B4-BE49-F238E27FC236}">
                <a16:creationId xmlns:a16="http://schemas.microsoft.com/office/drawing/2014/main" id="{FE85F167-E291-416B-922D-01F39D35E4CB}"/>
              </a:ext>
            </a:extLst>
          </p:cNvPr>
          <p:cNvSpPr>
            <a:spLocks noGrp="1"/>
          </p:cNvSpPr>
          <p:nvPr>
            <p:ph type="sldNum" sz="quarter" idx="12"/>
          </p:nvPr>
        </p:nvSpPr>
        <p:spPr/>
        <p:txBody>
          <a:bodyPr/>
          <a:lstStyle/>
          <a:p>
            <a:fld id="{B6F15528-21DE-4FAA-801E-634DDDAF4B2B}" type="slidenum">
              <a:rPr lang="en-US" smtClean="0"/>
              <a:t>3</a:t>
            </a:fld>
            <a:endParaRPr lang="en-US" dirty="0"/>
          </a:p>
        </p:txBody>
      </p:sp>
      <p:sp>
        <p:nvSpPr>
          <p:cNvPr id="19" name="灯片编号占位符 8">
            <a:extLst>
              <a:ext uri="{FF2B5EF4-FFF2-40B4-BE49-F238E27FC236}">
                <a16:creationId xmlns:a16="http://schemas.microsoft.com/office/drawing/2014/main" id="{57FE5797-84B9-4A15-B23F-7B73E7FD9AEA}"/>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a:t>
            </a:fld>
            <a:endParaRPr kumimoji="0" lang="en-US" altLang="zh-CN" sz="1800">
              <a:latin typeface="Times New Roman" panose="02020603050405020304" pitchFamily="18" charset="0"/>
            </a:endParaRPr>
          </a:p>
        </p:txBody>
      </p:sp>
    </p:spTree>
    <p:extLst>
      <p:ext uri="{BB962C8B-B14F-4D97-AF65-F5344CB8AC3E}">
        <p14:creationId xmlns:p14="http://schemas.microsoft.com/office/powerpoint/2010/main" val="14979422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1222375" y="1576170"/>
            <a:ext cx="2438400" cy="5054024"/>
          </a:xfrm>
        </p:spPr>
        <p:txBody>
          <a:bodyPr>
            <a:noAutofit/>
          </a:bodyPr>
          <a:lstStyle/>
          <a:p>
            <a:pPr marL="0" indent="0">
              <a:buNone/>
            </a:pPr>
            <a:r>
              <a:rPr lang="en-US" altLang="zh-CN" sz="2400" dirty="0">
                <a:solidFill>
                  <a:schemeClr val="tx1"/>
                </a:solidFill>
              </a:rPr>
              <a:t>       </a:t>
            </a:r>
            <a:r>
              <a:rPr lang="zh-CN" altLang="zh-CN" sz="2400" dirty="0">
                <a:solidFill>
                  <a:schemeClr val="tx1"/>
                </a:solidFill>
              </a:rPr>
              <a:t>增量模型主要综合了线性过程流与并行过程流的特征，该模型在每个阶段都使用线性序列，每个线性序列都生产出软件的可交付增量</a:t>
            </a:r>
            <a:r>
              <a:rPr lang="zh-CN" altLang="en-US" sz="2400" dirty="0">
                <a:solidFill>
                  <a:schemeClr val="tx1"/>
                </a:solidFill>
              </a:rPr>
              <a:t>。</a:t>
            </a:r>
          </a:p>
        </p:txBody>
      </p:sp>
      <p:sp>
        <p:nvSpPr>
          <p:cNvPr id="116" name="标题 1"/>
          <p:cNvSpPr>
            <a:spLocks noGrp="1"/>
          </p:cNvSpPr>
          <p:nvPr>
            <p:ph type="title"/>
          </p:nvPr>
        </p:nvSpPr>
        <p:spPr>
          <a:xfrm>
            <a:off x="774700" y="362744"/>
            <a:ext cx="6581775" cy="400050"/>
          </a:xfrm>
        </p:spPr>
        <p:txBody>
          <a:bodyPr/>
          <a:lstStyle/>
          <a:p>
            <a:r>
              <a:rPr lang="en-US" altLang="zh-CN" dirty="0"/>
              <a:t>1.2.2 </a:t>
            </a:r>
            <a:r>
              <a:rPr lang="zh-CN" altLang="en-US" dirty="0"/>
              <a:t>软件开发模型</a:t>
            </a:r>
          </a:p>
        </p:txBody>
      </p:sp>
      <p:sp>
        <p:nvSpPr>
          <p:cNvPr id="2"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3" name="对象 2"/>
          <p:cNvGraphicFramePr>
            <a:graphicFrameLocks noChangeAspect="1"/>
          </p:cNvGraphicFramePr>
          <p:nvPr/>
        </p:nvGraphicFramePr>
        <p:xfrm>
          <a:off x="3838574" y="1296194"/>
          <a:ext cx="7800976" cy="4304523"/>
        </p:xfrm>
        <a:graphic>
          <a:graphicData uri="http://schemas.openxmlformats.org/presentationml/2006/ole">
            <mc:AlternateContent xmlns:mc="http://schemas.openxmlformats.org/markup-compatibility/2006">
              <mc:Choice xmlns:v="urn:schemas-microsoft-com:vml" Requires="v">
                <p:oleObj spid="_x0000_s8427" name="Visio" r:id="rId3" imgW="7048500" imgH="3911600" progId="Visio.Drawing.11">
                  <p:embed/>
                </p:oleObj>
              </mc:Choice>
              <mc:Fallback>
                <p:oleObj name="Visio" r:id="rId3" imgW="7048500" imgH="391160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8574" y="1296194"/>
                        <a:ext cx="7800976" cy="4304523"/>
                      </a:xfrm>
                      <a:prstGeom prst="rect">
                        <a:avLst/>
                      </a:prstGeom>
                      <a:noFill/>
                    </p:spPr>
                  </p:pic>
                </p:oleObj>
              </mc:Fallback>
            </mc:AlternateContent>
          </a:graphicData>
        </a:graphic>
      </p:graphicFrame>
      <p:sp>
        <p:nvSpPr>
          <p:cNvPr id="5" name="矩形 4"/>
          <p:cNvSpPr/>
          <p:nvPr/>
        </p:nvSpPr>
        <p:spPr>
          <a:xfrm>
            <a:off x="7089775" y="5868194"/>
            <a:ext cx="1963999" cy="400110"/>
          </a:xfrm>
          <a:prstGeom prst="rect">
            <a:avLst/>
          </a:prstGeom>
        </p:spPr>
        <p:txBody>
          <a:bodyPr wrap="none">
            <a:spAutoFit/>
          </a:bodyPr>
          <a:lstStyle/>
          <a:p>
            <a:r>
              <a:rPr lang="zh-CN" altLang="zh-CN" sz="2000" dirty="0"/>
              <a:t>图</a:t>
            </a:r>
            <a:r>
              <a:rPr lang="en-US" altLang="zh-CN" sz="2000" dirty="0"/>
              <a:t>1-9  </a:t>
            </a:r>
            <a:r>
              <a:rPr lang="zh-CN" altLang="zh-CN" sz="2000" dirty="0"/>
              <a:t>增量模型</a:t>
            </a:r>
            <a:endParaRPr lang="zh-CN" altLang="en-US" sz="2000" dirty="0"/>
          </a:p>
        </p:txBody>
      </p:sp>
      <p:sp>
        <p:nvSpPr>
          <p:cNvPr id="7" name="灯片编号占位符 6">
            <a:extLst>
              <a:ext uri="{FF2B5EF4-FFF2-40B4-BE49-F238E27FC236}">
                <a16:creationId xmlns:a16="http://schemas.microsoft.com/office/drawing/2014/main" id="{880BEAB5-A6A4-4892-B43E-9B7ED75CEC07}"/>
              </a:ext>
            </a:extLst>
          </p:cNvPr>
          <p:cNvSpPr>
            <a:spLocks noGrp="1"/>
          </p:cNvSpPr>
          <p:nvPr>
            <p:ph type="sldNum" sz="quarter" idx="12"/>
          </p:nvPr>
        </p:nvSpPr>
        <p:spPr/>
        <p:txBody>
          <a:bodyPr/>
          <a:lstStyle/>
          <a:p>
            <a:fld id="{B6F15528-21DE-4FAA-801E-634DDDAF4B2B}" type="slidenum">
              <a:rPr lang="en-US" smtClean="0"/>
              <a:t>30</a:t>
            </a:fld>
            <a:endParaRPr lang="en-US" dirty="0"/>
          </a:p>
        </p:txBody>
      </p:sp>
      <p:sp>
        <p:nvSpPr>
          <p:cNvPr id="9" name="灯片编号占位符 8">
            <a:extLst>
              <a:ext uri="{FF2B5EF4-FFF2-40B4-BE49-F238E27FC236}">
                <a16:creationId xmlns:a16="http://schemas.microsoft.com/office/drawing/2014/main" id="{8903800F-46CA-4AC9-8C0D-8D02BB3C1953}"/>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30</a:t>
            </a:fld>
            <a:endParaRPr kumimoji="0" lang="en-US" altLang="zh-CN" sz="1800">
              <a:latin typeface="Times New Roman" panose="02020603050405020304" pitchFamily="18"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4.1.2  </a:t>
            </a:r>
            <a:r>
              <a:rPr lang="zh-CN" altLang="en-US" b="1" dirty="0"/>
              <a:t>层次分析法</a:t>
            </a:r>
            <a:endParaRPr lang="zh-CN" altLang="en-US" dirty="0"/>
          </a:p>
        </p:txBody>
      </p:sp>
      <p:sp>
        <p:nvSpPr>
          <p:cNvPr id="3" name="内容占位符 2"/>
          <p:cNvSpPr>
            <a:spLocks noGrp="1"/>
          </p:cNvSpPr>
          <p:nvPr>
            <p:ph idx="1"/>
          </p:nvPr>
        </p:nvSpPr>
        <p:spPr>
          <a:xfrm>
            <a:off x="609918" y="1905794"/>
            <a:ext cx="5436488" cy="4572001"/>
          </a:xfrm>
        </p:spPr>
        <p:txBody>
          <a:bodyPr>
            <a:normAutofit/>
          </a:bodyPr>
          <a:lstStyle/>
          <a:p>
            <a:pPr marL="0" indent="0">
              <a:buNone/>
            </a:pPr>
            <a:r>
              <a:rPr lang="en-US" altLang="zh-CN" sz="2400" dirty="0"/>
              <a:t>       </a:t>
            </a:r>
            <a:r>
              <a:rPr lang="zh-CN" altLang="zh-CN" sz="2400" dirty="0"/>
              <a:t>层次分析法根据问题的性质与目标，将问题分解为不同的组成因素，并按照各因素之间相互关联影响和隶属关系将各组成因素按不同层次进行聚集组合，形成一个多层次的分析结构模型，使问题归结到最底层（如待决策的方案等），相对于最高层的总目标的相对重要权值来确定优劣次序的排序。层次分析法的求解流程详见图</a:t>
            </a:r>
            <a:r>
              <a:rPr lang="en-US" altLang="zh-CN" sz="2400" dirty="0"/>
              <a:t>4-1</a:t>
            </a:r>
            <a:r>
              <a:rPr lang="zh-CN" altLang="zh-CN" sz="2400" dirty="0"/>
              <a:t>所示。</a:t>
            </a:r>
            <a:endParaRPr lang="zh-CN" altLang="en-US" sz="2400" dirty="0"/>
          </a:p>
        </p:txBody>
      </p:sp>
      <p:cxnSp>
        <p:nvCxnSpPr>
          <p:cNvPr id="4" name="直接连接符 3"/>
          <p:cNvCxnSpPr/>
          <p:nvPr/>
        </p:nvCxnSpPr>
        <p:spPr>
          <a:xfrm>
            <a:off x="6480175" y="1795142"/>
            <a:ext cx="17707" cy="4332956"/>
          </a:xfrm>
          <a:prstGeom prst="line">
            <a:avLst/>
          </a:prstGeom>
          <a:noFill/>
          <a:ln w="28575" cap="flat" cmpd="sng" algn="ctr">
            <a:solidFill>
              <a:srgbClr val="A6B727"/>
            </a:solidFill>
            <a:prstDash val="sysDash"/>
            <a:miter lim="800000"/>
          </a:ln>
          <a:effectLst/>
        </p:spPr>
      </p:cxnSp>
      <p:sp>
        <p:nvSpPr>
          <p:cNvPr id="5" name="矩形 4"/>
          <p:cNvSpPr/>
          <p:nvPr/>
        </p:nvSpPr>
        <p:spPr>
          <a:xfrm>
            <a:off x="-65426" y="1495527"/>
            <a:ext cx="12223664" cy="87055"/>
          </a:xfrm>
          <a:prstGeom prst="rect">
            <a:avLst/>
          </a:prstGeom>
          <a:solidFill>
            <a:srgbClr val="F69200">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3575" y="1928032"/>
            <a:ext cx="4648200" cy="406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灯片编号占位符 6">
            <a:extLst>
              <a:ext uri="{FF2B5EF4-FFF2-40B4-BE49-F238E27FC236}">
                <a16:creationId xmlns:a16="http://schemas.microsoft.com/office/drawing/2014/main" id="{3890A04E-E075-46FE-892B-62BB1F222B78}"/>
              </a:ext>
            </a:extLst>
          </p:cNvPr>
          <p:cNvSpPr>
            <a:spLocks noGrp="1"/>
          </p:cNvSpPr>
          <p:nvPr>
            <p:ph type="sldNum" sz="quarter" idx="12"/>
          </p:nvPr>
        </p:nvSpPr>
        <p:spPr/>
        <p:txBody>
          <a:bodyPr/>
          <a:lstStyle/>
          <a:p>
            <a:fld id="{B6F15528-21DE-4FAA-801E-634DDDAF4B2B}" type="slidenum">
              <a:rPr lang="en-US" smtClean="0"/>
              <a:t>300</a:t>
            </a:fld>
            <a:endParaRPr lang="en-US" dirty="0"/>
          </a:p>
        </p:txBody>
      </p:sp>
      <p:sp>
        <p:nvSpPr>
          <p:cNvPr id="8" name="灯片编号占位符 8">
            <a:extLst>
              <a:ext uri="{FF2B5EF4-FFF2-40B4-BE49-F238E27FC236}">
                <a16:creationId xmlns:a16="http://schemas.microsoft.com/office/drawing/2014/main" id="{2B509AC8-2E88-42F0-BFC5-55855E079227}"/>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300</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4.1.2  </a:t>
            </a:r>
            <a:r>
              <a:rPr lang="zh-CN" altLang="en-US" b="1" dirty="0"/>
              <a:t>层次分析法</a:t>
            </a:r>
            <a:endParaRPr lang="zh-CN" altLang="en-US" dirty="0"/>
          </a:p>
        </p:txBody>
      </p:sp>
      <p:sp>
        <p:nvSpPr>
          <p:cNvPr id="3" name="内容占位符 2"/>
          <p:cNvSpPr>
            <a:spLocks noGrp="1"/>
          </p:cNvSpPr>
          <p:nvPr>
            <p:ph idx="1"/>
          </p:nvPr>
        </p:nvSpPr>
        <p:spPr>
          <a:xfrm>
            <a:off x="841375" y="1067594"/>
            <a:ext cx="10749915" cy="1219200"/>
          </a:xfrm>
        </p:spPr>
        <p:txBody>
          <a:bodyPr>
            <a:noAutofit/>
          </a:bodyPr>
          <a:lstStyle/>
          <a:p>
            <a:pPr marL="0" indent="0">
              <a:lnSpc>
                <a:spcPct val="150000"/>
              </a:lnSpc>
              <a:buNone/>
            </a:pPr>
            <a:r>
              <a:rPr lang="zh-CN" altLang="zh-CN" sz="2400" b="1" dirty="0"/>
              <a:t>层次分析法的步骤如下：</a:t>
            </a:r>
            <a:endParaRPr lang="en-US" altLang="zh-CN" sz="2400" b="1" dirty="0"/>
          </a:p>
          <a:p>
            <a:pPr marL="0" indent="0">
              <a:lnSpc>
                <a:spcPct val="150000"/>
              </a:lnSpc>
              <a:buNone/>
            </a:pPr>
            <a:r>
              <a:rPr lang="en-US" altLang="zh-CN" sz="2400" dirty="0"/>
              <a:t>  </a:t>
            </a:r>
            <a:r>
              <a:rPr lang="zh-CN" altLang="en-US" sz="2400" dirty="0"/>
              <a:t>①</a:t>
            </a:r>
            <a:r>
              <a:rPr lang="zh-CN" altLang="zh-CN" sz="2400" dirty="0"/>
              <a:t>建立层次结构模型。将要决策目标，指标（又称为评价准则）与决策对象（待评方案）按最高层、中间层以及最低层，绘出层次结构图，如图</a:t>
            </a:r>
            <a:r>
              <a:rPr lang="en-US" altLang="zh-CN" sz="2400" dirty="0"/>
              <a:t>4-2</a:t>
            </a:r>
            <a:r>
              <a:rPr lang="zh-CN" altLang="zh-CN" sz="2400" dirty="0"/>
              <a:t>所示的某项目经理决策层次结构图</a:t>
            </a:r>
            <a:endParaRPr lang="zh-CN" altLang="en-US" sz="2400" dirty="0"/>
          </a:p>
        </p:txBody>
      </p:sp>
      <p:grpSp>
        <p:nvGrpSpPr>
          <p:cNvPr id="5" name="组合 4"/>
          <p:cNvGrpSpPr/>
          <p:nvPr/>
        </p:nvGrpSpPr>
        <p:grpSpPr>
          <a:xfrm flipH="1">
            <a:off x="9041650" y="5557944"/>
            <a:ext cx="3229725" cy="1301644"/>
            <a:chOff x="-8805" y="5407865"/>
            <a:chExt cx="3213509" cy="1301644"/>
          </a:xfrm>
        </p:grpSpPr>
        <p:sp>
          <p:nvSpPr>
            <p:cNvPr id="6" name="矩形 5"/>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4175" y="3392202"/>
            <a:ext cx="3733800" cy="318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灯片编号占位符 14">
            <a:extLst>
              <a:ext uri="{FF2B5EF4-FFF2-40B4-BE49-F238E27FC236}">
                <a16:creationId xmlns:a16="http://schemas.microsoft.com/office/drawing/2014/main" id="{2385A0D2-4A4A-4C5D-AC4E-EAF771FED4E3}"/>
              </a:ext>
            </a:extLst>
          </p:cNvPr>
          <p:cNvSpPr>
            <a:spLocks noGrp="1"/>
          </p:cNvSpPr>
          <p:nvPr>
            <p:ph type="sldNum" sz="quarter" idx="12"/>
          </p:nvPr>
        </p:nvSpPr>
        <p:spPr/>
        <p:txBody>
          <a:bodyPr/>
          <a:lstStyle/>
          <a:p>
            <a:fld id="{B6F15528-21DE-4FAA-801E-634DDDAF4B2B}" type="slidenum">
              <a:rPr lang="en-US" smtClean="0"/>
              <a:t>301</a:t>
            </a:fld>
            <a:endParaRPr lang="en-US" dirty="0"/>
          </a:p>
        </p:txBody>
      </p:sp>
      <p:sp>
        <p:nvSpPr>
          <p:cNvPr id="16" name="灯片编号占位符 8">
            <a:extLst>
              <a:ext uri="{FF2B5EF4-FFF2-40B4-BE49-F238E27FC236}">
                <a16:creationId xmlns:a16="http://schemas.microsoft.com/office/drawing/2014/main" id="{CA40C352-64A2-4B2D-A3C0-D87F53506618}"/>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301</a:t>
            </a:fld>
            <a:endParaRPr kumimoji="0" lang="en-US" altLang="zh-CN" sz="1800" dirty="0">
              <a:latin typeface="Times New Roman" panose="02020603050405020304" pitchFamily="18" charset="0"/>
            </a:endParaRP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5175" y="333375"/>
            <a:ext cx="5334000" cy="429419"/>
          </a:xfrm>
        </p:spPr>
        <p:txBody>
          <a:bodyPr/>
          <a:lstStyle/>
          <a:p>
            <a:r>
              <a:rPr lang="en-US" altLang="zh-CN" b="1" dirty="0"/>
              <a:t>4.1.2  </a:t>
            </a:r>
            <a:r>
              <a:rPr lang="zh-CN" altLang="en-US" b="1" dirty="0"/>
              <a:t>层次分析法</a:t>
            </a:r>
            <a:endParaRPr lang="zh-CN" altLang="en-US" dirty="0"/>
          </a:p>
        </p:txBody>
      </p:sp>
      <p:sp>
        <p:nvSpPr>
          <p:cNvPr id="3" name="内容占位符 2"/>
          <p:cNvSpPr>
            <a:spLocks noGrp="1"/>
          </p:cNvSpPr>
          <p:nvPr>
            <p:ph idx="1"/>
          </p:nvPr>
        </p:nvSpPr>
        <p:spPr>
          <a:xfrm>
            <a:off x="688975" y="1313301"/>
            <a:ext cx="3279457" cy="5029200"/>
          </a:xfrm>
        </p:spPr>
        <p:txBody>
          <a:bodyPr/>
          <a:lstStyle/>
          <a:p>
            <a:pPr marL="0" indent="0">
              <a:lnSpc>
                <a:spcPts val="3500"/>
              </a:lnSpc>
              <a:buNone/>
            </a:pPr>
            <a:r>
              <a:rPr lang="zh-CN" altLang="en-US" dirty="0"/>
              <a:t>②</a:t>
            </a:r>
            <a:r>
              <a:rPr lang="zh-CN" altLang="zh-CN" dirty="0"/>
              <a:t>构造判断比较矩阵。判断比较矩阵是表示本层所有因素针对上一层某一个因素的相对重要性的比较。判断矩阵的元素</a:t>
            </a:r>
            <a:r>
              <a:rPr lang="en-US" altLang="zh-CN" dirty="0" err="1"/>
              <a:t>a</a:t>
            </a:r>
            <a:r>
              <a:rPr lang="en-US" altLang="zh-CN" baseline="-25000" dirty="0" err="1"/>
              <a:t>ij</a:t>
            </a:r>
            <a:r>
              <a:rPr lang="zh-CN" altLang="zh-CN" dirty="0"/>
              <a:t>用</a:t>
            </a:r>
            <a:r>
              <a:rPr lang="en-US" altLang="zh-CN" dirty="0"/>
              <a:t>1-9</a:t>
            </a:r>
            <a:r>
              <a:rPr lang="zh-CN" altLang="zh-CN" dirty="0"/>
              <a:t>及其倒数的标度方法给出（心理学家认为成对比较的因素不宜超过</a:t>
            </a:r>
            <a:r>
              <a:rPr lang="en-US" altLang="zh-CN" dirty="0"/>
              <a:t>9</a:t>
            </a:r>
            <a:r>
              <a:rPr lang="zh-CN" altLang="zh-CN" dirty="0"/>
              <a:t>个，即每层最好不要超过</a:t>
            </a:r>
            <a:r>
              <a:rPr lang="en-US" altLang="zh-CN" dirty="0"/>
              <a:t>9</a:t>
            </a:r>
            <a:r>
              <a:rPr lang="zh-CN" altLang="zh-CN" dirty="0"/>
              <a:t>个因素），判读矩阵元素</a:t>
            </a:r>
            <a:r>
              <a:rPr lang="en-US" altLang="zh-CN" dirty="0" err="1"/>
              <a:t>a</a:t>
            </a:r>
            <a:r>
              <a:rPr lang="en-US" altLang="zh-CN" baseline="-25000" dirty="0" err="1"/>
              <a:t>ij</a:t>
            </a:r>
            <a:r>
              <a:rPr lang="zh-CN" altLang="zh-CN" dirty="0"/>
              <a:t>的标度方法</a:t>
            </a:r>
            <a:r>
              <a:rPr lang="zh-CN" altLang="en-US" dirty="0"/>
              <a:t>如</a:t>
            </a:r>
            <a:r>
              <a:rPr lang="zh-CN" altLang="zh-CN" dirty="0"/>
              <a:t>表</a:t>
            </a:r>
            <a:r>
              <a:rPr lang="en-US" altLang="zh-CN" dirty="0"/>
              <a:t>4-4</a:t>
            </a:r>
            <a:r>
              <a:rPr lang="zh-CN" altLang="zh-CN" dirty="0"/>
              <a:t>所示</a:t>
            </a:r>
            <a:endParaRPr lang="zh-CN" altLang="en-US" dirty="0"/>
          </a:p>
        </p:txBody>
      </p:sp>
      <p:cxnSp>
        <p:nvCxnSpPr>
          <p:cNvPr id="5" name="直接连接符 4"/>
          <p:cNvCxnSpPr/>
          <p:nvPr/>
        </p:nvCxnSpPr>
        <p:spPr>
          <a:xfrm>
            <a:off x="4041775" y="1448594"/>
            <a:ext cx="0" cy="4876800"/>
          </a:xfrm>
          <a:prstGeom prst="line">
            <a:avLst/>
          </a:prstGeom>
          <a:noFill/>
          <a:ln w="28575" cap="flat" cmpd="sng" algn="ctr">
            <a:solidFill>
              <a:srgbClr val="A6B727"/>
            </a:solidFill>
            <a:prstDash val="sysDash"/>
            <a:miter lim="800000"/>
          </a:ln>
          <a:effectLst/>
        </p:spPr>
      </p:cxn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556" r="5183"/>
          <a:stretch>
            <a:fillRect/>
          </a:stretch>
        </p:blipFill>
        <p:spPr bwMode="auto">
          <a:xfrm>
            <a:off x="4422775" y="2362994"/>
            <a:ext cx="7416258"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灯片编号占位符 5">
            <a:extLst>
              <a:ext uri="{FF2B5EF4-FFF2-40B4-BE49-F238E27FC236}">
                <a16:creationId xmlns:a16="http://schemas.microsoft.com/office/drawing/2014/main" id="{B9700EA5-F87F-4FA4-BE4F-60070093D2CE}"/>
              </a:ext>
            </a:extLst>
          </p:cNvPr>
          <p:cNvSpPr>
            <a:spLocks noGrp="1"/>
          </p:cNvSpPr>
          <p:nvPr>
            <p:ph type="sldNum" sz="quarter" idx="12"/>
          </p:nvPr>
        </p:nvSpPr>
        <p:spPr/>
        <p:txBody>
          <a:bodyPr/>
          <a:lstStyle/>
          <a:p>
            <a:fld id="{B6F15528-21DE-4FAA-801E-634DDDAF4B2B}" type="slidenum">
              <a:rPr lang="en-US" smtClean="0"/>
              <a:t>302</a:t>
            </a:fld>
            <a:endParaRPr lang="en-US" dirty="0"/>
          </a:p>
        </p:txBody>
      </p:sp>
      <p:sp>
        <p:nvSpPr>
          <p:cNvPr id="7" name="灯片编号占位符 8">
            <a:extLst>
              <a:ext uri="{FF2B5EF4-FFF2-40B4-BE49-F238E27FC236}">
                <a16:creationId xmlns:a16="http://schemas.microsoft.com/office/drawing/2014/main" id="{CFF1290E-BE08-49F2-9C98-B9A151D63BA9}"/>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302</a:t>
            </a:fld>
            <a:endParaRPr kumimoji="0" lang="en-US" altLang="zh-CN" sz="1800" dirty="0">
              <a:latin typeface="Times New Roman" panose="02020603050405020304" pitchFamily="18" charset="0"/>
            </a:endParaRP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4.1.2  </a:t>
            </a:r>
            <a:r>
              <a:rPr lang="zh-CN" altLang="en-US" b="1" dirty="0"/>
              <a:t>层次分析法</a:t>
            </a:r>
            <a:endParaRPr lang="zh-CN" altLang="en-US" dirty="0"/>
          </a:p>
        </p:txBody>
      </p:sp>
      <p:sp>
        <p:nvSpPr>
          <p:cNvPr id="3" name="内容占位符 2"/>
          <p:cNvSpPr>
            <a:spLocks noGrp="1"/>
          </p:cNvSpPr>
          <p:nvPr>
            <p:ph idx="1"/>
          </p:nvPr>
        </p:nvSpPr>
        <p:spPr>
          <a:xfrm>
            <a:off x="609918" y="1143795"/>
            <a:ext cx="10978515" cy="2438399"/>
          </a:xfrm>
        </p:spPr>
        <p:txBody>
          <a:bodyPr>
            <a:noAutofit/>
          </a:bodyPr>
          <a:lstStyle/>
          <a:p>
            <a:pPr marL="0" indent="0">
              <a:buNone/>
            </a:pPr>
            <a:r>
              <a:rPr lang="zh-CN" altLang="en-US" sz="2400" dirty="0"/>
              <a:t>③ 进行</a:t>
            </a:r>
            <a:r>
              <a:rPr lang="zh-CN" altLang="zh-CN" sz="2400" dirty="0"/>
              <a:t>层次单排序</a:t>
            </a:r>
            <a:r>
              <a:rPr lang="en-US" altLang="zh-CN" sz="2400" dirty="0"/>
              <a:t>       </a:t>
            </a:r>
            <a:r>
              <a:rPr lang="zh-CN" altLang="zh-CN" sz="2400" dirty="0"/>
              <a:t>排序算法是指根据各个相关指标的比较判断矩阵求解各指标的相对重要性标度的计算方法。常用的排序算法有最小偏差法、特征向量法、最小二乘法、改进梯度特征向量法、广义特征根法等。单排序算法是指同一层次各相关指标以其相邻上一层次的某从属指标为准则的相对重要性标度的求解。以下通过例</a:t>
            </a:r>
            <a:r>
              <a:rPr lang="en-US" altLang="zh-CN" sz="2400" dirty="0"/>
              <a:t>4.2</a:t>
            </a:r>
            <a:r>
              <a:rPr lang="zh-CN" altLang="zh-CN" sz="2400" dirty="0"/>
              <a:t>介绍特征向量排序算法，计算公式详见式</a:t>
            </a:r>
            <a:r>
              <a:rPr lang="en-US" altLang="zh-CN" sz="2400" dirty="0"/>
              <a:t>4.3</a:t>
            </a:r>
            <a:r>
              <a:rPr lang="zh-CN" altLang="zh-CN" sz="2400" dirty="0"/>
              <a:t>。</a:t>
            </a:r>
            <a:endParaRPr lang="zh-CN" altLang="en-US" sz="2400"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5175" y="4047495"/>
            <a:ext cx="2176379"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8975" y="4801394"/>
            <a:ext cx="685800" cy="391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灯片编号占位符 4">
            <a:extLst>
              <a:ext uri="{FF2B5EF4-FFF2-40B4-BE49-F238E27FC236}">
                <a16:creationId xmlns:a16="http://schemas.microsoft.com/office/drawing/2014/main" id="{E9CB3FD4-BB76-41C7-B098-58D9419CA4D4}"/>
              </a:ext>
            </a:extLst>
          </p:cNvPr>
          <p:cNvSpPr>
            <a:spLocks noGrp="1"/>
          </p:cNvSpPr>
          <p:nvPr>
            <p:ph type="sldNum" sz="quarter" idx="12"/>
          </p:nvPr>
        </p:nvSpPr>
        <p:spPr/>
        <p:txBody>
          <a:bodyPr/>
          <a:lstStyle/>
          <a:p>
            <a:fld id="{B6F15528-21DE-4FAA-801E-634DDDAF4B2B}" type="slidenum">
              <a:rPr lang="en-US" smtClean="0"/>
              <a:t>303</a:t>
            </a:fld>
            <a:endParaRPr lang="en-US" dirty="0"/>
          </a:p>
        </p:txBody>
      </p:sp>
      <p:sp>
        <p:nvSpPr>
          <p:cNvPr id="7" name="灯片编号占位符 8">
            <a:extLst>
              <a:ext uri="{FF2B5EF4-FFF2-40B4-BE49-F238E27FC236}">
                <a16:creationId xmlns:a16="http://schemas.microsoft.com/office/drawing/2014/main" id="{F9F081BD-FD8B-498E-A6E2-9F3C0BA2D5EC}"/>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303</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 calcmode="lin" valueType="num">
                                      <p:cBhvr additive="base">
                                        <p:cTn id="7" dur="500" fill="hold"/>
                                        <p:tgtEl>
                                          <p:spTgt spid="11266"/>
                                        </p:tgtEl>
                                        <p:attrNameLst>
                                          <p:attrName>ppt_x</p:attrName>
                                        </p:attrNameLst>
                                      </p:cBhvr>
                                      <p:tavLst>
                                        <p:tav tm="0">
                                          <p:val>
                                            <p:strVal val="#ppt_x"/>
                                          </p:val>
                                        </p:tav>
                                        <p:tav tm="100000">
                                          <p:val>
                                            <p:strVal val="#ppt_x"/>
                                          </p:val>
                                        </p:tav>
                                      </p:tavLst>
                                    </p:anim>
                                    <p:anim calcmode="lin" valueType="num">
                                      <p:cBhvr additive="base">
                                        <p:cTn id="8" dur="500" fill="hold"/>
                                        <p:tgtEl>
                                          <p:spTgt spid="1126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267"/>
                                        </p:tgtEl>
                                        <p:attrNameLst>
                                          <p:attrName>style.visibility</p:attrName>
                                        </p:attrNameLst>
                                      </p:cBhvr>
                                      <p:to>
                                        <p:strVal val="visible"/>
                                      </p:to>
                                    </p:set>
                                    <p:anim calcmode="lin" valueType="num">
                                      <p:cBhvr additive="base">
                                        <p:cTn id="11" dur="500" fill="hold"/>
                                        <p:tgtEl>
                                          <p:spTgt spid="11267"/>
                                        </p:tgtEl>
                                        <p:attrNameLst>
                                          <p:attrName>ppt_x</p:attrName>
                                        </p:attrNameLst>
                                      </p:cBhvr>
                                      <p:tavLst>
                                        <p:tav tm="0">
                                          <p:val>
                                            <p:strVal val="#ppt_x"/>
                                          </p:val>
                                        </p:tav>
                                        <p:tav tm="100000">
                                          <p:val>
                                            <p:strVal val="#ppt_x"/>
                                          </p:val>
                                        </p:tav>
                                      </p:tavLst>
                                    </p:anim>
                                    <p:anim calcmode="lin" valueType="num">
                                      <p:cBhvr additive="base">
                                        <p:cTn id="12" dur="500" fill="hold"/>
                                        <p:tgtEl>
                                          <p:spTgt spid="112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4.1.2  </a:t>
            </a:r>
            <a:r>
              <a:rPr lang="zh-CN" altLang="en-US" b="1" dirty="0"/>
              <a:t>层次分析法</a:t>
            </a:r>
            <a:endParaRPr lang="zh-CN" altLang="en-US" dirty="0"/>
          </a:p>
        </p:txBody>
      </p:sp>
      <p:sp>
        <p:nvSpPr>
          <p:cNvPr id="3" name="内容占位符 2"/>
          <p:cNvSpPr>
            <a:spLocks noGrp="1"/>
          </p:cNvSpPr>
          <p:nvPr>
            <p:ph idx="1"/>
          </p:nvPr>
        </p:nvSpPr>
        <p:spPr>
          <a:xfrm>
            <a:off x="612775" y="1296194"/>
            <a:ext cx="10978515" cy="1523999"/>
          </a:xfrm>
        </p:spPr>
        <p:txBody>
          <a:bodyPr>
            <a:normAutofit/>
          </a:bodyPr>
          <a:lstStyle/>
          <a:p>
            <a:pPr marL="0" indent="0">
              <a:lnSpc>
                <a:spcPct val="150000"/>
              </a:lnSpc>
              <a:buNone/>
            </a:pPr>
            <a:r>
              <a:rPr lang="zh-CN" altLang="zh-CN" sz="2400" dirty="0"/>
              <a:t>【例</a:t>
            </a:r>
            <a:r>
              <a:rPr lang="en-US" altLang="zh-CN" sz="2400" dirty="0"/>
              <a:t>4.2</a:t>
            </a:r>
            <a:r>
              <a:rPr lang="zh-CN" altLang="zh-CN" sz="2400" dirty="0"/>
              <a:t>】某软件企业有两个技术方案的比较判断矩阵</a:t>
            </a:r>
            <a:r>
              <a:rPr lang="en-US" altLang="zh-CN" sz="2400" dirty="0"/>
              <a:t>A</a:t>
            </a:r>
            <a:r>
              <a:rPr lang="en-US" altLang="zh-CN" sz="2400" baseline="-25000" dirty="0"/>
              <a:t>1</a:t>
            </a:r>
            <a:r>
              <a:rPr lang="zh-CN" altLang="zh-CN" sz="2400" dirty="0"/>
              <a:t>和</a:t>
            </a:r>
            <a:r>
              <a:rPr lang="en-US" altLang="zh-CN" sz="2400" dirty="0"/>
              <a:t>A</a:t>
            </a:r>
            <a:r>
              <a:rPr lang="en-US" altLang="zh-CN" sz="2400" baseline="-25000" dirty="0"/>
              <a:t>2</a:t>
            </a:r>
            <a:r>
              <a:rPr lang="zh-CN" altLang="zh-CN" sz="2400" dirty="0"/>
              <a:t>，详见表</a:t>
            </a:r>
            <a:r>
              <a:rPr lang="en-US" altLang="zh-CN" sz="2400" dirty="0"/>
              <a:t>4-5</a:t>
            </a:r>
            <a:r>
              <a:rPr lang="zh-CN" altLang="zh-CN" sz="2400" dirty="0"/>
              <a:t>，请项目经理求解对应的权重向量。</a:t>
            </a:r>
            <a:endParaRPr lang="zh-CN" altLang="en-US" sz="2400" dirty="0"/>
          </a:p>
        </p:txBody>
      </p:sp>
      <p:sp>
        <p:nvSpPr>
          <p:cNvPr id="4" name="矩形 3"/>
          <p:cNvSpPr/>
          <p:nvPr/>
        </p:nvSpPr>
        <p:spPr>
          <a:xfrm>
            <a:off x="-10952" y="2930504"/>
            <a:ext cx="12216671" cy="45719"/>
          </a:xfrm>
          <a:prstGeom prst="rect">
            <a:avLst/>
          </a:prstGeom>
          <a:solidFill>
            <a:srgbClr val="FFC000">
              <a:alpha val="8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内容占位符 4"/>
          <p:cNvSpPr txBox="1"/>
          <p:nvPr/>
        </p:nvSpPr>
        <p:spPr>
          <a:xfrm>
            <a:off x="550838" y="2743994"/>
            <a:ext cx="4913852" cy="464458"/>
          </a:xfrm>
          <a:prstGeom prst="rect">
            <a:avLst/>
          </a:prstGeom>
          <a:solidFill>
            <a:srgbClr val="FFC000"/>
          </a:solidFill>
          <a:ln>
            <a:solidFill>
              <a:srgbClr val="FFC000"/>
            </a:solidFill>
          </a:ln>
        </p:spPr>
        <p:txBody>
          <a:bodyPr>
            <a:norm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gn="ctr">
              <a:buNone/>
            </a:pPr>
            <a:r>
              <a:rPr lang="zh-CN" altLang="zh-CN" b="1" dirty="0">
                <a:solidFill>
                  <a:schemeClr val="bg1"/>
                </a:solidFill>
              </a:rPr>
              <a:t>表</a:t>
            </a:r>
            <a:r>
              <a:rPr lang="en-US" altLang="zh-CN" b="1" dirty="0">
                <a:solidFill>
                  <a:schemeClr val="bg1"/>
                </a:solidFill>
              </a:rPr>
              <a:t>4-5  A</a:t>
            </a:r>
            <a:r>
              <a:rPr lang="en-US" altLang="zh-CN" b="1" baseline="-25000" dirty="0">
                <a:solidFill>
                  <a:schemeClr val="bg1"/>
                </a:solidFill>
              </a:rPr>
              <a:t>1</a:t>
            </a:r>
            <a:r>
              <a:rPr lang="en-US" altLang="zh-CN" b="1" dirty="0">
                <a:solidFill>
                  <a:schemeClr val="bg1"/>
                </a:solidFill>
              </a:rPr>
              <a:t> </a:t>
            </a:r>
            <a:r>
              <a:rPr lang="zh-CN" altLang="zh-CN" b="1" dirty="0">
                <a:solidFill>
                  <a:schemeClr val="bg1"/>
                </a:solidFill>
              </a:rPr>
              <a:t>、</a:t>
            </a:r>
            <a:r>
              <a:rPr lang="en-US" altLang="zh-CN" b="1" dirty="0">
                <a:solidFill>
                  <a:schemeClr val="bg1"/>
                </a:solidFill>
              </a:rPr>
              <a:t>A</a:t>
            </a:r>
            <a:r>
              <a:rPr lang="en-US" altLang="zh-CN" b="1" baseline="-25000" dirty="0">
                <a:solidFill>
                  <a:schemeClr val="bg1"/>
                </a:solidFill>
              </a:rPr>
              <a:t>2</a:t>
            </a:r>
            <a:r>
              <a:rPr lang="zh-CN" altLang="zh-CN" b="1" dirty="0">
                <a:solidFill>
                  <a:schemeClr val="bg1"/>
                </a:solidFill>
              </a:rPr>
              <a:t>方案判断矩阵</a:t>
            </a:r>
            <a:endParaRPr lang="zh-CN" altLang="en-US" b="1" dirty="0">
              <a:solidFill>
                <a:schemeClr val="bg1"/>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983" y="3658394"/>
            <a:ext cx="10972800" cy="2026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灯片编号占位符 6">
            <a:extLst>
              <a:ext uri="{FF2B5EF4-FFF2-40B4-BE49-F238E27FC236}">
                <a16:creationId xmlns:a16="http://schemas.microsoft.com/office/drawing/2014/main" id="{EEA4C961-89F3-4A1D-9685-27B3759CEC85}"/>
              </a:ext>
            </a:extLst>
          </p:cNvPr>
          <p:cNvSpPr>
            <a:spLocks noGrp="1"/>
          </p:cNvSpPr>
          <p:nvPr>
            <p:ph type="sldNum" sz="quarter" idx="12"/>
          </p:nvPr>
        </p:nvSpPr>
        <p:spPr/>
        <p:txBody>
          <a:bodyPr/>
          <a:lstStyle/>
          <a:p>
            <a:fld id="{B6F15528-21DE-4FAA-801E-634DDDAF4B2B}" type="slidenum">
              <a:rPr lang="en-US" smtClean="0"/>
              <a:t>304</a:t>
            </a:fld>
            <a:endParaRPr lang="en-US" dirty="0"/>
          </a:p>
        </p:txBody>
      </p:sp>
      <p:sp>
        <p:nvSpPr>
          <p:cNvPr id="8" name="灯片编号占位符 8">
            <a:extLst>
              <a:ext uri="{FF2B5EF4-FFF2-40B4-BE49-F238E27FC236}">
                <a16:creationId xmlns:a16="http://schemas.microsoft.com/office/drawing/2014/main" id="{6DF92446-A7DB-41C3-BFF9-D0EE8A825EDE}"/>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304</a:t>
            </a:fld>
            <a:endParaRPr kumimoji="0" lang="en-US" altLang="zh-CN" sz="1800" dirty="0">
              <a:latin typeface="Times New Roman" panose="02020603050405020304" pitchFamily="18" charset="0"/>
            </a:endParaRP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4.1.2  </a:t>
            </a:r>
            <a:r>
              <a:rPr lang="zh-CN" altLang="en-US" b="1" dirty="0"/>
              <a:t>层次分析法</a:t>
            </a:r>
            <a:endParaRPr lang="zh-CN" altLang="en-US" dirty="0"/>
          </a:p>
        </p:txBody>
      </p:sp>
      <p:sp>
        <p:nvSpPr>
          <p:cNvPr id="3" name="内容占位符 2"/>
          <p:cNvSpPr>
            <a:spLocks noGrp="1"/>
          </p:cNvSpPr>
          <p:nvPr>
            <p:ph idx="1"/>
          </p:nvPr>
        </p:nvSpPr>
        <p:spPr>
          <a:xfrm>
            <a:off x="609918" y="1448593"/>
            <a:ext cx="10978515" cy="838201"/>
          </a:xfrm>
        </p:spPr>
        <p:txBody>
          <a:bodyPr>
            <a:normAutofit/>
          </a:bodyPr>
          <a:lstStyle/>
          <a:p>
            <a:pPr marL="0" indent="0">
              <a:buNone/>
            </a:pPr>
            <a:r>
              <a:rPr lang="zh-CN" altLang="zh-CN" sz="2400" dirty="0"/>
              <a:t>解：依据题目中所给条件表</a:t>
            </a:r>
            <a:r>
              <a:rPr lang="en-US" altLang="zh-CN" sz="2400" dirty="0"/>
              <a:t>4-5</a:t>
            </a:r>
            <a:r>
              <a:rPr lang="zh-CN" altLang="zh-CN" sz="2400" dirty="0"/>
              <a:t>及式</a:t>
            </a:r>
            <a:r>
              <a:rPr lang="en-US" altLang="zh-CN" sz="2400" dirty="0"/>
              <a:t>4.3</a:t>
            </a:r>
            <a:r>
              <a:rPr lang="zh-CN" altLang="zh-CN" sz="2400" dirty="0"/>
              <a:t>，</a:t>
            </a:r>
            <a:r>
              <a:rPr lang="en-US" altLang="zh-CN" sz="2400" dirty="0"/>
              <a:t>A</a:t>
            </a:r>
            <a:r>
              <a:rPr lang="en-US" altLang="zh-CN" sz="2400" baseline="-25000" dirty="0"/>
              <a:t>1</a:t>
            </a:r>
            <a:r>
              <a:rPr lang="zh-CN" altLang="zh-CN" sz="2400" dirty="0"/>
              <a:t>、</a:t>
            </a:r>
            <a:r>
              <a:rPr lang="en-US" altLang="zh-CN" sz="2400" dirty="0"/>
              <a:t>A</a:t>
            </a:r>
            <a:r>
              <a:rPr lang="en-US" altLang="zh-CN" sz="2400" baseline="-25000" dirty="0"/>
              <a:t>2</a:t>
            </a:r>
            <a:r>
              <a:rPr lang="zh-CN" altLang="zh-CN" sz="2400" dirty="0"/>
              <a:t>的单排序分别详见表</a:t>
            </a:r>
            <a:r>
              <a:rPr lang="en-US" altLang="zh-CN" sz="2400" dirty="0"/>
              <a:t>4-6</a:t>
            </a:r>
            <a:r>
              <a:rPr lang="zh-CN" altLang="zh-CN" sz="2400" dirty="0"/>
              <a:t>、</a:t>
            </a:r>
            <a:r>
              <a:rPr lang="en-US" altLang="zh-CN" sz="2400" dirty="0"/>
              <a:t>4-7</a:t>
            </a:r>
            <a:r>
              <a:rPr lang="zh-CN" altLang="zh-CN" sz="2400" dirty="0"/>
              <a:t>。</a:t>
            </a:r>
            <a:endParaRPr lang="zh-CN" altLang="en-US" sz="2400"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175" y="2636418"/>
            <a:ext cx="10862700" cy="2317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灯片编号占位符 4">
            <a:extLst>
              <a:ext uri="{FF2B5EF4-FFF2-40B4-BE49-F238E27FC236}">
                <a16:creationId xmlns:a16="http://schemas.microsoft.com/office/drawing/2014/main" id="{5A8A5179-018D-47E8-8022-C20DD279AC65}"/>
              </a:ext>
            </a:extLst>
          </p:cNvPr>
          <p:cNvSpPr>
            <a:spLocks noGrp="1"/>
          </p:cNvSpPr>
          <p:nvPr>
            <p:ph type="sldNum" sz="quarter" idx="12"/>
          </p:nvPr>
        </p:nvSpPr>
        <p:spPr/>
        <p:txBody>
          <a:bodyPr/>
          <a:lstStyle/>
          <a:p>
            <a:fld id="{B6F15528-21DE-4FAA-801E-634DDDAF4B2B}" type="slidenum">
              <a:rPr lang="en-US" smtClean="0"/>
              <a:t>305</a:t>
            </a:fld>
            <a:endParaRPr lang="en-US" dirty="0"/>
          </a:p>
        </p:txBody>
      </p:sp>
      <p:sp>
        <p:nvSpPr>
          <p:cNvPr id="6" name="灯片编号占位符 8">
            <a:extLst>
              <a:ext uri="{FF2B5EF4-FFF2-40B4-BE49-F238E27FC236}">
                <a16:creationId xmlns:a16="http://schemas.microsoft.com/office/drawing/2014/main" id="{1C395DC5-2A1E-4C6E-A8C8-D8DDB3ECE302}"/>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305</a:t>
            </a:fld>
            <a:endParaRPr kumimoji="0" lang="en-US" altLang="zh-CN" sz="1800" dirty="0">
              <a:latin typeface="Times New Roman" panose="02020603050405020304" pitchFamily="18" charset="0"/>
            </a:endParaRP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4.1.2  </a:t>
            </a:r>
            <a:r>
              <a:rPr lang="zh-CN" altLang="en-US" b="1" dirty="0"/>
              <a:t>层次分析法</a:t>
            </a:r>
            <a:endParaRPr lang="zh-CN" altLang="en-US" dirty="0"/>
          </a:p>
        </p:txBody>
      </p:sp>
      <p:sp>
        <p:nvSpPr>
          <p:cNvPr id="4" name="矩形 3"/>
          <p:cNvSpPr/>
          <p:nvPr/>
        </p:nvSpPr>
        <p:spPr>
          <a:xfrm>
            <a:off x="-10952" y="4371046"/>
            <a:ext cx="12216671" cy="45719"/>
          </a:xfrm>
          <a:prstGeom prst="rect">
            <a:avLst/>
          </a:prstGeom>
          <a:solidFill>
            <a:srgbClr val="FFC000">
              <a:alpha val="8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内容占位符 4"/>
          <p:cNvSpPr txBox="1"/>
          <p:nvPr/>
        </p:nvSpPr>
        <p:spPr>
          <a:xfrm>
            <a:off x="550838" y="4184536"/>
            <a:ext cx="4913852" cy="464458"/>
          </a:xfrm>
          <a:prstGeom prst="rect">
            <a:avLst/>
          </a:prstGeom>
          <a:solidFill>
            <a:srgbClr val="FFC000"/>
          </a:solidFill>
          <a:ln>
            <a:solidFill>
              <a:srgbClr val="FFC000"/>
            </a:solidFill>
          </a:ln>
        </p:spPr>
        <p:txBody>
          <a:bodyPr>
            <a:norm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gn="ctr">
              <a:buNone/>
            </a:pPr>
            <a:r>
              <a:rPr lang="zh-CN" altLang="zh-CN" b="1" dirty="0">
                <a:solidFill>
                  <a:schemeClr val="bg1"/>
                </a:solidFill>
              </a:rPr>
              <a:t>依据表</a:t>
            </a:r>
            <a:r>
              <a:rPr lang="en-US" altLang="zh-CN" b="1" dirty="0">
                <a:solidFill>
                  <a:schemeClr val="bg1"/>
                </a:solidFill>
              </a:rPr>
              <a:t>4-6</a:t>
            </a:r>
            <a:r>
              <a:rPr lang="zh-CN" altLang="zh-CN" b="1" dirty="0">
                <a:solidFill>
                  <a:schemeClr val="bg1"/>
                </a:solidFill>
              </a:rPr>
              <a:t>和</a:t>
            </a:r>
            <a:r>
              <a:rPr lang="en-US" altLang="zh-CN" b="1" dirty="0">
                <a:solidFill>
                  <a:schemeClr val="bg1"/>
                </a:solidFill>
              </a:rPr>
              <a:t>4-7</a:t>
            </a:r>
            <a:r>
              <a:rPr lang="zh-CN" altLang="zh-CN" b="1" dirty="0">
                <a:solidFill>
                  <a:schemeClr val="bg1"/>
                </a:solidFill>
              </a:rPr>
              <a:t>的求解结果可得：</a:t>
            </a:r>
            <a:endParaRPr lang="zh-CN" altLang="en-US" b="1" dirty="0">
              <a:solidFill>
                <a:schemeClr val="bg1"/>
              </a:solidFill>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0438" y="1512141"/>
            <a:ext cx="9493889"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1652" y="5129452"/>
            <a:ext cx="2886075"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1670" y="5834733"/>
            <a:ext cx="2816057" cy="701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灯片编号占位符 5">
            <a:extLst>
              <a:ext uri="{FF2B5EF4-FFF2-40B4-BE49-F238E27FC236}">
                <a16:creationId xmlns:a16="http://schemas.microsoft.com/office/drawing/2014/main" id="{0BC5E576-146A-4BD6-B04B-1F1FE0ECF73A}"/>
              </a:ext>
            </a:extLst>
          </p:cNvPr>
          <p:cNvSpPr>
            <a:spLocks noGrp="1"/>
          </p:cNvSpPr>
          <p:nvPr>
            <p:ph type="sldNum" sz="quarter" idx="12"/>
          </p:nvPr>
        </p:nvSpPr>
        <p:spPr/>
        <p:txBody>
          <a:bodyPr/>
          <a:lstStyle/>
          <a:p>
            <a:fld id="{B6F15528-21DE-4FAA-801E-634DDDAF4B2B}" type="slidenum">
              <a:rPr lang="en-US" smtClean="0"/>
              <a:t>306</a:t>
            </a:fld>
            <a:endParaRPr lang="en-US" dirty="0"/>
          </a:p>
        </p:txBody>
      </p:sp>
      <p:sp>
        <p:nvSpPr>
          <p:cNvPr id="9" name="灯片编号占位符 8">
            <a:extLst>
              <a:ext uri="{FF2B5EF4-FFF2-40B4-BE49-F238E27FC236}">
                <a16:creationId xmlns:a16="http://schemas.microsoft.com/office/drawing/2014/main" id="{9C7318F4-585B-4AC5-B802-432F1FBA6388}"/>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306</a:t>
            </a:fld>
            <a:endParaRPr kumimoji="0" lang="en-US" altLang="zh-CN" sz="1800" dirty="0">
              <a:latin typeface="Times New Roman" panose="02020603050405020304" pitchFamily="18" charset="0"/>
            </a:endParaRP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210594"/>
            <a:ext cx="12192000" cy="346883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b="1" dirty="0"/>
              <a:t>4.1.2  </a:t>
            </a:r>
            <a:r>
              <a:rPr lang="zh-CN" altLang="en-US" b="1" dirty="0"/>
              <a:t>层次分析法</a:t>
            </a:r>
            <a:endParaRPr lang="zh-CN" altLang="en-US" dirty="0"/>
          </a:p>
        </p:txBody>
      </p:sp>
      <p:sp>
        <p:nvSpPr>
          <p:cNvPr id="3" name="内容占位符 2"/>
          <p:cNvSpPr>
            <a:spLocks noGrp="1"/>
          </p:cNvSpPr>
          <p:nvPr>
            <p:ph idx="1"/>
          </p:nvPr>
        </p:nvSpPr>
        <p:spPr>
          <a:xfrm>
            <a:off x="609918" y="1143795"/>
            <a:ext cx="10978515" cy="685799"/>
          </a:xfrm>
        </p:spPr>
        <p:txBody>
          <a:bodyPr>
            <a:normAutofit/>
          </a:bodyPr>
          <a:lstStyle/>
          <a:p>
            <a:pPr marL="0" indent="0">
              <a:buNone/>
            </a:pPr>
            <a:r>
              <a:rPr lang="zh-CN" altLang="en-US" sz="2400" b="1" dirty="0"/>
              <a:t>④</a:t>
            </a:r>
            <a:r>
              <a:rPr lang="zh-CN" altLang="zh-CN" sz="2400" b="1" dirty="0"/>
              <a:t>进行一致性检验</a:t>
            </a:r>
            <a:endParaRPr lang="zh-CN" altLang="en-US" sz="2400" b="1" dirty="0"/>
          </a:p>
        </p:txBody>
      </p:sp>
      <mc:AlternateContent xmlns:mc="http://schemas.openxmlformats.org/markup-compatibility/2006" xmlns:a14="http://schemas.microsoft.com/office/drawing/2010/main">
        <mc:Choice Requires="a14">
          <p:sp>
            <p:nvSpPr>
              <p:cNvPr id="4" name="矩形 3"/>
              <p:cNvSpPr/>
              <p:nvPr/>
            </p:nvSpPr>
            <p:spPr>
              <a:xfrm>
                <a:off x="1146175" y="2210594"/>
                <a:ext cx="10210800" cy="3468835"/>
              </a:xfrm>
              <a:prstGeom prst="rect">
                <a:avLst/>
              </a:prstGeom>
            </p:spPr>
            <p:txBody>
              <a:bodyPr wrap="square">
                <a:spAutoFit/>
              </a:bodyPr>
              <a:lstStyle/>
              <a:p>
                <a:pPr>
                  <a:lnSpc>
                    <a:spcPct val="150000"/>
                  </a:lnSpc>
                </a:pPr>
                <a:r>
                  <a:rPr lang="en-US" altLang="zh-CN" dirty="0">
                    <a:solidFill>
                      <a:schemeClr val="bg1"/>
                    </a:solidFill>
                  </a:rPr>
                  <a:t>       </a:t>
                </a:r>
                <a:r>
                  <a:rPr lang="zh-CN" altLang="zh-CN" dirty="0">
                    <a:solidFill>
                      <a:schemeClr val="bg1"/>
                    </a:solidFill>
                  </a:rPr>
                  <a:t>对应于判断矩阵最大特征根</a:t>
                </a:r>
                <a14:m>
                  <m:oMath xmlns:m="http://schemas.openxmlformats.org/officeDocument/2006/math">
                    <m:sSub>
                      <m:sSubPr>
                        <m:ctrlPr>
                          <a:rPr lang="zh-CN" altLang="zh-CN" i="1">
                            <a:solidFill>
                              <a:schemeClr val="bg1"/>
                            </a:solidFill>
                            <a:latin typeface="Cambria Math" panose="02040503050406030204" pitchFamily="18" charset="0"/>
                          </a:rPr>
                        </m:ctrlPr>
                      </m:sSubPr>
                      <m:e>
                        <m:r>
                          <m:rPr>
                            <m:sty m:val="p"/>
                          </m:rPr>
                          <a:rPr lang="en-US" altLang="zh-CN">
                            <a:solidFill>
                              <a:schemeClr val="bg1"/>
                            </a:solidFill>
                            <a:latin typeface="Cambria Math" panose="02040503050406030204"/>
                          </a:rPr>
                          <m:t>λ</m:t>
                        </m:r>
                      </m:e>
                      <m:sub>
                        <m:r>
                          <a:rPr lang="en-US" altLang="zh-CN" i="1">
                            <a:solidFill>
                              <a:schemeClr val="bg1"/>
                            </a:solidFill>
                            <a:latin typeface="Cambria Math" panose="02040503050406030204"/>
                          </a:rPr>
                          <m:t>𝑚𝑎𝑥</m:t>
                        </m:r>
                      </m:sub>
                    </m:sSub>
                  </m:oMath>
                </a14:m>
                <a:r>
                  <a:rPr lang="en-US" altLang="zh-CN" dirty="0">
                    <a:solidFill>
                      <a:schemeClr val="bg1"/>
                    </a:solidFill>
                  </a:rPr>
                  <a:t> </a:t>
                </a:r>
                <a:r>
                  <a:rPr lang="zh-CN" altLang="zh-CN" dirty="0">
                    <a:solidFill>
                      <a:schemeClr val="bg1"/>
                    </a:solidFill>
                  </a:rPr>
                  <a:t>的特征向量，经归一化</a:t>
                </a:r>
                <a:r>
                  <a:rPr lang="en-US" altLang="zh-CN" dirty="0">
                    <a:solidFill>
                      <a:schemeClr val="bg1"/>
                    </a:solidFill>
                  </a:rPr>
                  <a:t>(</a:t>
                </a:r>
                <a:r>
                  <a:rPr lang="zh-CN" altLang="zh-CN" dirty="0">
                    <a:solidFill>
                      <a:schemeClr val="bg1"/>
                    </a:solidFill>
                  </a:rPr>
                  <a:t>使向量中各元素之和等于</a:t>
                </a:r>
                <a:r>
                  <a:rPr lang="en-US" altLang="zh-CN" dirty="0">
                    <a:solidFill>
                      <a:schemeClr val="bg1"/>
                    </a:solidFill>
                  </a:rPr>
                  <a:t>1)</a:t>
                </a:r>
                <a:r>
                  <a:rPr lang="zh-CN" altLang="zh-CN" dirty="0">
                    <a:solidFill>
                      <a:schemeClr val="bg1"/>
                    </a:solidFill>
                  </a:rPr>
                  <a:t>后记为</a:t>
                </a:r>
                <a:r>
                  <a:rPr lang="en-US" altLang="zh-CN" dirty="0">
                    <a:solidFill>
                      <a:schemeClr val="bg1"/>
                    </a:solidFill>
                  </a:rPr>
                  <a:t>W</a:t>
                </a:r>
                <a:r>
                  <a:rPr lang="zh-CN" altLang="zh-CN" dirty="0">
                    <a:solidFill>
                      <a:schemeClr val="bg1"/>
                    </a:solidFill>
                  </a:rPr>
                  <a:t>。</a:t>
                </a:r>
                <a:r>
                  <a:rPr lang="en-US" altLang="zh-CN" dirty="0">
                    <a:solidFill>
                      <a:schemeClr val="bg1"/>
                    </a:solidFill>
                  </a:rPr>
                  <a:t>W</a:t>
                </a:r>
                <a:r>
                  <a:rPr lang="zh-CN" altLang="zh-CN" dirty="0">
                    <a:solidFill>
                      <a:schemeClr val="bg1"/>
                    </a:solidFill>
                  </a:rPr>
                  <a:t>的元素为同一层次因素对于上一层次某因素相对重要性的排序权值，这一过程称为层次单排序。能否确认层次单排序，则需要进行一致性检验，所谓一致性检验是指对</a:t>
                </a:r>
                <a:r>
                  <a:rPr lang="en-US" altLang="zh-CN" dirty="0">
                    <a:solidFill>
                      <a:schemeClr val="bg1"/>
                    </a:solidFill>
                  </a:rPr>
                  <a:t>A</a:t>
                </a:r>
                <a:r>
                  <a:rPr lang="zh-CN" altLang="zh-CN" dirty="0">
                    <a:solidFill>
                      <a:schemeClr val="bg1"/>
                    </a:solidFill>
                  </a:rPr>
                  <a:t>确定不一致的允许范围。其中，</a:t>
                </a:r>
                <a:r>
                  <a:rPr lang="en-US" altLang="zh-CN" dirty="0">
                    <a:solidFill>
                      <a:schemeClr val="bg1"/>
                    </a:solidFill>
                  </a:rPr>
                  <a:t>n</a:t>
                </a:r>
                <a:r>
                  <a:rPr lang="zh-CN" altLang="zh-CN" dirty="0">
                    <a:solidFill>
                      <a:schemeClr val="bg1"/>
                    </a:solidFill>
                  </a:rPr>
                  <a:t>阶一致性的唯一非零特征根为</a:t>
                </a:r>
                <a:r>
                  <a:rPr lang="en-US" altLang="zh-CN" dirty="0">
                    <a:solidFill>
                      <a:schemeClr val="bg1"/>
                    </a:solidFill>
                  </a:rPr>
                  <a:t>n</a:t>
                </a:r>
                <a:r>
                  <a:rPr lang="zh-CN" altLang="zh-CN" dirty="0">
                    <a:solidFill>
                      <a:schemeClr val="bg1"/>
                    </a:solidFill>
                  </a:rPr>
                  <a:t>；</a:t>
                </a:r>
                <a:r>
                  <a:rPr lang="en-US" altLang="zh-CN" dirty="0">
                    <a:solidFill>
                      <a:schemeClr val="bg1"/>
                    </a:solidFill>
                  </a:rPr>
                  <a:t>n </a:t>
                </a:r>
                <a:r>
                  <a:rPr lang="zh-CN" altLang="zh-CN" dirty="0">
                    <a:solidFill>
                      <a:schemeClr val="bg1"/>
                    </a:solidFill>
                  </a:rPr>
                  <a:t>阶正</a:t>
                </a:r>
                <a:r>
                  <a:rPr lang="zh-CN" altLang="zh-CN" u="sng" dirty="0">
                    <a:solidFill>
                      <a:schemeClr val="bg1"/>
                    </a:solidFill>
                  </a:rPr>
                  <a:t>负</a:t>
                </a:r>
                <a:r>
                  <a:rPr lang="zh-CN" altLang="zh-CN" dirty="0">
                    <a:solidFill>
                      <a:schemeClr val="bg1"/>
                    </a:solidFill>
                  </a:rPr>
                  <a:t>反阵</a:t>
                </a:r>
                <a:r>
                  <a:rPr lang="en-US" altLang="zh-CN" dirty="0">
                    <a:solidFill>
                      <a:schemeClr val="bg1"/>
                    </a:solidFill>
                  </a:rPr>
                  <a:t>A</a:t>
                </a:r>
                <a:r>
                  <a:rPr lang="zh-CN" altLang="zh-CN" dirty="0">
                    <a:solidFill>
                      <a:schemeClr val="bg1"/>
                    </a:solidFill>
                  </a:rPr>
                  <a:t>的最大特征根</a:t>
                </a:r>
                <a14:m>
                  <m:oMath xmlns:m="http://schemas.openxmlformats.org/officeDocument/2006/math">
                    <m:r>
                      <m:rPr>
                        <m:sty m:val="p"/>
                      </m:rPr>
                      <a:rPr lang="en-US" altLang="zh-CN">
                        <a:solidFill>
                          <a:schemeClr val="bg1"/>
                        </a:solidFill>
                        <a:latin typeface="Cambria Math" panose="02040503050406030204"/>
                      </a:rPr>
                      <m:t>λ</m:t>
                    </m:r>
                    <m:r>
                      <a:rPr lang="en-US" altLang="zh-CN">
                        <a:solidFill>
                          <a:schemeClr val="bg1"/>
                        </a:solidFill>
                        <a:latin typeface="Cambria Math" panose="02040503050406030204"/>
                      </a:rPr>
                      <m:t>≥</m:t>
                    </m:r>
                    <m:r>
                      <m:rPr>
                        <m:sty m:val="p"/>
                      </m:rPr>
                      <a:rPr lang="en-US" altLang="zh-CN">
                        <a:solidFill>
                          <a:schemeClr val="bg1"/>
                        </a:solidFill>
                        <a:latin typeface="Cambria Math" panose="02040503050406030204"/>
                      </a:rPr>
                      <m:t>n</m:t>
                    </m:r>
                  </m:oMath>
                </a14:m>
                <a:r>
                  <a:rPr lang="zh-CN" altLang="zh-CN" dirty="0">
                    <a:solidFill>
                      <a:schemeClr val="bg1"/>
                    </a:solidFill>
                  </a:rPr>
                  <a:t>，当且仅当</a:t>
                </a:r>
                <a14:m>
                  <m:oMath xmlns:m="http://schemas.openxmlformats.org/officeDocument/2006/math">
                    <m:r>
                      <m:rPr>
                        <m:sty m:val="p"/>
                      </m:rPr>
                      <a:rPr lang="en-US" altLang="zh-CN">
                        <a:solidFill>
                          <a:schemeClr val="bg1"/>
                        </a:solidFill>
                        <a:latin typeface="Cambria Math" panose="02040503050406030204"/>
                      </a:rPr>
                      <m:t>λ</m:t>
                    </m:r>
                    <m:r>
                      <a:rPr lang="en-US" altLang="zh-CN">
                        <a:solidFill>
                          <a:schemeClr val="bg1"/>
                        </a:solidFill>
                        <a:latin typeface="Cambria Math" panose="02040503050406030204"/>
                      </a:rPr>
                      <m:t>=</m:t>
                    </m:r>
                    <m:r>
                      <m:rPr>
                        <m:sty m:val="p"/>
                      </m:rPr>
                      <a:rPr lang="en-US" altLang="zh-CN">
                        <a:solidFill>
                          <a:schemeClr val="bg1"/>
                        </a:solidFill>
                        <a:latin typeface="Cambria Math" panose="02040503050406030204"/>
                      </a:rPr>
                      <m:t>n</m:t>
                    </m:r>
                  </m:oMath>
                </a14:m>
                <a:r>
                  <a:rPr lang="zh-CN" altLang="zh-CN" dirty="0">
                    <a:solidFill>
                      <a:schemeClr val="bg1"/>
                    </a:solidFill>
                  </a:rPr>
                  <a:t>时，</a:t>
                </a:r>
                <a14:m>
                  <m:oMath xmlns:m="http://schemas.openxmlformats.org/officeDocument/2006/math">
                    <m:sSub>
                      <m:sSubPr>
                        <m:ctrlPr>
                          <a:rPr lang="zh-CN" altLang="zh-CN" i="1">
                            <a:solidFill>
                              <a:schemeClr val="bg1"/>
                            </a:solidFill>
                            <a:latin typeface="Cambria Math" panose="02040503050406030204" pitchFamily="18" charset="0"/>
                          </a:rPr>
                        </m:ctrlPr>
                      </m:sSubPr>
                      <m:e>
                        <m:r>
                          <m:rPr>
                            <m:sty m:val="p"/>
                          </m:rPr>
                          <a:rPr lang="en-US" altLang="zh-CN">
                            <a:solidFill>
                              <a:schemeClr val="bg1"/>
                            </a:solidFill>
                            <a:latin typeface="Cambria Math" panose="02040503050406030204"/>
                          </a:rPr>
                          <m:t>a</m:t>
                        </m:r>
                      </m:e>
                      <m:sub>
                        <m:r>
                          <a:rPr lang="en-US" altLang="zh-CN" i="1">
                            <a:solidFill>
                              <a:schemeClr val="bg1"/>
                            </a:solidFill>
                            <a:latin typeface="Cambria Math" panose="02040503050406030204"/>
                          </a:rPr>
                          <m:t>𝑖𝑗</m:t>
                        </m:r>
                      </m:sub>
                    </m:sSub>
                  </m:oMath>
                </a14:m>
                <a:r>
                  <a:rPr lang="zh-CN" altLang="zh-CN" dirty="0">
                    <a:solidFill>
                      <a:schemeClr val="bg1"/>
                    </a:solidFill>
                  </a:rPr>
                  <a:t>为一致矩阵。</a:t>
                </a:r>
                <a:endParaRPr lang="zh-CN" altLang="en-US" dirty="0">
                  <a:solidFill>
                    <a:schemeClr val="bg1"/>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1146175" y="2210594"/>
                <a:ext cx="10210800" cy="3468835"/>
              </a:xfrm>
              <a:prstGeom prst="rect">
                <a:avLst/>
              </a:prstGeom>
              <a:blipFill rotWithShape="1">
                <a:blip r:embed="rId2"/>
                <a:stretch>
                  <a:fillRect t="-5" b="18"/>
                </a:stretch>
              </a:blipFill>
            </p:spPr>
            <p:txBody>
              <a:bodyPr/>
              <a:lstStyle/>
              <a:p>
                <a:r>
                  <a:rPr lang="zh-CN" altLang="en-US">
                    <a:noFill/>
                  </a:rPr>
                  <a:t> </a:t>
                </a:r>
              </a:p>
            </p:txBody>
          </p:sp>
        </mc:Fallback>
      </mc:AlternateContent>
      <p:sp>
        <p:nvSpPr>
          <p:cNvPr id="5" name="矩形 4"/>
          <p:cNvSpPr/>
          <p:nvPr/>
        </p:nvSpPr>
        <p:spPr>
          <a:xfrm>
            <a:off x="1" y="1768910"/>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7"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8"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9"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10" name="矩形 9"/>
          <p:cNvSpPr/>
          <p:nvPr/>
        </p:nvSpPr>
        <p:spPr>
          <a:xfrm>
            <a:off x="1" y="6515579"/>
            <a:ext cx="8920154" cy="344009"/>
          </a:xfrm>
          <a:prstGeom prst="rect">
            <a:avLst/>
          </a:prstGeom>
          <a:solidFill>
            <a:srgbClr val="4C3D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灯片编号占位符 11">
            <a:extLst>
              <a:ext uri="{FF2B5EF4-FFF2-40B4-BE49-F238E27FC236}">
                <a16:creationId xmlns:a16="http://schemas.microsoft.com/office/drawing/2014/main" id="{31F02A83-F554-4763-928E-076921BA8BCE}"/>
              </a:ext>
            </a:extLst>
          </p:cNvPr>
          <p:cNvSpPr>
            <a:spLocks noGrp="1"/>
          </p:cNvSpPr>
          <p:nvPr>
            <p:ph type="sldNum" sz="quarter" idx="12"/>
          </p:nvPr>
        </p:nvSpPr>
        <p:spPr/>
        <p:txBody>
          <a:bodyPr/>
          <a:lstStyle/>
          <a:p>
            <a:fld id="{B6F15528-21DE-4FAA-801E-634DDDAF4B2B}" type="slidenum">
              <a:rPr lang="en-US" smtClean="0"/>
              <a:t>307</a:t>
            </a:fld>
            <a:endParaRPr lang="en-US" dirty="0"/>
          </a:p>
        </p:txBody>
      </p:sp>
      <p:sp>
        <p:nvSpPr>
          <p:cNvPr id="13" name="灯片编号占位符 8">
            <a:extLst>
              <a:ext uri="{FF2B5EF4-FFF2-40B4-BE49-F238E27FC236}">
                <a16:creationId xmlns:a16="http://schemas.microsoft.com/office/drawing/2014/main" id="{D9809003-5F98-43F0-986E-EABE5D86E515}"/>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307</a:t>
            </a:fld>
            <a:endParaRPr kumimoji="0" lang="en-US" altLang="zh-CN" sz="1800" dirty="0">
              <a:latin typeface="Times New Roman" panose="02020603050405020304" pitchFamily="18" charset="0"/>
            </a:endParaRP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981994"/>
            <a:ext cx="12192000" cy="39628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b="1" dirty="0"/>
              <a:t>4.1.2  </a:t>
            </a:r>
            <a:r>
              <a:rPr lang="zh-CN" altLang="en-US" b="1" dirty="0"/>
              <a:t>层次分析法</a:t>
            </a:r>
            <a:endParaRPr lang="zh-CN" altLang="en-US" dirty="0"/>
          </a:p>
        </p:txBody>
      </p:sp>
      <p:sp>
        <p:nvSpPr>
          <p:cNvPr id="3" name="内容占位符 2"/>
          <p:cNvSpPr>
            <a:spLocks noGrp="1"/>
          </p:cNvSpPr>
          <p:nvPr>
            <p:ph idx="1"/>
          </p:nvPr>
        </p:nvSpPr>
        <p:spPr>
          <a:xfrm>
            <a:off x="609918" y="1143795"/>
            <a:ext cx="10978515" cy="685799"/>
          </a:xfrm>
        </p:spPr>
        <p:txBody>
          <a:bodyPr>
            <a:normAutofit/>
          </a:bodyPr>
          <a:lstStyle/>
          <a:p>
            <a:pPr marL="0" indent="0">
              <a:buNone/>
            </a:pPr>
            <a:r>
              <a:rPr lang="zh-CN" altLang="en-US" sz="2400" b="1" dirty="0"/>
              <a:t>④</a:t>
            </a:r>
            <a:r>
              <a:rPr lang="zh-CN" altLang="zh-CN" sz="2400" b="1" dirty="0"/>
              <a:t>进行一致性检验</a:t>
            </a:r>
            <a:endParaRPr lang="zh-CN" altLang="en-US" sz="2400" b="1" dirty="0"/>
          </a:p>
        </p:txBody>
      </p:sp>
      <mc:AlternateContent xmlns:mc="http://schemas.openxmlformats.org/markup-compatibility/2006" xmlns:a14="http://schemas.microsoft.com/office/drawing/2010/main">
        <mc:Choice Requires="a14">
          <p:sp>
            <p:nvSpPr>
              <p:cNvPr id="4" name="矩形 3"/>
              <p:cNvSpPr/>
              <p:nvPr/>
            </p:nvSpPr>
            <p:spPr>
              <a:xfrm>
                <a:off x="917574" y="2191555"/>
                <a:ext cx="10651437" cy="3734356"/>
              </a:xfrm>
              <a:prstGeom prst="rect">
                <a:avLst/>
              </a:prstGeom>
            </p:spPr>
            <p:txBody>
              <a:bodyPr wrap="square">
                <a:spAutoFit/>
              </a:bodyPr>
              <a:lstStyle/>
              <a:p>
                <a:pPr>
                  <a:lnSpc>
                    <a:spcPts val="3500"/>
                  </a:lnSpc>
                </a:pPr>
                <a:r>
                  <a:rPr lang="en-US" altLang="zh-CN" dirty="0">
                    <a:solidFill>
                      <a:schemeClr val="bg1"/>
                    </a:solidFill>
                  </a:rPr>
                  <a:t>       </a:t>
                </a:r>
                <a:r>
                  <a:rPr lang="zh-CN" altLang="zh-CN" dirty="0">
                    <a:solidFill>
                      <a:schemeClr val="bg1"/>
                    </a:solidFill>
                  </a:rPr>
                  <a:t>由于</a:t>
                </a:r>
                <a:r>
                  <a:rPr lang="en-US" altLang="zh-CN" dirty="0">
                    <a:solidFill>
                      <a:schemeClr val="bg1"/>
                    </a:solidFill>
                  </a:rPr>
                  <a:t>λ</a:t>
                </a:r>
                <a:r>
                  <a:rPr lang="zh-CN" altLang="zh-CN" dirty="0">
                    <a:solidFill>
                      <a:schemeClr val="bg1"/>
                    </a:solidFill>
                  </a:rPr>
                  <a:t>连续依赖于</a:t>
                </a:r>
                <a14:m>
                  <m:oMath xmlns:m="http://schemas.openxmlformats.org/officeDocument/2006/math">
                    <m:sSub>
                      <m:sSubPr>
                        <m:ctrlPr>
                          <a:rPr lang="zh-CN" altLang="zh-CN" i="1">
                            <a:solidFill>
                              <a:schemeClr val="bg1"/>
                            </a:solidFill>
                            <a:latin typeface="Cambria Math" panose="02040503050406030204" pitchFamily="18" charset="0"/>
                          </a:rPr>
                        </m:ctrlPr>
                      </m:sSubPr>
                      <m:e>
                        <m:r>
                          <m:rPr>
                            <m:sty m:val="p"/>
                          </m:rPr>
                          <a:rPr lang="en-US" altLang="zh-CN">
                            <a:solidFill>
                              <a:schemeClr val="bg1"/>
                            </a:solidFill>
                            <a:latin typeface="Cambria Math" panose="02040503050406030204"/>
                          </a:rPr>
                          <m:t>a</m:t>
                        </m:r>
                      </m:e>
                      <m:sub>
                        <m:r>
                          <a:rPr lang="en-US" altLang="zh-CN" i="1">
                            <a:solidFill>
                              <a:schemeClr val="bg1"/>
                            </a:solidFill>
                            <a:latin typeface="Cambria Math" panose="02040503050406030204"/>
                          </a:rPr>
                          <m:t>𝑖𝑗</m:t>
                        </m:r>
                      </m:sub>
                    </m:sSub>
                  </m:oMath>
                </a14:m>
                <a:r>
                  <a:rPr lang="en-US" altLang="zh-CN" dirty="0">
                    <a:solidFill>
                      <a:schemeClr val="bg1"/>
                    </a:solidFill>
                  </a:rPr>
                  <a:t> </a:t>
                </a:r>
                <a:r>
                  <a:rPr lang="zh-CN" altLang="zh-CN" dirty="0">
                    <a:solidFill>
                      <a:schemeClr val="bg1"/>
                    </a:solidFill>
                  </a:rPr>
                  <a:t>，则</a:t>
                </a:r>
                <a:r>
                  <a:rPr lang="en-US" altLang="zh-CN" dirty="0">
                    <a:solidFill>
                      <a:schemeClr val="bg1"/>
                    </a:solidFill>
                  </a:rPr>
                  <a:t>λ </a:t>
                </a:r>
                <a:r>
                  <a:rPr lang="zh-CN" altLang="zh-CN" dirty="0">
                    <a:solidFill>
                      <a:schemeClr val="bg1"/>
                    </a:solidFill>
                  </a:rPr>
                  <a:t>比</a:t>
                </a:r>
                <a:r>
                  <a:rPr lang="en-US" altLang="zh-CN" dirty="0">
                    <a:solidFill>
                      <a:schemeClr val="bg1"/>
                    </a:solidFill>
                  </a:rPr>
                  <a:t>n </a:t>
                </a:r>
                <a:r>
                  <a:rPr lang="zh-CN" altLang="zh-CN" dirty="0">
                    <a:solidFill>
                      <a:schemeClr val="bg1"/>
                    </a:solidFill>
                  </a:rPr>
                  <a:t>大的越多，</a:t>
                </a:r>
                <a:r>
                  <a:rPr lang="en-US" altLang="zh-CN" dirty="0">
                    <a:solidFill>
                      <a:schemeClr val="bg1"/>
                    </a:solidFill>
                  </a:rPr>
                  <a:t>A</a:t>
                </a:r>
                <a:r>
                  <a:rPr lang="zh-CN" altLang="zh-CN" dirty="0">
                    <a:solidFill>
                      <a:schemeClr val="bg1"/>
                    </a:solidFill>
                  </a:rPr>
                  <a:t>的不一致性越严重，一致性指标用</a:t>
                </a:r>
                <a:r>
                  <a:rPr lang="en-US" altLang="zh-CN" dirty="0">
                    <a:solidFill>
                      <a:schemeClr val="bg1"/>
                    </a:solidFill>
                  </a:rPr>
                  <a:t>CI</a:t>
                </a:r>
                <a:r>
                  <a:rPr lang="zh-CN" altLang="zh-CN" dirty="0">
                    <a:solidFill>
                      <a:schemeClr val="bg1"/>
                    </a:solidFill>
                  </a:rPr>
                  <a:t>计算，</a:t>
                </a:r>
                <a:r>
                  <a:rPr lang="en-US" altLang="zh-CN" dirty="0">
                    <a:solidFill>
                      <a:schemeClr val="bg1"/>
                    </a:solidFill>
                  </a:rPr>
                  <a:t>CI</a:t>
                </a:r>
                <a:r>
                  <a:rPr lang="zh-CN" altLang="zh-CN" dirty="0">
                    <a:solidFill>
                      <a:schemeClr val="bg1"/>
                    </a:solidFill>
                  </a:rPr>
                  <a:t>越小，说明一致性越大。用最大特征值对应的特征向量作为被比较因素对上层某因素影响程度的权向量，其不一致程度越大，引起的判断误差越大。因而可以用</a:t>
                </a:r>
                <a:r>
                  <a:rPr lang="en-US" altLang="zh-CN" dirty="0">
                    <a:solidFill>
                      <a:schemeClr val="bg1"/>
                    </a:solidFill>
                  </a:rPr>
                  <a:t> λ-n </a:t>
                </a:r>
                <a:r>
                  <a:rPr lang="zh-CN" altLang="zh-CN" dirty="0">
                    <a:solidFill>
                      <a:schemeClr val="bg1"/>
                    </a:solidFill>
                  </a:rPr>
                  <a:t>数值的大小来衡量</a:t>
                </a:r>
                <a:r>
                  <a:rPr lang="en-US" altLang="zh-CN" dirty="0">
                    <a:solidFill>
                      <a:schemeClr val="bg1"/>
                    </a:solidFill>
                  </a:rPr>
                  <a:t>A </a:t>
                </a:r>
                <a:r>
                  <a:rPr lang="zh-CN" altLang="zh-CN" dirty="0">
                    <a:solidFill>
                      <a:schemeClr val="bg1"/>
                    </a:solidFill>
                  </a:rPr>
                  <a:t>的不一致程度。</a:t>
                </a:r>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r>
                  <a:rPr lang="en-US" altLang="zh-CN" dirty="0">
                    <a:solidFill>
                      <a:schemeClr val="bg1"/>
                    </a:solidFill>
                  </a:rPr>
                  <a:t>                                                                                             (4. 4)</a:t>
                </a:r>
              </a:p>
              <a:p>
                <a:endParaRPr lang="zh-CN" altLang="en-US" dirty="0">
                  <a:solidFill>
                    <a:schemeClr val="bg1"/>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917574" y="2191555"/>
                <a:ext cx="10651437" cy="3734356"/>
              </a:xfrm>
              <a:prstGeom prst="rect">
                <a:avLst/>
              </a:prstGeom>
              <a:blipFill rotWithShape="1">
                <a:blip r:embed="rId2"/>
                <a:stretch>
                  <a:fillRect l="-6" t="-5" r="5" b="2"/>
                </a:stretch>
              </a:blipFill>
            </p:spPr>
            <p:txBody>
              <a:bodyPr/>
              <a:lstStyle/>
              <a:p>
                <a:r>
                  <a:rPr lang="zh-CN" altLang="en-US">
                    <a:noFill/>
                  </a:rPr>
                  <a:t> </a:t>
                </a:r>
              </a:p>
            </p:txBody>
          </p:sp>
        </mc:Fallback>
      </mc:AlternateContent>
      <p:sp>
        <p:nvSpPr>
          <p:cNvPr id="5" name="矩形 4"/>
          <p:cNvSpPr/>
          <p:nvPr/>
        </p:nvSpPr>
        <p:spPr>
          <a:xfrm>
            <a:off x="1" y="1768910"/>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7"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8"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9"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10" name="矩形 9"/>
          <p:cNvSpPr/>
          <p:nvPr/>
        </p:nvSpPr>
        <p:spPr>
          <a:xfrm>
            <a:off x="1" y="6515579"/>
            <a:ext cx="8920154" cy="344009"/>
          </a:xfrm>
          <a:prstGeom prst="rect">
            <a:avLst/>
          </a:prstGeom>
          <a:solidFill>
            <a:srgbClr val="4C3D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078" y="4169077"/>
            <a:ext cx="2809875" cy="174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灯片编号占位符 11">
            <a:extLst>
              <a:ext uri="{FF2B5EF4-FFF2-40B4-BE49-F238E27FC236}">
                <a16:creationId xmlns:a16="http://schemas.microsoft.com/office/drawing/2014/main" id="{2E21A40B-690E-419A-BBD3-F95DD6A851AB}"/>
              </a:ext>
            </a:extLst>
          </p:cNvPr>
          <p:cNvSpPr>
            <a:spLocks noGrp="1"/>
          </p:cNvSpPr>
          <p:nvPr>
            <p:ph type="sldNum" sz="quarter" idx="12"/>
          </p:nvPr>
        </p:nvSpPr>
        <p:spPr/>
        <p:txBody>
          <a:bodyPr/>
          <a:lstStyle/>
          <a:p>
            <a:fld id="{B6F15528-21DE-4FAA-801E-634DDDAF4B2B}" type="slidenum">
              <a:rPr lang="en-US" smtClean="0"/>
              <a:t>308</a:t>
            </a:fld>
            <a:endParaRPr lang="en-US" dirty="0"/>
          </a:p>
        </p:txBody>
      </p:sp>
      <p:sp>
        <p:nvSpPr>
          <p:cNvPr id="13" name="灯片编号占位符 8">
            <a:extLst>
              <a:ext uri="{FF2B5EF4-FFF2-40B4-BE49-F238E27FC236}">
                <a16:creationId xmlns:a16="http://schemas.microsoft.com/office/drawing/2014/main" id="{9F4ECAAF-77D3-4D41-96AE-AF6279582FA9}"/>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308</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anim calcmode="lin" valueType="num">
                                      <p:cBhvr additive="base">
                                        <p:cTn id="1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981994"/>
            <a:ext cx="12192000" cy="3962885"/>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b="1" dirty="0"/>
              <a:t>4.1.2  </a:t>
            </a:r>
            <a:r>
              <a:rPr lang="zh-CN" altLang="en-US" b="1" dirty="0"/>
              <a:t>层次分析法</a:t>
            </a:r>
            <a:endParaRPr lang="zh-CN" altLang="en-US" dirty="0"/>
          </a:p>
        </p:txBody>
      </p:sp>
      <p:sp>
        <p:nvSpPr>
          <p:cNvPr id="3" name="内容占位符 2"/>
          <p:cNvSpPr>
            <a:spLocks noGrp="1"/>
          </p:cNvSpPr>
          <p:nvPr>
            <p:ph idx="1"/>
          </p:nvPr>
        </p:nvSpPr>
        <p:spPr>
          <a:xfrm>
            <a:off x="609918" y="1067594"/>
            <a:ext cx="10978515" cy="685799"/>
          </a:xfrm>
        </p:spPr>
        <p:txBody>
          <a:bodyPr>
            <a:normAutofit/>
          </a:bodyPr>
          <a:lstStyle/>
          <a:p>
            <a:pPr marL="0" indent="0">
              <a:buNone/>
            </a:pPr>
            <a:r>
              <a:rPr lang="zh-CN" altLang="en-US" sz="2400" b="1" dirty="0"/>
              <a:t>④</a:t>
            </a:r>
            <a:r>
              <a:rPr lang="zh-CN" altLang="zh-CN" sz="2400" b="1" dirty="0"/>
              <a:t>进行一致性检验</a:t>
            </a:r>
            <a:endParaRPr lang="zh-CN" altLang="en-US" sz="2400" b="1" dirty="0"/>
          </a:p>
        </p:txBody>
      </p:sp>
      <p:sp>
        <p:nvSpPr>
          <p:cNvPr id="4" name="矩形 3"/>
          <p:cNvSpPr/>
          <p:nvPr/>
        </p:nvSpPr>
        <p:spPr>
          <a:xfrm>
            <a:off x="917574" y="2191555"/>
            <a:ext cx="10651437" cy="3231654"/>
          </a:xfrm>
          <a:prstGeom prst="rect">
            <a:avLst/>
          </a:prstGeom>
        </p:spPr>
        <p:txBody>
          <a:bodyPr wrap="square">
            <a:spAutoFit/>
          </a:bodyPr>
          <a:lstStyle/>
          <a:p>
            <a:pPr>
              <a:lnSpc>
                <a:spcPct val="150000"/>
              </a:lnSpc>
            </a:pPr>
            <a:r>
              <a:rPr lang="en-US" altLang="zh-CN" dirty="0">
                <a:solidFill>
                  <a:schemeClr val="bg1"/>
                </a:solidFill>
              </a:rPr>
              <a:t>        </a:t>
            </a:r>
            <a:r>
              <a:rPr lang="zh-CN" altLang="zh-CN" dirty="0">
                <a:solidFill>
                  <a:schemeClr val="bg1"/>
                </a:solidFill>
              </a:rPr>
              <a:t>当</a:t>
            </a:r>
            <a:r>
              <a:rPr lang="en-US" altLang="zh-CN" dirty="0">
                <a:solidFill>
                  <a:schemeClr val="bg1"/>
                </a:solidFill>
              </a:rPr>
              <a:t>CI=0</a:t>
            </a:r>
            <a:r>
              <a:rPr lang="zh-CN" altLang="zh-CN" dirty="0">
                <a:solidFill>
                  <a:schemeClr val="bg1"/>
                </a:solidFill>
              </a:rPr>
              <a:t>，表示有完全的一致性；</a:t>
            </a:r>
            <a:r>
              <a:rPr lang="en-US" altLang="zh-CN" dirty="0">
                <a:solidFill>
                  <a:schemeClr val="bg1"/>
                </a:solidFill>
              </a:rPr>
              <a:t>CI </a:t>
            </a:r>
            <a:r>
              <a:rPr lang="zh-CN" altLang="zh-CN" dirty="0">
                <a:solidFill>
                  <a:schemeClr val="bg1"/>
                </a:solidFill>
              </a:rPr>
              <a:t>接近于</a:t>
            </a:r>
            <a:r>
              <a:rPr lang="en-US" altLang="zh-CN" dirty="0">
                <a:solidFill>
                  <a:schemeClr val="bg1"/>
                </a:solidFill>
              </a:rPr>
              <a:t>0</a:t>
            </a:r>
            <a:r>
              <a:rPr lang="zh-CN" altLang="zh-CN" dirty="0">
                <a:solidFill>
                  <a:schemeClr val="bg1"/>
                </a:solidFill>
              </a:rPr>
              <a:t>，表示有较满意的一致性；</a:t>
            </a:r>
            <a:r>
              <a:rPr lang="en-US" altLang="zh-CN" dirty="0">
                <a:solidFill>
                  <a:schemeClr val="bg1"/>
                </a:solidFill>
              </a:rPr>
              <a:t>CI </a:t>
            </a:r>
            <a:r>
              <a:rPr lang="zh-CN" altLang="zh-CN" dirty="0">
                <a:solidFill>
                  <a:schemeClr val="bg1"/>
                </a:solidFill>
              </a:rPr>
              <a:t>越大，不一致性则越严重。</a:t>
            </a:r>
          </a:p>
          <a:p>
            <a:pPr>
              <a:lnSpc>
                <a:spcPct val="150000"/>
              </a:lnSpc>
            </a:pPr>
            <a:r>
              <a:rPr lang="en-US" altLang="zh-CN" dirty="0">
                <a:solidFill>
                  <a:schemeClr val="bg1"/>
                </a:solidFill>
              </a:rPr>
              <a:t>        </a:t>
            </a:r>
            <a:r>
              <a:rPr lang="zh-CN" altLang="zh-CN" dirty="0">
                <a:solidFill>
                  <a:schemeClr val="bg1"/>
                </a:solidFill>
              </a:rPr>
              <a:t>为衡量</a:t>
            </a:r>
            <a:r>
              <a:rPr lang="en-US" altLang="zh-CN" dirty="0">
                <a:solidFill>
                  <a:schemeClr val="bg1"/>
                </a:solidFill>
              </a:rPr>
              <a:t>CI </a:t>
            </a:r>
            <a:r>
              <a:rPr lang="zh-CN" altLang="zh-CN" dirty="0">
                <a:solidFill>
                  <a:schemeClr val="bg1"/>
                </a:solidFill>
              </a:rPr>
              <a:t>的大小，引入随机一致性指标</a:t>
            </a:r>
            <a:r>
              <a:rPr lang="en-US" altLang="zh-CN" dirty="0">
                <a:solidFill>
                  <a:schemeClr val="bg1"/>
                </a:solidFill>
              </a:rPr>
              <a:t> RI</a:t>
            </a:r>
            <a:r>
              <a:rPr lang="zh-CN" altLang="zh-CN" dirty="0">
                <a:solidFill>
                  <a:schemeClr val="bg1"/>
                </a:solidFill>
              </a:rPr>
              <a:t>，</a:t>
            </a:r>
            <a:r>
              <a:rPr lang="en-US" altLang="zh-CN" dirty="0">
                <a:solidFill>
                  <a:schemeClr val="bg1"/>
                </a:solidFill>
              </a:rPr>
              <a:t>RI</a:t>
            </a:r>
            <a:r>
              <a:rPr lang="zh-CN" altLang="zh-CN" dirty="0">
                <a:solidFill>
                  <a:schemeClr val="bg1"/>
                </a:solidFill>
              </a:rPr>
              <a:t>的算法详见公式</a:t>
            </a:r>
            <a:r>
              <a:rPr lang="en-US" altLang="zh-CN" dirty="0">
                <a:solidFill>
                  <a:schemeClr val="bg1"/>
                </a:solidFill>
              </a:rPr>
              <a:t>4.5</a:t>
            </a:r>
            <a:r>
              <a:rPr lang="zh-CN" altLang="zh-CN" dirty="0">
                <a:solidFill>
                  <a:schemeClr val="bg1"/>
                </a:solidFill>
              </a:rPr>
              <a:t>。</a:t>
            </a:r>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r>
              <a:rPr lang="en-US" altLang="zh-CN" dirty="0">
                <a:solidFill>
                  <a:schemeClr val="bg1"/>
                </a:solidFill>
              </a:rPr>
              <a:t>                                                                                             (4. 5)</a:t>
            </a:r>
          </a:p>
          <a:p>
            <a:endParaRPr lang="zh-CN" altLang="en-US" dirty="0">
              <a:solidFill>
                <a:schemeClr val="bg1"/>
              </a:solidFill>
            </a:endParaRPr>
          </a:p>
        </p:txBody>
      </p:sp>
      <p:sp>
        <p:nvSpPr>
          <p:cNvPr id="5" name="矩形 4"/>
          <p:cNvSpPr/>
          <p:nvPr/>
        </p:nvSpPr>
        <p:spPr>
          <a:xfrm>
            <a:off x="1" y="1768910"/>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7"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8"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9"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10" name="矩形 9"/>
          <p:cNvSpPr/>
          <p:nvPr/>
        </p:nvSpPr>
        <p:spPr>
          <a:xfrm>
            <a:off x="1" y="6515579"/>
            <a:ext cx="8920154" cy="344009"/>
          </a:xfrm>
          <a:prstGeom prst="rect">
            <a:avLst/>
          </a:prstGeom>
          <a:solidFill>
            <a:srgbClr val="4C3D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4046" y="4306872"/>
            <a:ext cx="2530258" cy="1256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灯片编号占位符 11">
            <a:extLst>
              <a:ext uri="{FF2B5EF4-FFF2-40B4-BE49-F238E27FC236}">
                <a16:creationId xmlns:a16="http://schemas.microsoft.com/office/drawing/2014/main" id="{68BA316C-428C-4A3A-9571-03A7806FA8E4}"/>
              </a:ext>
            </a:extLst>
          </p:cNvPr>
          <p:cNvSpPr>
            <a:spLocks noGrp="1"/>
          </p:cNvSpPr>
          <p:nvPr>
            <p:ph type="sldNum" sz="quarter" idx="12"/>
          </p:nvPr>
        </p:nvSpPr>
        <p:spPr/>
        <p:txBody>
          <a:bodyPr/>
          <a:lstStyle/>
          <a:p>
            <a:fld id="{B6F15528-21DE-4FAA-801E-634DDDAF4B2B}" type="slidenum">
              <a:rPr lang="en-US" smtClean="0"/>
              <a:t>309</a:t>
            </a:fld>
            <a:endParaRPr lang="en-US" dirty="0"/>
          </a:p>
        </p:txBody>
      </p:sp>
      <p:sp>
        <p:nvSpPr>
          <p:cNvPr id="13" name="灯片编号占位符 8">
            <a:extLst>
              <a:ext uri="{FF2B5EF4-FFF2-40B4-BE49-F238E27FC236}">
                <a16:creationId xmlns:a16="http://schemas.microsoft.com/office/drawing/2014/main" id="{95C1893B-E817-41AC-BA47-8B5C232C7282}"/>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309</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 calcmode="lin" valueType="num">
                                      <p:cBhvr additive="base">
                                        <p:cTn id="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51"/>
                                        </p:tgtEl>
                                        <p:attrNameLst>
                                          <p:attrName>style.visibility</p:attrName>
                                        </p:attrNameLst>
                                      </p:cBhvr>
                                      <p:to>
                                        <p:strVal val="visible"/>
                                      </p:to>
                                    </p:set>
                                    <p:anim calcmode="lin" valueType="num">
                                      <p:cBhvr additive="base">
                                        <p:cTn id="11" dur="500" fill="hold"/>
                                        <p:tgtEl>
                                          <p:spTgt spid="2051"/>
                                        </p:tgtEl>
                                        <p:attrNameLst>
                                          <p:attrName>ppt_x</p:attrName>
                                        </p:attrNameLst>
                                      </p:cBhvr>
                                      <p:tavLst>
                                        <p:tav tm="0">
                                          <p:val>
                                            <p:strVal val="#ppt_x"/>
                                          </p:val>
                                        </p:tav>
                                        <p:tav tm="100000">
                                          <p:val>
                                            <p:strVal val="#ppt_x"/>
                                          </p:val>
                                        </p:tav>
                                      </p:tavLst>
                                    </p:anim>
                                    <p:anim calcmode="lin" valueType="num">
                                      <p:cBhvr additive="base">
                                        <p:cTn id="12"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688975" y="1377029"/>
            <a:ext cx="2667000" cy="5447863"/>
          </a:xfrm>
        </p:spPr>
        <p:txBody>
          <a:bodyPr>
            <a:normAutofit/>
          </a:bodyPr>
          <a:lstStyle/>
          <a:p>
            <a:pPr marL="0" indent="0">
              <a:buNone/>
            </a:pPr>
            <a:r>
              <a:rPr lang="en-US" altLang="zh-CN" dirty="0">
                <a:solidFill>
                  <a:schemeClr val="tx1"/>
                </a:solidFill>
              </a:rPr>
              <a:t>       </a:t>
            </a:r>
            <a:r>
              <a:rPr lang="zh-CN" altLang="zh-CN" dirty="0">
                <a:solidFill>
                  <a:schemeClr val="tx1"/>
                </a:solidFill>
              </a:rPr>
              <a:t>原型模型，一般开始于沟通，在客户定义了相关软件的一些基本任务时，并没详细的定义功能和特性需求，或者开发人员可能对算法的效率、人机交互的模式没有较大把握的时候采用的一种模型，多用于给客户演示软件的开发效果。</a:t>
            </a:r>
            <a:endParaRPr lang="zh-CN" altLang="en-US" dirty="0">
              <a:solidFill>
                <a:schemeClr val="tx1"/>
              </a:solidFill>
            </a:endParaRPr>
          </a:p>
        </p:txBody>
      </p:sp>
      <p:sp>
        <p:nvSpPr>
          <p:cNvPr id="10" name="矩形 9"/>
          <p:cNvSpPr/>
          <p:nvPr/>
        </p:nvSpPr>
        <p:spPr>
          <a:xfrm>
            <a:off x="3736975" y="838993"/>
            <a:ext cx="8458200" cy="60205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标题 1"/>
          <p:cNvSpPr>
            <a:spLocks noGrp="1"/>
          </p:cNvSpPr>
          <p:nvPr>
            <p:ph type="title"/>
          </p:nvPr>
        </p:nvSpPr>
        <p:spPr>
          <a:xfrm>
            <a:off x="774700" y="362744"/>
            <a:ext cx="6581775" cy="400050"/>
          </a:xfrm>
        </p:spPr>
        <p:txBody>
          <a:bodyPr/>
          <a:lstStyle/>
          <a:p>
            <a:r>
              <a:rPr lang="en-US" altLang="zh-CN" dirty="0"/>
              <a:t>1.2.2 </a:t>
            </a:r>
            <a:r>
              <a:rPr lang="zh-CN" altLang="en-US" dirty="0"/>
              <a:t>软件开发模型</a:t>
            </a:r>
          </a:p>
        </p:txBody>
      </p:sp>
      <p:sp>
        <p:nvSpPr>
          <p:cNvPr id="2"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6" name="对象 5"/>
          <p:cNvGraphicFramePr>
            <a:graphicFrameLocks noChangeAspect="1"/>
          </p:cNvGraphicFramePr>
          <p:nvPr/>
        </p:nvGraphicFramePr>
        <p:xfrm>
          <a:off x="5718175" y="1372394"/>
          <a:ext cx="4572000" cy="4218292"/>
        </p:xfrm>
        <a:graphic>
          <a:graphicData uri="http://schemas.openxmlformats.org/presentationml/2006/ole">
            <mc:AlternateContent xmlns:mc="http://schemas.openxmlformats.org/markup-compatibility/2006">
              <mc:Choice xmlns:v="urn:schemas-microsoft-com:vml" Requires="v">
                <p:oleObj spid="_x0000_s9450" name="Visio" r:id="rId3" imgW="5016500" imgH="4622800" progId="Visio.Drawing.11">
                  <p:embed/>
                </p:oleObj>
              </mc:Choice>
              <mc:Fallback>
                <p:oleObj name="Visio" r:id="rId3" imgW="5016500" imgH="462280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8175" y="1372394"/>
                        <a:ext cx="4572000" cy="4218292"/>
                      </a:xfrm>
                      <a:prstGeom prst="rect">
                        <a:avLst/>
                      </a:prstGeom>
                      <a:noFill/>
                    </p:spPr>
                  </p:pic>
                </p:oleObj>
              </mc:Fallback>
            </mc:AlternateContent>
          </a:graphicData>
        </a:graphic>
      </p:graphicFrame>
      <p:sp>
        <p:nvSpPr>
          <p:cNvPr id="7" name="矩形 6"/>
          <p:cNvSpPr/>
          <p:nvPr/>
        </p:nvSpPr>
        <p:spPr>
          <a:xfrm>
            <a:off x="7089775" y="6001484"/>
            <a:ext cx="2050561" cy="400110"/>
          </a:xfrm>
          <a:prstGeom prst="rect">
            <a:avLst/>
          </a:prstGeom>
        </p:spPr>
        <p:txBody>
          <a:bodyPr wrap="none">
            <a:spAutoFit/>
          </a:bodyPr>
          <a:lstStyle/>
          <a:p>
            <a:r>
              <a:rPr lang="zh-CN" altLang="zh-CN" sz="2000" dirty="0"/>
              <a:t>图</a:t>
            </a:r>
            <a:r>
              <a:rPr lang="en-US" altLang="zh-CN" sz="2000" dirty="0"/>
              <a:t>1-10 </a:t>
            </a:r>
            <a:r>
              <a:rPr lang="zh-CN" altLang="zh-CN" sz="2000" dirty="0"/>
              <a:t>原型模型</a:t>
            </a:r>
            <a:endParaRPr lang="zh-CN" altLang="en-US" sz="2000" dirty="0"/>
          </a:p>
        </p:txBody>
      </p:sp>
      <p:sp>
        <p:nvSpPr>
          <p:cNvPr id="8" name="灯片编号占位符 7">
            <a:extLst>
              <a:ext uri="{FF2B5EF4-FFF2-40B4-BE49-F238E27FC236}">
                <a16:creationId xmlns:a16="http://schemas.microsoft.com/office/drawing/2014/main" id="{3B2164E1-890A-45F3-B3D5-816C7458F931}"/>
              </a:ext>
            </a:extLst>
          </p:cNvPr>
          <p:cNvSpPr>
            <a:spLocks noGrp="1"/>
          </p:cNvSpPr>
          <p:nvPr>
            <p:ph type="sldNum" sz="quarter" idx="12"/>
          </p:nvPr>
        </p:nvSpPr>
        <p:spPr/>
        <p:txBody>
          <a:bodyPr/>
          <a:lstStyle/>
          <a:p>
            <a:fld id="{B6F15528-21DE-4FAA-801E-634DDDAF4B2B}" type="slidenum">
              <a:rPr lang="en-US" smtClean="0"/>
              <a:t>31</a:t>
            </a:fld>
            <a:endParaRPr lang="en-US" dirty="0"/>
          </a:p>
        </p:txBody>
      </p:sp>
      <p:sp>
        <p:nvSpPr>
          <p:cNvPr id="11" name="灯片编号占位符 8">
            <a:extLst>
              <a:ext uri="{FF2B5EF4-FFF2-40B4-BE49-F238E27FC236}">
                <a16:creationId xmlns:a16="http://schemas.microsoft.com/office/drawing/2014/main" id="{7997BB17-C9F9-48B8-BBA3-E759E56B7A71}"/>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31</a:t>
            </a:fld>
            <a:endParaRPr kumimoji="0" lang="en-US" altLang="zh-CN" sz="1800">
              <a:latin typeface="Times New Roman" panose="02020603050405020304" pitchFamily="18"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4.1.2  </a:t>
            </a:r>
            <a:r>
              <a:rPr lang="zh-CN" altLang="en-US" b="1" dirty="0"/>
              <a:t>层次分析法</a:t>
            </a:r>
            <a:endParaRPr lang="zh-CN" altLang="en-US" dirty="0"/>
          </a:p>
        </p:txBody>
      </p:sp>
      <p:sp>
        <p:nvSpPr>
          <p:cNvPr id="12" name="Text Box 8"/>
          <p:cNvSpPr txBox="1">
            <a:spLocks noChangeArrowheads="1"/>
          </p:cNvSpPr>
          <p:nvPr/>
        </p:nvSpPr>
        <p:spPr bwMode="auto">
          <a:xfrm>
            <a:off x="841375" y="1829594"/>
            <a:ext cx="10591800" cy="1134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en-US" altLang="zh-CN" dirty="0"/>
              <a:t>       </a:t>
            </a:r>
            <a:r>
              <a:rPr lang="zh-CN" altLang="zh-CN" dirty="0"/>
              <a:t>随机一致性指标</a:t>
            </a:r>
            <a:r>
              <a:rPr lang="en-US" altLang="zh-CN" dirty="0"/>
              <a:t>RI</a:t>
            </a:r>
            <a:r>
              <a:rPr lang="zh-CN" altLang="zh-CN" dirty="0"/>
              <a:t>和判断矩阵的阶数有关，一般情况下，矩阵阶数越大，则出现一致性随机偏离的可能性也越大</a:t>
            </a:r>
            <a:endParaRPr lang="zh-CN" altLang="en-US" dirty="0"/>
          </a:p>
        </p:txBody>
      </p:sp>
      <p:sp>
        <p:nvSpPr>
          <p:cNvPr id="23" name="矩形 22"/>
          <p:cNvSpPr/>
          <p:nvPr/>
        </p:nvSpPr>
        <p:spPr>
          <a:xfrm>
            <a:off x="-15422" y="6346498"/>
            <a:ext cx="12213772" cy="5130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0058" y="3367877"/>
            <a:ext cx="12216671" cy="45719"/>
          </a:xfrm>
          <a:prstGeom prst="rect">
            <a:avLst/>
          </a:prstGeom>
          <a:solidFill>
            <a:schemeClr val="accent6">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内容占位符 4"/>
          <p:cNvSpPr txBox="1"/>
          <p:nvPr/>
        </p:nvSpPr>
        <p:spPr>
          <a:xfrm>
            <a:off x="-24130" y="3124994"/>
            <a:ext cx="6708775" cy="464458"/>
          </a:xfrm>
          <a:prstGeom prst="rect">
            <a:avLst/>
          </a:prstGeom>
          <a:solidFill>
            <a:schemeClr val="accent6"/>
          </a:solidFill>
        </p:spPr>
        <p:txBody>
          <a:bodyPr>
            <a:norm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None/>
            </a:pPr>
            <a:r>
              <a:rPr lang="zh-CN" altLang="en-US" b="1" dirty="0">
                <a:solidFill>
                  <a:schemeClr val="bg1"/>
                </a:solidFill>
              </a:rPr>
              <a:t>               表</a:t>
            </a:r>
            <a:r>
              <a:rPr lang="en-US" altLang="zh-CN" b="1" dirty="0">
                <a:solidFill>
                  <a:schemeClr val="bg1"/>
                </a:solidFill>
              </a:rPr>
              <a:t>4-8 </a:t>
            </a:r>
            <a:r>
              <a:rPr lang="zh-CN" altLang="en-US" b="1" dirty="0">
                <a:solidFill>
                  <a:schemeClr val="bg1"/>
                </a:solidFill>
              </a:rPr>
              <a:t>平均随机一致性指标</a:t>
            </a:r>
            <a:r>
              <a:rPr lang="en-US" altLang="zh-CN" b="1" dirty="0">
                <a:solidFill>
                  <a:schemeClr val="bg1"/>
                </a:solidFill>
              </a:rPr>
              <a:t>RI</a:t>
            </a:r>
            <a:r>
              <a:rPr lang="zh-CN" altLang="en-US" b="1" dirty="0">
                <a:solidFill>
                  <a:schemeClr val="bg1"/>
                </a:solidFill>
              </a:rPr>
              <a:t>标准值</a:t>
            </a:r>
          </a:p>
        </p:txBody>
      </p:sp>
      <p:sp>
        <p:nvSpPr>
          <p:cNvPr id="32" name="内容占位符 2"/>
          <p:cNvSpPr>
            <a:spLocks noGrp="1"/>
          </p:cNvSpPr>
          <p:nvPr>
            <p:ph idx="1"/>
          </p:nvPr>
        </p:nvSpPr>
        <p:spPr>
          <a:xfrm>
            <a:off x="609918" y="1067594"/>
            <a:ext cx="10978515" cy="685799"/>
          </a:xfrm>
        </p:spPr>
        <p:txBody>
          <a:bodyPr>
            <a:normAutofit/>
          </a:bodyPr>
          <a:lstStyle/>
          <a:p>
            <a:pPr marL="0" indent="0">
              <a:buNone/>
            </a:pPr>
            <a:r>
              <a:rPr lang="zh-CN" altLang="en-US" sz="2400" b="1" dirty="0"/>
              <a:t>④</a:t>
            </a:r>
            <a:r>
              <a:rPr lang="zh-CN" altLang="zh-CN" sz="2400" b="1" dirty="0"/>
              <a:t>进行一致性检验</a:t>
            </a:r>
            <a:endParaRPr lang="zh-CN" altLang="en-US" sz="2400" b="1"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374" y="4115594"/>
            <a:ext cx="10693651"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a:extLst>
              <a:ext uri="{FF2B5EF4-FFF2-40B4-BE49-F238E27FC236}">
                <a16:creationId xmlns:a16="http://schemas.microsoft.com/office/drawing/2014/main" id="{C54894FF-F1C2-4510-B0AD-2C372B9EA9B6}"/>
              </a:ext>
            </a:extLst>
          </p:cNvPr>
          <p:cNvSpPr>
            <a:spLocks noGrp="1"/>
          </p:cNvSpPr>
          <p:nvPr>
            <p:ph type="sldNum" sz="quarter" idx="12"/>
          </p:nvPr>
        </p:nvSpPr>
        <p:spPr/>
        <p:txBody>
          <a:bodyPr/>
          <a:lstStyle/>
          <a:p>
            <a:fld id="{B6F15528-21DE-4FAA-801E-634DDDAF4B2B}" type="slidenum">
              <a:rPr lang="en-US" smtClean="0"/>
              <a:t>310</a:t>
            </a:fld>
            <a:endParaRPr lang="en-US" dirty="0"/>
          </a:p>
        </p:txBody>
      </p:sp>
      <p:sp>
        <p:nvSpPr>
          <p:cNvPr id="10" name="灯片编号占位符 8">
            <a:extLst>
              <a:ext uri="{FF2B5EF4-FFF2-40B4-BE49-F238E27FC236}">
                <a16:creationId xmlns:a16="http://schemas.microsoft.com/office/drawing/2014/main" id="{F8242DEE-B455-4EB7-ACAB-09BA70727607}"/>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310</a:t>
            </a:fld>
            <a:endParaRPr kumimoji="0" lang="en-US" altLang="zh-CN" sz="1800" dirty="0">
              <a:latin typeface="Times New Roman" panose="02020603050405020304" pitchFamily="18" charset="0"/>
            </a:endParaRP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74699" y="352424"/>
            <a:ext cx="6238875" cy="429419"/>
          </a:xfrm>
        </p:spPr>
        <p:txBody>
          <a:bodyPr/>
          <a:lstStyle/>
          <a:p>
            <a:r>
              <a:rPr lang="en-US" altLang="zh-CN" b="1" dirty="0"/>
              <a:t>4.1.2  </a:t>
            </a:r>
            <a:r>
              <a:rPr lang="zh-CN" altLang="en-US" b="1" dirty="0"/>
              <a:t>层次分析法</a:t>
            </a:r>
            <a:endParaRPr lang="zh-CN" altLang="en-US" dirty="0"/>
          </a:p>
        </p:txBody>
      </p:sp>
      <p:cxnSp>
        <p:nvCxnSpPr>
          <p:cNvPr id="16" name="直接连接符 15"/>
          <p:cNvCxnSpPr/>
          <p:nvPr/>
        </p:nvCxnSpPr>
        <p:spPr>
          <a:xfrm>
            <a:off x="1146175" y="838994"/>
            <a:ext cx="1" cy="6020594"/>
          </a:xfrm>
          <a:prstGeom prst="line">
            <a:avLst/>
          </a:prstGeom>
          <a:noFill/>
          <a:ln w="38100" cap="flat" cmpd="sng" algn="ctr">
            <a:solidFill>
              <a:schemeClr val="bg1">
                <a:lumMod val="50000"/>
              </a:schemeClr>
            </a:solidFill>
            <a:prstDash val="solid"/>
            <a:miter lim="800000"/>
          </a:ln>
          <a:effectLst/>
        </p:spPr>
      </p:cxnSp>
      <p:sp>
        <p:nvSpPr>
          <p:cNvPr id="28" name="内容占位符 4"/>
          <p:cNvSpPr txBox="1"/>
          <p:nvPr/>
        </p:nvSpPr>
        <p:spPr>
          <a:xfrm>
            <a:off x="149" y="1753394"/>
            <a:ext cx="12209087" cy="45719"/>
          </a:xfrm>
          <a:prstGeom prst="rect">
            <a:avLst/>
          </a:prstGeom>
          <a:solidFill>
            <a:srgbClr val="74B836"/>
          </a:solidFill>
        </p:spPr>
        <p:txBody>
          <a:bodyPr>
            <a:normAutofit fontScale="25000" lnSpcReduction="20000"/>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None/>
            </a:pPr>
            <a:endParaRPr lang="zh-CN" altLang="en-US" b="1" dirty="0">
              <a:solidFill>
                <a:schemeClr val="bg1"/>
              </a:solidFill>
            </a:endParaRPr>
          </a:p>
        </p:txBody>
      </p:sp>
      <p:cxnSp>
        <p:nvCxnSpPr>
          <p:cNvPr id="35" name="直接连接符 34"/>
          <p:cNvCxnSpPr/>
          <p:nvPr/>
        </p:nvCxnSpPr>
        <p:spPr>
          <a:xfrm>
            <a:off x="11052175" y="811101"/>
            <a:ext cx="1" cy="6020594"/>
          </a:xfrm>
          <a:prstGeom prst="line">
            <a:avLst/>
          </a:prstGeom>
          <a:noFill/>
          <a:ln w="38100" cap="flat" cmpd="sng" algn="ctr">
            <a:solidFill>
              <a:schemeClr val="bg1">
                <a:lumMod val="50000"/>
              </a:schemeClr>
            </a:solidFill>
            <a:prstDash val="solid"/>
            <a:miter lim="800000"/>
          </a:ln>
          <a:effectLst/>
        </p:spPr>
      </p:cxnSp>
      <mc:AlternateContent xmlns:mc="http://schemas.openxmlformats.org/markup-compatibility/2006" xmlns:a14="http://schemas.microsoft.com/office/drawing/2010/main">
        <mc:Choice Requires="a14">
          <p:sp>
            <p:nvSpPr>
              <p:cNvPr id="36" name="Rectangle 3"/>
              <p:cNvSpPr txBox="1">
                <a:spLocks noChangeArrowheads="1"/>
              </p:cNvSpPr>
              <p:nvPr/>
            </p:nvSpPr>
            <p:spPr>
              <a:xfrm>
                <a:off x="1679575" y="2285501"/>
                <a:ext cx="9143999" cy="3811293"/>
              </a:xfrm>
              <a:prstGeom prst="rect">
                <a:avLst/>
              </a:prstGeom>
            </p:spPr>
            <p:txBody>
              <a:bodyPr vert="horz" lIns="121917" tIns="60958" rIns="121917" bIns="60958" rtlCol="0">
                <a:noAutofit/>
              </a:bodyPr>
              <a:lstStyle>
                <a:lvl1pPr marL="457200" indent="-457200" algn="l" defTabSz="1219835" rtl="0" eaLnBrk="1" latinLnBrk="0" hangingPunct="1">
                  <a:lnSpc>
                    <a:spcPct val="12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None/>
                </a:pPr>
                <a:r>
                  <a:rPr lang="en-US" altLang="zh-CN" sz="2400" dirty="0">
                    <a:solidFill>
                      <a:schemeClr val="tx1"/>
                    </a:solidFill>
                  </a:rPr>
                  <a:t>       </a:t>
                </a:r>
                <a:r>
                  <a:rPr lang="zh-CN" altLang="en-US" sz="2400" dirty="0">
                    <a:solidFill>
                      <a:schemeClr val="tx1"/>
                    </a:solidFill>
                  </a:rPr>
                  <a:t>考</a:t>
                </a:r>
                <a:r>
                  <a:rPr lang="zh-CN" altLang="zh-CN" sz="2400" dirty="0">
                    <a:solidFill>
                      <a:schemeClr val="tx1"/>
                    </a:solidFill>
                  </a:rPr>
                  <a:t>虑到一致性的偏离可能是由于随机原因造成的，因此在检验</a:t>
                </a:r>
                <a:r>
                  <a:rPr lang="zh-CN" altLang="en-US" sz="2400" dirty="0">
                    <a:solidFill>
                      <a:schemeClr val="tx1"/>
                    </a:solidFill>
                  </a:rPr>
                  <a:t>判断矩阵</a:t>
                </a:r>
                <a:r>
                  <a:rPr lang="zh-CN" altLang="zh-CN" sz="2400" dirty="0">
                    <a:solidFill>
                      <a:schemeClr val="tx1"/>
                    </a:solidFill>
                  </a:rPr>
                  <a:t>是否具有满意的一致性时，还需将</a:t>
                </a:r>
                <a14:m>
                  <m:oMath xmlns:m="http://schemas.openxmlformats.org/officeDocument/2006/math">
                    <m:r>
                      <m:rPr>
                        <m:sty m:val="p"/>
                      </m:rPr>
                      <a:rPr lang="en-US" altLang="zh-CN" sz="2400">
                        <a:solidFill>
                          <a:schemeClr val="tx1"/>
                        </a:solidFill>
                        <a:latin typeface="Cambria Math" panose="02040503050406030204"/>
                      </a:rPr>
                      <m:t>CI</m:t>
                    </m:r>
                  </m:oMath>
                </a14:m>
                <a:r>
                  <a:rPr lang="zh-CN" altLang="zh-CN" sz="2400" dirty="0">
                    <a:solidFill>
                      <a:schemeClr val="tx1"/>
                    </a:solidFill>
                  </a:rPr>
                  <a:t>和随机一致性指标</a:t>
                </a:r>
                <a14:m>
                  <m:oMath xmlns:m="http://schemas.openxmlformats.org/officeDocument/2006/math">
                    <m:r>
                      <m:rPr>
                        <m:sty m:val="p"/>
                      </m:rPr>
                      <a:rPr lang="en-US" altLang="zh-CN" sz="2400">
                        <a:solidFill>
                          <a:schemeClr val="tx1"/>
                        </a:solidFill>
                        <a:latin typeface="Cambria Math" panose="02040503050406030204"/>
                      </a:rPr>
                      <m:t>RI</m:t>
                    </m:r>
                  </m:oMath>
                </a14:m>
                <a:r>
                  <a:rPr lang="zh-CN" altLang="zh-CN" sz="2400" dirty="0">
                    <a:solidFill>
                      <a:schemeClr val="tx1"/>
                    </a:solidFill>
                  </a:rPr>
                  <a:t>进行比较，得出检验系数</a:t>
                </a:r>
                <a14:m>
                  <m:oMath xmlns:m="http://schemas.openxmlformats.org/officeDocument/2006/math">
                    <m:r>
                      <m:rPr>
                        <m:sty m:val="p"/>
                      </m:rPr>
                      <a:rPr lang="en-US" altLang="zh-CN" sz="2400">
                        <a:solidFill>
                          <a:schemeClr val="tx1"/>
                        </a:solidFill>
                        <a:latin typeface="Cambria Math" panose="02040503050406030204"/>
                      </a:rPr>
                      <m:t>CR</m:t>
                    </m:r>
                  </m:oMath>
                </a14:m>
                <a:r>
                  <a:rPr lang="zh-CN" altLang="zh-CN" sz="2400" dirty="0">
                    <a:solidFill>
                      <a:schemeClr val="tx1"/>
                    </a:solidFill>
                  </a:rPr>
                  <a:t>，计算公式如式</a:t>
                </a:r>
                <a:r>
                  <a:rPr lang="en-US" altLang="zh-CN" sz="2400" dirty="0">
                    <a:solidFill>
                      <a:schemeClr val="tx1"/>
                    </a:solidFill>
                  </a:rPr>
                  <a:t>4.6</a:t>
                </a:r>
                <a:r>
                  <a:rPr lang="zh-CN" altLang="zh-CN" sz="2400" dirty="0">
                    <a:solidFill>
                      <a:schemeClr val="tx1"/>
                    </a:solidFill>
                  </a:rPr>
                  <a:t>所示：</a:t>
                </a:r>
              </a:p>
              <a:p>
                <a:pPr marL="0" indent="0" latinLnBrk="1">
                  <a:buNone/>
                </a:pPr>
                <a:r>
                  <a:rPr lang="en-US" altLang="zh-CN" sz="2400" dirty="0">
                    <a:solidFill>
                      <a:schemeClr val="tx1"/>
                    </a:solidFill>
                  </a:rPr>
                  <a:t>                      </a:t>
                </a:r>
                <a14:m>
                  <m:oMath xmlns:m="http://schemas.openxmlformats.org/officeDocument/2006/math">
                    <m:r>
                      <m:rPr>
                        <m:sty m:val="p"/>
                      </m:rPr>
                      <a:rPr lang="en-US" altLang="zh-CN" sz="2400">
                        <a:solidFill>
                          <a:schemeClr val="tx1"/>
                        </a:solidFill>
                        <a:latin typeface="Cambria Math" panose="02040503050406030204"/>
                      </a:rPr>
                      <m:t>CR</m:t>
                    </m:r>
                    <m:r>
                      <a:rPr lang="en-US" altLang="zh-CN" sz="2400">
                        <a:solidFill>
                          <a:schemeClr val="tx1"/>
                        </a:solidFill>
                        <a:latin typeface="Cambria Math" panose="02040503050406030204"/>
                      </a:rPr>
                      <m:t>=</m:t>
                    </m:r>
                    <m:f>
                      <m:fPr>
                        <m:ctrlPr>
                          <a:rPr lang="zh-CN" altLang="zh-CN" sz="2400" i="1">
                            <a:solidFill>
                              <a:schemeClr val="tx1"/>
                            </a:solidFill>
                            <a:latin typeface="Cambria Math" panose="02040503050406030204" pitchFamily="18" charset="0"/>
                          </a:rPr>
                        </m:ctrlPr>
                      </m:fPr>
                      <m:num>
                        <m:r>
                          <a:rPr lang="en-US" altLang="zh-CN" sz="2400" i="1">
                            <a:solidFill>
                              <a:schemeClr val="tx1"/>
                            </a:solidFill>
                            <a:latin typeface="Cambria Math" panose="02040503050406030204"/>
                          </a:rPr>
                          <m:t>𝐶𝐼</m:t>
                        </m:r>
                      </m:num>
                      <m:den>
                        <m:r>
                          <a:rPr lang="en-US" altLang="zh-CN" sz="2400" i="1">
                            <a:solidFill>
                              <a:schemeClr val="tx1"/>
                            </a:solidFill>
                            <a:latin typeface="Cambria Math" panose="02040503050406030204"/>
                          </a:rPr>
                          <m:t>𝑅𝐼</m:t>
                        </m:r>
                      </m:den>
                    </m:f>
                    <m:r>
                      <a:rPr lang="en-US" altLang="zh-CN" sz="2400">
                        <a:solidFill>
                          <a:schemeClr val="tx1"/>
                        </a:solidFill>
                        <a:latin typeface="Cambria Math" panose="02040503050406030204"/>
                      </a:rPr>
                      <m:t>    </m:t>
                    </m:r>
                  </m:oMath>
                </a14:m>
                <a:r>
                  <a:rPr lang="en-US" altLang="zh-CN" sz="2400" dirty="0">
                    <a:solidFill>
                      <a:schemeClr val="tx1"/>
                    </a:solidFill>
                  </a:rPr>
                  <a:t>			(4. 6)</a:t>
                </a:r>
                <a:endParaRPr lang="zh-CN" altLang="zh-CN" sz="2400" dirty="0">
                  <a:solidFill>
                    <a:schemeClr val="tx1"/>
                  </a:solidFill>
                </a:endParaRPr>
              </a:p>
              <a:p>
                <a:pPr marL="0" indent="0">
                  <a:buNone/>
                </a:pPr>
                <a:r>
                  <a:rPr lang="en-US" altLang="zh-CN" sz="2400" dirty="0">
                    <a:solidFill>
                      <a:schemeClr val="tx1"/>
                    </a:solidFill>
                  </a:rPr>
                  <a:t>       </a:t>
                </a:r>
                <a:r>
                  <a:rPr lang="zh-CN" altLang="zh-CN" sz="2400" dirty="0">
                    <a:solidFill>
                      <a:schemeClr val="tx1"/>
                    </a:solidFill>
                  </a:rPr>
                  <a:t>一般，如果</a:t>
                </a:r>
                <a14:m>
                  <m:oMath xmlns:m="http://schemas.openxmlformats.org/officeDocument/2006/math">
                    <m:r>
                      <m:rPr>
                        <m:sty m:val="p"/>
                      </m:rPr>
                      <a:rPr lang="en-US" altLang="zh-CN" sz="2400">
                        <a:solidFill>
                          <a:schemeClr val="tx1"/>
                        </a:solidFill>
                        <a:latin typeface="Cambria Math" panose="02040503050406030204"/>
                      </a:rPr>
                      <m:t>CR</m:t>
                    </m:r>
                    <m:r>
                      <a:rPr lang="en-US" altLang="zh-CN" sz="2400">
                        <a:solidFill>
                          <a:schemeClr val="tx1"/>
                        </a:solidFill>
                        <a:latin typeface="Cambria Math" panose="02040503050406030204"/>
                      </a:rPr>
                      <m:t>&lt;0.1</m:t>
                    </m:r>
                  </m:oMath>
                </a14:m>
                <a:r>
                  <a:rPr lang="en-US" altLang="zh-CN" sz="2400" dirty="0">
                    <a:solidFill>
                      <a:schemeClr val="tx1"/>
                    </a:solidFill>
                  </a:rPr>
                  <a:t> </a:t>
                </a:r>
                <a:r>
                  <a:rPr lang="zh-CN" altLang="zh-CN" sz="2400" dirty="0">
                    <a:solidFill>
                      <a:schemeClr val="tx1"/>
                    </a:solidFill>
                  </a:rPr>
                  <a:t>，则认为该判断矩阵通过一致性检验，称为该层次单排序具有满意一致性，否则就不具有满意一致性，需要对矩阵进行重新调整。</a:t>
                </a:r>
                <a:endParaRPr lang="zh-CN" altLang="en-US" sz="2400" dirty="0">
                  <a:solidFill>
                    <a:schemeClr val="tx1"/>
                  </a:solidFill>
                </a:endParaRPr>
              </a:p>
            </p:txBody>
          </p:sp>
        </mc:Choice>
        <mc:Fallback xmlns="">
          <p:sp>
            <p:nvSpPr>
              <p:cNvPr id="36" name="Rectangle 3"/>
              <p:cNvSpPr txBox="1">
                <a:spLocks noRot="1" noChangeAspect="1" noMove="1" noResize="1" noEditPoints="1" noAdjustHandles="1" noChangeArrowheads="1" noChangeShapeType="1" noTextEdit="1"/>
              </p:cNvSpPr>
              <p:nvPr/>
            </p:nvSpPr>
            <p:spPr>
              <a:xfrm>
                <a:off x="1679575" y="2285501"/>
                <a:ext cx="9143999" cy="3811293"/>
              </a:xfrm>
              <a:prstGeom prst="rect">
                <a:avLst/>
              </a:prstGeom>
              <a:blipFill rotWithShape="1">
                <a:blip r:embed="rId2"/>
                <a:stretch>
                  <a:fillRect t="-4" r="7" b="4"/>
                </a:stretch>
              </a:blipFill>
            </p:spPr>
            <p:txBody>
              <a:bodyPr/>
              <a:lstStyle/>
              <a:p>
                <a:r>
                  <a:rPr lang="zh-CN" altLang="en-US">
                    <a:noFill/>
                  </a:rPr>
                  <a:t> </a:t>
                </a:r>
              </a:p>
            </p:txBody>
          </p:sp>
        </mc:Fallback>
      </mc:AlternateContent>
      <p:sp>
        <p:nvSpPr>
          <p:cNvPr id="37" name="矩形 36"/>
          <p:cNvSpPr/>
          <p:nvPr/>
        </p:nvSpPr>
        <p:spPr>
          <a:xfrm>
            <a:off x="0" y="5791994"/>
            <a:ext cx="12209236" cy="106759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flipH="1">
            <a:off x="8461375" y="983857"/>
            <a:ext cx="3229725" cy="1301644"/>
            <a:chOff x="-8805" y="5407865"/>
            <a:chExt cx="3213509" cy="1301644"/>
          </a:xfrm>
        </p:grpSpPr>
        <p:sp>
          <p:nvSpPr>
            <p:cNvPr id="39" name="矩形 38"/>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内容占位符 2"/>
          <p:cNvSpPr>
            <a:spLocks noGrp="1"/>
          </p:cNvSpPr>
          <p:nvPr>
            <p:ph idx="1"/>
          </p:nvPr>
        </p:nvSpPr>
        <p:spPr>
          <a:xfrm>
            <a:off x="1679575" y="1067594"/>
            <a:ext cx="9908858" cy="685799"/>
          </a:xfrm>
        </p:spPr>
        <p:txBody>
          <a:bodyPr>
            <a:normAutofit/>
          </a:bodyPr>
          <a:lstStyle/>
          <a:p>
            <a:pPr marL="0" indent="0">
              <a:buNone/>
            </a:pPr>
            <a:r>
              <a:rPr lang="zh-CN" altLang="en-US" sz="2400" b="1" dirty="0"/>
              <a:t>④</a:t>
            </a:r>
            <a:r>
              <a:rPr lang="zh-CN" altLang="zh-CN" sz="2400" b="1" dirty="0"/>
              <a:t>进行一致性检验</a:t>
            </a:r>
            <a:endParaRPr lang="zh-CN" altLang="en-US" sz="2400" b="1" dirty="0"/>
          </a:p>
        </p:txBody>
      </p:sp>
      <p:sp>
        <p:nvSpPr>
          <p:cNvPr id="3" name="灯片编号占位符 2">
            <a:extLst>
              <a:ext uri="{FF2B5EF4-FFF2-40B4-BE49-F238E27FC236}">
                <a16:creationId xmlns:a16="http://schemas.microsoft.com/office/drawing/2014/main" id="{BBD0E769-1943-4515-8926-BD4A18BF1005}"/>
              </a:ext>
            </a:extLst>
          </p:cNvPr>
          <p:cNvSpPr>
            <a:spLocks noGrp="1"/>
          </p:cNvSpPr>
          <p:nvPr>
            <p:ph type="sldNum" sz="quarter" idx="12"/>
          </p:nvPr>
        </p:nvSpPr>
        <p:spPr/>
        <p:txBody>
          <a:bodyPr/>
          <a:lstStyle/>
          <a:p>
            <a:fld id="{B6F15528-21DE-4FAA-801E-634DDDAF4B2B}" type="slidenum">
              <a:rPr lang="en-US" smtClean="0"/>
              <a:t>311</a:t>
            </a:fld>
            <a:endParaRPr lang="en-US" dirty="0"/>
          </a:p>
        </p:txBody>
      </p:sp>
      <p:sp>
        <p:nvSpPr>
          <p:cNvPr id="20" name="灯片编号占位符 8">
            <a:extLst>
              <a:ext uri="{FF2B5EF4-FFF2-40B4-BE49-F238E27FC236}">
                <a16:creationId xmlns:a16="http://schemas.microsoft.com/office/drawing/2014/main" id="{6C956F2F-6541-4EDA-8179-2AC049EAA6AD}"/>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311</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4.1.2  </a:t>
            </a:r>
            <a:r>
              <a:rPr lang="zh-CN" altLang="en-US" b="1" dirty="0"/>
              <a:t>层次分析法</a:t>
            </a:r>
            <a:endParaRPr lang="zh-CN" altLang="en-US" dirty="0"/>
          </a:p>
        </p:txBody>
      </p:sp>
      <p:sp>
        <p:nvSpPr>
          <p:cNvPr id="3" name="内容占位符 2"/>
          <p:cNvSpPr>
            <a:spLocks noGrp="1"/>
          </p:cNvSpPr>
          <p:nvPr>
            <p:ph idx="1"/>
          </p:nvPr>
        </p:nvSpPr>
        <p:spPr>
          <a:xfrm>
            <a:off x="612775" y="1296195"/>
            <a:ext cx="10978515" cy="761999"/>
          </a:xfrm>
        </p:spPr>
        <p:txBody>
          <a:bodyPr>
            <a:normAutofit/>
          </a:bodyPr>
          <a:lstStyle/>
          <a:p>
            <a:pPr marL="0" indent="0">
              <a:lnSpc>
                <a:spcPct val="150000"/>
              </a:lnSpc>
              <a:buNone/>
            </a:pPr>
            <a:r>
              <a:rPr lang="zh-CN" altLang="zh-CN" sz="2400" dirty="0"/>
              <a:t>【</a:t>
            </a:r>
            <a:r>
              <a:rPr lang="zh-CN" altLang="zh-CN" sz="2400" b="1" dirty="0"/>
              <a:t>例</a:t>
            </a:r>
            <a:r>
              <a:rPr lang="en-US" altLang="zh-CN" sz="2400" b="1" dirty="0"/>
              <a:t>4.3</a:t>
            </a:r>
            <a:r>
              <a:rPr lang="zh-CN" altLang="zh-CN" sz="2400" dirty="0"/>
              <a:t>】请对表</a:t>
            </a:r>
            <a:r>
              <a:rPr lang="en-US" altLang="zh-CN" sz="2400" dirty="0"/>
              <a:t>4-6</a:t>
            </a:r>
            <a:r>
              <a:rPr lang="zh-CN" altLang="zh-CN" sz="2400" dirty="0"/>
              <a:t>与表</a:t>
            </a:r>
            <a:r>
              <a:rPr lang="en-US" altLang="zh-CN" sz="2400" dirty="0"/>
              <a:t>4-7</a:t>
            </a:r>
            <a:r>
              <a:rPr lang="zh-CN" altLang="zh-CN" sz="2400" dirty="0"/>
              <a:t>所示的比较判断矩阵</a:t>
            </a:r>
            <a:r>
              <a:rPr lang="en-US" altLang="zh-CN" sz="2400" dirty="0"/>
              <a:t>A</a:t>
            </a:r>
            <a:r>
              <a:rPr lang="en-US" altLang="zh-CN" sz="2400" baseline="-25000" dirty="0"/>
              <a:t>1</a:t>
            </a:r>
            <a:r>
              <a:rPr lang="zh-CN" altLang="zh-CN" sz="2400" dirty="0"/>
              <a:t>和</a:t>
            </a:r>
            <a:r>
              <a:rPr lang="en-US" altLang="zh-CN" sz="2400" dirty="0"/>
              <a:t>A</a:t>
            </a:r>
            <a:r>
              <a:rPr lang="en-US" altLang="zh-CN" sz="2400" baseline="-25000" dirty="0"/>
              <a:t>2</a:t>
            </a:r>
            <a:r>
              <a:rPr lang="zh-CN" altLang="zh-CN" sz="2400" dirty="0"/>
              <a:t>作一致性检验。</a:t>
            </a:r>
            <a:endParaRPr lang="zh-CN" altLang="en-US" sz="2400" dirty="0"/>
          </a:p>
        </p:txBody>
      </p:sp>
      <p:sp>
        <p:nvSpPr>
          <p:cNvPr id="4" name="矩形 3"/>
          <p:cNvSpPr/>
          <p:nvPr/>
        </p:nvSpPr>
        <p:spPr>
          <a:xfrm>
            <a:off x="-10952" y="2466046"/>
            <a:ext cx="12216671" cy="45719"/>
          </a:xfrm>
          <a:prstGeom prst="rect">
            <a:avLst/>
          </a:prstGeom>
          <a:solidFill>
            <a:srgbClr val="FFC000">
              <a:alpha val="8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内容占位符 4"/>
          <p:cNvSpPr txBox="1"/>
          <p:nvPr/>
        </p:nvSpPr>
        <p:spPr>
          <a:xfrm>
            <a:off x="550838" y="2279536"/>
            <a:ext cx="4913852" cy="464458"/>
          </a:xfrm>
          <a:prstGeom prst="rect">
            <a:avLst/>
          </a:prstGeom>
          <a:solidFill>
            <a:srgbClr val="FFC000"/>
          </a:solidFill>
          <a:ln>
            <a:solidFill>
              <a:srgbClr val="FFC000"/>
            </a:solidFill>
          </a:ln>
        </p:spPr>
        <p:txBody>
          <a:bodyPr>
            <a:norm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gn="ctr">
              <a:buNone/>
            </a:pPr>
            <a:r>
              <a:rPr lang="zh-CN" altLang="en-US" b="1" dirty="0">
                <a:solidFill>
                  <a:schemeClr val="bg1"/>
                </a:solidFill>
              </a:rPr>
              <a:t>解</a:t>
            </a:r>
          </a:p>
        </p:txBody>
      </p:sp>
      <mc:AlternateContent xmlns:mc="http://schemas.openxmlformats.org/markup-compatibility/2006" xmlns:a14="http://schemas.microsoft.com/office/drawing/2010/main">
        <mc:Choice Requires="a14">
          <p:sp>
            <p:nvSpPr>
              <p:cNvPr id="6" name="矩形 5"/>
              <p:cNvSpPr/>
              <p:nvPr/>
            </p:nvSpPr>
            <p:spPr>
              <a:xfrm>
                <a:off x="2212975" y="3201194"/>
                <a:ext cx="8686800" cy="3280706"/>
              </a:xfrm>
              <a:prstGeom prst="rect">
                <a:avLst/>
              </a:prstGeom>
            </p:spPr>
            <p:txBody>
              <a:bodyPr wrap="square">
                <a:spAutoFit/>
              </a:bodyPr>
              <a:lstStyle/>
              <a:p>
                <a:pPr>
                  <a:lnSpc>
                    <a:spcPct val="150000"/>
                  </a:lnSpc>
                </a:pPr>
                <a:r>
                  <a:rPr lang="zh-CN" altLang="zh-CN" dirty="0"/>
                  <a:t>解：由表</a:t>
                </a:r>
                <a:r>
                  <a:rPr lang="en-US" altLang="zh-CN" dirty="0"/>
                  <a:t>4.6</a:t>
                </a:r>
                <a:r>
                  <a:rPr lang="zh-CN" altLang="zh-CN" dirty="0"/>
                  <a:t>可知</a:t>
                </a:r>
              </a:p>
              <a:p>
                <a:pPr>
                  <a:lnSpc>
                    <a:spcPct val="150000"/>
                  </a:lnSpc>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a:rPr>
                            <m:t>A</m:t>
                          </m:r>
                        </m:e>
                        <m:sub>
                          <m:r>
                            <a:rPr lang="en-US" altLang="zh-CN" i="1">
                              <a:latin typeface="Cambria Math" panose="02040503050406030204"/>
                            </a:rPr>
                            <m:t>1</m:t>
                          </m:r>
                        </m:sub>
                      </m:sSub>
                      <m:r>
                        <a:rPr lang="en-US" altLang="zh-CN">
                          <a:latin typeface="Cambria Math" panose="02040503050406030204"/>
                        </a:rPr>
                        <m:t>=</m:t>
                      </m:r>
                      <m:d>
                        <m:dPr>
                          <m:begChr m:val="["/>
                          <m:endChr m:val="]"/>
                          <m:ctrlPr>
                            <a:rPr lang="zh-CN" altLang="zh-CN" i="1">
                              <a:latin typeface="Cambria Math" panose="02040503050406030204" pitchFamily="18" charset="0"/>
                            </a:rPr>
                          </m:ctrlPr>
                        </m:dPr>
                        <m:e>
                          <m:eqArr>
                            <m:eqArrPr>
                              <m:ctrlPr>
                                <a:rPr lang="zh-CN" altLang="zh-CN" i="1">
                                  <a:latin typeface="Cambria Math" panose="02040503050406030204" pitchFamily="18" charset="0"/>
                                </a:rPr>
                              </m:ctrlPr>
                            </m:eqArrPr>
                            <m:e>
                              <m:r>
                                <a:rPr lang="en-US" altLang="zh-CN" i="1">
                                  <a:latin typeface="Cambria Math" panose="02040503050406030204"/>
                                </a:rPr>
                                <m:t>1        3        5</m:t>
                              </m:r>
                            </m:e>
                            <m:e>
                              <m:f>
                                <m:fPr>
                                  <m:ctrlPr>
                                    <a:rPr lang="zh-CN" altLang="zh-CN" i="1">
                                      <a:latin typeface="Cambria Math" panose="02040503050406030204" pitchFamily="18" charset="0"/>
                                    </a:rPr>
                                  </m:ctrlPr>
                                </m:fPr>
                                <m:num>
                                  <m:r>
                                    <a:rPr lang="en-US" altLang="zh-CN" i="1">
                                      <a:latin typeface="Cambria Math" panose="02040503050406030204"/>
                                    </a:rPr>
                                    <m:t>1</m:t>
                                  </m:r>
                                </m:num>
                                <m:den>
                                  <m:r>
                                    <a:rPr lang="en-US" altLang="zh-CN" i="1">
                                      <a:latin typeface="Cambria Math" panose="02040503050406030204"/>
                                    </a:rPr>
                                    <m:t>3</m:t>
                                  </m:r>
                                </m:den>
                              </m:f>
                              <m:r>
                                <a:rPr lang="en-US" altLang="zh-CN" i="1">
                                  <a:latin typeface="Cambria Math" panose="02040503050406030204"/>
                                </a:rPr>
                                <m:t>       1        3</m:t>
                              </m:r>
                            </m:e>
                            <m:e>
                              <m:f>
                                <m:fPr>
                                  <m:ctrlPr>
                                    <a:rPr lang="zh-CN" altLang="zh-CN" i="1">
                                      <a:latin typeface="Cambria Math" panose="02040503050406030204" pitchFamily="18" charset="0"/>
                                    </a:rPr>
                                  </m:ctrlPr>
                                </m:fPr>
                                <m:num>
                                  <m:r>
                                    <a:rPr lang="en-US" altLang="zh-CN" i="1">
                                      <a:latin typeface="Cambria Math" panose="02040503050406030204"/>
                                    </a:rPr>
                                    <m:t>1</m:t>
                                  </m:r>
                                </m:num>
                                <m:den>
                                  <m:r>
                                    <a:rPr lang="en-US" altLang="zh-CN" i="1">
                                      <a:latin typeface="Cambria Math" panose="02040503050406030204"/>
                                    </a:rPr>
                                    <m:t>5</m:t>
                                  </m:r>
                                </m:den>
                              </m:f>
                              <m:r>
                                <a:rPr lang="en-US" altLang="zh-CN" i="1">
                                  <a:latin typeface="Cambria Math" panose="02040503050406030204"/>
                                </a:rPr>
                                <m:t>        </m:t>
                              </m:r>
                              <m:f>
                                <m:fPr>
                                  <m:ctrlPr>
                                    <a:rPr lang="zh-CN" altLang="zh-CN" i="1">
                                      <a:latin typeface="Cambria Math" panose="02040503050406030204" pitchFamily="18" charset="0"/>
                                    </a:rPr>
                                  </m:ctrlPr>
                                </m:fPr>
                                <m:num>
                                  <m:r>
                                    <a:rPr lang="en-US" altLang="zh-CN" i="1">
                                      <a:latin typeface="Cambria Math" panose="02040503050406030204"/>
                                    </a:rPr>
                                    <m:t>1</m:t>
                                  </m:r>
                                </m:num>
                                <m:den>
                                  <m:r>
                                    <a:rPr lang="en-US" altLang="zh-CN" i="1">
                                      <a:latin typeface="Cambria Math" panose="02040503050406030204"/>
                                    </a:rPr>
                                    <m:t>3</m:t>
                                  </m:r>
                                </m:den>
                              </m:f>
                              <m:r>
                                <a:rPr lang="en-US" altLang="zh-CN" i="1">
                                  <a:latin typeface="Cambria Math" panose="02040503050406030204"/>
                                </a:rPr>
                                <m:t>       1 </m:t>
                              </m:r>
                            </m:e>
                          </m:eqArr>
                        </m:e>
                      </m:d>
                      <m:sSub>
                        <m:sSubPr>
                          <m:ctrlPr>
                            <a:rPr lang="zh-CN" altLang="zh-CN" i="1">
                              <a:latin typeface="Cambria Math" panose="02040503050406030204" pitchFamily="18" charset="0"/>
                            </a:rPr>
                          </m:ctrlPr>
                        </m:sSubPr>
                        <m:e>
                          <m:r>
                            <a:rPr lang="zh-CN" altLang="zh-CN">
                              <a:latin typeface="Cambria Math" panose="02040503050406030204"/>
                            </a:rPr>
                            <m:t>，</m:t>
                          </m:r>
                          <m:r>
                            <a:rPr lang="zh-CN" altLang="zh-CN" i="1">
                              <a:latin typeface="Cambria Math" panose="02040503050406030204"/>
                            </a:rPr>
                            <m:t> </m:t>
                          </m:r>
                          <m:r>
                            <a:rPr lang="en-US" altLang="zh-CN" i="1">
                              <a:latin typeface="Cambria Math" panose="02040503050406030204"/>
                            </a:rPr>
                            <m:t>𝑊</m:t>
                          </m:r>
                        </m:e>
                        <m:sub>
                          <m:sSub>
                            <m:sSubPr>
                              <m:ctrlPr>
                                <a:rPr lang="zh-CN" altLang="zh-CN" i="1">
                                  <a:latin typeface="Cambria Math" panose="02040503050406030204" pitchFamily="18" charset="0"/>
                                </a:rPr>
                              </m:ctrlPr>
                            </m:sSubPr>
                            <m:e>
                              <m:r>
                                <a:rPr lang="en-US" altLang="zh-CN" i="1">
                                  <a:latin typeface="Cambria Math" panose="02040503050406030204"/>
                                </a:rPr>
                                <m:t>𝐴</m:t>
                              </m:r>
                            </m:e>
                            <m:sub>
                              <m:r>
                                <a:rPr lang="en-US" altLang="zh-CN" i="1">
                                  <a:latin typeface="Cambria Math" panose="02040503050406030204"/>
                                </a:rPr>
                                <m:t>1</m:t>
                              </m:r>
                            </m:sub>
                          </m:sSub>
                        </m:sub>
                      </m:sSub>
                      <m:r>
                        <a:rPr lang="en-US" altLang="zh-CN" i="1">
                          <a:latin typeface="Cambria Math" panose="02040503050406030204"/>
                        </a:rPr>
                        <m:t>=</m:t>
                      </m:r>
                      <m:sSup>
                        <m:sSupPr>
                          <m:ctrlPr>
                            <a:rPr lang="zh-CN" altLang="zh-CN" i="1">
                              <a:latin typeface="Cambria Math" panose="02040503050406030204" pitchFamily="18" charset="0"/>
                            </a:rPr>
                          </m:ctrlPr>
                        </m:sSupPr>
                        <m:e>
                          <m:d>
                            <m:dPr>
                              <m:ctrlPr>
                                <a:rPr lang="zh-CN" altLang="zh-CN" i="1">
                                  <a:latin typeface="Cambria Math" panose="02040503050406030204" pitchFamily="18" charset="0"/>
                                </a:rPr>
                              </m:ctrlPr>
                            </m:dPr>
                            <m:e>
                              <m:r>
                                <a:rPr lang="en-US" altLang="zh-CN">
                                  <a:latin typeface="Cambria Math" panose="02040503050406030204"/>
                                </a:rPr>
                                <m:t>0.637</m:t>
                              </m:r>
                              <m:r>
                                <a:rPr lang="zh-CN" altLang="zh-CN">
                                  <a:latin typeface="Cambria Math" panose="02040503050406030204"/>
                                </a:rPr>
                                <m:t>，</m:t>
                              </m:r>
                              <m:r>
                                <a:rPr lang="en-US" altLang="zh-CN">
                                  <a:latin typeface="Cambria Math" panose="02040503050406030204"/>
                                </a:rPr>
                                <m:t>0.258</m:t>
                              </m:r>
                              <m:r>
                                <a:rPr lang="zh-CN" altLang="zh-CN">
                                  <a:latin typeface="Cambria Math" panose="02040503050406030204"/>
                                </a:rPr>
                                <m:t>，</m:t>
                              </m:r>
                              <m:r>
                                <a:rPr lang="en-US" altLang="zh-CN">
                                  <a:latin typeface="Cambria Math" panose="02040503050406030204"/>
                                </a:rPr>
                                <m:t>0.105</m:t>
                              </m:r>
                            </m:e>
                          </m:d>
                        </m:e>
                        <m:sup>
                          <m:r>
                            <a:rPr lang="en-US" altLang="zh-CN" i="1">
                              <a:latin typeface="Cambria Math" panose="02040503050406030204"/>
                            </a:rPr>
                            <m:t>𝑇</m:t>
                          </m:r>
                        </m:sup>
                      </m:sSup>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2212975" y="3201194"/>
                <a:ext cx="8686800" cy="3280706"/>
              </a:xfrm>
              <a:prstGeom prst="rect">
                <a:avLst/>
              </a:prstGeom>
              <a:blipFill rotWithShape="1">
                <a:blip r:embed="rId2"/>
                <a:stretch>
                  <a:fillRect t="-5" b="14"/>
                </a:stretch>
              </a:blipFill>
            </p:spPr>
            <p:txBody>
              <a:bodyPr/>
              <a:lstStyle/>
              <a:p>
                <a:r>
                  <a:rPr lang="zh-CN" altLang="en-US">
                    <a:noFill/>
                  </a:rPr>
                  <a:t> </a:t>
                </a:r>
              </a:p>
            </p:txBody>
          </p:sp>
        </mc:Fallback>
      </mc:AlternateContent>
      <p:sp>
        <p:nvSpPr>
          <p:cNvPr id="8" name="灯片编号占位符 7">
            <a:extLst>
              <a:ext uri="{FF2B5EF4-FFF2-40B4-BE49-F238E27FC236}">
                <a16:creationId xmlns:a16="http://schemas.microsoft.com/office/drawing/2014/main" id="{C1E4B5FD-38A6-40D1-A2A2-0FEE862ECFA5}"/>
              </a:ext>
            </a:extLst>
          </p:cNvPr>
          <p:cNvSpPr>
            <a:spLocks noGrp="1"/>
          </p:cNvSpPr>
          <p:nvPr>
            <p:ph type="sldNum" sz="quarter" idx="12"/>
          </p:nvPr>
        </p:nvSpPr>
        <p:spPr/>
        <p:txBody>
          <a:bodyPr/>
          <a:lstStyle/>
          <a:p>
            <a:fld id="{B6F15528-21DE-4FAA-801E-634DDDAF4B2B}" type="slidenum">
              <a:rPr lang="en-US" smtClean="0"/>
              <a:t>312</a:t>
            </a:fld>
            <a:endParaRPr lang="en-US" dirty="0"/>
          </a:p>
        </p:txBody>
      </p:sp>
      <p:sp>
        <p:nvSpPr>
          <p:cNvPr id="9" name="灯片编号占位符 8">
            <a:extLst>
              <a:ext uri="{FF2B5EF4-FFF2-40B4-BE49-F238E27FC236}">
                <a16:creationId xmlns:a16="http://schemas.microsoft.com/office/drawing/2014/main" id="{FD0B103D-8B95-4D47-BD9F-C84A818B165F}"/>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312</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4.1.2  </a:t>
            </a:r>
            <a:r>
              <a:rPr lang="zh-CN" altLang="en-US" b="1" dirty="0"/>
              <a:t>层次分析法</a:t>
            </a:r>
            <a:endParaRPr lang="zh-CN" altLang="en-US" dirty="0"/>
          </a:p>
        </p:txBody>
      </p:sp>
      <p:sp>
        <p:nvSpPr>
          <p:cNvPr id="3" name="内容占位符 2"/>
          <p:cNvSpPr>
            <a:spLocks noGrp="1"/>
          </p:cNvSpPr>
          <p:nvPr>
            <p:ph idx="1"/>
          </p:nvPr>
        </p:nvSpPr>
        <p:spPr>
          <a:xfrm>
            <a:off x="612775" y="1296195"/>
            <a:ext cx="10978515" cy="761999"/>
          </a:xfrm>
        </p:spPr>
        <p:txBody>
          <a:bodyPr>
            <a:normAutofit/>
          </a:bodyPr>
          <a:lstStyle/>
          <a:p>
            <a:pPr marL="0" indent="0">
              <a:lnSpc>
                <a:spcPct val="150000"/>
              </a:lnSpc>
              <a:buNone/>
            </a:pPr>
            <a:r>
              <a:rPr lang="zh-CN" altLang="zh-CN" sz="2400" dirty="0"/>
              <a:t>【</a:t>
            </a:r>
            <a:r>
              <a:rPr lang="zh-CN" altLang="zh-CN" sz="2400" b="1" dirty="0"/>
              <a:t>例</a:t>
            </a:r>
            <a:r>
              <a:rPr lang="en-US" altLang="zh-CN" sz="2400" b="1" dirty="0"/>
              <a:t>4.3</a:t>
            </a:r>
            <a:r>
              <a:rPr lang="zh-CN" altLang="zh-CN" sz="2400" dirty="0"/>
              <a:t>】请对表</a:t>
            </a:r>
            <a:r>
              <a:rPr lang="en-US" altLang="zh-CN" sz="2400" dirty="0"/>
              <a:t>4-6</a:t>
            </a:r>
            <a:r>
              <a:rPr lang="zh-CN" altLang="zh-CN" sz="2400" dirty="0"/>
              <a:t>与表</a:t>
            </a:r>
            <a:r>
              <a:rPr lang="en-US" altLang="zh-CN" sz="2400" dirty="0"/>
              <a:t>4-7</a:t>
            </a:r>
            <a:r>
              <a:rPr lang="zh-CN" altLang="zh-CN" sz="2400" dirty="0"/>
              <a:t>所示的比较判断矩阵</a:t>
            </a:r>
            <a:r>
              <a:rPr lang="en-US" altLang="zh-CN" sz="2400" dirty="0"/>
              <a:t>A</a:t>
            </a:r>
            <a:r>
              <a:rPr lang="en-US" altLang="zh-CN" sz="2400" baseline="-25000" dirty="0"/>
              <a:t>1</a:t>
            </a:r>
            <a:r>
              <a:rPr lang="zh-CN" altLang="zh-CN" sz="2400" dirty="0"/>
              <a:t>和</a:t>
            </a:r>
            <a:r>
              <a:rPr lang="en-US" altLang="zh-CN" sz="2400" dirty="0"/>
              <a:t>A</a:t>
            </a:r>
            <a:r>
              <a:rPr lang="en-US" altLang="zh-CN" sz="2400" baseline="-25000" dirty="0"/>
              <a:t>2</a:t>
            </a:r>
            <a:r>
              <a:rPr lang="zh-CN" altLang="zh-CN" sz="2400" dirty="0"/>
              <a:t>作一致性检验。</a:t>
            </a:r>
            <a:endParaRPr lang="zh-CN" altLang="en-US" sz="2400" dirty="0"/>
          </a:p>
        </p:txBody>
      </p:sp>
      <p:sp>
        <p:nvSpPr>
          <p:cNvPr id="4" name="矩形 3"/>
          <p:cNvSpPr/>
          <p:nvPr/>
        </p:nvSpPr>
        <p:spPr>
          <a:xfrm>
            <a:off x="-10952" y="2466046"/>
            <a:ext cx="12216671" cy="45719"/>
          </a:xfrm>
          <a:prstGeom prst="rect">
            <a:avLst/>
          </a:prstGeom>
          <a:solidFill>
            <a:srgbClr val="FFC000">
              <a:alpha val="8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内容占位符 4"/>
          <p:cNvSpPr txBox="1"/>
          <p:nvPr/>
        </p:nvSpPr>
        <p:spPr>
          <a:xfrm>
            <a:off x="550838" y="2279536"/>
            <a:ext cx="4913852" cy="464458"/>
          </a:xfrm>
          <a:prstGeom prst="rect">
            <a:avLst/>
          </a:prstGeom>
          <a:solidFill>
            <a:srgbClr val="FFC000"/>
          </a:solidFill>
          <a:ln>
            <a:solidFill>
              <a:srgbClr val="FFC000"/>
            </a:solidFill>
          </a:ln>
        </p:spPr>
        <p:txBody>
          <a:bodyPr>
            <a:norm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gn="ctr">
              <a:buNone/>
            </a:pPr>
            <a:r>
              <a:rPr lang="zh-CN" altLang="en-US" b="1" dirty="0">
                <a:solidFill>
                  <a:schemeClr val="bg1"/>
                </a:solidFill>
              </a:rPr>
              <a:t>解</a:t>
            </a:r>
          </a:p>
        </p:txBody>
      </p:sp>
      <mc:AlternateContent xmlns:mc="http://schemas.openxmlformats.org/markup-compatibility/2006" xmlns:a14="http://schemas.microsoft.com/office/drawing/2010/main">
        <mc:Choice Requires="a14">
          <p:sp>
            <p:nvSpPr>
              <p:cNvPr id="6" name="矩形 5"/>
              <p:cNvSpPr/>
              <p:nvPr/>
            </p:nvSpPr>
            <p:spPr>
              <a:xfrm>
                <a:off x="2212975" y="3201194"/>
                <a:ext cx="8686800" cy="3500702"/>
              </a:xfrm>
              <a:prstGeom prst="rect">
                <a:avLst/>
              </a:prstGeom>
            </p:spPr>
            <p:txBody>
              <a:bodyPr wrap="square">
                <a:spAutoFit/>
              </a:bodyPr>
              <a:lstStyle/>
              <a:p>
                <a:r>
                  <a:rPr lang="zh-CN" altLang="zh-CN" dirty="0"/>
                  <a:t>由表</a:t>
                </a:r>
                <a:r>
                  <a:rPr lang="en-US" altLang="zh-CN" dirty="0"/>
                  <a:t>4.7</a:t>
                </a:r>
                <a:r>
                  <a:rPr lang="zh-CN" altLang="zh-CN" dirty="0"/>
                  <a:t>可知</a:t>
                </a:r>
                <a:endParaRPr lang="en-US" altLang="zh-CN" dirty="0"/>
              </a:p>
              <a:p>
                <a:endParaRPr lang="en-US" altLang="zh-CN" dirty="0"/>
              </a:p>
              <a:p>
                <a:endParaRPr lang="zh-CN" altLang="zh-CN" dirty="0"/>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a:rPr>
                            <m:t>A</m:t>
                          </m:r>
                        </m:e>
                        <m:sub>
                          <m:r>
                            <a:rPr lang="en-US" altLang="zh-CN" i="1">
                              <a:latin typeface="Cambria Math" panose="02040503050406030204"/>
                            </a:rPr>
                            <m:t>2</m:t>
                          </m:r>
                        </m:sub>
                      </m:sSub>
                      <m:r>
                        <a:rPr lang="en-US" altLang="zh-CN">
                          <a:latin typeface="Cambria Math" panose="02040503050406030204"/>
                        </a:rPr>
                        <m:t>=</m:t>
                      </m:r>
                      <m:d>
                        <m:dPr>
                          <m:begChr m:val="["/>
                          <m:endChr m:val="]"/>
                          <m:ctrlPr>
                            <a:rPr lang="zh-CN" altLang="zh-CN" i="1">
                              <a:latin typeface="Cambria Math" panose="02040503050406030204" pitchFamily="18" charset="0"/>
                            </a:rPr>
                          </m:ctrlPr>
                        </m:dPr>
                        <m:e>
                          <m:eqArr>
                            <m:eqArrPr>
                              <m:ctrlPr>
                                <a:rPr lang="zh-CN" altLang="zh-CN" i="1">
                                  <a:latin typeface="Cambria Math" panose="02040503050406030204" pitchFamily="18" charset="0"/>
                                </a:rPr>
                              </m:ctrlPr>
                            </m:eqArrPr>
                            <m:e>
                              <m:r>
                                <a:rPr lang="en-US" altLang="zh-CN" i="1">
                                  <a:latin typeface="Cambria Math" panose="02040503050406030204"/>
                                </a:rPr>
                                <m:t>1        2        9</m:t>
                              </m:r>
                            </m:e>
                            <m:e>
                              <m:f>
                                <m:fPr>
                                  <m:ctrlPr>
                                    <a:rPr lang="zh-CN" altLang="zh-CN" i="1">
                                      <a:latin typeface="Cambria Math" panose="02040503050406030204" pitchFamily="18" charset="0"/>
                                    </a:rPr>
                                  </m:ctrlPr>
                                </m:fPr>
                                <m:num>
                                  <m:r>
                                    <a:rPr lang="en-US" altLang="zh-CN" i="1">
                                      <a:latin typeface="Cambria Math" panose="02040503050406030204"/>
                                    </a:rPr>
                                    <m:t>1</m:t>
                                  </m:r>
                                </m:num>
                                <m:den>
                                  <m:r>
                                    <a:rPr lang="en-US" altLang="zh-CN" i="1">
                                      <a:latin typeface="Cambria Math" panose="02040503050406030204"/>
                                    </a:rPr>
                                    <m:t>2</m:t>
                                  </m:r>
                                </m:den>
                              </m:f>
                              <m:r>
                                <a:rPr lang="en-US" altLang="zh-CN" i="1">
                                  <a:latin typeface="Cambria Math" panose="02040503050406030204"/>
                                </a:rPr>
                                <m:t>       1        7</m:t>
                              </m:r>
                            </m:e>
                            <m:e>
                              <m:f>
                                <m:fPr>
                                  <m:ctrlPr>
                                    <a:rPr lang="zh-CN" altLang="zh-CN" i="1">
                                      <a:latin typeface="Cambria Math" panose="02040503050406030204" pitchFamily="18" charset="0"/>
                                    </a:rPr>
                                  </m:ctrlPr>
                                </m:fPr>
                                <m:num>
                                  <m:r>
                                    <a:rPr lang="en-US" altLang="zh-CN" i="1">
                                      <a:latin typeface="Cambria Math" panose="02040503050406030204"/>
                                    </a:rPr>
                                    <m:t>1</m:t>
                                  </m:r>
                                </m:num>
                                <m:den>
                                  <m:r>
                                    <a:rPr lang="en-US" altLang="zh-CN" i="1">
                                      <a:latin typeface="Cambria Math" panose="02040503050406030204"/>
                                    </a:rPr>
                                    <m:t>9</m:t>
                                  </m:r>
                                </m:den>
                              </m:f>
                              <m:r>
                                <a:rPr lang="en-US" altLang="zh-CN" i="1">
                                  <a:latin typeface="Cambria Math" panose="02040503050406030204"/>
                                </a:rPr>
                                <m:t>        </m:t>
                              </m:r>
                              <m:f>
                                <m:fPr>
                                  <m:ctrlPr>
                                    <a:rPr lang="zh-CN" altLang="zh-CN" i="1">
                                      <a:latin typeface="Cambria Math" panose="02040503050406030204" pitchFamily="18" charset="0"/>
                                    </a:rPr>
                                  </m:ctrlPr>
                                </m:fPr>
                                <m:num>
                                  <m:r>
                                    <a:rPr lang="en-US" altLang="zh-CN" i="1">
                                      <a:latin typeface="Cambria Math" panose="02040503050406030204"/>
                                    </a:rPr>
                                    <m:t>1</m:t>
                                  </m:r>
                                </m:num>
                                <m:den>
                                  <m:r>
                                    <a:rPr lang="en-US" altLang="zh-CN" i="1">
                                      <a:latin typeface="Cambria Math" panose="02040503050406030204"/>
                                    </a:rPr>
                                    <m:t>7</m:t>
                                  </m:r>
                                </m:den>
                              </m:f>
                              <m:r>
                                <a:rPr lang="en-US" altLang="zh-CN" i="1">
                                  <a:latin typeface="Cambria Math" panose="02040503050406030204"/>
                                </a:rPr>
                                <m:t>       1 </m:t>
                              </m:r>
                            </m:e>
                          </m:eqArr>
                        </m:e>
                      </m:d>
                      <m:sSub>
                        <m:sSubPr>
                          <m:ctrlPr>
                            <a:rPr lang="zh-CN" altLang="zh-CN" i="1">
                              <a:latin typeface="Cambria Math" panose="02040503050406030204" pitchFamily="18" charset="0"/>
                            </a:rPr>
                          </m:ctrlPr>
                        </m:sSubPr>
                        <m:e>
                          <m:r>
                            <a:rPr lang="zh-CN" altLang="zh-CN">
                              <a:latin typeface="Cambria Math" panose="02040503050406030204"/>
                            </a:rPr>
                            <m:t>，</m:t>
                          </m:r>
                          <m:r>
                            <a:rPr lang="zh-CN" altLang="zh-CN" i="1">
                              <a:latin typeface="Cambria Math" panose="02040503050406030204"/>
                            </a:rPr>
                            <m:t> </m:t>
                          </m:r>
                          <m:r>
                            <a:rPr lang="en-US" altLang="zh-CN" i="1">
                              <a:latin typeface="Cambria Math" panose="02040503050406030204"/>
                            </a:rPr>
                            <m:t>𝑊</m:t>
                          </m:r>
                        </m:e>
                        <m:sub>
                          <m:sSub>
                            <m:sSubPr>
                              <m:ctrlPr>
                                <a:rPr lang="zh-CN" altLang="zh-CN" i="1">
                                  <a:latin typeface="Cambria Math" panose="02040503050406030204" pitchFamily="18" charset="0"/>
                                </a:rPr>
                              </m:ctrlPr>
                            </m:sSubPr>
                            <m:e>
                              <m:r>
                                <a:rPr lang="en-US" altLang="zh-CN" i="1">
                                  <a:latin typeface="Cambria Math" panose="02040503050406030204"/>
                                </a:rPr>
                                <m:t>𝐴</m:t>
                              </m:r>
                            </m:e>
                            <m:sub>
                              <m:r>
                                <a:rPr lang="en-US" altLang="zh-CN" i="1">
                                  <a:latin typeface="Cambria Math" panose="02040503050406030204"/>
                                </a:rPr>
                                <m:t>2</m:t>
                              </m:r>
                            </m:sub>
                          </m:sSub>
                        </m:sub>
                      </m:sSub>
                      <m:r>
                        <a:rPr lang="en-US" altLang="zh-CN" i="1">
                          <a:latin typeface="Cambria Math" panose="02040503050406030204"/>
                        </a:rPr>
                        <m:t>=</m:t>
                      </m:r>
                      <m:sSup>
                        <m:sSupPr>
                          <m:ctrlPr>
                            <a:rPr lang="zh-CN" altLang="zh-CN" i="1">
                              <a:latin typeface="Cambria Math" panose="02040503050406030204" pitchFamily="18" charset="0"/>
                            </a:rPr>
                          </m:ctrlPr>
                        </m:sSupPr>
                        <m:e>
                          <m:d>
                            <m:dPr>
                              <m:ctrlPr>
                                <a:rPr lang="zh-CN" altLang="zh-CN" i="1">
                                  <a:latin typeface="Cambria Math" panose="02040503050406030204" pitchFamily="18" charset="0"/>
                                </a:rPr>
                              </m:ctrlPr>
                            </m:dPr>
                            <m:e>
                              <m:r>
                                <a:rPr lang="en-US" altLang="zh-CN">
                                  <a:latin typeface="Cambria Math" panose="02040503050406030204"/>
                                </a:rPr>
                                <m:t>0.60</m:t>
                              </m:r>
                              <m:r>
                                <a:rPr lang="zh-CN" altLang="zh-CN">
                                  <a:latin typeface="Cambria Math" panose="02040503050406030204"/>
                                </a:rPr>
                                <m:t>，</m:t>
                              </m:r>
                              <m:r>
                                <a:rPr lang="en-US" altLang="zh-CN">
                                  <a:latin typeface="Cambria Math" panose="02040503050406030204"/>
                                </a:rPr>
                                <m:t>0.35</m:t>
                              </m:r>
                              <m:r>
                                <a:rPr lang="zh-CN" altLang="zh-CN">
                                  <a:latin typeface="Cambria Math" panose="02040503050406030204"/>
                                </a:rPr>
                                <m:t>，</m:t>
                              </m:r>
                              <m:r>
                                <a:rPr lang="en-US" altLang="zh-CN">
                                  <a:latin typeface="Cambria Math" panose="02040503050406030204"/>
                                </a:rPr>
                                <m:t>0.05</m:t>
                              </m:r>
                            </m:e>
                          </m:d>
                        </m:e>
                        <m:sup>
                          <m:r>
                            <a:rPr lang="en-US" altLang="zh-CN" i="1">
                              <a:latin typeface="Cambria Math" panose="02040503050406030204"/>
                            </a:rPr>
                            <m:t>𝑇</m:t>
                          </m:r>
                        </m:sup>
                      </m:sSup>
                    </m:oMath>
                  </m:oMathPara>
                </a14:m>
                <a:endParaRPr lang="zh-CN" altLang="zh-CN" dirty="0"/>
              </a:p>
              <a:p>
                <a:pPr>
                  <a:lnSpc>
                    <a:spcPct val="150000"/>
                  </a:lnSpc>
                </a:pPr>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2212975" y="3201194"/>
                <a:ext cx="8686800" cy="3500702"/>
              </a:xfrm>
              <a:prstGeom prst="rect">
                <a:avLst/>
              </a:prstGeom>
              <a:blipFill rotWithShape="1">
                <a:blip r:embed="rId2"/>
                <a:stretch>
                  <a:fillRect t="-5" b="3"/>
                </a:stretch>
              </a:blipFill>
            </p:spPr>
            <p:txBody>
              <a:bodyPr/>
              <a:lstStyle/>
              <a:p>
                <a:r>
                  <a:rPr lang="zh-CN" altLang="en-US">
                    <a:noFill/>
                  </a:rPr>
                  <a:t> </a:t>
                </a:r>
              </a:p>
            </p:txBody>
          </p:sp>
        </mc:Fallback>
      </mc:AlternateContent>
      <p:sp>
        <p:nvSpPr>
          <p:cNvPr id="8" name="灯片编号占位符 7">
            <a:extLst>
              <a:ext uri="{FF2B5EF4-FFF2-40B4-BE49-F238E27FC236}">
                <a16:creationId xmlns:a16="http://schemas.microsoft.com/office/drawing/2014/main" id="{4BA31BF7-3F9C-42CD-93C2-7010F0B01891}"/>
              </a:ext>
            </a:extLst>
          </p:cNvPr>
          <p:cNvSpPr>
            <a:spLocks noGrp="1"/>
          </p:cNvSpPr>
          <p:nvPr>
            <p:ph type="sldNum" sz="quarter" idx="12"/>
          </p:nvPr>
        </p:nvSpPr>
        <p:spPr/>
        <p:txBody>
          <a:bodyPr/>
          <a:lstStyle/>
          <a:p>
            <a:fld id="{B6F15528-21DE-4FAA-801E-634DDDAF4B2B}" type="slidenum">
              <a:rPr lang="en-US" smtClean="0"/>
              <a:t>313</a:t>
            </a:fld>
            <a:endParaRPr lang="en-US" dirty="0"/>
          </a:p>
        </p:txBody>
      </p:sp>
      <p:sp>
        <p:nvSpPr>
          <p:cNvPr id="9" name="灯片编号占位符 8">
            <a:extLst>
              <a:ext uri="{FF2B5EF4-FFF2-40B4-BE49-F238E27FC236}">
                <a16:creationId xmlns:a16="http://schemas.microsoft.com/office/drawing/2014/main" id="{8ABCD565-110A-4762-99F8-7E419AE7A7FC}"/>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313</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4.1.2  </a:t>
            </a:r>
            <a:r>
              <a:rPr lang="zh-CN" altLang="en-US" b="1" dirty="0"/>
              <a:t>层次分析法</a:t>
            </a:r>
            <a:endParaRPr lang="zh-CN" altLang="en-US" dirty="0"/>
          </a:p>
        </p:txBody>
      </p:sp>
      <p:sp>
        <p:nvSpPr>
          <p:cNvPr id="3" name="内容占位符 2"/>
          <p:cNvSpPr>
            <a:spLocks noGrp="1"/>
          </p:cNvSpPr>
          <p:nvPr>
            <p:ph idx="1"/>
          </p:nvPr>
        </p:nvSpPr>
        <p:spPr>
          <a:xfrm>
            <a:off x="511492" y="3396606"/>
            <a:ext cx="10978515" cy="2792263"/>
          </a:xfrm>
        </p:spPr>
        <p:txBody>
          <a:bodyPr>
            <a:normAutofit/>
          </a:bodyPr>
          <a:lstStyle/>
          <a:p>
            <a:pPr marL="0" indent="0">
              <a:buNone/>
            </a:pPr>
            <a:r>
              <a:rPr lang="en-US" altLang="zh-CN" sz="2400" b="1" dirty="0">
                <a:ea typeface="仿宋_GB2312" panose="02010609030101010101" pitchFamily="49" charset="-122"/>
              </a:rPr>
              <a:t>A</a:t>
            </a:r>
            <a:r>
              <a:rPr lang="en-US" altLang="zh-CN" sz="2400" b="1" baseline="-25000" dirty="0">
                <a:ea typeface="仿宋_GB2312" panose="02010609030101010101" pitchFamily="49" charset="-122"/>
              </a:rPr>
              <a:t>1</a:t>
            </a:r>
            <a:r>
              <a:rPr lang="en-US" altLang="zh-CN" sz="2400" b="1" dirty="0">
                <a:ea typeface="仿宋_GB2312" panose="02010609030101010101" pitchFamily="49" charset="-122"/>
                <a:sym typeface="Bookshelf Symbol 7" panose="05010101010101010101" pitchFamily="2" charset="2"/>
              </a:rPr>
              <a:t>W(A</a:t>
            </a:r>
            <a:r>
              <a:rPr lang="en-US" altLang="zh-CN" sz="2400" b="1" baseline="-25000" dirty="0">
                <a:ea typeface="仿宋_GB2312" panose="02010609030101010101" pitchFamily="49" charset="-122"/>
                <a:sym typeface="Bookshelf Symbol 7" panose="05010101010101010101" pitchFamily="2" charset="2"/>
              </a:rPr>
              <a:t>1</a:t>
            </a:r>
            <a:r>
              <a:rPr lang="en-US" altLang="zh-CN" sz="2400" b="1" dirty="0">
                <a:ea typeface="仿宋_GB2312" panose="02010609030101010101" pitchFamily="49" charset="-122"/>
                <a:sym typeface="Bookshelf Symbol 7" panose="05010101010101010101" pitchFamily="2" charset="2"/>
              </a:rPr>
              <a:t>)   </a:t>
            </a:r>
            <a:r>
              <a:rPr lang="zh-CN" altLang="en-US" sz="2400" b="1" dirty="0">
                <a:ea typeface="仿宋_GB2312" panose="02010609030101010101" pitchFamily="49" charset="-122"/>
                <a:sym typeface="Bookshelf Symbol 7" panose="05010101010101010101" pitchFamily="2" charset="2"/>
              </a:rPr>
              <a:t>即</a:t>
            </a:r>
          </a:p>
          <a:p>
            <a:pPr marL="0" indent="0">
              <a:buNone/>
            </a:pPr>
            <a:endParaRPr lang="zh-CN" altLang="en-US" sz="2400" dirty="0"/>
          </a:p>
        </p:txBody>
      </p:sp>
      <p:sp>
        <p:nvSpPr>
          <p:cNvPr id="4" name="AutoShape 4"/>
          <p:cNvSpPr/>
          <p:nvPr/>
        </p:nvSpPr>
        <p:spPr bwMode="auto">
          <a:xfrm>
            <a:off x="3108510" y="3065613"/>
            <a:ext cx="144463" cy="1728787"/>
          </a:xfrm>
          <a:prstGeom prst="leftBracket">
            <a:avLst>
              <a:gd name="adj" fmla="val 99725"/>
            </a:avLst>
          </a:prstGeom>
          <a:noFill/>
          <a:ln w="9525">
            <a:solidFill>
              <a:srgbClr val="06661D"/>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buClr>
                <a:schemeClr val="hlink"/>
              </a:buClr>
              <a:buFont typeface="Wingdings" panose="05000000000000000000" pitchFamily="2" charset="2"/>
              <a:buNone/>
            </a:pPr>
            <a:endParaRPr lang="zh-CN" altLang="en-US"/>
          </a:p>
        </p:txBody>
      </p:sp>
      <p:sp>
        <p:nvSpPr>
          <p:cNvPr id="5" name="Text Box 5"/>
          <p:cNvSpPr txBox="1">
            <a:spLocks noChangeArrowheads="1"/>
          </p:cNvSpPr>
          <p:nvPr/>
        </p:nvSpPr>
        <p:spPr bwMode="auto">
          <a:xfrm>
            <a:off x="3324410" y="3137050"/>
            <a:ext cx="1862138" cy="519113"/>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anose="020B0604020202020204" pitchFamily="34" charset="0"/>
              </a:defRPr>
            </a:lvl1pPr>
            <a:lvl2pPr>
              <a:defRPr sz="2800">
                <a:solidFill>
                  <a:schemeClr val="tx1"/>
                </a:solidFill>
                <a:latin typeface="Arial" panose="020B0604020202020204" pitchFamily="34" charset="0"/>
              </a:defRPr>
            </a:lvl2pPr>
            <a:lvl3pPr>
              <a:defRPr sz="2400">
                <a:solidFill>
                  <a:schemeClr val="tx1"/>
                </a:solidFill>
                <a:latin typeface="Arial" panose="020B0604020202020204" pitchFamily="34" charset="0"/>
              </a:defRPr>
            </a:lvl3pPr>
            <a:lvl4pPr>
              <a:defRPr sz="2000">
                <a:solidFill>
                  <a:schemeClr val="tx1"/>
                </a:solidFill>
                <a:latin typeface="Arial" panose="020B0604020202020204" pitchFamily="34" charset="0"/>
              </a:defRPr>
            </a:lvl4pPr>
            <a:lvl5pPr>
              <a:defRPr sz="2000">
                <a:solidFill>
                  <a:schemeClr val="tx1"/>
                </a:solidFill>
                <a:latin typeface="Arial" panose="020B0604020202020204" pitchFamily="34" charset="0"/>
              </a:defRPr>
            </a:lvl5pPr>
            <a:lvl6pPr eaLnBrk="0" hangingPunct="0">
              <a:defRPr sz="2000">
                <a:solidFill>
                  <a:schemeClr val="tx1"/>
                </a:solidFill>
                <a:latin typeface="Arial" panose="020B0604020202020204" pitchFamily="34" charset="0"/>
              </a:defRPr>
            </a:lvl6pPr>
            <a:lvl7pPr eaLnBrk="0" hangingPunct="0">
              <a:defRPr sz="2000">
                <a:solidFill>
                  <a:schemeClr val="tx1"/>
                </a:solidFill>
                <a:latin typeface="Arial" panose="020B0604020202020204" pitchFamily="34" charset="0"/>
              </a:defRPr>
            </a:lvl7pPr>
            <a:lvl8pPr eaLnBrk="0" hangingPunct="0">
              <a:defRPr sz="2000">
                <a:solidFill>
                  <a:schemeClr val="tx1"/>
                </a:solidFill>
                <a:latin typeface="Arial" panose="020B0604020202020204" pitchFamily="34" charset="0"/>
              </a:defRPr>
            </a:lvl8pPr>
            <a:lvl9pPr eaLnBrk="0" hangingPunct="0">
              <a:defRPr sz="2000">
                <a:solidFill>
                  <a:schemeClr val="tx1"/>
                </a:solidFill>
                <a:latin typeface="Arial" panose="020B0604020202020204" pitchFamily="34" charset="0"/>
              </a:defRPr>
            </a:lvl9pPr>
          </a:lstStyle>
          <a:p>
            <a:pPr marL="342900" indent="-342900" eaLnBrk="1" hangingPunct="1">
              <a:buClr>
                <a:schemeClr val="hlink"/>
              </a:buClr>
              <a:buFont typeface="Wingdings" panose="05000000000000000000" pitchFamily="2" charset="2"/>
              <a:buNone/>
            </a:pPr>
            <a:r>
              <a:rPr lang="en-US" altLang="zh-CN" sz="2800" u="none"/>
              <a:t>1      3     5</a:t>
            </a:r>
          </a:p>
        </p:txBody>
      </p:sp>
      <p:sp>
        <p:nvSpPr>
          <p:cNvPr id="6" name="Text Box 6"/>
          <p:cNvSpPr txBox="1">
            <a:spLocks noChangeArrowheads="1"/>
          </p:cNvSpPr>
          <p:nvPr/>
        </p:nvSpPr>
        <p:spPr bwMode="auto">
          <a:xfrm>
            <a:off x="3324410" y="3570438"/>
            <a:ext cx="1863725" cy="519112"/>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anose="020B0604020202020204" pitchFamily="34" charset="0"/>
              </a:defRPr>
            </a:lvl1pPr>
            <a:lvl2pPr>
              <a:defRPr sz="2800">
                <a:solidFill>
                  <a:schemeClr val="tx1"/>
                </a:solidFill>
                <a:latin typeface="Arial" panose="020B0604020202020204" pitchFamily="34" charset="0"/>
              </a:defRPr>
            </a:lvl2pPr>
            <a:lvl3pPr>
              <a:defRPr sz="2400">
                <a:solidFill>
                  <a:schemeClr val="tx1"/>
                </a:solidFill>
                <a:latin typeface="Arial" panose="020B0604020202020204" pitchFamily="34" charset="0"/>
              </a:defRPr>
            </a:lvl3pPr>
            <a:lvl4pPr>
              <a:defRPr sz="2000">
                <a:solidFill>
                  <a:schemeClr val="tx1"/>
                </a:solidFill>
                <a:latin typeface="Arial" panose="020B0604020202020204" pitchFamily="34" charset="0"/>
              </a:defRPr>
            </a:lvl4pPr>
            <a:lvl5pPr>
              <a:defRPr sz="2000">
                <a:solidFill>
                  <a:schemeClr val="tx1"/>
                </a:solidFill>
                <a:latin typeface="Arial" panose="020B0604020202020204" pitchFamily="34" charset="0"/>
              </a:defRPr>
            </a:lvl5pPr>
            <a:lvl6pPr eaLnBrk="0" hangingPunct="0">
              <a:defRPr sz="2000">
                <a:solidFill>
                  <a:schemeClr val="tx1"/>
                </a:solidFill>
                <a:latin typeface="Arial" panose="020B0604020202020204" pitchFamily="34" charset="0"/>
              </a:defRPr>
            </a:lvl6pPr>
            <a:lvl7pPr eaLnBrk="0" hangingPunct="0">
              <a:defRPr sz="2000">
                <a:solidFill>
                  <a:schemeClr val="tx1"/>
                </a:solidFill>
                <a:latin typeface="Arial" panose="020B0604020202020204" pitchFamily="34" charset="0"/>
              </a:defRPr>
            </a:lvl7pPr>
            <a:lvl8pPr eaLnBrk="0" hangingPunct="0">
              <a:defRPr sz="2000">
                <a:solidFill>
                  <a:schemeClr val="tx1"/>
                </a:solidFill>
                <a:latin typeface="Arial" panose="020B0604020202020204" pitchFamily="34" charset="0"/>
              </a:defRPr>
            </a:lvl8pPr>
            <a:lvl9pPr eaLnBrk="0" hangingPunct="0">
              <a:defRPr sz="2000">
                <a:solidFill>
                  <a:schemeClr val="tx1"/>
                </a:solidFill>
                <a:latin typeface="Arial" panose="020B0604020202020204" pitchFamily="34" charset="0"/>
              </a:defRPr>
            </a:lvl9pPr>
          </a:lstStyle>
          <a:p>
            <a:pPr marL="342900" indent="-342900" eaLnBrk="1" hangingPunct="1">
              <a:buClr>
                <a:schemeClr val="hlink"/>
              </a:buClr>
              <a:buFont typeface="Wingdings" panose="05000000000000000000" pitchFamily="2" charset="2"/>
              <a:buNone/>
            </a:pPr>
            <a:r>
              <a:rPr lang="en-US" altLang="zh-CN" sz="2800" u="none"/>
              <a:t>1/3   1     3</a:t>
            </a:r>
          </a:p>
        </p:txBody>
      </p:sp>
      <p:sp>
        <p:nvSpPr>
          <p:cNvPr id="7" name="Text Box 7"/>
          <p:cNvSpPr txBox="1">
            <a:spLocks noChangeArrowheads="1"/>
          </p:cNvSpPr>
          <p:nvPr/>
        </p:nvSpPr>
        <p:spPr bwMode="auto">
          <a:xfrm>
            <a:off x="3324410" y="4145113"/>
            <a:ext cx="1865313" cy="519112"/>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anose="020B0604020202020204" pitchFamily="34" charset="0"/>
              </a:defRPr>
            </a:lvl1pPr>
            <a:lvl2pPr>
              <a:defRPr sz="2800">
                <a:solidFill>
                  <a:schemeClr val="tx1"/>
                </a:solidFill>
                <a:latin typeface="Arial" panose="020B0604020202020204" pitchFamily="34" charset="0"/>
              </a:defRPr>
            </a:lvl2pPr>
            <a:lvl3pPr>
              <a:defRPr sz="2400">
                <a:solidFill>
                  <a:schemeClr val="tx1"/>
                </a:solidFill>
                <a:latin typeface="Arial" panose="020B0604020202020204" pitchFamily="34" charset="0"/>
              </a:defRPr>
            </a:lvl3pPr>
            <a:lvl4pPr>
              <a:defRPr sz="2000">
                <a:solidFill>
                  <a:schemeClr val="tx1"/>
                </a:solidFill>
                <a:latin typeface="Arial" panose="020B0604020202020204" pitchFamily="34" charset="0"/>
              </a:defRPr>
            </a:lvl4pPr>
            <a:lvl5pPr>
              <a:defRPr sz="2000">
                <a:solidFill>
                  <a:schemeClr val="tx1"/>
                </a:solidFill>
                <a:latin typeface="Arial" panose="020B0604020202020204" pitchFamily="34" charset="0"/>
              </a:defRPr>
            </a:lvl5pPr>
            <a:lvl6pPr eaLnBrk="0" hangingPunct="0">
              <a:defRPr sz="2000">
                <a:solidFill>
                  <a:schemeClr val="tx1"/>
                </a:solidFill>
                <a:latin typeface="Arial" panose="020B0604020202020204" pitchFamily="34" charset="0"/>
              </a:defRPr>
            </a:lvl6pPr>
            <a:lvl7pPr eaLnBrk="0" hangingPunct="0">
              <a:defRPr sz="2000">
                <a:solidFill>
                  <a:schemeClr val="tx1"/>
                </a:solidFill>
                <a:latin typeface="Arial" panose="020B0604020202020204" pitchFamily="34" charset="0"/>
              </a:defRPr>
            </a:lvl7pPr>
            <a:lvl8pPr eaLnBrk="0" hangingPunct="0">
              <a:defRPr sz="2000">
                <a:solidFill>
                  <a:schemeClr val="tx1"/>
                </a:solidFill>
                <a:latin typeface="Arial" panose="020B0604020202020204" pitchFamily="34" charset="0"/>
              </a:defRPr>
            </a:lvl8pPr>
            <a:lvl9pPr eaLnBrk="0" hangingPunct="0">
              <a:defRPr sz="2000">
                <a:solidFill>
                  <a:schemeClr val="tx1"/>
                </a:solidFill>
                <a:latin typeface="Arial" panose="020B0604020202020204" pitchFamily="34" charset="0"/>
              </a:defRPr>
            </a:lvl9pPr>
          </a:lstStyle>
          <a:p>
            <a:pPr marL="342900" indent="-342900" eaLnBrk="1" hangingPunct="1">
              <a:buClr>
                <a:schemeClr val="hlink"/>
              </a:buClr>
              <a:buFont typeface="Wingdings" panose="05000000000000000000" pitchFamily="2" charset="2"/>
              <a:buNone/>
            </a:pPr>
            <a:r>
              <a:rPr lang="en-US" altLang="zh-CN" sz="2800" u="none"/>
              <a:t>1/5  1/3   1</a:t>
            </a:r>
          </a:p>
        </p:txBody>
      </p:sp>
      <p:sp>
        <p:nvSpPr>
          <p:cNvPr id="8" name="AutoShape 8"/>
          <p:cNvSpPr/>
          <p:nvPr/>
        </p:nvSpPr>
        <p:spPr bwMode="auto">
          <a:xfrm>
            <a:off x="5053198" y="2994175"/>
            <a:ext cx="215900" cy="1727200"/>
          </a:xfrm>
          <a:prstGeom prst="rightBracket">
            <a:avLst>
              <a:gd name="adj" fmla="val 66667"/>
            </a:avLst>
          </a:prstGeom>
          <a:noFill/>
          <a:ln w="9525">
            <a:solidFill>
              <a:srgbClr val="06661D"/>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eaLnBrk="1" hangingPunct="1">
              <a:buClr>
                <a:schemeClr val="hlink"/>
              </a:buClr>
              <a:buFont typeface="Wingdings" panose="05000000000000000000" pitchFamily="2" charset="2"/>
              <a:buNone/>
            </a:pPr>
            <a:endParaRPr lang="zh-CN" altLang="en-US" u="none">
              <a:solidFill>
                <a:schemeClr val="tx1"/>
              </a:solidFill>
            </a:endParaRPr>
          </a:p>
        </p:txBody>
      </p:sp>
      <p:sp>
        <p:nvSpPr>
          <p:cNvPr id="9" name="Text Box 9"/>
          <p:cNvSpPr txBox="1">
            <a:spLocks noChangeArrowheads="1"/>
          </p:cNvSpPr>
          <p:nvPr/>
        </p:nvSpPr>
        <p:spPr bwMode="auto">
          <a:xfrm>
            <a:off x="5392923" y="3416450"/>
            <a:ext cx="296862" cy="579438"/>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anose="020B0604020202020204" pitchFamily="34" charset="0"/>
              </a:defRPr>
            </a:lvl1pPr>
            <a:lvl2pPr>
              <a:defRPr sz="2800">
                <a:solidFill>
                  <a:schemeClr val="tx1"/>
                </a:solidFill>
                <a:latin typeface="Arial" panose="020B0604020202020204" pitchFamily="34" charset="0"/>
              </a:defRPr>
            </a:lvl2pPr>
            <a:lvl3pPr>
              <a:defRPr sz="2400">
                <a:solidFill>
                  <a:schemeClr val="tx1"/>
                </a:solidFill>
                <a:latin typeface="Arial" panose="020B0604020202020204" pitchFamily="34" charset="0"/>
              </a:defRPr>
            </a:lvl3pPr>
            <a:lvl4pPr>
              <a:defRPr sz="2000">
                <a:solidFill>
                  <a:schemeClr val="tx1"/>
                </a:solidFill>
                <a:latin typeface="Arial" panose="020B0604020202020204" pitchFamily="34" charset="0"/>
              </a:defRPr>
            </a:lvl4pPr>
            <a:lvl5pPr>
              <a:defRPr sz="2000">
                <a:solidFill>
                  <a:schemeClr val="tx1"/>
                </a:solidFill>
                <a:latin typeface="Arial" panose="020B0604020202020204" pitchFamily="34" charset="0"/>
              </a:defRPr>
            </a:lvl5pPr>
            <a:lvl6pPr eaLnBrk="0" hangingPunct="0">
              <a:defRPr sz="2000">
                <a:solidFill>
                  <a:schemeClr val="tx1"/>
                </a:solidFill>
                <a:latin typeface="Arial" panose="020B0604020202020204" pitchFamily="34" charset="0"/>
              </a:defRPr>
            </a:lvl6pPr>
            <a:lvl7pPr eaLnBrk="0" hangingPunct="0">
              <a:defRPr sz="2000">
                <a:solidFill>
                  <a:schemeClr val="tx1"/>
                </a:solidFill>
                <a:latin typeface="Arial" panose="020B0604020202020204" pitchFamily="34" charset="0"/>
              </a:defRPr>
            </a:lvl7pPr>
            <a:lvl8pPr eaLnBrk="0" hangingPunct="0">
              <a:defRPr sz="2000">
                <a:solidFill>
                  <a:schemeClr val="tx1"/>
                </a:solidFill>
                <a:latin typeface="Arial" panose="020B0604020202020204" pitchFamily="34" charset="0"/>
              </a:defRPr>
            </a:lvl8pPr>
            <a:lvl9pPr eaLnBrk="0" hangingPunct="0">
              <a:defRPr sz="2000">
                <a:solidFill>
                  <a:schemeClr val="tx1"/>
                </a:solidFill>
                <a:latin typeface="Arial" panose="020B0604020202020204" pitchFamily="34" charset="0"/>
              </a:defRPr>
            </a:lvl9pPr>
          </a:lstStyle>
          <a:p>
            <a:pPr marL="342900" indent="-342900" eaLnBrk="1" hangingPunct="1">
              <a:buClr>
                <a:schemeClr val="hlink"/>
              </a:buClr>
              <a:buFont typeface="Wingdings" panose="05000000000000000000" pitchFamily="2" charset="2"/>
              <a:buNone/>
            </a:pPr>
            <a:r>
              <a:rPr lang="en-US" altLang="zh-CN" u="none"/>
              <a:t>.</a:t>
            </a:r>
          </a:p>
        </p:txBody>
      </p:sp>
      <p:sp>
        <p:nvSpPr>
          <p:cNvPr id="10" name="AutoShape 10"/>
          <p:cNvSpPr/>
          <p:nvPr/>
        </p:nvSpPr>
        <p:spPr bwMode="auto">
          <a:xfrm>
            <a:off x="5772335" y="3065613"/>
            <a:ext cx="144463" cy="1728787"/>
          </a:xfrm>
          <a:prstGeom prst="leftBracket">
            <a:avLst>
              <a:gd name="adj" fmla="val 99725"/>
            </a:avLst>
          </a:prstGeom>
          <a:noFill/>
          <a:ln w="9525">
            <a:solidFill>
              <a:srgbClr val="06661D"/>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buClr>
                <a:schemeClr val="hlink"/>
              </a:buClr>
              <a:buFont typeface="Wingdings" panose="05000000000000000000" pitchFamily="2" charset="2"/>
              <a:buNone/>
            </a:pPr>
            <a:endParaRPr lang="zh-CN" altLang="en-US"/>
          </a:p>
        </p:txBody>
      </p:sp>
      <p:sp>
        <p:nvSpPr>
          <p:cNvPr id="11" name="AutoShape 11"/>
          <p:cNvSpPr/>
          <p:nvPr/>
        </p:nvSpPr>
        <p:spPr bwMode="auto">
          <a:xfrm>
            <a:off x="6853423" y="3065613"/>
            <a:ext cx="215900" cy="1728787"/>
          </a:xfrm>
          <a:prstGeom prst="rightBracket">
            <a:avLst>
              <a:gd name="adj" fmla="val 66728"/>
            </a:avLst>
          </a:prstGeom>
          <a:noFill/>
          <a:ln w="9525">
            <a:solidFill>
              <a:srgbClr val="06661D"/>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eaLnBrk="1" hangingPunct="1">
              <a:buClr>
                <a:schemeClr val="hlink"/>
              </a:buClr>
              <a:buFont typeface="Wingdings" panose="05000000000000000000" pitchFamily="2" charset="2"/>
              <a:buNone/>
            </a:pPr>
            <a:endParaRPr lang="zh-CN" altLang="en-US" u="none">
              <a:solidFill>
                <a:schemeClr val="tx1"/>
              </a:solidFill>
            </a:endParaRPr>
          </a:p>
        </p:txBody>
      </p:sp>
      <p:sp>
        <p:nvSpPr>
          <p:cNvPr id="12" name="Text Box 12"/>
          <p:cNvSpPr txBox="1">
            <a:spLocks noChangeArrowheads="1"/>
          </p:cNvSpPr>
          <p:nvPr/>
        </p:nvSpPr>
        <p:spPr bwMode="auto">
          <a:xfrm>
            <a:off x="5845360" y="3137050"/>
            <a:ext cx="1076325" cy="519113"/>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anose="020B0604020202020204" pitchFamily="34" charset="0"/>
              </a:defRPr>
            </a:lvl1pPr>
            <a:lvl2pPr>
              <a:defRPr sz="2800">
                <a:solidFill>
                  <a:schemeClr val="tx1"/>
                </a:solidFill>
                <a:latin typeface="Arial" panose="020B0604020202020204" pitchFamily="34" charset="0"/>
              </a:defRPr>
            </a:lvl2pPr>
            <a:lvl3pPr>
              <a:defRPr sz="2400">
                <a:solidFill>
                  <a:schemeClr val="tx1"/>
                </a:solidFill>
                <a:latin typeface="Arial" panose="020B0604020202020204" pitchFamily="34" charset="0"/>
              </a:defRPr>
            </a:lvl3pPr>
            <a:lvl4pPr>
              <a:defRPr sz="2000">
                <a:solidFill>
                  <a:schemeClr val="tx1"/>
                </a:solidFill>
                <a:latin typeface="Arial" panose="020B0604020202020204" pitchFamily="34" charset="0"/>
              </a:defRPr>
            </a:lvl4pPr>
            <a:lvl5pPr>
              <a:defRPr sz="2000">
                <a:solidFill>
                  <a:schemeClr val="tx1"/>
                </a:solidFill>
                <a:latin typeface="Arial" panose="020B0604020202020204" pitchFamily="34" charset="0"/>
              </a:defRPr>
            </a:lvl5pPr>
            <a:lvl6pPr eaLnBrk="0" hangingPunct="0">
              <a:defRPr sz="2000">
                <a:solidFill>
                  <a:schemeClr val="tx1"/>
                </a:solidFill>
                <a:latin typeface="Arial" panose="020B0604020202020204" pitchFamily="34" charset="0"/>
              </a:defRPr>
            </a:lvl6pPr>
            <a:lvl7pPr eaLnBrk="0" hangingPunct="0">
              <a:defRPr sz="2000">
                <a:solidFill>
                  <a:schemeClr val="tx1"/>
                </a:solidFill>
                <a:latin typeface="Arial" panose="020B0604020202020204" pitchFamily="34" charset="0"/>
              </a:defRPr>
            </a:lvl7pPr>
            <a:lvl8pPr eaLnBrk="0" hangingPunct="0">
              <a:defRPr sz="2000">
                <a:solidFill>
                  <a:schemeClr val="tx1"/>
                </a:solidFill>
                <a:latin typeface="Arial" panose="020B0604020202020204" pitchFamily="34" charset="0"/>
              </a:defRPr>
            </a:lvl8pPr>
            <a:lvl9pPr eaLnBrk="0" hangingPunct="0">
              <a:defRPr sz="2000">
                <a:solidFill>
                  <a:schemeClr val="tx1"/>
                </a:solidFill>
                <a:latin typeface="Arial" panose="020B0604020202020204" pitchFamily="34" charset="0"/>
              </a:defRPr>
            </a:lvl9pPr>
          </a:lstStyle>
          <a:p>
            <a:pPr marL="342900" indent="-342900" eaLnBrk="1" hangingPunct="1">
              <a:buClr>
                <a:schemeClr val="hlink"/>
              </a:buClr>
              <a:buFont typeface="Wingdings" panose="05000000000000000000" pitchFamily="2" charset="2"/>
              <a:buNone/>
            </a:pPr>
            <a:r>
              <a:rPr lang="en-US" altLang="zh-CN" sz="2800" u="none"/>
              <a:t>0.637</a:t>
            </a:r>
          </a:p>
        </p:txBody>
      </p:sp>
      <p:sp>
        <p:nvSpPr>
          <p:cNvPr id="13" name="Text Box 13"/>
          <p:cNvSpPr txBox="1">
            <a:spLocks noChangeArrowheads="1"/>
          </p:cNvSpPr>
          <p:nvPr/>
        </p:nvSpPr>
        <p:spPr bwMode="auto">
          <a:xfrm>
            <a:off x="5845360" y="3618063"/>
            <a:ext cx="1076325" cy="519112"/>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anose="020B0604020202020204" pitchFamily="34" charset="0"/>
              </a:defRPr>
            </a:lvl1pPr>
            <a:lvl2pPr>
              <a:defRPr sz="2800">
                <a:solidFill>
                  <a:schemeClr val="tx1"/>
                </a:solidFill>
                <a:latin typeface="Arial" panose="020B0604020202020204" pitchFamily="34" charset="0"/>
              </a:defRPr>
            </a:lvl2pPr>
            <a:lvl3pPr>
              <a:defRPr sz="2400">
                <a:solidFill>
                  <a:schemeClr val="tx1"/>
                </a:solidFill>
                <a:latin typeface="Arial" panose="020B0604020202020204" pitchFamily="34" charset="0"/>
              </a:defRPr>
            </a:lvl3pPr>
            <a:lvl4pPr>
              <a:defRPr sz="2000">
                <a:solidFill>
                  <a:schemeClr val="tx1"/>
                </a:solidFill>
                <a:latin typeface="Arial" panose="020B0604020202020204" pitchFamily="34" charset="0"/>
              </a:defRPr>
            </a:lvl4pPr>
            <a:lvl5pPr>
              <a:defRPr sz="2000">
                <a:solidFill>
                  <a:schemeClr val="tx1"/>
                </a:solidFill>
                <a:latin typeface="Arial" panose="020B0604020202020204" pitchFamily="34" charset="0"/>
              </a:defRPr>
            </a:lvl5pPr>
            <a:lvl6pPr eaLnBrk="0" hangingPunct="0">
              <a:defRPr sz="2000">
                <a:solidFill>
                  <a:schemeClr val="tx1"/>
                </a:solidFill>
                <a:latin typeface="Arial" panose="020B0604020202020204" pitchFamily="34" charset="0"/>
              </a:defRPr>
            </a:lvl6pPr>
            <a:lvl7pPr eaLnBrk="0" hangingPunct="0">
              <a:defRPr sz="2000">
                <a:solidFill>
                  <a:schemeClr val="tx1"/>
                </a:solidFill>
                <a:latin typeface="Arial" panose="020B0604020202020204" pitchFamily="34" charset="0"/>
              </a:defRPr>
            </a:lvl7pPr>
            <a:lvl8pPr eaLnBrk="0" hangingPunct="0">
              <a:defRPr sz="2000">
                <a:solidFill>
                  <a:schemeClr val="tx1"/>
                </a:solidFill>
                <a:latin typeface="Arial" panose="020B0604020202020204" pitchFamily="34" charset="0"/>
              </a:defRPr>
            </a:lvl8pPr>
            <a:lvl9pPr eaLnBrk="0" hangingPunct="0">
              <a:defRPr sz="2000">
                <a:solidFill>
                  <a:schemeClr val="tx1"/>
                </a:solidFill>
                <a:latin typeface="Arial" panose="020B0604020202020204" pitchFamily="34" charset="0"/>
              </a:defRPr>
            </a:lvl9pPr>
          </a:lstStyle>
          <a:p>
            <a:pPr marL="342900" indent="-342900" eaLnBrk="1" hangingPunct="1">
              <a:buClr>
                <a:schemeClr val="hlink"/>
              </a:buClr>
              <a:buFont typeface="Wingdings" panose="05000000000000000000" pitchFamily="2" charset="2"/>
              <a:buNone/>
            </a:pPr>
            <a:r>
              <a:rPr lang="en-US" altLang="zh-CN" sz="2800" u="none" dirty="0"/>
              <a:t>0.258</a:t>
            </a:r>
          </a:p>
        </p:txBody>
      </p:sp>
      <p:sp>
        <p:nvSpPr>
          <p:cNvPr id="14" name="Text Box 14"/>
          <p:cNvSpPr txBox="1">
            <a:spLocks noChangeArrowheads="1"/>
          </p:cNvSpPr>
          <p:nvPr/>
        </p:nvSpPr>
        <p:spPr bwMode="auto">
          <a:xfrm>
            <a:off x="5845360" y="4075263"/>
            <a:ext cx="1076325" cy="519112"/>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anose="020B0604020202020204" pitchFamily="34" charset="0"/>
              </a:defRPr>
            </a:lvl1pPr>
            <a:lvl2pPr>
              <a:defRPr sz="2800">
                <a:solidFill>
                  <a:schemeClr val="tx1"/>
                </a:solidFill>
                <a:latin typeface="Arial" panose="020B0604020202020204" pitchFamily="34" charset="0"/>
              </a:defRPr>
            </a:lvl2pPr>
            <a:lvl3pPr>
              <a:defRPr sz="2400">
                <a:solidFill>
                  <a:schemeClr val="tx1"/>
                </a:solidFill>
                <a:latin typeface="Arial" panose="020B0604020202020204" pitchFamily="34" charset="0"/>
              </a:defRPr>
            </a:lvl3pPr>
            <a:lvl4pPr>
              <a:defRPr sz="2000">
                <a:solidFill>
                  <a:schemeClr val="tx1"/>
                </a:solidFill>
                <a:latin typeface="Arial" panose="020B0604020202020204" pitchFamily="34" charset="0"/>
              </a:defRPr>
            </a:lvl4pPr>
            <a:lvl5pPr>
              <a:defRPr sz="2000">
                <a:solidFill>
                  <a:schemeClr val="tx1"/>
                </a:solidFill>
                <a:latin typeface="Arial" panose="020B0604020202020204" pitchFamily="34" charset="0"/>
              </a:defRPr>
            </a:lvl5pPr>
            <a:lvl6pPr eaLnBrk="0" hangingPunct="0">
              <a:defRPr sz="2000">
                <a:solidFill>
                  <a:schemeClr val="tx1"/>
                </a:solidFill>
                <a:latin typeface="Arial" panose="020B0604020202020204" pitchFamily="34" charset="0"/>
              </a:defRPr>
            </a:lvl6pPr>
            <a:lvl7pPr eaLnBrk="0" hangingPunct="0">
              <a:defRPr sz="2000">
                <a:solidFill>
                  <a:schemeClr val="tx1"/>
                </a:solidFill>
                <a:latin typeface="Arial" panose="020B0604020202020204" pitchFamily="34" charset="0"/>
              </a:defRPr>
            </a:lvl7pPr>
            <a:lvl8pPr eaLnBrk="0" hangingPunct="0">
              <a:defRPr sz="2000">
                <a:solidFill>
                  <a:schemeClr val="tx1"/>
                </a:solidFill>
                <a:latin typeface="Arial" panose="020B0604020202020204" pitchFamily="34" charset="0"/>
              </a:defRPr>
            </a:lvl8pPr>
            <a:lvl9pPr eaLnBrk="0" hangingPunct="0">
              <a:defRPr sz="2000">
                <a:solidFill>
                  <a:schemeClr val="tx1"/>
                </a:solidFill>
                <a:latin typeface="Arial" panose="020B0604020202020204" pitchFamily="34" charset="0"/>
              </a:defRPr>
            </a:lvl9pPr>
          </a:lstStyle>
          <a:p>
            <a:pPr marL="342900" indent="-342900" eaLnBrk="1" hangingPunct="1">
              <a:buClr>
                <a:schemeClr val="hlink"/>
              </a:buClr>
              <a:buFont typeface="Wingdings" panose="05000000000000000000" pitchFamily="2" charset="2"/>
              <a:buNone/>
            </a:pPr>
            <a:r>
              <a:rPr lang="en-US" altLang="zh-CN" sz="2800" u="none" dirty="0"/>
              <a:t>0.105</a:t>
            </a:r>
          </a:p>
        </p:txBody>
      </p:sp>
      <p:sp>
        <p:nvSpPr>
          <p:cNvPr id="15" name="Text Box 15"/>
          <p:cNvSpPr txBox="1">
            <a:spLocks noChangeArrowheads="1"/>
          </p:cNvSpPr>
          <p:nvPr/>
        </p:nvSpPr>
        <p:spPr bwMode="auto">
          <a:xfrm>
            <a:off x="7121710" y="3641875"/>
            <a:ext cx="392113" cy="519113"/>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Arial" panose="020B0604020202020204" pitchFamily="34" charset="0"/>
              </a:defRPr>
            </a:lvl1pPr>
            <a:lvl2pPr>
              <a:defRPr sz="2800">
                <a:solidFill>
                  <a:schemeClr val="tx1"/>
                </a:solidFill>
                <a:latin typeface="Arial" panose="020B0604020202020204" pitchFamily="34" charset="0"/>
              </a:defRPr>
            </a:lvl2pPr>
            <a:lvl3pPr>
              <a:defRPr sz="2400">
                <a:solidFill>
                  <a:schemeClr val="tx1"/>
                </a:solidFill>
                <a:latin typeface="Arial" panose="020B0604020202020204" pitchFamily="34" charset="0"/>
              </a:defRPr>
            </a:lvl3pPr>
            <a:lvl4pPr>
              <a:defRPr sz="2000">
                <a:solidFill>
                  <a:schemeClr val="tx1"/>
                </a:solidFill>
                <a:latin typeface="Arial" panose="020B0604020202020204" pitchFamily="34" charset="0"/>
              </a:defRPr>
            </a:lvl4pPr>
            <a:lvl5pPr>
              <a:defRPr sz="2000">
                <a:solidFill>
                  <a:schemeClr val="tx1"/>
                </a:solidFill>
                <a:latin typeface="Arial" panose="020B0604020202020204" pitchFamily="34" charset="0"/>
              </a:defRPr>
            </a:lvl5pPr>
            <a:lvl6pPr eaLnBrk="0" hangingPunct="0">
              <a:defRPr sz="2000">
                <a:solidFill>
                  <a:schemeClr val="tx1"/>
                </a:solidFill>
                <a:latin typeface="Arial" panose="020B0604020202020204" pitchFamily="34" charset="0"/>
              </a:defRPr>
            </a:lvl6pPr>
            <a:lvl7pPr eaLnBrk="0" hangingPunct="0">
              <a:defRPr sz="2000">
                <a:solidFill>
                  <a:schemeClr val="tx1"/>
                </a:solidFill>
                <a:latin typeface="Arial" panose="020B0604020202020204" pitchFamily="34" charset="0"/>
              </a:defRPr>
            </a:lvl7pPr>
            <a:lvl8pPr eaLnBrk="0" hangingPunct="0">
              <a:defRPr sz="2000">
                <a:solidFill>
                  <a:schemeClr val="tx1"/>
                </a:solidFill>
                <a:latin typeface="Arial" panose="020B0604020202020204" pitchFamily="34" charset="0"/>
              </a:defRPr>
            </a:lvl8pPr>
            <a:lvl9pPr eaLnBrk="0" hangingPunct="0">
              <a:defRPr sz="2000">
                <a:solidFill>
                  <a:schemeClr val="tx1"/>
                </a:solidFill>
                <a:latin typeface="Arial" panose="020B0604020202020204" pitchFamily="34" charset="0"/>
              </a:defRPr>
            </a:lvl9pPr>
          </a:lstStyle>
          <a:p>
            <a:pPr marL="342900" indent="-342900" eaLnBrk="1" hangingPunct="1">
              <a:buClr>
                <a:schemeClr val="hlink"/>
              </a:buClr>
              <a:buFont typeface="Wingdings" panose="05000000000000000000" pitchFamily="2" charset="2"/>
              <a:buNone/>
            </a:pPr>
            <a:r>
              <a:rPr lang="en-US" altLang="zh-CN" sz="2800" u="none"/>
              <a:t>=</a:t>
            </a:r>
          </a:p>
        </p:txBody>
      </p:sp>
      <p:sp>
        <p:nvSpPr>
          <p:cNvPr id="16" name="AutoShape 16"/>
          <p:cNvSpPr/>
          <p:nvPr/>
        </p:nvSpPr>
        <p:spPr bwMode="auto">
          <a:xfrm>
            <a:off x="7499535" y="3065613"/>
            <a:ext cx="144463" cy="1728787"/>
          </a:xfrm>
          <a:prstGeom prst="leftBracket">
            <a:avLst>
              <a:gd name="adj" fmla="val 99725"/>
            </a:avLst>
          </a:prstGeom>
          <a:noFill/>
          <a:ln w="9525">
            <a:solidFill>
              <a:srgbClr val="06661D"/>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buClr>
                <a:schemeClr val="hlink"/>
              </a:buClr>
              <a:buFont typeface="Wingdings" panose="05000000000000000000" pitchFamily="2" charset="2"/>
              <a:buNone/>
            </a:pPr>
            <a:endParaRPr lang="zh-CN" altLang="en-US"/>
          </a:p>
        </p:txBody>
      </p:sp>
      <p:sp>
        <p:nvSpPr>
          <p:cNvPr id="17" name="AutoShape 17"/>
          <p:cNvSpPr/>
          <p:nvPr/>
        </p:nvSpPr>
        <p:spPr bwMode="auto">
          <a:xfrm>
            <a:off x="8580623" y="3065613"/>
            <a:ext cx="215900" cy="1728787"/>
          </a:xfrm>
          <a:prstGeom prst="rightBracket">
            <a:avLst>
              <a:gd name="adj" fmla="val 66728"/>
            </a:avLst>
          </a:prstGeom>
          <a:noFill/>
          <a:ln w="9525">
            <a:solidFill>
              <a:srgbClr val="06661D"/>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eaLnBrk="1" hangingPunct="1">
              <a:buClr>
                <a:schemeClr val="hlink"/>
              </a:buClr>
              <a:buFont typeface="Wingdings" panose="05000000000000000000" pitchFamily="2" charset="2"/>
              <a:buNone/>
            </a:pPr>
            <a:endParaRPr lang="zh-CN" altLang="en-US" u="none">
              <a:solidFill>
                <a:schemeClr val="tx1"/>
              </a:solidFill>
            </a:endParaRPr>
          </a:p>
        </p:txBody>
      </p:sp>
      <p:sp>
        <p:nvSpPr>
          <p:cNvPr id="18" name="Text Box 18"/>
          <p:cNvSpPr txBox="1">
            <a:spLocks noChangeArrowheads="1"/>
          </p:cNvSpPr>
          <p:nvPr/>
        </p:nvSpPr>
        <p:spPr bwMode="auto">
          <a:xfrm>
            <a:off x="7572560" y="3137050"/>
            <a:ext cx="1076325" cy="519113"/>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anose="020B0604020202020204" pitchFamily="34" charset="0"/>
              </a:defRPr>
            </a:lvl1pPr>
            <a:lvl2pPr>
              <a:defRPr sz="2800">
                <a:solidFill>
                  <a:schemeClr val="tx1"/>
                </a:solidFill>
                <a:latin typeface="Arial" panose="020B0604020202020204" pitchFamily="34" charset="0"/>
              </a:defRPr>
            </a:lvl2pPr>
            <a:lvl3pPr>
              <a:defRPr sz="2400">
                <a:solidFill>
                  <a:schemeClr val="tx1"/>
                </a:solidFill>
                <a:latin typeface="Arial" panose="020B0604020202020204" pitchFamily="34" charset="0"/>
              </a:defRPr>
            </a:lvl3pPr>
            <a:lvl4pPr>
              <a:defRPr sz="2000">
                <a:solidFill>
                  <a:schemeClr val="tx1"/>
                </a:solidFill>
                <a:latin typeface="Arial" panose="020B0604020202020204" pitchFamily="34" charset="0"/>
              </a:defRPr>
            </a:lvl4pPr>
            <a:lvl5pPr>
              <a:defRPr sz="2000">
                <a:solidFill>
                  <a:schemeClr val="tx1"/>
                </a:solidFill>
                <a:latin typeface="Arial" panose="020B0604020202020204" pitchFamily="34" charset="0"/>
              </a:defRPr>
            </a:lvl5pPr>
            <a:lvl6pPr eaLnBrk="0" hangingPunct="0">
              <a:defRPr sz="2000">
                <a:solidFill>
                  <a:schemeClr val="tx1"/>
                </a:solidFill>
                <a:latin typeface="Arial" panose="020B0604020202020204" pitchFamily="34" charset="0"/>
              </a:defRPr>
            </a:lvl6pPr>
            <a:lvl7pPr eaLnBrk="0" hangingPunct="0">
              <a:defRPr sz="2000">
                <a:solidFill>
                  <a:schemeClr val="tx1"/>
                </a:solidFill>
                <a:latin typeface="Arial" panose="020B0604020202020204" pitchFamily="34" charset="0"/>
              </a:defRPr>
            </a:lvl7pPr>
            <a:lvl8pPr eaLnBrk="0" hangingPunct="0">
              <a:defRPr sz="2000">
                <a:solidFill>
                  <a:schemeClr val="tx1"/>
                </a:solidFill>
                <a:latin typeface="Arial" panose="020B0604020202020204" pitchFamily="34" charset="0"/>
              </a:defRPr>
            </a:lvl8pPr>
            <a:lvl9pPr eaLnBrk="0" hangingPunct="0">
              <a:defRPr sz="2000">
                <a:solidFill>
                  <a:schemeClr val="tx1"/>
                </a:solidFill>
                <a:latin typeface="Arial" panose="020B0604020202020204" pitchFamily="34" charset="0"/>
              </a:defRPr>
            </a:lvl9pPr>
          </a:lstStyle>
          <a:p>
            <a:pPr marL="342900" indent="-342900" eaLnBrk="1" hangingPunct="1">
              <a:buClr>
                <a:schemeClr val="hlink"/>
              </a:buClr>
              <a:buFont typeface="Wingdings" panose="05000000000000000000" pitchFamily="2" charset="2"/>
              <a:buNone/>
            </a:pPr>
            <a:r>
              <a:rPr lang="en-US" altLang="zh-CN" sz="2800" u="none"/>
              <a:t>1.936</a:t>
            </a:r>
          </a:p>
        </p:txBody>
      </p:sp>
      <p:sp>
        <p:nvSpPr>
          <p:cNvPr id="19" name="Text Box 19"/>
          <p:cNvSpPr txBox="1">
            <a:spLocks noChangeArrowheads="1"/>
          </p:cNvSpPr>
          <p:nvPr/>
        </p:nvSpPr>
        <p:spPr bwMode="auto">
          <a:xfrm>
            <a:off x="7572560" y="3570438"/>
            <a:ext cx="1076325" cy="519112"/>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anose="020B0604020202020204" pitchFamily="34" charset="0"/>
              </a:defRPr>
            </a:lvl1pPr>
            <a:lvl2pPr>
              <a:defRPr sz="2800">
                <a:solidFill>
                  <a:schemeClr val="tx1"/>
                </a:solidFill>
                <a:latin typeface="Arial" panose="020B0604020202020204" pitchFamily="34" charset="0"/>
              </a:defRPr>
            </a:lvl2pPr>
            <a:lvl3pPr>
              <a:defRPr sz="2400">
                <a:solidFill>
                  <a:schemeClr val="tx1"/>
                </a:solidFill>
                <a:latin typeface="Arial" panose="020B0604020202020204" pitchFamily="34" charset="0"/>
              </a:defRPr>
            </a:lvl3pPr>
            <a:lvl4pPr>
              <a:defRPr sz="2000">
                <a:solidFill>
                  <a:schemeClr val="tx1"/>
                </a:solidFill>
                <a:latin typeface="Arial" panose="020B0604020202020204" pitchFamily="34" charset="0"/>
              </a:defRPr>
            </a:lvl4pPr>
            <a:lvl5pPr>
              <a:defRPr sz="2000">
                <a:solidFill>
                  <a:schemeClr val="tx1"/>
                </a:solidFill>
                <a:latin typeface="Arial" panose="020B0604020202020204" pitchFamily="34" charset="0"/>
              </a:defRPr>
            </a:lvl5pPr>
            <a:lvl6pPr eaLnBrk="0" hangingPunct="0">
              <a:defRPr sz="2000">
                <a:solidFill>
                  <a:schemeClr val="tx1"/>
                </a:solidFill>
                <a:latin typeface="Arial" panose="020B0604020202020204" pitchFamily="34" charset="0"/>
              </a:defRPr>
            </a:lvl6pPr>
            <a:lvl7pPr eaLnBrk="0" hangingPunct="0">
              <a:defRPr sz="2000">
                <a:solidFill>
                  <a:schemeClr val="tx1"/>
                </a:solidFill>
                <a:latin typeface="Arial" panose="020B0604020202020204" pitchFamily="34" charset="0"/>
              </a:defRPr>
            </a:lvl7pPr>
            <a:lvl8pPr eaLnBrk="0" hangingPunct="0">
              <a:defRPr sz="2000">
                <a:solidFill>
                  <a:schemeClr val="tx1"/>
                </a:solidFill>
                <a:latin typeface="Arial" panose="020B0604020202020204" pitchFamily="34" charset="0"/>
              </a:defRPr>
            </a:lvl8pPr>
            <a:lvl9pPr eaLnBrk="0" hangingPunct="0">
              <a:defRPr sz="2000">
                <a:solidFill>
                  <a:schemeClr val="tx1"/>
                </a:solidFill>
                <a:latin typeface="Arial" panose="020B0604020202020204" pitchFamily="34" charset="0"/>
              </a:defRPr>
            </a:lvl9pPr>
          </a:lstStyle>
          <a:p>
            <a:pPr marL="342900" indent="-342900" eaLnBrk="1" hangingPunct="1">
              <a:buClr>
                <a:schemeClr val="hlink"/>
              </a:buClr>
              <a:buFont typeface="Wingdings" panose="05000000000000000000" pitchFamily="2" charset="2"/>
              <a:buNone/>
            </a:pPr>
            <a:r>
              <a:rPr lang="en-US" altLang="zh-CN" sz="2800" u="none"/>
              <a:t>0.785</a:t>
            </a:r>
          </a:p>
        </p:txBody>
      </p:sp>
      <p:sp>
        <p:nvSpPr>
          <p:cNvPr id="20" name="Text Box 20"/>
          <p:cNvSpPr txBox="1">
            <a:spLocks noChangeArrowheads="1"/>
          </p:cNvSpPr>
          <p:nvPr/>
        </p:nvSpPr>
        <p:spPr bwMode="auto">
          <a:xfrm>
            <a:off x="7572560" y="4002238"/>
            <a:ext cx="1076325" cy="519112"/>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anose="020B0604020202020204" pitchFamily="34" charset="0"/>
              </a:defRPr>
            </a:lvl1pPr>
            <a:lvl2pPr>
              <a:defRPr sz="2800">
                <a:solidFill>
                  <a:schemeClr val="tx1"/>
                </a:solidFill>
                <a:latin typeface="Arial" panose="020B0604020202020204" pitchFamily="34" charset="0"/>
              </a:defRPr>
            </a:lvl2pPr>
            <a:lvl3pPr>
              <a:defRPr sz="2400">
                <a:solidFill>
                  <a:schemeClr val="tx1"/>
                </a:solidFill>
                <a:latin typeface="Arial" panose="020B0604020202020204" pitchFamily="34" charset="0"/>
              </a:defRPr>
            </a:lvl3pPr>
            <a:lvl4pPr>
              <a:defRPr sz="2000">
                <a:solidFill>
                  <a:schemeClr val="tx1"/>
                </a:solidFill>
                <a:latin typeface="Arial" panose="020B0604020202020204" pitchFamily="34" charset="0"/>
              </a:defRPr>
            </a:lvl4pPr>
            <a:lvl5pPr>
              <a:defRPr sz="2000">
                <a:solidFill>
                  <a:schemeClr val="tx1"/>
                </a:solidFill>
                <a:latin typeface="Arial" panose="020B0604020202020204" pitchFamily="34" charset="0"/>
              </a:defRPr>
            </a:lvl5pPr>
            <a:lvl6pPr eaLnBrk="0" hangingPunct="0">
              <a:defRPr sz="2000">
                <a:solidFill>
                  <a:schemeClr val="tx1"/>
                </a:solidFill>
                <a:latin typeface="Arial" panose="020B0604020202020204" pitchFamily="34" charset="0"/>
              </a:defRPr>
            </a:lvl6pPr>
            <a:lvl7pPr eaLnBrk="0" hangingPunct="0">
              <a:defRPr sz="2000">
                <a:solidFill>
                  <a:schemeClr val="tx1"/>
                </a:solidFill>
                <a:latin typeface="Arial" panose="020B0604020202020204" pitchFamily="34" charset="0"/>
              </a:defRPr>
            </a:lvl7pPr>
            <a:lvl8pPr eaLnBrk="0" hangingPunct="0">
              <a:defRPr sz="2000">
                <a:solidFill>
                  <a:schemeClr val="tx1"/>
                </a:solidFill>
                <a:latin typeface="Arial" panose="020B0604020202020204" pitchFamily="34" charset="0"/>
              </a:defRPr>
            </a:lvl8pPr>
            <a:lvl9pPr eaLnBrk="0" hangingPunct="0">
              <a:defRPr sz="2000">
                <a:solidFill>
                  <a:schemeClr val="tx1"/>
                </a:solidFill>
                <a:latin typeface="Arial" panose="020B0604020202020204" pitchFamily="34" charset="0"/>
              </a:defRPr>
            </a:lvl9pPr>
          </a:lstStyle>
          <a:p>
            <a:pPr marL="342900" indent="-342900" eaLnBrk="1" hangingPunct="1">
              <a:buClr>
                <a:schemeClr val="hlink"/>
              </a:buClr>
              <a:buFont typeface="Wingdings" panose="05000000000000000000" pitchFamily="2" charset="2"/>
              <a:buNone/>
            </a:pPr>
            <a:r>
              <a:rPr lang="en-US" altLang="zh-CN" sz="2800" u="none"/>
              <a:t>0.318</a:t>
            </a:r>
          </a:p>
        </p:txBody>
      </p:sp>
      <p:sp>
        <p:nvSpPr>
          <p:cNvPr id="21" name="Text Box 21"/>
          <p:cNvSpPr txBox="1">
            <a:spLocks noChangeArrowheads="1"/>
          </p:cNvSpPr>
          <p:nvPr/>
        </p:nvSpPr>
        <p:spPr bwMode="auto">
          <a:xfrm>
            <a:off x="2605273" y="5264300"/>
            <a:ext cx="1081087" cy="579438"/>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anose="020B0604020202020204" pitchFamily="34" charset="0"/>
              </a:defRPr>
            </a:lvl1pPr>
            <a:lvl2pPr>
              <a:defRPr sz="2800">
                <a:solidFill>
                  <a:schemeClr val="tx1"/>
                </a:solidFill>
                <a:latin typeface="Arial" panose="020B0604020202020204" pitchFamily="34" charset="0"/>
              </a:defRPr>
            </a:lvl2pPr>
            <a:lvl3pPr>
              <a:defRPr sz="2400">
                <a:solidFill>
                  <a:schemeClr val="tx1"/>
                </a:solidFill>
                <a:latin typeface="Arial" panose="020B0604020202020204" pitchFamily="34" charset="0"/>
              </a:defRPr>
            </a:lvl3pPr>
            <a:lvl4pPr>
              <a:defRPr sz="2000">
                <a:solidFill>
                  <a:schemeClr val="tx1"/>
                </a:solidFill>
                <a:latin typeface="Arial" panose="020B0604020202020204" pitchFamily="34" charset="0"/>
              </a:defRPr>
            </a:lvl4pPr>
            <a:lvl5pPr>
              <a:defRPr sz="2000">
                <a:solidFill>
                  <a:schemeClr val="tx1"/>
                </a:solidFill>
                <a:latin typeface="Arial" panose="020B0604020202020204" pitchFamily="34" charset="0"/>
              </a:defRPr>
            </a:lvl5pPr>
            <a:lvl6pPr eaLnBrk="0" hangingPunct="0">
              <a:defRPr sz="2000">
                <a:solidFill>
                  <a:schemeClr val="tx1"/>
                </a:solidFill>
                <a:latin typeface="Arial" panose="020B0604020202020204" pitchFamily="34" charset="0"/>
              </a:defRPr>
            </a:lvl6pPr>
            <a:lvl7pPr eaLnBrk="0" hangingPunct="0">
              <a:defRPr sz="2000">
                <a:solidFill>
                  <a:schemeClr val="tx1"/>
                </a:solidFill>
                <a:latin typeface="Arial" panose="020B0604020202020204" pitchFamily="34" charset="0"/>
              </a:defRPr>
            </a:lvl7pPr>
            <a:lvl8pPr eaLnBrk="0" hangingPunct="0">
              <a:defRPr sz="2000">
                <a:solidFill>
                  <a:schemeClr val="tx1"/>
                </a:solidFill>
                <a:latin typeface="Arial" panose="020B0604020202020204" pitchFamily="34" charset="0"/>
              </a:defRPr>
            </a:lvl8pPr>
            <a:lvl9pPr eaLnBrk="0" hangingPunct="0">
              <a:defRPr sz="2000">
                <a:solidFill>
                  <a:schemeClr val="tx1"/>
                </a:solidFill>
                <a:latin typeface="Arial" panose="020B0604020202020204" pitchFamily="34" charset="0"/>
              </a:defRPr>
            </a:lvl9pPr>
          </a:lstStyle>
          <a:p>
            <a:pPr marL="342900" indent="-342900" eaLnBrk="1" hangingPunct="1">
              <a:buClr>
                <a:schemeClr val="hlink"/>
              </a:buClr>
              <a:buFont typeface="Wingdings" panose="05000000000000000000" pitchFamily="2" charset="2"/>
              <a:buNone/>
            </a:pPr>
            <a:r>
              <a:rPr lang="el-GR" altLang="zh-CN" u="none">
                <a:latin typeface="Times New Roman" panose="02020603050405020304" pitchFamily="18" charset="0"/>
                <a:cs typeface="Times New Roman" panose="02020603050405020304" pitchFamily="18" charset="0"/>
              </a:rPr>
              <a:t>λ</a:t>
            </a:r>
            <a:r>
              <a:rPr lang="en-US" altLang="zh-CN" u="none" baseline="-25000">
                <a:latin typeface="Times New Roman" panose="02020603050405020304" pitchFamily="18" charset="0"/>
                <a:cs typeface="Times New Roman" panose="02020603050405020304" pitchFamily="18" charset="0"/>
              </a:rPr>
              <a:t>max</a:t>
            </a:r>
            <a:endParaRPr lang="el-GR" altLang="zh-CN" u="none" baseline="-25000">
              <a:latin typeface="Times New Roman" panose="02020603050405020304" pitchFamily="18" charset="0"/>
              <a:cs typeface="Times New Roman" panose="02020603050405020304" pitchFamily="18" charset="0"/>
            </a:endParaRPr>
          </a:p>
        </p:txBody>
      </p:sp>
      <p:sp>
        <p:nvSpPr>
          <p:cNvPr id="22" name="Text Box 22"/>
          <p:cNvSpPr txBox="1">
            <a:spLocks noChangeArrowheads="1"/>
          </p:cNvSpPr>
          <p:nvPr/>
        </p:nvSpPr>
        <p:spPr bwMode="auto">
          <a:xfrm>
            <a:off x="2914835" y="5226200"/>
            <a:ext cx="628650" cy="396875"/>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anose="020B0604020202020204" pitchFamily="34" charset="0"/>
              </a:defRPr>
            </a:lvl1pPr>
            <a:lvl2pPr>
              <a:defRPr sz="2800">
                <a:solidFill>
                  <a:schemeClr val="tx1"/>
                </a:solidFill>
                <a:latin typeface="Arial" panose="020B0604020202020204" pitchFamily="34" charset="0"/>
              </a:defRPr>
            </a:lvl2pPr>
            <a:lvl3pPr>
              <a:defRPr sz="2400">
                <a:solidFill>
                  <a:schemeClr val="tx1"/>
                </a:solidFill>
                <a:latin typeface="Arial" panose="020B0604020202020204" pitchFamily="34" charset="0"/>
              </a:defRPr>
            </a:lvl3pPr>
            <a:lvl4pPr>
              <a:defRPr sz="2000">
                <a:solidFill>
                  <a:schemeClr val="tx1"/>
                </a:solidFill>
                <a:latin typeface="Arial" panose="020B0604020202020204" pitchFamily="34" charset="0"/>
              </a:defRPr>
            </a:lvl4pPr>
            <a:lvl5pPr>
              <a:defRPr sz="2000">
                <a:solidFill>
                  <a:schemeClr val="tx1"/>
                </a:solidFill>
                <a:latin typeface="Arial" panose="020B0604020202020204" pitchFamily="34" charset="0"/>
              </a:defRPr>
            </a:lvl5pPr>
            <a:lvl6pPr eaLnBrk="0" hangingPunct="0">
              <a:defRPr sz="2000">
                <a:solidFill>
                  <a:schemeClr val="tx1"/>
                </a:solidFill>
                <a:latin typeface="Arial" panose="020B0604020202020204" pitchFamily="34" charset="0"/>
              </a:defRPr>
            </a:lvl6pPr>
            <a:lvl7pPr eaLnBrk="0" hangingPunct="0">
              <a:defRPr sz="2000">
                <a:solidFill>
                  <a:schemeClr val="tx1"/>
                </a:solidFill>
                <a:latin typeface="Arial" panose="020B0604020202020204" pitchFamily="34" charset="0"/>
              </a:defRPr>
            </a:lvl7pPr>
            <a:lvl8pPr eaLnBrk="0" hangingPunct="0">
              <a:defRPr sz="2000">
                <a:solidFill>
                  <a:schemeClr val="tx1"/>
                </a:solidFill>
                <a:latin typeface="Arial" panose="020B0604020202020204" pitchFamily="34" charset="0"/>
              </a:defRPr>
            </a:lvl8pPr>
            <a:lvl9pPr eaLnBrk="0" hangingPunct="0">
              <a:defRPr sz="2000">
                <a:solidFill>
                  <a:schemeClr val="tx1"/>
                </a:solidFill>
                <a:latin typeface="Arial" panose="020B0604020202020204" pitchFamily="34" charset="0"/>
              </a:defRPr>
            </a:lvl9pPr>
          </a:lstStyle>
          <a:p>
            <a:pPr marL="342900" indent="-342900" eaLnBrk="1" hangingPunct="1">
              <a:buClr>
                <a:schemeClr val="hlink"/>
              </a:buClr>
              <a:buFont typeface="Wingdings" panose="05000000000000000000" pitchFamily="2" charset="2"/>
              <a:buNone/>
            </a:pPr>
            <a:r>
              <a:rPr lang="en-US" altLang="zh-CN" sz="2000" u="none" dirty="0"/>
              <a:t>(A</a:t>
            </a:r>
            <a:r>
              <a:rPr lang="en-US" altLang="zh-CN" sz="2000" u="none" baseline="-25000" dirty="0"/>
              <a:t>1</a:t>
            </a:r>
            <a:r>
              <a:rPr lang="en-US" altLang="zh-CN" sz="2000" u="none" dirty="0"/>
              <a:t>)</a:t>
            </a:r>
          </a:p>
        </p:txBody>
      </p:sp>
      <p:sp>
        <p:nvSpPr>
          <p:cNvPr id="23" name="Text Box 23"/>
          <p:cNvSpPr txBox="1">
            <a:spLocks noChangeArrowheads="1"/>
          </p:cNvSpPr>
          <p:nvPr/>
        </p:nvSpPr>
        <p:spPr bwMode="auto">
          <a:xfrm>
            <a:off x="3468873" y="5297638"/>
            <a:ext cx="392112" cy="519112"/>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Arial" panose="020B0604020202020204" pitchFamily="34" charset="0"/>
              </a:defRPr>
            </a:lvl1pPr>
            <a:lvl2pPr>
              <a:defRPr sz="2800">
                <a:solidFill>
                  <a:schemeClr val="tx1"/>
                </a:solidFill>
                <a:latin typeface="Arial" panose="020B0604020202020204" pitchFamily="34" charset="0"/>
              </a:defRPr>
            </a:lvl2pPr>
            <a:lvl3pPr>
              <a:defRPr sz="2400">
                <a:solidFill>
                  <a:schemeClr val="tx1"/>
                </a:solidFill>
                <a:latin typeface="Arial" panose="020B0604020202020204" pitchFamily="34" charset="0"/>
              </a:defRPr>
            </a:lvl3pPr>
            <a:lvl4pPr>
              <a:defRPr sz="2000">
                <a:solidFill>
                  <a:schemeClr val="tx1"/>
                </a:solidFill>
                <a:latin typeface="Arial" panose="020B0604020202020204" pitchFamily="34" charset="0"/>
              </a:defRPr>
            </a:lvl4pPr>
            <a:lvl5pPr>
              <a:defRPr sz="2000">
                <a:solidFill>
                  <a:schemeClr val="tx1"/>
                </a:solidFill>
                <a:latin typeface="Arial" panose="020B0604020202020204" pitchFamily="34" charset="0"/>
              </a:defRPr>
            </a:lvl5pPr>
            <a:lvl6pPr eaLnBrk="0" hangingPunct="0">
              <a:defRPr sz="2000">
                <a:solidFill>
                  <a:schemeClr val="tx1"/>
                </a:solidFill>
                <a:latin typeface="Arial" panose="020B0604020202020204" pitchFamily="34" charset="0"/>
              </a:defRPr>
            </a:lvl6pPr>
            <a:lvl7pPr eaLnBrk="0" hangingPunct="0">
              <a:defRPr sz="2000">
                <a:solidFill>
                  <a:schemeClr val="tx1"/>
                </a:solidFill>
                <a:latin typeface="Arial" panose="020B0604020202020204" pitchFamily="34" charset="0"/>
              </a:defRPr>
            </a:lvl7pPr>
            <a:lvl8pPr eaLnBrk="0" hangingPunct="0">
              <a:defRPr sz="2000">
                <a:solidFill>
                  <a:schemeClr val="tx1"/>
                </a:solidFill>
                <a:latin typeface="Arial" panose="020B0604020202020204" pitchFamily="34" charset="0"/>
              </a:defRPr>
            </a:lvl8pPr>
            <a:lvl9pPr eaLnBrk="0" hangingPunct="0">
              <a:defRPr sz="2000">
                <a:solidFill>
                  <a:schemeClr val="tx1"/>
                </a:solidFill>
                <a:latin typeface="Arial" panose="020B0604020202020204" pitchFamily="34" charset="0"/>
              </a:defRPr>
            </a:lvl9pPr>
          </a:lstStyle>
          <a:p>
            <a:pPr marL="342900" indent="-342900" eaLnBrk="1" hangingPunct="1">
              <a:buClr>
                <a:schemeClr val="hlink"/>
              </a:buClr>
              <a:buFont typeface="Wingdings" panose="05000000000000000000" pitchFamily="2" charset="2"/>
              <a:buNone/>
            </a:pPr>
            <a:r>
              <a:rPr lang="en-US" altLang="zh-CN" sz="2800" u="none"/>
              <a:t>=</a:t>
            </a:r>
          </a:p>
        </p:txBody>
      </p:sp>
      <p:sp>
        <p:nvSpPr>
          <p:cNvPr id="24" name="Text Box 24"/>
          <p:cNvSpPr txBox="1">
            <a:spLocks noChangeArrowheads="1"/>
          </p:cNvSpPr>
          <p:nvPr/>
        </p:nvSpPr>
        <p:spPr bwMode="auto">
          <a:xfrm>
            <a:off x="3849873" y="5297638"/>
            <a:ext cx="5070475" cy="519112"/>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anose="020B0604020202020204" pitchFamily="34" charset="0"/>
              </a:defRPr>
            </a:lvl1pPr>
            <a:lvl2pPr>
              <a:defRPr sz="2800">
                <a:solidFill>
                  <a:schemeClr val="tx1"/>
                </a:solidFill>
                <a:latin typeface="Arial" panose="020B0604020202020204" pitchFamily="34" charset="0"/>
              </a:defRPr>
            </a:lvl2pPr>
            <a:lvl3pPr>
              <a:defRPr sz="2400">
                <a:solidFill>
                  <a:schemeClr val="tx1"/>
                </a:solidFill>
                <a:latin typeface="Arial" panose="020B0604020202020204" pitchFamily="34" charset="0"/>
              </a:defRPr>
            </a:lvl3pPr>
            <a:lvl4pPr>
              <a:defRPr sz="2000">
                <a:solidFill>
                  <a:schemeClr val="tx1"/>
                </a:solidFill>
                <a:latin typeface="Arial" panose="020B0604020202020204" pitchFamily="34" charset="0"/>
              </a:defRPr>
            </a:lvl4pPr>
            <a:lvl5pPr>
              <a:defRPr sz="2000">
                <a:solidFill>
                  <a:schemeClr val="tx1"/>
                </a:solidFill>
                <a:latin typeface="Arial" panose="020B0604020202020204" pitchFamily="34" charset="0"/>
              </a:defRPr>
            </a:lvl5pPr>
            <a:lvl6pPr eaLnBrk="0" hangingPunct="0">
              <a:defRPr sz="2000">
                <a:solidFill>
                  <a:schemeClr val="tx1"/>
                </a:solidFill>
                <a:latin typeface="Arial" panose="020B0604020202020204" pitchFamily="34" charset="0"/>
              </a:defRPr>
            </a:lvl6pPr>
            <a:lvl7pPr eaLnBrk="0" hangingPunct="0">
              <a:defRPr sz="2000">
                <a:solidFill>
                  <a:schemeClr val="tx1"/>
                </a:solidFill>
                <a:latin typeface="Arial" panose="020B0604020202020204" pitchFamily="34" charset="0"/>
              </a:defRPr>
            </a:lvl7pPr>
            <a:lvl8pPr eaLnBrk="0" hangingPunct="0">
              <a:defRPr sz="2000">
                <a:solidFill>
                  <a:schemeClr val="tx1"/>
                </a:solidFill>
                <a:latin typeface="Arial" panose="020B0604020202020204" pitchFamily="34" charset="0"/>
              </a:defRPr>
            </a:lvl8pPr>
            <a:lvl9pPr eaLnBrk="0" hangingPunct="0">
              <a:defRPr sz="2000">
                <a:solidFill>
                  <a:schemeClr val="tx1"/>
                </a:solidFill>
                <a:latin typeface="Arial" panose="020B0604020202020204" pitchFamily="34" charset="0"/>
              </a:defRPr>
            </a:lvl9pPr>
          </a:lstStyle>
          <a:p>
            <a:pPr marL="342900" indent="-342900" eaLnBrk="1" hangingPunct="1">
              <a:buClr>
                <a:schemeClr val="hlink"/>
              </a:buClr>
              <a:buFont typeface="Wingdings" panose="05000000000000000000" pitchFamily="2" charset="2"/>
              <a:buNone/>
            </a:pPr>
            <a:r>
              <a:rPr lang="en-US" altLang="zh-CN" sz="2800" u="none"/>
              <a:t>    (             +             +             )</a:t>
            </a:r>
          </a:p>
        </p:txBody>
      </p:sp>
      <p:sp>
        <p:nvSpPr>
          <p:cNvPr id="25" name="Text Box 25"/>
          <p:cNvSpPr txBox="1">
            <a:spLocks noChangeArrowheads="1"/>
          </p:cNvSpPr>
          <p:nvPr/>
        </p:nvSpPr>
        <p:spPr bwMode="auto">
          <a:xfrm>
            <a:off x="4497573" y="5081738"/>
            <a:ext cx="1076325" cy="519112"/>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anose="020B0604020202020204" pitchFamily="34" charset="0"/>
              </a:defRPr>
            </a:lvl1pPr>
            <a:lvl2pPr>
              <a:defRPr sz="2800">
                <a:solidFill>
                  <a:schemeClr val="tx1"/>
                </a:solidFill>
                <a:latin typeface="Arial" panose="020B0604020202020204" pitchFamily="34" charset="0"/>
              </a:defRPr>
            </a:lvl2pPr>
            <a:lvl3pPr>
              <a:defRPr sz="2400">
                <a:solidFill>
                  <a:schemeClr val="tx1"/>
                </a:solidFill>
                <a:latin typeface="Arial" panose="020B0604020202020204" pitchFamily="34" charset="0"/>
              </a:defRPr>
            </a:lvl3pPr>
            <a:lvl4pPr>
              <a:defRPr sz="2000">
                <a:solidFill>
                  <a:schemeClr val="tx1"/>
                </a:solidFill>
                <a:latin typeface="Arial" panose="020B0604020202020204" pitchFamily="34" charset="0"/>
              </a:defRPr>
            </a:lvl4pPr>
            <a:lvl5pPr>
              <a:defRPr sz="2000">
                <a:solidFill>
                  <a:schemeClr val="tx1"/>
                </a:solidFill>
                <a:latin typeface="Arial" panose="020B0604020202020204" pitchFamily="34" charset="0"/>
              </a:defRPr>
            </a:lvl5pPr>
            <a:lvl6pPr eaLnBrk="0" hangingPunct="0">
              <a:defRPr sz="2000">
                <a:solidFill>
                  <a:schemeClr val="tx1"/>
                </a:solidFill>
                <a:latin typeface="Arial" panose="020B0604020202020204" pitchFamily="34" charset="0"/>
              </a:defRPr>
            </a:lvl6pPr>
            <a:lvl7pPr eaLnBrk="0" hangingPunct="0">
              <a:defRPr sz="2000">
                <a:solidFill>
                  <a:schemeClr val="tx1"/>
                </a:solidFill>
                <a:latin typeface="Arial" panose="020B0604020202020204" pitchFamily="34" charset="0"/>
              </a:defRPr>
            </a:lvl7pPr>
            <a:lvl8pPr eaLnBrk="0" hangingPunct="0">
              <a:defRPr sz="2000">
                <a:solidFill>
                  <a:schemeClr val="tx1"/>
                </a:solidFill>
                <a:latin typeface="Arial" panose="020B0604020202020204" pitchFamily="34" charset="0"/>
              </a:defRPr>
            </a:lvl8pPr>
            <a:lvl9pPr eaLnBrk="0" hangingPunct="0">
              <a:defRPr sz="2000">
                <a:solidFill>
                  <a:schemeClr val="tx1"/>
                </a:solidFill>
                <a:latin typeface="Arial" panose="020B0604020202020204" pitchFamily="34" charset="0"/>
              </a:defRPr>
            </a:lvl9pPr>
          </a:lstStyle>
          <a:p>
            <a:pPr marL="342900" indent="-342900" eaLnBrk="1" hangingPunct="1">
              <a:buClr>
                <a:schemeClr val="hlink"/>
              </a:buClr>
              <a:buFont typeface="Wingdings" panose="05000000000000000000" pitchFamily="2" charset="2"/>
              <a:buNone/>
            </a:pPr>
            <a:r>
              <a:rPr lang="en-US" altLang="zh-CN" sz="2800" u="none"/>
              <a:t>1.936</a:t>
            </a:r>
          </a:p>
        </p:txBody>
      </p:sp>
      <p:sp>
        <p:nvSpPr>
          <p:cNvPr id="26" name="Line 26"/>
          <p:cNvSpPr>
            <a:spLocks noChangeShapeType="1"/>
          </p:cNvSpPr>
          <p:nvPr/>
        </p:nvSpPr>
        <p:spPr bwMode="auto">
          <a:xfrm>
            <a:off x="4570598" y="5586563"/>
            <a:ext cx="1079500" cy="0"/>
          </a:xfrm>
          <a:prstGeom prst="line">
            <a:avLst/>
          </a:prstGeom>
          <a:noFill/>
          <a:ln w="28575">
            <a:solidFill>
              <a:srgbClr val="06661D"/>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Text Box 27"/>
          <p:cNvSpPr txBox="1">
            <a:spLocks noChangeArrowheads="1"/>
          </p:cNvSpPr>
          <p:nvPr/>
        </p:nvSpPr>
        <p:spPr bwMode="auto">
          <a:xfrm>
            <a:off x="4548373" y="5586563"/>
            <a:ext cx="1076325" cy="519112"/>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Arial" panose="020B0604020202020204" pitchFamily="34" charset="0"/>
              </a:defRPr>
            </a:lvl1pPr>
            <a:lvl2pPr>
              <a:defRPr sz="2800">
                <a:solidFill>
                  <a:schemeClr val="tx1"/>
                </a:solidFill>
                <a:latin typeface="Arial" panose="020B0604020202020204" pitchFamily="34" charset="0"/>
              </a:defRPr>
            </a:lvl2pPr>
            <a:lvl3pPr>
              <a:defRPr sz="2400">
                <a:solidFill>
                  <a:schemeClr val="tx1"/>
                </a:solidFill>
                <a:latin typeface="Arial" panose="020B0604020202020204" pitchFamily="34" charset="0"/>
              </a:defRPr>
            </a:lvl3pPr>
            <a:lvl4pPr>
              <a:defRPr sz="2000">
                <a:solidFill>
                  <a:schemeClr val="tx1"/>
                </a:solidFill>
                <a:latin typeface="Arial" panose="020B0604020202020204" pitchFamily="34" charset="0"/>
              </a:defRPr>
            </a:lvl4pPr>
            <a:lvl5pPr>
              <a:defRPr sz="2000">
                <a:solidFill>
                  <a:schemeClr val="tx1"/>
                </a:solidFill>
                <a:latin typeface="Arial" panose="020B0604020202020204" pitchFamily="34" charset="0"/>
              </a:defRPr>
            </a:lvl5pPr>
            <a:lvl6pPr eaLnBrk="0" hangingPunct="0">
              <a:defRPr sz="2000">
                <a:solidFill>
                  <a:schemeClr val="tx1"/>
                </a:solidFill>
                <a:latin typeface="Arial" panose="020B0604020202020204" pitchFamily="34" charset="0"/>
              </a:defRPr>
            </a:lvl6pPr>
            <a:lvl7pPr eaLnBrk="0" hangingPunct="0">
              <a:defRPr sz="2000">
                <a:solidFill>
                  <a:schemeClr val="tx1"/>
                </a:solidFill>
                <a:latin typeface="Arial" panose="020B0604020202020204" pitchFamily="34" charset="0"/>
              </a:defRPr>
            </a:lvl7pPr>
            <a:lvl8pPr eaLnBrk="0" hangingPunct="0">
              <a:defRPr sz="2000">
                <a:solidFill>
                  <a:schemeClr val="tx1"/>
                </a:solidFill>
                <a:latin typeface="Arial" panose="020B0604020202020204" pitchFamily="34" charset="0"/>
              </a:defRPr>
            </a:lvl8pPr>
            <a:lvl9pPr eaLnBrk="0" hangingPunct="0">
              <a:defRPr sz="2000">
                <a:solidFill>
                  <a:schemeClr val="tx1"/>
                </a:solidFill>
                <a:latin typeface="Arial" panose="020B0604020202020204" pitchFamily="34" charset="0"/>
              </a:defRPr>
            </a:lvl9pPr>
          </a:lstStyle>
          <a:p>
            <a:pPr marL="342900" indent="-342900" eaLnBrk="1" hangingPunct="1">
              <a:buClr>
                <a:schemeClr val="hlink"/>
              </a:buClr>
              <a:buFont typeface="Wingdings" panose="05000000000000000000" pitchFamily="2" charset="2"/>
              <a:buNone/>
            </a:pPr>
            <a:r>
              <a:rPr lang="en-US" altLang="zh-CN" sz="2800" u="none"/>
              <a:t>0.637</a:t>
            </a:r>
          </a:p>
        </p:txBody>
      </p:sp>
      <p:sp>
        <p:nvSpPr>
          <p:cNvPr id="28" name="Text Box 28"/>
          <p:cNvSpPr txBox="1">
            <a:spLocks noChangeArrowheads="1"/>
          </p:cNvSpPr>
          <p:nvPr/>
        </p:nvSpPr>
        <p:spPr bwMode="auto">
          <a:xfrm>
            <a:off x="5939023" y="5081738"/>
            <a:ext cx="1076325" cy="519112"/>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anose="020B0604020202020204" pitchFamily="34" charset="0"/>
              </a:defRPr>
            </a:lvl1pPr>
            <a:lvl2pPr>
              <a:defRPr sz="2800">
                <a:solidFill>
                  <a:schemeClr val="tx1"/>
                </a:solidFill>
                <a:latin typeface="Arial" panose="020B0604020202020204" pitchFamily="34" charset="0"/>
              </a:defRPr>
            </a:lvl2pPr>
            <a:lvl3pPr>
              <a:defRPr sz="2400">
                <a:solidFill>
                  <a:schemeClr val="tx1"/>
                </a:solidFill>
                <a:latin typeface="Arial" panose="020B0604020202020204" pitchFamily="34" charset="0"/>
              </a:defRPr>
            </a:lvl3pPr>
            <a:lvl4pPr>
              <a:defRPr sz="2000">
                <a:solidFill>
                  <a:schemeClr val="tx1"/>
                </a:solidFill>
                <a:latin typeface="Arial" panose="020B0604020202020204" pitchFamily="34" charset="0"/>
              </a:defRPr>
            </a:lvl4pPr>
            <a:lvl5pPr>
              <a:defRPr sz="2000">
                <a:solidFill>
                  <a:schemeClr val="tx1"/>
                </a:solidFill>
                <a:latin typeface="Arial" panose="020B0604020202020204" pitchFamily="34" charset="0"/>
              </a:defRPr>
            </a:lvl5pPr>
            <a:lvl6pPr eaLnBrk="0" hangingPunct="0">
              <a:defRPr sz="2000">
                <a:solidFill>
                  <a:schemeClr val="tx1"/>
                </a:solidFill>
                <a:latin typeface="Arial" panose="020B0604020202020204" pitchFamily="34" charset="0"/>
              </a:defRPr>
            </a:lvl6pPr>
            <a:lvl7pPr eaLnBrk="0" hangingPunct="0">
              <a:defRPr sz="2000">
                <a:solidFill>
                  <a:schemeClr val="tx1"/>
                </a:solidFill>
                <a:latin typeface="Arial" panose="020B0604020202020204" pitchFamily="34" charset="0"/>
              </a:defRPr>
            </a:lvl7pPr>
            <a:lvl8pPr eaLnBrk="0" hangingPunct="0">
              <a:defRPr sz="2000">
                <a:solidFill>
                  <a:schemeClr val="tx1"/>
                </a:solidFill>
                <a:latin typeface="Arial" panose="020B0604020202020204" pitchFamily="34" charset="0"/>
              </a:defRPr>
            </a:lvl8pPr>
            <a:lvl9pPr eaLnBrk="0" hangingPunct="0">
              <a:defRPr sz="2000">
                <a:solidFill>
                  <a:schemeClr val="tx1"/>
                </a:solidFill>
                <a:latin typeface="Arial" panose="020B0604020202020204" pitchFamily="34" charset="0"/>
              </a:defRPr>
            </a:lvl9pPr>
          </a:lstStyle>
          <a:p>
            <a:pPr marL="342900" indent="-342900" eaLnBrk="1" hangingPunct="1">
              <a:buClr>
                <a:schemeClr val="hlink"/>
              </a:buClr>
              <a:buFont typeface="Wingdings" panose="05000000000000000000" pitchFamily="2" charset="2"/>
              <a:buNone/>
            </a:pPr>
            <a:r>
              <a:rPr lang="en-US" altLang="zh-CN" sz="2800" u="none"/>
              <a:t>0.785</a:t>
            </a:r>
          </a:p>
        </p:txBody>
      </p:sp>
      <p:sp>
        <p:nvSpPr>
          <p:cNvPr id="29" name="Text Box 29"/>
          <p:cNvSpPr txBox="1">
            <a:spLocks noChangeArrowheads="1"/>
          </p:cNvSpPr>
          <p:nvPr/>
        </p:nvSpPr>
        <p:spPr bwMode="auto">
          <a:xfrm>
            <a:off x="6012048" y="5586563"/>
            <a:ext cx="1076325" cy="519112"/>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anose="020B0604020202020204" pitchFamily="34" charset="0"/>
              </a:defRPr>
            </a:lvl1pPr>
            <a:lvl2pPr>
              <a:defRPr sz="2800">
                <a:solidFill>
                  <a:schemeClr val="tx1"/>
                </a:solidFill>
                <a:latin typeface="Arial" panose="020B0604020202020204" pitchFamily="34" charset="0"/>
              </a:defRPr>
            </a:lvl2pPr>
            <a:lvl3pPr>
              <a:defRPr sz="2400">
                <a:solidFill>
                  <a:schemeClr val="tx1"/>
                </a:solidFill>
                <a:latin typeface="Arial" panose="020B0604020202020204" pitchFamily="34" charset="0"/>
              </a:defRPr>
            </a:lvl3pPr>
            <a:lvl4pPr>
              <a:defRPr sz="2000">
                <a:solidFill>
                  <a:schemeClr val="tx1"/>
                </a:solidFill>
                <a:latin typeface="Arial" panose="020B0604020202020204" pitchFamily="34" charset="0"/>
              </a:defRPr>
            </a:lvl4pPr>
            <a:lvl5pPr>
              <a:defRPr sz="2000">
                <a:solidFill>
                  <a:schemeClr val="tx1"/>
                </a:solidFill>
                <a:latin typeface="Arial" panose="020B0604020202020204" pitchFamily="34" charset="0"/>
              </a:defRPr>
            </a:lvl5pPr>
            <a:lvl6pPr eaLnBrk="0" hangingPunct="0">
              <a:defRPr sz="2000">
                <a:solidFill>
                  <a:schemeClr val="tx1"/>
                </a:solidFill>
                <a:latin typeface="Arial" panose="020B0604020202020204" pitchFamily="34" charset="0"/>
              </a:defRPr>
            </a:lvl6pPr>
            <a:lvl7pPr eaLnBrk="0" hangingPunct="0">
              <a:defRPr sz="2000">
                <a:solidFill>
                  <a:schemeClr val="tx1"/>
                </a:solidFill>
                <a:latin typeface="Arial" panose="020B0604020202020204" pitchFamily="34" charset="0"/>
              </a:defRPr>
            </a:lvl7pPr>
            <a:lvl8pPr eaLnBrk="0" hangingPunct="0">
              <a:defRPr sz="2000">
                <a:solidFill>
                  <a:schemeClr val="tx1"/>
                </a:solidFill>
                <a:latin typeface="Arial" panose="020B0604020202020204" pitchFamily="34" charset="0"/>
              </a:defRPr>
            </a:lvl8pPr>
            <a:lvl9pPr eaLnBrk="0" hangingPunct="0">
              <a:defRPr sz="2000">
                <a:solidFill>
                  <a:schemeClr val="tx1"/>
                </a:solidFill>
                <a:latin typeface="Arial" panose="020B0604020202020204" pitchFamily="34" charset="0"/>
              </a:defRPr>
            </a:lvl9pPr>
          </a:lstStyle>
          <a:p>
            <a:pPr marL="342900" indent="-342900" eaLnBrk="1" hangingPunct="1">
              <a:buClr>
                <a:schemeClr val="hlink"/>
              </a:buClr>
              <a:buFont typeface="Wingdings" panose="05000000000000000000" pitchFamily="2" charset="2"/>
              <a:buNone/>
            </a:pPr>
            <a:r>
              <a:rPr lang="en-US" altLang="zh-CN" sz="2800" u="none"/>
              <a:t>0.258</a:t>
            </a:r>
          </a:p>
        </p:txBody>
      </p:sp>
      <p:sp>
        <p:nvSpPr>
          <p:cNvPr id="30" name="Line 30"/>
          <p:cNvSpPr>
            <a:spLocks noChangeShapeType="1"/>
          </p:cNvSpPr>
          <p:nvPr/>
        </p:nvSpPr>
        <p:spPr bwMode="auto">
          <a:xfrm>
            <a:off x="5939023" y="5586563"/>
            <a:ext cx="1150937" cy="0"/>
          </a:xfrm>
          <a:prstGeom prst="line">
            <a:avLst/>
          </a:prstGeom>
          <a:noFill/>
          <a:ln w="28575">
            <a:solidFill>
              <a:srgbClr val="06661D"/>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Text Box 31"/>
          <p:cNvSpPr txBox="1">
            <a:spLocks noChangeArrowheads="1"/>
          </p:cNvSpPr>
          <p:nvPr/>
        </p:nvSpPr>
        <p:spPr bwMode="auto">
          <a:xfrm>
            <a:off x="7378885" y="5081738"/>
            <a:ext cx="1076325" cy="519112"/>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anose="020B0604020202020204" pitchFamily="34" charset="0"/>
              </a:defRPr>
            </a:lvl1pPr>
            <a:lvl2pPr>
              <a:defRPr sz="2800">
                <a:solidFill>
                  <a:schemeClr val="tx1"/>
                </a:solidFill>
                <a:latin typeface="Arial" panose="020B0604020202020204" pitchFamily="34" charset="0"/>
              </a:defRPr>
            </a:lvl2pPr>
            <a:lvl3pPr>
              <a:defRPr sz="2400">
                <a:solidFill>
                  <a:schemeClr val="tx1"/>
                </a:solidFill>
                <a:latin typeface="Arial" panose="020B0604020202020204" pitchFamily="34" charset="0"/>
              </a:defRPr>
            </a:lvl3pPr>
            <a:lvl4pPr>
              <a:defRPr sz="2000">
                <a:solidFill>
                  <a:schemeClr val="tx1"/>
                </a:solidFill>
                <a:latin typeface="Arial" panose="020B0604020202020204" pitchFamily="34" charset="0"/>
              </a:defRPr>
            </a:lvl4pPr>
            <a:lvl5pPr>
              <a:defRPr sz="2000">
                <a:solidFill>
                  <a:schemeClr val="tx1"/>
                </a:solidFill>
                <a:latin typeface="Arial" panose="020B0604020202020204" pitchFamily="34" charset="0"/>
              </a:defRPr>
            </a:lvl5pPr>
            <a:lvl6pPr eaLnBrk="0" hangingPunct="0">
              <a:defRPr sz="2000">
                <a:solidFill>
                  <a:schemeClr val="tx1"/>
                </a:solidFill>
                <a:latin typeface="Arial" panose="020B0604020202020204" pitchFamily="34" charset="0"/>
              </a:defRPr>
            </a:lvl6pPr>
            <a:lvl7pPr eaLnBrk="0" hangingPunct="0">
              <a:defRPr sz="2000">
                <a:solidFill>
                  <a:schemeClr val="tx1"/>
                </a:solidFill>
                <a:latin typeface="Arial" panose="020B0604020202020204" pitchFamily="34" charset="0"/>
              </a:defRPr>
            </a:lvl7pPr>
            <a:lvl8pPr eaLnBrk="0" hangingPunct="0">
              <a:defRPr sz="2000">
                <a:solidFill>
                  <a:schemeClr val="tx1"/>
                </a:solidFill>
                <a:latin typeface="Arial" panose="020B0604020202020204" pitchFamily="34" charset="0"/>
              </a:defRPr>
            </a:lvl8pPr>
            <a:lvl9pPr eaLnBrk="0" hangingPunct="0">
              <a:defRPr sz="2000">
                <a:solidFill>
                  <a:schemeClr val="tx1"/>
                </a:solidFill>
                <a:latin typeface="Arial" panose="020B0604020202020204" pitchFamily="34" charset="0"/>
              </a:defRPr>
            </a:lvl9pPr>
          </a:lstStyle>
          <a:p>
            <a:pPr marL="342900" indent="-342900" eaLnBrk="1" hangingPunct="1">
              <a:buClr>
                <a:schemeClr val="hlink"/>
              </a:buClr>
              <a:buFont typeface="Wingdings" panose="05000000000000000000" pitchFamily="2" charset="2"/>
              <a:buNone/>
            </a:pPr>
            <a:r>
              <a:rPr lang="en-US" altLang="zh-CN" sz="2800" u="none"/>
              <a:t>0.318</a:t>
            </a:r>
          </a:p>
        </p:txBody>
      </p:sp>
      <p:sp>
        <p:nvSpPr>
          <p:cNvPr id="32" name="Text Box 32"/>
          <p:cNvSpPr txBox="1">
            <a:spLocks noChangeArrowheads="1"/>
          </p:cNvSpPr>
          <p:nvPr/>
        </p:nvSpPr>
        <p:spPr bwMode="auto">
          <a:xfrm>
            <a:off x="7451910" y="5586563"/>
            <a:ext cx="1076325" cy="519112"/>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anose="020B0604020202020204" pitchFamily="34" charset="0"/>
              </a:defRPr>
            </a:lvl1pPr>
            <a:lvl2pPr>
              <a:defRPr sz="2800">
                <a:solidFill>
                  <a:schemeClr val="tx1"/>
                </a:solidFill>
                <a:latin typeface="Arial" panose="020B0604020202020204" pitchFamily="34" charset="0"/>
              </a:defRPr>
            </a:lvl2pPr>
            <a:lvl3pPr>
              <a:defRPr sz="2400">
                <a:solidFill>
                  <a:schemeClr val="tx1"/>
                </a:solidFill>
                <a:latin typeface="Arial" panose="020B0604020202020204" pitchFamily="34" charset="0"/>
              </a:defRPr>
            </a:lvl3pPr>
            <a:lvl4pPr>
              <a:defRPr sz="2000">
                <a:solidFill>
                  <a:schemeClr val="tx1"/>
                </a:solidFill>
                <a:latin typeface="Arial" panose="020B0604020202020204" pitchFamily="34" charset="0"/>
              </a:defRPr>
            </a:lvl4pPr>
            <a:lvl5pPr>
              <a:defRPr sz="2000">
                <a:solidFill>
                  <a:schemeClr val="tx1"/>
                </a:solidFill>
                <a:latin typeface="Arial" panose="020B0604020202020204" pitchFamily="34" charset="0"/>
              </a:defRPr>
            </a:lvl5pPr>
            <a:lvl6pPr eaLnBrk="0" hangingPunct="0">
              <a:defRPr sz="2000">
                <a:solidFill>
                  <a:schemeClr val="tx1"/>
                </a:solidFill>
                <a:latin typeface="Arial" panose="020B0604020202020204" pitchFamily="34" charset="0"/>
              </a:defRPr>
            </a:lvl6pPr>
            <a:lvl7pPr eaLnBrk="0" hangingPunct="0">
              <a:defRPr sz="2000">
                <a:solidFill>
                  <a:schemeClr val="tx1"/>
                </a:solidFill>
                <a:latin typeface="Arial" panose="020B0604020202020204" pitchFamily="34" charset="0"/>
              </a:defRPr>
            </a:lvl7pPr>
            <a:lvl8pPr eaLnBrk="0" hangingPunct="0">
              <a:defRPr sz="2000">
                <a:solidFill>
                  <a:schemeClr val="tx1"/>
                </a:solidFill>
                <a:latin typeface="Arial" panose="020B0604020202020204" pitchFamily="34" charset="0"/>
              </a:defRPr>
            </a:lvl8pPr>
            <a:lvl9pPr eaLnBrk="0" hangingPunct="0">
              <a:defRPr sz="2000">
                <a:solidFill>
                  <a:schemeClr val="tx1"/>
                </a:solidFill>
                <a:latin typeface="Arial" panose="020B0604020202020204" pitchFamily="34" charset="0"/>
              </a:defRPr>
            </a:lvl9pPr>
          </a:lstStyle>
          <a:p>
            <a:pPr marL="342900" indent="-342900" eaLnBrk="1" hangingPunct="1">
              <a:buClr>
                <a:schemeClr val="hlink"/>
              </a:buClr>
              <a:buFont typeface="Wingdings" panose="05000000000000000000" pitchFamily="2" charset="2"/>
              <a:buNone/>
            </a:pPr>
            <a:r>
              <a:rPr lang="en-US" altLang="zh-CN" sz="2800" u="none"/>
              <a:t>0.105</a:t>
            </a:r>
          </a:p>
        </p:txBody>
      </p:sp>
      <p:sp>
        <p:nvSpPr>
          <p:cNvPr id="33" name="Line 33"/>
          <p:cNvSpPr>
            <a:spLocks noChangeShapeType="1"/>
          </p:cNvSpPr>
          <p:nvPr/>
        </p:nvSpPr>
        <p:spPr bwMode="auto">
          <a:xfrm>
            <a:off x="7450323" y="5586563"/>
            <a:ext cx="1058862" cy="0"/>
          </a:xfrm>
          <a:prstGeom prst="line">
            <a:avLst/>
          </a:prstGeom>
          <a:noFill/>
          <a:ln w="28575">
            <a:solidFill>
              <a:srgbClr val="06661D"/>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Text Box 34"/>
          <p:cNvSpPr txBox="1">
            <a:spLocks noChangeArrowheads="1"/>
          </p:cNvSpPr>
          <p:nvPr/>
        </p:nvSpPr>
        <p:spPr bwMode="auto">
          <a:xfrm>
            <a:off x="8890185" y="5370663"/>
            <a:ext cx="392113" cy="519112"/>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Arial" panose="020B0604020202020204" pitchFamily="34" charset="0"/>
              </a:defRPr>
            </a:lvl1pPr>
            <a:lvl2pPr>
              <a:defRPr sz="2800">
                <a:solidFill>
                  <a:schemeClr val="tx1"/>
                </a:solidFill>
                <a:latin typeface="Arial" panose="020B0604020202020204" pitchFamily="34" charset="0"/>
              </a:defRPr>
            </a:lvl2pPr>
            <a:lvl3pPr>
              <a:defRPr sz="2400">
                <a:solidFill>
                  <a:schemeClr val="tx1"/>
                </a:solidFill>
                <a:latin typeface="Arial" panose="020B0604020202020204" pitchFamily="34" charset="0"/>
              </a:defRPr>
            </a:lvl3pPr>
            <a:lvl4pPr>
              <a:defRPr sz="2000">
                <a:solidFill>
                  <a:schemeClr val="tx1"/>
                </a:solidFill>
                <a:latin typeface="Arial" panose="020B0604020202020204" pitchFamily="34" charset="0"/>
              </a:defRPr>
            </a:lvl4pPr>
            <a:lvl5pPr>
              <a:defRPr sz="2000">
                <a:solidFill>
                  <a:schemeClr val="tx1"/>
                </a:solidFill>
                <a:latin typeface="Arial" panose="020B0604020202020204" pitchFamily="34" charset="0"/>
              </a:defRPr>
            </a:lvl5pPr>
            <a:lvl6pPr eaLnBrk="0" hangingPunct="0">
              <a:defRPr sz="2000">
                <a:solidFill>
                  <a:schemeClr val="tx1"/>
                </a:solidFill>
                <a:latin typeface="Arial" panose="020B0604020202020204" pitchFamily="34" charset="0"/>
              </a:defRPr>
            </a:lvl6pPr>
            <a:lvl7pPr eaLnBrk="0" hangingPunct="0">
              <a:defRPr sz="2000">
                <a:solidFill>
                  <a:schemeClr val="tx1"/>
                </a:solidFill>
                <a:latin typeface="Arial" panose="020B0604020202020204" pitchFamily="34" charset="0"/>
              </a:defRPr>
            </a:lvl7pPr>
            <a:lvl8pPr eaLnBrk="0" hangingPunct="0">
              <a:defRPr sz="2000">
                <a:solidFill>
                  <a:schemeClr val="tx1"/>
                </a:solidFill>
                <a:latin typeface="Arial" panose="020B0604020202020204" pitchFamily="34" charset="0"/>
              </a:defRPr>
            </a:lvl8pPr>
            <a:lvl9pPr eaLnBrk="0" hangingPunct="0">
              <a:defRPr sz="2000">
                <a:solidFill>
                  <a:schemeClr val="tx1"/>
                </a:solidFill>
                <a:latin typeface="Arial" panose="020B0604020202020204" pitchFamily="34" charset="0"/>
              </a:defRPr>
            </a:lvl9pPr>
          </a:lstStyle>
          <a:p>
            <a:pPr marL="342900" indent="-342900" eaLnBrk="1" hangingPunct="1">
              <a:buClr>
                <a:schemeClr val="hlink"/>
              </a:buClr>
              <a:buFont typeface="Wingdings" panose="05000000000000000000" pitchFamily="2" charset="2"/>
              <a:buNone/>
            </a:pPr>
            <a:r>
              <a:rPr lang="en-US" altLang="zh-CN" sz="2800" u="none"/>
              <a:t>=</a:t>
            </a:r>
          </a:p>
        </p:txBody>
      </p:sp>
      <p:sp>
        <p:nvSpPr>
          <p:cNvPr id="35" name="Text Box 35"/>
          <p:cNvSpPr txBox="1">
            <a:spLocks noChangeArrowheads="1"/>
          </p:cNvSpPr>
          <p:nvPr/>
        </p:nvSpPr>
        <p:spPr bwMode="auto">
          <a:xfrm>
            <a:off x="9179110" y="5370663"/>
            <a:ext cx="1285929" cy="52322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anose="020B0604020202020204" pitchFamily="34" charset="0"/>
              </a:defRPr>
            </a:lvl1pPr>
            <a:lvl2pPr>
              <a:defRPr sz="2800">
                <a:solidFill>
                  <a:schemeClr val="tx1"/>
                </a:solidFill>
                <a:latin typeface="Arial" panose="020B0604020202020204" pitchFamily="34" charset="0"/>
              </a:defRPr>
            </a:lvl2pPr>
            <a:lvl3pPr>
              <a:defRPr sz="2400">
                <a:solidFill>
                  <a:schemeClr val="tx1"/>
                </a:solidFill>
                <a:latin typeface="Arial" panose="020B0604020202020204" pitchFamily="34" charset="0"/>
              </a:defRPr>
            </a:lvl3pPr>
            <a:lvl4pPr>
              <a:defRPr sz="2000">
                <a:solidFill>
                  <a:schemeClr val="tx1"/>
                </a:solidFill>
                <a:latin typeface="Arial" panose="020B0604020202020204" pitchFamily="34" charset="0"/>
              </a:defRPr>
            </a:lvl4pPr>
            <a:lvl5pPr>
              <a:defRPr sz="2000">
                <a:solidFill>
                  <a:schemeClr val="tx1"/>
                </a:solidFill>
                <a:latin typeface="Arial" panose="020B0604020202020204" pitchFamily="34" charset="0"/>
              </a:defRPr>
            </a:lvl5pPr>
            <a:lvl6pPr eaLnBrk="0" hangingPunct="0">
              <a:defRPr sz="2000">
                <a:solidFill>
                  <a:schemeClr val="tx1"/>
                </a:solidFill>
                <a:latin typeface="Arial" panose="020B0604020202020204" pitchFamily="34" charset="0"/>
              </a:defRPr>
            </a:lvl6pPr>
            <a:lvl7pPr eaLnBrk="0" hangingPunct="0">
              <a:defRPr sz="2000">
                <a:solidFill>
                  <a:schemeClr val="tx1"/>
                </a:solidFill>
                <a:latin typeface="Arial" panose="020B0604020202020204" pitchFamily="34" charset="0"/>
              </a:defRPr>
            </a:lvl7pPr>
            <a:lvl8pPr eaLnBrk="0" hangingPunct="0">
              <a:defRPr sz="2000">
                <a:solidFill>
                  <a:schemeClr val="tx1"/>
                </a:solidFill>
                <a:latin typeface="Arial" panose="020B0604020202020204" pitchFamily="34" charset="0"/>
              </a:defRPr>
            </a:lvl8pPr>
            <a:lvl9pPr eaLnBrk="0" hangingPunct="0">
              <a:defRPr sz="2000">
                <a:solidFill>
                  <a:schemeClr val="tx1"/>
                </a:solidFill>
                <a:latin typeface="Arial" panose="020B0604020202020204" pitchFamily="34" charset="0"/>
              </a:defRPr>
            </a:lvl9pPr>
          </a:lstStyle>
          <a:p>
            <a:pPr marL="342900" indent="-342900" eaLnBrk="1" hangingPunct="1">
              <a:buClr>
                <a:schemeClr val="hlink"/>
              </a:buClr>
              <a:buFont typeface="Wingdings" panose="05000000000000000000" pitchFamily="2" charset="2"/>
              <a:buNone/>
            </a:pPr>
            <a:r>
              <a:rPr lang="en-US" altLang="zh-CN" sz="2800" u="none" dirty="0"/>
              <a:t>3.0368</a:t>
            </a:r>
          </a:p>
        </p:txBody>
      </p:sp>
      <p:grpSp>
        <p:nvGrpSpPr>
          <p:cNvPr id="36" name="Group 36"/>
          <p:cNvGrpSpPr/>
          <p:nvPr/>
        </p:nvGrpSpPr>
        <p:grpSpPr bwMode="auto">
          <a:xfrm>
            <a:off x="3849873" y="5153175"/>
            <a:ext cx="431800" cy="933450"/>
            <a:chOff x="204" y="2988"/>
            <a:chExt cx="272" cy="588"/>
          </a:xfrm>
        </p:grpSpPr>
        <p:sp>
          <p:nvSpPr>
            <p:cNvPr id="37" name="Text Box 37"/>
            <p:cNvSpPr txBox="1">
              <a:spLocks noChangeArrowheads="1"/>
            </p:cNvSpPr>
            <p:nvPr/>
          </p:nvSpPr>
          <p:spPr bwMode="auto">
            <a:xfrm>
              <a:off x="237" y="2988"/>
              <a:ext cx="223" cy="288"/>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anose="020B0604020202020204" pitchFamily="34" charset="0"/>
                </a:defRPr>
              </a:lvl1pPr>
              <a:lvl2pPr>
                <a:defRPr sz="2800">
                  <a:solidFill>
                    <a:schemeClr val="tx1"/>
                  </a:solidFill>
                  <a:latin typeface="Arial" panose="020B0604020202020204" pitchFamily="34" charset="0"/>
                </a:defRPr>
              </a:lvl2pPr>
              <a:lvl3pPr>
                <a:defRPr sz="2400">
                  <a:solidFill>
                    <a:schemeClr val="tx1"/>
                  </a:solidFill>
                  <a:latin typeface="Arial" panose="020B0604020202020204" pitchFamily="34" charset="0"/>
                </a:defRPr>
              </a:lvl3pPr>
              <a:lvl4pPr>
                <a:defRPr sz="2000">
                  <a:solidFill>
                    <a:schemeClr val="tx1"/>
                  </a:solidFill>
                  <a:latin typeface="Arial" panose="020B0604020202020204" pitchFamily="34" charset="0"/>
                </a:defRPr>
              </a:lvl4pPr>
              <a:lvl5pPr>
                <a:defRPr sz="2000">
                  <a:solidFill>
                    <a:schemeClr val="tx1"/>
                  </a:solidFill>
                  <a:latin typeface="Arial" panose="020B0604020202020204" pitchFamily="34" charset="0"/>
                </a:defRPr>
              </a:lvl5pPr>
              <a:lvl6pPr eaLnBrk="0" hangingPunct="0">
                <a:defRPr sz="2000">
                  <a:solidFill>
                    <a:schemeClr val="tx1"/>
                  </a:solidFill>
                  <a:latin typeface="Arial" panose="020B0604020202020204" pitchFamily="34" charset="0"/>
                </a:defRPr>
              </a:lvl6pPr>
              <a:lvl7pPr eaLnBrk="0" hangingPunct="0">
                <a:defRPr sz="2000">
                  <a:solidFill>
                    <a:schemeClr val="tx1"/>
                  </a:solidFill>
                  <a:latin typeface="Arial" panose="020B0604020202020204" pitchFamily="34" charset="0"/>
                </a:defRPr>
              </a:lvl7pPr>
              <a:lvl8pPr eaLnBrk="0" hangingPunct="0">
                <a:defRPr sz="2000">
                  <a:solidFill>
                    <a:schemeClr val="tx1"/>
                  </a:solidFill>
                  <a:latin typeface="Arial" panose="020B0604020202020204" pitchFamily="34" charset="0"/>
                </a:defRPr>
              </a:lvl8pPr>
              <a:lvl9pPr eaLnBrk="0" hangingPunct="0">
                <a:defRPr sz="2000">
                  <a:solidFill>
                    <a:schemeClr val="tx1"/>
                  </a:solidFill>
                  <a:latin typeface="Arial" panose="020B0604020202020204" pitchFamily="34" charset="0"/>
                </a:defRPr>
              </a:lvl9pPr>
            </a:lstStyle>
            <a:p>
              <a:pPr marL="342900" indent="-342900" eaLnBrk="1" hangingPunct="1">
                <a:buClr>
                  <a:schemeClr val="hlink"/>
                </a:buClr>
                <a:buFont typeface="Wingdings" panose="05000000000000000000" pitchFamily="2" charset="2"/>
                <a:buNone/>
              </a:pPr>
              <a:r>
                <a:rPr lang="en-US" altLang="zh-CN" sz="2400" u="none"/>
                <a:t>1</a:t>
              </a:r>
            </a:p>
          </p:txBody>
        </p:sp>
        <p:sp>
          <p:nvSpPr>
            <p:cNvPr id="38" name="Text Box 38"/>
            <p:cNvSpPr txBox="1">
              <a:spLocks noChangeArrowheads="1"/>
            </p:cNvSpPr>
            <p:nvPr/>
          </p:nvSpPr>
          <p:spPr bwMode="auto">
            <a:xfrm>
              <a:off x="249" y="3249"/>
              <a:ext cx="223" cy="327"/>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Arial" panose="020B0604020202020204" pitchFamily="34" charset="0"/>
                </a:defRPr>
              </a:lvl1pPr>
              <a:lvl2pPr>
                <a:defRPr sz="2800">
                  <a:solidFill>
                    <a:schemeClr val="tx1"/>
                  </a:solidFill>
                  <a:latin typeface="Arial" panose="020B0604020202020204" pitchFamily="34" charset="0"/>
                </a:defRPr>
              </a:lvl2pPr>
              <a:lvl3pPr>
                <a:defRPr sz="2400">
                  <a:solidFill>
                    <a:schemeClr val="tx1"/>
                  </a:solidFill>
                  <a:latin typeface="Arial" panose="020B0604020202020204" pitchFamily="34" charset="0"/>
                </a:defRPr>
              </a:lvl3pPr>
              <a:lvl4pPr>
                <a:defRPr sz="2000">
                  <a:solidFill>
                    <a:schemeClr val="tx1"/>
                  </a:solidFill>
                  <a:latin typeface="Arial" panose="020B0604020202020204" pitchFamily="34" charset="0"/>
                </a:defRPr>
              </a:lvl4pPr>
              <a:lvl5pPr>
                <a:defRPr sz="2000">
                  <a:solidFill>
                    <a:schemeClr val="tx1"/>
                  </a:solidFill>
                  <a:latin typeface="Arial" panose="020B0604020202020204" pitchFamily="34" charset="0"/>
                </a:defRPr>
              </a:lvl5pPr>
              <a:lvl6pPr eaLnBrk="0" hangingPunct="0">
                <a:defRPr sz="2000">
                  <a:solidFill>
                    <a:schemeClr val="tx1"/>
                  </a:solidFill>
                  <a:latin typeface="Arial" panose="020B0604020202020204" pitchFamily="34" charset="0"/>
                </a:defRPr>
              </a:lvl6pPr>
              <a:lvl7pPr eaLnBrk="0" hangingPunct="0">
                <a:defRPr sz="2000">
                  <a:solidFill>
                    <a:schemeClr val="tx1"/>
                  </a:solidFill>
                  <a:latin typeface="Arial" panose="020B0604020202020204" pitchFamily="34" charset="0"/>
                </a:defRPr>
              </a:lvl7pPr>
              <a:lvl8pPr eaLnBrk="0" hangingPunct="0">
                <a:defRPr sz="2000">
                  <a:solidFill>
                    <a:schemeClr val="tx1"/>
                  </a:solidFill>
                  <a:latin typeface="Arial" panose="020B0604020202020204" pitchFamily="34" charset="0"/>
                </a:defRPr>
              </a:lvl8pPr>
              <a:lvl9pPr eaLnBrk="0" hangingPunct="0">
                <a:defRPr sz="2000">
                  <a:solidFill>
                    <a:schemeClr val="tx1"/>
                  </a:solidFill>
                  <a:latin typeface="Arial" panose="020B0604020202020204" pitchFamily="34" charset="0"/>
                </a:defRPr>
              </a:lvl9pPr>
            </a:lstStyle>
            <a:p>
              <a:pPr marL="342900" indent="-342900" eaLnBrk="1" hangingPunct="1">
                <a:buClr>
                  <a:schemeClr val="hlink"/>
                </a:buClr>
                <a:buFont typeface="Wingdings" panose="05000000000000000000" pitchFamily="2" charset="2"/>
                <a:buNone/>
              </a:pPr>
              <a:r>
                <a:rPr lang="en-US" altLang="zh-CN" sz="2800" u="none"/>
                <a:t>3</a:t>
              </a:r>
            </a:p>
          </p:txBody>
        </p:sp>
        <p:sp>
          <p:nvSpPr>
            <p:cNvPr id="39" name="Line 39"/>
            <p:cNvSpPr>
              <a:spLocks noChangeShapeType="1"/>
            </p:cNvSpPr>
            <p:nvPr/>
          </p:nvSpPr>
          <p:spPr bwMode="auto">
            <a:xfrm>
              <a:off x="204" y="3249"/>
              <a:ext cx="272" cy="0"/>
            </a:xfrm>
            <a:prstGeom prst="line">
              <a:avLst/>
            </a:prstGeom>
            <a:noFill/>
            <a:ln w="28575">
              <a:solidFill>
                <a:srgbClr val="06661D"/>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0" name="矩形 39"/>
          <p:cNvSpPr/>
          <p:nvPr/>
        </p:nvSpPr>
        <p:spPr>
          <a:xfrm>
            <a:off x="1" y="2591594"/>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41"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42"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43"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44" name="矩形 43"/>
          <p:cNvSpPr/>
          <p:nvPr/>
        </p:nvSpPr>
        <p:spPr>
          <a:xfrm>
            <a:off x="1" y="6515579"/>
            <a:ext cx="8920154" cy="344009"/>
          </a:xfrm>
          <a:prstGeom prst="rect">
            <a:avLst/>
          </a:prstGeom>
          <a:solidFill>
            <a:srgbClr val="4C3D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7" name="矩形 46"/>
              <p:cNvSpPr/>
              <p:nvPr/>
            </p:nvSpPr>
            <p:spPr>
              <a:xfrm>
                <a:off x="3884049" y="1296194"/>
                <a:ext cx="2941062" cy="11039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a:rPr>
                            <m:t>λ</m:t>
                          </m:r>
                        </m:e>
                        <m:sub>
                          <m:r>
                            <a:rPr lang="en-US" altLang="zh-CN" i="1">
                              <a:latin typeface="Cambria Math" panose="02040503050406030204"/>
                            </a:rPr>
                            <m:t>𝑚𝑎𝑥</m:t>
                          </m:r>
                        </m:sub>
                      </m:sSub>
                      <m:r>
                        <a:rPr lang="en-US" altLang="zh-CN" i="1">
                          <a:latin typeface="Cambria Math" panose="02040503050406030204"/>
                        </a:rPr>
                        <m:t>=</m:t>
                      </m:r>
                      <m:f>
                        <m:fPr>
                          <m:ctrlPr>
                            <a:rPr lang="zh-CN" altLang="zh-CN" i="1">
                              <a:latin typeface="Cambria Math" panose="02040503050406030204" pitchFamily="18" charset="0"/>
                            </a:rPr>
                          </m:ctrlPr>
                        </m:fPr>
                        <m:num>
                          <m:r>
                            <a:rPr lang="en-US" altLang="zh-CN" i="1">
                              <a:latin typeface="Cambria Math" panose="02040503050406030204"/>
                            </a:rPr>
                            <m:t>1</m:t>
                          </m:r>
                        </m:num>
                        <m:den>
                          <m:r>
                            <a:rPr lang="en-US" altLang="zh-CN" i="1">
                              <a:latin typeface="Cambria Math" panose="02040503050406030204"/>
                            </a:rPr>
                            <m:t>𝑛</m:t>
                          </m:r>
                        </m:den>
                      </m:f>
                      <m:nary>
                        <m:naryPr>
                          <m:chr m:val="∑"/>
                          <m:limLoc m:val="undOvr"/>
                          <m:ctrlPr>
                            <a:rPr lang="zh-CN" altLang="zh-CN" i="1">
                              <a:latin typeface="Cambria Math" panose="02040503050406030204" pitchFamily="18" charset="0"/>
                            </a:rPr>
                          </m:ctrlPr>
                        </m:naryPr>
                        <m:sub>
                          <m:r>
                            <a:rPr lang="en-US" altLang="zh-CN" i="1">
                              <a:latin typeface="Cambria Math" panose="02040503050406030204"/>
                            </a:rPr>
                            <m:t>𝑖</m:t>
                          </m:r>
                          <m:r>
                            <a:rPr lang="en-US" altLang="zh-CN" i="1">
                              <a:latin typeface="Cambria Math" panose="02040503050406030204"/>
                            </a:rPr>
                            <m:t>=1</m:t>
                          </m:r>
                        </m:sub>
                        <m:sup>
                          <m:r>
                            <a:rPr lang="en-US" altLang="zh-CN" i="1">
                              <a:latin typeface="Cambria Math" panose="02040503050406030204"/>
                            </a:rPr>
                            <m:t>𝑛</m:t>
                          </m:r>
                        </m:sup>
                        <m:e>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a:rPr>
                                            <m:t>𝑎</m:t>
                                          </m:r>
                                        </m:e>
                                        <m:sub>
                                          <m:r>
                                            <a:rPr lang="en-US" altLang="zh-CN" i="1">
                                              <a:latin typeface="Cambria Math" panose="02040503050406030204"/>
                                            </a:rPr>
                                            <m:t>𝑖𝑗</m:t>
                                          </m:r>
                                        </m:sub>
                                      </m:sSub>
                                      <m:r>
                                        <a:rPr lang="en-US" altLang="zh-CN" i="1">
                                          <a:latin typeface="Cambria Math" panose="02040503050406030204"/>
                                        </a:rPr>
                                        <m:t>𝑊</m:t>
                                      </m:r>
                                    </m:e>
                                  </m:d>
                                </m:e>
                                <m:sub>
                                  <m:r>
                                    <a:rPr lang="en-US" altLang="zh-CN" i="1">
                                      <a:latin typeface="Cambria Math" panose="02040503050406030204"/>
                                    </a:rPr>
                                    <m:t>𝑖</m:t>
                                  </m:r>
                                </m:sub>
                              </m:sSub>
                            </m:num>
                            <m:den>
                              <m:sSub>
                                <m:sSubPr>
                                  <m:ctrlPr>
                                    <a:rPr lang="zh-CN" altLang="zh-CN" i="1">
                                      <a:latin typeface="Cambria Math" panose="02040503050406030204" pitchFamily="18" charset="0"/>
                                    </a:rPr>
                                  </m:ctrlPr>
                                </m:sSubPr>
                                <m:e>
                                  <m:r>
                                    <a:rPr lang="en-US" altLang="zh-CN" i="1">
                                      <a:latin typeface="Cambria Math" panose="02040503050406030204"/>
                                    </a:rPr>
                                    <m:t>𝑊</m:t>
                                  </m:r>
                                </m:e>
                                <m:sub>
                                  <m:r>
                                    <a:rPr lang="en-US" altLang="zh-CN" i="1">
                                      <a:latin typeface="Cambria Math" panose="02040503050406030204"/>
                                    </a:rPr>
                                    <m:t>𝑖</m:t>
                                  </m:r>
                                </m:sub>
                              </m:sSub>
                            </m:den>
                          </m:f>
                        </m:e>
                      </m:nary>
                    </m:oMath>
                  </m:oMathPara>
                </a14:m>
                <a:endParaRPr lang="zh-CN" altLang="en-US" dirty="0"/>
              </a:p>
            </p:txBody>
          </p:sp>
        </mc:Choice>
        <mc:Fallback xmlns="">
          <p:sp>
            <p:nvSpPr>
              <p:cNvPr id="47" name="矩形 46"/>
              <p:cNvSpPr>
                <a:spLocks noRot="1" noChangeAspect="1" noMove="1" noResize="1" noEditPoints="1" noAdjustHandles="1" noChangeArrowheads="1" noChangeShapeType="1" noTextEdit="1"/>
              </p:cNvSpPr>
              <p:nvPr/>
            </p:nvSpPr>
            <p:spPr>
              <a:xfrm>
                <a:off x="3884049" y="1296194"/>
                <a:ext cx="2941062" cy="1103957"/>
              </a:xfrm>
              <a:prstGeom prst="rect">
                <a:avLst/>
              </a:prstGeom>
              <a:blipFill rotWithShape="1">
                <a:blip r:embed="rId2"/>
                <a:stretch>
                  <a:fillRect l="-13" t="-14" r="4" b="44"/>
                </a:stretch>
              </a:blipFill>
            </p:spPr>
            <p:txBody>
              <a:bodyPr/>
              <a:lstStyle/>
              <a:p>
                <a:r>
                  <a:rPr lang="zh-CN" altLang="en-US">
                    <a:noFill/>
                  </a:rPr>
                  <a:t> </a:t>
                </a:r>
              </a:p>
            </p:txBody>
          </p:sp>
        </mc:Fallback>
      </mc:AlternateContent>
      <p:sp>
        <p:nvSpPr>
          <p:cNvPr id="46" name="灯片编号占位符 45">
            <a:extLst>
              <a:ext uri="{FF2B5EF4-FFF2-40B4-BE49-F238E27FC236}">
                <a16:creationId xmlns:a16="http://schemas.microsoft.com/office/drawing/2014/main" id="{52C0CFA1-8650-4DFB-92F9-603DD127D20F}"/>
              </a:ext>
            </a:extLst>
          </p:cNvPr>
          <p:cNvSpPr>
            <a:spLocks noGrp="1"/>
          </p:cNvSpPr>
          <p:nvPr>
            <p:ph type="sldNum" sz="quarter" idx="12"/>
          </p:nvPr>
        </p:nvSpPr>
        <p:spPr/>
        <p:txBody>
          <a:bodyPr/>
          <a:lstStyle/>
          <a:p>
            <a:fld id="{B6F15528-21DE-4FAA-801E-634DDDAF4B2B}" type="slidenum">
              <a:rPr lang="en-US" smtClean="0"/>
              <a:t>314</a:t>
            </a:fld>
            <a:endParaRPr lang="en-US" dirty="0"/>
          </a:p>
        </p:txBody>
      </p:sp>
      <p:sp>
        <p:nvSpPr>
          <p:cNvPr id="48" name="灯片编号占位符 8">
            <a:extLst>
              <a:ext uri="{FF2B5EF4-FFF2-40B4-BE49-F238E27FC236}">
                <a16:creationId xmlns:a16="http://schemas.microsoft.com/office/drawing/2014/main" id="{8E135C74-D7E6-4529-AD3C-F87B064C73FF}"/>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314</a:t>
            </a:fld>
            <a:endParaRPr kumimoji="0" lang="en-US" altLang="zh-CN" sz="1800" dirty="0">
              <a:latin typeface="Times New Roman" panose="02020603050405020304" pitchFamily="18" charset="0"/>
            </a:endParaRP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4.1.2  </a:t>
            </a:r>
            <a:r>
              <a:rPr lang="zh-CN" altLang="en-US" b="1" dirty="0"/>
              <a:t>层次分析法</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11492" y="1905794"/>
                <a:ext cx="10978515" cy="4283075"/>
              </a:xfrm>
            </p:spPr>
            <p:txBody>
              <a:bodyPr>
                <a:normAutofit/>
              </a:bodyPr>
              <a:lstStyle/>
              <a:p>
                <a:pPr marL="0" indent="0">
                  <a:buNone/>
                </a:pPr>
                <a14:m>
                  <m:oMathPara xmlns:m="http://schemas.openxmlformats.org/officeDocument/2006/math">
                    <m:oMathParaPr>
                      <m:jc m:val="centerGroup"/>
                    </m:oMathParaPr>
                    <m:oMath xmlns:m="http://schemas.openxmlformats.org/officeDocument/2006/math">
                      <m:sSubSup>
                        <m:sSubSupPr>
                          <m:ctrlPr>
                            <a:rPr lang="zh-CN" altLang="zh-CN" sz="2400" i="1">
                              <a:latin typeface="Cambria Math" panose="02040503050406030204" pitchFamily="18" charset="0"/>
                            </a:rPr>
                          </m:ctrlPr>
                        </m:sSubSupPr>
                        <m:e>
                          <m:r>
                            <m:rPr>
                              <m:sty m:val="p"/>
                            </m:rPr>
                            <a:rPr lang="en-US" altLang="zh-CN" sz="2400">
                              <a:latin typeface="Cambria Math" panose="02040503050406030204"/>
                            </a:rPr>
                            <m:t>λ</m:t>
                          </m:r>
                        </m:e>
                        <m:sub>
                          <m:r>
                            <a:rPr lang="en-US" altLang="zh-CN" sz="2400" i="1">
                              <a:latin typeface="Cambria Math" panose="02040503050406030204"/>
                            </a:rPr>
                            <m:t>𝑚𝑎𝑥</m:t>
                          </m:r>
                        </m:sub>
                        <m:sup>
                          <m:r>
                            <a:rPr lang="zh-CN" altLang="zh-CN" sz="2400">
                              <a:latin typeface="Cambria Math" panose="02040503050406030204"/>
                            </a:rPr>
                            <m:t>（</m:t>
                          </m:r>
                          <m:sSub>
                            <m:sSubPr>
                              <m:ctrlPr>
                                <a:rPr lang="zh-CN" altLang="zh-CN" sz="2400" i="1">
                                  <a:latin typeface="Cambria Math" panose="02040503050406030204" pitchFamily="18" charset="0"/>
                                </a:rPr>
                              </m:ctrlPr>
                            </m:sSubPr>
                            <m:e>
                              <m:r>
                                <m:rPr>
                                  <m:sty m:val="p"/>
                                </m:rPr>
                                <a:rPr lang="en-US" altLang="zh-CN" sz="2400">
                                  <a:latin typeface="Cambria Math" panose="02040503050406030204"/>
                                </a:rPr>
                                <m:t>A</m:t>
                              </m:r>
                            </m:e>
                            <m:sub>
                              <m:r>
                                <a:rPr lang="en-US" altLang="zh-CN" sz="2400">
                                  <a:latin typeface="Cambria Math" panose="02040503050406030204"/>
                                </a:rPr>
                                <m:t>1</m:t>
                              </m:r>
                            </m:sub>
                          </m:sSub>
                          <m:r>
                            <a:rPr lang="zh-CN" altLang="zh-CN" sz="2400">
                              <a:latin typeface="Cambria Math" panose="02040503050406030204"/>
                            </a:rPr>
                            <m:t>）</m:t>
                          </m:r>
                        </m:sup>
                      </m:sSubSup>
                      <m:r>
                        <a:rPr lang="en-US" altLang="zh-CN" sz="2400" i="1">
                          <a:latin typeface="Cambria Math" panose="02040503050406030204"/>
                        </a:rPr>
                        <m:t>=</m:t>
                      </m:r>
                      <m:f>
                        <m:fPr>
                          <m:ctrlPr>
                            <a:rPr lang="zh-CN" altLang="zh-CN" sz="2400" i="1">
                              <a:latin typeface="Cambria Math" panose="02040503050406030204" pitchFamily="18" charset="0"/>
                            </a:rPr>
                          </m:ctrlPr>
                        </m:fPr>
                        <m:num>
                          <m:r>
                            <a:rPr lang="en-US" altLang="zh-CN" sz="2400" i="1">
                              <a:latin typeface="Cambria Math" panose="02040503050406030204"/>
                            </a:rPr>
                            <m:t>1</m:t>
                          </m:r>
                        </m:num>
                        <m:den>
                          <m:r>
                            <a:rPr lang="en-US" altLang="zh-CN" sz="2400" i="1">
                              <a:latin typeface="Cambria Math" panose="02040503050406030204"/>
                            </a:rPr>
                            <m:t>𝑛</m:t>
                          </m:r>
                        </m:den>
                      </m:f>
                      <m:nary>
                        <m:naryPr>
                          <m:chr m:val="∑"/>
                          <m:limLoc m:val="undOvr"/>
                          <m:ctrlPr>
                            <a:rPr lang="zh-CN" altLang="zh-CN" sz="2400" i="1">
                              <a:latin typeface="Cambria Math" panose="02040503050406030204" pitchFamily="18" charset="0"/>
                            </a:rPr>
                          </m:ctrlPr>
                        </m:naryPr>
                        <m:sub>
                          <m:r>
                            <a:rPr lang="en-US" altLang="zh-CN" sz="2400" i="1">
                              <a:latin typeface="Cambria Math" panose="02040503050406030204"/>
                            </a:rPr>
                            <m:t>𝑖</m:t>
                          </m:r>
                          <m:r>
                            <a:rPr lang="en-US" altLang="zh-CN" sz="2400" i="1">
                              <a:latin typeface="Cambria Math" panose="02040503050406030204"/>
                            </a:rPr>
                            <m:t>=1</m:t>
                          </m:r>
                        </m:sub>
                        <m:sup>
                          <m:r>
                            <a:rPr lang="en-US" altLang="zh-CN" sz="2400" i="1">
                              <a:latin typeface="Cambria Math" panose="02040503050406030204"/>
                            </a:rPr>
                            <m:t>𝑛</m:t>
                          </m:r>
                        </m:sup>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d>
                                    <m:dPr>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a:rPr>
                                            <m:t>𝐴</m:t>
                                          </m:r>
                                        </m:e>
                                        <m:sub>
                                          <m:r>
                                            <a:rPr lang="en-US" altLang="zh-CN" sz="2400" i="1">
                                              <a:latin typeface="Cambria Math" panose="02040503050406030204"/>
                                            </a:rPr>
                                            <m:t>1</m:t>
                                          </m:r>
                                        </m:sub>
                                      </m:sSub>
                                      <m:r>
                                        <a:rPr lang="en-US" altLang="zh-CN" sz="2400" i="1">
                                          <a:latin typeface="Cambria Math" panose="02040503050406030204"/>
                                        </a:rPr>
                                        <m:t>𝑊</m:t>
                                      </m:r>
                                      <m:d>
                                        <m:dPr>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a:rPr>
                                                <m:t>𝐴</m:t>
                                              </m:r>
                                            </m:e>
                                            <m:sub>
                                              <m:r>
                                                <a:rPr lang="en-US" altLang="zh-CN" sz="2400" i="1">
                                                  <a:latin typeface="Cambria Math" panose="02040503050406030204"/>
                                                </a:rPr>
                                                <m:t>1</m:t>
                                              </m:r>
                                            </m:sub>
                                          </m:sSub>
                                        </m:e>
                                      </m:d>
                                    </m:e>
                                  </m:d>
                                </m:e>
                                <m:sub>
                                  <m:r>
                                    <a:rPr lang="en-US" altLang="zh-CN" sz="2400" i="1">
                                      <a:latin typeface="Cambria Math" panose="02040503050406030204"/>
                                    </a:rPr>
                                    <m:t>𝑖</m:t>
                                  </m:r>
                                </m:sub>
                              </m:sSub>
                            </m:num>
                            <m:den>
                              <m:d>
                                <m:dPr>
                                  <m:ctrlPr>
                                    <a:rPr lang="zh-CN" altLang="zh-CN" sz="2400" i="1">
                                      <a:latin typeface="Cambria Math" panose="02040503050406030204" pitchFamily="18" charset="0"/>
                                    </a:rPr>
                                  </m:ctrlPr>
                                </m:dPr>
                                <m:e>
                                  <m:r>
                                    <a:rPr lang="en-US" altLang="zh-CN" sz="2400" i="1">
                                      <a:latin typeface="Cambria Math" panose="02040503050406030204"/>
                                    </a:rPr>
                                    <m:t>𝑊</m:t>
                                  </m:r>
                                  <m:d>
                                    <m:dPr>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a:rPr>
                                            <m:t>𝐴</m:t>
                                          </m:r>
                                        </m:e>
                                        <m:sub>
                                          <m:r>
                                            <a:rPr lang="en-US" altLang="zh-CN" sz="2400" i="1">
                                              <a:latin typeface="Cambria Math" panose="02040503050406030204"/>
                                            </a:rPr>
                                            <m:t>1</m:t>
                                          </m:r>
                                        </m:sub>
                                      </m:sSub>
                                    </m:e>
                                  </m:d>
                                </m:e>
                              </m:d>
                            </m:den>
                          </m:f>
                        </m:e>
                      </m:nary>
                      <m:r>
                        <a:rPr lang="en-US" altLang="zh-CN" sz="2400" i="1">
                          <a:latin typeface="Cambria Math" panose="02040503050406030204"/>
                        </a:rPr>
                        <m:t>=</m:t>
                      </m:r>
                      <m:f>
                        <m:fPr>
                          <m:ctrlPr>
                            <a:rPr lang="zh-CN" altLang="zh-CN" sz="2400" i="1">
                              <a:latin typeface="Cambria Math" panose="02040503050406030204" pitchFamily="18" charset="0"/>
                            </a:rPr>
                          </m:ctrlPr>
                        </m:fPr>
                        <m:num>
                          <m:r>
                            <a:rPr lang="en-US" altLang="zh-CN" sz="2400" i="1">
                              <a:latin typeface="Cambria Math" panose="02040503050406030204"/>
                            </a:rPr>
                            <m:t>1</m:t>
                          </m:r>
                        </m:num>
                        <m:den>
                          <m:r>
                            <a:rPr lang="en-US" altLang="zh-CN" sz="2400" i="1">
                              <a:latin typeface="Cambria Math" panose="02040503050406030204"/>
                            </a:rPr>
                            <m:t>3</m:t>
                          </m:r>
                        </m:den>
                      </m:f>
                      <m:r>
                        <a:rPr lang="en-US" altLang="zh-CN" sz="2400" i="1">
                          <a:latin typeface="Cambria Math" panose="02040503050406030204"/>
                        </a:rPr>
                        <m:t>∙</m:t>
                      </m:r>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r>
                                <a:rPr lang="en-US" altLang="zh-CN" sz="2400" i="1">
                                  <a:latin typeface="Cambria Math" panose="02040503050406030204"/>
                                </a:rPr>
                                <m:t>1.936</m:t>
                              </m:r>
                            </m:num>
                            <m:den>
                              <m:r>
                                <a:rPr lang="en-US" altLang="zh-CN" sz="2400" i="1">
                                  <a:latin typeface="Cambria Math" panose="02040503050406030204"/>
                                </a:rPr>
                                <m:t>0.637</m:t>
                              </m:r>
                            </m:den>
                          </m:f>
                          <m:r>
                            <a:rPr lang="en-US" altLang="zh-CN" sz="2400" i="1">
                              <a:latin typeface="Cambria Math" panose="02040503050406030204"/>
                            </a:rPr>
                            <m:t>+</m:t>
                          </m:r>
                          <m:f>
                            <m:fPr>
                              <m:ctrlPr>
                                <a:rPr lang="zh-CN" altLang="zh-CN" sz="2400" i="1">
                                  <a:latin typeface="Cambria Math" panose="02040503050406030204" pitchFamily="18" charset="0"/>
                                </a:rPr>
                              </m:ctrlPr>
                            </m:fPr>
                            <m:num>
                              <m:r>
                                <a:rPr lang="en-US" altLang="zh-CN" sz="2400" i="1">
                                  <a:latin typeface="Cambria Math" panose="02040503050406030204"/>
                                </a:rPr>
                                <m:t>0.785</m:t>
                              </m:r>
                            </m:num>
                            <m:den>
                              <m:r>
                                <a:rPr lang="en-US" altLang="zh-CN" sz="2400" i="1">
                                  <a:latin typeface="Cambria Math" panose="02040503050406030204"/>
                                </a:rPr>
                                <m:t>0.258</m:t>
                              </m:r>
                            </m:den>
                          </m:f>
                          <m:r>
                            <a:rPr lang="en-US" altLang="zh-CN" sz="2400" i="1">
                              <a:latin typeface="Cambria Math" panose="02040503050406030204"/>
                            </a:rPr>
                            <m:t>+</m:t>
                          </m:r>
                          <m:f>
                            <m:fPr>
                              <m:ctrlPr>
                                <a:rPr lang="zh-CN" altLang="zh-CN" sz="2400" i="1">
                                  <a:latin typeface="Cambria Math" panose="02040503050406030204" pitchFamily="18" charset="0"/>
                                </a:rPr>
                              </m:ctrlPr>
                            </m:fPr>
                            <m:num>
                              <m:r>
                                <a:rPr lang="en-US" altLang="zh-CN" sz="2400" i="1">
                                  <a:latin typeface="Cambria Math" panose="02040503050406030204"/>
                                </a:rPr>
                                <m:t>0.318</m:t>
                              </m:r>
                            </m:num>
                            <m:den>
                              <m:r>
                                <a:rPr lang="en-US" altLang="zh-CN" sz="2400" i="1">
                                  <a:latin typeface="Cambria Math" panose="02040503050406030204"/>
                                </a:rPr>
                                <m:t>0.105</m:t>
                              </m:r>
                            </m:den>
                          </m:f>
                        </m:e>
                      </m:d>
                      <m:r>
                        <a:rPr lang="en-US" altLang="zh-CN" sz="2400" i="1">
                          <a:latin typeface="Cambria Math" panose="02040503050406030204"/>
                        </a:rPr>
                        <m:t>=3.0368</m:t>
                      </m:r>
                    </m:oMath>
                  </m:oMathPara>
                </a14:m>
                <a:endParaRPr lang="zh-CN" altLang="zh-CN" sz="2400" dirty="0"/>
              </a:p>
              <a:p>
                <a:pPr marL="0" indent="0">
                  <a:buNone/>
                </a:pPr>
                <a:r>
                  <a:rPr lang="en-US" altLang="zh-CN" sz="2400" dirty="0"/>
                  <a:t> </a:t>
                </a:r>
                <a:endParaRPr lang="zh-CN" altLang="zh-CN" sz="2400" dirty="0"/>
              </a:p>
              <a:p>
                <a:pPr marL="0" indent="0">
                  <a:buNone/>
                </a:pPr>
                <a14:m>
                  <m:oMathPara xmlns:m="http://schemas.openxmlformats.org/officeDocument/2006/math">
                    <m:oMathParaPr>
                      <m:jc m:val="centerGroup"/>
                    </m:oMathParaPr>
                    <m:oMath xmlns:m="http://schemas.openxmlformats.org/officeDocument/2006/math">
                      <m:sSubSup>
                        <m:sSubSupPr>
                          <m:ctrlPr>
                            <a:rPr lang="zh-CN" altLang="zh-CN" sz="2400" i="1">
                              <a:latin typeface="Cambria Math" panose="02040503050406030204" pitchFamily="18" charset="0"/>
                            </a:rPr>
                          </m:ctrlPr>
                        </m:sSubSupPr>
                        <m:e>
                          <m:r>
                            <m:rPr>
                              <m:sty m:val="p"/>
                            </m:rPr>
                            <a:rPr lang="en-US" altLang="zh-CN" sz="2400">
                              <a:latin typeface="Cambria Math" panose="02040503050406030204"/>
                            </a:rPr>
                            <m:t>λ</m:t>
                          </m:r>
                        </m:e>
                        <m:sub>
                          <m:r>
                            <a:rPr lang="en-US" altLang="zh-CN" sz="2400" i="1">
                              <a:latin typeface="Cambria Math" panose="02040503050406030204"/>
                            </a:rPr>
                            <m:t>𝑚𝑎𝑥</m:t>
                          </m:r>
                        </m:sub>
                        <m:sup>
                          <m:r>
                            <a:rPr lang="zh-CN" altLang="zh-CN" sz="2400">
                              <a:latin typeface="Cambria Math" panose="02040503050406030204"/>
                            </a:rPr>
                            <m:t>（</m:t>
                          </m:r>
                          <m:sSub>
                            <m:sSubPr>
                              <m:ctrlPr>
                                <a:rPr lang="zh-CN" altLang="zh-CN" sz="2400" i="1">
                                  <a:latin typeface="Cambria Math" panose="02040503050406030204" pitchFamily="18" charset="0"/>
                                </a:rPr>
                              </m:ctrlPr>
                            </m:sSubPr>
                            <m:e>
                              <m:r>
                                <m:rPr>
                                  <m:sty m:val="p"/>
                                </m:rPr>
                                <a:rPr lang="en-US" altLang="zh-CN" sz="2400">
                                  <a:latin typeface="Cambria Math" panose="02040503050406030204"/>
                                </a:rPr>
                                <m:t>A</m:t>
                              </m:r>
                            </m:e>
                            <m:sub>
                              <m:r>
                                <a:rPr lang="en-US" altLang="zh-CN" sz="2400">
                                  <a:latin typeface="Cambria Math" panose="02040503050406030204"/>
                                </a:rPr>
                                <m:t>2</m:t>
                              </m:r>
                            </m:sub>
                          </m:sSub>
                          <m:r>
                            <a:rPr lang="zh-CN" altLang="zh-CN" sz="2400">
                              <a:latin typeface="Cambria Math" panose="02040503050406030204"/>
                            </a:rPr>
                            <m:t>）</m:t>
                          </m:r>
                        </m:sup>
                      </m:sSubSup>
                      <m:r>
                        <a:rPr lang="en-US" altLang="zh-CN" sz="2400" i="1">
                          <a:latin typeface="Cambria Math" panose="02040503050406030204"/>
                        </a:rPr>
                        <m:t>=</m:t>
                      </m:r>
                      <m:f>
                        <m:fPr>
                          <m:ctrlPr>
                            <a:rPr lang="zh-CN" altLang="zh-CN" sz="2400" i="1">
                              <a:latin typeface="Cambria Math" panose="02040503050406030204" pitchFamily="18" charset="0"/>
                            </a:rPr>
                          </m:ctrlPr>
                        </m:fPr>
                        <m:num>
                          <m:r>
                            <a:rPr lang="en-US" altLang="zh-CN" sz="2400" i="1">
                              <a:latin typeface="Cambria Math" panose="02040503050406030204"/>
                            </a:rPr>
                            <m:t>1</m:t>
                          </m:r>
                        </m:num>
                        <m:den>
                          <m:r>
                            <a:rPr lang="en-US" altLang="zh-CN" sz="2400" i="1">
                              <a:latin typeface="Cambria Math" panose="02040503050406030204"/>
                            </a:rPr>
                            <m:t>𝑛</m:t>
                          </m:r>
                        </m:den>
                      </m:f>
                      <m:nary>
                        <m:naryPr>
                          <m:chr m:val="∑"/>
                          <m:limLoc m:val="undOvr"/>
                          <m:ctrlPr>
                            <a:rPr lang="zh-CN" altLang="zh-CN" sz="2400" i="1">
                              <a:latin typeface="Cambria Math" panose="02040503050406030204" pitchFamily="18" charset="0"/>
                            </a:rPr>
                          </m:ctrlPr>
                        </m:naryPr>
                        <m:sub>
                          <m:r>
                            <a:rPr lang="en-US" altLang="zh-CN" sz="2400" i="1">
                              <a:latin typeface="Cambria Math" panose="02040503050406030204"/>
                            </a:rPr>
                            <m:t>𝑖</m:t>
                          </m:r>
                          <m:r>
                            <a:rPr lang="en-US" altLang="zh-CN" sz="2400" i="1">
                              <a:latin typeface="Cambria Math" panose="02040503050406030204"/>
                            </a:rPr>
                            <m:t>=1</m:t>
                          </m:r>
                        </m:sub>
                        <m:sup>
                          <m:r>
                            <a:rPr lang="en-US" altLang="zh-CN" sz="2400" i="1">
                              <a:latin typeface="Cambria Math" panose="02040503050406030204"/>
                            </a:rPr>
                            <m:t>𝑛</m:t>
                          </m:r>
                        </m:sup>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d>
                                    <m:dPr>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a:rPr>
                                            <m:t>𝐴</m:t>
                                          </m:r>
                                        </m:e>
                                        <m:sub>
                                          <m:r>
                                            <a:rPr lang="en-US" altLang="zh-CN" sz="2400" i="1">
                                              <a:latin typeface="Cambria Math" panose="02040503050406030204"/>
                                            </a:rPr>
                                            <m:t>2</m:t>
                                          </m:r>
                                        </m:sub>
                                      </m:sSub>
                                      <m:r>
                                        <a:rPr lang="en-US" altLang="zh-CN" sz="2400" i="1">
                                          <a:latin typeface="Cambria Math" panose="02040503050406030204"/>
                                        </a:rPr>
                                        <m:t>𝑊</m:t>
                                      </m:r>
                                      <m:d>
                                        <m:dPr>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a:rPr>
                                                <m:t>𝐴</m:t>
                                              </m:r>
                                            </m:e>
                                            <m:sub>
                                              <m:r>
                                                <a:rPr lang="en-US" altLang="zh-CN" sz="2400" i="1">
                                                  <a:latin typeface="Cambria Math" panose="02040503050406030204"/>
                                                </a:rPr>
                                                <m:t>2</m:t>
                                              </m:r>
                                            </m:sub>
                                          </m:sSub>
                                        </m:e>
                                      </m:d>
                                    </m:e>
                                  </m:d>
                                </m:e>
                                <m:sub>
                                  <m:r>
                                    <a:rPr lang="en-US" altLang="zh-CN" sz="2400" i="1">
                                      <a:latin typeface="Cambria Math" panose="02040503050406030204"/>
                                    </a:rPr>
                                    <m:t>𝑖</m:t>
                                  </m:r>
                                </m:sub>
                              </m:sSub>
                            </m:num>
                            <m:den>
                              <m:d>
                                <m:dPr>
                                  <m:ctrlPr>
                                    <a:rPr lang="zh-CN" altLang="zh-CN" sz="2400" i="1">
                                      <a:latin typeface="Cambria Math" panose="02040503050406030204" pitchFamily="18" charset="0"/>
                                    </a:rPr>
                                  </m:ctrlPr>
                                </m:dPr>
                                <m:e>
                                  <m:r>
                                    <a:rPr lang="en-US" altLang="zh-CN" sz="2400" i="1">
                                      <a:latin typeface="Cambria Math" panose="02040503050406030204"/>
                                    </a:rPr>
                                    <m:t>𝑊</m:t>
                                  </m:r>
                                  <m:d>
                                    <m:dPr>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a:rPr>
                                            <m:t>𝐴</m:t>
                                          </m:r>
                                        </m:e>
                                        <m:sub>
                                          <m:r>
                                            <a:rPr lang="en-US" altLang="zh-CN" sz="2400" i="1">
                                              <a:latin typeface="Cambria Math" panose="02040503050406030204"/>
                                            </a:rPr>
                                            <m:t>2</m:t>
                                          </m:r>
                                        </m:sub>
                                      </m:sSub>
                                    </m:e>
                                  </m:d>
                                </m:e>
                              </m:d>
                            </m:den>
                          </m:f>
                        </m:e>
                      </m:nary>
                      <m:r>
                        <a:rPr lang="en-US" altLang="zh-CN" sz="2400" i="1">
                          <a:latin typeface="Cambria Math" panose="02040503050406030204"/>
                        </a:rPr>
                        <m:t>=</m:t>
                      </m:r>
                      <m:f>
                        <m:fPr>
                          <m:ctrlPr>
                            <a:rPr lang="zh-CN" altLang="zh-CN" sz="2400" i="1">
                              <a:latin typeface="Cambria Math" panose="02040503050406030204" pitchFamily="18" charset="0"/>
                            </a:rPr>
                          </m:ctrlPr>
                        </m:fPr>
                        <m:num>
                          <m:r>
                            <a:rPr lang="en-US" altLang="zh-CN" sz="2400" i="1">
                              <a:latin typeface="Cambria Math" panose="02040503050406030204"/>
                            </a:rPr>
                            <m:t>1</m:t>
                          </m:r>
                        </m:num>
                        <m:den>
                          <m:r>
                            <a:rPr lang="en-US" altLang="zh-CN" sz="2400" i="1">
                              <a:latin typeface="Cambria Math" panose="02040503050406030204"/>
                            </a:rPr>
                            <m:t>3</m:t>
                          </m:r>
                        </m:den>
                      </m:f>
                      <m:r>
                        <a:rPr lang="en-US" altLang="zh-CN" sz="2400" i="1">
                          <a:latin typeface="Cambria Math" panose="02040503050406030204"/>
                        </a:rPr>
                        <m:t>∙</m:t>
                      </m:r>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r>
                                <a:rPr lang="en-US" altLang="zh-CN" sz="2400" i="1">
                                  <a:latin typeface="Cambria Math" panose="02040503050406030204"/>
                                </a:rPr>
                                <m:t>1.75</m:t>
                              </m:r>
                            </m:num>
                            <m:den>
                              <m:r>
                                <a:rPr lang="en-US" altLang="zh-CN" sz="2400" i="1">
                                  <a:latin typeface="Cambria Math" panose="02040503050406030204"/>
                                </a:rPr>
                                <m:t>0.60</m:t>
                              </m:r>
                            </m:den>
                          </m:f>
                          <m:r>
                            <a:rPr lang="en-US" altLang="zh-CN" sz="2400" i="1">
                              <a:latin typeface="Cambria Math" panose="02040503050406030204"/>
                            </a:rPr>
                            <m:t>+</m:t>
                          </m:r>
                          <m:f>
                            <m:fPr>
                              <m:ctrlPr>
                                <a:rPr lang="zh-CN" altLang="zh-CN" sz="2400" i="1">
                                  <a:latin typeface="Cambria Math" panose="02040503050406030204" pitchFamily="18" charset="0"/>
                                </a:rPr>
                              </m:ctrlPr>
                            </m:fPr>
                            <m:num>
                              <m:r>
                                <a:rPr lang="en-US" altLang="zh-CN" sz="2400" i="1">
                                  <a:latin typeface="Cambria Math" panose="02040503050406030204"/>
                                </a:rPr>
                                <m:t>1</m:t>
                              </m:r>
                            </m:num>
                            <m:den>
                              <m:r>
                                <a:rPr lang="en-US" altLang="zh-CN" sz="2400" i="1">
                                  <a:latin typeface="Cambria Math" panose="02040503050406030204"/>
                                </a:rPr>
                                <m:t>0.35</m:t>
                              </m:r>
                            </m:den>
                          </m:f>
                          <m:r>
                            <a:rPr lang="en-US" altLang="zh-CN" sz="2400" i="1">
                              <a:latin typeface="Cambria Math" panose="02040503050406030204"/>
                            </a:rPr>
                            <m:t>+</m:t>
                          </m:r>
                          <m:f>
                            <m:fPr>
                              <m:ctrlPr>
                                <a:rPr lang="zh-CN" altLang="zh-CN" sz="2400" i="1">
                                  <a:latin typeface="Cambria Math" panose="02040503050406030204" pitchFamily="18" charset="0"/>
                                </a:rPr>
                              </m:ctrlPr>
                            </m:fPr>
                            <m:num>
                              <m:r>
                                <a:rPr lang="en-US" altLang="zh-CN" sz="2400" i="1">
                                  <a:latin typeface="Cambria Math" panose="02040503050406030204"/>
                                </a:rPr>
                                <m:t>0.167</m:t>
                              </m:r>
                            </m:num>
                            <m:den>
                              <m:r>
                                <a:rPr lang="en-US" altLang="zh-CN" sz="2400" i="1">
                                  <a:latin typeface="Cambria Math" panose="02040503050406030204"/>
                                </a:rPr>
                                <m:t>0.05</m:t>
                              </m:r>
                            </m:den>
                          </m:f>
                        </m:e>
                      </m:d>
                      <m:r>
                        <a:rPr lang="en-US" altLang="zh-CN" sz="2400" i="1">
                          <a:latin typeface="Cambria Math" panose="02040503050406030204"/>
                        </a:rPr>
                        <m:t>=3.0379</m:t>
                      </m:r>
                    </m:oMath>
                  </m:oMathPara>
                </a14:m>
                <a:endParaRPr lang="zh-CN" altLang="zh-CN" sz="2400" dirty="0"/>
              </a:p>
              <a:p>
                <a:pPr marL="0" indent="0">
                  <a:buNone/>
                </a:pPr>
                <a:endParaRPr lang="zh-CN" altLang="en-US" sz="2400" b="1" dirty="0">
                  <a:ea typeface="仿宋_GB2312" panose="02010609030101010101" pitchFamily="49" charset="-122"/>
                  <a:sym typeface="Bookshelf Symbol 7" panose="05010101010101010101" pitchFamily="2" charset="2"/>
                </a:endParaRPr>
              </a:p>
              <a:p>
                <a:pPr marL="0" indent="0">
                  <a:buNone/>
                </a:pPr>
                <a:endParaRPr lang="zh-CN" altLang="en-US" sz="2400"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511492" y="1905794"/>
                <a:ext cx="10978515" cy="4283075"/>
              </a:xfrm>
              <a:blipFill rotWithShape="1">
                <a:blip r:embed="rId2"/>
                <a:stretch>
                  <a:fillRect l="-3" t="-4" r="3" b="4"/>
                </a:stretch>
              </a:blipFill>
            </p:spPr>
            <p:txBody>
              <a:bodyPr/>
              <a:lstStyle/>
              <a:p>
                <a:r>
                  <a:rPr lang="zh-CN" altLang="en-US">
                    <a:noFill/>
                  </a:rPr>
                  <a:t> </a:t>
                </a:r>
              </a:p>
            </p:txBody>
          </p:sp>
        </mc:Fallback>
      </mc:AlternateContent>
      <p:sp>
        <p:nvSpPr>
          <p:cNvPr id="40" name="矩形 39"/>
          <p:cNvSpPr/>
          <p:nvPr/>
        </p:nvSpPr>
        <p:spPr>
          <a:xfrm>
            <a:off x="1" y="1677194"/>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41"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42"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43"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44" name="矩形 43"/>
          <p:cNvSpPr/>
          <p:nvPr/>
        </p:nvSpPr>
        <p:spPr>
          <a:xfrm>
            <a:off x="1" y="6515579"/>
            <a:ext cx="8920154" cy="344009"/>
          </a:xfrm>
          <a:prstGeom prst="rect">
            <a:avLst/>
          </a:prstGeom>
          <a:solidFill>
            <a:srgbClr val="4C3D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a:extLst>
              <a:ext uri="{FF2B5EF4-FFF2-40B4-BE49-F238E27FC236}">
                <a16:creationId xmlns:a16="http://schemas.microsoft.com/office/drawing/2014/main" id="{D1D5F85A-CCB9-4354-A2D3-8028DF724B5F}"/>
              </a:ext>
            </a:extLst>
          </p:cNvPr>
          <p:cNvSpPr>
            <a:spLocks noGrp="1"/>
          </p:cNvSpPr>
          <p:nvPr>
            <p:ph type="sldNum" sz="quarter" idx="12"/>
          </p:nvPr>
        </p:nvSpPr>
        <p:spPr/>
        <p:txBody>
          <a:bodyPr/>
          <a:lstStyle/>
          <a:p>
            <a:fld id="{B6F15528-21DE-4FAA-801E-634DDDAF4B2B}" type="slidenum">
              <a:rPr lang="en-US" smtClean="0"/>
              <a:t>315</a:t>
            </a:fld>
            <a:endParaRPr lang="en-US" dirty="0"/>
          </a:p>
        </p:txBody>
      </p:sp>
      <p:sp>
        <p:nvSpPr>
          <p:cNvPr id="10" name="灯片编号占位符 8">
            <a:extLst>
              <a:ext uri="{FF2B5EF4-FFF2-40B4-BE49-F238E27FC236}">
                <a16:creationId xmlns:a16="http://schemas.microsoft.com/office/drawing/2014/main" id="{D0554EA6-964E-4E5F-B9D0-F148391B8C3A}"/>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315</a:t>
            </a:fld>
            <a:endParaRPr kumimoji="0" lang="en-US" altLang="zh-CN" sz="1800" dirty="0">
              <a:latin typeface="Times New Roman" panose="02020603050405020304" pitchFamily="18" charset="0"/>
            </a:endParaRP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4.1.2  </a:t>
            </a:r>
            <a:r>
              <a:rPr lang="zh-CN" altLang="en-US" b="1" dirty="0"/>
              <a:t>层次分析法</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09918" y="1448593"/>
                <a:ext cx="10978515" cy="4724401"/>
              </a:xfrm>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a:rPr>
                            <m:t>CI</m:t>
                          </m:r>
                        </m:e>
                        <m:sub>
                          <m:r>
                            <a:rPr lang="en-US" altLang="zh-CN" i="1">
                              <a:latin typeface="Cambria Math" panose="02040503050406030204"/>
                            </a:rPr>
                            <m:t>1</m:t>
                          </m:r>
                        </m:sub>
                      </m:sSub>
                      <m:r>
                        <a:rPr lang="en-US" altLang="zh-CN">
                          <a:latin typeface="Cambria Math" panose="02040503050406030204"/>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m:rPr>
                                  <m:sty m:val="p"/>
                                </m:rPr>
                                <a:rPr lang="en-US" altLang="zh-CN">
                                  <a:latin typeface="Cambria Math" panose="02040503050406030204"/>
                                </a:rPr>
                                <m:t>λ</m:t>
                              </m:r>
                            </m:e>
                            <m:sub>
                              <m:r>
                                <a:rPr lang="en-US" altLang="zh-CN" i="1">
                                  <a:latin typeface="Cambria Math" panose="02040503050406030204"/>
                                </a:rPr>
                                <m:t>𝑚𝑎𝑥</m:t>
                              </m:r>
                            </m:sub>
                          </m:sSub>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a:rPr>
                                    <m:t>𝐴</m:t>
                                  </m:r>
                                </m:e>
                                <m:sub>
                                  <m:r>
                                    <a:rPr lang="en-US" altLang="zh-CN" i="1">
                                      <a:latin typeface="Cambria Math" panose="02040503050406030204"/>
                                    </a:rPr>
                                    <m:t>1</m:t>
                                  </m:r>
                                </m:sub>
                              </m:sSub>
                            </m:e>
                          </m:d>
                          <m:r>
                            <a:rPr lang="en-US" altLang="zh-CN" i="1">
                              <a:latin typeface="Cambria Math" panose="02040503050406030204"/>
                            </a:rPr>
                            <m:t>−</m:t>
                          </m:r>
                          <m:r>
                            <a:rPr lang="en-US" altLang="zh-CN">
                              <a:latin typeface="Cambria Math" panose="02040503050406030204"/>
                            </a:rPr>
                            <m:t>3</m:t>
                          </m:r>
                        </m:num>
                        <m:den>
                          <m:r>
                            <a:rPr lang="en-US" altLang="zh-CN" i="1">
                              <a:latin typeface="Cambria Math" panose="02040503050406030204"/>
                            </a:rPr>
                            <m:t>3−1</m:t>
                          </m:r>
                        </m:den>
                      </m:f>
                      <m:r>
                        <a:rPr lang="en-US" altLang="zh-CN">
                          <a:latin typeface="Cambria Math" panose="02040503050406030204"/>
                        </a:rPr>
                        <m:t>=</m:t>
                      </m:r>
                      <m:f>
                        <m:fPr>
                          <m:ctrlPr>
                            <a:rPr lang="zh-CN" altLang="zh-CN" i="1">
                              <a:latin typeface="Cambria Math" panose="02040503050406030204" pitchFamily="18" charset="0"/>
                            </a:rPr>
                          </m:ctrlPr>
                        </m:fPr>
                        <m:num>
                          <m:r>
                            <a:rPr lang="en-US" altLang="zh-CN" i="1">
                              <a:latin typeface="Cambria Math" panose="02040503050406030204"/>
                            </a:rPr>
                            <m:t>0.0368</m:t>
                          </m:r>
                        </m:num>
                        <m:den>
                          <m:r>
                            <a:rPr lang="en-US" altLang="zh-CN" i="1">
                              <a:latin typeface="Cambria Math" panose="02040503050406030204"/>
                            </a:rPr>
                            <m:t>2</m:t>
                          </m:r>
                        </m:den>
                      </m:f>
                      <m:r>
                        <a:rPr lang="en-US" altLang="zh-CN" i="1">
                          <a:latin typeface="Cambria Math" panose="02040503050406030204"/>
                        </a:rPr>
                        <m:t>=0.0184</m:t>
                      </m:r>
                    </m:oMath>
                  </m:oMathPara>
                </a14:m>
                <a:endParaRPr lang="zh-CN" altLang="zh-CN" dirty="0"/>
              </a:p>
              <a:p>
                <a:pPr marL="0" indent="0">
                  <a:buNone/>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a:rPr>
                            <m:t>CI</m:t>
                          </m:r>
                        </m:e>
                        <m:sub>
                          <m:r>
                            <a:rPr lang="en-US" altLang="zh-CN" i="1">
                              <a:latin typeface="Cambria Math" panose="02040503050406030204"/>
                            </a:rPr>
                            <m:t>2</m:t>
                          </m:r>
                        </m:sub>
                      </m:sSub>
                      <m:r>
                        <a:rPr lang="en-US" altLang="zh-CN">
                          <a:latin typeface="Cambria Math" panose="02040503050406030204"/>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m:rPr>
                                  <m:sty m:val="p"/>
                                </m:rPr>
                                <a:rPr lang="en-US" altLang="zh-CN">
                                  <a:latin typeface="Cambria Math" panose="02040503050406030204"/>
                                </a:rPr>
                                <m:t>λ</m:t>
                              </m:r>
                            </m:e>
                            <m:sub>
                              <m:r>
                                <a:rPr lang="en-US" altLang="zh-CN" i="1">
                                  <a:latin typeface="Cambria Math" panose="02040503050406030204"/>
                                </a:rPr>
                                <m:t>𝑚𝑎𝑥</m:t>
                              </m:r>
                            </m:sub>
                          </m:sSub>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a:rPr>
                                    <m:t>𝐴</m:t>
                                  </m:r>
                                </m:e>
                                <m:sub>
                                  <m:r>
                                    <a:rPr lang="en-US" altLang="zh-CN" i="1">
                                      <a:latin typeface="Cambria Math" panose="02040503050406030204"/>
                                    </a:rPr>
                                    <m:t>2</m:t>
                                  </m:r>
                                </m:sub>
                              </m:sSub>
                            </m:e>
                          </m:d>
                          <m:r>
                            <a:rPr lang="en-US" altLang="zh-CN" i="1">
                              <a:latin typeface="Cambria Math" panose="02040503050406030204"/>
                            </a:rPr>
                            <m:t>−</m:t>
                          </m:r>
                          <m:r>
                            <a:rPr lang="en-US" altLang="zh-CN">
                              <a:latin typeface="Cambria Math" panose="02040503050406030204"/>
                            </a:rPr>
                            <m:t>3</m:t>
                          </m:r>
                        </m:num>
                        <m:den>
                          <m:r>
                            <a:rPr lang="en-US" altLang="zh-CN" i="1">
                              <a:latin typeface="Cambria Math" panose="02040503050406030204"/>
                            </a:rPr>
                            <m:t>3−1</m:t>
                          </m:r>
                        </m:den>
                      </m:f>
                      <m:r>
                        <a:rPr lang="en-US" altLang="zh-CN">
                          <a:latin typeface="Cambria Math" panose="02040503050406030204"/>
                        </a:rPr>
                        <m:t>=</m:t>
                      </m:r>
                      <m:f>
                        <m:fPr>
                          <m:ctrlPr>
                            <a:rPr lang="zh-CN" altLang="zh-CN" i="1">
                              <a:latin typeface="Cambria Math" panose="02040503050406030204" pitchFamily="18" charset="0"/>
                            </a:rPr>
                          </m:ctrlPr>
                        </m:fPr>
                        <m:num>
                          <m:r>
                            <a:rPr lang="en-US" altLang="zh-CN" i="1">
                              <a:latin typeface="Cambria Math" panose="02040503050406030204"/>
                            </a:rPr>
                            <m:t>0.0379</m:t>
                          </m:r>
                        </m:num>
                        <m:den>
                          <m:r>
                            <a:rPr lang="en-US" altLang="zh-CN" i="1">
                              <a:latin typeface="Cambria Math" panose="02040503050406030204"/>
                            </a:rPr>
                            <m:t>2</m:t>
                          </m:r>
                        </m:den>
                      </m:f>
                      <m:r>
                        <a:rPr lang="en-US" altLang="zh-CN" i="1">
                          <a:latin typeface="Cambria Math" panose="02040503050406030204"/>
                        </a:rPr>
                        <m:t>=0.019</m:t>
                      </m:r>
                    </m:oMath>
                  </m:oMathPara>
                </a14:m>
                <a:endParaRPr lang="zh-CN" altLang="zh-CN" dirty="0"/>
              </a:p>
              <a:p>
                <a:pPr marL="0" indent="0">
                  <a:buNone/>
                </a:pPr>
                <a:r>
                  <a:rPr lang="en-US" altLang="zh-CN" dirty="0"/>
                  <a:t>   </a:t>
                </a:r>
                <a:r>
                  <a:rPr lang="zh-CN" altLang="zh-CN" dirty="0"/>
                  <a:t>由表</a:t>
                </a:r>
                <a:r>
                  <a:rPr lang="en-US" altLang="zh-CN" dirty="0"/>
                  <a:t>4.8</a:t>
                </a:r>
                <a:r>
                  <a:rPr lang="zh-CN" altLang="zh-CN" dirty="0"/>
                  <a:t>可知</a:t>
                </a:r>
                <a14:m>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a:rPr>
                          <m:t>RI</m:t>
                        </m:r>
                      </m:e>
                      <m:sub>
                        <m:r>
                          <a:rPr lang="en-US" altLang="zh-CN" i="1">
                            <a:latin typeface="Cambria Math" panose="02040503050406030204"/>
                          </a:rPr>
                          <m:t>1</m:t>
                        </m:r>
                      </m:sub>
                    </m:sSub>
                    <m:r>
                      <a:rPr lang="en-US" altLang="zh-CN" i="1">
                        <a:latin typeface="Cambria Math" panose="02040503050406030204"/>
                      </a:rPr>
                      <m:t>=</m:t>
                    </m:r>
                    <m:sSub>
                      <m:sSubPr>
                        <m:ctrlPr>
                          <a:rPr lang="zh-CN" altLang="zh-CN" i="1">
                            <a:latin typeface="Cambria Math" panose="02040503050406030204" pitchFamily="18" charset="0"/>
                          </a:rPr>
                        </m:ctrlPr>
                      </m:sSubPr>
                      <m:e>
                        <m:r>
                          <m:rPr>
                            <m:sty m:val="p"/>
                          </m:rPr>
                          <a:rPr lang="en-US" altLang="zh-CN">
                            <a:latin typeface="Cambria Math" panose="02040503050406030204"/>
                          </a:rPr>
                          <m:t>RI</m:t>
                        </m:r>
                      </m:e>
                      <m:sub>
                        <m:r>
                          <a:rPr lang="en-US" altLang="zh-CN" i="1">
                            <a:latin typeface="Cambria Math" panose="02040503050406030204"/>
                          </a:rPr>
                          <m:t>2</m:t>
                        </m:r>
                      </m:sub>
                    </m:sSub>
                    <m:r>
                      <a:rPr lang="en-US" altLang="zh-CN" i="1">
                        <a:latin typeface="Cambria Math" panose="02040503050406030204"/>
                      </a:rPr>
                      <m:t>=0.58</m:t>
                    </m:r>
                  </m:oMath>
                </a14:m>
                <a:r>
                  <a:rPr lang="zh-CN" altLang="zh-CN" dirty="0"/>
                  <a:t>，故有</a:t>
                </a:r>
              </a:p>
              <a:p>
                <a:pPr marL="0" indent="0">
                  <a:buNone/>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a:rPr>
                            <m:t>CR</m:t>
                          </m:r>
                        </m:e>
                        <m:sub>
                          <m:r>
                            <a:rPr lang="en-US" altLang="zh-CN" i="1">
                              <a:latin typeface="Cambria Math" panose="02040503050406030204"/>
                            </a:rPr>
                            <m:t>1</m:t>
                          </m:r>
                        </m:sub>
                      </m:sSub>
                      <m:r>
                        <a:rPr lang="en-US" altLang="zh-CN">
                          <a:latin typeface="Cambria Math" panose="02040503050406030204"/>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a:rPr>
                                <m:t>𝐶𝐼</m:t>
                              </m:r>
                            </m:e>
                            <m:sub>
                              <m:r>
                                <a:rPr lang="en-US" altLang="zh-CN" i="1">
                                  <a:latin typeface="Cambria Math" panose="02040503050406030204"/>
                                </a:rPr>
                                <m:t>1</m:t>
                              </m:r>
                            </m:sub>
                          </m:sSub>
                        </m:num>
                        <m:den>
                          <m:sSub>
                            <m:sSubPr>
                              <m:ctrlPr>
                                <a:rPr lang="zh-CN" altLang="zh-CN" i="1">
                                  <a:latin typeface="Cambria Math" panose="02040503050406030204" pitchFamily="18" charset="0"/>
                                </a:rPr>
                              </m:ctrlPr>
                            </m:sSubPr>
                            <m:e>
                              <m:r>
                                <a:rPr lang="en-US" altLang="zh-CN" i="1">
                                  <a:latin typeface="Cambria Math" panose="02040503050406030204"/>
                                </a:rPr>
                                <m:t>𝑅𝐼</m:t>
                              </m:r>
                            </m:e>
                            <m:sub>
                              <m:r>
                                <a:rPr lang="en-US" altLang="zh-CN" i="1">
                                  <a:latin typeface="Cambria Math" panose="02040503050406030204"/>
                                </a:rPr>
                                <m:t>1</m:t>
                              </m:r>
                            </m:sub>
                          </m:sSub>
                        </m:den>
                      </m:f>
                      <m:r>
                        <a:rPr lang="en-US" altLang="zh-CN" i="1">
                          <a:latin typeface="Cambria Math" panose="02040503050406030204"/>
                        </a:rPr>
                        <m:t>=</m:t>
                      </m:r>
                      <m:f>
                        <m:fPr>
                          <m:ctrlPr>
                            <a:rPr lang="zh-CN" altLang="zh-CN" i="1">
                              <a:latin typeface="Cambria Math" panose="02040503050406030204" pitchFamily="18" charset="0"/>
                            </a:rPr>
                          </m:ctrlPr>
                        </m:fPr>
                        <m:num>
                          <m:r>
                            <a:rPr lang="en-US" altLang="zh-CN" i="1">
                              <a:latin typeface="Cambria Math" panose="02040503050406030204"/>
                            </a:rPr>
                            <m:t>0.0184</m:t>
                          </m:r>
                        </m:num>
                        <m:den>
                          <m:r>
                            <a:rPr lang="en-US" altLang="zh-CN" i="1">
                              <a:latin typeface="Cambria Math" panose="02040503050406030204"/>
                            </a:rPr>
                            <m:t>0.58</m:t>
                          </m:r>
                        </m:den>
                      </m:f>
                      <m:r>
                        <a:rPr lang="en-US" altLang="zh-CN" i="1">
                          <a:latin typeface="Cambria Math" panose="02040503050406030204"/>
                        </a:rPr>
                        <m:t>=0.032&lt;0.1</m:t>
                      </m:r>
                    </m:oMath>
                  </m:oMathPara>
                </a14:m>
                <a:endParaRPr lang="zh-CN" altLang="zh-CN" dirty="0"/>
              </a:p>
              <a:p>
                <a:pPr marL="0" indent="0">
                  <a:buNone/>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a:rPr>
                            <m:t>CR</m:t>
                          </m:r>
                        </m:e>
                        <m:sub>
                          <m:r>
                            <a:rPr lang="en-US" altLang="zh-CN" i="1">
                              <a:latin typeface="Cambria Math" panose="02040503050406030204"/>
                            </a:rPr>
                            <m:t>2</m:t>
                          </m:r>
                        </m:sub>
                      </m:sSub>
                      <m:r>
                        <a:rPr lang="en-US" altLang="zh-CN">
                          <a:latin typeface="Cambria Math" panose="02040503050406030204"/>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a:rPr>
                                <m:t>𝐶𝐼</m:t>
                              </m:r>
                            </m:e>
                            <m:sub>
                              <m:r>
                                <a:rPr lang="en-US" altLang="zh-CN" i="1">
                                  <a:latin typeface="Cambria Math" panose="02040503050406030204"/>
                                </a:rPr>
                                <m:t>2</m:t>
                              </m:r>
                            </m:sub>
                          </m:sSub>
                        </m:num>
                        <m:den>
                          <m:sSub>
                            <m:sSubPr>
                              <m:ctrlPr>
                                <a:rPr lang="zh-CN" altLang="zh-CN" i="1">
                                  <a:latin typeface="Cambria Math" panose="02040503050406030204" pitchFamily="18" charset="0"/>
                                </a:rPr>
                              </m:ctrlPr>
                            </m:sSubPr>
                            <m:e>
                              <m:r>
                                <a:rPr lang="en-US" altLang="zh-CN" i="1">
                                  <a:latin typeface="Cambria Math" panose="02040503050406030204"/>
                                </a:rPr>
                                <m:t>𝑅𝐼</m:t>
                              </m:r>
                            </m:e>
                            <m:sub>
                              <m:r>
                                <a:rPr lang="en-US" altLang="zh-CN" i="1">
                                  <a:latin typeface="Cambria Math" panose="02040503050406030204"/>
                                </a:rPr>
                                <m:t>2</m:t>
                              </m:r>
                            </m:sub>
                          </m:sSub>
                        </m:den>
                      </m:f>
                      <m:r>
                        <a:rPr lang="en-US" altLang="zh-CN" i="1">
                          <a:latin typeface="Cambria Math" panose="02040503050406030204"/>
                        </a:rPr>
                        <m:t>=</m:t>
                      </m:r>
                      <m:f>
                        <m:fPr>
                          <m:ctrlPr>
                            <a:rPr lang="zh-CN" altLang="zh-CN" i="1">
                              <a:latin typeface="Cambria Math" panose="02040503050406030204" pitchFamily="18" charset="0"/>
                            </a:rPr>
                          </m:ctrlPr>
                        </m:fPr>
                        <m:num>
                          <m:r>
                            <a:rPr lang="en-US" altLang="zh-CN" i="1">
                              <a:latin typeface="Cambria Math" panose="02040503050406030204"/>
                            </a:rPr>
                            <m:t>0.019</m:t>
                          </m:r>
                        </m:num>
                        <m:den>
                          <m:r>
                            <a:rPr lang="en-US" altLang="zh-CN" i="1">
                              <a:latin typeface="Cambria Math" panose="02040503050406030204"/>
                            </a:rPr>
                            <m:t>0.58</m:t>
                          </m:r>
                        </m:den>
                      </m:f>
                      <m:r>
                        <a:rPr lang="en-US" altLang="zh-CN" i="1">
                          <a:latin typeface="Cambria Math" panose="02040503050406030204"/>
                        </a:rPr>
                        <m:t>=0.0095&lt;0.1</m:t>
                      </m:r>
                    </m:oMath>
                  </m:oMathPara>
                </a14:m>
                <a:endParaRPr lang="zh-CN" altLang="zh-CN"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609918" y="1448593"/>
                <a:ext cx="10978515" cy="4724401"/>
              </a:xfrm>
              <a:blipFill rotWithShape="1">
                <a:blip r:embed="rId2"/>
                <a:stretch>
                  <a:fillRect l="-3" t="-3" r="3" b="3"/>
                </a:stretch>
              </a:blipFill>
            </p:spPr>
            <p:txBody>
              <a:bodyPr/>
              <a:lstStyle/>
              <a:p>
                <a:r>
                  <a:rPr lang="zh-CN" altLang="en-US">
                    <a:noFill/>
                  </a:rPr>
                  <a:t> </a:t>
                </a:r>
              </a:p>
            </p:txBody>
          </p:sp>
        </mc:Fallback>
      </mc:AlternateContent>
      <p:sp>
        <p:nvSpPr>
          <p:cNvPr id="4" name="矩形 3"/>
          <p:cNvSpPr/>
          <p:nvPr/>
        </p:nvSpPr>
        <p:spPr>
          <a:xfrm>
            <a:off x="848890" y="6293819"/>
            <a:ext cx="343077" cy="36936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5" name="矩形 4"/>
          <p:cNvSpPr/>
          <p:nvPr/>
        </p:nvSpPr>
        <p:spPr>
          <a:xfrm>
            <a:off x="2016814" y="5524030"/>
            <a:ext cx="266841" cy="28728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6" name="矩形 5"/>
          <p:cNvSpPr/>
          <p:nvPr/>
        </p:nvSpPr>
        <p:spPr>
          <a:xfrm>
            <a:off x="367079" y="5524030"/>
            <a:ext cx="266841" cy="2872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7" name="矩形 6"/>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8" name="矩形 7"/>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9" name="矩形 8"/>
          <p:cNvSpPr/>
          <p:nvPr/>
        </p:nvSpPr>
        <p:spPr>
          <a:xfrm>
            <a:off x="-8809" y="5667672"/>
            <a:ext cx="495557" cy="5335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0" name="矩形 9"/>
          <p:cNvSpPr/>
          <p:nvPr/>
        </p:nvSpPr>
        <p:spPr>
          <a:xfrm>
            <a:off x="2340789" y="6009853"/>
            <a:ext cx="266841" cy="28728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1" name="矩形 10"/>
          <p:cNvSpPr/>
          <p:nvPr/>
        </p:nvSpPr>
        <p:spPr>
          <a:xfrm>
            <a:off x="2016814" y="6423778"/>
            <a:ext cx="266841" cy="2872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2" name="矩形 11"/>
          <p:cNvSpPr/>
          <p:nvPr/>
        </p:nvSpPr>
        <p:spPr>
          <a:xfrm>
            <a:off x="1883393" y="5722569"/>
            <a:ext cx="266841" cy="28728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3" name="矩形 12"/>
          <p:cNvSpPr/>
          <p:nvPr/>
        </p:nvSpPr>
        <p:spPr>
          <a:xfrm flipV="1">
            <a:off x="1174351" y="6009853"/>
            <a:ext cx="266841" cy="2872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4" name="矩形 13"/>
          <p:cNvSpPr/>
          <p:nvPr/>
        </p:nvSpPr>
        <p:spPr>
          <a:xfrm>
            <a:off x="3050082" y="6293819"/>
            <a:ext cx="156291" cy="1355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6" name="矩形 15"/>
          <p:cNvSpPr/>
          <p:nvPr/>
        </p:nvSpPr>
        <p:spPr>
          <a:xfrm>
            <a:off x="2746375" y="5035214"/>
            <a:ext cx="8115055" cy="830997"/>
          </a:xfrm>
          <a:prstGeom prst="rect">
            <a:avLst/>
          </a:prstGeom>
        </p:spPr>
        <p:txBody>
          <a:bodyPr wrap="square">
            <a:spAutoFit/>
          </a:bodyPr>
          <a:lstStyle/>
          <a:p>
            <a:r>
              <a:rPr lang="zh-CN" altLang="zh-CN" dirty="0"/>
              <a:t>由</a:t>
            </a:r>
            <a:r>
              <a:rPr lang="en-US" altLang="zh-CN" dirty="0"/>
              <a:t>A</a:t>
            </a:r>
            <a:r>
              <a:rPr lang="en-US" altLang="zh-CN" baseline="-25000" dirty="0"/>
              <a:t>1 </a:t>
            </a:r>
            <a:r>
              <a:rPr lang="zh-CN" altLang="zh-CN" dirty="0"/>
              <a:t>和</a:t>
            </a:r>
            <a:r>
              <a:rPr lang="en-US" altLang="zh-CN" dirty="0"/>
              <a:t>A</a:t>
            </a:r>
            <a:r>
              <a:rPr lang="en-US" altLang="zh-CN" baseline="-25000" dirty="0"/>
              <a:t>2 </a:t>
            </a:r>
            <a:r>
              <a:rPr lang="zh-CN" altLang="zh-CN" dirty="0"/>
              <a:t>一致性指标可知，</a:t>
            </a:r>
            <a:r>
              <a:rPr lang="en-US" altLang="zh-CN" dirty="0"/>
              <a:t>A</a:t>
            </a:r>
            <a:r>
              <a:rPr lang="en-US" altLang="zh-CN" baseline="-25000" dirty="0"/>
              <a:t>1 </a:t>
            </a:r>
            <a:r>
              <a:rPr lang="zh-CN" altLang="zh-CN" dirty="0"/>
              <a:t>和</a:t>
            </a:r>
            <a:r>
              <a:rPr lang="en-US" altLang="zh-CN" dirty="0"/>
              <a:t>A</a:t>
            </a:r>
            <a:r>
              <a:rPr lang="en-US" altLang="zh-CN" baseline="-25000" dirty="0"/>
              <a:t>2 </a:t>
            </a:r>
            <a:r>
              <a:rPr lang="zh-CN" altLang="zh-CN" dirty="0"/>
              <a:t>都通过了一致性检验，故其单排序是可靠的。</a:t>
            </a:r>
            <a:endParaRPr lang="zh-CN" altLang="en-US" dirty="0"/>
          </a:p>
        </p:txBody>
      </p:sp>
      <p:sp>
        <p:nvSpPr>
          <p:cNvPr id="17" name="灯片编号占位符 16">
            <a:extLst>
              <a:ext uri="{FF2B5EF4-FFF2-40B4-BE49-F238E27FC236}">
                <a16:creationId xmlns:a16="http://schemas.microsoft.com/office/drawing/2014/main" id="{3A5BF50E-2406-48CA-BC79-D1068E4C959D}"/>
              </a:ext>
            </a:extLst>
          </p:cNvPr>
          <p:cNvSpPr>
            <a:spLocks noGrp="1"/>
          </p:cNvSpPr>
          <p:nvPr>
            <p:ph type="sldNum" sz="quarter" idx="12"/>
          </p:nvPr>
        </p:nvSpPr>
        <p:spPr/>
        <p:txBody>
          <a:bodyPr/>
          <a:lstStyle/>
          <a:p>
            <a:fld id="{B6F15528-21DE-4FAA-801E-634DDDAF4B2B}" type="slidenum">
              <a:rPr lang="en-US" smtClean="0"/>
              <a:t>316</a:t>
            </a:fld>
            <a:endParaRPr lang="en-US" dirty="0"/>
          </a:p>
        </p:txBody>
      </p:sp>
      <p:sp>
        <p:nvSpPr>
          <p:cNvPr id="18" name="灯片编号占位符 8">
            <a:extLst>
              <a:ext uri="{FF2B5EF4-FFF2-40B4-BE49-F238E27FC236}">
                <a16:creationId xmlns:a16="http://schemas.microsoft.com/office/drawing/2014/main" id="{490C6281-571F-42BB-B52E-5C7495C4CC20}"/>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316</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1448595"/>
            <a:ext cx="12192000" cy="3857264"/>
          </a:xfrm>
          <a:prstGeom prst="rect">
            <a:avLst/>
          </a:prstGeom>
          <a:solidFill>
            <a:srgbClr val="74B83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2" name="标题 1"/>
          <p:cNvSpPr>
            <a:spLocks noGrp="1"/>
          </p:cNvSpPr>
          <p:nvPr>
            <p:ph type="title"/>
          </p:nvPr>
        </p:nvSpPr>
        <p:spPr/>
        <p:txBody>
          <a:bodyPr/>
          <a:lstStyle/>
          <a:p>
            <a:r>
              <a:rPr lang="en-US" altLang="zh-CN" b="1" dirty="0"/>
              <a:t>4.1.3  </a:t>
            </a:r>
            <a:r>
              <a:rPr lang="zh-CN" altLang="en-US" b="1" dirty="0"/>
              <a:t>平均值法</a:t>
            </a:r>
            <a:endParaRPr lang="zh-CN" altLang="en-US" dirty="0"/>
          </a:p>
        </p:txBody>
      </p:sp>
      <p:sp>
        <p:nvSpPr>
          <p:cNvPr id="3" name="内容占位符 2"/>
          <p:cNvSpPr>
            <a:spLocks noGrp="1"/>
          </p:cNvSpPr>
          <p:nvPr>
            <p:ph idx="1"/>
          </p:nvPr>
        </p:nvSpPr>
        <p:spPr>
          <a:xfrm>
            <a:off x="612775" y="1677194"/>
            <a:ext cx="10978515" cy="4191001"/>
          </a:xfrm>
        </p:spPr>
        <p:txBody>
          <a:bodyPr>
            <a:normAutofit/>
          </a:bodyPr>
          <a:lstStyle/>
          <a:p>
            <a:pPr marL="0" indent="0">
              <a:lnSpc>
                <a:spcPct val="150000"/>
              </a:lnSpc>
              <a:buNone/>
            </a:pPr>
            <a:r>
              <a:rPr lang="en-US" altLang="zh-CN" sz="2400" dirty="0">
                <a:solidFill>
                  <a:schemeClr val="bg1"/>
                </a:solidFill>
              </a:rPr>
              <a:t>        </a:t>
            </a:r>
            <a:r>
              <a:rPr lang="zh-CN" altLang="zh-CN" sz="2400" dirty="0">
                <a:solidFill>
                  <a:schemeClr val="bg1"/>
                </a:solidFill>
              </a:rPr>
              <a:t>平均值法的评价方法是计算每个待评价方案</a:t>
            </a:r>
            <a:r>
              <a:rPr lang="en-US" altLang="zh-CN" sz="2400" dirty="0" err="1">
                <a:solidFill>
                  <a:schemeClr val="bg1"/>
                </a:solidFill>
              </a:rPr>
              <a:t>A</a:t>
            </a:r>
            <a:r>
              <a:rPr lang="en-US" altLang="zh-CN" sz="2400" baseline="-25000" dirty="0" err="1">
                <a:solidFill>
                  <a:schemeClr val="bg1"/>
                </a:solidFill>
              </a:rPr>
              <a:t>k</a:t>
            </a:r>
            <a:r>
              <a:rPr lang="zh-CN" altLang="zh-CN" sz="2400" dirty="0">
                <a:solidFill>
                  <a:schemeClr val="bg1"/>
                </a:solidFill>
              </a:rPr>
              <a:t>在不同综合评价方法求解结果中的平均“优序”数，并依据每个待评价方案的平均优序数大小来决定该方案的排序位置。</a:t>
            </a:r>
          </a:p>
          <a:p>
            <a:pPr marL="0" indent="0">
              <a:lnSpc>
                <a:spcPct val="150000"/>
              </a:lnSpc>
              <a:buNone/>
            </a:pPr>
            <a:r>
              <a:rPr lang="en-US" altLang="zh-CN" sz="2400" dirty="0">
                <a:solidFill>
                  <a:schemeClr val="bg1"/>
                </a:solidFill>
              </a:rPr>
              <a:t>        </a:t>
            </a:r>
            <a:r>
              <a:rPr lang="zh-CN" altLang="zh-CN" sz="2400" dirty="0">
                <a:solidFill>
                  <a:schemeClr val="bg1"/>
                </a:solidFill>
              </a:rPr>
              <a:t>设</a:t>
            </a:r>
            <a:r>
              <a:rPr lang="en-US" altLang="zh-CN" sz="2400" dirty="0" err="1">
                <a:solidFill>
                  <a:schemeClr val="bg1"/>
                </a:solidFill>
              </a:rPr>
              <a:t>d</a:t>
            </a:r>
            <a:r>
              <a:rPr lang="en-US" altLang="zh-CN" sz="2400" baseline="-25000" dirty="0" err="1">
                <a:solidFill>
                  <a:schemeClr val="bg1"/>
                </a:solidFill>
              </a:rPr>
              <a:t>ij</a:t>
            </a:r>
            <a:r>
              <a:rPr lang="zh-CN" altLang="zh-CN" sz="2400" dirty="0">
                <a:solidFill>
                  <a:schemeClr val="bg1"/>
                </a:solidFill>
              </a:rPr>
              <a:t>表示方案</a:t>
            </a:r>
            <a:r>
              <a:rPr lang="en-US" altLang="zh-CN" sz="2400" dirty="0">
                <a:solidFill>
                  <a:schemeClr val="bg1"/>
                </a:solidFill>
              </a:rPr>
              <a:t>A</a:t>
            </a:r>
            <a:r>
              <a:rPr lang="en-US" altLang="zh-CN" sz="2400" baseline="-25000" dirty="0">
                <a:solidFill>
                  <a:schemeClr val="bg1"/>
                </a:solidFill>
              </a:rPr>
              <a:t>i</a:t>
            </a:r>
            <a:r>
              <a:rPr lang="zh-CN" altLang="zh-CN" sz="2400" dirty="0">
                <a:solidFill>
                  <a:schemeClr val="bg1"/>
                </a:solidFill>
              </a:rPr>
              <a:t>在采用方法</a:t>
            </a:r>
            <a:r>
              <a:rPr lang="en-US" altLang="zh-CN" sz="2400" dirty="0" err="1">
                <a:solidFill>
                  <a:schemeClr val="bg1"/>
                </a:solidFill>
              </a:rPr>
              <a:t>M</a:t>
            </a:r>
            <a:r>
              <a:rPr lang="en-US" altLang="zh-CN" sz="2400" baseline="-25000" dirty="0" err="1">
                <a:solidFill>
                  <a:schemeClr val="bg1"/>
                </a:solidFill>
              </a:rPr>
              <a:t>j</a:t>
            </a:r>
            <a:r>
              <a:rPr lang="zh-CN" altLang="zh-CN" sz="2400" dirty="0">
                <a:solidFill>
                  <a:schemeClr val="bg1"/>
                </a:solidFill>
              </a:rPr>
              <a:t>求解时的排序位置，如方案</a:t>
            </a:r>
            <a:r>
              <a:rPr lang="en-US" altLang="zh-CN" sz="2400" dirty="0">
                <a:solidFill>
                  <a:schemeClr val="bg1"/>
                </a:solidFill>
              </a:rPr>
              <a:t>A</a:t>
            </a:r>
            <a:r>
              <a:rPr lang="en-US" altLang="zh-CN" sz="2400" baseline="-25000" dirty="0">
                <a:solidFill>
                  <a:schemeClr val="bg1"/>
                </a:solidFill>
              </a:rPr>
              <a:t>1</a:t>
            </a:r>
            <a:r>
              <a:rPr lang="zh-CN" altLang="zh-CN" sz="2400" dirty="0">
                <a:solidFill>
                  <a:schemeClr val="bg1"/>
                </a:solidFill>
              </a:rPr>
              <a:t>在采用方法</a:t>
            </a:r>
            <a:r>
              <a:rPr lang="en-US" altLang="zh-CN" sz="2400" dirty="0">
                <a:solidFill>
                  <a:schemeClr val="bg1"/>
                </a:solidFill>
              </a:rPr>
              <a:t>M</a:t>
            </a:r>
            <a:r>
              <a:rPr lang="en-US" altLang="zh-CN" sz="2400" baseline="-25000" dirty="0">
                <a:solidFill>
                  <a:schemeClr val="bg1"/>
                </a:solidFill>
              </a:rPr>
              <a:t>2</a:t>
            </a:r>
            <a:r>
              <a:rPr lang="zh-CN" altLang="zh-CN" sz="2400" dirty="0">
                <a:solidFill>
                  <a:schemeClr val="bg1"/>
                </a:solidFill>
              </a:rPr>
              <a:t>的求解时其排序的位置为第</a:t>
            </a:r>
            <a:r>
              <a:rPr lang="en-US" altLang="zh-CN" sz="2400" dirty="0">
                <a:solidFill>
                  <a:schemeClr val="bg1"/>
                </a:solidFill>
              </a:rPr>
              <a:t>4</a:t>
            </a:r>
            <a:r>
              <a:rPr lang="zh-CN" altLang="zh-CN" sz="2400" dirty="0">
                <a:solidFill>
                  <a:schemeClr val="bg1"/>
                </a:solidFill>
              </a:rPr>
              <a:t>位，则</a:t>
            </a:r>
            <a:r>
              <a:rPr lang="en-US" altLang="zh-CN" sz="2400" dirty="0">
                <a:solidFill>
                  <a:schemeClr val="bg1"/>
                </a:solidFill>
              </a:rPr>
              <a:t>d</a:t>
            </a:r>
            <a:r>
              <a:rPr lang="en-US" altLang="zh-CN" sz="2400" baseline="-25000" dirty="0">
                <a:solidFill>
                  <a:schemeClr val="bg1"/>
                </a:solidFill>
              </a:rPr>
              <a:t>12</a:t>
            </a:r>
            <a:r>
              <a:rPr lang="en-US" altLang="zh-CN" sz="2400" dirty="0">
                <a:solidFill>
                  <a:schemeClr val="bg1"/>
                </a:solidFill>
              </a:rPr>
              <a:t>=4</a:t>
            </a:r>
            <a:r>
              <a:rPr lang="zh-CN" altLang="zh-CN" sz="2400" dirty="0">
                <a:solidFill>
                  <a:schemeClr val="bg1"/>
                </a:solidFill>
              </a:rPr>
              <a:t>。设</a:t>
            </a:r>
            <a:r>
              <a:rPr lang="en-US" altLang="zh-CN" sz="2400" dirty="0">
                <a:solidFill>
                  <a:schemeClr val="bg1"/>
                </a:solidFill>
              </a:rPr>
              <a:t>m</a:t>
            </a:r>
            <a:r>
              <a:rPr lang="zh-CN" altLang="zh-CN" sz="2400" dirty="0">
                <a:solidFill>
                  <a:schemeClr val="bg1"/>
                </a:solidFill>
              </a:rPr>
              <a:t>个待评方案</a:t>
            </a:r>
            <a:r>
              <a:rPr lang="en-US" altLang="zh-CN" sz="2400" dirty="0">
                <a:solidFill>
                  <a:schemeClr val="bg1"/>
                </a:solidFill>
              </a:rPr>
              <a:t>A</a:t>
            </a:r>
            <a:r>
              <a:rPr lang="en-US" altLang="zh-CN" sz="2400" baseline="-25000" dirty="0">
                <a:solidFill>
                  <a:schemeClr val="bg1"/>
                </a:solidFill>
              </a:rPr>
              <a:t>1</a:t>
            </a:r>
            <a:r>
              <a:rPr lang="zh-CN" altLang="zh-CN" sz="2400" dirty="0">
                <a:solidFill>
                  <a:schemeClr val="bg1"/>
                </a:solidFill>
              </a:rPr>
              <a:t>，</a:t>
            </a:r>
            <a:r>
              <a:rPr lang="en-US" altLang="zh-CN" sz="2400" dirty="0">
                <a:solidFill>
                  <a:schemeClr val="bg1"/>
                </a:solidFill>
              </a:rPr>
              <a:t>A</a:t>
            </a:r>
            <a:r>
              <a:rPr lang="en-US" altLang="zh-CN" sz="2400" baseline="-25000" dirty="0">
                <a:solidFill>
                  <a:schemeClr val="bg1"/>
                </a:solidFill>
              </a:rPr>
              <a:t>2</a:t>
            </a:r>
            <a:r>
              <a:rPr lang="zh-CN" altLang="zh-CN" sz="2400" dirty="0">
                <a:solidFill>
                  <a:schemeClr val="bg1"/>
                </a:solidFill>
              </a:rPr>
              <a:t>，</a:t>
            </a:r>
            <a:r>
              <a:rPr lang="en-US" altLang="zh-CN" sz="2400" dirty="0">
                <a:solidFill>
                  <a:schemeClr val="bg1"/>
                </a:solidFill>
              </a:rPr>
              <a:t>… </a:t>
            </a:r>
            <a:r>
              <a:rPr lang="zh-CN" altLang="zh-CN" sz="2400" dirty="0">
                <a:solidFill>
                  <a:schemeClr val="bg1"/>
                </a:solidFill>
              </a:rPr>
              <a:t>，</a:t>
            </a:r>
            <a:r>
              <a:rPr lang="en-US" altLang="zh-CN" sz="2400" dirty="0">
                <a:solidFill>
                  <a:schemeClr val="bg1"/>
                </a:solidFill>
              </a:rPr>
              <a:t>A</a:t>
            </a:r>
            <a:r>
              <a:rPr lang="en-US" altLang="zh-CN" sz="2400" baseline="-25000" dirty="0">
                <a:solidFill>
                  <a:schemeClr val="bg1"/>
                </a:solidFill>
              </a:rPr>
              <a:t>m</a:t>
            </a:r>
            <a:r>
              <a:rPr lang="zh-CN" altLang="zh-CN" sz="2400" dirty="0">
                <a:solidFill>
                  <a:schemeClr val="bg1"/>
                </a:solidFill>
              </a:rPr>
              <a:t>采用</a:t>
            </a:r>
            <a:r>
              <a:rPr lang="en-US" altLang="zh-CN" sz="2400" dirty="0">
                <a:solidFill>
                  <a:schemeClr val="bg1"/>
                </a:solidFill>
              </a:rPr>
              <a:t>n</a:t>
            </a:r>
            <a:r>
              <a:rPr lang="zh-CN" altLang="zh-CN" sz="2400" dirty="0">
                <a:solidFill>
                  <a:schemeClr val="bg1"/>
                </a:solidFill>
              </a:rPr>
              <a:t>种综合排序方法</a:t>
            </a:r>
            <a:r>
              <a:rPr lang="en-US" altLang="zh-CN" sz="2400" dirty="0">
                <a:solidFill>
                  <a:schemeClr val="bg1"/>
                </a:solidFill>
              </a:rPr>
              <a:t>M</a:t>
            </a:r>
            <a:r>
              <a:rPr lang="en-US" altLang="zh-CN" sz="2400" baseline="-25000" dirty="0">
                <a:solidFill>
                  <a:schemeClr val="bg1"/>
                </a:solidFill>
              </a:rPr>
              <a:t>1</a:t>
            </a:r>
            <a:r>
              <a:rPr lang="zh-CN" altLang="zh-CN" sz="2400" dirty="0">
                <a:solidFill>
                  <a:schemeClr val="bg1"/>
                </a:solidFill>
              </a:rPr>
              <a:t>，</a:t>
            </a:r>
            <a:r>
              <a:rPr lang="en-US" altLang="zh-CN" sz="2400" dirty="0">
                <a:solidFill>
                  <a:schemeClr val="bg1"/>
                </a:solidFill>
              </a:rPr>
              <a:t>M</a:t>
            </a:r>
            <a:r>
              <a:rPr lang="en-US" altLang="zh-CN" sz="2400" baseline="-25000" dirty="0">
                <a:solidFill>
                  <a:schemeClr val="bg1"/>
                </a:solidFill>
              </a:rPr>
              <a:t>2</a:t>
            </a:r>
            <a:r>
              <a:rPr lang="zh-CN" altLang="zh-CN" sz="2400" dirty="0">
                <a:solidFill>
                  <a:schemeClr val="bg1"/>
                </a:solidFill>
              </a:rPr>
              <a:t>，</a:t>
            </a:r>
            <a:r>
              <a:rPr lang="en-US" altLang="zh-CN" sz="2400" dirty="0">
                <a:solidFill>
                  <a:schemeClr val="bg1"/>
                </a:solidFill>
              </a:rPr>
              <a:t>… </a:t>
            </a:r>
            <a:r>
              <a:rPr lang="zh-CN" altLang="zh-CN" sz="2400" dirty="0">
                <a:solidFill>
                  <a:schemeClr val="bg1"/>
                </a:solidFill>
              </a:rPr>
              <a:t>，</a:t>
            </a:r>
            <a:r>
              <a:rPr lang="en-US" altLang="zh-CN" sz="2400" dirty="0" err="1">
                <a:solidFill>
                  <a:schemeClr val="bg1"/>
                </a:solidFill>
              </a:rPr>
              <a:t>M</a:t>
            </a:r>
            <a:r>
              <a:rPr lang="en-US" altLang="zh-CN" sz="2400" baseline="-25000" dirty="0" err="1">
                <a:solidFill>
                  <a:schemeClr val="bg1"/>
                </a:solidFill>
              </a:rPr>
              <a:t>i</a:t>
            </a:r>
            <a:r>
              <a:rPr lang="zh-CN" altLang="zh-CN" sz="2400" dirty="0">
                <a:solidFill>
                  <a:schemeClr val="bg1"/>
                </a:solidFill>
              </a:rPr>
              <a:t>，可得到</a:t>
            </a:r>
            <a:r>
              <a:rPr lang="en-US" altLang="zh-CN" sz="2400" dirty="0">
                <a:solidFill>
                  <a:schemeClr val="bg1"/>
                </a:solidFill>
              </a:rPr>
              <a:t>n</a:t>
            </a:r>
            <a:r>
              <a:rPr lang="zh-CN" altLang="zh-CN" sz="2400" dirty="0">
                <a:solidFill>
                  <a:schemeClr val="bg1"/>
                </a:solidFill>
              </a:rPr>
              <a:t>种排序结果</a:t>
            </a:r>
            <a:endParaRPr lang="zh-CN" altLang="en-US" sz="2400" dirty="0">
              <a:solidFill>
                <a:schemeClr val="bg1"/>
              </a:solidFill>
            </a:endParaRPr>
          </a:p>
        </p:txBody>
      </p:sp>
      <p:sp>
        <p:nvSpPr>
          <p:cNvPr id="5" name="矩形 4"/>
          <p:cNvSpPr/>
          <p:nvPr/>
        </p:nvSpPr>
        <p:spPr>
          <a:xfrm>
            <a:off x="0" y="5868194"/>
            <a:ext cx="12195175" cy="989805"/>
          </a:xfrm>
          <a:prstGeom prst="rect">
            <a:avLst/>
          </a:prstGeom>
          <a:solidFill>
            <a:srgbClr val="DDDDDD">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grpSp>
        <p:nvGrpSpPr>
          <p:cNvPr id="6" name="组合 5"/>
          <p:cNvGrpSpPr/>
          <p:nvPr/>
        </p:nvGrpSpPr>
        <p:grpSpPr>
          <a:xfrm flipH="1">
            <a:off x="8985340" y="5305859"/>
            <a:ext cx="3229725" cy="1301644"/>
            <a:chOff x="-8805" y="5407865"/>
            <a:chExt cx="3213509" cy="1301644"/>
          </a:xfrm>
        </p:grpSpPr>
        <p:sp>
          <p:nvSpPr>
            <p:cNvPr id="7" name="矩形 6"/>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灯片编号占位符 16">
            <a:extLst>
              <a:ext uri="{FF2B5EF4-FFF2-40B4-BE49-F238E27FC236}">
                <a16:creationId xmlns:a16="http://schemas.microsoft.com/office/drawing/2014/main" id="{5C51B893-3779-4640-A291-E09BDE4F276C}"/>
              </a:ext>
            </a:extLst>
          </p:cNvPr>
          <p:cNvSpPr>
            <a:spLocks noGrp="1"/>
          </p:cNvSpPr>
          <p:nvPr>
            <p:ph type="sldNum" sz="quarter" idx="12"/>
          </p:nvPr>
        </p:nvSpPr>
        <p:spPr/>
        <p:txBody>
          <a:bodyPr/>
          <a:lstStyle/>
          <a:p>
            <a:fld id="{B6F15528-21DE-4FAA-801E-634DDDAF4B2B}" type="slidenum">
              <a:rPr lang="en-US" smtClean="0"/>
              <a:t>317</a:t>
            </a:fld>
            <a:endParaRPr lang="en-US" dirty="0"/>
          </a:p>
        </p:txBody>
      </p:sp>
      <p:sp>
        <p:nvSpPr>
          <p:cNvPr id="18" name="灯片编号占位符 8">
            <a:extLst>
              <a:ext uri="{FF2B5EF4-FFF2-40B4-BE49-F238E27FC236}">
                <a16:creationId xmlns:a16="http://schemas.microsoft.com/office/drawing/2014/main" id="{F5447EFF-9EC2-4D98-A4E9-DA130CD4D06C}"/>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317</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575" y="4681646"/>
            <a:ext cx="12217400" cy="88174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9050" y="1623328"/>
            <a:ext cx="12217400" cy="5707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8574" y="1632852"/>
            <a:ext cx="12226924" cy="362574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标题 1"/>
          <p:cNvSpPr>
            <a:spLocks noGrp="1"/>
          </p:cNvSpPr>
          <p:nvPr>
            <p:ph type="title"/>
          </p:nvPr>
        </p:nvSpPr>
        <p:spPr/>
        <p:txBody>
          <a:bodyPr/>
          <a:lstStyle/>
          <a:p>
            <a:r>
              <a:rPr lang="en-US" altLang="zh-CN" dirty="0"/>
              <a:t>4.1.3  </a:t>
            </a:r>
            <a:r>
              <a:rPr lang="zh-CN" altLang="en-US" dirty="0"/>
              <a:t>平均值法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993775" y="1753394"/>
                <a:ext cx="10594658" cy="4419600"/>
              </a:xfrm>
            </p:spPr>
            <p:txBody>
              <a:bodyPr>
                <a:normAutofit/>
              </a:bodyPr>
              <a:lstStyle/>
              <a:p>
                <a:pPr marL="0" indent="0">
                  <a:buNone/>
                </a:pPr>
                <a:r>
                  <a:rPr lang="zh-CN" altLang="zh-CN" sz="2400" dirty="0">
                    <a:solidFill>
                      <a:schemeClr val="bg1"/>
                    </a:solidFill>
                  </a:rPr>
                  <a:t>平均值法的计算步骤如下：</a:t>
                </a:r>
              </a:p>
              <a:p>
                <a:pPr marL="0" lvl="0" indent="0">
                  <a:buNone/>
                </a:pPr>
                <a:r>
                  <a:rPr lang="zh-CN" altLang="zh-CN" sz="2400" dirty="0">
                    <a:solidFill>
                      <a:schemeClr val="bg1"/>
                    </a:solidFill>
                  </a:rPr>
                  <a:t>给出</a:t>
                </a:r>
                <a:r>
                  <a:rPr lang="en-US" altLang="zh-CN" sz="2400" dirty="0">
                    <a:solidFill>
                      <a:schemeClr val="bg1"/>
                    </a:solidFill>
                  </a:rPr>
                  <a:t>n</a:t>
                </a:r>
                <a:r>
                  <a:rPr lang="zh-CN" altLang="zh-CN" sz="2400" dirty="0">
                    <a:solidFill>
                      <a:schemeClr val="bg1"/>
                    </a:solidFill>
                  </a:rPr>
                  <a:t>种排序结果矩阵</a:t>
                </a:r>
                <a14:m>
                  <m:oMath xmlns:m="http://schemas.openxmlformats.org/officeDocument/2006/math">
                    <m:r>
                      <m:rPr>
                        <m:sty m:val="p"/>
                      </m:rPr>
                      <a:rPr lang="en-US" altLang="zh-CN" sz="2400">
                        <a:solidFill>
                          <a:schemeClr val="bg1"/>
                        </a:solidFill>
                        <a:latin typeface="Cambria Math" panose="02040503050406030204"/>
                      </a:rPr>
                      <m:t>D</m:t>
                    </m:r>
                    <m:r>
                      <a:rPr lang="en-US" altLang="zh-CN" sz="2400">
                        <a:solidFill>
                          <a:schemeClr val="bg1"/>
                        </a:solidFill>
                        <a:latin typeface="Cambria Math" panose="02040503050406030204"/>
                      </a:rPr>
                      <m:t>=</m:t>
                    </m:r>
                    <m:sSub>
                      <m:sSubPr>
                        <m:ctrlPr>
                          <a:rPr lang="zh-CN" altLang="zh-CN" sz="2400" i="1">
                            <a:solidFill>
                              <a:schemeClr val="bg1"/>
                            </a:solidFill>
                            <a:latin typeface="Cambria Math" panose="02040503050406030204" pitchFamily="18" charset="0"/>
                          </a:rPr>
                        </m:ctrlPr>
                      </m:sSubPr>
                      <m:e>
                        <m:d>
                          <m:dPr>
                            <m:ctrlPr>
                              <a:rPr lang="zh-CN" altLang="zh-CN" sz="2400" i="1">
                                <a:solidFill>
                                  <a:schemeClr val="bg1"/>
                                </a:solidFill>
                                <a:latin typeface="Cambria Math" panose="02040503050406030204" pitchFamily="18" charset="0"/>
                              </a:rPr>
                            </m:ctrlPr>
                          </m:dPr>
                          <m:e>
                            <m:sSub>
                              <m:sSubPr>
                                <m:ctrlPr>
                                  <a:rPr lang="zh-CN" altLang="zh-CN" sz="2400" i="1">
                                    <a:solidFill>
                                      <a:schemeClr val="bg1"/>
                                    </a:solidFill>
                                    <a:latin typeface="Cambria Math" panose="02040503050406030204" pitchFamily="18" charset="0"/>
                                  </a:rPr>
                                </m:ctrlPr>
                              </m:sSubPr>
                              <m:e>
                                <m:r>
                                  <a:rPr lang="en-US" altLang="zh-CN" sz="2400" i="1">
                                    <a:solidFill>
                                      <a:schemeClr val="bg1"/>
                                    </a:solidFill>
                                    <a:latin typeface="Cambria Math" panose="02040503050406030204"/>
                                  </a:rPr>
                                  <m:t>𝑑</m:t>
                                </m:r>
                              </m:e>
                              <m:sub>
                                <m:r>
                                  <a:rPr lang="en-US" altLang="zh-CN" sz="2400" i="1">
                                    <a:solidFill>
                                      <a:schemeClr val="bg1"/>
                                    </a:solidFill>
                                    <a:latin typeface="Cambria Math" panose="02040503050406030204"/>
                                  </a:rPr>
                                  <m:t>𝑖𝑗</m:t>
                                </m:r>
                              </m:sub>
                            </m:sSub>
                          </m:e>
                        </m:d>
                      </m:e>
                      <m:sub>
                        <m:r>
                          <a:rPr lang="en-US" altLang="zh-CN" sz="2400" i="1">
                            <a:solidFill>
                              <a:schemeClr val="bg1"/>
                            </a:solidFill>
                            <a:latin typeface="Cambria Math" panose="02040503050406030204"/>
                          </a:rPr>
                          <m:t>𝑚</m:t>
                        </m:r>
                        <m:r>
                          <a:rPr lang="en-US" altLang="zh-CN" sz="2400" i="1">
                            <a:solidFill>
                              <a:schemeClr val="bg1"/>
                            </a:solidFill>
                            <a:latin typeface="Cambria Math" panose="02040503050406030204"/>
                          </a:rPr>
                          <m:t>×</m:t>
                        </m:r>
                        <m:r>
                          <a:rPr lang="en-US" altLang="zh-CN" sz="2400" i="1">
                            <a:solidFill>
                              <a:schemeClr val="bg1"/>
                            </a:solidFill>
                            <a:latin typeface="Cambria Math" panose="02040503050406030204"/>
                          </a:rPr>
                          <m:t>𝑛</m:t>
                        </m:r>
                      </m:sub>
                    </m:sSub>
                  </m:oMath>
                </a14:m>
                <a:r>
                  <a:rPr lang="zh-CN" altLang="zh-CN" sz="2400" dirty="0">
                    <a:solidFill>
                      <a:schemeClr val="bg1"/>
                    </a:solidFill>
                  </a:rPr>
                  <a:t>，计算各方案的平均优序值如式</a:t>
                </a:r>
                <a:r>
                  <a:rPr lang="en-US" altLang="zh-CN" sz="2400" dirty="0">
                    <a:solidFill>
                      <a:schemeClr val="bg1"/>
                    </a:solidFill>
                  </a:rPr>
                  <a:t>4.7</a:t>
                </a:r>
                <a:r>
                  <a:rPr lang="zh-CN" altLang="zh-CN" sz="2400" dirty="0">
                    <a:solidFill>
                      <a:schemeClr val="bg1"/>
                    </a:solidFill>
                  </a:rPr>
                  <a:t>所示</a:t>
                </a:r>
              </a:p>
              <a:p>
                <a:pPr marL="0" indent="0">
                  <a:buNone/>
                </a:pPr>
                <a:r>
                  <a:rPr lang="en-US" altLang="zh-CN" sz="2400" dirty="0">
                    <a:solidFill>
                      <a:schemeClr val="bg1"/>
                    </a:solidFill>
                  </a:rPr>
                  <a:t>				</a:t>
                </a:r>
              </a:p>
              <a:p>
                <a:pPr marL="0" indent="0">
                  <a:buNone/>
                </a:pPr>
                <a:r>
                  <a:rPr lang="en-US" altLang="zh-CN" sz="2400" dirty="0">
                    <a:solidFill>
                      <a:schemeClr val="bg1"/>
                    </a:solidFill>
                  </a:rPr>
                  <a:t>                                                                                          (4. 7)</a:t>
                </a:r>
                <a:br>
                  <a:rPr lang="en-US" altLang="zh-CN" sz="2400" dirty="0">
                    <a:solidFill>
                      <a:schemeClr val="bg1"/>
                    </a:solidFill>
                  </a:rPr>
                </a:br>
                <a:r>
                  <a:rPr lang="en-US" altLang="zh-CN" sz="2400" dirty="0">
                    <a:solidFill>
                      <a:schemeClr val="bg1"/>
                    </a:solidFill>
                  </a:rPr>
                  <a:t> </a:t>
                </a:r>
                <a:endParaRPr lang="zh-CN" altLang="zh-CN" sz="2400" dirty="0">
                  <a:solidFill>
                    <a:schemeClr val="bg1"/>
                  </a:solidFill>
                </a:endParaRPr>
              </a:p>
              <a:p>
                <a:pPr marL="0" indent="0">
                  <a:buNone/>
                </a:pPr>
                <a:r>
                  <a:rPr lang="zh-CN" altLang="zh-CN" sz="2400" dirty="0">
                    <a:solidFill>
                      <a:schemeClr val="bg1"/>
                    </a:solidFill>
                  </a:rPr>
                  <a:t>对</a:t>
                </a:r>
                <a14:m>
                  <m:oMath xmlns:m="http://schemas.openxmlformats.org/officeDocument/2006/math">
                    <m:acc>
                      <m:accPr>
                        <m:chr m:val="̅"/>
                        <m:ctrlPr>
                          <a:rPr lang="zh-CN" altLang="zh-CN" sz="2400" i="1" baseline="-25000">
                            <a:solidFill>
                              <a:schemeClr val="bg1"/>
                            </a:solidFill>
                            <a:latin typeface="Cambria Math" panose="02040503050406030204" pitchFamily="18" charset="0"/>
                          </a:rPr>
                        </m:ctrlPr>
                      </m:accPr>
                      <m:e>
                        <m:sSub>
                          <m:sSubPr>
                            <m:ctrlPr>
                              <a:rPr lang="zh-CN" altLang="zh-CN" sz="2400" i="1" baseline="-25000">
                                <a:solidFill>
                                  <a:schemeClr val="bg1"/>
                                </a:solidFill>
                                <a:latin typeface="Cambria Math" panose="02040503050406030204" pitchFamily="18" charset="0"/>
                              </a:rPr>
                            </m:ctrlPr>
                          </m:sSubPr>
                          <m:e>
                            <m:r>
                              <a:rPr lang="en-US" altLang="zh-CN" sz="2400" i="1" baseline="-25000">
                                <a:solidFill>
                                  <a:schemeClr val="bg1"/>
                                </a:solidFill>
                                <a:latin typeface="Cambria Math" panose="02040503050406030204"/>
                              </a:rPr>
                              <m:t>𝑑</m:t>
                            </m:r>
                          </m:e>
                          <m:sub>
                            <m:r>
                              <a:rPr lang="en-US" altLang="zh-CN" sz="2400" i="1" baseline="-25000">
                                <a:solidFill>
                                  <a:schemeClr val="bg1"/>
                                </a:solidFill>
                                <a:latin typeface="Cambria Math" panose="02040503050406030204"/>
                              </a:rPr>
                              <m:t>𝑖</m:t>
                            </m:r>
                          </m:sub>
                        </m:sSub>
                      </m:e>
                    </m:acc>
                  </m:oMath>
                </a14:m>
                <a:r>
                  <a:rPr lang="zh-CN" altLang="zh-CN" sz="2400" dirty="0">
                    <a:solidFill>
                      <a:schemeClr val="bg1"/>
                    </a:solidFill>
                  </a:rPr>
                  <a:t>的大小进行比较并排序，其值越大，则方案排序则越小。</a:t>
                </a:r>
                <a:endParaRPr lang="zh-CN" altLang="en-US" sz="2400" dirty="0">
                  <a:solidFill>
                    <a:schemeClr val="bg1"/>
                  </a:solidFill>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993775" y="1753394"/>
                <a:ext cx="10594658" cy="4419600"/>
              </a:xfrm>
              <a:blipFill rotWithShape="1">
                <a:blip r:embed="rId2"/>
                <a:stretch>
                  <a:fillRect t="-4" r="3" b="4"/>
                </a:stretch>
              </a:blipFill>
            </p:spPr>
            <p:txBody>
              <a:bodyPr/>
              <a:lstStyle/>
              <a:p>
                <a:r>
                  <a:rPr lang="zh-CN" altLang="en-US">
                    <a:noFill/>
                  </a:rPr>
                  <a:t> </a:t>
                </a:r>
              </a:p>
            </p:txBody>
          </p:sp>
        </mc:Fallback>
      </mc:AlternateContent>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13510"/>
          <a:stretch>
            <a:fillRect/>
          </a:stretch>
        </p:blipFill>
        <p:spPr bwMode="auto">
          <a:xfrm>
            <a:off x="4041775" y="3170799"/>
            <a:ext cx="2971800" cy="889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0" y="1556653"/>
            <a:ext cx="1219835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7796" y="5525293"/>
            <a:ext cx="1219835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灯片编号占位符 9">
            <a:extLst>
              <a:ext uri="{FF2B5EF4-FFF2-40B4-BE49-F238E27FC236}">
                <a16:creationId xmlns:a16="http://schemas.microsoft.com/office/drawing/2014/main" id="{7CF109A0-A8A1-41A4-8570-3720F2605B94}"/>
              </a:ext>
            </a:extLst>
          </p:cNvPr>
          <p:cNvSpPr>
            <a:spLocks noGrp="1"/>
          </p:cNvSpPr>
          <p:nvPr>
            <p:ph type="sldNum" sz="quarter" idx="12"/>
          </p:nvPr>
        </p:nvSpPr>
        <p:spPr/>
        <p:txBody>
          <a:bodyPr/>
          <a:lstStyle/>
          <a:p>
            <a:fld id="{B6F15528-21DE-4FAA-801E-634DDDAF4B2B}" type="slidenum">
              <a:rPr lang="en-US" smtClean="0"/>
              <a:t>318</a:t>
            </a:fld>
            <a:endParaRPr lang="en-US" dirty="0"/>
          </a:p>
        </p:txBody>
      </p:sp>
      <p:sp>
        <p:nvSpPr>
          <p:cNvPr id="11" name="灯片编号占位符 8">
            <a:extLst>
              <a:ext uri="{FF2B5EF4-FFF2-40B4-BE49-F238E27FC236}">
                <a16:creationId xmlns:a16="http://schemas.microsoft.com/office/drawing/2014/main" id="{E32C4866-B213-450A-B61E-3C097FDB4119}"/>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318</a:t>
            </a:fld>
            <a:endParaRPr kumimoji="0" lang="en-US" altLang="zh-CN" sz="1800" dirty="0">
              <a:latin typeface="Times New Roman" panose="02020603050405020304" pitchFamily="18" charset="0"/>
            </a:endParaRP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4700" y="333375"/>
            <a:ext cx="5334000" cy="429419"/>
          </a:xfrm>
        </p:spPr>
        <p:txBody>
          <a:bodyPr/>
          <a:lstStyle/>
          <a:p>
            <a:r>
              <a:rPr lang="en-US" altLang="zh-CN" dirty="0"/>
              <a:t>4.1.3  </a:t>
            </a:r>
            <a:r>
              <a:rPr lang="zh-CN" altLang="en-US" dirty="0"/>
              <a:t>平均值法</a:t>
            </a:r>
          </a:p>
        </p:txBody>
      </p:sp>
      <p:sp>
        <p:nvSpPr>
          <p:cNvPr id="3" name="内容占位符 2"/>
          <p:cNvSpPr>
            <a:spLocks noGrp="1"/>
          </p:cNvSpPr>
          <p:nvPr>
            <p:ph idx="1"/>
          </p:nvPr>
        </p:nvSpPr>
        <p:spPr>
          <a:xfrm>
            <a:off x="609918" y="1143795"/>
            <a:ext cx="10978515" cy="990599"/>
          </a:xfrm>
        </p:spPr>
        <p:txBody>
          <a:bodyPr>
            <a:noAutofit/>
          </a:bodyPr>
          <a:lstStyle/>
          <a:p>
            <a:pPr marL="0" indent="0">
              <a:lnSpc>
                <a:spcPct val="150000"/>
              </a:lnSpc>
              <a:buNone/>
            </a:pPr>
            <a:r>
              <a:rPr lang="zh-CN" altLang="zh-CN" sz="2400" dirty="0"/>
              <a:t>【</a:t>
            </a:r>
            <a:r>
              <a:rPr lang="zh-CN" altLang="zh-CN" sz="2400" b="1" dirty="0"/>
              <a:t>例</a:t>
            </a:r>
            <a:r>
              <a:rPr lang="en-US" altLang="zh-CN" sz="2400" b="1" dirty="0"/>
              <a:t>4.4</a:t>
            </a:r>
            <a:r>
              <a:rPr lang="zh-CN" altLang="zh-CN" sz="2400" dirty="0"/>
              <a:t>】设有</a:t>
            </a:r>
            <a:r>
              <a:rPr lang="en-US" altLang="zh-CN" sz="2400" dirty="0"/>
              <a:t>5</a:t>
            </a:r>
            <a:r>
              <a:rPr lang="zh-CN" altLang="zh-CN" sz="2400" dirty="0"/>
              <a:t>个待评方案，采用</a:t>
            </a:r>
            <a:r>
              <a:rPr lang="en-US" altLang="zh-CN" sz="2400" dirty="0"/>
              <a:t>4</a:t>
            </a:r>
            <a:r>
              <a:rPr lang="zh-CN" altLang="zh-CN" sz="2400" dirty="0"/>
              <a:t>种综合评价方法求解，其求解所得的排序结果见表</a:t>
            </a:r>
            <a:r>
              <a:rPr lang="en-US" altLang="zh-CN" sz="2400" dirty="0"/>
              <a:t>4-9</a:t>
            </a:r>
            <a:r>
              <a:rPr lang="zh-CN" altLang="zh-CN" sz="2400" dirty="0"/>
              <a:t>，试运用平均值法确定这</a:t>
            </a:r>
            <a:r>
              <a:rPr lang="en-US" altLang="zh-CN" sz="2400" dirty="0"/>
              <a:t>5</a:t>
            </a:r>
            <a:r>
              <a:rPr lang="zh-CN" altLang="zh-CN" sz="2400" dirty="0"/>
              <a:t>种方案的最终排序。</a:t>
            </a:r>
            <a:endParaRPr lang="zh-CN" altLang="en-US" sz="2400" dirty="0"/>
          </a:p>
        </p:txBody>
      </p:sp>
      <p:sp>
        <p:nvSpPr>
          <p:cNvPr id="4" name="矩形 3"/>
          <p:cNvSpPr/>
          <p:nvPr/>
        </p:nvSpPr>
        <p:spPr>
          <a:xfrm>
            <a:off x="-10952" y="2847046"/>
            <a:ext cx="12216671" cy="45719"/>
          </a:xfrm>
          <a:prstGeom prst="rect">
            <a:avLst/>
          </a:prstGeom>
          <a:solidFill>
            <a:srgbClr val="FFC000">
              <a:alpha val="8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内容占位符 4"/>
          <p:cNvSpPr txBox="1"/>
          <p:nvPr/>
        </p:nvSpPr>
        <p:spPr>
          <a:xfrm>
            <a:off x="550838" y="2660536"/>
            <a:ext cx="4913852" cy="464458"/>
          </a:xfrm>
          <a:prstGeom prst="rect">
            <a:avLst/>
          </a:prstGeom>
          <a:solidFill>
            <a:srgbClr val="FFC000"/>
          </a:solidFill>
          <a:ln>
            <a:solidFill>
              <a:srgbClr val="FFC000"/>
            </a:solidFill>
          </a:ln>
        </p:spPr>
        <p:txBody>
          <a:bodyPr>
            <a:norm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gn="ctr">
              <a:buNone/>
            </a:pPr>
            <a:r>
              <a:rPr lang="zh-CN" altLang="zh-CN" dirty="0">
                <a:solidFill>
                  <a:schemeClr val="bg1"/>
                </a:solidFill>
              </a:rPr>
              <a:t>表</a:t>
            </a:r>
            <a:r>
              <a:rPr lang="en-US" altLang="zh-CN" dirty="0">
                <a:solidFill>
                  <a:schemeClr val="bg1"/>
                </a:solidFill>
              </a:rPr>
              <a:t>4-9  </a:t>
            </a:r>
            <a:r>
              <a:rPr lang="zh-CN" altLang="zh-CN" dirty="0">
                <a:solidFill>
                  <a:schemeClr val="bg1"/>
                </a:solidFill>
              </a:rPr>
              <a:t>方案排序表</a:t>
            </a:r>
            <a:endParaRPr lang="zh-CN" altLang="en-US" b="1" dirty="0">
              <a:solidFill>
                <a:schemeClr val="bg1"/>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958"/>
          <a:stretch>
            <a:fillRect/>
          </a:stretch>
        </p:blipFill>
        <p:spPr bwMode="auto">
          <a:xfrm>
            <a:off x="1019742" y="3353594"/>
            <a:ext cx="10127565" cy="2796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灯片编号占位符 7">
            <a:extLst>
              <a:ext uri="{FF2B5EF4-FFF2-40B4-BE49-F238E27FC236}">
                <a16:creationId xmlns:a16="http://schemas.microsoft.com/office/drawing/2014/main" id="{4BB5DC4F-ECD6-4F57-97A2-8C28EECD08BC}"/>
              </a:ext>
            </a:extLst>
          </p:cNvPr>
          <p:cNvSpPr>
            <a:spLocks noGrp="1"/>
          </p:cNvSpPr>
          <p:nvPr>
            <p:ph type="sldNum" sz="quarter" idx="12"/>
          </p:nvPr>
        </p:nvSpPr>
        <p:spPr/>
        <p:txBody>
          <a:bodyPr/>
          <a:lstStyle/>
          <a:p>
            <a:fld id="{B6F15528-21DE-4FAA-801E-634DDDAF4B2B}" type="slidenum">
              <a:rPr lang="en-US" smtClean="0"/>
              <a:t>319</a:t>
            </a:fld>
            <a:endParaRPr lang="en-US" dirty="0"/>
          </a:p>
        </p:txBody>
      </p:sp>
      <p:sp>
        <p:nvSpPr>
          <p:cNvPr id="11" name="灯片编号占位符 8">
            <a:extLst>
              <a:ext uri="{FF2B5EF4-FFF2-40B4-BE49-F238E27FC236}">
                <a16:creationId xmlns:a16="http://schemas.microsoft.com/office/drawing/2014/main" id="{E09FA8FD-878E-45D3-BF41-BD8A0306B67D}"/>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319</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60375" y="1130955"/>
            <a:ext cx="2514600" cy="5447863"/>
          </a:xfrm>
          <a:solidFill>
            <a:srgbClr val="3E5CCC"/>
          </a:solidFill>
        </p:spPr>
        <p:txBody>
          <a:bodyPr>
            <a:normAutofit lnSpcReduction="10000"/>
          </a:bodyPr>
          <a:lstStyle/>
          <a:p>
            <a:pPr marL="0" indent="0">
              <a:buNone/>
            </a:pPr>
            <a:r>
              <a:rPr lang="en-US" altLang="zh-CN" dirty="0">
                <a:solidFill>
                  <a:schemeClr val="bg1"/>
                </a:solidFill>
              </a:rPr>
              <a:t>       </a:t>
            </a:r>
            <a:r>
              <a:rPr lang="zh-CN" altLang="zh-CN" dirty="0">
                <a:solidFill>
                  <a:schemeClr val="bg1"/>
                </a:solidFill>
              </a:rPr>
              <a:t>螺旋模型，沿着螺线自内向外进行旋转，在直角坐标系的四个象限分别表示制定计划、评估方案，风险识别、工程实施和评价成果共</a:t>
            </a:r>
            <a:r>
              <a:rPr lang="en-US" altLang="zh-CN" dirty="0">
                <a:solidFill>
                  <a:schemeClr val="bg1"/>
                </a:solidFill>
              </a:rPr>
              <a:t>4</a:t>
            </a:r>
            <a:r>
              <a:rPr lang="zh-CN" altLang="zh-CN" dirty="0">
                <a:solidFill>
                  <a:schemeClr val="bg1"/>
                </a:solidFill>
              </a:rPr>
              <a:t>个方面的任务。该模型表示每旋转一圈该软件则开发出一个更为完善的新版本，逐步向外延伸，直到最终将得到客户所期望的系统</a:t>
            </a:r>
            <a:r>
              <a:rPr lang="zh-CN" altLang="en-US" dirty="0">
                <a:solidFill>
                  <a:schemeClr val="bg1"/>
                </a:solidFill>
              </a:rPr>
              <a:t>。</a:t>
            </a:r>
          </a:p>
        </p:txBody>
      </p:sp>
      <p:sp>
        <p:nvSpPr>
          <p:cNvPr id="10" name="矩形 9"/>
          <p:cNvSpPr/>
          <p:nvPr/>
        </p:nvSpPr>
        <p:spPr>
          <a:xfrm>
            <a:off x="3276600" y="838993"/>
            <a:ext cx="8918575" cy="60205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标题 1"/>
          <p:cNvSpPr>
            <a:spLocks noGrp="1"/>
          </p:cNvSpPr>
          <p:nvPr>
            <p:ph type="title"/>
          </p:nvPr>
        </p:nvSpPr>
        <p:spPr>
          <a:xfrm>
            <a:off x="774700" y="362744"/>
            <a:ext cx="6581775" cy="400050"/>
          </a:xfrm>
        </p:spPr>
        <p:txBody>
          <a:bodyPr/>
          <a:lstStyle/>
          <a:p>
            <a:r>
              <a:rPr lang="en-US" altLang="zh-CN" dirty="0"/>
              <a:t>1.2.2 </a:t>
            </a:r>
            <a:r>
              <a:rPr lang="zh-CN" altLang="en-US" dirty="0"/>
              <a:t>软件开发模型</a:t>
            </a:r>
          </a:p>
        </p:txBody>
      </p:sp>
      <p:sp>
        <p:nvSpPr>
          <p:cNvPr id="2"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矩形 6"/>
          <p:cNvSpPr/>
          <p:nvPr/>
        </p:nvSpPr>
        <p:spPr>
          <a:xfrm>
            <a:off x="6937375" y="6306284"/>
            <a:ext cx="2031518" cy="400110"/>
          </a:xfrm>
          <a:prstGeom prst="rect">
            <a:avLst/>
          </a:prstGeom>
        </p:spPr>
        <p:txBody>
          <a:bodyPr wrap="none">
            <a:spAutoFit/>
          </a:bodyPr>
          <a:lstStyle/>
          <a:p>
            <a:r>
              <a:rPr lang="zh-CN" altLang="zh-CN" sz="2000" dirty="0"/>
              <a:t>图</a:t>
            </a:r>
            <a:r>
              <a:rPr lang="en-US" altLang="zh-CN" sz="2000" dirty="0"/>
              <a:t>1-11 </a:t>
            </a:r>
            <a:r>
              <a:rPr lang="zh-CN" altLang="en-US" sz="2000" dirty="0"/>
              <a:t>螺旋</a:t>
            </a:r>
            <a:r>
              <a:rPr lang="zh-CN" altLang="zh-CN" sz="2000" dirty="0"/>
              <a:t>模型</a:t>
            </a:r>
            <a:endParaRPr lang="zh-CN" altLang="en-US" sz="2000" dirty="0"/>
          </a:p>
        </p:txBody>
      </p:sp>
      <p:sp>
        <p:nvSpPr>
          <p:cNvPr id="3"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8" name="对象 7"/>
          <p:cNvGraphicFramePr>
            <a:graphicFrameLocks noChangeAspect="1"/>
          </p:cNvGraphicFramePr>
          <p:nvPr/>
        </p:nvGraphicFramePr>
        <p:xfrm>
          <a:off x="4737358" y="1143794"/>
          <a:ext cx="5997058" cy="5086290"/>
        </p:xfrm>
        <a:graphic>
          <a:graphicData uri="http://schemas.openxmlformats.org/presentationml/2006/ole">
            <mc:AlternateContent xmlns:mc="http://schemas.openxmlformats.org/markup-compatibility/2006">
              <mc:Choice xmlns:v="urn:schemas-microsoft-com:vml" Requires="v">
                <p:oleObj spid="_x0000_s10473" name="Visio" r:id="rId3" imgW="7988300" imgH="6718300" progId="Visio.Drawing.11">
                  <p:embed/>
                </p:oleObj>
              </mc:Choice>
              <mc:Fallback>
                <p:oleObj name="Visio" r:id="rId3" imgW="7988300" imgH="671830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7358" y="1143794"/>
                        <a:ext cx="5997058" cy="5086290"/>
                      </a:xfrm>
                      <a:prstGeom prst="rect">
                        <a:avLst/>
                      </a:prstGeom>
                      <a:noFill/>
                    </p:spPr>
                  </p:pic>
                </p:oleObj>
              </mc:Fallback>
            </mc:AlternateContent>
          </a:graphicData>
        </a:graphic>
      </p:graphicFrame>
      <p:sp>
        <p:nvSpPr>
          <p:cNvPr id="9" name="灯片编号占位符 8">
            <a:extLst>
              <a:ext uri="{FF2B5EF4-FFF2-40B4-BE49-F238E27FC236}">
                <a16:creationId xmlns:a16="http://schemas.microsoft.com/office/drawing/2014/main" id="{322CE9AB-95EB-4D5D-9118-D6CC7ABB2D4B}"/>
              </a:ext>
            </a:extLst>
          </p:cNvPr>
          <p:cNvSpPr>
            <a:spLocks noGrp="1"/>
          </p:cNvSpPr>
          <p:nvPr>
            <p:ph type="sldNum" sz="quarter" idx="12"/>
          </p:nvPr>
        </p:nvSpPr>
        <p:spPr/>
        <p:txBody>
          <a:bodyPr/>
          <a:lstStyle/>
          <a:p>
            <a:fld id="{B6F15528-21DE-4FAA-801E-634DDDAF4B2B}" type="slidenum">
              <a:rPr lang="en-US" smtClean="0"/>
              <a:t>32</a:t>
            </a:fld>
            <a:endParaRPr lang="en-US" dirty="0"/>
          </a:p>
        </p:txBody>
      </p:sp>
      <p:sp>
        <p:nvSpPr>
          <p:cNvPr id="12" name="灯片编号占位符 8">
            <a:extLst>
              <a:ext uri="{FF2B5EF4-FFF2-40B4-BE49-F238E27FC236}">
                <a16:creationId xmlns:a16="http://schemas.microsoft.com/office/drawing/2014/main" id="{B12A702B-2961-4A5A-99EB-BCD35BEE09FD}"/>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32</a:t>
            </a:fld>
            <a:endParaRPr kumimoji="0" lang="en-US" altLang="zh-CN" sz="1800">
              <a:latin typeface="Times New Roman" panose="02020603050405020304" pitchFamily="18"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5175" y="305594"/>
            <a:ext cx="5334000" cy="429419"/>
          </a:xfrm>
        </p:spPr>
        <p:txBody>
          <a:bodyPr/>
          <a:lstStyle/>
          <a:p>
            <a:r>
              <a:rPr lang="en-US" altLang="zh-CN" dirty="0"/>
              <a:t>4.1.3  </a:t>
            </a:r>
            <a:r>
              <a:rPr lang="zh-CN" altLang="en-US" dirty="0"/>
              <a:t>平均值法</a:t>
            </a:r>
          </a:p>
        </p:txBody>
      </p:sp>
      <p:sp>
        <p:nvSpPr>
          <p:cNvPr id="3" name="内容占位符 2"/>
          <p:cNvSpPr>
            <a:spLocks noGrp="1"/>
          </p:cNvSpPr>
          <p:nvPr>
            <p:ph idx="1"/>
          </p:nvPr>
        </p:nvSpPr>
        <p:spPr>
          <a:xfrm>
            <a:off x="609918" y="1143795"/>
            <a:ext cx="10978515" cy="685799"/>
          </a:xfrm>
        </p:spPr>
        <p:txBody>
          <a:bodyPr/>
          <a:lstStyle/>
          <a:p>
            <a:pPr marL="0" indent="0">
              <a:buNone/>
            </a:pPr>
            <a:r>
              <a:rPr lang="zh-CN" altLang="zh-CN" dirty="0"/>
              <a:t>【</a:t>
            </a:r>
            <a:r>
              <a:rPr lang="zh-CN" altLang="zh-CN" b="1" dirty="0"/>
              <a:t>例</a:t>
            </a:r>
            <a:r>
              <a:rPr lang="en-US" altLang="zh-CN" b="1" dirty="0"/>
              <a:t>4.4</a:t>
            </a:r>
            <a:r>
              <a:rPr lang="zh-CN" altLang="zh-CN" sz="2400" dirty="0"/>
              <a:t>】</a:t>
            </a:r>
            <a:r>
              <a:rPr lang="en-US" altLang="zh-CN" sz="2400" dirty="0"/>
              <a:t>   </a:t>
            </a:r>
            <a:r>
              <a:rPr lang="zh-CN" altLang="zh-CN" sz="2400" dirty="0"/>
              <a:t>解：依题意和表</a:t>
            </a:r>
            <a:r>
              <a:rPr lang="en-US" altLang="zh-CN" sz="2400" dirty="0"/>
              <a:t>4-9</a:t>
            </a:r>
            <a:r>
              <a:rPr lang="zh-CN" altLang="zh-CN" sz="2400" dirty="0"/>
              <a:t>的数据可得</a:t>
            </a:r>
            <a:endParaRPr lang="zh-CN" altLang="en-US" sz="24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0175" y="1981994"/>
            <a:ext cx="3581400" cy="696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2616"/>
          <a:stretch>
            <a:fillRect/>
          </a:stretch>
        </p:blipFill>
        <p:spPr bwMode="auto">
          <a:xfrm>
            <a:off x="881084" y="2786231"/>
            <a:ext cx="3752850" cy="2074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3975" y="2678827"/>
            <a:ext cx="3581400" cy="775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3975" y="3505994"/>
            <a:ext cx="3581400" cy="672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6375" y="4191794"/>
            <a:ext cx="3429000" cy="695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56375" y="4972330"/>
            <a:ext cx="3505200" cy="704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5045" y="5712930"/>
            <a:ext cx="9717860" cy="670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55775" y="2276902"/>
            <a:ext cx="1819275"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灯片编号占位符 5">
            <a:extLst>
              <a:ext uri="{FF2B5EF4-FFF2-40B4-BE49-F238E27FC236}">
                <a16:creationId xmlns:a16="http://schemas.microsoft.com/office/drawing/2014/main" id="{BBDD6A24-D250-4F13-B260-2CC6F95E8310}"/>
              </a:ext>
            </a:extLst>
          </p:cNvPr>
          <p:cNvSpPr>
            <a:spLocks noGrp="1"/>
          </p:cNvSpPr>
          <p:nvPr>
            <p:ph type="sldNum" sz="quarter" idx="12"/>
          </p:nvPr>
        </p:nvSpPr>
        <p:spPr/>
        <p:txBody>
          <a:bodyPr/>
          <a:lstStyle/>
          <a:p>
            <a:fld id="{B6F15528-21DE-4FAA-801E-634DDDAF4B2B}" type="slidenum">
              <a:rPr lang="en-US" smtClean="0"/>
              <a:t>320</a:t>
            </a:fld>
            <a:endParaRPr lang="en-US" dirty="0"/>
          </a:p>
        </p:txBody>
      </p:sp>
      <p:sp>
        <p:nvSpPr>
          <p:cNvPr id="14" name="灯片编号占位符 8">
            <a:extLst>
              <a:ext uri="{FF2B5EF4-FFF2-40B4-BE49-F238E27FC236}">
                <a16:creationId xmlns:a16="http://schemas.microsoft.com/office/drawing/2014/main" id="{5A94EC86-C166-4E88-A9A6-A00E019243C5}"/>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320</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1+#ppt_w/2"/>
                                          </p:val>
                                        </p:tav>
                                        <p:tav tm="100000">
                                          <p:val>
                                            <p:strVal val="#ppt_x"/>
                                          </p:val>
                                        </p:tav>
                                      </p:tavLst>
                                    </p:anim>
                                    <p:anim calcmode="lin" valueType="num">
                                      <p:cBhvr additive="base">
                                        <p:cTn id="8" dur="500" fill="hold"/>
                                        <p:tgtEl>
                                          <p:spTgt spid="205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052"/>
                                        </p:tgtEl>
                                        <p:attrNameLst>
                                          <p:attrName>style.visibility</p:attrName>
                                        </p:attrNameLst>
                                      </p:cBhvr>
                                      <p:to>
                                        <p:strVal val="visible"/>
                                      </p:to>
                                    </p:set>
                                    <p:anim calcmode="lin" valueType="num">
                                      <p:cBhvr additive="base">
                                        <p:cTn id="13" dur="500" fill="hold"/>
                                        <p:tgtEl>
                                          <p:spTgt spid="2052"/>
                                        </p:tgtEl>
                                        <p:attrNameLst>
                                          <p:attrName>ppt_x</p:attrName>
                                        </p:attrNameLst>
                                      </p:cBhvr>
                                      <p:tavLst>
                                        <p:tav tm="0">
                                          <p:val>
                                            <p:strVal val="1+#ppt_w/2"/>
                                          </p:val>
                                        </p:tav>
                                        <p:tav tm="100000">
                                          <p:val>
                                            <p:strVal val="#ppt_x"/>
                                          </p:val>
                                        </p:tav>
                                      </p:tavLst>
                                    </p:anim>
                                    <p:anim calcmode="lin" valueType="num">
                                      <p:cBhvr additive="base">
                                        <p:cTn id="14" dur="500" fill="hold"/>
                                        <p:tgtEl>
                                          <p:spTgt spid="205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053"/>
                                        </p:tgtEl>
                                        <p:attrNameLst>
                                          <p:attrName>style.visibility</p:attrName>
                                        </p:attrNameLst>
                                      </p:cBhvr>
                                      <p:to>
                                        <p:strVal val="visible"/>
                                      </p:to>
                                    </p:set>
                                    <p:anim calcmode="lin" valueType="num">
                                      <p:cBhvr additive="base">
                                        <p:cTn id="19" dur="500" fill="hold"/>
                                        <p:tgtEl>
                                          <p:spTgt spid="2053"/>
                                        </p:tgtEl>
                                        <p:attrNameLst>
                                          <p:attrName>ppt_x</p:attrName>
                                        </p:attrNameLst>
                                      </p:cBhvr>
                                      <p:tavLst>
                                        <p:tav tm="0">
                                          <p:val>
                                            <p:strVal val="1+#ppt_w/2"/>
                                          </p:val>
                                        </p:tav>
                                        <p:tav tm="100000">
                                          <p:val>
                                            <p:strVal val="#ppt_x"/>
                                          </p:val>
                                        </p:tav>
                                      </p:tavLst>
                                    </p:anim>
                                    <p:anim calcmode="lin" valueType="num">
                                      <p:cBhvr additive="base">
                                        <p:cTn id="20" dur="500" fill="hold"/>
                                        <p:tgtEl>
                                          <p:spTgt spid="205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054"/>
                                        </p:tgtEl>
                                        <p:attrNameLst>
                                          <p:attrName>style.visibility</p:attrName>
                                        </p:attrNameLst>
                                      </p:cBhvr>
                                      <p:to>
                                        <p:strVal val="visible"/>
                                      </p:to>
                                    </p:set>
                                    <p:anim calcmode="lin" valueType="num">
                                      <p:cBhvr additive="base">
                                        <p:cTn id="25" dur="500" fill="hold"/>
                                        <p:tgtEl>
                                          <p:spTgt spid="2054"/>
                                        </p:tgtEl>
                                        <p:attrNameLst>
                                          <p:attrName>ppt_x</p:attrName>
                                        </p:attrNameLst>
                                      </p:cBhvr>
                                      <p:tavLst>
                                        <p:tav tm="0">
                                          <p:val>
                                            <p:strVal val="1+#ppt_w/2"/>
                                          </p:val>
                                        </p:tav>
                                        <p:tav tm="100000">
                                          <p:val>
                                            <p:strVal val="#ppt_x"/>
                                          </p:val>
                                        </p:tav>
                                      </p:tavLst>
                                    </p:anim>
                                    <p:anim calcmode="lin" valueType="num">
                                      <p:cBhvr additive="base">
                                        <p:cTn id="26" dur="500" fill="hold"/>
                                        <p:tgtEl>
                                          <p:spTgt spid="205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2055"/>
                                        </p:tgtEl>
                                        <p:attrNameLst>
                                          <p:attrName>style.visibility</p:attrName>
                                        </p:attrNameLst>
                                      </p:cBhvr>
                                      <p:to>
                                        <p:strVal val="visible"/>
                                      </p:to>
                                    </p:set>
                                    <p:anim calcmode="lin" valueType="num">
                                      <p:cBhvr additive="base">
                                        <p:cTn id="31" dur="500" fill="hold"/>
                                        <p:tgtEl>
                                          <p:spTgt spid="2055"/>
                                        </p:tgtEl>
                                        <p:attrNameLst>
                                          <p:attrName>ppt_x</p:attrName>
                                        </p:attrNameLst>
                                      </p:cBhvr>
                                      <p:tavLst>
                                        <p:tav tm="0">
                                          <p:val>
                                            <p:strVal val="1+#ppt_w/2"/>
                                          </p:val>
                                        </p:tav>
                                        <p:tav tm="100000">
                                          <p:val>
                                            <p:strVal val="#ppt_x"/>
                                          </p:val>
                                        </p:tav>
                                      </p:tavLst>
                                    </p:anim>
                                    <p:anim calcmode="lin" valueType="num">
                                      <p:cBhvr additive="base">
                                        <p:cTn id="32" dur="500" fill="hold"/>
                                        <p:tgtEl>
                                          <p:spTgt spid="2055"/>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056"/>
                                        </p:tgtEl>
                                        <p:attrNameLst>
                                          <p:attrName>style.visibility</p:attrName>
                                        </p:attrNameLst>
                                      </p:cBhvr>
                                      <p:to>
                                        <p:strVal val="visible"/>
                                      </p:to>
                                    </p:set>
                                    <p:anim calcmode="lin" valueType="num">
                                      <p:cBhvr additive="base">
                                        <p:cTn id="37" dur="500" fill="hold"/>
                                        <p:tgtEl>
                                          <p:spTgt spid="2056"/>
                                        </p:tgtEl>
                                        <p:attrNameLst>
                                          <p:attrName>ppt_x</p:attrName>
                                        </p:attrNameLst>
                                      </p:cBhvr>
                                      <p:tavLst>
                                        <p:tav tm="0">
                                          <p:val>
                                            <p:strVal val="#ppt_x"/>
                                          </p:val>
                                        </p:tav>
                                        <p:tav tm="100000">
                                          <p:val>
                                            <p:strVal val="#ppt_x"/>
                                          </p:val>
                                        </p:tav>
                                      </p:tavLst>
                                    </p:anim>
                                    <p:anim calcmode="lin" valueType="num">
                                      <p:cBhvr additive="base">
                                        <p:cTn id="38" dur="500" fill="hold"/>
                                        <p:tgtEl>
                                          <p:spTgt spid="20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5175" y="381794"/>
            <a:ext cx="5334000" cy="429419"/>
          </a:xfrm>
        </p:spPr>
        <p:txBody>
          <a:bodyPr/>
          <a:lstStyle/>
          <a:p>
            <a:r>
              <a:rPr lang="zh-CN" altLang="en-US" dirty="0"/>
              <a:t>课堂练习</a:t>
            </a:r>
          </a:p>
        </p:txBody>
      </p:sp>
      <p:cxnSp>
        <p:nvCxnSpPr>
          <p:cNvPr id="4" name="直接连接符 3"/>
          <p:cNvCxnSpPr/>
          <p:nvPr/>
        </p:nvCxnSpPr>
        <p:spPr>
          <a:xfrm>
            <a:off x="79375" y="3546450"/>
            <a:ext cx="12191999" cy="0"/>
          </a:xfrm>
          <a:prstGeom prst="line">
            <a:avLst/>
          </a:prstGeom>
          <a:ln w="57150">
            <a:solidFill>
              <a:srgbClr val="FFFF00"/>
            </a:solidFill>
            <a:prstDash val="sysDot"/>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79375" y="3810794"/>
            <a:ext cx="12191999" cy="0"/>
          </a:xfrm>
          <a:prstGeom prst="line">
            <a:avLst/>
          </a:prstGeom>
          <a:ln w="57150">
            <a:solidFill>
              <a:srgbClr val="FFFF00"/>
            </a:solidFill>
            <a:prstDash val="sysDot"/>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2136775" y="1388958"/>
            <a:ext cx="8991600" cy="1754326"/>
          </a:xfrm>
          <a:prstGeom prst="rect">
            <a:avLst/>
          </a:prstGeom>
        </p:spPr>
        <p:txBody>
          <a:bodyPr wrap="square">
            <a:spAutoFit/>
          </a:bodyPr>
          <a:lstStyle/>
          <a:p>
            <a:pPr>
              <a:lnSpc>
                <a:spcPct val="150000"/>
              </a:lnSpc>
            </a:pPr>
            <a:r>
              <a:rPr lang="en-US" altLang="zh-CN" b="1" dirty="0"/>
              <a:t>      </a:t>
            </a:r>
            <a:r>
              <a:rPr lang="zh-CN" altLang="zh-CN" b="1" dirty="0"/>
              <a:t>【</a:t>
            </a:r>
            <a:r>
              <a:rPr lang="zh-CN" altLang="en-US" b="1" dirty="0"/>
              <a:t>课堂练习</a:t>
            </a:r>
            <a:r>
              <a:rPr lang="zh-CN" altLang="zh-CN" b="1" dirty="0"/>
              <a:t>】</a:t>
            </a:r>
            <a:r>
              <a:rPr lang="zh-CN" altLang="zh-CN" dirty="0"/>
              <a:t>设有</a:t>
            </a:r>
            <a:r>
              <a:rPr lang="en-US" altLang="zh-CN" dirty="0"/>
              <a:t>5</a:t>
            </a:r>
            <a:r>
              <a:rPr lang="zh-CN" altLang="zh-CN" dirty="0"/>
              <a:t>个待评方案，采用</a:t>
            </a:r>
            <a:r>
              <a:rPr lang="en-US" altLang="zh-CN" dirty="0"/>
              <a:t>4</a:t>
            </a:r>
            <a:r>
              <a:rPr lang="zh-CN" altLang="zh-CN" dirty="0"/>
              <a:t>种综合评价方法求解，其求解所得的排序结果见表</a:t>
            </a:r>
            <a:r>
              <a:rPr lang="en-US" altLang="zh-CN" dirty="0"/>
              <a:t>4-17</a:t>
            </a:r>
            <a:r>
              <a:rPr lang="zh-CN" altLang="zh-CN" dirty="0"/>
              <a:t>，试运用平均值法确定这</a:t>
            </a:r>
            <a:r>
              <a:rPr lang="en-US" altLang="zh-CN" dirty="0"/>
              <a:t>5</a:t>
            </a:r>
            <a:r>
              <a:rPr lang="zh-CN" altLang="zh-CN" dirty="0"/>
              <a:t>种方案的最终排序。</a:t>
            </a:r>
            <a:endParaRPr lang="zh-CN" altLang="en-US" dirty="0"/>
          </a:p>
        </p:txBody>
      </p:sp>
      <p:grpSp>
        <p:nvGrpSpPr>
          <p:cNvPr id="7" name="组合 6"/>
          <p:cNvGrpSpPr/>
          <p:nvPr/>
        </p:nvGrpSpPr>
        <p:grpSpPr>
          <a:xfrm flipH="1">
            <a:off x="9106454" y="3143552"/>
            <a:ext cx="3229725" cy="1301644"/>
            <a:chOff x="-8805" y="5407865"/>
            <a:chExt cx="3213509" cy="1301644"/>
          </a:xfrm>
        </p:grpSpPr>
        <p:sp>
          <p:nvSpPr>
            <p:cNvPr id="8" name="矩形 7"/>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3513" y="4031367"/>
            <a:ext cx="8234162" cy="2444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灯片编号占位符 16">
            <a:extLst>
              <a:ext uri="{FF2B5EF4-FFF2-40B4-BE49-F238E27FC236}">
                <a16:creationId xmlns:a16="http://schemas.microsoft.com/office/drawing/2014/main" id="{F9F6F9A9-EBC6-4A94-A234-C08414A28D95}"/>
              </a:ext>
            </a:extLst>
          </p:cNvPr>
          <p:cNvSpPr>
            <a:spLocks noGrp="1"/>
          </p:cNvSpPr>
          <p:nvPr>
            <p:ph type="sldNum" sz="quarter" idx="12"/>
          </p:nvPr>
        </p:nvSpPr>
        <p:spPr/>
        <p:txBody>
          <a:bodyPr/>
          <a:lstStyle/>
          <a:p>
            <a:fld id="{B6F15528-21DE-4FAA-801E-634DDDAF4B2B}" type="slidenum">
              <a:rPr lang="en-US" smtClean="0"/>
              <a:t>321</a:t>
            </a:fld>
            <a:endParaRPr lang="en-US" dirty="0"/>
          </a:p>
        </p:txBody>
      </p:sp>
      <p:sp>
        <p:nvSpPr>
          <p:cNvPr id="18" name="灯片编号占位符 8">
            <a:extLst>
              <a:ext uri="{FF2B5EF4-FFF2-40B4-BE49-F238E27FC236}">
                <a16:creationId xmlns:a16="http://schemas.microsoft.com/office/drawing/2014/main" id="{192495AC-2834-4CF0-B0B4-7F3382E1CCF1}"/>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321</a:t>
            </a:fld>
            <a:endParaRPr kumimoji="0" lang="en-US" altLang="zh-CN" sz="1800" dirty="0">
              <a:latin typeface="Times New Roman" panose="02020603050405020304" pitchFamily="18" charset="0"/>
            </a:endParaRP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3"/>
          <p:cNvSpPr/>
          <p:nvPr/>
        </p:nvSpPr>
        <p:spPr>
          <a:xfrm>
            <a:off x="4422775" y="967738"/>
            <a:ext cx="6629399" cy="5205255"/>
          </a:xfrm>
          <a:custGeom>
            <a:avLst/>
            <a:gdLst>
              <a:gd name="connsiteX0" fmla="*/ 0 w 7560564"/>
              <a:gd name="connsiteY0" fmla="*/ 282448 h 3275076"/>
              <a:gd name="connsiteX1" fmla="*/ 282473 w 7560564"/>
              <a:gd name="connsiteY1" fmla="*/ 0 h 3275076"/>
              <a:gd name="connsiteX2" fmla="*/ 7278116 w 7560564"/>
              <a:gd name="connsiteY2" fmla="*/ 0 h 3275076"/>
              <a:gd name="connsiteX3" fmla="*/ 7560563 w 7560564"/>
              <a:gd name="connsiteY3" fmla="*/ 282448 h 3275076"/>
              <a:gd name="connsiteX4" fmla="*/ 7560563 w 7560564"/>
              <a:gd name="connsiteY4" fmla="*/ 2992602 h 3275076"/>
              <a:gd name="connsiteX5" fmla="*/ 7278116 w 7560564"/>
              <a:gd name="connsiteY5" fmla="*/ 3275075 h 3275076"/>
              <a:gd name="connsiteX6" fmla="*/ 282473 w 7560564"/>
              <a:gd name="connsiteY6" fmla="*/ 3275075 h 3275076"/>
              <a:gd name="connsiteX7" fmla="*/ 0 w 7560564"/>
              <a:gd name="connsiteY7" fmla="*/ 2992602 h 3275076"/>
              <a:gd name="connsiteX8" fmla="*/ 0 w 7560564"/>
              <a:gd name="connsiteY8" fmla="*/ 282448 h 3275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560564" h="3275076">
                <a:moveTo>
                  <a:pt x="0" y="282448"/>
                </a:moveTo>
                <a:cubicBezTo>
                  <a:pt x="0" y="126492"/>
                  <a:pt x="126466" y="0"/>
                  <a:pt x="282473" y="0"/>
                </a:cubicBezTo>
                <a:lnTo>
                  <a:pt x="7278116" y="0"/>
                </a:lnTo>
                <a:cubicBezTo>
                  <a:pt x="7434071" y="0"/>
                  <a:pt x="7560563" y="126492"/>
                  <a:pt x="7560563" y="282448"/>
                </a:cubicBezTo>
                <a:lnTo>
                  <a:pt x="7560563" y="2992602"/>
                </a:lnTo>
                <a:cubicBezTo>
                  <a:pt x="7560563" y="3148609"/>
                  <a:pt x="7434071" y="3275075"/>
                  <a:pt x="7278116" y="3275075"/>
                </a:cubicBezTo>
                <a:lnTo>
                  <a:pt x="282473" y="3275075"/>
                </a:lnTo>
                <a:cubicBezTo>
                  <a:pt x="126466" y="3275075"/>
                  <a:pt x="0" y="3148609"/>
                  <a:pt x="0" y="2992602"/>
                </a:cubicBezTo>
                <a:lnTo>
                  <a:pt x="0" y="282448"/>
                </a:lnTo>
              </a:path>
            </a:pathLst>
          </a:custGeom>
          <a:solidFill>
            <a:srgbClr val="FFFFFF">
              <a:alpha val="100000"/>
            </a:srgbClr>
          </a:solidFill>
          <a:ln w="12700">
            <a:solidFill>
              <a:srgbClr val="000000">
                <a:alpha val="0"/>
              </a:srgb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5794375" y="3480270"/>
            <a:ext cx="4913633" cy="482924"/>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7" name="TextBox 1"/>
          <p:cNvSpPr txBox="1"/>
          <p:nvPr/>
        </p:nvSpPr>
        <p:spPr>
          <a:xfrm>
            <a:off x="7013574" y="3593841"/>
            <a:ext cx="3200401" cy="369353"/>
          </a:xfrm>
          <a:prstGeom prst="rect">
            <a:avLst/>
          </a:prstGeom>
          <a:noFill/>
        </p:spPr>
        <p:txBody>
          <a:bodyPr wrap="square" lIns="0" tIns="0" rIns="0" bIns="60981" rtlCol="0">
            <a:spAutoFit/>
          </a:bodyPr>
          <a:lstStyle/>
          <a:p>
            <a:pPr>
              <a:lnSpc>
                <a:spcPts val="2400"/>
              </a:lnSpc>
            </a:pPr>
            <a:r>
              <a:rPr lang="zh-CN" altLang="en-US" b="1" dirty="0">
                <a:solidFill>
                  <a:schemeClr val="bg1"/>
                </a:solidFill>
                <a:latin typeface="Microsoft YaHei UI" panose="020B0503020204020204" pitchFamily="18" charset="-122"/>
                <a:cs typeface="Microsoft YaHei UI" panose="020B0503020204020204" pitchFamily="18" charset="-122"/>
              </a:rPr>
              <a:t>软件工程项目现金流量</a:t>
            </a:r>
          </a:p>
        </p:txBody>
      </p:sp>
      <p:sp>
        <p:nvSpPr>
          <p:cNvPr id="18" name="TextBox 1"/>
          <p:cNvSpPr txBox="1"/>
          <p:nvPr/>
        </p:nvSpPr>
        <p:spPr>
          <a:xfrm>
            <a:off x="7013574" y="2124558"/>
            <a:ext cx="3385542" cy="677130"/>
          </a:xfrm>
          <a:prstGeom prst="rect">
            <a:avLst/>
          </a:prstGeom>
          <a:noFill/>
        </p:spPr>
        <p:txBody>
          <a:bodyPr wrap="none" lIns="0" tIns="0" rIns="0" bIns="60981" rtlCol="0">
            <a:spAutoFit/>
          </a:bodyPr>
          <a:lstStyle/>
          <a:p>
            <a:pPr>
              <a:lnSpc>
                <a:spcPts val="2400"/>
              </a:lnSpc>
            </a:pPr>
            <a:r>
              <a:rPr lang="zh-CN" altLang="en-US" b="1" dirty="0">
                <a:solidFill>
                  <a:srgbClr val="656D8D"/>
                </a:solidFill>
                <a:latin typeface="Microsoft YaHei UI" panose="020B0503020204020204" pitchFamily="18" charset="-122"/>
                <a:cs typeface="Microsoft YaHei UI" panose="020B0503020204020204" pitchFamily="18" charset="-122"/>
              </a:rPr>
              <a:t>软件工程项目评价与决策</a:t>
            </a:r>
            <a:endParaRPr lang="en-US" altLang="zh-CN" b="1" dirty="0">
              <a:solidFill>
                <a:srgbClr val="656D8D"/>
              </a:solidFill>
              <a:latin typeface="Microsoft YaHei UI" panose="020B0503020204020204" pitchFamily="18" charset="-122"/>
              <a:cs typeface="Microsoft YaHei UI" panose="020B0503020204020204" pitchFamily="18" charset="-122"/>
            </a:endParaRPr>
          </a:p>
          <a:p>
            <a:pPr>
              <a:lnSpc>
                <a:spcPts val="2400"/>
              </a:lnSpc>
            </a:pPr>
            <a:r>
              <a:rPr lang="zh-CN" altLang="en-US" b="1" dirty="0">
                <a:solidFill>
                  <a:srgbClr val="656D8D"/>
                </a:solidFill>
                <a:latin typeface="Microsoft YaHei UI" panose="020B0503020204020204" pitchFamily="18" charset="-122"/>
                <a:cs typeface="Microsoft YaHei UI" panose="020B0503020204020204" pitchFamily="18" charset="-122"/>
              </a:rPr>
              <a:t>方法</a:t>
            </a:r>
          </a:p>
        </p:txBody>
      </p:sp>
      <p:sp>
        <p:nvSpPr>
          <p:cNvPr id="47" name="TextBox 1"/>
          <p:cNvSpPr txBox="1"/>
          <p:nvPr/>
        </p:nvSpPr>
        <p:spPr>
          <a:xfrm>
            <a:off x="7013575" y="4736841"/>
            <a:ext cx="4001095" cy="369353"/>
          </a:xfrm>
          <a:prstGeom prst="rect">
            <a:avLst/>
          </a:prstGeom>
          <a:noFill/>
        </p:spPr>
        <p:txBody>
          <a:bodyPr wrap="none" lIns="0" tIns="0" rIns="0" bIns="60981" rtlCol="0">
            <a:spAutoFit/>
          </a:bodyPr>
          <a:lstStyle/>
          <a:p>
            <a:pPr>
              <a:lnSpc>
                <a:spcPts val="2400"/>
              </a:lnSpc>
            </a:pPr>
            <a:r>
              <a:rPr lang="zh-CN" altLang="en-US" b="1" dirty="0">
                <a:solidFill>
                  <a:srgbClr val="656D8D"/>
                </a:solidFill>
                <a:latin typeface="Microsoft YaHei UI" panose="020B0503020204020204" pitchFamily="18" charset="-122"/>
                <a:cs typeface="Microsoft YaHei UI" panose="020B0503020204020204" pitchFamily="18" charset="-122"/>
              </a:rPr>
              <a:t>软件工程项目的经济效果评价</a:t>
            </a:r>
          </a:p>
        </p:txBody>
      </p:sp>
      <p:sp>
        <p:nvSpPr>
          <p:cNvPr id="51" name="Freeform 3"/>
          <p:cNvSpPr/>
          <p:nvPr/>
        </p:nvSpPr>
        <p:spPr>
          <a:xfrm>
            <a:off x="6695261" y="1219994"/>
            <a:ext cx="48816" cy="4836902"/>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algn="ctr"/>
            <a:endParaRPr lang="zh-CN" altLang="en-US"/>
          </a:p>
        </p:txBody>
      </p:sp>
      <p:sp>
        <p:nvSpPr>
          <p:cNvPr id="52" name="Freeform 3"/>
          <p:cNvSpPr/>
          <p:nvPr/>
        </p:nvSpPr>
        <p:spPr>
          <a:xfrm>
            <a:off x="6632575" y="2364895"/>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92D050"/>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b="1"/>
          </a:p>
        </p:txBody>
      </p:sp>
      <p:sp>
        <p:nvSpPr>
          <p:cNvPr id="7" name="Freeform 3"/>
          <p:cNvSpPr/>
          <p:nvPr/>
        </p:nvSpPr>
        <p:spPr>
          <a:xfrm>
            <a:off x="6632575" y="3670041"/>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chemeClr val="bg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b="1"/>
          </a:p>
        </p:txBody>
      </p:sp>
      <p:sp>
        <p:nvSpPr>
          <p:cNvPr id="53" name="Freeform 3"/>
          <p:cNvSpPr/>
          <p:nvPr/>
        </p:nvSpPr>
        <p:spPr>
          <a:xfrm>
            <a:off x="6632575" y="4813041"/>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b="1"/>
          </a:p>
        </p:txBody>
      </p:sp>
      <p:sp>
        <p:nvSpPr>
          <p:cNvPr id="16" name="TextBox 1"/>
          <p:cNvSpPr txBox="1"/>
          <p:nvPr/>
        </p:nvSpPr>
        <p:spPr>
          <a:xfrm>
            <a:off x="6048108" y="2278447"/>
            <a:ext cx="466474" cy="369353"/>
          </a:xfrm>
          <a:prstGeom prst="rect">
            <a:avLst/>
          </a:prstGeom>
          <a:noFill/>
        </p:spPr>
        <p:txBody>
          <a:bodyPr wrap="none" lIns="0" tIns="0" rIns="0" bIns="60981" rtlCol="0">
            <a:spAutoFit/>
          </a:bodyPr>
          <a:lstStyle/>
          <a:p>
            <a:pPr>
              <a:lnSpc>
                <a:spcPts val="2400"/>
              </a:lnSpc>
            </a:pPr>
            <a:r>
              <a:rPr lang="en-US" altLang="zh-CN" b="1" dirty="0">
                <a:solidFill>
                  <a:srgbClr val="656D8D"/>
                </a:solidFill>
                <a:latin typeface="Microsoft YaHei UI" panose="020B0503020204020204" pitchFamily="18" charset="-122"/>
                <a:cs typeface="Microsoft YaHei UI" panose="020B0503020204020204" pitchFamily="18" charset="-122"/>
              </a:rPr>
              <a:t>4.1</a:t>
            </a:r>
            <a:endParaRPr lang="zh-CN" altLang="en-US" b="1" dirty="0">
              <a:solidFill>
                <a:srgbClr val="656D8D"/>
              </a:solidFill>
              <a:latin typeface="Microsoft YaHei UI" panose="020B0503020204020204" pitchFamily="18" charset="-122"/>
              <a:cs typeface="Microsoft YaHei UI" panose="020B0503020204020204" pitchFamily="18" charset="-122"/>
            </a:endParaRPr>
          </a:p>
        </p:txBody>
      </p:sp>
      <p:sp>
        <p:nvSpPr>
          <p:cNvPr id="24" name="TextBox 1"/>
          <p:cNvSpPr txBox="1"/>
          <p:nvPr/>
        </p:nvSpPr>
        <p:spPr>
          <a:xfrm>
            <a:off x="6048108" y="3593841"/>
            <a:ext cx="428002" cy="369353"/>
          </a:xfrm>
          <a:prstGeom prst="rect">
            <a:avLst/>
          </a:prstGeom>
          <a:noFill/>
        </p:spPr>
        <p:txBody>
          <a:bodyPr wrap="none" lIns="0" tIns="0" rIns="0" bIns="60981" rtlCol="0">
            <a:spAutoFit/>
          </a:bodyPr>
          <a:lstStyle/>
          <a:p>
            <a:pPr>
              <a:lnSpc>
                <a:spcPts val="2400"/>
              </a:lnSpc>
            </a:pPr>
            <a:r>
              <a:rPr lang="en-US" altLang="zh-CN" b="1" dirty="0">
                <a:solidFill>
                  <a:schemeClr val="bg1"/>
                </a:solidFill>
                <a:latin typeface="+mj-lt"/>
                <a:cs typeface="Microsoft YaHei UI" panose="020B0503020204020204" pitchFamily="18" charset="-122"/>
              </a:rPr>
              <a:t>4.2</a:t>
            </a:r>
          </a:p>
        </p:txBody>
      </p:sp>
      <p:sp>
        <p:nvSpPr>
          <p:cNvPr id="46" name="TextBox 1"/>
          <p:cNvSpPr txBox="1"/>
          <p:nvPr/>
        </p:nvSpPr>
        <p:spPr>
          <a:xfrm>
            <a:off x="545294" y="2704702"/>
            <a:ext cx="1846659" cy="946434"/>
          </a:xfrm>
          <a:prstGeom prst="rect">
            <a:avLst/>
          </a:prstGeom>
          <a:noFill/>
        </p:spPr>
        <p:txBody>
          <a:bodyPr wrap="none" lIns="0" tIns="0" rIns="0" bIns="60981" rtlCol="0">
            <a:spAutoFit/>
          </a:bodyPr>
          <a:lstStyle/>
          <a:p>
            <a:pPr>
              <a:lnSpc>
                <a:spcPts val="6935"/>
              </a:lnSpc>
            </a:pPr>
            <a:r>
              <a:rPr lang="zh-CN" altLang="en-US" sz="3600" dirty="0">
                <a:solidFill>
                  <a:srgbClr val="4197DF"/>
                </a:solidFill>
                <a:latin typeface="Microsoft YaHei UI" panose="020B0503020204020204" pitchFamily="18" charset="-122"/>
                <a:cs typeface="Microsoft YaHei UI" panose="020B0503020204020204" pitchFamily="18" charset="-122"/>
              </a:rPr>
              <a:t>内容导航</a:t>
            </a:r>
            <a:endParaRPr lang="en-US" altLang="zh-CN" sz="3600" dirty="0">
              <a:solidFill>
                <a:srgbClr val="4197DF"/>
              </a:solidFill>
              <a:latin typeface="Microsoft YaHei UI" panose="020B0503020204020204" pitchFamily="18" charset="-122"/>
              <a:cs typeface="Microsoft YaHei UI" panose="020B0503020204020204" pitchFamily="18" charset="-122"/>
            </a:endParaRPr>
          </a:p>
        </p:txBody>
      </p:sp>
      <p:sp>
        <p:nvSpPr>
          <p:cNvPr id="57" name="TextBox 1"/>
          <p:cNvSpPr txBox="1"/>
          <p:nvPr/>
        </p:nvSpPr>
        <p:spPr>
          <a:xfrm>
            <a:off x="545293" y="3518639"/>
            <a:ext cx="1846659" cy="272596"/>
          </a:xfrm>
          <a:prstGeom prst="rect">
            <a:avLst/>
          </a:prstGeom>
          <a:noFill/>
        </p:spPr>
        <p:txBody>
          <a:bodyPr wrap="square" lIns="0" tIns="0" rIns="0" bIns="60981" rtlCol="0">
            <a:spAutoFit/>
          </a:bodyPr>
          <a:lstStyle/>
          <a:p>
            <a:pPr algn="dist">
              <a:lnSpc>
                <a:spcPts val="1600"/>
              </a:lnSpc>
            </a:pPr>
            <a:r>
              <a:rPr lang="en-US" altLang="zh-CN" sz="1900" dirty="0">
                <a:solidFill>
                  <a:srgbClr val="4197DF"/>
                </a:solidFill>
                <a:latin typeface="Times New Roman" panose="02020603050405020304" pitchFamily="18" charset="0"/>
                <a:cs typeface="Times New Roman" panose="02020603050405020304" pitchFamily="18" charset="0"/>
              </a:rPr>
              <a:t>CONTENTS</a:t>
            </a:r>
          </a:p>
        </p:txBody>
      </p:sp>
      <p:sp>
        <p:nvSpPr>
          <p:cNvPr id="59" name="矩形 58"/>
          <p:cNvSpPr/>
          <p:nvPr/>
        </p:nvSpPr>
        <p:spPr>
          <a:xfrm>
            <a:off x="518434" y="2201849"/>
            <a:ext cx="1873520" cy="70265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p:nvPr/>
        </p:nvCxnSpPr>
        <p:spPr>
          <a:xfrm>
            <a:off x="536575" y="7699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36575" y="2484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6575" y="405607"/>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6575" y="577057"/>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6575" y="71993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36575" y="89138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36575" y="10485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36575" y="1219994"/>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6575" y="1404371"/>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36575" y="154724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36575" y="171869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6575" y="1875858"/>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36575" y="2047308"/>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a:off x="2000250" y="6254294"/>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2381250" y="5840443"/>
            <a:ext cx="674915" cy="10132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a:off x="3146878" y="6329700"/>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a:off x="95250" y="5621722"/>
            <a:ext cx="1066800" cy="123197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p:cNvSpPr/>
          <p:nvPr/>
        </p:nvSpPr>
        <p:spPr>
          <a:xfrm>
            <a:off x="876300" y="6254294"/>
            <a:ext cx="381000" cy="51330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Box 1"/>
          <p:cNvSpPr txBox="1"/>
          <p:nvPr/>
        </p:nvSpPr>
        <p:spPr>
          <a:xfrm>
            <a:off x="6048108" y="4736841"/>
            <a:ext cx="466474" cy="369353"/>
          </a:xfrm>
          <a:prstGeom prst="rect">
            <a:avLst/>
          </a:prstGeom>
          <a:noFill/>
        </p:spPr>
        <p:txBody>
          <a:bodyPr wrap="none" lIns="0" tIns="0" rIns="0" bIns="60981" rtlCol="0">
            <a:spAutoFit/>
          </a:bodyPr>
          <a:lstStyle/>
          <a:p>
            <a:pPr>
              <a:lnSpc>
                <a:spcPts val="2400"/>
              </a:lnSpc>
            </a:pPr>
            <a:r>
              <a:rPr lang="en-US" altLang="zh-CN" b="1" dirty="0">
                <a:solidFill>
                  <a:srgbClr val="656D8D"/>
                </a:solidFill>
                <a:latin typeface="Microsoft YaHei UI" panose="020B0503020204020204" pitchFamily="18" charset="-122"/>
                <a:cs typeface="Microsoft YaHei UI" panose="020B0503020204020204" pitchFamily="18" charset="-122"/>
              </a:rPr>
              <a:t>4.3</a:t>
            </a:r>
          </a:p>
        </p:txBody>
      </p:sp>
      <p:sp>
        <p:nvSpPr>
          <p:cNvPr id="3" name="灯片编号占位符 2">
            <a:extLst>
              <a:ext uri="{FF2B5EF4-FFF2-40B4-BE49-F238E27FC236}">
                <a16:creationId xmlns:a16="http://schemas.microsoft.com/office/drawing/2014/main" id="{6ED5B610-45A1-453F-BA92-D5F085DED414}"/>
              </a:ext>
            </a:extLst>
          </p:cNvPr>
          <p:cNvSpPr>
            <a:spLocks noGrp="1"/>
          </p:cNvSpPr>
          <p:nvPr>
            <p:ph type="sldNum" sz="quarter" idx="12"/>
          </p:nvPr>
        </p:nvSpPr>
        <p:spPr/>
        <p:txBody>
          <a:bodyPr/>
          <a:lstStyle/>
          <a:p>
            <a:fld id="{B6F15528-21DE-4FAA-801E-634DDDAF4B2B}" type="slidenum">
              <a:rPr lang="en-US" smtClean="0"/>
              <a:t>322</a:t>
            </a:fld>
            <a:endParaRPr lang="en-US" dirty="0"/>
          </a:p>
        </p:txBody>
      </p:sp>
    </p:spTree>
  </p:cSld>
  <p:clrMapOvr>
    <a:masterClrMapping/>
  </p:clrMapOvr>
  <p:transition spd="slow">
    <p:push dir="u"/>
  </p:transition>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 </a:t>
            </a:r>
            <a:r>
              <a:rPr lang="zh-CN" altLang="zh-CN" dirty="0"/>
              <a:t>软件项目现金流量</a:t>
            </a:r>
            <a:endParaRPr lang="zh-CN" altLang="en-US" dirty="0"/>
          </a:p>
        </p:txBody>
      </p:sp>
      <p:cxnSp>
        <p:nvCxnSpPr>
          <p:cNvPr id="4" name="直接连接符 3"/>
          <p:cNvCxnSpPr/>
          <p:nvPr/>
        </p:nvCxnSpPr>
        <p:spPr>
          <a:xfrm>
            <a:off x="536574" y="838994"/>
            <a:ext cx="1" cy="6020594"/>
          </a:xfrm>
          <a:prstGeom prst="line">
            <a:avLst/>
          </a:prstGeom>
          <a:noFill/>
          <a:ln w="38100" cap="flat" cmpd="sng" algn="ctr">
            <a:solidFill>
              <a:schemeClr val="bg1">
                <a:lumMod val="50000"/>
              </a:schemeClr>
            </a:solidFill>
            <a:prstDash val="solid"/>
            <a:miter lim="800000"/>
          </a:ln>
          <a:effectLst/>
        </p:spPr>
      </p:cxnSp>
      <p:grpSp>
        <p:nvGrpSpPr>
          <p:cNvPr id="5" name="组合 4"/>
          <p:cNvGrpSpPr/>
          <p:nvPr/>
        </p:nvGrpSpPr>
        <p:grpSpPr>
          <a:xfrm>
            <a:off x="9820728" y="5453916"/>
            <a:ext cx="1877787" cy="1379688"/>
            <a:chOff x="9675584" y="5175723"/>
            <a:chExt cx="1877787" cy="1129564"/>
          </a:xfrm>
        </p:grpSpPr>
        <p:sp>
          <p:nvSpPr>
            <p:cNvPr id="6" name="矩形 5"/>
            <p:cNvSpPr/>
            <p:nvPr/>
          </p:nvSpPr>
          <p:spPr>
            <a:xfrm>
              <a:off x="11286669" y="5640179"/>
              <a:ext cx="266702" cy="661889"/>
            </a:xfrm>
            <a:prstGeom prst="rect">
              <a:avLst/>
            </a:prstGeom>
            <a:solidFill>
              <a:srgbClr val="F692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7" name="矩形 6"/>
            <p:cNvSpPr/>
            <p:nvPr/>
          </p:nvSpPr>
          <p:spPr>
            <a:xfrm>
              <a:off x="10807698" y="5828865"/>
              <a:ext cx="266702" cy="476421"/>
            </a:xfrm>
            <a:prstGeom prst="rect">
              <a:avLst/>
            </a:prstGeom>
            <a:solidFill>
              <a:srgbClr val="A6B7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8" name="矩形 7"/>
            <p:cNvSpPr/>
            <p:nvPr/>
          </p:nvSpPr>
          <p:spPr>
            <a:xfrm>
              <a:off x="10241641" y="5175723"/>
              <a:ext cx="266702" cy="1129564"/>
            </a:xfrm>
            <a:prstGeom prst="rect">
              <a:avLst/>
            </a:prstGeom>
            <a:solidFill>
              <a:srgbClr val="83838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9" name="矩形 8"/>
            <p:cNvSpPr/>
            <p:nvPr/>
          </p:nvSpPr>
          <p:spPr>
            <a:xfrm>
              <a:off x="9675584" y="5974341"/>
              <a:ext cx="266702" cy="330945"/>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sp>
        <p:nvSpPr>
          <p:cNvPr id="10" name="内容占位符 4"/>
          <p:cNvSpPr txBox="1"/>
          <p:nvPr/>
        </p:nvSpPr>
        <p:spPr>
          <a:xfrm>
            <a:off x="149" y="1600994"/>
            <a:ext cx="12209087" cy="45719"/>
          </a:xfrm>
          <a:prstGeom prst="rect">
            <a:avLst/>
          </a:prstGeom>
          <a:solidFill>
            <a:srgbClr val="74B836"/>
          </a:solidFill>
        </p:spPr>
        <p:txBody>
          <a:bodyPr>
            <a:normAutofit fontScale="25000" lnSpcReduction="20000"/>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None/>
            </a:pPr>
            <a:endParaRPr lang="zh-CN" altLang="en-US" b="1" dirty="0">
              <a:solidFill>
                <a:schemeClr val="bg1"/>
              </a:solidFill>
            </a:endParaRPr>
          </a:p>
        </p:txBody>
      </p:sp>
      <p:sp>
        <p:nvSpPr>
          <p:cNvPr id="11" name="内容占位符 4"/>
          <p:cNvSpPr txBox="1"/>
          <p:nvPr/>
        </p:nvSpPr>
        <p:spPr>
          <a:xfrm flipV="1">
            <a:off x="-10737" y="6508275"/>
            <a:ext cx="9831465" cy="45719"/>
          </a:xfrm>
          <a:prstGeom prst="rect">
            <a:avLst/>
          </a:prstGeom>
          <a:solidFill>
            <a:srgbClr val="74B836"/>
          </a:solidFill>
        </p:spPr>
        <p:txBody>
          <a:bodyPr>
            <a:normAutofit fontScale="25000" lnSpcReduction="20000"/>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None/>
            </a:pPr>
            <a:endParaRPr lang="zh-CN" altLang="en-US" b="1" dirty="0">
              <a:solidFill>
                <a:schemeClr val="bg1"/>
              </a:solidFill>
            </a:endParaRPr>
          </a:p>
        </p:txBody>
      </p:sp>
      <p:sp>
        <p:nvSpPr>
          <p:cNvPr id="12" name="矩形 11"/>
          <p:cNvSpPr/>
          <p:nvPr/>
        </p:nvSpPr>
        <p:spPr>
          <a:xfrm>
            <a:off x="1409266" y="2037596"/>
            <a:ext cx="9711417" cy="3416320"/>
          </a:xfrm>
          <a:prstGeom prst="rect">
            <a:avLst/>
          </a:prstGeom>
        </p:spPr>
        <p:txBody>
          <a:bodyPr wrap="square">
            <a:spAutoFit/>
          </a:bodyPr>
          <a:lstStyle/>
          <a:p>
            <a:pPr>
              <a:lnSpc>
                <a:spcPct val="150000"/>
              </a:lnSpc>
            </a:pPr>
            <a:r>
              <a:rPr lang="en-US" altLang="zh-CN" dirty="0"/>
              <a:t>       </a:t>
            </a:r>
            <a:r>
              <a:rPr lang="zh-CN" altLang="zh-CN" dirty="0"/>
              <a:t>在软件工程经济分析中，通常将软件工程项目或者技术方案看做一个独立的经济系统，来考察项目或者技术方案的经济效果。对一个独立的经济系统来说，如在某个时点流出系统的货币称为现金流出（或者负现金流量），常用</a:t>
            </a:r>
            <a:r>
              <a:rPr lang="en-US" altLang="zh-CN" dirty="0"/>
              <a:t>CO</a:t>
            </a:r>
            <a:r>
              <a:rPr lang="zh-CN" altLang="zh-CN" dirty="0"/>
              <a:t>来表示；流入系统的货币称为现金流入（正现金流量），常用</a:t>
            </a:r>
            <a:r>
              <a:rPr lang="en-US" altLang="zh-CN" dirty="0"/>
              <a:t>CI</a:t>
            </a:r>
            <a:r>
              <a:rPr lang="zh-CN" altLang="zh-CN" dirty="0"/>
              <a:t>来表示，同一时点上的现金流入以及现金流出的代数和称为现金流量，常用</a:t>
            </a:r>
            <a:r>
              <a:rPr lang="en-US" altLang="zh-CN" dirty="0"/>
              <a:t>CI-CO</a:t>
            </a:r>
            <a:r>
              <a:rPr lang="zh-CN" altLang="zh-CN" dirty="0"/>
              <a:t>来表示。</a:t>
            </a:r>
            <a:endParaRPr lang="zh-CN" altLang="en-US" dirty="0"/>
          </a:p>
        </p:txBody>
      </p:sp>
      <p:sp>
        <p:nvSpPr>
          <p:cNvPr id="13" name="灯片编号占位符 12">
            <a:extLst>
              <a:ext uri="{FF2B5EF4-FFF2-40B4-BE49-F238E27FC236}">
                <a16:creationId xmlns:a16="http://schemas.microsoft.com/office/drawing/2014/main" id="{D5E6D706-2A3C-4BF4-BD55-A9CE04D0F6D4}"/>
              </a:ext>
            </a:extLst>
          </p:cNvPr>
          <p:cNvSpPr>
            <a:spLocks noGrp="1"/>
          </p:cNvSpPr>
          <p:nvPr>
            <p:ph type="sldNum" sz="quarter" idx="12"/>
          </p:nvPr>
        </p:nvSpPr>
        <p:spPr/>
        <p:txBody>
          <a:bodyPr/>
          <a:lstStyle/>
          <a:p>
            <a:fld id="{B6F15528-21DE-4FAA-801E-634DDDAF4B2B}" type="slidenum">
              <a:rPr lang="en-US" smtClean="0"/>
              <a:t>323</a:t>
            </a:fld>
            <a:endParaRPr lang="en-US" dirty="0"/>
          </a:p>
        </p:txBody>
      </p:sp>
      <p:sp>
        <p:nvSpPr>
          <p:cNvPr id="14" name="灯片编号占位符 8">
            <a:extLst>
              <a:ext uri="{FF2B5EF4-FFF2-40B4-BE49-F238E27FC236}">
                <a16:creationId xmlns:a16="http://schemas.microsoft.com/office/drawing/2014/main" id="{5C7ED371-2068-4F23-9B95-677AAB661C75}"/>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323</a:t>
            </a:fld>
            <a:endParaRPr kumimoji="0" lang="en-US" altLang="zh-CN" sz="1800" dirty="0">
              <a:latin typeface="Times New Roman" panose="02020603050405020304" pitchFamily="18" charset="0"/>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1973789"/>
            <a:ext cx="12192000" cy="3284805"/>
          </a:xfrm>
          <a:prstGeom prst="rect">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6" name="矩形 5"/>
          <p:cNvSpPr/>
          <p:nvPr/>
        </p:nvSpPr>
        <p:spPr>
          <a:xfrm>
            <a:off x="0" y="5868194"/>
            <a:ext cx="12195175" cy="989805"/>
          </a:xfrm>
          <a:prstGeom prst="rect">
            <a:avLst/>
          </a:prstGeom>
          <a:solidFill>
            <a:srgbClr val="DDDDDD">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sp>
        <p:nvSpPr>
          <p:cNvPr id="2" name="标题 1"/>
          <p:cNvSpPr>
            <a:spLocks noGrp="1"/>
          </p:cNvSpPr>
          <p:nvPr>
            <p:ph type="title"/>
          </p:nvPr>
        </p:nvSpPr>
        <p:spPr>
          <a:xfrm>
            <a:off x="774700" y="333375"/>
            <a:ext cx="5334000" cy="429419"/>
          </a:xfrm>
        </p:spPr>
        <p:txBody>
          <a:bodyPr/>
          <a:lstStyle/>
          <a:p>
            <a:r>
              <a:rPr lang="en-US" altLang="zh-CN" dirty="0"/>
              <a:t>4.2 </a:t>
            </a:r>
            <a:r>
              <a:rPr lang="zh-CN" altLang="zh-CN" dirty="0"/>
              <a:t>软件项目现金流量</a:t>
            </a:r>
            <a:endParaRPr lang="zh-CN" altLang="en-US" dirty="0"/>
          </a:p>
        </p:txBody>
      </p:sp>
      <p:sp>
        <p:nvSpPr>
          <p:cNvPr id="3" name="内容占位符 2"/>
          <p:cNvSpPr>
            <a:spLocks noGrp="1"/>
          </p:cNvSpPr>
          <p:nvPr>
            <p:ph idx="1"/>
          </p:nvPr>
        </p:nvSpPr>
        <p:spPr>
          <a:xfrm>
            <a:off x="609918" y="2210594"/>
            <a:ext cx="10978515" cy="3962400"/>
          </a:xfrm>
        </p:spPr>
        <p:txBody>
          <a:bodyPr>
            <a:normAutofit/>
          </a:bodyPr>
          <a:lstStyle/>
          <a:p>
            <a:r>
              <a:rPr lang="zh-CN" altLang="zh-CN" sz="2400" dirty="0">
                <a:solidFill>
                  <a:schemeClr val="bg1"/>
                </a:solidFill>
              </a:rPr>
              <a:t>现金流入一般由营业收入、补贴收入、回收固定资产余值以及回收流动资金构成。</a:t>
            </a:r>
          </a:p>
          <a:p>
            <a:r>
              <a:rPr lang="zh-CN" altLang="zh-CN" sz="2400" dirty="0">
                <a:solidFill>
                  <a:schemeClr val="bg1"/>
                </a:solidFill>
              </a:rPr>
              <a:t>营业收入是指软件项目建设成功后对外提供商业活动所取得的收入，是软件工程经济分析中现金流入的一个主要项目。它反映了软件工程项目的真实收益</a:t>
            </a:r>
            <a:endParaRPr lang="zh-CN" altLang="en-US" sz="2400" dirty="0">
              <a:solidFill>
                <a:schemeClr val="bg1"/>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8375" y="4406048"/>
            <a:ext cx="5638800" cy="54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917575" y="1296194"/>
            <a:ext cx="2438400" cy="461665"/>
          </a:xfrm>
          <a:prstGeom prst="rect">
            <a:avLst/>
          </a:prstGeom>
          <a:noFill/>
        </p:spPr>
        <p:txBody>
          <a:bodyPr wrap="square" rtlCol="0">
            <a:spAutoFit/>
          </a:bodyPr>
          <a:lstStyle/>
          <a:p>
            <a:r>
              <a:rPr lang="zh-CN" altLang="en-US" dirty="0"/>
              <a:t>（</a:t>
            </a:r>
            <a:r>
              <a:rPr lang="en-US" altLang="zh-CN" dirty="0"/>
              <a:t>1</a:t>
            </a:r>
            <a:r>
              <a:rPr lang="zh-CN" altLang="en-US" dirty="0"/>
              <a:t>）现金流入</a:t>
            </a:r>
          </a:p>
        </p:txBody>
      </p:sp>
      <p:sp>
        <p:nvSpPr>
          <p:cNvPr id="8" name="灯片编号占位符 7">
            <a:extLst>
              <a:ext uri="{FF2B5EF4-FFF2-40B4-BE49-F238E27FC236}">
                <a16:creationId xmlns:a16="http://schemas.microsoft.com/office/drawing/2014/main" id="{A95ABA5E-F7AD-4B2D-B98D-69D680BAAD31}"/>
              </a:ext>
            </a:extLst>
          </p:cNvPr>
          <p:cNvSpPr>
            <a:spLocks noGrp="1"/>
          </p:cNvSpPr>
          <p:nvPr>
            <p:ph type="sldNum" sz="quarter" idx="12"/>
          </p:nvPr>
        </p:nvSpPr>
        <p:spPr/>
        <p:txBody>
          <a:bodyPr/>
          <a:lstStyle/>
          <a:p>
            <a:fld id="{B6F15528-21DE-4FAA-801E-634DDDAF4B2B}" type="slidenum">
              <a:rPr lang="en-US" smtClean="0"/>
              <a:t>324</a:t>
            </a:fld>
            <a:endParaRPr lang="en-US" dirty="0"/>
          </a:p>
        </p:txBody>
      </p:sp>
      <p:sp>
        <p:nvSpPr>
          <p:cNvPr id="9" name="灯片编号占位符 8">
            <a:extLst>
              <a:ext uri="{FF2B5EF4-FFF2-40B4-BE49-F238E27FC236}">
                <a16:creationId xmlns:a16="http://schemas.microsoft.com/office/drawing/2014/main" id="{6EFA9ED7-85DD-4C7F-A44D-628F9CCFE9BF}"/>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324</a:t>
            </a:fld>
            <a:endParaRPr kumimoji="0" lang="en-US" altLang="zh-CN" sz="1800" dirty="0">
              <a:latin typeface="Times New Roman" panose="02020603050405020304" pitchFamily="18" charset="0"/>
            </a:endParaRP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1973789"/>
            <a:ext cx="12192000" cy="3284805"/>
          </a:xfrm>
          <a:prstGeom prst="rect">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6" name="矩形 5"/>
          <p:cNvSpPr/>
          <p:nvPr/>
        </p:nvSpPr>
        <p:spPr>
          <a:xfrm>
            <a:off x="0" y="5868194"/>
            <a:ext cx="12195175" cy="989805"/>
          </a:xfrm>
          <a:prstGeom prst="rect">
            <a:avLst/>
          </a:prstGeom>
          <a:solidFill>
            <a:srgbClr val="DDDDDD">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sp>
        <p:nvSpPr>
          <p:cNvPr id="2" name="标题 1"/>
          <p:cNvSpPr>
            <a:spLocks noGrp="1"/>
          </p:cNvSpPr>
          <p:nvPr>
            <p:ph type="title"/>
          </p:nvPr>
        </p:nvSpPr>
        <p:spPr>
          <a:xfrm>
            <a:off x="774700" y="333375"/>
            <a:ext cx="5334000" cy="429419"/>
          </a:xfrm>
        </p:spPr>
        <p:txBody>
          <a:bodyPr/>
          <a:lstStyle/>
          <a:p>
            <a:r>
              <a:rPr lang="en-US" altLang="zh-CN" dirty="0"/>
              <a:t>4.2 </a:t>
            </a:r>
            <a:r>
              <a:rPr lang="zh-CN" altLang="zh-CN" dirty="0"/>
              <a:t>软件项目现金流量</a:t>
            </a:r>
            <a:endParaRPr lang="zh-CN" altLang="en-US" dirty="0"/>
          </a:p>
        </p:txBody>
      </p:sp>
      <p:sp>
        <p:nvSpPr>
          <p:cNvPr id="3" name="内容占位符 2"/>
          <p:cNvSpPr>
            <a:spLocks noGrp="1"/>
          </p:cNvSpPr>
          <p:nvPr>
            <p:ph idx="1"/>
          </p:nvPr>
        </p:nvSpPr>
        <p:spPr>
          <a:xfrm>
            <a:off x="609918" y="2362994"/>
            <a:ext cx="10978515" cy="3810000"/>
          </a:xfrm>
        </p:spPr>
        <p:txBody>
          <a:bodyPr>
            <a:normAutofit/>
          </a:bodyPr>
          <a:lstStyle/>
          <a:p>
            <a:r>
              <a:rPr lang="zh-CN" altLang="zh-CN" sz="2400" dirty="0">
                <a:solidFill>
                  <a:schemeClr val="bg1"/>
                </a:solidFill>
              </a:rPr>
              <a:t>补贴收入是指获得政府所提供的各种基金项目、支持项目的现金补贴。</a:t>
            </a:r>
          </a:p>
          <a:p>
            <a:r>
              <a:rPr lang="zh-CN" altLang="zh-CN" sz="2400" dirty="0">
                <a:solidFill>
                  <a:schemeClr val="bg1"/>
                </a:solidFill>
              </a:rPr>
              <a:t>回收固定资产余值通常是在软件项目计算期的最后一年进行计算的，其中固定资产余值回收额需按照项目使用的固定资产折旧的方式进行计算。</a:t>
            </a:r>
          </a:p>
          <a:p>
            <a:r>
              <a:rPr lang="zh-CN" altLang="zh-CN" sz="2400" dirty="0">
                <a:solidFill>
                  <a:schemeClr val="bg1"/>
                </a:solidFill>
              </a:rPr>
              <a:t>回收流动资金一般也是在软件项目计算期的最后一年进行计算的，其金额是指整个项目的全部流动资金。</a:t>
            </a:r>
            <a:endParaRPr lang="zh-CN" altLang="en-US" sz="2400" dirty="0">
              <a:solidFill>
                <a:schemeClr val="bg1"/>
              </a:solidFill>
            </a:endParaRPr>
          </a:p>
        </p:txBody>
      </p:sp>
      <p:sp>
        <p:nvSpPr>
          <p:cNvPr id="4" name="TextBox 3"/>
          <p:cNvSpPr txBox="1"/>
          <p:nvPr/>
        </p:nvSpPr>
        <p:spPr>
          <a:xfrm>
            <a:off x="917575" y="1296194"/>
            <a:ext cx="2438400" cy="461665"/>
          </a:xfrm>
          <a:prstGeom prst="rect">
            <a:avLst/>
          </a:prstGeom>
          <a:noFill/>
        </p:spPr>
        <p:txBody>
          <a:bodyPr wrap="square" rtlCol="0">
            <a:spAutoFit/>
          </a:bodyPr>
          <a:lstStyle/>
          <a:p>
            <a:r>
              <a:rPr lang="en-US" altLang="zh-CN" dirty="0"/>
              <a:t>1. </a:t>
            </a:r>
            <a:r>
              <a:rPr lang="zh-CN" altLang="en-US" dirty="0"/>
              <a:t>现金流入</a:t>
            </a:r>
          </a:p>
        </p:txBody>
      </p:sp>
      <p:sp>
        <p:nvSpPr>
          <p:cNvPr id="8" name="灯片编号占位符 7">
            <a:extLst>
              <a:ext uri="{FF2B5EF4-FFF2-40B4-BE49-F238E27FC236}">
                <a16:creationId xmlns:a16="http://schemas.microsoft.com/office/drawing/2014/main" id="{8E4E1E11-E8E1-4522-AD84-DEBB283962B5}"/>
              </a:ext>
            </a:extLst>
          </p:cNvPr>
          <p:cNvSpPr>
            <a:spLocks noGrp="1"/>
          </p:cNvSpPr>
          <p:nvPr>
            <p:ph type="sldNum" sz="quarter" idx="12"/>
          </p:nvPr>
        </p:nvSpPr>
        <p:spPr/>
        <p:txBody>
          <a:bodyPr/>
          <a:lstStyle/>
          <a:p>
            <a:fld id="{B6F15528-21DE-4FAA-801E-634DDDAF4B2B}" type="slidenum">
              <a:rPr lang="en-US" smtClean="0"/>
              <a:t>325</a:t>
            </a:fld>
            <a:endParaRPr lang="en-US" dirty="0"/>
          </a:p>
        </p:txBody>
      </p:sp>
      <p:sp>
        <p:nvSpPr>
          <p:cNvPr id="9" name="灯片编号占位符 8">
            <a:extLst>
              <a:ext uri="{FF2B5EF4-FFF2-40B4-BE49-F238E27FC236}">
                <a16:creationId xmlns:a16="http://schemas.microsoft.com/office/drawing/2014/main" id="{4259CFF5-082A-48F5-8845-C832C814B4CE}"/>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325</a:t>
            </a:fld>
            <a:endParaRPr kumimoji="0" lang="en-US" altLang="zh-CN" sz="1800" dirty="0">
              <a:latin typeface="Times New Roman" panose="02020603050405020304" pitchFamily="18" charset="0"/>
            </a:endParaRP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4700" y="333375"/>
            <a:ext cx="5334000" cy="429419"/>
          </a:xfrm>
        </p:spPr>
        <p:txBody>
          <a:bodyPr/>
          <a:lstStyle/>
          <a:p>
            <a:r>
              <a:rPr lang="en-US" altLang="zh-CN" dirty="0"/>
              <a:t>4.2 </a:t>
            </a:r>
            <a:r>
              <a:rPr lang="zh-CN" altLang="zh-CN" dirty="0"/>
              <a:t>软件项目现金流量</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sz="2400" dirty="0"/>
              <a:t>2. </a:t>
            </a:r>
            <a:r>
              <a:rPr lang="zh-CN" altLang="en-US" sz="2400" dirty="0"/>
              <a:t>现金流出</a:t>
            </a:r>
          </a:p>
        </p:txBody>
      </p:sp>
      <p:sp>
        <p:nvSpPr>
          <p:cNvPr id="4" name="矩形 3"/>
          <p:cNvSpPr/>
          <p:nvPr/>
        </p:nvSpPr>
        <p:spPr>
          <a:xfrm>
            <a:off x="1" y="1768910"/>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5" name="矩形 4"/>
          <p:cNvSpPr/>
          <p:nvPr/>
        </p:nvSpPr>
        <p:spPr>
          <a:xfrm>
            <a:off x="0" y="2319861"/>
            <a:ext cx="12191999" cy="2938733"/>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dirty="0"/>
              <a:t>        </a:t>
            </a:r>
            <a:r>
              <a:rPr lang="zh-CN" altLang="zh-CN" dirty="0"/>
              <a:t>软件项目建设投资，指软件</a:t>
            </a:r>
            <a:r>
              <a:rPr lang="zh-CN" altLang="en-US" dirty="0"/>
              <a:t>工程</a:t>
            </a:r>
            <a:r>
              <a:rPr lang="zh-CN" altLang="zh-CN" dirty="0"/>
              <a:t>项目</a:t>
            </a:r>
            <a:r>
              <a:rPr lang="zh-CN" altLang="en-US" dirty="0"/>
              <a:t>，</a:t>
            </a:r>
            <a:r>
              <a:rPr lang="zh-CN" altLang="zh-CN" dirty="0"/>
              <a:t>建设与投入运营所需要的全部投资，主要包括固定资产投资、预备费、软件</a:t>
            </a:r>
            <a:r>
              <a:rPr lang="zh-CN" altLang="en-US" dirty="0"/>
              <a:t>工程</a:t>
            </a:r>
            <a:r>
              <a:rPr lang="zh-CN" altLang="zh-CN" dirty="0"/>
              <a:t>项目建设期利息以及固定资产投资方向调节税等内容。</a:t>
            </a:r>
          </a:p>
          <a:p>
            <a:pPr>
              <a:lnSpc>
                <a:spcPct val="150000"/>
              </a:lnSpc>
            </a:pPr>
            <a:r>
              <a:rPr lang="en-US" altLang="zh-CN" dirty="0"/>
              <a:t>        </a:t>
            </a:r>
            <a:r>
              <a:rPr lang="zh-CN" altLang="zh-CN" dirty="0"/>
              <a:t>流动资金</a:t>
            </a:r>
            <a:r>
              <a:rPr lang="zh-CN" altLang="en-US" dirty="0"/>
              <a:t>，</a:t>
            </a:r>
            <a:r>
              <a:rPr lang="zh-CN" altLang="zh-CN" dirty="0"/>
              <a:t>指软件</a:t>
            </a:r>
            <a:r>
              <a:rPr lang="zh-CN" altLang="en-US" dirty="0"/>
              <a:t>工程</a:t>
            </a:r>
            <a:r>
              <a:rPr lang="zh-CN" altLang="zh-CN" dirty="0"/>
              <a:t>项目建成投产后购买原材料、支付工资等所需的现金。流动资金通常在投产前进行筹措。</a:t>
            </a:r>
            <a:endParaRPr lang="zh-CN" altLang="en-US" dirty="0"/>
          </a:p>
        </p:txBody>
      </p:sp>
      <p:sp>
        <p:nvSpPr>
          <p:cNvPr id="6"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7"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8"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9" name="矩形 8"/>
          <p:cNvSpPr/>
          <p:nvPr/>
        </p:nvSpPr>
        <p:spPr>
          <a:xfrm>
            <a:off x="1" y="6515579"/>
            <a:ext cx="8920154" cy="344009"/>
          </a:xfrm>
          <a:prstGeom prst="rect">
            <a:avLst/>
          </a:prstGeom>
          <a:solidFill>
            <a:srgbClr val="4C3D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灯片编号占位符 10">
            <a:extLst>
              <a:ext uri="{FF2B5EF4-FFF2-40B4-BE49-F238E27FC236}">
                <a16:creationId xmlns:a16="http://schemas.microsoft.com/office/drawing/2014/main" id="{E9006A5F-23EF-4D19-9F14-14E293996AC2}"/>
              </a:ext>
            </a:extLst>
          </p:cNvPr>
          <p:cNvSpPr>
            <a:spLocks noGrp="1"/>
          </p:cNvSpPr>
          <p:nvPr>
            <p:ph type="sldNum" sz="quarter" idx="12"/>
          </p:nvPr>
        </p:nvSpPr>
        <p:spPr/>
        <p:txBody>
          <a:bodyPr/>
          <a:lstStyle/>
          <a:p>
            <a:fld id="{B6F15528-21DE-4FAA-801E-634DDDAF4B2B}" type="slidenum">
              <a:rPr lang="en-US" smtClean="0"/>
              <a:t>326</a:t>
            </a:fld>
            <a:endParaRPr lang="en-US" dirty="0"/>
          </a:p>
        </p:txBody>
      </p:sp>
      <p:sp>
        <p:nvSpPr>
          <p:cNvPr id="12" name="灯片编号占位符 8">
            <a:extLst>
              <a:ext uri="{FF2B5EF4-FFF2-40B4-BE49-F238E27FC236}">
                <a16:creationId xmlns:a16="http://schemas.microsoft.com/office/drawing/2014/main" id="{50C691DC-4FC5-4464-971B-91360DAB0118}"/>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326</a:t>
            </a:fld>
            <a:endParaRPr kumimoji="0" lang="en-US" altLang="zh-CN" sz="1800" dirty="0">
              <a:latin typeface="Times New Roman" panose="02020603050405020304" pitchFamily="18" charset="0"/>
            </a:endParaRP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4700" y="333375"/>
            <a:ext cx="5334000" cy="429419"/>
          </a:xfrm>
        </p:spPr>
        <p:txBody>
          <a:bodyPr/>
          <a:lstStyle/>
          <a:p>
            <a:r>
              <a:rPr lang="en-US" altLang="zh-CN" dirty="0"/>
              <a:t>4.2 </a:t>
            </a:r>
            <a:r>
              <a:rPr lang="zh-CN" altLang="zh-CN" dirty="0"/>
              <a:t>软件项目现金流量</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sz="2400" dirty="0"/>
              <a:t>2. </a:t>
            </a:r>
            <a:r>
              <a:rPr lang="zh-CN" altLang="en-US" sz="2400" dirty="0"/>
              <a:t>现金流出</a:t>
            </a:r>
          </a:p>
        </p:txBody>
      </p:sp>
      <p:sp>
        <p:nvSpPr>
          <p:cNvPr id="4" name="矩形 3"/>
          <p:cNvSpPr/>
          <p:nvPr/>
        </p:nvSpPr>
        <p:spPr>
          <a:xfrm>
            <a:off x="1" y="1768910"/>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mc:AlternateContent xmlns:mc="http://schemas.openxmlformats.org/markup-compatibility/2006" xmlns:a14="http://schemas.microsoft.com/office/drawing/2010/main">
        <mc:Choice Requires="a14">
          <p:sp>
            <p:nvSpPr>
              <p:cNvPr id="5" name="矩形 4"/>
              <p:cNvSpPr/>
              <p:nvPr/>
            </p:nvSpPr>
            <p:spPr>
              <a:xfrm>
                <a:off x="0" y="2319861"/>
                <a:ext cx="12191999" cy="29387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en-US" altLang="zh-CN" dirty="0"/>
                  <a:t>        </a:t>
                </a:r>
                <a:r>
                  <a:rPr lang="zh-CN" altLang="zh-CN" dirty="0"/>
                  <a:t>经营成本，是指软件</a:t>
                </a:r>
                <a:r>
                  <a:rPr lang="zh-CN" altLang="en-US" dirty="0"/>
                  <a:t>工程</a:t>
                </a:r>
                <a:r>
                  <a:rPr lang="zh-CN" altLang="zh-CN" dirty="0"/>
                  <a:t>项目在生产经营期的实际支出，是软件</a:t>
                </a:r>
                <a:r>
                  <a:rPr lang="zh-CN" altLang="en-US" dirty="0"/>
                  <a:t>工程</a:t>
                </a:r>
                <a:r>
                  <a:rPr lang="zh-CN" altLang="zh-CN" dirty="0"/>
                  <a:t>项目现金流量表中运营期间现金流出的主体部分，计算公式详见公式</a:t>
                </a:r>
                <a:r>
                  <a:rPr lang="en-US" altLang="zh-CN" dirty="0"/>
                  <a:t>4.9</a:t>
                </a:r>
                <a:r>
                  <a:rPr lang="zh-CN" altLang="zh-CN" dirty="0"/>
                  <a:t>所示。</a:t>
                </a:r>
              </a:p>
              <a:p>
                <a:pPr>
                  <a:lnSpc>
                    <a:spcPct val="200000"/>
                  </a:lnSpc>
                </a:pPr>
                <a14:m>
                  <m:oMath xmlns:m="http://schemas.openxmlformats.org/officeDocument/2006/math">
                    <m:r>
                      <a:rPr lang="en-US" altLang="zh-CN" b="0" i="0" smtClean="0">
                        <a:latin typeface="Cambria Math" panose="02040503050406030204"/>
                      </a:rPr>
                      <m:t>          </m:t>
                    </m:r>
                    <m:r>
                      <a:rPr lang="zh-CN" altLang="zh-CN">
                        <a:latin typeface="Cambria Math" panose="02040503050406030204"/>
                      </a:rPr>
                      <m:t>经营成本</m:t>
                    </m:r>
                    <m:r>
                      <a:rPr lang="en-US" altLang="zh-CN">
                        <a:latin typeface="Cambria Math" panose="02040503050406030204"/>
                      </a:rPr>
                      <m:t>=</m:t>
                    </m:r>
                    <m:r>
                      <a:rPr lang="zh-CN" altLang="zh-CN">
                        <a:latin typeface="Cambria Math" panose="02040503050406030204"/>
                      </a:rPr>
                      <m:t>总成本费用</m:t>
                    </m:r>
                    <m:r>
                      <a:rPr lang="zh-CN" altLang="en-US" i="1">
                        <a:latin typeface="Cambria Math" panose="02040503050406030204"/>
                      </a:rPr>
                      <m:t>−</m:t>
                    </m:r>
                    <m:r>
                      <a:rPr lang="zh-CN" altLang="zh-CN">
                        <a:latin typeface="Cambria Math" panose="02040503050406030204"/>
                      </a:rPr>
                      <m:t>折旧费</m:t>
                    </m:r>
                    <m:r>
                      <a:rPr lang="zh-CN" altLang="en-US" i="1">
                        <a:latin typeface="Cambria Math" panose="02040503050406030204"/>
                      </a:rPr>
                      <m:t>−</m:t>
                    </m:r>
                    <m:r>
                      <a:rPr lang="zh-CN" altLang="zh-CN">
                        <a:latin typeface="Cambria Math" panose="02040503050406030204"/>
                      </a:rPr>
                      <m:t>摊销费</m:t>
                    </m:r>
                    <m:r>
                      <a:rPr lang="zh-CN" altLang="en-US" i="1">
                        <a:latin typeface="Cambria Math" panose="02040503050406030204"/>
                      </a:rPr>
                      <m:t>−</m:t>
                    </m:r>
                    <m:r>
                      <a:rPr lang="zh-CN" altLang="zh-CN">
                        <a:latin typeface="Cambria Math" panose="02040503050406030204"/>
                      </a:rPr>
                      <m:t>财务费用（利息支出）</m:t>
                    </m:r>
                  </m:oMath>
                </a14:m>
                <a:r>
                  <a:rPr lang="en-US" altLang="zh-CN" dirty="0"/>
                  <a:t>	(4. 9)</a:t>
                </a:r>
                <a:endParaRPr lang="zh-CN" altLang="zh-CN" dirty="0"/>
              </a:p>
            </p:txBody>
          </p:sp>
        </mc:Choice>
        <mc:Fallback xmlns="">
          <p:sp>
            <p:nvSpPr>
              <p:cNvPr id="5" name="矩形 4"/>
              <p:cNvSpPr>
                <a:spLocks noRot="1" noChangeAspect="1" noMove="1" noResize="1" noEditPoints="1" noAdjustHandles="1" noChangeArrowheads="1" noChangeShapeType="1" noTextEdit="1"/>
              </p:cNvSpPr>
              <p:nvPr/>
            </p:nvSpPr>
            <p:spPr>
              <a:xfrm>
                <a:off x="0" y="2319861"/>
                <a:ext cx="12191999" cy="2938733"/>
              </a:xfrm>
              <a:prstGeom prst="rect">
                <a:avLst/>
              </a:prstGeom>
              <a:blipFill rotWithShape="1">
                <a:blip r:embed="rId2"/>
                <a:stretch>
                  <a:fillRect t="-7" r="5" b="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6"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7"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8"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9" name="矩形 8"/>
          <p:cNvSpPr/>
          <p:nvPr/>
        </p:nvSpPr>
        <p:spPr>
          <a:xfrm>
            <a:off x="1" y="6515579"/>
            <a:ext cx="8920154" cy="344009"/>
          </a:xfrm>
          <a:prstGeom prst="rect">
            <a:avLst/>
          </a:prstGeom>
          <a:solidFill>
            <a:srgbClr val="4C3D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灯片编号占位符 10">
            <a:extLst>
              <a:ext uri="{FF2B5EF4-FFF2-40B4-BE49-F238E27FC236}">
                <a16:creationId xmlns:a16="http://schemas.microsoft.com/office/drawing/2014/main" id="{D29203DC-12CB-468C-8FA3-4D75D3A82800}"/>
              </a:ext>
            </a:extLst>
          </p:cNvPr>
          <p:cNvSpPr>
            <a:spLocks noGrp="1"/>
          </p:cNvSpPr>
          <p:nvPr>
            <p:ph type="sldNum" sz="quarter" idx="12"/>
          </p:nvPr>
        </p:nvSpPr>
        <p:spPr/>
        <p:txBody>
          <a:bodyPr/>
          <a:lstStyle/>
          <a:p>
            <a:fld id="{B6F15528-21DE-4FAA-801E-634DDDAF4B2B}" type="slidenum">
              <a:rPr lang="en-US" smtClean="0"/>
              <a:t>327</a:t>
            </a:fld>
            <a:endParaRPr lang="en-US" dirty="0"/>
          </a:p>
        </p:txBody>
      </p:sp>
      <p:sp>
        <p:nvSpPr>
          <p:cNvPr id="12" name="灯片编号占位符 8">
            <a:extLst>
              <a:ext uri="{FF2B5EF4-FFF2-40B4-BE49-F238E27FC236}">
                <a16:creationId xmlns:a16="http://schemas.microsoft.com/office/drawing/2014/main" id="{70818D5D-B7E7-4AF5-8697-984960C0BA8A}"/>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327</a:t>
            </a:fld>
            <a:endParaRPr kumimoji="0" lang="en-US" altLang="zh-CN" sz="1800" dirty="0">
              <a:latin typeface="Times New Roman" panose="02020603050405020304" pitchFamily="18" charset="0"/>
            </a:endParaRP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4700" y="333375"/>
            <a:ext cx="5334000" cy="429419"/>
          </a:xfrm>
        </p:spPr>
        <p:txBody>
          <a:bodyPr/>
          <a:lstStyle/>
          <a:p>
            <a:r>
              <a:rPr lang="en-US" altLang="zh-CN" dirty="0"/>
              <a:t>4.2 </a:t>
            </a:r>
            <a:r>
              <a:rPr lang="zh-CN" altLang="zh-CN" dirty="0"/>
              <a:t>软件项目现金流量</a:t>
            </a:r>
            <a:endParaRPr lang="zh-CN" altLang="en-US" dirty="0"/>
          </a:p>
        </p:txBody>
      </p:sp>
      <p:sp>
        <p:nvSpPr>
          <p:cNvPr id="3" name="内容占位符 2"/>
          <p:cNvSpPr>
            <a:spLocks noGrp="1"/>
          </p:cNvSpPr>
          <p:nvPr>
            <p:ph idx="1"/>
          </p:nvPr>
        </p:nvSpPr>
        <p:spPr>
          <a:xfrm>
            <a:off x="859984" y="1296194"/>
            <a:ext cx="10439400" cy="914400"/>
          </a:xfrm>
        </p:spPr>
        <p:txBody>
          <a:bodyPr>
            <a:noAutofit/>
          </a:bodyPr>
          <a:lstStyle/>
          <a:p>
            <a:pPr marL="0" indent="0">
              <a:buNone/>
            </a:pPr>
            <a:r>
              <a:rPr lang="zh-CN" altLang="zh-CN" sz="2800" dirty="0"/>
              <a:t>计算经营成本需要从总成本费用中剔除折旧费、摊销费以及财务费用的主要原因有：</a:t>
            </a:r>
            <a:endParaRPr lang="zh-CN" altLang="en-US" sz="2800" dirty="0"/>
          </a:p>
        </p:txBody>
      </p:sp>
      <p:sp>
        <p:nvSpPr>
          <p:cNvPr id="4" name="Freeform 5"/>
          <p:cNvSpPr/>
          <p:nvPr/>
        </p:nvSpPr>
        <p:spPr bwMode="auto">
          <a:xfrm>
            <a:off x="5007639" y="2775749"/>
            <a:ext cx="827880" cy="1660832"/>
          </a:xfrm>
          <a:custGeom>
            <a:avLst/>
            <a:gdLst>
              <a:gd name="T0" fmla="*/ 637 w 637"/>
              <a:gd name="T1" fmla="*/ 601 h 2092"/>
              <a:gd name="T2" fmla="*/ 637 w 637"/>
              <a:gd name="T3" fmla="*/ 2092 h 2092"/>
              <a:gd name="T4" fmla="*/ 0 w 637"/>
              <a:gd name="T5" fmla="*/ 2092 h 2092"/>
              <a:gd name="T6" fmla="*/ 0 w 637"/>
              <a:gd name="T7" fmla="*/ 601 h 2092"/>
              <a:gd name="T8" fmla="*/ 622 w 637"/>
              <a:gd name="T9" fmla="*/ 0 h 2092"/>
              <a:gd name="T10" fmla="*/ 637 w 637"/>
              <a:gd name="T11" fmla="*/ 601 h 2092"/>
              <a:gd name="connsiteX0" fmla="*/ 10000 w 10165"/>
              <a:gd name="connsiteY0" fmla="*/ 2823 h 9950"/>
              <a:gd name="connsiteX1" fmla="*/ 10000 w 10165"/>
              <a:gd name="connsiteY1" fmla="*/ 9950 h 9950"/>
              <a:gd name="connsiteX2" fmla="*/ 0 w 10165"/>
              <a:gd name="connsiteY2" fmla="*/ 9950 h 9950"/>
              <a:gd name="connsiteX3" fmla="*/ 0 w 10165"/>
              <a:gd name="connsiteY3" fmla="*/ 2823 h 9950"/>
              <a:gd name="connsiteX4" fmla="*/ 10165 w 10165"/>
              <a:gd name="connsiteY4" fmla="*/ 0 h 9950"/>
              <a:gd name="connsiteX5" fmla="*/ 10000 w 10165"/>
              <a:gd name="connsiteY5" fmla="*/ 2823 h 9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65" h="9950">
                <a:moveTo>
                  <a:pt x="10000" y="2823"/>
                </a:moveTo>
                <a:lnTo>
                  <a:pt x="10000" y="9950"/>
                </a:lnTo>
                <a:lnTo>
                  <a:pt x="0" y="9950"/>
                </a:lnTo>
                <a:lnTo>
                  <a:pt x="0" y="2823"/>
                </a:lnTo>
                <a:lnTo>
                  <a:pt x="10165" y="0"/>
                </a:lnTo>
                <a:lnTo>
                  <a:pt x="10000" y="2823"/>
                </a:lnTo>
                <a:close/>
              </a:path>
            </a:pathLst>
          </a:custGeom>
          <a:solidFill>
            <a:srgbClr val="1A8ABC"/>
          </a:solidFill>
          <a:ln>
            <a:noFill/>
          </a:ln>
        </p:spPr>
        <p:txBody>
          <a:bodyPr vert="horz" wrap="square" lIns="91440" tIns="45720" rIns="91440" bIns="45720" numCol="1" anchor="ctr" anchorCtr="0" compatLnSpc="1"/>
          <a:lstStyle/>
          <a:p>
            <a:pPr algn="ctr"/>
            <a:endParaRPr lang="zh-CN" altLang="en-US" sz="3200" dirty="0"/>
          </a:p>
        </p:txBody>
      </p:sp>
      <p:sp>
        <p:nvSpPr>
          <p:cNvPr id="5" name="Freeform 6"/>
          <p:cNvSpPr/>
          <p:nvPr/>
        </p:nvSpPr>
        <p:spPr bwMode="auto">
          <a:xfrm>
            <a:off x="5672463" y="2635373"/>
            <a:ext cx="814442" cy="1863322"/>
          </a:xfrm>
          <a:custGeom>
            <a:avLst/>
            <a:gdLst>
              <a:gd name="T0" fmla="*/ 0 w 637"/>
              <a:gd name="T1" fmla="*/ 601 h 2092"/>
              <a:gd name="T2" fmla="*/ 0 w 637"/>
              <a:gd name="T3" fmla="*/ 2092 h 2092"/>
              <a:gd name="T4" fmla="*/ 637 w 637"/>
              <a:gd name="T5" fmla="*/ 2092 h 2092"/>
              <a:gd name="T6" fmla="*/ 637 w 637"/>
              <a:gd name="T7" fmla="*/ 601 h 2092"/>
              <a:gd name="T8" fmla="*/ 15 w 637"/>
              <a:gd name="T9" fmla="*/ 0 h 2092"/>
              <a:gd name="T10" fmla="*/ 0 w 637"/>
              <a:gd name="T11" fmla="*/ 601 h 2092"/>
            </a:gdLst>
            <a:ahLst/>
            <a:cxnLst>
              <a:cxn ang="0">
                <a:pos x="T0" y="T1"/>
              </a:cxn>
              <a:cxn ang="0">
                <a:pos x="T2" y="T3"/>
              </a:cxn>
              <a:cxn ang="0">
                <a:pos x="T4" y="T5"/>
              </a:cxn>
              <a:cxn ang="0">
                <a:pos x="T6" y="T7"/>
              </a:cxn>
              <a:cxn ang="0">
                <a:pos x="T8" y="T9"/>
              </a:cxn>
              <a:cxn ang="0">
                <a:pos x="T10" y="T11"/>
              </a:cxn>
            </a:cxnLst>
            <a:rect l="0" t="0" r="r" b="b"/>
            <a:pathLst>
              <a:path w="637" h="2092">
                <a:moveTo>
                  <a:pt x="0" y="601"/>
                </a:moveTo>
                <a:lnTo>
                  <a:pt x="0" y="2092"/>
                </a:lnTo>
                <a:lnTo>
                  <a:pt x="637" y="2092"/>
                </a:lnTo>
                <a:lnTo>
                  <a:pt x="637" y="601"/>
                </a:lnTo>
                <a:lnTo>
                  <a:pt x="15" y="0"/>
                </a:lnTo>
                <a:lnTo>
                  <a:pt x="0" y="601"/>
                </a:lnTo>
                <a:close/>
              </a:path>
            </a:pathLst>
          </a:custGeom>
          <a:solidFill>
            <a:srgbClr val="EBAC07"/>
          </a:solidFill>
          <a:ln>
            <a:noFill/>
          </a:ln>
        </p:spPr>
        <p:txBody>
          <a:bodyPr vert="horz" wrap="square" lIns="91440" tIns="45720" rIns="91440" bIns="45720" numCol="1" anchor="ctr" anchorCtr="0" compatLnSpc="1"/>
          <a:lstStyle/>
          <a:p>
            <a:pPr algn="ctr"/>
            <a:endParaRPr lang="zh-CN" altLang="en-US" sz="3200" dirty="0"/>
          </a:p>
        </p:txBody>
      </p:sp>
      <p:sp>
        <p:nvSpPr>
          <p:cNvPr id="6" name="Freeform 7"/>
          <p:cNvSpPr/>
          <p:nvPr/>
        </p:nvSpPr>
        <p:spPr bwMode="auto">
          <a:xfrm>
            <a:off x="4352883" y="4371517"/>
            <a:ext cx="1462671" cy="996706"/>
          </a:xfrm>
          <a:custGeom>
            <a:avLst/>
            <a:gdLst>
              <a:gd name="T0" fmla="*/ 0 w 1144"/>
              <a:gd name="T1" fmla="*/ 736 h 736"/>
              <a:gd name="T2" fmla="*/ 512 w 1144"/>
              <a:gd name="T3" fmla="*/ 0 h 736"/>
              <a:gd name="T4" fmla="*/ 1144 w 1144"/>
              <a:gd name="T5" fmla="*/ 0 h 736"/>
              <a:gd name="T6" fmla="*/ 1144 w 1144"/>
              <a:gd name="T7" fmla="*/ 736 h 736"/>
              <a:gd name="T8" fmla="*/ 10 w 1144"/>
              <a:gd name="T9" fmla="*/ 731 h 736"/>
              <a:gd name="T10" fmla="*/ 0 w 1144"/>
              <a:gd name="T11" fmla="*/ 736 h 736"/>
            </a:gdLst>
            <a:ahLst/>
            <a:cxnLst>
              <a:cxn ang="0">
                <a:pos x="T0" y="T1"/>
              </a:cxn>
              <a:cxn ang="0">
                <a:pos x="T2" y="T3"/>
              </a:cxn>
              <a:cxn ang="0">
                <a:pos x="T4" y="T5"/>
              </a:cxn>
              <a:cxn ang="0">
                <a:pos x="T6" y="T7"/>
              </a:cxn>
              <a:cxn ang="0">
                <a:pos x="T8" y="T9"/>
              </a:cxn>
              <a:cxn ang="0">
                <a:pos x="T10" y="T11"/>
              </a:cxn>
            </a:cxnLst>
            <a:rect l="0" t="0" r="r" b="b"/>
            <a:pathLst>
              <a:path w="1144" h="736">
                <a:moveTo>
                  <a:pt x="0" y="736"/>
                </a:moveTo>
                <a:lnTo>
                  <a:pt x="512" y="0"/>
                </a:lnTo>
                <a:lnTo>
                  <a:pt x="1144" y="0"/>
                </a:lnTo>
                <a:lnTo>
                  <a:pt x="1144" y="736"/>
                </a:lnTo>
                <a:lnTo>
                  <a:pt x="10" y="731"/>
                </a:lnTo>
                <a:lnTo>
                  <a:pt x="0" y="736"/>
                </a:lnTo>
                <a:close/>
              </a:path>
            </a:pathLst>
          </a:custGeom>
          <a:solidFill>
            <a:schemeClr val="tx2">
              <a:lumMod val="75000"/>
            </a:schemeClr>
          </a:solidFill>
          <a:ln>
            <a:noFill/>
          </a:ln>
        </p:spPr>
        <p:txBody>
          <a:bodyPr vert="horz" wrap="square" lIns="91440" tIns="45720" rIns="91440" bIns="45720" numCol="1" anchor="t" anchorCtr="0" compatLnSpc="1"/>
          <a:lstStyle/>
          <a:p>
            <a:endParaRPr lang="zh-CN" altLang="en-US"/>
          </a:p>
        </p:txBody>
      </p:sp>
      <p:sp>
        <p:nvSpPr>
          <p:cNvPr id="7" name="Freeform 8"/>
          <p:cNvSpPr/>
          <p:nvPr/>
        </p:nvSpPr>
        <p:spPr bwMode="auto">
          <a:xfrm>
            <a:off x="5641975" y="4419275"/>
            <a:ext cx="1469065" cy="989935"/>
          </a:xfrm>
          <a:custGeom>
            <a:avLst/>
            <a:gdLst>
              <a:gd name="T0" fmla="*/ 1149 w 1149"/>
              <a:gd name="T1" fmla="*/ 731 h 731"/>
              <a:gd name="T2" fmla="*/ 637 w 1149"/>
              <a:gd name="T3" fmla="*/ 0 h 731"/>
              <a:gd name="T4" fmla="*/ 0 w 1149"/>
              <a:gd name="T5" fmla="*/ 0 h 731"/>
              <a:gd name="T6" fmla="*/ 0 w 1149"/>
              <a:gd name="T7" fmla="*/ 731 h 731"/>
              <a:gd name="T8" fmla="*/ 1134 w 1149"/>
              <a:gd name="T9" fmla="*/ 726 h 731"/>
              <a:gd name="T10" fmla="*/ 1149 w 1149"/>
              <a:gd name="T11" fmla="*/ 731 h 731"/>
            </a:gdLst>
            <a:ahLst/>
            <a:cxnLst>
              <a:cxn ang="0">
                <a:pos x="T0" y="T1"/>
              </a:cxn>
              <a:cxn ang="0">
                <a:pos x="T2" y="T3"/>
              </a:cxn>
              <a:cxn ang="0">
                <a:pos x="T4" y="T5"/>
              </a:cxn>
              <a:cxn ang="0">
                <a:pos x="T6" y="T7"/>
              </a:cxn>
              <a:cxn ang="0">
                <a:pos x="T8" y="T9"/>
              </a:cxn>
              <a:cxn ang="0">
                <a:pos x="T10" y="T11"/>
              </a:cxn>
            </a:cxnLst>
            <a:rect l="0" t="0" r="r" b="b"/>
            <a:pathLst>
              <a:path w="1149" h="731">
                <a:moveTo>
                  <a:pt x="1149" y="731"/>
                </a:moveTo>
                <a:lnTo>
                  <a:pt x="637" y="0"/>
                </a:lnTo>
                <a:lnTo>
                  <a:pt x="0" y="0"/>
                </a:lnTo>
                <a:lnTo>
                  <a:pt x="0" y="731"/>
                </a:lnTo>
                <a:lnTo>
                  <a:pt x="1134" y="726"/>
                </a:lnTo>
                <a:lnTo>
                  <a:pt x="1149" y="731"/>
                </a:lnTo>
                <a:close/>
              </a:path>
            </a:pathLst>
          </a:custGeom>
          <a:solidFill>
            <a:srgbClr val="BE8906"/>
          </a:solidFill>
          <a:ln>
            <a:noFill/>
          </a:ln>
        </p:spPr>
        <p:txBody>
          <a:bodyPr vert="horz" wrap="square" lIns="91440" tIns="45720" rIns="91440" bIns="45720" numCol="1" anchor="t" anchorCtr="0" compatLnSpc="1"/>
          <a:lstStyle/>
          <a:p>
            <a:endParaRPr lang="zh-CN" altLang="en-US"/>
          </a:p>
        </p:txBody>
      </p:sp>
      <p:sp>
        <p:nvSpPr>
          <p:cNvPr id="8" name="Rectangle 9"/>
          <p:cNvSpPr>
            <a:spLocks noChangeArrowheads="1"/>
          </p:cNvSpPr>
          <p:nvPr/>
        </p:nvSpPr>
        <p:spPr bwMode="auto">
          <a:xfrm>
            <a:off x="4359275" y="5368223"/>
            <a:ext cx="1456279" cy="1457141"/>
          </a:xfrm>
          <a:prstGeom prst="rect">
            <a:avLst/>
          </a:prstGeom>
          <a:solidFill>
            <a:srgbClr val="1A8ABC"/>
          </a:solidFill>
          <a:ln>
            <a:noFill/>
          </a:ln>
        </p:spPr>
        <p:txBody>
          <a:bodyPr vert="horz" wrap="square" lIns="91440" tIns="45720" rIns="91440" bIns="45720" numCol="1" anchor="t" anchorCtr="0" compatLnSpc="1"/>
          <a:lstStyle/>
          <a:p>
            <a:endParaRPr lang="zh-CN" altLang="en-US"/>
          </a:p>
        </p:txBody>
      </p:sp>
      <p:sp>
        <p:nvSpPr>
          <p:cNvPr id="9" name="Rectangle 10"/>
          <p:cNvSpPr>
            <a:spLocks noChangeArrowheads="1"/>
          </p:cNvSpPr>
          <p:nvPr/>
        </p:nvSpPr>
        <p:spPr bwMode="auto">
          <a:xfrm>
            <a:off x="5672463" y="5401653"/>
            <a:ext cx="1456279" cy="1457141"/>
          </a:xfrm>
          <a:prstGeom prst="rect">
            <a:avLst/>
          </a:prstGeom>
          <a:solidFill>
            <a:srgbClr val="EBAC07"/>
          </a:solidFill>
          <a:ln>
            <a:noFill/>
          </a:ln>
        </p:spPr>
        <p:txBody>
          <a:bodyPr vert="horz" wrap="square" lIns="91440" tIns="45720" rIns="91440" bIns="45720" numCol="1" anchor="t" anchorCtr="0" compatLnSpc="1"/>
          <a:lstStyle/>
          <a:p>
            <a:endParaRPr lang="zh-CN" altLang="en-US"/>
          </a:p>
        </p:txBody>
      </p:sp>
      <p:sp>
        <p:nvSpPr>
          <p:cNvPr id="10" name="矩形 9"/>
          <p:cNvSpPr/>
          <p:nvPr/>
        </p:nvSpPr>
        <p:spPr>
          <a:xfrm>
            <a:off x="2421785" y="3963194"/>
            <a:ext cx="1619989" cy="1200329"/>
          </a:xfrm>
          <a:prstGeom prst="rect">
            <a:avLst/>
          </a:prstGeom>
        </p:spPr>
        <p:txBody>
          <a:bodyPr wrap="square">
            <a:spAutoFit/>
          </a:bodyPr>
          <a:lstStyle/>
          <a:p>
            <a:r>
              <a:rPr lang="zh-CN" altLang="zh-CN" dirty="0"/>
              <a:t>①经营成本中不含利息支出</a:t>
            </a:r>
            <a:endParaRPr lang="zh-CN" altLang="en-US" dirty="0"/>
          </a:p>
        </p:txBody>
      </p:sp>
      <p:sp>
        <p:nvSpPr>
          <p:cNvPr id="11" name="矩形 10"/>
          <p:cNvSpPr/>
          <p:nvPr/>
        </p:nvSpPr>
        <p:spPr>
          <a:xfrm>
            <a:off x="7775619" y="3778528"/>
            <a:ext cx="2895599" cy="1938992"/>
          </a:xfrm>
          <a:prstGeom prst="rect">
            <a:avLst/>
          </a:prstGeom>
        </p:spPr>
        <p:txBody>
          <a:bodyPr wrap="square">
            <a:spAutoFit/>
          </a:bodyPr>
          <a:lstStyle/>
          <a:p>
            <a:r>
              <a:rPr lang="zh-CN" altLang="zh-CN" dirty="0"/>
              <a:t>②在软件项目投资现金流量表中，投资是按其发生的时间作为一次性支出被计入现金流出的</a:t>
            </a:r>
            <a:endParaRPr lang="zh-CN" altLang="en-US" dirty="0"/>
          </a:p>
        </p:txBody>
      </p:sp>
      <p:sp>
        <p:nvSpPr>
          <p:cNvPr id="13" name="灯片编号占位符 12">
            <a:extLst>
              <a:ext uri="{FF2B5EF4-FFF2-40B4-BE49-F238E27FC236}">
                <a16:creationId xmlns:a16="http://schemas.microsoft.com/office/drawing/2014/main" id="{56B3BF62-3A74-407E-8A53-34F03CBCA5EF}"/>
              </a:ext>
            </a:extLst>
          </p:cNvPr>
          <p:cNvSpPr>
            <a:spLocks noGrp="1"/>
          </p:cNvSpPr>
          <p:nvPr>
            <p:ph type="sldNum" sz="quarter" idx="12"/>
          </p:nvPr>
        </p:nvSpPr>
        <p:spPr/>
        <p:txBody>
          <a:bodyPr/>
          <a:lstStyle/>
          <a:p>
            <a:fld id="{B6F15528-21DE-4FAA-801E-634DDDAF4B2B}" type="slidenum">
              <a:rPr lang="en-US" smtClean="0"/>
              <a:t>328</a:t>
            </a:fld>
            <a:endParaRPr lang="en-US" dirty="0"/>
          </a:p>
        </p:txBody>
      </p:sp>
      <p:sp>
        <p:nvSpPr>
          <p:cNvPr id="14" name="灯片编号占位符 8">
            <a:extLst>
              <a:ext uri="{FF2B5EF4-FFF2-40B4-BE49-F238E27FC236}">
                <a16:creationId xmlns:a16="http://schemas.microsoft.com/office/drawing/2014/main" id="{4BB18772-726C-47DB-8F1C-7CC84134815C}"/>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328</a:t>
            </a:fld>
            <a:endParaRPr kumimoji="0" lang="en-US" altLang="zh-CN" sz="1800" dirty="0">
              <a:latin typeface="Times New Roman" panose="02020603050405020304" pitchFamily="18" charset="0"/>
            </a:endParaRP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73025" y="1753394"/>
            <a:ext cx="12344400" cy="3733800"/>
          </a:xfrm>
          <a:prstGeom prst="rect">
            <a:avLst/>
          </a:prstGeom>
          <a:solidFill>
            <a:srgbClr val="838383">
              <a:lumMod val="20000"/>
              <a:lumOff val="80000"/>
              <a:alpha val="80000"/>
            </a:srgbClr>
          </a:solidFill>
          <a:ln w="12700" cap="flat" cmpd="sng" algn="ctr">
            <a:noFill/>
            <a:prstDash val="solid"/>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838383">
                  <a:lumMod val="50000"/>
                </a:srgbClr>
              </a:solidFill>
              <a:effectLst/>
              <a:uLnTx/>
              <a:uFillTx/>
              <a:latin typeface="Arial" panose="020B0604020202020204"/>
              <a:ea typeface="微软雅黑" panose="020B0503020204020204" pitchFamily="34" charset="-122"/>
              <a:cs typeface="+mn-cs"/>
            </a:endParaRPr>
          </a:p>
        </p:txBody>
      </p:sp>
      <p:sp>
        <p:nvSpPr>
          <p:cNvPr id="2" name="标题 1"/>
          <p:cNvSpPr>
            <a:spLocks noGrp="1"/>
          </p:cNvSpPr>
          <p:nvPr>
            <p:ph type="title"/>
          </p:nvPr>
        </p:nvSpPr>
        <p:spPr>
          <a:xfrm>
            <a:off x="774700" y="333375"/>
            <a:ext cx="5334000" cy="429419"/>
          </a:xfrm>
        </p:spPr>
        <p:txBody>
          <a:bodyPr/>
          <a:lstStyle/>
          <a:p>
            <a:r>
              <a:rPr lang="en-US" altLang="zh-CN" dirty="0"/>
              <a:t>4.2 </a:t>
            </a:r>
            <a:r>
              <a:rPr lang="zh-CN" altLang="zh-CN" dirty="0"/>
              <a:t>软件项目现金流量</a:t>
            </a:r>
            <a:endParaRPr lang="zh-CN" altLang="en-US" dirty="0"/>
          </a:p>
        </p:txBody>
      </p:sp>
      <p:sp>
        <p:nvSpPr>
          <p:cNvPr id="3" name="内容占位符 2"/>
          <p:cNvSpPr>
            <a:spLocks noGrp="1"/>
          </p:cNvSpPr>
          <p:nvPr>
            <p:ph idx="1"/>
          </p:nvPr>
        </p:nvSpPr>
        <p:spPr>
          <a:xfrm>
            <a:off x="609918" y="2210593"/>
            <a:ext cx="10978515" cy="1447801"/>
          </a:xfrm>
        </p:spPr>
        <p:txBody>
          <a:bodyPr>
            <a:normAutofit/>
          </a:bodyPr>
          <a:lstStyle/>
          <a:p>
            <a:pPr marL="0" indent="0">
              <a:buNone/>
            </a:pPr>
            <a:r>
              <a:rPr lang="en-US" altLang="zh-CN" sz="2400" dirty="0">
                <a:solidFill>
                  <a:schemeClr val="tx1"/>
                </a:solidFill>
              </a:rPr>
              <a:t>        </a:t>
            </a:r>
            <a:r>
              <a:rPr lang="zh-CN" altLang="zh-CN" sz="2400" dirty="0">
                <a:solidFill>
                  <a:schemeClr val="tx1"/>
                </a:solidFill>
              </a:rPr>
              <a:t>在估算利润总额与所得税时，折旧费、摊销费以及财务费用（利息支出）是总成本费用的组成部分。总成本费用是生产经营活动中劳动消耗的货币表现形式</a:t>
            </a:r>
            <a:endParaRPr lang="zh-CN" altLang="en-US" sz="2400" dirty="0">
              <a:solidFill>
                <a:schemeClr val="tx1"/>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2375" y="3505994"/>
            <a:ext cx="10176855" cy="582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688975" y="4344194"/>
            <a:ext cx="10710255" cy="830997"/>
          </a:xfrm>
          <a:prstGeom prst="rect">
            <a:avLst/>
          </a:prstGeom>
        </p:spPr>
        <p:txBody>
          <a:bodyPr wrap="square">
            <a:spAutoFit/>
          </a:bodyPr>
          <a:lstStyle/>
          <a:p>
            <a:r>
              <a:rPr lang="en-US" altLang="zh-CN" dirty="0"/>
              <a:t>       </a:t>
            </a:r>
            <a:r>
              <a:rPr lang="zh-CN" altLang="zh-CN" dirty="0"/>
              <a:t>营业税金及其附加是指软件项目所缴纳的流转税及其附加、资源税以及土地增值税等</a:t>
            </a:r>
            <a:endParaRPr lang="zh-CN" altLang="en-US" dirty="0"/>
          </a:p>
        </p:txBody>
      </p:sp>
      <p:sp>
        <p:nvSpPr>
          <p:cNvPr id="7"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8"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9"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10" name="矩形 9"/>
          <p:cNvSpPr/>
          <p:nvPr/>
        </p:nvSpPr>
        <p:spPr>
          <a:xfrm>
            <a:off x="1" y="6515579"/>
            <a:ext cx="8920154" cy="344009"/>
          </a:xfrm>
          <a:prstGeom prst="rect">
            <a:avLst/>
          </a:prstGeom>
          <a:solidFill>
            <a:srgbClr val="4C3D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灯片编号占位符 10">
            <a:extLst>
              <a:ext uri="{FF2B5EF4-FFF2-40B4-BE49-F238E27FC236}">
                <a16:creationId xmlns:a16="http://schemas.microsoft.com/office/drawing/2014/main" id="{8C794BB5-AFA1-48BA-B98E-65192A832992}"/>
              </a:ext>
            </a:extLst>
          </p:cNvPr>
          <p:cNvSpPr>
            <a:spLocks noGrp="1"/>
          </p:cNvSpPr>
          <p:nvPr>
            <p:ph type="sldNum" sz="quarter" idx="12"/>
          </p:nvPr>
        </p:nvSpPr>
        <p:spPr/>
        <p:txBody>
          <a:bodyPr/>
          <a:lstStyle/>
          <a:p>
            <a:fld id="{B6F15528-21DE-4FAA-801E-634DDDAF4B2B}" type="slidenum">
              <a:rPr lang="en-US" smtClean="0"/>
              <a:t>329</a:t>
            </a:fld>
            <a:endParaRPr lang="en-US" dirty="0"/>
          </a:p>
        </p:txBody>
      </p:sp>
      <p:sp>
        <p:nvSpPr>
          <p:cNvPr id="12" name="灯片编号占位符 8">
            <a:extLst>
              <a:ext uri="{FF2B5EF4-FFF2-40B4-BE49-F238E27FC236}">
                <a16:creationId xmlns:a16="http://schemas.microsoft.com/office/drawing/2014/main" id="{8B95BA05-F10A-4D93-A36E-D73EB1BE56B8}"/>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329</a:t>
            </a:fld>
            <a:endParaRPr kumimoji="0" lang="en-US" altLang="zh-CN" sz="1800" dirty="0">
              <a:latin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dirty="0"/>
              <a:t>1.2.3  </a:t>
            </a:r>
            <a:r>
              <a:rPr lang="zh-CN" altLang="en-US" dirty="0"/>
              <a:t>软件规模度量</a:t>
            </a:r>
          </a:p>
        </p:txBody>
      </p:sp>
      <p:sp>
        <p:nvSpPr>
          <p:cNvPr id="12" name="矩形 11"/>
          <p:cNvSpPr/>
          <p:nvPr/>
        </p:nvSpPr>
        <p:spPr>
          <a:xfrm>
            <a:off x="435314" y="2168457"/>
            <a:ext cx="5062786" cy="40945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内容占位符 2"/>
          <p:cNvSpPr>
            <a:spLocks noGrp="1"/>
          </p:cNvSpPr>
          <p:nvPr>
            <p:ph idx="1"/>
          </p:nvPr>
        </p:nvSpPr>
        <p:spPr>
          <a:xfrm>
            <a:off x="435314" y="2321933"/>
            <a:ext cx="4986583" cy="3787549"/>
          </a:xfrm>
        </p:spPr>
        <p:txBody>
          <a:bodyPr>
            <a:noAutofit/>
          </a:bodyPr>
          <a:lstStyle/>
          <a:p>
            <a:pPr marL="0" indent="0">
              <a:buNone/>
            </a:pPr>
            <a:r>
              <a:rPr lang="en-US" altLang="zh-CN" sz="2400" dirty="0">
                <a:solidFill>
                  <a:schemeClr val="tx1"/>
                </a:solidFill>
              </a:rPr>
              <a:t>       </a:t>
            </a:r>
            <a:r>
              <a:rPr lang="zh-CN" altLang="zh-CN" sz="2400" dirty="0">
                <a:solidFill>
                  <a:schemeClr val="tx1"/>
                </a:solidFill>
              </a:rPr>
              <a:t>软件规模常用程序的代码行（</a:t>
            </a:r>
            <a:r>
              <a:rPr lang="en-US" altLang="zh-CN" sz="2400" dirty="0">
                <a:solidFill>
                  <a:schemeClr val="tx1"/>
                </a:solidFill>
              </a:rPr>
              <a:t>Line of code</a:t>
            </a:r>
            <a:r>
              <a:rPr lang="zh-CN" altLang="zh-CN" sz="2400" dirty="0">
                <a:solidFill>
                  <a:schemeClr val="tx1"/>
                </a:solidFill>
              </a:rPr>
              <a:t>，</a:t>
            </a:r>
            <a:r>
              <a:rPr lang="en-US" altLang="zh-CN" sz="2400" dirty="0">
                <a:solidFill>
                  <a:schemeClr val="tx1"/>
                </a:solidFill>
              </a:rPr>
              <a:t>LOC</a:t>
            </a:r>
            <a:r>
              <a:rPr lang="zh-CN" altLang="zh-CN" sz="2400" dirty="0">
                <a:solidFill>
                  <a:schemeClr val="tx1"/>
                </a:solidFill>
              </a:rPr>
              <a:t>）或者千行代码</a:t>
            </a:r>
            <a:r>
              <a:rPr lang="en-US" altLang="zh-CN" sz="2400" dirty="0">
                <a:solidFill>
                  <a:schemeClr val="tx1"/>
                </a:solidFill>
              </a:rPr>
              <a:t>KLOC</a:t>
            </a:r>
            <a:r>
              <a:rPr lang="zh-CN" altLang="zh-CN" sz="2400" dirty="0">
                <a:solidFill>
                  <a:schemeClr val="tx1"/>
                </a:solidFill>
              </a:rPr>
              <a:t>（</a:t>
            </a:r>
            <a:r>
              <a:rPr lang="en-US" altLang="zh-CN" sz="2400" dirty="0">
                <a:solidFill>
                  <a:schemeClr val="tx1"/>
                </a:solidFill>
              </a:rPr>
              <a:t>1000LOC</a:t>
            </a:r>
            <a:r>
              <a:rPr lang="zh-CN" altLang="zh-CN" sz="2400" dirty="0">
                <a:solidFill>
                  <a:schemeClr val="tx1"/>
                </a:solidFill>
              </a:rPr>
              <a:t>）来衡量。代码行技术是一种较为简单的定量估算软件规模的方法，该方法依据以往开发类似产品的经验以及历史数据来估计实现一个功能所需要的源程序行数（不包括注释）。</a:t>
            </a:r>
            <a:endParaRPr lang="zh-CN" altLang="en-US" sz="2400" dirty="0">
              <a:solidFill>
                <a:schemeClr val="tx1"/>
              </a:solidFill>
            </a:endParaRPr>
          </a:p>
        </p:txBody>
      </p:sp>
      <p:sp>
        <p:nvSpPr>
          <p:cNvPr id="14" name="内容占位符 3"/>
          <p:cNvSpPr txBox="1"/>
          <p:nvPr/>
        </p:nvSpPr>
        <p:spPr>
          <a:xfrm>
            <a:off x="435314" y="1638900"/>
            <a:ext cx="5062786" cy="464457"/>
          </a:xfrm>
          <a:prstGeom prst="rect">
            <a:avLst/>
          </a:prstGeom>
          <a:solidFill>
            <a:srgbClr val="74B836"/>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b="1" dirty="0">
                <a:solidFill>
                  <a:schemeClr val="bg1"/>
                </a:solidFill>
              </a:rPr>
              <a:t>1. </a:t>
            </a:r>
            <a:r>
              <a:rPr lang="zh-CN" altLang="en-US" b="1" dirty="0">
                <a:solidFill>
                  <a:schemeClr val="bg1"/>
                </a:solidFill>
              </a:rPr>
              <a:t>代码行度量</a:t>
            </a:r>
          </a:p>
        </p:txBody>
      </p:sp>
      <p:sp>
        <p:nvSpPr>
          <p:cNvPr id="15" name="矩形 14"/>
          <p:cNvSpPr/>
          <p:nvPr/>
        </p:nvSpPr>
        <p:spPr>
          <a:xfrm>
            <a:off x="5844215" y="2566164"/>
            <a:ext cx="5696951" cy="23114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内容占位符 3"/>
          <p:cNvSpPr txBox="1"/>
          <p:nvPr/>
        </p:nvSpPr>
        <p:spPr>
          <a:xfrm>
            <a:off x="5844215" y="1638901"/>
            <a:ext cx="5696952" cy="464457"/>
          </a:xfrm>
          <a:prstGeom prst="rect">
            <a:avLst/>
          </a:prstGeom>
          <a:solidFill>
            <a:schemeClr val="accent5"/>
          </a:solidFill>
        </p:spPr>
        <p:txBody>
          <a:bodyPr vert="horz" lIns="121917" tIns="60958" rIns="121917" bIns="60958" rtlCol="0">
            <a:normAutofit/>
          </a:bodyPr>
          <a:lstStyle>
            <a:lvl1pPr marL="0" indent="0" algn="l" defTabSz="1219835" rtl="0" eaLnBrk="1" latinLnBrk="0" hangingPunct="1">
              <a:lnSpc>
                <a:spcPct val="120000"/>
              </a:lnSpc>
              <a:spcBef>
                <a:spcPct val="20000"/>
              </a:spcBef>
              <a:buSzPct val="80000"/>
              <a:buFont typeface="Wingdings" panose="05000000000000000000" pitchFamily="2" charset="2"/>
              <a:buNone/>
              <a:defRPr sz="2000" b="0" kern="1200">
                <a:solidFill>
                  <a:schemeClr val="tx1">
                    <a:lumMod val="95000"/>
                    <a:lumOff val="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endParaRPr lang="zh-CN" altLang="en-US" dirty="0">
              <a:solidFill>
                <a:schemeClr val="bg1"/>
              </a:solidFill>
            </a:endParaRPr>
          </a:p>
        </p:txBody>
      </p:sp>
      <p:sp>
        <p:nvSpPr>
          <p:cNvPr id="18" name="内容占位符 2"/>
          <p:cNvSpPr txBox="1"/>
          <p:nvPr/>
        </p:nvSpPr>
        <p:spPr>
          <a:xfrm>
            <a:off x="5844215" y="2542283"/>
            <a:ext cx="5635093" cy="2259111"/>
          </a:xfrm>
          <a:prstGeom prst="rect">
            <a:avLst/>
          </a:prstGeom>
        </p:spPr>
        <p:txBody>
          <a:bodyPr vert="horz" lIns="121917" tIns="60958" rIns="121917" bIns="60958" rtlCol="0">
            <a:noAutofit/>
          </a:bodyPr>
          <a:lstStyle>
            <a:lvl1pPr marL="457200" indent="-457200" algn="l" defTabSz="1219835" rtl="0" eaLnBrk="1" latinLnBrk="0" hangingPunct="1">
              <a:lnSpc>
                <a:spcPct val="12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None/>
            </a:pPr>
            <a:r>
              <a:rPr lang="zh-CN" altLang="zh-CN" dirty="0">
                <a:solidFill>
                  <a:schemeClr val="tx1"/>
                </a:solidFill>
              </a:rPr>
              <a:t>为了使程序规模的估算更加接近实际值，可以由多名比较有经验的软件工程师来做出估算。每个人都估计程序的最小规模“</a:t>
            </a:r>
            <a:r>
              <a:rPr lang="en-US" altLang="zh-CN" dirty="0">
                <a:solidFill>
                  <a:schemeClr val="tx1"/>
                </a:solidFill>
              </a:rPr>
              <a:t>a</a:t>
            </a:r>
            <a:r>
              <a:rPr lang="zh-CN" altLang="zh-CN" dirty="0">
                <a:solidFill>
                  <a:schemeClr val="tx1"/>
                </a:solidFill>
              </a:rPr>
              <a:t>”，最大规模“</a:t>
            </a:r>
            <a:r>
              <a:rPr lang="en-US" altLang="zh-CN" dirty="0">
                <a:solidFill>
                  <a:schemeClr val="tx1"/>
                </a:solidFill>
              </a:rPr>
              <a:t>b</a:t>
            </a:r>
            <a:r>
              <a:rPr lang="zh-CN" altLang="zh-CN" dirty="0">
                <a:solidFill>
                  <a:schemeClr val="tx1"/>
                </a:solidFill>
              </a:rPr>
              <a:t>”以及最可能的规模“</a:t>
            </a:r>
            <a:r>
              <a:rPr lang="en-US" altLang="zh-CN" dirty="0">
                <a:solidFill>
                  <a:schemeClr val="tx1"/>
                </a:solidFill>
              </a:rPr>
              <a:t>m</a:t>
            </a:r>
            <a:r>
              <a:rPr lang="zh-CN" altLang="zh-CN" dirty="0">
                <a:solidFill>
                  <a:schemeClr val="tx1"/>
                </a:solidFill>
              </a:rPr>
              <a:t>”，然后分别算出这</a:t>
            </a:r>
            <a:r>
              <a:rPr lang="en-US" altLang="zh-CN" dirty="0">
                <a:solidFill>
                  <a:schemeClr val="tx1"/>
                </a:solidFill>
              </a:rPr>
              <a:t>3</a:t>
            </a:r>
            <a:r>
              <a:rPr lang="zh-CN" altLang="zh-CN" dirty="0">
                <a:solidFill>
                  <a:schemeClr val="tx1"/>
                </a:solidFill>
              </a:rPr>
              <a:t>重规模的平均值</a:t>
            </a:r>
            <a:r>
              <a:rPr lang="en-US" altLang="zh-CN" dirty="0">
                <a:solidFill>
                  <a:schemeClr val="tx1"/>
                </a:solidFill>
                <a:sym typeface="Symbol" panose="05050102010706020507"/>
              </a:rPr>
              <a:t></a:t>
            </a:r>
            <a:r>
              <a:rPr lang="en-US" altLang="zh-CN" dirty="0">
                <a:solidFill>
                  <a:schemeClr val="tx1"/>
                </a:solidFill>
              </a:rPr>
              <a:t>a</a:t>
            </a:r>
            <a:r>
              <a:rPr lang="zh-CN" altLang="zh-CN" dirty="0">
                <a:solidFill>
                  <a:schemeClr val="tx1"/>
                </a:solidFill>
              </a:rPr>
              <a:t>、</a:t>
            </a:r>
            <a:r>
              <a:rPr lang="en-US" altLang="zh-CN" dirty="0">
                <a:solidFill>
                  <a:schemeClr val="tx1"/>
                </a:solidFill>
                <a:sym typeface="Symbol" panose="05050102010706020507"/>
              </a:rPr>
              <a:t></a:t>
            </a:r>
            <a:r>
              <a:rPr lang="en-US" altLang="zh-CN" dirty="0">
                <a:solidFill>
                  <a:schemeClr val="tx1"/>
                </a:solidFill>
              </a:rPr>
              <a:t>b</a:t>
            </a:r>
            <a:r>
              <a:rPr lang="zh-CN" altLang="zh-CN" dirty="0">
                <a:solidFill>
                  <a:schemeClr val="tx1"/>
                </a:solidFill>
              </a:rPr>
              <a:t>和</a:t>
            </a:r>
            <a:r>
              <a:rPr lang="en-US" altLang="zh-CN" dirty="0">
                <a:solidFill>
                  <a:schemeClr val="tx1"/>
                </a:solidFill>
                <a:sym typeface="Symbol" panose="05050102010706020507"/>
              </a:rPr>
              <a:t></a:t>
            </a:r>
            <a:r>
              <a:rPr lang="en-US" altLang="zh-CN" dirty="0">
                <a:solidFill>
                  <a:schemeClr val="tx1"/>
                </a:solidFill>
              </a:rPr>
              <a:t>m</a:t>
            </a:r>
            <a:r>
              <a:rPr lang="zh-CN" altLang="zh-CN" dirty="0">
                <a:solidFill>
                  <a:schemeClr val="tx1"/>
                </a:solidFill>
              </a:rPr>
              <a:t>后，再用公式</a:t>
            </a:r>
            <a:r>
              <a:rPr lang="en-US" altLang="zh-CN" dirty="0">
                <a:solidFill>
                  <a:schemeClr val="tx1"/>
                </a:solidFill>
              </a:rPr>
              <a:t>1.1</a:t>
            </a:r>
            <a:r>
              <a:rPr lang="zh-CN" altLang="zh-CN" dirty="0">
                <a:solidFill>
                  <a:schemeClr val="tx1"/>
                </a:solidFill>
              </a:rPr>
              <a:t>计算程序规模的估算值。</a:t>
            </a:r>
            <a:endParaRPr lang="zh-CN" altLang="en-US" dirty="0">
              <a:solidFill>
                <a:schemeClr val="tx1"/>
              </a:solidFill>
            </a:endParaRPr>
          </a:p>
        </p:txBody>
      </p:sp>
      <p:pic>
        <p:nvPicPr>
          <p:cNvPr id="17" name="图片 16"/>
          <p:cNvPicPr/>
          <p:nvPr/>
        </p:nvPicPr>
        <p:blipFill rotWithShape="1">
          <a:blip r:embed="rId2"/>
          <a:srcRect l="40716" t="64244" r="40643" b="24709"/>
          <a:stretch>
            <a:fillRect/>
          </a:stretch>
        </p:blipFill>
        <p:spPr bwMode="auto">
          <a:xfrm>
            <a:off x="6708775" y="4877594"/>
            <a:ext cx="4114800" cy="1143000"/>
          </a:xfrm>
          <a:prstGeom prst="rect">
            <a:avLst/>
          </a:prstGeom>
          <a:ln>
            <a:noFill/>
          </a:ln>
        </p:spPr>
      </p:pic>
      <p:sp>
        <p:nvSpPr>
          <p:cNvPr id="4" name="灯片编号占位符 3">
            <a:extLst>
              <a:ext uri="{FF2B5EF4-FFF2-40B4-BE49-F238E27FC236}">
                <a16:creationId xmlns:a16="http://schemas.microsoft.com/office/drawing/2014/main" id="{FC26825A-2A64-4072-B5A0-04B5B509CD47}"/>
              </a:ext>
            </a:extLst>
          </p:cNvPr>
          <p:cNvSpPr>
            <a:spLocks noGrp="1"/>
          </p:cNvSpPr>
          <p:nvPr>
            <p:ph type="sldNum" sz="quarter" idx="12"/>
          </p:nvPr>
        </p:nvSpPr>
        <p:spPr/>
        <p:txBody>
          <a:bodyPr/>
          <a:lstStyle/>
          <a:p>
            <a:fld id="{B6F15528-21DE-4FAA-801E-634DDDAF4B2B}" type="slidenum">
              <a:rPr lang="en-US" smtClean="0"/>
              <a:t>33</a:t>
            </a:fld>
            <a:endParaRPr lang="en-US" dirty="0"/>
          </a:p>
        </p:txBody>
      </p:sp>
      <p:sp>
        <p:nvSpPr>
          <p:cNvPr id="19" name="灯片编号占位符 8">
            <a:extLst>
              <a:ext uri="{FF2B5EF4-FFF2-40B4-BE49-F238E27FC236}">
                <a16:creationId xmlns:a16="http://schemas.microsoft.com/office/drawing/2014/main" id="{8FCC5346-4A35-44DD-B04E-2845BB0CF76F}"/>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33</a:t>
            </a:fld>
            <a:endParaRPr kumimoji="0" lang="en-US" altLang="zh-CN" sz="1800">
              <a:latin typeface="Times New Roman" panose="02020603050405020304" pitchFamily="18"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 </a:t>
            </a:r>
            <a:r>
              <a:rPr lang="zh-CN" altLang="zh-CN" dirty="0"/>
              <a:t>软件项目现金流量</a:t>
            </a:r>
            <a:endParaRPr lang="zh-CN" altLang="en-US" dirty="0"/>
          </a:p>
        </p:txBody>
      </p:sp>
      <p:cxnSp>
        <p:nvCxnSpPr>
          <p:cNvPr id="144" name="直接连接符 143"/>
          <p:cNvCxnSpPr/>
          <p:nvPr/>
        </p:nvCxnSpPr>
        <p:spPr>
          <a:xfrm>
            <a:off x="6351" y="1524794"/>
            <a:ext cx="12191999" cy="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59034" y="6028251"/>
            <a:ext cx="12191999" cy="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166" name="内容占位符 3"/>
          <p:cNvSpPr txBox="1"/>
          <p:nvPr/>
        </p:nvSpPr>
        <p:spPr>
          <a:xfrm>
            <a:off x="10903405" y="6227423"/>
            <a:ext cx="1291770" cy="631371"/>
          </a:xfrm>
          <a:prstGeom prst="rect">
            <a:avLst/>
          </a:prstGeom>
          <a:solidFill>
            <a:schemeClr val="accent2"/>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167" name="内容占位符 3"/>
          <p:cNvSpPr txBox="1"/>
          <p:nvPr/>
        </p:nvSpPr>
        <p:spPr>
          <a:xfrm>
            <a:off x="9803948" y="6227423"/>
            <a:ext cx="943427" cy="631371"/>
          </a:xfrm>
          <a:prstGeom prst="rect">
            <a:avLst/>
          </a:prstGeom>
          <a:solidFill>
            <a:schemeClr val="accent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168" name="内容占位符 3"/>
          <p:cNvSpPr txBox="1"/>
          <p:nvPr/>
        </p:nvSpPr>
        <p:spPr>
          <a:xfrm>
            <a:off x="9158062" y="6227423"/>
            <a:ext cx="522513" cy="631371"/>
          </a:xfrm>
          <a:prstGeom prst="rect">
            <a:avLst/>
          </a:prstGeom>
          <a:solidFill>
            <a:schemeClr val="accent6"/>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3" name="矩形 2"/>
          <p:cNvSpPr/>
          <p:nvPr/>
        </p:nvSpPr>
        <p:spPr>
          <a:xfrm>
            <a:off x="863426" y="1829594"/>
            <a:ext cx="10623654" cy="3970318"/>
          </a:xfrm>
          <a:prstGeom prst="rect">
            <a:avLst/>
          </a:prstGeom>
        </p:spPr>
        <p:txBody>
          <a:bodyPr wrap="square">
            <a:spAutoFit/>
          </a:bodyPr>
          <a:lstStyle/>
          <a:p>
            <a:pPr lvl="0">
              <a:lnSpc>
                <a:spcPct val="150000"/>
              </a:lnSpc>
            </a:pPr>
            <a:r>
              <a:rPr lang="en-US" altLang="zh-CN" dirty="0"/>
              <a:t>3. </a:t>
            </a:r>
            <a:r>
              <a:rPr lang="zh-CN" altLang="zh-CN" dirty="0"/>
              <a:t>所得税前净现金流量</a:t>
            </a:r>
            <a:r>
              <a:rPr lang="zh-CN" altLang="en-US" dirty="0"/>
              <a:t>：</a:t>
            </a:r>
            <a:r>
              <a:rPr lang="zh-CN" altLang="zh-CN" dirty="0"/>
              <a:t>是指某一年度的全部现金流入和现金流出的差额，即软件工程项目投产后所获得的税前利润，是软件工程项目经济目标的集中表现形式。</a:t>
            </a:r>
          </a:p>
          <a:p>
            <a:pPr lvl="0">
              <a:lnSpc>
                <a:spcPct val="150000"/>
              </a:lnSpc>
            </a:pPr>
            <a:r>
              <a:rPr lang="en-US" altLang="zh-CN" dirty="0"/>
              <a:t>4 .</a:t>
            </a:r>
            <a:r>
              <a:rPr lang="zh-CN" altLang="zh-CN" dirty="0"/>
              <a:t>累计所得税前净现金流量</a:t>
            </a:r>
            <a:r>
              <a:rPr lang="zh-CN" altLang="en-US" dirty="0"/>
              <a:t>：</a:t>
            </a:r>
            <a:r>
              <a:rPr lang="zh-CN" altLang="zh-CN" dirty="0"/>
              <a:t>主要指某个软件</a:t>
            </a:r>
            <a:r>
              <a:rPr lang="zh-CN" altLang="en-US" dirty="0"/>
              <a:t>工程</a:t>
            </a:r>
            <a:r>
              <a:rPr lang="zh-CN" altLang="zh-CN" dirty="0"/>
              <a:t>项目本年及以前隔年所得税前净现金流量的总和。</a:t>
            </a:r>
          </a:p>
          <a:p>
            <a:pPr lvl="0">
              <a:lnSpc>
                <a:spcPct val="150000"/>
              </a:lnSpc>
            </a:pPr>
            <a:r>
              <a:rPr lang="en-US" altLang="zh-CN" dirty="0"/>
              <a:t>5 .</a:t>
            </a:r>
            <a:r>
              <a:rPr lang="zh-CN" altLang="zh-CN" dirty="0"/>
              <a:t>调整所得税</a:t>
            </a:r>
            <a:r>
              <a:rPr lang="zh-CN" altLang="en-US" dirty="0"/>
              <a:t>：</a:t>
            </a:r>
            <a:r>
              <a:rPr lang="zh-CN" altLang="zh-CN" dirty="0"/>
              <a:t>主要指当年实际缴纳的所得税，有可能是以前年度欠缴的，也可能是预缴以后年度的，而不是按照当年应当缴纳的所得税金额来计算。</a:t>
            </a:r>
          </a:p>
        </p:txBody>
      </p:sp>
      <p:sp>
        <p:nvSpPr>
          <p:cNvPr id="5" name="灯片编号占位符 4">
            <a:extLst>
              <a:ext uri="{FF2B5EF4-FFF2-40B4-BE49-F238E27FC236}">
                <a16:creationId xmlns:a16="http://schemas.microsoft.com/office/drawing/2014/main" id="{A96E5224-DAA2-472C-BEFA-C9BDE5370D67}"/>
              </a:ext>
            </a:extLst>
          </p:cNvPr>
          <p:cNvSpPr>
            <a:spLocks noGrp="1"/>
          </p:cNvSpPr>
          <p:nvPr>
            <p:ph type="sldNum" sz="quarter" idx="12"/>
          </p:nvPr>
        </p:nvSpPr>
        <p:spPr/>
        <p:txBody>
          <a:bodyPr/>
          <a:lstStyle/>
          <a:p>
            <a:fld id="{B6F15528-21DE-4FAA-801E-634DDDAF4B2B}" type="slidenum">
              <a:rPr lang="en-US" smtClean="0"/>
              <a:t>330</a:t>
            </a:fld>
            <a:endParaRPr lang="en-US" dirty="0"/>
          </a:p>
        </p:txBody>
      </p:sp>
      <p:sp>
        <p:nvSpPr>
          <p:cNvPr id="10" name="灯片编号占位符 8">
            <a:extLst>
              <a:ext uri="{FF2B5EF4-FFF2-40B4-BE49-F238E27FC236}">
                <a16:creationId xmlns:a16="http://schemas.microsoft.com/office/drawing/2014/main" id="{B905DE56-60F2-460B-A45F-4D5E05B8B08B}"/>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330</a:t>
            </a:fld>
            <a:endParaRPr kumimoji="0" lang="en-US" altLang="zh-CN" sz="1800" dirty="0">
              <a:latin typeface="Times New Roman" panose="02020603050405020304" pitchFamily="18" charset="0"/>
            </a:endParaRP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 </a:t>
            </a:r>
            <a:r>
              <a:rPr lang="zh-CN" altLang="zh-CN" dirty="0"/>
              <a:t>软件项目现金流量</a:t>
            </a:r>
            <a:endParaRPr lang="zh-CN" altLang="en-US" dirty="0"/>
          </a:p>
        </p:txBody>
      </p:sp>
      <p:cxnSp>
        <p:nvCxnSpPr>
          <p:cNvPr id="144" name="直接连接符 143"/>
          <p:cNvCxnSpPr/>
          <p:nvPr/>
        </p:nvCxnSpPr>
        <p:spPr>
          <a:xfrm>
            <a:off x="79253" y="1829594"/>
            <a:ext cx="12191999" cy="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0" y="5715794"/>
            <a:ext cx="12191999" cy="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166" name="内容占位符 3"/>
          <p:cNvSpPr txBox="1"/>
          <p:nvPr/>
        </p:nvSpPr>
        <p:spPr>
          <a:xfrm>
            <a:off x="10903405" y="6227423"/>
            <a:ext cx="1291770" cy="631371"/>
          </a:xfrm>
          <a:prstGeom prst="rect">
            <a:avLst/>
          </a:prstGeom>
          <a:solidFill>
            <a:schemeClr val="accent2"/>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167" name="内容占位符 3"/>
          <p:cNvSpPr txBox="1"/>
          <p:nvPr/>
        </p:nvSpPr>
        <p:spPr>
          <a:xfrm>
            <a:off x="9803948" y="6227423"/>
            <a:ext cx="943427" cy="631371"/>
          </a:xfrm>
          <a:prstGeom prst="rect">
            <a:avLst/>
          </a:prstGeom>
          <a:solidFill>
            <a:schemeClr val="accent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168" name="内容占位符 3"/>
          <p:cNvSpPr txBox="1"/>
          <p:nvPr/>
        </p:nvSpPr>
        <p:spPr>
          <a:xfrm>
            <a:off x="9158062" y="6227423"/>
            <a:ext cx="522513" cy="631371"/>
          </a:xfrm>
          <a:prstGeom prst="rect">
            <a:avLst/>
          </a:prstGeom>
          <a:solidFill>
            <a:schemeClr val="accent6"/>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3" name="矩形 2"/>
          <p:cNvSpPr/>
          <p:nvPr/>
        </p:nvSpPr>
        <p:spPr>
          <a:xfrm>
            <a:off x="863426" y="2286794"/>
            <a:ext cx="10623654" cy="2677656"/>
          </a:xfrm>
          <a:prstGeom prst="rect">
            <a:avLst/>
          </a:prstGeom>
        </p:spPr>
        <p:txBody>
          <a:bodyPr wrap="square">
            <a:spAutoFit/>
          </a:bodyPr>
          <a:lstStyle/>
          <a:p>
            <a:pPr lvl="0">
              <a:lnSpc>
                <a:spcPct val="150000"/>
              </a:lnSpc>
            </a:pPr>
            <a:r>
              <a:rPr lang="en-US" altLang="zh-CN" sz="2800" dirty="0"/>
              <a:t>6 .</a:t>
            </a:r>
            <a:r>
              <a:rPr lang="zh-CN" altLang="zh-CN" sz="2800" dirty="0"/>
              <a:t>所得税后净现金流量</a:t>
            </a:r>
            <a:r>
              <a:rPr lang="zh-CN" altLang="en-US" sz="2800" dirty="0"/>
              <a:t>：</a:t>
            </a:r>
            <a:r>
              <a:rPr lang="zh-CN" altLang="zh-CN" sz="2800" dirty="0"/>
              <a:t>所得税后净现金流量就是税后利润，主要指当年所得税前净现金流量减去用现金缴纳所得税的余额。</a:t>
            </a:r>
          </a:p>
          <a:p>
            <a:pPr lvl="0">
              <a:lnSpc>
                <a:spcPct val="150000"/>
              </a:lnSpc>
            </a:pPr>
            <a:r>
              <a:rPr lang="en-US" altLang="zh-CN" sz="2800" dirty="0"/>
              <a:t>7 .</a:t>
            </a:r>
            <a:r>
              <a:rPr lang="zh-CN" altLang="zh-CN" sz="2800" dirty="0"/>
              <a:t>累计所得税后净现金流量</a:t>
            </a:r>
            <a:r>
              <a:rPr lang="zh-CN" altLang="en-US" sz="2800" dirty="0"/>
              <a:t>：</a:t>
            </a:r>
            <a:r>
              <a:rPr lang="zh-CN" altLang="zh-CN" sz="2800" dirty="0"/>
              <a:t>主要指本年以及以前各个年度所得税后净现金流量的累计数额。</a:t>
            </a:r>
          </a:p>
        </p:txBody>
      </p:sp>
      <p:sp>
        <p:nvSpPr>
          <p:cNvPr id="5" name="灯片编号占位符 4">
            <a:extLst>
              <a:ext uri="{FF2B5EF4-FFF2-40B4-BE49-F238E27FC236}">
                <a16:creationId xmlns:a16="http://schemas.microsoft.com/office/drawing/2014/main" id="{8E18E568-AEC4-4E28-862C-9CF5EFEAB1D0}"/>
              </a:ext>
            </a:extLst>
          </p:cNvPr>
          <p:cNvSpPr>
            <a:spLocks noGrp="1"/>
          </p:cNvSpPr>
          <p:nvPr>
            <p:ph type="sldNum" sz="quarter" idx="12"/>
          </p:nvPr>
        </p:nvSpPr>
        <p:spPr/>
        <p:txBody>
          <a:bodyPr/>
          <a:lstStyle/>
          <a:p>
            <a:fld id="{B6F15528-21DE-4FAA-801E-634DDDAF4B2B}" type="slidenum">
              <a:rPr lang="en-US" smtClean="0"/>
              <a:t>331</a:t>
            </a:fld>
            <a:endParaRPr lang="en-US" dirty="0"/>
          </a:p>
        </p:txBody>
      </p:sp>
      <p:sp>
        <p:nvSpPr>
          <p:cNvPr id="10" name="灯片编号占位符 8">
            <a:extLst>
              <a:ext uri="{FF2B5EF4-FFF2-40B4-BE49-F238E27FC236}">
                <a16:creationId xmlns:a16="http://schemas.microsoft.com/office/drawing/2014/main" id="{01140FAD-6304-4E41-8E61-A5A96510C338}"/>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331</a:t>
            </a:fld>
            <a:endParaRPr kumimoji="0" lang="en-US" altLang="zh-CN" sz="1800" dirty="0">
              <a:latin typeface="Times New Roman" panose="02020603050405020304" pitchFamily="18" charset="0"/>
            </a:endParaRP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3"/>
          <p:cNvSpPr/>
          <p:nvPr/>
        </p:nvSpPr>
        <p:spPr>
          <a:xfrm>
            <a:off x="4422775" y="967738"/>
            <a:ext cx="6629399" cy="5205255"/>
          </a:xfrm>
          <a:custGeom>
            <a:avLst/>
            <a:gdLst>
              <a:gd name="connsiteX0" fmla="*/ 0 w 7560564"/>
              <a:gd name="connsiteY0" fmla="*/ 282448 h 3275076"/>
              <a:gd name="connsiteX1" fmla="*/ 282473 w 7560564"/>
              <a:gd name="connsiteY1" fmla="*/ 0 h 3275076"/>
              <a:gd name="connsiteX2" fmla="*/ 7278116 w 7560564"/>
              <a:gd name="connsiteY2" fmla="*/ 0 h 3275076"/>
              <a:gd name="connsiteX3" fmla="*/ 7560563 w 7560564"/>
              <a:gd name="connsiteY3" fmla="*/ 282448 h 3275076"/>
              <a:gd name="connsiteX4" fmla="*/ 7560563 w 7560564"/>
              <a:gd name="connsiteY4" fmla="*/ 2992602 h 3275076"/>
              <a:gd name="connsiteX5" fmla="*/ 7278116 w 7560564"/>
              <a:gd name="connsiteY5" fmla="*/ 3275075 h 3275076"/>
              <a:gd name="connsiteX6" fmla="*/ 282473 w 7560564"/>
              <a:gd name="connsiteY6" fmla="*/ 3275075 h 3275076"/>
              <a:gd name="connsiteX7" fmla="*/ 0 w 7560564"/>
              <a:gd name="connsiteY7" fmla="*/ 2992602 h 3275076"/>
              <a:gd name="connsiteX8" fmla="*/ 0 w 7560564"/>
              <a:gd name="connsiteY8" fmla="*/ 282448 h 3275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560564" h="3275076">
                <a:moveTo>
                  <a:pt x="0" y="282448"/>
                </a:moveTo>
                <a:cubicBezTo>
                  <a:pt x="0" y="126492"/>
                  <a:pt x="126466" y="0"/>
                  <a:pt x="282473" y="0"/>
                </a:cubicBezTo>
                <a:lnTo>
                  <a:pt x="7278116" y="0"/>
                </a:lnTo>
                <a:cubicBezTo>
                  <a:pt x="7434071" y="0"/>
                  <a:pt x="7560563" y="126492"/>
                  <a:pt x="7560563" y="282448"/>
                </a:cubicBezTo>
                <a:lnTo>
                  <a:pt x="7560563" y="2992602"/>
                </a:lnTo>
                <a:cubicBezTo>
                  <a:pt x="7560563" y="3148609"/>
                  <a:pt x="7434071" y="3275075"/>
                  <a:pt x="7278116" y="3275075"/>
                </a:cubicBezTo>
                <a:lnTo>
                  <a:pt x="282473" y="3275075"/>
                </a:lnTo>
                <a:cubicBezTo>
                  <a:pt x="126466" y="3275075"/>
                  <a:pt x="0" y="3148609"/>
                  <a:pt x="0" y="2992602"/>
                </a:cubicBezTo>
                <a:lnTo>
                  <a:pt x="0" y="282448"/>
                </a:lnTo>
              </a:path>
            </a:pathLst>
          </a:custGeom>
          <a:solidFill>
            <a:srgbClr val="FFFFFF">
              <a:alpha val="100000"/>
            </a:srgbClr>
          </a:solidFill>
          <a:ln w="12700">
            <a:solidFill>
              <a:srgbClr val="000000">
                <a:alpha val="0"/>
              </a:srgb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5794374" y="4623270"/>
            <a:ext cx="5105401" cy="482924"/>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7" name="TextBox 1"/>
          <p:cNvSpPr txBox="1"/>
          <p:nvPr/>
        </p:nvSpPr>
        <p:spPr>
          <a:xfrm>
            <a:off x="7013574" y="3593841"/>
            <a:ext cx="3276601" cy="369353"/>
          </a:xfrm>
          <a:prstGeom prst="rect">
            <a:avLst/>
          </a:prstGeom>
          <a:noFill/>
        </p:spPr>
        <p:txBody>
          <a:bodyPr wrap="square" lIns="0" tIns="0" rIns="0" bIns="60981" rtlCol="0">
            <a:spAutoFit/>
          </a:bodyPr>
          <a:lstStyle/>
          <a:p>
            <a:pPr>
              <a:lnSpc>
                <a:spcPts val="2400"/>
              </a:lnSpc>
            </a:pPr>
            <a:r>
              <a:rPr lang="zh-CN" altLang="en-US" b="1" dirty="0">
                <a:solidFill>
                  <a:srgbClr val="656D8D"/>
                </a:solidFill>
                <a:latin typeface="Microsoft YaHei UI" panose="020B0503020204020204" pitchFamily="18" charset="-122"/>
                <a:cs typeface="Microsoft YaHei UI" panose="020B0503020204020204" pitchFamily="18" charset="-122"/>
              </a:rPr>
              <a:t>软件工程项目现金流量</a:t>
            </a:r>
          </a:p>
        </p:txBody>
      </p:sp>
      <p:sp>
        <p:nvSpPr>
          <p:cNvPr id="18" name="TextBox 1"/>
          <p:cNvSpPr txBox="1"/>
          <p:nvPr/>
        </p:nvSpPr>
        <p:spPr>
          <a:xfrm>
            <a:off x="7013574" y="2124558"/>
            <a:ext cx="3385542" cy="677130"/>
          </a:xfrm>
          <a:prstGeom prst="rect">
            <a:avLst/>
          </a:prstGeom>
          <a:noFill/>
        </p:spPr>
        <p:txBody>
          <a:bodyPr wrap="none" lIns="0" tIns="0" rIns="0" bIns="60981" rtlCol="0">
            <a:spAutoFit/>
          </a:bodyPr>
          <a:lstStyle/>
          <a:p>
            <a:pPr>
              <a:lnSpc>
                <a:spcPts val="2400"/>
              </a:lnSpc>
            </a:pPr>
            <a:r>
              <a:rPr lang="zh-CN" altLang="en-US" b="1" dirty="0">
                <a:solidFill>
                  <a:srgbClr val="656D8D"/>
                </a:solidFill>
                <a:latin typeface="Microsoft YaHei UI" panose="020B0503020204020204" pitchFamily="18" charset="-122"/>
                <a:cs typeface="Microsoft YaHei UI" panose="020B0503020204020204" pitchFamily="18" charset="-122"/>
              </a:rPr>
              <a:t>软件工程项目评价与决策</a:t>
            </a:r>
            <a:endParaRPr lang="en-US" altLang="zh-CN" b="1" dirty="0">
              <a:solidFill>
                <a:srgbClr val="656D8D"/>
              </a:solidFill>
              <a:latin typeface="Microsoft YaHei UI" panose="020B0503020204020204" pitchFamily="18" charset="-122"/>
              <a:cs typeface="Microsoft YaHei UI" panose="020B0503020204020204" pitchFamily="18" charset="-122"/>
            </a:endParaRPr>
          </a:p>
          <a:p>
            <a:pPr>
              <a:lnSpc>
                <a:spcPts val="2400"/>
              </a:lnSpc>
            </a:pPr>
            <a:r>
              <a:rPr lang="zh-CN" altLang="en-US" b="1" dirty="0">
                <a:solidFill>
                  <a:srgbClr val="656D8D"/>
                </a:solidFill>
                <a:latin typeface="Microsoft YaHei UI" panose="020B0503020204020204" pitchFamily="18" charset="-122"/>
                <a:cs typeface="Microsoft YaHei UI" panose="020B0503020204020204" pitchFamily="18" charset="-122"/>
              </a:rPr>
              <a:t>方法</a:t>
            </a:r>
          </a:p>
        </p:txBody>
      </p:sp>
      <p:sp>
        <p:nvSpPr>
          <p:cNvPr id="47" name="TextBox 1"/>
          <p:cNvSpPr txBox="1"/>
          <p:nvPr/>
        </p:nvSpPr>
        <p:spPr>
          <a:xfrm>
            <a:off x="6898680" y="4736840"/>
            <a:ext cx="4001095" cy="369353"/>
          </a:xfrm>
          <a:prstGeom prst="rect">
            <a:avLst/>
          </a:prstGeom>
          <a:noFill/>
        </p:spPr>
        <p:txBody>
          <a:bodyPr wrap="none" lIns="0" tIns="0" rIns="0" bIns="60981" rtlCol="0">
            <a:spAutoFit/>
          </a:bodyPr>
          <a:lstStyle/>
          <a:p>
            <a:pPr>
              <a:lnSpc>
                <a:spcPts val="2400"/>
              </a:lnSpc>
            </a:pPr>
            <a:r>
              <a:rPr lang="zh-CN" altLang="en-US" b="1" dirty="0">
                <a:solidFill>
                  <a:schemeClr val="bg1"/>
                </a:solidFill>
                <a:latin typeface="Microsoft YaHei UI" panose="020B0503020204020204" pitchFamily="18" charset="-122"/>
                <a:cs typeface="Microsoft YaHei UI" panose="020B0503020204020204" pitchFamily="18" charset="-122"/>
              </a:rPr>
              <a:t>软件工程项目的经济效果评价</a:t>
            </a:r>
          </a:p>
        </p:txBody>
      </p:sp>
      <p:sp>
        <p:nvSpPr>
          <p:cNvPr id="51" name="Freeform 3"/>
          <p:cNvSpPr/>
          <p:nvPr/>
        </p:nvSpPr>
        <p:spPr>
          <a:xfrm>
            <a:off x="6695261" y="1219994"/>
            <a:ext cx="48816" cy="4836902"/>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algn="ctr"/>
            <a:endParaRPr lang="zh-CN" altLang="en-US"/>
          </a:p>
        </p:txBody>
      </p:sp>
      <p:sp>
        <p:nvSpPr>
          <p:cNvPr id="52" name="Freeform 3"/>
          <p:cNvSpPr/>
          <p:nvPr/>
        </p:nvSpPr>
        <p:spPr>
          <a:xfrm>
            <a:off x="6632575" y="2364895"/>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92D050"/>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b="1"/>
          </a:p>
        </p:txBody>
      </p:sp>
      <p:sp>
        <p:nvSpPr>
          <p:cNvPr id="7" name="Freeform 3"/>
          <p:cNvSpPr/>
          <p:nvPr/>
        </p:nvSpPr>
        <p:spPr>
          <a:xfrm>
            <a:off x="6632575" y="3670041"/>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92D050"/>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b="1"/>
          </a:p>
        </p:txBody>
      </p:sp>
      <p:sp>
        <p:nvSpPr>
          <p:cNvPr id="53" name="Freeform 3"/>
          <p:cNvSpPr/>
          <p:nvPr/>
        </p:nvSpPr>
        <p:spPr>
          <a:xfrm>
            <a:off x="6632575" y="4813041"/>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chemeClr val="bg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b="1">
              <a:solidFill>
                <a:schemeClr val="bg1"/>
              </a:solidFill>
            </a:endParaRPr>
          </a:p>
        </p:txBody>
      </p:sp>
      <p:sp>
        <p:nvSpPr>
          <p:cNvPr id="16" name="TextBox 1"/>
          <p:cNvSpPr txBox="1"/>
          <p:nvPr/>
        </p:nvSpPr>
        <p:spPr>
          <a:xfrm>
            <a:off x="6048108" y="2278447"/>
            <a:ext cx="466474" cy="369353"/>
          </a:xfrm>
          <a:prstGeom prst="rect">
            <a:avLst/>
          </a:prstGeom>
          <a:noFill/>
        </p:spPr>
        <p:txBody>
          <a:bodyPr wrap="none" lIns="0" tIns="0" rIns="0" bIns="60981" rtlCol="0">
            <a:spAutoFit/>
          </a:bodyPr>
          <a:lstStyle/>
          <a:p>
            <a:pPr>
              <a:lnSpc>
                <a:spcPts val="2400"/>
              </a:lnSpc>
            </a:pPr>
            <a:r>
              <a:rPr lang="en-US" altLang="zh-CN" b="1" dirty="0">
                <a:solidFill>
                  <a:srgbClr val="656D8D"/>
                </a:solidFill>
                <a:latin typeface="Microsoft YaHei UI" panose="020B0503020204020204" pitchFamily="18" charset="-122"/>
                <a:cs typeface="Microsoft YaHei UI" panose="020B0503020204020204" pitchFamily="18" charset="-122"/>
              </a:rPr>
              <a:t>4.1</a:t>
            </a:r>
            <a:endParaRPr lang="zh-CN" altLang="en-US" b="1" dirty="0">
              <a:solidFill>
                <a:srgbClr val="656D8D"/>
              </a:solidFill>
              <a:latin typeface="Microsoft YaHei UI" panose="020B0503020204020204" pitchFamily="18" charset="-122"/>
              <a:cs typeface="Microsoft YaHei UI" panose="020B0503020204020204" pitchFamily="18" charset="-122"/>
            </a:endParaRPr>
          </a:p>
        </p:txBody>
      </p:sp>
      <p:sp>
        <p:nvSpPr>
          <p:cNvPr id="24" name="TextBox 1"/>
          <p:cNvSpPr txBox="1"/>
          <p:nvPr/>
        </p:nvSpPr>
        <p:spPr>
          <a:xfrm>
            <a:off x="6048108" y="3593841"/>
            <a:ext cx="466474" cy="369353"/>
          </a:xfrm>
          <a:prstGeom prst="rect">
            <a:avLst/>
          </a:prstGeom>
          <a:noFill/>
        </p:spPr>
        <p:txBody>
          <a:bodyPr wrap="none" lIns="0" tIns="0" rIns="0" bIns="60981" rtlCol="0">
            <a:spAutoFit/>
          </a:bodyPr>
          <a:lstStyle/>
          <a:p>
            <a:pPr>
              <a:lnSpc>
                <a:spcPts val="2400"/>
              </a:lnSpc>
            </a:pPr>
            <a:r>
              <a:rPr lang="en-US" altLang="zh-CN" b="1" dirty="0">
                <a:solidFill>
                  <a:srgbClr val="656D8D"/>
                </a:solidFill>
                <a:latin typeface="Microsoft YaHei UI" panose="020B0503020204020204" pitchFamily="18" charset="-122"/>
                <a:cs typeface="Microsoft YaHei UI" panose="020B0503020204020204" pitchFamily="18" charset="-122"/>
              </a:rPr>
              <a:t>4.2</a:t>
            </a:r>
          </a:p>
        </p:txBody>
      </p:sp>
      <p:sp>
        <p:nvSpPr>
          <p:cNvPr id="46" name="TextBox 1"/>
          <p:cNvSpPr txBox="1"/>
          <p:nvPr/>
        </p:nvSpPr>
        <p:spPr>
          <a:xfrm>
            <a:off x="545294" y="2704702"/>
            <a:ext cx="1846659" cy="946434"/>
          </a:xfrm>
          <a:prstGeom prst="rect">
            <a:avLst/>
          </a:prstGeom>
          <a:noFill/>
        </p:spPr>
        <p:txBody>
          <a:bodyPr wrap="none" lIns="0" tIns="0" rIns="0" bIns="60981" rtlCol="0">
            <a:spAutoFit/>
          </a:bodyPr>
          <a:lstStyle/>
          <a:p>
            <a:pPr>
              <a:lnSpc>
                <a:spcPts val="6935"/>
              </a:lnSpc>
            </a:pPr>
            <a:r>
              <a:rPr lang="zh-CN" altLang="en-US" sz="3600" dirty="0">
                <a:solidFill>
                  <a:srgbClr val="4197DF"/>
                </a:solidFill>
                <a:latin typeface="Microsoft YaHei UI" panose="020B0503020204020204" pitchFamily="18" charset="-122"/>
                <a:cs typeface="Microsoft YaHei UI" panose="020B0503020204020204" pitchFamily="18" charset="-122"/>
              </a:rPr>
              <a:t>内容导航</a:t>
            </a:r>
            <a:endParaRPr lang="en-US" altLang="zh-CN" sz="3600" dirty="0">
              <a:solidFill>
                <a:srgbClr val="4197DF"/>
              </a:solidFill>
              <a:latin typeface="Microsoft YaHei UI" panose="020B0503020204020204" pitchFamily="18" charset="-122"/>
              <a:cs typeface="Microsoft YaHei UI" panose="020B0503020204020204" pitchFamily="18" charset="-122"/>
            </a:endParaRPr>
          </a:p>
        </p:txBody>
      </p:sp>
      <p:sp>
        <p:nvSpPr>
          <p:cNvPr id="57" name="TextBox 1"/>
          <p:cNvSpPr txBox="1"/>
          <p:nvPr/>
        </p:nvSpPr>
        <p:spPr>
          <a:xfrm>
            <a:off x="545293" y="3518639"/>
            <a:ext cx="1846659" cy="272596"/>
          </a:xfrm>
          <a:prstGeom prst="rect">
            <a:avLst/>
          </a:prstGeom>
          <a:noFill/>
        </p:spPr>
        <p:txBody>
          <a:bodyPr wrap="square" lIns="0" tIns="0" rIns="0" bIns="60981" rtlCol="0">
            <a:spAutoFit/>
          </a:bodyPr>
          <a:lstStyle/>
          <a:p>
            <a:pPr algn="dist">
              <a:lnSpc>
                <a:spcPts val="1600"/>
              </a:lnSpc>
            </a:pPr>
            <a:r>
              <a:rPr lang="en-US" altLang="zh-CN" sz="1900" dirty="0">
                <a:solidFill>
                  <a:srgbClr val="4197DF"/>
                </a:solidFill>
                <a:latin typeface="Times New Roman" panose="02020603050405020304" pitchFamily="18" charset="0"/>
                <a:cs typeface="Times New Roman" panose="02020603050405020304" pitchFamily="18" charset="0"/>
              </a:rPr>
              <a:t>CONTENTS</a:t>
            </a:r>
          </a:p>
        </p:txBody>
      </p:sp>
      <p:sp>
        <p:nvSpPr>
          <p:cNvPr id="59" name="矩形 58"/>
          <p:cNvSpPr/>
          <p:nvPr/>
        </p:nvSpPr>
        <p:spPr>
          <a:xfrm>
            <a:off x="518434" y="2201849"/>
            <a:ext cx="1873520" cy="70265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p:nvPr/>
        </p:nvCxnSpPr>
        <p:spPr>
          <a:xfrm>
            <a:off x="536575" y="7699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36575" y="2484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6575" y="405607"/>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6575" y="577057"/>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6575" y="71993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36575" y="89138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36575" y="10485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36575" y="1219994"/>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6575" y="1404371"/>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36575" y="154724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36575" y="171869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6575" y="1875858"/>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36575" y="2047308"/>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a:off x="2000250" y="6254294"/>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2381250" y="5840443"/>
            <a:ext cx="674915" cy="10132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a:off x="3146878" y="6329700"/>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a:off x="95250" y="5621722"/>
            <a:ext cx="1066800" cy="123197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p:cNvSpPr/>
          <p:nvPr/>
        </p:nvSpPr>
        <p:spPr>
          <a:xfrm>
            <a:off x="876300" y="6254294"/>
            <a:ext cx="381000" cy="51330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Box 1"/>
          <p:cNvSpPr txBox="1"/>
          <p:nvPr/>
        </p:nvSpPr>
        <p:spPr>
          <a:xfrm>
            <a:off x="6048108" y="4736841"/>
            <a:ext cx="466474" cy="369353"/>
          </a:xfrm>
          <a:prstGeom prst="rect">
            <a:avLst/>
          </a:prstGeom>
          <a:noFill/>
        </p:spPr>
        <p:txBody>
          <a:bodyPr wrap="none" lIns="0" tIns="0" rIns="0" bIns="60981" rtlCol="0">
            <a:spAutoFit/>
          </a:bodyPr>
          <a:lstStyle/>
          <a:p>
            <a:pPr>
              <a:lnSpc>
                <a:spcPts val="2400"/>
              </a:lnSpc>
            </a:pPr>
            <a:r>
              <a:rPr lang="en-US" altLang="zh-CN" b="1" dirty="0">
                <a:solidFill>
                  <a:schemeClr val="bg1"/>
                </a:solidFill>
                <a:latin typeface="Microsoft YaHei UI" panose="020B0503020204020204" pitchFamily="18" charset="-122"/>
                <a:cs typeface="Microsoft YaHei UI" panose="020B0503020204020204" pitchFamily="18" charset="-122"/>
              </a:rPr>
              <a:t>4.3</a:t>
            </a:r>
          </a:p>
        </p:txBody>
      </p:sp>
      <p:sp>
        <p:nvSpPr>
          <p:cNvPr id="3" name="灯片编号占位符 2">
            <a:extLst>
              <a:ext uri="{FF2B5EF4-FFF2-40B4-BE49-F238E27FC236}">
                <a16:creationId xmlns:a16="http://schemas.microsoft.com/office/drawing/2014/main" id="{253FD3CF-743E-4AF5-B406-C46FB9DF4BAA}"/>
              </a:ext>
            </a:extLst>
          </p:cNvPr>
          <p:cNvSpPr>
            <a:spLocks noGrp="1"/>
          </p:cNvSpPr>
          <p:nvPr>
            <p:ph type="sldNum" sz="quarter" idx="12"/>
          </p:nvPr>
        </p:nvSpPr>
        <p:spPr/>
        <p:txBody>
          <a:bodyPr/>
          <a:lstStyle/>
          <a:p>
            <a:fld id="{B6F15528-21DE-4FAA-801E-634DDDAF4B2B}" type="slidenum">
              <a:rPr lang="en-US" smtClean="0"/>
              <a:t>332</a:t>
            </a:fld>
            <a:endParaRPr lang="en-US" dirty="0"/>
          </a:p>
        </p:txBody>
      </p:sp>
    </p:spTree>
  </p:cSld>
  <p:clrMapOvr>
    <a:masterClrMapping/>
  </p:clrMapOvr>
  <p:transition spd="slow">
    <p:push dir="u"/>
  </p:transition>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 </a:t>
            </a:r>
            <a:r>
              <a:rPr lang="zh-CN" altLang="zh-CN" dirty="0"/>
              <a:t>软件项目</a:t>
            </a:r>
            <a:r>
              <a:rPr lang="zh-CN" altLang="en-US" dirty="0"/>
              <a:t>的经济效果</a:t>
            </a:r>
          </a:p>
        </p:txBody>
      </p:sp>
      <p:cxnSp>
        <p:nvCxnSpPr>
          <p:cNvPr id="144" name="直接连接符 143"/>
          <p:cNvCxnSpPr/>
          <p:nvPr/>
        </p:nvCxnSpPr>
        <p:spPr>
          <a:xfrm>
            <a:off x="3175" y="2014103"/>
            <a:ext cx="12191999" cy="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0" y="5563394"/>
            <a:ext cx="12191999" cy="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166" name="内容占位符 3"/>
          <p:cNvSpPr txBox="1"/>
          <p:nvPr/>
        </p:nvSpPr>
        <p:spPr>
          <a:xfrm>
            <a:off x="10903405" y="6227423"/>
            <a:ext cx="1291770" cy="631371"/>
          </a:xfrm>
          <a:prstGeom prst="rect">
            <a:avLst/>
          </a:prstGeom>
          <a:solidFill>
            <a:schemeClr val="accent2"/>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167" name="内容占位符 3"/>
          <p:cNvSpPr txBox="1"/>
          <p:nvPr/>
        </p:nvSpPr>
        <p:spPr>
          <a:xfrm>
            <a:off x="9803948" y="6227423"/>
            <a:ext cx="943427" cy="631371"/>
          </a:xfrm>
          <a:prstGeom prst="rect">
            <a:avLst/>
          </a:prstGeom>
          <a:solidFill>
            <a:schemeClr val="accent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168" name="内容占位符 3"/>
          <p:cNvSpPr txBox="1"/>
          <p:nvPr/>
        </p:nvSpPr>
        <p:spPr>
          <a:xfrm>
            <a:off x="9158062" y="6227423"/>
            <a:ext cx="522513" cy="631371"/>
          </a:xfrm>
          <a:prstGeom prst="rect">
            <a:avLst/>
          </a:prstGeom>
          <a:solidFill>
            <a:schemeClr val="accent6"/>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3" name="矩形 2"/>
          <p:cNvSpPr/>
          <p:nvPr/>
        </p:nvSpPr>
        <p:spPr>
          <a:xfrm>
            <a:off x="966954" y="2515394"/>
            <a:ext cx="10377016" cy="2554545"/>
          </a:xfrm>
          <a:prstGeom prst="rect">
            <a:avLst/>
          </a:prstGeom>
        </p:spPr>
        <p:txBody>
          <a:bodyPr wrap="square">
            <a:spAutoFit/>
          </a:bodyPr>
          <a:lstStyle/>
          <a:p>
            <a:pPr lvl="0">
              <a:lnSpc>
                <a:spcPct val="200000"/>
              </a:lnSpc>
            </a:pPr>
            <a:r>
              <a:rPr lang="en-US" altLang="zh-CN" sz="2800" dirty="0"/>
              <a:t>4.3.1 </a:t>
            </a:r>
            <a:r>
              <a:rPr lang="zh-CN" altLang="en-US" sz="2800" dirty="0"/>
              <a:t>独立方案项目评价</a:t>
            </a:r>
            <a:endParaRPr lang="en-US" altLang="zh-CN" sz="2800" dirty="0"/>
          </a:p>
          <a:p>
            <a:pPr lvl="0">
              <a:lnSpc>
                <a:spcPct val="200000"/>
              </a:lnSpc>
            </a:pPr>
            <a:r>
              <a:rPr lang="en-US" altLang="zh-CN" sz="2600" dirty="0"/>
              <a:t>        </a:t>
            </a:r>
            <a:r>
              <a:rPr lang="zh-CN" altLang="zh-CN" sz="2600" dirty="0"/>
              <a:t>所谓独立方案项目评价，是指对某一给定的软件</a:t>
            </a:r>
            <a:r>
              <a:rPr lang="zh-CN" altLang="en-US" sz="2600" dirty="0"/>
              <a:t>工程</a:t>
            </a:r>
            <a:r>
              <a:rPr lang="zh-CN" altLang="zh-CN" sz="2600" dirty="0"/>
              <a:t>项目投资方案从技术经济角度出发来作出是否可行的判断或者评价。</a:t>
            </a:r>
          </a:p>
        </p:txBody>
      </p:sp>
      <p:cxnSp>
        <p:nvCxnSpPr>
          <p:cNvPr id="9" name="直接连接符 8"/>
          <p:cNvCxnSpPr/>
          <p:nvPr/>
        </p:nvCxnSpPr>
        <p:spPr>
          <a:xfrm>
            <a:off x="-1" y="1829594"/>
            <a:ext cx="12191999" cy="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 y="5410994"/>
            <a:ext cx="12191999" cy="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5" name="灯片编号占位符 4">
            <a:extLst>
              <a:ext uri="{FF2B5EF4-FFF2-40B4-BE49-F238E27FC236}">
                <a16:creationId xmlns:a16="http://schemas.microsoft.com/office/drawing/2014/main" id="{A7255D2E-112F-436B-9889-90B6D698A2DE}"/>
              </a:ext>
            </a:extLst>
          </p:cNvPr>
          <p:cNvSpPr>
            <a:spLocks noGrp="1"/>
          </p:cNvSpPr>
          <p:nvPr>
            <p:ph type="sldNum" sz="quarter" idx="12"/>
          </p:nvPr>
        </p:nvSpPr>
        <p:spPr/>
        <p:txBody>
          <a:bodyPr/>
          <a:lstStyle/>
          <a:p>
            <a:fld id="{B6F15528-21DE-4FAA-801E-634DDDAF4B2B}" type="slidenum">
              <a:rPr lang="en-US" smtClean="0"/>
              <a:t>333</a:t>
            </a:fld>
            <a:endParaRPr lang="en-US" dirty="0"/>
          </a:p>
        </p:txBody>
      </p:sp>
      <p:sp>
        <p:nvSpPr>
          <p:cNvPr id="12" name="灯片编号占位符 8">
            <a:extLst>
              <a:ext uri="{FF2B5EF4-FFF2-40B4-BE49-F238E27FC236}">
                <a16:creationId xmlns:a16="http://schemas.microsoft.com/office/drawing/2014/main" id="{5CFB25FA-FCAD-4744-B11A-2724E53C543B}"/>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333</a:t>
            </a:fld>
            <a:endParaRPr kumimoji="0" lang="en-US" altLang="zh-CN" sz="1800" dirty="0">
              <a:latin typeface="Times New Roman" panose="02020603050405020304" pitchFamily="18" charset="0"/>
            </a:endParaRP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b="1" dirty="0"/>
              <a:t>4.3.1  </a:t>
            </a:r>
            <a:r>
              <a:rPr lang="zh-CN" altLang="en-US" b="1" dirty="0"/>
              <a:t>独立方案项目评价</a:t>
            </a:r>
            <a:endParaRPr lang="zh-CN" altLang="en-US" dirty="0"/>
          </a:p>
        </p:txBody>
      </p:sp>
      <p:sp>
        <p:nvSpPr>
          <p:cNvPr id="243" name="矩形 242"/>
          <p:cNvSpPr/>
          <p:nvPr/>
        </p:nvSpPr>
        <p:spPr>
          <a:xfrm>
            <a:off x="16548" y="1681073"/>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9" name="矩形 18"/>
          <p:cNvSpPr/>
          <p:nvPr/>
        </p:nvSpPr>
        <p:spPr>
          <a:xfrm>
            <a:off x="3175" y="1981994"/>
            <a:ext cx="12192000" cy="3276600"/>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 name="内容占位符 4"/>
              <p:cNvSpPr txBox="1"/>
              <p:nvPr/>
            </p:nvSpPr>
            <p:spPr>
              <a:xfrm>
                <a:off x="743269" y="2134394"/>
                <a:ext cx="10711812" cy="3124200"/>
              </a:xfrm>
              <a:prstGeom prst="rect">
                <a:avLst/>
              </a:prstGeom>
            </p:spPr>
            <p:txBody>
              <a:bodyPr vert="horz" lIns="91440" tIns="45720" rIns="91440" bIns="45720" rtlCol="0">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50000"/>
                  </a:lnSpc>
                  <a:buNone/>
                </a:pPr>
                <a:r>
                  <a:rPr lang="en-US" altLang="zh-CN" sz="2400" dirty="0">
                    <a:solidFill>
                      <a:schemeClr val="bg1"/>
                    </a:solidFill>
                  </a:rPr>
                  <a:t>       </a:t>
                </a:r>
                <a:r>
                  <a:rPr lang="zh-CN" altLang="zh-CN" sz="2400" dirty="0">
                    <a:solidFill>
                      <a:schemeClr val="bg1"/>
                    </a:solidFill>
                  </a:rPr>
                  <a:t>净现值法的基本思想是，将软件</a:t>
                </a:r>
                <a:r>
                  <a:rPr lang="zh-CN" altLang="en-US" sz="2400" dirty="0">
                    <a:solidFill>
                      <a:schemeClr val="bg1"/>
                    </a:solidFill>
                  </a:rPr>
                  <a:t>工程</a:t>
                </a:r>
                <a:r>
                  <a:rPr lang="zh-CN" altLang="zh-CN" sz="2400" dirty="0">
                    <a:solidFill>
                      <a:schemeClr val="bg1"/>
                    </a:solidFill>
                  </a:rPr>
                  <a:t>项目寿命期内不同时期的投资与收益的现金流量根据资金的时间价值将其转换到参考点</a:t>
                </a:r>
                <a14:m>
                  <m:oMath xmlns:m="http://schemas.openxmlformats.org/officeDocument/2006/math">
                    <m:r>
                      <m:rPr>
                        <m:sty m:val="p"/>
                      </m:rPr>
                      <a:rPr lang="en-US" altLang="zh-CN" sz="2400">
                        <a:solidFill>
                          <a:schemeClr val="bg1"/>
                        </a:solidFill>
                        <a:latin typeface="Cambria Math" panose="02040503050406030204"/>
                      </a:rPr>
                      <m:t>t</m:t>
                    </m:r>
                    <m:r>
                      <a:rPr lang="en-US" altLang="zh-CN" sz="2400">
                        <a:solidFill>
                          <a:schemeClr val="bg1"/>
                        </a:solidFill>
                        <a:latin typeface="Cambria Math" panose="02040503050406030204"/>
                      </a:rPr>
                      <m:t>=0</m:t>
                    </m:r>
                  </m:oMath>
                </a14:m>
                <a:r>
                  <a:rPr lang="zh-CN" altLang="zh-CN" sz="2400" dirty="0">
                    <a:solidFill>
                      <a:schemeClr val="bg1"/>
                    </a:solidFill>
                  </a:rPr>
                  <a:t>（即贴现），并将这一系列贴现值累加起来并定义其为现金流的净现值</a:t>
                </a:r>
                <a:r>
                  <a:rPr lang="en-US" altLang="zh-CN" sz="2400" dirty="0">
                    <a:solidFill>
                      <a:schemeClr val="bg1"/>
                    </a:solidFill>
                  </a:rPr>
                  <a:t>NPV</a:t>
                </a:r>
                <a:r>
                  <a:rPr lang="zh-CN" altLang="zh-CN" sz="2400" dirty="0">
                    <a:solidFill>
                      <a:schemeClr val="bg1"/>
                    </a:solidFill>
                  </a:rPr>
                  <a:t>（</a:t>
                </a:r>
                <a:r>
                  <a:rPr lang="en-US" altLang="zh-CN" sz="2400" dirty="0">
                    <a:solidFill>
                      <a:schemeClr val="bg1"/>
                    </a:solidFill>
                  </a:rPr>
                  <a:t>Net Present Value</a:t>
                </a:r>
                <a:r>
                  <a:rPr lang="zh-CN" altLang="zh-CN" sz="2400" dirty="0">
                    <a:solidFill>
                      <a:schemeClr val="bg1"/>
                    </a:solidFill>
                  </a:rPr>
                  <a:t>），然后根据</a:t>
                </a:r>
                <a:r>
                  <a:rPr lang="en-US" altLang="zh-CN" sz="2400" dirty="0">
                    <a:solidFill>
                      <a:schemeClr val="bg1"/>
                    </a:solidFill>
                  </a:rPr>
                  <a:t>NPV</a:t>
                </a:r>
                <a:r>
                  <a:rPr lang="zh-CN" altLang="zh-CN" sz="2400" dirty="0">
                    <a:solidFill>
                      <a:schemeClr val="bg1"/>
                    </a:solidFill>
                  </a:rPr>
                  <a:t>的数值是否大于</a:t>
                </a:r>
                <a:r>
                  <a:rPr lang="en-US" altLang="zh-CN" sz="2400" dirty="0">
                    <a:solidFill>
                      <a:schemeClr val="bg1"/>
                    </a:solidFill>
                  </a:rPr>
                  <a:t>0</a:t>
                </a:r>
                <a:r>
                  <a:rPr lang="zh-CN" altLang="zh-CN" sz="2400" dirty="0">
                    <a:solidFill>
                      <a:schemeClr val="bg1"/>
                    </a:solidFill>
                  </a:rPr>
                  <a:t>来作为该软件</a:t>
                </a:r>
                <a:r>
                  <a:rPr lang="zh-CN" altLang="en-US" sz="2400" dirty="0">
                    <a:solidFill>
                      <a:schemeClr val="bg1"/>
                    </a:solidFill>
                  </a:rPr>
                  <a:t>工程</a:t>
                </a:r>
                <a:r>
                  <a:rPr lang="zh-CN" altLang="zh-CN" sz="2400" dirty="0">
                    <a:solidFill>
                      <a:schemeClr val="bg1"/>
                    </a:solidFill>
                  </a:rPr>
                  <a:t>项目从经济效益角度出发是否值得投资的依据。</a:t>
                </a:r>
                <a:endParaRPr lang="zh-CN" altLang="en-US" sz="2400" b="1" dirty="0">
                  <a:solidFill>
                    <a:schemeClr val="bg1"/>
                  </a:solidFill>
                </a:endParaRPr>
              </a:p>
            </p:txBody>
          </p:sp>
        </mc:Choice>
        <mc:Fallback xmlns="">
          <p:sp>
            <p:nvSpPr>
              <p:cNvPr id="20" name="内容占位符 4"/>
              <p:cNvSpPr txBox="1">
                <a:spLocks noRot="1" noChangeAspect="1" noMove="1" noResize="1" noEditPoints="1" noAdjustHandles="1" noChangeArrowheads="1" noChangeShapeType="1" noTextEdit="1"/>
              </p:cNvSpPr>
              <p:nvPr/>
            </p:nvSpPr>
            <p:spPr>
              <a:xfrm>
                <a:off x="743269" y="2134394"/>
                <a:ext cx="10711812" cy="3124200"/>
              </a:xfrm>
              <a:prstGeom prst="rect">
                <a:avLst/>
              </a:prstGeom>
              <a:blipFill rotWithShape="1">
                <a:blip r:embed="rId2"/>
                <a:stretch>
                  <a:fillRect l="-3" t="-5" r="3" b="5"/>
                </a:stretch>
              </a:blipFill>
            </p:spPr>
            <p:txBody>
              <a:bodyPr/>
              <a:lstStyle/>
              <a:p>
                <a:r>
                  <a:rPr lang="zh-CN" altLang="en-US">
                    <a:noFill/>
                  </a:rPr>
                  <a:t> </a:t>
                </a:r>
              </a:p>
            </p:txBody>
          </p:sp>
        </mc:Fallback>
      </mc:AlternateContent>
      <p:sp>
        <p:nvSpPr>
          <p:cNvPr id="23"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4"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5"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6" name="矩形 25"/>
          <p:cNvSpPr/>
          <p:nvPr/>
        </p:nvSpPr>
        <p:spPr>
          <a:xfrm>
            <a:off x="1" y="6515579"/>
            <a:ext cx="8920154" cy="344009"/>
          </a:xfrm>
          <a:prstGeom prst="rect">
            <a:avLst/>
          </a:prstGeom>
          <a:solidFill>
            <a:srgbClr val="4C3D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069975" y="1063128"/>
            <a:ext cx="1757212" cy="461665"/>
          </a:xfrm>
          <a:prstGeom prst="rect">
            <a:avLst/>
          </a:prstGeom>
        </p:spPr>
        <p:txBody>
          <a:bodyPr wrap="none">
            <a:spAutoFit/>
          </a:bodyPr>
          <a:lstStyle/>
          <a:p>
            <a:r>
              <a:rPr lang="en-US" altLang="zh-CN" dirty="0"/>
              <a:t>1. </a:t>
            </a:r>
            <a:r>
              <a:rPr lang="zh-CN" altLang="en-US" dirty="0"/>
              <a:t>净现值法</a:t>
            </a:r>
          </a:p>
        </p:txBody>
      </p:sp>
      <p:sp>
        <p:nvSpPr>
          <p:cNvPr id="12" name="矩形 11"/>
          <p:cNvSpPr/>
          <p:nvPr/>
        </p:nvSpPr>
        <p:spPr>
          <a:xfrm>
            <a:off x="3175" y="5491073"/>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5" name="灯片编号占位符 4">
            <a:extLst>
              <a:ext uri="{FF2B5EF4-FFF2-40B4-BE49-F238E27FC236}">
                <a16:creationId xmlns:a16="http://schemas.microsoft.com/office/drawing/2014/main" id="{D68A4821-B511-453D-B21A-65CB8A585DCD}"/>
              </a:ext>
            </a:extLst>
          </p:cNvPr>
          <p:cNvSpPr>
            <a:spLocks noGrp="1"/>
          </p:cNvSpPr>
          <p:nvPr>
            <p:ph type="sldNum" sz="quarter" idx="12"/>
          </p:nvPr>
        </p:nvSpPr>
        <p:spPr/>
        <p:txBody>
          <a:bodyPr/>
          <a:lstStyle/>
          <a:p>
            <a:fld id="{B6F15528-21DE-4FAA-801E-634DDDAF4B2B}" type="slidenum">
              <a:rPr lang="en-US" smtClean="0"/>
              <a:t>334</a:t>
            </a:fld>
            <a:endParaRPr lang="en-US" dirty="0"/>
          </a:p>
        </p:txBody>
      </p:sp>
      <p:sp>
        <p:nvSpPr>
          <p:cNvPr id="13" name="灯片编号占位符 8">
            <a:extLst>
              <a:ext uri="{FF2B5EF4-FFF2-40B4-BE49-F238E27FC236}">
                <a16:creationId xmlns:a16="http://schemas.microsoft.com/office/drawing/2014/main" id="{5ABCD47B-F29E-49CD-B240-44F66A543B6B}"/>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334</a:t>
            </a:fld>
            <a:endParaRPr kumimoji="0" lang="en-US" altLang="zh-CN" sz="1800" dirty="0">
              <a:latin typeface="Times New Roman" panose="02020603050405020304" pitchFamily="18" charset="0"/>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b="1" dirty="0"/>
              <a:t>4.3.1  </a:t>
            </a:r>
            <a:r>
              <a:rPr lang="zh-CN" altLang="en-US" b="1" dirty="0"/>
              <a:t>独立方案项目评价</a:t>
            </a:r>
            <a:endParaRPr lang="zh-CN" altLang="en-US" dirty="0"/>
          </a:p>
        </p:txBody>
      </p:sp>
      <p:sp>
        <p:nvSpPr>
          <p:cNvPr id="243" name="矩形 242"/>
          <p:cNvSpPr/>
          <p:nvPr/>
        </p:nvSpPr>
        <p:spPr>
          <a:xfrm>
            <a:off x="16548" y="1681073"/>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 name="矩形 1"/>
          <p:cNvSpPr/>
          <p:nvPr/>
        </p:nvSpPr>
        <p:spPr>
          <a:xfrm>
            <a:off x="1069975" y="1063128"/>
            <a:ext cx="1842171" cy="461665"/>
          </a:xfrm>
          <a:prstGeom prst="rect">
            <a:avLst/>
          </a:prstGeom>
        </p:spPr>
        <p:txBody>
          <a:bodyPr wrap="none">
            <a:spAutoFit/>
          </a:bodyPr>
          <a:lstStyle/>
          <a:p>
            <a:r>
              <a:rPr lang="en-US" altLang="zh-CN" dirty="0"/>
              <a:t>1 . </a:t>
            </a:r>
            <a:r>
              <a:rPr lang="zh-CN" altLang="en-US" dirty="0"/>
              <a:t>净现值法</a:t>
            </a:r>
          </a:p>
        </p:txBody>
      </p:sp>
      <p:cxnSp>
        <p:nvCxnSpPr>
          <p:cNvPr id="13" name="直接连接符 12"/>
          <p:cNvCxnSpPr/>
          <p:nvPr/>
        </p:nvCxnSpPr>
        <p:spPr>
          <a:xfrm>
            <a:off x="536574" y="838994"/>
            <a:ext cx="1" cy="6020594"/>
          </a:xfrm>
          <a:prstGeom prst="line">
            <a:avLst/>
          </a:prstGeom>
          <a:noFill/>
          <a:ln w="38100" cap="flat" cmpd="sng" algn="ctr">
            <a:solidFill>
              <a:schemeClr val="bg1">
                <a:lumMod val="50000"/>
              </a:schemeClr>
            </a:solidFill>
            <a:prstDash val="solid"/>
            <a:miter lim="800000"/>
          </a:ln>
          <a:effectLst/>
        </p:spPr>
      </p:cxnSp>
      <p:grpSp>
        <p:nvGrpSpPr>
          <p:cNvPr id="14" name="组合 13"/>
          <p:cNvGrpSpPr/>
          <p:nvPr/>
        </p:nvGrpSpPr>
        <p:grpSpPr>
          <a:xfrm>
            <a:off x="9820728" y="5453916"/>
            <a:ext cx="1877787" cy="1379688"/>
            <a:chOff x="9675584" y="5175723"/>
            <a:chExt cx="1877787" cy="1129564"/>
          </a:xfrm>
        </p:grpSpPr>
        <p:sp>
          <p:nvSpPr>
            <p:cNvPr id="15" name="矩形 14"/>
            <p:cNvSpPr/>
            <p:nvPr/>
          </p:nvSpPr>
          <p:spPr>
            <a:xfrm>
              <a:off x="11286669" y="5640179"/>
              <a:ext cx="266702" cy="661889"/>
            </a:xfrm>
            <a:prstGeom prst="rect">
              <a:avLst/>
            </a:prstGeom>
            <a:solidFill>
              <a:srgbClr val="F692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6" name="矩形 15"/>
            <p:cNvSpPr/>
            <p:nvPr/>
          </p:nvSpPr>
          <p:spPr>
            <a:xfrm>
              <a:off x="10807698" y="5828865"/>
              <a:ext cx="266702" cy="476421"/>
            </a:xfrm>
            <a:prstGeom prst="rect">
              <a:avLst/>
            </a:prstGeom>
            <a:solidFill>
              <a:srgbClr val="A6B7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7" name="矩形 16"/>
            <p:cNvSpPr/>
            <p:nvPr/>
          </p:nvSpPr>
          <p:spPr>
            <a:xfrm>
              <a:off x="10241641" y="5175723"/>
              <a:ext cx="266702" cy="1129564"/>
            </a:xfrm>
            <a:prstGeom prst="rect">
              <a:avLst/>
            </a:prstGeom>
            <a:solidFill>
              <a:srgbClr val="83838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8" name="矩形 17"/>
            <p:cNvSpPr/>
            <p:nvPr/>
          </p:nvSpPr>
          <p:spPr>
            <a:xfrm>
              <a:off x="9675584" y="5974341"/>
              <a:ext cx="266702" cy="330945"/>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sp>
        <p:nvSpPr>
          <p:cNvPr id="21" name="内容占位符 4"/>
          <p:cNvSpPr txBox="1"/>
          <p:nvPr/>
        </p:nvSpPr>
        <p:spPr>
          <a:xfrm>
            <a:off x="149" y="1600994"/>
            <a:ext cx="12209087" cy="45719"/>
          </a:xfrm>
          <a:prstGeom prst="rect">
            <a:avLst/>
          </a:prstGeom>
          <a:solidFill>
            <a:srgbClr val="74B836"/>
          </a:solidFill>
        </p:spPr>
        <p:txBody>
          <a:bodyPr>
            <a:normAutofit fontScale="25000" lnSpcReduction="20000"/>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None/>
            </a:pPr>
            <a:endParaRPr lang="zh-CN" altLang="en-US" b="1" dirty="0">
              <a:solidFill>
                <a:schemeClr val="bg1"/>
              </a:solidFill>
            </a:endParaRPr>
          </a:p>
        </p:txBody>
      </p:sp>
      <p:sp>
        <p:nvSpPr>
          <p:cNvPr id="22" name="内容占位符 4"/>
          <p:cNvSpPr txBox="1"/>
          <p:nvPr/>
        </p:nvSpPr>
        <p:spPr>
          <a:xfrm flipV="1">
            <a:off x="-10737" y="6508275"/>
            <a:ext cx="9831465" cy="45719"/>
          </a:xfrm>
          <a:prstGeom prst="rect">
            <a:avLst/>
          </a:prstGeom>
          <a:solidFill>
            <a:srgbClr val="74B836"/>
          </a:solidFill>
        </p:spPr>
        <p:txBody>
          <a:bodyPr>
            <a:normAutofit fontScale="25000" lnSpcReduction="20000"/>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None/>
            </a:pPr>
            <a:endParaRPr lang="zh-CN" altLang="en-US" b="1" dirty="0">
              <a:solidFill>
                <a:schemeClr val="bg1"/>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9575" y="1981994"/>
            <a:ext cx="4211566" cy="1029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5975" y="2353865"/>
            <a:ext cx="838200" cy="354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矩形 3"/>
              <p:cNvSpPr/>
              <p:nvPr/>
            </p:nvSpPr>
            <p:spPr>
              <a:xfrm>
                <a:off x="1538501" y="3185644"/>
                <a:ext cx="7761074" cy="3323987"/>
              </a:xfrm>
              <a:prstGeom prst="rect">
                <a:avLst/>
              </a:prstGeom>
            </p:spPr>
            <p:txBody>
              <a:bodyPr wrap="square">
                <a:spAutoFit/>
              </a:bodyPr>
              <a:lstStyle/>
              <a:p>
                <a:pPr>
                  <a:lnSpc>
                    <a:spcPct val="150000"/>
                  </a:lnSpc>
                </a:pPr>
                <a:r>
                  <a:rPr lang="en-US" altLang="zh-CN" sz="2000" dirty="0"/>
                  <a:t>NPV</a:t>
                </a:r>
                <a:r>
                  <a:rPr lang="zh-CN" altLang="zh-CN" sz="2000" dirty="0"/>
                  <a:t>，表示项目的净现值；</a:t>
                </a:r>
              </a:p>
              <a:p>
                <a:pPr>
                  <a:lnSpc>
                    <a:spcPct val="150000"/>
                  </a:lnSpc>
                </a:pP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a:rPr>
                          <m:t>𝐵</m:t>
                        </m:r>
                      </m:e>
                      <m:sub>
                        <m:r>
                          <a:rPr lang="en-US" altLang="zh-CN" sz="2000" i="1">
                            <a:latin typeface="Cambria Math" panose="02040503050406030204"/>
                          </a:rPr>
                          <m:t>𝑡</m:t>
                        </m:r>
                      </m:sub>
                    </m:sSub>
                  </m:oMath>
                </a14:m>
                <a:r>
                  <a:rPr lang="zh-CN" altLang="zh-CN" sz="2000" dirty="0"/>
                  <a:t>，表示软件</a:t>
                </a:r>
                <a:r>
                  <a:rPr lang="zh-CN" altLang="en-US" sz="2000" dirty="0"/>
                  <a:t>工程</a:t>
                </a:r>
                <a:r>
                  <a:rPr lang="zh-CN" altLang="zh-CN" sz="2000" dirty="0"/>
                  <a:t>项目在寿命期内第</a:t>
                </a:r>
                <a:r>
                  <a:rPr lang="en-US" altLang="zh-CN" sz="2000" dirty="0"/>
                  <a:t>t</a:t>
                </a:r>
                <a:r>
                  <a:rPr lang="zh-CN" altLang="zh-CN" sz="2000" dirty="0"/>
                  <a:t>期的收益；</a:t>
                </a:r>
              </a:p>
              <a:p>
                <a:pPr>
                  <a:lnSpc>
                    <a:spcPct val="150000"/>
                  </a:lnSpc>
                </a:pP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a:rPr>
                          <m:t>𝐶</m:t>
                        </m:r>
                      </m:e>
                      <m:sub>
                        <m:r>
                          <a:rPr lang="en-US" altLang="zh-CN" sz="2000" i="1">
                            <a:latin typeface="Cambria Math" panose="02040503050406030204"/>
                          </a:rPr>
                          <m:t>𝑡</m:t>
                        </m:r>
                      </m:sub>
                    </m:sSub>
                  </m:oMath>
                </a14:m>
                <a:r>
                  <a:rPr lang="zh-CN" altLang="zh-CN" sz="2000" dirty="0"/>
                  <a:t>，表示软件</a:t>
                </a:r>
                <a:r>
                  <a:rPr lang="zh-CN" altLang="en-US" sz="2000" dirty="0"/>
                  <a:t>工程</a:t>
                </a:r>
                <a:r>
                  <a:rPr lang="zh-CN" altLang="zh-CN" sz="2000" dirty="0"/>
                  <a:t>项目在寿命期内第</a:t>
                </a:r>
                <a:r>
                  <a:rPr lang="en-US" altLang="zh-CN" sz="2000" dirty="0"/>
                  <a:t>t</a:t>
                </a:r>
                <a:r>
                  <a:rPr lang="zh-CN" altLang="zh-CN" sz="2000" dirty="0"/>
                  <a:t>期的成本（或者支出）；</a:t>
                </a:r>
              </a:p>
              <a:p>
                <a:pPr>
                  <a:lnSpc>
                    <a:spcPct val="150000"/>
                  </a:lnSpc>
                </a:pP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a:rPr>
                          <m:t>𝐾</m:t>
                        </m:r>
                      </m:e>
                      <m:sub>
                        <m:r>
                          <a:rPr lang="en-US" altLang="zh-CN" sz="2000" i="1">
                            <a:latin typeface="Cambria Math" panose="02040503050406030204"/>
                          </a:rPr>
                          <m:t>𝑡</m:t>
                        </m:r>
                      </m:sub>
                    </m:sSub>
                  </m:oMath>
                </a14:m>
                <a:r>
                  <a:rPr lang="zh-CN" altLang="zh-CN" sz="2000" dirty="0"/>
                  <a:t>，表示软件</a:t>
                </a:r>
                <a:r>
                  <a:rPr lang="zh-CN" altLang="en-US" sz="2000" dirty="0"/>
                  <a:t>工程</a:t>
                </a:r>
                <a:r>
                  <a:rPr lang="zh-CN" altLang="zh-CN" sz="2000" dirty="0"/>
                  <a:t>项目在寿命期内第</a:t>
                </a:r>
                <a:r>
                  <a:rPr lang="en-US" altLang="zh-CN" sz="2000" dirty="0"/>
                  <a:t>t</a:t>
                </a:r>
                <a:r>
                  <a:rPr lang="zh-CN" altLang="zh-CN" sz="2000" dirty="0"/>
                  <a:t>期的投资额</a:t>
                </a:r>
              </a:p>
              <a:p>
                <a:pPr>
                  <a:lnSpc>
                    <a:spcPct val="150000"/>
                  </a:lnSpc>
                </a:pPr>
                <a:r>
                  <a:rPr lang="en-US" altLang="zh-CN" sz="2000" dirty="0"/>
                  <a:t>N</a:t>
                </a:r>
                <a:r>
                  <a:rPr lang="zh-CN" altLang="zh-CN" sz="2000" dirty="0"/>
                  <a:t>，表示软件</a:t>
                </a:r>
                <a:r>
                  <a:rPr lang="zh-CN" altLang="en-US" sz="2000" dirty="0"/>
                  <a:t>工程</a:t>
                </a:r>
                <a:r>
                  <a:rPr lang="zh-CN" altLang="zh-CN" sz="2000" dirty="0"/>
                  <a:t>项目的使用年限；</a:t>
                </a:r>
              </a:p>
              <a:p>
                <a:pPr>
                  <a:lnSpc>
                    <a:spcPct val="150000"/>
                  </a:lnSpc>
                </a:pP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a:rPr>
                          <m:t>𝐷</m:t>
                        </m:r>
                      </m:e>
                      <m:sub>
                        <m:r>
                          <a:rPr lang="en-US" altLang="zh-CN" sz="2000" i="1">
                            <a:latin typeface="Cambria Math" panose="02040503050406030204"/>
                          </a:rPr>
                          <m:t>𝑁</m:t>
                        </m:r>
                      </m:sub>
                    </m:sSub>
                  </m:oMath>
                </a14:m>
                <a:r>
                  <a:rPr lang="zh-CN" altLang="zh-CN" sz="2000" dirty="0"/>
                  <a:t>，表示软件</a:t>
                </a:r>
                <a:r>
                  <a:rPr lang="zh-CN" altLang="en-US" sz="2000" dirty="0"/>
                  <a:t>工程</a:t>
                </a:r>
                <a:r>
                  <a:rPr lang="zh-CN" altLang="zh-CN" sz="2000" dirty="0"/>
                  <a:t>项目使用年限内的残值；</a:t>
                </a:r>
              </a:p>
              <a:p>
                <a:pPr>
                  <a:lnSpc>
                    <a:spcPct val="150000"/>
                  </a:lnSpc>
                </a:pPr>
                <a14:m>
                  <m:oMath xmlns:m="http://schemas.openxmlformats.org/officeDocument/2006/math">
                    <m:r>
                      <a:rPr lang="en-US" altLang="zh-CN" sz="2000" i="1">
                        <a:latin typeface="Cambria Math" panose="02040503050406030204"/>
                      </a:rPr>
                      <m:t>𝑖</m:t>
                    </m:r>
                  </m:oMath>
                </a14:m>
                <a:r>
                  <a:rPr lang="zh-CN" altLang="zh-CN" sz="2000" dirty="0"/>
                  <a:t>，表示基准贴现率。</a:t>
                </a:r>
                <a:endParaRPr lang="zh-CN" altLang="en-US" sz="2000" dirty="0"/>
              </a:p>
            </p:txBody>
          </p:sp>
        </mc:Choice>
        <mc:Fallback xmlns="">
          <p:sp>
            <p:nvSpPr>
              <p:cNvPr id="4" name="矩形 3"/>
              <p:cNvSpPr>
                <a:spLocks noRot="1" noChangeAspect="1" noMove="1" noResize="1" noEditPoints="1" noAdjustHandles="1" noChangeArrowheads="1" noChangeShapeType="1" noTextEdit="1"/>
              </p:cNvSpPr>
              <p:nvPr/>
            </p:nvSpPr>
            <p:spPr>
              <a:xfrm>
                <a:off x="1538501" y="3185644"/>
                <a:ext cx="7761074" cy="3323987"/>
              </a:xfrm>
              <a:prstGeom prst="rect">
                <a:avLst/>
              </a:prstGeom>
              <a:blipFill rotWithShape="1">
                <a:blip r:embed="rId4"/>
                <a:stretch>
                  <a:fillRect l="-7" t="-15" b="7"/>
                </a:stretch>
              </a:blipFill>
            </p:spPr>
            <p:txBody>
              <a:bodyPr/>
              <a:lstStyle/>
              <a:p>
                <a:r>
                  <a:rPr lang="zh-CN" altLang="en-US">
                    <a:noFill/>
                  </a:rPr>
                  <a:t> </a:t>
                </a:r>
              </a:p>
            </p:txBody>
          </p:sp>
        </mc:Fallback>
      </mc:AlternateContent>
      <p:sp>
        <p:nvSpPr>
          <p:cNvPr id="6" name="灯片编号占位符 5">
            <a:extLst>
              <a:ext uri="{FF2B5EF4-FFF2-40B4-BE49-F238E27FC236}">
                <a16:creationId xmlns:a16="http://schemas.microsoft.com/office/drawing/2014/main" id="{45D35061-213E-4212-8E53-7CD6D32482C6}"/>
              </a:ext>
            </a:extLst>
          </p:cNvPr>
          <p:cNvSpPr>
            <a:spLocks noGrp="1"/>
          </p:cNvSpPr>
          <p:nvPr>
            <p:ph type="sldNum" sz="quarter" idx="12"/>
          </p:nvPr>
        </p:nvSpPr>
        <p:spPr/>
        <p:txBody>
          <a:bodyPr/>
          <a:lstStyle/>
          <a:p>
            <a:fld id="{B6F15528-21DE-4FAA-801E-634DDDAF4B2B}" type="slidenum">
              <a:rPr lang="en-US" smtClean="0"/>
              <a:t>335</a:t>
            </a:fld>
            <a:endParaRPr lang="en-US" dirty="0"/>
          </a:p>
        </p:txBody>
      </p:sp>
      <p:sp>
        <p:nvSpPr>
          <p:cNvPr id="19" name="灯片编号占位符 8">
            <a:extLst>
              <a:ext uri="{FF2B5EF4-FFF2-40B4-BE49-F238E27FC236}">
                <a16:creationId xmlns:a16="http://schemas.microsoft.com/office/drawing/2014/main" id="{B96BF271-F2F8-4042-A90E-FCFF52279E8C}"/>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335</a:t>
            </a:fld>
            <a:endParaRPr kumimoji="0" lang="en-US" altLang="zh-CN" sz="1800" dirty="0">
              <a:latin typeface="Times New Roman" panose="02020603050405020304" pitchFamily="18" charset="0"/>
            </a:endParaRP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175" y="1753394"/>
            <a:ext cx="12192000" cy="3657599"/>
          </a:xfrm>
          <a:prstGeom prst="rect">
            <a:avLst/>
          </a:prstGeom>
          <a:solidFill>
            <a:srgbClr val="3E5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4.3.1  </a:t>
            </a:r>
            <a:r>
              <a:rPr lang="zh-CN" altLang="en-US" dirty="0"/>
              <a:t>独立方案项目评价</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90679" y="1981994"/>
                <a:ext cx="10978515" cy="3505200"/>
              </a:xfrm>
            </p:spPr>
            <p:txBody>
              <a:bodyPr>
                <a:normAutofit/>
              </a:bodyPr>
              <a:lstStyle/>
              <a:p>
                <a:pPr marL="0" indent="0">
                  <a:lnSpc>
                    <a:spcPct val="150000"/>
                  </a:lnSpc>
                  <a:buNone/>
                </a:pPr>
                <a:r>
                  <a:rPr lang="zh-CN" altLang="zh-CN" sz="2400" dirty="0">
                    <a:solidFill>
                      <a:schemeClr val="bg1"/>
                    </a:solidFill>
                  </a:rPr>
                  <a:t>独立方案项目净现值评价准则是：</a:t>
                </a:r>
              </a:p>
              <a:p>
                <a:pPr>
                  <a:lnSpc>
                    <a:spcPct val="150000"/>
                  </a:lnSpc>
                </a:pPr>
                <a:r>
                  <a:rPr lang="zh-CN" altLang="zh-CN" sz="2400" dirty="0">
                    <a:solidFill>
                      <a:schemeClr val="bg1"/>
                    </a:solidFill>
                  </a:rPr>
                  <a:t>若</a:t>
                </a:r>
                <a14:m>
                  <m:oMath xmlns:m="http://schemas.openxmlformats.org/officeDocument/2006/math">
                    <m:r>
                      <m:rPr>
                        <m:sty m:val="p"/>
                      </m:rPr>
                      <a:rPr lang="en-US" altLang="zh-CN" sz="2400">
                        <a:solidFill>
                          <a:schemeClr val="bg1"/>
                        </a:solidFill>
                        <a:latin typeface="Cambria Math" panose="02040503050406030204"/>
                      </a:rPr>
                      <m:t>NPV</m:t>
                    </m:r>
                    <m:r>
                      <a:rPr lang="en-US" altLang="zh-CN" sz="2400">
                        <a:solidFill>
                          <a:schemeClr val="bg1"/>
                        </a:solidFill>
                        <a:latin typeface="Cambria Math" panose="02040503050406030204"/>
                      </a:rPr>
                      <m:t>&gt;0</m:t>
                    </m:r>
                  </m:oMath>
                </a14:m>
                <a:r>
                  <a:rPr lang="zh-CN" altLang="zh-CN" sz="2400" dirty="0">
                    <a:solidFill>
                      <a:schemeClr val="bg1"/>
                    </a:solidFill>
                  </a:rPr>
                  <a:t>，则说明在基准贴现率</a:t>
                </a:r>
                <a14:m>
                  <m:oMath xmlns:m="http://schemas.openxmlformats.org/officeDocument/2006/math">
                    <m:r>
                      <a:rPr lang="en-US" altLang="zh-CN" sz="2400" i="1">
                        <a:solidFill>
                          <a:schemeClr val="bg1"/>
                        </a:solidFill>
                        <a:latin typeface="Cambria Math" panose="02040503050406030204"/>
                      </a:rPr>
                      <m:t>𝑖</m:t>
                    </m:r>
                  </m:oMath>
                </a14:m>
                <a:r>
                  <a:rPr lang="zh-CN" altLang="zh-CN" sz="2400" dirty="0">
                    <a:solidFill>
                      <a:schemeClr val="bg1"/>
                    </a:solidFill>
                  </a:rPr>
                  <a:t>的水平下，该软件</a:t>
                </a:r>
                <a:r>
                  <a:rPr lang="zh-CN" altLang="en-US" sz="2400" dirty="0">
                    <a:solidFill>
                      <a:schemeClr val="bg1"/>
                    </a:solidFill>
                  </a:rPr>
                  <a:t>工程</a:t>
                </a:r>
                <a:r>
                  <a:rPr lang="zh-CN" altLang="zh-CN" sz="2400" dirty="0">
                    <a:solidFill>
                      <a:schemeClr val="bg1"/>
                    </a:solidFill>
                  </a:rPr>
                  <a:t>项目可盈利，从经济效果角度来看该项目可投资。</a:t>
                </a:r>
              </a:p>
              <a:p>
                <a:pPr>
                  <a:lnSpc>
                    <a:spcPct val="150000"/>
                  </a:lnSpc>
                </a:pPr>
                <a:r>
                  <a:rPr lang="zh-CN" altLang="zh-CN" sz="2400" dirty="0">
                    <a:solidFill>
                      <a:schemeClr val="bg1"/>
                    </a:solidFill>
                  </a:rPr>
                  <a:t>若</a:t>
                </a:r>
                <a14:m>
                  <m:oMath xmlns:m="http://schemas.openxmlformats.org/officeDocument/2006/math">
                    <m:r>
                      <m:rPr>
                        <m:sty m:val="p"/>
                      </m:rPr>
                      <a:rPr lang="en-US" altLang="zh-CN" sz="2400">
                        <a:solidFill>
                          <a:schemeClr val="bg1"/>
                        </a:solidFill>
                        <a:latin typeface="Cambria Math" panose="02040503050406030204"/>
                      </a:rPr>
                      <m:t>NPV</m:t>
                    </m:r>
                    <m:r>
                      <a:rPr lang="en-US" altLang="zh-CN" sz="2400">
                        <a:solidFill>
                          <a:schemeClr val="bg1"/>
                        </a:solidFill>
                        <a:latin typeface="Cambria Math" panose="02040503050406030204"/>
                      </a:rPr>
                      <m:t>≤0</m:t>
                    </m:r>
                  </m:oMath>
                </a14:m>
                <a:r>
                  <a:rPr lang="zh-CN" altLang="zh-CN" sz="2400" dirty="0">
                    <a:solidFill>
                      <a:schemeClr val="bg1"/>
                    </a:solidFill>
                  </a:rPr>
                  <a:t>，则说明在基准贴现率</a:t>
                </a:r>
                <a14:m>
                  <m:oMath xmlns:m="http://schemas.openxmlformats.org/officeDocument/2006/math">
                    <m:r>
                      <a:rPr lang="en-US" altLang="zh-CN" sz="2400" i="1">
                        <a:solidFill>
                          <a:schemeClr val="bg1"/>
                        </a:solidFill>
                        <a:latin typeface="Cambria Math" panose="02040503050406030204"/>
                      </a:rPr>
                      <m:t>𝑖</m:t>
                    </m:r>
                  </m:oMath>
                </a14:m>
                <a:r>
                  <a:rPr lang="zh-CN" altLang="zh-CN" sz="2400" dirty="0">
                    <a:solidFill>
                      <a:schemeClr val="bg1"/>
                    </a:solidFill>
                  </a:rPr>
                  <a:t>的水平下，该软件</a:t>
                </a:r>
                <a:r>
                  <a:rPr lang="zh-CN" altLang="en-US" sz="2400" dirty="0">
                    <a:solidFill>
                      <a:schemeClr val="bg1"/>
                    </a:solidFill>
                  </a:rPr>
                  <a:t>工程</a:t>
                </a:r>
                <a:r>
                  <a:rPr lang="zh-CN" altLang="zh-CN" sz="2400" dirty="0">
                    <a:solidFill>
                      <a:schemeClr val="bg1"/>
                    </a:solidFill>
                  </a:rPr>
                  <a:t>项目仅仅能够收支平衡甚至亏损，故从经济效果角度来看，该项目投资不可行。</a:t>
                </a:r>
                <a:endParaRPr lang="zh-CN" altLang="en-US" sz="2400" dirty="0">
                  <a:solidFill>
                    <a:schemeClr val="bg1"/>
                  </a:solidFill>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590679" y="1981994"/>
                <a:ext cx="10978515" cy="3505200"/>
              </a:xfrm>
              <a:blipFill rotWithShape="1">
                <a:blip r:embed="rId2"/>
                <a:stretch>
                  <a:fillRect l="-1" t="-5" r="1" b="5"/>
                </a:stretch>
              </a:blipFill>
            </p:spPr>
            <p:txBody>
              <a:bodyPr/>
              <a:lstStyle/>
              <a:p>
                <a:r>
                  <a:rPr lang="zh-CN" altLang="en-US">
                    <a:noFill/>
                  </a:rPr>
                  <a:t> </a:t>
                </a:r>
              </a:p>
            </p:txBody>
          </p:sp>
        </mc:Fallback>
      </mc:AlternateContent>
      <p:sp>
        <p:nvSpPr>
          <p:cNvPr id="4" name="矩形 3"/>
          <p:cNvSpPr/>
          <p:nvPr/>
        </p:nvSpPr>
        <p:spPr>
          <a:xfrm>
            <a:off x="1" y="1448594"/>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6" name="组合 5"/>
          <p:cNvGrpSpPr/>
          <p:nvPr/>
        </p:nvGrpSpPr>
        <p:grpSpPr>
          <a:xfrm flipH="1">
            <a:off x="-19237" y="5944879"/>
            <a:ext cx="3297433" cy="914713"/>
            <a:chOff x="8920155" y="5944877"/>
            <a:chExt cx="3294742" cy="914713"/>
          </a:xfrm>
        </p:grpSpPr>
        <p:sp>
          <p:nvSpPr>
            <p:cNvPr id="7"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8"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9"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grpSp>
      <p:sp>
        <p:nvSpPr>
          <p:cNvPr id="10" name="矩形 9"/>
          <p:cNvSpPr/>
          <p:nvPr/>
        </p:nvSpPr>
        <p:spPr>
          <a:xfrm>
            <a:off x="3278196" y="6515583"/>
            <a:ext cx="8920154" cy="34400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9237" y="5639594"/>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3" name="灯片编号占位符 12">
            <a:extLst>
              <a:ext uri="{FF2B5EF4-FFF2-40B4-BE49-F238E27FC236}">
                <a16:creationId xmlns:a16="http://schemas.microsoft.com/office/drawing/2014/main" id="{47FC9C15-02B7-4906-8877-CD8F69ED899B}"/>
              </a:ext>
            </a:extLst>
          </p:cNvPr>
          <p:cNvSpPr>
            <a:spLocks noGrp="1"/>
          </p:cNvSpPr>
          <p:nvPr>
            <p:ph type="sldNum" sz="quarter" idx="12"/>
          </p:nvPr>
        </p:nvSpPr>
        <p:spPr/>
        <p:txBody>
          <a:bodyPr/>
          <a:lstStyle/>
          <a:p>
            <a:fld id="{B6F15528-21DE-4FAA-801E-634DDDAF4B2B}" type="slidenum">
              <a:rPr lang="en-US" smtClean="0"/>
              <a:t>336</a:t>
            </a:fld>
            <a:endParaRPr lang="en-US" dirty="0"/>
          </a:p>
        </p:txBody>
      </p:sp>
      <p:sp>
        <p:nvSpPr>
          <p:cNvPr id="14" name="灯片编号占位符 8">
            <a:extLst>
              <a:ext uri="{FF2B5EF4-FFF2-40B4-BE49-F238E27FC236}">
                <a16:creationId xmlns:a16="http://schemas.microsoft.com/office/drawing/2014/main" id="{2C17BC3D-3429-4D9D-90B6-4DBECD2E9183}"/>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336</a:t>
            </a:fld>
            <a:endParaRPr kumimoji="0" lang="en-US" altLang="zh-CN" sz="1800" dirty="0">
              <a:latin typeface="Times New Roman" panose="02020603050405020304" pitchFamily="18" charset="0"/>
            </a:endParaRPr>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4700" y="333375"/>
            <a:ext cx="5334000" cy="429419"/>
          </a:xfrm>
        </p:spPr>
        <p:txBody>
          <a:bodyPr/>
          <a:lstStyle/>
          <a:p>
            <a:r>
              <a:rPr lang="en-US" altLang="zh-CN" dirty="0"/>
              <a:t>4.3.1  </a:t>
            </a:r>
            <a:r>
              <a:rPr lang="zh-CN" altLang="en-US" dirty="0"/>
              <a:t>独立方案项目评价</a:t>
            </a:r>
          </a:p>
        </p:txBody>
      </p:sp>
      <p:sp>
        <p:nvSpPr>
          <p:cNvPr id="3" name="内容占位符 2"/>
          <p:cNvSpPr>
            <a:spLocks noGrp="1"/>
          </p:cNvSpPr>
          <p:nvPr>
            <p:ph idx="1"/>
          </p:nvPr>
        </p:nvSpPr>
        <p:spPr>
          <a:xfrm>
            <a:off x="609918" y="1143795"/>
            <a:ext cx="10978515" cy="990599"/>
          </a:xfrm>
        </p:spPr>
        <p:txBody>
          <a:bodyPr>
            <a:noAutofit/>
          </a:bodyPr>
          <a:lstStyle/>
          <a:p>
            <a:pPr marL="0" indent="0">
              <a:lnSpc>
                <a:spcPct val="100000"/>
              </a:lnSpc>
              <a:buNone/>
            </a:pPr>
            <a:r>
              <a:rPr lang="zh-CN" altLang="zh-CN" sz="2400" dirty="0">
                <a:solidFill>
                  <a:schemeClr val="tx1"/>
                </a:solidFill>
              </a:rPr>
              <a:t>【</a:t>
            </a:r>
            <a:r>
              <a:rPr lang="zh-CN" altLang="zh-CN" sz="2400" b="1" dirty="0">
                <a:solidFill>
                  <a:schemeClr val="tx1"/>
                </a:solidFill>
              </a:rPr>
              <a:t>例</a:t>
            </a:r>
            <a:r>
              <a:rPr lang="en-US" altLang="zh-CN" sz="2400" b="1" dirty="0">
                <a:solidFill>
                  <a:schemeClr val="tx1"/>
                </a:solidFill>
              </a:rPr>
              <a:t>4.5</a:t>
            </a:r>
            <a:r>
              <a:rPr lang="zh-CN" altLang="zh-CN" sz="2400" dirty="0">
                <a:solidFill>
                  <a:schemeClr val="tx1"/>
                </a:solidFill>
              </a:rPr>
              <a:t>】某厂拟投资</a:t>
            </a:r>
            <a:r>
              <a:rPr lang="en-US" altLang="zh-CN" sz="2400" dirty="0">
                <a:solidFill>
                  <a:schemeClr val="tx1"/>
                </a:solidFill>
              </a:rPr>
              <a:t>180</a:t>
            </a:r>
            <a:r>
              <a:rPr lang="zh-CN" altLang="zh-CN" sz="2400" dirty="0">
                <a:solidFill>
                  <a:schemeClr val="tx1"/>
                </a:solidFill>
              </a:rPr>
              <a:t>万元建设某信息系统，经过项目组的规划与概要设计，预计该信息系统将在两年后投入运行，并预计运行后可使该厂的有关产品成本降低、质量提高，工人劳动生产率提高、企业流动资金周转加快，资源利用率大大提高等经济效果，并根据计算得到系统运行后的各年现金流量如表</a:t>
            </a:r>
            <a:r>
              <a:rPr lang="en-US" altLang="zh-CN" sz="2400" dirty="0">
                <a:solidFill>
                  <a:schemeClr val="tx1"/>
                </a:solidFill>
              </a:rPr>
              <a:t>4-11</a:t>
            </a:r>
            <a:r>
              <a:rPr lang="zh-CN" altLang="zh-CN" sz="2400" dirty="0">
                <a:solidFill>
                  <a:schemeClr val="tx1"/>
                </a:solidFill>
              </a:rPr>
              <a:t>。若考虑该</a:t>
            </a:r>
            <a:r>
              <a:rPr lang="zh-CN" altLang="en-US" sz="2400" dirty="0">
                <a:solidFill>
                  <a:schemeClr val="tx1"/>
                </a:solidFill>
              </a:rPr>
              <a:t>信息</a:t>
            </a:r>
            <a:r>
              <a:rPr lang="zh-CN" altLang="zh-CN" sz="2400" dirty="0">
                <a:solidFill>
                  <a:schemeClr val="tx1"/>
                </a:solidFill>
              </a:rPr>
              <a:t>系统运行四年</a:t>
            </a:r>
            <a:r>
              <a:rPr lang="en-US" altLang="zh-CN" sz="2400" dirty="0">
                <a:solidFill>
                  <a:schemeClr val="tx1"/>
                </a:solidFill>
              </a:rPr>
              <a:t>,</a:t>
            </a:r>
            <a:r>
              <a:rPr lang="zh-CN" altLang="zh-CN" sz="2400" dirty="0">
                <a:solidFill>
                  <a:schemeClr val="tx1"/>
                </a:solidFill>
              </a:rPr>
              <a:t>并不考虑其残值，且根据该厂产品的行业指标确定取</a:t>
            </a:r>
            <a:r>
              <a:rPr lang="en-US" altLang="zh-CN" sz="2400" dirty="0" err="1">
                <a:solidFill>
                  <a:schemeClr val="tx1"/>
                </a:solidFill>
              </a:rPr>
              <a:t>i</a:t>
            </a:r>
            <a:r>
              <a:rPr lang="en-US" altLang="zh-CN" sz="2400" dirty="0">
                <a:solidFill>
                  <a:schemeClr val="tx1"/>
                </a:solidFill>
              </a:rPr>
              <a:t> = 0.1</a:t>
            </a:r>
            <a:r>
              <a:rPr lang="zh-CN" altLang="zh-CN" sz="2400" dirty="0">
                <a:solidFill>
                  <a:schemeClr val="tx1"/>
                </a:solidFill>
              </a:rPr>
              <a:t>试运用净现值法对该信息系统项目是否可以投资作出决策。</a:t>
            </a:r>
            <a:endParaRPr lang="zh-CN" altLang="en-US" sz="2400" dirty="0">
              <a:solidFill>
                <a:schemeClr val="tx1"/>
              </a:solidFill>
            </a:endParaRPr>
          </a:p>
        </p:txBody>
      </p:sp>
      <p:sp>
        <p:nvSpPr>
          <p:cNvPr id="4" name="矩形 3"/>
          <p:cNvSpPr/>
          <p:nvPr/>
        </p:nvSpPr>
        <p:spPr>
          <a:xfrm>
            <a:off x="-10952" y="3761446"/>
            <a:ext cx="12216671" cy="45719"/>
          </a:xfrm>
          <a:prstGeom prst="rect">
            <a:avLst/>
          </a:prstGeom>
          <a:solidFill>
            <a:srgbClr val="FFC000">
              <a:alpha val="8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内容占位符 4"/>
          <p:cNvSpPr txBox="1"/>
          <p:nvPr/>
        </p:nvSpPr>
        <p:spPr>
          <a:xfrm>
            <a:off x="550838" y="3574936"/>
            <a:ext cx="4913852" cy="464458"/>
          </a:xfrm>
          <a:prstGeom prst="rect">
            <a:avLst/>
          </a:prstGeom>
          <a:solidFill>
            <a:srgbClr val="FFC000"/>
          </a:solidFill>
          <a:ln>
            <a:solidFill>
              <a:srgbClr val="FFC000"/>
            </a:solidFill>
          </a:ln>
        </p:spPr>
        <p:txBody>
          <a:bodyPr>
            <a:norm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gn="ctr">
              <a:buNone/>
            </a:pPr>
            <a:r>
              <a:rPr lang="zh-CN" altLang="zh-CN" dirty="0">
                <a:solidFill>
                  <a:schemeClr val="bg1"/>
                </a:solidFill>
              </a:rPr>
              <a:t>表</a:t>
            </a:r>
            <a:r>
              <a:rPr lang="en-US" altLang="zh-CN" dirty="0">
                <a:solidFill>
                  <a:schemeClr val="bg1"/>
                </a:solidFill>
              </a:rPr>
              <a:t>4-11 </a:t>
            </a:r>
            <a:r>
              <a:rPr lang="zh-CN" altLang="en-US" dirty="0">
                <a:solidFill>
                  <a:schemeClr val="bg1"/>
                </a:solidFill>
              </a:rPr>
              <a:t>某信息系统现金流量</a:t>
            </a:r>
            <a:r>
              <a:rPr lang="zh-CN" altLang="zh-CN" dirty="0">
                <a:solidFill>
                  <a:schemeClr val="bg1"/>
                </a:solidFill>
              </a:rPr>
              <a:t>表</a:t>
            </a:r>
            <a:r>
              <a:rPr lang="en-US" altLang="zh-CN" dirty="0">
                <a:solidFill>
                  <a:schemeClr val="bg1"/>
                </a:solidFill>
              </a:rPr>
              <a:t> </a:t>
            </a:r>
            <a:r>
              <a:rPr lang="zh-CN" altLang="en-US" dirty="0">
                <a:solidFill>
                  <a:schemeClr val="bg1"/>
                </a:solidFill>
              </a:rPr>
              <a:t>单位：万元</a:t>
            </a:r>
            <a:endParaRPr lang="zh-CN" altLang="en-US" b="1" dirty="0">
              <a:solidFill>
                <a:schemeClr val="bg1"/>
              </a:solidFill>
            </a:endParaRP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3470"/>
          <a:stretch>
            <a:fillRect/>
          </a:stretch>
        </p:blipFill>
        <p:spPr bwMode="auto">
          <a:xfrm>
            <a:off x="2212975" y="4189184"/>
            <a:ext cx="7962900" cy="2670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灯片编号占位符 6">
            <a:extLst>
              <a:ext uri="{FF2B5EF4-FFF2-40B4-BE49-F238E27FC236}">
                <a16:creationId xmlns:a16="http://schemas.microsoft.com/office/drawing/2014/main" id="{875B92E4-4928-4FA4-80AE-34AC6F65A48B}"/>
              </a:ext>
            </a:extLst>
          </p:cNvPr>
          <p:cNvSpPr>
            <a:spLocks noGrp="1"/>
          </p:cNvSpPr>
          <p:nvPr>
            <p:ph type="sldNum" sz="quarter" idx="12"/>
          </p:nvPr>
        </p:nvSpPr>
        <p:spPr/>
        <p:txBody>
          <a:bodyPr/>
          <a:lstStyle/>
          <a:p>
            <a:fld id="{B6F15528-21DE-4FAA-801E-634DDDAF4B2B}" type="slidenum">
              <a:rPr lang="en-US" smtClean="0"/>
              <a:t>337</a:t>
            </a:fld>
            <a:endParaRPr lang="en-US" dirty="0"/>
          </a:p>
        </p:txBody>
      </p:sp>
      <p:sp>
        <p:nvSpPr>
          <p:cNvPr id="8" name="灯片编号占位符 8">
            <a:extLst>
              <a:ext uri="{FF2B5EF4-FFF2-40B4-BE49-F238E27FC236}">
                <a16:creationId xmlns:a16="http://schemas.microsoft.com/office/drawing/2014/main" id="{1560C55D-A5DC-4E4E-8D1F-AF6840CB3FD8}"/>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337</a:t>
            </a:fld>
            <a:endParaRPr kumimoji="0" lang="en-US" altLang="zh-CN" sz="1800" dirty="0">
              <a:latin typeface="Times New Roman" panose="02020603050405020304" pitchFamily="18" charset="0"/>
            </a:endParaRP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4.3.1  </a:t>
            </a:r>
            <a:r>
              <a:rPr lang="zh-CN" altLang="en-US" dirty="0"/>
              <a:t>独立方案项目评价</a:t>
            </a:r>
          </a:p>
        </p:txBody>
      </p:sp>
      <mc:AlternateContent xmlns:mc="http://schemas.openxmlformats.org/markup-compatibility/2006" xmlns:a14="http://schemas.microsoft.com/office/drawing/2010/main">
        <mc:Choice Requires="a14">
          <p:sp>
            <p:nvSpPr>
              <p:cNvPr id="6" name="矩形 5"/>
              <p:cNvSpPr/>
              <p:nvPr/>
            </p:nvSpPr>
            <p:spPr>
              <a:xfrm>
                <a:off x="354230" y="1259109"/>
                <a:ext cx="9829800" cy="5081648"/>
              </a:xfrm>
              <a:prstGeom prst="rect">
                <a:avLst/>
              </a:prstGeom>
            </p:spPr>
            <p:txBody>
              <a:bodyPr wrap="square">
                <a:spAutoFit/>
              </a:bodyPr>
              <a:lstStyle/>
              <a:p>
                <a:pPr>
                  <a:lnSpc>
                    <a:spcPct val="150000"/>
                  </a:lnSpc>
                </a:pPr>
                <a:r>
                  <a:rPr lang="zh-CN" altLang="zh-CN" dirty="0"/>
                  <a:t>解：由题意可得</a:t>
                </a:r>
                <a:r>
                  <a:rPr lang="en-US" altLang="zh-CN" dirty="0"/>
                  <a:t>N=6,D6=0</a:t>
                </a:r>
                <a:r>
                  <a:rPr lang="zh-CN" altLang="zh-CN" dirty="0"/>
                  <a:t>，</a:t>
                </a:r>
                <a14:m>
                  <m:oMath xmlns:m="http://schemas.openxmlformats.org/officeDocument/2006/math">
                    <m:r>
                      <a:rPr lang="en-US" altLang="zh-CN" i="1">
                        <a:latin typeface="Cambria Math" panose="02040503050406030204"/>
                      </a:rPr>
                      <m:t>𝑖</m:t>
                    </m:r>
                  </m:oMath>
                </a14:m>
                <a:r>
                  <a:rPr lang="en-US" altLang="zh-CN" dirty="0"/>
                  <a:t> =0.1</a:t>
                </a:r>
                <a:endParaRPr lang="zh-CN" altLang="zh-CN" dirty="0"/>
              </a:p>
              <a:p>
                <a:pPr>
                  <a:lnSpc>
                    <a:spcPct val="150000"/>
                  </a:lnSpc>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a:rPr>
                        <m:t>NPV</m:t>
                      </m:r>
                      <m:r>
                        <a:rPr lang="en-US" altLang="zh-CN">
                          <a:latin typeface="Cambria Math" panose="02040503050406030204"/>
                        </a:rPr>
                        <m:t>=</m:t>
                      </m:r>
                      <m:nary>
                        <m:naryPr>
                          <m:chr m:val="∑"/>
                          <m:limLoc m:val="undOvr"/>
                          <m:ctrlPr>
                            <a:rPr lang="zh-CN" altLang="zh-CN" i="1">
                              <a:latin typeface="Cambria Math" panose="02040503050406030204" pitchFamily="18" charset="0"/>
                            </a:rPr>
                          </m:ctrlPr>
                        </m:naryPr>
                        <m:sub>
                          <m:r>
                            <m:rPr>
                              <m:sty m:val="p"/>
                            </m:rPr>
                            <a:rPr lang="en-US" altLang="zh-CN">
                              <a:latin typeface="Cambria Math" panose="02040503050406030204"/>
                            </a:rPr>
                            <m:t>t</m:t>
                          </m:r>
                          <m:r>
                            <a:rPr lang="en-US" altLang="zh-CN">
                              <a:latin typeface="Cambria Math" panose="02040503050406030204"/>
                            </a:rPr>
                            <m:t>=0</m:t>
                          </m:r>
                        </m:sub>
                        <m:sup>
                          <m:r>
                            <a:rPr lang="en-US" altLang="zh-CN">
                              <a:latin typeface="Cambria Math" panose="02040503050406030204"/>
                            </a:rPr>
                            <m:t>6</m:t>
                          </m:r>
                        </m:sup>
                        <m:e>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m:rPr>
                                      <m:sty m:val="p"/>
                                    </m:rPr>
                                    <a:rPr lang="en-US" altLang="zh-CN">
                                      <a:latin typeface="Cambria Math" panose="02040503050406030204"/>
                                    </a:rPr>
                                    <m:t>B</m:t>
                                  </m:r>
                                </m:e>
                                <m:sub>
                                  <m:r>
                                    <m:rPr>
                                      <m:sty m:val="p"/>
                                    </m:rPr>
                                    <a:rPr lang="en-US" altLang="zh-CN">
                                      <a:latin typeface="Cambria Math" panose="02040503050406030204"/>
                                    </a:rPr>
                                    <m:t>t</m:t>
                                  </m:r>
                                </m:sub>
                              </m:sSub>
                              <m:r>
                                <a:rPr lang="en-US" altLang="zh-CN" i="1">
                                  <a:latin typeface="Cambria Math" panose="02040503050406030204"/>
                                </a:rPr>
                                <m:t>−</m:t>
                              </m:r>
                              <m:sSub>
                                <m:sSubPr>
                                  <m:ctrlPr>
                                    <a:rPr lang="zh-CN" altLang="zh-CN" i="1">
                                      <a:latin typeface="Cambria Math" panose="02040503050406030204" pitchFamily="18" charset="0"/>
                                    </a:rPr>
                                  </m:ctrlPr>
                                </m:sSubPr>
                                <m:e>
                                  <m:r>
                                    <m:rPr>
                                      <m:sty m:val="p"/>
                                    </m:rPr>
                                    <a:rPr lang="en-US" altLang="zh-CN">
                                      <a:latin typeface="Cambria Math" panose="02040503050406030204"/>
                                    </a:rPr>
                                    <m:t>C</m:t>
                                  </m:r>
                                </m:e>
                                <m:sub>
                                  <m:r>
                                    <m:rPr>
                                      <m:sty m:val="p"/>
                                    </m:rPr>
                                    <a:rPr lang="en-US" altLang="zh-CN">
                                      <a:latin typeface="Cambria Math" panose="02040503050406030204"/>
                                    </a:rPr>
                                    <m:t>t</m:t>
                                  </m:r>
                                </m:sub>
                              </m:sSub>
                              <m:r>
                                <a:rPr lang="en-US" altLang="zh-CN" i="1">
                                  <a:latin typeface="Cambria Math" panose="02040503050406030204"/>
                                </a:rPr>
                                <m:t>−</m:t>
                              </m:r>
                              <m:sSub>
                                <m:sSubPr>
                                  <m:ctrlPr>
                                    <a:rPr lang="zh-CN" altLang="zh-CN" i="1">
                                      <a:latin typeface="Cambria Math" panose="02040503050406030204" pitchFamily="18" charset="0"/>
                                    </a:rPr>
                                  </m:ctrlPr>
                                </m:sSubPr>
                                <m:e>
                                  <m:r>
                                    <m:rPr>
                                      <m:sty m:val="p"/>
                                    </m:rPr>
                                    <a:rPr lang="en-US" altLang="zh-CN">
                                      <a:latin typeface="Cambria Math" panose="02040503050406030204"/>
                                    </a:rPr>
                                    <m:t>K</m:t>
                                  </m:r>
                                </m:e>
                                <m:sub>
                                  <m:r>
                                    <m:rPr>
                                      <m:sty m:val="p"/>
                                    </m:rPr>
                                    <a:rPr lang="en-US" altLang="zh-CN">
                                      <a:latin typeface="Cambria Math" panose="02040503050406030204"/>
                                    </a:rPr>
                                    <m:t>t</m:t>
                                  </m:r>
                                </m:sub>
                              </m:sSub>
                            </m:num>
                            <m:den>
                              <m:sSup>
                                <m:sSupPr>
                                  <m:ctrlPr>
                                    <a:rPr lang="zh-CN" altLang="zh-CN" i="1">
                                      <a:latin typeface="Cambria Math" panose="02040503050406030204" pitchFamily="18" charset="0"/>
                                    </a:rPr>
                                  </m:ctrlPr>
                                </m:sSupPr>
                                <m:e>
                                  <m:r>
                                    <a:rPr lang="en-US" altLang="zh-CN">
                                      <a:latin typeface="Cambria Math" panose="02040503050406030204"/>
                                    </a:rPr>
                                    <m:t>(1+</m:t>
                                  </m:r>
                                  <m:r>
                                    <m:rPr>
                                      <m:sty m:val="p"/>
                                    </m:rPr>
                                    <a:rPr lang="en-US" altLang="zh-CN">
                                      <a:latin typeface="Cambria Math" panose="02040503050406030204"/>
                                    </a:rPr>
                                    <m:t>i</m:t>
                                  </m:r>
                                  <m:r>
                                    <a:rPr lang="en-US" altLang="zh-CN">
                                      <a:latin typeface="Cambria Math" panose="02040503050406030204"/>
                                    </a:rPr>
                                    <m:t>)</m:t>
                                  </m:r>
                                </m:e>
                                <m:sup>
                                  <m:r>
                                    <m:rPr>
                                      <m:sty m:val="p"/>
                                    </m:rPr>
                                    <a:rPr lang="en-US" altLang="zh-CN">
                                      <a:latin typeface="Cambria Math" panose="02040503050406030204"/>
                                    </a:rPr>
                                    <m:t>t</m:t>
                                  </m:r>
                                </m:sup>
                              </m:sSup>
                            </m:den>
                          </m:f>
                        </m:e>
                      </m:nary>
                      <m:r>
                        <a:rPr lang="en-US" altLang="zh-CN">
                          <a:latin typeface="Cambria Math" panose="02040503050406030204"/>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m:rPr>
                                  <m:sty m:val="p"/>
                                </m:rPr>
                                <a:rPr lang="en-US" altLang="zh-CN">
                                  <a:latin typeface="Cambria Math" panose="02040503050406030204"/>
                                </a:rPr>
                                <m:t>D</m:t>
                              </m:r>
                            </m:e>
                            <m:sub>
                              <m:r>
                                <a:rPr lang="en-US" altLang="zh-CN">
                                  <a:latin typeface="Cambria Math" panose="02040503050406030204"/>
                                </a:rPr>
                                <m:t>6</m:t>
                              </m:r>
                            </m:sub>
                          </m:sSub>
                        </m:num>
                        <m:den>
                          <m:sSup>
                            <m:sSupPr>
                              <m:ctrlPr>
                                <a:rPr lang="zh-CN" altLang="zh-CN" i="1">
                                  <a:latin typeface="Cambria Math" panose="02040503050406030204" pitchFamily="18" charset="0"/>
                                </a:rPr>
                              </m:ctrlPr>
                            </m:sSupPr>
                            <m:e>
                              <m:r>
                                <a:rPr lang="en-US" altLang="zh-CN">
                                  <a:latin typeface="Cambria Math" panose="02040503050406030204"/>
                                </a:rPr>
                                <m:t>(1+</m:t>
                              </m:r>
                              <m:r>
                                <m:rPr>
                                  <m:sty m:val="p"/>
                                </m:rPr>
                                <a:rPr lang="en-US" altLang="zh-CN">
                                  <a:latin typeface="Cambria Math" panose="02040503050406030204"/>
                                </a:rPr>
                                <m:t>i</m:t>
                              </m:r>
                              <m:r>
                                <a:rPr lang="en-US" altLang="zh-CN">
                                  <a:latin typeface="Cambria Math" panose="02040503050406030204"/>
                                </a:rPr>
                                <m:t>)</m:t>
                              </m:r>
                            </m:e>
                            <m:sup>
                              <m:r>
                                <a:rPr lang="en-US" altLang="zh-CN">
                                  <a:latin typeface="Cambria Math" panose="02040503050406030204"/>
                                </a:rPr>
                                <m:t>6</m:t>
                              </m:r>
                            </m:sup>
                          </m:sSup>
                        </m:den>
                      </m:f>
                    </m:oMath>
                  </m:oMathPara>
                </a14:m>
                <a:endParaRPr lang="zh-CN" altLang="zh-CN" dirty="0"/>
              </a:p>
              <a:p>
                <a:pPr>
                  <a:lnSpc>
                    <a:spcPct val="150000"/>
                  </a:lnSpc>
                </a:pPr>
                <a14:m>
                  <m:oMathPara xmlns:m="http://schemas.openxmlformats.org/officeDocument/2006/math">
                    <m:oMathParaPr>
                      <m:jc m:val="centerGroup"/>
                    </m:oMathParaPr>
                    <m:oMath xmlns:m="http://schemas.openxmlformats.org/officeDocument/2006/math">
                      <m:r>
                        <a:rPr lang="en-US" altLang="zh-CN">
                          <a:latin typeface="Cambria Math" panose="02040503050406030204"/>
                        </a:rPr>
                        <m:t> =</m:t>
                      </m:r>
                      <m:r>
                        <a:rPr lang="en-US" altLang="zh-CN" i="1">
                          <a:latin typeface="Cambria Math" panose="02040503050406030204"/>
                        </a:rPr>
                        <m:t>−</m:t>
                      </m:r>
                      <m:r>
                        <a:rPr lang="en-US" altLang="zh-CN">
                          <a:latin typeface="Cambria Math" panose="02040503050406030204"/>
                        </a:rPr>
                        <m:t>60</m:t>
                      </m:r>
                      <m:nary>
                        <m:naryPr>
                          <m:chr m:val="∑"/>
                          <m:limLoc m:val="undOvr"/>
                          <m:ctrlPr>
                            <a:rPr lang="zh-CN" altLang="zh-CN" i="1">
                              <a:latin typeface="Cambria Math" panose="02040503050406030204" pitchFamily="18" charset="0"/>
                            </a:rPr>
                          </m:ctrlPr>
                        </m:naryPr>
                        <m:sub>
                          <m:r>
                            <m:rPr>
                              <m:sty m:val="p"/>
                            </m:rPr>
                            <a:rPr lang="en-US" altLang="zh-CN">
                              <a:latin typeface="Cambria Math" panose="02040503050406030204"/>
                            </a:rPr>
                            <m:t>t</m:t>
                          </m:r>
                          <m:r>
                            <a:rPr lang="en-US" altLang="zh-CN">
                              <a:latin typeface="Cambria Math" panose="02040503050406030204"/>
                            </a:rPr>
                            <m:t>=0</m:t>
                          </m:r>
                        </m:sub>
                        <m:sup>
                          <m:r>
                            <a:rPr lang="en-US" altLang="zh-CN">
                              <a:latin typeface="Cambria Math" panose="02040503050406030204"/>
                            </a:rPr>
                            <m:t>2</m:t>
                          </m:r>
                        </m:sup>
                        <m:e>
                          <m:f>
                            <m:fPr>
                              <m:ctrlPr>
                                <a:rPr lang="zh-CN" altLang="zh-CN" i="1">
                                  <a:latin typeface="Cambria Math" panose="02040503050406030204" pitchFamily="18" charset="0"/>
                                </a:rPr>
                              </m:ctrlPr>
                            </m:fPr>
                            <m:num>
                              <m:r>
                                <a:rPr lang="en-US" altLang="zh-CN">
                                  <a:latin typeface="Cambria Math" panose="02040503050406030204"/>
                                </a:rPr>
                                <m:t>1</m:t>
                              </m:r>
                            </m:num>
                            <m:den>
                              <m:sSup>
                                <m:sSupPr>
                                  <m:ctrlPr>
                                    <a:rPr lang="zh-CN" altLang="zh-CN" i="1">
                                      <a:latin typeface="Cambria Math" panose="02040503050406030204" pitchFamily="18" charset="0"/>
                                    </a:rPr>
                                  </m:ctrlPr>
                                </m:sSupPr>
                                <m:e>
                                  <m:d>
                                    <m:dPr>
                                      <m:ctrlPr>
                                        <a:rPr lang="zh-CN" altLang="zh-CN" i="1">
                                          <a:latin typeface="Cambria Math" panose="02040503050406030204" pitchFamily="18" charset="0"/>
                                        </a:rPr>
                                      </m:ctrlPr>
                                    </m:dPr>
                                    <m:e>
                                      <m:r>
                                        <a:rPr lang="en-US" altLang="zh-CN">
                                          <a:latin typeface="Cambria Math" panose="02040503050406030204"/>
                                        </a:rPr>
                                        <m:t>1+0.1</m:t>
                                      </m:r>
                                    </m:e>
                                  </m:d>
                                </m:e>
                                <m:sup>
                                  <m:r>
                                    <m:rPr>
                                      <m:sty m:val="p"/>
                                    </m:rPr>
                                    <a:rPr lang="en-US" altLang="zh-CN">
                                      <a:latin typeface="Cambria Math" panose="02040503050406030204"/>
                                    </a:rPr>
                                    <m:t>t</m:t>
                                  </m:r>
                                </m:sup>
                              </m:sSup>
                            </m:den>
                          </m:f>
                        </m:e>
                      </m:nary>
                      <m:r>
                        <a:rPr lang="en-US" altLang="zh-CN">
                          <a:latin typeface="Cambria Math" panose="02040503050406030204"/>
                        </a:rPr>
                        <m:t>+</m:t>
                      </m:r>
                      <m:f>
                        <m:fPr>
                          <m:ctrlPr>
                            <a:rPr lang="zh-CN" altLang="zh-CN" i="1">
                              <a:latin typeface="Cambria Math" panose="02040503050406030204" pitchFamily="18" charset="0"/>
                            </a:rPr>
                          </m:ctrlPr>
                        </m:fPr>
                        <m:num>
                          <m:r>
                            <a:rPr lang="en-US" altLang="zh-CN">
                              <a:latin typeface="Cambria Math" panose="02040503050406030204"/>
                            </a:rPr>
                            <m:t>100</m:t>
                          </m:r>
                          <m:r>
                            <a:rPr lang="en-US" altLang="zh-CN" i="1">
                              <a:latin typeface="Cambria Math" panose="02040503050406030204"/>
                            </a:rPr>
                            <m:t>−</m:t>
                          </m:r>
                          <m:r>
                            <a:rPr lang="en-US" altLang="zh-CN">
                              <a:latin typeface="Cambria Math" panose="02040503050406030204"/>
                            </a:rPr>
                            <m:t>20</m:t>
                          </m:r>
                        </m:num>
                        <m:den>
                          <m:sSup>
                            <m:sSupPr>
                              <m:ctrlPr>
                                <a:rPr lang="zh-CN" altLang="zh-CN" i="1">
                                  <a:latin typeface="Cambria Math" panose="02040503050406030204" pitchFamily="18" charset="0"/>
                                </a:rPr>
                              </m:ctrlPr>
                            </m:sSupPr>
                            <m:e>
                              <m:d>
                                <m:dPr>
                                  <m:ctrlPr>
                                    <a:rPr lang="zh-CN" altLang="zh-CN" i="1">
                                      <a:latin typeface="Cambria Math" panose="02040503050406030204" pitchFamily="18" charset="0"/>
                                    </a:rPr>
                                  </m:ctrlPr>
                                </m:dPr>
                                <m:e>
                                  <m:r>
                                    <a:rPr lang="en-US" altLang="zh-CN">
                                      <a:latin typeface="Cambria Math" panose="02040503050406030204"/>
                                    </a:rPr>
                                    <m:t>1+0.1</m:t>
                                  </m:r>
                                </m:e>
                              </m:d>
                            </m:e>
                            <m:sup>
                              <m:r>
                                <a:rPr lang="en-US" altLang="zh-CN">
                                  <a:latin typeface="Cambria Math" panose="02040503050406030204"/>
                                </a:rPr>
                                <m:t>3</m:t>
                              </m:r>
                            </m:sup>
                          </m:sSup>
                        </m:den>
                      </m:f>
                      <m:r>
                        <a:rPr lang="en-US" altLang="zh-CN">
                          <a:latin typeface="Cambria Math" panose="02040503050406030204"/>
                        </a:rPr>
                        <m:t>+</m:t>
                      </m:r>
                      <m:f>
                        <m:fPr>
                          <m:ctrlPr>
                            <a:rPr lang="zh-CN" altLang="zh-CN" i="1">
                              <a:latin typeface="Cambria Math" panose="02040503050406030204" pitchFamily="18" charset="0"/>
                            </a:rPr>
                          </m:ctrlPr>
                        </m:fPr>
                        <m:num>
                          <m:r>
                            <a:rPr lang="en-US" altLang="zh-CN">
                              <a:latin typeface="Cambria Math" panose="02040503050406030204"/>
                            </a:rPr>
                            <m:t>100</m:t>
                          </m:r>
                          <m:r>
                            <a:rPr lang="en-US" altLang="zh-CN" i="1">
                              <a:latin typeface="Cambria Math" panose="02040503050406030204"/>
                            </a:rPr>
                            <m:t>−</m:t>
                          </m:r>
                          <m:r>
                            <a:rPr lang="en-US" altLang="zh-CN">
                              <a:latin typeface="Cambria Math" panose="02040503050406030204"/>
                            </a:rPr>
                            <m:t>10</m:t>
                          </m:r>
                        </m:num>
                        <m:den>
                          <m:sSup>
                            <m:sSupPr>
                              <m:ctrlPr>
                                <a:rPr lang="zh-CN" altLang="zh-CN" i="1">
                                  <a:latin typeface="Cambria Math" panose="02040503050406030204" pitchFamily="18" charset="0"/>
                                </a:rPr>
                              </m:ctrlPr>
                            </m:sSupPr>
                            <m:e>
                              <m:d>
                                <m:dPr>
                                  <m:ctrlPr>
                                    <a:rPr lang="zh-CN" altLang="zh-CN" i="1">
                                      <a:latin typeface="Cambria Math" panose="02040503050406030204" pitchFamily="18" charset="0"/>
                                    </a:rPr>
                                  </m:ctrlPr>
                                </m:dPr>
                                <m:e>
                                  <m:r>
                                    <a:rPr lang="en-US" altLang="zh-CN">
                                      <a:latin typeface="Cambria Math" panose="02040503050406030204"/>
                                    </a:rPr>
                                    <m:t>1+0.1</m:t>
                                  </m:r>
                                </m:e>
                              </m:d>
                            </m:e>
                            <m:sup>
                              <m:r>
                                <a:rPr lang="en-US" altLang="zh-CN">
                                  <a:latin typeface="Cambria Math" panose="02040503050406030204"/>
                                </a:rPr>
                                <m:t>4</m:t>
                              </m:r>
                            </m:sup>
                          </m:sSup>
                        </m:den>
                      </m:f>
                      <m:r>
                        <a:rPr lang="en-US" altLang="zh-CN">
                          <a:latin typeface="Cambria Math" panose="02040503050406030204"/>
                        </a:rPr>
                        <m:t>+</m:t>
                      </m:r>
                      <m:f>
                        <m:fPr>
                          <m:ctrlPr>
                            <a:rPr lang="zh-CN" altLang="zh-CN" i="1">
                              <a:latin typeface="Cambria Math" panose="02040503050406030204" pitchFamily="18" charset="0"/>
                            </a:rPr>
                          </m:ctrlPr>
                        </m:fPr>
                        <m:num>
                          <m:r>
                            <a:rPr lang="en-US" altLang="zh-CN">
                              <a:latin typeface="Cambria Math" panose="02040503050406030204"/>
                            </a:rPr>
                            <m:t>130</m:t>
                          </m:r>
                          <m:r>
                            <a:rPr lang="en-US" altLang="zh-CN" i="1">
                              <a:latin typeface="Cambria Math" panose="02040503050406030204"/>
                            </a:rPr>
                            <m:t>−</m:t>
                          </m:r>
                          <m:r>
                            <a:rPr lang="en-US" altLang="zh-CN">
                              <a:latin typeface="Cambria Math" panose="02040503050406030204"/>
                            </a:rPr>
                            <m:t>10</m:t>
                          </m:r>
                        </m:num>
                        <m:den>
                          <m:sSup>
                            <m:sSupPr>
                              <m:ctrlPr>
                                <a:rPr lang="zh-CN" altLang="zh-CN" i="1">
                                  <a:latin typeface="Cambria Math" panose="02040503050406030204" pitchFamily="18" charset="0"/>
                                </a:rPr>
                              </m:ctrlPr>
                            </m:sSupPr>
                            <m:e>
                              <m:d>
                                <m:dPr>
                                  <m:ctrlPr>
                                    <a:rPr lang="zh-CN" altLang="zh-CN" i="1">
                                      <a:latin typeface="Cambria Math" panose="02040503050406030204" pitchFamily="18" charset="0"/>
                                    </a:rPr>
                                  </m:ctrlPr>
                                </m:dPr>
                                <m:e>
                                  <m:r>
                                    <a:rPr lang="en-US" altLang="zh-CN">
                                      <a:latin typeface="Cambria Math" panose="02040503050406030204"/>
                                    </a:rPr>
                                    <m:t>1+0.1</m:t>
                                  </m:r>
                                </m:e>
                              </m:d>
                            </m:e>
                            <m:sup>
                              <m:r>
                                <a:rPr lang="en-US" altLang="zh-CN">
                                  <a:latin typeface="Cambria Math" panose="02040503050406030204"/>
                                </a:rPr>
                                <m:t>5</m:t>
                              </m:r>
                            </m:sup>
                          </m:sSup>
                        </m:den>
                      </m:f>
                      <m:r>
                        <a:rPr lang="en-US" altLang="zh-CN">
                          <a:latin typeface="Cambria Math" panose="02040503050406030204"/>
                        </a:rPr>
                        <m:t>+</m:t>
                      </m:r>
                      <m:f>
                        <m:fPr>
                          <m:ctrlPr>
                            <a:rPr lang="zh-CN" altLang="zh-CN" i="1">
                              <a:latin typeface="Cambria Math" panose="02040503050406030204" pitchFamily="18" charset="0"/>
                            </a:rPr>
                          </m:ctrlPr>
                        </m:fPr>
                        <m:num>
                          <m:r>
                            <a:rPr lang="en-US" altLang="zh-CN">
                              <a:latin typeface="Cambria Math" panose="02040503050406030204"/>
                            </a:rPr>
                            <m:t>180</m:t>
                          </m:r>
                          <m:r>
                            <a:rPr lang="en-US" altLang="zh-CN" i="1">
                              <a:latin typeface="Cambria Math" panose="02040503050406030204"/>
                            </a:rPr>
                            <m:t>−</m:t>
                          </m:r>
                          <m:r>
                            <a:rPr lang="en-US" altLang="zh-CN">
                              <a:latin typeface="Cambria Math" panose="02040503050406030204"/>
                            </a:rPr>
                            <m:t>10</m:t>
                          </m:r>
                        </m:num>
                        <m:den>
                          <m:sSup>
                            <m:sSupPr>
                              <m:ctrlPr>
                                <a:rPr lang="zh-CN" altLang="zh-CN" i="1">
                                  <a:latin typeface="Cambria Math" panose="02040503050406030204" pitchFamily="18" charset="0"/>
                                </a:rPr>
                              </m:ctrlPr>
                            </m:sSupPr>
                            <m:e>
                              <m:r>
                                <a:rPr lang="en-US" altLang="zh-CN">
                                  <a:latin typeface="Cambria Math" panose="02040503050406030204"/>
                                </a:rPr>
                                <m:t>(1+0.1)</m:t>
                              </m:r>
                            </m:e>
                            <m:sup>
                              <m:r>
                                <a:rPr lang="en-US" altLang="zh-CN">
                                  <a:latin typeface="Cambria Math" panose="02040503050406030204"/>
                                </a:rPr>
                                <m:t>6</m:t>
                              </m:r>
                            </m:sup>
                          </m:sSup>
                        </m:den>
                      </m:f>
                    </m:oMath>
                  </m:oMathPara>
                </a14:m>
                <a:endParaRPr lang="zh-CN" altLang="zh-CN" dirty="0"/>
              </a:p>
              <a:p>
                <a:pPr>
                  <a:lnSpc>
                    <a:spcPct val="150000"/>
                  </a:lnSpc>
                </a:pPr>
                <a14:m>
                  <m:oMathPara xmlns:m="http://schemas.openxmlformats.org/officeDocument/2006/math">
                    <m:oMathParaPr>
                      <m:jc m:val="centerGroup"/>
                    </m:oMathParaPr>
                    <m:oMath xmlns:m="http://schemas.openxmlformats.org/officeDocument/2006/math">
                      <m:r>
                        <a:rPr lang="en-US" altLang="zh-CN">
                          <a:latin typeface="Cambria Math" panose="02040503050406030204"/>
                        </a:rPr>
                        <m:t>          =</m:t>
                      </m:r>
                      <m:r>
                        <a:rPr lang="zh-CN" altLang="en-US" i="1">
                          <a:latin typeface="Cambria Math" panose="02040503050406030204"/>
                        </a:rPr>
                        <m:t>−</m:t>
                      </m:r>
                      <m:r>
                        <a:rPr lang="en-US" altLang="zh-CN">
                          <a:latin typeface="Cambria Math" panose="02040503050406030204"/>
                        </a:rPr>
                        <m:t>218.84+60.11+61.48+74.53+95.99=93.51(</m:t>
                      </m:r>
                      <m:r>
                        <a:rPr lang="zh-CN" altLang="zh-CN">
                          <a:latin typeface="Cambria Math" panose="02040503050406030204"/>
                        </a:rPr>
                        <m:t>万元</m:t>
                      </m:r>
                      <m:r>
                        <a:rPr lang="en-US" altLang="zh-CN">
                          <a:latin typeface="Cambria Math" panose="02040503050406030204"/>
                        </a:rPr>
                        <m:t>)</m:t>
                      </m:r>
                    </m:oMath>
                  </m:oMathPara>
                </a14:m>
                <a:endParaRPr lang="en-US" altLang="zh-CN" dirty="0"/>
              </a:p>
              <a:p>
                <a:endParaRPr lang="zh-CN" altLang="zh-CN" dirty="0"/>
              </a:p>
              <a:p>
                <a:r>
                  <a:rPr lang="zh-CN" altLang="zh-CN" dirty="0"/>
                  <a:t>由于</a:t>
                </a:r>
                <a:r>
                  <a:rPr lang="en-US" altLang="zh-CN" dirty="0"/>
                  <a:t>NPV=93.51&gt;&gt;0,</a:t>
                </a:r>
                <a:r>
                  <a:rPr lang="zh-CN" altLang="zh-CN" dirty="0"/>
                  <a:t>加上其残值保守估计为</a:t>
                </a:r>
                <a:r>
                  <a:rPr lang="en-US" altLang="zh-CN" dirty="0"/>
                  <a:t>0</a:t>
                </a:r>
                <a:r>
                  <a:rPr lang="zh-CN" altLang="zh-CN" dirty="0"/>
                  <a:t>，故该项目可以进行投资。</a:t>
                </a:r>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354230" y="1259109"/>
                <a:ext cx="9829800" cy="5081648"/>
              </a:xfrm>
              <a:prstGeom prst="rect">
                <a:avLst/>
              </a:prstGeom>
              <a:blipFill rotWithShape="1">
                <a:blip r:embed="rId2"/>
                <a:stretch>
                  <a:fillRect l="-5" t="-11" r="5" b="6"/>
                </a:stretch>
              </a:blipFill>
            </p:spPr>
            <p:txBody>
              <a:bodyPr/>
              <a:lstStyle/>
              <a:p>
                <a:r>
                  <a:rPr lang="zh-CN" altLang="en-US">
                    <a:noFill/>
                  </a:rPr>
                  <a:t> </a:t>
                </a:r>
              </a:p>
            </p:txBody>
          </p:sp>
        </mc:Fallback>
      </mc:AlternateContent>
      <p:grpSp>
        <p:nvGrpSpPr>
          <p:cNvPr id="7" name="组合 6"/>
          <p:cNvGrpSpPr/>
          <p:nvPr/>
        </p:nvGrpSpPr>
        <p:grpSpPr>
          <a:xfrm flipH="1">
            <a:off x="10214258" y="6057894"/>
            <a:ext cx="1975706" cy="701047"/>
            <a:chOff x="-8805" y="5407865"/>
            <a:chExt cx="3213509" cy="1301644"/>
          </a:xfrm>
        </p:grpSpPr>
        <p:sp>
          <p:nvSpPr>
            <p:cNvPr id="8" name="矩形 7"/>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470"/>
          <a:stretch>
            <a:fillRect/>
          </a:stretch>
        </p:blipFill>
        <p:spPr bwMode="auto">
          <a:xfrm>
            <a:off x="7427606" y="991394"/>
            <a:ext cx="4610100" cy="15460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a:extLst>
              <a:ext uri="{FF2B5EF4-FFF2-40B4-BE49-F238E27FC236}">
                <a16:creationId xmlns:a16="http://schemas.microsoft.com/office/drawing/2014/main" id="{EC3A9D04-96E6-4932-99FD-E61DE24843B8}"/>
              </a:ext>
            </a:extLst>
          </p:cNvPr>
          <p:cNvSpPr>
            <a:spLocks noGrp="1"/>
          </p:cNvSpPr>
          <p:nvPr>
            <p:ph type="sldNum" sz="quarter" idx="12"/>
          </p:nvPr>
        </p:nvSpPr>
        <p:spPr/>
        <p:txBody>
          <a:bodyPr/>
          <a:lstStyle/>
          <a:p>
            <a:fld id="{B6F15528-21DE-4FAA-801E-634DDDAF4B2B}" type="slidenum">
              <a:rPr lang="en-US" smtClean="0"/>
              <a:t>338</a:t>
            </a:fld>
            <a:endParaRPr lang="en-US" dirty="0"/>
          </a:p>
        </p:txBody>
      </p:sp>
      <p:sp>
        <p:nvSpPr>
          <p:cNvPr id="18" name="灯片编号占位符 8">
            <a:extLst>
              <a:ext uri="{FF2B5EF4-FFF2-40B4-BE49-F238E27FC236}">
                <a16:creationId xmlns:a16="http://schemas.microsoft.com/office/drawing/2014/main" id="{A4E5D158-0011-4C44-ACAD-83EEB91503F1}"/>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338</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b="1" dirty="0"/>
              <a:t>4.3.1  </a:t>
            </a:r>
            <a:r>
              <a:rPr lang="zh-CN" altLang="en-US" b="1" dirty="0"/>
              <a:t>独立方案项目评价</a:t>
            </a:r>
            <a:endParaRPr lang="zh-CN" altLang="en-US" dirty="0"/>
          </a:p>
        </p:txBody>
      </p:sp>
      <p:sp>
        <p:nvSpPr>
          <p:cNvPr id="243" name="矩形 242"/>
          <p:cNvSpPr/>
          <p:nvPr/>
        </p:nvSpPr>
        <p:spPr>
          <a:xfrm>
            <a:off x="16548" y="1681073"/>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 name="矩形 1"/>
          <p:cNvSpPr/>
          <p:nvPr/>
        </p:nvSpPr>
        <p:spPr>
          <a:xfrm>
            <a:off x="1069975" y="1063128"/>
            <a:ext cx="2372765" cy="461665"/>
          </a:xfrm>
          <a:prstGeom prst="rect">
            <a:avLst/>
          </a:prstGeom>
        </p:spPr>
        <p:txBody>
          <a:bodyPr wrap="none">
            <a:spAutoFit/>
          </a:bodyPr>
          <a:lstStyle/>
          <a:p>
            <a:r>
              <a:rPr lang="en-US" altLang="zh-CN" dirty="0"/>
              <a:t>2. </a:t>
            </a:r>
            <a:r>
              <a:rPr lang="zh-CN" altLang="en-US" dirty="0"/>
              <a:t>内部收益率法</a:t>
            </a:r>
          </a:p>
        </p:txBody>
      </p:sp>
      <p:cxnSp>
        <p:nvCxnSpPr>
          <p:cNvPr id="13" name="直接连接符 12"/>
          <p:cNvCxnSpPr/>
          <p:nvPr/>
        </p:nvCxnSpPr>
        <p:spPr>
          <a:xfrm>
            <a:off x="536574" y="838994"/>
            <a:ext cx="1" cy="6020594"/>
          </a:xfrm>
          <a:prstGeom prst="line">
            <a:avLst/>
          </a:prstGeom>
          <a:noFill/>
          <a:ln w="38100" cap="flat" cmpd="sng" algn="ctr">
            <a:solidFill>
              <a:schemeClr val="bg1">
                <a:lumMod val="50000"/>
              </a:schemeClr>
            </a:solidFill>
            <a:prstDash val="solid"/>
            <a:miter lim="800000"/>
          </a:ln>
          <a:effectLst/>
        </p:spPr>
      </p:cxnSp>
      <p:sp>
        <p:nvSpPr>
          <p:cNvPr id="21" name="内容占位符 4"/>
          <p:cNvSpPr txBox="1"/>
          <p:nvPr/>
        </p:nvSpPr>
        <p:spPr>
          <a:xfrm>
            <a:off x="149" y="1600994"/>
            <a:ext cx="12209087" cy="45719"/>
          </a:xfrm>
          <a:prstGeom prst="rect">
            <a:avLst/>
          </a:prstGeom>
          <a:solidFill>
            <a:srgbClr val="74B836"/>
          </a:solidFill>
        </p:spPr>
        <p:txBody>
          <a:bodyPr>
            <a:normAutofit fontScale="25000" lnSpcReduction="20000"/>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None/>
            </a:pPr>
            <a:endParaRPr lang="zh-CN" altLang="en-US" b="1" dirty="0">
              <a:solidFill>
                <a:schemeClr val="bg1"/>
              </a:solidFill>
            </a:endParaRPr>
          </a:p>
        </p:txBody>
      </p:sp>
      <p:sp>
        <p:nvSpPr>
          <p:cNvPr id="22" name="内容占位符 4"/>
          <p:cNvSpPr txBox="1"/>
          <p:nvPr/>
        </p:nvSpPr>
        <p:spPr>
          <a:xfrm flipV="1">
            <a:off x="-10737" y="6508275"/>
            <a:ext cx="9831465" cy="45719"/>
          </a:xfrm>
          <a:prstGeom prst="rect">
            <a:avLst/>
          </a:prstGeom>
          <a:solidFill>
            <a:srgbClr val="74B836"/>
          </a:solidFill>
        </p:spPr>
        <p:txBody>
          <a:bodyPr>
            <a:normAutofit fontScale="25000" lnSpcReduction="20000"/>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None/>
            </a:pPr>
            <a:endParaRPr lang="zh-CN" altLang="en-US" b="1" dirty="0">
              <a:solidFill>
                <a:schemeClr val="bg1"/>
              </a:solidFill>
            </a:endParaRPr>
          </a:p>
        </p:txBody>
      </p:sp>
      <p:sp>
        <p:nvSpPr>
          <p:cNvPr id="4" name="矩形 3"/>
          <p:cNvSpPr/>
          <p:nvPr/>
        </p:nvSpPr>
        <p:spPr>
          <a:xfrm>
            <a:off x="1538500" y="2187297"/>
            <a:ext cx="9414341" cy="3785652"/>
          </a:xfrm>
          <a:prstGeom prst="rect">
            <a:avLst/>
          </a:prstGeom>
        </p:spPr>
        <p:txBody>
          <a:bodyPr wrap="square">
            <a:spAutoFit/>
          </a:bodyPr>
          <a:lstStyle/>
          <a:p>
            <a:pPr>
              <a:lnSpc>
                <a:spcPct val="150000"/>
              </a:lnSpc>
            </a:pPr>
            <a:r>
              <a:rPr lang="en-US" altLang="zh-CN" sz="2000" dirty="0"/>
              <a:t>       </a:t>
            </a:r>
            <a:r>
              <a:rPr lang="zh-CN" altLang="zh-CN" sz="2000" dirty="0"/>
              <a:t>内部收益率法是一种通过求解使</a:t>
            </a:r>
            <a:r>
              <a:rPr lang="zh-CN" altLang="en-US" sz="2000" dirty="0"/>
              <a:t>软件</a:t>
            </a:r>
            <a:r>
              <a:rPr lang="zh-CN" altLang="zh-CN" sz="2000" dirty="0"/>
              <a:t>工程项目方案达到收支平衡时的对应临界贴现率</a:t>
            </a:r>
            <a:r>
              <a:rPr lang="en-US" altLang="zh-CN" sz="2000" dirty="0"/>
              <a:t>i</a:t>
            </a:r>
            <a:r>
              <a:rPr lang="en-US" altLang="zh-CN" sz="2000" baseline="-25000" dirty="0"/>
              <a:t>0</a:t>
            </a:r>
            <a:r>
              <a:rPr lang="zh-CN" altLang="zh-CN" sz="2000" dirty="0"/>
              <a:t>，并将</a:t>
            </a:r>
            <a:r>
              <a:rPr lang="en-US" altLang="zh-CN" sz="2000" dirty="0"/>
              <a:t>i</a:t>
            </a:r>
            <a:r>
              <a:rPr lang="en-US" altLang="zh-CN" sz="2000" baseline="-25000" dirty="0"/>
              <a:t>0</a:t>
            </a:r>
            <a:r>
              <a:rPr lang="zh-CN" altLang="zh-CN" sz="2000" dirty="0"/>
              <a:t>与基准贴现率或最低期望盈利率（由投资者确定）</a:t>
            </a:r>
            <a:r>
              <a:rPr lang="en-US" altLang="zh-CN" sz="2000" dirty="0" err="1"/>
              <a:t>i</a:t>
            </a:r>
            <a:r>
              <a:rPr lang="zh-CN" altLang="zh-CN" sz="2000" dirty="0"/>
              <a:t>相比较来决定</a:t>
            </a:r>
            <a:r>
              <a:rPr lang="zh-CN" altLang="en-US" sz="2000" dirty="0"/>
              <a:t>软件</a:t>
            </a:r>
            <a:r>
              <a:rPr lang="zh-CN" altLang="zh-CN" sz="2000" dirty="0"/>
              <a:t>工程项目是否值得投资的一种评价方法。此方法的原理为项目的净现值</a:t>
            </a:r>
            <a:r>
              <a:rPr lang="en-US" altLang="zh-CN" sz="2000" dirty="0"/>
              <a:t>NPV</a:t>
            </a:r>
            <a:r>
              <a:rPr lang="zh-CN" altLang="zh-CN" sz="2000" dirty="0"/>
              <a:t>由（</a:t>
            </a:r>
            <a:r>
              <a:rPr lang="en-US" altLang="zh-CN" sz="2000" dirty="0"/>
              <a:t>4.11</a:t>
            </a:r>
            <a:r>
              <a:rPr lang="zh-CN" altLang="zh-CN" sz="2000" dirty="0"/>
              <a:t>）式知一般为</a:t>
            </a:r>
            <a:r>
              <a:rPr lang="en-US" altLang="zh-CN" sz="2000" dirty="0" err="1"/>
              <a:t>i</a:t>
            </a:r>
            <a:r>
              <a:rPr lang="zh-CN" altLang="zh-CN" sz="2000" dirty="0"/>
              <a:t>的单调降函数，故</a:t>
            </a:r>
            <a:r>
              <a:rPr lang="en-US" altLang="zh-CN" sz="2000" dirty="0"/>
              <a:t>NPV</a:t>
            </a:r>
            <a:r>
              <a:rPr lang="zh-CN" altLang="zh-CN" sz="2000" dirty="0"/>
              <a:t>（</a:t>
            </a:r>
            <a:r>
              <a:rPr lang="en-US" altLang="zh-CN" sz="2000" dirty="0"/>
              <a:t>i</a:t>
            </a:r>
            <a:r>
              <a:rPr lang="en-US" altLang="zh-CN" sz="2000" baseline="-25000" dirty="0"/>
              <a:t>0</a:t>
            </a:r>
            <a:r>
              <a:rPr lang="zh-CN" altLang="zh-CN" sz="2000" dirty="0"/>
              <a:t>）</a:t>
            </a:r>
            <a:r>
              <a:rPr lang="en-US" altLang="zh-CN" sz="2000" dirty="0"/>
              <a:t>=0</a:t>
            </a:r>
            <a:r>
              <a:rPr lang="zh-CN" altLang="zh-CN" sz="2000" dirty="0"/>
              <a:t>则表示该</a:t>
            </a:r>
            <a:r>
              <a:rPr lang="zh-CN" altLang="en-US" sz="2000" dirty="0"/>
              <a:t>软件</a:t>
            </a:r>
            <a:r>
              <a:rPr lang="zh-CN" altLang="zh-CN" sz="2000" dirty="0"/>
              <a:t>工程项目方案在</a:t>
            </a:r>
            <a:r>
              <a:rPr lang="en-US" altLang="zh-CN" sz="2000" dirty="0"/>
              <a:t>i</a:t>
            </a:r>
            <a:r>
              <a:rPr lang="en-US" altLang="zh-CN" sz="2000" baseline="-25000" dirty="0"/>
              <a:t>0</a:t>
            </a:r>
            <a:r>
              <a:rPr lang="zh-CN" altLang="zh-CN" sz="2000" dirty="0"/>
              <a:t>水平下收支平衡，并知当</a:t>
            </a:r>
            <a:r>
              <a:rPr lang="en-US" altLang="zh-CN" sz="2000" dirty="0" err="1"/>
              <a:t>i</a:t>
            </a:r>
            <a:r>
              <a:rPr lang="en-US" altLang="zh-CN" sz="2000" dirty="0"/>
              <a:t> &gt; i</a:t>
            </a:r>
            <a:r>
              <a:rPr lang="en-US" altLang="zh-CN" sz="2000" baseline="-25000" dirty="0"/>
              <a:t>0</a:t>
            </a:r>
            <a:r>
              <a:rPr lang="zh-CN" altLang="zh-CN" sz="2000" dirty="0"/>
              <a:t>时该项目将亏损， </a:t>
            </a:r>
            <a:r>
              <a:rPr lang="en-US" altLang="zh-CN" sz="2000" dirty="0" err="1"/>
              <a:t>i</a:t>
            </a:r>
            <a:r>
              <a:rPr lang="en-US" altLang="zh-CN" sz="2000" dirty="0"/>
              <a:t> &lt; i</a:t>
            </a:r>
            <a:r>
              <a:rPr lang="en-US" altLang="zh-CN" sz="2000" baseline="-25000" dirty="0"/>
              <a:t>0</a:t>
            </a:r>
            <a:r>
              <a:rPr lang="zh-CN" altLang="zh-CN" sz="2000" dirty="0"/>
              <a:t>时该项目将盈利，从而将该项目盈亏临界点</a:t>
            </a:r>
            <a:r>
              <a:rPr lang="en-US" altLang="zh-CN" sz="2000" dirty="0" err="1"/>
              <a:t>i</a:t>
            </a:r>
            <a:r>
              <a:rPr lang="en-US" altLang="zh-CN" sz="2000" dirty="0"/>
              <a:t> = i</a:t>
            </a:r>
            <a:r>
              <a:rPr lang="en-US" altLang="zh-CN" sz="2000" baseline="-25000" dirty="0"/>
              <a:t>0</a:t>
            </a:r>
            <a:r>
              <a:rPr lang="zh-CN" altLang="zh-CN" sz="2000" dirty="0"/>
              <a:t>称为该</a:t>
            </a:r>
            <a:r>
              <a:rPr lang="zh-CN" altLang="en-US" sz="2000" dirty="0"/>
              <a:t>软件</a:t>
            </a:r>
            <a:r>
              <a:rPr lang="zh-CN" altLang="zh-CN" sz="2000" dirty="0"/>
              <a:t>工程项目的内部收益率，常记</a:t>
            </a:r>
            <a:r>
              <a:rPr lang="en-US" altLang="zh-CN" sz="2000" dirty="0"/>
              <a:t>i</a:t>
            </a:r>
            <a:r>
              <a:rPr lang="en-US" altLang="zh-CN" sz="2000" baseline="-25000" dirty="0"/>
              <a:t>0</a:t>
            </a:r>
            <a:r>
              <a:rPr lang="zh-CN" altLang="zh-CN" sz="2000" dirty="0"/>
              <a:t>为</a:t>
            </a:r>
            <a:r>
              <a:rPr lang="en-US" altLang="zh-CN" sz="2000" dirty="0"/>
              <a:t>IRR</a:t>
            </a:r>
            <a:r>
              <a:rPr lang="zh-CN" altLang="zh-CN" sz="2000" dirty="0"/>
              <a:t>，内部收益率可以理解为对</a:t>
            </a:r>
            <a:r>
              <a:rPr lang="zh-CN" altLang="en-US" sz="2000" dirty="0"/>
              <a:t>软件</a:t>
            </a:r>
            <a:r>
              <a:rPr lang="zh-CN" altLang="zh-CN" sz="2000" dirty="0"/>
              <a:t>工程项目与占用资金的一种恢复能力，其值越高，说明项目方案的经济性越好。</a:t>
            </a:r>
            <a:endParaRPr lang="zh-CN" altLang="en-US" sz="2000" dirty="0"/>
          </a:p>
        </p:txBody>
      </p:sp>
      <p:grpSp>
        <p:nvGrpSpPr>
          <p:cNvPr id="19" name="组合 18"/>
          <p:cNvGrpSpPr/>
          <p:nvPr/>
        </p:nvGrpSpPr>
        <p:grpSpPr>
          <a:xfrm flipH="1">
            <a:off x="9630162" y="5511284"/>
            <a:ext cx="2485146" cy="1249681"/>
            <a:chOff x="-8805" y="5407865"/>
            <a:chExt cx="3213509" cy="1301644"/>
          </a:xfrm>
        </p:grpSpPr>
        <p:sp>
          <p:nvSpPr>
            <p:cNvPr id="20" name="矩形 19"/>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灯片编号占位符 5">
            <a:extLst>
              <a:ext uri="{FF2B5EF4-FFF2-40B4-BE49-F238E27FC236}">
                <a16:creationId xmlns:a16="http://schemas.microsoft.com/office/drawing/2014/main" id="{244FA287-EFE9-4C7A-92DB-F896FEFF56E7}"/>
              </a:ext>
            </a:extLst>
          </p:cNvPr>
          <p:cNvSpPr>
            <a:spLocks noGrp="1"/>
          </p:cNvSpPr>
          <p:nvPr>
            <p:ph type="sldNum" sz="quarter" idx="12"/>
          </p:nvPr>
        </p:nvSpPr>
        <p:spPr/>
        <p:txBody>
          <a:bodyPr/>
          <a:lstStyle/>
          <a:p>
            <a:fld id="{B6F15528-21DE-4FAA-801E-634DDDAF4B2B}" type="slidenum">
              <a:rPr lang="en-US" smtClean="0"/>
              <a:t>339</a:t>
            </a:fld>
            <a:endParaRPr lang="en-US" dirty="0"/>
          </a:p>
        </p:txBody>
      </p:sp>
      <p:sp>
        <p:nvSpPr>
          <p:cNvPr id="31" name="灯片编号占位符 8">
            <a:extLst>
              <a:ext uri="{FF2B5EF4-FFF2-40B4-BE49-F238E27FC236}">
                <a16:creationId xmlns:a16="http://schemas.microsoft.com/office/drawing/2014/main" id="{6C5C98AB-A2F1-41CA-B30C-454F33D00B1C}"/>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339</a:t>
            </a:fld>
            <a:endParaRPr kumimoji="0" lang="en-US" altLang="zh-CN" sz="1800" dirty="0">
              <a:latin typeface="Times New Roman" panose="02020603050405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1.2.3  </a:t>
            </a:r>
            <a:r>
              <a:rPr lang="zh-CN" altLang="en-US" dirty="0"/>
              <a:t>软件规模度量</a:t>
            </a:r>
          </a:p>
        </p:txBody>
      </p:sp>
      <p:sp>
        <p:nvSpPr>
          <p:cNvPr id="14" name="矩形 13"/>
          <p:cNvSpPr/>
          <p:nvPr/>
        </p:nvSpPr>
        <p:spPr>
          <a:xfrm>
            <a:off x="7919" y="1894228"/>
            <a:ext cx="12184081" cy="3669166"/>
          </a:xfrm>
          <a:prstGeom prst="rect">
            <a:avLst/>
          </a:prstGeom>
          <a:solidFill>
            <a:srgbClr val="A6B7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5" name="内容占位符 3"/>
          <p:cNvSpPr txBox="1"/>
          <p:nvPr/>
        </p:nvSpPr>
        <p:spPr>
          <a:xfrm>
            <a:off x="10900230" y="5791995"/>
            <a:ext cx="1291770" cy="1066006"/>
          </a:xfrm>
          <a:prstGeom prst="rect">
            <a:avLst/>
          </a:prstGeom>
          <a:solidFill>
            <a:srgbClr val="A6B727"/>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1000"/>
              </a:spcBef>
              <a:spcAft>
                <a:spcPts val="0"/>
              </a:spcAft>
              <a:buClrTx/>
              <a:buSzTx/>
              <a:buFont typeface="Wingdings" panose="05000000000000000000" pitchFamily="2" charset="2"/>
              <a:buNone/>
              <a:defRPr/>
            </a:pP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6" name="内容占位符 3"/>
          <p:cNvSpPr txBox="1"/>
          <p:nvPr/>
        </p:nvSpPr>
        <p:spPr>
          <a:xfrm>
            <a:off x="9695544" y="5791994"/>
            <a:ext cx="943427" cy="1066006"/>
          </a:xfrm>
          <a:prstGeom prst="rect">
            <a:avLst/>
          </a:prstGeom>
          <a:solidFill>
            <a:srgbClr val="F692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1000"/>
              </a:spcBef>
              <a:spcAft>
                <a:spcPts val="0"/>
              </a:spcAft>
              <a:buClrTx/>
              <a:buSzTx/>
              <a:buFont typeface="Wingdings" panose="05000000000000000000" pitchFamily="2" charset="2"/>
              <a:buNone/>
              <a:defRPr/>
            </a:pP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7" name="内容占位符 3"/>
          <p:cNvSpPr txBox="1"/>
          <p:nvPr/>
        </p:nvSpPr>
        <p:spPr>
          <a:xfrm>
            <a:off x="8897258" y="5791996"/>
            <a:ext cx="522513" cy="1066006"/>
          </a:xfrm>
          <a:prstGeom prst="rect">
            <a:avLst/>
          </a:prstGeom>
          <a:solidFill>
            <a:srgbClr val="DF5327"/>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1000"/>
              </a:spcBef>
              <a:spcAft>
                <a:spcPts val="0"/>
              </a:spcAft>
              <a:buClrTx/>
              <a:buSzTx/>
              <a:buFont typeface="Wingdings" panose="05000000000000000000" pitchFamily="2" charset="2"/>
              <a:buNone/>
              <a:defRPr/>
            </a:pP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8" name="矩形 17"/>
          <p:cNvSpPr/>
          <p:nvPr/>
        </p:nvSpPr>
        <p:spPr>
          <a:xfrm>
            <a:off x="993775" y="1894228"/>
            <a:ext cx="10287000" cy="3669166"/>
          </a:xfrm>
          <a:prstGeom prst="rect">
            <a:avLst/>
          </a:prstGeom>
          <a:solidFill>
            <a:srgbClr val="DDDDDD"/>
          </a:solidFill>
          <a:ln w="12700" cap="flat" cmpd="sng" algn="ctr">
            <a:noFill/>
            <a:prstDash val="solid"/>
            <a:miter lim="800000"/>
          </a:ln>
          <a:effectLst/>
        </p:spPr>
        <p:txBody>
          <a:bodyPr rtlCol="0" anchor="ctr"/>
          <a:lstStyle/>
          <a:p>
            <a:pPr lvl="0" algn="just" defTabSz="914400">
              <a:lnSpc>
                <a:spcPct val="150000"/>
              </a:lnSpc>
            </a:pPr>
            <a:r>
              <a:rPr lang="en-US" altLang="zh-CN" dirty="0"/>
              <a:t>       Albrecht</a:t>
            </a:r>
            <a:r>
              <a:rPr lang="zh-CN" altLang="zh-CN" dirty="0"/>
              <a:t>于</a:t>
            </a:r>
            <a:r>
              <a:rPr lang="en-US" altLang="zh-CN" dirty="0"/>
              <a:t>1979</a:t>
            </a:r>
            <a:r>
              <a:rPr lang="zh-CN" altLang="zh-CN" dirty="0"/>
              <a:t>年首次提出面向功能的度量方法，主要考虑了软件系统的功能性和实用性，称之为功能点（</a:t>
            </a:r>
            <a:r>
              <a:rPr lang="en-US" altLang="zh-CN" dirty="0"/>
              <a:t>Function point ,FP</a:t>
            </a:r>
            <a:r>
              <a:rPr lang="zh-CN" altLang="zh-CN" dirty="0"/>
              <a:t>）的度量，功能点的度量主要是基于信息域的特征以及软件复杂性进行计算。</a:t>
            </a:r>
            <a:endParaRPr lang="en-US" altLang="zh-CN" dirty="0"/>
          </a:p>
          <a:p>
            <a:pPr lvl="0" algn="just" defTabSz="914400">
              <a:lnSpc>
                <a:spcPct val="150000"/>
              </a:lnSpc>
            </a:pPr>
            <a:r>
              <a:rPr lang="en-US" altLang="zh-CN" dirty="0"/>
              <a:t>       </a:t>
            </a:r>
            <a:r>
              <a:rPr lang="zh-CN" altLang="zh-CN" dirty="0"/>
              <a:t>用于功能点度量</a:t>
            </a:r>
            <a:r>
              <a:rPr lang="zh-CN" altLang="en-US" dirty="0"/>
              <a:t>的</a:t>
            </a:r>
            <a:r>
              <a:rPr lang="en-US" altLang="zh-CN" dirty="0"/>
              <a:t>5</a:t>
            </a:r>
            <a:r>
              <a:rPr lang="zh-CN" altLang="zh-CN" dirty="0"/>
              <a:t>个基本信息域</a:t>
            </a:r>
            <a:r>
              <a:rPr lang="zh-CN" altLang="en-US" dirty="0"/>
              <a:t>：</a:t>
            </a:r>
            <a:r>
              <a:rPr lang="zh-CN" altLang="zh-CN" dirty="0"/>
              <a:t>用户输入数、用户输出数、用户查询数、文件数以及外部接口数</a:t>
            </a:r>
            <a:r>
              <a:rPr lang="zh-CN" altLang="en-US" dirty="0"/>
              <a:t>。</a:t>
            </a:r>
            <a:endParaRPr kumimoji="0" lang="en-US" altLang="zh-CN" b="0" i="0" u="none" strike="noStrike" kern="0" cap="none" spc="0" normalizeH="0" baseline="0" noProof="0" dirty="0">
              <a:ln>
                <a:noFill/>
              </a:ln>
              <a:solidFill>
                <a:srgbClr val="DDDDDD">
                  <a:lumMod val="25000"/>
                </a:srgbClr>
              </a:solidFill>
              <a:effectLst/>
              <a:uLnTx/>
              <a:uFillTx/>
              <a:latin typeface="微软雅黑" panose="020B0503020204020204" pitchFamily="34" charset="-122"/>
              <a:ea typeface="微软雅黑" panose="020B0503020204020204" pitchFamily="34" charset="-122"/>
            </a:endParaRPr>
          </a:p>
        </p:txBody>
      </p:sp>
      <p:sp>
        <p:nvSpPr>
          <p:cNvPr id="3" name="矩形 2"/>
          <p:cNvSpPr/>
          <p:nvPr/>
        </p:nvSpPr>
        <p:spPr>
          <a:xfrm>
            <a:off x="1269093" y="1219994"/>
            <a:ext cx="2064989" cy="461665"/>
          </a:xfrm>
          <a:prstGeom prst="rect">
            <a:avLst/>
          </a:prstGeom>
        </p:spPr>
        <p:txBody>
          <a:bodyPr wrap="none">
            <a:spAutoFit/>
          </a:bodyPr>
          <a:lstStyle/>
          <a:p>
            <a:r>
              <a:rPr lang="en-US" altLang="zh-CN" b="1" dirty="0"/>
              <a:t>2. </a:t>
            </a:r>
            <a:r>
              <a:rPr lang="zh-CN" altLang="en-US" b="1" dirty="0"/>
              <a:t>功能点度量</a:t>
            </a:r>
          </a:p>
        </p:txBody>
      </p:sp>
      <p:sp>
        <p:nvSpPr>
          <p:cNvPr id="5" name="灯片编号占位符 4">
            <a:extLst>
              <a:ext uri="{FF2B5EF4-FFF2-40B4-BE49-F238E27FC236}">
                <a16:creationId xmlns:a16="http://schemas.microsoft.com/office/drawing/2014/main" id="{78805644-DFE8-423C-818C-47EC23720467}"/>
              </a:ext>
            </a:extLst>
          </p:cNvPr>
          <p:cNvSpPr>
            <a:spLocks noGrp="1"/>
          </p:cNvSpPr>
          <p:nvPr>
            <p:ph type="sldNum" sz="quarter" idx="12"/>
          </p:nvPr>
        </p:nvSpPr>
        <p:spPr/>
        <p:txBody>
          <a:bodyPr/>
          <a:lstStyle/>
          <a:p>
            <a:fld id="{B6F15528-21DE-4FAA-801E-634DDDAF4B2B}" type="slidenum">
              <a:rPr lang="en-US" smtClean="0"/>
              <a:t>34</a:t>
            </a:fld>
            <a:endParaRPr lang="en-US" dirty="0"/>
          </a:p>
        </p:txBody>
      </p:sp>
      <p:sp>
        <p:nvSpPr>
          <p:cNvPr id="11" name="灯片编号占位符 8">
            <a:extLst>
              <a:ext uri="{FF2B5EF4-FFF2-40B4-BE49-F238E27FC236}">
                <a16:creationId xmlns:a16="http://schemas.microsoft.com/office/drawing/2014/main" id="{7A59A4ED-6E6F-4C9A-A143-AFDE5FDCCC1F}"/>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34</a:t>
            </a:fld>
            <a:endParaRPr kumimoji="0" lang="en-US" altLang="zh-CN" sz="1800">
              <a:latin typeface="Times New Roman" panose="02020603050405020304" pitchFamily="18" charset="0"/>
            </a:endParaRP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b="1" dirty="0"/>
              <a:t>4.3.1  </a:t>
            </a:r>
            <a:r>
              <a:rPr lang="zh-CN" altLang="en-US" b="1" dirty="0"/>
              <a:t>独立方案项目评价</a:t>
            </a:r>
            <a:endParaRPr lang="zh-CN" altLang="en-US" dirty="0"/>
          </a:p>
        </p:txBody>
      </p:sp>
      <p:sp>
        <p:nvSpPr>
          <p:cNvPr id="243" name="矩形 242"/>
          <p:cNvSpPr/>
          <p:nvPr/>
        </p:nvSpPr>
        <p:spPr>
          <a:xfrm>
            <a:off x="16548" y="1681073"/>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 name="矩形 1"/>
          <p:cNvSpPr/>
          <p:nvPr/>
        </p:nvSpPr>
        <p:spPr>
          <a:xfrm>
            <a:off x="1069975" y="1063128"/>
            <a:ext cx="2372765" cy="461665"/>
          </a:xfrm>
          <a:prstGeom prst="rect">
            <a:avLst/>
          </a:prstGeom>
        </p:spPr>
        <p:txBody>
          <a:bodyPr wrap="none">
            <a:spAutoFit/>
          </a:bodyPr>
          <a:lstStyle/>
          <a:p>
            <a:r>
              <a:rPr lang="en-US" altLang="zh-CN" dirty="0"/>
              <a:t>2. </a:t>
            </a:r>
            <a:r>
              <a:rPr lang="zh-CN" altLang="en-US" dirty="0"/>
              <a:t>内部收益率法</a:t>
            </a:r>
          </a:p>
        </p:txBody>
      </p:sp>
      <p:cxnSp>
        <p:nvCxnSpPr>
          <p:cNvPr id="13" name="直接连接符 12"/>
          <p:cNvCxnSpPr/>
          <p:nvPr/>
        </p:nvCxnSpPr>
        <p:spPr>
          <a:xfrm>
            <a:off x="536574" y="838994"/>
            <a:ext cx="1" cy="6020594"/>
          </a:xfrm>
          <a:prstGeom prst="line">
            <a:avLst/>
          </a:prstGeom>
          <a:noFill/>
          <a:ln w="38100" cap="flat" cmpd="sng" algn="ctr">
            <a:solidFill>
              <a:schemeClr val="bg1">
                <a:lumMod val="50000"/>
              </a:schemeClr>
            </a:solidFill>
            <a:prstDash val="solid"/>
            <a:miter lim="800000"/>
          </a:ln>
          <a:effectLst/>
        </p:spPr>
      </p:cxnSp>
      <p:sp>
        <p:nvSpPr>
          <p:cNvPr id="21" name="内容占位符 4"/>
          <p:cNvSpPr txBox="1"/>
          <p:nvPr/>
        </p:nvSpPr>
        <p:spPr>
          <a:xfrm>
            <a:off x="149" y="1600994"/>
            <a:ext cx="12209087" cy="45719"/>
          </a:xfrm>
          <a:prstGeom prst="rect">
            <a:avLst/>
          </a:prstGeom>
          <a:solidFill>
            <a:srgbClr val="74B836"/>
          </a:solidFill>
        </p:spPr>
        <p:txBody>
          <a:bodyPr>
            <a:normAutofit fontScale="25000" lnSpcReduction="20000"/>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None/>
            </a:pPr>
            <a:endParaRPr lang="zh-CN" altLang="en-US" b="1" dirty="0">
              <a:solidFill>
                <a:schemeClr val="bg1"/>
              </a:solidFill>
            </a:endParaRPr>
          </a:p>
        </p:txBody>
      </p:sp>
      <p:sp>
        <p:nvSpPr>
          <p:cNvPr id="22" name="内容占位符 4"/>
          <p:cNvSpPr txBox="1"/>
          <p:nvPr/>
        </p:nvSpPr>
        <p:spPr>
          <a:xfrm flipV="1">
            <a:off x="-30228" y="6402646"/>
            <a:ext cx="9831465" cy="45719"/>
          </a:xfrm>
          <a:prstGeom prst="rect">
            <a:avLst/>
          </a:prstGeom>
          <a:solidFill>
            <a:srgbClr val="74B836"/>
          </a:solidFill>
        </p:spPr>
        <p:txBody>
          <a:bodyPr>
            <a:normAutofit fontScale="25000" lnSpcReduction="20000"/>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None/>
            </a:pPr>
            <a:endParaRPr lang="zh-CN" altLang="en-US" b="1" dirty="0">
              <a:solidFill>
                <a:schemeClr val="bg1"/>
              </a:solidFill>
            </a:endParaRPr>
          </a:p>
        </p:txBody>
      </p:sp>
      <mc:AlternateContent xmlns:mc="http://schemas.openxmlformats.org/markup-compatibility/2006" xmlns:a14="http://schemas.microsoft.com/office/drawing/2010/main">
        <mc:Choice Requires="a14">
          <p:sp>
            <p:nvSpPr>
              <p:cNvPr id="4" name="矩形 3"/>
              <p:cNvSpPr/>
              <p:nvPr/>
            </p:nvSpPr>
            <p:spPr>
              <a:xfrm>
                <a:off x="1146174" y="2077680"/>
                <a:ext cx="10286999" cy="3416320"/>
              </a:xfrm>
              <a:prstGeom prst="rect">
                <a:avLst/>
              </a:prstGeom>
            </p:spPr>
            <p:txBody>
              <a:bodyPr wrap="square">
                <a:spAutoFit/>
              </a:bodyPr>
              <a:lstStyle/>
              <a:p>
                <a:pPr>
                  <a:lnSpc>
                    <a:spcPct val="150000"/>
                  </a:lnSpc>
                </a:pPr>
                <a:r>
                  <a:rPr lang="en-US" altLang="zh-CN" dirty="0"/>
                  <a:t>       </a:t>
                </a:r>
                <a:r>
                  <a:rPr lang="zh-CN" altLang="zh-CN" dirty="0"/>
                  <a:t>根据内部收益率的</a:t>
                </a:r>
                <a:r>
                  <a:rPr lang="zh-CN" altLang="en-US" dirty="0"/>
                  <a:t>取值</a:t>
                </a:r>
                <a:r>
                  <a:rPr lang="zh-CN" altLang="zh-CN" dirty="0"/>
                  <a:t>，可得到软件</a:t>
                </a:r>
                <a:r>
                  <a:rPr lang="zh-CN" altLang="en-US" dirty="0"/>
                  <a:t>工程</a:t>
                </a:r>
                <a:r>
                  <a:rPr lang="zh-CN" altLang="zh-CN" dirty="0"/>
                  <a:t>项目投资方案是否可行的判别标准如下：</a:t>
                </a:r>
              </a:p>
              <a:p>
                <a:pPr marL="342900" indent="-342900">
                  <a:lnSpc>
                    <a:spcPct val="150000"/>
                  </a:lnSpc>
                  <a:buFont typeface="Wingdings" panose="05000000000000000000" pitchFamily="2" charset="2"/>
                  <a:buChar char="Ø"/>
                </a:pPr>
                <a:r>
                  <a:rPr lang="zh-CN" altLang="zh-CN" dirty="0"/>
                  <a:t>若</a:t>
                </a:r>
                <a14:m>
                  <m:oMath xmlns:m="http://schemas.openxmlformats.org/officeDocument/2006/math">
                    <m:r>
                      <m:rPr>
                        <m:sty m:val="p"/>
                      </m:rPr>
                      <a:rPr lang="en-US" altLang="zh-CN">
                        <a:latin typeface="Cambria Math" panose="02040503050406030204"/>
                      </a:rPr>
                      <m:t>IRR</m:t>
                    </m:r>
                    <m:r>
                      <a:rPr lang="en-US" altLang="zh-CN">
                        <a:latin typeface="Cambria Math" panose="02040503050406030204"/>
                      </a:rPr>
                      <m:t>≤</m:t>
                    </m:r>
                    <m:sSub>
                      <m:sSubPr>
                        <m:ctrlPr>
                          <a:rPr lang="zh-CN" altLang="zh-CN" i="1">
                            <a:latin typeface="Cambria Math" panose="02040503050406030204" pitchFamily="18" charset="0"/>
                          </a:rPr>
                        </m:ctrlPr>
                      </m:sSubPr>
                      <m:e>
                        <m:r>
                          <m:rPr>
                            <m:sty m:val="p"/>
                          </m:rPr>
                          <a:rPr lang="en-US" altLang="zh-CN">
                            <a:latin typeface="Cambria Math" panose="02040503050406030204"/>
                          </a:rPr>
                          <m:t>i</m:t>
                        </m:r>
                      </m:e>
                      <m:sub>
                        <m:r>
                          <a:rPr lang="en-US" altLang="zh-CN" i="1">
                            <a:latin typeface="Cambria Math" panose="02040503050406030204"/>
                          </a:rPr>
                          <m:t>𝑐</m:t>
                        </m:r>
                      </m:sub>
                    </m:sSub>
                  </m:oMath>
                </a14:m>
                <a:r>
                  <a:rPr lang="zh-CN" altLang="zh-CN" dirty="0"/>
                  <a:t>，则有</a:t>
                </a:r>
                <a14:m>
                  <m:oMath xmlns:m="http://schemas.openxmlformats.org/officeDocument/2006/math">
                    <m:r>
                      <a:rPr lang="en-US" altLang="zh-CN">
                        <a:latin typeface="Cambria Math" panose="02040503050406030204"/>
                      </a:rPr>
                      <m:t>0=</m:t>
                    </m:r>
                    <m:r>
                      <m:rPr>
                        <m:sty m:val="p"/>
                      </m:rPr>
                      <a:rPr lang="en-US" altLang="zh-CN">
                        <a:latin typeface="Cambria Math" panose="02040503050406030204"/>
                      </a:rPr>
                      <m:t>NPV</m:t>
                    </m:r>
                    <m:d>
                      <m:dPr>
                        <m:ctrlPr>
                          <a:rPr lang="zh-CN" altLang="zh-CN" i="1">
                            <a:latin typeface="Cambria Math" panose="02040503050406030204" pitchFamily="18" charset="0"/>
                          </a:rPr>
                        </m:ctrlPr>
                      </m:dPr>
                      <m:e>
                        <m:r>
                          <m:rPr>
                            <m:sty m:val="p"/>
                          </m:rPr>
                          <a:rPr lang="en-US" altLang="zh-CN">
                            <a:latin typeface="Cambria Math" panose="02040503050406030204"/>
                          </a:rPr>
                          <m:t>IRR</m:t>
                        </m:r>
                      </m:e>
                    </m:d>
                    <m:r>
                      <a:rPr lang="en-US" altLang="zh-CN" i="1">
                        <a:latin typeface="Cambria Math" panose="02040503050406030204"/>
                      </a:rPr>
                      <m:t>≥</m:t>
                    </m:r>
                    <m:r>
                      <m:rPr>
                        <m:sty m:val="p"/>
                      </m:rPr>
                      <a:rPr lang="en-US" altLang="zh-CN">
                        <a:latin typeface="Cambria Math" panose="02040503050406030204"/>
                      </a:rPr>
                      <m:t>NPV</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m:rPr>
                                <m:sty m:val="p"/>
                              </m:rPr>
                              <a:rPr lang="en-US" altLang="zh-CN">
                                <a:latin typeface="Cambria Math" panose="02040503050406030204"/>
                              </a:rPr>
                              <m:t>i</m:t>
                            </m:r>
                          </m:e>
                          <m:sub>
                            <m:r>
                              <a:rPr lang="en-US" altLang="zh-CN" i="1">
                                <a:latin typeface="Cambria Math" panose="02040503050406030204"/>
                              </a:rPr>
                              <m:t>𝑐</m:t>
                            </m:r>
                          </m:sub>
                        </m:sSub>
                      </m:e>
                    </m:d>
                  </m:oMath>
                </a14:m>
                <a:r>
                  <a:rPr lang="zh-CN" altLang="zh-CN" dirty="0"/>
                  <a:t>，由净现值判别标准可知该</a:t>
                </a:r>
                <a:r>
                  <a:rPr lang="zh-CN" altLang="en-US" dirty="0"/>
                  <a:t>软件</a:t>
                </a:r>
                <a:r>
                  <a:rPr lang="zh-CN" altLang="zh-CN" dirty="0"/>
                  <a:t>工程项目方案在</a:t>
                </a:r>
                <a14:m>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a:rPr>
                          <m:t>i</m:t>
                        </m:r>
                      </m:e>
                      <m:sub>
                        <m:r>
                          <a:rPr lang="en-US" altLang="zh-CN" i="1">
                            <a:latin typeface="Cambria Math" panose="02040503050406030204"/>
                          </a:rPr>
                          <m:t>𝑐</m:t>
                        </m:r>
                      </m:sub>
                    </m:sSub>
                  </m:oMath>
                </a14:m>
                <a:r>
                  <a:rPr lang="zh-CN" altLang="zh-CN" dirty="0"/>
                  <a:t>水平下不可行；</a:t>
                </a:r>
              </a:p>
              <a:p>
                <a:pPr marL="342900" indent="-342900">
                  <a:lnSpc>
                    <a:spcPct val="150000"/>
                  </a:lnSpc>
                  <a:buFont typeface="Wingdings" panose="05000000000000000000" pitchFamily="2" charset="2"/>
                  <a:buChar char="Ø"/>
                </a:pPr>
                <a:r>
                  <a:rPr lang="zh-CN" altLang="zh-CN" dirty="0"/>
                  <a:t>若</a:t>
                </a:r>
                <a14:m>
                  <m:oMath xmlns:m="http://schemas.openxmlformats.org/officeDocument/2006/math">
                    <m:r>
                      <m:rPr>
                        <m:sty m:val="p"/>
                      </m:rPr>
                      <a:rPr lang="en-US" altLang="zh-CN">
                        <a:latin typeface="Cambria Math" panose="02040503050406030204"/>
                      </a:rPr>
                      <m:t>IRR</m:t>
                    </m:r>
                    <m:r>
                      <a:rPr lang="en-US" altLang="zh-CN">
                        <a:latin typeface="Cambria Math" panose="02040503050406030204"/>
                      </a:rPr>
                      <m:t>&gt;</m:t>
                    </m:r>
                    <m:sSub>
                      <m:sSubPr>
                        <m:ctrlPr>
                          <a:rPr lang="zh-CN" altLang="zh-CN" i="1">
                            <a:latin typeface="Cambria Math" panose="02040503050406030204" pitchFamily="18" charset="0"/>
                          </a:rPr>
                        </m:ctrlPr>
                      </m:sSubPr>
                      <m:e>
                        <m:r>
                          <m:rPr>
                            <m:sty m:val="p"/>
                          </m:rPr>
                          <a:rPr lang="en-US" altLang="zh-CN">
                            <a:latin typeface="Cambria Math" panose="02040503050406030204"/>
                          </a:rPr>
                          <m:t>i</m:t>
                        </m:r>
                      </m:e>
                      <m:sub>
                        <m:r>
                          <a:rPr lang="en-US" altLang="zh-CN" i="1">
                            <a:latin typeface="Cambria Math" panose="02040503050406030204"/>
                          </a:rPr>
                          <m:t>𝑐</m:t>
                        </m:r>
                      </m:sub>
                    </m:sSub>
                  </m:oMath>
                </a14:m>
                <a:r>
                  <a:rPr lang="zh-CN" altLang="zh-CN" dirty="0"/>
                  <a:t>，则有</a:t>
                </a:r>
                <a14:m>
                  <m:oMath xmlns:m="http://schemas.openxmlformats.org/officeDocument/2006/math">
                    <m:r>
                      <a:rPr lang="en-US" altLang="zh-CN">
                        <a:latin typeface="Cambria Math" panose="02040503050406030204"/>
                      </a:rPr>
                      <m:t>0=</m:t>
                    </m:r>
                    <m:r>
                      <m:rPr>
                        <m:sty m:val="p"/>
                      </m:rPr>
                      <a:rPr lang="en-US" altLang="zh-CN">
                        <a:latin typeface="Cambria Math" panose="02040503050406030204"/>
                      </a:rPr>
                      <m:t>NPV</m:t>
                    </m:r>
                    <m:d>
                      <m:dPr>
                        <m:ctrlPr>
                          <a:rPr lang="zh-CN" altLang="zh-CN" i="1">
                            <a:latin typeface="Cambria Math" panose="02040503050406030204" pitchFamily="18" charset="0"/>
                          </a:rPr>
                        </m:ctrlPr>
                      </m:dPr>
                      <m:e>
                        <m:r>
                          <m:rPr>
                            <m:sty m:val="p"/>
                          </m:rPr>
                          <a:rPr lang="en-US" altLang="zh-CN">
                            <a:latin typeface="Cambria Math" panose="02040503050406030204"/>
                          </a:rPr>
                          <m:t>IRR</m:t>
                        </m:r>
                      </m:e>
                    </m:d>
                    <m:r>
                      <a:rPr lang="en-US" altLang="zh-CN" i="1">
                        <a:latin typeface="Cambria Math" panose="02040503050406030204"/>
                      </a:rPr>
                      <m:t>&lt;</m:t>
                    </m:r>
                    <m:r>
                      <m:rPr>
                        <m:sty m:val="p"/>
                      </m:rPr>
                      <a:rPr lang="en-US" altLang="zh-CN">
                        <a:latin typeface="Cambria Math" panose="02040503050406030204"/>
                      </a:rPr>
                      <m:t>NPV</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m:rPr>
                                <m:sty m:val="p"/>
                              </m:rPr>
                              <a:rPr lang="en-US" altLang="zh-CN">
                                <a:latin typeface="Cambria Math" panose="02040503050406030204"/>
                              </a:rPr>
                              <m:t>i</m:t>
                            </m:r>
                          </m:e>
                          <m:sub>
                            <m:r>
                              <a:rPr lang="en-US" altLang="zh-CN" i="1">
                                <a:latin typeface="Cambria Math" panose="02040503050406030204"/>
                              </a:rPr>
                              <m:t>𝑐</m:t>
                            </m:r>
                          </m:sub>
                        </m:sSub>
                      </m:e>
                    </m:d>
                  </m:oMath>
                </a14:m>
                <a:r>
                  <a:rPr lang="zh-CN" altLang="zh-CN" dirty="0"/>
                  <a:t>，由净现值判别标准可知该</a:t>
                </a:r>
                <a:r>
                  <a:rPr lang="zh-CN" altLang="en-US" dirty="0"/>
                  <a:t>软件</a:t>
                </a:r>
                <a:r>
                  <a:rPr lang="zh-CN" altLang="zh-CN" dirty="0"/>
                  <a:t>工程项目方案在</a:t>
                </a:r>
                <a14:m>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a:rPr>
                          <m:t>i</m:t>
                        </m:r>
                      </m:e>
                      <m:sub>
                        <m:r>
                          <a:rPr lang="en-US" altLang="zh-CN" i="1">
                            <a:latin typeface="Cambria Math" panose="02040503050406030204"/>
                          </a:rPr>
                          <m:t>𝑐</m:t>
                        </m:r>
                      </m:sub>
                    </m:sSub>
                  </m:oMath>
                </a14:m>
                <a:r>
                  <a:rPr lang="zh-CN" altLang="zh-CN" dirty="0"/>
                  <a:t>水平下可行。</a:t>
                </a:r>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1146174" y="2077680"/>
                <a:ext cx="10286999" cy="3416320"/>
              </a:xfrm>
              <a:prstGeom prst="rect">
                <a:avLst/>
              </a:prstGeom>
              <a:blipFill rotWithShape="1">
                <a:blip r:embed="rId3"/>
                <a:stretch>
                  <a:fillRect l="-6" t="-17" r="6" b="18"/>
                </a:stretch>
              </a:blipFill>
            </p:spPr>
            <p:txBody>
              <a:bodyPr/>
              <a:lstStyle/>
              <a:p>
                <a:r>
                  <a:rPr lang="zh-CN" altLang="en-US">
                    <a:noFill/>
                  </a:rPr>
                  <a:t> </a:t>
                </a:r>
              </a:p>
            </p:txBody>
          </p:sp>
        </mc:Fallback>
      </mc:AlternateContent>
      <p:grpSp>
        <p:nvGrpSpPr>
          <p:cNvPr id="19" name="组合 18"/>
          <p:cNvGrpSpPr/>
          <p:nvPr/>
        </p:nvGrpSpPr>
        <p:grpSpPr>
          <a:xfrm flipH="1">
            <a:off x="9630162" y="5511284"/>
            <a:ext cx="2485146" cy="1249681"/>
            <a:chOff x="-8805" y="5407865"/>
            <a:chExt cx="3213509" cy="1301644"/>
          </a:xfrm>
        </p:grpSpPr>
        <p:sp>
          <p:nvSpPr>
            <p:cNvPr id="20" name="矩形 19"/>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灯片编号占位符 5">
            <a:extLst>
              <a:ext uri="{FF2B5EF4-FFF2-40B4-BE49-F238E27FC236}">
                <a16:creationId xmlns:a16="http://schemas.microsoft.com/office/drawing/2014/main" id="{56BE970F-5C81-45D4-A885-DF3A9D2CA3F0}"/>
              </a:ext>
            </a:extLst>
          </p:cNvPr>
          <p:cNvSpPr>
            <a:spLocks noGrp="1"/>
          </p:cNvSpPr>
          <p:nvPr>
            <p:ph type="sldNum" sz="quarter" idx="12"/>
          </p:nvPr>
        </p:nvSpPr>
        <p:spPr/>
        <p:txBody>
          <a:bodyPr/>
          <a:lstStyle/>
          <a:p>
            <a:fld id="{B6F15528-21DE-4FAA-801E-634DDDAF4B2B}" type="slidenum">
              <a:rPr lang="en-US" smtClean="0"/>
              <a:t>340</a:t>
            </a:fld>
            <a:endParaRPr lang="en-US" dirty="0"/>
          </a:p>
        </p:txBody>
      </p:sp>
      <p:sp>
        <p:nvSpPr>
          <p:cNvPr id="31" name="灯片编号占位符 8">
            <a:extLst>
              <a:ext uri="{FF2B5EF4-FFF2-40B4-BE49-F238E27FC236}">
                <a16:creationId xmlns:a16="http://schemas.microsoft.com/office/drawing/2014/main" id="{E2A2E5D2-7CDA-4D11-8D47-2405748235C0}"/>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340</a:t>
            </a:fld>
            <a:endParaRPr kumimoji="0" lang="en-US" altLang="zh-CN" sz="1800" dirty="0">
              <a:latin typeface="Times New Roman" panose="02020603050405020304" pitchFamily="18" charset="0"/>
            </a:endParaRP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4700" y="333375"/>
            <a:ext cx="5334000" cy="429419"/>
          </a:xfrm>
        </p:spPr>
        <p:txBody>
          <a:bodyPr/>
          <a:lstStyle/>
          <a:p>
            <a:r>
              <a:rPr lang="en-US" altLang="zh-CN" dirty="0"/>
              <a:t>4.3.1  </a:t>
            </a:r>
            <a:r>
              <a:rPr lang="zh-CN" altLang="en-US" dirty="0"/>
              <a:t>独立方案项目评价</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05167" y="1219994"/>
                <a:ext cx="10978515" cy="2133599"/>
              </a:xfrm>
            </p:spPr>
            <p:txBody>
              <a:bodyPr>
                <a:noAutofit/>
              </a:bodyPr>
              <a:lstStyle/>
              <a:p>
                <a:pPr marL="0" indent="0">
                  <a:lnSpc>
                    <a:spcPct val="100000"/>
                  </a:lnSpc>
                  <a:buNone/>
                </a:pPr>
                <a:r>
                  <a:rPr lang="zh-CN" altLang="zh-CN" sz="2400" dirty="0">
                    <a:solidFill>
                      <a:schemeClr val="tx1"/>
                    </a:solidFill>
                  </a:rPr>
                  <a:t>【</a:t>
                </a:r>
                <a:r>
                  <a:rPr lang="zh-CN" altLang="zh-CN" sz="2400" b="1" dirty="0">
                    <a:solidFill>
                      <a:schemeClr val="tx1"/>
                    </a:solidFill>
                  </a:rPr>
                  <a:t>例</a:t>
                </a:r>
                <a:r>
                  <a:rPr lang="en-US" altLang="zh-CN" sz="2400" b="1" dirty="0">
                    <a:solidFill>
                      <a:schemeClr val="tx1"/>
                    </a:solidFill>
                  </a:rPr>
                  <a:t>4.6</a:t>
                </a:r>
                <a:r>
                  <a:rPr lang="zh-CN" altLang="zh-CN" sz="2400" dirty="0">
                    <a:solidFill>
                      <a:schemeClr val="tx1"/>
                    </a:solidFill>
                  </a:rPr>
                  <a:t>】某</a:t>
                </a:r>
                <a:r>
                  <a:rPr lang="en-US" altLang="zh-CN" sz="2400" dirty="0">
                    <a:solidFill>
                      <a:schemeClr val="tx1"/>
                    </a:solidFill>
                  </a:rPr>
                  <a:t>IT</a:t>
                </a:r>
                <a:r>
                  <a:rPr lang="zh-CN" altLang="zh-CN" sz="2400" dirty="0">
                    <a:solidFill>
                      <a:schemeClr val="tx1"/>
                    </a:solidFill>
                  </a:rPr>
                  <a:t>公司经市场调研拟自行投资构建一个宾馆、博物馆防盗系统并投放市场进行销售，根据项目组概要设计及市场用户的购买意向，预计上述市场投放型软件经一年即可完成系统生产与测试，并估计该防盗系统的寿命期约为</a:t>
                </a:r>
                <a:r>
                  <a:rPr lang="en-US" altLang="zh-CN" sz="2400" dirty="0">
                    <a:solidFill>
                      <a:schemeClr val="tx1"/>
                    </a:solidFill>
                  </a:rPr>
                  <a:t>5</a:t>
                </a:r>
                <a:r>
                  <a:rPr lang="zh-CN" altLang="zh-CN" sz="2400" dirty="0">
                    <a:solidFill>
                      <a:schemeClr val="tx1"/>
                    </a:solidFill>
                  </a:rPr>
                  <a:t>年，在此寿命期内有关现金流量详见表</a:t>
                </a:r>
                <a:r>
                  <a:rPr lang="en-US" altLang="zh-CN" sz="2400" dirty="0">
                    <a:solidFill>
                      <a:schemeClr val="tx1"/>
                    </a:solidFill>
                  </a:rPr>
                  <a:t>4-12</a:t>
                </a:r>
                <a:r>
                  <a:rPr lang="zh-CN" altLang="zh-CN" sz="2400" dirty="0">
                    <a:solidFill>
                      <a:schemeClr val="tx1"/>
                    </a:solidFill>
                  </a:rPr>
                  <a:t>所示。今取最低限度期望贴现率</a:t>
                </a:r>
                <a14:m>
                  <m:oMath xmlns:m="http://schemas.openxmlformats.org/officeDocument/2006/math">
                    <m:sSub>
                      <m:sSubPr>
                        <m:ctrlPr>
                          <a:rPr lang="zh-CN" altLang="zh-CN" sz="2400" i="1">
                            <a:solidFill>
                              <a:schemeClr val="tx1"/>
                            </a:solidFill>
                            <a:latin typeface="Cambria Math" panose="02040503050406030204" pitchFamily="18" charset="0"/>
                          </a:rPr>
                        </m:ctrlPr>
                      </m:sSubPr>
                      <m:e>
                        <m:r>
                          <m:rPr>
                            <m:sty m:val="p"/>
                          </m:rPr>
                          <a:rPr lang="en-US" altLang="zh-CN" sz="2400">
                            <a:solidFill>
                              <a:schemeClr val="tx1"/>
                            </a:solidFill>
                            <a:latin typeface="Cambria Math" panose="02040503050406030204"/>
                          </a:rPr>
                          <m:t>i</m:t>
                        </m:r>
                      </m:e>
                      <m:sub>
                        <m:r>
                          <a:rPr lang="en-US" altLang="zh-CN" sz="2400" i="1">
                            <a:solidFill>
                              <a:schemeClr val="tx1"/>
                            </a:solidFill>
                            <a:latin typeface="Cambria Math" panose="02040503050406030204"/>
                          </a:rPr>
                          <m:t>𝐷</m:t>
                        </m:r>
                      </m:sub>
                    </m:sSub>
                    <m:r>
                      <a:rPr lang="en-US" altLang="zh-CN" sz="2400" i="1">
                        <a:solidFill>
                          <a:schemeClr val="tx1"/>
                        </a:solidFill>
                        <a:latin typeface="Cambria Math" panose="02040503050406030204"/>
                      </a:rPr>
                      <m:t>=12%</m:t>
                    </m:r>
                  </m:oMath>
                </a14:m>
                <a:r>
                  <a:rPr lang="zh-CN" altLang="zh-CN" sz="2400" dirty="0">
                    <a:solidFill>
                      <a:schemeClr val="tx1"/>
                    </a:solidFill>
                  </a:rPr>
                  <a:t>，且不考虑系统的残值，试用内部收益率法对该防盗系统作投资分析。</a:t>
                </a:r>
                <a:endParaRPr lang="zh-CN" altLang="en-US" sz="2400" dirty="0">
                  <a:solidFill>
                    <a:schemeClr val="tx1"/>
                  </a:solidFill>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705167" y="1219994"/>
                <a:ext cx="10978515" cy="2133599"/>
              </a:xfrm>
              <a:blipFill rotWithShape="1">
                <a:blip r:embed="rId2"/>
                <a:stretch>
                  <a:fillRect l="-3" t="-7" r="-1455" b="7"/>
                </a:stretch>
              </a:blipFill>
            </p:spPr>
            <p:txBody>
              <a:bodyPr/>
              <a:lstStyle/>
              <a:p>
                <a:r>
                  <a:rPr lang="zh-CN" altLang="en-US">
                    <a:noFill/>
                  </a:rPr>
                  <a:t> </a:t>
                </a:r>
              </a:p>
            </p:txBody>
          </p:sp>
        </mc:Fallback>
      </mc:AlternateContent>
      <p:sp>
        <p:nvSpPr>
          <p:cNvPr id="4" name="矩形 3"/>
          <p:cNvSpPr/>
          <p:nvPr/>
        </p:nvSpPr>
        <p:spPr>
          <a:xfrm>
            <a:off x="-10952" y="3540104"/>
            <a:ext cx="12216671" cy="45719"/>
          </a:xfrm>
          <a:prstGeom prst="rect">
            <a:avLst/>
          </a:prstGeom>
          <a:solidFill>
            <a:srgbClr val="FFC000">
              <a:alpha val="8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内容占位符 4"/>
          <p:cNvSpPr txBox="1"/>
          <p:nvPr/>
        </p:nvSpPr>
        <p:spPr>
          <a:xfrm>
            <a:off x="550838" y="3353594"/>
            <a:ext cx="4913852" cy="464458"/>
          </a:xfrm>
          <a:prstGeom prst="rect">
            <a:avLst/>
          </a:prstGeom>
          <a:solidFill>
            <a:srgbClr val="FFC000"/>
          </a:solidFill>
          <a:ln>
            <a:solidFill>
              <a:srgbClr val="FFC000"/>
            </a:solidFill>
          </a:ln>
        </p:spPr>
        <p:txBody>
          <a:bodyPr>
            <a:norm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gn="ctr">
              <a:buNone/>
            </a:pPr>
            <a:r>
              <a:rPr lang="zh-CN" altLang="zh-CN" dirty="0">
                <a:solidFill>
                  <a:schemeClr val="bg1"/>
                </a:solidFill>
              </a:rPr>
              <a:t>表</a:t>
            </a:r>
            <a:r>
              <a:rPr lang="en-US" altLang="zh-CN" dirty="0">
                <a:solidFill>
                  <a:schemeClr val="bg1"/>
                </a:solidFill>
              </a:rPr>
              <a:t>4-12 </a:t>
            </a:r>
            <a:r>
              <a:rPr lang="zh-CN" altLang="zh-CN" dirty="0">
                <a:solidFill>
                  <a:schemeClr val="bg1"/>
                </a:solidFill>
              </a:rPr>
              <a:t>防盗系统现金流量表</a:t>
            </a:r>
            <a:r>
              <a:rPr lang="en-US" altLang="zh-CN" dirty="0">
                <a:solidFill>
                  <a:schemeClr val="bg1"/>
                </a:solidFill>
              </a:rPr>
              <a:t>  </a:t>
            </a:r>
            <a:r>
              <a:rPr lang="zh-CN" altLang="en-US" dirty="0">
                <a:solidFill>
                  <a:schemeClr val="bg1"/>
                </a:solidFill>
              </a:rPr>
              <a:t>单位：万元</a:t>
            </a:r>
            <a:endParaRPr lang="zh-CN" altLang="en-US" b="1" dirty="0">
              <a:solidFill>
                <a:schemeClr val="bg1"/>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7174" y="3963194"/>
            <a:ext cx="8777817"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灯片编号占位符 6">
            <a:extLst>
              <a:ext uri="{FF2B5EF4-FFF2-40B4-BE49-F238E27FC236}">
                <a16:creationId xmlns:a16="http://schemas.microsoft.com/office/drawing/2014/main" id="{1653845A-2E62-405A-8775-B2FE0BA22555}"/>
              </a:ext>
            </a:extLst>
          </p:cNvPr>
          <p:cNvSpPr>
            <a:spLocks noGrp="1"/>
          </p:cNvSpPr>
          <p:nvPr>
            <p:ph type="sldNum" sz="quarter" idx="12"/>
          </p:nvPr>
        </p:nvSpPr>
        <p:spPr/>
        <p:txBody>
          <a:bodyPr/>
          <a:lstStyle/>
          <a:p>
            <a:fld id="{B6F15528-21DE-4FAA-801E-634DDDAF4B2B}" type="slidenum">
              <a:rPr lang="en-US" smtClean="0"/>
              <a:t>341</a:t>
            </a:fld>
            <a:endParaRPr lang="en-US" dirty="0"/>
          </a:p>
        </p:txBody>
      </p:sp>
      <p:sp>
        <p:nvSpPr>
          <p:cNvPr id="8" name="灯片编号占位符 8">
            <a:extLst>
              <a:ext uri="{FF2B5EF4-FFF2-40B4-BE49-F238E27FC236}">
                <a16:creationId xmlns:a16="http://schemas.microsoft.com/office/drawing/2014/main" id="{BF514B1A-D105-48D8-BD07-56A6C941D2EE}"/>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341</a:t>
            </a:fld>
            <a:endParaRPr kumimoji="0" lang="en-US" altLang="zh-CN" sz="1800" dirty="0">
              <a:latin typeface="Times New Roman" panose="02020603050405020304" pitchFamily="18" charset="0"/>
            </a:endParaRP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4700" y="333375"/>
            <a:ext cx="5334000" cy="429419"/>
          </a:xfrm>
        </p:spPr>
        <p:txBody>
          <a:bodyPr/>
          <a:lstStyle/>
          <a:p>
            <a:r>
              <a:rPr lang="en-US" altLang="zh-CN" dirty="0"/>
              <a:t>4.3.1  </a:t>
            </a:r>
            <a:r>
              <a:rPr lang="zh-CN" altLang="en-US" dirty="0"/>
              <a:t>独立方案项目评价</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12775" y="1524794"/>
                <a:ext cx="10978515" cy="4495801"/>
              </a:xfrm>
            </p:spPr>
            <p:txBody>
              <a:bodyPr/>
              <a:lstStyle/>
              <a:p>
                <a:pPr marL="0" indent="0">
                  <a:buNone/>
                </a:pPr>
                <a:r>
                  <a:rPr lang="zh-CN" altLang="zh-CN" dirty="0">
                    <a:solidFill>
                      <a:schemeClr val="tx1"/>
                    </a:solidFill>
                  </a:rPr>
                  <a:t>解：由题意可知，</a:t>
                </a:r>
                <a14:m>
                  <m:oMath xmlns:m="http://schemas.openxmlformats.org/officeDocument/2006/math">
                    <m:r>
                      <m:rPr>
                        <m:sty m:val="p"/>
                      </m:rPr>
                      <a:rPr lang="en-US" altLang="zh-CN">
                        <a:solidFill>
                          <a:schemeClr val="tx1"/>
                        </a:solidFill>
                        <a:latin typeface="Cambria Math" panose="02040503050406030204"/>
                      </a:rPr>
                      <m:t>N</m:t>
                    </m:r>
                    <m:r>
                      <a:rPr lang="en-US" altLang="zh-CN">
                        <a:solidFill>
                          <a:schemeClr val="tx1"/>
                        </a:solidFill>
                        <a:latin typeface="Cambria Math" panose="02040503050406030204"/>
                      </a:rPr>
                      <m:t>=5</m:t>
                    </m:r>
                  </m:oMath>
                </a14:m>
                <a:r>
                  <a:rPr lang="zh-CN" altLang="zh-CN" dirty="0">
                    <a:solidFill>
                      <a:schemeClr val="tx1"/>
                    </a:solidFill>
                  </a:rPr>
                  <a:t>，</a:t>
                </a:r>
                <a14:m>
                  <m:oMath xmlns:m="http://schemas.openxmlformats.org/officeDocument/2006/math">
                    <m:r>
                      <a:rPr lang="zh-CN" altLang="zh-CN">
                        <a:solidFill>
                          <a:schemeClr val="tx1"/>
                        </a:solidFill>
                        <a:latin typeface="Cambria Math" panose="02040503050406030204"/>
                      </a:rPr>
                      <m:t> </m:t>
                    </m:r>
                    <m:sSub>
                      <m:sSubPr>
                        <m:ctrlPr>
                          <a:rPr lang="zh-CN" altLang="zh-CN" i="1">
                            <a:solidFill>
                              <a:schemeClr val="tx1"/>
                            </a:solidFill>
                            <a:latin typeface="Cambria Math" panose="02040503050406030204" pitchFamily="18" charset="0"/>
                          </a:rPr>
                        </m:ctrlPr>
                      </m:sSubPr>
                      <m:e>
                        <m:r>
                          <m:rPr>
                            <m:sty m:val="p"/>
                          </m:rPr>
                          <a:rPr lang="en-US" altLang="zh-CN">
                            <a:solidFill>
                              <a:schemeClr val="tx1"/>
                            </a:solidFill>
                            <a:latin typeface="Cambria Math" panose="02040503050406030204"/>
                          </a:rPr>
                          <m:t>i</m:t>
                        </m:r>
                      </m:e>
                      <m:sub>
                        <m:r>
                          <a:rPr lang="en-US" altLang="zh-CN" i="1">
                            <a:solidFill>
                              <a:schemeClr val="tx1"/>
                            </a:solidFill>
                            <a:latin typeface="Cambria Math" panose="02040503050406030204"/>
                          </a:rPr>
                          <m:t>𝐷</m:t>
                        </m:r>
                      </m:sub>
                    </m:sSub>
                    <m:r>
                      <a:rPr lang="en-US" altLang="zh-CN" i="1">
                        <a:solidFill>
                          <a:schemeClr val="tx1"/>
                        </a:solidFill>
                        <a:latin typeface="Cambria Math" panose="02040503050406030204"/>
                      </a:rPr>
                      <m:t>=12%</m:t>
                    </m:r>
                  </m:oMath>
                </a14:m>
                <a:r>
                  <a:rPr lang="zh-CN" altLang="zh-CN" dirty="0">
                    <a:solidFill>
                      <a:schemeClr val="tx1"/>
                    </a:solidFill>
                  </a:rPr>
                  <a:t>，</a:t>
                </a:r>
                <a14:m>
                  <m:oMath xmlns:m="http://schemas.openxmlformats.org/officeDocument/2006/math">
                    <m:sSub>
                      <m:sSubPr>
                        <m:ctrlPr>
                          <a:rPr lang="zh-CN" altLang="zh-CN" i="1">
                            <a:solidFill>
                              <a:schemeClr val="tx1"/>
                            </a:solidFill>
                            <a:latin typeface="Cambria Math" panose="02040503050406030204" pitchFamily="18" charset="0"/>
                          </a:rPr>
                        </m:ctrlPr>
                      </m:sSubPr>
                      <m:e>
                        <m:r>
                          <m:rPr>
                            <m:sty m:val="p"/>
                          </m:rPr>
                          <a:rPr lang="en-US" altLang="zh-CN">
                            <a:solidFill>
                              <a:schemeClr val="tx1"/>
                            </a:solidFill>
                            <a:latin typeface="Cambria Math" panose="02040503050406030204"/>
                          </a:rPr>
                          <m:t>D</m:t>
                        </m:r>
                      </m:e>
                      <m:sub>
                        <m:r>
                          <a:rPr lang="en-US" altLang="zh-CN" i="1">
                            <a:solidFill>
                              <a:schemeClr val="tx1"/>
                            </a:solidFill>
                            <a:latin typeface="Cambria Math" panose="02040503050406030204"/>
                          </a:rPr>
                          <m:t>5</m:t>
                        </m:r>
                      </m:sub>
                    </m:sSub>
                    <m:r>
                      <a:rPr lang="en-US" altLang="zh-CN">
                        <a:solidFill>
                          <a:schemeClr val="tx1"/>
                        </a:solidFill>
                        <a:latin typeface="Cambria Math" panose="02040503050406030204"/>
                      </a:rPr>
                      <m:t>=0</m:t>
                    </m:r>
                  </m:oMath>
                </a14:m>
                <a:r>
                  <a:rPr lang="zh-CN" altLang="zh-CN" dirty="0">
                    <a:solidFill>
                      <a:schemeClr val="tx1"/>
                    </a:solidFill>
                  </a:rPr>
                  <a:t>，利用表</a:t>
                </a:r>
                <a:r>
                  <a:rPr lang="en-US" altLang="zh-CN" dirty="0">
                    <a:solidFill>
                      <a:schemeClr val="tx1"/>
                    </a:solidFill>
                  </a:rPr>
                  <a:t>4.11</a:t>
                </a:r>
                <a:r>
                  <a:rPr lang="zh-CN" altLang="zh-CN" dirty="0">
                    <a:solidFill>
                      <a:schemeClr val="tx1"/>
                    </a:solidFill>
                  </a:rPr>
                  <a:t>中的现金流量信息可得该软件项目投资的净现值为：</a:t>
                </a:r>
              </a:p>
              <a:p>
                <a:pPr marL="0" indent="0">
                  <a:buNone/>
                </a:pPr>
                <a14:m>
                  <m:oMathPara xmlns:m="http://schemas.openxmlformats.org/officeDocument/2006/math">
                    <m:oMathParaPr>
                      <m:jc m:val="left"/>
                    </m:oMathParaPr>
                    <m:oMath xmlns:m="http://schemas.openxmlformats.org/officeDocument/2006/math">
                      <m:r>
                        <m:rPr>
                          <m:sty m:val="p"/>
                        </m:rPr>
                        <a:rPr lang="en-US" altLang="zh-CN">
                          <a:solidFill>
                            <a:schemeClr val="tx1"/>
                          </a:solidFill>
                          <a:latin typeface="Cambria Math" panose="02040503050406030204"/>
                        </a:rPr>
                        <m:t>NPV</m:t>
                      </m:r>
                      <m:d>
                        <m:dPr>
                          <m:ctrlPr>
                            <a:rPr lang="zh-CN"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a:rPr>
                            <m:t>𝑖</m:t>
                          </m:r>
                        </m:e>
                      </m:d>
                      <m:r>
                        <a:rPr lang="en-US" altLang="zh-CN">
                          <a:solidFill>
                            <a:schemeClr val="tx1"/>
                          </a:solidFill>
                          <a:latin typeface="Cambria Math" panose="02040503050406030204"/>
                        </a:rPr>
                        <m:t>=</m:t>
                      </m:r>
                      <m:nary>
                        <m:naryPr>
                          <m:chr m:val="∑"/>
                          <m:limLoc m:val="undOvr"/>
                          <m:ctrlPr>
                            <a:rPr lang="zh-CN" altLang="zh-CN" i="1">
                              <a:solidFill>
                                <a:schemeClr val="tx1"/>
                              </a:solidFill>
                              <a:latin typeface="Cambria Math" panose="02040503050406030204" pitchFamily="18" charset="0"/>
                            </a:rPr>
                          </m:ctrlPr>
                        </m:naryPr>
                        <m:sub>
                          <m:r>
                            <a:rPr lang="en-US" altLang="zh-CN" i="1">
                              <a:solidFill>
                                <a:schemeClr val="tx1"/>
                              </a:solidFill>
                              <a:latin typeface="Cambria Math" panose="02040503050406030204"/>
                            </a:rPr>
                            <m:t>𝑡</m:t>
                          </m:r>
                          <m:r>
                            <a:rPr lang="en-US" altLang="zh-CN" i="1">
                              <a:solidFill>
                                <a:schemeClr val="tx1"/>
                              </a:solidFill>
                              <a:latin typeface="Cambria Math" panose="02040503050406030204"/>
                            </a:rPr>
                            <m:t>=0</m:t>
                          </m:r>
                        </m:sub>
                        <m:sup>
                          <m:r>
                            <a:rPr lang="en-US" altLang="zh-CN" i="1">
                              <a:solidFill>
                                <a:schemeClr val="tx1"/>
                              </a:solidFill>
                              <a:latin typeface="Cambria Math" panose="02040503050406030204"/>
                            </a:rPr>
                            <m:t>5</m:t>
                          </m:r>
                        </m:sup>
                        <m:e>
                          <m:f>
                            <m:fPr>
                              <m:ctrlPr>
                                <a:rPr lang="zh-CN" altLang="zh-CN" i="1">
                                  <a:solidFill>
                                    <a:schemeClr val="tx1"/>
                                  </a:solidFill>
                                  <a:latin typeface="Cambria Math" panose="02040503050406030204" pitchFamily="18" charset="0"/>
                                </a:rPr>
                              </m:ctrlPr>
                            </m:fPr>
                            <m:num>
                              <m:sSub>
                                <m:sSubPr>
                                  <m:ctrlPr>
                                    <a:rPr lang="zh-CN"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a:rPr>
                                    <m:t>𝐵</m:t>
                                  </m:r>
                                </m:e>
                                <m:sub>
                                  <m:r>
                                    <a:rPr lang="en-US" altLang="zh-CN" i="1">
                                      <a:solidFill>
                                        <a:schemeClr val="tx1"/>
                                      </a:solidFill>
                                      <a:latin typeface="Cambria Math" panose="02040503050406030204"/>
                                    </a:rPr>
                                    <m:t>𝑡</m:t>
                                  </m:r>
                                </m:sub>
                              </m:sSub>
                              <m:r>
                                <a:rPr lang="en-US" altLang="zh-CN" i="1">
                                  <a:solidFill>
                                    <a:schemeClr val="tx1"/>
                                  </a:solidFill>
                                  <a:latin typeface="Cambria Math" panose="02040503050406030204"/>
                                </a:rPr>
                                <m:t>−</m:t>
                              </m:r>
                              <m:sSub>
                                <m:sSubPr>
                                  <m:ctrlPr>
                                    <a:rPr lang="zh-CN"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a:rPr>
                                    <m:t>𝐶</m:t>
                                  </m:r>
                                </m:e>
                                <m:sub>
                                  <m:r>
                                    <a:rPr lang="en-US" altLang="zh-CN" i="1">
                                      <a:solidFill>
                                        <a:schemeClr val="tx1"/>
                                      </a:solidFill>
                                      <a:latin typeface="Cambria Math" panose="02040503050406030204"/>
                                    </a:rPr>
                                    <m:t>𝑡</m:t>
                                  </m:r>
                                </m:sub>
                              </m:sSub>
                              <m:r>
                                <a:rPr lang="en-US" altLang="zh-CN" i="1">
                                  <a:solidFill>
                                    <a:schemeClr val="tx1"/>
                                  </a:solidFill>
                                  <a:latin typeface="Cambria Math" panose="02040503050406030204"/>
                                </a:rPr>
                                <m:t>−</m:t>
                              </m:r>
                              <m:sSub>
                                <m:sSubPr>
                                  <m:ctrlPr>
                                    <a:rPr lang="zh-CN"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a:rPr>
                                    <m:t>𝐾</m:t>
                                  </m:r>
                                </m:e>
                                <m:sub>
                                  <m:r>
                                    <a:rPr lang="en-US" altLang="zh-CN" i="1">
                                      <a:solidFill>
                                        <a:schemeClr val="tx1"/>
                                      </a:solidFill>
                                      <a:latin typeface="Cambria Math" panose="02040503050406030204"/>
                                    </a:rPr>
                                    <m:t>𝑡</m:t>
                                  </m:r>
                                </m:sub>
                              </m:sSub>
                            </m:num>
                            <m:den>
                              <m:sSup>
                                <m:sSupPr>
                                  <m:ctrlPr>
                                    <a:rPr lang="zh-CN" altLang="zh-CN" i="1">
                                      <a:solidFill>
                                        <a:schemeClr val="tx1"/>
                                      </a:solidFill>
                                      <a:latin typeface="Cambria Math" panose="02040503050406030204" pitchFamily="18" charset="0"/>
                                    </a:rPr>
                                  </m:ctrlPr>
                                </m:sSupPr>
                                <m:e>
                                  <m:d>
                                    <m:dPr>
                                      <m:ctrlPr>
                                        <a:rPr lang="zh-CN"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a:rPr>
                                        <m:t>1+</m:t>
                                      </m:r>
                                      <m:r>
                                        <a:rPr lang="en-US" altLang="zh-CN" i="1">
                                          <a:solidFill>
                                            <a:schemeClr val="tx1"/>
                                          </a:solidFill>
                                          <a:latin typeface="Cambria Math" panose="02040503050406030204"/>
                                        </a:rPr>
                                        <m:t>𝑖</m:t>
                                      </m:r>
                                    </m:e>
                                  </m:d>
                                </m:e>
                                <m:sup>
                                  <m:r>
                                    <a:rPr lang="en-US" altLang="zh-CN" i="1">
                                      <a:solidFill>
                                        <a:schemeClr val="tx1"/>
                                      </a:solidFill>
                                      <a:latin typeface="Cambria Math" panose="02040503050406030204"/>
                                    </a:rPr>
                                    <m:t>𝑡</m:t>
                                  </m:r>
                                </m:sup>
                              </m:sSup>
                            </m:den>
                          </m:f>
                        </m:e>
                      </m:nary>
                      <m:r>
                        <a:rPr lang="en-US" altLang="zh-CN" i="1">
                          <a:solidFill>
                            <a:schemeClr val="tx1"/>
                          </a:solidFill>
                          <a:latin typeface="Cambria Math" panose="02040503050406030204"/>
                        </a:rPr>
                        <m:t>+</m:t>
                      </m:r>
                      <m:f>
                        <m:fPr>
                          <m:ctrlPr>
                            <a:rPr lang="zh-CN" altLang="zh-CN" i="1">
                              <a:solidFill>
                                <a:schemeClr val="tx1"/>
                              </a:solidFill>
                              <a:latin typeface="Cambria Math" panose="02040503050406030204" pitchFamily="18" charset="0"/>
                            </a:rPr>
                          </m:ctrlPr>
                        </m:fPr>
                        <m:num>
                          <m:sSub>
                            <m:sSubPr>
                              <m:ctrlPr>
                                <a:rPr lang="zh-CN"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a:rPr>
                                <m:t>𝐷</m:t>
                              </m:r>
                            </m:e>
                            <m:sub>
                              <m:r>
                                <a:rPr lang="en-US" altLang="zh-CN" i="1">
                                  <a:solidFill>
                                    <a:schemeClr val="tx1"/>
                                  </a:solidFill>
                                  <a:latin typeface="Cambria Math" panose="02040503050406030204"/>
                                </a:rPr>
                                <m:t>5</m:t>
                              </m:r>
                            </m:sub>
                          </m:sSub>
                        </m:num>
                        <m:den>
                          <m:sSup>
                            <m:sSupPr>
                              <m:ctrlPr>
                                <a:rPr lang="zh-CN" altLang="zh-CN" i="1">
                                  <a:solidFill>
                                    <a:schemeClr val="tx1"/>
                                  </a:solidFill>
                                  <a:latin typeface="Cambria Math" panose="02040503050406030204" pitchFamily="18" charset="0"/>
                                </a:rPr>
                              </m:ctrlPr>
                            </m:sSupPr>
                            <m:e>
                              <m:d>
                                <m:dPr>
                                  <m:ctrlPr>
                                    <a:rPr lang="zh-CN"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a:rPr>
                                    <m:t>1+</m:t>
                                  </m:r>
                                  <m:r>
                                    <a:rPr lang="en-US" altLang="zh-CN" i="1">
                                      <a:solidFill>
                                        <a:schemeClr val="tx1"/>
                                      </a:solidFill>
                                      <a:latin typeface="Cambria Math" panose="02040503050406030204"/>
                                    </a:rPr>
                                    <m:t>𝑖</m:t>
                                  </m:r>
                                </m:e>
                              </m:d>
                            </m:e>
                            <m:sup>
                              <m:r>
                                <a:rPr lang="en-US" altLang="zh-CN" i="1">
                                  <a:solidFill>
                                    <a:schemeClr val="tx1"/>
                                  </a:solidFill>
                                  <a:latin typeface="Cambria Math" panose="02040503050406030204"/>
                                </a:rPr>
                                <m:t>5</m:t>
                              </m:r>
                            </m:sup>
                          </m:sSup>
                        </m:den>
                      </m:f>
                    </m:oMath>
                  </m:oMathPara>
                </a14:m>
                <a:endParaRPr lang="zh-CN" altLang="zh-CN" dirty="0">
                  <a:solidFill>
                    <a:schemeClr val="tx1"/>
                  </a:solidFill>
                </a:endParaRPr>
              </a:p>
              <a:p>
                <a:pPr marL="0" indent="0">
                  <a:buNone/>
                </a:pPr>
                <a14:m>
                  <m:oMathPara xmlns:m="http://schemas.openxmlformats.org/officeDocument/2006/math">
                    <m:oMathParaPr>
                      <m:jc m:val="left"/>
                    </m:oMathParaPr>
                    <m:oMath xmlns:m="http://schemas.openxmlformats.org/officeDocument/2006/math">
                      <m:r>
                        <a:rPr lang="en-US" altLang="zh-CN">
                          <a:solidFill>
                            <a:schemeClr val="tx1"/>
                          </a:solidFill>
                          <a:latin typeface="Cambria Math" panose="02040503050406030204"/>
                        </a:rPr>
                        <m:t>=</m:t>
                      </m:r>
                      <m:r>
                        <a:rPr lang="en-US" altLang="zh-CN" i="1">
                          <a:solidFill>
                            <a:schemeClr val="tx1"/>
                          </a:solidFill>
                          <a:latin typeface="Cambria Math" panose="02040503050406030204"/>
                        </a:rPr>
                        <m:t>−</m:t>
                      </m:r>
                      <m:r>
                        <a:rPr lang="en-US" altLang="zh-CN">
                          <a:solidFill>
                            <a:schemeClr val="tx1"/>
                          </a:solidFill>
                          <a:latin typeface="Cambria Math" panose="02040503050406030204"/>
                        </a:rPr>
                        <m:t>10+</m:t>
                      </m:r>
                      <m:f>
                        <m:fPr>
                          <m:ctrlPr>
                            <a:rPr lang="zh-CN" altLang="zh-CN" i="1">
                              <a:solidFill>
                                <a:schemeClr val="tx1"/>
                              </a:solidFill>
                              <a:latin typeface="Cambria Math" panose="02040503050406030204" pitchFamily="18" charset="0"/>
                            </a:rPr>
                          </m:ctrlPr>
                        </m:fPr>
                        <m:num>
                          <m:r>
                            <a:rPr lang="en-US" altLang="zh-CN" i="1">
                              <a:solidFill>
                                <a:schemeClr val="tx1"/>
                              </a:solidFill>
                              <a:latin typeface="Cambria Math" panose="02040503050406030204"/>
                            </a:rPr>
                            <m:t>2</m:t>
                          </m:r>
                        </m:num>
                        <m:den>
                          <m:sSup>
                            <m:sSupPr>
                              <m:ctrlPr>
                                <a:rPr lang="zh-CN" altLang="zh-CN" i="1">
                                  <a:solidFill>
                                    <a:schemeClr val="tx1"/>
                                  </a:solidFill>
                                  <a:latin typeface="Cambria Math" panose="02040503050406030204" pitchFamily="18" charset="0"/>
                                </a:rPr>
                              </m:ctrlPr>
                            </m:sSupPr>
                            <m:e>
                              <m:d>
                                <m:dPr>
                                  <m:ctrlPr>
                                    <a:rPr lang="zh-CN"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a:rPr>
                                    <m:t>1+</m:t>
                                  </m:r>
                                  <m:r>
                                    <a:rPr lang="en-US" altLang="zh-CN" i="1">
                                      <a:solidFill>
                                        <a:schemeClr val="tx1"/>
                                      </a:solidFill>
                                      <a:latin typeface="Cambria Math" panose="02040503050406030204"/>
                                    </a:rPr>
                                    <m:t>𝑖</m:t>
                                  </m:r>
                                </m:e>
                              </m:d>
                            </m:e>
                            <m:sup>
                              <m:r>
                                <a:rPr lang="en-US" altLang="zh-CN" i="1">
                                  <a:solidFill>
                                    <a:schemeClr val="tx1"/>
                                  </a:solidFill>
                                  <a:latin typeface="Cambria Math" panose="02040503050406030204"/>
                                </a:rPr>
                                <m:t>1</m:t>
                              </m:r>
                            </m:sup>
                          </m:sSup>
                        </m:den>
                      </m:f>
                      <m:r>
                        <a:rPr lang="en-US" altLang="zh-CN" i="1">
                          <a:solidFill>
                            <a:schemeClr val="tx1"/>
                          </a:solidFill>
                          <a:latin typeface="Cambria Math" panose="02040503050406030204"/>
                        </a:rPr>
                        <m:t>+</m:t>
                      </m:r>
                      <m:f>
                        <m:fPr>
                          <m:ctrlPr>
                            <a:rPr lang="zh-CN" altLang="zh-CN" i="1">
                              <a:solidFill>
                                <a:schemeClr val="tx1"/>
                              </a:solidFill>
                              <a:latin typeface="Cambria Math" panose="02040503050406030204" pitchFamily="18" charset="0"/>
                            </a:rPr>
                          </m:ctrlPr>
                        </m:fPr>
                        <m:num>
                          <m:r>
                            <a:rPr lang="en-US" altLang="zh-CN" i="1">
                              <a:solidFill>
                                <a:schemeClr val="tx1"/>
                              </a:solidFill>
                              <a:latin typeface="Cambria Math" panose="02040503050406030204"/>
                            </a:rPr>
                            <m:t>3</m:t>
                          </m:r>
                        </m:num>
                        <m:den>
                          <m:sSup>
                            <m:sSupPr>
                              <m:ctrlPr>
                                <a:rPr lang="zh-CN" altLang="zh-CN" i="1">
                                  <a:solidFill>
                                    <a:schemeClr val="tx1"/>
                                  </a:solidFill>
                                  <a:latin typeface="Cambria Math" panose="02040503050406030204" pitchFamily="18" charset="0"/>
                                </a:rPr>
                              </m:ctrlPr>
                            </m:sSupPr>
                            <m:e>
                              <m:d>
                                <m:dPr>
                                  <m:ctrlPr>
                                    <a:rPr lang="zh-CN"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a:rPr>
                                    <m:t>1+</m:t>
                                  </m:r>
                                  <m:r>
                                    <a:rPr lang="en-US" altLang="zh-CN" i="1">
                                      <a:solidFill>
                                        <a:schemeClr val="tx1"/>
                                      </a:solidFill>
                                      <a:latin typeface="Cambria Math" panose="02040503050406030204"/>
                                    </a:rPr>
                                    <m:t>𝑖</m:t>
                                  </m:r>
                                </m:e>
                              </m:d>
                            </m:e>
                            <m:sup>
                              <m:r>
                                <a:rPr lang="en-US" altLang="zh-CN" i="1">
                                  <a:solidFill>
                                    <a:schemeClr val="tx1"/>
                                  </a:solidFill>
                                  <a:latin typeface="Cambria Math" panose="02040503050406030204"/>
                                </a:rPr>
                                <m:t>2</m:t>
                              </m:r>
                            </m:sup>
                          </m:sSup>
                        </m:den>
                      </m:f>
                      <m:r>
                        <a:rPr lang="en-US" altLang="zh-CN" i="1">
                          <a:solidFill>
                            <a:schemeClr val="tx1"/>
                          </a:solidFill>
                          <a:latin typeface="Cambria Math" panose="02040503050406030204"/>
                        </a:rPr>
                        <m:t>+</m:t>
                      </m:r>
                      <m:f>
                        <m:fPr>
                          <m:ctrlPr>
                            <a:rPr lang="zh-CN" altLang="zh-CN" i="1">
                              <a:solidFill>
                                <a:schemeClr val="tx1"/>
                              </a:solidFill>
                              <a:latin typeface="Cambria Math" panose="02040503050406030204" pitchFamily="18" charset="0"/>
                            </a:rPr>
                          </m:ctrlPr>
                        </m:fPr>
                        <m:num>
                          <m:r>
                            <a:rPr lang="en-US" altLang="zh-CN" i="1">
                              <a:solidFill>
                                <a:schemeClr val="tx1"/>
                              </a:solidFill>
                              <a:latin typeface="Cambria Math" panose="02040503050406030204"/>
                            </a:rPr>
                            <m:t>2</m:t>
                          </m:r>
                        </m:num>
                        <m:den>
                          <m:sSup>
                            <m:sSupPr>
                              <m:ctrlPr>
                                <a:rPr lang="zh-CN" altLang="zh-CN" i="1">
                                  <a:solidFill>
                                    <a:schemeClr val="tx1"/>
                                  </a:solidFill>
                                  <a:latin typeface="Cambria Math" panose="02040503050406030204" pitchFamily="18" charset="0"/>
                                </a:rPr>
                              </m:ctrlPr>
                            </m:sSupPr>
                            <m:e>
                              <m:d>
                                <m:dPr>
                                  <m:ctrlPr>
                                    <a:rPr lang="zh-CN"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a:rPr>
                                    <m:t>1+</m:t>
                                  </m:r>
                                  <m:r>
                                    <a:rPr lang="en-US" altLang="zh-CN" i="1">
                                      <a:solidFill>
                                        <a:schemeClr val="tx1"/>
                                      </a:solidFill>
                                      <a:latin typeface="Cambria Math" panose="02040503050406030204"/>
                                    </a:rPr>
                                    <m:t>𝑖</m:t>
                                  </m:r>
                                </m:e>
                              </m:d>
                            </m:e>
                            <m:sup>
                              <m:r>
                                <a:rPr lang="en-US" altLang="zh-CN" i="1">
                                  <a:solidFill>
                                    <a:schemeClr val="tx1"/>
                                  </a:solidFill>
                                  <a:latin typeface="Cambria Math" panose="02040503050406030204"/>
                                </a:rPr>
                                <m:t>3</m:t>
                              </m:r>
                            </m:sup>
                          </m:sSup>
                        </m:den>
                      </m:f>
                      <m:r>
                        <a:rPr lang="en-US" altLang="zh-CN" i="1">
                          <a:solidFill>
                            <a:schemeClr val="tx1"/>
                          </a:solidFill>
                          <a:latin typeface="Cambria Math" panose="02040503050406030204"/>
                        </a:rPr>
                        <m:t>+</m:t>
                      </m:r>
                      <m:f>
                        <m:fPr>
                          <m:ctrlPr>
                            <a:rPr lang="zh-CN" altLang="zh-CN" i="1">
                              <a:solidFill>
                                <a:schemeClr val="tx1"/>
                              </a:solidFill>
                              <a:latin typeface="Cambria Math" panose="02040503050406030204" pitchFamily="18" charset="0"/>
                            </a:rPr>
                          </m:ctrlPr>
                        </m:fPr>
                        <m:num>
                          <m:r>
                            <a:rPr lang="en-US" altLang="zh-CN" i="1">
                              <a:solidFill>
                                <a:schemeClr val="tx1"/>
                              </a:solidFill>
                              <a:latin typeface="Cambria Math" panose="02040503050406030204"/>
                            </a:rPr>
                            <m:t>4</m:t>
                          </m:r>
                        </m:num>
                        <m:den>
                          <m:sSup>
                            <m:sSupPr>
                              <m:ctrlPr>
                                <a:rPr lang="zh-CN" altLang="zh-CN" i="1">
                                  <a:solidFill>
                                    <a:schemeClr val="tx1"/>
                                  </a:solidFill>
                                  <a:latin typeface="Cambria Math" panose="02040503050406030204" pitchFamily="18" charset="0"/>
                                </a:rPr>
                              </m:ctrlPr>
                            </m:sSupPr>
                            <m:e>
                              <m:d>
                                <m:dPr>
                                  <m:ctrlPr>
                                    <a:rPr lang="zh-CN"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a:rPr>
                                    <m:t>1+</m:t>
                                  </m:r>
                                  <m:r>
                                    <a:rPr lang="en-US" altLang="zh-CN" i="1">
                                      <a:solidFill>
                                        <a:schemeClr val="tx1"/>
                                      </a:solidFill>
                                      <a:latin typeface="Cambria Math" panose="02040503050406030204"/>
                                    </a:rPr>
                                    <m:t>𝑖</m:t>
                                  </m:r>
                                </m:e>
                              </m:d>
                            </m:e>
                            <m:sup>
                              <m:r>
                                <a:rPr lang="en-US" altLang="zh-CN" i="1">
                                  <a:solidFill>
                                    <a:schemeClr val="tx1"/>
                                  </a:solidFill>
                                  <a:latin typeface="Cambria Math" panose="02040503050406030204"/>
                                </a:rPr>
                                <m:t>4</m:t>
                              </m:r>
                            </m:sup>
                          </m:sSup>
                        </m:den>
                      </m:f>
                      <m:r>
                        <a:rPr lang="en-US" altLang="zh-CN" i="1">
                          <a:solidFill>
                            <a:schemeClr val="tx1"/>
                          </a:solidFill>
                          <a:latin typeface="Cambria Math" panose="02040503050406030204"/>
                        </a:rPr>
                        <m:t>+</m:t>
                      </m:r>
                      <m:f>
                        <m:fPr>
                          <m:ctrlPr>
                            <a:rPr lang="zh-CN" altLang="zh-CN" i="1">
                              <a:solidFill>
                                <a:schemeClr val="tx1"/>
                              </a:solidFill>
                              <a:latin typeface="Cambria Math" panose="02040503050406030204" pitchFamily="18" charset="0"/>
                            </a:rPr>
                          </m:ctrlPr>
                        </m:fPr>
                        <m:num>
                          <m:r>
                            <a:rPr lang="en-US" altLang="zh-CN" i="1">
                              <a:solidFill>
                                <a:schemeClr val="tx1"/>
                              </a:solidFill>
                              <a:latin typeface="Cambria Math" panose="02040503050406030204"/>
                            </a:rPr>
                            <m:t>4</m:t>
                          </m:r>
                        </m:num>
                        <m:den>
                          <m:sSup>
                            <m:sSupPr>
                              <m:ctrlPr>
                                <a:rPr lang="zh-CN" altLang="zh-CN" i="1">
                                  <a:solidFill>
                                    <a:schemeClr val="tx1"/>
                                  </a:solidFill>
                                  <a:latin typeface="Cambria Math" panose="02040503050406030204" pitchFamily="18" charset="0"/>
                                </a:rPr>
                              </m:ctrlPr>
                            </m:sSupPr>
                            <m:e>
                              <m:d>
                                <m:dPr>
                                  <m:ctrlPr>
                                    <a:rPr lang="zh-CN"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a:rPr>
                                    <m:t>1+</m:t>
                                  </m:r>
                                  <m:r>
                                    <a:rPr lang="en-US" altLang="zh-CN" i="1">
                                      <a:solidFill>
                                        <a:schemeClr val="tx1"/>
                                      </a:solidFill>
                                      <a:latin typeface="Cambria Math" panose="02040503050406030204"/>
                                    </a:rPr>
                                    <m:t>𝑖</m:t>
                                  </m:r>
                                </m:e>
                              </m:d>
                            </m:e>
                            <m:sup>
                              <m:r>
                                <a:rPr lang="en-US" altLang="zh-CN" i="1">
                                  <a:solidFill>
                                    <a:schemeClr val="tx1"/>
                                  </a:solidFill>
                                  <a:latin typeface="Cambria Math" panose="02040503050406030204"/>
                                </a:rPr>
                                <m:t>5</m:t>
                              </m:r>
                            </m:sup>
                          </m:sSup>
                        </m:den>
                      </m:f>
                    </m:oMath>
                  </m:oMathPara>
                </a14:m>
                <a:endParaRPr lang="zh-CN" altLang="zh-CN" dirty="0">
                  <a:solidFill>
                    <a:schemeClr val="tx1"/>
                  </a:solidFill>
                </a:endParaRPr>
              </a:p>
              <a:p>
                <a:pPr marL="0" indent="0">
                  <a:buNone/>
                </a:pPr>
                <a:r>
                  <a:rPr lang="zh-CN" altLang="zh-CN" dirty="0">
                    <a:solidFill>
                      <a:schemeClr val="tx1"/>
                    </a:solidFill>
                  </a:rPr>
                  <a:t>对</a:t>
                </a:r>
                <a14:m>
                  <m:oMath xmlns:m="http://schemas.openxmlformats.org/officeDocument/2006/math">
                    <m:r>
                      <m:rPr>
                        <m:sty m:val="p"/>
                      </m:rPr>
                      <a:rPr lang="en-US" altLang="zh-CN">
                        <a:solidFill>
                          <a:schemeClr val="tx1"/>
                        </a:solidFill>
                        <a:latin typeface="Cambria Math" panose="02040503050406030204"/>
                      </a:rPr>
                      <m:t>i</m:t>
                    </m:r>
                    <m:r>
                      <a:rPr lang="en-US" altLang="zh-CN">
                        <a:solidFill>
                          <a:schemeClr val="tx1"/>
                        </a:solidFill>
                        <a:latin typeface="Cambria Math" panose="02040503050406030204"/>
                      </a:rPr>
                      <m:t>=</m:t>
                    </m:r>
                    <m:sSub>
                      <m:sSubPr>
                        <m:ctrlPr>
                          <a:rPr lang="zh-CN" altLang="zh-CN" i="1">
                            <a:solidFill>
                              <a:schemeClr val="tx1"/>
                            </a:solidFill>
                            <a:latin typeface="Cambria Math" panose="02040503050406030204" pitchFamily="18" charset="0"/>
                          </a:rPr>
                        </m:ctrlPr>
                      </m:sSubPr>
                      <m:e>
                        <m:r>
                          <m:rPr>
                            <m:sty m:val="p"/>
                          </m:rPr>
                          <a:rPr lang="en-US" altLang="zh-CN">
                            <a:solidFill>
                              <a:schemeClr val="tx1"/>
                            </a:solidFill>
                            <a:latin typeface="Cambria Math" panose="02040503050406030204"/>
                          </a:rPr>
                          <m:t>i</m:t>
                        </m:r>
                      </m:e>
                      <m:sub>
                        <m:r>
                          <a:rPr lang="en-US" altLang="zh-CN" i="1">
                            <a:solidFill>
                              <a:schemeClr val="tx1"/>
                            </a:solidFill>
                            <a:latin typeface="Cambria Math" panose="02040503050406030204"/>
                          </a:rPr>
                          <m:t>𝐷</m:t>
                        </m:r>
                      </m:sub>
                    </m:sSub>
                  </m:oMath>
                </a14:m>
                <a:r>
                  <a:rPr lang="zh-CN" altLang="zh-CN" dirty="0">
                    <a:solidFill>
                      <a:schemeClr val="tx1"/>
                    </a:solidFill>
                  </a:rPr>
                  <a:t>，利用对分法求解，容易求得</a:t>
                </a:r>
              </a:p>
              <a:p>
                <a:pPr marL="0" indent="0">
                  <a:buNone/>
                </a:pPr>
                <a14:m>
                  <m:oMathPara xmlns:m="http://schemas.openxmlformats.org/officeDocument/2006/math">
                    <m:oMathParaPr>
                      <m:jc m:val="centerGroup"/>
                    </m:oMathParaPr>
                    <m:oMath xmlns:m="http://schemas.openxmlformats.org/officeDocument/2006/math">
                      <m:r>
                        <m:rPr>
                          <m:sty m:val="p"/>
                        </m:rPr>
                        <a:rPr lang="en-US" altLang="zh-CN">
                          <a:solidFill>
                            <a:schemeClr val="tx1"/>
                          </a:solidFill>
                          <a:latin typeface="Cambria Math" panose="02040503050406030204"/>
                        </a:rPr>
                        <m:t>IRR</m:t>
                      </m:r>
                      <m:r>
                        <a:rPr lang="en-US" altLang="zh-CN">
                          <a:solidFill>
                            <a:schemeClr val="tx1"/>
                          </a:solidFill>
                          <a:latin typeface="Cambria Math" panose="02040503050406030204"/>
                        </a:rPr>
                        <m:t>=13.5%</m:t>
                      </m:r>
                      <m:r>
                        <a:rPr lang="zh-CN" altLang="zh-CN">
                          <a:solidFill>
                            <a:schemeClr val="tx1"/>
                          </a:solidFill>
                          <a:latin typeface="Cambria Math" panose="02040503050406030204"/>
                        </a:rPr>
                        <m:t>或</m:t>
                      </m:r>
                      <m:r>
                        <m:rPr>
                          <m:sty m:val="p"/>
                        </m:rPr>
                        <a:rPr lang="en-US" altLang="zh-CN">
                          <a:solidFill>
                            <a:schemeClr val="tx1"/>
                          </a:solidFill>
                          <a:latin typeface="Cambria Math" panose="02040503050406030204"/>
                        </a:rPr>
                        <m:t>NPV</m:t>
                      </m:r>
                      <m:d>
                        <m:dPr>
                          <m:ctrlPr>
                            <a:rPr lang="zh-CN"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a:rPr>
                            <m:t>𝐼𝑅𝑅</m:t>
                          </m:r>
                        </m:e>
                      </m:d>
                      <m:r>
                        <a:rPr lang="en-US" altLang="zh-CN">
                          <a:solidFill>
                            <a:schemeClr val="tx1"/>
                          </a:solidFill>
                          <a:latin typeface="Cambria Math" panose="02040503050406030204"/>
                        </a:rPr>
                        <m:t>=</m:t>
                      </m:r>
                      <m:r>
                        <m:rPr>
                          <m:sty m:val="p"/>
                        </m:rPr>
                        <a:rPr lang="en-US" altLang="zh-CN">
                          <a:solidFill>
                            <a:schemeClr val="tx1"/>
                          </a:solidFill>
                          <a:latin typeface="Cambria Math" panose="02040503050406030204"/>
                        </a:rPr>
                        <m:t>NPV</m:t>
                      </m:r>
                      <m:d>
                        <m:dPr>
                          <m:ctrlPr>
                            <a:rPr lang="zh-CN"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a:rPr>
                            <m:t>0.135</m:t>
                          </m:r>
                        </m:e>
                      </m:d>
                      <m:r>
                        <a:rPr lang="en-US" altLang="zh-CN">
                          <a:solidFill>
                            <a:schemeClr val="tx1"/>
                          </a:solidFill>
                          <a:latin typeface="Cambria Math" panose="02040503050406030204"/>
                        </a:rPr>
                        <m:t>=0</m:t>
                      </m:r>
                    </m:oMath>
                  </m:oMathPara>
                </a14:m>
                <a:endParaRPr lang="zh-CN" altLang="zh-CN" dirty="0">
                  <a:solidFill>
                    <a:schemeClr val="tx1"/>
                  </a:solidFill>
                </a:endParaRPr>
              </a:p>
              <a:p>
                <a:pPr marL="0" indent="0">
                  <a:buNone/>
                </a:pPr>
                <a14:m>
                  <m:oMath xmlns:m="http://schemas.openxmlformats.org/officeDocument/2006/math">
                    <m:r>
                      <a:rPr lang="en-US" altLang="zh-CN">
                        <a:solidFill>
                          <a:schemeClr val="tx1"/>
                        </a:solidFill>
                        <a:latin typeface="Cambria Math" panose="02040503050406030204"/>
                      </a:rPr>
                      <m:t>13.5%=</m:t>
                    </m:r>
                    <m:r>
                      <m:rPr>
                        <m:sty m:val="p"/>
                      </m:rPr>
                      <a:rPr lang="en-US" altLang="zh-CN">
                        <a:solidFill>
                          <a:schemeClr val="tx1"/>
                        </a:solidFill>
                        <a:latin typeface="Cambria Math" panose="02040503050406030204"/>
                      </a:rPr>
                      <m:t>IRR</m:t>
                    </m:r>
                    <m:r>
                      <a:rPr lang="en-US" altLang="zh-CN">
                        <a:solidFill>
                          <a:schemeClr val="tx1"/>
                        </a:solidFill>
                        <a:latin typeface="Cambria Math" panose="02040503050406030204"/>
                      </a:rPr>
                      <m:t>&gt; </m:t>
                    </m:r>
                    <m:sSub>
                      <m:sSubPr>
                        <m:ctrlPr>
                          <a:rPr lang="zh-CN" altLang="zh-CN" i="1">
                            <a:solidFill>
                              <a:schemeClr val="tx1"/>
                            </a:solidFill>
                            <a:latin typeface="Cambria Math" panose="02040503050406030204" pitchFamily="18" charset="0"/>
                          </a:rPr>
                        </m:ctrlPr>
                      </m:sSubPr>
                      <m:e>
                        <m:r>
                          <m:rPr>
                            <m:sty m:val="p"/>
                          </m:rPr>
                          <a:rPr lang="en-US" altLang="zh-CN">
                            <a:solidFill>
                              <a:schemeClr val="tx1"/>
                            </a:solidFill>
                            <a:latin typeface="Cambria Math" panose="02040503050406030204"/>
                          </a:rPr>
                          <m:t>i</m:t>
                        </m:r>
                      </m:e>
                      <m:sub>
                        <m:r>
                          <a:rPr lang="en-US" altLang="zh-CN" i="1">
                            <a:solidFill>
                              <a:schemeClr val="tx1"/>
                            </a:solidFill>
                            <a:latin typeface="Cambria Math" panose="02040503050406030204"/>
                          </a:rPr>
                          <m:t>𝐷</m:t>
                        </m:r>
                      </m:sub>
                    </m:sSub>
                    <m:r>
                      <a:rPr lang="en-US" altLang="zh-CN" i="1">
                        <a:solidFill>
                          <a:schemeClr val="tx1"/>
                        </a:solidFill>
                        <a:latin typeface="Cambria Math" panose="02040503050406030204"/>
                      </a:rPr>
                      <m:t>=12%</m:t>
                    </m:r>
                  </m:oMath>
                </a14:m>
                <a:r>
                  <a:rPr lang="zh-CN" altLang="zh-CN" dirty="0">
                    <a:solidFill>
                      <a:schemeClr val="tx1"/>
                    </a:solidFill>
                  </a:rPr>
                  <a:t>，故从经济角度来看，该企业自行投资并承建此宾馆、博物馆防盗系统项目可行。</a:t>
                </a:r>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612775" y="1524794"/>
                <a:ext cx="10978515" cy="4495801"/>
              </a:xfrm>
              <a:blipFill rotWithShape="1">
                <a:blip r:embed="rId2"/>
                <a:stretch>
                  <a:fillRect t="-4" b="4"/>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id="{3CD013C1-7564-487D-8A1E-1795E87AA397}"/>
              </a:ext>
            </a:extLst>
          </p:cNvPr>
          <p:cNvSpPr>
            <a:spLocks noGrp="1"/>
          </p:cNvSpPr>
          <p:nvPr>
            <p:ph type="sldNum" sz="quarter" idx="12"/>
          </p:nvPr>
        </p:nvSpPr>
        <p:spPr/>
        <p:txBody>
          <a:bodyPr/>
          <a:lstStyle/>
          <a:p>
            <a:fld id="{B6F15528-21DE-4FAA-801E-634DDDAF4B2B}" type="slidenum">
              <a:rPr lang="en-US" smtClean="0"/>
              <a:t>342</a:t>
            </a:fld>
            <a:endParaRPr lang="en-US" dirty="0"/>
          </a:p>
        </p:txBody>
      </p:sp>
      <p:sp>
        <p:nvSpPr>
          <p:cNvPr id="6" name="灯片编号占位符 8">
            <a:extLst>
              <a:ext uri="{FF2B5EF4-FFF2-40B4-BE49-F238E27FC236}">
                <a16:creationId xmlns:a16="http://schemas.microsoft.com/office/drawing/2014/main" id="{05A46244-CE6A-455E-B895-9EBD62EB0CB5}"/>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342</a:t>
            </a:fld>
            <a:endParaRPr kumimoji="0" lang="en-US" altLang="zh-CN" sz="1800" dirty="0">
              <a:latin typeface="Times New Roman" panose="02020603050405020304" pitchFamily="18" charset="0"/>
            </a:endParaRP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4700" y="333375"/>
            <a:ext cx="5334000" cy="429419"/>
          </a:xfrm>
        </p:spPr>
        <p:txBody>
          <a:bodyPr/>
          <a:lstStyle/>
          <a:p>
            <a:r>
              <a:rPr lang="en-US" altLang="zh-CN" dirty="0"/>
              <a:t>4.3.2  </a:t>
            </a:r>
            <a:r>
              <a:rPr lang="zh-CN" altLang="en-US" dirty="0"/>
              <a:t>多方案项目评价</a:t>
            </a:r>
          </a:p>
        </p:txBody>
      </p:sp>
      <mc:AlternateContent xmlns:mc="http://schemas.openxmlformats.org/markup-compatibility/2006" xmlns:a14="http://schemas.microsoft.com/office/drawing/2010/main">
        <mc:Choice Requires="a14">
          <p:sp>
            <p:nvSpPr>
              <p:cNvPr id="4" name="圆角矩形 3"/>
              <p:cNvSpPr/>
              <p:nvPr/>
            </p:nvSpPr>
            <p:spPr>
              <a:xfrm>
                <a:off x="1069975" y="1905794"/>
                <a:ext cx="9677400" cy="4038600"/>
              </a:xfrm>
              <a:prstGeom prst="roundRect">
                <a:avLst>
                  <a:gd name="adj" fmla="val 11852"/>
                </a:avLst>
              </a:prstGeom>
              <a:gradFill>
                <a:gsLst>
                  <a:gs pos="0">
                    <a:schemeClr val="bg1">
                      <a:lumMod val="99000"/>
                    </a:schemeClr>
                  </a:gs>
                  <a:gs pos="50000">
                    <a:schemeClr val="bg1">
                      <a:lumMod val="85000"/>
                    </a:schemeClr>
                  </a:gs>
                  <a:gs pos="100000">
                    <a:schemeClr val="bg1">
                      <a:lumMod val="83000"/>
                      <a:lumOff val="17000"/>
                    </a:schemeClr>
                  </a:gs>
                </a:gsLst>
                <a:lin ang="5400000" scaled="0"/>
              </a:gradFill>
              <a:ln w="38100">
                <a:gradFill>
                  <a:gsLst>
                    <a:gs pos="0">
                      <a:schemeClr val="bg1">
                        <a:lumMod val="82000"/>
                      </a:schemeClr>
                    </a:gs>
                    <a:gs pos="50000">
                      <a:schemeClr val="bg1">
                        <a:lumMod val="43000"/>
                        <a:lumOff val="57000"/>
                      </a:schemeClr>
                    </a:gs>
                    <a:gs pos="100000">
                      <a:schemeClr val="bg1">
                        <a:lumMod val="86000"/>
                      </a:schemeClr>
                    </a:gs>
                  </a:gsLst>
                  <a:lin ang="5400000" scaled="0"/>
                </a:gradFill>
              </a:ln>
              <a:effectLst>
                <a:outerShdw blurRad="393700" dist="63500" dir="7200000" sx="101000" sy="101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nSpc>
                    <a:spcPct val="150000"/>
                  </a:lnSpc>
                </a:pPr>
                <a:r>
                  <a:rPr lang="en-US" altLang="zh-CN" dirty="0">
                    <a:solidFill>
                      <a:schemeClr val="tx1"/>
                    </a:solidFill>
                  </a:rPr>
                  <a:t>       </a:t>
                </a:r>
                <a:r>
                  <a:rPr lang="zh-CN" altLang="zh-CN" dirty="0">
                    <a:solidFill>
                      <a:schemeClr val="tx1"/>
                    </a:solidFill>
                  </a:rPr>
                  <a:t>若求出的各个方案净现值的最大值有两个或者两个以上的方案时，则需要引入现值指数（</a:t>
                </a:r>
                <a:r>
                  <a:rPr lang="en-US" altLang="zh-CN" dirty="0">
                    <a:solidFill>
                      <a:schemeClr val="tx1"/>
                    </a:solidFill>
                  </a:rPr>
                  <a:t>NPVR</a:t>
                </a:r>
                <a:r>
                  <a:rPr lang="zh-CN" altLang="zh-CN" dirty="0">
                    <a:solidFill>
                      <a:schemeClr val="tx1"/>
                    </a:solidFill>
                  </a:rPr>
                  <a:t>，又称为净现值率）这一参数来进一步进行比选，现值指数的计算公式如式</a:t>
                </a:r>
                <a:r>
                  <a:rPr lang="en-US" altLang="zh-CN" dirty="0">
                    <a:solidFill>
                      <a:schemeClr val="tx1"/>
                    </a:solidFill>
                  </a:rPr>
                  <a:t>4.12</a:t>
                </a:r>
                <a:r>
                  <a:rPr lang="zh-CN" altLang="zh-CN" dirty="0">
                    <a:solidFill>
                      <a:schemeClr val="tx1"/>
                    </a:solidFill>
                  </a:rPr>
                  <a:t>所示。</a:t>
                </a:r>
              </a:p>
              <a:p>
                <a:pPr algn="ctr">
                  <a:lnSpc>
                    <a:spcPct val="150000"/>
                  </a:lnSpc>
                </a:pPr>
                <a14:m>
                  <m:oMath xmlns:m="http://schemas.openxmlformats.org/officeDocument/2006/math">
                    <m:r>
                      <m:rPr>
                        <m:sty m:val="p"/>
                      </m:rPr>
                      <a:rPr lang="en-US" altLang="zh-CN">
                        <a:solidFill>
                          <a:schemeClr val="tx1"/>
                        </a:solidFill>
                        <a:latin typeface="Cambria Math" panose="02040503050406030204"/>
                      </a:rPr>
                      <m:t>NPVR</m:t>
                    </m:r>
                    <m:r>
                      <a:rPr lang="en-US" altLang="zh-CN">
                        <a:solidFill>
                          <a:schemeClr val="tx1"/>
                        </a:solidFill>
                        <a:latin typeface="Cambria Math" panose="02040503050406030204"/>
                      </a:rPr>
                      <m:t>=</m:t>
                    </m:r>
                    <m:f>
                      <m:fPr>
                        <m:ctrlPr>
                          <a:rPr lang="zh-CN" altLang="zh-CN" i="1">
                            <a:solidFill>
                              <a:schemeClr val="tx1"/>
                            </a:solidFill>
                            <a:latin typeface="Cambria Math" panose="02040503050406030204" pitchFamily="18" charset="0"/>
                          </a:rPr>
                        </m:ctrlPr>
                      </m:fPr>
                      <m:num>
                        <m:r>
                          <a:rPr lang="en-US" altLang="zh-CN" i="1">
                            <a:solidFill>
                              <a:schemeClr val="tx1"/>
                            </a:solidFill>
                            <a:latin typeface="Cambria Math" panose="02040503050406030204"/>
                          </a:rPr>
                          <m:t>𝑁𝑃𝑉</m:t>
                        </m:r>
                      </m:num>
                      <m:den>
                        <m:nary>
                          <m:naryPr>
                            <m:chr m:val="∑"/>
                            <m:limLoc m:val="undOvr"/>
                            <m:ctrlPr>
                              <a:rPr lang="zh-CN" altLang="zh-CN" i="1">
                                <a:solidFill>
                                  <a:schemeClr val="tx1"/>
                                </a:solidFill>
                                <a:latin typeface="Cambria Math" panose="02040503050406030204" pitchFamily="18" charset="0"/>
                              </a:rPr>
                            </m:ctrlPr>
                          </m:naryPr>
                          <m:sub>
                            <m:r>
                              <a:rPr lang="en-US" altLang="zh-CN" i="1">
                                <a:solidFill>
                                  <a:schemeClr val="tx1"/>
                                </a:solidFill>
                                <a:latin typeface="Cambria Math" panose="02040503050406030204"/>
                              </a:rPr>
                              <m:t>𝑡</m:t>
                            </m:r>
                            <m:r>
                              <a:rPr lang="en-US" altLang="zh-CN" i="1">
                                <a:solidFill>
                                  <a:schemeClr val="tx1"/>
                                </a:solidFill>
                                <a:latin typeface="Cambria Math" panose="02040503050406030204"/>
                              </a:rPr>
                              <m:t>=0</m:t>
                            </m:r>
                          </m:sub>
                          <m:sup>
                            <m:r>
                              <a:rPr lang="en-US" altLang="zh-CN" i="1">
                                <a:solidFill>
                                  <a:schemeClr val="tx1"/>
                                </a:solidFill>
                                <a:latin typeface="Cambria Math" panose="02040503050406030204"/>
                              </a:rPr>
                              <m:t>𝑁</m:t>
                            </m:r>
                          </m:sup>
                          <m:e>
                            <m:f>
                              <m:fPr>
                                <m:ctrlPr>
                                  <a:rPr lang="zh-CN" altLang="zh-CN" i="1">
                                    <a:solidFill>
                                      <a:schemeClr val="tx1"/>
                                    </a:solidFill>
                                    <a:latin typeface="Cambria Math" panose="02040503050406030204" pitchFamily="18" charset="0"/>
                                  </a:rPr>
                                </m:ctrlPr>
                              </m:fPr>
                              <m:num>
                                <m:sSub>
                                  <m:sSubPr>
                                    <m:ctrlPr>
                                      <a:rPr lang="zh-CN"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a:rPr>
                                      <m:t>𝐾</m:t>
                                    </m:r>
                                  </m:e>
                                  <m:sub>
                                    <m:r>
                                      <a:rPr lang="en-US" altLang="zh-CN" i="1">
                                        <a:solidFill>
                                          <a:schemeClr val="tx1"/>
                                        </a:solidFill>
                                        <a:latin typeface="Cambria Math" panose="02040503050406030204"/>
                                      </a:rPr>
                                      <m:t>𝑡</m:t>
                                    </m:r>
                                  </m:sub>
                                </m:sSub>
                              </m:num>
                              <m:den>
                                <m:sSup>
                                  <m:sSupPr>
                                    <m:ctrlPr>
                                      <a:rPr lang="zh-CN" altLang="zh-CN" i="1">
                                        <a:solidFill>
                                          <a:schemeClr val="tx1"/>
                                        </a:solidFill>
                                        <a:latin typeface="Cambria Math" panose="02040503050406030204" pitchFamily="18" charset="0"/>
                                      </a:rPr>
                                    </m:ctrlPr>
                                  </m:sSupPr>
                                  <m:e>
                                    <m:d>
                                      <m:dPr>
                                        <m:ctrlPr>
                                          <a:rPr lang="zh-CN"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a:rPr>
                                          <m:t>1+</m:t>
                                        </m:r>
                                        <m:r>
                                          <a:rPr lang="en-US" altLang="zh-CN" i="1">
                                            <a:solidFill>
                                              <a:schemeClr val="tx1"/>
                                            </a:solidFill>
                                            <a:latin typeface="Cambria Math" panose="02040503050406030204"/>
                                          </a:rPr>
                                          <m:t>𝑖</m:t>
                                        </m:r>
                                      </m:e>
                                    </m:d>
                                  </m:e>
                                  <m:sup>
                                    <m:r>
                                      <a:rPr lang="en-US" altLang="zh-CN" i="1">
                                        <a:solidFill>
                                          <a:schemeClr val="tx1"/>
                                        </a:solidFill>
                                        <a:latin typeface="Cambria Math" panose="02040503050406030204"/>
                                      </a:rPr>
                                      <m:t>𝑡</m:t>
                                    </m:r>
                                  </m:sup>
                                </m:sSup>
                              </m:den>
                            </m:f>
                          </m:e>
                        </m:nary>
                      </m:den>
                    </m:f>
                  </m:oMath>
                </a14:m>
                <a:r>
                  <a:rPr lang="en-US" altLang="zh-CN" dirty="0">
                    <a:solidFill>
                      <a:schemeClr val="tx1"/>
                    </a:solidFill>
                  </a:rPr>
                  <a:t>				(4. 12)</a:t>
                </a:r>
                <a:endParaRPr lang="zh-CN" altLang="zh-CN" dirty="0">
                  <a:solidFill>
                    <a:schemeClr val="tx1"/>
                  </a:solidFill>
                </a:endParaRPr>
              </a:p>
            </p:txBody>
          </p:sp>
        </mc:Choice>
        <mc:Fallback xmlns="">
          <p:sp>
            <p:nvSpPr>
              <p:cNvPr id="4" name="圆角矩形 3"/>
              <p:cNvSpPr>
                <a:spLocks noRot="1" noChangeAspect="1" noMove="1" noResize="1" noEditPoints="1" noAdjustHandles="1" noChangeArrowheads="1" noChangeShapeType="1" noTextEdit="1"/>
              </p:cNvSpPr>
              <p:nvPr/>
            </p:nvSpPr>
            <p:spPr>
              <a:xfrm>
                <a:off x="1069975" y="1905794"/>
                <a:ext cx="9677400" cy="4038600"/>
              </a:xfrm>
              <a:prstGeom prst="roundRect">
                <a:avLst>
                  <a:gd name="adj" fmla="val 11852"/>
                </a:avLst>
              </a:prstGeom>
              <a:blipFill rotWithShape="1">
                <a:blip r:embed="rId3"/>
                <a:stretch>
                  <a:fillRect l="-4961" t="-7331" r="-3294" b="-11050"/>
                </a:stretch>
              </a:blipFill>
              <a:ln w="38100">
                <a:gradFill>
                  <a:gsLst>
                    <a:gs pos="0">
                      <a:schemeClr val="bg1">
                        <a:lumMod val="82000"/>
                      </a:schemeClr>
                    </a:gs>
                    <a:gs pos="50000">
                      <a:schemeClr val="bg1">
                        <a:lumMod val="43000"/>
                        <a:lumOff val="57000"/>
                      </a:schemeClr>
                    </a:gs>
                    <a:gs pos="100000">
                      <a:schemeClr val="bg1">
                        <a:lumMod val="86000"/>
                      </a:schemeClr>
                    </a:gs>
                  </a:gsLst>
                  <a:lin ang="5400000" scaled="0"/>
                </a:gradFill>
              </a:ln>
              <a:effectLst>
                <a:outerShdw blurRad="393700" dist="63500" dir="7200000" sx="101000" sy="101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5" name="TextBox 4"/>
          <p:cNvSpPr txBox="1"/>
          <p:nvPr/>
        </p:nvSpPr>
        <p:spPr>
          <a:xfrm>
            <a:off x="787959" y="1217761"/>
            <a:ext cx="2438400" cy="461665"/>
          </a:xfrm>
          <a:prstGeom prst="rect">
            <a:avLst/>
          </a:prstGeom>
          <a:noFill/>
        </p:spPr>
        <p:txBody>
          <a:bodyPr wrap="square" rtlCol="0">
            <a:spAutoFit/>
          </a:bodyPr>
          <a:lstStyle/>
          <a:p>
            <a:r>
              <a:rPr lang="en-US" altLang="zh-CN" dirty="0"/>
              <a:t>1. </a:t>
            </a:r>
            <a:r>
              <a:rPr lang="zh-CN" altLang="en-US" dirty="0"/>
              <a:t>净现值法</a:t>
            </a:r>
          </a:p>
        </p:txBody>
      </p:sp>
      <p:sp>
        <p:nvSpPr>
          <p:cNvPr id="7" name="椭圆 9"/>
          <p:cNvSpPr>
            <a:spLocks noChangeArrowheads="1"/>
          </p:cNvSpPr>
          <p:nvPr/>
        </p:nvSpPr>
        <p:spPr bwMode="auto">
          <a:xfrm>
            <a:off x="8689975" y="5627358"/>
            <a:ext cx="768794" cy="854640"/>
          </a:xfrm>
          <a:prstGeom prst="ellipse">
            <a:avLst/>
          </a:prstGeom>
          <a:gradFill>
            <a:gsLst>
              <a:gs pos="0">
                <a:schemeClr val="bg1"/>
              </a:gs>
              <a:gs pos="50000">
                <a:schemeClr val="bg1">
                  <a:lumMod val="75000"/>
                </a:schemeClr>
              </a:gs>
              <a:gs pos="100000">
                <a:schemeClr val="bg1"/>
              </a:gs>
            </a:gsLst>
            <a:lin ang="5400000" scaled="0"/>
          </a:gradFill>
          <a:ln w="57150" cmpd="sng">
            <a:solidFill>
              <a:schemeClr val="accent1"/>
            </a:solidFill>
            <a:round/>
          </a:ln>
          <a:effectLst>
            <a:outerShdw blurRad="177800" dist="88900" dir="6360000" sx="105000" sy="105000" algn="tr" rotWithShape="0">
              <a:prstClr val="black">
                <a:alpha val="61000"/>
              </a:prstClr>
            </a:outerShdw>
          </a:effectLst>
        </p:spPr>
        <p:txBody>
          <a:bodyPr anchor="ctr"/>
          <a:lstStyle/>
          <a:p>
            <a:pPr algn="ctr"/>
            <a:endParaRPr lang="zh-CN" altLang="zh-CN" dirty="0">
              <a:solidFill>
                <a:srgbClr val="FFFFFF"/>
              </a:solidFill>
              <a:latin typeface="+mn-lt"/>
              <a:ea typeface="+mn-ea"/>
              <a:cs typeface="+mn-ea"/>
              <a:sym typeface="+mn-lt"/>
            </a:endParaRPr>
          </a:p>
        </p:txBody>
      </p:sp>
      <p:grpSp>
        <p:nvGrpSpPr>
          <p:cNvPr id="9" name="组合 40"/>
          <p:cNvGrpSpPr/>
          <p:nvPr/>
        </p:nvGrpSpPr>
        <p:grpSpPr bwMode="auto">
          <a:xfrm>
            <a:off x="9640574" y="5565748"/>
            <a:ext cx="904214" cy="904214"/>
            <a:chOff x="0" y="0"/>
            <a:chExt cx="1584325" cy="1584325"/>
          </a:xfrm>
        </p:grpSpPr>
        <p:sp>
          <p:nvSpPr>
            <p:cNvPr id="10" name="椭圆 24"/>
            <p:cNvSpPr>
              <a:spLocks noChangeArrowheads="1"/>
            </p:cNvSpPr>
            <p:nvPr/>
          </p:nvSpPr>
          <p:spPr bwMode="auto">
            <a:xfrm>
              <a:off x="0" y="0"/>
              <a:ext cx="1584325" cy="1584325"/>
            </a:xfrm>
            <a:prstGeom prst="ellipse">
              <a:avLst/>
            </a:prstGeom>
            <a:gradFill>
              <a:gsLst>
                <a:gs pos="0">
                  <a:schemeClr val="bg1"/>
                </a:gs>
                <a:gs pos="50000">
                  <a:schemeClr val="bg1">
                    <a:lumMod val="71000"/>
                  </a:schemeClr>
                </a:gs>
                <a:gs pos="100000">
                  <a:schemeClr val="bg1"/>
                </a:gs>
              </a:gsLst>
              <a:lin ang="5400000" scaled="0"/>
            </a:gradFill>
            <a:ln w="57150" cmpd="sng">
              <a:solidFill>
                <a:srgbClr val="00B0F0"/>
              </a:solidFill>
              <a:round/>
            </a:ln>
            <a:effectLst>
              <a:outerShdw blurRad="177800" dist="88900" dir="6360000" sx="105000" sy="105000" algn="tr" rotWithShape="0">
                <a:prstClr val="black">
                  <a:alpha val="61000"/>
                </a:prstClr>
              </a:outerShdw>
            </a:effectLst>
          </p:spPr>
          <p:txBody>
            <a:bodyPr anchor="ctr"/>
            <a:lstStyle/>
            <a:p>
              <a:pPr algn="ctr"/>
              <a:endParaRPr lang="zh-CN" altLang="zh-CN" dirty="0">
                <a:solidFill>
                  <a:srgbClr val="FFFFFF"/>
                </a:solidFill>
                <a:latin typeface="+mn-lt"/>
                <a:ea typeface="+mn-ea"/>
                <a:cs typeface="+mn-ea"/>
                <a:sym typeface="+mn-lt"/>
              </a:endParaRPr>
            </a:p>
          </p:txBody>
        </p:sp>
        <p:sp>
          <p:nvSpPr>
            <p:cNvPr id="11" name="椭圆 25"/>
            <p:cNvSpPr>
              <a:spLocks noChangeArrowheads="1"/>
            </p:cNvSpPr>
            <p:nvPr/>
          </p:nvSpPr>
          <p:spPr bwMode="auto">
            <a:xfrm>
              <a:off x="107950" y="107950"/>
              <a:ext cx="1368425" cy="1368425"/>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w="9525" cmpd="sng">
              <a:solidFill>
                <a:srgbClr val="00B0F0"/>
              </a:solidFill>
              <a:bevel/>
            </a:ln>
          </p:spPr>
          <p:txBody>
            <a:bodyPr anchor="ctr"/>
            <a:lstStyle/>
            <a:p>
              <a:pPr algn="ctr"/>
              <a:endParaRPr lang="zh-CN" altLang="zh-CN" dirty="0">
                <a:solidFill>
                  <a:srgbClr val="FFFFFF"/>
                </a:solidFill>
                <a:latin typeface="+mn-lt"/>
                <a:ea typeface="+mn-ea"/>
                <a:cs typeface="+mn-ea"/>
                <a:sym typeface="+mn-lt"/>
              </a:endParaRPr>
            </a:p>
          </p:txBody>
        </p:sp>
      </p:grpSp>
      <p:sp>
        <p:nvSpPr>
          <p:cNvPr id="12" name="椭圆 11"/>
          <p:cNvSpPr/>
          <p:nvPr/>
        </p:nvSpPr>
        <p:spPr>
          <a:xfrm rot="10800000" flipH="1" flipV="1">
            <a:off x="916901" y="6278515"/>
            <a:ext cx="380737" cy="250455"/>
          </a:xfrm>
          <a:prstGeom prst="ellipse">
            <a:avLst/>
          </a:prstGeom>
          <a:solidFill>
            <a:srgbClr val="0070C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rot="10800000" flipH="1" flipV="1">
            <a:off x="463640" y="5244884"/>
            <a:ext cx="208856" cy="137389"/>
          </a:xfrm>
          <a:prstGeom prst="ellipse">
            <a:avLst/>
          </a:prstGeom>
          <a:solidFill>
            <a:srgbClr val="00B0F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4" name="组合 13"/>
          <p:cNvGrpSpPr/>
          <p:nvPr/>
        </p:nvGrpSpPr>
        <p:grpSpPr>
          <a:xfrm rot="10800000" flipH="1" flipV="1">
            <a:off x="1737558" y="6457330"/>
            <a:ext cx="167051" cy="109889"/>
            <a:chOff x="304800" y="673100"/>
            <a:chExt cx="4000500" cy="4000500"/>
          </a:xfrm>
          <a:effectLst>
            <a:outerShdw blurRad="381000" dist="152400" dir="8100000" algn="tr" rotWithShape="0">
              <a:prstClr val="black">
                <a:alpha val="70000"/>
              </a:prstClr>
            </a:outerShdw>
          </a:effectLst>
        </p:grpSpPr>
        <p:sp>
          <p:nvSpPr>
            <p:cNvPr id="15" name="同心圆 2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6" name="椭圆 15"/>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7" name="组合 16"/>
          <p:cNvGrpSpPr/>
          <p:nvPr/>
        </p:nvGrpSpPr>
        <p:grpSpPr>
          <a:xfrm rot="10800000" flipH="1" flipV="1">
            <a:off x="1554301" y="5825301"/>
            <a:ext cx="218845" cy="143960"/>
            <a:chOff x="304800" y="673100"/>
            <a:chExt cx="4000500" cy="4000500"/>
          </a:xfrm>
          <a:effectLst>
            <a:outerShdw blurRad="381000" dist="152400" dir="8100000" algn="tr" rotWithShape="0">
              <a:prstClr val="black">
                <a:alpha val="70000"/>
              </a:prstClr>
            </a:outerShdw>
          </a:effectLst>
        </p:grpSpPr>
        <p:sp>
          <p:nvSpPr>
            <p:cNvPr id="18" name="同心圆 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9" name="椭圆 18"/>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0" name="组合 19"/>
          <p:cNvGrpSpPr/>
          <p:nvPr/>
        </p:nvGrpSpPr>
        <p:grpSpPr>
          <a:xfrm rot="10800000" flipH="1" flipV="1">
            <a:off x="373642" y="5940235"/>
            <a:ext cx="310404" cy="204189"/>
            <a:chOff x="304800" y="673100"/>
            <a:chExt cx="4000500" cy="4000500"/>
          </a:xfrm>
          <a:effectLst>
            <a:outerShdw blurRad="317500" dist="190500" dir="8100000" algn="tr" rotWithShape="0">
              <a:prstClr val="black">
                <a:alpha val="50000"/>
              </a:prstClr>
            </a:outerShdw>
          </a:effectLst>
        </p:grpSpPr>
        <p:sp>
          <p:nvSpPr>
            <p:cNvPr id="21" name="同心圆 3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2" name="椭圆 2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3" name="椭圆 22"/>
          <p:cNvSpPr/>
          <p:nvPr/>
        </p:nvSpPr>
        <p:spPr>
          <a:xfrm rot="10800000" flipH="1" flipV="1">
            <a:off x="2246668" y="6429830"/>
            <a:ext cx="208856" cy="137389"/>
          </a:xfrm>
          <a:prstGeom prst="ellipse">
            <a:avLst/>
          </a:prstGeom>
          <a:solidFill>
            <a:srgbClr val="00B0F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23"/>
          <p:cNvSpPr/>
          <p:nvPr/>
        </p:nvSpPr>
        <p:spPr>
          <a:xfrm rot="10800000" flipH="1" flipV="1">
            <a:off x="407064" y="6637699"/>
            <a:ext cx="104429" cy="68695"/>
          </a:xfrm>
          <a:prstGeom prst="ellipse">
            <a:avLst/>
          </a:prstGeom>
          <a:solidFill>
            <a:srgbClr val="00B0F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灯片编号占位符 5">
            <a:extLst>
              <a:ext uri="{FF2B5EF4-FFF2-40B4-BE49-F238E27FC236}">
                <a16:creationId xmlns:a16="http://schemas.microsoft.com/office/drawing/2014/main" id="{58DDB35C-287F-4F24-8915-BC99CEABE09C}"/>
              </a:ext>
            </a:extLst>
          </p:cNvPr>
          <p:cNvSpPr>
            <a:spLocks noGrp="1"/>
          </p:cNvSpPr>
          <p:nvPr>
            <p:ph type="sldNum" sz="quarter" idx="12"/>
          </p:nvPr>
        </p:nvSpPr>
        <p:spPr/>
        <p:txBody>
          <a:bodyPr/>
          <a:lstStyle/>
          <a:p>
            <a:fld id="{B6F15528-21DE-4FAA-801E-634DDDAF4B2B}" type="slidenum">
              <a:rPr lang="en-US" smtClean="0"/>
              <a:t>343</a:t>
            </a:fld>
            <a:endParaRPr lang="en-US" dirty="0"/>
          </a:p>
        </p:txBody>
      </p:sp>
      <p:sp>
        <p:nvSpPr>
          <p:cNvPr id="25" name="灯片编号占位符 8">
            <a:extLst>
              <a:ext uri="{FF2B5EF4-FFF2-40B4-BE49-F238E27FC236}">
                <a16:creationId xmlns:a16="http://schemas.microsoft.com/office/drawing/2014/main" id="{28DE9B51-BEAD-462F-A202-D26EEB74D29C}"/>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343</a:t>
            </a:fld>
            <a:endParaRPr kumimoji="0" lang="en-US" altLang="zh-CN" sz="1800" dirty="0">
              <a:latin typeface="Times New Roman" panose="02020603050405020304" pitchFamily="18" charset="0"/>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4700" y="333375"/>
            <a:ext cx="5334000" cy="429419"/>
          </a:xfrm>
        </p:spPr>
        <p:txBody>
          <a:bodyPr/>
          <a:lstStyle/>
          <a:p>
            <a:r>
              <a:rPr lang="en-US" altLang="zh-CN" dirty="0"/>
              <a:t>4.3.2  </a:t>
            </a:r>
            <a:r>
              <a:rPr lang="zh-CN" altLang="en-US" dirty="0"/>
              <a:t>多方案项目评价</a:t>
            </a:r>
          </a:p>
        </p:txBody>
      </p:sp>
      <p:sp>
        <p:nvSpPr>
          <p:cNvPr id="3" name="内容占位符 2"/>
          <p:cNvSpPr>
            <a:spLocks noGrp="1"/>
          </p:cNvSpPr>
          <p:nvPr>
            <p:ph idx="1"/>
          </p:nvPr>
        </p:nvSpPr>
        <p:spPr>
          <a:xfrm>
            <a:off x="640077" y="1905794"/>
            <a:ext cx="10978515" cy="4191001"/>
          </a:xfrm>
        </p:spPr>
        <p:txBody>
          <a:bodyPr>
            <a:normAutofit/>
          </a:bodyPr>
          <a:lstStyle/>
          <a:p>
            <a:pPr marL="0" indent="0">
              <a:lnSpc>
                <a:spcPct val="150000"/>
              </a:lnSpc>
              <a:buNone/>
            </a:pPr>
            <a:r>
              <a:rPr lang="en-US" altLang="zh-CN" sz="2600" dirty="0">
                <a:solidFill>
                  <a:schemeClr val="tx1"/>
                </a:solidFill>
              </a:rPr>
              <a:t>       </a:t>
            </a:r>
            <a:r>
              <a:rPr lang="zh-CN" altLang="zh-CN" sz="2600" dirty="0">
                <a:solidFill>
                  <a:schemeClr val="tx1"/>
                </a:solidFill>
              </a:rPr>
              <a:t>净年值法是在项目寿命期相同的前提下作多方案比较的有效方法，然而当各个投资方案有不同的寿命期时，该方法就无法进行经济效果的比较。这是由于寿命期大的投资方案其收益一般要比寿命期小的投资方案收益多，但这并不等于前者的投资方案会比后者投资方案好。科学的比较方法是采用相对比较法，亦即采用年均效益这一参数来作比较应该比采用总效益这一参数来作比较更合理些。</a:t>
            </a:r>
          </a:p>
        </p:txBody>
      </p:sp>
      <p:sp>
        <p:nvSpPr>
          <p:cNvPr id="4" name="TextBox 3"/>
          <p:cNvSpPr txBox="1"/>
          <p:nvPr/>
        </p:nvSpPr>
        <p:spPr>
          <a:xfrm>
            <a:off x="809923" y="1182917"/>
            <a:ext cx="2438400" cy="461665"/>
          </a:xfrm>
          <a:prstGeom prst="rect">
            <a:avLst/>
          </a:prstGeom>
          <a:noFill/>
        </p:spPr>
        <p:txBody>
          <a:bodyPr wrap="square" rtlCol="0">
            <a:spAutoFit/>
          </a:bodyPr>
          <a:lstStyle/>
          <a:p>
            <a:r>
              <a:rPr lang="zh-CN" altLang="en-US" dirty="0"/>
              <a:t>（</a:t>
            </a:r>
            <a:r>
              <a:rPr lang="en-US" altLang="zh-CN" dirty="0"/>
              <a:t>2</a:t>
            </a:r>
            <a:r>
              <a:rPr lang="zh-CN" altLang="en-US" dirty="0"/>
              <a:t>）净年值法</a:t>
            </a:r>
          </a:p>
        </p:txBody>
      </p:sp>
      <p:sp>
        <p:nvSpPr>
          <p:cNvPr id="5"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6"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7"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8" name="矩形 7"/>
          <p:cNvSpPr/>
          <p:nvPr/>
        </p:nvSpPr>
        <p:spPr>
          <a:xfrm>
            <a:off x="1" y="6515579"/>
            <a:ext cx="8920154" cy="344009"/>
          </a:xfrm>
          <a:prstGeom prst="rect">
            <a:avLst/>
          </a:prstGeom>
          <a:solidFill>
            <a:srgbClr val="4C3D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 y="1753394"/>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0" name="矩形 9"/>
          <p:cNvSpPr/>
          <p:nvPr/>
        </p:nvSpPr>
        <p:spPr>
          <a:xfrm>
            <a:off x="30161" y="5715794"/>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2" name="灯片编号占位符 11">
            <a:extLst>
              <a:ext uri="{FF2B5EF4-FFF2-40B4-BE49-F238E27FC236}">
                <a16:creationId xmlns:a16="http://schemas.microsoft.com/office/drawing/2014/main" id="{CBAC2050-E666-42FC-B067-B679B44FD68B}"/>
              </a:ext>
            </a:extLst>
          </p:cNvPr>
          <p:cNvSpPr>
            <a:spLocks noGrp="1"/>
          </p:cNvSpPr>
          <p:nvPr>
            <p:ph type="sldNum" sz="quarter" idx="12"/>
          </p:nvPr>
        </p:nvSpPr>
        <p:spPr/>
        <p:txBody>
          <a:bodyPr/>
          <a:lstStyle/>
          <a:p>
            <a:fld id="{B6F15528-21DE-4FAA-801E-634DDDAF4B2B}" type="slidenum">
              <a:rPr lang="en-US" smtClean="0"/>
              <a:t>344</a:t>
            </a:fld>
            <a:endParaRPr lang="en-US" dirty="0"/>
          </a:p>
        </p:txBody>
      </p:sp>
      <p:sp>
        <p:nvSpPr>
          <p:cNvPr id="13" name="灯片编号占位符 8">
            <a:extLst>
              <a:ext uri="{FF2B5EF4-FFF2-40B4-BE49-F238E27FC236}">
                <a16:creationId xmlns:a16="http://schemas.microsoft.com/office/drawing/2014/main" id="{2732CADB-DD2B-45E7-9910-B2BBFE5530AC}"/>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344</a:t>
            </a:fld>
            <a:endParaRPr kumimoji="0" lang="en-US" altLang="zh-CN" sz="1800" dirty="0">
              <a:latin typeface="Times New Roman" panose="02020603050405020304" pitchFamily="18" charset="0"/>
            </a:endParaRP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4700" y="333375"/>
            <a:ext cx="5334000" cy="429419"/>
          </a:xfrm>
        </p:spPr>
        <p:txBody>
          <a:bodyPr/>
          <a:lstStyle/>
          <a:p>
            <a:r>
              <a:rPr lang="en-US" altLang="zh-CN" dirty="0"/>
              <a:t>4.3.2  </a:t>
            </a:r>
            <a:r>
              <a:rPr lang="zh-CN" altLang="en-US" dirty="0"/>
              <a:t>多方案项目评价</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88975" y="1753394"/>
                <a:ext cx="10978515" cy="4191001"/>
              </a:xfrm>
            </p:spPr>
            <p:txBody>
              <a:bodyPr>
                <a:normAutofit fontScale="92500"/>
              </a:bodyPr>
              <a:lstStyle/>
              <a:p>
                <a:pPr marL="0" indent="0">
                  <a:buNone/>
                </a:pPr>
                <a:r>
                  <a:rPr lang="zh-CN" altLang="zh-CN" sz="2800" dirty="0">
                    <a:solidFill>
                      <a:schemeClr val="tx1"/>
                    </a:solidFill>
                  </a:rPr>
                  <a:t>若设</a:t>
                </a:r>
                <a:r>
                  <a:rPr lang="en-US" altLang="zh-CN" sz="2800" dirty="0" err="1">
                    <a:solidFill>
                      <a:schemeClr val="tx1"/>
                    </a:solidFill>
                  </a:rPr>
                  <a:t>i</a:t>
                </a:r>
                <a:r>
                  <a:rPr lang="en-US" altLang="zh-CN" sz="2800" baseline="-25000" dirty="0" err="1">
                    <a:solidFill>
                      <a:schemeClr val="tx1"/>
                    </a:solidFill>
                  </a:rPr>
                  <a:t>c</a:t>
                </a:r>
                <a:r>
                  <a:rPr lang="zh-CN" altLang="zh-CN" sz="2800" dirty="0">
                    <a:solidFill>
                      <a:schemeClr val="tx1"/>
                    </a:solidFill>
                  </a:rPr>
                  <a:t>为基准贴现率，</a:t>
                </a:r>
                <a:r>
                  <a:rPr lang="en-US" altLang="zh-CN" sz="2800" dirty="0">
                    <a:solidFill>
                      <a:schemeClr val="tx1"/>
                    </a:solidFill>
                  </a:rPr>
                  <a:t>CRF</a:t>
                </a:r>
                <a:r>
                  <a:rPr lang="zh-CN" altLang="zh-CN" sz="2800" dirty="0">
                    <a:solidFill>
                      <a:schemeClr val="tx1"/>
                    </a:solidFill>
                  </a:rPr>
                  <a:t>为资金回收系数，则利用资金等额转换原理，同一投资方案的净现值</a:t>
                </a:r>
                <a:r>
                  <a:rPr lang="en-US" altLang="zh-CN" sz="2800" dirty="0">
                    <a:solidFill>
                      <a:schemeClr val="tx1"/>
                    </a:solidFill>
                  </a:rPr>
                  <a:t>NPV</a:t>
                </a:r>
                <a:r>
                  <a:rPr lang="zh-CN" altLang="zh-CN" sz="2800" dirty="0">
                    <a:solidFill>
                      <a:schemeClr val="tx1"/>
                    </a:solidFill>
                  </a:rPr>
                  <a:t>和净年值</a:t>
                </a:r>
                <a:r>
                  <a:rPr lang="en-US" altLang="zh-CN" sz="2800" dirty="0">
                    <a:solidFill>
                      <a:schemeClr val="tx1"/>
                    </a:solidFill>
                  </a:rPr>
                  <a:t>NAV</a:t>
                </a:r>
                <a:r>
                  <a:rPr lang="zh-CN" altLang="zh-CN" sz="2800" dirty="0">
                    <a:solidFill>
                      <a:schemeClr val="tx1"/>
                    </a:solidFill>
                  </a:rPr>
                  <a:t>之间应有式</a:t>
                </a:r>
                <a:r>
                  <a:rPr lang="en-US" altLang="zh-CN" sz="2800" dirty="0">
                    <a:solidFill>
                      <a:schemeClr val="tx1"/>
                    </a:solidFill>
                  </a:rPr>
                  <a:t>4.13</a:t>
                </a:r>
                <a:r>
                  <a:rPr lang="zh-CN" altLang="zh-CN" sz="2800" dirty="0">
                    <a:solidFill>
                      <a:schemeClr val="tx1"/>
                    </a:solidFill>
                  </a:rPr>
                  <a:t>所示的关系：</a:t>
                </a:r>
                <a:endParaRPr lang="en-US" altLang="zh-CN" sz="2800"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zh-CN" altLang="zh-CN" sz="2800" i="1">
                              <a:latin typeface="Cambria Math" panose="02040503050406030204" pitchFamily="18" charset="0"/>
                            </a:rPr>
                          </m:ctrlPr>
                        </m:dPr>
                        <m:e>
                          <m:eqArr>
                            <m:eqArrPr>
                              <m:ctrlPr>
                                <a:rPr lang="zh-CN" altLang="zh-CN" sz="2800" i="1">
                                  <a:latin typeface="Cambria Math" panose="02040503050406030204" pitchFamily="18" charset="0"/>
                                </a:rPr>
                              </m:ctrlPr>
                            </m:eqArrPr>
                            <m:e>
                              <m:r>
                                <a:rPr lang="en-US" altLang="zh-CN" sz="2800" i="1">
                                  <a:latin typeface="Cambria Math" panose="02040503050406030204"/>
                                </a:rPr>
                                <m:t>𝐴</m:t>
                              </m:r>
                              <m:r>
                                <a:rPr lang="en-US" altLang="zh-CN" sz="2800" i="1">
                                  <a:latin typeface="Cambria Math" panose="02040503050406030204"/>
                                </a:rPr>
                                <m:t>=</m:t>
                              </m:r>
                              <m:r>
                                <a:rPr lang="en-US" altLang="zh-CN" sz="2800" i="1">
                                  <a:latin typeface="Cambria Math" panose="02040503050406030204"/>
                                </a:rPr>
                                <m:t>𝑁𝐴𝑉</m:t>
                              </m:r>
                              <m:r>
                                <a:rPr lang="en-US" altLang="zh-CN" sz="2800" i="1">
                                  <a:latin typeface="Cambria Math" panose="02040503050406030204"/>
                                </a:rPr>
                                <m:t>=</m:t>
                              </m:r>
                              <m:r>
                                <a:rPr lang="en-US" altLang="zh-CN" sz="2800" i="1">
                                  <a:latin typeface="Cambria Math" panose="02040503050406030204"/>
                                </a:rPr>
                                <m:t>𝑁𝑃𝑉</m:t>
                              </m:r>
                              <m:r>
                                <a:rPr lang="en-US" altLang="zh-CN" sz="2800" i="1">
                                  <a:latin typeface="Cambria Math" panose="02040503050406030204"/>
                                </a:rPr>
                                <m:t>∙</m:t>
                              </m:r>
                              <m:r>
                                <a:rPr lang="en-US" altLang="zh-CN" sz="2800" i="1">
                                  <a:latin typeface="Cambria Math" panose="02040503050406030204"/>
                                </a:rPr>
                                <m:t>𝐶𝑅𝐹</m:t>
                              </m:r>
                              <m:r>
                                <a:rPr lang="en-US" altLang="zh-CN" sz="2800" i="1">
                                  <a:latin typeface="Cambria Math" panose="02040503050406030204"/>
                                </a:rPr>
                                <m:t>                       </m:t>
                              </m:r>
                            </m:e>
                            <m:e>
                              <m:r>
                                <a:rPr lang="en-US" altLang="zh-CN" sz="2800" i="1">
                                  <a:latin typeface="Cambria Math" panose="02040503050406030204"/>
                                </a:rPr>
                                <m:t>𝑁𝑃𝑉</m:t>
                              </m:r>
                              <m:r>
                                <a:rPr lang="en-US" altLang="zh-CN" sz="2800" i="1">
                                  <a:latin typeface="Cambria Math" panose="02040503050406030204"/>
                                </a:rPr>
                                <m:t>=</m:t>
                              </m:r>
                              <m:nary>
                                <m:naryPr>
                                  <m:chr m:val="∑"/>
                                  <m:limLoc m:val="undOvr"/>
                                  <m:ctrlPr>
                                    <a:rPr lang="zh-CN" altLang="zh-CN" sz="2800" i="1">
                                      <a:latin typeface="Cambria Math" panose="02040503050406030204" pitchFamily="18" charset="0"/>
                                    </a:rPr>
                                  </m:ctrlPr>
                                </m:naryPr>
                                <m:sub>
                                  <m:r>
                                    <a:rPr lang="en-US" altLang="zh-CN" sz="2800" i="1">
                                      <a:latin typeface="Cambria Math" panose="02040503050406030204"/>
                                    </a:rPr>
                                    <m:t>𝑡</m:t>
                                  </m:r>
                                  <m:r>
                                    <a:rPr lang="en-US" altLang="zh-CN" sz="2800" i="1">
                                      <a:latin typeface="Cambria Math" panose="02040503050406030204"/>
                                    </a:rPr>
                                    <m:t>=0</m:t>
                                  </m:r>
                                </m:sub>
                                <m:sup>
                                  <m:r>
                                    <a:rPr lang="en-US" altLang="zh-CN" sz="2800" i="1">
                                      <a:latin typeface="Cambria Math" panose="02040503050406030204"/>
                                    </a:rPr>
                                    <m:t>𝑁</m:t>
                                  </m:r>
                                </m:sup>
                                <m:e>
                                  <m:f>
                                    <m:fPr>
                                      <m:ctrlPr>
                                        <a:rPr lang="zh-CN" altLang="zh-CN" sz="2800" i="1">
                                          <a:latin typeface="Cambria Math" panose="02040503050406030204" pitchFamily="18" charset="0"/>
                                        </a:rPr>
                                      </m:ctrlPr>
                                    </m:fPr>
                                    <m:num>
                                      <m:sSub>
                                        <m:sSubPr>
                                          <m:ctrlPr>
                                            <a:rPr lang="zh-CN" altLang="zh-CN" sz="2800" i="1">
                                              <a:latin typeface="Cambria Math" panose="02040503050406030204" pitchFamily="18" charset="0"/>
                                            </a:rPr>
                                          </m:ctrlPr>
                                        </m:sSubPr>
                                        <m:e>
                                          <m:r>
                                            <a:rPr lang="en-US" altLang="zh-CN" sz="2800" i="1">
                                              <a:latin typeface="Cambria Math" panose="02040503050406030204"/>
                                            </a:rPr>
                                            <m:t>𝐵</m:t>
                                          </m:r>
                                        </m:e>
                                        <m:sub>
                                          <m:r>
                                            <a:rPr lang="en-US" altLang="zh-CN" sz="2800" i="1">
                                              <a:latin typeface="Cambria Math" panose="02040503050406030204"/>
                                            </a:rPr>
                                            <m:t>𝑡</m:t>
                                          </m:r>
                                        </m:sub>
                                      </m:sSub>
                                      <m:r>
                                        <a:rPr lang="en-US" altLang="zh-CN" sz="2800" i="1">
                                          <a:latin typeface="Cambria Math" panose="02040503050406030204"/>
                                        </a:rPr>
                                        <m:t>−</m:t>
                                      </m:r>
                                      <m:sSub>
                                        <m:sSubPr>
                                          <m:ctrlPr>
                                            <a:rPr lang="zh-CN" altLang="zh-CN" sz="2800" i="1">
                                              <a:latin typeface="Cambria Math" panose="02040503050406030204" pitchFamily="18" charset="0"/>
                                            </a:rPr>
                                          </m:ctrlPr>
                                        </m:sSubPr>
                                        <m:e>
                                          <m:r>
                                            <a:rPr lang="en-US" altLang="zh-CN" sz="2800" i="1">
                                              <a:latin typeface="Cambria Math" panose="02040503050406030204"/>
                                            </a:rPr>
                                            <m:t>𝐶</m:t>
                                          </m:r>
                                        </m:e>
                                        <m:sub>
                                          <m:r>
                                            <a:rPr lang="en-US" altLang="zh-CN" sz="2800" i="1">
                                              <a:latin typeface="Cambria Math" panose="02040503050406030204"/>
                                            </a:rPr>
                                            <m:t>𝑡</m:t>
                                          </m:r>
                                        </m:sub>
                                      </m:sSub>
                                      <m:r>
                                        <a:rPr lang="en-US" altLang="zh-CN" sz="2800" i="1">
                                          <a:latin typeface="Cambria Math" panose="02040503050406030204"/>
                                        </a:rPr>
                                        <m:t>−</m:t>
                                      </m:r>
                                      <m:sSub>
                                        <m:sSubPr>
                                          <m:ctrlPr>
                                            <a:rPr lang="zh-CN" altLang="zh-CN" sz="2800" i="1">
                                              <a:latin typeface="Cambria Math" panose="02040503050406030204" pitchFamily="18" charset="0"/>
                                            </a:rPr>
                                          </m:ctrlPr>
                                        </m:sSubPr>
                                        <m:e>
                                          <m:r>
                                            <a:rPr lang="en-US" altLang="zh-CN" sz="2800" i="1">
                                              <a:latin typeface="Cambria Math" panose="02040503050406030204"/>
                                            </a:rPr>
                                            <m:t>𝐾</m:t>
                                          </m:r>
                                        </m:e>
                                        <m:sub>
                                          <m:r>
                                            <a:rPr lang="en-US" altLang="zh-CN" sz="2800" i="1">
                                              <a:latin typeface="Cambria Math" panose="02040503050406030204"/>
                                            </a:rPr>
                                            <m:t>𝑡</m:t>
                                          </m:r>
                                        </m:sub>
                                      </m:sSub>
                                    </m:num>
                                    <m:den>
                                      <m:sSup>
                                        <m:sSupPr>
                                          <m:ctrlPr>
                                            <a:rPr lang="zh-CN" altLang="zh-CN" sz="2800" i="1">
                                              <a:latin typeface="Cambria Math" panose="02040503050406030204" pitchFamily="18" charset="0"/>
                                            </a:rPr>
                                          </m:ctrlPr>
                                        </m:sSupPr>
                                        <m:e>
                                          <m:d>
                                            <m:dPr>
                                              <m:ctrlPr>
                                                <a:rPr lang="zh-CN" altLang="zh-CN" sz="2800" i="1">
                                                  <a:latin typeface="Cambria Math" panose="02040503050406030204" pitchFamily="18" charset="0"/>
                                                </a:rPr>
                                              </m:ctrlPr>
                                            </m:dPr>
                                            <m:e>
                                              <m:r>
                                                <a:rPr lang="en-US" altLang="zh-CN" sz="2800" i="1">
                                                  <a:latin typeface="Cambria Math" panose="02040503050406030204"/>
                                                </a:rPr>
                                                <m:t>1+</m:t>
                                              </m:r>
                                              <m:sSub>
                                                <m:sSubPr>
                                                  <m:ctrlPr>
                                                    <a:rPr lang="zh-CN" altLang="zh-CN" sz="2800" i="1">
                                                      <a:latin typeface="Cambria Math" panose="02040503050406030204" pitchFamily="18" charset="0"/>
                                                    </a:rPr>
                                                  </m:ctrlPr>
                                                </m:sSubPr>
                                                <m:e>
                                                  <m:r>
                                                    <a:rPr lang="en-US" altLang="zh-CN" sz="2800" i="1">
                                                      <a:latin typeface="Cambria Math" panose="02040503050406030204"/>
                                                    </a:rPr>
                                                    <m:t>𝑖</m:t>
                                                  </m:r>
                                                </m:e>
                                                <m:sub>
                                                  <m:r>
                                                    <a:rPr lang="en-US" altLang="zh-CN" sz="2800" i="1">
                                                      <a:latin typeface="Cambria Math" panose="02040503050406030204"/>
                                                    </a:rPr>
                                                    <m:t>𝑐</m:t>
                                                  </m:r>
                                                </m:sub>
                                              </m:sSub>
                                            </m:e>
                                          </m:d>
                                        </m:e>
                                        <m:sup>
                                          <m:r>
                                            <a:rPr lang="en-US" altLang="zh-CN" sz="2800" i="1">
                                              <a:latin typeface="Cambria Math" panose="02040503050406030204"/>
                                            </a:rPr>
                                            <m:t>𝑡</m:t>
                                          </m:r>
                                        </m:sup>
                                      </m:sSup>
                                    </m:den>
                                  </m:f>
                                </m:e>
                              </m:nary>
                              <m:r>
                                <a:rPr lang="en-US" altLang="zh-CN" sz="2800" i="1">
                                  <a:latin typeface="Cambria Math" panose="02040503050406030204"/>
                                </a:rPr>
                                <m:t>+</m:t>
                              </m:r>
                              <m:f>
                                <m:fPr>
                                  <m:ctrlPr>
                                    <a:rPr lang="zh-CN" altLang="zh-CN" sz="2800" i="1">
                                      <a:latin typeface="Cambria Math" panose="02040503050406030204" pitchFamily="18" charset="0"/>
                                    </a:rPr>
                                  </m:ctrlPr>
                                </m:fPr>
                                <m:num>
                                  <m:sSub>
                                    <m:sSubPr>
                                      <m:ctrlPr>
                                        <a:rPr lang="zh-CN" altLang="zh-CN" sz="2800" i="1">
                                          <a:latin typeface="Cambria Math" panose="02040503050406030204" pitchFamily="18" charset="0"/>
                                        </a:rPr>
                                      </m:ctrlPr>
                                    </m:sSubPr>
                                    <m:e>
                                      <m:r>
                                        <a:rPr lang="en-US" altLang="zh-CN" sz="2800" i="1">
                                          <a:latin typeface="Cambria Math" panose="02040503050406030204"/>
                                        </a:rPr>
                                        <m:t>𝐷</m:t>
                                      </m:r>
                                    </m:e>
                                    <m:sub>
                                      <m:r>
                                        <a:rPr lang="en-US" altLang="zh-CN" sz="2800" i="1">
                                          <a:latin typeface="Cambria Math" panose="02040503050406030204"/>
                                        </a:rPr>
                                        <m:t>𝑁</m:t>
                                      </m:r>
                                    </m:sub>
                                  </m:sSub>
                                </m:num>
                                <m:den>
                                  <m:sSup>
                                    <m:sSupPr>
                                      <m:ctrlPr>
                                        <a:rPr lang="zh-CN" altLang="zh-CN" sz="2800" i="1">
                                          <a:latin typeface="Cambria Math" panose="02040503050406030204" pitchFamily="18" charset="0"/>
                                        </a:rPr>
                                      </m:ctrlPr>
                                    </m:sSupPr>
                                    <m:e>
                                      <m:d>
                                        <m:dPr>
                                          <m:ctrlPr>
                                            <a:rPr lang="zh-CN" altLang="zh-CN" sz="2800" i="1">
                                              <a:latin typeface="Cambria Math" panose="02040503050406030204" pitchFamily="18" charset="0"/>
                                            </a:rPr>
                                          </m:ctrlPr>
                                        </m:dPr>
                                        <m:e>
                                          <m:r>
                                            <a:rPr lang="en-US" altLang="zh-CN" sz="2800" i="1">
                                              <a:latin typeface="Cambria Math" panose="02040503050406030204"/>
                                            </a:rPr>
                                            <m:t>1+</m:t>
                                          </m:r>
                                          <m:sSub>
                                            <m:sSubPr>
                                              <m:ctrlPr>
                                                <a:rPr lang="zh-CN" altLang="zh-CN" sz="2800" i="1">
                                                  <a:latin typeface="Cambria Math" panose="02040503050406030204" pitchFamily="18" charset="0"/>
                                                </a:rPr>
                                              </m:ctrlPr>
                                            </m:sSubPr>
                                            <m:e>
                                              <m:r>
                                                <a:rPr lang="en-US" altLang="zh-CN" sz="2800" i="1">
                                                  <a:latin typeface="Cambria Math" panose="02040503050406030204"/>
                                                </a:rPr>
                                                <m:t>𝑖</m:t>
                                              </m:r>
                                            </m:e>
                                            <m:sub>
                                              <m:r>
                                                <a:rPr lang="en-US" altLang="zh-CN" sz="2800" i="1">
                                                  <a:latin typeface="Cambria Math" panose="02040503050406030204"/>
                                                </a:rPr>
                                                <m:t>𝑐</m:t>
                                              </m:r>
                                            </m:sub>
                                          </m:sSub>
                                        </m:e>
                                      </m:d>
                                    </m:e>
                                    <m:sup>
                                      <m:r>
                                        <a:rPr lang="en-US" altLang="zh-CN" sz="2800" i="1">
                                          <a:latin typeface="Cambria Math" panose="02040503050406030204"/>
                                        </a:rPr>
                                        <m:t>𝑁</m:t>
                                      </m:r>
                                    </m:sup>
                                  </m:sSup>
                                </m:den>
                              </m:f>
                            </m:e>
                            <m:e>
                              <m:r>
                                <a:rPr lang="en-US" altLang="zh-CN" sz="2800" i="1">
                                  <a:latin typeface="Cambria Math" panose="02040503050406030204"/>
                                </a:rPr>
                                <m:t>𝐶𝑅𝐹</m:t>
                              </m:r>
                              <m:r>
                                <a:rPr lang="en-US" altLang="zh-CN" sz="2800" i="1">
                                  <a:latin typeface="Cambria Math" panose="02040503050406030204"/>
                                </a:rPr>
                                <m:t>=</m:t>
                              </m:r>
                              <m:f>
                                <m:fPr>
                                  <m:ctrlPr>
                                    <a:rPr lang="zh-CN" altLang="zh-CN" sz="2800" i="1">
                                      <a:latin typeface="Cambria Math" panose="02040503050406030204" pitchFamily="18" charset="0"/>
                                    </a:rPr>
                                  </m:ctrlPr>
                                </m:fPr>
                                <m:num>
                                  <m:sSub>
                                    <m:sSubPr>
                                      <m:ctrlPr>
                                        <a:rPr lang="zh-CN" altLang="zh-CN" sz="2800" i="1">
                                          <a:latin typeface="Cambria Math" panose="02040503050406030204" pitchFamily="18" charset="0"/>
                                        </a:rPr>
                                      </m:ctrlPr>
                                    </m:sSubPr>
                                    <m:e>
                                      <m:r>
                                        <a:rPr lang="en-US" altLang="zh-CN" sz="2800" i="1">
                                          <a:latin typeface="Cambria Math" panose="02040503050406030204"/>
                                        </a:rPr>
                                        <m:t>𝑖</m:t>
                                      </m:r>
                                    </m:e>
                                    <m:sub>
                                      <m:r>
                                        <a:rPr lang="en-US" altLang="zh-CN" sz="2800" i="1">
                                          <a:latin typeface="Cambria Math" panose="02040503050406030204"/>
                                        </a:rPr>
                                        <m:t>𝑐</m:t>
                                      </m:r>
                                    </m:sub>
                                  </m:sSub>
                                  <m:sSup>
                                    <m:sSupPr>
                                      <m:ctrlPr>
                                        <a:rPr lang="zh-CN" altLang="zh-CN" sz="2800" i="1">
                                          <a:latin typeface="Cambria Math" panose="02040503050406030204" pitchFamily="18" charset="0"/>
                                        </a:rPr>
                                      </m:ctrlPr>
                                    </m:sSupPr>
                                    <m:e>
                                      <m:d>
                                        <m:dPr>
                                          <m:ctrlPr>
                                            <a:rPr lang="zh-CN" altLang="zh-CN" sz="2800" i="1">
                                              <a:latin typeface="Cambria Math" panose="02040503050406030204" pitchFamily="18" charset="0"/>
                                            </a:rPr>
                                          </m:ctrlPr>
                                        </m:dPr>
                                        <m:e>
                                          <m:r>
                                            <a:rPr lang="en-US" altLang="zh-CN" sz="2800" i="1">
                                              <a:latin typeface="Cambria Math" panose="02040503050406030204"/>
                                            </a:rPr>
                                            <m:t>1+</m:t>
                                          </m:r>
                                          <m:sSub>
                                            <m:sSubPr>
                                              <m:ctrlPr>
                                                <a:rPr lang="zh-CN" altLang="zh-CN" sz="2800" i="1">
                                                  <a:latin typeface="Cambria Math" panose="02040503050406030204" pitchFamily="18" charset="0"/>
                                                </a:rPr>
                                              </m:ctrlPr>
                                            </m:sSubPr>
                                            <m:e>
                                              <m:r>
                                                <a:rPr lang="en-US" altLang="zh-CN" sz="2800" i="1">
                                                  <a:latin typeface="Cambria Math" panose="02040503050406030204"/>
                                                </a:rPr>
                                                <m:t>𝑖</m:t>
                                              </m:r>
                                            </m:e>
                                            <m:sub>
                                              <m:r>
                                                <a:rPr lang="en-US" altLang="zh-CN" sz="2800" i="1">
                                                  <a:latin typeface="Cambria Math" panose="02040503050406030204"/>
                                                </a:rPr>
                                                <m:t>𝑐</m:t>
                                              </m:r>
                                            </m:sub>
                                          </m:sSub>
                                        </m:e>
                                      </m:d>
                                    </m:e>
                                    <m:sup>
                                      <m:r>
                                        <a:rPr lang="en-US" altLang="zh-CN" sz="2800" i="1">
                                          <a:latin typeface="Cambria Math" panose="02040503050406030204"/>
                                        </a:rPr>
                                        <m:t>𝑁</m:t>
                                      </m:r>
                                    </m:sup>
                                  </m:sSup>
                                </m:num>
                                <m:den>
                                  <m:sSup>
                                    <m:sSupPr>
                                      <m:ctrlPr>
                                        <a:rPr lang="zh-CN" altLang="zh-CN" sz="2800" i="1">
                                          <a:latin typeface="Cambria Math" panose="02040503050406030204" pitchFamily="18" charset="0"/>
                                        </a:rPr>
                                      </m:ctrlPr>
                                    </m:sSupPr>
                                    <m:e>
                                      <m:d>
                                        <m:dPr>
                                          <m:ctrlPr>
                                            <a:rPr lang="zh-CN" altLang="zh-CN" sz="2800" i="1">
                                              <a:latin typeface="Cambria Math" panose="02040503050406030204" pitchFamily="18" charset="0"/>
                                            </a:rPr>
                                          </m:ctrlPr>
                                        </m:dPr>
                                        <m:e>
                                          <m:r>
                                            <a:rPr lang="en-US" altLang="zh-CN" sz="2800" i="1">
                                              <a:latin typeface="Cambria Math" panose="02040503050406030204"/>
                                            </a:rPr>
                                            <m:t>1+</m:t>
                                          </m:r>
                                          <m:sSub>
                                            <m:sSubPr>
                                              <m:ctrlPr>
                                                <a:rPr lang="zh-CN" altLang="zh-CN" sz="2800" i="1">
                                                  <a:latin typeface="Cambria Math" panose="02040503050406030204" pitchFamily="18" charset="0"/>
                                                </a:rPr>
                                              </m:ctrlPr>
                                            </m:sSubPr>
                                            <m:e>
                                              <m:r>
                                                <a:rPr lang="en-US" altLang="zh-CN" sz="2800" i="1">
                                                  <a:latin typeface="Cambria Math" panose="02040503050406030204"/>
                                                </a:rPr>
                                                <m:t>𝑖</m:t>
                                              </m:r>
                                            </m:e>
                                            <m:sub>
                                              <m:r>
                                                <a:rPr lang="en-US" altLang="zh-CN" sz="2800" i="1">
                                                  <a:latin typeface="Cambria Math" panose="02040503050406030204"/>
                                                </a:rPr>
                                                <m:t>𝑐</m:t>
                                              </m:r>
                                            </m:sub>
                                          </m:sSub>
                                        </m:e>
                                      </m:d>
                                    </m:e>
                                    <m:sup>
                                      <m:r>
                                        <a:rPr lang="en-US" altLang="zh-CN" sz="2800" i="1">
                                          <a:latin typeface="Cambria Math" panose="02040503050406030204"/>
                                        </a:rPr>
                                        <m:t>𝑁</m:t>
                                      </m:r>
                                    </m:sup>
                                  </m:sSup>
                                  <m:r>
                                    <a:rPr lang="en-US" altLang="zh-CN" sz="2800" i="1">
                                      <a:latin typeface="Cambria Math" panose="02040503050406030204"/>
                                    </a:rPr>
                                    <m:t>−1</m:t>
                                  </m:r>
                                </m:den>
                              </m:f>
                              <m:r>
                                <a:rPr lang="en-US" altLang="zh-CN" sz="2800" i="1">
                                  <a:latin typeface="Cambria Math" panose="02040503050406030204"/>
                                </a:rPr>
                                <m:t>                            </m:t>
                              </m:r>
                            </m:e>
                          </m:eqArr>
                        </m:e>
                      </m:d>
                    </m:oMath>
                  </m:oMathPara>
                </a14:m>
                <a:endParaRPr lang="zh-CN" altLang="zh-CN" sz="2800"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688975" y="1753394"/>
                <a:ext cx="10978515" cy="4191001"/>
              </a:xfrm>
              <a:blipFill rotWithShape="1">
                <a:blip r:embed="rId2"/>
                <a:stretch>
                  <a:fillRect t="-4" b="4"/>
                </a:stretch>
              </a:blipFill>
            </p:spPr>
            <p:txBody>
              <a:bodyPr/>
              <a:lstStyle/>
              <a:p>
                <a:r>
                  <a:rPr lang="zh-CN" altLang="en-US">
                    <a:noFill/>
                  </a:rPr>
                  <a:t> </a:t>
                </a:r>
              </a:p>
            </p:txBody>
          </p:sp>
        </mc:Fallback>
      </mc:AlternateContent>
      <p:sp>
        <p:nvSpPr>
          <p:cNvPr id="4" name="TextBox 3"/>
          <p:cNvSpPr txBox="1"/>
          <p:nvPr/>
        </p:nvSpPr>
        <p:spPr>
          <a:xfrm>
            <a:off x="809923" y="1182917"/>
            <a:ext cx="2438400" cy="461665"/>
          </a:xfrm>
          <a:prstGeom prst="rect">
            <a:avLst/>
          </a:prstGeom>
          <a:noFill/>
        </p:spPr>
        <p:txBody>
          <a:bodyPr wrap="square" rtlCol="0">
            <a:spAutoFit/>
          </a:bodyPr>
          <a:lstStyle/>
          <a:p>
            <a:r>
              <a:rPr lang="en-US" altLang="zh-CN" dirty="0"/>
              <a:t>2. </a:t>
            </a:r>
            <a:r>
              <a:rPr lang="zh-CN" altLang="en-US" dirty="0"/>
              <a:t>净年值法</a:t>
            </a:r>
          </a:p>
        </p:txBody>
      </p:sp>
      <p:sp>
        <p:nvSpPr>
          <p:cNvPr id="5"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6"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7"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8" name="矩形 7"/>
          <p:cNvSpPr/>
          <p:nvPr/>
        </p:nvSpPr>
        <p:spPr>
          <a:xfrm>
            <a:off x="1" y="6515579"/>
            <a:ext cx="8920154" cy="344009"/>
          </a:xfrm>
          <a:prstGeom prst="rect">
            <a:avLst/>
          </a:prstGeom>
          <a:solidFill>
            <a:srgbClr val="4C3D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 y="1753394"/>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solidFill>
                <a:schemeClr val="tx1"/>
              </a:solidFill>
            </a:endParaRPr>
          </a:p>
        </p:txBody>
      </p:sp>
      <p:sp>
        <p:nvSpPr>
          <p:cNvPr id="10" name="矩形 9"/>
          <p:cNvSpPr/>
          <p:nvPr/>
        </p:nvSpPr>
        <p:spPr>
          <a:xfrm>
            <a:off x="30161" y="5715794"/>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1" name="TextBox 10"/>
          <p:cNvSpPr txBox="1"/>
          <p:nvPr/>
        </p:nvSpPr>
        <p:spPr>
          <a:xfrm>
            <a:off x="10290175" y="4039394"/>
            <a:ext cx="1278837" cy="461665"/>
          </a:xfrm>
          <a:prstGeom prst="rect">
            <a:avLst/>
          </a:prstGeom>
          <a:noFill/>
        </p:spPr>
        <p:txBody>
          <a:bodyPr wrap="square" rtlCol="0">
            <a:spAutoFit/>
          </a:bodyPr>
          <a:lstStyle/>
          <a:p>
            <a:r>
              <a:rPr lang="zh-CN" altLang="en-US" dirty="0"/>
              <a:t>（</a:t>
            </a:r>
            <a:r>
              <a:rPr lang="en-US" altLang="zh-CN" dirty="0"/>
              <a:t>4.13</a:t>
            </a:r>
            <a:r>
              <a:rPr lang="zh-CN" altLang="en-US" dirty="0"/>
              <a:t>）</a:t>
            </a:r>
          </a:p>
        </p:txBody>
      </p:sp>
      <p:sp>
        <p:nvSpPr>
          <p:cNvPr id="13" name="灯片编号占位符 12">
            <a:extLst>
              <a:ext uri="{FF2B5EF4-FFF2-40B4-BE49-F238E27FC236}">
                <a16:creationId xmlns:a16="http://schemas.microsoft.com/office/drawing/2014/main" id="{FFDB848C-90A4-402D-A389-4CA8AC1B0C17}"/>
              </a:ext>
            </a:extLst>
          </p:cNvPr>
          <p:cNvSpPr>
            <a:spLocks noGrp="1"/>
          </p:cNvSpPr>
          <p:nvPr>
            <p:ph type="sldNum" sz="quarter" idx="12"/>
          </p:nvPr>
        </p:nvSpPr>
        <p:spPr/>
        <p:txBody>
          <a:bodyPr/>
          <a:lstStyle/>
          <a:p>
            <a:fld id="{B6F15528-21DE-4FAA-801E-634DDDAF4B2B}" type="slidenum">
              <a:rPr lang="en-US" smtClean="0"/>
              <a:t>345</a:t>
            </a:fld>
            <a:endParaRPr lang="en-US" dirty="0"/>
          </a:p>
        </p:txBody>
      </p:sp>
      <p:sp>
        <p:nvSpPr>
          <p:cNvPr id="14" name="灯片编号占位符 8">
            <a:extLst>
              <a:ext uri="{FF2B5EF4-FFF2-40B4-BE49-F238E27FC236}">
                <a16:creationId xmlns:a16="http://schemas.microsoft.com/office/drawing/2014/main" id="{A90A0706-F344-4C00-A8CA-15E0A69D095E}"/>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345</a:t>
            </a:fld>
            <a:endParaRPr kumimoji="0" lang="en-US" altLang="zh-CN" sz="1800" dirty="0">
              <a:latin typeface="Times New Roman" panose="02020603050405020304" pitchFamily="18" charset="0"/>
            </a:endParaRP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41375" y="333375"/>
            <a:ext cx="5334000" cy="429419"/>
          </a:xfrm>
        </p:spPr>
        <p:txBody>
          <a:bodyPr/>
          <a:lstStyle/>
          <a:p>
            <a:r>
              <a:rPr lang="en-US" altLang="zh-CN" dirty="0"/>
              <a:t>4.3.2  </a:t>
            </a:r>
            <a:r>
              <a:rPr lang="zh-CN" altLang="en-US" dirty="0"/>
              <a:t>多方案项目评价</a:t>
            </a:r>
          </a:p>
        </p:txBody>
      </p:sp>
      <p:sp>
        <p:nvSpPr>
          <p:cNvPr id="4" name="矩形 3"/>
          <p:cNvSpPr/>
          <p:nvPr/>
        </p:nvSpPr>
        <p:spPr>
          <a:xfrm>
            <a:off x="3175" y="2134394"/>
            <a:ext cx="12192000" cy="3276599"/>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内容占位符 2"/>
              <p:cNvSpPr>
                <a:spLocks noGrp="1"/>
              </p:cNvSpPr>
              <p:nvPr>
                <p:ph idx="1"/>
              </p:nvPr>
            </p:nvSpPr>
            <p:spPr>
              <a:xfrm>
                <a:off x="627175" y="2286794"/>
                <a:ext cx="10978515" cy="3420696"/>
              </a:xfrm>
            </p:spPr>
            <p:txBody>
              <a:bodyPr>
                <a:normAutofit/>
              </a:bodyPr>
              <a:lstStyle/>
              <a:p>
                <a:pPr marL="0" indent="0">
                  <a:buNone/>
                </a:pPr>
                <a:r>
                  <a:rPr lang="en-US" altLang="zh-CN" sz="2400" dirty="0">
                    <a:solidFill>
                      <a:schemeClr val="bg1"/>
                    </a:solidFill>
                  </a:rPr>
                  <a:t>        </a:t>
                </a:r>
                <a:r>
                  <a:rPr lang="zh-CN" altLang="zh-CN" sz="2400" dirty="0">
                    <a:solidFill>
                      <a:schemeClr val="bg1"/>
                    </a:solidFill>
                  </a:rPr>
                  <a:t>对于具有不同净年值</a:t>
                </a:r>
                <a:r>
                  <a:rPr lang="en-US" altLang="zh-CN" sz="2400" dirty="0">
                    <a:solidFill>
                      <a:schemeClr val="bg1"/>
                    </a:solidFill>
                  </a:rPr>
                  <a:t>A</a:t>
                </a:r>
                <a:r>
                  <a:rPr lang="en-US" altLang="zh-CN" sz="2400" baseline="-25000" dirty="0">
                    <a:solidFill>
                      <a:schemeClr val="bg1"/>
                    </a:solidFill>
                  </a:rPr>
                  <a:t>1</a:t>
                </a:r>
                <a:r>
                  <a:rPr lang="zh-CN" altLang="zh-CN" sz="2400" dirty="0">
                    <a:solidFill>
                      <a:schemeClr val="bg1"/>
                    </a:solidFill>
                  </a:rPr>
                  <a:t>、</a:t>
                </a:r>
                <a:r>
                  <a:rPr lang="en-US" altLang="zh-CN" sz="2400" dirty="0">
                    <a:solidFill>
                      <a:schemeClr val="bg1"/>
                    </a:solidFill>
                  </a:rPr>
                  <a:t>A</a:t>
                </a:r>
                <a:r>
                  <a:rPr lang="en-US" altLang="zh-CN" sz="2400" baseline="-25000" dirty="0">
                    <a:solidFill>
                      <a:schemeClr val="bg1"/>
                    </a:solidFill>
                  </a:rPr>
                  <a:t>2</a:t>
                </a:r>
                <a:r>
                  <a:rPr lang="zh-CN" altLang="zh-CN" sz="2400" dirty="0">
                    <a:solidFill>
                      <a:schemeClr val="bg1"/>
                    </a:solidFill>
                  </a:rPr>
                  <a:t>、</a:t>
                </a:r>
                <a:r>
                  <a:rPr lang="en-US" altLang="zh-CN" sz="2400" dirty="0">
                    <a:solidFill>
                      <a:schemeClr val="bg1"/>
                    </a:solidFill>
                  </a:rPr>
                  <a:t>… </a:t>
                </a:r>
                <a:r>
                  <a:rPr lang="zh-CN" altLang="zh-CN" sz="2400" dirty="0">
                    <a:solidFill>
                      <a:schemeClr val="bg1"/>
                    </a:solidFill>
                  </a:rPr>
                  <a:t>、</a:t>
                </a:r>
                <a:r>
                  <a:rPr lang="en-US" altLang="zh-CN" sz="2400" dirty="0">
                    <a:solidFill>
                      <a:schemeClr val="bg1"/>
                    </a:solidFill>
                  </a:rPr>
                  <a:t>A</a:t>
                </a:r>
                <a:r>
                  <a:rPr lang="en-US" altLang="zh-CN" sz="2400" baseline="-25000" dirty="0">
                    <a:solidFill>
                      <a:schemeClr val="bg1"/>
                    </a:solidFill>
                  </a:rPr>
                  <a:t>m</a:t>
                </a:r>
                <a:r>
                  <a:rPr lang="zh-CN" altLang="zh-CN" sz="2400" dirty="0">
                    <a:solidFill>
                      <a:schemeClr val="bg1"/>
                    </a:solidFill>
                  </a:rPr>
                  <a:t>的对应投资方案，（这些方案的寿命期相应为</a:t>
                </a:r>
                <a:r>
                  <a:rPr lang="en-US" altLang="zh-CN" sz="2400" dirty="0">
                    <a:solidFill>
                      <a:schemeClr val="bg1"/>
                    </a:solidFill>
                  </a:rPr>
                  <a:t>N</a:t>
                </a:r>
                <a:r>
                  <a:rPr lang="en-US" altLang="zh-CN" sz="2400" baseline="-25000" dirty="0">
                    <a:solidFill>
                      <a:schemeClr val="bg1"/>
                    </a:solidFill>
                  </a:rPr>
                  <a:t>1</a:t>
                </a:r>
                <a:r>
                  <a:rPr lang="zh-CN" altLang="zh-CN" sz="2400" dirty="0">
                    <a:solidFill>
                      <a:schemeClr val="bg1"/>
                    </a:solidFill>
                  </a:rPr>
                  <a:t>）显然可以通过这些净年值的比较来选择最优方案。</a:t>
                </a:r>
                <a:endParaRPr lang="en-US" altLang="zh-CN" sz="2400" dirty="0">
                  <a:solidFill>
                    <a:schemeClr val="bg1"/>
                  </a:solidFill>
                </a:endParaRPr>
              </a:p>
              <a:p>
                <a:pPr marL="0" indent="0">
                  <a:buNone/>
                </a:pPr>
                <a:r>
                  <a:rPr lang="en-US" altLang="zh-CN" sz="2400" dirty="0">
                    <a:solidFill>
                      <a:schemeClr val="bg1"/>
                    </a:solidFill>
                  </a:rPr>
                  <a:t>        </a:t>
                </a:r>
                <a:r>
                  <a:rPr lang="zh-CN" altLang="zh-CN" sz="2400" dirty="0">
                    <a:solidFill>
                      <a:schemeClr val="bg1"/>
                    </a:solidFill>
                  </a:rPr>
                  <a:t>若有</a:t>
                </a:r>
                <a14:m>
                  <m:oMath xmlns:m="http://schemas.openxmlformats.org/officeDocument/2006/math">
                    <m:func>
                      <m:funcPr>
                        <m:ctrlPr>
                          <a:rPr lang="zh-CN" altLang="zh-CN" sz="2400" i="1">
                            <a:solidFill>
                              <a:schemeClr val="bg1"/>
                            </a:solidFill>
                            <a:latin typeface="Cambria Math" panose="02040503050406030204" pitchFamily="18" charset="0"/>
                          </a:rPr>
                        </m:ctrlPr>
                      </m:funcPr>
                      <m:fName>
                        <m:limLow>
                          <m:limLowPr>
                            <m:ctrlPr>
                              <a:rPr lang="zh-CN" altLang="zh-CN" sz="2400" i="1">
                                <a:solidFill>
                                  <a:schemeClr val="bg1"/>
                                </a:solidFill>
                                <a:latin typeface="Cambria Math" panose="02040503050406030204" pitchFamily="18" charset="0"/>
                              </a:rPr>
                            </m:ctrlPr>
                          </m:limLowPr>
                          <m:e>
                            <m:r>
                              <m:rPr>
                                <m:sty m:val="p"/>
                              </m:rPr>
                              <a:rPr lang="en-US" altLang="zh-CN" sz="2400">
                                <a:solidFill>
                                  <a:schemeClr val="bg1"/>
                                </a:solidFill>
                                <a:latin typeface="Cambria Math" panose="02040503050406030204"/>
                              </a:rPr>
                              <m:t>max</m:t>
                            </m:r>
                          </m:e>
                          <m:lim>
                            <m:r>
                              <a:rPr lang="en-US" altLang="zh-CN" sz="2400" i="1">
                                <a:solidFill>
                                  <a:schemeClr val="bg1"/>
                                </a:solidFill>
                                <a:latin typeface="Cambria Math" panose="02040503050406030204"/>
                              </a:rPr>
                              <m:t>1≤</m:t>
                            </m:r>
                            <m:r>
                              <a:rPr lang="en-US" altLang="zh-CN" sz="2400" i="1">
                                <a:solidFill>
                                  <a:schemeClr val="bg1"/>
                                </a:solidFill>
                                <a:latin typeface="Cambria Math" panose="02040503050406030204"/>
                              </a:rPr>
                              <m:t>𝑗</m:t>
                            </m:r>
                            <m:r>
                              <a:rPr lang="en-US" altLang="zh-CN" sz="2400" i="1">
                                <a:solidFill>
                                  <a:schemeClr val="bg1"/>
                                </a:solidFill>
                                <a:latin typeface="Cambria Math" panose="02040503050406030204"/>
                              </a:rPr>
                              <m:t>≤</m:t>
                            </m:r>
                            <m:r>
                              <a:rPr lang="en-US" altLang="zh-CN" sz="2400" i="1">
                                <a:solidFill>
                                  <a:schemeClr val="bg1"/>
                                </a:solidFill>
                                <a:latin typeface="Cambria Math" panose="02040503050406030204"/>
                              </a:rPr>
                              <m:t>𝑚</m:t>
                            </m:r>
                          </m:lim>
                        </m:limLow>
                      </m:fName>
                      <m:e>
                        <m:sSub>
                          <m:sSubPr>
                            <m:ctrlPr>
                              <a:rPr lang="zh-CN" altLang="zh-CN" sz="2400" i="1">
                                <a:solidFill>
                                  <a:schemeClr val="bg1"/>
                                </a:solidFill>
                                <a:latin typeface="Cambria Math" panose="02040503050406030204" pitchFamily="18" charset="0"/>
                              </a:rPr>
                            </m:ctrlPr>
                          </m:sSubPr>
                          <m:e>
                            <m:r>
                              <a:rPr lang="en-US" altLang="zh-CN" sz="2400" i="1">
                                <a:solidFill>
                                  <a:schemeClr val="bg1"/>
                                </a:solidFill>
                                <a:latin typeface="Cambria Math" panose="02040503050406030204"/>
                              </a:rPr>
                              <m:t>𝐴</m:t>
                            </m:r>
                          </m:e>
                          <m:sub>
                            <m:r>
                              <a:rPr lang="en-US" altLang="zh-CN" sz="2400" i="1">
                                <a:solidFill>
                                  <a:schemeClr val="bg1"/>
                                </a:solidFill>
                                <a:latin typeface="Cambria Math" panose="02040503050406030204"/>
                              </a:rPr>
                              <m:t>𝑗</m:t>
                            </m:r>
                          </m:sub>
                        </m:sSub>
                        <m:r>
                          <a:rPr lang="en-US" altLang="zh-CN" sz="2400" i="1">
                            <a:solidFill>
                              <a:schemeClr val="bg1"/>
                            </a:solidFill>
                            <a:latin typeface="Cambria Math" panose="02040503050406030204"/>
                          </a:rPr>
                          <m:t>=</m:t>
                        </m:r>
                      </m:e>
                    </m:func>
                    <m:sSub>
                      <m:sSubPr>
                        <m:ctrlPr>
                          <a:rPr lang="zh-CN" altLang="zh-CN" sz="2400" i="1">
                            <a:solidFill>
                              <a:schemeClr val="bg1"/>
                            </a:solidFill>
                            <a:latin typeface="Cambria Math" panose="02040503050406030204" pitchFamily="18" charset="0"/>
                          </a:rPr>
                        </m:ctrlPr>
                      </m:sSubPr>
                      <m:e>
                        <m:r>
                          <m:rPr>
                            <m:sty m:val="p"/>
                          </m:rPr>
                          <a:rPr lang="en-US" altLang="zh-CN" sz="2400">
                            <a:solidFill>
                              <a:schemeClr val="bg1"/>
                            </a:solidFill>
                            <a:latin typeface="Cambria Math" panose="02040503050406030204"/>
                          </a:rPr>
                          <m:t>A</m:t>
                        </m:r>
                      </m:e>
                      <m:sub>
                        <m:r>
                          <a:rPr lang="en-US" altLang="zh-CN" sz="2400" i="1">
                            <a:solidFill>
                              <a:schemeClr val="bg1"/>
                            </a:solidFill>
                            <a:latin typeface="Cambria Math" panose="02040503050406030204"/>
                          </a:rPr>
                          <m:t>𝑘</m:t>
                        </m:r>
                      </m:sub>
                    </m:sSub>
                    <m:r>
                      <a:rPr lang="zh-CN" altLang="zh-CN" sz="2400">
                        <a:solidFill>
                          <a:schemeClr val="bg1"/>
                        </a:solidFill>
                        <a:latin typeface="Cambria Math" panose="02040503050406030204"/>
                      </a:rPr>
                      <m:t>，</m:t>
                    </m:r>
                    <m:r>
                      <a:rPr lang="en-US" altLang="zh-CN" sz="2400">
                        <a:solidFill>
                          <a:schemeClr val="bg1"/>
                        </a:solidFill>
                        <a:latin typeface="Cambria Math" panose="02040503050406030204"/>
                      </a:rPr>
                      <m:t>1≤</m:t>
                    </m:r>
                    <m:r>
                      <m:rPr>
                        <m:sty m:val="p"/>
                      </m:rPr>
                      <a:rPr lang="en-US" altLang="zh-CN" sz="2400">
                        <a:solidFill>
                          <a:schemeClr val="bg1"/>
                        </a:solidFill>
                        <a:latin typeface="Cambria Math" panose="02040503050406030204"/>
                      </a:rPr>
                      <m:t>k</m:t>
                    </m:r>
                    <m:r>
                      <a:rPr lang="en-US" altLang="zh-CN" sz="2400">
                        <a:solidFill>
                          <a:schemeClr val="bg1"/>
                        </a:solidFill>
                        <a:latin typeface="Cambria Math" panose="02040503050406030204"/>
                      </a:rPr>
                      <m:t>≤</m:t>
                    </m:r>
                    <m:r>
                      <m:rPr>
                        <m:sty m:val="p"/>
                      </m:rPr>
                      <a:rPr lang="en-US" altLang="zh-CN" sz="2400">
                        <a:solidFill>
                          <a:schemeClr val="bg1"/>
                        </a:solidFill>
                        <a:latin typeface="Cambria Math" panose="02040503050406030204"/>
                      </a:rPr>
                      <m:t>m</m:t>
                    </m:r>
                  </m:oMath>
                </a14:m>
                <a:r>
                  <a:rPr lang="zh-CN" altLang="zh-CN" sz="2400" dirty="0">
                    <a:solidFill>
                      <a:schemeClr val="bg1"/>
                    </a:solidFill>
                  </a:rPr>
                  <a:t>则以各方案的经济效果来看，第</a:t>
                </a:r>
                <a:r>
                  <a:rPr lang="en-US" altLang="zh-CN" sz="2400" dirty="0">
                    <a:solidFill>
                      <a:schemeClr val="bg1"/>
                    </a:solidFill>
                  </a:rPr>
                  <a:t>k</a:t>
                </a:r>
                <a:r>
                  <a:rPr lang="zh-CN" altLang="zh-CN" sz="2400" dirty="0">
                    <a:solidFill>
                      <a:schemeClr val="bg1"/>
                    </a:solidFill>
                  </a:rPr>
                  <a:t>个投资方案应为最优。</a:t>
                </a:r>
              </a:p>
              <a:p>
                <a:pPr marL="0" indent="0">
                  <a:buNone/>
                </a:pPr>
                <a:r>
                  <a:rPr lang="en-US" altLang="zh-CN" sz="2400" dirty="0">
                    <a:solidFill>
                      <a:schemeClr val="bg1"/>
                    </a:solidFill>
                  </a:rPr>
                  <a:t>        </a:t>
                </a:r>
                <a:r>
                  <a:rPr lang="zh-CN" altLang="zh-CN" sz="2400" dirty="0">
                    <a:solidFill>
                      <a:schemeClr val="bg1"/>
                    </a:solidFill>
                  </a:rPr>
                  <a:t>由于要对同行业内不同项目进行比较，故贴现率采用行业基准贴现率</a:t>
                </a:r>
                <a14:m>
                  <m:oMath xmlns:m="http://schemas.openxmlformats.org/officeDocument/2006/math">
                    <m:sSub>
                      <m:sSubPr>
                        <m:ctrlPr>
                          <a:rPr lang="zh-CN" altLang="zh-CN" sz="2400" i="1">
                            <a:solidFill>
                              <a:schemeClr val="bg1"/>
                            </a:solidFill>
                            <a:latin typeface="Cambria Math" panose="02040503050406030204" pitchFamily="18" charset="0"/>
                          </a:rPr>
                        </m:ctrlPr>
                      </m:sSubPr>
                      <m:e>
                        <m:r>
                          <m:rPr>
                            <m:sty m:val="p"/>
                          </m:rPr>
                          <a:rPr lang="en-US" altLang="zh-CN" sz="2400">
                            <a:solidFill>
                              <a:schemeClr val="bg1"/>
                            </a:solidFill>
                            <a:latin typeface="Cambria Math" panose="02040503050406030204"/>
                          </a:rPr>
                          <m:t>i</m:t>
                        </m:r>
                      </m:e>
                      <m:sub>
                        <m:r>
                          <a:rPr lang="en-US" altLang="zh-CN" sz="2400" i="1">
                            <a:solidFill>
                              <a:schemeClr val="bg1"/>
                            </a:solidFill>
                            <a:latin typeface="Cambria Math" panose="02040503050406030204"/>
                          </a:rPr>
                          <m:t>𝐶</m:t>
                        </m:r>
                      </m:sub>
                    </m:sSub>
                  </m:oMath>
                </a14:m>
                <a:r>
                  <a:rPr lang="zh-CN" altLang="zh-CN" sz="2400" dirty="0">
                    <a:solidFill>
                      <a:schemeClr val="bg1"/>
                    </a:solidFill>
                  </a:rPr>
                  <a:t>。</a:t>
                </a:r>
              </a:p>
            </p:txBody>
          </p:sp>
        </mc:Choice>
        <mc:Fallback xmlns="">
          <p:sp>
            <p:nvSpPr>
              <p:cNvPr id="5" name="内容占位符 2"/>
              <p:cNvSpPr>
                <a:spLocks noRot="1" noChangeAspect="1" noMove="1" noResize="1" noEditPoints="1" noAdjustHandles="1" noChangeArrowheads="1" noChangeShapeType="1" noTextEdit="1"/>
              </p:cNvSpPr>
              <p:nvPr>
                <p:ph idx="1"/>
              </p:nvPr>
            </p:nvSpPr>
            <p:spPr>
              <a:xfrm>
                <a:off x="627175" y="2286794"/>
                <a:ext cx="10978515" cy="3420696"/>
              </a:xfrm>
              <a:blipFill rotWithShape="1">
                <a:blip r:embed="rId2"/>
                <a:stretch>
                  <a:fillRect l="-4" t="-5" r="4" b="3"/>
                </a:stretch>
              </a:blipFill>
            </p:spPr>
            <p:txBody>
              <a:bodyPr/>
              <a:lstStyle/>
              <a:p>
                <a:r>
                  <a:rPr lang="zh-CN" altLang="en-US">
                    <a:noFill/>
                  </a:rPr>
                  <a:t> </a:t>
                </a:r>
              </a:p>
            </p:txBody>
          </p:sp>
        </mc:Fallback>
      </mc:AlternateContent>
      <p:sp>
        <p:nvSpPr>
          <p:cNvPr id="6" name="矩形 5"/>
          <p:cNvSpPr/>
          <p:nvPr/>
        </p:nvSpPr>
        <p:spPr>
          <a:xfrm>
            <a:off x="1" y="1909673"/>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7" name="矩形 6"/>
          <p:cNvSpPr/>
          <p:nvPr/>
        </p:nvSpPr>
        <p:spPr>
          <a:xfrm>
            <a:off x="-19237" y="5639594"/>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8" name="组合 7"/>
          <p:cNvGrpSpPr/>
          <p:nvPr/>
        </p:nvGrpSpPr>
        <p:grpSpPr>
          <a:xfrm flipH="1">
            <a:off x="-19237" y="5944879"/>
            <a:ext cx="3297433" cy="914713"/>
            <a:chOff x="8920155" y="5944877"/>
            <a:chExt cx="3294742" cy="914713"/>
          </a:xfrm>
        </p:grpSpPr>
        <p:sp>
          <p:nvSpPr>
            <p:cNvPr id="9"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10"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11"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grpSp>
      <p:sp>
        <p:nvSpPr>
          <p:cNvPr id="12" name="TextBox 11"/>
          <p:cNvSpPr txBox="1"/>
          <p:nvPr/>
        </p:nvSpPr>
        <p:spPr>
          <a:xfrm>
            <a:off x="787959" y="1217761"/>
            <a:ext cx="2438400" cy="461665"/>
          </a:xfrm>
          <a:prstGeom prst="rect">
            <a:avLst/>
          </a:prstGeom>
          <a:noFill/>
        </p:spPr>
        <p:txBody>
          <a:bodyPr wrap="square" rtlCol="0">
            <a:spAutoFit/>
          </a:bodyPr>
          <a:lstStyle/>
          <a:p>
            <a:r>
              <a:rPr lang="en-US" altLang="zh-CN" dirty="0"/>
              <a:t>2. </a:t>
            </a:r>
            <a:r>
              <a:rPr lang="zh-CN" altLang="en-US" dirty="0"/>
              <a:t>净年值法</a:t>
            </a:r>
          </a:p>
        </p:txBody>
      </p:sp>
      <p:sp>
        <p:nvSpPr>
          <p:cNvPr id="13" name="灯片编号占位符 12">
            <a:extLst>
              <a:ext uri="{FF2B5EF4-FFF2-40B4-BE49-F238E27FC236}">
                <a16:creationId xmlns:a16="http://schemas.microsoft.com/office/drawing/2014/main" id="{592C85C8-B90E-46B7-B4CA-CFC1675C1C13}"/>
              </a:ext>
            </a:extLst>
          </p:cNvPr>
          <p:cNvSpPr>
            <a:spLocks noGrp="1"/>
          </p:cNvSpPr>
          <p:nvPr>
            <p:ph type="sldNum" sz="quarter" idx="12"/>
          </p:nvPr>
        </p:nvSpPr>
        <p:spPr/>
        <p:txBody>
          <a:bodyPr/>
          <a:lstStyle/>
          <a:p>
            <a:fld id="{B6F15528-21DE-4FAA-801E-634DDDAF4B2B}" type="slidenum">
              <a:rPr lang="en-US" smtClean="0"/>
              <a:t>346</a:t>
            </a:fld>
            <a:endParaRPr lang="en-US" dirty="0"/>
          </a:p>
        </p:txBody>
      </p:sp>
      <p:sp>
        <p:nvSpPr>
          <p:cNvPr id="14" name="灯片编号占位符 8">
            <a:extLst>
              <a:ext uri="{FF2B5EF4-FFF2-40B4-BE49-F238E27FC236}">
                <a16:creationId xmlns:a16="http://schemas.microsoft.com/office/drawing/2014/main" id="{3D1838EC-3624-445A-BD13-1DC396CA53AE}"/>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346</a:t>
            </a:fld>
            <a:endParaRPr kumimoji="0" lang="en-US" altLang="zh-CN" sz="1800" dirty="0">
              <a:latin typeface="Times New Roman" panose="02020603050405020304" pitchFamily="18" charset="0"/>
            </a:endParaRP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4700" y="333375"/>
            <a:ext cx="5334000" cy="429419"/>
          </a:xfrm>
        </p:spPr>
        <p:txBody>
          <a:bodyPr/>
          <a:lstStyle/>
          <a:p>
            <a:r>
              <a:rPr lang="en-US" altLang="zh-CN" dirty="0"/>
              <a:t>4.3.2  </a:t>
            </a:r>
            <a:r>
              <a:rPr lang="zh-CN" altLang="en-US" dirty="0"/>
              <a:t>多方案项目评价</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41375" y="1829594"/>
                <a:ext cx="10978515" cy="3962400"/>
              </a:xfrm>
            </p:spPr>
            <p:txBody>
              <a:bodyPr>
                <a:noAutofit/>
              </a:bodyPr>
              <a:lstStyle/>
              <a:p>
                <a:pPr marL="0" indent="0">
                  <a:lnSpc>
                    <a:spcPct val="150000"/>
                  </a:lnSpc>
                  <a:buNone/>
                </a:pPr>
                <a:r>
                  <a:rPr lang="zh-CN" altLang="zh-CN" sz="2200" dirty="0">
                    <a:solidFill>
                      <a:schemeClr val="tx1"/>
                    </a:solidFill>
                  </a:rPr>
                  <a:t>【</a:t>
                </a:r>
                <a:r>
                  <a:rPr lang="zh-CN" altLang="zh-CN" sz="2200" b="1" dirty="0">
                    <a:solidFill>
                      <a:schemeClr val="tx1"/>
                    </a:solidFill>
                  </a:rPr>
                  <a:t>例</a:t>
                </a:r>
                <a:r>
                  <a:rPr lang="en-US" altLang="zh-CN" sz="2200" b="1" dirty="0">
                    <a:solidFill>
                      <a:schemeClr val="tx1"/>
                    </a:solidFill>
                  </a:rPr>
                  <a:t>4.7</a:t>
                </a:r>
                <a:r>
                  <a:rPr lang="zh-CN" altLang="zh-CN" sz="2200" dirty="0">
                    <a:solidFill>
                      <a:schemeClr val="tx1"/>
                    </a:solidFill>
                  </a:rPr>
                  <a:t>】</a:t>
                </a:r>
                <a:r>
                  <a:rPr lang="en-US" altLang="zh-CN" sz="2200" dirty="0">
                    <a:solidFill>
                      <a:schemeClr val="tx1"/>
                    </a:solidFill>
                  </a:rPr>
                  <a:t>A</a:t>
                </a:r>
                <a:r>
                  <a:rPr lang="zh-CN" altLang="zh-CN" sz="2200" dirty="0">
                    <a:solidFill>
                      <a:schemeClr val="tx1"/>
                    </a:solidFill>
                  </a:rPr>
                  <a:t>公司根据市场调查获知目前商务决策支持系统有较大的市场需求，为此</a:t>
                </a:r>
                <a:r>
                  <a:rPr lang="en-US" altLang="zh-CN" sz="2200" dirty="0">
                    <a:solidFill>
                      <a:schemeClr val="tx1"/>
                    </a:solidFill>
                  </a:rPr>
                  <a:t>A</a:t>
                </a:r>
                <a:r>
                  <a:rPr lang="zh-CN" altLang="zh-CN" sz="2200" dirty="0">
                    <a:solidFill>
                      <a:schemeClr val="tx1"/>
                    </a:solidFill>
                  </a:rPr>
                  <a:t>公司管理人员特意组织了一个调研组对该系统进行了系统分析和概要设计，并提出了实现相关功能的两种不同方案</a:t>
                </a:r>
                <a:r>
                  <a:rPr lang="en-US" altLang="zh-CN" sz="2200" dirty="0">
                    <a:solidFill>
                      <a:schemeClr val="tx1"/>
                    </a:solidFill>
                  </a:rPr>
                  <a:t>X</a:t>
                </a:r>
                <a:r>
                  <a:rPr lang="zh-CN" altLang="zh-CN" sz="2200" dirty="0">
                    <a:solidFill>
                      <a:schemeClr val="tx1"/>
                    </a:solidFill>
                  </a:rPr>
                  <a:t>和</a:t>
                </a:r>
                <a:r>
                  <a:rPr lang="en-US" altLang="zh-CN" sz="2200" dirty="0">
                    <a:solidFill>
                      <a:schemeClr val="tx1"/>
                    </a:solidFill>
                  </a:rPr>
                  <a:t>Y</a:t>
                </a:r>
                <a:r>
                  <a:rPr lang="zh-CN" altLang="zh-CN" sz="2200" dirty="0">
                    <a:solidFill>
                      <a:schemeClr val="tx1"/>
                    </a:solidFill>
                  </a:rPr>
                  <a:t>，这两种方案在系统构成功能上完全一致，</a:t>
                </a:r>
                <a:r>
                  <a:rPr lang="en-US" altLang="zh-CN" sz="2200" dirty="0">
                    <a:solidFill>
                      <a:schemeClr val="tx1"/>
                    </a:solidFill>
                  </a:rPr>
                  <a:t>X</a:t>
                </a:r>
                <a:r>
                  <a:rPr lang="zh-CN" altLang="zh-CN" sz="2200" dirty="0">
                    <a:solidFill>
                      <a:schemeClr val="tx1"/>
                    </a:solidFill>
                  </a:rPr>
                  <a:t>方案的数据库采用的是普通关系数据库，而</a:t>
                </a:r>
                <a:r>
                  <a:rPr lang="en-US" altLang="zh-CN" sz="2200" dirty="0">
                    <a:solidFill>
                      <a:schemeClr val="tx1"/>
                    </a:solidFill>
                  </a:rPr>
                  <a:t>Y</a:t>
                </a:r>
                <a:r>
                  <a:rPr lang="zh-CN" altLang="zh-CN" sz="2200" dirty="0">
                    <a:solidFill>
                      <a:schemeClr val="tx1"/>
                    </a:solidFill>
                  </a:rPr>
                  <a:t>方案则是采用的数据仓库和数据挖掘技术；</a:t>
                </a:r>
                <a:r>
                  <a:rPr lang="en-US" altLang="zh-CN" sz="2200" dirty="0">
                    <a:solidFill>
                      <a:schemeClr val="tx1"/>
                    </a:solidFill>
                  </a:rPr>
                  <a:t>X</a:t>
                </a:r>
                <a:r>
                  <a:rPr lang="zh-CN" altLang="zh-CN" sz="2200" dirty="0">
                    <a:solidFill>
                      <a:schemeClr val="tx1"/>
                    </a:solidFill>
                  </a:rPr>
                  <a:t>方案采用的是普通电脑终端，而</a:t>
                </a:r>
                <a:r>
                  <a:rPr lang="en-US" altLang="zh-CN" sz="2200" dirty="0">
                    <a:solidFill>
                      <a:schemeClr val="tx1"/>
                    </a:solidFill>
                  </a:rPr>
                  <a:t>Y</a:t>
                </a:r>
                <a:r>
                  <a:rPr lang="zh-CN" altLang="zh-CN" sz="2200" dirty="0">
                    <a:solidFill>
                      <a:schemeClr val="tx1"/>
                    </a:solidFill>
                  </a:rPr>
                  <a:t>方案则是在此基础上实现了各种移动终端的使用；</a:t>
                </a:r>
                <a:r>
                  <a:rPr lang="en-US" altLang="zh-CN" sz="2200" dirty="0">
                    <a:solidFill>
                      <a:schemeClr val="tx1"/>
                    </a:solidFill>
                  </a:rPr>
                  <a:t>X</a:t>
                </a:r>
                <a:r>
                  <a:rPr lang="zh-CN" altLang="zh-CN" sz="2200" dirty="0">
                    <a:solidFill>
                      <a:schemeClr val="tx1"/>
                    </a:solidFill>
                  </a:rPr>
                  <a:t>方案寿命期为</a:t>
                </a:r>
                <a:r>
                  <a:rPr lang="en-US" altLang="zh-CN" sz="2200" dirty="0">
                    <a:solidFill>
                      <a:schemeClr val="tx1"/>
                    </a:solidFill>
                  </a:rPr>
                  <a:t>4</a:t>
                </a:r>
                <a:r>
                  <a:rPr lang="zh-CN" altLang="zh-CN" sz="2200" dirty="0">
                    <a:solidFill>
                      <a:schemeClr val="tx1"/>
                    </a:solidFill>
                  </a:rPr>
                  <a:t>年，</a:t>
                </a:r>
                <a:r>
                  <a:rPr lang="en-US" altLang="zh-CN" sz="2200" dirty="0">
                    <a:solidFill>
                      <a:schemeClr val="tx1"/>
                    </a:solidFill>
                  </a:rPr>
                  <a:t>Y</a:t>
                </a:r>
                <a:r>
                  <a:rPr lang="zh-CN" altLang="zh-CN" sz="2200" dirty="0">
                    <a:solidFill>
                      <a:schemeClr val="tx1"/>
                    </a:solidFill>
                  </a:rPr>
                  <a:t>方案的寿命期是</a:t>
                </a:r>
                <a:r>
                  <a:rPr lang="en-US" altLang="zh-CN" sz="2200" dirty="0">
                    <a:solidFill>
                      <a:schemeClr val="tx1"/>
                    </a:solidFill>
                  </a:rPr>
                  <a:t>8</a:t>
                </a:r>
                <a:r>
                  <a:rPr lang="zh-CN" altLang="zh-CN" sz="2200" dirty="0">
                    <a:solidFill>
                      <a:schemeClr val="tx1"/>
                    </a:solidFill>
                  </a:rPr>
                  <a:t>年；</a:t>
                </a:r>
                <a:r>
                  <a:rPr lang="en-US" altLang="zh-CN" sz="2200" dirty="0">
                    <a:solidFill>
                      <a:schemeClr val="tx1"/>
                    </a:solidFill>
                  </a:rPr>
                  <a:t>X</a:t>
                </a:r>
                <a:r>
                  <a:rPr lang="zh-CN" altLang="zh-CN" sz="2200" dirty="0">
                    <a:solidFill>
                      <a:schemeClr val="tx1"/>
                    </a:solidFill>
                  </a:rPr>
                  <a:t>方案的开发期是</a:t>
                </a:r>
                <a:r>
                  <a:rPr lang="en-US" altLang="zh-CN" sz="2200" dirty="0">
                    <a:solidFill>
                      <a:schemeClr val="tx1"/>
                    </a:solidFill>
                  </a:rPr>
                  <a:t>1</a:t>
                </a:r>
                <a:r>
                  <a:rPr lang="zh-CN" altLang="zh-CN" sz="2200" dirty="0">
                    <a:solidFill>
                      <a:schemeClr val="tx1"/>
                    </a:solidFill>
                  </a:rPr>
                  <a:t>年，</a:t>
                </a:r>
                <a:r>
                  <a:rPr lang="en-US" altLang="zh-CN" sz="2200" dirty="0">
                    <a:solidFill>
                      <a:schemeClr val="tx1"/>
                    </a:solidFill>
                  </a:rPr>
                  <a:t>Y</a:t>
                </a:r>
                <a:r>
                  <a:rPr lang="zh-CN" altLang="zh-CN" sz="2200" dirty="0">
                    <a:solidFill>
                      <a:schemeClr val="tx1"/>
                    </a:solidFill>
                  </a:rPr>
                  <a:t>方案的开发期是</a:t>
                </a:r>
                <a:r>
                  <a:rPr lang="en-US" altLang="zh-CN" sz="2200" dirty="0">
                    <a:solidFill>
                      <a:schemeClr val="tx1"/>
                    </a:solidFill>
                  </a:rPr>
                  <a:t>2</a:t>
                </a:r>
                <a:r>
                  <a:rPr lang="zh-CN" altLang="zh-CN" sz="2200" dirty="0">
                    <a:solidFill>
                      <a:schemeClr val="tx1"/>
                    </a:solidFill>
                  </a:rPr>
                  <a:t>年；</a:t>
                </a:r>
                <a:r>
                  <a:rPr lang="en-US" altLang="zh-CN" sz="2200" dirty="0">
                    <a:solidFill>
                      <a:schemeClr val="tx1"/>
                    </a:solidFill>
                  </a:rPr>
                  <a:t>X</a:t>
                </a:r>
                <a:r>
                  <a:rPr lang="zh-CN" altLang="zh-CN" sz="2200" dirty="0">
                    <a:solidFill>
                      <a:schemeClr val="tx1"/>
                    </a:solidFill>
                  </a:rPr>
                  <a:t>方案的净现值是</a:t>
                </a:r>
                <a:r>
                  <a:rPr lang="en-US" altLang="zh-CN" sz="2200" dirty="0">
                    <a:solidFill>
                      <a:schemeClr val="tx1"/>
                    </a:solidFill>
                  </a:rPr>
                  <a:t>50</a:t>
                </a:r>
                <a:r>
                  <a:rPr lang="zh-CN" altLang="zh-CN" sz="2200" dirty="0">
                    <a:solidFill>
                      <a:schemeClr val="tx1"/>
                    </a:solidFill>
                  </a:rPr>
                  <a:t>万元，</a:t>
                </a:r>
                <a:r>
                  <a:rPr lang="en-US" altLang="zh-CN" sz="2200" dirty="0">
                    <a:solidFill>
                      <a:schemeClr val="tx1"/>
                    </a:solidFill>
                  </a:rPr>
                  <a:t>Y</a:t>
                </a:r>
                <a:r>
                  <a:rPr lang="zh-CN" altLang="zh-CN" sz="2200" dirty="0">
                    <a:solidFill>
                      <a:schemeClr val="tx1"/>
                    </a:solidFill>
                  </a:rPr>
                  <a:t>方案的净现值是</a:t>
                </a:r>
                <a:r>
                  <a:rPr lang="en-US" altLang="zh-CN" sz="2200" dirty="0">
                    <a:solidFill>
                      <a:schemeClr val="tx1"/>
                    </a:solidFill>
                  </a:rPr>
                  <a:t>75</a:t>
                </a:r>
                <a:r>
                  <a:rPr lang="zh-CN" altLang="zh-CN" sz="2200" dirty="0">
                    <a:solidFill>
                      <a:schemeClr val="tx1"/>
                    </a:solidFill>
                  </a:rPr>
                  <a:t>万元</a:t>
                </a:r>
                <a:r>
                  <a:rPr lang="en-US" altLang="zh-CN" sz="2200" dirty="0">
                    <a:solidFill>
                      <a:schemeClr val="tx1"/>
                    </a:solidFill>
                  </a:rPr>
                  <a:t>.</a:t>
                </a:r>
                <a:r>
                  <a:rPr lang="zh-CN" altLang="zh-CN" sz="2200" dirty="0">
                    <a:solidFill>
                      <a:schemeClr val="tx1"/>
                    </a:solidFill>
                  </a:rPr>
                  <a:t>试在基准贴现率</a:t>
                </a:r>
                <a14:m>
                  <m:oMath xmlns:m="http://schemas.openxmlformats.org/officeDocument/2006/math">
                    <m:sSub>
                      <m:sSubPr>
                        <m:ctrlPr>
                          <a:rPr lang="zh-CN" altLang="zh-CN" sz="2200" i="1">
                            <a:solidFill>
                              <a:schemeClr val="tx1"/>
                            </a:solidFill>
                            <a:latin typeface="Cambria Math" panose="02040503050406030204" pitchFamily="18" charset="0"/>
                          </a:rPr>
                        </m:ctrlPr>
                      </m:sSubPr>
                      <m:e>
                        <m:r>
                          <m:rPr>
                            <m:sty m:val="p"/>
                          </m:rPr>
                          <a:rPr lang="en-US" altLang="zh-CN" sz="2200">
                            <a:solidFill>
                              <a:schemeClr val="tx1"/>
                            </a:solidFill>
                            <a:latin typeface="Cambria Math" panose="02040503050406030204"/>
                          </a:rPr>
                          <m:t>i</m:t>
                        </m:r>
                      </m:e>
                      <m:sub>
                        <m:r>
                          <a:rPr lang="en-US" altLang="zh-CN" sz="2200" i="1">
                            <a:solidFill>
                              <a:schemeClr val="tx1"/>
                            </a:solidFill>
                            <a:latin typeface="Cambria Math" panose="02040503050406030204"/>
                          </a:rPr>
                          <m:t>𝐶</m:t>
                        </m:r>
                      </m:sub>
                    </m:sSub>
                    <m:r>
                      <a:rPr lang="en-US" altLang="zh-CN" sz="2200" i="1">
                        <a:solidFill>
                          <a:schemeClr val="tx1"/>
                        </a:solidFill>
                        <a:latin typeface="Cambria Math" panose="02040503050406030204"/>
                      </a:rPr>
                      <m:t>=8%</m:t>
                    </m:r>
                  </m:oMath>
                </a14:m>
                <a:r>
                  <a:rPr lang="zh-CN" altLang="zh-CN" sz="2200" dirty="0">
                    <a:solidFill>
                      <a:schemeClr val="tx1"/>
                    </a:solidFill>
                  </a:rPr>
                  <a:t>的条件下比较方案</a:t>
                </a:r>
                <a:r>
                  <a:rPr lang="en-US" altLang="zh-CN" sz="2200" dirty="0">
                    <a:solidFill>
                      <a:schemeClr val="tx1"/>
                    </a:solidFill>
                  </a:rPr>
                  <a:t>X</a:t>
                </a:r>
                <a:r>
                  <a:rPr lang="zh-CN" altLang="zh-CN" sz="2200" dirty="0">
                    <a:solidFill>
                      <a:schemeClr val="tx1"/>
                    </a:solidFill>
                  </a:rPr>
                  <a:t>和</a:t>
                </a:r>
                <a:r>
                  <a:rPr lang="en-US" altLang="zh-CN" sz="2200" dirty="0">
                    <a:solidFill>
                      <a:schemeClr val="tx1"/>
                    </a:solidFill>
                  </a:rPr>
                  <a:t>Y </a:t>
                </a:r>
                <a:r>
                  <a:rPr lang="zh-CN" altLang="zh-CN" sz="2200" dirty="0">
                    <a:solidFill>
                      <a:schemeClr val="tx1"/>
                    </a:solidFill>
                  </a:rPr>
                  <a:t>的经济效果。</a:t>
                </a:r>
                <a:endParaRPr lang="zh-CN" altLang="en-US" sz="2200" dirty="0">
                  <a:solidFill>
                    <a:schemeClr val="tx1"/>
                  </a:solidFill>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841375" y="1829594"/>
                <a:ext cx="10978515" cy="3962400"/>
              </a:xfrm>
              <a:blipFill rotWithShape="1">
                <a:blip r:embed="rId2"/>
                <a:stretch>
                  <a:fillRect t="-4" b="-3057"/>
                </a:stretch>
              </a:blipFill>
            </p:spPr>
            <p:txBody>
              <a:bodyPr/>
              <a:lstStyle/>
              <a:p>
                <a:r>
                  <a:rPr lang="zh-CN" altLang="en-US">
                    <a:noFill/>
                  </a:rPr>
                  <a:t> </a:t>
                </a:r>
              </a:p>
            </p:txBody>
          </p:sp>
        </mc:Fallback>
      </mc:AlternateContent>
      <p:cxnSp>
        <p:nvCxnSpPr>
          <p:cNvPr id="4" name="直接连接符 3"/>
          <p:cNvCxnSpPr/>
          <p:nvPr/>
        </p:nvCxnSpPr>
        <p:spPr>
          <a:xfrm>
            <a:off x="0" y="1660664"/>
            <a:ext cx="12192000" cy="0"/>
          </a:xfrm>
          <a:prstGeom prst="line">
            <a:avLst/>
          </a:prstGeom>
          <a:noFill/>
          <a:ln w="57150" cap="flat" cmpd="sng" algn="ctr">
            <a:solidFill>
              <a:srgbClr val="F69200"/>
            </a:solidFill>
            <a:prstDash val="solid"/>
            <a:miter lim="800000"/>
          </a:ln>
          <a:effectLst/>
        </p:spPr>
      </p:cxnSp>
      <p:sp>
        <p:nvSpPr>
          <p:cNvPr id="5" name="矩形 4"/>
          <p:cNvSpPr/>
          <p:nvPr/>
        </p:nvSpPr>
        <p:spPr>
          <a:xfrm>
            <a:off x="0" y="6096794"/>
            <a:ext cx="12192000" cy="761206"/>
          </a:xfrm>
          <a:prstGeom prst="rect">
            <a:avLst/>
          </a:prstGeom>
          <a:solidFill>
            <a:srgbClr val="DDDDD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6" name="矩形 5"/>
          <p:cNvSpPr/>
          <p:nvPr/>
        </p:nvSpPr>
        <p:spPr>
          <a:xfrm>
            <a:off x="7851775" y="1449421"/>
            <a:ext cx="4082305" cy="422486"/>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7" name="矩形 6"/>
          <p:cNvSpPr/>
          <p:nvPr/>
        </p:nvSpPr>
        <p:spPr>
          <a:xfrm>
            <a:off x="0" y="5922683"/>
            <a:ext cx="12192000" cy="174111"/>
          </a:xfrm>
          <a:prstGeom prst="rect">
            <a:avLst/>
          </a:prstGeom>
          <a:solidFill>
            <a:srgbClr val="74B83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9" name="灯片编号占位符 8">
            <a:extLst>
              <a:ext uri="{FF2B5EF4-FFF2-40B4-BE49-F238E27FC236}">
                <a16:creationId xmlns:a16="http://schemas.microsoft.com/office/drawing/2014/main" id="{F761A6B5-09FA-47B2-B9E3-40E501EDBFE3}"/>
              </a:ext>
            </a:extLst>
          </p:cNvPr>
          <p:cNvSpPr>
            <a:spLocks noGrp="1"/>
          </p:cNvSpPr>
          <p:nvPr>
            <p:ph type="sldNum" sz="quarter" idx="12"/>
          </p:nvPr>
        </p:nvSpPr>
        <p:spPr/>
        <p:txBody>
          <a:bodyPr/>
          <a:lstStyle/>
          <a:p>
            <a:fld id="{B6F15528-21DE-4FAA-801E-634DDDAF4B2B}" type="slidenum">
              <a:rPr lang="en-US" smtClean="0"/>
              <a:t>347</a:t>
            </a:fld>
            <a:endParaRPr lang="en-US" dirty="0"/>
          </a:p>
        </p:txBody>
      </p:sp>
      <p:sp>
        <p:nvSpPr>
          <p:cNvPr id="10" name="灯片编号占位符 8">
            <a:extLst>
              <a:ext uri="{FF2B5EF4-FFF2-40B4-BE49-F238E27FC236}">
                <a16:creationId xmlns:a16="http://schemas.microsoft.com/office/drawing/2014/main" id="{4B5B211F-A274-443C-B5C7-BDB57EFC2E81}"/>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347</a:t>
            </a:fld>
            <a:endParaRPr kumimoji="0" lang="en-US" altLang="zh-CN" sz="1800" dirty="0">
              <a:latin typeface="Times New Roman" panose="02020603050405020304" pitchFamily="18" charset="0"/>
            </a:endParaRP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4700" y="333375"/>
            <a:ext cx="5334000" cy="429419"/>
          </a:xfrm>
        </p:spPr>
        <p:txBody>
          <a:bodyPr/>
          <a:lstStyle/>
          <a:p>
            <a:r>
              <a:rPr lang="en-US" altLang="zh-CN" dirty="0"/>
              <a:t>4.3.2  </a:t>
            </a:r>
            <a:r>
              <a:rPr lang="zh-CN" altLang="en-US" dirty="0"/>
              <a:t>多方案项目评价</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88975" y="1524794"/>
                <a:ext cx="10978515" cy="5029200"/>
              </a:xfrm>
            </p:spPr>
            <p:txBody>
              <a:bodyPr>
                <a:normAutofit/>
              </a:bodyPr>
              <a:lstStyle/>
              <a:p>
                <a:pPr marL="0" indent="0">
                  <a:buNone/>
                </a:pPr>
                <a:r>
                  <a:rPr lang="zh-CN" altLang="zh-CN" sz="2400" dirty="0">
                    <a:solidFill>
                      <a:schemeClr val="tx1"/>
                    </a:solidFill>
                  </a:rPr>
                  <a:t>解：注意到两种不同的技术经济方案由于</a:t>
                </a:r>
                <a:r>
                  <a:rPr lang="en-US" altLang="zh-CN" sz="2400" dirty="0">
                    <a:solidFill>
                      <a:schemeClr val="tx1"/>
                    </a:solidFill>
                  </a:rPr>
                  <a:t>Y</a:t>
                </a:r>
                <a:r>
                  <a:rPr lang="zh-CN" altLang="zh-CN" sz="2400" dirty="0">
                    <a:solidFill>
                      <a:schemeClr val="tx1"/>
                    </a:solidFill>
                  </a:rPr>
                  <a:t>方案所采用的技术及功能、性能方面均较</a:t>
                </a:r>
                <a:r>
                  <a:rPr lang="en-US" altLang="zh-CN" sz="2400" dirty="0">
                    <a:solidFill>
                      <a:schemeClr val="tx1"/>
                    </a:solidFill>
                  </a:rPr>
                  <a:t>X</a:t>
                </a:r>
                <a:r>
                  <a:rPr lang="zh-CN" altLang="zh-CN" sz="2400" dirty="0">
                    <a:solidFill>
                      <a:schemeClr val="tx1"/>
                    </a:solidFill>
                  </a:rPr>
                  <a:t>方案先进，从而其寿命期与净现值均要比</a:t>
                </a:r>
                <a:r>
                  <a:rPr lang="en-US" altLang="zh-CN" sz="2400" dirty="0">
                    <a:solidFill>
                      <a:schemeClr val="tx1"/>
                    </a:solidFill>
                  </a:rPr>
                  <a:t>X</a:t>
                </a:r>
                <a:r>
                  <a:rPr lang="zh-CN" altLang="zh-CN" sz="2400" dirty="0">
                    <a:solidFill>
                      <a:schemeClr val="tx1"/>
                    </a:solidFill>
                  </a:rPr>
                  <a:t>方案来得大。故在比较这两种不同的技术经济方案的经济效果时，可采用净年值法。</a:t>
                </a:r>
              </a:p>
              <a:p>
                <a:pPr marL="0" indent="0">
                  <a:buNone/>
                </a:pPr>
                <a:r>
                  <a:rPr lang="en-US" altLang="zh-CN" sz="2400" dirty="0">
                    <a:solidFill>
                      <a:schemeClr val="tx1"/>
                    </a:solidFill>
                  </a:rPr>
                  <a:t>       </a:t>
                </a:r>
                <a:r>
                  <a:rPr lang="zh-CN" altLang="zh-CN" sz="2400" dirty="0">
                    <a:solidFill>
                      <a:schemeClr val="tx1"/>
                    </a:solidFill>
                  </a:rPr>
                  <a:t>由题意可得方案</a:t>
                </a:r>
                <a:r>
                  <a:rPr lang="en-US" altLang="zh-CN" sz="2400" dirty="0">
                    <a:solidFill>
                      <a:schemeClr val="tx1"/>
                    </a:solidFill>
                  </a:rPr>
                  <a:t>X</a:t>
                </a:r>
                <a:r>
                  <a:rPr lang="zh-CN" altLang="zh-CN" sz="2400" dirty="0">
                    <a:solidFill>
                      <a:schemeClr val="tx1"/>
                    </a:solidFill>
                  </a:rPr>
                  <a:t>和</a:t>
                </a:r>
                <a:r>
                  <a:rPr lang="en-US" altLang="zh-CN" sz="2400" dirty="0">
                    <a:solidFill>
                      <a:schemeClr val="tx1"/>
                    </a:solidFill>
                  </a:rPr>
                  <a:t>Y</a:t>
                </a:r>
                <a:r>
                  <a:rPr lang="zh-CN" altLang="zh-CN" sz="2400" dirty="0">
                    <a:solidFill>
                      <a:schemeClr val="tx1"/>
                    </a:solidFill>
                  </a:rPr>
                  <a:t>的寿命期分别为</a:t>
                </a:r>
                <a:r>
                  <a:rPr lang="en-US" altLang="zh-CN" sz="2400" dirty="0">
                    <a:solidFill>
                      <a:schemeClr val="tx1"/>
                    </a:solidFill>
                  </a:rPr>
                  <a:t>N</a:t>
                </a:r>
                <a:r>
                  <a:rPr lang="en-US" altLang="zh-CN" sz="2400" baseline="-25000" dirty="0">
                    <a:solidFill>
                      <a:schemeClr val="tx1"/>
                    </a:solidFill>
                  </a:rPr>
                  <a:t>X</a:t>
                </a:r>
                <a:r>
                  <a:rPr lang="en-US" altLang="zh-CN" sz="2400" dirty="0">
                    <a:solidFill>
                      <a:schemeClr val="tx1"/>
                    </a:solidFill>
                  </a:rPr>
                  <a:t>=4</a:t>
                </a:r>
                <a:r>
                  <a:rPr lang="zh-CN" altLang="zh-CN" sz="2400" dirty="0">
                    <a:solidFill>
                      <a:schemeClr val="tx1"/>
                    </a:solidFill>
                  </a:rPr>
                  <a:t>，</a:t>
                </a:r>
                <a:r>
                  <a:rPr lang="en-US" altLang="zh-CN" sz="2400" dirty="0">
                    <a:solidFill>
                      <a:schemeClr val="tx1"/>
                    </a:solidFill>
                  </a:rPr>
                  <a:t>N</a:t>
                </a:r>
                <a:r>
                  <a:rPr lang="en-US" altLang="zh-CN" sz="2400" baseline="-25000" dirty="0">
                    <a:solidFill>
                      <a:schemeClr val="tx1"/>
                    </a:solidFill>
                  </a:rPr>
                  <a:t>Y</a:t>
                </a:r>
                <a:r>
                  <a:rPr lang="en-US" altLang="zh-CN" sz="2400" dirty="0">
                    <a:solidFill>
                      <a:schemeClr val="tx1"/>
                    </a:solidFill>
                  </a:rPr>
                  <a:t>=8,</a:t>
                </a:r>
                <a:r>
                  <a:rPr lang="zh-CN" altLang="zh-CN" sz="2400" dirty="0">
                    <a:solidFill>
                      <a:schemeClr val="tx1"/>
                    </a:solidFill>
                  </a:rPr>
                  <a:t>基准贴现率</a:t>
                </a:r>
                <a14:m>
                  <m:oMath xmlns:m="http://schemas.openxmlformats.org/officeDocument/2006/math">
                    <m:sSub>
                      <m:sSubPr>
                        <m:ctrlPr>
                          <a:rPr lang="zh-CN" altLang="zh-CN" sz="2400" i="1">
                            <a:solidFill>
                              <a:schemeClr val="tx1"/>
                            </a:solidFill>
                            <a:latin typeface="Cambria Math" panose="02040503050406030204" pitchFamily="18" charset="0"/>
                          </a:rPr>
                        </m:ctrlPr>
                      </m:sSubPr>
                      <m:e>
                        <m:r>
                          <m:rPr>
                            <m:sty m:val="p"/>
                          </m:rPr>
                          <a:rPr lang="en-US" altLang="zh-CN" sz="2400">
                            <a:solidFill>
                              <a:schemeClr val="tx1"/>
                            </a:solidFill>
                            <a:latin typeface="Cambria Math" panose="02040503050406030204"/>
                          </a:rPr>
                          <m:t>i</m:t>
                        </m:r>
                      </m:e>
                      <m:sub>
                        <m:r>
                          <a:rPr lang="en-US" altLang="zh-CN" sz="2400" i="1">
                            <a:solidFill>
                              <a:schemeClr val="tx1"/>
                            </a:solidFill>
                            <a:latin typeface="Cambria Math" panose="02040503050406030204"/>
                          </a:rPr>
                          <m:t>𝑐</m:t>
                        </m:r>
                      </m:sub>
                    </m:sSub>
                    <m:r>
                      <a:rPr lang="en-US" altLang="zh-CN" sz="2400">
                        <a:solidFill>
                          <a:schemeClr val="tx1"/>
                        </a:solidFill>
                        <a:latin typeface="Cambria Math" panose="02040503050406030204"/>
                      </a:rPr>
                      <m:t>=8%</m:t>
                    </m:r>
                  </m:oMath>
                </a14:m>
                <a:r>
                  <a:rPr lang="zh-CN" altLang="zh-CN" sz="2400" dirty="0">
                    <a:solidFill>
                      <a:schemeClr val="tx1"/>
                    </a:solidFill>
                  </a:rPr>
                  <a:t>。由公式</a:t>
                </a:r>
                <a:r>
                  <a:rPr lang="en-US" altLang="zh-CN" sz="2400" dirty="0">
                    <a:solidFill>
                      <a:schemeClr val="tx1"/>
                    </a:solidFill>
                  </a:rPr>
                  <a:t>4.13</a:t>
                </a:r>
                <a:r>
                  <a:rPr lang="zh-CN" altLang="zh-CN" sz="2400" dirty="0">
                    <a:solidFill>
                      <a:schemeClr val="tx1"/>
                    </a:solidFill>
                  </a:rPr>
                  <a:t>可计算两种方案对应的资金回收系数：</a:t>
                </a:r>
              </a:p>
              <a:p>
                <a:pPr marL="0" indent="0">
                  <a:buNone/>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rPr>
                          </m:ctrlPr>
                        </m:sSubPr>
                        <m:e>
                          <m:r>
                            <m:rPr>
                              <m:sty m:val="p"/>
                            </m:rPr>
                            <a:rPr lang="en-US" altLang="zh-CN" sz="2400">
                              <a:latin typeface="Cambria Math" panose="02040503050406030204"/>
                            </a:rPr>
                            <m:t>CRF</m:t>
                          </m:r>
                        </m:e>
                        <m:sub>
                          <m:r>
                            <a:rPr lang="en-US" altLang="zh-CN" sz="2400" i="1">
                              <a:latin typeface="Cambria Math" panose="02040503050406030204"/>
                            </a:rPr>
                            <m:t>𝑋</m:t>
                          </m:r>
                        </m:sub>
                      </m:sSub>
                      <m:r>
                        <a:rPr lang="en-US" altLang="zh-CN" sz="2400" i="1">
                          <a:latin typeface="Cambria Math" panose="02040503050406030204"/>
                        </a:rPr>
                        <m:t>=</m:t>
                      </m:r>
                      <m:f>
                        <m:fPr>
                          <m:ctrlPr>
                            <a:rPr lang="zh-CN" altLang="zh-CN" sz="2400" i="1">
                              <a:latin typeface="Cambria Math" panose="02040503050406030204" pitchFamily="18" charset="0"/>
                            </a:rPr>
                          </m:ctrlPr>
                        </m:fPr>
                        <m:num>
                          <m:r>
                            <a:rPr lang="en-US" altLang="zh-CN" sz="2400" i="1">
                              <a:latin typeface="Cambria Math" panose="02040503050406030204"/>
                            </a:rPr>
                            <m:t>0.08×</m:t>
                          </m:r>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r>
                                    <a:rPr lang="en-US" altLang="zh-CN" sz="2400" i="1">
                                      <a:latin typeface="Cambria Math" panose="02040503050406030204"/>
                                    </a:rPr>
                                    <m:t>1+0.08</m:t>
                                  </m:r>
                                </m:e>
                              </m:d>
                            </m:e>
                            <m:sup>
                              <m:r>
                                <a:rPr lang="en-US" altLang="zh-CN" sz="2400" i="1">
                                  <a:latin typeface="Cambria Math" panose="02040503050406030204"/>
                                </a:rPr>
                                <m:t>4</m:t>
                              </m:r>
                            </m:sup>
                          </m:sSup>
                        </m:num>
                        <m:den>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r>
                                    <a:rPr lang="en-US" altLang="zh-CN" sz="2400" i="1">
                                      <a:latin typeface="Cambria Math" panose="02040503050406030204"/>
                                    </a:rPr>
                                    <m:t>1+0.0.8</m:t>
                                  </m:r>
                                </m:e>
                              </m:d>
                            </m:e>
                            <m:sup>
                              <m:r>
                                <a:rPr lang="en-US" altLang="zh-CN" sz="2400" i="1">
                                  <a:latin typeface="Cambria Math" panose="02040503050406030204"/>
                                </a:rPr>
                                <m:t>4</m:t>
                              </m:r>
                            </m:sup>
                          </m:sSup>
                          <m:r>
                            <a:rPr lang="en-US" altLang="zh-CN" sz="2400" i="1">
                              <a:latin typeface="Cambria Math" panose="02040503050406030204"/>
                            </a:rPr>
                            <m:t>−1</m:t>
                          </m:r>
                        </m:den>
                      </m:f>
                      <m:r>
                        <a:rPr lang="en-US" altLang="zh-CN" sz="2400" i="1">
                          <a:latin typeface="Cambria Math" panose="02040503050406030204"/>
                        </a:rPr>
                        <m:t>=</m:t>
                      </m:r>
                      <m:r>
                        <a:rPr lang="en-US" altLang="zh-CN" sz="2400" b="0" i="1" smtClean="0">
                          <a:latin typeface="Cambria Math" panose="02040503050406030204"/>
                        </a:rPr>
                        <m:t>0.3019</m:t>
                      </m:r>
                    </m:oMath>
                  </m:oMathPara>
                </a14:m>
                <a:endParaRPr lang="en-US" altLang="zh-CN" sz="2400" i="1" dirty="0"/>
              </a:p>
              <a:p>
                <a:pPr marL="0" indent="0">
                  <a:buNone/>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rPr>
                          </m:ctrlPr>
                        </m:sSubPr>
                        <m:e>
                          <m:r>
                            <m:rPr>
                              <m:sty m:val="p"/>
                            </m:rPr>
                            <a:rPr lang="en-US" altLang="zh-CN" sz="2400">
                              <a:latin typeface="Cambria Math" panose="02040503050406030204"/>
                            </a:rPr>
                            <m:t>CRF</m:t>
                          </m:r>
                        </m:e>
                        <m:sub>
                          <m:r>
                            <a:rPr lang="en-US" altLang="zh-CN" sz="2400" i="1">
                              <a:latin typeface="Cambria Math" panose="02040503050406030204"/>
                            </a:rPr>
                            <m:t>𝑌</m:t>
                          </m:r>
                        </m:sub>
                      </m:sSub>
                      <m:r>
                        <a:rPr lang="en-US" altLang="zh-CN" sz="2400" i="1">
                          <a:latin typeface="Cambria Math" panose="02040503050406030204"/>
                        </a:rPr>
                        <m:t>=</m:t>
                      </m:r>
                      <m:f>
                        <m:fPr>
                          <m:ctrlPr>
                            <a:rPr lang="zh-CN" altLang="zh-CN" sz="2400" i="1">
                              <a:latin typeface="Cambria Math" panose="02040503050406030204" pitchFamily="18" charset="0"/>
                            </a:rPr>
                          </m:ctrlPr>
                        </m:fPr>
                        <m:num>
                          <m:r>
                            <a:rPr lang="en-US" altLang="zh-CN" sz="2400" i="1">
                              <a:latin typeface="Cambria Math" panose="02040503050406030204"/>
                            </a:rPr>
                            <m:t>0.08×</m:t>
                          </m:r>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r>
                                    <a:rPr lang="en-US" altLang="zh-CN" sz="2400" i="1">
                                      <a:latin typeface="Cambria Math" panose="02040503050406030204"/>
                                    </a:rPr>
                                    <m:t>1+0.08</m:t>
                                  </m:r>
                                </m:e>
                              </m:d>
                            </m:e>
                            <m:sup>
                              <m:r>
                                <a:rPr lang="en-US" altLang="zh-CN" sz="2400" i="1">
                                  <a:latin typeface="Cambria Math" panose="02040503050406030204"/>
                                </a:rPr>
                                <m:t>8</m:t>
                              </m:r>
                            </m:sup>
                          </m:sSup>
                        </m:num>
                        <m:den>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r>
                                    <a:rPr lang="en-US" altLang="zh-CN" sz="2400" i="1">
                                      <a:latin typeface="Cambria Math" panose="02040503050406030204"/>
                                    </a:rPr>
                                    <m:t>1+0.08</m:t>
                                  </m:r>
                                </m:e>
                              </m:d>
                            </m:e>
                            <m:sup>
                              <m:r>
                                <a:rPr lang="en-US" altLang="zh-CN" sz="2400" i="1">
                                  <a:latin typeface="Cambria Math" panose="02040503050406030204"/>
                                </a:rPr>
                                <m:t>8</m:t>
                              </m:r>
                            </m:sup>
                          </m:sSup>
                          <m:r>
                            <a:rPr lang="en-US" altLang="zh-CN" sz="2400" i="1">
                              <a:latin typeface="Cambria Math" panose="02040503050406030204"/>
                            </a:rPr>
                            <m:t>−1</m:t>
                          </m:r>
                        </m:den>
                      </m:f>
                      <m:r>
                        <a:rPr lang="en-US" altLang="zh-CN" sz="2400" i="1">
                          <a:latin typeface="Cambria Math" panose="02040503050406030204"/>
                        </a:rPr>
                        <m:t>=</m:t>
                      </m:r>
                      <m:r>
                        <a:rPr lang="en-US" altLang="zh-CN" sz="2400" b="0" i="1" smtClean="0">
                          <a:latin typeface="Cambria Math" panose="02040503050406030204"/>
                        </a:rPr>
                        <m:t>0.1740</m:t>
                      </m:r>
                    </m:oMath>
                  </m:oMathPara>
                </a14:m>
                <a:endParaRPr lang="zh-CN" altLang="en-US" sz="2400" dirty="0">
                  <a:solidFill>
                    <a:schemeClr val="tx1"/>
                  </a:solidFill>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688975" y="1524794"/>
                <a:ext cx="10978515" cy="5029200"/>
              </a:xfrm>
              <a:blipFill rotWithShape="1">
                <a:blip r:embed="rId2"/>
                <a:stretch>
                  <a:fillRect t="-3" b="3"/>
                </a:stretch>
              </a:blipFill>
            </p:spPr>
            <p:txBody>
              <a:bodyPr/>
              <a:lstStyle/>
              <a:p>
                <a:r>
                  <a:rPr lang="zh-CN" altLang="en-US">
                    <a:noFill/>
                  </a:rPr>
                  <a:t> </a:t>
                </a:r>
              </a:p>
            </p:txBody>
          </p:sp>
        </mc:Fallback>
      </mc:AlternateContent>
      <p:sp>
        <p:nvSpPr>
          <p:cNvPr id="7" name="矩形 6"/>
          <p:cNvSpPr/>
          <p:nvPr/>
        </p:nvSpPr>
        <p:spPr>
          <a:xfrm>
            <a:off x="1" y="6515579"/>
            <a:ext cx="8920154" cy="344009"/>
          </a:xfrm>
          <a:prstGeom prst="rect">
            <a:avLst/>
          </a:prstGeom>
          <a:solidFill>
            <a:srgbClr val="4C3D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6548" y="1448594"/>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9" name="矩形 8"/>
          <p:cNvSpPr/>
          <p:nvPr/>
        </p:nvSpPr>
        <p:spPr>
          <a:xfrm>
            <a:off x="30161" y="6172994"/>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5"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4"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6"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11" name="灯片编号占位符 10">
            <a:extLst>
              <a:ext uri="{FF2B5EF4-FFF2-40B4-BE49-F238E27FC236}">
                <a16:creationId xmlns:a16="http://schemas.microsoft.com/office/drawing/2014/main" id="{0E1B0288-0CE9-4E8A-BD33-88F7149C2F29}"/>
              </a:ext>
            </a:extLst>
          </p:cNvPr>
          <p:cNvSpPr>
            <a:spLocks noGrp="1"/>
          </p:cNvSpPr>
          <p:nvPr>
            <p:ph type="sldNum" sz="quarter" idx="12"/>
          </p:nvPr>
        </p:nvSpPr>
        <p:spPr/>
        <p:txBody>
          <a:bodyPr/>
          <a:lstStyle/>
          <a:p>
            <a:fld id="{B6F15528-21DE-4FAA-801E-634DDDAF4B2B}" type="slidenum">
              <a:rPr lang="en-US" smtClean="0"/>
              <a:t>348</a:t>
            </a:fld>
            <a:endParaRPr lang="en-US" dirty="0"/>
          </a:p>
        </p:txBody>
      </p:sp>
      <p:sp>
        <p:nvSpPr>
          <p:cNvPr id="12" name="灯片编号占位符 8">
            <a:extLst>
              <a:ext uri="{FF2B5EF4-FFF2-40B4-BE49-F238E27FC236}">
                <a16:creationId xmlns:a16="http://schemas.microsoft.com/office/drawing/2014/main" id="{704FB64B-BA34-46A7-96FF-D7E022F31303}"/>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348</a:t>
            </a:fld>
            <a:endParaRPr kumimoji="0" lang="en-US" altLang="zh-CN" sz="1800" dirty="0">
              <a:latin typeface="Times New Roman" panose="02020603050405020304" pitchFamily="18" charset="0"/>
            </a:endParaRP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3175" y="2134394"/>
            <a:ext cx="12192000" cy="3276599"/>
          </a:xfrm>
          <a:prstGeom prst="rect">
            <a:avLst/>
          </a:prstGeom>
          <a:solidFill>
            <a:srgbClr val="3E5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 y="1909673"/>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6" name="矩形 15"/>
          <p:cNvSpPr/>
          <p:nvPr/>
        </p:nvSpPr>
        <p:spPr>
          <a:xfrm>
            <a:off x="-19237" y="5639594"/>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 name="标题 1"/>
          <p:cNvSpPr>
            <a:spLocks noGrp="1"/>
          </p:cNvSpPr>
          <p:nvPr>
            <p:ph type="title"/>
          </p:nvPr>
        </p:nvSpPr>
        <p:spPr>
          <a:xfrm>
            <a:off x="774700" y="333375"/>
            <a:ext cx="5334000" cy="429419"/>
          </a:xfrm>
        </p:spPr>
        <p:txBody>
          <a:bodyPr/>
          <a:lstStyle/>
          <a:p>
            <a:r>
              <a:rPr lang="en-US" altLang="zh-CN" dirty="0"/>
              <a:t>4.3.2  </a:t>
            </a:r>
            <a:r>
              <a:rPr lang="zh-CN" altLang="en-US" dirty="0"/>
              <a:t>多方案项目评价</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90679" y="2477293"/>
                <a:ext cx="10978515" cy="2590800"/>
              </a:xfrm>
            </p:spPr>
            <p:txBody>
              <a:bodyPr>
                <a:noAutofit/>
              </a:bodyPr>
              <a:lstStyle/>
              <a:p>
                <a:pPr marL="0" indent="0">
                  <a:buNone/>
                </a:pPr>
                <a:r>
                  <a:rPr lang="zh-CN" altLang="zh-CN" sz="2800" dirty="0">
                    <a:solidFill>
                      <a:schemeClr val="bg1"/>
                    </a:solidFill>
                  </a:rPr>
                  <a:t>由式</a:t>
                </a:r>
                <a:r>
                  <a:rPr lang="en-US" altLang="zh-CN" sz="2800" dirty="0">
                    <a:solidFill>
                      <a:schemeClr val="bg1"/>
                    </a:solidFill>
                  </a:rPr>
                  <a:t>4.13</a:t>
                </a:r>
                <a:r>
                  <a:rPr lang="zh-CN" altLang="zh-CN" sz="2800" dirty="0">
                    <a:solidFill>
                      <a:schemeClr val="bg1"/>
                    </a:solidFill>
                  </a:rPr>
                  <a:t>可知</a:t>
                </a:r>
                <a:r>
                  <a:rPr lang="en-US" altLang="zh-CN" sz="2800" dirty="0">
                    <a:solidFill>
                      <a:schemeClr val="bg1"/>
                    </a:solidFill>
                  </a:rPr>
                  <a:t>NPV</a:t>
                </a:r>
                <a:r>
                  <a:rPr lang="en-US" altLang="zh-CN" sz="2800" baseline="-25000" dirty="0">
                    <a:solidFill>
                      <a:schemeClr val="bg1"/>
                    </a:solidFill>
                  </a:rPr>
                  <a:t>X</a:t>
                </a:r>
                <a:r>
                  <a:rPr lang="en-US" altLang="zh-CN" sz="2800" dirty="0">
                    <a:solidFill>
                      <a:schemeClr val="bg1"/>
                    </a:solidFill>
                  </a:rPr>
                  <a:t>=50</a:t>
                </a:r>
                <a:r>
                  <a:rPr lang="zh-CN" altLang="zh-CN" sz="2800" dirty="0">
                    <a:solidFill>
                      <a:schemeClr val="bg1"/>
                    </a:solidFill>
                  </a:rPr>
                  <a:t>万元，</a:t>
                </a:r>
                <a:r>
                  <a:rPr lang="en-US" altLang="zh-CN" sz="2800" dirty="0">
                    <a:solidFill>
                      <a:schemeClr val="bg1"/>
                    </a:solidFill>
                  </a:rPr>
                  <a:t>NPV</a:t>
                </a:r>
                <a:r>
                  <a:rPr lang="en-US" altLang="zh-CN" sz="2800" baseline="-25000" dirty="0">
                    <a:solidFill>
                      <a:schemeClr val="bg1"/>
                    </a:solidFill>
                  </a:rPr>
                  <a:t>Y</a:t>
                </a:r>
                <a:r>
                  <a:rPr lang="en-US" altLang="zh-CN" sz="2800" dirty="0">
                    <a:solidFill>
                      <a:schemeClr val="bg1"/>
                    </a:solidFill>
                  </a:rPr>
                  <a:t>=75</a:t>
                </a:r>
                <a:r>
                  <a:rPr lang="zh-CN" altLang="zh-CN" sz="2800" dirty="0">
                    <a:solidFill>
                      <a:schemeClr val="bg1"/>
                    </a:solidFill>
                  </a:rPr>
                  <a:t>万元，故</a:t>
                </a:r>
              </a:p>
              <a:p>
                <a:pPr marL="0" indent="0">
                  <a:buNone/>
                </a:pPr>
                <a14:m>
                  <m:oMathPara xmlns:m="http://schemas.openxmlformats.org/officeDocument/2006/math">
                    <m:oMathParaPr>
                      <m:jc m:val="centerGroup"/>
                    </m:oMathParaPr>
                    <m:oMath xmlns:m="http://schemas.openxmlformats.org/officeDocument/2006/math">
                      <m:sSub>
                        <m:sSubPr>
                          <m:ctrlPr>
                            <a:rPr lang="zh-CN" altLang="zh-CN" sz="2800" i="1">
                              <a:solidFill>
                                <a:schemeClr val="bg1"/>
                              </a:solidFill>
                              <a:latin typeface="Cambria Math" panose="02040503050406030204" pitchFamily="18" charset="0"/>
                            </a:rPr>
                          </m:ctrlPr>
                        </m:sSubPr>
                        <m:e>
                          <m:r>
                            <m:rPr>
                              <m:sty m:val="p"/>
                            </m:rPr>
                            <a:rPr lang="en-US" altLang="zh-CN" sz="2800">
                              <a:solidFill>
                                <a:schemeClr val="bg1"/>
                              </a:solidFill>
                              <a:latin typeface="Cambria Math" panose="02040503050406030204"/>
                            </a:rPr>
                            <m:t>A</m:t>
                          </m:r>
                        </m:e>
                        <m:sub>
                          <m:r>
                            <a:rPr lang="en-US" altLang="zh-CN" sz="2800" i="1">
                              <a:solidFill>
                                <a:schemeClr val="bg1"/>
                              </a:solidFill>
                              <a:latin typeface="Cambria Math" panose="02040503050406030204"/>
                            </a:rPr>
                            <m:t>𝑋</m:t>
                          </m:r>
                        </m:sub>
                      </m:sSub>
                      <m:r>
                        <a:rPr lang="en-US" altLang="zh-CN" sz="2800" i="1">
                          <a:solidFill>
                            <a:schemeClr val="bg1"/>
                          </a:solidFill>
                          <a:latin typeface="Cambria Math" panose="02040503050406030204"/>
                        </a:rPr>
                        <m:t>=</m:t>
                      </m:r>
                      <m:sSub>
                        <m:sSubPr>
                          <m:ctrlPr>
                            <a:rPr lang="zh-CN" altLang="zh-CN" sz="2800" i="1">
                              <a:solidFill>
                                <a:schemeClr val="bg1"/>
                              </a:solidFill>
                              <a:latin typeface="Cambria Math" panose="02040503050406030204" pitchFamily="18" charset="0"/>
                            </a:rPr>
                          </m:ctrlPr>
                        </m:sSubPr>
                        <m:e>
                          <m:r>
                            <a:rPr lang="en-US" altLang="zh-CN" sz="2800" i="1">
                              <a:solidFill>
                                <a:schemeClr val="bg1"/>
                              </a:solidFill>
                              <a:latin typeface="Cambria Math" panose="02040503050406030204"/>
                            </a:rPr>
                            <m:t>𝑁𝑃𝑉</m:t>
                          </m:r>
                        </m:e>
                        <m:sub>
                          <m:r>
                            <a:rPr lang="en-US" altLang="zh-CN" sz="2800" i="1">
                              <a:solidFill>
                                <a:schemeClr val="bg1"/>
                              </a:solidFill>
                              <a:latin typeface="Cambria Math" panose="02040503050406030204"/>
                            </a:rPr>
                            <m:t>𝑋</m:t>
                          </m:r>
                        </m:sub>
                      </m:sSub>
                      <m:r>
                        <a:rPr lang="en-US" altLang="zh-CN" sz="2800" i="1">
                          <a:solidFill>
                            <a:schemeClr val="bg1"/>
                          </a:solidFill>
                          <a:latin typeface="Cambria Math" panose="02040503050406030204"/>
                        </a:rPr>
                        <m:t>∙</m:t>
                      </m:r>
                      <m:sSub>
                        <m:sSubPr>
                          <m:ctrlPr>
                            <a:rPr lang="zh-CN" altLang="zh-CN" sz="2800" i="1">
                              <a:solidFill>
                                <a:schemeClr val="bg1"/>
                              </a:solidFill>
                              <a:latin typeface="Cambria Math" panose="02040503050406030204" pitchFamily="18" charset="0"/>
                            </a:rPr>
                          </m:ctrlPr>
                        </m:sSubPr>
                        <m:e>
                          <m:r>
                            <a:rPr lang="en-US" altLang="zh-CN" sz="2800" i="1">
                              <a:solidFill>
                                <a:schemeClr val="bg1"/>
                              </a:solidFill>
                              <a:latin typeface="Cambria Math" panose="02040503050406030204"/>
                            </a:rPr>
                            <m:t>𝐶𝑅𝐹</m:t>
                          </m:r>
                        </m:e>
                        <m:sub>
                          <m:r>
                            <a:rPr lang="en-US" altLang="zh-CN" sz="2800" i="1">
                              <a:solidFill>
                                <a:schemeClr val="bg1"/>
                              </a:solidFill>
                              <a:latin typeface="Cambria Math" panose="02040503050406030204"/>
                            </a:rPr>
                            <m:t>𝑋</m:t>
                          </m:r>
                        </m:sub>
                      </m:sSub>
                      <m:r>
                        <a:rPr lang="en-US" altLang="zh-CN" sz="2800" i="1">
                          <a:solidFill>
                            <a:schemeClr val="bg1"/>
                          </a:solidFill>
                          <a:latin typeface="Cambria Math" panose="02040503050406030204"/>
                        </a:rPr>
                        <m:t>=</m:t>
                      </m:r>
                      <m:r>
                        <a:rPr lang="en-US" altLang="zh-CN" sz="2800" i="1" smtClean="0">
                          <a:solidFill>
                            <a:schemeClr val="bg1"/>
                          </a:solidFill>
                          <a:latin typeface="Cambria Math" panose="02040503050406030204"/>
                        </a:rPr>
                        <m:t>50×0.3019=15.095</m:t>
                      </m:r>
                      <m:r>
                        <a:rPr lang="zh-CN" altLang="zh-CN" sz="2800">
                          <a:solidFill>
                            <a:schemeClr val="bg1"/>
                          </a:solidFill>
                          <a:latin typeface="Cambria Math" panose="02040503050406030204"/>
                        </a:rPr>
                        <m:t>万元</m:t>
                      </m:r>
                    </m:oMath>
                  </m:oMathPara>
                </a14:m>
                <a:endParaRPr lang="zh-CN" altLang="zh-CN" sz="2800" dirty="0">
                  <a:solidFill>
                    <a:schemeClr val="bg1"/>
                  </a:solidFill>
                </a:endParaRPr>
              </a:p>
              <a:p>
                <a:pPr marL="0" indent="0">
                  <a:buNone/>
                </a:pPr>
                <a14:m>
                  <m:oMathPara xmlns:m="http://schemas.openxmlformats.org/officeDocument/2006/math">
                    <m:oMathParaPr>
                      <m:jc m:val="centerGroup"/>
                    </m:oMathParaPr>
                    <m:oMath xmlns:m="http://schemas.openxmlformats.org/officeDocument/2006/math">
                      <m:sSub>
                        <m:sSubPr>
                          <m:ctrlPr>
                            <a:rPr lang="zh-CN" altLang="zh-CN" sz="2800" i="1">
                              <a:solidFill>
                                <a:schemeClr val="bg1"/>
                              </a:solidFill>
                              <a:latin typeface="Cambria Math" panose="02040503050406030204" pitchFamily="18" charset="0"/>
                            </a:rPr>
                          </m:ctrlPr>
                        </m:sSubPr>
                        <m:e>
                          <m:r>
                            <m:rPr>
                              <m:sty m:val="p"/>
                            </m:rPr>
                            <a:rPr lang="en-US" altLang="zh-CN" sz="2800">
                              <a:solidFill>
                                <a:schemeClr val="bg1"/>
                              </a:solidFill>
                              <a:latin typeface="Cambria Math" panose="02040503050406030204"/>
                            </a:rPr>
                            <m:t>A</m:t>
                          </m:r>
                        </m:e>
                        <m:sub>
                          <m:r>
                            <a:rPr lang="en-US" altLang="zh-CN" sz="2800" i="1">
                              <a:solidFill>
                                <a:schemeClr val="bg1"/>
                              </a:solidFill>
                              <a:latin typeface="Cambria Math" panose="02040503050406030204"/>
                            </a:rPr>
                            <m:t>𝑌</m:t>
                          </m:r>
                        </m:sub>
                      </m:sSub>
                      <m:r>
                        <a:rPr lang="en-US" altLang="zh-CN" sz="2800" i="1">
                          <a:solidFill>
                            <a:schemeClr val="bg1"/>
                          </a:solidFill>
                          <a:latin typeface="Cambria Math" panose="02040503050406030204"/>
                        </a:rPr>
                        <m:t>=</m:t>
                      </m:r>
                      <m:sSub>
                        <m:sSubPr>
                          <m:ctrlPr>
                            <a:rPr lang="zh-CN" altLang="zh-CN" sz="2800" i="1">
                              <a:solidFill>
                                <a:schemeClr val="bg1"/>
                              </a:solidFill>
                              <a:latin typeface="Cambria Math" panose="02040503050406030204" pitchFamily="18" charset="0"/>
                            </a:rPr>
                          </m:ctrlPr>
                        </m:sSubPr>
                        <m:e>
                          <m:r>
                            <a:rPr lang="en-US" altLang="zh-CN" sz="2800" i="1">
                              <a:solidFill>
                                <a:schemeClr val="bg1"/>
                              </a:solidFill>
                              <a:latin typeface="Cambria Math" panose="02040503050406030204"/>
                            </a:rPr>
                            <m:t>𝑁𝑃𝑉</m:t>
                          </m:r>
                        </m:e>
                        <m:sub>
                          <m:r>
                            <a:rPr lang="en-US" altLang="zh-CN" sz="2800" i="1">
                              <a:solidFill>
                                <a:schemeClr val="bg1"/>
                              </a:solidFill>
                              <a:latin typeface="Cambria Math" panose="02040503050406030204"/>
                            </a:rPr>
                            <m:t>𝑌</m:t>
                          </m:r>
                        </m:sub>
                      </m:sSub>
                      <m:r>
                        <a:rPr lang="en-US" altLang="zh-CN" sz="2800" i="1">
                          <a:solidFill>
                            <a:schemeClr val="bg1"/>
                          </a:solidFill>
                          <a:latin typeface="Cambria Math" panose="02040503050406030204"/>
                        </a:rPr>
                        <m:t>∙</m:t>
                      </m:r>
                      <m:sSub>
                        <m:sSubPr>
                          <m:ctrlPr>
                            <a:rPr lang="zh-CN" altLang="zh-CN" sz="2800" i="1">
                              <a:solidFill>
                                <a:schemeClr val="bg1"/>
                              </a:solidFill>
                              <a:latin typeface="Cambria Math" panose="02040503050406030204" pitchFamily="18" charset="0"/>
                            </a:rPr>
                          </m:ctrlPr>
                        </m:sSubPr>
                        <m:e>
                          <m:r>
                            <a:rPr lang="en-US" altLang="zh-CN" sz="2800" i="1">
                              <a:solidFill>
                                <a:schemeClr val="bg1"/>
                              </a:solidFill>
                              <a:latin typeface="Cambria Math" panose="02040503050406030204"/>
                            </a:rPr>
                            <m:t>𝐶𝑅𝐹</m:t>
                          </m:r>
                        </m:e>
                        <m:sub>
                          <m:r>
                            <a:rPr lang="en-US" altLang="zh-CN" sz="2800" i="1">
                              <a:solidFill>
                                <a:schemeClr val="bg1"/>
                              </a:solidFill>
                              <a:latin typeface="Cambria Math" panose="02040503050406030204"/>
                            </a:rPr>
                            <m:t>𝑌</m:t>
                          </m:r>
                        </m:sub>
                      </m:sSub>
                      <m:r>
                        <a:rPr lang="en-US" altLang="zh-CN" sz="2800" i="1">
                          <a:solidFill>
                            <a:schemeClr val="bg1"/>
                          </a:solidFill>
                          <a:latin typeface="Cambria Math" panose="02040503050406030204"/>
                        </a:rPr>
                        <m:t>=</m:t>
                      </m:r>
                      <m:r>
                        <a:rPr lang="en-US" altLang="zh-CN" sz="2800" i="1" smtClean="0">
                          <a:solidFill>
                            <a:schemeClr val="bg1"/>
                          </a:solidFill>
                          <a:latin typeface="Cambria Math" panose="02040503050406030204"/>
                        </a:rPr>
                        <m:t>75×</m:t>
                      </m:r>
                      <m:r>
                        <a:rPr lang="en-US" altLang="zh-CN" sz="2800" i="1">
                          <a:solidFill>
                            <a:schemeClr val="bg1"/>
                          </a:solidFill>
                          <a:latin typeface="Cambria Math" panose="02040503050406030204"/>
                        </a:rPr>
                        <m:t>0.</m:t>
                      </m:r>
                      <m:r>
                        <a:rPr lang="en-US" altLang="zh-CN" sz="2800" b="0" i="1" smtClean="0">
                          <a:solidFill>
                            <a:schemeClr val="bg1"/>
                          </a:solidFill>
                          <a:latin typeface="Cambria Math" panose="02040503050406030204"/>
                        </a:rPr>
                        <m:t>1</m:t>
                      </m:r>
                      <m:r>
                        <a:rPr lang="en-US" altLang="zh-CN" sz="2800" i="1">
                          <a:solidFill>
                            <a:schemeClr val="bg1"/>
                          </a:solidFill>
                          <a:latin typeface="Cambria Math" panose="02040503050406030204"/>
                        </a:rPr>
                        <m:t>740=</m:t>
                      </m:r>
                      <m:r>
                        <a:rPr lang="en-US" altLang="zh-CN" sz="2800" i="1" smtClean="0">
                          <a:solidFill>
                            <a:schemeClr val="bg1"/>
                          </a:solidFill>
                          <a:latin typeface="Cambria Math" panose="02040503050406030204"/>
                        </a:rPr>
                        <m:t>13.05</m:t>
                      </m:r>
                      <m:r>
                        <a:rPr lang="zh-CN" altLang="zh-CN" sz="2800">
                          <a:solidFill>
                            <a:schemeClr val="bg1"/>
                          </a:solidFill>
                          <a:latin typeface="Cambria Math" panose="02040503050406030204"/>
                        </a:rPr>
                        <m:t>万元</m:t>
                      </m:r>
                    </m:oMath>
                  </m:oMathPara>
                </a14:m>
                <a:endParaRPr lang="en-US" altLang="zh-CN" sz="2800" dirty="0">
                  <a:solidFill>
                    <a:schemeClr val="bg1"/>
                  </a:solidFill>
                </a:endParaRPr>
              </a:p>
              <a:p>
                <a:pPr marL="0" indent="0">
                  <a:buNone/>
                </a:pPr>
                <a:r>
                  <a:rPr lang="zh-CN" altLang="zh-CN" sz="2800" dirty="0">
                    <a:solidFill>
                      <a:schemeClr val="bg1"/>
                    </a:solidFill>
                  </a:rPr>
                  <a:t>比较</a:t>
                </a:r>
                <a14:m>
                  <m:oMath xmlns:m="http://schemas.openxmlformats.org/officeDocument/2006/math">
                    <m:sSub>
                      <m:sSubPr>
                        <m:ctrlPr>
                          <a:rPr lang="zh-CN" altLang="zh-CN" sz="2800" i="1">
                            <a:solidFill>
                              <a:schemeClr val="bg1"/>
                            </a:solidFill>
                            <a:latin typeface="Cambria Math" panose="02040503050406030204" pitchFamily="18" charset="0"/>
                          </a:rPr>
                        </m:ctrlPr>
                      </m:sSubPr>
                      <m:e>
                        <m:r>
                          <m:rPr>
                            <m:sty m:val="p"/>
                          </m:rPr>
                          <a:rPr lang="en-US" altLang="zh-CN" sz="2800">
                            <a:solidFill>
                              <a:schemeClr val="bg1"/>
                            </a:solidFill>
                            <a:latin typeface="Cambria Math" panose="02040503050406030204"/>
                          </a:rPr>
                          <m:t>A</m:t>
                        </m:r>
                      </m:e>
                      <m:sub>
                        <m:r>
                          <a:rPr lang="en-US" altLang="zh-CN" sz="2800" i="1">
                            <a:solidFill>
                              <a:schemeClr val="bg1"/>
                            </a:solidFill>
                            <a:latin typeface="Cambria Math" panose="02040503050406030204"/>
                          </a:rPr>
                          <m:t>𝑋</m:t>
                        </m:r>
                      </m:sub>
                    </m:sSub>
                    <m:sSub>
                      <m:sSubPr>
                        <m:ctrlPr>
                          <a:rPr lang="zh-CN" altLang="zh-CN" sz="2800" i="1">
                            <a:solidFill>
                              <a:schemeClr val="bg1"/>
                            </a:solidFill>
                            <a:latin typeface="Cambria Math" panose="02040503050406030204" pitchFamily="18" charset="0"/>
                          </a:rPr>
                        </m:ctrlPr>
                      </m:sSubPr>
                      <m:e>
                        <m:r>
                          <a:rPr lang="zh-CN" altLang="zh-CN" sz="2800">
                            <a:solidFill>
                              <a:schemeClr val="bg1"/>
                            </a:solidFill>
                            <a:latin typeface="Cambria Math" panose="02040503050406030204"/>
                          </a:rPr>
                          <m:t>和</m:t>
                        </m:r>
                        <m:r>
                          <m:rPr>
                            <m:sty m:val="p"/>
                          </m:rPr>
                          <a:rPr lang="en-US" altLang="zh-CN" sz="2800">
                            <a:solidFill>
                              <a:schemeClr val="bg1"/>
                            </a:solidFill>
                            <a:latin typeface="Cambria Math" panose="02040503050406030204"/>
                          </a:rPr>
                          <m:t>A</m:t>
                        </m:r>
                      </m:e>
                      <m:sub>
                        <m:r>
                          <a:rPr lang="en-US" altLang="zh-CN" sz="2800" i="1">
                            <a:solidFill>
                              <a:schemeClr val="bg1"/>
                            </a:solidFill>
                            <a:latin typeface="Cambria Math" panose="02040503050406030204"/>
                          </a:rPr>
                          <m:t>𝑌</m:t>
                        </m:r>
                      </m:sub>
                    </m:sSub>
                  </m:oMath>
                </a14:m>
                <a:r>
                  <a:rPr lang="zh-CN" altLang="zh-CN" sz="2800" dirty="0">
                    <a:solidFill>
                      <a:schemeClr val="bg1"/>
                    </a:solidFill>
                  </a:rPr>
                  <a:t>，从经济效果净年值的角度来分析，</a:t>
                </a:r>
                <a:r>
                  <a:rPr lang="en-US" altLang="zh-CN" sz="2800" dirty="0">
                    <a:solidFill>
                      <a:schemeClr val="bg1"/>
                    </a:solidFill>
                  </a:rPr>
                  <a:t>X</a:t>
                </a:r>
                <a:r>
                  <a:rPr lang="zh-CN" altLang="zh-CN" sz="2800" dirty="0">
                    <a:solidFill>
                      <a:schemeClr val="bg1"/>
                    </a:solidFill>
                  </a:rPr>
                  <a:t>方案优于</a:t>
                </a:r>
                <a:r>
                  <a:rPr lang="en-US" altLang="zh-CN" sz="2800" dirty="0">
                    <a:solidFill>
                      <a:schemeClr val="bg1"/>
                    </a:solidFill>
                  </a:rPr>
                  <a:t>Y</a:t>
                </a:r>
                <a:r>
                  <a:rPr lang="zh-CN" altLang="zh-CN" sz="2800" dirty="0">
                    <a:solidFill>
                      <a:schemeClr val="bg1"/>
                    </a:solidFill>
                  </a:rPr>
                  <a:t>方案。</a:t>
                </a:r>
                <a:endParaRPr lang="zh-CN" altLang="en-US" sz="2800" dirty="0">
                  <a:solidFill>
                    <a:schemeClr val="bg1"/>
                  </a:solidFill>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590679" y="2477293"/>
                <a:ext cx="10978515" cy="2590800"/>
              </a:xfrm>
              <a:blipFill rotWithShape="1">
                <a:blip r:embed="rId2"/>
                <a:stretch>
                  <a:fillRect l="-1" t="-6" r="1" b="6"/>
                </a:stretch>
              </a:blipFill>
            </p:spPr>
            <p:txBody>
              <a:bodyPr/>
              <a:lstStyle/>
              <a:p>
                <a:r>
                  <a:rPr lang="zh-CN" altLang="en-US">
                    <a:noFill/>
                  </a:rPr>
                  <a:t> </a:t>
                </a:r>
              </a:p>
            </p:txBody>
          </p:sp>
        </mc:Fallback>
      </mc:AlternateContent>
      <p:grpSp>
        <p:nvGrpSpPr>
          <p:cNvPr id="4" name="组合 3"/>
          <p:cNvGrpSpPr/>
          <p:nvPr/>
        </p:nvGrpSpPr>
        <p:grpSpPr>
          <a:xfrm flipH="1">
            <a:off x="9832975" y="5639594"/>
            <a:ext cx="2356989" cy="1119347"/>
            <a:chOff x="-8805" y="5407865"/>
            <a:chExt cx="3213509" cy="1301644"/>
          </a:xfrm>
        </p:grpSpPr>
        <p:sp>
          <p:nvSpPr>
            <p:cNvPr id="5" name="矩形 4"/>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灯片编号占位符 17">
            <a:extLst>
              <a:ext uri="{FF2B5EF4-FFF2-40B4-BE49-F238E27FC236}">
                <a16:creationId xmlns:a16="http://schemas.microsoft.com/office/drawing/2014/main" id="{CBE74E0E-40AB-46EC-9173-9B4E61C4377E}"/>
              </a:ext>
            </a:extLst>
          </p:cNvPr>
          <p:cNvSpPr>
            <a:spLocks noGrp="1"/>
          </p:cNvSpPr>
          <p:nvPr>
            <p:ph type="sldNum" sz="quarter" idx="12"/>
          </p:nvPr>
        </p:nvSpPr>
        <p:spPr/>
        <p:txBody>
          <a:bodyPr/>
          <a:lstStyle/>
          <a:p>
            <a:fld id="{B6F15528-21DE-4FAA-801E-634DDDAF4B2B}" type="slidenum">
              <a:rPr lang="en-US" smtClean="0"/>
              <a:t>349</a:t>
            </a:fld>
            <a:endParaRPr lang="en-US" dirty="0"/>
          </a:p>
        </p:txBody>
      </p:sp>
      <p:sp>
        <p:nvSpPr>
          <p:cNvPr id="19" name="灯片编号占位符 8">
            <a:extLst>
              <a:ext uri="{FF2B5EF4-FFF2-40B4-BE49-F238E27FC236}">
                <a16:creationId xmlns:a16="http://schemas.microsoft.com/office/drawing/2014/main" id="{586FCA0F-B282-44F6-99E0-28810AFC9FBA}"/>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349</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74699" y="352424"/>
            <a:ext cx="6238875" cy="429419"/>
          </a:xfrm>
        </p:spPr>
        <p:txBody>
          <a:bodyPr/>
          <a:lstStyle/>
          <a:p>
            <a:r>
              <a:rPr lang="en-US" altLang="zh-CN" dirty="0"/>
              <a:t>1.2.3  </a:t>
            </a:r>
            <a:r>
              <a:rPr lang="zh-CN" altLang="en-US" dirty="0"/>
              <a:t>软件规模度量</a:t>
            </a:r>
          </a:p>
        </p:txBody>
      </p:sp>
      <p:sp>
        <p:nvSpPr>
          <p:cNvPr id="2" name="矩形 1"/>
          <p:cNvSpPr/>
          <p:nvPr/>
        </p:nvSpPr>
        <p:spPr>
          <a:xfrm>
            <a:off x="4727575" y="1124684"/>
            <a:ext cx="3175869" cy="400110"/>
          </a:xfrm>
          <a:prstGeom prst="rect">
            <a:avLst/>
          </a:prstGeom>
        </p:spPr>
        <p:txBody>
          <a:bodyPr wrap="none">
            <a:spAutoFit/>
          </a:bodyPr>
          <a:lstStyle/>
          <a:p>
            <a:r>
              <a:rPr lang="zh-CN" altLang="zh-CN" sz="2000" dirty="0"/>
              <a:t>表</a:t>
            </a:r>
            <a:r>
              <a:rPr lang="en-US" altLang="zh-CN" sz="2000" dirty="0"/>
              <a:t>1-2 </a:t>
            </a:r>
            <a:r>
              <a:rPr lang="zh-CN" altLang="zh-CN" sz="2000" dirty="0"/>
              <a:t>信息域特征及其含义</a:t>
            </a:r>
            <a:endParaRPr lang="zh-CN" altLang="en-US" sz="2000" dirty="0"/>
          </a:p>
        </p:txBody>
      </p:sp>
      <p:graphicFrame>
        <p:nvGraphicFramePr>
          <p:cNvPr id="3" name="表格 2"/>
          <p:cNvGraphicFramePr>
            <a:graphicFrameLocks noGrp="1"/>
          </p:cNvGraphicFramePr>
          <p:nvPr/>
        </p:nvGraphicFramePr>
        <p:xfrm>
          <a:off x="993775" y="1753394"/>
          <a:ext cx="10363200" cy="4419599"/>
        </p:xfrm>
        <a:graphic>
          <a:graphicData uri="http://schemas.openxmlformats.org/drawingml/2006/table">
            <a:tbl>
              <a:tblPr firstRow="1" firstCol="1" bandRow="1">
                <a:tableStyleId>{5C22544A-7EE6-4342-B048-85BDC9FD1C3A}</a:tableStyleId>
              </a:tblPr>
              <a:tblGrid>
                <a:gridCol w="2097654">
                  <a:extLst>
                    <a:ext uri="{9D8B030D-6E8A-4147-A177-3AD203B41FA5}">
                      <a16:colId xmlns:a16="http://schemas.microsoft.com/office/drawing/2014/main" val="20000"/>
                    </a:ext>
                  </a:extLst>
                </a:gridCol>
                <a:gridCol w="8265546">
                  <a:extLst>
                    <a:ext uri="{9D8B030D-6E8A-4147-A177-3AD203B41FA5}">
                      <a16:colId xmlns:a16="http://schemas.microsoft.com/office/drawing/2014/main" val="20001"/>
                    </a:ext>
                  </a:extLst>
                </a:gridCol>
              </a:tblGrid>
              <a:tr h="475663">
                <a:tc>
                  <a:txBody>
                    <a:bodyPr/>
                    <a:lstStyle/>
                    <a:p>
                      <a:pPr algn="ctr">
                        <a:lnSpc>
                          <a:spcPct val="150000"/>
                        </a:lnSpc>
                        <a:spcAft>
                          <a:spcPts val="0"/>
                        </a:spcAft>
                      </a:pPr>
                      <a:r>
                        <a:rPr lang="zh-CN" sz="1800" kern="100" dirty="0">
                          <a:effectLst/>
                        </a:rPr>
                        <a:t>信息域特征名</a:t>
                      </a:r>
                      <a:endParaRPr lang="zh-CN" sz="18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zh-CN" sz="1800" kern="100" dirty="0">
                          <a:effectLst/>
                        </a:rPr>
                        <a:t>含</a:t>
                      </a:r>
                      <a:r>
                        <a:rPr lang="en-US" sz="1800" kern="100" dirty="0">
                          <a:effectLst/>
                        </a:rPr>
                        <a:t>   </a:t>
                      </a:r>
                      <a:r>
                        <a:rPr lang="zh-CN" sz="1800" kern="100" dirty="0">
                          <a:effectLst/>
                        </a:rPr>
                        <a:t>义</a:t>
                      </a:r>
                      <a:endParaRPr lang="zh-CN" sz="18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0"/>
                  </a:ext>
                </a:extLst>
              </a:tr>
              <a:tr h="881948">
                <a:tc>
                  <a:txBody>
                    <a:bodyPr/>
                    <a:lstStyle/>
                    <a:p>
                      <a:pPr algn="ctr">
                        <a:lnSpc>
                          <a:spcPct val="150000"/>
                        </a:lnSpc>
                        <a:spcAft>
                          <a:spcPts val="0"/>
                        </a:spcAft>
                      </a:pPr>
                      <a:r>
                        <a:rPr lang="zh-CN" sz="1800" kern="100" dirty="0">
                          <a:effectLst/>
                        </a:rPr>
                        <a:t>用户输入数</a:t>
                      </a:r>
                      <a:endParaRPr lang="zh-CN" sz="18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l">
                        <a:lnSpc>
                          <a:spcPct val="150000"/>
                        </a:lnSpc>
                        <a:spcAft>
                          <a:spcPts val="0"/>
                        </a:spcAft>
                      </a:pPr>
                      <a:r>
                        <a:rPr lang="zh-CN" sz="1800" kern="100" dirty="0">
                          <a:effectLst/>
                        </a:rPr>
                        <a:t>对每个用户输入数进行计数，向软件提供不同的面向应用的数据（不含查询数）。</a:t>
                      </a:r>
                      <a:endParaRPr lang="zh-CN" sz="18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1"/>
                  </a:ext>
                </a:extLst>
              </a:tr>
              <a:tr h="881948">
                <a:tc>
                  <a:txBody>
                    <a:bodyPr/>
                    <a:lstStyle/>
                    <a:p>
                      <a:pPr algn="ctr">
                        <a:lnSpc>
                          <a:spcPct val="150000"/>
                        </a:lnSpc>
                        <a:spcAft>
                          <a:spcPts val="0"/>
                        </a:spcAft>
                      </a:pPr>
                      <a:r>
                        <a:rPr lang="zh-CN" sz="1800" kern="100" dirty="0">
                          <a:effectLst/>
                        </a:rPr>
                        <a:t>用户输出数</a:t>
                      </a:r>
                      <a:endParaRPr lang="zh-CN" sz="18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l">
                        <a:lnSpc>
                          <a:spcPct val="150000"/>
                        </a:lnSpc>
                        <a:spcAft>
                          <a:spcPts val="0"/>
                        </a:spcAft>
                      </a:pPr>
                      <a:r>
                        <a:rPr lang="zh-CN" sz="1800" kern="100" dirty="0">
                          <a:effectLst/>
                        </a:rPr>
                        <a:t>对每个用户输出数进行计数，</a:t>
                      </a:r>
                      <a:r>
                        <a:rPr lang="zh-CN" altLang="zh-CN" sz="1800" kern="100" dirty="0">
                          <a:effectLst/>
                        </a:rPr>
                        <a:t>向</a:t>
                      </a:r>
                      <a:r>
                        <a:rPr lang="zh-CN" sz="1800" kern="100" dirty="0">
                          <a:effectLst/>
                        </a:rPr>
                        <a:t>用户提供面向应用的信息（输出是指报表、屏幕、出错消息等，一个报表中的单个数据项不做单独计数）。</a:t>
                      </a:r>
                      <a:endParaRPr lang="zh-CN" sz="18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2"/>
                  </a:ext>
                </a:extLst>
              </a:tr>
              <a:tr h="881948">
                <a:tc>
                  <a:txBody>
                    <a:bodyPr/>
                    <a:lstStyle/>
                    <a:p>
                      <a:pPr algn="ctr">
                        <a:lnSpc>
                          <a:spcPct val="150000"/>
                        </a:lnSpc>
                        <a:spcAft>
                          <a:spcPts val="0"/>
                        </a:spcAft>
                      </a:pPr>
                      <a:r>
                        <a:rPr lang="zh-CN" sz="1800" kern="100" dirty="0">
                          <a:effectLst/>
                        </a:rPr>
                        <a:t>用户查询数</a:t>
                      </a:r>
                      <a:endParaRPr lang="zh-CN" sz="18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l">
                        <a:lnSpc>
                          <a:spcPct val="150000"/>
                        </a:lnSpc>
                        <a:spcAft>
                          <a:spcPts val="0"/>
                        </a:spcAft>
                      </a:pPr>
                      <a:r>
                        <a:rPr lang="zh-CN" sz="1800" kern="100" dirty="0">
                          <a:effectLst/>
                        </a:rPr>
                        <a:t>一个查询被定义为一次联机输入，它导致软件以联机输出的方式产生实时的响应。且每个不同的查询必须分别计算</a:t>
                      </a:r>
                      <a:endParaRPr lang="zh-CN" sz="18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3"/>
                  </a:ext>
                </a:extLst>
              </a:tr>
              <a:tr h="881948">
                <a:tc>
                  <a:txBody>
                    <a:bodyPr/>
                    <a:lstStyle/>
                    <a:p>
                      <a:pPr algn="ctr">
                        <a:lnSpc>
                          <a:spcPct val="150000"/>
                        </a:lnSpc>
                        <a:spcAft>
                          <a:spcPts val="0"/>
                        </a:spcAft>
                      </a:pPr>
                      <a:r>
                        <a:rPr lang="zh-CN" sz="1800" kern="100" dirty="0">
                          <a:effectLst/>
                        </a:rPr>
                        <a:t>文件数</a:t>
                      </a:r>
                      <a:endParaRPr lang="zh-CN" sz="18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l">
                        <a:lnSpc>
                          <a:spcPct val="150000"/>
                        </a:lnSpc>
                        <a:spcAft>
                          <a:spcPts val="0"/>
                        </a:spcAft>
                      </a:pPr>
                      <a:r>
                        <a:rPr lang="zh-CN" sz="1800" kern="100" dirty="0">
                          <a:effectLst/>
                        </a:rPr>
                        <a:t>对每个逻辑上的主文件进行计数（就是数据的一个逻辑组合，可能是一个独立的文件或者某个大型数据库的一部分）</a:t>
                      </a:r>
                      <a:endParaRPr lang="zh-CN" sz="18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4"/>
                  </a:ext>
                </a:extLst>
              </a:tr>
              <a:tr h="416144">
                <a:tc>
                  <a:txBody>
                    <a:bodyPr/>
                    <a:lstStyle/>
                    <a:p>
                      <a:pPr algn="ctr">
                        <a:lnSpc>
                          <a:spcPct val="150000"/>
                        </a:lnSpc>
                        <a:spcAft>
                          <a:spcPts val="0"/>
                        </a:spcAft>
                      </a:pPr>
                      <a:r>
                        <a:rPr lang="zh-CN" sz="1800" kern="100" dirty="0">
                          <a:effectLst/>
                        </a:rPr>
                        <a:t>外部接口数</a:t>
                      </a:r>
                      <a:endParaRPr lang="zh-CN" sz="18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l">
                        <a:lnSpc>
                          <a:spcPct val="150000"/>
                        </a:lnSpc>
                        <a:spcAft>
                          <a:spcPts val="0"/>
                        </a:spcAft>
                      </a:pPr>
                      <a:r>
                        <a:rPr lang="zh-CN" sz="1800" kern="100" dirty="0">
                          <a:effectLst/>
                        </a:rPr>
                        <a:t>对所有机器可读的接口（如存储介质上的数据文件）进行计数</a:t>
                      </a:r>
                      <a:endParaRPr lang="zh-CN" sz="18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5"/>
                  </a:ext>
                </a:extLst>
              </a:tr>
            </a:tbl>
          </a:graphicData>
        </a:graphic>
      </p:graphicFrame>
      <p:sp>
        <p:nvSpPr>
          <p:cNvPr id="6" name="矩形 5"/>
          <p:cNvSpPr/>
          <p:nvPr/>
        </p:nvSpPr>
        <p:spPr>
          <a:xfrm>
            <a:off x="765175" y="989161"/>
            <a:ext cx="2064989" cy="461665"/>
          </a:xfrm>
          <a:prstGeom prst="rect">
            <a:avLst/>
          </a:prstGeom>
        </p:spPr>
        <p:txBody>
          <a:bodyPr wrap="none">
            <a:spAutoFit/>
          </a:bodyPr>
          <a:lstStyle/>
          <a:p>
            <a:r>
              <a:rPr lang="en-US" altLang="zh-CN" b="1" dirty="0"/>
              <a:t>2. </a:t>
            </a:r>
            <a:r>
              <a:rPr lang="zh-CN" altLang="en-US" b="1" dirty="0"/>
              <a:t>功能点度量</a:t>
            </a:r>
          </a:p>
        </p:txBody>
      </p:sp>
      <p:sp>
        <p:nvSpPr>
          <p:cNvPr id="7" name="灯片编号占位符 6">
            <a:extLst>
              <a:ext uri="{FF2B5EF4-FFF2-40B4-BE49-F238E27FC236}">
                <a16:creationId xmlns:a16="http://schemas.microsoft.com/office/drawing/2014/main" id="{097D66A4-2ACB-40CE-B620-3A79A27293B1}"/>
              </a:ext>
            </a:extLst>
          </p:cNvPr>
          <p:cNvSpPr>
            <a:spLocks noGrp="1"/>
          </p:cNvSpPr>
          <p:nvPr>
            <p:ph type="sldNum" sz="quarter" idx="12"/>
          </p:nvPr>
        </p:nvSpPr>
        <p:spPr/>
        <p:txBody>
          <a:bodyPr/>
          <a:lstStyle/>
          <a:p>
            <a:fld id="{B6F15528-21DE-4FAA-801E-634DDDAF4B2B}" type="slidenum">
              <a:rPr lang="en-US" smtClean="0"/>
              <a:t>35</a:t>
            </a:fld>
            <a:endParaRPr lang="en-US" dirty="0"/>
          </a:p>
        </p:txBody>
      </p:sp>
      <p:sp>
        <p:nvSpPr>
          <p:cNvPr id="8" name="灯片编号占位符 8">
            <a:extLst>
              <a:ext uri="{FF2B5EF4-FFF2-40B4-BE49-F238E27FC236}">
                <a16:creationId xmlns:a16="http://schemas.microsoft.com/office/drawing/2014/main" id="{C31F0363-5195-4245-A090-E034548DDEDB}"/>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35</a:t>
            </a:fld>
            <a:endParaRPr kumimoji="0" lang="en-US" altLang="zh-CN" sz="1800">
              <a:latin typeface="Times New Roman" panose="02020603050405020304" pitchFamily="18" charset="0"/>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4700" y="333375"/>
            <a:ext cx="5334000" cy="429419"/>
          </a:xfrm>
        </p:spPr>
        <p:txBody>
          <a:bodyPr/>
          <a:lstStyle/>
          <a:p>
            <a:r>
              <a:rPr lang="en-US" altLang="zh-CN" dirty="0"/>
              <a:t>4.3.2  </a:t>
            </a:r>
            <a:r>
              <a:rPr lang="zh-CN" altLang="en-US" dirty="0"/>
              <a:t>多方案项目评价</a:t>
            </a:r>
          </a:p>
        </p:txBody>
      </p:sp>
      <p:sp>
        <p:nvSpPr>
          <p:cNvPr id="4" name="内容占位符 3"/>
          <p:cNvSpPr txBox="1">
            <a:spLocks noGrp="1"/>
          </p:cNvSpPr>
          <p:nvPr>
            <p:ph idx="1"/>
          </p:nvPr>
        </p:nvSpPr>
        <p:spPr>
          <a:xfrm>
            <a:off x="536575" y="1219994"/>
            <a:ext cx="10979150" cy="566305"/>
          </a:xfrm>
          <a:prstGeom prst="rect">
            <a:avLst/>
          </a:prstGeom>
          <a:noFill/>
        </p:spPr>
        <p:txBody>
          <a:bodyPr wrap="square" rtlCol="0">
            <a:spAutoFit/>
          </a:bodyPr>
          <a:lstStyle/>
          <a:p>
            <a:pPr marL="0" indent="0">
              <a:buNone/>
            </a:pPr>
            <a:r>
              <a:rPr lang="en-US" altLang="zh-CN" sz="2400" dirty="0">
                <a:solidFill>
                  <a:schemeClr val="tx1"/>
                </a:solidFill>
              </a:rPr>
              <a:t>3. </a:t>
            </a:r>
            <a:r>
              <a:rPr lang="zh-CN" altLang="en-US" sz="2400" dirty="0">
                <a:solidFill>
                  <a:schemeClr val="tx1"/>
                </a:solidFill>
              </a:rPr>
              <a:t>研究期法</a:t>
            </a:r>
          </a:p>
        </p:txBody>
      </p:sp>
      <p:sp>
        <p:nvSpPr>
          <p:cNvPr id="5" name="矩形 4"/>
          <p:cNvSpPr/>
          <p:nvPr/>
        </p:nvSpPr>
        <p:spPr>
          <a:xfrm>
            <a:off x="1222375" y="2210594"/>
            <a:ext cx="9982200" cy="3350404"/>
          </a:xfrm>
          <a:prstGeom prst="rect">
            <a:avLst/>
          </a:prstGeom>
        </p:spPr>
        <p:txBody>
          <a:bodyPr wrap="square">
            <a:spAutoFit/>
          </a:bodyPr>
          <a:lstStyle/>
          <a:p>
            <a:pPr>
              <a:lnSpc>
                <a:spcPct val="150000"/>
              </a:lnSpc>
            </a:pPr>
            <a:r>
              <a:rPr lang="en-US" altLang="zh-CN" dirty="0"/>
              <a:t>       </a:t>
            </a:r>
            <a:r>
              <a:rPr lang="zh-CN" altLang="zh-CN" dirty="0"/>
              <a:t>设有两个寿命期为</a:t>
            </a:r>
            <a:r>
              <a:rPr lang="en-US" altLang="zh-CN" dirty="0"/>
              <a:t>n</a:t>
            </a:r>
            <a:r>
              <a:rPr lang="en-US" altLang="zh-CN" baseline="-25000" dirty="0"/>
              <a:t>1</a:t>
            </a:r>
            <a:r>
              <a:rPr lang="zh-CN" altLang="zh-CN" dirty="0"/>
              <a:t>（年） 和</a:t>
            </a:r>
            <a:r>
              <a:rPr lang="en-US" altLang="zh-CN" dirty="0"/>
              <a:t>n</a:t>
            </a:r>
            <a:r>
              <a:rPr lang="en-US" altLang="zh-CN" baseline="-25000" dirty="0"/>
              <a:t>2</a:t>
            </a:r>
            <a:r>
              <a:rPr lang="zh-CN" altLang="zh-CN" dirty="0"/>
              <a:t>（年）的两个投资方案</a:t>
            </a:r>
            <a:r>
              <a:rPr lang="en-US" altLang="zh-CN" dirty="0"/>
              <a:t>A</a:t>
            </a:r>
            <a:r>
              <a:rPr lang="zh-CN" altLang="zh-CN" dirty="0"/>
              <a:t>和</a:t>
            </a:r>
            <a:r>
              <a:rPr lang="en-US" altLang="zh-CN" dirty="0"/>
              <a:t>B</a:t>
            </a:r>
            <a:r>
              <a:rPr lang="zh-CN" altLang="zh-CN" dirty="0"/>
              <a:t>，且有</a:t>
            </a:r>
            <a:r>
              <a:rPr lang="en-US" altLang="zh-CN" dirty="0"/>
              <a:t>n</a:t>
            </a:r>
            <a:r>
              <a:rPr lang="en-US" altLang="zh-CN" baseline="-25000" dirty="0"/>
              <a:t>1</a:t>
            </a:r>
            <a:r>
              <a:rPr lang="en-US" altLang="zh-CN" dirty="0"/>
              <a:t>&lt;n</a:t>
            </a:r>
            <a:r>
              <a:rPr lang="en-US" altLang="zh-CN" baseline="-25000" dirty="0"/>
              <a:t>2</a:t>
            </a:r>
            <a:r>
              <a:rPr lang="en-US" altLang="zh-CN" dirty="0"/>
              <a:t> </a:t>
            </a:r>
            <a:r>
              <a:rPr lang="zh-CN" altLang="zh-CN" dirty="0"/>
              <a:t>，采用研究期法来对方案</a:t>
            </a:r>
            <a:r>
              <a:rPr lang="en-US" altLang="zh-CN" dirty="0"/>
              <a:t>A</a:t>
            </a:r>
            <a:r>
              <a:rPr lang="zh-CN" altLang="zh-CN" dirty="0"/>
              <a:t>和</a:t>
            </a:r>
            <a:r>
              <a:rPr lang="en-US" altLang="zh-CN" dirty="0"/>
              <a:t>B</a:t>
            </a:r>
            <a:r>
              <a:rPr lang="zh-CN" altLang="zh-CN" dirty="0"/>
              <a:t>做比较的基本思想是以寿命较短的投资方案（即</a:t>
            </a:r>
            <a:r>
              <a:rPr lang="en-US" altLang="zh-CN" dirty="0"/>
              <a:t>A</a:t>
            </a:r>
            <a:r>
              <a:rPr lang="zh-CN" altLang="zh-CN" dirty="0"/>
              <a:t>方案）的寿命期作为两个方案比较的共同考察期，而让寿命较长的方案（即</a:t>
            </a:r>
            <a:r>
              <a:rPr lang="en-US" altLang="zh-CN" dirty="0"/>
              <a:t>B</a:t>
            </a:r>
            <a:r>
              <a:rPr lang="zh-CN" altLang="zh-CN" dirty="0"/>
              <a:t>方案）在共同考察期来（</a:t>
            </a:r>
            <a:r>
              <a:rPr lang="en-US" altLang="zh-CN" dirty="0"/>
              <a:t>n</a:t>
            </a:r>
            <a:r>
              <a:rPr lang="en-US" altLang="zh-CN" baseline="-25000" dirty="0"/>
              <a:t>1</a:t>
            </a:r>
            <a:r>
              <a:rPr lang="zh-CN" altLang="zh-CN" dirty="0"/>
              <a:t>）保留一定数额的残值，然后在此基础上来进行寿命期相同（均为</a:t>
            </a:r>
            <a:r>
              <a:rPr lang="en-US" altLang="zh-CN" dirty="0"/>
              <a:t>n</a:t>
            </a:r>
            <a:r>
              <a:rPr lang="en-US" altLang="zh-CN" baseline="-25000" dirty="0"/>
              <a:t>1</a:t>
            </a:r>
            <a:r>
              <a:rPr lang="zh-CN" altLang="zh-CN" dirty="0"/>
              <a:t>）的两投资方案比较与选优，显然采用净现值法或现值指数法均可完成上述任务。</a:t>
            </a:r>
            <a:endParaRPr lang="zh-CN" altLang="en-US" dirty="0"/>
          </a:p>
        </p:txBody>
      </p:sp>
      <p:sp>
        <p:nvSpPr>
          <p:cNvPr id="6" name="矩形 5"/>
          <p:cNvSpPr/>
          <p:nvPr/>
        </p:nvSpPr>
        <p:spPr>
          <a:xfrm>
            <a:off x="1" y="6515579"/>
            <a:ext cx="8920154" cy="344009"/>
          </a:xfrm>
          <a:prstGeom prst="rect">
            <a:avLst/>
          </a:prstGeom>
          <a:solidFill>
            <a:srgbClr val="4C3D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6548" y="1985873"/>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8" name="矩形 7"/>
          <p:cNvSpPr/>
          <p:nvPr/>
        </p:nvSpPr>
        <p:spPr>
          <a:xfrm>
            <a:off x="30161" y="5791994"/>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9"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10"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11"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12" name="灯片编号占位符 11">
            <a:extLst>
              <a:ext uri="{FF2B5EF4-FFF2-40B4-BE49-F238E27FC236}">
                <a16:creationId xmlns:a16="http://schemas.microsoft.com/office/drawing/2014/main" id="{C433A672-5D01-4BE8-A2AC-40E77171341E}"/>
              </a:ext>
            </a:extLst>
          </p:cNvPr>
          <p:cNvSpPr>
            <a:spLocks noGrp="1"/>
          </p:cNvSpPr>
          <p:nvPr>
            <p:ph type="sldNum" sz="quarter" idx="12"/>
          </p:nvPr>
        </p:nvSpPr>
        <p:spPr/>
        <p:txBody>
          <a:bodyPr/>
          <a:lstStyle/>
          <a:p>
            <a:fld id="{B6F15528-21DE-4FAA-801E-634DDDAF4B2B}" type="slidenum">
              <a:rPr lang="en-US" smtClean="0"/>
              <a:t>350</a:t>
            </a:fld>
            <a:endParaRPr lang="en-US" dirty="0"/>
          </a:p>
        </p:txBody>
      </p:sp>
      <p:sp>
        <p:nvSpPr>
          <p:cNvPr id="13" name="灯片编号占位符 8">
            <a:extLst>
              <a:ext uri="{FF2B5EF4-FFF2-40B4-BE49-F238E27FC236}">
                <a16:creationId xmlns:a16="http://schemas.microsoft.com/office/drawing/2014/main" id="{F084848E-4F06-4D6C-B52E-DFCB43994283}"/>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350</a:t>
            </a:fld>
            <a:endParaRPr kumimoji="0" lang="en-US" altLang="zh-CN" sz="1800" dirty="0">
              <a:latin typeface="Times New Roman" panose="02020603050405020304" pitchFamily="18" charset="0"/>
            </a:endParaRP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1677194"/>
            <a:ext cx="12192000" cy="3886200"/>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74700" y="333375"/>
            <a:ext cx="5334000" cy="429419"/>
          </a:xfrm>
        </p:spPr>
        <p:txBody>
          <a:bodyPr/>
          <a:lstStyle/>
          <a:p>
            <a:r>
              <a:rPr lang="en-US" altLang="zh-CN" dirty="0"/>
              <a:t>4.3.2  </a:t>
            </a:r>
            <a:r>
              <a:rPr lang="zh-CN" altLang="en-US" dirty="0"/>
              <a:t>多方案项目评价</a:t>
            </a:r>
          </a:p>
        </p:txBody>
      </p:sp>
      <p:sp>
        <p:nvSpPr>
          <p:cNvPr id="3" name="内容占位符 2"/>
          <p:cNvSpPr>
            <a:spLocks noGrp="1"/>
          </p:cNvSpPr>
          <p:nvPr>
            <p:ph idx="1"/>
          </p:nvPr>
        </p:nvSpPr>
        <p:spPr>
          <a:xfrm>
            <a:off x="769223" y="1751056"/>
            <a:ext cx="10668000" cy="4343401"/>
          </a:xfrm>
        </p:spPr>
        <p:txBody>
          <a:bodyPr>
            <a:normAutofit/>
          </a:bodyPr>
          <a:lstStyle/>
          <a:p>
            <a:pPr marL="0" indent="0">
              <a:lnSpc>
                <a:spcPct val="150000"/>
              </a:lnSpc>
              <a:buNone/>
            </a:pPr>
            <a:r>
              <a:rPr lang="zh-CN" altLang="zh-CN" sz="2400" dirty="0">
                <a:solidFill>
                  <a:schemeClr val="bg1"/>
                </a:solidFill>
              </a:rPr>
              <a:t>有两个问题需要说明：</a:t>
            </a:r>
          </a:p>
          <a:p>
            <a:pPr marL="0" indent="0">
              <a:lnSpc>
                <a:spcPct val="150000"/>
              </a:lnSpc>
              <a:buNone/>
            </a:pPr>
            <a:r>
              <a:rPr lang="zh-CN" altLang="en-US" sz="2400" dirty="0">
                <a:solidFill>
                  <a:schemeClr val="bg1"/>
                </a:solidFill>
              </a:rPr>
              <a:t>①</a:t>
            </a:r>
            <a:r>
              <a:rPr lang="zh-CN" altLang="zh-CN" sz="2400" dirty="0">
                <a:solidFill>
                  <a:schemeClr val="bg1"/>
                </a:solidFill>
              </a:rPr>
              <a:t>由于</a:t>
            </a:r>
            <a:r>
              <a:rPr lang="en-US" altLang="zh-CN" sz="2400" dirty="0">
                <a:solidFill>
                  <a:schemeClr val="bg1"/>
                </a:solidFill>
              </a:rPr>
              <a:t>21</a:t>
            </a:r>
            <a:r>
              <a:rPr lang="zh-CN" altLang="zh-CN" sz="2400" dirty="0">
                <a:solidFill>
                  <a:schemeClr val="bg1"/>
                </a:solidFill>
              </a:rPr>
              <a:t>世纪的</a:t>
            </a:r>
            <a:r>
              <a:rPr lang="en-US" altLang="zh-CN" sz="2400" dirty="0">
                <a:solidFill>
                  <a:schemeClr val="bg1"/>
                </a:solidFill>
              </a:rPr>
              <a:t>IT</a:t>
            </a:r>
            <a:r>
              <a:rPr lang="zh-CN" altLang="zh-CN" sz="2400" dirty="0">
                <a:solidFill>
                  <a:schemeClr val="bg1"/>
                </a:solidFill>
              </a:rPr>
              <a:t>技术迅猛发展以及当前国际社会、经济、军事局势的不确定性因素十分众多，因而在对两个投资方案作比较时，考察期愈长，不确定性因素愈多，从而造成投资方案中的一些技术经济参数估计愈粗糙，误差可能愈大，这将给方案的比较与选优带来不利的影响。这就是在采用研究期法作投资方案比较时采用寿命期短的方案之寿命作为共同考察期（研究期）的原因。</a:t>
            </a:r>
            <a:endParaRPr lang="zh-CN" altLang="en-US" sz="2400" dirty="0">
              <a:solidFill>
                <a:schemeClr val="bg1"/>
              </a:solidFill>
            </a:endParaRPr>
          </a:p>
        </p:txBody>
      </p:sp>
      <p:sp>
        <p:nvSpPr>
          <p:cNvPr id="5" name="矩形 4"/>
          <p:cNvSpPr/>
          <p:nvPr/>
        </p:nvSpPr>
        <p:spPr>
          <a:xfrm>
            <a:off x="4049" y="1372394"/>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6" name="矩形 5"/>
          <p:cNvSpPr/>
          <p:nvPr/>
        </p:nvSpPr>
        <p:spPr>
          <a:xfrm>
            <a:off x="-19237" y="5639594"/>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7" name="组合 6"/>
          <p:cNvGrpSpPr/>
          <p:nvPr/>
        </p:nvGrpSpPr>
        <p:grpSpPr>
          <a:xfrm flipH="1">
            <a:off x="-19237" y="5944879"/>
            <a:ext cx="3297433" cy="914713"/>
            <a:chOff x="8920155" y="5944877"/>
            <a:chExt cx="3294742" cy="914713"/>
          </a:xfrm>
        </p:grpSpPr>
        <p:sp>
          <p:nvSpPr>
            <p:cNvPr id="8"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9"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10"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grpSp>
      <p:sp>
        <p:nvSpPr>
          <p:cNvPr id="11" name="内容占位符 3"/>
          <p:cNvSpPr txBox="1"/>
          <p:nvPr/>
        </p:nvSpPr>
        <p:spPr>
          <a:xfrm>
            <a:off x="613648" y="915194"/>
            <a:ext cx="10979150" cy="528089"/>
          </a:xfrm>
          <a:prstGeom prst="rect">
            <a:avLst/>
          </a:prstGeom>
          <a:noFill/>
        </p:spPr>
        <p:txBody>
          <a:bodyPr vert="horz" wrap="square" lIns="121917" tIns="60958" rIns="121917" bIns="60958" rtlCol="0">
            <a:spAutoFit/>
          </a:bodyPr>
          <a:lstStyle>
            <a:lvl1pPr marL="457200" indent="-457200" algn="l" defTabSz="1219835" rtl="0" eaLnBrk="1" latinLnBrk="0" hangingPunct="1">
              <a:lnSpc>
                <a:spcPct val="12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Font typeface="Wingdings" panose="05000000000000000000" pitchFamily="2" charset="2"/>
              <a:buNone/>
            </a:pPr>
            <a:r>
              <a:rPr lang="en-US" altLang="zh-CN" sz="2400" dirty="0">
                <a:solidFill>
                  <a:schemeClr val="tx1"/>
                </a:solidFill>
              </a:rPr>
              <a:t>3. </a:t>
            </a:r>
            <a:r>
              <a:rPr lang="zh-CN" altLang="en-US" sz="2400" dirty="0">
                <a:solidFill>
                  <a:schemeClr val="tx1"/>
                </a:solidFill>
              </a:rPr>
              <a:t>研究期法</a:t>
            </a:r>
          </a:p>
        </p:txBody>
      </p:sp>
      <p:sp>
        <p:nvSpPr>
          <p:cNvPr id="13" name="灯片编号占位符 12">
            <a:extLst>
              <a:ext uri="{FF2B5EF4-FFF2-40B4-BE49-F238E27FC236}">
                <a16:creationId xmlns:a16="http://schemas.microsoft.com/office/drawing/2014/main" id="{B82ED274-2BE8-495F-A2F6-6CADDC9930D0}"/>
              </a:ext>
            </a:extLst>
          </p:cNvPr>
          <p:cNvSpPr>
            <a:spLocks noGrp="1"/>
          </p:cNvSpPr>
          <p:nvPr>
            <p:ph type="sldNum" sz="quarter" idx="12"/>
          </p:nvPr>
        </p:nvSpPr>
        <p:spPr/>
        <p:txBody>
          <a:bodyPr/>
          <a:lstStyle/>
          <a:p>
            <a:fld id="{B6F15528-21DE-4FAA-801E-634DDDAF4B2B}" type="slidenum">
              <a:rPr lang="en-US" smtClean="0"/>
              <a:t>351</a:t>
            </a:fld>
            <a:endParaRPr lang="en-US" dirty="0"/>
          </a:p>
        </p:txBody>
      </p:sp>
      <p:sp>
        <p:nvSpPr>
          <p:cNvPr id="14" name="灯片编号占位符 8">
            <a:extLst>
              <a:ext uri="{FF2B5EF4-FFF2-40B4-BE49-F238E27FC236}">
                <a16:creationId xmlns:a16="http://schemas.microsoft.com/office/drawing/2014/main" id="{3891970E-2223-465A-80F0-A1DB2600AF1C}"/>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351</a:t>
            </a:fld>
            <a:endParaRPr kumimoji="0" lang="en-US" altLang="zh-CN" sz="1800" dirty="0">
              <a:latin typeface="Times New Roman" panose="02020603050405020304" pitchFamily="18" charset="0"/>
            </a:endParaRP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4700" y="333375"/>
            <a:ext cx="5334000" cy="429419"/>
          </a:xfrm>
        </p:spPr>
        <p:txBody>
          <a:bodyPr/>
          <a:lstStyle/>
          <a:p>
            <a:r>
              <a:rPr lang="en-US" altLang="zh-CN" dirty="0"/>
              <a:t>4.3.2  </a:t>
            </a:r>
            <a:r>
              <a:rPr lang="zh-CN" altLang="en-US" dirty="0"/>
              <a:t>多方案项目评价</a:t>
            </a:r>
          </a:p>
        </p:txBody>
      </p:sp>
      <p:sp>
        <p:nvSpPr>
          <p:cNvPr id="3" name="内容占位符 2"/>
          <p:cNvSpPr>
            <a:spLocks noGrp="1"/>
          </p:cNvSpPr>
          <p:nvPr>
            <p:ph idx="1"/>
          </p:nvPr>
        </p:nvSpPr>
        <p:spPr>
          <a:xfrm>
            <a:off x="612775" y="1167739"/>
            <a:ext cx="10978515" cy="4800601"/>
          </a:xfrm>
        </p:spPr>
        <p:txBody>
          <a:bodyPr/>
          <a:lstStyle/>
          <a:p>
            <a:pPr marL="0" indent="0">
              <a:buNone/>
            </a:pPr>
            <a:r>
              <a:rPr lang="zh-CN" altLang="en-US" dirty="0">
                <a:solidFill>
                  <a:schemeClr val="tx1"/>
                </a:solidFill>
              </a:rPr>
              <a:t>②</a:t>
            </a:r>
            <a:r>
              <a:rPr lang="zh-CN" altLang="zh-CN" dirty="0">
                <a:solidFill>
                  <a:schemeClr val="tx1"/>
                </a:solidFill>
              </a:rPr>
              <a:t>涉及寿命期长的投资方案在研究期末的残值确定问题。</a:t>
            </a:r>
            <a:endParaRPr lang="zh-CN" altLang="en-US" dirty="0">
              <a:solidFill>
                <a:schemeClr val="tx1"/>
              </a:solidFill>
            </a:endParaRPr>
          </a:p>
        </p:txBody>
      </p:sp>
      <p:sp>
        <p:nvSpPr>
          <p:cNvPr id="4" name="Freeform 3"/>
          <p:cNvSpPr/>
          <p:nvPr/>
        </p:nvSpPr>
        <p:spPr bwMode="gray">
          <a:xfrm rot="14922872">
            <a:off x="6259775" y="789479"/>
            <a:ext cx="1251787" cy="3608614"/>
          </a:xfrm>
          <a:custGeom>
            <a:avLst/>
            <a:gdLst>
              <a:gd name="T0" fmla="*/ 0 w 646"/>
              <a:gd name="T1" fmla="*/ 0 h 1861"/>
              <a:gd name="T2" fmla="*/ 86 w 646"/>
              <a:gd name="T3" fmla="*/ 25 h 1861"/>
              <a:gd name="T4" fmla="*/ 176 w 646"/>
              <a:gd name="T5" fmla="*/ 58 h 1861"/>
              <a:gd name="T6" fmla="*/ 264 w 646"/>
              <a:gd name="T7" fmla="*/ 97 h 1861"/>
              <a:gd name="T8" fmla="*/ 350 w 646"/>
              <a:gd name="T9" fmla="*/ 146 h 1861"/>
              <a:gd name="T10" fmla="*/ 434 w 646"/>
              <a:gd name="T11" fmla="*/ 200 h 1861"/>
              <a:gd name="T12" fmla="*/ 517 w 646"/>
              <a:gd name="T13" fmla="*/ 264 h 1861"/>
              <a:gd name="T14" fmla="*/ 598 w 646"/>
              <a:gd name="T15" fmla="*/ 333 h 1861"/>
              <a:gd name="T16" fmla="*/ 677 w 646"/>
              <a:gd name="T17" fmla="*/ 410 h 1861"/>
              <a:gd name="T18" fmla="*/ 751 w 646"/>
              <a:gd name="T19" fmla="*/ 495 h 1861"/>
              <a:gd name="T20" fmla="*/ 822 w 646"/>
              <a:gd name="T21" fmla="*/ 585 h 1861"/>
              <a:gd name="T22" fmla="*/ 886 w 646"/>
              <a:gd name="T23" fmla="*/ 681 h 1861"/>
              <a:gd name="T24" fmla="*/ 945 w 646"/>
              <a:gd name="T25" fmla="*/ 786 h 1861"/>
              <a:gd name="T26" fmla="*/ 997 w 646"/>
              <a:gd name="T27" fmla="*/ 895 h 1861"/>
              <a:gd name="T28" fmla="*/ 1046 w 646"/>
              <a:gd name="T29" fmla="*/ 1011 h 1861"/>
              <a:gd name="T30" fmla="*/ 1086 w 646"/>
              <a:gd name="T31" fmla="*/ 1133 h 1861"/>
              <a:gd name="T32" fmla="*/ 1115 w 646"/>
              <a:gd name="T33" fmla="*/ 1259 h 1861"/>
              <a:gd name="T34" fmla="*/ 1139 w 646"/>
              <a:gd name="T35" fmla="*/ 1392 h 1861"/>
              <a:gd name="T36" fmla="*/ 1154 w 646"/>
              <a:gd name="T37" fmla="*/ 1530 h 1861"/>
              <a:gd name="T38" fmla="*/ 1161 w 646"/>
              <a:gd name="T39" fmla="*/ 1672 h 1861"/>
              <a:gd name="T40" fmla="*/ 1156 w 646"/>
              <a:gd name="T41" fmla="*/ 1819 h 1861"/>
              <a:gd name="T42" fmla="*/ 1143 w 646"/>
              <a:gd name="T43" fmla="*/ 1954 h 1861"/>
              <a:gd name="T44" fmla="*/ 1119 w 646"/>
              <a:gd name="T45" fmla="*/ 2087 h 1861"/>
              <a:gd name="T46" fmla="*/ 1091 w 646"/>
              <a:gd name="T47" fmla="*/ 2213 h 1861"/>
              <a:gd name="T48" fmla="*/ 1051 w 646"/>
              <a:gd name="T49" fmla="*/ 2334 h 1861"/>
              <a:gd name="T50" fmla="*/ 1008 w 646"/>
              <a:gd name="T51" fmla="*/ 2448 h 1861"/>
              <a:gd name="T52" fmla="*/ 958 w 646"/>
              <a:gd name="T53" fmla="*/ 2556 h 1861"/>
              <a:gd name="T54" fmla="*/ 898 w 646"/>
              <a:gd name="T55" fmla="*/ 2658 h 1861"/>
              <a:gd name="T56" fmla="*/ 838 w 646"/>
              <a:gd name="T57" fmla="*/ 2756 h 1861"/>
              <a:gd name="T58" fmla="*/ 769 w 646"/>
              <a:gd name="T59" fmla="*/ 2846 h 1861"/>
              <a:gd name="T60" fmla="*/ 697 w 646"/>
              <a:gd name="T61" fmla="*/ 2927 h 1861"/>
              <a:gd name="T62" fmla="*/ 619 w 646"/>
              <a:gd name="T63" fmla="*/ 3004 h 1861"/>
              <a:gd name="T64" fmla="*/ 542 w 646"/>
              <a:gd name="T65" fmla="*/ 3074 h 1861"/>
              <a:gd name="T66" fmla="*/ 457 w 646"/>
              <a:gd name="T67" fmla="*/ 3137 h 1861"/>
              <a:gd name="T68" fmla="*/ 369 w 646"/>
              <a:gd name="T69" fmla="*/ 3195 h 1861"/>
              <a:gd name="T70" fmla="*/ 280 w 646"/>
              <a:gd name="T71" fmla="*/ 3243 h 1861"/>
              <a:gd name="T72" fmla="*/ 186 w 646"/>
              <a:gd name="T73" fmla="*/ 3285 h 1861"/>
              <a:gd name="T74" fmla="*/ 95 w 646"/>
              <a:gd name="T75" fmla="*/ 3321 h 1861"/>
              <a:gd name="T76" fmla="*/ 0 w 646"/>
              <a:gd name="T77" fmla="*/ 3348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rgbClr val="FFFFFF"/>
              </a:gs>
              <a:gs pos="100000">
                <a:srgbClr val="FFE6CD"/>
              </a:gs>
            </a:gsLst>
            <a:lin ang="0" scaled="1"/>
          </a:gradFill>
          <a:ln w="9525">
            <a:noFill/>
            <a:miter lim="800000"/>
          </a:ln>
        </p:spPr>
        <p:txBody>
          <a:bodyPr vert="eaVert"/>
          <a:lstStyle/>
          <a:p>
            <a:pPr algn="ctr" eaLnBrk="0" hangingPunct="0"/>
            <a:endParaRPr lang="zh-CN" altLang="en-US">
              <a:cs typeface="Arial" panose="020B0604020202020204" pitchFamily="34" charset="0"/>
            </a:endParaRPr>
          </a:p>
        </p:txBody>
      </p:sp>
      <p:sp>
        <p:nvSpPr>
          <p:cNvPr id="5" name="Freeform 5"/>
          <p:cNvSpPr/>
          <p:nvPr/>
        </p:nvSpPr>
        <p:spPr bwMode="gray">
          <a:xfrm rot="20805504">
            <a:off x="5954600" y="2800490"/>
            <a:ext cx="1252027" cy="3607921"/>
          </a:xfrm>
          <a:custGeom>
            <a:avLst/>
            <a:gdLst>
              <a:gd name="T0" fmla="*/ 0 w 646"/>
              <a:gd name="T1" fmla="*/ 0 h 1861"/>
              <a:gd name="T2" fmla="*/ 86 w 646"/>
              <a:gd name="T3" fmla="*/ 25 h 1861"/>
              <a:gd name="T4" fmla="*/ 176 w 646"/>
              <a:gd name="T5" fmla="*/ 58 h 1861"/>
              <a:gd name="T6" fmla="*/ 264 w 646"/>
              <a:gd name="T7" fmla="*/ 97 h 1861"/>
              <a:gd name="T8" fmla="*/ 350 w 646"/>
              <a:gd name="T9" fmla="*/ 146 h 1861"/>
              <a:gd name="T10" fmla="*/ 434 w 646"/>
              <a:gd name="T11" fmla="*/ 200 h 1861"/>
              <a:gd name="T12" fmla="*/ 517 w 646"/>
              <a:gd name="T13" fmla="*/ 264 h 1861"/>
              <a:gd name="T14" fmla="*/ 598 w 646"/>
              <a:gd name="T15" fmla="*/ 333 h 1861"/>
              <a:gd name="T16" fmla="*/ 677 w 646"/>
              <a:gd name="T17" fmla="*/ 410 h 1861"/>
              <a:gd name="T18" fmla="*/ 751 w 646"/>
              <a:gd name="T19" fmla="*/ 495 h 1861"/>
              <a:gd name="T20" fmla="*/ 822 w 646"/>
              <a:gd name="T21" fmla="*/ 585 h 1861"/>
              <a:gd name="T22" fmla="*/ 886 w 646"/>
              <a:gd name="T23" fmla="*/ 681 h 1861"/>
              <a:gd name="T24" fmla="*/ 945 w 646"/>
              <a:gd name="T25" fmla="*/ 786 h 1861"/>
              <a:gd name="T26" fmla="*/ 997 w 646"/>
              <a:gd name="T27" fmla="*/ 895 h 1861"/>
              <a:gd name="T28" fmla="*/ 1046 w 646"/>
              <a:gd name="T29" fmla="*/ 1011 h 1861"/>
              <a:gd name="T30" fmla="*/ 1086 w 646"/>
              <a:gd name="T31" fmla="*/ 1133 h 1861"/>
              <a:gd name="T32" fmla="*/ 1115 w 646"/>
              <a:gd name="T33" fmla="*/ 1259 h 1861"/>
              <a:gd name="T34" fmla="*/ 1139 w 646"/>
              <a:gd name="T35" fmla="*/ 1392 h 1861"/>
              <a:gd name="T36" fmla="*/ 1154 w 646"/>
              <a:gd name="T37" fmla="*/ 1530 h 1861"/>
              <a:gd name="T38" fmla="*/ 1161 w 646"/>
              <a:gd name="T39" fmla="*/ 1672 h 1861"/>
              <a:gd name="T40" fmla="*/ 1156 w 646"/>
              <a:gd name="T41" fmla="*/ 1819 h 1861"/>
              <a:gd name="T42" fmla="*/ 1143 w 646"/>
              <a:gd name="T43" fmla="*/ 1954 h 1861"/>
              <a:gd name="T44" fmla="*/ 1119 w 646"/>
              <a:gd name="T45" fmla="*/ 2087 h 1861"/>
              <a:gd name="T46" fmla="*/ 1091 w 646"/>
              <a:gd name="T47" fmla="*/ 2213 h 1861"/>
              <a:gd name="T48" fmla="*/ 1051 w 646"/>
              <a:gd name="T49" fmla="*/ 2334 h 1861"/>
              <a:gd name="T50" fmla="*/ 1008 w 646"/>
              <a:gd name="T51" fmla="*/ 2448 h 1861"/>
              <a:gd name="T52" fmla="*/ 958 w 646"/>
              <a:gd name="T53" fmla="*/ 2556 h 1861"/>
              <a:gd name="T54" fmla="*/ 898 w 646"/>
              <a:gd name="T55" fmla="*/ 2658 h 1861"/>
              <a:gd name="T56" fmla="*/ 838 w 646"/>
              <a:gd name="T57" fmla="*/ 2756 h 1861"/>
              <a:gd name="T58" fmla="*/ 769 w 646"/>
              <a:gd name="T59" fmla="*/ 2846 h 1861"/>
              <a:gd name="T60" fmla="*/ 697 w 646"/>
              <a:gd name="T61" fmla="*/ 2927 h 1861"/>
              <a:gd name="T62" fmla="*/ 619 w 646"/>
              <a:gd name="T63" fmla="*/ 3004 h 1861"/>
              <a:gd name="T64" fmla="*/ 542 w 646"/>
              <a:gd name="T65" fmla="*/ 3074 h 1861"/>
              <a:gd name="T66" fmla="*/ 457 w 646"/>
              <a:gd name="T67" fmla="*/ 3137 h 1861"/>
              <a:gd name="T68" fmla="*/ 369 w 646"/>
              <a:gd name="T69" fmla="*/ 3195 h 1861"/>
              <a:gd name="T70" fmla="*/ 280 w 646"/>
              <a:gd name="T71" fmla="*/ 3243 h 1861"/>
              <a:gd name="T72" fmla="*/ 186 w 646"/>
              <a:gd name="T73" fmla="*/ 3285 h 1861"/>
              <a:gd name="T74" fmla="*/ 95 w 646"/>
              <a:gd name="T75" fmla="*/ 3321 h 1861"/>
              <a:gd name="T76" fmla="*/ 0 w 646"/>
              <a:gd name="T77" fmla="*/ 3348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rgbClr val="FFFFFF"/>
              </a:gs>
              <a:gs pos="100000">
                <a:srgbClr val="4516AE"/>
              </a:gs>
            </a:gsLst>
            <a:lin ang="0" scaled="1"/>
          </a:gradFill>
          <a:ln w="9525">
            <a:noFill/>
            <a:miter lim="800000"/>
          </a:ln>
        </p:spPr>
        <p:txBody>
          <a:bodyPr/>
          <a:lstStyle/>
          <a:p>
            <a:pPr algn="ctr" eaLnBrk="0" hangingPunct="0"/>
            <a:endParaRPr lang="zh-CN" altLang="en-US">
              <a:cs typeface="Arial" panose="020B0604020202020204" pitchFamily="34" charset="0"/>
            </a:endParaRPr>
          </a:p>
        </p:txBody>
      </p:sp>
      <p:sp>
        <p:nvSpPr>
          <p:cNvPr id="6" name="Freeform 6"/>
          <p:cNvSpPr/>
          <p:nvPr/>
        </p:nvSpPr>
        <p:spPr bwMode="gray">
          <a:xfrm rot="5461794">
            <a:off x="4062040" y="2267002"/>
            <a:ext cx="1228247" cy="3585821"/>
          </a:xfrm>
          <a:custGeom>
            <a:avLst/>
            <a:gdLst>
              <a:gd name="T0" fmla="*/ 0 w 646"/>
              <a:gd name="T1" fmla="*/ 0 h 1861"/>
              <a:gd name="T2" fmla="*/ 86 w 646"/>
              <a:gd name="T3" fmla="*/ 25 h 1861"/>
              <a:gd name="T4" fmla="*/ 176 w 646"/>
              <a:gd name="T5" fmla="*/ 58 h 1861"/>
              <a:gd name="T6" fmla="*/ 264 w 646"/>
              <a:gd name="T7" fmla="*/ 97 h 1861"/>
              <a:gd name="T8" fmla="*/ 350 w 646"/>
              <a:gd name="T9" fmla="*/ 146 h 1861"/>
              <a:gd name="T10" fmla="*/ 434 w 646"/>
              <a:gd name="T11" fmla="*/ 200 h 1861"/>
              <a:gd name="T12" fmla="*/ 517 w 646"/>
              <a:gd name="T13" fmla="*/ 264 h 1861"/>
              <a:gd name="T14" fmla="*/ 598 w 646"/>
              <a:gd name="T15" fmla="*/ 333 h 1861"/>
              <a:gd name="T16" fmla="*/ 677 w 646"/>
              <a:gd name="T17" fmla="*/ 410 h 1861"/>
              <a:gd name="T18" fmla="*/ 751 w 646"/>
              <a:gd name="T19" fmla="*/ 495 h 1861"/>
              <a:gd name="T20" fmla="*/ 822 w 646"/>
              <a:gd name="T21" fmla="*/ 585 h 1861"/>
              <a:gd name="T22" fmla="*/ 886 w 646"/>
              <a:gd name="T23" fmla="*/ 681 h 1861"/>
              <a:gd name="T24" fmla="*/ 945 w 646"/>
              <a:gd name="T25" fmla="*/ 786 h 1861"/>
              <a:gd name="T26" fmla="*/ 997 w 646"/>
              <a:gd name="T27" fmla="*/ 895 h 1861"/>
              <a:gd name="T28" fmla="*/ 1046 w 646"/>
              <a:gd name="T29" fmla="*/ 1011 h 1861"/>
              <a:gd name="T30" fmla="*/ 1086 w 646"/>
              <a:gd name="T31" fmla="*/ 1133 h 1861"/>
              <a:gd name="T32" fmla="*/ 1115 w 646"/>
              <a:gd name="T33" fmla="*/ 1259 h 1861"/>
              <a:gd name="T34" fmla="*/ 1139 w 646"/>
              <a:gd name="T35" fmla="*/ 1392 h 1861"/>
              <a:gd name="T36" fmla="*/ 1154 w 646"/>
              <a:gd name="T37" fmla="*/ 1530 h 1861"/>
              <a:gd name="T38" fmla="*/ 1161 w 646"/>
              <a:gd name="T39" fmla="*/ 1672 h 1861"/>
              <a:gd name="T40" fmla="*/ 1156 w 646"/>
              <a:gd name="T41" fmla="*/ 1819 h 1861"/>
              <a:gd name="T42" fmla="*/ 1143 w 646"/>
              <a:gd name="T43" fmla="*/ 1954 h 1861"/>
              <a:gd name="T44" fmla="*/ 1119 w 646"/>
              <a:gd name="T45" fmla="*/ 2087 h 1861"/>
              <a:gd name="T46" fmla="*/ 1091 w 646"/>
              <a:gd name="T47" fmla="*/ 2213 h 1861"/>
              <a:gd name="T48" fmla="*/ 1051 w 646"/>
              <a:gd name="T49" fmla="*/ 2334 h 1861"/>
              <a:gd name="T50" fmla="*/ 1008 w 646"/>
              <a:gd name="T51" fmla="*/ 2448 h 1861"/>
              <a:gd name="T52" fmla="*/ 958 w 646"/>
              <a:gd name="T53" fmla="*/ 2556 h 1861"/>
              <a:gd name="T54" fmla="*/ 898 w 646"/>
              <a:gd name="T55" fmla="*/ 2658 h 1861"/>
              <a:gd name="T56" fmla="*/ 838 w 646"/>
              <a:gd name="T57" fmla="*/ 2756 h 1861"/>
              <a:gd name="T58" fmla="*/ 769 w 646"/>
              <a:gd name="T59" fmla="*/ 2846 h 1861"/>
              <a:gd name="T60" fmla="*/ 697 w 646"/>
              <a:gd name="T61" fmla="*/ 2927 h 1861"/>
              <a:gd name="T62" fmla="*/ 619 w 646"/>
              <a:gd name="T63" fmla="*/ 3004 h 1861"/>
              <a:gd name="T64" fmla="*/ 542 w 646"/>
              <a:gd name="T65" fmla="*/ 3074 h 1861"/>
              <a:gd name="T66" fmla="*/ 457 w 646"/>
              <a:gd name="T67" fmla="*/ 3137 h 1861"/>
              <a:gd name="T68" fmla="*/ 369 w 646"/>
              <a:gd name="T69" fmla="*/ 3195 h 1861"/>
              <a:gd name="T70" fmla="*/ 280 w 646"/>
              <a:gd name="T71" fmla="*/ 3243 h 1861"/>
              <a:gd name="T72" fmla="*/ 186 w 646"/>
              <a:gd name="T73" fmla="*/ 3285 h 1861"/>
              <a:gd name="T74" fmla="*/ 95 w 646"/>
              <a:gd name="T75" fmla="*/ 3321 h 1861"/>
              <a:gd name="T76" fmla="*/ 0 w 646"/>
              <a:gd name="T77" fmla="*/ 3348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rgbClr val="FFFFFF"/>
              </a:gs>
              <a:gs pos="100000">
                <a:srgbClr val="004992"/>
              </a:gs>
            </a:gsLst>
            <a:lin ang="0" scaled="1"/>
          </a:gradFill>
          <a:ln w="9525">
            <a:noFill/>
            <a:miter lim="800000"/>
          </a:ln>
        </p:spPr>
        <p:txBody>
          <a:bodyPr rot="10800000" vert="eaVert"/>
          <a:lstStyle/>
          <a:p>
            <a:pPr algn="ctr" eaLnBrk="0" hangingPunct="0"/>
            <a:endParaRPr lang="zh-CN" altLang="en-US">
              <a:cs typeface="Arial" panose="020B0604020202020204" pitchFamily="34" charset="0"/>
            </a:endParaRPr>
          </a:p>
        </p:txBody>
      </p:sp>
      <p:sp>
        <p:nvSpPr>
          <p:cNvPr id="7" name="Freeform 7"/>
          <p:cNvSpPr/>
          <p:nvPr/>
        </p:nvSpPr>
        <p:spPr bwMode="gray">
          <a:xfrm>
            <a:off x="5739182" y="2869873"/>
            <a:ext cx="1252027" cy="3607921"/>
          </a:xfrm>
          <a:custGeom>
            <a:avLst/>
            <a:gdLst>
              <a:gd name="T0" fmla="*/ 0 w 646"/>
              <a:gd name="T1" fmla="*/ 0 h 1861"/>
              <a:gd name="T2" fmla="*/ 86 w 646"/>
              <a:gd name="T3" fmla="*/ 25 h 1861"/>
              <a:gd name="T4" fmla="*/ 176 w 646"/>
              <a:gd name="T5" fmla="*/ 58 h 1861"/>
              <a:gd name="T6" fmla="*/ 264 w 646"/>
              <a:gd name="T7" fmla="*/ 97 h 1861"/>
              <a:gd name="T8" fmla="*/ 350 w 646"/>
              <a:gd name="T9" fmla="*/ 146 h 1861"/>
              <a:gd name="T10" fmla="*/ 434 w 646"/>
              <a:gd name="T11" fmla="*/ 200 h 1861"/>
              <a:gd name="T12" fmla="*/ 517 w 646"/>
              <a:gd name="T13" fmla="*/ 264 h 1861"/>
              <a:gd name="T14" fmla="*/ 598 w 646"/>
              <a:gd name="T15" fmla="*/ 333 h 1861"/>
              <a:gd name="T16" fmla="*/ 677 w 646"/>
              <a:gd name="T17" fmla="*/ 410 h 1861"/>
              <a:gd name="T18" fmla="*/ 751 w 646"/>
              <a:gd name="T19" fmla="*/ 495 h 1861"/>
              <a:gd name="T20" fmla="*/ 822 w 646"/>
              <a:gd name="T21" fmla="*/ 585 h 1861"/>
              <a:gd name="T22" fmla="*/ 886 w 646"/>
              <a:gd name="T23" fmla="*/ 681 h 1861"/>
              <a:gd name="T24" fmla="*/ 945 w 646"/>
              <a:gd name="T25" fmla="*/ 786 h 1861"/>
              <a:gd name="T26" fmla="*/ 997 w 646"/>
              <a:gd name="T27" fmla="*/ 895 h 1861"/>
              <a:gd name="T28" fmla="*/ 1046 w 646"/>
              <a:gd name="T29" fmla="*/ 1011 h 1861"/>
              <a:gd name="T30" fmla="*/ 1086 w 646"/>
              <a:gd name="T31" fmla="*/ 1133 h 1861"/>
              <a:gd name="T32" fmla="*/ 1115 w 646"/>
              <a:gd name="T33" fmla="*/ 1259 h 1861"/>
              <a:gd name="T34" fmla="*/ 1139 w 646"/>
              <a:gd name="T35" fmla="*/ 1392 h 1861"/>
              <a:gd name="T36" fmla="*/ 1154 w 646"/>
              <a:gd name="T37" fmla="*/ 1530 h 1861"/>
              <a:gd name="T38" fmla="*/ 1161 w 646"/>
              <a:gd name="T39" fmla="*/ 1672 h 1861"/>
              <a:gd name="T40" fmla="*/ 1156 w 646"/>
              <a:gd name="T41" fmla="*/ 1819 h 1861"/>
              <a:gd name="T42" fmla="*/ 1143 w 646"/>
              <a:gd name="T43" fmla="*/ 1954 h 1861"/>
              <a:gd name="T44" fmla="*/ 1119 w 646"/>
              <a:gd name="T45" fmla="*/ 2087 h 1861"/>
              <a:gd name="T46" fmla="*/ 1091 w 646"/>
              <a:gd name="T47" fmla="*/ 2213 h 1861"/>
              <a:gd name="T48" fmla="*/ 1051 w 646"/>
              <a:gd name="T49" fmla="*/ 2334 h 1861"/>
              <a:gd name="T50" fmla="*/ 1008 w 646"/>
              <a:gd name="T51" fmla="*/ 2448 h 1861"/>
              <a:gd name="T52" fmla="*/ 958 w 646"/>
              <a:gd name="T53" fmla="*/ 2556 h 1861"/>
              <a:gd name="T54" fmla="*/ 898 w 646"/>
              <a:gd name="T55" fmla="*/ 2658 h 1861"/>
              <a:gd name="T56" fmla="*/ 838 w 646"/>
              <a:gd name="T57" fmla="*/ 2756 h 1861"/>
              <a:gd name="T58" fmla="*/ 769 w 646"/>
              <a:gd name="T59" fmla="*/ 2846 h 1861"/>
              <a:gd name="T60" fmla="*/ 697 w 646"/>
              <a:gd name="T61" fmla="*/ 2927 h 1861"/>
              <a:gd name="T62" fmla="*/ 619 w 646"/>
              <a:gd name="T63" fmla="*/ 3004 h 1861"/>
              <a:gd name="T64" fmla="*/ 542 w 646"/>
              <a:gd name="T65" fmla="*/ 3074 h 1861"/>
              <a:gd name="T66" fmla="*/ 457 w 646"/>
              <a:gd name="T67" fmla="*/ 3137 h 1861"/>
              <a:gd name="T68" fmla="*/ 369 w 646"/>
              <a:gd name="T69" fmla="*/ 3195 h 1861"/>
              <a:gd name="T70" fmla="*/ 280 w 646"/>
              <a:gd name="T71" fmla="*/ 3243 h 1861"/>
              <a:gd name="T72" fmla="*/ 186 w 646"/>
              <a:gd name="T73" fmla="*/ 3285 h 1861"/>
              <a:gd name="T74" fmla="*/ 95 w 646"/>
              <a:gd name="T75" fmla="*/ 3321 h 1861"/>
              <a:gd name="T76" fmla="*/ 0 w 646"/>
              <a:gd name="T77" fmla="*/ 3348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rgbClr val="FFFFFF"/>
              </a:gs>
              <a:gs pos="100000">
                <a:srgbClr val="D5DDF3"/>
              </a:gs>
            </a:gsLst>
            <a:lin ang="0" scaled="1"/>
          </a:gradFill>
          <a:ln w="9525">
            <a:noFill/>
            <a:miter lim="800000"/>
          </a:ln>
        </p:spPr>
        <p:txBody>
          <a:bodyPr/>
          <a:lstStyle/>
          <a:p>
            <a:pPr algn="ctr" eaLnBrk="0" hangingPunct="0"/>
            <a:endParaRPr lang="zh-CN" altLang="en-US">
              <a:cs typeface="Arial" panose="020B0604020202020204" pitchFamily="34" charset="0"/>
            </a:endParaRPr>
          </a:p>
        </p:txBody>
      </p:sp>
      <p:sp>
        <p:nvSpPr>
          <p:cNvPr id="8" name="Freeform 8"/>
          <p:cNvSpPr/>
          <p:nvPr/>
        </p:nvSpPr>
        <p:spPr bwMode="gray">
          <a:xfrm rot="6256290">
            <a:off x="4039089" y="2038375"/>
            <a:ext cx="1251787" cy="3608614"/>
          </a:xfrm>
          <a:custGeom>
            <a:avLst/>
            <a:gdLst>
              <a:gd name="T0" fmla="*/ 0 w 646"/>
              <a:gd name="T1" fmla="*/ 0 h 1861"/>
              <a:gd name="T2" fmla="*/ 86 w 646"/>
              <a:gd name="T3" fmla="*/ 25 h 1861"/>
              <a:gd name="T4" fmla="*/ 176 w 646"/>
              <a:gd name="T5" fmla="*/ 58 h 1861"/>
              <a:gd name="T6" fmla="*/ 264 w 646"/>
              <a:gd name="T7" fmla="*/ 97 h 1861"/>
              <a:gd name="T8" fmla="*/ 350 w 646"/>
              <a:gd name="T9" fmla="*/ 146 h 1861"/>
              <a:gd name="T10" fmla="*/ 434 w 646"/>
              <a:gd name="T11" fmla="*/ 200 h 1861"/>
              <a:gd name="T12" fmla="*/ 517 w 646"/>
              <a:gd name="T13" fmla="*/ 264 h 1861"/>
              <a:gd name="T14" fmla="*/ 598 w 646"/>
              <a:gd name="T15" fmla="*/ 333 h 1861"/>
              <a:gd name="T16" fmla="*/ 677 w 646"/>
              <a:gd name="T17" fmla="*/ 410 h 1861"/>
              <a:gd name="T18" fmla="*/ 751 w 646"/>
              <a:gd name="T19" fmla="*/ 495 h 1861"/>
              <a:gd name="T20" fmla="*/ 822 w 646"/>
              <a:gd name="T21" fmla="*/ 585 h 1861"/>
              <a:gd name="T22" fmla="*/ 886 w 646"/>
              <a:gd name="T23" fmla="*/ 681 h 1861"/>
              <a:gd name="T24" fmla="*/ 945 w 646"/>
              <a:gd name="T25" fmla="*/ 786 h 1861"/>
              <a:gd name="T26" fmla="*/ 997 w 646"/>
              <a:gd name="T27" fmla="*/ 895 h 1861"/>
              <a:gd name="T28" fmla="*/ 1046 w 646"/>
              <a:gd name="T29" fmla="*/ 1011 h 1861"/>
              <a:gd name="T30" fmla="*/ 1086 w 646"/>
              <a:gd name="T31" fmla="*/ 1133 h 1861"/>
              <a:gd name="T32" fmla="*/ 1115 w 646"/>
              <a:gd name="T33" fmla="*/ 1259 h 1861"/>
              <a:gd name="T34" fmla="*/ 1139 w 646"/>
              <a:gd name="T35" fmla="*/ 1392 h 1861"/>
              <a:gd name="T36" fmla="*/ 1154 w 646"/>
              <a:gd name="T37" fmla="*/ 1530 h 1861"/>
              <a:gd name="T38" fmla="*/ 1161 w 646"/>
              <a:gd name="T39" fmla="*/ 1672 h 1861"/>
              <a:gd name="T40" fmla="*/ 1156 w 646"/>
              <a:gd name="T41" fmla="*/ 1819 h 1861"/>
              <a:gd name="T42" fmla="*/ 1143 w 646"/>
              <a:gd name="T43" fmla="*/ 1954 h 1861"/>
              <a:gd name="T44" fmla="*/ 1119 w 646"/>
              <a:gd name="T45" fmla="*/ 2087 h 1861"/>
              <a:gd name="T46" fmla="*/ 1091 w 646"/>
              <a:gd name="T47" fmla="*/ 2213 h 1861"/>
              <a:gd name="T48" fmla="*/ 1051 w 646"/>
              <a:gd name="T49" fmla="*/ 2334 h 1861"/>
              <a:gd name="T50" fmla="*/ 1008 w 646"/>
              <a:gd name="T51" fmla="*/ 2448 h 1861"/>
              <a:gd name="T52" fmla="*/ 958 w 646"/>
              <a:gd name="T53" fmla="*/ 2556 h 1861"/>
              <a:gd name="T54" fmla="*/ 898 w 646"/>
              <a:gd name="T55" fmla="*/ 2658 h 1861"/>
              <a:gd name="T56" fmla="*/ 838 w 646"/>
              <a:gd name="T57" fmla="*/ 2756 h 1861"/>
              <a:gd name="T58" fmla="*/ 769 w 646"/>
              <a:gd name="T59" fmla="*/ 2846 h 1861"/>
              <a:gd name="T60" fmla="*/ 697 w 646"/>
              <a:gd name="T61" fmla="*/ 2927 h 1861"/>
              <a:gd name="T62" fmla="*/ 619 w 646"/>
              <a:gd name="T63" fmla="*/ 3004 h 1861"/>
              <a:gd name="T64" fmla="*/ 542 w 646"/>
              <a:gd name="T65" fmla="*/ 3074 h 1861"/>
              <a:gd name="T66" fmla="*/ 457 w 646"/>
              <a:gd name="T67" fmla="*/ 3137 h 1861"/>
              <a:gd name="T68" fmla="*/ 369 w 646"/>
              <a:gd name="T69" fmla="*/ 3195 h 1861"/>
              <a:gd name="T70" fmla="*/ 280 w 646"/>
              <a:gd name="T71" fmla="*/ 3243 h 1861"/>
              <a:gd name="T72" fmla="*/ 186 w 646"/>
              <a:gd name="T73" fmla="*/ 3285 h 1861"/>
              <a:gd name="T74" fmla="*/ 95 w 646"/>
              <a:gd name="T75" fmla="*/ 3321 h 1861"/>
              <a:gd name="T76" fmla="*/ 0 w 646"/>
              <a:gd name="T77" fmla="*/ 3348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rgbClr val="FFFFFF"/>
              </a:gs>
              <a:gs pos="100000">
                <a:srgbClr val="A2EAE8"/>
              </a:gs>
            </a:gsLst>
            <a:lin ang="0" scaled="1"/>
          </a:gradFill>
          <a:ln w="9525">
            <a:noFill/>
            <a:miter lim="800000"/>
          </a:ln>
        </p:spPr>
        <p:txBody>
          <a:bodyPr rot="10800000" vert="eaVert"/>
          <a:lstStyle/>
          <a:p>
            <a:pPr algn="ctr" eaLnBrk="0" hangingPunct="0"/>
            <a:endParaRPr lang="zh-CN" altLang="en-US">
              <a:cs typeface="Arial" panose="020B0604020202020204" pitchFamily="34" charset="0"/>
            </a:endParaRPr>
          </a:p>
        </p:txBody>
      </p:sp>
      <p:grpSp>
        <p:nvGrpSpPr>
          <p:cNvPr id="9" name="Group 9"/>
          <p:cNvGrpSpPr/>
          <p:nvPr/>
        </p:nvGrpSpPr>
        <p:grpSpPr bwMode="auto">
          <a:xfrm>
            <a:off x="5094373" y="2839518"/>
            <a:ext cx="1457325" cy="1457045"/>
            <a:chOff x="2016" y="1920"/>
            <a:chExt cx="1680" cy="1680"/>
          </a:xfrm>
        </p:grpSpPr>
        <p:sp>
          <p:nvSpPr>
            <p:cNvPr id="10" name="Oval 10"/>
            <p:cNvSpPr>
              <a:spLocks noChangeArrowheads="1"/>
            </p:cNvSpPr>
            <p:nvPr/>
          </p:nvSpPr>
          <p:spPr bwMode="gray">
            <a:xfrm>
              <a:off x="2016" y="1920"/>
              <a:ext cx="1680" cy="1680"/>
            </a:xfrm>
            <a:prstGeom prst="ellipse">
              <a:avLst/>
            </a:prstGeom>
            <a:gradFill rotWithShape="1">
              <a:gsLst>
                <a:gs pos="0">
                  <a:srgbClr val="F14343"/>
                </a:gs>
                <a:gs pos="100000">
                  <a:srgbClr val="6E1E1E"/>
                </a:gs>
              </a:gsLst>
              <a:lin ang="5400000" scaled="1"/>
            </a:gradFill>
            <a:ln w="38100">
              <a:solidFill>
                <a:srgbClr val="FFFFFF"/>
              </a:solidFill>
              <a:round/>
            </a:ln>
          </p:spPr>
          <p:txBody>
            <a:bodyPr wrap="none" anchor="ctr"/>
            <a:lstStyle/>
            <a:p>
              <a:pPr algn="ctr" eaLnBrk="0" hangingPunct="0"/>
              <a:endParaRPr lang="zh-CN" altLang="en-US">
                <a:cs typeface="Arial" panose="020B0604020202020204" pitchFamily="34" charset="0"/>
              </a:endParaRPr>
            </a:p>
          </p:txBody>
        </p:sp>
        <p:sp>
          <p:nvSpPr>
            <p:cNvPr id="11" name="Freeform 11"/>
            <p:cNvSpPr/>
            <p:nvPr/>
          </p:nvSpPr>
          <p:spPr bwMode="gray">
            <a:xfrm>
              <a:off x="2208" y="1948"/>
              <a:ext cx="1296" cy="634"/>
            </a:xfrm>
            <a:custGeom>
              <a:avLst/>
              <a:gdLst>
                <a:gd name="T0" fmla="*/ 1252 w 1321"/>
                <a:gd name="T1" fmla="*/ 318 h 712"/>
                <a:gd name="T2" fmla="*/ 1268 w 1321"/>
                <a:gd name="T3" fmla="*/ 351 h 712"/>
                <a:gd name="T4" fmla="*/ 1271 w 1321"/>
                <a:gd name="T5" fmla="*/ 381 h 712"/>
                <a:gd name="T6" fmla="*/ 1266 w 1321"/>
                <a:gd name="T7" fmla="*/ 409 h 712"/>
                <a:gd name="T8" fmla="*/ 1249 w 1321"/>
                <a:gd name="T9" fmla="*/ 436 h 712"/>
                <a:gd name="T10" fmla="*/ 1224 w 1321"/>
                <a:gd name="T11" fmla="*/ 459 h 712"/>
                <a:gd name="T12" fmla="*/ 1193 w 1321"/>
                <a:gd name="T13" fmla="*/ 479 h 712"/>
                <a:gd name="T14" fmla="*/ 1151 w 1321"/>
                <a:gd name="T15" fmla="*/ 498 h 712"/>
                <a:gd name="T16" fmla="*/ 1104 w 1321"/>
                <a:gd name="T17" fmla="*/ 515 h 712"/>
                <a:gd name="T18" fmla="*/ 1051 w 1321"/>
                <a:gd name="T19" fmla="*/ 529 h 712"/>
                <a:gd name="T20" fmla="*/ 992 w 1321"/>
                <a:gd name="T21" fmla="*/ 541 h 712"/>
                <a:gd name="T22" fmla="*/ 931 w 1321"/>
                <a:gd name="T23" fmla="*/ 550 h 712"/>
                <a:gd name="T24" fmla="*/ 862 w 1321"/>
                <a:gd name="T25" fmla="*/ 558 h 712"/>
                <a:gd name="T26" fmla="*/ 793 w 1321"/>
                <a:gd name="T27" fmla="*/ 563 h 712"/>
                <a:gd name="T28" fmla="*/ 765 w 1321"/>
                <a:gd name="T29" fmla="*/ 565 h 712"/>
                <a:gd name="T30" fmla="*/ 458 w 1321"/>
                <a:gd name="T31" fmla="*/ 565 h 712"/>
                <a:gd name="T32" fmla="*/ 454 w 1321"/>
                <a:gd name="T33" fmla="*/ 565 h 712"/>
                <a:gd name="T34" fmla="*/ 393 w 1321"/>
                <a:gd name="T35" fmla="*/ 561 h 712"/>
                <a:gd name="T36" fmla="*/ 335 w 1321"/>
                <a:gd name="T37" fmla="*/ 558 h 712"/>
                <a:gd name="T38" fmla="*/ 280 w 1321"/>
                <a:gd name="T39" fmla="*/ 552 h 712"/>
                <a:gd name="T40" fmla="*/ 227 w 1321"/>
                <a:gd name="T41" fmla="*/ 547 h 712"/>
                <a:gd name="T42" fmla="*/ 179 w 1321"/>
                <a:gd name="T43" fmla="*/ 537 h 712"/>
                <a:gd name="T44" fmla="*/ 135 w 1321"/>
                <a:gd name="T45" fmla="*/ 525 h 712"/>
                <a:gd name="T46" fmla="*/ 98 w 1321"/>
                <a:gd name="T47" fmla="*/ 514 h 712"/>
                <a:gd name="T48" fmla="*/ 65 w 1321"/>
                <a:gd name="T49" fmla="*/ 500 h 712"/>
                <a:gd name="T50" fmla="*/ 37 w 1321"/>
                <a:gd name="T51" fmla="*/ 482 h 712"/>
                <a:gd name="T52" fmla="*/ 18 w 1321"/>
                <a:gd name="T53" fmla="*/ 462 h 712"/>
                <a:gd name="T54" fmla="*/ 6 w 1321"/>
                <a:gd name="T55" fmla="*/ 439 h 712"/>
                <a:gd name="T56" fmla="*/ 0 w 1321"/>
                <a:gd name="T57" fmla="*/ 416 h 712"/>
                <a:gd name="T58" fmla="*/ 0 w 1321"/>
                <a:gd name="T59" fmla="*/ 412 h 712"/>
                <a:gd name="T60" fmla="*/ 4 w 1321"/>
                <a:gd name="T61" fmla="*/ 386 h 712"/>
                <a:gd name="T62" fmla="*/ 16 w 1321"/>
                <a:gd name="T63" fmla="*/ 354 h 712"/>
                <a:gd name="T64" fmla="*/ 49 w 1321"/>
                <a:gd name="T65" fmla="*/ 293 h 712"/>
                <a:gd name="T66" fmla="*/ 90 w 1321"/>
                <a:gd name="T67" fmla="*/ 237 h 712"/>
                <a:gd name="T68" fmla="*/ 141 w 1321"/>
                <a:gd name="T69" fmla="*/ 186 h 712"/>
                <a:gd name="T70" fmla="*/ 196 w 1321"/>
                <a:gd name="T71" fmla="*/ 140 h 712"/>
                <a:gd name="T72" fmla="*/ 260 w 1321"/>
                <a:gd name="T73" fmla="*/ 99 h 712"/>
                <a:gd name="T74" fmla="*/ 329 w 1321"/>
                <a:gd name="T75" fmla="*/ 65 h 712"/>
                <a:gd name="T76" fmla="*/ 399 w 1321"/>
                <a:gd name="T77" fmla="*/ 37 h 712"/>
                <a:gd name="T78" fmla="*/ 479 w 1321"/>
                <a:gd name="T79" fmla="*/ 17 h 712"/>
                <a:gd name="T80" fmla="*/ 559 w 1321"/>
                <a:gd name="T81" fmla="*/ 4 h 712"/>
                <a:gd name="T82" fmla="*/ 642 w 1321"/>
                <a:gd name="T83" fmla="*/ 0 h 712"/>
                <a:gd name="T84" fmla="*/ 642 w 1321"/>
                <a:gd name="T85" fmla="*/ 0 h 712"/>
                <a:gd name="T86" fmla="*/ 731 w 1321"/>
                <a:gd name="T87" fmla="*/ 4 h 712"/>
                <a:gd name="T88" fmla="*/ 815 w 1321"/>
                <a:gd name="T89" fmla="*/ 18 h 712"/>
                <a:gd name="T90" fmla="*/ 897 w 1321"/>
                <a:gd name="T91" fmla="*/ 42 h 712"/>
                <a:gd name="T92" fmla="*/ 972 w 1321"/>
                <a:gd name="T93" fmla="*/ 71 h 712"/>
                <a:gd name="T94" fmla="*/ 1042 w 1321"/>
                <a:gd name="T95" fmla="*/ 109 h 712"/>
                <a:gd name="T96" fmla="*/ 1106 w 1321"/>
                <a:gd name="T97" fmla="*/ 154 h 712"/>
                <a:gd name="T98" fmla="*/ 1163 w 1321"/>
                <a:gd name="T99" fmla="*/ 203 h 712"/>
                <a:gd name="T100" fmla="*/ 1211 w 1321"/>
                <a:gd name="T101" fmla="*/ 257 h 712"/>
                <a:gd name="T102" fmla="*/ 1252 w 1321"/>
                <a:gd name="T103" fmla="*/ 318 h 712"/>
                <a:gd name="T104" fmla="*/ 1252 w 1321"/>
                <a:gd name="T105" fmla="*/ 318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F14343"/>
                </a:gs>
              </a:gsLst>
              <a:lin ang="5400000" scaled="1"/>
            </a:gradFill>
            <a:ln w="9525">
              <a:noFill/>
              <a:miter lim="800000"/>
            </a:ln>
          </p:spPr>
          <p:txBody>
            <a:bodyPr/>
            <a:lstStyle/>
            <a:p>
              <a:pPr algn="ctr" eaLnBrk="0" hangingPunct="0"/>
              <a:endParaRPr lang="zh-CN" altLang="en-US">
                <a:cs typeface="Arial" panose="020B0604020202020204" pitchFamily="34" charset="0"/>
              </a:endParaRPr>
            </a:p>
          </p:txBody>
        </p:sp>
      </p:grpSp>
      <p:sp>
        <p:nvSpPr>
          <p:cNvPr id="12" name="Text Box 12"/>
          <p:cNvSpPr txBox="1">
            <a:spLocks noChangeArrowheads="1"/>
          </p:cNvSpPr>
          <p:nvPr/>
        </p:nvSpPr>
        <p:spPr bwMode="gray">
          <a:xfrm>
            <a:off x="5359791" y="3254084"/>
            <a:ext cx="1005404" cy="584775"/>
          </a:xfrm>
          <a:prstGeom prst="rect">
            <a:avLst/>
          </a:prstGeom>
          <a:noFill/>
          <a:ln w="9525" algn="ctr">
            <a:noFill/>
            <a:miter lim="800000"/>
          </a:ln>
          <a:effectLst/>
        </p:spPr>
        <p:txBody>
          <a:bodyPr wrap="none">
            <a:spAutoFit/>
          </a:bodyPr>
          <a:lstStyle/>
          <a:p>
            <a:pPr algn="ctr" eaLnBrk="0" hangingPunct="0">
              <a:defRPr/>
            </a:pPr>
            <a:r>
              <a:rPr lang="zh-CN" altLang="en-US" sz="3200" dirty="0">
                <a:solidFill>
                  <a:srgbClr val="FEFEFE"/>
                </a:solidFill>
                <a:effectLst>
                  <a:outerShdw blurRad="38100" dist="38100" dir="2700000" algn="tl">
                    <a:srgbClr val="C0C0C0"/>
                  </a:outerShdw>
                </a:effectLst>
                <a:latin typeface="Arial" panose="020B0604020202020204" pitchFamily="34" charset="0"/>
                <a:ea typeface="+mn-ea"/>
              </a:rPr>
              <a:t>策略</a:t>
            </a:r>
            <a:endParaRPr lang="en-US" sz="3200" dirty="0">
              <a:solidFill>
                <a:srgbClr val="FEFEFE"/>
              </a:solidFill>
              <a:effectLst>
                <a:outerShdw blurRad="38100" dist="38100" dir="2700000" algn="tl">
                  <a:srgbClr val="C0C0C0"/>
                </a:outerShdw>
              </a:effectLst>
              <a:latin typeface="Arial" panose="020B0604020202020204" pitchFamily="34" charset="0"/>
              <a:ea typeface="+mn-ea"/>
            </a:endParaRPr>
          </a:p>
        </p:txBody>
      </p:sp>
      <p:sp>
        <p:nvSpPr>
          <p:cNvPr id="13" name="Text Box 13"/>
          <p:cNvSpPr txBox="1">
            <a:spLocks noChangeArrowheads="1"/>
          </p:cNvSpPr>
          <p:nvPr/>
        </p:nvSpPr>
        <p:spPr bwMode="gray">
          <a:xfrm>
            <a:off x="1755776" y="2197226"/>
            <a:ext cx="3338598" cy="400110"/>
          </a:xfrm>
          <a:prstGeom prst="rect">
            <a:avLst/>
          </a:prstGeom>
          <a:noFill/>
          <a:ln w="9525">
            <a:noFill/>
            <a:miter lim="800000"/>
          </a:ln>
        </p:spPr>
        <p:txBody>
          <a:bodyPr wrap="square">
            <a:spAutoFit/>
          </a:bodyPr>
          <a:lstStyle/>
          <a:p>
            <a:pPr eaLnBrk="0" hangingPunct="0"/>
            <a:r>
              <a:rPr lang="zh-CN" altLang="en-US" sz="2000" b="1" dirty="0"/>
              <a:t>①完全承认研究期</a:t>
            </a:r>
            <a:endParaRPr lang="en-US" altLang="zh-CN" sz="2000" b="1" dirty="0"/>
          </a:p>
        </p:txBody>
      </p:sp>
      <p:sp>
        <p:nvSpPr>
          <p:cNvPr id="14" name="Text Box 14"/>
          <p:cNvSpPr txBox="1">
            <a:spLocks noChangeArrowheads="1"/>
          </p:cNvSpPr>
          <p:nvPr/>
        </p:nvSpPr>
        <p:spPr bwMode="gray">
          <a:xfrm>
            <a:off x="7005383" y="2197226"/>
            <a:ext cx="4755696" cy="400110"/>
          </a:xfrm>
          <a:prstGeom prst="rect">
            <a:avLst/>
          </a:prstGeom>
          <a:noFill/>
          <a:ln w="9525">
            <a:noFill/>
            <a:miter lim="800000"/>
          </a:ln>
        </p:spPr>
        <p:txBody>
          <a:bodyPr wrap="square">
            <a:spAutoFit/>
          </a:bodyPr>
          <a:lstStyle/>
          <a:p>
            <a:pPr eaLnBrk="0" hangingPunct="0"/>
            <a:r>
              <a:rPr lang="zh-CN" altLang="en-US" sz="2000" b="1" dirty="0"/>
              <a:t>②完全不承认未使用价值</a:t>
            </a:r>
          </a:p>
        </p:txBody>
      </p:sp>
      <p:sp>
        <p:nvSpPr>
          <p:cNvPr id="15" name="Text Box 15"/>
          <p:cNvSpPr txBox="1">
            <a:spLocks noChangeArrowheads="1"/>
          </p:cNvSpPr>
          <p:nvPr/>
        </p:nvSpPr>
        <p:spPr bwMode="gray">
          <a:xfrm>
            <a:off x="2151757" y="5804469"/>
            <a:ext cx="4193855" cy="1015663"/>
          </a:xfrm>
          <a:prstGeom prst="rect">
            <a:avLst/>
          </a:prstGeom>
          <a:noFill/>
          <a:ln w="9525">
            <a:noFill/>
            <a:miter lim="800000"/>
          </a:ln>
        </p:spPr>
        <p:txBody>
          <a:bodyPr wrap="square">
            <a:spAutoFit/>
          </a:bodyPr>
          <a:lstStyle/>
          <a:p>
            <a:pPr eaLnBrk="0" hangingPunct="0"/>
            <a:r>
              <a:rPr lang="zh-CN" altLang="en-US" sz="2000" b="1" dirty="0"/>
              <a:t>③</a:t>
            </a:r>
            <a:r>
              <a:rPr lang="zh-CN" altLang="zh-CN" sz="2000" b="1" dirty="0"/>
              <a:t>客观估计</a:t>
            </a:r>
            <a:r>
              <a:rPr lang="en-US" altLang="zh-CN" sz="2000" b="1" dirty="0"/>
              <a:t>B</a:t>
            </a:r>
            <a:r>
              <a:rPr lang="zh-CN" altLang="zh-CN" sz="2000" b="1" dirty="0"/>
              <a:t>方案在研究期后的未使用价值作为残值，然后作投资方案比较与选优</a:t>
            </a:r>
            <a:endParaRPr lang="zh-CN" altLang="en-US" sz="2000" b="1" dirty="0"/>
          </a:p>
        </p:txBody>
      </p:sp>
      <p:sp>
        <p:nvSpPr>
          <p:cNvPr id="17" name="灯片编号占位符 16">
            <a:extLst>
              <a:ext uri="{FF2B5EF4-FFF2-40B4-BE49-F238E27FC236}">
                <a16:creationId xmlns:a16="http://schemas.microsoft.com/office/drawing/2014/main" id="{47F576CD-D5C3-41E9-8C6F-A2CFBFEB1D60}"/>
              </a:ext>
            </a:extLst>
          </p:cNvPr>
          <p:cNvSpPr>
            <a:spLocks noGrp="1"/>
          </p:cNvSpPr>
          <p:nvPr>
            <p:ph type="sldNum" sz="quarter" idx="12"/>
          </p:nvPr>
        </p:nvSpPr>
        <p:spPr/>
        <p:txBody>
          <a:bodyPr/>
          <a:lstStyle/>
          <a:p>
            <a:fld id="{B6F15528-21DE-4FAA-801E-634DDDAF4B2B}" type="slidenum">
              <a:rPr lang="en-US" smtClean="0"/>
              <a:t>352</a:t>
            </a:fld>
            <a:endParaRPr lang="en-US" dirty="0"/>
          </a:p>
        </p:txBody>
      </p:sp>
      <p:sp>
        <p:nvSpPr>
          <p:cNvPr id="18" name="灯片编号占位符 8">
            <a:extLst>
              <a:ext uri="{FF2B5EF4-FFF2-40B4-BE49-F238E27FC236}">
                <a16:creationId xmlns:a16="http://schemas.microsoft.com/office/drawing/2014/main" id="{A636A377-8580-4CE1-8824-33493E327087}"/>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352</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4700" y="333375"/>
            <a:ext cx="5334000" cy="429419"/>
          </a:xfrm>
        </p:spPr>
        <p:txBody>
          <a:bodyPr/>
          <a:lstStyle/>
          <a:p>
            <a:r>
              <a:rPr lang="en-US" altLang="zh-CN" dirty="0"/>
              <a:t>4.3.2  </a:t>
            </a:r>
            <a:r>
              <a:rPr lang="zh-CN" altLang="en-US" dirty="0"/>
              <a:t>多方案项目评价</a:t>
            </a:r>
          </a:p>
        </p:txBody>
      </p:sp>
      <p:sp>
        <p:nvSpPr>
          <p:cNvPr id="3" name="内容占位符 2"/>
          <p:cNvSpPr>
            <a:spLocks noGrp="1"/>
          </p:cNvSpPr>
          <p:nvPr>
            <p:ph idx="1"/>
          </p:nvPr>
        </p:nvSpPr>
        <p:spPr>
          <a:xfrm>
            <a:off x="609918" y="1143795"/>
            <a:ext cx="10978515" cy="990599"/>
          </a:xfrm>
        </p:spPr>
        <p:txBody>
          <a:bodyPr>
            <a:noAutofit/>
          </a:bodyPr>
          <a:lstStyle/>
          <a:p>
            <a:pPr marL="0" indent="0">
              <a:lnSpc>
                <a:spcPct val="150000"/>
              </a:lnSpc>
              <a:buNone/>
            </a:pPr>
            <a:r>
              <a:rPr lang="zh-CN" altLang="zh-CN" sz="2400" dirty="0">
                <a:solidFill>
                  <a:schemeClr val="tx1"/>
                </a:solidFill>
              </a:rPr>
              <a:t>【</a:t>
            </a:r>
            <a:r>
              <a:rPr lang="zh-CN" altLang="zh-CN" sz="2400" b="1" dirty="0">
                <a:solidFill>
                  <a:schemeClr val="tx1"/>
                </a:solidFill>
              </a:rPr>
              <a:t>例</a:t>
            </a:r>
            <a:r>
              <a:rPr lang="en-US" altLang="zh-CN" sz="2400" b="1" dirty="0">
                <a:solidFill>
                  <a:schemeClr val="tx1"/>
                </a:solidFill>
              </a:rPr>
              <a:t>4.8</a:t>
            </a:r>
            <a:r>
              <a:rPr lang="zh-CN" altLang="zh-CN" sz="2400" dirty="0">
                <a:solidFill>
                  <a:schemeClr val="tx1"/>
                </a:solidFill>
              </a:rPr>
              <a:t>】某软件企业欲购买通信设备。根据市场调研，现有</a:t>
            </a:r>
            <a:r>
              <a:rPr lang="en-US" altLang="zh-CN" sz="2400" dirty="0">
                <a:solidFill>
                  <a:schemeClr val="tx1"/>
                </a:solidFill>
              </a:rPr>
              <a:t>X</a:t>
            </a:r>
            <a:r>
              <a:rPr lang="zh-CN" altLang="zh-CN" sz="2400" dirty="0">
                <a:solidFill>
                  <a:schemeClr val="tx1"/>
                </a:solidFill>
              </a:rPr>
              <a:t>与</a:t>
            </a:r>
            <a:r>
              <a:rPr lang="en-US" altLang="zh-CN" sz="2400" dirty="0">
                <a:solidFill>
                  <a:schemeClr val="tx1"/>
                </a:solidFill>
              </a:rPr>
              <a:t>Y</a:t>
            </a:r>
            <a:r>
              <a:rPr lang="zh-CN" altLang="zh-CN" sz="2400" dirty="0">
                <a:solidFill>
                  <a:schemeClr val="tx1"/>
                </a:solidFill>
              </a:rPr>
              <a:t>两种不同型号的设备供选择。根据目前的通信技术与技术经济的发展趋势，可估计出</a:t>
            </a:r>
            <a:r>
              <a:rPr lang="en-US" altLang="zh-CN" sz="2400" dirty="0">
                <a:solidFill>
                  <a:schemeClr val="tx1"/>
                </a:solidFill>
              </a:rPr>
              <a:t>X</a:t>
            </a:r>
            <a:r>
              <a:rPr lang="zh-CN" altLang="zh-CN" sz="2400" dirty="0">
                <a:solidFill>
                  <a:schemeClr val="tx1"/>
                </a:solidFill>
              </a:rPr>
              <a:t>、</a:t>
            </a:r>
            <a:r>
              <a:rPr lang="en-US" altLang="zh-CN" sz="2400" dirty="0">
                <a:solidFill>
                  <a:schemeClr val="tx1"/>
                </a:solidFill>
              </a:rPr>
              <a:t>Y</a:t>
            </a:r>
            <a:r>
              <a:rPr lang="zh-CN" altLang="zh-CN" sz="2400" dirty="0">
                <a:solidFill>
                  <a:schemeClr val="tx1"/>
                </a:solidFill>
              </a:rPr>
              <a:t>两设备的使用寿命分为</a:t>
            </a:r>
            <a:r>
              <a:rPr lang="en-US" altLang="zh-CN" sz="2400" dirty="0">
                <a:solidFill>
                  <a:schemeClr val="tx1"/>
                </a:solidFill>
              </a:rPr>
              <a:t>4</a:t>
            </a:r>
            <a:r>
              <a:rPr lang="zh-CN" altLang="zh-CN" sz="2400" dirty="0">
                <a:solidFill>
                  <a:schemeClr val="tx1"/>
                </a:solidFill>
              </a:rPr>
              <a:t>年和</a:t>
            </a:r>
            <a:r>
              <a:rPr lang="en-US" altLang="zh-CN" sz="2400" dirty="0">
                <a:solidFill>
                  <a:schemeClr val="tx1"/>
                </a:solidFill>
              </a:rPr>
              <a:t>6</a:t>
            </a:r>
            <a:r>
              <a:rPr lang="zh-CN" altLang="zh-CN" sz="2400" dirty="0">
                <a:solidFill>
                  <a:schemeClr val="tx1"/>
                </a:solidFill>
              </a:rPr>
              <a:t>年，投资分为</a:t>
            </a:r>
            <a:r>
              <a:rPr lang="en-US" altLang="zh-CN" sz="2400" dirty="0">
                <a:solidFill>
                  <a:schemeClr val="tx1"/>
                </a:solidFill>
              </a:rPr>
              <a:t>50</a:t>
            </a:r>
            <a:r>
              <a:rPr lang="zh-CN" altLang="zh-CN" sz="2400" dirty="0">
                <a:solidFill>
                  <a:schemeClr val="tx1"/>
                </a:solidFill>
              </a:rPr>
              <a:t>万元和</a:t>
            </a:r>
            <a:r>
              <a:rPr lang="en-US" altLang="zh-CN" sz="2400" dirty="0">
                <a:solidFill>
                  <a:schemeClr val="tx1"/>
                </a:solidFill>
              </a:rPr>
              <a:t>40</a:t>
            </a:r>
            <a:r>
              <a:rPr lang="zh-CN" altLang="zh-CN" sz="2400" dirty="0">
                <a:solidFill>
                  <a:schemeClr val="tx1"/>
                </a:solidFill>
              </a:rPr>
              <a:t>万元，各年的预期收益见表</a:t>
            </a:r>
            <a:r>
              <a:rPr lang="en-US" altLang="zh-CN" sz="2400" dirty="0">
                <a:solidFill>
                  <a:schemeClr val="tx1"/>
                </a:solidFill>
              </a:rPr>
              <a:t>4-13</a:t>
            </a:r>
            <a:r>
              <a:rPr lang="zh-CN" altLang="zh-CN" sz="2400" dirty="0">
                <a:solidFill>
                  <a:schemeClr val="tx1"/>
                </a:solidFill>
              </a:rPr>
              <a:t>。试在基准贴现率</a:t>
            </a:r>
            <a:r>
              <a:rPr lang="en-US" altLang="zh-CN" sz="2400" dirty="0" err="1">
                <a:solidFill>
                  <a:schemeClr val="tx1"/>
                </a:solidFill>
              </a:rPr>
              <a:t>i</a:t>
            </a:r>
            <a:r>
              <a:rPr lang="en-US" altLang="zh-CN" sz="2400" dirty="0">
                <a:solidFill>
                  <a:schemeClr val="tx1"/>
                </a:solidFill>
              </a:rPr>
              <a:t>=10%</a:t>
            </a:r>
            <a:r>
              <a:rPr lang="zh-CN" altLang="zh-CN" sz="2400" dirty="0">
                <a:solidFill>
                  <a:schemeClr val="tx1"/>
                </a:solidFill>
              </a:rPr>
              <a:t>的条件下，对</a:t>
            </a:r>
            <a:r>
              <a:rPr lang="en-US" altLang="zh-CN" sz="2400" dirty="0">
                <a:solidFill>
                  <a:schemeClr val="tx1"/>
                </a:solidFill>
              </a:rPr>
              <a:t>X</a:t>
            </a:r>
            <a:r>
              <a:rPr lang="zh-CN" altLang="zh-CN" sz="2400" dirty="0">
                <a:solidFill>
                  <a:schemeClr val="tx1"/>
                </a:solidFill>
              </a:rPr>
              <a:t>、</a:t>
            </a:r>
            <a:r>
              <a:rPr lang="en-US" altLang="zh-CN" sz="2400" dirty="0">
                <a:solidFill>
                  <a:schemeClr val="tx1"/>
                </a:solidFill>
              </a:rPr>
              <a:t>Y</a:t>
            </a:r>
            <a:r>
              <a:rPr lang="zh-CN" altLang="zh-CN" sz="2400" dirty="0">
                <a:solidFill>
                  <a:schemeClr val="tx1"/>
                </a:solidFill>
              </a:rPr>
              <a:t>两设备的购买方案作出决策。</a:t>
            </a:r>
            <a:endParaRPr lang="zh-CN" altLang="en-US" sz="2400" dirty="0">
              <a:solidFill>
                <a:schemeClr val="tx1"/>
              </a:solidFill>
            </a:endParaRPr>
          </a:p>
        </p:txBody>
      </p:sp>
      <p:sp>
        <p:nvSpPr>
          <p:cNvPr id="4" name="矩形 3"/>
          <p:cNvSpPr/>
          <p:nvPr/>
        </p:nvSpPr>
        <p:spPr>
          <a:xfrm>
            <a:off x="-10952" y="3990046"/>
            <a:ext cx="12216671" cy="45719"/>
          </a:xfrm>
          <a:prstGeom prst="rect">
            <a:avLst/>
          </a:prstGeom>
          <a:solidFill>
            <a:srgbClr val="FFC000">
              <a:alpha val="8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内容占位符 4"/>
          <p:cNvSpPr txBox="1"/>
          <p:nvPr/>
        </p:nvSpPr>
        <p:spPr>
          <a:xfrm>
            <a:off x="550838" y="3803536"/>
            <a:ext cx="4913852" cy="464458"/>
          </a:xfrm>
          <a:prstGeom prst="rect">
            <a:avLst/>
          </a:prstGeom>
          <a:solidFill>
            <a:srgbClr val="FFC000"/>
          </a:solidFill>
          <a:ln>
            <a:solidFill>
              <a:srgbClr val="FFC000"/>
            </a:solidFill>
          </a:ln>
        </p:spPr>
        <p:txBody>
          <a:bodyPr>
            <a:norm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gn="ctr">
              <a:buNone/>
            </a:pPr>
            <a:r>
              <a:rPr lang="zh-CN" altLang="zh-CN" dirty="0">
                <a:solidFill>
                  <a:schemeClr val="bg1"/>
                </a:solidFill>
              </a:rPr>
              <a:t>表</a:t>
            </a:r>
            <a:r>
              <a:rPr lang="en-US" altLang="zh-CN" dirty="0">
                <a:solidFill>
                  <a:schemeClr val="bg1"/>
                </a:solidFill>
              </a:rPr>
              <a:t>4-13  </a:t>
            </a:r>
            <a:r>
              <a:rPr lang="zh-CN" altLang="en-US" dirty="0">
                <a:solidFill>
                  <a:schemeClr val="bg1"/>
                </a:solidFill>
              </a:rPr>
              <a:t>投资方案</a:t>
            </a:r>
            <a:r>
              <a:rPr lang="zh-CN" altLang="zh-CN" dirty="0">
                <a:solidFill>
                  <a:schemeClr val="bg1"/>
                </a:solidFill>
              </a:rPr>
              <a:t>表</a:t>
            </a:r>
            <a:r>
              <a:rPr lang="en-US" altLang="zh-CN" dirty="0">
                <a:solidFill>
                  <a:schemeClr val="bg1"/>
                </a:solidFill>
              </a:rPr>
              <a:t>   </a:t>
            </a:r>
            <a:r>
              <a:rPr lang="zh-CN" altLang="en-US" dirty="0">
                <a:solidFill>
                  <a:schemeClr val="bg1"/>
                </a:solidFill>
              </a:rPr>
              <a:t>单位：万元</a:t>
            </a:r>
            <a:endParaRPr lang="zh-CN" altLang="en-US" b="1" dirty="0">
              <a:solidFill>
                <a:schemeClr val="bg1"/>
              </a:solidFill>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0975" y="4572794"/>
            <a:ext cx="9462052"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灯片编号占位符 6">
            <a:extLst>
              <a:ext uri="{FF2B5EF4-FFF2-40B4-BE49-F238E27FC236}">
                <a16:creationId xmlns:a16="http://schemas.microsoft.com/office/drawing/2014/main" id="{30F9E2A2-548C-4156-94B2-E48D1188C073}"/>
              </a:ext>
            </a:extLst>
          </p:cNvPr>
          <p:cNvSpPr>
            <a:spLocks noGrp="1"/>
          </p:cNvSpPr>
          <p:nvPr>
            <p:ph type="sldNum" sz="quarter" idx="12"/>
          </p:nvPr>
        </p:nvSpPr>
        <p:spPr/>
        <p:txBody>
          <a:bodyPr/>
          <a:lstStyle/>
          <a:p>
            <a:fld id="{B6F15528-21DE-4FAA-801E-634DDDAF4B2B}" type="slidenum">
              <a:rPr lang="en-US" smtClean="0"/>
              <a:t>353</a:t>
            </a:fld>
            <a:endParaRPr lang="en-US" dirty="0"/>
          </a:p>
        </p:txBody>
      </p:sp>
      <p:sp>
        <p:nvSpPr>
          <p:cNvPr id="8" name="灯片编号占位符 8">
            <a:extLst>
              <a:ext uri="{FF2B5EF4-FFF2-40B4-BE49-F238E27FC236}">
                <a16:creationId xmlns:a16="http://schemas.microsoft.com/office/drawing/2014/main" id="{AEA0BEB5-5C25-4D15-B809-9AD6B3C5EEC7}"/>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353</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4700" y="333375"/>
            <a:ext cx="5334000" cy="429419"/>
          </a:xfrm>
        </p:spPr>
        <p:txBody>
          <a:bodyPr/>
          <a:lstStyle/>
          <a:p>
            <a:r>
              <a:rPr lang="en-US" altLang="zh-CN" dirty="0"/>
              <a:t>4.3.2  </a:t>
            </a:r>
            <a:r>
              <a:rPr lang="zh-CN" altLang="en-US" dirty="0"/>
              <a:t>多方案项目评价</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755775" y="1677194"/>
                <a:ext cx="9833557" cy="5029200"/>
              </a:xfrm>
            </p:spPr>
            <p:txBody>
              <a:bodyPr/>
              <a:lstStyle/>
              <a:p>
                <a:pPr marL="0" indent="0">
                  <a:buNone/>
                </a:pPr>
                <a:r>
                  <a:rPr lang="zh-CN" altLang="zh-CN" dirty="0">
                    <a:solidFill>
                      <a:schemeClr val="tx1"/>
                    </a:solidFill>
                  </a:rPr>
                  <a:t>解：以下分别用（</a:t>
                </a:r>
                <a:r>
                  <a:rPr lang="zh-CN" altLang="en-US" dirty="0">
                    <a:solidFill>
                      <a:schemeClr val="tx1"/>
                    </a:solidFill>
                  </a:rPr>
                  <a:t>②</a:t>
                </a:r>
                <a:r>
                  <a:rPr lang="zh-CN" altLang="zh-CN" dirty="0">
                    <a:solidFill>
                      <a:schemeClr val="tx1"/>
                    </a:solidFill>
                  </a:rPr>
                  <a:t>）和（</a:t>
                </a:r>
                <a:r>
                  <a:rPr lang="zh-CN" altLang="en-US" dirty="0">
                    <a:solidFill>
                      <a:schemeClr val="tx1"/>
                    </a:solidFill>
                  </a:rPr>
                  <a:t>③</a:t>
                </a:r>
                <a:r>
                  <a:rPr lang="zh-CN" altLang="zh-CN" dirty="0">
                    <a:solidFill>
                      <a:schemeClr val="tx1"/>
                    </a:solidFill>
                  </a:rPr>
                  <a:t>）处理方式对两个投资方案作比较与优选。</a:t>
                </a:r>
              </a:p>
              <a:p>
                <a:pPr marL="0" lvl="0" indent="0">
                  <a:buNone/>
                </a:pPr>
                <a:r>
                  <a:rPr lang="zh-CN" altLang="en-US" dirty="0">
                    <a:solidFill>
                      <a:schemeClr val="tx1"/>
                    </a:solidFill>
                  </a:rPr>
                  <a:t>①</a:t>
                </a:r>
                <a:r>
                  <a:rPr lang="zh-CN" altLang="zh-CN" dirty="0">
                    <a:solidFill>
                      <a:schemeClr val="tx1"/>
                    </a:solidFill>
                  </a:rPr>
                  <a:t>完全不承认</a:t>
                </a:r>
                <a:r>
                  <a:rPr lang="zh-CN" altLang="en-US" dirty="0">
                    <a:solidFill>
                      <a:schemeClr val="tx1"/>
                    </a:solidFill>
                  </a:rPr>
                  <a:t>未</a:t>
                </a:r>
                <a:r>
                  <a:rPr lang="zh-CN" altLang="zh-CN" dirty="0">
                    <a:solidFill>
                      <a:schemeClr val="tx1"/>
                    </a:solidFill>
                  </a:rPr>
                  <a:t>使用价值，由表</a:t>
                </a:r>
                <a:r>
                  <a:rPr lang="en-US" altLang="zh-CN" dirty="0">
                    <a:solidFill>
                      <a:schemeClr val="tx1"/>
                    </a:solidFill>
                  </a:rPr>
                  <a:t>4.14</a:t>
                </a:r>
                <a:r>
                  <a:rPr lang="zh-CN" altLang="zh-CN" dirty="0">
                    <a:solidFill>
                      <a:schemeClr val="tx1"/>
                    </a:solidFill>
                  </a:rPr>
                  <a:t>可的两个方案的收益贴现值</a:t>
                </a:r>
              </a:p>
              <a:p>
                <a:pPr marL="0" indent="0">
                  <a:buNone/>
                </a:pPr>
                <a14:m>
                  <m:oMathPara xmlns:m="http://schemas.openxmlformats.org/officeDocument/2006/math">
                    <m:oMathParaPr>
                      <m:jc m:val="centerGroup"/>
                    </m:oMathParaPr>
                    <m:oMath xmlns:m="http://schemas.openxmlformats.org/officeDocument/2006/math">
                      <m:sSub>
                        <m:sSubPr>
                          <m:ctrlPr>
                            <a:rPr lang="zh-CN" altLang="zh-CN" i="1">
                              <a:solidFill>
                                <a:schemeClr val="tx1"/>
                              </a:solidFill>
                              <a:latin typeface="Cambria Math" panose="02040503050406030204" pitchFamily="18" charset="0"/>
                            </a:rPr>
                          </m:ctrlPr>
                        </m:sSubPr>
                        <m:e>
                          <m:r>
                            <m:rPr>
                              <m:sty m:val="p"/>
                            </m:rPr>
                            <a:rPr lang="en-US" altLang="zh-CN">
                              <a:solidFill>
                                <a:schemeClr val="tx1"/>
                              </a:solidFill>
                              <a:latin typeface="Cambria Math" panose="02040503050406030204"/>
                            </a:rPr>
                            <m:t>NPV</m:t>
                          </m:r>
                        </m:e>
                        <m:sub>
                          <m:r>
                            <a:rPr lang="en-US" altLang="zh-CN" i="1">
                              <a:solidFill>
                                <a:schemeClr val="tx1"/>
                              </a:solidFill>
                              <a:latin typeface="Cambria Math" panose="02040503050406030204"/>
                            </a:rPr>
                            <m:t>𝑋</m:t>
                          </m:r>
                        </m:sub>
                      </m:sSub>
                      <m:r>
                        <a:rPr lang="en-US" altLang="zh-CN">
                          <a:solidFill>
                            <a:schemeClr val="tx1"/>
                          </a:solidFill>
                          <a:latin typeface="Cambria Math" panose="02040503050406030204"/>
                        </a:rPr>
                        <m:t>=</m:t>
                      </m:r>
                      <m:r>
                        <a:rPr lang="zh-CN" altLang="en-US" i="1">
                          <a:solidFill>
                            <a:schemeClr val="tx1"/>
                          </a:solidFill>
                          <a:latin typeface="Cambria Math" panose="02040503050406030204"/>
                        </a:rPr>
                        <m:t>−</m:t>
                      </m:r>
                      <m:r>
                        <a:rPr lang="en-US" altLang="zh-CN">
                          <a:solidFill>
                            <a:schemeClr val="tx1"/>
                          </a:solidFill>
                          <a:latin typeface="Cambria Math" panose="02040503050406030204"/>
                        </a:rPr>
                        <m:t>50+</m:t>
                      </m:r>
                      <m:f>
                        <m:fPr>
                          <m:ctrlPr>
                            <a:rPr lang="zh-CN" altLang="zh-CN" i="1">
                              <a:solidFill>
                                <a:schemeClr val="tx1"/>
                              </a:solidFill>
                              <a:latin typeface="Cambria Math" panose="02040503050406030204" pitchFamily="18" charset="0"/>
                            </a:rPr>
                          </m:ctrlPr>
                        </m:fPr>
                        <m:num>
                          <m:r>
                            <a:rPr lang="en-US" altLang="zh-CN" i="1">
                              <a:solidFill>
                                <a:schemeClr val="tx1"/>
                              </a:solidFill>
                              <a:latin typeface="Cambria Math" panose="02040503050406030204"/>
                            </a:rPr>
                            <m:t>30</m:t>
                          </m:r>
                        </m:num>
                        <m:den>
                          <m:r>
                            <a:rPr lang="en-US" altLang="zh-CN" i="1">
                              <a:solidFill>
                                <a:schemeClr val="tx1"/>
                              </a:solidFill>
                              <a:latin typeface="Cambria Math" panose="02040503050406030204"/>
                            </a:rPr>
                            <m:t>𝐶𝑅𝐹</m:t>
                          </m:r>
                        </m:den>
                      </m:f>
                      <m:r>
                        <a:rPr lang="en-US" altLang="zh-CN" i="1">
                          <a:solidFill>
                            <a:schemeClr val="tx1"/>
                          </a:solidFill>
                          <a:latin typeface="Cambria Math" panose="02040503050406030204"/>
                        </a:rPr>
                        <m:t>=−50+30×</m:t>
                      </m:r>
                      <m:f>
                        <m:fPr>
                          <m:ctrlPr>
                            <a:rPr lang="zh-CN" altLang="zh-CN" i="1">
                              <a:solidFill>
                                <a:schemeClr val="tx1"/>
                              </a:solidFill>
                              <a:latin typeface="Cambria Math" panose="02040503050406030204" pitchFamily="18" charset="0"/>
                            </a:rPr>
                          </m:ctrlPr>
                        </m:fPr>
                        <m:num>
                          <m:sSup>
                            <m:sSupPr>
                              <m:ctrlPr>
                                <a:rPr lang="zh-CN" altLang="zh-CN" i="1">
                                  <a:solidFill>
                                    <a:schemeClr val="tx1"/>
                                  </a:solidFill>
                                  <a:latin typeface="Cambria Math" panose="02040503050406030204" pitchFamily="18" charset="0"/>
                                </a:rPr>
                              </m:ctrlPr>
                            </m:sSupPr>
                            <m:e>
                              <m:d>
                                <m:dPr>
                                  <m:ctrlPr>
                                    <a:rPr lang="zh-CN"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a:rPr>
                                    <m:t>1+</m:t>
                                  </m:r>
                                  <m:r>
                                    <a:rPr lang="en-US" altLang="zh-CN" i="1">
                                      <a:solidFill>
                                        <a:schemeClr val="tx1"/>
                                      </a:solidFill>
                                      <a:latin typeface="Cambria Math" panose="02040503050406030204"/>
                                    </a:rPr>
                                    <m:t>𝑖</m:t>
                                  </m:r>
                                </m:e>
                              </m:d>
                            </m:e>
                            <m:sup>
                              <m:r>
                                <a:rPr lang="en-US" altLang="zh-CN" i="1">
                                  <a:solidFill>
                                    <a:schemeClr val="tx1"/>
                                  </a:solidFill>
                                  <a:latin typeface="Cambria Math" panose="02040503050406030204"/>
                                </a:rPr>
                                <m:t>𝑛</m:t>
                              </m:r>
                            </m:sup>
                          </m:sSup>
                          <m:r>
                            <a:rPr lang="en-US" altLang="zh-CN" i="1">
                              <a:solidFill>
                                <a:schemeClr val="tx1"/>
                              </a:solidFill>
                              <a:latin typeface="Cambria Math" panose="02040503050406030204"/>
                            </a:rPr>
                            <m:t>−1</m:t>
                          </m:r>
                        </m:num>
                        <m:den>
                          <m:sSup>
                            <m:sSupPr>
                              <m:ctrlPr>
                                <a:rPr lang="zh-CN" altLang="zh-CN" i="1">
                                  <a:solidFill>
                                    <a:schemeClr val="tx1"/>
                                  </a:solidFill>
                                  <a:latin typeface="Cambria Math" panose="02040503050406030204" pitchFamily="18" charset="0"/>
                                </a:rPr>
                              </m:ctrlPr>
                            </m:sSupPr>
                            <m:e>
                              <m:d>
                                <m:dPr>
                                  <m:ctrlPr>
                                    <a:rPr lang="zh-CN"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a:rPr>
                                    <m:t>1+</m:t>
                                  </m:r>
                                  <m:r>
                                    <a:rPr lang="en-US" altLang="zh-CN" i="1">
                                      <a:solidFill>
                                        <a:schemeClr val="tx1"/>
                                      </a:solidFill>
                                      <a:latin typeface="Cambria Math" panose="02040503050406030204"/>
                                    </a:rPr>
                                    <m:t>𝑖</m:t>
                                  </m:r>
                                </m:e>
                              </m:d>
                            </m:e>
                            <m:sup>
                              <m:r>
                                <a:rPr lang="en-US" altLang="zh-CN" i="1">
                                  <a:solidFill>
                                    <a:schemeClr val="tx1"/>
                                  </a:solidFill>
                                  <a:latin typeface="Cambria Math" panose="02040503050406030204"/>
                                </a:rPr>
                                <m:t>𝑛</m:t>
                              </m:r>
                            </m:sup>
                          </m:sSup>
                          <m:r>
                            <a:rPr lang="en-US" altLang="zh-CN" i="1">
                              <a:solidFill>
                                <a:schemeClr val="tx1"/>
                              </a:solidFill>
                              <a:latin typeface="Cambria Math" panose="02040503050406030204"/>
                            </a:rPr>
                            <m:t>∙</m:t>
                          </m:r>
                          <m:r>
                            <a:rPr lang="en-US" altLang="zh-CN" i="1">
                              <a:solidFill>
                                <a:schemeClr val="tx1"/>
                              </a:solidFill>
                              <a:latin typeface="Cambria Math" panose="02040503050406030204"/>
                            </a:rPr>
                            <m:t>𝑖</m:t>
                          </m:r>
                        </m:den>
                      </m:f>
                      <m:r>
                        <a:rPr lang="en-US" altLang="zh-CN" i="1">
                          <a:solidFill>
                            <a:schemeClr val="tx1"/>
                          </a:solidFill>
                          <a:latin typeface="Cambria Math" panose="02040503050406030204"/>
                        </a:rPr>
                        <m:t>                    </m:t>
                      </m:r>
                    </m:oMath>
                  </m:oMathPara>
                </a14:m>
                <a:endParaRPr lang="zh-CN" altLang="zh-CN"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r>
                        <a:rPr lang="en-US" altLang="zh-CN" i="1">
                          <a:solidFill>
                            <a:schemeClr val="tx1"/>
                          </a:solidFill>
                          <a:latin typeface="Cambria Math" panose="02040503050406030204"/>
                        </a:rPr>
                        <m:t>=−50+30×</m:t>
                      </m:r>
                      <m:f>
                        <m:fPr>
                          <m:ctrlPr>
                            <a:rPr lang="zh-CN" altLang="zh-CN" i="1">
                              <a:solidFill>
                                <a:schemeClr val="tx1"/>
                              </a:solidFill>
                              <a:latin typeface="Cambria Math" panose="02040503050406030204" pitchFamily="18" charset="0"/>
                            </a:rPr>
                          </m:ctrlPr>
                        </m:fPr>
                        <m:num>
                          <m:sSup>
                            <m:sSupPr>
                              <m:ctrlPr>
                                <a:rPr lang="zh-CN" altLang="zh-CN" i="1">
                                  <a:solidFill>
                                    <a:schemeClr val="tx1"/>
                                  </a:solidFill>
                                  <a:latin typeface="Cambria Math" panose="02040503050406030204" pitchFamily="18" charset="0"/>
                                </a:rPr>
                              </m:ctrlPr>
                            </m:sSupPr>
                            <m:e>
                              <m:d>
                                <m:dPr>
                                  <m:ctrlPr>
                                    <a:rPr lang="zh-CN"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a:rPr>
                                    <m:t>1+0.1</m:t>
                                  </m:r>
                                </m:e>
                              </m:d>
                            </m:e>
                            <m:sup>
                              <m:r>
                                <a:rPr lang="en-US" altLang="zh-CN" i="1">
                                  <a:solidFill>
                                    <a:schemeClr val="tx1"/>
                                  </a:solidFill>
                                  <a:latin typeface="Cambria Math" panose="02040503050406030204"/>
                                </a:rPr>
                                <m:t>4</m:t>
                              </m:r>
                            </m:sup>
                          </m:sSup>
                          <m:r>
                            <a:rPr lang="en-US" altLang="zh-CN" i="1">
                              <a:solidFill>
                                <a:schemeClr val="tx1"/>
                              </a:solidFill>
                              <a:latin typeface="Cambria Math" panose="02040503050406030204"/>
                            </a:rPr>
                            <m:t>−1</m:t>
                          </m:r>
                        </m:num>
                        <m:den>
                          <m:sSup>
                            <m:sSupPr>
                              <m:ctrlPr>
                                <a:rPr lang="zh-CN" altLang="zh-CN" i="1">
                                  <a:solidFill>
                                    <a:schemeClr val="tx1"/>
                                  </a:solidFill>
                                  <a:latin typeface="Cambria Math" panose="02040503050406030204" pitchFamily="18" charset="0"/>
                                </a:rPr>
                              </m:ctrlPr>
                            </m:sSupPr>
                            <m:e>
                              <m:d>
                                <m:dPr>
                                  <m:ctrlPr>
                                    <a:rPr lang="zh-CN"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a:rPr>
                                    <m:t>1+0.1</m:t>
                                  </m:r>
                                </m:e>
                              </m:d>
                            </m:e>
                            <m:sup>
                              <m:r>
                                <a:rPr lang="en-US" altLang="zh-CN" i="1">
                                  <a:solidFill>
                                    <a:schemeClr val="tx1"/>
                                  </a:solidFill>
                                  <a:latin typeface="Cambria Math" panose="02040503050406030204"/>
                                </a:rPr>
                                <m:t>4</m:t>
                              </m:r>
                            </m:sup>
                          </m:sSup>
                          <m:r>
                            <a:rPr lang="en-US" altLang="zh-CN" i="1">
                              <a:solidFill>
                                <a:schemeClr val="tx1"/>
                              </a:solidFill>
                              <a:latin typeface="Cambria Math" panose="02040503050406030204"/>
                            </a:rPr>
                            <m:t>×0.1</m:t>
                          </m:r>
                        </m:den>
                      </m:f>
                      <m:r>
                        <a:rPr lang="en-US" altLang="zh-CN" i="1">
                          <a:solidFill>
                            <a:schemeClr val="tx1"/>
                          </a:solidFill>
                          <a:latin typeface="Cambria Math" panose="02040503050406030204"/>
                        </a:rPr>
                        <m:t>=45.096</m:t>
                      </m:r>
                      <m:r>
                        <a:rPr lang="zh-CN" altLang="zh-CN">
                          <a:solidFill>
                            <a:schemeClr val="tx1"/>
                          </a:solidFill>
                          <a:latin typeface="Cambria Math" panose="02040503050406030204"/>
                        </a:rPr>
                        <m:t>万元</m:t>
                      </m:r>
                    </m:oMath>
                  </m:oMathPara>
                </a14:m>
                <a:endParaRPr lang="zh-CN" altLang="zh-CN"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sSub>
                        <m:sSubPr>
                          <m:ctrlPr>
                            <a:rPr lang="zh-CN" altLang="zh-CN" i="1">
                              <a:solidFill>
                                <a:schemeClr val="tx1"/>
                              </a:solidFill>
                              <a:latin typeface="Cambria Math" panose="02040503050406030204" pitchFamily="18" charset="0"/>
                            </a:rPr>
                          </m:ctrlPr>
                        </m:sSubPr>
                        <m:e>
                          <m:r>
                            <m:rPr>
                              <m:sty m:val="p"/>
                            </m:rPr>
                            <a:rPr lang="en-US" altLang="zh-CN">
                              <a:solidFill>
                                <a:schemeClr val="tx1"/>
                              </a:solidFill>
                              <a:latin typeface="Cambria Math" panose="02040503050406030204"/>
                            </a:rPr>
                            <m:t>NPV</m:t>
                          </m:r>
                        </m:e>
                        <m:sub>
                          <m:r>
                            <a:rPr lang="en-US" altLang="zh-CN" i="1">
                              <a:solidFill>
                                <a:schemeClr val="tx1"/>
                              </a:solidFill>
                              <a:latin typeface="Cambria Math" panose="02040503050406030204"/>
                            </a:rPr>
                            <m:t>𝑌</m:t>
                          </m:r>
                        </m:sub>
                      </m:sSub>
                      <m:r>
                        <a:rPr lang="en-US" altLang="zh-CN">
                          <a:solidFill>
                            <a:schemeClr val="tx1"/>
                          </a:solidFill>
                          <a:latin typeface="Cambria Math" panose="02040503050406030204"/>
                        </a:rPr>
                        <m:t>=</m:t>
                      </m:r>
                      <m:r>
                        <a:rPr lang="en-US" altLang="zh-CN" i="1">
                          <a:solidFill>
                            <a:schemeClr val="tx1"/>
                          </a:solidFill>
                          <a:latin typeface="Cambria Math" panose="02040503050406030204"/>
                        </a:rPr>
                        <m:t>−</m:t>
                      </m:r>
                      <m:r>
                        <a:rPr lang="en-US" altLang="zh-CN">
                          <a:solidFill>
                            <a:schemeClr val="tx1"/>
                          </a:solidFill>
                          <a:latin typeface="Cambria Math" panose="02040503050406030204"/>
                        </a:rPr>
                        <m:t>40+</m:t>
                      </m:r>
                      <m:f>
                        <m:fPr>
                          <m:ctrlPr>
                            <a:rPr lang="zh-CN" altLang="zh-CN" i="1">
                              <a:solidFill>
                                <a:schemeClr val="tx1"/>
                              </a:solidFill>
                              <a:latin typeface="Cambria Math" panose="02040503050406030204" pitchFamily="18" charset="0"/>
                            </a:rPr>
                          </m:ctrlPr>
                        </m:fPr>
                        <m:num>
                          <m:r>
                            <a:rPr lang="en-US" altLang="zh-CN" i="1">
                              <a:solidFill>
                                <a:schemeClr val="tx1"/>
                              </a:solidFill>
                              <a:latin typeface="Cambria Math" panose="02040503050406030204"/>
                            </a:rPr>
                            <m:t>20</m:t>
                          </m:r>
                        </m:num>
                        <m:den>
                          <m:r>
                            <a:rPr lang="en-US" altLang="zh-CN" i="1">
                              <a:solidFill>
                                <a:schemeClr val="tx1"/>
                              </a:solidFill>
                              <a:latin typeface="Cambria Math" panose="02040503050406030204"/>
                            </a:rPr>
                            <m:t>𝐶𝑅𝐹</m:t>
                          </m:r>
                        </m:den>
                      </m:f>
                      <m:r>
                        <a:rPr lang="en-US" altLang="zh-CN" i="1">
                          <a:solidFill>
                            <a:schemeClr val="tx1"/>
                          </a:solidFill>
                          <a:latin typeface="Cambria Math" panose="02040503050406030204"/>
                        </a:rPr>
                        <m:t>=−40+20</m:t>
                      </m:r>
                      <m:r>
                        <a:rPr lang="zh-CN" altLang="zh-CN" i="1">
                          <a:solidFill>
                            <a:schemeClr val="tx1"/>
                          </a:solidFill>
                          <a:latin typeface="Cambria Math" panose="02040503050406030204"/>
                        </a:rPr>
                        <m:t>×</m:t>
                      </m:r>
                      <m:f>
                        <m:fPr>
                          <m:ctrlPr>
                            <a:rPr lang="zh-CN" altLang="zh-CN" i="1">
                              <a:solidFill>
                                <a:schemeClr val="tx1"/>
                              </a:solidFill>
                              <a:latin typeface="Cambria Math" panose="02040503050406030204" pitchFamily="18" charset="0"/>
                            </a:rPr>
                          </m:ctrlPr>
                        </m:fPr>
                        <m:num>
                          <m:sSup>
                            <m:sSupPr>
                              <m:ctrlPr>
                                <a:rPr lang="zh-CN" altLang="zh-CN" i="1">
                                  <a:solidFill>
                                    <a:schemeClr val="tx1"/>
                                  </a:solidFill>
                                  <a:latin typeface="Cambria Math" panose="02040503050406030204" pitchFamily="18" charset="0"/>
                                </a:rPr>
                              </m:ctrlPr>
                            </m:sSupPr>
                            <m:e>
                              <m:d>
                                <m:dPr>
                                  <m:ctrlPr>
                                    <a:rPr lang="zh-CN"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a:rPr>
                                    <m:t>1+</m:t>
                                  </m:r>
                                  <m:r>
                                    <a:rPr lang="en-US" altLang="zh-CN" i="1">
                                      <a:solidFill>
                                        <a:schemeClr val="tx1"/>
                                      </a:solidFill>
                                      <a:latin typeface="Cambria Math" panose="02040503050406030204"/>
                                    </a:rPr>
                                    <m:t>𝑖</m:t>
                                  </m:r>
                                </m:e>
                              </m:d>
                            </m:e>
                            <m:sup>
                              <m:r>
                                <a:rPr lang="en-US" altLang="zh-CN" i="1">
                                  <a:solidFill>
                                    <a:schemeClr val="tx1"/>
                                  </a:solidFill>
                                  <a:latin typeface="Cambria Math" panose="02040503050406030204"/>
                                </a:rPr>
                                <m:t>𝑛</m:t>
                              </m:r>
                            </m:sup>
                          </m:sSup>
                          <m:r>
                            <a:rPr lang="en-US" altLang="zh-CN" i="1">
                              <a:solidFill>
                                <a:schemeClr val="tx1"/>
                              </a:solidFill>
                              <a:latin typeface="Cambria Math" panose="02040503050406030204"/>
                            </a:rPr>
                            <m:t>−1</m:t>
                          </m:r>
                        </m:num>
                        <m:den>
                          <m:sSup>
                            <m:sSupPr>
                              <m:ctrlPr>
                                <a:rPr lang="zh-CN" altLang="zh-CN" i="1">
                                  <a:solidFill>
                                    <a:schemeClr val="tx1"/>
                                  </a:solidFill>
                                  <a:latin typeface="Cambria Math" panose="02040503050406030204" pitchFamily="18" charset="0"/>
                                </a:rPr>
                              </m:ctrlPr>
                            </m:sSupPr>
                            <m:e>
                              <m:d>
                                <m:dPr>
                                  <m:ctrlPr>
                                    <a:rPr lang="zh-CN"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a:rPr>
                                    <m:t>1+</m:t>
                                  </m:r>
                                  <m:r>
                                    <a:rPr lang="en-US" altLang="zh-CN" i="1">
                                      <a:solidFill>
                                        <a:schemeClr val="tx1"/>
                                      </a:solidFill>
                                      <a:latin typeface="Cambria Math" panose="02040503050406030204"/>
                                    </a:rPr>
                                    <m:t>𝑖</m:t>
                                  </m:r>
                                </m:e>
                              </m:d>
                            </m:e>
                            <m:sup>
                              <m:r>
                                <a:rPr lang="en-US" altLang="zh-CN" i="1">
                                  <a:solidFill>
                                    <a:schemeClr val="tx1"/>
                                  </a:solidFill>
                                  <a:latin typeface="Cambria Math" panose="02040503050406030204"/>
                                </a:rPr>
                                <m:t>𝑛</m:t>
                              </m:r>
                            </m:sup>
                          </m:sSup>
                          <m:r>
                            <a:rPr lang="en-US" altLang="zh-CN" i="1">
                              <a:solidFill>
                                <a:schemeClr val="tx1"/>
                              </a:solidFill>
                              <a:latin typeface="Cambria Math" panose="02040503050406030204"/>
                            </a:rPr>
                            <m:t>∙</m:t>
                          </m:r>
                          <m:r>
                            <a:rPr lang="en-US" altLang="zh-CN" i="1">
                              <a:solidFill>
                                <a:schemeClr val="tx1"/>
                              </a:solidFill>
                              <a:latin typeface="Cambria Math" panose="02040503050406030204"/>
                            </a:rPr>
                            <m:t>𝑖</m:t>
                          </m:r>
                        </m:den>
                      </m:f>
                      <m:r>
                        <a:rPr lang="en-US" altLang="zh-CN" i="1">
                          <a:solidFill>
                            <a:schemeClr val="tx1"/>
                          </a:solidFill>
                          <a:latin typeface="Cambria Math" panose="02040503050406030204"/>
                        </a:rPr>
                        <m:t>                    </m:t>
                      </m:r>
                    </m:oMath>
                  </m:oMathPara>
                </a14:m>
                <a:endParaRPr lang="zh-CN" altLang="zh-CN"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r>
                        <a:rPr lang="en-US" altLang="zh-CN" i="1">
                          <a:solidFill>
                            <a:schemeClr val="tx1"/>
                          </a:solidFill>
                          <a:latin typeface="Cambria Math" panose="02040503050406030204"/>
                        </a:rPr>
                        <m:t>=−40+20×</m:t>
                      </m:r>
                      <m:f>
                        <m:fPr>
                          <m:ctrlPr>
                            <a:rPr lang="zh-CN" altLang="zh-CN" i="1">
                              <a:solidFill>
                                <a:schemeClr val="tx1"/>
                              </a:solidFill>
                              <a:latin typeface="Cambria Math" panose="02040503050406030204" pitchFamily="18" charset="0"/>
                            </a:rPr>
                          </m:ctrlPr>
                        </m:fPr>
                        <m:num>
                          <m:sSup>
                            <m:sSupPr>
                              <m:ctrlPr>
                                <a:rPr lang="zh-CN" altLang="zh-CN" i="1">
                                  <a:solidFill>
                                    <a:schemeClr val="tx1"/>
                                  </a:solidFill>
                                  <a:latin typeface="Cambria Math" panose="02040503050406030204" pitchFamily="18" charset="0"/>
                                </a:rPr>
                              </m:ctrlPr>
                            </m:sSupPr>
                            <m:e>
                              <m:d>
                                <m:dPr>
                                  <m:ctrlPr>
                                    <a:rPr lang="zh-CN"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a:rPr>
                                    <m:t>1+0.1</m:t>
                                  </m:r>
                                </m:e>
                              </m:d>
                            </m:e>
                            <m:sup>
                              <m:r>
                                <a:rPr lang="en-US" altLang="zh-CN" i="1">
                                  <a:solidFill>
                                    <a:schemeClr val="tx1"/>
                                  </a:solidFill>
                                  <a:latin typeface="Cambria Math" panose="02040503050406030204"/>
                                </a:rPr>
                                <m:t>4</m:t>
                              </m:r>
                            </m:sup>
                          </m:sSup>
                          <m:r>
                            <a:rPr lang="en-US" altLang="zh-CN" i="1">
                              <a:solidFill>
                                <a:schemeClr val="tx1"/>
                              </a:solidFill>
                              <a:latin typeface="Cambria Math" panose="02040503050406030204"/>
                            </a:rPr>
                            <m:t>−1</m:t>
                          </m:r>
                        </m:num>
                        <m:den>
                          <m:sSup>
                            <m:sSupPr>
                              <m:ctrlPr>
                                <a:rPr lang="zh-CN" altLang="zh-CN" i="1">
                                  <a:solidFill>
                                    <a:schemeClr val="tx1"/>
                                  </a:solidFill>
                                  <a:latin typeface="Cambria Math" panose="02040503050406030204" pitchFamily="18" charset="0"/>
                                </a:rPr>
                              </m:ctrlPr>
                            </m:sSupPr>
                            <m:e>
                              <m:d>
                                <m:dPr>
                                  <m:ctrlPr>
                                    <a:rPr lang="zh-CN"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a:rPr>
                                    <m:t>1+0.1</m:t>
                                  </m:r>
                                </m:e>
                              </m:d>
                            </m:e>
                            <m:sup>
                              <m:r>
                                <a:rPr lang="en-US" altLang="zh-CN" i="1">
                                  <a:solidFill>
                                    <a:schemeClr val="tx1"/>
                                  </a:solidFill>
                                  <a:latin typeface="Cambria Math" panose="02040503050406030204"/>
                                </a:rPr>
                                <m:t>4</m:t>
                              </m:r>
                            </m:sup>
                          </m:sSup>
                          <m:r>
                            <a:rPr lang="en-US" altLang="zh-CN" i="1">
                              <a:solidFill>
                                <a:schemeClr val="tx1"/>
                              </a:solidFill>
                              <a:latin typeface="Cambria Math" panose="02040503050406030204"/>
                            </a:rPr>
                            <m:t>×0.1</m:t>
                          </m:r>
                        </m:den>
                      </m:f>
                      <m:r>
                        <a:rPr lang="en-US" altLang="zh-CN" i="1">
                          <a:solidFill>
                            <a:schemeClr val="tx1"/>
                          </a:solidFill>
                          <a:latin typeface="Cambria Math" panose="02040503050406030204"/>
                        </a:rPr>
                        <m:t>=23.397</m:t>
                      </m:r>
                      <m:r>
                        <a:rPr lang="zh-CN" altLang="zh-CN">
                          <a:solidFill>
                            <a:schemeClr val="tx1"/>
                          </a:solidFill>
                          <a:latin typeface="Cambria Math" panose="02040503050406030204"/>
                        </a:rPr>
                        <m:t>万元</m:t>
                      </m:r>
                    </m:oMath>
                  </m:oMathPara>
                </a14:m>
                <a:endParaRPr lang="zh-CN" altLang="zh-CN" dirty="0">
                  <a:solidFill>
                    <a:schemeClr val="tx1"/>
                  </a:solidFill>
                </a:endParaRPr>
              </a:p>
              <a:p>
                <a:pPr marL="0" indent="0">
                  <a:buNone/>
                </a:pPr>
                <a:r>
                  <a:rPr lang="zh-CN" altLang="zh-CN" dirty="0">
                    <a:solidFill>
                      <a:schemeClr val="tx1"/>
                    </a:solidFill>
                  </a:rPr>
                  <a:t>可见选择设备</a:t>
                </a:r>
                <a:r>
                  <a:rPr lang="en-US" altLang="zh-CN" dirty="0">
                    <a:solidFill>
                      <a:schemeClr val="tx1"/>
                    </a:solidFill>
                  </a:rPr>
                  <a:t>X</a:t>
                </a:r>
                <a:r>
                  <a:rPr lang="zh-CN" altLang="zh-CN" dirty="0">
                    <a:solidFill>
                      <a:schemeClr val="tx1"/>
                    </a:solidFill>
                  </a:rPr>
                  <a:t>更加有利。</a:t>
                </a:r>
                <a:endParaRPr lang="zh-CN" altLang="en-US" dirty="0">
                  <a:solidFill>
                    <a:schemeClr val="tx1"/>
                  </a:solidFill>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1755775" y="1677194"/>
                <a:ext cx="9833557" cy="5029200"/>
              </a:xfrm>
              <a:blipFill rotWithShape="1">
                <a:blip r:embed="rId2"/>
                <a:stretch>
                  <a:fillRect t="-3" r="6" b="3"/>
                </a:stretch>
              </a:blipFill>
            </p:spPr>
            <p:txBody>
              <a:bodyPr/>
              <a:lstStyle/>
              <a:p>
                <a:r>
                  <a:rPr lang="zh-CN" altLang="en-US">
                    <a:noFill/>
                  </a:rPr>
                  <a:t> </a:t>
                </a:r>
              </a:p>
            </p:txBody>
          </p:sp>
        </mc:Fallback>
      </mc:AlternateContent>
      <p:sp>
        <p:nvSpPr>
          <p:cNvPr id="4" name="矩形 3"/>
          <p:cNvSpPr/>
          <p:nvPr/>
        </p:nvSpPr>
        <p:spPr>
          <a:xfrm>
            <a:off x="16548" y="1452473"/>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cxnSp>
        <p:nvCxnSpPr>
          <p:cNvPr id="5" name="直接连接符 4"/>
          <p:cNvCxnSpPr/>
          <p:nvPr/>
        </p:nvCxnSpPr>
        <p:spPr>
          <a:xfrm>
            <a:off x="536574" y="838994"/>
            <a:ext cx="1" cy="6020594"/>
          </a:xfrm>
          <a:prstGeom prst="line">
            <a:avLst/>
          </a:prstGeom>
          <a:noFill/>
          <a:ln w="38100" cap="flat" cmpd="sng" algn="ctr">
            <a:solidFill>
              <a:schemeClr val="bg1">
                <a:lumMod val="50000"/>
              </a:schemeClr>
            </a:solidFill>
            <a:prstDash val="solid"/>
            <a:miter lim="800000"/>
          </a:ln>
          <a:effectLst/>
        </p:spPr>
      </p:cxnSp>
      <p:sp>
        <p:nvSpPr>
          <p:cNvPr id="6" name="内容占位符 4"/>
          <p:cNvSpPr txBox="1"/>
          <p:nvPr/>
        </p:nvSpPr>
        <p:spPr>
          <a:xfrm>
            <a:off x="149" y="1372394"/>
            <a:ext cx="12209087" cy="45719"/>
          </a:xfrm>
          <a:prstGeom prst="rect">
            <a:avLst/>
          </a:prstGeom>
          <a:solidFill>
            <a:srgbClr val="74B836"/>
          </a:solidFill>
        </p:spPr>
        <p:txBody>
          <a:bodyPr>
            <a:normAutofit fontScale="25000" lnSpcReduction="20000"/>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None/>
            </a:pPr>
            <a:endParaRPr lang="zh-CN" altLang="en-US" b="1" dirty="0">
              <a:solidFill>
                <a:schemeClr val="bg1"/>
              </a:solidFill>
            </a:endParaRPr>
          </a:p>
        </p:txBody>
      </p:sp>
      <p:sp>
        <p:nvSpPr>
          <p:cNvPr id="7" name="内容占位符 4"/>
          <p:cNvSpPr txBox="1"/>
          <p:nvPr/>
        </p:nvSpPr>
        <p:spPr>
          <a:xfrm flipV="1">
            <a:off x="-30228" y="6249194"/>
            <a:ext cx="9831465" cy="45719"/>
          </a:xfrm>
          <a:prstGeom prst="rect">
            <a:avLst/>
          </a:prstGeom>
          <a:solidFill>
            <a:srgbClr val="74B836"/>
          </a:solidFill>
        </p:spPr>
        <p:txBody>
          <a:bodyPr>
            <a:normAutofit fontScale="25000" lnSpcReduction="20000"/>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None/>
            </a:pPr>
            <a:endParaRPr lang="zh-CN" altLang="en-US" b="1" dirty="0">
              <a:solidFill>
                <a:schemeClr val="bg1"/>
              </a:solidFill>
            </a:endParaRPr>
          </a:p>
        </p:txBody>
      </p:sp>
      <p:grpSp>
        <p:nvGrpSpPr>
          <p:cNvPr id="8" name="组合 7"/>
          <p:cNvGrpSpPr/>
          <p:nvPr/>
        </p:nvGrpSpPr>
        <p:grpSpPr>
          <a:xfrm flipH="1">
            <a:off x="9630162" y="5511284"/>
            <a:ext cx="2485146" cy="1249681"/>
            <a:chOff x="-8805" y="5407865"/>
            <a:chExt cx="3213509" cy="1301644"/>
          </a:xfrm>
        </p:grpSpPr>
        <p:sp>
          <p:nvSpPr>
            <p:cNvPr id="9" name="矩形 8"/>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7431" y="144596"/>
            <a:ext cx="7785652" cy="1253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灯片编号占位符 19">
            <a:extLst>
              <a:ext uri="{FF2B5EF4-FFF2-40B4-BE49-F238E27FC236}">
                <a16:creationId xmlns:a16="http://schemas.microsoft.com/office/drawing/2014/main" id="{E854B7E9-3EBB-4906-8ADB-39F2346F3DAD}"/>
              </a:ext>
            </a:extLst>
          </p:cNvPr>
          <p:cNvSpPr>
            <a:spLocks noGrp="1"/>
          </p:cNvSpPr>
          <p:nvPr>
            <p:ph type="sldNum" sz="quarter" idx="12"/>
          </p:nvPr>
        </p:nvSpPr>
        <p:spPr/>
        <p:txBody>
          <a:bodyPr/>
          <a:lstStyle/>
          <a:p>
            <a:fld id="{B6F15528-21DE-4FAA-801E-634DDDAF4B2B}" type="slidenum">
              <a:rPr lang="en-US" smtClean="0"/>
              <a:t>354</a:t>
            </a:fld>
            <a:endParaRPr lang="en-US" dirty="0"/>
          </a:p>
        </p:txBody>
      </p:sp>
      <p:sp>
        <p:nvSpPr>
          <p:cNvPr id="21" name="灯片编号占位符 8">
            <a:extLst>
              <a:ext uri="{FF2B5EF4-FFF2-40B4-BE49-F238E27FC236}">
                <a16:creationId xmlns:a16="http://schemas.microsoft.com/office/drawing/2014/main" id="{744968C1-3C81-4308-8196-169AEEEF12AA}"/>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354</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 calcmode="lin" valueType="num">
                                      <p:cBhvr additive="base">
                                        <p:cTn id="2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175" y="2134394"/>
            <a:ext cx="12192000" cy="3276599"/>
          </a:xfrm>
          <a:prstGeom prst="rect">
            <a:avLst/>
          </a:prstGeom>
          <a:solidFill>
            <a:srgbClr val="3E5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74700" y="333375"/>
            <a:ext cx="5334000" cy="429419"/>
          </a:xfrm>
        </p:spPr>
        <p:txBody>
          <a:bodyPr/>
          <a:lstStyle/>
          <a:p>
            <a:r>
              <a:rPr lang="en-US" altLang="zh-CN" dirty="0"/>
              <a:t>4.3.2  </a:t>
            </a:r>
            <a:r>
              <a:rPr lang="zh-CN" altLang="en-US" dirty="0"/>
              <a:t>多方案项目评价</a:t>
            </a:r>
          </a:p>
        </p:txBody>
      </p:sp>
      <mc:AlternateContent xmlns:mc="http://schemas.openxmlformats.org/markup-compatibility/2006" xmlns:a14="http://schemas.microsoft.com/office/drawing/2010/main">
        <mc:Choice Requires="a14">
          <p:sp>
            <p:nvSpPr>
              <p:cNvPr id="4" name="TextBox 3"/>
              <p:cNvSpPr txBox="1"/>
              <p:nvPr/>
            </p:nvSpPr>
            <p:spPr>
              <a:xfrm>
                <a:off x="1152525" y="2288376"/>
                <a:ext cx="10170086" cy="2968633"/>
              </a:xfrm>
              <a:prstGeom prst="rect">
                <a:avLst/>
              </a:prstGeom>
              <a:noFill/>
            </p:spPr>
            <p:txBody>
              <a:bodyPr wrap="square" rtlCol="0">
                <a:spAutoFit/>
              </a:bodyPr>
              <a:lstStyle/>
              <a:p>
                <a:pPr lvl="0"/>
                <a:r>
                  <a:rPr lang="zh-CN" altLang="en-US" dirty="0">
                    <a:solidFill>
                      <a:schemeClr val="bg1"/>
                    </a:solidFill>
                  </a:rPr>
                  <a:t>②</a:t>
                </a:r>
                <a:r>
                  <a:rPr lang="zh-CN" altLang="zh-CN" dirty="0">
                    <a:solidFill>
                      <a:schemeClr val="bg1"/>
                    </a:solidFill>
                  </a:rPr>
                  <a:t>若估计研究期末设备的残值为</a:t>
                </a:r>
                <a:r>
                  <a:rPr lang="en-US" altLang="zh-CN" dirty="0">
                    <a:solidFill>
                      <a:schemeClr val="bg1"/>
                    </a:solidFill>
                  </a:rPr>
                  <a:t>15</a:t>
                </a:r>
                <a:r>
                  <a:rPr lang="zh-CN" altLang="zh-CN" dirty="0">
                    <a:solidFill>
                      <a:schemeClr val="bg1"/>
                    </a:solidFill>
                  </a:rPr>
                  <a:t>万元，即部分承认未使用价值时，两个方案的收益贴现值是</a:t>
                </a:r>
              </a:p>
              <a:p>
                <a:pPr/>
                <a14:m>
                  <m:oMathPara xmlns:m="http://schemas.openxmlformats.org/officeDocument/2006/math">
                    <m:oMathParaPr>
                      <m:jc m:val="centerGroup"/>
                    </m:oMathParaPr>
                    <m:oMath xmlns:m="http://schemas.openxmlformats.org/officeDocument/2006/math">
                      <m:sSub>
                        <m:sSubPr>
                          <m:ctrlPr>
                            <a:rPr lang="zh-CN" altLang="zh-CN" i="1">
                              <a:solidFill>
                                <a:schemeClr val="bg1"/>
                              </a:solidFill>
                              <a:latin typeface="Cambria Math" panose="02040503050406030204" pitchFamily="18" charset="0"/>
                            </a:rPr>
                          </m:ctrlPr>
                        </m:sSubPr>
                        <m:e>
                          <m:r>
                            <m:rPr>
                              <m:sty m:val="p"/>
                            </m:rPr>
                            <a:rPr lang="en-US" altLang="zh-CN">
                              <a:solidFill>
                                <a:schemeClr val="bg1"/>
                              </a:solidFill>
                              <a:latin typeface="Cambria Math" panose="02040503050406030204"/>
                            </a:rPr>
                            <m:t>NPV</m:t>
                          </m:r>
                        </m:e>
                        <m:sub>
                          <m:r>
                            <a:rPr lang="en-US" altLang="zh-CN" i="1">
                              <a:solidFill>
                                <a:schemeClr val="bg1"/>
                              </a:solidFill>
                              <a:latin typeface="Cambria Math" panose="02040503050406030204"/>
                            </a:rPr>
                            <m:t>𝑋</m:t>
                          </m:r>
                        </m:sub>
                      </m:sSub>
                      <m:r>
                        <a:rPr lang="en-US" altLang="zh-CN" i="1">
                          <a:solidFill>
                            <a:schemeClr val="bg1"/>
                          </a:solidFill>
                          <a:latin typeface="Cambria Math" panose="02040503050406030204"/>
                        </a:rPr>
                        <m:t>=−50+30×</m:t>
                      </m:r>
                      <m:f>
                        <m:fPr>
                          <m:ctrlPr>
                            <a:rPr lang="zh-CN" altLang="zh-CN" i="1">
                              <a:solidFill>
                                <a:schemeClr val="bg1"/>
                              </a:solidFill>
                              <a:latin typeface="Cambria Math" panose="02040503050406030204" pitchFamily="18" charset="0"/>
                            </a:rPr>
                          </m:ctrlPr>
                        </m:fPr>
                        <m:num>
                          <m:sSup>
                            <m:sSupPr>
                              <m:ctrlPr>
                                <a:rPr lang="zh-CN" altLang="zh-CN" i="1">
                                  <a:solidFill>
                                    <a:schemeClr val="bg1"/>
                                  </a:solidFill>
                                  <a:latin typeface="Cambria Math" panose="02040503050406030204" pitchFamily="18" charset="0"/>
                                </a:rPr>
                              </m:ctrlPr>
                            </m:sSupPr>
                            <m:e>
                              <m:d>
                                <m:dPr>
                                  <m:ctrlPr>
                                    <a:rPr lang="zh-CN" altLang="zh-CN" i="1">
                                      <a:solidFill>
                                        <a:schemeClr val="bg1"/>
                                      </a:solidFill>
                                      <a:latin typeface="Cambria Math" panose="02040503050406030204" pitchFamily="18" charset="0"/>
                                    </a:rPr>
                                  </m:ctrlPr>
                                </m:dPr>
                                <m:e>
                                  <m:r>
                                    <a:rPr lang="en-US" altLang="zh-CN" i="1">
                                      <a:solidFill>
                                        <a:schemeClr val="bg1"/>
                                      </a:solidFill>
                                      <a:latin typeface="Cambria Math" panose="02040503050406030204"/>
                                    </a:rPr>
                                    <m:t>1+0.1</m:t>
                                  </m:r>
                                </m:e>
                              </m:d>
                            </m:e>
                            <m:sup>
                              <m:r>
                                <a:rPr lang="en-US" altLang="zh-CN" i="1">
                                  <a:solidFill>
                                    <a:schemeClr val="bg1"/>
                                  </a:solidFill>
                                  <a:latin typeface="Cambria Math" panose="02040503050406030204"/>
                                </a:rPr>
                                <m:t>4</m:t>
                              </m:r>
                            </m:sup>
                          </m:sSup>
                          <m:r>
                            <a:rPr lang="en-US" altLang="zh-CN" i="1">
                              <a:solidFill>
                                <a:schemeClr val="bg1"/>
                              </a:solidFill>
                              <a:latin typeface="Cambria Math" panose="02040503050406030204"/>
                            </a:rPr>
                            <m:t>−1</m:t>
                          </m:r>
                        </m:num>
                        <m:den>
                          <m:sSup>
                            <m:sSupPr>
                              <m:ctrlPr>
                                <a:rPr lang="zh-CN" altLang="zh-CN" i="1">
                                  <a:solidFill>
                                    <a:schemeClr val="bg1"/>
                                  </a:solidFill>
                                  <a:latin typeface="Cambria Math" panose="02040503050406030204" pitchFamily="18" charset="0"/>
                                </a:rPr>
                              </m:ctrlPr>
                            </m:sSupPr>
                            <m:e>
                              <m:d>
                                <m:dPr>
                                  <m:ctrlPr>
                                    <a:rPr lang="zh-CN" altLang="zh-CN" i="1">
                                      <a:solidFill>
                                        <a:schemeClr val="bg1"/>
                                      </a:solidFill>
                                      <a:latin typeface="Cambria Math" panose="02040503050406030204" pitchFamily="18" charset="0"/>
                                    </a:rPr>
                                  </m:ctrlPr>
                                </m:dPr>
                                <m:e>
                                  <m:r>
                                    <a:rPr lang="en-US" altLang="zh-CN" i="1">
                                      <a:solidFill>
                                        <a:schemeClr val="bg1"/>
                                      </a:solidFill>
                                      <a:latin typeface="Cambria Math" panose="02040503050406030204"/>
                                    </a:rPr>
                                    <m:t>1+0.1</m:t>
                                  </m:r>
                                </m:e>
                              </m:d>
                            </m:e>
                            <m:sup>
                              <m:r>
                                <a:rPr lang="en-US" altLang="zh-CN" i="1">
                                  <a:solidFill>
                                    <a:schemeClr val="bg1"/>
                                  </a:solidFill>
                                  <a:latin typeface="Cambria Math" panose="02040503050406030204"/>
                                </a:rPr>
                                <m:t>4</m:t>
                              </m:r>
                            </m:sup>
                          </m:sSup>
                          <m:r>
                            <a:rPr lang="en-US" altLang="zh-CN" i="1">
                              <a:solidFill>
                                <a:schemeClr val="bg1"/>
                              </a:solidFill>
                              <a:latin typeface="Cambria Math" panose="02040503050406030204"/>
                            </a:rPr>
                            <m:t>×0.1</m:t>
                          </m:r>
                        </m:den>
                      </m:f>
                      <m:r>
                        <a:rPr lang="en-US" altLang="zh-CN" i="1">
                          <a:solidFill>
                            <a:schemeClr val="bg1"/>
                          </a:solidFill>
                          <a:latin typeface="Cambria Math" panose="02040503050406030204"/>
                        </a:rPr>
                        <m:t>=45.096</m:t>
                      </m:r>
                      <m:r>
                        <a:rPr lang="zh-CN" altLang="zh-CN">
                          <a:solidFill>
                            <a:schemeClr val="bg1"/>
                          </a:solidFill>
                          <a:latin typeface="Cambria Math" panose="02040503050406030204"/>
                        </a:rPr>
                        <m:t>万元</m:t>
                      </m:r>
                    </m:oMath>
                  </m:oMathPara>
                </a14:m>
                <a:endParaRPr lang="zh-CN" altLang="zh-CN" dirty="0">
                  <a:solidFill>
                    <a:schemeClr val="bg1"/>
                  </a:solidFill>
                </a:endParaRPr>
              </a:p>
              <a:p>
                <a:pPr/>
                <a14:m>
                  <m:oMathPara xmlns:m="http://schemas.openxmlformats.org/officeDocument/2006/math">
                    <m:oMathParaPr>
                      <m:jc m:val="centerGroup"/>
                    </m:oMathParaPr>
                    <m:oMath xmlns:m="http://schemas.openxmlformats.org/officeDocument/2006/math">
                      <m:sSub>
                        <m:sSubPr>
                          <m:ctrlPr>
                            <a:rPr lang="zh-CN" altLang="zh-CN" i="1">
                              <a:solidFill>
                                <a:schemeClr val="bg1"/>
                              </a:solidFill>
                              <a:latin typeface="Cambria Math" panose="02040503050406030204" pitchFamily="18" charset="0"/>
                            </a:rPr>
                          </m:ctrlPr>
                        </m:sSubPr>
                        <m:e>
                          <m:r>
                            <m:rPr>
                              <m:sty m:val="p"/>
                            </m:rPr>
                            <a:rPr lang="en-US" altLang="zh-CN">
                              <a:solidFill>
                                <a:schemeClr val="bg1"/>
                              </a:solidFill>
                              <a:latin typeface="Cambria Math" panose="02040503050406030204"/>
                            </a:rPr>
                            <m:t>NPV</m:t>
                          </m:r>
                        </m:e>
                        <m:sub>
                          <m:r>
                            <a:rPr lang="en-US" altLang="zh-CN" i="1">
                              <a:solidFill>
                                <a:schemeClr val="bg1"/>
                              </a:solidFill>
                              <a:latin typeface="Cambria Math" panose="02040503050406030204"/>
                            </a:rPr>
                            <m:t>𝑌</m:t>
                          </m:r>
                        </m:sub>
                      </m:sSub>
                      <m:r>
                        <a:rPr lang="en-US" altLang="zh-CN" i="1">
                          <a:solidFill>
                            <a:schemeClr val="bg1"/>
                          </a:solidFill>
                          <a:latin typeface="Cambria Math" panose="02040503050406030204"/>
                        </a:rPr>
                        <m:t>=−40+20×</m:t>
                      </m:r>
                      <m:f>
                        <m:fPr>
                          <m:ctrlPr>
                            <a:rPr lang="zh-CN" altLang="zh-CN" i="1">
                              <a:solidFill>
                                <a:schemeClr val="bg1"/>
                              </a:solidFill>
                              <a:latin typeface="Cambria Math" panose="02040503050406030204" pitchFamily="18" charset="0"/>
                            </a:rPr>
                          </m:ctrlPr>
                        </m:fPr>
                        <m:num>
                          <m:sSup>
                            <m:sSupPr>
                              <m:ctrlPr>
                                <a:rPr lang="zh-CN" altLang="zh-CN" i="1">
                                  <a:solidFill>
                                    <a:schemeClr val="bg1"/>
                                  </a:solidFill>
                                  <a:latin typeface="Cambria Math" panose="02040503050406030204" pitchFamily="18" charset="0"/>
                                </a:rPr>
                              </m:ctrlPr>
                            </m:sSupPr>
                            <m:e>
                              <m:d>
                                <m:dPr>
                                  <m:ctrlPr>
                                    <a:rPr lang="zh-CN" altLang="zh-CN" i="1">
                                      <a:solidFill>
                                        <a:schemeClr val="bg1"/>
                                      </a:solidFill>
                                      <a:latin typeface="Cambria Math" panose="02040503050406030204" pitchFamily="18" charset="0"/>
                                    </a:rPr>
                                  </m:ctrlPr>
                                </m:dPr>
                                <m:e>
                                  <m:r>
                                    <a:rPr lang="en-US" altLang="zh-CN" i="1">
                                      <a:solidFill>
                                        <a:schemeClr val="bg1"/>
                                      </a:solidFill>
                                      <a:latin typeface="Cambria Math" panose="02040503050406030204"/>
                                    </a:rPr>
                                    <m:t>1+0.1</m:t>
                                  </m:r>
                                </m:e>
                              </m:d>
                            </m:e>
                            <m:sup>
                              <m:r>
                                <a:rPr lang="en-US" altLang="zh-CN" i="1">
                                  <a:solidFill>
                                    <a:schemeClr val="bg1"/>
                                  </a:solidFill>
                                  <a:latin typeface="Cambria Math" panose="02040503050406030204"/>
                                </a:rPr>
                                <m:t>4</m:t>
                              </m:r>
                            </m:sup>
                          </m:sSup>
                          <m:r>
                            <a:rPr lang="en-US" altLang="zh-CN" i="1">
                              <a:solidFill>
                                <a:schemeClr val="bg1"/>
                              </a:solidFill>
                              <a:latin typeface="Cambria Math" panose="02040503050406030204"/>
                            </a:rPr>
                            <m:t>−1</m:t>
                          </m:r>
                        </m:num>
                        <m:den>
                          <m:sSup>
                            <m:sSupPr>
                              <m:ctrlPr>
                                <a:rPr lang="zh-CN" altLang="zh-CN" i="1">
                                  <a:solidFill>
                                    <a:schemeClr val="bg1"/>
                                  </a:solidFill>
                                  <a:latin typeface="Cambria Math" panose="02040503050406030204" pitchFamily="18" charset="0"/>
                                </a:rPr>
                              </m:ctrlPr>
                            </m:sSupPr>
                            <m:e>
                              <m:d>
                                <m:dPr>
                                  <m:ctrlPr>
                                    <a:rPr lang="zh-CN" altLang="zh-CN" i="1">
                                      <a:solidFill>
                                        <a:schemeClr val="bg1"/>
                                      </a:solidFill>
                                      <a:latin typeface="Cambria Math" panose="02040503050406030204" pitchFamily="18" charset="0"/>
                                    </a:rPr>
                                  </m:ctrlPr>
                                </m:dPr>
                                <m:e>
                                  <m:r>
                                    <a:rPr lang="en-US" altLang="zh-CN" i="1">
                                      <a:solidFill>
                                        <a:schemeClr val="bg1"/>
                                      </a:solidFill>
                                      <a:latin typeface="Cambria Math" panose="02040503050406030204"/>
                                    </a:rPr>
                                    <m:t>1+0.1</m:t>
                                  </m:r>
                                </m:e>
                              </m:d>
                            </m:e>
                            <m:sup>
                              <m:r>
                                <a:rPr lang="en-US" altLang="zh-CN" i="1">
                                  <a:solidFill>
                                    <a:schemeClr val="bg1"/>
                                  </a:solidFill>
                                  <a:latin typeface="Cambria Math" panose="02040503050406030204"/>
                                </a:rPr>
                                <m:t>4</m:t>
                              </m:r>
                            </m:sup>
                          </m:sSup>
                          <m:r>
                            <a:rPr lang="en-US" altLang="zh-CN" i="1">
                              <a:solidFill>
                                <a:schemeClr val="bg1"/>
                              </a:solidFill>
                              <a:latin typeface="Cambria Math" panose="02040503050406030204"/>
                            </a:rPr>
                            <m:t>×0.1</m:t>
                          </m:r>
                        </m:den>
                      </m:f>
                      <m:r>
                        <a:rPr lang="en-US" altLang="zh-CN" i="1">
                          <a:solidFill>
                            <a:schemeClr val="bg1"/>
                          </a:solidFill>
                          <a:latin typeface="Cambria Math" panose="02040503050406030204"/>
                        </a:rPr>
                        <m:t>+</m:t>
                      </m:r>
                      <m:f>
                        <m:fPr>
                          <m:ctrlPr>
                            <a:rPr lang="zh-CN" altLang="zh-CN" i="1">
                              <a:solidFill>
                                <a:schemeClr val="bg1"/>
                              </a:solidFill>
                              <a:latin typeface="Cambria Math" panose="02040503050406030204" pitchFamily="18" charset="0"/>
                            </a:rPr>
                          </m:ctrlPr>
                        </m:fPr>
                        <m:num>
                          <m:r>
                            <a:rPr lang="en-US" altLang="zh-CN" i="1">
                              <a:solidFill>
                                <a:schemeClr val="bg1"/>
                              </a:solidFill>
                              <a:latin typeface="Cambria Math" panose="02040503050406030204"/>
                            </a:rPr>
                            <m:t>15</m:t>
                          </m:r>
                        </m:num>
                        <m:den>
                          <m:sSup>
                            <m:sSupPr>
                              <m:ctrlPr>
                                <a:rPr lang="zh-CN" altLang="zh-CN" i="1">
                                  <a:solidFill>
                                    <a:schemeClr val="bg1"/>
                                  </a:solidFill>
                                  <a:latin typeface="Cambria Math" panose="02040503050406030204" pitchFamily="18" charset="0"/>
                                </a:rPr>
                              </m:ctrlPr>
                            </m:sSupPr>
                            <m:e>
                              <m:d>
                                <m:dPr>
                                  <m:ctrlPr>
                                    <a:rPr lang="zh-CN" altLang="zh-CN" i="1">
                                      <a:solidFill>
                                        <a:schemeClr val="bg1"/>
                                      </a:solidFill>
                                      <a:latin typeface="Cambria Math" panose="02040503050406030204" pitchFamily="18" charset="0"/>
                                    </a:rPr>
                                  </m:ctrlPr>
                                </m:dPr>
                                <m:e>
                                  <m:r>
                                    <a:rPr lang="en-US" altLang="zh-CN" i="1">
                                      <a:solidFill>
                                        <a:schemeClr val="bg1"/>
                                      </a:solidFill>
                                      <a:latin typeface="Cambria Math" panose="02040503050406030204"/>
                                    </a:rPr>
                                    <m:t>1+0.1</m:t>
                                  </m:r>
                                </m:e>
                              </m:d>
                            </m:e>
                            <m:sup>
                              <m:r>
                                <a:rPr lang="en-US" altLang="zh-CN" i="1">
                                  <a:solidFill>
                                    <a:schemeClr val="bg1"/>
                                  </a:solidFill>
                                  <a:latin typeface="Cambria Math" panose="02040503050406030204"/>
                                </a:rPr>
                                <m:t>4</m:t>
                              </m:r>
                            </m:sup>
                          </m:sSup>
                        </m:den>
                      </m:f>
                      <m:r>
                        <a:rPr lang="en-US" altLang="zh-CN" i="1">
                          <a:solidFill>
                            <a:schemeClr val="bg1"/>
                          </a:solidFill>
                          <a:latin typeface="Cambria Math" panose="02040503050406030204"/>
                        </a:rPr>
                        <m:t>=33.6435</m:t>
                      </m:r>
                      <m:r>
                        <a:rPr lang="zh-CN" altLang="zh-CN">
                          <a:solidFill>
                            <a:schemeClr val="bg1"/>
                          </a:solidFill>
                          <a:latin typeface="Cambria Math" panose="02040503050406030204"/>
                        </a:rPr>
                        <m:t>万元</m:t>
                      </m:r>
                    </m:oMath>
                  </m:oMathPara>
                </a14:m>
                <a:endParaRPr lang="zh-CN" altLang="zh-CN" dirty="0">
                  <a:solidFill>
                    <a:schemeClr val="bg1"/>
                  </a:solidFill>
                </a:endParaRPr>
              </a:p>
              <a:p>
                <a:pPr>
                  <a:lnSpc>
                    <a:spcPct val="150000"/>
                  </a:lnSpc>
                </a:pPr>
                <a:r>
                  <a:rPr lang="zh-CN" altLang="zh-CN" dirty="0">
                    <a:solidFill>
                      <a:schemeClr val="bg1"/>
                    </a:solidFill>
                  </a:rPr>
                  <a:t>此时仍然是选择设备</a:t>
                </a:r>
                <a:r>
                  <a:rPr lang="en-US" altLang="zh-CN" dirty="0">
                    <a:solidFill>
                      <a:schemeClr val="bg1"/>
                    </a:solidFill>
                  </a:rPr>
                  <a:t>X</a:t>
                </a:r>
                <a:r>
                  <a:rPr lang="zh-CN" altLang="zh-CN" dirty="0">
                    <a:solidFill>
                      <a:schemeClr val="bg1"/>
                    </a:solidFill>
                  </a:rPr>
                  <a:t>更加有利。</a:t>
                </a:r>
                <a:endParaRPr lang="zh-CN" altLang="en-US" dirty="0">
                  <a:solidFill>
                    <a:schemeClr val="bg1"/>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152525" y="2288376"/>
                <a:ext cx="10170086" cy="2968633"/>
              </a:xfrm>
              <a:prstGeom prst="rect">
                <a:avLst/>
              </a:prstGeom>
              <a:blipFill rotWithShape="1">
                <a:blip r:embed="rId2"/>
                <a:stretch>
                  <a:fillRect t="-16" r="6" b="16"/>
                </a:stretch>
              </a:blipFill>
            </p:spPr>
            <p:txBody>
              <a:bodyPr/>
              <a:lstStyle/>
              <a:p>
                <a:r>
                  <a:rPr lang="zh-CN" altLang="en-US">
                    <a:noFill/>
                  </a:rPr>
                  <a:t> </a:t>
                </a:r>
              </a:p>
            </p:txBody>
          </p:sp>
        </mc:Fallback>
      </mc:AlternateContent>
      <p:sp>
        <p:nvSpPr>
          <p:cNvPr id="6" name="矩形 5"/>
          <p:cNvSpPr/>
          <p:nvPr/>
        </p:nvSpPr>
        <p:spPr>
          <a:xfrm>
            <a:off x="1" y="1909673"/>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7" name="矩形 6"/>
          <p:cNvSpPr/>
          <p:nvPr/>
        </p:nvSpPr>
        <p:spPr>
          <a:xfrm>
            <a:off x="-19237" y="5639594"/>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8" name="组合 7"/>
          <p:cNvGrpSpPr/>
          <p:nvPr/>
        </p:nvGrpSpPr>
        <p:grpSpPr>
          <a:xfrm flipH="1">
            <a:off x="9832975" y="5639594"/>
            <a:ext cx="2356989" cy="1119347"/>
            <a:chOff x="-8805" y="5407865"/>
            <a:chExt cx="3213509" cy="1301644"/>
          </a:xfrm>
        </p:grpSpPr>
        <p:sp>
          <p:nvSpPr>
            <p:cNvPr id="9" name="矩形 8"/>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灯片编号占位符 17">
            <a:extLst>
              <a:ext uri="{FF2B5EF4-FFF2-40B4-BE49-F238E27FC236}">
                <a16:creationId xmlns:a16="http://schemas.microsoft.com/office/drawing/2014/main" id="{E1C76582-65CC-4D5A-BF70-BF67746924D7}"/>
              </a:ext>
            </a:extLst>
          </p:cNvPr>
          <p:cNvSpPr>
            <a:spLocks noGrp="1"/>
          </p:cNvSpPr>
          <p:nvPr>
            <p:ph type="sldNum" sz="quarter" idx="12"/>
          </p:nvPr>
        </p:nvSpPr>
        <p:spPr/>
        <p:txBody>
          <a:bodyPr/>
          <a:lstStyle/>
          <a:p>
            <a:fld id="{B6F15528-21DE-4FAA-801E-634DDDAF4B2B}" type="slidenum">
              <a:rPr lang="en-US" smtClean="0"/>
              <a:t>355</a:t>
            </a:fld>
            <a:endParaRPr lang="en-US" dirty="0"/>
          </a:p>
        </p:txBody>
      </p:sp>
      <p:sp>
        <p:nvSpPr>
          <p:cNvPr id="19" name="灯片编号占位符 8">
            <a:extLst>
              <a:ext uri="{FF2B5EF4-FFF2-40B4-BE49-F238E27FC236}">
                <a16:creationId xmlns:a16="http://schemas.microsoft.com/office/drawing/2014/main" id="{FF5DCDBA-C271-4203-A493-B379FE53E0A1}"/>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355</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 calcmode="lin" valueType="num">
                                      <p:cBhvr additive="base">
                                        <p:cTn id="1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 calcmode="lin" valueType="num">
                                      <p:cBhvr additive="base">
                                        <p:cTn id="1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1677194"/>
            <a:ext cx="12192000" cy="3886200"/>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74700" y="333375"/>
            <a:ext cx="5334000" cy="429419"/>
          </a:xfrm>
        </p:spPr>
        <p:txBody>
          <a:bodyPr/>
          <a:lstStyle/>
          <a:p>
            <a:r>
              <a:rPr lang="en-US" altLang="zh-CN" dirty="0"/>
              <a:t>4.3.2  </a:t>
            </a:r>
            <a:r>
              <a:rPr lang="zh-CN" altLang="en-US" dirty="0"/>
              <a:t>多方案项目评价</a:t>
            </a:r>
          </a:p>
        </p:txBody>
      </p:sp>
      <p:sp>
        <p:nvSpPr>
          <p:cNvPr id="3" name="内容占位符 2"/>
          <p:cNvSpPr>
            <a:spLocks noGrp="1"/>
          </p:cNvSpPr>
          <p:nvPr>
            <p:ph idx="1"/>
          </p:nvPr>
        </p:nvSpPr>
        <p:spPr>
          <a:xfrm>
            <a:off x="841375" y="1905794"/>
            <a:ext cx="10595848" cy="4188663"/>
          </a:xfrm>
        </p:spPr>
        <p:txBody>
          <a:bodyPr>
            <a:normAutofit/>
          </a:bodyPr>
          <a:lstStyle/>
          <a:p>
            <a:pPr marL="0" indent="0">
              <a:lnSpc>
                <a:spcPct val="150000"/>
              </a:lnSpc>
              <a:buNone/>
            </a:pPr>
            <a:r>
              <a:rPr lang="en-US" altLang="zh-CN" sz="2400" dirty="0">
                <a:solidFill>
                  <a:schemeClr val="bg1"/>
                </a:solidFill>
              </a:rPr>
              <a:t>4. </a:t>
            </a:r>
            <a:r>
              <a:rPr lang="zh-CN" altLang="zh-CN" sz="2400" dirty="0">
                <a:solidFill>
                  <a:schemeClr val="bg1"/>
                </a:solidFill>
              </a:rPr>
              <a:t>多方案组合排序法</a:t>
            </a:r>
            <a:endParaRPr lang="en-US" altLang="zh-CN" sz="2400" dirty="0">
              <a:solidFill>
                <a:schemeClr val="bg1"/>
              </a:solidFill>
            </a:endParaRPr>
          </a:p>
          <a:p>
            <a:pPr marL="0" indent="0">
              <a:lnSpc>
                <a:spcPct val="150000"/>
              </a:lnSpc>
              <a:buNone/>
            </a:pPr>
            <a:r>
              <a:rPr lang="en-US" altLang="zh-CN" sz="800" dirty="0">
                <a:solidFill>
                  <a:schemeClr val="bg1"/>
                </a:solidFill>
              </a:rPr>
              <a:t>       </a:t>
            </a:r>
          </a:p>
          <a:p>
            <a:pPr marL="0" indent="0">
              <a:lnSpc>
                <a:spcPct val="150000"/>
              </a:lnSpc>
              <a:buNone/>
            </a:pPr>
            <a:r>
              <a:rPr lang="en-US" altLang="zh-CN" sz="2400" dirty="0">
                <a:solidFill>
                  <a:schemeClr val="bg1"/>
                </a:solidFill>
              </a:rPr>
              <a:t>       </a:t>
            </a:r>
            <a:r>
              <a:rPr lang="zh-CN" altLang="zh-CN" sz="2400" dirty="0">
                <a:solidFill>
                  <a:schemeClr val="bg1"/>
                </a:solidFill>
              </a:rPr>
              <a:t>在</a:t>
            </a:r>
            <a:r>
              <a:rPr lang="en-US" altLang="zh-CN" sz="2400" dirty="0">
                <a:solidFill>
                  <a:schemeClr val="bg1"/>
                </a:solidFill>
              </a:rPr>
              <a:t>IT</a:t>
            </a:r>
            <a:r>
              <a:rPr lang="zh-CN" altLang="zh-CN" sz="2400" dirty="0">
                <a:solidFill>
                  <a:schemeClr val="bg1"/>
                </a:solidFill>
              </a:rPr>
              <a:t>企业（包括软件开发机构）的项目规划阶段，往往遇到如下的项目选择决策问题：在一组</a:t>
            </a:r>
            <a:r>
              <a:rPr lang="en-US" altLang="zh-CN" sz="2400" dirty="0">
                <a:solidFill>
                  <a:schemeClr val="bg1"/>
                </a:solidFill>
              </a:rPr>
              <a:t>n</a:t>
            </a:r>
            <a:r>
              <a:rPr lang="zh-CN" altLang="zh-CN" sz="2400" dirty="0">
                <a:solidFill>
                  <a:schemeClr val="bg1"/>
                </a:solidFill>
              </a:rPr>
              <a:t>个独立项目投资方案的比较与选优中，可以选择其中一个或多个项目投资，甚至全部项目投资（只要企业流动资金较为富裕时），也可能一个项目也不选。</a:t>
            </a:r>
            <a:r>
              <a:rPr lang="zh-CN" altLang="en-US" sz="2400" dirty="0">
                <a:solidFill>
                  <a:schemeClr val="bg1"/>
                </a:solidFill>
              </a:rPr>
              <a:t>这种</a:t>
            </a:r>
            <a:r>
              <a:rPr lang="zh-CN" altLang="zh-CN" sz="2400" dirty="0">
                <a:solidFill>
                  <a:schemeClr val="bg1"/>
                </a:solidFill>
              </a:rPr>
              <a:t>背景下的项目选择决策可采用组合排序法。</a:t>
            </a:r>
            <a:r>
              <a:rPr lang="en-US" altLang="zh-CN" sz="2400" dirty="0">
                <a:solidFill>
                  <a:schemeClr val="bg1"/>
                </a:solidFill>
              </a:rPr>
              <a:t> </a:t>
            </a:r>
            <a:r>
              <a:rPr lang="zh-CN" altLang="zh-CN" sz="2400" dirty="0">
                <a:solidFill>
                  <a:schemeClr val="bg1"/>
                </a:solidFill>
              </a:rPr>
              <a:t> </a:t>
            </a:r>
            <a:endParaRPr lang="zh-CN" altLang="en-US" sz="2400" dirty="0">
              <a:solidFill>
                <a:schemeClr val="bg1"/>
              </a:solidFill>
            </a:endParaRPr>
          </a:p>
        </p:txBody>
      </p:sp>
      <p:sp>
        <p:nvSpPr>
          <p:cNvPr id="5" name="矩形 4"/>
          <p:cNvSpPr/>
          <p:nvPr/>
        </p:nvSpPr>
        <p:spPr>
          <a:xfrm>
            <a:off x="4049" y="1372394"/>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6" name="矩形 5"/>
          <p:cNvSpPr/>
          <p:nvPr/>
        </p:nvSpPr>
        <p:spPr>
          <a:xfrm>
            <a:off x="-19237" y="5639594"/>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7" name="组合 6"/>
          <p:cNvGrpSpPr/>
          <p:nvPr/>
        </p:nvGrpSpPr>
        <p:grpSpPr>
          <a:xfrm flipH="1">
            <a:off x="-19237" y="5944879"/>
            <a:ext cx="3297433" cy="914713"/>
            <a:chOff x="8920155" y="5944877"/>
            <a:chExt cx="3294742" cy="914713"/>
          </a:xfrm>
        </p:grpSpPr>
        <p:sp>
          <p:nvSpPr>
            <p:cNvPr id="8"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9"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10"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grpSp>
      <p:sp>
        <p:nvSpPr>
          <p:cNvPr id="12" name="灯片编号占位符 11">
            <a:extLst>
              <a:ext uri="{FF2B5EF4-FFF2-40B4-BE49-F238E27FC236}">
                <a16:creationId xmlns:a16="http://schemas.microsoft.com/office/drawing/2014/main" id="{A97B28E9-3D4D-43DE-8AC0-E6E94C854EC1}"/>
              </a:ext>
            </a:extLst>
          </p:cNvPr>
          <p:cNvSpPr>
            <a:spLocks noGrp="1"/>
          </p:cNvSpPr>
          <p:nvPr>
            <p:ph type="sldNum" sz="quarter" idx="12"/>
          </p:nvPr>
        </p:nvSpPr>
        <p:spPr/>
        <p:txBody>
          <a:bodyPr/>
          <a:lstStyle/>
          <a:p>
            <a:fld id="{B6F15528-21DE-4FAA-801E-634DDDAF4B2B}" type="slidenum">
              <a:rPr lang="en-US" smtClean="0"/>
              <a:t>356</a:t>
            </a:fld>
            <a:endParaRPr lang="en-US" dirty="0"/>
          </a:p>
        </p:txBody>
      </p:sp>
      <p:sp>
        <p:nvSpPr>
          <p:cNvPr id="13" name="灯片编号占位符 8">
            <a:extLst>
              <a:ext uri="{FF2B5EF4-FFF2-40B4-BE49-F238E27FC236}">
                <a16:creationId xmlns:a16="http://schemas.microsoft.com/office/drawing/2014/main" id="{204CCDA8-3376-4F1E-ADFB-B5D23FDFC009}"/>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356</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4.3.2  </a:t>
            </a:r>
            <a:r>
              <a:rPr lang="zh-CN" altLang="en-US" dirty="0"/>
              <a:t>多方案项目评价</a:t>
            </a:r>
          </a:p>
        </p:txBody>
      </p:sp>
      <p:sp>
        <p:nvSpPr>
          <p:cNvPr id="4" name="TextBox 3"/>
          <p:cNvSpPr txBox="1"/>
          <p:nvPr/>
        </p:nvSpPr>
        <p:spPr>
          <a:xfrm>
            <a:off x="810103" y="1227277"/>
            <a:ext cx="10699272" cy="5078313"/>
          </a:xfrm>
          <a:prstGeom prst="rect">
            <a:avLst/>
          </a:prstGeom>
          <a:noFill/>
        </p:spPr>
        <p:txBody>
          <a:bodyPr wrap="square" rtlCol="0">
            <a:spAutoFit/>
          </a:bodyPr>
          <a:lstStyle/>
          <a:p>
            <a:pPr lvl="0">
              <a:lnSpc>
                <a:spcPct val="150000"/>
              </a:lnSpc>
            </a:pPr>
            <a:r>
              <a:rPr lang="zh-CN" altLang="zh-CN" dirty="0"/>
              <a:t>组合排序法的原理和执行步骤如下：</a:t>
            </a:r>
            <a:endParaRPr lang="en-US" altLang="zh-CN" dirty="0"/>
          </a:p>
          <a:p>
            <a:pPr lvl="0">
              <a:lnSpc>
                <a:spcPct val="150000"/>
              </a:lnSpc>
            </a:pPr>
            <a:r>
              <a:rPr lang="zh-CN" altLang="en-US" dirty="0"/>
              <a:t>①</a:t>
            </a:r>
            <a:r>
              <a:rPr lang="zh-CN" altLang="zh-CN" dirty="0"/>
              <a:t>列出</a:t>
            </a:r>
            <a:r>
              <a:rPr lang="en-US" altLang="zh-CN" dirty="0"/>
              <a:t>n</a:t>
            </a:r>
            <a:r>
              <a:rPr lang="zh-CN" altLang="zh-CN" dirty="0"/>
              <a:t>个独立方案的所有可能组合，形成</a:t>
            </a:r>
            <a:r>
              <a:rPr lang="en-US" altLang="zh-CN" dirty="0"/>
              <a:t>2</a:t>
            </a:r>
            <a:r>
              <a:rPr lang="en-US" altLang="zh-CN" baseline="30000" dirty="0"/>
              <a:t>n</a:t>
            </a:r>
            <a:r>
              <a:rPr lang="zh-CN" altLang="zh-CN" dirty="0"/>
              <a:t>个组合方案，其中包括</a:t>
            </a:r>
            <a:r>
              <a:rPr lang="en-US" altLang="zh-CN" dirty="0"/>
              <a:t>0</a:t>
            </a:r>
            <a:r>
              <a:rPr lang="zh-CN" altLang="zh-CN" dirty="0"/>
              <a:t>方案，即投资为</a:t>
            </a:r>
            <a:r>
              <a:rPr lang="en-US" altLang="zh-CN" dirty="0"/>
              <a:t>0</a:t>
            </a:r>
            <a:r>
              <a:rPr lang="zh-CN" altLang="zh-CN" dirty="0"/>
              <a:t>，收益亦为</a:t>
            </a:r>
            <a:r>
              <a:rPr lang="en-US" altLang="zh-CN" dirty="0"/>
              <a:t>0</a:t>
            </a:r>
            <a:r>
              <a:rPr lang="zh-CN" altLang="zh-CN" dirty="0"/>
              <a:t>的方案。每个组合方案包含</a:t>
            </a:r>
            <a:r>
              <a:rPr lang="en-US" altLang="zh-CN" dirty="0"/>
              <a:t>k</a:t>
            </a:r>
            <a:r>
              <a:rPr lang="zh-CN" altLang="zh-CN" dirty="0"/>
              <a:t>个独立方案。</a:t>
            </a:r>
          </a:p>
          <a:p>
            <a:pPr lvl="0">
              <a:lnSpc>
                <a:spcPct val="150000"/>
              </a:lnSpc>
            </a:pPr>
            <a:r>
              <a:rPr lang="zh-CN" altLang="en-US" dirty="0"/>
              <a:t>②</a:t>
            </a:r>
            <a:r>
              <a:rPr lang="zh-CN" altLang="zh-CN" dirty="0"/>
              <a:t>对每个组合方案内所包含的各独立方案的现金流量进行叠加，作为组合方案的现金流量，并按组合方案的初始投资额从小到大的顺序进行排序，删除那些初始投资额超出企业资金限额（资金约束）的组合方案，其余组合方案称为待选方案。</a:t>
            </a:r>
          </a:p>
          <a:p>
            <a:pPr lvl="0">
              <a:lnSpc>
                <a:spcPct val="150000"/>
              </a:lnSpc>
            </a:pPr>
            <a:r>
              <a:rPr lang="zh-CN" altLang="en-US" dirty="0"/>
              <a:t>③</a:t>
            </a:r>
            <a:r>
              <a:rPr lang="zh-CN" altLang="zh-CN" dirty="0"/>
              <a:t>对每个待选方案（组合方案），按其现金流量计算该组合方案的净现值。</a:t>
            </a:r>
          </a:p>
          <a:p>
            <a:pPr>
              <a:lnSpc>
                <a:spcPct val="150000"/>
              </a:lnSpc>
            </a:pPr>
            <a:r>
              <a:rPr lang="zh-CN" altLang="en-US" dirty="0"/>
              <a:t>④</a:t>
            </a:r>
            <a:r>
              <a:rPr lang="zh-CN" altLang="zh-CN" dirty="0"/>
              <a:t>按照净现值最大或单位投资的净现值最大的准则，对各组合方案进行排序。</a:t>
            </a:r>
            <a:endParaRPr lang="zh-CN" altLang="en-US" dirty="0"/>
          </a:p>
        </p:txBody>
      </p:sp>
      <p:sp>
        <p:nvSpPr>
          <p:cNvPr id="5" name="灯片编号占位符 4">
            <a:extLst>
              <a:ext uri="{FF2B5EF4-FFF2-40B4-BE49-F238E27FC236}">
                <a16:creationId xmlns:a16="http://schemas.microsoft.com/office/drawing/2014/main" id="{18C9E9E2-A3B2-4827-8555-F4DA5C0411DA}"/>
              </a:ext>
            </a:extLst>
          </p:cNvPr>
          <p:cNvSpPr>
            <a:spLocks noGrp="1"/>
          </p:cNvSpPr>
          <p:nvPr>
            <p:ph type="sldNum" sz="quarter" idx="12"/>
          </p:nvPr>
        </p:nvSpPr>
        <p:spPr/>
        <p:txBody>
          <a:bodyPr/>
          <a:lstStyle/>
          <a:p>
            <a:fld id="{B6F15528-21DE-4FAA-801E-634DDDAF4B2B}" type="slidenum">
              <a:rPr lang="en-US" smtClean="0"/>
              <a:t>357</a:t>
            </a:fld>
            <a:endParaRPr lang="en-US" dirty="0"/>
          </a:p>
        </p:txBody>
      </p:sp>
      <p:sp>
        <p:nvSpPr>
          <p:cNvPr id="6" name="灯片编号占位符 8">
            <a:extLst>
              <a:ext uri="{FF2B5EF4-FFF2-40B4-BE49-F238E27FC236}">
                <a16:creationId xmlns:a16="http://schemas.microsoft.com/office/drawing/2014/main" id="{746CF9A0-7011-4DFB-BED0-223824C1C9B2}"/>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357</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4700" y="333375"/>
            <a:ext cx="5334000" cy="429419"/>
          </a:xfrm>
        </p:spPr>
        <p:txBody>
          <a:bodyPr/>
          <a:lstStyle/>
          <a:p>
            <a:r>
              <a:rPr lang="en-US" altLang="zh-CN" dirty="0"/>
              <a:t>4.3.2  </a:t>
            </a:r>
            <a:r>
              <a:rPr lang="zh-CN" altLang="en-US" dirty="0"/>
              <a:t>多方案项目评价</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08125" y="1448594"/>
                <a:ext cx="10978515" cy="990599"/>
              </a:xfrm>
            </p:spPr>
            <p:txBody>
              <a:bodyPr>
                <a:noAutofit/>
              </a:bodyPr>
              <a:lstStyle/>
              <a:p>
                <a:pPr marL="0" indent="0">
                  <a:lnSpc>
                    <a:spcPct val="150000"/>
                  </a:lnSpc>
                  <a:buNone/>
                </a:pPr>
                <a:r>
                  <a:rPr lang="zh-CN" altLang="zh-CN" sz="2400" dirty="0">
                    <a:solidFill>
                      <a:schemeClr val="tx1"/>
                    </a:solidFill>
                  </a:rPr>
                  <a:t>【</a:t>
                </a:r>
                <a:r>
                  <a:rPr lang="zh-CN" altLang="zh-CN" sz="2400" b="1" dirty="0">
                    <a:solidFill>
                      <a:schemeClr val="tx1"/>
                    </a:solidFill>
                  </a:rPr>
                  <a:t>例</a:t>
                </a:r>
                <a:r>
                  <a:rPr lang="en-US" altLang="zh-CN" sz="2400" b="1" dirty="0">
                    <a:solidFill>
                      <a:schemeClr val="tx1"/>
                    </a:solidFill>
                  </a:rPr>
                  <a:t>4.9</a:t>
                </a:r>
                <a:r>
                  <a:rPr lang="zh-CN" altLang="zh-CN" sz="2400" dirty="0">
                    <a:solidFill>
                      <a:schemeClr val="tx1"/>
                    </a:solidFill>
                  </a:rPr>
                  <a:t>】某</a:t>
                </a:r>
                <a:r>
                  <a:rPr lang="en-US" altLang="zh-CN" sz="2400" dirty="0">
                    <a:solidFill>
                      <a:schemeClr val="tx1"/>
                    </a:solidFill>
                  </a:rPr>
                  <a:t>IT</a:t>
                </a:r>
                <a:r>
                  <a:rPr lang="zh-CN" altLang="zh-CN" sz="2400" dirty="0">
                    <a:solidFill>
                      <a:schemeClr val="tx1"/>
                    </a:solidFill>
                  </a:rPr>
                  <a:t>企业在项目规划阶段，拟对</a:t>
                </a:r>
                <a:r>
                  <a:rPr lang="en-US" altLang="zh-CN" sz="2400" dirty="0">
                    <a:solidFill>
                      <a:schemeClr val="tx1"/>
                    </a:solidFill>
                  </a:rPr>
                  <a:t>X</a:t>
                </a:r>
                <a:r>
                  <a:rPr lang="zh-CN" altLang="zh-CN" sz="2400" dirty="0">
                    <a:solidFill>
                      <a:schemeClr val="tx1"/>
                    </a:solidFill>
                  </a:rPr>
                  <a:t>、</a:t>
                </a:r>
                <a:r>
                  <a:rPr lang="en-US" altLang="zh-CN" sz="2400" dirty="0">
                    <a:solidFill>
                      <a:schemeClr val="tx1"/>
                    </a:solidFill>
                  </a:rPr>
                  <a:t>Y</a:t>
                </a:r>
                <a:r>
                  <a:rPr lang="zh-CN" altLang="zh-CN" sz="2400" dirty="0">
                    <a:solidFill>
                      <a:schemeClr val="tx1"/>
                    </a:solidFill>
                  </a:rPr>
                  <a:t>、</a:t>
                </a:r>
                <a:r>
                  <a:rPr lang="en-US" altLang="zh-CN" sz="2400" dirty="0">
                    <a:solidFill>
                      <a:schemeClr val="tx1"/>
                    </a:solidFill>
                  </a:rPr>
                  <a:t>Z</a:t>
                </a:r>
                <a:r>
                  <a:rPr lang="zh-CN" altLang="zh-CN" sz="2400" dirty="0">
                    <a:solidFill>
                      <a:schemeClr val="tx1"/>
                    </a:solidFill>
                  </a:rPr>
                  <a:t>三个独立方案作组合方案排序，此三个项目方案寿命期均为</a:t>
                </a:r>
                <a:r>
                  <a:rPr lang="en-US" altLang="zh-CN" sz="2400" dirty="0">
                    <a:solidFill>
                      <a:schemeClr val="tx1"/>
                    </a:solidFill>
                  </a:rPr>
                  <a:t>10</a:t>
                </a:r>
                <a:r>
                  <a:rPr lang="zh-CN" altLang="zh-CN" sz="2400" dirty="0">
                    <a:solidFill>
                      <a:schemeClr val="tx1"/>
                    </a:solidFill>
                  </a:rPr>
                  <a:t>年，现金流量表如表</a:t>
                </a:r>
                <a:r>
                  <a:rPr lang="en-US" altLang="zh-CN" sz="2400" dirty="0">
                    <a:solidFill>
                      <a:schemeClr val="tx1"/>
                    </a:solidFill>
                  </a:rPr>
                  <a:t>4-14</a:t>
                </a:r>
                <a:r>
                  <a:rPr lang="zh-CN" altLang="zh-CN" sz="2400" dirty="0">
                    <a:solidFill>
                      <a:schemeClr val="tx1"/>
                    </a:solidFill>
                  </a:rPr>
                  <a:t>所示，企业的投资金额上限为</a:t>
                </a:r>
                <a:r>
                  <a:rPr lang="en-US" altLang="zh-CN" sz="2400" dirty="0">
                    <a:solidFill>
                      <a:schemeClr val="tx1"/>
                    </a:solidFill>
                  </a:rPr>
                  <a:t>120</a:t>
                </a:r>
                <a:r>
                  <a:rPr lang="zh-CN" altLang="zh-CN" sz="2400" dirty="0">
                    <a:solidFill>
                      <a:schemeClr val="tx1"/>
                    </a:solidFill>
                  </a:rPr>
                  <a:t>万元。试在基准率</a:t>
                </a:r>
                <a14:m>
                  <m:oMath xmlns:m="http://schemas.openxmlformats.org/officeDocument/2006/math">
                    <m:sSub>
                      <m:sSubPr>
                        <m:ctrlPr>
                          <a:rPr lang="zh-CN" altLang="zh-CN" sz="2400" i="1">
                            <a:solidFill>
                              <a:schemeClr val="tx1"/>
                            </a:solidFill>
                            <a:latin typeface="Cambria Math" panose="02040503050406030204" pitchFamily="18" charset="0"/>
                          </a:rPr>
                        </m:ctrlPr>
                      </m:sSubPr>
                      <m:e>
                        <m:r>
                          <m:rPr>
                            <m:sty m:val="p"/>
                          </m:rPr>
                          <a:rPr lang="en-US" altLang="zh-CN" sz="2400">
                            <a:solidFill>
                              <a:schemeClr val="tx1"/>
                            </a:solidFill>
                            <a:latin typeface="Cambria Math" panose="02040503050406030204"/>
                          </a:rPr>
                          <m:t>i</m:t>
                        </m:r>
                      </m:e>
                      <m:sub>
                        <m:r>
                          <a:rPr lang="en-US" altLang="zh-CN" sz="2400" i="1">
                            <a:solidFill>
                              <a:schemeClr val="tx1"/>
                            </a:solidFill>
                            <a:latin typeface="Cambria Math" panose="02040503050406030204"/>
                          </a:rPr>
                          <m:t>𝐶</m:t>
                        </m:r>
                      </m:sub>
                    </m:sSub>
                    <m:r>
                      <a:rPr lang="en-US" altLang="zh-CN" sz="2400">
                        <a:solidFill>
                          <a:schemeClr val="tx1"/>
                        </a:solidFill>
                        <a:latin typeface="Cambria Math" panose="02040503050406030204"/>
                      </a:rPr>
                      <m:t>=8%</m:t>
                    </m:r>
                  </m:oMath>
                </a14:m>
                <a:r>
                  <a:rPr lang="zh-CN" altLang="zh-CN" sz="2400" dirty="0">
                    <a:solidFill>
                      <a:schemeClr val="tx1"/>
                    </a:solidFill>
                  </a:rPr>
                  <a:t>的水平下选择最优投资组合方案。</a:t>
                </a:r>
                <a:endParaRPr lang="zh-CN" altLang="en-US" sz="2400" dirty="0">
                  <a:solidFill>
                    <a:schemeClr val="tx1"/>
                  </a:solidFill>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608125" y="1448594"/>
                <a:ext cx="10978515" cy="990599"/>
              </a:xfrm>
              <a:blipFill rotWithShape="1">
                <a:blip r:embed="rId2"/>
                <a:stretch>
                  <a:fillRect l="-4" t="-16" r="-1662" b="-72228"/>
                </a:stretch>
              </a:blipFill>
            </p:spPr>
            <p:txBody>
              <a:bodyPr/>
              <a:lstStyle/>
              <a:p>
                <a:r>
                  <a:rPr lang="zh-CN" altLang="en-US">
                    <a:noFill/>
                  </a:rPr>
                  <a:t> </a:t>
                </a:r>
              </a:p>
            </p:txBody>
          </p:sp>
        </mc:Fallback>
      </mc:AlternateContent>
      <p:sp>
        <p:nvSpPr>
          <p:cNvPr id="4" name="矩形 3"/>
          <p:cNvSpPr/>
          <p:nvPr/>
        </p:nvSpPr>
        <p:spPr>
          <a:xfrm>
            <a:off x="-10952" y="3990046"/>
            <a:ext cx="12216671" cy="45719"/>
          </a:xfrm>
          <a:prstGeom prst="rect">
            <a:avLst/>
          </a:prstGeom>
          <a:solidFill>
            <a:srgbClr val="FFC000">
              <a:alpha val="8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内容占位符 4"/>
          <p:cNvSpPr txBox="1"/>
          <p:nvPr/>
        </p:nvSpPr>
        <p:spPr>
          <a:xfrm>
            <a:off x="550838" y="3803536"/>
            <a:ext cx="4913852" cy="464458"/>
          </a:xfrm>
          <a:prstGeom prst="rect">
            <a:avLst/>
          </a:prstGeom>
          <a:solidFill>
            <a:srgbClr val="FFC000"/>
          </a:solidFill>
          <a:ln>
            <a:solidFill>
              <a:srgbClr val="FFC000"/>
            </a:solidFill>
          </a:ln>
        </p:spPr>
        <p:txBody>
          <a:bodyPr>
            <a:norm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gn="ctr">
              <a:buNone/>
            </a:pPr>
            <a:r>
              <a:rPr lang="zh-CN" altLang="zh-CN" dirty="0">
                <a:solidFill>
                  <a:schemeClr val="bg1"/>
                </a:solidFill>
              </a:rPr>
              <a:t>表</a:t>
            </a:r>
            <a:r>
              <a:rPr lang="en-US" altLang="zh-CN" dirty="0">
                <a:solidFill>
                  <a:schemeClr val="bg1"/>
                </a:solidFill>
              </a:rPr>
              <a:t>4-14  </a:t>
            </a:r>
            <a:r>
              <a:rPr lang="zh-CN" altLang="en-US" dirty="0">
                <a:solidFill>
                  <a:schemeClr val="bg1"/>
                </a:solidFill>
              </a:rPr>
              <a:t>独立投资方案参数</a:t>
            </a:r>
            <a:r>
              <a:rPr lang="zh-CN" altLang="zh-CN" dirty="0">
                <a:solidFill>
                  <a:schemeClr val="bg1"/>
                </a:solidFill>
              </a:rPr>
              <a:t>表</a:t>
            </a:r>
            <a:endParaRPr lang="zh-CN" altLang="en-US" b="1" dirty="0">
              <a:solidFill>
                <a:schemeClr val="bg1"/>
              </a:solidFill>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0973" y="4496594"/>
            <a:ext cx="9532127"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灯片编号占位符 6">
            <a:extLst>
              <a:ext uri="{FF2B5EF4-FFF2-40B4-BE49-F238E27FC236}">
                <a16:creationId xmlns:a16="http://schemas.microsoft.com/office/drawing/2014/main" id="{E3A6E502-9DC6-4E53-A0D6-D3C974CA0E2A}"/>
              </a:ext>
            </a:extLst>
          </p:cNvPr>
          <p:cNvSpPr>
            <a:spLocks noGrp="1"/>
          </p:cNvSpPr>
          <p:nvPr>
            <p:ph type="sldNum" sz="quarter" idx="12"/>
          </p:nvPr>
        </p:nvSpPr>
        <p:spPr/>
        <p:txBody>
          <a:bodyPr/>
          <a:lstStyle/>
          <a:p>
            <a:fld id="{B6F15528-21DE-4FAA-801E-634DDDAF4B2B}" type="slidenum">
              <a:rPr lang="en-US" smtClean="0"/>
              <a:t>358</a:t>
            </a:fld>
            <a:endParaRPr lang="en-US" dirty="0"/>
          </a:p>
        </p:txBody>
      </p:sp>
      <p:sp>
        <p:nvSpPr>
          <p:cNvPr id="8" name="灯片编号占位符 8">
            <a:extLst>
              <a:ext uri="{FF2B5EF4-FFF2-40B4-BE49-F238E27FC236}">
                <a16:creationId xmlns:a16="http://schemas.microsoft.com/office/drawing/2014/main" id="{EB1D2E86-E6FE-4706-A9AA-646EAB5F8857}"/>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358</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4700" y="333375"/>
            <a:ext cx="5334000" cy="429419"/>
          </a:xfrm>
        </p:spPr>
        <p:txBody>
          <a:bodyPr/>
          <a:lstStyle/>
          <a:p>
            <a:r>
              <a:rPr lang="en-US" altLang="zh-CN" dirty="0"/>
              <a:t>4.3.2  </a:t>
            </a:r>
            <a:r>
              <a:rPr lang="zh-CN" altLang="en-US" dirty="0"/>
              <a:t>多方案项目评价</a:t>
            </a:r>
          </a:p>
        </p:txBody>
      </p:sp>
      <mc:AlternateContent xmlns:mc="http://schemas.openxmlformats.org/markup-compatibility/2006" xmlns:a14="http://schemas.microsoft.com/office/drawing/2010/main">
        <mc:Choice Requires="a14">
          <p:sp>
            <p:nvSpPr>
              <p:cNvPr id="4" name="TextBox 3"/>
              <p:cNvSpPr txBox="1"/>
              <p:nvPr/>
            </p:nvSpPr>
            <p:spPr>
              <a:xfrm>
                <a:off x="1334454" y="1615037"/>
                <a:ext cx="9677400" cy="3401509"/>
              </a:xfrm>
              <a:prstGeom prst="rect">
                <a:avLst/>
              </a:prstGeom>
              <a:noFill/>
            </p:spPr>
            <p:txBody>
              <a:bodyPr wrap="square" rtlCol="0">
                <a:spAutoFit/>
              </a:bodyPr>
              <a:lstStyle/>
              <a:p>
                <a:pPr>
                  <a:lnSpc>
                    <a:spcPct val="150000"/>
                  </a:lnSpc>
                </a:pPr>
                <a:r>
                  <a:rPr lang="zh-CN" altLang="zh-CN" dirty="0"/>
                  <a:t>解：表</a:t>
                </a:r>
                <a:r>
                  <a:rPr lang="en-US" altLang="zh-CN" dirty="0"/>
                  <a:t>4-14</a:t>
                </a:r>
                <a:r>
                  <a:rPr lang="zh-CN" altLang="zh-CN" dirty="0"/>
                  <a:t>所列出的三个独立方案构成的所有可能组合，共有</a:t>
                </a:r>
                <a14:m>
                  <m:oMath xmlns:m="http://schemas.openxmlformats.org/officeDocument/2006/math">
                    <m:sSup>
                      <m:sSupPr>
                        <m:ctrlPr>
                          <a:rPr lang="zh-CN" altLang="zh-CN" i="1">
                            <a:latin typeface="Cambria Math" panose="02040503050406030204" pitchFamily="18" charset="0"/>
                          </a:rPr>
                        </m:ctrlPr>
                      </m:sSupPr>
                      <m:e>
                        <m:r>
                          <a:rPr lang="en-US" altLang="zh-CN">
                            <a:latin typeface="Cambria Math" panose="02040503050406030204"/>
                          </a:rPr>
                          <m:t>2</m:t>
                        </m:r>
                      </m:e>
                      <m:sup>
                        <m:r>
                          <a:rPr lang="en-US" altLang="zh-CN" i="1">
                            <a:latin typeface="Cambria Math" panose="02040503050406030204"/>
                          </a:rPr>
                          <m:t>3</m:t>
                        </m:r>
                      </m:sup>
                    </m:sSup>
                    <m:r>
                      <a:rPr lang="en-US" altLang="zh-CN">
                        <a:latin typeface="Cambria Math" panose="02040503050406030204"/>
                      </a:rPr>
                      <m:t>=8</m:t>
                    </m:r>
                  </m:oMath>
                </a14:m>
                <a:r>
                  <a:rPr lang="zh-CN" altLang="zh-CN" dirty="0"/>
                  <a:t>个组合方案，详见表</a:t>
                </a:r>
                <a:r>
                  <a:rPr lang="en-US" altLang="zh-CN" dirty="0"/>
                  <a:t>4-15</a:t>
                </a:r>
                <a:r>
                  <a:rPr lang="zh-CN" altLang="zh-CN" dirty="0"/>
                  <a:t>所示。表中方案组合栏中填入</a:t>
                </a:r>
                <a:r>
                  <a:rPr lang="en-US" altLang="zh-CN" dirty="0"/>
                  <a:t>1</a:t>
                </a:r>
                <a:r>
                  <a:rPr lang="zh-CN" altLang="zh-CN" dirty="0"/>
                  <a:t>表示被选中，填</a:t>
                </a:r>
                <a:r>
                  <a:rPr lang="en-US" altLang="zh-CN" dirty="0"/>
                  <a:t>0</a:t>
                </a:r>
                <a:r>
                  <a:rPr lang="zh-CN" altLang="zh-CN" dirty="0"/>
                  <a:t>表示未被选中；组合方案的顺序按照各组方案的初始投资额自小到大进行排列；初始投资一列和净收益一列中各组合方案的数据均进入组合方案的各独立方案数据之和；净现值一列中各数据是根据各组合方式的初始投资与年净收益以及基准贴现率所计算的组合方案的净现值。</a:t>
                </a:r>
                <a:endParaRPr lang="zh-CN" alt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334454" y="1615037"/>
                <a:ext cx="9677400" cy="3401509"/>
              </a:xfrm>
              <a:prstGeom prst="rect">
                <a:avLst/>
              </a:prstGeom>
              <a:blipFill rotWithShape="1">
                <a:blip r:embed="rId2"/>
                <a:stretch>
                  <a:fillRect l="-3" t="-7" r="3" b="1"/>
                </a:stretch>
              </a:blipFill>
            </p:spPr>
            <p:txBody>
              <a:bodyPr/>
              <a:lstStyle/>
              <a:p>
                <a:r>
                  <a:rPr lang="zh-CN" altLang="en-US">
                    <a:noFill/>
                  </a:rPr>
                  <a:t> </a:t>
                </a:r>
              </a:p>
            </p:txBody>
          </p:sp>
        </mc:Fallback>
      </mc:AlternateContent>
      <p:sp>
        <p:nvSpPr>
          <p:cNvPr id="5" name="椭圆 4"/>
          <p:cNvSpPr/>
          <p:nvPr/>
        </p:nvSpPr>
        <p:spPr>
          <a:xfrm>
            <a:off x="11093301" y="6179161"/>
            <a:ext cx="500908" cy="500908"/>
          </a:xfrm>
          <a:prstGeom prst="ellipse">
            <a:avLst/>
          </a:prstGeom>
          <a:solidFill>
            <a:srgbClr val="0070C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p:cNvSpPr/>
          <p:nvPr/>
        </p:nvSpPr>
        <p:spPr>
          <a:xfrm>
            <a:off x="11722218" y="5258594"/>
            <a:ext cx="274777" cy="274777"/>
          </a:xfrm>
          <a:prstGeom prst="ellipse">
            <a:avLst/>
          </a:prstGeom>
          <a:solidFill>
            <a:srgbClr val="00B0F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7" name="组合 6"/>
          <p:cNvGrpSpPr/>
          <p:nvPr/>
        </p:nvGrpSpPr>
        <p:grpSpPr>
          <a:xfrm>
            <a:off x="10482664" y="6498540"/>
            <a:ext cx="219777" cy="219777"/>
            <a:chOff x="304800" y="673100"/>
            <a:chExt cx="4000500" cy="4000500"/>
          </a:xfrm>
          <a:effectLst>
            <a:outerShdw blurRad="381000" dist="152400" dir="8100000" algn="tr" rotWithShape="0">
              <a:prstClr val="black">
                <a:alpha val="70000"/>
              </a:prstClr>
            </a:outerShdw>
          </a:effectLst>
        </p:grpSpPr>
        <p:sp>
          <p:nvSpPr>
            <p:cNvPr id="8" name="同心圆 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9" name="椭圆 8"/>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0" name="组合 9"/>
          <p:cNvGrpSpPr/>
          <p:nvPr/>
        </p:nvGrpSpPr>
        <p:grpSpPr>
          <a:xfrm>
            <a:off x="10614922" y="5832440"/>
            <a:ext cx="287919" cy="287919"/>
            <a:chOff x="304800" y="673100"/>
            <a:chExt cx="4000500" cy="4000500"/>
          </a:xfrm>
          <a:effectLst>
            <a:outerShdw blurRad="381000" dist="152400" dir="8100000" algn="tr" rotWithShape="0">
              <a:prstClr val="black">
                <a:alpha val="70000"/>
              </a:prstClr>
            </a:outerShdw>
          </a:effectLst>
        </p:grpSpPr>
        <p:sp>
          <p:nvSpPr>
            <p:cNvPr id="11" name="同心圆 1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2" name="椭圆 11"/>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3" name="组合 12"/>
          <p:cNvGrpSpPr/>
          <p:nvPr/>
        </p:nvGrpSpPr>
        <p:grpSpPr>
          <a:xfrm>
            <a:off x="11710598" y="5887145"/>
            <a:ext cx="408377" cy="408377"/>
            <a:chOff x="304800" y="673100"/>
            <a:chExt cx="4000500" cy="4000500"/>
          </a:xfrm>
          <a:effectLst>
            <a:outerShdw blurRad="317500" dist="190500" dir="8100000" algn="tr" rotWithShape="0">
              <a:prstClr val="black">
                <a:alpha val="50000"/>
              </a:prstClr>
            </a:outerShdw>
          </a:effectLst>
        </p:grpSpPr>
        <p:sp>
          <p:nvSpPr>
            <p:cNvPr id="14" name="同心圆 1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5" name="椭圆 1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6" name="椭圆 15"/>
          <p:cNvSpPr/>
          <p:nvPr/>
        </p:nvSpPr>
        <p:spPr>
          <a:xfrm>
            <a:off x="9928424" y="6443540"/>
            <a:ext cx="274777" cy="274777"/>
          </a:xfrm>
          <a:prstGeom prst="ellipse">
            <a:avLst/>
          </a:prstGeom>
          <a:solidFill>
            <a:srgbClr val="00B0F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p:cNvSpPr/>
          <p:nvPr/>
        </p:nvSpPr>
        <p:spPr>
          <a:xfrm rot="18754274">
            <a:off x="653213" y="1037185"/>
            <a:ext cx="500908" cy="500908"/>
          </a:xfrm>
          <a:prstGeom prst="ellipse">
            <a:avLst/>
          </a:prstGeom>
          <a:solidFill>
            <a:srgbClr val="0070C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p:cNvSpPr/>
          <p:nvPr/>
        </p:nvSpPr>
        <p:spPr>
          <a:xfrm rot="18754274">
            <a:off x="250427" y="2183883"/>
            <a:ext cx="274777" cy="274777"/>
          </a:xfrm>
          <a:prstGeom prst="ellipse">
            <a:avLst/>
          </a:prstGeom>
          <a:solidFill>
            <a:srgbClr val="00B0F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9" name="组合 18"/>
          <p:cNvGrpSpPr/>
          <p:nvPr/>
        </p:nvGrpSpPr>
        <p:grpSpPr>
          <a:xfrm rot="18754274">
            <a:off x="1544981" y="998937"/>
            <a:ext cx="219777" cy="219777"/>
            <a:chOff x="304800" y="673100"/>
            <a:chExt cx="4000500" cy="4000500"/>
          </a:xfrm>
          <a:effectLst>
            <a:outerShdw blurRad="381000" dist="152400" dir="8100000" algn="tr" rotWithShape="0">
              <a:prstClr val="black">
                <a:alpha val="70000"/>
              </a:prstClr>
            </a:outerShdw>
          </a:effectLst>
        </p:grpSpPr>
        <p:sp>
          <p:nvSpPr>
            <p:cNvPr id="20" name="同心圆 2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1" name="椭圆 2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2" name="组合 21"/>
          <p:cNvGrpSpPr/>
          <p:nvPr/>
        </p:nvGrpSpPr>
        <p:grpSpPr>
          <a:xfrm rot="18754274">
            <a:off x="1344581" y="1596895"/>
            <a:ext cx="287919" cy="287919"/>
            <a:chOff x="304800" y="673100"/>
            <a:chExt cx="4000500" cy="4000500"/>
          </a:xfrm>
          <a:effectLst>
            <a:outerShdw blurRad="381000" dist="152400" dir="8100000" algn="tr" rotWithShape="0">
              <a:prstClr val="black">
                <a:alpha val="70000"/>
              </a:prstClr>
            </a:outerShdw>
          </a:effectLst>
        </p:grpSpPr>
        <p:sp>
          <p:nvSpPr>
            <p:cNvPr id="23" name="同心圆 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4" name="椭圆 2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5" name="组合 24"/>
          <p:cNvGrpSpPr/>
          <p:nvPr/>
        </p:nvGrpSpPr>
        <p:grpSpPr>
          <a:xfrm rot="18754274">
            <a:off x="128447" y="1421732"/>
            <a:ext cx="408377" cy="408377"/>
            <a:chOff x="304800" y="673100"/>
            <a:chExt cx="4000500" cy="4000500"/>
          </a:xfrm>
          <a:effectLst>
            <a:outerShdw blurRad="317500" dist="190500" dir="8100000" algn="tr" rotWithShape="0">
              <a:prstClr val="black">
                <a:alpha val="50000"/>
              </a:prstClr>
            </a:outerShdw>
          </a:effectLst>
        </p:grpSpPr>
        <p:sp>
          <p:nvSpPr>
            <p:cNvPr id="26" name="同心圆 3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7" name="椭圆 2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8" name="椭圆 27"/>
          <p:cNvSpPr/>
          <p:nvPr/>
        </p:nvSpPr>
        <p:spPr>
          <a:xfrm rot="18754274">
            <a:off x="2044221" y="998937"/>
            <a:ext cx="274777" cy="274777"/>
          </a:xfrm>
          <a:prstGeom prst="ellipse">
            <a:avLst/>
          </a:prstGeom>
          <a:solidFill>
            <a:srgbClr val="00B0F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p:cNvSpPr/>
          <p:nvPr/>
        </p:nvSpPr>
        <p:spPr>
          <a:xfrm rot="18754274">
            <a:off x="225842" y="859762"/>
            <a:ext cx="137389" cy="137389"/>
          </a:xfrm>
          <a:prstGeom prst="ellipse">
            <a:avLst/>
          </a:prstGeom>
          <a:solidFill>
            <a:srgbClr val="00B0F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灯片编号占位符 29">
            <a:extLst>
              <a:ext uri="{FF2B5EF4-FFF2-40B4-BE49-F238E27FC236}">
                <a16:creationId xmlns:a16="http://schemas.microsoft.com/office/drawing/2014/main" id="{81373670-4B6E-4F0D-AB53-D23C440FBE8F}"/>
              </a:ext>
            </a:extLst>
          </p:cNvPr>
          <p:cNvSpPr>
            <a:spLocks noGrp="1"/>
          </p:cNvSpPr>
          <p:nvPr>
            <p:ph type="sldNum" sz="quarter" idx="12"/>
          </p:nvPr>
        </p:nvSpPr>
        <p:spPr/>
        <p:txBody>
          <a:bodyPr/>
          <a:lstStyle/>
          <a:p>
            <a:fld id="{B6F15528-21DE-4FAA-801E-634DDDAF4B2B}" type="slidenum">
              <a:rPr lang="en-US" smtClean="0"/>
              <a:t>359</a:t>
            </a:fld>
            <a:endParaRPr lang="en-US" dirty="0"/>
          </a:p>
        </p:txBody>
      </p:sp>
      <p:sp>
        <p:nvSpPr>
          <p:cNvPr id="31" name="灯片编号占位符 8">
            <a:extLst>
              <a:ext uri="{FF2B5EF4-FFF2-40B4-BE49-F238E27FC236}">
                <a16:creationId xmlns:a16="http://schemas.microsoft.com/office/drawing/2014/main" id="{84D2125E-3830-4FC8-8B37-A3E1649C560D}"/>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359</a:t>
            </a:fld>
            <a:endParaRPr kumimoji="0" lang="en-US" altLang="zh-CN" sz="1800" dirty="0">
              <a:latin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74699" y="352424"/>
            <a:ext cx="6238875" cy="429419"/>
          </a:xfrm>
        </p:spPr>
        <p:txBody>
          <a:bodyPr/>
          <a:lstStyle/>
          <a:p>
            <a:r>
              <a:rPr lang="en-US" altLang="zh-CN" dirty="0"/>
              <a:t>1.2.3  </a:t>
            </a:r>
            <a:r>
              <a:rPr lang="zh-CN" altLang="en-US" dirty="0"/>
              <a:t>软件规模度量</a:t>
            </a:r>
          </a:p>
        </p:txBody>
      </p:sp>
      <p:sp>
        <p:nvSpPr>
          <p:cNvPr id="2" name="矩形 1"/>
          <p:cNvSpPr/>
          <p:nvPr/>
        </p:nvSpPr>
        <p:spPr>
          <a:xfrm>
            <a:off x="4727575" y="1277084"/>
            <a:ext cx="2989921" cy="400110"/>
          </a:xfrm>
          <a:prstGeom prst="rect">
            <a:avLst/>
          </a:prstGeom>
        </p:spPr>
        <p:txBody>
          <a:bodyPr wrap="none">
            <a:spAutoFit/>
          </a:bodyPr>
          <a:lstStyle/>
          <a:p>
            <a:r>
              <a:rPr lang="zh-CN" altLang="zh-CN" sz="2000" dirty="0"/>
              <a:t>表</a:t>
            </a:r>
            <a:r>
              <a:rPr lang="en-US" altLang="zh-CN" sz="2000" dirty="0"/>
              <a:t>1-3  </a:t>
            </a:r>
            <a:r>
              <a:rPr lang="zh-CN" altLang="zh-CN" sz="2000" dirty="0"/>
              <a:t>信息域特征计数</a:t>
            </a:r>
            <a:r>
              <a:rPr lang="zh-CN" altLang="en-US" sz="2000" dirty="0"/>
              <a:t>表</a:t>
            </a:r>
          </a:p>
        </p:txBody>
      </p:sp>
      <p:graphicFrame>
        <p:nvGraphicFramePr>
          <p:cNvPr id="4" name="表格 3"/>
          <p:cNvGraphicFramePr>
            <a:graphicFrameLocks noGrp="1"/>
          </p:cNvGraphicFramePr>
          <p:nvPr/>
        </p:nvGraphicFramePr>
        <p:xfrm>
          <a:off x="993775" y="1981994"/>
          <a:ext cx="10515598" cy="3962399"/>
        </p:xfrm>
        <a:graphic>
          <a:graphicData uri="http://schemas.openxmlformats.org/drawingml/2006/table">
            <a:tbl>
              <a:tblPr firstRow="1" firstCol="1" bandRow="1">
                <a:tableStyleId>{5C22544A-7EE6-4342-B048-85BDC9FD1C3A}</a:tableStyleId>
              </a:tblPr>
              <a:tblGrid>
                <a:gridCol w="3252411">
                  <a:extLst>
                    <a:ext uri="{9D8B030D-6E8A-4147-A177-3AD203B41FA5}">
                      <a16:colId xmlns:a16="http://schemas.microsoft.com/office/drawing/2014/main" val="20000"/>
                    </a:ext>
                  </a:extLst>
                </a:gridCol>
                <a:gridCol w="989691">
                  <a:extLst>
                    <a:ext uri="{9D8B030D-6E8A-4147-A177-3AD203B41FA5}">
                      <a16:colId xmlns:a16="http://schemas.microsoft.com/office/drawing/2014/main" val="20001"/>
                    </a:ext>
                  </a:extLst>
                </a:gridCol>
                <a:gridCol w="3252411">
                  <a:extLst>
                    <a:ext uri="{9D8B030D-6E8A-4147-A177-3AD203B41FA5}">
                      <a16:colId xmlns:a16="http://schemas.microsoft.com/office/drawing/2014/main" val="20002"/>
                    </a:ext>
                  </a:extLst>
                </a:gridCol>
                <a:gridCol w="3021085">
                  <a:extLst>
                    <a:ext uri="{9D8B030D-6E8A-4147-A177-3AD203B41FA5}">
                      <a16:colId xmlns:a16="http://schemas.microsoft.com/office/drawing/2014/main" val="20003"/>
                    </a:ext>
                  </a:extLst>
                </a:gridCol>
              </a:tblGrid>
              <a:tr h="536908">
                <a:tc rowSpan="2">
                  <a:txBody>
                    <a:bodyPr/>
                    <a:lstStyle/>
                    <a:p>
                      <a:pPr algn="ctr">
                        <a:lnSpc>
                          <a:spcPct val="150000"/>
                        </a:lnSpc>
                        <a:spcAft>
                          <a:spcPts val="0"/>
                        </a:spcAft>
                      </a:pPr>
                      <a:r>
                        <a:rPr lang="zh-CN" sz="2000" kern="100" dirty="0">
                          <a:effectLst/>
                        </a:rPr>
                        <a:t>基本信息域</a:t>
                      </a:r>
                      <a:endParaRPr lang="zh-CN" sz="2000" kern="100" dirty="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lnSpc>
                          <a:spcPct val="150000"/>
                        </a:lnSpc>
                        <a:spcAft>
                          <a:spcPts val="0"/>
                        </a:spcAft>
                      </a:pPr>
                      <a:r>
                        <a:rPr lang="zh-CN" sz="2000" kern="100" dirty="0">
                          <a:effectLst/>
                        </a:rPr>
                        <a:t>特征值</a:t>
                      </a:r>
                      <a:endParaRPr lang="zh-CN" sz="2000" kern="100" dirty="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zh-CN" sz="2000" kern="100" dirty="0">
                          <a:effectLst/>
                        </a:rPr>
                        <a:t>加 权 因 子</a:t>
                      </a:r>
                      <a:r>
                        <a:rPr lang="en-US" sz="2000" kern="100" dirty="0">
                          <a:effectLst/>
                        </a:rPr>
                        <a:t> </a:t>
                      </a:r>
                      <a:r>
                        <a:rPr lang="en-US" sz="2000" kern="100" dirty="0" err="1">
                          <a:effectLst/>
                        </a:rPr>
                        <a:t>a</a:t>
                      </a:r>
                      <a:r>
                        <a:rPr lang="en-US" sz="2000" kern="100" baseline="-25000" dirty="0" err="1">
                          <a:effectLst/>
                        </a:rPr>
                        <a:t>i</a:t>
                      </a:r>
                      <a:endParaRPr lang="zh-CN" sz="2000" kern="100" dirty="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lnSpc>
                          <a:spcPct val="150000"/>
                        </a:lnSpc>
                        <a:spcAft>
                          <a:spcPts val="0"/>
                        </a:spcAft>
                      </a:pPr>
                      <a:r>
                        <a:rPr lang="zh-CN" sz="2000" kern="100">
                          <a:effectLst/>
                        </a:rPr>
                        <a:t>结果（特征值</a:t>
                      </a:r>
                      <a:r>
                        <a:rPr lang="en-US" sz="2000" kern="100">
                          <a:effectLst/>
                        </a:rPr>
                        <a:t>*</a:t>
                      </a:r>
                      <a:r>
                        <a:rPr lang="zh-CN" sz="2000" kern="100">
                          <a:effectLst/>
                        </a:rPr>
                        <a:t>加权因子）</a:t>
                      </a:r>
                      <a:endParaRPr lang="zh-CN" sz="2000" kern="10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36908">
                <a:tc vMerge="1">
                  <a:txBody>
                    <a:bodyPr/>
                    <a:lstStyle/>
                    <a:p>
                      <a:endParaRPr lang="zh-CN"/>
                    </a:p>
                  </a:txBody>
                  <a:tcPr/>
                </a:tc>
                <a:tc vMerge="1">
                  <a:txBody>
                    <a:bodyPr/>
                    <a:lstStyle/>
                    <a:p>
                      <a:endParaRPr lang="zh-CN"/>
                    </a:p>
                  </a:txBody>
                  <a:tcPr/>
                </a:tc>
                <a:tc>
                  <a:txBody>
                    <a:bodyPr/>
                    <a:lstStyle/>
                    <a:p>
                      <a:pPr algn="ctr">
                        <a:lnSpc>
                          <a:spcPct val="150000"/>
                        </a:lnSpc>
                        <a:spcAft>
                          <a:spcPts val="0"/>
                        </a:spcAft>
                      </a:pPr>
                      <a:r>
                        <a:rPr lang="en-US" sz="2000" kern="100" dirty="0">
                          <a:effectLst/>
                        </a:rPr>
                        <a:t> </a:t>
                      </a:r>
                      <a:r>
                        <a:rPr lang="zh-CN" sz="2000" kern="100" dirty="0">
                          <a:effectLst/>
                        </a:rPr>
                        <a:t>简单</a:t>
                      </a:r>
                      <a:r>
                        <a:rPr lang="en-US" sz="2000" kern="100" dirty="0">
                          <a:effectLst/>
                        </a:rPr>
                        <a:t>      </a:t>
                      </a:r>
                      <a:r>
                        <a:rPr lang="zh-CN" sz="2000" kern="100" dirty="0">
                          <a:effectLst/>
                        </a:rPr>
                        <a:t>中间</a:t>
                      </a:r>
                      <a:r>
                        <a:rPr lang="en-US" sz="2000" kern="100" dirty="0">
                          <a:effectLst/>
                        </a:rPr>
                        <a:t>     </a:t>
                      </a:r>
                      <a:r>
                        <a:rPr lang="zh-CN" sz="2000" kern="100" dirty="0">
                          <a:effectLst/>
                        </a:rPr>
                        <a:t>复杂</a:t>
                      </a:r>
                      <a:endParaRPr lang="zh-CN" sz="2000" kern="100" dirty="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extLst>
                  <a:ext uri="{0D108BD9-81ED-4DB2-BD59-A6C34878D82A}">
                    <a16:rowId xmlns:a16="http://schemas.microsoft.com/office/drawing/2014/main" val="10001"/>
                  </a:ext>
                </a:extLst>
              </a:tr>
              <a:tr h="470335">
                <a:tc>
                  <a:txBody>
                    <a:bodyPr/>
                    <a:lstStyle/>
                    <a:p>
                      <a:pPr algn="ctr">
                        <a:lnSpc>
                          <a:spcPct val="150000"/>
                        </a:lnSpc>
                        <a:spcAft>
                          <a:spcPts val="0"/>
                        </a:spcAft>
                      </a:pPr>
                      <a:r>
                        <a:rPr lang="zh-CN" sz="2000" kern="100" dirty="0">
                          <a:effectLst/>
                        </a:rPr>
                        <a:t>用户输入数</a:t>
                      </a:r>
                      <a:endParaRPr lang="zh-CN" sz="2000" kern="100" dirty="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sz="2000" kern="100">
                          <a:effectLst/>
                        </a:rPr>
                        <a:t> </a:t>
                      </a:r>
                      <a:endParaRPr lang="zh-CN" sz="2000" kern="10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sz="2000" kern="100" dirty="0">
                          <a:effectLst/>
                        </a:rPr>
                        <a:t>  3         4         6</a:t>
                      </a:r>
                      <a:endParaRPr lang="zh-CN" sz="2000" kern="100" dirty="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sz="2000" kern="100">
                          <a:effectLst/>
                        </a:rPr>
                        <a:t> </a:t>
                      </a:r>
                      <a:endParaRPr lang="zh-CN" sz="2000" kern="10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70335">
                <a:tc>
                  <a:txBody>
                    <a:bodyPr/>
                    <a:lstStyle/>
                    <a:p>
                      <a:pPr algn="ctr">
                        <a:lnSpc>
                          <a:spcPct val="150000"/>
                        </a:lnSpc>
                        <a:spcAft>
                          <a:spcPts val="0"/>
                        </a:spcAft>
                      </a:pPr>
                      <a:r>
                        <a:rPr lang="zh-CN" sz="2000" kern="100">
                          <a:effectLst/>
                        </a:rPr>
                        <a:t>用户输出数</a:t>
                      </a:r>
                      <a:endParaRPr lang="zh-CN" sz="2000" kern="10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sz="2000" kern="100">
                          <a:effectLst/>
                        </a:rPr>
                        <a:t> </a:t>
                      </a:r>
                      <a:endParaRPr lang="zh-CN" sz="2000" kern="10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sz="2000" kern="100" dirty="0">
                          <a:effectLst/>
                        </a:rPr>
                        <a:t>  4         5         7</a:t>
                      </a:r>
                      <a:endParaRPr lang="zh-CN" sz="2000" kern="100" dirty="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sz="2000" kern="100" dirty="0">
                          <a:effectLst/>
                        </a:rPr>
                        <a:t> </a:t>
                      </a:r>
                      <a:endParaRPr lang="zh-CN" sz="2000" kern="100" dirty="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70335">
                <a:tc>
                  <a:txBody>
                    <a:bodyPr/>
                    <a:lstStyle/>
                    <a:p>
                      <a:pPr algn="ctr">
                        <a:lnSpc>
                          <a:spcPct val="150000"/>
                        </a:lnSpc>
                        <a:spcAft>
                          <a:spcPts val="0"/>
                        </a:spcAft>
                      </a:pPr>
                      <a:r>
                        <a:rPr lang="zh-CN" sz="2000" kern="100">
                          <a:effectLst/>
                        </a:rPr>
                        <a:t>用户查询数</a:t>
                      </a:r>
                      <a:endParaRPr lang="zh-CN" sz="2000" kern="10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sz="2000" kern="100">
                          <a:effectLst/>
                        </a:rPr>
                        <a:t> </a:t>
                      </a:r>
                      <a:endParaRPr lang="zh-CN" sz="2000" kern="10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sz="2000" kern="100" dirty="0">
                          <a:effectLst/>
                        </a:rPr>
                        <a:t>  3         4         6</a:t>
                      </a:r>
                      <a:endParaRPr lang="zh-CN" sz="2000" kern="100" dirty="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sz="2000" kern="100" dirty="0">
                          <a:effectLst/>
                        </a:rPr>
                        <a:t> </a:t>
                      </a:r>
                      <a:endParaRPr lang="zh-CN" sz="2000" kern="100" dirty="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70335">
                <a:tc>
                  <a:txBody>
                    <a:bodyPr/>
                    <a:lstStyle/>
                    <a:p>
                      <a:pPr algn="ctr">
                        <a:lnSpc>
                          <a:spcPct val="150000"/>
                        </a:lnSpc>
                        <a:spcAft>
                          <a:spcPts val="0"/>
                        </a:spcAft>
                      </a:pPr>
                      <a:r>
                        <a:rPr lang="zh-CN" sz="2000" kern="100">
                          <a:effectLst/>
                        </a:rPr>
                        <a:t>文件数</a:t>
                      </a:r>
                      <a:endParaRPr lang="zh-CN" sz="2000" kern="10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sz="2000" kern="100">
                          <a:effectLst/>
                        </a:rPr>
                        <a:t> </a:t>
                      </a:r>
                      <a:endParaRPr lang="zh-CN" sz="2000" kern="10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sz="2000" kern="100" dirty="0">
                          <a:effectLst/>
                        </a:rPr>
                        <a:t>  7         10        15</a:t>
                      </a:r>
                      <a:endParaRPr lang="zh-CN" sz="2000" kern="100" dirty="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sz="2000" kern="100" dirty="0">
                          <a:effectLst/>
                        </a:rPr>
                        <a:t> </a:t>
                      </a:r>
                      <a:endParaRPr lang="zh-CN" sz="2000" kern="100" dirty="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70335">
                <a:tc>
                  <a:txBody>
                    <a:bodyPr/>
                    <a:lstStyle/>
                    <a:p>
                      <a:pPr algn="ctr">
                        <a:lnSpc>
                          <a:spcPct val="150000"/>
                        </a:lnSpc>
                        <a:spcAft>
                          <a:spcPts val="0"/>
                        </a:spcAft>
                      </a:pPr>
                      <a:r>
                        <a:rPr lang="zh-CN" sz="2000" kern="100">
                          <a:effectLst/>
                        </a:rPr>
                        <a:t>外部接口数</a:t>
                      </a:r>
                      <a:endParaRPr lang="zh-CN" sz="2000" kern="10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sz="2000" kern="100">
                          <a:effectLst/>
                        </a:rPr>
                        <a:t> </a:t>
                      </a:r>
                      <a:endParaRPr lang="zh-CN" sz="2000" kern="10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sz="2000" kern="100" dirty="0">
                          <a:effectLst/>
                        </a:rPr>
                        <a:t>  5          7        10</a:t>
                      </a:r>
                      <a:endParaRPr lang="zh-CN" sz="2000" kern="100" dirty="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sz="2000" kern="100" dirty="0">
                          <a:effectLst/>
                        </a:rPr>
                        <a:t> </a:t>
                      </a:r>
                      <a:endParaRPr lang="zh-CN" sz="2000" kern="100" dirty="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536908">
                <a:tc>
                  <a:txBody>
                    <a:bodyPr/>
                    <a:lstStyle/>
                    <a:p>
                      <a:pPr algn="ctr">
                        <a:lnSpc>
                          <a:spcPct val="150000"/>
                        </a:lnSpc>
                        <a:spcAft>
                          <a:spcPts val="0"/>
                        </a:spcAft>
                      </a:pPr>
                      <a:r>
                        <a:rPr lang="zh-CN" sz="2000" kern="100">
                          <a:effectLst/>
                        </a:rPr>
                        <a:t>总计</a:t>
                      </a:r>
                      <a:r>
                        <a:rPr lang="en-US" sz="2000" kern="100">
                          <a:effectLst/>
                        </a:rPr>
                        <a:t>CT</a:t>
                      </a:r>
                      <a:endParaRPr lang="zh-CN" sz="2000" kern="10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lnSpc>
                          <a:spcPct val="150000"/>
                        </a:lnSpc>
                        <a:spcAft>
                          <a:spcPts val="0"/>
                        </a:spcAft>
                      </a:pPr>
                      <a:r>
                        <a:rPr lang="en-US" sz="2000" kern="100" dirty="0">
                          <a:effectLst/>
                        </a:rPr>
                        <a:t> </a:t>
                      </a:r>
                      <a:endParaRPr lang="zh-CN" sz="2000" kern="100" dirty="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7"/>
                  </a:ext>
                </a:extLst>
              </a:tr>
            </a:tbl>
          </a:graphicData>
        </a:graphic>
      </p:graphicFrame>
      <p:sp>
        <p:nvSpPr>
          <p:cNvPr id="6" name="矩形 5"/>
          <p:cNvSpPr/>
          <p:nvPr/>
        </p:nvSpPr>
        <p:spPr>
          <a:xfrm>
            <a:off x="765175" y="1046251"/>
            <a:ext cx="2064989" cy="461665"/>
          </a:xfrm>
          <a:prstGeom prst="rect">
            <a:avLst/>
          </a:prstGeom>
        </p:spPr>
        <p:txBody>
          <a:bodyPr wrap="none">
            <a:spAutoFit/>
          </a:bodyPr>
          <a:lstStyle/>
          <a:p>
            <a:r>
              <a:rPr lang="en-US" altLang="zh-CN" b="1" dirty="0"/>
              <a:t>2. </a:t>
            </a:r>
            <a:r>
              <a:rPr lang="zh-CN" altLang="en-US" b="1" dirty="0"/>
              <a:t>功能点度量</a:t>
            </a:r>
          </a:p>
        </p:txBody>
      </p:sp>
      <p:sp>
        <p:nvSpPr>
          <p:cNvPr id="7" name="灯片编号占位符 6">
            <a:extLst>
              <a:ext uri="{FF2B5EF4-FFF2-40B4-BE49-F238E27FC236}">
                <a16:creationId xmlns:a16="http://schemas.microsoft.com/office/drawing/2014/main" id="{E793E4EF-11EE-483E-BC2E-B943D497574B}"/>
              </a:ext>
            </a:extLst>
          </p:cNvPr>
          <p:cNvSpPr>
            <a:spLocks noGrp="1"/>
          </p:cNvSpPr>
          <p:nvPr>
            <p:ph type="sldNum" sz="quarter" idx="12"/>
          </p:nvPr>
        </p:nvSpPr>
        <p:spPr/>
        <p:txBody>
          <a:bodyPr/>
          <a:lstStyle/>
          <a:p>
            <a:fld id="{B6F15528-21DE-4FAA-801E-634DDDAF4B2B}" type="slidenum">
              <a:rPr lang="en-US" smtClean="0"/>
              <a:t>36</a:t>
            </a:fld>
            <a:endParaRPr lang="en-US" dirty="0"/>
          </a:p>
        </p:txBody>
      </p:sp>
      <p:sp>
        <p:nvSpPr>
          <p:cNvPr id="8" name="灯片编号占位符 8">
            <a:extLst>
              <a:ext uri="{FF2B5EF4-FFF2-40B4-BE49-F238E27FC236}">
                <a16:creationId xmlns:a16="http://schemas.microsoft.com/office/drawing/2014/main" id="{D48DE2EB-B56D-44C0-AF1D-AEA7EAB30A2D}"/>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36</a:t>
            </a:fld>
            <a:endParaRPr kumimoji="0" lang="en-US" altLang="zh-CN" sz="1800">
              <a:latin typeface="Times New Roman" panose="02020603050405020304" pitchFamily="18"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4700" y="333375"/>
            <a:ext cx="5334000" cy="429419"/>
          </a:xfrm>
        </p:spPr>
        <p:txBody>
          <a:bodyPr/>
          <a:lstStyle/>
          <a:p>
            <a:r>
              <a:rPr lang="en-US" altLang="zh-CN" dirty="0"/>
              <a:t>4.3.2  </a:t>
            </a:r>
            <a:r>
              <a:rPr lang="zh-CN" altLang="en-US" dirty="0"/>
              <a:t>多方案项目评价</a:t>
            </a:r>
          </a:p>
        </p:txBody>
      </p:sp>
      <p:sp>
        <p:nvSpPr>
          <p:cNvPr id="5" name="椭圆 4"/>
          <p:cNvSpPr/>
          <p:nvPr/>
        </p:nvSpPr>
        <p:spPr>
          <a:xfrm>
            <a:off x="11093301" y="6179161"/>
            <a:ext cx="500908" cy="500908"/>
          </a:xfrm>
          <a:prstGeom prst="ellipse">
            <a:avLst/>
          </a:prstGeom>
          <a:solidFill>
            <a:srgbClr val="0070C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p:cNvSpPr/>
          <p:nvPr/>
        </p:nvSpPr>
        <p:spPr>
          <a:xfrm>
            <a:off x="11722218" y="5258594"/>
            <a:ext cx="274777" cy="274777"/>
          </a:xfrm>
          <a:prstGeom prst="ellipse">
            <a:avLst/>
          </a:prstGeom>
          <a:solidFill>
            <a:srgbClr val="00B0F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7" name="组合 6"/>
          <p:cNvGrpSpPr/>
          <p:nvPr/>
        </p:nvGrpSpPr>
        <p:grpSpPr>
          <a:xfrm>
            <a:off x="10482664" y="6498540"/>
            <a:ext cx="219777" cy="219777"/>
            <a:chOff x="304800" y="673100"/>
            <a:chExt cx="4000500" cy="4000500"/>
          </a:xfrm>
          <a:effectLst>
            <a:outerShdw blurRad="381000" dist="152400" dir="8100000" algn="tr" rotWithShape="0">
              <a:prstClr val="black">
                <a:alpha val="70000"/>
              </a:prstClr>
            </a:outerShdw>
          </a:effectLst>
        </p:grpSpPr>
        <p:sp>
          <p:nvSpPr>
            <p:cNvPr id="8" name="同心圆 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9" name="椭圆 8"/>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0" name="组合 9"/>
          <p:cNvGrpSpPr/>
          <p:nvPr/>
        </p:nvGrpSpPr>
        <p:grpSpPr>
          <a:xfrm>
            <a:off x="10614922" y="5832440"/>
            <a:ext cx="287919" cy="287919"/>
            <a:chOff x="304800" y="673100"/>
            <a:chExt cx="4000500" cy="4000500"/>
          </a:xfrm>
          <a:effectLst>
            <a:outerShdw blurRad="381000" dist="152400" dir="8100000" algn="tr" rotWithShape="0">
              <a:prstClr val="black">
                <a:alpha val="70000"/>
              </a:prstClr>
            </a:outerShdw>
          </a:effectLst>
        </p:grpSpPr>
        <p:sp>
          <p:nvSpPr>
            <p:cNvPr id="11" name="同心圆 1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2" name="椭圆 11"/>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3" name="组合 12"/>
          <p:cNvGrpSpPr/>
          <p:nvPr/>
        </p:nvGrpSpPr>
        <p:grpSpPr>
          <a:xfrm>
            <a:off x="11710598" y="5887145"/>
            <a:ext cx="408377" cy="408377"/>
            <a:chOff x="304800" y="673100"/>
            <a:chExt cx="4000500" cy="4000500"/>
          </a:xfrm>
          <a:effectLst>
            <a:outerShdw blurRad="317500" dist="190500" dir="8100000" algn="tr" rotWithShape="0">
              <a:prstClr val="black">
                <a:alpha val="50000"/>
              </a:prstClr>
            </a:outerShdw>
          </a:effectLst>
        </p:grpSpPr>
        <p:sp>
          <p:nvSpPr>
            <p:cNvPr id="14" name="同心圆 1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5" name="椭圆 1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6" name="椭圆 15"/>
          <p:cNvSpPr/>
          <p:nvPr/>
        </p:nvSpPr>
        <p:spPr>
          <a:xfrm>
            <a:off x="9928424" y="6443540"/>
            <a:ext cx="274777" cy="274777"/>
          </a:xfrm>
          <a:prstGeom prst="ellipse">
            <a:avLst/>
          </a:prstGeom>
          <a:solidFill>
            <a:srgbClr val="00B0F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p:cNvSpPr/>
          <p:nvPr/>
        </p:nvSpPr>
        <p:spPr>
          <a:xfrm>
            <a:off x="11884191" y="6720103"/>
            <a:ext cx="137389" cy="137389"/>
          </a:xfrm>
          <a:prstGeom prst="ellipse">
            <a:avLst/>
          </a:prstGeom>
          <a:solidFill>
            <a:srgbClr val="00B0F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p:cNvSpPr/>
          <p:nvPr/>
        </p:nvSpPr>
        <p:spPr>
          <a:xfrm rot="18754274">
            <a:off x="615775" y="1120284"/>
            <a:ext cx="375373" cy="364536"/>
          </a:xfrm>
          <a:prstGeom prst="ellipse">
            <a:avLst/>
          </a:prstGeom>
          <a:solidFill>
            <a:srgbClr val="0070C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p:cNvSpPr/>
          <p:nvPr/>
        </p:nvSpPr>
        <p:spPr>
          <a:xfrm rot="18754274">
            <a:off x="144804" y="2229465"/>
            <a:ext cx="205914" cy="199969"/>
          </a:xfrm>
          <a:prstGeom prst="ellipse">
            <a:avLst/>
          </a:prstGeom>
          <a:solidFill>
            <a:srgbClr val="00B0F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0" name="组合 19"/>
          <p:cNvGrpSpPr/>
          <p:nvPr/>
        </p:nvGrpSpPr>
        <p:grpSpPr>
          <a:xfrm rot="18754274">
            <a:off x="1422772" y="1035397"/>
            <a:ext cx="164698" cy="159943"/>
            <a:chOff x="304800" y="673100"/>
            <a:chExt cx="4000500" cy="4000500"/>
          </a:xfrm>
          <a:effectLst>
            <a:outerShdw blurRad="381000" dist="152400" dir="8100000" algn="tr" rotWithShape="0">
              <a:prstClr val="black">
                <a:alpha val="70000"/>
              </a:prstClr>
            </a:outerShdw>
          </a:effectLst>
        </p:grpSpPr>
        <p:sp>
          <p:nvSpPr>
            <p:cNvPr id="21" name="同心圆 2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2" name="椭圆 21"/>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3" name="组合 22"/>
          <p:cNvGrpSpPr/>
          <p:nvPr/>
        </p:nvGrpSpPr>
        <p:grpSpPr>
          <a:xfrm rot="18754274">
            <a:off x="1242919" y="1644657"/>
            <a:ext cx="215763" cy="209531"/>
            <a:chOff x="304800" y="673100"/>
            <a:chExt cx="4000500" cy="4000500"/>
          </a:xfrm>
          <a:effectLst>
            <a:outerShdw blurRad="381000" dist="152400" dir="8100000" algn="tr" rotWithShape="0">
              <a:prstClr val="black">
                <a:alpha val="70000"/>
              </a:prstClr>
            </a:outerShdw>
          </a:effectLst>
        </p:grpSpPr>
        <p:sp>
          <p:nvSpPr>
            <p:cNvPr id="24" name="同心圆 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5" name="椭圆 24"/>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6" name="组合 25"/>
          <p:cNvGrpSpPr/>
          <p:nvPr/>
        </p:nvGrpSpPr>
        <p:grpSpPr>
          <a:xfrm rot="18754274">
            <a:off x="63109" y="1489478"/>
            <a:ext cx="306032" cy="297197"/>
            <a:chOff x="304800" y="673100"/>
            <a:chExt cx="4000500" cy="4000500"/>
          </a:xfrm>
          <a:effectLst>
            <a:outerShdw blurRad="317500" dist="190500" dir="8100000" algn="tr" rotWithShape="0">
              <a:prstClr val="black">
                <a:alpha val="50000"/>
              </a:prstClr>
            </a:outerShdw>
          </a:effectLst>
        </p:grpSpPr>
        <p:sp>
          <p:nvSpPr>
            <p:cNvPr id="27" name="同心圆 3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8" name="椭圆 2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椭圆 28"/>
          <p:cNvSpPr/>
          <p:nvPr/>
        </p:nvSpPr>
        <p:spPr>
          <a:xfrm rot="18754274">
            <a:off x="1938598" y="1044519"/>
            <a:ext cx="205914" cy="199969"/>
          </a:xfrm>
          <a:prstGeom prst="ellipse">
            <a:avLst/>
          </a:prstGeom>
          <a:solidFill>
            <a:srgbClr val="00B0F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8754274">
            <a:off x="78790" y="882554"/>
            <a:ext cx="102958" cy="99985"/>
          </a:xfrm>
          <a:prstGeom prst="ellipse">
            <a:avLst/>
          </a:prstGeom>
          <a:solidFill>
            <a:srgbClr val="00B0F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045" y="784151"/>
            <a:ext cx="11099538" cy="425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995949" y="5872502"/>
            <a:ext cx="9894323" cy="646331"/>
          </a:xfrm>
          <a:prstGeom prst="rect">
            <a:avLst/>
          </a:prstGeom>
        </p:spPr>
        <p:txBody>
          <a:bodyPr wrap="square">
            <a:spAutoFit/>
          </a:bodyPr>
          <a:lstStyle/>
          <a:p>
            <a:r>
              <a:rPr lang="en-US" altLang="zh-CN" sz="1800" dirty="0"/>
              <a:t>       </a:t>
            </a:r>
            <a:r>
              <a:rPr lang="zh-CN" altLang="zh-CN" sz="1800" dirty="0"/>
              <a:t>在该企业投资额上限为</a:t>
            </a:r>
            <a:r>
              <a:rPr lang="en-US" altLang="zh-CN" sz="1800" dirty="0"/>
              <a:t>120</a:t>
            </a:r>
            <a:r>
              <a:rPr lang="zh-CN" altLang="en-US" sz="1800" dirty="0"/>
              <a:t>万</a:t>
            </a:r>
            <a:r>
              <a:rPr lang="zh-CN" altLang="zh-CN" sz="1800" dirty="0"/>
              <a:t>元的约束条件下，组合</a:t>
            </a:r>
            <a:r>
              <a:rPr lang="en-US" altLang="zh-CN" sz="1800" dirty="0"/>
              <a:t>8</a:t>
            </a:r>
            <a:r>
              <a:rPr lang="zh-CN" altLang="zh-CN" sz="1800" dirty="0"/>
              <a:t>方案被排除，从方案</a:t>
            </a:r>
            <a:r>
              <a:rPr lang="en-US" altLang="zh-CN" sz="1800" dirty="0"/>
              <a:t>1~7</a:t>
            </a:r>
            <a:r>
              <a:rPr lang="zh-CN" altLang="zh-CN" sz="1800" dirty="0"/>
              <a:t>中进行选择，根据净现值最大的优化准则，方案</a:t>
            </a:r>
            <a:r>
              <a:rPr lang="en-US" altLang="zh-CN" sz="1800" dirty="0"/>
              <a:t>6</a:t>
            </a:r>
            <a:r>
              <a:rPr lang="zh-CN" altLang="zh-CN" sz="1800" dirty="0"/>
              <a:t>组合（选择</a:t>
            </a:r>
            <a:r>
              <a:rPr lang="en-US" altLang="zh-CN" sz="1800" dirty="0"/>
              <a:t>X</a:t>
            </a:r>
            <a:r>
              <a:rPr lang="zh-CN" altLang="zh-CN" sz="1800" dirty="0"/>
              <a:t>和</a:t>
            </a:r>
            <a:r>
              <a:rPr lang="en-US" altLang="zh-CN" sz="1800" dirty="0"/>
              <a:t>Z</a:t>
            </a:r>
            <a:r>
              <a:rPr lang="zh-CN" altLang="zh-CN" sz="1800" dirty="0"/>
              <a:t>两种方案组合）方案确定为最优方案。</a:t>
            </a:r>
            <a:endParaRPr lang="zh-CN" altLang="en-US" sz="1800" dirty="0"/>
          </a:p>
        </p:txBody>
      </p:sp>
      <mc:AlternateContent xmlns:mc="http://schemas.openxmlformats.org/markup-compatibility/2006" xmlns:a14="http://schemas.microsoft.com/office/drawing/2010/main">
        <mc:Choice Requires="a14">
          <p:sp>
            <p:nvSpPr>
              <p:cNvPr id="4" name="矩形 3"/>
              <p:cNvSpPr/>
              <p:nvPr/>
            </p:nvSpPr>
            <p:spPr>
              <a:xfrm>
                <a:off x="542261" y="5160249"/>
                <a:ext cx="11051948" cy="664028"/>
              </a:xfrm>
              <a:prstGeom prst="rect">
                <a:avLst/>
              </a:prstGeom>
            </p:spPr>
            <p:txBody>
              <a:bodyPr wrap="square">
                <a:spAutoFit/>
              </a:bodyPr>
              <a:lstStyle/>
              <a:p>
                <a:r>
                  <a:rPr lang="zh-CN" altLang="zh-CN" dirty="0"/>
                  <a:t>以</a:t>
                </a:r>
                <a:r>
                  <a:rPr lang="en-US" altLang="zh-CN" dirty="0"/>
                  <a:t>X</a:t>
                </a:r>
                <a:r>
                  <a:rPr lang="zh-CN" altLang="zh-CN" dirty="0"/>
                  <a:t>方案为例计算净现值</a:t>
                </a:r>
                <a:r>
                  <a:rPr lang="en-US" altLang="zh-CN" dirty="0"/>
                  <a:t>= </a:t>
                </a:r>
                <a14:m>
                  <m:oMath xmlns:m="http://schemas.openxmlformats.org/officeDocument/2006/math">
                    <m:r>
                      <m:rPr>
                        <m:sty m:val="p"/>
                      </m:rPr>
                      <a:rPr lang="en-US" altLang="zh-CN">
                        <a:latin typeface="Cambria Math" panose="02040503050406030204" charset="0"/>
                      </a:rPr>
                      <m:t>NPV</m:t>
                    </m:r>
                    <m:r>
                      <a:rPr lang="en-US" altLang="zh-CN">
                        <a:latin typeface="Cambria Math" panose="02040503050406030204" charset="0"/>
                      </a:rPr>
                      <m:t>=</m:t>
                    </m:r>
                    <m:nary>
                      <m:naryPr>
                        <m:chr m:val="∑"/>
                        <m:limLoc m:val="undOvr"/>
                        <m:ctrlPr>
                          <a:rPr lang="zh-CN" altLang="zh-CN" i="1">
                            <a:latin typeface="Cambria Math" panose="02040503050406030204" pitchFamily="18" charset="0"/>
                          </a:rPr>
                        </m:ctrlPr>
                      </m:naryPr>
                      <m:sub>
                        <m:r>
                          <a:rPr lang="en-US" altLang="zh-CN" i="1">
                            <a:latin typeface="Cambria Math" panose="02040503050406030204" charset="0"/>
                          </a:rPr>
                          <m:t>𝑡</m:t>
                        </m:r>
                        <m:r>
                          <a:rPr lang="en-US" altLang="zh-CN" i="1">
                            <a:latin typeface="Cambria Math" panose="02040503050406030204" charset="0"/>
                          </a:rPr>
                          <m:t>=0</m:t>
                        </m:r>
                      </m:sub>
                      <m:sup>
                        <m:r>
                          <a:rPr lang="en-US" altLang="zh-CN" b="0" i="1" smtClean="0">
                            <a:latin typeface="Cambria Math" panose="02040503050406030204"/>
                          </a:rPr>
                          <m:t>10</m:t>
                        </m:r>
                      </m:sup>
                      <m:e>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charset="0"/>
                                  </a:rPr>
                                  <m:t>𝐵</m:t>
                                </m:r>
                              </m:e>
                              <m:sub>
                                <m:r>
                                  <a:rPr lang="en-US" altLang="zh-CN" i="1">
                                    <a:latin typeface="Cambria Math" panose="02040503050406030204" charset="0"/>
                                  </a:rPr>
                                  <m:t>𝑡</m:t>
                                </m:r>
                              </m:sub>
                            </m:sSub>
                            <m:r>
                              <a:rPr lang="en-US" altLang="zh-CN" i="1">
                                <a:latin typeface="Cambria Math" panose="02040503050406030204" charset="0"/>
                              </a:rPr>
                              <m:t>−</m:t>
                            </m:r>
                            <m:sSub>
                              <m:sSubPr>
                                <m:ctrlPr>
                                  <a:rPr lang="zh-CN" altLang="zh-CN" i="1">
                                    <a:latin typeface="Cambria Math" panose="02040503050406030204" pitchFamily="18" charset="0"/>
                                  </a:rPr>
                                </m:ctrlPr>
                              </m:sSubPr>
                              <m:e>
                                <m:r>
                                  <a:rPr lang="en-US" altLang="zh-CN" i="1">
                                    <a:latin typeface="Cambria Math" panose="02040503050406030204" charset="0"/>
                                  </a:rPr>
                                  <m:t>𝐶</m:t>
                                </m:r>
                              </m:e>
                              <m:sub>
                                <m:r>
                                  <a:rPr lang="en-US" altLang="zh-CN" i="1">
                                    <a:latin typeface="Cambria Math" panose="02040503050406030204" charset="0"/>
                                  </a:rPr>
                                  <m:t>𝑡</m:t>
                                </m:r>
                              </m:sub>
                            </m:sSub>
                            <m:r>
                              <a:rPr lang="en-US" altLang="zh-CN" i="1">
                                <a:latin typeface="Cambria Math" panose="02040503050406030204" charset="0"/>
                              </a:rPr>
                              <m:t>−</m:t>
                            </m:r>
                            <m:sSub>
                              <m:sSubPr>
                                <m:ctrlPr>
                                  <a:rPr lang="zh-CN" altLang="zh-CN" i="1">
                                    <a:latin typeface="Cambria Math" panose="02040503050406030204" pitchFamily="18" charset="0"/>
                                  </a:rPr>
                                </m:ctrlPr>
                              </m:sSubPr>
                              <m:e>
                                <m:r>
                                  <a:rPr lang="en-US" altLang="zh-CN" i="1">
                                    <a:latin typeface="Cambria Math" panose="02040503050406030204" charset="0"/>
                                  </a:rPr>
                                  <m:t>𝐾</m:t>
                                </m:r>
                              </m:e>
                              <m:sub>
                                <m:r>
                                  <a:rPr lang="en-US" altLang="zh-CN" i="1">
                                    <a:latin typeface="Cambria Math" panose="02040503050406030204" charset="0"/>
                                  </a:rPr>
                                  <m:t>𝑡</m:t>
                                </m:r>
                              </m:sub>
                            </m:sSub>
                          </m:num>
                          <m:den>
                            <m:sSup>
                              <m:sSupPr>
                                <m:ctrlPr>
                                  <a:rPr lang="zh-CN" altLang="zh-CN" i="1">
                                    <a:latin typeface="Cambria Math" panose="02040503050406030204" pitchFamily="18" charset="0"/>
                                  </a:rPr>
                                </m:ctrlPr>
                              </m:sSupPr>
                              <m:e>
                                <m:d>
                                  <m:dPr>
                                    <m:ctrlPr>
                                      <a:rPr lang="zh-CN" altLang="zh-CN" i="1">
                                        <a:latin typeface="Cambria Math" panose="02040503050406030204" pitchFamily="18" charset="0"/>
                                      </a:rPr>
                                    </m:ctrlPr>
                                  </m:dPr>
                                  <m:e>
                                    <m:r>
                                      <a:rPr lang="en-US" altLang="zh-CN" i="1">
                                        <a:latin typeface="Cambria Math" panose="02040503050406030204" charset="0"/>
                                      </a:rPr>
                                      <m:t>1+</m:t>
                                    </m:r>
                                    <m:r>
                                      <a:rPr lang="en-US" altLang="zh-CN" i="1">
                                        <a:latin typeface="Cambria Math" panose="02040503050406030204" charset="0"/>
                                      </a:rPr>
                                      <m:t>𝑖</m:t>
                                    </m:r>
                                  </m:e>
                                </m:d>
                              </m:e>
                              <m:sup>
                                <m:r>
                                  <a:rPr lang="en-US" altLang="zh-CN" i="1">
                                    <a:latin typeface="Cambria Math" panose="02040503050406030204" charset="0"/>
                                  </a:rPr>
                                  <m:t>𝑡</m:t>
                                </m:r>
                              </m:sup>
                            </m:sSup>
                          </m:den>
                        </m:f>
                      </m:e>
                    </m:nary>
                  </m:oMath>
                </a14:m>
                <a:r>
                  <a:rPr lang="en-US" altLang="zh-CN" dirty="0"/>
                  <a:t>=-30+</a:t>
                </a:r>
                <a14:m>
                  <m:oMath xmlns:m="http://schemas.openxmlformats.org/officeDocument/2006/math">
                    <m:nary>
                      <m:naryPr>
                        <m:chr m:val="∑"/>
                        <m:limLoc m:val="undOvr"/>
                        <m:ctrlPr>
                          <a:rPr lang="zh-CN" altLang="zh-CN" i="1">
                            <a:latin typeface="Cambria Math" panose="02040503050406030204" pitchFamily="18" charset="0"/>
                          </a:rPr>
                        </m:ctrlPr>
                      </m:naryPr>
                      <m:sub>
                        <m:r>
                          <a:rPr lang="en-US" altLang="zh-CN" i="1">
                            <a:latin typeface="Cambria Math" panose="02040503050406030204" charset="0"/>
                          </a:rPr>
                          <m:t>𝑡</m:t>
                        </m:r>
                        <m:r>
                          <a:rPr lang="en-US" altLang="zh-CN" i="1">
                            <a:latin typeface="Cambria Math" panose="02040503050406030204" charset="0"/>
                          </a:rPr>
                          <m:t>=0</m:t>
                        </m:r>
                      </m:sub>
                      <m:sup>
                        <m:r>
                          <a:rPr lang="en-US" altLang="zh-CN" b="0" i="1" smtClean="0">
                            <a:latin typeface="Cambria Math" panose="02040503050406030204"/>
                          </a:rPr>
                          <m:t>10</m:t>
                        </m:r>
                      </m:sup>
                      <m:e>
                        <m:f>
                          <m:fPr>
                            <m:ctrlPr>
                              <a:rPr lang="zh-CN" altLang="zh-CN" i="1">
                                <a:latin typeface="Cambria Math" panose="02040503050406030204" pitchFamily="18" charset="0"/>
                              </a:rPr>
                            </m:ctrlPr>
                          </m:fPr>
                          <m:num>
                            <m:r>
                              <a:rPr lang="en-US" altLang="zh-CN" b="0" i="1" smtClean="0">
                                <a:latin typeface="Cambria Math" panose="02040503050406030204"/>
                              </a:rPr>
                              <m:t>6</m:t>
                            </m:r>
                          </m:num>
                          <m:den>
                            <m:sSup>
                              <m:sSupPr>
                                <m:ctrlPr>
                                  <a:rPr lang="zh-CN" altLang="zh-CN" i="1">
                                    <a:latin typeface="Cambria Math" panose="02040503050406030204" pitchFamily="18" charset="0"/>
                                  </a:rPr>
                                </m:ctrlPr>
                              </m:sSupPr>
                              <m:e>
                                <m:d>
                                  <m:dPr>
                                    <m:ctrlPr>
                                      <a:rPr lang="zh-CN" altLang="zh-CN" i="1">
                                        <a:latin typeface="Cambria Math" panose="02040503050406030204" pitchFamily="18" charset="0"/>
                                      </a:rPr>
                                    </m:ctrlPr>
                                  </m:dPr>
                                  <m:e>
                                    <m:r>
                                      <a:rPr lang="en-US" altLang="zh-CN" i="1">
                                        <a:latin typeface="Cambria Math" panose="02040503050406030204" charset="0"/>
                                      </a:rPr>
                                      <m:t>1+0.08</m:t>
                                    </m:r>
                                  </m:e>
                                </m:d>
                              </m:e>
                              <m:sup>
                                <m:r>
                                  <a:rPr lang="en-US" altLang="zh-CN" i="1">
                                    <a:latin typeface="Cambria Math" panose="02040503050406030204" charset="0"/>
                                  </a:rPr>
                                  <m:t>𝑡</m:t>
                                </m:r>
                              </m:sup>
                            </m:sSup>
                          </m:den>
                        </m:f>
                      </m:e>
                    </m:nary>
                  </m:oMath>
                </a14:m>
                <a:r>
                  <a:rPr lang="en-US" altLang="zh-CN" dirty="0"/>
                  <a:t>=10.26(</a:t>
                </a:r>
                <a:r>
                  <a:rPr lang="zh-CN" altLang="en-US" dirty="0"/>
                  <a:t>万元</a:t>
                </a:r>
                <a:r>
                  <a:rPr lang="en-US" altLang="zh-CN" dirty="0"/>
                  <a:t>)</a:t>
                </a:r>
                <a:endParaRPr lang="zh-CN" altLang="zh-CN" dirty="0"/>
              </a:p>
            </p:txBody>
          </p:sp>
        </mc:Choice>
        <mc:Fallback xmlns="">
          <p:sp>
            <p:nvSpPr>
              <p:cNvPr id="4" name="矩形 3"/>
              <p:cNvSpPr>
                <a:spLocks noRot="1" noChangeAspect="1" noMove="1" noResize="1" noEditPoints="1" noAdjustHandles="1" noChangeArrowheads="1" noChangeShapeType="1" noTextEdit="1"/>
              </p:cNvSpPr>
              <p:nvPr/>
            </p:nvSpPr>
            <p:spPr>
              <a:xfrm>
                <a:off x="542261" y="5160249"/>
                <a:ext cx="11051948" cy="664028"/>
              </a:xfrm>
              <a:prstGeom prst="rect">
                <a:avLst/>
              </a:prstGeom>
              <a:blipFill rotWithShape="1">
                <a:blip r:embed="rId4"/>
                <a:stretch>
                  <a:fillRect l="-5" t="-36" r="3" b="9"/>
                </a:stretch>
              </a:blipFill>
            </p:spPr>
            <p:txBody>
              <a:bodyPr/>
              <a:lstStyle/>
              <a:p>
                <a:r>
                  <a:rPr lang="zh-CN" altLang="en-US">
                    <a:noFill/>
                  </a:rPr>
                  <a:t> </a:t>
                </a:r>
              </a:p>
            </p:txBody>
          </p:sp>
        </mc:Fallback>
      </mc:AlternateContent>
      <p:sp>
        <p:nvSpPr>
          <p:cNvPr id="32" name="灯片编号占位符 31">
            <a:extLst>
              <a:ext uri="{FF2B5EF4-FFF2-40B4-BE49-F238E27FC236}">
                <a16:creationId xmlns:a16="http://schemas.microsoft.com/office/drawing/2014/main" id="{7363C2C8-BBAE-42B8-8215-E8C31B4F50D8}"/>
              </a:ext>
            </a:extLst>
          </p:cNvPr>
          <p:cNvSpPr>
            <a:spLocks noGrp="1"/>
          </p:cNvSpPr>
          <p:nvPr>
            <p:ph type="sldNum" sz="quarter" idx="12"/>
          </p:nvPr>
        </p:nvSpPr>
        <p:spPr/>
        <p:txBody>
          <a:bodyPr/>
          <a:lstStyle/>
          <a:p>
            <a:fld id="{B6F15528-21DE-4FAA-801E-634DDDAF4B2B}" type="slidenum">
              <a:rPr lang="en-US" smtClean="0"/>
              <a:t>360</a:t>
            </a:fld>
            <a:endParaRPr lang="en-US" dirty="0"/>
          </a:p>
        </p:txBody>
      </p:sp>
      <p:sp>
        <p:nvSpPr>
          <p:cNvPr id="33" name="灯片编号占位符 8">
            <a:extLst>
              <a:ext uri="{FF2B5EF4-FFF2-40B4-BE49-F238E27FC236}">
                <a16:creationId xmlns:a16="http://schemas.microsoft.com/office/drawing/2014/main" id="{C4AB4211-F10F-42AA-8F37-E4F94598B975}"/>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360</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8350" cy="6859588"/>
          </a:xfrm>
          <a:prstGeom prst="rect">
            <a:avLst/>
          </a:prstGeom>
        </p:spPr>
      </p:pic>
      <p:sp>
        <p:nvSpPr>
          <p:cNvPr id="6" name="矩形 5"/>
          <p:cNvSpPr/>
          <p:nvPr/>
        </p:nvSpPr>
        <p:spPr>
          <a:xfrm>
            <a:off x="2258147" y="2210312"/>
            <a:ext cx="7682056" cy="60973"/>
          </a:xfrm>
          <a:prstGeom prst="rect">
            <a:avLst/>
          </a:prstGeom>
          <a:gradFill flip="none" rotWithShape="1">
            <a:gsLst>
              <a:gs pos="0">
                <a:srgbClr val="28A7E1"/>
              </a:gs>
              <a:gs pos="50000">
                <a:schemeClr val="accent1">
                  <a:tint val="44500"/>
                  <a:satMod val="160000"/>
                </a:schemeClr>
              </a:gs>
              <a:gs pos="100000">
                <a:srgbClr val="28A7E1"/>
              </a:gs>
            </a:gsLst>
            <a:lin ang="5400000" scaled="0"/>
            <a:tileRect/>
          </a:gradFill>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spcCol="0" rtlCol="0" anchor="ctr"/>
          <a:lstStyle/>
          <a:p>
            <a:pPr algn="ctr"/>
            <a:endParaRPr lang="zh-CN" altLang="en-US"/>
          </a:p>
        </p:txBody>
      </p:sp>
      <p:sp>
        <p:nvSpPr>
          <p:cNvPr id="7" name="矩形 6"/>
          <p:cNvSpPr/>
          <p:nvPr/>
        </p:nvSpPr>
        <p:spPr>
          <a:xfrm>
            <a:off x="2258147" y="4025019"/>
            <a:ext cx="7682056" cy="60973"/>
          </a:xfrm>
          <a:prstGeom prst="rect">
            <a:avLst/>
          </a:prstGeom>
          <a:gradFill flip="none" rotWithShape="1">
            <a:gsLst>
              <a:gs pos="0">
                <a:srgbClr val="28A7E1"/>
              </a:gs>
              <a:gs pos="50000">
                <a:schemeClr val="accent1">
                  <a:tint val="44500"/>
                  <a:satMod val="160000"/>
                </a:schemeClr>
              </a:gs>
              <a:gs pos="100000">
                <a:srgbClr val="28A7E1"/>
              </a:gs>
            </a:gsLst>
            <a:lin ang="5400000" scaled="0"/>
            <a:tileRect/>
          </a:gradFill>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spcCol="0" rtlCol="0" anchor="ctr"/>
          <a:lstStyle/>
          <a:p>
            <a:pPr algn="ctr"/>
            <a:endParaRPr lang="zh-CN" altLang="en-US"/>
          </a:p>
        </p:txBody>
      </p:sp>
      <p:sp>
        <p:nvSpPr>
          <p:cNvPr id="14" name="椭圆 13"/>
          <p:cNvSpPr/>
          <p:nvPr/>
        </p:nvSpPr>
        <p:spPr>
          <a:xfrm>
            <a:off x="10095121" y="2480346"/>
            <a:ext cx="203200" cy="203200"/>
          </a:xfrm>
          <a:prstGeom prst="ellipse">
            <a:avLst/>
          </a:prstGeom>
          <a:solidFill>
            <a:srgbClr val="3E5C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0095121" y="2727996"/>
            <a:ext cx="203200" cy="203200"/>
          </a:xfrm>
          <a:prstGeom prst="ellipse">
            <a:avLst/>
          </a:pr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0095121" y="2975646"/>
            <a:ext cx="203200" cy="203200"/>
          </a:xfrm>
          <a:prstGeom prst="ellipse">
            <a:avLst/>
          </a:prstGeom>
          <a:solidFill>
            <a:srgbClr val="F08E35">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
          <p:cNvSpPr txBox="1"/>
          <p:nvPr/>
        </p:nvSpPr>
        <p:spPr>
          <a:xfrm>
            <a:off x="2611437" y="2134394"/>
            <a:ext cx="7006442" cy="1938992"/>
          </a:xfrm>
          <a:prstGeom prst="rect">
            <a:avLst/>
          </a:prstGeom>
          <a:noFill/>
        </p:spPr>
        <p:txBody>
          <a:bodyPr wrap="square" rtlCol="0">
            <a:spAutoFit/>
          </a:bodyPr>
          <a:lstStyle/>
          <a:p>
            <a:r>
              <a:rPr lang="en-US" altLang="zh-CN" sz="12000" b="1" dirty="0">
                <a:solidFill>
                  <a:schemeClr val="bg1"/>
                </a:solidFill>
                <a:latin typeface="微软雅黑" panose="020B0503020204020204" pitchFamily="34" charset="-122"/>
                <a:ea typeface="微软雅黑" panose="020B0503020204020204" pitchFamily="34" charset="-122"/>
              </a:rPr>
              <a:t>THANKS</a:t>
            </a:r>
            <a:endParaRPr lang="zh-CN" altLang="en-US" sz="12000"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E0122E2-60E2-4194-BB74-B8744B8A6DF1}"/>
              </a:ext>
            </a:extLst>
          </p:cNvPr>
          <p:cNvSpPr>
            <a:spLocks noGrp="1"/>
          </p:cNvSpPr>
          <p:nvPr>
            <p:ph type="sldNum" sz="quarter" idx="12"/>
          </p:nvPr>
        </p:nvSpPr>
        <p:spPr/>
        <p:txBody>
          <a:bodyPr/>
          <a:lstStyle/>
          <a:p>
            <a:fld id="{B6F15528-21DE-4FAA-801E-634DDDAF4B2B}" type="slidenum">
              <a:rPr lang="en-US" smtClean="0"/>
              <a:t>361</a:t>
            </a:fld>
            <a:endParaRPr lang="en-US" dirty="0"/>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76200" y="0"/>
            <a:ext cx="12347575" cy="7087395"/>
            <a:chOff x="-73025" y="-1"/>
            <a:chExt cx="12347575" cy="7087395"/>
          </a:xfrm>
        </p:grpSpPr>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25" y="-1"/>
              <a:ext cx="12347575" cy="7087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圆角矩形 12"/>
            <p:cNvSpPr/>
            <p:nvPr/>
          </p:nvSpPr>
          <p:spPr>
            <a:xfrm>
              <a:off x="1949449" y="1067593"/>
              <a:ext cx="8305800" cy="4191000"/>
            </a:xfrm>
            <a:prstGeom prst="round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6200000" scaled="1"/>
              <a:tileRect/>
            </a:gradFill>
            <a:ln>
              <a:noFill/>
            </a:ln>
            <a:effectLst>
              <a:outerShdw blurRad="330200" dist="787400" dir="4680000" algn="ctr">
                <a:schemeClr val="bg1">
                  <a:alpha val="30000"/>
                </a:schemeClr>
              </a:outerShdw>
              <a:reflection stA="79000" endPos="65000" dist="50800" dir="5400000" sy="-100000" algn="bl" rotWithShape="0"/>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TextBox 16"/>
          <p:cNvSpPr txBox="1"/>
          <p:nvPr/>
        </p:nvSpPr>
        <p:spPr>
          <a:xfrm>
            <a:off x="3819035" y="1448594"/>
            <a:ext cx="4560279" cy="554040"/>
          </a:xfrm>
          <a:prstGeom prst="rect">
            <a:avLst/>
          </a:prstGeom>
          <a:noFill/>
        </p:spPr>
        <p:txBody>
          <a:bodyPr wrap="square" lIns="121963" tIns="60981" rIns="121963" bIns="60981" rtlCol="0">
            <a:spAutoFit/>
          </a:bodyPr>
          <a:lstStyle/>
          <a:p>
            <a:pPr algn="ctr"/>
            <a:r>
              <a:rPr lang="en-US" altLang="zh-CN" sz="2800" b="1" dirty="0"/>
              <a:t>《</a:t>
            </a:r>
            <a:r>
              <a:rPr lang="zh-CN" altLang="en-US" sz="2800" b="1" dirty="0"/>
              <a:t>软件工程经济学</a:t>
            </a:r>
            <a:r>
              <a:rPr lang="en-US" altLang="zh-CN" sz="2800" b="1" dirty="0"/>
              <a:t>》</a:t>
            </a:r>
            <a:endParaRPr lang="zh-CN" altLang="en-US" sz="2800" b="1" dirty="0"/>
          </a:p>
        </p:txBody>
      </p:sp>
      <p:sp>
        <p:nvSpPr>
          <p:cNvPr id="19" name="TextBox 18"/>
          <p:cNvSpPr txBox="1"/>
          <p:nvPr/>
        </p:nvSpPr>
        <p:spPr>
          <a:xfrm>
            <a:off x="3015310" y="2515394"/>
            <a:ext cx="6324600" cy="1354259"/>
          </a:xfrm>
          <a:prstGeom prst="rect">
            <a:avLst/>
          </a:prstGeom>
          <a:noFill/>
        </p:spPr>
        <p:txBody>
          <a:bodyPr wrap="square" lIns="121963" tIns="60981" rIns="121963" bIns="60981" rtlCol="0">
            <a:spAutoFit/>
          </a:bodyPr>
          <a:lstStyle/>
          <a:p>
            <a:pPr algn="ctr"/>
            <a:r>
              <a:rPr lang="zh-CN" altLang="en-US" sz="4000" b="1" dirty="0"/>
              <a:t>第</a:t>
            </a:r>
            <a:r>
              <a:rPr lang="en-US" altLang="zh-CN" sz="4000" b="1" dirty="0"/>
              <a:t>5</a:t>
            </a:r>
            <a:r>
              <a:rPr lang="zh-CN" altLang="en-US" sz="4000" b="1" dirty="0"/>
              <a:t>章 软件生产函数、效益分析及不确定性分析</a:t>
            </a:r>
          </a:p>
        </p:txBody>
      </p:sp>
      <p:sp>
        <p:nvSpPr>
          <p:cNvPr id="22" name="矩形 21"/>
          <p:cNvSpPr/>
          <p:nvPr/>
        </p:nvSpPr>
        <p:spPr>
          <a:xfrm>
            <a:off x="2258147" y="2210312"/>
            <a:ext cx="7682056" cy="60973"/>
          </a:xfrm>
          <a:prstGeom prst="rect">
            <a:avLst/>
          </a:prstGeom>
          <a:gradFill flip="none" rotWithShape="1">
            <a:gsLst>
              <a:gs pos="0">
                <a:srgbClr val="28A7E1"/>
              </a:gs>
              <a:gs pos="50000">
                <a:schemeClr val="accent1">
                  <a:tint val="44500"/>
                  <a:satMod val="160000"/>
                </a:schemeClr>
              </a:gs>
              <a:gs pos="100000">
                <a:srgbClr val="28A7E1"/>
              </a:gs>
            </a:gsLst>
            <a:lin ang="5400000" scaled="0"/>
            <a:tileRect/>
          </a:gradFill>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spcCol="0" rtlCol="0" anchor="ctr"/>
          <a:lstStyle/>
          <a:p>
            <a:pPr algn="ctr"/>
            <a:endParaRPr lang="zh-CN" altLang="en-US"/>
          </a:p>
        </p:txBody>
      </p:sp>
      <p:sp>
        <p:nvSpPr>
          <p:cNvPr id="26" name="矩形 25"/>
          <p:cNvSpPr/>
          <p:nvPr/>
        </p:nvSpPr>
        <p:spPr>
          <a:xfrm>
            <a:off x="2258147" y="4025019"/>
            <a:ext cx="7682056" cy="60973"/>
          </a:xfrm>
          <a:prstGeom prst="rect">
            <a:avLst/>
          </a:prstGeom>
          <a:gradFill flip="none" rotWithShape="1">
            <a:gsLst>
              <a:gs pos="0">
                <a:srgbClr val="28A7E1"/>
              </a:gs>
              <a:gs pos="50000">
                <a:schemeClr val="accent1">
                  <a:tint val="44500"/>
                  <a:satMod val="160000"/>
                </a:schemeClr>
              </a:gs>
              <a:gs pos="100000">
                <a:srgbClr val="28A7E1"/>
              </a:gs>
            </a:gsLst>
            <a:lin ang="5400000" scaled="0"/>
            <a:tileRect/>
          </a:gradFill>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spcCol="0" rtlCol="0" anchor="ctr"/>
          <a:lstStyle/>
          <a:p>
            <a:pPr algn="ctr"/>
            <a:endParaRPr lang="zh-CN" altLang="en-US"/>
          </a:p>
        </p:txBody>
      </p:sp>
      <p:sp>
        <p:nvSpPr>
          <p:cNvPr id="10" name="TextBox 9"/>
          <p:cNvSpPr txBox="1"/>
          <p:nvPr/>
        </p:nvSpPr>
        <p:spPr>
          <a:xfrm>
            <a:off x="4097544" y="6249194"/>
            <a:ext cx="4105767" cy="492485"/>
          </a:xfrm>
          <a:prstGeom prst="rect">
            <a:avLst/>
          </a:prstGeom>
          <a:noFill/>
        </p:spPr>
        <p:txBody>
          <a:bodyPr wrap="square" lIns="121963" tIns="60981" rIns="121963" bIns="60981" rtlCol="0">
            <a:spAutoFit/>
          </a:bodyPr>
          <a:lstStyle/>
          <a:p>
            <a:pPr algn="ctr"/>
            <a:r>
              <a:rPr lang="en-US" altLang="zh-CN" dirty="0">
                <a:solidFill>
                  <a:schemeClr val="bg1"/>
                </a:solidFill>
              </a:rPr>
              <a:t> </a:t>
            </a:r>
            <a:r>
              <a:rPr lang="en-US" altLang="zh-CN" sz="1800" dirty="0">
                <a:solidFill>
                  <a:schemeClr val="bg1"/>
                </a:solidFill>
              </a:rPr>
              <a:t>Software Engineering Economics</a:t>
            </a:r>
            <a:endParaRPr lang="zh-CN" altLang="en-US" sz="1800" dirty="0">
              <a:solidFill>
                <a:schemeClr val="bg1"/>
              </a:solidFill>
            </a:endParaRPr>
          </a:p>
        </p:txBody>
      </p:sp>
      <p:sp>
        <p:nvSpPr>
          <p:cNvPr id="2" name="TextBox 1"/>
          <p:cNvSpPr txBox="1"/>
          <p:nvPr/>
        </p:nvSpPr>
        <p:spPr>
          <a:xfrm>
            <a:off x="5438917" y="4406574"/>
            <a:ext cx="1933772" cy="460375"/>
          </a:xfrm>
          <a:prstGeom prst="rect">
            <a:avLst/>
          </a:prstGeom>
          <a:noFill/>
        </p:spPr>
        <p:txBody>
          <a:bodyPr wrap="square" rtlCol="0">
            <a:spAutoFit/>
          </a:bodyPr>
          <a:lstStyle/>
          <a:p>
            <a:pPr algn="ctr"/>
            <a:endParaRPr lang="zh-CN" altLang="en-US" b="1" dirty="0"/>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3"/>
          <p:cNvSpPr/>
          <p:nvPr/>
        </p:nvSpPr>
        <p:spPr>
          <a:xfrm>
            <a:off x="4498975" y="1048544"/>
            <a:ext cx="6629399" cy="4972050"/>
          </a:xfrm>
          <a:custGeom>
            <a:avLst/>
            <a:gdLst>
              <a:gd name="connsiteX0" fmla="*/ 0 w 7560564"/>
              <a:gd name="connsiteY0" fmla="*/ 282448 h 3275076"/>
              <a:gd name="connsiteX1" fmla="*/ 282473 w 7560564"/>
              <a:gd name="connsiteY1" fmla="*/ 0 h 3275076"/>
              <a:gd name="connsiteX2" fmla="*/ 7278116 w 7560564"/>
              <a:gd name="connsiteY2" fmla="*/ 0 h 3275076"/>
              <a:gd name="connsiteX3" fmla="*/ 7560563 w 7560564"/>
              <a:gd name="connsiteY3" fmla="*/ 282448 h 3275076"/>
              <a:gd name="connsiteX4" fmla="*/ 7560563 w 7560564"/>
              <a:gd name="connsiteY4" fmla="*/ 2992602 h 3275076"/>
              <a:gd name="connsiteX5" fmla="*/ 7278116 w 7560564"/>
              <a:gd name="connsiteY5" fmla="*/ 3275075 h 3275076"/>
              <a:gd name="connsiteX6" fmla="*/ 282473 w 7560564"/>
              <a:gd name="connsiteY6" fmla="*/ 3275075 h 3275076"/>
              <a:gd name="connsiteX7" fmla="*/ 0 w 7560564"/>
              <a:gd name="connsiteY7" fmla="*/ 2992602 h 3275076"/>
              <a:gd name="connsiteX8" fmla="*/ 0 w 7560564"/>
              <a:gd name="connsiteY8" fmla="*/ 282448 h 3275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560564" h="3275076">
                <a:moveTo>
                  <a:pt x="0" y="282448"/>
                </a:moveTo>
                <a:cubicBezTo>
                  <a:pt x="0" y="126492"/>
                  <a:pt x="126466" y="0"/>
                  <a:pt x="282473" y="0"/>
                </a:cubicBezTo>
                <a:lnTo>
                  <a:pt x="7278116" y="0"/>
                </a:lnTo>
                <a:cubicBezTo>
                  <a:pt x="7434071" y="0"/>
                  <a:pt x="7560563" y="126492"/>
                  <a:pt x="7560563" y="282448"/>
                </a:cubicBezTo>
                <a:lnTo>
                  <a:pt x="7560563" y="2992602"/>
                </a:lnTo>
                <a:cubicBezTo>
                  <a:pt x="7560563" y="3148609"/>
                  <a:pt x="7434071" y="3275075"/>
                  <a:pt x="7278116" y="3275075"/>
                </a:cubicBezTo>
                <a:lnTo>
                  <a:pt x="282473" y="3275075"/>
                </a:lnTo>
                <a:cubicBezTo>
                  <a:pt x="126466" y="3275075"/>
                  <a:pt x="0" y="3148609"/>
                  <a:pt x="0" y="2992602"/>
                </a:cubicBezTo>
                <a:lnTo>
                  <a:pt x="0" y="282448"/>
                </a:lnTo>
              </a:path>
            </a:pathLst>
          </a:custGeom>
          <a:solidFill>
            <a:srgbClr val="FFFFFF">
              <a:alpha val="100000"/>
            </a:srgbClr>
          </a:solidFill>
          <a:ln w="12700">
            <a:solidFill>
              <a:srgbClr val="000000">
                <a:alpha val="0"/>
              </a:srgb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5757541" y="2058194"/>
            <a:ext cx="4913633" cy="482924"/>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
          <p:cNvSpPr txBox="1"/>
          <p:nvPr/>
        </p:nvSpPr>
        <p:spPr>
          <a:xfrm>
            <a:off x="7013575" y="3136641"/>
            <a:ext cx="3810000" cy="369353"/>
          </a:xfrm>
          <a:prstGeom prst="rect">
            <a:avLst/>
          </a:prstGeom>
          <a:noFill/>
        </p:spPr>
        <p:txBody>
          <a:bodyPr wrap="square" lIns="0" tIns="0" rIns="0" bIns="60981" rtlCol="0">
            <a:spAutoFit/>
          </a:bodyPr>
          <a:lstStyle/>
          <a:p>
            <a:pPr>
              <a:lnSpc>
                <a:spcPts val="2400"/>
              </a:lnSpc>
            </a:pPr>
            <a:r>
              <a:rPr lang="zh-CN" altLang="en-US" sz="1900" b="1" dirty="0">
                <a:solidFill>
                  <a:srgbClr val="656D8D"/>
                </a:solidFill>
                <a:latin typeface="Microsoft YaHei UI" panose="020B0503020204020204" pitchFamily="18" charset="-122"/>
                <a:cs typeface="Microsoft YaHei UI" panose="020B0503020204020204" pitchFamily="18" charset="-122"/>
              </a:rPr>
              <a:t>软件工程项目效益的特点与分类</a:t>
            </a:r>
          </a:p>
        </p:txBody>
      </p:sp>
      <p:sp>
        <p:nvSpPr>
          <p:cNvPr id="18" name="TextBox 1"/>
          <p:cNvSpPr txBox="1"/>
          <p:nvPr/>
        </p:nvSpPr>
        <p:spPr>
          <a:xfrm>
            <a:off x="7013575" y="2171765"/>
            <a:ext cx="2971800" cy="369353"/>
          </a:xfrm>
          <a:prstGeom prst="rect">
            <a:avLst/>
          </a:prstGeom>
          <a:noFill/>
        </p:spPr>
        <p:txBody>
          <a:bodyPr wrap="square" lIns="0" tIns="0" rIns="0" bIns="60981" rtlCol="0">
            <a:spAutoFit/>
          </a:bodyPr>
          <a:lstStyle/>
          <a:p>
            <a:pPr>
              <a:lnSpc>
                <a:spcPts val="2400"/>
              </a:lnSpc>
            </a:pPr>
            <a:r>
              <a:rPr lang="zh-CN" altLang="en-US" sz="1900" b="1" dirty="0">
                <a:solidFill>
                  <a:schemeClr val="bg1"/>
                </a:solidFill>
                <a:latin typeface="Microsoft YaHei UI" panose="020B0503020204020204" pitchFamily="18" charset="-122"/>
                <a:cs typeface="Microsoft YaHei UI" panose="020B0503020204020204" pitchFamily="18" charset="-122"/>
              </a:rPr>
              <a:t>生产函数与软件生产函数</a:t>
            </a:r>
          </a:p>
        </p:txBody>
      </p:sp>
      <p:sp>
        <p:nvSpPr>
          <p:cNvPr id="51" name="Freeform 3"/>
          <p:cNvSpPr/>
          <p:nvPr/>
        </p:nvSpPr>
        <p:spPr>
          <a:xfrm flipH="1">
            <a:off x="6663053" y="1775845"/>
            <a:ext cx="93417" cy="3845877"/>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algn="ctr"/>
            <a:endParaRPr lang="zh-CN" altLang="en-US"/>
          </a:p>
        </p:txBody>
      </p:sp>
      <p:sp>
        <p:nvSpPr>
          <p:cNvPr id="52" name="Freeform 3"/>
          <p:cNvSpPr/>
          <p:nvPr/>
        </p:nvSpPr>
        <p:spPr>
          <a:xfrm>
            <a:off x="6632575" y="2238219"/>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chemeClr val="bg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7" name="Freeform 3"/>
          <p:cNvSpPr/>
          <p:nvPr/>
        </p:nvSpPr>
        <p:spPr>
          <a:xfrm>
            <a:off x="6632575" y="3212841"/>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16" name="TextBox 1"/>
          <p:cNvSpPr txBox="1"/>
          <p:nvPr/>
        </p:nvSpPr>
        <p:spPr>
          <a:xfrm>
            <a:off x="6048108" y="2151771"/>
            <a:ext cx="355867" cy="369353"/>
          </a:xfrm>
          <a:prstGeom prst="rect">
            <a:avLst/>
          </a:prstGeom>
          <a:noFill/>
        </p:spPr>
        <p:txBody>
          <a:bodyPr wrap="none" lIns="0" tIns="0" rIns="0" bIns="60981" rtlCol="0">
            <a:spAutoFit/>
          </a:bodyPr>
          <a:lstStyle/>
          <a:p>
            <a:pPr>
              <a:lnSpc>
                <a:spcPts val="2400"/>
              </a:lnSpc>
            </a:pPr>
            <a:r>
              <a:rPr lang="en-US" altLang="zh-CN" sz="2000" b="1" dirty="0">
                <a:solidFill>
                  <a:schemeClr val="bg1"/>
                </a:solidFill>
                <a:latin typeface="+mj-lt"/>
                <a:cs typeface="Microsoft YaHei UI" panose="020B0503020204020204" pitchFamily="18" charset="-122"/>
              </a:rPr>
              <a:t>5.1</a:t>
            </a:r>
            <a:endParaRPr lang="zh-CN" altLang="en-US" sz="2000" b="1" dirty="0">
              <a:solidFill>
                <a:schemeClr val="bg1"/>
              </a:solidFill>
              <a:latin typeface="+mj-lt"/>
              <a:cs typeface="Microsoft YaHei UI" panose="020B0503020204020204" pitchFamily="18" charset="-122"/>
            </a:endParaRPr>
          </a:p>
        </p:txBody>
      </p:sp>
      <p:sp>
        <p:nvSpPr>
          <p:cNvPr id="24" name="TextBox 1"/>
          <p:cNvSpPr txBox="1"/>
          <p:nvPr/>
        </p:nvSpPr>
        <p:spPr>
          <a:xfrm>
            <a:off x="6048108" y="3136641"/>
            <a:ext cx="370294" cy="351015"/>
          </a:xfrm>
          <a:prstGeom prst="rect">
            <a:avLst/>
          </a:prstGeom>
          <a:noFill/>
        </p:spPr>
        <p:txBody>
          <a:bodyPr wrap="none" lIns="0" tIns="0" rIns="0" bIns="60981" rtlCol="0">
            <a:spAutoFit/>
          </a:bodyPr>
          <a:lstStyle/>
          <a:p>
            <a:pPr>
              <a:lnSpc>
                <a:spcPts val="2400"/>
              </a:lnSpc>
            </a:pPr>
            <a:r>
              <a:rPr lang="en-US" altLang="zh-CN" sz="1900" b="1" dirty="0">
                <a:solidFill>
                  <a:srgbClr val="656D8D"/>
                </a:solidFill>
                <a:latin typeface="Microsoft YaHei UI" panose="020B0503020204020204" pitchFamily="18" charset="-122"/>
                <a:cs typeface="Microsoft YaHei UI" panose="020B0503020204020204" pitchFamily="18" charset="-122"/>
              </a:rPr>
              <a:t>5.2</a:t>
            </a:r>
          </a:p>
        </p:txBody>
      </p:sp>
      <p:sp>
        <p:nvSpPr>
          <p:cNvPr id="46" name="TextBox 1"/>
          <p:cNvSpPr txBox="1"/>
          <p:nvPr/>
        </p:nvSpPr>
        <p:spPr>
          <a:xfrm>
            <a:off x="545294" y="2704702"/>
            <a:ext cx="1846659" cy="946434"/>
          </a:xfrm>
          <a:prstGeom prst="rect">
            <a:avLst/>
          </a:prstGeom>
          <a:noFill/>
        </p:spPr>
        <p:txBody>
          <a:bodyPr wrap="none" lIns="0" tIns="0" rIns="0" bIns="60981" rtlCol="0">
            <a:spAutoFit/>
          </a:bodyPr>
          <a:lstStyle/>
          <a:p>
            <a:pPr>
              <a:lnSpc>
                <a:spcPts val="6935"/>
              </a:lnSpc>
            </a:pPr>
            <a:r>
              <a:rPr lang="zh-CN" altLang="en-US" sz="3600" dirty="0">
                <a:solidFill>
                  <a:srgbClr val="4197DF"/>
                </a:solidFill>
                <a:latin typeface="Microsoft YaHei UI" panose="020B0503020204020204" pitchFamily="18" charset="-122"/>
                <a:cs typeface="Microsoft YaHei UI" panose="020B0503020204020204" pitchFamily="18" charset="-122"/>
              </a:rPr>
              <a:t>内容导航</a:t>
            </a:r>
            <a:endParaRPr lang="en-US" altLang="zh-CN" sz="3600" dirty="0">
              <a:solidFill>
                <a:srgbClr val="4197DF"/>
              </a:solidFill>
              <a:latin typeface="Microsoft YaHei UI" panose="020B0503020204020204" pitchFamily="18" charset="-122"/>
              <a:cs typeface="Microsoft YaHei UI" panose="020B0503020204020204" pitchFamily="18" charset="-122"/>
            </a:endParaRPr>
          </a:p>
        </p:txBody>
      </p:sp>
      <p:sp>
        <p:nvSpPr>
          <p:cNvPr id="57" name="TextBox 1"/>
          <p:cNvSpPr txBox="1"/>
          <p:nvPr/>
        </p:nvSpPr>
        <p:spPr>
          <a:xfrm>
            <a:off x="545293" y="3518639"/>
            <a:ext cx="1846659" cy="272596"/>
          </a:xfrm>
          <a:prstGeom prst="rect">
            <a:avLst/>
          </a:prstGeom>
          <a:noFill/>
        </p:spPr>
        <p:txBody>
          <a:bodyPr wrap="square" lIns="0" tIns="0" rIns="0" bIns="60981" rtlCol="0">
            <a:spAutoFit/>
          </a:bodyPr>
          <a:lstStyle/>
          <a:p>
            <a:pPr algn="dist">
              <a:lnSpc>
                <a:spcPts val="1600"/>
              </a:lnSpc>
            </a:pPr>
            <a:r>
              <a:rPr lang="en-US" altLang="zh-CN" sz="1900" dirty="0">
                <a:solidFill>
                  <a:srgbClr val="4197DF"/>
                </a:solidFill>
                <a:latin typeface="Times New Roman" panose="02020603050405020304" pitchFamily="18" charset="0"/>
                <a:cs typeface="Times New Roman" panose="02020603050405020304" pitchFamily="18" charset="0"/>
              </a:rPr>
              <a:t>CONTENTS</a:t>
            </a:r>
          </a:p>
        </p:txBody>
      </p:sp>
      <p:sp>
        <p:nvSpPr>
          <p:cNvPr id="59" name="矩形 58"/>
          <p:cNvSpPr/>
          <p:nvPr/>
        </p:nvSpPr>
        <p:spPr>
          <a:xfrm>
            <a:off x="518434" y="2201849"/>
            <a:ext cx="1873520" cy="70265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p:nvPr/>
        </p:nvCxnSpPr>
        <p:spPr>
          <a:xfrm>
            <a:off x="536575" y="7699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36575" y="2484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6575" y="405607"/>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6575" y="577057"/>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6575" y="71993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36575" y="89138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36575" y="10485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36575" y="1219994"/>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6575" y="1404371"/>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36575" y="154724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36575" y="171869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6575" y="1875858"/>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36575" y="2047308"/>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a:off x="2000250" y="6254294"/>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2381250" y="5840443"/>
            <a:ext cx="674915" cy="10132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a:off x="3146878" y="6329700"/>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a:off x="95250" y="5621722"/>
            <a:ext cx="1066800" cy="123197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p:cNvSpPr/>
          <p:nvPr/>
        </p:nvSpPr>
        <p:spPr>
          <a:xfrm>
            <a:off x="876300" y="6254294"/>
            <a:ext cx="381000" cy="51330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1"/>
          <p:cNvSpPr txBox="1"/>
          <p:nvPr/>
        </p:nvSpPr>
        <p:spPr>
          <a:xfrm>
            <a:off x="7013575" y="3993179"/>
            <a:ext cx="2971800" cy="677130"/>
          </a:xfrm>
          <a:prstGeom prst="rect">
            <a:avLst/>
          </a:prstGeom>
          <a:noFill/>
        </p:spPr>
        <p:txBody>
          <a:bodyPr wrap="square" lIns="0" tIns="0" rIns="0" bIns="60981" rtlCol="0">
            <a:spAutoFit/>
          </a:bodyPr>
          <a:lstStyle/>
          <a:p>
            <a:pPr>
              <a:lnSpc>
                <a:spcPts val="2400"/>
              </a:lnSpc>
            </a:pPr>
            <a:r>
              <a:rPr lang="zh-CN" altLang="en-US" sz="1900" b="1" dirty="0">
                <a:solidFill>
                  <a:srgbClr val="656D8D"/>
                </a:solidFill>
                <a:latin typeface="Microsoft YaHei UI" panose="020B0503020204020204" pitchFamily="18" charset="-122"/>
                <a:cs typeface="Microsoft YaHei UI" panose="020B0503020204020204" pitchFamily="18" charset="-122"/>
              </a:rPr>
              <a:t>软件工程项目的经济与社会效益分析</a:t>
            </a:r>
          </a:p>
        </p:txBody>
      </p:sp>
      <p:sp>
        <p:nvSpPr>
          <p:cNvPr id="38" name="Freeform 3"/>
          <p:cNvSpPr/>
          <p:nvPr/>
        </p:nvSpPr>
        <p:spPr>
          <a:xfrm>
            <a:off x="6632575" y="4069379"/>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39" name="TextBox 1"/>
          <p:cNvSpPr txBox="1"/>
          <p:nvPr/>
        </p:nvSpPr>
        <p:spPr>
          <a:xfrm>
            <a:off x="6048108" y="3993179"/>
            <a:ext cx="370294" cy="351015"/>
          </a:xfrm>
          <a:prstGeom prst="rect">
            <a:avLst/>
          </a:prstGeom>
          <a:noFill/>
        </p:spPr>
        <p:txBody>
          <a:bodyPr wrap="none" lIns="0" tIns="0" rIns="0" bIns="60981" rtlCol="0">
            <a:spAutoFit/>
          </a:bodyPr>
          <a:lstStyle/>
          <a:p>
            <a:pPr>
              <a:lnSpc>
                <a:spcPts val="2400"/>
              </a:lnSpc>
            </a:pPr>
            <a:r>
              <a:rPr lang="en-US" altLang="zh-CN" sz="1900" b="1" dirty="0">
                <a:solidFill>
                  <a:srgbClr val="656D8D"/>
                </a:solidFill>
                <a:latin typeface="Microsoft YaHei UI" panose="020B0503020204020204" pitchFamily="18" charset="-122"/>
                <a:cs typeface="Microsoft YaHei UI" panose="020B0503020204020204" pitchFamily="18" charset="-122"/>
              </a:rPr>
              <a:t>5.3</a:t>
            </a:r>
          </a:p>
        </p:txBody>
      </p:sp>
      <p:sp>
        <p:nvSpPr>
          <p:cNvPr id="40" name="TextBox 1"/>
          <p:cNvSpPr txBox="1"/>
          <p:nvPr/>
        </p:nvSpPr>
        <p:spPr>
          <a:xfrm>
            <a:off x="6995157" y="5041641"/>
            <a:ext cx="3371218" cy="369353"/>
          </a:xfrm>
          <a:prstGeom prst="rect">
            <a:avLst/>
          </a:prstGeom>
          <a:noFill/>
        </p:spPr>
        <p:txBody>
          <a:bodyPr wrap="square" lIns="0" tIns="0" rIns="0" bIns="60981" rtlCol="0">
            <a:spAutoFit/>
          </a:bodyPr>
          <a:lstStyle/>
          <a:p>
            <a:pPr>
              <a:lnSpc>
                <a:spcPts val="2400"/>
              </a:lnSpc>
            </a:pPr>
            <a:r>
              <a:rPr lang="zh-CN" altLang="en-US" sz="1900" b="1" dirty="0">
                <a:solidFill>
                  <a:srgbClr val="656D8D"/>
                </a:solidFill>
                <a:latin typeface="Microsoft YaHei UI" panose="020B0503020204020204" pitchFamily="18" charset="-122"/>
                <a:cs typeface="Microsoft YaHei UI" panose="020B0503020204020204" pitchFamily="18" charset="-122"/>
              </a:rPr>
              <a:t>软件工程项目的不确定性分析</a:t>
            </a:r>
          </a:p>
        </p:txBody>
      </p:sp>
      <p:sp>
        <p:nvSpPr>
          <p:cNvPr id="41" name="Freeform 3"/>
          <p:cNvSpPr/>
          <p:nvPr/>
        </p:nvSpPr>
        <p:spPr>
          <a:xfrm>
            <a:off x="6614157" y="5117841"/>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42" name="TextBox 1"/>
          <p:cNvSpPr txBox="1"/>
          <p:nvPr/>
        </p:nvSpPr>
        <p:spPr>
          <a:xfrm>
            <a:off x="6029690" y="5041641"/>
            <a:ext cx="370294" cy="351015"/>
          </a:xfrm>
          <a:prstGeom prst="rect">
            <a:avLst/>
          </a:prstGeom>
          <a:noFill/>
        </p:spPr>
        <p:txBody>
          <a:bodyPr wrap="none" lIns="0" tIns="0" rIns="0" bIns="60981" rtlCol="0">
            <a:spAutoFit/>
          </a:bodyPr>
          <a:lstStyle/>
          <a:p>
            <a:pPr>
              <a:lnSpc>
                <a:spcPts val="2400"/>
              </a:lnSpc>
            </a:pPr>
            <a:r>
              <a:rPr lang="en-US" altLang="zh-CN" sz="1900" b="1" dirty="0">
                <a:solidFill>
                  <a:srgbClr val="656D8D"/>
                </a:solidFill>
                <a:latin typeface="Microsoft YaHei UI" panose="020B0503020204020204" pitchFamily="18" charset="-122"/>
                <a:cs typeface="Microsoft YaHei UI" panose="020B0503020204020204" pitchFamily="18" charset="-122"/>
              </a:rPr>
              <a:t>5.4</a:t>
            </a:r>
          </a:p>
        </p:txBody>
      </p:sp>
      <p:sp>
        <p:nvSpPr>
          <p:cNvPr id="3" name="灯片编号占位符 2">
            <a:extLst>
              <a:ext uri="{FF2B5EF4-FFF2-40B4-BE49-F238E27FC236}">
                <a16:creationId xmlns:a16="http://schemas.microsoft.com/office/drawing/2014/main" id="{7D24B62E-0FD2-4354-B1F1-1315D388A6E1}"/>
              </a:ext>
            </a:extLst>
          </p:cNvPr>
          <p:cNvSpPr>
            <a:spLocks noGrp="1"/>
          </p:cNvSpPr>
          <p:nvPr>
            <p:ph type="sldNum" sz="quarter" idx="12"/>
          </p:nvPr>
        </p:nvSpPr>
        <p:spPr/>
        <p:txBody>
          <a:bodyPr/>
          <a:lstStyle/>
          <a:p>
            <a:fld id="{B6F15528-21DE-4FAA-801E-634DDDAF4B2B}" type="slidenum">
              <a:rPr lang="en-US" smtClean="0"/>
              <a:t>363</a:t>
            </a:fld>
            <a:endParaRPr lang="en-US" dirty="0"/>
          </a:p>
        </p:txBody>
      </p:sp>
    </p:spTree>
  </p:cSld>
  <p:clrMapOvr>
    <a:masterClrMapping/>
  </p:clrMapOvr>
  <p:transition spd="slow">
    <p:push dir="u"/>
  </p:transition>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b="1" dirty="0"/>
              <a:t>5.1</a:t>
            </a:r>
            <a:r>
              <a:rPr lang="en-US" altLang="zh-CN" dirty="0"/>
              <a:t> </a:t>
            </a:r>
            <a:r>
              <a:rPr lang="zh-CN" altLang="zh-CN" b="1" dirty="0"/>
              <a:t>生产函数与</a:t>
            </a:r>
            <a:r>
              <a:rPr lang="zh-CN" altLang="en-US" b="1" dirty="0"/>
              <a:t>软件生产函数</a:t>
            </a:r>
            <a:endParaRPr lang="zh-CN" altLang="en-US" dirty="0"/>
          </a:p>
        </p:txBody>
      </p:sp>
      <p:sp>
        <p:nvSpPr>
          <p:cNvPr id="243" name="矩形 242"/>
          <p:cNvSpPr/>
          <p:nvPr/>
        </p:nvSpPr>
        <p:spPr>
          <a:xfrm>
            <a:off x="-43052" y="1452676"/>
            <a:ext cx="12198349" cy="60684"/>
          </a:xfrm>
          <a:prstGeom prst="rect">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4" name="内容占位符 5"/>
          <p:cNvSpPr>
            <a:spLocks noGrp="1"/>
          </p:cNvSpPr>
          <p:nvPr>
            <p:ph idx="1"/>
          </p:nvPr>
        </p:nvSpPr>
        <p:spPr>
          <a:xfrm>
            <a:off x="1174350" y="2134394"/>
            <a:ext cx="10106425" cy="2971800"/>
          </a:xfrm>
        </p:spPr>
        <p:txBody>
          <a:bodyPr>
            <a:noAutofit/>
          </a:bodyPr>
          <a:lstStyle/>
          <a:p>
            <a:pPr>
              <a:lnSpc>
                <a:spcPct val="150000"/>
              </a:lnSpc>
            </a:pPr>
            <a:r>
              <a:rPr lang="zh-CN" altLang="zh-CN" sz="2800" dirty="0">
                <a:solidFill>
                  <a:schemeClr val="tx1"/>
                </a:solidFill>
              </a:rPr>
              <a:t>生产是指厂商对各种生产要素加以组合制成产品的行为。</a:t>
            </a:r>
            <a:endParaRPr lang="en-US" altLang="zh-CN" sz="2800" dirty="0">
              <a:solidFill>
                <a:schemeClr val="tx1"/>
              </a:solidFill>
            </a:endParaRPr>
          </a:p>
          <a:p>
            <a:pPr>
              <a:lnSpc>
                <a:spcPct val="150000"/>
              </a:lnSpc>
            </a:pPr>
            <a:r>
              <a:rPr lang="zh-CN" altLang="zh-CN" sz="2800" dirty="0">
                <a:solidFill>
                  <a:schemeClr val="tx1"/>
                </a:solidFill>
              </a:rPr>
              <a:t>生产要素就是生产过程中所使用的各种资源，主要包括劳动、资本、土地和企业家才能。</a:t>
            </a:r>
            <a:endParaRPr lang="zh-CN" altLang="en-US" sz="2800" dirty="0">
              <a:solidFill>
                <a:schemeClr val="tx1"/>
              </a:solidFill>
            </a:endParaRPr>
          </a:p>
        </p:txBody>
      </p:sp>
      <p:sp>
        <p:nvSpPr>
          <p:cNvPr id="245" name="矩形 244"/>
          <p:cNvSpPr/>
          <p:nvPr/>
        </p:nvSpPr>
        <p:spPr>
          <a:xfrm>
            <a:off x="848890" y="6293819"/>
            <a:ext cx="343077" cy="36936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6" name="矩形 245"/>
          <p:cNvSpPr/>
          <p:nvPr/>
        </p:nvSpPr>
        <p:spPr>
          <a:xfrm>
            <a:off x="2016814" y="5524030"/>
            <a:ext cx="266841" cy="28728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7" name="矩形 246"/>
          <p:cNvSpPr/>
          <p:nvPr/>
        </p:nvSpPr>
        <p:spPr>
          <a:xfrm>
            <a:off x="367079" y="5524030"/>
            <a:ext cx="266841" cy="2872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8" name="矩形 247"/>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9" name="矩形 248"/>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0" name="矩形 249"/>
          <p:cNvSpPr/>
          <p:nvPr/>
        </p:nvSpPr>
        <p:spPr>
          <a:xfrm>
            <a:off x="-8809" y="5667672"/>
            <a:ext cx="495557" cy="5335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1" name="矩形 250"/>
          <p:cNvSpPr/>
          <p:nvPr/>
        </p:nvSpPr>
        <p:spPr>
          <a:xfrm>
            <a:off x="2340789" y="6009853"/>
            <a:ext cx="266841" cy="28728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2" name="矩形 251"/>
          <p:cNvSpPr/>
          <p:nvPr/>
        </p:nvSpPr>
        <p:spPr>
          <a:xfrm>
            <a:off x="2016814" y="6423778"/>
            <a:ext cx="266841" cy="2872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3" name="矩形 252"/>
          <p:cNvSpPr/>
          <p:nvPr/>
        </p:nvSpPr>
        <p:spPr>
          <a:xfrm>
            <a:off x="2607630" y="5409117"/>
            <a:ext cx="106736" cy="11491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4" name="矩形 253"/>
          <p:cNvSpPr/>
          <p:nvPr/>
        </p:nvSpPr>
        <p:spPr>
          <a:xfrm>
            <a:off x="1883393" y="5722569"/>
            <a:ext cx="266841" cy="28728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5" name="矩形 254"/>
          <p:cNvSpPr/>
          <p:nvPr/>
        </p:nvSpPr>
        <p:spPr>
          <a:xfrm flipV="1">
            <a:off x="1174351" y="6009853"/>
            <a:ext cx="266841" cy="2872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6" name="矩形 255"/>
          <p:cNvSpPr/>
          <p:nvPr/>
        </p:nvSpPr>
        <p:spPr>
          <a:xfrm>
            <a:off x="3050082" y="6293819"/>
            <a:ext cx="156291" cy="1355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4" name="灯片编号占位符 3">
            <a:extLst>
              <a:ext uri="{FF2B5EF4-FFF2-40B4-BE49-F238E27FC236}">
                <a16:creationId xmlns:a16="http://schemas.microsoft.com/office/drawing/2014/main" id="{F3EB7A22-0B63-4CDD-8F27-385A598CC0CF}"/>
              </a:ext>
            </a:extLst>
          </p:cNvPr>
          <p:cNvSpPr>
            <a:spLocks noGrp="1"/>
          </p:cNvSpPr>
          <p:nvPr>
            <p:ph type="sldNum" sz="quarter" idx="12"/>
          </p:nvPr>
        </p:nvSpPr>
        <p:spPr/>
        <p:txBody>
          <a:bodyPr/>
          <a:lstStyle/>
          <a:p>
            <a:fld id="{B6F15528-21DE-4FAA-801E-634DDDAF4B2B}" type="slidenum">
              <a:rPr lang="en-US" smtClean="0"/>
              <a:t>364</a:t>
            </a:fld>
            <a:endParaRPr lang="en-US" dirty="0"/>
          </a:p>
        </p:txBody>
      </p:sp>
      <p:sp>
        <p:nvSpPr>
          <p:cNvPr id="18" name="灯片编号占位符 8">
            <a:extLst>
              <a:ext uri="{FF2B5EF4-FFF2-40B4-BE49-F238E27FC236}">
                <a16:creationId xmlns:a16="http://schemas.microsoft.com/office/drawing/2014/main" id="{130BF24A-2736-4F89-9921-2918BD8FE9D6}"/>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364</a:t>
            </a:fld>
            <a:endParaRPr kumimoji="0" lang="en-US" altLang="zh-CN" sz="1800" dirty="0">
              <a:latin typeface="Times New Roman" panose="02020603050405020304" pitchFamily="18" charset="0"/>
            </a:endParaRP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dirty="0"/>
              <a:t>5.1 </a:t>
            </a:r>
            <a:r>
              <a:rPr lang="zh-CN" altLang="zh-CN" dirty="0"/>
              <a:t>生产函数与</a:t>
            </a:r>
            <a:r>
              <a:rPr lang="zh-CN" altLang="en-US" dirty="0"/>
              <a:t>软件生产函数</a:t>
            </a:r>
          </a:p>
        </p:txBody>
      </p:sp>
      <p:sp>
        <p:nvSpPr>
          <p:cNvPr id="243" name="矩形 242"/>
          <p:cNvSpPr/>
          <p:nvPr/>
        </p:nvSpPr>
        <p:spPr>
          <a:xfrm>
            <a:off x="1" y="1768910"/>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9" name="矩形 18"/>
          <p:cNvSpPr/>
          <p:nvPr/>
        </p:nvSpPr>
        <p:spPr>
          <a:xfrm>
            <a:off x="0" y="2058194"/>
            <a:ext cx="12192000" cy="3505199"/>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内容占位符 4"/>
          <p:cNvSpPr txBox="1"/>
          <p:nvPr/>
        </p:nvSpPr>
        <p:spPr>
          <a:xfrm>
            <a:off x="1146175" y="2210594"/>
            <a:ext cx="10668000" cy="2064368"/>
          </a:xfrm>
          <a:prstGeom prst="rect">
            <a:avLst/>
          </a:prstGeom>
        </p:spPr>
        <p:txBody>
          <a:bodyPr vert="horz" lIns="91440" tIns="45720" rIns="91440" bIns="45720" rtlCol="0">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zh-CN" sz="2400" dirty="0">
                <a:solidFill>
                  <a:schemeClr val="bg1"/>
                </a:solidFill>
              </a:rPr>
              <a:t>劳动是指劳动者所提供的各种服务</a:t>
            </a:r>
            <a:endParaRPr lang="en-US" altLang="zh-CN" sz="2400" dirty="0">
              <a:solidFill>
                <a:schemeClr val="bg1"/>
              </a:solidFill>
            </a:endParaRPr>
          </a:p>
          <a:p>
            <a:r>
              <a:rPr lang="zh-CN" altLang="zh-CN" sz="2400" dirty="0">
                <a:solidFill>
                  <a:schemeClr val="bg1"/>
                </a:solidFill>
              </a:rPr>
              <a:t>资本是指生产过程中使用的资金</a:t>
            </a:r>
            <a:endParaRPr lang="en-US" altLang="zh-CN" sz="2400" dirty="0">
              <a:solidFill>
                <a:schemeClr val="bg1"/>
              </a:solidFill>
            </a:endParaRPr>
          </a:p>
          <a:p>
            <a:r>
              <a:rPr lang="zh-CN" altLang="zh-CN" sz="2400" dirty="0">
                <a:solidFill>
                  <a:schemeClr val="bg1"/>
                </a:solidFill>
              </a:rPr>
              <a:t>土地是指在生产过程中所使用的自然资源</a:t>
            </a:r>
            <a:endParaRPr lang="en-US" altLang="zh-CN" sz="2400" dirty="0">
              <a:solidFill>
                <a:schemeClr val="bg1"/>
              </a:solidFill>
            </a:endParaRPr>
          </a:p>
          <a:p>
            <a:r>
              <a:rPr lang="zh-CN" altLang="zh-CN" sz="2400" dirty="0">
                <a:solidFill>
                  <a:schemeClr val="bg1"/>
                </a:solidFill>
              </a:rPr>
              <a:t>企业家才能是指企业家对整个生产过程的管理和组织工作</a:t>
            </a:r>
            <a:endParaRPr lang="en-US" altLang="zh-CN" sz="2400" dirty="0">
              <a:solidFill>
                <a:schemeClr val="bg1"/>
              </a:solidFill>
            </a:endParaRPr>
          </a:p>
          <a:p>
            <a:pPr marL="0" indent="0">
              <a:buNone/>
            </a:pPr>
            <a:r>
              <a:rPr lang="en-US" altLang="zh-CN" sz="2400" dirty="0">
                <a:solidFill>
                  <a:schemeClr val="bg1"/>
                </a:solidFill>
              </a:rPr>
              <a:t>       </a:t>
            </a:r>
            <a:r>
              <a:rPr lang="zh-CN" altLang="zh-CN" sz="2400" dirty="0">
                <a:solidFill>
                  <a:schemeClr val="bg1"/>
                </a:solidFill>
              </a:rPr>
              <a:t>企业家主要根据市场预测，合理地配置各生产要素来从事生产经营活动，以追求企业的利润最大化。</a:t>
            </a:r>
            <a:endParaRPr lang="zh-CN" altLang="en-US" sz="2400" b="1" dirty="0">
              <a:solidFill>
                <a:schemeClr val="bg1"/>
              </a:solidFill>
            </a:endParaRPr>
          </a:p>
        </p:txBody>
      </p:sp>
      <p:sp>
        <p:nvSpPr>
          <p:cNvPr id="23"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4"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5"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6" name="矩形 25"/>
          <p:cNvSpPr/>
          <p:nvPr/>
        </p:nvSpPr>
        <p:spPr>
          <a:xfrm>
            <a:off x="1" y="6515579"/>
            <a:ext cx="8920154" cy="344009"/>
          </a:xfrm>
          <a:prstGeom prst="rect">
            <a:avLst/>
          </a:prstGeom>
          <a:solidFill>
            <a:srgbClr val="4C3D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7DED07C2-1C69-41F5-ADBF-9A9BA7D69DF7}"/>
              </a:ext>
            </a:extLst>
          </p:cNvPr>
          <p:cNvSpPr>
            <a:spLocks noGrp="1"/>
          </p:cNvSpPr>
          <p:nvPr>
            <p:ph type="sldNum" sz="quarter" idx="12"/>
          </p:nvPr>
        </p:nvSpPr>
        <p:spPr/>
        <p:txBody>
          <a:bodyPr/>
          <a:lstStyle/>
          <a:p>
            <a:fld id="{B6F15528-21DE-4FAA-801E-634DDDAF4B2B}" type="slidenum">
              <a:rPr lang="en-US" smtClean="0"/>
              <a:t>365</a:t>
            </a:fld>
            <a:endParaRPr lang="en-US" dirty="0"/>
          </a:p>
        </p:txBody>
      </p:sp>
      <p:sp>
        <p:nvSpPr>
          <p:cNvPr id="11" name="灯片编号占位符 8">
            <a:extLst>
              <a:ext uri="{FF2B5EF4-FFF2-40B4-BE49-F238E27FC236}">
                <a16:creationId xmlns:a16="http://schemas.microsoft.com/office/drawing/2014/main" id="{B7F770F3-4858-47E1-919F-60A5659DC27C}"/>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365</a:t>
            </a:fld>
            <a:endParaRPr kumimoji="0" lang="en-US" altLang="zh-CN" sz="1800" dirty="0">
              <a:latin typeface="Times New Roman" panose="02020603050405020304" pitchFamily="18" charset="0"/>
            </a:endParaRPr>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5.1.1 </a:t>
            </a:r>
            <a:r>
              <a:rPr lang="zh-CN" altLang="zh-CN" b="1" dirty="0"/>
              <a:t>生产函数</a:t>
            </a:r>
            <a:endParaRPr lang="zh-CN" altLang="en-US" dirty="0"/>
          </a:p>
        </p:txBody>
      </p:sp>
      <p:sp>
        <p:nvSpPr>
          <p:cNvPr id="243" name="矩形 242"/>
          <p:cNvSpPr/>
          <p:nvPr/>
        </p:nvSpPr>
        <p:spPr>
          <a:xfrm>
            <a:off x="-8809" y="1981994"/>
            <a:ext cx="12198349" cy="60684"/>
          </a:xfrm>
          <a:prstGeom prst="rect">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4" name="内容占位符 5"/>
          <p:cNvSpPr>
            <a:spLocks noGrp="1"/>
          </p:cNvSpPr>
          <p:nvPr>
            <p:ph idx="1"/>
          </p:nvPr>
        </p:nvSpPr>
        <p:spPr>
          <a:xfrm>
            <a:off x="1020428" y="2401825"/>
            <a:ext cx="10412747" cy="2971800"/>
          </a:xfrm>
        </p:spPr>
        <p:txBody>
          <a:bodyPr>
            <a:noAutofit/>
          </a:bodyPr>
          <a:lstStyle/>
          <a:p>
            <a:pPr marL="0" indent="0">
              <a:lnSpc>
                <a:spcPct val="150000"/>
              </a:lnSpc>
              <a:buNone/>
            </a:pPr>
            <a:r>
              <a:rPr lang="en-US" altLang="zh-CN" sz="2400" dirty="0">
                <a:solidFill>
                  <a:schemeClr val="tx1"/>
                </a:solidFill>
              </a:rPr>
              <a:t>       </a:t>
            </a:r>
            <a:r>
              <a:rPr lang="zh-CN" altLang="zh-CN" sz="2400" dirty="0">
                <a:solidFill>
                  <a:schemeClr val="tx1"/>
                </a:solidFill>
              </a:rPr>
              <a:t>生产函数是指一定时期内生产要素的数量与某种组合与其所能产出的最大产量之间存在的函数关系。生产函数的表达式如式</a:t>
            </a:r>
            <a:r>
              <a:rPr lang="en-US" altLang="zh-CN" sz="2400" dirty="0">
                <a:solidFill>
                  <a:schemeClr val="tx1"/>
                </a:solidFill>
              </a:rPr>
              <a:t>5.1</a:t>
            </a:r>
            <a:r>
              <a:rPr lang="zh-CN" altLang="zh-CN" sz="2400" dirty="0">
                <a:solidFill>
                  <a:schemeClr val="tx1"/>
                </a:solidFill>
              </a:rPr>
              <a:t>所示。</a:t>
            </a:r>
            <a:endParaRPr lang="en-US" altLang="zh-CN" sz="2400" dirty="0">
              <a:solidFill>
                <a:schemeClr val="tx1"/>
              </a:solidFill>
            </a:endParaRPr>
          </a:p>
          <a:p>
            <a:pPr marL="0" indent="0">
              <a:lnSpc>
                <a:spcPct val="150000"/>
              </a:lnSpc>
              <a:buNone/>
            </a:pPr>
            <a:endParaRPr lang="en-US" altLang="zh-CN" sz="2400" dirty="0">
              <a:solidFill>
                <a:schemeClr val="tx1"/>
              </a:solidFill>
            </a:endParaRPr>
          </a:p>
          <a:p>
            <a:pPr marL="0" indent="0">
              <a:lnSpc>
                <a:spcPct val="150000"/>
              </a:lnSpc>
              <a:buNone/>
            </a:pPr>
            <a:r>
              <a:rPr lang="zh-CN" altLang="zh-CN" sz="2400" dirty="0">
                <a:solidFill>
                  <a:schemeClr val="tx1"/>
                </a:solidFill>
              </a:rPr>
              <a:t>式</a:t>
            </a:r>
            <a:r>
              <a:rPr lang="en-US" altLang="zh-CN" sz="2400" dirty="0">
                <a:solidFill>
                  <a:schemeClr val="tx1"/>
                </a:solidFill>
              </a:rPr>
              <a:t>5.1</a:t>
            </a:r>
            <a:r>
              <a:rPr lang="zh-CN" altLang="zh-CN" sz="2400" dirty="0">
                <a:solidFill>
                  <a:schemeClr val="tx1"/>
                </a:solidFill>
              </a:rPr>
              <a:t>中的</a:t>
            </a:r>
            <a:r>
              <a:rPr lang="en-US" altLang="zh-CN" sz="2400" dirty="0">
                <a:solidFill>
                  <a:schemeClr val="tx1"/>
                </a:solidFill>
              </a:rPr>
              <a:t>y</a:t>
            </a:r>
            <a:r>
              <a:rPr lang="zh-CN" altLang="zh-CN" sz="2400" dirty="0">
                <a:solidFill>
                  <a:schemeClr val="tx1"/>
                </a:solidFill>
              </a:rPr>
              <a:t>表示总产出量，</a:t>
            </a:r>
            <a:r>
              <a:rPr lang="en-US" altLang="zh-CN" sz="2400" i="1" dirty="0">
                <a:solidFill>
                  <a:schemeClr val="tx1"/>
                </a:solidFill>
              </a:rPr>
              <a:t>L</a:t>
            </a:r>
            <a:r>
              <a:rPr lang="zh-CN" altLang="zh-CN" sz="2400" dirty="0">
                <a:solidFill>
                  <a:schemeClr val="tx1"/>
                </a:solidFill>
              </a:rPr>
              <a:t>，</a:t>
            </a:r>
            <a:r>
              <a:rPr lang="en-US" altLang="zh-CN" sz="2400" i="1" dirty="0">
                <a:solidFill>
                  <a:schemeClr val="tx1"/>
                </a:solidFill>
              </a:rPr>
              <a:t>K</a:t>
            </a:r>
            <a:r>
              <a:rPr lang="zh-CN" altLang="zh-CN" sz="2400" dirty="0">
                <a:solidFill>
                  <a:schemeClr val="tx1"/>
                </a:solidFill>
              </a:rPr>
              <a:t>，</a:t>
            </a:r>
            <a:r>
              <a:rPr lang="en-US" altLang="zh-CN" sz="2400" i="1" dirty="0">
                <a:solidFill>
                  <a:schemeClr val="tx1"/>
                </a:solidFill>
              </a:rPr>
              <a:t>N</a:t>
            </a:r>
            <a:r>
              <a:rPr lang="zh-CN" altLang="zh-CN" sz="2400" dirty="0">
                <a:solidFill>
                  <a:schemeClr val="tx1"/>
                </a:solidFill>
              </a:rPr>
              <a:t>，</a:t>
            </a:r>
            <a:r>
              <a:rPr lang="en-US" altLang="zh-CN" sz="2400" i="1" dirty="0">
                <a:solidFill>
                  <a:schemeClr val="tx1"/>
                </a:solidFill>
              </a:rPr>
              <a:t>E</a:t>
            </a:r>
            <a:r>
              <a:rPr lang="zh-CN" altLang="zh-CN" sz="2400" dirty="0">
                <a:solidFill>
                  <a:schemeClr val="tx1"/>
                </a:solidFill>
              </a:rPr>
              <a:t>分别表示投入到生产中的劳动、资本、土地、企业家才能的数量。</a:t>
            </a:r>
            <a:endParaRPr lang="en-US" altLang="zh-CN" sz="2400" dirty="0">
              <a:solidFill>
                <a:schemeClr val="tx1"/>
              </a:solidFill>
            </a:endParaRPr>
          </a:p>
          <a:p>
            <a:pPr marL="0" indent="0">
              <a:lnSpc>
                <a:spcPct val="150000"/>
              </a:lnSpc>
              <a:buNone/>
            </a:pPr>
            <a:endParaRPr lang="zh-CN" altLang="en-US" sz="2400" dirty="0">
              <a:solidFill>
                <a:schemeClr val="tx1"/>
              </a:solidFill>
            </a:endParaRPr>
          </a:p>
        </p:txBody>
      </p:sp>
      <p:sp>
        <p:nvSpPr>
          <p:cNvPr id="245" name="矩形 244"/>
          <p:cNvSpPr/>
          <p:nvPr/>
        </p:nvSpPr>
        <p:spPr>
          <a:xfrm>
            <a:off x="848890" y="6293819"/>
            <a:ext cx="343077" cy="36936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6" name="矩形 245"/>
          <p:cNvSpPr/>
          <p:nvPr/>
        </p:nvSpPr>
        <p:spPr>
          <a:xfrm>
            <a:off x="2016814" y="5524030"/>
            <a:ext cx="266841" cy="28728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7" name="矩形 246"/>
          <p:cNvSpPr/>
          <p:nvPr/>
        </p:nvSpPr>
        <p:spPr>
          <a:xfrm>
            <a:off x="367079" y="5524030"/>
            <a:ext cx="266841" cy="2872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8" name="矩形 247"/>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9" name="矩形 248"/>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0" name="矩形 249"/>
          <p:cNvSpPr/>
          <p:nvPr/>
        </p:nvSpPr>
        <p:spPr>
          <a:xfrm>
            <a:off x="-8809" y="5667672"/>
            <a:ext cx="495557" cy="5335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1" name="矩形 250"/>
          <p:cNvSpPr/>
          <p:nvPr/>
        </p:nvSpPr>
        <p:spPr>
          <a:xfrm>
            <a:off x="2340789" y="6009853"/>
            <a:ext cx="266841" cy="28728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2" name="矩形 251"/>
          <p:cNvSpPr/>
          <p:nvPr/>
        </p:nvSpPr>
        <p:spPr>
          <a:xfrm>
            <a:off x="2016814" y="6423778"/>
            <a:ext cx="266841" cy="2872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3" name="矩形 252"/>
          <p:cNvSpPr/>
          <p:nvPr/>
        </p:nvSpPr>
        <p:spPr>
          <a:xfrm>
            <a:off x="2607630" y="5409117"/>
            <a:ext cx="106736" cy="11491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4" name="矩形 253"/>
          <p:cNvSpPr/>
          <p:nvPr/>
        </p:nvSpPr>
        <p:spPr>
          <a:xfrm>
            <a:off x="1883393" y="5722569"/>
            <a:ext cx="266841" cy="28728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5" name="矩形 254"/>
          <p:cNvSpPr/>
          <p:nvPr/>
        </p:nvSpPr>
        <p:spPr>
          <a:xfrm flipV="1">
            <a:off x="1174351" y="6009853"/>
            <a:ext cx="266841" cy="2872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6" name="矩形 255"/>
          <p:cNvSpPr/>
          <p:nvPr/>
        </p:nvSpPr>
        <p:spPr>
          <a:xfrm>
            <a:off x="3050082" y="6293819"/>
            <a:ext cx="156291" cy="1355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0775" y="2949212"/>
            <a:ext cx="6851058" cy="587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矩形 17"/>
          <p:cNvSpPr/>
          <p:nvPr/>
        </p:nvSpPr>
        <p:spPr>
          <a:xfrm>
            <a:off x="1532233" y="1124765"/>
            <a:ext cx="2765501" cy="461665"/>
          </a:xfrm>
          <a:prstGeom prst="rect">
            <a:avLst/>
          </a:prstGeom>
        </p:spPr>
        <p:txBody>
          <a:bodyPr wrap="none">
            <a:spAutoFit/>
          </a:bodyPr>
          <a:lstStyle/>
          <a:p>
            <a:r>
              <a:rPr lang="en-US" altLang="zh-CN" b="1" dirty="0"/>
              <a:t>1.  </a:t>
            </a:r>
            <a:r>
              <a:rPr lang="zh-CN" altLang="zh-CN" b="1" dirty="0"/>
              <a:t>生产函数</a:t>
            </a:r>
            <a:r>
              <a:rPr lang="zh-CN" altLang="en-US" b="1" dirty="0"/>
              <a:t>的定义</a:t>
            </a:r>
          </a:p>
        </p:txBody>
      </p:sp>
      <p:sp>
        <p:nvSpPr>
          <p:cNvPr id="4" name="灯片编号占位符 3">
            <a:extLst>
              <a:ext uri="{FF2B5EF4-FFF2-40B4-BE49-F238E27FC236}">
                <a16:creationId xmlns:a16="http://schemas.microsoft.com/office/drawing/2014/main" id="{2AB9270B-E121-4D13-A6FD-ECCEEB8B0EE9}"/>
              </a:ext>
            </a:extLst>
          </p:cNvPr>
          <p:cNvSpPr>
            <a:spLocks noGrp="1"/>
          </p:cNvSpPr>
          <p:nvPr>
            <p:ph type="sldNum" sz="quarter" idx="12"/>
          </p:nvPr>
        </p:nvSpPr>
        <p:spPr/>
        <p:txBody>
          <a:bodyPr/>
          <a:lstStyle/>
          <a:p>
            <a:fld id="{B6F15528-21DE-4FAA-801E-634DDDAF4B2B}" type="slidenum">
              <a:rPr lang="en-US" smtClean="0"/>
              <a:t>366</a:t>
            </a:fld>
            <a:endParaRPr lang="en-US" dirty="0"/>
          </a:p>
        </p:txBody>
      </p:sp>
      <p:sp>
        <p:nvSpPr>
          <p:cNvPr id="20" name="灯片编号占位符 8">
            <a:extLst>
              <a:ext uri="{FF2B5EF4-FFF2-40B4-BE49-F238E27FC236}">
                <a16:creationId xmlns:a16="http://schemas.microsoft.com/office/drawing/2014/main" id="{D2B4C13B-9583-42E7-90A1-E9A60AC794A3}"/>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366</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4">
                                            <p:txEl>
                                              <p:pRg st="0" end="0"/>
                                            </p:txEl>
                                          </p:spTgt>
                                        </p:tgtEl>
                                        <p:attrNameLst>
                                          <p:attrName>style.visibility</p:attrName>
                                        </p:attrNameLst>
                                      </p:cBhvr>
                                      <p:to>
                                        <p:strVal val="visible"/>
                                      </p:to>
                                    </p:set>
                                    <p:anim calcmode="lin" valueType="num">
                                      <p:cBhvr additive="base">
                                        <p:cTn id="7" dur="500" fill="hold"/>
                                        <p:tgtEl>
                                          <p:spTgt spid="24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44">
                                            <p:txEl>
                                              <p:pRg st="2" end="2"/>
                                            </p:txEl>
                                          </p:spTgt>
                                        </p:tgtEl>
                                        <p:attrNameLst>
                                          <p:attrName>style.visibility</p:attrName>
                                        </p:attrNameLst>
                                      </p:cBhvr>
                                      <p:to>
                                        <p:strVal val="visible"/>
                                      </p:to>
                                    </p:set>
                                    <p:anim calcmode="lin" valueType="num">
                                      <p:cBhvr additive="base">
                                        <p:cTn id="13" dur="500" fill="hold"/>
                                        <p:tgtEl>
                                          <p:spTgt spid="24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4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122"/>
                                        </p:tgtEl>
                                        <p:attrNameLst>
                                          <p:attrName>style.visibility</p:attrName>
                                        </p:attrNameLst>
                                      </p:cBhvr>
                                      <p:to>
                                        <p:strVal val="visible"/>
                                      </p:to>
                                    </p:set>
                                    <p:anim calcmode="lin" valueType="num">
                                      <p:cBhvr additive="base">
                                        <p:cTn id="19" dur="500" fill="hold"/>
                                        <p:tgtEl>
                                          <p:spTgt spid="5122"/>
                                        </p:tgtEl>
                                        <p:attrNameLst>
                                          <p:attrName>ppt_x</p:attrName>
                                        </p:attrNameLst>
                                      </p:cBhvr>
                                      <p:tavLst>
                                        <p:tav tm="0">
                                          <p:val>
                                            <p:strVal val="#ppt_x"/>
                                          </p:val>
                                        </p:tav>
                                        <p:tav tm="100000">
                                          <p:val>
                                            <p:strVal val="#ppt_x"/>
                                          </p:val>
                                        </p:tav>
                                      </p:tavLst>
                                    </p:anim>
                                    <p:anim calcmode="lin" valueType="num">
                                      <p:cBhvr additive="base">
                                        <p:cTn id="20"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dirty="0"/>
              <a:t>5.1.1 </a:t>
            </a:r>
            <a:r>
              <a:rPr lang="zh-CN" altLang="zh-CN" dirty="0"/>
              <a:t>生产函数</a:t>
            </a:r>
            <a:endParaRPr lang="zh-CN" altLang="en-US" dirty="0"/>
          </a:p>
        </p:txBody>
      </p:sp>
      <p:sp>
        <p:nvSpPr>
          <p:cNvPr id="243" name="矩形 242"/>
          <p:cNvSpPr/>
          <p:nvPr/>
        </p:nvSpPr>
        <p:spPr>
          <a:xfrm>
            <a:off x="1" y="1768910"/>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9" name="矩形 18"/>
          <p:cNvSpPr/>
          <p:nvPr/>
        </p:nvSpPr>
        <p:spPr>
          <a:xfrm>
            <a:off x="3175" y="2319861"/>
            <a:ext cx="12192000" cy="2938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内容占位符 4"/>
          <p:cNvSpPr txBox="1"/>
          <p:nvPr/>
        </p:nvSpPr>
        <p:spPr>
          <a:xfrm>
            <a:off x="645163" y="2667794"/>
            <a:ext cx="11196679" cy="2064368"/>
          </a:xfrm>
          <a:prstGeom prst="rect">
            <a:avLst/>
          </a:prstGeom>
        </p:spPr>
        <p:txBody>
          <a:bodyPr vert="horz" lIns="91440" tIns="45720" rIns="91440" bIns="45720" rtlCol="0">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solidFill>
                  <a:schemeClr val="bg1"/>
                </a:solidFill>
              </a:rPr>
              <a:t>      </a:t>
            </a:r>
            <a:r>
              <a:rPr lang="zh-CN" altLang="zh-CN" sz="2400" b="1" dirty="0">
                <a:solidFill>
                  <a:schemeClr val="bg1"/>
                </a:solidFill>
              </a:rPr>
              <a:t>考虑到土地的固定性，变化较小，企业家才能难以估算故生产函数通常被简化为式</a:t>
            </a:r>
            <a:r>
              <a:rPr lang="en-US" altLang="zh-CN" sz="2400" b="1" dirty="0">
                <a:solidFill>
                  <a:schemeClr val="bg1"/>
                </a:solidFill>
              </a:rPr>
              <a:t>5.2</a:t>
            </a:r>
            <a:r>
              <a:rPr lang="zh-CN" altLang="zh-CN" sz="2400" b="1" dirty="0">
                <a:solidFill>
                  <a:schemeClr val="bg1"/>
                </a:solidFill>
              </a:rPr>
              <a:t>。</a:t>
            </a:r>
            <a:endParaRPr lang="en-US" altLang="zh-CN" sz="2400" b="1" dirty="0">
              <a:solidFill>
                <a:schemeClr val="bg1"/>
              </a:solidFill>
            </a:endParaRPr>
          </a:p>
          <a:p>
            <a:pPr marL="0" indent="0">
              <a:buNone/>
            </a:pPr>
            <a:endParaRPr lang="en-US" altLang="zh-CN" sz="2400" b="1" dirty="0">
              <a:solidFill>
                <a:schemeClr val="bg1"/>
              </a:solidFill>
            </a:endParaRPr>
          </a:p>
          <a:p>
            <a:pPr marL="0" indent="0">
              <a:buNone/>
            </a:pPr>
            <a:r>
              <a:rPr lang="zh-CN" altLang="zh-CN" sz="2400" b="1" dirty="0">
                <a:solidFill>
                  <a:schemeClr val="bg1"/>
                </a:solidFill>
              </a:rPr>
              <a:t>式</a:t>
            </a:r>
            <a:r>
              <a:rPr lang="en-US" altLang="zh-CN" sz="2400" b="1" dirty="0">
                <a:solidFill>
                  <a:schemeClr val="bg1"/>
                </a:solidFill>
              </a:rPr>
              <a:t>5.2</a:t>
            </a:r>
            <a:r>
              <a:rPr lang="zh-CN" altLang="zh-CN" sz="2400" b="1" dirty="0">
                <a:solidFill>
                  <a:schemeClr val="bg1"/>
                </a:solidFill>
              </a:rPr>
              <a:t>表明，在已知劳动和资本数量的组合情况时，可以推算出产品的最大产量。</a:t>
            </a:r>
            <a:endParaRPr lang="zh-CN" altLang="en-US" sz="2400" b="1" dirty="0">
              <a:solidFill>
                <a:schemeClr val="bg1"/>
              </a:solidFill>
            </a:endParaRPr>
          </a:p>
        </p:txBody>
      </p:sp>
      <p:grpSp>
        <p:nvGrpSpPr>
          <p:cNvPr id="2" name="组合 1"/>
          <p:cNvGrpSpPr/>
          <p:nvPr/>
        </p:nvGrpSpPr>
        <p:grpSpPr>
          <a:xfrm flipH="1">
            <a:off x="-19237" y="5944879"/>
            <a:ext cx="3297433" cy="914713"/>
            <a:chOff x="8920155" y="5944877"/>
            <a:chExt cx="3294742" cy="914713"/>
          </a:xfrm>
        </p:grpSpPr>
        <p:sp>
          <p:nvSpPr>
            <p:cNvPr id="23"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4"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5"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grpSp>
      <p:sp>
        <p:nvSpPr>
          <p:cNvPr id="26" name="矩形 25"/>
          <p:cNvSpPr/>
          <p:nvPr/>
        </p:nvSpPr>
        <p:spPr>
          <a:xfrm>
            <a:off x="3278196" y="6515583"/>
            <a:ext cx="8920154" cy="34400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2174" y="3296678"/>
            <a:ext cx="4929703" cy="666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矩形 11"/>
          <p:cNvSpPr/>
          <p:nvPr/>
        </p:nvSpPr>
        <p:spPr>
          <a:xfrm>
            <a:off x="1532233" y="1124765"/>
            <a:ext cx="2765501" cy="461665"/>
          </a:xfrm>
          <a:prstGeom prst="rect">
            <a:avLst/>
          </a:prstGeom>
        </p:spPr>
        <p:txBody>
          <a:bodyPr wrap="none">
            <a:spAutoFit/>
          </a:bodyPr>
          <a:lstStyle/>
          <a:p>
            <a:r>
              <a:rPr lang="en-US" altLang="zh-CN" b="1" dirty="0"/>
              <a:t>1.  </a:t>
            </a:r>
            <a:r>
              <a:rPr lang="zh-CN" altLang="zh-CN" b="1" dirty="0"/>
              <a:t>生产函数</a:t>
            </a:r>
            <a:r>
              <a:rPr lang="zh-CN" altLang="en-US" b="1" dirty="0"/>
              <a:t>的定义</a:t>
            </a:r>
          </a:p>
        </p:txBody>
      </p:sp>
      <p:sp>
        <p:nvSpPr>
          <p:cNvPr id="5" name="灯片编号占位符 4">
            <a:extLst>
              <a:ext uri="{FF2B5EF4-FFF2-40B4-BE49-F238E27FC236}">
                <a16:creationId xmlns:a16="http://schemas.microsoft.com/office/drawing/2014/main" id="{9369534E-810B-44F2-9CD8-2DAADCACFEA6}"/>
              </a:ext>
            </a:extLst>
          </p:cNvPr>
          <p:cNvSpPr>
            <a:spLocks noGrp="1"/>
          </p:cNvSpPr>
          <p:nvPr>
            <p:ph type="sldNum" sz="quarter" idx="12"/>
          </p:nvPr>
        </p:nvSpPr>
        <p:spPr/>
        <p:txBody>
          <a:bodyPr/>
          <a:lstStyle/>
          <a:p>
            <a:fld id="{B6F15528-21DE-4FAA-801E-634DDDAF4B2B}" type="slidenum">
              <a:rPr lang="en-US" smtClean="0"/>
              <a:t>367</a:t>
            </a:fld>
            <a:endParaRPr lang="en-US" dirty="0"/>
          </a:p>
        </p:txBody>
      </p:sp>
      <p:sp>
        <p:nvSpPr>
          <p:cNvPr id="14" name="灯片编号占位符 8">
            <a:extLst>
              <a:ext uri="{FF2B5EF4-FFF2-40B4-BE49-F238E27FC236}">
                <a16:creationId xmlns:a16="http://schemas.microsoft.com/office/drawing/2014/main" id="{0A3701C1-3E62-4BE5-9104-904879419CCB}"/>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367</a:t>
            </a:fld>
            <a:endParaRPr kumimoji="0" lang="en-US" altLang="zh-CN" sz="1800" dirty="0">
              <a:latin typeface="Times New Roman" panose="02020603050405020304" pitchFamily="18" charset="0"/>
            </a:endParaRPr>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5.1.1 </a:t>
            </a:r>
            <a:r>
              <a:rPr lang="zh-CN" altLang="zh-CN" dirty="0"/>
              <a:t>生产函数</a:t>
            </a:r>
            <a:endParaRPr lang="zh-CN" altLang="en-US" dirty="0"/>
          </a:p>
        </p:txBody>
      </p:sp>
      <p:sp>
        <p:nvSpPr>
          <p:cNvPr id="4" name="矩形 3"/>
          <p:cNvSpPr/>
          <p:nvPr/>
        </p:nvSpPr>
        <p:spPr>
          <a:xfrm>
            <a:off x="1532233" y="1124765"/>
            <a:ext cx="2680542" cy="461665"/>
          </a:xfrm>
          <a:prstGeom prst="rect">
            <a:avLst/>
          </a:prstGeom>
        </p:spPr>
        <p:txBody>
          <a:bodyPr wrap="none">
            <a:spAutoFit/>
          </a:bodyPr>
          <a:lstStyle/>
          <a:p>
            <a:r>
              <a:rPr lang="en-US" altLang="zh-CN" b="1" dirty="0"/>
              <a:t>2. </a:t>
            </a:r>
            <a:r>
              <a:rPr lang="zh-CN" altLang="zh-CN" b="1" dirty="0"/>
              <a:t>生产函数</a:t>
            </a:r>
            <a:r>
              <a:rPr lang="zh-CN" altLang="en-US" b="1" dirty="0"/>
              <a:t>的</a:t>
            </a:r>
            <a:r>
              <a:rPr lang="zh-CN" altLang="zh-CN" b="1" dirty="0"/>
              <a:t>特征</a:t>
            </a:r>
            <a:endParaRPr lang="zh-CN" altLang="en-US" b="1" dirty="0"/>
          </a:p>
        </p:txBody>
      </p:sp>
      <p:sp>
        <p:nvSpPr>
          <p:cNvPr id="5" name="Freeform 2"/>
          <p:cNvSpPr/>
          <p:nvPr/>
        </p:nvSpPr>
        <p:spPr bwMode="gray">
          <a:xfrm rot="14128376">
            <a:off x="6120982" y="581330"/>
            <a:ext cx="1251787" cy="3608614"/>
          </a:xfrm>
          <a:custGeom>
            <a:avLst/>
            <a:gdLst>
              <a:gd name="T0" fmla="*/ 0 w 646"/>
              <a:gd name="T1" fmla="*/ 0 h 1861"/>
              <a:gd name="T2" fmla="*/ 86 w 646"/>
              <a:gd name="T3" fmla="*/ 25 h 1861"/>
              <a:gd name="T4" fmla="*/ 176 w 646"/>
              <a:gd name="T5" fmla="*/ 58 h 1861"/>
              <a:gd name="T6" fmla="*/ 264 w 646"/>
              <a:gd name="T7" fmla="*/ 97 h 1861"/>
              <a:gd name="T8" fmla="*/ 350 w 646"/>
              <a:gd name="T9" fmla="*/ 146 h 1861"/>
              <a:gd name="T10" fmla="*/ 434 w 646"/>
              <a:gd name="T11" fmla="*/ 200 h 1861"/>
              <a:gd name="T12" fmla="*/ 517 w 646"/>
              <a:gd name="T13" fmla="*/ 264 h 1861"/>
              <a:gd name="T14" fmla="*/ 598 w 646"/>
              <a:gd name="T15" fmla="*/ 333 h 1861"/>
              <a:gd name="T16" fmla="*/ 677 w 646"/>
              <a:gd name="T17" fmla="*/ 410 h 1861"/>
              <a:gd name="T18" fmla="*/ 751 w 646"/>
              <a:gd name="T19" fmla="*/ 495 h 1861"/>
              <a:gd name="T20" fmla="*/ 822 w 646"/>
              <a:gd name="T21" fmla="*/ 585 h 1861"/>
              <a:gd name="T22" fmla="*/ 886 w 646"/>
              <a:gd name="T23" fmla="*/ 681 h 1861"/>
              <a:gd name="T24" fmla="*/ 945 w 646"/>
              <a:gd name="T25" fmla="*/ 786 h 1861"/>
              <a:gd name="T26" fmla="*/ 997 w 646"/>
              <a:gd name="T27" fmla="*/ 895 h 1861"/>
              <a:gd name="T28" fmla="*/ 1046 w 646"/>
              <a:gd name="T29" fmla="*/ 1011 h 1861"/>
              <a:gd name="T30" fmla="*/ 1086 w 646"/>
              <a:gd name="T31" fmla="*/ 1133 h 1861"/>
              <a:gd name="T32" fmla="*/ 1115 w 646"/>
              <a:gd name="T33" fmla="*/ 1259 h 1861"/>
              <a:gd name="T34" fmla="*/ 1139 w 646"/>
              <a:gd name="T35" fmla="*/ 1392 h 1861"/>
              <a:gd name="T36" fmla="*/ 1154 w 646"/>
              <a:gd name="T37" fmla="*/ 1530 h 1861"/>
              <a:gd name="T38" fmla="*/ 1161 w 646"/>
              <a:gd name="T39" fmla="*/ 1672 h 1861"/>
              <a:gd name="T40" fmla="*/ 1156 w 646"/>
              <a:gd name="T41" fmla="*/ 1819 h 1861"/>
              <a:gd name="T42" fmla="*/ 1143 w 646"/>
              <a:gd name="T43" fmla="*/ 1954 h 1861"/>
              <a:gd name="T44" fmla="*/ 1119 w 646"/>
              <a:gd name="T45" fmla="*/ 2087 h 1861"/>
              <a:gd name="T46" fmla="*/ 1091 w 646"/>
              <a:gd name="T47" fmla="*/ 2213 h 1861"/>
              <a:gd name="T48" fmla="*/ 1051 w 646"/>
              <a:gd name="T49" fmla="*/ 2334 h 1861"/>
              <a:gd name="T50" fmla="*/ 1008 w 646"/>
              <a:gd name="T51" fmla="*/ 2448 h 1861"/>
              <a:gd name="T52" fmla="*/ 958 w 646"/>
              <a:gd name="T53" fmla="*/ 2556 h 1861"/>
              <a:gd name="T54" fmla="*/ 898 w 646"/>
              <a:gd name="T55" fmla="*/ 2658 h 1861"/>
              <a:gd name="T56" fmla="*/ 838 w 646"/>
              <a:gd name="T57" fmla="*/ 2756 h 1861"/>
              <a:gd name="T58" fmla="*/ 769 w 646"/>
              <a:gd name="T59" fmla="*/ 2846 h 1861"/>
              <a:gd name="T60" fmla="*/ 697 w 646"/>
              <a:gd name="T61" fmla="*/ 2927 h 1861"/>
              <a:gd name="T62" fmla="*/ 619 w 646"/>
              <a:gd name="T63" fmla="*/ 3004 h 1861"/>
              <a:gd name="T64" fmla="*/ 542 w 646"/>
              <a:gd name="T65" fmla="*/ 3074 h 1861"/>
              <a:gd name="T66" fmla="*/ 457 w 646"/>
              <a:gd name="T67" fmla="*/ 3137 h 1861"/>
              <a:gd name="T68" fmla="*/ 369 w 646"/>
              <a:gd name="T69" fmla="*/ 3195 h 1861"/>
              <a:gd name="T70" fmla="*/ 280 w 646"/>
              <a:gd name="T71" fmla="*/ 3243 h 1861"/>
              <a:gd name="T72" fmla="*/ 186 w 646"/>
              <a:gd name="T73" fmla="*/ 3285 h 1861"/>
              <a:gd name="T74" fmla="*/ 95 w 646"/>
              <a:gd name="T75" fmla="*/ 3321 h 1861"/>
              <a:gd name="T76" fmla="*/ 0 w 646"/>
              <a:gd name="T77" fmla="*/ 3348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rgbClr val="FFFFFF"/>
              </a:gs>
              <a:gs pos="100000">
                <a:srgbClr val="A43010"/>
              </a:gs>
            </a:gsLst>
            <a:lin ang="0" scaled="1"/>
          </a:gradFill>
          <a:ln w="9525">
            <a:noFill/>
            <a:miter lim="800000"/>
          </a:ln>
        </p:spPr>
        <p:txBody>
          <a:bodyPr vert="eaVert"/>
          <a:lstStyle/>
          <a:p>
            <a:pPr algn="ctr" eaLnBrk="0" hangingPunct="0"/>
            <a:endParaRPr lang="zh-CN" altLang="en-US">
              <a:cs typeface="Arial" panose="020B0604020202020204" pitchFamily="34" charset="0"/>
            </a:endParaRPr>
          </a:p>
        </p:txBody>
      </p:sp>
      <p:sp>
        <p:nvSpPr>
          <p:cNvPr id="6" name="Freeform 3"/>
          <p:cNvSpPr/>
          <p:nvPr/>
        </p:nvSpPr>
        <p:spPr bwMode="gray">
          <a:xfrm rot="14922872">
            <a:off x="6259775" y="789479"/>
            <a:ext cx="1251787" cy="3608614"/>
          </a:xfrm>
          <a:custGeom>
            <a:avLst/>
            <a:gdLst>
              <a:gd name="T0" fmla="*/ 0 w 646"/>
              <a:gd name="T1" fmla="*/ 0 h 1861"/>
              <a:gd name="T2" fmla="*/ 86 w 646"/>
              <a:gd name="T3" fmla="*/ 25 h 1861"/>
              <a:gd name="T4" fmla="*/ 176 w 646"/>
              <a:gd name="T5" fmla="*/ 58 h 1861"/>
              <a:gd name="T6" fmla="*/ 264 w 646"/>
              <a:gd name="T7" fmla="*/ 97 h 1861"/>
              <a:gd name="T8" fmla="*/ 350 w 646"/>
              <a:gd name="T9" fmla="*/ 146 h 1861"/>
              <a:gd name="T10" fmla="*/ 434 w 646"/>
              <a:gd name="T11" fmla="*/ 200 h 1861"/>
              <a:gd name="T12" fmla="*/ 517 w 646"/>
              <a:gd name="T13" fmla="*/ 264 h 1861"/>
              <a:gd name="T14" fmla="*/ 598 w 646"/>
              <a:gd name="T15" fmla="*/ 333 h 1861"/>
              <a:gd name="T16" fmla="*/ 677 w 646"/>
              <a:gd name="T17" fmla="*/ 410 h 1861"/>
              <a:gd name="T18" fmla="*/ 751 w 646"/>
              <a:gd name="T19" fmla="*/ 495 h 1861"/>
              <a:gd name="T20" fmla="*/ 822 w 646"/>
              <a:gd name="T21" fmla="*/ 585 h 1861"/>
              <a:gd name="T22" fmla="*/ 886 w 646"/>
              <a:gd name="T23" fmla="*/ 681 h 1861"/>
              <a:gd name="T24" fmla="*/ 945 w 646"/>
              <a:gd name="T25" fmla="*/ 786 h 1861"/>
              <a:gd name="T26" fmla="*/ 997 w 646"/>
              <a:gd name="T27" fmla="*/ 895 h 1861"/>
              <a:gd name="T28" fmla="*/ 1046 w 646"/>
              <a:gd name="T29" fmla="*/ 1011 h 1861"/>
              <a:gd name="T30" fmla="*/ 1086 w 646"/>
              <a:gd name="T31" fmla="*/ 1133 h 1861"/>
              <a:gd name="T32" fmla="*/ 1115 w 646"/>
              <a:gd name="T33" fmla="*/ 1259 h 1861"/>
              <a:gd name="T34" fmla="*/ 1139 w 646"/>
              <a:gd name="T35" fmla="*/ 1392 h 1861"/>
              <a:gd name="T36" fmla="*/ 1154 w 646"/>
              <a:gd name="T37" fmla="*/ 1530 h 1861"/>
              <a:gd name="T38" fmla="*/ 1161 w 646"/>
              <a:gd name="T39" fmla="*/ 1672 h 1861"/>
              <a:gd name="T40" fmla="*/ 1156 w 646"/>
              <a:gd name="T41" fmla="*/ 1819 h 1861"/>
              <a:gd name="T42" fmla="*/ 1143 w 646"/>
              <a:gd name="T43" fmla="*/ 1954 h 1861"/>
              <a:gd name="T44" fmla="*/ 1119 w 646"/>
              <a:gd name="T45" fmla="*/ 2087 h 1861"/>
              <a:gd name="T46" fmla="*/ 1091 w 646"/>
              <a:gd name="T47" fmla="*/ 2213 h 1861"/>
              <a:gd name="T48" fmla="*/ 1051 w 646"/>
              <a:gd name="T49" fmla="*/ 2334 h 1861"/>
              <a:gd name="T50" fmla="*/ 1008 w 646"/>
              <a:gd name="T51" fmla="*/ 2448 h 1861"/>
              <a:gd name="T52" fmla="*/ 958 w 646"/>
              <a:gd name="T53" fmla="*/ 2556 h 1861"/>
              <a:gd name="T54" fmla="*/ 898 w 646"/>
              <a:gd name="T55" fmla="*/ 2658 h 1861"/>
              <a:gd name="T56" fmla="*/ 838 w 646"/>
              <a:gd name="T57" fmla="*/ 2756 h 1861"/>
              <a:gd name="T58" fmla="*/ 769 w 646"/>
              <a:gd name="T59" fmla="*/ 2846 h 1861"/>
              <a:gd name="T60" fmla="*/ 697 w 646"/>
              <a:gd name="T61" fmla="*/ 2927 h 1861"/>
              <a:gd name="T62" fmla="*/ 619 w 646"/>
              <a:gd name="T63" fmla="*/ 3004 h 1861"/>
              <a:gd name="T64" fmla="*/ 542 w 646"/>
              <a:gd name="T65" fmla="*/ 3074 h 1861"/>
              <a:gd name="T66" fmla="*/ 457 w 646"/>
              <a:gd name="T67" fmla="*/ 3137 h 1861"/>
              <a:gd name="T68" fmla="*/ 369 w 646"/>
              <a:gd name="T69" fmla="*/ 3195 h 1861"/>
              <a:gd name="T70" fmla="*/ 280 w 646"/>
              <a:gd name="T71" fmla="*/ 3243 h 1861"/>
              <a:gd name="T72" fmla="*/ 186 w 646"/>
              <a:gd name="T73" fmla="*/ 3285 h 1861"/>
              <a:gd name="T74" fmla="*/ 95 w 646"/>
              <a:gd name="T75" fmla="*/ 3321 h 1861"/>
              <a:gd name="T76" fmla="*/ 0 w 646"/>
              <a:gd name="T77" fmla="*/ 3348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rgbClr val="FFFFFF"/>
              </a:gs>
              <a:gs pos="100000">
                <a:srgbClr val="FFE6CD"/>
              </a:gs>
            </a:gsLst>
            <a:lin ang="0" scaled="1"/>
          </a:gradFill>
          <a:ln w="9525">
            <a:noFill/>
            <a:miter lim="800000"/>
          </a:ln>
        </p:spPr>
        <p:txBody>
          <a:bodyPr vert="eaVert"/>
          <a:lstStyle/>
          <a:p>
            <a:pPr algn="ctr" eaLnBrk="0" hangingPunct="0"/>
            <a:endParaRPr lang="zh-CN" altLang="en-US">
              <a:cs typeface="Arial" panose="020B0604020202020204" pitchFamily="34" charset="0"/>
            </a:endParaRPr>
          </a:p>
        </p:txBody>
      </p:sp>
      <p:sp>
        <p:nvSpPr>
          <p:cNvPr id="7" name="Freeform 5"/>
          <p:cNvSpPr/>
          <p:nvPr/>
        </p:nvSpPr>
        <p:spPr bwMode="gray">
          <a:xfrm rot="20805504">
            <a:off x="5954600" y="2800490"/>
            <a:ext cx="1252027" cy="3607921"/>
          </a:xfrm>
          <a:custGeom>
            <a:avLst/>
            <a:gdLst>
              <a:gd name="T0" fmla="*/ 0 w 646"/>
              <a:gd name="T1" fmla="*/ 0 h 1861"/>
              <a:gd name="T2" fmla="*/ 86 w 646"/>
              <a:gd name="T3" fmla="*/ 25 h 1861"/>
              <a:gd name="T4" fmla="*/ 176 w 646"/>
              <a:gd name="T5" fmla="*/ 58 h 1861"/>
              <a:gd name="T6" fmla="*/ 264 w 646"/>
              <a:gd name="T7" fmla="*/ 97 h 1861"/>
              <a:gd name="T8" fmla="*/ 350 w 646"/>
              <a:gd name="T9" fmla="*/ 146 h 1861"/>
              <a:gd name="T10" fmla="*/ 434 w 646"/>
              <a:gd name="T11" fmla="*/ 200 h 1861"/>
              <a:gd name="T12" fmla="*/ 517 w 646"/>
              <a:gd name="T13" fmla="*/ 264 h 1861"/>
              <a:gd name="T14" fmla="*/ 598 w 646"/>
              <a:gd name="T15" fmla="*/ 333 h 1861"/>
              <a:gd name="T16" fmla="*/ 677 w 646"/>
              <a:gd name="T17" fmla="*/ 410 h 1861"/>
              <a:gd name="T18" fmla="*/ 751 w 646"/>
              <a:gd name="T19" fmla="*/ 495 h 1861"/>
              <a:gd name="T20" fmla="*/ 822 w 646"/>
              <a:gd name="T21" fmla="*/ 585 h 1861"/>
              <a:gd name="T22" fmla="*/ 886 w 646"/>
              <a:gd name="T23" fmla="*/ 681 h 1861"/>
              <a:gd name="T24" fmla="*/ 945 w 646"/>
              <a:gd name="T25" fmla="*/ 786 h 1861"/>
              <a:gd name="T26" fmla="*/ 997 w 646"/>
              <a:gd name="T27" fmla="*/ 895 h 1861"/>
              <a:gd name="T28" fmla="*/ 1046 w 646"/>
              <a:gd name="T29" fmla="*/ 1011 h 1861"/>
              <a:gd name="T30" fmla="*/ 1086 w 646"/>
              <a:gd name="T31" fmla="*/ 1133 h 1861"/>
              <a:gd name="T32" fmla="*/ 1115 w 646"/>
              <a:gd name="T33" fmla="*/ 1259 h 1861"/>
              <a:gd name="T34" fmla="*/ 1139 w 646"/>
              <a:gd name="T35" fmla="*/ 1392 h 1861"/>
              <a:gd name="T36" fmla="*/ 1154 w 646"/>
              <a:gd name="T37" fmla="*/ 1530 h 1861"/>
              <a:gd name="T38" fmla="*/ 1161 w 646"/>
              <a:gd name="T39" fmla="*/ 1672 h 1861"/>
              <a:gd name="T40" fmla="*/ 1156 w 646"/>
              <a:gd name="T41" fmla="*/ 1819 h 1861"/>
              <a:gd name="T42" fmla="*/ 1143 w 646"/>
              <a:gd name="T43" fmla="*/ 1954 h 1861"/>
              <a:gd name="T44" fmla="*/ 1119 w 646"/>
              <a:gd name="T45" fmla="*/ 2087 h 1861"/>
              <a:gd name="T46" fmla="*/ 1091 w 646"/>
              <a:gd name="T47" fmla="*/ 2213 h 1861"/>
              <a:gd name="T48" fmla="*/ 1051 w 646"/>
              <a:gd name="T49" fmla="*/ 2334 h 1861"/>
              <a:gd name="T50" fmla="*/ 1008 w 646"/>
              <a:gd name="T51" fmla="*/ 2448 h 1861"/>
              <a:gd name="T52" fmla="*/ 958 w 646"/>
              <a:gd name="T53" fmla="*/ 2556 h 1861"/>
              <a:gd name="T54" fmla="*/ 898 w 646"/>
              <a:gd name="T55" fmla="*/ 2658 h 1861"/>
              <a:gd name="T56" fmla="*/ 838 w 646"/>
              <a:gd name="T57" fmla="*/ 2756 h 1861"/>
              <a:gd name="T58" fmla="*/ 769 w 646"/>
              <a:gd name="T59" fmla="*/ 2846 h 1861"/>
              <a:gd name="T60" fmla="*/ 697 w 646"/>
              <a:gd name="T61" fmla="*/ 2927 h 1861"/>
              <a:gd name="T62" fmla="*/ 619 w 646"/>
              <a:gd name="T63" fmla="*/ 3004 h 1861"/>
              <a:gd name="T64" fmla="*/ 542 w 646"/>
              <a:gd name="T65" fmla="*/ 3074 h 1861"/>
              <a:gd name="T66" fmla="*/ 457 w 646"/>
              <a:gd name="T67" fmla="*/ 3137 h 1861"/>
              <a:gd name="T68" fmla="*/ 369 w 646"/>
              <a:gd name="T69" fmla="*/ 3195 h 1861"/>
              <a:gd name="T70" fmla="*/ 280 w 646"/>
              <a:gd name="T71" fmla="*/ 3243 h 1861"/>
              <a:gd name="T72" fmla="*/ 186 w 646"/>
              <a:gd name="T73" fmla="*/ 3285 h 1861"/>
              <a:gd name="T74" fmla="*/ 95 w 646"/>
              <a:gd name="T75" fmla="*/ 3321 h 1861"/>
              <a:gd name="T76" fmla="*/ 0 w 646"/>
              <a:gd name="T77" fmla="*/ 3348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rgbClr val="FFFFFF"/>
              </a:gs>
              <a:gs pos="100000">
                <a:srgbClr val="4516AE"/>
              </a:gs>
            </a:gsLst>
            <a:lin ang="0" scaled="1"/>
          </a:gradFill>
          <a:ln w="9525">
            <a:noFill/>
            <a:miter lim="800000"/>
          </a:ln>
        </p:spPr>
        <p:txBody>
          <a:bodyPr/>
          <a:lstStyle/>
          <a:p>
            <a:pPr algn="ctr" eaLnBrk="0" hangingPunct="0"/>
            <a:endParaRPr lang="zh-CN" altLang="en-US">
              <a:cs typeface="Arial" panose="020B0604020202020204" pitchFamily="34" charset="0"/>
            </a:endParaRPr>
          </a:p>
        </p:txBody>
      </p:sp>
      <p:sp>
        <p:nvSpPr>
          <p:cNvPr id="8" name="Freeform 6"/>
          <p:cNvSpPr/>
          <p:nvPr/>
        </p:nvSpPr>
        <p:spPr bwMode="gray">
          <a:xfrm rot="5461794">
            <a:off x="4062040" y="2267002"/>
            <a:ext cx="1228247" cy="3585821"/>
          </a:xfrm>
          <a:custGeom>
            <a:avLst/>
            <a:gdLst>
              <a:gd name="T0" fmla="*/ 0 w 646"/>
              <a:gd name="T1" fmla="*/ 0 h 1861"/>
              <a:gd name="T2" fmla="*/ 86 w 646"/>
              <a:gd name="T3" fmla="*/ 25 h 1861"/>
              <a:gd name="T4" fmla="*/ 176 w 646"/>
              <a:gd name="T5" fmla="*/ 58 h 1861"/>
              <a:gd name="T6" fmla="*/ 264 w 646"/>
              <a:gd name="T7" fmla="*/ 97 h 1861"/>
              <a:gd name="T8" fmla="*/ 350 w 646"/>
              <a:gd name="T9" fmla="*/ 146 h 1861"/>
              <a:gd name="T10" fmla="*/ 434 w 646"/>
              <a:gd name="T11" fmla="*/ 200 h 1861"/>
              <a:gd name="T12" fmla="*/ 517 w 646"/>
              <a:gd name="T13" fmla="*/ 264 h 1861"/>
              <a:gd name="T14" fmla="*/ 598 w 646"/>
              <a:gd name="T15" fmla="*/ 333 h 1861"/>
              <a:gd name="T16" fmla="*/ 677 w 646"/>
              <a:gd name="T17" fmla="*/ 410 h 1861"/>
              <a:gd name="T18" fmla="*/ 751 w 646"/>
              <a:gd name="T19" fmla="*/ 495 h 1861"/>
              <a:gd name="T20" fmla="*/ 822 w 646"/>
              <a:gd name="T21" fmla="*/ 585 h 1861"/>
              <a:gd name="T22" fmla="*/ 886 w 646"/>
              <a:gd name="T23" fmla="*/ 681 h 1861"/>
              <a:gd name="T24" fmla="*/ 945 w 646"/>
              <a:gd name="T25" fmla="*/ 786 h 1861"/>
              <a:gd name="T26" fmla="*/ 997 w 646"/>
              <a:gd name="T27" fmla="*/ 895 h 1861"/>
              <a:gd name="T28" fmla="*/ 1046 w 646"/>
              <a:gd name="T29" fmla="*/ 1011 h 1861"/>
              <a:gd name="T30" fmla="*/ 1086 w 646"/>
              <a:gd name="T31" fmla="*/ 1133 h 1861"/>
              <a:gd name="T32" fmla="*/ 1115 w 646"/>
              <a:gd name="T33" fmla="*/ 1259 h 1861"/>
              <a:gd name="T34" fmla="*/ 1139 w 646"/>
              <a:gd name="T35" fmla="*/ 1392 h 1861"/>
              <a:gd name="T36" fmla="*/ 1154 w 646"/>
              <a:gd name="T37" fmla="*/ 1530 h 1861"/>
              <a:gd name="T38" fmla="*/ 1161 w 646"/>
              <a:gd name="T39" fmla="*/ 1672 h 1861"/>
              <a:gd name="T40" fmla="*/ 1156 w 646"/>
              <a:gd name="T41" fmla="*/ 1819 h 1861"/>
              <a:gd name="T42" fmla="*/ 1143 w 646"/>
              <a:gd name="T43" fmla="*/ 1954 h 1861"/>
              <a:gd name="T44" fmla="*/ 1119 w 646"/>
              <a:gd name="T45" fmla="*/ 2087 h 1861"/>
              <a:gd name="T46" fmla="*/ 1091 w 646"/>
              <a:gd name="T47" fmla="*/ 2213 h 1861"/>
              <a:gd name="T48" fmla="*/ 1051 w 646"/>
              <a:gd name="T49" fmla="*/ 2334 h 1861"/>
              <a:gd name="T50" fmla="*/ 1008 w 646"/>
              <a:gd name="T51" fmla="*/ 2448 h 1861"/>
              <a:gd name="T52" fmla="*/ 958 w 646"/>
              <a:gd name="T53" fmla="*/ 2556 h 1861"/>
              <a:gd name="T54" fmla="*/ 898 w 646"/>
              <a:gd name="T55" fmla="*/ 2658 h 1861"/>
              <a:gd name="T56" fmla="*/ 838 w 646"/>
              <a:gd name="T57" fmla="*/ 2756 h 1861"/>
              <a:gd name="T58" fmla="*/ 769 w 646"/>
              <a:gd name="T59" fmla="*/ 2846 h 1861"/>
              <a:gd name="T60" fmla="*/ 697 w 646"/>
              <a:gd name="T61" fmla="*/ 2927 h 1861"/>
              <a:gd name="T62" fmla="*/ 619 w 646"/>
              <a:gd name="T63" fmla="*/ 3004 h 1861"/>
              <a:gd name="T64" fmla="*/ 542 w 646"/>
              <a:gd name="T65" fmla="*/ 3074 h 1861"/>
              <a:gd name="T66" fmla="*/ 457 w 646"/>
              <a:gd name="T67" fmla="*/ 3137 h 1861"/>
              <a:gd name="T68" fmla="*/ 369 w 646"/>
              <a:gd name="T69" fmla="*/ 3195 h 1861"/>
              <a:gd name="T70" fmla="*/ 280 w 646"/>
              <a:gd name="T71" fmla="*/ 3243 h 1861"/>
              <a:gd name="T72" fmla="*/ 186 w 646"/>
              <a:gd name="T73" fmla="*/ 3285 h 1861"/>
              <a:gd name="T74" fmla="*/ 95 w 646"/>
              <a:gd name="T75" fmla="*/ 3321 h 1861"/>
              <a:gd name="T76" fmla="*/ 0 w 646"/>
              <a:gd name="T77" fmla="*/ 3348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rgbClr val="FFFFFF"/>
              </a:gs>
              <a:gs pos="100000">
                <a:srgbClr val="004992"/>
              </a:gs>
            </a:gsLst>
            <a:lin ang="0" scaled="1"/>
          </a:gradFill>
          <a:ln w="9525">
            <a:noFill/>
            <a:miter lim="800000"/>
          </a:ln>
        </p:spPr>
        <p:txBody>
          <a:bodyPr rot="10800000" vert="eaVert"/>
          <a:lstStyle/>
          <a:p>
            <a:pPr algn="ctr" eaLnBrk="0" hangingPunct="0"/>
            <a:endParaRPr lang="zh-CN" altLang="en-US">
              <a:cs typeface="Arial" panose="020B0604020202020204" pitchFamily="34" charset="0"/>
            </a:endParaRPr>
          </a:p>
        </p:txBody>
      </p:sp>
      <p:sp>
        <p:nvSpPr>
          <p:cNvPr id="9" name="Freeform 7"/>
          <p:cNvSpPr/>
          <p:nvPr/>
        </p:nvSpPr>
        <p:spPr bwMode="gray">
          <a:xfrm>
            <a:off x="5739182" y="2869873"/>
            <a:ext cx="1252027" cy="3607921"/>
          </a:xfrm>
          <a:custGeom>
            <a:avLst/>
            <a:gdLst>
              <a:gd name="T0" fmla="*/ 0 w 646"/>
              <a:gd name="T1" fmla="*/ 0 h 1861"/>
              <a:gd name="T2" fmla="*/ 86 w 646"/>
              <a:gd name="T3" fmla="*/ 25 h 1861"/>
              <a:gd name="T4" fmla="*/ 176 w 646"/>
              <a:gd name="T5" fmla="*/ 58 h 1861"/>
              <a:gd name="T6" fmla="*/ 264 w 646"/>
              <a:gd name="T7" fmla="*/ 97 h 1861"/>
              <a:gd name="T8" fmla="*/ 350 w 646"/>
              <a:gd name="T9" fmla="*/ 146 h 1861"/>
              <a:gd name="T10" fmla="*/ 434 w 646"/>
              <a:gd name="T11" fmla="*/ 200 h 1861"/>
              <a:gd name="T12" fmla="*/ 517 w 646"/>
              <a:gd name="T13" fmla="*/ 264 h 1861"/>
              <a:gd name="T14" fmla="*/ 598 w 646"/>
              <a:gd name="T15" fmla="*/ 333 h 1861"/>
              <a:gd name="T16" fmla="*/ 677 w 646"/>
              <a:gd name="T17" fmla="*/ 410 h 1861"/>
              <a:gd name="T18" fmla="*/ 751 w 646"/>
              <a:gd name="T19" fmla="*/ 495 h 1861"/>
              <a:gd name="T20" fmla="*/ 822 w 646"/>
              <a:gd name="T21" fmla="*/ 585 h 1861"/>
              <a:gd name="T22" fmla="*/ 886 w 646"/>
              <a:gd name="T23" fmla="*/ 681 h 1861"/>
              <a:gd name="T24" fmla="*/ 945 w 646"/>
              <a:gd name="T25" fmla="*/ 786 h 1861"/>
              <a:gd name="T26" fmla="*/ 997 w 646"/>
              <a:gd name="T27" fmla="*/ 895 h 1861"/>
              <a:gd name="T28" fmla="*/ 1046 w 646"/>
              <a:gd name="T29" fmla="*/ 1011 h 1861"/>
              <a:gd name="T30" fmla="*/ 1086 w 646"/>
              <a:gd name="T31" fmla="*/ 1133 h 1861"/>
              <a:gd name="T32" fmla="*/ 1115 w 646"/>
              <a:gd name="T33" fmla="*/ 1259 h 1861"/>
              <a:gd name="T34" fmla="*/ 1139 w 646"/>
              <a:gd name="T35" fmla="*/ 1392 h 1861"/>
              <a:gd name="T36" fmla="*/ 1154 w 646"/>
              <a:gd name="T37" fmla="*/ 1530 h 1861"/>
              <a:gd name="T38" fmla="*/ 1161 w 646"/>
              <a:gd name="T39" fmla="*/ 1672 h 1861"/>
              <a:gd name="T40" fmla="*/ 1156 w 646"/>
              <a:gd name="T41" fmla="*/ 1819 h 1861"/>
              <a:gd name="T42" fmla="*/ 1143 w 646"/>
              <a:gd name="T43" fmla="*/ 1954 h 1861"/>
              <a:gd name="T44" fmla="*/ 1119 w 646"/>
              <a:gd name="T45" fmla="*/ 2087 h 1861"/>
              <a:gd name="T46" fmla="*/ 1091 w 646"/>
              <a:gd name="T47" fmla="*/ 2213 h 1861"/>
              <a:gd name="T48" fmla="*/ 1051 w 646"/>
              <a:gd name="T49" fmla="*/ 2334 h 1861"/>
              <a:gd name="T50" fmla="*/ 1008 w 646"/>
              <a:gd name="T51" fmla="*/ 2448 h 1861"/>
              <a:gd name="T52" fmla="*/ 958 w 646"/>
              <a:gd name="T53" fmla="*/ 2556 h 1861"/>
              <a:gd name="T54" fmla="*/ 898 w 646"/>
              <a:gd name="T55" fmla="*/ 2658 h 1861"/>
              <a:gd name="T56" fmla="*/ 838 w 646"/>
              <a:gd name="T57" fmla="*/ 2756 h 1861"/>
              <a:gd name="T58" fmla="*/ 769 w 646"/>
              <a:gd name="T59" fmla="*/ 2846 h 1861"/>
              <a:gd name="T60" fmla="*/ 697 w 646"/>
              <a:gd name="T61" fmla="*/ 2927 h 1861"/>
              <a:gd name="T62" fmla="*/ 619 w 646"/>
              <a:gd name="T63" fmla="*/ 3004 h 1861"/>
              <a:gd name="T64" fmla="*/ 542 w 646"/>
              <a:gd name="T65" fmla="*/ 3074 h 1861"/>
              <a:gd name="T66" fmla="*/ 457 w 646"/>
              <a:gd name="T67" fmla="*/ 3137 h 1861"/>
              <a:gd name="T68" fmla="*/ 369 w 646"/>
              <a:gd name="T69" fmla="*/ 3195 h 1861"/>
              <a:gd name="T70" fmla="*/ 280 w 646"/>
              <a:gd name="T71" fmla="*/ 3243 h 1861"/>
              <a:gd name="T72" fmla="*/ 186 w 646"/>
              <a:gd name="T73" fmla="*/ 3285 h 1861"/>
              <a:gd name="T74" fmla="*/ 95 w 646"/>
              <a:gd name="T75" fmla="*/ 3321 h 1861"/>
              <a:gd name="T76" fmla="*/ 0 w 646"/>
              <a:gd name="T77" fmla="*/ 3348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rgbClr val="FFFFFF"/>
              </a:gs>
              <a:gs pos="100000">
                <a:srgbClr val="D5DDF3"/>
              </a:gs>
            </a:gsLst>
            <a:lin ang="0" scaled="1"/>
          </a:gradFill>
          <a:ln w="9525">
            <a:noFill/>
            <a:miter lim="800000"/>
          </a:ln>
        </p:spPr>
        <p:txBody>
          <a:bodyPr/>
          <a:lstStyle/>
          <a:p>
            <a:pPr algn="ctr" eaLnBrk="0" hangingPunct="0"/>
            <a:endParaRPr lang="zh-CN" altLang="en-US">
              <a:cs typeface="Arial" panose="020B0604020202020204" pitchFamily="34" charset="0"/>
            </a:endParaRPr>
          </a:p>
        </p:txBody>
      </p:sp>
      <p:sp>
        <p:nvSpPr>
          <p:cNvPr id="10" name="Freeform 8"/>
          <p:cNvSpPr/>
          <p:nvPr/>
        </p:nvSpPr>
        <p:spPr bwMode="gray">
          <a:xfrm rot="6256290">
            <a:off x="4039089" y="2038375"/>
            <a:ext cx="1251787" cy="3608614"/>
          </a:xfrm>
          <a:custGeom>
            <a:avLst/>
            <a:gdLst>
              <a:gd name="T0" fmla="*/ 0 w 646"/>
              <a:gd name="T1" fmla="*/ 0 h 1861"/>
              <a:gd name="T2" fmla="*/ 86 w 646"/>
              <a:gd name="T3" fmla="*/ 25 h 1861"/>
              <a:gd name="T4" fmla="*/ 176 w 646"/>
              <a:gd name="T5" fmla="*/ 58 h 1861"/>
              <a:gd name="T6" fmla="*/ 264 w 646"/>
              <a:gd name="T7" fmla="*/ 97 h 1861"/>
              <a:gd name="T8" fmla="*/ 350 w 646"/>
              <a:gd name="T9" fmla="*/ 146 h 1861"/>
              <a:gd name="T10" fmla="*/ 434 w 646"/>
              <a:gd name="T11" fmla="*/ 200 h 1861"/>
              <a:gd name="T12" fmla="*/ 517 w 646"/>
              <a:gd name="T13" fmla="*/ 264 h 1861"/>
              <a:gd name="T14" fmla="*/ 598 w 646"/>
              <a:gd name="T15" fmla="*/ 333 h 1861"/>
              <a:gd name="T16" fmla="*/ 677 w 646"/>
              <a:gd name="T17" fmla="*/ 410 h 1861"/>
              <a:gd name="T18" fmla="*/ 751 w 646"/>
              <a:gd name="T19" fmla="*/ 495 h 1861"/>
              <a:gd name="T20" fmla="*/ 822 w 646"/>
              <a:gd name="T21" fmla="*/ 585 h 1861"/>
              <a:gd name="T22" fmla="*/ 886 w 646"/>
              <a:gd name="T23" fmla="*/ 681 h 1861"/>
              <a:gd name="T24" fmla="*/ 945 w 646"/>
              <a:gd name="T25" fmla="*/ 786 h 1861"/>
              <a:gd name="T26" fmla="*/ 997 w 646"/>
              <a:gd name="T27" fmla="*/ 895 h 1861"/>
              <a:gd name="T28" fmla="*/ 1046 w 646"/>
              <a:gd name="T29" fmla="*/ 1011 h 1861"/>
              <a:gd name="T30" fmla="*/ 1086 w 646"/>
              <a:gd name="T31" fmla="*/ 1133 h 1861"/>
              <a:gd name="T32" fmla="*/ 1115 w 646"/>
              <a:gd name="T33" fmla="*/ 1259 h 1861"/>
              <a:gd name="T34" fmla="*/ 1139 w 646"/>
              <a:gd name="T35" fmla="*/ 1392 h 1861"/>
              <a:gd name="T36" fmla="*/ 1154 w 646"/>
              <a:gd name="T37" fmla="*/ 1530 h 1861"/>
              <a:gd name="T38" fmla="*/ 1161 w 646"/>
              <a:gd name="T39" fmla="*/ 1672 h 1861"/>
              <a:gd name="T40" fmla="*/ 1156 w 646"/>
              <a:gd name="T41" fmla="*/ 1819 h 1861"/>
              <a:gd name="T42" fmla="*/ 1143 w 646"/>
              <a:gd name="T43" fmla="*/ 1954 h 1861"/>
              <a:gd name="T44" fmla="*/ 1119 w 646"/>
              <a:gd name="T45" fmla="*/ 2087 h 1861"/>
              <a:gd name="T46" fmla="*/ 1091 w 646"/>
              <a:gd name="T47" fmla="*/ 2213 h 1861"/>
              <a:gd name="T48" fmla="*/ 1051 w 646"/>
              <a:gd name="T49" fmla="*/ 2334 h 1861"/>
              <a:gd name="T50" fmla="*/ 1008 w 646"/>
              <a:gd name="T51" fmla="*/ 2448 h 1861"/>
              <a:gd name="T52" fmla="*/ 958 w 646"/>
              <a:gd name="T53" fmla="*/ 2556 h 1861"/>
              <a:gd name="T54" fmla="*/ 898 w 646"/>
              <a:gd name="T55" fmla="*/ 2658 h 1861"/>
              <a:gd name="T56" fmla="*/ 838 w 646"/>
              <a:gd name="T57" fmla="*/ 2756 h 1861"/>
              <a:gd name="T58" fmla="*/ 769 w 646"/>
              <a:gd name="T59" fmla="*/ 2846 h 1861"/>
              <a:gd name="T60" fmla="*/ 697 w 646"/>
              <a:gd name="T61" fmla="*/ 2927 h 1861"/>
              <a:gd name="T62" fmla="*/ 619 w 646"/>
              <a:gd name="T63" fmla="*/ 3004 h 1861"/>
              <a:gd name="T64" fmla="*/ 542 w 646"/>
              <a:gd name="T65" fmla="*/ 3074 h 1861"/>
              <a:gd name="T66" fmla="*/ 457 w 646"/>
              <a:gd name="T67" fmla="*/ 3137 h 1861"/>
              <a:gd name="T68" fmla="*/ 369 w 646"/>
              <a:gd name="T69" fmla="*/ 3195 h 1861"/>
              <a:gd name="T70" fmla="*/ 280 w 646"/>
              <a:gd name="T71" fmla="*/ 3243 h 1861"/>
              <a:gd name="T72" fmla="*/ 186 w 646"/>
              <a:gd name="T73" fmla="*/ 3285 h 1861"/>
              <a:gd name="T74" fmla="*/ 95 w 646"/>
              <a:gd name="T75" fmla="*/ 3321 h 1861"/>
              <a:gd name="T76" fmla="*/ 0 w 646"/>
              <a:gd name="T77" fmla="*/ 3348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rgbClr val="FFFFFF"/>
              </a:gs>
              <a:gs pos="100000">
                <a:srgbClr val="A2EAE8"/>
              </a:gs>
            </a:gsLst>
            <a:lin ang="0" scaled="1"/>
          </a:gradFill>
          <a:ln w="9525">
            <a:noFill/>
            <a:miter lim="800000"/>
          </a:ln>
        </p:spPr>
        <p:txBody>
          <a:bodyPr rot="10800000" vert="eaVert"/>
          <a:lstStyle/>
          <a:p>
            <a:pPr algn="ctr" eaLnBrk="0" hangingPunct="0"/>
            <a:endParaRPr lang="zh-CN" altLang="en-US">
              <a:cs typeface="Arial" panose="020B0604020202020204" pitchFamily="34" charset="0"/>
            </a:endParaRPr>
          </a:p>
        </p:txBody>
      </p:sp>
      <p:grpSp>
        <p:nvGrpSpPr>
          <p:cNvPr id="11" name="Group 9"/>
          <p:cNvGrpSpPr/>
          <p:nvPr/>
        </p:nvGrpSpPr>
        <p:grpSpPr bwMode="auto">
          <a:xfrm>
            <a:off x="5094373" y="2839518"/>
            <a:ext cx="1457325" cy="1457045"/>
            <a:chOff x="2016" y="1920"/>
            <a:chExt cx="1680" cy="1680"/>
          </a:xfrm>
        </p:grpSpPr>
        <p:sp>
          <p:nvSpPr>
            <p:cNvPr id="12" name="Oval 10"/>
            <p:cNvSpPr>
              <a:spLocks noChangeArrowheads="1"/>
            </p:cNvSpPr>
            <p:nvPr/>
          </p:nvSpPr>
          <p:spPr bwMode="gray">
            <a:xfrm>
              <a:off x="2016" y="1920"/>
              <a:ext cx="1680" cy="1680"/>
            </a:xfrm>
            <a:prstGeom prst="ellipse">
              <a:avLst/>
            </a:prstGeom>
            <a:gradFill rotWithShape="1">
              <a:gsLst>
                <a:gs pos="0">
                  <a:srgbClr val="F14343"/>
                </a:gs>
                <a:gs pos="100000">
                  <a:srgbClr val="6E1E1E"/>
                </a:gs>
              </a:gsLst>
              <a:lin ang="5400000" scaled="1"/>
            </a:gradFill>
            <a:ln w="38100">
              <a:solidFill>
                <a:srgbClr val="FFFFFF"/>
              </a:solidFill>
              <a:round/>
            </a:ln>
          </p:spPr>
          <p:txBody>
            <a:bodyPr wrap="none" anchor="ctr"/>
            <a:lstStyle/>
            <a:p>
              <a:pPr algn="ctr" eaLnBrk="0" hangingPunct="0"/>
              <a:endParaRPr lang="zh-CN" altLang="en-US">
                <a:cs typeface="Arial" panose="020B0604020202020204" pitchFamily="34" charset="0"/>
              </a:endParaRPr>
            </a:p>
          </p:txBody>
        </p:sp>
        <p:sp>
          <p:nvSpPr>
            <p:cNvPr id="13" name="Freeform 11"/>
            <p:cNvSpPr/>
            <p:nvPr/>
          </p:nvSpPr>
          <p:spPr bwMode="gray">
            <a:xfrm>
              <a:off x="2208" y="1948"/>
              <a:ext cx="1296" cy="634"/>
            </a:xfrm>
            <a:custGeom>
              <a:avLst/>
              <a:gdLst>
                <a:gd name="T0" fmla="*/ 1252 w 1321"/>
                <a:gd name="T1" fmla="*/ 318 h 712"/>
                <a:gd name="T2" fmla="*/ 1268 w 1321"/>
                <a:gd name="T3" fmla="*/ 351 h 712"/>
                <a:gd name="T4" fmla="*/ 1271 w 1321"/>
                <a:gd name="T5" fmla="*/ 381 h 712"/>
                <a:gd name="T6" fmla="*/ 1266 w 1321"/>
                <a:gd name="T7" fmla="*/ 409 h 712"/>
                <a:gd name="T8" fmla="*/ 1249 w 1321"/>
                <a:gd name="T9" fmla="*/ 436 h 712"/>
                <a:gd name="T10" fmla="*/ 1224 w 1321"/>
                <a:gd name="T11" fmla="*/ 459 h 712"/>
                <a:gd name="T12" fmla="*/ 1193 w 1321"/>
                <a:gd name="T13" fmla="*/ 479 h 712"/>
                <a:gd name="T14" fmla="*/ 1151 w 1321"/>
                <a:gd name="T15" fmla="*/ 498 h 712"/>
                <a:gd name="T16" fmla="*/ 1104 w 1321"/>
                <a:gd name="T17" fmla="*/ 515 h 712"/>
                <a:gd name="T18" fmla="*/ 1051 w 1321"/>
                <a:gd name="T19" fmla="*/ 529 h 712"/>
                <a:gd name="T20" fmla="*/ 992 w 1321"/>
                <a:gd name="T21" fmla="*/ 541 h 712"/>
                <a:gd name="T22" fmla="*/ 931 w 1321"/>
                <a:gd name="T23" fmla="*/ 550 h 712"/>
                <a:gd name="T24" fmla="*/ 862 w 1321"/>
                <a:gd name="T25" fmla="*/ 558 h 712"/>
                <a:gd name="T26" fmla="*/ 793 w 1321"/>
                <a:gd name="T27" fmla="*/ 563 h 712"/>
                <a:gd name="T28" fmla="*/ 765 w 1321"/>
                <a:gd name="T29" fmla="*/ 565 h 712"/>
                <a:gd name="T30" fmla="*/ 458 w 1321"/>
                <a:gd name="T31" fmla="*/ 565 h 712"/>
                <a:gd name="T32" fmla="*/ 454 w 1321"/>
                <a:gd name="T33" fmla="*/ 565 h 712"/>
                <a:gd name="T34" fmla="*/ 393 w 1321"/>
                <a:gd name="T35" fmla="*/ 561 h 712"/>
                <a:gd name="T36" fmla="*/ 335 w 1321"/>
                <a:gd name="T37" fmla="*/ 558 h 712"/>
                <a:gd name="T38" fmla="*/ 280 w 1321"/>
                <a:gd name="T39" fmla="*/ 552 h 712"/>
                <a:gd name="T40" fmla="*/ 227 w 1321"/>
                <a:gd name="T41" fmla="*/ 547 h 712"/>
                <a:gd name="T42" fmla="*/ 179 w 1321"/>
                <a:gd name="T43" fmla="*/ 537 h 712"/>
                <a:gd name="T44" fmla="*/ 135 w 1321"/>
                <a:gd name="T45" fmla="*/ 525 h 712"/>
                <a:gd name="T46" fmla="*/ 98 w 1321"/>
                <a:gd name="T47" fmla="*/ 514 h 712"/>
                <a:gd name="T48" fmla="*/ 65 w 1321"/>
                <a:gd name="T49" fmla="*/ 500 h 712"/>
                <a:gd name="T50" fmla="*/ 37 w 1321"/>
                <a:gd name="T51" fmla="*/ 482 h 712"/>
                <a:gd name="T52" fmla="*/ 18 w 1321"/>
                <a:gd name="T53" fmla="*/ 462 h 712"/>
                <a:gd name="T54" fmla="*/ 6 w 1321"/>
                <a:gd name="T55" fmla="*/ 439 h 712"/>
                <a:gd name="T56" fmla="*/ 0 w 1321"/>
                <a:gd name="T57" fmla="*/ 416 h 712"/>
                <a:gd name="T58" fmla="*/ 0 w 1321"/>
                <a:gd name="T59" fmla="*/ 412 h 712"/>
                <a:gd name="T60" fmla="*/ 4 w 1321"/>
                <a:gd name="T61" fmla="*/ 386 h 712"/>
                <a:gd name="T62" fmla="*/ 16 w 1321"/>
                <a:gd name="T63" fmla="*/ 354 h 712"/>
                <a:gd name="T64" fmla="*/ 49 w 1321"/>
                <a:gd name="T65" fmla="*/ 293 h 712"/>
                <a:gd name="T66" fmla="*/ 90 w 1321"/>
                <a:gd name="T67" fmla="*/ 237 h 712"/>
                <a:gd name="T68" fmla="*/ 141 w 1321"/>
                <a:gd name="T69" fmla="*/ 186 h 712"/>
                <a:gd name="T70" fmla="*/ 196 w 1321"/>
                <a:gd name="T71" fmla="*/ 140 h 712"/>
                <a:gd name="T72" fmla="*/ 260 w 1321"/>
                <a:gd name="T73" fmla="*/ 99 h 712"/>
                <a:gd name="T74" fmla="*/ 329 w 1321"/>
                <a:gd name="T75" fmla="*/ 65 h 712"/>
                <a:gd name="T76" fmla="*/ 399 w 1321"/>
                <a:gd name="T77" fmla="*/ 37 h 712"/>
                <a:gd name="T78" fmla="*/ 479 w 1321"/>
                <a:gd name="T79" fmla="*/ 17 h 712"/>
                <a:gd name="T80" fmla="*/ 559 w 1321"/>
                <a:gd name="T81" fmla="*/ 4 h 712"/>
                <a:gd name="T82" fmla="*/ 642 w 1321"/>
                <a:gd name="T83" fmla="*/ 0 h 712"/>
                <a:gd name="T84" fmla="*/ 642 w 1321"/>
                <a:gd name="T85" fmla="*/ 0 h 712"/>
                <a:gd name="T86" fmla="*/ 731 w 1321"/>
                <a:gd name="T87" fmla="*/ 4 h 712"/>
                <a:gd name="T88" fmla="*/ 815 w 1321"/>
                <a:gd name="T89" fmla="*/ 18 h 712"/>
                <a:gd name="T90" fmla="*/ 897 w 1321"/>
                <a:gd name="T91" fmla="*/ 42 h 712"/>
                <a:gd name="T92" fmla="*/ 972 w 1321"/>
                <a:gd name="T93" fmla="*/ 71 h 712"/>
                <a:gd name="T94" fmla="*/ 1042 w 1321"/>
                <a:gd name="T95" fmla="*/ 109 h 712"/>
                <a:gd name="T96" fmla="*/ 1106 w 1321"/>
                <a:gd name="T97" fmla="*/ 154 h 712"/>
                <a:gd name="T98" fmla="*/ 1163 w 1321"/>
                <a:gd name="T99" fmla="*/ 203 h 712"/>
                <a:gd name="T100" fmla="*/ 1211 w 1321"/>
                <a:gd name="T101" fmla="*/ 257 h 712"/>
                <a:gd name="T102" fmla="*/ 1252 w 1321"/>
                <a:gd name="T103" fmla="*/ 318 h 712"/>
                <a:gd name="T104" fmla="*/ 1252 w 1321"/>
                <a:gd name="T105" fmla="*/ 318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F14343"/>
                </a:gs>
              </a:gsLst>
              <a:lin ang="5400000" scaled="1"/>
            </a:gradFill>
            <a:ln w="9525">
              <a:noFill/>
              <a:miter lim="800000"/>
            </a:ln>
          </p:spPr>
          <p:txBody>
            <a:bodyPr/>
            <a:lstStyle/>
            <a:p>
              <a:pPr algn="ctr" eaLnBrk="0" hangingPunct="0"/>
              <a:endParaRPr lang="zh-CN" altLang="en-US">
                <a:cs typeface="Arial" panose="020B0604020202020204" pitchFamily="34" charset="0"/>
              </a:endParaRPr>
            </a:p>
          </p:txBody>
        </p:sp>
      </p:grpSp>
      <p:sp>
        <p:nvSpPr>
          <p:cNvPr id="14" name="Text Box 12"/>
          <p:cNvSpPr txBox="1">
            <a:spLocks noChangeArrowheads="1"/>
          </p:cNvSpPr>
          <p:nvPr/>
        </p:nvSpPr>
        <p:spPr bwMode="gray">
          <a:xfrm>
            <a:off x="5359790" y="3254084"/>
            <a:ext cx="1005404" cy="584775"/>
          </a:xfrm>
          <a:prstGeom prst="rect">
            <a:avLst/>
          </a:prstGeom>
          <a:noFill/>
          <a:ln w="9525" algn="ctr">
            <a:noFill/>
            <a:miter lim="800000"/>
          </a:ln>
          <a:effectLst/>
        </p:spPr>
        <p:txBody>
          <a:bodyPr wrap="none">
            <a:spAutoFit/>
          </a:bodyPr>
          <a:lstStyle/>
          <a:p>
            <a:pPr algn="ctr" eaLnBrk="0" hangingPunct="0">
              <a:defRPr/>
            </a:pPr>
            <a:r>
              <a:rPr lang="zh-CN" altLang="en-US" sz="3200" dirty="0">
                <a:solidFill>
                  <a:srgbClr val="FEFEFE"/>
                </a:solidFill>
                <a:effectLst>
                  <a:outerShdw blurRad="38100" dist="38100" dir="2700000" algn="tl">
                    <a:srgbClr val="C0C0C0"/>
                  </a:outerShdw>
                </a:effectLst>
                <a:latin typeface="Arial" panose="020B0604020202020204" pitchFamily="34" charset="0"/>
                <a:ea typeface="+mn-ea"/>
              </a:rPr>
              <a:t>特征</a:t>
            </a:r>
            <a:endParaRPr lang="en-US" sz="3200" dirty="0">
              <a:solidFill>
                <a:srgbClr val="FEFEFE"/>
              </a:solidFill>
              <a:effectLst>
                <a:outerShdw blurRad="38100" dist="38100" dir="2700000" algn="tl">
                  <a:srgbClr val="C0C0C0"/>
                </a:outerShdw>
              </a:effectLst>
              <a:latin typeface="Arial" panose="020B0604020202020204" pitchFamily="34" charset="0"/>
              <a:ea typeface="+mn-ea"/>
            </a:endParaRPr>
          </a:p>
        </p:txBody>
      </p:sp>
      <p:sp>
        <p:nvSpPr>
          <p:cNvPr id="15" name="Text Box 13"/>
          <p:cNvSpPr txBox="1">
            <a:spLocks noChangeArrowheads="1"/>
          </p:cNvSpPr>
          <p:nvPr/>
        </p:nvSpPr>
        <p:spPr bwMode="gray">
          <a:xfrm>
            <a:off x="765174" y="1975704"/>
            <a:ext cx="4329199" cy="1323439"/>
          </a:xfrm>
          <a:prstGeom prst="rect">
            <a:avLst/>
          </a:prstGeom>
          <a:noFill/>
          <a:ln w="9525">
            <a:noFill/>
            <a:miter lim="800000"/>
          </a:ln>
        </p:spPr>
        <p:txBody>
          <a:bodyPr wrap="square">
            <a:spAutoFit/>
          </a:bodyPr>
          <a:lstStyle/>
          <a:p>
            <a:pPr eaLnBrk="0" hangingPunct="0"/>
            <a:r>
              <a:rPr lang="zh-CN" altLang="en-US" sz="2000" b="1" dirty="0"/>
              <a:t>①</a:t>
            </a:r>
            <a:r>
              <a:rPr lang="zh-CN" altLang="zh-CN" sz="2000" b="1" dirty="0"/>
              <a:t>资本与劳动力的边际产出总是为正值，劳动力（或者资本）投入量不变的情况下，资本（或者劳动力）的增加将引起产出的增加</a:t>
            </a:r>
            <a:endParaRPr lang="en-US" altLang="zh-CN" sz="2000" b="1" dirty="0"/>
          </a:p>
        </p:txBody>
      </p:sp>
      <p:sp>
        <p:nvSpPr>
          <p:cNvPr id="16" name="Text Box 14"/>
          <p:cNvSpPr txBox="1">
            <a:spLocks noChangeArrowheads="1"/>
          </p:cNvSpPr>
          <p:nvPr/>
        </p:nvSpPr>
        <p:spPr bwMode="gray">
          <a:xfrm>
            <a:off x="7005383" y="2197226"/>
            <a:ext cx="4755696" cy="1015663"/>
          </a:xfrm>
          <a:prstGeom prst="rect">
            <a:avLst/>
          </a:prstGeom>
          <a:noFill/>
          <a:ln w="9525">
            <a:noFill/>
            <a:miter lim="800000"/>
          </a:ln>
        </p:spPr>
        <p:txBody>
          <a:bodyPr wrap="square">
            <a:spAutoFit/>
          </a:bodyPr>
          <a:lstStyle/>
          <a:p>
            <a:pPr eaLnBrk="0" hangingPunct="0"/>
            <a:r>
              <a:rPr lang="zh-CN" altLang="en-US" sz="2000" b="1" dirty="0"/>
              <a:t>②</a:t>
            </a:r>
            <a:r>
              <a:rPr lang="zh-CN" altLang="zh-CN" sz="2000" b="1" dirty="0"/>
              <a:t>边际产量递减特性。当其他生产要素固定不变时，随着某一要素投入量的增加，其边际产量将逐渐减少</a:t>
            </a:r>
            <a:endParaRPr lang="zh-CN" altLang="en-US" sz="2000" b="1" dirty="0"/>
          </a:p>
        </p:txBody>
      </p:sp>
      <p:sp>
        <p:nvSpPr>
          <p:cNvPr id="17" name="Text Box 15"/>
          <p:cNvSpPr txBox="1">
            <a:spLocks noChangeArrowheads="1"/>
          </p:cNvSpPr>
          <p:nvPr/>
        </p:nvSpPr>
        <p:spPr bwMode="gray">
          <a:xfrm>
            <a:off x="2191291" y="5536149"/>
            <a:ext cx="4193855" cy="1323439"/>
          </a:xfrm>
          <a:prstGeom prst="rect">
            <a:avLst/>
          </a:prstGeom>
          <a:noFill/>
          <a:ln w="9525">
            <a:noFill/>
            <a:miter lim="800000"/>
          </a:ln>
        </p:spPr>
        <p:txBody>
          <a:bodyPr wrap="square">
            <a:spAutoFit/>
          </a:bodyPr>
          <a:lstStyle/>
          <a:p>
            <a:pPr eaLnBrk="0" hangingPunct="0"/>
            <a:r>
              <a:rPr lang="zh-CN" altLang="en-US" sz="2000" b="1" dirty="0"/>
              <a:t>③</a:t>
            </a:r>
            <a:r>
              <a:rPr lang="zh-CN" altLang="zh-CN" sz="2000" b="1" dirty="0"/>
              <a:t>生产函数具有非负性，总产出必须是正值，且总产量是生产要素组合的结果，单一要素的投入是不能获得产出的</a:t>
            </a:r>
            <a:endParaRPr lang="zh-CN" altLang="en-US" sz="2000" b="1" dirty="0"/>
          </a:p>
        </p:txBody>
      </p:sp>
      <p:grpSp>
        <p:nvGrpSpPr>
          <p:cNvPr id="18" name="组合 17"/>
          <p:cNvGrpSpPr/>
          <p:nvPr/>
        </p:nvGrpSpPr>
        <p:grpSpPr>
          <a:xfrm flipH="1">
            <a:off x="9580960" y="5815645"/>
            <a:ext cx="2628275" cy="1043149"/>
            <a:chOff x="-8805" y="5407865"/>
            <a:chExt cx="3213509" cy="1301644"/>
          </a:xfrm>
        </p:grpSpPr>
        <p:sp>
          <p:nvSpPr>
            <p:cNvPr id="19" name="矩形 18"/>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灯片编号占位符 27">
            <a:extLst>
              <a:ext uri="{FF2B5EF4-FFF2-40B4-BE49-F238E27FC236}">
                <a16:creationId xmlns:a16="http://schemas.microsoft.com/office/drawing/2014/main" id="{BD4E908E-678A-497D-8194-528C4BEA4FDF}"/>
              </a:ext>
            </a:extLst>
          </p:cNvPr>
          <p:cNvSpPr>
            <a:spLocks noGrp="1"/>
          </p:cNvSpPr>
          <p:nvPr>
            <p:ph type="sldNum" sz="quarter" idx="12"/>
          </p:nvPr>
        </p:nvSpPr>
        <p:spPr/>
        <p:txBody>
          <a:bodyPr/>
          <a:lstStyle/>
          <a:p>
            <a:fld id="{B6F15528-21DE-4FAA-801E-634DDDAF4B2B}" type="slidenum">
              <a:rPr lang="en-US" smtClean="0"/>
              <a:t>368</a:t>
            </a:fld>
            <a:endParaRPr lang="en-US" dirty="0"/>
          </a:p>
        </p:txBody>
      </p:sp>
      <p:sp>
        <p:nvSpPr>
          <p:cNvPr id="29" name="灯片编号占位符 8">
            <a:extLst>
              <a:ext uri="{FF2B5EF4-FFF2-40B4-BE49-F238E27FC236}">
                <a16:creationId xmlns:a16="http://schemas.microsoft.com/office/drawing/2014/main" id="{D8FE7F30-B9B1-4D1F-831E-C4332D869095}"/>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368</a:t>
            </a:fld>
            <a:endParaRPr kumimoji="0" lang="en-US" altLang="zh-CN" sz="1800" dirty="0">
              <a:latin typeface="Times New Roman" panose="02020603050405020304" pitchFamily="18" charset="0"/>
            </a:endParaRP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5.1.1 </a:t>
            </a:r>
            <a:r>
              <a:rPr lang="zh-CN" altLang="zh-CN" dirty="0"/>
              <a:t>生产函数</a:t>
            </a:r>
            <a:endParaRPr lang="zh-CN" altLang="en-US" dirty="0"/>
          </a:p>
        </p:txBody>
      </p:sp>
      <p:sp>
        <p:nvSpPr>
          <p:cNvPr id="3" name="内容占位符 2"/>
          <p:cNvSpPr>
            <a:spLocks noGrp="1"/>
          </p:cNvSpPr>
          <p:nvPr>
            <p:ph idx="1"/>
          </p:nvPr>
        </p:nvSpPr>
        <p:spPr>
          <a:xfrm>
            <a:off x="536575" y="1219994"/>
            <a:ext cx="11147256" cy="1219200"/>
          </a:xfrm>
        </p:spPr>
        <p:txBody>
          <a:bodyPr>
            <a:normAutofit/>
          </a:bodyPr>
          <a:lstStyle/>
          <a:p>
            <a:pPr marL="0" indent="0">
              <a:buNone/>
            </a:pPr>
            <a:r>
              <a:rPr lang="en-US" altLang="zh-CN" b="1" dirty="0">
                <a:solidFill>
                  <a:schemeClr val="tx1"/>
                </a:solidFill>
              </a:rPr>
              <a:t>3. </a:t>
            </a:r>
            <a:r>
              <a:rPr lang="zh-CN" altLang="zh-CN" b="1" dirty="0">
                <a:solidFill>
                  <a:schemeClr val="tx1"/>
                </a:solidFill>
              </a:rPr>
              <a:t>规模报酬</a:t>
            </a:r>
            <a:endParaRPr lang="en-US" altLang="zh-CN" b="1" dirty="0">
              <a:solidFill>
                <a:schemeClr val="tx1"/>
              </a:solidFill>
            </a:endParaRPr>
          </a:p>
          <a:p>
            <a:pPr marL="0" indent="0">
              <a:buNone/>
            </a:pPr>
            <a:r>
              <a:rPr lang="zh-CN" altLang="en-US" dirty="0">
                <a:solidFill>
                  <a:schemeClr val="tx1"/>
                </a:solidFill>
              </a:rPr>
              <a:t>规模报酬</a:t>
            </a:r>
            <a:r>
              <a:rPr lang="zh-CN" altLang="zh-CN" dirty="0">
                <a:solidFill>
                  <a:schemeClr val="tx1"/>
                </a:solidFill>
              </a:rPr>
              <a:t>又称为规模经济</a:t>
            </a:r>
            <a:r>
              <a:rPr lang="zh-CN" altLang="en-US" dirty="0">
                <a:solidFill>
                  <a:schemeClr val="tx1"/>
                </a:solidFill>
              </a:rPr>
              <a:t>，</a:t>
            </a:r>
            <a:r>
              <a:rPr lang="zh-CN" altLang="zh-CN" dirty="0">
                <a:solidFill>
                  <a:schemeClr val="tx1"/>
                </a:solidFill>
              </a:rPr>
              <a:t>主要研究所有要素都同比例增加时，产量时如何发生变化的。</a:t>
            </a:r>
            <a:endParaRPr lang="zh-CN" altLang="en-US" dirty="0">
              <a:solidFill>
                <a:schemeClr val="tx1"/>
              </a:solidFill>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50" y="2591594"/>
            <a:ext cx="2906486"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1375" y="2720976"/>
            <a:ext cx="2656246"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5175" y="2591594"/>
            <a:ext cx="2743200" cy="2700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697218" y="5548948"/>
            <a:ext cx="10681075" cy="830997"/>
          </a:xfrm>
          <a:prstGeom prst="rect">
            <a:avLst/>
          </a:prstGeom>
        </p:spPr>
        <p:txBody>
          <a:bodyPr wrap="square">
            <a:spAutoFit/>
          </a:bodyPr>
          <a:lstStyle/>
          <a:p>
            <a:r>
              <a:rPr lang="en-US" altLang="zh-CN" dirty="0"/>
              <a:t>       </a:t>
            </a:r>
            <a:r>
              <a:rPr lang="zh-CN" altLang="zh-CN" dirty="0"/>
              <a:t>通常在规模较小时，增加投入可以促进规模报酬递增，而当规模达到一定程度时，则会出现规模报酬递减的情况。</a:t>
            </a:r>
            <a:endParaRPr lang="zh-CN" altLang="en-US" dirty="0"/>
          </a:p>
        </p:txBody>
      </p:sp>
      <p:grpSp>
        <p:nvGrpSpPr>
          <p:cNvPr id="8" name="组合 7"/>
          <p:cNvGrpSpPr/>
          <p:nvPr/>
        </p:nvGrpSpPr>
        <p:grpSpPr>
          <a:xfrm flipH="1">
            <a:off x="9580960" y="5815645"/>
            <a:ext cx="2628275" cy="1043149"/>
            <a:chOff x="-8805" y="5407865"/>
            <a:chExt cx="3213509" cy="1301644"/>
          </a:xfrm>
        </p:grpSpPr>
        <p:sp>
          <p:nvSpPr>
            <p:cNvPr id="9" name="矩形 8"/>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灯片编号占位符 5">
            <a:extLst>
              <a:ext uri="{FF2B5EF4-FFF2-40B4-BE49-F238E27FC236}">
                <a16:creationId xmlns:a16="http://schemas.microsoft.com/office/drawing/2014/main" id="{67D8866D-6B79-4DB0-81A7-4ABA401A25AF}"/>
              </a:ext>
            </a:extLst>
          </p:cNvPr>
          <p:cNvSpPr>
            <a:spLocks noGrp="1"/>
          </p:cNvSpPr>
          <p:nvPr>
            <p:ph type="sldNum" sz="quarter" idx="12"/>
          </p:nvPr>
        </p:nvSpPr>
        <p:spPr/>
        <p:txBody>
          <a:bodyPr/>
          <a:lstStyle/>
          <a:p>
            <a:fld id="{B6F15528-21DE-4FAA-801E-634DDDAF4B2B}" type="slidenum">
              <a:rPr lang="en-US" smtClean="0"/>
              <a:t>369</a:t>
            </a:fld>
            <a:endParaRPr lang="en-US" dirty="0"/>
          </a:p>
        </p:txBody>
      </p:sp>
      <p:sp>
        <p:nvSpPr>
          <p:cNvPr id="19" name="灯片编号占位符 8">
            <a:extLst>
              <a:ext uri="{FF2B5EF4-FFF2-40B4-BE49-F238E27FC236}">
                <a16:creationId xmlns:a16="http://schemas.microsoft.com/office/drawing/2014/main" id="{467E5266-077A-4A32-99ED-6A85CAB6033D}"/>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369</a:t>
            </a:fld>
            <a:endParaRPr kumimoji="0" lang="en-US" altLang="zh-CN" sz="1800" dirty="0">
              <a:latin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1.2.3  </a:t>
            </a:r>
            <a:r>
              <a:rPr lang="zh-CN" altLang="en-US" dirty="0"/>
              <a:t>软件规模度量</a:t>
            </a:r>
          </a:p>
        </p:txBody>
      </p:sp>
      <p:sp>
        <p:nvSpPr>
          <p:cNvPr id="51" name="矩形 50"/>
          <p:cNvSpPr/>
          <p:nvPr/>
        </p:nvSpPr>
        <p:spPr>
          <a:xfrm>
            <a:off x="14007" y="1829594"/>
            <a:ext cx="12192000" cy="2133600"/>
          </a:xfrm>
          <a:prstGeom prst="rect">
            <a:avLst/>
          </a:prstGeom>
          <a:solidFill>
            <a:srgbClr val="838383">
              <a:lumMod val="20000"/>
              <a:lumOff val="80000"/>
              <a:alpha val="80000"/>
            </a:srgbClr>
          </a:solidFill>
          <a:ln w="12700" cap="flat" cmpd="sng" algn="ctr">
            <a:noFill/>
            <a:prstDash val="solid"/>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838383">
                  <a:lumMod val="50000"/>
                </a:srgbClr>
              </a:solidFill>
              <a:effectLst/>
              <a:uLnTx/>
              <a:uFillTx/>
              <a:latin typeface="Arial" panose="020B0604020202020204"/>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52" name="矩形 51"/>
              <p:cNvSpPr/>
              <p:nvPr/>
            </p:nvSpPr>
            <p:spPr>
              <a:xfrm>
                <a:off x="503865" y="1905794"/>
                <a:ext cx="11234110" cy="1507336"/>
              </a:xfrm>
              <a:prstGeom prst="rect">
                <a:avLst/>
              </a:prstGeom>
              <a:noFill/>
              <a:ln w="38100">
                <a:noFill/>
                <a:prstDash val="sysDot"/>
              </a:ln>
            </p:spPr>
            <p:txBody>
              <a:bodyPr wrap="square">
                <a:spAutoFit/>
              </a:bodyPr>
              <a:lstStyle/>
              <a:p>
                <a:pPr marL="342900" indent="-342900">
                  <a:lnSpc>
                    <a:spcPct val="150000"/>
                  </a:lnSpc>
                  <a:buFont typeface="Wingdings" panose="05000000000000000000" pitchFamily="2" charset="2"/>
                  <a:buChar char="l"/>
                </a:pPr>
                <a:r>
                  <a:rPr lang="zh-CN" altLang="zh-CN" sz="2800" dirty="0"/>
                  <a:t>如果用</a:t>
                </a:r>
                <a:r>
                  <a:rPr lang="en-US" altLang="zh-CN" sz="2800" dirty="0" err="1"/>
                  <a:t>d</a:t>
                </a:r>
                <a:r>
                  <a:rPr lang="en-US" altLang="zh-CN" sz="2800" baseline="-25000" dirty="0" err="1"/>
                  <a:t>j</a:t>
                </a:r>
                <a:r>
                  <a:rPr lang="zh-CN" altLang="zh-CN" sz="2800" dirty="0"/>
                  <a:t>（</a:t>
                </a:r>
                <a14:m>
                  <m:oMath xmlns:m="http://schemas.openxmlformats.org/officeDocument/2006/math">
                    <m:r>
                      <a:rPr lang="en-US" altLang="zh-CN" sz="2800">
                        <a:latin typeface="Cambria Math" panose="02040503050406030204"/>
                      </a:rPr>
                      <m:t>1≤</m:t>
                    </m:r>
                    <m:sSub>
                      <m:sSubPr>
                        <m:ctrlPr>
                          <a:rPr lang="zh-CN" altLang="zh-CN" sz="2800" i="1">
                            <a:latin typeface="Cambria Math" panose="02040503050406030204" pitchFamily="18" charset="0"/>
                          </a:rPr>
                        </m:ctrlPr>
                      </m:sSubPr>
                      <m:e>
                        <m:r>
                          <a:rPr lang="en-US" altLang="zh-CN" sz="2800" i="1">
                            <a:latin typeface="Cambria Math" panose="02040503050406030204"/>
                          </a:rPr>
                          <m:t>𝑑</m:t>
                        </m:r>
                      </m:e>
                      <m:sub>
                        <m:r>
                          <a:rPr lang="en-US" altLang="zh-CN" sz="2800" i="1">
                            <a:latin typeface="Cambria Math" panose="02040503050406030204"/>
                          </a:rPr>
                          <m:t>𝑗</m:t>
                        </m:r>
                      </m:sub>
                    </m:sSub>
                    <m:r>
                      <a:rPr lang="en-US" altLang="zh-CN" sz="2800">
                        <a:latin typeface="Cambria Math" panose="02040503050406030204"/>
                      </a:rPr>
                      <m:t>≤5</m:t>
                    </m:r>
                  </m:oMath>
                </a14:m>
                <a:r>
                  <a:rPr lang="zh-CN" altLang="zh-CN" sz="2800" dirty="0"/>
                  <a:t>）分别表示</a:t>
                </a:r>
                <a:r>
                  <a:rPr lang="en-US" altLang="zh-CN" sz="2800" dirty="0"/>
                  <a:t>5</a:t>
                </a:r>
                <a:r>
                  <a:rPr lang="zh-CN" altLang="zh-CN" sz="2800" dirty="0"/>
                  <a:t>个基本信息域的特征值，</a:t>
                </a:r>
                <a:endParaRPr lang="en-US" altLang="zh-CN" sz="2800" dirty="0"/>
              </a:p>
              <a:p>
                <a:pPr>
                  <a:lnSpc>
                    <a:spcPct val="150000"/>
                  </a:lnSpc>
                </a:pPr>
                <a:r>
                  <a:rPr lang="en-US" altLang="zh-CN" sz="2800" dirty="0" err="1"/>
                  <a:t>a</a:t>
                </a:r>
                <a:r>
                  <a:rPr lang="en-US" altLang="zh-CN" sz="2800" baseline="-25000" dirty="0" err="1"/>
                  <a:t>j</a:t>
                </a:r>
                <a:r>
                  <a:rPr lang="zh-CN" altLang="zh-CN" sz="2800" dirty="0"/>
                  <a:t>（</a:t>
                </a:r>
                <a14:m>
                  <m:oMath xmlns:m="http://schemas.openxmlformats.org/officeDocument/2006/math">
                    <m:r>
                      <a:rPr lang="en-US" altLang="zh-CN" sz="2800">
                        <a:latin typeface="Cambria Math" panose="02040503050406030204"/>
                      </a:rPr>
                      <m:t>1≤</m:t>
                    </m:r>
                    <m:sSub>
                      <m:sSubPr>
                        <m:ctrlPr>
                          <a:rPr lang="zh-CN" altLang="zh-CN" sz="2800" i="1">
                            <a:latin typeface="Cambria Math" panose="02040503050406030204" pitchFamily="18" charset="0"/>
                          </a:rPr>
                        </m:ctrlPr>
                      </m:sSubPr>
                      <m:e>
                        <m:r>
                          <a:rPr lang="en-US" altLang="zh-CN" sz="2800" i="1">
                            <a:latin typeface="Cambria Math" panose="02040503050406030204"/>
                          </a:rPr>
                          <m:t>𝑎</m:t>
                        </m:r>
                      </m:e>
                      <m:sub>
                        <m:r>
                          <a:rPr lang="en-US" altLang="zh-CN" sz="2800" i="1">
                            <a:latin typeface="Cambria Math" panose="02040503050406030204"/>
                          </a:rPr>
                          <m:t>𝑗</m:t>
                        </m:r>
                      </m:sub>
                    </m:sSub>
                    <m:r>
                      <a:rPr lang="en-US" altLang="zh-CN" sz="2800">
                        <a:latin typeface="Cambria Math" panose="02040503050406030204"/>
                      </a:rPr>
                      <m:t>≤5</m:t>
                    </m:r>
                  </m:oMath>
                </a14:m>
                <a:r>
                  <a:rPr lang="zh-CN" altLang="zh-CN" sz="2800" dirty="0"/>
                  <a:t>）表示其对应的加权因子，则，</a:t>
                </a:r>
                <a:r>
                  <a:rPr lang="en-US" altLang="zh-CN" sz="2800" dirty="0"/>
                  <a:t>CT</a:t>
                </a:r>
                <a:r>
                  <a:rPr lang="zh-CN" altLang="zh-CN" sz="2800" dirty="0"/>
                  <a:t>的计算如公式</a:t>
                </a:r>
                <a:r>
                  <a:rPr lang="en-US" altLang="zh-CN" sz="2800" dirty="0"/>
                  <a:t>1.2</a:t>
                </a:r>
                <a:r>
                  <a:rPr lang="zh-CN" altLang="zh-CN" sz="2800" dirty="0"/>
                  <a:t>所示：</a:t>
                </a:r>
                <a:endParaRPr lang="zh-CN" altLang="en-US" sz="2800" dirty="0"/>
              </a:p>
            </p:txBody>
          </p:sp>
        </mc:Choice>
        <mc:Fallback xmlns="">
          <p:sp>
            <p:nvSpPr>
              <p:cNvPr id="52" name="矩形 51"/>
              <p:cNvSpPr>
                <a:spLocks noRot="1" noChangeAspect="1" noMove="1" noResize="1" noEditPoints="1" noAdjustHandles="1" noChangeArrowheads="1" noChangeShapeType="1" noTextEdit="1"/>
              </p:cNvSpPr>
              <p:nvPr/>
            </p:nvSpPr>
            <p:spPr>
              <a:xfrm>
                <a:off x="503865" y="1905794"/>
                <a:ext cx="11234110" cy="1507336"/>
              </a:xfrm>
              <a:prstGeom prst="rect">
                <a:avLst/>
              </a:prstGeom>
              <a:blipFill rotWithShape="1">
                <a:blip r:embed="rId2"/>
                <a:stretch>
                  <a:fillRect l="-3" t="-11" r="-2329"/>
                </a:stretch>
              </a:blipFill>
              <a:ln w="38100">
                <a:noFill/>
                <a:prstDash val="sysDot"/>
              </a:ln>
            </p:spPr>
            <p:txBody>
              <a:bodyPr/>
              <a:lstStyle/>
              <a:p>
                <a:r>
                  <a:rPr lang="zh-CN" altLang="en-US">
                    <a:noFill/>
                  </a:rPr>
                  <a:t> </a:t>
                </a:r>
              </a:p>
            </p:txBody>
          </p:sp>
        </mc:Fallback>
      </mc:AlternateContent>
      <p:sp>
        <p:nvSpPr>
          <p:cNvPr id="61" name="矩形 60"/>
          <p:cNvSpPr/>
          <p:nvPr/>
        </p:nvSpPr>
        <p:spPr>
          <a:xfrm>
            <a:off x="-27697" y="4481356"/>
            <a:ext cx="12216671" cy="45719"/>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内容占位符 4"/>
          <p:cNvSpPr txBox="1"/>
          <p:nvPr/>
        </p:nvSpPr>
        <p:spPr>
          <a:xfrm>
            <a:off x="534093" y="4294846"/>
            <a:ext cx="4913852" cy="464458"/>
          </a:xfrm>
          <a:prstGeom prst="rect">
            <a:avLst/>
          </a:prstGeom>
          <a:solidFill>
            <a:srgbClr val="7CC43A"/>
          </a:solidFill>
        </p:spPr>
        <p:txBody>
          <a:bodyPr>
            <a:norm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None/>
            </a:pPr>
            <a:r>
              <a:rPr lang="zh-CN" altLang="en-US" b="1" dirty="0">
                <a:solidFill>
                  <a:schemeClr val="bg1"/>
                </a:solidFill>
              </a:rPr>
              <a:t>公式</a:t>
            </a:r>
            <a:r>
              <a:rPr lang="en-US" altLang="zh-CN" b="1" dirty="0">
                <a:solidFill>
                  <a:schemeClr val="bg1"/>
                </a:solidFill>
              </a:rPr>
              <a:t>1.2</a:t>
            </a:r>
            <a:endParaRPr lang="zh-CN" altLang="en-US" b="1" dirty="0">
              <a:solidFill>
                <a:schemeClr val="bg1"/>
              </a:solidFill>
            </a:endParaRPr>
          </a:p>
        </p:txBody>
      </p:sp>
      <p:sp>
        <p:nvSpPr>
          <p:cNvPr id="68" name="矩形 67"/>
          <p:cNvSpPr/>
          <p:nvPr/>
        </p:nvSpPr>
        <p:spPr>
          <a:xfrm>
            <a:off x="14007" y="6172993"/>
            <a:ext cx="12192000" cy="689181"/>
          </a:xfrm>
          <a:prstGeom prst="rect">
            <a:avLst/>
          </a:prstGeom>
          <a:solidFill>
            <a:srgbClr val="838383">
              <a:lumMod val="20000"/>
              <a:lumOff val="80000"/>
              <a:alpha val="80000"/>
            </a:srgbClr>
          </a:solidFill>
          <a:ln w="12700" cap="flat" cmpd="sng" algn="ctr">
            <a:noFill/>
            <a:prstDash val="solid"/>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838383">
                  <a:lumMod val="50000"/>
                </a:srgbClr>
              </a:solidFill>
              <a:effectLst/>
              <a:uLnTx/>
              <a:uFillTx/>
              <a:latin typeface="Arial" panose="020B0604020202020204"/>
              <a:ea typeface="微软雅黑" panose="020B0503020204020204" pitchFamily="34" charset="-122"/>
              <a:cs typeface="+mn-cs"/>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3775" y="4793066"/>
            <a:ext cx="2057400" cy="1295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1269093" y="1219994"/>
            <a:ext cx="2064989" cy="461665"/>
          </a:xfrm>
          <a:prstGeom prst="rect">
            <a:avLst/>
          </a:prstGeom>
        </p:spPr>
        <p:txBody>
          <a:bodyPr wrap="none">
            <a:spAutoFit/>
          </a:bodyPr>
          <a:lstStyle/>
          <a:p>
            <a:r>
              <a:rPr lang="en-US" altLang="zh-CN" b="1" dirty="0"/>
              <a:t>2. </a:t>
            </a:r>
            <a:r>
              <a:rPr lang="zh-CN" altLang="en-US" b="1" dirty="0"/>
              <a:t>功能点度量</a:t>
            </a:r>
          </a:p>
        </p:txBody>
      </p:sp>
      <p:sp>
        <p:nvSpPr>
          <p:cNvPr id="4" name="灯片编号占位符 3">
            <a:extLst>
              <a:ext uri="{FF2B5EF4-FFF2-40B4-BE49-F238E27FC236}">
                <a16:creationId xmlns:a16="http://schemas.microsoft.com/office/drawing/2014/main" id="{72E3CED2-E2E0-4E66-88DC-332B934093CA}"/>
              </a:ext>
            </a:extLst>
          </p:cNvPr>
          <p:cNvSpPr>
            <a:spLocks noGrp="1"/>
          </p:cNvSpPr>
          <p:nvPr>
            <p:ph type="sldNum" sz="quarter" idx="12"/>
          </p:nvPr>
        </p:nvSpPr>
        <p:spPr/>
        <p:txBody>
          <a:bodyPr/>
          <a:lstStyle/>
          <a:p>
            <a:fld id="{B6F15528-21DE-4FAA-801E-634DDDAF4B2B}" type="slidenum">
              <a:rPr lang="en-US" smtClean="0"/>
              <a:t>37</a:t>
            </a:fld>
            <a:endParaRPr lang="en-US" dirty="0"/>
          </a:p>
        </p:txBody>
      </p:sp>
      <p:sp>
        <p:nvSpPr>
          <p:cNvPr id="12" name="灯片编号占位符 8">
            <a:extLst>
              <a:ext uri="{FF2B5EF4-FFF2-40B4-BE49-F238E27FC236}">
                <a16:creationId xmlns:a16="http://schemas.microsoft.com/office/drawing/2014/main" id="{AA02228B-DAF2-4775-A604-138F519F60D9}"/>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37</a:t>
            </a:fld>
            <a:endParaRPr kumimoji="0" lang="en-US" altLang="zh-CN" sz="1800">
              <a:latin typeface="Times New Roman" panose="02020603050405020304" pitchFamily="18" charset="0"/>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5.1.1 </a:t>
            </a:r>
            <a:r>
              <a:rPr lang="zh-CN" altLang="zh-CN" b="1" dirty="0"/>
              <a:t>生产函数</a:t>
            </a:r>
            <a:endParaRPr lang="zh-CN" altLang="en-US" dirty="0"/>
          </a:p>
        </p:txBody>
      </p:sp>
      <p:sp>
        <p:nvSpPr>
          <p:cNvPr id="243" name="矩形 242"/>
          <p:cNvSpPr/>
          <p:nvPr/>
        </p:nvSpPr>
        <p:spPr>
          <a:xfrm>
            <a:off x="-43052" y="1677194"/>
            <a:ext cx="12198349" cy="60684"/>
          </a:xfrm>
          <a:prstGeom prst="rect">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mc:AlternateContent xmlns:mc="http://schemas.openxmlformats.org/markup-compatibility/2006" xmlns:a14="http://schemas.microsoft.com/office/drawing/2010/main">
        <mc:Choice Requires="a14">
          <p:sp>
            <p:nvSpPr>
              <p:cNvPr id="244" name="内容占位符 5"/>
              <p:cNvSpPr>
                <a:spLocks noGrp="1"/>
              </p:cNvSpPr>
              <p:nvPr>
                <p:ph idx="1"/>
              </p:nvPr>
            </p:nvSpPr>
            <p:spPr>
              <a:xfrm>
                <a:off x="1020428" y="1753394"/>
                <a:ext cx="10412747" cy="2971800"/>
              </a:xfrm>
            </p:spPr>
            <p:txBody>
              <a:bodyPr>
                <a:noAutofit/>
              </a:bodyPr>
              <a:lstStyle/>
              <a:p>
                <a:pPr marL="0" indent="0">
                  <a:lnSpc>
                    <a:spcPct val="150000"/>
                  </a:lnSpc>
                  <a:buNone/>
                </a:pPr>
                <a:r>
                  <a:rPr lang="en-US" altLang="zh-CN" sz="2400" dirty="0">
                    <a:solidFill>
                      <a:schemeClr val="tx1"/>
                    </a:solidFill>
                  </a:rPr>
                  <a:t>       </a:t>
                </a:r>
                <a:r>
                  <a:rPr lang="zh-CN" altLang="zh-CN" sz="2400" dirty="0">
                    <a:solidFill>
                      <a:schemeClr val="tx1"/>
                    </a:solidFill>
                  </a:rPr>
                  <a:t>经济学家研究了多种形式的生产函数，如前沿生产函数、线性生产函数等，最受经济学家青睐的是柯布</a:t>
                </a:r>
                <a:r>
                  <a:rPr lang="en-US" altLang="zh-CN" sz="2400" dirty="0">
                    <a:solidFill>
                      <a:schemeClr val="tx1"/>
                    </a:solidFill>
                  </a:rPr>
                  <a:t>-</a:t>
                </a:r>
                <a:r>
                  <a:rPr lang="zh-CN" altLang="zh-CN" sz="2400" dirty="0">
                    <a:solidFill>
                      <a:schemeClr val="tx1"/>
                    </a:solidFill>
                  </a:rPr>
                  <a:t>道格拉斯生产函数（</a:t>
                </a:r>
                <a:r>
                  <a:rPr lang="en-US" altLang="zh-CN" sz="2400" dirty="0">
                    <a:solidFill>
                      <a:schemeClr val="tx1"/>
                    </a:solidFill>
                  </a:rPr>
                  <a:t>Cobb-Douglas Production Function</a:t>
                </a:r>
                <a:r>
                  <a:rPr lang="zh-CN" altLang="zh-CN" sz="2400" dirty="0">
                    <a:solidFill>
                      <a:schemeClr val="tx1"/>
                    </a:solidFill>
                  </a:rPr>
                  <a:t>），其数学表达式如式</a:t>
                </a:r>
                <a:r>
                  <a:rPr lang="en-US" altLang="zh-CN" sz="2400" dirty="0">
                    <a:solidFill>
                      <a:schemeClr val="tx1"/>
                    </a:solidFill>
                  </a:rPr>
                  <a:t>5.3</a:t>
                </a:r>
                <a:r>
                  <a:rPr lang="zh-CN" altLang="zh-CN" sz="2400" dirty="0">
                    <a:solidFill>
                      <a:schemeClr val="tx1"/>
                    </a:solidFill>
                  </a:rPr>
                  <a:t>所示。</a:t>
                </a:r>
                <a:endParaRPr lang="en-US" altLang="zh-CN" sz="2400" dirty="0">
                  <a:solidFill>
                    <a:schemeClr val="tx1"/>
                  </a:solidFill>
                </a:endParaRPr>
              </a:p>
              <a:p>
                <a:pPr marL="0" indent="0">
                  <a:lnSpc>
                    <a:spcPct val="150000"/>
                  </a:lnSpc>
                  <a:buNone/>
                </a:pPr>
                <a:endParaRPr lang="en-US" altLang="zh-CN" sz="2400" dirty="0">
                  <a:solidFill>
                    <a:schemeClr val="tx1"/>
                  </a:solidFill>
                </a:endParaRPr>
              </a:p>
              <a:p>
                <a:pPr marL="0" indent="0">
                  <a:lnSpc>
                    <a:spcPct val="150000"/>
                  </a:lnSpc>
                  <a:buNone/>
                </a:pPr>
                <a:r>
                  <a:rPr lang="en-US" altLang="zh-CN" sz="2400" dirty="0">
                    <a:solidFill>
                      <a:schemeClr val="tx1"/>
                    </a:solidFill>
                  </a:rPr>
                  <a:t>      </a:t>
                </a:r>
                <a:r>
                  <a:rPr lang="zh-CN" altLang="zh-CN" sz="2400" dirty="0">
                    <a:solidFill>
                      <a:schemeClr val="tx1"/>
                    </a:solidFill>
                  </a:rPr>
                  <a:t>式</a:t>
                </a:r>
                <a:r>
                  <a:rPr lang="en-US" altLang="zh-CN" sz="2400" dirty="0">
                    <a:solidFill>
                      <a:schemeClr val="tx1"/>
                    </a:solidFill>
                  </a:rPr>
                  <a:t>5.3</a:t>
                </a:r>
                <a:r>
                  <a:rPr lang="zh-CN" altLang="zh-CN" sz="2400" dirty="0">
                    <a:solidFill>
                      <a:schemeClr val="tx1"/>
                    </a:solidFill>
                  </a:rPr>
                  <a:t>中，</a:t>
                </a:r>
                <a14:m>
                  <m:oMath xmlns:m="http://schemas.openxmlformats.org/officeDocument/2006/math">
                    <m:r>
                      <m:rPr>
                        <m:sty m:val="p"/>
                      </m:rPr>
                      <a:rPr lang="en-US" altLang="zh-CN" sz="2400">
                        <a:solidFill>
                          <a:schemeClr val="tx1"/>
                        </a:solidFill>
                        <a:latin typeface="Cambria Math" panose="02040503050406030204"/>
                      </a:rPr>
                      <m:t>y</m:t>
                    </m:r>
                  </m:oMath>
                </a14:m>
                <a:r>
                  <a:rPr lang="zh-CN" altLang="zh-CN" sz="2400" dirty="0">
                    <a:solidFill>
                      <a:schemeClr val="tx1"/>
                    </a:solidFill>
                  </a:rPr>
                  <a:t>表示产出量；</a:t>
                </a:r>
                <a:r>
                  <a:rPr lang="en-US" altLang="zh-CN" sz="2400" i="1" dirty="0">
                    <a:solidFill>
                      <a:schemeClr val="tx1"/>
                    </a:solidFill>
                  </a:rPr>
                  <a:t>L</a:t>
                </a:r>
                <a:r>
                  <a:rPr lang="zh-CN" altLang="zh-CN" sz="2400" dirty="0">
                    <a:solidFill>
                      <a:schemeClr val="tx1"/>
                    </a:solidFill>
                  </a:rPr>
                  <a:t>表示劳动力投入；</a:t>
                </a:r>
                <a:r>
                  <a:rPr lang="en-US" altLang="zh-CN" sz="2400" i="1" dirty="0">
                    <a:solidFill>
                      <a:schemeClr val="tx1"/>
                    </a:solidFill>
                  </a:rPr>
                  <a:t>K</a:t>
                </a:r>
                <a:r>
                  <a:rPr lang="zh-CN" altLang="zh-CN" sz="2400" dirty="0">
                    <a:solidFill>
                      <a:schemeClr val="tx1"/>
                    </a:solidFill>
                  </a:rPr>
                  <a:t>表示资本投入；</a:t>
                </a:r>
                <a:r>
                  <a:rPr lang="en-US" altLang="zh-CN" sz="2400" i="1" dirty="0">
                    <a:solidFill>
                      <a:schemeClr val="tx1"/>
                    </a:solidFill>
                  </a:rPr>
                  <a:t>A</a:t>
                </a:r>
                <a:r>
                  <a:rPr lang="zh-CN" altLang="zh-CN" sz="2400" dirty="0">
                    <a:solidFill>
                      <a:schemeClr val="tx1"/>
                    </a:solidFill>
                  </a:rPr>
                  <a:t>表示技术水平。</a:t>
                </a:r>
                <a:endParaRPr lang="zh-CN" altLang="en-US" sz="2400" dirty="0">
                  <a:solidFill>
                    <a:schemeClr val="tx1"/>
                  </a:solidFill>
                </a:endParaRPr>
              </a:p>
            </p:txBody>
          </p:sp>
        </mc:Choice>
        <mc:Fallback xmlns="">
          <p:sp>
            <p:nvSpPr>
              <p:cNvPr id="244" name="内容占位符 5"/>
              <p:cNvSpPr>
                <a:spLocks noRot="1" noChangeAspect="1" noMove="1" noResize="1" noEditPoints="1" noAdjustHandles="1" noChangeArrowheads="1" noChangeShapeType="1" noTextEdit="1"/>
              </p:cNvSpPr>
              <p:nvPr>
                <p:ph idx="1"/>
              </p:nvPr>
            </p:nvSpPr>
            <p:spPr>
              <a:xfrm>
                <a:off x="1020428" y="1753394"/>
                <a:ext cx="10412747" cy="2971800"/>
              </a:xfrm>
              <a:blipFill rotWithShape="1">
                <a:blip r:embed="rId2"/>
                <a:stretch>
                  <a:fillRect l="-6" t="-5" b="-17708"/>
                </a:stretch>
              </a:blipFill>
            </p:spPr>
            <p:txBody>
              <a:bodyPr/>
              <a:lstStyle/>
              <a:p>
                <a:r>
                  <a:rPr lang="zh-CN" altLang="en-US">
                    <a:noFill/>
                  </a:rPr>
                  <a:t> </a:t>
                </a:r>
              </a:p>
            </p:txBody>
          </p:sp>
        </mc:Fallback>
      </mc:AlternateContent>
      <p:sp>
        <p:nvSpPr>
          <p:cNvPr id="245" name="矩形 244"/>
          <p:cNvSpPr/>
          <p:nvPr/>
        </p:nvSpPr>
        <p:spPr>
          <a:xfrm>
            <a:off x="848890" y="6293819"/>
            <a:ext cx="343077" cy="36936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6" name="矩形 245"/>
          <p:cNvSpPr/>
          <p:nvPr/>
        </p:nvSpPr>
        <p:spPr>
          <a:xfrm>
            <a:off x="2016814" y="5524030"/>
            <a:ext cx="266841" cy="28728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7" name="矩形 246"/>
          <p:cNvSpPr/>
          <p:nvPr/>
        </p:nvSpPr>
        <p:spPr>
          <a:xfrm>
            <a:off x="367079" y="5524030"/>
            <a:ext cx="266841" cy="2872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8" name="矩形 247"/>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9" name="矩形 248"/>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0" name="矩形 249"/>
          <p:cNvSpPr/>
          <p:nvPr/>
        </p:nvSpPr>
        <p:spPr>
          <a:xfrm>
            <a:off x="-8809" y="5667672"/>
            <a:ext cx="495557" cy="5335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1" name="矩形 250"/>
          <p:cNvSpPr/>
          <p:nvPr/>
        </p:nvSpPr>
        <p:spPr>
          <a:xfrm>
            <a:off x="2340789" y="6009853"/>
            <a:ext cx="266841" cy="28728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2" name="矩形 251"/>
          <p:cNvSpPr/>
          <p:nvPr/>
        </p:nvSpPr>
        <p:spPr>
          <a:xfrm>
            <a:off x="2016814" y="6423778"/>
            <a:ext cx="266841" cy="2872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3" name="矩形 252"/>
          <p:cNvSpPr/>
          <p:nvPr/>
        </p:nvSpPr>
        <p:spPr>
          <a:xfrm>
            <a:off x="2607630" y="5409117"/>
            <a:ext cx="106736" cy="11491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4" name="矩形 253"/>
          <p:cNvSpPr/>
          <p:nvPr/>
        </p:nvSpPr>
        <p:spPr>
          <a:xfrm>
            <a:off x="1883393" y="5722569"/>
            <a:ext cx="266841" cy="28728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5" name="矩形 254"/>
          <p:cNvSpPr/>
          <p:nvPr/>
        </p:nvSpPr>
        <p:spPr>
          <a:xfrm flipV="1">
            <a:off x="1174351" y="6009853"/>
            <a:ext cx="266841" cy="2872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6" name="矩形 255"/>
          <p:cNvSpPr/>
          <p:nvPr/>
        </p:nvSpPr>
        <p:spPr>
          <a:xfrm>
            <a:off x="3050082" y="6293819"/>
            <a:ext cx="156291" cy="1355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3175" y="3569264"/>
            <a:ext cx="5822717" cy="546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1138207" y="991394"/>
            <a:ext cx="1757212" cy="461665"/>
          </a:xfrm>
          <a:prstGeom prst="rect">
            <a:avLst/>
          </a:prstGeom>
        </p:spPr>
        <p:txBody>
          <a:bodyPr wrap="none">
            <a:spAutoFit/>
          </a:bodyPr>
          <a:lstStyle/>
          <a:p>
            <a:r>
              <a:rPr lang="en-US" altLang="zh-CN" b="1" dirty="0"/>
              <a:t>3. </a:t>
            </a:r>
            <a:r>
              <a:rPr lang="zh-CN" altLang="zh-CN" b="1" dirty="0"/>
              <a:t>规模报酬</a:t>
            </a:r>
            <a:endParaRPr lang="en-US" altLang="zh-CN" b="1" dirty="0"/>
          </a:p>
        </p:txBody>
      </p:sp>
      <p:sp>
        <p:nvSpPr>
          <p:cNvPr id="5" name="灯片编号占位符 4">
            <a:extLst>
              <a:ext uri="{FF2B5EF4-FFF2-40B4-BE49-F238E27FC236}">
                <a16:creationId xmlns:a16="http://schemas.microsoft.com/office/drawing/2014/main" id="{1E9AE8D9-7D54-401B-B538-4F44F09193C4}"/>
              </a:ext>
            </a:extLst>
          </p:cNvPr>
          <p:cNvSpPr>
            <a:spLocks noGrp="1"/>
          </p:cNvSpPr>
          <p:nvPr>
            <p:ph type="sldNum" sz="quarter" idx="12"/>
          </p:nvPr>
        </p:nvSpPr>
        <p:spPr/>
        <p:txBody>
          <a:bodyPr/>
          <a:lstStyle/>
          <a:p>
            <a:fld id="{B6F15528-21DE-4FAA-801E-634DDDAF4B2B}" type="slidenum">
              <a:rPr lang="en-US" smtClean="0"/>
              <a:t>370</a:t>
            </a:fld>
            <a:endParaRPr lang="en-US" dirty="0"/>
          </a:p>
        </p:txBody>
      </p:sp>
      <p:sp>
        <p:nvSpPr>
          <p:cNvPr id="20" name="灯片编号占位符 8">
            <a:extLst>
              <a:ext uri="{FF2B5EF4-FFF2-40B4-BE49-F238E27FC236}">
                <a16:creationId xmlns:a16="http://schemas.microsoft.com/office/drawing/2014/main" id="{AA4437A2-3CB9-4199-B361-B0B87A729542}"/>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370</a:t>
            </a:fld>
            <a:endParaRPr kumimoji="0" lang="en-US" altLang="zh-CN" sz="1800" dirty="0">
              <a:latin typeface="Times New Roman" panose="02020603050405020304" pitchFamily="18" charset="0"/>
            </a:endParaRPr>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5.1.1 </a:t>
            </a:r>
            <a:r>
              <a:rPr lang="zh-CN" altLang="zh-CN" b="1" dirty="0"/>
              <a:t>生产函数</a:t>
            </a:r>
            <a:endParaRPr lang="zh-CN" altLang="en-US" dirty="0"/>
          </a:p>
        </p:txBody>
      </p:sp>
      <p:sp>
        <p:nvSpPr>
          <p:cNvPr id="243" name="矩形 242"/>
          <p:cNvSpPr/>
          <p:nvPr/>
        </p:nvSpPr>
        <p:spPr>
          <a:xfrm>
            <a:off x="-43052" y="1452676"/>
            <a:ext cx="12198349" cy="60684"/>
          </a:xfrm>
          <a:prstGeom prst="rect">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4" name="内容占位符 5"/>
          <p:cNvSpPr>
            <a:spLocks noGrp="1"/>
          </p:cNvSpPr>
          <p:nvPr>
            <p:ph idx="1"/>
          </p:nvPr>
        </p:nvSpPr>
        <p:spPr>
          <a:xfrm>
            <a:off x="1020428" y="1753394"/>
            <a:ext cx="10412747" cy="2971800"/>
          </a:xfrm>
        </p:spPr>
        <p:txBody>
          <a:bodyPr>
            <a:noAutofit/>
          </a:bodyPr>
          <a:lstStyle/>
          <a:p>
            <a:pPr marL="0" indent="0">
              <a:lnSpc>
                <a:spcPct val="150000"/>
              </a:lnSpc>
              <a:buNone/>
            </a:pPr>
            <a:r>
              <a:rPr lang="zh-CN" altLang="zh-CN" sz="2400" dirty="0">
                <a:solidFill>
                  <a:schemeClr val="tx1"/>
                </a:solidFill>
              </a:rPr>
              <a:t>分别对公示</a:t>
            </a:r>
            <a:r>
              <a:rPr lang="en-US" altLang="zh-CN" sz="2400" dirty="0">
                <a:solidFill>
                  <a:schemeClr val="tx1"/>
                </a:solidFill>
              </a:rPr>
              <a:t>5.3</a:t>
            </a:r>
            <a:r>
              <a:rPr lang="zh-CN" altLang="zh-CN" sz="2400" dirty="0">
                <a:solidFill>
                  <a:schemeClr val="tx1"/>
                </a:solidFill>
              </a:rPr>
              <a:t>中的</a:t>
            </a:r>
            <a:r>
              <a:rPr lang="en-US" altLang="zh-CN" sz="2400" i="1" dirty="0">
                <a:solidFill>
                  <a:schemeClr val="tx1"/>
                </a:solidFill>
              </a:rPr>
              <a:t>L</a:t>
            </a:r>
            <a:r>
              <a:rPr lang="zh-CN" altLang="zh-CN" sz="2400" dirty="0">
                <a:solidFill>
                  <a:schemeClr val="tx1"/>
                </a:solidFill>
              </a:rPr>
              <a:t>与</a:t>
            </a:r>
            <a:r>
              <a:rPr lang="en-US" altLang="zh-CN" sz="2400" i="1" dirty="0">
                <a:solidFill>
                  <a:schemeClr val="tx1"/>
                </a:solidFill>
              </a:rPr>
              <a:t>K</a:t>
            </a:r>
            <a:r>
              <a:rPr lang="zh-CN" altLang="zh-CN" sz="2400" dirty="0">
                <a:solidFill>
                  <a:schemeClr val="tx1"/>
                </a:solidFill>
              </a:rPr>
              <a:t>求偏导数则有：</a:t>
            </a:r>
            <a:endParaRPr lang="en-US" altLang="zh-CN" sz="2400" dirty="0">
              <a:solidFill>
                <a:schemeClr val="tx1"/>
              </a:solidFill>
            </a:endParaRPr>
          </a:p>
          <a:p>
            <a:pPr marL="0" indent="0">
              <a:lnSpc>
                <a:spcPct val="150000"/>
              </a:lnSpc>
              <a:buNone/>
            </a:pPr>
            <a:endParaRPr lang="en-US" altLang="zh-CN" sz="2400" dirty="0">
              <a:solidFill>
                <a:schemeClr val="tx1"/>
              </a:solidFill>
            </a:endParaRPr>
          </a:p>
          <a:p>
            <a:pPr marL="0" indent="0">
              <a:lnSpc>
                <a:spcPct val="150000"/>
              </a:lnSpc>
              <a:buNone/>
            </a:pPr>
            <a:endParaRPr lang="en-US" altLang="zh-CN" sz="2400" dirty="0">
              <a:solidFill>
                <a:schemeClr val="tx1"/>
              </a:solidFill>
            </a:endParaRPr>
          </a:p>
          <a:p>
            <a:pPr marL="0" indent="0">
              <a:lnSpc>
                <a:spcPct val="150000"/>
              </a:lnSpc>
              <a:buNone/>
            </a:pPr>
            <a:r>
              <a:rPr lang="zh-CN" altLang="zh-CN" sz="2400" dirty="0">
                <a:solidFill>
                  <a:schemeClr val="tx1"/>
                </a:solidFill>
              </a:rPr>
              <a:t>式</a:t>
            </a:r>
            <a:r>
              <a:rPr lang="en-US" altLang="zh-CN" sz="2400" dirty="0">
                <a:solidFill>
                  <a:schemeClr val="tx1"/>
                </a:solidFill>
              </a:rPr>
              <a:t>5.4</a:t>
            </a:r>
            <a:r>
              <a:rPr lang="zh-CN" altLang="zh-CN" sz="2400" dirty="0">
                <a:solidFill>
                  <a:schemeClr val="tx1"/>
                </a:solidFill>
              </a:rPr>
              <a:t>中，</a:t>
            </a:r>
            <a:r>
              <a:rPr lang="en-US" altLang="zh-CN" sz="2400" dirty="0">
                <a:solidFill>
                  <a:schemeClr val="tx1"/>
                </a:solidFill>
                <a:sym typeface="Symbol" panose="05050102010706020507"/>
              </a:rPr>
              <a:t></a:t>
            </a:r>
            <a:r>
              <a:rPr lang="en-US" altLang="zh-CN" sz="2400" dirty="0">
                <a:solidFill>
                  <a:schemeClr val="tx1"/>
                </a:solidFill>
              </a:rPr>
              <a:t> </a:t>
            </a:r>
            <a:r>
              <a:rPr lang="zh-CN" altLang="zh-CN" sz="2400" dirty="0">
                <a:solidFill>
                  <a:schemeClr val="tx1"/>
                </a:solidFill>
              </a:rPr>
              <a:t>表示劳动力对产出的弹性系数，表示在其他条件不变的情况下，劳动力增加</a:t>
            </a:r>
            <a:r>
              <a:rPr lang="en-US" altLang="zh-CN" sz="2400" dirty="0">
                <a:solidFill>
                  <a:schemeClr val="tx1"/>
                </a:solidFill>
              </a:rPr>
              <a:t>1%</a:t>
            </a:r>
            <a:r>
              <a:rPr lang="zh-CN" altLang="zh-CN" sz="2400" dirty="0">
                <a:solidFill>
                  <a:schemeClr val="tx1"/>
                </a:solidFill>
              </a:rPr>
              <a:t>会使产出发生变化的百分比；</a:t>
            </a:r>
            <a:r>
              <a:rPr lang="en-US" altLang="zh-CN" sz="2400" dirty="0">
                <a:solidFill>
                  <a:schemeClr val="tx1"/>
                </a:solidFill>
                <a:sym typeface="Symbol" panose="05050102010706020507"/>
              </a:rPr>
              <a:t></a:t>
            </a:r>
            <a:r>
              <a:rPr lang="en-US" altLang="zh-CN" sz="2400" dirty="0">
                <a:solidFill>
                  <a:schemeClr val="tx1"/>
                </a:solidFill>
              </a:rPr>
              <a:t> </a:t>
            </a:r>
            <a:r>
              <a:rPr lang="zh-CN" altLang="zh-CN" sz="2400" dirty="0">
                <a:solidFill>
                  <a:schemeClr val="tx1"/>
                </a:solidFill>
              </a:rPr>
              <a:t>表示资本对产出的弹性系数，表示在其他条件不变的情况下，资本增加</a:t>
            </a:r>
            <a:r>
              <a:rPr lang="en-US" altLang="zh-CN" sz="2400" dirty="0">
                <a:solidFill>
                  <a:schemeClr val="tx1"/>
                </a:solidFill>
              </a:rPr>
              <a:t>1%</a:t>
            </a:r>
            <a:r>
              <a:rPr lang="zh-CN" altLang="zh-CN" sz="2400" dirty="0">
                <a:solidFill>
                  <a:schemeClr val="tx1"/>
                </a:solidFill>
              </a:rPr>
              <a:t>会使产出发生变化的百分比。</a:t>
            </a:r>
            <a:endParaRPr lang="zh-CN" altLang="en-US" sz="2400" dirty="0">
              <a:solidFill>
                <a:schemeClr val="tx1"/>
              </a:solidFill>
            </a:endParaRPr>
          </a:p>
        </p:txBody>
      </p:sp>
      <p:sp>
        <p:nvSpPr>
          <p:cNvPr id="245" name="矩形 244"/>
          <p:cNvSpPr/>
          <p:nvPr/>
        </p:nvSpPr>
        <p:spPr>
          <a:xfrm>
            <a:off x="848890" y="6293819"/>
            <a:ext cx="343077" cy="36936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6" name="矩形 245"/>
          <p:cNvSpPr/>
          <p:nvPr/>
        </p:nvSpPr>
        <p:spPr>
          <a:xfrm>
            <a:off x="2016814" y="5524030"/>
            <a:ext cx="266841" cy="28728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7" name="矩形 246"/>
          <p:cNvSpPr/>
          <p:nvPr/>
        </p:nvSpPr>
        <p:spPr>
          <a:xfrm>
            <a:off x="367079" y="5524030"/>
            <a:ext cx="266841" cy="2872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8" name="矩形 247"/>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9" name="矩形 248"/>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0" name="矩形 249"/>
          <p:cNvSpPr/>
          <p:nvPr/>
        </p:nvSpPr>
        <p:spPr>
          <a:xfrm>
            <a:off x="-8809" y="5667672"/>
            <a:ext cx="495557" cy="5335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1" name="矩形 250"/>
          <p:cNvSpPr/>
          <p:nvPr/>
        </p:nvSpPr>
        <p:spPr>
          <a:xfrm>
            <a:off x="2340789" y="6009853"/>
            <a:ext cx="266841" cy="28728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2" name="矩形 251"/>
          <p:cNvSpPr/>
          <p:nvPr/>
        </p:nvSpPr>
        <p:spPr>
          <a:xfrm>
            <a:off x="2016814" y="6423778"/>
            <a:ext cx="266841" cy="2872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3" name="矩形 252"/>
          <p:cNvSpPr/>
          <p:nvPr/>
        </p:nvSpPr>
        <p:spPr>
          <a:xfrm>
            <a:off x="2607630" y="5409117"/>
            <a:ext cx="106736" cy="11491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4" name="矩形 253"/>
          <p:cNvSpPr/>
          <p:nvPr/>
        </p:nvSpPr>
        <p:spPr>
          <a:xfrm>
            <a:off x="1883393" y="5722569"/>
            <a:ext cx="266841" cy="28728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5" name="矩形 254"/>
          <p:cNvSpPr/>
          <p:nvPr/>
        </p:nvSpPr>
        <p:spPr>
          <a:xfrm flipV="1">
            <a:off x="1174351" y="6009853"/>
            <a:ext cx="266841" cy="2872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6" name="矩形 255"/>
          <p:cNvSpPr/>
          <p:nvPr/>
        </p:nvSpPr>
        <p:spPr>
          <a:xfrm>
            <a:off x="3050082" y="6293819"/>
            <a:ext cx="156291" cy="1355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6373" y="2667794"/>
            <a:ext cx="6663101" cy="824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1292870" y="940401"/>
            <a:ext cx="1757212" cy="461665"/>
          </a:xfrm>
          <a:prstGeom prst="rect">
            <a:avLst/>
          </a:prstGeom>
        </p:spPr>
        <p:txBody>
          <a:bodyPr wrap="none">
            <a:spAutoFit/>
          </a:bodyPr>
          <a:lstStyle/>
          <a:p>
            <a:r>
              <a:rPr lang="en-US" altLang="zh-CN" b="1" dirty="0"/>
              <a:t>3. </a:t>
            </a:r>
            <a:r>
              <a:rPr lang="zh-CN" altLang="zh-CN" b="1" dirty="0"/>
              <a:t>规模报酬</a:t>
            </a:r>
            <a:endParaRPr lang="en-US" altLang="zh-CN" b="1" dirty="0"/>
          </a:p>
        </p:txBody>
      </p:sp>
      <p:sp>
        <p:nvSpPr>
          <p:cNvPr id="5" name="灯片编号占位符 4">
            <a:extLst>
              <a:ext uri="{FF2B5EF4-FFF2-40B4-BE49-F238E27FC236}">
                <a16:creationId xmlns:a16="http://schemas.microsoft.com/office/drawing/2014/main" id="{3363C807-773A-4024-A652-5D08C3B1E6B5}"/>
              </a:ext>
            </a:extLst>
          </p:cNvPr>
          <p:cNvSpPr>
            <a:spLocks noGrp="1"/>
          </p:cNvSpPr>
          <p:nvPr>
            <p:ph type="sldNum" sz="quarter" idx="12"/>
          </p:nvPr>
        </p:nvSpPr>
        <p:spPr/>
        <p:txBody>
          <a:bodyPr/>
          <a:lstStyle/>
          <a:p>
            <a:fld id="{B6F15528-21DE-4FAA-801E-634DDDAF4B2B}" type="slidenum">
              <a:rPr lang="en-US" smtClean="0"/>
              <a:t>371</a:t>
            </a:fld>
            <a:endParaRPr lang="en-US" dirty="0"/>
          </a:p>
        </p:txBody>
      </p:sp>
      <p:sp>
        <p:nvSpPr>
          <p:cNvPr id="20" name="灯片编号占位符 8">
            <a:extLst>
              <a:ext uri="{FF2B5EF4-FFF2-40B4-BE49-F238E27FC236}">
                <a16:creationId xmlns:a16="http://schemas.microsoft.com/office/drawing/2014/main" id="{C845D72D-AF12-49C0-9899-C8832C22B867}"/>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371</a:t>
            </a:fld>
            <a:endParaRPr kumimoji="0" lang="en-US" altLang="zh-CN" sz="1800" dirty="0">
              <a:latin typeface="Times New Roman" panose="02020603050405020304" pitchFamily="18" charset="0"/>
            </a:endParaRPr>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5.1.1 </a:t>
            </a:r>
            <a:r>
              <a:rPr lang="zh-CN" altLang="zh-CN" b="1" dirty="0"/>
              <a:t>生产函数</a:t>
            </a:r>
            <a:endParaRPr lang="zh-CN" altLang="en-US" dirty="0"/>
          </a:p>
        </p:txBody>
      </p:sp>
      <p:sp>
        <p:nvSpPr>
          <p:cNvPr id="243" name="矩形 242"/>
          <p:cNvSpPr/>
          <p:nvPr/>
        </p:nvSpPr>
        <p:spPr>
          <a:xfrm>
            <a:off x="-43052" y="1452676"/>
            <a:ext cx="12198349" cy="60684"/>
          </a:xfrm>
          <a:prstGeom prst="rect">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mc:AlternateContent xmlns:mc="http://schemas.openxmlformats.org/markup-compatibility/2006" xmlns:a14="http://schemas.microsoft.com/office/drawing/2010/main">
        <mc:Choice Requires="a14">
          <p:sp>
            <p:nvSpPr>
              <p:cNvPr id="244" name="内容占位符 5"/>
              <p:cNvSpPr>
                <a:spLocks noGrp="1"/>
              </p:cNvSpPr>
              <p:nvPr>
                <p:ph idx="1"/>
              </p:nvPr>
            </p:nvSpPr>
            <p:spPr>
              <a:xfrm>
                <a:off x="1020428" y="2820194"/>
                <a:ext cx="10412747" cy="2070894"/>
              </a:xfrm>
            </p:spPr>
            <p:txBody>
              <a:bodyPr>
                <a:noAutofit/>
              </a:bodyPr>
              <a:lstStyle/>
              <a:p>
                <a:r>
                  <a:rPr lang="zh-CN" altLang="zh-CN" sz="2400" dirty="0">
                    <a:solidFill>
                      <a:schemeClr val="tx1"/>
                    </a:solidFill>
                  </a:rPr>
                  <a:t>当</a:t>
                </a:r>
                <a:r>
                  <a:rPr lang="en-US" altLang="zh-CN" sz="2400" dirty="0">
                    <a:solidFill>
                      <a:schemeClr val="tx1"/>
                    </a:solidFill>
                    <a:sym typeface="Symbol" panose="05050102010706020507"/>
                  </a:rPr>
                  <a:t></a:t>
                </a:r>
                <a:r>
                  <a:rPr lang="zh-CN" altLang="zh-CN" sz="2400" dirty="0">
                    <a:solidFill>
                      <a:schemeClr val="tx1"/>
                    </a:solidFill>
                  </a:rPr>
                  <a:t>和</a:t>
                </a:r>
                <a:r>
                  <a:rPr lang="en-US" altLang="zh-CN" sz="2400" dirty="0">
                    <a:solidFill>
                      <a:schemeClr val="tx1"/>
                    </a:solidFill>
                    <a:sym typeface="Symbol" panose="05050102010706020507"/>
                  </a:rPr>
                  <a:t></a:t>
                </a:r>
                <a:r>
                  <a:rPr lang="zh-CN" altLang="zh-CN" sz="2400" dirty="0">
                    <a:solidFill>
                      <a:schemeClr val="tx1"/>
                    </a:solidFill>
                  </a:rPr>
                  <a:t>之和等于</a:t>
                </a:r>
                <a:r>
                  <a:rPr lang="en-US" altLang="zh-CN" sz="2400" dirty="0">
                    <a:solidFill>
                      <a:schemeClr val="tx1"/>
                    </a:solidFill>
                  </a:rPr>
                  <a:t>1</a:t>
                </a:r>
                <a:r>
                  <a:rPr lang="zh-CN" altLang="zh-CN" sz="2400" dirty="0">
                    <a:solidFill>
                      <a:schemeClr val="tx1"/>
                    </a:solidFill>
                  </a:rPr>
                  <a:t>时，即</a:t>
                </a:r>
                <a14:m>
                  <m:oMath xmlns:m="http://schemas.openxmlformats.org/officeDocument/2006/math">
                    <m:r>
                      <m:rPr>
                        <m:sty m:val="p"/>
                      </m:rPr>
                      <a:rPr lang="en-US" altLang="zh-CN" sz="2400">
                        <a:solidFill>
                          <a:schemeClr val="tx1"/>
                        </a:solidFill>
                        <a:latin typeface="Cambria Math" panose="02040503050406030204"/>
                      </a:rPr>
                      <m:t>y</m:t>
                    </m:r>
                    <m:r>
                      <a:rPr lang="en-US" altLang="zh-CN" sz="2400">
                        <a:solidFill>
                          <a:schemeClr val="tx1"/>
                        </a:solidFill>
                        <a:latin typeface="Cambria Math" panose="02040503050406030204"/>
                      </a:rPr>
                      <m:t>=</m:t>
                    </m:r>
                    <m:r>
                      <m:rPr>
                        <m:sty m:val="p"/>
                      </m:rPr>
                      <a:rPr lang="en-US" altLang="zh-CN" sz="2400">
                        <a:solidFill>
                          <a:schemeClr val="tx1"/>
                        </a:solidFill>
                        <a:latin typeface="Cambria Math" panose="02040503050406030204"/>
                      </a:rPr>
                      <m:t>A</m:t>
                    </m:r>
                    <m:sSup>
                      <m:sSupPr>
                        <m:ctrlPr>
                          <a:rPr lang="zh-CN" altLang="zh-CN" sz="2400" i="1">
                            <a:solidFill>
                              <a:schemeClr val="tx1"/>
                            </a:solidFill>
                            <a:latin typeface="Cambria Math" panose="02040503050406030204" pitchFamily="18" charset="0"/>
                          </a:rPr>
                        </m:ctrlPr>
                      </m:sSupPr>
                      <m:e>
                        <m:r>
                          <m:rPr>
                            <m:sty m:val="p"/>
                          </m:rPr>
                          <a:rPr lang="en-US" altLang="zh-CN" sz="2400">
                            <a:solidFill>
                              <a:schemeClr val="tx1"/>
                            </a:solidFill>
                            <a:latin typeface="Cambria Math" panose="02040503050406030204"/>
                          </a:rPr>
                          <m:t>K</m:t>
                        </m:r>
                      </m:e>
                      <m:sup>
                        <m:r>
                          <a:rPr lang="en-US" altLang="zh-CN" sz="2400" i="1">
                            <a:solidFill>
                              <a:schemeClr val="tx1"/>
                            </a:solidFill>
                            <a:latin typeface="Cambria Math" panose="02040503050406030204"/>
                          </a:rPr>
                          <m:t>𝛼</m:t>
                        </m:r>
                      </m:sup>
                    </m:sSup>
                    <m:sSup>
                      <m:sSupPr>
                        <m:ctrlPr>
                          <a:rPr lang="zh-CN" altLang="zh-CN" sz="2400" i="1">
                            <a:solidFill>
                              <a:schemeClr val="tx1"/>
                            </a:solidFill>
                            <a:latin typeface="Cambria Math" panose="02040503050406030204" pitchFamily="18" charset="0"/>
                          </a:rPr>
                        </m:ctrlPr>
                      </m:sSupPr>
                      <m:e>
                        <m:r>
                          <m:rPr>
                            <m:sty m:val="p"/>
                          </m:rPr>
                          <a:rPr lang="en-US" altLang="zh-CN" sz="2400">
                            <a:solidFill>
                              <a:schemeClr val="tx1"/>
                            </a:solidFill>
                            <a:latin typeface="Cambria Math" panose="02040503050406030204"/>
                          </a:rPr>
                          <m:t>L</m:t>
                        </m:r>
                      </m:e>
                      <m:sup>
                        <m:r>
                          <a:rPr lang="en-US" altLang="zh-CN" sz="2400" i="1">
                            <a:solidFill>
                              <a:schemeClr val="tx1"/>
                            </a:solidFill>
                            <a:latin typeface="Cambria Math" panose="02040503050406030204"/>
                          </a:rPr>
                          <m:t>1−</m:t>
                        </m:r>
                        <m:r>
                          <a:rPr lang="en-US" altLang="zh-CN" sz="2400" i="1">
                            <a:solidFill>
                              <a:schemeClr val="tx1"/>
                            </a:solidFill>
                            <a:latin typeface="Cambria Math" panose="02040503050406030204"/>
                          </a:rPr>
                          <m:t>𝛼</m:t>
                        </m:r>
                      </m:sup>
                    </m:sSup>
                  </m:oMath>
                </a14:m>
                <a:r>
                  <a:rPr lang="zh-CN" altLang="zh-CN" sz="2400" dirty="0">
                    <a:solidFill>
                      <a:schemeClr val="tx1"/>
                    </a:solidFill>
                  </a:rPr>
                  <a:t>，则其对应的技术规模报酬是不变的，又称为规模报酬固定</a:t>
                </a:r>
              </a:p>
              <a:p>
                <a:r>
                  <a:rPr lang="zh-CN" altLang="zh-CN" sz="2400" dirty="0">
                    <a:solidFill>
                      <a:schemeClr val="tx1"/>
                    </a:solidFill>
                  </a:rPr>
                  <a:t>当</a:t>
                </a:r>
                <a:r>
                  <a:rPr lang="en-US" altLang="zh-CN" sz="2400" dirty="0">
                    <a:solidFill>
                      <a:schemeClr val="tx1"/>
                    </a:solidFill>
                    <a:sym typeface="Symbol" panose="05050102010706020507"/>
                  </a:rPr>
                  <a:t></a:t>
                </a:r>
                <a:r>
                  <a:rPr lang="zh-CN" altLang="zh-CN" sz="2400" dirty="0">
                    <a:solidFill>
                      <a:schemeClr val="tx1"/>
                    </a:solidFill>
                  </a:rPr>
                  <a:t>和</a:t>
                </a:r>
                <a:r>
                  <a:rPr lang="en-US" altLang="zh-CN" sz="2400" dirty="0">
                    <a:solidFill>
                      <a:schemeClr val="tx1"/>
                    </a:solidFill>
                    <a:sym typeface="Symbol" panose="05050102010706020507"/>
                  </a:rPr>
                  <a:t></a:t>
                </a:r>
                <a:r>
                  <a:rPr lang="zh-CN" altLang="zh-CN" sz="2400" dirty="0">
                    <a:solidFill>
                      <a:schemeClr val="tx1"/>
                    </a:solidFill>
                  </a:rPr>
                  <a:t>之和大于</a:t>
                </a:r>
                <a:r>
                  <a:rPr lang="en-US" altLang="zh-CN" sz="2400" dirty="0">
                    <a:solidFill>
                      <a:schemeClr val="tx1"/>
                    </a:solidFill>
                  </a:rPr>
                  <a:t>1</a:t>
                </a:r>
                <a:r>
                  <a:rPr lang="zh-CN" altLang="zh-CN" sz="2400" dirty="0">
                    <a:solidFill>
                      <a:schemeClr val="tx1"/>
                    </a:solidFill>
                  </a:rPr>
                  <a:t>时，则表示规模报酬递增</a:t>
                </a:r>
              </a:p>
              <a:p>
                <a:r>
                  <a:rPr lang="zh-CN" altLang="zh-CN" sz="2400" dirty="0">
                    <a:solidFill>
                      <a:schemeClr val="tx1"/>
                    </a:solidFill>
                  </a:rPr>
                  <a:t>当</a:t>
                </a:r>
                <a:r>
                  <a:rPr lang="en-US" altLang="zh-CN" sz="2400" dirty="0">
                    <a:solidFill>
                      <a:schemeClr val="tx1"/>
                    </a:solidFill>
                    <a:sym typeface="Symbol" panose="05050102010706020507"/>
                  </a:rPr>
                  <a:t></a:t>
                </a:r>
                <a:r>
                  <a:rPr lang="zh-CN" altLang="zh-CN" sz="2400" dirty="0">
                    <a:solidFill>
                      <a:schemeClr val="tx1"/>
                    </a:solidFill>
                  </a:rPr>
                  <a:t>和</a:t>
                </a:r>
                <a:r>
                  <a:rPr lang="en-US" altLang="zh-CN" sz="2400" dirty="0">
                    <a:solidFill>
                      <a:schemeClr val="tx1"/>
                    </a:solidFill>
                    <a:sym typeface="Symbol" panose="05050102010706020507"/>
                  </a:rPr>
                  <a:t></a:t>
                </a:r>
                <a:r>
                  <a:rPr lang="zh-CN" altLang="zh-CN" sz="2400" dirty="0">
                    <a:solidFill>
                      <a:schemeClr val="tx1"/>
                    </a:solidFill>
                  </a:rPr>
                  <a:t>之和小于</a:t>
                </a:r>
                <a:r>
                  <a:rPr lang="en-US" altLang="zh-CN" sz="2400" dirty="0">
                    <a:solidFill>
                      <a:schemeClr val="tx1"/>
                    </a:solidFill>
                  </a:rPr>
                  <a:t>1</a:t>
                </a:r>
                <a:r>
                  <a:rPr lang="zh-CN" altLang="zh-CN" sz="2400" dirty="0">
                    <a:solidFill>
                      <a:schemeClr val="tx1"/>
                    </a:solidFill>
                  </a:rPr>
                  <a:t>时，则表示规模报酬递减</a:t>
                </a:r>
                <a:endParaRPr lang="zh-CN" altLang="en-US" sz="2400" dirty="0">
                  <a:solidFill>
                    <a:schemeClr val="tx1"/>
                  </a:solidFill>
                </a:endParaRPr>
              </a:p>
            </p:txBody>
          </p:sp>
        </mc:Choice>
        <mc:Fallback xmlns="">
          <p:sp>
            <p:nvSpPr>
              <p:cNvPr id="244" name="内容占位符 5"/>
              <p:cNvSpPr>
                <a:spLocks noRot="1" noChangeAspect="1" noMove="1" noResize="1" noEditPoints="1" noAdjustHandles="1" noChangeArrowheads="1" noChangeShapeType="1" noTextEdit="1"/>
              </p:cNvSpPr>
              <p:nvPr>
                <p:ph idx="1"/>
              </p:nvPr>
            </p:nvSpPr>
            <p:spPr>
              <a:xfrm>
                <a:off x="1020428" y="2820194"/>
                <a:ext cx="10412747" cy="2070894"/>
              </a:xfrm>
              <a:blipFill rotWithShape="1">
                <a:blip r:embed="rId2"/>
                <a:stretch>
                  <a:fillRect l="-6" t="-8" b="15"/>
                </a:stretch>
              </a:blipFill>
            </p:spPr>
            <p:txBody>
              <a:bodyPr/>
              <a:lstStyle/>
              <a:p>
                <a:r>
                  <a:rPr lang="zh-CN" altLang="en-US">
                    <a:noFill/>
                  </a:rPr>
                  <a:t> </a:t>
                </a:r>
              </a:p>
            </p:txBody>
          </p:sp>
        </mc:Fallback>
      </mc:AlternateContent>
      <p:sp>
        <p:nvSpPr>
          <p:cNvPr id="245" name="矩形 244"/>
          <p:cNvSpPr/>
          <p:nvPr/>
        </p:nvSpPr>
        <p:spPr>
          <a:xfrm>
            <a:off x="848890" y="6293819"/>
            <a:ext cx="343077" cy="36936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6" name="矩形 245"/>
          <p:cNvSpPr/>
          <p:nvPr/>
        </p:nvSpPr>
        <p:spPr>
          <a:xfrm>
            <a:off x="2016814" y="5524030"/>
            <a:ext cx="266841" cy="28728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7" name="矩形 246"/>
          <p:cNvSpPr/>
          <p:nvPr/>
        </p:nvSpPr>
        <p:spPr>
          <a:xfrm>
            <a:off x="367079" y="5524030"/>
            <a:ext cx="266841" cy="2872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8" name="矩形 247"/>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9" name="矩形 248"/>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0" name="矩形 249"/>
          <p:cNvSpPr/>
          <p:nvPr/>
        </p:nvSpPr>
        <p:spPr>
          <a:xfrm>
            <a:off x="-8809" y="5667672"/>
            <a:ext cx="495557" cy="5335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1" name="矩形 250"/>
          <p:cNvSpPr/>
          <p:nvPr/>
        </p:nvSpPr>
        <p:spPr>
          <a:xfrm>
            <a:off x="2340789" y="6009853"/>
            <a:ext cx="266841" cy="28728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2" name="矩形 251"/>
          <p:cNvSpPr/>
          <p:nvPr/>
        </p:nvSpPr>
        <p:spPr>
          <a:xfrm>
            <a:off x="2016814" y="6423778"/>
            <a:ext cx="266841" cy="2872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3" name="矩形 252"/>
          <p:cNvSpPr/>
          <p:nvPr/>
        </p:nvSpPr>
        <p:spPr>
          <a:xfrm>
            <a:off x="2607630" y="5409117"/>
            <a:ext cx="106736" cy="11491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4" name="矩形 253"/>
          <p:cNvSpPr/>
          <p:nvPr/>
        </p:nvSpPr>
        <p:spPr>
          <a:xfrm>
            <a:off x="1883393" y="5722569"/>
            <a:ext cx="266841" cy="28728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5" name="矩形 254"/>
          <p:cNvSpPr/>
          <p:nvPr/>
        </p:nvSpPr>
        <p:spPr>
          <a:xfrm flipV="1">
            <a:off x="1174351" y="6009853"/>
            <a:ext cx="266841" cy="2872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6" name="矩形 255"/>
          <p:cNvSpPr/>
          <p:nvPr/>
        </p:nvSpPr>
        <p:spPr>
          <a:xfrm>
            <a:off x="3050082" y="6293819"/>
            <a:ext cx="156291" cy="1355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0081" y="1829594"/>
            <a:ext cx="6663101" cy="824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a:extLst>
              <a:ext uri="{FF2B5EF4-FFF2-40B4-BE49-F238E27FC236}">
                <a16:creationId xmlns:a16="http://schemas.microsoft.com/office/drawing/2014/main" id="{CD9AB363-7F9E-4017-8029-17FC35EECE59}"/>
              </a:ext>
            </a:extLst>
          </p:cNvPr>
          <p:cNvSpPr>
            <a:spLocks noGrp="1"/>
          </p:cNvSpPr>
          <p:nvPr>
            <p:ph type="sldNum" sz="quarter" idx="12"/>
          </p:nvPr>
        </p:nvSpPr>
        <p:spPr/>
        <p:txBody>
          <a:bodyPr/>
          <a:lstStyle/>
          <a:p>
            <a:fld id="{B6F15528-21DE-4FAA-801E-634DDDAF4B2B}" type="slidenum">
              <a:rPr lang="en-US" smtClean="0"/>
              <a:t>372</a:t>
            </a:fld>
            <a:endParaRPr lang="en-US" dirty="0"/>
          </a:p>
        </p:txBody>
      </p:sp>
      <p:sp>
        <p:nvSpPr>
          <p:cNvPr id="19" name="灯片编号占位符 8">
            <a:extLst>
              <a:ext uri="{FF2B5EF4-FFF2-40B4-BE49-F238E27FC236}">
                <a16:creationId xmlns:a16="http://schemas.microsoft.com/office/drawing/2014/main" id="{B1199949-D0AC-4664-B93B-537B3B59D0ED}"/>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372</a:t>
            </a:fld>
            <a:endParaRPr kumimoji="0" lang="en-US" altLang="zh-CN" sz="1800" dirty="0">
              <a:latin typeface="Times New Roman" panose="02020603050405020304" pitchFamily="18" charset="0"/>
            </a:endParaRPr>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dirty="0"/>
              <a:t>5.1.2 </a:t>
            </a:r>
            <a:r>
              <a:rPr lang="zh-CN" altLang="en-US" dirty="0"/>
              <a:t>软件生产函数</a:t>
            </a:r>
          </a:p>
        </p:txBody>
      </p:sp>
      <p:sp>
        <p:nvSpPr>
          <p:cNvPr id="243" name="矩形 242"/>
          <p:cNvSpPr/>
          <p:nvPr/>
        </p:nvSpPr>
        <p:spPr>
          <a:xfrm>
            <a:off x="3176" y="1331727"/>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9" name="矩形 18"/>
          <p:cNvSpPr/>
          <p:nvPr/>
        </p:nvSpPr>
        <p:spPr>
          <a:xfrm>
            <a:off x="6350" y="1882678"/>
            <a:ext cx="12192000" cy="352831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mc:AlternateContent xmlns:mc="http://schemas.openxmlformats.org/markup-compatibility/2006" xmlns:a14="http://schemas.microsoft.com/office/drawing/2010/main">
        <mc:Choice Requires="a14">
          <p:sp>
            <p:nvSpPr>
              <p:cNvPr id="20" name="内容占位符 4"/>
              <p:cNvSpPr txBox="1"/>
              <p:nvPr/>
            </p:nvSpPr>
            <p:spPr>
              <a:xfrm>
                <a:off x="648338" y="2210594"/>
                <a:ext cx="11196679" cy="2064368"/>
              </a:xfrm>
              <a:prstGeom prst="rect">
                <a:avLst/>
              </a:prstGeom>
            </p:spPr>
            <p:txBody>
              <a:bodyPr vert="horz" lIns="91440" tIns="45720" rIns="91440" bIns="45720" rtlCol="0">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zh-CN" sz="2400" dirty="0">
                    <a:solidFill>
                      <a:schemeClr val="bg1"/>
                    </a:solidFill>
                  </a:rPr>
                  <a:t>美国的软件工程专家普特纳姆推导出如式</a:t>
                </a:r>
                <a:r>
                  <a:rPr lang="en-US" altLang="zh-CN" sz="2400" dirty="0">
                    <a:solidFill>
                      <a:schemeClr val="bg1"/>
                    </a:solidFill>
                  </a:rPr>
                  <a:t>5.5</a:t>
                </a:r>
                <a:r>
                  <a:rPr lang="zh-CN" altLang="zh-CN" sz="2400" dirty="0">
                    <a:solidFill>
                      <a:schemeClr val="bg1"/>
                    </a:solidFill>
                  </a:rPr>
                  <a:t>所示的软件生产函数</a:t>
                </a:r>
                <a:r>
                  <a:rPr lang="zh-CN" altLang="en-US" sz="2400" dirty="0">
                    <a:solidFill>
                      <a:schemeClr val="bg1"/>
                    </a:solidFill>
                  </a:rPr>
                  <a:t>：</a:t>
                </a:r>
                <a:endParaRPr lang="en-US" altLang="zh-CN" sz="2400" dirty="0">
                  <a:solidFill>
                    <a:schemeClr val="bg1"/>
                  </a:solidFill>
                </a:endParaRPr>
              </a:p>
              <a:p>
                <a:pPr marL="0" indent="0">
                  <a:buNone/>
                </a:pPr>
                <a14:m>
                  <m:oMath xmlns:m="http://schemas.openxmlformats.org/officeDocument/2006/math">
                    <m:r>
                      <m:rPr>
                        <m:sty m:val="p"/>
                      </m:rPr>
                      <a:rPr lang="en-US" altLang="zh-CN" sz="2400" smtClean="0">
                        <a:solidFill>
                          <a:schemeClr val="bg1"/>
                        </a:solidFill>
                        <a:latin typeface="Cambria Math" panose="02040503050406030204"/>
                      </a:rPr>
                      <m:t>S</m:t>
                    </m:r>
                    <m:r>
                      <a:rPr lang="en-US" altLang="zh-CN" sz="2400" smtClean="0">
                        <a:solidFill>
                          <a:schemeClr val="bg1"/>
                        </a:solidFill>
                        <a:latin typeface="Cambria Math" panose="02040503050406030204"/>
                      </a:rPr>
                      <m:t>=</m:t>
                    </m:r>
                    <m:r>
                      <m:rPr>
                        <m:sty m:val="p"/>
                      </m:rPr>
                      <a:rPr lang="en-US" altLang="zh-CN" sz="2400" smtClean="0">
                        <a:solidFill>
                          <a:schemeClr val="bg1"/>
                        </a:solidFill>
                        <a:latin typeface="Cambria Math" panose="02040503050406030204"/>
                      </a:rPr>
                      <m:t>E</m:t>
                    </m:r>
                    <m:r>
                      <a:rPr lang="en-US" altLang="zh-CN" sz="2400" smtClean="0">
                        <a:solidFill>
                          <a:schemeClr val="bg1"/>
                        </a:solidFill>
                        <a:latin typeface="Cambria Math" panose="02040503050406030204"/>
                      </a:rPr>
                      <m:t>∙</m:t>
                    </m:r>
                    <m:sSup>
                      <m:sSupPr>
                        <m:ctrlPr>
                          <a:rPr lang="zh-CN" altLang="zh-CN" sz="2400" i="1">
                            <a:solidFill>
                              <a:schemeClr val="bg1"/>
                            </a:solidFill>
                            <a:latin typeface="Cambria Math" panose="02040503050406030204" pitchFamily="18" charset="0"/>
                          </a:rPr>
                        </m:ctrlPr>
                      </m:sSupPr>
                      <m:e>
                        <m:r>
                          <m:rPr>
                            <m:sty m:val="p"/>
                          </m:rPr>
                          <a:rPr lang="en-US" altLang="zh-CN" sz="2400">
                            <a:solidFill>
                              <a:schemeClr val="bg1"/>
                            </a:solidFill>
                            <a:latin typeface="Cambria Math" panose="02040503050406030204"/>
                          </a:rPr>
                          <m:t>K</m:t>
                        </m:r>
                      </m:e>
                      <m:sup>
                        <m:f>
                          <m:fPr>
                            <m:ctrlPr>
                              <a:rPr lang="zh-CN" altLang="zh-CN" sz="2400" i="1">
                                <a:solidFill>
                                  <a:schemeClr val="bg1"/>
                                </a:solidFill>
                                <a:latin typeface="Cambria Math" panose="02040503050406030204" pitchFamily="18" charset="0"/>
                              </a:rPr>
                            </m:ctrlPr>
                          </m:fPr>
                          <m:num>
                            <m:r>
                              <a:rPr lang="en-US" altLang="zh-CN" sz="2400" i="1">
                                <a:solidFill>
                                  <a:schemeClr val="bg1"/>
                                </a:solidFill>
                                <a:latin typeface="Cambria Math" panose="02040503050406030204"/>
                              </a:rPr>
                              <m:t>1</m:t>
                            </m:r>
                          </m:num>
                          <m:den>
                            <m:r>
                              <a:rPr lang="en-US" altLang="zh-CN" sz="2400" i="1">
                                <a:solidFill>
                                  <a:schemeClr val="bg1"/>
                                </a:solidFill>
                                <a:latin typeface="Cambria Math" panose="02040503050406030204"/>
                              </a:rPr>
                              <m:t>3</m:t>
                            </m:r>
                          </m:den>
                        </m:f>
                      </m:sup>
                    </m:sSup>
                    <m:r>
                      <a:rPr lang="en-US" altLang="zh-CN" sz="2400">
                        <a:solidFill>
                          <a:schemeClr val="bg1"/>
                        </a:solidFill>
                        <a:latin typeface="Cambria Math" panose="02040503050406030204"/>
                      </a:rPr>
                      <m:t>∙</m:t>
                    </m:r>
                    <m:sSubSup>
                      <m:sSubSupPr>
                        <m:ctrlPr>
                          <a:rPr lang="zh-CN" altLang="zh-CN" sz="2400" i="1">
                            <a:solidFill>
                              <a:schemeClr val="bg1"/>
                            </a:solidFill>
                            <a:latin typeface="Cambria Math" panose="02040503050406030204" pitchFamily="18" charset="0"/>
                          </a:rPr>
                        </m:ctrlPr>
                      </m:sSubSupPr>
                      <m:e>
                        <m:r>
                          <m:rPr>
                            <m:sty m:val="p"/>
                          </m:rPr>
                          <a:rPr lang="en-US" altLang="zh-CN" sz="2400">
                            <a:solidFill>
                              <a:schemeClr val="bg1"/>
                            </a:solidFill>
                            <a:latin typeface="Cambria Math" panose="02040503050406030204"/>
                          </a:rPr>
                          <m:t>t</m:t>
                        </m:r>
                      </m:e>
                      <m:sub>
                        <m:r>
                          <a:rPr lang="en-US" altLang="zh-CN" sz="2400" i="1">
                            <a:solidFill>
                              <a:schemeClr val="bg1"/>
                            </a:solidFill>
                            <a:latin typeface="Cambria Math" panose="02040503050406030204"/>
                          </a:rPr>
                          <m:t>𝑑</m:t>
                        </m:r>
                      </m:sub>
                      <m:sup>
                        <m:f>
                          <m:fPr>
                            <m:ctrlPr>
                              <a:rPr lang="zh-CN" altLang="zh-CN" sz="2400" i="1">
                                <a:solidFill>
                                  <a:schemeClr val="bg1"/>
                                </a:solidFill>
                                <a:latin typeface="Cambria Math" panose="02040503050406030204" pitchFamily="18" charset="0"/>
                              </a:rPr>
                            </m:ctrlPr>
                          </m:fPr>
                          <m:num>
                            <m:r>
                              <a:rPr lang="en-US" altLang="zh-CN" sz="2400" i="1">
                                <a:solidFill>
                                  <a:schemeClr val="bg1"/>
                                </a:solidFill>
                                <a:latin typeface="Cambria Math" panose="02040503050406030204"/>
                              </a:rPr>
                              <m:t>4</m:t>
                            </m:r>
                          </m:num>
                          <m:den>
                            <m:r>
                              <a:rPr lang="en-US" altLang="zh-CN" sz="2400" i="1">
                                <a:solidFill>
                                  <a:schemeClr val="bg1"/>
                                </a:solidFill>
                                <a:latin typeface="Cambria Math" panose="02040503050406030204"/>
                              </a:rPr>
                              <m:t>3</m:t>
                            </m:r>
                          </m:den>
                        </m:f>
                      </m:sup>
                    </m:sSubSup>
                  </m:oMath>
                </a14:m>
                <a:r>
                  <a:rPr lang="en-US" altLang="zh-CN" sz="2400" dirty="0">
                    <a:solidFill>
                      <a:schemeClr val="bg1"/>
                    </a:solidFill>
                  </a:rPr>
                  <a:t> </a:t>
                </a:r>
                <a:r>
                  <a:rPr lang="en-US" altLang="zh-CN" sz="2400" dirty="0"/>
                  <a:t>								</a:t>
                </a:r>
                <a:r>
                  <a:rPr lang="en-US" altLang="zh-CN" sz="2400" dirty="0">
                    <a:solidFill>
                      <a:schemeClr val="bg1"/>
                    </a:solidFill>
                  </a:rPr>
                  <a:t>(5. 5)</a:t>
                </a:r>
                <a:endParaRPr lang="zh-CN" altLang="zh-CN" sz="2400" dirty="0">
                  <a:solidFill>
                    <a:schemeClr val="bg1"/>
                  </a:solidFill>
                </a:endParaRPr>
              </a:p>
              <a:p>
                <a:pPr marL="0" indent="0">
                  <a:buNone/>
                </a:pPr>
                <a:r>
                  <a:rPr lang="zh-CN" altLang="zh-CN" sz="2400" dirty="0">
                    <a:solidFill>
                      <a:schemeClr val="bg1"/>
                    </a:solidFill>
                  </a:rPr>
                  <a:t>式</a:t>
                </a:r>
                <a:r>
                  <a:rPr lang="en-US" altLang="zh-CN" sz="2400" dirty="0">
                    <a:solidFill>
                      <a:schemeClr val="bg1"/>
                    </a:solidFill>
                  </a:rPr>
                  <a:t>5.5</a:t>
                </a:r>
                <a:r>
                  <a:rPr lang="zh-CN" altLang="zh-CN" sz="2400" dirty="0">
                    <a:solidFill>
                      <a:schemeClr val="bg1"/>
                    </a:solidFill>
                  </a:rPr>
                  <a:t>中，</a:t>
                </a:r>
                <a:r>
                  <a:rPr lang="en-US" altLang="zh-CN" sz="2400" i="1" dirty="0">
                    <a:solidFill>
                      <a:schemeClr val="bg1"/>
                    </a:solidFill>
                  </a:rPr>
                  <a:t>S </a:t>
                </a:r>
                <a:r>
                  <a:rPr lang="zh-CN" altLang="zh-CN" sz="2400" dirty="0">
                    <a:solidFill>
                      <a:schemeClr val="bg1"/>
                    </a:solidFill>
                  </a:rPr>
                  <a:t>指软件生产规模或源代码程序量（单位：</a:t>
                </a:r>
                <a:r>
                  <a:rPr lang="en-US" altLang="zh-CN" sz="2400" dirty="0">
                    <a:solidFill>
                      <a:schemeClr val="bg1"/>
                    </a:solidFill>
                  </a:rPr>
                  <a:t>NCSS </a:t>
                </a:r>
                <a:r>
                  <a:rPr lang="zh-CN" altLang="zh-CN" sz="2400" dirty="0">
                    <a:solidFill>
                      <a:schemeClr val="bg1"/>
                    </a:solidFill>
                  </a:rPr>
                  <a:t>）；</a:t>
                </a:r>
                <a:r>
                  <a:rPr lang="en-US" altLang="zh-CN" sz="2400" i="1" dirty="0">
                    <a:solidFill>
                      <a:schemeClr val="bg1"/>
                    </a:solidFill>
                  </a:rPr>
                  <a:t>K </a:t>
                </a:r>
                <a:r>
                  <a:rPr lang="zh-CN" altLang="zh-CN" sz="2400" dirty="0">
                    <a:solidFill>
                      <a:schemeClr val="bg1"/>
                    </a:solidFill>
                  </a:rPr>
                  <a:t>指软件项目在生存期内所投入的总工作量（单位：人年）；</a:t>
                </a:r>
                <a:r>
                  <a:rPr lang="en-US" altLang="zh-CN" sz="2400" i="1" dirty="0">
                    <a:solidFill>
                      <a:schemeClr val="bg1"/>
                    </a:solidFill>
                  </a:rPr>
                  <a:t>t</a:t>
                </a:r>
                <a:r>
                  <a:rPr lang="en-US" altLang="zh-CN" sz="2400" i="1" baseline="-25000" dirty="0">
                    <a:solidFill>
                      <a:schemeClr val="bg1"/>
                    </a:solidFill>
                  </a:rPr>
                  <a:t>d </a:t>
                </a:r>
                <a:r>
                  <a:rPr lang="zh-CN" altLang="zh-CN" sz="2400" dirty="0">
                    <a:solidFill>
                      <a:schemeClr val="bg1"/>
                    </a:solidFill>
                  </a:rPr>
                  <a:t>指软件项目投入的人力峰值，通常为交付期或工期（单位：年）；</a:t>
                </a:r>
                <a:r>
                  <a:rPr lang="en-US" altLang="zh-CN" sz="2400" i="1" dirty="0">
                    <a:solidFill>
                      <a:schemeClr val="bg1"/>
                    </a:solidFill>
                  </a:rPr>
                  <a:t>E</a:t>
                </a:r>
                <a:r>
                  <a:rPr lang="zh-CN" altLang="zh-CN" sz="2400" dirty="0">
                    <a:solidFill>
                      <a:schemeClr val="bg1"/>
                    </a:solidFill>
                  </a:rPr>
                  <a:t>指环境影响因子</a:t>
                </a:r>
                <a:endParaRPr lang="zh-CN" altLang="en-US" sz="2400" dirty="0">
                  <a:solidFill>
                    <a:schemeClr val="bg1"/>
                  </a:solidFill>
                </a:endParaRPr>
              </a:p>
            </p:txBody>
          </p:sp>
        </mc:Choice>
        <mc:Fallback xmlns="">
          <p:sp>
            <p:nvSpPr>
              <p:cNvPr id="20" name="内容占位符 4"/>
              <p:cNvSpPr txBox="1">
                <a:spLocks noRot="1" noChangeAspect="1" noMove="1" noResize="1" noEditPoints="1" noAdjustHandles="1" noChangeArrowheads="1" noChangeShapeType="1" noTextEdit="1"/>
              </p:cNvSpPr>
              <p:nvPr/>
            </p:nvSpPr>
            <p:spPr>
              <a:xfrm>
                <a:off x="648338" y="2210594"/>
                <a:ext cx="11196679" cy="2064368"/>
              </a:xfrm>
              <a:prstGeom prst="rect">
                <a:avLst/>
              </a:prstGeom>
              <a:blipFill rotWithShape="1">
                <a:blip r:embed="rId2"/>
                <a:stretch>
                  <a:fillRect t="-8" r="3" b="-37428"/>
                </a:stretch>
              </a:blipFill>
            </p:spPr>
            <p:txBody>
              <a:bodyPr/>
              <a:lstStyle/>
              <a:p>
                <a:r>
                  <a:rPr lang="zh-CN" altLang="en-US">
                    <a:noFill/>
                  </a:rPr>
                  <a:t> </a:t>
                </a:r>
              </a:p>
            </p:txBody>
          </p:sp>
        </mc:Fallback>
      </mc:AlternateContent>
      <p:grpSp>
        <p:nvGrpSpPr>
          <p:cNvPr id="2" name="组合 1"/>
          <p:cNvGrpSpPr/>
          <p:nvPr/>
        </p:nvGrpSpPr>
        <p:grpSpPr>
          <a:xfrm flipH="1">
            <a:off x="8900917" y="5944875"/>
            <a:ext cx="3297433" cy="914713"/>
            <a:chOff x="8920155" y="5944877"/>
            <a:chExt cx="3294742" cy="914713"/>
          </a:xfrm>
        </p:grpSpPr>
        <p:sp>
          <p:nvSpPr>
            <p:cNvPr id="23"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4" name="内容占位符 3"/>
            <p:cNvSpPr txBox="1"/>
            <p:nvPr/>
          </p:nvSpPr>
          <p:spPr>
            <a:xfrm>
              <a:off x="9718441" y="5944877"/>
              <a:ext cx="943427" cy="914711"/>
            </a:xfrm>
            <a:prstGeom prst="rect">
              <a:avLst/>
            </a:prstGeom>
            <a:solidFill>
              <a:srgbClr val="1A8ABC"/>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5"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grpSp>
      <p:sp>
        <p:nvSpPr>
          <p:cNvPr id="26" name="矩形 25"/>
          <p:cNvSpPr/>
          <p:nvPr/>
        </p:nvSpPr>
        <p:spPr>
          <a:xfrm>
            <a:off x="-29098" y="6515579"/>
            <a:ext cx="8920154" cy="344009"/>
          </a:xfrm>
          <a:prstGeom prst="rect">
            <a:avLst/>
          </a:prstGeom>
          <a:solidFill>
            <a:srgbClr val="7CC4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a:extLst>
              <a:ext uri="{FF2B5EF4-FFF2-40B4-BE49-F238E27FC236}">
                <a16:creationId xmlns:a16="http://schemas.microsoft.com/office/drawing/2014/main" id="{46488548-4C71-405F-9A68-E460623E0A39}"/>
              </a:ext>
            </a:extLst>
          </p:cNvPr>
          <p:cNvSpPr>
            <a:spLocks noGrp="1"/>
          </p:cNvSpPr>
          <p:nvPr>
            <p:ph type="sldNum" sz="quarter" idx="12"/>
          </p:nvPr>
        </p:nvSpPr>
        <p:spPr/>
        <p:txBody>
          <a:bodyPr/>
          <a:lstStyle/>
          <a:p>
            <a:fld id="{B6F15528-21DE-4FAA-801E-634DDDAF4B2B}" type="slidenum">
              <a:rPr lang="en-US" smtClean="0"/>
              <a:t>373</a:t>
            </a:fld>
            <a:endParaRPr lang="en-US" dirty="0"/>
          </a:p>
        </p:txBody>
      </p:sp>
      <p:sp>
        <p:nvSpPr>
          <p:cNvPr id="12" name="灯片编号占位符 8">
            <a:extLst>
              <a:ext uri="{FF2B5EF4-FFF2-40B4-BE49-F238E27FC236}">
                <a16:creationId xmlns:a16="http://schemas.microsoft.com/office/drawing/2014/main" id="{D4FCB839-CD96-4CBC-A33D-347EAB4DAF1F}"/>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373</a:t>
            </a:fld>
            <a:endParaRPr kumimoji="0" lang="en-US" altLang="zh-CN" sz="1800" dirty="0">
              <a:latin typeface="Times New Roman" panose="02020603050405020304" pitchFamily="18" charset="0"/>
            </a:endParaRPr>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dirty="0"/>
              <a:t>5.1.2 </a:t>
            </a:r>
            <a:r>
              <a:rPr lang="zh-CN" altLang="en-US" dirty="0"/>
              <a:t>软件生产函数</a:t>
            </a:r>
          </a:p>
        </p:txBody>
      </p:sp>
      <p:sp>
        <p:nvSpPr>
          <p:cNvPr id="243" name="矩形 242"/>
          <p:cNvSpPr/>
          <p:nvPr/>
        </p:nvSpPr>
        <p:spPr>
          <a:xfrm>
            <a:off x="3176" y="1331727"/>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9" name="矩形 18"/>
          <p:cNvSpPr/>
          <p:nvPr/>
        </p:nvSpPr>
        <p:spPr>
          <a:xfrm>
            <a:off x="-29098" y="1882678"/>
            <a:ext cx="12227448" cy="352831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mc:AlternateContent xmlns:mc="http://schemas.openxmlformats.org/markup-compatibility/2006" xmlns:a14="http://schemas.microsoft.com/office/drawing/2010/main">
        <mc:Choice Requires="a14">
          <p:sp>
            <p:nvSpPr>
              <p:cNvPr id="20" name="内容占位符 4"/>
              <p:cNvSpPr txBox="1"/>
              <p:nvPr/>
            </p:nvSpPr>
            <p:spPr>
              <a:xfrm>
                <a:off x="648338" y="2319860"/>
                <a:ext cx="11196679" cy="2064368"/>
              </a:xfrm>
              <a:prstGeom prst="rect">
                <a:avLst/>
              </a:prstGeom>
            </p:spPr>
            <p:txBody>
              <a:bodyPr vert="horz" lIns="91440" tIns="45720" rIns="91440" bIns="45720" rtlCol="0">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a:solidFill>
                      <a:schemeClr val="bg1"/>
                    </a:solidFill>
                  </a:rPr>
                  <a:t>由公式</a:t>
                </a:r>
                <a:r>
                  <a:rPr lang="en-US" altLang="zh-CN" sz="2400" dirty="0">
                    <a:solidFill>
                      <a:schemeClr val="bg1"/>
                    </a:solidFill>
                  </a:rPr>
                  <a:t>5.5</a:t>
                </a:r>
                <a:r>
                  <a:rPr lang="zh-CN" altLang="en-US" sz="2400" dirty="0">
                    <a:solidFill>
                      <a:schemeClr val="bg1"/>
                    </a:solidFill>
                  </a:rPr>
                  <a:t>（</a:t>
                </a:r>
                <a:r>
                  <a:rPr lang="en-US" altLang="zh-CN" sz="2400" dirty="0">
                    <a:solidFill>
                      <a:schemeClr val="bg1"/>
                    </a:solidFill>
                  </a:rPr>
                  <a:t> </a:t>
                </a:r>
                <a14:m>
                  <m:oMath xmlns:m="http://schemas.openxmlformats.org/officeDocument/2006/math">
                    <m:r>
                      <m:rPr>
                        <m:sty m:val="p"/>
                      </m:rPr>
                      <a:rPr lang="en-US" altLang="zh-CN" sz="2400">
                        <a:solidFill>
                          <a:schemeClr val="bg1"/>
                        </a:solidFill>
                        <a:latin typeface="Cambria Math" panose="02040503050406030204"/>
                      </a:rPr>
                      <m:t>S</m:t>
                    </m:r>
                    <m:r>
                      <a:rPr lang="en-US" altLang="zh-CN" sz="2400">
                        <a:solidFill>
                          <a:schemeClr val="bg1"/>
                        </a:solidFill>
                        <a:latin typeface="Cambria Math" panose="02040503050406030204"/>
                      </a:rPr>
                      <m:t>=</m:t>
                    </m:r>
                    <m:r>
                      <m:rPr>
                        <m:sty m:val="p"/>
                      </m:rPr>
                      <a:rPr lang="en-US" altLang="zh-CN" sz="2400">
                        <a:solidFill>
                          <a:schemeClr val="bg1"/>
                        </a:solidFill>
                        <a:latin typeface="Cambria Math" panose="02040503050406030204"/>
                      </a:rPr>
                      <m:t>E</m:t>
                    </m:r>
                    <m:r>
                      <a:rPr lang="en-US" altLang="zh-CN" sz="2400">
                        <a:solidFill>
                          <a:schemeClr val="bg1"/>
                        </a:solidFill>
                        <a:latin typeface="Cambria Math" panose="02040503050406030204"/>
                      </a:rPr>
                      <m:t>∙</m:t>
                    </m:r>
                    <m:sSup>
                      <m:sSupPr>
                        <m:ctrlPr>
                          <a:rPr lang="zh-CN" altLang="zh-CN" sz="2400" i="1">
                            <a:solidFill>
                              <a:schemeClr val="bg1"/>
                            </a:solidFill>
                            <a:latin typeface="Cambria Math" panose="02040503050406030204" pitchFamily="18" charset="0"/>
                          </a:rPr>
                        </m:ctrlPr>
                      </m:sSupPr>
                      <m:e>
                        <m:r>
                          <m:rPr>
                            <m:sty m:val="p"/>
                          </m:rPr>
                          <a:rPr lang="en-US" altLang="zh-CN" sz="2400">
                            <a:solidFill>
                              <a:schemeClr val="bg1"/>
                            </a:solidFill>
                            <a:latin typeface="Cambria Math" panose="02040503050406030204"/>
                          </a:rPr>
                          <m:t>K</m:t>
                        </m:r>
                      </m:e>
                      <m:sup>
                        <m:f>
                          <m:fPr>
                            <m:ctrlPr>
                              <a:rPr lang="zh-CN" altLang="zh-CN" sz="2400" i="1">
                                <a:solidFill>
                                  <a:schemeClr val="bg1"/>
                                </a:solidFill>
                                <a:latin typeface="Cambria Math" panose="02040503050406030204" pitchFamily="18" charset="0"/>
                              </a:rPr>
                            </m:ctrlPr>
                          </m:fPr>
                          <m:num>
                            <m:r>
                              <a:rPr lang="en-US" altLang="zh-CN" sz="2400" i="1">
                                <a:solidFill>
                                  <a:schemeClr val="bg1"/>
                                </a:solidFill>
                                <a:latin typeface="Cambria Math" panose="02040503050406030204"/>
                              </a:rPr>
                              <m:t>1</m:t>
                            </m:r>
                          </m:num>
                          <m:den>
                            <m:r>
                              <a:rPr lang="en-US" altLang="zh-CN" sz="2400" i="1">
                                <a:solidFill>
                                  <a:schemeClr val="bg1"/>
                                </a:solidFill>
                                <a:latin typeface="Cambria Math" panose="02040503050406030204"/>
                              </a:rPr>
                              <m:t>3</m:t>
                            </m:r>
                          </m:den>
                        </m:f>
                      </m:sup>
                    </m:sSup>
                    <m:r>
                      <a:rPr lang="en-US" altLang="zh-CN" sz="2400">
                        <a:solidFill>
                          <a:schemeClr val="bg1"/>
                        </a:solidFill>
                        <a:latin typeface="Cambria Math" panose="02040503050406030204"/>
                      </a:rPr>
                      <m:t>∙</m:t>
                    </m:r>
                    <m:sSubSup>
                      <m:sSubSupPr>
                        <m:ctrlPr>
                          <a:rPr lang="zh-CN" altLang="zh-CN" sz="2400" i="1">
                            <a:solidFill>
                              <a:schemeClr val="bg1"/>
                            </a:solidFill>
                            <a:latin typeface="Cambria Math" panose="02040503050406030204" pitchFamily="18" charset="0"/>
                          </a:rPr>
                        </m:ctrlPr>
                      </m:sSubSupPr>
                      <m:e>
                        <m:r>
                          <m:rPr>
                            <m:sty m:val="p"/>
                          </m:rPr>
                          <a:rPr lang="en-US" altLang="zh-CN" sz="2400">
                            <a:solidFill>
                              <a:schemeClr val="bg1"/>
                            </a:solidFill>
                            <a:latin typeface="Cambria Math" panose="02040503050406030204"/>
                          </a:rPr>
                          <m:t>t</m:t>
                        </m:r>
                      </m:e>
                      <m:sub>
                        <m:r>
                          <a:rPr lang="en-US" altLang="zh-CN" sz="2400" i="1">
                            <a:solidFill>
                              <a:schemeClr val="bg1"/>
                            </a:solidFill>
                            <a:latin typeface="Cambria Math" panose="02040503050406030204"/>
                          </a:rPr>
                          <m:t>𝑑</m:t>
                        </m:r>
                      </m:sub>
                      <m:sup>
                        <m:f>
                          <m:fPr>
                            <m:ctrlPr>
                              <a:rPr lang="zh-CN" altLang="zh-CN" sz="2400" i="1">
                                <a:solidFill>
                                  <a:schemeClr val="bg1"/>
                                </a:solidFill>
                                <a:latin typeface="Cambria Math" panose="02040503050406030204" pitchFamily="18" charset="0"/>
                              </a:rPr>
                            </m:ctrlPr>
                          </m:fPr>
                          <m:num>
                            <m:r>
                              <a:rPr lang="en-US" altLang="zh-CN" sz="2400" i="1">
                                <a:solidFill>
                                  <a:schemeClr val="bg1"/>
                                </a:solidFill>
                                <a:latin typeface="Cambria Math" panose="02040503050406030204"/>
                              </a:rPr>
                              <m:t>4</m:t>
                            </m:r>
                          </m:num>
                          <m:den>
                            <m:r>
                              <a:rPr lang="en-US" altLang="zh-CN" sz="2400" i="1">
                                <a:solidFill>
                                  <a:schemeClr val="bg1"/>
                                </a:solidFill>
                                <a:latin typeface="Cambria Math" panose="02040503050406030204"/>
                              </a:rPr>
                              <m:t>3</m:t>
                            </m:r>
                          </m:den>
                        </m:f>
                      </m:sup>
                    </m:sSubSup>
                  </m:oMath>
                </a14:m>
                <a:r>
                  <a:rPr lang="en-US" altLang="zh-CN" sz="2400" dirty="0">
                    <a:solidFill>
                      <a:schemeClr val="bg1"/>
                    </a:solidFill>
                  </a:rPr>
                  <a:t> </a:t>
                </a:r>
                <a:r>
                  <a:rPr lang="zh-CN" altLang="en-US" sz="2400" dirty="0">
                    <a:solidFill>
                      <a:schemeClr val="bg1"/>
                    </a:solidFill>
                  </a:rPr>
                  <a:t>）</a:t>
                </a:r>
                <a:r>
                  <a:rPr lang="zh-CN" altLang="zh-CN" sz="2400" dirty="0">
                    <a:solidFill>
                      <a:schemeClr val="bg1"/>
                    </a:solidFill>
                  </a:rPr>
                  <a:t>容易验证，在软件生产过程中，软件工作量的边际产量为正值，软件生产函数中的两个弹性系数</a:t>
                </a:r>
                <a14:m>
                  <m:oMath xmlns:m="http://schemas.openxmlformats.org/officeDocument/2006/math">
                    <m:r>
                      <m:rPr>
                        <m:sty m:val="p"/>
                      </m:rPr>
                      <a:rPr lang="en-US" altLang="zh-CN" sz="2400">
                        <a:solidFill>
                          <a:schemeClr val="bg1"/>
                        </a:solidFill>
                        <a:latin typeface="Cambria Math" panose="02040503050406030204"/>
                      </a:rPr>
                      <m:t>α</m:t>
                    </m:r>
                    <m:r>
                      <a:rPr lang="en-US" altLang="zh-CN" sz="2400">
                        <a:solidFill>
                          <a:schemeClr val="bg1"/>
                        </a:solidFill>
                        <a:latin typeface="Cambria Math" panose="02040503050406030204"/>
                      </a:rPr>
                      <m:t>=</m:t>
                    </m:r>
                    <m:f>
                      <m:fPr>
                        <m:ctrlPr>
                          <a:rPr lang="zh-CN" altLang="zh-CN" sz="2400" i="1">
                            <a:solidFill>
                              <a:schemeClr val="bg1"/>
                            </a:solidFill>
                            <a:latin typeface="Cambria Math" panose="02040503050406030204" pitchFamily="18" charset="0"/>
                          </a:rPr>
                        </m:ctrlPr>
                      </m:fPr>
                      <m:num>
                        <m:r>
                          <a:rPr lang="en-US" altLang="zh-CN" sz="2400" i="1">
                            <a:solidFill>
                              <a:schemeClr val="bg1"/>
                            </a:solidFill>
                            <a:latin typeface="Cambria Math" panose="02040503050406030204"/>
                          </a:rPr>
                          <m:t>1</m:t>
                        </m:r>
                      </m:num>
                      <m:den>
                        <m:r>
                          <a:rPr lang="en-US" altLang="zh-CN" sz="2400" i="1">
                            <a:solidFill>
                              <a:schemeClr val="bg1"/>
                            </a:solidFill>
                            <a:latin typeface="Cambria Math" panose="02040503050406030204"/>
                          </a:rPr>
                          <m:t>3</m:t>
                        </m:r>
                      </m:den>
                    </m:f>
                  </m:oMath>
                </a14:m>
                <a:r>
                  <a:rPr lang="en-US" altLang="zh-CN" sz="2400" dirty="0">
                    <a:solidFill>
                      <a:schemeClr val="bg1"/>
                    </a:solidFill>
                  </a:rPr>
                  <a:t> </a:t>
                </a:r>
                <a:r>
                  <a:rPr lang="zh-CN" altLang="zh-CN" sz="2400" dirty="0">
                    <a:solidFill>
                      <a:schemeClr val="bg1"/>
                    </a:solidFill>
                  </a:rPr>
                  <a:t>，</a:t>
                </a:r>
                <a14:m>
                  <m:oMath xmlns:m="http://schemas.openxmlformats.org/officeDocument/2006/math">
                    <m:r>
                      <m:rPr>
                        <m:sty m:val="p"/>
                      </m:rPr>
                      <a:rPr lang="en-US" altLang="zh-CN" sz="2400">
                        <a:solidFill>
                          <a:schemeClr val="bg1"/>
                        </a:solidFill>
                        <a:latin typeface="Cambria Math" panose="02040503050406030204"/>
                      </a:rPr>
                      <m:t>β</m:t>
                    </m:r>
                    <m:r>
                      <a:rPr lang="en-US" altLang="zh-CN" sz="2400">
                        <a:solidFill>
                          <a:schemeClr val="bg1"/>
                        </a:solidFill>
                        <a:latin typeface="Cambria Math" panose="02040503050406030204"/>
                      </a:rPr>
                      <m:t>=</m:t>
                    </m:r>
                    <m:f>
                      <m:fPr>
                        <m:ctrlPr>
                          <a:rPr lang="zh-CN" altLang="zh-CN" sz="2400" i="1">
                            <a:solidFill>
                              <a:schemeClr val="bg1"/>
                            </a:solidFill>
                            <a:latin typeface="Cambria Math" panose="02040503050406030204" pitchFamily="18" charset="0"/>
                          </a:rPr>
                        </m:ctrlPr>
                      </m:fPr>
                      <m:num>
                        <m:r>
                          <a:rPr lang="en-US" altLang="zh-CN" sz="2400" i="1">
                            <a:solidFill>
                              <a:schemeClr val="bg1"/>
                            </a:solidFill>
                            <a:latin typeface="Cambria Math" panose="02040503050406030204"/>
                          </a:rPr>
                          <m:t>4</m:t>
                        </m:r>
                      </m:num>
                      <m:den>
                        <m:r>
                          <a:rPr lang="en-US" altLang="zh-CN" sz="2400" i="1">
                            <a:solidFill>
                              <a:schemeClr val="bg1"/>
                            </a:solidFill>
                            <a:latin typeface="Cambria Math" panose="02040503050406030204"/>
                          </a:rPr>
                          <m:t>3</m:t>
                        </m:r>
                      </m:den>
                    </m:f>
                  </m:oMath>
                </a14:m>
                <a:r>
                  <a:rPr lang="en-US" altLang="zh-CN" sz="2400" dirty="0">
                    <a:solidFill>
                      <a:schemeClr val="bg1"/>
                    </a:solidFill>
                  </a:rPr>
                  <a:t> </a:t>
                </a:r>
                <a:r>
                  <a:rPr lang="zh-CN" altLang="zh-CN" sz="2400" dirty="0">
                    <a:solidFill>
                      <a:schemeClr val="bg1"/>
                    </a:solidFill>
                  </a:rPr>
                  <a:t>，两个弹性系数之和等于</a:t>
                </a:r>
                <a14:m>
                  <m:oMath xmlns:m="http://schemas.openxmlformats.org/officeDocument/2006/math">
                    <m:f>
                      <m:fPr>
                        <m:ctrlPr>
                          <a:rPr lang="zh-CN" altLang="zh-CN" sz="2400" i="1">
                            <a:solidFill>
                              <a:schemeClr val="bg1"/>
                            </a:solidFill>
                            <a:latin typeface="Cambria Math" panose="02040503050406030204" pitchFamily="18" charset="0"/>
                          </a:rPr>
                        </m:ctrlPr>
                      </m:fPr>
                      <m:num>
                        <m:r>
                          <a:rPr lang="en-US" altLang="zh-CN" sz="2400" i="1">
                            <a:solidFill>
                              <a:schemeClr val="bg1"/>
                            </a:solidFill>
                            <a:latin typeface="Cambria Math" panose="02040503050406030204"/>
                          </a:rPr>
                          <m:t>5</m:t>
                        </m:r>
                      </m:num>
                      <m:den>
                        <m:r>
                          <a:rPr lang="en-US" altLang="zh-CN" sz="2400" i="1">
                            <a:solidFill>
                              <a:schemeClr val="bg1"/>
                            </a:solidFill>
                            <a:latin typeface="Cambria Math" panose="02040503050406030204"/>
                          </a:rPr>
                          <m:t>3</m:t>
                        </m:r>
                      </m:den>
                    </m:f>
                  </m:oMath>
                </a14:m>
                <a:r>
                  <a:rPr lang="en-US" altLang="zh-CN" sz="2400" dirty="0">
                    <a:solidFill>
                      <a:schemeClr val="bg1"/>
                    </a:solidFill>
                  </a:rPr>
                  <a:t> </a:t>
                </a:r>
                <a:r>
                  <a:rPr lang="zh-CN" altLang="zh-CN" sz="2400" dirty="0">
                    <a:solidFill>
                      <a:schemeClr val="bg1"/>
                    </a:solidFill>
                  </a:rPr>
                  <a:t>，大于</a:t>
                </a:r>
                <a:r>
                  <a:rPr lang="en-US" altLang="zh-CN" sz="2400" dirty="0">
                    <a:solidFill>
                      <a:schemeClr val="bg1"/>
                    </a:solidFill>
                  </a:rPr>
                  <a:t>1</a:t>
                </a:r>
                <a:r>
                  <a:rPr lang="zh-CN" altLang="zh-CN" sz="2400" dirty="0">
                    <a:solidFill>
                      <a:schemeClr val="bg1"/>
                    </a:solidFill>
                  </a:rPr>
                  <a:t>，便可知软件生产活动具有规模报酬递增效应。</a:t>
                </a:r>
                <a:endParaRPr lang="zh-CN" altLang="en-US" sz="2400" dirty="0">
                  <a:solidFill>
                    <a:schemeClr val="bg1"/>
                  </a:solidFill>
                </a:endParaRPr>
              </a:p>
            </p:txBody>
          </p:sp>
        </mc:Choice>
        <mc:Fallback xmlns="">
          <p:sp>
            <p:nvSpPr>
              <p:cNvPr id="20" name="内容占位符 4"/>
              <p:cNvSpPr txBox="1">
                <a:spLocks noRot="1" noChangeAspect="1" noMove="1" noResize="1" noEditPoints="1" noAdjustHandles="1" noChangeArrowheads="1" noChangeShapeType="1" noTextEdit="1"/>
              </p:cNvSpPr>
              <p:nvPr/>
            </p:nvSpPr>
            <p:spPr>
              <a:xfrm>
                <a:off x="648338" y="2319860"/>
                <a:ext cx="11196679" cy="2064368"/>
              </a:xfrm>
              <a:prstGeom prst="rect">
                <a:avLst/>
              </a:prstGeom>
              <a:blipFill rotWithShape="1">
                <a:blip r:embed="rId2"/>
                <a:stretch>
                  <a:fillRect t="-10" r="3" b="-7896"/>
                </a:stretch>
              </a:blipFill>
            </p:spPr>
            <p:txBody>
              <a:bodyPr/>
              <a:lstStyle/>
              <a:p>
                <a:r>
                  <a:rPr lang="zh-CN" altLang="en-US">
                    <a:noFill/>
                  </a:rPr>
                  <a:t> </a:t>
                </a:r>
              </a:p>
            </p:txBody>
          </p:sp>
        </mc:Fallback>
      </mc:AlternateContent>
      <p:grpSp>
        <p:nvGrpSpPr>
          <p:cNvPr id="2" name="组合 1"/>
          <p:cNvGrpSpPr/>
          <p:nvPr/>
        </p:nvGrpSpPr>
        <p:grpSpPr>
          <a:xfrm flipH="1">
            <a:off x="8900917" y="5944875"/>
            <a:ext cx="3297433" cy="914713"/>
            <a:chOff x="8920155" y="5944877"/>
            <a:chExt cx="3294742" cy="914713"/>
          </a:xfrm>
        </p:grpSpPr>
        <p:sp>
          <p:nvSpPr>
            <p:cNvPr id="23"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4" name="内容占位符 3"/>
            <p:cNvSpPr txBox="1"/>
            <p:nvPr/>
          </p:nvSpPr>
          <p:spPr>
            <a:xfrm>
              <a:off x="9718441" y="5944877"/>
              <a:ext cx="943427" cy="914711"/>
            </a:xfrm>
            <a:prstGeom prst="rect">
              <a:avLst/>
            </a:prstGeom>
            <a:solidFill>
              <a:srgbClr val="1A8ABC"/>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5"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grpSp>
      <p:sp>
        <p:nvSpPr>
          <p:cNvPr id="26" name="矩形 25"/>
          <p:cNvSpPr/>
          <p:nvPr/>
        </p:nvSpPr>
        <p:spPr>
          <a:xfrm>
            <a:off x="-29098" y="6515579"/>
            <a:ext cx="8920154" cy="344009"/>
          </a:xfrm>
          <a:prstGeom prst="rect">
            <a:avLst/>
          </a:prstGeom>
          <a:solidFill>
            <a:srgbClr val="7CC4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a:extLst>
              <a:ext uri="{FF2B5EF4-FFF2-40B4-BE49-F238E27FC236}">
                <a16:creationId xmlns:a16="http://schemas.microsoft.com/office/drawing/2014/main" id="{B89557B2-FE1E-4A46-B3AB-B8A9DFBFCB34}"/>
              </a:ext>
            </a:extLst>
          </p:cNvPr>
          <p:cNvSpPr>
            <a:spLocks noGrp="1"/>
          </p:cNvSpPr>
          <p:nvPr>
            <p:ph type="sldNum" sz="quarter" idx="12"/>
          </p:nvPr>
        </p:nvSpPr>
        <p:spPr/>
        <p:txBody>
          <a:bodyPr/>
          <a:lstStyle/>
          <a:p>
            <a:fld id="{B6F15528-21DE-4FAA-801E-634DDDAF4B2B}" type="slidenum">
              <a:rPr lang="en-US" smtClean="0"/>
              <a:t>374</a:t>
            </a:fld>
            <a:endParaRPr lang="en-US" dirty="0"/>
          </a:p>
        </p:txBody>
      </p:sp>
      <p:sp>
        <p:nvSpPr>
          <p:cNvPr id="12" name="灯片编号占位符 8">
            <a:extLst>
              <a:ext uri="{FF2B5EF4-FFF2-40B4-BE49-F238E27FC236}">
                <a16:creationId xmlns:a16="http://schemas.microsoft.com/office/drawing/2014/main" id="{F6F78DA4-582B-45A9-BC26-5BF62E9F808C}"/>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374</a:t>
            </a:fld>
            <a:endParaRPr kumimoji="0" lang="en-US" altLang="zh-CN" sz="1800" dirty="0">
              <a:latin typeface="Times New Roman" panose="02020603050405020304" pitchFamily="18" charset="0"/>
            </a:endParaRPr>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58804" y="1905794"/>
            <a:ext cx="12257153" cy="3505994"/>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19050" y="1896269"/>
            <a:ext cx="12217400" cy="5707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5.1.2 </a:t>
            </a:r>
            <a:r>
              <a:rPr lang="zh-CN" altLang="en-US" dirty="0"/>
              <a:t>软件生产函数</a:t>
            </a:r>
          </a:p>
        </p:txBody>
      </p:sp>
      <p:sp>
        <p:nvSpPr>
          <p:cNvPr id="25" name="矩形 24"/>
          <p:cNvSpPr/>
          <p:nvPr/>
        </p:nvSpPr>
        <p:spPr>
          <a:xfrm>
            <a:off x="0" y="1829594"/>
            <a:ext cx="1219835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28575" y="4954588"/>
            <a:ext cx="12217400" cy="5707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3175" y="5487194"/>
            <a:ext cx="1219835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内容占位符 4"/>
          <p:cNvSpPr txBox="1"/>
          <p:nvPr/>
        </p:nvSpPr>
        <p:spPr>
          <a:xfrm>
            <a:off x="477023" y="2743994"/>
            <a:ext cx="10857728" cy="2058817"/>
          </a:xfrm>
          <a:prstGeom prst="rect">
            <a:avLst/>
          </a:prstGeom>
        </p:spPr>
        <p:txBody>
          <a:bodyPr vert="horz" lIns="91440" tIns="45720" rIns="91440" bIns="45720" rtlCol="0">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800" dirty="0">
                <a:solidFill>
                  <a:schemeClr val="bg1"/>
                </a:solidFill>
              </a:rPr>
              <a:t>       </a:t>
            </a:r>
            <a:r>
              <a:rPr lang="zh-CN" altLang="zh-CN" sz="2800" dirty="0">
                <a:solidFill>
                  <a:schemeClr val="bg1"/>
                </a:solidFill>
              </a:rPr>
              <a:t>软件生产率是指软件开发的效率，是衡量软件开发水平的一个重要因素。影响软件生产率的因素众多，主要有技术因素、管理因素以及文化因素。</a:t>
            </a:r>
            <a:endParaRPr lang="zh-CN" altLang="en-US" sz="2800" dirty="0">
              <a:solidFill>
                <a:schemeClr val="bg1"/>
              </a:solidFill>
            </a:endParaRPr>
          </a:p>
        </p:txBody>
      </p:sp>
      <p:sp>
        <p:nvSpPr>
          <p:cNvPr id="4" name="灯片编号占位符 3">
            <a:extLst>
              <a:ext uri="{FF2B5EF4-FFF2-40B4-BE49-F238E27FC236}">
                <a16:creationId xmlns:a16="http://schemas.microsoft.com/office/drawing/2014/main" id="{B71EFC1D-8D9B-4FB3-BF9A-26CC527A33BE}"/>
              </a:ext>
            </a:extLst>
          </p:cNvPr>
          <p:cNvSpPr>
            <a:spLocks noGrp="1"/>
          </p:cNvSpPr>
          <p:nvPr>
            <p:ph type="sldNum" sz="quarter" idx="12"/>
          </p:nvPr>
        </p:nvSpPr>
        <p:spPr/>
        <p:txBody>
          <a:bodyPr/>
          <a:lstStyle/>
          <a:p>
            <a:fld id="{B6F15528-21DE-4FAA-801E-634DDDAF4B2B}" type="slidenum">
              <a:rPr lang="en-US" smtClean="0"/>
              <a:t>375</a:t>
            </a:fld>
            <a:endParaRPr lang="en-US" dirty="0"/>
          </a:p>
        </p:txBody>
      </p:sp>
      <p:sp>
        <p:nvSpPr>
          <p:cNvPr id="10" name="灯片编号占位符 8">
            <a:extLst>
              <a:ext uri="{FF2B5EF4-FFF2-40B4-BE49-F238E27FC236}">
                <a16:creationId xmlns:a16="http://schemas.microsoft.com/office/drawing/2014/main" id="{7D0D1677-BC9D-48EE-97F9-DB38635029C8}"/>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375</a:t>
            </a:fld>
            <a:endParaRPr kumimoji="0" lang="en-US" altLang="zh-CN" sz="1800" dirty="0">
              <a:latin typeface="Times New Roman" panose="02020603050405020304" pitchFamily="18" charset="0"/>
            </a:endParaRPr>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5.1.2 </a:t>
            </a:r>
            <a:r>
              <a:rPr lang="zh-CN" altLang="en-US" dirty="0"/>
              <a:t>软件生产函数</a:t>
            </a:r>
          </a:p>
        </p:txBody>
      </p:sp>
      <p:sp>
        <p:nvSpPr>
          <p:cNvPr id="117" name="矩形 116"/>
          <p:cNvSpPr/>
          <p:nvPr/>
        </p:nvSpPr>
        <p:spPr>
          <a:xfrm>
            <a:off x="-25094" y="2058194"/>
            <a:ext cx="12184081" cy="3537609"/>
          </a:xfrm>
          <a:prstGeom prst="rect">
            <a:avLst/>
          </a:prstGeom>
          <a:solidFill>
            <a:srgbClr val="F692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19" name="内容占位符 3"/>
          <p:cNvSpPr txBox="1"/>
          <p:nvPr/>
        </p:nvSpPr>
        <p:spPr>
          <a:xfrm>
            <a:off x="10883832" y="6020595"/>
            <a:ext cx="1291770" cy="838994"/>
          </a:xfrm>
          <a:prstGeom prst="rect">
            <a:avLst/>
          </a:prstGeom>
          <a:solidFill>
            <a:srgbClr val="A6B727"/>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1000"/>
              </a:spcBef>
              <a:spcAft>
                <a:spcPts val="0"/>
              </a:spcAft>
              <a:buClrTx/>
              <a:buSzTx/>
              <a:buFont typeface="Wingdings" panose="05000000000000000000" pitchFamily="2" charset="2"/>
              <a:buNone/>
              <a:defRPr/>
            </a:pP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0" name="内容占位符 3"/>
          <p:cNvSpPr txBox="1"/>
          <p:nvPr/>
        </p:nvSpPr>
        <p:spPr>
          <a:xfrm>
            <a:off x="9679146" y="6020594"/>
            <a:ext cx="943427" cy="838994"/>
          </a:xfrm>
          <a:prstGeom prst="rect">
            <a:avLst/>
          </a:prstGeom>
          <a:solidFill>
            <a:srgbClr val="F692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1000"/>
              </a:spcBef>
              <a:spcAft>
                <a:spcPts val="0"/>
              </a:spcAft>
              <a:buClrTx/>
              <a:buSzTx/>
              <a:buFont typeface="Wingdings" panose="05000000000000000000" pitchFamily="2" charset="2"/>
              <a:buNone/>
              <a:defRPr/>
            </a:pP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1" name="内容占位符 3"/>
          <p:cNvSpPr txBox="1"/>
          <p:nvPr/>
        </p:nvSpPr>
        <p:spPr>
          <a:xfrm>
            <a:off x="8880860" y="6020596"/>
            <a:ext cx="522513" cy="838994"/>
          </a:xfrm>
          <a:prstGeom prst="rect">
            <a:avLst/>
          </a:prstGeom>
          <a:solidFill>
            <a:srgbClr val="DF5327"/>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1000"/>
              </a:spcBef>
              <a:spcAft>
                <a:spcPts val="0"/>
              </a:spcAft>
              <a:buClrTx/>
              <a:buSzTx/>
              <a:buFont typeface="Wingdings" panose="05000000000000000000" pitchFamily="2" charset="2"/>
              <a:buNone/>
              <a:defRPr/>
            </a:pP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2" name="矩形 121"/>
          <p:cNvSpPr/>
          <p:nvPr/>
        </p:nvSpPr>
        <p:spPr>
          <a:xfrm>
            <a:off x="1815360" y="2058194"/>
            <a:ext cx="10343626" cy="3537609"/>
          </a:xfrm>
          <a:prstGeom prst="rect">
            <a:avLst/>
          </a:prstGeom>
          <a:solidFill>
            <a:srgbClr val="DDDDDD"/>
          </a:solidFill>
          <a:ln w="12700" cap="flat" cmpd="sng" algn="ctr">
            <a:noFill/>
            <a:prstDash val="solid"/>
            <a:miter lim="800000"/>
          </a:ln>
          <a:effectLst/>
        </p:spPr>
        <p:txBody>
          <a:bodyPr rtlCol="0" anchor="ctr"/>
          <a:lstStyle/>
          <a:p>
            <a:pPr marL="342900" lvl="0" indent="-342900">
              <a:lnSpc>
                <a:spcPct val="150000"/>
              </a:lnSpc>
              <a:buFont typeface="Wingdings" panose="05000000000000000000" pitchFamily="2" charset="2"/>
              <a:buChar char="Ø"/>
            </a:pPr>
            <a:r>
              <a:rPr lang="zh-CN" altLang="zh-CN" dirty="0"/>
              <a:t>强调对企业研发人员个人职业能力的综合评估。为了提升个人对软件企业的贡献，有必要从专业、技能、经验、学历以及年龄等多方面进行考量。</a:t>
            </a:r>
          </a:p>
          <a:p>
            <a:pPr marL="342900" lvl="0" indent="-342900">
              <a:lnSpc>
                <a:spcPct val="150000"/>
              </a:lnSpc>
              <a:buFont typeface="Wingdings" panose="05000000000000000000" pitchFamily="2" charset="2"/>
              <a:buChar char="Ø"/>
            </a:pPr>
            <a:r>
              <a:rPr lang="zh-CN" altLang="zh-CN" dirty="0"/>
              <a:t>软件技术领域最好根据研发人员所擅长的技术能力来划分不同的专业技术组。</a:t>
            </a:r>
          </a:p>
          <a:p>
            <a:pPr marL="342900" indent="-342900">
              <a:lnSpc>
                <a:spcPct val="150000"/>
              </a:lnSpc>
              <a:buFont typeface="Wingdings" panose="05000000000000000000" pitchFamily="2" charset="2"/>
              <a:buChar char="Ø"/>
            </a:pPr>
            <a:r>
              <a:rPr lang="zh-CN" altLang="zh-CN" dirty="0"/>
              <a:t>培养研发人员对新技术的学习掌握，并创新应用。</a:t>
            </a:r>
            <a:endParaRPr lang="zh-CN" altLang="en-US" kern="0" dirty="0">
              <a:solidFill>
                <a:srgbClr val="DDDDDD">
                  <a:lumMod val="25000"/>
                </a:srgbClr>
              </a:solidFill>
            </a:endParaRPr>
          </a:p>
        </p:txBody>
      </p:sp>
      <p:sp>
        <p:nvSpPr>
          <p:cNvPr id="3" name="矩形 2"/>
          <p:cNvSpPr/>
          <p:nvPr/>
        </p:nvSpPr>
        <p:spPr>
          <a:xfrm>
            <a:off x="841375" y="1298426"/>
            <a:ext cx="4493538" cy="461665"/>
          </a:xfrm>
          <a:prstGeom prst="rect">
            <a:avLst/>
          </a:prstGeom>
        </p:spPr>
        <p:txBody>
          <a:bodyPr wrap="none">
            <a:spAutoFit/>
          </a:bodyPr>
          <a:lstStyle/>
          <a:p>
            <a:r>
              <a:rPr lang="zh-CN" altLang="zh-CN" dirty="0"/>
              <a:t>提高软件生产率的主要举措有：</a:t>
            </a:r>
            <a:endParaRPr lang="zh-CN" altLang="en-US" dirty="0"/>
          </a:p>
        </p:txBody>
      </p:sp>
      <p:sp>
        <p:nvSpPr>
          <p:cNvPr id="4" name="TextBox 3"/>
          <p:cNvSpPr txBox="1"/>
          <p:nvPr/>
        </p:nvSpPr>
        <p:spPr>
          <a:xfrm>
            <a:off x="688975" y="2743994"/>
            <a:ext cx="685800" cy="1815882"/>
          </a:xfrm>
          <a:prstGeom prst="rect">
            <a:avLst/>
          </a:prstGeom>
          <a:noFill/>
        </p:spPr>
        <p:txBody>
          <a:bodyPr wrap="square" rtlCol="0">
            <a:spAutoFit/>
          </a:bodyPr>
          <a:lstStyle/>
          <a:p>
            <a:r>
              <a:rPr lang="zh-CN" altLang="en-US" sz="2800" b="1" dirty="0"/>
              <a:t>技术方面</a:t>
            </a:r>
          </a:p>
        </p:txBody>
      </p:sp>
      <p:sp>
        <p:nvSpPr>
          <p:cNvPr id="6" name="灯片编号占位符 5">
            <a:extLst>
              <a:ext uri="{FF2B5EF4-FFF2-40B4-BE49-F238E27FC236}">
                <a16:creationId xmlns:a16="http://schemas.microsoft.com/office/drawing/2014/main" id="{C8A6EBC9-A052-4DAD-80F0-B80793461B42}"/>
              </a:ext>
            </a:extLst>
          </p:cNvPr>
          <p:cNvSpPr>
            <a:spLocks noGrp="1"/>
          </p:cNvSpPr>
          <p:nvPr>
            <p:ph type="sldNum" sz="quarter" idx="12"/>
          </p:nvPr>
        </p:nvSpPr>
        <p:spPr/>
        <p:txBody>
          <a:bodyPr/>
          <a:lstStyle/>
          <a:p>
            <a:fld id="{B6F15528-21DE-4FAA-801E-634DDDAF4B2B}" type="slidenum">
              <a:rPr lang="en-US" smtClean="0"/>
              <a:t>376</a:t>
            </a:fld>
            <a:endParaRPr lang="en-US" dirty="0"/>
          </a:p>
        </p:txBody>
      </p:sp>
      <p:sp>
        <p:nvSpPr>
          <p:cNvPr id="11" name="灯片编号占位符 8">
            <a:extLst>
              <a:ext uri="{FF2B5EF4-FFF2-40B4-BE49-F238E27FC236}">
                <a16:creationId xmlns:a16="http://schemas.microsoft.com/office/drawing/2014/main" id="{25C42DED-AC02-4311-8166-6198E3B7A39F}"/>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376</a:t>
            </a:fld>
            <a:endParaRPr kumimoji="0" lang="en-US" altLang="zh-CN" sz="1800" dirty="0">
              <a:latin typeface="Times New Roman" panose="02020603050405020304" pitchFamily="18" charset="0"/>
            </a:endParaRPr>
          </a:p>
        </p:txBody>
      </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5.1.2 </a:t>
            </a:r>
            <a:r>
              <a:rPr lang="zh-CN" altLang="en-US" dirty="0"/>
              <a:t>软件生产函数</a:t>
            </a:r>
          </a:p>
        </p:txBody>
      </p:sp>
      <p:sp>
        <p:nvSpPr>
          <p:cNvPr id="117" name="矩形 116"/>
          <p:cNvSpPr/>
          <p:nvPr/>
        </p:nvSpPr>
        <p:spPr>
          <a:xfrm>
            <a:off x="-25094" y="2058194"/>
            <a:ext cx="12184081" cy="3537609"/>
          </a:xfrm>
          <a:prstGeom prst="rect">
            <a:avLst/>
          </a:prstGeom>
          <a:solidFill>
            <a:srgbClr val="3E5CC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19" name="内容占位符 3"/>
          <p:cNvSpPr txBox="1"/>
          <p:nvPr/>
        </p:nvSpPr>
        <p:spPr>
          <a:xfrm>
            <a:off x="10883832" y="6020595"/>
            <a:ext cx="1291770" cy="838994"/>
          </a:xfrm>
          <a:prstGeom prst="rect">
            <a:avLst/>
          </a:prstGeom>
          <a:solidFill>
            <a:srgbClr val="A6B727"/>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1000"/>
              </a:spcBef>
              <a:spcAft>
                <a:spcPts val="0"/>
              </a:spcAft>
              <a:buClrTx/>
              <a:buSzTx/>
              <a:buFont typeface="Wingdings" panose="05000000000000000000" pitchFamily="2" charset="2"/>
              <a:buNone/>
              <a:defRPr/>
            </a:pP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0" name="内容占位符 3"/>
          <p:cNvSpPr txBox="1"/>
          <p:nvPr/>
        </p:nvSpPr>
        <p:spPr>
          <a:xfrm>
            <a:off x="9679146" y="6020594"/>
            <a:ext cx="943427" cy="838994"/>
          </a:xfrm>
          <a:prstGeom prst="rect">
            <a:avLst/>
          </a:prstGeom>
          <a:solidFill>
            <a:srgbClr val="F692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1000"/>
              </a:spcBef>
              <a:spcAft>
                <a:spcPts val="0"/>
              </a:spcAft>
              <a:buClrTx/>
              <a:buSzTx/>
              <a:buFont typeface="Wingdings" panose="05000000000000000000" pitchFamily="2" charset="2"/>
              <a:buNone/>
              <a:defRPr/>
            </a:pP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1" name="内容占位符 3"/>
          <p:cNvSpPr txBox="1"/>
          <p:nvPr/>
        </p:nvSpPr>
        <p:spPr>
          <a:xfrm>
            <a:off x="8880860" y="6020596"/>
            <a:ext cx="522513" cy="838994"/>
          </a:xfrm>
          <a:prstGeom prst="rect">
            <a:avLst/>
          </a:prstGeom>
          <a:solidFill>
            <a:srgbClr val="DF5327"/>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1000"/>
              </a:spcBef>
              <a:spcAft>
                <a:spcPts val="0"/>
              </a:spcAft>
              <a:buClrTx/>
              <a:buSzTx/>
              <a:buFont typeface="Wingdings" panose="05000000000000000000" pitchFamily="2" charset="2"/>
              <a:buNone/>
              <a:defRPr/>
            </a:pP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2" name="矩形 121"/>
          <p:cNvSpPr/>
          <p:nvPr/>
        </p:nvSpPr>
        <p:spPr>
          <a:xfrm>
            <a:off x="1815360" y="2058194"/>
            <a:ext cx="10343626" cy="3537609"/>
          </a:xfrm>
          <a:prstGeom prst="rect">
            <a:avLst/>
          </a:prstGeom>
          <a:solidFill>
            <a:srgbClr val="DDDDDD"/>
          </a:solidFill>
          <a:ln w="12700" cap="flat" cmpd="sng" algn="ctr">
            <a:noFill/>
            <a:prstDash val="solid"/>
            <a:miter lim="800000"/>
          </a:ln>
          <a:effectLst/>
        </p:spPr>
        <p:txBody>
          <a:bodyPr rtlCol="0" anchor="ctr"/>
          <a:lstStyle/>
          <a:p>
            <a:pPr marL="342900" lvl="0" indent="-342900">
              <a:lnSpc>
                <a:spcPct val="150000"/>
              </a:lnSpc>
              <a:buFont typeface="Wingdings" panose="05000000000000000000" pitchFamily="2" charset="2"/>
              <a:buChar char="Ø"/>
            </a:pPr>
            <a:r>
              <a:rPr lang="zh-CN" altLang="zh-CN" dirty="0"/>
              <a:t>建立良好的人才激励机制，通过物质、精神奖励以及职务晋升制度提高研发人员的工作热情。</a:t>
            </a:r>
          </a:p>
          <a:p>
            <a:pPr marL="342900" lvl="0" indent="-342900">
              <a:lnSpc>
                <a:spcPct val="150000"/>
              </a:lnSpc>
              <a:buFont typeface="Wingdings" panose="05000000000000000000" pitchFamily="2" charset="2"/>
              <a:buChar char="Ø"/>
            </a:pPr>
            <a:r>
              <a:rPr lang="zh-CN" altLang="zh-CN" dirty="0"/>
              <a:t>建立科学、合理的研发人员梯队制度，明确划分管理与技术领域人才。</a:t>
            </a:r>
          </a:p>
          <a:p>
            <a:pPr marL="342900" indent="-342900">
              <a:lnSpc>
                <a:spcPct val="150000"/>
              </a:lnSpc>
              <a:buFont typeface="Wingdings" panose="05000000000000000000" pitchFamily="2" charset="2"/>
              <a:buChar char="Ø"/>
            </a:pPr>
            <a:r>
              <a:rPr lang="zh-CN" altLang="zh-CN" dirty="0"/>
              <a:t>依据软件企业所处的市场环境及企业自身发展的要求适时变革管理。用以应对不断变化的</a:t>
            </a:r>
            <a:r>
              <a:rPr lang="en-US" altLang="zh-CN" dirty="0"/>
              <a:t>IT</a:t>
            </a:r>
            <a:r>
              <a:rPr lang="zh-CN" altLang="zh-CN" dirty="0"/>
              <a:t>市场，进而增强软件企业的核心竞争力。</a:t>
            </a:r>
            <a:endParaRPr lang="zh-CN" altLang="en-US" kern="0" dirty="0">
              <a:solidFill>
                <a:srgbClr val="DDDDDD">
                  <a:lumMod val="25000"/>
                </a:srgbClr>
              </a:solidFill>
            </a:endParaRPr>
          </a:p>
        </p:txBody>
      </p:sp>
      <p:sp>
        <p:nvSpPr>
          <p:cNvPr id="3" name="矩形 2"/>
          <p:cNvSpPr/>
          <p:nvPr/>
        </p:nvSpPr>
        <p:spPr>
          <a:xfrm>
            <a:off x="841375" y="1298426"/>
            <a:ext cx="4493538" cy="461665"/>
          </a:xfrm>
          <a:prstGeom prst="rect">
            <a:avLst/>
          </a:prstGeom>
        </p:spPr>
        <p:txBody>
          <a:bodyPr wrap="none">
            <a:spAutoFit/>
          </a:bodyPr>
          <a:lstStyle/>
          <a:p>
            <a:r>
              <a:rPr lang="zh-CN" altLang="zh-CN" dirty="0"/>
              <a:t>提高软件生产率的主要举措有：</a:t>
            </a:r>
            <a:endParaRPr lang="zh-CN" altLang="en-US" dirty="0"/>
          </a:p>
        </p:txBody>
      </p:sp>
      <p:sp>
        <p:nvSpPr>
          <p:cNvPr id="4" name="TextBox 3"/>
          <p:cNvSpPr txBox="1"/>
          <p:nvPr/>
        </p:nvSpPr>
        <p:spPr>
          <a:xfrm>
            <a:off x="688975" y="2743994"/>
            <a:ext cx="685800" cy="1815882"/>
          </a:xfrm>
          <a:prstGeom prst="rect">
            <a:avLst/>
          </a:prstGeom>
          <a:noFill/>
        </p:spPr>
        <p:txBody>
          <a:bodyPr wrap="square" rtlCol="0">
            <a:spAutoFit/>
          </a:bodyPr>
          <a:lstStyle/>
          <a:p>
            <a:r>
              <a:rPr lang="zh-CN" altLang="en-US" sz="2800" b="1" dirty="0"/>
              <a:t>管理方面</a:t>
            </a:r>
          </a:p>
        </p:txBody>
      </p:sp>
      <p:sp>
        <p:nvSpPr>
          <p:cNvPr id="6" name="灯片编号占位符 5">
            <a:extLst>
              <a:ext uri="{FF2B5EF4-FFF2-40B4-BE49-F238E27FC236}">
                <a16:creationId xmlns:a16="http://schemas.microsoft.com/office/drawing/2014/main" id="{0791FFF9-D2FB-4F90-B464-1D73ADEFF29E}"/>
              </a:ext>
            </a:extLst>
          </p:cNvPr>
          <p:cNvSpPr>
            <a:spLocks noGrp="1"/>
          </p:cNvSpPr>
          <p:nvPr>
            <p:ph type="sldNum" sz="quarter" idx="12"/>
          </p:nvPr>
        </p:nvSpPr>
        <p:spPr/>
        <p:txBody>
          <a:bodyPr/>
          <a:lstStyle/>
          <a:p>
            <a:fld id="{B6F15528-21DE-4FAA-801E-634DDDAF4B2B}" type="slidenum">
              <a:rPr lang="en-US" smtClean="0"/>
              <a:t>377</a:t>
            </a:fld>
            <a:endParaRPr lang="en-US" dirty="0"/>
          </a:p>
        </p:txBody>
      </p:sp>
      <p:sp>
        <p:nvSpPr>
          <p:cNvPr id="11" name="灯片编号占位符 8">
            <a:extLst>
              <a:ext uri="{FF2B5EF4-FFF2-40B4-BE49-F238E27FC236}">
                <a16:creationId xmlns:a16="http://schemas.microsoft.com/office/drawing/2014/main" id="{8C352B22-24DC-458F-ACB1-22AF942E5AE5}"/>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377</a:t>
            </a:fld>
            <a:endParaRPr kumimoji="0" lang="en-US" altLang="zh-CN" sz="1800" dirty="0">
              <a:latin typeface="Times New Roman" panose="02020603050405020304" pitchFamily="18" charset="0"/>
            </a:endParaRP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5.1.2 </a:t>
            </a:r>
            <a:r>
              <a:rPr lang="zh-CN" altLang="en-US" dirty="0"/>
              <a:t>软件生产函数</a:t>
            </a:r>
          </a:p>
        </p:txBody>
      </p:sp>
      <p:sp>
        <p:nvSpPr>
          <p:cNvPr id="117" name="矩形 116"/>
          <p:cNvSpPr/>
          <p:nvPr/>
        </p:nvSpPr>
        <p:spPr>
          <a:xfrm>
            <a:off x="-25094" y="2058194"/>
            <a:ext cx="12184081" cy="3537609"/>
          </a:xfrm>
          <a:prstGeom prst="rect">
            <a:avLst/>
          </a:prstGeom>
          <a:solidFill>
            <a:srgbClr val="74B83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19" name="内容占位符 3"/>
          <p:cNvSpPr txBox="1"/>
          <p:nvPr/>
        </p:nvSpPr>
        <p:spPr>
          <a:xfrm>
            <a:off x="10883832" y="6020595"/>
            <a:ext cx="1291770" cy="838994"/>
          </a:xfrm>
          <a:prstGeom prst="rect">
            <a:avLst/>
          </a:prstGeom>
          <a:solidFill>
            <a:srgbClr val="A6B727"/>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1000"/>
              </a:spcBef>
              <a:spcAft>
                <a:spcPts val="0"/>
              </a:spcAft>
              <a:buClrTx/>
              <a:buSzTx/>
              <a:buFont typeface="Wingdings" panose="05000000000000000000" pitchFamily="2" charset="2"/>
              <a:buNone/>
              <a:defRPr/>
            </a:pP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0" name="内容占位符 3"/>
          <p:cNvSpPr txBox="1"/>
          <p:nvPr/>
        </p:nvSpPr>
        <p:spPr>
          <a:xfrm>
            <a:off x="9679146" y="6020594"/>
            <a:ext cx="943427" cy="838994"/>
          </a:xfrm>
          <a:prstGeom prst="rect">
            <a:avLst/>
          </a:prstGeom>
          <a:solidFill>
            <a:srgbClr val="F692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1000"/>
              </a:spcBef>
              <a:spcAft>
                <a:spcPts val="0"/>
              </a:spcAft>
              <a:buClrTx/>
              <a:buSzTx/>
              <a:buFont typeface="Wingdings" panose="05000000000000000000" pitchFamily="2" charset="2"/>
              <a:buNone/>
              <a:defRPr/>
            </a:pP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1" name="内容占位符 3"/>
          <p:cNvSpPr txBox="1"/>
          <p:nvPr/>
        </p:nvSpPr>
        <p:spPr>
          <a:xfrm>
            <a:off x="8880860" y="6020596"/>
            <a:ext cx="522513" cy="838994"/>
          </a:xfrm>
          <a:prstGeom prst="rect">
            <a:avLst/>
          </a:prstGeom>
          <a:solidFill>
            <a:srgbClr val="DF5327"/>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1000"/>
              </a:spcBef>
              <a:spcAft>
                <a:spcPts val="0"/>
              </a:spcAft>
              <a:buClrTx/>
              <a:buSzTx/>
              <a:buFont typeface="Wingdings" panose="05000000000000000000" pitchFamily="2" charset="2"/>
              <a:buNone/>
              <a:defRPr/>
            </a:pP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2" name="矩形 121"/>
          <p:cNvSpPr/>
          <p:nvPr/>
        </p:nvSpPr>
        <p:spPr>
          <a:xfrm>
            <a:off x="1815360" y="2058194"/>
            <a:ext cx="10343626" cy="3537609"/>
          </a:xfrm>
          <a:prstGeom prst="rect">
            <a:avLst/>
          </a:prstGeom>
          <a:solidFill>
            <a:srgbClr val="DDDDDD"/>
          </a:solidFill>
          <a:ln w="12700" cap="flat" cmpd="sng" algn="ctr">
            <a:noFill/>
            <a:prstDash val="solid"/>
            <a:miter lim="800000"/>
          </a:ln>
          <a:effectLst/>
        </p:spPr>
        <p:txBody>
          <a:bodyPr rtlCol="0" anchor="ctr"/>
          <a:lstStyle/>
          <a:p>
            <a:pPr marL="342900" lvl="0" indent="-342900">
              <a:lnSpc>
                <a:spcPct val="200000"/>
              </a:lnSpc>
              <a:buFont typeface="Wingdings" panose="05000000000000000000" pitchFamily="2" charset="2"/>
              <a:buChar char="Ø"/>
            </a:pPr>
            <a:r>
              <a:rPr lang="zh-CN" altLang="zh-CN" dirty="0"/>
              <a:t>建立良好的企业学习氛围。通过研发人员个人知识的学习、交流及其共享来形成群体效应，提升整个企业的知识资源。</a:t>
            </a:r>
          </a:p>
          <a:p>
            <a:pPr marL="342900" indent="-342900">
              <a:lnSpc>
                <a:spcPct val="200000"/>
              </a:lnSpc>
              <a:buFont typeface="Wingdings" panose="05000000000000000000" pitchFamily="2" charset="2"/>
              <a:buChar char="Ø"/>
            </a:pPr>
            <a:r>
              <a:rPr lang="zh-CN" altLang="zh-CN" dirty="0"/>
              <a:t>注重软件</a:t>
            </a:r>
            <a:r>
              <a:rPr lang="zh-CN" altLang="en-US" dirty="0"/>
              <a:t>工程</a:t>
            </a:r>
            <a:r>
              <a:rPr lang="zh-CN" altLang="zh-CN" dirty="0"/>
              <a:t>项目团队建设，加强团队合作精神，提高团队沟通能力。</a:t>
            </a:r>
            <a:endParaRPr lang="zh-CN" altLang="en-US" kern="0" dirty="0">
              <a:solidFill>
                <a:srgbClr val="DDDDDD">
                  <a:lumMod val="25000"/>
                </a:srgbClr>
              </a:solidFill>
            </a:endParaRPr>
          </a:p>
        </p:txBody>
      </p:sp>
      <p:sp>
        <p:nvSpPr>
          <p:cNvPr id="3" name="矩形 2"/>
          <p:cNvSpPr/>
          <p:nvPr/>
        </p:nvSpPr>
        <p:spPr>
          <a:xfrm>
            <a:off x="841375" y="1298426"/>
            <a:ext cx="4493538" cy="461665"/>
          </a:xfrm>
          <a:prstGeom prst="rect">
            <a:avLst/>
          </a:prstGeom>
        </p:spPr>
        <p:txBody>
          <a:bodyPr wrap="none">
            <a:spAutoFit/>
          </a:bodyPr>
          <a:lstStyle/>
          <a:p>
            <a:r>
              <a:rPr lang="zh-CN" altLang="zh-CN" dirty="0"/>
              <a:t>提高软件生产率的主要举措有：</a:t>
            </a:r>
            <a:endParaRPr lang="zh-CN" altLang="en-US" dirty="0"/>
          </a:p>
        </p:txBody>
      </p:sp>
      <p:sp>
        <p:nvSpPr>
          <p:cNvPr id="4" name="TextBox 3"/>
          <p:cNvSpPr txBox="1"/>
          <p:nvPr/>
        </p:nvSpPr>
        <p:spPr>
          <a:xfrm>
            <a:off x="688975" y="2743994"/>
            <a:ext cx="685800" cy="1815882"/>
          </a:xfrm>
          <a:prstGeom prst="rect">
            <a:avLst/>
          </a:prstGeom>
          <a:noFill/>
        </p:spPr>
        <p:txBody>
          <a:bodyPr wrap="square" rtlCol="0">
            <a:spAutoFit/>
          </a:bodyPr>
          <a:lstStyle/>
          <a:p>
            <a:r>
              <a:rPr lang="zh-CN" altLang="en-US" sz="2800" b="1" dirty="0"/>
              <a:t>文化方面</a:t>
            </a:r>
          </a:p>
        </p:txBody>
      </p:sp>
      <p:sp>
        <p:nvSpPr>
          <p:cNvPr id="6" name="灯片编号占位符 5">
            <a:extLst>
              <a:ext uri="{FF2B5EF4-FFF2-40B4-BE49-F238E27FC236}">
                <a16:creationId xmlns:a16="http://schemas.microsoft.com/office/drawing/2014/main" id="{5D95D172-CE7B-4FF9-A376-A1E2E0F3C8CB}"/>
              </a:ext>
            </a:extLst>
          </p:cNvPr>
          <p:cNvSpPr>
            <a:spLocks noGrp="1"/>
          </p:cNvSpPr>
          <p:nvPr>
            <p:ph type="sldNum" sz="quarter" idx="12"/>
          </p:nvPr>
        </p:nvSpPr>
        <p:spPr/>
        <p:txBody>
          <a:bodyPr/>
          <a:lstStyle/>
          <a:p>
            <a:fld id="{B6F15528-21DE-4FAA-801E-634DDDAF4B2B}" type="slidenum">
              <a:rPr lang="en-US" smtClean="0"/>
              <a:t>378</a:t>
            </a:fld>
            <a:endParaRPr lang="en-US" dirty="0"/>
          </a:p>
        </p:txBody>
      </p:sp>
      <p:sp>
        <p:nvSpPr>
          <p:cNvPr id="11" name="灯片编号占位符 8">
            <a:extLst>
              <a:ext uri="{FF2B5EF4-FFF2-40B4-BE49-F238E27FC236}">
                <a16:creationId xmlns:a16="http://schemas.microsoft.com/office/drawing/2014/main" id="{B8DEC823-A0C9-4773-B983-C69F8379DF07}"/>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378</a:t>
            </a:fld>
            <a:endParaRPr kumimoji="0" lang="en-US" altLang="zh-CN" sz="1800" dirty="0">
              <a:latin typeface="Times New Roman" panose="02020603050405020304" pitchFamily="18" charset="0"/>
            </a:endParaRPr>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3"/>
          <p:cNvSpPr/>
          <p:nvPr/>
        </p:nvSpPr>
        <p:spPr>
          <a:xfrm>
            <a:off x="4498975" y="1048544"/>
            <a:ext cx="6629399" cy="4972050"/>
          </a:xfrm>
          <a:custGeom>
            <a:avLst/>
            <a:gdLst>
              <a:gd name="connsiteX0" fmla="*/ 0 w 7560564"/>
              <a:gd name="connsiteY0" fmla="*/ 282448 h 3275076"/>
              <a:gd name="connsiteX1" fmla="*/ 282473 w 7560564"/>
              <a:gd name="connsiteY1" fmla="*/ 0 h 3275076"/>
              <a:gd name="connsiteX2" fmla="*/ 7278116 w 7560564"/>
              <a:gd name="connsiteY2" fmla="*/ 0 h 3275076"/>
              <a:gd name="connsiteX3" fmla="*/ 7560563 w 7560564"/>
              <a:gd name="connsiteY3" fmla="*/ 282448 h 3275076"/>
              <a:gd name="connsiteX4" fmla="*/ 7560563 w 7560564"/>
              <a:gd name="connsiteY4" fmla="*/ 2992602 h 3275076"/>
              <a:gd name="connsiteX5" fmla="*/ 7278116 w 7560564"/>
              <a:gd name="connsiteY5" fmla="*/ 3275075 h 3275076"/>
              <a:gd name="connsiteX6" fmla="*/ 282473 w 7560564"/>
              <a:gd name="connsiteY6" fmla="*/ 3275075 h 3275076"/>
              <a:gd name="connsiteX7" fmla="*/ 0 w 7560564"/>
              <a:gd name="connsiteY7" fmla="*/ 2992602 h 3275076"/>
              <a:gd name="connsiteX8" fmla="*/ 0 w 7560564"/>
              <a:gd name="connsiteY8" fmla="*/ 282448 h 3275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560564" h="3275076">
                <a:moveTo>
                  <a:pt x="0" y="282448"/>
                </a:moveTo>
                <a:cubicBezTo>
                  <a:pt x="0" y="126492"/>
                  <a:pt x="126466" y="0"/>
                  <a:pt x="282473" y="0"/>
                </a:cubicBezTo>
                <a:lnTo>
                  <a:pt x="7278116" y="0"/>
                </a:lnTo>
                <a:cubicBezTo>
                  <a:pt x="7434071" y="0"/>
                  <a:pt x="7560563" y="126492"/>
                  <a:pt x="7560563" y="282448"/>
                </a:cubicBezTo>
                <a:lnTo>
                  <a:pt x="7560563" y="2992602"/>
                </a:lnTo>
                <a:cubicBezTo>
                  <a:pt x="7560563" y="3148609"/>
                  <a:pt x="7434071" y="3275075"/>
                  <a:pt x="7278116" y="3275075"/>
                </a:cubicBezTo>
                <a:lnTo>
                  <a:pt x="282473" y="3275075"/>
                </a:lnTo>
                <a:cubicBezTo>
                  <a:pt x="126466" y="3275075"/>
                  <a:pt x="0" y="3148609"/>
                  <a:pt x="0" y="2992602"/>
                </a:cubicBezTo>
                <a:lnTo>
                  <a:pt x="0" y="282448"/>
                </a:lnTo>
              </a:path>
            </a:pathLst>
          </a:custGeom>
          <a:solidFill>
            <a:srgbClr val="FFFFFF">
              <a:alpha val="100000"/>
            </a:srgbClr>
          </a:solidFill>
          <a:ln w="12700">
            <a:solidFill>
              <a:srgbClr val="000000">
                <a:alpha val="0"/>
              </a:srgb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5757540" y="3004732"/>
            <a:ext cx="4913633" cy="482924"/>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
          <p:cNvSpPr txBox="1"/>
          <p:nvPr/>
        </p:nvSpPr>
        <p:spPr>
          <a:xfrm>
            <a:off x="7013575" y="3136641"/>
            <a:ext cx="3657598" cy="369353"/>
          </a:xfrm>
          <a:prstGeom prst="rect">
            <a:avLst/>
          </a:prstGeom>
          <a:noFill/>
        </p:spPr>
        <p:txBody>
          <a:bodyPr wrap="square" lIns="0" tIns="0" rIns="0" bIns="60981" rtlCol="0">
            <a:spAutoFit/>
          </a:bodyPr>
          <a:lstStyle/>
          <a:p>
            <a:pPr>
              <a:lnSpc>
                <a:spcPts val="2400"/>
              </a:lnSpc>
            </a:pPr>
            <a:r>
              <a:rPr lang="zh-CN" altLang="en-US" sz="1900" b="1" dirty="0">
                <a:solidFill>
                  <a:schemeClr val="bg1"/>
                </a:solidFill>
                <a:latin typeface="Microsoft YaHei UI" panose="020B0503020204020204" pitchFamily="18" charset="-122"/>
                <a:cs typeface="Microsoft YaHei UI" panose="020B0503020204020204" pitchFamily="18" charset="-122"/>
              </a:rPr>
              <a:t>软件工程项目效益的特点与分类</a:t>
            </a:r>
          </a:p>
        </p:txBody>
      </p:sp>
      <p:sp>
        <p:nvSpPr>
          <p:cNvPr id="18" name="TextBox 1"/>
          <p:cNvSpPr txBox="1"/>
          <p:nvPr/>
        </p:nvSpPr>
        <p:spPr>
          <a:xfrm>
            <a:off x="7013575" y="2171765"/>
            <a:ext cx="2971800" cy="350886"/>
          </a:xfrm>
          <a:prstGeom prst="rect">
            <a:avLst/>
          </a:prstGeom>
          <a:noFill/>
        </p:spPr>
        <p:txBody>
          <a:bodyPr wrap="square" lIns="0" tIns="0" rIns="0" bIns="60981" rtlCol="0">
            <a:spAutoFit/>
          </a:bodyPr>
          <a:lstStyle>
            <a:defPPr>
              <a:defRPr lang="en-US"/>
            </a:defPPr>
            <a:lvl1pPr>
              <a:lnSpc>
                <a:spcPts val="2400"/>
              </a:lnSpc>
              <a:defRPr sz="1900" b="1">
                <a:solidFill>
                  <a:srgbClr val="656D8D"/>
                </a:solidFill>
                <a:latin typeface="Microsoft YaHei UI" panose="020B0503020204020204" pitchFamily="18" charset="-122"/>
                <a:cs typeface="Microsoft YaHei UI" panose="020B0503020204020204" pitchFamily="18" charset="-122"/>
              </a:defRPr>
            </a:lvl1pPr>
          </a:lstStyle>
          <a:p>
            <a:r>
              <a:rPr lang="zh-CN" altLang="en-US" dirty="0"/>
              <a:t>生产函数与软件生产函数</a:t>
            </a:r>
          </a:p>
        </p:txBody>
      </p:sp>
      <p:sp>
        <p:nvSpPr>
          <p:cNvPr id="51" name="Freeform 3"/>
          <p:cNvSpPr/>
          <p:nvPr/>
        </p:nvSpPr>
        <p:spPr>
          <a:xfrm flipH="1">
            <a:off x="6663053" y="1775845"/>
            <a:ext cx="93417" cy="3845877"/>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algn="ctr"/>
            <a:endParaRPr lang="zh-CN" altLang="en-US"/>
          </a:p>
        </p:txBody>
      </p:sp>
      <p:sp>
        <p:nvSpPr>
          <p:cNvPr id="52" name="Freeform 3"/>
          <p:cNvSpPr/>
          <p:nvPr/>
        </p:nvSpPr>
        <p:spPr>
          <a:xfrm>
            <a:off x="6632575" y="2238219"/>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7" name="Freeform 3"/>
          <p:cNvSpPr/>
          <p:nvPr/>
        </p:nvSpPr>
        <p:spPr>
          <a:xfrm>
            <a:off x="6632575" y="3212841"/>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chemeClr val="bg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16" name="TextBox 1"/>
          <p:cNvSpPr txBox="1"/>
          <p:nvPr/>
        </p:nvSpPr>
        <p:spPr>
          <a:xfrm>
            <a:off x="6048108" y="2151771"/>
            <a:ext cx="370294" cy="350374"/>
          </a:xfrm>
          <a:prstGeom prst="rect">
            <a:avLst/>
          </a:prstGeom>
          <a:noFill/>
        </p:spPr>
        <p:txBody>
          <a:bodyPr wrap="none" lIns="0" tIns="0" rIns="0" bIns="60981" rtlCol="0">
            <a:spAutoFit/>
          </a:bodyPr>
          <a:lstStyle>
            <a:defPPr>
              <a:defRPr lang="en-US"/>
            </a:defPPr>
            <a:lvl1pPr>
              <a:lnSpc>
                <a:spcPts val="2400"/>
              </a:lnSpc>
              <a:defRPr sz="1900" b="1">
                <a:solidFill>
                  <a:srgbClr val="656D8D"/>
                </a:solidFill>
                <a:latin typeface="Microsoft YaHei UI" panose="020B0503020204020204" pitchFamily="18" charset="-122"/>
                <a:cs typeface="Microsoft YaHei UI" panose="020B0503020204020204" pitchFamily="18" charset="-122"/>
              </a:defRPr>
            </a:lvl1pPr>
          </a:lstStyle>
          <a:p>
            <a:r>
              <a:rPr lang="en-US" altLang="zh-CN" dirty="0"/>
              <a:t>5.1</a:t>
            </a:r>
            <a:endParaRPr lang="zh-CN" altLang="en-US" dirty="0"/>
          </a:p>
        </p:txBody>
      </p:sp>
      <p:sp>
        <p:nvSpPr>
          <p:cNvPr id="24" name="TextBox 1"/>
          <p:cNvSpPr txBox="1"/>
          <p:nvPr/>
        </p:nvSpPr>
        <p:spPr>
          <a:xfrm>
            <a:off x="6048108" y="3136641"/>
            <a:ext cx="370294" cy="351015"/>
          </a:xfrm>
          <a:prstGeom prst="rect">
            <a:avLst/>
          </a:prstGeom>
          <a:noFill/>
        </p:spPr>
        <p:txBody>
          <a:bodyPr wrap="none" lIns="0" tIns="0" rIns="0" bIns="60981" rtlCol="0">
            <a:spAutoFit/>
          </a:bodyPr>
          <a:lstStyle/>
          <a:p>
            <a:pPr>
              <a:lnSpc>
                <a:spcPts val="2400"/>
              </a:lnSpc>
            </a:pPr>
            <a:r>
              <a:rPr lang="en-US" altLang="zh-CN" sz="1900" b="1" dirty="0">
                <a:solidFill>
                  <a:schemeClr val="bg1"/>
                </a:solidFill>
                <a:latin typeface="Microsoft YaHei UI" panose="020B0503020204020204" pitchFamily="18" charset="-122"/>
                <a:cs typeface="Microsoft YaHei UI" panose="020B0503020204020204" pitchFamily="18" charset="-122"/>
              </a:rPr>
              <a:t>5.2</a:t>
            </a:r>
          </a:p>
        </p:txBody>
      </p:sp>
      <p:sp>
        <p:nvSpPr>
          <p:cNvPr id="46" name="TextBox 1"/>
          <p:cNvSpPr txBox="1"/>
          <p:nvPr/>
        </p:nvSpPr>
        <p:spPr>
          <a:xfrm>
            <a:off x="545294" y="2704702"/>
            <a:ext cx="1846659" cy="946434"/>
          </a:xfrm>
          <a:prstGeom prst="rect">
            <a:avLst/>
          </a:prstGeom>
          <a:noFill/>
        </p:spPr>
        <p:txBody>
          <a:bodyPr wrap="none" lIns="0" tIns="0" rIns="0" bIns="60981" rtlCol="0">
            <a:spAutoFit/>
          </a:bodyPr>
          <a:lstStyle/>
          <a:p>
            <a:pPr>
              <a:lnSpc>
                <a:spcPts val="6935"/>
              </a:lnSpc>
            </a:pPr>
            <a:r>
              <a:rPr lang="zh-CN" altLang="en-US" sz="3600" dirty="0">
                <a:solidFill>
                  <a:srgbClr val="4197DF"/>
                </a:solidFill>
                <a:latin typeface="Microsoft YaHei UI" panose="020B0503020204020204" pitchFamily="18" charset="-122"/>
                <a:cs typeface="Microsoft YaHei UI" panose="020B0503020204020204" pitchFamily="18" charset="-122"/>
              </a:rPr>
              <a:t>内容导航</a:t>
            </a:r>
            <a:endParaRPr lang="en-US" altLang="zh-CN" sz="3600" dirty="0">
              <a:solidFill>
                <a:srgbClr val="4197DF"/>
              </a:solidFill>
              <a:latin typeface="Microsoft YaHei UI" panose="020B0503020204020204" pitchFamily="18" charset="-122"/>
              <a:cs typeface="Microsoft YaHei UI" panose="020B0503020204020204" pitchFamily="18" charset="-122"/>
            </a:endParaRPr>
          </a:p>
        </p:txBody>
      </p:sp>
      <p:sp>
        <p:nvSpPr>
          <p:cNvPr id="57" name="TextBox 1"/>
          <p:cNvSpPr txBox="1"/>
          <p:nvPr/>
        </p:nvSpPr>
        <p:spPr>
          <a:xfrm>
            <a:off x="545293" y="3518639"/>
            <a:ext cx="1846659" cy="272596"/>
          </a:xfrm>
          <a:prstGeom prst="rect">
            <a:avLst/>
          </a:prstGeom>
          <a:noFill/>
        </p:spPr>
        <p:txBody>
          <a:bodyPr wrap="square" lIns="0" tIns="0" rIns="0" bIns="60981" rtlCol="0">
            <a:spAutoFit/>
          </a:bodyPr>
          <a:lstStyle/>
          <a:p>
            <a:pPr algn="dist">
              <a:lnSpc>
                <a:spcPts val="1600"/>
              </a:lnSpc>
            </a:pPr>
            <a:r>
              <a:rPr lang="en-US" altLang="zh-CN" sz="1900" dirty="0">
                <a:solidFill>
                  <a:srgbClr val="4197DF"/>
                </a:solidFill>
                <a:latin typeface="Times New Roman" panose="02020603050405020304" pitchFamily="18" charset="0"/>
                <a:cs typeface="Times New Roman" panose="02020603050405020304" pitchFamily="18" charset="0"/>
              </a:rPr>
              <a:t>CONTENTS</a:t>
            </a:r>
          </a:p>
        </p:txBody>
      </p:sp>
      <p:sp>
        <p:nvSpPr>
          <p:cNvPr id="59" name="矩形 58"/>
          <p:cNvSpPr/>
          <p:nvPr/>
        </p:nvSpPr>
        <p:spPr>
          <a:xfrm>
            <a:off x="518434" y="2201849"/>
            <a:ext cx="1873520" cy="70265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p:nvPr/>
        </p:nvCxnSpPr>
        <p:spPr>
          <a:xfrm>
            <a:off x="536575" y="7699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36575" y="2484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6575" y="405607"/>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6575" y="577057"/>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6575" y="71993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36575" y="89138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36575" y="10485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36575" y="1219994"/>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6575" y="1404371"/>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36575" y="154724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36575" y="171869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6575" y="1875858"/>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36575" y="2047308"/>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a:off x="2000250" y="6254294"/>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2381250" y="5840443"/>
            <a:ext cx="674915" cy="10132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a:off x="3146878" y="6329700"/>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a:off x="95250" y="5621722"/>
            <a:ext cx="1066800" cy="123197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p:cNvSpPr/>
          <p:nvPr/>
        </p:nvSpPr>
        <p:spPr>
          <a:xfrm>
            <a:off x="876300" y="6254294"/>
            <a:ext cx="381000" cy="51330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1"/>
          <p:cNvSpPr txBox="1"/>
          <p:nvPr/>
        </p:nvSpPr>
        <p:spPr>
          <a:xfrm>
            <a:off x="7013575" y="3993179"/>
            <a:ext cx="2971800" cy="677130"/>
          </a:xfrm>
          <a:prstGeom prst="rect">
            <a:avLst/>
          </a:prstGeom>
          <a:noFill/>
        </p:spPr>
        <p:txBody>
          <a:bodyPr wrap="square" lIns="0" tIns="0" rIns="0" bIns="60981" rtlCol="0">
            <a:spAutoFit/>
          </a:bodyPr>
          <a:lstStyle/>
          <a:p>
            <a:pPr>
              <a:lnSpc>
                <a:spcPts val="2400"/>
              </a:lnSpc>
            </a:pPr>
            <a:r>
              <a:rPr lang="zh-CN" altLang="en-US" sz="1900" b="1" dirty="0">
                <a:solidFill>
                  <a:srgbClr val="656D8D"/>
                </a:solidFill>
                <a:latin typeface="Microsoft YaHei UI" panose="020B0503020204020204" pitchFamily="18" charset="-122"/>
                <a:cs typeface="Microsoft YaHei UI" panose="020B0503020204020204" pitchFamily="18" charset="-122"/>
              </a:rPr>
              <a:t>软件工程项目的经济与社会效益分析</a:t>
            </a:r>
          </a:p>
        </p:txBody>
      </p:sp>
      <p:sp>
        <p:nvSpPr>
          <p:cNvPr id="38" name="Freeform 3"/>
          <p:cNvSpPr/>
          <p:nvPr/>
        </p:nvSpPr>
        <p:spPr>
          <a:xfrm>
            <a:off x="6632575" y="4069379"/>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39" name="TextBox 1"/>
          <p:cNvSpPr txBox="1"/>
          <p:nvPr/>
        </p:nvSpPr>
        <p:spPr>
          <a:xfrm>
            <a:off x="6048108" y="3993179"/>
            <a:ext cx="370294" cy="351015"/>
          </a:xfrm>
          <a:prstGeom prst="rect">
            <a:avLst/>
          </a:prstGeom>
          <a:noFill/>
        </p:spPr>
        <p:txBody>
          <a:bodyPr wrap="none" lIns="0" tIns="0" rIns="0" bIns="60981" rtlCol="0">
            <a:spAutoFit/>
          </a:bodyPr>
          <a:lstStyle/>
          <a:p>
            <a:pPr>
              <a:lnSpc>
                <a:spcPts val="2400"/>
              </a:lnSpc>
            </a:pPr>
            <a:r>
              <a:rPr lang="en-US" altLang="zh-CN" sz="1900" b="1" dirty="0">
                <a:solidFill>
                  <a:srgbClr val="656D8D"/>
                </a:solidFill>
                <a:latin typeface="Microsoft YaHei UI" panose="020B0503020204020204" pitchFamily="18" charset="-122"/>
                <a:cs typeface="Microsoft YaHei UI" panose="020B0503020204020204" pitchFamily="18" charset="-122"/>
              </a:rPr>
              <a:t>5.3</a:t>
            </a:r>
          </a:p>
        </p:txBody>
      </p:sp>
      <p:sp>
        <p:nvSpPr>
          <p:cNvPr id="40" name="TextBox 1"/>
          <p:cNvSpPr txBox="1"/>
          <p:nvPr/>
        </p:nvSpPr>
        <p:spPr>
          <a:xfrm>
            <a:off x="6995157" y="5041641"/>
            <a:ext cx="3371218" cy="369353"/>
          </a:xfrm>
          <a:prstGeom prst="rect">
            <a:avLst/>
          </a:prstGeom>
          <a:noFill/>
        </p:spPr>
        <p:txBody>
          <a:bodyPr wrap="square" lIns="0" tIns="0" rIns="0" bIns="60981" rtlCol="0">
            <a:spAutoFit/>
          </a:bodyPr>
          <a:lstStyle/>
          <a:p>
            <a:pPr>
              <a:lnSpc>
                <a:spcPts val="2400"/>
              </a:lnSpc>
            </a:pPr>
            <a:r>
              <a:rPr lang="zh-CN" altLang="en-US" sz="1900" b="1" dirty="0">
                <a:solidFill>
                  <a:srgbClr val="656D8D"/>
                </a:solidFill>
                <a:latin typeface="Microsoft YaHei UI" panose="020B0503020204020204" pitchFamily="18" charset="-122"/>
                <a:cs typeface="Microsoft YaHei UI" panose="020B0503020204020204" pitchFamily="18" charset="-122"/>
              </a:rPr>
              <a:t>软件工程项目的不确定性分析</a:t>
            </a:r>
          </a:p>
        </p:txBody>
      </p:sp>
      <p:sp>
        <p:nvSpPr>
          <p:cNvPr id="41" name="Freeform 3"/>
          <p:cNvSpPr/>
          <p:nvPr/>
        </p:nvSpPr>
        <p:spPr>
          <a:xfrm>
            <a:off x="6614157" y="5117841"/>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42" name="TextBox 1"/>
          <p:cNvSpPr txBox="1"/>
          <p:nvPr/>
        </p:nvSpPr>
        <p:spPr>
          <a:xfrm>
            <a:off x="6029690" y="5041641"/>
            <a:ext cx="370294" cy="351015"/>
          </a:xfrm>
          <a:prstGeom prst="rect">
            <a:avLst/>
          </a:prstGeom>
          <a:noFill/>
        </p:spPr>
        <p:txBody>
          <a:bodyPr wrap="none" lIns="0" tIns="0" rIns="0" bIns="60981" rtlCol="0">
            <a:spAutoFit/>
          </a:bodyPr>
          <a:lstStyle/>
          <a:p>
            <a:pPr>
              <a:lnSpc>
                <a:spcPts val="2400"/>
              </a:lnSpc>
            </a:pPr>
            <a:r>
              <a:rPr lang="en-US" altLang="zh-CN" sz="1900" b="1" dirty="0">
                <a:solidFill>
                  <a:srgbClr val="656D8D"/>
                </a:solidFill>
                <a:latin typeface="Microsoft YaHei UI" panose="020B0503020204020204" pitchFamily="18" charset="-122"/>
                <a:cs typeface="Microsoft YaHei UI" panose="020B0503020204020204" pitchFamily="18" charset="-122"/>
              </a:rPr>
              <a:t>5.4</a:t>
            </a:r>
          </a:p>
        </p:txBody>
      </p:sp>
      <p:sp>
        <p:nvSpPr>
          <p:cNvPr id="3" name="灯片编号占位符 2">
            <a:extLst>
              <a:ext uri="{FF2B5EF4-FFF2-40B4-BE49-F238E27FC236}">
                <a16:creationId xmlns:a16="http://schemas.microsoft.com/office/drawing/2014/main" id="{B6FCBA3F-87E4-438B-A344-F00FC1201E77}"/>
              </a:ext>
            </a:extLst>
          </p:cNvPr>
          <p:cNvSpPr>
            <a:spLocks noGrp="1"/>
          </p:cNvSpPr>
          <p:nvPr>
            <p:ph type="sldNum" sz="quarter" idx="12"/>
          </p:nvPr>
        </p:nvSpPr>
        <p:spPr/>
        <p:txBody>
          <a:bodyPr/>
          <a:lstStyle/>
          <a:p>
            <a:fld id="{B6F15528-21DE-4FAA-801E-634DDDAF4B2B}" type="slidenum">
              <a:rPr lang="en-US" smtClean="0"/>
              <a:t>379</a:t>
            </a:fld>
            <a:endParaRPr lang="en-US" dirty="0"/>
          </a:p>
        </p:txBody>
      </p:sp>
    </p:spTree>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74699" y="352424"/>
            <a:ext cx="6238875" cy="429419"/>
          </a:xfrm>
        </p:spPr>
        <p:txBody>
          <a:bodyPr/>
          <a:lstStyle/>
          <a:p>
            <a:r>
              <a:rPr lang="en-US" altLang="zh-CN" dirty="0"/>
              <a:t>1.2.3  </a:t>
            </a:r>
            <a:r>
              <a:rPr lang="zh-CN" altLang="en-US" dirty="0"/>
              <a:t>软件规模度量</a:t>
            </a:r>
          </a:p>
        </p:txBody>
      </p:sp>
      <p:sp>
        <p:nvSpPr>
          <p:cNvPr id="2" name="矩形 1"/>
          <p:cNvSpPr/>
          <p:nvPr/>
        </p:nvSpPr>
        <p:spPr>
          <a:xfrm>
            <a:off x="4651375" y="972284"/>
            <a:ext cx="3446777" cy="400110"/>
          </a:xfrm>
          <a:prstGeom prst="rect">
            <a:avLst/>
          </a:prstGeom>
        </p:spPr>
        <p:txBody>
          <a:bodyPr wrap="none">
            <a:spAutoFit/>
          </a:bodyPr>
          <a:lstStyle/>
          <a:p>
            <a:r>
              <a:rPr lang="zh-CN" altLang="zh-CN" sz="2000" dirty="0"/>
              <a:t>表</a:t>
            </a:r>
            <a:r>
              <a:rPr lang="en-US" altLang="zh-CN" sz="2000" dirty="0"/>
              <a:t>1-4 </a:t>
            </a:r>
            <a:r>
              <a:rPr lang="zh-CN" altLang="en-US" sz="2000" dirty="0"/>
              <a:t>环境</a:t>
            </a:r>
            <a:r>
              <a:rPr lang="zh-CN" altLang="zh-CN" sz="2000" dirty="0"/>
              <a:t>复杂性因子取值</a:t>
            </a:r>
            <a:r>
              <a:rPr lang="zh-CN" altLang="en-US" sz="2000" dirty="0"/>
              <a:t>表</a:t>
            </a:r>
          </a:p>
        </p:txBody>
      </p:sp>
      <p:graphicFrame>
        <p:nvGraphicFramePr>
          <p:cNvPr id="3" name="表格 2"/>
          <p:cNvGraphicFramePr>
            <a:graphicFrameLocks noGrp="1"/>
          </p:cNvGraphicFramePr>
          <p:nvPr/>
        </p:nvGraphicFramePr>
        <p:xfrm>
          <a:off x="1033550" y="1373188"/>
          <a:ext cx="10668000" cy="4919897"/>
        </p:xfrm>
        <a:graphic>
          <a:graphicData uri="http://schemas.openxmlformats.org/drawingml/2006/table">
            <a:tbl>
              <a:tblPr firstRow="1" firstCol="1" bandRow="1">
                <a:tableStyleId>{5C22544A-7EE6-4342-B048-85BDC9FD1C3A}</a:tableStyleId>
              </a:tblPr>
              <a:tblGrid>
                <a:gridCol w="938591">
                  <a:extLst>
                    <a:ext uri="{9D8B030D-6E8A-4147-A177-3AD203B41FA5}">
                      <a16:colId xmlns:a16="http://schemas.microsoft.com/office/drawing/2014/main" val="20000"/>
                    </a:ext>
                  </a:extLst>
                </a:gridCol>
                <a:gridCol w="8142880">
                  <a:extLst>
                    <a:ext uri="{9D8B030D-6E8A-4147-A177-3AD203B41FA5}">
                      <a16:colId xmlns:a16="http://schemas.microsoft.com/office/drawing/2014/main" val="20001"/>
                    </a:ext>
                  </a:extLst>
                </a:gridCol>
                <a:gridCol w="1586529">
                  <a:extLst>
                    <a:ext uri="{9D8B030D-6E8A-4147-A177-3AD203B41FA5}">
                      <a16:colId xmlns:a16="http://schemas.microsoft.com/office/drawing/2014/main" val="20002"/>
                    </a:ext>
                  </a:extLst>
                </a:gridCol>
              </a:tblGrid>
              <a:tr h="345103">
                <a:tc>
                  <a:txBody>
                    <a:bodyPr/>
                    <a:lstStyle/>
                    <a:p>
                      <a:pPr algn="ctr">
                        <a:lnSpc>
                          <a:spcPct val="150000"/>
                        </a:lnSpc>
                        <a:spcAft>
                          <a:spcPts val="0"/>
                        </a:spcAft>
                      </a:pPr>
                      <a:r>
                        <a:rPr lang="zh-CN" sz="1600" kern="100" dirty="0">
                          <a:effectLst/>
                        </a:rPr>
                        <a:t>序号</a:t>
                      </a:r>
                      <a:endParaRPr lang="zh-CN" sz="160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zh-CN" sz="1600" kern="100" dirty="0">
                          <a:effectLst/>
                        </a:rPr>
                        <a:t>问</a:t>
                      </a:r>
                      <a:r>
                        <a:rPr lang="en-US" sz="1600" kern="100" dirty="0">
                          <a:effectLst/>
                        </a:rPr>
                        <a:t>  </a:t>
                      </a:r>
                      <a:r>
                        <a:rPr lang="zh-CN" sz="1600" kern="100" dirty="0">
                          <a:effectLst/>
                        </a:rPr>
                        <a:t>题</a:t>
                      </a:r>
                      <a:endParaRPr lang="zh-CN" sz="160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en-US" sz="1600" kern="100">
                          <a:effectLst/>
                        </a:rPr>
                        <a:t>F</a:t>
                      </a:r>
                      <a:r>
                        <a:rPr lang="en-US" sz="1600" kern="100" baseline="-25000">
                          <a:effectLst/>
                        </a:rPr>
                        <a:t>i</a:t>
                      </a:r>
                      <a:r>
                        <a:rPr lang="zh-CN" sz="1600" kern="100">
                          <a:effectLst/>
                        </a:rPr>
                        <a:t>（</a:t>
                      </a:r>
                      <a:r>
                        <a:rPr lang="en-US" sz="1600" kern="100">
                          <a:effectLst/>
                        </a:rPr>
                        <a:t>0~5</a:t>
                      </a:r>
                      <a:r>
                        <a:rPr lang="zh-CN" sz="1600" kern="100">
                          <a:effectLst/>
                        </a:rPr>
                        <a:t>）</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tc>
                <a:extLst>
                  <a:ext uri="{0D108BD9-81ED-4DB2-BD59-A6C34878D82A}">
                    <a16:rowId xmlns:a16="http://schemas.microsoft.com/office/drawing/2014/main" val="10000"/>
                  </a:ext>
                </a:extLst>
              </a:tr>
              <a:tr h="301921">
                <a:tc>
                  <a:txBody>
                    <a:bodyPr/>
                    <a:lstStyle/>
                    <a:p>
                      <a:pPr algn="ctr">
                        <a:lnSpc>
                          <a:spcPct val="150000"/>
                        </a:lnSpc>
                        <a:spcAft>
                          <a:spcPts val="0"/>
                        </a:spcAft>
                      </a:pPr>
                      <a:r>
                        <a:rPr lang="en-US" sz="1600" kern="100">
                          <a:effectLst/>
                        </a:rPr>
                        <a:t>1</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zh-CN" sz="1600" kern="100" dirty="0">
                          <a:effectLst/>
                        </a:rPr>
                        <a:t>系统需要可靠的备份和恢复吗？</a:t>
                      </a:r>
                      <a:endParaRPr lang="zh-CN" sz="160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lnSpc>
                          <a:spcPct val="150000"/>
                        </a:lnSpc>
                        <a:spcAft>
                          <a:spcPts val="0"/>
                        </a:spcAft>
                      </a:pPr>
                      <a:r>
                        <a:rPr lang="en-US" sz="1600" kern="100">
                          <a:effectLst/>
                        </a:rPr>
                        <a:t> </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tc>
                <a:extLst>
                  <a:ext uri="{0D108BD9-81ED-4DB2-BD59-A6C34878D82A}">
                    <a16:rowId xmlns:a16="http://schemas.microsoft.com/office/drawing/2014/main" val="10001"/>
                  </a:ext>
                </a:extLst>
              </a:tr>
              <a:tr h="301921">
                <a:tc>
                  <a:txBody>
                    <a:bodyPr/>
                    <a:lstStyle/>
                    <a:p>
                      <a:pPr algn="ctr">
                        <a:lnSpc>
                          <a:spcPct val="150000"/>
                        </a:lnSpc>
                        <a:spcAft>
                          <a:spcPts val="0"/>
                        </a:spcAft>
                      </a:pPr>
                      <a:r>
                        <a:rPr lang="en-US" sz="1600" kern="100">
                          <a:effectLst/>
                        </a:rPr>
                        <a:t>2</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zh-CN" sz="1600" kern="100" dirty="0">
                          <a:effectLst/>
                        </a:rPr>
                        <a:t>系统需要数据通信吗？</a:t>
                      </a:r>
                      <a:endParaRPr lang="zh-CN" sz="160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lnSpc>
                          <a:spcPct val="150000"/>
                        </a:lnSpc>
                        <a:spcAft>
                          <a:spcPts val="0"/>
                        </a:spcAft>
                      </a:pPr>
                      <a:r>
                        <a:rPr lang="en-US" sz="1600" kern="100">
                          <a:effectLst/>
                        </a:rPr>
                        <a:t> </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tc>
                <a:extLst>
                  <a:ext uri="{0D108BD9-81ED-4DB2-BD59-A6C34878D82A}">
                    <a16:rowId xmlns:a16="http://schemas.microsoft.com/office/drawing/2014/main" val="10002"/>
                  </a:ext>
                </a:extLst>
              </a:tr>
              <a:tr h="301921">
                <a:tc>
                  <a:txBody>
                    <a:bodyPr/>
                    <a:lstStyle/>
                    <a:p>
                      <a:pPr algn="ctr">
                        <a:lnSpc>
                          <a:spcPct val="150000"/>
                        </a:lnSpc>
                        <a:spcAft>
                          <a:spcPts val="0"/>
                        </a:spcAft>
                      </a:pPr>
                      <a:r>
                        <a:rPr lang="en-US" sz="1600" kern="100">
                          <a:effectLst/>
                        </a:rPr>
                        <a:t>3</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zh-CN" sz="1600" kern="100" dirty="0">
                          <a:effectLst/>
                        </a:rPr>
                        <a:t>系统有分布处理功能吗？</a:t>
                      </a:r>
                      <a:endParaRPr lang="zh-CN" sz="160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lnSpc>
                          <a:spcPct val="150000"/>
                        </a:lnSpc>
                        <a:spcAft>
                          <a:spcPts val="0"/>
                        </a:spcAft>
                      </a:pPr>
                      <a:r>
                        <a:rPr lang="en-US" sz="1600" kern="100">
                          <a:effectLst/>
                        </a:rPr>
                        <a:t> </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tc>
                <a:extLst>
                  <a:ext uri="{0D108BD9-81ED-4DB2-BD59-A6C34878D82A}">
                    <a16:rowId xmlns:a16="http://schemas.microsoft.com/office/drawing/2014/main" val="10003"/>
                  </a:ext>
                </a:extLst>
              </a:tr>
              <a:tr h="301921">
                <a:tc>
                  <a:txBody>
                    <a:bodyPr/>
                    <a:lstStyle/>
                    <a:p>
                      <a:pPr algn="ctr">
                        <a:lnSpc>
                          <a:spcPct val="150000"/>
                        </a:lnSpc>
                        <a:spcAft>
                          <a:spcPts val="0"/>
                        </a:spcAft>
                      </a:pPr>
                      <a:r>
                        <a:rPr lang="en-US" sz="1600" kern="100">
                          <a:effectLst/>
                        </a:rPr>
                        <a:t>4</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zh-CN" sz="1600" kern="100" dirty="0">
                          <a:effectLst/>
                        </a:rPr>
                        <a:t>系统的性能非常关键吗？</a:t>
                      </a:r>
                      <a:endParaRPr lang="zh-CN" sz="160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lnSpc>
                          <a:spcPct val="150000"/>
                        </a:lnSpc>
                        <a:spcAft>
                          <a:spcPts val="0"/>
                        </a:spcAft>
                      </a:pPr>
                      <a:r>
                        <a:rPr lang="en-US" sz="1600" kern="100">
                          <a:effectLst/>
                        </a:rPr>
                        <a:t> </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tc>
                <a:extLst>
                  <a:ext uri="{0D108BD9-81ED-4DB2-BD59-A6C34878D82A}">
                    <a16:rowId xmlns:a16="http://schemas.microsoft.com/office/drawing/2014/main" val="10004"/>
                  </a:ext>
                </a:extLst>
              </a:tr>
              <a:tr h="301921">
                <a:tc>
                  <a:txBody>
                    <a:bodyPr/>
                    <a:lstStyle/>
                    <a:p>
                      <a:pPr algn="ctr">
                        <a:lnSpc>
                          <a:spcPct val="150000"/>
                        </a:lnSpc>
                        <a:spcAft>
                          <a:spcPts val="0"/>
                        </a:spcAft>
                      </a:pPr>
                      <a:r>
                        <a:rPr lang="en-US" sz="1600" kern="100">
                          <a:effectLst/>
                        </a:rPr>
                        <a:t>5</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zh-CN" sz="1600" kern="100" dirty="0">
                          <a:effectLst/>
                        </a:rPr>
                        <a:t>系统是否在一个现存的、重负的操作环境中运行？</a:t>
                      </a:r>
                      <a:endParaRPr lang="zh-CN" sz="160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lnSpc>
                          <a:spcPct val="150000"/>
                        </a:lnSpc>
                        <a:spcAft>
                          <a:spcPts val="0"/>
                        </a:spcAft>
                      </a:pPr>
                      <a:r>
                        <a:rPr lang="en-US" sz="1600" kern="100">
                          <a:effectLst/>
                        </a:rPr>
                        <a:t> </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tc>
                <a:extLst>
                  <a:ext uri="{0D108BD9-81ED-4DB2-BD59-A6C34878D82A}">
                    <a16:rowId xmlns:a16="http://schemas.microsoft.com/office/drawing/2014/main" val="10005"/>
                  </a:ext>
                </a:extLst>
              </a:tr>
              <a:tr h="301921">
                <a:tc>
                  <a:txBody>
                    <a:bodyPr/>
                    <a:lstStyle/>
                    <a:p>
                      <a:pPr algn="ctr">
                        <a:lnSpc>
                          <a:spcPct val="150000"/>
                        </a:lnSpc>
                        <a:spcAft>
                          <a:spcPts val="0"/>
                        </a:spcAft>
                      </a:pPr>
                      <a:r>
                        <a:rPr lang="en-US" sz="1600" kern="100">
                          <a:effectLst/>
                        </a:rPr>
                        <a:t>6</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zh-CN" sz="1600" kern="100" dirty="0">
                          <a:effectLst/>
                        </a:rPr>
                        <a:t>需要联机数据登录吗？</a:t>
                      </a:r>
                      <a:endParaRPr lang="zh-CN" sz="160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lnSpc>
                          <a:spcPct val="150000"/>
                        </a:lnSpc>
                        <a:spcAft>
                          <a:spcPts val="0"/>
                        </a:spcAft>
                      </a:pPr>
                      <a:r>
                        <a:rPr lang="en-US" sz="1600" kern="100">
                          <a:effectLst/>
                        </a:rPr>
                        <a:t> </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tc>
                <a:extLst>
                  <a:ext uri="{0D108BD9-81ED-4DB2-BD59-A6C34878D82A}">
                    <a16:rowId xmlns:a16="http://schemas.microsoft.com/office/drawing/2014/main" val="10006"/>
                  </a:ext>
                </a:extLst>
              </a:tr>
              <a:tr h="301921">
                <a:tc>
                  <a:txBody>
                    <a:bodyPr/>
                    <a:lstStyle/>
                    <a:p>
                      <a:pPr algn="ctr">
                        <a:lnSpc>
                          <a:spcPct val="150000"/>
                        </a:lnSpc>
                        <a:spcAft>
                          <a:spcPts val="0"/>
                        </a:spcAft>
                      </a:pPr>
                      <a:r>
                        <a:rPr lang="en-US" sz="1600" kern="100">
                          <a:effectLst/>
                        </a:rPr>
                        <a:t>7</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zh-CN" sz="1600" kern="100" dirty="0">
                          <a:effectLst/>
                        </a:rPr>
                        <a:t>联机数据登录是否需要在多屏幕或多操作之间切换以完成输入？</a:t>
                      </a:r>
                      <a:endParaRPr lang="zh-CN" sz="160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lnSpc>
                          <a:spcPct val="150000"/>
                        </a:lnSpc>
                        <a:spcAft>
                          <a:spcPts val="0"/>
                        </a:spcAft>
                      </a:pPr>
                      <a:r>
                        <a:rPr lang="en-US" sz="1600" kern="100">
                          <a:effectLst/>
                        </a:rPr>
                        <a:t> </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tc>
                <a:extLst>
                  <a:ext uri="{0D108BD9-81ED-4DB2-BD59-A6C34878D82A}">
                    <a16:rowId xmlns:a16="http://schemas.microsoft.com/office/drawing/2014/main" val="10007"/>
                  </a:ext>
                </a:extLst>
              </a:tr>
              <a:tr h="301921">
                <a:tc>
                  <a:txBody>
                    <a:bodyPr/>
                    <a:lstStyle/>
                    <a:p>
                      <a:pPr algn="ctr">
                        <a:lnSpc>
                          <a:spcPct val="150000"/>
                        </a:lnSpc>
                        <a:spcAft>
                          <a:spcPts val="0"/>
                        </a:spcAft>
                      </a:pPr>
                      <a:r>
                        <a:rPr lang="en-US" sz="1600" kern="100">
                          <a:effectLst/>
                        </a:rPr>
                        <a:t>8</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zh-CN" sz="1600" kern="100" dirty="0">
                          <a:effectLst/>
                        </a:rPr>
                        <a:t>系统需要联机更新文件吗？</a:t>
                      </a:r>
                      <a:endParaRPr lang="zh-CN" sz="160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lnSpc>
                          <a:spcPct val="150000"/>
                        </a:lnSpc>
                        <a:spcAft>
                          <a:spcPts val="0"/>
                        </a:spcAft>
                      </a:pPr>
                      <a:r>
                        <a:rPr lang="en-US" sz="1600" kern="100">
                          <a:effectLst/>
                        </a:rPr>
                        <a:t> </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tc>
                <a:extLst>
                  <a:ext uri="{0D108BD9-81ED-4DB2-BD59-A6C34878D82A}">
                    <a16:rowId xmlns:a16="http://schemas.microsoft.com/office/drawing/2014/main" val="10008"/>
                  </a:ext>
                </a:extLst>
              </a:tr>
              <a:tr h="301921">
                <a:tc>
                  <a:txBody>
                    <a:bodyPr/>
                    <a:lstStyle/>
                    <a:p>
                      <a:pPr algn="ctr">
                        <a:lnSpc>
                          <a:spcPct val="150000"/>
                        </a:lnSpc>
                        <a:spcAft>
                          <a:spcPts val="0"/>
                        </a:spcAft>
                      </a:pPr>
                      <a:r>
                        <a:rPr lang="en-US" sz="1600" kern="100">
                          <a:effectLst/>
                        </a:rPr>
                        <a:t>9</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zh-CN" sz="1600" kern="100" dirty="0">
                          <a:effectLst/>
                        </a:rPr>
                        <a:t>输入、输出、文件或查询很复杂吗？</a:t>
                      </a:r>
                      <a:endParaRPr lang="zh-CN" sz="160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lnSpc>
                          <a:spcPct val="150000"/>
                        </a:lnSpc>
                        <a:spcAft>
                          <a:spcPts val="0"/>
                        </a:spcAft>
                      </a:pPr>
                      <a:r>
                        <a:rPr lang="en-US" sz="1600" kern="100" dirty="0">
                          <a:effectLst/>
                        </a:rPr>
                        <a:t> </a:t>
                      </a:r>
                      <a:endParaRPr lang="zh-CN" sz="1600" kern="100" dirty="0">
                        <a:effectLst/>
                        <a:latin typeface="Calibri" panose="020F0502020204030204"/>
                        <a:ea typeface="宋体" panose="02010600030101010101" pitchFamily="2" charset="-122"/>
                        <a:cs typeface="Times New Roman" panose="02020603050405020304"/>
                      </a:endParaRPr>
                    </a:p>
                  </a:txBody>
                  <a:tcPr marL="68580" marR="68580" marT="0" marB="0"/>
                </a:tc>
                <a:extLst>
                  <a:ext uri="{0D108BD9-81ED-4DB2-BD59-A6C34878D82A}">
                    <a16:rowId xmlns:a16="http://schemas.microsoft.com/office/drawing/2014/main" val="10009"/>
                  </a:ext>
                </a:extLst>
              </a:tr>
              <a:tr h="301921">
                <a:tc>
                  <a:txBody>
                    <a:bodyPr/>
                    <a:lstStyle/>
                    <a:p>
                      <a:pPr algn="ctr">
                        <a:lnSpc>
                          <a:spcPct val="150000"/>
                        </a:lnSpc>
                        <a:spcAft>
                          <a:spcPts val="0"/>
                        </a:spcAft>
                      </a:pPr>
                      <a:r>
                        <a:rPr lang="en-US" sz="1600" kern="100">
                          <a:effectLst/>
                        </a:rPr>
                        <a:t>10</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zh-CN" sz="1600" kern="100" dirty="0">
                          <a:effectLst/>
                        </a:rPr>
                        <a:t>内部处理复杂吗？</a:t>
                      </a:r>
                      <a:endParaRPr lang="zh-CN" sz="160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lnSpc>
                          <a:spcPct val="150000"/>
                        </a:lnSpc>
                        <a:spcAft>
                          <a:spcPts val="0"/>
                        </a:spcAft>
                      </a:pPr>
                      <a:r>
                        <a:rPr lang="en-US" sz="1600" kern="100" dirty="0">
                          <a:effectLst/>
                        </a:rPr>
                        <a:t> </a:t>
                      </a:r>
                      <a:endParaRPr lang="zh-CN" sz="1600" kern="100" dirty="0">
                        <a:effectLst/>
                        <a:latin typeface="Calibri" panose="020F0502020204030204"/>
                        <a:ea typeface="宋体" panose="02010600030101010101" pitchFamily="2" charset="-122"/>
                        <a:cs typeface="Times New Roman" panose="02020603050405020304"/>
                      </a:endParaRPr>
                    </a:p>
                  </a:txBody>
                  <a:tcPr marL="68580" marR="68580" marT="0" marB="0"/>
                </a:tc>
                <a:extLst>
                  <a:ext uri="{0D108BD9-81ED-4DB2-BD59-A6C34878D82A}">
                    <a16:rowId xmlns:a16="http://schemas.microsoft.com/office/drawing/2014/main" val="10010"/>
                  </a:ext>
                </a:extLst>
              </a:tr>
              <a:tr h="301921">
                <a:tc>
                  <a:txBody>
                    <a:bodyPr/>
                    <a:lstStyle/>
                    <a:p>
                      <a:pPr algn="ctr">
                        <a:lnSpc>
                          <a:spcPct val="150000"/>
                        </a:lnSpc>
                        <a:spcAft>
                          <a:spcPts val="0"/>
                        </a:spcAft>
                      </a:pPr>
                      <a:r>
                        <a:rPr lang="en-US" sz="1600" kern="100">
                          <a:effectLst/>
                        </a:rPr>
                        <a:t>11</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zh-CN" sz="1600" kern="100" dirty="0">
                          <a:effectLst/>
                        </a:rPr>
                        <a:t>代码需要设计成可复用的吗？</a:t>
                      </a:r>
                      <a:endParaRPr lang="zh-CN" sz="160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lnSpc>
                          <a:spcPct val="150000"/>
                        </a:lnSpc>
                        <a:spcAft>
                          <a:spcPts val="0"/>
                        </a:spcAft>
                      </a:pPr>
                      <a:r>
                        <a:rPr lang="en-US" sz="1600" kern="100" dirty="0">
                          <a:effectLst/>
                        </a:rPr>
                        <a:t> </a:t>
                      </a:r>
                      <a:endParaRPr lang="zh-CN" sz="1600" kern="100" dirty="0">
                        <a:effectLst/>
                        <a:latin typeface="Calibri" panose="020F0502020204030204"/>
                        <a:ea typeface="宋体" panose="02010600030101010101" pitchFamily="2" charset="-122"/>
                        <a:cs typeface="Times New Roman" panose="02020603050405020304"/>
                      </a:endParaRPr>
                    </a:p>
                  </a:txBody>
                  <a:tcPr marL="68580" marR="68580" marT="0" marB="0"/>
                </a:tc>
                <a:extLst>
                  <a:ext uri="{0D108BD9-81ED-4DB2-BD59-A6C34878D82A}">
                    <a16:rowId xmlns:a16="http://schemas.microsoft.com/office/drawing/2014/main" val="10011"/>
                  </a:ext>
                </a:extLst>
              </a:tr>
              <a:tr h="301921">
                <a:tc>
                  <a:txBody>
                    <a:bodyPr/>
                    <a:lstStyle/>
                    <a:p>
                      <a:pPr algn="ctr">
                        <a:lnSpc>
                          <a:spcPct val="150000"/>
                        </a:lnSpc>
                        <a:spcAft>
                          <a:spcPts val="0"/>
                        </a:spcAft>
                      </a:pPr>
                      <a:r>
                        <a:rPr lang="en-US" sz="1600" kern="100">
                          <a:effectLst/>
                        </a:rPr>
                        <a:t>12</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zh-CN" sz="1600" kern="100" dirty="0">
                          <a:effectLst/>
                        </a:rPr>
                        <a:t>设计中需要包含转换及其安装吗？</a:t>
                      </a:r>
                      <a:endParaRPr lang="zh-CN" sz="160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lnSpc>
                          <a:spcPct val="150000"/>
                        </a:lnSpc>
                        <a:spcAft>
                          <a:spcPts val="0"/>
                        </a:spcAft>
                      </a:pPr>
                      <a:r>
                        <a:rPr lang="en-US" sz="1600" kern="100" dirty="0">
                          <a:effectLst/>
                        </a:rPr>
                        <a:t> </a:t>
                      </a:r>
                      <a:endParaRPr lang="zh-CN" sz="1600" kern="100" dirty="0">
                        <a:effectLst/>
                        <a:latin typeface="Calibri" panose="020F0502020204030204"/>
                        <a:ea typeface="宋体" panose="02010600030101010101" pitchFamily="2" charset="-122"/>
                        <a:cs typeface="Times New Roman" panose="02020603050405020304"/>
                      </a:endParaRPr>
                    </a:p>
                  </a:txBody>
                  <a:tcPr marL="68580" marR="68580" marT="0" marB="0"/>
                </a:tc>
                <a:extLst>
                  <a:ext uri="{0D108BD9-81ED-4DB2-BD59-A6C34878D82A}">
                    <a16:rowId xmlns:a16="http://schemas.microsoft.com/office/drawing/2014/main" val="10012"/>
                  </a:ext>
                </a:extLst>
              </a:tr>
              <a:tr h="301921">
                <a:tc>
                  <a:txBody>
                    <a:bodyPr/>
                    <a:lstStyle/>
                    <a:p>
                      <a:pPr algn="ctr">
                        <a:lnSpc>
                          <a:spcPct val="150000"/>
                        </a:lnSpc>
                        <a:spcAft>
                          <a:spcPts val="0"/>
                        </a:spcAft>
                      </a:pPr>
                      <a:r>
                        <a:rPr lang="en-US" sz="1600" kern="100">
                          <a:effectLst/>
                        </a:rPr>
                        <a:t>13</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zh-CN" sz="1600" kern="100" dirty="0">
                          <a:effectLst/>
                        </a:rPr>
                        <a:t>系统的设计支持不同组织的多次安装吗？</a:t>
                      </a:r>
                      <a:endParaRPr lang="zh-CN" sz="160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lnSpc>
                          <a:spcPct val="150000"/>
                        </a:lnSpc>
                        <a:spcAft>
                          <a:spcPts val="0"/>
                        </a:spcAft>
                      </a:pPr>
                      <a:r>
                        <a:rPr lang="en-US" sz="1600" kern="100" dirty="0">
                          <a:effectLst/>
                        </a:rPr>
                        <a:t> </a:t>
                      </a:r>
                      <a:endParaRPr lang="zh-CN" sz="1600" kern="100" dirty="0">
                        <a:effectLst/>
                        <a:latin typeface="Calibri" panose="020F0502020204030204"/>
                        <a:ea typeface="宋体" panose="02010600030101010101" pitchFamily="2" charset="-122"/>
                        <a:cs typeface="Times New Roman" panose="02020603050405020304"/>
                      </a:endParaRPr>
                    </a:p>
                  </a:txBody>
                  <a:tcPr marL="68580" marR="68580" marT="0" marB="0"/>
                </a:tc>
                <a:extLst>
                  <a:ext uri="{0D108BD9-81ED-4DB2-BD59-A6C34878D82A}">
                    <a16:rowId xmlns:a16="http://schemas.microsoft.com/office/drawing/2014/main" val="10013"/>
                  </a:ext>
                </a:extLst>
              </a:tr>
              <a:tr h="301921">
                <a:tc>
                  <a:txBody>
                    <a:bodyPr/>
                    <a:lstStyle/>
                    <a:p>
                      <a:pPr algn="ctr">
                        <a:lnSpc>
                          <a:spcPct val="150000"/>
                        </a:lnSpc>
                        <a:spcAft>
                          <a:spcPts val="0"/>
                        </a:spcAft>
                      </a:pPr>
                      <a:r>
                        <a:rPr lang="en-US" sz="1600" kern="100" dirty="0">
                          <a:effectLst/>
                        </a:rPr>
                        <a:t>14</a:t>
                      </a:r>
                      <a:endParaRPr lang="zh-CN" sz="160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zh-CN" sz="1600" kern="100" dirty="0">
                          <a:effectLst/>
                        </a:rPr>
                        <a:t>系统相关应用的设计便于用户修改和使用吗？</a:t>
                      </a:r>
                      <a:endParaRPr lang="zh-CN" sz="160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lnSpc>
                          <a:spcPct val="150000"/>
                        </a:lnSpc>
                        <a:spcAft>
                          <a:spcPts val="0"/>
                        </a:spcAft>
                      </a:pPr>
                      <a:r>
                        <a:rPr lang="en-US" sz="1600" kern="100" dirty="0">
                          <a:effectLst/>
                        </a:rPr>
                        <a:t> </a:t>
                      </a:r>
                      <a:endParaRPr lang="zh-CN" sz="1600" kern="100" dirty="0">
                        <a:effectLst/>
                        <a:latin typeface="Calibri" panose="020F0502020204030204"/>
                        <a:ea typeface="宋体" panose="02010600030101010101" pitchFamily="2" charset="-122"/>
                        <a:cs typeface="Times New Roman" panose="02020603050405020304"/>
                      </a:endParaRPr>
                    </a:p>
                  </a:txBody>
                  <a:tcPr marL="68580" marR="68580" marT="0" marB="0"/>
                </a:tc>
                <a:extLst>
                  <a:ext uri="{0D108BD9-81ED-4DB2-BD59-A6C34878D82A}">
                    <a16:rowId xmlns:a16="http://schemas.microsoft.com/office/drawing/2014/main" val="10014"/>
                  </a:ext>
                </a:extLst>
              </a:tr>
            </a:tbl>
          </a:graphicData>
        </a:graphic>
      </p:graphicFrame>
      <p:sp>
        <p:nvSpPr>
          <p:cNvPr id="6" name="矩形 5"/>
          <p:cNvSpPr/>
          <p:nvPr/>
        </p:nvSpPr>
        <p:spPr>
          <a:xfrm>
            <a:off x="605186" y="915194"/>
            <a:ext cx="2064989" cy="461665"/>
          </a:xfrm>
          <a:prstGeom prst="rect">
            <a:avLst/>
          </a:prstGeom>
        </p:spPr>
        <p:txBody>
          <a:bodyPr wrap="none">
            <a:spAutoFit/>
          </a:bodyPr>
          <a:lstStyle/>
          <a:p>
            <a:r>
              <a:rPr lang="en-US" altLang="zh-CN" b="1" dirty="0"/>
              <a:t>2. </a:t>
            </a:r>
            <a:r>
              <a:rPr lang="zh-CN" altLang="en-US" b="1" dirty="0"/>
              <a:t>功能点度量</a:t>
            </a:r>
          </a:p>
        </p:txBody>
      </p:sp>
      <p:sp>
        <p:nvSpPr>
          <p:cNvPr id="7" name="灯片编号占位符 6">
            <a:extLst>
              <a:ext uri="{FF2B5EF4-FFF2-40B4-BE49-F238E27FC236}">
                <a16:creationId xmlns:a16="http://schemas.microsoft.com/office/drawing/2014/main" id="{6DC210D0-CF93-4C2A-BBA9-118092B686AE}"/>
              </a:ext>
            </a:extLst>
          </p:cNvPr>
          <p:cNvSpPr>
            <a:spLocks noGrp="1"/>
          </p:cNvSpPr>
          <p:nvPr>
            <p:ph type="sldNum" sz="quarter" idx="12"/>
          </p:nvPr>
        </p:nvSpPr>
        <p:spPr/>
        <p:txBody>
          <a:bodyPr/>
          <a:lstStyle/>
          <a:p>
            <a:fld id="{B6F15528-21DE-4FAA-801E-634DDDAF4B2B}" type="slidenum">
              <a:rPr lang="en-US" smtClean="0"/>
              <a:t>38</a:t>
            </a:fld>
            <a:endParaRPr lang="en-US" dirty="0"/>
          </a:p>
        </p:txBody>
      </p:sp>
      <p:sp>
        <p:nvSpPr>
          <p:cNvPr id="8" name="灯片编号占位符 8">
            <a:extLst>
              <a:ext uri="{FF2B5EF4-FFF2-40B4-BE49-F238E27FC236}">
                <a16:creationId xmlns:a16="http://schemas.microsoft.com/office/drawing/2014/main" id="{9BDAD162-AFFF-499A-A690-F3E0C128362A}"/>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38</a:t>
            </a:fld>
            <a:endParaRPr kumimoji="0" lang="en-US" altLang="zh-CN" sz="1800">
              <a:latin typeface="Times New Roman" panose="0202060305040502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dirty="0"/>
              <a:t>5.2  </a:t>
            </a:r>
            <a:r>
              <a:rPr lang="zh-CN" altLang="en-US" dirty="0"/>
              <a:t>软件工程项目效益的特点与分类</a:t>
            </a:r>
          </a:p>
        </p:txBody>
      </p:sp>
      <p:sp>
        <p:nvSpPr>
          <p:cNvPr id="243" name="矩形 242"/>
          <p:cNvSpPr/>
          <p:nvPr/>
        </p:nvSpPr>
        <p:spPr>
          <a:xfrm>
            <a:off x="1" y="1768910"/>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9" name="矩形 18"/>
          <p:cNvSpPr/>
          <p:nvPr/>
        </p:nvSpPr>
        <p:spPr>
          <a:xfrm>
            <a:off x="0" y="2319861"/>
            <a:ext cx="12192000" cy="2938733"/>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内容占位符 4"/>
          <p:cNvSpPr txBox="1"/>
          <p:nvPr/>
        </p:nvSpPr>
        <p:spPr>
          <a:xfrm>
            <a:off x="645163" y="2667794"/>
            <a:ext cx="11196679" cy="2064368"/>
          </a:xfrm>
          <a:prstGeom prst="rect">
            <a:avLst/>
          </a:prstGeom>
        </p:spPr>
        <p:txBody>
          <a:bodyPr vert="horz" lIns="91440" tIns="45720" rIns="91440" bIns="45720" rtlCol="0">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2400" b="1" dirty="0">
                <a:solidFill>
                  <a:schemeClr val="bg1"/>
                </a:solidFill>
              </a:rPr>
              <a:t>      </a:t>
            </a:r>
            <a:r>
              <a:rPr lang="zh-CN" altLang="zh-CN" sz="2400" b="1" dirty="0">
                <a:solidFill>
                  <a:schemeClr val="bg1"/>
                </a:solidFill>
              </a:rPr>
              <a:t>效益是指某项目实现后对项目主体方的基本目标的实现所产生的贡献。如该项目实现后对项目主体的基本目标有所贡献与促进，则称该项目具有正效益。如该项目实现后，无助于项目主体的基本目标的实现甚至有阻碍作用，则称该项目具有负效益，或无效益。</a:t>
            </a:r>
            <a:endParaRPr lang="zh-CN" altLang="en-US" sz="2400" b="1" dirty="0">
              <a:solidFill>
                <a:schemeClr val="bg1"/>
              </a:solidFill>
            </a:endParaRPr>
          </a:p>
        </p:txBody>
      </p:sp>
      <p:sp>
        <p:nvSpPr>
          <p:cNvPr id="23"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4"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5"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6" name="矩形 25"/>
          <p:cNvSpPr/>
          <p:nvPr/>
        </p:nvSpPr>
        <p:spPr>
          <a:xfrm>
            <a:off x="1" y="6515579"/>
            <a:ext cx="8920154" cy="344009"/>
          </a:xfrm>
          <a:prstGeom prst="rect">
            <a:avLst/>
          </a:prstGeom>
          <a:solidFill>
            <a:srgbClr val="4C3D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EAB619A1-3B36-41EF-9BDF-F86FACCFD6FC}"/>
              </a:ext>
            </a:extLst>
          </p:cNvPr>
          <p:cNvSpPr>
            <a:spLocks noGrp="1"/>
          </p:cNvSpPr>
          <p:nvPr>
            <p:ph type="sldNum" sz="quarter" idx="12"/>
          </p:nvPr>
        </p:nvSpPr>
        <p:spPr/>
        <p:txBody>
          <a:bodyPr/>
          <a:lstStyle/>
          <a:p>
            <a:fld id="{B6F15528-21DE-4FAA-801E-634DDDAF4B2B}" type="slidenum">
              <a:rPr lang="en-US" smtClean="0"/>
              <a:t>380</a:t>
            </a:fld>
            <a:endParaRPr lang="en-US" dirty="0"/>
          </a:p>
        </p:txBody>
      </p:sp>
      <p:sp>
        <p:nvSpPr>
          <p:cNvPr id="11" name="灯片编号占位符 8">
            <a:extLst>
              <a:ext uri="{FF2B5EF4-FFF2-40B4-BE49-F238E27FC236}">
                <a16:creationId xmlns:a16="http://schemas.microsoft.com/office/drawing/2014/main" id="{F55A5B9D-02E4-489B-84FE-B3DB189BEF01}"/>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380</a:t>
            </a:fld>
            <a:endParaRPr kumimoji="0" lang="en-US" altLang="zh-CN" sz="1800" dirty="0">
              <a:latin typeface="Times New Roman" panose="02020603050405020304" pitchFamily="18" charset="0"/>
            </a:endParaRPr>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dirty="0"/>
              <a:t>5.2.1  </a:t>
            </a:r>
            <a:r>
              <a:rPr lang="zh-CN" altLang="en-US" sz="2400" dirty="0"/>
              <a:t>效益的特点</a:t>
            </a:r>
            <a:endParaRPr lang="zh-CN" altLang="en-US" dirty="0"/>
          </a:p>
        </p:txBody>
      </p:sp>
      <p:sp>
        <p:nvSpPr>
          <p:cNvPr id="10" name="内容占位符 4"/>
          <p:cNvSpPr txBox="1"/>
          <p:nvPr/>
        </p:nvSpPr>
        <p:spPr>
          <a:xfrm>
            <a:off x="149" y="1524794"/>
            <a:ext cx="12209087" cy="45719"/>
          </a:xfrm>
          <a:prstGeom prst="rect">
            <a:avLst/>
          </a:prstGeom>
          <a:solidFill>
            <a:srgbClr val="74B836"/>
          </a:solidFill>
        </p:spPr>
        <p:txBody>
          <a:bodyPr>
            <a:normAutofit fontScale="25000" lnSpcReduction="20000"/>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None/>
            </a:pPr>
            <a:endParaRPr lang="zh-CN" altLang="en-US" b="1" dirty="0">
              <a:solidFill>
                <a:schemeClr val="bg1"/>
              </a:solidFill>
            </a:endParaRPr>
          </a:p>
        </p:txBody>
      </p:sp>
      <p:sp>
        <p:nvSpPr>
          <p:cNvPr id="12" name="Rectangle 3"/>
          <p:cNvSpPr txBox="1">
            <a:spLocks noChangeArrowheads="1"/>
          </p:cNvSpPr>
          <p:nvPr/>
        </p:nvSpPr>
        <p:spPr>
          <a:xfrm>
            <a:off x="993774" y="1818196"/>
            <a:ext cx="9806667" cy="697198"/>
          </a:xfrm>
          <a:prstGeom prst="rect">
            <a:avLst/>
          </a:prstGeom>
        </p:spPr>
        <p:txBody>
          <a:bodyPr vert="horz" lIns="121917" tIns="60958" rIns="121917" bIns="60958" rtlCol="0">
            <a:normAutofit/>
          </a:bodyPr>
          <a:lstStyle>
            <a:lvl1pPr marL="457200" indent="-457200" algn="l" defTabSz="1219835" rtl="0" eaLnBrk="1" latinLnBrk="0" hangingPunct="1">
              <a:lnSpc>
                <a:spcPct val="12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None/>
            </a:pPr>
            <a:r>
              <a:rPr lang="zh-CN" altLang="en-US" sz="2400" b="1" dirty="0">
                <a:solidFill>
                  <a:schemeClr val="tx1"/>
                </a:solidFill>
              </a:rPr>
              <a:t>软件工程项目的效益特点</a:t>
            </a:r>
            <a:endParaRPr lang="en-US" altLang="zh-CN" sz="2400" b="1" dirty="0">
              <a:solidFill>
                <a:schemeClr val="tx1"/>
              </a:solidFill>
            </a:endParaRPr>
          </a:p>
        </p:txBody>
      </p:sp>
      <p:sp>
        <p:nvSpPr>
          <p:cNvPr id="6" name="Freeform 10"/>
          <p:cNvSpPr>
            <a:spLocks noEditPoints="1"/>
          </p:cNvSpPr>
          <p:nvPr/>
        </p:nvSpPr>
        <p:spPr bwMode="auto">
          <a:xfrm>
            <a:off x="8747419" y="3097054"/>
            <a:ext cx="965200" cy="1300163"/>
          </a:xfrm>
          <a:custGeom>
            <a:avLst/>
            <a:gdLst>
              <a:gd name="T0" fmla="*/ 55 w 109"/>
              <a:gd name="T1" fmla="*/ 0 h 145"/>
              <a:gd name="T2" fmla="*/ 0 w 109"/>
              <a:gd name="T3" fmla="*/ 54 h 145"/>
              <a:gd name="T4" fmla="*/ 55 w 109"/>
              <a:gd name="T5" fmla="*/ 145 h 145"/>
              <a:gd name="T6" fmla="*/ 109 w 109"/>
              <a:gd name="T7" fmla="*/ 54 h 145"/>
              <a:gd name="T8" fmla="*/ 55 w 109"/>
              <a:gd name="T9" fmla="*/ 0 h 145"/>
              <a:gd name="T10" fmla="*/ 55 w 109"/>
              <a:gd name="T11" fmla="*/ 97 h 145"/>
              <a:gd name="T12" fmla="*/ 10 w 109"/>
              <a:gd name="T13" fmla="*/ 53 h 145"/>
              <a:gd name="T14" fmla="*/ 55 w 109"/>
              <a:gd name="T15" fmla="*/ 8 h 145"/>
              <a:gd name="T16" fmla="*/ 99 w 109"/>
              <a:gd name="T17" fmla="*/ 53 h 145"/>
              <a:gd name="T18" fmla="*/ 55 w 109"/>
              <a:gd name="T19" fmla="*/ 9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45">
                <a:moveTo>
                  <a:pt x="55" y="0"/>
                </a:moveTo>
                <a:cubicBezTo>
                  <a:pt x="25" y="0"/>
                  <a:pt x="0" y="24"/>
                  <a:pt x="0" y="54"/>
                </a:cubicBezTo>
                <a:cubicBezTo>
                  <a:pt x="0" y="99"/>
                  <a:pt x="55" y="145"/>
                  <a:pt x="55" y="145"/>
                </a:cubicBezTo>
                <a:cubicBezTo>
                  <a:pt x="55" y="145"/>
                  <a:pt x="109" y="99"/>
                  <a:pt x="109" y="54"/>
                </a:cubicBezTo>
                <a:cubicBezTo>
                  <a:pt x="109" y="24"/>
                  <a:pt x="85" y="0"/>
                  <a:pt x="55" y="0"/>
                </a:cubicBezTo>
                <a:close/>
                <a:moveTo>
                  <a:pt x="55" y="97"/>
                </a:moveTo>
                <a:cubicBezTo>
                  <a:pt x="30" y="97"/>
                  <a:pt x="10" y="77"/>
                  <a:pt x="10" y="53"/>
                </a:cubicBezTo>
                <a:cubicBezTo>
                  <a:pt x="10" y="28"/>
                  <a:pt x="30" y="8"/>
                  <a:pt x="55" y="8"/>
                </a:cubicBezTo>
                <a:cubicBezTo>
                  <a:pt x="79" y="8"/>
                  <a:pt x="99" y="28"/>
                  <a:pt x="99" y="53"/>
                </a:cubicBezTo>
                <a:cubicBezTo>
                  <a:pt x="99" y="77"/>
                  <a:pt x="79" y="97"/>
                  <a:pt x="55" y="97"/>
                </a:cubicBezTo>
                <a:close/>
              </a:path>
            </a:pathLst>
          </a:custGeom>
          <a:solidFill>
            <a:srgbClr val="A2B932"/>
          </a:solidFill>
          <a:ln>
            <a:noFill/>
          </a:ln>
        </p:spPr>
        <p:txBody>
          <a:bodyPr vert="horz" wrap="square" lIns="91440" tIns="45720" rIns="91440" bIns="45720" numCol="1" anchor="t" anchorCtr="0" compatLnSpc="1"/>
          <a:lstStyle/>
          <a:p>
            <a:endParaRPr lang="zh-CN" altLang="en-US"/>
          </a:p>
        </p:txBody>
      </p:sp>
      <p:sp>
        <p:nvSpPr>
          <p:cNvPr id="7" name="Freeform 14"/>
          <p:cNvSpPr>
            <a:spLocks noEditPoints="1"/>
          </p:cNvSpPr>
          <p:nvPr/>
        </p:nvSpPr>
        <p:spPr bwMode="auto">
          <a:xfrm>
            <a:off x="5623219" y="3123947"/>
            <a:ext cx="965200" cy="1300163"/>
          </a:xfrm>
          <a:custGeom>
            <a:avLst/>
            <a:gdLst>
              <a:gd name="T0" fmla="*/ 54 w 109"/>
              <a:gd name="T1" fmla="*/ 0 h 145"/>
              <a:gd name="T2" fmla="*/ 0 w 109"/>
              <a:gd name="T3" fmla="*/ 54 h 145"/>
              <a:gd name="T4" fmla="*/ 54 w 109"/>
              <a:gd name="T5" fmla="*/ 145 h 145"/>
              <a:gd name="T6" fmla="*/ 109 w 109"/>
              <a:gd name="T7" fmla="*/ 54 h 145"/>
              <a:gd name="T8" fmla="*/ 54 w 109"/>
              <a:gd name="T9" fmla="*/ 0 h 145"/>
              <a:gd name="T10" fmla="*/ 54 w 109"/>
              <a:gd name="T11" fmla="*/ 97 h 145"/>
              <a:gd name="T12" fmla="*/ 10 w 109"/>
              <a:gd name="T13" fmla="*/ 53 h 145"/>
              <a:gd name="T14" fmla="*/ 54 w 109"/>
              <a:gd name="T15" fmla="*/ 8 h 145"/>
              <a:gd name="T16" fmla="*/ 99 w 109"/>
              <a:gd name="T17" fmla="*/ 53 h 145"/>
              <a:gd name="T18" fmla="*/ 54 w 109"/>
              <a:gd name="T19" fmla="*/ 9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45">
                <a:moveTo>
                  <a:pt x="54" y="0"/>
                </a:moveTo>
                <a:cubicBezTo>
                  <a:pt x="24" y="0"/>
                  <a:pt x="0" y="24"/>
                  <a:pt x="0" y="54"/>
                </a:cubicBezTo>
                <a:cubicBezTo>
                  <a:pt x="0" y="99"/>
                  <a:pt x="54" y="145"/>
                  <a:pt x="54" y="145"/>
                </a:cubicBezTo>
                <a:cubicBezTo>
                  <a:pt x="54" y="145"/>
                  <a:pt x="109" y="99"/>
                  <a:pt x="109" y="54"/>
                </a:cubicBezTo>
                <a:cubicBezTo>
                  <a:pt x="109" y="24"/>
                  <a:pt x="84" y="0"/>
                  <a:pt x="54" y="0"/>
                </a:cubicBezTo>
                <a:close/>
                <a:moveTo>
                  <a:pt x="54" y="97"/>
                </a:moveTo>
                <a:cubicBezTo>
                  <a:pt x="30" y="97"/>
                  <a:pt x="10" y="77"/>
                  <a:pt x="10" y="53"/>
                </a:cubicBezTo>
                <a:cubicBezTo>
                  <a:pt x="10" y="28"/>
                  <a:pt x="30" y="8"/>
                  <a:pt x="54" y="8"/>
                </a:cubicBezTo>
                <a:cubicBezTo>
                  <a:pt x="79" y="8"/>
                  <a:pt x="99" y="28"/>
                  <a:pt x="99" y="53"/>
                </a:cubicBezTo>
                <a:cubicBezTo>
                  <a:pt x="99" y="77"/>
                  <a:pt x="79" y="97"/>
                  <a:pt x="54" y="97"/>
                </a:cubicBezTo>
                <a:close/>
              </a:path>
            </a:pathLst>
          </a:custGeom>
          <a:solidFill>
            <a:srgbClr val="EBAC07"/>
          </a:solidFill>
          <a:ln>
            <a:noFill/>
          </a:ln>
        </p:spPr>
        <p:txBody>
          <a:bodyPr vert="horz" wrap="square" lIns="91440" tIns="45720" rIns="91440" bIns="45720" numCol="1" anchor="t" anchorCtr="0" compatLnSpc="1"/>
          <a:lstStyle/>
          <a:p>
            <a:endParaRPr lang="zh-CN" altLang="en-US"/>
          </a:p>
        </p:txBody>
      </p:sp>
      <p:sp>
        <p:nvSpPr>
          <p:cNvPr id="8" name="Freeform 18"/>
          <p:cNvSpPr>
            <a:spLocks noEditPoints="1"/>
          </p:cNvSpPr>
          <p:nvPr/>
        </p:nvSpPr>
        <p:spPr bwMode="auto">
          <a:xfrm>
            <a:off x="2397419" y="3158608"/>
            <a:ext cx="957263" cy="1300163"/>
          </a:xfrm>
          <a:custGeom>
            <a:avLst/>
            <a:gdLst>
              <a:gd name="T0" fmla="*/ 54 w 108"/>
              <a:gd name="T1" fmla="*/ 0 h 145"/>
              <a:gd name="T2" fmla="*/ 0 w 108"/>
              <a:gd name="T3" fmla="*/ 54 h 145"/>
              <a:gd name="T4" fmla="*/ 54 w 108"/>
              <a:gd name="T5" fmla="*/ 145 h 145"/>
              <a:gd name="T6" fmla="*/ 108 w 108"/>
              <a:gd name="T7" fmla="*/ 54 h 145"/>
              <a:gd name="T8" fmla="*/ 54 w 108"/>
              <a:gd name="T9" fmla="*/ 0 h 145"/>
              <a:gd name="T10" fmla="*/ 54 w 108"/>
              <a:gd name="T11" fmla="*/ 97 h 145"/>
              <a:gd name="T12" fmla="*/ 9 w 108"/>
              <a:gd name="T13" fmla="*/ 53 h 145"/>
              <a:gd name="T14" fmla="*/ 54 w 108"/>
              <a:gd name="T15" fmla="*/ 8 h 145"/>
              <a:gd name="T16" fmla="*/ 99 w 108"/>
              <a:gd name="T17" fmla="*/ 53 h 145"/>
              <a:gd name="T18" fmla="*/ 54 w 108"/>
              <a:gd name="T19" fmla="*/ 9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45">
                <a:moveTo>
                  <a:pt x="54" y="0"/>
                </a:moveTo>
                <a:cubicBezTo>
                  <a:pt x="24" y="0"/>
                  <a:pt x="0" y="24"/>
                  <a:pt x="0" y="54"/>
                </a:cubicBezTo>
                <a:cubicBezTo>
                  <a:pt x="0" y="99"/>
                  <a:pt x="54" y="145"/>
                  <a:pt x="54" y="145"/>
                </a:cubicBezTo>
                <a:cubicBezTo>
                  <a:pt x="54" y="145"/>
                  <a:pt x="108" y="99"/>
                  <a:pt x="108" y="54"/>
                </a:cubicBezTo>
                <a:cubicBezTo>
                  <a:pt x="108" y="24"/>
                  <a:pt x="84" y="0"/>
                  <a:pt x="54" y="0"/>
                </a:cubicBezTo>
                <a:close/>
                <a:moveTo>
                  <a:pt x="54" y="97"/>
                </a:moveTo>
                <a:cubicBezTo>
                  <a:pt x="29" y="97"/>
                  <a:pt x="9" y="77"/>
                  <a:pt x="9" y="53"/>
                </a:cubicBezTo>
                <a:cubicBezTo>
                  <a:pt x="9" y="28"/>
                  <a:pt x="29" y="8"/>
                  <a:pt x="54" y="8"/>
                </a:cubicBezTo>
                <a:cubicBezTo>
                  <a:pt x="79" y="8"/>
                  <a:pt x="99" y="28"/>
                  <a:pt x="99" y="53"/>
                </a:cubicBezTo>
                <a:cubicBezTo>
                  <a:pt x="99" y="77"/>
                  <a:pt x="79" y="97"/>
                  <a:pt x="54" y="97"/>
                </a:cubicBezTo>
                <a:close/>
              </a:path>
            </a:pathLst>
          </a:custGeom>
          <a:solidFill>
            <a:srgbClr val="F83003"/>
          </a:solidFill>
          <a:ln>
            <a:noFill/>
          </a:ln>
        </p:spPr>
        <p:txBody>
          <a:bodyPr vert="horz" wrap="square" lIns="91440" tIns="45720" rIns="91440" bIns="45720" numCol="1" anchor="t" anchorCtr="0" compatLnSpc="1"/>
          <a:lstStyle/>
          <a:p>
            <a:endParaRPr lang="zh-CN" altLang="en-US"/>
          </a:p>
        </p:txBody>
      </p:sp>
      <p:sp>
        <p:nvSpPr>
          <p:cNvPr id="9" name="Rectangle 23"/>
          <p:cNvSpPr>
            <a:spLocks noChangeArrowheads="1"/>
          </p:cNvSpPr>
          <p:nvPr/>
        </p:nvSpPr>
        <p:spPr bwMode="auto">
          <a:xfrm>
            <a:off x="7699375" y="4533900"/>
            <a:ext cx="3232444" cy="304800"/>
          </a:xfrm>
          <a:prstGeom prst="rect">
            <a:avLst/>
          </a:prstGeom>
          <a:solidFill>
            <a:srgbClr val="A2B932"/>
          </a:solidFill>
          <a:ln>
            <a:noFill/>
          </a:ln>
        </p:spPr>
        <p:txBody>
          <a:bodyPr vert="horz" wrap="square" lIns="91440" tIns="45720" rIns="91440" bIns="45720" numCol="1" anchor="t" anchorCtr="0" compatLnSpc="1"/>
          <a:lstStyle/>
          <a:p>
            <a:endParaRPr lang="zh-CN" altLang="en-US"/>
          </a:p>
        </p:txBody>
      </p:sp>
      <p:sp>
        <p:nvSpPr>
          <p:cNvPr id="13" name="Rectangle 24"/>
          <p:cNvSpPr>
            <a:spLocks noChangeArrowheads="1"/>
          </p:cNvSpPr>
          <p:nvPr/>
        </p:nvSpPr>
        <p:spPr bwMode="auto">
          <a:xfrm>
            <a:off x="4502416" y="4533900"/>
            <a:ext cx="3048022" cy="290494"/>
          </a:xfrm>
          <a:prstGeom prst="rect">
            <a:avLst/>
          </a:prstGeom>
          <a:solidFill>
            <a:srgbClr val="EBAC07"/>
          </a:solidFill>
          <a:ln>
            <a:noFill/>
          </a:ln>
        </p:spPr>
        <p:txBody>
          <a:bodyPr vert="horz" wrap="square" lIns="91440" tIns="45720" rIns="91440" bIns="45720" numCol="1" anchor="t" anchorCtr="0" compatLnSpc="1"/>
          <a:lstStyle/>
          <a:p>
            <a:endParaRPr lang="zh-CN" altLang="en-US"/>
          </a:p>
        </p:txBody>
      </p:sp>
      <p:sp>
        <p:nvSpPr>
          <p:cNvPr id="14" name="Rectangle 25"/>
          <p:cNvSpPr>
            <a:spLocks noChangeArrowheads="1"/>
          </p:cNvSpPr>
          <p:nvPr/>
        </p:nvSpPr>
        <p:spPr bwMode="auto">
          <a:xfrm>
            <a:off x="1205664" y="4533900"/>
            <a:ext cx="3096756" cy="319106"/>
          </a:xfrm>
          <a:prstGeom prst="rect">
            <a:avLst/>
          </a:prstGeom>
          <a:solidFill>
            <a:srgbClr val="F83003"/>
          </a:solidFill>
          <a:ln>
            <a:noFill/>
          </a:ln>
        </p:spPr>
        <p:txBody>
          <a:bodyPr vert="horz" wrap="square" lIns="91440" tIns="45720" rIns="91440" bIns="45720" numCol="1" anchor="t" anchorCtr="0" compatLnSpc="1"/>
          <a:lstStyle/>
          <a:p>
            <a:endParaRPr lang="zh-CN" altLang="en-US"/>
          </a:p>
        </p:txBody>
      </p:sp>
      <p:sp>
        <p:nvSpPr>
          <p:cNvPr id="15" name="文本框 25"/>
          <p:cNvSpPr txBox="1"/>
          <p:nvPr/>
        </p:nvSpPr>
        <p:spPr>
          <a:xfrm>
            <a:off x="2675335" y="3360220"/>
            <a:ext cx="437940" cy="584775"/>
          </a:xfrm>
          <a:prstGeom prst="rect">
            <a:avLst/>
          </a:prstGeom>
          <a:noFill/>
        </p:spPr>
        <p:txBody>
          <a:bodyPr wrap="none" rtlCol="0">
            <a:spAutoFit/>
          </a:bodyPr>
          <a:lstStyle/>
          <a:p>
            <a:pPr algn="ctr"/>
            <a:r>
              <a:rPr lang="en-US" altLang="zh-CN" sz="3200" b="1" dirty="0">
                <a:solidFill>
                  <a:srgbClr val="F83003"/>
                </a:solidFill>
                <a:latin typeface="微软雅黑" panose="020B0503020204020204" pitchFamily="34" charset="-122"/>
                <a:ea typeface="微软雅黑" panose="020B0503020204020204" pitchFamily="34" charset="-122"/>
              </a:rPr>
              <a:t>1</a:t>
            </a:r>
            <a:endParaRPr lang="zh-CN" altLang="en-US" dirty="0">
              <a:solidFill>
                <a:srgbClr val="F83003"/>
              </a:solidFill>
              <a:latin typeface="微软雅黑" panose="020B0503020204020204" pitchFamily="34" charset="-122"/>
              <a:ea typeface="微软雅黑" panose="020B0503020204020204" pitchFamily="34" charset="-122"/>
            </a:endParaRPr>
          </a:p>
        </p:txBody>
      </p:sp>
      <p:sp>
        <p:nvSpPr>
          <p:cNvPr id="16" name="文本框 26"/>
          <p:cNvSpPr txBox="1"/>
          <p:nvPr/>
        </p:nvSpPr>
        <p:spPr>
          <a:xfrm>
            <a:off x="5908292" y="3325559"/>
            <a:ext cx="437940" cy="584775"/>
          </a:xfrm>
          <a:prstGeom prst="rect">
            <a:avLst/>
          </a:prstGeom>
          <a:noFill/>
        </p:spPr>
        <p:txBody>
          <a:bodyPr wrap="none" rtlCol="0">
            <a:spAutoFit/>
          </a:bodyPr>
          <a:lstStyle/>
          <a:p>
            <a:pPr algn="ctr"/>
            <a:r>
              <a:rPr lang="en-US" altLang="zh-CN" sz="3200" b="1" dirty="0">
                <a:solidFill>
                  <a:srgbClr val="EBAC07"/>
                </a:solidFill>
                <a:latin typeface="微软雅黑" panose="020B0503020204020204" pitchFamily="34" charset="-122"/>
                <a:ea typeface="微软雅黑" panose="020B0503020204020204" pitchFamily="34" charset="-122"/>
              </a:rPr>
              <a:t>2</a:t>
            </a:r>
            <a:endParaRPr lang="zh-CN" altLang="en-US" dirty="0">
              <a:solidFill>
                <a:srgbClr val="EBAC07"/>
              </a:solidFill>
              <a:latin typeface="微软雅黑" panose="020B0503020204020204" pitchFamily="34" charset="-122"/>
              <a:ea typeface="微软雅黑" panose="020B0503020204020204" pitchFamily="34" charset="-122"/>
            </a:endParaRPr>
          </a:p>
        </p:txBody>
      </p:sp>
      <p:sp>
        <p:nvSpPr>
          <p:cNvPr id="17" name="文本框 27"/>
          <p:cNvSpPr txBox="1"/>
          <p:nvPr/>
        </p:nvSpPr>
        <p:spPr>
          <a:xfrm>
            <a:off x="9015018" y="3322338"/>
            <a:ext cx="437940" cy="584775"/>
          </a:xfrm>
          <a:prstGeom prst="rect">
            <a:avLst/>
          </a:prstGeom>
          <a:noFill/>
        </p:spPr>
        <p:txBody>
          <a:bodyPr wrap="none" rtlCol="0">
            <a:spAutoFit/>
          </a:bodyPr>
          <a:lstStyle/>
          <a:p>
            <a:pPr algn="ctr"/>
            <a:r>
              <a:rPr lang="en-US" altLang="zh-CN" sz="3200" b="1" dirty="0">
                <a:solidFill>
                  <a:srgbClr val="A2B932"/>
                </a:solidFill>
                <a:latin typeface="微软雅黑" panose="020B0503020204020204" pitchFamily="34" charset="-122"/>
                <a:ea typeface="微软雅黑" panose="020B0503020204020204" pitchFamily="34" charset="-122"/>
              </a:rPr>
              <a:t>3</a:t>
            </a:r>
            <a:endParaRPr lang="zh-CN" altLang="en-US" dirty="0">
              <a:solidFill>
                <a:srgbClr val="A2B932"/>
              </a:solidFill>
              <a:latin typeface="微软雅黑" panose="020B0503020204020204" pitchFamily="34" charset="-122"/>
              <a:ea typeface="微软雅黑" panose="020B0503020204020204" pitchFamily="34" charset="-122"/>
            </a:endParaRPr>
          </a:p>
        </p:txBody>
      </p:sp>
      <p:sp>
        <p:nvSpPr>
          <p:cNvPr id="18" name="文本框 29"/>
          <p:cNvSpPr txBox="1"/>
          <p:nvPr/>
        </p:nvSpPr>
        <p:spPr>
          <a:xfrm>
            <a:off x="1298575" y="4949282"/>
            <a:ext cx="3003845" cy="1015663"/>
          </a:xfrm>
          <a:prstGeom prst="rect">
            <a:avLst/>
          </a:prstGeom>
          <a:noFill/>
        </p:spPr>
        <p:txBody>
          <a:bodyPr wrap="square" rtlCol="0">
            <a:spAutoFit/>
          </a:bodyPr>
          <a:lstStyle/>
          <a:p>
            <a:r>
              <a:rPr lang="zh-CN" altLang="zh-CN" sz="2000" dirty="0"/>
              <a:t>软件</a:t>
            </a:r>
            <a:r>
              <a:rPr lang="zh-CN" altLang="en-US" sz="2000" dirty="0"/>
              <a:t>工程</a:t>
            </a:r>
            <a:r>
              <a:rPr lang="zh-CN" altLang="zh-CN" sz="2000" dirty="0"/>
              <a:t>项目的效益主要依赖于项目主体及其所追求的目标</a:t>
            </a:r>
            <a:endParaRPr lang="en-US" altLang="zh-CN" sz="2000" dirty="0"/>
          </a:p>
        </p:txBody>
      </p:sp>
      <p:sp>
        <p:nvSpPr>
          <p:cNvPr id="19" name="文本框 31"/>
          <p:cNvSpPr txBox="1"/>
          <p:nvPr/>
        </p:nvSpPr>
        <p:spPr>
          <a:xfrm>
            <a:off x="4651375" y="4949282"/>
            <a:ext cx="2743200" cy="1015663"/>
          </a:xfrm>
          <a:prstGeom prst="rect">
            <a:avLst/>
          </a:prstGeom>
          <a:noFill/>
        </p:spPr>
        <p:txBody>
          <a:bodyPr wrap="square" rtlCol="0">
            <a:spAutoFit/>
          </a:bodyPr>
          <a:lstStyle/>
          <a:p>
            <a:r>
              <a:rPr lang="zh-CN" altLang="zh-CN" sz="2000" dirty="0"/>
              <a:t>软件</a:t>
            </a:r>
            <a:r>
              <a:rPr lang="zh-CN" altLang="en-US" sz="2000" dirty="0"/>
              <a:t>工程</a:t>
            </a:r>
            <a:r>
              <a:rPr lang="zh-CN" altLang="zh-CN" sz="2000" dirty="0"/>
              <a:t>项目的效益主要依赖于其基本目标提出时的历史时代背景</a:t>
            </a:r>
            <a:endParaRPr lang="en-US" altLang="zh-CN" sz="2000" dirty="0"/>
          </a:p>
        </p:txBody>
      </p:sp>
      <p:sp>
        <p:nvSpPr>
          <p:cNvPr id="20" name="文本框 32"/>
          <p:cNvSpPr txBox="1"/>
          <p:nvPr/>
        </p:nvSpPr>
        <p:spPr>
          <a:xfrm>
            <a:off x="7914880" y="4949282"/>
            <a:ext cx="2885561" cy="1631216"/>
          </a:xfrm>
          <a:prstGeom prst="rect">
            <a:avLst/>
          </a:prstGeom>
          <a:noFill/>
        </p:spPr>
        <p:txBody>
          <a:bodyPr wrap="square" rtlCol="0">
            <a:spAutoFit/>
          </a:bodyPr>
          <a:lstStyle/>
          <a:p>
            <a:r>
              <a:rPr lang="zh-CN" altLang="zh-CN" sz="2000" dirty="0"/>
              <a:t>软件</a:t>
            </a:r>
            <a:r>
              <a:rPr lang="zh-CN" altLang="en-US" sz="2000" dirty="0"/>
              <a:t>工程</a:t>
            </a:r>
            <a:r>
              <a:rPr lang="zh-CN" altLang="zh-CN" sz="2000" dirty="0"/>
              <a:t>项目的投资主体和</a:t>
            </a:r>
            <a:r>
              <a:rPr lang="zh-CN" altLang="en-US" sz="2000" dirty="0"/>
              <a:t>受益</a:t>
            </a:r>
            <a:r>
              <a:rPr lang="zh-CN" altLang="zh-CN" sz="2000" dirty="0"/>
              <a:t>主体有两种形式，一种是二者相结合</a:t>
            </a:r>
            <a:r>
              <a:rPr lang="zh-CN" altLang="en-US" sz="2000" dirty="0"/>
              <a:t>的</a:t>
            </a:r>
            <a:r>
              <a:rPr lang="zh-CN" altLang="zh-CN" sz="2000" dirty="0"/>
              <a:t>，另一种是两者相分离的</a:t>
            </a:r>
            <a:endParaRPr lang="zh-CN" altLang="en-US" sz="2000" dirty="0"/>
          </a:p>
        </p:txBody>
      </p:sp>
      <p:sp>
        <p:nvSpPr>
          <p:cNvPr id="4" name="灯片编号占位符 3">
            <a:extLst>
              <a:ext uri="{FF2B5EF4-FFF2-40B4-BE49-F238E27FC236}">
                <a16:creationId xmlns:a16="http://schemas.microsoft.com/office/drawing/2014/main" id="{40583886-3FDF-4AF1-BEFE-CD26A439CD95}"/>
              </a:ext>
            </a:extLst>
          </p:cNvPr>
          <p:cNvSpPr>
            <a:spLocks noGrp="1"/>
          </p:cNvSpPr>
          <p:nvPr>
            <p:ph type="sldNum" sz="quarter" idx="12"/>
          </p:nvPr>
        </p:nvSpPr>
        <p:spPr/>
        <p:txBody>
          <a:bodyPr/>
          <a:lstStyle/>
          <a:p>
            <a:fld id="{B6F15528-21DE-4FAA-801E-634DDDAF4B2B}" type="slidenum">
              <a:rPr lang="en-US" smtClean="0"/>
              <a:t>381</a:t>
            </a:fld>
            <a:endParaRPr lang="en-US" dirty="0"/>
          </a:p>
        </p:txBody>
      </p:sp>
      <p:sp>
        <p:nvSpPr>
          <p:cNvPr id="21" name="灯片编号占位符 8">
            <a:extLst>
              <a:ext uri="{FF2B5EF4-FFF2-40B4-BE49-F238E27FC236}">
                <a16:creationId xmlns:a16="http://schemas.microsoft.com/office/drawing/2014/main" id="{1862BAA4-8013-463A-84A3-BBFB4F7F5658}"/>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381</a:t>
            </a:fld>
            <a:endParaRPr kumimoji="0" lang="en-US" altLang="zh-CN" sz="1800" dirty="0">
              <a:latin typeface="Times New Roman" panose="02020603050405020304" pitchFamily="18" charset="0"/>
            </a:endParaRPr>
          </a:p>
        </p:txBody>
      </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en-US" altLang="zh-CN" dirty="0"/>
              <a:t>5.2.2 </a:t>
            </a:r>
            <a:r>
              <a:rPr lang="zh-CN" altLang="zh-CN" dirty="0"/>
              <a:t>软件</a:t>
            </a:r>
            <a:r>
              <a:rPr lang="zh-CN" altLang="en-US" dirty="0"/>
              <a:t>工程</a:t>
            </a:r>
            <a:r>
              <a:rPr lang="zh-CN" altLang="zh-CN" dirty="0"/>
              <a:t>项目的效益分类</a:t>
            </a:r>
            <a:endParaRPr lang="zh-CN" altLang="en-US" dirty="0"/>
          </a:p>
        </p:txBody>
      </p:sp>
      <p:grpSp>
        <p:nvGrpSpPr>
          <p:cNvPr id="4" name="组合 3"/>
          <p:cNvGrpSpPr/>
          <p:nvPr/>
        </p:nvGrpSpPr>
        <p:grpSpPr>
          <a:xfrm>
            <a:off x="612775" y="1782462"/>
            <a:ext cx="579307" cy="626655"/>
            <a:chOff x="6242320" y="1105727"/>
            <a:chExt cx="579005" cy="626656"/>
          </a:xfrm>
        </p:grpSpPr>
        <p:sp>
          <p:nvSpPr>
            <p:cNvPr id="5" name="TextBox 6"/>
            <p:cNvSpPr txBox="1"/>
            <p:nvPr/>
          </p:nvSpPr>
          <p:spPr>
            <a:xfrm>
              <a:off x="6327224" y="1105727"/>
              <a:ext cx="448425" cy="492443"/>
            </a:xfrm>
            <a:prstGeom prst="rect">
              <a:avLst/>
            </a:prstGeom>
            <a:noFill/>
          </p:spPr>
          <p:txBody>
            <a:bodyPr vert="horz" wrap="square" lIns="0" tIns="0" rIns="0" bIns="0" rtlCol="0" anchor="ctr">
              <a:spAutoFit/>
            </a:bodyPr>
            <a:lstStyle/>
            <a:p>
              <a:pPr algn="l"/>
              <a:r>
                <a:rPr lang="en-US" altLang="zh-CN" sz="3200" dirty="0">
                  <a:solidFill>
                    <a:srgbClr val="FFB850"/>
                  </a:solidFill>
                  <a:latin typeface="Impact" panose="020B0806030902050204" pitchFamily="34" charset="0"/>
                  <a:ea typeface="微软雅黑" panose="020B0503020204020204" pitchFamily="34" charset="-122"/>
                </a:rPr>
                <a:t>01</a:t>
              </a:r>
              <a:endParaRPr lang="zh-CN" altLang="en-US" sz="3200" dirty="0">
                <a:solidFill>
                  <a:srgbClr val="FFB850"/>
                </a:solidFill>
                <a:latin typeface="微软雅黑" panose="020B0503020204020204" pitchFamily="34" charset="-122"/>
                <a:ea typeface="微软雅黑" panose="020B0503020204020204" pitchFamily="34" charset="-122"/>
              </a:endParaRPr>
            </a:p>
          </p:txBody>
        </p:sp>
        <p:sp>
          <p:nvSpPr>
            <p:cNvPr id="6" name="文本框 22"/>
            <p:cNvSpPr txBox="1"/>
            <p:nvPr/>
          </p:nvSpPr>
          <p:spPr>
            <a:xfrm>
              <a:off x="6242320" y="1516939"/>
              <a:ext cx="579005" cy="215444"/>
            </a:xfrm>
            <a:prstGeom prst="rect">
              <a:avLst/>
            </a:prstGeom>
            <a:noFill/>
          </p:spPr>
          <p:txBody>
            <a:bodyPr wrap="none" rtlCol="0">
              <a:spAutoFit/>
            </a:bodyPr>
            <a:lstStyle/>
            <a:p>
              <a:r>
                <a:rPr lang="en-US" altLang="zh-CN" sz="800" b="1" dirty="0">
                  <a:solidFill>
                    <a:srgbClr val="818181"/>
                  </a:solidFill>
                  <a:latin typeface="Leelawadee" panose="020B0502040204020203" pitchFamily="34" charset="-34"/>
                  <a:cs typeface="Leelawadee" panose="020B0502040204020203" pitchFamily="34" charset="-34"/>
                </a:rPr>
                <a:t>OPTION</a:t>
              </a:r>
              <a:endParaRPr lang="zh-CN" altLang="en-US" sz="800" b="1" dirty="0">
                <a:solidFill>
                  <a:srgbClr val="818181"/>
                </a:solidFill>
                <a:latin typeface="Leelawadee" panose="020B0502040204020203" pitchFamily="34" charset="-34"/>
                <a:cs typeface="Leelawadee" panose="020B0502040204020203" pitchFamily="34" charset="-34"/>
              </a:endParaRPr>
            </a:p>
          </p:txBody>
        </p:sp>
      </p:grpSp>
      <p:grpSp>
        <p:nvGrpSpPr>
          <p:cNvPr id="7" name="组合 6"/>
          <p:cNvGrpSpPr/>
          <p:nvPr/>
        </p:nvGrpSpPr>
        <p:grpSpPr>
          <a:xfrm>
            <a:off x="612775" y="2751882"/>
            <a:ext cx="579307" cy="631762"/>
            <a:chOff x="6242320" y="2373233"/>
            <a:chExt cx="579005" cy="631762"/>
          </a:xfrm>
        </p:grpSpPr>
        <p:sp>
          <p:nvSpPr>
            <p:cNvPr id="8" name="TextBox 6"/>
            <p:cNvSpPr txBox="1"/>
            <p:nvPr/>
          </p:nvSpPr>
          <p:spPr>
            <a:xfrm>
              <a:off x="6327224" y="2373233"/>
              <a:ext cx="448425" cy="492443"/>
            </a:xfrm>
            <a:prstGeom prst="rect">
              <a:avLst/>
            </a:prstGeom>
            <a:noFill/>
          </p:spPr>
          <p:txBody>
            <a:bodyPr vert="horz" wrap="square" lIns="0" tIns="0" rIns="0" bIns="0" rtlCol="0" anchor="ctr">
              <a:spAutoFit/>
            </a:bodyPr>
            <a:lstStyle/>
            <a:p>
              <a:pPr algn="l"/>
              <a:r>
                <a:rPr lang="en-US" altLang="zh-CN" sz="3200" dirty="0">
                  <a:solidFill>
                    <a:srgbClr val="01ACBE"/>
                  </a:solidFill>
                  <a:latin typeface="Impact" panose="020B0806030902050204" pitchFamily="34" charset="0"/>
                  <a:ea typeface="微软雅黑" panose="020B0503020204020204" pitchFamily="34" charset="-122"/>
                </a:rPr>
                <a:t>02</a:t>
              </a:r>
              <a:endParaRPr lang="zh-CN" altLang="en-US" sz="3200" dirty="0">
                <a:solidFill>
                  <a:srgbClr val="01ACBE"/>
                </a:solidFill>
                <a:latin typeface="微软雅黑" panose="020B0503020204020204" pitchFamily="34" charset="-122"/>
                <a:ea typeface="微软雅黑" panose="020B0503020204020204" pitchFamily="34" charset="-122"/>
              </a:endParaRPr>
            </a:p>
          </p:txBody>
        </p:sp>
        <p:sp>
          <p:nvSpPr>
            <p:cNvPr id="9" name="文本框 23"/>
            <p:cNvSpPr txBox="1"/>
            <p:nvPr/>
          </p:nvSpPr>
          <p:spPr>
            <a:xfrm>
              <a:off x="6242320" y="2789551"/>
              <a:ext cx="579005" cy="215444"/>
            </a:xfrm>
            <a:prstGeom prst="rect">
              <a:avLst/>
            </a:prstGeom>
            <a:noFill/>
          </p:spPr>
          <p:txBody>
            <a:bodyPr wrap="none" rtlCol="0">
              <a:spAutoFit/>
            </a:bodyPr>
            <a:lstStyle/>
            <a:p>
              <a:r>
                <a:rPr lang="en-US" altLang="zh-CN" sz="800" b="1" dirty="0">
                  <a:solidFill>
                    <a:srgbClr val="818181"/>
                  </a:solidFill>
                  <a:latin typeface="Leelawadee" panose="020B0502040204020203" pitchFamily="34" charset="-34"/>
                  <a:cs typeface="Leelawadee" panose="020B0502040204020203" pitchFamily="34" charset="-34"/>
                </a:rPr>
                <a:t>OPTION</a:t>
              </a:r>
              <a:endParaRPr lang="zh-CN" altLang="en-US" sz="800" b="1" dirty="0">
                <a:solidFill>
                  <a:srgbClr val="818181"/>
                </a:solidFill>
                <a:latin typeface="Leelawadee" panose="020B0502040204020203" pitchFamily="34" charset="-34"/>
                <a:cs typeface="Leelawadee" panose="020B0502040204020203" pitchFamily="34" charset="-34"/>
              </a:endParaRPr>
            </a:p>
          </p:txBody>
        </p:sp>
      </p:grpSp>
      <p:grpSp>
        <p:nvGrpSpPr>
          <p:cNvPr id="10" name="组合 9"/>
          <p:cNvGrpSpPr/>
          <p:nvPr/>
        </p:nvGrpSpPr>
        <p:grpSpPr>
          <a:xfrm>
            <a:off x="612775" y="3726411"/>
            <a:ext cx="579307" cy="620494"/>
            <a:chOff x="6242320" y="3640739"/>
            <a:chExt cx="579005" cy="620494"/>
          </a:xfrm>
        </p:grpSpPr>
        <p:sp>
          <p:nvSpPr>
            <p:cNvPr id="11" name="TextBox 6"/>
            <p:cNvSpPr txBox="1"/>
            <p:nvPr/>
          </p:nvSpPr>
          <p:spPr>
            <a:xfrm>
              <a:off x="6327224" y="3640739"/>
              <a:ext cx="448425" cy="492443"/>
            </a:xfrm>
            <a:prstGeom prst="rect">
              <a:avLst/>
            </a:prstGeom>
            <a:noFill/>
          </p:spPr>
          <p:txBody>
            <a:bodyPr vert="horz" wrap="square" lIns="0" tIns="0" rIns="0" bIns="0" rtlCol="0" anchor="ctr">
              <a:spAutoFit/>
            </a:bodyPr>
            <a:lstStyle/>
            <a:p>
              <a:pPr algn="l"/>
              <a:r>
                <a:rPr lang="en-US" altLang="zh-CN" sz="3200" dirty="0">
                  <a:solidFill>
                    <a:srgbClr val="C00000"/>
                  </a:solidFill>
                  <a:latin typeface="Impact" panose="020B0806030902050204" pitchFamily="34" charset="0"/>
                  <a:ea typeface="微软雅黑" panose="020B0503020204020204" pitchFamily="34" charset="-122"/>
                </a:rPr>
                <a:t>03</a:t>
              </a:r>
              <a:endParaRPr lang="zh-CN" altLang="en-US" sz="3200" dirty="0">
                <a:solidFill>
                  <a:srgbClr val="C00000"/>
                </a:solidFill>
                <a:latin typeface="微软雅黑" panose="020B0503020204020204" pitchFamily="34" charset="-122"/>
                <a:ea typeface="微软雅黑" panose="020B0503020204020204" pitchFamily="34" charset="-122"/>
              </a:endParaRPr>
            </a:p>
          </p:txBody>
        </p:sp>
        <p:sp>
          <p:nvSpPr>
            <p:cNvPr id="12" name="文本框 24"/>
            <p:cNvSpPr txBox="1"/>
            <p:nvPr/>
          </p:nvSpPr>
          <p:spPr>
            <a:xfrm>
              <a:off x="6242320" y="4045789"/>
              <a:ext cx="579005" cy="215444"/>
            </a:xfrm>
            <a:prstGeom prst="rect">
              <a:avLst/>
            </a:prstGeom>
            <a:noFill/>
          </p:spPr>
          <p:txBody>
            <a:bodyPr wrap="none" rtlCol="0">
              <a:spAutoFit/>
            </a:bodyPr>
            <a:lstStyle/>
            <a:p>
              <a:r>
                <a:rPr lang="en-US" altLang="zh-CN" sz="800" b="1" dirty="0">
                  <a:solidFill>
                    <a:srgbClr val="818181"/>
                  </a:solidFill>
                  <a:latin typeface="Leelawadee" panose="020B0502040204020203" pitchFamily="34" charset="-34"/>
                  <a:cs typeface="Leelawadee" panose="020B0502040204020203" pitchFamily="34" charset="-34"/>
                </a:rPr>
                <a:t>OPTION</a:t>
              </a:r>
              <a:endParaRPr lang="zh-CN" altLang="en-US" sz="800" b="1" dirty="0">
                <a:solidFill>
                  <a:srgbClr val="818181"/>
                </a:solidFill>
                <a:latin typeface="Leelawadee" panose="020B0502040204020203" pitchFamily="34" charset="-34"/>
                <a:cs typeface="Leelawadee" panose="020B0502040204020203" pitchFamily="34" charset="-34"/>
              </a:endParaRPr>
            </a:p>
          </p:txBody>
        </p:sp>
      </p:grpSp>
      <p:grpSp>
        <p:nvGrpSpPr>
          <p:cNvPr id="13" name="组合 12"/>
          <p:cNvGrpSpPr/>
          <p:nvPr/>
        </p:nvGrpSpPr>
        <p:grpSpPr>
          <a:xfrm>
            <a:off x="612775" y="4689673"/>
            <a:ext cx="579307" cy="609226"/>
            <a:chOff x="6250444" y="4908245"/>
            <a:chExt cx="579005" cy="609226"/>
          </a:xfrm>
        </p:grpSpPr>
        <p:sp>
          <p:nvSpPr>
            <p:cNvPr id="14" name="TextBox 6"/>
            <p:cNvSpPr txBox="1"/>
            <p:nvPr/>
          </p:nvSpPr>
          <p:spPr>
            <a:xfrm>
              <a:off x="6327224" y="4908245"/>
              <a:ext cx="448425" cy="492443"/>
            </a:xfrm>
            <a:prstGeom prst="rect">
              <a:avLst/>
            </a:prstGeom>
            <a:noFill/>
          </p:spPr>
          <p:txBody>
            <a:bodyPr vert="horz" wrap="square" lIns="0" tIns="0" rIns="0" bIns="0" rtlCol="0" anchor="ctr">
              <a:spAutoFit/>
            </a:bodyPr>
            <a:lstStyle/>
            <a:p>
              <a:pPr algn="l"/>
              <a:r>
                <a:rPr lang="en-US" altLang="zh-CN" sz="3200" dirty="0">
                  <a:solidFill>
                    <a:srgbClr val="960096"/>
                  </a:solidFill>
                  <a:latin typeface="Impact" panose="020B0806030902050204" pitchFamily="34" charset="0"/>
                  <a:ea typeface="微软雅黑" panose="020B0503020204020204" pitchFamily="34" charset="-122"/>
                </a:rPr>
                <a:t>04</a:t>
              </a:r>
              <a:endParaRPr lang="zh-CN" altLang="en-US" sz="3200" dirty="0">
                <a:solidFill>
                  <a:srgbClr val="960096"/>
                </a:solidFill>
                <a:latin typeface="微软雅黑" panose="020B0503020204020204" pitchFamily="34" charset="-122"/>
                <a:ea typeface="微软雅黑" panose="020B0503020204020204" pitchFamily="34" charset="-122"/>
              </a:endParaRPr>
            </a:p>
          </p:txBody>
        </p:sp>
        <p:sp>
          <p:nvSpPr>
            <p:cNvPr id="15" name="文本框 25"/>
            <p:cNvSpPr txBox="1"/>
            <p:nvPr/>
          </p:nvSpPr>
          <p:spPr>
            <a:xfrm>
              <a:off x="6250444" y="5302027"/>
              <a:ext cx="579005" cy="215444"/>
            </a:xfrm>
            <a:prstGeom prst="rect">
              <a:avLst/>
            </a:prstGeom>
            <a:noFill/>
          </p:spPr>
          <p:txBody>
            <a:bodyPr wrap="none" rtlCol="0">
              <a:spAutoFit/>
            </a:bodyPr>
            <a:lstStyle/>
            <a:p>
              <a:r>
                <a:rPr lang="en-US" altLang="zh-CN" sz="800" b="1" dirty="0">
                  <a:solidFill>
                    <a:srgbClr val="818181"/>
                  </a:solidFill>
                  <a:latin typeface="Leelawadee" panose="020B0502040204020203" pitchFamily="34" charset="-34"/>
                  <a:cs typeface="Leelawadee" panose="020B0502040204020203" pitchFamily="34" charset="-34"/>
                </a:rPr>
                <a:t>OPTION</a:t>
              </a:r>
              <a:endParaRPr lang="zh-CN" altLang="en-US" sz="800" b="1" dirty="0">
                <a:solidFill>
                  <a:srgbClr val="818181"/>
                </a:solidFill>
                <a:latin typeface="Leelawadee" panose="020B0502040204020203" pitchFamily="34" charset="-34"/>
                <a:cs typeface="Leelawadee" panose="020B0502040204020203" pitchFamily="34" charset="-34"/>
              </a:endParaRPr>
            </a:p>
          </p:txBody>
        </p:sp>
      </p:grpSp>
      <p:grpSp>
        <p:nvGrpSpPr>
          <p:cNvPr id="16" name="组合 15"/>
          <p:cNvGrpSpPr/>
          <p:nvPr/>
        </p:nvGrpSpPr>
        <p:grpSpPr>
          <a:xfrm>
            <a:off x="697725" y="2503796"/>
            <a:ext cx="10278250" cy="45719"/>
            <a:chOff x="6327224" y="1896619"/>
            <a:chExt cx="2624395" cy="9524"/>
          </a:xfrm>
        </p:grpSpPr>
        <p:cxnSp>
          <p:nvCxnSpPr>
            <p:cNvPr id="17" name="直接连接符 16"/>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6327224" y="1906143"/>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697725" y="3435497"/>
            <a:ext cx="10278250" cy="290914"/>
            <a:chOff x="6327224" y="1896619"/>
            <a:chExt cx="2624395" cy="9524"/>
          </a:xfrm>
        </p:grpSpPr>
        <p:cxnSp>
          <p:nvCxnSpPr>
            <p:cNvPr id="20" name="直接连接符 19"/>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6327224" y="1906143"/>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697725" y="4367197"/>
            <a:ext cx="10278250" cy="143360"/>
            <a:chOff x="6327224" y="1896619"/>
            <a:chExt cx="2624395" cy="9524"/>
          </a:xfrm>
        </p:grpSpPr>
        <p:cxnSp>
          <p:nvCxnSpPr>
            <p:cNvPr id="23" name="直接连接符 22"/>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6327224" y="1906143"/>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697725" y="5298900"/>
            <a:ext cx="10278250" cy="264494"/>
            <a:chOff x="6327224" y="1896619"/>
            <a:chExt cx="2624395" cy="9524"/>
          </a:xfrm>
        </p:grpSpPr>
        <p:cxnSp>
          <p:nvCxnSpPr>
            <p:cNvPr id="26" name="直接连接符 25"/>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6327224" y="1906143"/>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8" name="文本框 44"/>
          <p:cNvSpPr txBox="1"/>
          <p:nvPr/>
        </p:nvSpPr>
        <p:spPr>
          <a:xfrm>
            <a:off x="1431757" y="1995381"/>
            <a:ext cx="9613394" cy="461665"/>
          </a:xfrm>
          <a:prstGeom prst="rect">
            <a:avLst/>
          </a:prstGeom>
          <a:noFill/>
        </p:spPr>
        <p:txBody>
          <a:bodyPr wrap="square" rtlCol="0">
            <a:spAutoFit/>
          </a:bodyPr>
          <a:lstStyle/>
          <a:p>
            <a:pPr>
              <a:lnSpc>
                <a:spcPct val="120000"/>
              </a:lnSpc>
            </a:pPr>
            <a:r>
              <a:rPr lang="zh-CN" altLang="zh-CN" sz="2000" b="1" dirty="0"/>
              <a:t>软件</a:t>
            </a:r>
            <a:r>
              <a:rPr lang="zh-CN" altLang="en-US" sz="2000" b="1" dirty="0"/>
              <a:t>工程</a:t>
            </a:r>
            <a:r>
              <a:rPr lang="zh-CN" altLang="zh-CN" sz="2000" b="1" dirty="0"/>
              <a:t>项目的效益一般分为经济效益、社会效益、科学技术效益以及军事作战效益</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Leelawadee" panose="020B0502040204020203" pitchFamily="34" charset="-34"/>
            </a:endParaRPr>
          </a:p>
        </p:txBody>
      </p:sp>
      <p:sp>
        <p:nvSpPr>
          <p:cNvPr id="29" name="文本框 44"/>
          <p:cNvSpPr txBox="1"/>
          <p:nvPr/>
        </p:nvSpPr>
        <p:spPr>
          <a:xfrm>
            <a:off x="1464926" y="2861431"/>
            <a:ext cx="9968249" cy="461665"/>
          </a:xfrm>
          <a:prstGeom prst="rect">
            <a:avLst/>
          </a:prstGeom>
          <a:noFill/>
        </p:spPr>
        <p:txBody>
          <a:bodyPr wrap="square" rtlCol="0">
            <a:spAutoFit/>
          </a:bodyPr>
          <a:lstStyle/>
          <a:p>
            <a:pPr>
              <a:lnSpc>
                <a:spcPct val="120000"/>
              </a:lnSpc>
            </a:pPr>
            <a:r>
              <a:rPr lang="zh-CN" altLang="zh-CN" sz="2000" b="1" dirty="0"/>
              <a:t>直接效益和</a:t>
            </a:r>
            <a:r>
              <a:rPr lang="zh-CN" altLang="en-US" sz="2000" b="1" dirty="0"/>
              <a:t>间接</a:t>
            </a:r>
            <a:r>
              <a:rPr lang="zh-CN" altLang="zh-CN" sz="2000" b="1" dirty="0"/>
              <a:t>效益</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Leelawadee" panose="020B0502040204020203" pitchFamily="34" charset="-34"/>
            </a:endParaRPr>
          </a:p>
        </p:txBody>
      </p:sp>
      <p:sp>
        <p:nvSpPr>
          <p:cNvPr id="30" name="文本框 44"/>
          <p:cNvSpPr txBox="1"/>
          <p:nvPr/>
        </p:nvSpPr>
        <p:spPr>
          <a:xfrm>
            <a:off x="1464926" y="3843262"/>
            <a:ext cx="9053849" cy="430374"/>
          </a:xfrm>
          <a:prstGeom prst="rect">
            <a:avLst/>
          </a:prstGeom>
          <a:noFill/>
        </p:spPr>
        <p:txBody>
          <a:bodyPr wrap="square" rtlCol="0">
            <a:spAutoFit/>
          </a:bodyPr>
          <a:lstStyle/>
          <a:p>
            <a:pPr>
              <a:lnSpc>
                <a:spcPct val="120000"/>
              </a:lnSpc>
            </a:pPr>
            <a:r>
              <a:rPr lang="zh-CN" altLang="zh-CN" sz="2000" b="1" dirty="0"/>
              <a:t>内部效益与外部效益</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Leelawadee" panose="020B0502040204020203" pitchFamily="34" charset="-34"/>
            </a:endParaRPr>
          </a:p>
        </p:txBody>
      </p:sp>
      <p:sp>
        <p:nvSpPr>
          <p:cNvPr id="31" name="文本框 44"/>
          <p:cNvSpPr txBox="1"/>
          <p:nvPr/>
        </p:nvSpPr>
        <p:spPr>
          <a:xfrm>
            <a:off x="1457269" y="4817762"/>
            <a:ext cx="9061506" cy="430374"/>
          </a:xfrm>
          <a:prstGeom prst="rect">
            <a:avLst/>
          </a:prstGeom>
          <a:noFill/>
        </p:spPr>
        <p:txBody>
          <a:bodyPr wrap="square" rtlCol="0">
            <a:spAutoFit/>
          </a:bodyPr>
          <a:lstStyle/>
          <a:p>
            <a:pPr>
              <a:lnSpc>
                <a:spcPct val="120000"/>
              </a:lnSpc>
            </a:pPr>
            <a:r>
              <a:rPr lang="zh-CN" altLang="zh-CN" sz="2000" b="1" dirty="0"/>
              <a:t>有形效益与无形效益</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Leelawadee" panose="020B0502040204020203" pitchFamily="34" charset="-34"/>
            </a:endParaRPr>
          </a:p>
        </p:txBody>
      </p:sp>
      <p:sp>
        <p:nvSpPr>
          <p:cNvPr id="32" name="矩形 31"/>
          <p:cNvSpPr/>
          <p:nvPr/>
        </p:nvSpPr>
        <p:spPr>
          <a:xfrm>
            <a:off x="0" y="6150514"/>
            <a:ext cx="12209236" cy="709073"/>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p:nvPr/>
        </p:nvGrpSpPr>
        <p:grpSpPr>
          <a:xfrm flipH="1">
            <a:off x="9003938" y="4992480"/>
            <a:ext cx="3229725" cy="1301644"/>
            <a:chOff x="-8805" y="5407865"/>
            <a:chExt cx="3213509" cy="1301644"/>
          </a:xfrm>
        </p:grpSpPr>
        <p:sp>
          <p:nvSpPr>
            <p:cNvPr id="34" name="矩形 33"/>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灯片编号占位符 42">
            <a:extLst>
              <a:ext uri="{FF2B5EF4-FFF2-40B4-BE49-F238E27FC236}">
                <a16:creationId xmlns:a16="http://schemas.microsoft.com/office/drawing/2014/main" id="{B0D4CD5E-5E3B-493B-A3BC-C0D5789957B4}"/>
              </a:ext>
            </a:extLst>
          </p:cNvPr>
          <p:cNvSpPr>
            <a:spLocks noGrp="1"/>
          </p:cNvSpPr>
          <p:nvPr>
            <p:ph type="sldNum" sz="quarter" idx="12"/>
          </p:nvPr>
        </p:nvSpPr>
        <p:spPr/>
        <p:txBody>
          <a:bodyPr/>
          <a:lstStyle/>
          <a:p>
            <a:fld id="{B6F15528-21DE-4FAA-801E-634DDDAF4B2B}" type="slidenum">
              <a:rPr lang="en-US" smtClean="0"/>
              <a:t>382</a:t>
            </a:fld>
            <a:endParaRPr lang="en-US" dirty="0"/>
          </a:p>
        </p:txBody>
      </p:sp>
      <p:sp>
        <p:nvSpPr>
          <p:cNvPr id="44" name="灯片编号占位符 8">
            <a:extLst>
              <a:ext uri="{FF2B5EF4-FFF2-40B4-BE49-F238E27FC236}">
                <a16:creationId xmlns:a16="http://schemas.microsoft.com/office/drawing/2014/main" id="{94D9B767-597F-4EA5-913A-EE4985F1D908}"/>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382</a:t>
            </a:fld>
            <a:endParaRPr kumimoji="0" lang="en-US" altLang="zh-CN" sz="1800" dirty="0">
              <a:latin typeface="Times New Roman" panose="02020603050405020304" pitchFamily="18" charset="0"/>
            </a:endParaRPr>
          </a:p>
        </p:txBody>
      </p:sp>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3"/>
          <p:cNvSpPr/>
          <p:nvPr/>
        </p:nvSpPr>
        <p:spPr>
          <a:xfrm>
            <a:off x="4498975" y="1048544"/>
            <a:ext cx="6629399" cy="4972050"/>
          </a:xfrm>
          <a:custGeom>
            <a:avLst/>
            <a:gdLst>
              <a:gd name="connsiteX0" fmla="*/ 0 w 7560564"/>
              <a:gd name="connsiteY0" fmla="*/ 282448 h 3275076"/>
              <a:gd name="connsiteX1" fmla="*/ 282473 w 7560564"/>
              <a:gd name="connsiteY1" fmla="*/ 0 h 3275076"/>
              <a:gd name="connsiteX2" fmla="*/ 7278116 w 7560564"/>
              <a:gd name="connsiteY2" fmla="*/ 0 h 3275076"/>
              <a:gd name="connsiteX3" fmla="*/ 7560563 w 7560564"/>
              <a:gd name="connsiteY3" fmla="*/ 282448 h 3275076"/>
              <a:gd name="connsiteX4" fmla="*/ 7560563 w 7560564"/>
              <a:gd name="connsiteY4" fmla="*/ 2992602 h 3275076"/>
              <a:gd name="connsiteX5" fmla="*/ 7278116 w 7560564"/>
              <a:gd name="connsiteY5" fmla="*/ 3275075 h 3275076"/>
              <a:gd name="connsiteX6" fmla="*/ 282473 w 7560564"/>
              <a:gd name="connsiteY6" fmla="*/ 3275075 h 3275076"/>
              <a:gd name="connsiteX7" fmla="*/ 0 w 7560564"/>
              <a:gd name="connsiteY7" fmla="*/ 2992602 h 3275076"/>
              <a:gd name="connsiteX8" fmla="*/ 0 w 7560564"/>
              <a:gd name="connsiteY8" fmla="*/ 282448 h 3275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560564" h="3275076">
                <a:moveTo>
                  <a:pt x="0" y="282448"/>
                </a:moveTo>
                <a:cubicBezTo>
                  <a:pt x="0" y="126492"/>
                  <a:pt x="126466" y="0"/>
                  <a:pt x="282473" y="0"/>
                </a:cubicBezTo>
                <a:lnTo>
                  <a:pt x="7278116" y="0"/>
                </a:lnTo>
                <a:cubicBezTo>
                  <a:pt x="7434071" y="0"/>
                  <a:pt x="7560563" y="126492"/>
                  <a:pt x="7560563" y="282448"/>
                </a:cubicBezTo>
                <a:lnTo>
                  <a:pt x="7560563" y="2992602"/>
                </a:lnTo>
                <a:cubicBezTo>
                  <a:pt x="7560563" y="3148609"/>
                  <a:pt x="7434071" y="3275075"/>
                  <a:pt x="7278116" y="3275075"/>
                </a:cubicBezTo>
                <a:lnTo>
                  <a:pt x="282473" y="3275075"/>
                </a:lnTo>
                <a:cubicBezTo>
                  <a:pt x="126466" y="3275075"/>
                  <a:pt x="0" y="3148609"/>
                  <a:pt x="0" y="2992602"/>
                </a:cubicBezTo>
                <a:lnTo>
                  <a:pt x="0" y="282448"/>
                </a:lnTo>
              </a:path>
            </a:pathLst>
          </a:custGeom>
          <a:solidFill>
            <a:srgbClr val="FFFFFF">
              <a:alpha val="100000"/>
            </a:srgbClr>
          </a:solidFill>
          <a:ln w="12700">
            <a:solidFill>
              <a:srgbClr val="000000">
                <a:alpha val="0"/>
              </a:srgb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5775958" y="3899053"/>
            <a:ext cx="4913633" cy="771256"/>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TextBox 1"/>
          <p:cNvSpPr txBox="1"/>
          <p:nvPr/>
        </p:nvSpPr>
        <p:spPr>
          <a:xfrm>
            <a:off x="7013575" y="3136641"/>
            <a:ext cx="3676016" cy="369353"/>
          </a:xfrm>
          <a:prstGeom prst="rect">
            <a:avLst/>
          </a:prstGeom>
          <a:noFill/>
        </p:spPr>
        <p:txBody>
          <a:bodyPr wrap="square" lIns="0" tIns="0" rIns="0" bIns="60981" rtlCol="0">
            <a:spAutoFit/>
          </a:bodyPr>
          <a:lstStyle>
            <a:defPPr>
              <a:defRPr lang="en-US"/>
            </a:defPPr>
            <a:lvl1pPr>
              <a:lnSpc>
                <a:spcPts val="2400"/>
              </a:lnSpc>
              <a:defRPr sz="1900" b="1">
                <a:solidFill>
                  <a:srgbClr val="656D8D"/>
                </a:solidFill>
                <a:latin typeface="Microsoft YaHei UI" panose="020B0503020204020204" pitchFamily="18" charset="-122"/>
                <a:cs typeface="Microsoft YaHei UI" panose="020B0503020204020204" pitchFamily="18" charset="-122"/>
              </a:defRPr>
            </a:lvl1pPr>
          </a:lstStyle>
          <a:p>
            <a:r>
              <a:rPr lang="zh-CN" altLang="en-US" dirty="0"/>
              <a:t>软件工程项目效益的特点与分类</a:t>
            </a:r>
          </a:p>
        </p:txBody>
      </p:sp>
      <p:sp>
        <p:nvSpPr>
          <p:cNvPr id="18" name="TextBox 1"/>
          <p:cNvSpPr txBox="1"/>
          <p:nvPr/>
        </p:nvSpPr>
        <p:spPr>
          <a:xfrm>
            <a:off x="7013575" y="2171765"/>
            <a:ext cx="2971800" cy="350886"/>
          </a:xfrm>
          <a:prstGeom prst="rect">
            <a:avLst/>
          </a:prstGeom>
          <a:noFill/>
        </p:spPr>
        <p:txBody>
          <a:bodyPr wrap="square" lIns="0" tIns="0" rIns="0" bIns="60981" rtlCol="0">
            <a:spAutoFit/>
          </a:bodyPr>
          <a:lstStyle>
            <a:defPPr>
              <a:defRPr lang="en-US"/>
            </a:defPPr>
            <a:lvl1pPr>
              <a:lnSpc>
                <a:spcPts val="2400"/>
              </a:lnSpc>
              <a:defRPr sz="1900" b="1">
                <a:solidFill>
                  <a:srgbClr val="656D8D"/>
                </a:solidFill>
                <a:latin typeface="Microsoft YaHei UI" panose="020B0503020204020204" pitchFamily="18" charset="-122"/>
                <a:cs typeface="Microsoft YaHei UI" panose="020B0503020204020204" pitchFamily="18" charset="-122"/>
              </a:defRPr>
            </a:lvl1pPr>
          </a:lstStyle>
          <a:p>
            <a:r>
              <a:rPr lang="zh-CN" altLang="en-US" dirty="0"/>
              <a:t>生产函数与软件生产函数</a:t>
            </a:r>
          </a:p>
        </p:txBody>
      </p:sp>
      <p:sp>
        <p:nvSpPr>
          <p:cNvPr id="51" name="Freeform 3"/>
          <p:cNvSpPr/>
          <p:nvPr/>
        </p:nvSpPr>
        <p:spPr>
          <a:xfrm flipH="1">
            <a:off x="6663053" y="1775845"/>
            <a:ext cx="93417" cy="3845877"/>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algn="ctr"/>
            <a:endParaRPr lang="zh-CN" altLang="en-US"/>
          </a:p>
        </p:txBody>
      </p:sp>
      <p:sp>
        <p:nvSpPr>
          <p:cNvPr id="52" name="Freeform 3"/>
          <p:cNvSpPr/>
          <p:nvPr/>
        </p:nvSpPr>
        <p:spPr>
          <a:xfrm>
            <a:off x="6632575" y="2238219"/>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7" name="Freeform 3"/>
          <p:cNvSpPr/>
          <p:nvPr/>
        </p:nvSpPr>
        <p:spPr>
          <a:xfrm>
            <a:off x="6632575" y="3212841"/>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16" name="TextBox 1"/>
          <p:cNvSpPr txBox="1"/>
          <p:nvPr/>
        </p:nvSpPr>
        <p:spPr>
          <a:xfrm>
            <a:off x="6048108" y="2151771"/>
            <a:ext cx="370294" cy="350374"/>
          </a:xfrm>
          <a:prstGeom prst="rect">
            <a:avLst/>
          </a:prstGeom>
          <a:noFill/>
        </p:spPr>
        <p:txBody>
          <a:bodyPr wrap="none" lIns="0" tIns="0" rIns="0" bIns="60981" rtlCol="0">
            <a:spAutoFit/>
          </a:bodyPr>
          <a:lstStyle>
            <a:defPPr>
              <a:defRPr lang="en-US"/>
            </a:defPPr>
            <a:lvl1pPr>
              <a:lnSpc>
                <a:spcPts val="2400"/>
              </a:lnSpc>
              <a:defRPr sz="1900" b="1">
                <a:solidFill>
                  <a:srgbClr val="656D8D"/>
                </a:solidFill>
                <a:latin typeface="Microsoft YaHei UI" panose="020B0503020204020204" pitchFamily="18" charset="-122"/>
                <a:cs typeface="Microsoft YaHei UI" panose="020B0503020204020204" pitchFamily="18" charset="-122"/>
              </a:defRPr>
            </a:lvl1pPr>
          </a:lstStyle>
          <a:p>
            <a:r>
              <a:rPr lang="en-US" altLang="zh-CN" dirty="0"/>
              <a:t>5.1</a:t>
            </a:r>
            <a:endParaRPr lang="zh-CN" altLang="en-US" dirty="0"/>
          </a:p>
        </p:txBody>
      </p:sp>
      <p:sp>
        <p:nvSpPr>
          <p:cNvPr id="24" name="TextBox 1"/>
          <p:cNvSpPr txBox="1"/>
          <p:nvPr/>
        </p:nvSpPr>
        <p:spPr>
          <a:xfrm>
            <a:off x="6048108" y="3136641"/>
            <a:ext cx="370294" cy="351015"/>
          </a:xfrm>
          <a:prstGeom prst="rect">
            <a:avLst/>
          </a:prstGeom>
          <a:noFill/>
        </p:spPr>
        <p:txBody>
          <a:bodyPr wrap="none" lIns="0" tIns="0" rIns="0" bIns="60981" rtlCol="0">
            <a:spAutoFit/>
          </a:bodyPr>
          <a:lstStyle/>
          <a:p>
            <a:pPr>
              <a:lnSpc>
                <a:spcPts val="2400"/>
              </a:lnSpc>
            </a:pPr>
            <a:r>
              <a:rPr lang="en-US" altLang="zh-CN" sz="1900" b="1" dirty="0">
                <a:solidFill>
                  <a:srgbClr val="656D8D"/>
                </a:solidFill>
                <a:latin typeface="Microsoft YaHei UI" panose="020B0503020204020204" pitchFamily="18" charset="-122"/>
                <a:cs typeface="Microsoft YaHei UI" panose="020B0503020204020204" pitchFamily="18" charset="-122"/>
              </a:rPr>
              <a:t>5.2</a:t>
            </a:r>
          </a:p>
        </p:txBody>
      </p:sp>
      <p:sp>
        <p:nvSpPr>
          <p:cNvPr id="46" name="TextBox 1"/>
          <p:cNvSpPr txBox="1"/>
          <p:nvPr/>
        </p:nvSpPr>
        <p:spPr>
          <a:xfrm>
            <a:off x="545294" y="2704702"/>
            <a:ext cx="1846659" cy="946434"/>
          </a:xfrm>
          <a:prstGeom prst="rect">
            <a:avLst/>
          </a:prstGeom>
          <a:noFill/>
        </p:spPr>
        <p:txBody>
          <a:bodyPr wrap="none" lIns="0" tIns="0" rIns="0" bIns="60981" rtlCol="0">
            <a:spAutoFit/>
          </a:bodyPr>
          <a:lstStyle/>
          <a:p>
            <a:pPr>
              <a:lnSpc>
                <a:spcPts val="6935"/>
              </a:lnSpc>
            </a:pPr>
            <a:r>
              <a:rPr lang="zh-CN" altLang="en-US" sz="3600" dirty="0">
                <a:solidFill>
                  <a:srgbClr val="4197DF"/>
                </a:solidFill>
                <a:latin typeface="Microsoft YaHei UI" panose="020B0503020204020204" pitchFamily="18" charset="-122"/>
                <a:cs typeface="Microsoft YaHei UI" panose="020B0503020204020204" pitchFamily="18" charset="-122"/>
              </a:rPr>
              <a:t>内容导航</a:t>
            </a:r>
            <a:endParaRPr lang="en-US" altLang="zh-CN" sz="3600" dirty="0">
              <a:solidFill>
                <a:srgbClr val="4197DF"/>
              </a:solidFill>
              <a:latin typeface="Microsoft YaHei UI" panose="020B0503020204020204" pitchFamily="18" charset="-122"/>
              <a:cs typeface="Microsoft YaHei UI" panose="020B0503020204020204" pitchFamily="18" charset="-122"/>
            </a:endParaRPr>
          </a:p>
        </p:txBody>
      </p:sp>
      <p:sp>
        <p:nvSpPr>
          <p:cNvPr id="57" name="TextBox 1"/>
          <p:cNvSpPr txBox="1"/>
          <p:nvPr/>
        </p:nvSpPr>
        <p:spPr>
          <a:xfrm>
            <a:off x="545293" y="3518639"/>
            <a:ext cx="1846659" cy="272596"/>
          </a:xfrm>
          <a:prstGeom prst="rect">
            <a:avLst/>
          </a:prstGeom>
          <a:noFill/>
        </p:spPr>
        <p:txBody>
          <a:bodyPr wrap="square" lIns="0" tIns="0" rIns="0" bIns="60981" rtlCol="0">
            <a:spAutoFit/>
          </a:bodyPr>
          <a:lstStyle/>
          <a:p>
            <a:pPr algn="dist">
              <a:lnSpc>
                <a:spcPts val="1600"/>
              </a:lnSpc>
            </a:pPr>
            <a:r>
              <a:rPr lang="en-US" altLang="zh-CN" sz="1900" dirty="0">
                <a:solidFill>
                  <a:srgbClr val="4197DF"/>
                </a:solidFill>
                <a:latin typeface="Times New Roman" panose="02020603050405020304" pitchFamily="18" charset="0"/>
                <a:cs typeface="Times New Roman" panose="02020603050405020304" pitchFamily="18" charset="0"/>
              </a:rPr>
              <a:t>CONTENTS</a:t>
            </a:r>
          </a:p>
        </p:txBody>
      </p:sp>
      <p:sp>
        <p:nvSpPr>
          <p:cNvPr id="59" name="矩形 58"/>
          <p:cNvSpPr/>
          <p:nvPr/>
        </p:nvSpPr>
        <p:spPr>
          <a:xfrm>
            <a:off x="518434" y="2201849"/>
            <a:ext cx="1873520" cy="70265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p:nvPr/>
        </p:nvCxnSpPr>
        <p:spPr>
          <a:xfrm>
            <a:off x="536575" y="7699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36575" y="2484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6575" y="405607"/>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6575" y="577057"/>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6575" y="71993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36575" y="89138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36575" y="10485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36575" y="1219994"/>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6575" y="1404371"/>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36575" y="154724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36575" y="171869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6575" y="1875858"/>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36575" y="2047308"/>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a:off x="2000250" y="6254294"/>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2381250" y="5840443"/>
            <a:ext cx="674915" cy="10132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a:off x="3146878" y="6329700"/>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a:off x="95250" y="5621722"/>
            <a:ext cx="1066800" cy="123197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p:cNvSpPr/>
          <p:nvPr/>
        </p:nvSpPr>
        <p:spPr>
          <a:xfrm>
            <a:off x="876300" y="6254294"/>
            <a:ext cx="381000" cy="51330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1"/>
          <p:cNvSpPr txBox="1"/>
          <p:nvPr/>
        </p:nvSpPr>
        <p:spPr>
          <a:xfrm>
            <a:off x="7013575" y="3993179"/>
            <a:ext cx="2971800" cy="677130"/>
          </a:xfrm>
          <a:prstGeom prst="rect">
            <a:avLst/>
          </a:prstGeom>
          <a:noFill/>
        </p:spPr>
        <p:txBody>
          <a:bodyPr wrap="square" lIns="0" tIns="0" rIns="0" bIns="60981" rtlCol="0">
            <a:spAutoFit/>
          </a:bodyPr>
          <a:lstStyle>
            <a:defPPr>
              <a:defRPr lang="en-US"/>
            </a:defPPr>
            <a:lvl1pPr>
              <a:lnSpc>
                <a:spcPts val="2400"/>
              </a:lnSpc>
              <a:defRPr sz="1900" b="1">
                <a:solidFill>
                  <a:srgbClr val="656D8D"/>
                </a:solidFill>
                <a:latin typeface="Microsoft YaHei UI" panose="020B0503020204020204" pitchFamily="18" charset="-122"/>
                <a:cs typeface="Microsoft YaHei UI" panose="020B0503020204020204" pitchFamily="18" charset="-122"/>
              </a:defRPr>
            </a:lvl1pPr>
          </a:lstStyle>
          <a:p>
            <a:r>
              <a:rPr lang="zh-CN" altLang="en-US" dirty="0">
                <a:solidFill>
                  <a:schemeClr val="bg1"/>
                </a:solidFill>
              </a:rPr>
              <a:t>软件工程项目的经济与社会效益分析</a:t>
            </a:r>
          </a:p>
        </p:txBody>
      </p:sp>
      <p:sp>
        <p:nvSpPr>
          <p:cNvPr id="38" name="Freeform 3"/>
          <p:cNvSpPr/>
          <p:nvPr/>
        </p:nvSpPr>
        <p:spPr>
          <a:xfrm>
            <a:off x="6638604" y="4218577"/>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chemeClr val="bg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solidFill>
                <a:schemeClr val="bg1"/>
              </a:solidFill>
            </a:endParaRPr>
          </a:p>
        </p:txBody>
      </p:sp>
      <p:sp>
        <p:nvSpPr>
          <p:cNvPr id="39" name="TextBox 1"/>
          <p:cNvSpPr txBox="1"/>
          <p:nvPr/>
        </p:nvSpPr>
        <p:spPr>
          <a:xfrm>
            <a:off x="6048108" y="4114205"/>
            <a:ext cx="370294" cy="351015"/>
          </a:xfrm>
          <a:prstGeom prst="rect">
            <a:avLst/>
          </a:prstGeom>
          <a:noFill/>
        </p:spPr>
        <p:txBody>
          <a:bodyPr wrap="none" lIns="0" tIns="0" rIns="0" bIns="60981" rtlCol="0">
            <a:spAutoFit/>
          </a:bodyPr>
          <a:lstStyle/>
          <a:p>
            <a:pPr>
              <a:lnSpc>
                <a:spcPts val="2400"/>
              </a:lnSpc>
            </a:pPr>
            <a:r>
              <a:rPr lang="en-US" altLang="zh-CN" sz="1900" b="1" dirty="0">
                <a:solidFill>
                  <a:schemeClr val="bg1"/>
                </a:solidFill>
                <a:latin typeface="Microsoft YaHei UI" panose="020B0503020204020204" pitchFamily="18" charset="-122"/>
                <a:cs typeface="Microsoft YaHei UI" panose="020B0503020204020204" pitchFamily="18" charset="-122"/>
              </a:rPr>
              <a:t>5.3</a:t>
            </a:r>
          </a:p>
        </p:txBody>
      </p:sp>
      <p:sp>
        <p:nvSpPr>
          <p:cNvPr id="40" name="TextBox 1"/>
          <p:cNvSpPr txBox="1"/>
          <p:nvPr/>
        </p:nvSpPr>
        <p:spPr>
          <a:xfrm>
            <a:off x="6995157" y="5041641"/>
            <a:ext cx="3371218" cy="369353"/>
          </a:xfrm>
          <a:prstGeom prst="rect">
            <a:avLst/>
          </a:prstGeom>
          <a:noFill/>
        </p:spPr>
        <p:txBody>
          <a:bodyPr wrap="square" lIns="0" tIns="0" rIns="0" bIns="60981" rtlCol="0">
            <a:spAutoFit/>
          </a:bodyPr>
          <a:lstStyle/>
          <a:p>
            <a:pPr>
              <a:lnSpc>
                <a:spcPts val="2400"/>
              </a:lnSpc>
            </a:pPr>
            <a:r>
              <a:rPr lang="zh-CN" altLang="en-US" sz="1900" b="1" dirty="0">
                <a:solidFill>
                  <a:srgbClr val="656D8D"/>
                </a:solidFill>
                <a:latin typeface="Microsoft YaHei UI" panose="020B0503020204020204" pitchFamily="18" charset="-122"/>
                <a:cs typeface="Microsoft YaHei UI" panose="020B0503020204020204" pitchFamily="18" charset="-122"/>
              </a:rPr>
              <a:t>软件工程项目的不确定性分析</a:t>
            </a:r>
          </a:p>
        </p:txBody>
      </p:sp>
      <p:sp>
        <p:nvSpPr>
          <p:cNvPr id="41" name="Freeform 3"/>
          <p:cNvSpPr/>
          <p:nvPr/>
        </p:nvSpPr>
        <p:spPr>
          <a:xfrm>
            <a:off x="6614157" y="5117841"/>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42" name="TextBox 1"/>
          <p:cNvSpPr txBox="1"/>
          <p:nvPr/>
        </p:nvSpPr>
        <p:spPr>
          <a:xfrm>
            <a:off x="6029690" y="5041641"/>
            <a:ext cx="370294" cy="351015"/>
          </a:xfrm>
          <a:prstGeom prst="rect">
            <a:avLst/>
          </a:prstGeom>
          <a:noFill/>
        </p:spPr>
        <p:txBody>
          <a:bodyPr wrap="none" lIns="0" tIns="0" rIns="0" bIns="60981" rtlCol="0">
            <a:spAutoFit/>
          </a:bodyPr>
          <a:lstStyle/>
          <a:p>
            <a:pPr>
              <a:lnSpc>
                <a:spcPts val="2400"/>
              </a:lnSpc>
            </a:pPr>
            <a:r>
              <a:rPr lang="en-US" altLang="zh-CN" sz="1900" b="1" dirty="0">
                <a:solidFill>
                  <a:srgbClr val="656D8D"/>
                </a:solidFill>
                <a:latin typeface="Microsoft YaHei UI" panose="020B0503020204020204" pitchFamily="18" charset="-122"/>
                <a:cs typeface="Microsoft YaHei UI" panose="020B0503020204020204" pitchFamily="18" charset="-122"/>
              </a:rPr>
              <a:t>5.4</a:t>
            </a:r>
          </a:p>
        </p:txBody>
      </p:sp>
      <p:sp>
        <p:nvSpPr>
          <p:cNvPr id="3" name="灯片编号占位符 2">
            <a:extLst>
              <a:ext uri="{FF2B5EF4-FFF2-40B4-BE49-F238E27FC236}">
                <a16:creationId xmlns:a16="http://schemas.microsoft.com/office/drawing/2014/main" id="{EECD3BBC-7517-4216-B30B-4CF655B0EC5C}"/>
              </a:ext>
            </a:extLst>
          </p:cNvPr>
          <p:cNvSpPr>
            <a:spLocks noGrp="1"/>
          </p:cNvSpPr>
          <p:nvPr>
            <p:ph type="sldNum" sz="quarter" idx="12"/>
          </p:nvPr>
        </p:nvSpPr>
        <p:spPr/>
        <p:txBody>
          <a:bodyPr/>
          <a:lstStyle/>
          <a:p>
            <a:fld id="{B6F15528-21DE-4FAA-801E-634DDDAF4B2B}" type="slidenum">
              <a:rPr lang="en-US" smtClean="0"/>
              <a:t>383</a:t>
            </a:fld>
            <a:endParaRPr lang="en-US" dirty="0"/>
          </a:p>
        </p:txBody>
      </p:sp>
    </p:spTree>
  </p:cSld>
  <p:clrMapOvr>
    <a:masterClrMapping/>
  </p:clrMapOvr>
  <p:transition spd="slow">
    <p:push dir="u"/>
  </p:transition>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5.3.1 </a:t>
            </a:r>
            <a:r>
              <a:rPr lang="zh-CN" altLang="zh-CN" dirty="0"/>
              <a:t>软件</a:t>
            </a:r>
            <a:r>
              <a:rPr lang="zh-CN" altLang="en-US" dirty="0"/>
              <a:t>工程</a:t>
            </a:r>
            <a:r>
              <a:rPr lang="zh-CN" altLang="zh-CN" dirty="0"/>
              <a:t>项目的经济效益分析</a:t>
            </a:r>
            <a:endParaRPr lang="zh-CN" altLang="en-US" dirty="0"/>
          </a:p>
        </p:txBody>
      </p:sp>
      <p:sp>
        <p:nvSpPr>
          <p:cNvPr id="4" name="矩形 3"/>
          <p:cNvSpPr/>
          <p:nvPr/>
        </p:nvSpPr>
        <p:spPr>
          <a:xfrm>
            <a:off x="1" y="1768910"/>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5" name="矩形 4"/>
          <p:cNvSpPr/>
          <p:nvPr/>
        </p:nvSpPr>
        <p:spPr>
          <a:xfrm>
            <a:off x="3175" y="2319861"/>
            <a:ext cx="12192000" cy="2938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内容占位符 4"/>
          <p:cNvSpPr txBox="1"/>
          <p:nvPr/>
        </p:nvSpPr>
        <p:spPr>
          <a:xfrm>
            <a:off x="610517" y="2591594"/>
            <a:ext cx="11196679" cy="2064368"/>
          </a:xfrm>
          <a:prstGeom prst="rect">
            <a:avLst/>
          </a:prstGeom>
        </p:spPr>
        <p:txBody>
          <a:bodyPr vert="horz" lIns="91440" tIns="45720" rIns="91440" bIns="45720" rtlCol="0">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800" dirty="0">
                <a:solidFill>
                  <a:schemeClr val="tx1"/>
                </a:solidFill>
              </a:rPr>
              <a:t>       </a:t>
            </a:r>
            <a:r>
              <a:rPr lang="zh-CN" altLang="zh-CN" sz="2800" dirty="0">
                <a:solidFill>
                  <a:schemeClr val="tx1"/>
                </a:solidFill>
              </a:rPr>
              <a:t>不同的项目主体承担着不同的管理职能，且不同的项目主体（各企业）生产不同的产品，因此要给出一个统一的效益评价指标体系与通用的效益计算方法是比较困难的。目前对软件</a:t>
            </a:r>
            <a:r>
              <a:rPr lang="zh-CN" altLang="en-US" sz="2800" dirty="0">
                <a:solidFill>
                  <a:schemeClr val="tx1"/>
                </a:solidFill>
              </a:rPr>
              <a:t>工程</a:t>
            </a:r>
            <a:r>
              <a:rPr lang="zh-CN" altLang="zh-CN" sz="2800" dirty="0">
                <a:solidFill>
                  <a:schemeClr val="tx1"/>
                </a:solidFill>
              </a:rPr>
              <a:t>项目实际效益和预测效益评价通常采用参数估计法以及前后对比法两种方法来度量。</a:t>
            </a:r>
            <a:endParaRPr lang="zh-CN" altLang="en-US" sz="2800" b="1" dirty="0">
              <a:solidFill>
                <a:schemeClr val="tx1"/>
              </a:solidFill>
            </a:endParaRPr>
          </a:p>
        </p:txBody>
      </p:sp>
      <p:grpSp>
        <p:nvGrpSpPr>
          <p:cNvPr id="7" name="组合 6"/>
          <p:cNvGrpSpPr/>
          <p:nvPr/>
        </p:nvGrpSpPr>
        <p:grpSpPr>
          <a:xfrm flipH="1">
            <a:off x="-19237" y="5944879"/>
            <a:ext cx="3297433" cy="914713"/>
            <a:chOff x="8920155" y="5944877"/>
            <a:chExt cx="3294742" cy="914713"/>
          </a:xfrm>
        </p:grpSpPr>
        <p:sp>
          <p:nvSpPr>
            <p:cNvPr id="8"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9"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10"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grpSp>
      <p:sp>
        <p:nvSpPr>
          <p:cNvPr id="11" name="矩形 10"/>
          <p:cNvSpPr/>
          <p:nvPr/>
        </p:nvSpPr>
        <p:spPr>
          <a:xfrm>
            <a:off x="3278196" y="6515583"/>
            <a:ext cx="8920154" cy="34400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灯片编号占位符 11">
            <a:extLst>
              <a:ext uri="{FF2B5EF4-FFF2-40B4-BE49-F238E27FC236}">
                <a16:creationId xmlns:a16="http://schemas.microsoft.com/office/drawing/2014/main" id="{F7BA977E-6C1E-4A38-BCC6-FB9968EF21E8}"/>
              </a:ext>
            </a:extLst>
          </p:cNvPr>
          <p:cNvSpPr>
            <a:spLocks noGrp="1"/>
          </p:cNvSpPr>
          <p:nvPr>
            <p:ph type="sldNum" sz="quarter" idx="12"/>
          </p:nvPr>
        </p:nvSpPr>
        <p:spPr/>
        <p:txBody>
          <a:bodyPr/>
          <a:lstStyle/>
          <a:p>
            <a:fld id="{B6F15528-21DE-4FAA-801E-634DDDAF4B2B}" type="slidenum">
              <a:rPr lang="en-US" smtClean="0"/>
              <a:t>384</a:t>
            </a:fld>
            <a:endParaRPr lang="en-US" dirty="0"/>
          </a:p>
        </p:txBody>
      </p:sp>
      <p:sp>
        <p:nvSpPr>
          <p:cNvPr id="13" name="灯片编号占位符 8">
            <a:extLst>
              <a:ext uri="{FF2B5EF4-FFF2-40B4-BE49-F238E27FC236}">
                <a16:creationId xmlns:a16="http://schemas.microsoft.com/office/drawing/2014/main" id="{0B5E491B-6417-4DD2-A7AB-85D04FFC02A9}"/>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384</a:t>
            </a:fld>
            <a:endParaRPr kumimoji="0" lang="en-US" altLang="zh-CN" sz="1800" dirty="0">
              <a:latin typeface="Times New Roman" panose="02020603050405020304" pitchFamily="18" charset="0"/>
            </a:endParaRPr>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5.3.1 </a:t>
            </a:r>
            <a:r>
              <a:rPr lang="zh-CN" altLang="zh-CN" dirty="0"/>
              <a:t>软件</a:t>
            </a:r>
            <a:r>
              <a:rPr lang="zh-CN" altLang="en-US" dirty="0"/>
              <a:t>工程</a:t>
            </a:r>
            <a:r>
              <a:rPr lang="zh-CN" altLang="zh-CN" dirty="0"/>
              <a:t>项目的经济效益分析</a:t>
            </a:r>
            <a:endParaRPr lang="zh-CN" altLang="en-US" dirty="0"/>
          </a:p>
        </p:txBody>
      </p:sp>
      <p:sp>
        <p:nvSpPr>
          <p:cNvPr id="3" name="内容占位符 2"/>
          <p:cNvSpPr>
            <a:spLocks noGrp="1"/>
          </p:cNvSpPr>
          <p:nvPr>
            <p:ph idx="1"/>
          </p:nvPr>
        </p:nvSpPr>
        <p:spPr>
          <a:xfrm>
            <a:off x="609918" y="1143795"/>
            <a:ext cx="10978515" cy="533399"/>
          </a:xfrm>
        </p:spPr>
        <p:txBody>
          <a:bodyPr>
            <a:noAutofit/>
          </a:bodyPr>
          <a:lstStyle/>
          <a:p>
            <a:pPr marL="0" indent="0">
              <a:buNone/>
            </a:pPr>
            <a:r>
              <a:rPr lang="zh-CN" altLang="zh-CN" sz="2400" dirty="0">
                <a:solidFill>
                  <a:schemeClr val="tx1"/>
                </a:solidFill>
              </a:rPr>
              <a:t>以下是某家电</a:t>
            </a:r>
            <a:r>
              <a:rPr lang="en-US" altLang="zh-CN" sz="2400" dirty="0">
                <a:solidFill>
                  <a:schemeClr val="tx1"/>
                </a:solidFill>
              </a:rPr>
              <a:t>A</a:t>
            </a:r>
            <a:r>
              <a:rPr lang="zh-CN" altLang="zh-CN" sz="2400" dirty="0">
                <a:solidFill>
                  <a:schemeClr val="tx1"/>
                </a:solidFill>
              </a:rPr>
              <a:t>公司</a:t>
            </a:r>
            <a:r>
              <a:rPr lang="en-US" altLang="zh-CN" sz="2400" dirty="0">
                <a:solidFill>
                  <a:schemeClr val="tx1"/>
                </a:solidFill>
              </a:rPr>
              <a:t>ERP</a:t>
            </a:r>
            <a:r>
              <a:rPr lang="zh-CN" altLang="en-US" sz="2400" dirty="0">
                <a:solidFill>
                  <a:schemeClr val="tx1"/>
                </a:solidFill>
              </a:rPr>
              <a:t>效益图：</a:t>
            </a: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0526"/>
          <a:stretch>
            <a:fillRect/>
          </a:stretch>
        </p:blipFill>
        <p:spPr bwMode="auto">
          <a:xfrm>
            <a:off x="1733621" y="1655613"/>
            <a:ext cx="8518808" cy="4432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组合 4"/>
          <p:cNvGrpSpPr/>
          <p:nvPr/>
        </p:nvGrpSpPr>
        <p:grpSpPr>
          <a:xfrm flipH="1">
            <a:off x="8905776" y="5410387"/>
            <a:ext cx="3229725" cy="1301644"/>
            <a:chOff x="-8805" y="5407865"/>
            <a:chExt cx="3213509" cy="1301644"/>
          </a:xfrm>
        </p:grpSpPr>
        <p:sp>
          <p:nvSpPr>
            <p:cNvPr id="6" name="矩形 5"/>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TextBox 3"/>
          <p:cNvSpPr txBox="1"/>
          <p:nvPr/>
        </p:nvSpPr>
        <p:spPr>
          <a:xfrm>
            <a:off x="3965575" y="6202282"/>
            <a:ext cx="3810000" cy="400110"/>
          </a:xfrm>
          <a:prstGeom prst="rect">
            <a:avLst/>
          </a:prstGeom>
          <a:noFill/>
        </p:spPr>
        <p:txBody>
          <a:bodyPr wrap="square" rtlCol="0">
            <a:spAutoFit/>
          </a:bodyPr>
          <a:lstStyle/>
          <a:p>
            <a:pPr algn="ctr"/>
            <a:r>
              <a:rPr lang="zh-CN" altLang="en-US" sz="2000" dirty="0"/>
              <a:t>图</a:t>
            </a:r>
            <a:r>
              <a:rPr lang="en-US" altLang="zh-CN" sz="2000" dirty="0"/>
              <a:t>5-2 A</a:t>
            </a:r>
            <a:r>
              <a:rPr lang="zh-CN" altLang="en-US" sz="2000" dirty="0"/>
              <a:t>公司</a:t>
            </a:r>
            <a:r>
              <a:rPr lang="en-US" altLang="zh-CN" sz="2000" dirty="0"/>
              <a:t>ERP</a:t>
            </a:r>
            <a:r>
              <a:rPr lang="zh-CN" altLang="en-US" sz="2000" dirty="0"/>
              <a:t>效益图</a:t>
            </a:r>
          </a:p>
        </p:txBody>
      </p:sp>
      <p:sp>
        <p:nvSpPr>
          <p:cNvPr id="16" name="灯片编号占位符 15">
            <a:extLst>
              <a:ext uri="{FF2B5EF4-FFF2-40B4-BE49-F238E27FC236}">
                <a16:creationId xmlns:a16="http://schemas.microsoft.com/office/drawing/2014/main" id="{585AD37B-18C1-4281-8848-7334B7020942}"/>
              </a:ext>
            </a:extLst>
          </p:cNvPr>
          <p:cNvSpPr>
            <a:spLocks noGrp="1"/>
          </p:cNvSpPr>
          <p:nvPr>
            <p:ph type="sldNum" sz="quarter" idx="12"/>
          </p:nvPr>
        </p:nvSpPr>
        <p:spPr/>
        <p:txBody>
          <a:bodyPr/>
          <a:lstStyle/>
          <a:p>
            <a:fld id="{B6F15528-21DE-4FAA-801E-634DDDAF4B2B}" type="slidenum">
              <a:rPr lang="en-US" smtClean="0"/>
              <a:t>385</a:t>
            </a:fld>
            <a:endParaRPr lang="en-US" dirty="0"/>
          </a:p>
        </p:txBody>
      </p:sp>
      <p:sp>
        <p:nvSpPr>
          <p:cNvPr id="17" name="灯片编号占位符 8">
            <a:extLst>
              <a:ext uri="{FF2B5EF4-FFF2-40B4-BE49-F238E27FC236}">
                <a16:creationId xmlns:a16="http://schemas.microsoft.com/office/drawing/2014/main" id="{1953C7BC-67B6-4C5C-9871-3D9953905964}"/>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385</a:t>
            </a:fld>
            <a:endParaRPr kumimoji="0" lang="en-US" altLang="zh-CN" sz="1800" dirty="0">
              <a:latin typeface="Times New Roman" panose="02020603050405020304" pitchFamily="18" charset="0"/>
            </a:endParaRPr>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175" y="2405601"/>
            <a:ext cx="12192000" cy="2657139"/>
          </a:xfrm>
          <a:prstGeom prst="rect">
            <a:avLst/>
          </a:prstGeom>
          <a:solidFill>
            <a:srgbClr val="74B83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2" name="标题 1"/>
          <p:cNvSpPr>
            <a:spLocks noGrp="1"/>
          </p:cNvSpPr>
          <p:nvPr>
            <p:ph type="title"/>
          </p:nvPr>
        </p:nvSpPr>
        <p:spPr/>
        <p:txBody>
          <a:bodyPr/>
          <a:lstStyle/>
          <a:p>
            <a:r>
              <a:rPr lang="en-US" altLang="zh-CN" dirty="0"/>
              <a:t>5.3.1 </a:t>
            </a:r>
            <a:r>
              <a:rPr lang="zh-CN" altLang="zh-CN" dirty="0"/>
              <a:t>软件</a:t>
            </a:r>
            <a:r>
              <a:rPr lang="zh-CN" altLang="en-US" dirty="0"/>
              <a:t>工程</a:t>
            </a:r>
            <a:r>
              <a:rPr lang="zh-CN" altLang="zh-CN" dirty="0"/>
              <a:t>项目的经济效益分析</a:t>
            </a:r>
            <a:endParaRPr lang="zh-CN" altLang="en-US" dirty="0"/>
          </a:p>
        </p:txBody>
      </p:sp>
      <p:sp>
        <p:nvSpPr>
          <p:cNvPr id="3" name="内容占位符 2"/>
          <p:cNvSpPr>
            <a:spLocks noGrp="1"/>
          </p:cNvSpPr>
          <p:nvPr>
            <p:ph idx="1"/>
          </p:nvPr>
        </p:nvSpPr>
        <p:spPr>
          <a:xfrm>
            <a:off x="609918" y="1143795"/>
            <a:ext cx="10978515" cy="533399"/>
          </a:xfrm>
        </p:spPr>
        <p:txBody>
          <a:bodyPr>
            <a:noAutofit/>
          </a:bodyPr>
          <a:lstStyle/>
          <a:p>
            <a:pPr marL="0" indent="0">
              <a:buNone/>
            </a:pPr>
            <a:r>
              <a:rPr lang="zh-CN" altLang="zh-CN" sz="2800" dirty="0">
                <a:solidFill>
                  <a:schemeClr val="tx1"/>
                </a:solidFill>
              </a:rPr>
              <a:t>以下介绍对</a:t>
            </a:r>
            <a:r>
              <a:rPr lang="en-US" altLang="zh-CN" sz="2800" dirty="0">
                <a:solidFill>
                  <a:schemeClr val="tx1"/>
                </a:solidFill>
              </a:rPr>
              <a:t>ERP</a:t>
            </a:r>
            <a:r>
              <a:rPr lang="zh-CN" altLang="zh-CN" sz="2800" dirty="0">
                <a:solidFill>
                  <a:schemeClr val="tx1"/>
                </a:solidFill>
              </a:rPr>
              <a:t>系统直接经济效益的计算方法</a:t>
            </a:r>
            <a:r>
              <a:rPr lang="zh-CN" altLang="en-US" sz="2800" dirty="0">
                <a:solidFill>
                  <a:schemeClr val="tx1"/>
                </a:solidFill>
              </a:rPr>
              <a:t>：</a:t>
            </a:r>
          </a:p>
        </p:txBody>
      </p:sp>
      <p:grpSp>
        <p:nvGrpSpPr>
          <p:cNvPr id="5" name="组合 4"/>
          <p:cNvGrpSpPr/>
          <p:nvPr/>
        </p:nvGrpSpPr>
        <p:grpSpPr>
          <a:xfrm flipH="1">
            <a:off x="8905776" y="5410387"/>
            <a:ext cx="3229725" cy="1301644"/>
            <a:chOff x="-8805" y="5407865"/>
            <a:chExt cx="3213509" cy="1301644"/>
          </a:xfrm>
        </p:grpSpPr>
        <p:sp>
          <p:nvSpPr>
            <p:cNvPr id="6" name="矩形 5"/>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1146175" y="2459504"/>
            <a:ext cx="9982199" cy="2308324"/>
          </a:xfrm>
          <a:prstGeom prst="rect">
            <a:avLst/>
          </a:prstGeom>
        </p:spPr>
        <p:txBody>
          <a:bodyPr wrap="square">
            <a:spAutoFit/>
          </a:bodyPr>
          <a:lstStyle/>
          <a:p>
            <a:pPr lvl="0">
              <a:lnSpc>
                <a:spcPct val="150000"/>
              </a:lnSpc>
            </a:pPr>
            <a:r>
              <a:rPr lang="en-US" altLang="zh-CN" dirty="0"/>
              <a:t>1.  </a:t>
            </a:r>
            <a:r>
              <a:rPr lang="zh-CN" altLang="zh-CN" dirty="0"/>
              <a:t>系统运行的前后对比法</a:t>
            </a:r>
          </a:p>
          <a:p>
            <a:pPr>
              <a:lnSpc>
                <a:spcPct val="150000"/>
              </a:lnSpc>
            </a:pPr>
            <a:r>
              <a:rPr lang="en-US" altLang="zh-CN" dirty="0"/>
              <a:t>       </a:t>
            </a:r>
            <a:r>
              <a:rPr lang="zh-CN" altLang="zh-CN" dirty="0"/>
              <a:t>系统运行的前后对比法是通过对系统目标实施前、后两个不同时期有关特征量的变化来确定其直接经济效益一种方法，该方法通常应用于项目实际效益估算以及项目后评价。</a:t>
            </a:r>
            <a:endParaRPr lang="zh-CN" altLang="en-US" dirty="0"/>
          </a:p>
        </p:txBody>
      </p:sp>
      <p:sp>
        <p:nvSpPr>
          <p:cNvPr id="17" name="灯片编号占位符 16">
            <a:extLst>
              <a:ext uri="{FF2B5EF4-FFF2-40B4-BE49-F238E27FC236}">
                <a16:creationId xmlns:a16="http://schemas.microsoft.com/office/drawing/2014/main" id="{D74DE6AA-F2A8-4485-9E26-F9F5B9438D91}"/>
              </a:ext>
            </a:extLst>
          </p:cNvPr>
          <p:cNvSpPr>
            <a:spLocks noGrp="1"/>
          </p:cNvSpPr>
          <p:nvPr>
            <p:ph type="sldNum" sz="quarter" idx="12"/>
          </p:nvPr>
        </p:nvSpPr>
        <p:spPr/>
        <p:txBody>
          <a:bodyPr/>
          <a:lstStyle/>
          <a:p>
            <a:fld id="{B6F15528-21DE-4FAA-801E-634DDDAF4B2B}" type="slidenum">
              <a:rPr lang="en-US" smtClean="0"/>
              <a:t>386</a:t>
            </a:fld>
            <a:endParaRPr lang="en-US" dirty="0"/>
          </a:p>
        </p:txBody>
      </p:sp>
      <p:sp>
        <p:nvSpPr>
          <p:cNvPr id="18" name="灯片编号占位符 8">
            <a:extLst>
              <a:ext uri="{FF2B5EF4-FFF2-40B4-BE49-F238E27FC236}">
                <a16:creationId xmlns:a16="http://schemas.microsoft.com/office/drawing/2014/main" id="{2F80E068-F1C9-4CE5-AD0B-2015DCA1FB03}"/>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386</a:t>
            </a:fld>
            <a:endParaRPr kumimoji="0" lang="en-US" altLang="zh-CN" sz="1800" dirty="0">
              <a:latin typeface="Times New Roman" panose="02020603050405020304" pitchFamily="18" charset="0"/>
            </a:endParaRP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5.3.1 </a:t>
            </a:r>
            <a:r>
              <a:rPr lang="zh-CN" altLang="zh-CN" dirty="0"/>
              <a:t>软件</a:t>
            </a:r>
            <a:r>
              <a:rPr lang="zh-CN" altLang="en-US" dirty="0"/>
              <a:t>工程</a:t>
            </a:r>
            <a:r>
              <a:rPr lang="zh-CN" altLang="zh-CN" dirty="0"/>
              <a:t>项目的经济效益分析</a:t>
            </a:r>
            <a:endParaRPr lang="zh-CN" altLang="en-US" dirty="0"/>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1108"/>
          <a:stretch>
            <a:fillRect/>
          </a:stretch>
        </p:blipFill>
        <p:spPr bwMode="auto">
          <a:xfrm>
            <a:off x="1755775" y="1753394"/>
            <a:ext cx="8041368"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43052" y="1452676"/>
            <a:ext cx="12198349" cy="60684"/>
          </a:xfrm>
          <a:prstGeom prst="rect">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6" name="矩形 5"/>
          <p:cNvSpPr/>
          <p:nvPr/>
        </p:nvSpPr>
        <p:spPr>
          <a:xfrm>
            <a:off x="848890" y="6293819"/>
            <a:ext cx="343077" cy="36936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7" name="矩形 6"/>
          <p:cNvSpPr/>
          <p:nvPr/>
        </p:nvSpPr>
        <p:spPr>
          <a:xfrm>
            <a:off x="2016814" y="5524030"/>
            <a:ext cx="266841" cy="28728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8" name="矩形 7"/>
          <p:cNvSpPr/>
          <p:nvPr/>
        </p:nvSpPr>
        <p:spPr>
          <a:xfrm>
            <a:off x="367079" y="5524030"/>
            <a:ext cx="266841" cy="2872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9" name="矩形 8"/>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0" name="矩形 9"/>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1" name="矩形 10"/>
          <p:cNvSpPr/>
          <p:nvPr/>
        </p:nvSpPr>
        <p:spPr>
          <a:xfrm>
            <a:off x="-8809" y="5667672"/>
            <a:ext cx="495557" cy="5335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2" name="矩形 11"/>
          <p:cNvSpPr/>
          <p:nvPr/>
        </p:nvSpPr>
        <p:spPr>
          <a:xfrm>
            <a:off x="2340789" y="6009853"/>
            <a:ext cx="266841" cy="28728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3" name="矩形 12"/>
          <p:cNvSpPr/>
          <p:nvPr/>
        </p:nvSpPr>
        <p:spPr>
          <a:xfrm>
            <a:off x="2016814" y="6423778"/>
            <a:ext cx="266841" cy="2872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4" name="矩形 13"/>
          <p:cNvSpPr/>
          <p:nvPr/>
        </p:nvSpPr>
        <p:spPr>
          <a:xfrm>
            <a:off x="1883393" y="5722569"/>
            <a:ext cx="266841" cy="28728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5" name="矩形 14"/>
          <p:cNvSpPr/>
          <p:nvPr/>
        </p:nvSpPr>
        <p:spPr>
          <a:xfrm flipV="1">
            <a:off x="1174351" y="6009853"/>
            <a:ext cx="266841" cy="2872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6" name="矩形 15"/>
          <p:cNvSpPr/>
          <p:nvPr/>
        </p:nvSpPr>
        <p:spPr>
          <a:xfrm>
            <a:off x="3050082" y="6293819"/>
            <a:ext cx="156291" cy="1355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4" name="灯片编号占位符 3">
            <a:extLst>
              <a:ext uri="{FF2B5EF4-FFF2-40B4-BE49-F238E27FC236}">
                <a16:creationId xmlns:a16="http://schemas.microsoft.com/office/drawing/2014/main" id="{11828FCB-BC5A-4F86-99B5-13B323C7C41C}"/>
              </a:ext>
            </a:extLst>
          </p:cNvPr>
          <p:cNvSpPr>
            <a:spLocks noGrp="1"/>
          </p:cNvSpPr>
          <p:nvPr>
            <p:ph type="sldNum" sz="quarter" idx="12"/>
          </p:nvPr>
        </p:nvSpPr>
        <p:spPr/>
        <p:txBody>
          <a:bodyPr/>
          <a:lstStyle/>
          <a:p>
            <a:fld id="{B6F15528-21DE-4FAA-801E-634DDDAF4B2B}" type="slidenum">
              <a:rPr lang="en-US" smtClean="0"/>
              <a:t>387</a:t>
            </a:fld>
            <a:endParaRPr lang="en-US" dirty="0"/>
          </a:p>
        </p:txBody>
      </p:sp>
      <p:sp>
        <p:nvSpPr>
          <p:cNvPr id="17" name="灯片编号占位符 8">
            <a:extLst>
              <a:ext uri="{FF2B5EF4-FFF2-40B4-BE49-F238E27FC236}">
                <a16:creationId xmlns:a16="http://schemas.microsoft.com/office/drawing/2014/main" id="{9A0FB5D5-FF1A-4C10-AE51-13277F1AE26E}"/>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387</a:t>
            </a:fld>
            <a:endParaRPr kumimoji="0" lang="en-US" altLang="zh-CN" sz="1800" dirty="0">
              <a:latin typeface="Times New Roman" panose="02020603050405020304" pitchFamily="18" charset="0"/>
            </a:endParaRPr>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5.3.1 </a:t>
            </a:r>
            <a:r>
              <a:rPr lang="zh-CN" altLang="zh-CN" dirty="0"/>
              <a:t>软件</a:t>
            </a:r>
            <a:r>
              <a:rPr lang="zh-CN" altLang="en-US" dirty="0"/>
              <a:t>工程</a:t>
            </a:r>
            <a:r>
              <a:rPr lang="zh-CN" altLang="zh-CN" dirty="0"/>
              <a:t>项目的经济效益分析</a:t>
            </a:r>
            <a:endParaRPr lang="zh-CN" altLang="en-US" dirty="0"/>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130"/>
          <a:stretch>
            <a:fillRect/>
          </a:stretch>
        </p:blipFill>
        <p:spPr bwMode="auto">
          <a:xfrm>
            <a:off x="1513649" y="1349828"/>
            <a:ext cx="9372600" cy="5219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609149" y="949718"/>
            <a:ext cx="5181600" cy="400110"/>
          </a:xfrm>
          <a:prstGeom prst="rect">
            <a:avLst/>
          </a:prstGeom>
          <a:noFill/>
        </p:spPr>
        <p:txBody>
          <a:bodyPr wrap="square" rtlCol="0">
            <a:spAutoFit/>
          </a:bodyPr>
          <a:lstStyle/>
          <a:p>
            <a:r>
              <a:rPr lang="zh-CN" altLang="en-US" sz="2000" dirty="0"/>
              <a:t>直接经济效益度量指标标识符明细表</a:t>
            </a:r>
          </a:p>
        </p:txBody>
      </p:sp>
      <p:sp>
        <p:nvSpPr>
          <p:cNvPr id="5" name="灯片编号占位符 4">
            <a:extLst>
              <a:ext uri="{FF2B5EF4-FFF2-40B4-BE49-F238E27FC236}">
                <a16:creationId xmlns:a16="http://schemas.microsoft.com/office/drawing/2014/main" id="{A5FC5FFF-BD8D-45D6-8F55-759A2120CCA9}"/>
              </a:ext>
            </a:extLst>
          </p:cNvPr>
          <p:cNvSpPr>
            <a:spLocks noGrp="1"/>
          </p:cNvSpPr>
          <p:nvPr>
            <p:ph type="sldNum" sz="quarter" idx="12"/>
          </p:nvPr>
        </p:nvSpPr>
        <p:spPr/>
        <p:txBody>
          <a:bodyPr/>
          <a:lstStyle/>
          <a:p>
            <a:fld id="{B6F15528-21DE-4FAA-801E-634DDDAF4B2B}" type="slidenum">
              <a:rPr lang="en-US" smtClean="0"/>
              <a:t>388</a:t>
            </a:fld>
            <a:endParaRPr lang="en-US" dirty="0"/>
          </a:p>
        </p:txBody>
      </p:sp>
      <p:sp>
        <p:nvSpPr>
          <p:cNvPr id="6" name="灯片编号占位符 8">
            <a:extLst>
              <a:ext uri="{FF2B5EF4-FFF2-40B4-BE49-F238E27FC236}">
                <a16:creationId xmlns:a16="http://schemas.microsoft.com/office/drawing/2014/main" id="{8565891F-E3D0-4AD1-9EAF-BE6067862A85}"/>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388</a:t>
            </a:fld>
            <a:endParaRPr kumimoji="0" lang="en-US" altLang="zh-CN" sz="1800" dirty="0">
              <a:latin typeface="Times New Roman" panose="02020603050405020304" pitchFamily="18" charset="0"/>
            </a:endParaRP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175" y="2405601"/>
            <a:ext cx="12192000" cy="2657139"/>
          </a:xfrm>
          <a:prstGeom prst="rect">
            <a:avLst/>
          </a:prstGeom>
          <a:solidFill>
            <a:srgbClr val="74B83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2" name="标题 1"/>
          <p:cNvSpPr>
            <a:spLocks noGrp="1"/>
          </p:cNvSpPr>
          <p:nvPr>
            <p:ph type="title"/>
          </p:nvPr>
        </p:nvSpPr>
        <p:spPr/>
        <p:txBody>
          <a:bodyPr/>
          <a:lstStyle/>
          <a:p>
            <a:r>
              <a:rPr lang="en-US" altLang="zh-CN" dirty="0"/>
              <a:t>5.3.1 </a:t>
            </a:r>
            <a:r>
              <a:rPr lang="zh-CN" altLang="zh-CN" dirty="0"/>
              <a:t>软件</a:t>
            </a:r>
            <a:r>
              <a:rPr lang="zh-CN" altLang="en-US" dirty="0"/>
              <a:t>工程</a:t>
            </a:r>
            <a:r>
              <a:rPr lang="zh-CN" altLang="zh-CN" dirty="0"/>
              <a:t>项目的经济效益分析</a:t>
            </a:r>
            <a:endParaRPr lang="zh-CN" altLang="en-US" dirty="0"/>
          </a:p>
        </p:txBody>
      </p:sp>
      <p:sp>
        <p:nvSpPr>
          <p:cNvPr id="3" name="内容占位符 2"/>
          <p:cNvSpPr>
            <a:spLocks noGrp="1"/>
          </p:cNvSpPr>
          <p:nvPr>
            <p:ph idx="1"/>
          </p:nvPr>
        </p:nvSpPr>
        <p:spPr>
          <a:xfrm>
            <a:off x="609918" y="1143795"/>
            <a:ext cx="10978515" cy="533399"/>
          </a:xfrm>
        </p:spPr>
        <p:txBody>
          <a:bodyPr>
            <a:noAutofit/>
          </a:bodyPr>
          <a:lstStyle/>
          <a:p>
            <a:pPr marL="0" indent="0">
              <a:buNone/>
            </a:pPr>
            <a:r>
              <a:rPr lang="zh-CN" altLang="zh-CN" sz="2800" dirty="0"/>
              <a:t>以下介绍对</a:t>
            </a:r>
            <a:r>
              <a:rPr lang="en-US" altLang="zh-CN" sz="2800" dirty="0"/>
              <a:t>ERP</a:t>
            </a:r>
            <a:r>
              <a:rPr lang="zh-CN" altLang="zh-CN" sz="2800" dirty="0"/>
              <a:t>系统直接经济效益的计算方法</a:t>
            </a:r>
            <a:r>
              <a:rPr lang="zh-CN" altLang="en-US" sz="2800" dirty="0"/>
              <a:t>：</a:t>
            </a:r>
          </a:p>
        </p:txBody>
      </p:sp>
      <p:grpSp>
        <p:nvGrpSpPr>
          <p:cNvPr id="5" name="组合 4"/>
          <p:cNvGrpSpPr/>
          <p:nvPr/>
        </p:nvGrpSpPr>
        <p:grpSpPr>
          <a:xfrm flipH="1">
            <a:off x="8905776" y="5410387"/>
            <a:ext cx="3229725" cy="1301644"/>
            <a:chOff x="-8805" y="5407865"/>
            <a:chExt cx="3213509" cy="1301644"/>
          </a:xfrm>
        </p:grpSpPr>
        <p:sp>
          <p:nvSpPr>
            <p:cNvPr id="6" name="矩形 5"/>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1146175" y="2459504"/>
            <a:ext cx="9982199" cy="2308324"/>
          </a:xfrm>
          <a:prstGeom prst="rect">
            <a:avLst/>
          </a:prstGeom>
        </p:spPr>
        <p:txBody>
          <a:bodyPr wrap="square">
            <a:spAutoFit/>
          </a:bodyPr>
          <a:lstStyle/>
          <a:p>
            <a:pPr lvl="0">
              <a:lnSpc>
                <a:spcPct val="150000"/>
              </a:lnSpc>
            </a:pPr>
            <a:r>
              <a:rPr lang="en-US" altLang="zh-CN" dirty="0"/>
              <a:t>2.  </a:t>
            </a:r>
            <a:r>
              <a:rPr lang="zh-CN" altLang="en-US" dirty="0"/>
              <a:t>经验参数对比法</a:t>
            </a:r>
            <a:endParaRPr lang="en-US" altLang="zh-CN" dirty="0"/>
          </a:p>
          <a:p>
            <a:pPr lvl="0">
              <a:lnSpc>
                <a:spcPct val="150000"/>
              </a:lnSpc>
            </a:pPr>
            <a:r>
              <a:rPr lang="en-US" altLang="zh-CN" dirty="0"/>
              <a:t>       </a:t>
            </a:r>
            <a:r>
              <a:rPr lang="zh-CN" altLang="zh-CN" dirty="0"/>
              <a:t>经验参数估计法是利用软件在实施前后，其各经济效益的相对变化的经验数值来估计各项直接经济效益的方法。该方法适用于系统规划阶段所作的效益预测。</a:t>
            </a:r>
            <a:endParaRPr lang="zh-CN" altLang="en-US" dirty="0"/>
          </a:p>
        </p:txBody>
      </p:sp>
      <p:sp>
        <p:nvSpPr>
          <p:cNvPr id="17" name="灯片编号占位符 16">
            <a:extLst>
              <a:ext uri="{FF2B5EF4-FFF2-40B4-BE49-F238E27FC236}">
                <a16:creationId xmlns:a16="http://schemas.microsoft.com/office/drawing/2014/main" id="{23EA1B4D-6763-43AD-8C1A-112D5CA406EE}"/>
              </a:ext>
            </a:extLst>
          </p:cNvPr>
          <p:cNvSpPr>
            <a:spLocks noGrp="1"/>
          </p:cNvSpPr>
          <p:nvPr>
            <p:ph type="sldNum" sz="quarter" idx="12"/>
          </p:nvPr>
        </p:nvSpPr>
        <p:spPr/>
        <p:txBody>
          <a:bodyPr/>
          <a:lstStyle/>
          <a:p>
            <a:fld id="{B6F15528-21DE-4FAA-801E-634DDDAF4B2B}" type="slidenum">
              <a:rPr lang="en-US" smtClean="0"/>
              <a:t>389</a:t>
            </a:fld>
            <a:endParaRPr lang="en-US" dirty="0"/>
          </a:p>
        </p:txBody>
      </p:sp>
      <p:sp>
        <p:nvSpPr>
          <p:cNvPr id="18" name="灯片编号占位符 8">
            <a:extLst>
              <a:ext uri="{FF2B5EF4-FFF2-40B4-BE49-F238E27FC236}">
                <a16:creationId xmlns:a16="http://schemas.microsoft.com/office/drawing/2014/main" id="{1BCB488C-C507-468F-943A-988F63DE92A6}"/>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389</a:t>
            </a:fld>
            <a:endParaRPr kumimoji="0" lang="en-US" altLang="zh-CN" sz="1800" dirty="0">
              <a:latin typeface="Times New Roman" panose="02020603050405020304"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74699" y="352424"/>
            <a:ext cx="6238875" cy="429419"/>
          </a:xfrm>
        </p:spPr>
        <p:txBody>
          <a:bodyPr/>
          <a:lstStyle/>
          <a:p>
            <a:r>
              <a:rPr lang="en-US" altLang="zh-CN" dirty="0"/>
              <a:t>1.2.3  </a:t>
            </a:r>
            <a:r>
              <a:rPr lang="zh-CN" altLang="en-US" dirty="0"/>
              <a:t>软件规模度量</a:t>
            </a:r>
          </a:p>
        </p:txBody>
      </p:sp>
      <p:sp>
        <p:nvSpPr>
          <p:cNvPr id="2" name="矩形 1"/>
          <p:cNvSpPr/>
          <p:nvPr/>
        </p:nvSpPr>
        <p:spPr>
          <a:xfrm>
            <a:off x="4575175" y="1353284"/>
            <a:ext cx="2476960" cy="400110"/>
          </a:xfrm>
          <a:prstGeom prst="rect">
            <a:avLst/>
          </a:prstGeom>
        </p:spPr>
        <p:txBody>
          <a:bodyPr wrap="none">
            <a:spAutoFit/>
          </a:bodyPr>
          <a:lstStyle/>
          <a:p>
            <a:r>
              <a:rPr lang="zh-CN" altLang="zh-CN" sz="2000" dirty="0"/>
              <a:t>表</a:t>
            </a:r>
            <a:r>
              <a:rPr lang="en-US" altLang="zh-CN" sz="2000" dirty="0"/>
              <a:t>1-5  </a:t>
            </a:r>
            <a:r>
              <a:rPr lang="zh-CN" altLang="zh-CN" sz="2000" dirty="0"/>
              <a:t>复杂度取值</a:t>
            </a:r>
            <a:r>
              <a:rPr lang="zh-CN" altLang="en-US" sz="2000" dirty="0"/>
              <a:t>表</a:t>
            </a:r>
          </a:p>
        </p:txBody>
      </p:sp>
      <p:graphicFrame>
        <p:nvGraphicFramePr>
          <p:cNvPr id="4" name="表格 3"/>
          <p:cNvGraphicFramePr>
            <a:graphicFrameLocks noGrp="1"/>
          </p:cNvGraphicFramePr>
          <p:nvPr/>
        </p:nvGraphicFramePr>
        <p:xfrm>
          <a:off x="1146176" y="2286796"/>
          <a:ext cx="9829799" cy="3124198"/>
        </p:xfrm>
        <a:graphic>
          <a:graphicData uri="http://schemas.openxmlformats.org/drawingml/2006/table">
            <a:tbl>
              <a:tblPr firstRow="1" firstCol="1" bandRow="1">
                <a:tableStyleId>{5C22544A-7EE6-4342-B048-85BDC9FD1C3A}</a:tableStyleId>
              </a:tblPr>
              <a:tblGrid>
                <a:gridCol w="2088872">
                  <a:extLst>
                    <a:ext uri="{9D8B030D-6E8A-4147-A177-3AD203B41FA5}">
                      <a16:colId xmlns:a16="http://schemas.microsoft.com/office/drawing/2014/main" val="20000"/>
                    </a:ext>
                  </a:extLst>
                </a:gridCol>
                <a:gridCol w="2580309">
                  <a:extLst>
                    <a:ext uri="{9D8B030D-6E8A-4147-A177-3AD203B41FA5}">
                      <a16:colId xmlns:a16="http://schemas.microsoft.com/office/drawing/2014/main" val="20001"/>
                    </a:ext>
                  </a:extLst>
                </a:gridCol>
                <a:gridCol w="2580309">
                  <a:extLst>
                    <a:ext uri="{9D8B030D-6E8A-4147-A177-3AD203B41FA5}">
                      <a16:colId xmlns:a16="http://schemas.microsoft.com/office/drawing/2014/main" val="20002"/>
                    </a:ext>
                  </a:extLst>
                </a:gridCol>
                <a:gridCol w="2580309">
                  <a:extLst>
                    <a:ext uri="{9D8B030D-6E8A-4147-A177-3AD203B41FA5}">
                      <a16:colId xmlns:a16="http://schemas.microsoft.com/office/drawing/2014/main" val="20003"/>
                    </a:ext>
                  </a:extLst>
                </a:gridCol>
              </a:tblGrid>
              <a:tr h="861940">
                <a:tc>
                  <a:txBody>
                    <a:bodyPr/>
                    <a:lstStyle/>
                    <a:p>
                      <a:pPr algn="ctr">
                        <a:lnSpc>
                          <a:spcPct val="150000"/>
                        </a:lnSpc>
                        <a:spcAft>
                          <a:spcPts val="0"/>
                        </a:spcAft>
                      </a:pPr>
                      <a:r>
                        <a:rPr lang="zh-CN" sz="2800" kern="100" dirty="0">
                          <a:effectLst/>
                        </a:rPr>
                        <a:t>值</a:t>
                      </a:r>
                      <a:endParaRPr lang="zh-CN" sz="280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zh-CN" sz="2800" kern="100" dirty="0">
                          <a:effectLst/>
                        </a:rPr>
                        <a:t>定义</a:t>
                      </a:r>
                      <a:endParaRPr lang="zh-CN" sz="280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zh-CN" sz="2800" kern="100" dirty="0">
                          <a:effectLst/>
                        </a:rPr>
                        <a:t>值</a:t>
                      </a:r>
                      <a:endParaRPr lang="zh-CN" sz="280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zh-CN" sz="2800" kern="100">
                          <a:effectLst/>
                        </a:rPr>
                        <a:t>定义</a:t>
                      </a:r>
                      <a:endParaRPr lang="zh-CN" sz="2800" kern="100">
                        <a:effectLst/>
                        <a:latin typeface="Calibri" panose="020F0502020204030204"/>
                        <a:ea typeface="宋体" panose="02010600030101010101" pitchFamily="2" charset="-122"/>
                        <a:cs typeface="Times New Roman" panose="02020603050405020304"/>
                      </a:endParaRPr>
                    </a:p>
                  </a:txBody>
                  <a:tcPr marL="68580" marR="68580" marT="0" marB="0"/>
                </a:tc>
                <a:extLst>
                  <a:ext uri="{0D108BD9-81ED-4DB2-BD59-A6C34878D82A}">
                    <a16:rowId xmlns:a16="http://schemas.microsoft.com/office/drawing/2014/main" val="10000"/>
                  </a:ext>
                </a:extLst>
              </a:tr>
              <a:tr h="754086">
                <a:tc>
                  <a:txBody>
                    <a:bodyPr/>
                    <a:lstStyle/>
                    <a:p>
                      <a:pPr algn="ctr">
                        <a:lnSpc>
                          <a:spcPct val="150000"/>
                        </a:lnSpc>
                        <a:spcAft>
                          <a:spcPts val="0"/>
                        </a:spcAft>
                      </a:pPr>
                      <a:r>
                        <a:rPr lang="en-US" sz="2800" kern="100" dirty="0">
                          <a:effectLst/>
                        </a:rPr>
                        <a:t>0</a:t>
                      </a:r>
                      <a:endParaRPr lang="zh-CN" sz="280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zh-CN" sz="2800" kern="100" dirty="0">
                          <a:effectLst/>
                        </a:rPr>
                        <a:t>没有影响</a:t>
                      </a:r>
                      <a:endParaRPr lang="zh-CN" sz="280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en-US" sz="2800" kern="100" dirty="0">
                          <a:effectLst/>
                        </a:rPr>
                        <a:t>3</a:t>
                      </a:r>
                      <a:endParaRPr lang="zh-CN" sz="280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zh-CN" sz="2800" kern="100">
                          <a:effectLst/>
                        </a:rPr>
                        <a:t>普通的</a:t>
                      </a:r>
                      <a:endParaRPr lang="zh-CN" sz="2800" kern="100">
                        <a:effectLst/>
                        <a:latin typeface="Calibri" panose="020F0502020204030204"/>
                        <a:ea typeface="宋体" panose="02010600030101010101" pitchFamily="2" charset="-122"/>
                        <a:cs typeface="Times New Roman" panose="02020603050405020304"/>
                      </a:endParaRPr>
                    </a:p>
                  </a:txBody>
                  <a:tcPr marL="68580" marR="68580" marT="0" marB="0"/>
                </a:tc>
                <a:extLst>
                  <a:ext uri="{0D108BD9-81ED-4DB2-BD59-A6C34878D82A}">
                    <a16:rowId xmlns:a16="http://schemas.microsoft.com/office/drawing/2014/main" val="10001"/>
                  </a:ext>
                </a:extLst>
              </a:tr>
              <a:tr h="754086">
                <a:tc>
                  <a:txBody>
                    <a:bodyPr/>
                    <a:lstStyle/>
                    <a:p>
                      <a:pPr algn="ctr">
                        <a:lnSpc>
                          <a:spcPct val="150000"/>
                        </a:lnSpc>
                        <a:spcAft>
                          <a:spcPts val="0"/>
                        </a:spcAft>
                      </a:pPr>
                      <a:r>
                        <a:rPr lang="en-US" sz="2800" kern="100" dirty="0">
                          <a:effectLst/>
                        </a:rPr>
                        <a:t>1</a:t>
                      </a:r>
                      <a:endParaRPr lang="zh-CN" sz="280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zh-CN" sz="2800" kern="100">
                          <a:effectLst/>
                        </a:rPr>
                        <a:t>偶然的</a:t>
                      </a:r>
                      <a:endParaRPr lang="zh-CN" sz="280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en-US" sz="2800" kern="100" dirty="0">
                          <a:effectLst/>
                        </a:rPr>
                        <a:t>4</a:t>
                      </a:r>
                      <a:endParaRPr lang="zh-CN" sz="280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zh-CN" sz="2800" kern="100" dirty="0">
                          <a:effectLst/>
                        </a:rPr>
                        <a:t>重要的</a:t>
                      </a:r>
                      <a:endParaRPr lang="zh-CN" sz="2800" kern="100" dirty="0">
                        <a:effectLst/>
                        <a:latin typeface="Calibri" panose="020F0502020204030204"/>
                        <a:ea typeface="宋体" panose="02010600030101010101" pitchFamily="2" charset="-122"/>
                        <a:cs typeface="Times New Roman" panose="02020603050405020304"/>
                      </a:endParaRPr>
                    </a:p>
                  </a:txBody>
                  <a:tcPr marL="68580" marR="68580" marT="0" marB="0"/>
                </a:tc>
                <a:extLst>
                  <a:ext uri="{0D108BD9-81ED-4DB2-BD59-A6C34878D82A}">
                    <a16:rowId xmlns:a16="http://schemas.microsoft.com/office/drawing/2014/main" val="10002"/>
                  </a:ext>
                </a:extLst>
              </a:tr>
              <a:tr h="754086">
                <a:tc>
                  <a:txBody>
                    <a:bodyPr/>
                    <a:lstStyle/>
                    <a:p>
                      <a:pPr algn="ctr">
                        <a:lnSpc>
                          <a:spcPct val="150000"/>
                        </a:lnSpc>
                        <a:spcAft>
                          <a:spcPts val="0"/>
                        </a:spcAft>
                      </a:pPr>
                      <a:r>
                        <a:rPr lang="en-US" sz="2800" kern="100" dirty="0">
                          <a:effectLst/>
                        </a:rPr>
                        <a:t>2</a:t>
                      </a:r>
                      <a:endParaRPr lang="zh-CN" sz="280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zh-CN" sz="2800" kern="100">
                          <a:effectLst/>
                        </a:rPr>
                        <a:t>适中的</a:t>
                      </a:r>
                      <a:endParaRPr lang="zh-CN" sz="280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en-US" sz="2800" kern="100" dirty="0">
                          <a:effectLst/>
                        </a:rPr>
                        <a:t>5</a:t>
                      </a:r>
                      <a:endParaRPr lang="zh-CN" sz="280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zh-CN" sz="2800" kern="100" dirty="0">
                          <a:effectLst/>
                        </a:rPr>
                        <a:t>极其重要的</a:t>
                      </a:r>
                      <a:endParaRPr lang="zh-CN" sz="2800" kern="100" dirty="0">
                        <a:effectLst/>
                        <a:latin typeface="Calibri" panose="020F0502020204030204"/>
                        <a:ea typeface="宋体" panose="02010600030101010101" pitchFamily="2" charset="-122"/>
                        <a:cs typeface="Times New Roman" panose="02020603050405020304"/>
                      </a:endParaRPr>
                    </a:p>
                  </a:txBody>
                  <a:tcPr marL="68580" marR="68580" marT="0" marB="0"/>
                </a:tc>
                <a:extLst>
                  <a:ext uri="{0D108BD9-81ED-4DB2-BD59-A6C34878D82A}">
                    <a16:rowId xmlns:a16="http://schemas.microsoft.com/office/drawing/2014/main" val="10003"/>
                  </a:ext>
                </a:extLst>
              </a:tr>
            </a:tbl>
          </a:graphicData>
        </a:graphic>
      </p:graphicFrame>
      <p:sp>
        <p:nvSpPr>
          <p:cNvPr id="6" name="矩形 5"/>
          <p:cNvSpPr/>
          <p:nvPr/>
        </p:nvSpPr>
        <p:spPr>
          <a:xfrm>
            <a:off x="765175" y="1219994"/>
            <a:ext cx="2064989" cy="461665"/>
          </a:xfrm>
          <a:prstGeom prst="rect">
            <a:avLst/>
          </a:prstGeom>
        </p:spPr>
        <p:txBody>
          <a:bodyPr wrap="none">
            <a:spAutoFit/>
          </a:bodyPr>
          <a:lstStyle/>
          <a:p>
            <a:r>
              <a:rPr lang="en-US" altLang="zh-CN" b="1" dirty="0"/>
              <a:t>2. </a:t>
            </a:r>
            <a:r>
              <a:rPr lang="zh-CN" altLang="en-US" b="1" dirty="0"/>
              <a:t>功能点度量</a:t>
            </a:r>
          </a:p>
        </p:txBody>
      </p:sp>
      <p:sp>
        <p:nvSpPr>
          <p:cNvPr id="7" name="灯片编号占位符 6">
            <a:extLst>
              <a:ext uri="{FF2B5EF4-FFF2-40B4-BE49-F238E27FC236}">
                <a16:creationId xmlns:a16="http://schemas.microsoft.com/office/drawing/2014/main" id="{83605055-21B6-445D-BCB0-C5D76F60AA7F}"/>
              </a:ext>
            </a:extLst>
          </p:cNvPr>
          <p:cNvSpPr>
            <a:spLocks noGrp="1"/>
          </p:cNvSpPr>
          <p:nvPr>
            <p:ph type="sldNum" sz="quarter" idx="12"/>
          </p:nvPr>
        </p:nvSpPr>
        <p:spPr/>
        <p:txBody>
          <a:bodyPr/>
          <a:lstStyle/>
          <a:p>
            <a:fld id="{B6F15528-21DE-4FAA-801E-634DDDAF4B2B}" type="slidenum">
              <a:rPr lang="en-US" smtClean="0"/>
              <a:t>39</a:t>
            </a:fld>
            <a:endParaRPr lang="en-US" dirty="0"/>
          </a:p>
        </p:txBody>
      </p:sp>
      <p:sp>
        <p:nvSpPr>
          <p:cNvPr id="8" name="灯片编号占位符 8">
            <a:extLst>
              <a:ext uri="{FF2B5EF4-FFF2-40B4-BE49-F238E27FC236}">
                <a16:creationId xmlns:a16="http://schemas.microsoft.com/office/drawing/2014/main" id="{26E2693B-F28A-4A23-986F-68374F384997}"/>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39</a:t>
            </a:fld>
            <a:endParaRPr kumimoji="0" lang="en-US" altLang="zh-CN" sz="1800">
              <a:latin typeface="Times New Roman" panose="02020603050405020304" pitchFamily="18"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5.3.1 </a:t>
            </a:r>
            <a:r>
              <a:rPr lang="zh-CN" altLang="zh-CN" dirty="0"/>
              <a:t>软件</a:t>
            </a:r>
            <a:r>
              <a:rPr lang="zh-CN" altLang="en-US" dirty="0"/>
              <a:t>工程</a:t>
            </a:r>
            <a:r>
              <a:rPr lang="zh-CN" altLang="zh-CN" dirty="0"/>
              <a:t>项目的经济效益分析</a:t>
            </a:r>
            <a:endParaRPr lang="zh-CN" altLang="en-US" dirty="0"/>
          </a:p>
        </p:txBody>
      </p:sp>
      <p:sp>
        <p:nvSpPr>
          <p:cNvPr id="3" name="内容占位符 2"/>
          <p:cNvSpPr>
            <a:spLocks noGrp="1"/>
          </p:cNvSpPr>
          <p:nvPr>
            <p:ph idx="1"/>
          </p:nvPr>
        </p:nvSpPr>
        <p:spPr>
          <a:xfrm>
            <a:off x="486748" y="1677194"/>
            <a:ext cx="10978515" cy="761999"/>
          </a:xfrm>
        </p:spPr>
        <p:txBody>
          <a:bodyPr/>
          <a:lstStyle/>
          <a:p>
            <a:pPr marL="0" lvl="0" indent="0">
              <a:buNone/>
            </a:pPr>
            <a:r>
              <a:rPr lang="en-US" altLang="zh-CN" sz="2800" dirty="0">
                <a:solidFill>
                  <a:schemeClr val="tx1"/>
                </a:solidFill>
              </a:rPr>
              <a:t>2.  </a:t>
            </a:r>
            <a:r>
              <a:rPr lang="zh-CN" altLang="en-US" sz="2800" dirty="0">
                <a:solidFill>
                  <a:schemeClr val="tx1"/>
                </a:solidFill>
              </a:rPr>
              <a:t>经验参数对比法</a:t>
            </a:r>
            <a:endParaRPr lang="en-US" altLang="zh-CN" sz="2800" dirty="0">
              <a:solidFill>
                <a:schemeClr val="tx1"/>
              </a:solidFill>
            </a:endParaRPr>
          </a:p>
          <a:p>
            <a:endParaRPr lang="zh-CN" altLang="en-US" dirty="0"/>
          </a:p>
        </p:txBody>
      </p:sp>
      <mc:AlternateContent xmlns:mc="http://schemas.openxmlformats.org/markup-compatibility/2006" xmlns:a14="http://schemas.microsoft.com/office/drawing/2010/main">
        <mc:Choice Requires="a14">
          <p:sp>
            <p:nvSpPr>
              <p:cNvPr id="4" name="矩形 3"/>
              <p:cNvSpPr/>
              <p:nvPr/>
            </p:nvSpPr>
            <p:spPr>
              <a:xfrm>
                <a:off x="2593975" y="2591594"/>
                <a:ext cx="6099175" cy="2293898"/>
              </a:xfrm>
              <a:prstGeom prst="rect">
                <a:avLst/>
              </a:prstGeom>
            </p:spPr>
            <p:txBody>
              <a:bodyPr>
                <a:spAutoFit/>
              </a:bodyPr>
              <a:lstStyle/>
              <a:p>
                <a14:m>
                  <m:oMath xmlns:m="http://schemas.openxmlformats.org/officeDocument/2006/math">
                    <m:d>
                      <m:dPr>
                        <m:begChr m:val="{"/>
                        <m:endChr m:val=""/>
                        <m:ctrlPr>
                          <a:rPr lang="zh-CN" altLang="zh-CN" i="1">
                            <a:latin typeface="Cambria Math" panose="02040503050406030204" pitchFamily="18" charset="0"/>
                          </a:rPr>
                        </m:ctrlPr>
                      </m:dPr>
                      <m:e>
                        <m:eqArr>
                          <m:eqArrPr>
                            <m:ctrlPr>
                              <a:rPr lang="zh-CN" altLang="zh-CN" i="1">
                                <a:latin typeface="Cambria Math" panose="02040503050406030204" pitchFamily="18" charset="0"/>
                              </a:rPr>
                            </m:ctrlPr>
                          </m:eqArrPr>
                          <m:e>
                            <m:sSub>
                              <m:sSubPr>
                                <m:ctrlPr>
                                  <a:rPr lang="zh-CN" altLang="zh-CN" i="1">
                                    <a:latin typeface="Cambria Math" panose="02040503050406030204" pitchFamily="18" charset="0"/>
                                  </a:rPr>
                                </m:ctrlPr>
                              </m:sSubPr>
                              <m:e>
                                <m:r>
                                  <a:rPr lang="en-US" altLang="zh-CN" i="1">
                                    <a:latin typeface="Cambria Math" panose="02040503050406030204"/>
                                  </a:rPr>
                                  <m:t>𝐽</m:t>
                                </m:r>
                              </m:e>
                              <m:sub>
                                <m:r>
                                  <a:rPr lang="en-US" altLang="zh-CN" i="1">
                                    <a:latin typeface="Cambria Math" panose="02040503050406030204"/>
                                  </a:rPr>
                                  <m:t>1</m:t>
                                </m:r>
                              </m:sub>
                            </m:sSub>
                            <m:r>
                              <a:rPr lang="en-US" altLang="zh-CN" i="1">
                                <a:latin typeface="Cambria Math" panose="02040503050406030204"/>
                              </a:rPr>
                              <m:t>=</m:t>
                            </m:r>
                            <m:sSub>
                              <m:sSubPr>
                                <m:ctrlPr>
                                  <a:rPr lang="zh-CN" altLang="zh-CN" i="1">
                                    <a:latin typeface="Cambria Math" panose="02040503050406030204" pitchFamily="18" charset="0"/>
                                  </a:rPr>
                                </m:ctrlPr>
                              </m:sSubPr>
                              <m:e>
                                <m:r>
                                  <a:rPr lang="en-US" altLang="zh-CN" i="1">
                                    <a:latin typeface="Cambria Math" panose="02040503050406030204"/>
                                  </a:rPr>
                                  <m:t>𝐶</m:t>
                                </m:r>
                              </m:e>
                              <m:sub>
                                <m:r>
                                  <a:rPr lang="en-US" altLang="zh-CN" i="1">
                                    <a:latin typeface="Cambria Math" panose="02040503050406030204"/>
                                  </a:rPr>
                                  <m:t>1</m:t>
                                </m:r>
                              </m:sub>
                            </m:sSub>
                            <m:r>
                              <a:rPr lang="en-US" altLang="zh-CN" i="1">
                                <a:latin typeface="Cambria Math" panose="02040503050406030204"/>
                              </a:rPr>
                              <m:t>∙</m:t>
                            </m:r>
                            <m:sSub>
                              <m:sSubPr>
                                <m:ctrlPr>
                                  <a:rPr lang="zh-CN" altLang="zh-CN" i="1">
                                    <a:latin typeface="Cambria Math" panose="02040503050406030204" pitchFamily="18" charset="0"/>
                                  </a:rPr>
                                </m:ctrlPr>
                              </m:sSubPr>
                              <m:e>
                                <m:r>
                                  <a:rPr lang="en-US" altLang="zh-CN" i="1">
                                    <a:latin typeface="Cambria Math" panose="02040503050406030204"/>
                                  </a:rPr>
                                  <m:t>𝑈</m:t>
                                </m:r>
                              </m:e>
                              <m:sub>
                                <m:r>
                                  <a:rPr lang="en-US" altLang="zh-CN" i="1">
                                    <a:latin typeface="Cambria Math" panose="02040503050406030204"/>
                                  </a:rPr>
                                  <m:t>𝐶</m:t>
                                </m:r>
                              </m:sub>
                            </m:sSub>
                            <m:r>
                              <a:rPr lang="en-US" altLang="zh-CN" i="1">
                                <a:latin typeface="Cambria Math" panose="02040503050406030204"/>
                              </a:rPr>
                              <m:t>∙</m:t>
                            </m:r>
                            <m:sSub>
                              <m:sSubPr>
                                <m:ctrlPr>
                                  <a:rPr lang="zh-CN" altLang="zh-CN" i="1">
                                    <a:latin typeface="Cambria Math" panose="02040503050406030204" pitchFamily="18" charset="0"/>
                                  </a:rPr>
                                </m:ctrlPr>
                              </m:sSubPr>
                              <m:e>
                                <m:r>
                                  <a:rPr lang="en-US" altLang="zh-CN" i="1">
                                    <a:latin typeface="Cambria Math" panose="02040503050406030204"/>
                                  </a:rPr>
                                  <m:t>𝜃</m:t>
                                </m:r>
                              </m:e>
                              <m:sub>
                                <m:r>
                                  <a:rPr lang="en-US" altLang="zh-CN" i="1">
                                    <a:latin typeface="Cambria Math" panose="02040503050406030204"/>
                                  </a:rPr>
                                  <m:t>2</m:t>
                                </m:r>
                              </m:sub>
                            </m:sSub>
                            <m:r>
                              <a:rPr lang="en-US" altLang="zh-CN" i="1">
                                <a:latin typeface="Cambria Math" panose="02040503050406030204"/>
                              </a:rPr>
                              <m:t>∙</m:t>
                            </m:r>
                            <m:sSub>
                              <m:sSubPr>
                                <m:ctrlPr>
                                  <a:rPr lang="zh-CN" altLang="zh-CN" i="1">
                                    <a:latin typeface="Cambria Math" panose="02040503050406030204" pitchFamily="18" charset="0"/>
                                  </a:rPr>
                                </m:ctrlPr>
                              </m:sSubPr>
                              <m:e>
                                <m:r>
                                  <a:rPr lang="en-US" altLang="zh-CN" i="1">
                                    <a:latin typeface="Cambria Math" panose="02040503050406030204"/>
                                  </a:rPr>
                                  <m:t>𝑇</m:t>
                                </m:r>
                              </m:e>
                              <m:sub>
                                <m:r>
                                  <a:rPr lang="en-US" altLang="zh-CN" i="1">
                                    <a:latin typeface="Cambria Math" panose="02040503050406030204"/>
                                  </a:rPr>
                                  <m:t>0</m:t>
                                </m:r>
                              </m:sub>
                            </m:sSub>
                            <m:r>
                              <a:rPr lang="en-US" altLang="zh-CN" i="1">
                                <a:latin typeface="Cambria Math" panose="02040503050406030204"/>
                              </a:rPr>
                              <m:t>       </m:t>
                            </m:r>
                          </m:e>
                          <m:e>
                            <m:sSub>
                              <m:sSubPr>
                                <m:ctrlPr>
                                  <a:rPr lang="zh-CN" altLang="zh-CN" i="1">
                                    <a:latin typeface="Cambria Math" panose="02040503050406030204" pitchFamily="18" charset="0"/>
                                  </a:rPr>
                                </m:ctrlPr>
                              </m:sSubPr>
                              <m:e>
                                <m:r>
                                  <a:rPr lang="en-US" altLang="zh-CN" i="1">
                                    <a:latin typeface="Cambria Math" panose="02040503050406030204"/>
                                  </a:rPr>
                                  <m:t>𝐽</m:t>
                                </m:r>
                              </m:e>
                              <m:sub>
                                <m:r>
                                  <a:rPr lang="en-US" altLang="zh-CN" i="1">
                                    <a:latin typeface="Cambria Math" panose="02040503050406030204"/>
                                  </a:rPr>
                                  <m:t>2</m:t>
                                </m:r>
                              </m:sub>
                            </m:sSub>
                            <m:r>
                              <a:rPr lang="en-US" altLang="zh-CN" i="1">
                                <a:latin typeface="Cambria Math" panose="02040503050406030204"/>
                              </a:rPr>
                              <m:t>=</m:t>
                            </m:r>
                            <m:sSub>
                              <m:sSubPr>
                                <m:ctrlPr>
                                  <a:rPr lang="zh-CN" altLang="zh-CN" i="1">
                                    <a:latin typeface="Cambria Math" panose="02040503050406030204" pitchFamily="18" charset="0"/>
                                  </a:rPr>
                                </m:ctrlPr>
                              </m:sSubPr>
                              <m:e>
                                <m:r>
                                  <a:rPr lang="en-US" altLang="zh-CN" i="1">
                                    <a:latin typeface="Cambria Math" panose="02040503050406030204"/>
                                  </a:rPr>
                                  <m:t>𝛼</m:t>
                                </m:r>
                              </m:e>
                              <m:sub>
                                <m:r>
                                  <a:rPr lang="en-US" altLang="zh-CN" i="1">
                                    <a:latin typeface="Cambria Math" panose="02040503050406030204"/>
                                  </a:rPr>
                                  <m:t>1</m:t>
                                </m:r>
                              </m:sub>
                            </m:sSub>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a:rPr>
                                      <m:t>𝐿</m:t>
                                    </m:r>
                                  </m:e>
                                  <m:sub>
                                    <m:r>
                                      <a:rPr lang="en-US" altLang="zh-CN" i="1">
                                        <a:latin typeface="Cambria Math" panose="02040503050406030204"/>
                                      </a:rPr>
                                      <m:t>1</m:t>
                                    </m:r>
                                  </m:sub>
                                </m:sSub>
                                <m:r>
                                  <a:rPr lang="en-US" altLang="zh-CN" i="1">
                                    <a:latin typeface="Cambria Math" panose="02040503050406030204"/>
                                  </a:rPr>
                                  <m:t>−</m:t>
                                </m:r>
                                <m:sSub>
                                  <m:sSubPr>
                                    <m:ctrlPr>
                                      <a:rPr lang="zh-CN" altLang="zh-CN" i="1">
                                        <a:latin typeface="Cambria Math" panose="02040503050406030204" pitchFamily="18" charset="0"/>
                                      </a:rPr>
                                    </m:ctrlPr>
                                  </m:sSubPr>
                                  <m:e>
                                    <m:r>
                                      <a:rPr lang="en-US" altLang="zh-CN" i="1">
                                        <a:latin typeface="Cambria Math" panose="02040503050406030204"/>
                                      </a:rPr>
                                      <m:t>𝐿</m:t>
                                    </m:r>
                                  </m:e>
                                  <m:sub>
                                    <m:r>
                                      <a:rPr lang="en-US" altLang="zh-CN" i="1">
                                        <a:latin typeface="Cambria Math" panose="02040503050406030204"/>
                                      </a:rPr>
                                      <m:t>2</m:t>
                                    </m:r>
                                  </m:sub>
                                </m:sSub>
                              </m:e>
                            </m:d>
                            <m:sSub>
                              <m:sSubPr>
                                <m:ctrlPr>
                                  <a:rPr lang="zh-CN" altLang="zh-CN" i="1">
                                    <a:latin typeface="Cambria Math" panose="02040503050406030204" pitchFamily="18" charset="0"/>
                                  </a:rPr>
                                </m:ctrlPr>
                              </m:sSubPr>
                              <m:e>
                                <m:r>
                                  <a:rPr lang="en-US" altLang="zh-CN" i="1">
                                    <a:latin typeface="Cambria Math" panose="02040503050406030204"/>
                                  </a:rPr>
                                  <m:t>𝑈</m:t>
                                </m:r>
                              </m:e>
                              <m:sub>
                                <m:r>
                                  <a:rPr lang="en-US" altLang="zh-CN" i="1">
                                    <a:latin typeface="Cambria Math" panose="02040503050406030204"/>
                                  </a:rPr>
                                  <m:t>𝛼</m:t>
                                </m:r>
                              </m:sub>
                            </m:sSub>
                            <m:r>
                              <a:rPr lang="en-US" altLang="zh-CN" i="1">
                                <a:latin typeface="Cambria Math" panose="02040503050406030204"/>
                              </a:rPr>
                              <m:t>∙</m:t>
                            </m:r>
                            <m:sSub>
                              <m:sSubPr>
                                <m:ctrlPr>
                                  <a:rPr lang="zh-CN" altLang="zh-CN" i="1">
                                    <a:latin typeface="Cambria Math" panose="02040503050406030204" pitchFamily="18" charset="0"/>
                                  </a:rPr>
                                </m:ctrlPr>
                              </m:sSubPr>
                              <m:e>
                                <m:r>
                                  <a:rPr lang="en-US" altLang="zh-CN" i="1">
                                    <a:latin typeface="Cambria Math" panose="02040503050406030204"/>
                                  </a:rPr>
                                  <m:t>𝑇</m:t>
                                </m:r>
                              </m:e>
                              <m:sub>
                                <m:r>
                                  <a:rPr lang="en-US" altLang="zh-CN" i="1">
                                    <a:latin typeface="Cambria Math" panose="02040503050406030204"/>
                                  </a:rPr>
                                  <m:t>0</m:t>
                                </m:r>
                              </m:sub>
                            </m:sSub>
                          </m:e>
                          <m:e>
                            <m:sSub>
                              <m:sSubPr>
                                <m:ctrlPr>
                                  <a:rPr lang="zh-CN" altLang="zh-CN" i="1">
                                    <a:latin typeface="Cambria Math" panose="02040503050406030204" pitchFamily="18" charset="0"/>
                                  </a:rPr>
                                </m:ctrlPr>
                              </m:sSubPr>
                              <m:e>
                                <m:r>
                                  <a:rPr lang="en-US" altLang="zh-CN" i="1">
                                    <a:latin typeface="Cambria Math" panose="02040503050406030204"/>
                                  </a:rPr>
                                  <m:t>𝐽</m:t>
                                </m:r>
                              </m:e>
                              <m:sub>
                                <m:r>
                                  <a:rPr lang="en-US" altLang="zh-CN" i="1">
                                    <a:latin typeface="Cambria Math" panose="02040503050406030204"/>
                                  </a:rPr>
                                  <m:t>3</m:t>
                                </m:r>
                              </m:sub>
                            </m:sSub>
                            <m:r>
                              <a:rPr lang="en-US" altLang="zh-CN" i="1">
                                <a:latin typeface="Cambria Math" panose="02040503050406030204"/>
                              </a:rPr>
                              <m:t>=</m:t>
                            </m:r>
                            <m:sSub>
                              <m:sSubPr>
                                <m:ctrlPr>
                                  <a:rPr lang="zh-CN" altLang="zh-CN" i="1">
                                    <a:latin typeface="Cambria Math" panose="02040503050406030204" pitchFamily="18" charset="0"/>
                                  </a:rPr>
                                </m:ctrlPr>
                              </m:sSubPr>
                              <m:e>
                                <m:r>
                                  <a:rPr lang="en-US" altLang="zh-CN" i="1">
                                    <a:latin typeface="Cambria Math" panose="02040503050406030204"/>
                                  </a:rPr>
                                  <m:t>𝐹</m:t>
                                </m:r>
                              </m:e>
                              <m:sub>
                                <m:r>
                                  <a:rPr lang="en-US" altLang="zh-CN" i="1">
                                    <a:latin typeface="Cambria Math" panose="02040503050406030204"/>
                                  </a:rPr>
                                  <m:t>1</m:t>
                                </m:r>
                              </m:sub>
                            </m:sSub>
                            <m:r>
                              <a:rPr lang="en-US" altLang="zh-CN" i="1">
                                <a:latin typeface="Cambria Math" panose="02040503050406030204"/>
                              </a:rPr>
                              <m:t>∙</m:t>
                            </m:r>
                            <m:sSub>
                              <m:sSubPr>
                                <m:ctrlPr>
                                  <a:rPr lang="zh-CN" altLang="zh-CN" i="1">
                                    <a:latin typeface="Cambria Math" panose="02040503050406030204" pitchFamily="18" charset="0"/>
                                  </a:rPr>
                                </m:ctrlPr>
                              </m:sSubPr>
                              <m:e>
                                <m:r>
                                  <a:rPr lang="en-US" altLang="zh-CN" i="1">
                                    <a:latin typeface="Cambria Math" panose="02040503050406030204"/>
                                  </a:rPr>
                                  <m:t>𝑈</m:t>
                                </m:r>
                              </m:e>
                              <m:sub>
                                <m:r>
                                  <a:rPr lang="en-US" altLang="zh-CN" i="1">
                                    <a:latin typeface="Cambria Math" panose="02040503050406030204"/>
                                  </a:rPr>
                                  <m:t>𝐹</m:t>
                                </m:r>
                              </m:sub>
                            </m:sSub>
                            <m:r>
                              <a:rPr lang="en-US" altLang="zh-CN" i="1">
                                <a:latin typeface="Cambria Math" panose="02040503050406030204"/>
                              </a:rPr>
                              <m:t>∙</m:t>
                            </m:r>
                            <m:r>
                              <a:rPr lang="en-US" altLang="zh-CN" i="1">
                                <a:latin typeface="Cambria Math" panose="02040503050406030204"/>
                              </a:rPr>
                              <m:t>𝑖</m:t>
                            </m:r>
                            <m:r>
                              <a:rPr lang="en-US" altLang="zh-CN" i="1">
                                <a:latin typeface="Cambria Math" panose="02040503050406030204"/>
                              </a:rPr>
                              <m:t>∙</m:t>
                            </m:r>
                            <m:sSub>
                              <m:sSubPr>
                                <m:ctrlPr>
                                  <a:rPr lang="zh-CN" altLang="zh-CN" i="1">
                                    <a:latin typeface="Cambria Math" panose="02040503050406030204" pitchFamily="18" charset="0"/>
                                  </a:rPr>
                                </m:ctrlPr>
                              </m:sSubPr>
                              <m:e>
                                <m:r>
                                  <a:rPr lang="en-US" altLang="zh-CN" i="1">
                                    <a:latin typeface="Cambria Math" panose="02040503050406030204"/>
                                  </a:rPr>
                                  <m:t>𝑇</m:t>
                                </m:r>
                              </m:e>
                              <m:sub>
                                <m:r>
                                  <a:rPr lang="en-US" altLang="zh-CN" i="1">
                                    <a:latin typeface="Cambria Math" panose="02040503050406030204"/>
                                  </a:rPr>
                                  <m:t>0</m:t>
                                </m:r>
                              </m:sub>
                            </m:sSub>
                            <m:r>
                              <a:rPr lang="en-US" altLang="zh-CN" i="1">
                                <a:latin typeface="Cambria Math" panose="02040503050406030204"/>
                              </a:rPr>
                              <m:t>          </m:t>
                            </m:r>
                          </m:e>
                          <m:e>
                            <m:r>
                              <a:rPr lang="en-US" altLang="zh-CN" i="1">
                                <a:latin typeface="Cambria Math" panose="02040503050406030204"/>
                              </a:rPr>
                              <m:t> </m:t>
                            </m:r>
                            <m:sSub>
                              <m:sSubPr>
                                <m:ctrlPr>
                                  <a:rPr lang="zh-CN" altLang="zh-CN" i="1">
                                    <a:latin typeface="Cambria Math" panose="02040503050406030204" pitchFamily="18" charset="0"/>
                                  </a:rPr>
                                </m:ctrlPr>
                              </m:sSubPr>
                              <m:e>
                                <m:r>
                                  <a:rPr lang="en-US" altLang="zh-CN" i="1">
                                    <a:latin typeface="Cambria Math" panose="02040503050406030204"/>
                                  </a:rPr>
                                  <m:t>𝐽</m:t>
                                </m:r>
                              </m:e>
                              <m:sub>
                                <m:r>
                                  <a:rPr lang="en-US" altLang="zh-CN" i="1">
                                    <a:latin typeface="Cambria Math" panose="02040503050406030204"/>
                                  </a:rPr>
                                  <m:t>5</m:t>
                                </m:r>
                              </m:sub>
                            </m:sSub>
                            <m:r>
                              <a:rPr lang="en-US" altLang="zh-CN" i="1">
                                <a:latin typeface="Cambria Math" panose="02040503050406030204"/>
                              </a:rPr>
                              <m:t>=</m:t>
                            </m:r>
                            <m:sSub>
                              <m:sSubPr>
                                <m:ctrlPr>
                                  <a:rPr lang="zh-CN" altLang="zh-CN" i="1">
                                    <a:latin typeface="Cambria Math" panose="02040503050406030204" pitchFamily="18" charset="0"/>
                                  </a:rPr>
                                </m:ctrlPr>
                              </m:sSubPr>
                              <m:e>
                                <m:sSub>
                                  <m:sSubPr>
                                    <m:ctrlPr>
                                      <a:rPr lang="zh-CN" altLang="zh-CN" i="1">
                                        <a:latin typeface="Cambria Math" panose="02040503050406030204" pitchFamily="18" charset="0"/>
                                      </a:rPr>
                                    </m:ctrlPr>
                                  </m:sSubPr>
                                  <m:e>
                                    <m:r>
                                      <a:rPr lang="en-US" altLang="zh-CN" i="1">
                                        <a:latin typeface="Cambria Math" panose="02040503050406030204"/>
                                      </a:rPr>
                                      <m:t>𝐼</m:t>
                                    </m:r>
                                  </m:e>
                                  <m:sub>
                                    <m:r>
                                      <a:rPr lang="en-US" altLang="zh-CN" i="1">
                                        <a:latin typeface="Cambria Math" panose="02040503050406030204"/>
                                      </a:rPr>
                                      <m:t>1</m:t>
                                    </m:r>
                                  </m:sub>
                                </m:sSub>
                                <m:r>
                                  <a:rPr lang="en-US" altLang="zh-CN" i="1">
                                    <a:latin typeface="Cambria Math" panose="02040503050406030204"/>
                                  </a:rPr>
                                  <m:t>∙</m:t>
                                </m:r>
                                <m:sSub>
                                  <m:sSubPr>
                                    <m:ctrlPr>
                                      <a:rPr lang="zh-CN" altLang="zh-CN" i="1">
                                        <a:latin typeface="Cambria Math" panose="02040503050406030204" pitchFamily="18" charset="0"/>
                                      </a:rPr>
                                    </m:ctrlPr>
                                  </m:sSubPr>
                                  <m:e>
                                    <m:r>
                                      <a:rPr lang="en-US" altLang="zh-CN" i="1">
                                        <a:latin typeface="Cambria Math" panose="02040503050406030204"/>
                                      </a:rPr>
                                      <m:t>𝑈</m:t>
                                    </m:r>
                                  </m:e>
                                  <m:sub>
                                    <m:r>
                                      <a:rPr lang="en-US" altLang="zh-CN" i="1">
                                        <a:latin typeface="Cambria Math" panose="02040503050406030204"/>
                                      </a:rPr>
                                      <m:t>1</m:t>
                                    </m:r>
                                  </m:sub>
                                </m:sSub>
                                <m:r>
                                  <a:rPr lang="en-US" altLang="zh-CN" i="1">
                                    <a:latin typeface="Cambria Math" panose="02040503050406030204"/>
                                  </a:rPr>
                                  <m:t>∙</m:t>
                                </m:r>
                                <m:r>
                                  <a:rPr lang="en-US" altLang="zh-CN" i="1">
                                    <a:latin typeface="Cambria Math" panose="02040503050406030204"/>
                                  </a:rPr>
                                  <m:t>𝜃</m:t>
                                </m:r>
                              </m:e>
                              <m:sub>
                                <m:r>
                                  <a:rPr lang="en-US" altLang="zh-CN" i="1">
                                    <a:latin typeface="Cambria Math" panose="02040503050406030204"/>
                                  </a:rPr>
                                  <m:t>2</m:t>
                                </m:r>
                              </m:sub>
                            </m:sSub>
                            <m:r>
                              <a:rPr lang="en-US" altLang="zh-CN" i="1">
                                <a:latin typeface="Cambria Math" panose="02040503050406030204"/>
                              </a:rPr>
                              <m:t>∙</m:t>
                            </m:r>
                            <m:sSub>
                              <m:sSubPr>
                                <m:ctrlPr>
                                  <a:rPr lang="zh-CN" altLang="zh-CN" i="1">
                                    <a:latin typeface="Cambria Math" panose="02040503050406030204" pitchFamily="18" charset="0"/>
                                  </a:rPr>
                                </m:ctrlPr>
                              </m:sSubPr>
                              <m:e>
                                <m:r>
                                  <a:rPr lang="en-US" altLang="zh-CN" i="1">
                                    <a:latin typeface="Cambria Math" panose="02040503050406030204"/>
                                  </a:rPr>
                                  <m:t>𝑇</m:t>
                                </m:r>
                              </m:e>
                              <m:sub>
                                <m:r>
                                  <a:rPr lang="en-US" altLang="zh-CN" i="1">
                                    <a:latin typeface="Cambria Math" panose="02040503050406030204"/>
                                  </a:rPr>
                                  <m:t>0</m:t>
                                </m:r>
                              </m:sub>
                            </m:sSub>
                            <m:r>
                              <a:rPr lang="en-US" altLang="zh-CN" i="1">
                                <a:latin typeface="Cambria Math" panose="02040503050406030204"/>
                              </a:rPr>
                              <m:t>∙</m:t>
                            </m:r>
                            <m:r>
                              <a:rPr lang="en-US" altLang="zh-CN" i="1">
                                <a:latin typeface="Cambria Math" panose="02040503050406030204"/>
                              </a:rPr>
                              <m:t>𝛽</m:t>
                            </m:r>
                            <m:r>
                              <a:rPr lang="en-US" altLang="zh-CN" i="1">
                                <a:latin typeface="Cambria Math" panose="02040503050406030204"/>
                              </a:rPr>
                              <m:t>   </m:t>
                            </m:r>
                          </m:e>
                          <m:e>
                            <m:sSub>
                              <m:sSubPr>
                                <m:ctrlPr>
                                  <a:rPr lang="zh-CN" altLang="zh-CN" i="1">
                                    <a:latin typeface="Cambria Math" panose="02040503050406030204" pitchFamily="18" charset="0"/>
                                  </a:rPr>
                                </m:ctrlPr>
                              </m:sSubPr>
                              <m:e>
                                <m:r>
                                  <a:rPr lang="en-US" altLang="zh-CN" i="1">
                                    <a:latin typeface="Cambria Math" panose="02040503050406030204"/>
                                  </a:rPr>
                                  <m:t>𝐽</m:t>
                                </m:r>
                              </m:e>
                              <m:sub>
                                <m:r>
                                  <a:rPr lang="en-US" altLang="zh-CN" i="1">
                                    <a:latin typeface="Cambria Math" panose="02040503050406030204"/>
                                  </a:rPr>
                                  <m:t>6</m:t>
                                </m:r>
                              </m:sub>
                            </m:sSub>
                            <m:r>
                              <a:rPr lang="en-US" altLang="zh-CN" i="1">
                                <a:latin typeface="Cambria Math" panose="02040503050406030204"/>
                              </a:rPr>
                              <m:t>=</m:t>
                            </m:r>
                            <m:sSub>
                              <m:sSubPr>
                                <m:ctrlPr>
                                  <a:rPr lang="zh-CN" altLang="zh-CN" i="1">
                                    <a:latin typeface="Cambria Math" panose="02040503050406030204" pitchFamily="18" charset="0"/>
                                  </a:rPr>
                                </m:ctrlPr>
                              </m:sSubPr>
                              <m:e>
                                <m:sSub>
                                  <m:sSubPr>
                                    <m:ctrlPr>
                                      <a:rPr lang="zh-CN" altLang="zh-CN" i="1">
                                        <a:latin typeface="Cambria Math" panose="02040503050406030204" pitchFamily="18" charset="0"/>
                                      </a:rPr>
                                    </m:ctrlPr>
                                  </m:sSubPr>
                                  <m:e>
                                    <m:r>
                                      <a:rPr lang="en-US" altLang="zh-CN" i="1">
                                        <a:latin typeface="Cambria Math" panose="02040503050406030204"/>
                                      </a:rPr>
                                      <m:t>𝑂</m:t>
                                    </m:r>
                                  </m:e>
                                  <m:sub>
                                    <m:r>
                                      <a:rPr lang="en-US" altLang="zh-CN" i="1">
                                        <a:latin typeface="Cambria Math" panose="02040503050406030204"/>
                                      </a:rPr>
                                      <m:t>1</m:t>
                                    </m:r>
                                  </m:sub>
                                </m:sSub>
                                <m:r>
                                  <a:rPr lang="en-US" altLang="zh-CN" i="1">
                                    <a:latin typeface="Cambria Math" panose="02040503050406030204"/>
                                  </a:rPr>
                                  <m:t>∙</m:t>
                                </m:r>
                                <m:sSub>
                                  <m:sSubPr>
                                    <m:ctrlPr>
                                      <a:rPr lang="zh-CN" altLang="zh-CN" i="1">
                                        <a:latin typeface="Cambria Math" panose="02040503050406030204" pitchFamily="18" charset="0"/>
                                      </a:rPr>
                                    </m:ctrlPr>
                                  </m:sSubPr>
                                  <m:e>
                                    <m:r>
                                      <a:rPr lang="en-US" altLang="zh-CN" i="1">
                                        <a:latin typeface="Cambria Math" panose="02040503050406030204"/>
                                      </a:rPr>
                                      <m:t>𝑈</m:t>
                                    </m:r>
                                  </m:e>
                                  <m:sub>
                                    <m:r>
                                      <a:rPr lang="en-US" altLang="zh-CN" i="1">
                                        <a:latin typeface="Cambria Math" panose="02040503050406030204"/>
                                      </a:rPr>
                                      <m:t>𝑂</m:t>
                                    </m:r>
                                  </m:sub>
                                </m:sSub>
                                <m:r>
                                  <a:rPr lang="en-US" altLang="zh-CN" i="1">
                                    <a:latin typeface="Cambria Math" panose="02040503050406030204"/>
                                  </a:rPr>
                                  <m:t>∙</m:t>
                                </m:r>
                                <m:r>
                                  <a:rPr lang="en-US" altLang="zh-CN" i="1">
                                    <a:latin typeface="Cambria Math" panose="02040503050406030204"/>
                                  </a:rPr>
                                  <m:t>𝑇</m:t>
                                </m:r>
                              </m:e>
                              <m:sub>
                                <m:r>
                                  <a:rPr lang="en-US" altLang="zh-CN" i="1">
                                    <a:latin typeface="Cambria Math" panose="02040503050406030204"/>
                                  </a:rPr>
                                  <m:t>0</m:t>
                                </m:r>
                              </m:sub>
                            </m:sSub>
                            <m:r>
                              <a:rPr lang="en-US" altLang="zh-CN" i="1">
                                <a:latin typeface="Cambria Math" panose="02040503050406030204"/>
                              </a:rPr>
                              <m:t>              </m:t>
                            </m:r>
                          </m:e>
                        </m:eqArr>
                      </m:e>
                    </m:d>
                  </m:oMath>
                </a14:m>
                <a:r>
                  <a:rPr lang="en-US" altLang="zh-CN" dirty="0"/>
                  <a:t>						</a:t>
                </a:r>
                <a:endParaRPr lang="zh-CN" altLang="zh-CN" dirty="0"/>
              </a:p>
            </p:txBody>
          </p:sp>
        </mc:Choice>
        <mc:Fallback xmlns="">
          <p:sp>
            <p:nvSpPr>
              <p:cNvPr id="4" name="矩形 3"/>
              <p:cNvSpPr>
                <a:spLocks noRot="1" noChangeAspect="1" noMove="1" noResize="1" noEditPoints="1" noAdjustHandles="1" noChangeArrowheads="1" noChangeShapeType="1" noTextEdit="1"/>
              </p:cNvSpPr>
              <p:nvPr/>
            </p:nvSpPr>
            <p:spPr>
              <a:xfrm>
                <a:off x="2593975" y="2591594"/>
                <a:ext cx="6099175" cy="2293898"/>
              </a:xfrm>
              <a:prstGeom prst="rect">
                <a:avLst/>
              </a:prstGeom>
              <a:blipFill rotWithShape="1">
                <a:blip r:embed="rId2"/>
                <a:stretch>
                  <a:fillRect t="-7" b="19"/>
                </a:stretch>
              </a:blipFill>
            </p:spPr>
            <p:txBody>
              <a:bodyPr/>
              <a:lstStyle/>
              <a:p>
                <a:r>
                  <a:rPr lang="zh-CN" altLang="en-US">
                    <a:noFill/>
                  </a:rPr>
                  <a:t> </a:t>
                </a:r>
              </a:p>
            </p:txBody>
          </p:sp>
        </mc:Fallback>
      </mc:AlternateContent>
      <p:sp>
        <p:nvSpPr>
          <p:cNvPr id="5" name="矩形 4"/>
          <p:cNvSpPr/>
          <p:nvPr/>
        </p:nvSpPr>
        <p:spPr>
          <a:xfrm>
            <a:off x="-43052" y="1452676"/>
            <a:ext cx="12198349" cy="60684"/>
          </a:xfrm>
          <a:prstGeom prst="rect">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6" name="矩形 5"/>
          <p:cNvSpPr/>
          <p:nvPr/>
        </p:nvSpPr>
        <p:spPr>
          <a:xfrm>
            <a:off x="848890" y="6293819"/>
            <a:ext cx="343077" cy="36936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7" name="矩形 6"/>
          <p:cNvSpPr/>
          <p:nvPr/>
        </p:nvSpPr>
        <p:spPr>
          <a:xfrm>
            <a:off x="2016814" y="5524030"/>
            <a:ext cx="266841" cy="28728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8" name="矩形 7"/>
          <p:cNvSpPr/>
          <p:nvPr/>
        </p:nvSpPr>
        <p:spPr>
          <a:xfrm>
            <a:off x="367079" y="5524030"/>
            <a:ext cx="266841" cy="2872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9" name="矩形 8"/>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0" name="矩形 9"/>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1" name="矩形 10"/>
          <p:cNvSpPr/>
          <p:nvPr/>
        </p:nvSpPr>
        <p:spPr>
          <a:xfrm>
            <a:off x="-8809" y="5667672"/>
            <a:ext cx="495557" cy="5335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2" name="矩形 11"/>
          <p:cNvSpPr/>
          <p:nvPr/>
        </p:nvSpPr>
        <p:spPr>
          <a:xfrm>
            <a:off x="2340789" y="6009853"/>
            <a:ext cx="266841" cy="28728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3" name="矩形 12"/>
          <p:cNvSpPr/>
          <p:nvPr/>
        </p:nvSpPr>
        <p:spPr>
          <a:xfrm>
            <a:off x="2016814" y="6423778"/>
            <a:ext cx="266841" cy="2872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4" name="矩形 13"/>
          <p:cNvSpPr/>
          <p:nvPr/>
        </p:nvSpPr>
        <p:spPr>
          <a:xfrm>
            <a:off x="1883393" y="5722569"/>
            <a:ext cx="266841" cy="28728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5" name="矩形 14"/>
          <p:cNvSpPr/>
          <p:nvPr/>
        </p:nvSpPr>
        <p:spPr>
          <a:xfrm flipV="1">
            <a:off x="1174351" y="6009853"/>
            <a:ext cx="266841" cy="2872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6" name="矩形 15"/>
          <p:cNvSpPr/>
          <p:nvPr/>
        </p:nvSpPr>
        <p:spPr>
          <a:xfrm>
            <a:off x="3050082" y="6293819"/>
            <a:ext cx="156291" cy="1355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8" name="灯片编号占位符 17">
            <a:extLst>
              <a:ext uri="{FF2B5EF4-FFF2-40B4-BE49-F238E27FC236}">
                <a16:creationId xmlns:a16="http://schemas.microsoft.com/office/drawing/2014/main" id="{2A478D3B-2242-4686-AEF1-180E6C800B0D}"/>
              </a:ext>
            </a:extLst>
          </p:cNvPr>
          <p:cNvSpPr>
            <a:spLocks noGrp="1"/>
          </p:cNvSpPr>
          <p:nvPr>
            <p:ph type="sldNum" sz="quarter" idx="12"/>
          </p:nvPr>
        </p:nvSpPr>
        <p:spPr/>
        <p:txBody>
          <a:bodyPr/>
          <a:lstStyle/>
          <a:p>
            <a:fld id="{B6F15528-21DE-4FAA-801E-634DDDAF4B2B}" type="slidenum">
              <a:rPr lang="en-US" smtClean="0"/>
              <a:t>390</a:t>
            </a:fld>
            <a:endParaRPr lang="en-US" dirty="0"/>
          </a:p>
        </p:txBody>
      </p:sp>
      <p:sp>
        <p:nvSpPr>
          <p:cNvPr id="19" name="灯片编号占位符 8">
            <a:extLst>
              <a:ext uri="{FF2B5EF4-FFF2-40B4-BE49-F238E27FC236}">
                <a16:creationId xmlns:a16="http://schemas.microsoft.com/office/drawing/2014/main" id="{9DD08BC1-66FA-4F62-8320-86744ED7A702}"/>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390</a:t>
            </a:fld>
            <a:endParaRPr kumimoji="0" lang="en-US" altLang="zh-CN" sz="1800" dirty="0">
              <a:latin typeface="Times New Roman" panose="02020603050405020304" pitchFamily="18" charset="0"/>
            </a:endParaRPr>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5.3.1 </a:t>
            </a:r>
            <a:r>
              <a:rPr lang="zh-CN" altLang="zh-CN" dirty="0"/>
              <a:t>软件</a:t>
            </a:r>
            <a:r>
              <a:rPr lang="zh-CN" altLang="en-US" dirty="0"/>
              <a:t>工程</a:t>
            </a:r>
            <a:r>
              <a:rPr lang="zh-CN" altLang="zh-CN" dirty="0"/>
              <a:t>项目的经济效益分析</a:t>
            </a:r>
            <a:endParaRPr lang="zh-CN" alt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1523"/>
          <a:stretch>
            <a:fillRect/>
          </a:stretch>
        </p:blipFill>
        <p:spPr bwMode="auto">
          <a:xfrm>
            <a:off x="2016814" y="2229632"/>
            <a:ext cx="7772400" cy="3071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43052" y="1452676"/>
            <a:ext cx="12198349" cy="60684"/>
          </a:xfrm>
          <a:prstGeom prst="rect">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6" name="矩形 5"/>
          <p:cNvSpPr/>
          <p:nvPr/>
        </p:nvSpPr>
        <p:spPr>
          <a:xfrm>
            <a:off x="848890" y="6293819"/>
            <a:ext cx="343077" cy="36936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7" name="矩形 6"/>
          <p:cNvSpPr/>
          <p:nvPr/>
        </p:nvSpPr>
        <p:spPr>
          <a:xfrm>
            <a:off x="2016814" y="5524030"/>
            <a:ext cx="266841" cy="28728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8" name="矩形 7"/>
          <p:cNvSpPr/>
          <p:nvPr/>
        </p:nvSpPr>
        <p:spPr>
          <a:xfrm>
            <a:off x="367079" y="5524030"/>
            <a:ext cx="266841" cy="2872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9" name="矩形 8"/>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0" name="矩形 9"/>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1" name="矩形 10"/>
          <p:cNvSpPr/>
          <p:nvPr/>
        </p:nvSpPr>
        <p:spPr>
          <a:xfrm>
            <a:off x="-8809" y="5667672"/>
            <a:ext cx="495557" cy="5335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2" name="矩形 11"/>
          <p:cNvSpPr/>
          <p:nvPr/>
        </p:nvSpPr>
        <p:spPr>
          <a:xfrm>
            <a:off x="2340789" y="6009853"/>
            <a:ext cx="266841" cy="28728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3" name="矩形 12"/>
          <p:cNvSpPr/>
          <p:nvPr/>
        </p:nvSpPr>
        <p:spPr>
          <a:xfrm>
            <a:off x="2016814" y="6423778"/>
            <a:ext cx="266841" cy="2872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4" name="矩形 13"/>
          <p:cNvSpPr/>
          <p:nvPr/>
        </p:nvSpPr>
        <p:spPr>
          <a:xfrm>
            <a:off x="1883393" y="5722569"/>
            <a:ext cx="266841" cy="28728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5" name="矩形 14"/>
          <p:cNvSpPr/>
          <p:nvPr/>
        </p:nvSpPr>
        <p:spPr>
          <a:xfrm flipV="1">
            <a:off x="1174351" y="6009853"/>
            <a:ext cx="266841" cy="2872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6" name="矩形 15"/>
          <p:cNvSpPr/>
          <p:nvPr/>
        </p:nvSpPr>
        <p:spPr>
          <a:xfrm>
            <a:off x="3050082" y="6293819"/>
            <a:ext cx="156291" cy="1355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3" name="TextBox 2"/>
          <p:cNvSpPr txBox="1"/>
          <p:nvPr/>
        </p:nvSpPr>
        <p:spPr>
          <a:xfrm>
            <a:off x="4417114" y="1677194"/>
            <a:ext cx="2971800" cy="461665"/>
          </a:xfrm>
          <a:prstGeom prst="rect">
            <a:avLst/>
          </a:prstGeom>
          <a:noFill/>
        </p:spPr>
        <p:txBody>
          <a:bodyPr wrap="square" rtlCol="0">
            <a:spAutoFit/>
          </a:bodyPr>
          <a:lstStyle/>
          <a:p>
            <a:r>
              <a:rPr lang="zh-CN" altLang="en-US" dirty="0"/>
              <a:t>表</a:t>
            </a:r>
            <a:r>
              <a:rPr lang="en-US" altLang="zh-CN" dirty="0"/>
              <a:t>5-2 </a:t>
            </a:r>
            <a:r>
              <a:rPr lang="zh-CN" altLang="en-US" dirty="0"/>
              <a:t>经验参数表</a:t>
            </a:r>
          </a:p>
        </p:txBody>
      </p:sp>
      <p:sp>
        <p:nvSpPr>
          <p:cNvPr id="17" name="灯片编号占位符 16">
            <a:extLst>
              <a:ext uri="{FF2B5EF4-FFF2-40B4-BE49-F238E27FC236}">
                <a16:creationId xmlns:a16="http://schemas.microsoft.com/office/drawing/2014/main" id="{9A365CE4-C314-4F3A-9D76-25C0FBF2EEB5}"/>
              </a:ext>
            </a:extLst>
          </p:cNvPr>
          <p:cNvSpPr>
            <a:spLocks noGrp="1"/>
          </p:cNvSpPr>
          <p:nvPr>
            <p:ph type="sldNum" sz="quarter" idx="12"/>
          </p:nvPr>
        </p:nvSpPr>
        <p:spPr/>
        <p:txBody>
          <a:bodyPr/>
          <a:lstStyle/>
          <a:p>
            <a:fld id="{B6F15528-21DE-4FAA-801E-634DDDAF4B2B}" type="slidenum">
              <a:rPr lang="en-US" smtClean="0"/>
              <a:t>391</a:t>
            </a:fld>
            <a:endParaRPr lang="en-US" dirty="0"/>
          </a:p>
        </p:txBody>
      </p:sp>
      <p:sp>
        <p:nvSpPr>
          <p:cNvPr id="18" name="灯片编号占位符 8">
            <a:extLst>
              <a:ext uri="{FF2B5EF4-FFF2-40B4-BE49-F238E27FC236}">
                <a16:creationId xmlns:a16="http://schemas.microsoft.com/office/drawing/2014/main" id="{E2A5129D-D697-4BDC-B3FD-69C0B781560A}"/>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391</a:t>
            </a:fld>
            <a:endParaRPr kumimoji="0" lang="en-US" altLang="zh-CN" sz="1800" dirty="0">
              <a:latin typeface="Times New Roman" panose="02020603050405020304" pitchFamily="18" charset="0"/>
            </a:endParaRPr>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p:cNvSpPr/>
          <p:nvPr/>
        </p:nvSpPr>
        <p:spPr bwMode="gray">
          <a:xfrm rot="14128376">
            <a:off x="6120982" y="581330"/>
            <a:ext cx="1251787" cy="3608614"/>
          </a:xfrm>
          <a:custGeom>
            <a:avLst/>
            <a:gdLst>
              <a:gd name="T0" fmla="*/ 0 w 646"/>
              <a:gd name="T1" fmla="*/ 0 h 1861"/>
              <a:gd name="T2" fmla="*/ 86 w 646"/>
              <a:gd name="T3" fmla="*/ 25 h 1861"/>
              <a:gd name="T4" fmla="*/ 176 w 646"/>
              <a:gd name="T5" fmla="*/ 58 h 1861"/>
              <a:gd name="T6" fmla="*/ 264 w 646"/>
              <a:gd name="T7" fmla="*/ 97 h 1861"/>
              <a:gd name="T8" fmla="*/ 350 w 646"/>
              <a:gd name="T9" fmla="*/ 146 h 1861"/>
              <a:gd name="T10" fmla="*/ 434 w 646"/>
              <a:gd name="T11" fmla="*/ 200 h 1861"/>
              <a:gd name="T12" fmla="*/ 517 w 646"/>
              <a:gd name="T13" fmla="*/ 264 h 1861"/>
              <a:gd name="T14" fmla="*/ 598 w 646"/>
              <a:gd name="T15" fmla="*/ 333 h 1861"/>
              <a:gd name="T16" fmla="*/ 677 w 646"/>
              <a:gd name="T17" fmla="*/ 410 h 1861"/>
              <a:gd name="T18" fmla="*/ 751 w 646"/>
              <a:gd name="T19" fmla="*/ 495 h 1861"/>
              <a:gd name="T20" fmla="*/ 822 w 646"/>
              <a:gd name="T21" fmla="*/ 585 h 1861"/>
              <a:gd name="T22" fmla="*/ 886 w 646"/>
              <a:gd name="T23" fmla="*/ 681 h 1861"/>
              <a:gd name="T24" fmla="*/ 945 w 646"/>
              <a:gd name="T25" fmla="*/ 786 h 1861"/>
              <a:gd name="T26" fmla="*/ 997 w 646"/>
              <a:gd name="T27" fmla="*/ 895 h 1861"/>
              <a:gd name="T28" fmla="*/ 1046 w 646"/>
              <a:gd name="T29" fmla="*/ 1011 h 1861"/>
              <a:gd name="T30" fmla="*/ 1086 w 646"/>
              <a:gd name="T31" fmla="*/ 1133 h 1861"/>
              <a:gd name="T32" fmla="*/ 1115 w 646"/>
              <a:gd name="T33" fmla="*/ 1259 h 1861"/>
              <a:gd name="T34" fmla="*/ 1139 w 646"/>
              <a:gd name="T35" fmla="*/ 1392 h 1861"/>
              <a:gd name="T36" fmla="*/ 1154 w 646"/>
              <a:gd name="T37" fmla="*/ 1530 h 1861"/>
              <a:gd name="T38" fmla="*/ 1161 w 646"/>
              <a:gd name="T39" fmla="*/ 1672 h 1861"/>
              <a:gd name="T40" fmla="*/ 1156 w 646"/>
              <a:gd name="T41" fmla="*/ 1819 h 1861"/>
              <a:gd name="T42" fmla="*/ 1143 w 646"/>
              <a:gd name="T43" fmla="*/ 1954 h 1861"/>
              <a:gd name="T44" fmla="*/ 1119 w 646"/>
              <a:gd name="T45" fmla="*/ 2087 h 1861"/>
              <a:gd name="T46" fmla="*/ 1091 w 646"/>
              <a:gd name="T47" fmla="*/ 2213 h 1861"/>
              <a:gd name="T48" fmla="*/ 1051 w 646"/>
              <a:gd name="T49" fmla="*/ 2334 h 1861"/>
              <a:gd name="T50" fmla="*/ 1008 w 646"/>
              <a:gd name="T51" fmla="*/ 2448 h 1861"/>
              <a:gd name="T52" fmla="*/ 958 w 646"/>
              <a:gd name="T53" fmla="*/ 2556 h 1861"/>
              <a:gd name="T54" fmla="*/ 898 w 646"/>
              <a:gd name="T55" fmla="*/ 2658 h 1861"/>
              <a:gd name="T56" fmla="*/ 838 w 646"/>
              <a:gd name="T57" fmla="*/ 2756 h 1861"/>
              <a:gd name="T58" fmla="*/ 769 w 646"/>
              <a:gd name="T59" fmla="*/ 2846 h 1861"/>
              <a:gd name="T60" fmla="*/ 697 w 646"/>
              <a:gd name="T61" fmla="*/ 2927 h 1861"/>
              <a:gd name="T62" fmla="*/ 619 w 646"/>
              <a:gd name="T63" fmla="*/ 3004 h 1861"/>
              <a:gd name="T64" fmla="*/ 542 w 646"/>
              <a:gd name="T65" fmla="*/ 3074 h 1861"/>
              <a:gd name="T66" fmla="*/ 457 w 646"/>
              <a:gd name="T67" fmla="*/ 3137 h 1861"/>
              <a:gd name="T68" fmla="*/ 369 w 646"/>
              <a:gd name="T69" fmla="*/ 3195 h 1861"/>
              <a:gd name="T70" fmla="*/ 280 w 646"/>
              <a:gd name="T71" fmla="*/ 3243 h 1861"/>
              <a:gd name="T72" fmla="*/ 186 w 646"/>
              <a:gd name="T73" fmla="*/ 3285 h 1861"/>
              <a:gd name="T74" fmla="*/ 95 w 646"/>
              <a:gd name="T75" fmla="*/ 3321 h 1861"/>
              <a:gd name="T76" fmla="*/ 0 w 646"/>
              <a:gd name="T77" fmla="*/ 3348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rgbClr val="FFFFFF"/>
              </a:gs>
              <a:gs pos="100000">
                <a:srgbClr val="A43010"/>
              </a:gs>
            </a:gsLst>
            <a:lin ang="0" scaled="1"/>
          </a:gradFill>
          <a:ln w="9525">
            <a:noFill/>
            <a:miter lim="800000"/>
          </a:ln>
        </p:spPr>
        <p:txBody>
          <a:bodyPr vert="eaVert"/>
          <a:lstStyle/>
          <a:p>
            <a:pPr algn="ctr" eaLnBrk="0" hangingPunct="0"/>
            <a:endParaRPr lang="zh-CN" altLang="en-US">
              <a:cs typeface="Arial" panose="020B0604020202020204" pitchFamily="34" charset="0"/>
            </a:endParaRPr>
          </a:p>
        </p:txBody>
      </p:sp>
      <p:sp>
        <p:nvSpPr>
          <p:cNvPr id="27" name="Freeform 3"/>
          <p:cNvSpPr/>
          <p:nvPr/>
        </p:nvSpPr>
        <p:spPr bwMode="gray">
          <a:xfrm rot="14922872">
            <a:off x="6259775" y="789479"/>
            <a:ext cx="1251787" cy="3608614"/>
          </a:xfrm>
          <a:custGeom>
            <a:avLst/>
            <a:gdLst>
              <a:gd name="T0" fmla="*/ 0 w 646"/>
              <a:gd name="T1" fmla="*/ 0 h 1861"/>
              <a:gd name="T2" fmla="*/ 86 w 646"/>
              <a:gd name="T3" fmla="*/ 25 h 1861"/>
              <a:gd name="T4" fmla="*/ 176 w 646"/>
              <a:gd name="T5" fmla="*/ 58 h 1861"/>
              <a:gd name="T6" fmla="*/ 264 w 646"/>
              <a:gd name="T7" fmla="*/ 97 h 1861"/>
              <a:gd name="T8" fmla="*/ 350 w 646"/>
              <a:gd name="T9" fmla="*/ 146 h 1861"/>
              <a:gd name="T10" fmla="*/ 434 w 646"/>
              <a:gd name="T11" fmla="*/ 200 h 1861"/>
              <a:gd name="T12" fmla="*/ 517 w 646"/>
              <a:gd name="T13" fmla="*/ 264 h 1861"/>
              <a:gd name="T14" fmla="*/ 598 w 646"/>
              <a:gd name="T15" fmla="*/ 333 h 1861"/>
              <a:gd name="T16" fmla="*/ 677 w 646"/>
              <a:gd name="T17" fmla="*/ 410 h 1861"/>
              <a:gd name="T18" fmla="*/ 751 w 646"/>
              <a:gd name="T19" fmla="*/ 495 h 1861"/>
              <a:gd name="T20" fmla="*/ 822 w 646"/>
              <a:gd name="T21" fmla="*/ 585 h 1861"/>
              <a:gd name="T22" fmla="*/ 886 w 646"/>
              <a:gd name="T23" fmla="*/ 681 h 1861"/>
              <a:gd name="T24" fmla="*/ 945 w 646"/>
              <a:gd name="T25" fmla="*/ 786 h 1861"/>
              <a:gd name="T26" fmla="*/ 997 w 646"/>
              <a:gd name="T27" fmla="*/ 895 h 1861"/>
              <a:gd name="T28" fmla="*/ 1046 w 646"/>
              <a:gd name="T29" fmla="*/ 1011 h 1861"/>
              <a:gd name="T30" fmla="*/ 1086 w 646"/>
              <a:gd name="T31" fmla="*/ 1133 h 1861"/>
              <a:gd name="T32" fmla="*/ 1115 w 646"/>
              <a:gd name="T33" fmla="*/ 1259 h 1861"/>
              <a:gd name="T34" fmla="*/ 1139 w 646"/>
              <a:gd name="T35" fmla="*/ 1392 h 1861"/>
              <a:gd name="T36" fmla="*/ 1154 w 646"/>
              <a:gd name="T37" fmla="*/ 1530 h 1861"/>
              <a:gd name="T38" fmla="*/ 1161 w 646"/>
              <a:gd name="T39" fmla="*/ 1672 h 1861"/>
              <a:gd name="T40" fmla="*/ 1156 w 646"/>
              <a:gd name="T41" fmla="*/ 1819 h 1861"/>
              <a:gd name="T42" fmla="*/ 1143 w 646"/>
              <a:gd name="T43" fmla="*/ 1954 h 1861"/>
              <a:gd name="T44" fmla="*/ 1119 w 646"/>
              <a:gd name="T45" fmla="*/ 2087 h 1861"/>
              <a:gd name="T46" fmla="*/ 1091 w 646"/>
              <a:gd name="T47" fmla="*/ 2213 h 1861"/>
              <a:gd name="T48" fmla="*/ 1051 w 646"/>
              <a:gd name="T49" fmla="*/ 2334 h 1861"/>
              <a:gd name="T50" fmla="*/ 1008 w 646"/>
              <a:gd name="T51" fmla="*/ 2448 h 1861"/>
              <a:gd name="T52" fmla="*/ 958 w 646"/>
              <a:gd name="T53" fmla="*/ 2556 h 1861"/>
              <a:gd name="T54" fmla="*/ 898 w 646"/>
              <a:gd name="T55" fmla="*/ 2658 h 1861"/>
              <a:gd name="T56" fmla="*/ 838 w 646"/>
              <a:gd name="T57" fmla="*/ 2756 h 1861"/>
              <a:gd name="T58" fmla="*/ 769 w 646"/>
              <a:gd name="T59" fmla="*/ 2846 h 1861"/>
              <a:gd name="T60" fmla="*/ 697 w 646"/>
              <a:gd name="T61" fmla="*/ 2927 h 1861"/>
              <a:gd name="T62" fmla="*/ 619 w 646"/>
              <a:gd name="T63" fmla="*/ 3004 h 1861"/>
              <a:gd name="T64" fmla="*/ 542 w 646"/>
              <a:gd name="T65" fmla="*/ 3074 h 1861"/>
              <a:gd name="T66" fmla="*/ 457 w 646"/>
              <a:gd name="T67" fmla="*/ 3137 h 1861"/>
              <a:gd name="T68" fmla="*/ 369 w 646"/>
              <a:gd name="T69" fmla="*/ 3195 h 1861"/>
              <a:gd name="T70" fmla="*/ 280 w 646"/>
              <a:gd name="T71" fmla="*/ 3243 h 1861"/>
              <a:gd name="T72" fmla="*/ 186 w 646"/>
              <a:gd name="T73" fmla="*/ 3285 h 1861"/>
              <a:gd name="T74" fmla="*/ 95 w 646"/>
              <a:gd name="T75" fmla="*/ 3321 h 1861"/>
              <a:gd name="T76" fmla="*/ 0 w 646"/>
              <a:gd name="T77" fmla="*/ 3348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rgbClr val="FFFFFF"/>
              </a:gs>
              <a:gs pos="100000">
                <a:srgbClr val="FFE6CD"/>
              </a:gs>
            </a:gsLst>
            <a:lin ang="0" scaled="1"/>
          </a:gradFill>
          <a:ln w="9525">
            <a:noFill/>
            <a:miter lim="800000"/>
          </a:ln>
        </p:spPr>
        <p:txBody>
          <a:bodyPr vert="eaVert"/>
          <a:lstStyle/>
          <a:p>
            <a:pPr algn="ctr" eaLnBrk="0" hangingPunct="0"/>
            <a:endParaRPr lang="zh-CN" altLang="en-US">
              <a:cs typeface="Arial" panose="020B0604020202020204" pitchFamily="34" charset="0"/>
            </a:endParaRPr>
          </a:p>
        </p:txBody>
      </p:sp>
      <p:sp>
        <p:nvSpPr>
          <p:cNvPr id="2" name="标题 1"/>
          <p:cNvSpPr>
            <a:spLocks noGrp="1"/>
          </p:cNvSpPr>
          <p:nvPr>
            <p:ph type="title"/>
          </p:nvPr>
        </p:nvSpPr>
        <p:spPr/>
        <p:txBody>
          <a:bodyPr/>
          <a:lstStyle/>
          <a:p>
            <a:r>
              <a:rPr lang="en-US" altLang="zh-CN" dirty="0"/>
              <a:t>5.3.2 </a:t>
            </a:r>
            <a:r>
              <a:rPr lang="zh-CN" altLang="zh-CN" dirty="0"/>
              <a:t>软件</a:t>
            </a:r>
            <a:r>
              <a:rPr lang="zh-CN" altLang="en-US" dirty="0"/>
              <a:t>工程</a:t>
            </a:r>
            <a:r>
              <a:rPr lang="zh-CN" altLang="zh-CN" dirty="0"/>
              <a:t>项目的社会效益分析</a:t>
            </a:r>
            <a:endParaRPr lang="zh-CN" altLang="en-US" dirty="0"/>
          </a:p>
        </p:txBody>
      </p:sp>
      <p:sp>
        <p:nvSpPr>
          <p:cNvPr id="4" name="Freeform 5"/>
          <p:cNvSpPr/>
          <p:nvPr/>
        </p:nvSpPr>
        <p:spPr bwMode="gray">
          <a:xfrm rot="20805504">
            <a:off x="5954600" y="2800490"/>
            <a:ext cx="1252027" cy="3607921"/>
          </a:xfrm>
          <a:custGeom>
            <a:avLst/>
            <a:gdLst>
              <a:gd name="T0" fmla="*/ 0 w 646"/>
              <a:gd name="T1" fmla="*/ 0 h 1861"/>
              <a:gd name="T2" fmla="*/ 86 w 646"/>
              <a:gd name="T3" fmla="*/ 25 h 1861"/>
              <a:gd name="T4" fmla="*/ 176 w 646"/>
              <a:gd name="T5" fmla="*/ 58 h 1861"/>
              <a:gd name="T6" fmla="*/ 264 w 646"/>
              <a:gd name="T7" fmla="*/ 97 h 1861"/>
              <a:gd name="T8" fmla="*/ 350 w 646"/>
              <a:gd name="T9" fmla="*/ 146 h 1861"/>
              <a:gd name="T10" fmla="*/ 434 w 646"/>
              <a:gd name="T11" fmla="*/ 200 h 1861"/>
              <a:gd name="T12" fmla="*/ 517 w 646"/>
              <a:gd name="T13" fmla="*/ 264 h 1861"/>
              <a:gd name="T14" fmla="*/ 598 w 646"/>
              <a:gd name="T15" fmla="*/ 333 h 1861"/>
              <a:gd name="T16" fmla="*/ 677 w 646"/>
              <a:gd name="T17" fmla="*/ 410 h 1861"/>
              <a:gd name="T18" fmla="*/ 751 w 646"/>
              <a:gd name="T19" fmla="*/ 495 h 1861"/>
              <a:gd name="T20" fmla="*/ 822 w 646"/>
              <a:gd name="T21" fmla="*/ 585 h 1861"/>
              <a:gd name="T22" fmla="*/ 886 w 646"/>
              <a:gd name="T23" fmla="*/ 681 h 1861"/>
              <a:gd name="T24" fmla="*/ 945 w 646"/>
              <a:gd name="T25" fmla="*/ 786 h 1861"/>
              <a:gd name="T26" fmla="*/ 997 w 646"/>
              <a:gd name="T27" fmla="*/ 895 h 1861"/>
              <a:gd name="T28" fmla="*/ 1046 w 646"/>
              <a:gd name="T29" fmla="*/ 1011 h 1861"/>
              <a:gd name="T30" fmla="*/ 1086 w 646"/>
              <a:gd name="T31" fmla="*/ 1133 h 1861"/>
              <a:gd name="T32" fmla="*/ 1115 w 646"/>
              <a:gd name="T33" fmla="*/ 1259 h 1861"/>
              <a:gd name="T34" fmla="*/ 1139 w 646"/>
              <a:gd name="T35" fmla="*/ 1392 h 1861"/>
              <a:gd name="T36" fmla="*/ 1154 w 646"/>
              <a:gd name="T37" fmla="*/ 1530 h 1861"/>
              <a:gd name="T38" fmla="*/ 1161 w 646"/>
              <a:gd name="T39" fmla="*/ 1672 h 1861"/>
              <a:gd name="T40" fmla="*/ 1156 w 646"/>
              <a:gd name="T41" fmla="*/ 1819 h 1861"/>
              <a:gd name="T42" fmla="*/ 1143 w 646"/>
              <a:gd name="T43" fmla="*/ 1954 h 1861"/>
              <a:gd name="T44" fmla="*/ 1119 w 646"/>
              <a:gd name="T45" fmla="*/ 2087 h 1861"/>
              <a:gd name="T46" fmla="*/ 1091 w 646"/>
              <a:gd name="T47" fmla="*/ 2213 h 1861"/>
              <a:gd name="T48" fmla="*/ 1051 w 646"/>
              <a:gd name="T49" fmla="*/ 2334 h 1861"/>
              <a:gd name="T50" fmla="*/ 1008 w 646"/>
              <a:gd name="T51" fmla="*/ 2448 h 1861"/>
              <a:gd name="T52" fmla="*/ 958 w 646"/>
              <a:gd name="T53" fmla="*/ 2556 h 1861"/>
              <a:gd name="T54" fmla="*/ 898 w 646"/>
              <a:gd name="T55" fmla="*/ 2658 h 1861"/>
              <a:gd name="T56" fmla="*/ 838 w 646"/>
              <a:gd name="T57" fmla="*/ 2756 h 1861"/>
              <a:gd name="T58" fmla="*/ 769 w 646"/>
              <a:gd name="T59" fmla="*/ 2846 h 1861"/>
              <a:gd name="T60" fmla="*/ 697 w 646"/>
              <a:gd name="T61" fmla="*/ 2927 h 1861"/>
              <a:gd name="T62" fmla="*/ 619 w 646"/>
              <a:gd name="T63" fmla="*/ 3004 h 1861"/>
              <a:gd name="T64" fmla="*/ 542 w 646"/>
              <a:gd name="T65" fmla="*/ 3074 h 1861"/>
              <a:gd name="T66" fmla="*/ 457 w 646"/>
              <a:gd name="T67" fmla="*/ 3137 h 1861"/>
              <a:gd name="T68" fmla="*/ 369 w 646"/>
              <a:gd name="T69" fmla="*/ 3195 h 1861"/>
              <a:gd name="T70" fmla="*/ 280 w 646"/>
              <a:gd name="T71" fmla="*/ 3243 h 1861"/>
              <a:gd name="T72" fmla="*/ 186 w 646"/>
              <a:gd name="T73" fmla="*/ 3285 h 1861"/>
              <a:gd name="T74" fmla="*/ 95 w 646"/>
              <a:gd name="T75" fmla="*/ 3321 h 1861"/>
              <a:gd name="T76" fmla="*/ 0 w 646"/>
              <a:gd name="T77" fmla="*/ 3348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rgbClr val="FFFFFF"/>
              </a:gs>
              <a:gs pos="100000">
                <a:srgbClr val="4516AE"/>
              </a:gs>
            </a:gsLst>
            <a:lin ang="0" scaled="1"/>
          </a:gradFill>
          <a:ln w="9525">
            <a:noFill/>
            <a:miter lim="800000"/>
          </a:ln>
        </p:spPr>
        <p:txBody>
          <a:bodyPr/>
          <a:lstStyle/>
          <a:p>
            <a:pPr algn="ctr" eaLnBrk="0" hangingPunct="0"/>
            <a:endParaRPr lang="zh-CN" altLang="en-US">
              <a:cs typeface="Arial" panose="020B0604020202020204" pitchFamily="34" charset="0"/>
            </a:endParaRPr>
          </a:p>
        </p:txBody>
      </p:sp>
      <p:sp>
        <p:nvSpPr>
          <p:cNvPr id="5" name="Freeform 6"/>
          <p:cNvSpPr/>
          <p:nvPr/>
        </p:nvSpPr>
        <p:spPr bwMode="gray">
          <a:xfrm rot="5461794">
            <a:off x="4062040" y="2267002"/>
            <a:ext cx="1228247" cy="3585821"/>
          </a:xfrm>
          <a:custGeom>
            <a:avLst/>
            <a:gdLst>
              <a:gd name="T0" fmla="*/ 0 w 646"/>
              <a:gd name="T1" fmla="*/ 0 h 1861"/>
              <a:gd name="T2" fmla="*/ 86 w 646"/>
              <a:gd name="T3" fmla="*/ 25 h 1861"/>
              <a:gd name="T4" fmla="*/ 176 w 646"/>
              <a:gd name="T5" fmla="*/ 58 h 1861"/>
              <a:gd name="T6" fmla="*/ 264 w 646"/>
              <a:gd name="T7" fmla="*/ 97 h 1861"/>
              <a:gd name="T8" fmla="*/ 350 w 646"/>
              <a:gd name="T9" fmla="*/ 146 h 1861"/>
              <a:gd name="T10" fmla="*/ 434 w 646"/>
              <a:gd name="T11" fmla="*/ 200 h 1861"/>
              <a:gd name="T12" fmla="*/ 517 w 646"/>
              <a:gd name="T13" fmla="*/ 264 h 1861"/>
              <a:gd name="T14" fmla="*/ 598 w 646"/>
              <a:gd name="T15" fmla="*/ 333 h 1861"/>
              <a:gd name="T16" fmla="*/ 677 w 646"/>
              <a:gd name="T17" fmla="*/ 410 h 1861"/>
              <a:gd name="T18" fmla="*/ 751 w 646"/>
              <a:gd name="T19" fmla="*/ 495 h 1861"/>
              <a:gd name="T20" fmla="*/ 822 w 646"/>
              <a:gd name="T21" fmla="*/ 585 h 1861"/>
              <a:gd name="T22" fmla="*/ 886 w 646"/>
              <a:gd name="T23" fmla="*/ 681 h 1861"/>
              <a:gd name="T24" fmla="*/ 945 w 646"/>
              <a:gd name="T25" fmla="*/ 786 h 1861"/>
              <a:gd name="T26" fmla="*/ 997 w 646"/>
              <a:gd name="T27" fmla="*/ 895 h 1861"/>
              <a:gd name="T28" fmla="*/ 1046 w 646"/>
              <a:gd name="T29" fmla="*/ 1011 h 1861"/>
              <a:gd name="T30" fmla="*/ 1086 w 646"/>
              <a:gd name="T31" fmla="*/ 1133 h 1861"/>
              <a:gd name="T32" fmla="*/ 1115 w 646"/>
              <a:gd name="T33" fmla="*/ 1259 h 1861"/>
              <a:gd name="T34" fmla="*/ 1139 w 646"/>
              <a:gd name="T35" fmla="*/ 1392 h 1861"/>
              <a:gd name="T36" fmla="*/ 1154 w 646"/>
              <a:gd name="T37" fmla="*/ 1530 h 1861"/>
              <a:gd name="T38" fmla="*/ 1161 w 646"/>
              <a:gd name="T39" fmla="*/ 1672 h 1861"/>
              <a:gd name="T40" fmla="*/ 1156 w 646"/>
              <a:gd name="T41" fmla="*/ 1819 h 1861"/>
              <a:gd name="T42" fmla="*/ 1143 w 646"/>
              <a:gd name="T43" fmla="*/ 1954 h 1861"/>
              <a:gd name="T44" fmla="*/ 1119 w 646"/>
              <a:gd name="T45" fmla="*/ 2087 h 1861"/>
              <a:gd name="T46" fmla="*/ 1091 w 646"/>
              <a:gd name="T47" fmla="*/ 2213 h 1861"/>
              <a:gd name="T48" fmla="*/ 1051 w 646"/>
              <a:gd name="T49" fmla="*/ 2334 h 1861"/>
              <a:gd name="T50" fmla="*/ 1008 w 646"/>
              <a:gd name="T51" fmla="*/ 2448 h 1861"/>
              <a:gd name="T52" fmla="*/ 958 w 646"/>
              <a:gd name="T53" fmla="*/ 2556 h 1861"/>
              <a:gd name="T54" fmla="*/ 898 w 646"/>
              <a:gd name="T55" fmla="*/ 2658 h 1861"/>
              <a:gd name="T56" fmla="*/ 838 w 646"/>
              <a:gd name="T57" fmla="*/ 2756 h 1861"/>
              <a:gd name="T58" fmla="*/ 769 w 646"/>
              <a:gd name="T59" fmla="*/ 2846 h 1861"/>
              <a:gd name="T60" fmla="*/ 697 w 646"/>
              <a:gd name="T61" fmla="*/ 2927 h 1861"/>
              <a:gd name="T62" fmla="*/ 619 w 646"/>
              <a:gd name="T63" fmla="*/ 3004 h 1861"/>
              <a:gd name="T64" fmla="*/ 542 w 646"/>
              <a:gd name="T65" fmla="*/ 3074 h 1861"/>
              <a:gd name="T66" fmla="*/ 457 w 646"/>
              <a:gd name="T67" fmla="*/ 3137 h 1861"/>
              <a:gd name="T68" fmla="*/ 369 w 646"/>
              <a:gd name="T69" fmla="*/ 3195 h 1861"/>
              <a:gd name="T70" fmla="*/ 280 w 646"/>
              <a:gd name="T71" fmla="*/ 3243 h 1861"/>
              <a:gd name="T72" fmla="*/ 186 w 646"/>
              <a:gd name="T73" fmla="*/ 3285 h 1861"/>
              <a:gd name="T74" fmla="*/ 95 w 646"/>
              <a:gd name="T75" fmla="*/ 3321 h 1861"/>
              <a:gd name="T76" fmla="*/ 0 w 646"/>
              <a:gd name="T77" fmla="*/ 3348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rgbClr val="FFFFFF"/>
              </a:gs>
              <a:gs pos="100000">
                <a:srgbClr val="004992"/>
              </a:gs>
            </a:gsLst>
            <a:lin ang="0" scaled="1"/>
          </a:gradFill>
          <a:ln w="9525">
            <a:noFill/>
            <a:miter lim="800000"/>
          </a:ln>
        </p:spPr>
        <p:txBody>
          <a:bodyPr rot="10800000" vert="eaVert"/>
          <a:lstStyle/>
          <a:p>
            <a:pPr algn="ctr" eaLnBrk="0" hangingPunct="0"/>
            <a:endParaRPr lang="zh-CN" altLang="en-US">
              <a:cs typeface="Arial" panose="020B0604020202020204" pitchFamily="34" charset="0"/>
            </a:endParaRPr>
          </a:p>
        </p:txBody>
      </p:sp>
      <p:sp>
        <p:nvSpPr>
          <p:cNvPr id="6" name="Freeform 7"/>
          <p:cNvSpPr/>
          <p:nvPr/>
        </p:nvSpPr>
        <p:spPr bwMode="gray">
          <a:xfrm>
            <a:off x="5739182" y="2869873"/>
            <a:ext cx="1252027" cy="3607921"/>
          </a:xfrm>
          <a:custGeom>
            <a:avLst/>
            <a:gdLst>
              <a:gd name="T0" fmla="*/ 0 w 646"/>
              <a:gd name="T1" fmla="*/ 0 h 1861"/>
              <a:gd name="T2" fmla="*/ 86 w 646"/>
              <a:gd name="T3" fmla="*/ 25 h 1861"/>
              <a:gd name="T4" fmla="*/ 176 w 646"/>
              <a:gd name="T5" fmla="*/ 58 h 1861"/>
              <a:gd name="T6" fmla="*/ 264 w 646"/>
              <a:gd name="T7" fmla="*/ 97 h 1861"/>
              <a:gd name="T8" fmla="*/ 350 w 646"/>
              <a:gd name="T9" fmla="*/ 146 h 1861"/>
              <a:gd name="T10" fmla="*/ 434 w 646"/>
              <a:gd name="T11" fmla="*/ 200 h 1861"/>
              <a:gd name="T12" fmla="*/ 517 w 646"/>
              <a:gd name="T13" fmla="*/ 264 h 1861"/>
              <a:gd name="T14" fmla="*/ 598 w 646"/>
              <a:gd name="T15" fmla="*/ 333 h 1861"/>
              <a:gd name="T16" fmla="*/ 677 w 646"/>
              <a:gd name="T17" fmla="*/ 410 h 1861"/>
              <a:gd name="T18" fmla="*/ 751 w 646"/>
              <a:gd name="T19" fmla="*/ 495 h 1861"/>
              <a:gd name="T20" fmla="*/ 822 w 646"/>
              <a:gd name="T21" fmla="*/ 585 h 1861"/>
              <a:gd name="T22" fmla="*/ 886 w 646"/>
              <a:gd name="T23" fmla="*/ 681 h 1861"/>
              <a:gd name="T24" fmla="*/ 945 w 646"/>
              <a:gd name="T25" fmla="*/ 786 h 1861"/>
              <a:gd name="T26" fmla="*/ 997 w 646"/>
              <a:gd name="T27" fmla="*/ 895 h 1861"/>
              <a:gd name="T28" fmla="*/ 1046 w 646"/>
              <a:gd name="T29" fmla="*/ 1011 h 1861"/>
              <a:gd name="T30" fmla="*/ 1086 w 646"/>
              <a:gd name="T31" fmla="*/ 1133 h 1861"/>
              <a:gd name="T32" fmla="*/ 1115 w 646"/>
              <a:gd name="T33" fmla="*/ 1259 h 1861"/>
              <a:gd name="T34" fmla="*/ 1139 w 646"/>
              <a:gd name="T35" fmla="*/ 1392 h 1861"/>
              <a:gd name="T36" fmla="*/ 1154 w 646"/>
              <a:gd name="T37" fmla="*/ 1530 h 1861"/>
              <a:gd name="T38" fmla="*/ 1161 w 646"/>
              <a:gd name="T39" fmla="*/ 1672 h 1861"/>
              <a:gd name="T40" fmla="*/ 1156 w 646"/>
              <a:gd name="T41" fmla="*/ 1819 h 1861"/>
              <a:gd name="T42" fmla="*/ 1143 w 646"/>
              <a:gd name="T43" fmla="*/ 1954 h 1861"/>
              <a:gd name="T44" fmla="*/ 1119 w 646"/>
              <a:gd name="T45" fmla="*/ 2087 h 1861"/>
              <a:gd name="T46" fmla="*/ 1091 w 646"/>
              <a:gd name="T47" fmla="*/ 2213 h 1861"/>
              <a:gd name="T48" fmla="*/ 1051 w 646"/>
              <a:gd name="T49" fmla="*/ 2334 h 1861"/>
              <a:gd name="T50" fmla="*/ 1008 w 646"/>
              <a:gd name="T51" fmla="*/ 2448 h 1861"/>
              <a:gd name="T52" fmla="*/ 958 w 646"/>
              <a:gd name="T53" fmla="*/ 2556 h 1861"/>
              <a:gd name="T54" fmla="*/ 898 w 646"/>
              <a:gd name="T55" fmla="*/ 2658 h 1861"/>
              <a:gd name="T56" fmla="*/ 838 w 646"/>
              <a:gd name="T57" fmla="*/ 2756 h 1861"/>
              <a:gd name="T58" fmla="*/ 769 w 646"/>
              <a:gd name="T59" fmla="*/ 2846 h 1861"/>
              <a:gd name="T60" fmla="*/ 697 w 646"/>
              <a:gd name="T61" fmla="*/ 2927 h 1861"/>
              <a:gd name="T62" fmla="*/ 619 w 646"/>
              <a:gd name="T63" fmla="*/ 3004 h 1861"/>
              <a:gd name="T64" fmla="*/ 542 w 646"/>
              <a:gd name="T65" fmla="*/ 3074 h 1861"/>
              <a:gd name="T66" fmla="*/ 457 w 646"/>
              <a:gd name="T67" fmla="*/ 3137 h 1861"/>
              <a:gd name="T68" fmla="*/ 369 w 646"/>
              <a:gd name="T69" fmla="*/ 3195 h 1861"/>
              <a:gd name="T70" fmla="*/ 280 w 646"/>
              <a:gd name="T71" fmla="*/ 3243 h 1861"/>
              <a:gd name="T72" fmla="*/ 186 w 646"/>
              <a:gd name="T73" fmla="*/ 3285 h 1861"/>
              <a:gd name="T74" fmla="*/ 95 w 646"/>
              <a:gd name="T75" fmla="*/ 3321 h 1861"/>
              <a:gd name="T76" fmla="*/ 0 w 646"/>
              <a:gd name="T77" fmla="*/ 3348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rgbClr val="FFFFFF"/>
              </a:gs>
              <a:gs pos="100000">
                <a:srgbClr val="D5DDF3"/>
              </a:gs>
            </a:gsLst>
            <a:lin ang="0" scaled="1"/>
          </a:gradFill>
          <a:ln w="9525">
            <a:noFill/>
            <a:miter lim="800000"/>
          </a:ln>
        </p:spPr>
        <p:txBody>
          <a:bodyPr/>
          <a:lstStyle/>
          <a:p>
            <a:pPr algn="ctr" eaLnBrk="0" hangingPunct="0"/>
            <a:endParaRPr lang="zh-CN" altLang="en-US">
              <a:cs typeface="Arial" panose="020B0604020202020204" pitchFamily="34" charset="0"/>
            </a:endParaRPr>
          </a:p>
        </p:txBody>
      </p:sp>
      <p:sp>
        <p:nvSpPr>
          <p:cNvPr id="7" name="Freeform 8"/>
          <p:cNvSpPr/>
          <p:nvPr/>
        </p:nvSpPr>
        <p:spPr bwMode="gray">
          <a:xfrm rot="6256290">
            <a:off x="4039089" y="2038375"/>
            <a:ext cx="1251787" cy="3608614"/>
          </a:xfrm>
          <a:custGeom>
            <a:avLst/>
            <a:gdLst>
              <a:gd name="T0" fmla="*/ 0 w 646"/>
              <a:gd name="T1" fmla="*/ 0 h 1861"/>
              <a:gd name="T2" fmla="*/ 86 w 646"/>
              <a:gd name="T3" fmla="*/ 25 h 1861"/>
              <a:gd name="T4" fmla="*/ 176 w 646"/>
              <a:gd name="T5" fmla="*/ 58 h 1861"/>
              <a:gd name="T6" fmla="*/ 264 w 646"/>
              <a:gd name="T7" fmla="*/ 97 h 1861"/>
              <a:gd name="T8" fmla="*/ 350 w 646"/>
              <a:gd name="T9" fmla="*/ 146 h 1861"/>
              <a:gd name="T10" fmla="*/ 434 w 646"/>
              <a:gd name="T11" fmla="*/ 200 h 1861"/>
              <a:gd name="T12" fmla="*/ 517 w 646"/>
              <a:gd name="T13" fmla="*/ 264 h 1861"/>
              <a:gd name="T14" fmla="*/ 598 w 646"/>
              <a:gd name="T15" fmla="*/ 333 h 1861"/>
              <a:gd name="T16" fmla="*/ 677 w 646"/>
              <a:gd name="T17" fmla="*/ 410 h 1861"/>
              <a:gd name="T18" fmla="*/ 751 w 646"/>
              <a:gd name="T19" fmla="*/ 495 h 1861"/>
              <a:gd name="T20" fmla="*/ 822 w 646"/>
              <a:gd name="T21" fmla="*/ 585 h 1861"/>
              <a:gd name="T22" fmla="*/ 886 w 646"/>
              <a:gd name="T23" fmla="*/ 681 h 1861"/>
              <a:gd name="T24" fmla="*/ 945 w 646"/>
              <a:gd name="T25" fmla="*/ 786 h 1861"/>
              <a:gd name="T26" fmla="*/ 997 w 646"/>
              <a:gd name="T27" fmla="*/ 895 h 1861"/>
              <a:gd name="T28" fmla="*/ 1046 w 646"/>
              <a:gd name="T29" fmla="*/ 1011 h 1861"/>
              <a:gd name="T30" fmla="*/ 1086 w 646"/>
              <a:gd name="T31" fmla="*/ 1133 h 1861"/>
              <a:gd name="T32" fmla="*/ 1115 w 646"/>
              <a:gd name="T33" fmla="*/ 1259 h 1861"/>
              <a:gd name="T34" fmla="*/ 1139 w 646"/>
              <a:gd name="T35" fmla="*/ 1392 h 1861"/>
              <a:gd name="T36" fmla="*/ 1154 w 646"/>
              <a:gd name="T37" fmla="*/ 1530 h 1861"/>
              <a:gd name="T38" fmla="*/ 1161 w 646"/>
              <a:gd name="T39" fmla="*/ 1672 h 1861"/>
              <a:gd name="T40" fmla="*/ 1156 w 646"/>
              <a:gd name="T41" fmla="*/ 1819 h 1861"/>
              <a:gd name="T42" fmla="*/ 1143 w 646"/>
              <a:gd name="T43" fmla="*/ 1954 h 1861"/>
              <a:gd name="T44" fmla="*/ 1119 w 646"/>
              <a:gd name="T45" fmla="*/ 2087 h 1861"/>
              <a:gd name="T46" fmla="*/ 1091 w 646"/>
              <a:gd name="T47" fmla="*/ 2213 h 1861"/>
              <a:gd name="T48" fmla="*/ 1051 w 646"/>
              <a:gd name="T49" fmla="*/ 2334 h 1861"/>
              <a:gd name="T50" fmla="*/ 1008 w 646"/>
              <a:gd name="T51" fmla="*/ 2448 h 1861"/>
              <a:gd name="T52" fmla="*/ 958 w 646"/>
              <a:gd name="T53" fmla="*/ 2556 h 1861"/>
              <a:gd name="T54" fmla="*/ 898 w 646"/>
              <a:gd name="T55" fmla="*/ 2658 h 1861"/>
              <a:gd name="T56" fmla="*/ 838 w 646"/>
              <a:gd name="T57" fmla="*/ 2756 h 1861"/>
              <a:gd name="T58" fmla="*/ 769 w 646"/>
              <a:gd name="T59" fmla="*/ 2846 h 1861"/>
              <a:gd name="T60" fmla="*/ 697 w 646"/>
              <a:gd name="T61" fmla="*/ 2927 h 1861"/>
              <a:gd name="T62" fmla="*/ 619 w 646"/>
              <a:gd name="T63" fmla="*/ 3004 h 1861"/>
              <a:gd name="T64" fmla="*/ 542 w 646"/>
              <a:gd name="T65" fmla="*/ 3074 h 1861"/>
              <a:gd name="T66" fmla="*/ 457 w 646"/>
              <a:gd name="T67" fmla="*/ 3137 h 1861"/>
              <a:gd name="T68" fmla="*/ 369 w 646"/>
              <a:gd name="T69" fmla="*/ 3195 h 1861"/>
              <a:gd name="T70" fmla="*/ 280 w 646"/>
              <a:gd name="T71" fmla="*/ 3243 h 1861"/>
              <a:gd name="T72" fmla="*/ 186 w 646"/>
              <a:gd name="T73" fmla="*/ 3285 h 1861"/>
              <a:gd name="T74" fmla="*/ 95 w 646"/>
              <a:gd name="T75" fmla="*/ 3321 h 1861"/>
              <a:gd name="T76" fmla="*/ 0 w 646"/>
              <a:gd name="T77" fmla="*/ 3348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rgbClr val="FFFFFF"/>
              </a:gs>
              <a:gs pos="100000">
                <a:srgbClr val="A2EAE8"/>
              </a:gs>
            </a:gsLst>
            <a:lin ang="0" scaled="1"/>
          </a:gradFill>
          <a:ln w="9525">
            <a:noFill/>
            <a:miter lim="800000"/>
          </a:ln>
        </p:spPr>
        <p:txBody>
          <a:bodyPr rot="10800000" vert="eaVert"/>
          <a:lstStyle/>
          <a:p>
            <a:pPr algn="ctr" eaLnBrk="0" hangingPunct="0"/>
            <a:endParaRPr lang="zh-CN" altLang="en-US">
              <a:cs typeface="Arial" panose="020B0604020202020204" pitchFamily="34" charset="0"/>
            </a:endParaRPr>
          </a:p>
        </p:txBody>
      </p:sp>
      <p:grpSp>
        <p:nvGrpSpPr>
          <p:cNvPr id="8" name="Group 9"/>
          <p:cNvGrpSpPr/>
          <p:nvPr/>
        </p:nvGrpSpPr>
        <p:grpSpPr bwMode="auto">
          <a:xfrm>
            <a:off x="5094373" y="2839518"/>
            <a:ext cx="1457325" cy="1457045"/>
            <a:chOff x="2016" y="1920"/>
            <a:chExt cx="1680" cy="1680"/>
          </a:xfrm>
        </p:grpSpPr>
        <p:sp>
          <p:nvSpPr>
            <p:cNvPr id="9" name="Oval 10"/>
            <p:cNvSpPr>
              <a:spLocks noChangeArrowheads="1"/>
            </p:cNvSpPr>
            <p:nvPr/>
          </p:nvSpPr>
          <p:spPr bwMode="gray">
            <a:xfrm>
              <a:off x="2016" y="1920"/>
              <a:ext cx="1680" cy="1680"/>
            </a:xfrm>
            <a:prstGeom prst="ellipse">
              <a:avLst/>
            </a:prstGeom>
            <a:gradFill rotWithShape="1">
              <a:gsLst>
                <a:gs pos="0">
                  <a:srgbClr val="F14343"/>
                </a:gs>
                <a:gs pos="100000">
                  <a:srgbClr val="6E1E1E"/>
                </a:gs>
              </a:gsLst>
              <a:lin ang="5400000" scaled="1"/>
            </a:gradFill>
            <a:ln w="38100">
              <a:solidFill>
                <a:srgbClr val="FFFFFF"/>
              </a:solidFill>
              <a:round/>
            </a:ln>
          </p:spPr>
          <p:txBody>
            <a:bodyPr wrap="none" anchor="ctr"/>
            <a:lstStyle/>
            <a:p>
              <a:pPr algn="ctr" eaLnBrk="0" hangingPunct="0"/>
              <a:endParaRPr lang="zh-CN" altLang="en-US">
                <a:cs typeface="Arial" panose="020B0604020202020204" pitchFamily="34" charset="0"/>
              </a:endParaRPr>
            </a:p>
          </p:txBody>
        </p:sp>
        <p:sp>
          <p:nvSpPr>
            <p:cNvPr id="10" name="Freeform 11"/>
            <p:cNvSpPr/>
            <p:nvPr/>
          </p:nvSpPr>
          <p:spPr bwMode="gray">
            <a:xfrm>
              <a:off x="2208" y="1948"/>
              <a:ext cx="1296" cy="634"/>
            </a:xfrm>
            <a:custGeom>
              <a:avLst/>
              <a:gdLst>
                <a:gd name="T0" fmla="*/ 1252 w 1321"/>
                <a:gd name="T1" fmla="*/ 318 h 712"/>
                <a:gd name="T2" fmla="*/ 1268 w 1321"/>
                <a:gd name="T3" fmla="*/ 351 h 712"/>
                <a:gd name="T4" fmla="*/ 1271 w 1321"/>
                <a:gd name="T5" fmla="*/ 381 h 712"/>
                <a:gd name="T6" fmla="*/ 1266 w 1321"/>
                <a:gd name="T7" fmla="*/ 409 h 712"/>
                <a:gd name="T8" fmla="*/ 1249 w 1321"/>
                <a:gd name="T9" fmla="*/ 436 h 712"/>
                <a:gd name="T10" fmla="*/ 1224 w 1321"/>
                <a:gd name="T11" fmla="*/ 459 h 712"/>
                <a:gd name="T12" fmla="*/ 1193 w 1321"/>
                <a:gd name="T13" fmla="*/ 479 h 712"/>
                <a:gd name="T14" fmla="*/ 1151 w 1321"/>
                <a:gd name="T15" fmla="*/ 498 h 712"/>
                <a:gd name="T16" fmla="*/ 1104 w 1321"/>
                <a:gd name="T17" fmla="*/ 515 h 712"/>
                <a:gd name="T18" fmla="*/ 1051 w 1321"/>
                <a:gd name="T19" fmla="*/ 529 h 712"/>
                <a:gd name="T20" fmla="*/ 992 w 1321"/>
                <a:gd name="T21" fmla="*/ 541 h 712"/>
                <a:gd name="T22" fmla="*/ 931 w 1321"/>
                <a:gd name="T23" fmla="*/ 550 h 712"/>
                <a:gd name="T24" fmla="*/ 862 w 1321"/>
                <a:gd name="T25" fmla="*/ 558 h 712"/>
                <a:gd name="T26" fmla="*/ 793 w 1321"/>
                <a:gd name="T27" fmla="*/ 563 h 712"/>
                <a:gd name="T28" fmla="*/ 765 w 1321"/>
                <a:gd name="T29" fmla="*/ 565 h 712"/>
                <a:gd name="T30" fmla="*/ 458 w 1321"/>
                <a:gd name="T31" fmla="*/ 565 h 712"/>
                <a:gd name="T32" fmla="*/ 454 w 1321"/>
                <a:gd name="T33" fmla="*/ 565 h 712"/>
                <a:gd name="T34" fmla="*/ 393 w 1321"/>
                <a:gd name="T35" fmla="*/ 561 h 712"/>
                <a:gd name="T36" fmla="*/ 335 w 1321"/>
                <a:gd name="T37" fmla="*/ 558 h 712"/>
                <a:gd name="T38" fmla="*/ 280 w 1321"/>
                <a:gd name="T39" fmla="*/ 552 h 712"/>
                <a:gd name="T40" fmla="*/ 227 w 1321"/>
                <a:gd name="T41" fmla="*/ 547 h 712"/>
                <a:gd name="T42" fmla="*/ 179 w 1321"/>
                <a:gd name="T43" fmla="*/ 537 h 712"/>
                <a:gd name="T44" fmla="*/ 135 w 1321"/>
                <a:gd name="T45" fmla="*/ 525 h 712"/>
                <a:gd name="T46" fmla="*/ 98 w 1321"/>
                <a:gd name="T47" fmla="*/ 514 h 712"/>
                <a:gd name="T48" fmla="*/ 65 w 1321"/>
                <a:gd name="T49" fmla="*/ 500 h 712"/>
                <a:gd name="T50" fmla="*/ 37 w 1321"/>
                <a:gd name="T51" fmla="*/ 482 h 712"/>
                <a:gd name="T52" fmla="*/ 18 w 1321"/>
                <a:gd name="T53" fmla="*/ 462 h 712"/>
                <a:gd name="T54" fmla="*/ 6 w 1321"/>
                <a:gd name="T55" fmla="*/ 439 h 712"/>
                <a:gd name="T56" fmla="*/ 0 w 1321"/>
                <a:gd name="T57" fmla="*/ 416 h 712"/>
                <a:gd name="T58" fmla="*/ 0 w 1321"/>
                <a:gd name="T59" fmla="*/ 412 h 712"/>
                <a:gd name="T60" fmla="*/ 4 w 1321"/>
                <a:gd name="T61" fmla="*/ 386 h 712"/>
                <a:gd name="T62" fmla="*/ 16 w 1321"/>
                <a:gd name="T63" fmla="*/ 354 h 712"/>
                <a:gd name="T64" fmla="*/ 49 w 1321"/>
                <a:gd name="T65" fmla="*/ 293 h 712"/>
                <a:gd name="T66" fmla="*/ 90 w 1321"/>
                <a:gd name="T67" fmla="*/ 237 h 712"/>
                <a:gd name="T68" fmla="*/ 141 w 1321"/>
                <a:gd name="T69" fmla="*/ 186 h 712"/>
                <a:gd name="T70" fmla="*/ 196 w 1321"/>
                <a:gd name="T71" fmla="*/ 140 h 712"/>
                <a:gd name="T72" fmla="*/ 260 w 1321"/>
                <a:gd name="T73" fmla="*/ 99 h 712"/>
                <a:gd name="T74" fmla="*/ 329 w 1321"/>
                <a:gd name="T75" fmla="*/ 65 h 712"/>
                <a:gd name="T76" fmla="*/ 399 w 1321"/>
                <a:gd name="T77" fmla="*/ 37 h 712"/>
                <a:gd name="T78" fmla="*/ 479 w 1321"/>
                <a:gd name="T79" fmla="*/ 17 h 712"/>
                <a:gd name="T80" fmla="*/ 559 w 1321"/>
                <a:gd name="T81" fmla="*/ 4 h 712"/>
                <a:gd name="T82" fmla="*/ 642 w 1321"/>
                <a:gd name="T83" fmla="*/ 0 h 712"/>
                <a:gd name="T84" fmla="*/ 642 w 1321"/>
                <a:gd name="T85" fmla="*/ 0 h 712"/>
                <a:gd name="T86" fmla="*/ 731 w 1321"/>
                <a:gd name="T87" fmla="*/ 4 h 712"/>
                <a:gd name="T88" fmla="*/ 815 w 1321"/>
                <a:gd name="T89" fmla="*/ 18 h 712"/>
                <a:gd name="T90" fmla="*/ 897 w 1321"/>
                <a:gd name="T91" fmla="*/ 42 h 712"/>
                <a:gd name="T92" fmla="*/ 972 w 1321"/>
                <a:gd name="T93" fmla="*/ 71 h 712"/>
                <a:gd name="T94" fmla="*/ 1042 w 1321"/>
                <a:gd name="T95" fmla="*/ 109 h 712"/>
                <a:gd name="T96" fmla="*/ 1106 w 1321"/>
                <a:gd name="T97" fmla="*/ 154 h 712"/>
                <a:gd name="T98" fmla="*/ 1163 w 1321"/>
                <a:gd name="T99" fmla="*/ 203 h 712"/>
                <a:gd name="T100" fmla="*/ 1211 w 1321"/>
                <a:gd name="T101" fmla="*/ 257 h 712"/>
                <a:gd name="T102" fmla="*/ 1252 w 1321"/>
                <a:gd name="T103" fmla="*/ 318 h 712"/>
                <a:gd name="T104" fmla="*/ 1252 w 1321"/>
                <a:gd name="T105" fmla="*/ 318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F14343"/>
                </a:gs>
              </a:gsLst>
              <a:lin ang="5400000" scaled="1"/>
            </a:gradFill>
            <a:ln w="9525">
              <a:noFill/>
              <a:miter lim="800000"/>
            </a:ln>
          </p:spPr>
          <p:txBody>
            <a:bodyPr/>
            <a:lstStyle/>
            <a:p>
              <a:pPr algn="ctr" eaLnBrk="0" hangingPunct="0"/>
              <a:endParaRPr lang="zh-CN" altLang="en-US">
                <a:cs typeface="Arial" panose="020B0604020202020204" pitchFamily="34" charset="0"/>
              </a:endParaRPr>
            </a:p>
          </p:txBody>
        </p:sp>
      </p:grpSp>
      <p:sp>
        <p:nvSpPr>
          <p:cNvPr id="11" name="Text Box 12"/>
          <p:cNvSpPr txBox="1">
            <a:spLocks noChangeArrowheads="1"/>
          </p:cNvSpPr>
          <p:nvPr/>
        </p:nvSpPr>
        <p:spPr bwMode="gray">
          <a:xfrm>
            <a:off x="5359791" y="3254084"/>
            <a:ext cx="1005404" cy="584775"/>
          </a:xfrm>
          <a:prstGeom prst="rect">
            <a:avLst/>
          </a:prstGeom>
          <a:noFill/>
          <a:ln w="9525" algn="ctr">
            <a:noFill/>
            <a:miter lim="800000"/>
          </a:ln>
          <a:effectLst/>
        </p:spPr>
        <p:txBody>
          <a:bodyPr wrap="none">
            <a:spAutoFit/>
          </a:bodyPr>
          <a:lstStyle/>
          <a:p>
            <a:pPr algn="ctr" eaLnBrk="0" hangingPunct="0">
              <a:defRPr/>
            </a:pPr>
            <a:r>
              <a:rPr lang="zh-CN" altLang="en-US" sz="3200" dirty="0">
                <a:solidFill>
                  <a:srgbClr val="FEFEFE"/>
                </a:solidFill>
                <a:effectLst>
                  <a:outerShdw blurRad="38100" dist="38100" dir="2700000" algn="tl">
                    <a:srgbClr val="C0C0C0"/>
                  </a:outerShdw>
                </a:effectLst>
                <a:latin typeface="Arial" panose="020B0604020202020204" pitchFamily="34" charset="0"/>
                <a:ea typeface="+mn-ea"/>
              </a:rPr>
              <a:t>类别</a:t>
            </a:r>
            <a:endParaRPr lang="en-US" sz="3200" dirty="0">
              <a:solidFill>
                <a:srgbClr val="FEFEFE"/>
              </a:solidFill>
              <a:effectLst>
                <a:outerShdw blurRad="38100" dist="38100" dir="2700000" algn="tl">
                  <a:srgbClr val="C0C0C0"/>
                </a:outerShdw>
              </a:effectLst>
              <a:latin typeface="Arial" panose="020B0604020202020204" pitchFamily="34" charset="0"/>
              <a:ea typeface="+mn-ea"/>
            </a:endParaRPr>
          </a:p>
        </p:txBody>
      </p:sp>
      <p:sp>
        <p:nvSpPr>
          <p:cNvPr id="12" name="Text Box 13"/>
          <p:cNvSpPr txBox="1">
            <a:spLocks noChangeArrowheads="1"/>
          </p:cNvSpPr>
          <p:nvPr/>
        </p:nvSpPr>
        <p:spPr bwMode="gray">
          <a:xfrm>
            <a:off x="765174" y="1975704"/>
            <a:ext cx="4792858" cy="400110"/>
          </a:xfrm>
          <a:prstGeom prst="rect">
            <a:avLst/>
          </a:prstGeom>
          <a:noFill/>
          <a:ln w="9525">
            <a:noFill/>
            <a:miter lim="800000"/>
          </a:ln>
        </p:spPr>
        <p:txBody>
          <a:bodyPr wrap="square">
            <a:spAutoFit/>
          </a:bodyPr>
          <a:lstStyle/>
          <a:p>
            <a:pPr eaLnBrk="0" hangingPunct="0"/>
            <a:r>
              <a:rPr lang="zh-CN" altLang="en-US" sz="2000" b="1" dirty="0"/>
              <a:t>①</a:t>
            </a:r>
            <a:r>
              <a:rPr lang="zh-CN" altLang="zh-CN" sz="2000" b="1" dirty="0"/>
              <a:t>系统目标是系统经济</a:t>
            </a:r>
            <a:r>
              <a:rPr lang="zh-CN" altLang="en-US" sz="2000" b="1" dirty="0"/>
              <a:t>性</a:t>
            </a:r>
            <a:r>
              <a:rPr lang="zh-CN" altLang="zh-CN" sz="2000" b="1" dirty="0"/>
              <a:t>的软件</a:t>
            </a:r>
            <a:r>
              <a:rPr lang="zh-CN" altLang="en-US" sz="2000" b="1" dirty="0"/>
              <a:t>工程</a:t>
            </a:r>
            <a:r>
              <a:rPr lang="zh-CN" altLang="zh-CN" sz="2000" b="1" dirty="0"/>
              <a:t>项目</a:t>
            </a:r>
            <a:endParaRPr lang="en-US" altLang="zh-CN" sz="2000" b="1" dirty="0"/>
          </a:p>
        </p:txBody>
      </p:sp>
      <p:sp>
        <p:nvSpPr>
          <p:cNvPr id="13" name="Text Box 14"/>
          <p:cNvSpPr txBox="1">
            <a:spLocks noChangeArrowheads="1"/>
          </p:cNvSpPr>
          <p:nvPr/>
        </p:nvSpPr>
        <p:spPr bwMode="gray">
          <a:xfrm>
            <a:off x="7005383" y="2197226"/>
            <a:ext cx="4755696" cy="400110"/>
          </a:xfrm>
          <a:prstGeom prst="rect">
            <a:avLst/>
          </a:prstGeom>
          <a:noFill/>
          <a:ln w="9525">
            <a:noFill/>
            <a:miter lim="800000"/>
          </a:ln>
        </p:spPr>
        <p:txBody>
          <a:bodyPr wrap="square">
            <a:spAutoFit/>
          </a:bodyPr>
          <a:lstStyle/>
          <a:p>
            <a:pPr eaLnBrk="0" hangingPunct="0"/>
            <a:r>
              <a:rPr lang="zh-CN" altLang="en-US" sz="2000" b="1" dirty="0"/>
              <a:t>②</a:t>
            </a:r>
            <a:r>
              <a:rPr lang="zh-CN" altLang="zh-CN" sz="2000" b="1" dirty="0"/>
              <a:t>系统目标是系统社会性的软件</a:t>
            </a:r>
            <a:r>
              <a:rPr lang="zh-CN" altLang="en-US" sz="2000" b="1" dirty="0"/>
              <a:t>工程</a:t>
            </a:r>
            <a:r>
              <a:rPr lang="zh-CN" altLang="zh-CN" sz="2000" b="1" dirty="0"/>
              <a:t>项目</a:t>
            </a:r>
            <a:endParaRPr lang="zh-CN" altLang="en-US" sz="2000" b="1" dirty="0"/>
          </a:p>
        </p:txBody>
      </p:sp>
      <p:sp>
        <p:nvSpPr>
          <p:cNvPr id="14" name="Text Box 15"/>
          <p:cNvSpPr txBox="1">
            <a:spLocks noChangeArrowheads="1"/>
          </p:cNvSpPr>
          <p:nvPr/>
        </p:nvSpPr>
        <p:spPr bwMode="gray">
          <a:xfrm>
            <a:off x="2365375" y="5981824"/>
            <a:ext cx="5410200" cy="400110"/>
          </a:xfrm>
          <a:prstGeom prst="rect">
            <a:avLst/>
          </a:prstGeom>
          <a:noFill/>
          <a:ln w="9525">
            <a:noFill/>
            <a:miter lim="800000"/>
          </a:ln>
        </p:spPr>
        <p:txBody>
          <a:bodyPr wrap="square">
            <a:spAutoFit/>
          </a:bodyPr>
          <a:lstStyle/>
          <a:p>
            <a:pPr eaLnBrk="0" hangingPunct="0"/>
            <a:r>
              <a:rPr lang="zh-CN" altLang="en-US" sz="2000" b="1" dirty="0"/>
              <a:t>③</a:t>
            </a:r>
            <a:r>
              <a:rPr lang="zh-CN" altLang="zh-CN" sz="2000" b="1" dirty="0"/>
              <a:t>系统目标是系统军事作战性的软件</a:t>
            </a:r>
            <a:r>
              <a:rPr lang="zh-CN" altLang="en-US" sz="2000" b="1" dirty="0"/>
              <a:t>工程</a:t>
            </a:r>
            <a:r>
              <a:rPr lang="zh-CN" altLang="zh-CN" sz="2000" b="1" dirty="0"/>
              <a:t>项目</a:t>
            </a:r>
            <a:endParaRPr lang="zh-CN" altLang="en-US" sz="2000" b="1" dirty="0"/>
          </a:p>
        </p:txBody>
      </p:sp>
      <p:grpSp>
        <p:nvGrpSpPr>
          <p:cNvPr id="15" name="组合 14"/>
          <p:cNvGrpSpPr/>
          <p:nvPr/>
        </p:nvGrpSpPr>
        <p:grpSpPr>
          <a:xfrm flipH="1">
            <a:off x="9580960" y="5815645"/>
            <a:ext cx="2628275" cy="1043149"/>
            <a:chOff x="-8805" y="5407865"/>
            <a:chExt cx="3213509" cy="1301644"/>
          </a:xfrm>
        </p:grpSpPr>
        <p:sp>
          <p:nvSpPr>
            <p:cNvPr id="16" name="矩形 15"/>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矩形 24"/>
          <p:cNvSpPr/>
          <p:nvPr/>
        </p:nvSpPr>
        <p:spPr>
          <a:xfrm>
            <a:off x="1118119" y="1143794"/>
            <a:ext cx="6955750" cy="461665"/>
          </a:xfrm>
          <a:prstGeom prst="rect">
            <a:avLst/>
          </a:prstGeom>
        </p:spPr>
        <p:txBody>
          <a:bodyPr wrap="none">
            <a:spAutoFit/>
          </a:bodyPr>
          <a:lstStyle/>
          <a:p>
            <a:r>
              <a:rPr lang="zh-CN" altLang="zh-CN" dirty="0"/>
              <a:t>软件</a:t>
            </a:r>
            <a:r>
              <a:rPr lang="zh-CN" altLang="en-US" dirty="0"/>
              <a:t>工程</a:t>
            </a:r>
            <a:r>
              <a:rPr lang="zh-CN" altLang="zh-CN" dirty="0"/>
              <a:t>项目从系统目标来看主要分为以下三类：</a:t>
            </a:r>
            <a:endParaRPr lang="zh-CN" altLang="en-US" dirty="0"/>
          </a:p>
        </p:txBody>
      </p:sp>
      <p:sp>
        <p:nvSpPr>
          <p:cNvPr id="28" name="灯片编号占位符 27">
            <a:extLst>
              <a:ext uri="{FF2B5EF4-FFF2-40B4-BE49-F238E27FC236}">
                <a16:creationId xmlns:a16="http://schemas.microsoft.com/office/drawing/2014/main" id="{73948F93-A40B-4987-9CF0-F20E3557884E}"/>
              </a:ext>
            </a:extLst>
          </p:cNvPr>
          <p:cNvSpPr>
            <a:spLocks noGrp="1"/>
          </p:cNvSpPr>
          <p:nvPr>
            <p:ph type="sldNum" sz="quarter" idx="12"/>
          </p:nvPr>
        </p:nvSpPr>
        <p:spPr/>
        <p:txBody>
          <a:bodyPr/>
          <a:lstStyle/>
          <a:p>
            <a:fld id="{B6F15528-21DE-4FAA-801E-634DDDAF4B2B}" type="slidenum">
              <a:rPr lang="en-US" smtClean="0"/>
              <a:t>392</a:t>
            </a:fld>
            <a:endParaRPr lang="en-US" dirty="0"/>
          </a:p>
        </p:txBody>
      </p:sp>
      <p:sp>
        <p:nvSpPr>
          <p:cNvPr id="29" name="灯片编号占位符 8">
            <a:extLst>
              <a:ext uri="{FF2B5EF4-FFF2-40B4-BE49-F238E27FC236}">
                <a16:creationId xmlns:a16="http://schemas.microsoft.com/office/drawing/2014/main" id="{418447AC-9607-4080-80A9-C06F71F5D808}"/>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392</a:t>
            </a:fld>
            <a:endParaRPr kumimoji="0" lang="en-US" altLang="zh-CN" sz="1800" dirty="0">
              <a:latin typeface="Times New Roman" panose="02020603050405020304" pitchFamily="18" charset="0"/>
            </a:endParaRPr>
          </a:p>
        </p:txBody>
      </p:sp>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5.3.2 </a:t>
            </a:r>
            <a:r>
              <a:rPr lang="zh-CN" altLang="zh-CN" dirty="0"/>
              <a:t>软件</a:t>
            </a:r>
            <a:r>
              <a:rPr lang="zh-CN" altLang="en-US" dirty="0"/>
              <a:t>工程</a:t>
            </a:r>
            <a:r>
              <a:rPr lang="zh-CN" altLang="zh-CN" dirty="0"/>
              <a:t>项目的社会效益分析</a:t>
            </a:r>
            <a:endParaRPr lang="zh-CN" altLang="en-US" dirty="0"/>
          </a:p>
        </p:txBody>
      </p:sp>
      <p:sp>
        <p:nvSpPr>
          <p:cNvPr id="4" name="矩形 3"/>
          <p:cNvSpPr/>
          <p:nvPr/>
        </p:nvSpPr>
        <p:spPr>
          <a:xfrm>
            <a:off x="-22877" y="6096794"/>
            <a:ext cx="12195175" cy="800200"/>
          </a:xfrm>
          <a:prstGeom prst="rect">
            <a:avLst/>
          </a:prstGeom>
          <a:solidFill>
            <a:srgbClr val="DDDDDD">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sp>
        <p:nvSpPr>
          <p:cNvPr id="5" name="Oval 24"/>
          <p:cNvSpPr>
            <a:spLocks noChangeArrowheads="1"/>
          </p:cNvSpPr>
          <p:nvPr/>
        </p:nvSpPr>
        <p:spPr bwMode="auto">
          <a:xfrm>
            <a:off x="5555102" y="4077493"/>
            <a:ext cx="1290760" cy="1401763"/>
          </a:xfrm>
          <a:prstGeom prst="ellipse">
            <a:avLst/>
          </a:prstGeom>
          <a:solidFill>
            <a:srgbClr val="FFFF00"/>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a:latin typeface="Calibri" panose="020F0502020204030204" charset="0"/>
            </a:endParaRPr>
          </a:p>
        </p:txBody>
      </p:sp>
      <p:sp>
        <p:nvSpPr>
          <p:cNvPr id="6" name="Oval 25"/>
          <p:cNvSpPr>
            <a:spLocks noChangeArrowheads="1"/>
          </p:cNvSpPr>
          <p:nvPr/>
        </p:nvSpPr>
        <p:spPr bwMode="auto">
          <a:xfrm>
            <a:off x="5555102" y="2683668"/>
            <a:ext cx="1290760" cy="1401763"/>
          </a:xfrm>
          <a:prstGeom prst="ellipse">
            <a:avLst/>
          </a:prstGeom>
          <a:solidFill>
            <a:srgbClr val="33CC33"/>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a:latin typeface="Calibri" panose="020F0502020204030204" charset="0"/>
            </a:endParaRPr>
          </a:p>
        </p:txBody>
      </p:sp>
      <p:sp>
        <p:nvSpPr>
          <p:cNvPr id="7" name="Oval 26"/>
          <p:cNvSpPr>
            <a:spLocks noChangeArrowheads="1"/>
          </p:cNvSpPr>
          <p:nvPr/>
        </p:nvSpPr>
        <p:spPr bwMode="auto">
          <a:xfrm>
            <a:off x="6171912" y="3340893"/>
            <a:ext cx="1292225" cy="1400175"/>
          </a:xfrm>
          <a:prstGeom prst="ellipse">
            <a:avLst/>
          </a:prstGeom>
          <a:solidFill>
            <a:srgbClr val="FF0033"/>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a:latin typeface="Calibri" panose="020F0502020204030204" charset="0"/>
            </a:endParaRPr>
          </a:p>
        </p:txBody>
      </p:sp>
      <p:sp>
        <p:nvSpPr>
          <p:cNvPr id="8" name="Oval 27"/>
          <p:cNvSpPr>
            <a:spLocks noChangeArrowheads="1"/>
          </p:cNvSpPr>
          <p:nvPr/>
        </p:nvSpPr>
        <p:spPr bwMode="auto">
          <a:xfrm>
            <a:off x="4879688" y="3340893"/>
            <a:ext cx="1290760" cy="1400175"/>
          </a:xfrm>
          <a:prstGeom prst="ellipse">
            <a:avLst/>
          </a:prstGeom>
          <a:solidFill>
            <a:srgbClr val="3366FF"/>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a:latin typeface="Calibri" panose="020F0502020204030204" charset="0"/>
            </a:endParaRPr>
          </a:p>
        </p:txBody>
      </p:sp>
      <p:sp>
        <p:nvSpPr>
          <p:cNvPr id="9" name="Rectangle 28"/>
          <p:cNvSpPr>
            <a:spLocks noChangeArrowheads="1"/>
          </p:cNvSpPr>
          <p:nvPr/>
        </p:nvSpPr>
        <p:spPr bwMode="auto">
          <a:xfrm>
            <a:off x="6479585" y="2486818"/>
            <a:ext cx="2533171" cy="371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5088" tIns="31750" rIns="65088" bIns="31750">
            <a:spAutoFit/>
          </a:bodyPr>
          <a:lstStyle/>
          <a:p>
            <a:pPr defTabSz="447675"/>
            <a:r>
              <a:rPr lang="zh-CN" altLang="zh-CN" sz="2000" b="1" dirty="0"/>
              <a:t>生产与生活服务工程</a:t>
            </a:r>
            <a:endParaRPr lang="en-US" altLang="ko-KR" sz="2000" b="1" dirty="0">
              <a:latin typeface="+mn-ea"/>
            </a:endParaRPr>
          </a:p>
        </p:txBody>
      </p:sp>
      <p:sp>
        <p:nvSpPr>
          <p:cNvPr id="10" name="Rectangle 29"/>
          <p:cNvSpPr>
            <a:spLocks noChangeArrowheads="1"/>
          </p:cNvSpPr>
          <p:nvPr/>
        </p:nvSpPr>
        <p:spPr bwMode="auto">
          <a:xfrm>
            <a:off x="2898862" y="3786981"/>
            <a:ext cx="1904640" cy="371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5088" tIns="31750" rIns="65088" bIns="31750">
            <a:spAutoFit/>
          </a:bodyPr>
          <a:lstStyle/>
          <a:p>
            <a:pPr algn="r" defTabSz="447675"/>
            <a:r>
              <a:rPr lang="zh-CN" altLang="zh-CN" sz="2000" b="1" dirty="0"/>
              <a:t>社会安全工程</a:t>
            </a:r>
            <a:endParaRPr lang="en-US" altLang="ko-KR" sz="2000" b="1" dirty="0">
              <a:latin typeface="+mn-ea"/>
            </a:endParaRPr>
          </a:p>
        </p:txBody>
      </p:sp>
      <p:sp>
        <p:nvSpPr>
          <p:cNvPr id="11" name="Rectangle 30"/>
          <p:cNvSpPr>
            <a:spLocks noChangeArrowheads="1"/>
          </p:cNvSpPr>
          <p:nvPr/>
        </p:nvSpPr>
        <p:spPr bwMode="auto">
          <a:xfrm>
            <a:off x="7735181" y="3848893"/>
            <a:ext cx="3164593" cy="371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5088" tIns="31750" rIns="65088" bIns="31750">
            <a:spAutoFit/>
          </a:bodyPr>
          <a:lstStyle/>
          <a:p>
            <a:pPr defTabSz="447675"/>
            <a:r>
              <a:rPr lang="zh-CN" altLang="zh-CN" sz="2000" b="1" dirty="0"/>
              <a:t>环境保护与灾害防治工程</a:t>
            </a:r>
            <a:endParaRPr lang="en-US" altLang="ko-KR" sz="2000" b="1" dirty="0">
              <a:latin typeface="+mn-ea"/>
            </a:endParaRPr>
          </a:p>
        </p:txBody>
      </p:sp>
      <p:sp>
        <p:nvSpPr>
          <p:cNvPr id="12" name="Rectangle 31"/>
          <p:cNvSpPr>
            <a:spLocks noChangeArrowheads="1"/>
          </p:cNvSpPr>
          <p:nvPr/>
        </p:nvSpPr>
        <p:spPr bwMode="auto">
          <a:xfrm>
            <a:off x="5336801" y="5572919"/>
            <a:ext cx="2514974" cy="371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5088" tIns="31750" rIns="65088" bIns="31750">
            <a:spAutoFit/>
          </a:bodyPr>
          <a:lstStyle/>
          <a:p>
            <a:pPr defTabSz="447675"/>
            <a:r>
              <a:rPr lang="zh-CN" altLang="zh-CN" sz="2000" b="1" dirty="0"/>
              <a:t>科教与社会福利工程</a:t>
            </a:r>
            <a:endParaRPr lang="en-US" altLang="ko-KR" sz="2000" b="1" dirty="0">
              <a:latin typeface="+mn-ea"/>
            </a:endParaRPr>
          </a:p>
        </p:txBody>
      </p:sp>
      <p:sp>
        <p:nvSpPr>
          <p:cNvPr id="13" name="矩形 12"/>
          <p:cNvSpPr/>
          <p:nvPr/>
        </p:nvSpPr>
        <p:spPr>
          <a:xfrm>
            <a:off x="-33316" y="6449244"/>
            <a:ext cx="12231666" cy="400100"/>
          </a:xfrm>
          <a:prstGeom prst="rect">
            <a:avLst/>
          </a:prstGeom>
          <a:solidFill>
            <a:srgbClr val="92D050">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sp>
        <p:nvSpPr>
          <p:cNvPr id="14" name="矩形 13"/>
          <p:cNvSpPr/>
          <p:nvPr/>
        </p:nvSpPr>
        <p:spPr>
          <a:xfrm>
            <a:off x="1360099" y="1291729"/>
            <a:ext cx="5109091" cy="461665"/>
          </a:xfrm>
          <a:prstGeom prst="rect">
            <a:avLst/>
          </a:prstGeom>
        </p:spPr>
        <p:txBody>
          <a:bodyPr wrap="none">
            <a:spAutoFit/>
          </a:bodyPr>
          <a:lstStyle/>
          <a:p>
            <a:r>
              <a:rPr lang="zh-CN" altLang="zh-CN" dirty="0"/>
              <a:t>公益性软件大致可以分为以下类型：</a:t>
            </a:r>
            <a:endParaRPr lang="zh-CN" altLang="en-US" dirty="0"/>
          </a:p>
        </p:txBody>
      </p:sp>
      <p:grpSp>
        <p:nvGrpSpPr>
          <p:cNvPr id="15" name="组合 14"/>
          <p:cNvGrpSpPr/>
          <p:nvPr/>
        </p:nvGrpSpPr>
        <p:grpSpPr>
          <a:xfrm flipH="1">
            <a:off x="9580960" y="5639594"/>
            <a:ext cx="2628275" cy="1043149"/>
            <a:chOff x="-8805" y="5407865"/>
            <a:chExt cx="3213509" cy="1301644"/>
          </a:xfrm>
        </p:grpSpPr>
        <p:sp>
          <p:nvSpPr>
            <p:cNvPr id="16" name="矩形 15"/>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灯片编号占位符 24">
            <a:extLst>
              <a:ext uri="{FF2B5EF4-FFF2-40B4-BE49-F238E27FC236}">
                <a16:creationId xmlns:a16="http://schemas.microsoft.com/office/drawing/2014/main" id="{66C448B0-3E68-4D83-8445-59F11B3AA828}"/>
              </a:ext>
            </a:extLst>
          </p:cNvPr>
          <p:cNvSpPr>
            <a:spLocks noGrp="1"/>
          </p:cNvSpPr>
          <p:nvPr>
            <p:ph type="sldNum" sz="quarter" idx="12"/>
          </p:nvPr>
        </p:nvSpPr>
        <p:spPr/>
        <p:txBody>
          <a:bodyPr/>
          <a:lstStyle/>
          <a:p>
            <a:fld id="{B6F15528-21DE-4FAA-801E-634DDDAF4B2B}" type="slidenum">
              <a:rPr lang="en-US" smtClean="0"/>
              <a:t>393</a:t>
            </a:fld>
            <a:endParaRPr lang="en-US" dirty="0"/>
          </a:p>
        </p:txBody>
      </p:sp>
      <p:sp>
        <p:nvSpPr>
          <p:cNvPr id="26" name="灯片编号占位符 8">
            <a:extLst>
              <a:ext uri="{FF2B5EF4-FFF2-40B4-BE49-F238E27FC236}">
                <a16:creationId xmlns:a16="http://schemas.microsoft.com/office/drawing/2014/main" id="{5DE58598-B9C0-484B-825D-1CDD1DC0D5C2}"/>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393</a:t>
            </a:fld>
            <a:endParaRPr kumimoji="0" lang="en-US" altLang="zh-CN" sz="1800" dirty="0">
              <a:latin typeface="Times New Roman" panose="02020603050405020304" pitchFamily="18" charset="0"/>
            </a:endParaRPr>
          </a:p>
        </p:txBody>
      </p: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5.3.2 </a:t>
            </a:r>
            <a:r>
              <a:rPr lang="zh-CN" altLang="zh-CN" dirty="0"/>
              <a:t>软件</a:t>
            </a:r>
            <a:r>
              <a:rPr lang="zh-CN" altLang="en-US" dirty="0"/>
              <a:t>工程</a:t>
            </a:r>
            <a:r>
              <a:rPr lang="zh-CN" altLang="zh-CN" dirty="0"/>
              <a:t>项目的社会效益分析</a:t>
            </a:r>
            <a:endParaRPr lang="zh-CN" altLang="en-US" dirty="0"/>
          </a:p>
        </p:txBody>
      </p:sp>
      <p:sp>
        <p:nvSpPr>
          <p:cNvPr id="4" name="矩形 3"/>
          <p:cNvSpPr/>
          <p:nvPr/>
        </p:nvSpPr>
        <p:spPr>
          <a:xfrm flipV="1">
            <a:off x="-454" y="1829594"/>
            <a:ext cx="12321094" cy="45719"/>
          </a:xfrm>
          <a:prstGeom prst="rect">
            <a:avLst/>
          </a:prstGeom>
          <a:solidFill>
            <a:srgbClr val="A6B727">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5" name="矩形 4"/>
          <p:cNvSpPr/>
          <p:nvPr/>
        </p:nvSpPr>
        <p:spPr>
          <a:xfrm>
            <a:off x="765175" y="1067594"/>
            <a:ext cx="9110186" cy="461665"/>
          </a:xfrm>
          <a:prstGeom prst="rect">
            <a:avLst/>
          </a:prstGeom>
        </p:spPr>
        <p:txBody>
          <a:bodyPr wrap="none">
            <a:spAutoFit/>
          </a:bodyPr>
          <a:lstStyle/>
          <a:p>
            <a:r>
              <a:rPr lang="zh-CN" altLang="zh-CN" dirty="0"/>
              <a:t>软件</a:t>
            </a:r>
            <a:r>
              <a:rPr lang="zh-CN" altLang="en-US" dirty="0"/>
              <a:t>工程</a:t>
            </a:r>
            <a:r>
              <a:rPr lang="zh-CN" altLang="zh-CN" dirty="0"/>
              <a:t>项目的社会效益和经济效益评价相比较，其主要特征有：</a:t>
            </a:r>
            <a:endParaRPr lang="zh-CN" altLang="en-US" dirty="0"/>
          </a:p>
        </p:txBody>
      </p:sp>
      <p:grpSp>
        <p:nvGrpSpPr>
          <p:cNvPr id="6" name="Group 70"/>
          <p:cNvGrpSpPr/>
          <p:nvPr/>
        </p:nvGrpSpPr>
        <p:grpSpPr bwMode="auto">
          <a:xfrm>
            <a:off x="5890074" y="4418807"/>
            <a:ext cx="723900" cy="555625"/>
            <a:chOff x="4400" y="2530"/>
            <a:chExt cx="494" cy="350"/>
          </a:xfrm>
        </p:grpSpPr>
        <p:sp>
          <p:nvSpPr>
            <p:cNvPr id="7" name="Freeform 68"/>
            <p:cNvSpPr/>
            <p:nvPr/>
          </p:nvSpPr>
          <p:spPr bwMode="auto">
            <a:xfrm>
              <a:off x="4400" y="2751"/>
              <a:ext cx="494" cy="129"/>
            </a:xfrm>
            <a:custGeom>
              <a:avLst/>
              <a:gdLst>
                <a:gd name="T0" fmla="*/ 0 w 494"/>
                <a:gd name="T1" fmla="*/ 0 h 129"/>
                <a:gd name="T2" fmla="*/ 493 w 494"/>
                <a:gd name="T3" fmla="*/ 0 h 129"/>
                <a:gd name="T4" fmla="*/ 493 w 494"/>
                <a:gd name="T5" fmla="*/ 128 h 129"/>
                <a:gd name="T6" fmla="*/ 0 w 494"/>
                <a:gd name="T7" fmla="*/ 128 h 129"/>
                <a:gd name="T8" fmla="*/ 0 w 494"/>
                <a:gd name="T9" fmla="*/ 0 h 129"/>
                <a:gd name="T10" fmla="*/ 0 60000 65536"/>
                <a:gd name="T11" fmla="*/ 0 60000 65536"/>
                <a:gd name="T12" fmla="*/ 0 60000 65536"/>
                <a:gd name="T13" fmla="*/ 0 60000 65536"/>
                <a:gd name="T14" fmla="*/ 0 60000 65536"/>
                <a:gd name="T15" fmla="*/ 0 w 494"/>
                <a:gd name="T16" fmla="*/ 0 h 129"/>
                <a:gd name="T17" fmla="*/ 494 w 494"/>
                <a:gd name="T18" fmla="*/ 129 h 129"/>
              </a:gdLst>
              <a:ahLst/>
              <a:cxnLst>
                <a:cxn ang="T10">
                  <a:pos x="T0" y="T1"/>
                </a:cxn>
                <a:cxn ang="T11">
                  <a:pos x="T2" y="T3"/>
                </a:cxn>
                <a:cxn ang="T12">
                  <a:pos x="T4" y="T5"/>
                </a:cxn>
                <a:cxn ang="T13">
                  <a:pos x="T6" y="T7"/>
                </a:cxn>
                <a:cxn ang="T14">
                  <a:pos x="T8" y="T9"/>
                </a:cxn>
              </a:cxnLst>
              <a:rect l="T15" t="T16" r="T17" b="T18"/>
              <a:pathLst>
                <a:path w="494" h="129">
                  <a:moveTo>
                    <a:pt x="0" y="0"/>
                  </a:moveTo>
                  <a:lnTo>
                    <a:pt x="493" y="0"/>
                  </a:lnTo>
                  <a:lnTo>
                    <a:pt x="493" y="128"/>
                  </a:lnTo>
                  <a:lnTo>
                    <a:pt x="0" y="128"/>
                  </a:lnTo>
                  <a:lnTo>
                    <a:pt x="0" y="0"/>
                  </a:lnTo>
                </a:path>
              </a:pathLst>
            </a:custGeom>
            <a:solidFill>
              <a:schemeClr val="folHlink"/>
            </a:solidFill>
            <a:ln w="12700" cap="rnd">
              <a:solidFill>
                <a:schemeClr val="tx1"/>
              </a:solidFill>
              <a:round/>
            </a:ln>
          </p:spPr>
          <p:txBody>
            <a:bodyPr/>
            <a:lstStyle/>
            <a:p>
              <a:endParaRPr lang="zh-CN" altLang="en-US">
                <a:latin typeface="Calibri" panose="020F0502020204030204" charset="0"/>
              </a:endParaRPr>
            </a:p>
          </p:txBody>
        </p:sp>
        <p:sp>
          <p:nvSpPr>
            <p:cNvPr id="8" name="Freeform 69"/>
            <p:cNvSpPr/>
            <p:nvPr/>
          </p:nvSpPr>
          <p:spPr bwMode="auto">
            <a:xfrm>
              <a:off x="4400" y="2530"/>
              <a:ext cx="494" cy="222"/>
            </a:xfrm>
            <a:custGeom>
              <a:avLst/>
              <a:gdLst>
                <a:gd name="T0" fmla="*/ 0 w 494"/>
                <a:gd name="T1" fmla="*/ 221 h 222"/>
                <a:gd name="T2" fmla="*/ 493 w 494"/>
                <a:gd name="T3" fmla="*/ 221 h 222"/>
                <a:gd name="T4" fmla="*/ 329 w 494"/>
                <a:gd name="T5" fmla="*/ 55 h 222"/>
                <a:gd name="T6" fmla="*/ 422 w 494"/>
                <a:gd name="T7" fmla="*/ 55 h 222"/>
                <a:gd name="T8" fmla="*/ 258 w 494"/>
                <a:gd name="T9" fmla="*/ 0 h 222"/>
                <a:gd name="T10" fmla="*/ 94 w 494"/>
                <a:gd name="T11" fmla="*/ 55 h 222"/>
                <a:gd name="T12" fmla="*/ 188 w 494"/>
                <a:gd name="T13" fmla="*/ 55 h 222"/>
                <a:gd name="T14" fmla="*/ 0 w 494"/>
                <a:gd name="T15" fmla="*/ 221 h 222"/>
                <a:gd name="T16" fmla="*/ 0 60000 65536"/>
                <a:gd name="T17" fmla="*/ 0 60000 65536"/>
                <a:gd name="T18" fmla="*/ 0 60000 65536"/>
                <a:gd name="T19" fmla="*/ 0 60000 65536"/>
                <a:gd name="T20" fmla="*/ 0 60000 65536"/>
                <a:gd name="T21" fmla="*/ 0 60000 65536"/>
                <a:gd name="T22" fmla="*/ 0 60000 65536"/>
                <a:gd name="T23" fmla="*/ 0 60000 65536"/>
                <a:gd name="T24" fmla="*/ 0 w 494"/>
                <a:gd name="T25" fmla="*/ 0 h 222"/>
                <a:gd name="T26" fmla="*/ 494 w 494"/>
                <a:gd name="T27" fmla="*/ 222 h 2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94" h="222">
                  <a:moveTo>
                    <a:pt x="0" y="221"/>
                  </a:moveTo>
                  <a:lnTo>
                    <a:pt x="493" y="221"/>
                  </a:lnTo>
                  <a:lnTo>
                    <a:pt x="329" y="55"/>
                  </a:lnTo>
                  <a:lnTo>
                    <a:pt x="422" y="55"/>
                  </a:lnTo>
                  <a:lnTo>
                    <a:pt x="258" y="0"/>
                  </a:lnTo>
                  <a:lnTo>
                    <a:pt x="94" y="55"/>
                  </a:lnTo>
                  <a:lnTo>
                    <a:pt x="188" y="55"/>
                  </a:lnTo>
                  <a:lnTo>
                    <a:pt x="0" y="221"/>
                  </a:lnTo>
                </a:path>
              </a:pathLst>
            </a:custGeom>
            <a:solidFill>
              <a:schemeClr val="folHlink"/>
            </a:solidFill>
            <a:ln w="12700" cap="rnd">
              <a:solidFill>
                <a:schemeClr val="tx1"/>
              </a:solidFill>
              <a:round/>
            </a:ln>
          </p:spPr>
          <p:txBody>
            <a:bodyPr/>
            <a:lstStyle/>
            <a:p>
              <a:endParaRPr lang="zh-CN" altLang="en-US">
                <a:latin typeface="Calibri" panose="020F0502020204030204" charset="0"/>
              </a:endParaRPr>
            </a:p>
          </p:txBody>
        </p:sp>
      </p:grpSp>
      <p:grpSp>
        <p:nvGrpSpPr>
          <p:cNvPr id="9" name="Group 74"/>
          <p:cNvGrpSpPr/>
          <p:nvPr/>
        </p:nvGrpSpPr>
        <p:grpSpPr bwMode="auto">
          <a:xfrm>
            <a:off x="4558371" y="2947855"/>
            <a:ext cx="673100" cy="528637"/>
            <a:chOff x="4010" y="1939"/>
            <a:chExt cx="460" cy="333"/>
          </a:xfrm>
        </p:grpSpPr>
        <p:sp>
          <p:nvSpPr>
            <p:cNvPr id="10" name="Freeform 71"/>
            <p:cNvSpPr/>
            <p:nvPr/>
          </p:nvSpPr>
          <p:spPr bwMode="auto">
            <a:xfrm>
              <a:off x="4010" y="1986"/>
              <a:ext cx="286" cy="223"/>
            </a:xfrm>
            <a:custGeom>
              <a:avLst/>
              <a:gdLst>
                <a:gd name="T0" fmla="*/ 0 w 286"/>
                <a:gd name="T1" fmla="*/ 0 h 223"/>
                <a:gd name="T2" fmla="*/ 285 w 286"/>
                <a:gd name="T3" fmla="*/ 174 h 223"/>
                <a:gd name="T4" fmla="*/ 285 w 286"/>
                <a:gd name="T5" fmla="*/ 222 h 223"/>
                <a:gd name="T6" fmla="*/ 0 w 286"/>
                <a:gd name="T7" fmla="*/ 47 h 223"/>
                <a:gd name="T8" fmla="*/ 0 w 286"/>
                <a:gd name="T9" fmla="*/ 0 h 223"/>
                <a:gd name="T10" fmla="*/ 0 60000 65536"/>
                <a:gd name="T11" fmla="*/ 0 60000 65536"/>
                <a:gd name="T12" fmla="*/ 0 60000 65536"/>
                <a:gd name="T13" fmla="*/ 0 60000 65536"/>
                <a:gd name="T14" fmla="*/ 0 60000 65536"/>
                <a:gd name="T15" fmla="*/ 0 w 286"/>
                <a:gd name="T16" fmla="*/ 0 h 223"/>
                <a:gd name="T17" fmla="*/ 286 w 286"/>
                <a:gd name="T18" fmla="*/ 223 h 223"/>
              </a:gdLst>
              <a:ahLst/>
              <a:cxnLst>
                <a:cxn ang="T10">
                  <a:pos x="T0" y="T1"/>
                </a:cxn>
                <a:cxn ang="T11">
                  <a:pos x="T2" y="T3"/>
                </a:cxn>
                <a:cxn ang="T12">
                  <a:pos x="T4" y="T5"/>
                </a:cxn>
                <a:cxn ang="T13">
                  <a:pos x="T6" y="T7"/>
                </a:cxn>
                <a:cxn ang="T14">
                  <a:pos x="T8" y="T9"/>
                </a:cxn>
              </a:cxnLst>
              <a:rect l="T15" t="T16" r="T17" b="T18"/>
              <a:pathLst>
                <a:path w="286" h="223">
                  <a:moveTo>
                    <a:pt x="0" y="0"/>
                  </a:moveTo>
                  <a:lnTo>
                    <a:pt x="285" y="174"/>
                  </a:lnTo>
                  <a:lnTo>
                    <a:pt x="285" y="222"/>
                  </a:lnTo>
                  <a:lnTo>
                    <a:pt x="0" y="47"/>
                  </a:lnTo>
                  <a:lnTo>
                    <a:pt x="0" y="0"/>
                  </a:lnTo>
                </a:path>
              </a:pathLst>
            </a:custGeom>
            <a:solidFill>
              <a:schemeClr val="folHlink"/>
            </a:solidFill>
            <a:ln w="12700" cap="rnd">
              <a:solidFill>
                <a:srgbClr val="000000"/>
              </a:solidFill>
              <a:round/>
            </a:ln>
          </p:spPr>
          <p:txBody>
            <a:bodyPr/>
            <a:lstStyle/>
            <a:p>
              <a:endParaRPr lang="zh-CN" altLang="en-US">
                <a:latin typeface="Calibri" panose="020F0502020204030204" charset="0"/>
              </a:endParaRPr>
            </a:p>
          </p:txBody>
        </p:sp>
        <p:sp>
          <p:nvSpPr>
            <p:cNvPr id="11" name="Freeform 72"/>
            <p:cNvSpPr/>
            <p:nvPr/>
          </p:nvSpPr>
          <p:spPr bwMode="auto">
            <a:xfrm>
              <a:off x="4010" y="1939"/>
              <a:ext cx="460" cy="285"/>
            </a:xfrm>
            <a:custGeom>
              <a:avLst/>
              <a:gdLst>
                <a:gd name="T0" fmla="*/ 0 w 460"/>
                <a:gd name="T1" fmla="*/ 47 h 285"/>
                <a:gd name="T2" fmla="*/ 111 w 460"/>
                <a:gd name="T3" fmla="*/ 0 h 285"/>
                <a:gd name="T4" fmla="*/ 380 w 460"/>
                <a:gd name="T5" fmla="*/ 158 h 285"/>
                <a:gd name="T6" fmla="*/ 459 w 460"/>
                <a:gd name="T7" fmla="*/ 110 h 285"/>
                <a:gd name="T8" fmla="*/ 459 w 460"/>
                <a:gd name="T9" fmla="*/ 252 h 285"/>
                <a:gd name="T10" fmla="*/ 190 w 460"/>
                <a:gd name="T11" fmla="*/ 284 h 285"/>
                <a:gd name="T12" fmla="*/ 285 w 460"/>
                <a:gd name="T13" fmla="*/ 221 h 285"/>
                <a:gd name="T14" fmla="*/ 0 w 460"/>
                <a:gd name="T15" fmla="*/ 47 h 285"/>
                <a:gd name="T16" fmla="*/ 0 60000 65536"/>
                <a:gd name="T17" fmla="*/ 0 60000 65536"/>
                <a:gd name="T18" fmla="*/ 0 60000 65536"/>
                <a:gd name="T19" fmla="*/ 0 60000 65536"/>
                <a:gd name="T20" fmla="*/ 0 60000 65536"/>
                <a:gd name="T21" fmla="*/ 0 60000 65536"/>
                <a:gd name="T22" fmla="*/ 0 60000 65536"/>
                <a:gd name="T23" fmla="*/ 0 60000 65536"/>
                <a:gd name="T24" fmla="*/ 0 w 460"/>
                <a:gd name="T25" fmla="*/ 0 h 285"/>
                <a:gd name="T26" fmla="*/ 460 w 460"/>
                <a:gd name="T27" fmla="*/ 285 h 2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0" h="285">
                  <a:moveTo>
                    <a:pt x="0" y="47"/>
                  </a:moveTo>
                  <a:lnTo>
                    <a:pt x="111" y="0"/>
                  </a:lnTo>
                  <a:lnTo>
                    <a:pt x="380" y="158"/>
                  </a:lnTo>
                  <a:lnTo>
                    <a:pt x="459" y="110"/>
                  </a:lnTo>
                  <a:lnTo>
                    <a:pt x="459" y="252"/>
                  </a:lnTo>
                  <a:lnTo>
                    <a:pt x="190" y="284"/>
                  </a:lnTo>
                  <a:lnTo>
                    <a:pt x="285" y="221"/>
                  </a:lnTo>
                  <a:lnTo>
                    <a:pt x="0" y="47"/>
                  </a:lnTo>
                </a:path>
              </a:pathLst>
            </a:custGeom>
            <a:solidFill>
              <a:schemeClr val="folHlink"/>
            </a:solidFill>
            <a:ln w="12700" cap="rnd">
              <a:solidFill>
                <a:srgbClr val="000000"/>
              </a:solidFill>
              <a:round/>
            </a:ln>
          </p:spPr>
          <p:txBody>
            <a:bodyPr/>
            <a:lstStyle/>
            <a:p>
              <a:endParaRPr lang="zh-CN" altLang="en-US">
                <a:latin typeface="Calibri" panose="020F0502020204030204" charset="0"/>
              </a:endParaRPr>
            </a:p>
          </p:txBody>
        </p:sp>
        <p:sp>
          <p:nvSpPr>
            <p:cNvPr id="12" name="Freeform 73"/>
            <p:cNvSpPr/>
            <p:nvPr/>
          </p:nvSpPr>
          <p:spPr bwMode="auto">
            <a:xfrm>
              <a:off x="4200" y="2192"/>
              <a:ext cx="270" cy="80"/>
            </a:xfrm>
            <a:custGeom>
              <a:avLst/>
              <a:gdLst>
                <a:gd name="T0" fmla="*/ 0 w 270"/>
                <a:gd name="T1" fmla="*/ 32 h 80"/>
                <a:gd name="T2" fmla="*/ 269 w 270"/>
                <a:gd name="T3" fmla="*/ 0 h 80"/>
                <a:gd name="T4" fmla="*/ 269 w 270"/>
                <a:gd name="T5" fmla="*/ 47 h 80"/>
                <a:gd name="T6" fmla="*/ 0 w 270"/>
                <a:gd name="T7" fmla="*/ 79 h 80"/>
                <a:gd name="T8" fmla="*/ 0 w 270"/>
                <a:gd name="T9" fmla="*/ 32 h 80"/>
                <a:gd name="T10" fmla="*/ 0 60000 65536"/>
                <a:gd name="T11" fmla="*/ 0 60000 65536"/>
                <a:gd name="T12" fmla="*/ 0 60000 65536"/>
                <a:gd name="T13" fmla="*/ 0 60000 65536"/>
                <a:gd name="T14" fmla="*/ 0 60000 65536"/>
                <a:gd name="T15" fmla="*/ 0 w 270"/>
                <a:gd name="T16" fmla="*/ 0 h 80"/>
                <a:gd name="T17" fmla="*/ 270 w 270"/>
                <a:gd name="T18" fmla="*/ 80 h 80"/>
              </a:gdLst>
              <a:ahLst/>
              <a:cxnLst>
                <a:cxn ang="T10">
                  <a:pos x="T0" y="T1"/>
                </a:cxn>
                <a:cxn ang="T11">
                  <a:pos x="T2" y="T3"/>
                </a:cxn>
                <a:cxn ang="T12">
                  <a:pos x="T4" y="T5"/>
                </a:cxn>
                <a:cxn ang="T13">
                  <a:pos x="T6" y="T7"/>
                </a:cxn>
                <a:cxn ang="T14">
                  <a:pos x="T8" y="T9"/>
                </a:cxn>
              </a:cxnLst>
              <a:rect l="T15" t="T16" r="T17" b="T18"/>
              <a:pathLst>
                <a:path w="270" h="80">
                  <a:moveTo>
                    <a:pt x="0" y="32"/>
                  </a:moveTo>
                  <a:lnTo>
                    <a:pt x="269" y="0"/>
                  </a:lnTo>
                  <a:lnTo>
                    <a:pt x="269" y="47"/>
                  </a:lnTo>
                  <a:lnTo>
                    <a:pt x="0" y="79"/>
                  </a:lnTo>
                  <a:lnTo>
                    <a:pt x="0" y="32"/>
                  </a:lnTo>
                </a:path>
              </a:pathLst>
            </a:custGeom>
            <a:solidFill>
              <a:schemeClr val="folHlink"/>
            </a:solidFill>
            <a:ln w="12700" cap="rnd">
              <a:solidFill>
                <a:srgbClr val="000000"/>
              </a:solidFill>
              <a:round/>
            </a:ln>
          </p:spPr>
          <p:txBody>
            <a:bodyPr/>
            <a:lstStyle/>
            <a:p>
              <a:endParaRPr lang="zh-CN" altLang="en-US">
                <a:latin typeface="Calibri" panose="020F0502020204030204" charset="0"/>
              </a:endParaRPr>
            </a:p>
          </p:txBody>
        </p:sp>
      </p:grpSp>
      <p:grpSp>
        <p:nvGrpSpPr>
          <p:cNvPr id="13" name="Group 78"/>
          <p:cNvGrpSpPr/>
          <p:nvPr/>
        </p:nvGrpSpPr>
        <p:grpSpPr bwMode="auto">
          <a:xfrm>
            <a:off x="7014732" y="2849777"/>
            <a:ext cx="674688" cy="528637"/>
            <a:chOff x="4830" y="1939"/>
            <a:chExt cx="460" cy="333"/>
          </a:xfrm>
        </p:grpSpPr>
        <p:sp>
          <p:nvSpPr>
            <p:cNvPr id="14" name="Freeform 75"/>
            <p:cNvSpPr/>
            <p:nvPr/>
          </p:nvSpPr>
          <p:spPr bwMode="auto">
            <a:xfrm>
              <a:off x="5004" y="1986"/>
              <a:ext cx="286" cy="223"/>
            </a:xfrm>
            <a:custGeom>
              <a:avLst/>
              <a:gdLst>
                <a:gd name="T0" fmla="*/ 285 w 286"/>
                <a:gd name="T1" fmla="*/ 0 h 223"/>
                <a:gd name="T2" fmla="*/ 0 w 286"/>
                <a:gd name="T3" fmla="*/ 174 h 223"/>
                <a:gd name="T4" fmla="*/ 0 w 286"/>
                <a:gd name="T5" fmla="*/ 222 h 223"/>
                <a:gd name="T6" fmla="*/ 285 w 286"/>
                <a:gd name="T7" fmla="*/ 47 h 223"/>
                <a:gd name="T8" fmla="*/ 285 w 286"/>
                <a:gd name="T9" fmla="*/ 0 h 223"/>
                <a:gd name="T10" fmla="*/ 0 60000 65536"/>
                <a:gd name="T11" fmla="*/ 0 60000 65536"/>
                <a:gd name="T12" fmla="*/ 0 60000 65536"/>
                <a:gd name="T13" fmla="*/ 0 60000 65536"/>
                <a:gd name="T14" fmla="*/ 0 60000 65536"/>
                <a:gd name="T15" fmla="*/ 0 w 286"/>
                <a:gd name="T16" fmla="*/ 0 h 223"/>
                <a:gd name="T17" fmla="*/ 286 w 286"/>
                <a:gd name="T18" fmla="*/ 223 h 223"/>
              </a:gdLst>
              <a:ahLst/>
              <a:cxnLst>
                <a:cxn ang="T10">
                  <a:pos x="T0" y="T1"/>
                </a:cxn>
                <a:cxn ang="T11">
                  <a:pos x="T2" y="T3"/>
                </a:cxn>
                <a:cxn ang="T12">
                  <a:pos x="T4" y="T5"/>
                </a:cxn>
                <a:cxn ang="T13">
                  <a:pos x="T6" y="T7"/>
                </a:cxn>
                <a:cxn ang="T14">
                  <a:pos x="T8" y="T9"/>
                </a:cxn>
              </a:cxnLst>
              <a:rect l="T15" t="T16" r="T17" b="T18"/>
              <a:pathLst>
                <a:path w="286" h="223">
                  <a:moveTo>
                    <a:pt x="285" y="0"/>
                  </a:moveTo>
                  <a:lnTo>
                    <a:pt x="0" y="174"/>
                  </a:lnTo>
                  <a:lnTo>
                    <a:pt x="0" y="222"/>
                  </a:lnTo>
                  <a:lnTo>
                    <a:pt x="285" y="47"/>
                  </a:lnTo>
                  <a:lnTo>
                    <a:pt x="285" y="0"/>
                  </a:lnTo>
                </a:path>
              </a:pathLst>
            </a:custGeom>
            <a:solidFill>
              <a:schemeClr val="folHlink"/>
            </a:solidFill>
            <a:ln w="12700" cap="rnd">
              <a:solidFill>
                <a:srgbClr val="000000"/>
              </a:solidFill>
              <a:round/>
            </a:ln>
          </p:spPr>
          <p:txBody>
            <a:bodyPr/>
            <a:lstStyle/>
            <a:p>
              <a:endParaRPr lang="zh-CN" altLang="en-US">
                <a:latin typeface="Calibri" panose="020F0502020204030204" charset="0"/>
              </a:endParaRPr>
            </a:p>
          </p:txBody>
        </p:sp>
        <p:sp>
          <p:nvSpPr>
            <p:cNvPr id="15" name="Freeform 76"/>
            <p:cNvSpPr/>
            <p:nvPr/>
          </p:nvSpPr>
          <p:spPr bwMode="auto">
            <a:xfrm>
              <a:off x="4830" y="1939"/>
              <a:ext cx="460" cy="285"/>
            </a:xfrm>
            <a:custGeom>
              <a:avLst/>
              <a:gdLst>
                <a:gd name="T0" fmla="*/ 459 w 460"/>
                <a:gd name="T1" fmla="*/ 47 h 285"/>
                <a:gd name="T2" fmla="*/ 348 w 460"/>
                <a:gd name="T3" fmla="*/ 0 h 285"/>
                <a:gd name="T4" fmla="*/ 79 w 460"/>
                <a:gd name="T5" fmla="*/ 158 h 285"/>
                <a:gd name="T6" fmla="*/ 0 w 460"/>
                <a:gd name="T7" fmla="*/ 110 h 285"/>
                <a:gd name="T8" fmla="*/ 0 w 460"/>
                <a:gd name="T9" fmla="*/ 252 h 285"/>
                <a:gd name="T10" fmla="*/ 269 w 460"/>
                <a:gd name="T11" fmla="*/ 284 h 285"/>
                <a:gd name="T12" fmla="*/ 174 w 460"/>
                <a:gd name="T13" fmla="*/ 221 h 285"/>
                <a:gd name="T14" fmla="*/ 459 w 460"/>
                <a:gd name="T15" fmla="*/ 47 h 285"/>
                <a:gd name="T16" fmla="*/ 0 60000 65536"/>
                <a:gd name="T17" fmla="*/ 0 60000 65536"/>
                <a:gd name="T18" fmla="*/ 0 60000 65536"/>
                <a:gd name="T19" fmla="*/ 0 60000 65536"/>
                <a:gd name="T20" fmla="*/ 0 60000 65536"/>
                <a:gd name="T21" fmla="*/ 0 60000 65536"/>
                <a:gd name="T22" fmla="*/ 0 60000 65536"/>
                <a:gd name="T23" fmla="*/ 0 60000 65536"/>
                <a:gd name="T24" fmla="*/ 0 w 460"/>
                <a:gd name="T25" fmla="*/ 0 h 285"/>
                <a:gd name="T26" fmla="*/ 460 w 460"/>
                <a:gd name="T27" fmla="*/ 285 h 2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0" h="285">
                  <a:moveTo>
                    <a:pt x="459" y="47"/>
                  </a:moveTo>
                  <a:lnTo>
                    <a:pt x="348" y="0"/>
                  </a:lnTo>
                  <a:lnTo>
                    <a:pt x="79" y="158"/>
                  </a:lnTo>
                  <a:lnTo>
                    <a:pt x="0" y="110"/>
                  </a:lnTo>
                  <a:lnTo>
                    <a:pt x="0" y="252"/>
                  </a:lnTo>
                  <a:lnTo>
                    <a:pt x="269" y="284"/>
                  </a:lnTo>
                  <a:lnTo>
                    <a:pt x="174" y="221"/>
                  </a:lnTo>
                  <a:lnTo>
                    <a:pt x="459" y="47"/>
                  </a:lnTo>
                </a:path>
              </a:pathLst>
            </a:custGeom>
            <a:solidFill>
              <a:schemeClr val="folHlink"/>
            </a:solidFill>
            <a:ln w="12700" cap="rnd">
              <a:solidFill>
                <a:srgbClr val="000000"/>
              </a:solidFill>
              <a:round/>
            </a:ln>
          </p:spPr>
          <p:txBody>
            <a:bodyPr/>
            <a:lstStyle/>
            <a:p>
              <a:endParaRPr lang="zh-CN" altLang="en-US">
                <a:latin typeface="Calibri" panose="020F0502020204030204" charset="0"/>
              </a:endParaRPr>
            </a:p>
          </p:txBody>
        </p:sp>
        <p:sp>
          <p:nvSpPr>
            <p:cNvPr id="16" name="Freeform 77"/>
            <p:cNvSpPr/>
            <p:nvPr/>
          </p:nvSpPr>
          <p:spPr bwMode="auto">
            <a:xfrm>
              <a:off x="4830" y="2192"/>
              <a:ext cx="269" cy="80"/>
            </a:xfrm>
            <a:custGeom>
              <a:avLst/>
              <a:gdLst>
                <a:gd name="T0" fmla="*/ 268 w 269"/>
                <a:gd name="T1" fmla="*/ 32 h 80"/>
                <a:gd name="T2" fmla="*/ 0 w 269"/>
                <a:gd name="T3" fmla="*/ 0 h 80"/>
                <a:gd name="T4" fmla="*/ 0 w 269"/>
                <a:gd name="T5" fmla="*/ 47 h 80"/>
                <a:gd name="T6" fmla="*/ 268 w 269"/>
                <a:gd name="T7" fmla="*/ 79 h 80"/>
                <a:gd name="T8" fmla="*/ 268 w 269"/>
                <a:gd name="T9" fmla="*/ 32 h 80"/>
                <a:gd name="T10" fmla="*/ 0 60000 65536"/>
                <a:gd name="T11" fmla="*/ 0 60000 65536"/>
                <a:gd name="T12" fmla="*/ 0 60000 65536"/>
                <a:gd name="T13" fmla="*/ 0 60000 65536"/>
                <a:gd name="T14" fmla="*/ 0 60000 65536"/>
                <a:gd name="T15" fmla="*/ 0 w 269"/>
                <a:gd name="T16" fmla="*/ 0 h 80"/>
                <a:gd name="T17" fmla="*/ 269 w 269"/>
                <a:gd name="T18" fmla="*/ 80 h 80"/>
              </a:gdLst>
              <a:ahLst/>
              <a:cxnLst>
                <a:cxn ang="T10">
                  <a:pos x="T0" y="T1"/>
                </a:cxn>
                <a:cxn ang="T11">
                  <a:pos x="T2" y="T3"/>
                </a:cxn>
                <a:cxn ang="T12">
                  <a:pos x="T4" y="T5"/>
                </a:cxn>
                <a:cxn ang="T13">
                  <a:pos x="T6" y="T7"/>
                </a:cxn>
                <a:cxn ang="T14">
                  <a:pos x="T8" y="T9"/>
                </a:cxn>
              </a:cxnLst>
              <a:rect l="T15" t="T16" r="T17" b="T18"/>
              <a:pathLst>
                <a:path w="269" h="80">
                  <a:moveTo>
                    <a:pt x="268" y="32"/>
                  </a:moveTo>
                  <a:lnTo>
                    <a:pt x="0" y="0"/>
                  </a:lnTo>
                  <a:lnTo>
                    <a:pt x="0" y="47"/>
                  </a:lnTo>
                  <a:lnTo>
                    <a:pt x="268" y="79"/>
                  </a:lnTo>
                  <a:lnTo>
                    <a:pt x="268" y="32"/>
                  </a:lnTo>
                </a:path>
              </a:pathLst>
            </a:custGeom>
            <a:solidFill>
              <a:schemeClr val="folHlink"/>
            </a:solidFill>
            <a:ln w="12700" cap="rnd">
              <a:solidFill>
                <a:srgbClr val="000000"/>
              </a:solidFill>
              <a:round/>
            </a:ln>
          </p:spPr>
          <p:txBody>
            <a:bodyPr/>
            <a:lstStyle/>
            <a:p>
              <a:endParaRPr lang="zh-CN" altLang="en-US">
                <a:latin typeface="Calibri" panose="020F0502020204030204" charset="0"/>
              </a:endParaRPr>
            </a:p>
          </p:txBody>
        </p:sp>
      </p:grpSp>
      <p:sp>
        <p:nvSpPr>
          <p:cNvPr id="17" name="Oval 79"/>
          <p:cNvSpPr>
            <a:spLocks noChangeArrowheads="1"/>
          </p:cNvSpPr>
          <p:nvPr/>
        </p:nvSpPr>
        <p:spPr bwMode="auto">
          <a:xfrm>
            <a:off x="5355535" y="3389976"/>
            <a:ext cx="1792978" cy="801818"/>
          </a:xfrm>
          <a:prstGeom prst="ellipse">
            <a:avLst/>
          </a:prstGeom>
          <a:solidFill>
            <a:schemeClr val="tx1"/>
          </a:solidFill>
          <a:ln w="12700">
            <a:solidFill>
              <a:schemeClr val="tx1"/>
            </a:solidFill>
            <a:round/>
          </a:ln>
        </p:spPr>
        <p:txBody>
          <a:bodyPr wrap="none" lIns="46038" tIns="23812" rIns="46038" bIns="23812" anchor="ctr"/>
          <a:lstStyle/>
          <a:p>
            <a:pPr algn="ctr" defTabSz="228600"/>
            <a:r>
              <a:rPr lang="zh-CN" altLang="en-US" sz="3600" b="1" dirty="0">
                <a:solidFill>
                  <a:schemeClr val="bg1"/>
                </a:solidFill>
                <a:latin typeface="Calibri" panose="020F0502020204030204" charset="0"/>
                <a:ea typeface="Malgun Gothic" panose="020B0503020000020004" pitchFamily="34" charset="-127"/>
              </a:rPr>
              <a:t>特点</a:t>
            </a:r>
            <a:endParaRPr lang="en-US" altLang="ko-KR" sz="3600" b="1" dirty="0">
              <a:solidFill>
                <a:schemeClr val="bg1"/>
              </a:solidFill>
              <a:latin typeface="Calibri" panose="020F0502020204030204" charset="0"/>
              <a:ea typeface="Malgun Gothic" panose="020B0503020000020004" pitchFamily="34" charset="-127"/>
            </a:endParaRPr>
          </a:p>
        </p:txBody>
      </p:sp>
      <p:sp>
        <p:nvSpPr>
          <p:cNvPr id="18" name="TextBox 17"/>
          <p:cNvSpPr txBox="1"/>
          <p:nvPr/>
        </p:nvSpPr>
        <p:spPr>
          <a:xfrm>
            <a:off x="2424771" y="2291165"/>
            <a:ext cx="2133600" cy="1569660"/>
          </a:xfrm>
          <a:prstGeom prst="rect">
            <a:avLst/>
          </a:prstGeom>
          <a:noFill/>
        </p:spPr>
        <p:txBody>
          <a:bodyPr wrap="square" rtlCol="0">
            <a:spAutoFit/>
          </a:bodyPr>
          <a:lstStyle/>
          <a:p>
            <a:r>
              <a:rPr lang="zh-CN" altLang="en-US" dirty="0"/>
              <a:t>①</a:t>
            </a:r>
            <a:r>
              <a:rPr lang="zh-CN" altLang="zh-CN" dirty="0"/>
              <a:t>由于其定量分析比较困难，系统评价以定性评价为主</a:t>
            </a:r>
            <a:endParaRPr lang="zh-CN" altLang="en-US" dirty="0">
              <a:solidFill>
                <a:srgbClr val="002060"/>
              </a:solidFill>
            </a:endParaRPr>
          </a:p>
        </p:txBody>
      </p:sp>
      <p:sp>
        <p:nvSpPr>
          <p:cNvPr id="19" name="TextBox 18"/>
          <p:cNvSpPr txBox="1"/>
          <p:nvPr/>
        </p:nvSpPr>
        <p:spPr>
          <a:xfrm>
            <a:off x="7849555" y="2131899"/>
            <a:ext cx="2133600" cy="1938992"/>
          </a:xfrm>
          <a:prstGeom prst="rect">
            <a:avLst/>
          </a:prstGeom>
          <a:noFill/>
        </p:spPr>
        <p:txBody>
          <a:bodyPr wrap="square" rtlCol="0">
            <a:spAutoFit/>
          </a:bodyPr>
          <a:lstStyle/>
          <a:p>
            <a:r>
              <a:rPr lang="zh-CN" altLang="en-US" dirty="0"/>
              <a:t>③</a:t>
            </a:r>
            <a:r>
              <a:rPr lang="zh-CN" altLang="zh-CN" dirty="0"/>
              <a:t>对社会的贡献主要以间接效益、无形效果与外部效果为主</a:t>
            </a:r>
            <a:endParaRPr lang="zh-CN" altLang="en-US" dirty="0">
              <a:solidFill>
                <a:srgbClr val="002060"/>
              </a:solidFill>
            </a:endParaRPr>
          </a:p>
        </p:txBody>
      </p:sp>
      <p:sp>
        <p:nvSpPr>
          <p:cNvPr id="20" name="TextBox 19"/>
          <p:cNvSpPr txBox="1"/>
          <p:nvPr/>
        </p:nvSpPr>
        <p:spPr>
          <a:xfrm>
            <a:off x="4879975" y="5268783"/>
            <a:ext cx="3398830" cy="461665"/>
          </a:xfrm>
          <a:prstGeom prst="rect">
            <a:avLst/>
          </a:prstGeom>
          <a:noFill/>
        </p:spPr>
        <p:txBody>
          <a:bodyPr wrap="square" rtlCol="0">
            <a:spAutoFit/>
          </a:bodyPr>
          <a:lstStyle/>
          <a:p>
            <a:pPr algn="ctr"/>
            <a:r>
              <a:rPr lang="zh-CN" altLang="en-US" dirty="0"/>
              <a:t>②</a:t>
            </a:r>
            <a:r>
              <a:rPr lang="zh-CN" altLang="zh-CN" dirty="0"/>
              <a:t>社会评价无通用方法</a:t>
            </a:r>
            <a:endParaRPr lang="zh-CN" altLang="en-US" dirty="0">
              <a:solidFill>
                <a:srgbClr val="002060"/>
              </a:solidFill>
            </a:endParaRPr>
          </a:p>
        </p:txBody>
      </p:sp>
      <p:sp>
        <p:nvSpPr>
          <p:cNvPr id="21" name="矩形 20"/>
          <p:cNvSpPr/>
          <p:nvPr/>
        </p:nvSpPr>
        <p:spPr>
          <a:xfrm>
            <a:off x="-22877" y="6096794"/>
            <a:ext cx="12195175" cy="800200"/>
          </a:xfrm>
          <a:prstGeom prst="rect">
            <a:avLst/>
          </a:prstGeom>
          <a:solidFill>
            <a:srgbClr val="DDDDDD">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sp>
        <p:nvSpPr>
          <p:cNvPr id="23" name="矩形 22"/>
          <p:cNvSpPr/>
          <p:nvPr/>
        </p:nvSpPr>
        <p:spPr>
          <a:xfrm>
            <a:off x="-33316" y="6449244"/>
            <a:ext cx="12231666" cy="400100"/>
          </a:xfrm>
          <a:prstGeom prst="rect">
            <a:avLst/>
          </a:prstGeom>
          <a:solidFill>
            <a:srgbClr val="92D050">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grpSp>
        <p:nvGrpSpPr>
          <p:cNvPr id="24" name="组合 23"/>
          <p:cNvGrpSpPr/>
          <p:nvPr/>
        </p:nvGrpSpPr>
        <p:grpSpPr>
          <a:xfrm flipH="1">
            <a:off x="9580960" y="5639594"/>
            <a:ext cx="2628275" cy="1043149"/>
            <a:chOff x="-8805" y="5407865"/>
            <a:chExt cx="3213509" cy="1301644"/>
          </a:xfrm>
        </p:grpSpPr>
        <p:sp>
          <p:nvSpPr>
            <p:cNvPr id="25" name="矩形 24"/>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灯片编号占位符 21">
            <a:extLst>
              <a:ext uri="{FF2B5EF4-FFF2-40B4-BE49-F238E27FC236}">
                <a16:creationId xmlns:a16="http://schemas.microsoft.com/office/drawing/2014/main" id="{4D8AB32F-2861-4F01-8695-D35191DBAC12}"/>
              </a:ext>
            </a:extLst>
          </p:cNvPr>
          <p:cNvSpPr>
            <a:spLocks noGrp="1"/>
          </p:cNvSpPr>
          <p:nvPr>
            <p:ph type="sldNum" sz="quarter" idx="12"/>
          </p:nvPr>
        </p:nvSpPr>
        <p:spPr/>
        <p:txBody>
          <a:bodyPr/>
          <a:lstStyle/>
          <a:p>
            <a:fld id="{B6F15528-21DE-4FAA-801E-634DDDAF4B2B}" type="slidenum">
              <a:rPr lang="en-US" smtClean="0"/>
              <a:t>394</a:t>
            </a:fld>
            <a:endParaRPr lang="en-US" dirty="0"/>
          </a:p>
        </p:txBody>
      </p:sp>
      <p:sp>
        <p:nvSpPr>
          <p:cNvPr id="34" name="灯片编号占位符 8">
            <a:extLst>
              <a:ext uri="{FF2B5EF4-FFF2-40B4-BE49-F238E27FC236}">
                <a16:creationId xmlns:a16="http://schemas.microsoft.com/office/drawing/2014/main" id="{4CEF986A-1CAE-4C8D-89EE-8736BE912EA7}"/>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394</a:t>
            </a:fld>
            <a:endParaRPr kumimoji="0" lang="en-US" altLang="zh-CN" sz="1800" dirty="0">
              <a:latin typeface="Times New Roman" panose="02020603050405020304" pitchFamily="18" charset="0"/>
            </a:endParaRPr>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5.3.2 </a:t>
            </a:r>
            <a:r>
              <a:rPr lang="zh-CN" altLang="zh-CN" dirty="0"/>
              <a:t>软件</a:t>
            </a:r>
            <a:r>
              <a:rPr lang="zh-CN" altLang="en-US" dirty="0"/>
              <a:t>工程</a:t>
            </a:r>
            <a:r>
              <a:rPr lang="zh-CN" altLang="zh-CN" dirty="0"/>
              <a:t>项目的社会效益分析</a:t>
            </a:r>
            <a:endParaRPr lang="zh-CN" altLang="en-US" dirty="0"/>
          </a:p>
        </p:txBody>
      </p:sp>
      <p:sp>
        <p:nvSpPr>
          <p:cNvPr id="4" name="TextBox 3"/>
          <p:cNvSpPr txBox="1"/>
          <p:nvPr/>
        </p:nvSpPr>
        <p:spPr>
          <a:xfrm>
            <a:off x="1131114" y="1143794"/>
            <a:ext cx="10439400" cy="1938992"/>
          </a:xfrm>
          <a:prstGeom prst="rect">
            <a:avLst/>
          </a:prstGeom>
          <a:noFill/>
        </p:spPr>
        <p:txBody>
          <a:bodyPr wrap="square" rtlCol="0">
            <a:spAutoFit/>
          </a:bodyPr>
          <a:lstStyle/>
          <a:p>
            <a:r>
              <a:rPr lang="en-US" altLang="zh-CN" dirty="0"/>
              <a:t>      </a:t>
            </a:r>
            <a:r>
              <a:rPr lang="zh-CN" altLang="zh-CN" dirty="0"/>
              <a:t>公益性软件系统通常需要进行社会效益分析，故人们常使用效益</a:t>
            </a:r>
            <a:r>
              <a:rPr lang="en-US" altLang="zh-CN" dirty="0"/>
              <a:t>-</a:t>
            </a:r>
            <a:r>
              <a:rPr lang="zh-CN" altLang="zh-CN" dirty="0"/>
              <a:t>成本分析法，以下介绍其基本原理。设</a:t>
            </a:r>
            <a:r>
              <a:rPr lang="en-US" altLang="zh-CN" dirty="0" err="1"/>
              <a:t>B</a:t>
            </a:r>
            <a:r>
              <a:rPr lang="en-US" altLang="zh-CN" baseline="-25000" dirty="0" err="1"/>
              <a:t>t</a:t>
            </a:r>
            <a:r>
              <a:rPr lang="zh-CN" altLang="zh-CN" dirty="0"/>
              <a:t>表示某公用事业软件</a:t>
            </a:r>
            <a:r>
              <a:rPr lang="zh-CN" altLang="en-US" dirty="0"/>
              <a:t>工程</a:t>
            </a:r>
            <a:r>
              <a:rPr lang="zh-CN" altLang="zh-CN" dirty="0"/>
              <a:t>项目第</a:t>
            </a:r>
            <a:r>
              <a:rPr lang="en-US" altLang="zh-CN" dirty="0"/>
              <a:t>t</a:t>
            </a:r>
            <a:r>
              <a:rPr lang="zh-CN" altLang="zh-CN" dirty="0"/>
              <a:t>年的净收益，</a:t>
            </a:r>
            <a:r>
              <a:rPr lang="en-US" altLang="zh-CN" dirty="0"/>
              <a:t>C</a:t>
            </a:r>
            <a:r>
              <a:rPr lang="en-US" altLang="zh-CN" baseline="-25000" dirty="0"/>
              <a:t>t</a:t>
            </a:r>
            <a:r>
              <a:rPr lang="zh-CN" altLang="zh-CN" dirty="0"/>
              <a:t>表示公用事业软件</a:t>
            </a:r>
            <a:r>
              <a:rPr lang="zh-CN" altLang="en-US" dirty="0"/>
              <a:t>工程</a:t>
            </a:r>
            <a:r>
              <a:rPr lang="zh-CN" altLang="zh-CN" dirty="0"/>
              <a:t>项目第</a:t>
            </a:r>
            <a:r>
              <a:rPr lang="en-US" altLang="zh-CN" dirty="0"/>
              <a:t>t</a:t>
            </a:r>
            <a:r>
              <a:rPr lang="zh-CN" altLang="zh-CN" dirty="0"/>
              <a:t>年的净支出，</a:t>
            </a:r>
            <a:r>
              <a:rPr lang="en-US" altLang="zh-CN" dirty="0"/>
              <a:t>T</a:t>
            </a:r>
            <a:r>
              <a:rPr lang="zh-CN" altLang="zh-CN" dirty="0"/>
              <a:t>表示项目的寿命，</a:t>
            </a:r>
            <a:r>
              <a:rPr lang="en-US" altLang="zh-CN" dirty="0" err="1"/>
              <a:t>i</a:t>
            </a:r>
            <a:r>
              <a:rPr lang="zh-CN" altLang="zh-CN" dirty="0"/>
              <a:t>表示平均贴现率，</a:t>
            </a:r>
            <a:r>
              <a:rPr lang="en-US" altLang="zh-CN" dirty="0"/>
              <a:t>B</a:t>
            </a:r>
            <a:r>
              <a:rPr lang="zh-CN" altLang="zh-CN" dirty="0"/>
              <a:t>表示公用事业软件</a:t>
            </a:r>
            <a:r>
              <a:rPr lang="zh-CN" altLang="en-US" dirty="0"/>
              <a:t>工程</a:t>
            </a:r>
            <a:r>
              <a:rPr lang="zh-CN" altLang="zh-CN" dirty="0"/>
              <a:t>项目的总收益，</a:t>
            </a:r>
            <a:r>
              <a:rPr lang="en-US" altLang="zh-CN" dirty="0"/>
              <a:t>C</a:t>
            </a:r>
            <a:r>
              <a:rPr lang="zh-CN" altLang="zh-CN" dirty="0"/>
              <a:t>表示公用事业软件</a:t>
            </a:r>
            <a:r>
              <a:rPr lang="zh-CN" altLang="en-US" dirty="0"/>
              <a:t>工程</a:t>
            </a:r>
            <a:r>
              <a:rPr lang="zh-CN" altLang="zh-CN" dirty="0"/>
              <a:t>项目的总支出，则可用</a:t>
            </a:r>
            <a:r>
              <a:rPr lang="en-US" altLang="zh-CN" dirty="0"/>
              <a:t>B/C</a:t>
            </a:r>
            <a:r>
              <a:rPr lang="zh-CN" altLang="zh-CN" dirty="0"/>
              <a:t>作为公用事业软件</a:t>
            </a:r>
            <a:r>
              <a:rPr lang="zh-CN" altLang="en-US" dirty="0"/>
              <a:t>工程</a:t>
            </a:r>
            <a:r>
              <a:rPr lang="zh-CN" altLang="zh-CN" dirty="0"/>
              <a:t>项目可行性的度量指标，</a:t>
            </a:r>
            <a:endParaRPr lang="zh-CN" altLang="en-US" dirty="0"/>
          </a:p>
        </p:txBody>
      </p:sp>
      <p:sp>
        <p:nvSpPr>
          <p:cNvPr id="6" name="内容占位符 4"/>
          <p:cNvSpPr txBox="1"/>
          <p:nvPr/>
        </p:nvSpPr>
        <p:spPr>
          <a:xfrm>
            <a:off x="2136775" y="6395130"/>
            <a:ext cx="10061575" cy="464458"/>
          </a:xfrm>
          <a:prstGeom prst="rect">
            <a:avLst/>
          </a:prstGeom>
          <a:solidFill>
            <a:schemeClr val="accent5"/>
          </a:solidFill>
        </p:spPr>
        <p:txBody>
          <a:bodyPr>
            <a:norm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None/>
            </a:pPr>
            <a:endParaRPr lang="zh-CN" altLang="en-US" b="1" dirty="0">
              <a:solidFill>
                <a:schemeClr val="bg1"/>
              </a:solidFill>
            </a:endParaRPr>
          </a:p>
        </p:txBody>
      </p:sp>
      <p:grpSp>
        <p:nvGrpSpPr>
          <p:cNvPr id="7" name="组合 6"/>
          <p:cNvGrpSpPr/>
          <p:nvPr/>
        </p:nvGrpSpPr>
        <p:grpSpPr>
          <a:xfrm>
            <a:off x="0" y="5726805"/>
            <a:ext cx="1877787" cy="1129564"/>
            <a:chOff x="9675584" y="5175723"/>
            <a:chExt cx="1877787" cy="1129564"/>
          </a:xfrm>
        </p:grpSpPr>
        <p:sp>
          <p:nvSpPr>
            <p:cNvPr id="8" name="矩形 7"/>
            <p:cNvSpPr/>
            <p:nvPr/>
          </p:nvSpPr>
          <p:spPr>
            <a:xfrm>
              <a:off x="11286669" y="5640179"/>
              <a:ext cx="266702" cy="661889"/>
            </a:xfrm>
            <a:prstGeom prst="rect">
              <a:avLst/>
            </a:prstGeom>
            <a:solidFill>
              <a:srgbClr val="F692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9" name="矩形 8"/>
            <p:cNvSpPr/>
            <p:nvPr/>
          </p:nvSpPr>
          <p:spPr>
            <a:xfrm>
              <a:off x="10807698" y="5828865"/>
              <a:ext cx="266702" cy="476421"/>
            </a:xfrm>
            <a:prstGeom prst="rect">
              <a:avLst/>
            </a:prstGeom>
            <a:solidFill>
              <a:srgbClr val="A6B7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0" name="矩形 9"/>
            <p:cNvSpPr/>
            <p:nvPr/>
          </p:nvSpPr>
          <p:spPr>
            <a:xfrm>
              <a:off x="10241641" y="5175723"/>
              <a:ext cx="266702" cy="1129564"/>
            </a:xfrm>
            <a:prstGeom prst="rect">
              <a:avLst/>
            </a:prstGeom>
            <a:solidFill>
              <a:srgbClr val="83838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1" name="矩形 10"/>
            <p:cNvSpPr/>
            <p:nvPr/>
          </p:nvSpPr>
          <p:spPr>
            <a:xfrm>
              <a:off x="9675584" y="5974341"/>
              <a:ext cx="266702" cy="330945"/>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1501" y="3124994"/>
            <a:ext cx="2607465" cy="1386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矩形 12"/>
          <p:cNvSpPr/>
          <p:nvPr/>
        </p:nvSpPr>
        <p:spPr>
          <a:xfrm>
            <a:off x="1132115" y="4621601"/>
            <a:ext cx="10096972" cy="1569660"/>
          </a:xfrm>
          <a:prstGeom prst="rect">
            <a:avLst/>
          </a:prstGeom>
        </p:spPr>
        <p:txBody>
          <a:bodyPr wrap="square">
            <a:spAutoFit/>
          </a:bodyPr>
          <a:lstStyle/>
          <a:p>
            <a:pPr marL="342900" indent="-342900">
              <a:buFont typeface="Wingdings" panose="05000000000000000000" pitchFamily="2" charset="2"/>
              <a:buChar char="Ø"/>
            </a:pPr>
            <a:r>
              <a:rPr lang="zh-CN" altLang="zh-CN" dirty="0"/>
              <a:t>当</a:t>
            </a:r>
            <a:r>
              <a:rPr lang="en-US" altLang="zh-CN" dirty="0"/>
              <a:t>B/C&gt;1</a:t>
            </a:r>
            <a:r>
              <a:rPr lang="zh-CN" altLang="zh-CN" dirty="0"/>
              <a:t>时，表示公用事业软件</a:t>
            </a:r>
            <a:r>
              <a:rPr lang="zh-CN" altLang="en-US" dirty="0"/>
              <a:t>工程</a:t>
            </a:r>
            <a:r>
              <a:rPr lang="zh-CN" altLang="zh-CN" dirty="0"/>
              <a:t>项目的总收益</a:t>
            </a:r>
            <a:r>
              <a:rPr lang="en-US" altLang="zh-CN" dirty="0"/>
              <a:t>B</a:t>
            </a:r>
            <a:r>
              <a:rPr lang="zh-CN" altLang="zh-CN" dirty="0"/>
              <a:t>大于公用事业软件</a:t>
            </a:r>
            <a:r>
              <a:rPr lang="zh-CN" altLang="en-US" dirty="0"/>
              <a:t>工程</a:t>
            </a:r>
            <a:r>
              <a:rPr lang="zh-CN" altLang="zh-CN" dirty="0"/>
              <a:t>项目的总支出</a:t>
            </a:r>
            <a:r>
              <a:rPr lang="en-US" altLang="zh-CN" dirty="0"/>
              <a:t>C</a:t>
            </a:r>
            <a:r>
              <a:rPr lang="zh-CN" altLang="zh-CN" dirty="0"/>
              <a:t>，此时认为该项目是可以投资开发的</a:t>
            </a:r>
            <a:endParaRPr lang="en-US" altLang="zh-CN" dirty="0"/>
          </a:p>
          <a:p>
            <a:pPr marL="342900" indent="-342900">
              <a:buFont typeface="Wingdings" panose="05000000000000000000" pitchFamily="2" charset="2"/>
              <a:buChar char="Ø"/>
            </a:pPr>
            <a:r>
              <a:rPr lang="zh-CN" altLang="zh-CN" dirty="0"/>
              <a:t>当</a:t>
            </a:r>
            <a:r>
              <a:rPr lang="en-US" altLang="zh-CN" dirty="0"/>
              <a:t>B/C&lt;=1</a:t>
            </a:r>
            <a:r>
              <a:rPr lang="zh-CN" altLang="zh-CN" dirty="0"/>
              <a:t>时，表示公用事业软件</a:t>
            </a:r>
            <a:r>
              <a:rPr lang="zh-CN" altLang="en-US" dirty="0"/>
              <a:t>工程</a:t>
            </a:r>
            <a:r>
              <a:rPr lang="zh-CN" altLang="zh-CN" dirty="0"/>
              <a:t>项目的总收益</a:t>
            </a:r>
            <a:r>
              <a:rPr lang="en-US" altLang="zh-CN" dirty="0"/>
              <a:t>B</a:t>
            </a:r>
            <a:r>
              <a:rPr lang="zh-CN" altLang="zh-CN" dirty="0"/>
              <a:t>小于公用事业软件</a:t>
            </a:r>
            <a:r>
              <a:rPr lang="zh-CN" altLang="en-US" dirty="0"/>
              <a:t>工程</a:t>
            </a:r>
            <a:r>
              <a:rPr lang="zh-CN" altLang="zh-CN" dirty="0"/>
              <a:t>项目的总支出</a:t>
            </a:r>
            <a:r>
              <a:rPr lang="en-US" altLang="zh-CN" dirty="0"/>
              <a:t>C</a:t>
            </a:r>
            <a:r>
              <a:rPr lang="zh-CN" altLang="zh-CN" dirty="0"/>
              <a:t>，此时不建议投资开发该项目</a:t>
            </a:r>
            <a:endParaRPr lang="zh-CN" altLang="en-US" dirty="0"/>
          </a:p>
        </p:txBody>
      </p:sp>
      <p:sp>
        <p:nvSpPr>
          <p:cNvPr id="5" name="灯片编号占位符 4">
            <a:extLst>
              <a:ext uri="{FF2B5EF4-FFF2-40B4-BE49-F238E27FC236}">
                <a16:creationId xmlns:a16="http://schemas.microsoft.com/office/drawing/2014/main" id="{C1593A34-B7EE-42AE-A1F0-17352209F61A}"/>
              </a:ext>
            </a:extLst>
          </p:cNvPr>
          <p:cNvSpPr>
            <a:spLocks noGrp="1"/>
          </p:cNvSpPr>
          <p:nvPr>
            <p:ph type="sldNum" sz="quarter" idx="12"/>
          </p:nvPr>
        </p:nvSpPr>
        <p:spPr/>
        <p:txBody>
          <a:bodyPr/>
          <a:lstStyle/>
          <a:p>
            <a:fld id="{B6F15528-21DE-4FAA-801E-634DDDAF4B2B}" type="slidenum">
              <a:rPr lang="en-US" smtClean="0"/>
              <a:t>395</a:t>
            </a:fld>
            <a:endParaRPr lang="en-US" dirty="0"/>
          </a:p>
        </p:txBody>
      </p:sp>
      <p:sp>
        <p:nvSpPr>
          <p:cNvPr id="14" name="灯片编号占位符 8">
            <a:extLst>
              <a:ext uri="{FF2B5EF4-FFF2-40B4-BE49-F238E27FC236}">
                <a16:creationId xmlns:a16="http://schemas.microsoft.com/office/drawing/2014/main" id="{FA8FFCD2-2566-4EF6-BBFC-81000721F86F}"/>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395</a:t>
            </a:fld>
            <a:endParaRPr kumimoji="0" lang="en-US" altLang="zh-CN" sz="1800" dirty="0">
              <a:latin typeface="Times New Roman" panose="02020603050405020304" pitchFamily="18" charset="0"/>
            </a:endParaRPr>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5.3.2 </a:t>
            </a:r>
            <a:r>
              <a:rPr lang="zh-CN" altLang="zh-CN" dirty="0"/>
              <a:t>软件</a:t>
            </a:r>
            <a:r>
              <a:rPr lang="zh-CN" altLang="en-US" dirty="0"/>
              <a:t>工程</a:t>
            </a:r>
            <a:r>
              <a:rPr lang="zh-CN" altLang="zh-CN" dirty="0"/>
              <a:t>项目的社会效益分析</a:t>
            </a:r>
            <a:endParaRPr lang="zh-CN" altLang="en-US" dirty="0"/>
          </a:p>
        </p:txBody>
      </p:sp>
      <p:sp>
        <p:nvSpPr>
          <p:cNvPr id="4" name="矩形 3"/>
          <p:cNvSpPr/>
          <p:nvPr/>
        </p:nvSpPr>
        <p:spPr>
          <a:xfrm>
            <a:off x="1" y="1677194"/>
            <a:ext cx="12198349" cy="7232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5" name="矩形 4"/>
          <p:cNvSpPr/>
          <p:nvPr/>
        </p:nvSpPr>
        <p:spPr>
          <a:xfrm>
            <a:off x="17790" y="6004184"/>
            <a:ext cx="12198349" cy="7232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6" name="组合 5"/>
          <p:cNvGrpSpPr/>
          <p:nvPr/>
        </p:nvGrpSpPr>
        <p:grpSpPr>
          <a:xfrm flipH="1">
            <a:off x="10213072" y="898163"/>
            <a:ext cx="1985278" cy="1043149"/>
            <a:chOff x="-8805" y="5407865"/>
            <a:chExt cx="3213509" cy="1301644"/>
          </a:xfrm>
        </p:grpSpPr>
        <p:sp>
          <p:nvSpPr>
            <p:cNvPr id="7" name="矩形 6"/>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16" name="矩形 15"/>
              <p:cNvSpPr/>
              <p:nvPr/>
            </p:nvSpPr>
            <p:spPr>
              <a:xfrm>
                <a:off x="845895" y="1985121"/>
                <a:ext cx="10363200" cy="3951659"/>
              </a:xfrm>
              <a:prstGeom prst="rect">
                <a:avLst/>
              </a:prstGeom>
            </p:spPr>
            <p:txBody>
              <a:bodyPr wrap="square">
                <a:spAutoFit/>
              </a:bodyPr>
              <a:lstStyle/>
              <a:p>
                <a:pPr>
                  <a:lnSpc>
                    <a:spcPct val="150000"/>
                  </a:lnSpc>
                </a:pPr>
                <a:r>
                  <a:rPr lang="zh-CN" altLang="zh-CN" dirty="0">
                    <a:solidFill>
                      <a:schemeClr val="tx1"/>
                    </a:solidFill>
                  </a:rPr>
                  <a:t>【</a:t>
                </a:r>
                <a:r>
                  <a:rPr lang="zh-CN" altLang="zh-CN" b="1" dirty="0">
                    <a:solidFill>
                      <a:schemeClr val="tx1"/>
                    </a:solidFill>
                  </a:rPr>
                  <a:t>例</a:t>
                </a:r>
                <a:r>
                  <a:rPr lang="en-US" altLang="zh-CN" b="1" dirty="0">
                    <a:solidFill>
                      <a:schemeClr val="tx1"/>
                    </a:solidFill>
                  </a:rPr>
                  <a:t>5.1</a:t>
                </a:r>
                <a:r>
                  <a:rPr lang="zh-CN" altLang="zh-CN" dirty="0">
                    <a:solidFill>
                      <a:schemeClr val="tx1"/>
                    </a:solidFill>
                  </a:rPr>
                  <a:t>】</a:t>
                </a:r>
                <a:r>
                  <a:rPr lang="en-US" altLang="zh-CN" dirty="0">
                    <a:solidFill>
                      <a:schemeClr val="tx1"/>
                    </a:solidFill>
                  </a:rPr>
                  <a:t>S</a:t>
                </a:r>
                <a:r>
                  <a:rPr lang="zh-CN" altLang="zh-CN" dirty="0">
                    <a:solidFill>
                      <a:schemeClr val="tx1"/>
                    </a:solidFill>
                  </a:rPr>
                  <a:t>城市交通非常拥挤，为此该市政府拟在该城市的某个中心路口投建一个城市管理控制系统，并成立了相应的项目组。此项目组做了如下工作：</a:t>
                </a:r>
              </a:p>
              <a:p>
                <a:pPr>
                  <a:lnSpc>
                    <a:spcPct val="150000"/>
                  </a:lnSpc>
                </a:pPr>
                <a:r>
                  <a:rPr lang="en-US" altLang="zh-CN" dirty="0">
                    <a:solidFill>
                      <a:schemeClr val="tx1"/>
                    </a:solidFill>
                  </a:rPr>
                  <a:t>(1)</a:t>
                </a:r>
                <a:r>
                  <a:rPr lang="zh-CN" altLang="zh-CN" dirty="0">
                    <a:solidFill>
                      <a:schemeClr val="tx1"/>
                    </a:solidFill>
                  </a:rPr>
                  <a:t>调查并测试了</a:t>
                </a:r>
                <a:r>
                  <a:rPr lang="en-US" altLang="zh-CN" dirty="0">
                    <a:solidFill>
                      <a:schemeClr val="tx1"/>
                    </a:solidFill>
                  </a:rPr>
                  <a:t>S</a:t>
                </a:r>
                <a:r>
                  <a:rPr lang="zh-CN" altLang="zh-CN" dirty="0">
                    <a:solidFill>
                      <a:schemeClr val="tx1"/>
                    </a:solidFill>
                  </a:rPr>
                  <a:t>市该中心路口的东西方向（</a:t>
                </a:r>
                <a:r>
                  <a:rPr lang="en-US" altLang="zh-CN" dirty="0">
                    <a:solidFill>
                      <a:schemeClr val="tx1"/>
                    </a:solidFill>
                  </a:rPr>
                  <a:t>X</a:t>
                </a:r>
                <a:r>
                  <a:rPr lang="zh-CN" altLang="zh-CN" dirty="0">
                    <a:solidFill>
                      <a:schemeClr val="tx1"/>
                    </a:solidFill>
                  </a:rPr>
                  <a:t>）和南北方向（</a:t>
                </a:r>
                <a:r>
                  <a:rPr lang="en-US" altLang="zh-CN" dirty="0">
                    <a:solidFill>
                      <a:schemeClr val="tx1"/>
                    </a:solidFill>
                  </a:rPr>
                  <a:t>Y</a:t>
                </a:r>
                <a:r>
                  <a:rPr lang="zh-CN" altLang="zh-CN" dirty="0">
                    <a:solidFill>
                      <a:schemeClr val="tx1"/>
                    </a:solidFill>
                  </a:rPr>
                  <a:t>）两个通道的车流状况并经过统计分析得知，这两个</a:t>
                </a:r>
                <a:r>
                  <a:rPr lang="en-US" altLang="zh-CN" dirty="0">
                    <a:solidFill>
                      <a:schemeClr val="tx1"/>
                    </a:solidFill>
                  </a:rPr>
                  <a:t>X</a:t>
                </a:r>
                <a:r>
                  <a:rPr lang="zh-CN" altLang="zh-CN" dirty="0">
                    <a:solidFill>
                      <a:schemeClr val="tx1"/>
                    </a:solidFill>
                  </a:rPr>
                  <a:t>、</a:t>
                </a:r>
                <a:r>
                  <a:rPr lang="en-US" altLang="zh-CN" dirty="0">
                    <a:solidFill>
                      <a:schemeClr val="tx1"/>
                    </a:solidFill>
                  </a:rPr>
                  <a:t>Y</a:t>
                </a:r>
                <a:r>
                  <a:rPr lang="zh-CN" altLang="zh-CN" dirty="0">
                    <a:solidFill>
                      <a:schemeClr val="tx1"/>
                    </a:solidFill>
                  </a:rPr>
                  <a:t>通道的车流到达均服从非齐次泊松流（</a:t>
                </a:r>
                <a:r>
                  <a:rPr lang="en-US" altLang="zh-CN" dirty="0">
                    <a:solidFill>
                      <a:schemeClr val="tx1"/>
                    </a:solidFill>
                  </a:rPr>
                  <a:t>NHPP</a:t>
                </a:r>
                <a:r>
                  <a:rPr lang="zh-CN" altLang="zh-CN" dirty="0">
                    <a:solidFill>
                      <a:schemeClr val="tx1"/>
                    </a:solidFill>
                  </a:rPr>
                  <a:t>）的到达规律，车流平均到达率分别是</a:t>
                </a:r>
                <a14:m>
                  <m:oMath xmlns:m="http://schemas.openxmlformats.org/officeDocument/2006/math">
                    <m:sSub>
                      <m:sSubPr>
                        <m:ctrlPr>
                          <a:rPr lang="zh-CN" altLang="zh-CN" i="1">
                            <a:solidFill>
                              <a:schemeClr val="tx1"/>
                            </a:solidFill>
                            <a:latin typeface="Cambria Math" panose="02040503050406030204" pitchFamily="18" charset="0"/>
                          </a:rPr>
                        </m:ctrlPr>
                      </m:sSubPr>
                      <m:e>
                        <m:r>
                          <m:rPr>
                            <m:sty m:val="p"/>
                          </m:rPr>
                          <a:rPr lang="en-US" altLang="zh-CN">
                            <a:solidFill>
                              <a:schemeClr val="tx1"/>
                            </a:solidFill>
                            <a:latin typeface="Cambria Math" panose="02040503050406030204"/>
                          </a:rPr>
                          <m:t>μ</m:t>
                        </m:r>
                      </m:e>
                      <m:sub>
                        <m:r>
                          <a:rPr lang="en-US" altLang="zh-CN" i="1">
                            <a:solidFill>
                              <a:schemeClr val="tx1"/>
                            </a:solidFill>
                            <a:latin typeface="Cambria Math" panose="02040503050406030204"/>
                          </a:rPr>
                          <m:t>𝑋</m:t>
                        </m:r>
                      </m:sub>
                    </m:sSub>
                  </m:oMath>
                </a14:m>
                <a:r>
                  <a:rPr lang="zh-CN" altLang="zh-CN" dirty="0">
                    <a:solidFill>
                      <a:schemeClr val="tx1"/>
                    </a:solidFill>
                  </a:rPr>
                  <a:t>和</a:t>
                </a:r>
                <a14:m>
                  <m:oMath xmlns:m="http://schemas.openxmlformats.org/officeDocument/2006/math">
                    <m:sSub>
                      <m:sSubPr>
                        <m:ctrlPr>
                          <a:rPr lang="zh-CN" altLang="zh-CN" i="1">
                            <a:solidFill>
                              <a:schemeClr val="tx1"/>
                            </a:solidFill>
                            <a:latin typeface="Cambria Math" panose="02040503050406030204" pitchFamily="18" charset="0"/>
                          </a:rPr>
                        </m:ctrlPr>
                      </m:sSubPr>
                      <m:e>
                        <m:r>
                          <m:rPr>
                            <m:sty m:val="p"/>
                          </m:rPr>
                          <a:rPr lang="en-US" altLang="zh-CN">
                            <a:solidFill>
                              <a:schemeClr val="tx1"/>
                            </a:solidFill>
                            <a:latin typeface="Cambria Math" panose="02040503050406030204"/>
                          </a:rPr>
                          <m:t>μ</m:t>
                        </m:r>
                      </m:e>
                      <m:sub>
                        <m:r>
                          <a:rPr lang="en-US" altLang="zh-CN" i="1">
                            <a:solidFill>
                              <a:schemeClr val="tx1"/>
                            </a:solidFill>
                            <a:latin typeface="Cambria Math" panose="02040503050406030204"/>
                          </a:rPr>
                          <m:t>𝑌</m:t>
                        </m:r>
                      </m:sub>
                    </m:sSub>
                  </m:oMath>
                </a14:m>
                <a:r>
                  <a:rPr lang="zh-CN" altLang="zh-CN" dirty="0">
                    <a:solidFill>
                      <a:schemeClr val="tx1"/>
                    </a:solidFill>
                  </a:rPr>
                  <a:t>（单位：辆</a:t>
                </a:r>
                <a:r>
                  <a:rPr lang="en-US" altLang="zh-CN" dirty="0">
                    <a:solidFill>
                      <a:schemeClr val="tx1"/>
                    </a:solidFill>
                  </a:rPr>
                  <a:t>/</a:t>
                </a:r>
                <a:r>
                  <a:rPr lang="zh-CN" altLang="zh-CN" dirty="0">
                    <a:solidFill>
                      <a:schemeClr val="tx1"/>
                    </a:solidFill>
                  </a:rPr>
                  <a:t>小时），每一个通道的车流均有货车、客车和轿车组成，各类车在车流所占比例数据详见表</a:t>
                </a:r>
                <a:r>
                  <a:rPr lang="en-US" altLang="zh-CN" dirty="0">
                    <a:solidFill>
                      <a:schemeClr val="tx1"/>
                    </a:solidFill>
                  </a:rPr>
                  <a:t>5-3</a:t>
                </a:r>
                <a:r>
                  <a:rPr lang="zh-CN" altLang="zh-CN" dirty="0">
                    <a:solidFill>
                      <a:schemeClr val="tx1"/>
                    </a:solidFill>
                  </a:rPr>
                  <a:t>所示。</a:t>
                </a:r>
                <a:endParaRPr lang="zh-CN" altLang="en-US" dirty="0">
                  <a:solidFill>
                    <a:schemeClr val="tx1"/>
                  </a:solidFill>
                </a:endParaRPr>
              </a:p>
            </p:txBody>
          </p:sp>
        </mc:Choice>
        <mc:Fallback xmlns="">
          <p:sp>
            <p:nvSpPr>
              <p:cNvPr id="16" name="矩形 15"/>
              <p:cNvSpPr>
                <a:spLocks noRot="1" noChangeAspect="1" noMove="1" noResize="1" noEditPoints="1" noAdjustHandles="1" noChangeArrowheads="1" noChangeShapeType="1" noTextEdit="1"/>
              </p:cNvSpPr>
              <p:nvPr/>
            </p:nvSpPr>
            <p:spPr>
              <a:xfrm>
                <a:off x="845895" y="1985121"/>
                <a:ext cx="10363200" cy="3951659"/>
              </a:xfrm>
              <a:prstGeom prst="rect">
                <a:avLst/>
              </a:prstGeom>
              <a:blipFill rotWithShape="1">
                <a:blip r:embed="rId2"/>
                <a:stretch>
                  <a:fillRect l="-1" t="-3" r="-882" b="4"/>
                </a:stretch>
              </a:blipFill>
            </p:spPr>
            <p:txBody>
              <a:bodyPr/>
              <a:lstStyle/>
              <a:p>
                <a:r>
                  <a:rPr lang="zh-CN" altLang="en-US">
                    <a:noFill/>
                  </a:rPr>
                  <a:t> </a:t>
                </a:r>
              </a:p>
            </p:txBody>
          </p:sp>
        </mc:Fallback>
      </mc:AlternateContent>
      <p:grpSp>
        <p:nvGrpSpPr>
          <p:cNvPr id="17" name="组合 16"/>
          <p:cNvGrpSpPr/>
          <p:nvPr/>
        </p:nvGrpSpPr>
        <p:grpSpPr>
          <a:xfrm flipH="1">
            <a:off x="9301906" y="5674401"/>
            <a:ext cx="3229725" cy="1301644"/>
            <a:chOff x="-8805" y="5407865"/>
            <a:chExt cx="3213509" cy="1301644"/>
          </a:xfrm>
        </p:grpSpPr>
        <p:sp>
          <p:nvSpPr>
            <p:cNvPr id="18" name="矩形 17"/>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灯片编号占位符 26">
            <a:extLst>
              <a:ext uri="{FF2B5EF4-FFF2-40B4-BE49-F238E27FC236}">
                <a16:creationId xmlns:a16="http://schemas.microsoft.com/office/drawing/2014/main" id="{428E17AD-122F-4745-9988-CD4BB5E5FF4D}"/>
              </a:ext>
            </a:extLst>
          </p:cNvPr>
          <p:cNvSpPr>
            <a:spLocks noGrp="1"/>
          </p:cNvSpPr>
          <p:nvPr>
            <p:ph type="sldNum" sz="quarter" idx="12"/>
          </p:nvPr>
        </p:nvSpPr>
        <p:spPr/>
        <p:txBody>
          <a:bodyPr/>
          <a:lstStyle/>
          <a:p>
            <a:fld id="{B6F15528-21DE-4FAA-801E-634DDDAF4B2B}" type="slidenum">
              <a:rPr lang="en-US" smtClean="0"/>
              <a:t>396</a:t>
            </a:fld>
            <a:endParaRPr lang="en-US" dirty="0"/>
          </a:p>
        </p:txBody>
      </p:sp>
      <p:sp>
        <p:nvSpPr>
          <p:cNvPr id="28" name="灯片编号占位符 8">
            <a:extLst>
              <a:ext uri="{FF2B5EF4-FFF2-40B4-BE49-F238E27FC236}">
                <a16:creationId xmlns:a16="http://schemas.microsoft.com/office/drawing/2014/main" id="{1A701901-CEB3-42AC-86A6-C92E62D3A445}"/>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396</a:t>
            </a:fld>
            <a:endParaRPr kumimoji="0" lang="en-US" altLang="zh-CN" sz="1800" dirty="0">
              <a:latin typeface="Times New Roman" panose="02020603050405020304" pitchFamily="18" charset="0"/>
            </a:endParaRPr>
          </a:p>
        </p:txBody>
      </p:sp>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5.3.2 </a:t>
            </a:r>
            <a:r>
              <a:rPr lang="zh-CN" altLang="zh-CN" dirty="0"/>
              <a:t>软件</a:t>
            </a:r>
            <a:r>
              <a:rPr lang="zh-CN" altLang="en-US" dirty="0"/>
              <a:t>工程</a:t>
            </a:r>
            <a:r>
              <a:rPr lang="zh-CN" altLang="zh-CN" dirty="0"/>
              <a:t>项目的社会效益分析</a:t>
            </a:r>
            <a:endParaRPr lang="zh-CN" altLang="en-US" dirty="0"/>
          </a:p>
        </p:txBody>
      </p:sp>
      <p:sp>
        <p:nvSpPr>
          <p:cNvPr id="4" name="矩形 3"/>
          <p:cNvSpPr/>
          <p:nvPr/>
        </p:nvSpPr>
        <p:spPr>
          <a:xfrm>
            <a:off x="1" y="1677194"/>
            <a:ext cx="12198349" cy="7232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5" name="矩形 4"/>
          <p:cNvSpPr/>
          <p:nvPr/>
        </p:nvSpPr>
        <p:spPr>
          <a:xfrm>
            <a:off x="17790" y="6004184"/>
            <a:ext cx="12198349" cy="7232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6" name="组合 5"/>
          <p:cNvGrpSpPr/>
          <p:nvPr/>
        </p:nvGrpSpPr>
        <p:grpSpPr>
          <a:xfrm flipH="1">
            <a:off x="10213072" y="898163"/>
            <a:ext cx="1985278" cy="1043149"/>
            <a:chOff x="-8805" y="5407865"/>
            <a:chExt cx="3213509" cy="1301644"/>
          </a:xfrm>
        </p:grpSpPr>
        <p:sp>
          <p:nvSpPr>
            <p:cNvPr id="7" name="矩形 6"/>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845895" y="1985121"/>
            <a:ext cx="10363200" cy="3416320"/>
          </a:xfrm>
          <a:prstGeom prst="rect">
            <a:avLst/>
          </a:prstGeom>
        </p:spPr>
        <p:txBody>
          <a:bodyPr wrap="square">
            <a:spAutoFit/>
          </a:bodyPr>
          <a:lstStyle/>
          <a:p>
            <a:pPr lvl="0">
              <a:lnSpc>
                <a:spcPct val="150000"/>
              </a:lnSpc>
            </a:pPr>
            <a:r>
              <a:rPr lang="en-US" altLang="zh-CN" dirty="0"/>
              <a:t>(2)</a:t>
            </a:r>
            <a:r>
              <a:rPr lang="zh-CN" altLang="zh-CN" dirty="0"/>
              <a:t>通过对近四年的统计资料调查得到以下数据：近四年来该路口共发生死亡事故两起，平均每起赔付</a:t>
            </a:r>
            <a:r>
              <a:rPr lang="en-US" altLang="zh-CN" dirty="0"/>
              <a:t>30</a:t>
            </a:r>
            <a:r>
              <a:rPr lang="zh-CN" altLang="zh-CN" dirty="0"/>
              <a:t>万元，伤残事故</a:t>
            </a:r>
            <a:r>
              <a:rPr lang="en-US" altLang="zh-CN" dirty="0"/>
              <a:t>50</a:t>
            </a:r>
            <a:r>
              <a:rPr lang="zh-CN" altLang="en-US" dirty="0"/>
              <a:t>起</a:t>
            </a:r>
            <a:r>
              <a:rPr lang="zh-CN" altLang="zh-CN" dirty="0"/>
              <a:t>，平均每起赔付</a:t>
            </a:r>
            <a:r>
              <a:rPr lang="en-US" altLang="zh-CN" dirty="0"/>
              <a:t>1</a:t>
            </a:r>
            <a:r>
              <a:rPr lang="zh-CN" altLang="zh-CN" dirty="0"/>
              <a:t>万元。</a:t>
            </a:r>
          </a:p>
          <a:p>
            <a:pPr>
              <a:lnSpc>
                <a:spcPct val="150000"/>
              </a:lnSpc>
            </a:pPr>
            <a:r>
              <a:rPr lang="en-US" altLang="zh-CN" dirty="0"/>
              <a:t>(3)</a:t>
            </a:r>
            <a:r>
              <a:rPr lang="zh-CN" altLang="zh-CN" dirty="0"/>
              <a:t>项目组对该城市交通管理控制系统做了概要设计，预计需投资</a:t>
            </a:r>
            <a:r>
              <a:rPr lang="en-US" altLang="zh-CN" dirty="0"/>
              <a:t>K</a:t>
            </a:r>
            <a:r>
              <a:rPr lang="en-US" altLang="zh-CN" baseline="-25000" dirty="0"/>
              <a:t>0</a:t>
            </a:r>
            <a:r>
              <a:rPr lang="en-US" altLang="zh-CN" dirty="0"/>
              <a:t>=120</a:t>
            </a:r>
            <a:r>
              <a:rPr lang="zh-CN" altLang="zh-CN" dirty="0"/>
              <a:t>万。系统的寿命期为</a:t>
            </a:r>
            <a:r>
              <a:rPr lang="en-US" altLang="zh-CN" dirty="0"/>
              <a:t>5</a:t>
            </a:r>
            <a:r>
              <a:rPr lang="zh-CN" altLang="zh-CN" dirty="0"/>
              <a:t>年，每年的系统运维费为</a:t>
            </a:r>
            <a:r>
              <a:rPr lang="en-US" altLang="zh-CN" dirty="0"/>
              <a:t>10</a:t>
            </a:r>
            <a:r>
              <a:rPr lang="zh-CN" altLang="zh-CN" dirty="0"/>
              <a:t>万元。</a:t>
            </a:r>
            <a:endParaRPr lang="en-US" altLang="zh-CN" dirty="0"/>
          </a:p>
          <a:p>
            <a:pPr>
              <a:lnSpc>
                <a:spcPct val="150000"/>
              </a:lnSpc>
            </a:pPr>
            <a:r>
              <a:rPr lang="en-US" altLang="zh-CN" dirty="0"/>
              <a:t>(4)</a:t>
            </a:r>
            <a:r>
              <a:rPr lang="zh-CN" altLang="zh-CN" dirty="0"/>
              <a:t>项目组根据目标系统的功能与性能设计指标，按照表</a:t>
            </a:r>
            <a:r>
              <a:rPr lang="en-US" altLang="zh-CN" dirty="0"/>
              <a:t>5-3</a:t>
            </a:r>
            <a:r>
              <a:rPr lang="zh-CN" altLang="zh-CN" dirty="0"/>
              <a:t>所示的路口车流信息进行了计算机仿真，通过仿真获知该目标系统安装运行后，与安装运行</a:t>
            </a:r>
            <a:endParaRPr lang="zh-CN" altLang="en-US" dirty="0"/>
          </a:p>
        </p:txBody>
      </p:sp>
      <p:grpSp>
        <p:nvGrpSpPr>
          <p:cNvPr id="17" name="组合 16"/>
          <p:cNvGrpSpPr/>
          <p:nvPr/>
        </p:nvGrpSpPr>
        <p:grpSpPr>
          <a:xfrm flipH="1">
            <a:off x="9301906" y="5674401"/>
            <a:ext cx="3229725" cy="1301644"/>
            <a:chOff x="-8805" y="5407865"/>
            <a:chExt cx="3213509" cy="1301644"/>
          </a:xfrm>
        </p:grpSpPr>
        <p:sp>
          <p:nvSpPr>
            <p:cNvPr id="18" name="矩形 17"/>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TextBox 2"/>
          <p:cNvSpPr txBox="1"/>
          <p:nvPr/>
        </p:nvSpPr>
        <p:spPr>
          <a:xfrm>
            <a:off x="688975" y="1105323"/>
            <a:ext cx="2667000" cy="461665"/>
          </a:xfrm>
          <a:prstGeom prst="rect">
            <a:avLst/>
          </a:prstGeom>
          <a:noFill/>
        </p:spPr>
        <p:txBody>
          <a:bodyPr wrap="square" rtlCol="0">
            <a:spAutoFit/>
          </a:bodyPr>
          <a:lstStyle/>
          <a:p>
            <a:r>
              <a:rPr lang="zh-CN" altLang="en-US" dirty="0"/>
              <a:t>（</a:t>
            </a:r>
            <a:r>
              <a:rPr lang="en-US" altLang="zh-CN" dirty="0"/>
              <a:t>【</a:t>
            </a:r>
            <a:r>
              <a:rPr lang="zh-CN" altLang="en-US" dirty="0"/>
              <a:t>例</a:t>
            </a:r>
            <a:r>
              <a:rPr lang="en-US" altLang="zh-CN" dirty="0"/>
              <a:t>5.1】</a:t>
            </a:r>
            <a:r>
              <a:rPr lang="zh-CN" altLang="en-US" dirty="0"/>
              <a:t>续）</a:t>
            </a:r>
          </a:p>
        </p:txBody>
      </p:sp>
      <p:sp>
        <p:nvSpPr>
          <p:cNvPr id="28" name="灯片编号占位符 27">
            <a:extLst>
              <a:ext uri="{FF2B5EF4-FFF2-40B4-BE49-F238E27FC236}">
                <a16:creationId xmlns:a16="http://schemas.microsoft.com/office/drawing/2014/main" id="{F9EA55C3-155C-482B-A721-6E7CD95C1DD6}"/>
              </a:ext>
            </a:extLst>
          </p:cNvPr>
          <p:cNvSpPr>
            <a:spLocks noGrp="1"/>
          </p:cNvSpPr>
          <p:nvPr>
            <p:ph type="sldNum" sz="quarter" idx="12"/>
          </p:nvPr>
        </p:nvSpPr>
        <p:spPr/>
        <p:txBody>
          <a:bodyPr/>
          <a:lstStyle/>
          <a:p>
            <a:fld id="{B6F15528-21DE-4FAA-801E-634DDDAF4B2B}" type="slidenum">
              <a:rPr lang="en-US" smtClean="0"/>
              <a:t>397</a:t>
            </a:fld>
            <a:endParaRPr lang="en-US" dirty="0"/>
          </a:p>
        </p:txBody>
      </p:sp>
      <p:sp>
        <p:nvSpPr>
          <p:cNvPr id="29" name="灯片编号占位符 8">
            <a:extLst>
              <a:ext uri="{FF2B5EF4-FFF2-40B4-BE49-F238E27FC236}">
                <a16:creationId xmlns:a16="http://schemas.microsoft.com/office/drawing/2014/main" id="{15672E6B-F9C7-40F5-B0AF-1EA3B80BA0CD}"/>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397</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animEffect transition="in" filter="fade">
                                      <p:cBhvr>
                                        <p:cTn id="7" dur="1000"/>
                                        <p:tgtEl>
                                          <p:spTgt spid="16">
                                            <p:txEl>
                                              <p:pRg st="1" end="1"/>
                                            </p:txEl>
                                          </p:spTgt>
                                        </p:tgtEl>
                                      </p:cBhvr>
                                    </p:animEffect>
                                    <p:anim calcmode="lin" valueType="num">
                                      <p:cBhvr>
                                        <p:cTn id="8" dur="1000" fill="hold"/>
                                        <p:tgtEl>
                                          <p:spTgt spid="16">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6">
                                            <p:txEl>
                                              <p:pRg st="2" end="2"/>
                                            </p:txEl>
                                          </p:spTgt>
                                        </p:tgtEl>
                                        <p:attrNameLst>
                                          <p:attrName>style.visibility</p:attrName>
                                        </p:attrNameLst>
                                      </p:cBhvr>
                                      <p:to>
                                        <p:strVal val="visible"/>
                                      </p:to>
                                    </p:set>
                                    <p:animEffect transition="in" filter="fade">
                                      <p:cBhvr>
                                        <p:cTn id="14" dur="1000"/>
                                        <p:tgtEl>
                                          <p:spTgt spid="16">
                                            <p:txEl>
                                              <p:pRg st="2" end="2"/>
                                            </p:txEl>
                                          </p:spTgt>
                                        </p:tgtEl>
                                      </p:cBhvr>
                                    </p:animEffect>
                                    <p:anim calcmode="lin" valueType="num">
                                      <p:cBhvr>
                                        <p:cTn id="15" dur="1000" fill="hold"/>
                                        <p:tgtEl>
                                          <p:spTgt spid="1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5.3.2 </a:t>
            </a:r>
            <a:r>
              <a:rPr lang="zh-CN" altLang="zh-CN" dirty="0"/>
              <a:t>软件</a:t>
            </a:r>
            <a:r>
              <a:rPr lang="zh-CN" altLang="en-US" dirty="0"/>
              <a:t>工程</a:t>
            </a:r>
            <a:r>
              <a:rPr lang="zh-CN" altLang="zh-CN" dirty="0"/>
              <a:t>项目的社会效益分析</a:t>
            </a:r>
            <a:endParaRPr lang="zh-CN" altLang="en-US" dirty="0"/>
          </a:p>
        </p:txBody>
      </p:sp>
      <p:sp>
        <p:nvSpPr>
          <p:cNvPr id="4" name="矩形 3"/>
          <p:cNvSpPr/>
          <p:nvPr/>
        </p:nvSpPr>
        <p:spPr>
          <a:xfrm>
            <a:off x="1" y="1677194"/>
            <a:ext cx="12198349" cy="7232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5" name="矩形 4"/>
          <p:cNvSpPr/>
          <p:nvPr/>
        </p:nvSpPr>
        <p:spPr>
          <a:xfrm>
            <a:off x="17790" y="6004184"/>
            <a:ext cx="12198349" cy="7232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6" name="组合 5"/>
          <p:cNvGrpSpPr/>
          <p:nvPr/>
        </p:nvGrpSpPr>
        <p:grpSpPr>
          <a:xfrm flipH="1">
            <a:off x="10213072" y="898163"/>
            <a:ext cx="1985278" cy="1043149"/>
            <a:chOff x="-8805" y="5407865"/>
            <a:chExt cx="3213509" cy="1301644"/>
          </a:xfrm>
        </p:grpSpPr>
        <p:sp>
          <p:nvSpPr>
            <p:cNvPr id="7" name="矩形 6"/>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16" name="矩形 15"/>
              <p:cNvSpPr/>
              <p:nvPr/>
            </p:nvSpPr>
            <p:spPr>
              <a:xfrm>
                <a:off x="845895" y="1826222"/>
                <a:ext cx="10363200" cy="1754326"/>
              </a:xfrm>
              <a:prstGeom prst="rect">
                <a:avLst/>
              </a:prstGeom>
            </p:spPr>
            <p:txBody>
              <a:bodyPr wrap="square">
                <a:spAutoFit/>
              </a:bodyPr>
              <a:lstStyle/>
              <a:p>
                <a:pPr lvl="0">
                  <a:lnSpc>
                    <a:spcPct val="150000"/>
                  </a:lnSpc>
                </a:pPr>
                <a:r>
                  <a:rPr lang="zh-CN" altLang="zh-CN" dirty="0"/>
                  <a:t>前相比，车流相对少了十字路口的等待时间，两个通道</a:t>
                </a:r>
                <a:r>
                  <a:rPr lang="en-US" altLang="zh-CN" dirty="0"/>
                  <a:t>X</a:t>
                </a:r>
                <a:r>
                  <a:rPr lang="zh-CN" altLang="zh-CN" dirty="0"/>
                  <a:t>、</a:t>
                </a:r>
                <a:r>
                  <a:rPr lang="en-US" altLang="zh-CN" dirty="0"/>
                  <a:t>Y</a:t>
                </a:r>
                <a:r>
                  <a:rPr lang="zh-CN" altLang="zh-CN" dirty="0"/>
                  <a:t>可以减少的平均等待时间</a:t>
                </a:r>
                <a14:m>
                  <m:oMath xmlns:m="http://schemas.openxmlformats.org/officeDocument/2006/math">
                    <m:r>
                      <a:rPr lang="en-US" altLang="zh-CN">
                        <a:latin typeface="Cambria Math" panose="02040503050406030204"/>
                      </a:rPr>
                      <m:t>∆</m:t>
                    </m:r>
                    <m:sSub>
                      <m:sSubPr>
                        <m:ctrlPr>
                          <a:rPr lang="zh-CN" altLang="zh-CN" i="1">
                            <a:latin typeface="Cambria Math" panose="02040503050406030204" pitchFamily="18" charset="0"/>
                          </a:rPr>
                        </m:ctrlPr>
                      </m:sSubPr>
                      <m:e>
                        <m:r>
                          <m:rPr>
                            <m:sty m:val="p"/>
                          </m:rPr>
                          <a:rPr lang="en-US" altLang="zh-CN">
                            <a:latin typeface="Cambria Math" panose="02040503050406030204"/>
                          </a:rPr>
                          <m:t>W</m:t>
                        </m:r>
                      </m:e>
                      <m:sub>
                        <m:r>
                          <a:rPr lang="en-US" altLang="zh-CN" i="1">
                            <a:latin typeface="Cambria Math" panose="02040503050406030204"/>
                          </a:rPr>
                          <m:t>𝑋</m:t>
                        </m:r>
                      </m:sub>
                    </m:sSub>
                    <m:r>
                      <a:rPr lang="zh-CN" altLang="zh-CN">
                        <a:latin typeface="Cambria Math" panose="02040503050406030204"/>
                      </a:rPr>
                      <m:t>、</m:t>
                    </m:r>
                    <m:r>
                      <a:rPr lang="en-US" altLang="zh-CN">
                        <a:latin typeface="Cambria Math" panose="02040503050406030204"/>
                      </a:rPr>
                      <m:t>∆</m:t>
                    </m:r>
                    <m:sSub>
                      <m:sSubPr>
                        <m:ctrlPr>
                          <a:rPr lang="zh-CN" altLang="zh-CN" i="1">
                            <a:latin typeface="Cambria Math" panose="02040503050406030204" pitchFamily="18" charset="0"/>
                          </a:rPr>
                        </m:ctrlPr>
                      </m:sSubPr>
                      <m:e>
                        <m:r>
                          <m:rPr>
                            <m:sty m:val="p"/>
                          </m:rPr>
                          <a:rPr lang="en-US" altLang="zh-CN">
                            <a:latin typeface="Cambria Math" panose="02040503050406030204"/>
                          </a:rPr>
                          <m:t>W</m:t>
                        </m:r>
                      </m:e>
                      <m:sub>
                        <m:r>
                          <a:rPr lang="en-US" altLang="zh-CN" i="1">
                            <a:latin typeface="Cambria Math" panose="02040503050406030204"/>
                          </a:rPr>
                          <m:t>𝑌</m:t>
                        </m:r>
                      </m:sub>
                    </m:sSub>
                  </m:oMath>
                </a14:m>
                <a:r>
                  <a:rPr lang="zh-CN" altLang="zh-CN" dirty="0"/>
                  <a:t>详见表</a:t>
                </a:r>
                <a:r>
                  <a:rPr lang="en-US" altLang="zh-CN" dirty="0"/>
                  <a:t>5-4</a:t>
                </a:r>
                <a:r>
                  <a:rPr lang="zh-CN" altLang="zh-CN" dirty="0"/>
                  <a:t>。此外，由于该目标系统的安装实施及相关人力与组织措施的投入，可杜绝交通事故。</a:t>
                </a:r>
                <a:endParaRPr lang="zh-CN" altLang="en-US" dirty="0"/>
              </a:p>
            </p:txBody>
          </p:sp>
        </mc:Choice>
        <mc:Fallback xmlns="">
          <p:sp>
            <p:nvSpPr>
              <p:cNvPr id="16" name="矩形 15"/>
              <p:cNvSpPr>
                <a:spLocks noRot="1" noChangeAspect="1" noMove="1" noResize="1" noEditPoints="1" noAdjustHandles="1" noChangeArrowheads="1" noChangeShapeType="1" noTextEdit="1"/>
              </p:cNvSpPr>
              <p:nvPr/>
            </p:nvSpPr>
            <p:spPr>
              <a:xfrm>
                <a:off x="845895" y="1826222"/>
                <a:ext cx="10363200" cy="1754326"/>
              </a:xfrm>
              <a:prstGeom prst="rect">
                <a:avLst/>
              </a:prstGeom>
              <a:blipFill rotWithShape="1">
                <a:blip r:embed="rId2"/>
                <a:stretch>
                  <a:fillRect l="-1" t="-34" r="1" b="24"/>
                </a:stretch>
              </a:blipFill>
            </p:spPr>
            <p:txBody>
              <a:bodyPr/>
              <a:lstStyle/>
              <a:p>
                <a:r>
                  <a:rPr lang="zh-CN" altLang="en-US">
                    <a:noFill/>
                  </a:rPr>
                  <a:t> </a:t>
                </a:r>
              </a:p>
            </p:txBody>
          </p:sp>
        </mc:Fallback>
      </mc:AlternateContent>
      <p:grpSp>
        <p:nvGrpSpPr>
          <p:cNvPr id="17" name="组合 16"/>
          <p:cNvGrpSpPr/>
          <p:nvPr/>
        </p:nvGrpSpPr>
        <p:grpSpPr>
          <a:xfrm flipH="1">
            <a:off x="9301906" y="5674401"/>
            <a:ext cx="3229725" cy="1301644"/>
            <a:chOff x="-8805" y="5407865"/>
            <a:chExt cx="3213509" cy="1301644"/>
          </a:xfrm>
        </p:grpSpPr>
        <p:sp>
          <p:nvSpPr>
            <p:cNvPr id="18" name="矩形 17"/>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TextBox 2"/>
          <p:cNvSpPr txBox="1"/>
          <p:nvPr/>
        </p:nvSpPr>
        <p:spPr>
          <a:xfrm>
            <a:off x="688975" y="1105323"/>
            <a:ext cx="2667000" cy="461665"/>
          </a:xfrm>
          <a:prstGeom prst="rect">
            <a:avLst/>
          </a:prstGeom>
          <a:noFill/>
        </p:spPr>
        <p:txBody>
          <a:bodyPr wrap="square" rtlCol="0">
            <a:spAutoFit/>
          </a:bodyPr>
          <a:lstStyle/>
          <a:p>
            <a:r>
              <a:rPr lang="zh-CN" altLang="en-US" dirty="0"/>
              <a:t>（</a:t>
            </a:r>
            <a:r>
              <a:rPr lang="en-US" altLang="zh-CN" dirty="0"/>
              <a:t>【</a:t>
            </a:r>
            <a:r>
              <a:rPr lang="zh-CN" altLang="en-US" dirty="0"/>
              <a:t>例</a:t>
            </a:r>
            <a:r>
              <a:rPr lang="en-US" altLang="zh-CN" dirty="0"/>
              <a:t>5.1】</a:t>
            </a:r>
            <a:r>
              <a:rPr lang="zh-CN" altLang="en-US" dirty="0"/>
              <a:t>续）</a:t>
            </a:r>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5188"/>
          <a:stretch>
            <a:fillRect/>
          </a:stretch>
        </p:blipFill>
        <p:spPr bwMode="auto">
          <a:xfrm>
            <a:off x="1831975" y="4173319"/>
            <a:ext cx="8691266" cy="1615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TextBox 26"/>
          <p:cNvSpPr txBox="1"/>
          <p:nvPr/>
        </p:nvSpPr>
        <p:spPr>
          <a:xfrm>
            <a:off x="3879682" y="3695867"/>
            <a:ext cx="4295626" cy="430887"/>
          </a:xfrm>
          <a:prstGeom prst="rect">
            <a:avLst/>
          </a:prstGeom>
          <a:noFill/>
        </p:spPr>
        <p:txBody>
          <a:bodyPr wrap="square" rtlCol="0">
            <a:spAutoFit/>
          </a:bodyPr>
          <a:lstStyle/>
          <a:p>
            <a:r>
              <a:rPr lang="zh-CN" altLang="en-US" sz="2200" dirty="0"/>
              <a:t>表</a:t>
            </a:r>
            <a:r>
              <a:rPr lang="en-US" altLang="zh-CN" sz="2200" dirty="0"/>
              <a:t>5-3   S</a:t>
            </a:r>
            <a:r>
              <a:rPr lang="zh-CN" altLang="en-US" sz="2200" dirty="0"/>
              <a:t>城市路口车流信息表</a:t>
            </a:r>
            <a:r>
              <a:rPr lang="en-US" altLang="zh-CN" sz="2200" dirty="0"/>
              <a:t>  </a:t>
            </a:r>
            <a:endParaRPr lang="zh-CN" altLang="en-US" sz="2200" dirty="0"/>
          </a:p>
        </p:txBody>
      </p:sp>
      <p:sp>
        <p:nvSpPr>
          <p:cNvPr id="29" name="灯片编号占位符 28">
            <a:extLst>
              <a:ext uri="{FF2B5EF4-FFF2-40B4-BE49-F238E27FC236}">
                <a16:creationId xmlns:a16="http://schemas.microsoft.com/office/drawing/2014/main" id="{EF7F6ABA-D7CF-420B-9691-1403C64D2AD9}"/>
              </a:ext>
            </a:extLst>
          </p:cNvPr>
          <p:cNvSpPr>
            <a:spLocks noGrp="1"/>
          </p:cNvSpPr>
          <p:nvPr>
            <p:ph type="sldNum" sz="quarter" idx="12"/>
          </p:nvPr>
        </p:nvSpPr>
        <p:spPr/>
        <p:txBody>
          <a:bodyPr/>
          <a:lstStyle/>
          <a:p>
            <a:fld id="{B6F15528-21DE-4FAA-801E-634DDDAF4B2B}" type="slidenum">
              <a:rPr lang="en-US" smtClean="0"/>
              <a:t>398</a:t>
            </a:fld>
            <a:endParaRPr lang="en-US" dirty="0"/>
          </a:p>
        </p:txBody>
      </p:sp>
      <p:sp>
        <p:nvSpPr>
          <p:cNvPr id="30" name="灯片编号占位符 8">
            <a:extLst>
              <a:ext uri="{FF2B5EF4-FFF2-40B4-BE49-F238E27FC236}">
                <a16:creationId xmlns:a16="http://schemas.microsoft.com/office/drawing/2014/main" id="{F9CB1277-1AED-4449-B8FF-4FA58B56BEF7}"/>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398</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1000"/>
                                        <p:tgtEl>
                                          <p:spTgt spid="6146"/>
                                        </p:tgtEl>
                                      </p:cBhvr>
                                    </p:animEffect>
                                    <p:anim calcmode="lin" valueType="num">
                                      <p:cBhvr>
                                        <p:cTn id="8" dur="1000" fill="hold"/>
                                        <p:tgtEl>
                                          <p:spTgt spid="6146"/>
                                        </p:tgtEl>
                                        <p:attrNameLst>
                                          <p:attrName>ppt_x</p:attrName>
                                        </p:attrNameLst>
                                      </p:cBhvr>
                                      <p:tavLst>
                                        <p:tav tm="0">
                                          <p:val>
                                            <p:strVal val="#ppt_x"/>
                                          </p:val>
                                        </p:tav>
                                        <p:tav tm="100000">
                                          <p:val>
                                            <p:strVal val="#ppt_x"/>
                                          </p:val>
                                        </p:tav>
                                      </p:tavLst>
                                    </p:anim>
                                    <p:anim calcmode="lin" valueType="num">
                                      <p:cBhvr>
                                        <p:cTn id="9"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5.3.2 </a:t>
            </a:r>
            <a:r>
              <a:rPr lang="zh-CN" altLang="zh-CN" dirty="0"/>
              <a:t>软件</a:t>
            </a:r>
            <a:r>
              <a:rPr lang="zh-CN" altLang="en-US" dirty="0"/>
              <a:t>工程</a:t>
            </a:r>
            <a:r>
              <a:rPr lang="zh-CN" altLang="zh-CN" dirty="0"/>
              <a:t>项目的社会效益分析</a:t>
            </a:r>
            <a:endParaRPr lang="zh-CN" altLang="en-US" dirty="0"/>
          </a:p>
        </p:txBody>
      </p:sp>
      <p:sp>
        <p:nvSpPr>
          <p:cNvPr id="4" name="矩形 3"/>
          <p:cNvSpPr/>
          <p:nvPr/>
        </p:nvSpPr>
        <p:spPr>
          <a:xfrm>
            <a:off x="1" y="1677194"/>
            <a:ext cx="12198349" cy="7232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5" name="矩形 4"/>
          <p:cNvSpPr/>
          <p:nvPr/>
        </p:nvSpPr>
        <p:spPr>
          <a:xfrm>
            <a:off x="17790" y="6004184"/>
            <a:ext cx="12198349" cy="7232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6" name="组合 5"/>
          <p:cNvGrpSpPr/>
          <p:nvPr/>
        </p:nvGrpSpPr>
        <p:grpSpPr>
          <a:xfrm flipH="1">
            <a:off x="10213072" y="898163"/>
            <a:ext cx="1985278" cy="1043149"/>
            <a:chOff x="-8805" y="5407865"/>
            <a:chExt cx="3213509" cy="1301644"/>
          </a:xfrm>
        </p:grpSpPr>
        <p:sp>
          <p:nvSpPr>
            <p:cNvPr id="7" name="矩形 6"/>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979919" y="4315773"/>
            <a:ext cx="10363200" cy="1754326"/>
          </a:xfrm>
          <a:prstGeom prst="rect">
            <a:avLst/>
          </a:prstGeom>
        </p:spPr>
        <p:txBody>
          <a:bodyPr wrap="square">
            <a:spAutoFit/>
          </a:bodyPr>
          <a:lstStyle/>
          <a:p>
            <a:pPr lvl="0">
              <a:lnSpc>
                <a:spcPct val="150000"/>
              </a:lnSpc>
            </a:pPr>
            <a:r>
              <a:rPr lang="en-US" altLang="zh-CN" dirty="0"/>
              <a:t>       </a:t>
            </a:r>
            <a:r>
              <a:rPr lang="zh-CN" altLang="zh-CN" dirty="0"/>
              <a:t>若每辆货车、客车、轿车的停车损失费分别是</a:t>
            </a:r>
            <a:r>
              <a:rPr lang="en-US" altLang="zh-CN" dirty="0"/>
              <a:t>2</a:t>
            </a:r>
            <a:r>
              <a:rPr lang="zh-CN" altLang="zh-CN" dirty="0"/>
              <a:t>、</a:t>
            </a:r>
            <a:r>
              <a:rPr lang="en-US" altLang="zh-CN" dirty="0"/>
              <a:t>4</a:t>
            </a:r>
            <a:r>
              <a:rPr lang="zh-CN" altLang="zh-CN" dirty="0"/>
              <a:t>、</a:t>
            </a:r>
            <a:r>
              <a:rPr lang="en-US" altLang="zh-CN" dirty="0"/>
              <a:t>1</a:t>
            </a:r>
            <a:r>
              <a:rPr lang="zh-CN" altLang="zh-CN" dirty="0"/>
              <a:t>元</a:t>
            </a:r>
            <a:r>
              <a:rPr lang="en-US" altLang="zh-CN" dirty="0"/>
              <a:t>/</a:t>
            </a:r>
            <a:r>
              <a:rPr lang="zh-CN" altLang="zh-CN" dirty="0"/>
              <a:t>小时，且不计系统残值及贴现率因素的影响，试对该城市交通管理控制系统作效益</a:t>
            </a:r>
            <a:r>
              <a:rPr lang="en-US" altLang="zh-CN" dirty="0"/>
              <a:t>-</a:t>
            </a:r>
            <a:r>
              <a:rPr lang="zh-CN" altLang="zh-CN" dirty="0"/>
              <a:t>成本分析。</a:t>
            </a:r>
            <a:endParaRPr lang="zh-CN" altLang="en-US" dirty="0"/>
          </a:p>
        </p:txBody>
      </p:sp>
      <p:grpSp>
        <p:nvGrpSpPr>
          <p:cNvPr id="17" name="组合 16"/>
          <p:cNvGrpSpPr/>
          <p:nvPr/>
        </p:nvGrpSpPr>
        <p:grpSpPr>
          <a:xfrm flipH="1">
            <a:off x="9301906" y="5674401"/>
            <a:ext cx="3229725" cy="1301644"/>
            <a:chOff x="-8805" y="5407865"/>
            <a:chExt cx="3213509" cy="1301644"/>
          </a:xfrm>
        </p:grpSpPr>
        <p:sp>
          <p:nvSpPr>
            <p:cNvPr id="18" name="矩形 17"/>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TextBox 2"/>
          <p:cNvSpPr txBox="1"/>
          <p:nvPr/>
        </p:nvSpPr>
        <p:spPr>
          <a:xfrm>
            <a:off x="688975" y="1105323"/>
            <a:ext cx="2667000" cy="461665"/>
          </a:xfrm>
          <a:prstGeom prst="rect">
            <a:avLst/>
          </a:prstGeom>
          <a:noFill/>
        </p:spPr>
        <p:txBody>
          <a:bodyPr wrap="square" rtlCol="0">
            <a:spAutoFit/>
          </a:bodyPr>
          <a:lstStyle/>
          <a:p>
            <a:r>
              <a:rPr lang="zh-CN" altLang="en-US" dirty="0"/>
              <a:t>（</a:t>
            </a:r>
            <a:r>
              <a:rPr lang="en-US" altLang="zh-CN" dirty="0"/>
              <a:t>【</a:t>
            </a:r>
            <a:r>
              <a:rPr lang="zh-CN" altLang="en-US" dirty="0"/>
              <a:t>例</a:t>
            </a:r>
            <a:r>
              <a:rPr lang="en-US" altLang="zh-CN" dirty="0"/>
              <a:t>5.1】</a:t>
            </a:r>
            <a:r>
              <a:rPr lang="zh-CN" altLang="en-US" dirty="0"/>
              <a:t>续）</a:t>
            </a: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5565"/>
          <a:stretch>
            <a:fillRect/>
          </a:stretch>
        </p:blipFill>
        <p:spPr bwMode="auto">
          <a:xfrm>
            <a:off x="1721413" y="2279736"/>
            <a:ext cx="9107408" cy="1835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TextBox 26"/>
          <p:cNvSpPr txBox="1"/>
          <p:nvPr/>
        </p:nvSpPr>
        <p:spPr>
          <a:xfrm>
            <a:off x="3835104" y="1818071"/>
            <a:ext cx="4652830" cy="430887"/>
          </a:xfrm>
          <a:prstGeom prst="rect">
            <a:avLst/>
          </a:prstGeom>
          <a:noFill/>
        </p:spPr>
        <p:txBody>
          <a:bodyPr wrap="square" rtlCol="0">
            <a:spAutoFit/>
          </a:bodyPr>
          <a:lstStyle/>
          <a:p>
            <a:r>
              <a:rPr lang="zh-CN" altLang="en-US" sz="2200" dirty="0"/>
              <a:t>表</a:t>
            </a:r>
            <a:r>
              <a:rPr lang="en-US" altLang="zh-CN" sz="2200" dirty="0"/>
              <a:t>5-4  </a:t>
            </a:r>
            <a:r>
              <a:rPr lang="zh-CN" altLang="en-US" sz="2200" dirty="0"/>
              <a:t>目标系统信息明细表</a:t>
            </a:r>
          </a:p>
        </p:txBody>
      </p:sp>
      <p:sp>
        <p:nvSpPr>
          <p:cNvPr id="29" name="灯片编号占位符 28">
            <a:extLst>
              <a:ext uri="{FF2B5EF4-FFF2-40B4-BE49-F238E27FC236}">
                <a16:creationId xmlns:a16="http://schemas.microsoft.com/office/drawing/2014/main" id="{328E0FE2-E920-4EFA-A260-D82B69DF2D2A}"/>
              </a:ext>
            </a:extLst>
          </p:cNvPr>
          <p:cNvSpPr>
            <a:spLocks noGrp="1"/>
          </p:cNvSpPr>
          <p:nvPr>
            <p:ph type="sldNum" sz="quarter" idx="12"/>
          </p:nvPr>
        </p:nvSpPr>
        <p:spPr/>
        <p:txBody>
          <a:bodyPr/>
          <a:lstStyle/>
          <a:p>
            <a:fld id="{B6F15528-21DE-4FAA-801E-634DDDAF4B2B}" type="slidenum">
              <a:rPr lang="en-US" smtClean="0"/>
              <a:t>399</a:t>
            </a:fld>
            <a:endParaRPr lang="en-US" dirty="0"/>
          </a:p>
        </p:txBody>
      </p:sp>
      <p:sp>
        <p:nvSpPr>
          <p:cNvPr id="30" name="灯片编号占位符 8">
            <a:extLst>
              <a:ext uri="{FF2B5EF4-FFF2-40B4-BE49-F238E27FC236}">
                <a16:creationId xmlns:a16="http://schemas.microsoft.com/office/drawing/2014/main" id="{271AA248-C4B9-441D-BEFD-810E84040F1B}"/>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399</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课程简介</a:t>
            </a:r>
          </a:p>
        </p:txBody>
      </p:sp>
      <p:sp>
        <p:nvSpPr>
          <p:cNvPr id="243" name="矩形 242"/>
          <p:cNvSpPr/>
          <p:nvPr/>
        </p:nvSpPr>
        <p:spPr>
          <a:xfrm>
            <a:off x="-43052" y="1452676"/>
            <a:ext cx="12198349" cy="60684"/>
          </a:xfrm>
          <a:prstGeom prst="rect">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4" name="内容占位符 5"/>
          <p:cNvSpPr>
            <a:spLocks noGrp="1"/>
          </p:cNvSpPr>
          <p:nvPr>
            <p:ph idx="1"/>
          </p:nvPr>
        </p:nvSpPr>
        <p:spPr>
          <a:xfrm>
            <a:off x="152534" y="1494023"/>
            <a:ext cx="11641012" cy="3542531"/>
          </a:xfrm>
        </p:spPr>
        <p:txBody>
          <a:bodyPr>
            <a:noAutofit/>
          </a:bodyPr>
          <a:lstStyle/>
          <a:p>
            <a:r>
              <a:rPr lang="en-US" altLang="zh-CN" b="1" dirty="0"/>
              <a:t>1. </a:t>
            </a:r>
            <a:r>
              <a:rPr lang="zh-CN" altLang="zh-CN" b="1" dirty="0"/>
              <a:t>目标和焦点：</a:t>
            </a:r>
            <a:endParaRPr lang="zh-CN" altLang="zh-CN" dirty="0"/>
          </a:p>
          <a:p>
            <a:pPr marL="0" indent="0">
              <a:buNone/>
            </a:pPr>
            <a:r>
              <a:rPr lang="en-US" altLang="zh-CN" dirty="0"/>
              <a:t>        </a:t>
            </a:r>
            <a:r>
              <a:rPr lang="zh-CN" altLang="zh-CN" dirty="0"/>
              <a:t>计算机科学与技术：侧重于计算机系统的理论基础、算法设计、数据处理、计算机网络、人工智能等。它追求的是对计算原理的深入理解和创新，包括算法理论、计算机结构、软件和硬件的基础知识。</a:t>
            </a:r>
          </a:p>
          <a:p>
            <a:pPr marL="0" indent="0">
              <a:buNone/>
            </a:pPr>
            <a:r>
              <a:rPr lang="en-US" altLang="zh-CN" dirty="0"/>
              <a:t>        </a:t>
            </a:r>
            <a:r>
              <a:rPr lang="zh-CN" altLang="zh-CN" dirty="0"/>
              <a:t>软件工程：专注于软件系统的设计、开发、维护、测试和评估。软件工程更加关注如何将计算理论应用于创建和维护有效、可靠、可用和高效的软件解决方案。</a:t>
            </a:r>
          </a:p>
          <a:p>
            <a:r>
              <a:rPr lang="en-US" altLang="zh-CN" b="1" dirty="0"/>
              <a:t>2. </a:t>
            </a:r>
            <a:r>
              <a:rPr lang="zh-CN" altLang="zh-CN" b="1" dirty="0"/>
              <a:t>方法论：</a:t>
            </a:r>
            <a:endParaRPr lang="zh-CN" altLang="zh-CN" dirty="0"/>
          </a:p>
          <a:p>
            <a:pPr marL="0" indent="0">
              <a:buNone/>
            </a:pPr>
            <a:r>
              <a:rPr lang="en-US" altLang="zh-CN" dirty="0"/>
              <a:t>        </a:t>
            </a:r>
            <a:r>
              <a:rPr lang="zh-CN" altLang="zh-CN" dirty="0"/>
              <a:t>计算机科学与技术：采用更加理论化的方法，强调计算理论和数学模型在解决问题中的应用。</a:t>
            </a:r>
          </a:p>
          <a:p>
            <a:pPr marL="0" indent="0">
              <a:buNone/>
            </a:pPr>
            <a:r>
              <a:rPr lang="en-US" altLang="zh-CN" dirty="0"/>
              <a:t>        </a:t>
            </a:r>
            <a:r>
              <a:rPr lang="zh-CN" altLang="zh-CN" dirty="0"/>
              <a:t>软件工程：采用工程原则和方法论来指导软件开发过程，强调需求分析、系统设计、实现、测试和维护等实践环节。</a:t>
            </a:r>
          </a:p>
        </p:txBody>
      </p:sp>
      <p:sp>
        <p:nvSpPr>
          <p:cNvPr id="245" name="矩形 244"/>
          <p:cNvSpPr/>
          <p:nvPr/>
        </p:nvSpPr>
        <p:spPr>
          <a:xfrm>
            <a:off x="848890" y="6293819"/>
            <a:ext cx="343077" cy="36936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6" name="矩形 245"/>
          <p:cNvSpPr/>
          <p:nvPr/>
        </p:nvSpPr>
        <p:spPr>
          <a:xfrm>
            <a:off x="2016814" y="5524030"/>
            <a:ext cx="266841" cy="28728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7" name="矩形 246"/>
          <p:cNvSpPr/>
          <p:nvPr/>
        </p:nvSpPr>
        <p:spPr>
          <a:xfrm>
            <a:off x="367079" y="5524030"/>
            <a:ext cx="266841" cy="2872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8" name="矩形 247"/>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9" name="矩形 248"/>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0" name="矩形 249"/>
          <p:cNvSpPr/>
          <p:nvPr/>
        </p:nvSpPr>
        <p:spPr>
          <a:xfrm>
            <a:off x="-8809" y="5667672"/>
            <a:ext cx="495557" cy="5335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1" name="矩形 250"/>
          <p:cNvSpPr/>
          <p:nvPr/>
        </p:nvSpPr>
        <p:spPr>
          <a:xfrm>
            <a:off x="2340789" y="6009853"/>
            <a:ext cx="266841" cy="28728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2" name="矩形 251"/>
          <p:cNvSpPr/>
          <p:nvPr/>
        </p:nvSpPr>
        <p:spPr>
          <a:xfrm>
            <a:off x="2016814" y="6423778"/>
            <a:ext cx="266841" cy="2872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3" name="矩形 252"/>
          <p:cNvSpPr/>
          <p:nvPr/>
        </p:nvSpPr>
        <p:spPr>
          <a:xfrm>
            <a:off x="2607630" y="5409117"/>
            <a:ext cx="106736" cy="11491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4" name="矩形 253"/>
          <p:cNvSpPr/>
          <p:nvPr/>
        </p:nvSpPr>
        <p:spPr>
          <a:xfrm>
            <a:off x="1883393" y="5722569"/>
            <a:ext cx="266841" cy="28728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5" name="矩形 254"/>
          <p:cNvSpPr/>
          <p:nvPr/>
        </p:nvSpPr>
        <p:spPr>
          <a:xfrm flipV="1">
            <a:off x="1174351" y="6009853"/>
            <a:ext cx="266841" cy="2872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6" name="矩形 255"/>
          <p:cNvSpPr/>
          <p:nvPr/>
        </p:nvSpPr>
        <p:spPr>
          <a:xfrm>
            <a:off x="3050082" y="6293819"/>
            <a:ext cx="156291" cy="1355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4" name="灯片编号占位符 3">
            <a:extLst>
              <a:ext uri="{FF2B5EF4-FFF2-40B4-BE49-F238E27FC236}">
                <a16:creationId xmlns:a16="http://schemas.microsoft.com/office/drawing/2014/main" id="{FE85F167-E291-416B-922D-01F39D35E4CB}"/>
              </a:ext>
            </a:extLst>
          </p:cNvPr>
          <p:cNvSpPr>
            <a:spLocks noGrp="1"/>
          </p:cNvSpPr>
          <p:nvPr>
            <p:ph type="sldNum" sz="quarter" idx="12"/>
          </p:nvPr>
        </p:nvSpPr>
        <p:spPr/>
        <p:txBody>
          <a:bodyPr/>
          <a:lstStyle/>
          <a:p>
            <a:fld id="{B6F15528-21DE-4FAA-801E-634DDDAF4B2B}" type="slidenum">
              <a:rPr lang="en-US" smtClean="0"/>
              <a:t>4</a:t>
            </a:fld>
            <a:endParaRPr lang="en-US" dirty="0"/>
          </a:p>
        </p:txBody>
      </p:sp>
      <p:sp>
        <p:nvSpPr>
          <p:cNvPr id="19" name="灯片编号占位符 8">
            <a:extLst>
              <a:ext uri="{FF2B5EF4-FFF2-40B4-BE49-F238E27FC236}">
                <a16:creationId xmlns:a16="http://schemas.microsoft.com/office/drawing/2014/main" id="{57FE5797-84B9-4A15-B23F-7B73E7FD9AEA}"/>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4</a:t>
            </a:fld>
            <a:endParaRPr kumimoji="0" lang="en-US" altLang="zh-CN" sz="1800">
              <a:latin typeface="Times New Roman" panose="02020603050405020304" pitchFamily="18" charset="0"/>
            </a:endParaRPr>
          </a:p>
        </p:txBody>
      </p:sp>
      <p:sp>
        <p:nvSpPr>
          <p:cNvPr id="2" name="矩形 1">
            <a:extLst>
              <a:ext uri="{FF2B5EF4-FFF2-40B4-BE49-F238E27FC236}">
                <a16:creationId xmlns:a16="http://schemas.microsoft.com/office/drawing/2014/main" id="{57C5C763-B3F2-4076-9272-6626D7AE3CDA}"/>
              </a:ext>
            </a:extLst>
          </p:cNvPr>
          <p:cNvSpPr/>
          <p:nvPr/>
        </p:nvSpPr>
        <p:spPr>
          <a:xfrm>
            <a:off x="238969" y="820831"/>
            <a:ext cx="5109091" cy="580415"/>
          </a:xfrm>
          <a:prstGeom prst="rect">
            <a:avLst/>
          </a:prstGeom>
        </p:spPr>
        <p:txBody>
          <a:bodyPr wrap="none">
            <a:spAutoFit/>
          </a:bodyPr>
          <a:lstStyle/>
          <a:p>
            <a:pPr>
              <a:lnSpc>
                <a:spcPct val="150000"/>
              </a:lnSpc>
            </a:pPr>
            <a:r>
              <a:rPr lang="zh-CN" altLang="en-US" dirty="0"/>
              <a:t>计算机科学与技术同软件工程的区别</a:t>
            </a:r>
            <a:endParaRPr lang="en-US" altLang="zh-CN" dirty="0"/>
          </a:p>
        </p:txBody>
      </p:sp>
    </p:spTree>
    <p:extLst>
      <p:ext uri="{BB962C8B-B14F-4D97-AF65-F5344CB8AC3E}">
        <p14:creationId xmlns:p14="http://schemas.microsoft.com/office/powerpoint/2010/main" val="1915820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1.2.3  </a:t>
            </a:r>
            <a:r>
              <a:rPr lang="zh-CN" altLang="en-US" dirty="0"/>
              <a:t>软件规模度量</a:t>
            </a:r>
          </a:p>
        </p:txBody>
      </p:sp>
      <p:sp>
        <p:nvSpPr>
          <p:cNvPr id="51" name="矩形 50"/>
          <p:cNvSpPr/>
          <p:nvPr/>
        </p:nvSpPr>
        <p:spPr>
          <a:xfrm>
            <a:off x="14007" y="1905794"/>
            <a:ext cx="12192000" cy="1367135"/>
          </a:xfrm>
          <a:prstGeom prst="rect">
            <a:avLst/>
          </a:prstGeom>
          <a:solidFill>
            <a:srgbClr val="838383">
              <a:lumMod val="20000"/>
              <a:lumOff val="80000"/>
              <a:alpha val="80000"/>
            </a:srgbClr>
          </a:solidFill>
          <a:ln w="12700" cap="flat" cmpd="sng" algn="ctr">
            <a:noFill/>
            <a:prstDash val="solid"/>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838383">
                  <a:lumMod val="50000"/>
                </a:srgbClr>
              </a:solidFill>
              <a:effectLst/>
              <a:uLnTx/>
              <a:uFillTx/>
              <a:latin typeface="Arial" panose="020B0604020202020204"/>
              <a:ea typeface="微软雅黑" panose="020B0503020204020204" pitchFamily="34" charset="-122"/>
              <a:cs typeface="+mn-cs"/>
            </a:endParaRPr>
          </a:p>
        </p:txBody>
      </p:sp>
      <p:sp>
        <p:nvSpPr>
          <p:cNvPr id="52" name="矩形 51"/>
          <p:cNvSpPr/>
          <p:nvPr/>
        </p:nvSpPr>
        <p:spPr>
          <a:xfrm>
            <a:off x="503865" y="1905794"/>
            <a:ext cx="11234110" cy="1200329"/>
          </a:xfrm>
          <a:prstGeom prst="rect">
            <a:avLst/>
          </a:prstGeom>
          <a:noFill/>
          <a:ln w="38100">
            <a:noFill/>
            <a:prstDash val="sysDot"/>
          </a:ln>
        </p:spPr>
        <p:txBody>
          <a:bodyPr wrap="square">
            <a:spAutoFit/>
          </a:bodyPr>
          <a:lstStyle/>
          <a:p>
            <a:pPr>
              <a:lnSpc>
                <a:spcPct val="150000"/>
              </a:lnSpc>
            </a:pPr>
            <a:r>
              <a:rPr lang="zh-CN" altLang="en-US" dirty="0"/>
              <a:t>环境</a:t>
            </a:r>
            <a:r>
              <a:rPr lang="zh-CN" altLang="zh-CN" dirty="0"/>
              <a:t>复杂性因子</a:t>
            </a:r>
            <a:r>
              <a:rPr lang="en-US" altLang="zh-CN" dirty="0"/>
              <a:t>F</a:t>
            </a:r>
            <a:r>
              <a:rPr lang="en-US" altLang="zh-CN" baseline="-25000" dirty="0"/>
              <a:t>i</a:t>
            </a:r>
            <a:r>
              <a:rPr lang="zh-CN" altLang="zh-CN" dirty="0"/>
              <a:t>（</a:t>
            </a:r>
            <a:r>
              <a:rPr lang="en-US" altLang="zh-CN" dirty="0" err="1"/>
              <a:t>i</a:t>
            </a:r>
            <a:r>
              <a:rPr lang="en-US" altLang="zh-CN" dirty="0"/>
              <a:t>=1~14</a:t>
            </a:r>
            <a:r>
              <a:rPr lang="zh-CN" altLang="zh-CN" dirty="0"/>
              <a:t>）是基于表</a:t>
            </a:r>
            <a:r>
              <a:rPr lang="en-US" altLang="zh-CN" dirty="0"/>
              <a:t>1-4</a:t>
            </a:r>
            <a:r>
              <a:rPr lang="zh-CN" altLang="zh-CN" dirty="0"/>
              <a:t>中对</a:t>
            </a:r>
            <a:r>
              <a:rPr lang="en-US" altLang="zh-CN" dirty="0"/>
              <a:t>14</a:t>
            </a:r>
            <a:r>
              <a:rPr lang="zh-CN" altLang="zh-CN" dirty="0"/>
              <a:t>个问题的评估所得到的值，对每个问题的取值范围是</a:t>
            </a:r>
            <a:r>
              <a:rPr lang="en-US" altLang="zh-CN" dirty="0"/>
              <a:t>0~5</a:t>
            </a:r>
            <a:r>
              <a:rPr lang="zh-CN" altLang="zh-CN" dirty="0"/>
              <a:t>，详见表</a:t>
            </a:r>
            <a:r>
              <a:rPr lang="en-US" altLang="zh-CN" dirty="0"/>
              <a:t>1-5</a:t>
            </a:r>
            <a:r>
              <a:rPr lang="zh-CN" altLang="zh-CN" dirty="0"/>
              <a:t>，</a:t>
            </a:r>
            <a:r>
              <a:rPr lang="zh-CN" altLang="en-US" dirty="0"/>
              <a:t>环境</a:t>
            </a:r>
            <a:r>
              <a:rPr lang="zh-CN" altLang="zh-CN" dirty="0"/>
              <a:t>复杂性因子计算公式详见公式</a:t>
            </a:r>
            <a:r>
              <a:rPr lang="en-US" altLang="zh-CN" dirty="0"/>
              <a:t>1.3</a:t>
            </a:r>
            <a:r>
              <a:rPr lang="zh-CN" altLang="zh-CN" dirty="0"/>
              <a:t>。</a:t>
            </a:r>
            <a:endParaRPr lang="zh-CN" altLang="en-US" dirty="0"/>
          </a:p>
        </p:txBody>
      </p:sp>
      <p:sp>
        <p:nvSpPr>
          <p:cNvPr id="61" name="矩形 60"/>
          <p:cNvSpPr/>
          <p:nvPr/>
        </p:nvSpPr>
        <p:spPr>
          <a:xfrm>
            <a:off x="-27697" y="3761446"/>
            <a:ext cx="12216671" cy="45719"/>
          </a:xfrm>
          <a:prstGeom prst="rect">
            <a:avLst/>
          </a:prstGeom>
          <a:solidFill>
            <a:srgbClr val="FFC000">
              <a:alpha val="8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内容占位符 4"/>
          <p:cNvSpPr txBox="1"/>
          <p:nvPr/>
        </p:nvSpPr>
        <p:spPr>
          <a:xfrm>
            <a:off x="534093" y="3574936"/>
            <a:ext cx="4913852" cy="464458"/>
          </a:xfrm>
          <a:prstGeom prst="rect">
            <a:avLst/>
          </a:prstGeom>
          <a:solidFill>
            <a:srgbClr val="FFC000"/>
          </a:solidFill>
          <a:ln>
            <a:solidFill>
              <a:srgbClr val="FFC000"/>
            </a:solidFill>
          </a:ln>
        </p:spPr>
        <p:txBody>
          <a:bodyPr>
            <a:norm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gn="ctr">
              <a:buNone/>
            </a:pPr>
            <a:r>
              <a:rPr lang="zh-CN" altLang="en-US" b="1" dirty="0">
                <a:solidFill>
                  <a:schemeClr val="bg1"/>
                </a:solidFill>
              </a:rPr>
              <a:t>公式</a:t>
            </a:r>
            <a:r>
              <a:rPr lang="en-US" altLang="zh-CN" b="1" dirty="0">
                <a:solidFill>
                  <a:schemeClr val="bg1"/>
                </a:solidFill>
              </a:rPr>
              <a:t>1.3</a:t>
            </a:r>
            <a:r>
              <a:rPr lang="zh-CN" altLang="en-US" b="1" dirty="0">
                <a:solidFill>
                  <a:schemeClr val="bg1"/>
                </a:solidFill>
              </a:rPr>
              <a:t>、</a:t>
            </a:r>
            <a:r>
              <a:rPr lang="en-US" altLang="zh-CN" b="1" dirty="0">
                <a:solidFill>
                  <a:schemeClr val="bg1"/>
                </a:solidFill>
              </a:rPr>
              <a:t>1.4</a:t>
            </a:r>
            <a:endParaRPr lang="zh-CN" altLang="en-US" b="1" dirty="0">
              <a:solidFill>
                <a:schemeClr val="bg1"/>
              </a:solidFill>
            </a:endParaRPr>
          </a:p>
        </p:txBody>
      </p:sp>
      <p:sp>
        <p:nvSpPr>
          <p:cNvPr id="68" name="矩形 67"/>
          <p:cNvSpPr/>
          <p:nvPr/>
        </p:nvSpPr>
        <p:spPr>
          <a:xfrm>
            <a:off x="14007" y="6172993"/>
            <a:ext cx="12192000" cy="689181"/>
          </a:xfrm>
          <a:prstGeom prst="rect">
            <a:avLst/>
          </a:prstGeom>
          <a:solidFill>
            <a:srgbClr val="838383">
              <a:lumMod val="20000"/>
              <a:lumOff val="80000"/>
              <a:alpha val="80000"/>
            </a:srgbClr>
          </a:solidFill>
          <a:ln w="12700" cap="flat" cmpd="sng" algn="ctr">
            <a:noFill/>
            <a:prstDash val="solid"/>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838383">
                  <a:lumMod val="50000"/>
                </a:srgbClr>
              </a:solidFill>
              <a:effectLst/>
              <a:uLnTx/>
              <a:uFillTx/>
              <a:latin typeface="Arial" panose="020B0604020202020204"/>
              <a:ea typeface="微软雅黑" panose="020B0503020204020204" pitchFamily="34" charset="-122"/>
              <a:cs typeface="+mn-cs"/>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575" y="4145370"/>
            <a:ext cx="3010465" cy="1358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3548" y="5106194"/>
            <a:ext cx="3051884" cy="806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8156575" y="4521805"/>
            <a:ext cx="2848857" cy="400110"/>
          </a:xfrm>
          <a:prstGeom prst="rect">
            <a:avLst/>
          </a:prstGeom>
        </p:spPr>
        <p:txBody>
          <a:bodyPr wrap="none">
            <a:spAutoFit/>
          </a:bodyPr>
          <a:lstStyle/>
          <a:p>
            <a:r>
              <a:rPr lang="zh-CN" altLang="zh-CN" sz="2000" dirty="0"/>
              <a:t>计算功能点（</a:t>
            </a:r>
            <a:r>
              <a:rPr lang="zh-CN" altLang="en-US" sz="2000" dirty="0"/>
              <a:t>公式</a:t>
            </a:r>
            <a:r>
              <a:rPr lang="en-US" altLang="zh-CN" sz="2000" dirty="0"/>
              <a:t>1.4</a:t>
            </a:r>
            <a:r>
              <a:rPr lang="zh-CN" altLang="zh-CN" sz="2000" dirty="0"/>
              <a:t>）</a:t>
            </a:r>
            <a:endParaRPr lang="zh-CN" altLang="en-US" sz="2000" dirty="0"/>
          </a:p>
        </p:txBody>
      </p:sp>
      <p:sp>
        <p:nvSpPr>
          <p:cNvPr id="12" name="矩形 11"/>
          <p:cNvSpPr/>
          <p:nvPr/>
        </p:nvSpPr>
        <p:spPr>
          <a:xfrm>
            <a:off x="4250652" y="4685963"/>
            <a:ext cx="1566454" cy="400110"/>
          </a:xfrm>
          <a:prstGeom prst="rect">
            <a:avLst/>
          </a:prstGeom>
        </p:spPr>
        <p:txBody>
          <a:bodyPr wrap="none">
            <a:spAutoFit/>
          </a:bodyPr>
          <a:lstStyle/>
          <a:p>
            <a:r>
              <a:rPr lang="zh-CN" altLang="zh-CN" sz="2000" dirty="0"/>
              <a:t>（</a:t>
            </a:r>
            <a:r>
              <a:rPr lang="zh-CN" altLang="en-US" sz="2000" dirty="0"/>
              <a:t>公式</a:t>
            </a:r>
            <a:r>
              <a:rPr lang="en-US" altLang="zh-CN" sz="2000" dirty="0"/>
              <a:t>1.3</a:t>
            </a:r>
            <a:r>
              <a:rPr lang="zh-CN" altLang="zh-CN" sz="2000" dirty="0"/>
              <a:t>）</a:t>
            </a:r>
            <a:endParaRPr lang="zh-CN" altLang="en-US" sz="2000" dirty="0"/>
          </a:p>
        </p:txBody>
      </p:sp>
      <p:sp>
        <p:nvSpPr>
          <p:cNvPr id="13" name="矩形 12"/>
          <p:cNvSpPr/>
          <p:nvPr/>
        </p:nvSpPr>
        <p:spPr>
          <a:xfrm>
            <a:off x="950976" y="1219993"/>
            <a:ext cx="2064989" cy="461665"/>
          </a:xfrm>
          <a:prstGeom prst="rect">
            <a:avLst/>
          </a:prstGeom>
        </p:spPr>
        <p:txBody>
          <a:bodyPr wrap="none">
            <a:spAutoFit/>
          </a:bodyPr>
          <a:lstStyle/>
          <a:p>
            <a:r>
              <a:rPr lang="en-US" altLang="zh-CN" b="1" dirty="0"/>
              <a:t>2. </a:t>
            </a:r>
            <a:r>
              <a:rPr lang="zh-CN" altLang="en-US" b="1" dirty="0"/>
              <a:t>功能点度量</a:t>
            </a:r>
          </a:p>
        </p:txBody>
      </p:sp>
      <p:sp>
        <p:nvSpPr>
          <p:cNvPr id="5" name="灯片编号占位符 4">
            <a:extLst>
              <a:ext uri="{FF2B5EF4-FFF2-40B4-BE49-F238E27FC236}">
                <a16:creationId xmlns:a16="http://schemas.microsoft.com/office/drawing/2014/main" id="{BEDA0735-25BA-47D6-8663-FFB243EB3D33}"/>
              </a:ext>
            </a:extLst>
          </p:cNvPr>
          <p:cNvSpPr>
            <a:spLocks noGrp="1"/>
          </p:cNvSpPr>
          <p:nvPr>
            <p:ph type="sldNum" sz="quarter" idx="12"/>
          </p:nvPr>
        </p:nvSpPr>
        <p:spPr/>
        <p:txBody>
          <a:bodyPr/>
          <a:lstStyle/>
          <a:p>
            <a:fld id="{B6F15528-21DE-4FAA-801E-634DDDAF4B2B}" type="slidenum">
              <a:rPr lang="en-US" smtClean="0"/>
              <a:t>40</a:t>
            </a:fld>
            <a:endParaRPr lang="en-US" dirty="0"/>
          </a:p>
        </p:txBody>
      </p:sp>
      <p:sp>
        <p:nvSpPr>
          <p:cNvPr id="15" name="灯片编号占位符 8">
            <a:extLst>
              <a:ext uri="{FF2B5EF4-FFF2-40B4-BE49-F238E27FC236}">
                <a16:creationId xmlns:a16="http://schemas.microsoft.com/office/drawing/2014/main" id="{031E85B1-32FC-4CC8-AFF2-C443AADC9772}"/>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40</a:t>
            </a:fld>
            <a:endParaRPr kumimoji="0" lang="en-US" altLang="zh-CN" sz="1800">
              <a:latin typeface="Times New Roman" panose="02020603050405020304" pitchFamily="18" charset="0"/>
            </a:endParaRPr>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22877" y="6218990"/>
            <a:ext cx="12195175" cy="678003"/>
          </a:xfrm>
          <a:prstGeom prst="rect">
            <a:avLst/>
          </a:prstGeom>
          <a:solidFill>
            <a:srgbClr val="DDDDDD">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sp>
        <p:nvSpPr>
          <p:cNvPr id="16" name="矩形 15"/>
          <p:cNvSpPr/>
          <p:nvPr/>
        </p:nvSpPr>
        <p:spPr>
          <a:xfrm>
            <a:off x="-33316" y="6449244"/>
            <a:ext cx="12231666" cy="400100"/>
          </a:xfrm>
          <a:prstGeom prst="rect">
            <a:avLst/>
          </a:prstGeom>
          <a:solidFill>
            <a:srgbClr val="92D050">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sp>
        <p:nvSpPr>
          <p:cNvPr id="2" name="标题 1"/>
          <p:cNvSpPr>
            <a:spLocks noGrp="1"/>
          </p:cNvSpPr>
          <p:nvPr>
            <p:ph type="title"/>
          </p:nvPr>
        </p:nvSpPr>
        <p:spPr/>
        <p:txBody>
          <a:bodyPr/>
          <a:lstStyle/>
          <a:p>
            <a:r>
              <a:rPr lang="en-US" altLang="zh-CN" dirty="0"/>
              <a:t>5.3.2 </a:t>
            </a:r>
            <a:r>
              <a:rPr lang="zh-CN" altLang="zh-CN" dirty="0"/>
              <a:t>软件</a:t>
            </a:r>
            <a:r>
              <a:rPr lang="zh-CN" altLang="en-US" dirty="0"/>
              <a:t>工程</a:t>
            </a:r>
            <a:r>
              <a:rPr lang="zh-CN" altLang="zh-CN" dirty="0"/>
              <a:t>项目的社会效益分析</a:t>
            </a:r>
            <a:endParaRPr lang="zh-CN" altLang="en-US" dirty="0"/>
          </a:p>
        </p:txBody>
      </p:sp>
      <mc:AlternateContent xmlns:mc="http://schemas.openxmlformats.org/markup-compatibility/2006" xmlns:a14="http://schemas.microsoft.com/office/drawing/2010/main">
        <mc:Choice Requires="a14">
          <p:sp>
            <p:nvSpPr>
              <p:cNvPr id="4" name="TextBox 3"/>
              <p:cNvSpPr txBox="1"/>
              <p:nvPr/>
            </p:nvSpPr>
            <p:spPr>
              <a:xfrm>
                <a:off x="841418" y="1341873"/>
                <a:ext cx="10515600" cy="5018233"/>
              </a:xfrm>
              <a:prstGeom prst="rect">
                <a:avLst/>
              </a:prstGeom>
              <a:noFill/>
            </p:spPr>
            <p:txBody>
              <a:bodyPr wrap="square" rtlCol="0">
                <a:spAutoFit/>
              </a:bodyPr>
              <a:lstStyle/>
              <a:p>
                <a:pPr>
                  <a:lnSpc>
                    <a:spcPct val="150000"/>
                  </a:lnSpc>
                </a:pPr>
                <a:r>
                  <a:rPr lang="zh-CN" altLang="zh-CN" dirty="0"/>
                  <a:t>解：交通管理控制系统属于非盈利性的公用事业项目，故对该系统的可行性分析以社会效益为主。</a:t>
                </a:r>
              </a:p>
              <a:p>
                <a:pPr>
                  <a:lnSpc>
                    <a:spcPct val="150000"/>
                  </a:lnSpc>
                </a:pPr>
                <a:r>
                  <a:rPr lang="zh-CN" altLang="zh-CN" dirty="0"/>
                  <a:t>①先计算</a:t>
                </a:r>
                <a:r>
                  <a:rPr lang="en-US" altLang="zh-CN" dirty="0"/>
                  <a:t>X</a:t>
                </a:r>
                <a:r>
                  <a:rPr lang="zh-CN" altLang="zh-CN" dirty="0"/>
                  <a:t>、</a:t>
                </a:r>
                <a:r>
                  <a:rPr lang="en-US" altLang="zh-CN" dirty="0"/>
                  <a:t>Y</a:t>
                </a:r>
                <a:r>
                  <a:rPr lang="zh-CN" altLang="zh-CN" dirty="0"/>
                  <a:t>通道的车流等待所造成每辆车的平均损失率</a:t>
                </a:r>
                <a14:m>
                  <m:oMath xmlns:m="http://schemas.openxmlformats.org/officeDocument/2006/math">
                    <m:acc>
                      <m:accPr>
                        <m:chr m:val="̅"/>
                        <m:ctrlPr>
                          <a:rPr lang="zh-CN" altLang="zh-CN" i="1">
                            <a:latin typeface="Cambria Math" panose="02040503050406030204" pitchFamily="18" charset="0"/>
                          </a:rPr>
                        </m:ctrlPr>
                      </m:accPr>
                      <m:e>
                        <m:r>
                          <m:rPr>
                            <m:sty m:val="p"/>
                          </m:rPr>
                          <a:rPr lang="en-US" altLang="zh-CN">
                            <a:latin typeface="Cambria Math" panose="02040503050406030204"/>
                          </a:rPr>
                          <m:t>C</m:t>
                        </m:r>
                      </m:e>
                    </m:acc>
                  </m:oMath>
                </a14:m>
                <a:r>
                  <a:rPr lang="zh-CN" altLang="zh-CN" dirty="0"/>
                  <a:t>，用每种车型的损失费乘以其车型比例的和及为每辆车的平均损失率</a:t>
                </a:r>
                <a14:m>
                  <m:oMath xmlns:m="http://schemas.openxmlformats.org/officeDocument/2006/math">
                    <m:acc>
                      <m:accPr>
                        <m:chr m:val="̅"/>
                        <m:ctrlPr>
                          <a:rPr lang="zh-CN" altLang="zh-CN" i="1">
                            <a:latin typeface="Cambria Math" panose="02040503050406030204" pitchFamily="18" charset="0"/>
                          </a:rPr>
                        </m:ctrlPr>
                      </m:accPr>
                      <m:e>
                        <m:r>
                          <m:rPr>
                            <m:sty m:val="p"/>
                          </m:rPr>
                          <a:rPr lang="en-US" altLang="zh-CN">
                            <a:latin typeface="Cambria Math" panose="02040503050406030204"/>
                          </a:rPr>
                          <m:t>C</m:t>
                        </m:r>
                      </m:e>
                    </m:acc>
                  </m:oMath>
                </a14:m>
                <a:r>
                  <a:rPr lang="zh-CN" altLang="zh-CN" dirty="0"/>
                  <a:t>。</a:t>
                </a:r>
              </a:p>
              <a:p>
                <a:pPr>
                  <a:lnSpc>
                    <a:spcPct val="150000"/>
                  </a:lnSpc>
                </a:pPr>
                <a14:m>
                  <m:oMathPara xmlns:m="http://schemas.openxmlformats.org/officeDocument/2006/math">
                    <m:oMathParaPr>
                      <m:jc m:val="centerGroup"/>
                    </m:oMathParaPr>
                    <m:oMath xmlns:m="http://schemas.openxmlformats.org/officeDocument/2006/math">
                      <m:acc>
                        <m:accPr>
                          <m:chr m:val="̅"/>
                          <m:ctrlPr>
                            <a:rPr lang="zh-CN" altLang="zh-CN" i="1">
                              <a:latin typeface="Cambria Math" panose="02040503050406030204" pitchFamily="18" charset="0"/>
                            </a:rPr>
                          </m:ctrlPr>
                        </m:accPr>
                        <m:e>
                          <m:r>
                            <m:rPr>
                              <m:sty m:val="p"/>
                            </m:rPr>
                            <a:rPr lang="en-US" altLang="zh-CN">
                              <a:latin typeface="Cambria Math" panose="02040503050406030204"/>
                            </a:rPr>
                            <m:t>C</m:t>
                          </m:r>
                        </m:e>
                      </m:acc>
                      <m:r>
                        <a:rPr lang="en-US" altLang="zh-CN" i="1">
                          <a:latin typeface="Cambria Math" panose="02040503050406030204"/>
                        </a:rPr>
                        <m:t>=2×20%+4×60%+1×20%=3</m:t>
                      </m:r>
                      <m:r>
                        <a:rPr lang="zh-CN" altLang="zh-CN">
                          <a:latin typeface="Cambria Math" panose="02040503050406030204"/>
                        </a:rPr>
                        <m:t>元</m:t>
                      </m:r>
                      <m:r>
                        <a:rPr lang="en-US" altLang="zh-CN">
                          <a:latin typeface="Cambria Math" panose="02040503050406030204"/>
                        </a:rPr>
                        <m:t>/</m:t>
                      </m:r>
                      <m:r>
                        <a:rPr lang="zh-CN" altLang="zh-CN">
                          <a:latin typeface="Cambria Math" panose="02040503050406030204"/>
                        </a:rPr>
                        <m:t>小时</m:t>
                      </m:r>
                    </m:oMath>
                  </m:oMathPara>
                </a14:m>
                <a:endParaRPr lang="zh-CN" altLang="zh-CN" dirty="0"/>
              </a:p>
              <a:p>
                <a:pPr>
                  <a:lnSpc>
                    <a:spcPct val="150000"/>
                  </a:lnSpc>
                </a:pPr>
                <a:r>
                  <a:rPr lang="zh-CN" altLang="zh-CN" dirty="0"/>
                  <a:t>②设</a:t>
                </a:r>
                <a:r>
                  <a:rPr lang="en-US" altLang="zh-CN" dirty="0"/>
                  <a:t>X</a:t>
                </a:r>
                <a:r>
                  <a:rPr lang="zh-CN" altLang="zh-CN" dirty="0"/>
                  <a:t>、</a:t>
                </a:r>
                <a:r>
                  <a:rPr lang="en-US" altLang="zh-CN" dirty="0"/>
                  <a:t>Y</a:t>
                </a:r>
                <a:r>
                  <a:rPr lang="zh-CN" altLang="zh-CN" dirty="0"/>
                  <a:t>通道由于安装运行了交通管理控制系统，而减少了车流等待损失费</a:t>
                </a:r>
                <a:r>
                  <a:rPr lang="en-US" altLang="zh-CN" dirty="0"/>
                  <a:t>B</a:t>
                </a:r>
                <a:r>
                  <a:rPr lang="en-US" altLang="zh-CN" baseline="-25000" dirty="0"/>
                  <a:t>1X</a:t>
                </a:r>
                <a:r>
                  <a:rPr lang="zh-CN" altLang="zh-CN" dirty="0"/>
                  <a:t>和</a:t>
                </a:r>
                <a:r>
                  <a:rPr lang="en-US" altLang="zh-CN" dirty="0"/>
                  <a:t>B</a:t>
                </a:r>
                <a:r>
                  <a:rPr lang="en-US" altLang="zh-CN" baseline="-25000" dirty="0"/>
                  <a:t>1Y</a:t>
                </a:r>
                <a:r>
                  <a:rPr lang="zh-CN" altLang="zh-CN" dirty="0"/>
                  <a:t>，又</a:t>
                </a:r>
                <a14:m>
                  <m:oMath xmlns:m="http://schemas.openxmlformats.org/officeDocument/2006/math">
                    <m:r>
                      <a:rPr lang="en-US" altLang="zh-CN">
                        <a:latin typeface="Cambria Math" panose="02040503050406030204"/>
                      </a:rPr>
                      <m:t>5</m:t>
                    </m:r>
                    <m:r>
                      <a:rPr lang="zh-CN" altLang="zh-CN">
                        <a:latin typeface="Cambria Math" panose="02040503050406030204"/>
                      </a:rPr>
                      <m:t>年</m:t>
                    </m:r>
                    <m:r>
                      <a:rPr lang="en-US" altLang="zh-CN">
                        <a:latin typeface="Cambria Math" panose="02040503050406030204"/>
                      </a:rPr>
                      <m:t>=</m:t>
                    </m:r>
                    <m:r>
                      <a:rPr lang="en-US" altLang="zh-CN" b="0" i="0" smtClean="0">
                        <a:latin typeface="Cambria Math" panose="02040503050406030204"/>
                      </a:rPr>
                      <m:t>24</m:t>
                    </m:r>
                    <m:r>
                      <a:rPr lang="en-US" altLang="zh-CN">
                        <a:latin typeface="Cambria Math" panose="02040503050406030204"/>
                      </a:rPr>
                      <m:t>×365×</m:t>
                    </m:r>
                    <m:r>
                      <a:rPr lang="en-US" altLang="zh-CN" b="0" i="0" smtClean="0">
                        <a:latin typeface="Cambria Math" panose="02040503050406030204"/>
                      </a:rPr>
                      <m:t>5</m:t>
                    </m:r>
                  </m:oMath>
                </a14:m>
                <a:r>
                  <a:rPr lang="zh-CN" altLang="zh-CN" dirty="0"/>
                  <a:t>小时，则有：</a:t>
                </a:r>
              </a:p>
              <a:p>
                <a:pPr>
                  <a:lnSpc>
                    <a:spcPct val="150000"/>
                  </a:lnSpc>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a:rPr>
                            <m:t>B</m:t>
                          </m:r>
                        </m:e>
                        <m:sub>
                          <m:r>
                            <a:rPr lang="en-US" altLang="zh-CN" i="1">
                              <a:latin typeface="Cambria Math" panose="02040503050406030204"/>
                            </a:rPr>
                            <m:t>1</m:t>
                          </m:r>
                          <m:r>
                            <a:rPr lang="en-US" altLang="zh-CN" i="1">
                              <a:latin typeface="Cambria Math" panose="02040503050406030204"/>
                            </a:rPr>
                            <m:t>𝑋</m:t>
                          </m:r>
                        </m:sub>
                      </m:sSub>
                      <m:r>
                        <a:rPr lang="en-US" altLang="zh-CN">
                          <a:latin typeface="Cambria Math" panose="02040503050406030204"/>
                        </a:rPr>
                        <m:t>=</m:t>
                      </m:r>
                      <m:sSub>
                        <m:sSubPr>
                          <m:ctrlPr>
                            <a:rPr lang="zh-CN" altLang="zh-CN" i="1">
                              <a:latin typeface="Cambria Math" panose="02040503050406030204" pitchFamily="18" charset="0"/>
                            </a:rPr>
                          </m:ctrlPr>
                        </m:sSubPr>
                        <m:e>
                          <m:r>
                            <m:rPr>
                              <m:sty m:val="p"/>
                            </m:rPr>
                            <a:rPr lang="en-US" altLang="zh-CN">
                              <a:latin typeface="Cambria Math" panose="02040503050406030204"/>
                            </a:rPr>
                            <m:t>μ</m:t>
                          </m:r>
                        </m:e>
                        <m:sub>
                          <m:r>
                            <a:rPr lang="en-US" altLang="zh-CN" i="1">
                              <a:latin typeface="Cambria Math" panose="02040503050406030204"/>
                            </a:rPr>
                            <m:t>𝑋</m:t>
                          </m:r>
                        </m:sub>
                      </m:sSub>
                      <m:r>
                        <a:rPr lang="en-US" altLang="zh-CN">
                          <a:latin typeface="Cambria Math" panose="02040503050406030204"/>
                        </a:rPr>
                        <m:t>∙∆</m:t>
                      </m:r>
                      <m:sSub>
                        <m:sSubPr>
                          <m:ctrlPr>
                            <a:rPr lang="zh-CN" altLang="zh-CN" i="1">
                              <a:latin typeface="Cambria Math" panose="02040503050406030204" pitchFamily="18" charset="0"/>
                            </a:rPr>
                          </m:ctrlPr>
                        </m:sSubPr>
                        <m:e>
                          <m:r>
                            <m:rPr>
                              <m:sty m:val="p"/>
                            </m:rPr>
                            <a:rPr lang="en-US" altLang="zh-CN">
                              <a:latin typeface="Cambria Math" panose="02040503050406030204"/>
                            </a:rPr>
                            <m:t>W</m:t>
                          </m:r>
                        </m:e>
                        <m:sub>
                          <m:r>
                            <a:rPr lang="en-US" altLang="zh-CN" i="1">
                              <a:latin typeface="Cambria Math" panose="02040503050406030204"/>
                            </a:rPr>
                            <m:t>𝑋</m:t>
                          </m:r>
                        </m:sub>
                      </m:sSub>
                      <m:r>
                        <a:rPr lang="en-US" altLang="zh-CN">
                          <a:latin typeface="Cambria Math" panose="02040503050406030204"/>
                        </a:rPr>
                        <m:t>∙</m:t>
                      </m:r>
                      <m:acc>
                        <m:accPr>
                          <m:chr m:val="̅"/>
                          <m:ctrlPr>
                            <a:rPr lang="zh-CN" altLang="zh-CN" i="1">
                              <a:latin typeface="Cambria Math" panose="02040503050406030204" pitchFamily="18" charset="0"/>
                            </a:rPr>
                          </m:ctrlPr>
                        </m:accPr>
                        <m:e>
                          <m:r>
                            <m:rPr>
                              <m:sty m:val="p"/>
                            </m:rPr>
                            <a:rPr lang="en-US" altLang="zh-CN">
                              <a:latin typeface="Cambria Math" panose="02040503050406030204"/>
                            </a:rPr>
                            <m:t>C</m:t>
                          </m:r>
                        </m:e>
                      </m:acc>
                      <m:r>
                        <a:rPr lang="en-US" altLang="zh-CN">
                          <a:latin typeface="Cambria Math" panose="02040503050406030204"/>
                        </a:rPr>
                        <m:t>∙</m:t>
                      </m:r>
                      <m:r>
                        <m:rPr>
                          <m:sty m:val="p"/>
                        </m:rPr>
                        <a:rPr lang="en-US" altLang="zh-CN">
                          <a:latin typeface="Cambria Math" panose="02040503050406030204"/>
                        </a:rPr>
                        <m:t>T</m:t>
                      </m:r>
                      <m:r>
                        <a:rPr lang="en-US" altLang="zh-CN">
                          <a:latin typeface="Cambria Math" panose="02040503050406030204"/>
                        </a:rPr>
                        <m:t>=5000×</m:t>
                      </m:r>
                      <m:f>
                        <m:fPr>
                          <m:ctrlPr>
                            <a:rPr lang="zh-CN" altLang="zh-CN" i="1">
                              <a:latin typeface="Cambria Math" panose="02040503050406030204" pitchFamily="18" charset="0"/>
                            </a:rPr>
                          </m:ctrlPr>
                        </m:fPr>
                        <m:num>
                          <m:r>
                            <a:rPr lang="en-US" altLang="zh-CN" i="1">
                              <a:latin typeface="Cambria Math" panose="02040503050406030204"/>
                            </a:rPr>
                            <m:t>1</m:t>
                          </m:r>
                        </m:num>
                        <m:den>
                          <m:r>
                            <a:rPr lang="en-US" altLang="zh-CN" i="1">
                              <a:latin typeface="Cambria Math" panose="02040503050406030204"/>
                            </a:rPr>
                            <m:t>60</m:t>
                          </m:r>
                        </m:den>
                      </m:f>
                      <m:r>
                        <a:rPr lang="en-US" altLang="zh-CN" i="1">
                          <a:latin typeface="Cambria Math" panose="02040503050406030204"/>
                        </a:rPr>
                        <m:t>×3×</m:t>
                      </m:r>
                      <m:d>
                        <m:dPr>
                          <m:ctrlPr>
                            <a:rPr lang="zh-CN" altLang="zh-CN" i="1">
                              <a:latin typeface="Cambria Math" panose="02040503050406030204" pitchFamily="18" charset="0"/>
                            </a:rPr>
                          </m:ctrlPr>
                        </m:dPr>
                        <m:e>
                          <m:r>
                            <a:rPr lang="en-US" altLang="zh-CN" i="1">
                              <a:latin typeface="Cambria Math" panose="02040503050406030204"/>
                            </a:rPr>
                            <m:t>24×365×5</m:t>
                          </m:r>
                        </m:e>
                      </m:d>
                      <m:r>
                        <a:rPr lang="en-US" altLang="zh-CN" i="1">
                          <a:latin typeface="Cambria Math" panose="02040503050406030204"/>
                        </a:rPr>
                        <m:t>=1095</m:t>
                      </m:r>
                      <m:r>
                        <a:rPr lang="zh-CN" altLang="zh-CN">
                          <a:latin typeface="Cambria Math" panose="02040503050406030204"/>
                        </a:rPr>
                        <m:t>万元</m:t>
                      </m:r>
                    </m:oMath>
                  </m:oMathPara>
                </a14:m>
                <a:endParaRPr lang="zh-CN" alt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841418" y="1341873"/>
                <a:ext cx="10515600" cy="5018233"/>
              </a:xfrm>
              <a:prstGeom prst="rect">
                <a:avLst/>
              </a:prstGeom>
              <a:blipFill rotWithShape="1">
                <a:blip r:embed="rId2"/>
                <a:stretch>
                  <a:fillRect t="-2" b="12"/>
                </a:stretch>
              </a:blipFill>
            </p:spPr>
            <p:txBody>
              <a:bodyPr/>
              <a:lstStyle/>
              <a:p>
                <a:r>
                  <a:rPr lang="zh-CN" altLang="en-US">
                    <a:noFill/>
                  </a:rPr>
                  <a:t> </a:t>
                </a:r>
              </a:p>
            </p:txBody>
          </p:sp>
        </mc:Fallback>
      </mc:AlternateContent>
      <p:grpSp>
        <p:nvGrpSpPr>
          <p:cNvPr id="5" name="组合 4"/>
          <p:cNvGrpSpPr/>
          <p:nvPr/>
        </p:nvGrpSpPr>
        <p:grpSpPr>
          <a:xfrm flipH="1">
            <a:off x="10139420" y="5978930"/>
            <a:ext cx="1997102" cy="997114"/>
            <a:chOff x="-8805" y="5407865"/>
            <a:chExt cx="3213509" cy="1301644"/>
          </a:xfrm>
        </p:grpSpPr>
        <p:sp>
          <p:nvSpPr>
            <p:cNvPr id="6" name="矩形 5"/>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灯片编号占位符 16">
            <a:extLst>
              <a:ext uri="{FF2B5EF4-FFF2-40B4-BE49-F238E27FC236}">
                <a16:creationId xmlns:a16="http://schemas.microsoft.com/office/drawing/2014/main" id="{24C5C369-BB11-4F34-B88F-B512AB3A9FB2}"/>
              </a:ext>
            </a:extLst>
          </p:cNvPr>
          <p:cNvSpPr>
            <a:spLocks noGrp="1"/>
          </p:cNvSpPr>
          <p:nvPr>
            <p:ph type="sldNum" sz="quarter" idx="12"/>
          </p:nvPr>
        </p:nvSpPr>
        <p:spPr/>
        <p:txBody>
          <a:bodyPr/>
          <a:lstStyle/>
          <a:p>
            <a:fld id="{B6F15528-21DE-4FAA-801E-634DDDAF4B2B}" type="slidenum">
              <a:rPr lang="en-US" smtClean="0"/>
              <a:t>400</a:t>
            </a:fld>
            <a:endParaRPr lang="en-US" dirty="0"/>
          </a:p>
        </p:txBody>
      </p:sp>
      <p:sp>
        <p:nvSpPr>
          <p:cNvPr id="18" name="灯片编号占位符 8">
            <a:extLst>
              <a:ext uri="{FF2B5EF4-FFF2-40B4-BE49-F238E27FC236}">
                <a16:creationId xmlns:a16="http://schemas.microsoft.com/office/drawing/2014/main" id="{60AA2978-C8E3-44C8-A722-873E500A2184}"/>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400</a:t>
            </a:fld>
            <a:endParaRPr kumimoji="0" lang="en-US" altLang="zh-CN" sz="1800" dirty="0">
              <a:latin typeface="Times New Roman" panose="02020603050405020304" pitchFamily="18" charset="0"/>
            </a:endParaRPr>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22877" y="6218990"/>
            <a:ext cx="12195175" cy="678003"/>
          </a:xfrm>
          <a:prstGeom prst="rect">
            <a:avLst/>
          </a:prstGeom>
          <a:solidFill>
            <a:srgbClr val="DDDDDD">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sp>
        <p:nvSpPr>
          <p:cNvPr id="16" name="矩形 15"/>
          <p:cNvSpPr/>
          <p:nvPr/>
        </p:nvSpPr>
        <p:spPr>
          <a:xfrm>
            <a:off x="-33316" y="6449244"/>
            <a:ext cx="12231666" cy="400100"/>
          </a:xfrm>
          <a:prstGeom prst="rect">
            <a:avLst/>
          </a:prstGeom>
          <a:solidFill>
            <a:srgbClr val="92D050">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sp>
        <p:nvSpPr>
          <p:cNvPr id="2" name="标题 1"/>
          <p:cNvSpPr>
            <a:spLocks noGrp="1"/>
          </p:cNvSpPr>
          <p:nvPr>
            <p:ph type="title"/>
          </p:nvPr>
        </p:nvSpPr>
        <p:spPr/>
        <p:txBody>
          <a:bodyPr/>
          <a:lstStyle/>
          <a:p>
            <a:r>
              <a:rPr lang="en-US" altLang="zh-CN" dirty="0"/>
              <a:t>5.3.2 </a:t>
            </a:r>
            <a:r>
              <a:rPr lang="zh-CN" altLang="zh-CN" dirty="0"/>
              <a:t>软件</a:t>
            </a:r>
            <a:r>
              <a:rPr lang="zh-CN" altLang="en-US" dirty="0"/>
              <a:t>工程</a:t>
            </a:r>
            <a:r>
              <a:rPr lang="zh-CN" altLang="zh-CN" dirty="0"/>
              <a:t>项目的社会效益分析</a:t>
            </a:r>
            <a:endParaRPr lang="zh-CN" altLang="en-US" dirty="0"/>
          </a:p>
        </p:txBody>
      </p:sp>
      <mc:AlternateContent xmlns:mc="http://schemas.openxmlformats.org/markup-compatibility/2006" xmlns:a14="http://schemas.microsoft.com/office/drawing/2010/main">
        <mc:Choice Requires="a14">
          <p:sp>
            <p:nvSpPr>
              <p:cNvPr id="4" name="TextBox 3"/>
              <p:cNvSpPr txBox="1"/>
              <p:nvPr/>
            </p:nvSpPr>
            <p:spPr>
              <a:xfrm>
                <a:off x="917575" y="1341873"/>
                <a:ext cx="10210800" cy="4951612"/>
              </a:xfrm>
              <a:prstGeom prst="rect">
                <a:avLst/>
              </a:prstGeom>
              <a:noFill/>
            </p:spPr>
            <p:txBody>
              <a:bodyPr wrap="square" rtlCol="0">
                <a:spAutoFit/>
              </a:bodyPr>
              <a:lstStyle/>
              <a:p>
                <a:pPr>
                  <a:lnSpc>
                    <a:spcPct val="150000"/>
                  </a:lnSpc>
                </a:pPr>
                <a:r>
                  <a:rPr lang="zh-CN" altLang="en-US" dirty="0"/>
                  <a:t>（续）</a:t>
                </a:r>
                <a:endParaRPr lang="en-US" altLang="zh-CN" dirty="0"/>
              </a:p>
              <a:p>
                <a:pPr>
                  <a:lnSpc>
                    <a:spcPct val="150000"/>
                  </a:lnSpc>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a:rPr>
                            <m:t>B</m:t>
                          </m:r>
                        </m:e>
                        <m:sub>
                          <m:r>
                            <a:rPr lang="en-US" altLang="zh-CN" i="1">
                              <a:latin typeface="Cambria Math" panose="02040503050406030204"/>
                            </a:rPr>
                            <m:t>1</m:t>
                          </m:r>
                          <m:r>
                            <a:rPr lang="en-US" altLang="zh-CN" i="1">
                              <a:latin typeface="Cambria Math" panose="02040503050406030204"/>
                            </a:rPr>
                            <m:t>𝑌</m:t>
                          </m:r>
                        </m:sub>
                      </m:sSub>
                      <m:r>
                        <a:rPr lang="en-US" altLang="zh-CN">
                          <a:latin typeface="Cambria Math" panose="02040503050406030204"/>
                        </a:rPr>
                        <m:t>=</m:t>
                      </m:r>
                      <m:sSub>
                        <m:sSubPr>
                          <m:ctrlPr>
                            <a:rPr lang="zh-CN" altLang="zh-CN" i="1">
                              <a:latin typeface="Cambria Math" panose="02040503050406030204" pitchFamily="18" charset="0"/>
                            </a:rPr>
                          </m:ctrlPr>
                        </m:sSubPr>
                        <m:e>
                          <m:r>
                            <m:rPr>
                              <m:sty m:val="p"/>
                            </m:rPr>
                            <a:rPr lang="en-US" altLang="zh-CN">
                              <a:latin typeface="Cambria Math" panose="02040503050406030204"/>
                            </a:rPr>
                            <m:t>μ</m:t>
                          </m:r>
                        </m:e>
                        <m:sub>
                          <m:r>
                            <a:rPr lang="en-US" altLang="zh-CN" i="1">
                              <a:latin typeface="Cambria Math" panose="02040503050406030204"/>
                            </a:rPr>
                            <m:t>𝑌</m:t>
                          </m:r>
                        </m:sub>
                      </m:sSub>
                      <m:r>
                        <a:rPr lang="en-US" altLang="zh-CN">
                          <a:latin typeface="Cambria Math" panose="02040503050406030204"/>
                        </a:rPr>
                        <m:t>∙∆</m:t>
                      </m:r>
                      <m:sSub>
                        <m:sSubPr>
                          <m:ctrlPr>
                            <a:rPr lang="zh-CN" altLang="zh-CN" i="1">
                              <a:latin typeface="Cambria Math" panose="02040503050406030204" pitchFamily="18" charset="0"/>
                            </a:rPr>
                          </m:ctrlPr>
                        </m:sSubPr>
                        <m:e>
                          <m:r>
                            <m:rPr>
                              <m:sty m:val="p"/>
                            </m:rPr>
                            <a:rPr lang="en-US" altLang="zh-CN">
                              <a:latin typeface="Cambria Math" panose="02040503050406030204"/>
                            </a:rPr>
                            <m:t>W</m:t>
                          </m:r>
                        </m:e>
                        <m:sub>
                          <m:r>
                            <a:rPr lang="en-US" altLang="zh-CN" i="1">
                              <a:latin typeface="Cambria Math" panose="02040503050406030204"/>
                            </a:rPr>
                            <m:t>𝑌</m:t>
                          </m:r>
                        </m:sub>
                      </m:sSub>
                      <m:r>
                        <a:rPr lang="en-US" altLang="zh-CN">
                          <a:latin typeface="Cambria Math" panose="02040503050406030204"/>
                        </a:rPr>
                        <m:t>∙</m:t>
                      </m:r>
                      <m:acc>
                        <m:accPr>
                          <m:chr m:val="̅"/>
                          <m:ctrlPr>
                            <a:rPr lang="zh-CN" altLang="zh-CN" i="1">
                              <a:latin typeface="Cambria Math" panose="02040503050406030204" pitchFamily="18" charset="0"/>
                            </a:rPr>
                          </m:ctrlPr>
                        </m:accPr>
                        <m:e>
                          <m:r>
                            <m:rPr>
                              <m:sty m:val="p"/>
                            </m:rPr>
                            <a:rPr lang="en-US" altLang="zh-CN">
                              <a:latin typeface="Cambria Math" panose="02040503050406030204"/>
                            </a:rPr>
                            <m:t>C</m:t>
                          </m:r>
                        </m:e>
                      </m:acc>
                      <m:r>
                        <a:rPr lang="en-US" altLang="zh-CN">
                          <a:latin typeface="Cambria Math" panose="02040503050406030204"/>
                        </a:rPr>
                        <m:t>∙</m:t>
                      </m:r>
                      <m:r>
                        <m:rPr>
                          <m:sty m:val="p"/>
                        </m:rPr>
                        <a:rPr lang="en-US" altLang="zh-CN">
                          <a:latin typeface="Cambria Math" panose="02040503050406030204"/>
                        </a:rPr>
                        <m:t>T</m:t>
                      </m:r>
                      <m:r>
                        <a:rPr lang="en-US" altLang="zh-CN">
                          <a:latin typeface="Cambria Math" panose="02040503050406030204"/>
                        </a:rPr>
                        <m:t>=4000×</m:t>
                      </m:r>
                      <m:f>
                        <m:fPr>
                          <m:ctrlPr>
                            <a:rPr lang="zh-CN" altLang="zh-CN" i="1">
                              <a:latin typeface="Cambria Math" panose="02040503050406030204" pitchFamily="18" charset="0"/>
                            </a:rPr>
                          </m:ctrlPr>
                        </m:fPr>
                        <m:num>
                          <m:r>
                            <a:rPr lang="en-US" altLang="zh-CN" i="1">
                              <a:latin typeface="Cambria Math" panose="02040503050406030204"/>
                            </a:rPr>
                            <m:t>1.2</m:t>
                          </m:r>
                        </m:num>
                        <m:den>
                          <m:r>
                            <a:rPr lang="en-US" altLang="zh-CN" i="1">
                              <a:latin typeface="Cambria Math" panose="02040503050406030204"/>
                            </a:rPr>
                            <m:t>60</m:t>
                          </m:r>
                        </m:den>
                      </m:f>
                      <m:r>
                        <a:rPr lang="en-US" altLang="zh-CN" i="1">
                          <a:latin typeface="Cambria Math" panose="02040503050406030204"/>
                        </a:rPr>
                        <m:t>×3×</m:t>
                      </m:r>
                      <m:d>
                        <m:dPr>
                          <m:ctrlPr>
                            <a:rPr lang="zh-CN" altLang="zh-CN" i="1">
                              <a:latin typeface="Cambria Math" panose="02040503050406030204" pitchFamily="18" charset="0"/>
                            </a:rPr>
                          </m:ctrlPr>
                        </m:dPr>
                        <m:e>
                          <m:r>
                            <a:rPr lang="en-US" altLang="zh-CN" i="1">
                              <a:latin typeface="Cambria Math" panose="02040503050406030204"/>
                            </a:rPr>
                            <m:t>24×365×5</m:t>
                          </m:r>
                        </m:e>
                      </m:d>
                      <m:r>
                        <a:rPr lang="en-US" altLang="zh-CN" i="1">
                          <a:latin typeface="Cambria Math" panose="02040503050406030204"/>
                        </a:rPr>
                        <m:t>=1051.2</m:t>
                      </m:r>
                      <m:r>
                        <a:rPr lang="zh-CN" altLang="zh-CN">
                          <a:latin typeface="Cambria Math" panose="02040503050406030204"/>
                        </a:rPr>
                        <m:t>万元</m:t>
                      </m:r>
                    </m:oMath>
                  </m:oMathPara>
                </a14:m>
                <a:endParaRPr lang="zh-CN" altLang="zh-CN" dirty="0"/>
              </a:p>
              <a:p>
                <a:pPr>
                  <a:lnSpc>
                    <a:spcPct val="150000"/>
                  </a:lnSpc>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a:rPr>
                            <m:t>B</m:t>
                          </m:r>
                        </m:e>
                        <m:sub>
                          <m:r>
                            <a:rPr lang="en-US" altLang="zh-CN" i="1">
                              <a:latin typeface="Cambria Math" panose="02040503050406030204"/>
                            </a:rPr>
                            <m:t>1</m:t>
                          </m:r>
                        </m:sub>
                      </m:sSub>
                      <m:r>
                        <a:rPr lang="en-US" altLang="zh-CN" i="1">
                          <a:latin typeface="Cambria Math" panose="02040503050406030204"/>
                        </a:rPr>
                        <m:t>=</m:t>
                      </m:r>
                      <m:sSub>
                        <m:sSubPr>
                          <m:ctrlPr>
                            <a:rPr lang="zh-CN" altLang="zh-CN" i="1">
                              <a:latin typeface="Cambria Math" panose="02040503050406030204" pitchFamily="18" charset="0"/>
                            </a:rPr>
                          </m:ctrlPr>
                        </m:sSubPr>
                        <m:e>
                          <m:r>
                            <m:rPr>
                              <m:sty m:val="p"/>
                            </m:rPr>
                            <a:rPr lang="en-US" altLang="zh-CN">
                              <a:latin typeface="Cambria Math" panose="02040503050406030204"/>
                            </a:rPr>
                            <m:t>B</m:t>
                          </m:r>
                        </m:e>
                        <m:sub>
                          <m:r>
                            <a:rPr lang="en-US" altLang="zh-CN" i="1">
                              <a:latin typeface="Cambria Math" panose="02040503050406030204"/>
                            </a:rPr>
                            <m:t>1</m:t>
                          </m:r>
                          <m:r>
                            <a:rPr lang="en-US" altLang="zh-CN" i="1">
                              <a:latin typeface="Cambria Math" panose="02040503050406030204"/>
                            </a:rPr>
                            <m:t>𝑋</m:t>
                          </m:r>
                        </m:sub>
                      </m:sSub>
                      <m:r>
                        <a:rPr lang="en-US" altLang="zh-CN" b="1" i="1">
                          <a:latin typeface="Cambria Math" panose="02040503050406030204"/>
                        </a:rPr>
                        <m:t>+</m:t>
                      </m:r>
                      <m:sSub>
                        <m:sSubPr>
                          <m:ctrlPr>
                            <a:rPr lang="zh-CN" altLang="zh-CN" i="1">
                              <a:latin typeface="Cambria Math" panose="02040503050406030204" pitchFamily="18" charset="0"/>
                            </a:rPr>
                          </m:ctrlPr>
                        </m:sSubPr>
                        <m:e>
                          <m:r>
                            <m:rPr>
                              <m:sty m:val="p"/>
                            </m:rPr>
                            <a:rPr lang="en-US" altLang="zh-CN">
                              <a:latin typeface="Cambria Math" panose="02040503050406030204"/>
                            </a:rPr>
                            <m:t>B</m:t>
                          </m:r>
                        </m:e>
                        <m:sub>
                          <m:r>
                            <a:rPr lang="en-US" altLang="zh-CN" i="1">
                              <a:latin typeface="Cambria Math" panose="02040503050406030204"/>
                            </a:rPr>
                            <m:t>1</m:t>
                          </m:r>
                          <m:r>
                            <a:rPr lang="en-US" altLang="zh-CN" i="1">
                              <a:latin typeface="Cambria Math" panose="02040503050406030204"/>
                            </a:rPr>
                            <m:t>𝑌</m:t>
                          </m:r>
                        </m:sub>
                      </m:sSub>
                      <m:r>
                        <a:rPr lang="en-US" altLang="zh-CN" i="1">
                          <a:latin typeface="Cambria Math" panose="02040503050406030204"/>
                        </a:rPr>
                        <m:t>=1095+1051.2=2146.2</m:t>
                      </m:r>
                      <m:r>
                        <a:rPr lang="zh-CN" altLang="zh-CN">
                          <a:latin typeface="Cambria Math" panose="02040503050406030204"/>
                        </a:rPr>
                        <m:t>万元</m:t>
                      </m:r>
                    </m:oMath>
                  </m:oMathPara>
                </a14:m>
                <a:endParaRPr lang="zh-CN" altLang="zh-CN" dirty="0"/>
              </a:p>
              <a:p>
                <a:pPr>
                  <a:lnSpc>
                    <a:spcPct val="150000"/>
                  </a:lnSpc>
                </a:pPr>
                <a:r>
                  <a:rPr lang="zh-CN" altLang="zh-CN" dirty="0"/>
                  <a:t>而使用交通管理控制系统后由于能杜绝交通事故而得到的费用节省额</a:t>
                </a:r>
                <a:r>
                  <a:rPr lang="en-US" altLang="zh-CN" dirty="0"/>
                  <a:t>B</a:t>
                </a:r>
                <a:r>
                  <a:rPr lang="en-US" altLang="zh-CN" baseline="-25000" dirty="0"/>
                  <a:t>2</a:t>
                </a:r>
                <a:r>
                  <a:rPr lang="zh-CN" altLang="zh-CN" dirty="0"/>
                  <a:t>为：</a:t>
                </a:r>
              </a:p>
              <a:p>
                <a:pPr>
                  <a:lnSpc>
                    <a:spcPct val="150000"/>
                  </a:lnSpc>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a:rPr>
                            <m:t>B</m:t>
                          </m:r>
                        </m:e>
                        <m:sub>
                          <m:r>
                            <a:rPr lang="en-US" altLang="zh-CN" i="1">
                              <a:latin typeface="Cambria Math" panose="02040503050406030204"/>
                            </a:rPr>
                            <m:t>2</m:t>
                          </m:r>
                        </m:sub>
                      </m:sSub>
                      <m:r>
                        <a:rPr lang="en-US" altLang="zh-CN" i="1">
                          <a:latin typeface="Cambria Math" panose="02040503050406030204"/>
                        </a:rPr>
                        <m:t>=</m:t>
                      </m:r>
                      <m:f>
                        <m:fPr>
                          <m:ctrlPr>
                            <a:rPr lang="zh-CN" altLang="zh-CN" i="1">
                              <a:latin typeface="Cambria Math" panose="02040503050406030204" pitchFamily="18" charset="0"/>
                            </a:rPr>
                          </m:ctrlPr>
                        </m:fPr>
                        <m:num>
                          <m:r>
                            <a:rPr lang="en-US" altLang="zh-CN" i="1">
                              <a:latin typeface="Cambria Math" panose="02040503050406030204"/>
                            </a:rPr>
                            <m:t>2×30+50×1</m:t>
                          </m:r>
                        </m:num>
                        <m:den>
                          <m:r>
                            <a:rPr lang="en-US" altLang="zh-CN" i="1">
                              <a:latin typeface="Cambria Math" panose="02040503050406030204"/>
                            </a:rPr>
                            <m:t>4</m:t>
                          </m:r>
                        </m:den>
                      </m:f>
                      <m:r>
                        <a:rPr lang="en-US" altLang="zh-CN" i="1">
                          <a:latin typeface="Cambria Math" panose="02040503050406030204"/>
                        </a:rPr>
                        <m:t>×5=27.5×5=137.5</m:t>
                      </m:r>
                      <m:r>
                        <a:rPr lang="zh-CN" altLang="zh-CN">
                          <a:latin typeface="Cambria Math" panose="02040503050406030204"/>
                        </a:rPr>
                        <m:t>万元</m:t>
                      </m:r>
                    </m:oMath>
                  </m:oMathPara>
                </a14:m>
                <a:endParaRPr lang="zh-CN" altLang="zh-CN" dirty="0"/>
              </a:p>
              <a:p>
                <a:pPr>
                  <a:lnSpc>
                    <a:spcPct val="150000"/>
                  </a:lnSpc>
                </a:pPr>
                <a:r>
                  <a:rPr lang="zh-CN" altLang="zh-CN" dirty="0"/>
                  <a:t>则总效益</a:t>
                </a:r>
                <a14:m>
                  <m:oMath xmlns:m="http://schemas.openxmlformats.org/officeDocument/2006/math">
                    <m:r>
                      <m:rPr>
                        <m:sty m:val="p"/>
                      </m:rPr>
                      <a:rPr lang="en-US" altLang="zh-CN">
                        <a:latin typeface="Cambria Math" panose="02040503050406030204"/>
                      </a:rPr>
                      <m:t>B</m:t>
                    </m:r>
                    <m:r>
                      <a:rPr lang="en-US" altLang="zh-CN">
                        <a:latin typeface="Cambria Math" panose="02040503050406030204"/>
                      </a:rPr>
                      <m:t>=</m:t>
                    </m:r>
                    <m:sSub>
                      <m:sSubPr>
                        <m:ctrlPr>
                          <a:rPr lang="zh-CN" altLang="zh-CN" i="1">
                            <a:latin typeface="Cambria Math" panose="02040503050406030204" pitchFamily="18" charset="0"/>
                          </a:rPr>
                        </m:ctrlPr>
                      </m:sSubPr>
                      <m:e>
                        <m:r>
                          <m:rPr>
                            <m:sty m:val="p"/>
                          </m:rPr>
                          <a:rPr lang="en-US" altLang="zh-CN">
                            <a:latin typeface="Cambria Math" panose="02040503050406030204"/>
                          </a:rPr>
                          <m:t>B</m:t>
                        </m:r>
                      </m:e>
                      <m:sub>
                        <m:r>
                          <a:rPr lang="en-US" altLang="zh-CN" i="1">
                            <a:latin typeface="Cambria Math" panose="02040503050406030204"/>
                          </a:rPr>
                          <m:t>1</m:t>
                        </m:r>
                      </m:sub>
                    </m:sSub>
                    <m:r>
                      <a:rPr lang="en-US" altLang="zh-CN" i="1">
                        <a:latin typeface="Cambria Math" panose="02040503050406030204"/>
                      </a:rPr>
                      <m:t>+</m:t>
                    </m:r>
                    <m:sSub>
                      <m:sSubPr>
                        <m:ctrlPr>
                          <a:rPr lang="zh-CN" altLang="zh-CN" i="1">
                            <a:latin typeface="Cambria Math" panose="02040503050406030204" pitchFamily="18" charset="0"/>
                          </a:rPr>
                        </m:ctrlPr>
                      </m:sSubPr>
                      <m:e>
                        <m:r>
                          <m:rPr>
                            <m:sty m:val="p"/>
                          </m:rPr>
                          <a:rPr lang="en-US" altLang="zh-CN">
                            <a:latin typeface="Cambria Math" panose="02040503050406030204"/>
                          </a:rPr>
                          <m:t>B</m:t>
                        </m:r>
                      </m:e>
                      <m:sub>
                        <m:r>
                          <a:rPr lang="en-US" altLang="zh-CN" i="1">
                            <a:latin typeface="Cambria Math" panose="02040503050406030204"/>
                          </a:rPr>
                          <m:t>2</m:t>
                        </m:r>
                      </m:sub>
                    </m:sSub>
                    <m:r>
                      <a:rPr lang="en-US" altLang="zh-CN" i="1">
                        <a:latin typeface="Cambria Math" panose="02040503050406030204"/>
                      </a:rPr>
                      <m:t>=2146.2+137.5=2283.7</m:t>
                    </m:r>
                    <m:r>
                      <a:rPr lang="zh-CN" altLang="zh-CN">
                        <a:latin typeface="Cambria Math" panose="02040503050406030204"/>
                      </a:rPr>
                      <m:t>万元</m:t>
                    </m:r>
                  </m:oMath>
                </a14:m>
                <a:endParaRPr lang="zh-CN" altLang="zh-CN" dirty="0"/>
              </a:p>
              <a:p>
                <a:pPr>
                  <a:lnSpc>
                    <a:spcPct val="150000"/>
                  </a:lnSpc>
                </a:pPr>
                <a:endParaRPr lang="zh-CN" alt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917575" y="1341873"/>
                <a:ext cx="10210800" cy="4951612"/>
              </a:xfrm>
              <a:prstGeom prst="rect">
                <a:avLst/>
              </a:prstGeom>
              <a:blipFill rotWithShape="1">
                <a:blip r:embed="rId2"/>
                <a:stretch>
                  <a:fillRect t="-2"/>
                </a:stretch>
              </a:blipFill>
            </p:spPr>
            <p:txBody>
              <a:bodyPr/>
              <a:lstStyle/>
              <a:p>
                <a:r>
                  <a:rPr lang="zh-CN" altLang="en-US">
                    <a:noFill/>
                  </a:rPr>
                  <a:t> </a:t>
                </a:r>
              </a:p>
            </p:txBody>
          </p:sp>
        </mc:Fallback>
      </mc:AlternateContent>
      <p:grpSp>
        <p:nvGrpSpPr>
          <p:cNvPr id="5" name="组合 4"/>
          <p:cNvGrpSpPr/>
          <p:nvPr/>
        </p:nvGrpSpPr>
        <p:grpSpPr>
          <a:xfrm flipH="1">
            <a:off x="9680575" y="5791994"/>
            <a:ext cx="2455947" cy="1184050"/>
            <a:chOff x="-8805" y="5407865"/>
            <a:chExt cx="3213509" cy="1301644"/>
          </a:xfrm>
        </p:grpSpPr>
        <p:sp>
          <p:nvSpPr>
            <p:cNvPr id="6" name="矩形 5"/>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灯片编号占位符 16">
            <a:extLst>
              <a:ext uri="{FF2B5EF4-FFF2-40B4-BE49-F238E27FC236}">
                <a16:creationId xmlns:a16="http://schemas.microsoft.com/office/drawing/2014/main" id="{D9A4ACEE-F865-4C6F-AB1D-1FF548BFFCFC}"/>
              </a:ext>
            </a:extLst>
          </p:cNvPr>
          <p:cNvSpPr>
            <a:spLocks noGrp="1"/>
          </p:cNvSpPr>
          <p:nvPr>
            <p:ph type="sldNum" sz="quarter" idx="12"/>
          </p:nvPr>
        </p:nvSpPr>
        <p:spPr/>
        <p:txBody>
          <a:bodyPr/>
          <a:lstStyle/>
          <a:p>
            <a:fld id="{B6F15528-21DE-4FAA-801E-634DDDAF4B2B}" type="slidenum">
              <a:rPr lang="en-US" smtClean="0"/>
              <a:t>401</a:t>
            </a:fld>
            <a:endParaRPr lang="en-US" dirty="0"/>
          </a:p>
        </p:txBody>
      </p:sp>
      <p:sp>
        <p:nvSpPr>
          <p:cNvPr id="18" name="灯片编号占位符 8">
            <a:extLst>
              <a:ext uri="{FF2B5EF4-FFF2-40B4-BE49-F238E27FC236}">
                <a16:creationId xmlns:a16="http://schemas.microsoft.com/office/drawing/2014/main" id="{5A05C746-EFFB-461D-8A55-19C6F02B3111}"/>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401</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1000"/>
                                        <p:tgtEl>
                                          <p:spTgt spid="4">
                                            <p:txEl>
                                              <p:pRg st="1" end="1"/>
                                            </p:txEl>
                                          </p:spTgt>
                                        </p:tgtEl>
                                      </p:cBhvr>
                                    </p:animEffect>
                                    <p:anim calcmode="lin" valueType="num">
                                      <p:cBhvr>
                                        <p:cTn id="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1000"/>
                                        <p:tgtEl>
                                          <p:spTgt spid="4">
                                            <p:txEl>
                                              <p:pRg st="3" end="3"/>
                                            </p:txEl>
                                          </p:spTgt>
                                        </p:tgtEl>
                                      </p:cBhvr>
                                    </p:animEffect>
                                    <p:anim calcmode="lin" valueType="num">
                                      <p:cBhvr>
                                        <p:cTn id="22"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1000"/>
                                        <p:tgtEl>
                                          <p:spTgt spid="4">
                                            <p:txEl>
                                              <p:pRg st="4" end="4"/>
                                            </p:txEl>
                                          </p:spTgt>
                                        </p:tgtEl>
                                      </p:cBhvr>
                                    </p:animEffect>
                                    <p:anim calcmode="lin" valueType="num">
                                      <p:cBhvr>
                                        <p:cTn id="29"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animEffect transition="in" filter="fade">
                                      <p:cBhvr>
                                        <p:cTn id="35" dur="1000"/>
                                        <p:tgtEl>
                                          <p:spTgt spid="4">
                                            <p:txEl>
                                              <p:pRg st="5" end="5"/>
                                            </p:txEl>
                                          </p:spTgt>
                                        </p:tgtEl>
                                      </p:cBhvr>
                                    </p:animEffect>
                                    <p:anim calcmode="lin" valueType="num">
                                      <p:cBhvr>
                                        <p:cTn id="36"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22877" y="6218990"/>
            <a:ext cx="12195175" cy="678003"/>
          </a:xfrm>
          <a:prstGeom prst="rect">
            <a:avLst/>
          </a:prstGeom>
          <a:solidFill>
            <a:srgbClr val="DDDDDD">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sp>
        <p:nvSpPr>
          <p:cNvPr id="16" name="矩形 15"/>
          <p:cNvSpPr/>
          <p:nvPr/>
        </p:nvSpPr>
        <p:spPr>
          <a:xfrm>
            <a:off x="-33316" y="6449244"/>
            <a:ext cx="12231666" cy="400100"/>
          </a:xfrm>
          <a:prstGeom prst="rect">
            <a:avLst/>
          </a:prstGeom>
          <a:solidFill>
            <a:srgbClr val="92D050">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sp>
        <p:nvSpPr>
          <p:cNvPr id="2" name="标题 1"/>
          <p:cNvSpPr>
            <a:spLocks noGrp="1"/>
          </p:cNvSpPr>
          <p:nvPr>
            <p:ph type="title"/>
          </p:nvPr>
        </p:nvSpPr>
        <p:spPr/>
        <p:txBody>
          <a:bodyPr/>
          <a:lstStyle/>
          <a:p>
            <a:r>
              <a:rPr lang="en-US" altLang="zh-CN" dirty="0"/>
              <a:t>5.3.2 </a:t>
            </a:r>
            <a:r>
              <a:rPr lang="zh-CN" altLang="zh-CN" dirty="0"/>
              <a:t>软件</a:t>
            </a:r>
            <a:r>
              <a:rPr lang="zh-CN" altLang="en-US" dirty="0"/>
              <a:t>工程</a:t>
            </a:r>
            <a:r>
              <a:rPr lang="zh-CN" altLang="zh-CN" dirty="0"/>
              <a:t>项目的社会效益分析</a:t>
            </a:r>
            <a:endParaRPr lang="zh-CN" altLang="en-US" dirty="0"/>
          </a:p>
        </p:txBody>
      </p:sp>
      <mc:AlternateContent xmlns:mc="http://schemas.openxmlformats.org/markup-compatibility/2006" xmlns:a14="http://schemas.microsoft.com/office/drawing/2010/main">
        <mc:Choice Requires="a14">
          <p:sp>
            <p:nvSpPr>
              <p:cNvPr id="4" name="TextBox 3"/>
              <p:cNvSpPr txBox="1"/>
              <p:nvPr/>
            </p:nvSpPr>
            <p:spPr>
              <a:xfrm>
                <a:off x="917575" y="1341873"/>
                <a:ext cx="10210800" cy="5011115"/>
              </a:xfrm>
              <a:prstGeom prst="rect">
                <a:avLst/>
              </a:prstGeom>
              <a:noFill/>
            </p:spPr>
            <p:txBody>
              <a:bodyPr wrap="square" rtlCol="0">
                <a:spAutoFit/>
              </a:bodyPr>
              <a:lstStyle/>
              <a:p>
                <a:pPr>
                  <a:lnSpc>
                    <a:spcPct val="150000"/>
                  </a:lnSpc>
                </a:pPr>
                <a:r>
                  <a:rPr lang="zh-CN" altLang="en-US" dirty="0"/>
                  <a:t>（续）③</a:t>
                </a:r>
                <a:r>
                  <a:rPr lang="zh-CN" altLang="zh-CN" dirty="0"/>
                  <a:t>该交通管理控制系统若投入运行，</a:t>
                </a:r>
                <a:r>
                  <a:rPr lang="en-US" altLang="zh-CN" dirty="0"/>
                  <a:t>5</a:t>
                </a:r>
                <a:r>
                  <a:rPr lang="zh-CN" altLang="zh-CN" dirty="0"/>
                  <a:t>年后的总支出是：</a:t>
                </a:r>
              </a:p>
              <a:p>
                <a:pPr>
                  <a:lnSpc>
                    <a:spcPct val="150000"/>
                  </a:lnSpc>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a:rPr>
                        <m:t>C</m:t>
                      </m:r>
                      <m:r>
                        <a:rPr lang="en-US" altLang="zh-CN">
                          <a:latin typeface="Cambria Math" panose="02040503050406030204"/>
                        </a:rPr>
                        <m:t>=</m:t>
                      </m:r>
                      <m:sSub>
                        <m:sSubPr>
                          <m:ctrlPr>
                            <a:rPr lang="zh-CN" altLang="zh-CN" i="1">
                              <a:latin typeface="Cambria Math" panose="02040503050406030204" pitchFamily="18" charset="0"/>
                            </a:rPr>
                          </m:ctrlPr>
                        </m:sSubPr>
                        <m:e>
                          <m:r>
                            <m:rPr>
                              <m:sty m:val="p"/>
                            </m:rPr>
                            <a:rPr lang="en-US" altLang="zh-CN">
                              <a:latin typeface="Cambria Math" panose="02040503050406030204"/>
                            </a:rPr>
                            <m:t>K</m:t>
                          </m:r>
                        </m:e>
                        <m:sub>
                          <m:r>
                            <a:rPr lang="en-US" altLang="zh-CN" i="1">
                              <a:latin typeface="Cambria Math" panose="02040503050406030204"/>
                            </a:rPr>
                            <m:t>0</m:t>
                          </m:r>
                        </m:sub>
                      </m:sSub>
                      <m:r>
                        <a:rPr lang="en-US" altLang="zh-CN">
                          <a:latin typeface="Cambria Math" panose="02040503050406030204"/>
                        </a:rPr>
                        <m:t>+</m:t>
                      </m:r>
                      <m:sSub>
                        <m:sSubPr>
                          <m:ctrlPr>
                            <a:rPr lang="zh-CN" altLang="zh-CN" i="1">
                              <a:latin typeface="Cambria Math" panose="02040503050406030204" pitchFamily="18" charset="0"/>
                            </a:rPr>
                          </m:ctrlPr>
                        </m:sSubPr>
                        <m:e>
                          <m:r>
                            <m:rPr>
                              <m:sty m:val="p"/>
                            </m:rPr>
                            <a:rPr lang="en-US" altLang="zh-CN">
                              <a:latin typeface="Cambria Math" panose="02040503050406030204"/>
                            </a:rPr>
                            <m:t>K</m:t>
                          </m:r>
                        </m:e>
                        <m:sub>
                          <m:r>
                            <a:rPr lang="en-US" altLang="zh-CN" i="1">
                              <a:latin typeface="Cambria Math" panose="02040503050406030204"/>
                            </a:rPr>
                            <m:t>𝑟</m:t>
                          </m:r>
                        </m:sub>
                      </m:sSub>
                      <m:r>
                        <a:rPr lang="en-US" altLang="zh-CN">
                          <a:latin typeface="Cambria Math" panose="02040503050406030204"/>
                        </a:rPr>
                        <m:t>∙</m:t>
                      </m:r>
                      <m:r>
                        <m:rPr>
                          <m:sty m:val="p"/>
                        </m:rPr>
                        <a:rPr lang="en-US" altLang="zh-CN">
                          <a:latin typeface="Cambria Math" panose="02040503050406030204"/>
                        </a:rPr>
                        <m:t>T</m:t>
                      </m:r>
                      <m:r>
                        <a:rPr lang="en-US" altLang="zh-CN">
                          <a:latin typeface="Cambria Math" panose="02040503050406030204"/>
                        </a:rPr>
                        <m:t>=120+10×5=170</m:t>
                      </m:r>
                      <m:r>
                        <a:rPr lang="zh-CN" altLang="zh-CN">
                          <a:latin typeface="Cambria Math" panose="02040503050406030204"/>
                        </a:rPr>
                        <m:t>万元</m:t>
                      </m:r>
                    </m:oMath>
                  </m:oMathPara>
                </a14:m>
                <a:endParaRPr lang="zh-CN" altLang="zh-CN" dirty="0"/>
              </a:p>
              <a:p>
                <a:pPr>
                  <a:lnSpc>
                    <a:spcPct val="150000"/>
                  </a:lnSpc>
                </a:pPr>
                <a:r>
                  <a:rPr lang="zh-CN" altLang="zh-CN" dirty="0"/>
                  <a:t>该交通管理控制系统的效益</a:t>
                </a:r>
                <a:r>
                  <a:rPr lang="en-US" altLang="zh-CN" dirty="0"/>
                  <a:t>-</a:t>
                </a:r>
                <a:r>
                  <a:rPr lang="zh-CN" altLang="zh-CN" dirty="0"/>
                  <a:t>成本比值为：</a:t>
                </a:r>
              </a:p>
              <a:p>
                <a:pPr>
                  <a:lnSpc>
                    <a:spcPct val="150000"/>
                  </a:lnSpc>
                </a:pPr>
                <a14:m>
                  <m:oMathPara xmlns:m="http://schemas.openxmlformats.org/officeDocument/2006/math">
                    <m:oMathParaPr>
                      <m:jc m:val="centerGroup"/>
                    </m:oMathParaPr>
                    <m:oMath xmlns:m="http://schemas.openxmlformats.org/officeDocument/2006/math">
                      <m:f>
                        <m:fPr>
                          <m:ctrlPr>
                            <a:rPr lang="zh-CN" altLang="zh-CN" i="1">
                              <a:latin typeface="Cambria Math" panose="02040503050406030204" pitchFamily="18" charset="0"/>
                            </a:rPr>
                          </m:ctrlPr>
                        </m:fPr>
                        <m:num>
                          <m:r>
                            <a:rPr lang="en-US" altLang="zh-CN" i="1">
                              <a:latin typeface="Cambria Math" panose="02040503050406030204"/>
                            </a:rPr>
                            <m:t>𝐵</m:t>
                          </m:r>
                        </m:num>
                        <m:den>
                          <m:r>
                            <a:rPr lang="en-US" altLang="zh-CN" i="1">
                              <a:latin typeface="Cambria Math" panose="02040503050406030204"/>
                            </a:rPr>
                            <m:t>𝐶</m:t>
                          </m:r>
                        </m:den>
                      </m:f>
                      <m:r>
                        <a:rPr lang="en-US" altLang="zh-CN" i="1">
                          <a:latin typeface="Cambria Math" panose="02040503050406030204"/>
                        </a:rPr>
                        <m:t>=</m:t>
                      </m:r>
                      <m:f>
                        <m:fPr>
                          <m:ctrlPr>
                            <a:rPr lang="zh-CN" altLang="zh-CN" i="1">
                              <a:latin typeface="Cambria Math" panose="02040503050406030204" pitchFamily="18" charset="0"/>
                            </a:rPr>
                          </m:ctrlPr>
                        </m:fPr>
                        <m:num>
                          <m:r>
                            <a:rPr lang="en-US" altLang="zh-CN" i="1">
                              <a:latin typeface="Cambria Math" panose="02040503050406030204"/>
                            </a:rPr>
                            <m:t>2283.7</m:t>
                          </m:r>
                        </m:num>
                        <m:den>
                          <m:r>
                            <a:rPr lang="en-US" altLang="zh-CN" i="1">
                              <a:latin typeface="Cambria Math" panose="02040503050406030204"/>
                            </a:rPr>
                            <m:t>170</m:t>
                          </m:r>
                        </m:den>
                      </m:f>
                      <m:r>
                        <a:rPr lang="en-US" altLang="zh-CN" i="1">
                          <a:latin typeface="Cambria Math" panose="02040503050406030204"/>
                        </a:rPr>
                        <m:t>=13.43≫1</m:t>
                      </m:r>
                    </m:oMath>
                  </m:oMathPara>
                </a14:m>
                <a:endParaRPr lang="zh-CN" altLang="zh-CN" dirty="0"/>
              </a:p>
              <a:p>
                <a:pPr>
                  <a:lnSpc>
                    <a:spcPct val="150000"/>
                  </a:lnSpc>
                </a:pPr>
                <a:r>
                  <a:rPr lang="en-US" altLang="zh-CN" dirty="0"/>
                  <a:t>    </a:t>
                </a:r>
                <a:r>
                  <a:rPr lang="zh-CN" altLang="zh-CN" dirty="0"/>
                  <a:t>由于该交通管理控制系统的效益</a:t>
                </a:r>
                <a:r>
                  <a:rPr lang="en-US" altLang="zh-CN" dirty="0"/>
                  <a:t>-</a:t>
                </a:r>
                <a:r>
                  <a:rPr lang="zh-CN" altLang="zh-CN" dirty="0"/>
                  <a:t>成本比值远远大于</a:t>
                </a:r>
                <a:r>
                  <a:rPr lang="en-US" altLang="zh-CN" dirty="0"/>
                  <a:t>1</a:t>
                </a:r>
                <a:r>
                  <a:rPr lang="zh-CN" altLang="zh-CN" dirty="0"/>
                  <a:t>，故该系统的社会效益是非常明显的，应当予以支持该公共事业软件项目的建设，用于改变</a:t>
                </a:r>
                <a:r>
                  <a:rPr lang="en-US" altLang="zh-CN" dirty="0"/>
                  <a:t>S</a:t>
                </a:r>
                <a:r>
                  <a:rPr lang="zh-CN" altLang="zh-CN" dirty="0"/>
                  <a:t>城市的交通管理拥挤的现状，进而保证往返车辆的行使安全。</a:t>
                </a:r>
              </a:p>
              <a:p>
                <a:pPr>
                  <a:lnSpc>
                    <a:spcPct val="150000"/>
                  </a:lnSpc>
                </a:pPr>
                <a:endParaRPr lang="zh-CN" alt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917575" y="1341873"/>
                <a:ext cx="10210800" cy="5011115"/>
              </a:xfrm>
              <a:prstGeom prst="rect">
                <a:avLst/>
              </a:prstGeom>
              <a:blipFill rotWithShape="1">
                <a:blip r:embed="rId2"/>
                <a:stretch>
                  <a:fillRect t="-2" b="9"/>
                </a:stretch>
              </a:blipFill>
            </p:spPr>
            <p:txBody>
              <a:bodyPr/>
              <a:lstStyle/>
              <a:p>
                <a:r>
                  <a:rPr lang="zh-CN" altLang="en-US">
                    <a:noFill/>
                  </a:rPr>
                  <a:t> </a:t>
                </a:r>
              </a:p>
            </p:txBody>
          </p:sp>
        </mc:Fallback>
      </mc:AlternateContent>
      <p:grpSp>
        <p:nvGrpSpPr>
          <p:cNvPr id="5" name="组合 4"/>
          <p:cNvGrpSpPr/>
          <p:nvPr/>
        </p:nvGrpSpPr>
        <p:grpSpPr>
          <a:xfrm flipH="1">
            <a:off x="9680575" y="5791994"/>
            <a:ext cx="2455947" cy="1184050"/>
            <a:chOff x="-8805" y="5407865"/>
            <a:chExt cx="3213509" cy="1301644"/>
          </a:xfrm>
        </p:grpSpPr>
        <p:sp>
          <p:nvSpPr>
            <p:cNvPr id="6" name="矩形 5"/>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灯片编号占位符 16">
            <a:extLst>
              <a:ext uri="{FF2B5EF4-FFF2-40B4-BE49-F238E27FC236}">
                <a16:creationId xmlns:a16="http://schemas.microsoft.com/office/drawing/2014/main" id="{58C3A6F8-F944-4051-A774-85F50C04BF9E}"/>
              </a:ext>
            </a:extLst>
          </p:cNvPr>
          <p:cNvSpPr>
            <a:spLocks noGrp="1"/>
          </p:cNvSpPr>
          <p:nvPr>
            <p:ph type="sldNum" sz="quarter" idx="12"/>
          </p:nvPr>
        </p:nvSpPr>
        <p:spPr/>
        <p:txBody>
          <a:bodyPr/>
          <a:lstStyle/>
          <a:p>
            <a:fld id="{B6F15528-21DE-4FAA-801E-634DDDAF4B2B}" type="slidenum">
              <a:rPr lang="en-US" smtClean="0"/>
              <a:t>402</a:t>
            </a:fld>
            <a:endParaRPr lang="en-US" dirty="0"/>
          </a:p>
        </p:txBody>
      </p:sp>
      <p:sp>
        <p:nvSpPr>
          <p:cNvPr id="18" name="灯片编号占位符 8">
            <a:extLst>
              <a:ext uri="{FF2B5EF4-FFF2-40B4-BE49-F238E27FC236}">
                <a16:creationId xmlns:a16="http://schemas.microsoft.com/office/drawing/2014/main" id="{27B00AA6-6D49-4EF3-ACD0-649006DE03F0}"/>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402</a:t>
            </a:fld>
            <a:endParaRPr kumimoji="0" lang="en-US" altLang="zh-CN" sz="1800" dirty="0">
              <a:latin typeface="Times New Roman" panose="02020603050405020304" pitchFamily="18" charset="0"/>
            </a:endParaRPr>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3"/>
          <p:cNvSpPr/>
          <p:nvPr/>
        </p:nvSpPr>
        <p:spPr>
          <a:xfrm>
            <a:off x="4498975" y="1048544"/>
            <a:ext cx="6629399" cy="4972050"/>
          </a:xfrm>
          <a:custGeom>
            <a:avLst/>
            <a:gdLst>
              <a:gd name="connsiteX0" fmla="*/ 0 w 7560564"/>
              <a:gd name="connsiteY0" fmla="*/ 282448 h 3275076"/>
              <a:gd name="connsiteX1" fmla="*/ 282473 w 7560564"/>
              <a:gd name="connsiteY1" fmla="*/ 0 h 3275076"/>
              <a:gd name="connsiteX2" fmla="*/ 7278116 w 7560564"/>
              <a:gd name="connsiteY2" fmla="*/ 0 h 3275076"/>
              <a:gd name="connsiteX3" fmla="*/ 7560563 w 7560564"/>
              <a:gd name="connsiteY3" fmla="*/ 282448 h 3275076"/>
              <a:gd name="connsiteX4" fmla="*/ 7560563 w 7560564"/>
              <a:gd name="connsiteY4" fmla="*/ 2992602 h 3275076"/>
              <a:gd name="connsiteX5" fmla="*/ 7278116 w 7560564"/>
              <a:gd name="connsiteY5" fmla="*/ 3275075 h 3275076"/>
              <a:gd name="connsiteX6" fmla="*/ 282473 w 7560564"/>
              <a:gd name="connsiteY6" fmla="*/ 3275075 h 3275076"/>
              <a:gd name="connsiteX7" fmla="*/ 0 w 7560564"/>
              <a:gd name="connsiteY7" fmla="*/ 2992602 h 3275076"/>
              <a:gd name="connsiteX8" fmla="*/ 0 w 7560564"/>
              <a:gd name="connsiteY8" fmla="*/ 282448 h 3275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560564" h="3275076">
                <a:moveTo>
                  <a:pt x="0" y="282448"/>
                </a:moveTo>
                <a:cubicBezTo>
                  <a:pt x="0" y="126492"/>
                  <a:pt x="126466" y="0"/>
                  <a:pt x="282473" y="0"/>
                </a:cubicBezTo>
                <a:lnTo>
                  <a:pt x="7278116" y="0"/>
                </a:lnTo>
                <a:cubicBezTo>
                  <a:pt x="7434071" y="0"/>
                  <a:pt x="7560563" y="126492"/>
                  <a:pt x="7560563" y="282448"/>
                </a:cubicBezTo>
                <a:lnTo>
                  <a:pt x="7560563" y="2992602"/>
                </a:lnTo>
                <a:cubicBezTo>
                  <a:pt x="7560563" y="3148609"/>
                  <a:pt x="7434071" y="3275075"/>
                  <a:pt x="7278116" y="3275075"/>
                </a:cubicBezTo>
                <a:lnTo>
                  <a:pt x="282473" y="3275075"/>
                </a:lnTo>
                <a:cubicBezTo>
                  <a:pt x="126466" y="3275075"/>
                  <a:pt x="0" y="3148609"/>
                  <a:pt x="0" y="2992602"/>
                </a:cubicBezTo>
                <a:lnTo>
                  <a:pt x="0" y="282448"/>
                </a:lnTo>
              </a:path>
            </a:pathLst>
          </a:custGeom>
          <a:solidFill>
            <a:srgbClr val="FFFFFF">
              <a:alpha val="100000"/>
            </a:srgbClr>
          </a:solidFill>
          <a:ln w="12700">
            <a:solidFill>
              <a:srgbClr val="000000">
                <a:alpha val="0"/>
              </a:srgb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5775958" y="4926059"/>
            <a:ext cx="4913633" cy="561135"/>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TextBox 1"/>
          <p:cNvSpPr txBox="1"/>
          <p:nvPr/>
        </p:nvSpPr>
        <p:spPr>
          <a:xfrm>
            <a:off x="7013575" y="3136641"/>
            <a:ext cx="3676016" cy="369353"/>
          </a:xfrm>
          <a:prstGeom prst="rect">
            <a:avLst/>
          </a:prstGeom>
          <a:noFill/>
        </p:spPr>
        <p:txBody>
          <a:bodyPr wrap="square" lIns="0" tIns="0" rIns="0" bIns="60981" rtlCol="0">
            <a:spAutoFit/>
          </a:bodyPr>
          <a:lstStyle>
            <a:defPPr>
              <a:defRPr lang="en-US"/>
            </a:defPPr>
            <a:lvl1pPr>
              <a:lnSpc>
                <a:spcPts val="2400"/>
              </a:lnSpc>
              <a:defRPr sz="1900" b="1">
                <a:solidFill>
                  <a:srgbClr val="656D8D"/>
                </a:solidFill>
                <a:latin typeface="Microsoft YaHei UI" panose="020B0503020204020204" pitchFamily="18" charset="-122"/>
                <a:cs typeface="Microsoft YaHei UI" panose="020B0503020204020204" pitchFamily="18" charset="-122"/>
              </a:defRPr>
            </a:lvl1pPr>
          </a:lstStyle>
          <a:p>
            <a:r>
              <a:rPr lang="zh-CN" altLang="en-US" dirty="0"/>
              <a:t>软件工程项目效益的特点与分类</a:t>
            </a:r>
          </a:p>
        </p:txBody>
      </p:sp>
      <p:sp>
        <p:nvSpPr>
          <p:cNvPr id="18" name="TextBox 1"/>
          <p:cNvSpPr txBox="1"/>
          <p:nvPr/>
        </p:nvSpPr>
        <p:spPr>
          <a:xfrm>
            <a:off x="7013575" y="2171765"/>
            <a:ext cx="2971800" cy="350886"/>
          </a:xfrm>
          <a:prstGeom prst="rect">
            <a:avLst/>
          </a:prstGeom>
          <a:noFill/>
        </p:spPr>
        <p:txBody>
          <a:bodyPr wrap="square" lIns="0" tIns="0" rIns="0" bIns="60981" rtlCol="0">
            <a:spAutoFit/>
          </a:bodyPr>
          <a:lstStyle>
            <a:defPPr>
              <a:defRPr lang="en-US"/>
            </a:defPPr>
            <a:lvl1pPr>
              <a:lnSpc>
                <a:spcPts val="2400"/>
              </a:lnSpc>
              <a:defRPr sz="1900" b="1">
                <a:solidFill>
                  <a:srgbClr val="656D8D"/>
                </a:solidFill>
                <a:latin typeface="Microsoft YaHei UI" panose="020B0503020204020204" pitchFamily="18" charset="-122"/>
                <a:cs typeface="Microsoft YaHei UI" panose="020B0503020204020204" pitchFamily="18" charset="-122"/>
              </a:defRPr>
            </a:lvl1pPr>
          </a:lstStyle>
          <a:p>
            <a:r>
              <a:rPr lang="zh-CN" altLang="en-US" dirty="0"/>
              <a:t>生产函数与软件生产函数</a:t>
            </a:r>
          </a:p>
        </p:txBody>
      </p:sp>
      <p:sp>
        <p:nvSpPr>
          <p:cNvPr id="51" name="Freeform 3"/>
          <p:cNvSpPr/>
          <p:nvPr/>
        </p:nvSpPr>
        <p:spPr>
          <a:xfrm flipH="1">
            <a:off x="6663053" y="1775845"/>
            <a:ext cx="93417" cy="3845877"/>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algn="ctr"/>
            <a:endParaRPr lang="zh-CN" altLang="en-US"/>
          </a:p>
        </p:txBody>
      </p:sp>
      <p:sp>
        <p:nvSpPr>
          <p:cNvPr id="52" name="Freeform 3"/>
          <p:cNvSpPr/>
          <p:nvPr/>
        </p:nvSpPr>
        <p:spPr>
          <a:xfrm>
            <a:off x="6632575" y="2238219"/>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7" name="Freeform 3"/>
          <p:cNvSpPr/>
          <p:nvPr/>
        </p:nvSpPr>
        <p:spPr>
          <a:xfrm>
            <a:off x="6632575" y="3212841"/>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16" name="TextBox 1"/>
          <p:cNvSpPr txBox="1"/>
          <p:nvPr/>
        </p:nvSpPr>
        <p:spPr>
          <a:xfrm>
            <a:off x="6048108" y="2151771"/>
            <a:ext cx="370294" cy="350374"/>
          </a:xfrm>
          <a:prstGeom prst="rect">
            <a:avLst/>
          </a:prstGeom>
          <a:noFill/>
        </p:spPr>
        <p:txBody>
          <a:bodyPr wrap="none" lIns="0" tIns="0" rIns="0" bIns="60981" rtlCol="0">
            <a:spAutoFit/>
          </a:bodyPr>
          <a:lstStyle>
            <a:defPPr>
              <a:defRPr lang="en-US"/>
            </a:defPPr>
            <a:lvl1pPr>
              <a:lnSpc>
                <a:spcPts val="2400"/>
              </a:lnSpc>
              <a:defRPr sz="1900" b="1">
                <a:solidFill>
                  <a:srgbClr val="656D8D"/>
                </a:solidFill>
                <a:latin typeface="Microsoft YaHei UI" panose="020B0503020204020204" pitchFamily="18" charset="-122"/>
                <a:cs typeface="Microsoft YaHei UI" panose="020B0503020204020204" pitchFamily="18" charset="-122"/>
              </a:defRPr>
            </a:lvl1pPr>
          </a:lstStyle>
          <a:p>
            <a:r>
              <a:rPr lang="en-US" altLang="zh-CN" dirty="0"/>
              <a:t>5.1</a:t>
            </a:r>
            <a:endParaRPr lang="zh-CN" altLang="en-US" dirty="0"/>
          </a:p>
        </p:txBody>
      </p:sp>
      <p:sp>
        <p:nvSpPr>
          <p:cNvPr id="24" name="TextBox 1"/>
          <p:cNvSpPr txBox="1"/>
          <p:nvPr/>
        </p:nvSpPr>
        <p:spPr>
          <a:xfrm>
            <a:off x="6048108" y="3136641"/>
            <a:ext cx="370294" cy="351015"/>
          </a:xfrm>
          <a:prstGeom prst="rect">
            <a:avLst/>
          </a:prstGeom>
          <a:noFill/>
        </p:spPr>
        <p:txBody>
          <a:bodyPr wrap="none" lIns="0" tIns="0" rIns="0" bIns="60981" rtlCol="0">
            <a:spAutoFit/>
          </a:bodyPr>
          <a:lstStyle/>
          <a:p>
            <a:pPr>
              <a:lnSpc>
                <a:spcPts val="2400"/>
              </a:lnSpc>
            </a:pPr>
            <a:r>
              <a:rPr lang="en-US" altLang="zh-CN" sz="1900" b="1" dirty="0">
                <a:solidFill>
                  <a:srgbClr val="656D8D"/>
                </a:solidFill>
                <a:latin typeface="Microsoft YaHei UI" panose="020B0503020204020204" pitchFamily="18" charset="-122"/>
                <a:cs typeface="Microsoft YaHei UI" panose="020B0503020204020204" pitchFamily="18" charset="-122"/>
              </a:rPr>
              <a:t>5.2</a:t>
            </a:r>
          </a:p>
        </p:txBody>
      </p:sp>
      <p:sp>
        <p:nvSpPr>
          <p:cNvPr id="46" name="TextBox 1"/>
          <p:cNvSpPr txBox="1"/>
          <p:nvPr/>
        </p:nvSpPr>
        <p:spPr>
          <a:xfrm>
            <a:off x="545294" y="2704702"/>
            <a:ext cx="1846659" cy="946434"/>
          </a:xfrm>
          <a:prstGeom prst="rect">
            <a:avLst/>
          </a:prstGeom>
          <a:noFill/>
        </p:spPr>
        <p:txBody>
          <a:bodyPr wrap="none" lIns="0" tIns="0" rIns="0" bIns="60981" rtlCol="0">
            <a:spAutoFit/>
          </a:bodyPr>
          <a:lstStyle/>
          <a:p>
            <a:pPr>
              <a:lnSpc>
                <a:spcPts val="6935"/>
              </a:lnSpc>
            </a:pPr>
            <a:r>
              <a:rPr lang="zh-CN" altLang="en-US" sz="3600" dirty="0">
                <a:solidFill>
                  <a:srgbClr val="4197DF"/>
                </a:solidFill>
                <a:latin typeface="Microsoft YaHei UI" panose="020B0503020204020204" pitchFamily="18" charset="-122"/>
                <a:cs typeface="Microsoft YaHei UI" panose="020B0503020204020204" pitchFamily="18" charset="-122"/>
              </a:rPr>
              <a:t>内容导航</a:t>
            </a:r>
            <a:endParaRPr lang="en-US" altLang="zh-CN" sz="3600" dirty="0">
              <a:solidFill>
                <a:srgbClr val="4197DF"/>
              </a:solidFill>
              <a:latin typeface="Microsoft YaHei UI" panose="020B0503020204020204" pitchFamily="18" charset="-122"/>
              <a:cs typeface="Microsoft YaHei UI" panose="020B0503020204020204" pitchFamily="18" charset="-122"/>
            </a:endParaRPr>
          </a:p>
        </p:txBody>
      </p:sp>
      <p:sp>
        <p:nvSpPr>
          <p:cNvPr id="57" name="TextBox 1"/>
          <p:cNvSpPr txBox="1"/>
          <p:nvPr/>
        </p:nvSpPr>
        <p:spPr>
          <a:xfrm>
            <a:off x="545293" y="3518639"/>
            <a:ext cx="1846659" cy="272596"/>
          </a:xfrm>
          <a:prstGeom prst="rect">
            <a:avLst/>
          </a:prstGeom>
          <a:noFill/>
        </p:spPr>
        <p:txBody>
          <a:bodyPr wrap="square" lIns="0" tIns="0" rIns="0" bIns="60981" rtlCol="0">
            <a:spAutoFit/>
          </a:bodyPr>
          <a:lstStyle/>
          <a:p>
            <a:pPr algn="dist">
              <a:lnSpc>
                <a:spcPts val="1600"/>
              </a:lnSpc>
            </a:pPr>
            <a:r>
              <a:rPr lang="en-US" altLang="zh-CN" sz="1900" dirty="0">
                <a:solidFill>
                  <a:srgbClr val="4197DF"/>
                </a:solidFill>
                <a:latin typeface="Times New Roman" panose="02020603050405020304" pitchFamily="18" charset="0"/>
                <a:cs typeface="Times New Roman" panose="02020603050405020304" pitchFamily="18" charset="0"/>
              </a:rPr>
              <a:t>CONTENTS</a:t>
            </a:r>
          </a:p>
        </p:txBody>
      </p:sp>
      <p:sp>
        <p:nvSpPr>
          <p:cNvPr id="59" name="矩形 58"/>
          <p:cNvSpPr/>
          <p:nvPr/>
        </p:nvSpPr>
        <p:spPr>
          <a:xfrm>
            <a:off x="518434" y="2201849"/>
            <a:ext cx="1873520" cy="70265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p:nvPr/>
        </p:nvCxnSpPr>
        <p:spPr>
          <a:xfrm>
            <a:off x="536575" y="7699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36575" y="2484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6575" y="405607"/>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6575" y="577057"/>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6575" y="71993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36575" y="89138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36575" y="10485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36575" y="1219994"/>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6575" y="1404371"/>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36575" y="154724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36575" y="171869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6575" y="1875858"/>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36575" y="2047308"/>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a:off x="2000250" y="6254294"/>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2381250" y="5840443"/>
            <a:ext cx="674915" cy="10132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a:off x="3146878" y="6329700"/>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a:off x="95250" y="5621722"/>
            <a:ext cx="1066800" cy="123197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p:cNvSpPr/>
          <p:nvPr/>
        </p:nvSpPr>
        <p:spPr>
          <a:xfrm>
            <a:off x="876300" y="6254294"/>
            <a:ext cx="381000" cy="51330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1"/>
          <p:cNvSpPr txBox="1"/>
          <p:nvPr/>
        </p:nvSpPr>
        <p:spPr>
          <a:xfrm>
            <a:off x="7013575" y="3993179"/>
            <a:ext cx="2971800" cy="677130"/>
          </a:xfrm>
          <a:prstGeom prst="rect">
            <a:avLst/>
          </a:prstGeom>
          <a:noFill/>
        </p:spPr>
        <p:txBody>
          <a:bodyPr wrap="square" lIns="0" tIns="0" rIns="0" bIns="60981" rtlCol="0">
            <a:spAutoFit/>
          </a:bodyPr>
          <a:lstStyle>
            <a:defPPr>
              <a:defRPr lang="en-US"/>
            </a:defPPr>
            <a:lvl1pPr>
              <a:lnSpc>
                <a:spcPts val="2400"/>
              </a:lnSpc>
              <a:defRPr sz="1900" b="1">
                <a:solidFill>
                  <a:srgbClr val="656D8D"/>
                </a:solidFill>
                <a:latin typeface="Microsoft YaHei UI" panose="020B0503020204020204" pitchFamily="18" charset="-122"/>
                <a:cs typeface="Microsoft YaHei UI" panose="020B0503020204020204" pitchFamily="18" charset="-122"/>
              </a:defRPr>
            </a:lvl1pPr>
          </a:lstStyle>
          <a:p>
            <a:r>
              <a:rPr lang="zh-CN" altLang="en-US" dirty="0"/>
              <a:t>软件工程项目的经济与社会效益分析</a:t>
            </a:r>
          </a:p>
        </p:txBody>
      </p:sp>
      <p:sp>
        <p:nvSpPr>
          <p:cNvPr id="38" name="Freeform 3"/>
          <p:cNvSpPr/>
          <p:nvPr/>
        </p:nvSpPr>
        <p:spPr>
          <a:xfrm>
            <a:off x="6638604" y="4218577"/>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39" name="TextBox 1"/>
          <p:cNvSpPr txBox="1"/>
          <p:nvPr/>
        </p:nvSpPr>
        <p:spPr>
          <a:xfrm>
            <a:off x="6048108" y="4114205"/>
            <a:ext cx="370294" cy="351015"/>
          </a:xfrm>
          <a:prstGeom prst="rect">
            <a:avLst/>
          </a:prstGeom>
          <a:noFill/>
        </p:spPr>
        <p:txBody>
          <a:bodyPr wrap="none" lIns="0" tIns="0" rIns="0" bIns="60981" rtlCol="0">
            <a:spAutoFit/>
          </a:bodyPr>
          <a:lstStyle/>
          <a:p>
            <a:pPr>
              <a:lnSpc>
                <a:spcPts val="2400"/>
              </a:lnSpc>
            </a:pPr>
            <a:r>
              <a:rPr lang="en-US" altLang="zh-CN" sz="1900" b="1" dirty="0">
                <a:solidFill>
                  <a:srgbClr val="656D8D"/>
                </a:solidFill>
                <a:latin typeface="Microsoft YaHei UI" panose="020B0503020204020204" pitchFamily="18" charset="-122"/>
                <a:cs typeface="Microsoft YaHei UI" panose="020B0503020204020204" pitchFamily="18" charset="-122"/>
              </a:rPr>
              <a:t>5.3</a:t>
            </a:r>
          </a:p>
        </p:txBody>
      </p:sp>
      <p:sp>
        <p:nvSpPr>
          <p:cNvPr id="40" name="TextBox 1"/>
          <p:cNvSpPr txBox="1"/>
          <p:nvPr/>
        </p:nvSpPr>
        <p:spPr>
          <a:xfrm>
            <a:off x="6995157" y="5041641"/>
            <a:ext cx="3371218" cy="350886"/>
          </a:xfrm>
          <a:prstGeom prst="rect">
            <a:avLst/>
          </a:prstGeom>
          <a:noFill/>
        </p:spPr>
        <p:txBody>
          <a:bodyPr wrap="square" lIns="0" tIns="0" rIns="0" bIns="60981" rtlCol="0">
            <a:spAutoFit/>
          </a:bodyPr>
          <a:lstStyle/>
          <a:p>
            <a:pPr>
              <a:lnSpc>
                <a:spcPts val="2400"/>
              </a:lnSpc>
            </a:pPr>
            <a:r>
              <a:rPr lang="zh-CN" altLang="en-US" sz="1900" b="1" dirty="0">
                <a:solidFill>
                  <a:schemeClr val="bg1"/>
                </a:solidFill>
                <a:latin typeface="Microsoft YaHei UI" panose="020B0503020204020204" pitchFamily="18" charset="-122"/>
                <a:cs typeface="Microsoft YaHei UI" panose="020B0503020204020204" pitchFamily="18" charset="-122"/>
              </a:rPr>
              <a:t>软件工程项目的不确定性分析</a:t>
            </a:r>
          </a:p>
        </p:txBody>
      </p:sp>
      <p:sp>
        <p:nvSpPr>
          <p:cNvPr id="41" name="Freeform 3"/>
          <p:cNvSpPr/>
          <p:nvPr/>
        </p:nvSpPr>
        <p:spPr>
          <a:xfrm>
            <a:off x="6642661" y="5117841"/>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chemeClr val="bg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42" name="TextBox 1"/>
          <p:cNvSpPr txBox="1"/>
          <p:nvPr/>
        </p:nvSpPr>
        <p:spPr>
          <a:xfrm>
            <a:off x="6029690" y="5041641"/>
            <a:ext cx="370294" cy="351015"/>
          </a:xfrm>
          <a:prstGeom prst="rect">
            <a:avLst/>
          </a:prstGeom>
          <a:noFill/>
        </p:spPr>
        <p:txBody>
          <a:bodyPr wrap="none" lIns="0" tIns="0" rIns="0" bIns="60981" rtlCol="0">
            <a:spAutoFit/>
          </a:bodyPr>
          <a:lstStyle/>
          <a:p>
            <a:pPr>
              <a:lnSpc>
                <a:spcPts val="2400"/>
              </a:lnSpc>
            </a:pPr>
            <a:r>
              <a:rPr lang="en-US" altLang="zh-CN" sz="1900" b="1" dirty="0">
                <a:solidFill>
                  <a:schemeClr val="bg1"/>
                </a:solidFill>
                <a:latin typeface="Microsoft YaHei UI" panose="020B0503020204020204" pitchFamily="18" charset="-122"/>
                <a:cs typeface="Microsoft YaHei UI" panose="020B0503020204020204" pitchFamily="18" charset="-122"/>
              </a:rPr>
              <a:t>5.4</a:t>
            </a:r>
          </a:p>
        </p:txBody>
      </p:sp>
      <p:sp>
        <p:nvSpPr>
          <p:cNvPr id="3" name="灯片编号占位符 2">
            <a:extLst>
              <a:ext uri="{FF2B5EF4-FFF2-40B4-BE49-F238E27FC236}">
                <a16:creationId xmlns:a16="http://schemas.microsoft.com/office/drawing/2014/main" id="{1B223E83-9D39-429C-B448-792A5B80B369}"/>
              </a:ext>
            </a:extLst>
          </p:cNvPr>
          <p:cNvSpPr>
            <a:spLocks noGrp="1"/>
          </p:cNvSpPr>
          <p:nvPr>
            <p:ph type="sldNum" sz="quarter" idx="12"/>
          </p:nvPr>
        </p:nvSpPr>
        <p:spPr/>
        <p:txBody>
          <a:bodyPr/>
          <a:lstStyle/>
          <a:p>
            <a:fld id="{B6F15528-21DE-4FAA-801E-634DDDAF4B2B}" type="slidenum">
              <a:rPr lang="en-US" smtClean="0"/>
              <a:t>403</a:t>
            </a:fld>
            <a:endParaRPr lang="en-US" dirty="0"/>
          </a:p>
        </p:txBody>
      </p:sp>
    </p:spTree>
  </p:cSld>
  <p:clrMapOvr>
    <a:masterClrMapping/>
  </p:clrMapOvr>
  <p:transition spd="slow">
    <p:push dir="u"/>
  </p:transition>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1219994"/>
            <a:ext cx="12195175" cy="5029200"/>
          </a:xfrm>
          <a:prstGeom prst="rect">
            <a:avLst/>
          </a:prstGeom>
          <a:solidFill>
            <a:srgbClr val="DDDDDD">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sp>
        <p:nvSpPr>
          <p:cNvPr id="6" name="矩形 5"/>
          <p:cNvSpPr/>
          <p:nvPr/>
        </p:nvSpPr>
        <p:spPr>
          <a:xfrm>
            <a:off x="0" y="1748314"/>
            <a:ext cx="12192000" cy="385571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2" name="标题 1"/>
          <p:cNvSpPr>
            <a:spLocks noGrp="1"/>
          </p:cNvSpPr>
          <p:nvPr>
            <p:ph type="title"/>
          </p:nvPr>
        </p:nvSpPr>
        <p:spPr/>
        <p:txBody>
          <a:bodyPr/>
          <a:lstStyle/>
          <a:p>
            <a:r>
              <a:rPr lang="en-US" altLang="zh-CN" dirty="0"/>
              <a:t>5.4 </a:t>
            </a:r>
            <a:r>
              <a:rPr lang="zh-CN" altLang="zh-CN" dirty="0"/>
              <a:t>软件工程项目的不确定性分析</a:t>
            </a:r>
            <a:endParaRPr lang="zh-CN" altLang="en-US" dirty="0"/>
          </a:p>
        </p:txBody>
      </p:sp>
      <p:sp>
        <p:nvSpPr>
          <p:cNvPr id="4" name="TextBox 3"/>
          <p:cNvSpPr txBox="1"/>
          <p:nvPr/>
        </p:nvSpPr>
        <p:spPr>
          <a:xfrm>
            <a:off x="1069975" y="1745476"/>
            <a:ext cx="10210800" cy="3970318"/>
          </a:xfrm>
          <a:prstGeom prst="rect">
            <a:avLst/>
          </a:prstGeom>
          <a:noFill/>
        </p:spPr>
        <p:txBody>
          <a:bodyPr wrap="square" rtlCol="0">
            <a:spAutoFit/>
          </a:bodyPr>
          <a:lstStyle/>
          <a:p>
            <a:pPr>
              <a:lnSpc>
                <a:spcPct val="150000"/>
              </a:lnSpc>
            </a:pPr>
            <a:r>
              <a:rPr lang="en-US" altLang="zh-CN" dirty="0">
                <a:solidFill>
                  <a:schemeClr val="bg1"/>
                </a:solidFill>
              </a:rPr>
              <a:t>       </a:t>
            </a:r>
            <a:r>
              <a:rPr lang="zh-CN" altLang="zh-CN" dirty="0">
                <a:solidFill>
                  <a:schemeClr val="bg1"/>
                </a:solidFill>
              </a:rPr>
              <a:t>在进行软件工程项目的财务分析和经济分析时，所依据的项目的现金流量是估算和预测的，这些估算或预测值难免与将来实际发生的费用不一致，导致这些数据因素的不确定性。这些不确定性是决策者事先不知道决策的可能结果，其变化会对项目的评价产生影响，不确定性分析就是分析当相关的这些因素发生变化时，对项目的评价结论的影响程度。</a:t>
            </a:r>
            <a:endParaRPr lang="en-US" altLang="zh-CN" dirty="0">
              <a:solidFill>
                <a:schemeClr val="bg1"/>
              </a:solidFill>
            </a:endParaRPr>
          </a:p>
          <a:p>
            <a:pPr>
              <a:lnSpc>
                <a:spcPct val="150000"/>
              </a:lnSpc>
            </a:pPr>
            <a:r>
              <a:rPr lang="en-US" altLang="zh-CN" dirty="0">
                <a:solidFill>
                  <a:schemeClr val="bg1"/>
                </a:solidFill>
              </a:rPr>
              <a:t>       </a:t>
            </a:r>
            <a:r>
              <a:rPr lang="zh-CN" altLang="zh-CN" dirty="0">
                <a:solidFill>
                  <a:schemeClr val="bg1"/>
                </a:solidFill>
              </a:rPr>
              <a:t>不确定性是所有项目固有的内在特性，只是对不同的项目，这种不确定性的程度不一样而已。</a:t>
            </a:r>
            <a:endParaRPr lang="zh-CN" altLang="en-US" dirty="0">
              <a:solidFill>
                <a:schemeClr val="bg1"/>
              </a:solidFill>
            </a:endParaRPr>
          </a:p>
        </p:txBody>
      </p:sp>
      <p:sp>
        <p:nvSpPr>
          <p:cNvPr id="7" name="灯片编号占位符 6">
            <a:extLst>
              <a:ext uri="{FF2B5EF4-FFF2-40B4-BE49-F238E27FC236}">
                <a16:creationId xmlns:a16="http://schemas.microsoft.com/office/drawing/2014/main" id="{E77D0E3C-A2EF-47B5-A1A4-016EBDC49E14}"/>
              </a:ext>
            </a:extLst>
          </p:cNvPr>
          <p:cNvSpPr>
            <a:spLocks noGrp="1"/>
          </p:cNvSpPr>
          <p:nvPr>
            <p:ph type="sldNum" sz="quarter" idx="12"/>
          </p:nvPr>
        </p:nvSpPr>
        <p:spPr/>
        <p:txBody>
          <a:bodyPr/>
          <a:lstStyle/>
          <a:p>
            <a:fld id="{B6F15528-21DE-4FAA-801E-634DDDAF4B2B}" type="slidenum">
              <a:rPr lang="en-US" smtClean="0"/>
              <a:t>404</a:t>
            </a:fld>
            <a:endParaRPr lang="en-US" dirty="0"/>
          </a:p>
        </p:txBody>
      </p:sp>
      <p:sp>
        <p:nvSpPr>
          <p:cNvPr id="8" name="灯片编号占位符 8">
            <a:extLst>
              <a:ext uri="{FF2B5EF4-FFF2-40B4-BE49-F238E27FC236}">
                <a16:creationId xmlns:a16="http://schemas.microsoft.com/office/drawing/2014/main" id="{043C1F9A-149E-4CF7-BE93-3D9E743AF476}"/>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404</a:t>
            </a:fld>
            <a:endParaRPr kumimoji="0" lang="en-US" altLang="zh-CN" sz="1800" dirty="0">
              <a:latin typeface="Times New Roman" panose="02020603050405020304" pitchFamily="18" charset="0"/>
            </a:endParaRP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5.4.1 </a:t>
            </a:r>
            <a:r>
              <a:rPr lang="zh-CN" altLang="zh-CN" dirty="0"/>
              <a:t>项目不确定性因素产生的原因</a:t>
            </a:r>
            <a:endParaRPr lang="zh-CN" altLang="en-US" dirty="0"/>
          </a:p>
        </p:txBody>
      </p:sp>
      <p:sp>
        <p:nvSpPr>
          <p:cNvPr id="4" name="直线 2"/>
          <p:cNvSpPr>
            <a:spLocks noChangeShapeType="1"/>
          </p:cNvSpPr>
          <p:nvPr/>
        </p:nvSpPr>
        <p:spPr bwMode="auto">
          <a:xfrm>
            <a:off x="4415511" y="2055019"/>
            <a:ext cx="0" cy="3736975"/>
          </a:xfrm>
          <a:prstGeom prst="line">
            <a:avLst/>
          </a:prstGeom>
          <a:noFill/>
          <a:ln w="12700">
            <a:solidFill>
              <a:srgbClr val="FEFEFE">
                <a:alpha val="50195"/>
              </a:srgbClr>
            </a:solidFill>
            <a:round/>
          </a:ln>
        </p:spPr>
        <p:txBody>
          <a:bodyPr/>
          <a:lstStyle/>
          <a:p>
            <a:endParaRPr lang="zh-CN" altLang="en-US"/>
          </a:p>
        </p:txBody>
      </p:sp>
      <p:sp>
        <p:nvSpPr>
          <p:cNvPr id="5" name="直线 3"/>
          <p:cNvSpPr>
            <a:spLocks noChangeShapeType="1"/>
          </p:cNvSpPr>
          <p:nvPr/>
        </p:nvSpPr>
        <p:spPr bwMode="auto">
          <a:xfrm>
            <a:off x="2639098" y="3925094"/>
            <a:ext cx="3552825" cy="0"/>
          </a:xfrm>
          <a:prstGeom prst="line">
            <a:avLst/>
          </a:prstGeom>
          <a:noFill/>
          <a:ln w="12700">
            <a:solidFill>
              <a:srgbClr val="FEFEFE">
                <a:alpha val="50195"/>
              </a:srgbClr>
            </a:solidFill>
            <a:round/>
          </a:ln>
        </p:spPr>
        <p:txBody>
          <a:bodyPr/>
          <a:lstStyle/>
          <a:p>
            <a:endParaRPr lang="zh-CN" altLang="en-US"/>
          </a:p>
        </p:txBody>
      </p:sp>
      <p:sp>
        <p:nvSpPr>
          <p:cNvPr id="6" name="椭圆 21"/>
          <p:cNvSpPr>
            <a:spLocks noChangeArrowheads="1"/>
          </p:cNvSpPr>
          <p:nvPr/>
        </p:nvSpPr>
        <p:spPr bwMode="auto">
          <a:xfrm>
            <a:off x="2991523" y="2478882"/>
            <a:ext cx="2844800" cy="2867025"/>
          </a:xfrm>
          <a:prstGeom prst="ellipse">
            <a:avLst/>
          </a:prstGeom>
          <a:noFill/>
          <a:ln w="9525">
            <a:solidFill>
              <a:srgbClr val="FEFEFE">
                <a:alpha val="50195"/>
              </a:srgbClr>
            </a:solidFill>
            <a:round/>
          </a:ln>
        </p:spPr>
        <p:txBody>
          <a:bodyPr wrap="none" anchor="ctr"/>
          <a:lstStyle/>
          <a:p>
            <a:endParaRPr lang="zh-CN" altLang="en-US"/>
          </a:p>
        </p:txBody>
      </p:sp>
      <p:grpSp>
        <p:nvGrpSpPr>
          <p:cNvPr id="7" name="组合 22"/>
          <p:cNvGrpSpPr/>
          <p:nvPr/>
        </p:nvGrpSpPr>
        <p:grpSpPr bwMode="auto">
          <a:xfrm>
            <a:off x="3218536" y="2728119"/>
            <a:ext cx="2378075" cy="2425700"/>
            <a:chOff x="579" y="1589"/>
            <a:chExt cx="1358" cy="1358"/>
          </a:xfrm>
        </p:grpSpPr>
        <p:sp>
          <p:nvSpPr>
            <p:cNvPr id="8" name="椭圆 23"/>
            <p:cNvSpPr>
              <a:spLocks noChangeArrowheads="1"/>
            </p:cNvSpPr>
            <p:nvPr/>
          </p:nvSpPr>
          <p:spPr bwMode="gray">
            <a:xfrm>
              <a:off x="579" y="1589"/>
              <a:ext cx="1358" cy="1358"/>
            </a:xfrm>
            <a:prstGeom prst="ellipse">
              <a:avLst/>
            </a:prstGeom>
            <a:gradFill rotWithShape="1">
              <a:gsLst>
                <a:gs pos="0">
                  <a:schemeClr val="accent2">
                    <a:gamma/>
                    <a:tint val="10980"/>
                    <a:invGamma/>
                  </a:schemeClr>
                </a:gs>
                <a:gs pos="100000">
                  <a:schemeClr val="accent2"/>
                </a:gs>
              </a:gsLst>
              <a:lin ang="2700000" scaled="1"/>
            </a:gradFill>
            <a:ln w="38100">
              <a:solidFill>
                <a:srgbClr val="F8F8F8"/>
              </a:solidFill>
              <a:round/>
            </a:ln>
            <a:effectLst>
              <a:outerShdw dist="81320" dir="3080412" algn="ctr" rotWithShape="0">
                <a:srgbClr val="5F5F5F">
                  <a:alpha val="50000"/>
                </a:srgbClr>
              </a:outerShdw>
            </a:effectLst>
          </p:spPr>
          <p:txBody>
            <a:bodyPr wrap="none" anchor="ctr"/>
            <a:lstStyle/>
            <a:p>
              <a:pPr>
                <a:defRPr/>
              </a:pPr>
              <a:endParaRPr lang="zh-CN" altLang="en-US">
                <a:ea typeface="+mn-ea"/>
              </a:endParaRPr>
            </a:p>
          </p:txBody>
        </p:sp>
        <p:sp>
          <p:nvSpPr>
            <p:cNvPr id="9" name="椭圆 24"/>
            <p:cNvSpPr>
              <a:spLocks noChangeArrowheads="1"/>
            </p:cNvSpPr>
            <p:nvPr/>
          </p:nvSpPr>
          <p:spPr bwMode="gray">
            <a:xfrm>
              <a:off x="635" y="1642"/>
              <a:ext cx="1245" cy="1246"/>
            </a:xfrm>
            <a:prstGeom prst="ellipse">
              <a:avLst/>
            </a:prstGeom>
            <a:gradFill rotWithShape="1">
              <a:gsLst>
                <a:gs pos="0">
                  <a:schemeClr val="accent2">
                    <a:gamma/>
                    <a:shade val="74118"/>
                    <a:invGamma/>
                  </a:schemeClr>
                </a:gs>
                <a:gs pos="100000">
                  <a:schemeClr val="accent2"/>
                </a:gs>
              </a:gsLst>
              <a:lin ang="2700000" scaled="1"/>
            </a:gradFill>
            <a:ln>
              <a:noFill/>
            </a:ln>
            <a:effectLst/>
          </p:spPr>
          <p:txBody>
            <a:bodyPr wrap="none" anchor="ctr"/>
            <a:lstStyle/>
            <a:p>
              <a:pPr>
                <a:defRPr/>
              </a:pPr>
              <a:endParaRPr lang="zh-CN" altLang="en-US">
                <a:ea typeface="+mn-ea"/>
              </a:endParaRPr>
            </a:p>
          </p:txBody>
        </p:sp>
        <p:sp>
          <p:nvSpPr>
            <p:cNvPr id="10" name="椭圆 25"/>
            <p:cNvSpPr>
              <a:spLocks noChangeArrowheads="1"/>
            </p:cNvSpPr>
            <p:nvPr/>
          </p:nvSpPr>
          <p:spPr bwMode="gray">
            <a:xfrm>
              <a:off x="865" y="1880"/>
              <a:ext cx="799" cy="798"/>
            </a:xfrm>
            <a:prstGeom prst="ellipse">
              <a:avLst/>
            </a:prstGeom>
            <a:gradFill rotWithShape="1">
              <a:gsLst>
                <a:gs pos="0">
                  <a:schemeClr val="accent2">
                    <a:gamma/>
                    <a:tint val="25490"/>
                    <a:invGamma/>
                  </a:schemeClr>
                </a:gs>
                <a:gs pos="100000">
                  <a:schemeClr val="accent2"/>
                </a:gs>
              </a:gsLst>
              <a:lin ang="5400000" scaled="1"/>
            </a:gradFill>
            <a:ln>
              <a:noFill/>
            </a:ln>
            <a:effectLst/>
          </p:spPr>
          <p:txBody>
            <a:bodyPr wrap="none" anchor="ctr"/>
            <a:lstStyle/>
            <a:p>
              <a:pPr>
                <a:defRPr/>
              </a:pPr>
              <a:endParaRPr lang="zh-CN" altLang="en-US">
                <a:ea typeface="+mn-ea"/>
              </a:endParaRPr>
            </a:p>
          </p:txBody>
        </p:sp>
      </p:grpSp>
      <p:sp>
        <p:nvSpPr>
          <p:cNvPr id="11" name="椭圆 26"/>
          <p:cNvSpPr>
            <a:spLocks noChangeArrowheads="1"/>
          </p:cNvSpPr>
          <p:nvPr/>
        </p:nvSpPr>
        <p:spPr bwMode="auto">
          <a:xfrm>
            <a:off x="2786736" y="2294732"/>
            <a:ext cx="3244850" cy="3246437"/>
          </a:xfrm>
          <a:prstGeom prst="ellipse">
            <a:avLst/>
          </a:prstGeom>
          <a:noFill/>
          <a:ln w="19050">
            <a:solidFill>
              <a:srgbClr val="FEFEFE">
                <a:alpha val="50195"/>
              </a:srgbClr>
            </a:solidFill>
            <a:round/>
          </a:ln>
        </p:spPr>
        <p:txBody>
          <a:bodyPr wrap="none" anchor="ctr"/>
          <a:lstStyle/>
          <a:p>
            <a:endParaRPr lang="zh-CN" altLang="en-US"/>
          </a:p>
        </p:txBody>
      </p:sp>
      <p:sp>
        <p:nvSpPr>
          <p:cNvPr id="12" name="矩形 27"/>
          <p:cNvSpPr>
            <a:spLocks noChangeArrowheads="1"/>
          </p:cNvSpPr>
          <p:nvPr/>
        </p:nvSpPr>
        <p:spPr bwMode="black">
          <a:xfrm>
            <a:off x="6226175" y="2184498"/>
            <a:ext cx="4673600" cy="400110"/>
          </a:xfrm>
          <a:prstGeom prst="rect">
            <a:avLst/>
          </a:prstGeom>
          <a:noFill/>
          <a:ln w="9525">
            <a:noFill/>
            <a:miter lim="800000"/>
          </a:ln>
        </p:spPr>
        <p:txBody>
          <a:bodyPr wrap="square">
            <a:spAutoFit/>
          </a:bodyPr>
          <a:lstStyle/>
          <a:p>
            <a:r>
              <a:rPr lang="zh-CN" altLang="en-US" sz="2000" b="1" dirty="0"/>
              <a:t>①</a:t>
            </a:r>
            <a:r>
              <a:rPr lang="zh-CN" altLang="zh-CN" sz="2000" b="1" dirty="0"/>
              <a:t>统计误差</a:t>
            </a:r>
            <a:endParaRPr lang="en-US" altLang="zh-CN" sz="2000" b="1" dirty="0">
              <a:solidFill>
                <a:srgbClr val="080808"/>
              </a:solidFill>
              <a:cs typeface="Arial" panose="020B0604020202020204" pitchFamily="34" charset="0"/>
            </a:endParaRPr>
          </a:p>
        </p:txBody>
      </p:sp>
      <p:sp>
        <p:nvSpPr>
          <p:cNvPr id="13" name="文本框 32"/>
          <p:cNvSpPr txBox="1">
            <a:spLocks noChangeArrowheads="1"/>
          </p:cNvSpPr>
          <p:nvPr/>
        </p:nvSpPr>
        <p:spPr bwMode="black">
          <a:xfrm>
            <a:off x="3439198" y="3426619"/>
            <a:ext cx="1987550" cy="1169551"/>
          </a:xfrm>
          <a:prstGeom prst="rect">
            <a:avLst/>
          </a:prstGeom>
          <a:noFill/>
          <a:ln>
            <a:noFill/>
          </a:ln>
          <a:effectLst>
            <a:outerShdw dist="28398" dir="1593903" algn="ctr" rotWithShape="0">
              <a:srgbClr val="1C1C1C"/>
            </a:outerShdw>
          </a:effectLst>
        </p:spPr>
        <p:txBody>
          <a:bodyPr>
            <a:spAutoFit/>
          </a:bodyPr>
          <a:lstStyle/>
          <a:p>
            <a:pPr algn="ctr">
              <a:lnSpc>
                <a:spcPts val="2000"/>
              </a:lnSpc>
              <a:spcBef>
                <a:spcPct val="50000"/>
              </a:spcBef>
              <a:defRPr/>
            </a:pPr>
            <a:r>
              <a:rPr lang="zh-CN" altLang="en-US" sz="2000" b="1" dirty="0">
                <a:solidFill>
                  <a:srgbClr val="002060"/>
                </a:solidFill>
                <a:latin typeface="+mn-ea"/>
                <a:cs typeface="Arial" panose="020B0604020202020204" pitchFamily="34" charset="0"/>
              </a:rPr>
              <a:t>不确定性</a:t>
            </a:r>
            <a:endParaRPr lang="en-US" altLang="zh-CN" sz="2000" b="1" dirty="0">
              <a:solidFill>
                <a:srgbClr val="002060"/>
              </a:solidFill>
              <a:latin typeface="+mn-ea"/>
              <a:cs typeface="Arial" panose="020B0604020202020204" pitchFamily="34" charset="0"/>
            </a:endParaRPr>
          </a:p>
          <a:p>
            <a:pPr algn="ctr">
              <a:lnSpc>
                <a:spcPts val="2000"/>
              </a:lnSpc>
              <a:spcBef>
                <a:spcPct val="50000"/>
              </a:spcBef>
              <a:defRPr/>
            </a:pPr>
            <a:r>
              <a:rPr lang="zh-CN" altLang="en-US" sz="2000" b="1" dirty="0">
                <a:solidFill>
                  <a:srgbClr val="002060"/>
                </a:solidFill>
                <a:latin typeface="+mn-ea"/>
                <a:cs typeface="Arial" panose="020B0604020202020204" pitchFamily="34" charset="0"/>
              </a:rPr>
              <a:t>因素产生</a:t>
            </a:r>
            <a:endParaRPr lang="en-US" altLang="zh-CN" sz="2000" b="1" dirty="0">
              <a:solidFill>
                <a:srgbClr val="002060"/>
              </a:solidFill>
              <a:latin typeface="+mn-ea"/>
              <a:cs typeface="Arial" panose="020B0604020202020204" pitchFamily="34" charset="0"/>
            </a:endParaRPr>
          </a:p>
          <a:p>
            <a:pPr algn="ctr">
              <a:lnSpc>
                <a:spcPts val="2000"/>
              </a:lnSpc>
              <a:spcBef>
                <a:spcPct val="50000"/>
              </a:spcBef>
              <a:defRPr/>
            </a:pPr>
            <a:r>
              <a:rPr lang="zh-CN" altLang="en-US" sz="2000" b="1" dirty="0">
                <a:solidFill>
                  <a:srgbClr val="002060"/>
                </a:solidFill>
                <a:latin typeface="+mn-ea"/>
                <a:cs typeface="Arial" panose="020B0604020202020204" pitchFamily="34" charset="0"/>
              </a:rPr>
              <a:t>的原因</a:t>
            </a:r>
            <a:endParaRPr lang="en-US" altLang="zh-CN" sz="2000" b="1" dirty="0">
              <a:solidFill>
                <a:srgbClr val="002060"/>
              </a:solidFill>
              <a:latin typeface="+mn-ea"/>
              <a:cs typeface="Arial" panose="020B0604020202020204" pitchFamily="34" charset="0"/>
            </a:endParaRPr>
          </a:p>
        </p:txBody>
      </p:sp>
      <p:grpSp>
        <p:nvGrpSpPr>
          <p:cNvPr id="14" name="组合 33"/>
          <p:cNvGrpSpPr/>
          <p:nvPr/>
        </p:nvGrpSpPr>
        <p:grpSpPr bwMode="auto">
          <a:xfrm>
            <a:off x="4985423" y="2277269"/>
            <a:ext cx="339725" cy="339725"/>
            <a:chOff x="2928" y="2208"/>
            <a:chExt cx="262" cy="262"/>
          </a:xfrm>
        </p:grpSpPr>
        <p:sp>
          <p:nvSpPr>
            <p:cNvPr id="15" name="椭圆 34"/>
            <p:cNvSpPr>
              <a:spLocks noChangeArrowheads="1"/>
            </p:cNvSpPr>
            <p:nvPr/>
          </p:nvSpPr>
          <p:spPr bwMode="gray">
            <a:xfrm>
              <a:off x="2928" y="2208"/>
              <a:ext cx="262" cy="262"/>
            </a:xfrm>
            <a:prstGeom prst="ellipse">
              <a:avLst/>
            </a:prstGeom>
            <a:gradFill rotWithShape="1">
              <a:gsLst>
                <a:gs pos="0">
                  <a:schemeClr val="accent1">
                    <a:gamma/>
                    <a:tint val="28627"/>
                    <a:invGamma/>
                  </a:schemeClr>
                </a:gs>
                <a:gs pos="100000">
                  <a:schemeClr val="accent1"/>
                </a:gs>
              </a:gsLst>
              <a:lin ang="2700000" scaled="1"/>
            </a:gradFill>
            <a:ln w="12700">
              <a:solidFill>
                <a:srgbClr val="F8F8F8"/>
              </a:solidFill>
              <a:round/>
            </a:ln>
            <a:effectLst>
              <a:outerShdw dist="35921" dir="2700000" algn="ctr" rotWithShape="0">
                <a:srgbClr val="1C1C1C">
                  <a:alpha val="50000"/>
                </a:srgbClr>
              </a:outerShdw>
            </a:effectLst>
          </p:spPr>
          <p:txBody>
            <a:bodyPr wrap="none" anchor="ctr"/>
            <a:lstStyle/>
            <a:p>
              <a:pPr>
                <a:defRPr/>
              </a:pPr>
              <a:endParaRPr lang="zh-CN" altLang="en-US">
                <a:ea typeface="+mn-ea"/>
              </a:endParaRPr>
            </a:p>
          </p:txBody>
        </p:sp>
        <p:sp>
          <p:nvSpPr>
            <p:cNvPr id="16" name="椭圆 35"/>
            <p:cNvSpPr>
              <a:spLocks noChangeArrowheads="1"/>
            </p:cNvSpPr>
            <p:nvPr/>
          </p:nvSpPr>
          <p:spPr bwMode="gray">
            <a:xfrm>
              <a:off x="2949" y="2230"/>
              <a:ext cx="218" cy="218"/>
            </a:xfrm>
            <a:prstGeom prst="ellipse">
              <a:avLst/>
            </a:prstGeom>
            <a:gradFill rotWithShape="1">
              <a:gsLst>
                <a:gs pos="0">
                  <a:schemeClr val="accent1">
                    <a:alpha val="89999"/>
                  </a:schemeClr>
                </a:gs>
                <a:gs pos="100000">
                  <a:schemeClr val="accent1">
                    <a:gamma/>
                    <a:tint val="25490"/>
                    <a:invGamma/>
                  </a:schemeClr>
                </a:gs>
              </a:gsLst>
              <a:lin ang="2700000" scaled="1"/>
            </a:gradFill>
            <a:ln>
              <a:noFill/>
            </a:ln>
            <a:effectLst/>
          </p:spPr>
          <p:txBody>
            <a:bodyPr wrap="none" anchor="ctr"/>
            <a:lstStyle/>
            <a:p>
              <a:pPr>
                <a:defRPr/>
              </a:pPr>
              <a:endParaRPr lang="zh-CN" altLang="en-US">
                <a:ea typeface="+mn-ea"/>
              </a:endParaRPr>
            </a:p>
          </p:txBody>
        </p:sp>
      </p:grpSp>
      <p:grpSp>
        <p:nvGrpSpPr>
          <p:cNvPr id="17" name="组合 36"/>
          <p:cNvGrpSpPr/>
          <p:nvPr/>
        </p:nvGrpSpPr>
        <p:grpSpPr bwMode="auto">
          <a:xfrm>
            <a:off x="5677573" y="2947194"/>
            <a:ext cx="339725" cy="339725"/>
            <a:chOff x="2928" y="2208"/>
            <a:chExt cx="262" cy="262"/>
          </a:xfrm>
        </p:grpSpPr>
        <p:sp>
          <p:nvSpPr>
            <p:cNvPr id="18" name="椭圆 37"/>
            <p:cNvSpPr>
              <a:spLocks noChangeArrowheads="1"/>
            </p:cNvSpPr>
            <p:nvPr/>
          </p:nvSpPr>
          <p:spPr bwMode="gray">
            <a:xfrm>
              <a:off x="2928" y="2208"/>
              <a:ext cx="262" cy="262"/>
            </a:xfrm>
            <a:prstGeom prst="ellipse">
              <a:avLst/>
            </a:prstGeom>
            <a:gradFill rotWithShape="1">
              <a:gsLst>
                <a:gs pos="0">
                  <a:schemeClr val="accent1">
                    <a:gamma/>
                    <a:tint val="28627"/>
                    <a:invGamma/>
                  </a:schemeClr>
                </a:gs>
                <a:gs pos="100000">
                  <a:schemeClr val="accent1"/>
                </a:gs>
              </a:gsLst>
              <a:lin ang="2700000" scaled="1"/>
            </a:gradFill>
            <a:ln w="12700">
              <a:solidFill>
                <a:srgbClr val="F8F8F8"/>
              </a:solidFill>
              <a:round/>
            </a:ln>
            <a:effectLst>
              <a:outerShdw dist="35921" dir="2700000" algn="ctr" rotWithShape="0">
                <a:srgbClr val="1C1C1C">
                  <a:alpha val="50000"/>
                </a:srgbClr>
              </a:outerShdw>
            </a:effectLst>
          </p:spPr>
          <p:txBody>
            <a:bodyPr wrap="none" anchor="ctr"/>
            <a:lstStyle/>
            <a:p>
              <a:pPr>
                <a:defRPr/>
              </a:pPr>
              <a:endParaRPr lang="zh-CN" altLang="en-US">
                <a:ea typeface="+mn-ea"/>
              </a:endParaRPr>
            </a:p>
          </p:txBody>
        </p:sp>
        <p:sp>
          <p:nvSpPr>
            <p:cNvPr id="19" name="椭圆 38"/>
            <p:cNvSpPr>
              <a:spLocks noChangeArrowheads="1"/>
            </p:cNvSpPr>
            <p:nvPr/>
          </p:nvSpPr>
          <p:spPr bwMode="gray">
            <a:xfrm>
              <a:off x="2949" y="2230"/>
              <a:ext cx="218" cy="218"/>
            </a:xfrm>
            <a:prstGeom prst="ellipse">
              <a:avLst/>
            </a:prstGeom>
            <a:gradFill rotWithShape="1">
              <a:gsLst>
                <a:gs pos="0">
                  <a:schemeClr val="accent1">
                    <a:alpha val="89999"/>
                  </a:schemeClr>
                </a:gs>
                <a:gs pos="100000">
                  <a:schemeClr val="accent1">
                    <a:gamma/>
                    <a:tint val="25490"/>
                    <a:invGamma/>
                  </a:schemeClr>
                </a:gs>
              </a:gsLst>
              <a:lin ang="2700000" scaled="1"/>
            </a:gradFill>
            <a:ln>
              <a:noFill/>
            </a:ln>
            <a:effectLst/>
          </p:spPr>
          <p:txBody>
            <a:bodyPr wrap="none" anchor="ctr"/>
            <a:lstStyle/>
            <a:p>
              <a:pPr>
                <a:defRPr/>
              </a:pPr>
              <a:endParaRPr lang="zh-CN" altLang="en-US">
                <a:ea typeface="+mn-ea"/>
              </a:endParaRPr>
            </a:p>
          </p:txBody>
        </p:sp>
      </p:grpSp>
      <p:grpSp>
        <p:nvGrpSpPr>
          <p:cNvPr id="20" name="组合 39"/>
          <p:cNvGrpSpPr/>
          <p:nvPr/>
        </p:nvGrpSpPr>
        <p:grpSpPr bwMode="auto">
          <a:xfrm>
            <a:off x="5896648" y="3729832"/>
            <a:ext cx="339725" cy="339725"/>
            <a:chOff x="2928" y="2208"/>
            <a:chExt cx="262" cy="262"/>
          </a:xfrm>
        </p:grpSpPr>
        <p:sp>
          <p:nvSpPr>
            <p:cNvPr id="21" name="椭圆 40"/>
            <p:cNvSpPr>
              <a:spLocks noChangeArrowheads="1"/>
            </p:cNvSpPr>
            <p:nvPr/>
          </p:nvSpPr>
          <p:spPr bwMode="gray">
            <a:xfrm>
              <a:off x="2928" y="2208"/>
              <a:ext cx="262" cy="262"/>
            </a:xfrm>
            <a:prstGeom prst="ellipse">
              <a:avLst/>
            </a:prstGeom>
            <a:gradFill rotWithShape="1">
              <a:gsLst>
                <a:gs pos="0">
                  <a:schemeClr val="accent1">
                    <a:gamma/>
                    <a:tint val="28627"/>
                    <a:invGamma/>
                  </a:schemeClr>
                </a:gs>
                <a:gs pos="100000">
                  <a:schemeClr val="accent1"/>
                </a:gs>
              </a:gsLst>
              <a:lin ang="2700000" scaled="1"/>
            </a:gradFill>
            <a:ln w="12700">
              <a:solidFill>
                <a:srgbClr val="F8F8F8"/>
              </a:solidFill>
              <a:round/>
            </a:ln>
            <a:effectLst>
              <a:outerShdw dist="35921" dir="2700000" algn="ctr" rotWithShape="0">
                <a:srgbClr val="1C1C1C">
                  <a:alpha val="50000"/>
                </a:srgbClr>
              </a:outerShdw>
            </a:effectLst>
          </p:spPr>
          <p:txBody>
            <a:bodyPr wrap="none" anchor="ctr"/>
            <a:lstStyle/>
            <a:p>
              <a:pPr>
                <a:defRPr/>
              </a:pPr>
              <a:endParaRPr lang="zh-CN" altLang="en-US">
                <a:ea typeface="+mn-ea"/>
              </a:endParaRPr>
            </a:p>
          </p:txBody>
        </p:sp>
        <p:sp>
          <p:nvSpPr>
            <p:cNvPr id="22" name="椭圆 41"/>
            <p:cNvSpPr>
              <a:spLocks noChangeArrowheads="1"/>
            </p:cNvSpPr>
            <p:nvPr/>
          </p:nvSpPr>
          <p:spPr bwMode="gray">
            <a:xfrm>
              <a:off x="2949" y="2230"/>
              <a:ext cx="218" cy="218"/>
            </a:xfrm>
            <a:prstGeom prst="ellipse">
              <a:avLst/>
            </a:prstGeom>
            <a:gradFill rotWithShape="1">
              <a:gsLst>
                <a:gs pos="0">
                  <a:schemeClr val="accent1">
                    <a:alpha val="89999"/>
                  </a:schemeClr>
                </a:gs>
                <a:gs pos="100000">
                  <a:schemeClr val="accent1">
                    <a:gamma/>
                    <a:tint val="25490"/>
                    <a:invGamma/>
                  </a:schemeClr>
                </a:gs>
              </a:gsLst>
              <a:lin ang="2700000" scaled="1"/>
            </a:gradFill>
            <a:ln>
              <a:noFill/>
            </a:ln>
            <a:effectLst/>
          </p:spPr>
          <p:txBody>
            <a:bodyPr wrap="none" anchor="ctr"/>
            <a:lstStyle/>
            <a:p>
              <a:pPr>
                <a:defRPr/>
              </a:pPr>
              <a:endParaRPr lang="zh-CN" altLang="en-US">
                <a:ea typeface="+mn-ea"/>
              </a:endParaRPr>
            </a:p>
          </p:txBody>
        </p:sp>
      </p:grpSp>
      <p:grpSp>
        <p:nvGrpSpPr>
          <p:cNvPr id="23" name="组合 42"/>
          <p:cNvGrpSpPr/>
          <p:nvPr/>
        </p:nvGrpSpPr>
        <p:grpSpPr bwMode="auto">
          <a:xfrm>
            <a:off x="5656936" y="4568032"/>
            <a:ext cx="339725" cy="339725"/>
            <a:chOff x="2928" y="2208"/>
            <a:chExt cx="262" cy="262"/>
          </a:xfrm>
        </p:grpSpPr>
        <p:sp>
          <p:nvSpPr>
            <p:cNvPr id="24" name="椭圆 43"/>
            <p:cNvSpPr>
              <a:spLocks noChangeArrowheads="1"/>
            </p:cNvSpPr>
            <p:nvPr/>
          </p:nvSpPr>
          <p:spPr bwMode="gray">
            <a:xfrm>
              <a:off x="2928" y="2208"/>
              <a:ext cx="262" cy="262"/>
            </a:xfrm>
            <a:prstGeom prst="ellipse">
              <a:avLst/>
            </a:prstGeom>
            <a:gradFill rotWithShape="1">
              <a:gsLst>
                <a:gs pos="0">
                  <a:schemeClr val="accent1">
                    <a:gamma/>
                    <a:tint val="28627"/>
                    <a:invGamma/>
                  </a:schemeClr>
                </a:gs>
                <a:gs pos="100000">
                  <a:schemeClr val="accent1"/>
                </a:gs>
              </a:gsLst>
              <a:lin ang="2700000" scaled="1"/>
            </a:gradFill>
            <a:ln w="12700">
              <a:solidFill>
                <a:srgbClr val="F8F8F8"/>
              </a:solidFill>
              <a:round/>
            </a:ln>
            <a:effectLst>
              <a:outerShdw dist="35921" dir="2700000" algn="ctr" rotWithShape="0">
                <a:srgbClr val="1C1C1C">
                  <a:alpha val="50000"/>
                </a:srgbClr>
              </a:outerShdw>
            </a:effectLst>
          </p:spPr>
          <p:txBody>
            <a:bodyPr wrap="none" anchor="ctr"/>
            <a:lstStyle/>
            <a:p>
              <a:pPr>
                <a:defRPr/>
              </a:pPr>
              <a:endParaRPr lang="zh-CN" altLang="en-US">
                <a:ea typeface="+mn-ea"/>
              </a:endParaRPr>
            </a:p>
          </p:txBody>
        </p:sp>
        <p:sp>
          <p:nvSpPr>
            <p:cNvPr id="25" name="椭圆 44"/>
            <p:cNvSpPr>
              <a:spLocks noChangeArrowheads="1"/>
            </p:cNvSpPr>
            <p:nvPr/>
          </p:nvSpPr>
          <p:spPr bwMode="gray">
            <a:xfrm>
              <a:off x="2949" y="2230"/>
              <a:ext cx="218" cy="218"/>
            </a:xfrm>
            <a:prstGeom prst="ellipse">
              <a:avLst/>
            </a:prstGeom>
            <a:gradFill rotWithShape="1">
              <a:gsLst>
                <a:gs pos="0">
                  <a:schemeClr val="accent1">
                    <a:alpha val="89999"/>
                  </a:schemeClr>
                </a:gs>
                <a:gs pos="100000">
                  <a:schemeClr val="accent1">
                    <a:gamma/>
                    <a:tint val="25490"/>
                    <a:invGamma/>
                  </a:schemeClr>
                </a:gs>
              </a:gsLst>
              <a:lin ang="2700000" scaled="1"/>
            </a:gradFill>
            <a:ln>
              <a:noFill/>
            </a:ln>
            <a:effectLst/>
          </p:spPr>
          <p:txBody>
            <a:bodyPr wrap="none" anchor="ctr"/>
            <a:lstStyle/>
            <a:p>
              <a:pPr>
                <a:defRPr/>
              </a:pPr>
              <a:endParaRPr lang="zh-CN" altLang="en-US">
                <a:ea typeface="+mn-ea"/>
              </a:endParaRPr>
            </a:p>
          </p:txBody>
        </p:sp>
      </p:grpSp>
      <p:grpSp>
        <p:nvGrpSpPr>
          <p:cNvPr id="26" name="组合 45"/>
          <p:cNvGrpSpPr/>
          <p:nvPr/>
        </p:nvGrpSpPr>
        <p:grpSpPr bwMode="auto">
          <a:xfrm>
            <a:off x="5026698" y="5183982"/>
            <a:ext cx="339725" cy="339725"/>
            <a:chOff x="2928" y="2208"/>
            <a:chExt cx="262" cy="262"/>
          </a:xfrm>
        </p:grpSpPr>
        <p:sp>
          <p:nvSpPr>
            <p:cNvPr id="27" name="椭圆 46"/>
            <p:cNvSpPr>
              <a:spLocks noChangeArrowheads="1"/>
            </p:cNvSpPr>
            <p:nvPr/>
          </p:nvSpPr>
          <p:spPr bwMode="gray">
            <a:xfrm>
              <a:off x="2928" y="2208"/>
              <a:ext cx="262" cy="262"/>
            </a:xfrm>
            <a:prstGeom prst="ellipse">
              <a:avLst/>
            </a:prstGeom>
            <a:gradFill rotWithShape="1">
              <a:gsLst>
                <a:gs pos="0">
                  <a:schemeClr val="accent1">
                    <a:gamma/>
                    <a:tint val="28627"/>
                    <a:invGamma/>
                  </a:schemeClr>
                </a:gs>
                <a:gs pos="100000">
                  <a:schemeClr val="accent1"/>
                </a:gs>
              </a:gsLst>
              <a:lin ang="2700000" scaled="1"/>
            </a:gradFill>
            <a:ln w="12700">
              <a:solidFill>
                <a:srgbClr val="F8F8F8"/>
              </a:solidFill>
              <a:round/>
            </a:ln>
            <a:effectLst>
              <a:outerShdw dist="35921" dir="2700000" algn="ctr" rotWithShape="0">
                <a:srgbClr val="1C1C1C">
                  <a:alpha val="50000"/>
                </a:srgbClr>
              </a:outerShdw>
            </a:effectLst>
          </p:spPr>
          <p:txBody>
            <a:bodyPr wrap="none" anchor="ctr"/>
            <a:lstStyle/>
            <a:p>
              <a:pPr>
                <a:defRPr/>
              </a:pPr>
              <a:endParaRPr lang="zh-CN" altLang="en-US">
                <a:ea typeface="+mn-ea"/>
              </a:endParaRPr>
            </a:p>
          </p:txBody>
        </p:sp>
        <p:sp>
          <p:nvSpPr>
            <p:cNvPr id="28" name="椭圆 47"/>
            <p:cNvSpPr>
              <a:spLocks noChangeArrowheads="1"/>
            </p:cNvSpPr>
            <p:nvPr/>
          </p:nvSpPr>
          <p:spPr bwMode="gray">
            <a:xfrm>
              <a:off x="2949" y="2230"/>
              <a:ext cx="218" cy="218"/>
            </a:xfrm>
            <a:prstGeom prst="ellipse">
              <a:avLst/>
            </a:prstGeom>
            <a:gradFill rotWithShape="1">
              <a:gsLst>
                <a:gs pos="0">
                  <a:schemeClr val="accent1">
                    <a:alpha val="89999"/>
                  </a:schemeClr>
                </a:gs>
                <a:gs pos="100000">
                  <a:schemeClr val="accent1">
                    <a:gamma/>
                    <a:tint val="25490"/>
                    <a:invGamma/>
                  </a:schemeClr>
                </a:gs>
              </a:gsLst>
              <a:lin ang="2700000" scaled="1"/>
            </a:gradFill>
            <a:ln>
              <a:noFill/>
            </a:ln>
            <a:effectLst/>
          </p:spPr>
          <p:txBody>
            <a:bodyPr wrap="none" anchor="ctr"/>
            <a:lstStyle/>
            <a:p>
              <a:pPr>
                <a:defRPr/>
              </a:pPr>
              <a:endParaRPr lang="zh-CN" altLang="en-US">
                <a:ea typeface="+mn-ea"/>
              </a:endParaRPr>
            </a:p>
          </p:txBody>
        </p:sp>
      </p:grpSp>
      <p:sp>
        <p:nvSpPr>
          <p:cNvPr id="29" name="矩形 27"/>
          <p:cNvSpPr>
            <a:spLocks noChangeArrowheads="1"/>
          </p:cNvSpPr>
          <p:nvPr/>
        </p:nvSpPr>
        <p:spPr bwMode="black">
          <a:xfrm>
            <a:off x="6859879" y="2893219"/>
            <a:ext cx="4344696" cy="400110"/>
          </a:xfrm>
          <a:prstGeom prst="rect">
            <a:avLst/>
          </a:prstGeom>
          <a:noFill/>
          <a:ln w="9525">
            <a:noFill/>
            <a:miter lim="800000"/>
          </a:ln>
        </p:spPr>
        <p:txBody>
          <a:bodyPr wrap="square">
            <a:spAutoFit/>
          </a:bodyPr>
          <a:lstStyle/>
          <a:p>
            <a:r>
              <a:rPr lang="zh-CN" altLang="en-US" sz="2000" b="1" dirty="0"/>
              <a:t>②</a:t>
            </a:r>
            <a:r>
              <a:rPr lang="zh-CN" altLang="zh-CN" sz="2000" b="1" dirty="0"/>
              <a:t>宏观经济的影响</a:t>
            </a:r>
            <a:endParaRPr lang="en-US" altLang="zh-CN" sz="2000" b="1" dirty="0">
              <a:solidFill>
                <a:srgbClr val="080808"/>
              </a:solidFill>
              <a:cs typeface="Arial" panose="020B0604020202020204" pitchFamily="34" charset="0"/>
            </a:endParaRPr>
          </a:p>
        </p:txBody>
      </p:sp>
      <p:sp>
        <p:nvSpPr>
          <p:cNvPr id="30" name="矩形 27"/>
          <p:cNvSpPr>
            <a:spLocks noChangeArrowheads="1"/>
          </p:cNvSpPr>
          <p:nvPr/>
        </p:nvSpPr>
        <p:spPr bwMode="black">
          <a:xfrm>
            <a:off x="7140575" y="3717895"/>
            <a:ext cx="4521200" cy="400110"/>
          </a:xfrm>
          <a:prstGeom prst="rect">
            <a:avLst/>
          </a:prstGeom>
          <a:noFill/>
          <a:ln w="9525">
            <a:noFill/>
            <a:miter lim="800000"/>
          </a:ln>
        </p:spPr>
        <p:txBody>
          <a:bodyPr wrap="square">
            <a:spAutoFit/>
          </a:bodyPr>
          <a:lstStyle/>
          <a:p>
            <a:r>
              <a:rPr lang="zh-CN" altLang="en-US" sz="2000" b="1" dirty="0">
                <a:solidFill>
                  <a:srgbClr val="080808"/>
                </a:solidFill>
                <a:cs typeface="Arial" panose="020B0604020202020204" pitchFamily="34" charset="0"/>
              </a:rPr>
              <a:t>③</a:t>
            </a:r>
            <a:r>
              <a:rPr lang="zh-CN" altLang="zh-CN" sz="2000" b="1" dirty="0"/>
              <a:t>技术更新的影响</a:t>
            </a:r>
            <a:endParaRPr lang="en-US" altLang="zh-CN" sz="2000" b="1" dirty="0">
              <a:solidFill>
                <a:srgbClr val="080808"/>
              </a:solidFill>
              <a:cs typeface="Arial" panose="020B0604020202020204" pitchFamily="34" charset="0"/>
            </a:endParaRPr>
          </a:p>
        </p:txBody>
      </p:sp>
      <p:sp>
        <p:nvSpPr>
          <p:cNvPr id="31" name="矩形 30"/>
          <p:cNvSpPr/>
          <p:nvPr/>
        </p:nvSpPr>
        <p:spPr>
          <a:xfrm>
            <a:off x="6781800" y="4596559"/>
            <a:ext cx="6099175" cy="400110"/>
          </a:xfrm>
          <a:prstGeom prst="rect">
            <a:avLst/>
          </a:prstGeom>
        </p:spPr>
        <p:txBody>
          <a:bodyPr>
            <a:spAutoFit/>
          </a:bodyPr>
          <a:lstStyle/>
          <a:p>
            <a:r>
              <a:rPr lang="zh-CN" altLang="en-US" sz="2000" b="1" dirty="0"/>
              <a:t>④</a:t>
            </a:r>
            <a:r>
              <a:rPr lang="zh-CN" altLang="zh-CN" sz="2000" b="1" dirty="0"/>
              <a:t>微观市场的影响</a:t>
            </a:r>
            <a:endParaRPr lang="zh-CN" altLang="en-US" sz="2000" b="1" dirty="0"/>
          </a:p>
        </p:txBody>
      </p:sp>
      <p:sp>
        <p:nvSpPr>
          <p:cNvPr id="32" name="矩形 31"/>
          <p:cNvSpPr/>
          <p:nvPr/>
        </p:nvSpPr>
        <p:spPr>
          <a:xfrm>
            <a:off x="6019800" y="5323652"/>
            <a:ext cx="6099175" cy="400110"/>
          </a:xfrm>
          <a:prstGeom prst="rect">
            <a:avLst/>
          </a:prstGeom>
        </p:spPr>
        <p:txBody>
          <a:bodyPr>
            <a:spAutoFit/>
          </a:bodyPr>
          <a:lstStyle/>
          <a:p>
            <a:r>
              <a:rPr lang="zh-CN" altLang="en-US" sz="2000" b="1" dirty="0"/>
              <a:t>⑤</a:t>
            </a:r>
            <a:r>
              <a:rPr lang="zh-CN" altLang="zh-CN" sz="2000" b="1" dirty="0"/>
              <a:t>其他外部因素的影响</a:t>
            </a:r>
            <a:endParaRPr lang="zh-CN" altLang="en-US" sz="2000" b="1" dirty="0"/>
          </a:p>
        </p:txBody>
      </p:sp>
      <p:grpSp>
        <p:nvGrpSpPr>
          <p:cNvPr id="33" name="组合 32"/>
          <p:cNvGrpSpPr/>
          <p:nvPr/>
        </p:nvGrpSpPr>
        <p:grpSpPr>
          <a:xfrm flipH="1">
            <a:off x="9680575" y="5791994"/>
            <a:ext cx="2455947" cy="1184050"/>
            <a:chOff x="-8805" y="5407865"/>
            <a:chExt cx="3213509" cy="1301644"/>
          </a:xfrm>
        </p:grpSpPr>
        <p:sp>
          <p:nvSpPr>
            <p:cNvPr id="34" name="矩形 33"/>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 name="组合 72"/>
          <p:cNvGrpSpPr/>
          <p:nvPr/>
        </p:nvGrpSpPr>
        <p:grpSpPr>
          <a:xfrm>
            <a:off x="34737" y="920310"/>
            <a:ext cx="2292464" cy="1069383"/>
            <a:chOff x="-11607" y="908648"/>
            <a:chExt cx="3215182" cy="1301946"/>
          </a:xfrm>
        </p:grpSpPr>
        <p:sp>
          <p:nvSpPr>
            <p:cNvPr id="63" name="矩形 62"/>
            <p:cNvSpPr/>
            <p:nvPr/>
          </p:nvSpPr>
          <p:spPr>
            <a:xfrm>
              <a:off x="846092" y="1793350"/>
              <a:ext cx="343077" cy="36936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64" name="矩形 63"/>
            <p:cNvSpPr/>
            <p:nvPr/>
          </p:nvSpPr>
          <p:spPr>
            <a:xfrm>
              <a:off x="2014016" y="1023561"/>
              <a:ext cx="266841" cy="28728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65" name="矩形 64"/>
            <p:cNvSpPr/>
            <p:nvPr/>
          </p:nvSpPr>
          <p:spPr>
            <a:xfrm>
              <a:off x="364281" y="1023561"/>
              <a:ext cx="266841" cy="2872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66" name="矩形 65"/>
            <p:cNvSpPr/>
            <p:nvPr/>
          </p:nvSpPr>
          <p:spPr>
            <a:xfrm>
              <a:off x="-11607" y="1167203"/>
              <a:ext cx="495557" cy="5335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67" name="矩形 66"/>
            <p:cNvSpPr/>
            <p:nvPr/>
          </p:nvSpPr>
          <p:spPr>
            <a:xfrm>
              <a:off x="2337991" y="1509384"/>
              <a:ext cx="266841" cy="28728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68" name="矩形 67"/>
            <p:cNvSpPr/>
            <p:nvPr/>
          </p:nvSpPr>
          <p:spPr>
            <a:xfrm>
              <a:off x="2014016" y="1923309"/>
              <a:ext cx="266841" cy="2872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69" name="矩形 68"/>
            <p:cNvSpPr/>
            <p:nvPr/>
          </p:nvSpPr>
          <p:spPr>
            <a:xfrm>
              <a:off x="2604832" y="908648"/>
              <a:ext cx="106736" cy="11491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70" name="矩形 69"/>
            <p:cNvSpPr/>
            <p:nvPr/>
          </p:nvSpPr>
          <p:spPr>
            <a:xfrm>
              <a:off x="1880595" y="1222100"/>
              <a:ext cx="266841" cy="28728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71" name="矩形 70"/>
            <p:cNvSpPr/>
            <p:nvPr/>
          </p:nvSpPr>
          <p:spPr>
            <a:xfrm flipV="1">
              <a:off x="1171553" y="1509384"/>
              <a:ext cx="266841" cy="2872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72" name="矩形 71"/>
            <p:cNvSpPr/>
            <p:nvPr/>
          </p:nvSpPr>
          <p:spPr>
            <a:xfrm>
              <a:off x="3047284" y="1793350"/>
              <a:ext cx="156291" cy="1355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sp>
        <p:nvSpPr>
          <p:cNvPr id="43" name="灯片编号占位符 42">
            <a:extLst>
              <a:ext uri="{FF2B5EF4-FFF2-40B4-BE49-F238E27FC236}">
                <a16:creationId xmlns:a16="http://schemas.microsoft.com/office/drawing/2014/main" id="{098C3040-23DF-4B35-9C72-BC6141D1656E}"/>
              </a:ext>
            </a:extLst>
          </p:cNvPr>
          <p:cNvSpPr>
            <a:spLocks noGrp="1"/>
          </p:cNvSpPr>
          <p:nvPr>
            <p:ph type="sldNum" sz="quarter" idx="12"/>
          </p:nvPr>
        </p:nvSpPr>
        <p:spPr/>
        <p:txBody>
          <a:bodyPr/>
          <a:lstStyle/>
          <a:p>
            <a:fld id="{B6F15528-21DE-4FAA-801E-634DDDAF4B2B}" type="slidenum">
              <a:rPr lang="en-US" smtClean="0"/>
              <a:t>405</a:t>
            </a:fld>
            <a:endParaRPr lang="en-US" dirty="0"/>
          </a:p>
        </p:txBody>
      </p:sp>
      <p:sp>
        <p:nvSpPr>
          <p:cNvPr id="54" name="灯片编号占位符 8">
            <a:extLst>
              <a:ext uri="{FF2B5EF4-FFF2-40B4-BE49-F238E27FC236}">
                <a16:creationId xmlns:a16="http://schemas.microsoft.com/office/drawing/2014/main" id="{755FEBD3-8C2D-4C04-8B50-58E2FDE6334A}"/>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405</a:t>
            </a:fld>
            <a:endParaRPr kumimoji="0" lang="en-US" altLang="zh-CN" sz="1800" dirty="0">
              <a:latin typeface="Times New Roman" panose="02020603050405020304" pitchFamily="18" charset="0"/>
            </a:endParaRPr>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5.4.2  </a:t>
            </a:r>
            <a:r>
              <a:rPr lang="zh-CN" altLang="en-US" dirty="0"/>
              <a:t>项目</a:t>
            </a:r>
            <a:r>
              <a:rPr lang="zh-CN" altLang="zh-CN" dirty="0"/>
              <a:t>不确定性分析的作用</a:t>
            </a:r>
            <a:endParaRPr lang="zh-CN" altLang="en-US" dirty="0"/>
          </a:p>
        </p:txBody>
      </p:sp>
      <p:sp>
        <p:nvSpPr>
          <p:cNvPr id="4" name="矩形 3"/>
          <p:cNvSpPr/>
          <p:nvPr/>
        </p:nvSpPr>
        <p:spPr>
          <a:xfrm>
            <a:off x="-43052" y="1452676"/>
            <a:ext cx="12198349" cy="60684"/>
          </a:xfrm>
          <a:prstGeom prst="rect">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6" name="矩形 5"/>
          <p:cNvSpPr/>
          <p:nvPr/>
        </p:nvSpPr>
        <p:spPr>
          <a:xfrm>
            <a:off x="848890" y="6293819"/>
            <a:ext cx="343077" cy="36936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7" name="矩形 6"/>
          <p:cNvSpPr/>
          <p:nvPr/>
        </p:nvSpPr>
        <p:spPr>
          <a:xfrm>
            <a:off x="2016814" y="5524030"/>
            <a:ext cx="266841" cy="28728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8" name="矩形 7"/>
          <p:cNvSpPr/>
          <p:nvPr/>
        </p:nvSpPr>
        <p:spPr>
          <a:xfrm>
            <a:off x="367079" y="5524030"/>
            <a:ext cx="266841" cy="2872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9" name="矩形 8"/>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0" name="矩形 9"/>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1" name="矩形 10"/>
          <p:cNvSpPr/>
          <p:nvPr/>
        </p:nvSpPr>
        <p:spPr>
          <a:xfrm>
            <a:off x="-8809" y="5667672"/>
            <a:ext cx="495557" cy="5335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2" name="矩形 11"/>
          <p:cNvSpPr/>
          <p:nvPr/>
        </p:nvSpPr>
        <p:spPr>
          <a:xfrm>
            <a:off x="2340789" y="6009853"/>
            <a:ext cx="266841" cy="28728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3" name="矩形 12"/>
          <p:cNvSpPr/>
          <p:nvPr/>
        </p:nvSpPr>
        <p:spPr>
          <a:xfrm>
            <a:off x="2016814" y="6423778"/>
            <a:ext cx="266841" cy="2872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4" name="矩形 13"/>
          <p:cNvSpPr/>
          <p:nvPr/>
        </p:nvSpPr>
        <p:spPr>
          <a:xfrm>
            <a:off x="2607630" y="5409117"/>
            <a:ext cx="106736" cy="11491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5" name="矩形 14"/>
          <p:cNvSpPr/>
          <p:nvPr/>
        </p:nvSpPr>
        <p:spPr>
          <a:xfrm>
            <a:off x="1883393" y="5722569"/>
            <a:ext cx="266841" cy="28728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6" name="矩形 15"/>
          <p:cNvSpPr/>
          <p:nvPr/>
        </p:nvSpPr>
        <p:spPr>
          <a:xfrm flipV="1">
            <a:off x="1174351" y="6009853"/>
            <a:ext cx="266841" cy="2872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7" name="矩形 16"/>
          <p:cNvSpPr/>
          <p:nvPr/>
        </p:nvSpPr>
        <p:spPr>
          <a:xfrm>
            <a:off x="3050082" y="6293819"/>
            <a:ext cx="156291" cy="1355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9" name="TextBox 18"/>
          <p:cNvSpPr txBox="1"/>
          <p:nvPr/>
        </p:nvSpPr>
        <p:spPr>
          <a:xfrm>
            <a:off x="1155310" y="1905794"/>
            <a:ext cx="9801624" cy="3323987"/>
          </a:xfrm>
          <a:prstGeom prst="rect">
            <a:avLst/>
          </a:prstGeom>
          <a:noFill/>
        </p:spPr>
        <p:txBody>
          <a:bodyPr wrap="square" rtlCol="0">
            <a:spAutoFit/>
          </a:bodyPr>
          <a:lstStyle/>
          <a:p>
            <a:pPr>
              <a:lnSpc>
                <a:spcPct val="150000"/>
              </a:lnSpc>
            </a:pPr>
            <a:r>
              <a:rPr lang="en-US" altLang="zh-CN" sz="2800" dirty="0"/>
              <a:t>       </a:t>
            </a:r>
            <a:r>
              <a:rPr lang="zh-CN" altLang="zh-CN" sz="2800" dirty="0"/>
              <a:t>不确定性分析是软件</a:t>
            </a:r>
            <a:r>
              <a:rPr lang="zh-CN" altLang="en-US" sz="2800" dirty="0"/>
              <a:t>工程</a:t>
            </a:r>
            <a:r>
              <a:rPr lang="zh-CN" altLang="zh-CN" sz="2800" dirty="0"/>
              <a:t>项目经济评价中的一个重要内容。</a:t>
            </a:r>
            <a:endParaRPr lang="en-US" altLang="zh-CN" sz="2800" dirty="0"/>
          </a:p>
          <a:p>
            <a:pPr>
              <a:lnSpc>
                <a:spcPct val="150000"/>
              </a:lnSpc>
            </a:pPr>
            <a:r>
              <a:rPr lang="en-US" altLang="zh-CN" sz="2800" dirty="0"/>
              <a:t>       </a:t>
            </a:r>
            <a:r>
              <a:rPr lang="zh-CN" altLang="zh-CN" sz="2800" dirty="0"/>
              <a:t>为了有效减少不确定性因素对软件</a:t>
            </a:r>
            <a:r>
              <a:rPr lang="zh-CN" altLang="en-US" sz="2800" dirty="0"/>
              <a:t>工程</a:t>
            </a:r>
            <a:r>
              <a:rPr lang="zh-CN" altLang="zh-CN" sz="2800" dirty="0"/>
              <a:t>项目经济效果的影响，提高项目的风险防范能力，进而提高项目投资决策的科学性和可靠性，除对项目进行确定性分析以外，还很有必要对软件</a:t>
            </a:r>
            <a:r>
              <a:rPr lang="zh-CN" altLang="en-US" sz="2800" dirty="0"/>
              <a:t>工程</a:t>
            </a:r>
            <a:r>
              <a:rPr lang="zh-CN" altLang="zh-CN" sz="2800" dirty="0"/>
              <a:t>项目进行不确定性分析。</a:t>
            </a:r>
            <a:endParaRPr lang="zh-CN" altLang="en-US" sz="2800" dirty="0"/>
          </a:p>
        </p:txBody>
      </p:sp>
      <p:sp>
        <p:nvSpPr>
          <p:cNvPr id="5" name="灯片编号占位符 4">
            <a:extLst>
              <a:ext uri="{FF2B5EF4-FFF2-40B4-BE49-F238E27FC236}">
                <a16:creationId xmlns:a16="http://schemas.microsoft.com/office/drawing/2014/main" id="{E5D866B6-AFB5-47BD-9C74-5F5860D85A99}"/>
              </a:ext>
            </a:extLst>
          </p:cNvPr>
          <p:cNvSpPr>
            <a:spLocks noGrp="1"/>
          </p:cNvSpPr>
          <p:nvPr>
            <p:ph type="sldNum" sz="quarter" idx="12"/>
          </p:nvPr>
        </p:nvSpPr>
        <p:spPr/>
        <p:txBody>
          <a:bodyPr/>
          <a:lstStyle/>
          <a:p>
            <a:fld id="{B6F15528-21DE-4FAA-801E-634DDDAF4B2B}" type="slidenum">
              <a:rPr lang="en-US" smtClean="0"/>
              <a:t>406</a:t>
            </a:fld>
            <a:endParaRPr lang="en-US" dirty="0"/>
          </a:p>
        </p:txBody>
      </p:sp>
      <p:sp>
        <p:nvSpPr>
          <p:cNvPr id="18" name="灯片编号占位符 8">
            <a:extLst>
              <a:ext uri="{FF2B5EF4-FFF2-40B4-BE49-F238E27FC236}">
                <a16:creationId xmlns:a16="http://schemas.microsoft.com/office/drawing/2014/main" id="{6B589405-3C9D-434B-80DE-B29592482AE6}"/>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406</a:t>
            </a:fld>
            <a:endParaRPr kumimoji="0" lang="en-US" altLang="zh-CN" sz="1800" dirty="0">
              <a:latin typeface="Times New Roman" panose="02020603050405020304" pitchFamily="18" charset="0"/>
            </a:endParaRP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5.4.3  </a:t>
            </a:r>
            <a:r>
              <a:rPr lang="zh-CN" altLang="en-US" dirty="0"/>
              <a:t>项目</a:t>
            </a:r>
            <a:r>
              <a:rPr lang="zh-CN" altLang="zh-CN" dirty="0"/>
              <a:t>不确定性分析的方法与步骤</a:t>
            </a:r>
            <a:endParaRPr lang="zh-CN" altLang="en-US" dirty="0"/>
          </a:p>
        </p:txBody>
      </p:sp>
      <p:grpSp>
        <p:nvGrpSpPr>
          <p:cNvPr id="4" name="组合 2"/>
          <p:cNvGrpSpPr/>
          <p:nvPr/>
        </p:nvGrpSpPr>
        <p:grpSpPr bwMode="auto">
          <a:xfrm>
            <a:off x="1651000" y="3678238"/>
            <a:ext cx="1041400" cy="1052512"/>
            <a:chOff x="691" y="2077"/>
            <a:chExt cx="656" cy="663"/>
          </a:xfrm>
        </p:grpSpPr>
        <p:pic>
          <p:nvPicPr>
            <p:cNvPr id="5" name="图片 3" descr="circuler_1"/>
            <p:cNvPicPr>
              <a:picLocks noChangeAspect="1" noChangeArrowheads="1"/>
            </p:cNvPicPr>
            <p:nvPr/>
          </p:nvPicPr>
          <p:blipFill>
            <a:blip r:embed="rId2"/>
            <a:srcRect/>
            <a:stretch>
              <a:fillRect/>
            </a:stretch>
          </p:blipFill>
          <p:spPr bwMode="gray">
            <a:xfrm>
              <a:off x="691" y="2077"/>
              <a:ext cx="656" cy="662"/>
            </a:xfrm>
            <a:prstGeom prst="rect">
              <a:avLst/>
            </a:prstGeom>
            <a:noFill/>
            <a:ln w="9525">
              <a:noFill/>
              <a:miter lim="800000"/>
              <a:headEnd/>
              <a:tailEnd/>
            </a:ln>
          </p:spPr>
        </p:pic>
        <p:sp>
          <p:nvSpPr>
            <p:cNvPr id="6" name="椭圆 4"/>
            <p:cNvSpPr>
              <a:spLocks noChangeArrowheads="1"/>
            </p:cNvSpPr>
            <p:nvPr/>
          </p:nvSpPr>
          <p:spPr bwMode="gray">
            <a:xfrm>
              <a:off x="691" y="2077"/>
              <a:ext cx="652" cy="663"/>
            </a:xfrm>
            <a:prstGeom prst="ellipse">
              <a:avLst/>
            </a:prstGeom>
            <a:gradFill rotWithShape="1">
              <a:gsLst>
                <a:gs pos="0">
                  <a:schemeClr val="hlink"/>
                </a:gs>
                <a:gs pos="50000">
                  <a:schemeClr val="hlink">
                    <a:gamma/>
                    <a:tint val="22353"/>
                    <a:invGamma/>
                  </a:schemeClr>
                </a:gs>
                <a:gs pos="100000">
                  <a:schemeClr val="hlink"/>
                </a:gs>
              </a:gsLst>
              <a:lin ang="5400000" scaled="1"/>
            </a:gradFill>
            <a:ln>
              <a:noFill/>
            </a:ln>
            <a:effectLst/>
          </p:spPr>
          <p:txBody>
            <a:bodyPr wrap="none" anchor="ctr"/>
            <a:lstStyle/>
            <a:p>
              <a:pPr>
                <a:defRPr/>
              </a:pPr>
              <a:endParaRPr lang="zh-CN" altLang="en-US">
                <a:ea typeface="+mn-ea"/>
              </a:endParaRPr>
            </a:p>
          </p:txBody>
        </p:sp>
        <p:grpSp>
          <p:nvGrpSpPr>
            <p:cNvPr id="7" name="组合 5"/>
            <p:cNvGrpSpPr/>
            <p:nvPr/>
          </p:nvGrpSpPr>
          <p:grpSpPr bwMode="auto">
            <a:xfrm>
              <a:off x="737" y="2609"/>
              <a:ext cx="575" cy="110"/>
              <a:chOff x="3704" y="1872"/>
              <a:chExt cx="827" cy="156"/>
            </a:xfrm>
          </p:grpSpPr>
          <p:grpSp>
            <p:nvGrpSpPr>
              <p:cNvPr id="8" name="组合 6"/>
              <p:cNvGrpSpPr/>
              <p:nvPr/>
            </p:nvGrpSpPr>
            <p:grpSpPr bwMode="auto">
              <a:xfrm rot="-1297425" flipH="1" flipV="1">
                <a:off x="3850" y="1872"/>
                <a:ext cx="681" cy="150"/>
                <a:chOff x="1565" y="2568"/>
                <a:chExt cx="1118" cy="279"/>
              </a:xfrm>
            </p:grpSpPr>
            <p:sp>
              <p:nvSpPr>
                <p:cNvPr id="14" name="自选图形 7"/>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15" name="自选图形 8"/>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16" name="自选图形 9"/>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17" name="自选图形 10"/>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grpSp>
          <p:grpSp>
            <p:nvGrpSpPr>
              <p:cNvPr id="9" name="组合 11"/>
              <p:cNvGrpSpPr/>
              <p:nvPr/>
            </p:nvGrpSpPr>
            <p:grpSpPr bwMode="auto">
              <a:xfrm rot="56115" flipH="1" flipV="1">
                <a:off x="3704" y="1878"/>
                <a:ext cx="681" cy="150"/>
                <a:chOff x="1565" y="2568"/>
                <a:chExt cx="1118" cy="279"/>
              </a:xfrm>
            </p:grpSpPr>
            <p:sp>
              <p:nvSpPr>
                <p:cNvPr id="10" name="自选图形 12"/>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11" name="自选图形 13"/>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12" name="自选图形 14"/>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13" name="自选图形 15"/>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grpSp>
        </p:grpSp>
      </p:grpSp>
      <p:grpSp>
        <p:nvGrpSpPr>
          <p:cNvPr id="18" name="组合 16"/>
          <p:cNvGrpSpPr/>
          <p:nvPr/>
        </p:nvGrpSpPr>
        <p:grpSpPr bwMode="auto">
          <a:xfrm>
            <a:off x="4216400" y="3670300"/>
            <a:ext cx="1041400" cy="1052513"/>
            <a:chOff x="1928" y="2072"/>
            <a:chExt cx="656" cy="663"/>
          </a:xfrm>
        </p:grpSpPr>
        <p:pic>
          <p:nvPicPr>
            <p:cNvPr id="19" name="图片 17" descr="circuler_1"/>
            <p:cNvPicPr>
              <a:picLocks noChangeAspect="1" noChangeArrowheads="1"/>
            </p:cNvPicPr>
            <p:nvPr/>
          </p:nvPicPr>
          <p:blipFill>
            <a:blip r:embed="rId2"/>
            <a:srcRect/>
            <a:stretch>
              <a:fillRect/>
            </a:stretch>
          </p:blipFill>
          <p:spPr bwMode="gray">
            <a:xfrm>
              <a:off x="1928" y="2072"/>
              <a:ext cx="656" cy="662"/>
            </a:xfrm>
            <a:prstGeom prst="rect">
              <a:avLst/>
            </a:prstGeom>
            <a:noFill/>
            <a:ln w="9525">
              <a:noFill/>
              <a:miter lim="800000"/>
              <a:headEnd/>
              <a:tailEnd/>
            </a:ln>
          </p:spPr>
        </p:pic>
        <p:sp>
          <p:nvSpPr>
            <p:cNvPr id="20" name="椭圆 18"/>
            <p:cNvSpPr>
              <a:spLocks noChangeArrowheads="1"/>
            </p:cNvSpPr>
            <p:nvPr/>
          </p:nvSpPr>
          <p:spPr bwMode="gray">
            <a:xfrm>
              <a:off x="1928" y="2072"/>
              <a:ext cx="652" cy="663"/>
            </a:xfrm>
            <a:prstGeom prst="ellipse">
              <a:avLst/>
            </a:prstGeom>
            <a:gradFill rotWithShape="1">
              <a:gsLst>
                <a:gs pos="0">
                  <a:schemeClr val="accent2"/>
                </a:gs>
                <a:gs pos="50000">
                  <a:schemeClr val="accent2">
                    <a:gamma/>
                    <a:tint val="22353"/>
                    <a:invGamma/>
                  </a:schemeClr>
                </a:gs>
                <a:gs pos="100000">
                  <a:schemeClr val="accent2"/>
                </a:gs>
              </a:gsLst>
              <a:lin ang="5400000" scaled="1"/>
            </a:gradFill>
            <a:ln>
              <a:noFill/>
            </a:ln>
            <a:effectLst/>
          </p:spPr>
          <p:txBody>
            <a:bodyPr wrap="none" anchor="ctr"/>
            <a:lstStyle/>
            <a:p>
              <a:pPr>
                <a:defRPr/>
              </a:pPr>
              <a:endParaRPr lang="zh-CN" altLang="en-US">
                <a:ea typeface="+mn-ea"/>
              </a:endParaRPr>
            </a:p>
          </p:txBody>
        </p:sp>
        <p:grpSp>
          <p:nvGrpSpPr>
            <p:cNvPr id="21" name="组合 19"/>
            <p:cNvGrpSpPr/>
            <p:nvPr/>
          </p:nvGrpSpPr>
          <p:grpSpPr bwMode="auto">
            <a:xfrm>
              <a:off x="1974" y="2604"/>
              <a:ext cx="575" cy="110"/>
              <a:chOff x="3704" y="1872"/>
              <a:chExt cx="827" cy="156"/>
            </a:xfrm>
          </p:grpSpPr>
          <p:grpSp>
            <p:nvGrpSpPr>
              <p:cNvPr id="22" name="组合 20"/>
              <p:cNvGrpSpPr/>
              <p:nvPr/>
            </p:nvGrpSpPr>
            <p:grpSpPr bwMode="auto">
              <a:xfrm rot="-1297425" flipH="1" flipV="1">
                <a:off x="3850" y="1872"/>
                <a:ext cx="681" cy="150"/>
                <a:chOff x="1565" y="2568"/>
                <a:chExt cx="1118" cy="279"/>
              </a:xfrm>
            </p:grpSpPr>
            <p:sp>
              <p:nvSpPr>
                <p:cNvPr id="28" name="自选图形 21"/>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29" name="自选图形 22"/>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30" name="自选图形 23"/>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31" name="自选图形 24"/>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grpSp>
          <p:grpSp>
            <p:nvGrpSpPr>
              <p:cNvPr id="23" name="组合 25"/>
              <p:cNvGrpSpPr/>
              <p:nvPr/>
            </p:nvGrpSpPr>
            <p:grpSpPr bwMode="auto">
              <a:xfrm rot="56115" flipH="1" flipV="1">
                <a:off x="3704" y="1878"/>
                <a:ext cx="681" cy="150"/>
                <a:chOff x="1565" y="2568"/>
                <a:chExt cx="1118" cy="279"/>
              </a:xfrm>
            </p:grpSpPr>
            <p:sp>
              <p:nvSpPr>
                <p:cNvPr id="24" name="自选图形 26"/>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25" name="自选图形 27"/>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26" name="自选图形 28"/>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27" name="自选图形 29"/>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grpSp>
        </p:grpSp>
      </p:grpSp>
      <p:grpSp>
        <p:nvGrpSpPr>
          <p:cNvPr id="32" name="组合 30"/>
          <p:cNvGrpSpPr/>
          <p:nvPr/>
        </p:nvGrpSpPr>
        <p:grpSpPr bwMode="auto">
          <a:xfrm>
            <a:off x="6829425" y="3681413"/>
            <a:ext cx="1041400" cy="1050925"/>
            <a:chOff x="3149" y="2079"/>
            <a:chExt cx="656" cy="662"/>
          </a:xfrm>
        </p:grpSpPr>
        <p:pic>
          <p:nvPicPr>
            <p:cNvPr id="33" name="图片 31" descr="circuler_1"/>
            <p:cNvPicPr>
              <a:picLocks noChangeAspect="1" noChangeArrowheads="1"/>
            </p:cNvPicPr>
            <p:nvPr/>
          </p:nvPicPr>
          <p:blipFill>
            <a:blip r:embed="rId3"/>
            <a:srcRect/>
            <a:stretch>
              <a:fillRect/>
            </a:stretch>
          </p:blipFill>
          <p:spPr bwMode="gray">
            <a:xfrm>
              <a:off x="3149" y="2079"/>
              <a:ext cx="656" cy="661"/>
            </a:xfrm>
            <a:prstGeom prst="rect">
              <a:avLst/>
            </a:prstGeom>
            <a:noFill/>
            <a:ln w="9525">
              <a:noFill/>
              <a:miter lim="800000"/>
              <a:headEnd/>
              <a:tailEnd/>
            </a:ln>
          </p:spPr>
        </p:pic>
        <p:sp>
          <p:nvSpPr>
            <p:cNvPr id="34" name="椭圆 32"/>
            <p:cNvSpPr>
              <a:spLocks noChangeArrowheads="1"/>
            </p:cNvSpPr>
            <p:nvPr/>
          </p:nvSpPr>
          <p:spPr bwMode="gray">
            <a:xfrm>
              <a:off x="3149" y="2079"/>
              <a:ext cx="652" cy="662"/>
            </a:xfrm>
            <a:prstGeom prst="ellipse">
              <a:avLst/>
            </a:prstGeom>
            <a:gradFill rotWithShape="1">
              <a:gsLst>
                <a:gs pos="0">
                  <a:schemeClr val="folHlink"/>
                </a:gs>
                <a:gs pos="50000">
                  <a:schemeClr val="folHlink">
                    <a:gamma/>
                    <a:tint val="22353"/>
                    <a:invGamma/>
                  </a:schemeClr>
                </a:gs>
                <a:gs pos="100000">
                  <a:schemeClr val="folHlink"/>
                </a:gs>
              </a:gsLst>
              <a:lin ang="5400000" scaled="1"/>
            </a:gradFill>
            <a:ln>
              <a:noFill/>
            </a:ln>
            <a:effectLst/>
          </p:spPr>
          <p:txBody>
            <a:bodyPr wrap="none" anchor="ctr"/>
            <a:lstStyle/>
            <a:p>
              <a:pPr>
                <a:defRPr/>
              </a:pPr>
              <a:endParaRPr lang="zh-CN" altLang="en-US">
                <a:ea typeface="+mn-ea"/>
              </a:endParaRPr>
            </a:p>
          </p:txBody>
        </p:sp>
        <p:grpSp>
          <p:nvGrpSpPr>
            <p:cNvPr id="35" name="组合 33"/>
            <p:cNvGrpSpPr/>
            <p:nvPr/>
          </p:nvGrpSpPr>
          <p:grpSpPr bwMode="auto">
            <a:xfrm>
              <a:off x="3195" y="2610"/>
              <a:ext cx="575" cy="111"/>
              <a:chOff x="3704" y="1872"/>
              <a:chExt cx="827" cy="156"/>
            </a:xfrm>
          </p:grpSpPr>
          <p:grpSp>
            <p:nvGrpSpPr>
              <p:cNvPr id="36" name="组合 34"/>
              <p:cNvGrpSpPr/>
              <p:nvPr/>
            </p:nvGrpSpPr>
            <p:grpSpPr bwMode="auto">
              <a:xfrm rot="-1297425" flipH="1" flipV="1">
                <a:off x="3850" y="1872"/>
                <a:ext cx="681" cy="150"/>
                <a:chOff x="1565" y="2568"/>
                <a:chExt cx="1118" cy="279"/>
              </a:xfrm>
            </p:grpSpPr>
            <p:sp>
              <p:nvSpPr>
                <p:cNvPr id="42" name="自选图形 35"/>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43" name="自选图形 36"/>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44" name="自选图形 37"/>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45" name="自选图形 38"/>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grpSp>
          <p:grpSp>
            <p:nvGrpSpPr>
              <p:cNvPr id="37" name="组合 39"/>
              <p:cNvGrpSpPr/>
              <p:nvPr/>
            </p:nvGrpSpPr>
            <p:grpSpPr bwMode="auto">
              <a:xfrm rot="56115" flipH="1" flipV="1">
                <a:off x="3704" y="1878"/>
                <a:ext cx="681" cy="150"/>
                <a:chOff x="1565" y="2568"/>
                <a:chExt cx="1118" cy="279"/>
              </a:xfrm>
            </p:grpSpPr>
            <p:sp>
              <p:nvSpPr>
                <p:cNvPr id="38" name="自选图形 40"/>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39" name="自选图形 41"/>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40" name="自选图形 42"/>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41" name="自选图形 43"/>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grpSp>
        </p:grpSp>
      </p:grpSp>
      <p:grpSp>
        <p:nvGrpSpPr>
          <p:cNvPr id="46" name="组合 44"/>
          <p:cNvGrpSpPr/>
          <p:nvPr/>
        </p:nvGrpSpPr>
        <p:grpSpPr bwMode="auto">
          <a:xfrm>
            <a:off x="9453563" y="3673475"/>
            <a:ext cx="1041400" cy="1050925"/>
            <a:chOff x="4385" y="2074"/>
            <a:chExt cx="656" cy="662"/>
          </a:xfrm>
        </p:grpSpPr>
        <p:pic>
          <p:nvPicPr>
            <p:cNvPr id="47" name="图片 45" descr="circuler_1"/>
            <p:cNvPicPr>
              <a:picLocks noChangeAspect="1" noChangeArrowheads="1"/>
            </p:cNvPicPr>
            <p:nvPr/>
          </p:nvPicPr>
          <p:blipFill>
            <a:blip r:embed="rId3"/>
            <a:srcRect/>
            <a:stretch>
              <a:fillRect/>
            </a:stretch>
          </p:blipFill>
          <p:spPr bwMode="gray">
            <a:xfrm>
              <a:off x="4385" y="2074"/>
              <a:ext cx="656" cy="661"/>
            </a:xfrm>
            <a:prstGeom prst="rect">
              <a:avLst/>
            </a:prstGeom>
            <a:noFill/>
            <a:ln w="9525">
              <a:noFill/>
              <a:miter lim="800000"/>
              <a:headEnd/>
              <a:tailEnd/>
            </a:ln>
          </p:spPr>
        </p:pic>
        <p:sp>
          <p:nvSpPr>
            <p:cNvPr id="48" name="椭圆 46"/>
            <p:cNvSpPr>
              <a:spLocks noChangeArrowheads="1"/>
            </p:cNvSpPr>
            <p:nvPr/>
          </p:nvSpPr>
          <p:spPr bwMode="gray">
            <a:xfrm>
              <a:off x="4385" y="2074"/>
              <a:ext cx="652" cy="662"/>
            </a:xfrm>
            <a:prstGeom prst="ellipse">
              <a:avLst/>
            </a:prstGeom>
            <a:gradFill rotWithShape="1">
              <a:gsLst>
                <a:gs pos="0">
                  <a:schemeClr val="accent1"/>
                </a:gs>
                <a:gs pos="50000">
                  <a:schemeClr val="accent1">
                    <a:gamma/>
                    <a:tint val="22353"/>
                    <a:invGamma/>
                  </a:schemeClr>
                </a:gs>
                <a:gs pos="100000">
                  <a:schemeClr val="accent1"/>
                </a:gs>
              </a:gsLst>
              <a:lin ang="5400000" scaled="1"/>
            </a:gradFill>
            <a:ln>
              <a:noFill/>
            </a:ln>
            <a:effectLst/>
          </p:spPr>
          <p:txBody>
            <a:bodyPr wrap="none" anchor="ctr"/>
            <a:lstStyle/>
            <a:p>
              <a:pPr>
                <a:defRPr/>
              </a:pPr>
              <a:endParaRPr lang="zh-CN" altLang="en-US">
                <a:ea typeface="+mn-ea"/>
              </a:endParaRPr>
            </a:p>
          </p:txBody>
        </p:sp>
        <p:grpSp>
          <p:nvGrpSpPr>
            <p:cNvPr id="49" name="组合 47"/>
            <p:cNvGrpSpPr/>
            <p:nvPr/>
          </p:nvGrpSpPr>
          <p:grpSpPr bwMode="auto">
            <a:xfrm>
              <a:off x="4431" y="2605"/>
              <a:ext cx="575" cy="111"/>
              <a:chOff x="3704" y="1872"/>
              <a:chExt cx="827" cy="156"/>
            </a:xfrm>
          </p:grpSpPr>
          <p:grpSp>
            <p:nvGrpSpPr>
              <p:cNvPr id="50" name="组合 48"/>
              <p:cNvGrpSpPr/>
              <p:nvPr/>
            </p:nvGrpSpPr>
            <p:grpSpPr bwMode="auto">
              <a:xfrm rot="-1297425" flipH="1" flipV="1">
                <a:off x="3850" y="1872"/>
                <a:ext cx="681" cy="150"/>
                <a:chOff x="1565" y="2568"/>
                <a:chExt cx="1118" cy="279"/>
              </a:xfrm>
            </p:grpSpPr>
            <p:sp>
              <p:nvSpPr>
                <p:cNvPr id="56" name="自选图形 49"/>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57" name="自选图形 50"/>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58" name="自选图形 51"/>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59" name="自选图形 52"/>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grpSp>
          <p:grpSp>
            <p:nvGrpSpPr>
              <p:cNvPr id="51" name="组合 53"/>
              <p:cNvGrpSpPr/>
              <p:nvPr/>
            </p:nvGrpSpPr>
            <p:grpSpPr bwMode="auto">
              <a:xfrm rot="56115" flipH="1" flipV="1">
                <a:off x="3704" y="1878"/>
                <a:ext cx="681" cy="150"/>
                <a:chOff x="1565" y="2568"/>
                <a:chExt cx="1118" cy="279"/>
              </a:xfrm>
            </p:grpSpPr>
            <p:sp>
              <p:nvSpPr>
                <p:cNvPr id="52" name="自选图形 54"/>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53" name="自选图形 55"/>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54" name="自选图形 56"/>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55" name="自选图形 57"/>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grpSp>
        </p:grpSp>
      </p:grpSp>
      <p:sp>
        <p:nvSpPr>
          <p:cNvPr id="60" name="直线 58"/>
          <p:cNvSpPr>
            <a:spLocks noChangeShapeType="1"/>
          </p:cNvSpPr>
          <p:nvPr/>
        </p:nvSpPr>
        <p:spPr bwMode="gray">
          <a:xfrm>
            <a:off x="2166937" y="4826000"/>
            <a:ext cx="0" cy="334963"/>
          </a:xfrm>
          <a:prstGeom prst="line">
            <a:avLst/>
          </a:prstGeom>
          <a:noFill/>
          <a:ln w="19050">
            <a:solidFill>
              <a:schemeClr val="tx1"/>
            </a:solidFill>
            <a:round/>
          </a:ln>
        </p:spPr>
        <p:txBody>
          <a:bodyPr/>
          <a:lstStyle/>
          <a:p>
            <a:endParaRPr lang="zh-CN" altLang="en-US"/>
          </a:p>
        </p:txBody>
      </p:sp>
      <p:sp>
        <p:nvSpPr>
          <p:cNvPr id="61" name="直线 59"/>
          <p:cNvSpPr>
            <a:spLocks noChangeShapeType="1"/>
          </p:cNvSpPr>
          <p:nvPr/>
        </p:nvSpPr>
        <p:spPr bwMode="gray">
          <a:xfrm flipH="1">
            <a:off x="1411287" y="5170488"/>
            <a:ext cx="1495425" cy="0"/>
          </a:xfrm>
          <a:prstGeom prst="line">
            <a:avLst/>
          </a:prstGeom>
          <a:noFill/>
          <a:ln w="19050">
            <a:solidFill>
              <a:schemeClr val="tx1"/>
            </a:solidFill>
            <a:prstDash val="sysDot"/>
            <a:round/>
          </a:ln>
        </p:spPr>
        <p:txBody>
          <a:bodyPr/>
          <a:lstStyle/>
          <a:p>
            <a:endParaRPr lang="zh-CN" altLang="en-US"/>
          </a:p>
        </p:txBody>
      </p:sp>
      <p:sp>
        <p:nvSpPr>
          <p:cNvPr id="62" name="文本框 60"/>
          <p:cNvSpPr txBox="1">
            <a:spLocks noChangeArrowheads="1"/>
          </p:cNvSpPr>
          <p:nvPr/>
        </p:nvSpPr>
        <p:spPr bwMode="gray">
          <a:xfrm>
            <a:off x="612774" y="5224463"/>
            <a:ext cx="2971801" cy="452432"/>
          </a:xfrm>
          <a:prstGeom prst="rect">
            <a:avLst/>
          </a:prstGeom>
          <a:noFill/>
          <a:ln w="9525">
            <a:noFill/>
            <a:miter lim="800000"/>
          </a:ln>
        </p:spPr>
        <p:txBody>
          <a:bodyPr wrap="square">
            <a:spAutoFit/>
          </a:bodyPr>
          <a:lstStyle/>
          <a:p>
            <a:pPr algn="ctr" eaLnBrk="0" hangingPunct="0">
              <a:lnSpc>
                <a:spcPct val="130000"/>
              </a:lnSpc>
              <a:buClr>
                <a:schemeClr val="hlink"/>
              </a:buClr>
            </a:pPr>
            <a:r>
              <a:rPr lang="zh-CN" altLang="zh-CN" sz="1800" b="1" dirty="0"/>
              <a:t>鉴别不确定性因素</a:t>
            </a:r>
            <a:endParaRPr lang="en-US" altLang="zh-CN" sz="1800" b="1" dirty="0">
              <a:cs typeface="Arial" panose="020B0604020202020204" pitchFamily="34" charset="0"/>
            </a:endParaRPr>
          </a:p>
        </p:txBody>
      </p:sp>
      <p:sp>
        <p:nvSpPr>
          <p:cNvPr id="63" name="文本框 61"/>
          <p:cNvSpPr txBox="1">
            <a:spLocks noChangeArrowheads="1"/>
          </p:cNvSpPr>
          <p:nvPr/>
        </p:nvSpPr>
        <p:spPr bwMode="gray">
          <a:xfrm>
            <a:off x="1647825" y="3958729"/>
            <a:ext cx="1044575" cy="461665"/>
          </a:xfrm>
          <a:prstGeom prst="rect">
            <a:avLst/>
          </a:prstGeom>
          <a:noFill/>
          <a:ln w="9525">
            <a:noFill/>
            <a:miter lim="800000"/>
          </a:ln>
        </p:spPr>
        <p:txBody>
          <a:bodyPr>
            <a:spAutoFit/>
          </a:bodyPr>
          <a:lstStyle/>
          <a:p>
            <a:pPr marL="120650" indent="-120650" algn="ctr">
              <a:spcBef>
                <a:spcPct val="50000"/>
              </a:spcBef>
            </a:pPr>
            <a:r>
              <a:rPr lang="en-US" altLang="zh-CN" b="1" dirty="0">
                <a:solidFill>
                  <a:srgbClr val="1C1C1C"/>
                </a:solidFill>
                <a:cs typeface="Arial" panose="020B0604020202020204" pitchFamily="34" charset="0"/>
              </a:rPr>
              <a:t>1</a:t>
            </a:r>
          </a:p>
        </p:txBody>
      </p:sp>
      <p:sp>
        <p:nvSpPr>
          <p:cNvPr id="64" name="文本框 62"/>
          <p:cNvSpPr txBox="1">
            <a:spLocks noChangeArrowheads="1"/>
          </p:cNvSpPr>
          <p:nvPr/>
        </p:nvSpPr>
        <p:spPr bwMode="gray">
          <a:xfrm>
            <a:off x="4205288" y="3958729"/>
            <a:ext cx="1044575" cy="461665"/>
          </a:xfrm>
          <a:prstGeom prst="rect">
            <a:avLst/>
          </a:prstGeom>
          <a:noFill/>
          <a:ln w="9525">
            <a:noFill/>
            <a:miter lim="800000"/>
          </a:ln>
        </p:spPr>
        <p:txBody>
          <a:bodyPr>
            <a:spAutoFit/>
          </a:bodyPr>
          <a:lstStyle/>
          <a:p>
            <a:pPr marL="120650" indent="-120650" algn="ctr">
              <a:spcBef>
                <a:spcPct val="50000"/>
              </a:spcBef>
            </a:pPr>
            <a:r>
              <a:rPr lang="en-US" altLang="zh-CN" b="1" dirty="0">
                <a:solidFill>
                  <a:srgbClr val="1C1C1C"/>
                </a:solidFill>
                <a:cs typeface="Arial" panose="020B0604020202020204" pitchFamily="34" charset="0"/>
              </a:rPr>
              <a:t>2</a:t>
            </a:r>
          </a:p>
        </p:txBody>
      </p:sp>
      <p:sp>
        <p:nvSpPr>
          <p:cNvPr id="65" name="文本框 63"/>
          <p:cNvSpPr txBox="1">
            <a:spLocks noChangeArrowheads="1"/>
          </p:cNvSpPr>
          <p:nvPr/>
        </p:nvSpPr>
        <p:spPr bwMode="gray">
          <a:xfrm>
            <a:off x="6827837" y="3958729"/>
            <a:ext cx="1044575" cy="461665"/>
          </a:xfrm>
          <a:prstGeom prst="rect">
            <a:avLst/>
          </a:prstGeom>
          <a:noFill/>
          <a:ln w="9525">
            <a:noFill/>
            <a:miter lim="800000"/>
          </a:ln>
        </p:spPr>
        <p:txBody>
          <a:bodyPr>
            <a:spAutoFit/>
          </a:bodyPr>
          <a:lstStyle/>
          <a:p>
            <a:pPr marL="120650" indent="-120650" algn="ctr">
              <a:spcBef>
                <a:spcPct val="50000"/>
              </a:spcBef>
            </a:pPr>
            <a:r>
              <a:rPr lang="en-US" altLang="zh-CN" b="1" dirty="0">
                <a:solidFill>
                  <a:srgbClr val="1C1C1C"/>
                </a:solidFill>
                <a:cs typeface="Arial" panose="020B0604020202020204" pitchFamily="34" charset="0"/>
              </a:rPr>
              <a:t>3</a:t>
            </a:r>
          </a:p>
        </p:txBody>
      </p:sp>
      <p:sp>
        <p:nvSpPr>
          <p:cNvPr id="66" name="文本框 64"/>
          <p:cNvSpPr txBox="1">
            <a:spLocks noChangeArrowheads="1"/>
          </p:cNvSpPr>
          <p:nvPr/>
        </p:nvSpPr>
        <p:spPr bwMode="gray">
          <a:xfrm>
            <a:off x="9437688" y="3958729"/>
            <a:ext cx="1044575" cy="461665"/>
          </a:xfrm>
          <a:prstGeom prst="rect">
            <a:avLst/>
          </a:prstGeom>
          <a:noFill/>
          <a:ln w="9525">
            <a:noFill/>
            <a:miter lim="800000"/>
          </a:ln>
        </p:spPr>
        <p:txBody>
          <a:bodyPr>
            <a:spAutoFit/>
          </a:bodyPr>
          <a:lstStyle/>
          <a:p>
            <a:pPr marL="120650" indent="-120650" algn="ctr">
              <a:spcBef>
                <a:spcPct val="50000"/>
              </a:spcBef>
            </a:pPr>
            <a:r>
              <a:rPr lang="en-US" altLang="zh-CN" b="1" dirty="0">
                <a:solidFill>
                  <a:srgbClr val="1C1C1C"/>
                </a:solidFill>
                <a:cs typeface="Arial" panose="020B0604020202020204" pitchFamily="34" charset="0"/>
              </a:rPr>
              <a:t>4</a:t>
            </a:r>
          </a:p>
        </p:txBody>
      </p:sp>
      <p:sp>
        <p:nvSpPr>
          <p:cNvPr id="67" name="直线 65"/>
          <p:cNvSpPr>
            <a:spLocks noChangeShapeType="1"/>
          </p:cNvSpPr>
          <p:nvPr/>
        </p:nvSpPr>
        <p:spPr bwMode="gray">
          <a:xfrm>
            <a:off x="9972675" y="3251200"/>
            <a:ext cx="0" cy="334963"/>
          </a:xfrm>
          <a:prstGeom prst="line">
            <a:avLst/>
          </a:prstGeom>
          <a:noFill/>
          <a:ln w="19050">
            <a:solidFill>
              <a:schemeClr val="tx1"/>
            </a:solidFill>
            <a:round/>
          </a:ln>
        </p:spPr>
        <p:txBody>
          <a:bodyPr/>
          <a:lstStyle/>
          <a:p>
            <a:endParaRPr lang="zh-CN" altLang="en-US"/>
          </a:p>
        </p:txBody>
      </p:sp>
      <p:sp>
        <p:nvSpPr>
          <p:cNvPr id="68" name="直线 66"/>
          <p:cNvSpPr>
            <a:spLocks noChangeShapeType="1"/>
          </p:cNvSpPr>
          <p:nvPr/>
        </p:nvSpPr>
        <p:spPr bwMode="gray">
          <a:xfrm flipH="1">
            <a:off x="9109075" y="3249613"/>
            <a:ext cx="1631950" cy="0"/>
          </a:xfrm>
          <a:prstGeom prst="line">
            <a:avLst/>
          </a:prstGeom>
          <a:noFill/>
          <a:ln w="19050">
            <a:solidFill>
              <a:schemeClr val="tx1"/>
            </a:solidFill>
            <a:prstDash val="sysDot"/>
            <a:round/>
          </a:ln>
        </p:spPr>
        <p:txBody>
          <a:bodyPr/>
          <a:lstStyle/>
          <a:p>
            <a:endParaRPr lang="zh-CN" altLang="en-US"/>
          </a:p>
        </p:txBody>
      </p:sp>
      <p:sp>
        <p:nvSpPr>
          <p:cNvPr id="69" name="文本框 67"/>
          <p:cNvSpPr txBox="1">
            <a:spLocks noChangeArrowheads="1"/>
          </p:cNvSpPr>
          <p:nvPr/>
        </p:nvSpPr>
        <p:spPr bwMode="gray">
          <a:xfrm>
            <a:off x="8419653" y="2616889"/>
            <a:ext cx="2931202" cy="416909"/>
          </a:xfrm>
          <a:prstGeom prst="rect">
            <a:avLst/>
          </a:prstGeom>
          <a:noFill/>
          <a:ln w="9525">
            <a:noFill/>
            <a:miter lim="800000"/>
          </a:ln>
        </p:spPr>
        <p:txBody>
          <a:bodyPr wrap="square">
            <a:spAutoFit/>
          </a:bodyPr>
          <a:lstStyle/>
          <a:p>
            <a:pPr algn="ctr" eaLnBrk="0" hangingPunct="0">
              <a:lnSpc>
                <a:spcPct val="130000"/>
              </a:lnSpc>
              <a:buClr>
                <a:schemeClr val="accent1"/>
              </a:buClr>
            </a:pPr>
            <a:r>
              <a:rPr lang="zh-CN" altLang="zh-CN" sz="1800" b="1" dirty="0"/>
              <a:t>明确不确定性分析的结果</a:t>
            </a:r>
            <a:endParaRPr lang="en-US" altLang="zh-CN" sz="1800" b="1" dirty="0">
              <a:cs typeface="Arial" panose="020B0604020202020204" pitchFamily="34" charset="0"/>
            </a:endParaRPr>
          </a:p>
        </p:txBody>
      </p:sp>
      <p:sp>
        <p:nvSpPr>
          <p:cNvPr id="70" name="直线 68"/>
          <p:cNvSpPr>
            <a:spLocks noChangeShapeType="1"/>
          </p:cNvSpPr>
          <p:nvPr/>
        </p:nvSpPr>
        <p:spPr bwMode="gray">
          <a:xfrm>
            <a:off x="4737100" y="3251200"/>
            <a:ext cx="0" cy="334963"/>
          </a:xfrm>
          <a:prstGeom prst="line">
            <a:avLst/>
          </a:prstGeom>
          <a:noFill/>
          <a:ln w="19050">
            <a:solidFill>
              <a:schemeClr val="tx1"/>
            </a:solidFill>
            <a:round/>
          </a:ln>
        </p:spPr>
        <p:txBody>
          <a:bodyPr/>
          <a:lstStyle/>
          <a:p>
            <a:endParaRPr lang="zh-CN" altLang="en-US"/>
          </a:p>
        </p:txBody>
      </p:sp>
      <p:sp>
        <p:nvSpPr>
          <p:cNvPr id="71" name="直线 69"/>
          <p:cNvSpPr>
            <a:spLocks noChangeShapeType="1"/>
          </p:cNvSpPr>
          <p:nvPr/>
        </p:nvSpPr>
        <p:spPr bwMode="gray">
          <a:xfrm flipH="1">
            <a:off x="3813175" y="3249613"/>
            <a:ext cx="1771650" cy="0"/>
          </a:xfrm>
          <a:prstGeom prst="line">
            <a:avLst/>
          </a:prstGeom>
          <a:noFill/>
          <a:ln w="19050">
            <a:solidFill>
              <a:schemeClr val="tx1"/>
            </a:solidFill>
            <a:prstDash val="sysDot"/>
            <a:round/>
          </a:ln>
        </p:spPr>
        <p:txBody>
          <a:bodyPr/>
          <a:lstStyle/>
          <a:p>
            <a:endParaRPr lang="zh-CN" altLang="en-US"/>
          </a:p>
        </p:txBody>
      </p:sp>
      <p:sp>
        <p:nvSpPr>
          <p:cNvPr id="72" name="文本框 70"/>
          <p:cNvSpPr txBox="1">
            <a:spLocks noChangeArrowheads="1"/>
          </p:cNvSpPr>
          <p:nvPr/>
        </p:nvSpPr>
        <p:spPr bwMode="gray">
          <a:xfrm>
            <a:off x="3074638" y="2598626"/>
            <a:ext cx="3201575" cy="452432"/>
          </a:xfrm>
          <a:prstGeom prst="rect">
            <a:avLst/>
          </a:prstGeom>
          <a:noFill/>
          <a:ln w="9525">
            <a:noFill/>
            <a:miter lim="800000"/>
          </a:ln>
        </p:spPr>
        <p:txBody>
          <a:bodyPr wrap="square">
            <a:spAutoFit/>
          </a:bodyPr>
          <a:lstStyle/>
          <a:p>
            <a:pPr algn="ctr" eaLnBrk="0" hangingPunct="0">
              <a:lnSpc>
                <a:spcPct val="130000"/>
              </a:lnSpc>
              <a:buClr>
                <a:schemeClr val="accent2"/>
              </a:buClr>
            </a:pPr>
            <a:r>
              <a:rPr lang="zh-CN" altLang="zh-CN" sz="1800" b="1" dirty="0"/>
              <a:t>界定不确定因素的性质</a:t>
            </a:r>
            <a:endParaRPr lang="en-US" altLang="zh-CN" sz="1800" b="1" dirty="0">
              <a:cs typeface="Arial" panose="020B0604020202020204" pitchFamily="34" charset="0"/>
            </a:endParaRPr>
          </a:p>
        </p:txBody>
      </p:sp>
      <p:sp>
        <p:nvSpPr>
          <p:cNvPr id="73" name="直线 71"/>
          <p:cNvSpPr>
            <a:spLocks noChangeShapeType="1"/>
          </p:cNvSpPr>
          <p:nvPr/>
        </p:nvSpPr>
        <p:spPr bwMode="gray">
          <a:xfrm>
            <a:off x="7326312" y="4826000"/>
            <a:ext cx="0" cy="334963"/>
          </a:xfrm>
          <a:prstGeom prst="line">
            <a:avLst/>
          </a:prstGeom>
          <a:noFill/>
          <a:ln w="19050">
            <a:solidFill>
              <a:schemeClr val="tx1"/>
            </a:solidFill>
            <a:round/>
          </a:ln>
        </p:spPr>
        <p:txBody>
          <a:bodyPr/>
          <a:lstStyle/>
          <a:p>
            <a:endParaRPr lang="zh-CN" altLang="en-US"/>
          </a:p>
        </p:txBody>
      </p:sp>
      <p:sp>
        <p:nvSpPr>
          <p:cNvPr id="74" name="直线 72"/>
          <p:cNvSpPr>
            <a:spLocks noChangeShapeType="1"/>
          </p:cNvSpPr>
          <p:nvPr/>
        </p:nvSpPr>
        <p:spPr bwMode="gray">
          <a:xfrm flipH="1">
            <a:off x="6515100" y="5160963"/>
            <a:ext cx="1587500" cy="0"/>
          </a:xfrm>
          <a:prstGeom prst="line">
            <a:avLst/>
          </a:prstGeom>
          <a:noFill/>
          <a:ln w="19050">
            <a:solidFill>
              <a:schemeClr val="tx1"/>
            </a:solidFill>
            <a:prstDash val="sysDot"/>
            <a:round/>
          </a:ln>
        </p:spPr>
        <p:txBody>
          <a:bodyPr/>
          <a:lstStyle/>
          <a:p>
            <a:endParaRPr lang="zh-CN" altLang="en-US"/>
          </a:p>
        </p:txBody>
      </p:sp>
      <p:sp>
        <p:nvSpPr>
          <p:cNvPr id="75" name="文本框 73"/>
          <p:cNvSpPr txBox="1">
            <a:spLocks noChangeArrowheads="1"/>
          </p:cNvSpPr>
          <p:nvPr/>
        </p:nvSpPr>
        <p:spPr bwMode="gray">
          <a:xfrm>
            <a:off x="5762349" y="5224462"/>
            <a:ext cx="3093002" cy="452432"/>
          </a:xfrm>
          <a:prstGeom prst="rect">
            <a:avLst/>
          </a:prstGeom>
          <a:noFill/>
          <a:ln w="9525">
            <a:noFill/>
            <a:miter lim="800000"/>
          </a:ln>
        </p:spPr>
        <p:txBody>
          <a:bodyPr wrap="square">
            <a:spAutoFit/>
          </a:bodyPr>
          <a:lstStyle/>
          <a:p>
            <a:pPr algn="ctr" eaLnBrk="0" hangingPunct="0">
              <a:lnSpc>
                <a:spcPct val="130000"/>
              </a:lnSpc>
              <a:buClr>
                <a:schemeClr val="folHlink"/>
              </a:buClr>
            </a:pPr>
            <a:r>
              <a:rPr lang="zh-CN" altLang="zh-CN" sz="1800" b="1" dirty="0"/>
              <a:t>选择不确定性分析的方法</a:t>
            </a:r>
            <a:endParaRPr lang="en-US" altLang="zh-CN" sz="1800" b="1" dirty="0">
              <a:cs typeface="Arial" panose="020B0604020202020204" pitchFamily="34" charset="0"/>
            </a:endParaRPr>
          </a:p>
        </p:txBody>
      </p:sp>
      <p:grpSp>
        <p:nvGrpSpPr>
          <p:cNvPr id="76" name="组合 74"/>
          <p:cNvGrpSpPr/>
          <p:nvPr/>
        </p:nvGrpSpPr>
        <p:grpSpPr bwMode="auto">
          <a:xfrm>
            <a:off x="0" y="3565525"/>
            <a:ext cx="12198349" cy="1254125"/>
            <a:chOff x="0" y="2006"/>
            <a:chExt cx="5760" cy="790"/>
          </a:xfrm>
        </p:grpSpPr>
        <p:sp>
          <p:nvSpPr>
            <p:cNvPr id="77" name="直线 75"/>
            <p:cNvSpPr>
              <a:spLocks noChangeShapeType="1"/>
            </p:cNvSpPr>
            <p:nvPr/>
          </p:nvSpPr>
          <p:spPr bwMode="gray">
            <a:xfrm flipH="1">
              <a:off x="0" y="2405"/>
              <a:ext cx="652" cy="0"/>
            </a:xfrm>
            <a:prstGeom prst="line">
              <a:avLst/>
            </a:prstGeom>
            <a:noFill/>
            <a:ln w="76200">
              <a:solidFill>
                <a:srgbClr val="656591"/>
              </a:solidFill>
              <a:round/>
            </a:ln>
            <a:effectLst>
              <a:outerShdw dist="35921" dir="2700000" algn="ctr" rotWithShape="0">
                <a:schemeClr val="bg2">
                  <a:alpha val="50000"/>
                </a:schemeClr>
              </a:outerShdw>
            </a:effectLst>
          </p:spPr>
          <p:txBody>
            <a:bodyPr/>
            <a:lstStyle/>
            <a:p>
              <a:pPr>
                <a:defRPr/>
              </a:pPr>
              <a:endParaRPr lang="zh-CN" altLang="en-US">
                <a:ea typeface="+mn-ea"/>
              </a:endParaRPr>
            </a:p>
          </p:txBody>
        </p:sp>
        <p:sp>
          <p:nvSpPr>
            <p:cNvPr id="78" name="直线 76"/>
            <p:cNvSpPr>
              <a:spLocks noChangeShapeType="1"/>
            </p:cNvSpPr>
            <p:nvPr/>
          </p:nvSpPr>
          <p:spPr bwMode="gray">
            <a:xfrm flipH="1">
              <a:off x="3839" y="2405"/>
              <a:ext cx="510" cy="0"/>
            </a:xfrm>
            <a:prstGeom prst="line">
              <a:avLst/>
            </a:prstGeom>
            <a:noFill/>
            <a:ln w="76200">
              <a:solidFill>
                <a:srgbClr val="656591"/>
              </a:solidFill>
              <a:round/>
            </a:ln>
            <a:effectLst>
              <a:outerShdw dist="35921" dir="2700000" algn="ctr" rotWithShape="0">
                <a:schemeClr val="bg2">
                  <a:alpha val="50000"/>
                </a:schemeClr>
              </a:outerShdw>
            </a:effectLst>
          </p:spPr>
          <p:txBody>
            <a:bodyPr/>
            <a:lstStyle/>
            <a:p>
              <a:pPr>
                <a:defRPr/>
              </a:pPr>
              <a:endParaRPr lang="zh-CN" altLang="en-US">
                <a:ea typeface="+mn-ea"/>
              </a:endParaRPr>
            </a:p>
          </p:txBody>
        </p:sp>
        <p:sp>
          <p:nvSpPr>
            <p:cNvPr id="79" name="弧线 77"/>
            <p:cNvSpPr/>
            <p:nvPr/>
          </p:nvSpPr>
          <p:spPr bwMode="gray">
            <a:xfrm rot="16200000" flipV="1">
              <a:off x="2052" y="1833"/>
              <a:ext cx="412" cy="769"/>
            </a:xfrm>
            <a:custGeom>
              <a:avLst/>
              <a:gdLst>
                <a:gd name="G0" fmla="+- 1194 0 0"/>
                <a:gd name="G1" fmla="+- 21600 0 0"/>
                <a:gd name="G2" fmla="+- 21600 0 0"/>
                <a:gd name="T0" fmla="*/ 750 w 22794"/>
                <a:gd name="T1" fmla="*/ 5 h 43200"/>
                <a:gd name="T2" fmla="*/ 0 w 22794"/>
                <a:gd name="T3" fmla="*/ 43167 h 43200"/>
                <a:gd name="T4" fmla="*/ 1194 w 22794"/>
                <a:gd name="T5" fmla="*/ 21600 h 43200"/>
              </a:gdLst>
              <a:ahLst/>
              <a:cxnLst>
                <a:cxn ang="0">
                  <a:pos x="T0" y="T1"/>
                </a:cxn>
                <a:cxn ang="0">
                  <a:pos x="T2" y="T3"/>
                </a:cxn>
                <a:cxn ang="0">
                  <a:pos x="T4" y="T5"/>
                </a:cxn>
              </a:cxnLst>
              <a:rect l="0" t="0" r="r" b="b"/>
              <a:pathLst>
                <a:path w="22794" h="43200" fill="none"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path>
                <a:path w="22794" h="43200" stroke="0"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lnTo>
                    <a:pt x="1194" y="21600"/>
                  </a:lnTo>
                  <a:close/>
                </a:path>
              </a:pathLst>
            </a:custGeom>
            <a:noFill/>
            <a:ln w="76200">
              <a:solidFill>
                <a:srgbClr val="656591"/>
              </a:solidFill>
              <a:round/>
            </a:ln>
            <a:effectLst>
              <a:outerShdw dist="35921" dir="2700000" algn="ctr" rotWithShape="0">
                <a:schemeClr val="bg2">
                  <a:alpha val="50000"/>
                </a:schemeClr>
              </a:outerShdw>
            </a:effectLst>
          </p:spPr>
          <p:txBody>
            <a:bodyPr wrap="none" anchor="ctr"/>
            <a:lstStyle/>
            <a:p>
              <a:pPr>
                <a:defRPr/>
              </a:pPr>
              <a:endParaRPr lang="zh-CN" altLang="en-US">
                <a:ea typeface="+mn-ea"/>
              </a:endParaRPr>
            </a:p>
          </p:txBody>
        </p:sp>
        <p:sp>
          <p:nvSpPr>
            <p:cNvPr id="80" name="弧线 78"/>
            <p:cNvSpPr/>
            <p:nvPr/>
          </p:nvSpPr>
          <p:spPr bwMode="gray">
            <a:xfrm rot="16200000" flipV="1">
              <a:off x="4503" y="1832"/>
              <a:ext cx="418" cy="769"/>
            </a:xfrm>
            <a:custGeom>
              <a:avLst/>
              <a:gdLst>
                <a:gd name="G0" fmla="+- 1194 0 0"/>
                <a:gd name="G1" fmla="+- 21600 0 0"/>
                <a:gd name="G2" fmla="+- 21600 0 0"/>
                <a:gd name="T0" fmla="*/ 750 w 22794"/>
                <a:gd name="T1" fmla="*/ 5 h 43200"/>
                <a:gd name="T2" fmla="*/ 0 w 22794"/>
                <a:gd name="T3" fmla="*/ 43167 h 43200"/>
                <a:gd name="T4" fmla="*/ 1194 w 22794"/>
                <a:gd name="T5" fmla="*/ 21600 h 43200"/>
              </a:gdLst>
              <a:ahLst/>
              <a:cxnLst>
                <a:cxn ang="0">
                  <a:pos x="T0" y="T1"/>
                </a:cxn>
                <a:cxn ang="0">
                  <a:pos x="T2" y="T3"/>
                </a:cxn>
                <a:cxn ang="0">
                  <a:pos x="T4" y="T5"/>
                </a:cxn>
              </a:cxnLst>
              <a:rect l="0" t="0" r="r" b="b"/>
              <a:pathLst>
                <a:path w="22794" h="43200" fill="none"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path>
                <a:path w="22794" h="43200" stroke="0"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lnTo>
                    <a:pt x="1194" y="21600"/>
                  </a:lnTo>
                  <a:close/>
                </a:path>
              </a:pathLst>
            </a:custGeom>
            <a:noFill/>
            <a:ln w="76200">
              <a:solidFill>
                <a:srgbClr val="656591"/>
              </a:solidFill>
              <a:round/>
            </a:ln>
            <a:effectLst>
              <a:outerShdw dist="35921" dir="2700000" algn="ctr" rotWithShape="0">
                <a:schemeClr val="bg2">
                  <a:alpha val="50000"/>
                </a:schemeClr>
              </a:outerShdw>
            </a:effectLst>
          </p:spPr>
          <p:txBody>
            <a:bodyPr wrap="none" anchor="ctr"/>
            <a:lstStyle/>
            <a:p>
              <a:pPr>
                <a:defRPr/>
              </a:pPr>
              <a:endParaRPr lang="zh-CN" altLang="en-US">
                <a:ea typeface="+mn-ea"/>
              </a:endParaRPr>
            </a:p>
          </p:txBody>
        </p:sp>
        <p:sp>
          <p:nvSpPr>
            <p:cNvPr id="81" name="直线 79"/>
            <p:cNvSpPr>
              <a:spLocks noChangeShapeType="1"/>
            </p:cNvSpPr>
            <p:nvPr/>
          </p:nvSpPr>
          <p:spPr bwMode="gray">
            <a:xfrm flipH="1">
              <a:off x="2619" y="2405"/>
              <a:ext cx="496" cy="0"/>
            </a:xfrm>
            <a:prstGeom prst="line">
              <a:avLst/>
            </a:prstGeom>
            <a:noFill/>
            <a:ln w="76200">
              <a:solidFill>
                <a:srgbClr val="656591"/>
              </a:solidFill>
              <a:round/>
            </a:ln>
            <a:effectLst>
              <a:outerShdw dist="35921" dir="2700000" algn="ctr" rotWithShape="0">
                <a:schemeClr val="bg2">
                  <a:alpha val="50000"/>
                </a:schemeClr>
              </a:outerShdw>
            </a:effectLst>
          </p:spPr>
          <p:txBody>
            <a:bodyPr/>
            <a:lstStyle/>
            <a:p>
              <a:pPr>
                <a:defRPr/>
              </a:pPr>
              <a:endParaRPr lang="zh-CN" altLang="en-US">
                <a:ea typeface="+mn-ea"/>
              </a:endParaRPr>
            </a:p>
          </p:txBody>
        </p:sp>
        <p:sp>
          <p:nvSpPr>
            <p:cNvPr id="82" name="弧线 80"/>
            <p:cNvSpPr/>
            <p:nvPr/>
          </p:nvSpPr>
          <p:spPr bwMode="gray">
            <a:xfrm rot="5400000">
              <a:off x="3278" y="2211"/>
              <a:ext cx="400" cy="769"/>
            </a:xfrm>
            <a:custGeom>
              <a:avLst/>
              <a:gdLst>
                <a:gd name="G0" fmla="+- 1194 0 0"/>
                <a:gd name="G1" fmla="+- 21600 0 0"/>
                <a:gd name="G2" fmla="+- 21600 0 0"/>
                <a:gd name="T0" fmla="*/ 750 w 22794"/>
                <a:gd name="T1" fmla="*/ 5 h 43200"/>
                <a:gd name="T2" fmla="*/ 0 w 22794"/>
                <a:gd name="T3" fmla="*/ 43167 h 43200"/>
                <a:gd name="T4" fmla="*/ 1194 w 22794"/>
                <a:gd name="T5" fmla="*/ 21600 h 43200"/>
              </a:gdLst>
              <a:ahLst/>
              <a:cxnLst>
                <a:cxn ang="0">
                  <a:pos x="T0" y="T1"/>
                </a:cxn>
                <a:cxn ang="0">
                  <a:pos x="T2" y="T3"/>
                </a:cxn>
                <a:cxn ang="0">
                  <a:pos x="T4" y="T5"/>
                </a:cxn>
              </a:cxnLst>
              <a:rect l="0" t="0" r="r" b="b"/>
              <a:pathLst>
                <a:path w="22794" h="43200" fill="none"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path>
                <a:path w="22794" h="43200" stroke="0"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lnTo>
                    <a:pt x="1194" y="21600"/>
                  </a:lnTo>
                  <a:close/>
                </a:path>
              </a:pathLst>
            </a:custGeom>
            <a:noFill/>
            <a:ln w="76200">
              <a:solidFill>
                <a:srgbClr val="656591"/>
              </a:solidFill>
              <a:round/>
            </a:ln>
            <a:effectLst>
              <a:outerShdw dist="35921" dir="2700000" algn="ctr" rotWithShape="0">
                <a:schemeClr val="bg2">
                  <a:alpha val="50000"/>
                </a:schemeClr>
              </a:outerShdw>
            </a:effectLst>
          </p:spPr>
          <p:txBody>
            <a:bodyPr wrap="none" anchor="ctr"/>
            <a:lstStyle/>
            <a:p>
              <a:pPr>
                <a:defRPr/>
              </a:pPr>
              <a:endParaRPr lang="zh-CN" altLang="en-US">
                <a:ea typeface="+mn-ea"/>
              </a:endParaRPr>
            </a:p>
          </p:txBody>
        </p:sp>
        <p:sp>
          <p:nvSpPr>
            <p:cNvPr id="83" name="直线 81"/>
            <p:cNvSpPr>
              <a:spLocks noChangeShapeType="1"/>
            </p:cNvSpPr>
            <p:nvPr/>
          </p:nvSpPr>
          <p:spPr bwMode="gray">
            <a:xfrm flipH="1">
              <a:off x="5071" y="2405"/>
              <a:ext cx="689" cy="0"/>
            </a:xfrm>
            <a:prstGeom prst="line">
              <a:avLst/>
            </a:prstGeom>
            <a:noFill/>
            <a:ln w="76200">
              <a:solidFill>
                <a:srgbClr val="656591"/>
              </a:solidFill>
              <a:round/>
            </a:ln>
            <a:effectLst>
              <a:outerShdw dist="35921" dir="2700000" algn="ctr" rotWithShape="0">
                <a:schemeClr val="bg2">
                  <a:alpha val="50000"/>
                </a:schemeClr>
              </a:outerShdw>
            </a:effectLst>
          </p:spPr>
          <p:txBody>
            <a:bodyPr/>
            <a:lstStyle/>
            <a:p>
              <a:pPr>
                <a:defRPr/>
              </a:pPr>
              <a:endParaRPr lang="zh-CN" altLang="en-US">
                <a:ea typeface="+mn-ea"/>
              </a:endParaRPr>
            </a:p>
          </p:txBody>
        </p:sp>
        <p:sp>
          <p:nvSpPr>
            <p:cNvPr id="84" name="直线 82"/>
            <p:cNvSpPr>
              <a:spLocks noChangeShapeType="1"/>
            </p:cNvSpPr>
            <p:nvPr/>
          </p:nvSpPr>
          <p:spPr bwMode="gray">
            <a:xfrm flipH="1">
              <a:off x="1377" y="2405"/>
              <a:ext cx="523" cy="0"/>
            </a:xfrm>
            <a:prstGeom prst="line">
              <a:avLst/>
            </a:prstGeom>
            <a:noFill/>
            <a:ln w="76200">
              <a:solidFill>
                <a:srgbClr val="656591"/>
              </a:solidFill>
              <a:round/>
            </a:ln>
            <a:effectLst>
              <a:outerShdw dist="35921" dir="2700000" algn="ctr" rotWithShape="0">
                <a:schemeClr val="bg2">
                  <a:alpha val="50000"/>
                </a:schemeClr>
              </a:outerShdw>
            </a:effectLst>
          </p:spPr>
          <p:txBody>
            <a:bodyPr/>
            <a:lstStyle/>
            <a:p>
              <a:pPr>
                <a:defRPr/>
              </a:pPr>
              <a:endParaRPr lang="zh-CN" altLang="en-US">
                <a:ea typeface="+mn-ea"/>
              </a:endParaRPr>
            </a:p>
          </p:txBody>
        </p:sp>
        <p:sp>
          <p:nvSpPr>
            <p:cNvPr id="85" name="弧线 83"/>
            <p:cNvSpPr/>
            <p:nvPr/>
          </p:nvSpPr>
          <p:spPr bwMode="gray">
            <a:xfrm rot="5400000">
              <a:off x="815" y="2211"/>
              <a:ext cx="400" cy="769"/>
            </a:xfrm>
            <a:custGeom>
              <a:avLst/>
              <a:gdLst>
                <a:gd name="G0" fmla="+- 1194 0 0"/>
                <a:gd name="G1" fmla="+- 21600 0 0"/>
                <a:gd name="G2" fmla="+- 21600 0 0"/>
                <a:gd name="T0" fmla="*/ 750 w 22794"/>
                <a:gd name="T1" fmla="*/ 5 h 43200"/>
                <a:gd name="T2" fmla="*/ 0 w 22794"/>
                <a:gd name="T3" fmla="*/ 43167 h 43200"/>
                <a:gd name="T4" fmla="*/ 1194 w 22794"/>
                <a:gd name="T5" fmla="*/ 21600 h 43200"/>
              </a:gdLst>
              <a:ahLst/>
              <a:cxnLst>
                <a:cxn ang="0">
                  <a:pos x="T0" y="T1"/>
                </a:cxn>
                <a:cxn ang="0">
                  <a:pos x="T2" y="T3"/>
                </a:cxn>
                <a:cxn ang="0">
                  <a:pos x="T4" y="T5"/>
                </a:cxn>
              </a:cxnLst>
              <a:rect l="0" t="0" r="r" b="b"/>
              <a:pathLst>
                <a:path w="22794" h="43200" fill="none"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path>
                <a:path w="22794" h="43200" stroke="0"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lnTo>
                    <a:pt x="1194" y="21600"/>
                  </a:lnTo>
                  <a:close/>
                </a:path>
              </a:pathLst>
            </a:custGeom>
            <a:noFill/>
            <a:ln w="76200">
              <a:solidFill>
                <a:srgbClr val="656591"/>
              </a:solidFill>
              <a:round/>
            </a:ln>
            <a:effectLst>
              <a:outerShdw dist="35921" dir="2700000" algn="ctr" rotWithShape="0">
                <a:schemeClr val="bg2">
                  <a:alpha val="50000"/>
                </a:schemeClr>
              </a:outerShdw>
            </a:effectLst>
          </p:spPr>
          <p:txBody>
            <a:bodyPr wrap="none" anchor="ctr"/>
            <a:lstStyle/>
            <a:p>
              <a:pPr>
                <a:defRPr/>
              </a:pPr>
              <a:endParaRPr lang="zh-CN" altLang="en-US">
                <a:ea typeface="+mn-ea"/>
              </a:endParaRPr>
            </a:p>
          </p:txBody>
        </p:sp>
      </p:grpSp>
      <p:pic>
        <p:nvPicPr>
          <p:cNvPr id="86" name="图片 84" descr="Picture1"/>
          <p:cNvPicPr>
            <a:picLocks noChangeAspect="1" noChangeArrowheads="1"/>
          </p:cNvPicPr>
          <p:nvPr/>
        </p:nvPicPr>
        <p:blipFill>
          <a:blip r:embed="rId4"/>
          <a:srcRect/>
          <a:stretch>
            <a:fillRect/>
          </a:stretch>
        </p:blipFill>
        <p:spPr bwMode="auto">
          <a:xfrm>
            <a:off x="1758950" y="3689350"/>
            <a:ext cx="825500" cy="377825"/>
          </a:xfrm>
          <a:prstGeom prst="rect">
            <a:avLst/>
          </a:prstGeom>
          <a:noFill/>
          <a:ln w="9525">
            <a:noFill/>
            <a:miter lim="800000"/>
            <a:headEnd/>
            <a:tailEnd/>
          </a:ln>
        </p:spPr>
      </p:pic>
      <p:pic>
        <p:nvPicPr>
          <p:cNvPr id="87" name="图片 85" descr="Picture1"/>
          <p:cNvPicPr>
            <a:picLocks noChangeAspect="1" noChangeArrowheads="1"/>
          </p:cNvPicPr>
          <p:nvPr/>
        </p:nvPicPr>
        <p:blipFill>
          <a:blip r:embed="rId4"/>
          <a:srcRect/>
          <a:stretch>
            <a:fillRect/>
          </a:stretch>
        </p:blipFill>
        <p:spPr bwMode="auto">
          <a:xfrm>
            <a:off x="4337050" y="3679825"/>
            <a:ext cx="825500" cy="377825"/>
          </a:xfrm>
          <a:prstGeom prst="rect">
            <a:avLst/>
          </a:prstGeom>
          <a:noFill/>
          <a:ln w="9525">
            <a:noFill/>
            <a:miter lim="800000"/>
            <a:headEnd/>
            <a:tailEnd/>
          </a:ln>
        </p:spPr>
      </p:pic>
      <p:pic>
        <p:nvPicPr>
          <p:cNvPr id="88" name="图片 86" descr="Picture1"/>
          <p:cNvPicPr>
            <a:picLocks noChangeAspect="1" noChangeArrowheads="1"/>
          </p:cNvPicPr>
          <p:nvPr/>
        </p:nvPicPr>
        <p:blipFill>
          <a:blip r:embed="rId4"/>
          <a:srcRect/>
          <a:stretch>
            <a:fillRect/>
          </a:stretch>
        </p:blipFill>
        <p:spPr bwMode="auto">
          <a:xfrm>
            <a:off x="6945312" y="3698875"/>
            <a:ext cx="825500" cy="377825"/>
          </a:xfrm>
          <a:prstGeom prst="rect">
            <a:avLst/>
          </a:prstGeom>
          <a:noFill/>
          <a:ln w="9525">
            <a:noFill/>
            <a:miter lim="800000"/>
            <a:headEnd/>
            <a:tailEnd/>
          </a:ln>
        </p:spPr>
      </p:pic>
      <p:pic>
        <p:nvPicPr>
          <p:cNvPr id="89" name="图片 87" descr="Picture1"/>
          <p:cNvPicPr>
            <a:picLocks noChangeAspect="1" noChangeArrowheads="1"/>
          </p:cNvPicPr>
          <p:nvPr/>
        </p:nvPicPr>
        <p:blipFill>
          <a:blip r:embed="rId4"/>
          <a:srcRect/>
          <a:stretch>
            <a:fillRect/>
          </a:stretch>
        </p:blipFill>
        <p:spPr bwMode="auto">
          <a:xfrm>
            <a:off x="9569450" y="3689350"/>
            <a:ext cx="825500" cy="377825"/>
          </a:xfrm>
          <a:prstGeom prst="rect">
            <a:avLst/>
          </a:prstGeom>
          <a:noFill/>
          <a:ln w="9525">
            <a:noFill/>
            <a:miter lim="800000"/>
            <a:headEnd/>
            <a:tailEnd/>
          </a:ln>
        </p:spPr>
      </p:pic>
      <p:grpSp>
        <p:nvGrpSpPr>
          <p:cNvPr id="90" name="组合 89"/>
          <p:cNvGrpSpPr/>
          <p:nvPr/>
        </p:nvGrpSpPr>
        <p:grpSpPr>
          <a:xfrm flipH="1">
            <a:off x="9680575" y="5791994"/>
            <a:ext cx="2455947" cy="1184050"/>
            <a:chOff x="-8805" y="5407865"/>
            <a:chExt cx="3213509" cy="1301644"/>
          </a:xfrm>
        </p:grpSpPr>
        <p:sp>
          <p:nvSpPr>
            <p:cNvPr id="91" name="矩形 90"/>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矩形 99"/>
          <p:cNvSpPr/>
          <p:nvPr/>
        </p:nvSpPr>
        <p:spPr>
          <a:xfrm>
            <a:off x="1008070" y="1529259"/>
            <a:ext cx="3911648" cy="461665"/>
          </a:xfrm>
          <a:prstGeom prst="rect">
            <a:avLst/>
          </a:prstGeom>
        </p:spPr>
        <p:txBody>
          <a:bodyPr wrap="none">
            <a:spAutoFit/>
          </a:bodyPr>
          <a:lstStyle/>
          <a:p>
            <a:r>
              <a:rPr lang="en-US" altLang="zh-CN" b="1" dirty="0"/>
              <a:t>1. </a:t>
            </a:r>
            <a:r>
              <a:rPr lang="zh-CN" altLang="en-US" b="1" dirty="0"/>
              <a:t>项目</a:t>
            </a:r>
            <a:r>
              <a:rPr lang="zh-CN" altLang="zh-CN" b="1" dirty="0"/>
              <a:t>不确定性分析的步骤</a:t>
            </a:r>
            <a:endParaRPr lang="zh-CN" altLang="en-US" b="1" dirty="0"/>
          </a:p>
        </p:txBody>
      </p:sp>
      <p:sp>
        <p:nvSpPr>
          <p:cNvPr id="101" name="灯片编号占位符 100">
            <a:extLst>
              <a:ext uri="{FF2B5EF4-FFF2-40B4-BE49-F238E27FC236}">
                <a16:creationId xmlns:a16="http://schemas.microsoft.com/office/drawing/2014/main" id="{6D3584ED-F58B-4BB8-AA42-AF12652AC2E5}"/>
              </a:ext>
            </a:extLst>
          </p:cNvPr>
          <p:cNvSpPr>
            <a:spLocks noGrp="1"/>
          </p:cNvSpPr>
          <p:nvPr>
            <p:ph type="sldNum" sz="quarter" idx="12"/>
          </p:nvPr>
        </p:nvSpPr>
        <p:spPr/>
        <p:txBody>
          <a:bodyPr/>
          <a:lstStyle/>
          <a:p>
            <a:fld id="{B6F15528-21DE-4FAA-801E-634DDDAF4B2B}" type="slidenum">
              <a:rPr lang="en-US" smtClean="0"/>
              <a:t>407</a:t>
            </a:fld>
            <a:endParaRPr lang="en-US" dirty="0"/>
          </a:p>
        </p:txBody>
      </p:sp>
      <p:sp>
        <p:nvSpPr>
          <p:cNvPr id="102" name="灯片编号占位符 8">
            <a:extLst>
              <a:ext uri="{FF2B5EF4-FFF2-40B4-BE49-F238E27FC236}">
                <a16:creationId xmlns:a16="http://schemas.microsoft.com/office/drawing/2014/main" id="{ECE50B4E-D219-4B6C-931F-C6DB421B4B23}"/>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407</a:t>
            </a:fld>
            <a:endParaRPr kumimoji="0" lang="en-US" altLang="zh-CN" sz="1800" dirty="0">
              <a:latin typeface="Times New Roman" panose="02020603050405020304" pitchFamily="18" charset="0"/>
            </a:endParaRPr>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5.4.3 </a:t>
            </a:r>
            <a:r>
              <a:rPr lang="zh-CN" altLang="en-US" dirty="0"/>
              <a:t>项目</a:t>
            </a:r>
            <a:r>
              <a:rPr lang="zh-CN" altLang="zh-CN" dirty="0"/>
              <a:t>不确定性分析的方法与步骤</a:t>
            </a:r>
            <a:endParaRPr lang="zh-CN" altLang="en-US" dirty="0"/>
          </a:p>
        </p:txBody>
      </p:sp>
      <p:cxnSp>
        <p:nvCxnSpPr>
          <p:cNvPr id="4" name="直接连接符 3"/>
          <p:cNvCxnSpPr/>
          <p:nvPr/>
        </p:nvCxnSpPr>
        <p:spPr>
          <a:xfrm>
            <a:off x="765175" y="1798697"/>
            <a:ext cx="1" cy="5029994"/>
          </a:xfrm>
          <a:prstGeom prst="line">
            <a:avLst/>
          </a:prstGeom>
          <a:noFill/>
          <a:ln w="38100" cap="flat" cmpd="sng" algn="ctr">
            <a:solidFill>
              <a:srgbClr val="FF0000"/>
            </a:solidFill>
            <a:prstDash val="solid"/>
            <a:miter lim="800000"/>
          </a:ln>
          <a:effectLst/>
        </p:spPr>
      </p:cxnSp>
      <p:sp>
        <p:nvSpPr>
          <p:cNvPr id="5" name="内容占位符 4"/>
          <p:cNvSpPr txBox="1"/>
          <p:nvPr/>
        </p:nvSpPr>
        <p:spPr>
          <a:xfrm>
            <a:off x="-10886" y="1981994"/>
            <a:ext cx="12209087" cy="45719"/>
          </a:xfrm>
          <a:prstGeom prst="rect">
            <a:avLst/>
          </a:prstGeom>
          <a:solidFill>
            <a:schemeClr val="accent5"/>
          </a:solidFill>
          <a:ln>
            <a:noFill/>
          </a:ln>
        </p:spPr>
        <p:txBody>
          <a:bodyPr>
            <a:normAutofit fontScale="25000" lnSpcReduction="20000"/>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None/>
            </a:pPr>
            <a:endParaRPr lang="zh-CN" altLang="en-US" b="1" dirty="0">
              <a:solidFill>
                <a:schemeClr val="bg1"/>
              </a:solidFill>
            </a:endParaRPr>
          </a:p>
        </p:txBody>
      </p:sp>
      <p:cxnSp>
        <p:nvCxnSpPr>
          <p:cNvPr id="6" name="直接连接符 5"/>
          <p:cNvCxnSpPr/>
          <p:nvPr/>
        </p:nvCxnSpPr>
        <p:spPr>
          <a:xfrm>
            <a:off x="11433175" y="1829595"/>
            <a:ext cx="7025" cy="5002101"/>
          </a:xfrm>
          <a:prstGeom prst="line">
            <a:avLst/>
          </a:prstGeom>
          <a:noFill/>
          <a:ln w="38100" cap="flat" cmpd="sng" algn="ctr">
            <a:solidFill>
              <a:srgbClr val="FF0000"/>
            </a:solidFill>
            <a:prstDash val="solid"/>
            <a:miter lim="800000"/>
          </a:ln>
          <a:effectLst/>
        </p:spPr>
      </p:cxnSp>
      <p:sp>
        <p:nvSpPr>
          <p:cNvPr id="7" name="Rectangle 3"/>
          <p:cNvSpPr txBox="1">
            <a:spLocks noChangeArrowheads="1"/>
          </p:cNvSpPr>
          <p:nvPr/>
        </p:nvSpPr>
        <p:spPr>
          <a:xfrm>
            <a:off x="841375" y="2368943"/>
            <a:ext cx="10363200" cy="2591972"/>
          </a:xfrm>
          <a:prstGeom prst="rect">
            <a:avLst/>
          </a:prstGeom>
        </p:spPr>
        <p:txBody>
          <a:bodyPr vert="horz" lIns="121917" tIns="60958" rIns="121917" bIns="60958" rtlCol="0">
            <a:noAutofit/>
          </a:bodyPr>
          <a:lstStyle>
            <a:lvl1pPr marL="457200" indent="-457200" algn="l" defTabSz="1219835" rtl="0" eaLnBrk="1" latinLnBrk="0" hangingPunct="1">
              <a:lnSpc>
                <a:spcPct val="12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nSpc>
                <a:spcPct val="150000"/>
              </a:lnSpc>
              <a:buNone/>
            </a:pPr>
            <a:r>
              <a:rPr lang="en-US" altLang="zh-CN" sz="2400" dirty="0">
                <a:solidFill>
                  <a:schemeClr val="tx1"/>
                </a:solidFill>
              </a:rPr>
              <a:t>       </a:t>
            </a:r>
            <a:r>
              <a:rPr lang="zh-CN" altLang="zh-CN" sz="2400" dirty="0">
                <a:solidFill>
                  <a:schemeClr val="tx1"/>
                </a:solidFill>
              </a:rPr>
              <a:t>常用的不确定性分析方法有：盈亏平衡分析、敏感性分析、概率分析等。</a:t>
            </a:r>
            <a:endParaRPr lang="en-US" altLang="zh-CN" sz="2400" dirty="0">
              <a:solidFill>
                <a:schemeClr val="tx1"/>
              </a:solidFill>
            </a:endParaRPr>
          </a:p>
          <a:p>
            <a:pPr marL="0" indent="0">
              <a:lnSpc>
                <a:spcPct val="150000"/>
              </a:lnSpc>
              <a:buNone/>
            </a:pPr>
            <a:r>
              <a:rPr lang="en-US" altLang="zh-CN" sz="2400" dirty="0">
                <a:solidFill>
                  <a:schemeClr val="tx1"/>
                </a:solidFill>
              </a:rPr>
              <a:t>       </a:t>
            </a:r>
            <a:r>
              <a:rPr lang="zh-CN" altLang="zh-CN" sz="2400" dirty="0">
                <a:solidFill>
                  <a:schemeClr val="tx1"/>
                </a:solidFill>
              </a:rPr>
              <a:t>在具体应用时，应综合考虑项目的类型、特点，决策者的要求，相应的人力、物力和财力，以及软件项目对国民经济的影响程度等条件后来选择。</a:t>
            </a:r>
            <a:endParaRPr lang="en-US" altLang="zh-CN" sz="2400" dirty="0">
              <a:solidFill>
                <a:schemeClr val="tx1"/>
              </a:solidFill>
            </a:endParaRPr>
          </a:p>
          <a:p>
            <a:pPr marL="0" indent="0">
              <a:lnSpc>
                <a:spcPct val="150000"/>
              </a:lnSpc>
              <a:buNone/>
            </a:pPr>
            <a:r>
              <a:rPr lang="en-US" altLang="zh-CN" sz="2400" dirty="0">
                <a:solidFill>
                  <a:schemeClr val="tx1"/>
                </a:solidFill>
              </a:rPr>
              <a:t>       </a:t>
            </a:r>
            <a:r>
              <a:rPr lang="zh-CN" altLang="zh-CN" sz="2400" dirty="0">
                <a:solidFill>
                  <a:schemeClr val="tx1"/>
                </a:solidFill>
              </a:rPr>
              <a:t>盈亏平衡分析只适用于项目的财务评价，而敏感性分析与概率分析则可以同时用于财务评价以及国民经济评价。</a:t>
            </a:r>
            <a:endParaRPr lang="zh-CN" altLang="en-US" sz="2400" dirty="0">
              <a:solidFill>
                <a:schemeClr val="tx1"/>
              </a:solidFill>
            </a:endParaRPr>
          </a:p>
        </p:txBody>
      </p:sp>
      <p:sp>
        <p:nvSpPr>
          <p:cNvPr id="8" name="矩形 7"/>
          <p:cNvSpPr/>
          <p:nvPr/>
        </p:nvSpPr>
        <p:spPr>
          <a:xfrm>
            <a:off x="0" y="5791994"/>
            <a:ext cx="12209236" cy="106759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0886" y="6150516"/>
            <a:ext cx="12209236" cy="681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flipH="1">
            <a:off x="9003938" y="4992480"/>
            <a:ext cx="3229725" cy="1301644"/>
            <a:chOff x="-8805" y="5407865"/>
            <a:chExt cx="3213509" cy="1301644"/>
          </a:xfrm>
        </p:grpSpPr>
        <p:sp>
          <p:nvSpPr>
            <p:cNvPr id="10" name="矩形 9"/>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p:cNvSpPr/>
          <p:nvPr/>
        </p:nvSpPr>
        <p:spPr>
          <a:xfrm>
            <a:off x="1298575" y="1143794"/>
            <a:ext cx="3911648" cy="461665"/>
          </a:xfrm>
          <a:prstGeom prst="rect">
            <a:avLst/>
          </a:prstGeom>
        </p:spPr>
        <p:txBody>
          <a:bodyPr wrap="none">
            <a:spAutoFit/>
          </a:bodyPr>
          <a:lstStyle/>
          <a:p>
            <a:r>
              <a:rPr lang="en-US" altLang="zh-CN" b="1" dirty="0"/>
              <a:t>2. </a:t>
            </a:r>
            <a:r>
              <a:rPr lang="zh-CN" altLang="en-US" b="1" dirty="0"/>
              <a:t>项目</a:t>
            </a:r>
            <a:r>
              <a:rPr lang="zh-CN" altLang="zh-CN" b="1" dirty="0"/>
              <a:t>不确定性分析的方法</a:t>
            </a:r>
            <a:endParaRPr lang="zh-CN" altLang="en-US" b="1" dirty="0"/>
          </a:p>
        </p:txBody>
      </p:sp>
      <p:sp>
        <p:nvSpPr>
          <p:cNvPr id="20" name="灯片编号占位符 19">
            <a:extLst>
              <a:ext uri="{FF2B5EF4-FFF2-40B4-BE49-F238E27FC236}">
                <a16:creationId xmlns:a16="http://schemas.microsoft.com/office/drawing/2014/main" id="{F574FB24-09BC-4EB2-A718-2B8F7F771C57}"/>
              </a:ext>
            </a:extLst>
          </p:cNvPr>
          <p:cNvSpPr>
            <a:spLocks noGrp="1"/>
          </p:cNvSpPr>
          <p:nvPr>
            <p:ph type="sldNum" sz="quarter" idx="12"/>
          </p:nvPr>
        </p:nvSpPr>
        <p:spPr/>
        <p:txBody>
          <a:bodyPr/>
          <a:lstStyle/>
          <a:p>
            <a:fld id="{B6F15528-21DE-4FAA-801E-634DDDAF4B2B}" type="slidenum">
              <a:rPr lang="en-US" smtClean="0"/>
              <a:t>408</a:t>
            </a:fld>
            <a:endParaRPr lang="en-US" dirty="0"/>
          </a:p>
        </p:txBody>
      </p:sp>
      <p:sp>
        <p:nvSpPr>
          <p:cNvPr id="22" name="灯片编号占位符 8">
            <a:extLst>
              <a:ext uri="{FF2B5EF4-FFF2-40B4-BE49-F238E27FC236}">
                <a16:creationId xmlns:a16="http://schemas.microsoft.com/office/drawing/2014/main" id="{56B9E146-D030-4D71-A687-724DE05AC0DA}"/>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408</a:t>
            </a:fld>
            <a:endParaRPr kumimoji="0" lang="en-US" altLang="zh-CN" sz="1800" dirty="0">
              <a:latin typeface="Times New Roman" panose="02020603050405020304" pitchFamily="18" charset="0"/>
            </a:endParaRP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5.4.3  </a:t>
            </a:r>
            <a:r>
              <a:rPr lang="zh-CN" altLang="en-US" dirty="0"/>
              <a:t>项目</a:t>
            </a:r>
            <a:r>
              <a:rPr lang="zh-CN" altLang="zh-CN" dirty="0"/>
              <a:t>不确定性分析的方法与步骤</a:t>
            </a:r>
            <a:endParaRPr lang="zh-CN" altLang="en-US" dirty="0"/>
          </a:p>
        </p:txBody>
      </p:sp>
      <p:sp>
        <p:nvSpPr>
          <p:cNvPr id="3" name="矩形 2"/>
          <p:cNvSpPr/>
          <p:nvPr/>
        </p:nvSpPr>
        <p:spPr>
          <a:xfrm>
            <a:off x="-27096" y="1829594"/>
            <a:ext cx="12198349" cy="60684"/>
          </a:xfrm>
          <a:prstGeom prst="rect">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4" name="内容占位符 5"/>
          <p:cNvSpPr>
            <a:spLocks noGrp="1"/>
          </p:cNvSpPr>
          <p:nvPr>
            <p:ph idx="1"/>
          </p:nvPr>
        </p:nvSpPr>
        <p:spPr>
          <a:xfrm>
            <a:off x="486748" y="1905794"/>
            <a:ext cx="11175028" cy="3200400"/>
          </a:xfrm>
        </p:spPr>
        <p:txBody>
          <a:bodyPr>
            <a:noAutofit/>
          </a:bodyPr>
          <a:lstStyle/>
          <a:p>
            <a:pPr>
              <a:lnSpc>
                <a:spcPct val="150000"/>
              </a:lnSpc>
            </a:pPr>
            <a:r>
              <a:rPr lang="zh-CN" altLang="zh-CN" sz="2400" dirty="0">
                <a:solidFill>
                  <a:schemeClr val="tx1"/>
                </a:solidFill>
              </a:rPr>
              <a:t>概率分析是在选定不确定性因素的基础上，通过估计其发生变动的范围，然后根据已有资料或者经验等情况，估计出变化值的概率。并根据这些概率的大小，来分析测算事件变动给项目经济效益带来的结果与所获结果的稳定性。</a:t>
            </a:r>
            <a:endParaRPr lang="en-US" altLang="zh-CN" sz="2400" dirty="0">
              <a:solidFill>
                <a:schemeClr val="tx1"/>
              </a:solidFill>
            </a:endParaRPr>
          </a:p>
          <a:p>
            <a:pPr>
              <a:lnSpc>
                <a:spcPct val="150000"/>
              </a:lnSpc>
            </a:pPr>
            <a:r>
              <a:rPr lang="zh-CN" altLang="zh-CN" sz="2400" dirty="0">
                <a:solidFill>
                  <a:schemeClr val="tx1"/>
                </a:solidFill>
              </a:rPr>
              <a:t>在概率分析中，一般是计算软件工程项目净现值的期望值及其分布状况和净现值大小或等于零时的累计概率。计算出来的值越大，则说明该软件工程项目所承担的风险越小。</a:t>
            </a:r>
            <a:endParaRPr lang="zh-CN" altLang="en-US" sz="2400" dirty="0">
              <a:solidFill>
                <a:schemeClr val="tx1"/>
              </a:solidFill>
            </a:endParaRPr>
          </a:p>
        </p:txBody>
      </p:sp>
      <p:sp>
        <p:nvSpPr>
          <p:cNvPr id="5" name="矩形 4"/>
          <p:cNvSpPr/>
          <p:nvPr/>
        </p:nvSpPr>
        <p:spPr>
          <a:xfrm>
            <a:off x="848890" y="6293819"/>
            <a:ext cx="343077" cy="36936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6" name="矩形 5"/>
          <p:cNvSpPr/>
          <p:nvPr/>
        </p:nvSpPr>
        <p:spPr>
          <a:xfrm>
            <a:off x="2016814" y="5524030"/>
            <a:ext cx="266841" cy="28728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7" name="矩形 6"/>
          <p:cNvSpPr/>
          <p:nvPr/>
        </p:nvSpPr>
        <p:spPr>
          <a:xfrm>
            <a:off x="367079" y="5524030"/>
            <a:ext cx="266841" cy="2872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8" name="矩形 7"/>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9" name="矩形 8"/>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0" name="矩形 9"/>
          <p:cNvSpPr/>
          <p:nvPr/>
        </p:nvSpPr>
        <p:spPr>
          <a:xfrm>
            <a:off x="-8809" y="5667672"/>
            <a:ext cx="495557" cy="5335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1" name="矩形 10"/>
          <p:cNvSpPr/>
          <p:nvPr/>
        </p:nvSpPr>
        <p:spPr>
          <a:xfrm>
            <a:off x="2340789" y="6009853"/>
            <a:ext cx="266841" cy="28728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2" name="矩形 11"/>
          <p:cNvSpPr/>
          <p:nvPr/>
        </p:nvSpPr>
        <p:spPr>
          <a:xfrm>
            <a:off x="2016814" y="6423778"/>
            <a:ext cx="266841" cy="2872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3" name="矩形 12"/>
          <p:cNvSpPr/>
          <p:nvPr/>
        </p:nvSpPr>
        <p:spPr>
          <a:xfrm>
            <a:off x="2607630" y="5409117"/>
            <a:ext cx="106736" cy="11491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4" name="矩形 13"/>
          <p:cNvSpPr/>
          <p:nvPr/>
        </p:nvSpPr>
        <p:spPr>
          <a:xfrm>
            <a:off x="1883393" y="5722569"/>
            <a:ext cx="266841" cy="28728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5" name="矩形 14"/>
          <p:cNvSpPr/>
          <p:nvPr/>
        </p:nvSpPr>
        <p:spPr>
          <a:xfrm flipV="1">
            <a:off x="1174351" y="6009853"/>
            <a:ext cx="266841" cy="2872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6" name="矩形 15"/>
          <p:cNvSpPr/>
          <p:nvPr/>
        </p:nvSpPr>
        <p:spPr>
          <a:xfrm>
            <a:off x="3050082" y="6293819"/>
            <a:ext cx="156291" cy="1355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7" name="矩形 16"/>
          <p:cNvSpPr/>
          <p:nvPr/>
        </p:nvSpPr>
        <p:spPr>
          <a:xfrm>
            <a:off x="1287982" y="1067594"/>
            <a:ext cx="1723549" cy="461665"/>
          </a:xfrm>
          <a:prstGeom prst="rect">
            <a:avLst/>
          </a:prstGeom>
        </p:spPr>
        <p:txBody>
          <a:bodyPr wrap="none">
            <a:spAutoFit/>
          </a:bodyPr>
          <a:lstStyle/>
          <a:p>
            <a:r>
              <a:rPr lang="zh-CN" altLang="zh-CN" b="1" dirty="0"/>
              <a:t>概率分析法</a:t>
            </a:r>
            <a:endParaRPr lang="zh-CN" altLang="en-US" b="1" dirty="0"/>
          </a:p>
        </p:txBody>
      </p:sp>
      <p:sp>
        <p:nvSpPr>
          <p:cNvPr id="19" name="灯片编号占位符 18">
            <a:extLst>
              <a:ext uri="{FF2B5EF4-FFF2-40B4-BE49-F238E27FC236}">
                <a16:creationId xmlns:a16="http://schemas.microsoft.com/office/drawing/2014/main" id="{EA509B67-5D40-4D5E-ADF1-D23B507D6EB4}"/>
              </a:ext>
            </a:extLst>
          </p:cNvPr>
          <p:cNvSpPr>
            <a:spLocks noGrp="1"/>
          </p:cNvSpPr>
          <p:nvPr>
            <p:ph type="sldNum" sz="quarter" idx="12"/>
          </p:nvPr>
        </p:nvSpPr>
        <p:spPr/>
        <p:txBody>
          <a:bodyPr/>
          <a:lstStyle/>
          <a:p>
            <a:fld id="{B6F15528-21DE-4FAA-801E-634DDDAF4B2B}" type="slidenum">
              <a:rPr lang="en-US" smtClean="0"/>
              <a:t>409</a:t>
            </a:fld>
            <a:endParaRPr lang="en-US" dirty="0"/>
          </a:p>
        </p:txBody>
      </p:sp>
      <p:sp>
        <p:nvSpPr>
          <p:cNvPr id="20" name="灯片编号占位符 8">
            <a:extLst>
              <a:ext uri="{FF2B5EF4-FFF2-40B4-BE49-F238E27FC236}">
                <a16:creationId xmlns:a16="http://schemas.microsoft.com/office/drawing/2014/main" id="{6ECFE239-ECB7-4214-9973-108AB6DE7815}"/>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409</a:t>
            </a:fld>
            <a:endParaRPr kumimoji="0" lang="en-US" altLang="zh-CN" sz="1800" dirty="0">
              <a:latin typeface="Times New Roman" panose="02020603050405020304"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3175" y="2210594"/>
            <a:ext cx="12192000" cy="3200400"/>
          </a:xfrm>
          <a:prstGeom prst="rect">
            <a:avLst/>
          </a:prstGeom>
          <a:solidFill>
            <a:srgbClr val="74B83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3" name="标题 2"/>
          <p:cNvSpPr>
            <a:spLocks noGrp="1"/>
          </p:cNvSpPr>
          <p:nvPr>
            <p:ph type="title"/>
          </p:nvPr>
        </p:nvSpPr>
        <p:spPr>
          <a:xfrm>
            <a:off x="774699" y="352424"/>
            <a:ext cx="6086475" cy="429419"/>
          </a:xfrm>
        </p:spPr>
        <p:txBody>
          <a:bodyPr/>
          <a:lstStyle/>
          <a:p>
            <a:pPr marL="0" indent="0"/>
            <a:r>
              <a:rPr lang="en-US" altLang="zh-CN" dirty="0"/>
              <a:t>1.2.3  </a:t>
            </a:r>
            <a:r>
              <a:rPr lang="zh-CN" altLang="en-US" dirty="0"/>
              <a:t>软件规模度量</a:t>
            </a:r>
          </a:p>
        </p:txBody>
      </p:sp>
      <p:sp>
        <p:nvSpPr>
          <p:cNvPr id="20" name="内容占位符 4"/>
          <p:cNvSpPr txBox="1"/>
          <p:nvPr/>
        </p:nvSpPr>
        <p:spPr>
          <a:xfrm>
            <a:off x="627140" y="2515394"/>
            <a:ext cx="11196679" cy="2064368"/>
          </a:xfrm>
          <a:prstGeom prst="rect">
            <a:avLst/>
          </a:prstGeom>
        </p:spPr>
        <p:txBody>
          <a:bodyPr vert="horz" lIns="91440" tIns="45720" rIns="91440" bIns="45720" rtlCol="0">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zh-CN" sz="2800" dirty="0"/>
              <a:t>【</a:t>
            </a:r>
            <a:r>
              <a:rPr lang="zh-CN" altLang="zh-CN" sz="2800" b="1" dirty="0"/>
              <a:t>例</a:t>
            </a:r>
            <a:r>
              <a:rPr lang="en-US" altLang="zh-CN" sz="2800" b="1" dirty="0"/>
              <a:t>1.1</a:t>
            </a:r>
            <a:r>
              <a:rPr lang="zh-CN" altLang="zh-CN" sz="2800" dirty="0"/>
              <a:t>】某软件企业根据客户需求对预定软件进行功能点度量，</a:t>
            </a:r>
            <a:r>
              <a:rPr lang="en-US" altLang="zh-CN" sz="2800" dirty="0"/>
              <a:t>5</a:t>
            </a:r>
            <a:r>
              <a:rPr lang="zh-CN" altLang="zh-CN" sz="2800" dirty="0"/>
              <a:t>个基本信息域的特征值</a:t>
            </a:r>
            <a:r>
              <a:rPr lang="en-US" altLang="zh-CN" sz="2800" dirty="0" err="1"/>
              <a:t>d</a:t>
            </a:r>
            <a:r>
              <a:rPr lang="en-US" altLang="zh-CN" sz="2800" baseline="-25000" dirty="0" err="1"/>
              <a:t>j</a:t>
            </a:r>
            <a:r>
              <a:rPr lang="zh-CN" altLang="zh-CN" sz="2800" dirty="0"/>
              <a:t>按照表</a:t>
            </a:r>
            <a:r>
              <a:rPr lang="en-US" altLang="zh-CN" sz="2800" dirty="0"/>
              <a:t>1-2</a:t>
            </a:r>
            <a:r>
              <a:rPr lang="zh-CN" altLang="zh-CN" sz="2800" dirty="0"/>
              <a:t>所示的顺序分别为</a:t>
            </a:r>
            <a:r>
              <a:rPr lang="en-US" altLang="zh-CN" sz="2800" dirty="0"/>
              <a:t>35</a:t>
            </a:r>
            <a:r>
              <a:rPr lang="zh-CN" altLang="zh-CN" sz="2800" dirty="0"/>
              <a:t>，</a:t>
            </a:r>
            <a:r>
              <a:rPr lang="en-US" altLang="zh-CN" sz="2800" dirty="0"/>
              <a:t>58</a:t>
            </a:r>
            <a:r>
              <a:rPr lang="zh-CN" altLang="zh-CN" sz="2800" dirty="0"/>
              <a:t>，</a:t>
            </a:r>
            <a:r>
              <a:rPr lang="en-US" altLang="zh-CN" sz="2800" dirty="0"/>
              <a:t>20</a:t>
            </a:r>
            <a:r>
              <a:rPr lang="zh-CN" altLang="zh-CN" sz="2800" dirty="0"/>
              <a:t>，</a:t>
            </a:r>
            <a:r>
              <a:rPr lang="en-US" altLang="zh-CN" sz="2800" dirty="0"/>
              <a:t>6</a:t>
            </a:r>
            <a:r>
              <a:rPr lang="zh-CN" altLang="zh-CN" sz="2800" dirty="0"/>
              <a:t>，</a:t>
            </a:r>
            <a:r>
              <a:rPr lang="en-US" altLang="zh-CN" sz="2800" dirty="0"/>
              <a:t>2</a:t>
            </a:r>
            <a:r>
              <a:rPr lang="zh-CN" altLang="zh-CN" sz="2800" dirty="0"/>
              <a:t>；其对应的加权因子分别为：中间、中间、中间、中间和简单</a:t>
            </a:r>
            <a:r>
              <a:rPr lang="zh-CN" altLang="en-US" sz="2800" dirty="0"/>
              <a:t>（详见表</a:t>
            </a:r>
            <a:r>
              <a:rPr lang="en-US" altLang="zh-CN" sz="2800" dirty="0"/>
              <a:t>1-3</a:t>
            </a:r>
            <a:r>
              <a:rPr lang="zh-CN" altLang="en-US" sz="2800" dirty="0"/>
              <a:t>）</a:t>
            </a:r>
            <a:r>
              <a:rPr lang="zh-CN" altLang="zh-CN" sz="2800" dirty="0"/>
              <a:t>；对照表</a:t>
            </a:r>
            <a:r>
              <a:rPr lang="en-US" altLang="zh-CN" sz="2800" dirty="0"/>
              <a:t>1-4</a:t>
            </a:r>
            <a:r>
              <a:rPr lang="zh-CN" altLang="zh-CN" sz="2800" dirty="0"/>
              <a:t>和表</a:t>
            </a:r>
            <a:r>
              <a:rPr lang="en-US" altLang="zh-CN" sz="2800" dirty="0"/>
              <a:t>1-5</a:t>
            </a:r>
            <a:r>
              <a:rPr lang="zh-CN" altLang="zh-CN" sz="2800" dirty="0"/>
              <a:t>各项指标得到</a:t>
            </a:r>
            <a:r>
              <a:rPr lang="en-US" altLang="zh-CN" sz="2800" dirty="0"/>
              <a:t>F</a:t>
            </a:r>
            <a:r>
              <a:rPr lang="en-US" altLang="zh-CN" sz="2800" baseline="-25000" dirty="0"/>
              <a:t>i</a:t>
            </a:r>
            <a:r>
              <a:rPr lang="zh-CN" altLang="zh-CN" sz="2800" dirty="0"/>
              <a:t>的加权和为</a:t>
            </a:r>
            <a:r>
              <a:rPr lang="en-US" altLang="zh-CN" sz="2800" dirty="0"/>
              <a:t>20</a:t>
            </a:r>
            <a:r>
              <a:rPr lang="zh-CN" altLang="zh-CN" sz="2800" dirty="0"/>
              <a:t>，试计算其功能点。</a:t>
            </a:r>
            <a:endParaRPr lang="zh-CN" altLang="en-US" sz="2800" dirty="0">
              <a:solidFill>
                <a:schemeClr val="bg1"/>
              </a:solidFill>
              <a:ea typeface="黑体" panose="02010609060101010101" pitchFamily="2" charset="-122"/>
            </a:endParaRPr>
          </a:p>
        </p:txBody>
      </p:sp>
      <p:grpSp>
        <p:nvGrpSpPr>
          <p:cNvPr id="11" name="组合 10"/>
          <p:cNvGrpSpPr/>
          <p:nvPr/>
        </p:nvGrpSpPr>
        <p:grpSpPr>
          <a:xfrm flipH="1">
            <a:off x="9151795" y="5410994"/>
            <a:ext cx="3203575" cy="1301644"/>
            <a:chOff x="-8805" y="5407865"/>
            <a:chExt cx="3213509" cy="1301644"/>
          </a:xfrm>
        </p:grpSpPr>
        <p:sp>
          <p:nvSpPr>
            <p:cNvPr id="12" name="矩形 11"/>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0" y="5868194"/>
            <a:ext cx="12195175" cy="989805"/>
          </a:xfrm>
          <a:prstGeom prst="rect">
            <a:avLst/>
          </a:prstGeom>
          <a:solidFill>
            <a:srgbClr val="DDDDDD">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sp>
        <p:nvSpPr>
          <p:cNvPr id="19" name="矩形 18"/>
          <p:cNvSpPr/>
          <p:nvPr/>
        </p:nvSpPr>
        <p:spPr>
          <a:xfrm>
            <a:off x="841375" y="1264331"/>
            <a:ext cx="2064989" cy="461665"/>
          </a:xfrm>
          <a:prstGeom prst="rect">
            <a:avLst/>
          </a:prstGeom>
        </p:spPr>
        <p:txBody>
          <a:bodyPr wrap="none">
            <a:spAutoFit/>
          </a:bodyPr>
          <a:lstStyle/>
          <a:p>
            <a:r>
              <a:rPr lang="en-US" altLang="zh-CN" b="1" dirty="0"/>
              <a:t>2. </a:t>
            </a:r>
            <a:r>
              <a:rPr lang="zh-CN" altLang="en-US" b="1" dirty="0"/>
              <a:t>功能点度量</a:t>
            </a:r>
          </a:p>
        </p:txBody>
      </p:sp>
      <p:sp>
        <p:nvSpPr>
          <p:cNvPr id="4" name="灯片编号占位符 3">
            <a:extLst>
              <a:ext uri="{FF2B5EF4-FFF2-40B4-BE49-F238E27FC236}">
                <a16:creationId xmlns:a16="http://schemas.microsoft.com/office/drawing/2014/main" id="{B2A01597-0BD4-4637-A45E-77873256BF22}"/>
              </a:ext>
            </a:extLst>
          </p:cNvPr>
          <p:cNvSpPr>
            <a:spLocks noGrp="1"/>
          </p:cNvSpPr>
          <p:nvPr>
            <p:ph type="sldNum" sz="quarter" idx="12"/>
          </p:nvPr>
        </p:nvSpPr>
        <p:spPr/>
        <p:txBody>
          <a:bodyPr/>
          <a:lstStyle/>
          <a:p>
            <a:fld id="{B6F15528-21DE-4FAA-801E-634DDDAF4B2B}" type="slidenum">
              <a:rPr lang="en-US" smtClean="0"/>
              <a:t>41</a:t>
            </a:fld>
            <a:endParaRPr lang="en-US" dirty="0"/>
          </a:p>
        </p:txBody>
      </p:sp>
      <p:sp>
        <p:nvSpPr>
          <p:cNvPr id="23" name="灯片编号占位符 8">
            <a:extLst>
              <a:ext uri="{FF2B5EF4-FFF2-40B4-BE49-F238E27FC236}">
                <a16:creationId xmlns:a16="http://schemas.microsoft.com/office/drawing/2014/main" id="{10AD5A20-483B-4728-968B-B19A878DFC27}"/>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41</a:t>
            </a:fld>
            <a:endParaRPr kumimoji="0" lang="en-US" altLang="zh-CN" sz="1800">
              <a:latin typeface="Times New Roman" panose="02020603050405020304" pitchFamily="18" charset="0"/>
            </a:endParaRP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74699" y="352424"/>
            <a:ext cx="6238875" cy="429419"/>
          </a:xfrm>
        </p:spPr>
        <p:txBody>
          <a:bodyPr/>
          <a:lstStyle/>
          <a:p>
            <a:r>
              <a:rPr lang="en-US" altLang="zh-CN" dirty="0"/>
              <a:t>5.4.3  </a:t>
            </a:r>
            <a:r>
              <a:rPr lang="zh-CN" altLang="en-US" dirty="0"/>
              <a:t>项目</a:t>
            </a:r>
            <a:r>
              <a:rPr lang="zh-CN" altLang="zh-CN" dirty="0"/>
              <a:t>不确定性分析的方法与步骤</a:t>
            </a:r>
            <a:endParaRPr lang="zh-CN" altLang="en-US" dirty="0"/>
          </a:p>
        </p:txBody>
      </p:sp>
      <p:sp>
        <p:nvSpPr>
          <p:cNvPr id="22" name="矩形 21"/>
          <p:cNvSpPr/>
          <p:nvPr/>
        </p:nvSpPr>
        <p:spPr>
          <a:xfrm>
            <a:off x="1374775" y="1829594"/>
            <a:ext cx="9372600" cy="710067"/>
          </a:xfrm>
          <a:prstGeom prst="rect">
            <a:avLst/>
          </a:prstGeom>
          <a:solidFill>
            <a:srgbClr val="FFFFFF">
              <a:lumMod val="9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23" name="内容占位符 2"/>
          <p:cNvSpPr txBox="1"/>
          <p:nvPr/>
        </p:nvSpPr>
        <p:spPr>
          <a:xfrm>
            <a:off x="1679574" y="1950063"/>
            <a:ext cx="8766175" cy="665798"/>
          </a:xfrm>
          <a:prstGeom prst="rect">
            <a:avLst/>
          </a:prstGeom>
        </p:spPr>
        <p:txBody>
          <a:bodyPr vert="horz" lIns="91440" tIns="45720" rIns="91440" bIns="45720" rtlCol="0">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zh-CN" altLang="en-US" dirty="0"/>
              <a:t>①</a:t>
            </a:r>
            <a:r>
              <a:rPr lang="zh-CN" altLang="zh-CN" dirty="0"/>
              <a:t>选定软件工程项目的效益指标（如内部收益率、净现值等）作为分析对象</a:t>
            </a:r>
            <a:endParaRPr kumimoji="0" lang="zh-CN" altLang="en-US" b="0" i="0" u="none" strike="noStrike" kern="1200" cap="none" spc="0" normalizeH="0" baseline="0" noProof="0" dirty="0">
              <a:ln>
                <a:noFill/>
              </a:ln>
              <a:solidFill>
                <a:srgbClr val="000000">
                  <a:lumMod val="85000"/>
                  <a:lumOff val="15000"/>
                </a:srgbClr>
              </a:solidFill>
              <a:effectLst/>
              <a:uLnTx/>
              <a:uFillTx/>
            </a:endParaRPr>
          </a:p>
        </p:txBody>
      </p:sp>
      <p:sp>
        <p:nvSpPr>
          <p:cNvPr id="25" name="矩形 24"/>
          <p:cNvSpPr/>
          <p:nvPr/>
        </p:nvSpPr>
        <p:spPr>
          <a:xfrm>
            <a:off x="1374775" y="3505994"/>
            <a:ext cx="9372600" cy="676565"/>
          </a:xfrm>
          <a:prstGeom prst="rect">
            <a:avLst/>
          </a:prstGeom>
          <a:solidFill>
            <a:srgbClr val="FFFFFF">
              <a:lumMod val="9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26" name="内容占位符 3"/>
          <p:cNvSpPr txBox="1"/>
          <p:nvPr/>
        </p:nvSpPr>
        <p:spPr>
          <a:xfrm>
            <a:off x="1374775" y="2743994"/>
            <a:ext cx="9372600" cy="589985"/>
          </a:xfrm>
          <a:prstGeom prst="rect">
            <a:avLst/>
          </a:prstGeom>
          <a:solidFill>
            <a:srgbClr val="F69200"/>
          </a:solidFill>
        </p:spPr>
        <p:txBody>
          <a:bodyPr vert="horz" lIns="121917" tIns="60958" rIns="121917" bIns="60958" rtlCol="0">
            <a:normAutofit/>
          </a:bodyPr>
          <a:lstStyle>
            <a:lvl1pPr marL="0" indent="0" algn="l" defTabSz="1219835" rtl="0" eaLnBrk="1" latinLnBrk="0" hangingPunct="1">
              <a:lnSpc>
                <a:spcPct val="120000"/>
              </a:lnSpc>
              <a:spcBef>
                <a:spcPct val="20000"/>
              </a:spcBef>
              <a:buSzPct val="80000"/>
              <a:buFont typeface="Wingdings" panose="05000000000000000000" pitchFamily="2" charset="2"/>
              <a:buNone/>
              <a:defRPr sz="2000" b="0" kern="1200">
                <a:solidFill>
                  <a:schemeClr val="tx1">
                    <a:lumMod val="95000"/>
                    <a:lumOff val="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lvl="0"/>
            <a:r>
              <a:rPr lang="zh-CN" altLang="en-US" dirty="0">
                <a:solidFill>
                  <a:srgbClr val="FFFFFF"/>
                </a:solidFill>
              </a:rPr>
              <a:t>    ②</a:t>
            </a:r>
            <a:r>
              <a:rPr lang="zh-CN" altLang="en-US" dirty="0">
                <a:solidFill>
                  <a:schemeClr val="bg1"/>
                </a:solidFill>
              </a:rPr>
              <a:t>选</a:t>
            </a:r>
            <a:r>
              <a:rPr lang="zh-CN" altLang="zh-CN" dirty="0">
                <a:solidFill>
                  <a:schemeClr val="bg1"/>
                </a:solidFill>
              </a:rPr>
              <a:t>定需要进行概率分析的不确定性因素，通常有软件产品的价格、投资额等</a:t>
            </a:r>
            <a:endParaRPr kumimoji="0" lang="zh-CN" altLang="en-US" sz="2000" b="0" i="0" u="none" strike="noStrike" kern="1200" cap="none" spc="0" normalizeH="0" baseline="0" noProof="0" dirty="0">
              <a:ln>
                <a:noFill/>
              </a:ln>
              <a:solidFill>
                <a:schemeClr val="bg1"/>
              </a:solidFill>
              <a:effectLst/>
              <a:uLnTx/>
              <a:uFillTx/>
              <a:latin typeface="Arial" panose="020B0604020202020204"/>
              <a:ea typeface="微软雅黑" panose="020B0503020204020204" pitchFamily="34" charset="-122"/>
            </a:endParaRPr>
          </a:p>
        </p:txBody>
      </p:sp>
      <p:sp>
        <p:nvSpPr>
          <p:cNvPr id="27" name="内容占位符 2"/>
          <p:cNvSpPr txBox="1"/>
          <p:nvPr/>
        </p:nvSpPr>
        <p:spPr>
          <a:xfrm>
            <a:off x="1374774" y="3612943"/>
            <a:ext cx="8842375" cy="655051"/>
          </a:xfrm>
          <a:prstGeom prst="rect">
            <a:avLst/>
          </a:prstGeom>
        </p:spPr>
        <p:txBody>
          <a:bodyPr vert="horz" lIns="91440" tIns="45720" rIns="91440" bIns="45720" rtlCol="0">
            <a:noAutofit/>
          </a:bodyPr>
          <a:lstStyle>
            <a:defPPr>
              <a:defRPr lang="en-US"/>
            </a:defPPr>
            <a:lvl1pPr marL="360045" lvl="0" indent="-360045" defTabSz="914400">
              <a:lnSpc>
                <a:spcPct val="130000"/>
              </a:lnSpc>
              <a:spcBef>
                <a:spcPts val="300"/>
              </a:spcBef>
              <a:buFont typeface="Wingdings" panose="05000000000000000000" pitchFamily="2" charset="2"/>
              <a:buChar char="l"/>
              <a:defRPr sz="2000">
                <a:solidFill>
                  <a:srgbClr val="000000">
                    <a:lumMod val="85000"/>
                    <a:lumOff val="15000"/>
                  </a:srgbClr>
                </a:solidFill>
                <a:latin typeface="微软雅黑" panose="020B0503020204020204" pitchFamily="34" charset="-122"/>
                <a:ea typeface="微软雅黑" panose="020B0503020204020204" pitchFamily="34" charset="-122"/>
              </a:defRPr>
            </a:lvl1pPr>
            <a:lvl2pPr marL="685800" indent="-228600" defTabSz="914400">
              <a:lnSpc>
                <a:spcPct val="130000"/>
              </a:lnSpc>
              <a:spcBef>
                <a:spcPts val="200"/>
              </a:spcBef>
              <a:buClr>
                <a:schemeClr val="tx1">
                  <a:lumMod val="85000"/>
                  <a:lumOff val="15000"/>
                </a:schemeClr>
              </a:buClr>
              <a:buFont typeface="Wingdings" panose="05000000000000000000" pitchFamily="2" charset="2"/>
              <a:buChar char=""/>
              <a:defRPr sz="18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defTabSz="914400">
              <a:lnSpc>
                <a:spcPct val="130000"/>
              </a:lnSpc>
              <a:spcBef>
                <a:spcPts val="500"/>
              </a:spcBef>
              <a:buFont typeface="Arial" panose="020B0604020202020204" pitchFamily="34" charset="0"/>
              <a:buChar char="•"/>
              <a:defRPr sz="1800">
                <a:solidFill>
                  <a:schemeClr val="tx1">
                    <a:lumMod val="85000"/>
                    <a:lumOff val="15000"/>
                  </a:schemeClr>
                </a:solidFill>
              </a:defRPr>
            </a:lvl3pPr>
            <a:lvl4pPr marL="1600200" indent="-228600" defTabSz="914400">
              <a:lnSpc>
                <a:spcPct val="130000"/>
              </a:lnSpc>
              <a:spcBef>
                <a:spcPts val="500"/>
              </a:spcBef>
              <a:buFont typeface="Arial" panose="020B0604020202020204" pitchFamily="34" charset="0"/>
              <a:buChar char="•"/>
              <a:defRPr sz="1800"/>
            </a:lvl4pPr>
            <a:lvl5pPr marL="2057400" indent="-228600" defTabSz="914400">
              <a:lnSpc>
                <a:spcPct val="130000"/>
              </a:lnSpc>
              <a:spcBef>
                <a:spcPts val="500"/>
              </a:spcBef>
              <a:buFont typeface="Arial" panose="020B0604020202020204" pitchFamily="34" charset="0"/>
              <a:buChar char="•"/>
              <a:defRPr sz="1800"/>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marL="0" indent="0">
              <a:buNone/>
            </a:pPr>
            <a:r>
              <a:rPr lang="zh-CN" altLang="en-US" dirty="0"/>
              <a:t>    ③</a:t>
            </a:r>
            <a:r>
              <a:rPr lang="zh-CN" altLang="zh-CN" dirty="0"/>
              <a:t>估计出每个不确定性因素的变化范围以及可能出现的概率</a:t>
            </a:r>
            <a:endParaRPr lang="zh-CN" altLang="en-US" dirty="0"/>
          </a:p>
        </p:txBody>
      </p:sp>
      <p:sp>
        <p:nvSpPr>
          <p:cNvPr id="29" name="矩形 28"/>
          <p:cNvSpPr/>
          <p:nvPr/>
        </p:nvSpPr>
        <p:spPr>
          <a:xfrm>
            <a:off x="1374775" y="5039229"/>
            <a:ext cx="9372600" cy="752765"/>
          </a:xfrm>
          <a:prstGeom prst="rect">
            <a:avLst/>
          </a:prstGeom>
          <a:solidFill>
            <a:srgbClr val="FFFFFF">
              <a:lumMod val="9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0" name="内容占位符 3"/>
          <p:cNvSpPr txBox="1"/>
          <p:nvPr/>
        </p:nvSpPr>
        <p:spPr>
          <a:xfrm>
            <a:off x="1374775" y="4267994"/>
            <a:ext cx="9372600" cy="590779"/>
          </a:xfrm>
          <a:prstGeom prst="rect">
            <a:avLst/>
          </a:prstGeom>
          <a:solidFill>
            <a:srgbClr val="838383"/>
          </a:solidFill>
        </p:spPr>
        <p:txBody>
          <a:bodyPr vert="horz" lIns="121917" tIns="60958" rIns="121917" bIns="60958" rtlCol="0">
            <a:normAutofit/>
          </a:bodyPr>
          <a:lstStyle>
            <a:lvl1pPr marL="0" indent="0" algn="l" defTabSz="1219835" rtl="0" eaLnBrk="1" latinLnBrk="0" hangingPunct="1">
              <a:lnSpc>
                <a:spcPct val="120000"/>
              </a:lnSpc>
              <a:spcBef>
                <a:spcPct val="20000"/>
              </a:spcBef>
              <a:buSzPct val="80000"/>
              <a:buFont typeface="Wingdings" panose="05000000000000000000" pitchFamily="2" charset="2"/>
              <a:buNone/>
              <a:defRPr sz="2000" b="0" kern="1200">
                <a:solidFill>
                  <a:schemeClr val="tx1">
                    <a:lumMod val="95000"/>
                    <a:lumOff val="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lvl="0"/>
            <a:r>
              <a:rPr lang="zh-CN" altLang="en-US" dirty="0">
                <a:solidFill>
                  <a:schemeClr val="bg1"/>
                </a:solidFill>
              </a:rPr>
              <a:t>    ④</a:t>
            </a:r>
            <a:r>
              <a:rPr lang="zh-CN" altLang="zh-CN" dirty="0">
                <a:solidFill>
                  <a:schemeClr val="bg1"/>
                </a:solidFill>
              </a:rPr>
              <a:t>计算在不确定性因素变量的影响下投资经济效益的期望值</a:t>
            </a:r>
            <a:endParaRPr kumimoji="0" lang="zh-CN" altLang="en-US" sz="2000" b="0" i="0" u="none" strike="noStrike" kern="1200" cap="none" spc="0" normalizeH="0" baseline="0" noProof="0" dirty="0">
              <a:ln>
                <a:noFill/>
              </a:ln>
              <a:solidFill>
                <a:schemeClr val="bg1"/>
              </a:solidFill>
              <a:effectLst/>
              <a:uLnTx/>
              <a:uFillTx/>
              <a:latin typeface="Arial" panose="020B0604020202020204"/>
              <a:ea typeface="微软雅黑" panose="020B0503020204020204" pitchFamily="34" charset="-122"/>
            </a:endParaRPr>
          </a:p>
        </p:txBody>
      </p:sp>
      <p:sp>
        <p:nvSpPr>
          <p:cNvPr id="32" name="内容占位符 2"/>
          <p:cNvSpPr txBox="1"/>
          <p:nvPr/>
        </p:nvSpPr>
        <p:spPr>
          <a:xfrm>
            <a:off x="1374775" y="5213143"/>
            <a:ext cx="10591800" cy="731251"/>
          </a:xfrm>
          <a:prstGeom prst="rect">
            <a:avLst/>
          </a:prstGeom>
        </p:spPr>
        <p:txBody>
          <a:bodyPr vert="horz" lIns="91440" tIns="45720" rIns="91440" bIns="45720" rtlCol="0">
            <a:noAutofit/>
          </a:bodyPr>
          <a:lstStyle>
            <a:defPPr>
              <a:defRPr lang="en-US"/>
            </a:defPPr>
            <a:lvl1pPr marL="360045" lvl="0" indent="-360045" defTabSz="914400">
              <a:lnSpc>
                <a:spcPct val="130000"/>
              </a:lnSpc>
              <a:spcBef>
                <a:spcPts val="300"/>
              </a:spcBef>
              <a:buFont typeface="Wingdings" panose="05000000000000000000" pitchFamily="2" charset="2"/>
              <a:buChar char="l"/>
              <a:defRPr sz="2000">
                <a:solidFill>
                  <a:srgbClr val="000000">
                    <a:lumMod val="85000"/>
                    <a:lumOff val="15000"/>
                  </a:srgbClr>
                </a:solidFill>
                <a:latin typeface="微软雅黑" panose="020B0503020204020204" pitchFamily="34" charset="-122"/>
                <a:ea typeface="微软雅黑" panose="020B0503020204020204" pitchFamily="34" charset="-122"/>
              </a:defRPr>
            </a:lvl1pPr>
            <a:lvl2pPr marL="685800" indent="-228600" defTabSz="914400">
              <a:lnSpc>
                <a:spcPct val="130000"/>
              </a:lnSpc>
              <a:spcBef>
                <a:spcPts val="200"/>
              </a:spcBef>
              <a:buClr>
                <a:schemeClr val="tx1">
                  <a:lumMod val="85000"/>
                  <a:lumOff val="15000"/>
                </a:schemeClr>
              </a:buClr>
              <a:buFont typeface="Wingdings" panose="05000000000000000000" pitchFamily="2" charset="2"/>
              <a:buChar char=""/>
              <a:defRPr sz="18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defTabSz="914400">
              <a:lnSpc>
                <a:spcPct val="130000"/>
              </a:lnSpc>
              <a:spcBef>
                <a:spcPts val="500"/>
              </a:spcBef>
              <a:buFont typeface="Arial" panose="020B0604020202020204" pitchFamily="34" charset="0"/>
              <a:buChar char="•"/>
              <a:defRPr sz="1800">
                <a:solidFill>
                  <a:schemeClr val="tx1">
                    <a:lumMod val="85000"/>
                    <a:lumOff val="15000"/>
                  </a:schemeClr>
                </a:solidFill>
              </a:defRPr>
            </a:lvl3pPr>
            <a:lvl4pPr marL="1600200" indent="-228600" defTabSz="914400">
              <a:lnSpc>
                <a:spcPct val="130000"/>
              </a:lnSpc>
              <a:spcBef>
                <a:spcPts val="500"/>
              </a:spcBef>
              <a:buFont typeface="Arial" panose="020B0604020202020204" pitchFamily="34" charset="0"/>
              <a:buChar char="•"/>
              <a:defRPr sz="1800"/>
            </a:lvl4pPr>
            <a:lvl5pPr marL="2057400" indent="-228600" defTabSz="914400">
              <a:lnSpc>
                <a:spcPct val="130000"/>
              </a:lnSpc>
              <a:spcBef>
                <a:spcPts val="500"/>
              </a:spcBef>
              <a:buFont typeface="Arial" panose="020B0604020202020204" pitchFamily="34" charset="0"/>
              <a:buChar char="•"/>
              <a:defRPr sz="1800"/>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marL="0" indent="0">
              <a:buNone/>
            </a:pPr>
            <a:r>
              <a:rPr lang="zh-CN" altLang="en-US" dirty="0"/>
              <a:t>    ⑤</a:t>
            </a:r>
            <a:r>
              <a:rPr lang="zh-CN" altLang="zh-CN" dirty="0"/>
              <a:t>计算出表明期望值稳定性的标准偏差</a:t>
            </a:r>
            <a:endParaRPr lang="zh-CN" altLang="en-US" dirty="0"/>
          </a:p>
        </p:txBody>
      </p:sp>
      <p:sp>
        <p:nvSpPr>
          <p:cNvPr id="34" name="内容占位符 3"/>
          <p:cNvSpPr txBox="1"/>
          <p:nvPr/>
        </p:nvSpPr>
        <p:spPr>
          <a:xfrm>
            <a:off x="1374774" y="5944394"/>
            <a:ext cx="9372601" cy="571757"/>
          </a:xfrm>
          <a:prstGeom prst="rect">
            <a:avLst/>
          </a:prstGeom>
          <a:solidFill>
            <a:srgbClr val="1A8ABC"/>
          </a:solidFill>
        </p:spPr>
        <p:txBody>
          <a:bodyPr vert="horz" lIns="121917" tIns="60958" rIns="121917" bIns="60958" rtlCol="0">
            <a:normAutofit/>
          </a:bodyPr>
          <a:lstStyle>
            <a:lvl1pPr marL="0" indent="0" algn="l" defTabSz="1219835" rtl="0" eaLnBrk="1" latinLnBrk="0" hangingPunct="1">
              <a:lnSpc>
                <a:spcPct val="120000"/>
              </a:lnSpc>
              <a:spcBef>
                <a:spcPct val="20000"/>
              </a:spcBef>
              <a:buSzPct val="80000"/>
              <a:buFont typeface="Wingdings" panose="05000000000000000000" pitchFamily="2" charset="2"/>
              <a:buNone/>
              <a:defRPr sz="2000" b="0" kern="1200">
                <a:solidFill>
                  <a:schemeClr val="tx1">
                    <a:lumMod val="95000"/>
                    <a:lumOff val="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lvl="0"/>
            <a:r>
              <a:rPr lang="zh-CN" altLang="en-US" dirty="0">
                <a:solidFill>
                  <a:srgbClr val="FFFFFF"/>
                </a:solidFill>
              </a:rPr>
              <a:t>    ⑥</a:t>
            </a:r>
            <a:r>
              <a:rPr lang="zh-CN" altLang="zh-CN" dirty="0">
                <a:solidFill>
                  <a:schemeClr val="bg1"/>
                </a:solidFill>
              </a:rPr>
              <a:t>综合考虑期望值与标准偏差</a:t>
            </a:r>
            <a:endParaRPr kumimoji="0" lang="zh-CN" altLang="en-US" sz="2000" b="0" i="0" u="none" strike="noStrike" kern="1200" cap="none" spc="0" normalizeH="0" baseline="0" noProof="0" dirty="0">
              <a:ln>
                <a:noFill/>
              </a:ln>
              <a:solidFill>
                <a:schemeClr val="bg1"/>
              </a:solidFill>
              <a:effectLst/>
              <a:uLnTx/>
              <a:uFillTx/>
              <a:latin typeface="Arial" panose="020B0604020202020204"/>
              <a:ea typeface="微软雅黑" panose="020B0503020204020204" pitchFamily="34" charset="-122"/>
            </a:endParaRPr>
          </a:p>
        </p:txBody>
      </p:sp>
      <p:sp>
        <p:nvSpPr>
          <p:cNvPr id="2" name="矩形 1"/>
          <p:cNvSpPr/>
          <p:nvPr/>
        </p:nvSpPr>
        <p:spPr>
          <a:xfrm>
            <a:off x="917575" y="1143794"/>
            <a:ext cx="4801314" cy="461665"/>
          </a:xfrm>
          <a:prstGeom prst="rect">
            <a:avLst/>
          </a:prstGeom>
        </p:spPr>
        <p:txBody>
          <a:bodyPr wrap="none">
            <a:spAutoFit/>
          </a:bodyPr>
          <a:lstStyle/>
          <a:p>
            <a:r>
              <a:rPr lang="zh-CN" altLang="zh-CN" dirty="0"/>
              <a:t>概率分析的步骤通常有以下六点：</a:t>
            </a:r>
            <a:endParaRPr lang="zh-CN" altLang="en-US" dirty="0"/>
          </a:p>
        </p:txBody>
      </p:sp>
      <p:sp>
        <p:nvSpPr>
          <p:cNvPr id="4" name="灯片编号占位符 3">
            <a:extLst>
              <a:ext uri="{FF2B5EF4-FFF2-40B4-BE49-F238E27FC236}">
                <a16:creationId xmlns:a16="http://schemas.microsoft.com/office/drawing/2014/main" id="{BEEE9ECB-B1F0-4F74-9BD3-376EF1B742C8}"/>
              </a:ext>
            </a:extLst>
          </p:cNvPr>
          <p:cNvSpPr>
            <a:spLocks noGrp="1"/>
          </p:cNvSpPr>
          <p:nvPr>
            <p:ph type="sldNum" sz="quarter" idx="12"/>
          </p:nvPr>
        </p:nvSpPr>
        <p:spPr/>
        <p:txBody>
          <a:bodyPr/>
          <a:lstStyle/>
          <a:p>
            <a:fld id="{B6F15528-21DE-4FAA-801E-634DDDAF4B2B}" type="slidenum">
              <a:rPr lang="en-US" smtClean="0"/>
              <a:t>410</a:t>
            </a:fld>
            <a:endParaRPr lang="en-US" dirty="0"/>
          </a:p>
        </p:txBody>
      </p:sp>
      <p:sp>
        <p:nvSpPr>
          <p:cNvPr id="14" name="灯片编号占位符 8">
            <a:extLst>
              <a:ext uri="{FF2B5EF4-FFF2-40B4-BE49-F238E27FC236}">
                <a16:creationId xmlns:a16="http://schemas.microsoft.com/office/drawing/2014/main" id="{63D92DA1-7580-42B3-ADD8-A577623B2839}"/>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410</a:t>
            </a:fld>
            <a:endParaRPr kumimoji="0" lang="en-US" altLang="zh-CN" sz="1800" dirty="0">
              <a:latin typeface="Times New Roman" panose="02020603050405020304" pitchFamily="18" charset="0"/>
            </a:endParaRPr>
          </a:p>
        </p:txBody>
      </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5.4.3  </a:t>
            </a:r>
            <a:r>
              <a:rPr lang="zh-CN" altLang="en-US" dirty="0"/>
              <a:t>项目</a:t>
            </a:r>
            <a:r>
              <a:rPr lang="zh-CN" altLang="zh-CN" dirty="0"/>
              <a:t>不确定性分析的方法与步骤</a:t>
            </a:r>
            <a:endParaRPr lang="zh-CN" altLang="en-US" dirty="0"/>
          </a:p>
        </p:txBody>
      </p:sp>
      <p:sp>
        <p:nvSpPr>
          <p:cNvPr id="3" name="矩形 2"/>
          <p:cNvSpPr/>
          <p:nvPr/>
        </p:nvSpPr>
        <p:spPr>
          <a:xfrm>
            <a:off x="3175" y="2070439"/>
            <a:ext cx="12192000" cy="3797755"/>
          </a:xfrm>
          <a:prstGeom prst="rect">
            <a:avLst/>
          </a:prstGeom>
          <a:solidFill>
            <a:srgbClr val="74B83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4" name="内容占位符 4"/>
          <p:cNvSpPr txBox="1"/>
          <p:nvPr/>
        </p:nvSpPr>
        <p:spPr>
          <a:xfrm>
            <a:off x="648338" y="2266034"/>
            <a:ext cx="11196679" cy="2467270"/>
          </a:xfrm>
          <a:prstGeom prst="rect">
            <a:avLst/>
          </a:prstGeom>
        </p:spPr>
        <p:txBody>
          <a:bodyPr vert="horz" lIns="91440" tIns="45720" rIns="91440" bIns="45720" rtlCol="0">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800" dirty="0">
                <a:solidFill>
                  <a:schemeClr val="tx1"/>
                </a:solidFill>
              </a:rPr>
              <a:t>       </a:t>
            </a:r>
            <a:r>
              <a:rPr lang="zh-CN" altLang="zh-CN" sz="2800" dirty="0">
                <a:solidFill>
                  <a:schemeClr val="tx1"/>
                </a:solidFill>
              </a:rPr>
              <a:t>期望值又称为数学期望，是随机事件的各种变量和相应概率的加权平均值。不确定性因素可能发生的变化值是随机变量，其出现的可能性大小为随机变量的概率。</a:t>
            </a:r>
            <a:endParaRPr lang="en-US" altLang="zh-CN" sz="2800" dirty="0">
              <a:solidFill>
                <a:schemeClr val="tx1"/>
              </a:solidFill>
            </a:endParaRPr>
          </a:p>
          <a:p>
            <a:pPr marL="0" indent="0">
              <a:buNone/>
            </a:pPr>
            <a:r>
              <a:rPr lang="en-US" altLang="zh-CN" sz="2800" dirty="0">
                <a:solidFill>
                  <a:schemeClr val="tx1"/>
                </a:solidFill>
              </a:rPr>
              <a:t>       </a:t>
            </a:r>
            <a:r>
              <a:rPr lang="zh-CN" altLang="zh-CN" sz="2800" dirty="0">
                <a:solidFill>
                  <a:schemeClr val="tx1"/>
                </a:solidFill>
              </a:rPr>
              <a:t>一系列随机变量所发生的概率排列称为概率分析，一个事件发生的全部概率分布的总和等于</a:t>
            </a:r>
            <a:r>
              <a:rPr lang="en-US" altLang="zh-CN" sz="2800" dirty="0">
                <a:solidFill>
                  <a:schemeClr val="tx1"/>
                </a:solidFill>
              </a:rPr>
              <a:t>1</a:t>
            </a:r>
            <a:r>
              <a:rPr lang="zh-CN" altLang="zh-CN" sz="2800" dirty="0">
                <a:solidFill>
                  <a:schemeClr val="tx1"/>
                </a:solidFill>
              </a:rPr>
              <a:t>，期望值就代表了不确定性因素在实际中最可能出现的数值。</a:t>
            </a:r>
          </a:p>
        </p:txBody>
      </p:sp>
      <p:grpSp>
        <p:nvGrpSpPr>
          <p:cNvPr id="5" name="组合 4"/>
          <p:cNvGrpSpPr/>
          <p:nvPr/>
        </p:nvGrpSpPr>
        <p:grpSpPr>
          <a:xfrm flipH="1">
            <a:off x="9061339" y="1118202"/>
            <a:ext cx="3203575" cy="1301644"/>
            <a:chOff x="-8805" y="5407865"/>
            <a:chExt cx="3213509" cy="1301644"/>
          </a:xfrm>
        </p:grpSpPr>
        <p:sp>
          <p:nvSpPr>
            <p:cNvPr id="6" name="矩形 5"/>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矩形 14"/>
          <p:cNvSpPr/>
          <p:nvPr/>
        </p:nvSpPr>
        <p:spPr>
          <a:xfrm>
            <a:off x="0" y="5868194"/>
            <a:ext cx="12195175" cy="989805"/>
          </a:xfrm>
          <a:prstGeom prst="rect">
            <a:avLst/>
          </a:prstGeom>
          <a:solidFill>
            <a:srgbClr val="DDDDDD">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sp>
        <p:nvSpPr>
          <p:cNvPr id="16" name="矩形 15"/>
          <p:cNvSpPr/>
          <p:nvPr/>
        </p:nvSpPr>
        <p:spPr>
          <a:xfrm>
            <a:off x="-2044" y="6363096"/>
            <a:ext cx="12195175" cy="572021"/>
          </a:xfrm>
          <a:prstGeom prst="rect">
            <a:avLst/>
          </a:prstGeom>
          <a:solidFill>
            <a:srgbClr val="3E5CCC">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sp>
        <p:nvSpPr>
          <p:cNvPr id="18" name="灯片编号占位符 17">
            <a:extLst>
              <a:ext uri="{FF2B5EF4-FFF2-40B4-BE49-F238E27FC236}">
                <a16:creationId xmlns:a16="http://schemas.microsoft.com/office/drawing/2014/main" id="{132AB131-1D5F-40A3-873B-400773608D8B}"/>
              </a:ext>
            </a:extLst>
          </p:cNvPr>
          <p:cNvSpPr>
            <a:spLocks noGrp="1"/>
          </p:cNvSpPr>
          <p:nvPr>
            <p:ph type="sldNum" sz="quarter" idx="12"/>
          </p:nvPr>
        </p:nvSpPr>
        <p:spPr/>
        <p:txBody>
          <a:bodyPr/>
          <a:lstStyle/>
          <a:p>
            <a:fld id="{B6F15528-21DE-4FAA-801E-634DDDAF4B2B}" type="slidenum">
              <a:rPr lang="en-US" smtClean="0"/>
              <a:t>411</a:t>
            </a:fld>
            <a:endParaRPr lang="en-US" dirty="0"/>
          </a:p>
        </p:txBody>
      </p:sp>
      <p:sp>
        <p:nvSpPr>
          <p:cNvPr id="19" name="灯片编号占位符 8">
            <a:extLst>
              <a:ext uri="{FF2B5EF4-FFF2-40B4-BE49-F238E27FC236}">
                <a16:creationId xmlns:a16="http://schemas.microsoft.com/office/drawing/2014/main" id="{7201EE99-4398-4C58-AC85-766F07DC7EAB}"/>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411</a:t>
            </a:fld>
            <a:endParaRPr kumimoji="0" lang="en-US" altLang="zh-CN" sz="1800" dirty="0">
              <a:latin typeface="Times New Roman" panose="02020603050405020304" pitchFamily="18" charset="0"/>
            </a:endParaRPr>
          </a:p>
        </p:txBody>
      </p:sp>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5.4.3  </a:t>
            </a:r>
            <a:r>
              <a:rPr lang="zh-CN" altLang="en-US" dirty="0"/>
              <a:t>项目</a:t>
            </a:r>
            <a:r>
              <a:rPr lang="zh-CN" altLang="zh-CN" dirty="0"/>
              <a:t>不确定性分析的方法与步骤</a:t>
            </a:r>
            <a:endParaRPr lang="zh-CN" altLang="en-US" dirty="0"/>
          </a:p>
        </p:txBody>
      </p:sp>
      <p:cxnSp>
        <p:nvCxnSpPr>
          <p:cNvPr id="3" name="直接连接符 2"/>
          <p:cNvCxnSpPr/>
          <p:nvPr/>
        </p:nvCxnSpPr>
        <p:spPr>
          <a:xfrm>
            <a:off x="0" y="1859340"/>
            <a:ext cx="12191999" cy="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59034" y="6028251"/>
            <a:ext cx="12191999" cy="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5" name="内容占位符 3"/>
          <p:cNvSpPr txBox="1"/>
          <p:nvPr/>
        </p:nvSpPr>
        <p:spPr>
          <a:xfrm>
            <a:off x="10841195" y="5430815"/>
            <a:ext cx="1291770" cy="631371"/>
          </a:xfrm>
          <a:prstGeom prst="rect">
            <a:avLst/>
          </a:prstGeom>
          <a:solidFill>
            <a:schemeClr val="accent2"/>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6" name="内容占位符 3"/>
          <p:cNvSpPr txBox="1"/>
          <p:nvPr/>
        </p:nvSpPr>
        <p:spPr>
          <a:xfrm>
            <a:off x="9636509" y="5430814"/>
            <a:ext cx="943427" cy="631371"/>
          </a:xfrm>
          <a:prstGeom prst="rect">
            <a:avLst/>
          </a:prstGeom>
          <a:solidFill>
            <a:schemeClr val="accent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7" name="内容占位符 3"/>
          <p:cNvSpPr txBox="1"/>
          <p:nvPr/>
        </p:nvSpPr>
        <p:spPr>
          <a:xfrm>
            <a:off x="8838223" y="5430816"/>
            <a:ext cx="522513" cy="631371"/>
          </a:xfrm>
          <a:prstGeom prst="rect">
            <a:avLst/>
          </a:prstGeom>
          <a:solidFill>
            <a:schemeClr val="accent6"/>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mc:AlternateContent xmlns:mc="http://schemas.openxmlformats.org/markup-compatibility/2006" xmlns:a14="http://schemas.microsoft.com/office/drawing/2010/main">
        <mc:Choice Requires="a14">
          <p:sp>
            <p:nvSpPr>
              <p:cNvPr id="8" name="TextBox 7"/>
              <p:cNvSpPr txBox="1"/>
              <p:nvPr/>
            </p:nvSpPr>
            <p:spPr>
              <a:xfrm>
                <a:off x="765175" y="2210594"/>
                <a:ext cx="10591800" cy="3416320"/>
              </a:xfrm>
              <a:prstGeom prst="rect">
                <a:avLst/>
              </a:prstGeom>
              <a:noFill/>
            </p:spPr>
            <p:txBody>
              <a:bodyPr wrap="square" rtlCol="0">
                <a:spAutoFit/>
              </a:bodyPr>
              <a:lstStyle/>
              <a:p>
                <a:pPr>
                  <a:lnSpc>
                    <a:spcPct val="150000"/>
                  </a:lnSpc>
                </a:pPr>
                <a:r>
                  <a:rPr lang="en-US" altLang="zh-CN" dirty="0"/>
                  <a:t>       </a:t>
                </a:r>
                <a:r>
                  <a:rPr lang="zh-CN" altLang="zh-CN" dirty="0"/>
                  <a:t>随机变量可以分为离散随机变量与连续随机变量。离散随机变量是指事件发生的可能性变化为有限次数，并且每次发生的概率值为确定的随机变量。其期望值计算公式如式</a:t>
                </a:r>
                <a:r>
                  <a:rPr lang="en-US" altLang="zh-CN" dirty="0"/>
                  <a:t>5.4</a:t>
                </a:r>
                <a:r>
                  <a:rPr lang="zh-CN" altLang="zh-CN" dirty="0"/>
                  <a:t>所示。</a:t>
                </a:r>
              </a:p>
              <a:p>
                <a:pPr algn="ctr">
                  <a:lnSpc>
                    <a:spcPct val="150000"/>
                  </a:lnSpc>
                </a:pPr>
                <a14:m>
                  <m:oMath xmlns:m="http://schemas.openxmlformats.org/officeDocument/2006/math">
                    <m:r>
                      <m:rPr>
                        <m:sty m:val="p"/>
                      </m:rPr>
                      <a:rPr lang="en-US" altLang="zh-CN">
                        <a:latin typeface="Cambria Math" panose="02040503050406030204"/>
                      </a:rPr>
                      <m:t>E</m:t>
                    </m:r>
                    <m:d>
                      <m:dPr>
                        <m:ctrlPr>
                          <a:rPr lang="zh-CN" altLang="zh-CN" i="1">
                            <a:latin typeface="Cambria Math" panose="02040503050406030204" pitchFamily="18" charset="0"/>
                          </a:rPr>
                        </m:ctrlPr>
                      </m:dPr>
                      <m:e>
                        <m:r>
                          <a:rPr lang="en-US" altLang="zh-CN" i="1">
                            <a:latin typeface="Cambria Math" panose="02040503050406030204"/>
                          </a:rPr>
                          <m:t>𝑋</m:t>
                        </m:r>
                      </m:e>
                    </m:d>
                    <m:r>
                      <a:rPr lang="en-US" altLang="zh-CN" i="1">
                        <a:latin typeface="Cambria Math" panose="02040503050406030204"/>
                      </a:rPr>
                      <m:t>=</m:t>
                    </m:r>
                    <m:nary>
                      <m:naryPr>
                        <m:chr m:val="∑"/>
                        <m:limLoc m:val="undOvr"/>
                        <m:ctrlPr>
                          <a:rPr lang="zh-CN" altLang="zh-CN" i="1">
                            <a:latin typeface="Cambria Math" panose="02040503050406030204" pitchFamily="18" charset="0"/>
                          </a:rPr>
                        </m:ctrlPr>
                      </m:naryPr>
                      <m:sub>
                        <m:r>
                          <a:rPr lang="en-US" altLang="zh-CN" i="1">
                            <a:latin typeface="Cambria Math" panose="02040503050406030204"/>
                          </a:rPr>
                          <m:t>𝑖</m:t>
                        </m:r>
                        <m:r>
                          <a:rPr lang="en-US" altLang="zh-CN" i="1">
                            <a:latin typeface="Cambria Math" panose="02040503050406030204"/>
                          </a:rPr>
                          <m:t>=1</m:t>
                        </m:r>
                      </m:sub>
                      <m:sup>
                        <m:r>
                          <a:rPr lang="en-US" altLang="zh-CN" i="1">
                            <a:latin typeface="Cambria Math" panose="02040503050406030204"/>
                          </a:rPr>
                          <m:t>𝑛</m:t>
                        </m:r>
                      </m:sup>
                      <m:e>
                        <m:sSub>
                          <m:sSubPr>
                            <m:ctrlPr>
                              <a:rPr lang="zh-CN" altLang="zh-CN" i="1">
                                <a:latin typeface="Cambria Math" panose="02040503050406030204" pitchFamily="18" charset="0"/>
                              </a:rPr>
                            </m:ctrlPr>
                          </m:sSubPr>
                          <m:e>
                            <m:r>
                              <a:rPr lang="en-US" altLang="zh-CN" i="1">
                                <a:latin typeface="Cambria Math" panose="02040503050406030204"/>
                              </a:rPr>
                              <m:t>𝑋</m:t>
                            </m:r>
                          </m:e>
                          <m:sub>
                            <m:r>
                              <a:rPr lang="en-US" altLang="zh-CN" i="1">
                                <a:latin typeface="Cambria Math" panose="02040503050406030204"/>
                              </a:rPr>
                              <m:t>𝑖</m:t>
                            </m:r>
                          </m:sub>
                        </m:sSub>
                        <m:sSub>
                          <m:sSubPr>
                            <m:ctrlPr>
                              <a:rPr lang="zh-CN" altLang="zh-CN" i="1">
                                <a:latin typeface="Cambria Math" panose="02040503050406030204" pitchFamily="18" charset="0"/>
                              </a:rPr>
                            </m:ctrlPr>
                          </m:sSubPr>
                          <m:e>
                            <m:r>
                              <a:rPr lang="en-US" altLang="zh-CN" i="1">
                                <a:latin typeface="Cambria Math" panose="02040503050406030204"/>
                              </a:rPr>
                              <m:t>𝑃</m:t>
                            </m:r>
                          </m:e>
                          <m:sub>
                            <m:r>
                              <a:rPr lang="en-US" altLang="zh-CN" i="1">
                                <a:latin typeface="Cambria Math" panose="02040503050406030204"/>
                              </a:rPr>
                              <m:t>𝑖</m:t>
                            </m:r>
                          </m:sub>
                        </m:sSub>
                      </m:e>
                    </m:nary>
                    <m:r>
                      <a:rPr lang="zh-CN" altLang="zh-CN">
                        <a:latin typeface="Cambria Math" panose="02040503050406030204"/>
                      </a:rPr>
                      <m:t>，</m:t>
                    </m:r>
                    <m:r>
                      <a:rPr lang="en-US" altLang="zh-CN">
                        <a:latin typeface="Cambria Math" panose="02040503050406030204"/>
                      </a:rPr>
                      <m:t>  </m:t>
                    </m:r>
                    <m:r>
                      <m:rPr>
                        <m:sty m:val="p"/>
                      </m:rPr>
                      <a:rPr lang="en-US" altLang="zh-CN">
                        <a:latin typeface="Cambria Math" panose="02040503050406030204"/>
                      </a:rPr>
                      <m:t>i</m:t>
                    </m:r>
                    <m:r>
                      <a:rPr lang="en-US" altLang="zh-CN">
                        <a:latin typeface="Cambria Math" panose="02040503050406030204"/>
                      </a:rPr>
                      <m:t>=1</m:t>
                    </m:r>
                    <m:r>
                      <a:rPr lang="zh-CN" altLang="zh-CN">
                        <a:latin typeface="Cambria Math" panose="02040503050406030204"/>
                      </a:rPr>
                      <m:t>，</m:t>
                    </m:r>
                    <m:r>
                      <a:rPr lang="en-US" altLang="zh-CN">
                        <a:latin typeface="Cambria Math" panose="02040503050406030204"/>
                      </a:rPr>
                      <m:t>2</m:t>
                    </m:r>
                    <m:r>
                      <a:rPr lang="zh-CN" altLang="zh-CN">
                        <a:latin typeface="Cambria Math" panose="02040503050406030204"/>
                      </a:rPr>
                      <m:t>，</m:t>
                    </m:r>
                    <m:r>
                      <a:rPr lang="en-US" altLang="zh-CN">
                        <a:latin typeface="Cambria Math" panose="02040503050406030204"/>
                      </a:rPr>
                      <m:t>…</m:t>
                    </m:r>
                    <m:r>
                      <a:rPr lang="zh-CN" altLang="zh-CN">
                        <a:latin typeface="Cambria Math" panose="02040503050406030204"/>
                      </a:rPr>
                      <m:t>，</m:t>
                    </m:r>
                    <m:r>
                      <m:rPr>
                        <m:sty m:val="p"/>
                      </m:rPr>
                      <a:rPr lang="en-US" altLang="zh-CN">
                        <a:latin typeface="Cambria Math" panose="02040503050406030204"/>
                      </a:rPr>
                      <m:t>n</m:t>
                    </m:r>
                  </m:oMath>
                </a14:m>
                <a:r>
                  <a:rPr lang="en-US" altLang="zh-CN" dirty="0"/>
                  <a:t>		(5. 4)</a:t>
                </a:r>
                <a:endParaRPr lang="zh-CN" altLang="zh-CN" dirty="0"/>
              </a:p>
              <a:p>
                <a:pPr>
                  <a:lnSpc>
                    <a:spcPct val="150000"/>
                  </a:lnSpc>
                </a:pPr>
                <a:r>
                  <a:rPr lang="en-US" altLang="zh-CN" dirty="0"/>
                  <a:t>       </a:t>
                </a:r>
                <a:r>
                  <a:rPr lang="zh-CN" altLang="zh-CN" dirty="0"/>
                  <a:t>式</a:t>
                </a:r>
                <a:r>
                  <a:rPr lang="en-US" altLang="zh-CN" dirty="0"/>
                  <a:t>5.4</a:t>
                </a:r>
                <a:r>
                  <a:rPr lang="zh-CN" altLang="zh-CN" dirty="0"/>
                  <a:t>中的</a:t>
                </a:r>
                <a14:m>
                  <m:oMath xmlns:m="http://schemas.openxmlformats.org/officeDocument/2006/math">
                    <m:r>
                      <m:rPr>
                        <m:sty m:val="p"/>
                      </m:rPr>
                      <a:rPr lang="en-US" altLang="zh-CN">
                        <a:latin typeface="Cambria Math" panose="02040503050406030204"/>
                      </a:rPr>
                      <m:t>E</m:t>
                    </m:r>
                    <m:d>
                      <m:dPr>
                        <m:ctrlPr>
                          <a:rPr lang="zh-CN" altLang="zh-CN" i="1">
                            <a:latin typeface="Cambria Math" panose="02040503050406030204" pitchFamily="18" charset="0"/>
                          </a:rPr>
                        </m:ctrlPr>
                      </m:dPr>
                      <m:e>
                        <m:r>
                          <a:rPr lang="en-US" altLang="zh-CN" i="1">
                            <a:latin typeface="Cambria Math" panose="02040503050406030204"/>
                          </a:rPr>
                          <m:t>𝑋</m:t>
                        </m:r>
                      </m:e>
                    </m:d>
                  </m:oMath>
                </a14:m>
                <a:r>
                  <a:rPr lang="zh-CN" altLang="zh-CN" dirty="0"/>
                  <a:t>表示期望值；</a:t>
                </a:r>
                <a14:m>
                  <m:oMath xmlns:m="http://schemas.openxmlformats.org/officeDocument/2006/math">
                    <m:r>
                      <m:rPr>
                        <m:sty m:val="p"/>
                      </m:rPr>
                      <a:rPr lang="en-US" altLang="zh-CN">
                        <a:latin typeface="Cambria Math" panose="02040503050406030204"/>
                      </a:rPr>
                      <m:t>i</m:t>
                    </m:r>
                  </m:oMath>
                </a14:m>
                <a:r>
                  <a:rPr lang="zh-CN" altLang="zh-CN" dirty="0"/>
                  <a:t>表示随机变量的序数，</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a:rPr>
                          <m:t>𝑋</m:t>
                        </m:r>
                      </m:e>
                      <m:sub>
                        <m:r>
                          <a:rPr lang="en-US" altLang="zh-CN" i="1">
                            <a:latin typeface="Cambria Math" panose="02040503050406030204"/>
                          </a:rPr>
                          <m:t>𝑖</m:t>
                        </m:r>
                      </m:sub>
                    </m:sSub>
                  </m:oMath>
                </a14:m>
                <a:r>
                  <a:rPr lang="zh-CN" altLang="zh-CN" dirty="0"/>
                  <a:t>表示随机变量值，</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a:rPr>
                          <m:t>𝑃</m:t>
                        </m:r>
                      </m:e>
                      <m:sub>
                        <m:r>
                          <a:rPr lang="en-US" altLang="zh-CN" i="1">
                            <a:latin typeface="Cambria Math" panose="02040503050406030204"/>
                          </a:rPr>
                          <m:t>𝑖</m:t>
                        </m:r>
                      </m:sub>
                    </m:sSub>
                  </m:oMath>
                </a14:m>
                <a:r>
                  <a:rPr lang="zh-CN" altLang="zh-CN" dirty="0"/>
                  <a:t>表示随机变量发生的概率。</a:t>
                </a:r>
                <a:endParaRPr lang="zh-CN" alt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765175" y="2210594"/>
                <a:ext cx="10591800" cy="3416320"/>
              </a:xfrm>
              <a:prstGeom prst="rect">
                <a:avLst/>
              </a:prstGeom>
              <a:blipFill rotWithShape="1">
                <a:blip r:embed="rId2"/>
                <a:stretch>
                  <a:fillRect t="-5" b="-794"/>
                </a:stretch>
              </a:blipFill>
            </p:spPr>
            <p:txBody>
              <a:bodyPr/>
              <a:lstStyle/>
              <a:p>
                <a:r>
                  <a:rPr lang="zh-CN" altLang="en-US">
                    <a:noFill/>
                  </a:rPr>
                  <a:t> </a:t>
                </a:r>
              </a:p>
            </p:txBody>
          </p:sp>
        </mc:Fallback>
      </mc:AlternateContent>
      <p:sp>
        <p:nvSpPr>
          <p:cNvPr id="10" name="灯片编号占位符 9">
            <a:extLst>
              <a:ext uri="{FF2B5EF4-FFF2-40B4-BE49-F238E27FC236}">
                <a16:creationId xmlns:a16="http://schemas.microsoft.com/office/drawing/2014/main" id="{DF3BFD9F-2CA9-44BE-8F4E-E7BC14217A7B}"/>
              </a:ext>
            </a:extLst>
          </p:cNvPr>
          <p:cNvSpPr>
            <a:spLocks noGrp="1"/>
          </p:cNvSpPr>
          <p:nvPr>
            <p:ph type="sldNum" sz="quarter" idx="12"/>
          </p:nvPr>
        </p:nvSpPr>
        <p:spPr/>
        <p:txBody>
          <a:bodyPr/>
          <a:lstStyle/>
          <a:p>
            <a:fld id="{B6F15528-21DE-4FAA-801E-634DDDAF4B2B}" type="slidenum">
              <a:rPr lang="en-US" smtClean="0"/>
              <a:t>412</a:t>
            </a:fld>
            <a:endParaRPr lang="en-US" dirty="0"/>
          </a:p>
        </p:txBody>
      </p:sp>
      <p:sp>
        <p:nvSpPr>
          <p:cNvPr id="11" name="灯片编号占位符 8">
            <a:extLst>
              <a:ext uri="{FF2B5EF4-FFF2-40B4-BE49-F238E27FC236}">
                <a16:creationId xmlns:a16="http://schemas.microsoft.com/office/drawing/2014/main" id="{78FF43BA-0AB6-4BC4-BD7B-773C6B5CE2CD}"/>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412</a:t>
            </a:fld>
            <a:endParaRPr kumimoji="0" lang="en-US" altLang="zh-CN" sz="1800" dirty="0">
              <a:latin typeface="Times New Roman" panose="02020603050405020304" pitchFamily="18" charset="0"/>
            </a:endParaRPr>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5.4.3  </a:t>
            </a:r>
            <a:r>
              <a:rPr lang="zh-CN" altLang="en-US" dirty="0"/>
              <a:t>项目</a:t>
            </a:r>
            <a:r>
              <a:rPr lang="zh-CN" altLang="zh-CN" dirty="0"/>
              <a:t>不确定性分析的方法与步骤</a:t>
            </a:r>
            <a:endParaRPr lang="zh-CN" altLang="en-US" dirty="0"/>
          </a:p>
        </p:txBody>
      </p:sp>
      <mc:AlternateContent xmlns:mc="http://schemas.openxmlformats.org/markup-compatibility/2006" xmlns:a14="http://schemas.microsoft.com/office/drawing/2010/main">
        <mc:Choice Requires="a14">
          <p:sp>
            <p:nvSpPr>
              <p:cNvPr id="4" name="TextBox 3"/>
              <p:cNvSpPr txBox="1"/>
              <p:nvPr/>
            </p:nvSpPr>
            <p:spPr>
              <a:xfrm>
                <a:off x="841375" y="1578514"/>
                <a:ext cx="10591800" cy="3970318"/>
              </a:xfrm>
              <a:prstGeom prst="rect">
                <a:avLst/>
              </a:prstGeom>
              <a:noFill/>
            </p:spPr>
            <p:txBody>
              <a:bodyPr wrap="square" rtlCol="0">
                <a:spAutoFit/>
              </a:bodyPr>
              <a:lstStyle/>
              <a:p>
                <a:pPr algn="ctr">
                  <a:lnSpc>
                    <a:spcPct val="150000"/>
                  </a:lnSpc>
                </a:pPr>
                <a:r>
                  <a:rPr lang="zh-CN" altLang="zh-CN" dirty="0"/>
                  <a:t>根据期望值的计算公式，容易得到软件项目净现值的期望值计算公式</a:t>
                </a:r>
                <a:r>
                  <a:rPr lang="zh-CN" altLang="en-US" dirty="0"/>
                  <a:t>：</a:t>
                </a:r>
                <a14:m>
                  <m:oMath xmlns:m="http://schemas.openxmlformats.org/officeDocument/2006/math">
                    <m:r>
                      <m:rPr>
                        <m:sty m:val="p"/>
                      </m:rPr>
                      <a:rPr lang="en-US" altLang="zh-CN">
                        <a:latin typeface="Cambria Math" panose="02040503050406030204"/>
                      </a:rPr>
                      <m:t>E</m:t>
                    </m:r>
                    <m:d>
                      <m:dPr>
                        <m:ctrlPr>
                          <a:rPr lang="zh-CN" altLang="zh-CN" i="1">
                            <a:latin typeface="Cambria Math" panose="02040503050406030204" pitchFamily="18" charset="0"/>
                          </a:rPr>
                        </m:ctrlPr>
                      </m:dPr>
                      <m:e>
                        <m:r>
                          <a:rPr lang="en-US" altLang="zh-CN" i="1">
                            <a:latin typeface="Cambria Math" panose="02040503050406030204"/>
                          </a:rPr>
                          <m:t>𝑁𝑃𝑉</m:t>
                        </m:r>
                      </m:e>
                    </m:d>
                    <m:r>
                      <a:rPr lang="en-US" altLang="zh-CN" i="1">
                        <a:latin typeface="Cambria Math" panose="02040503050406030204"/>
                      </a:rPr>
                      <m:t>=</m:t>
                    </m:r>
                    <m:nary>
                      <m:naryPr>
                        <m:chr m:val="∑"/>
                        <m:limLoc m:val="undOvr"/>
                        <m:subHide m:val="on"/>
                        <m:supHide m:val="on"/>
                        <m:ctrlPr>
                          <a:rPr lang="zh-CN" altLang="zh-CN" i="1">
                            <a:latin typeface="Cambria Math" panose="02040503050406030204" pitchFamily="18" charset="0"/>
                          </a:rPr>
                        </m:ctrlPr>
                      </m:naryPr>
                      <m:sub/>
                      <m:sup/>
                      <m:e>
                        <m:sSub>
                          <m:sSubPr>
                            <m:ctrlPr>
                              <a:rPr lang="zh-CN" altLang="zh-CN" i="1">
                                <a:latin typeface="Cambria Math" panose="02040503050406030204" pitchFamily="18" charset="0"/>
                              </a:rPr>
                            </m:ctrlPr>
                          </m:sSubPr>
                          <m:e>
                            <m:r>
                              <a:rPr lang="en-US" altLang="zh-CN" i="1">
                                <a:latin typeface="Cambria Math" panose="02040503050406030204"/>
                              </a:rPr>
                              <m:t>𝑁𝑃𝑉</m:t>
                            </m:r>
                          </m:e>
                          <m:sub>
                            <m:r>
                              <a:rPr lang="en-US" altLang="zh-CN" i="1">
                                <a:latin typeface="Cambria Math" panose="02040503050406030204"/>
                              </a:rPr>
                              <m:t>𝑖</m:t>
                            </m:r>
                          </m:sub>
                        </m:sSub>
                        <m:sSub>
                          <m:sSubPr>
                            <m:ctrlPr>
                              <a:rPr lang="zh-CN" altLang="zh-CN" i="1">
                                <a:latin typeface="Cambria Math" panose="02040503050406030204" pitchFamily="18" charset="0"/>
                              </a:rPr>
                            </m:ctrlPr>
                          </m:sSubPr>
                          <m:e>
                            <m:r>
                              <a:rPr lang="en-US" altLang="zh-CN" i="1">
                                <a:latin typeface="Cambria Math" panose="02040503050406030204"/>
                              </a:rPr>
                              <m:t>𝑃</m:t>
                            </m:r>
                          </m:e>
                          <m:sub>
                            <m:r>
                              <a:rPr lang="en-US" altLang="zh-CN" i="1">
                                <a:latin typeface="Cambria Math" panose="02040503050406030204"/>
                              </a:rPr>
                              <m:t>𝑖</m:t>
                            </m:r>
                          </m:sub>
                        </m:sSub>
                      </m:e>
                    </m:nary>
                  </m:oMath>
                </a14:m>
                <a:r>
                  <a:rPr lang="en-US" altLang="zh-CN" dirty="0"/>
                  <a:t>				(5. 5)</a:t>
                </a:r>
                <a:endParaRPr lang="zh-CN" altLang="zh-CN" dirty="0"/>
              </a:p>
              <a:p>
                <a:pPr>
                  <a:lnSpc>
                    <a:spcPct val="150000"/>
                  </a:lnSpc>
                </a:pPr>
                <a:r>
                  <a:rPr lang="en-US" altLang="zh-CN" dirty="0"/>
                  <a:t>       </a:t>
                </a:r>
                <a:r>
                  <a:rPr lang="zh-CN" altLang="zh-CN" dirty="0"/>
                  <a:t>式</a:t>
                </a:r>
                <a:r>
                  <a:rPr lang="en-US" altLang="zh-CN" dirty="0"/>
                  <a:t>5.5</a:t>
                </a:r>
                <a:r>
                  <a:rPr lang="zh-CN" altLang="zh-CN" dirty="0"/>
                  <a:t>中的</a:t>
                </a:r>
                <a14:m>
                  <m:oMath xmlns:m="http://schemas.openxmlformats.org/officeDocument/2006/math">
                    <m:r>
                      <m:rPr>
                        <m:sty m:val="p"/>
                      </m:rPr>
                      <a:rPr lang="en-US" altLang="zh-CN">
                        <a:latin typeface="Cambria Math" panose="02040503050406030204"/>
                      </a:rPr>
                      <m:t>E</m:t>
                    </m:r>
                    <m:d>
                      <m:dPr>
                        <m:ctrlPr>
                          <a:rPr lang="zh-CN" altLang="zh-CN" i="1">
                            <a:latin typeface="Cambria Math" panose="02040503050406030204" pitchFamily="18" charset="0"/>
                          </a:rPr>
                        </m:ctrlPr>
                      </m:dPr>
                      <m:e>
                        <m:r>
                          <a:rPr lang="en-US" altLang="zh-CN" i="1">
                            <a:latin typeface="Cambria Math" panose="02040503050406030204"/>
                          </a:rPr>
                          <m:t>𝑁𝑃𝑉</m:t>
                        </m:r>
                      </m:e>
                    </m:d>
                  </m:oMath>
                </a14:m>
                <a:r>
                  <a:rPr lang="zh-CN" altLang="zh-CN" dirty="0"/>
                  <a:t>表示</a:t>
                </a:r>
                <a:r>
                  <a:rPr lang="en-US" altLang="zh-CN" dirty="0"/>
                  <a:t>NPV</a:t>
                </a:r>
                <a:r>
                  <a:rPr lang="zh-CN" altLang="zh-CN" dirty="0"/>
                  <a:t>的期望值；</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a:rPr>
                          <m:t>𝑁𝑃𝑉</m:t>
                        </m:r>
                      </m:e>
                      <m:sub>
                        <m:r>
                          <a:rPr lang="en-US" altLang="zh-CN" i="1">
                            <a:latin typeface="Cambria Math" panose="02040503050406030204"/>
                          </a:rPr>
                          <m:t>𝑖</m:t>
                        </m:r>
                      </m:sub>
                    </m:sSub>
                  </m:oMath>
                </a14:m>
                <a:r>
                  <a:rPr lang="zh-CN" altLang="zh-CN" dirty="0"/>
                  <a:t>表示各种现金流量下的净现值；</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a:rPr>
                          <m:t>𝑃</m:t>
                        </m:r>
                      </m:e>
                      <m:sub>
                        <m:r>
                          <a:rPr lang="en-US" altLang="zh-CN" i="1">
                            <a:latin typeface="Cambria Math" panose="02040503050406030204"/>
                          </a:rPr>
                          <m:t>𝑖</m:t>
                        </m:r>
                      </m:sub>
                    </m:sSub>
                  </m:oMath>
                </a14:m>
                <a:r>
                  <a:rPr lang="zh-CN" altLang="zh-CN" dirty="0"/>
                  <a:t>表示对应于各种现金流量下的概率值。</a:t>
                </a:r>
              </a:p>
              <a:p>
                <a:pPr>
                  <a:lnSpc>
                    <a:spcPct val="150000"/>
                  </a:lnSpc>
                </a:pPr>
                <a:r>
                  <a:rPr lang="en-US" altLang="zh-CN" dirty="0"/>
                  <a:t>       </a:t>
                </a:r>
                <a:r>
                  <a:rPr lang="zh-CN" altLang="zh-CN" dirty="0"/>
                  <a:t>净现值的期望值在概率分析中是非常重要的指标，在对软件</a:t>
                </a:r>
                <a:r>
                  <a:rPr lang="zh-CN" altLang="en-US" dirty="0"/>
                  <a:t>工程</a:t>
                </a:r>
                <a:r>
                  <a:rPr lang="zh-CN" altLang="zh-CN" dirty="0"/>
                  <a:t>项目进行概率分析时，通常要计算项目净现值的期望值及净现值大于或等于</a:t>
                </a:r>
                <a:r>
                  <a:rPr lang="en-US" altLang="zh-CN" dirty="0"/>
                  <a:t>0</a:t>
                </a:r>
                <a:r>
                  <a:rPr lang="zh-CN" altLang="zh-CN" dirty="0"/>
                  <a:t>的累计概率。累计概率越大，则表示项目所承担的风险越小。</a:t>
                </a:r>
                <a:endParaRPr lang="zh-CN" alt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841375" y="1578514"/>
                <a:ext cx="10591800" cy="3970318"/>
              </a:xfrm>
              <a:prstGeom prst="rect">
                <a:avLst/>
              </a:prstGeom>
              <a:blipFill rotWithShape="1">
                <a:blip r:embed="rId3"/>
                <a:stretch>
                  <a:fillRect t="-14" r="-1709" b="5"/>
                </a:stretch>
              </a:blipFill>
            </p:spPr>
            <p:txBody>
              <a:bodyPr/>
              <a:lstStyle/>
              <a:p>
                <a:r>
                  <a:rPr lang="zh-CN" altLang="en-US">
                    <a:noFill/>
                  </a:rPr>
                  <a:t> </a:t>
                </a:r>
              </a:p>
            </p:txBody>
          </p:sp>
        </mc:Fallback>
      </mc:AlternateContent>
      <p:sp>
        <p:nvSpPr>
          <p:cNvPr id="5" name="矩形 4"/>
          <p:cNvSpPr/>
          <p:nvPr/>
        </p:nvSpPr>
        <p:spPr>
          <a:xfrm>
            <a:off x="-43052" y="1452676"/>
            <a:ext cx="12198349" cy="60684"/>
          </a:xfrm>
          <a:prstGeom prst="rect">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6" name="矩形 5"/>
          <p:cNvSpPr/>
          <p:nvPr/>
        </p:nvSpPr>
        <p:spPr>
          <a:xfrm>
            <a:off x="848890" y="6293819"/>
            <a:ext cx="343077" cy="36936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7" name="矩形 6"/>
          <p:cNvSpPr/>
          <p:nvPr/>
        </p:nvSpPr>
        <p:spPr>
          <a:xfrm>
            <a:off x="2016814" y="5524030"/>
            <a:ext cx="266841" cy="28728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8" name="矩形 7"/>
          <p:cNvSpPr/>
          <p:nvPr/>
        </p:nvSpPr>
        <p:spPr>
          <a:xfrm>
            <a:off x="367079" y="5524030"/>
            <a:ext cx="266841" cy="2872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9" name="矩形 8"/>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0" name="矩形 9"/>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1" name="矩形 10"/>
          <p:cNvSpPr/>
          <p:nvPr/>
        </p:nvSpPr>
        <p:spPr>
          <a:xfrm>
            <a:off x="-8809" y="5667672"/>
            <a:ext cx="495557" cy="5335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2" name="矩形 11"/>
          <p:cNvSpPr/>
          <p:nvPr/>
        </p:nvSpPr>
        <p:spPr>
          <a:xfrm>
            <a:off x="2340789" y="6009853"/>
            <a:ext cx="266841" cy="28728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3" name="矩形 12"/>
          <p:cNvSpPr/>
          <p:nvPr/>
        </p:nvSpPr>
        <p:spPr>
          <a:xfrm>
            <a:off x="2016814" y="6423778"/>
            <a:ext cx="266841" cy="2872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4" name="矩形 13"/>
          <p:cNvSpPr/>
          <p:nvPr/>
        </p:nvSpPr>
        <p:spPr>
          <a:xfrm>
            <a:off x="2607630" y="5409117"/>
            <a:ext cx="106736" cy="11491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5" name="矩形 14"/>
          <p:cNvSpPr/>
          <p:nvPr/>
        </p:nvSpPr>
        <p:spPr>
          <a:xfrm>
            <a:off x="1883393" y="5722569"/>
            <a:ext cx="266841" cy="28728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6" name="矩形 15"/>
          <p:cNvSpPr/>
          <p:nvPr/>
        </p:nvSpPr>
        <p:spPr>
          <a:xfrm flipV="1">
            <a:off x="1174351" y="6009853"/>
            <a:ext cx="266841" cy="2872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7" name="矩形 16"/>
          <p:cNvSpPr/>
          <p:nvPr/>
        </p:nvSpPr>
        <p:spPr>
          <a:xfrm>
            <a:off x="3050082" y="6293819"/>
            <a:ext cx="156291" cy="1355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8" name="灯片编号占位符 17">
            <a:extLst>
              <a:ext uri="{FF2B5EF4-FFF2-40B4-BE49-F238E27FC236}">
                <a16:creationId xmlns:a16="http://schemas.microsoft.com/office/drawing/2014/main" id="{CE9F4D70-66BD-482D-9AE3-DC92345DE97F}"/>
              </a:ext>
            </a:extLst>
          </p:cNvPr>
          <p:cNvSpPr>
            <a:spLocks noGrp="1"/>
          </p:cNvSpPr>
          <p:nvPr>
            <p:ph type="sldNum" sz="quarter" idx="12"/>
          </p:nvPr>
        </p:nvSpPr>
        <p:spPr/>
        <p:txBody>
          <a:bodyPr/>
          <a:lstStyle/>
          <a:p>
            <a:fld id="{B6F15528-21DE-4FAA-801E-634DDDAF4B2B}" type="slidenum">
              <a:rPr lang="en-US" smtClean="0"/>
              <a:t>413</a:t>
            </a:fld>
            <a:endParaRPr lang="en-US" dirty="0"/>
          </a:p>
        </p:txBody>
      </p:sp>
      <p:sp>
        <p:nvSpPr>
          <p:cNvPr id="19" name="灯片编号占位符 8">
            <a:extLst>
              <a:ext uri="{FF2B5EF4-FFF2-40B4-BE49-F238E27FC236}">
                <a16:creationId xmlns:a16="http://schemas.microsoft.com/office/drawing/2014/main" id="{0AFEA114-7CD1-4BF6-A693-4A6DFC240982}"/>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413</a:t>
            </a:fld>
            <a:endParaRPr kumimoji="0" lang="en-US" altLang="zh-CN" sz="1800" dirty="0">
              <a:latin typeface="Times New Roman" panose="02020603050405020304" pitchFamily="18" charset="0"/>
            </a:endParaRPr>
          </a:p>
        </p:txBody>
      </p:sp>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5.4.3 </a:t>
            </a:r>
            <a:r>
              <a:rPr lang="zh-CN" altLang="en-US" dirty="0"/>
              <a:t>项目</a:t>
            </a:r>
            <a:r>
              <a:rPr lang="zh-CN" altLang="zh-CN" dirty="0"/>
              <a:t>不确定性分析的方法与步骤</a:t>
            </a:r>
            <a:endParaRPr lang="zh-CN" altLang="en-US" dirty="0"/>
          </a:p>
        </p:txBody>
      </p:sp>
      <p:sp>
        <p:nvSpPr>
          <p:cNvPr id="3" name="内容占位符 2"/>
          <p:cNvSpPr>
            <a:spLocks noGrp="1"/>
          </p:cNvSpPr>
          <p:nvPr>
            <p:ph idx="1"/>
          </p:nvPr>
        </p:nvSpPr>
        <p:spPr>
          <a:xfrm>
            <a:off x="683260" y="1296194"/>
            <a:ext cx="10978515" cy="1752599"/>
          </a:xfrm>
        </p:spPr>
        <p:txBody>
          <a:bodyPr>
            <a:normAutofit/>
          </a:bodyPr>
          <a:lstStyle/>
          <a:p>
            <a:pPr marL="0" indent="0">
              <a:buNone/>
            </a:pPr>
            <a:r>
              <a:rPr lang="zh-CN" altLang="zh-CN" sz="2400" dirty="0">
                <a:solidFill>
                  <a:schemeClr val="tx1"/>
                </a:solidFill>
              </a:rPr>
              <a:t>【</a:t>
            </a:r>
            <a:r>
              <a:rPr lang="zh-CN" altLang="zh-CN" sz="2400" b="1" dirty="0">
                <a:solidFill>
                  <a:schemeClr val="tx1"/>
                </a:solidFill>
              </a:rPr>
              <a:t>例</a:t>
            </a:r>
            <a:r>
              <a:rPr lang="en-US" altLang="zh-CN" sz="2400" b="1" dirty="0">
                <a:solidFill>
                  <a:schemeClr val="tx1"/>
                </a:solidFill>
              </a:rPr>
              <a:t>5.2</a:t>
            </a:r>
            <a:r>
              <a:rPr lang="zh-CN" altLang="zh-CN" sz="2400" dirty="0">
                <a:solidFill>
                  <a:schemeClr val="tx1"/>
                </a:solidFill>
              </a:rPr>
              <a:t>】某软件</a:t>
            </a:r>
            <a:r>
              <a:rPr lang="zh-CN" altLang="en-US" sz="2400" dirty="0">
                <a:solidFill>
                  <a:schemeClr val="tx1"/>
                </a:solidFill>
              </a:rPr>
              <a:t>工程</a:t>
            </a:r>
            <a:r>
              <a:rPr lang="zh-CN" altLang="zh-CN" sz="2400" dirty="0">
                <a:solidFill>
                  <a:schemeClr val="tx1"/>
                </a:solidFill>
              </a:rPr>
              <a:t>项目的投资方案因各因素可能出现的数值及其对应概率详见表</a:t>
            </a:r>
            <a:r>
              <a:rPr lang="en-US" altLang="zh-CN" sz="2400" dirty="0">
                <a:solidFill>
                  <a:schemeClr val="tx1"/>
                </a:solidFill>
              </a:rPr>
              <a:t>5-5</a:t>
            </a:r>
            <a:r>
              <a:rPr lang="zh-CN" altLang="zh-CN" sz="2400" dirty="0">
                <a:solidFill>
                  <a:schemeClr val="tx1"/>
                </a:solidFill>
              </a:rPr>
              <a:t>所示，假设投资发生在年初，净现金流量均发生在年末。已知标准折现率为</a:t>
            </a:r>
            <a:r>
              <a:rPr lang="en-US" altLang="zh-CN" sz="2400" dirty="0">
                <a:solidFill>
                  <a:schemeClr val="tx1"/>
                </a:solidFill>
              </a:rPr>
              <a:t>10%</a:t>
            </a:r>
            <a:r>
              <a:rPr lang="zh-CN" altLang="zh-CN" sz="2400" dirty="0">
                <a:solidFill>
                  <a:schemeClr val="tx1"/>
                </a:solidFill>
              </a:rPr>
              <a:t>，试求净现值的期望值与净现值大于</a:t>
            </a:r>
            <a:r>
              <a:rPr lang="en-US" altLang="zh-CN" sz="2400" dirty="0">
                <a:solidFill>
                  <a:schemeClr val="tx1"/>
                </a:solidFill>
              </a:rPr>
              <a:t>0</a:t>
            </a:r>
            <a:r>
              <a:rPr lang="zh-CN" altLang="zh-CN" sz="2400" dirty="0">
                <a:solidFill>
                  <a:schemeClr val="tx1"/>
                </a:solidFill>
              </a:rPr>
              <a:t>的累计概率。</a:t>
            </a:r>
            <a:endParaRPr lang="zh-CN" altLang="en-US" sz="2400" dirty="0">
              <a:solidFill>
                <a:schemeClr val="tx1"/>
              </a:solidFill>
            </a:endParaRPr>
          </a:p>
        </p:txBody>
      </p:sp>
      <p:cxnSp>
        <p:nvCxnSpPr>
          <p:cNvPr id="4" name="直接连接符 3"/>
          <p:cNvCxnSpPr/>
          <p:nvPr/>
        </p:nvCxnSpPr>
        <p:spPr>
          <a:xfrm>
            <a:off x="-73025" y="3201194"/>
            <a:ext cx="12191999" cy="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flipH="1">
            <a:off x="9680575" y="5791994"/>
            <a:ext cx="2455947" cy="1184050"/>
            <a:chOff x="-8805" y="5407865"/>
            <a:chExt cx="3213509" cy="1301644"/>
          </a:xfrm>
        </p:grpSpPr>
        <p:sp>
          <p:nvSpPr>
            <p:cNvPr id="7" name="矩形 6"/>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746"/>
          <a:stretch>
            <a:fillRect/>
          </a:stretch>
        </p:blipFill>
        <p:spPr bwMode="auto">
          <a:xfrm>
            <a:off x="1146175" y="4121063"/>
            <a:ext cx="10210028" cy="2148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927350" y="3720953"/>
            <a:ext cx="6477000" cy="400110"/>
          </a:xfrm>
          <a:prstGeom prst="rect">
            <a:avLst/>
          </a:prstGeom>
          <a:noFill/>
        </p:spPr>
        <p:txBody>
          <a:bodyPr wrap="square" rtlCol="0">
            <a:spAutoFit/>
          </a:bodyPr>
          <a:lstStyle/>
          <a:p>
            <a:r>
              <a:rPr lang="zh-CN" altLang="en-US" sz="2000" dirty="0"/>
              <a:t>表</a:t>
            </a:r>
            <a:r>
              <a:rPr lang="en-US" altLang="zh-CN" sz="2000" dirty="0"/>
              <a:t>5-5 </a:t>
            </a:r>
            <a:r>
              <a:rPr lang="zh-CN" altLang="en-US" sz="2000" dirty="0"/>
              <a:t>某软件工程项目投资方案变量因素值及其概率表</a:t>
            </a:r>
          </a:p>
        </p:txBody>
      </p:sp>
      <p:sp>
        <p:nvSpPr>
          <p:cNvPr id="18" name="灯片编号占位符 17">
            <a:extLst>
              <a:ext uri="{FF2B5EF4-FFF2-40B4-BE49-F238E27FC236}">
                <a16:creationId xmlns:a16="http://schemas.microsoft.com/office/drawing/2014/main" id="{C4B190FE-34FB-44FE-B6D3-7B0F982E2D34}"/>
              </a:ext>
            </a:extLst>
          </p:cNvPr>
          <p:cNvSpPr>
            <a:spLocks noGrp="1"/>
          </p:cNvSpPr>
          <p:nvPr>
            <p:ph type="sldNum" sz="quarter" idx="12"/>
          </p:nvPr>
        </p:nvSpPr>
        <p:spPr/>
        <p:txBody>
          <a:bodyPr/>
          <a:lstStyle/>
          <a:p>
            <a:fld id="{B6F15528-21DE-4FAA-801E-634DDDAF4B2B}" type="slidenum">
              <a:rPr lang="en-US" smtClean="0"/>
              <a:t>414</a:t>
            </a:fld>
            <a:endParaRPr lang="en-US" dirty="0"/>
          </a:p>
        </p:txBody>
      </p:sp>
      <p:sp>
        <p:nvSpPr>
          <p:cNvPr id="19" name="灯片编号占位符 8">
            <a:extLst>
              <a:ext uri="{FF2B5EF4-FFF2-40B4-BE49-F238E27FC236}">
                <a16:creationId xmlns:a16="http://schemas.microsoft.com/office/drawing/2014/main" id="{5E904057-89B1-447B-9493-3C559D641AE1}"/>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414</a:t>
            </a:fld>
            <a:endParaRPr kumimoji="0" lang="en-US" altLang="zh-CN" sz="1800" dirty="0">
              <a:latin typeface="Times New Roman" panose="02020603050405020304" pitchFamily="18" charset="0"/>
            </a:endParaRPr>
          </a:p>
        </p:txBody>
      </p:sp>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5.4.3 </a:t>
            </a:r>
            <a:r>
              <a:rPr lang="zh-CN" altLang="en-US" dirty="0"/>
              <a:t>项目</a:t>
            </a:r>
            <a:r>
              <a:rPr lang="zh-CN" altLang="zh-CN" dirty="0"/>
              <a:t>不确定性分析的方法与步骤</a:t>
            </a:r>
            <a:endParaRPr lang="zh-CN" altLang="en-US" dirty="0"/>
          </a:p>
        </p:txBody>
      </p:sp>
      <p:sp>
        <p:nvSpPr>
          <p:cNvPr id="3" name="内容占位符 2"/>
          <p:cNvSpPr>
            <a:spLocks noGrp="1"/>
          </p:cNvSpPr>
          <p:nvPr>
            <p:ph idx="1"/>
          </p:nvPr>
        </p:nvSpPr>
        <p:spPr>
          <a:xfrm>
            <a:off x="609918" y="1448593"/>
            <a:ext cx="10978515" cy="4724401"/>
          </a:xfrm>
        </p:spPr>
        <p:txBody>
          <a:bodyPr>
            <a:normAutofit/>
          </a:bodyPr>
          <a:lstStyle/>
          <a:p>
            <a:pPr marL="0" indent="0">
              <a:buNone/>
            </a:pPr>
            <a:r>
              <a:rPr lang="zh-CN" altLang="zh-CN" sz="2400" dirty="0">
                <a:solidFill>
                  <a:schemeClr val="tx1"/>
                </a:solidFill>
              </a:rPr>
              <a:t>解：①计算净现值的期望值</a:t>
            </a:r>
          </a:p>
          <a:p>
            <a:pPr marL="0" indent="0">
              <a:buNone/>
            </a:pPr>
            <a:r>
              <a:rPr lang="en-US" altLang="zh-CN" sz="2400" dirty="0">
                <a:solidFill>
                  <a:schemeClr val="tx1"/>
                </a:solidFill>
              </a:rPr>
              <a:t>       </a:t>
            </a:r>
            <a:r>
              <a:rPr lang="zh-CN" altLang="zh-CN" sz="2400" dirty="0">
                <a:solidFill>
                  <a:schemeClr val="tx1"/>
                </a:solidFill>
              </a:rPr>
              <a:t>根据各种因素的取值范围，共有</a:t>
            </a:r>
            <a:r>
              <a:rPr lang="en-US" altLang="zh-CN" sz="2400" dirty="0">
                <a:solidFill>
                  <a:schemeClr val="tx1"/>
                </a:solidFill>
              </a:rPr>
              <a:t>9</a:t>
            </a:r>
            <a:r>
              <a:rPr lang="zh-CN" altLang="zh-CN" sz="2400" dirty="0">
                <a:solidFill>
                  <a:schemeClr val="tx1"/>
                </a:solidFill>
              </a:rPr>
              <a:t>种不同的组合状态，根据净现值的计算公式，可求出各种状态的净现值及其对应的概率，详见表</a:t>
            </a:r>
            <a:r>
              <a:rPr lang="en-US" altLang="zh-CN" sz="2400" dirty="0">
                <a:solidFill>
                  <a:schemeClr val="tx1"/>
                </a:solidFill>
              </a:rPr>
              <a:t>5-6</a:t>
            </a:r>
            <a:r>
              <a:rPr lang="zh-CN" altLang="zh-CN" sz="2400" dirty="0">
                <a:solidFill>
                  <a:schemeClr val="tx1"/>
                </a:solidFill>
              </a:rPr>
              <a:t>所示。</a:t>
            </a:r>
            <a:endParaRPr lang="zh-CN" altLang="en-US" sz="2400" dirty="0">
              <a:solidFill>
                <a:schemeClr val="tx1"/>
              </a:solidFill>
            </a:endParaRPr>
          </a:p>
        </p:txBody>
      </p:sp>
      <p:sp>
        <p:nvSpPr>
          <p:cNvPr id="15" name="矩形 14"/>
          <p:cNvSpPr/>
          <p:nvPr/>
        </p:nvSpPr>
        <p:spPr>
          <a:xfrm>
            <a:off x="848890" y="6293819"/>
            <a:ext cx="343077" cy="36936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6" name="矩形 15"/>
          <p:cNvSpPr/>
          <p:nvPr/>
        </p:nvSpPr>
        <p:spPr>
          <a:xfrm>
            <a:off x="2016814" y="5524030"/>
            <a:ext cx="266841" cy="28728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7" name="矩形 16"/>
          <p:cNvSpPr/>
          <p:nvPr/>
        </p:nvSpPr>
        <p:spPr>
          <a:xfrm>
            <a:off x="367079" y="5524030"/>
            <a:ext cx="266841" cy="2872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8" name="矩形 17"/>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9" name="矩形 18"/>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0" name="矩形 19"/>
          <p:cNvSpPr/>
          <p:nvPr/>
        </p:nvSpPr>
        <p:spPr>
          <a:xfrm>
            <a:off x="-8809" y="5667672"/>
            <a:ext cx="495557" cy="5335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1" name="矩形 20"/>
          <p:cNvSpPr/>
          <p:nvPr/>
        </p:nvSpPr>
        <p:spPr>
          <a:xfrm>
            <a:off x="2340789" y="6009853"/>
            <a:ext cx="266841" cy="28728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2" name="矩形 21"/>
          <p:cNvSpPr/>
          <p:nvPr/>
        </p:nvSpPr>
        <p:spPr>
          <a:xfrm>
            <a:off x="2016814" y="6423778"/>
            <a:ext cx="266841" cy="2872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3" name="矩形 22"/>
          <p:cNvSpPr/>
          <p:nvPr/>
        </p:nvSpPr>
        <p:spPr>
          <a:xfrm>
            <a:off x="2607630" y="5409117"/>
            <a:ext cx="106736" cy="11491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 name="矩形 23"/>
          <p:cNvSpPr/>
          <p:nvPr/>
        </p:nvSpPr>
        <p:spPr>
          <a:xfrm>
            <a:off x="1883393" y="5722569"/>
            <a:ext cx="266841" cy="28728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 name="矩形 24"/>
          <p:cNvSpPr/>
          <p:nvPr/>
        </p:nvSpPr>
        <p:spPr>
          <a:xfrm flipV="1">
            <a:off x="1174351" y="6009853"/>
            <a:ext cx="266841" cy="2872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6" name="矩形 25"/>
          <p:cNvSpPr/>
          <p:nvPr/>
        </p:nvSpPr>
        <p:spPr>
          <a:xfrm>
            <a:off x="3050082" y="6293819"/>
            <a:ext cx="156291" cy="1355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9185"/>
          <a:stretch>
            <a:fillRect/>
          </a:stretch>
        </p:blipFill>
        <p:spPr bwMode="auto">
          <a:xfrm>
            <a:off x="654840" y="3632546"/>
            <a:ext cx="10947342" cy="1776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206373" y="3202453"/>
            <a:ext cx="5867400" cy="430887"/>
          </a:xfrm>
          <a:prstGeom prst="rect">
            <a:avLst/>
          </a:prstGeom>
          <a:noFill/>
        </p:spPr>
        <p:txBody>
          <a:bodyPr wrap="square" rtlCol="0">
            <a:spAutoFit/>
          </a:bodyPr>
          <a:lstStyle/>
          <a:p>
            <a:r>
              <a:rPr lang="zh-CN" altLang="en-US" sz="2200" dirty="0"/>
              <a:t>表</a:t>
            </a:r>
            <a:r>
              <a:rPr lang="en-US" altLang="zh-CN" sz="2200" dirty="0"/>
              <a:t>5-6 </a:t>
            </a:r>
            <a:r>
              <a:rPr lang="zh-CN" altLang="en-US" sz="2200" dirty="0"/>
              <a:t>方案所有组合状态的净现值及其概率表</a:t>
            </a:r>
          </a:p>
        </p:txBody>
      </p:sp>
      <p:sp>
        <p:nvSpPr>
          <p:cNvPr id="6" name="灯片编号占位符 5">
            <a:extLst>
              <a:ext uri="{FF2B5EF4-FFF2-40B4-BE49-F238E27FC236}">
                <a16:creationId xmlns:a16="http://schemas.microsoft.com/office/drawing/2014/main" id="{B61540FB-38EA-456D-8DFB-1434318164FA}"/>
              </a:ext>
            </a:extLst>
          </p:cNvPr>
          <p:cNvSpPr>
            <a:spLocks noGrp="1"/>
          </p:cNvSpPr>
          <p:nvPr>
            <p:ph type="sldNum" sz="quarter" idx="12"/>
          </p:nvPr>
        </p:nvSpPr>
        <p:spPr/>
        <p:txBody>
          <a:bodyPr/>
          <a:lstStyle/>
          <a:p>
            <a:fld id="{B6F15528-21DE-4FAA-801E-634DDDAF4B2B}" type="slidenum">
              <a:rPr lang="en-US" smtClean="0"/>
              <a:t>415</a:t>
            </a:fld>
            <a:endParaRPr lang="en-US" dirty="0"/>
          </a:p>
        </p:txBody>
      </p:sp>
      <p:sp>
        <p:nvSpPr>
          <p:cNvPr id="27" name="灯片编号占位符 8">
            <a:extLst>
              <a:ext uri="{FF2B5EF4-FFF2-40B4-BE49-F238E27FC236}">
                <a16:creationId xmlns:a16="http://schemas.microsoft.com/office/drawing/2014/main" id="{3E189467-E716-43A0-91E0-490F67B46E22}"/>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415</a:t>
            </a:fld>
            <a:endParaRPr kumimoji="0" lang="en-US" altLang="zh-CN" sz="1800" dirty="0">
              <a:latin typeface="Times New Roman" panose="02020603050405020304" pitchFamily="18" charset="0"/>
            </a:endParaRPr>
          </a:p>
        </p:txBody>
      </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5.4.3 </a:t>
            </a:r>
            <a:r>
              <a:rPr lang="zh-CN" altLang="en-US" dirty="0"/>
              <a:t>项目</a:t>
            </a:r>
            <a:r>
              <a:rPr lang="zh-CN" altLang="zh-CN" dirty="0"/>
              <a:t>不确定性分析的方法与步骤</a:t>
            </a:r>
            <a:endParaRPr lang="zh-CN" altLang="en-US" dirty="0"/>
          </a:p>
        </p:txBody>
      </p:sp>
      <p:sp>
        <p:nvSpPr>
          <p:cNvPr id="7" name="TextBox 6"/>
          <p:cNvSpPr txBox="1"/>
          <p:nvPr/>
        </p:nvSpPr>
        <p:spPr>
          <a:xfrm>
            <a:off x="1830738" y="6020594"/>
            <a:ext cx="9144000" cy="461665"/>
          </a:xfrm>
          <a:prstGeom prst="rect">
            <a:avLst/>
          </a:prstGeom>
          <a:noFill/>
        </p:spPr>
        <p:txBody>
          <a:bodyPr wrap="square" rtlCol="0">
            <a:spAutoFit/>
          </a:bodyPr>
          <a:lstStyle/>
          <a:p>
            <a:r>
              <a:rPr lang="en-US" altLang="zh-CN" dirty="0"/>
              <a:t>NPV=-120+20</a:t>
            </a:r>
            <a:r>
              <a:rPr lang="zh-CN" altLang="en-US" dirty="0"/>
              <a:t>*</a:t>
            </a:r>
            <a:r>
              <a:rPr lang="zh-CN" altLang="zh-CN" dirty="0"/>
              <a:t>（</a:t>
            </a:r>
            <a:r>
              <a:rPr lang="en-US" altLang="zh-CN" dirty="0"/>
              <a:t>P/A,10%,10</a:t>
            </a:r>
            <a:r>
              <a:rPr lang="zh-CN" altLang="zh-CN" dirty="0"/>
              <a:t>）</a:t>
            </a:r>
            <a:r>
              <a:rPr lang="en-US" altLang="zh-CN" dirty="0"/>
              <a:t>=-120+20*6.1446=2.89</a:t>
            </a: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0283" y="1296988"/>
            <a:ext cx="9303813" cy="2209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2942" y="3734594"/>
            <a:ext cx="9175348"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a:extLst>
              <a:ext uri="{FF2B5EF4-FFF2-40B4-BE49-F238E27FC236}">
                <a16:creationId xmlns:a16="http://schemas.microsoft.com/office/drawing/2014/main" id="{6F714331-5E57-49BD-A573-BFE7D40D6E81}"/>
              </a:ext>
            </a:extLst>
          </p:cNvPr>
          <p:cNvSpPr>
            <a:spLocks noGrp="1"/>
          </p:cNvSpPr>
          <p:nvPr>
            <p:ph type="sldNum" sz="quarter" idx="12"/>
          </p:nvPr>
        </p:nvSpPr>
        <p:spPr/>
        <p:txBody>
          <a:bodyPr/>
          <a:lstStyle/>
          <a:p>
            <a:fld id="{B6F15528-21DE-4FAA-801E-634DDDAF4B2B}" type="slidenum">
              <a:rPr lang="en-US" smtClean="0"/>
              <a:t>416</a:t>
            </a:fld>
            <a:endParaRPr lang="en-US" dirty="0"/>
          </a:p>
        </p:txBody>
      </p:sp>
      <p:sp>
        <p:nvSpPr>
          <p:cNvPr id="8" name="灯片编号占位符 8">
            <a:extLst>
              <a:ext uri="{FF2B5EF4-FFF2-40B4-BE49-F238E27FC236}">
                <a16:creationId xmlns:a16="http://schemas.microsoft.com/office/drawing/2014/main" id="{F094A1E0-55B5-4507-A00E-6D5324F47162}"/>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416</a:t>
            </a:fld>
            <a:endParaRPr kumimoji="0" lang="en-US" altLang="zh-CN" sz="1800" dirty="0">
              <a:latin typeface="Times New Roman" panose="02020603050405020304" pitchFamily="18" charset="0"/>
            </a:endParaRPr>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5.4.3 </a:t>
            </a:r>
            <a:r>
              <a:rPr lang="zh-CN" altLang="en-US" dirty="0"/>
              <a:t>项目</a:t>
            </a:r>
            <a:r>
              <a:rPr lang="zh-CN" altLang="zh-CN" dirty="0"/>
              <a:t>不确定性分析的方法与步骤</a:t>
            </a:r>
            <a:endParaRPr lang="zh-CN" altLang="en-US" dirty="0"/>
          </a:p>
        </p:txBody>
      </p:sp>
      <p:sp>
        <p:nvSpPr>
          <p:cNvPr id="5" name="矩形 4"/>
          <p:cNvSpPr/>
          <p:nvPr/>
        </p:nvSpPr>
        <p:spPr>
          <a:xfrm>
            <a:off x="0" y="5791994"/>
            <a:ext cx="12209236" cy="106759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0886" y="6150516"/>
            <a:ext cx="12209236" cy="681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flipH="1">
            <a:off x="9003938" y="4992480"/>
            <a:ext cx="3229725" cy="1301644"/>
            <a:chOff x="-8805" y="5407865"/>
            <a:chExt cx="3213509" cy="1301644"/>
          </a:xfrm>
        </p:grpSpPr>
        <p:sp>
          <p:nvSpPr>
            <p:cNvPr id="8" name="矩形 7"/>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072" y="1758724"/>
            <a:ext cx="11494692" cy="2815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a:extLst>
              <a:ext uri="{FF2B5EF4-FFF2-40B4-BE49-F238E27FC236}">
                <a16:creationId xmlns:a16="http://schemas.microsoft.com/office/drawing/2014/main" id="{E7D84150-A188-4943-BC2D-3791BCF7CFAE}"/>
              </a:ext>
            </a:extLst>
          </p:cNvPr>
          <p:cNvSpPr>
            <a:spLocks noGrp="1"/>
          </p:cNvSpPr>
          <p:nvPr>
            <p:ph type="sldNum" sz="quarter" idx="12"/>
          </p:nvPr>
        </p:nvSpPr>
        <p:spPr/>
        <p:txBody>
          <a:bodyPr/>
          <a:lstStyle/>
          <a:p>
            <a:fld id="{B6F15528-21DE-4FAA-801E-634DDDAF4B2B}" type="slidenum">
              <a:rPr lang="en-US" smtClean="0"/>
              <a:t>417</a:t>
            </a:fld>
            <a:endParaRPr lang="en-US" dirty="0"/>
          </a:p>
        </p:txBody>
      </p:sp>
      <p:sp>
        <p:nvSpPr>
          <p:cNvPr id="17" name="灯片编号占位符 8">
            <a:extLst>
              <a:ext uri="{FF2B5EF4-FFF2-40B4-BE49-F238E27FC236}">
                <a16:creationId xmlns:a16="http://schemas.microsoft.com/office/drawing/2014/main" id="{179DC5A3-9FC6-4C54-BBF5-39CBE2EC8943}"/>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417</a:t>
            </a:fld>
            <a:endParaRPr kumimoji="0" lang="en-US" altLang="zh-CN" sz="1800" dirty="0">
              <a:latin typeface="Times New Roman" panose="02020603050405020304" pitchFamily="18" charset="0"/>
            </a:endParaRPr>
          </a:p>
        </p:txBody>
      </p:sp>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5.4.3 </a:t>
            </a:r>
            <a:r>
              <a:rPr lang="zh-CN" altLang="en-US" dirty="0"/>
              <a:t>项目</a:t>
            </a:r>
            <a:r>
              <a:rPr lang="zh-CN" altLang="zh-CN" dirty="0"/>
              <a:t>不确定性分析的方法与步骤</a:t>
            </a:r>
            <a:endParaRPr lang="zh-CN" altLang="en-US" dirty="0"/>
          </a:p>
        </p:txBody>
      </p:sp>
      <p:sp>
        <p:nvSpPr>
          <p:cNvPr id="5" name="矩形 4"/>
          <p:cNvSpPr/>
          <p:nvPr/>
        </p:nvSpPr>
        <p:spPr>
          <a:xfrm>
            <a:off x="0" y="5791994"/>
            <a:ext cx="12209236" cy="106759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0886" y="6150516"/>
            <a:ext cx="12209236" cy="681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flipH="1">
            <a:off x="9605388" y="5250974"/>
            <a:ext cx="2628274" cy="1043149"/>
            <a:chOff x="-8805" y="5407865"/>
            <a:chExt cx="3213509" cy="1301644"/>
          </a:xfrm>
        </p:grpSpPr>
        <p:sp>
          <p:nvSpPr>
            <p:cNvPr id="8" name="矩形 7"/>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2918" y="1269636"/>
            <a:ext cx="9362524" cy="4188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a:extLst>
              <a:ext uri="{FF2B5EF4-FFF2-40B4-BE49-F238E27FC236}">
                <a16:creationId xmlns:a16="http://schemas.microsoft.com/office/drawing/2014/main" id="{B7C10A74-C076-4205-9FF9-A75D1B322C30}"/>
              </a:ext>
            </a:extLst>
          </p:cNvPr>
          <p:cNvSpPr>
            <a:spLocks noGrp="1"/>
          </p:cNvSpPr>
          <p:nvPr>
            <p:ph type="sldNum" sz="quarter" idx="12"/>
          </p:nvPr>
        </p:nvSpPr>
        <p:spPr/>
        <p:txBody>
          <a:bodyPr/>
          <a:lstStyle/>
          <a:p>
            <a:fld id="{B6F15528-21DE-4FAA-801E-634DDDAF4B2B}" type="slidenum">
              <a:rPr lang="en-US" smtClean="0"/>
              <a:t>418</a:t>
            </a:fld>
            <a:endParaRPr lang="en-US" dirty="0"/>
          </a:p>
        </p:txBody>
      </p:sp>
      <p:sp>
        <p:nvSpPr>
          <p:cNvPr id="17" name="灯片编号占位符 8">
            <a:extLst>
              <a:ext uri="{FF2B5EF4-FFF2-40B4-BE49-F238E27FC236}">
                <a16:creationId xmlns:a16="http://schemas.microsoft.com/office/drawing/2014/main" id="{1F004221-F5DC-4F00-A0D3-2D63DBE4E436}"/>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418</a:t>
            </a:fld>
            <a:endParaRPr kumimoji="0" lang="en-US" altLang="zh-CN" sz="1800" dirty="0">
              <a:latin typeface="Times New Roman" panose="02020603050405020304" pitchFamily="18" charset="0"/>
            </a:endParaRPr>
          </a:p>
        </p:txBody>
      </p:sp>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5.4.3 </a:t>
            </a:r>
            <a:r>
              <a:rPr lang="zh-CN" altLang="en-US" dirty="0"/>
              <a:t>项目</a:t>
            </a:r>
            <a:r>
              <a:rPr lang="zh-CN" altLang="zh-CN" dirty="0"/>
              <a:t>不确定性分析的方法与步骤</a:t>
            </a:r>
            <a:endParaRPr lang="zh-CN" altLang="en-US" dirty="0"/>
          </a:p>
        </p:txBody>
      </p:sp>
      <mc:AlternateContent xmlns:mc="http://schemas.openxmlformats.org/markup-compatibility/2006" xmlns:a14="http://schemas.microsoft.com/office/drawing/2010/main">
        <mc:Choice Requires="a14">
          <p:sp>
            <p:nvSpPr>
              <p:cNvPr id="3" name="TextBox 2"/>
              <p:cNvSpPr txBox="1"/>
              <p:nvPr/>
            </p:nvSpPr>
            <p:spPr>
              <a:xfrm>
                <a:off x="1069975" y="1524794"/>
                <a:ext cx="10439400" cy="4477701"/>
              </a:xfrm>
              <a:prstGeom prst="rect">
                <a:avLst/>
              </a:prstGeom>
              <a:noFill/>
            </p:spPr>
            <p:txBody>
              <a:bodyPr wrap="square" rtlCol="0">
                <a:spAutoFit/>
              </a:bodyPr>
              <a:lstStyle/>
              <a:p>
                <a:pPr>
                  <a:lnSpc>
                    <a:spcPct val="150000"/>
                  </a:lnSpc>
                </a:pPr>
                <a:r>
                  <a:rPr lang="en-US" altLang="zh-CN" dirty="0"/>
                  <a:t>       </a:t>
                </a:r>
                <a:r>
                  <a:rPr lang="zh-CN" altLang="zh-CN" dirty="0"/>
                  <a:t>根据表</a:t>
                </a:r>
                <a:r>
                  <a:rPr lang="en-US" altLang="zh-CN" dirty="0"/>
                  <a:t>5-7</a:t>
                </a:r>
                <a:r>
                  <a:rPr lang="zh-CN" altLang="zh-CN" dirty="0"/>
                  <a:t>所示，净现值小于</a:t>
                </a:r>
                <a:r>
                  <a:rPr lang="en-US" altLang="zh-CN" dirty="0"/>
                  <a:t>0</a:t>
                </a:r>
                <a:r>
                  <a:rPr lang="zh-CN" altLang="zh-CN" dirty="0"/>
                  <a:t>的累计概率为：</a:t>
                </a:r>
              </a:p>
              <a:p>
                <a:pPr>
                  <a:lnSpc>
                    <a:spcPct val="150000"/>
                  </a:lnSpc>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a:rPr>
                        <m:t>P</m:t>
                      </m:r>
                      <m:d>
                        <m:dPr>
                          <m:ctrlPr>
                            <a:rPr lang="zh-CN" altLang="zh-CN" i="1">
                              <a:latin typeface="Cambria Math" panose="02040503050406030204" pitchFamily="18" charset="0"/>
                            </a:rPr>
                          </m:ctrlPr>
                        </m:dPr>
                        <m:e>
                          <m:r>
                            <a:rPr lang="en-US" altLang="zh-CN" i="1">
                              <a:latin typeface="Cambria Math" panose="02040503050406030204"/>
                            </a:rPr>
                            <m:t>𝑁𝑃𝑉</m:t>
                          </m:r>
                          <m:r>
                            <a:rPr lang="en-US" altLang="zh-CN" i="1">
                              <a:latin typeface="Cambria Math" panose="02040503050406030204"/>
                            </a:rPr>
                            <m:t>&lt;0</m:t>
                          </m:r>
                        </m:e>
                      </m:d>
                      <m:r>
                        <a:rPr lang="en-US" altLang="zh-CN" i="1">
                          <a:latin typeface="Cambria Math" panose="02040503050406030204"/>
                        </a:rPr>
                        <m:t>=0.26+</m:t>
                      </m:r>
                      <m:d>
                        <m:dPr>
                          <m:ctrlPr>
                            <a:rPr lang="zh-CN" altLang="zh-CN" i="1">
                              <a:latin typeface="Cambria Math" panose="02040503050406030204" pitchFamily="18" charset="0"/>
                            </a:rPr>
                          </m:ctrlPr>
                        </m:dPr>
                        <m:e>
                          <m:r>
                            <a:rPr lang="en-US" altLang="zh-CN" i="1">
                              <a:latin typeface="Cambria Math" panose="02040503050406030204"/>
                            </a:rPr>
                            <m:t>0.33−0.26</m:t>
                          </m:r>
                        </m:e>
                      </m:d>
                      <m:r>
                        <a:rPr lang="en-US" altLang="zh-CN" i="1">
                          <a:latin typeface="Cambria Math" panose="02040503050406030204"/>
                        </a:rPr>
                        <m:t>×</m:t>
                      </m:r>
                      <m:f>
                        <m:fPr>
                          <m:ctrlPr>
                            <a:rPr lang="zh-CN" altLang="zh-CN" i="1">
                              <a:latin typeface="Cambria Math" panose="02040503050406030204" pitchFamily="18" charset="0"/>
                            </a:rPr>
                          </m:ctrlPr>
                        </m:fPr>
                        <m:num>
                          <m:r>
                            <a:rPr lang="en-US" altLang="zh-CN" i="1">
                              <a:latin typeface="Cambria Math" panose="02040503050406030204"/>
                            </a:rPr>
                            <m:t>2.95</m:t>
                          </m:r>
                        </m:num>
                        <m:den>
                          <m:r>
                            <a:rPr lang="en-US" altLang="zh-CN" i="1">
                              <a:latin typeface="Cambria Math" panose="02040503050406030204"/>
                            </a:rPr>
                            <m:t>2.95+2.89</m:t>
                          </m:r>
                        </m:den>
                      </m:f>
                      <m:r>
                        <a:rPr lang="en-US" altLang="zh-CN" i="1">
                          <a:latin typeface="Cambria Math" panose="02040503050406030204"/>
                        </a:rPr>
                        <m:t>=0.2954</m:t>
                      </m:r>
                    </m:oMath>
                  </m:oMathPara>
                </a14:m>
                <a:endParaRPr lang="zh-CN" altLang="zh-CN" dirty="0"/>
              </a:p>
              <a:p>
                <a:pPr>
                  <a:lnSpc>
                    <a:spcPct val="150000"/>
                  </a:lnSpc>
                </a:pPr>
                <a:r>
                  <a:rPr lang="en-US" altLang="zh-CN" dirty="0"/>
                  <a:t>      </a:t>
                </a:r>
                <a:r>
                  <a:rPr lang="zh-CN" altLang="zh-CN" dirty="0"/>
                  <a:t>净现值大于或者等于</a:t>
                </a:r>
                <a:r>
                  <a:rPr lang="en-US" altLang="zh-CN" dirty="0"/>
                  <a:t>0</a:t>
                </a:r>
                <a:r>
                  <a:rPr lang="zh-CN" altLang="zh-CN" dirty="0"/>
                  <a:t>的累计概率为：</a:t>
                </a:r>
              </a:p>
              <a:p>
                <a:pPr>
                  <a:lnSpc>
                    <a:spcPct val="150000"/>
                  </a:lnSpc>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a:rPr>
                        <m:t>P</m:t>
                      </m:r>
                      <m:d>
                        <m:dPr>
                          <m:ctrlPr>
                            <a:rPr lang="zh-CN" altLang="zh-CN" i="1">
                              <a:latin typeface="Cambria Math" panose="02040503050406030204" pitchFamily="18" charset="0"/>
                            </a:rPr>
                          </m:ctrlPr>
                        </m:dPr>
                        <m:e>
                          <m:r>
                            <a:rPr lang="en-US" altLang="zh-CN" i="1">
                              <a:latin typeface="Cambria Math" panose="02040503050406030204"/>
                            </a:rPr>
                            <m:t>𝑁𝑃𝑉</m:t>
                          </m:r>
                          <m:r>
                            <a:rPr lang="en-US" altLang="zh-CN" i="1">
                              <a:latin typeface="Cambria Math" panose="02040503050406030204"/>
                            </a:rPr>
                            <m:t>&gt;0</m:t>
                          </m:r>
                        </m:e>
                      </m:d>
                      <m:r>
                        <a:rPr lang="en-US" altLang="zh-CN" i="1">
                          <a:latin typeface="Cambria Math" panose="02040503050406030204"/>
                        </a:rPr>
                        <m:t>=1−0.2954=0.7046</m:t>
                      </m:r>
                    </m:oMath>
                  </m:oMathPara>
                </a14:m>
                <a:endParaRPr lang="zh-CN" altLang="zh-CN" dirty="0"/>
              </a:p>
              <a:p>
                <a:pPr>
                  <a:lnSpc>
                    <a:spcPct val="150000"/>
                  </a:lnSpc>
                </a:pPr>
                <a:r>
                  <a:rPr lang="en-US" altLang="zh-CN" dirty="0"/>
                  <a:t>      </a:t>
                </a:r>
                <a:r>
                  <a:rPr lang="zh-CN" altLang="zh-CN" dirty="0"/>
                  <a:t>计算得到净现值大于或者等于</a:t>
                </a:r>
                <a:r>
                  <a:rPr lang="en-US" altLang="zh-CN" dirty="0"/>
                  <a:t>0</a:t>
                </a:r>
                <a:r>
                  <a:rPr lang="zh-CN" altLang="zh-CN" dirty="0"/>
                  <a:t>的累计概率是</a:t>
                </a:r>
                <a:r>
                  <a:rPr lang="en-US" altLang="zh-CN" dirty="0"/>
                  <a:t>70.46%</a:t>
                </a:r>
                <a:r>
                  <a:rPr lang="zh-CN" altLang="zh-CN" dirty="0"/>
                  <a:t>，该概率值较大，故该项目的风险值较小。</a:t>
                </a:r>
              </a:p>
              <a:p>
                <a:pPr>
                  <a:lnSpc>
                    <a:spcPct val="150000"/>
                  </a:lnSpc>
                </a:pPr>
                <a:endParaRPr lang="zh-CN" alt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1069975" y="1524794"/>
                <a:ext cx="10439400" cy="4477701"/>
              </a:xfrm>
              <a:prstGeom prst="rect">
                <a:avLst/>
              </a:prstGeom>
              <a:blipFill rotWithShape="1">
                <a:blip r:embed="rId2"/>
                <a:stretch>
                  <a:fillRect t="-4" b="11"/>
                </a:stretch>
              </a:blipFill>
            </p:spPr>
            <p:txBody>
              <a:bodyPr/>
              <a:lstStyle/>
              <a:p>
                <a:r>
                  <a:rPr lang="zh-CN" altLang="en-US">
                    <a:noFill/>
                  </a:rPr>
                  <a:t> </a:t>
                </a:r>
              </a:p>
            </p:txBody>
          </p:sp>
        </mc:Fallback>
      </mc:AlternateContent>
      <p:sp>
        <p:nvSpPr>
          <p:cNvPr id="5" name="矩形 4"/>
          <p:cNvSpPr/>
          <p:nvPr/>
        </p:nvSpPr>
        <p:spPr>
          <a:xfrm>
            <a:off x="0" y="5791994"/>
            <a:ext cx="12209236" cy="106759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0886" y="6150516"/>
            <a:ext cx="12209236" cy="681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flipH="1">
            <a:off x="9003938" y="4992480"/>
            <a:ext cx="3229725" cy="1301644"/>
            <a:chOff x="-8805" y="5407865"/>
            <a:chExt cx="3213509" cy="1301644"/>
          </a:xfrm>
        </p:grpSpPr>
        <p:sp>
          <p:nvSpPr>
            <p:cNvPr id="8" name="矩形 7"/>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灯片编号占位符 16">
            <a:extLst>
              <a:ext uri="{FF2B5EF4-FFF2-40B4-BE49-F238E27FC236}">
                <a16:creationId xmlns:a16="http://schemas.microsoft.com/office/drawing/2014/main" id="{69543B7B-2C38-4709-8D97-25170A4756E1}"/>
              </a:ext>
            </a:extLst>
          </p:cNvPr>
          <p:cNvSpPr>
            <a:spLocks noGrp="1"/>
          </p:cNvSpPr>
          <p:nvPr>
            <p:ph type="sldNum" sz="quarter" idx="12"/>
          </p:nvPr>
        </p:nvSpPr>
        <p:spPr/>
        <p:txBody>
          <a:bodyPr/>
          <a:lstStyle/>
          <a:p>
            <a:fld id="{B6F15528-21DE-4FAA-801E-634DDDAF4B2B}" type="slidenum">
              <a:rPr lang="en-US" smtClean="0"/>
              <a:t>419</a:t>
            </a:fld>
            <a:endParaRPr lang="en-US" dirty="0"/>
          </a:p>
        </p:txBody>
      </p:sp>
      <p:sp>
        <p:nvSpPr>
          <p:cNvPr id="18" name="灯片编号占位符 8">
            <a:extLst>
              <a:ext uri="{FF2B5EF4-FFF2-40B4-BE49-F238E27FC236}">
                <a16:creationId xmlns:a16="http://schemas.microsoft.com/office/drawing/2014/main" id="{AF83C10A-2565-48A3-A1CE-619CD4D005F0}"/>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419</a:t>
            </a:fld>
            <a:endParaRPr kumimoji="0" lang="en-US" altLang="zh-CN" sz="1800" dirty="0">
              <a:latin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74699" y="352424"/>
            <a:ext cx="6238875" cy="429419"/>
          </a:xfrm>
        </p:spPr>
        <p:txBody>
          <a:bodyPr/>
          <a:lstStyle/>
          <a:p>
            <a:r>
              <a:rPr lang="en-US" altLang="zh-CN" dirty="0"/>
              <a:t>1.2.3  </a:t>
            </a:r>
            <a:r>
              <a:rPr lang="zh-CN" altLang="en-US" dirty="0"/>
              <a:t>软件规模度量</a:t>
            </a:r>
            <a:endParaRPr lang="zh-CN" altLang="en-US" sz="2000" dirty="0"/>
          </a:p>
        </p:txBody>
      </p:sp>
      <p:cxnSp>
        <p:nvCxnSpPr>
          <p:cNvPr id="16" name="直接连接符 15"/>
          <p:cNvCxnSpPr/>
          <p:nvPr/>
        </p:nvCxnSpPr>
        <p:spPr>
          <a:xfrm>
            <a:off x="1146175" y="838994"/>
            <a:ext cx="1" cy="6020594"/>
          </a:xfrm>
          <a:prstGeom prst="line">
            <a:avLst/>
          </a:prstGeom>
          <a:noFill/>
          <a:ln w="38100" cap="flat" cmpd="sng" algn="ctr">
            <a:solidFill>
              <a:schemeClr val="bg1">
                <a:lumMod val="50000"/>
              </a:schemeClr>
            </a:solidFill>
            <a:prstDash val="solid"/>
            <a:miter lim="800000"/>
          </a:ln>
          <a:effectLst/>
        </p:spPr>
      </p:cxnSp>
      <p:sp>
        <p:nvSpPr>
          <p:cNvPr id="28" name="内容占位符 4"/>
          <p:cNvSpPr txBox="1"/>
          <p:nvPr/>
        </p:nvSpPr>
        <p:spPr>
          <a:xfrm>
            <a:off x="149" y="1753394"/>
            <a:ext cx="12209087" cy="45719"/>
          </a:xfrm>
          <a:prstGeom prst="rect">
            <a:avLst/>
          </a:prstGeom>
          <a:solidFill>
            <a:srgbClr val="74B836"/>
          </a:solidFill>
        </p:spPr>
        <p:txBody>
          <a:bodyPr>
            <a:normAutofit fontScale="25000" lnSpcReduction="20000"/>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None/>
            </a:pPr>
            <a:endParaRPr lang="zh-CN" altLang="en-US" b="1" dirty="0">
              <a:solidFill>
                <a:schemeClr val="bg1"/>
              </a:solidFill>
            </a:endParaRPr>
          </a:p>
        </p:txBody>
      </p:sp>
      <p:cxnSp>
        <p:nvCxnSpPr>
          <p:cNvPr id="35" name="直接连接符 34"/>
          <p:cNvCxnSpPr/>
          <p:nvPr/>
        </p:nvCxnSpPr>
        <p:spPr>
          <a:xfrm>
            <a:off x="11052175" y="811101"/>
            <a:ext cx="1" cy="6020594"/>
          </a:xfrm>
          <a:prstGeom prst="line">
            <a:avLst/>
          </a:prstGeom>
          <a:noFill/>
          <a:ln w="38100" cap="flat" cmpd="sng" algn="ctr">
            <a:solidFill>
              <a:schemeClr val="bg1">
                <a:lumMod val="50000"/>
              </a:schemeClr>
            </a:solidFill>
            <a:prstDash val="solid"/>
            <a:miter lim="800000"/>
          </a:ln>
          <a:effectLst/>
        </p:spPr>
      </p:cxnSp>
      <p:sp>
        <p:nvSpPr>
          <p:cNvPr id="36" name="Rectangle 3"/>
          <p:cNvSpPr txBox="1">
            <a:spLocks noChangeArrowheads="1"/>
          </p:cNvSpPr>
          <p:nvPr/>
        </p:nvSpPr>
        <p:spPr>
          <a:xfrm>
            <a:off x="1675487" y="2003834"/>
            <a:ext cx="8679551" cy="1501028"/>
          </a:xfrm>
          <a:prstGeom prst="rect">
            <a:avLst/>
          </a:prstGeom>
        </p:spPr>
        <p:txBody>
          <a:bodyPr vert="horz" lIns="121917" tIns="60958" rIns="121917" bIns="60958" rtlCol="0">
            <a:noAutofit/>
          </a:bodyPr>
          <a:lstStyle>
            <a:lvl1pPr marL="457200" indent="-457200" algn="l" defTabSz="1219835" rtl="0" eaLnBrk="1" latinLnBrk="0" hangingPunct="1">
              <a:lnSpc>
                <a:spcPct val="12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nSpc>
                <a:spcPct val="150000"/>
              </a:lnSpc>
              <a:buNone/>
            </a:pPr>
            <a:r>
              <a:rPr lang="zh-CN" altLang="en-US" sz="2400" dirty="0"/>
              <a:t>解：</a:t>
            </a:r>
            <a:r>
              <a:rPr lang="zh-CN" altLang="zh-CN" sz="2400" dirty="0"/>
              <a:t>（</a:t>
            </a:r>
            <a:r>
              <a:rPr lang="en-US" altLang="zh-CN" sz="2400" dirty="0"/>
              <a:t>1</a:t>
            </a:r>
            <a:r>
              <a:rPr lang="zh-CN" altLang="zh-CN" sz="2400" dirty="0"/>
              <a:t>）依据题目所给条件及表</a:t>
            </a:r>
            <a:r>
              <a:rPr lang="en-US" altLang="zh-CN" sz="2400" dirty="0"/>
              <a:t>1-3</a:t>
            </a:r>
            <a:r>
              <a:rPr lang="zh-CN" altLang="zh-CN" sz="2400" dirty="0"/>
              <a:t>求</a:t>
            </a:r>
            <a:r>
              <a:rPr lang="en-US" altLang="zh-CN" sz="2400" dirty="0"/>
              <a:t>CT</a:t>
            </a:r>
          </a:p>
          <a:p>
            <a:pPr marL="0" indent="0">
              <a:lnSpc>
                <a:spcPct val="150000"/>
              </a:lnSpc>
              <a:buNone/>
            </a:pPr>
            <a:endParaRPr lang="en-US" altLang="zh-CN" sz="2400" dirty="0"/>
          </a:p>
        </p:txBody>
      </p:sp>
      <p:sp>
        <p:nvSpPr>
          <p:cNvPr id="37" name="矩形 36"/>
          <p:cNvSpPr/>
          <p:nvPr/>
        </p:nvSpPr>
        <p:spPr>
          <a:xfrm>
            <a:off x="0" y="5791994"/>
            <a:ext cx="12209236" cy="106759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flipH="1">
            <a:off x="8461375" y="983857"/>
            <a:ext cx="3229725" cy="1301644"/>
            <a:chOff x="-8805" y="5407865"/>
            <a:chExt cx="3213509" cy="1301644"/>
          </a:xfrm>
        </p:grpSpPr>
        <p:sp>
          <p:nvSpPr>
            <p:cNvPr id="39" name="矩形 38"/>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4312" y="2591594"/>
            <a:ext cx="6333955" cy="913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4311" y="3658394"/>
            <a:ext cx="5424055"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7319" y="5216340"/>
            <a:ext cx="4345241" cy="499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2060575" y="3695631"/>
            <a:ext cx="6099175" cy="580415"/>
          </a:xfrm>
          <a:prstGeom prst="rect">
            <a:avLst/>
          </a:prstGeom>
        </p:spPr>
        <p:txBody>
          <a:bodyPr>
            <a:spAutoFit/>
          </a:bodyPr>
          <a:lstStyle/>
          <a:p>
            <a:pPr>
              <a:lnSpc>
                <a:spcPct val="150000"/>
              </a:lnSpc>
            </a:pPr>
            <a:r>
              <a:rPr lang="zh-CN" altLang="zh-CN" dirty="0"/>
              <a:t>（</a:t>
            </a:r>
            <a:r>
              <a:rPr lang="en-US" altLang="zh-CN" dirty="0"/>
              <a:t>2</a:t>
            </a:r>
            <a:r>
              <a:rPr lang="zh-CN" altLang="zh-CN" dirty="0"/>
              <a:t>）</a:t>
            </a:r>
            <a:endParaRPr lang="en-US" altLang="zh-CN" dirty="0"/>
          </a:p>
        </p:txBody>
      </p:sp>
      <p:sp>
        <p:nvSpPr>
          <p:cNvPr id="3" name="矩形 2"/>
          <p:cNvSpPr/>
          <p:nvPr/>
        </p:nvSpPr>
        <p:spPr>
          <a:xfrm>
            <a:off x="2060574" y="4420394"/>
            <a:ext cx="6099175" cy="580415"/>
          </a:xfrm>
          <a:prstGeom prst="rect">
            <a:avLst/>
          </a:prstGeom>
        </p:spPr>
        <p:txBody>
          <a:bodyPr>
            <a:spAutoFit/>
          </a:bodyPr>
          <a:lstStyle/>
          <a:p>
            <a:pPr>
              <a:lnSpc>
                <a:spcPct val="150000"/>
              </a:lnSpc>
            </a:pPr>
            <a:r>
              <a:rPr lang="zh-CN" altLang="zh-CN" dirty="0"/>
              <a:t>（</a:t>
            </a:r>
            <a:r>
              <a:rPr lang="en-US" altLang="zh-CN" dirty="0"/>
              <a:t>3</a:t>
            </a:r>
            <a:r>
              <a:rPr lang="zh-CN" altLang="zh-CN" dirty="0"/>
              <a:t>）功能点</a:t>
            </a:r>
            <a:endParaRPr lang="en-US" altLang="zh-CN" dirty="0"/>
          </a:p>
        </p:txBody>
      </p:sp>
      <p:sp>
        <p:nvSpPr>
          <p:cNvPr id="23" name="矩形 22"/>
          <p:cNvSpPr/>
          <p:nvPr/>
        </p:nvSpPr>
        <p:spPr>
          <a:xfrm>
            <a:off x="1527175" y="1066403"/>
            <a:ext cx="2064989" cy="461665"/>
          </a:xfrm>
          <a:prstGeom prst="rect">
            <a:avLst/>
          </a:prstGeom>
        </p:spPr>
        <p:txBody>
          <a:bodyPr wrap="none">
            <a:spAutoFit/>
          </a:bodyPr>
          <a:lstStyle/>
          <a:p>
            <a:r>
              <a:rPr lang="en-US" altLang="zh-CN" b="1" dirty="0"/>
              <a:t>2. </a:t>
            </a:r>
            <a:r>
              <a:rPr lang="zh-CN" altLang="en-US" b="1" dirty="0"/>
              <a:t>功能点度量</a:t>
            </a:r>
          </a:p>
        </p:txBody>
      </p:sp>
      <p:pic>
        <p:nvPicPr>
          <p:cNvPr id="2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48007" y="838994"/>
            <a:ext cx="3562350" cy="1927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灯片编号占位符 5">
            <a:extLst>
              <a:ext uri="{FF2B5EF4-FFF2-40B4-BE49-F238E27FC236}">
                <a16:creationId xmlns:a16="http://schemas.microsoft.com/office/drawing/2014/main" id="{E6B7B4E1-4770-4C7B-9A0B-A1EC5EDEEA7C}"/>
              </a:ext>
            </a:extLst>
          </p:cNvPr>
          <p:cNvSpPr>
            <a:spLocks noGrp="1"/>
          </p:cNvSpPr>
          <p:nvPr>
            <p:ph type="sldNum" sz="quarter" idx="12"/>
          </p:nvPr>
        </p:nvSpPr>
        <p:spPr/>
        <p:txBody>
          <a:bodyPr/>
          <a:lstStyle/>
          <a:p>
            <a:fld id="{B6F15528-21DE-4FAA-801E-634DDDAF4B2B}" type="slidenum">
              <a:rPr lang="en-US" smtClean="0"/>
              <a:t>42</a:t>
            </a:fld>
            <a:endParaRPr lang="en-US" dirty="0"/>
          </a:p>
        </p:txBody>
      </p:sp>
      <p:sp>
        <p:nvSpPr>
          <p:cNvPr id="27" name="灯片编号占位符 8">
            <a:extLst>
              <a:ext uri="{FF2B5EF4-FFF2-40B4-BE49-F238E27FC236}">
                <a16:creationId xmlns:a16="http://schemas.microsoft.com/office/drawing/2014/main" id="{29230A4E-B6AD-4812-A1C4-67EF130494CE}"/>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42</a:t>
            </a:fld>
            <a:endParaRPr kumimoji="0" lang="en-US" altLang="zh-CN" sz="180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anim calcmode="lin" valueType="num">
                                      <p:cBhvr additive="base">
                                        <p:cTn id="7" dur="500" fill="hold"/>
                                        <p:tgtEl>
                                          <p:spTgt spid="17410"/>
                                        </p:tgtEl>
                                        <p:attrNameLst>
                                          <p:attrName>ppt_x</p:attrName>
                                        </p:attrNameLst>
                                      </p:cBhvr>
                                      <p:tavLst>
                                        <p:tav tm="0">
                                          <p:val>
                                            <p:strVal val="#ppt_x"/>
                                          </p:val>
                                        </p:tav>
                                        <p:tav tm="100000">
                                          <p:val>
                                            <p:strVal val="#ppt_x"/>
                                          </p:val>
                                        </p:tav>
                                      </p:tavLst>
                                    </p:anim>
                                    <p:anim calcmode="lin" valueType="num">
                                      <p:cBhvr additive="base">
                                        <p:cTn id="8" dur="500" fill="hold"/>
                                        <p:tgtEl>
                                          <p:spTgt spid="174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500" fill="hold"/>
                                        <p:tgtEl>
                                          <p:spTgt spid="24"/>
                                        </p:tgtEl>
                                        <p:attrNameLst>
                                          <p:attrName>ppt_x</p:attrName>
                                        </p:attrNameLst>
                                      </p:cBhvr>
                                      <p:tavLst>
                                        <p:tav tm="0">
                                          <p:val>
                                            <p:strVal val="#ppt_x"/>
                                          </p:val>
                                        </p:tav>
                                        <p:tav tm="100000">
                                          <p:val>
                                            <p:strVal val="#ppt_x"/>
                                          </p:val>
                                        </p:tav>
                                      </p:tavLst>
                                    </p:anim>
                                    <p:anim calcmode="lin" valueType="num">
                                      <p:cBhvr additive="base">
                                        <p:cTn id="1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7411"/>
                                        </p:tgtEl>
                                        <p:attrNameLst>
                                          <p:attrName>style.visibility</p:attrName>
                                        </p:attrNameLst>
                                      </p:cBhvr>
                                      <p:to>
                                        <p:strVal val="visible"/>
                                      </p:to>
                                    </p:set>
                                    <p:anim calcmode="lin" valueType="num">
                                      <p:cBhvr additive="base">
                                        <p:cTn id="27" dur="500" fill="hold"/>
                                        <p:tgtEl>
                                          <p:spTgt spid="17411"/>
                                        </p:tgtEl>
                                        <p:attrNameLst>
                                          <p:attrName>ppt_x</p:attrName>
                                        </p:attrNameLst>
                                      </p:cBhvr>
                                      <p:tavLst>
                                        <p:tav tm="0">
                                          <p:val>
                                            <p:strVal val="#ppt_x"/>
                                          </p:val>
                                        </p:tav>
                                        <p:tav tm="100000">
                                          <p:val>
                                            <p:strVal val="#ppt_x"/>
                                          </p:val>
                                        </p:tav>
                                      </p:tavLst>
                                    </p:anim>
                                    <p:anim calcmode="lin" valueType="num">
                                      <p:cBhvr additive="base">
                                        <p:cTn id="28" dur="500" fill="hold"/>
                                        <p:tgtEl>
                                          <p:spTgt spid="1741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additive="base">
                                        <p:cTn id="33" dur="500" fill="hold"/>
                                        <p:tgtEl>
                                          <p:spTgt spid="3"/>
                                        </p:tgtEl>
                                        <p:attrNameLst>
                                          <p:attrName>ppt_x</p:attrName>
                                        </p:attrNameLst>
                                      </p:cBhvr>
                                      <p:tavLst>
                                        <p:tav tm="0">
                                          <p:val>
                                            <p:strVal val="#ppt_x"/>
                                          </p:val>
                                        </p:tav>
                                        <p:tav tm="100000">
                                          <p:val>
                                            <p:strVal val="#ppt_x"/>
                                          </p:val>
                                        </p:tav>
                                      </p:tavLst>
                                    </p:anim>
                                    <p:anim calcmode="lin" valueType="num">
                                      <p:cBhvr additive="base">
                                        <p:cTn id="34" dur="500" fill="hold"/>
                                        <p:tgtEl>
                                          <p:spTgt spid="3"/>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7412"/>
                                        </p:tgtEl>
                                        <p:attrNameLst>
                                          <p:attrName>style.visibility</p:attrName>
                                        </p:attrNameLst>
                                      </p:cBhvr>
                                      <p:to>
                                        <p:strVal val="visible"/>
                                      </p:to>
                                    </p:set>
                                    <p:anim calcmode="lin" valueType="num">
                                      <p:cBhvr additive="base">
                                        <p:cTn id="37" dur="500" fill="hold"/>
                                        <p:tgtEl>
                                          <p:spTgt spid="17412"/>
                                        </p:tgtEl>
                                        <p:attrNameLst>
                                          <p:attrName>ppt_x</p:attrName>
                                        </p:attrNameLst>
                                      </p:cBhvr>
                                      <p:tavLst>
                                        <p:tav tm="0">
                                          <p:val>
                                            <p:strVal val="#ppt_x"/>
                                          </p:val>
                                        </p:tav>
                                        <p:tav tm="100000">
                                          <p:val>
                                            <p:strVal val="#ppt_x"/>
                                          </p:val>
                                        </p:tav>
                                      </p:tavLst>
                                    </p:anim>
                                    <p:anim calcmode="lin" valueType="num">
                                      <p:cBhvr additive="base">
                                        <p:cTn id="38" dur="500" fill="hold"/>
                                        <p:tgtEl>
                                          <p:spTgt spid="174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8350" cy="6859588"/>
          </a:xfrm>
          <a:prstGeom prst="rect">
            <a:avLst/>
          </a:prstGeom>
        </p:spPr>
      </p:pic>
      <p:sp>
        <p:nvSpPr>
          <p:cNvPr id="6" name="矩形 5"/>
          <p:cNvSpPr/>
          <p:nvPr/>
        </p:nvSpPr>
        <p:spPr>
          <a:xfrm>
            <a:off x="2258147" y="2210312"/>
            <a:ext cx="7682056" cy="60973"/>
          </a:xfrm>
          <a:prstGeom prst="rect">
            <a:avLst/>
          </a:prstGeom>
          <a:gradFill flip="none" rotWithShape="1">
            <a:gsLst>
              <a:gs pos="0">
                <a:srgbClr val="28A7E1"/>
              </a:gs>
              <a:gs pos="50000">
                <a:schemeClr val="accent1">
                  <a:tint val="44500"/>
                  <a:satMod val="160000"/>
                </a:schemeClr>
              </a:gs>
              <a:gs pos="100000">
                <a:srgbClr val="28A7E1"/>
              </a:gs>
            </a:gsLst>
            <a:lin ang="5400000" scaled="0"/>
            <a:tileRect/>
          </a:gradFill>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spcCol="0" rtlCol="0" anchor="ctr"/>
          <a:lstStyle/>
          <a:p>
            <a:pPr algn="ctr"/>
            <a:endParaRPr lang="zh-CN" altLang="en-US"/>
          </a:p>
        </p:txBody>
      </p:sp>
      <p:sp>
        <p:nvSpPr>
          <p:cNvPr id="7" name="矩形 6"/>
          <p:cNvSpPr/>
          <p:nvPr/>
        </p:nvSpPr>
        <p:spPr>
          <a:xfrm>
            <a:off x="2258147" y="4025019"/>
            <a:ext cx="7682056" cy="60973"/>
          </a:xfrm>
          <a:prstGeom prst="rect">
            <a:avLst/>
          </a:prstGeom>
          <a:gradFill flip="none" rotWithShape="1">
            <a:gsLst>
              <a:gs pos="0">
                <a:srgbClr val="28A7E1"/>
              </a:gs>
              <a:gs pos="50000">
                <a:schemeClr val="accent1">
                  <a:tint val="44500"/>
                  <a:satMod val="160000"/>
                </a:schemeClr>
              </a:gs>
              <a:gs pos="100000">
                <a:srgbClr val="28A7E1"/>
              </a:gs>
            </a:gsLst>
            <a:lin ang="5400000" scaled="0"/>
            <a:tileRect/>
          </a:gradFill>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spcCol="0" rtlCol="0" anchor="ctr"/>
          <a:lstStyle/>
          <a:p>
            <a:pPr algn="ctr"/>
            <a:endParaRPr lang="zh-CN" altLang="en-US"/>
          </a:p>
        </p:txBody>
      </p:sp>
      <p:sp>
        <p:nvSpPr>
          <p:cNvPr id="14" name="椭圆 13"/>
          <p:cNvSpPr/>
          <p:nvPr/>
        </p:nvSpPr>
        <p:spPr>
          <a:xfrm>
            <a:off x="10095121" y="2480346"/>
            <a:ext cx="203200" cy="203200"/>
          </a:xfrm>
          <a:prstGeom prst="ellipse">
            <a:avLst/>
          </a:prstGeom>
          <a:solidFill>
            <a:srgbClr val="3E5C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0095121" y="2727996"/>
            <a:ext cx="203200" cy="203200"/>
          </a:xfrm>
          <a:prstGeom prst="ellipse">
            <a:avLst/>
          </a:pr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0095121" y="2975646"/>
            <a:ext cx="203200" cy="203200"/>
          </a:xfrm>
          <a:prstGeom prst="ellipse">
            <a:avLst/>
          </a:prstGeom>
          <a:solidFill>
            <a:srgbClr val="F08E35">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
          <p:cNvSpPr txBox="1"/>
          <p:nvPr/>
        </p:nvSpPr>
        <p:spPr>
          <a:xfrm>
            <a:off x="2611437" y="2134394"/>
            <a:ext cx="7006442" cy="1938992"/>
          </a:xfrm>
          <a:prstGeom prst="rect">
            <a:avLst/>
          </a:prstGeom>
          <a:noFill/>
        </p:spPr>
        <p:txBody>
          <a:bodyPr wrap="square" rtlCol="0">
            <a:spAutoFit/>
          </a:bodyPr>
          <a:lstStyle/>
          <a:p>
            <a:r>
              <a:rPr lang="en-US" altLang="zh-CN" sz="12000" b="1" dirty="0">
                <a:solidFill>
                  <a:schemeClr val="bg1"/>
                </a:solidFill>
                <a:latin typeface="微软雅黑" panose="020B0503020204020204" pitchFamily="34" charset="-122"/>
                <a:ea typeface="微软雅黑" panose="020B0503020204020204" pitchFamily="34" charset="-122"/>
              </a:rPr>
              <a:t>THANKS</a:t>
            </a:r>
            <a:endParaRPr lang="zh-CN" altLang="en-US" sz="12000"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3BB4C71B-C840-4107-9CC1-D5664D024AE8}"/>
              </a:ext>
            </a:extLst>
          </p:cNvPr>
          <p:cNvSpPr>
            <a:spLocks noGrp="1"/>
          </p:cNvSpPr>
          <p:nvPr>
            <p:ph type="sldNum" sz="quarter" idx="12"/>
          </p:nvPr>
        </p:nvSpPr>
        <p:spPr/>
        <p:txBody>
          <a:bodyPr/>
          <a:lstStyle/>
          <a:p>
            <a:fld id="{B6F15528-21DE-4FAA-801E-634DDDAF4B2B}" type="slidenum">
              <a:rPr lang="en-US" smtClean="0"/>
              <a:t>420</a:t>
            </a:fld>
            <a:endParaRPr lang="en-US" dirty="0"/>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76200" y="0"/>
            <a:ext cx="12347575" cy="7087395"/>
            <a:chOff x="-149225" y="-1"/>
            <a:chExt cx="12347575" cy="7087395"/>
          </a:xfrm>
        </p:grpSpPr>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225" y="-1"/>
              <a:ext cx="12347575" cy="7087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圆角矩形 12"/>
            <p:cNvSpPr/>
            <p:nvPr/>
          </p:nvSpPr>
          <p:spPr>
            <a:xfrm>
              <a:off x="1949449" y="1067593"/>
              <a:ext cx="8305800" cy="4191000"/>
            </a:xfrm>
            <a:prstGeom prst="round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6200000" scaled="1"/>
              <a:tileRect/>
            </a:gradFill>
            <a:ln>
              <a:noFill/>
            </a:ln>
            <a:effectLst>
              <a:outerShdw blurRad="330200" dist="787400" dir="4680000" algn="ctr">
                <a:schemeClr val="bg1">
                  <a:alpha val="30000"/>
                </a:schemeClr>
              </a:outerShdw>
              <a:reflection stA="79000" endPos="65000" dist="50800" dir="5400000" sy="-100000" algn="bl" rotWithShape="0"/>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TextBox 16"/>
          <p:cNvSpPr txBox="1"/>
          <p:nvPr/>
        </p:nvSpPr>
        <p:spPr>
          <a:xfrm>
            <a:off x="4036894" y="1448594"/>
            <a:ext cx="4560279" cy="554040"/>
          </a:xfrm>
          <a:prstGeom prst="rect">
            <a:avLst/>
          </a:prstGeom>
          <a:noFill/>
        </p:spPr>
        <p:txBody>
          <a:bodyPr wrap="square" lIns="121963" tIns="60981" rIns="121963" bIns="60981" rtlCol="0">
            <a:spAutoFit/>
          </a:bodyPr>
          <a:lstStyle/>
          <a:p>
            <a:pPr algn="ctr"/>
            <a:r>
              <a:rPr lang="en-US" altLang="zh-CN" sz="2800" b="1" dirty="0"/>
              <a:t>《</a:t>
            </a:r>
            <a:r>
              <a:rPr lang="zh-CN" altLang="en-US" sz="2800" b="1" dirty="0"/>
              <a:t>软件工程经济学</a:t>
            </a:r>
            <a:r>
              <a:rPr lang="en-US" altLang="zh-CN" sz="2800" b="1" dirty="0"/>
              <a:t>》</a:t>
            </a:r>
            <a:endParaRPr lang="zh-CN" altLang="en-US" sz="2800" b="1" dirty="0"/>
          </a:p>
        </p:txBody>
      </p:sp>
      <p:sp>
        <p:nvSpPr>
          <p:cNvPr id="19" name="TextBox 18"/>
          <p:cNvSpPr txBox="1"/>
          <p:nvPr/>
        </p:nvSpPr>
        <p:spPr>
          <a:xfrm>
            <a:off x="2311761" y="2485964"/>
            <a:ext cx="7574828" cy="1354259"/>
          </a:xfrm>
          <a:prstGeom prst="rect">
            <a:avLst/>
          </a:prstGeom>
          <a:noFill/>
        </p:spPr>
        <p:txBody>
          <a:bodyPr wrap="square" lIns="121963" tIns="60981" rIns="121963" bIns="60981" rtlCol="0">
            <a:spAutoFit/>
          </a:bodyPr>
          <a:lstStyle/>
          <a:p>
            <a:pPr algn="ctr"/>
            <a:r>
              <a:rPr lang="zh-CN" altLang="en-US" sz="4000" b="1" dirty="0"/>
              <a:t>第</a:t>
            </a:r>
            <a:r>
              <a:rPr lang="en-US" altLang="zh-CN" sz="4000" b="1" dirty="0"/>
              <a:t>6</a:t>
            </a:r>
            <a:r>
              <a:rPr lang="zh-CN" altLang="en-US" sz="4000" b="1" dirty="0"/>
              <a:t>章 软件工程项目进度计划</a:t>
            </a:r>
            <a:endParaRPr lang="en-US" altLang="zh-CN" sz="4000" b="1" dirty="0"/>
          </a:p>
          <a:p>
            <a:pPr algn="ctr"/>
            <a:r>
              <a:rPr lang="zh-CN" altLang="en-US" sz="4000" b="1" dirty="0"/>
              <a:t>的制订</a:t>
            </a:r>
          </a:p>
        </p:txBody>
      </p:sp>
      <p:sp>
        <p:nvSpPr>
          <p:cNvPr id="22" name="矩形 21"/>
          <p:cNvSpPr/>
          <p:nvPr/>
        </p:nvSpPr>
        <p:spPr>
          <a:xfrm>
            <a:off x="2258147" y="2210312"/>
            <a:ext cx="7682056" cy="60973"/>
          </a:xfrm>
          <a:prstGeom prst="rect">
            <a:avLst/>
          </a:prstGeom>
          <a:gradFill flip="none" rotWithShape="1">
            <a:gsLst>
              <a:gs pos="0">
                <a:srgbClr val="28A7E1"/>
              </a:gs>
              <a:gs pos="50000">
                <a:schemeClr val="accent1">
                  <a:tint val="44500"/>
                  <a:satMod val="160000"/>
                </a:schemeClr>
              </a:gs>
              <a:gs pos="100000">
                <a:srgbClr val="28A7E1"/>
              </a:gs>
            </a:gsLst>
            <a:lin ang="5400000" scaled="0"/>
            <a:tileRect/>
          </a:gradFill>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spcCol="0" rtlCol="0" anchor="ctr"/>
          <a:lstStyle/>
          <a:p>
            <a:pPr algn="ctr"/>
            <a:endParaRPr lang="zh-CN" altLang="en-US"/>
          </a:p>
        </p:txBody>
      </p:sp>
      <p:sp>
        <p:nvSpPr>
          <p:cNvPr id="26" name="矩形 25"/>
          <p:cNvSpPr/>
          <p:nvPr/>
        </p:nvSpPr>
        <p:spPr>
          <a:xfrm>
            <a:off x="2258147" y="4025019"/>
            <a:ext cx="7682056" cy="60973"/>
          </a:xfrm>
          <a:prstGeom prst="rect">
            <a:avLst/>
          </a:prstGeom>
          <a:gradFill flip="none" rotWithShape="1">
            <a:gsLst>
              <a:gs pos="0">
                <a:srgbClr val="28A7E1"/>
              </a:gs>
              <a:gs pos="50000">
                <a:schemeClr val="accent1">
                  <a:tint val="44500"/>
                  <a:satMod val="160000"/>
                </a:schemeClr>
              </a:gs>
              <a:gs pos="100000">
                <a:srgbClr val="28A7E1"/>
              </a:gs>
            </a:gsLst>
            <a:lin ang="5400000" scaled="0"/>
            <a:tileRect/>
          </a:gradFill>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spcCol="0" rtlCol="0" anchor="ctr"/>
          <a:lstStyle/>
          <a:p>
            <a:pPr algn="ctr"/>
            <a:endParaRPr lang="zh-CN" altLang="en-US"/>
          </a:p>
        </p:txBody>
      </p:sp>
      <p:sp>
        <p:nvSpPr>
          <p:cNvPr id="10" name="TextBox 9"/>
          <p:cNvSpPr txBox="1"/>
          <p:nvPr/>
        </p:nvSpPr>
        <p:spPr>
          <a:xfrm>
            <a:off x="4422775" y="6172994"/>
            <a:ext cx="4105767" cy="492485"/>
          </a:xfrm>
          <a:prstGeom prst="rect">
            <a:avLst/>
          </a:prstGeom>
          <a:noFill/>
        </p:spPr>
        <p:txBody>
          <a:bodyPr wrap="square" lIns="121963" tIns="60981" rIns="121963" bIns="60981" rtlCol="0">
            <a:spAutoFit/>
          </a:bodyPr>
          <a:lstStyle/>
          <a:p>
            <a:pPr algn="ctr"/>
            <a:r>
              <a:rPr lang="en-US" altLang="zh-CN" dirty="0">
                <a:solidFill>
                  <a:schemeClr val="bg1"/>
                </a:solidFill>
              </a:rPr>
              <a:t> </a:t>
            </a:r>
            <a:r>
              <a:rPr lang="en-US" altLang="zh-CN" sz="1800" dirty="0">
                <a:solidFill>
                  <a:schemeClr val="bg1"/>
                </a:solidFill>
              </a:rPr>
              <a:t>Software Engineering Economics</a:t>
            </a:r>
            <a:endParaRPr lang="zh-CN" altLang="en-US" sz="1800" dirty="0">
              <a:solidFill>
                <a:schemeClr val="bg1"/>
              </a:solidFill>
            </a:endParaRPr>
          </a:p>
        </p:txBody>
      </p:sp>
      <p:sp>
        <p:nvSpPr>
          <p:cNvPr id="2" name="TextBox 1"/>
          <p:cNvSpPr txBox="1"/>
          <p:nvPr/>
        </p:nvSpPr>
        <p:spPr>
          <a:xfrm>
            <a:off x="5350147" y="4406573"/>
            <a:ext cx="1933772" cy="460375"/>
          </a:xfrm>
          <a:prstGeom prst="rect">
            <a:avLst/>
          </a:prstGeom>
          <a:noFill/>
        </p:spPr>
        <p:txBody>
          <a:bodyPr wrap="square" rtlCol="0">
            <a:spAutoFit/>
          </a:bodyPr>
          <a:lstStyle/>
          <a:p>
            <a:pPr algn="ctr"/>
            <a:endParaRPr lang="zh-CN" altLang="en-US" b="1" dirty="0"/>
          </a:p>
        </p:txBody>
      </p:sp>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zh-CN" altLang="zh-CN" dirty="0"/>
              <a:t>软件</a:t>
            </a:r>
            <a:r>
              <a:rPr lang="zh-CN" altLang="en-US" dirty="0"/>
              <a:t>工程</a:t>
            </a:r>
            <a:r>
              <a:rPr lang="zh-CN" altLang="zh-CN" dirty="0"/>
              <a:t>项目进度计划的制定</a:t>
            </a:r>
            <a:endParaRPr lang="zh-CN" altLang="en-US" dirty="0"/>
          </a:p>
        </p:txBody>
      </p:sp>
      <p:sp>
        <p:nvSpPr>
          <p:cNvPr id="243" name="矩形 242"/>
          <p:cNvSpPr/>
          <p:nvPr/>
        </p:nvSpPr>
        <p:spPr>
          <a:xfrm>
            <a:off x="1" y="1768910"/>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9" name="矩形 18"/>
          <p:cNvSpPr/>
          <p:nvPr/>
        </p:nvSpPr>
        <p:spPr>
          <a:xfrm>
            <a:off x="0" y="2319861"/>
            <a:ext cx="12192000" cy="2938733"/>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内容占位符 4"/>
          <p:cNvSpPr txBox="1"/>
          <p:nvPr/>
        </p:nvSpPr>
        <p:spPr>
          <a:xfrm>
            <a:off x="645163" y="2439194"/>
            <a:ext cx="11196679" cy="2064368"/>
          </a:xfrm>
          <a:prstGeom prst="rect">
            <a:avLst/>
          </a:prstGeom>
        </p:spPr>
        <p:txBody>
          <a:bodyPr vert="horz" lIns="91440" tIns="45720" rIns="91440" bIns="45720" rtlCol="0">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2800" dirty="0">
                <a:solidFill>
                  <a:schemeClr val="bg1"/>
                </a:solidFill>
              </a:rPr>
              <a:t>       </a:t>
            </a:r>
            <a:r>
              <a:rPr lang="zh-CN" altLang="zh-CN" sz="2800" dirty="0">
                <a:solidFill>
                  <a:schemeClr val="bg1"/>
                </a:solidFill>
              </a:rPr>
              <a:t>软件工程项目进度计划是指在确保合同工期和主要里程碑事件的前提下，对设计和项目实施的各项工作进行的时间和逻辑上的合理安排，从而达到合理利用资源、降低费用支出的目的。因此，制订一个比较完备的进度计划，是完成软件工程项目的保证。</a:t>
            </a:r>
            <a:endParaRPr lang="zh-CN" altLang="en-US" sz="2800" b="1" dirty="0">
              <a:solidFill>
                <a:schemeClr val="bg1"/>
              </a:solidFill>
            </a:endParaRPr>
          </a:p>
        </p:txBody>
      </p:sp>
      <p:sp>
        <p:nvSpPr>
          <p:cNvPr id="23"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4"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5"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6" name="矩形 25"/>
          <p:cNvSpPr/>
          <p:nvPr/>
        </p:nvSpPr>
        <p:spPr>
          <a:xfrm>
            <a:off x="1" y="6515579"/>
            <a:ext cx="8920154" cy="344009"/>
          </a:xfrm>
          <a:prstGeom prst="rect">
            <a:avLst/>
          </a:prstGeom>
          <a:solidFill>
            <a:srgbClr val="4C3D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6CF28368-D48E-4317-9326-D0778F7BB32F}"/>
              </a:ext>
            </a:extLst>
          </p:cNvPr>
          <p:cNvSpPr>
            <a:spLocks noGrp="1"/>
          </p:cNvSpPr>
          <p:nvPr>
            <p:ph type="sldNum" sz="quarter" idx="12"/>
          </p:nvPr>
        </p:nvSpPr>
        <p:spPr/>
        <p:txBody>
          <a:bodyPr/>
          <a:lstStyle/>
          <a:p>
            <a:fld id="{B6F15528-21DE-4FAA-801E-634DDDAF4B2B}" type="slidenum">
              <a:rPr lang="en-US" smtClean="0"/>
              <a:t>422</a:t>
            </a:fld>
            <a:endParaRPr lang="en-US" dirty="0"/>
          </a:p>
        </p:txBody>
      </p:sp>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3"/>
          <p:cNvSpPr/>
          <p:nvPr/>
        </p:nvSpPr>
        <p:spPr>
          <a:xfrm>
            <a:off x="4422775" y="967738"/>
            <a:ext cx="6629399" cy="5205255"/>
          </a:xfrm>
          <a:custGeom>
            <a:avLst/>
            <a:gdLst>
              <a:gd name="connsiteX0" fmla="*/ 0 w 7560564"/>
              <a:gd name="connsiteY0" fmla="*/ 282448 h 3275076"/>
              <a:gd name="connsiteX1" fmla="*/ 282473 w 7560564"/>
              <a:gd name="connsiteY1" fmla="*/ 0 h 3275076"/>
              <a:gd name="connsiteX2" fmla="*/ 7278116 w 7560564"/>
              <a:gd name="connsiteY2" fmla="*/ 0 h 3275076"/>
              <a:gd name="connsiteX3" fmla="*/ 7560563 w 7560564"/>
              <a:gd name="connsiteY3" fmla="*/ 282448 h 3275076"/>
              <a:gd name="connsiteX4" fmla="*/ 7560563 w 7560564"/>
              <a:gd name="connsiteY4" fmla="*/ 2992602 h 3275076"/>
              <a:gd name="connsiteX5" fmla="*/ 7278116 w 7560564"/>
              <a:gd name="connsiteY5" fmla="*/ 3275075 h 3275076"/>
              <a:gd name="connsiteX6" fmla="*/ 282473 w 7560564"/>
              <a:gd name="connsiteY6" fmla="*/ 3275075 h 3275076"/>
              <a:gd name="connsiteX7" fmla="*/ 0 w 7560564"/>
              <a:gd name="connsiteY7" fmla="*/ 2992602 h 3275076"/>
              <a:gd name="connsiteX8" fmla="*/ 0 w 7560564"/>
              <a:gd name="connsiteY8" fmla="*/ 282448 h 3275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560564" h="3275076">
                <a:moveTo>
                  <a:pt x="0" y="282448"/>
                </a:moveTo>
                <a:cubicBezTo>
                  <a:pt x="0" y="126492"/>
                  <a:pt x="126466" y="0"/>
                  <a:pt x="282473" y="0"/>
                </a:cubicBezTo>
                <a:lnTo>
                  <a:pt x="7278116" y="0"/>
                </a:lnTo>
                <a:cubicBezTo>
                  <a:pt x="7434071" y="0"/>
                  <a:pt x="7560563" y="126492"/>
                  <a:pt x="7560563" y="282448"/>
                </a:cubicBezTo>
                <a:lnTo>
                  <a:pt x="7560563" y="2992602"/>
                </a:lnTo>
                <a:cubicBezTo>
                  <a:pt x="7560563" y="3148609"/>
                  <a:pt x="7434071" y="3275075"/>
                  <a:pt x="7278116" y="3275075"/>
                </a:cubicBezTo>
                <a:lnTo>
                  <a:pt x="282473" y="3275075"/>
                </a:lnTo>
                <a:cubicBezTo>
                  <a:pt x="126466" y="3275075"/>
                  <a:pt x="0" y="3148609"/>
                  <a:pt x="0" y="2992602"/>
                </a:cubicBezTo>
                <a:lnTo>
                  <a:pt x="0" y="282448"/>
                </a:lnTo>
              </a:path>
            </a:pathLst>
          </a:custGeom>
          <a:solidFill>
            <a:srgbClr val="FFFFFF">
              <a:alpha val="100000"/>
            </a:srgbClr>
          </a:solidFill>
          <a:ln w="12700">
            <a:solidFill>
              <a:srgbClr val="000000">
                <a:alpha val="0"/>
              </a:srgb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Freeform 3"/>
          <p:cNvSpPr/>
          <p:nvPr/>
        </p:nvSpPr>
        <p:spPr>
          <a:xfrm>
            <a:off x="6695261" y="1219994"/>
            <a:ext cx="48816" cy="4836902"/>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algn="ctr"/>
            <a:endParaRPr lang="zh-CN" altLang="en-US"/>
          </a:p>
        </p:txBody>
      </p:sp>
      <p:sp>
        <p:nvSpPr>
          <p:cNvPr id="46" name="TextBox 1"/>
          <p:cNvSpPr txBox="1"/>
          <p:nvPr/>
        </p:nvSpPr>
        <p:spPr>
          <a:xfrm>
            <a:off x="545294" y="2704702"/>
            <a:ext cx="1846659" cy="946434"/>
          </a:xfrm>
          <a:prstGeom prst="rect">
            <a:avLst/>
          </a:prstGeom>
          <a:noFill/>
        </p:spPr>
        <p:txBody>
          <a:bodyPr wrap="none" lIns="0" tIns="0" rIns="0" bIns="60981" rtlCol="0">
            <a:spAutoFit/>
          </a:bodyPr>
          <a:lstStyle/>
          <a:p>
            <a:pPr>
              <a:lnSpc>
                <a:spcPts val="6935"/>
              </a:lnSpc>
            </a:pPr>
            <a:r>
              <a:rPr lang="zh-CN" altLang="en-US" sz="3600" dirty="0">
                <a:solidFill>
                  <a:srgbClr val="4197DF"/>
                </a:solidFill>
                <a:latin typeface="Microsoft YaHei UI" panose="020B0503020204020204" pitchFamily="18" charset="-122"/>
                <a:cs typeface="Microsoft YaHei UI" panose="020B0503020204020204" pitchFamily="18" charset="-122"/>
              </a:rPr>
              <a:t>内容导航</a:t>
            </a:r>
            <a:endParaRPr lang="en-US" altLang="zh-CN" sz="3600" dirty="0">
              <a:solidFill>
                <a:srgbClr val="4197DF"/>
              </a:solidFill>
              <a:latin typeface="Microsoft YaHei UI" panose="020B0503020204020204" pitchFamily="18" charset="-122"/>
              <a:cs typeface="Microsoft YaHei UI" panose="020B0503020204020204" pitchFamily="18" charset="-122"/>
            </a:endParaRPr>
          </a:p>
        </p:txBody>
      </p:sp>
      <p:sp>
        <p:nvSpPr>
          <p:cNvPr id="57" name="TextBox 1"/>
          <p:cNvSpPr txBox="1"/>
          <p:nvPr/>
        </p:nvSpPr>
        <p:spPr>
          <a:xfrm>
            <a:off x="545293" y="3518639"/>
            <a:ext cx="1846659" cy="272596"/>
          </a:xfrm>
          <a:prstGeom prst="rect">
            <a:avLst/>
          </a:prstGeom>
          <a:noFill/>
        </p:spPr>
        <p:txBody>
          <a:bodyPr wrap="square" lIns="0" tIns="0" rIns="0" bIns="60981" rtlCol="0">
            <a:spAutoFit/>
          </a:bodyPr>
          <a:lstStyle/>
          <a:p>
            <a:pPr algn="dist">
              <a:lnSpc>
                <a:spcPts val="1600"/>
              </a:lnSpc>
            </a:pPr>
            <a:r>
              <a:rPr lang="en-US" altLang="zh-CN" sz="1900" dirty="0">
                <a:solidFill>
                  <a:srgbClr val="4197DF"/>
                </a:solidFill>
                <a:latin typeface="Times New Roman" panose="02020603050405020304" pitchFamily="18" charset="0"/>
                <a:cs typeface="Times New Roman" panose="02020603050405020304" pitchFamily="18" charset="0"/>
              </a:rPr>
              <a:t>CONTENTS</a:t>
            </a:r>
          </a:p>
        </p:txBody>
      </p:sp>
      <p:sp>
        <p:nvSpPr>
          <p:cNvPr id="59" name="矩形 58"/>
          <p:cNvSpPr/>
          <p:nvPr/>
        </p:nvSpPr>
        <p:spPr>
          <a:xfrm>
            <a:off x="518434" y="2201849"/>
            <a:ext cx="1873520" cy="70265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p:nvPr/>
        </p:nvCxnSpPr>
        <p:spPr>
          <a:xfrm>
            <a:off x="536575" y="7699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36575" y="2484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6575" y="405607"/>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6575" y="577057"/>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6575" y="71993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36575" y="89138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36575" y="10485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36575" y="1219994"/>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6575" y="1404371"/>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36575" y="154724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36575" y="171869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6575" y="1875858"/>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36575" y="2047308"/>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a:off x="2000250" y="6254294"/>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2381250" y="5840443"/>
            <a:ext cx="674915" cy="10132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a:off x="3146878" y="6329700"/>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a:off x="95250" y="5621722"/>
            <a:ext cx="1066800" cy="123197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p:cNvSpPr/>
          <p:nvPr/>
        </p:nvSpPr>
        <p:spPr>
          <a:xfrm>
            <a:off x="876300" y="6254294"/>
            <a:ext cx="381000" cy="51330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5757541" y="2047308"/>
            <a:ext cx="4913633" cy="634722"/>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b="1"/>
          </a:p>
        </p:txBody>
      </p:sp>
      <p:sp>
        <p:nvSpPr>
          <p:cNvPr id="55" name="TextBox 1"/>
          <p:cNvSpPr txBox="1"/>
          <p:nvPr/>
        </p:nvSpPr>
        <p:spPr>
          <a:xfrm>
            <a:off x="7013575" y="3447338"/>
            <a:ext cx="3334246" cy="372367"/>
          </a:xfrm>
          <a:prstGeom prst="rect">
            <a:avLst/>
          </a:prstGeom>
          <a:noFill/>
        </p:spPr>
        <p:txBody>
          <a:bodyPr wrap="none" lIns="0" tIns="0" rIns="0" bIns="60981" rtlCol="0">
            <a:spAutoFit/>
          </a:bodyPr>
          <a:lstStyle/>
          <a:p>
            <a:pPr>
              <a:lnSpc>
                <a:spcPts val="2400"/>
              </a:lnSpc>
            </a:pPr>
            <a:r>
              <a:rPr lang="zh-CN" altLang="zh-CN" sz="2600" b="1" dirty="0">
                <a:solidFill>
                  <a:srgbClr val="3A4187"/>
                </a:solidFill>
              </a:rPr>
              <a:t>软件</a:t>
            </a:r>
            <a:r>
              <a:rPr lang="zh-CN" altLang="en-US" sz="2600" b="1" dirty="0">
                <a:solidFill>
                  <a:srgbClr val="3A4187"/>
                </a:solidFill>
              </a:rPr>
              <a:t>工程</a:t>
            </a:r>
            <a:r>
              <a:rPr lang="zh-CN" altLang="zh-CN" sz="2600" b="1" dirty="0">
                <a:solidFill>
                  <a:srgbClr val="3A4187"/>
                </a:solidFill>
              </a:rPr>
              <a:t>项目</a:t>
            </a:r>
            <a:r>
              <a:rPr lang="zh-CN" altLang="en-US" sz="2600" b="1" dirty="0">
                <a:solidFill>
                  <a:srgbClr val="3A4187"/>
                </a:solidFill>
              </a:rPr>
              <a:t>进度</a:t>
            </a:r>
            <a:r>
              <a:rPr lang="zh-CN" altLang="zh-CN" sz="2600" b="1" dirty="0">
                <a:solidFill>
                  <a:srgbClr val="3A4187"/>
                </a:solidFill>
              </a:rPr>
              <a:t>分析</a:t>
            </a:r>
            <a:endParaRPr lang="zh-CN" altLang="en-US" sz="2600" b="1" dirty="0">
              <a:solidFill>
                <a:srgbClr val="3A4187"/>
              </a:solidFill>
              <a:latin typeface="Microsoft YaHei UI" panose="020B0503020204020204" pitchFamily="18" charset="-122"/>
              <a:cs typeface="Microsoft YaHei UI" panose="020B0503020204020204" pitchFamily="18" charset="-122"/>
            </a:endParaRPr>
          </a:p>
        </p:txBody>
      </p:sp>
      <p:sp>
        <p:nvSpPr>
          <p:cNvPr id="56" name="TextBox 1"/>
          <p:cNvSpPr txBox="1"/>
          <p:nvPr/>
        </p:nvSpPr>
        <p:spPr>
          <a:xfrm>
            <a:off x="7013575" y="2244389"/>
            <a:ext cx="3124200" cy="369353"/>
          </a:xfrm>
          <a:prstGeom prst="rect">
            <a:avLst/>
          </a:prstGeom>
          <a:noFill/>
        </p:spPr>
        <p:txBody>
          <a:bodyPr wrap="square" lIns="0" tIns="0" rIns="0" bIns="60981" rtlCol="0">
            <a:spAutoFit/>
          </a:bodyPr>
          <a:lstStyle/>
          <a:p>
            <a:pPr>
              <a:lnSpc>
                <a:spcPts val="2400"/>
              </a:lnSpc>
            </a:pPr>
            <a:r>
              <a:rPr lang="zh-CN" altLang="en-US" sz="2600" b="1" dirty="0">
                <a:solidFill>
                  <a:schemeClr val="bg1"/>
                </a:solidFill>
                <a:latin typeface="Microsoft YaHei UI" panose="020B0503020204020204" pitchFamily="18" charset="-122"/>
                <a:cs typeface="Microsoft YaHei UI" panose="020B0503020204020204" pitchFamily="18" charset="-122"/>
              </a:rPr>
              <a:t>进度的基本概念</a:t>
            </a:r>
          </a:p>
        </p:txBody>
      </p:sp>
      <p:sp>
        <p:nvSpPr>
          <p:cNvPr id="78" name="TextBox 1"/>
          <p:cNvSpPr txBox="1"/>
          <p:nvPr/>
        </p:nvSpPr>
        <p:spPr>
          <a:xfrm>
            <a:off x="7013575" y="4584441"/>
            <a:ext cx="2000548" cy="369353"/>
          </a:xfrm>
          <a:prstGeom prst="rect">
            <a:avLst/>
          </a:prstGeom>
          <a:noFill/>
        </p:spPr>
        <p:txBody>
          <a:bodyPr wrap="none" lIns="0" tIns="0" rIns="0" bIns="60981" rtlCol="0">
            <a:spAutoFit/>
          </a:bodyPr>
          <a:lstStyle/>
          <a:p>
            <a:pPr>
              <a:lnSpc>
                <a:spcPts val="2400"/>
              </a:lnSpc>
            </a:pPr>
            <a:r>
              <a:rPr lang="zh-CN" altLang="en-US" sz="2600" b="1" dirty="0">
                <a:solidFill>
                  <a:srgbClr val="3A4187"/>
                </a:solidFill>
                <a:latin typeface="Microsoft YaHei UI" panose="020B0503020204020204" pitchFamily="18" charset="-122"/>
                <a:cs typeface="Microsoft YaHei UI" panose="020B0503020204020204" pitchFamily="18" charset="-122"/>
              </a:rPr>
              <a:t>网络计划优化</a:t>
            </a:r>
          </a:p>
        </p:txBody>
      </p:sp>
      <p:sp>
        <p:nvSpPr>
          <p:cNvPr id="79" name="Freeform 3"/>
          <p:cNvSpPr/>
          <p:nvPr/>
        </p:nvSpPr>
        <p:spPr>
          <a:xfrm>
            <a:off x="6632575" y="228679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chemeClr val="bg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sz="2600" b="1"/>
          </a:p>
        </p:txBody>
      </p:sp>
      <p:sp>
        <p:nvSpPr>
          <p:cNvPr id="80" name="Freeform 3"/>
          <p:cNvSpPr/>
          <p:nvPr/>
        </p:nvSpPr>
        <p:spPr>
          <a:xfrm>
            <a:off x="6632575" y="3523538"/>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sz="2600" b="1"/>
          </a:p>
        </p:txBody>
      </p:sp>
      <p:sp>
        <p:nvSpPr>
          <p:cNvPr id="81" name="TextBox 1"/>
          <p:cNvSpPr txBox="1"/>
          <p:nvPr/>
        </p:nvSpPr>
        <p:spPr>
          <a:xfrm>
            <a:off x="6023098" y="2254183"/>
            <a:ext cx="464871" cy="369353"/>
          </a:xfrm>
          <a:prstGeom prst="rect">
            <a:avLst/>
          </a:prstGeom>
          <a:noFill/>
        </p:spPr>
        <p:txBody>
          <a:bodyPr wrap="none" lIns="0" tIns="0" rIns="0" bIns="60981" rtlCol="0">
            <a:spAutoFit/>
          </a:bodyPr>
          <a:lstStyle/>
          <a:p>
            <a:pPr>
              <a:lnSpc>
                <a:spcPts val="2400"/>
              </a:lnSpc>
            </a:pPr>
            <a:r>
              <a:rPr lang="en-US" altLang="zh-CN" sz="2600" b="1" dirty="0">
                <a:solidFill>
                  <a:schemeClr val="bg1"/>
                </a:solidFill>
                <a:latin typeface="+mj-lt"/>
                <a:cs typeface="Microsoft YaHei UI" panose="020B0503020204020204" pitchFamily="18" charset="-122"/>
              </a:rPr>
              <a:t>6.1</a:t>
            </a:r>
            <a:endParaRPr lang="zh-CN" altLang="en-US" sz="2600" b="1" dirty="0">
              <a:solidFill>
                <a:schemeClr val="bg1"/>
              </a:solidFill>
              <a:latin typeface="+mj-lt"/>
              <a:cs typeface="Microsoft YaHei UI" panose="020B0503020204020204" pitchFamily="18" charset="-122"/>
            </a:endParaRPr>
          </a:p>
        </p:txBody>
      </p:sp>
      <p:sp>
        <p:nvSpPr>
          <p:cNvPr id="82" name="TextBox 1"/>
          <p:cNvSpPr txBox="1"/>
          <p:nvPr/>
        </p:nvSpPr>
        <p:spPr>
          <a:xfrm>
            <a:off x="6048108" y="3447338"/>
            <a:ext cx="464871" cy="369353"/>
          </a:xfrm>
          <a:prstGeom prst="rect">
            <a:avLst/>
          </a:prstGeom>
          <a:noFill/>
        </p:spPr>
        <p:txBody>
          <a:bodyPr wrap="none" lIns="0" tIns="0" rIns="0" bIns="60981" rtlCol="0">
            <a:spAutoFit/>
          </a:bodyPr>
          <a:lstStyle/>
          <a:p>
            <a:pPr>
              <a:lnSpc>
                <a:spcPts val="2400"/>
              </a:lnSpc>
            </a:pPr>
            <a:r>
              <a:rPr lang="en-US" altLang="zh-CN" sz="2600" b="1" dirty="0">
                <a:solidFill>
                  <a:srgbClr val="3A4187"/>
                </a:solidFill>
                <a:latin typeface="+mj-lt"/>
                <a:cs typeface="Microsoft YaHei UI" panose="020B0503020204020204" pitchFamily="18" charset="-122"/>
              </a:rPr>
              <a:t>6.2</a:t>
            </a:r>
          </a:p>
        </p:txBody>
      </p:sp>
      <p:sp>
        <p:nvSpPr>
          <p:cNvPr id="83" name="TextBox 1"/>
          <p:cNvSpPr txBox="1"/>
          <p:nvPr/>
        </p:nvSpPr>
        <p:spPr>
          <a:xfrm>
            <a:off x="6048108" y="4584441"/>
            <a:ext cx="464871" cy="369353"/>
          </a:xfrm>
          <a:prstGeom prst="rect">
            <a:avLst/>
          </a:prstGeom>
          <a:noFill/>
        </p:spPr>
        <p:txBody>
          <a:bodyPr wrap="none" lIns="0" tIns="0" rIns="0" bIns="60981" rtlCol="0">
            <a:spAutoFit/>
          </a:bodyPr>
          <a:lstStyle/>
          <a:p>
            <a:pPr>
              <a:lnSpc>
                <a:spcPts val="2400"/>
              </a:lnSpc>
            </a:pPr>
            <a:r>
              <a:rPr lang="en-US" altLang="zh-CN" sz="2600" b="1" dirty="0">
                <a:solidFill>
                  <a:srgbClr val="3A4187"/>
                </a:solidFill>
                <a:latin typeface="+mj-lt"/>
                <a:cs typeface="Microsoft YaHei UI" panose="020B0503020204020204" pitchFamily="18" charset="-122"/>
              </a:rPr>
              <a:t>6.3</a:t>
            </a:r>
          </a:p>
        </p:txBody>
      </p:sp>
      <p:sp>
        <p:nvSpPr>
          <p:cNvPr id="84" name="Freeform 3"/>
          <p:cNvSpPr/>
          <p:nvPr/>
        </p:nvSpPr>
        <p:spPr>
          <a:xfrm>
            <a:off x="6632575" y="4659122"/>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sz="2600" b="1"/>
          </a:p>
        </p:txBody>
      </p:sp>
      <p:sp>
        <p:nvSpPr>
          <p:cNvPr id="3" name="灯片编号占位符 2">
            <a:extLst>
              <a:ext uri="{FF2B5EF4-FFF2-40B4-BE49-F238E27FC236}">
                <a16:creationId xmlns:a16="http://schemas.microsoft.com/office/drawing/2014/main" id="{E85E1053-7894-4322-984A-799948D80C15}"/>
              </a:ext>
            </a:extLst>
          </p:cNvPr>
          <p:cNvSpPr>
            <a:spLocks noGrp="1"/>
          </p:cNvSpPr>
          <p:nvPr>
            <p:ph type="sldNum" sz="quarter" idx="12"/>
          </p:nvPr>
        </p:nvSpPr>
        <p:spPr/>
        <p:txBody>
          <a:bodyPr/>
          <a:lstStyle/>
          <a:p>
            <a:fld id="{B6F15528-21DE-4FAA-801E-634DDDAF4B2B}" type="slidenum">
              <a:rPr lang="en-US" smtClean="0"/>
              <a:t>423</a:t>
            </a:fld>
            <a:endParaRPr lang="en-US" dirty="0"/>
          </a:p>
        </p:txBody>
      </p:sp>
    </p:spTree>
  </p:cSld>
  <p:clrMapOvr>
    <a:masterClrMapping/>
  </p:clrMapOvr>
  <p:transition spd="slow">
    <p:push dir="u"/>
  </p:transition>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3175" y="2405601"/>
            <a:ext cx="12192000" cy="2657139"/>
          </a:xfrm>
          <a:prstGeom prst="rect">
            <a:avLst/>
          </a:prstGeom>
          <a:solidFill>
            <a:srgbClr val="74B83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 name="标题 2"/>
          <p:cNvSpPr>
            <a:spLocks noGrp="1"/>
          </p:cNvSpPr>
          <p:nvPr>
            <p:ph type="title"/>
          </p:nvPr>
        </p:nvSpPr>
        <p:spPr>
          <a:xfrm>
            <a:off x="774699" y="352424"/>
            <a:ext cx="6086475" cy="429419"/>
          </a:xfrm>
        </p:spPr>
        <p:txBody>
          <a:bodyPr/>
          <a:lstStyle/>
          <a:p>
            <a:pPr marL="0" indent="0"/>
            <a:r>
              <a:rPr lang="en-US" altLang="zh-CN" dirty="0"/>
              <a:t>6.1 </a:t>
            </a:r>
            <a:r>
              <a:rPr lang="zh-CN" altLang="en-US" dirty="0"/>
              <a:t>进度的基本概念</a:t>
            </a:r>
          </a:p>
        </p:txBody>
      </p:sp>
      <p:sp>
        <p:nvSpPr>
          <p:cNvPr id="20" name="内容占位符 4"/>
          <p:cNvSpPr txBox="1"/>
          <p:nvPr/>
        </p:nvSpPr>
        <p:spPr>
          <a:xfrm>
            <a:off x="663267" y="2667794"/>
            <a:ext cx="11042542" cy="2064368"/>
          </a:xfrm>
          <a:prstGeom prst="rect">
            <a:avLst/>
          </a:prstGeom>
        </p:spPr>
        <p:txBody>
          <a:bodyPr vert="horz" lIns="91440" tIns="45720" rIns="91440" bIns="45720" rtlCol="0">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3600" dirty="0">
                <a:solidFill>
                  <a:schemeClr val="bg1"/>
                </a:solidFill>
              </a:rPr>
              <a:t>       </a:t>
            </a:r>
            <a:r>
              <a:rPr lang="zh-CN" altLang="zh-CN" sz="3600" dirty="0">
                <a:solidFill>
                  <a:schemeClr val="bg1"/>
                </a:solidFill>
              </a:rPr>
              <a:t>进度是指等进行的速度或进展的程度。对软件工程项目进行进度管理是为了确保项目根据需求能按期完成。</a:t>
            </a:r>
            <a:endParaRPr lang="zh-CN" altLang="en-US" sz="3600" dirty="0">
              <a:solidFill>
                <a:schemeClr val="bg1"/>
              </a:solidFill>
              <a:ea typeface="黑体" panose="02010609060101010101" pitchFamily="2" charset="-122"/>
            </a:endParaRPr>
          </a:p>
        </p:txBody>
      </p:sp>
      <p:grpSp>
        <p:nvGrpSpPr>
          <p:cNvPr id="11" name="组合 10"/>
          <p:cNvGrpSpPr/>
          <p:nvPr/>
        </p:nvGrpSpPr>
        <p:grpSpPr>
          <a:xfrm flipH="1">
            <a:off x="8996002" y="1404387"/>
            <a:ext cx="3203575" cy="1301644"/>
            <a:chOff x="-8805" y="5407865"/>
            <a:chExt cx="3213509" cy="1301644"/>
          </a:xfrm>
        </p:grpSpPr>
        <p:sp>
          <p:nvSpPr>
            <p:cNvPr id="12" name="矩形 11"/>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0" y="5868194"/>
            <a:ext cx="12195175" cy="989805"/>
          </a:xfrm>
          <a:prstGeom prst="rect">
            <a:avLst/>
          </a:prstGeom>
          <a:solidFill>
            <a:srgbClr val="DDDDDD">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sp>
        <p:nvSpPr>
          <p:cNvPr id="19" name="矩形 18"/>
          <p:cNvSpPr/>
          <p:nvPr/>
        </p:nvSpPr>
        <p:spPr>
          <a:xfrm>
            <a:off x="-1" y="6096794"/>
            <a:ext cx="12195175" cy="761205"/>
          </a:xfrm>
          <a:prstGeom prst="rect">
            <a:avLst/>
          </a:prstGeom>
          <a:solidFill>
            <a:srgbClr val="3A4187">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sp>
        <p:nvSpPr>
          <p:cNvPr id="4" name="灯片编号占位符 3">
            <a:extLst>
              <a:ext uri="{FF2B5EF4-FFF2-40B4-BE49-F238E27FC236}">
                <a16:creationId xmlns:a16="http://schemas.microsoft.com/office/drawing/2014/main" id="{FF4037FE-EC01-424C-B114-E98E4347393A}"/>
              </a:ext>
            </a:extLst>
          </p:cNvPr>
          <p:cNvSpPr>
            <a:spLocks noGrp="1"/>
          </p:cNvSpPr>
          <p:nvPr>
            <p:ph type="sldNum" sz="quarter" idx="12"/>
          </p:nvPr>
        </p:nvSpPr>
        <p:spPr/>
        <p:txBody>
          <a:bodyPr/>
          <a:lstStyle/>
          <a:p>
            <a:fld id="{B6F15528-21DE-4FAA-801E-634DDDAF4B2B}" type="slidenum">
              <a:rPr lang="en-US" smtClean="0"/>
              <a:t>424</a:t>
            </a:fld>
            <a:endParaRPr lang="en-US" dirty="0"/>
          </a:p>
        </p:txBody>
      </p:sp>
    </p:spTree>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6.1.1 </a:t>
            </a:r>
            <a:r>
              <a:rPr lang="zh-CN" altLang="en-US" dirty="0"/>
              <a:t>软件工程项目的工作分解结构</a:t>
            </a:r>
          </a:p>
        </p:txBody>
      </p:sp>
      <p:sp>
        <p:nvSpPr>
          <p:cNvPr id="243" name="矩形 242"/>
          <p:cNvSpPr/>
          <p:nvPr/>
        </p:nvSpPr>
        <p:spPr>
          <a:xfrm>
            <a:off x="-43052" y="1452676"/>
            <a:ext cx="12198349" cy="60684"/>
          </a:xfrm>
          <a:prstGeom prst="rect">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4" name="内容占位符 5"/>
          <p:cNvSpPr>
            <a:spLocks noGrp="1"/>
          </p:cNvSpPr>
          <p:nvPr>
            <p:ph idx="1"/>
          </p:nvPr>
        </p:nvSpPr>
        <p:spPr>
          <a:xfrm>
            <a:off x="511662" y="1677194"/>
            <a:ext cx="11175028" cy="3200400"/>
          </a:xfrm>
        </p:spPr>
        <p:txBody>
          <a:bodyPr>
            <a:noAutofit/>
          </a:bodyPr>
          <a:lstStyle/>
          <a:p>
            <a:pPr marL="0" indent="0">
              <a:lnSpc>
                <a:spcPct val="150000"/>
              </a:lnSpc>
              <a:buNone/>
            </a:pPr>
            <a:r>
              <a:rPr lang="en-US" altLang="zh-CN" sz="2400" dirty="0">
                <a:solidFill>
                  <a:schemeClr val="tx1"/>
                </a:solidFill>
              </a:rPr>
              <a:t>        </a:t>
            </a:r>
            <a:r>
              <a:rPr lang="zh-CN" altLang="zh-CN" sz="2400" dirty="0">
                <a:solidFill>
                  <a:schemeClr val="tx1"/>
                </a:solidFill>
              </a:rPr>
              <a:t>工作分解结构（</a:t>
            </a:r>
            <a:r>
              <a:rPr lang="en-US" altLang="zh-CN" sz="2400" dirty="0">
                <a:solidFill>
                  <a:schemeClr val="tx1"/>
                </a:solidFill>
              </a:rPr>
              <a:t>Work Breakdown Structure</a:t>
            </a:r>
            <a:r>
              <a:rPr lang="zh-CN" altLang="zh-CN" sz="2400" dirty="0">
                <a:solidFill>
                  <a:schemeClr val="tx1"/>
                </a:solidFill>
              </a:rPr>
              <a:t>，</a:t>
            </a:r>
            <a:r>
              <a:rPr lang="en-US" altLang="zh-CN" sz="2400" dirty="0">
                <a:solidFill>
                  <a:schemeClr val="tx1"/>
                </a:solidFill>
              </a:rPr>
              <a:t>WBS</a:t>
            </a:r>
            <a:r>
              <a:rPr lang="zh-CN" altLang="zh-CN" sz="2400" dirty="0">
                <a:solidFill>
                  <a:schemeClr val="tx1"/>
                </a:solidFill>
              </a:rPr>
              <a:t>）以可以交互成果为导向，是把项目工作（或活动）和可交互的成果分解成为较小的、易于管理和控制单元的工程。</a:t>
            </a:r>
            <a:endParaRPr lang="en-US" altLang="zh-CN" sz="2400" dirty="0">
              <a:solidFill>
                <a:schemeClr val="tx1"/>
              </a:solidFill>
            </a:endParaRPr>
          </a:p>
          <a:p>
            <a:pPr marL="0" indent="0">
              <a:lnSpc>
                <a:spcPct val="150000"/>
              </a:lnSpc>
              <a:buNone/>
            </a:pPr>
            <a:r>
              <a:rPr lang="en-US" altLang="zh-CN" sz="2400" dirty="0">
                <a:solidFill>
                  <a:schemeClr val="tx1"/>
                </a:solidFill>
              </a:rPr>
              <a:t>        </a:t>
            </a:r>
            <a:r>
              <a:rPr lang="zh-CN" altLang="zh-CN" sz="2400" dirty="0">
                <a:solidFill>
                  <a:schemeClr val="tx1"/>
                </a:solidFill>
              </a:rPr>
              <a:t>而软件</a:t>
            </a:r>
            <a:r>
              <a:rPr lang="zh-CN" altLang="en-US" sz="2400" dirty="0">
                <a:solidFill>
                  <a:schemeClr val="tx1"/>
                </a:solidFill>
              </a:rPr>
              <a:t>工程</a:t>
            </a:r>
            <a:r>
              <a:rPr lang="zh-CN" altLang="zh-CN" sz="2400" dirty="0">
                <a:solidFill>
                  <a:schemeClr val="tx1"/>
                </a:solidFill>
              </a:rPr>
              <a:t>项目的规划、设计、开发、测试等各阶段工作任务的实施通常是由一系列项目活动来构成，故软件企业管理人员或者项目经理经常运用</a:t>
            </a:r>
            <a:r>
              <a:rPr lang="en-US" altLang="zh-CN" sz="2400" dirty="0">
                <a:solidFill>
                  <a:schemeClr val="tx1"/>
                </a:solidFill>
              </a:rPr>
              <a:t>WBS</a:t>
            </a:r>
            <a:r>
              <a:rPr lang="zh-CN" altLang="zh-CN" sz="2400" dirty="0">
                <a:solidFill>
                  <a:schemeClr val="tx1"/>
                </a:solidFill>
              </a:rPr>
              <a:t>原理将整个软件项目任务进行详细的分解。</a:t>
            </a:r>
            <a:endParaRPr lang="zh-CN" altLang="en-US" sz="2400" dirty="0">
              <a:solidFill>
                <a:schemeClr val="tx1"/>
              </a:solidFill>
            </a:endParaRPr>
          </a:p>
        </p:txBody>
      </p:sp>
      <p:sp>
        <p:nvSpPr>
          <p:cNvPr id="245" name="矩形 244"/>
          <p:cNvSpPr/>
          <p:nvPr/>
        </p:nvSpPr>
        <p:spPr>
          <a:xfrm>
            <a:off x="848890" y="6293819"/>
            <a:ext cx="343077" cy="36936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7" name="矩形 246"/>
          <p:cNvSpPr/>
          <p:nvPr/>
        </p:nvSpPr>
        <p:spPr>
          <a:xfrm>
            <a:off x="367079" y="5524030"/>
            <a:ext cx="266841" cy="2872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8" name="矩形 247"/>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9" name="矩形 248"/>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0" name="矩形 249"/>
          <p:cNvSpPr/>
          <p:nvPr/>
        </p:nvSpPr>
        <p:spPr>
          <a:xfrm>
            <a:off x="-8809" y="5667672"/>
            <a:ext cx="495557" cy="5335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1" name="矩形 250"/>
          <p:cNvSpPr/>
          <p:nvPr/>
        </p:nvSpPr>
        <p:spPr>
          <a:xfrm>
            <a:off x="2340789" y="6009853"/>
            <a:ext cx="266841" cy="28728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2" name="矩形 251"/>
          <p:cNvSpPr/>
          <p:nvPr/>
        </p:nvSpPr>
        <p:spPr>
          <a:xfrm>
            <a:off x="2016814" y="6423778"/>
            <a:ext cx="266841" cy="2872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3" name="矩形 252"/>
          <p:cNvSpPr/>
          <p:nvPr/>
        </p:nvSpPr>
        <p:spPr>
          <a:xfrm>
            <a:off x="2660998" y="5524030"/>
            <a:ext cx="106736" cy="11491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4" name="矩形 253"/>
          <p:cNvSpPr/>
          <p:nvPr/>
        </p:nvSpPr>
        <p:spPr>
          <a:xfrm>
            <a:off x="1441192" y="5616807"/>
            <a:ext cx="266841" cy="28728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5" name="矩形 254"/>
          <p:cNvSpPr/>
          <p:nvPr/>
        </p:nvSpPr>
        <p:spPr>
          <a:xfrm flipV="1">
            <a:off x="1174351" y="6009853"/>
            <a:ext cx="266841" cy="2872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6" name="矩形 255"/>
          <p:cNvSpPr/>
          <p:nvPr/>
        </p:nvSpPr>
        <p:spPr>
          <a:xfrm>
            <a:off x="3050082" y="6293819"/>
            <a:ext cx="156291" cy="1355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6" name="矩形 245"/>
          <p:cNvSpPr/>
          <p:nvPr/>
        </p:nvSpPr>
        <p:spPr>
          <a:xfrm>
            <a:off x="2073948" y="5722568"/>
            <a:ext cx="266841" cy="28728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4" name="灯片编号占位符 3">
            <a:extLst>
              <a:ext uri="{FF2B5EF4-FFF2-40B4-BE49-F238E27FC236}">
                <a16:creationId xmlns:a16="http://schemas.microsoft.com/office/drawing/2014/main" id="{66C5DA31-7479-4619-BF49-19C715A9B651}"/>
              </a:ext>
            </a:extLst>
          </p:cNvPr>
          <p:cNvSpPr>
            <a:spLocks noGrp="1"/>
          </p:cNvSpPr>
          <p:nvPr>
            <p:ph type="sldNum" sz="quarter" idx="12"/>
          </p:nvPr>
        </p:nvSpPr>
        <p:spPr/>
        <p:txBody>
          <a:bodyPr/>
          <a:lstStyle/>
          <a:p>
            <a:fld id="{B6F15528-21DE-4FAA-801E-634DDDAF4B2B}" type="slidenum">
              <a:rPr lang="en-US" smtClean="0"/>
              <a:t>425</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4">
                                            <p:txEl>
                                              <p:pRg st="1" end="1"/>
                                            </p:txEl>
                                          </p:spTgt>
                                        </p:tgtEl>
                                        <p:attrNameLst>
                                          <p:attrName>style.visibility</p:attrName>
                                        </p:attrNameLst>
                                      </p:cBhvr>
                                      <p:to>
                                        <p:strVal val="visible"/>
                                      </p:to>
                                    </p:set>
                                    <p:anim calcmode="lin" valueType="num">
                                      <p:cBhvr additive="base">
                                        <p:cTn id="7" dur="500" fill="hold"/>
                                        <p:tgtEl>
                                          <p:spTgt spid="24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6.1.1 </a:t>
            </a:r>
            <a:r>
              <a:rPr lang="zh-CN" altLang="en-US" dirty="0"/>
              <a:t>软件工程项目的工作分解结构</a:t>
            </a:r>
          </a:p>
        </p:txBody>
      </p:sp>
      <p:sp>
        <p:nvSpPr>
          <p:cNvPr id="4" name="矩形 3"/>
          <p:cNvSpPr/>
          <p:nvPr/>
        </p:nvSpPr>
        <p:spPr>
          <a:xfrm>
            <a:off x="0" y="1372394"/>
            <a:ext cx="12211386" cy="133825"/>
          </a:xfrm>
          <a:prstGeom prst="rect">
            <a:avLst/>
          </a:prstGeom>
          <a:solidFill>
            <a:srgbClr val="F69200">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nvGrpSpPr>
          <p:cNvPr id="5" name="组合 4"/>
          <p:cNvGrpSpPr/>
          <p:nvPr/>
        </p:nvGrpSpPr>
        <p:grpSpPr>
          <a:xfrm>
            <a:off x="304800" y="5149788"/>
            <a:ext cx="1877787" cy="1129564"/>
            <a:chOff x="9675584" y="5175723"/>
            <a:chExt cx="1877787" cy="1129564"/>
          </a:xfrm>
        </p:grpSpPr>
        <p:sp>
          <p:nvSpPr>
            <p:cNvPr id="6" name="矩形 5"/>
            <p:cNvSpPr/>
            <p:nvPr/>
          </p:nvSpPr>
          <p:spPr>
            <a:xfrm>
              <a:off x="11286669" y="5640179"/>
              <a:ext cx="266702" cy="661889"/>
            </a:xfrm>
            <a:prstGeom prst="rect">
              <a:avLst/>
            </a:prstGeom>
            <a:solidFill>
              <a:srgbClr val="F692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7" name="矩形 6"/>
            <p:cNvSpPr/>
            <p:nvPr/>
          </p:nvSpPr>
          <p:spPr>
            <a:xfrm>
              <a:off x="10807698" y="5828865"/>
              <a:ext cx="266702" cy="476421"/>
            </a:xfrm>
            <a:prstGeom prst="rect">
              <a:avLst/>
            </a:prstGeom>
            <a:solidFill>
              <a:srgbClr val="A6B7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8" name="矩形 7"/>
            <p:cNvSpPr/>
            <p:nvPr/>
          </p:nvSpPr>
          <p:spPr>
            <a:xfrm>
              <a:off x="10241641" y="5175723"/>
              <a:ext cx="266702" cy="1129564"/>
            </a:xfrm>
            <a:prstGeom prst="rect">
              <a:avLst/>
            </a:prstGeom>
            <a:solidFill>
              <a:srgbClr val="83838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9" name="矩形 8"/>
            <p:cNvSpPr/>
            <p:nvPr/>
          </p:nvSpPr>
          <p:spPr>
            <a:xfrm>
              <a:off x="9675584" y="5974341"/>
              <a:ext cx="266702" cy="330945"/>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sp>
        <p:nvSpPr>
          <p:cNvPr id="10" name="矩形 9"/>
          <p:cNvSpPr/>
          <p:nvPr/>
        </p:nvSpPr>
        <p:spPr>
          <a:xfrm>
            <a:off x="0" y="6279352"/>
            <a:ext cx="12192000" cy="580236"/>
          </a:xfrm>
          <a:prstGeom prst="rect">
            <a:avLst/>
          </a:prstGeom>
          <a:solidFill>
            <a:srgbClr val="F69200">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1" name="矩形 10"/>
          <p:cNvSpPr/>
          <p:nvPr/>
        </p:nvSpPr>
        <p:spPr>
          <a:xfrm>
            <a:off x="836337" y="1830388"/>
            <a:ext cx="4975223" cy="3416320"/>
          </a:xfrm>
          <a:prstGeom prst="rect">
            <a:avLst/>
          </a:prstGeom>
        </p:spPr>
        <p:txBody>
          <a:bodyPr wrap="square">
            <a:spAutoFit/>
          </a:bodyPr>
          <a:lstStyle/>
          <a:p>
            <a:pPr>
              <a:lnSpc>
                <a:spcPct val="150000"/>
              </a:lnSpc>
            </a:pPr>
            <a:r>
              <a:rPr lang="en-US" altLang="zh-CN" dirty="0"/>
              <a:t>      WBS</a:t>
            </a:r>
            <a:r>
              <a:rPr lang="zh-CN" altLang="zh-CN" dirty="0"/>
              <a:t>主要是对实现目标及可交互的成果需进行的所有工作范围的层级分解。</a:t>
            </a:r>
            <a:r>
              <a:rPr lang="en-US" altLang="zh-CN" dirty="0"/>
              <a:t>WBS</a:t>
            </a:r>
            <a:r>
              <a:rPr lang="zh-CN" altLang="zh-CN" dirty="0"/>
              <a:t>的最底层单元是工作包，它是指定工作范围、设定软件工程项目产品质量和规格、估算和控制费用以及安排进度的基础。</a:t>
            </a:r>
            <a:endParaRPr lang="zh-CN" altLang="en-US"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1761" y="1688130"/>
            <a:ext cx="5081414" cy="4425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灯片编号占位符 12">
            <a:extLst>
              <a:ext uri="{FF2B5EF4-FFF2-40B4-BE49-F238E27FC236}">
                <a16:creationId xmlns:a16="http://schemas.microsoft.com/office/drawing/2014/main" id="{B1E70A7B-8F42-4F1E-9B73-1E2802917824}"/>
              </a:ext>
            </a:extLst>
          </p:cNvPr>
          <p:cNvSpPr>
            <a:spLocks noGrp="1"/>
          </p:cNvSpPr>
          <p:nvPr>
            <p:ph type="sldNum" sz="quarter" idx="12"/>
          </p:nvPr>
        </p:nvSpPr>
        <p:spPr/>
        <p:txBody>
          <a:bodyPr/>
          <a:lstStyle/>
          <a:p>
            <a:fld id="{B6F15528-21DE-4FAA-801E-634DDDAF4B2B}" type="slidenum">
              <a:rPr lang="en-US" smtClean="0"/>
              <a:t>426</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6.1.1 </a:t>
            </a:r>
            <a:r>
              <a:rPr lang="zh-CN" altLang="en-US" dirty="0"/>
              <a:t>软件工程项目的工作分解结构</a:t>
            </a:r>
            <a:r>
              <a:rPr lang="zh-CN" altLang="zh-CN" dirty="0"/>
              <a:t>）</a:t>
            </a:r>
            <a:endParaRPr lang="zh-CN" altLang="en-US" dirty="0"/>
          </a:p>
        </p:txBody>
      </p:sp>
      <p:sp>
        <p:nvSpPr>
          <p:cNvPr id="3" name="内容占位符 2"/>
          <p:cNvSpPr>
            <a:spLocks noGrp="1"/>
          </p:cNvSpPr>
          <p:nvPr>
            <p:ph idx="1"/>
          </p:nvPr>
        </p:nvSpPr>
        <p:spPr>
          <a:xfrm>
            <a:off x="609918" y="1143795"/>
            <a:ext cx="10978515" cy="609599"/>
          </a:xfrm>
        </p:spPr>
        <p:txBody>
          <a:bodyPr>
            <a:noAutofit/>
          </a:bodyPr>
          <a:lstStyle/>
          <a:p>
            <a:pPr marL="0" indent="0">
              <a:buNone/>
            </a:pPr>
            <a:r>
              <a:rPr lang="zh-CN" altLang="zh-CN" sz="2800" b="1" dirty="0"/>
              <a:t>软件</a:t>
            </a:r>
            <a:r>
              <a:rPr lang="zh-CN" altLang="en-US" sz="2800" b="1" dirty="0"/>
              <a:t>工程</a:t>
            </a:r>
            <a:r>
              <a:rPr lang="zh-CN" altLang="zh-CN" sz="2800" b="1" dirty="0"/>
              <a:t>项目管理人员在创建</a:t>
            </a:r>
            <a:r>
              <a:rPr lang="en-US" altLang="zh-CN" sz="2800" b="1" dirty="0"/>
              <a:t>WBS</a:t>
            </a:r>
            <a:r>
              <a:rPr lang="zh-CN" altLang="zh-CN" sz="2800" b="1" dirty="0"/>
              <a:t>时应注意</a:t>
            </a:r>
            <a:r>
              <a:rPr lang="zh-CN" altLang="en-US" sz="2800" b="1" dirty="0"/>
              <a:t>以下</a:t>
            </a:r>
            <a:r>
              <a:rPr lang="zh-CN" altLang="zh-CN" sz="2800" b="1" dirty="0"/>
              <a:t>要点</a:t>
            </a:r>
            <a:r>
              <a:rPr lang="zh-CN" altLang="en-US" sz="2800" b="1" dirty="0"/>
              <a:t>：</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8175" y="2134394"/>
            <a:ext cx="8763000" cy="779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6775" y="3223290"/>
            <a:ext cx="8610600" cy="642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6775" y="4115593"/>
            <a:ext cx="8610600" cy="702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9949" y="5106194"/>
            <a:ext cx="8607425" cy="665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0" y="6150514"/>
            <a:ext cx="12209236" cy="709073"/>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flipH="1">
            <a:off x="9834949" y="5791994"/>
            <a:ext cx="2360226" cy="1043149"/>
            <a:chOff x="-8805" y="5407865"/>
            <a:chExt cx="3213509" cy="1301644"/>
          </a:xfrm>
        </p:grpSpPr>
        <p:sp>
          <p:nvSpPr>
            <p:cNvPr id="10" name="矩形 9"/>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灯片编号占位符 4">
            <a:extLst>
              <a:ext uri="{FF2B5EF4-FFF2-40B4-BE49-F238E27FC236}">
                <a16:creationId xmlns:a16="http://schemas.microsoft.com/office/drawing/2014/main" id="{8497B108-4391-4783-AAD9-4B16E366D503}"/>
              </a:ext>
            </a:extLst>
          </p:cNvPr>
          <p:cNvSpPr>
            <a:spLocks noGrp="1"/>
          </p:cNvSpPr>
          <p:nvPr>
            <p:ph type="sldNum" sz="quarter" idx="12"/>
          </p:nvPr>
        </p:nvSpPr>
        <p:spPr/>
        <p:txBody>
          <a:bodyPr/>
          <a:lstStyle/>
          <a:p>
            <a:fld id="{B6F15528-21DE-4FAA-801E-634DDDAF4B2B}" type="slidenum">
              <a:rPr lang="en-US" smtClean="0"/>
              <a:t>427</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additive="base">
                                        <p:cTn id="7" dur="500" fill="hold"/>
                                        <p:tgtEl>
                                          <p:spTgt spid="6146"/>
                                        </p:tgtEl>
                                        <p:attrNameLst>
                                          <p:attrName>ppt_x</p:attrName>
                                        </p:attrNameLst>
                                      </p:cBhvr>
                                      <p:tavLst>
                                        <p:tav tm="0">
                                          <p:val>
                                            <p:strVal val="#ppt_x"/>
                                          </p:val>
                                        </p:tav>
                                        <p:tav tm="100000">
                                          <p:val>
                                            <p:strVal val="#ppt_x"/>
                                          </p:val>
                                        </p:tav>
                                      </p:tavLst>
                                    </p:anim>
                                    <p:anim calcmode="lin" valueType="num">
                                      <p:cBhvr additive="base">
                                        <p:cTn id="8"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7"/>
                                        </p:tgtEl>
                                        <p:attrNameLst>
                                          <p:attrName>style.visibility</p:attrName>
                                        </p:attrNameLst>
                                      </p:cBhvr>
                                      <p:to>
                                        <p:strVal val="visible"/>
                                      </p:to>
                                    </p:set>
                                    <p:anim calcmode="lin" valueType="num">
                                      <p:cBhvr additive="base">
                                        <p:cTn id="13" dur="500" fill="hold"/>
                                        <p:tgtEl>
                                          <p:spTgt spid="6147"/>
                                        </p:tgtEl>
                                        <p:attrNameLst>
                                          <p:attrName>ppt_x</p:attrName>
                                        </p:attrNameLst>
                                      </p:cBhvr>
                                      <p:tavLst>
                                        <p:tav tm="0">
                                          <p:val>
                                            <p:strVal val="#ppt_x"/>
                                          </p:val>
                                        </p:tav>
                                        <p:tav tm="100000">
                                          <p:val>
                                            <p:strVal val="#ppt_x"/>
                                          </p:val>
                                        </p:tav>
                                      </p:tavLst>
                                    </p:anim>
                                    <p:anim calcmode="lin" valueType="num">
                                      <p:cBhvr additive="base">
                                        <p:cTn id="14" dur="500" fill="hold"/>
                                        <p:tgtEl>
                                          <p:spTgt spid="614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48"/>
                                        </p:tgtEl>
                                        <p:attrNameLst>
                                          <p:attrName>style.visibility</p:attrName>
                                        </p:attrNameLst>
                                      </p:cBhvr>
                                      <p:to>
                                        <p:strVal val="visible"/>
                                      </p:to>
                                    </p:set>
                                    <p:anim calcmode="lin" valueType="num">
                                      <p:cBhvr additive="base">
                                        <p:cTn id="19" dur="500" fill="hold"/>
                                        <p:tgtEl>
                                          <p:spTgt spid="6148"/>
                                        </p:tgtEl>
                                        <p:attrNameLst>
                                          <p:attrName>ppt_x</p:attrName>
                                        </p:attrNameLst>
                                      </p:cBhvr>
                                      <p:tavLst>
                                        <p:tav tm="0">
                                          <p:val>
                                            <p:strVal val="#ppt_x"/>
                                          </p:val>
                                        </p:tav>
                                        <p:tav tm="100000">
                                          <p:val>
                                            <p:strVal val="#ppt_x"/>
                                          </p:val>
                                        </p:tav>
                                      </p:tavLst>
                                    </p:anim>
                                    <p:anim calcmode="lin" valueType="num">
                                      <p:cBhvr additive="base">
                                        <p:cTn id="20" dur="500" fill="hold"/>
                                        <p:tgtEl>
                                          <p:spTgt spid="614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149"/>
                                        </p:tgtEl>
                                        <p:attrNameLst>
                                          <p:attrName>style.visibility</p:attrName>
                                        </p:attrNameLst>
                                      </p:cBhvr>
                                      <p:to>
                                        <p:strVal val="visible"/>
                                      </p:to>
                                    </p:set>
                                    <p:anim calcmode="lin" valueType="num">
                                      <p:cBhvr additive="base">
                                        <p:cTn id="25" dur="500" fill="hold"/>
                                        <p:tgtEl>
                                          <p:spTgt spid="6149"/>
                                        </p:tgtEl>
                                        <p:attrNameLst>
                                          <p:attrName>ppt_x</p:attrName>
                                        </p:attrNameLst>
                                      </p:cBhvr>
                                      <p:tavLst>
                                        <p:tav tm="0">
                                          <p:val>
                                            <p:strVal val="#ppt_x"/>
                                          </p:val>
                                        </p:tav>
                                        <p:tav tm="100000">
                                          <p:val>
                                            <p:strVal val="#ppt_x"/>
                                          </p:val>
                                        </p:tav>
                                      </p:tavLst>
                                    </p:anim>
                                    <p:anim calcmode="lin" valueType="num">
                                      <p:cBhvr additive="base">
                                        <p:cTn id="26" dur="500" fill="hold"/>
                                        <p:tgtEl>
                                          <p:spTgt spid="61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6.1.1 </a:t>
            </a:r>
            <a:r>
              <a:rPr lang="zh-CN" altLang="en-US" dirty="0"/>
              <a:t>软件工程项目的工作分解结构</a:t>
            </a:r>
          </a:p>
        </p:txBody>
      </p:sp>
      <p:sp>
        <p:nvSpPr>
          <p:cNvPr id="3" name="内容占位符 2"/>
          <p:cNvSpPr>
            <a:spLocks noGrp="1"/>
          </p:cNvSpPr>
          <p:nvPr>
            <p:ph idx="1"/>
          </p:nvPr>
        </p:nvSpPr>
        <p:spPr>
          <a:xfrm>
            <a:off x="609918" y="1143795"/>
            <a:ext cx="10978515" cy="533399"/>
          </a:xfrm>
        </p:spPr>
        <p:txBody>
          <a:bodyPr>
            <a:normAutofit/>
          </a:bodyPr>
          <a:lstStyle/>
          <a:p>
            <a:pPr marL="0" indent="0">
              <a:buNone/>
            </a:pPr>
            <a:r>
              <a:rPr lang="zh-CN" altLang="zh-CN" sz="2400" b="1" dirty="0"/>
              <a:t>创建</a:t>
            </a:r>
            <a:r>
              <a:rPr lang="en-US" altLang="zh-CN" sz="2400" b="1" dirty="0"/>
              <a:t>WBS</a:t>
            </a:r>
            <a:r>
              <a:rPr lang="zh-CN" altLang="zh-CN" sz="2400" b="1" dirty="0"/>
              <a:t>的具体步骤如</a:t>
            </a:r>
            <a:r>
              <a:rPr lang="zh-CN" altLang="en-US" sz="2400" b="1" dirty="0"/>
              <a:t>下图所示：</a:t>
            </a: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65" t="-192" r="1465" b="9215"/>
          <a:stretch>
            <a:fillRect/>
          </a:stretch>
        </p:blipFill>
        <p:spPr bwMode="auto">
          <a:xfrm>
            <a:off x="1146175" y="1672099"/>
            <a:ext cx="8382000" cy="4137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组合 6"/>
          <p:cNvGrpSpPr/>
          <p:nvPr/>
        </p:nvGrpSpPr>
        <p:grpSpPr>
          <a:xfrm>
            <a:off x="9680575" y="1296194"/>
            <a:ext cx="2517775" cy="3581400"/>
            <a:chOff x="9680575" y="1296194"/>
            <a:chExt cx="2517775" cy="3581400"/>
          </a:xfrm>
        </p:grpSpPr>
        <p:sp>
          <p:nvSpPr>
            <p:cNvPr id="5" name="云形标注 4"/>
            <p:cNvSpPr/>
            <p:nvPr/>
          </p:nvSpPr>
          <p:spPr>
            <a:xfrm>
              <a:off x="9680575" y="1296194"/>
              <a:ext cx="2517775" cy="3581400"/>
            </a:xfrm>
            <a:prstGeom prst="cloudCallout">
              <a:avLst>
                <a:gd name="adj1" fmla="val -47698"/>
                <a:gd name="adj2" fmla="val 614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9985375" y="2058194"/>
              <a:ext cx="1981200" cy="1938992"/>
            </a:xfrm>
            <a:prstGeom prst="rect">
              <a:avLst/>
            </a:prstGeom>
            <a:noFill/>
          </p:spPr>
          <p:txBody>
            <a:bodyPr wrap="square" rtlCol="0">
              <a:spAutoFit/>
            </a:bodyPr>
            <a:lstStyle/>
            <a:p>
              <a:r>
                <a:rPr lang="zh-CN" altLang="zh-CN" dirty="0">
                  <a:solidFill>
                    <a:schemeClr val="bg1"/>
                  </a:solidFill>
                </a:rPr>
                <a:t>创建</a:t>
              </a:r>
              <a:r>
                <a:rPr lang="en-US" altLang="zh-CN" dirty="0">
                  <a:solidFill>
                    <a:schemeClr val="bg1"/>
                  </a:solidFill>
                </a:rPr>
                <a:t>WBS</a:t>
              </a:r>
              <a:r>
                <a:rPr lang="zh-CN" altLang="zh-CN" dirty="0">
                  <a:solidFill>
                    <a:schemeClr val="bg1"/>
                  </a:solidFill>
                </a:rPr>
                <a:t>不超过</a:t>
              </a:r>
              <a:r>
                <a:rPr lang="en-US" altLang="zh-CN" dirty="0">
                  <a:solidFill>
                    <a:schemeClr val="bg1"/>
                  </a:solidFill>
                </a:rPr>
                <a:t>7</a:t>
              </a:r>
              <a:r>
                <a:rPr lang="zh-CN" altLang="zh-CN" dirty="0">
                  <a:solidFill>
                    <a:schemeClr val="bg1"/>
                  </a:solidFill>
                </a:rPr>
                <a:t>层，且每一层底层的工作量为每周</a:t>
              </a:r>
              <a:r>
                <a:rPr lang="en-US" altLang="zh-CN" dirty="0">
                  <a:solidFill>
                    <a:schemeClr val="bg1"/>
                  </a:solidFill>
                </a:rPr>
                <a:t>40</a:t>
              </a:r>
              <a:r>
                <a:rPr lang="zh-CN" altLang="zh-CN" dirty="0">
                  <a:solidFill>
                    <a:schemeClr val="bg1"/>
                  </a:solidFill>
                </a:rPr>
                <a:t>小时</a:t>
              </a:r>
              <a:endParaRPr lang="zh-CN" altLang="en-US" dirty="0">
                <a:solidFill>
                  <a:schemeClr val="bg1"/>
                </a:solidFill>
              </a:endParaRPr>
            </a:p>
          </p:txBody>
        </p:sp>
      </p:grpSp>
      <p:sp>
        <p:nvSpPr>
          <p:cNvPr id="9" name="矩形 8"/>
          <p:cNvSpPr/>
          <p:nvPr/>
        </p:nvSpPr>
        <p:spPr>
          <a:xfrm>
            <a:off x="0" y="6150514"/>
            <a:ext cx="12209236" cy="709073"/>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flipH="1">
            <a:off x="9834949" y="5487194"/>
            <a:ext cx="2360226" cy="1043149"/>
            <a:chOff x="-8805" y="5407865"/>
            <a:chExt cx="3213509" cy="1301644"/>
          </a:xfrm>
        </p:grpSpPr>
        <p:sp>
          <p:nvSpPr>
            <p:cNvPr id="11" name="矩形 10"/>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灯片编号占位符 7">
            <a:extLst>
              <a:ext uri="{FF2B5EF4-FFF2-40B4-BE49-F238E27FC236}">
                <a16:creationId xmlns:a16="http://schemas.microsoft.com/office/drawing/2014/main" id="{433F0D52-F2D7-4791-95BD-EEDF987FDD73}"/>
              </a:ext>
            </a:extLst>
          </p:cNvPr>
          <p:cNvSpPr>
            <a:spLocks noGrp="1"/>
          </p:cNvSpPr>
          <p:nvPr>
            <p:ph type="sldNum" sz="quarter" idx="12"/>
          </p:nvPr>
        </p:nvSpPr>
        <p:spPr/>
        <p:txBody>
          <a:bodyPr/>
          <a:lstStyle/>
          <a:p>
            <a:fld id="{B6F15528-21DE-4FAA-801E-634DDDAF4B2B}" type="slidenum">
              <a:rPr lang="en-US" smtClean="0"/>
              <a:t>428</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6.1.1 </a:t>
            </a:r>
            <a:r>
              <a:rPr lang="zh-CN" altLang="en-US" dirty="0"/>
              <a:t>软件工程项目的工作分解结构</a:t>
            </a:r>
          </a:p>
        </p:txBody>
      </p:sp>
      <p:sp>
        <p:nvSpPr>
          <p:cNvPr id="3" name="内容占位符 2"/>
          <p:cNvSpPr>
            <a:spLocks noGrp="1"/>
          </p:cNvSpPr>
          <p:nvPr>
            <p:ph idx="1"/>
          </p:nvPr>
        </p:nvSpPr>
        <p:spPr>
          <a:xfrm>
            <a:off x="609918" y="1143795"/>
            <a:ext cx="10978515" cy="1066799"/>
          </a:xfrm>
        </p:spPr>
        <p:txBody>
          <a:bodyPr>
            <a:normAutofit/>
          </a:bodyPr>
          <a:lstStyle/>
          <a:p>
            <a:pPr marL="0" indent="0">
              <a:buNone/>
            </a:pPr>
            <a:r>
              <a:rPr lang="en-US" altLang="zh-CN" sz="2400" dirty="0">
                <a:solidFill>
                  <a:schemeClr val="tx1"/>
                </a:solidFill>
              </a:rPr>
              <a:t>       WBS</a:t>
            </a:r>
            <a:r>
              <a:rPr lang="zh-CN" altLang="zh-CN" sz="2400" dirty="0">
                <a:solidFill>
                  <a:schemeClr val="tx1"/>
                </a:solidFill>
              </a:rPr>
              <a:t>的结构可按不同的方式进行分解，如按照项目阶段分解，按照产品或者项目功能分解，按照项目部门分解，按照子项目分解等。</a:t>
            </a:r>
            <a:endParaRPr lang="zh-CN" altLang="en-US" sz="2400" dirty="0">
              <a:solidFill>
                <a:schemeClr val="tx1"/>
              </a:solidFill>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2649" y="2439194"/>
            <a:ext cx="8475350" cy="2466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组合 5"/>
          <p:cNvGrpSpPr/>
          <p:nvPr/>
        </p:nvGrpSpPr>
        <p:grpSpPr>
          <a:xfrm flipH="1">
            <a:off x="8900917" y="5944875"/>
            <a:ext cx="3297433" cy="914713"/>
            <a:chOff x="8920155" y="5944877"/>
            <a:chExt cx="3294742" cy="914713"/>
          </a:xfrm>
        </p:grpSpPr>
        <p:sp>
          <p:nvSpPr>
            <p:cNvPr id="7"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8" name="内容占位符 3"/>
            <p:cNvSpPr txBox="1"/>
            <p:nvPr/>
          </p:nvSpPr>
          <p:spPr>
            <a:xfrm>
              <a:off x="9718441" y="5944877"/>
              <a:ext cx="943427" cy="914711"/>
            </a:xfrm>
            <a:prstGeom prst="rect">
              <a:avLst/>
            </a:prstGeom>
            <a:solidFill>
              <a:srgbClr val="1A8ABC"/>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9"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grpSp>
      <p:sp>
        <p:nvSpPr>
          <p:cNvPr id="10" name="矩形 9"/>
          <p:cNvSpPr/>
          <p:nvPr/>
        </p:nvSpPr>
        <p:spPr>
          <a:xfrm>
            <a:off x="-29098" y="6515579"/>
            <a:ext cx="8920154" cy="344009"/>
          </a:xfrm>
          <a:prstGeom prst="rect">
            <a:avLst/>
          </a:prstGeom>
          <a:solidFill>
            <a:srgbClr val="7CC4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5285" t="18688" r="4323"/>
          <a:stretch>
            <a:fillRect/>
          </a:stretch>
        </p:blipFill>
        <p:spPr bwMode="auto">
          <a:xfrm>
            <a:off x="4066673" y="5750364"/>
            <a:ext cx="4487303" cy="389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灯片编号占位符 4">
            <a:extLst>
              <a:ext uri="{FF2B5EF4-FFF2-40B4-BE49-F238E27FC236}">
                <a16:creationId xmlns:a16="http://schemas.microsoft.com/office/drawing/2014/main" id="{321A385A-11B9-4C07-979F-96A5FA383507}"/>
              </a:ext>
            </a:extLst>
          </p:cNvPr>
          <p:cNvSpPr>
            <a:spLocks noGrp="1"/>
          </p:cNvSpPr>
          <p:nvPr>
            <p:ph type="sldNum" sz="quarter" idx="12"/>
          </p:nvPr>
        </p:nvSpPr>
        <p:spPr/>
        <p:txBody>
          <a:bodyPr/>
          <a:lstStyle/>
          <a:p>
            <a:fld id="{B6F15528-21DE-4FAA-801E-634DDDAF4B2B}" type="slidenum">
              <a:rPr lang="en-US" smtClean="0"/>
              <a:t>429</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additive="base">
                                        <p:cTn id="7" dur="500" fill="hold"/>
                                        <p:tgtEl>
                                          <p:spTgt spid="8194"/>
                                        </p:tgtEl>
                                        <p:attrNameLst>
                                          <p:attrName>ppt_x</p:attrName>
                                        </p:attrNameLst>
                                      </p:cBhvr>
                                      <p:tavLst>
                                        <p:tav tm="0">
                                          <p:val>
                                            <p:strVal val="#ppt_x"/>
                                          </p:val>
                                        </p:tav>
                                        <p:tav tm="100000">
                                          <p:val>
                                            <p:strVal val="#ppt_x"/>
                                          </p:val>
                                        </p:tav>
                                      </p:tavLst>
                                    </p:anim>
                                    <p:anim calcmode="lin" valueType="num">
                                      <p:cBhvr additive="base">
                                        <p:cTn id="8" dur="500" fill="hold"/>
                                        <p:tgtEl>
                                          <p:spTgt spid="819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50"/>
                                        </p:tgtEl>
                                        <p:attrNameLst>
                                          <p:attrName>style.visibility</p:attrName>
                                        </p:attrNameLst>
                                      </p:cBhvr>
                                      <p:to>
                                        <p:strVal val="visible"/>
                                      </p:to>
                                    </p:set>
                                    <p:anim calcmode="lin" valueType="num">
                                      <p:cBhvr additive="base">
                                        <p:cTn id="11" dur="500" fill="hold"/>
                                        <p:tgtEl>
                                          <p:spTgt spid="2050"/>
                                        </p:tgtEl>
                                        <p:attrNameLst>
                                          <p:attrName>ppt_x</p:attrName>
                                        </p:attrNameLst>
                                      </p:cBhvr>
                                      <p:tavLst>
                                        <p:tav tm="0">
                                          <p:val>
                                            <p:strVal val="#ppt_x"/>
                                          </p:val>
                                        </p:tav>
                                        <p:tav tm="100000">
                                          <p:val>
                                            <p:strVal val="#ppt_x"/>
                                          </p:val>
                                        </p:tav>
                                      </p:tavLst>
                                    </p:anim>
                                    <p:anim calcmode="lin" valueType="num">
                                      <p:cBhvr additive="base">
                                        <p:cTn id="12"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1.2.3  </a:t>
            </a:r>
            <a:r>
              <a:rPr lang="zh-CN" altLang="en-US" dirty="0"/>
              <a:t>软件规模度量</a:t>
            </a:r>
          </a:p>
        </p:txBody>
      </p:sp>
      <p:sp>
        <p:nvSpPr>
          <p:cNvPr id="51" name="矩形 50"/>
          <p:cNvSpPr/>
          <p:nvPr/>
        </p:nvSpPr>
        <p:spPr>
          <a:xfrm>
            <a:off x="14007" y="1600337"/>
            <a:ext cx="12192000" cy="1676400"/>
          </a:xfrm>
          <a:prstGeom prst="rect">
            <a:avLst/>
          </a:prstGeom>
          <a:solidFill>
            <a:srgbClr val="838383">
              <a:lumMod val="20000"/>
              <a:lumOff val="80000"/>
              <a:alpha val="80000"/>
            </a:srgbClr>
          </a:solidFill>
          <a:ln w="12700" cap="flat" cmpd="sng" algn="ctr">
            <a:noFill/>
            <a:prstDash val="solid"/>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838383">
                  <a:lumMod val="50000"/>
                </a:srgbClr>
              </a:solidFill>
              <a:effectLst/>
              <a:uLnTx/>
              <a:uFillTx/>
              <a:latin typeface="Arial" panose="020B0604020202020204"/>
              <a:ea typeface="微软雅黑" panose="020B0503020204020204" pitchFamily="34" charset="-122"/>
              <a:cs typeface="+mn-cs"/>
            </a:endParaRPr>
          </a:p>
        </p:txBody>
      </p:sp>
      <p:sp>
        <p:nvSpPr>
          <p:cNvPr id="52" name="矩形 51"/>
          <p:cNvSpPr/>
          <p:nvPr/>
        </p:nvSpPr>
        <p:spPr>
          <a:xfrm>
            <a:off x="503865" y="1838373"/>
            <a:ext cx="11234110" cy="1200329"/>
          </a:xfrm>
          <a:prstGeom prst="rect">
            <a:avLst/>
          </a:prstGeom>
          <a:noFill/>
          <a:ln w="38100">
            <a:noFill/>
            <a:prstDash val="sysDot"/>
          </a:ln>
        </p:spPr>
        <p:txBody>
          <a:bodyPr wrap="square">
            <a:spAutoFit/>
          </a:bodyPr>
          <a:lstStyle/>
          <a:p>
            <a:pPr>
              <a:lnSpc>
                <a:spcPct val="150000"/>
              </a:lnSpc>
            </a:pPr>
            <a:r>
              <a:rPr lang="en-US" altLang="zh-CN" dirty="0"/>
              <a:t>【</a:t>
            </a:r>
            <a:r>
              <a:rPr lang="zh-CN" altLang="en-US" dirty="0"/>
              <a:t>课堂练习</a:t>
            </a:r>
            <a:r>
              <a:rPr lang="en-US" altLang="zh-CN" dirty="0"/>
              <a:t>】</a:t>
            </a:r>
            <a:r>
              <a:rPr lang="zh-CN" altLang="en-US" dirty="0"/>
              <a:t>某</a:t>
            </a:r>
            <a:r>
              <a:rPr lang="zh-CN" altLang="zh-CN" dirty="0"/>
              <a:t>软件根据需求分析，得到环境复杂性因子为</a:t>
            </a:r>
            <a:r>
              <a:rPr lang="en-US" altLang="zh-CN" dirty="0"/>
              <a:t>18</a:t>
            </a:r>
            <a:r>
              <a:rPr lang="zh-CN" altLang="zh-CN" dirty="0"/>
              <a:t>， 五个信息量的数值</a:t>
            </a:r>
            <a:r>
              <a:rPr lang="en-US" altLang="zh-CN" dirty="0" err="1"/>
              <a:t>d</a:t>
            </a:r>
            <a:r>
              <a:rPr lang="en-US" altLang="zh-CN" baseline="-25000" dirty="0" err="1"/>
              <a:t>j</a:t>
            </a:r>
            <a:r>
              <a:rPr lang="zh-CN" altLang="zh-CN" dirty="0"/>
              <a:t>及其对应权系数</a:t>
            </a:r>
            <a:r>
              <a:rPr lang="en-US" altLang="zh-CN" dirty="0" err="1"/>
              <a:t>a</a:t>
            </a:r>
            <a:r>
              <a:rPr lang="en-US" altLang="zh-CN" baseline="-25000" dirty="0" err="1"/>
              <a:t>j</a:t>
            </a:r>
            <a:r>
              <a:rPr lang="zh-CN" altLang="zh-CN" dirty="0"/>
              <a:t>的取值见表</a:t>
            </a:r>
            <a:r>
              <a:rPr lang="en-US" altLang="zh-CN" dirty="0"/>
              <a:t>1</a:t>
            </a:r>
            <a:r>
              <a:rPr lang="zh-CN" altLang="zh-CN" dirty="0"/>
              <a:t>，求软件系统的需求功能点为多少？</a:t>
            </a:r>
            <a:endParaRPr lang="zh-CN" altLang="en-US" dirty="0"/>
          </a:p>
        </p:txBody>
      </p:sp>
      <p:sp>
        <p:nvSpPr>
          <p:cNvPr id="61" name="矩形 60"/>
          <p:cNvSpPr/>
          <p:nvPr/>
        </p:nvSpPr>
        <p:spPr>
          <a:xfrm>
            <a:off x="-27697" y="3761446"/>
            <a:ext cx="12216671" cy="45719"/>
          </a:xfrm>
          <a:prstGeom prst="rect">
            <a:avLst/>
          </a:prstGeom>
          <a:solidFill>
            <a:srgbClr val="FFC000">
              <a:alpha val="8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内容占位符 4"/>
          <p:cNvSpPr txBox="1"/>
          <p:nvPr/>
        </p:nvSpPr>
        <p:spPr>
          <a:xfrm>
            <a:off x="534093" y="3574936"/>
            <a:ext cx="4913852" cy="464458"/>
          </a:xfrm>
          <a:prstGeom prst="rect">
            <a:avLst/>
          </a:prstGeom>
          <a:solidFill>
            <a:srgbClr val="FFC000"/>
          </a:solidFill>
          <a:ln>
            <a:solidFill>
              <a:srgbClr val="FFC000"/>
            </a:solidFill>
          </a:ln>
        </p:spPr>
        <p:txBody>
          <a:bodyPr>
            <a:norm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gn="ctr">
              <a:buNone/>
            </a:pPr>
            <a:r>
              <a:rPr lang="zh-CN" altLang="en-US" b="1" dirty="0"/>
              <a:t>表</a:t>
            </a:r>
            <a:r>
              <a:rPr lang="en-US" altLang="zh-CN" b="1" dirty="0"/>
              <a:t>1  </a:t>
            </a:r>
            <a:r>
              <a:rPr lang="en-US" altLang="zh-CN" b="1" dirty="0" err="1"/>
              <a:t>d</a:t>
            </a:r>
            <a:r>
              <a:rPr lang="en-US" altLang="zh-CN" b="1" baseline="-25000" dirty="0" err="1"/>
              <a:t>j</a:t>
            </a:r>
            <a:r>
              <a:rPr lang="zh-CN" altLang="zh-CN" b="1" dirty="0"/>
              <a:t>和</a:t>
            </a:r>
            <a:r>
              <a:rPr lang="en-US" altLang="zh-CN" b="1" dirty="0" err="1"/>
              <a:t>a</a:t>
            </a:r>
            <a:r>
              <a:rPr lang="en-US" altLang="zh-CN" b="1" baseline="-25000" dirty="0" err="1"/>
              <a:t>j</a:t>
            </a:r>
            <a:r>
              <a:rPr lang="zh-CN" altLang="zh-CN" b="1" dirty="0"/>
              <a:t>取值表</a:t>
            </a:r>
            <a:endParaRPr lang="zh-CN" altLang="en-US" b="1" dirty="0">
              <a:solidFill>
                <a:schemeClr val="bg1"/>
              </a:solidFill>
            </a:endParaRPr>
          </a:p>
        </p:txBody>
      </p:sp>
      <p:sp>
        <p:nvSpPr>
          <p:cNvPr id="68" name="矩形 67"/>
          <p:cNvSpPr/>
          <p:nvPr/>
        </p:nvSpPr>
        <p:spPr>
          <a:xfrm>
            <a:off x="14007" y="6172993"/>
            <a:ext cx="12192000" cy="689181"/>
          </a:xfrm>
          <a:prstGeom prst="rect">
            <a:avLst/>
          </a:prstGeom>
          <a:solidFill>
            <a:srgbClr val="838383">
              <a:lumMod val="20000"/>
              <a:lumOff val="80000"/>
              <a:alpha val="80000"/>
            </a:srgbClr>
          </a:solidFill>
          <a:ln w="12700" cap="flat" cmpd="sng" algn="ctr">
            <a:noFill/>
            <a:prstDash val="solid"/>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838383">
                  <a:lumMod val="50000"/>
                </a:srgbClr>
              </a:solidFill>
              <a:effectLst/>
              <a:uLnTx/>
              <a:uFillTx/>
              <a:latin typeface="Arial" panose="020B0604020202020204"/>
              <a:ea typeface="微软雅黑" panose="020B0503020204020204" pitchFamily="34" charset="-122"/>
              <a:cs typeface="+mn-cs"/>
            </a:endParaRPr>
          </a:p>
        </p:txBody>
      </p:sp>
      <p:graphicFrame>
        <p:nvGraphicFramePr>
          <p:cNvPr id="4" name="表格 3"/>
          <p:cNvGraphicFramePr>
            <a:graphicFrameLocks noGrp="1"/>
          </p:cNvGraphicFramePr>
          <p:nvPr/>
        </p:nvGraphicFramePr>
        <p:xfrm>
          <a:off x="2060576" y="4496594"/>
          <a:ext cx="7543801" cy="1524000"/>
        </p:xfrm>
        <a:graphic>
          <a:graphicData uri="http://schemas.openxmlformats.org/drawingml/2006/table">
            <a:tbl>
              <a:tblPr firstRow="1" firstCol="1" bandRow="1">
                <a:tableStyleId>{5C22544A-7EE6-4342-B048-85BDC9FD1C3A}</a:tableStyleId>
              </a:tblPr>
              <a:tblGrid>
                <a:gridCol w="1344076">
                  <a:extLst>
                    <a:ext uri="{9D8B030D-6E8A-4147-A177-3AD203B41FA5}">
                      <a16:colId xmlns:a16="http://schemas.microsoft.com/office/drawing/2014/main" val="20000"/>
                    </a:ext>
                  </a:extLst>
                </a:gridCol>
                <a:gridCol w="1239945">
                  <a:extLst>
                    <a:ext uri="{9D8B030D-6E8A-4147-A177-3AD203B41FA5}">
                      <a16:colId xmlns:a16="http://schemas.microsoft.com/office/drawing/2014/main" val="20001"/>
                    </a:ext>
                  </a:extLst>
                </a:gridCol>
                <a:gridCol w="1239945">
                  <a:extLst>
                    <a:ext uri="{9D8B030D-6E8A-4147-A177-3AD203B41FA5}">
                      <a16:colId xmlns:a16="http://schemas.microsoft.com/office/drawing/2014/main" val="20002"/>
                    </a:ext>
                  </a:extLst>
                </a:gridCol>
                <a:gridCol w="1239945">
                  <a:extLst>
                    <a:ext uri="{9D8B030D-6E8A-4147-A177-3AD203B41FA5}">
                      <a16:colId xmlns:a16="http://schemas.microsoft.com/office/drawing/2014/main" val="20003"/>
                    </a:ext>
                  </a:extLst>
                </a:gridCol>
                <a:gridCol w="1239945">
                  <a:extLst>
                    <a:ext uri="{9D8B030D-6E8A-4147-A177-3AD203B41FA5}">
                      <a16:colId xmlns:a16="http://schemas.microsoft.com/office/drawing/2014/main" val="20004"/>
                    </a:ext>
                  </a:extLst>
                </a:gridCol>
                <a:gridCol w="1239945">
                  <a:extLst>
                    <a:ext uri="{9D8B030D-6E8A-4147-A177-3AD203B41FA5}">
                      <a16:colId xmlns:a16="http://schemas.microsoft.com/office/drawing/2014/main" val="20005"/>
                    </a:ext>
                  </a:extLst>
                </a:gridCol>
              </a:tblGrid>
              <a:tr h="508000">
                <a:tc>
                  <a:txBody>
                    <a:bodyPr/>
                    <a:lstStyle/>
                    <a:p>
                      <a:pPr indent="266700" algn="ctr">
                        <a:spcAft>
                          <a:spcPts val="0"/>
                        </a:spcAft>
                      </a:pPr>
                      <a:r>
                        <a:rPr lang="en-US" sz="2000" kern="100" dirty="0">
                          <a:effectLst/>
                        </a:rPr>
                        <a:t> </a:t>
                      </a:r>
                      <a:endParaRPr lang="zh-CN" sz="20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indent="266700" algn="ctr">
                        <a:spcAft>
                          <a:spcPts val="0"/>
                        </a:spcAft>
                      </a:pPr>
                      <a:r>
                        <a:rPr lang="en-US" sz="2000" kern="100" dirty="0">
                          <a:effectLst/>
                        </a:rPr>
                        <a:t>1</a:t>
                      </a:r>
                      <a:endParaRPr lang="zh-CN" sz="20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indent="266700" algn="ctr">
                        <a:spcAft>
                          <a:spcPts val="0"/>
                        </a:spcAft>
                      </a:pPr>
                      <a:r>
                        <a:rPr lang="en-US" sz="2000" kern="100" dirty="0">
                          <a:effectLst/>
                        </a:rPr>
                        <a:t>2</a:t>
                      </a:r>
                      <a:endParaRPr lang="zh-CN" sz="20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indent="266700" algn="ctr">
                        <a:spcAft>
                          <a:spcPts val="0"/>
                        </a:spcAft>
                      </a:pPr>
                      <a:r>
                        <a:rPr lang="en-US" sz="2000" kern="100">
                          <a:effectLst/>
                        </a:rPr>
                        <a:t>3</a:t>
                      </a:r>
                      <a:endParaRPr lang="zh-CN" sz="20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indent="266700" algn="ctr">
                        <a:spcAft>
                          <a:spcPts val="0"/>
                        </a:spcAft>
                      </a:pPr>
                      <a:r>
                        <a:rPr lang="en-US" sz="2000" kern="100">
                          <a:effectLst/>
                        </a:rPr>
                        <a:t>4</a:t>
                      </a:r>
                      <a:endParaRPr lang="zh-CN" sz="20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indent="266700" algn="ctr">
                        <a:spcAft>
                          <a:spcPts val="0"/>
                        </a:spcAft>
                      </a:pPr>
                      <a:r>
                        <a:rPr lang="en-US" sz="2000" kern="100">
                          <a:effectLst/>
                        </a:rPr>
                        <a:t>5</a:t>
                      </a:r>
                      <a:endParaRPr lang="zh-CN" sz="2000" kern="10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0"/>
                  </a:ext>
                </a:extLst>
              </a:tr>
              <a:tr h="508000">
                <a:tc>
                  <a:txBody>
                    <a:bodyPr/>
                    <a:lstStyle/>
                    <a:p>
                      <a:pPr indent="266700" algn="ctr">
                        <a:spcAft>
                          <a:spcPts val="0"/>
                        </a:spcAft>
                      </a:pPr>
                      <a:r>
                        <a:rPr lang="en-US" sz="2000" kern="100">
                          <a:effectLst/>
                        </a:rPr>
                        <a:t>d</a:t>
                      </a:r>
                      <a:r>
                        <a:rPr lang="en-US" sz="2000" kern="100" baseline="-25000">
                          <a:effectLst/>
                        </a:rPr>
                        <a:t>j</a:t>
                      </a:r>
                      <a:endParaRPr lang="zh-CN" sz="20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indent="266700" algn="ctr">
                        <a:spcAft>
                          <a:spcPts val="0"/>
                        </a:spcAft>
                      </a:pPr>
                      <a:r>
                        <a:rPr lang="en-US" sz="2000" kern="100">
                          <a:effectLst/>
                        </a:rPr>
                        <a:t>18</a:t>
                      </a:r>
                      <a:endParaRPr lang="zh-CN" sz="20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indent="266700" algn="ctr">
                        <a:spcAft>
                          <a:spcPts val="0"/>
                        </a:spcAft>
                      </a:pPr>
                      <a:r>
                        <a:rPr lang="en-US" sz="2000" kern="100" dirty="0">
                          <a:effectLst/>
                        </a:rPr>
                        <a:t>30</a:t>
                      </a:r>
                      <a:endParaRPr lang="zh-CN" sz="20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indent="266700" algn="ctr">
                        <a:spcAft>
                          <a:spcPts val="0"/>
                        </a:spcAft>
                      </a:pPr>
                      <a:r>
                        <a:rPr lang="en-US" sz="2000" kern="100" dirty="0">
                          <a:effectLst/>
                        </a:rPr>
                        <a:t>20</a:t>
                      </a:r>
                      <a:endParaRPr lang="zh-CN" sz="20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indent="266700" algn="ctr">
                        <a:spcAft>
                          <a:spcPts val="0"/>
                        </a:spcAft>
                      </a:pPr>
                      <a:r>
                        <a:rPr lang="en-US" sz="2000" kern="100" dirty="0">
                          <a:effectLst/>
                        </a:rPr>
                        <a:t>9</a:t>
                      </a:r>
                      <a:endParaRPr lang="zh-CN" sz="20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indent="266700" algn="ctr">
                        <a:spcAft>
                          <a:spcPts val="0"/>
                        </a:spcAft>
                      </a:pPr>
                      <a:r>
                        <a:rPr lang="en-US" sz="2000" kern="100">
                          <a:effectLst/>
                        </a:rPr>
                        <a:t>5</a:t>
                      </a:r>
                      <a:endParaRPr lang="zh-CN" sz="2000" kern="10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1"/>
                  </a:ext>
                </a:extLst>
              </a:tr>
              <a:tr h="508000">
                <a:tc>
                  <a:txBody>
                    <a:bodyPr/>
                    <a:lstStyle/>
                    <a:p>
                      <a:pPr indent="266700" algn="ctr">
                        <a:spcAft>
                          <a:spcPts val="0"/>
                        </a:spcAft>
                      </a:pPr>
                      <a:r>
                        <a:rPr lang="en-US" sz="2000" kern="100" dirty="0" err="1">
                          <a:effectLst/>
                        </a:rPr>
                        <a:t>a</a:t>
                      </a:r>
                      <a:r>
                        <a:rPr lang="en-US" sz="2000" kern="100" baseline="-25000" dirty="0" err="1">
                          <a:effectLst/>
                        </a:rPr>
                        <a:t>j</a:t>
                      </a:r>
                      <a:endParaRPr lang="zh-CN" sz="20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indent="266700" algn="ctr">
                        <a:spcAft>
                          <a:spcPts val="0"/>
                        </a:spcAft>
                      </a:pPr>
                      <a:r>
                        <a:rPr lang="en-US" sz="2000" kern="100">
                          <a:effectLst/>
                        </a:rPr>
                        <a:t>3</a:t>
                      </a:r>
                      <a:endParaRPr lang="zh-CN" sz="20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indent="266700" algn="ctr">
                        <a:spcAft>
                          <a:spcPts val="0"/>
                        </a:spcAft>
                      </a:pPr>
                      <a:r>
                        <a:rPr lang="en-US" sz="2000" kern="100">
                          <a:effectLst/>
                        </a:rPr>
                        <a:t>3</a:t>
                      </a:r>
                      <a:endParaRPr lang="zh-CN" sz="20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indent="266700" algn="ctr">
                        <a:spcAft>
                          <a:spcPts val="0"/>
                        </a:spcAft>
                      </a:pPr>
                      <a:r>
                        <a:rPr lang="en-US" sz="2000" kern="100">
                          <a:effectLst/>
                        </a:rPr>
                        <a:t>4</a:t>
                      </a:r>
                      <a:endParaRPr lang="zh-CN" sz="20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indent="266700" algn="ctr">
                        <a:spcAft>
                          <a:spcPts val="0"/>
                        </a:spcAft>
                      </a:pPr>
                      <a:r>
                        <a:rPr lang="en-US" sz="2000" kern="100" dirty="0">
                          <a:effectLst/>
                        </a:rPr>
                        <a:t>15</a:t>
                      </a:r>
                      <a:endParaRPr lang="zh-CN" sz="20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indent="266700" algn="ctr">
                        <a:spcAft>
                          <a:spcPts val="0"/>
                        </a:spcAft>
                      </a:pPr>
                      <a:r>
                        <a:rPr lang="en-US" sz="2000" kern="100" dirty="0">
                          <a:effectLst/>
                        </a:rPr>
                        <a:t>10</a:t>
                      </a:r>
                      <a:endParaRPr lang="zh-CN" sz="20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2"/>
                  </a:ext>
                </a:extLst>
              </a:tr>
            </a:tbl>
          </a:graphicData>
        </a:graphic>
      </p:graphicFrame>
      <p:sp>
        <p:nvSpPr>
          <p:cNvPr id="9" name="矩形 8"/>
          <p:cNvSpPr/>
          <p:nvPr/>
        </p:nvSpPr>
        <p:spPr>
          <a:xfrm>
            <a:off x="926030" y="1004469"/>
            <a:ext cx="2064989" cy="461665"/>
          </a:xfrm>
          <a:prstGeom prst="rect">
            <a:avLst/>
          </a:prstGeom>
        </p:spPr>
        <p:txBody>
          <a:bodyPr wrap="none">
            <a:spAutoFit/>
          </a:bodyPr>
          <a:lstStyle/>
          <a:p>
            <a:r>
              <a:rPr lang="en-US" altLang="zh-CN" b="1" dirty="0"/>
              <a:t>2. </a:t>
            </a:r>
            <a:r>
              <a:rPr lang="zh-CN" altLang="en-US" b="1" dirty="0"/>
              <a:t>功能点度量</a:t>
            </a:r>
          </a:p>
        </p:txBody>
      </p:sp>
      <p:sp>
        <p:nvSpPr>
          <p:cNvPr id="5" name="灯片编号占位符 4">
            <a:extLst>
              <a:ext uri="{FF2B5EF4-FFF2-40B4-BE49-F238E27FC236}">
                <a16:creationId xmlns:a16="http://schemas.microsoft.com/office/drawing/2014/main" id="{C1790FAA-77C6-4CFD-819B-8F6982D39CC7}"/>
              </a:ext>
            </a:extLst>
          </p:cNvPr>
          <p:cNvSpPr>
            <a:spLocks noGrp="1"/>
          </p:cNvSpPr>
          <p:nvPr>
            <p:ph type="sldNum" sz="quarter" idx="12"/>
          </p:nvPr>
        </p:nvSpPr>
        <p:spPr/>
        <p:txBody>
          <a:bodyPr/>
          <a:lstStyle/>
          <a:p>
            <a:fld id="{B6F15528-21DE-4FAA-801E-634DDDAF4B2B}" type="slidenum">
              <a:rPr lang="en-US" smtClean="0"/>
              <a:t>43</a:t>
            </a:fld>
            <a:endParaRPr lang="en-US" dirty="0"/>
          </a:p>
        </p:txBody>
      </p:sp>
      <p:sp>
        <p:nvSpPr>
          <p:cNvPr id="12" name="灯片编号占位符 8">
            <a:extLst>
              <a:ext uri="{FF2B5EF4-FFF2-40B4-BE49-F238E27FC236}">
                <a16:creationId xmlns:a16="http://schemas.microsoft.com/office/drawing/2014/main" id="{BD839A31-1636-4E7B-8460-BE323ADB7BDD}"/>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43</a:t>
            </a:fld>
            <a:endParaRPr kumimoji="0" lang="en-US" altLang="zh-CN" sz="1800">
              <a:latin typeface="Times New Roman" panose="02020603050405020304" pitchFamily="18" charset="0"/>
            </a:endParaRP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6.1.2 </a:t>
            </a:r>
            <a:r>
              <a:rPr lang="zh-CN" altLang="en-US" dirty="0"/>
              <a:t>软件工程</a:t>
            </a:r>
            <a:r>
              <a:rPr lang="zh-CN" altLang="zh-CN" dirty="0"/>
              <a:t>项目</a:t>
            </a:r>
            <a:r>
              <a:rPr lang="zh-CN" altLang="en-US" dirty="0"/>
              <a:t>的</a:t>
            </a:r>
            <a:r>
              <a:rPr lang="zh-CN" altLang="zh-CN" dirty="0"/>
              <a:t>进度网络计划图</a:t>
            </a:r>
            <a:endParaRPr lang="zh-CN" altLang="en-US" dirty="0"/>
          </a:p>
        </p:txBody>
      </p:sp>
      <p:sp>
        <p:nvSpPr>
          <p:cNvPr id="3" name="内容占位符 2"/>
          <p:cNvSpPr>
            <a:spLocks noGrp="1"/>
          </p:cNvSpPr>
          <p:nvPr>
            <p:ph idx="1"/>
          </p:nvPr>
        </p:nvSpPr>
        <p:spPr>
          <a:xfrm>
            <a:off x="661448" y="991394"/>
            <a:ext cx="10978515" cy="5029200"/>
          </a:xfrm>
        </p:spPr>
        <p:txBody>
          <a:bodyPr>
            <a:normAutofit/>
          </a:bodyPr>
          <a:lstStyle/>
          <a:p>
            <a:pPr marL="0" indent="0">
              <a:buNone/>
            </a:pPr>
            <a:r>
              <a:rPr lang="en-US" altLang="zh-CN" sz="2400" dirty="0">
                <a:solidFill>
                  <a:schemeClr val="tx1"/>
                </a:solidFill>
              </a:rPr>
              <a:t>       </a:t>
            </a:r>
            <a:r>
              <a:rPr lang="zh-CN" altLang="zh-CN" sz="2400" dirty="0">
                <a:solidFill>
                  <a:schemeClr val="tx1"/>
                </a:solidFill>
              </a:rPr>
              <a:t>假设用</a:t>
            </a:r>
            <a:r>
              <a:rPr lang="en-US" altLang="zh-CN" sz="2400" dirty="0">
                <a:solidFill>
                  <a:schemeClr val="tx1"/>
                </a:solidFill>
              </a:rPr>
              <a:t>A</a:t>
            </a:r>
            <a:r>
              <a:rPr lang="zh-CN" altLang="zh-CN" sz="2400" dirty="0">
                <a:solidFill>
                  <a:schemeClr val="tx1"/>
                </a:solidFill>
              </a:rPr>
              <a:t>、</a:t>
            </a:r>
            <a:r>
              <a:rPr lang="en-US" altLang="zh-CN" sz="2400" dirty="0">
                <a:solidFill>
                  <a:schemeClr val="tx1"/>
                </a:solidFill>
              </a:rPr>
              <a:t>B</a:t>
            </a:r>
            <a:r>
              <a:rPr lang="zh-CN" altLang="zh-CN" sz="2400" dirty="0">
                <a:solidFill>
                  <a:schemeClr val="tx1"/>
                </a:solidFill>
              </a:rPr>
              <a:t>表示任意两个软件</a:t>
            </a:r>
            <a:r>
              <a:rPr lang="zh-CN" altLang="en-US" sz="2400" dirty="0">
                <a:solidFill>
                  <a:schemeClr val="tx1"/>
                </a:solidFill>
              </a:rPr>
              <a:t>工程</a:t>
            </a:r>
            <a:r>
              <a:rPr lang="zh-CN" altLang="zh-CN" sz="2400" dirty="0">
                <a:solidFill>
                  <a:schemeClr val="tx1"/>
                </a:solidFill>
              </a:rPr>
              <a:t>项目工作（活动</a:t>
            </a:r>
            <a:r>
              <a:rPr lang="en-US" altLang="zh-CN" sz="2400" dirty="0">
                <a:solidFill>
                  <a:schemeClr val="tx1"/>
                </a:solidFill>
              </a:rPr>
              <a:t>/</a:t>
            </a:r>
            <a:r>
              <a:rPr lang="zh-CN" altLang="zh-CN" sz="2400" dirty="0">
                <a:solidFill>
                  <a:schemeClr val="tx1"/>
                </a:solidFill>
              </a:rPr>
              <a:t>任务），如图</a:t>
            </a:r>
            <a:r>
              <a:rPr lang="en-US" altLang="zh-CN" sz="2400" dirty="0">
                <a:solidFill>
                  <a:schemeClr val="tx1"/>
                </a:solidFill>
              </a:rPr>
              <a:t>6-5</a:t>
            </a:r>
            <a:r>
              <a:rPr lang="zh-CN" altLang="zh-CN" sz="2400" dirty="0">
                <a:solidFill>
                  <a:schemeClr val="tx1"/>
                </a:solidFill>
              </a:rPr>
              <a:t>所示，用箭线表示工作，用节点表示工作的开始或者结束。由图</a:t>
            </a:r>
            <a:r>
              <a:rPr lang="en-US" altLang="zh-CN" sz="2400" dirty="0">
                <a:solidFill>
                  <a:schemeClr val="tx1"/>
                </a:solidFill>
              </a:rPr>
              <a:t>6-5(a)</a:t>
            </a:r>
            <a:r>
              <a:rPr lang="zh-CN" altLang="zh-CN" sz="2400" dirty="0">
                <a:solidFill>
                  <a:schemeClr val="tx1"/>
                </a:solidFill>
              </a:rPr>
              <a:t>所示，</a:t>
            </a:r>
            <a:r>
              <a:rPr lang="en-US" altLang="zh-CN" sz="2400" dirty="0">
                <a:solidFill>
                  <a:schemeClr val="tx1"/>
                </a:solidFill>
              </a:rPr>
              <a:t>A</a:t>
            </a:r>
            <a:r>
              <a:rPr lang="zh-CN" altLang="zh-CN" sz="2400" dirty="0">
                <a:solidFill>
                  <a:schemeClr val="tx1"/>
                </a:solidFill>
              </a:rPr>
              <a:t>工作在</a:t>
            </a:r>
            <a:r>
              <a:rPr lang="en-US" altLang="zh-CN" sz="2400" dirty="0">
                <a:solidFill>
                  <a:schemeClr val="tx1"/>
                </a:solidFill>
              </a:rPr>
              <a:t>B</a:t>
            </a:r>
            <a:r>
              <a:rPr lang="zh-CN" altLang="zh-CN" sz="2400" dirty="0">
                <a:solidFill>
                  <a:schemeClr val="tx1"/>
                </a:solidFill>
              </a:rPr>
              <a:t>工作前，则</a:t>
            </a:r>
            <a:r>
              <a:rPr lang="en-US" altLang="zh-CN" sz="2400" dirty="0">
                <a:solidFill>
                  <a:schemeClr val="tx1"/>
                </a:solidFill>
              </a:rPr>
              <a:t>A</a:t>
            </a:r>
            <a:r>
              <a:rPr lang="zh-CN" altLang="zh-CN" sz="2400" dirty="0">
                <a:solidFill>
                  <a:schemeClr val="tx1"/>
                </a:solidFill>
              </a:rPr>
              <a:t>、</a:t>
            </a:r>
            <a:r>
              <a:rPr lang="en-US" altLang="zh-CN" sz="2400" dirty="0">
                <a:solidFill>
                  <a:schemeClr val="tx1"/>
                </a:solidFill>
              </a:rPr>
              <a:t>B</a:t>
            </a:r>
            <a:r>
              <a:rPr lang="zh-CN" altLang="zh-CN" sz="2400" dirty="0">
                <a:solidFill>
                  <a:schemeClr val="tx1"/>
                </a:solidFill>
              </a:rPr>
              <a:t>工作的关系为：</a:t>
            </a:r>
            <a:r>
              <a:rPr lang="en-US" altLang="zh-CN" sz="2400" dirty="0">
                <a:solidFill>
                  <a:schemeClr val="tx1"/>
                </a:solidFill>
              </a:rPr>
              <a:t>A</a:t>
            </a:r>
            <a:r>
              <a:rPr lang="zh-CN" altLang="zh-CN" sz="2400" dirty="0">
                <a:solidFill>
                  <a:schemeClr val="tx1"/>
                </a:solidFill>
              </a:rPr>
              <a:t>是</a:t>
            </a:r>
            <a:r>
              <a:rPr lang="en-US" altLang="zh-CN" sz="2400" dirty="0">
                <a:solidFill>
                  <a:schemeClr val="tx1"/>
                </a:solidFill>
              </a:rPr>
              <a:t>B</a:t>
            </a:r>
            <a:r>
              <a:rPr lang="zh-CN" altLang="zh-CN" sz="2400" dirty="0">
                <a:solidFill>
                  <a:schemeClr val="tx1"/>
                </a:solidFill>
              </a:rPr>
              <a:t>的先行工作，</a:t>
            </a:r>
            <a:r>
              <a:rPr lang="en-US" altLang="zh-CN" sz="2400" dirty="0">
                <a:solidFill>
                  <a:schemeClr val="tx1"/>
                </a:solidFill>
              </a:rPr>
              <a:t>B</a:t>
            </a:r>
            <a:r>
              <a:rPr lang="zh-CN" altLang="zh-CN" sz="2400" dirty="0">
                <a:solidFill>
                  <a:schemeClr val="tx1"/>
                </a:solidFill>
              </a:rPr>
              <a:t>是</a:t>
            </a:r>
            <a:r>
              <a:rPr lang="en-US" altLang="zh-CN" sz="2400" dirty="0">
                <a:solidFill>
                  <a:schemeClr val="tx1"/>
                </a:solidFill>
              </a:rPr>
              <a:t>A</a:t>
            </a:r>
            <a:r>
              <a:rPr lang="zh-CN" altLang="zh-CN" sz="2400" dirty="0">
                <a:solidFill>
                  <a:schemeClr val="tx1"/>
                </a:solidFill>
              </a:rPr>
              <a:t>的后继工作；由图</a:t>
            </a:r>
            <a:r>
              <a:rPr lang="en-US" altLang="zh-CN" sz="2400" dirty="0">
                <a:solidFill>
                  <a:schemeClr val="tx1"/>
                </a:solidFill>
              </a:rPr>
              <a:t>6-5(b)</a:t>
            </a:r>
            <a:r>
              <a:rPr lang="zh-CN" altLang="zh-CN" sz="2400" dirty="0">
                <a:solidFill>
                  <a:schemeClr val="tx1"/>
                </a:solidFill>
              </a:rPr>
              <a:t>所示，</a:t>
            </a:r>
            <a:r>
              <a:rPr lang="en-US" altLang="zh-CN" sz="2400" dirty="0">
                <a:solidFill>
                  <a:schemeClr val="tx1"/>
                </a:solidFill>
              </a:rPr>
              <a:t>A</a:t>
            </a:r>
            <a:r>
              <a:rPr lang="zh-CN" altLang="zh-CN" sz="2400" dirty="0">
                <a:solidFill>
                  <a:schemeClr val="tx1"/>
                </a:solidFill>
              </a:rPr>
              <a:t>工作完成后紧接着开始</a:t>
            </a:r>
            <a:r>
              <a:rPr lang="en-US" altLang="zh-CN" sz="2400" dirty="0">
                <a:solidFill>
                  <a:schemeClr val="tx1"/>
                </a:solidFill>
              </a:rPr>
              <a:t>B</a:t>
            </a:r>
            <a:r>
              <a:rPr lang="zh-CN" altLang="zh-CN" sz="2400" dirty="0">
                <a:solidFill>
                  <a:schemeClr val="tx1"/>
                </a:solidFill>
              </a:rPr>
              <a:t>工作，则</a:t>
            </a:r>
            <a:r>
              <a:rPr lang="en-US" altLang="zh-CN" sz="2400" dirty="0">
                <a:solidFill>
                  <a:schemeClr val="tx1"/>
                </a:solidFill>
              </a:rPr>
              <a:t>A</a:t>
            </a:r>
            <a:r>
              <a:rPr lang="zh-CN" altLang="zh-CN" sz="2400" dirty="0">
                <a:solidFill>
                  <a:schemeClr val="tx1"/>
                </a:solidFill>
              </a:rPr>
              <a:t>、</a:t>
            </a:r>
            <a:r>
              <a:rPr lang="en-US" altLang="zh-CN" sz="2400" dirty="0">
                <a:solidFill>
                  <a:schemeClr val="tx1"/>
                </a:solidFill>
              </a:rPr>
              <a:t>B</a:t>
            </a:r>
            <a:r>
              <a:rPr lang="zh-CN" altLang="zh-CN" sz="2400" dirty="0">
                <a:solidFill>
                  <a:schemeClr val="tx1"/>
                </a:solidFill>
              </a:rPr>
              <a:t>工作的关系为：</a:t>
            </a:r>
            <a:r>
              <a:rPr lang="en-US" altLang="zh-CN" sz="2400" dirty="0">
                <a:solidFill>
                  <a:schemeClr val="tx1"/>
                </a:solidFill>
              </a:rPr>
              <a:t>A</a:t>
            </a:r>
            <a:r>
              <a:rPr lang="zh-CN" altLang="zh-CN" sz="2400" dirty="0">
                <a:solidFill>
                  <a:schemeClr val="tx1"/>
                </a:solidFill>
              </a:rPr>
              <a:t>是</a:t>
            </a:r>
            <a:r>
              <a:rPr lang="en-US" altLang="zh-CN" sz="2400" dirty="0">
                <a:solidFill>
                  <a:schemeClr val="tx1"/>
                </a:solidFill>
              </a:rPr>
              <a:t>B</a:t>
            </a:r>
            <a:r>
              <a:rPr lang="zh-CN" altLang="zh-CN" sz="2400" dirty="0">
                <a:solidFill>
                  <a:schemeClr val="tx1"/>
                </a:solidFill>
              </a:rPr>
              <a:t>的紧前工作，</a:t>
            </a:r>
            <a:r>
              <a:rPr lang="en-US" altLang="zh-CN" sz="2400" dirty="0">
                <a:solidFill>
                  <a:schemeClr val="tx1"/>
                </a:solidFill>
              </a:rPr>
              <a:t>B</a:t>
            </a:r>
            <a:r>
              <a:rPr lang="zh-CN" altLang="zh-CN" sz="2400" dirty="0">
                <a:solidFill>
                  <a:schemeClr val="tx1"/>
                </a:solidFill>
              </a:rPr>
              <a:t>是</a:t>
            </a:r>
            <a:r>
              <a:rPr lang="en-US" altLang="zh-CN" sz="2400" dirty="0">
                <a:solidFill>
                  <a:schemeClr val="tx1"/>
                </a:solidFill>
              </a:rPr>
              <a:t>A</a:t>
            </a:r>
            <a:r>
              <a:rPr lang="zh-CN" altLang="zh-CN" sz="2400" dirty="0">
                <a:solidFill>
                  <a:schemeClr val="tx1"/>
                </a:solidFill>
              </a:rPr>
              <a:t>的紧后工作。</a:t>
            </a:r>
            <a:endParaRPr lang="zh-CN" altLang="en-US" sz="2400" dirty="0">
              <a:solidFill>
                <a:schemeClr val="tx1"/>
              </a:solidFill>
            </a:endParaRPr>
          </a:p>
        </p:txBody>
      </p:sp>
      <p:sp>
        <p:nvSpPr>
          <p:cNvPr id="5" name="矩形 4"/>
          <p:cNvSpPr/>
          <p:nvPr/>
        </p:nvSpPr>
        <p:spPr>
          <a:xfrm>
            <a:off x="-27697" y="3692504"/>
            <a:ext cx="12216671" cy="45719"/>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内容占位符 4"/>
          <p:cNvSpPr txBox="1"/>
          <p:nvPr/>
        </p:nvSpPr>
        <p:spPr>
          <a:xfrm>
            <a:off x="534093" y="3505994"/>
            <a:ext cx="4913852" cy="464458"/>
          </a:xfrm>
          <a:prstGeom prst="rect">
            <a:avLst/>
          </a:prstGeom>
          <a:solidFill>
            <a:srgbClr val="7CC43A"/>
          </a:solidFill>
        </p:spPr>
        <p:txBody>
          <a:bodyPr>
            <a:norm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gn="ctr">
              <a:buNone/>
            </a:pPr>
            <a:r>
              <a:rPr lang="zh-CN" altLang="en-US" b="1" dirty="0">
                <a:solidFill>
                  <a:schemeClr val="bg1"/>
                </a:solidFill>
              </a:rPr>
              <a:t>项目工作逻辑顺序示意图</a:t>
            </a:r>
          </a:p>
        </p:txBody>
      </p:sp>
      <p:grpSp>
        <p:nvGrpSpPr>
          <p:cNvPr id="7" name="组合 6"/>
          <p:cNvGrpSpPr/>
          <p:nvPr/>
        </p:nvGrpSpPr>
        <p:grpSpPr>
          <a:xfrm flipH="1">
            <a:off x="8900917" y="5944875"/>
            <a:ext cx="3297433" cy="914713"/>
            <a:chOff x="8920155" y="5944877"/>
            <a:chExt cx="3294742" cy="914713"/>
          </a:xfrm>
        </p:grpSpPr>
        <p:sp>
          <p:nvSpPr>
            <p:cNvPr id="8"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9" name="内容占位符 3"/>
            <p:cNvSpPr txBox="1"/>
            <p:nvPr/>
          </p:nvSpPr>
          <p:spPr>
            <a:xfrm>
              <a:off x="9718441" y="5944877"/>
              <a:ext cx="943427" cy="914711"/>
            </a:xfrm>
            <a:prstGeom prst="rect">
              <a:avLst/>
            </a:prstGeom>
            <a:solidFill>
              <a:srgbClr val="1A8ABC"/>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10"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grpSp>
      <p:sp>
        <p:nvSpPr>
          <p:cNvPr id="11" name="矩形 10"/>
          <p:cNvSpPr/>
          <p:nvPr/>
        </p:nvSpPr>
        <p:spPr>
          <a:xfrm>
            <a:off x="-29098" y="6515579"/>
            <a:ext cx="8920154" cy="344009"/>
          </a:xfrm>
          <a:prstGeom prst="rect">
            <a:avLst/>
          </a:prstGeom>
          <a:solidFill>
            <a:srgbClr val="7CC4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3735" y="4420394"/>
            <a:ext cx="7753805" cy="1764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灯片编号占位符 11">
            <a:extLst>
              <a:ext uri="{FF2B5EF4-FFF2-40B4-BE49-F238E27FC236}">
                <a16:creationId xmlns:a16="http://schemas.microsoft.com/office/drawing/2014/main" id="{2E1D8847-8CAD-43D9-8827-9838188C76F5}"/>
              </a:ext>
            </a:extLst>
          </p:cNvPr>
          <p:cNvSpPr>
            <a:spLocks noGrp="1"/>
          </p:cNvSpPr>
          <p:nvPr>
            <p:ph type="sldNum" sz="quarter" idx="12"/>
          </p:nvPr>
        </p:nvSpPr>
        <p:spPr/>
        <p:txBody>
          <a:bodyPr/>
          <a:lstStyle/>
          <a:p>
            <a:fld id="{B6F15528-21DE-4FAA-801E-634DDDAF4B2B}" type="slidenum">
              <a:rPr lang="en-US" smtClean="0"/>
              <a:t>430</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 calcmode="lin" valueType="num">
                                      <p:cBhvr additive="base">
                                        <p:cTn id="17" dur="500" fill="hold"/>
                                        <p:tgtEl>
                                          <p:spTgt spid="2050"/>
                                        </p:tgtEl>
                                        <p:attrNameLst>
                                          <p:attrName>ppt_x</p:attrName>
                                        </p:attrNameLst>
                                      </p:cBhvr>
                                      <p:tavLst>
                                        <p:tav tm="0">
                                          <p:val>
                                            <p:strVal val="#ppt_x"/>
                                          </p:val>
                                        </p:tav>
                                        <p:tav tm="100000">
                                          <p:val>
                                            <p:strVal val="#ppt_x"/>
                                          </p:val>
                                        </p:tav>
                                      </p:tavLst>
                                    </p:anim>
                                    <p:anim calcmode="lin" valueType="num">
                                      <p:cBhvr additive="base">
                                        <p:cTn id="1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6.1.2 </a:t>
            </a:r>
            <a:r>
              <a:rPr lang="zh-CN" altLang="en-US" dirty="0"/>
              <a:t>软件工程</a:t>
            </a:r>
            <a:r>
              <a:rPr lang="zh-CN" altLang="zh-CN" dirty="0"/>
              <a:t>项目</a:t>
            </a:r>
            <a:r>
              <a:rPr lang="zh-CN" altLang="en-US" dirty="0"/>
              <a:t>的</a:t>
            </a:r>
            <a:r>
              <a:rPr lang="zh-CN" altLang="zh-CN" dirty="0"/>
              <a:t>进度网络计划图</a:t>
            </a:r>
            <a:endParaRPr lang="zh-CN" altLang="en-US" dirty="0"/>
          </a:p>
        </p:txBody>
      </p:sp>
      <p:sp>
        <p:nvSpPr>
          <p:cNvPr id="3" name="内容占位符 2"/>
          <p:cNvSpPr>
            <a:spLocks noGrp="1"/>
          </p:cNvSpPr>
          <p:nvPr>
            <p:ph idx="1"/>
          </p:nvPr>
        </p:nvSpPr>
        <p:spPr>
          <a:xfrm>
            <a:off x="582385" y="1448594"/>
            <a:ext cx="10978515" cy="761999"/>
          </a:xfrm>
        </p:spPr>
        <p:txBody>
          <a:bodyPr>
            <a:normAutofit/>
          </a:bodyPr>
          <a:lstStyle/>
          <a:p>
            <a:pPr marL="0" indent="0">
              <a:buNone/>
            </a:pPr>
            <a:r>
              <a:rPr lang="zh-CN" altLang="zh-CN" sz="2800" dirty="0"/>
              <a:t>关于先行工作</a:t>
            </a:r>
            <a:r>
              <a:rPr lang="en-US" altLang="zh-CN" sz="2800" dirty="0"/>
              <a:t>A</a:t>
            </a:r>
            <a:r>
              <a:rPr lang="zh-CN" altLang="zh-CN" sz="2800" dirty="0"/>
              <a:t>与后继工作</a:t>
            </a:r>
            <a:r>
              <a:rPr lang="en-US" altLang="zh-CN" sz="2800" dirty="0"/>
              <a:t>B</a:t>
            </a:r>
            <a:r>
              <a:rPr lang="zh-CN" altLang="zh-CN" sz="2800" dirty="0"/>
              <a:t>，主要包括以下四种依赖关系</a:t>
            </a:r>
            <a:r>
              <a:rPr lang="zh-CN" altLang="en-US" sz="2800" dirty="0"/>
              <a:t>：</a:t>
            </a:r>
          </a:p>
        </p:txBody>
      </p:sp>
      <p:grpSp>
        <p:nvGrpSpPr>
          <p:cNvPr id="4" name="组合 2"/>
          <p:cNvGrpSpPr/>
          <p:nvPr/>
        </p:nvGrpSpPr>
        <p:grpSpPr bwMode="auto">
          <a:xfrm>
            <a:off x="1651000" y="3678238"/>
            <a:ext cx="1041400" cy="1052512"/>
            <a:chOff x="691" y="2077"/>
            <a:chExt cx="656" cy="663"/>
          </a:xfrm>
        </p:grpSpPr>
        <p:pic>
          <p:nvPicPr>
            <p:cNvPr id="5" name="图片 3" descr="circuler_1"/>
            <p:cNvPicPr>
              <a:picLocks noChangeAspect="1" noChangeArrowheads="1"/>
            </p:cNvPicPr>
            <p:nvPr/>
          </p:nvPicPr>
          <p:blipFill>
            <a:blip r:embed="rId2"/>
            <a:srcRect/>
            <a:stretch>
              <a:fillRect/>
            </a:stretch>
          </p:blipFill>
          <p:spPr bwMode="gray">
            <a:xfrm>
              <a:off x="691" y="2077"/>
              <a:ext cx="656" cy="662"/>
            </a:xfrm>
            <a:prstGeom prst="rect">
              <a:avLst/>
            </a:prstGeom>
            <a:noFill/>
            <a:ln w="9525">
              <a:noFill/>
              <a:miter lim="800000"/>
              <a:headEnd/>
              <a:tailEnd/>
            </a:ln>
          </p:spPr>
        </p:pic>
        <p:sp>
          <p:nvSpPr>
            <p:cNvPr id="6" name="椭圆 4"/>
            <p:cNvSpPr>
              <a:spLocks noChangeArrowheads="1"/>
            </p:cNvSpPr>
            <p:nvPr/>
          </p:nvSpPr>
          <p:spPr bwMode="gray">
            <a:xfrm>
              <a:off x="691" y="2077"/>
              <a:ext cx="652" cy="663"/>
            </a:xfrm>
            <a:prstGeom prst="ellipse">
              <a:avLst/>
            </a:prstGeom>
            <a:gradFill rotWithShape="1">
              <a:gsLst>
                <a:gs pos="0">
                  <a:schemeClr val="hlink"/>
                </a:gs>
                <a:gs pos="50000">
                  <a:schemeClr val="hlink">
                    <a:gamma/>
                    <a:tint val="22353"/>
                    <a:invGamma/>
                  </a:schemeClr>
                </a:gs>
                <a:gs pos="100000">
                  <a:schemeClr val="hlink"/>
                </a:gs>
              </a:gsLst>
              <a:lin ang="5400000" scaled="1"/>
            </a:gradFill>
            <a:ln>
              <a:noFill/>
            </a:ln>
            <a:effectLst/>
          </p:spPr>
          <p:txBody>
            <a:bodyPr wrap="none" anchor="ctr"/>
            <a:lstStyle/>
            <a:p>
              <a:pPr>
                <a:defRPr/>
              </a:pPr>
              <a:endParaRPr lang="zh-CN" altLang="en-US">
                <a:ea typeface="+mn-ea"/>
              </a:endParaRPr>
            </a:p>
          </p:txBody>
        </p:sp>
        <p:grpSp>
          <p:nvGrpSpPr>
            <p:cNvPr id="7" name="组合 5"/>
            <p:cNvGrpSpPr/>
            <p:nvPr/>
          </p:nvGrpSpPr>
          <p:grpSpPr bwMode="auto">
            <a:xfrm>
              <a:off x="737" y="2609"/>
              <a:ext cx="575" cy="110"/>
              <a:chOff x="3704" y="1872"/>
              <a:chExt cx="827" cy="156"/>
            </a:xfrm>
          </p:grpSpPr>
          <p:grpSp>
            <p:nvGrpSpPr>
              <p:cNvPr id="8" name="组合 6"/>
              <p:cNvGrpSpPr/>
              <p:nvPr/>
            </p:nvGrpSpPr>
            <p:grpSpPr bwMode="auto">
              <a:xfrm rot="-1297425" flipH="1" flipV="1">
                <a:off x="3850" y="1872"/>
                <a:ext cx="681" cy="150"/>
                <a:chOff x="1565" y="2568"/>
                <a:chExt cx="1118" cy="279"/>
              </a:xfrm>
            </p:grpSpPr>
            <p:sp>
              <p:nvSpPr>
                <p:cNvPr id="14" name="自选图形 7"/>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15" name="自选图形 8"/>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16" name="自选图形 9"/>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17" name="自选图形 10"/>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grpSp>
          <p:grpSp>
            <p:nvGrpSpPr>
              <p:cNvPr id="9" name="组合 11"/>
              <p:cNvGrpSpPr/>
              <p:nvPr/>
            </p:nvGrpSpPr>
            <p:grpSpPr bwMode="auto">
              <a:xfrm rot="56115" flipH="1" flipV="1">
                <a:off x="3704" y="1878"/>
                <a:ext cx="681" cy="150"/>
                <a:chOff x="1565" y="2568"/>
                <a:chExt cx="1118" cy="279"/>
              </a:xfrm>
            </p:grpSpPr>
            <p:sp>
              <p:nvSpPr>
                <p:cNvPr id="10" name="自选图形 12"/>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11" name="自选图形 13"/>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12" name="自选图形 14"/>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13" name="自选图形 15"/>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grpSp>
        </p:grpSp>
      </p:grpSp>
      <p:grpSp>
        <p:nvGrpSpPr>
          <p:cNvPr id="18" name="组合 16"/>
          <p:cNvGrpSpPr/>
          <p:nvPr/>
        </p:nvGrpSpPr>
        <p:grpSpPr bwMode="auto">
          <a:xfrm>
            <a:off x="4216400" y="3670300"/>
            <a:ext cx="1041400" cy="1052513"/>
            <a:chOff x="1928" y="2072"/>
            <a:chExt cx="656" cy="663"/>
          </a:xfrm>
        </p:grpSpPr>
        <p:pic>
          <p:nvPicPr>
            <p:cNvPr id="19" name="图片 17" descr="circuler_1"/>
            <p:cNvPicPr>
              <a:picLocks noChangeAspect="1" noChangeArrowheads="1"/>
            </p:cNvPicPr>
            <p:nvPr/>
          </p:nvPicPr>
          <p:blipFill>
            <a:blip r:embed="rId2"/>
            <a:srcRect/>
            <a:stretch>
              <a:fillRect/>
            </a:stretch>
          </p:blipFill>
          <p:spPr bwMode="gray">
            <a:xfrm>
              <a:off x="1928" y="2072"/>
              <a:ext cx="656" cy="662"/>
            </a:xfrm>
            <a:prstGeom prst="rect">
              <a:avLst/>
            </a:prstGeom>
            <a:noFill/>
            <a:ln w="9525">
              <a:noFill/>
              <a:miter lim="800000"/>
              <a:headEnd/>
              <a:tailEnd/>
            </a:ln>
          </p:spPr>
        </p:pic>
        <p:sp>
          <p:nvSpPr>
            <p:cNvPr id="20" name="椭圆 18"/>
            <p:cNvSpPr>
              <a:spLocks noChangeArrowheads="1"/>
            </p:cNvSpPr>
            <p:nvPr/>
          </p:nvSpPr>
          <p:spPr bwMode="gray">
            <a:xfrm>
              <a:off x="1928" y="2072"/>
              <a:ext cx="652" cy="663"/>
            </a:xfrm>
            <a:prstGeom prst="ellipse">
              <a:avLst/>
            </a:prstGeom>
            <a:gradFill rotWithShape="1">
              <a:gsLst>
                <a:gs pos="0">
                  <a:schemeClr val="accent2"/>
                </a:gs>
                <a:gs pos="50000">
                  <a:schemeClr val="accent2">
                    <a:gamma/>
                    <a:tint val="22353"/>
                    <a:invGamma/>
                  </a:schemeClr>
                </a:gs>
                <a:gs pos="100000">
                  <a:schemeClr val="accent2"/>
                </a:gs>
              </a:gsLst>
              <a:lin ang="5400000" scaled="1"/>
            </a:gradFill>
            <a:ln>
              <a:noFill/>
            </a:ln>
            <a:effectLst/>
          </p:spPr>
          <p:txBody>
            <a:bodyPr wrap="none" anchor="ctr"/>
            <a:lstStyle/>
            <a:p>
              <a:pPr>
                <a:defRPr/>
              </a:pPr>
              <a:endParaRPr lang="zh-CN" altLang="en-US">
                <a:ea typeface="+mn-ea"/>
              </a:endParaRPr>
            </a:p>
          </p:txBody>
        </p:sp>
        <p:grpSp>
          <p:nvGrpSpPr>
            <p:cNvPr id="21" name="组合 19"/>
            <p:cNvGrpSpPr/>
            <p:nvPr/>
          </p:nvGrpSpPr>
          <p:grpSpPr bwMode="auto">
            <a:xfrm>
              <a:off x="1974" y="2604"/>
              <a:ext cx="575" cy="110"/>
              <a:chOff x="3704" y="1872"/>
              <a:chExt cx="827" cy="156"/>
            </a:xfrm>
          </p:grpSpPr>
          <p:grpSp>
            <p:nvGrpSpPr>
              <p:cNvPr id="22" name="组合 20"/>
              <p:cNvGrpSpPr/>
              <p:nvPr/>
            </p:nvGrpSpPr>
            <p:grpSpPr bwMode="auto">
              <a:xfrm rot="-1297425" flipH="1" flipV="1">
                <a:off x="3850" y="1872"/>
                <a:ext cx="681" cy="150"/>
                <a:chOff x="1565" y="2568"/>
                <a:chExt cx="1118" cy="279"/>
              </a:xfrm>
            </p:grpSpPr>
            <p:sp>
              <p:nvSpPr>
                <p:cNvPr id="28" name="自选图形 21"/>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29" name="自选图形 22"/>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30" name="自选图形 23"/>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31" name="自选图形 24"/>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grpSp>
          <p:grpSp>
            <p:nvGrpSpPr>
              <p:cNvPr id="23" name="组合 25"/>
              <p:cNvGrpSpPr/>
              <p:nvPr/>
            </p:nvGrpSpPr>
            <p:grpSpPr bwMode="auto">
              <a:xfrm rot="56115" flipH="1" flipV="1">
                <a:off x="3704" y="1878"/>
                <a:ext cx="681" cy="150"/>
                <a:chOff x="1565" y="2568"/>
                <a:chExt cx="1118" cy="279"/>
              </a:xfrm>
            </p:grpSpPr>
            <p:sp>
              <p:nvSpPr>
                <p:cNvPr id="24" name="自选图形 26"/>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25" name="自选图形 27"/>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26" name="自选图形 28"/>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27" name="自选图形 29"/>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grpSp>
        </p:grpSp>
      </p:grpSp>
      <p:grpSp>
        <p:nvGrpSpPr>
          <p:cNvPr id="32" name="组合 30"/>
          <p:cNvGrpSpPr/>
          <p:nvPr/>
        </p:nvGrpSpPr>
        <p:grpSpPr bwMode="auto">
          <a:xfrm>
            <a:off x="6829425" y="3681413"/>
            <a:ext cx="1041400" cy="1050925"/>
            <a:chOff x="3149" y="2079"/>
            <a:chExt cx="656" cy="662"/>
          </a:xfrm>
        </p:grpSpPr>
        <p:pic>
          <p:nvPicPr>
            <p:cNvPr id="33" name="图片 31" descr="circuler_1"/>
            <p:cNvPicPr>
              <a:picLocks noChangeAspect="1" noChangeArrowheads="1"/>
            </p:cNvPicPr>
            <p:nvPr/>
          </p:nvPicPr>
          <p:blipFill>
            <a:blip r:embed="rId3"/>
            <a:srcRect/>
            <a:stretch>
              <a:fillRect/>
            </a:stretch>
          </p:blipFill>
          <p:spPr bwMode="gray">
            <a:xfrm>
              <a:off x="3149" y="2079"/>
              <a:ext cx="656" cy="661"/>
            </a:xfrm>
            <a:prstGeom prst="rect">
              <a:avLst/>
            </a:prstGeom>
            <a:noFill/>
            <a:ln w="9525">
              <a:noFill/>
              <a:miter lim="800000"/>
              <a:headEnd/>
              <a:tailEnd/>
            </a:ln>
          </p:spPr>
        </p:pic>
        <p:sp>
          <p:nvSpPr>
            <p:cNvPr id="34" name="椭圆 32"/>
            <p:cNvSpPr>
              <a:spLocks noChangeArrowheads="1"/>
            </p:cNvSpPr>
            <p:nvPr/>
          </p:nvSpPr>
          <p:spPr bwMode="gray">
            <a:xfrm>
              <a:off x="3149" y="2079"/>
              <a:ext cx="652" cy="662"/>
            </a:xfrm>
            <a:prstGeom prst="ellipse">
              <a:avLst/>
            </a:prstGeom>
            <a:gradFill rotWithShape="1">
              <a:gsLst>
                <a:gs pos="0">
                  <a:schemeClr val="folHlink"/>
                </a:gs>
                <a:gs pos="50000">
                  <a:schemeClr val="folHlink">
                    <a:gamma/>
                    <a:tint val="22353"/>
                    <a:invGamma/>
                  </a:schemeClr>
                </a:gs>
                <a:gs pos="100000">
                  <a:schemeClr val="folHlink"/>
                </a:gs>
              </a:gsLst>
              <a:lin ang="5400000" scaled="1"/>
            </a:gradFill>
            <a:ln>
              <a:noFill/>
            </a:ln>
            <a:effectLst/>
          </p:spPr>
          <p:txBody>
            <a:bodyPr wrap="none" anchor="ctr"/>
            <a:lstStyle/>
            <a:p>
              <a:pPr>
                <a:defRPr/>
              </a:pPr>
              <a:endParaRPr lang="zh-CN" altLang="en-US">
                <a:ea typeface="+mn-ea"/>
              </a:endParaRPr>
            </a:p>
          </p:txBody>
        </p:sp>
        <p:grpSp>
          <p:nvGrpSpPr>
            <p:cNvPr id="35" name="组合 33"/>
            <p:cNvGrpSpPr/>
            <p:nvPr/>
          </p:nvGrpSpPr>
          <p:grpSpPr bwMode="auto">
            <a:xfrm>
              <a:off x="3195" y="2610"/>
              <a:ext cx="575" cy="111"/>
              <a:chOff x="3704" y="1872"/>
              <a:chExt cx="827" cy="156"/>
            </a:xfrm>
          </p:grpSpPr>
          <p:grpSp>
            <p:nvGrpSpPr>
              <p:cNvPr id="36" name="组合 34"/>
              <p:cNvGrpSpPr/>
              <p:nvPr/>
            </p:nvGrpSpPr>
            <p:grpSpPr bwMode="auto">
              <a:xfrm rot="-1297425" flipH="1" flipV="1">
                <a:off x="3850" y="1872"/>
                <a:ext cx="681" cy="150"/>
                <a:chOff x="1565" y="2568"/>
                <a:chExt cx="1118" cy="279"/>
              </a:xfrm>
            </p:grpSpPr>
            <p:sp>
              <p:nvSpPr>
                <p:cNvPr id="42" name="自选图形 35"/>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43" name="自选图形 36"/>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44" name="自选图形 37"/>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45" name="自选图形 38"/>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grpSp>
          <p:grpSp>
            <p:nvGrpSpPr>
              <p:cNvPr id="37" name="组合 39"/>
              <p:cNvGrpSpPr/>
              <p:nvPr/>
            </p:nvGrpSpPr>
            <p:grpSpPr bwMode="auto">
              <a:xfrm rot="56115" flipH="1" flipV="1">
                <a:off x="3704" y="1878"/>
                <a:ext cx="681" cy="150"/>
                <a:chOff x="1565" y="2568"/>
                <a:chExt cx="1118" cy="279"/>
              </a:xfrm>
            </p:grpSpPr>
            <p:sp>
              <p:nvSpPr>
                <p:cNvPr id="38" name="自选图形 40"/>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39" name="自选图形 41"/>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40" name="自选图形 42"/>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41" name="自选图形 43"/>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grpSp>
        </p:grpSp>
      </p:grpSp>
      <p:grpSp>
        <p:nvGrpSpPr>
          <p:cNvPr id="46" name="组合 44"/>
          <p:cNvGrpSpPr/>
          <p:nvPr/>
        </p:nvGrpSpPr>
        <p:grpSpPr bwMode="auto">
          <a:xfrm>
            <a:off x="9453563" y="3673475"/>
            <a:ext cx="1041400" cy="1050925"/>
            <a:chOff x="4385" y="2074"/>
            <a:chExt cx="656" cy="662"/>
          </a:xfrm>
        </p:grpSpPr>
        <p:pic>
          <p:nvPicPr>
            <p:cNvPr id="47" name="图片 45" descr="circuler_1"/>
            <p:cNvPicPr>
              <a:picLocks noChangeAspect="1" noChangeArrowheads="1"/>
            </p:cNvPicPr>
            <p:nvPr/>
          </p:nvPicPr>
          <p:blipFill>
            <a:blip r:embed="rId3"/>
            <a:srcRect/>
            <a:stretch>
              <a:fillRect/>
            </a:stretch>
          </p:blipFill>
          <p:spPr bwMode="gray">
            <a:xfrm>
              <a:off x="4385" y="2074"/>
              <a:ext cx="656" cy="661"/>
            </a:xfrm>
            <a:prstGeom prst="rect">
              <a:avLst/>
            </a:prstGeom>
            <a:noFill/>
            <a:ln w="9525">
              <a:noFill/>
              <a:miter lim="800000"/>
              <a:headEnd/>
              <a:tailEnd/>
            </a:ln>
          </p:spPr>
        </p:pic>
        <p:sp>
          <p:nvSpPr>
            <p:cNvPr id="48" name="椭圆 46"/>
            <p:cNvSpPr>
              <a:spLocks noChangeArrowheads="1"/>
            </p:cNvSpPr>
            <p:nvPr/>
          </p:nvSpPr>
          <p:spPr bwMode="gray">
            <a:xfrm>
              <a:off x="4385" y="2074"/>
              <a:ext cx="652" cy="662"/>
            </a:xfrm>
            <a:prstGeom prst="ellipse">
              <a:avLst/>
            </a:prstGeom>
            <a:gradFill rotWithShape="1">
              <a:gsLst>
                <a:gs pos="0">
                  <a:schemeClr val="accent1"/>
                </a:gs>
                <a:gs pos="50000">
                  <a:schemeClr val="accent1">
                    <a:gamma/>
                    <a:tint val="22353"/>
                    <a:invGamma/>
                  </a:schemeClr>
                </a:gs>
                <a:gs pos="100000">
                  <a:schemeClr val="accent1"/>
                </a:gs>
              </a:gsLst>
              <a:lin ang="5400000" scaled="1"/>
            </a:gradFill>
            <a:ln>
              <a:noFill/>
            </a:ln>
            <a:effectLst/>
          </p:spPr>
          <p:txBody>
            <a:bodyPr wrap="none" anchor="ctr"/>
            <a:lstStyle/>
            <a:p>
              <a:pPr>
                <a:defRPr/>
              </a:pPr>
              <a:endParaRPr lang="zh-CN" altLang="en-US">
                <a:ea typeface="+mn-ea"/>
              </a:endParaRPr>
            </a:p>
          </p:txBody>
        </p:sp>
        <p:grpSp>
          <p:nvGrpSpPr>
            <p:cNvPr id="49" name="组合 47"/>
            <p:cNvGrpSpPr/>
            <p:nvPr/>
          </p:nvGrpSpPr>
          <p:grpSpPr bwMode="auto">
            <a:xfrm>
              <a:off x="4431" y="2605"/>
              <a:ext cx="575" cy="111"/>
              <a:chOff x="3704" y="1872"/>
              <a:chExt cx="827" cy="156"/>
            </a:xfrm>
          </p:grpSpPr>
          <p:grpSp>
            <p:nvGrpSpPr>
              <p:cNvPr id="50" name="组合 48"/>
              <p:cNvGrpSpPr/>
              <p:nvPr/>
            </p:nvGrpSpPr>
            <p:grpSpPr bwMode="auto">
              <a:xfrm rot="-1297425" flipH="1" flipV="1">
                <a:off x="3850" y="1872"/>
                <a:ext cx="681" cy="150"/>
                <a:chOff x="1565" y="2568"/>
                <a:chExt cx="1118" cy="279"/>
              </a:xfrm>
            </p:grpSpPr>
            <p:sp>
              <p:nvSpPr>
                <p:cNvPr id="56" name="自选图形 49"/>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57" name="自选图形 50"/>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58" name="自选图形 51"/>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59" name="自选图形 52"/>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grpSp>
          <p:grpSp>
            <p:nvGrpSpPr>
              <p:cNvPr id="51" name="组合 53"/>
              <p:cNvGrpSpPr/>
              <p:nvPr/>
            </p:nvGrpSpPr>
            <p:grpSpPr bwMode="auto">
              <a:xfrm rot="56115" flipH="1" flipV="1">
                <a:off x="3704" y="1878"/>
                <a:ext cx="681" cy="150"/>
                <a:chOff x="1565" y="2568"/>
                <a:chExt cx="1118" cy="279"/>
              </a:xfrm>
            </p:grpSpPr>
            <p:sp>
              <p:nvSpPr>
                <p:cNvPr id="52" name="自选图形 54"/>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53" name="自选图形 55"/>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54" name="自选图形 56"/>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sp>
              <p:nvSpPr>
                <p:cNvPr id="55" name="自选图形 57"/>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p>
              </p:txBody>
            </p:sp>
          </p:grpSp>
        </p:grpSp>
      </p:grpSp>
      <p:sp>
        <p:nvSpPr>
          <p:cNvPr id="60" name="直线 58"/>
          <p:cNvSpPr>
            <a:spLocks noChangeShapeType="1"/>
          </p:cNvSpPr>
          <p:nvPr/>
        </p:nvSpPr>
        <p:spPr bwMode="gray">
          <a:xfrm>
            <a:off x="2166937" y="4826000"/>
            <a:ext cx="0" cy="334963"/>
          </a:xfrm>
          <a:prstGeom prst="line">
            <a:avLst/>
          </a:prstGeom>
          <a:noFill/>
          <a:ln w="19050">
            <a:solidFill>
              <a:schemeClr val="tx1"/>
            </a:solidFill>
            <a:round/>
          </a:ln>
        </p:spPr>
        <p:txBody>
          <a:bodyPr/>
          <a:lstStyle/>
          <a:p>
            <a:endParaRPr lang="zh-CN" altLang="en-US"/>
          </a:p>
        </p:txBody>
      </p:sp>
      <p:sp>
        <p:nvSpPr>
          <p:cNvPr id="61" name="直线 59"/>
          <p:cNvSpPr>
            <a:spLocks noChangeShapeType="1"/>
          </p:cNvSpPr>
          <p:nvPr/>
        </p:nvSpPr>
        <p:spPr bwMode="gray">
          <a:xfrm flipH="1">
            <a:off x="1411287" y="5170488"/>
            <a:ext cx="1495425" cy="0"/>
          </a:xfrm>
          <a:prstGeom prst="line">
            <a:avLst/>
          </a:prstGeom>
          <a:noFill/>
          <a:ln w="19050">
            <a:solidFill>
              <a:schemeClr val="tx1"/>
            </a:solidFill>
            <a:prstDash val="sysDot"/>
            <a:round/>
          </a:ln>
        </p:spPr>
        <p:txBody>
          <a:bodyPr/>
          <a:lstStyle/>
          <a:p>
            <a:endParaRPr lang="zh-CN" altLang="en-US"/>
          </a:p>
        </p:txBody>
      </p:sp>
      <p:sp>
        <p:nvSpPr>
          <p:cNvPr id="62" name="文本框 60"/>
          <p:cNvSpPr txBox="1">
            <a:spLocks noChangeArrowheads="1"/>
          </p:cNvSpPr>
          <p:nvPr/>
        </p:nvSpPr>
        <p:spPr bwMode="gray">
          <a:xfrm>
            <a:off x="612774" y="5224463"/>
            <a:ext cx="2971801" cy="414985"/>
          </a:xfrm>
          <a:prstGeom prst="rect">
            <a:avLst/>
          </a:prstGeom>
          <a:noFill/>
          <a:ln w="9525">
            <a:noFill/>
            <a:miter lim="800000"/>
          </a:ln>
        </p:spPr>
        <p:txBody>
          <a:bodyPr wrap="square">
            <a:spAutoFit/>
          </a:bodyPr>
          <a:lstStyle/>
          <a:p>
            <a:pPr algn="ctr" eaLnBrk="0" hangingPunct="0">
              <a:lnSpc>
                <a:spcPct val="130000"/>
              </a:lnSpc>
              <a:buClr>
                <a:schemeClr val="hlink"/>
              </a:buClr>
            </a:pPr>
            <a:r>
              <a:rPr lang="zh-CN" altLang="en-US" sz="1800" b="1" dirty="0">
                <a:cs typeface="Arial" panose="020B0604020202020204" pitchFamily="34" charset="0"/>
              </a:rPr>
              <a:t>完成对开始</a:t>
            </a:r>
            <a:endParaRPr lang="en-US" altLang="zh-CN" sz="1800" b="1" dirty="0">
              <a:cs typeface="Arial" panose="020B0604020202020204" pitchFamily="34" charset="0"/>
            </a:endParaRPr>
          </a:p>
        </p:txBody>
      </p:sp>
      <p:sp>
        <p:nvSpPr>
          <p:cNvPr id="63" name="文本框 61"/>
          <p:cNvSpPr txBox="1">
            <a:spLocks noChangeArrowheads="1"/>
          </p:cNvSpPr>
          <p:nvPr/>
        </p:nvSpPr>
        <p:spPr bwMode="gray">
          <a:xfrm>
            <a:off x="1647825" y="3958729"/>
            <a:ext cx="1044575" cy="461665"/>
          </a:xfrm>
          <a:prstGeom prst="rect">
            <a:avLst/>
          </a:prstGeom>
          <a:noFill/>
          <a:ln w="9525">
            <a:noFill/>
            <a:miter lim="800000"/>
          </a:ln>
        </p:spPr>
        <p:txBody>
          <a:bodyPr>
            <a:spAutoFit/>
          </a:bodyPr>
          <a:lstStyle/>
          <a:p>
            <a:pPr marL="120650" indent="-120650" algn="ctr">
              <a:spcBef>
                <a:spcPct val="50000"/>
              </a:spcBef>
            </a:pPr>
            <a:r>
              <a:rPr lang="en-US" altLang="zh-CN" b="1" dirty="0">
                <a:solidFill>
                  <a:srgbClr val="1C1C1C"/>
                </a:solidFill>
                <a:cs typeface="Arial" panose="020B0604020202020204" pitchFamily="34" charset="0"/>
              </a:rPr>
              <a:t>1</a:t>
            </a:r>
          </a:p>
        </p:txBody>
      </p:sp>
      <p:sp>
        <p:nvSpPr>
          <p:cNvPr id="64" name="文本框 62"/>
          <p:cNvSpPr txBox="1">
            <a:spLocks noChangeArrowheads="1"/>
          </p:cNvSpPr>
          <p:nvPr/>
        </p:nvSpPr>
        <p:spPr bwMode="gray">
          <a:xfrm>
            <a:off x="4205288" y="3958729"/>
            <a:ext cx="1044575" cy="461665"/>
          </a:xfrm>
          <a:prstGeom prst="rect">
            <a:avLst/>
          </a:prstGeom>
          <a:noFill/>
          <a:ln w="9525">
            <a:noFill/>
            <a:miter lim="800000"/>
          </a:ln>
        </p:spPr>
        <p:txBody>
          <a:bodyPr>
            <a:spAutoFit/>
          </a:bodyPr>
          <a:lstStyle/>
          <a:p>
            <a:pPr marL="120650" indent="-120650" algn="ctr">
              <a:spcBef>
                <a:spcPct val="50000"/>
              </a:spcBef>
            </a:pPr>
            <a:r>
              <a:rPr lang="en-US" altLang="zh-CN" b="1" dirty="0">
                <a:solidFill>
                  <a:srgbClr val="1C1C1C"/>
                </a:solidFill>
                <a:cs typeface="Arial" panose="020B0604020202020204" pitchFamily="34" charset="0"/>
              </a:rPr>
              <a:t>2</a:t>
            </a:r>
          </a:p>
        </p:txBody>
      </p:sp>
      <p:sp>
        <p:nvSpPr>
          <p:cNvPr id="65" name="文本框 63"/>
          <p:cNvSpPr txBox="1">
            <a:spLocks noChangeArrowheads="1"/>
          </p:cNvSpPr>
          <p:nvPr/>
        </p:nvSpPr>
        <p:spPr bwMode="gray">
          <a:xfrm>
            <a:off x="6827837" y="3958729"/>
            <a:ext cx="1044575" cy="461665"/>
          </a:xfrm>
          <a:prstGeom prst="rect">
            <a:avLst/>
          </a:prstGeom>
          <a:noFill/>
          <a:ln w="9525">
            <a:noFill/>
            <a:miter lim="800000"/>
          </a:ln>
        </p:spPr>
        <p:txBody>
          <a:bodyPr>
            <a:spAutoFit/>
          </a:bodyPr>
          <a:lstStyle/>
          <a:p>
            <a:pPr marL="120650" indent="-120650" algn="ctr">
              <a:spcBef>
                <a:spcPct val="50000"/>
              </a:spcBef>
            </a:pPr>
            <a:r>
              <a:rPr lang="en-US" altLang="zh-CN" b="1" dirty="0">
                <a:solidFill>
                  <a:srgbClr val="1C1C1C"/>
                </a:solidFill>
                <a:cs typeface="Arial" panose="020B0604020202020204" pitchFamily="34" charset="0"/>
              </a:rPr>
              <a:t>3</a:t>
            </a:r>
          </a:p>
        </p:txBody>
      </p:sp>
      <p:sp>
        <p:nvSpPr>
          <p:cNvPr id="66" name="文本框 64"/>
          <p:cNvSpPr txBox="1">
            <a:spLocks noChangeArrowheads="1"/>
          </p:cNvSpPr>
          <p:nvPr/>
        </p:nvSpPr>
        <p:spPr bwMode="gray">
          <a:xfrm>
            <a:off x="9437688" y="3958729"/>
            <a:ext cx="1044575" cy="461665"/>
          </a:xfrm>
          <a:prstGeom prst="rect">
            <a:avLst/>
          </a:prstGeom>
          <a:noFill/>
          <a:ln w="9525">
            <a:noFill/>
            <a:miter lim="800000"/>
          </a:ln>
        </p:spPr>
        <p:txBody>
          <a:bodyPr>
            <a:spAutoFit/>
          </a:bodyPr>
          <a:lstStyle/>
          <a:p>
            <a:pPr marL="120650" indent="-120650" algn="ctr">
              <a:spcBef>
                <a:spcPct val="50000"/>
              </a:spcBef>
            </a:pPr>
            <a:r>
              <a:rPr lang="en-US" altLang="zh-CN" b="1" dirty="0">
                <a:solidFill>
                  <a:srgbClr val="1C1C1C"/>
                </a:solidFill>
                <a:cs typeface="Arial" panose="020B0604020202020204" pitchFamily="34" charset="0"/>
              </a:rPr>
              <a:t>4</a:t>
            </a:r>
          </a:p>
        </p:txBody>
      </p:sp>
      <p:sp>
        <p:nvSpPr>
          <p:cNvPr id="67" name="直线 65"/>
          <p:cNvSpPr>
            <a:spLocks noChangeShapeType="1"/>
          </p:cNvSpPr>
          <p:nvPr/>
        </p:nvSpPr>
        <p:spPr bwMode="gray">
          <a:xfrm>
            <a:off x="9972675" y="3251200"/>
            <a:ext cx="0" cy="334963"/>
          </a:xfrm>
          <a:prstGeom prst="line">
            <a:avLst/>
          </a:prstGeom>
          <a:noFill/>
          <a:ln w="19050">
            <a:solidFill>
              <a:schemeClr val="tx1"/>
            </a:solidFill>
            <a:round/>
          </a:ln>
        </p:spPr>
        <p:txBody>
          <a:bodyPr/>
          <a:lstStyle/>
          <a:p>
            <a:endParaRPr lang="zh-CN" altLang="en-US"/>
          </a:p>
        </p:txBody>
      </p:sp>
      <p:sp>
        <p:nvSpPr>
          <p:cNvPr id="68" name="直线 66"/>
          <p:cNvSpPr>
            <a:spLocks noChangeShapeType="1"/>
          </p:cNvSpPr>
          <p:nvPr/>
        </p:nvSpPr>
        <p:spPr bwMode="gray">
          <a:xfrm flipH="1">
            <a:off x="9109075" y="3249613"/>
            <a:ext cx="1631950" cy="0"/>
          </a:xfrm>
          <a:prstGeom prst="line">
            <a:avLst/>
          </a:prstGeom>
          <a:noFill/>
          <a:ln w="19050">
            <a:solidFill>
              <a:schemeClr val="tx1"/>
            </a:solidFill>
            <a:prstDash val="sysDot"/>
            <a:round/>
          </a:ln>
        </p:spPr>
        <p:txBody>
          <a:bodyPr/>
          <a:lstStyle/>
          <a:p>
            <a:endParaRPr lang="zh-CN" altLang="en-US"/>
          </a:p>
        </p:txBody>
      </p:sp>
      <p:sp>
        <p:nvSpPr>
          <p:cNvPr id="69" name="文本框 67"/>
          <p:cNvSpPr txBox="1">
            <a:spLocks noChangeArrowheads="1"/>
          </p:cNvSpPr>
          <p:nvPr/>
        </p:nvSpPr>
        <p:spPr bwMode="gray">
          <a:xfrm>
            <a:off x="8419653" y="2616889"/>
            <a:ext cx="2931202" cy="416909"/>
          </a:xfrm>
          <a:prstGeom prst="rect">
            <a:avLst/>
          </a:prstGeom>
          <a:noFill/>
          <a:ln w="9525">
            <a:noFill/>
            <a:miter lim="800000"/>
          </a:ln>
        </p:spPr>
        <p:txBody>
          <a:bodyPr wrap="square">
            <a:spAutoFit/>
          </a:bodyPr>
          <a:lstStyle/>
          <a:p>
            <a:pPr algn="ctr" eaLnBrk="0" hangingPunct="0">
              <a:lnSpc>
                <a:spcPct val="130000"/>
              </a:lnSpc>
              <a:buClr>
                <a:schemeClr val="accent1"/>
              </a:buClr>
            </a:pPr>
            <a:r>
              <a:rPr lang="zh-CN" altLang="en-US" sz="1800" b="1" dirty="0">
                <a:cs typeface="Arial" panose="020B0604020202020204" pitchFamily="34" charset="0"/>
              </a:rPr>
              <a:t>开始对完成</a:t>
            </a:r>
            <a:endParaRPr lang="en-US" altLang="zh-CN" sz="1800" b="1" dirty="0">
              <a:cs typeface="Arial" panose="020B0604020202020204" pitchFamily="34" charset="0"/>
            </a:endParaRPr>
          </a:p>
        </p:txBody>
      </p:sp>
      <p:sp>
        <p:nvSpPr>
          <p:cNvPr id="70" name="直线 68"/>
          <p:cNvSpPr>
            <a:spLocks noChangeShapeType="1"/>
          </p:cNvSpPr>
          <p:nvPr/>
        </p:nvSpPr>
        <p:spPr bwMode="gray">
          <a:xfrm>
            <a:off x="4737100" y="3251200"/>
            <a:ext cx="0" cy="334963"/>
          </a:xfrm>
          <a:prstGeom prst="line">
            <a:avLst/>
          </a:prstGeom>
          <a:noFill/>
          <a:ln w="19050">
            <a:solidFill>
              <a:schemeClr val="tx1"/>
            </a:solidFill>
            <a:round/>
          </a:ln>
        </p:spPr>
        <p:txBody>
          <a:bodyPr/>
          <a:lstStyle/>
          <a:p>
            <a:endParaRPr lang="zh-CN" altLang="en-US"/>
          </a:p>
        </p:txBody>
      </p:sp>
      <p:sp>
        <p:nvSpPr>
          <p:cNvPr id="71" name="直线 69"/>
          <p:cNvSpPr>
            <a:spLocks noChangeShapeType="1"/>
          </p:cNvSpPr>
          <p:nvPr/>
        </p:nvSpPr>
        <p:spPr bwMode="gray">
          <a:xfrm flipH="1">
            <a:off x="3813175" y="3249613"/>
            <a:ext cx="1771650" cy="0"/>
          </a:xfrm>
          <a:prstGeom prst="line">
            <a:avLst/>
          </a:prstGeom>
          <a:noFill/>
          <a:ln w="19050">
            <a:solidFill>
              <a:schemeClr val="tx1"/>
            </a:solidFill>
            <a:prstDash val="sysDot"/>
            <a:round/>
          </a:ln>
        </p:spPr>
        <p:txBody>
          <a:bodyPr/>
          <a:lstStyle/>
          <a:p>
            <a:endParaRPr lang="zh-CN" altLang="en-US"/>
          </a:p>
        </p:txBody>
      </p:sp>
      <p:sp>
        <p:nvSpPr>
          <p:cNvPr id="72" name="文本框 70"/>
          <p:cNvSpPr txBox="1">
            <a:spLocks noChangeArrowheads="1"/>
          </p:cNvSpPr>
          <p:nvPr/>
        </p:nvSpPr>
        <p:spPr bwMode="gray">
          <a:xfrm>
            <a:off x="3074638" y="2598626"/>
            <a:ext cx="3201575" cy="416909"/>
          </a:xfrm>
          <a:prstGeom prst="rect">
            <a:avLst/>
          </a:prstGeom>
          <a:noFill/>
          <a:ln w="9525">
            <a:noFill/>
            <a:miter lim="800000"/>
          </a:ln>
        </p:spPr>
        <p:txBody>
          <a:bodyPr wrap="square">
            <a:spAutoFit/>
          </a:bodyPr>
          <a:lstStyle/>
          <a:p>
            <a:pPr algn="ctr" eaLnBrk="0" hangingPunct="0">
              <a:lnSpc>
                <a:spcPct val="130000"/>
              </a:lnSpc>
              <a:buClr>
                <a:schemeClr val="accent2"/>
              </a:buClr>
            </a:pPr>
            <a:r>
              <a:rPr lang="zh-CN" altLang="en-US" sz="1800" b="1" dirty="0">
                <a:cs typeface="Arial" panose="020B0604020202020204" pitchFamily="34" charset="0"/>
              </a:rPr>
              <a:t>开始对开始</a:t>
            </a:r>
            <a:endParaRPr lang="en-US" altLang="zh-CN" sz="1800" b="1" dirty="0">
              <a:cs typeface="Arial" panose="020B0604020202020204" pitchFamily="34" charset="0"/>
            </a:endParaRPr>
          </a:p>
        </p:txBody>
      </p:sp>
      <p:sp>
        <p:nvSpPr>
          <p:cNvPr id="73" name="直线 71"/>
          <p:cNvSpPr>
            <a:spLocks noChangeShapeType="1"/>
          </p:cNvSpPr>
          <p:nvPr/>
        </p:nvSpPr>
        <p:spPr bwMode="gray">
          <a:xfrm>
            <a:off x="7326312" y="4826000"/>
            <a:ext cx="0" cy="334963"/>
          </a:xfrm>
          <a:prstGeom prst="line">
            <a:avLst/>
          </a:prstGeom>
          <a:noFill/>
          <a:ln w="19050">
            <a:solidFill>
              <a:schemeClr val="tx1"/>
            </a:solidFill>
            <a:round/>
          </a:ln>
        </p:spPr>
        <p:txBody>
          <a:bodyPr/>
          <a:lstStyle/>
          <a:p>
            <a:endParaRPr lang="zh-CN" altLang="en-US"/>
          </a:p>
        </p:txBody>
      </p:sp>
      <p:sp>
        <p:nvSpPr>
          <p:cNvPr id="74" name="直线 72"/>
          <p:cNvSpPr>
            <a:spLocks noChangeShapeType="1"/>
          </p:cNvSpPr>
          <p:nvPr/>
        </p:nvSpPr>
        <p:spPr bwMode="gray">
          <a:xfrm flipH="1">
            <a:off x="6515100" y="5160963"/>
            <a:ext cx="1587500" cy="0"/>
          </a:xfrm>
          <a:prstGeom prst="line">
            <a:avLst/>
          </a:prstGeom>
          <a:noFill/>
          <a:ln w="19050">
            <a:solidFill>
              <a:schemeClr val="tx1"/>
            </a:solidFill>
            <a:prstDash val="sysDot"/>
            <a:round/>
          </a:ln>
        </p:spPr>
        <p:txBody>
          <a:bodyPr/>
          <a:lstStyle/>
          <a:p>
            <a:endParaRPr lang="zh-CN" altLang="en-US"/>
          </a:p>
        </p:txBody>
      </p:sp>
      <p:sp>
        <p:nvSpPr>
          <p:cNvPr id="75" name="文本框 73"/>
          <p:cNvSpPr txBox="1">
            <a:spLocks noChangeArrowheads="1"/>
          </p:cNvSpPr>
          <p:nvPr/>
        </p:nvSpPr>
        <p:spPr bwMode="gray">
          <a:xfrm>
            <a:off x="5762349" y="5224462"/>
            <a:ext cx="3093002" cy="416909"/>
          </a:xfrm>
          <a:prstGeom prst="rect">
            <a:avLst/>
          </a:prstGeom>
          <a:noFill/>
          <a:ln w="9525">
            <a:noFill/>
            <a:miter lim="800000"/>
          </a:ln>
        </p:spPr>
        <p:txBody>
          <a:bodyPr wrap="square">
            <a:spAutoFit/>
          </a:bodyPr>
          <a:lstStyle/>
          <a:p>
            <a:pPr algn="ctr" eaLnBrk="0" hangingPunct="0">
              <a:lnSpc>
                <a:spcPct val="130000"/>
              </a:lnSpc>
              <a:buClr>
                <a:schemeClr val="folHlink"/>
              </a:buClr>
            </a:pPr>
            <a:r>
              <a:rPr lang="zh-CN" altLang="en-US" sz="1800" b="1" dirty="0">
                <a:cs typeface="Arial" panose="020B0604020202020204" pitchFamily="34" charset="0"/>
              </a:rPr>
              <a:t>完成对完成</a:t>
            </a:r>
            <a:endParaRPr lang="en-US" altLang="zh-CN" sz="1800" b="1" dirty="0">
              <a:cs typeface="Arial" panose="020B0604020202020204" pitchFamily="34" charset="0"/>
            </a:endParaRPr>
          </a:p>
        </p:txBody>
      </p:sp>
      <p:grpSp>
        <p:nvGrpSpPr>
          <p:cNvPr id="76" name="组合 74"/>
          <p:cNvGrpSpPr/>
          <p:nvPr/>
        </p:nvGrpSpPr>
        <p:grpSpPr bwMode="auto">
          <a:xfrm>
            <a:off x="0" y="3565525"/>
            <a:ext cx="12198349" cy="1254125"/>
            <a:chOff x="0" y="2006"/>
            <a:chExt cx="5760" cy="790"/>
          </a:xfrm>
        </p:grpSpPr>
        <p:sp>
          <p:nvSpPr>
            <p:cNvPr id="77" name="直线 75"/>
            <p:cNvSpPr>
              <a:spLocks noChangeShapeType="1"/>
            </p:cNvSpPr>
            <p:nvPr/>
          </p:nvSpPr>
          <p:spPr bwMode="gray">
            <a:xfrm flipH="1">
              <a:off x="0" y="2405"/>
              <a:ext cx="652" cy="0"/>
            </a:xfrm>
            <a:prstGeom prst="line">
              <a:avLst/>
            </a:prstGeom>
            <a:noFill/>
            <a:ln w="76200">
              <a:solidFill>
                <a:srgbClr val="656591"/>
              </a:solidFill>
              <a:round/>
            </a:ln>
            <a:effectLst>
              <a:outerShdw dist="35921" dir="2700000" algn="ctr" rotWithShape="0">
                <a:schemeClr val="bg2">
                  <a:alpha val="50000"/>
                </a:schemeClr>
              </a:outerShdw>
            </a:effectLst>
          </p:spPr>
          <p:txBody>
            <a:bodyPr/>
            <a:lstStyle/>
            <a:p>
              <a:pPr>
                <a:defRPr/>
              </a:pPr>
              <a:endParaRPr lang="zh-CN" altLang="en-US">
                <a:ea typeface="+mn-ea"/>
              </a:endParaRPr>
            </a:p>
          </p:txBody>
        </p:sp>
        <p:sp>
          <p:nvSpPr>
            <p:cNvPr id="78" name="直线 76"/>
            <p:cNvSpPr>
              <a:spLocks noChangeShapeType="1"/>
            </p:cNvSpPr>
            <p:nvPr/>
          </p:nvSpPr>
          <p:spPr bwMode="gray">
            <a:xfrm flipH="1">
              <a:off x="3839" y="2405"/>
              <a:ext cx="510" cy="0"/>
            </a:xfrm>
            <a:prstGeom prst="line">
              <a:avLst/>
            </a:prstGeom>
            <a:noFill/>
            <a:ln w="76200">
              <a:solidFill>
                <a:srgbClr val="656591"/>
              </a:solidFill>
              <a:round/>
            </a:ln>
            <a:effectLst>
              <a:outerShdw dist="35921" dir="2700000" algn="ctr" rotWithShape="0">
                <a:schemeClr val="bg2">
                  <a:alpha val="50000"/>
                </a:schemeClr>
              </a:outerShdw>
            </a:effectLst>
          </p:spPr>
          <p:txBody>
            <a:bodyPr/>
            <a:lstStyle/>
            <a:p>
              <a:pPr>
                <a:defRPr/>
              </a:pPr>
              <a:endParaRPr lang="zh-CN" altLang="en-US">
                <a:ea typeface="+mn-ea"/>
              </a:endParaRPr>
            </a:p>
          </p:txBody>
        </p:sp>
        <p:sp>
          <p:nvSpPr>
            <p:cNvPr id="79" name="弧线 77"/>
            <p:cNvSpPr/>
            <p:nvPr/>
          </p:nvSpPr>
          <p:spPr bwMode="gray">
            <a:xfrm rot="16200000" flipV="1">
              <a:off x="2052" y="1833"/>
              <a:ext cx="412" cy="769"/>
            </a:xfrm>
            <a:custGeom>
              <a:avLst/>
              <a:gdLst>
                <a:gd name="G0" fmla="+- 1194 0 0"/>
                <a:gd name="G1" fmla="+- 21600 0 0"/>
                <a:gd name="G2" fmla="+- 21600 0 0"/>
                <a:gd name="T0" fmla="*/ 750 w 22794"/>
                <a:gd name="T1" fmla="*/ 5 h 43200"/>
                <a:gd name="T2" fmla="*/ 0 w 22794"/>
                <a:gd name="T3" fmla="*/ 43167 h 43200"/>
                <a:gd name="T4" fmla="*/ 1194 w 22794"/>
                <a:gd name="T5" fmla="*/ 21600 h 43200"/>
              </a:gdLst>
              <a:ahLst/>
              <a:cxnLst>
                <a:cxn ang="0">
                  <a:pos x="T0" y="T1"/>
                </a:cxn>
                <a:cxn ang="0">
                  <a:pos x="T2" y="T3"/>
                </a:cxn>
                <a:cxn ang="0">
                  <a:pos x="T4" y="T5"/>
                </a:cxn>
              </a:cxnLst>
              <a:rect l="0" t="0" r="r" b="b"/>
              <a:pathLst>
                <a:path w="22794" h="43200" fill="none"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path>
                <a:path w="22794" h="43200" stroke="0"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lnTo>
                    <a:pt x="1194" y="21600"/>
                  </a:lnTo>
                  <a:close/>
                </a:path>
              </a:pathLst>
            </a:custGeom>
            <a:noFill/>
            <a:ln w="76200">
              <a:solidFill>
                <a:srgbClr val="656591"/>
              </a:solidFill>
              <a:round/>
            </a:ln>
            <a:effectLst>
              <a:outerShdw dist="35921" dir="2700000" algn="ctr" rotWithShape="0">
                <a:schemeClr val="bg2">
                  <a:alpha val="50000"/>
                </a:schemeClr>
              </a:outerShdw>
            </a:effectLst>
          </p:spPr>
          <p:txBody>
            <a:bodyPr wrap="none" anchor="ctr"/>
            <a:lstStyle/>
            <a:p>
              <a:pPr>
                <a:defRPr/>
              </a:pPr>
              <a:endParaRPr lang="zh-CN" altLang="en-US">
                <a:ea typeface="+mn-ea"/>
              </a:endParaRPr>
            </a:p>
          </p:txBody>
        </p:sp>
        <p:sp>
          <p:nvSpPr>
            <p:cNvPr id="80" name="弧线 78"/>
            <p:cNvSpPr/>
            <p:nvPr/>
          </p:nvSpPr>
          <p:spPr bwMode="gray">
            <a:xfrm rot="16200000" flipV="1">
              <a:off x="4503" y="1832"/>
              <a:ext cx="418" cy="769"/>
            </a:xfrm>
            <a:custGeom>
              <a:avLst/>
              <a:gdLst>
                <a:gd name="G0" fmla="+- 1194 0 0"/>
                <a:gd name="G1" fmla="+- 21600 0 0"/>
                <a:gd name="G2" fmla="+- 21600 0 0"/>
                <a:gd name="T0" fmla="*/ 750 w 22794"/>
                <a:gd name="T1" fmla="*/ 5 h 43200"/>
                <a:gd name="T2" fmla="*/ 0 w 22794"/>
                <a:gd name="T3" fmla="*/ 43167 h 43200"/>
                <a:gd name="T4" fmla="*/ 1194 w 22794"/>
                <a:gd name="T5" fmla="*/ 21600 h 43200"/>
              </a:gdLst>
              <a:ahLst/>
              <a:cxnLst>
                <a:cxn ang="0">
                  <a:pos x="T0" y="T1"/>
                </a:cxn>
                <a:cxn ang="0">
                  <a:pos x="T2" y="T3"/>
                </a:cxn>
                <a:cxn ang="0">
                  <a:pos x="T4" y="T5"/>
                </a:cxn>
              </a:cxnLst>
              <a:rect l="0" t="0" r="r" b="b"/>
              <a:pathLst>
                <a:path w="22794" h="43200" fill="none"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path>
                <a:path w="22794" h="43200" stroke="0"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lnTo>
                    <a:pt x="1194" y="21600"/>
                  </a:lnTo>
                  <a:close/>
                </a:path>
              </a:pathLst>
            </a:custGeom>
            <a:noFill/>
            <a:ln w="76200">
              <a:solidFill>
                <a:srgbClr val="656591"/>
              </a:solidFill>
              <a:round/>
            </a:ln>
            <a:effectLst>
              <a:outerShdw dist="35921" dir="2700000" algn="ctr" rotWithShape="0">
                <a:schemeClr val="bg2">
                  <a:alpha val="50000"/>
                </a:schemeClr>
              </a:outerShdw>
            </a:effectLst>
          </p:spPr>
          <p:txBody>
            <a:bodyPr wrap="none" anchor="ctr"/>
            <a:lstStyle/>
            <a:p>
              <a:pPr>
                <a:defRPr/>
              </a:pPr>
              <a:endParaRPr lang="zh-CN" altLang="en-US">
                <a:ea typeface="+mn-ea"/>
              </a:endParaRPr>
            </a:p>
          </p:txBody>
        </p:sp>
        <p:sp>
          <p:nvSpPr>
            <p:cNvPr id="81" name="直线 79"/>
            <p:cNvSpPr>
              <a:spLocks noChangeShapeType="1"/>
            </p:cNvSpPr>
            <p:nvPr/>
          </p:nvSpPr>
          <p:spPr bwMode="gray">
            <a:xfrm flipH="1">
              <a:off x="2619" y="2405"/>
              <a:ext cx="496" cy="0"/>
            </a:xfrm>
            <a:prstGeom prst="line">
              <a:avLst/>
            </a:prstGeom>
            <a:noFill/>
            <a:ln w="76200">
              <a:solidFill>
                <a:srgbClr val="656591"/>
              </a:solidFill>
              <a:round/>
            </a:ln>
            <a:effectLst>
              <a:outerShdw dist="35921" dir="2700000" algn="ctr" rotWithShape="0">
                <a:schemeClr val="bg2">
                  <a:alpha val="50000"/>
                </a:schemeClr>
              </a:outerShdw>
            </a:effectLst>
          </p:spPr>
          <p:txBody>
            <a:bodyPr/>
            <a:lstStyle/>
            <a:p>
              <a:pPr>
                <a:defRPr/>
              </a:pPr>
              <a:endParaRPr lang="zh-CN" altLang="en-US">
                <a:ea typeface="+mn-ea"/>
              </a:endParaRPr>
            </a:p>
          </p:txBody>
        </p:sp>
        <p:sp>
          <p:nvSpPr>
            <p:cNvPr id="82" name="弧线 80"/>
            <p:cNvSpPr/>
            <p:nvPr/>
          </p:nvSpPr>
          <p:spPr bwMode="gray">
            <a:xfrm rot="5400000">
              <a:off x="3278" y="2211"/>
              <a:ext cx="400" cy="769"/>
            </a:xfrm>
            <a:custGeom>
              <a:avLst/>
              <a:gdLst>
                <a:gd name="G0" fmla="+- 1194 0 0"/>
                <a:gd name="G1" fmla="+- 21600 0 0"/>
                <a:gd name="G2" fmla="+- 21600 0 0"/>
                <a:gd name="T0" fmla="*/ 750 w 22794"/>
                <a:gd name="T1" fmla="*/ 5 h 43200"/>
                <a:gd name="T2" fmla="*/ 0 w 22794"/>
                <a:gd name="T3" fmla="*/ 43167 h 43200"/>
                <a:gd name="T4" fmla="*/ 1194 w 22794"/>
                <a:gd name="T5" fmla="*/ 21600 h 43200"/>
              </a:gdLst>
              <a:ahLst/>
              <a:cxnLst>
                <a:cxn ang="0">
                  <a:pos x="T0" y="T1"/>
                </a:cxn>
                <a:cxn ang="0">
                  <a:pos x="T2" y="T3"/>
                </a:cxn>
                <a:cxn ang="0">
                  <a:pos x="T4" y="T5"/>
                </a:cxn>
              </a:cxnLst>
              <a:rect l="0" t="0" r="r" b="b"/>
              <a:pathLst>
                <a:path w="22794" h="43200" fill="none"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path>
                <a:path w="22794" h="43200" stroke="0"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lnTo>
                    <a:pt x="1194" y="21600"/>
                  </a:lnTo>
                  <a:close/>
                </a:path>
              </a:pathLst>
            </a:custGeom>
            <a:noFill/>
            <a:ln w="76200">
              <a:solidFill>
                <a:srgbClr val="656591"/>
              </a:solidFill>
              <a:round/>
            </a:ln>
            <a:effectLst>
              <a:outerShdw dist="35921" dir="2700000" algn="ctr" rotWithShape="0">
                <a:schemeClr val="bg2">
                  <a:alpha val="50000"/>
                </a:schemeClr>
              </a:outerShdw>
            </a:effectLst>
          </p:spPr>
          <p:txBody>
            <a:bodyPr wrap="none" anchor="ctr"/>
            <a:lstStyle/>
            <a:p>
              <a:pPr>
                <a:defRPr/>
              </a:pPr>
              <a:endParaRPr lang="zh-CN" altLang="en-US">
                <a:ea typeface="+mn-ea"/>
              </a:endParaRPr>
            </a:p>
          </p:txBody>
        </p:sp>
        <p:sp>
          <p:nvSpPr>
            <p:cNvPr id="83" name="直线 81"/>
            <p:cNvSpPr>
              <a:spLocks noChangeShapeType="1"/>
            </p:cNvSpPr>
            <p:nvPr/>
          </p:nvSpPr>
          <p:spPr bwMode="gray">
            <a:xfrm flipH="1">
              <a:off x="5071" y="2405"/>
              <a:ext cx="689" cy="0"/>
            </a:xfrm>
            <a:prstGeom prst="line">
              <a:avLst/>
            </a:prstGeom>
            <a:noFill/>
            <a:ln w="76200">
              <a:solidFill>
                <a:srgbClr val="656591"/>
              </a:solidFill>
              <a:round/>
            </a:ln>
            <a:effectLst>
              <a:outerShdw dist="35921" dir="2700000" algn="ctr" rotWithShape="0">
                <a:schemeClr val="bg2">
                  <a:alpha val="50000"/>
                </a:schemeClr>
              </a:outerShdw>
            </a:effectLst>
          </p:spPr>
          <p:txBody>
            <a:bodyPr/>
            <a:lstStyle/>
            <a:p>
              <a:pPr>
                <a:defRPr/>
              </a:pPr>
              <a:endParaRPr lang="zh-CN" altLang="en-US">
                <a:ea typeface="+mn-ea"/>
              </a:endParaRPr>
            </a:p>
          </p:txBody>
        </p:sp>
        <p:sp>
          <p:nvSpPr>
            <p:cNvPr id="84" name="直线 82"/>
            <p:cNvSpPr>
              <a:spLocks noChangeShapeType="1"/>
            </p:cNvSpPr>
            <p:nvPr/>
          </p:nvSpPr>
          <p:spPr bwMode="gray">
            <a:xfrm flipH="1">
              <a:off x="1377" y="2405"/>
              <a:ext cx="523" cy="0"/>
            </a:xfrm>
            <a:prstGeom prst="line">
              <a:avLst/>
            </a:prstGeom>
            <a:noFill/>
            <a:ln w="76200">
              <a:solidFill>
                <a:srgbClr val="656591"/>
              </a:solidFill>
              <a:round/>
            </a:ln>
            <a:effectLst>
              <a:outerShdw dist="35921" dir="2700000" algn="ctr" rotWithShape="0">
                <a:schemeClr val="bg2">
                  <a:alpha val="50000"/>
                </a:schemeClr>
              </a:outerShdw>
            </a:effectLst>
          </p:spPr>
          <p:txBody>
            <a:bodyPr/>
            <a:lstStyle/>
            <a:p>
              <a:pPr>
                <a:defRPr/>
              </a:pPr>
              <a:endParaRPr lang="zh-CN" altLang="en-US">
                <a:ea typeface="+mn-ea"/>
              </a:endParaRPr>
            </a:p>
          </p:txBody>
        </p:sp>
        <p:sp>
          <p:nvSpPr>
            <p:cNvPr id="85" name="弧线 83"/>
            <p:cNvSpPr/>
            <p:nvPr/>
          </p:nvSpPr>
          <p:spPr bwMode="gray">
            <a:xfrm rot="5400000">
              <a:off x="815" y="2211"/>
              <a:ext cx="400" cy="769"/>
            </a:xfrm>
            <a:custGeom>
              <a:avLst/>
              <a:gdLst>
                <a:gd name="G0" fmla="+- 1194 0 0"/>
                <a:gd name="G1" fmla="+- 21600 0 0"/>
                <a:gd name="G2" fmla="+- 21600 0 0"/>
                <a:gd name="T0" fmla="*/ 750 w 22794"/>
                <a:gd name="T1" fmla="*/ 5 h 43200"/>
                <a:gd name="T2" fmla="*/ 0 w 22794"/>
                <a:gd name="T3" fmla="*/ 43167 h 43200"/>
                <a:gd name="T4" fmla="*/ 1194 w 22794"/>
                <a:gd name="T5" fmla="*/ 21600 h 43200"/>
              </a:gdLst>
              <a:ahLst/>
              <a:cxnLst>
                <a:cxn ang="0">
                  <a:pos x="T0" y="T1"/>
                </a:cxn>
                <a:cxn ang="0">
                  <a:pos x="T2" y="T3"/>
                </a:cxn>
                <a:cxn ang="0">
                  <a:pos x="T4" y="T5"/>
                </a:cxn>
              </a:cxnLst>
              <a:rect l="0" t="0" r="r" b="b"/>
              <a:pathLst>
                <a:path w="22794" h="43200" fill="none"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path>
                <a:path w="22794" h="43200" stroke="0"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lnTo>
                    <a:pt x="1194" y="21600"/>
                  </a:lnTo>
                  <a:close/>
                </a:path>
              </a:pathLst>
            </a:custGeom>
            <a:noFill/>
            <a:ln w="76200">
              <a:solidFill>
                <a:srgbClr val="656591"/>
              </a:solidFill>
              <a:round/>
            </a:ln>
            <a:effectLst>
              <a:outerShdw dist="35921" dir="2700000" algn="ctr" rotWithShape="0">
                <a:schemeClr val="bg2">
                  <a:alpha val="50000"/>
                </a:schemeClr>
              </a:outerShdw>
            </a:effectLst>
          </p:spPr>
          <p:txBody>
            <a:bodyPr wrap="none" anchor="ctr"/>
            <a:lstStyle/>
            <a:p>
              <a:pPr>
                <a:defRPr/>
              </a:pPr>
              <a:endParaRPr lang="zh-CN" altLang="en-US">
                <a:ea typeface="+mn-ea"/>
              </a:endParaRPr>
            </a:p>
          </p:txBody>
        </p:sp>
      </p:grpSp>
      <p:pic>
        <p:nvPicPr>
          <p:cNvPr id="86" name="图片 84" descr="Picture1"/>
          <p:cNvPicPr>
            <a:picLocks noChangeAspect="1" noChangeArrowheads="1"/>
          </p:cNvPicPr>
          <p:nvPr/>
        </p:nvPicPr>
        <p:blipFill>
          <a:blip r:embed="rId4"/>
          <a:srcRect/>
          <a:stretch>
            <a:fillRect/>
          </a:stretch>
        </p:blipFill>
        <p:spPr bwMode="auto">
          <a:xfrm>
            <a:off x="1758950" y="3689350"/>
            <a:ext cx="825500" cy="377825"/>
          </a:xfrm>
          <a:prstGeom prst="rect">
            <a:avLst/>
          </a:prstGeom>
          <a:noFill/>
          <a:ln w="9525">
            <a:noFill/>
            <a:miter lim="800000"/>
            <a:headEnd/>
            <a:tailEnd/>
          </a:ln>
        </p:spPr>
      </p:pic>
      <p:pic>
        <p:nvPicPr>
          <p:cNvPr id="87" name="图片 85" descr="Picture1"/>
          <p:cNvPicPr>
            <a:picLocks noChangeAspect="1" noChangeArrowheads="1"/>
          </p:cNvPicPr>
          <p:nvPr/>
        </p:nvPicPr>
        <p:blipFill>
          <a:blip r:embed="rId4"/>
          <a:srcRect/>
          <a:stretch>
            <a:fillRect/>
          </a:stretch>
        </p:blipFill>
        <p:spPr bwMode="auto">
          <a:xfrm>
            <a:off x="4337050" y="3679825"/>
            <a:ext cx="825500" cy="377825"/>
          </a:xfrm>
          <a:prstGeom prst="rect">
            <a:avLst/>
          </a:prstGeom>
          <a:noFill/>
          <a:ln w="9525">
            <a:noFill/>
            <a:miter lim="800000"/>
            <a:headEnd/>
            <a:tailEnd/>
          </a:ln>
        </p:spPr>
      </p:pic>
      <p:pic>
        <p:nvPicPr>
          <p:cNvPr id="88" name="图片 86" descr="Picture1"/>
          <p:cNvPicPr>
            <a:picLocks noChangeAspect="1" noChangeArrowheads="1"/>
          </p:cNvPicPr>
          <p:nvPr/>
        </p:nvPicPr>
        <p:blipFill>
          <a:blip r:embed="rId4"/>
          <a:srcRect/>
          <a:stretch>
            <a:fillRect/>
          </a:stretch>
        </p:blipFill>
        <p:spPr bwMode="auto">
          <a:xfrm>
            <a:off x="6945312" y="3698875"/>
            <a:ext cx="825500" cy="377825"/>
          </a:xfrm>
          <a:prstGeom prst="rect">
            <a:avLst/>
          </a:prstGeom>
          <a:noFill/>
          <a:ln w="9525">
            <a:noFill/>
            <a:miter lim="800000"/>
            <a:headEnd/>
            <a:tailEnd/>
          </a:ln>
        </p:spPr>
      </p:pic>
      <p:pic>
        <p:nvPicPr>
          <p:cNvPr id="89" name="图片 87" descr="Picture1"/>
          <p:cNvPicPr>
            <a:picLocks noChangeAspect="1" noChangeArrowheads="1"/>
          </p:cNvPicPr>
          <p:nvPr/>
        </p:nvPicPr>
        <p:blipFill>
          <a:blip r:embed="rId4"/>
          <a:srcRect/>
          <a:stretch>
            <a:fillRect/>
          </a:stretch>
        </p:blipFill>
        <p:spPr bwMode="auto">
          <a:xfrm>
            <a:off x="9569450" y="3689350"/>
            <a:ext cx="825500" cy="377825"/>
          </a:xfrm>
          <a:prstGeom prst="rect">
            <a:avLst/>
          </a:prstGeom>
          <a:noFill/>
          <a:ln w="9525">
            <a:noFill/>
            <a:miter lim="800000"/>
            <a:headEnd/>
            <a:tailEnd/>
          </a:ln>
        </p:spPr>
      </p:pic>
      <p:grpSp>
        <p:nvGrpSpPr>
          <p:cNvPr id="90" name="组合 89"/>
          <p:cNvGrpSpPr/>
          <p:nvPr/>
        </p:nvGrpSpPr>
        <p:grpSpPr>
          <a:xfrm flipH="1">
            <a:off x="9680575" y="5791994"/>
            <a:ext cx="2455947" cy="1184050"/>
            <a:chOff x="-8805" y="5407865"/>
            <a:chExt cx="3213509" cy="1301644"/>
          </a:xfrm>
        </p:grpSpPr>
        <p:sp>
          <p:nvSpPr>
            <p:cNvPr id="91" name="矩形 90"/>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1" name="灯片编号占位符 100">
            <a:extLst>
              <a:ext uri="{FF2B5EF4-FFF2-40B4-BE49-F238E27FC236}">
                <a16:creationId xmlns:a16="http://schemas.microsoft.com/office/drawing/2014/main" id="{EDC84BB7-088C-447D-9386-91E756A02DF7}"/>
              </a:ext>
            </a:extLst>
          </p:cNvPr>
          <p:cNvSpPr>
            <a:spLocks noGrp="1"/>
          </p:cNvSpPr>
          <p:nvPr>
            <p:ph type="sldNum" sz="quarter" idx="12"/>
          </p:nvPr>
        </p:nvSpPr>
        <p:spPr/>
        <p:txBody>
          <a:bodyPr/>
          <a:lstStyle/>
          <a:p>
            <a:fld id="{B6F15528-21DE-4FAA-801E-634DDDAF4B2B}" type="slidenum">
              <a:rPr lang="en-US" smtClean="0"/>
              <a:t>431</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0"/>
                                        </p:tgtEl>
                                        <p:attrNameLst>
                                          <p:attrName>style.visibility</p:attrName>
                                        </p:attrNameLst>
                                      </p:cBhvr>
                                      <p:to>
                                        <p:strVal val="visible"/>
                                      </p:to>
                                    </p:set>
                                    <p:anim calcmode="lin" valueType="num">
                                      <p:cBhvr additive="base">
                                        <p:cTn id="11" dur="500" fill="hold"/>
                                        <p:tgtEl>
                                          <p:spTgt spid="60"/>
                                        </p:tgtEl>
                                        <p:attrNameLst>
                                          <p:attrName>ppt_x</p:attrName>
                                        </p:attrNameLst>
                                      </p:cBhvr>
                                      <p:tavLst>
                                        <p:tav tm="0">
                                          <p:val>
                                            <p:strVal val="#ppt_x"/>
                                          </p:val>
                                        </p:tav>
                                        <p:tav tm="100000">
                                          <p:val>
                                            <p:strVal val="#ppt_x"/>
                                          </p:val>
                                        </p:tav>
                                      </p:tavLst>
                                    </p:anim>
                                    <p:anim calcmode="lin" valueType="num">
                                      <p:cBhvr additive="base">
                                        <p:cTn id="12" dur="500" fill="hold"/>
                                        <p:tgtEl>
                                          <p:spTgt spid="6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anim calcmode="lin" valueType="num">
                                      <p:cBhvr additive="base">
                                        <p:cTn id="15" dur="500" fill="hold"/>
                                        <p:tgtEl>
                                          <p:spTgt spid="61"/>
                                        </p:tgtEl>
                                        <p:attrNameLst>
                                          <p:attrName>ppt_x</p:attrName>
                                        </p:attrNameLst>
                                      </p:cBhvr>
                                      <p:tavLst>
                                        <p:tav tm="0">
                                          <p:val>
                                            <p:strVal val="#ppt_x"/>
                                          </p:val>
                                        </p:tav>
                                        <p:tav tm="100000">
                                          <p:val>
                                            <p:strVal val="#ppt_x"/>
                                          </p:val>
                                        </p:tav>
                                      </p:tavLst>
                                    </p:anim>
                                    <p:anim calcmode="lin" valueType="num">
                                      <p:cBhvr additive="base">
                                        <p:cTn id="16" dur="500" fill="hold"/>
                                        <p:tgtEl>
                                          <p:spTgt spid="6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500" fill="hold"/>
                                        <p:tgtEl>
                                          <p:spTgt spid="62"/>
                                        </p:tgtEl>
                                        <p:attrNameLst>
                                          <p:attrName>ppt_x</p:attrName>
                                        </p:attrNameLst>
                                      </p:cBhvr>
                                      <p:tavLst>
                                        <p:tav tm="0">
                                          <p:val>
                                            <p:strVal val="#ppt_x"/>
                                          </p:val>
                                        </p:tav>
                                        <p:tav tm="100000">
                                          <p:val>
                                            <p:strVal val="#ppt_x"/>
                                          </p:val>
                                        </p:tav>
                                      </p:tavLst>
                                    </p:anim>
                                    <p:anim calcmode="lin" valueType="num">
                                      <p:cBhvr additive="base">
                                        <p:cTn id="20" dur="500" fill="hold"/>
                                        <p:tgtEl>
                                          <p:spTgt spid="6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3"/>
                                        </p:tgtEl>
                                        <p:attrNameLst>
                                          <p:attrName>style.visibility</p:attrName>
                                        </p:attrNameLst>
                                      </p:cBhvr>
                                      <p:to>
                                        <p:strVal val="visible"/>
                                      </p:to>
                                    </p:set>
                                    <p:anim calcmode="lin" valueType="num">
                                      <p:cBhvr additive="base">
                                        <p:cTn id="23" dur="500" fill="hold"/>
                                        <p:tgtEl>
                                          <p:spTgt spid="63"/>
                                        </p:tgtEl>
                                        <p:attrNameLst>
                                          <p:attrName>ppt_x</p:attrName>
                                        </p:attrNameLst>
                                      </p:cBhvr>
                                      <p:tavLst>
                                        <p:tav tm="0">
                                          <p:val>
                                            <p:strVal val="#ppt_x"/>
                                          </p:val>
                                        </p:tav>
                                        <p:tav tm="100000">
                                          <p:val>
                                            <p:strVal val="#ppt_x"/>
                                          </p:val>
                                        </p:tav>
                                      </p:tavLst>
                                    </p:anim>
                                    <p:anim calcmode="lin" valueType="num">
                                      <p:cBhvr additive="base">
                                        <p:cTn id="24" dur="500" fill="hold"/>
                                        <p:tgtEl>
                                          <p:spTgt spid="6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6"/>
                                        </p:tgtEl>
                                        <p:attrNameLst>
                                          <p:attrName>style.visibility</p:attrName>
                                        </p:attrNameLst>
                                      </p:cBhvr>
                                      <p:to>
                                        <p:strVal val="visible"/>
                                      </p:to>
                                    </p:set>
                                    <p:anim calcmode="lin" valueType="num">
                                      <p:cBhvr additive="base">
                                        <p:cTn id="27" dur="500" fill="hold"/>
                                        <p:tgtEl>
                                          <p:spTgt spid="86"/>
                                        </p:tgtEl>
                                        <p:attrNameLst>
                                          <p:attrName>ppt_x</p:attrName>
                                        </p:attrNameLst>
                                      </p:cBhvr>
                                      <p:tavLst>
                                        <p:tav tm="0">
                                          <p:val>
                                            <p:strVal val="#ppt_x"/>
                                          </p:val>
                                        </p:tav>
                                        <p:tav tm="100000">
                                          <p:val>
                                            <p:strVal val="#ppt_x"/>
                                          </p:val>
                                        </p:tav>
                                      </p:tavLst>
                                    </p:anim>
                                    <p:anim calcmode="lin" valueType="num">
                                      <p:cBhvr additive="base">
                                        <p:cTn id="28"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additive="base">
                                        <p:cTn id="33" dur="500" fill="hold"/>
                                        <p:tgtEl>
                                          <p:spTgt spid="18"/>
                                        </p:tgtEl>
                                        <p:attrNameLst>
                                          <p:attrName>ppt_x</p:attrName>
                                        </p:attrNameLst>
                                      </p:cBhvr>
                                      <p:tavLst>
                                        <p:tav tm="0">
                                          <p:val>
                                            <p:strVal val="#ppt_x"/>
                                          </p:val>
                                        </p:tav>
                                        <p:tav tm="100000">
                                          <p:val>
                                            <p:strVal val="#ppt_x"/>
                                          </p:val>
                                        </p:tav>
                                      </p:tavLst>
                                    </p:anim>
                                    <p:anim calcmode="lin" valueType="num">
                                      <p:cBhvr additive="base">
                                        <p:cTn id="34" dur="500" fill="hold"/>
                                        <p:tgtEl>
                                          <p:spTgt spid="18"/>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64"/>
                                        </p:tgtEl>
                                        <p:attrNameLst>
                                          <p:attrName>style.visibility</p:attrName>
                                        </p:attrNameLst>
                                      </p:cBhvr>
                                      <p:to>
                                        <p:strVal val="visible"/>
                                      </p:to>
                                    </p:set>
                                    <p:anim calcmode="lin" valueType="num">
                                      <p:cBhvr additive="base">
                                        <p:cTn id="37" dur="500" fill="hold"/>
                                        <p:tgtEl>
                                          <p:spTgt spid="64"/>
                                        </p:tgtEl>
                                        <p:attrNameLst>
                                          <p:attrName>ppt_x</p:attrName>
                                        </p:attrNameLst>
                                      </p:cBhvr>
                                      <p:tavLst>
                                        <p:tav tm="0">
                                          <p:val>
                                            <p:strVal val="#ppt_x"/>
                                          </p:val>
                                        </p:tav>
                                        <p:tav tm="100000">
                                          <p:val>
                                            <p:strVal val="#ppt_x"/>
                                          </p:val>
                                        </p:tav>
                                      </p:tavLst>
                                    </p:anim>
                                    <p:anim calcmode="lin" valueType="num">
                                      <p:cBhvr additive="base">
                                        <p:cTn id="38" dur="500" fill="hold"/>
                                        <p:tgtEl>
                                          <p:spTgt spid="64"/>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70"/>
                                        </p:tgtEl>
                                        <p:attrNameLst>
                                          <p:attrName>style.visibility</p:attrName>
                                        </p:attrNameLst>
                                      </p:cBhvr>
                                      <p:to>
                                        <p:strVal val="visible"/>
                                      </p:to>
                                    </p:set>
                                    <p:anim calcmode="lin" valueType="num">
                                      <p:cBhvr additive="base">
                                        <p:cTn id="41" dur="500" fill="hold"/>
                                        <p:tgtEl>
                                          <p:spTgt spid="70"/>
                                        </p:tgtEl>
                                        <p:attrNameLst>
                                          <p:attrName>ppt_x</p:attrName>
                                        </p:attrNameLst>
                                      </p:cBhvr>
                                      <p:tavLst>
                                        <p:tav tm="0">
                                          <p:val>
                                            <p:strVal val="#ppt_x"/>
                                          </p:val>
                                        </p:tav>
                                        <p:tav tm="100000">
                                          <p:val>
                                            <p:strVal val="#ppt_x"/>
                                          </p:val>
                                        </p:tav>
                                      </p:tavLst>
                                    </p:anim>
                                    <p:anim calcmode="lin" valueType="num">
                                      <p:cBhvr additive="base">
                                        <p:cTn id="42" dur="500" fill="hold"/>
                                        <p:tgtEl>
                                          <p:spTgt spid="70"/>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anim calcmode="lin" valueType="num">
                                      <p:cBhvr additive="base">
                                        <p:cTn id="45" dur="500" fill="hold"/>
                                        <p:tgtEl>
                                          <p:spTgt spid="71"/>
                                        </p:tgtEl>
                                        <p:attrNameLst>
                                          <p:attrName>ppt_x</p:attrName>
                                        </p:attrNameLst>
                                      </p:cBhvr>
                                      <p:tavLst>
                                        <p:tav tm="0">
                                          <p:val>
                                            <p:strVal val="#ppt_x"/>
                                          </p:val>
                                        </p:tav>
                                        <p:tav tm="100000">
                                          <p:val>
                                            <p:strVal val="#ppt_x"/>
                                          </p:val>
                                        </p:tav>
                                      </p:tavLst>
                                    </p:anim>
                                    <p:anim calcmode="lin" valueType="num">
                                      <p:cBhvr additive="base">
                                        <p:cTn id="46" dur="500" fill="hold"/>
                                        <p:tgtEl>
                                          <p:spTgt spid="71"/>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7"/>
                                        </p:tgtEl>
                                        <p:attrNameLst>
                                          <p:attrName>style.visibility</p:attrName>
                                        </p:attrNameLst>
                                      </p:cBhvr>
                                      <p:to>
                                        <p:strVal val="visible"/>
                                      </p:to>
                                    </p:set>
                                    <p:anim calcmode="lin" valueType="num">
                                      <p:cBhvr additive="base">
                                        <p:cTn id="49" dur="500" fill="hold"/>
                                        <p:tgtEl>
                                          <p:spTgt spid="87"/>
                                        </p:tgtEl>
                                        <p:attrNameLst>
                                          <p:attrName>ppt_x</p:attrName>
                                        </p:attrNameLst>
                                      </p:cBhvr>
                                      <p:tavLst>
                                        <p:tav tm="0">
                                          <p:val>
                                            <p:strVal val="#ppt_x"/>
                                          </p:val>
                                        </p:tav>
                                        <p:tav tm="100000">
                                          <p:val>
                                            <p:strVal val="#ppt_x"/>
                                          </p:val>
                                        </p:tav>
                                      </p:tavLst>
                                    </p:anim>
                                    <p:anim calcmode="lin" valueType="num">
                                      <p:cBhvr additive="base">
                                        <p:cTn id="50" dur="500" fill="hold"/>
                                        <p:tgtEl>
                                          <p:spTgt spid="87"/>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72"/>
                                        </p:tgtEl>
                                        <p:attrNameLst>
                                          <p:attrName>style.visibility</p:attrName>
                                        </p:attrNameLst>
                                      </p:cBhvr>
                                      <p:to>
                                        <p:strVal val="visible"/>
                                      </p:to>
                                    </p:set>
                                    <p:anim calcmode="lin" valueType="num">
                                      <p:cBhvr additive="base">
                                        <p:cTn id="53" dur="500" fill="hold"/>
                                        <p:tgtEl>
                                          <p:spTgt spid="72"/>
                                        </p:tgtEl>
                                        <p:attrNameLst>
                                          <p:attrName>ppt_x</p:attrName>
                                        </p:attrNameLst>
                                      </p:cBhvr>
                                      <p:tavLst>
                                        <p:tav tm="0">
                                          <p:val>
                                            <p:strVal val="#ppt_x"/>
                                          </p:val>
                                        </p:tav>
                                        <p:tav tm="100000">
                                          <p:val>
                                            <p:strVal val="#ppt_x"/>
                                          </p:val>
                                        </p:tav>
                                      </p:tavLst>
                                    </p:anim>
                                    <p:anim calcmode="lin" valueType="num">
                                      <p:cBhvr additive="base">
                                        <p:cTn id="54"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2"/>
                                        </p:tgtEl>
                                        <p:attrNameLst>
                                          <p:attrName>style.visibility</p:attrName>
                                        </p:attrNameLst>
                                      </p:cBhvr>
                                      <p:to>
                                        <p:strVal val="visible"/>
                                      </p:to>
                                    </p:set>
                                    <p:anim calcmode="lin" valueType="num">
                                      <p:cBhvr additive="base">
                                        <p:cTn id="59" dur="500" fill="hold"/>
                                        <p:tgtEl>
                                          <p:spTgt spid="32"/>
                                        </p:tgtEl>
                                        <p:attrNameLst>
                                          <p:attrName>ppt_x</p:attrName>
                                        </p:attrNameLst>
                                      </p:cBhvr>
                                      <p:tavLst>
                                        <p:tav tm="0">
                                          <p:val>
                                            <p:strVal val="#ppt_x"/>
                                          </p:val>
                                        </p:tav>
                                        <p:tav tm="100000">
                                          <p:val>
                                            <p:strVal val="#ppt_x"/>
                                          </p:val>
                                        </p:tav>
                                      </p:tavLst>
                                    </p:anim>
                                    <p:anim calcmode="lin" valueType="num">
                                      <p:cBhvr additive="base">
                                        <p:cTn id="60" dur="500" fill="hold"/>
                                        <p:tgtEl>
                                          <p:spTgt spid="32"/>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65"/>
                                        </p:tgtEl>
                                        <p:attrNameLst>
                                          <p:attrName>style.visibility</p:attrName>
                                        </p:attrNameLst>
                                      </p:cBhvr>
                                      <p:to>
                                        <p:strVal val="visible"/>
                                      </p:to>
                                    </p:set>
                                    <p:anim calcmode="lin" valueType="num">
                                      <p:cBhvr additive="base">
                                        <p:cTn id="63" dur="500" fill="hold"/>
                                        <p:tgtEl>
                                          <p:spTgt spid="65"/>
                                        </p:tgtEl>
                                        <p:attrNameLst>
                                          <p:attrName>ppt_x</p:attrName>
                                        </p:attrNameLst>
                                      </p:cBhvr>
                                      <p:tavLst>
                                        <p:tav tm="0">
                                          <p:val>
                                            <p:strVal val="#ppt_x"/>
                                          </p:val>
                                        </p:tav>
                                        <p:tav tm="100000">
                                          <p:val>
                                            <p:strVal val="#ppt_x"/>
                                          </p:val>
                                        </p:tav>
                                      </p:tavLst>
                                    </p:anim>
                                    <p:anim calcmode="lin" valueType="num">
                                      <p:cBhvr additive="base">
                                        <p:cTn id="64" dur="500" fill="hold"/>
                                        <p:tgtEl>
                                          <p:spTgt spid="6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73"/>
                                        </p:tgtEl>
                                        <p:attrNameLst>
                                          <p:attrName>style.visibility</p:attrName>
                                        </p:attrNameLst>
                                      </p:cBhvr>
                                      <p:to>
                                        <p:strVal val="visible"/>
                                      </p:to>
                                    </p:set>
                                    <p:anim calcmode="lin" valueType="num">
                                      <p:cBhvr additive="base">
                                        <p:cTn id="67" dur="500" fill="hold"/>
                                        <p:tgtEl>
                                          <p:spTgt spid="73"/>
                                        </p:tgtEl>
                                        <p:attrNameLst>
                                          <p:attrName>ppt_x</p:attrName>
                                        </p:attrNameLst>
                                      </p:cBhvr>
                                      <p:tavLst>
                                        <p:tav tm="0">
                                          <p:val>
                                            <p:strVal val="#ppt_x"/>
                                          </p:val>
                                        </p:tav>
                                        <p:tav tm="100000">
                                          <p:val>
                                            <p:strVal val="#ppt_x"/>
                                          </p:val>
                                        </p:tav>
                                      </p:tavLst>
                                    </p:anim>
                                    <p:anim calcmode="lin" valueType="num">
                                      <p:cBhvr additive="base">
                                        <p:cTn id="68" dur="500" fill="hold"/>
                                        <p:tgtEl>
                                          <p:spTgt spid="73"/>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74"/>
                                        </p:tgtEl>
                                        <p:attrNameLst>
                                          <p:attrName>style.visibility</p:attrName>
                                        </p:attrNameLst>
                                      </p:cBhvr>
                                      <p:to>
                                        <p:strVal val="visible"/>
                                      </p:to>
                                    </p:set>
                                    <p:anim calcmode="lin" valueType="num">
                                      <p:cBhvr additive="base">
                                        <p:cTn id="71" dur="500" fill="hold"/>
                                        <p:tgtEl>
                                          <p:spTgt spid="74"/>
                                        </p:tgtEl>
                                        <p:attrNameLst>
                                          <p:attrName>ppt_x</p:attrName>
                                        </p:attrNameLst>
                                      </p:cBhvr>
                                      <p:tavLst>
                                        <p:tav tm="0">
                                          <p:val>
                                            <p:strVal val="#ppt_x"/>
                                          </p:val>
                                        </p:tav>
                                        <p:tav tm="100000">
                                          <p:val>
                                            <p:strVal val="#ppt_x"/>
                                          </p:val>
                                        </p:tav>
                                      </p:tavLst>
                                    </p:anim>
                                    <p:anim calcmode="lin" valueType="num">
                                      <p:cBhvr additive="base">
                                        <p:cTn id="72" dur="500" fill="hold"/>
                                        <p:tgtEl>
                                          <p:spTgt spid="74"/>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75"/>
                                        </p:tgtEl>
                                        <p:attrNameLst>
                                          <p:attrName>style.visibility</p:attrName>
                                        </p:attrNameLst>
                                      </p:cBhvr>
                                      <p:to>
                                        <p:strVal val="visible"/>
                                      </p:to>
                                    </p:set>
                                    <p:anim calcmode="lin" valueType="num">
                                      <p:cBhvr additive="base">
                                        <p:cTn id="75" dur="500" fill="hold"/>
                                        <p:tgtEl>
                                          <p:spTgt spid="75"/>
                                        </p:tgtEl>
                                        <p:attrNameLst>
                                          <p:attrName>ppt_x</p:attrName>
                                        </p:attrNameLst>
                                      </p:cBhvr>
                                      <p:tavLst>
                                        <p:tav tm="0">
                                          <p:val>
                                            <p:strVal val="#ppt_x"/>
                                          </p:val>
                                        </p:tav>
                                        <p:tav tm="100000">
                                          <p:val>
                                            <p:strVal val="#ppt_x"/>
                                          </p:val>
                                        </p:tav>
                                      </p:tavLst>
                                    </p:anim>
                                    <p:anim calcmode="lin" valueType="num">
                                      <p:cBhvr additive="base">
                                        <p:cTn id="76" dur="500" fill="hold"/>
                                        <p:tgtEl>
                                          <p:spTgt spid="75"/>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88"/>
                                        </p:tgtEl>
                                        <p:attrNameLst>
                                          <p:attrName>style.visibility</p:attrName>
                                        </p:attrNameLst>
                                      </p:cBhvr>
                                      <p:to>
                                        <p:strVal val="visible"/>
                                      </p:to>
                                    </p:set>
                                    <p:anim calcmode="lin" valueType="num">
                                      <p:cBhvr additive="base">
                                        <p:cTn id="79" dur="500" fill="hold"/>
                                        <p:tgtEl>
                                          <p:spTgt spid="88"/>
                                        </p:tgtEl>
                                        <p:attrNameLst>
                                          <p:attrName>ppt_x</p:attrName>
                                        </p:attrNameLst>
                                      </p:cBhvr>
                                      <p:tavLst>
                                        <p:tav tm="0">
                                          <p:val>
                                            <p:strVal val="#ppt_x"/>
                                          </p:val>
                                        </p:tav>
                                        <p:tav tm="100000">
                                          <p:val>
                                            <p:strVal val="#ppt_x"/>
                                          </p:val>
                                        </p:tav>
                                      </p:tavLst>
                                    </p:anim>
                                    <p:anim calcmode="lin" valueType="num">
                                      <p:cBhvr additive="base">
                                        <p:cTn id="80"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46"/>
                                        </p:tgtEl>
                                        <p:attrNameLst>
                                          <p:attrName>style.visibility</p:attrName>
                                        </p:attrNameLst>
                                      </p:cBhvr>
                                      <p:to>
                                        <p:strVal val="visible"/>
                                      </p:to>
                                    </p:set>
                                    <p:anim calcmode="lin" valueType="num">
                                      <p:cBhvr additive="base">
                                        <p:cTn id="85" dur="500" fill="hold"/>
                                        <p:tgtEl>
                                          <p:spTgt spid="46"/>
                                        </p:tgtEl>
                                        <p:attrNameLst>
                                          <p:attrName>ppt_x</p:attrName>
                                        </p:attrNameLst>
                                      </p:cBhvr>
                                      <p:tavLst>
                                        <p:tav tm="0">
                                          <p:val>
                                            <p:strVal val="#ppt_x"/>
                                          </p:val>
                                        </p:tav>
                                        <p:tav tm="100000">
                                          <p:val>
                                            <p:strVal val="#ppt_x"/>
                                          </p:val>
                                        </p:tav>
                                      </p:tavLst>
                                    </p:anim>
                                    <p:anim calcmode="lin" valueType="num">
                                      <p:cBhvr additive="base">
                                        <p:cTn id="86" dur="500" fill="hold"/>
                                        <p:tgtEl>
                                          <p:spTgt spid="46"/>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66"/>
                                        </p:tgtEl>
                                        <p:attrNameLst>
                                          <p:attrName>style.visibility</p:attrName>
                                        </p:attrNameLst>
                                      </p:cBhvr>
                                      <p:to>
                                        <p:strVal val="visible"/>
                                      </p:to>
                                    </p:set>
                                    <p:anim calcmode="lin" valueType="num">
                                      <p:cBhvr additive="base">
                                        <p:cTn id="89" dur="500" fill="hold"/>
                                        <p:tgtEl>
                                          <p:spTgt spid="66"/>
                                        </p:tgtEl>
                                        <p:attrNameLst>
                                          <p:attrName>ppt_x</p:attrName>
                                        </p:attrNameLst>
                                      </p:cBhvr>
                                      <p:tavLst>
                                        <p:tav tm="0">
                                          <p:val>
                                            <p:strVal val="#ppt_x"/>
                                          </p:val>
                                        </p:tav>
                                        <p:tav tm="100000">
                                          <p:val>
                                            <p:strVal val="#ppt_x"/>
                                          </p:val>
                                        </p:tav>
                                      </p:tavLst>
                                    </p:anim>
                                    <p:anim calcmode="lin" valueType="num">
                                      <p:cBhvr additive="base">
                                        <p:cTn id="90" dur="500" fill="hold"/>
                                        <p:tgtEl>
                                          <p:spTgt spid="66"/>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67"/>
                                        </p:tgtEl>
                                        <p:attrNameLst>
                                          <p:attrName>style.visibility</p:attrName>
                                        </p:attrNameLst>
                                      </p:cBhvr>
                                      <p:to>
                                        <p:strVal val="visible"/>
                                      </p:to>
                                    </p:set>
                                    <p:anim calcmode="lin" valueType="num">
                                      <p:cBhvr additive="base">
                                        <p:cTn id="93" dur="500" fill="hold"/>
                                        <p:tgtEl>
                                          <p:spTgt spid="67"/>
                                        </p:tgtEl>
                                        <p:attrNameLst>
                                          <p:attrName>ppt_x</p:attrName>
                                        </p:attrNameLst>
                                      </p:cBhvr>
                                      <p:tavLst>
                                        <p:tav tm="0">
                                          <p:val>
                                            <p:strVal val="#ppt_x"/>
                                          </p:val>
                                        </p:tav>
                                        <p:tav tm="100000">
                                          <p:val>
                                            <p:strVal val="#ppt_x"/>
                                          </p:val>
                                        </p:tav>
                                      </p:tavLst>
                                    </p:anim>
                                    <p:anim calcmode="lin" valueType="num">
                                      <p:cBhvr additive="base">
                                        <p:cTn id="94" dur="500" fill="hold"/>
                                        <p:tgtEl>
                                          <p:spTgt spid="67"/>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68"/>
                                        </p:tgtEl>
                                        <p:attrNameLst>
                                          <p:attrName>style.visibility</p:attrName>
                                        </p:attrNameLst>
                                      </p:cBhvr>
                                      <p:to>
                                        <p:strVal val="visible"/>
                                      </p:to>
                                    </p:set>
                                    <p:anim calcmode="lin" valueType="num">
                                      <p:cBhvr additive="base">
                                        <p:cTn id="97" dur="500" fill="hold"/>
                                        <p:tgtEl>
                                          <p:spTgt spid="68"/>
                                        </p:tgtEl>
                                        <p:attrNameLst>
                                          <p:attrName>ppt_x</p:attrName>
                                        </p:attrNameLst>
                                      </p:cBhvr>
                                      <p:tavLst>
                                        <p:tav tm="0">
                                          <p:val>
                                            <p:strVal val="#ppt_x"/>
                                          </p:val>
                                        </p:tav>
                                        <p:tav tm="100000">
                                          <p:val>
                                            <p:strVal val="#ppt_x"/>
                                          </p:val>
                                        </p:tav>
                                      </p:tavLst>
                                    </p:anim>
                                    <p:anim calcmode="lin" valueType="num">
                                      <p:cBhvr additive="base">
                                        <p:cTn id="98" dur="500" fill="hold"/>
                                        <p:tgtEl>
                                          <p:spTgt spid="68"/>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69"/>
                                        </p:tgtEl>
                                        <p:attrNameLst>
                                          <p:attrName>style.visibility</p:attrName>
                                        </p:attrNameLst>
                                      </p:cBhvr>
                                      <p:to>
                                        <p:strVal val="visible"/>
                                      </p:to>
                                    </p:set>
                                    <p:anim calcmode="lin" valueType="num">
                                      <p:cBhvr additive="base">
                                        <p:cTn id="101" dur="500" fill="hold"/>
                                        <p:tgtEl>
                                          <p:spTgt spid="69"/>
                                        </p:tgtEl>
                                        <p:attrNameLst>
                                          <p:attrName>ppt_x</p:attrName>
                                        </p:attrNameLst>
                                      </p:cBhvr>
                                      <p:tavLst>
                                        <p:tav tm="0">
                                          <p:val>
                                            <p:strVal val="#ppt_x"/>
                                          </p:val>
                                        </p:tav>
                                        <p:tav tm="100000">
                                          <p:val>
                                            <p:strVal val="#ppt_x"/>
                                          </p:val>
                                        </p:tav>
                                      </p:tavLst>
                                    </p:anim>
                                    <p:anim calcmode="lin" valueType="num">
                                      <p:cBhvr additive="base">
                                        <p:cTn id="102" dur="500" fill="hold"/>
                                        <p:tgtEl>
                                          <p:spTgt spid="69"/>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89"/>
                                        </p:tgtEl>
                                        <p:attrNameLst>
                                          <p:attrName>style.visibility</p:attrName>
                                        </p:attrNameLst>
                                      </p:cBhvr>
                                      <p:to>
                                        <p:strVal val="visible"/>
                                      </p:to>
                                    </p:set>
                                    <p:anim calcmode="lin" valueType="num">
                                      <p:cBhvr additive="base">
                                        <p:cTn id="105" dur="500" fill="hold"/>
                                        <p:tgtEl>
                                          <p:spTgt spid="89"/>
                                        </p:tgtEl>
                                        <p:attrNameLst>
                                          <p:attrName>ppt_x</p:attrName>
                                        </p:attrNameLst>
                                      </p:cBhvr>
                                      <p:tavLst>
                                        <p:tav tm="0">
                                          <p:val>
                                            <p:strVal val="#ppt_x"/>
                                          </p:val>
                                        </p:tav>
                                        <p:tav tm="100000">
                                          <p:val>
                                            <p:strVal val="#ppt_x"/>
                                          </p:val>
                                        </p:tav>
                                      </p:tavLst>
                                    </p:anim>
                                    <p:anim calcmode="lin" valueType="num">
                                      <p:cBhvr additive="base">
                                        <p:cTn id="106"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ldLvl="0" animBg="1"/>
      <p:bldP spid="61" grpId="0" bldLvl="0" animBg="1"/>
      <p:bldP spid="62" grpId="0"/>
      <p:bldP spid="63" grpId="0"/>
      <p:bldP spid="64" grpId="0"/>
      <p:bldP spid="65" grpId="0"/>
      <p:bldP spid="66" grpId="0"/>
      <p:bldP spid="67" grpId="0" bldLvl="0" animBg="1"/>
      <p:bldP spid="68" grpId="0" bldLvl="0" animBg="1"/>
      <p:bldP spid="69" grpId="0"/>
      <p:bldP spid="70" grpId="0" bldLvl="0" animBg="1"/>
      <p:bldP spid="71" grpId="0" bldLvl="0" animBg="1"/>
      <p:bldP spid="72" grpId="0"/>
      <p:bldP spid="73" grpId="0" bldLvl="0" animBg="1"/>
      <p:bldP spid="74" grpId="0" bldLvl="0" animBg="1"/>
      <p:bldP spid="75" grpId="0"/>
    </p:bld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6.1.2 </a:t>
            </a:r>
            <a:r>
              <a:rPr lang="zh-CN" altLang="en-US" dirty="0"/>
              <a:t>软件工程</a:t>
            </a:r>
            <a:r>
              <a:rPr lang="zh-CN" altLang="zh-CN" dirty="0"/>
              <a:t>项目</a:t>
            </a:r>
            <a:r>
              <a:rPr lang="zh-CN" altLang="en-US" dirty="0"/>
              <a:t>的</a:t>
            </a:r>
            <a:r>
              <a:rPr lang="zh-CN" altLang="zh-CN" dirty="0"/>
              <a:t>进度网络计划图</a:t>
            </a:r>
            <a:endParaRPr lang="zh-CN" altLang="en-US" dirty="0"/>
          </a:p>
        </p:txBody>
      </p:sp>
      <p:sp>
        <p:nvSpPr>
          <p:cNvPr id="4" name="矩形 3"/>
          <p:cNvSpPr/>
          <p:nvPr/>
        </p:nvSpPr>
        <p:spPr>
          <a:xfrm>
            <a:off x="1" y="1768910"/>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5" name="矩形 4"/>
          <p:cNvSpPr/>
          <p:nvPr/>
        </p:nvSpPr>
        <p:spPr>
          <a:xfrm>
            <a:off x="3175" y="2210594"/>
            <a:ext cx="12192000" cy="3200399"/>
          </a:xfrm>
          <a:prstGeom prst="rect">
            <a:avLst/>
          </a:prstGeom>
          <a:solidFill>
            <a:srgbClr val="7CC4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内容占位符 4"/>
          <p:cNvSpPr txBox="1"/>
          <p:nvPr/>
        </p:nvSpPr>
        <p:spPr>
          <a:xfrm>
            <a:off x="627175" y="2362994"/>
            <a:ext cx="11196679" cy="2819401"/>
          </a:xfrm>
          <a:prstGeom prst="rect">
            <a:avLst/>
          </a:prstGeom>
        </p:spPr>
        <p:txBody>
          <a:bodyPr vert="horz" lIns="91440" tIns="45720" rIns="91440" bIns="45720" rtlCol="0">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800" dirty="0"/>
              <a:t>        </a:t>
            </a:r>
            <a:r>
              <a:rPr lang="zh-CN" altLang="zh-CN" sz="2800" dirty="0"/>
              <a:t>网络计划技术是是以网络图的形式来制订计划，求得计划的最优方案，并用该最优计划组织和控制整个项目的过程，最终实现预定目标的一种较为科学的管理方法。网络计划应该在确定了软件项目的技术方案与组织方案、进行工作分解、明确各项目工作之间逻辑关系及各项目工作的持续时间（又称为工作时长）后，再进行编制。</a:t>
            </a:r>
            <a:endParaRPr lang="zh-CN" altLang="en-US" sz="2800" dirty="0">
              <a:solidFill>
                <a:schemeClr val="bg1"/>
              </a:solidFill>
            </a:endParaRPr>
          </a:p>
        </p:txBody>
      </p:sp>
      <p:grpSp>
        <p:nvGrpSpPr>
          <p:cNvPr id="7" name="组合 6"/>
          <p:cNvGrpSpPr/>
          <p:nvPr/>
        </p:nvGrpSpPr>
        <p:grpSpPr>
          <a:xfrm flipH="1">
            <a:off x="-19237" y="5944879"/>
            <a:ext cx="3297433" cy="914713"/>
            <a:chOff x="8920155" y="5944877"/>
            <a:chExt cx="3294742" cy="914713"/>
          </a:xfrm>
        </p:grpSpPr>
        <p:sp>
          <p:nvSpPr>
            <p:cNvPr id="8"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9"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10"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grpSp>
      <p:sp>
        <p:nvSpPr>
          <p:cNvPr id="11" name="矩形 10"/>
          <p:cNvSpPr/>
          <p:nvPr/>
        </p:nvSpPr>
        <p:spPr>
          <a:xfrm>
            <a:off x="3278196" y="6515583"/>
            <a:ext cx="8920154" cy="34400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灯片编号占位符 11">
            <a:extLst>
              <a:ext uri="{FF2B5EF4-FFF2-40B4-BE49-F238E27FC236}">
                <a16:creationId xmlns:a16="http://schemas.microsoft.com/office/drawing/2014/main" id="{EE17F8AC-F880-4114-B14D-504EDF61F123}"/>
              </a:ext>
            </a:extLst>
          </p:cNvPr>
          <p:cNvSpPr>
            <a:spLocks noGrp="1"/>
          </p:cNvSpPr>
          <p:nvPr>
            <p:ph type="sldNum" sz="quarter" idx="12"/>
          </p:nvPr>
        </p:nvSpPr>
        <p:spPr/>
        <p:txBody>
          <a:bodyPr/>
          <a:lstStyle/>
          <a:p>
            <a:fld id="{B6F15528-21DE-4FAA-801E-634DDDAF4B2B}" type="slidenum">
              <a:rPr lang="en-US" smtClean="0"/>
              <a:t>432</a:t>
            </a:fld>
            <a:endParaRPr lang="en-US" dirty="0"/>
          </a:p>
        </p:txBody>
      </p:sp>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6.1.2 </a:t>
            </a:r>
            <a:r>
              <a:rPr lang="zh-CN" altLang="en-US" dirty="0"/>
              <a:t>软件工程</a:t>
            </a:r>
            <a:r>
              <a:rPr lang="zh-CN" altLang="zh-CN" dirty="0"/>
              <a:t>项目</a:t>
            </a:r>
            <a:r>
              <a:rPr lang="zh-CN" altLang="en-US" dirty="0"/>
              <a:t>的</a:t>
            </a:r>
            <a:r>
              <a:rPr lang="zh-CN" altLang="zh-CN" dirty="0"/>
              <a:t>进度网络计划图</a:t>
            </a:r>
            <a:endParaRPr lang="zh-CN" altLang="en-US" dirty="0"/>
          </a:p>
        </p:txBody>
      </p:sp>
      <p:sp>
        <p:nvSpPr>
          <p:cNvPr id="3" name="内容占位符 2"/>
          <p:cNvSpPr>
            <a:spLocks noGrp="1"/>
          </p:cNvSpPr>
          <p:nvPr>
            <p:ph idx="1"/>
          </p:nvPr>
        </p:nvSpPr>
        <p:spPr>
          <a:xfrm>
            <a:off x="612775" y="1677193"/>
            <a:ext cx="6556057" cy="4419601"/>
          </a:xfrm>
        </p:spPr>
        <p:txBody>
          <a:bodyPr>
            <a:normAutofit fontScale="92500"/>
          </a:bodyPr>
          <a:lstStyle/>
          <a:p>
            <a:pPr marL="0" indent="0">
              <a:lnSpc>
                <a:spcPct val="150000"/>
              </a:lnSpc>
              <a:buNone/>
            </a:pPr>
            <a:r>
              <a:rPr lang="en-US" altLang="zh-CN" sz="2400" dirty="0"/>
              <a:t>        </a:t>
            </a:r>
            <a:r>
              <a:rPr lang="zh-CN" altLang="zh-CN" sz="2400" dirty="0"/>
              <a:t>双代号网络计划图又称为“箭线图”，是指用箭线表示项目工作，并在节点处将各项目工作连接起来以表示依赖关系的网络图。每个项目工作必须用唯一的紧前工作和唯一的紧后工作来进行描述；紧前工作的编号要小于紧后工作的编号；每一个工作必须要有唯一的工作编号；项目工作用箭线表示，箭线应该画成水平直线、垂直直线或者折线，水平直线投影的方向必须自左向右。</a:t>
            </a:r>
            <a:endParaRPr lang="zh-CN" altLang="en-US" sz="2400" dirty="0">
              <a:solidFill>
                <a:schemeClr val="tx1"/>
              </a:solidFill>
            </a:endParaRPr>
          </a:p>
        </p:txBody>
      </p:sp>
      <p:cxnSp>
        <p:nvCxnSpPr>
          <p:cNvPr id="5" name="直接连接符 4"/>
          <p:cNvCxnSpPr/>
          <p:nvPr/>
        </p:nvCxnSpPr>
        <p:spPr>
          <a:xfrm>
            <a:off x="7318375" y="1372394"/>
            <a:ext cx="0" cy="4782556"/>
          </a:xfrm>
          <a:prstGeom prst="line">
            <a:avLst/>
          </a:prstGeom>
          <a:noFill/>
          <a:ln w="28575" cap="flat" cmpd="sng" algn="ctr">
            <a:solidFill>
              <a:srgbClr val="A6B727"/>
            </a:solidFill>
            <a:prstDash val="sysDash"/>
            <a:miter lim="800000"/>
          </a:ln>
          <a:effectLst/>
        </p:spPr>
      </p:cxnSp>
      <p:sp>
        <p:nvSpPr>
          <p:cNvPr id="6" name="矩形 5"/>
          <p:cNvSpPr/>
          <p:nvPr/>
        </p:nvSpPr>
        <p:spPr>
          <a:xfrm>
            <a:off x="-1" y="6154950"/>
            <a:ext cx="12271375" cy="704638"/>
          </a:xfrm>
          <a:prstGeom prst="rect">
            <a:avLst/>
          </a:prstGeom>
          <a:solidFill>
            <a:srgbClr val="92D050">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7" name="矩形 6"/>
          <p:cNvSpPr/>
          <p:nvPr/>
        </p:nvSpPr>
        <p:spPr>
          <a:xfrm>
            <a:off x="-65426" y="1372394"/>
            <a:ext cx="12223664" cy="87055"/>
          </a:xfrm>
          <a:prstGeom prst="rect">
            <a:avLst/>
          </a:prstGeom>
          <a:solidFill>
            <a:srgbClr val="F69200">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nvGrpSpPr>
          <p:cNvPr id="9" name="组合 8"/>
          <p:cNvGrpSpPr/>
          <p:nvPr/>
        </p:nvGrpSpPr>
        <p:grpSpPr>
          <a:xfrm flipH="1">
            <a:off x="9680575" y="5791994"/>
            <a:ext cx="2455947" cy="1184050"/>
            <a:chOff x="-8805" y="5407865"/>
            <a:chExt cx="3213509" cy="1301644"/>
          </a:xfrm>
        </p:grpSpPr>
        <p:sp>
          <p:nvSpPr>
            <p:cNvPr id="10" name="矩形 9"/>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1278" y="2516188"/>
            <a:ext cx="4437364"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灯片编号占位符 7">
            <a:extLst>
              <a:ext uri="{FF2B5EF4-FFF2-40B4-BE49-F238E27FC236}">
                <a16:creationId xmlns:a16="http://schemas.microsoft.com/office/drawing/2014/main" id="{CAE9552B-AD03-405F-BC7E-B1FBC90D546A}"/>
              </a:ext>
            </a:extLst>
          </p:cNvPr>
          <p:cNvSpPr>
            <a:spLocks noGrp="1"/>
          </p:cNvSpPr>
          <p:nvPr>
            <p:ph type="sldNum" sz="quarter" idx="12"/>
          </p:nvPr>
        </p:nvSpPr>
        <p:spPr/>
        <p:txBody>
          <a:bodyPr/>
          <a:lstStyle/>
          <a:p>
            <a:fld id="{B6F15528-21DE-4FAA-801E-634DDDAF4B2B}" type="slidenum">
              <a:rPr lang="en-US" smtClean="0"/>
              <a:t>433</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6.1.2 </a:t>
            </a:r>
            <a:r>
              <a:rPr lang="zh-CN" altLang="en-US" dirty="0"/>
              <a:t>软件工程</a:t>
            </a:r>
            <a:r>
              <a:rPr lang="zh-CN" altLang="zh-CN" dirty="0"/>
              <a:t>项目</a:t>
            </a:r>
            <a:r>
              <a:rPr lang="zh-CN" altLang="en-US" dirty="0"/>
              <a:t>的</a:t>
            </a:r>
            <a:r>
              <a:rPr lang="zh-CN" altLang="zh-CN" dirty="0"/>
              <a:t>进度网络计划图</a:t>
            </a:r>
            <a:endParaRPr lang="zh-CN" altLang="en-US" dirty="0"/>
          </a:p>
        </p:txBody>
      </p:sp>
      <p:sp>
        <p:nvSpPr>
          <p:cNvPr id="3" name="内容占位符 2"/>
          <p:cNvSpPr>
            <a:spLocks noGrp="1"/>
          </p:cNvSpPr>
          <p:nvPr>
            <p:ph idx="1"/>
          </p:nvPr>
        </p:nvSpPr>
        <p:spPr>
          <a:xfrm>
            <a:off x="609918" y="1143795"/>
            <a:ext cx="10978515" cy="761999"/>
          </a:xfrm>
        </p:spPr>
        <p:txBody>
          <a:bodyPr>
            <a:normAutofit/>
          </a:bodyPr>
          <a:lstStyle/>
          <a:p>
            <a:pPr marL="0" indent="0">
              <a:buNone/>
            </a:pPr>
            <a:r>
              <a:rPr lang="zh-CN" altLang="zh-CN" sz="2400" b="1" dirty="0">
                <a:solidFill>
                  <a:schemeClr val="tx1"/>
                </a:solidFill>
              </a:rPr>
              <a:t>双代号网络计划图的绘制规则：</a:t>
            </a:r>
            <a:endParaRPr lang="zh-CN" altLang="en-US" sz="2400" b="1" dirty="0">
              <a:solidFill>
                <a:schemeClr val="tx1"/>
              </a:solidFill>
            </a:endParaRPr>
          </a:p>
        </p:txBody>
      </p:sp>
      <p:sp>
        <p:nvSpPr>
          <p:cNvPr id="4" name="矩形 3"/>
          <p:cNvSpPr/>
          <p:nvPr/>
        </p:nvSpPr>
        <p:spPr>
          <a:xfrm>
            <a:off x="688973" y="1928787"/>
            <a:ext cx="10591799" cy="2796407"/>
          </a:xfrm>
          <a:prstGeom prst="rect">
            <a:avLst/>
          </a:prstGeom>
        </p:spPr>
        <p:txBody>
          <a:bodyPr wrap="square">
            <a:spAutoFit/>
          </a:bodyPr>
          <a:lstStyle/>
          <a:p>
            <a:pPr lvl="0">
              <a:lnSpc>
                <a:spcPct val="150000"/>
              </a:lnSpc>
            </a:pPr>
            <a:r>
              <a:rPr lang="zh-CN" altLang="en-US" dirty="0"/>
              <a:t>（</a:t>
            </a:r>
            <a:r>
              <a:rPr lang="en-US" altLang="zh-CN" dirty="0"/>
              <a:t>1</a:t>
            </a:r>
            <a:r>
              <a:rPr lang="zh-CN" altLang="en-US" dirty="0"/>
              <a:t>）</a:t>
            </a:r>
            <a:r>
              <a:rPr lang="zh-CN" altLang="zh-CN" dirty="0"/>
              <a:t>网络计划图应正确表达各项目工作之间已定的逻辑关系：在网络计划图中，一个工作（任务</a:t>
            </a:r>
            <a:r>
              <a:rPr lang="en-US" altLang="zh-CN" dirty="0"/>
              <a:t>/</a:t>
            </a:r>
            <a:r>
              <a:rPr lang="zh-CN" altLang="zh-CN" dirty="0"/>
              <a:t>活动）只有唯一的一条箭线以及相应的一对节点编号，箭尾的节点编号要小于箭头的节点编号；工作的名称应该标注在箭线的上方，工作持续时间（工作时长）则应标注在箭线的下方，如图</a:t>
            </a:r>
            <a:r>
              <a:rPr lang="en-US" altLang="zh-CN" dirty="0"/>
              <a:t>6-7</a:t>
            </a:r>
            <a:r>
              <a:rPr lang="zh-CN" altLang="zh-CN" dirty="0"/>
              <a:t>所示，</a:t>
            </a:r>
            <a:r>
              <a:rPr lang="en-US" altLang="zh-CN" i="1" dirty="0"/>
              <a:t>i</a:t>
            </a:r>
            <a:r>
              <a:rPr lang="zh-CN" altLang="zh-CN" dirty="0"/>
              <a:t>和</a:t>
            </a:r>
            <a:r>
              <a:rPr lang="en-US" altLang="zh-CN" i="1" dirty="0"/>
              <a:t>j</a:t>
            </a:r>
            <a:r>
              <a:rPr lang="zh-CN" altLang="zh-CN" dirty="0"/>
              <a:t>表示节点，</a:t>
            </a:r>
            <a:r>
              <a:rPr lang="en-US" altLang="zh-CN" i="1" dirty="0"/>
              <a:t>A</a:t>
            </a:r>
            <a:r>
              <a:rPr lang="zh-CN" altLang="zh-CN" dirty="0"/>
              <a:t>表示项目工作（任务</a:t>
            </a:r>
            <a:r>
              <a:rPr lang="en-US" altLang="zh-CN" dirty="0"/>
              <a:t>/</a:t>
            </a:r>
            <a:r>
              <a:rPr lang="zh-CN" altLang="zh-CN" dirty="0"/>
              <a:t>活动），</a:t>
            </a:r>
            <a:r>
              <a:rPr lang="en-US" altLang="zh-CN" i="1" dirty="0"/>
              <a:t>D</a:t>
            </a:r>
            <a:r>
              <a:rPr lang="en-US" altLang="zh-CN" i="1" baseline="-25000" dirty="0"/>
              <a:t>i-j</a:t>
            </a:r>
            <a:r>
              <a:rPr lang="zh-CN" altLang="zh-CN" dirty="0"/>
              <a:t>表示持续时间。</a:t>
            </a:r>
          </a:p>
        </p:txBody>
      </p:sp>
      <p:sp>
        <p:nvSpPr>
          <p:cNvPr id="6" name="矩形 5"/>
          <p:cNvSpPr/>
          <p:nvPr/>
        </p:nvSpPr>
        <p:spPr>
          <a:xfrm>
            <a:off x="-1" y="6154950"/>
            <a:ext cx="12271375" cy="704638"/>
          </a:xfrm>
          <a:prstGeom prst="rect">
            <a:avLst/>
          </a:prstGeom>
          <a:solidFill>
            <a:srgbClr val="92D050">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nvGrpSpPr>
          <p:cNvPr id="7" name="组合 6"/>
          <p:cNvGrpSpPr/>
          <p:nvPr/>
        </p:nvGrpSpPr>
        <p:grpSpPr>
          <a:xfrm flipH="1">
            <a:off x="9672787" y="5562925"/>
            <a:ext cx="2455947" cy="1184050"/>
            <a:chOff x="-8805" y="5407865"/>
            <a:chExt cx="3213509" cy="1301644"/>
          </a:xfrm>
        </p:grpSpPr>
        <p:sp>
          <p:nvSpPr>
            <p:cNvPr id="8" name="矩形 7"/>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矩形 16"/>
          <p:cNvSpPr/>
          <p:nvPr/>
        </p:nvSpPr>
        <p:spPr>
          <a:xfrm>
            <a:off x="1" y="1753394"/>
            <a:ext cx="12220314"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solidFill>
                <a:schemeClr val="bg2">
                  <a:lumMod val="90000"/>
                </a:schemeClr>
              </a:solidFill>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5595"/>
          <a:stretch>
            <a:fillRect/>
          </a:stretch>
        </p:blipFill>
        <p:spPr bwMode="auto">
          <a:xfrm>
            <a:off x="4498975" y="4733178"/>
            <a:ext cx="3614511" cy="1385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灯片编号占位符 17">
            <a:extLst>
              <a:ext uri="{FF2B5EF4-FFF2-40B4-BE49-F238E27FC236}">
                <a16:creationId xmlns:a16="http://schemas.microsoft.com/office/drawing/2014/main" id="{EC6BBA4C-0FF4-4945-A9D2-E725A87E5070}"/>
              </a:ext>
            </a:extLst>
          </p:cNvPr>
          <p:cNvSpPr>
            <a:spLocks noGrp="1"/>
          </p:cNvSpPr>
          <p:nvPr>
            <p:ph type="sldNum" sz="quarter" idx="12"/>
          </p:nvPr>
        </p:nvSpPr>
        <p:spPr/>
        <p:txBody>
          <a:bodyPr/>
          <a:lstStyle/>
          <a:p>
            <a:fld id="{B6F15528-21DE-4FAA-801E-634DDDAF4B2B}" type="slidenum">
              <a:rPr lang="en-US" smtClean="0"/>
              <a:t>434</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098"/>
                                        </p:tgtEl>
                                        <p:attrNameLst>
                                          <p:attrName>style.visibility</p:attrName>
                                        </p:attrNameLst>
                                      </p:cBhvr>
                                      <p:to>
                                        <p:strVal val="visible"/>
                                      </p:to>
                                    </p:set>
                                    <p:anim calcmode="lin" valueType="num">
                                      <p:cBhvr additive="base">
                                        <p:cTn id="14" dur="500" fill="hold"/>
                                        <p:tgtEl>
                                          <p:spTgt spid="4098"/>
                                        </p:tgtEl>
                                        <p:attrNameLst>
                                          <p:attrName>ppt_x</p:attrName>
                                        </p:attrNameLst>
                                      </p:cBhvr>
                                      <p:tavLst>
                                        <p:tav tm="0">
                                          <p:val>
                                            <p:strVal val="#ppt_x"/>
                                          </p:val>
                                        </p:tav>
                                        <p:tav tm="100000">
                                          <p:val>
                                            <p:strVal val="#ppt_x"/>
                                          </p:val>
                                        </p:tav>
                                      </p:tavLst>
                                    </p:anim>
                                    <p:anim calcmode="lin" valueType="num">
                                      <p:cBhvr additive="base">
                                        <p:cTn id="15"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6.1.2 </a:t>
            </a:r>
            <a:r>
              <a:rPr lang="zh-CN" altLang="en-US" dirty="0"/>
              <a:t>软件工程</a:t>
            </a:r>
            <a:r>
              <a:rPr lang="zh-CN" altLang="zh-CN" dirty="0"/>
              <a:t>项目</a:t>
            </a:r>
            <a:r>
              <a:rPr lang="zh-CN" altLang="en-US" dirty="0"/>
              <a:t>的</a:t>
            </a:r>
            <a:r>
              <a:rPr lang="zh-CN" altLang="zh-CN" dirty="0"/>
              <a:t>进度网络计划图</a:t>
            </a:r>
            <a:endParaRPr lang="zh-CN" altLang="en-US" dirty="0"/>
          </a:p>
        </p:txBody>
      </p:sp>
      <p:sp>
        <p:nvSpPr>
          <p:cNvPr id="3" name="内容占位符 2"/>
          <p:cNvSpPr>
            <a:spLocks noGrp="1"/>
          </p:cNvSpPr>
          <p:nvPr>
            <p:ph idx="1"/>
          </p:nvPr>
        </p:nvSpPr>
        <p:spPr>
          <a:xfrm>
            <a:off x="627175" y="2266153"/>
            <a:ext cx="10978515" cy="1219199"/>
          </a:xfrm>
        </p:spPr>
        <p:txBody>
          <a:bodyPr>
            <a:normAutofit/>
          </a:bodyPr>
          <a:lstStyle/>
          <a:p>
            <a:pPr marL="0" lvl="0" indent="0">
              <a:buNone/>
            </a:pPr>
            <a:r>
              <a:rPr lang="zh-CN" altLang="en-US" sz="2400" dirty="0">
                <a:solidFill>
                  <a:schemeClr val="tx1"/>
                </a:solidFill>
              </a:rPr>
              <a:t>（</a:t>
            </a:r>
            <a:r>
              <a:rPr lang="en-US" altLang="zh-CN" sz="2400" dirty="0">
                <a:solidFill>
                  <a:schemeClr val="tx1"/>
                </a:solidFill>
              </a:rPr>
              <a:t>2</a:t>
            </a:r>
            <a:r>
              <a:rPr lang="zh-CN" altLang="en-US" sz="2400" dirty="0">
                <a:solidFill>
                  <a:schemeClr val="tx1"/>
                </a:solidFill>
              </a:rPr>
              <a:t>）</a:t>
            </a:r>
            <a:r>
              <a:rPr lang="zh-CN" altLang="zh-CN" sz="2400" dirty="0">
                <a:solidFill>
                  <a:schemeClr val="tx1"/>
                </a:solidFill>
              </a:rPr>
              <a:t>不得出现回路。如图</a:t>
            </a:r>
            <a:r>
              <a:rPr lang="en-US" altLang="zh-CN" sz="2400" dirty="0">
                <a:solidFill>
                  <a:schemeClr val="tx1"/>
                </a:solidFill>
              </a:rPr>
              <a:t>6-8(a)</a:t>
            </a:r>
            <a:r>
              <a:rPr lang="zh-CN" altLang="zh-CN" sz="2400" dirty="0">
                <a:solidFill>
                  <a:schemeClr val="tx1"/>
                </a:solidFill>
              </a:rPr>
              <a:t>所示。</a:t>
            </a:r>
          </a:p>
          <a:p>
            <a:pPr marL="0" indent="0">
              <a:buNone/>
            </a:pPr>
            <a:r>
              <a:rPr lang="zh-CN" altLang="en-US" sz="2400" dirty="0">
                <a:solidFill>
                  <a:schemeClr val="tx1"/>
                </a:solidFill>
              </a:rPr>
              <a:t>（</a:t>
            </a:r>
            <a:r>
              <a:rPr lang="en-US" altLang="zh-CN" sz="2400" dirty="0">
                <a:solidFill>
                  <a:schemeClr val="tx1"/>
                </a:solidFill>
              </a:rPr>
              <a:t>3</a:t>
            </a:r>
            <a:r>
              <a:rPr lang="zh-CN" altLang="en-US" sz="2400" dirty="0">
                <a:solidFill>
                  <a:schemeClr val="tx1"/>
                </a:solidFill>
              </a:rPr>
              <a:t>）</a:t>
            </a:r>
            <a:r>
              <a:rPr lang="zh-CN" altLang="zh-CN" sz="2400" dirty="0">
                <a:solidFill>
                  <a:schemeClr val="tx1"/>
                </a:solidFill>
              </a:rPr>
              <a:t>不得出现双向箭头或者不带箭头的活动。如图</a:t>
            </a:r>
            <a:r>
              <a:rPr lang="en-US" altLang="zh-CN" sz="2400" dirty="0">
                <a:solidFill>
                  <a:schemeClr val="tx1"/>
                </a:solidFill>
              </a:rPr>
              <a:t>6-8(b)</a:t>
            </a:r>
            <a:r>
              <a:rPr lang="zh-CN" altLang="zh-CN" sz="2400" dirty="0">
                <a:solidFill>
                  <a:schemeClr val="tx1"/>
                </a:solidFill>
              </a:rPr>
              <a:t>和</a:t>
            </a:r>
            <a:r>
              <a:rPr lang="en-US" altLang="zh-CN" sz="2400" dirty="0">
                <a:solidFill>
                  <a:schemeClr val="tx1"/>
                </a:solidFill>
              </a:rPr>
              <a:t>6-8(c)</a:t>
            </a:r>
            <a:r>
              <a:rPr lang="zh-CN" altLang="zh-CN" sz="2400" dirty="0">
                <a:solidFill>
                  <a:schemeClr val="tx1"/>
                </a:solidFill>
              </a:rPr>
              <a:t>所示。</a:t>
            </a:r>
            <a:endParaRPr lang="zh-CN" altLang="en-US" sz="2400" dirty="0">
              <a:solidFill>
                <a:schemeClr val="tx1"/>
              </a:solidFill>
            </a:endParaRPr>
          </a:p>
        </p:txBody>
      </p:sp>
      <p:grpSp>
        <p:nvGrpSpPr>
          <p:cNvPr id="5" name="组合 4"/>
          <p:cNvGrpSpPr/>
          <p:nvPr/>
        </p:nvGrpSpPr>
        <p:grpSpPr>
          <a:xfrm flipH="1">
            <a:off x="-19237" y="5944879"/>
            <a:ext cx="3297433" cy="914713"/>
            <a:chOff x="8920155" y="5944877"/>
            <a:chExt cx="3294742" cy="914713"/>
          </a:xfrm>
        </p:grpSpPr>
        <p:sp>
          <p:nvSpPr>
            <p:cNvPr id="6"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7"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8"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grpSp>
      <p:sp>
        <p:nvSpPr>
          <p:cNvPr id="9" name="矩形 8"/>
          <p:cNvSpPr/>
          <p:nvPr/>
        </p:nvSpPr>
        <p:spPr>
          <a:xfrm>
            <a:off x="3278196" y="6402237"/>
            <a:ext cx="8920154" cy="45735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9237" y="1753394"/>
            <a:ext cx="12239551"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1" name="内容占位符 2"/>
          <p:cNvSpPr txBox="1"/>
          <p:nvPr/>
        </p:nvSpPr>
        <p:spPr>
          <a:xfrm>
            <a:off x="609918" y="1143795"/>
            <a:ext cx="10978515" cy="761999"/>
          </a:xfrm>
          <a:prstGeom prst="rect">
            <a:avLst/>
          </a:prstGeom>
        </p:spPr>
        <p:txBody>
          <a:bodyPr vert="horz" lIns="121917" tIns="60958" rIns="121917" bIns="60958" rtlCol="0">
            <a:normAutofit/>
          </a:bodyPr>
          <a:lstStyle>
            <a:lvl1pPr marL="457200" indent="-457200" algn="l" defTabSz="1219835" rtl="0" eaLnBrk="1" latinLnBrk="0" hangingPunct="1">
              <a:lnSpc>
                <a:spcPct val="12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None/>
            </a:pPr>
            <a:r>
              <a:rPr lang="zh-CN" altLang="zh-CN" sz="2400" b="1" dirty="0">
                <a:solidFill>
                  <a:schemeClr val="tx1"/>
                </a:solidFill>
              </a:rPr>
              <a:t>双代号网络计划图的绘制规则：</a:t>
            </a:r>
            <a:endParaRPr lang="zh-CN" altLang="en-US" sz="2400" b="1" dirty="0">
              <a:solidFill>
                <a:schemeClr val="tx1"/>
              </a:solidFill>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0058" y="3353594"/>
            <a:ext cx="7707715" cy="2769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灯片编号占位符 11">
            <a:extLst>
              <a:ext uri="{FF2B5EF4-FFF2-40B4-BE49-F238E27FC236}">
                <a16:creationId xmlns:a16="http://schemas.microsoft.com/office/drawing/2014/main" id="{8A2C9F28-6954-4D3C-89AF-15AF25DA181E}"/>
              </a:ext>
            </a:extLst>
          </p:cNvPr>
          <p:cNvSpPr>
            <a:spLocks noGrp="1"/>
          </p:cNvSpPr>
          <p:nvPr>
            <p:ph type="sldNum" sz="quarter" idx="12"/>
          </p:nvPr>
        </p:nvSpPr>
        <p:spPr/>
        <p:txBody>
          <a:bodyPr/>
          <a:lstStyle/>
          <a:p>
            <a:fld id="{B6F15528-21DE-4FAA-801E-634DDDAF4B2B}" type="slidenum">
              <a:rPr lang="en-US" smtClean="0"/>
              <a:t>435</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122"/>
                                        </p:tgtEl>
                                        <p:attrNameLst>
                                          <p:attrName>style.visibility</p:attrName>
                                        </p:attrNameLst>
                                      </p:cBhvr>
                                      <p:to>
                                        <p:strVal val="visible"/>
                                      </p:to>
                                    </p:set>
                                    <p:anim calcmode="lin" valueType="num">
                                      <p:cBhvr additive="base">
                                        <p:cTn id="14" dur="500" fill="hold"/>
                                        <p:tgtEl>
                                          <p:spTgt spid="5122"/>
                                        </p:tgtEl>
                                        <p:attrNameLst>
                                          <p:attrName>ppt_x</p:attrName>
                                        </p:attrNameLst>
                                      </p:cBhvr>
                                      <p:tavLst>
                                        <p:tav tm="0">
                                          <p:val>
                                            <p:strVal val="#ppt_x"/>
                                          </p:val>
                                        </p:tav>
                                        <p:tav tm="100000">
                                          <p:val>
                                            <p:strVal val="#ppt_x"/>
                                          </p:val>
                                        </p:tav>
                                      </p:tavLst>
                                    </p:anim>
                                    <p:anim calcmode="lin" valueType="num">
                                      <p:cBhvr additive="base">
                                        <p:cTn id="15"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6.1.2 </a:t>
            </a:r>
            <a:r>
              <a:rPr lang="zh-CN" altLang="en-US" dirty="0"/>
              <a:t>软件工程</a:t>
            </a:r>
            <a:r>
              <a:rPr lang="zh-CN" altLang="zh-CN" dirty="0"/>
              <a:t>项目</a:t>
            </a:r>
            <a:r>
              <a:rPr lang="zh-CN" altLang="en-US" dirty="0"/>
              <a:t>的</a:t>
            </a:r>
            <a:r>
              <a:rPr lang="zh-CN" altLang="zh-CN" dirty="0"/>
              <a:t>进度网络计划图</a:t>
            </a:r>
            <a:endParaRPr lang="zh-CN" altLang="en-US" dirty="0"/>
          </a:p>
        </p:txBody>
      </p:sp>
      <p:sp>
        <p:nvSpPr>
          <p:cNvPr id="3" name="内容占位符 2"/>
          <p:cNvSpPr>
            <a:spLocks noGrp="1"/>
          </p:cNvSpPr>
          <p:nvPr>
            <p:ph idx="1"/>
          </p:nvPr>
        </p:nvSpPr>
        <p:spPr>
          <a:xfrm>
            <a:off x="609918" y="2058195"/>
            <a:ext cx="10978515" cy="1600200"/>
          </a:xfrm>
        </p:spPr>
        <p:txBody>
          <a:bodyPr>
            <a:normAutofit/>
          </a:bodyPr>
          <a:lstStyle/>
          <a:p>
            <a:pPr marL="0" lvl="0" indent="0">
              <a:buNone/>
            </a:pPr>
            <a:r>
              <a:rPr lang="zh-CN" altLang="en-US" sz="2400" dirty="0">
                <a:solidFill>
                  <a:schemeClr val="tx1"/>
                </a:solidFill>
              </a:rPr>
              <a:t>（</a:t>
            </a:r>
            <a:r>
              <a:rPr lang="en-US" altLang="zh-CN" sz="2400" dirty="0">
                <a:solidFill>
                  <a:schemeClr val="tx1"/>
                </a:solidFill>
              </a:rPr>
              <a:t>4</a:t>
            </a:r>
            <a:r>
              <a:rPr lang="zh-CN" altLang="en-US" sz="2400" dirty="0">
                <a:solidFill>
                  <a:schemeClr val="tx1"/>
                </a:solidFill>
              </a:rPr>
              <a:t>）</a:t>
            </a:r>
            <a:r>
              <a:rPr lang="zh-CN" altLang="zh-CN" sz="2400" dirty="0">
                <a:solidFill>
                  <a:schemeClr val="tx1"/>
                </a:solidFill>
              </a:rPr>
              <a:t>不得出现没有箭头节点或没有箭尾节点的箭线。如图</a:t>
            </a:r>
            <a:r>
              <a:rPr lang="en-US" altLang="zh-CN" sz="2400" dirty="0">
                <a:solidFill>
                  <a:schemeClr val="tx1"/>
                </a:solidFill>
              </a:rPr>
              <a:t>6-9(a)</a:t>
            </a:r>
            <a:r>
              <a:rPr lang="zh-CN" altLang="en-US" sz="2400" dirty="0">
                <a:solidFill>
                  <a:schemeClr val="tx1"/>
                </a:solidFill>
              </a:rPr>
              <a:t>、</a:t>
            </a:r>
            <a:r>
              <a:rPr lang="en-US" altLang="zh-CN" sz="2400" dirty="0">
                <a:solidFill>
                  <a:schemeClr val="tx1"/>
                </a:solidFill>
              </a:rPr>
              <a:t>(b)</a:t>
            </a:r>
            <a:r>
              <a:rPr lang="zh-CN" altLang="zh-CN" sz="2400" dirty="0">
                <a:solidFill>
                  <a:schemeClr val="tx1"/>
                </a:solidFill>
              </a:rPr>
              <a:t>所示。</a:t>
            </a:r>
          </a:p>
          <a:p>
            <a:pPr marL="0" lvl="0" indent="0">
              <a:buNone/>
            </a:pPr>
            <a:r>
              <a:rPr lang="zh-CN" altLang="en-US" sz="2400" dirty="0">
                <a:solidFill>
                  <a:schemeClr val="tx1"/>
                </a:solidFill>
              </a:rPr>
              <a:t>（</a:t>
            </a:r>
            <a:r>
              <a:rPr lang="en-US" altLang="zh-CN" sz="2400" dirty="0">
                <a:solidFill>
                  <a:schemeClr val="tx1"/>
                </a:solidFill>
              </a:rPr>
              <a:t>5</a:t>
            </a:r>
            <a:r>
              <a:rPr lang="zh-CN" altLang="en-US" sz="2400" dirty="0">
                <a:solidFill>
                  <a:schemeClr val="tx1"/>
                </a:solidFill>
              </a:rPr>
              <a:t>）</a:t>
            </a:r>
            <a:r>
              <a:rPr lang="zh-CN" altLang="zh-CN" sz="2400" dirty="0">
                <a:solidFill>
                  <a:schemeClr val="tx1"/>
                </a:solidFill>
              </a:rPr>
              <a:t>当起点节点有多条外向箭线或终点节点有多条内向箭线时，对起点节点和终点节点可使用母线法绘图。如图</a:t>
            </a:r>
            <a:r>
              <a:rPr lang="en-US" altLang="zh-CN" sz="2400" dirty="0">
                <a:solidFill>
                  <a:schemeClr val="tx1"/>
                </a:solidFill>
              </a:rPr>
              <a:t>6-9(c)</a:t>
            </a:r>
            <a:r>
              <a:rPr lang="zh-CN" altLang="en-US" sz="2400" dirty="0">
                <a:solidFill>
                  <a:schemeClr val="tx1"/>
                </a:solidFill>
              </a:rPr>
              <a:t>、</a:t>
            </a:r>
            <a:r>
              <a:rPr lang="en-US" altLang="zh-CN" sz="2400" dirty="0">
                <a:solidFill>
                  <a:schemeClr val="tx1"/>
                </a:solidFill>
              </a:rPr>
              <a:t>(d)</a:t>
            </a:r>
            <a:r>
              <a:rPr lang="zh-CN" altLang="zh-CN" sz="2400" dirty="0">
                <a:solidFill>
                  <a:schemeClr val="tx1"/>
                </a:solidFill>
              </a:rPr>
              <a:t>所示。</a:t>
            </a:r>
          </a:p>
          <a:p>
            <a:pPr marL="0" indent="0">
              <a:buNone/>
            </a:pPr>
            <a:endParaRPr lang="zh-CN" altLang="en-US" sz="2400" dirty="0">
              <a:solidFill>
                <a:schemeClr val="tx1"/>
              </a:solidFill>
            </a:endParaRPr>
          </a:p>
        </p:txBody>
      </p:sp>
      <p:sp>
        <p:nvSpPr>
          <p:cNvPr id="4" name="矩形 3"/>
          <p:cNvSpPr/>
          <p:nvPr/>
        </p:nvSpPr>
        <p:spPr>
          <a:xfrm>
            <a:off x="1" y="1753394"/>
            <a:ext cx="12220314"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solidFill>
                <a:schemeClr val="bg2">
                  <a:lumMod val="90000"/>
                </a:schemeClr>
              </a:solidFill>
            </a:endParaRPr>
          </a:p>
        </p:txBody>
      </p:sp>
      <p:sp>
        <p:nvSpPr>
          <p:cNvPr id="5" name="内容占位符 2"/>
          <p:cNvSpPr txBox="1"/>
          <p:nvPr/>
        </p:nvSpPr>
        <p:spPr>
          <a:xfrm>
            <a:off x="609918" y="1143795"/>
            <a:ext cx="10978515" cy="761999"/>
          </a:xfrm>
          <a:prstGeom prst="rect">
            <a:avLst/>
          </a:prstGeom>
        </p:spPr>
        <p:txBody>
          <a:bodyPr vert="horz" lIns="121917" tIns="60958" rIns="121917" bIns="60958" rtlCol="0">
            <a:normAutofit/>
          </a:bodyPr>
          <a:lstStyle>
            <a:lvl1pPr marL="457200" indent="-457200" algn="l" defTabSz="1219835" rtl="0" eaLnBrk="1" latinLnBrk="0" hangingPunct="1">
              <a:lnSpc>
                <a:spcPct val="12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None/>
            </a:pPr>
            <a:r>
              <a:rPr lang="zh-CN" altLang="zh-CN" sz="2400" b="1" dirty="0">
                <a:solidFill>
                  <a:schemeClr val="tx1"/>
                </a:solidFill>
              </a:rPr>
              <a:t>双代号网络计划图的绘制规则：</a:t>
            </a:r>
            <a:endParaRPr lang="zh-CN" altLang="en-US" sz="2400" b="1" dirty="0">
              <a:solidFill>
                <a:schemeClr val="tx1"/>
              </a:solidFill>
            </a:endParaRPr>
          </a:p>
        </p:txBody>
      </p:sp>
      <p:sp>
        <p:nvSpPr>
          <p:cNvPr id="8" name="矩形 7"/>
          <p:cNvSpPr/>
          <p:nvPr/>
        </p:nvSpPr>
        <p:spPr>
          <a:xfrm>
            <a:off x="0" y="6006906"/>
            <a:ext cx="12209236" cy="8526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0886" y="6150516"/>
            <a:ext cx="12209236" cy="681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flipH="1">
            <a:off x="8990590" y="5487968"/>
            <a:ext cx="3229725" cy="1301644"/>
            <a:chOff x="-8805" y="5407865"/>
            <a:chExt cx="3213509" cy="1301644"/>
          </a:xfrm>
        </p:grpSpPr>
        <p:sp>
          <p:nvSpPr>
            <p:cNvPr id="11" name="矩形 10"/>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0329" y="3460315"/>
            <a:ext cx="8561514" cy="2518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灯片编号占位符 6">
            <a:extLst>
              <a:ext uri="{FF2B5EF4-FFF2-40B4-BE49-F238E27FC236}">
                <a16:creationId xmlns:a16="http://schemas.microsoft.com/office/drawing/2014/main" id="{321F4675-1074-4BD3-BA1A-DDB7C1E7D843}"/>
              </a:ext>
            </a:extLst>
          </p:cNvPr>
          <p:cNvSpPr>
            <a:spLocks noGrp="1"/>
          </p:cNvSpPr>
          <p:nvPr>
            <p:ph type="sldNum" sz="quarter" idx="12"/>
          </p:nvPr>
        </p:nvSpPr>
        <p:spPr/>
        <p:txBody>
          <a:bodyPr/>
          <a:lstStyle/>
          <a:p>
            <a:fld id="{B6F15528-21DE-4FAA-801E-634DDDAF4B2B}" type="slidenum">
              <a:rPr lang="en-US" smtClean="0"/>
              <a:t>436</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gtEl>
                                        <p:attrNameLst>
                                          <p:attrName>style.visibility</p:attrName>
                                        </p:attrNameLst>
                                      </p:cBhvr>
                                      <p:to>
                                        <p:strVal val="visible"/>
                                      </p:to>
                                    </p:set>
                                    <p:anim calcmode="lin" valueType="num">
                                      <p:cBhvr additive="base">
                                        <p:cTn id="13" dur="500" fill="hold"/>
                                        <p:tgtEl>
                                          <p:spTgt spid="6146"/>
                                        </p:tgtEl>
                                        <p:attrNameLst>
                                          <p:attrName>ppt_x</p:attrName>
                                        </p:attrNameLst>
                                      </p:cBhvr>
                                      <p:tavLst>
                                        <p:tav tm="0">
                                          <p:val>
                                            <p:strVal val="#ppt_x"/>
                                          </p:val>
                                        </p:tav>
                                        <p:tav tm="100000">
                                          <p:val>
                                            <p:strVal val="#ppt_x"/>
                                          </p:val>
                                        </p:tav>
                                      </p:tavLst>
                                    </p:anim>
                                    <p:anim calcmode="lin" valueType="num">
                                      <p:cBhvr additive="base">
                                        <p:cTn id="14"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6.1.2 </a:t>
            </a:r>
            <a:r>
              <a:rPr lang="zh-CN" altLang="en-US" dirty="0"/>
              <a:t>软件工程</a:t>
            </a:r>
            <a:r>
              <a:rPr lang="zh-CN" altLang="zh-CN" dirty="0"/>
              <a:t>项目</a:t>
            </a:r>
            <a:r>
              <a:rPr lang="zh-CN" altLang="en-US" dirty="0"/>
              <a:t>的</a:t>
            </a:r>
            <a:r>
              <a:rPr lang="zh-CN" altLang="zh-CN" dirty="0"/>
              <a:t>进度网络计划图</a:t>
            </a:r>
            <a:endParaRPr lang="zh-CN" altLang="en-US" dirty="0"/>
          </a:p>
        </p:txBody>
      </p:sp>
      <p:sp>
        <p:nvSpPr>
          <p:cNvPr id="4" name="TextBox 3"/>
          <p:cNvSpPr txBox="1"/>
          <p:nvPr/>
        </p:nvSpPr>
        <p:spPr>
          <a:xfrm>
            <a:off x="826783" y="1981994"/>
            <a:ext cx="10544784" cy="1754326"/>
          </a:xfrm>
          <a:prstGeom prst="rect">
            <a:avLst/>
          </a:prstGeom>
          <a:noFill/>
        </p:spPr>
        <p:txBody>
          <a:bodyPr wrap="square" rtlCol="0">
            <a:spAutoFit/>
          </a:bodyPr>
          <a:lstStyle/>
          <a:p>
            <a:pPr>
              <a:lnSpc>
                <a:spcPct val="150000"/>
              </a:lnSpc>
            </a:pPr>
            <a:r>
              <a:rPr lang="zh-CN" altLang="en-US" dirty="0"/>
              <a:t>（</a:t>
            </a:r>
            <a:r>
              <a:rPr lang="en-US" altLang="zh-CN" dirty="0"/>
              <a:t>6</a:t>
            </a:r>
            <a:r>
              <a:rPr lang="zh-CN" altLang="en-US" dirty="0"/>
              <a:t>）</a:t>
            </a:r>
            <a:r>
              <a:rPr lang="zh-CN" altLang="zh-CN" dirty="0"/>
              <a:t>绘制网络计划图的箭线时不宜有交叉；当交叉不可避免时，可用过桥法（如图</a:t>
            </a:r>
            <a:r>
              <a:rPr lang="en-US" altLang="zh-CN" dirty="0"/>
              <a:t>6-10</a:t>
            </a:r>
            <a:r>
              <a:rPr lang="zh-CN" altLang="zh-CN" dirty="0"/>
              <a:t>所示</a:t>
            </a:r>
            <a:r>
              <a:rPr lang="en-US" altLang="zh-CN" dirty="0"/>
              <a:t>(a)</a:t>
            </a:r>
            <a:r>
              <a:rPr lang="zh-CN" altLang="zh-CN" dirty="0"/>
              <a:t>）、断线法（如图</a:t>
            </a:r>
            <a:r>
              <a:rPr lang="en-US" altLang="zh-CN" dirty="0"/>
              <a:t>6-10(b)</a:t>
            </a:r>
            <a:r>
              <a:rPr lang="zh-CN" altLang="zh-CN" dirty="0"/>
              <a:t>所示）或指向法（如图</a:t>
            </a:r>
            <a:r>
              <a:rPr lang="en-US" altLang="zh-CN" dirty="0"/>
              <a:t>6-10(c)</a:t>
            </a:r>
            <a:r>
              <a:rPr lang="zh-CN" altLang="zh-CN" dirty="0"/>
              <a:t>所示）</a:t>
            </a:r>
            <a:r>
              <a:rPr lang="zh-CN" altLang="en-US" dirty="0"/>
              <a:t>：</a:t>
            </a:r>
          </a:p>
        </p:txBody>
      </p:sp>
      <p:sp>
        <p:nvSpPr>
          <p:cNvPr id="5" name="矩形 4"/>
          <p:cNvSpPr/>
          <p:nvPr/>
        </p:nvSpPr>
        <p:spPr>
          <a:xfrm>
            <a:off x="1" y="1753394"/>
            <a:ext cx="12220314"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solidFill>
                <a:schemeClr val="bg2">
                  <a:lumMod val="90000"/>
                </a:schemeClr>
              </a:solidFill>
            </a:endParaRPr>
          </a:p>
        </p:txBody>
      </p:sp>
      <p:sp>
        <p:nvSpPr>
          <p:cNvPr id="6" name="内容占位符 2"/>
          <p:cNvSpPr txBox="1"/>
          <p:nvPr/>
        </p:nvSpPr>
        <p:spPr>
          <a:xfrm>
            <a:off x="609918" y="1143795"/>
            <a:ext cx="10978515" cy="761999"/>
          </a:xfrm>
          <a:prstGeom prst="rect">
            <a:avLst/>
          </a:prstGeom>
        </p:spPr>
        <p:txBody>
          <a:bodyPr vert="horz" lIns="121917" tIns="60958" rIns="121917" bIns="60958" rtlCol="0">
            <a:normAutofit/>
          </a:bodyPr>
          <a:lstStyle>
            <a:lvl1pPr marL="457200" indent="-457200" algn="l" defTabSz="1219835" rtl="0" eaLnBrk="1" latinLnBrk="0" hangingPunct="1">
              <a:lnSpc>
                <a:spcPct val="12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None/>
            </a:pPr>
            <a:r>
              <a:rPr lang="zh-CN" altLang="zh-CN" sz="2400" b="1" dirty="0">
                <a:solidFill>
                  <a:schemeClr val="tx1"/>
                </a:solidFill>
              </a:rPr>
              <a:t>双代号网络计划图的绘制规则：</a:t>
            </a:r>
            <a:endParaRPr lang="zh-CN" altLang="en-US" sz="2400" b="1" dirty="0">
              <a:solidFill>
                <a:schemeClr val="tx1"/>
              </a:solidFill>
            </a:endParaRPr>
          </a:p>
        </p:txBody>
      </p:sp>
      <p:sp>
        <p:nvSpPr>
          <p:cNvPr id="8" name="矩形 7"/>
          <p:cNvSpPr/>
          <p:nvPr/>
        </p:nvSpPr>
        <p:spPr>
          <a:xfrm>
            <a:off x="0" y="6006906"/>
            <a:ext cx="12209236" cy="8526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0886" y="6150516"/>
            <a:ext cx="12209236" cy="681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flipH="1">
            <a:off x="9019781" y="5271893"/>
            <a:ext cx="3229725" cy="1301644"/>
            <a:chOff x="-8805" y="5407865"/>
            <a:chExt cx="3213509" cy="1301644"/>
          </a:xfrm>
        </p:grpSpPr>
        <p:sp>
          <p:nvSpPr>
            <p:cNvPr id="11" name="矩形 10"/>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3975" y="3142978"/>
            <a:ext cx="6790220" cy="2729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灯片编号占位符 6">
            <a:extLst>
              <a:ext uri="{FF2B5EF4-FFF2-40B4-BE49-F238E27FC236}">
                <a16:creationId xmlns:a16="http://schemas.microsoft.com/office/drawing/2014/main" id="{EFE3A1DF-261A-414B-A0F6-960AC7C6AF97}"/>
              </a:ext>
            </a:extLst>
          </p:cNvPr>
          <p:cNvSpPr>
            <a:spLocks noGrp="1"/>
          </p:cNvSpPr>
          <p:nvPr>
            <p:ph type="sldNum" sz="quarter" idx="12"/>
          </p:nvPr>
        </p:nvSpPr>
        <p:spPr/>
        <p:txBody>
          <a:bodyPr/>
          <a:lstStyle/>
          <a:p>
            <a:fld id="{B6F15528-21DE-4FAA-801E-634DDDAF4B2B}" type="slidenum">
              <a:rPr lang="en-US" smtClean="0"/>
              <a:t>437</a:t>
            </a:fld>
            <a:endParaRPr lang="en-US" dirty="0"/>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6.1.2 </a:t>
            </a:r>
            <a:r>
              <a:rPr lang="zh-CN" altLang="en-US" dirty="0"/>
              <a:t>软件工程</a:t>
            </a:r>
            <a:r>
              <a:rPr lang="zh-CN" altLang="zh-CN" dirty="0"/>
              <a:t>项目</a:t>
            </a:r>
            <a:r>
              <a:rPr lang="zh-CN" altLang="en-US" dirty="0"/>
              <a:t>的</a:t>
            </a:r>
            <a:r>
              <a:rPr lang="zh-CN" altLang="zh-CN" dirty="0"/>
              <a:t>进度网络计划图</a:t>
            </a:r>
            <a:endParaRPr lang="zh-CN" altLang="en-US" dirty="0"/>
          </a:p>
        </p:txBody>
      </p:sp>
      <p:sp>
        <p:nvSpPr>
          <p:cNvPr id="3" name="矩形 2"/>
          <p:cNvSpPr/>
          <p:nvPr/>
        </p:nvSpPr>
        <p:spPr>
          <a:xfrm>
            <a:off x="1" y="1677194"/>
            <a:ext cx="12220314"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solidFill>
                <a:schemeClr val="bg2">
                  <a:lumMod val="90000"/>
                </a:schemeClr>
              </a:solidFill>
            </a:endParaRPr>
          </a:p>
        </p:txBody>
      </p:sp>
      <p:sp>
        <p:nvSpPr>
          <p:cNvPr id="4" name="内容占位符 2"/>
          <p:cNvSpPr txBox="1"/>
          <p:nvPr/>
        </p:nvSpPr>
        <p:spPr>
          <a:xfrm>
            <a:off x="609918" y="991394"/>
            <a:ext cx="10978515" cy="761999"/>
          </a:xfrm>
          <a:prstGeom prst="rect">
            <a:avLst/>
          </a:prstGeom>
        </p:spPr>
        <p:txBody>
          <a:bodyPr vert="horz" lIns="121917" tIns="60958" rIns="121917" bIns="60958" rtlCol="0">
            <a:normAutofit/>
          </a:bodyPr>
          <a:lstStyle>
            <a:lvl1pPr marL="457200" indent="-457200" algn="l" defTabSz="1219835" rtl="0" eaLnBrk="1" latinLnBrk="0" hangingPunct="1">
              <a:lnSpc>
                <a:spcPct val="12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None/>
            </a:pPr>
            <a:r>
              <a:rPr lang="zh-CN" altLang="zh-CN" sz="2400" b="1" dirty="0">
                <a:solidFill>
                  <a:schemeClr val="tx1"/>
                </a:solidFill>
              </a:rPr>
              <a:t>双代号网络计划图的绘制规则：</a:t>
            </a:r>
            <a:endParaRPr lang="zh-CN" altLang="en-US" sz="2400" b="1" dirty="0">
              <a:solidFill>
                <a:schemeClr val="tx1"/>
              </a:solidFill>
            </a:endParaRPr>
          </a:p>
        </p:txBody>
      </p:sp>
      <p:sp>
        <p:nvSpPr>
          <p:cNvPr id="5" name="TextBox 4"/>
          <p:cNvSpPr txBox="1"/>
          <p:nvPr/>
        </p:nvSpPr>
        <p:spPr>
          <a:xfrm>
            <a:off x="688975" y="1981994"/>
            <a:ext cx="10591800" cy="3416320"/>
          </a:xfrm>
          <a:prstGeom prst="rect">
            <a:avLst/>
          </a:prstGeom>
          <a:noFill/>
        </p:spPr>
        <p:txBody>
          <a:bodyPr wrap="square" rtlCol="0">
            <a:spAutoFit/>
          </a:bodyPr>
          <a:lstStyle/>
          <a:p>
            <a:pPr lvl="0">
              <a:lnSpc>
                <a:spcPct val="150000"/>
              </a:lnSpc>
            </a:pPr>
            <a:r>
              <a:rPr lang="zh-CN" altLang="en-US" dirty="0"/>
              <a:t>（</a:t>
            </a:r>
            <a:r>
              <a:rPr lang="en-US" altLang="zh-CN" dirty="0"/>
              <a:t>7</a:t>
            </a:r>
            <a:r>
              <a:rPr lang="zh-CN" altLang="en-US" dirty="0"/>
              <a:t>）</a:t>
            </a:r>
            <a:r>
              <a:rPr lang="zh-CN" altLang="zh-CN" dirty="0"/>
              <a:t>网络计划图中必须只有一个起点节点（编号为</a:t>
            </a:r>
            <a:r>
              <a:rPr lang="zh-CN" altLang="en-US" dirty="0"/>
              <a:t>①</a:t>
            </a:r>
            <a:r>
              <a:rPr lang="zh-CN" altLang="zh-CN" dirty="0"/>
              <a:t>）；在不分期完成任务的网络图中，必须只有一个终点节点；其他所有节点均为中间节点。</a:t>
            </a:r>
          </a:p>
          <a:p>
            <a:pPr lvl="0">
              <a:lnSpc>
                <a:spcPct val="150000"/>
              </a:lnSpc>
            </a:pPr>
            <a:r>
              <a:rPr lang="zh-CN" altLang="en-US" dirty="0"/>
              <a:t>（</a:t>
            </a:r>
            <a:r>
              <a:rPr lang="en-US" altLang="zh-CN" dirty="0"/>
              <a:t>8</a:t>
            </a:r>
            <a:r>
              <a:rPr lang="zh-CN" altLang="en-US" dirty="0"/>
              <a:t>）</a:t>
            </a:r>
            <a:r>
              <a:rPr lang="zh-CN" altLang="zh-CN" dirty="0"/>
              <a:t>不允许出现相同编号的工作（</a:t>
            </a:r>
            <a:r>
              <a:rPr lang="zh-CN" altLang="en-US" dirty="0"/>
              <a:t>任务</a:t>
            </a:r>
            <a:r>
              <a:rPr lang="en-US" altLang="zh-CN" dirty="0"/>
              <a:t>/</a:t>
            </a:r>
            <a:r>
              <a:rPr lang="zh-CN" altLang="zh-CN" dirty="0"/>
              <a:t>活动）或者节点。</a:t>
            </a:r>
          </a:p>
          <a:p>
            <a:pPr>
              <a:lnSpc>
                <a:spcPct val="150000"/>
              </a:lnSpc>
            </a:pPr>
            <a:r>
              <a:rPr lang="zh-CN" altLang="en-US" dirty="0"/>
              <a:t>（</a:t>
            </a:r>
            <a:r>
              <a:rPr lang="en-US" altLang="zh-CN" dirty="0"/>
              <a:t>9</a:t>
            </a:r>
            <a:r>
              <a:rPr lang="zh-CN" altLang="en-US" dirty="0"/>
              <a:t>）</a:t>
            </a:r>
            <a:r>
              <a:rPr lang="zh-CN" altLang="zh-CN" dirty="0"/>
              <a:t>绘制的箭线应主要以水平线为主，竖线和斜线为辅，不应画成曲线。绘制的箭线不应出现箭头指向左方的水平箭线或箭头偏向左方的斜向箭线（详见图</a:t>
            </a:r>
            <a:r>
              <a:rPr lang="en-US" altLang="zh-CN" dirty="0"/>
              <a:t>6-11(a)</a:t>
            </a:r>
            <a:r>
              <a:rPr lang="zh-CN" altLang="zh-CN" dirty="0"/>
              <a:t>），应保持自左向右的方向（详见图</a:t>
            </a:r>
            <a:r>
              <a:rPr lang="en-US" altLang="zh-CN" dirty="0"/>
              <a:t>6-11(b)</a:t>
            </a:r>
            <a:r>
              <a:rPr lang="zh-CN" altLang="zh-CN" dirty="0"/>
              <a:t>）</a:t>
            </a:r>
            <a:endParaRPr lang="zh-CN" altLang="en-US" dirty="0"/>
          </a:p>
        </p:txBody>
      </p:sp>
      <p:sp>
        <p:nvSpPr>
          <p:cNvPr id="6" name="矩形 5"/>
          <p:cNvSpPr/>
          <p:nvPr/>
        </p:nvSpPr>
        <p:spPr>
          <a:xfrm>
            <a:off x="0" y="6006906"/>
            <a:ext cx="12209236" cy="8526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886" y="6150516"/>
            <a:ext cx="12209236" cy="681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flipH="1">
            <a:off x="9019781" y="5271893"/>
            <a:ext cx="3229725" cy="1301644"/>
            <a:chOff x="-8805" y="5407865"/>
            <a:chExt cx="3213509" cy="1301644"/>
          </a:xfrm>
        </p:grpSpPr>
        <p:sp>
          <p:nvSpPr>
            <p:cNvPr id="9" name="矩形 8"/>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灯片编号占位符 18">
            <a:extLst>
              <a:ext uri="{FF2B5EF4-FFF2-40B4-BE49-F238E27FC236}">
                <a16:creationId xmlns:a16="http://schemas.microsoft.com/office/drawing/2014/main" id="{97699FD1-32A1-445D-AD96-0571107BD5AD}"/>
              </a:ext>
            </a:extLst>
          </p:cNvPr>
          <p:cNvSpPr>
            <a:spLocks noGrp="1"/>
          </p:cNvSpPr>
          <p:nvPr>
            <p:ph type="sldNum" sz="quarter" idx="12"/>
          </p:nvPr>
        </p:nvSpPr>
        <p:spPr/>
        <p:txBody>
          <a:bodyPr/>
          <a:lstStyle/>
          <a:p>
            <a:fld id="{B6F15528-21DE-4FAA-801E-634DDDAF4B2B}" type="slidenum">
              <a:rPr lang="en-US" smtClean="0"/>
              <a:t>438</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000"/>
                                        <p:tgtEl>
                                          <p:spTgt spid="5">
                                            <p:txEl>
                                              <p:pRg st="1" end="1"/>
                                            </p:txEl>
                                          </p:spTgt>
                                        </p:tgtEl>
                                      </p:cBhvr>
                                    </p:animEffect>
                                    <p:anim calcmode="lin" valueType="num">
                                      <p:cBhvr>
                                        <p:cTn id="8"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animEffect transition="in" filter="fade">
                                      <p:cBhvr>
                                        <p:cTn id="14" dur="1000"/>
                                        <p:tgtEl>
                                          <p:spTgt spid="5">
                                            <p:txEl>
                                              <p:pRg st="2" end="2"/>
                                            </p:txEl>
                                          </p:spTgt>
                                        </p:tgtEl>
                                      </p:cBhvr>
                                    </p:animEffect>
                                    <p:anim calcmode="lin" valueType="num">
                                      <p:cBhvr>
                                        <p:cTn id="15"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6.1.2 </a:t>
            </a:r>
            <a:r>
              <a:rPr lang="zh-CN" altLang="en-US" dirty="0"/>
              <a:t>软件工程</a:t>
            </a:r>
            <a:r>
              <a:rPr lang="zh-CN" altLang="zh-CN" dirty="0"/>
              <a:t>项目</a:t>
            </a:r>
            <a:r>
              <a:rPr lang="zh-CN" altLang="en-US" dirty="0"/>
              <a:t>的</a:t>
            </a:r>
            <a:r>
              <a:rPr lang="zh-CN" altLang="zh-CN" dirty="0"/>
              <a:t>进度网络计划图</a:t>
            </a:r>
            <a:endParaRPr lang="zh-CN" altLang="en-US" dirty="0"/>
          </a:p>
        </p:txBody>
      </p:sp>
      <p:sp>
        <p:nvSpPr>
          <p:cNvPr id="3" name="矩形 2"/>
          <p:cNvSpPr/>
          <p:nvPr/>
        </p:nvSpPr>
        <p:spPr>
          <a:xfrm>
            <a:off x="1" y="1677194"/>
            <a:ext cx="12220314"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solidFill>
                <a:schemeClr val="bg2">
                  <a:lumMod val="90000"/>
                </a:schemeClr>
              </a:solidFill>
            </a:endParaRPr>
          </a:p>
        </p:txBody>
      </p:sp>
      <p:sp>
        <p:nvSpPr>
          <p:cNvPr id="4" name="内容占位符 2"/>
          <p:cNvSpPr txBox="1"/>
          <p:nvPr/>
        </p:nvSpPr>
        <p:spPr>
          <a:xfrm>
            <a:off x="945347" y="991394"/>
            <a:ext cx="10183028" cy="761999"/>
          </a:xfrm>
          <a:prstGeom prst="rect">
            <a:avLst/>
          </a:prstGeom>
        </p:spPr>
        <p:txBody>
          <a:bodyPr vert="horz" lIns="121917" tIns="60958" rIns="121917" bIns="60958" rtlCol="0">
            <a:normAutofit/>
          </a:bodyPr>
          <a:lstStyle>
            <a:lvl1pPr marL="457200" indent="-457200" algn="l" defTabSz="1219835" rtl="0" eaLnBrk="1" latinLnBrk="0" hangingPunct="1">
              <a:lnSpc>
                <a:spcPct val="12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None/>
            </a:pPr>
            <a:r>
              <a:rPr lang="zh-CN" altLang="zh-CN" sz="2400" b="1" dirty="0">
                <a:solidFill>
                  <a:schemeClr val="tx1"/>
                </a:solidFill>
              </a:rPr>
              <a:t>双代号网络计划图的绘制规则：</a:t>
            </a:r>
            <a:endParaRPr lang="zh-CN" altLang="en-US" sz="2400" b="1" dirty="0">
              <a:solidFill>
                <a:schemeClr val="tx1"/>
              </a:solidFill>
            </a:endParaRPr>
          </a:p>
        </p:txBody>
      </p:sp>
      <p:sp>
        <p:nvSpPr>
          <p:cNvPr id="5" name="TextBox 4"/>
          <p:cNvSpPr txBox="1"/>
          <p:nvPr/>
        </p:nvSpPr>
        <p:spPr>
          <a:xfrm>
            <a:off x="797832" y="4596759"/>
            <a:ext cx="10406743" cy="1200329"/>
          </a:xfrm>
          <a:prstGeom prst="rect">
            <a:avLst/>
          </a:prstGeom>
          <a:noFill/>
        </p:spPr>
        <p:txBody>
          <a:bodyPr wrap="square" rtlCol="0">
            <a:spAutoFit/>
          </a:bodyPr>
          <a:lstStyle/>
          <a:p>
            <a:pPr>
              <a:lnSpc>
                <a:spcPct val="150000"/>
              </a:lnSpc>
            </a:pPr>
            <a:r>
              <a:rPr lang="zh-CN" altLang="en-US" dirty="0"/>
              <a:t>（</a:t>
            </a:r>
            <a:r>
              <a:rPr lang="en-US" altLang="zh-CN" dirty="0"/>
              <a:t>10</a:t>
            </a:r>
            <a:r>
              <a:rPr lang="zh-CN" altLang="en-US" dirty="0"/>
              <a:t>）</a:t>
            </a:r>
            <a:r>
              <a:rPr lang="zh-CN" altLang="zh-CN" dirty="0"/>
              <a:t>绘制网络计划图时应该条理清晰、布局合理，尽量把关键线路安排在中心醒目的位置。</a:t>
            </a:r>
            <a:endParaRPr lang="zh-CN" altLang="en-US" dirty="0"/>
          </a:p>
        </p:txBody>
      </p:sp>
      <p:sp>
        <p:nvSpPr>
          <p:cNvPr id="6" name="矩形 5"/>
          <p:cNvSpPr/>
          <p:nvPr/>
        </p:nvSpPr>
        <p:spPr>
          <a:xfrm>
            <a:off x="0" y="6006906"/>
            <a:ext cx="12209236" cy="8526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886" y="6150516"/>
            <a:ext cx="12209236" cy="681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flipH="1">
            <a:off x="9019781" y="5271893"/>
            <a:ext cx="3229725" cy="1301644"/>
            <a:chOff x="-8805" y="5407865"/>
            <a:chExt cx="3213509" cy="1301644"/>
          </a:xfrm>
        </p:grpSpPr>
        <p:sp>
          <p:nvSpPr>
            <p:cNvPr id="9" name="矩形 8"/>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7775" y="1942874"/>
            <a:ext cx="8072895"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灯片编号占位符 18">
            <a:extLst>
              <a:ext uri="{FF2B5EF4-FFF2-40B4-BE49-F238E27FC236}">
                <a16:creationId xmlns:a16="http://schemas.microsoft.com/office/drawing/2014/main" id="{BE7A8F7B-336D-466A-9582-8DB7B3A95535}"/>
              </a:ext>
            </a:extLst>
          </p:cNvPr>
          <p:cNvSpPr>
            <a:spLocks noGrp="1"/>
          </p:cNvSpPr>
          <p:nvPr>
            <p:ph type="sldNum" sz="quarter" idx="12"/>
          </p:nvPr>
        </p:nvSpPr>
        <p:spPr/>
        <p:txBody>
          <a:bodyPr/>
          <a:lstStyle/>
          <a:p>
            <a:fld id="{B6F15528-21DE-4FAA-801E-634DDDAF4B2B}" type="slidenum">
              <a:rPr lang="en-US" smtClean="0"/>
              <a:t>439</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74699" y="352424"/>
            <a:ext cx="6238875" cy="429419"/>
          </a:xfrm>
        </p:spPr>
        <p:txBody>
          <a:bodyPr/>
          <a:lstStyle/>
          <a:p>
            <a:r>
              <a:rPr lang="en-US" altLang="zh-CN" dirty="0"/>
              <a:t>1.2.3  </a:t>
            </a:r>
            <a:r>
              <a:rPr lang="zh-CN" altLang="en-US" dirty="0"/>
              <a:t>软件规模度量</a:t>
            </a:r>
            <a:endParaRPr lang="zh-CN" altLang="en-US" sz="2000" dirty="0"/>
          </a:p>
        </p:txBody>
      </p:sp>
      <p:cxnSp>
        <p:nvCxnSpPr>
          <p:cNvPr id="16" name="直接连接符 15"/>
          <p:cNvCxnSpPr/>
          <p:nvPr/>
        </p:nvCxnSpPr>
        <p:spPr>
          <a:xfrm>
            <a:off x="1146175" y="838994"/>
            <a:ext cx="1" cy="6020594"/>
          </a:xfrm>
          <a:prstGeom prst="line">
            <a:avLst/>
          </a:prstGeom>
          <a:noFill/>
          <a:ln w="38100" cap="flat" cmpd="sng" algn="ctr">
            <a:solidFill>
              <a:schemeClr val="accent1"/>
            </a:solidFill>
            <a:prstDash val="solid"/>
            <a:miter lim="800000"/>
          </a:ln>
          <a:effectLst/>
        </p:spPr>
      </p:cxnSp>
      <p:sp>
        <p:nvSpPr>
          <p:cNvPr id="28" name="内容占位符 4"/>
          <p:cNvSpPr txBox="1"/>
          <p:nvPr/>
        </p:nvSpPr>
        <p:spPr>
          <a:xfrm>
            <a:off x="149" y="1753394"/>
            <a:ext cx="12209087" cy="45719"/>
          </a:xfrm>
          <a:prstGeom prst="rect">
            <a:avLst/>
          </a:prstGeom>
          <a:solidFill>
            <a:srgbClr val="74B836"/>
          </a:solidFill>
        </p:spPr>
        <p:txBody>
          <a:bodyPr>
            <a:normAutofit fontScale="25000" lnSpcReduction="20000"/>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None/>
            </a:pPr>
            <a:endParaRPr lang="zh-CN" altLang="en-US" b="1" dirty="0">
              <a:solidFill>
                <a:schemeClr val="bg1"/>
              </a:solidFill>
            </a:endParaRPr>
          </a:p>
        </p:txBody>
      </p:sp>
      <p:cxnSp>
        <p:nvCxnSpPr>
          <p:cNvPr id="35" name="直接连接符 34"/>
          <p:cNvCxnSpPr/>
          <p:nvPr/>
        </p:nvCxnSpPr>
        <p:spPr>
          <a:xfrm>
            <a:off x="11052175" y="811101"/>
            <a:ext cx="1" cy="6020594"/>
          </a:xfrm>
          <a:prstGeom prst="line">
            <a:avLst/>
          </a:prstGeom>
          <a:noFill/>
          <a:ln w="38100" cap="flat" cmpd="sng" algn="ctr">
            <a:solidFill>
              <a:schemeClr val="accent1"/>
            </a:solidFill>
            <a:prstDash val="solid"/>
            <a:miter lim="800000"/>
          </a:ln>
          <a:effectLst/>
        </p:spPr>
      </p:cxnSp>
      <p:sp>
        <p:nvSpPr>
          <p:cNvPr id="36" name="Rectangle 3"/>
          <p:cNvSpPr txBox="1">
            <a:spLocks noChangeArrowheads="1"/>
          </p:cNvSpPr>
          <p:nvPr/>
        </p:nvSpPr>
        <p:spPr>
          <a:xfrm>
            <a:off x="1675487" y="2003834"/>
            <a:ext cx="8679551" cy="1273560"/>
          </a:xfrm>
          <a:prstGeom prst="rect">
            <a:avLst/>
          </a:prstGeom>
        </p:spPr>
        <p:txBody>
          <a:bodyPr vert="horz" lIns="121917" tIns="60958" rIns="121917" bIns="60958" rtlCol="0">
            <a:noAutofit/>
          </a:bodyPr>
          <a:lstStyle>
            <a:lvl1pPr marL="457200" indent="-457200" algn="l" defTabSz="1219835" rtl="0" eaLnBrk="1" latinLnBrk="0" hangingPunct="1">
              <a:lnSpc>
                <a:spcPct val="12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nSpc>
                <a:spcPct val="150000"/>
              </a:lnSpc>
              <a:buNone/>
            </a:pPr>
            <a:r>
              <a:rPr lang="zh-CN" altLang="en-US" sz="2400" dirty="0">
                <a:solidFill>
                  <a:schemeClr val="tx1"/>
                </a:solidFill>
              </a:rPr>
              <a:t>解：</a:t>
            </a:r>
            <a:r>
              <a:rPr lang="zh-CN" altLang="zh-CN" sz="2400" dirty="0">
                <a:solidFill>
                  <a:schemeClr val="tx1"/>
                </a:solidFill>
              </a:rPr>
              <a:t>（</a:t>
            </a:r>
            <a:r>
              <a:rPr lang="en-US" altLang="zh-CN" sz="2400" dirty="0">
                <a:solidFill>
                  <a:schemeClr val="tx1"/>
                </a:solidFill>
              </a:rPr>
              <a:t>1</a:t>
            </a:r>
            <a:r>
              <a:rPr lang="zh-CN" altLang="zh-CN" sz="2400" dirty="0">
                <a:solidFill>
                  <a:schemeClr val="tx1"/>
                </a:solidFill>
              </a:rPr>
              <a:t>）依据题目所给条件及表</a:t>
            </a:r>
            <a:r>
              <a:rPr lang="en-US" altLang="zh-CN" sz="2400" dirty="0">
                <a:solidFill>
                  <a:schemeClr val="tx1"/>
                </a:solidFill>
              </a:rPr>
              <a:t>1.4</a:t>
            </a:r>
            <a:r>
              <a:rPr lang="zh-CN" altLang="zh-CN" sz="2400" dirty="0">
                <a:solidFill>
                  <a:schemeClr val="tx1"/>
                </a:solidFill>
              </a:rPr>
              <a:t>求</a:t>
            </a:r>
            <a:r>
              <a:rPr lang="en-US" altLang="zh-CN" sz="2400" dirty="0">
                <a:solidFill>
                  <a:schemeClr val="tx1"/>
                </a:solidFill>
              </a:rPr>
              <a:t>CT</a:t>
            </a:r>
          </a:p>
          <a:p>
            <a:pPr marL="0" indent="0">
              <a:lnSpc>
                <a:spcPct val="150000"/>
              </a:lnSpc>
              <a:buNone/>
            </a:pPr>
            <a:endParaRPr lang="en-US" altLang="zh-CN" sz="2400" dirty="0"/>
          </a:p>
          <a:p>
            <a:pPr marL="0" indent="0">
              <a:lnSpc>
                <a:spcPct val="150000"/>
              </a:lnSpc>
              <a:buNone/>
            </a:pPr>
            <a:endParaRPr lang="zh-CN" altLang="en-US" sz="2400" dirty="0"/>
          </a:p>
        </p:txBody>
      </p:sp>
      <p:sp>
        <p:nvSpPr>
          <p:cNvPr id="37" name="矩形 36"/>
          <p:cNvSpPr/>
          <p:nvPr/>
        </p:nvSpPr>
        <p:spPr>
          <a:xfrm>
            <a:off x="0" y="5791994"/>
            <a:ext cx="12209236" cy="106759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flipH="1">
            <a:off x="8461375" y="983857"/>
            <a:ext cx="3229725" cy="1301644"/>
            <a:chOff x="-8805" y="5407865"/>
            <a:chExt cx="3213509" cy="1301644"/>
          </a:xfrm>
        </p:grpSpPr>
        <p:sp>
          <p:nvSpPr>
            <p:cNvPr id="39" name="矩形 38"/>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2674" y="2667793"/>
            <a:ext cx="6544923" cy="918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231" y="3586601"/>
            <a:ext cx="5606142" cy="86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75" y="4727178"/>
            <a:ext cx="4366366" cy="760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2060575" y="3732868"/>
            <a:ext cx="6099175" cy="580415"/>
          </a:xfrm>
          <a:prstGeom prst="rect">
            <a:avLst/>
          </a:prstGeom>
        </p:spPr>
        <p:txBody>
          <a:bodyPr>
            <a:spAutoFit/>
          </a:bodyPr>
          <a:lstStyle/>
          <a:p>
            <a:pPr>
              <a:lnSpc>
                <a:spcPct val="150000"/>
              </a:lnSpc>
            </a:pPr>
            <a:r>
              <a:rPr lang="zh-CN" altLang="zh-CN" dirty="0"/>
              <a:t>（</a:t>
            </a:r>
            <a:r>
              <a:rPr lang="en-US" altLang="zh-CN" dirty="0"/>
              <a:t>2</a:t>
            </a:r>
            <a:r>
              <a:rPr lang="zh-CN" altLang="zh-CN" dirty="0"/>
              <a:t>）</a:t>
            </a:r>
            <a:endParaRPr lang="en-US" altLang="zh-CN" dirty="0"/>
          </a:p>
        </p:txBody>
      </p:sp>
      <p:sp>
        <p:nvSpPr>
          <p:cNvPr id="3" name="矩形 2"/>
          <p:cNvSpPr/>
          <p:nvPr/>
        </p:nvSpPr>
        <p:spPr>
          <a:xfrm>
            <a:off x="2057400" y="4115594"/>
            <a:ext cx="6099175" cy="1200329"/>
          </a:xfrm>
          <a:prstGeom prst="rect">
            <a:avLst/>
          </a:prstGeom>
        </p:spPr>
        <p:txBody>
          <a:bodyPr>
            <a:spAutoFit/>
          </a:bodyPr>
          <a:lstStyle/>
          <a:p>
            <a:pPr>
              <a:lnSpc>
                <a:spcPct val="150000"/>
              </a:lnSpc>
            </a:pPr>
            <a:endParaRPr lang="en-US" altLang="zh-CN" dirty="0"/>
          </a:p>
          <a:p>
            <a:pPr>
              <a:lnSpc>
                <a:spcPct val="150000"/>
              </a:lnSpc>
            </a:pPr>
            <a:r>
              <a:rPr lang="zh-CN" altLang="zh-CN" dirty="0"/>
              <a:t>（</a:t>
            </a:r>
            <a:r>
              <a:rPr lang="en-US" altLang="zh-CN" dirty="0"/>
              <a:t>3</a:t>
            </a:r>
            <a:r>
              <a:rPr lang="zh-CN" altLang="zh-CN" dirty="0"/>
              <a:t>）功能点</a:t>
            </a:r>
            <a:endParaRPr lang="en-US" altLang="zh-CN" dirty="0"/>
          </a:p>
        </p:txBody>
      </p:sp>
      <p:sp>
        <p:nvSpPr>
          <p:cNvPr id="23" name="矩形 22"/>
          <p:cNvSpPr/>
          <p:nvPr/>
        </p:nvSpPr>
        <p:spPr>
          <a:xfrm>
            <a:off x="1269093" y="1219994"/>
            <a:ext cx="2064989" cy="461665"/>
          </a:xfrm>
          <a:prstGeom prst="rect">
            <a:avLst/>
          </a:prstGeom>
        </p:spPr>
        <p:txBody>
          <a:bodyPr wrap="none">
            <a:spAutoFit/>
          </a:bodyPr>
          <a:lstStyle/>
          <a:p>
            <a:r>
              <a:rPr lang="en-US" altLang="zh-CN" b="1" dirty="0"/>
              <a:t>2. </a:t>
            </a:r>
            <a:r>
              <a:rPr lang="zh-CN" altLang="en-US" b="1" dirty="0"/>
              <a:t>功能点度量</a:t>
            </a:r>
          </a:p>
        </p:txBody>
      </p:sp>
      <p:sp>
        <p:nvSpPr>
          <p:cNvPr id="6" name="灯片编号占位符 5">
            <a:extLst>
              <a:ext uri="{FF2B5EF4-FFF2-40B4-BE49-F238E27FC236}">
                <a16:creationId xmlns:a16="http://schemas.microsoft.com/office/drawing/2014/main" id="{FF4155B8-E9FB-4D49-938D-66B34B10927C}"/>
              </a:ext>
            </a:extLst>
          </p:cNvPr>
          <p:cNvSpPr>
            <a:spLocks noGrp="1"/>
          </p:cNvSpPr>
          <p:nvPr>
            <p:ph type="sldNum" sz="quarter" idx="12"/>
          </p:nvPr>
        </p:nvSpPr>
        <p:spPr/>
        <p:txBody>
          <a:bodyPr/>
          <a:lstStyle/>
          <a:p>
            <a:fld id="{B6F15528-21DE-4FAA-801E-634DDDAF4B2B}" type="slidenum">
              <a:rPr lang="en-US" smtClean="0"/>
              <a:t>44</a:t>
            </a:fld>
            <a:endParaRPr lang="en-US" dirty="0"/>
          </a:p>
        </p:txBody>
      </p:sp>
      <p:sp>
        <p:nvSpPr>
          <p:cNvPr id="26" name="灯片编号占位符 8">
            <a:extLst>
              <a:ext uri="{FF2B5EF4-FFF2-40B4-BE49-F238E27FC236}">
                <a16:creationId xmlns:a16="http://schemas.microsoft.com/office/drawing/2014/main" id="{DD4E336E-C70C-4B37-A19C-E54AD44D0C50}"/>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44</a:t>
            </a:fld>
            <a:endParaRPr kumimoji="0" lang="en-US" altLang="zh-CN" sz="1800">
              <a:latin typeface="Times New Roman" panose="02020603050405020304" pitchFamily="18" charset="0"/>
            </a:endParaRP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6.1.2 </a:t>
            </a:r>
            <a:r>
              <a:rPr lang="zh-CN" altLang="en-US" dirty="0"/>
              <a:t>软件工程</a:t>
            </a:r>
            <a:r>
              <a:rPr lang="zh-CN" altLang="zh-CN" dirty="0"/>
              <a:t>项目</a:t>
            </a:r>
            <a:r>
              <a:rPr lang="zh-CN" altLang="en-US" dirty="0"/>
              <a:t>的</a:t>
            </a:r>
            <a:r>
              <a:rPr lang="zh-CN" altLang="zh-CN" dirty="0"/>
              <a:t>进度网络计划图</a:t>
            </a:r>
            <a:endParaRPr lang="zh-CN" altLang="en-US" dirty="0"/>
          </a:p>
        </p:txBody>
      </p:sp>
      <p:grpSp>
        <p:nvGrpSpPr>
          <p:cNvPr id="4" name="组合 3"/>
          <p:cNvGrpSpPr/>
          <p:nvPr/>
        </p:nvGrpSpPr>
        <p:grpSpPr>
          <a:xfrm flipH="1">
            <a:off x="9621230" y="5903765"/>
            <a:ext cx="2628275" cy="988265"/>
            <a:chOff x="-8805" y="5407865"/>
            <a:chExt cx="3213509" cy="1301644"/>
          </a:xfrm>
        </p:grpSpPr>
        <p:sp>
          <p:nvSpPr>
            <p:cNvPr id="5" name="矩形 4"/>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449"/>
          <a:stretch>
            <a:fillRect/>
          </a:stretch>
        </p:blipFill>
        <p:spPr bwMode="auto">
          <a:xfrm>
            <a:off x="1544215" y="1339316"/>
            <a:ext cx="8798187" cy="5437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9375" y="915194"/>
            <a:ext cx="4868960" cy="36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灯片编号占位符 13">
            <a:extLst>
              <a:ext uri="{FF2B5EF4-FFF2-40B4-BE49-F238E27FC236}">
                <a16:creationId xmlns:a16="http://schemas.microsoft.com/office/drawing/2014/main" id="{171B8CFF-3571-4AD5-83A8-8BC67892D551}"/>
              </a:ext>
            </a:extLst>
          </p:cNvPr>
          <p:cNvSpPr>
            <a:spLocks noGrp="1"/>
          </p:cNvSpPr>
          <p:nvPr>
            <p:ph type="sldNum" sz="quarter" idx="12"/>
          </p:nvPr>
        </p:nvSpPr>
        <p:spPr/>
        <p:txBody>
          <a:bodyPr/>
          <a:lstStyle/>
          <a:p>
            <a:fld id="{B6F15528-21DE-4FAA-801E-634DDDAF4B2B}" type="slidenum">
              <a:rPr lang="en-US" smtClean="0"/>
              <a:t>440</a:t>
            </a:fld>
            <a:endParaRPr lang="en-US" dirty="0"/>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6.1.2 </a:t>
            </a:r>
            <a:r>
              <a:rPr lang="zh-CN" altLang="en-US" dirty="0"/>
              <a:t>软件工程</a:t>
            </a:r>
            <a:r>
              <a:rPr lang="zh-CN" altLang="zh-CN" dirty="0"/>
              <a:t>项目</a:t>
            </a:r>
            <a:r>
              <a:rPr lang="zh-CN" altLang="en-US" dirty="0"/>
              <a:t>的</a:t>
            </a:r>
            <a:r>
              <a:rPr lang="zh-CN" altLang="zh-CN" dirty="0"/>
              <a:t>进度网络计划图</a:t>
            </a:r>
            <a:endParaRPr lang="zh-CN" altLang="en-US" dirty="0"/>
          </a:p>
        </p:txBody>
      </p:sp>
      <p:grpSp>
        <p:nvGrpSpPr>
          <p:cNvPr id="4" name="组合 3"/>
          <p:cNvGrpSpPr/>
          <p:nvPr/>
        </p:nvGrpSpPr>
        <p:grpSpPr>
          <a:xfrm flipH="1">
            <a:off x="10110676" y="5990991"/>
            <a:ext cx="2138828" cy="901039"/>
            <a:chOff x="-8805" y="5407865"/>
            <a:chExt cx="3213509" cy="1301644"/>
          </a:xfrm>
        </p:grpSpPr>
        <p:sp>
          <p:nvSpPr>
            <p:cNvPr id="5" name="矩形 4"/>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8905"/>
          <a:stretch>
            <a:fillRect/>
          </a:stretch>
        </p:blipFill>
        <p:spPr bwMode="auto">
          <a:xfrm>
            <a:off x="195782" y="1422400"/>
            <a:ext cx="11888893" cy="4598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4975" y="987797"/>
            <a:ext cx="6532418" cy="308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灯片编号占位符 13">
            <a:extLst>
              <a:ext uri="{FF2B5EF4-FFF2-40B4-BE49-F238E27FC236}">
                <a16:creationId xmlns:a16="http://schemas.microsoft.com/office/drawing/2014/main" id="{3C7EAE30-1908-41D8-8D3A-B9F62ADE9917}"/>
              </a:ext>
            </a:extLst>
          </p:cNvPr>
          <p:cNvSpPr>
            <a:spLocks noGrp="1"/>
          </p:cNvSpPr>
          <p:nvPr>
            <p:ph type="sldNum" sz="quarter" idx="12"/>
          </p:nvPr>
        </p:nvSpPr>
        <p:spPr/>
        <p:txBody>
          <a:bodyPr/>
          <a:lstStyle/>
          <a:p>
            <a:fld id="{B6F15528-21DE-4FAA-801E-634DDDAF4B2B}" type="slidenum">
              <a:rPr lang="en-US" smtClean="0"/>
              <a:t>441</a:t>
            </a:fld>
            <a:endParaRPr lang="en-US" dirty="0"/>
          </a:p>
        </p:txBody>
      </p:sp>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6.1.2 </a:t>
            </a:r>
            <a:r>
              <a:rPr lang="zh-CN" altLang="en-US" dirty="0"/>
              <a:t>软件工程</a:t>
            </a:r>
            <a:r>
              <a:rPr lang="zh-CN" altLang="zh-CN" dirty="0"/>
              <a:t>项目</a:t>
            </a:r>
            <a:r>
              <a:rPr lang="zh-CN" altLang="en-US" dirty="0"/>
              <a:t>的</a:t>
            </a:r>
            <a:r>
              <a:rPr lang="zh-CN" altLang="zh-CN" dirty="0"/>
              <a:t>进度网络计划图</a:t>
            </a:r>
            <a:endParaRPr lang="zh-CN" altLang="en-US" dirty="0"/>
          </a:p>
        </p:txBody>
      </p:sp>
      <p:sp>
        <p:nvSpPr>
          <p:cNvPr id="3" name="内容占位符 2"/>
          <p:cNvSpPr>
            <a:spLocks noGrp="1"/>
          </p:cNvSpPr>
          <p:nvPr>
            <p:ph idx="1"/>
          </p:nvPr>
        </p:nvSpPr>
        <p:spPr>
          <a:xfrm>
            <a:off x="639415" y="2039631"/>
            <a:ext cx="10978515" cy="3200399"/>
          </a:xfrm>
        </p:spPr>
        <p:txBody>
          <a:bodyPr>
            <a:normAutofit/>
          </a:bodyPr>
          <a:lstStyle/>
          <a:p>
            <a:pPr marL="0" lvl="0" indent="0">
              <a:lnSpc>
                <a:spcPct val="150000"/>
              </a:lnSpc>
              <a:buNone/>
            </a:pPr>
            <a:r>
              <a:rPr lang="zh-CN" altLang="en-US" sz="2400" b="1" dirty="0">
                <a:solidFill>
                  <a:schemeClr val="tx1"/>
                </a:solidFill>
              </a:rPr>
              <a:t>（</a:t>
            </a:r>
            <a:r>
              <a:rPr lang="en-US" altLang="zh-CN" sz="2400" b="1" dirty="0">
                <a:solidFill>
                  <a:schemeClr val="tx1"/>
                </a:solidFill>
              </a:rPr>
              <a:t>1</a:t>
            </a:r>
            <a:r>
              <a:rPr lang="zh-CN" altLang="en-US" sz="2400" b="1" dirty="0">
                <a:solidFill>
                  <a:schemeClr val="tx1"/>
                </a:solidFill>
              </a:rPr>
              <a:t>）</a:t>
            </a:r>
            <a:r>
              <a:rPr lang="zh-CN" altLang="zh-CN" sz="2400" b="1" dirty="0">
                <a:solidFill>
                  <a:schemeClr val="tx1"/>
                </a:solidFill>
              </a:rPr>
              <a:t>三点估算法</a:t>
            </a:r>
          </a:p>
          <a:p>
            <a:pPr marL="0" indent="0">
              <a:lnSpc>
                <a:spcPct val="150000"/>
              </a:lnSpc>
              <a:buNone/>
            </a:pPr>
            <a:r>
              <a:rPr lang="en-US" altLang="zh-CN" sz="2400" dirty="0">
                <a:solidFill>
                  <a:schemeClr val="tx1"/>
                </a:solidFill>
              </a:rPr>
              <a:t>        </a:t>
            </a:r>
            <a:r>
              <a:rPr lang="zh-CN" altLang="zh-CN" sz="2400" dirty="0">
                <a:solidFill>
                  <a:schemeClr val="tx1"/>
                </a:solidFill>
              </a:rPr>
              <a:t>三点估算法一般应用于开发团队对所做项目的功能、性能等特征不是很了解的情况下使用。用</a:t>
            </a:r>
            <a:r>
              <a:rPr lang="en-US" altLang="zh-CN" sz="2400" i="1" dirty="0" err="1">
                <a:solidFill>
                  <a:schemeClr val="tx1"/>
                </a:solidFill>
              </a:rPr>
              <a:t>t</a:t>
            </a:r>
            <a:r>
              <a:rPr lang="en-US" altLang="zh-CN" sz="2400" i="1" baseline="-25000" dirty="0" err="1">
                <a:solidFill>
                  <a:schemeClr val="tx1"/>
                </a:solidFill>
              </a:rPr>
              <a:t>e</a:t>
            </a:r>
            <a:r>
              <a:rPr lang="zh-CN" altLang="zh-CN" sz="2400" dirty="0">
                <a:solidFill>
                  <a:schemeClr val="tx1"/>
                </a:solidFill>
              </a:rPr>
              <a:t>表示工作时长，</a:t>
            </a:r>
            <a:r>
              <a:rPr lang="en-US" altLang="zh-CN" sz="2400" i="1" dirty="0">
                <a:solidFill>
                  <a:schemeClr val="tx1"/>
                </a:solidFill>
              </a:rPr>
              <a:t>t</a:t>
            </a:r>
            <a:r>
              <a:rPr lang="en-US" altLang="zh-CN" sz="2400" i="1" baseline="-25000" dirty="0">
                <a:solidFill>
                  <a:schemeClr val="tx1"/>
                </a:solidFill>
              </a:rPr>
              <a:t>o</a:t>
            </a:r>
            <a:r>
              <a:rPr lang="zh-CN" altLang="zh-CN" sz="2400" dirty="0">
                <a:solidFill>
                  <a:schemeClr val="tx1"/>
                </a:solidFill>
              </a:rPr>
              <a:t>表示最乐观完成时间，</a:t>
            </a:r>
            <a:r>
              <a:rPr lang="en-US" altLang="zh-CN" sz="2400" i="1" dirty="0" err="1">
                <a:solidFill>
                  <a:schemeClr val="tx1"/>
                </a:solidFill>
              </a:rPr>
              <a:t>t</a:t>
            </a:r>
            <a:r>
              <a:rPr lang="en-US" altLang="zh-CN" sz="2400" i="1" baseline="-25000" dirty="0" err="1">
                <a:solidFill>
                  <a:schemeClr val="tx1"/>
                </a:solidFill>
              </a:rPr>
              <a:t>p</a:t>
            </a:r>
            <a:r>
              <a:rPr lang="zh-CN" altLang="zh-CN" sz="2400" dirty="0">
                <a:solidFill>
                  <a:schemeClr val="tx1"/>
                </a:solidFill>
              </a:rPr>
              <a:t>表示最悲观完成时间，</a:t>
            </a:r>
            <a:r>
              <a:rPr lang="en-US" altLang="zh-CN" sz="2400" i="1" dirty="0">
                <a:solidFill>
                  <a:schemeClr val="tx1"/>
                </a:solidFill>
              </a:rPr>
              <a:t>t</a:t>
            </a:r>
            <a:r>
              <a:rPr lang="en-US" altLang="zh-CN" sz="2400" i="1" baseline="-25000" dirty="0">
                <a:solidFill>
                  <a:schemeClr val="tx1"/>
                </a:solidFill>
              </a:rPr>
              <a:t>m</a:t>
            </a:r>
            <a:r>
              <a:rPr lang="zh-CN" altLang="zh-CN" sz="2400" dirty="0">
                <a:solidFill>
                  <a:schemeClr val="tx1"/>
                </a:solidFill>
              </a:rPr>
              <a:t>表示最可能完成时间。其中</a:t>
            </a:r>
            <a:r>
              <a:rPr lang="en-US" altLang="zh-CN" sz="2400" i="1" dirty="0">
                <a:solidFill>
                  <a:schemeClr val="tx1"/>
                </a:solidFill>
              </a:rPr>
              <a:t>t</a:t>
            </a:r>
            <a:r>
              <a:rPr lang="en-US" altLang="zh-CN" sz="2400" i="1" baseline="-25000" dirty="0">
                <a:solidFill>
                  <a:schemeClr val="tx1"/>
                </a:solidFill>
              </a:rPr>
              <a:t>o</a:t>
            </a:r>
            <a:r>
              <a:rPr lang="zh-CN" altLang="zh-CN" sz="2400" dirty="0">
                <a:solidFill>
                  <a:schemeClr val="tx1"/>
                </a:solidFill>
              </a:rPr>
              <a:t>、</a:t>
            </a:r>
            <a:r>
              <a:rPr lang="en-US" altLang="zh-CN" sz="2400" i="1" dirty="0" err="1">
                <a:solidFill>
                  <a:schemeClr val="tx1"/>
                </a:solidFill>
              </a:rPr>
              <a:t>t</a:t>
            </a:r>
            <a:r>
              <a:rPr lang="en-US" altLang="zh-CN" sz="2400" i="1" baseline="-25000" dirty="0" err="1">
                <a:solidFill>
                  <a:schemeClr val="tx1"/>
                </a:solidFill>
              </a:rPr>
              <a:t>p</a:t>
            </a:r>
            <a:r>
              <a:rPr lang="zh-CN" altLang="zh-CN" sz="2400" dirty="0">
                <a:solidFill>
                  <a:schemeClr val="tx1"/>
                </a:solidFill>
              </a:rPr>
              <a:t>和</a:t>
            </a:r>
            <a:r>
              <a:rPr lang="en-US" altLang="zh-CN" sz="2400" i="1" dirty="0">
                <a:solidFill>
                  <a:schemeClr val="tx1"/>
                </a:solidFill>
              </a:rPr>
              <a:t>t</a:t>
            </a:r>
            <a:r>
              <a:rPr lang="en-US" altLang="zh-CN" sz="2400" i="1" baseline="-25000" dirty="0">
                <a:solidFill>
                  <a:schemeClr val="tx1"/>
                </a:solidFill>
              </a:rPr>
              <a:t>m</a:t>
            </a:r>
            <a:r>
              <a:rPr lang="zh-CN" altLang="zh-CN" sz="2400" dirty="0">
                <a:solidFill>
                  <a:schemeClr val="tx1"/>
                </a:solidFill>
              </a:rPr>
              <a:t>符合β分布的随机变量，且不必是对称的，这些属性都与软件项目工作持续时间的分布特征相符合。如公式</a:t>
            </a:r>
            <a:r>
              <a:rPr lang="en-US" altLang="zh-CN" sz="2400" dirty="0">
                <a:solidFill>
                  <a:schemeClr val="tx1"/>
                </a:solidFill>
              </a:rPr>
              <a:t>6.1</a:t>
            </a:r>
            <a:r>
              <a:rPr lang="zh-CN" altLang="zh-CN" sz="2400" dirty="0">
                <a:solidFill>
                  <a:schemeClr val="tx1"/>
                </a:solidFill>
              </a:rPr>
              <a:t>所示</a:t>
            </a:r>
            <a:r>
              <a:rPr lang="zh-CN" altLang="en-US" sz="2400" dirty="0">
                <a:solidFill>
                  <a:schemeClr val="tx1"/>
                </a:solidFill>
              </a:rPr>
              <a:t>：</a:t>
            </a:r>
          </a:p>
        </p:txBody>
      </p:sp>
      <p:sp>
        <p:nvSpPr>
          <p:cNvPr id="5" name="矩形 4"/>
          <p:cNvSpPr/>
          <p:nvPr/>
        </p:nvSpPr>
        <p:spPr>
          <a:xfrm>
            <a:off x="0" y="6006906"/>
            <a:ext cx="12209236" cy="8526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0886" y="6150516"/>
            <a:ext cx="12209236" cy="681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flipH="1">
            <a:off x="9019781" y="5271893"/>
            <a:ext cx="3229725" cy="1301644"/>
            <a:chOff x="-8805" y="5407865"/>
            <a:chExt cx="3213509" cy="1301644"/>
          </a:xfrm>
        </p:grpSpPr>
        <p:sp>
          <p:nvSpPr>
            <p:cNvPr id="8" name="矩形 7"/>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TextBox 3"/>
          <p:cNvSpPr txBox="1"/>
          <p:nvPr/>
        </p:nvSpPr>
        <p:spPr>
          <a:xfrm>
            <a:off x="917574" y="1139754"/>
            <a:ext cx="4947557" cy="461665"/>
          </a:xfrm>
          <a:prstGeom prst="rect">
            <a:avLst/>
          </a:prstGeom>
          <a:noFill/>
        </p:spPr>
        <p:txBody>
          <a:bodyPr wrap="square" rtlCol="0">
            <a:spAutoFit/>
          </a:bodyPr>
          <a:lstStyle/>
          <a:p>
            <a:r>
              <a:rPr lang="en-US" altLang="zh-CN" dirty="0"/>
              <a:t>2.</a:t>
            </a:r>
            <a:r>
              <a:rPr lang="zh-CN" altLang="en-US" dirty="0"/>
              <a:t>项目工作时长的算法</a:t>
            </a:r>
          </a:p>
        </p:txBody>
      </p:sp>
      <mc:AlternateContent xmlns:mc="http://schemas.openxmlformats.org/markup-compatibility/2006" xmlns:a14="http://schemas.microsoft.com/office/drawing/2010/main">
        <mc:Choice Requires="a14">
          <p:sp>
            <p:nvSpPr>
              <p:cNvPr id="17" name="矩形 16"/>
              <p:cNvSpPr/>
              <p:nvPr/>
            </p:nvSpPr>
            <p:spPr>
              <a:xfrm>
                <a:off x="2365374" y="4990666"/>
                <a:ext cx="6099175" cy="1016240"/>
              </a:xfrm>
              <a:prstGeom prst="rect">
                <a:avLst/>
              </a:prstGeom>
            </p:spPr>
            <p:txBody>
              <a:bodyPr>
                <a:spAutoFit/>
              </a:bodyPr>
              <a:lstStyle/>
              <a:p>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a:rPr>
                          <m:t>𝑡</m:t>
                        </m:r>
                      </m:e>
                      <m:sub>
                        <m:r>
                          <a:rPr lang="en-US" altLang="zh-CN" i="1">
                            <a:latin typeface="Cambria Math" panose="02040503050406030204"/>
                          </a:rPr>
                          <m:t>𝑒</m:t>
                        </m:r>
                      </m:sub>
                    </m:sSub>
                    <m:r>
                      <a:rPr lang="en-US" altLang="zh-CN">
                        <a:latin typeface="Cambria Math" panose="02040503050406030204"/>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a:rPr>
                              <m:t>𝑡</m:t>
                            </m:r>
                          </m:e>
                          <m:sub>
                            <m:r>
                              <a:rPr lang="en-US" altLang="zh-CN" i="1">
                                <a:latin typeface="Cambria Math" panose="02040503050406030204"/>
                              </a:rPr>
                              <m:t>𝑜</m:t>
                            </m:r>
                          </m:sub>
                        </m:sSub>
                        <m:r>
                          <a:rPr lang="en-US" altLang="zh-CN" i="1">
                            <a:latin typeface="Cambria Math" panose="02040503050406030204"/>
                          </a:rPr>
                          <m:t>+4</m:t>
                        </m:r>
                        <m:sSub>
                          <m:sSubPr>
                            <m:ctrlPr>
                              <a:rPr lang="zh-CN" altLang="zh-CN" i="1">
                                <a:latin typeface="Cambria Math" panose="02040503050406030204" pitchFamily="18" charset="0"/>
                              </a:rPr>
                            </m:ctrlPr>
                          </m:sSubPr>
                          <m:e>
                            <m:r>
                              <a:rPr lang="en-US" altLang="zh-CN" i="1">
                                <a:latin typeface="Cambria Math" panose="02040503050406030204"/>
                              </a:rPr>
                              <m:t>𝑡</m:t>
                            </m:r>
                          </m:e>
                          <m:sub>
                            <m:r>
                              <a:rPr lang="en-US" altLang="zh-CN" i="1">
                                <a:latin typeface="Cambria Math" panose="02040503050406030204"/>
                              </a:rPr>
                              <m:t>𝑚</m:t>
                            </m:r>
                          </m:sub>
                        </m:sSub>
                        <m:r>
                          <a:rPr lang="en-US" altLang="zh-CN" i="1">
                            <a:latin typeface="Cambria Math" panose="02040503050406030204"/>
                          </a:rPr>
                          <m:t>+</m:t>
                        </m:r>
                        <m:sSub>
                          <m:sSubPr>
                            <m:ctrlPr>
                              <a:rPr lang="zh-CN" altLang="zh-CN" i="1">
                                <a:latin typeface="Cambria Math" panose="02040503050406030204" pitchFamily="18" charset="0"/>
                              </a:rPr>
                            </m:ctrlPr>
                          </m:sSubPr>
                          <m:e>
                            <m:r>
                              <a:rPr lang="en-US" altLang="zh-CN" i="1">
                                <a:latin typeface="Cambria Math" panose="02040503050406030204"/>
                              </a:rPr>
                              <m:t>𝑡</m:t>
                            </m:r>
                          </m:e>
                          <m:sub>
                            <m:r>
                              <a:rPr lang="en-US" altLang="zh-CN" i="1">
                                <a:latin typeface="Cambria Math" panose="02040503050406030204"/>
                              </a:rPr>
                              <m:t>𝑝</m:t>
                            </m:r>
                          </m:sub>
                        </m:sSub>
                      </m:num>
                      <m:den>
                        <m:r>
                          <a:rPr lang="en-US" altLang="zh-CN" i="1">
                            <a:latin typeface="Cambria Math" panose="02040503050406030204"/>
                          </a:rPr>
                          <m:t>6</m:t>
                        </m:r>
                      </m:den>
                    </m:f>
                  </m:oMath>
                </a14:m>
                <a:r>
                  <a:rPr lang="en-US" altLang="zh-CN" dirty="0"/>
                  <a:t> 							(6. 1)</a:t>
                </a:r>
                <a:endParaRPr lang="zh-CN" altLang="zh-CN" dirty="0"/>
              </a:p>
            </p:txBody>
          </p:sp>
        </mc:Choice>
        <mc:Fallback xmlns="">
          <p:sp>
            <p:nvSpPr>
              <p:cNvPr id="17" name="矩形 16"/>
              <p:cNvSpPr>
                <a:spLocks noRot="1" noChangeAspect="1" noMove="1" noResize="1" noEditPoints="1" noAdjustHandles="1" noChangeArrowheads="1" noChangeShapeType="1" noTextEdit="1"/>
              </p:cNvSpPr>
              <p:nvPr/>
            </p:nvSpPr>
            <p:spPr>
              <a:xfrm>
                <a:off x="2365374" y="4990666"/>
                <a:ext cx="6099175" cy="1016240"/>
              </a:xfrm>
              <a:prstGeom prst="rect">
                <a:avLst/>
              </a:prstGeom>
              <a:blipFill rotWithShape="1">
                <a:blip r:embed="rId2"/>
                <a:stretch>
                  <a:fillRect l="-10" t="-20" r="10" b="43"/>
                </a:stretch>
              </a:blipFill>
            </p:spPr>
            <p:txBody>
              <a:bodyPr/>
              <a:lstStyle/>
              <a:p>
                <a:r>
                  <a:rPr lang="zh-CN" altLang="en-US">
                    <a:noFill/>
                  </a:rPr>
                  <a:t> </a:t>
                </a:r>
              </a:p>
            </p:txBody>
          </p:sp>
        </mc:Fallback>
      </mc:AlternateContent>
      <p:sp>
        <p:nvSpPr>
          <p:cNvPr id="19" name="灯片编号占位符 18">
            <a:extLst>
              <a:ext uri="{FF2B5EF4-FFF2-40B4-BE49-F238E27FC236}">
                <a16:creationId xmlns:a16="http://schemas.microsoft.com/office/drawing/2014/main" id="{27D2E84B-40A7-4DA5-8E78-3B0FE9D473F5}"/>
              </a:ext>
            </a:extLst>
          </p:cNvPr>
          <p:cNvSpPr>
            <a:spLocks noGrp="1"/>
          </p:cNvSpPr>
          <p:nvPr>
            <p:ph type="sldNum" sz="quarter" idx="12"/>
          </p:nvPr>
        </p:nvSpPr>
        <p:spPr/>
        <p:txBody>
          <a:bodyPr/>
          <a:lstStyle/>
          <a:p>
            <a:fld id="{B6F15528-21DE-4FAA-801E-634DDDAF4B2B}" type="slidenum">
              <a:rPr lang="en-US" smtClean="0"/>
              <a:t>442</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additive="base">
                                        <p:cTn id="14" dur="500" fill="hold"/>
                                        <p:tgtEl>
                                          <p:spTgt spid="17"/>
                                        </p:tgtEl>
                                        <p:attrNameLst>
                                          <p:attrName>ppt_x</p:attrName>
                                        </p:attrNameLst>
                                      </p:cBhvr>
                                      <p:tavLst>
                                        <p:tav tm="0">
                                          <p:val>
                                            <p:strVal val="#ppt_x"/>
                                          </p:val>
                                        </p:tav>
                                        <p:tav tm="100000">
                                          <p:val>
                                            <p:strVal val="#ppt_x"/>
                                          </p:val>
                                        </p:tav>
                                      </p:tavLst>
                                    </p:anim>
                                    <p:anim calcmode="lin" valueType="num">
                                      <p:cBhvr additive="base">
                                        <p:cTn id="15"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6.1.2 </a:t>
            </a:r>
            <a:r>
              <a:rPr lang="zh-CN" altLang="en-US" dirty="0"/>
              <a:t>软件工程</a:t>
            </a:r>
            <a:r>
              <a:rPr lang="zh-CN" altLang="zh-CN" dirty="0"/>
              <a:t>项目</a:t>
            </a:r>
            <a:r>
              <a:rPr lang="zh-CN" altLang="en-US" dirty="0"/>
              <a:t>的</a:t>
            </a:r>
            <a:r>
              <a:rPr lang="zh-CN" altLang="zh-CN" dirty="0"/>
              <a:t>进度网络计划图</a:t>
            </a:r>
            <a:endParaRPr lang="zh-CN" altLang="en-US" dirty="0"/>
          </a:p>
        </p:txBody>
      </p:sp>
      <p:sp>
        <p:nvSpPr>
          <p:cNvPr id="3" name="内容占位符 2"/>
          <p:cNvSpPr>
            <a:spLocks noGrp="1"/>
          </p:cNvSpPr>
          <p:nvPr>
            <p:ph idx="1"/>
          </p:nvPr>
        </p:nvSpPr>
        <p:spPr>
          <a:xfrm>
            <a:off x="917576" y="1677194"/>
            <a:ext cx="10363200" cy="3886201"/>
          </a:xfrm>
        </p:spPr>
        <p:txBody>
          <a:bodyPr>
            <a:normAutofit lnSpcReduction="10000"/>
          </a:bodyPr>
          <a:lstStyle/>
          <a:p>
            <a:pPr marL="0" indent="0">
              <a:lnSpc>
                <a:spcPct val="150000"/>
              </a:lnSpc>
              <a:buNone/>
            </a:pPr>
            <a:r>
              <a:rPr lang="zh-CN" altLang="zh-CN" sz="2400" dirty="0">
                <a:solidFill>
                  <a:schemeClr val="tx1"/>
                </a:solidFill>
              </a:rPr>
              <a:t>【</a:t>
            </a:r>
            <a:r>
              <a:rPr lang="zh-CN" altLang="zh-CN" sz="2400" b="1" dirty="0">
                <a:solidFill>
                  <a:schemeClr val="tx1"/>
                </a:solidFill>
              </a:rPr>
              <a:t>例</a:t>
            </a:r>
            <a:r>
              <a:rPr lang="en-US" altLang="zh-CN" sz="2400" b="1" dirty="0">
                <a:solidFill>
                  <a:schemeClr val="tx1"/>
                </a:solidFill>
              </a:rPr>
              <a:t>6.1</a:t>
            </a:r>
            <a:r>
              <a:rPr lang="zh-CN" altLang="zh-CN" sz="2400" dirty="0">
                <a:solidFill>
                  <a:schemeClr val="tx1"/>
                </a:solidFill>
              </a:rPr>
              <a:t>】某软件企业因信息化技术的飞速发展，企业经营管理的迫切需要，需要设计一套适合本企业管理的信息系统以满足企业的业务及管理需要。该项目由本企业的技术一部负责，并任命张祥为项目经理。于是张祥运用德尔菲法召集整个项目团队成员进行了头脑风暴，从而获得了三点估算法中各个项目工作的最乐观完成时间</a:t>
            </a:r>
            <a:r>
              <a:rPr lang="en-US" altLang="zh-CN" sz="2400" i="1" dirty="0">
                <a:solidFill>
                  <a:schemeClr val="tx1"/>
                </a:solidFill>
              </a:rPr>
              <a:t>t</a:t>
            </a:r>
            <a:r>
              <a:rPr lang="en-US" altLang="zh-CN" sz="2400" i="1" baseline="-25000" dirty="0">
                <a:solidFill>
                  <a:schemeClr val="tx1"/>
                </a:solidFill>
              </a:rPr>
              <a:t>o</a:t>
            </a:r>
            <a:r>
              <a:rPr lang="zh-CN" altLang="zh-CN" sz="2400" dirty="0">
                <a:solidFill>
                  <a:schemeClr val="tx1"/>
                </a:solidFill>
              </a:rPr>
              <a:t>、最可能完成时间</a:t>
            </a:r>
            <a:r>
              <a:rPr lang="en-US" altLang="zh-CN" sz="2400" i="1" dirty="0">
                <a:solidFill>
                  <a:schemeClr val="tx1"/>
                </a:solidFill>
              </a:rPr>
              <a:t>t</a:t>
            </a:r>
            <a:r>
              <a:rPr lang="en-US" altLang="zh-CN" sz="2400" i="1" baseline="-25000" dirty="0">
                <a:solidFill>
                  <a:schemeClr val="tx1"/>
                </a:solidFill>
              </a:rPr>
              <a:t>m</a:t>
            </a:r>
            <a:r>
              <a:rPr lang="zh-CN" altLang="zh-CN" sz="2400" dirty="0">
                <a:solidFill>
                  <a:schemeClr val="tx1"/>
                </a:solidFill>
              </a:rPr>
              <a:t>以及最悲观完成时间</a:t>
            </a:r>
            <a:r>
              <a:rPr lang="en-US" altLang="zh-CN" sz="2400" i="1" dirty="0" err="1">
                <a:solidFill>
                  <a:schemeClr val="tx1"/>
                </a:solidFill>
              </a:rPr>
              <a:t>t</a:t>
            </a:r>
            <a:r>
              <a:rPr lang="en-US" altLang="zh-CN" sz="2400" i="1" baseline="-25000" dirty="0" err="1">
                <a:solidFill>
                  <a:schemeClr val="tx1"/>
                </a:solidFill>
              </a:rPr>
              <a:t>p</a:t>
            </a:r>
            <a:r>
              <a:rPr lang="en-US" altLang="zh-CN" sz="2400" i="1" baseline="-25000" dirty="0">
                <a:solidFill>
                  <a:schemeClr val="tx1"/>
                </a:solidFill>
              </a:rPr>
              <a:t> </a:t>
            </a:r>
            <a:r>
              <a:rPr lang="zh-CN" altLang="zh-CN" sz="2400" dirty="0">
                <a:solidFill>
                  <a:schemeClr val="tx1"/>
                </a:solidFill>
              </a:rPr>
              <a:t>，详见表</a:t>
            </a:r>
            <a:r>
              <a:rPr lang="en-US" altLang="zh-CN" sz="2400" dirty="0">
                <a:solidFill>
                  <a:schemeClr val="tx1"/>
                </a:solidFill>
              </a:rPr>
              <a:t>6-3</a:t>
            </a:r>
            <a:r>
              <a:rPr lang="zh-CN" altLang="zh-CN" sz="2400" dirty="0">
                <a:solidFill>
                  <a:schemeClr val="tx1"/>
                </a:solidFill>
              </a:rPr>
              <a:t>中的前五列，从而项目经理张祥可以根据公式</a:t>
            </a:r>
            <a:r>
              <a:rPr lang="en-US" altLang="zh-CN" sz="2400" dirty="0">
                <a:solidFill>
                  <a:schemeClr val="tx1"/>
                </a:solidFill>
              </a:rPr>
              <a:t>6.1</a:t>
            </a:r>
            <a:r>
              <a:rPr lang="zh-CN" altLang="zh-CN" sz="2400" dirty="0">
                <a:solidFill>
                  <a:schemeClr val="tx1"/>
                </a:solidFill>
              </a:rPr>
              <a:t>计算出最后一列的估计工作时长（保留小数点后一位）。</a:t>
            </a:r>
            <a:endParaRPr lang="zh-CN" altLang="en-US" sz="2400" dirty="0">
              <a:solidFill>
                <a:schemeClr val="tx1"/>
              </a:solidFill>
            </a:endParaRPr>
          </a:p>
        </p:txBody>
      </p:sp>
      <p:sp>
        <p:nvSpPr>
          <p:cNvPr id="4" name="矩形 3"/>
          <p:cNvSpPr/>
          <p:nvPr/>
        </p:nvSpPr>
        <p:spPr>
          <a:xfrm>
            <a:off x="3176" y="1331727"/>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5" name="组合 4"/>
          <p:cNvGrpSpPr/>
          <p:nvPr/>
        </p:nvGrpSpPr>
        <p:grpSpPr>
          <a:xfrm flipH="1">
            <a:off x="8900917" y="5944875"/>
            <a:ext cx="3297433" cy="914713"/>
            <a:chOff x="8920155" y="5944877"/>
            <a:chExt cx="3294742" cy="914713"/>
          </a:xfrm>
        </p:grpSpPr>
        <p:sp>
          <p:nvSpPr>
            <p:cNvPr id="6"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7" name="内容占位符 3"/>
            <p:cNvSpPr txBox="1"/>
            <p:nvPr/>
          </p:nvSpPr>
          <p:spPr>
            <a:xfrm>
              <a:off x="9718441" y="5944877"/>
              <a:ext cx="943427" cy="914711"/>
            </a:xfrm>
            <a:prstGeom prst="rect">
              <a:avLst/>
            </a:prstGeom>
            <a:solidFill>
              <a:srgbClr val="1A8ABC"/>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8"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grpSp>
      <p:sp>
        <p:nvSpPr>
          <p:cNvPr id="9" name="矩形 8"/>
          <p:cNvSpPr/>
          <p:nvPr/>
        </p:nvSpPr>
        <p:spPr>
          <a:xfrm>
            <a:off x="-29098" y="6515579"/>
            <a:ext cx="8920154" cy="344009"/>
          </a:xfrm>
          <a:prstGeom prst="rect">
            <a:avLst/>
          </a:prstGeom>
          <a:solidFill>
            <a:srgbClr val="7CC4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174" y="5563394"/>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2" name="灯片编号占位符 11">
            <a:extLst>
              <a:ext uri="{FF2B5EF4-FFF2-40B4-BE49-F238E27FC236}">
                <a16:creationId xmlns:a16="http://schemas.microsoft.com/office/drawing/2014/main" id="{568929EC-BD8B-4C87-9B49-B48F8857BB81}"/>
              </a:ext>
            </a:extLst>
          </p:cNvPr>
          <p:cNvSpPr>
            <a:spLocks noGrp="1"/>
          </p:cNvSpPr>
          <p:nvPr>
            <p:ph type="sldNum" sz="quarter" idx="12"/>
          </p:nvPr>
        </p:nvSpPr>
        <p:spPr/>
        <p:txBody>
          <a:bodyPr/>
          <a:lstStyle/>
          <a:p>
            <a:fld id="{B6F15528-21DE-4FAA-801E-634DDDAF4B2B}" type="slidenum">
              <a:rPr lang="en-US" smtClean="0"/>
              <a:t>443</a:t>
            </a:fld>
            <a:endParaRPr lang="en-US" dirty="0"/>
          </a:p>
        </p:txBody>
      </p:sp>
    </p:spTree>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6.1.2 </a:t>
            </a:r>
            <a:r>
              <a:rPr lang="zh-CN" altLang="en-US" dirty="0"/>
              <a:t>软件工程</a:t>
            </a:r>
            <a:r>
              <a:rPr lang="zh-CN" altLang="zh-CN" dirty="0"/>
              <a:t>项目</a:t>
            </a:r>
            <a:r>
              <a:rPr lang="zh-CN" altLang="en-US" dirty="0"/>
              <a:t>的</a:t>
            </a:r>
            <a:r>
              <a:rPr lang="zh-CN" altLang="zh-CN" dirty="0"/>
              <a:t>进度网络计划图</a:t>
            </a:r>
            <a:endParaRPr lang="zh-CN" altLang="en-US" dirty="0"/>
          </a:p>
        </p:txBody>
      </p:sp>
      <p:graphicFrame>
        <p:nvGraphicFramePr>
          <p:cNvPr id="4" name="表格 3"/>
          <p:cNvGraphicFramePr>
            <a:graphicFrameLocks noGrp="1"/>
          </p:cNvGraphicFramePr>
          <p:nvPr/>
        </p:nvGraphicFramePr>
        <p:xfrm>
          <a:off x="1831975" y="1829594"/>
          <a:ext cx="8839200" cy="4389120"/>
        </p:xfrm>
        <a:graphic>
          <a:graphicData uri="http://schemas.openxmlformats.org/drawingml/2006/table">
            <a:tbl>
              <a:tblPr firstRow="1" firstCol="1" bandRow="1">
                <a:tableStyleId>{5C22544A-7EE6-4342-B048-85BDC9FD1C3A}</a:tableStyleId>
              </a:tblPr>
              <a:tblGrid>
                <a:gridCol w="11430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295400">
                  <a:extLst>
                    <a:ext uri="{9D8B030D-6E8A-4147-A177-3AD203B41FA5}">
                      <a16:colId xmlns:a16="http://schemas.microsoft.com/office/drawing/2014/main" val="20004"/>
                    </a:ext>
                  </a:extLst>
                </a:gridCol>
                <a:gridCol w="1905000">
                  <a:extLst>
                    <a:ext uri="{9D8B030D-6E8A-4147-A177-3AD203B41FA5}">
                      <a16:colId xmlns:a16="http://schemas.microsoft.com/office/drawing/2014/main" val="20005"/>
                    </a:ext>
                  </a:extLst>
                </a:gridCol>
              </a:tblGrid>
              <a:tr h="0">
                <a:tc>
                  <a:txBody>
                    <a:bodyPr/>
                    <a:lstStyle/>
                    <a:p>
                      <a:pPr algn="ctr">
                        <a:lnSpc>
                          <a:spcPct val="150000"/>
                        </a:lnSpc>
                        <a:spcAft>
                          <a:spcPts val="0"/>
                        </a:spcAft>
                      </a:pPr>
                      <a:r>
                        <a:rPr lang="zh-CN" sz="2400" kern="100" dirty="0">
                          <a:effectLst/>
                        </a:rPr>
                        <a:t>序号</a:t>
                      </a:r>
                      <a:endParaRPr lang="zh-CN" sz="240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zh-CN" sz="2400" kern="100" dirty="0">
                          <a:effectLst/>
                        </a:rPr>
                        <a:t>工作名称</a:t>
                      </a:r>
                      <a:endParaRPr lang="zh-CN" sz="240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en-US" sz="2400" kern="100">
                          <a:effectLst/>
                        </a:rPr>
                        <a:t>t</a:t>
                      </a:r>
                      <a:r>
                        <a:rPr lang="en-US" sz="2400" kern="100" baseline="-25000">
                          <a:effectLst/>
                        </a:rPr>
                        <a:t>o</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en-US" sz="2400" kern="100">
                          <a:effectLst/>
                        </a:rPr>
                        <a:t>t</a:t>
                      </a:r>
                      <a:r>
                        <a:rPr lang="en-US" sz="2400" kern="100" baseline="-25000">
                          <a:effectLst/>
                        </a:rPr>
                        <a:t>m</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en-US" sz="2400" kern="100">
                          <a:effectLst/>
                        </a:rPr>
                        <a:t>t</a:t>
                      </a:r>
                      <a:r>
                        <a:rPr lang="en-US" sz="2400" kern="100" baseline="-25000">
                          <a:effectLst/>
                        </a:rPr>
                        <a:t>p</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en-US" sz="2400" kern="100">
                          <a:effectLst/>
                        </a:rPr>
                        <a:t>t</a:t>
                      </a:r>
                      <a:r>
                        <a:rPr lang="en-US" sz="2400" kern="100" baseline="-25000">
                          <a:effectLst/>
                        </a:rPr>
                        <a:t>e</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tc>
                <a:extLst>
                  <a:ext uri="{0D108BD9-81ED-4DB2-BD59-A6C34878D82A}">
                    <a16:rowId xmlns:a16="http://schemas.microsoft.com/office/drawing/2014/main" val="10000"/>
                  </a:ext>
                </a:extLst>
              </a:tr>
              <a:tr h="0">
                <a:tc>
                  <a:txBody>
                    <a:bodyPr/>
                    <a:lstStyle/>
                    <a:p>
                      <a:pPr algn="ctr">
                        <a:lnSpc>
                          <a:spcPct val="150000"/>
                        </a:lnSpc>
                        <a:spcAft>
                          <a:spcPts val="0"/>
                        </a:spcAft>
                      </a:pPr>
                      <a:r>
                        <a:rPr lang="en-US" sz="2400" kern="100">
                          <a:effectLst/>
                        </a:rPr>
                        <a:t>1</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2400" kern="100">
                          <a:effectLst/>
                        </a:rPr>
                        <a:t>A</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2400" kern="100" dirty="0">
                          <a:effectLst/>
                        </a:rPr>
                        <a:t>3</a:t>
                      </a:r>
                      <a:endParaRPr lang="zh-CN" sz="24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2400" kern="100" dirty="0">
                          <a:effectLst/>
                        </a:rPr>
                        <a:t>5</a:t>
                      </a:r>
                      <a:endParaRPr lang="zh-CN" sz="24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2400" kern="100">
                          <a:effectLst/>
                        </a:rPr>
                        <a:t>7</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2400" kern="100" dirty="0">
                          <a:solidFill>
                            <a:srgbClr val="FF0000"/>
                          </a:solidFill>
                          <a:effectLst/>
                        </a:rPr>
                        <a:t>5</a:t>
                      </a:r>
                      <a:endParaRPr lang="zh-CN" sz="2400" kern="100" dirty="0">
                        <a:solidFill>
                          <a:srgbClr val="FF0000"/>
                        </a:solidFill>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1"/>
                  </a:ext>
                </a:extLst>
              </a:tr>
              <a:tr h="0">
                <a:tc>
                  <a:txBody>
                    <a:bodyPr/>
                    <a:lstStyle/>
                    <a:p>
                      <a:pPr algn="ctr">
                        <a:lnSpc>
                          <a:spcPct val="150000"/>
                        </a:lnSpc>
                        <a:spcAft>
                          <a:spcPts val="0"/>
                        </a:spcAft>
                      </a:pPr>
                      <a:r>
                        <a:rPr lang="en-US" sz="2400" kern="100">
                          <a:effectLst/>
                        </a:rPr>
                        <a:t>2</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2400" kern="100">
                          <a:effectLst/>
                        </a:rPr>
                        <a:t>B</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2400" kern="100">
                          <a:effectLst/>
                        </a:rPr>
                        <a:t>5</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2400" kern="100" dirty="0">
                          <a:effectLst/>
                        </a:rPr>
                        <a:t>7.5</a:t>
                      </a:r>
                      <a:endParaRPr lang="zh-CN" sz="24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2400" kern="100" dirty="0">
                          <a:effectLst/>
                        </a:rPr>
                        <a:t>12</a:t>
                      </a:r>
                      <a:endParaRPr lang="zh-CN" sz="24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2400" kern="100" dirty="0">
                          <a:solidFill>
                            <a:srgbClr val="FF0000"/>
                          </a:solidFill>
                          <a:effectLst/>
                        </a:rPr>
                        <a:t>7.9</a:t>
                      </a:r>
                      <a:endParaRPr lang="zh-CN" sz="2400" kern="100" dirty="0">
                        <a:solidFill>
                          <a:srgbClr val="FF0000"/>
                        </a:solidFill>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2"/>
                  </a:ext>
                </a:extLst>
              </a:tr>
              <a:tr h="0">
                <a:tc>
                  <a:txBody>
                    <a:bodyPr/>
                    <a:lstStyle/>
                    <a:p>
                      <a:pPr algn="ctr">
                        <a:lnSpc>
                          <a:spcPct val="150000"/>
                        </a:lnSpc>
                        <a:spcAft>
                          <a:spcPts val="0"/>
                        </a:spcAft>
                      </a:pPr>
                      <a:r>
                        <a:rPr lang="en-US" sz="2400" kern="100">
                          <a:effectLst/>
                        </a:rPr>
                        <a:t>3</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2400" kern="100">
                          <a:effectLst/>
                        </a:rPr>
                        <a:t>C</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2400" kern="100">
                          <a:effectLst/>
                        </a:rPr>
                        <a:t>2</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2400" kern="100">
                          <a:effectLst/>
                        </a:rPr>
                        <a:t>3</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2400" kern="100" dirty="0">
                          <a:effectLst/>
                        </a:rPr>
                        <a:t>4</a:t>
                      </a:r>
                      <a:endParaRPr lang="zh-CN" sz="24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2400" kern="100" dirty="0">
                          <a:solidFill>
                            <a:srgbClr val="FF0000"/>
                          </a:solidFill>
                          <a:effectLst/>
                        </a:rPr>
                        <a:t>3</a:t>
                      </a:r>
                      <a:endParaRPr lang="zh-CN" sz="2400" kern="100" dirty="0">
                        <a:solidFill>
                          <a:srgbClr val="FF0000"/>
                        </a:solidFill>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3"/>
                  </a:ext>
                </a:extLst>
              </a:tr>
              <a:tr h="0">
                <a:tc>
                  <a:txBody>
                    <a:bodyPr/>
                    <a:lstStyle/>
                    <a:p>
                      <a:pPr algn="ctr">
                        <a:lnSpc>
                          <a:spcPct val="150000"/>
                        </a:lnSpc>
                        <a:spcAft>
                          <a:spcPts val="0"/>
                        </a:spcAft>
                      </a:pPr>
                      <a:r>
                        <a:rPr lang="en-US" sz="2400" kern="100">
                          <a:effectLst/>
                        </a:rPr>
                        <a:t>4</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2400" kern="100">
                          <a:effectLst/>
                        </a:rPr>
                        <a:t>D</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2400" kern="100">
                          <a:effectLst/>
                        </a:rPr>
                        <a:t>2</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2400" kern="100">
                          <a:effectLst/>
                        </a:rPr>
                        <a:t>2.5</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2400" kern="100" dirty="0">
                          <a:effectLst/>
                        </a:rPr>
                        <a:t>4.5</a:t>
                      </a:r>
                      <a:endParaRPr lang="zh-CN" sz="24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2400" kern="100" dirty="0">
                          <a:solidFill>
                            <a:srgbClr val="FF0000"/>
                          </a:solidFill>
                          <a:effectLst/>
                        </a:rPr>
                        <a:t>2.8</a:t>
                      </a:r>
                      <a:endParaRPr lang="zh-CN" sz="2400" kern="100" dirty="0">
                        <a:solidFill>
                          <a:srgbClr val="FF0000"/>
                        </a:solidFill>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4"/>
                  </a:ext>
                </a:extLst>
              </a:tr>
              <a:tr h="0">
                <a:tc>
                  <a:txBody>
                    <a:bodyPr/>
                    <a:lstStyle/>
                    <a:p>
                      <a:pPr algn="ctr">
                        <a:lnSpc>
                          <a:spcPct val="150000"/>
                        </a:lnSpc>
                        <a:spcAft>
                          <a:spcPts val="0"/>
                        </a:spcAft>
                      </a:pPr>
                      <a:r>
                        <a:rPr lang="en-US" sz="2400" kern="100">
                          <a:effectLst/>
                        </a:rPr>
                        <a:t>5</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2400" kern="100">
                          <a:effectLst/>
                        </a:rPr>
                        <a:t>E</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2400" kern="100">
                          <a:effectLst/>
                        </a:rPr>
                        <a:t>5</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2400" kern="100">
                          <a:effectLst/>
                        </a:rPr>
                        <a:t>11</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2400" kern="100">
                          <a:effectLst/>
                        </a:rPr>
                        <a:t>13</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2400" kern="100" dirty="0">
                          <a:solidFill>
                            <a:srgbClr val="FF0000"/>
                          </a:solidFill>
                          <a:effectLst/>
                        </a:rPr>
                        <a:t>10.4</a:t>
                      </a:r>
                      <a:endParaRPr lang="zh-CN" sz="2400" kern="100" dirty="0">
                        <a:solidFill>
                          <a:srgbClr val="FF0000"/>
                        </a:solidFill>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5"/>
                  </a:ext>
                </a:extLst>
              </a:tr>
              <a:tr h="0">
                <a:tc>
                  <a:txBody>
                    <a:bodyPr/>
                    <a:lstStyle/>
                    <a:p>
                      <a:pPr algn="ctr">
                        <a:lnSpc>
                          <a:spcPct val="150000"/>
                        </a:lnSpc>
                        <a:spcAft>
                          <a:spcPts val="0"/>
                        </a:spcAft>
                      </a:pPr>
                      <a:r>
                        <a:rPr lang="en-US" sz="2400" kern="100">
                          <a:effectLst/>
                        </a:rPr>
                        <a:t>6</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2400" kern="100">
                          <a:effectLst/>
                        </a:rPr>
                        <a:t>F</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2400" kern="100">
                          <a:effectLst/>
                        </a:rPr>
                        <a:t>5</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2400" kern="100">
                          <a:effectLst/>
                        </a:rPr>
                        <a:t>7.5</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2400" kern="100">
                          <a:effectLst/>
                        </a:rPr>
                        <a:t>12</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2400" kern="100" dirty="0">
                          <a:solidFill>
                            <a:srgbClr val="FF0000"/>
                          </a:solidFill>
                          <a:effectLst/>
                        </a:rPr>
                        <a:t>7.9</a:t>
                      </a:r>
                      <a:endParaRPr lang="zh-CN" sz="2400" kern="100" dirty="0">
                        <a:solidFill>
                          <a:srgbClr val="FF0000"/>
                        </a:solidFill>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6"/>
                  </a:ext>
                </a:extLst>
              </a:tr>
              <a:tr h="0">
                <a:tc>
                  <a:txBody>
                    <a:bodyPr/>
                    <a:lstStyle/>
                    <a:p>
                      <a:pPr algn="ctr">
                        <a:lnSpc>
                          <a:spcPct val="150000"/>
                        </a:lnSpc>
                        <a:spcAft>
                          <a:spcPts val="0"/>
                        </a:spcAft>
                      </a:pPr>
                      <a:r>
                        <a:rPr lang="en-US" sz="2400" kern="100">
                          <a:effectLst/>
                        </a:rPr>
                        <a:t>7</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2400" kern="100">
                          <a:effectLst/>
                        </a:rPr>
                        <a:t>G</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2400" kern="100">
                          <a:effectLst/>
                        </a:rPr>
                        <a:t>5</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2400" kern="100">
                          <a:effectLst/>
                        </a:rPr>
                        <a:t>6</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2400" kern="100">
                          <a:effectLst/>
                        </a:rPr>
                        <a:t>7</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2400" kern="100" dirty="0">
                          <a:solidFill>
                            <a:srgbClr val="FF0000"/>
                          </a:solidFill>
                          <a:effectLst/>
                        </a:rPr>
                        <a:t>6</a:t>
                      </a:r>
                      <a:endParaRPr lang="zh-CN" sz="2400" kern="100" dirty="0">
                        <a:solidFill>
                          <a:srgbClr val="FF0000"/>
                        </a:solidFill>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7"/>
                  </a:ext>
                </a:extLst>
              </a:tr>
            </a:tbl>
          </a:graphicData>
        </a:graphic>
      </p:graphicFrame>
      <p:sp>
        <p:nvSpPr>
          <p:cNvPr id="5" name="矩形 4"/>
          <p:cNvSpPr/>
          <p:nvPr/>
        </p:nvSpPr>
        <p:spPr>
          <a:xfrm>
            <a:off x="4498975" y="1143794"/>
            <a:ext cx="3467616" cy="461665"/>
          </a:xfrm>
          <a:prstGeom prst="rect">
            <a:avLst/>
          </a:prstGeom>
        </p:spPr>
        <p:txBody>
          <a:bodyPr wrap="none">
            <a:spAutoFit/>
          </a:bodyPr>
          <a:lstStyle/>
          <a:p>
            <a:r>
              <a:rPr lang="zh-CN" altLang="zh-CN" dirty="0"/>
              <a:t>表</a:t>
            </a:r>
            <a:r>
              <a:rPr lang="en-US" altLang="zh-CN" dirty="0"/>
              <a:t>6-3 </a:t>
            </a:r>
            <a:r>
              <a:rPr lang="zh-CN" altLang="zh-CN" dirty="0"/>
              <a:t>三点估算法明细表</a:t>
            </a:r>
            <a:endParaRPr lang="zh-CN" altLang="en-US" dirty="0"/>
          </a:p>
        </p:txBody>
      </p:sp>
      <p:sp>
        <p:nvSpPr>
          <p:cNvPr id="6" name="灯片编号占位符 5">
            <a:extLst>
              <a:ext uri="{FF2B5EF4-FFF2-40B4-BE49-F238E27FC236}">
                <a16:creationId xmlns:a16="http://schemas.microsoft.com/office/drawing/2014/main" id="{48CFFC0C-835E-4230-8DCC-75005475D1B0}"/>
              </a:ext>
            </a:extLst>
          </p:cNvPr>
          <p:cNvSpPr>
            <a:spLocks noGrp="1"/>
          </p:cNvSpPr>
          <p:nvPr>
            <p:ph type="sldNum" sz="quarter" idx="12"/>
          </p:nvPr>
        </p:nvSpPr>
        <p:spPr/>
        <p:txBody>
          <a:bodyPr/>
          <a:lstStyle/>
          <a:p>
            <a:fld id="{B6F15528-21DE-4FAA-801E-634DDDAF4B2B}" type="slidenum">
              <a:rPr lang="en-US" smtClean="0"/>
              <a:t>444</a:t>
            </a:fld>
            <a:endParaRPr lang="en-US" dirty="0"/>
          </a:p>
        </p:txBody>
      </p:sp>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6.1.2 </a:t>
            </a:r>
            <a:r>
              <a:rPr lang="zh-CN" altLang="en-US" dirty="0"/>
              <a:t>软件工程</a:t>
            </a:r>
            <a:r>
              <a:rPr lang="zh-CN" altLang="zh-CN" dirty="0"/>
              <a:t>项目</a:t>
            </a:r>
            <a:r>
              <a:rPr lang="zh-CN" altLang="en-US" dirty="0"/>
              <a:t>的</a:t>
            </a:r>
            <a:r>
              <a:rPr lang="zh-CN" altLang="zh-CN" dirty="0"/>
              <a:t>进度网络计划图</a:t>
            </a:r>
            <a:endParaRPr lang="zh-CN" altLang="en-US" dirty="0"/>
          </a:p>
        </p:txBody>
      </p:sp>
      <p:sp>
        <p:nvSpPr>
          <p:cNvPr id="3" name="内容占位符 2"/>
          <p:cNvSpPr>
            <a:spLocks noGrp="1"/>
          </p:cNvSpPr>
          <p:nvPr>
            <p:ph idx="1"/>
          </p:nvPr>
        </p:nvSpPr>
        <p:spPr>
          <a:xfrm>
            <a:off x="609918" y="1143795"/>
            <a:ext cx="10978515" cy="3200399"/>
          </a:xfrm>
        </p:spPr>
        <p:txBody>
          <a:bodyPr>
            <a:normAutofit/>
          </a:bodyPr>
          <a:lstStyle/>
          <a:p>
            <a:pPr marL="0" lvl="0" indent="0">
              <a:lnSpc>
                <a:spcPct val="150000"/>
              </a:lnSpc>
              <a:buNone/>
            </a:pPr>
            <a:r>
              <a:rPr lang="zh-CN" altLang="en-US" sz="2400" b="1" dirty="0">
                <a:solidFill>
                  <a:schemeClr val="tx1"/>
                </a:solidFill>
              </a:rPr>
              <a:t>（</a:t>
            </a:r>
            <a:r>
              <a:rPr lang="en-US" altLang="zh-CN" sz="2400" b="1" dirty="0">
                <a:solidFill>
                  <a:schemeClr val="tx1"/>
                </a:solidFill>
              </a:rPr>
              <a:t>2</a:t>
            </a:r>
            <a:r>
              <a:rPr lang="zh-CN" altLang="en-US" sz="2400" b="1" dirty="0">
                <a:solidFill>
                  <a:schemeClr val="tx1"/>
                </a:solidFill>
              </a:rPr>
              <a:t>）</a:t>
            </a:r>
            <a:r>
              <a:rPr lang="zh-CN" altLang="zh-CN" sz="2400" b="1" dirty="0">
                <a:solidFill>
                  <a:schemeClr val="tx1"/>
                </a:solidFill>
              </a:rPr>
              <a:t>专家估算法</a:t>
            </a:r>
          </a:p>
          <a:p>
            <a:pPr marL="0" indent="0">
              <a:lnSpc>
                <a:spcPct val="150000"/>
              </a:lnSpc>
              <a:buNone/>
            </a:pPr>
            <a:r>
              <a:rPr lang="en-US" altLang="zh-CN" sz="2400" dirty="0">
                <a:solidFill>
                  <a:schemeClr val="tx1"/>
                </a:solidFill>
              </a:rPr>
              <a:t>       </a:t>
            </a:r>
            <a:r>
              <a:rPr lang="zh-CN" altLang="zh-CN" sz="2400" dirty="0">
                <a:solidFill>
                  <a:schemeClr val="tx1"/>
                </a:solidFill>
              </a:rPr>
              <a:t>专家估算法主要依据若干个有经验的专家的同类项目经验，估算并分解各项工作（任务</a:t>
            </a:r>
            <a:r>
              <a:rPr lang="en-US" altLang="zh-CN" sz="2400" dirty="0">
                <a:solidFill>
                  <a:schemeClr val="tx1"/>
                </a:solidFill>
              </a:rPr>
              <a:t>/</a:t>
            </a:r>
            <a:r>
              <a:rPr lang="zh-CN" altLang="zh-CN" sz="2400" dirty="0">
                <a:solidFill>
                  <a:schemeClr val="tx1"/>
                </a:solidFill>
              </a:rPr>
              <a:t>活动），然后取其算术平均值的方法来进行未来项目各模块时长的估算方法。详见公式</a:t>
            </a:r>
            <a:r>
              <a:rPr lang="en-US" altLang="zh-CN" sz="2400" dirty="0">
                <a:solidFill>
                  <a:schemeClr val="tx1"/>
                </a:solidFill>
              </a:rPr>
              <a:t>6.2</a:t>
            </a:r>
            <a:r>
              <a:rPr lang="zh-CN" altLang="zh-CN" sz="2400" dirty="0">
                <a:solidFill>
                  <a:schemeClr val="tx1"/>
                </a:solidFill>
              </a:rPr>
              <a:t>所示</a:t>
            </a:r>
            <a:r>
              <a:rPr lang="zh-CN" altLang="en-US" sz="2400" dirty="0">
                <a:solidFill>
                  <a:schemeClr val="tx1"/>
                </a:solidFill>
              </a:rPr>
              <a:t>：</a:t>
            </a:r>
          </a:p>
        </p:txBody>
      </p:sp>
      <p:sp>
        <p:nvSpPr>
          <p:cNvPr id="5" name="矩形 4"/>
          <p:cNvSpPr/>
          <p:nvPr/>
        </p:nvSpPr>
        <p:spPr>
          <a:xfrm>
            <a:off x="0" y="6006906"/>
            <a:ext cx="12209236" cy="8526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0886" y="6150516"/>
            <a:ext cx="12209236" cy="681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flipH="1">
            <a:off x="9019781" y="5271893"/>
            <a:ext cx="3229725" cy="1301644"/>
            <a:chOff x="-8805" y="5407865"/>
            <a:chExt cx="3213509" cy="1301644"/>
          </a:xfrm>
        </p:grpSpPr>
        <p:sp>
          <p:nvSpPr>
            <p:cNvPr id="8" name="矩形 7"/>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矩形 16"/>
          <p:cNvSpPr/>
          <p:nvPr/>
        </p:nvSpPr>
        <p:spPr>
          <a:xfrm>
            <a:off x="917575" y="4952317"/>
            <a:ext cx="10686294" cy="830997"/>
          </a:xfrm>
          <a:prstGeom prst="rect">
            <a:avLst/>
          </a:prstGeom>
        </p:spPr>
        <p:txBody>
          <a:bodyPr wrap="square">
            <a:spAutoFit/>
          </a:bodyPr>
          <a:lstStyle/>
          <a:p>
            <a:r>
              <a:rPr lang="en-US" altLang="zh-CN" dirty="0"/>
              <a:t>       </a:t>
            </a:r>
            <a:r>
              <a:rPr lang="zh-CN" altLang="zh-CN" dirty="0"/>
              <a:t>公式</a:t>
            </a:r>
            <a:r>
              <a:rPr lang="en-US" altLang="zh-CN" dirty="0"/>
              <a:t>6.2</a:t>
            </a:r>
            <a:r>
              <a:rPr lang="zh-CN" altLang="zh-CN" dirty="0"/>
              <a:t>中的</a:t>
            </a:r>
            <a:r>
              <a:rPr lang="en-US" altLang="zh-CN" i="1" dirty="0" err="1"/>
              <a:t>t</a:t>
            </a:r>
            <a:r>
              <a:rPr lang="en-US" altLang="zh-CN" i="1" baseline="-25000" dirty="0" err="1"/>
              <a:t>e</a:t>
            </a:r>
            <a:r>
              <a:rPr lang="zh-CN" altLang="zh-CN" dirty="0"/>
              <a:t>表示某个项目工作</a:t>
            </a:r>
            <a:r>
              <a:rPr lang="en-US" altLang="zh-CN" dirty="0"/>
              <a:t>e</a:t>
            </a:r>
            <a:r>
              <a:rPr lang="zh-CN" altLang="zh-CN" dirty="0"/>
              <a:t>的估算时长，</a:t>
            </a:r>
            <a:r>
              <a:rPr lang="en-US" altLang="zh-CN" i="1" dirty="0" err="1"/>
              <a:t>t</a:t>
            </a:r>
            <a:r>
              <a:rPr lang="en-US" altLang="zh-CN" i="1" baseline="-25000" dirty="0" err="1"/>
              <a:t>i</a:t>
            </a:r>
            <a:r>
              <a:rPr lang="zh-CN" altLang="zh-CN" dirty="0"/>
              <a:t>表示第</a:t>
            </a:r>
            <a:r>
              <a:rPr lang="en-US" altLang="zh-CN" i="1" dirty="0"/>
              <a:t>i</a:t>
            </a:r>
            <a:r>
              <a:rPr lang="zh-CN" altLang="zh-CN" dirty="0"/>
              <a:t>个有经验的专家对项目工作</a:t>
            </a:r>
            <a:r>
              <a:rPr lang="en-US" altLang="zh-CN" i="1" dirty="0"/>
              <a:t>e</a:t>
            </a:r>
            <a:r>
              <a:rPr lang="zh-CN" altLang="zh-CN" dirty="0"/>
              <a:t>的估算值。</a:t>
            </a:r>
            <a:endParaRPr lang="zh-CN" altLang="en-US" dirty="0"/>
          </a:p>
        </p:txBody>
      </p:sp>
      <mc:AlternateContent xmlns:mc="http://schemas.openxmlformats.org/markup-compatibility/2006" xmlns:a14="http://schemas.microsoft.com/office/drawing/2010/main">
        <mc:Choice Requires="a14">
          <p:sp>
            <p:nvSpPr>
              <p:cNvPr id="18" name="矩形 17"/>
              <p:cNvSpPr/>
              <p:nvPr/>
            </p:nvSpPr>
            <p:spPr>
              <a:xfrm>
                <a:off x="688975" y="3429794"/>
                <a:ext cx="8825038" cy="146444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a:rPr>
                            <m:t>𝑡</m:t>
                          </m:r>
                        </m:e>
                        <m:sub>
                          <m:r>
                            <a:rPr lang="en-US" altLang="zh-CN" i="1">
                              <a:latin typeface="Cambria Math" panose="02040503050406030204"/>
                            </a:rPr>
                            <m:t>𝑒</m:t>
                          </m:r>
                        </m:sub>
                      </m:sSub>
                      <m:r>
                        <a:rPr lang="en-US" altLang="zh-CN" i="1">
                          <a:latin typeface="Cambria Math" panose="02040503050406030204"/>
                        </a:rPr>
                        <m:t>=</m:t>
                      </m:r>
                      <m:f>
                        <m:fPr>
                          <m:ctrlPr>
                            <a:rPr lang="zh-CN" altLang="zh-CN" i="1">
                              <a:latin typeface="Cambria Math" panose="02040503050406030204" pitchFamily="18" charset="0"/>
                            </a:rPr>
                          </m:ctrlPr>
                        </m:fPr>
                        <m:num>
                          <m:r>
                            <a:rPr lang="en-US" altLang="zh-CN" i="1">
                              <a:latin typeface="Cambria Math" panose="02040503050406030204"/>
                            </a:rPr>
                            <m:t>1</m:t>
                          </m:r>
                        </m:num>
                        <m:den>
                          <m:r>
                            <a:rPr lang="en-US" altLang="zh-CN" i="1">
                              <a:latin typeface="Cambria Math" panose="02040503050406030204"/>
                            </a:rPr>
                            <m:t>𝑛</m:t>
                          </m:r>
                        </m:den>
                      </m:f>
                      <m:nary>
                        <m:naryPr>
                          <m:chr m:val="∑"/>
                          <m:limLoc m:val="undOvr"/>
                          <m:ctrlPr>
                            <a:rPr lang="zh-CN" altLang="zh-CN" i="1">
                              <a:latin typeface="Cambria Math" panose="02040503050406030204" pitchFamily="18" charset="0"/>
                            </a:rPr>
                          </m:ctrlPr>
                        </m:naryPr>
                        <m:sub>
                          <m:r>
                            <a:rPr lang="en-US" altLang="zh-CN" i="1">
                              <a:latin typeface="Cambria Math" panose="02040503050406030204"/>
                            </a:rPr>
                            <m:t>𝑖</m:t>
                          </m:r>
                          <m:r>
                            <a:rPr lang="en-US" altLang="zh-CN" i="1">
                              <a:latin typeface="Cambria Math" panose="02040503050406030204"/>
                            </a:rPr>
                            <m:t>=1</m:t>
                          </m:r>
                        </m:sub>
                        <m:sup>
                          <m:r>
                            <a:rPr lang="en-US" altLang="zh-CN" i="1">
                              <a:latin typeface="Cambria Math" panose="02040503050406030204"/>
                            </a:rPr>
                            <m:t>𝑛</m:t>
                          </m:r>
                        </m:sup>
                        <m:e>
                          <m:sSub>
                            <m:sSubPr>
                              <m:ctrlPr>
                                <a:rPr lang="zh-CN" altLang="zh-CN" i="1">
                                  <a:latin typeface="Cambria Math" panose="02040503050406030204" pitchFamily="18" charset="0"/>
                                </a:rPr>
                              </m:ctrlPr>
                            </m:sSubPr>
                            <m:e>
                              <m:r>
                                <a:rPr lang="en-US" altLang="zh-CN" i="1">
                                  <a:latin typeface="Cambria Math" panose="02040503050406030204"/>
                                </a:rPr>
                                <m:t>𝑡</m:t>
                              </m:r>
                            </m:e>
                            <m:sub>
                              <m:r>
                                <a:rPr lang="en-US" altLang="zh-CN" i="1">
                                  <a:latin typeface="Cambria Math" panose="02040503050406030204"/>
                                </a:rPr>
                                <m:t>𝑖</m:t>
                              </m:r>
                            </m:sub>
                          </m:sSub>
                        </m:e>
                      </m:nary>
                    </m:oMath>
                  </m:oMathPara>
                </a14:m>
                <a:endParaRPr lang="zh-CN" altLang="zh-CN" dirty="0"/>
              </a:p>
              <a:p>
                <a:r>
                  <a:rPr lang="en-US" altLang="zh-CN" dirty="0"/>
                  <a:t>(6. 2)</a:t>
                </a:r>
                <a:endParaRPr lang="zh-CN" altLang="zh-CN" dirty="0"/>
              </a:p>
            </p:txBody>
          </p:sp>
        </mc:Choice>
        <mc:Fallback xmlns="">
          <p:sp>
            <p:nvSpPr>
              <p:cNvPr id="18" name="矩形 17"/>
              <p:cNvSpPr>
                <a:spLocks noRot="1" noChangeAspect="1" noMove="1" noResize="1" noEditPoints="1" noAdjustHandles="1" noChangeArrowheads="1" noChangeShapeType="1" noTextEdit="1"/>
              </p:cNvSpPr>
              <p:nvPr/>
            </p:nvSpPr>
            <p:spPr>
              <a:xfrm>
                <a:off x="688975" y="3429794"/>
                <a:ext cx="8825038" cy="1464440"/>
              </a:xfrm>
              <a:prstGeom prst="rect">
                <a:avLst/>
              </a:prstGeom>
              <a:blipFill rotWithShape="1">
                <a:blip r:embed="rId2"/>
                <a:stretch>
                  <a:fillRect t="-11" r="5" b="20"/>
                </a:stretch>
              </a:blipFill>
            </p:spPr>
            <p:txBody>
              <a:bodyPr/>
              <a:lstStyle/>
              <a:p>
                <a:r>
                  <a:rPr lang="zh-CN" altLang="en-US">
                    <a:noFill/>
                  </a:rPr>
                  <a:t> </a:t>
                </a:r>
              </a:p>
            </p:txBody>
          </p:sp>
        </mc:Fallback>
      </mc:AlternateContent>
      <p:sp>
        <p:nvSpPr>
          <p:cNvPr id="19" name="灯片编号占位符 18">
            <a:extLst>
              <a:ext uri="{FF2B5EF4-FFF2-40B4-BE49-F238E27FC236}">
                <a16:creationId xmlns:a16="http://schemas.microsoft.com/office/drawing/2014/main" id="{584E7E4F-A841-4302-AE3C-021302E29207}"/>
              </a:ext>
            </a:extLst>
          </p:cNvPr>
          <p:cNvSpPr>
            <a:spLocks noGrp="1"/>
          </p:cNvSpPr>
          <p:nvPr>
            <p:ph type="sldNum" sz="quarter" idx="12"/>
          </p:nvPr>
        </p:nvSpPr>
        <p:spPr/>
        <p:txBody>
          <a:bodyPr/>
          <a:lstStyle/>
          <a:p>
            <a:fld id="{B6F15528-21DE-4FAA-801E-634DDDAF4B2B}" type="slidenum">
              <a:rPr lang="en-US" smtClean="0"/>
              <a:t>445</a:t>
            </a:fld>
            <a:endParaRPr lang="en-US" dirty="0"/>
          </a:p>
        </p:txBody>
      </p:sp>
      <p:sp>
        <p:nvSpPr>
          <p:cNvPr id="20" name="灯片编号占位符 8">
            <a:extLst>
              <a:ext uri="{FF2B5EF4-FFF2-40B4-BE49-F238E27FC236}">
                <a16:creationId xmlns:a16="http://schemas.microsoft.com/office/drawing/2014/main" id="{226A03C9-26A2-481C-949E-582A2E6688AF}"/>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445</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6.1.2 </a:t>
            </a:r>
            <a:r>
              <a:rPr lang="zh-CN" altLang="en-US" dirty="0"/>
              <a:t>软件工程</a:t>
            </a:r>
            <a:r>
              <a:rPr lang="zh-CN" altLang="zh-CN" dirty="0"/>
              <a:t>项目</a:t>
            </a:r>
            <a:r>
              <a:rPr lang="zh-CN" altLang="en-US" dirty="0"/>
              <a:t>的</a:t>
            </a:r>
            <a:r>
              <a:rPr lang="zh-CN" altLang="zh-CN" dirty="0"/>
              <a:t>进度网络计划图</a:t>
            </a:r>
            <a:endParaRPr lang="zh-CN" altLang="en-US" dirty="0"/>
          </a:p>
        </p:txBody>
      </p:sp>
      <p:sp>
        <p:nvSpPr>
          <p:cNvPr id="6" name="矩形 5"/>
          <p:cNvSpPr/>
          <p:nvPr/>
        </p:nvSpPr>
        <p:spPr>
          <a:xfrm>
            <a:off x="0" y="1524794"/>
            <a:ext cx="12195175" cy="4572000"/>
          </a:xfrm>
          <a:prstGeom prst="rect">
            <a:avLst/>
          </a:prstGeom>
          <a:solidFill>
            <a:srgbClr val="DDDDDD">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sp>
        <p:nvSpPr>
          <p:cNvPr id="7" name="矩形 6"/>
          <p:cNvSpPr/>
          <p:nvPr/>
        </p:nvSpPr>
        <p:spPr>
          <a:xfrm>
            <a:off x="0" y="1981994"/>
            <a:ext cx="12192000" cy="3505199"/>
          </a:xfrm>
          <a:prstGeom prst="rect">
            <a:avLst/>
          </a:prstGeom>
          <a:solidFill>
            <a:srgbClr val="1157A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8" name="内容占位符 4"/>
          <p:cNvSpPr txBox="1"/>
          <p:nvPr/>
        </p:nvSpPr>
        <p:spPr>
          <a:xfrm>
            <a:off x="934320" y="2362994"/>
            <a:ext cx="10515600" cy="2438400"/>
          </a:xfrm>
          <a:prstGeom prst="rect">
            <a:avLst/>
          </a:prstGeom>
        </p:spPr>
        <p:txBody>
          <a:bodyPr vert="horz" lIns="91440" tIns="45720" rIns="91440" bIns="45720" rtlCol="0">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50000"/>
              </a:lnSpc>
              <a:buNone/>
            </a:pPr>
            <a:r>
              <a:rPr lang="zh-CN" altLang="zh-CN" sz="2800" b="1" dirty="0">
                <a:solidFill>
                  <a:schemeClr val="bg1"/>
                </a:solidFill>
              </a:rPr>
              <a:t>【例</a:t>
            </a:r>
            <a:r>
              <a:rPr lang="en-US" altLang="zh-CN" sz="2800" b="1" dirty="0">
                <a:solidFill>
                  <a:schemeClr val="bg1"/>
                </a:solidFill>
              </a:rPr>
              <a:t>6.2</a:t>
            </a:r>
            <a:r>
              <a:rPr lang="zh-CN" altLang="zh-CN" sz="2800" b="1" dirty="0">
                <a:solidFill>
                  <a:schemeClr val="bg1"/>
                </a:solidFill>
              </a:rPr>
              <a:t>】案例</a:t>
            </a:r>
            <a:r>
              <a:rPr lang="en-US" altLang="zh-CN" sz="2800" b="1" dirty="0">
                <a:solidFill>
                  <a:schemeClr val="bg1"/>
                </a:solidFill>
              </a:rPr>
              <a:t>6.1</a:t>
            </a:r>
            <a:r>
              <a:rPr lang="zh-CN" altLang="zh-CN" sz="2800" b="1" dirty="0">
                <a:solidFill>
                  <a:schemeClr val="bg1"/>
                </a:solidFill>
              </a:rPr>
              <a:t>中的项目，如项目经理把项目分解成</a:t>
            </a:r>
            <a:r>
              <a:rPr lang="en-US" altLang="zh-CN" sz="2800" b="1" dirty="0">
                <a:solidFill>
                  <a:schemeClr val="bg1"/>
                </a:solidFill>
              </a:rPr>
              <a:t>7</a:t>
            </a:r>
            <a:r>
              <a:rPr lang="zh-CN" altLang="zh-CN" sz="2800" b="1" dirty="0">
                <a:solidFill>
                  <a:schemeClr val="bg1"/>
                </a:solidFill>
              </a:rPr>
              <a:t>个工作（任务</a:t>
            </a:r>
            <a:r>
              <a:rPr lang="en-US" altLang="zh-CN" sz="2800" b="1" dirty="0">
                <a:solidFill>
                  <a:schemeClr val="bg1"/>
                </a:solidFill>
              </a:rPr>
              <a:t>/</a:t>
            </a:r>
            <a:r>
              <a:rPr lang="zh-CN" altLang="zh-CN" sz="2800" b="1" dirty="0">
                <a:solidFill>
                  <a:schemeClr val="bg1"/>
                </a:solidFill>
              </a:rPr>
              <a:t>活动）后，找来</a:t>
            </a:r>
            <a:r>
              <a:rPr lang="en-US" altLang="zh-CN" sz="2800" b="1" dirty="0">
                <a:solidFill>
                  <a:schemeClr val="bg1"/>
                </a:solidFill>
              </a:rPr>
              <a:t>5</a:t>
            </a:r>
            <a:r>
              <a:rPr lang="zh-CN" altLang="zh-CN" sz="2800" b="1" dirty="0">
                <a:solidFill>
                  <a:schemeClr val="bg1"/>
                </a:solidFill>
              </a:rPr>
              <a:t>个专家分别对各项工作的工作时长进行估算，专家给出的值如表</a:t>
            </a:r>
            <a:r>
              <a:rPr lang="en-US" altLang="zh-CN" sz="2800" b="1" dirty="0">
                <a:solidFill>
                  <a:schemeClr val="bg1"/>
                </a:solidFill>
              </a:rPr>
              <a:t>6-4</a:t>
            </a:r>
            <a:r>
              <a:rPr lang="zh-CN" altLang="zh-CN" sz="2800" b="1" dirty="0">
                <a:solidFill>
                  <a:schemeClr val="bg1"/>
                </a:solidFill>
              </a:rPr>
              <a:t>中的</a:t>
            </a:r>
            <a:r>
              <a:rPr lang="en-US" altLang="zh-CN" sz="2800" b="1" dirty="0">
                <a:solidFill>
                  <a:schemeClr val="bg1"/>
                </a:solidFill>
              </a:rPr>
              <a:t>1-7</a:t>
            </a:r>
            <a:r>
              <a:rPr lang="zh-CN" altLang="zh-CN" sz="2800" b="1" dirty="0">
                <a:solidFill>
                  <a:schemeClr val="bg1"/>
                </a:solidFill>
              </a:rPr>
              <a:t>列，则可以根据公式</a:t>
            </a:r>
            <a:r>
              <a:rPr lang="en-US" altLang="zh-CN" sz="2800" b="1" dirty="0">
                <a:solidFill>
                  <a:schemeClr val="bg1"/>
                </a:solidFill>
              </a:rPr>
              <a:t>6.2 </a:t>
            </a:r>
            <a:r>
              <a:rPr lang="zh-CN" altLang="zh-CN" sz="2800" b="1" dirty="0">
                <a:solidFill>
                  <a:schemeClr val="bg1"/>
                </a:solidFill>
              </a:rPr>
              <a:t>算出各项目工作的时长</a:t>
            </a:r>
            <a:r>
              <a:rPr lang="en-US" altLang="zh-CN" sz="2800" b="1" dirty="0" err="1">
                <a:solidFill>
                  <a:schemeClr val="bg1"/>
                </a:solidFill>
              </a:rPr>
              <a:t>t</a:t>
            </a:r>
            <a:r>
              <a:rPr lang="en-US" altLang="zh-CN" sz="2800" b="1" baseline="-25000" dirty="0" err="1">
                <a:solidFill>
                  <a:schemeClr val="bg1"/>
                </a:solidFill>
              </a:rPr>
              <a:t>e</a:t>
            </a:r>
            <a:endParaRPr lang="zh-CN" altLang="en-US" sz="2800" b="1" dirty="0">
              <a:solidFill>
                <a:schemeClr val="bg1"/>
              </a:solidFill>
            </a:endParaRPr>
          </a:p>
        </p:txBody>
      </p:sp>
      <p:sp>
        <p:nvSpPr>
          <p:cNvPr id="4" name="灯片编号占位符 3">
            <a:extLst>
              <a:ext uri="{FF2B5EF4-FFF2-40B4-BE49-F238E27FC236}">
                <a16:creationId xmlns:a16="http://schemas.microsoft.com/office/drawing/2014/main" id="{FBF28E7B-B3BD-4B5D-B6E8-562929C78413}"/>
              </a:ext>
            </a:extLst>
          </p:cNvPr>
          <p:cNvSpPr>
            <a:spLocks noGrp="1"/>
          </p:cNvSpPr>
          <p:nvPr>
            <p:ph type="sldNum" sz="quarter" idx="12"/>
          </p:nvPr>
        </p:nvSpPr>
        <p:spPr/>
        <p:txBody>
          <a:bodyPr/>
          <a:lstStyle/>
          <a:p>
            <a:fld id="{B6F15528-21DE-4FAA-801E-634DDDAF4B2B}" type="slidenum">
              <a:rPr lang="en-US" smtClean="0"/>
              <a:t>446</a:t>
            </a:fld>
            <a:endParaRPr lang="en-US" dirty="0"/>
          </a:p>
        </p:txBody>
      </p:sp>
      <p:sp>
        <p:nvSpPr>
          <p:cNvPr id="9" name="灯片编号占位符 8">
            <a:extLst>
              <a:ext uri="{FF2B5EF4-FFF2-40B4-BE49-F238E27FC236}">
                <a16:creationId xmlns:a16="http://schemas.microsoft.com/office/drawing/2014/main" id="{93F528AE-3F49-4D72-9937-6427FFEDC3CB}"/>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446</a:t>
            </a:fld>
            <a:endParaRPr kumimoji="0" lang="en-US" altLang="zh-CN" sz="1800" dirty="0">
              <a:latin typeface="Times New Roman" panose="02020603050405020304" pitchFamily="18" charset="0"/>
            </a:endParaRPr>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6.1.2 </a:t>
            </a:r>
            <a:r>
              <a:rPr lang="zh-CN" altLang="en-US" dirty="0"/>
              <a:t>软件工程</a:t>
            </a:r>
            <a:r>
              <a:rPr lang="zh-CN" altLang="zh-CN" dirty="0"/>
              <a:t>项目</a:t>
            </a:r>
            <a:r>
              <a:rPr lang="zh-CN" altLang="en-US" dirty="0"/>
              <a:t>的</a:t>
            </a:r>
            <a:r>
              <a:rPr lang="zh-CN" altLang="zh-CN" dirty="0"/>
              <a:t>进度网络计划图</a:t>
            </a:r>
            <a:endParaRPr lang="zh-CN" altLang="en-US" dirty="0"/>
          </a:p>
        </p:txBody>
      </p:sp>
      <p:sp>
        <p:nvSpPr>
          <p:cNvPr id="4" name="矩形 3"/>
          <p:cNvSpPr/>
          <p:nvPr/>
        </p:nvSpPr>
        <p:spPr>
          <a:xfrm>
            <a:off x="0" y="6006906"/>
            <a:ext cx="12209236" cy="8526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0886" y="6150516"/>
            <a:ext cx="12209236" cy="68118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flipH="1">
            <a:off x="9019781" y="5665957"/>
            <a:ext cx="3229725" cy="1301644"/>
            <a:chOff x="-8805" y="5407865"/>
            <a:chExt cx="3213509" cy="1301644"/>
          </a:xfrm>
        </p:grpSpPr>
        <p:sp>
          <p:nvSpPr>
            <p:cNvPr id="7" name="矩形 6"/>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3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708"/>
          <a:stretch>
            <a:fillRect/>
          </a:stretch>
        </p:blipFill>
        <p:spPr bwMode="auto">
          <a:xfrm>
            <a:off x="717983" y="1753394"/>
            <a:ext cx="10997231" cy="3164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4575175" y="1143794"/>
            <a:ext cx="2723823" cy="369332"/>
          </a:xfrm>
          <a:prstGeom prst="rect">
            <a:avLst/>
          </a:prstGeom>
        </p:spPr>
        <p:txBody>
          <a:bodyPr wrap="none">
            <a:spAutoFit/>
          </a:bodyPr>
          <a:lstStyle/>
          <a:p>
            <a:r>
              <a:rPr lang="zh-CN" altLang="zh-CN" sz="1800" dirty="0"/>
              <a:t>表</a:t>
            </a:r>
            <a:r>
              <a:rPr lang="en-US" altLang="zh-CN" sz="1800" dirty="0"/>
              <a:t>6-4 </a:t>
            </a:r>
            <a:r>
              <a:rPr lang="zh-CN" altLang="zh-CN" sz="1800" dirty="0"/>
              <a:t>专家法算法明细表 </a:t>
            </a:r>
            <a:endParaRPr lang="zh-CN" altLang="en-US" sz="1800" dirty="0"/>
          </a:p>
        </p:txBody>
      </p:sp>
      <p:sp>
        <p:nvSpPr>
          <p:cNvPr id="17" name="灯片编号占位符 16">
            <a:extLst>
              <a:ext uri="{FF2B5EF4-FFF2-40B4-BE49-F238E27FC236}">
                <a16:creationId xmlns:a16="http://schemas.microsoft.com/office/drawing/2014/main" id="{47D4E093-D4C0-448C-8686-5A334DBFBFAC}"/>
              </a:ext>
            </a:extLst>
          </p:cNvPr>
          <p:cNvSpPr>
            <a:spLocks noGrp="1"/>
          </p:cNvSpPr>
          <p:nvPr>
            <p:ph type="sldNum" sz="quarter" idx="12"/>
          </p:nvPr>
        </p:nvSpPr>
        <p:spPr/>
        <p:txBody>
          <a:bodyPr/>
          <a:lstStyle/>
          <a:p>
            <a:fld id="{B6F15528-21DE-4FAA-801E-634DDDAF4B2B}" type="slidenum">
              <a:rPr lang="en-US" smtClean="0"/>
              <a:t>447</a:t>
            </a:fld>
            <a:endParaRPr lang="en-US" dirty="0"/>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6.1.2 </a:t>
            </a:r>
            <a:r>
              <a:rPr lang="zh-CN" altLang="en-US" dirty="0"/>
              <a:t>软件工程</a:t>
            </a:r>
            <a:r>
              <a:rPr lang="zh-CN" altLang="zh-CN" dirty="0"/>
              <a:t>项目</a:t>
            </a:r>
            <a:r>
              <a:rPr lang="zh-CN" altLang="en-US" dirty="0"/>
              <a:t>的</a:t>
            </a:r>
            <a:r>
              <a:rPr lang="zh-CN" altLang="zh-CN" dirty="0"/>
              <a:t>进度网络计划图</a:t>
            </a:r>
            <a:endParaRPr lang="zh-CN" altLang="en-US" dirty="0"/>
          </a:p>
        </p:txBody>
      </p:sp>
      <p:sp>
        <p:nvSpPr>
          <p:cNvPr id="4" name="矩形 3"/>
          <p:cNvSpPr/>
          <p:nvPr/>
        </p:nvSpPr>
        <p:spPr>
          <a:xfrm>
            <a:off x="0" y="6006906"/>
            <a:ext cx="12209236" cy="8526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0886" y="6150516"/>
            <a:ext cx="12209236" cy="681180"/>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flipH="1">
            <a:off x="9019781" y="5665957"/>
            <a:ext cx="3229725" cy="1301644"/>
            <a:chOff x="-8805" y="5407865"/>
            <a:chExt cx="3213509" cy="1301644"/>
          </a:xfrm>
        </p:grpSpPr>
        <p:sp>
          <p:nvSpPr>
            <p:cNvPr id="7" name="矩形 6"/>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3" name="表格 2"/>
          <p:cNvGraphicFramePr>
            <a:graphicFrameLocks noGrp="1"/>
          </p:cNvGraphicFramePr>
          <p:nvPr/>
        </p:nvGraphicFramePr>
        <p:xfrm>
          <a:off x="288032" y="1677194"/>
          <a:ext cx="5562600" cy="3840480"/>
        </p:xfrm>
        <a:graphic>
          <a:graphicData uri="http://schemas.openxmlformats.org/drawingml/2006/table">
            <a:tbl>
              <a:tblPr firstRow="1" firstCol="1" bandRow="1">
                <a:tableStyleId>{5C22544A-7EE6-4342-B048-85BDC9FD1C3A}</a:tableStyleId>
              </a:tblPr>
              <a:tblGrid>
                <a:gridCol w="518795">
                  <a:extLst>
                    <a:ext uri="{9D8B030D-6E8A-4147-A177-3AD203B41FA5}">
                      <a16:colId xmlns:a16="http://schemas.microsoft.com/office/drawing/2014/main" val="20000"/>
                    </a:ext>
                  </a:extLst>
                </a:gridCol>
                <a:gridCol w="700405">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1066800">
                  <a:extLst>
                    <a:ext uri="{9D8B030D-6E8A-4147-A177-3AD203B41FA5}">
                      <a16:colId xmlns:a16="http://schemas.microsoft.com/office/drawing/2014/main" val="20004"/>
                    </a:ext>
                  </a:extLst>
                </a:gridCol>
              </a:tblGrid>
              <a:tr h="609600">
                <a:tc>
                  <a:txBody>
                    <a:bodyPr/>
                    <a:lstStyle/>
                    <a:p>
                      <a:pPr algn="ctr">
                        <a:lnSpc>
                          <a:spcPct val="150000"/>
                        </a:lnSpc>
                        <a:spcAft>
                          <a:spcPts val="0"/>
                        </a:spcAft>
                      </a:pPr>
                      <a:r>
                        <a:rPr lang="zh-CN" sz="1400" kern="100" dirty="0">
                          <a:effectLst/>
                        </a:rPr>
                        <a:t>序号</a:t>
                      </a:r>
                      <a:endParaRPr lang="zh-CN" sz="14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zh-CN" sz="1400" kern="100" dirty="0">
                          <a:effectLst/>
                        </a:rPr>
                        <a:t>工作</a:t>
                      </a:r>
                      <a:endParaRPr lang="en-US" altLang="zh-CN" sz="1400" kern="100" dirty="0">
                        <a:effectLst/>
                      </a:endParaRPr>
                    </a:p>
                    <a:p>
                      <a:pPr algn="ctr">
                        <a:lnSpc>
                          <a:spcPct val="150000"/>
                        </a:lnSpc>
                        <a:spcAft>
                          <a:spcPts val="0"/>
                        </a:spcAft>
                      </a:pPr>
                      <a:r>
                        <a:rPr lang="zh-CN" sz="1400" kern="100" dirty="0">
                          <a:effectLst/>
                        </a:rPr>
                        <a:t>代号</a:t>
                      </a:r>
                      <a:endParaRPr lang="zh-CN" sz="14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zh-CN" sz="1400" kern="100" dirty="0">
                          <a:effectLst/>
                        </a:rPr>
                        <a:t>工作内容</a:t>
                      </a:r>
                      <a:endParaRPr lang="zh-CN" sz="14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zh-CN" sz="1400" kern="100" dirty="0">
                          <a:effectLst/>
                        </a:rPr>
                        <a:t>工作时长</a:t>
                      </a:r>
                      <a:endParaRPr lang="en-US" altLang="zh-CN" sz="1400" kern="100" dirty="0">
                        <a:effectLst/>
                      </a:endParaRPr>
                    </a:p>
                    <a:p>
                      <a:pPr algn="ctr">
                        <a:lnSpc>
                          <a:spcPct val="150000"/>
                        </a:lnSpc>
                        <a:spcAft>
                          <a:spcPts val="0"/>
                        </a:spcAft>
                      </a:pPr>
                      <a:r>
                        <a:rPr lang="zh-CN" sz="1400" kern="100" dirty="0">
                          <a:effectLst/>
                        </a:rPr>
                        <a:t>（单位：月）</a:t>
                      </a:r>
                      <a:endParaRPr lang="zh-CN" sz="140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zh-CN" sz="1400" kern="100" dirty="0">
                          <a:effectLst/>
                        </a:rPr>
                        <a:t>紧前工作</a:t>
                      </a:r>
                      <a:endParaRPr lang="zh-CN" sz="14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0"/>
                  </a:ext>
                </a:extLst>
              </a:tr>
              <a:tr h="0">
                <a:tc>
                  <a:txBody>
                    <a:bodyPr/>
                    <a:lstStyle/>
                    <a:p>
                      <a:pPr algn="ctr">
                        <a:lnSpc>
                          <a:spcPct val="150000"/>
                        </a:lnSpc>
                        <a:spcAft>
                          <a:spcPts val="0"/>
                        </a:spcAft>
                      </a:pPr>
                      <a:r>
                        <a:rPr lang="en-US" sz="1400" kern="100">
                          <a:effectLst/>
                        </a:rPr>
                        <a:t>1</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1400" kern="100">
                          <a:effectLst/>
                        </a:rPr>
                        <a:t>A</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zh-CN" sz="1400" kern="100" dirty="0">
                          <a:effectLst/>
                        </a:rPr>
                        <a:t>可行性分析与需求分析</a:t>
                      </a:r>
                      <a:endParaRPr lang="zh-CN" sz="14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1400" kern="100">
                          <a:effectLst/>
                        </a:rPr>
                        <a:t>10</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zh-CN" sz="1400" kern="100">
                          <a:effectLst/>
                        </a:rPr>
                        <a:t>—</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1"/>
                  </a:ext>
                </a:extLst>
              </a:tr>
              <a:tr h="0">
                <a:tc>
                  <a:txBody>
                    <a:bodyPr/>
                    <a:lstStyle/>
                    <a:p>
                      <a:pPr algn="ctr">
                        <a:lnSpc>
                          <a:spcPct val="150000"/>
                        </a:lnSpc>
                        <a:spcAft>
                          <a:spcPts val="0"/>
                        </a:spcAft>
                      </a:pPr>
                      <a:r>
                        <a:rPr lang="en-US" sz="1400" kern="100">
                          <a:effectLst/>
                        </a:rPr>
                        <a:t>2</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1400" kern="100">
                          <a:effectLst/>
                        </a:rPr>
                        <a:t>B</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zh-CN" sz="1400" kern="100" dirty="0">
                          <a:effectLst/>
                        </a:rPr>
                        <a:t>测试需求</a:t>
                      </a:r>
                      <a:endParaRPr lang="zh-CN" sz="14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1400" kern="100">
                          <a:effectLst/>
                        </a:rPr>
                        <a:t>2</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1400" kern="100">
                          <a:effectLst/>
                        </a:rPr>
                        <a:t>A</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2"/>
                  </a:ext>
                </a:extLst>
              </a:tr>
              <a:tr h="0">
                <a:tc>
                  <a:txBody>
                    <a:bodyPr/>
                    <a:lstStyle/>
                    <a:p>
                      <a:pPr algn="ctr">
                        <a:lnSpc>
                          <a:spcPct val="150000"/>
                        </a:lnSpc>
                        <a:spcAft>
                          <a:spcPts val="0"/>
                        </a:spcAft>
                      </a:pPr>
                      <a:r>
                        <a:rPr lang="en-US" sz="1400" kern="100">
                          <a:effectLst/>
                        </a:rPr>
                        <a:t>3</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1400" kern="100">
                          <a:effectLst/>
                        </a:rPr>
                        <a:t>C</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zh-CN" sz="1400" kern="100" dirty="0">
                          <a:effectLst/>
                        </a:rPr>
                        <a:t>概要设计</a:t>
                      </a:r>
                      <a:endParaRPr lang="zh-CN" sz="14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1400" kern="100">
                          <a:effectLst/>
                        </a:rPr>
                        <a:t>6</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1400" kern="100">
                          <a:effectLst/>
                        </a:rPr>
                        <a:t>A</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3"/>
                  </a:ext>
                </a:extLst>
              </a:tr>
              <a:tr h="0">
                <a:tc>
                  <a:txBody>
                    <a:bodyPr/>
                    <a:lstStyle/>
                    <a:p>
                      <a:pPr algn="ctr">
                        <a:lnSpc>
                          <a:spcPct val="150000"/>
                        </a:lnSpc>
                        <a:spcAft>
                          <a:spcPts val="0"/>
                        </a:spcAft>
                      </a:pPr>
                      <a:r>
                        <a:rPr lang="en-US" sz="1400" kern="100">
                          <a:effectLst/>
                        </a:rPr>
                        <a:t>4</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1400" kern="100">
                          <a:effectLst/>
                        </a:rPr>
                        <a:t>D</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zh-CN" sz="1400" kern="100" dirty="0">
                          <a:effectLst/>
                        </a:rPr>
                        <a:t>系统管理</a:t>
                      </a:r>
                      <a:endParaRPr lang="zh-CN" sz="14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1400" kern="100" dirty="0">
                          <a:effectLst/>
                        </a:rPr>
                        <a:t>7</a:t>
                      </a:r>
                      <a:endParaRPr lang="zh-CN" sz="14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1400" kern="100">
                          <a:effectLst/>
                        </a:rPr>
                        <a:t>A</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4"/>
                  </a:ext>
                </a:extLst>
              </a:tr>
              <a:tr h="0">
                <a:tc>
                  <a:txBody>
                    <a:bodyPr/>
                    <a:lstStyle/>
                    <a:p>
                      <a:pPr algn="ctr">
                        <a:lnSpc>
                          <a:spcPct val="150000"/>
                        </a:lnSpc>
                        <a:spcAft>
                          <a:spcPts val="0"/>
                        </a:spcAft>
                      </a:pPr>
                      <a:r>
                        <a:rPr lang="en-US" sz="1400" kern="100">
                          <a:effectLst/>
                        </a:rPr>
                        <a:t>5</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1400" kern="100">
                          <a:effectLst/>
                        </a:rPr>
                        <a:t>E</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zh-CN" sz="1400" kern="100">
                          <a:effectLst/>
                        </a:rPr>
                        <a:t>测试计划</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1400" kern="100" dirty="0">
                          <a:effectLst/>
                        </a:rPr>
                        <a:t>5</a:t>
                      </a:r>
                      <a:endParaRPr lang="zh-CN" sz="14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1400" kern="100">
                          <a:effectLst/>
                        </a:rPr>
                        <a:t>B</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5"/>
                  </a:ext>
                </a:extLst>
              </a:tr>
              <a:tr h="0">
                <a:tc>
                  <a:txBody>
                    <a:bodyPr/>
                    <a:lstStyle/>
                    <a:p>
                      <a:pPr algn="ctr">
                        <a:lnSpc>
                          <a:spcPct val="150000"/>
                        </a:lnSpc>
                        <a:spcAft>
                          <a:spcPts val="0"/>
                        </a:spcAft>
                      </a:pPr>
                      <a:r>
                        <a:rPr lang="en-US" sz="1400" kern="100">
                          <a:effectLst/>
                        </a:rPr>
                        <a:t>6</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1400" kern="100">
                          <a:effectLst/>
                        </a:rPr>
                        <a:t>F1</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zh-CN" sz="1400" kern="100">
                          <a:effectLst/>
                        </a:rPr>
                        <a:t>详细设计Ⅰ</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1400" kern="100" dirty="0">
                          <a:effectLst/>
                        </a:rPr>
                        <a:t>10</a:t>
                      </a:r>
                      <a:endParaRPr lang="zh-CN" sz="14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1400" kern="100">
                          <a:effectLst/>
                        </a:rPr>
                        <a:t>C</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6"/>
                  </a:ext>
                </a:extLst>
              </a:tr>
              <a:tr h="0">
                <a:tc>
                  <a:txBody>
                    <a:bodyPr/>
                    <a:lstStyle/>
                    <a:p>
                      <a:pPr algn="ctr">
                        <a:lnSpc>
                          <a:spcPct val="150000"/>
                        </a:lnSpc>
                        <a:spcAft>
                          <a:spcPts val="0"/>
                        </a:spcAft>
                      </a:pPr>
                      <a:r>
                        <a:rPr lang="en-US" sz="1400" kern="100">
                          <a:effectLst/>
                        </a:rPr>
                        <a:t>7</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1400" kern="100">
                          <a:effectLst/>
                        </a:rPr>
                        <a:t>F2</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zh-CN" sz="1400" kern="100">
                          <a:effectLst/>
                        </a:rPr>
                        <a:t>详细设计Ⅱ</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1400" kern="100" dirty="0">
                          <a:effectLst/>
                        </a:rPr>
                        <a:t>8</a:t>
                      </a:r>
                      <a:endParaRPr lang="zh-CN" sz="14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1400" kern="100" dirty="0">
                          <a:effectLst/>
                        </a:rPr>
                        <a:t>C</a:t>
                      </a:r>
                      <a:r>
                        <a:rPr lang="zh-CN" sz="1400" kern="100" dirty="0">
                          <a:effectLst/>
                        </a:rPr>
                        <a:t>、</a:t>
                      </a:r>
                      <a:r>
                        <a:rPr lang="en-US" sz="1400" kern="100" dirty="0">
                          <a:effectLst/>
                        </a:rPr>
                        <a:t>D</a:t>
                      </a:r>
                      <a:endParaRPr lang="zh-CN" sz="14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7"/>
                  </a:ext>
                </a:extLst>
              </a:tr>
              <a:tr h="0">
                <a:tc>
                  <a:txBody>
                    <a:bodyPr/>
                    <a:lstStyle/>
                    <a:p>
                      <a:pPr algn="ctr">
                        <a:lnSpc>
                          <a:spcPct val="150000"/>
                        </a:lnSpc>
                        <a:spcAft>
                          <a:spcPts val="0"/>
                        </a:spcAft>
                      </a:pPr>
                      <a:r>
                        <a:rPr lang="en-US" sz="1400" kern="100">
                          <a:effectLst/>
                        </a:rPr>
                        <a:t>8</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1400" kern="100">
                          <a:effectLst/>
                        </a:rPr>
                        <a:t>G</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zh-CN" sz="1400" kern="100">
                          <a:effectLst/>
                        </a:rPr>
                        <a:t>测试工具准备</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1400" kern="100">
                          <a:effectLst/>
                        </a:rPr>
                        <a:t>4</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1400" kern="100" dirty="0">
                          <a:effectLst/>
                        </a:rPr>
                        <a:t>E</a:t>
                      </a:r>
                      <a:endParaRPr lang="zh-CN" sz="14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8"/>
                  </a:ext>
                </a:extLst>
              </a:tr>
              <a:tr h="0">
                <a:tc>
                  <a:txBody>
                    <a:bodyPr/>
                    <a:lstStyle/>
                    <a:p>
                      <a:pPr algn="ctr">
                        <a:lnSpc>
                          <a:spcPct val="150000"/>
                        </a:lnSpc>
                        <a:spcAft>
                          <a:spcPts val="0"/>
                        </a:spcAft>
                      </a:pPr>
                      <a:r>
                        <a:rPr lang="en-US" sz="1400" kern="100">
                          <a:effectLst/>
                        </a:rPr>
                        <a:t>9</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1400" kern="100">
                          <a:effectLst/>
                        </a:rPr>
                        <a:t>H</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zh-CN" sz="1400" kern="100">
                          <a:effectLst/>
                        </a:rPr>
                        <a:t>配置管理与质量保障</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1400" kern="100">
                          <a:effectLst/>
                        </a:rPr>
                        <a:t>5</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1400" kern="100" dirty="0">
                          <a:effectLst/>
                        </a:rPr>
                        <a:t>F1</a:t>
                      </a:r>
                      <a:r>
                        <a:rPr lang="zh-CN" sz="1400" kern="100" dirty="0">
                          <a:effectLst/>
                        </a:rPr>
                        <a:t>、</a:t>
                      </a:r>
                      <a:r>
                        <a:rPr lang="en-US" sz="1400" kern="100" dirty="0">
                          <a:effectLst/>
                        </a:rPr>
                        <a:t>F2</a:t>
                      </a:r>
                      <a:endParaRPr lang="zh-CN" sz="14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9"/>
                  </a:ext>
                </a:extLst>
              </a:tr>
              <a:tr h="0">
                <a:tc>
                  <a:txBody>
                    <a:bodyPr/>
                    <a:lstStyle/>
                    <a:p>
                      <a:pPr algn="ctr">
                        <a:lnSpc>
                          <a:spcPct val="150000"/>
                        </a:lnSpc>
                        <a:spcAft>
                          <a:spcPts val="0"/>
                        </a:spcAft>
                      </a:pPr>
                      <a:r>
                        <a:rPr lang="en-US" sz="1400" kern="100">
                          <a:effectLst/>
                        </a:rPr>
                        <a:t>10</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1400" kern="100" dirty="0">
                          <a:effectLst/>
                        </a:rPr>
                        <a:t>I</a:t>
                      </a:r>
                      <a:endParaRPr lang="zh-CN" sz="14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zh-CN" sz="1400" kern="100">
                          <a:effectLst/>
                        </a:rPr>
                        <a:t>系统集成与测试</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1400" kern="100" dirty="0">
                          <a:effectLst/>
                        </a:rPr>
                        <a:t>8</a:t>
                      </a:r>
                      <a:endParaRPr lang="zh-CN" sz="14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1400" kern="100" dirty="0">
                          <a:effectLst/>
                        </a:rPr>
                        <a:t>G</a:t>
                      </a:r>
                      <a:r>
                        <a:rPr lang="zh-CN" sz="1400" kern="100" dirty="0">
                          <a:effectLst/>
                        </a:rPr>
                        <a:t>、</a:t>
                      </a:r>
                      <a:r>
                        <a:rPr lang="en-US" sz="1400" kern="100" dirty="0">
                          <a:effectLst/>
                        </a:rPr>
                        <a:t>H</a:t>
                      </a:r>
                      <a:endParaRPr lang="zh-CN" sz="14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10"/>
                  </a:ext>
                </a:extLst>
              </a:tr>
            </a:tbl>
          </a:graphicData>
        </a:graphic>
      </p:graphicFrame>
      <p:sp>
        <p:nvSpPr>
          <p:cNvPr id="16" name="矩形 15"/>
          <p:cNvSpPr/>
          <p:nvPr/>
        </p:nvSpPr>
        <p:spPr>
          <a:xfrm>
            <a:off x="2365375" y="991394"/>
            <a:ext cx="6136616" cy="461665"/>
          </a:xfrm>
          <a:prstGeom prst="rect">
            <a:avLst/>
          </a:prstGeom>
        </p:spPr>
        <p:txBody>
          <a:bodyPr wrap="none">
            <a:spAutoFit/>
          </a:bodyPr>
          <a:lstStyle/>
          <a:p>
            <a:r>
              <a:rPr lang="zh-CN" altLang="zh-CN" dirty="0"/>
              <a:t>根据表</a:t>
            </a:r>
            <a:r>
              <a:rPr lang="en-US" altLang="zh-CN" dirty="0"/>
              <a:t>6-2</a:t>
            </a:r>
            <a:r>
              <a:rPr lang="zh-CN" altLang="zh-CN" dirty="0"/>
              <a:t>可绘制出图</a:t>
            </a:r>
            <a:r>
              <a:rPr lang="en-US" altLang="zh-CN" dirty="0"/>
              <a:t>6-12</a:t>
            </a:r>
            <a:r>
              <a:rPr lang="zh-CN" altLang="zh-CN" dirty="0"/>
              <a:t>所示的计划网络图</a:t>
            </a:r>
            <a:endParaRPr lang="zh-CN" alt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1293" y="2124869"/>
            <a:ext cx="6276975" cy="282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灯片编号占位符 17">
            <a:extLst>
              <a:ext uri="{FF2B5EF4-FFF2-40B4-BE49-F238E27FC236}">
                <a16:creationId xmlns:a16="http://schemas.microsoft.com/office/drawing/2014/main" id="{09A1FE58-A35C-486D-8A9B-411D2F18BAFF}"/>
              </a:ext>
            </a:extLst>
          </p:cNvPr>
          <p:cNvSpPr>
            <a:spLocks noGrp="1"/>
          </p:cNvSpPr>
          <p:nvPr>
            <p:ph type="sldNum" sz="quarter" idx="12"/>
          </p:nvPr>
        </p:nvSpPr>
        <p:spPr/>
        <p:txBody>
          <a:bodyPr/>
          <a:lstStyle/>
          <a:p>
            <a:fld id="{B6F15528-21DE-4FAA-801E-634DDDAF4B2B}" type="slidenum">
              <a:rPr lang="en-US" smtClean="0"/>
              <a:t>448</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 calcmode="lin" valueType="num">
                                      <p:cBhvr additive="base">
                                        <p:cTn id="7" dur="500" fill="hold"/>
                                        <p:tgtEl>
                                          <p:spTgt spid="12290"/>
                                        </p:tgtEl>
                                        <p:attrNameLst>
                                          <p:attrName>ppt_x</p:attrName>
                                        </p:attrNameLst>
                                      </p:cBhvr>
                                      <p:tavLst>
                                        <p:tav tm="0">
                                          <p:val>
                                            <p:strVal val="#ppt_x"/>
                                          </p:val>
                                        </p:tav>
                                        <p:tav tm="100000">
                                          <p:val>
                                            <p:strVal val="#ppt_x"/>
                                          </p:val>
                                        </p:tav>
                                      </p:tavLst>
                                    </p:anim>
                                    <p:anim calcmode="lin" valueType="num">
                                      <p:cBhvr additive="base">
                                        <p:cTn id="8" dur="500" fill="hold"/>
                                        <p:tgtEl>
                                          <p:spTgt spid="122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3"/>
          <p:cNvSpPr/>
          <p:nvPr/>
        </p:nvSpPr>
        <p:spPr>
          <a:xfrm>
            <a:off x="4422775" y="967738"/>
            <a:ext cx="6629399" cy="5205255"/>
          </a:xfrm>
          <a:custGeom>
            <a:avLst/>
            <a:gdLst>
              <a:gd name="connsiteX0" fmla="*/ 0 w 7560564"/>
              <a:gd name="connsiteY0" fmla="*/ 282448 h 3275076"/>
              <a:gd name="connsiteX1" fmla="*/ 282473 w 7560564"/>
              <a:gd name="connsiteY1" fmla="*/ 0 h 3275076"/>
              <a:gd name="connsiteX2" fmla="*/ 7278116 w 7560564"/>
              <a:gd name="connsiteY2" fmla="*/ 0 h 3275076"/>
              <a:gd name="connsiteX3" fmla="*/ 7560563 w 7560564"/>
              <a:gd name="connsiteY3" fmla="*/ 282448 h 3275076"/>
              <a:gd name="connsiteX4" fmla="*/ 7560563 w 7560564"/>
              <a:gd name="connsiteY4" fmla="*/ 2992602 h 3275076"/>
              <a:gd name="connsiteX5" fmla="*/ 7278116 w 7560564"/>
              <a:gd name="connsiteY5" fmla="*/ 3275075 h 3275076"/>
              <a:gd name="connsiteX6" fmla="*/ 282473 w 7560564"/>
              <a:gd name="connsiteY6" fmla="*/ 3275075 h 3275076"/>
              <a:gd name="connsiteX7" fmla="*/ 0 w 7560564"/>
              <a:gd name="connsiteY7" fmla="*/ 2992602 h 3275076"/>
              <a:gd name="connsiteX8" fmla="*/ 0 w 7560564"/>
              <a:gd name="connsiteY8" fmla="*/ 282448 h 3275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560564" h="3275076">
                <a:moveTo>
                  <a:pt x="0" y="282448"/>
                </a:moveTo>
                <a:cubicBezTo>
                  <a:pt x="0" y="126492"/>
                  <a:pt x="126466" y="0"/>
                  <a:pt x="282473" y="0"/>
                </a:cubicBezTo>
                <a:lnTo>
                  <a:pt x="7278116" y="0"/>
                </a:lnTo>
                <a:cubicBezTo>
                  <a:pt x="7434071" y="0"/>
                  <a:pt x="7560563" y="126492"/>
                  <a:pt x="7560563" y="282448"/>
                </a:cubicBezTo>
                <a:lnTo>
                  <a:pt x="7560563" y="2992602"/>
                </a:lnTo>
                <a:cubicBezTo>
                  <a:pt x="7560563" y="3148609"/>
                  <a:pt x="7434071" y="3275075"/>
                  <a:pt x="7278116" y="3275075"/>
                </a:cubicBezTo>
                <a:lnTo>
                  <a:pt x="282473" y="3275075"/>
                </a:lnTo>
                <a:cubicBezTo>
                  <a:pt x="126466" y="3275075"/>
                  <a:pt x="0" y="3148609"/>
                  <a:pt x="0" y="2992602"/>
                </a:cubicBezTo>
                <a:lnTo>
                  <a:pt x="0" y="282448"/>
                </a:lnTo>
              </a:path>
            </a:pathLst>
          </a:custGeom>
          <a:solidFill>
            <a:srgbClr val="FFFFFF">
              <a:alpha val="100000"/>
            </a:srgbClr>
          </a:solidFill>
          <a:ln w="12700">
            <a:solidFill>
              <a:srgbClr val="000000">
                <a:alpha val="0"/>
              </a:srgb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Freeform 3"/>
          <p:cNvSpPr/>
          <p:nvPr/>
        </p:nvSpPr>
        <p:spPr>
          <a:xfrm>
            <a:off x="6695261" y="1219994"/>
            <a:ext cx="48816" cy="4836902"/>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algn="ctr"/>
            <a:endParaRPr lang="zh-CN" altLang="en-US"/>
          </a:p>
        </p:txBody>
      </p:sp>
      <p:sp>
        <p:nvSpPr>
          <p:cNvPr id="46" name="TextBox 1"/>
          <p:cNvSpPr txBox="1"/>
          <p:nvPr/>
        </p:nvSpPr>
        <p:spPr>
          <a:xfrm>
            <a:off x="545294" y="2704702"/>
            <a:ext cx="1846659" cy="946434"/>
          </a:xfrm>
          <a:prstGeom prst="rect">
            <a:avLst/>
          </a:prstGeom>
          <a:noFill/>
        </p:spPr>
        <p:txBody>
          <a:bodyPr wrap="none" lIns="0" tIns="0" rIns="0" bIns="60981" rtlCol="0">
            <a:spAutoFit/>
          </a:bodyPr>
          <a:lstStyle/>
          <a:p>
            <a:pPr>
              <a:lnSpc>
                <a:spcPts val="6935"/>
              </a:lnSpc>
            </a:pPr>
            <a:r>
              <a:rPr lang="zh-CN" altLang="en-US" sz="3600" dirty="0">
                <a:solidFill>
                  <a:srgbClr val="4197DF"/>
                </a:solidFill>
                <a:latin typeface="Microsoft YaHei UI" panose="020B0503020204020204" pitchFamily="18" charset="-122"/>
                <a:cs typeface="Microsoft YaHei UI" panose="020B0503020204020204" pitchFamily="18" charset="-122"/>
              </a:rPr>
              <a:t>内容导航</a:t>
            </a:r>
            <a:endParaRPr lang="en-US" altLang="zh-CN" sz="3600" dirty="0">
              <a:solidFill>
                <a:srgbClr val="4197DF"/>
              </a:solidFill>
              <a:latin typeface="Microsoft YaHei UI" panose="020B0503020204020204" pitchFamily="18" charset="-122"/>
              <a:cs typeface="Microsoft YaHei UI" panose="020B0503020204020204" pitchFamily="18" charset="-122"/>
            </a:endParaRPr>
          </a:p>
        </p:txBody>
      </p:sp>
      <p:sp>
        <p:nvSpPr>
          <p:cNvPr id="57" name="TextBox 1"/>
          <p:cNvSpPr txBox="1"/>
          <p:nvPr/>
        </p:nvSpPr>
        <p:spPr>
          <a:xfrm>
            <a:off x="545293" y="3518639"/>
            <a:ext cx="1846659" cy="272596"/>
          </a:xfrm>
          <a:prstGeom prst="rect">
            <a:avLst/>
          </a:prstGeom>
          <a:noFill/>
        </p:spPr>
        <p:txBody>
          <a:bodyPr wrap="square" lIns="0" tIns="0" rIns="0" bIns="60981" rtlCol="0">
            <a:spAutoFit/>
          </a:bodyPr>
          <a:lstStyle/>
          <a:p>
            <a:pPr algn="dist">
              <a:lnSpc>
                <a:spcPts val="1600"/>
              </a:lnSpc>
            </a:pPr>
            <a:r>
              <a:rPr lang="en-US" altLang="zh-CN" sz="1900" dirty="0">
                <a:solidFill>
                  <a:srgbClr val="4197DF"/>
                </a:solidFill>
                <a:latin typeface="Times New Roman" panose="02020603050405020304" pitchFamily="18" charset="0"/>
                <a:cs typeface="Times New Roman" panose="02020603050405020304" pitchFamily="18" charset="0"/>
              </a:rPr>
              <a:t>CONTENTS</a:t>
            </a:r>
          </a:p>
        </p:txBody>
      </p:sp>
      <p:sp>
        <p:nvSpPr>
          <p:cNvPr id="59" name="矩形 58"/>
          <p:cNvSpPr/>
          <p:nvPr/>
        </p:nvSpPr>
        <p:spPr>
          <a:xfrm>
            <a:off x="518434" y="2201849"/>
            <a:ext cx="1873520" cy="70265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p:nvPr/>
        </p:nvCxnSpPr>
        <p:spPr>
          <a:xfrm>
            <a:off x="536575" y="7699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36575" y="2484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6575" y="405607"/>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6575" y="577057"/>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6575" y="71993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36575" y="89138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36575" y="10485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36575" y="1219994"/>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6575" y="1404371"/>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36575" y="154724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36575" y="171869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6575" y="1875858"/>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36575" y="2047308"/>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a:off x="2000250" y="6254294"/>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2381250" y="5840443"/>
            <a:ext cx="674915" cy="10132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a:off x="3146878" y="6329700"/>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a:off x="95250" y="5621722"/>
            <a:ext cx="1066800" cy="123197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p:cNvSpPr/>
          <p:nvPr/>
        </p:nvSpPr>
        <p:spPr>
          <a:xfrm>
            <a:off x="876300" y="6254294"/>
            <a:ext cx="381000" cy="51330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5757541" y="3206177"/>
            <a:ext cx="4913633" cy="634722"/>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b="1"/>
          </a:p>
        </p:txBody>
      </p:sp>
      <p:sp>
        <p:nvSpPr>
          <p:cNvPr id="55" name="TextBox 1"/>
          <p:cNvSpPr txBox="1"/>
          <p:nvPr/>
        </p:nvSpPr>
        <p:spPr>
          <a:xfrm>
            <a:off x="7013575" y="3447338"/>
            <a:ext cx="3334246" cy="372367"/>
          </a:xfrm>
          <a:prstGeom prst="rect">
            <a:avLst/>
          </a:prstGeom>
          <a:noFill/>
        </p:spPr>
        <p:txBody>
          <a:bodyPr wrap="none" lIns="0" tIns="0" rIns="0" bIns="60981" rtlCol="0">
            <a:spAutoFit/>
          </a:bodyPr>
          <a:lstStyle/>
          <a:p>
            <a:pPr>
              <a:lnSpc>
                <a:spcPts val="2400"/>
              </a:lnSpc>
            </a:pPr>
            <a:r>
              <a:rPr lang="zh-CN" altLang="zh-CN" sz="2600" b="1" dirty="0">
                <a:solidFill>
                  <a:schemeClr val="bg1"/>
                </a:solidFill>
              </a:rPr>
              <a:t>软件</a:t>
            </a:r>
            <a:r>
              <a:rPr lang="zh-CN" altLang="en-US" sz="2600" b="1" dirty="0">
                <a:solidFill>
                  <a:schemeClr val="bg1"/>
                </a:solidFill>
              </a:rPr>
              <a:t>工程</a:t>
            </a:r>
            <a:r>
              <a:rPr lang="zh-CN" altLang="zh-CN" sz="2600" b="1" dirty="0">
                <a:solidFill>
                  <a:schemeClr val="bg1"/>
                </a:solidFill>
              </a:rPr>
              <a:t>项目</a:t>
            </a:r>
            <a:r>
              <a:rPr lang="zh-CN" altLang="en-US" sz="2600" b="1" dirty="0">
                <a:solidFill>
                  <a:schemeClr val="bg1"/>
                </a:solidFill>
              </a:rPr>
              <a:t>进度</a:t>
            </a:r>
            <a:r>
              <a:rPr lang="zh-CN" altLang="zh-CN" sz="2600" b="1" dirty="0">
                <a:solidFill>
                  <a:schemeClr val="bg1"/>
                </a:solidFill>
              </a:rPr>
              <a:t>分析</a:t>
            </a:r>
            <a:endParaRPr lang="zh-CN" altLang="en-US" sz="2600" b="1" dirty="0">
              <a:solidFill>
                <a:schemeClr val="bg1"/>
              </a:solidFill>
              <a:latin typeface="Microsoft YaHei UI" panose="020B0503020204020204" pitchFamily="18" charset="-122"/>
              <a:cs typeface="Microsoft YaHei UI" panose="020B0503020204020204" pitchFamily="18" charset="-122"/>
            </a:endParaRPr>
          </a:p>
        </p:txBody>
      </p:sp>
      <p:sp>
        <p:nvSpPr>
          <p:cNvPr id="56" name="TextBox 1"/>
          <p:cNvSpPr txBox="1"/>
          <p:nvPr/>
        </p:nvSpPr>
        <p:spPr>
          <a:xfrm>
            <a:off x="7013575" y="2244389"/>
            <a:ext cx="2333972" cy="369353"/>
          </a:xfrm>
          <a:prstGeom prst="rect">
            <a:avLst/>
          </a:prstGeom>
          <a:noFill/>
        </p:spPr>
        <p:txBody>
          <a:bodyPr wrap="none" lIns="0" tIns="0" rIns="0" bIns="60981" rtlCol="0">
            <a:spAutoFit/>
          </a:bodyPr>
          <a:lstStyle/>
          <a:p>
            <a:pPr>
              <a:lnSpc>
                <a:spcPts val="2400"/>
              </a:lnSpc>
            </a:pPr>
            <a:r>
              <a:rPr lang="zh-CN" altLang="en-US" sz="2600" b="1" dirty="0">
                <a:solidFill>
                  <a:srgbClr val="3A4187"/>
                </a:solidFill>
                <a:latin typeface="Microsoft YaHei UI" panose="020B0503020204020204" pitchFamily="18" charset="-122"/>
                <a:cs typeface="Microsoft YaHei UI" panose="020B0503020204020204" pitchFamily="18" charset="-122"/>
              </a:rPr>
              <a:t>进度的基本概念</a:t>
            </a:r>
          </a:p>
        </p:txBody>
      </p:sp>
      <p:sp>
        <p:nvSpPr>
          <p:cNvPr id="78" name="TextBox 1"/>
          <p:cNvSpPr txBox="1"/>
          <p:nvPr/>
        </p:nvSpPr>
        <p:spPr>
          <a:xfrm>
            <a:off x="7013575" y="4584441"/>
            <a:ext cx="2000548" cy="372367"/>
          </a:xfrm>
          <a:prstGeom prst="rect">
            <a:avLst/>
          </a:prstGeom>
          <a:noFill/>
        </p:spPr>
        <p:txBody>
          <a:bodyPr wrap="none" lIns="0" tIns="0" rIns="0" bIns="60981" rtlCol="0">
            <a:spAutoFit/>
          </a:bodyPr>
          <a:lstStyle/>
          <a:p>
            <a:pPr>
              <a:lnSpc>
                <a:spcPts val="2400"/>
              </a:lnSpc>
            </a:pPr>
            <a:r>
              <a:rPr lang="zh-CN" altLang="en-US" sz="2600" b="1" dirty="0">
                <a:solidFill>
                  <a:srgbClr val="3A4187"/>
                </a:solidFill>
                <a:latin typeface="Microsoft YaHei UI" panose="020B0503020204020204" pitchFamily="18" charset="-122"/>
                <a:cs typeface="Microsoft YaHei UI" panose="020B0503020204020204" pitchFamily="18" charset="-122"/>
              </a:rPr>
              <a:t>网络计划优化</a:t>
            </a:r>
          </a:p>
        </p:txBody>
      </p:sp>
      <p:sp>
        <p:nvSpPr>
          <p:cNvPr id="79" name="Freeform 3"/>
          <p:cNvSpPr/>
          <p:nvPr/>
        </p:nvSpPr>
        <p:spPr>
          <a:xfrm>
            <a:off x="6632575" y="228679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74B836"/>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sz="2600" b="1"/>
          </a:p>
        </p:txBody>
      </p:sp>
      <p:sp>
        <p:nvSpPr>
          <p:cNvPr id="80" name="Freeform 3"/>
          <p:cNvSpPr/>
          <p:nvPr/>
        </p:nvSpPr>
        <p:spPr>
          <a:xfrm>
            <a:off x="6632575" y="3523538"/>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chemeClr val="bg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sz="2600" b="1">
              <a:solidFill>
                <a:schemeClr val="bg1"/>
              </a:solidFill>
            </a:endParaRPr>
          </a:p>
        </p:txBody>
      </p:sp>
      <p:sp>
        <p:nvSpPr>
          <p:cNvPr id="81" name="TextBox 1"/>
          <p:cNvSpPr txBox="1"/>
          <p:nvPr/>
        </p:nvSpPr>
        <p:spPr>
          <a:xfrm>
            <a:off x="6023098" y="2254183"/>
            <a:ext cx="504946" cy="372559"/>
          </a:xfrm>
          <a:prstGeom prst="rect">
            <a:avLst/>
          </a:prstGeom>
          <a:noFill/>
        </p:spPr>
        <p:txBody>
          <a:bodyPr wrap="none" lIns="0" tIns="0" rIns="0" bIns="60981" rtlCol="0">
            <a:spAutoFit/>
          </a:bodyPr>
          <a:lstStyle/>
          <a:p>
            <a:pPr>
              <a:lnSpc>
                <a:spcPts val="2400"/>
              </a:lnSpc>
            </a:pPr>
            <a:r>
              <a:rPr lang="en-US" altLang="zh-CN" sz="2600" b="1" dirty="0">
                <a:solidFill>
                  <a:srgbClr val="3A4187"/>
                </a:solidFill>
                <a:latin typeface="Microsoft YaHei UI" panose="020B0503020204020204" pitchFamily="18" charset="-122"/>
                <a:cs typeface="Microsoft YaHei UI" panose="020B0503020204020204" pitchFamily="18" charset="-122"/>
              </a:rPr>
              <a:t>6.1</a:t>
            </a:r>
            <a:endParaRPr lang="zh-CN" altLang="en-US" sz="2600" b="1" dirty="0">
              <a:solidFill>
                <a:srgbClr val="3A4187"/>
              </a:solidFill>
              <a:latin typeface="Microsoft YaHei UI" panose="020B0503020204020204" pitchFamily="18" charset="-122"/>
              <a:cs typeface="Microsoft YaHei UI" panose="020B0503020204020204" pitchFamily="18" charset="-122"/>
            </a:endParaRPr>
          </a:p>
        </p:txBody>
      </p:sp>
      <p:sp>
        <p:nvSpPr>
          <p:cNvPr id="82" name="TextBox 1"/>
          <p:cNvSpPr txBox="1"/>
          <p:nvPr/>
        </p:nvSpPr>
        <p:spPr>
          <a:xfrm>
            <a:off x="6048108" y="3447338"/>
            <a:ext cx="464871" cy="369353"/>
          </a:xfrm>
          <a:prstGeom prst="rect">
            <a:avLst/>
          </a:prstGeom>
          <a:noFill/>
        </p:spPr>
        <p:txBody>
          <a:bodyPr wrap="none" lIns="0" tIns="0" rIns="0" bIns="60981" rtlCol="0">
            <a:spAutoFit/>
          </a:bodyPr>
          <a:lstStyle/>
          <a:p>
            <a:pPr>
              <a:lnSpc>
                <a:spcPts val="2400"/>
              </a:lnSpc>
            </a:pPr>
            <a:r>
              <a:rPr lang="en-US" altLang="zh-CN" sz="2600" b="1" dirty="0">
                <a:solidFill>
                  <a:schemeClr val="bg1"/>
                </a:solidFill>
                <a:latin typeface="+mj-lt"/>
                <a:cs typeface="Microsoft YaHei UI" panose="020B0503020204020204" pitchFamily="18" charset="-122"/>
              </a:rPr>
              <a:t>6.2</a:t>
            </a:r>
          </a:p>
        </p:txBody>
      </p:sp>
      <p:sp>
        <p:nvSpPr>
          <p:cNvPr id="83" name="TextBox 1"/>
          <p:cNvSpPr txBox="1"/>
          <p:nvPr/>
        </p:nvSpPr>
        <p:spPr>
          <a:xfrm>
            <a:off x="6048108" y="4584441"/>
            <a:ext cx="464871" cy="369353"/>
          </a:xfrm>
          <a:prstGeom prst="rect">
            <a:avLst/>
          </a:prstGeom>
          <a:noFill/>
        </p:spPr>
        <p:txBody>
          <a:bodyPr wrap="none" lIns="0" tIns="0" rIns="0" bIns="60981" rtlCol="0">
            <a:spAutoFit/>
          </a:bodyPr>
          <a:lstStyle/>
          <a:p>
            <a:pPr>
              <a:lnSpc>
                <a:spcPts val="2400"/>
              </a:lnSpc>
            </a:pPr>
            <a:r>
              <a:rPr lang="en-US" altLang="zh-CN" sz="2600" b="1" dirty="0">
                <a:solidFill>
                  <a:srgbClr val="3A4187"/>
                </a:solidFill>
                <a:latin typeface="+mj-lt"/>
                <a:cs typeface="Microsoft YaHei UI" panose="020B0503020204020204" pitchFamily="18" charset="-122"/>
              </a:rPr>
              <a:t>6.3</a:t>
            </a:r>
          </a:p>
        </p:txBody>
      </p:sp>
      <p:sp>
        <p:nvSpPr>
          <p:cNvPr id="84" name="Freeform 3"/>
          <p:cNvSpPr/>
          <p:nvPr/>
        </p:nvSpPr>
        <p:spPr>
          <a:xfrm>
            <a:off x="6632575" y="4659122"/>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sz="2600" b="1"/>
          </a:p>
        </p:txBody>
      </p:sp>
      <p:sp>
        <p:nvSpPr>
          <p:cNvPr id="3" name="灯片编号占位符 2">
            <a:extLst>
              <a:ext uri="{FF2B5EF4-FFF2-40B4-BE49-F238E27FC236}">
                <a16:creationId xmlns:a16="http://schemas.microsoft.com/office/drawing/2014/main" id="{9B4EE48C-6159-4F2F-8A7B-5122FCD3485A}"/>
              </a:ext>
            </a:extLst>
          </p:cNvPr>
          <p:cNvSpPr>
            <a:spLocks noGrp="1"/>
          </p:cNvSpPr>
          <p:nvPr>
            <p:ph type="sldNum" sz="quarter" idx="12"/>
          </p:nvPr>
        </p:nvSpPr>
        <p:spPr/>
        <p:txBody>
          <a:bodyPr/>
          <a:lstStyle/>
          <a:p>
            <a:fld id="{B6F15528-21DE-4FAA-801E-634DDDAF4B2B}" type="slidenum">
              <a:rPr lang="en-US" smtClean="0"/>
              <a:t>449</a:t>
            </a:fld>
            <a:endParaRPr lang="en-US" dirty="0"/>
          </a:p>
        </p:txBody>
      </p:sp>
    </p:spTree>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4699" y="352424"/>
            <a:ext cx="6086475" cy="429419"/>
          </a:xfrm>
        </p:spPr>
        <p:txBody>
          <a:bodyPr/>
          <a:lstStyle/>
          <a:p>
            <a:pPr marL="0" indent="0"/>
            <a:r>
              <a:rPr lang="en-US" altLang="zh-CN" dirty="0"/>
              <a:t>1.2.4 </a:t>
            </a:r>
            <a:r>
              <a:rPr lang="zh-CN" altLang="en-US" dirty="0"/>
              <a:t>程序复杂性度量</a:t>
            </a:r>
          </a:p>
        </p:txBody>
      </p:sp>
      <p:sp>
        <p:nvSpPr>
          <p:cNvPr id="41" name="矩形 40"/>
          <p:cNvSpPr/>
          <p:nvPr/>
        </p:nvSpPr>
        <p:spPr>
          <a:xfrm>
            <a:off x="-28575" y="838994"/>
            <a:ext cx="3765550" cy="602059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内容占位符 3"/>
          <p:cNvSpPr>
            <a:spLocks noGrp="1"/>
          </p:cNvSpPr>
          <p:nvPr>
            <p:ph idx="4294967295"/>
          </p:nvPr>
        </p:nvSpPr>
        <p:spPr>
          <a:xfrm>
            <a:off x="292100" y="1448594"/>
            <a:ext cx="3124200" cy="3886200"/>
          </a:xfrm>
          <a:prstGeom prst="rect">
            <a:avLst/>
          </a:prstGeom>
        </p:spPr>
        <p:txBody>
          <a:bodyPr>
            <a:noAutofit/>
          </a:bodyPr>
          <a:lstStyle/>
          <a:p>
            <a:pPr marL="0" indent="0">
              <a:lnSpc>
                <a:spcPct val="170000"/>
              </a:lnSpc>
              <a:spcBef>
                <a:spcPct val="10000"/>
              </a:spcBef>
              <a:buNone/>
            </a:pPr>
            <a:r>
              <a:rPr lang="en-US" altLang="zh-CN" sz="2400" dirty="0">
                <a:solidFill>
                  <a:srgbClr val="002060"/>
                </a:solidFill>
              </a:rPr>
              <a:t>       </a:t>
            </a:r>
            <a:r>
              <a:rPr lang="zh-CN" altLang="zh-CN" sz="2400" dirty="0">
                <a:solidFill>
                  <a:srgbClr val="002060"/>
                </a:solidFill>
              </a:rPr>
              <a:t>一般开发规模相同，复杂性却不同的程序，所花费的时间以及成本会有较大差异。</a:t>
            </a:r>
            <a:r>
              <a:rPr lang="en-US" altLang="zh-CN" sz="2400" dirty="0">
                <a:solidFill>
                  <a:srgbClr val="002060"/>
                </a:solidFill>
              </a:rPr>
              <a:t>K. </a:t>
            </a:r>
            <a:r>
              <a:rPr lang="en-US" altLang="zh-CN" sz="2400" dirty="0" err="1">
                <a:solidFill>
                  <a:srgbClr val="002060"/>
                </a:solidFill>
              </a:rPr>
              <a:t>Magel</a:t>
            </a:r>
            <a:r>
              <a:rPr lang="zh-CN" altLang="zh-CN" sz="2400" dirty="0">
                <a:solidFill>
                  <a:srgbClr val="002060"/>
                </a:solidFill>
              </a:rPr>
              <a:t>从六个方面来描述程序的复杂性：</a:t>
            </a:r>
            <a:endParaRPr lang="zh-CN" altLang="en-US" sz="2400" dirty="0">
              <a:solidFill>
                <a:srgbClr val="002060"/>
              </a:solidFill>
            </a:endParaRPr>
          </a:p>
        </p:txBody>
      </p:sp>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2888" y="5868194"/>
            <a:ext cx="8452287" cy="950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4743276" y="1372394"/>
            <a:ext cx="6537499" cy="3970318"/>
          </a:xfrm>
          <a:prstGeom prst="rect">
            <a:avLst/>
          </a:prstGeom>
        </p:spPr>
        <p:txBody>
          <a:bodyPr wrap="square">
            <a:spAutoFit/>
          </a:bodyPr>
          <a:lstStyle/>
          <a:p>
            <a:pPr marL="514350" lvl="0" indent="-514350">
              <a:lnSpc>
                <a:spcPct val="150000"/>
              </a:lnSpc>
              <a:buFont typeface="+mj-ea"/>
              <a:buAutoNum type="circleNumDbPlain"/>
            </a:pPr>
            <a:r>
              <a:rPr lang="zh-CN" altLang="zh-CN" sz="2800" dirty="0"/>
              <a:t>程序理解的难度</a:t>
            </a:r>
          </a:p>
          <a:p>
            <a:pPr marL="514350" lvl="0" indent="-514350">
              <a:lnSpc>
                <a:spcPct val="150000"/>
              </a:lnSpc>
              <a:buFont typeface="+mj-ea"/>
              <a:buAutoNum type="circleNumDbPlain"/>
            </a:pPr>
            <a:r>
              <a:rPr lang="zh-CN" altLang="zh-CN" sz="2800" dirty="0"/>
              <a:t>纠错、维护程序的难度</a:t>
            </a:r>
          </a:p>
          <a:p>
            <a:pPr marL="514350" lvl="0" indent="-514350">
              <a:lnSpc>
                <a:spcPct val="150000"/>
              </a:lnSpc>
              <a:buFont typeface="+mj-ea"/>
              <a:buAutoNum type="circleNumDbPlain"/>
            </a:pPr>
            <a:r>
              <a:rPr lang="zh-CN" altLang="zh-CN" sz="2800" dirty="0"/>
              <a:t>向他人解释程序的难度</a:t>
            </a:r>
          </a:p>
          <a:p>
            <a:pPr marL="514350" lvl="0" indent="-514350">
              <a:lnSpc>
                <a:spcPct val="150000"/>
              </a:lnSpc>
              <a:buFont typeface="+mj-ea"/>
              <a:buAutoNum type="circleNumDbPlain"/>
            </a:pPr>
            <a:r>
              <a:rPr lang="zh-CN" altLang="zh-CN" sz="2800" dirty="0"/>
              <a:t>按指定方法修改程序的难度</a:t>
            </a:r>
          </a:p>
          <a:p>
            <a:pPr marL="514350" lvl="0" indent="-514350">
              <a:lnSpc>
                <a:spcPct val="150000"/>
              </a:lnSpc>
              <a:buFont typeface="+mj-ea"/>
              <a:buAutoNum type="circleNumDbPlain"/>
            </a:pPr>
            <a:r>
              <a:rPr lang="zh-CN" altLang="zh-CN" sz="2800" dirty="0"/>
              <a:t>根据设计文件编写程序的工作量程度</a:t>
            </a:r>
          </a:p>
          <a:p>
            <a:pPr marL="514350" lvl="0" indent="-514350">
              <a:lnSpc>
                <a:spcPct val="150000"/>
              </a:lnSpc>
              <a:buFont typeface="+mj-ea"/>
              <a:buAutoNum type="circleNumDbPlain"/>
            </a:pPr>
            <a:r>
              <a:rPr lang="zh-CN" altLang="zh-CN" sz="2800" dirty="0"/>
              <a:t>执行程序时需要资源量的程度</a:t>
            </a:r>
          </a:p>
        </p:txBody>
      </p:sp>
      <p:sp>
        <p:nvSpPr>
          <p:cNvPr id="5" name="灯片编号占位符 4">
            <a:extLst>
              <a:ext uri="{FF2B5EF4-FFF2-40B4-BE49-F238E27FC236}">
                <a16:creationId xmlns:a16="http://schemas.microsoft.com/office/drawing/2014/main" id="{8CCC4577-A1F6-49EC-8B34-315AC65890C0}"/>
              </a:ext>
            </a:extLst>
          </p:cNvPr>
          <p:cNvSpPr>
            <a:spLocks noGrp="1"/>
          </p:cNvSpPr>
          <p:nvPr>
            <p:ph type="sldNum" sz="quarter" idx="12"/>
          </p:nvPr>
        </p:nvSpPr>
        <p:spPr/>
        <p:txBody>
          <a:bodyPr/>
          <a:lstStyle/>
          <a:p>
            <a:fld id="{B6F15528-21DE-4FAA-801E-634DDDAF4B2B}" type="slidenum">
              <a:rPr lang="en-US" smtClean="0"/>
              <a:t>45</a:t>
            </a:fld>
            <a:endParaRPr lang="en-US" dirty="0"/>
          </a:p>
        </p:txBody>
      </p:sp>
      <p:sp>
        <p:nvSpPr>
          <p:cNvPr id="9" name="灯片编号占位符 8">
            <a:extLst>
              <a:ext uri="{FF2B5EF4-FFF2-40B4-BE49-F238E27FC236}">
                <a16:creationId xmlns:a16="http://schemas.microsoft.com/office/drawing/2014/main" id="{8C1DFA60-8B5E-4AB8-AA3F-E8E5A2BAC3FC}"/>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45</a:t>
            </a:fld>
            <a:endParaRPr kumimoji="0" lang="en-US" altLang="zh-CN" sz="1800">
              <a:latin typeface="Times New Roman" panose="02020603050405020304" pitchFamily="18" charset="0"/>
            </a:endParaRP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6.2.1 </a:t>
            </a:r>
            <a:r>
              <a:rPr lang="zh-CN" altLang="zh-CN" dirty="0"/>
              <a:t>网络计划中时间参数的计算</a:t>
            </a:r>
            <a:endParaRPr lang="zh-CN" altLang="en-US" dirty="0"/>
          </a:p>
        </p:txBody>
      </p:sp>
      <p:sp>
        <p:nvSpPr>
          <p:cNvPr id="3" name="内容占位符 2"/>
          <p:cNvSpPr>
            <a:spLocks noGrp="1"/>
          </p:cNvSpPr>
          <p:nvPr>
            <p:ph idx="1"/>
          </p:nvPr>
        </p:nvSpPr>
        <p:spPr/>
        <p:txBody>
          <a:bodyPr>
            <a:normAutofit lnSpcReduction="10000"/>
          </a:bodyPr>
          <a:lstStyle/>
          <a:p>
            <a:pPr marL="0" indent="0">
              <a:lnSpc>
                <a:spcPct val="150000"/>
              </a:lnSpc>
              <a:buNone/>
            </a:pPr>
            <a:r>
              <a:rPr lang="en-US" altLang="zh-CN" sz="2400" b="1" dirty="0"/>
              <a:t>6.21.</a:t>
            </a:r>
            <a:r>
              <a:rPr lang="zh-CN" altLang="en-US" sz="2400" b="1" dirty="0"/>
              <a:t>  </a:t>
            </a:r>
            <a:r>
              <a:rPr lang="zh-CN" altLang="zh-CN" sz="2400" b="1" dirty="0"/>
              <a:t>网络计划中的时间参数计算</a:t>
            </a:r>
            <a:endParaRPr lang="zh-CN" altLang="en-US" sz="2400" b="1" dirty="0"/>
          </a:p>
          <a:p>
            <a:pPr marL="0" lvl="0" indent="0">
              <a:lnSpc>
                <a:spcPct val="150000"/>
              </a:lnSpc>
              <a:buNone/>
            </a:pPr>
            <a:r>
              <a:rPr lang="en-US" altLang="zh-CN" b="1" dirty="0"/>
              <a:t>1. </a:t>
            </a:r>
            <a:r>
              <a:rPr lang="zh-CN" altLang="zh-CN" b="1" dirty="0"/>
              <a:t>按照各项目工作计算法计算其时间参数需符合以下要求：</a:t>
            </a:r>
          </a:p>
          <a:p>
            <a:pPr marL="0" lvl="0" indent="0">
              <a:lnSpc>
                <a:spcPct val="150000"/>
              </a:lnSpc>
              <a:buNone/>
            </a:pPr>
            <a:r>
              <a:rPr lang="en-US" altLang="zh-CN" b="1" dirty="0"/>
              <a:t>     </a:t>
            </a:r>
            <a:r>
              <a:rPr lang="zh-CN" altLang="en-US" b="1" dirty="0"/>
              <a:t>（</a:t>
            </a:r>
            <a:r>
              <a:rPr lang="en-US" altLang="zh-CN" b="1" dirty="0"/>
              <a:t>1</a:t>
            </a:r>
            <a:r>
              <a:rPr lang="zh-CN" altLang="en-US" b="1" dirty="0"/>
              <a:t>）</a:t>
            </a:r>
            <a:r>
              <a:rPr lang="zh-CN" altLang="zh-CN" b="1" dirty="0"/>
              <a:t>必须在确定了每项工作的时长之后才能进行。虚工作可以视同正常工作来进行计算，但其工作时长要用</a:t>
            </a:r>
            <a:r>
              <a:rPr lang="en-US" altLang="zh-CN" b="1" dirty="0"/>
              <a:t>0</a:t>
            </a:r>
            <a:r>
              <a:rPr lang="zh-CN" altLang="zh-CN" b="1" dirty="0"/>
              <a:t>来计算。</a:t>
            </a:r>
          </a:p>
          <a:p>
            <a:pPr marL="0" lvl="0" indent="0">
              <a:lnSpc>
                <a:spcPct val="150000"/>
              </a:lnSpc>
              <a:buNone/>
            </a:pPr>
            <a:r>
              <a:rPr lang="en-US" altLang="zh-CN" b="1" dirty="0"/>
              <a:t>      </a:t>
            </a:r>
            <a:r>
              <a:rPr lang="zh-CN" altLang="en-US" b="1" dirty="0"/>
              <a:t>（</a:t>
            </a:r>
            <a:r>
              <a:rPr lang="en-US" altLang="zh-CN" b="1" dirty="0"/>
              <a:t>2</a:t>
            </a:r>
            <a:r>
              <a:rPr lang="zh-CN" altLang="en-US" b="1" dirty="0"/>
              <a:t>）</a:t>
            </a:r>
            <a:r>
              <a:rPr lang="zh-CN" altLang="zh-CN" b="1" dirty="0"/>
              <a:t>工作的时间参数应该分别标注出来，如图</a:t>
            </a:r>
            <a:r>
              <a:rPr lang="en-US" altLang="zh-CN" b="1" dirty="0"/>
              <a:t>6-13</a:t>
            </a:r>
            <a:r>
              <a:rPr lang="zh-CN" altLang="zh-CN" b="1" dirty="0"/>
              <a:t>所示。</a:t>
            </a:r>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lgn="ctr">
              <a:buNone/>
            </a:pPr>
            <a:endParaRPr lang="en-US" altLang="zh-CN" dirty="0"/>
          </a:p>
          <a:p>
            <a:pPr marL="0" indent="0" algn="ctr">
              <a:buNone/>
            </a:pPr>
            <a:r>
              <a:rPr lang="zh-CN" altLang="zh-CN" dirty="0"/>
              <a:t>图</a:t>
            </a:r>
            <a:r>
              <a:rPr lang="en-US" altLang="zh-CN" dirty="0"/>
              <a:t>6-13 </a:t>
            </a:r>
            <a:r>
              <a:rPr lang="zh-CN" altLang="zh-CN" dirty="0"/>
              <a:t>项目工作算法标注图示</a:t>
            </a: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8975" y="3734594"/>
            <a:ext cx="3124200" cy="1697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0" y="6006906"/>
            <a:ext cx="12209236" cy="8526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0886" y="6150516"/>
            <a:ext cx="12209236" cy="681180"/>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flipH="1">
            <a:off x="9019781" y="5665957"/>
            <a:ext cx="3229725" cy="1301644"/>
            <a:chOff x="-8805" y="5407865"/>
            <a:chExt cx="3213509" cy="1301644"/>
          </a:xfrm>
        </p:grpSpPr>
        <p:sp>
          <p:nvSpPr>
            <p:cNvPr id="8" name="矩形 7"/>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灯片编号占位符 16">
            <a:extLst>
              <a:ext uri="{FF2B5EF4-FFF2-40B4-BE49-F238E27FC236}">
                <a16:creationId xmlns:a16="http://schemas.microsoft.com/office/drawing/2014/main" id="{6C15A290-94A7-46A0-ADCE-1D31BAA072DA}"/>
              </a:ext>
            </a:extLst>
          </p:cNvPr>
          <p:cNvSpPr>
            <a:spLocks noGrp="1"/>
          </p:cNvSpPr>
          <p:nvPr>
            <p:ph type="sldNum" sz="quarter" idx="12"/>
          </p:nvPr>
        </p:nvSpPr>
        <p:spPr/>
        <p:txBody>
          <a:bodyPr/>
          <a:lstStyle/>
          <a:p>
            <a:fld id="{B6F15528-21DE-4FAA-801E-634DDDAF4B2B}" type="slidenum">
              <a:rPr lang="en-US" smtClean="0"/>
              <a:t>450</a:t>
            </a:fld>
            <a:endParaRPr lang="en-US" dirty="0"/>
          </a:p>
        </p:txBody>
      </p:sp>
      <p:sp>
        <p:nvSpPr>
          <p:cNvPr id="18" name="灯片编号占位符 8">
            <a:extLst>
              <a:ext uri="{FF2B5EF4-FFF2-40B4-BE49-F238E27FC236}">
                <a16:creationId xmlns:a16="http://schemas.microsoft.com/office/drawing/2014/main" id="{05BC8FB7-2C04-410A-BE60-0792F6ACFA9D}"/>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450</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1000"/>
                                        <p:tgtEl>
                                          <p:spTgt spid="3">
                                            <p:txEl>
                                              <p:pRg st="3" end="3"/>
                                            </p:txEl>
                                          </p:spTgt>
                                        </p:tgtEl>
                                      </p:cBhvr>
                                    </p:animEffect>
                                    <p:anim calcmode="lin" valueType="num">
                                      <p:cBhvr>
                                        <p:cTn id="1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1000"/>
                                        <p:tgtEl>
                                          <p:spTgt spid="1026"/>
                                        </p:tgtEl>
                                      </p:cBhvr>
                                    </p:animEffect>
                                    <p:anim calcmode="lin" valueType="num">
                                      <p:cBhvr>
                                        <p:cTn id="22" dur="1000" fill="hold"/>
                                        <p:tgtEl>
                                          <p:spTgt spid="1026"/>
                                        </p:tgtEl>
                                        <p:attrNameLst>
                                          <p:attrName>ppt_x</p:attrName>
                                        </p:attrNameLst>
                                      </p:cBhvr>
                                      <p:tavLst>
                                        <p:tav tm="0">
                                          <p:val>
                                            <p:strVal val="#ppt_x"/>
                                          </p:val>
                                        </p:tav>
                                        <p:tav tm="100000">
                                          <p:val>
                                            <p:strVal val="#ppt_x"/>
                                          </p:val>
                                        </p:tav>
                                      </p:tavLst>
                                    </p:anim>
                                    <p:anim calcmode="lin" valueType="num">
                                      <p:cBhvr>
                                        <p:cTn id="23" dur="1000" fill="hold"/>
                                        <p:tgtEl>
                                          <p:spTgt spid="1026"/>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3">
                                            <p:txEl>
                                              <p:pRg st="9" end="9"/>
                                            </p:txEl>
                                          </p:spTgt>
                                        </p:tgtEl>
                                        <p:attrNameLst>
                                          <p:attrName>style.visibility</p:attrName>
                                        </p:attrNameLst>
                                      </p:cBhvr>
                                      <p:to>
                                        <p:strVal val="visible"/>
                                      </p:to>
                                    </p:set>
                                    <p:animEffect transition="in" filter="fade">
                                      <p:cBhvr>
                                        <p:cTn id="26" dur="1000"/>
                                        <p:tgtEl>
                                          <p:spTgt spid="3">
                                            <p:txEl>
                                              <p:pRg st="9" end="9"/>
                                            </p:txEl>
                                          </p:spTgt>
                                        </p:tgtEl>
                                      </p:cBhvr>
                                    </p:animEffect>
                                    <p:anim calcmode="lin" valueType="num">
                                      <p:cBhvr>
                                        <p:cTn id="27"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4699" y="352424"/>
            <a:ext cx="5629275" cy="429419"/>
          </a:xfrm>
        </p:spPr>
        <p:txBody>
          <a:bodyPr/>
          <a:lstStyle/>
          <a:p>
            <a:r>
              <a:rPr lang="en-US" altLang="zh-CN" dirty="0"/>
              <a:t>6.2.1 </a:t>
            </a:r>
            <a:r>
              <a:rPr lang="zh-CN" altLang="zh-CN" dirty="0"/>
              <a:t>网络计划中时间参数的计算</a:t>
            </a:r>
            <a:endParaRPr lang="zh-CN" altLang="en-US" dirty="0"/>
          </a:p>
        </p:txBody>
      </p:sp>
      <p:sp>
        <p:nvSpPr>
          <p:cNvPr id="3" name="内容占位符 2"/>
          <p:cNvSpPr>
            <a:spLocks noGrp="1"/>
          </p:cNvSpPr>
          <p:nvPr>
            <p:ph idx="1"/>
          </p:nvPr>
        </p:nvSpPr>
        <p:spPr>
          <a:xfrm>
            <a:off x="1314011" y="2095059"/>
            <a:ext cx="10289858" cy="3733801"/>
          </a:xfrm>
        </p:spPr>
        <p:txBody>
          <a:bodyPr>
            <a:normAutofit lnSpcReduction="10000"/>
          </a:bodyPr>
          <a:lstStyle/>
          <a:p>
            <a:r>
              <a:rPr lang="en-US" altLang="zh-CN" i="1" dirty="0"/>
              <a:t>i </a:t>
            </a:r>
            <a:r>
              <a:rPr lang="zh-CN" altLang="zh-CN" dirty="0"/>
              <a:t>和</a:t>
            </a:r>
            <a:r>
              <a:rPr lang="en-US" altLang="zh-CN" dirty="0"/>
              <a:t> </a:t>
            </a:r>
            <a:r>
              <a:rPr lang="en-US" altLang="zh-CN" i="1" dirty="0"/>
              <a:t>j </a:t>
            </a:r>
            <a:r>
              <a:rPr lang="zh-CN" altLang="zh-CN" dirty="0"/>
              <a:t>分别表示某项目工作的两相邻节点</a:t>
            </a:r>
          </a:p>
          <a:p>
            <a:r>
              <a:rPr lang="en-US" altLang="zh-CN" i="1" dirty="0"/>
              <a:t>A</a:t>
            </a:r>
            <a:r>
              <a:rPr lang="zh-CN" altLang="zh-CN" dirty="0"/>
              <a:t>表示</a:t>
            </a:r>
            <a:r>
              <a:rPr lang="en-US" altLang="zh-CN" i="1" dirty="0"/>
              <a:t>i </a:t>
            </a:r>
            <a:r>
              <a:rPr lang="zh-CN" altLang="zh-CN" dirty="0"/>
              <a:t>和</a:t>
            </a:r>
            <a:r>
              <a:rPr lang="en-US" altLang="zh-CN" i="1" dirty="0"/>
              <a:t>j </a:t>
            </a:r>
            <a:r>
              <a:rPr lang="zh-CN" altLang="zh-CN" dirty="0"/>
              <a:t>节点间的项目工作（任务</a:t>
            </a:r>
            <a:r>
              <a:rPr lang="en-US" altLang="zh-CN" dirty="0"/>
              <a:t>/</a:t>
            </a:r>
            <a:r>
              <a:rPr lang="zh-CN" altLang="zh-CN" dirty="0"/>
              <a:t>活动）</a:t>
            </a:r>
          </a:p>
          <a:p>
            <a:r>
              <a:rPr lang="en-US" altLang="zh-CN" i="1" dirty="0"/>
              <a:t>D</a:t>
            </a:r>
            <a:r>
              <a:rPr lang="en-US" altLang="zh-CN" i="1" baseline="-25000" dirty="0"/>
              <a:t>i-j</a:t>
            </a:r>
            <a:r>
              <a:rPr lang="zh-CN" altLang="zh-CN" dirty="0"/>
              <a:t>表示</a:t>
            </a:r>
            <a:r>
              <a:rPr lang="en-US" altLang="zh-CN" i="1" dirty="0"/>
              <a:t>i</a:t>
            </a:r>
            <a:r>
              <a:rPr lang="zh-CN" altLang="zh-CN" dirty="0"/>
              <a:t>、</a:t>
            </a:r>
            <a:r>
              <a:rPr lang="en-US" altLang="zh-CN" i="1" dirty="0"/>
              <a:t>j </a:t>
            </a:r>
            <a:r>
              <a:rPr lang="zh-CN" altLang="zh-CN" dirty="0"/>
              <a:t>节点间的项目工作时长（持续时间）</a:t>
            </a:r>
          </a:p>
          <a:p>
            <a:r>
              <a:rPr lang="en-US" altLang="zh-CN" i="1" dirty="0" err="1"/>
              <a:t>ES</a:t>
            </a:r>
            <a:r>
              <a:rPr lang="en-US" altLang="zh-CN" i="1" baseline="-25000" dirty="0" err="1"/>
              <a:t>i</a:t>
            </a:r>
            <a:r>
              <a:rPr lang="en-US" altLang="zh-CN" i="1" baseline="-25000" dirty="0"/>
              <a:t>-j</a:t>
            </a:r>
            <a:r>
              <a:rPr lang="zh-CN" altLang="zh-CN" dirty="0"/>
              <a:t>表示</a:t>
            </a:r>
            <a:r>
              <a:rPr lang="en-US" altLang="zh-CN" i="1" dirty="0"/>
              <a:t>i</a:t>
            </a:r>
            <a:r>
              <a:rPr lang="zh-CN" altLang="zh-CN" dirty="0"/>
              <a:t>、</a:t>
            </a:r>
            <a:r>
              <a:rPr lang="en-US" altLang="zh-CN" i="1" dirty="0"/>
              <a:t>j </a:t>
            </a:r>
            <a:r>
              <a:rPr lang="zh-CN" altLang="zh-CN" dirty="0"/>
              <a:t>节点间的项目工作的最早开始时间</a:t>
            </a:r>
          </a:p>
          <a:p>
            <a:r>
              <a:rPr lang="en-US" altLang="zh-CN" i="1" dirty="0" err="1"/>
              <a:t>EF</a:t>
            </a:r>
            <a:r>
              <a:rPr lang="en-US" altLang="zh-CN" i="1" baseline="-25000" dirty="0" err="1"/>
              <a:t>i</a:t>
            </a:r>
            <a:r>
              <a:rPr lang="en-US" altLang="zh-CN" i="1" baseline="-25000" dirty="0"/>
              <a:t>-j</a:t>
            </a:r>
            <a:r>
              <a:rPr lang="zh-CN" altLang="zh-CN" dirty="0"/>
              <a:t>表示</a:t>
            </a:r>
            <a:r>
              <a:rPr lang="en-US" altLang="zh-CN" i="1" dirty="0"/>
              <a:t>i</a:t>
            </a:r>
            <a:r>
              <a:rPr lang="zh-CN" altLang="zh-CN" dirty="0"/>
              <a:t>、</a:t>
            </a:r>
            <a:r>
              <a:rPr lang="en-US" altLang="zh-CN" i="1" dirty="0"/>
              <a:t>j </a:t>
            </a:r>
            <a:r>
              <a:rPr lang="zh-CN" altLang="zh-CN" dirty="0"/>
              <a:t>节点间的项目工作中的最早完成时间</a:t>
            </a:r>
          </a:p>
          <a:p>
            <a:r>
              <a:rPr lang="en-US" altLang="zh-CN" i="1" dirty="0"/>
              <a:t>LS</a:t>
            </a:r>
            <a:r>
              <a:rPr lang="en-US" altLang="zh-CN" i="1" baseline="-25000" dirty="0"/>
              <a:t>i-j</a:t>
            </a:r>
            <a:r>
              <a:rPr lang="zh-CN" altLang="zh-CN" dirty="0"/>
              <a:t>表示</a:t>
            </a:r>
            <a:r>
              <a:rPr lang="en-US" altLang="zh-CN" i="1" dirty="0"/>
              <a:t>i</a:t>
            </a:r>
            <a:r>
              <a:rPr lang="zh-CN" altLang="zh-CN" dirty="0"/>
              <a:t>、</a:t>
            </a:r>
            <a:r>
              <a:rPr lang="en-US" altLang="zh-CN" i="1" dirty="0"/>
              <a:t>j </a:t>
            </a:r>
            <a:r>
              <a:rPr lang="zh-CN" altLang="zh-CN" dirty="0"/>
              <a:t>节点间的项目工作的最迟开始时间</a:t>
            </a:r>
          </a:p>
          <a:p>
            <a:r>
              <a:rPr lang="en-US" altLang="zh-CN" i="1" dirty="0" err="1"/>
              <a:t>LF</a:t>
            </a:r>
            <a:r>
              <a:rPr lang="en-US" altLang="zh-CN" i="1" baseline="-25000" dirty="0" err="1"/>
              <a:t>i</a:t>
            </a:r>
            <a:r>
              <a:rPr lang="en-US" altLang="zh-CN" i="1" baseline="-25000" dirty="0"/>
              <a:t>-j</a:t>
            </a:r>
            <a:r>
              <a:rPr lang="zh-CN" altLang="zh-CN" dirty="0"/>
              <a:t>表示</a:t>
            </a:r>
            <a:r>
              <a:rPr lang="en-US" altLang="zh-CN" i="1" dirty="0"/>
              <a:t>i</a:t>
            </a:r>
            <a:r>
              <a:rPr lang="zh-CN" altLang="zh-CN" dirty="0"/>
              <a:t>、</a:t>
            </a:r>
            <a:r>
              <a:rPr lang="en-US" altLang="zh-CN" i="1" dirty="0"/>
              <a:t>j </a:t>
            </a:r>
            <a:r>
              <a:rPr lang="zh-CN" altLang="zh-CN" dirty="0"/>
              <a:t>节点间的项目工作的最迟完成时间</a:t>
            </a:r>
          </a:p>
          <a:p>
            <a:r>
              <a:rPr lang="en-US" altLang="zh-CN" i="1" dirty="0"/>
              <a:t>TF</a:t>
            </a:r>
            <a:r>
              <a:rPr lang="en-US" altLang="zh-CN" i="1" baseline="-25000" dirty="0"/>
              <a:t>i-j</a:t>
            </a:r>
            <a:r>
              <a:rPr lang="zh-CN" altLang="zh-CN" dirty="0"/>
              <a:t>表示</a:t>
            </a:r>
            <a:r>
              <a:rPr lang="en-US" altLang="zh-CN" i="1" dirty="0"/>
              <a:t>i</a:t>
            </a:r>
            <a:r>
              <a:rPr lang="zh-CN" altLang="zh-CN" dirty="0"/>
              <a:t>、</a:t>
            </a:r>
            <a:r>
              <a:rPr lang="en-US" altLang="zh-CN" i="1" dirty="0"/>
              <a:t>j </a:t>
            </a:r>
            <a:r>
              <a:rPr lang="zh-CN" altLang="zh-CN" dirty="0"/>
              <a:t>节点间的项目总时差</a:t>
            </a:r>
          </a:p>
          <a:p>
            <a:r>
              <a:rPr lang="en-US" altLang="zh-CN" i="1" dirty="0"/>
              <a:t>FF</a:t>
            </a:r>
            <a:r>
              <a:rPr lang="en-US" altLang="zh-CN" i="1" baseline="-25000" dirty="0"/>
              <a:t>i-j</a:t>
            </a:r>
            <a:r>
              <a:rPr lang="zh-CN" altLang="zh-CN" dirty="0"/>
              <a:t>表示</a:t>
            </a:r>
            <a:r>
              <a:rPr lang="en-US" altLang="zh-CN" i="1" dirty="0"/>
              <a:t>i</a:t>
            </a:r>
            <a:r>
              <a:rPr lang="zh-CN" altLang="zh-CN" dirty="0"/>
              <a:t>、</a:t>
            </a:r>
            <a:r>
              <a:rPr lang="en-US" altLang="zh-CN" i="1" dirty="0"/>
              <a:t>j </a:t>
            </a:r>
            <a:r>
              <a:rPr lang="zh-CN" altLang="zh-CN" dirty="0"/>
              <a:t>节点间的项目自由时差</a:t>
            </a:r>
            <a:endParaRPr lang="zh-CN" altLang="en-US" dirty="0"/>
          </a:p>
        </p:txBody>
      </p:sp>
      <p:sp>
        <p:nvSpPr>
          <p:cNvPr id="4" name="矩形 3"/>
          <p:cNvSpPr/>
          <p:nvPr/>
        </p:nvSpPr>
        <p:spPr>
          <a:xfrm>
            <a:off x="2136774" y="1344280"/>
            <a:ext cx="4169731" cy="461665"/>
          </a:xfrm>
          <a:prstGeom prst="rect">
            <a:avLst/>
          </a:prstGeom>
        </p:spPr>
        <p:txBody>
          <a:bodyPr wrap="none">
            <a:spAutoFit/>
          </a:bodyPr>
          <a:lstStyle/>
          <a:p>
            <a:r>
              <a:rPr lang="zh-CN" altLang="zh-CN" dirty="0"/>
              <a:t>图</a:t>
            </a:r>
            <a:r>
              <a:rPr lang="en-US" altLang="zh-CN" dirty="0"/>
              <a:t>6-13</a:t>
            </a:r>
            <a:r>
              <a:rPr lang="zh-CN" altLang="zh-CN" dirty="0"/>
              <a:t>的参数内涵描述如下：</a:t>
            </a:r>
            <a:endParaRPr lang="zh-CN" altLang="en-US" dirty="0"/>
          </a:p>
        </p:txBody>
      </p:sp>
      <p:sp>
        <p:nvSpPr>
          <p:cNvPr id="6" name="矩形 5"/>
          <p:cNvSpPr/>
          <p:nvPr/>
        </p:nvSpPr>
        <p:spPr>
          <a:xfrm>
            <a:off x="0" y="6006906"/>
            <a:ext cx="12209236" cy="8526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886" y="6150516"/>
            <a:ext cx="12209236" cy="681180"/>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flipH="1">
            <a:off x="9019781" y="5303665"/>
            <a:ext cx="3229725" cy="1301644"/>
            <a:chOff x="-8805" y="5407865"/>
            <a:chExt cx="3213509" cy="1301644"/>
          </a:xfrm>
        </p:grpSpPr>
        <p:sp>
          <p:nvSpPr>
            <p:cNvPr id="9" name="矩形 8"/>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379"/>
          <a:stretch>
            <a:fillRect/>
          </a:stretch>
        </p:blipFill>
        <p:spPr bwMode="auto">
          <a:xfrm>
            <a:off x="7439944" y="2210594"/>
            <a:ext cx="3621050" cy="2562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灯片编号占位符 17">
            <a:extLst>
              <a:ext uri="{FF2B5EF4-FFF2-40B4-BE49-F238E27FC236}">
                <a16:creationId xmlns:a16="http://schemas.microsoft.com/office/drawing/2014/main" id="{6AB22216-F915-4655-971B-D47B6E170961}"/>
              </a:ext>
            </a:extLst>
          </p:cNvPr>
          <p:cNvSpPr>
            <a:spLocks noGrp="1"/>
          </p:cNvSpPr>
          <p:nvPr>
            <p:ph type="sldNum" sz="quarter" idx="12"/>
          </p:nvPr>
        </p:nvSpPr>
        <p:spPr/>
        <p:txBody>
          <a:bodyPr/>
          <a:lstStyle/>
          <a:p>
            <a:fld id="{B6F15528-21DE-4FAA-801E-634DDDAF4B2B}" type="slidenum">
              <a:rPr lang="en-US" smtClean="0"/>
              <a:t>451</a:t>
            </a:fld>
            <a:endParaRPr lang="en-US" dirty="0"/>
          </a:p>
        </p:txBody>
      </p:sp>
      <p:sp>
        <p:nvSpPr>
          <p:cNvPr id="19" name="灯片编号占位符 8">
            <a:extLst>
              <a:ext uri="{FF2B5EF4-FFF2-40B4-BE49-F238E27FC236}">
                <a16:creationId xmlns:a16="http://schemas.microsoft.com/office/drawing/2014/main" id="{90163275-8C33-40EA-8B3C-3AA73A2A54E6}"/>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451</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4699" y="352424"/>
            <a:ext cx="5629275" cy="429419"/>
          </a:xfrm>
        </p:spPr>
        <p:txBody>
          <a:bodyPr/>
          <a:lstStyle/>
          <a:p>
            <a:r>
              <a:rPr lang="en-US" altLang="zh-CN" dirty="0"/>
              <a:t>6.2.1 </a:t>
            </a:r>
            <a:r>
              <a:rPr lang="zh-CN" altLang="zh-CN" dirty="0"/>
              <a:t>网络计划中时间参数的计算</a:t>
            </a:r>
            <a:endParaRPr lang="zh-CN" altLang="en-US" dirty="0"/>
          </a:p>
        </p:txBody>
      </p:sp>
      <p:sp>
        <p:nvSpPr>
          <p:cNvPr id="6" name="矩形 5"/>
          <p:cNvSpPr/>
          <p:nvPr/>
        </p:nvSpPr>
        <p:spPr>
          <a:xfrm>
            <a:off x="0" y="6006906"/>
            <a:ext cx="12209236" cy="8526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886" y="6150516"/>
            <a:ext cx="12209236" cy="681180"/>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flipH="1">
            <a:off x="9019781" y="5303665"/>
            <a:ext cx="3229725" cy="1301644"/>
            <a:chOff x="-8805" y="5407865"/>
            <a:chExt cx="3213509" cy="1301644"/>
          </a:xfrm>
        </p:grpSpPr>
        <p:sp>
          <p:nvSpPr>
            <p:cNvPr id="9" name="矩形 8"/>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5" name="内容占位符 4"/>
              <p:cNvSpPr>
                <a:spLocks noGrp="1"/>
              </p:cNvSpPr>
              <p:nvPr>
                <p:ph idx="1"/>
              </p:nvPr>
            </p:nvSpPr>
            <p:spPr>
              <a:xfrm>
                <a:off x="460376" y="1143795"/>
                <a:ext cx="11411542" cy="5029200"/>
              </a:xfrm>
            </p:spPr>
            <p:txBody>
              <a:bodyPr>
                <a:noAutofit/>
              </a:bodyPr>
              <a:lstStyle/>
              <a:p>
                <a:pPr marL="0" lvl="0" indent="0">
                  <a:buNone/>
                </a:pPr>
                <a:r>
                  <a:rPr lang="en-US" altLang="zh-CN" sz="2200" dirty="0"/>
                  <a:t>(3)</a:t>
                </a:r>
                <a:r>
                  <a:rPr lang="zh-CN" altLang="zh-CN" sz="2200" dirty="0"/>
                  <a:t>项目工作（以下用项目工作</a:t>
                </a:r>
                <a:r>
                  <a:rPr lang="en-US" altLang="zh-CN" sz="2200" i="1" dirty="0"/>
                  <a:t>i</a:t>
                </a:r>
                <a:r>
                  <a:rPr lang="en-US" altLang="zh-CN" sz="2200" dirty="0"/>
                  <a:t>-</a:t>
                </a:r>
                <a:r>
                  <a:rPr lang="en-US" altLang="zh-CN" sz="2200" i="1" dirty="0"/>
                  <a:t>j</a:t>
                </a:r>
                <a:r>
                  <a:rPr lang="zh-CN" altLang="zh-CN" sz="2200" dirty="0"/>
                  <a:t>表示</a:t>
                </a:r>
                <a:r>
                  <a:rPr lang="en-US" altLang="zh-CN" sz="2200" i="1" dirty="0"/>
                  <a:t>i</a:t>
                </a:r>
                <a:r>
                  <a:rPr lang="zh-CN" altLang="zh-CN" sz="2200" dirty="0"/>
                  <a:t>、</a:t>
                </a:r>
                <a:r>
                  <a:rPr lang="en-US" altLang="zh-CN" sz="2200" i="1" dirty="0"/>
                  <a:t>j</a:t>
                </a:r>
                <a:r>
                  <a:rPr lang="zh-CN" altLang="zh-CN" sz="2200" dirty="0"/>
                  <a:t>活动间的工作）最早开始时间的计算方法：</a:t>
                </a:r>
              </a:p>
              <a:p>
                <a:pPr marL="0" indent="0">
                  <a:buNone/>
                </a:pPr>
                <a:r>
                  <a:rPr lang="en-US" altLang="zh-CN" sz="2200" i="1" dirty="0"/>
                  <a:t>      </a:t>
                </a:r>
                <a:r>
                  <a:rPr lang="en-US" altLang="zh-CN" sz="2200" i="1" dirty="0" err="1"/>
                  <a:t>ES</a:t>
                </a:r>
                <a:r>
                  <a:rPr lang="en-US" altLang="zh-CN" sz="2200" i="1" baseline="-25000" dirty="0" err="1"/>
                  <a:t>i</a:t>
                </a:r>
                <a:r>
                  <a:rPr lang="en-US" altLang="zh-CN" sz="2200" i="1" baseline="-25000" dirty="0"/>
                  <a:t>-j</a:t>
                </a:r>
                <a:r>
                  <a:rPr lang="zh-CN" altLang="zh-CN" sz="2200" dirty="0"/>
                  <a:t>应该从网络计划图中的起始节点开始，并顺着箭线的箭头方向进行逐项计算</a:t>
                </a:r>
              </a:p>
              <a:p>
                <a:pPr marL="0" indent="0">
                  <a:buNone/>
                </a:pPr>
                <a:r>
                  <a:rPr lang="en-US" altLang="zh-CN" sz="2200" dirty="0"/>
                  <a:t>      </a:t>
                </a:r>
                <a:r>
                  <a:rPr lang="zh-CN" altLang="zh-CN" sz="2200" dirty="0"/>
                  <a:t>网络计划图中以起点节点</a:t>
                </a:r>
                <a:r>
                  <a:rPr lang="en-US" altLang="zh-CN" sz="2200" i="1" dirty="0"/>
                  <a:t>i</a:t>
                </a:r>
                <a:r>
                  <a:rPr lang="zh-CN" altLang="zh-CN" sz="2200" dirty="0"/>
                  <a:t>为箭尾的工作</a:t>
                </a:r>
                <a:r>
                  <a:rPr lang="en-US" altLang="zh-CN" sz="2200" i="1" dirty="0"/>
                  <a:t>i-j</a:t>
                </a:r>
                <a:r>
                  <a:rPr lang="zh-CN" altLang="zh-CN" sz="2200" dirty="0"/>
                  <a:t>的最早开始时间</a:t>
                </a:r>
                <a:r>
                  <a:rPr lang="en-US" altLang="zh-CN" sz="2200" i="1" dirty="0" err="1"/>
                  <a:t>ES</a:t>
                </a:r>
                <a:r>
                  <a:rPr lang="en-US" altLang="zh-CN" sz="2200" i="1" baseline="-25000" dirty="0" err="1"/>
                  <a:t>i</a:t>
                </a:r>
                <a:r>
                  <a:rPr lang="en-US" altLang="zh-CN" sz="2200" i="1" baseline="-25000" dirty="0"/>
                  <a:t>-j</a:t>
                </a:r>
                <a:r>
                  <a:rPr lang="zh-CN" altLang="zh-CN" sz="2200" dirty="0"/>
                  <a:t>如未做规定，则应按</a:t>
                </a:r>
                <a:r>
                  <a:rPr lang="en-US" altLang="zh-CN" sz="2200" dirty="0"/>
                  <a:t>0</a:t>
                </a:r>
                <a:r>
                  <a:rPr lang="zh-CN" altLang="zh-CN" sz="2200" dirty="0"/>
                  <a:t>开始计算，如公式</a:t>
                </a:r>
                <a:r>
                  <a:rPr lang="en-US" altLang="zh-CN" sz="2200" dirty="0"/>
                  <a:t>6.3</a:t>
                </a:r>
                <a:r>
                  <a:rPr lang="zh-CN" altLang="zh-CN" sz="2200" dirty="0"/>
                  <a:t>所示。</a:t>
                </a:r>
              </a:p>
              <a:p>
                <a:pPr marL="0" indent="0" algn="ctr">
                  <a:buNone/>
                </a:pPr>
                <a14:m>
                  <m:oMath xmlns:m="http://schemas.openxmlformats.org/officeDocument/2006/math">
                    <m:sSub>
                      <m:sSubPr>
                        <m:ctrlPr>
                          <a:rPr lang="zh-CN" altLang="zh-CN" sz="2200" i="1">
                            <a:latin typeface="Cambria Math" panose="02040503050406030204" pitchFamily="18" charset="0"/>
                          </a:rPr>
                        </m:ctrlPr>
                      </m:sSubPr>
                      <m:e>
                        <m:r>
                          <a:rPr lang="en-US" altLang="zh-CN" sz="2200" b="0" i="1">
                            <a:latin typeface="Cambria Math" panose="02040503050406030204"/>
                          </a:rPr>
                          <m:t>𝐸𝑆</m:t>
                        </m:r>
                      </m:e>
                      <m:sub>
                        <m:r>
                          <a:rPr lang="en-US" altLang="zh-CN" sz="2200" b="0" i="1">
                            <a:latin typeface="Cambria Math" panose="02040503050406030204"/>
                          </a:rPr>
                          <m:t>𝑖</m:t>
                        </m:r>
                        <m:r>
                          <a:rPr lang="en-US" altLang="zh-CN" sz="2200" b="0" i="1">
                            <a:latin typeface="Cambria Math" panose="02040503050406030204"/>
                          </a:rPr>
                          <m:t>−</m:t>
                        </m:r>
                        <m:r>
                          <a:rPr lang="en-US" altLang="zh-CN" sz="2200" b="0" i="1">
                            <a:latin typeface="Cambria Math" panose="02040503050406030204"/>
                          </a:rPr>
                          <m:t>𝑗</m:t>
                        </m:r>
                      </m:sub>
                    </m:sSub>
                    <m:r>
                      <a:rPr lang="en-US" altLang="zh-CN" sz="2200" b="0">
                        <a:latin typeface="Cambria Math" panose="02040503050406030204"/>
                      </a:rPr>
                      <m:t>=</m:t>
                    </m:r>
                    <m:r>
                      <a:rPr lang="en-US" altLang="zh-CN" sz="2200" b="0" i="1">
                        <a:latin typeface="Cambria Math" panose="02040503050406030204"/>
                      </a:rPr>
                      <m:t>0</m:t>
                    </m:r>
                    <m:r>
                      <a:rPr lang="zh-CN" altLang="zh-CN" sz="2200" b="0">
                        <a:latin typeface="Cambria Math" panose="02040503050406030204"/>
                      </a:rPr>
                      <m:t>（</m:t>
                    </m:r>
                    <m:r>
                      <a:rPr lang="en-US" altLang="zh-CN" sz="2200" b="0" i="1">
                        <a:latin typeface="Cambria Math" panose="02040503050406030204"/>
                      </a:rPr>
                      <m:t>𝑖</m:t>
                    </m:r>
                    <m:r>
                      <a:rPr lang="en-US" altLang="zh-CN" sz="2200" b="0">
                        <a:latin typeface="Cambria Math" panose="02040503050406030204"/>
                      </a:rPr>
                      <m:t>=</m:t>
                    </m:r>
                    <m:r>
                      <a:rPr lang="en-US" altLang="zh-CN" sz="2200" b="0" i="1">
                        <a:latin typeface="Cambria Math" panose="02040503050406030204"/>
                      </a:rPr>
                      <m:t>1</m:t>
                    </m:r>
                    <m:r>
                      <a:rPr lang="zh-CN" altLang="zh-CN" sz="2200" b="0">
                        <a:latin typeface="Cambria Math" panose="02040503050406030204"/>
                      </a:rPr>
                      <m:t>）</m:t>
                    </m:r>
                  </m:oMath>
                </a14:m>
                <a:r>
                  <a:rPr lang="en-US" altLang="zh-CN" sz="2200" dirty="0"/>
                  <a:t> 			(6. 3)</a:t>
                </a:r>
                <a:endParaRPr lang="zh-CN" altLang="zh-CN" sz="2200" dirty="0"/>
              </a:p>
              <a:p>
                <a:pPr marL="0" indent="0">
                  <a:buNone/>
                </a:pPr>
                <a:r>
                  <a:rPr lang="en-US" altLang="zh-CN" sz="2200" dirty="0"/>
                  <a:t>      </a:t>
                </a:r>
                <a:r>
                  <a:rPr lang="zh-CN" altLang="zh-CN" sz="2200" dirty="0"/>
                  <a:t>其他项目工作的最早开始时间</a:t>
                </a:r>
                <a:r>
                  <a:rPr lang="en-US" altLang="zh-CN" sz="2200" i="1" dirty="0" err="1"/>
                  <a:t>ES</a:t>
                </a:r>
                <a:r>
                  <a:rPr lang="en-US" altLang="zh-CN" sz="2200" i="1" baseline="-25000" dirty="0" err="1"/>
                  <a:t>i</a:t>
                </a:r>
                <a:r>
                  <a:rPr lang="en-US" altLang="zh-CN" sz="2200" i="1" baseline="-25000" dirty="0"/>
                  <a:t>-j</a:t>
                </a:r>
                <a:r>
                  <a:rPr lang="zh-CN" altLang="zh-CN" sz="2200" dirty="0"/>
                  <a:t>应按公式</a:t>
                </a:r>
                <a:r>
                  <a:rPr lang="en-US" altLang="zh-CN" sz="2200" dirty="0"/>
                  <a:t>6.4</a:t>
                </a:r>
                <a:r>
                  <a:rPr lang="zh-CN" altLang="zh-CN" sz="2200" dirty="0"/>
                  <a:t>进行计算：</a:t>
                </a:r>
              </a:p>
              <a:p>
                <a:pPr marL="0" indent="0" algn="ctr">
                  <a:buNone/>
                </a:pPr>
                <a14:m>
                  <m:oMath xmlns:m="http://schemas.openxmlformats.org/officeDocument/2006/math">
                    <m:sSub>
                      <m:sSubPr>
                        <m:ctrlPr>
                          <a:rPr lang="zh-CN" altLang="zh-CN" sz="2200" i="1">
                            <a:latin typeface="Cambria Math" panose="02040503050406030204" pitchFamily="18" charset="0"/>
                          </a:rPr>
                        </m:ctrlPr>
                      </m:sSubPr>
                      <m:e>
                        <m:r>
                          <a:rPr lang="en-US" altLang="zh-CN" sz="2200" b="0" i="1">
                            <a:latin typeface="Cambria Math" panose="02040503050406030204"/>
                          </a:rPr>
                          <m:t>𝐸𝑆</m:t>
                        </m:r>
                      </m:e>
                      <m:sub>
                        <m:r>
                          <a:rPr lang="en-US" altLang="zh-CN" sz="2200" b="0" i="1">
                            <a:latin typeface="Cambria Math" panose="02040503050406030204"/>
                          </a:rPr>
                          <m:t>𝑖</m:t>
                        </m:r>
                        <m:r>
                          <a:rPr lang="en-US" altLang="zh-CN" sz="2200" b="0" i="1">
                            <a:latin typeface="Cambria Math" panose="02040503050406030204"/>
                          </a:rPr>
                          <m:t>−</m:t>
                        </m:r>
                        <m:r>
                          <a:rPr lang="en-US" altLang="zh-CN" sz="2200" b="0" i="1">
                            <a:latin typeface="Cambria Math" panose="02040503050406030204"/>
                          </a:rPr>
                          <m:t>𝑗</m:t>
                        </m:r>
                      </m:sub>
                    </m:sSub>
                    <m:r>
                      <a:rPr lang="en-US" altLang="zh-CN" sz="2200" b="0">
                        <a:latin typeface="Cambria Math" panose="02040503050406030204"/>
                      </a:rPr>
                      <m:t>=</m:t>
                    </m:r>
                    <m:r>
                      <a:rPr lang="en-US" altLang="zh-CN" sz="2200" b="0" i="1">
                        <a:latin typeface="Cambria Math" panose="02040503050406030204"/>
                      </a:rPr>
                      <m:t>𝑚𝑎𝑥</m:t>
                    </m:r>
                    <m:d>
                      <m:dPr>
                        <m:begChr m:val="{"/>
                        <m:endChr m:val="}"/>
                        <m:ctrlPr>
                          <a:rPr lang="zh-CN" altLang="zh-CN" sz="2200" i="1">
                            <a:latin typeface="Cambria Math" panose="02040503050406030204" pitchFamily="18" charset="0"/>
                          </a:rPr>
                        </m:ctrlPr>
                      </m:dPr>
                      <m:e>
                        <m:sSub>
                          <m:sSubPr>
                            <m:ctrlPr>
                              <a:rPr lang="zh-CN" altLang="zh-CN" sz="2200" i="1">
                                <a:latin typeface="Cambria Math" panose="02040503050406030204" pitchFamily="18" charset="0"/>
                              </a:rPr>
                            </m:ctrlPr>
                          </m:sSubPr>
                          <m:e>
                            <m:r>
                              <a:rPr lang="en-US" altLang="zh-CN" sz="2200" b="0" i="1">
                                <a:latin typeface="Cambria Math" panose="02040503050406030204"/>
                              </a:rPr>
                              <m:t>𝐸𝑆</m:t>
                            </m:r>
                          </m:e>
                          <m:sub>
                            <m:r>
                              <a:rPr lang="en-US" altLang="zh-CN" sz="2200" b="0" i="1">
                                <a:latin typeface="Cambria Math" panose="02040503050406030204"/>
                              </a:rPr>
                              <m:t>h</m:t>
                            </m:r>
                            <m:r>
                              <a:rPr lang="en-US" altLang="zh-CN" sz="2200" b="0" i="1">
                                <a:latin typeface="Cambria Math" panose="02040503050406030204"/>
                              </a:rPr>
                              <m:t>−</m:t>
                            </m:r>
                            <m:r>
                              <a:rPr lang="en-US" altLang="zh-CN" sz="2200" b="0" i="1">
                                <a:latin typeface="Cambria Math" panose="02040503050406030204"/>
                              </a:rPr>
                              <m:t>𝑖</m:t>
                            </m:r>
                          </m:sub>
                        </m:sSub>
                        <m:r>
                          <a:rPr lang="en-US" altLang="zh-CN" sz="2200" b="0" i="1">
                            <a:latin typeface="Cambria Math" panose="02040503050406030204"/>
                          </a:rPr>
                          <m:t>+</m:t>
                        </m:r>
                        <m:sSub>
                          <m:sSubPr>
                            <m:ctrlPr>
                              <a:rPr lang="zh-CN" altLang="zh-CN" sz="2200" i="1">
                                <a:latin typeface="Cambria Math" panose="02040503050406030204" pitchFamily="18" charset="0"/>
                              </a:rPr>
                            </m:ctrlPr>
                          </m:sSubPr>
                          <m:e>
                            <m:r>
                              <a:rPr lang="en-US" altLang="zh-CN" sz="2200" b="0" i="1">
                                <a:latin typeface="Cambria Math" panose="02040503050406030204"/>
                              </a:rPr>
                              <m:t>𝐷</m:t>
                            </m:r>
                          </m:e>
                          <m:sub>
                            <m:r>
                              <a:rPr lang="en-US" altLang="zh-CN" sz="2200" b="0" i="1">
                                <a:latin typeface="Cambria Math" panose="02040503050406030204"/>
                              </a:rPr>
                              <m:t>h</m:t>
                            </m:r>
                            <m:r>
                              <a:rPr lang="en-US" altLang="zh-CN" sz="2200" b="0" i="1">
                                <a:latin typeface="Cambria Math" panose="02040503050406030204"/>
                              </a:rPr>
                              <m:t>−</m:t>
                            </m:r>
                            <m:r>
                              <a:rPr lang="en-US" altLang="zh-CN" sz="2200" b="0" i="1">
                                <a:latin typeface="Cambria Math" panose="02040503050406030204"/>
                              </a:rPr>
                              <m:t>𝑖</m:t>
                            </m:r>
                          </m:sub>
                        </m:sSub>
                      </m:e>
                    </m:d>
                  </m:oMath>
                </a14:m>
                <a:r>
                  <a:rPr lang="en-US" altLang="zh-CN" sz="2200" dirty="0"/>
                  <a:t> 		(6. 4)</a:t>
                </a:r>
                <a:endParaRPr lang="zh-CN" altLang="zh-CN" sz="2200" dirty="0"/>
              </a:p>
              <a:p>
                <a:pPr marL="0" indent="0">
                  <a:buNone/>
                </a:pPr>
                <a:r>
                  <a:rPr lang="en-US" altLang="zh-CN" sz="2200" dirty="0"/>
                  <a:t>      </a:t>
                </a:r>
                <a:r>
                  <a:rPr lang="zh-CN" altLang="zh-CN" sz="2200" dirty="0"/>
                  <a:t>其中公式</a:t>
                </a:r>
                <a:r>
                  <a:rPr lang="en-US" altLang="zh-CN" sz="2200" dirty="0"/>
                  <a:t>6.4</a:t>
                </a:r>
                <a:r>
                  <a:rPr lang="zh-CN" altLang="zh-CN" sz="2200" dirty="0"/>
                  <a:t>中的</a:t>
                </a:r>
                <a:r>
                  <a:rPr lang="en-US" altLang="zh-CN" sz="2200" i="1" dirty="0"/>
                  <a:t>D</a:t>
                </a:r>
                <a:r>
                  <a:rPr lang="en-US" altLang="zh-CN" sz="2200" i="1" baseline="-25000" dirty="0"/>
                  <a:t>h-i</a:t>
                </a:r>
                <a:r>
                  <a:rPr lang="zh-CN" altLang="zh-CN" sz="2200" dirty="0"/>
                  <a:t>表示项目工作</a:t>
                </a:r>
                <a:r>
                  <a:rPr lang="en-US" altLang="zh-CN" sz="2200" i="1" dirty="0"/>
                  <a:t>i-j </a:t>
                </a:r>
                <a:r>
                  <a:rPr lang="zh-CN" altLang="zh-CN" sz="2200" dirty="0"/>
                  <a:t>的紧前工作</a:t>
                </a:r>
                <a:r>
                  <a:rPr lang="en-US" altLang="zh-CN" sz="2200" i="1" dirty="0"/>
                  <a:t>h-i </a:t>
                </a:r>
                <a:r>
                  <a:rPr lang="zh-CN" altLang="zh-CN" sz="2200" dirty="0"/>
                  <a:t>的工作时长；</a:t>
                </a:r>
                <a:r>
                  <a:rPr lang="en-US" altLang="zh-CN" sz="2200" i="1" dirty="0" err="1"/>
                  <a:t>ES</a:t>
                </a:r>
                <a:r>
                  <a:rPr lang="en-US" altLang="zh-CN" sz="2200" i="1" baseline="-25000" dirty="0" err="1"/>
                  <a:t>h</a:t>
                </a:r>
                <a:r>
                  <a:rPr lang="en-US" altLang="zh-CN" sz="2200" i="1" baseline="-25000" dirty="0"/>
                  <a:t>-i </a:t>
                </a:r>
                <a:r>
                  <a:rPr lang="zh-CN" altLang="zh-CN" sz="2200" dirty="0"/>
                  <a:t>则表示项目工作</a:t>
                </a:r>
                <a:r>
                  <a:rPr lang="en-US" altLang="zh-CN" sz="2200" i="1" dirty="0"/>
                  <a:t>i-j </a:t>
                </a:r>
                <a:r>
                  <a:rPr lang="zh-CN" altLang="zh-CN" sz="2200" dirty="0"/>
                  <a:t>的紧前工作</a:t>
                </a:r>
                <a:r>
                  <a:rPr lang="en-US" altLang="zh-CN" sz="2200" i="1" dirty="0"/>
                  <a:t>h-i </a:t>
                </a:r>
                <a:r>
                  <a:rPr lang="zh-CN" altLang="zh-CN" sz="2200" dirty="0"/>
                  <a:t>的最早开始时间。</a:t>
                </a:r>
                <a:endParaRPr lang="zh-CN" altLang="en-US" sz="2200" dirty="0"/>
              </a:p>
            </p:txBody>
          </p:sp>
        </mc:Choice>
        <mc:Fallback xmlns="">
          <p:sp>
            <p:nvSpPr>
              <p:cNvPr id="5" name="内容占位符 4"/>
              <p:cNvSpPr>
                <a:spLocks noRot="1" noChangeAspect="1" noMove="1" noResize="1" noEditPoints="1" noAdjustHandles="1" noChangeArrowheads="1" noChangeShapeType="1" noTextEdit="1"/>
              </p:cNvSpPr>
              <p:nvPr>
                <p:ph idx="1"/>
              </p:nvPr>
            </p:nvSpPr>
            <p:spPr>
              <a:xfrm>
                <a:off x="460376" y="1143795"/>
                <a:ext cx="11411542" cy="5029200"/>
              </a:xfrm>
              <a:blipFill rotWithShape="1">
                <a:blip r:embed="rId2"/>
                <a:stretch>
                  <a:fillRect t="-3" r="5" b="3"/>
                </a:stretch>
              </a:blipFill>
            </p:spPr>
            <p:txBody>
              <a:bodyPr/>
              <a:lstStyle/>
              <a:p>
                <a:r>
                  <a:rPr lang="zh-CN" altLang="en-US">
                    <a:noFill/>
                  </a:rPr>
                  <a:t> </a:t>
                </a:r>
              </a:p>
            </p:txBody>
          </p:sp>
        </mc:Fallback>
      </mc:AlternateContent>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6178" y="2896394"/>
            <a:ext cx="2047875" cy="123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a:extLst>
              <a:ext uri="{FF2B5EF4-FFF2-40B4-BE49-F238E27FC236}">
                <a16:creationId xmlns:a16="http://schemas.microsoft.com/office/drawing/2014/main" id="{A4AAADCF-3FA3-4B15-A1F7-D439E2298BE6}"/>
              </a:ext>
            </a:extLst>
          </p:cNvPr>
          <p:cNvSpPr>
            <a:spLocks noGrp="1"/>
          </p:cNvSpPr>
          <p:nvPr>
            <p:ph type="sldNum" sz="quarter" idx="12"/>
          </p:nvPr>
        </p:nvSpPr>
        <p:spPr/>
        <p:txBody>
          <a:bodyPr/>
          <a:lstStyle/>
          <a:p>
            <a:fld id="{B6F15528-21DE-4FAA-801E-634DDDAF4B2B}" type="slidenum">
              <a:rPr lang="en-US" smtClean="0"/>
              <a:t>452</a:t>
            </a:fld>
            <a:endParaRPr lang="en-US" dirty="0"/>
          </a:p>
        </p:txBody>
      </p:sp>
      <p:sp>
        <p:nvSpPr>
          <p:cNvPr id="18" name="灯片编号占位符 8">
            <a:extLst>
              <a:ext uri="{FF2B5EF4-FFF2-40B4-BE49-F238E27FC236}">
                <a16:creationId xmlns:a16="http://schemas.microsoft.com/office/drawing/2014/main" id="{8A4759B2-49F5-41C2-AF95-70C650AD5516}"/>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452</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000"/>
                                        <p:tgtEl>
                                          <p:spTgt spid="5">
                                            <p:txEl>
                                              <p:pRg st="1" end="1"/>
                                            </p:txEl>
                                          </p:spTgt>
                                        </p:tgtEl>
                                      </p:cBhvr>
                                    </p:animEffect>
                                    <p:anim calcmode="lin" valueType="num">
                                      <p:cBhvr>
                                        <p:cTn id="8"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animEffect transition="in" filter="fade">
                                      <p:cBhvr>
                                        <p:cTn id="14" dur="1000"/>
                                        <p:tgtEl>
                                          <p:spTgt spid="5">
                                            <p:txEl>
                                              <p:pRg st="2" end="2"/>
                                            </p:txEl>
                                          </p:spTgt>
                                        </p:tgtEl>
                                      </p:cBhvr>
                                    </p:animEffect>
                                    <p:anim calcmode="lin" valueType="num">
                                      <p:cBhvr>
                                        <p:cTn id="15"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Effect transition="in" filter="fade">
                                      <p:cBhvr>
                                        <p:cTn id="21" dur="1000"/>
                                        <p:tgtEl>
                                          <p:spTgt spid="5">
                                            <p:txEl>
                                              <p:pRg st="3" end="3"/>
                                            </p:txEl>
                                          </p:spTgt>
                                        </p:tgtEl>
                                      </p:cBhvr>
                                    </p:animEffect>
                                    <p:anim calcmode="lin" valueType="num">
                                      <p:cBhvr>
                                        <p:cTn id="22"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fade">
                                      <p:cBhvr>
                                        <p:cTn id="28" dur="1000"/>
                                        <p:tgtEl>
                                          <p:spTgt spid="5">
                                            <p:txEl>
                                              <p:pRg st="4" end="4"/>
                                            </p:txEl>
                                          </p:spTgt>
                                        </p:tgtEl>
                                      </p:cBhvr>
                                    </p:animEffect>
                                    <p:anim calcmode="lin" valueType="num">
                                      <p:cBhvr>
                                        <p:cTn id="29"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animEffect transition="in" filter="fade">
                                      <p:cBhvr>
                                        <p:cTn id="35" dur="1000"/>
                                        <p:tgtEl>
                                          <p:spTgt spid="5">
                                            <p:txEl>
                                              <p:pRg st="5" end="5"/>
                                            </p:txEl>
                                          </p:spTgt>
                                        </p:tgtEl>
                                      </p:cBhvr>
                                    </p:animEffect>
                                    <p:anim calcmode="lin" valueType="num">
                                      <p:cBhvr>
                                        <p:cTn id="36"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5">
                                            <p:txEl>
                                              <p:pRg st="6" end="6"/>
                                            </p:txEl>
                                          </p:spTgt>
                                        </p:tgtEl>
                                        <p:attrNameLst>
                                          <p:attrName>style.visibility</p:attrName>
                                        </p:attrNameLst>
                                      </p:cBhvr>
                                      <p:to>
                                        <p:strVal val="visible"/>
                                      </p:to>
                                    </p:set>
                                    <p:animEffect transition="in" filter="fade">
                                      <p:cBhvr>
                                        <p:cTn id="42" dur="1000"/>
                                        <p:tgtEl>
                                          <p:spTgt spid="5">
                                            <p:txEl>
                                              <p:pRg st="6" end="6"/>
                                            </p:txEl>
                                          </p:spTgt>
                                        </p:tgtEl>
                                      </p:cBhvr>
                                    </p:animEffect>
                                    <p:anim calcmode="lin" valueType="num">
                                      <p:cBhvr>
                                        <p:cTn id="43"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4699" y="352424"/>
            <a:ext cx="5781675" cy="429419"/>
          </a:xfrm>
        </p:spPr>
        <p:txBody>
          <a:bodyPr/>
          <a:lstStyle/>
          <a:p>
            <a:r>
              <a:rPr lang="en-US" altLang="zh-CN" dirty="0"/>
              <a:t>6.2.1 </a:t>
            </a:r>
            <a:r>
              <a:rPr lang="zh-CN" altLang="zh-CN" dirty="0"/>
              <a:t>网络计划中时间参数的计算</a:t>
            </a:r>
            <a:endParaRPr lang="zh-CN" altLang="en-US" dirty="0"/>
          </a:p>
        </p:txBody>
      </p:sp>
      <mc:AlternateContent xmlns:mc="http://schemas.openxmlformats.org/markup-compatibility/2006" xmlns:a14="http://schemas.microsoft.com/office/drawing/2010/main">
        <mc:Choice Requires="a14">
          <p:sp>
            <p:nvSpPr>
              <p:cNvPr id="4" name="TextBox 3"/>
              <p:cNvSpPr txBox="1"/>
              <p:nvPr/>
            </p:nvSpPr>
            <p:spPr>
              <a:xfrm>
                <a:off x="1359316" y="1476406"/>
                <a:ext cx="9490604" cy="4022833"/>
              </a:xfrm>
              <a:prstGeom prst="rect">
                <a:avLst/>
              </a:prstGeom>
              <a:noFill/>
            </p:spPr>
            <p:txBody>
              <a:bodyPr wrap="square" rtlCol="0">
                <a:spAutoFit/>
              </a:bodyPr>
              <a:lstStyle/>
              <a:p>
                <a:pPr lvl="0">
                  <a:lnSpc>
                    <a:spcPct val="150000"/>
                  </a:lnSpc>
                </a:pPr>
                <a:r>
                  <a:rPr lang="en-US" altLang="zh-CN" dirty="0"/>
                  <a:t>(4)</a:t>
                </a:r>
                <a:r>
                  <a:rPr lang="zh-CN" altLang="zh-CN" dirty="0"/>
                  <a:t>项目工作</a:t>
                </a:r>
                <a:r>
                  <a:rPr lang="en-US" altLang="zh-CN" dirty="0"/>
                  <a:t>i-j</a:t>
                </a:r>
                <a:r>
                  <a:rPr lang="zh-CN" altLang="zh-CN" dirty="0"/>
                  <a:t>的最早完成时间</a:t>
                </a:r>
                <a:r>
                  <a:rPr lang="en-US" altLang="zh-CN" i="1" dirty="0" err="1"/>
                  <a:t>EF</a:t>
                </a:r>
                <a:r>
                  <a:rPr lang="en-US" altLang="zh-CN" i="1" baseline="-25000" dirty="0" err="1"/>
                  <a:t>i</a:t>
                </a:r>
                <a:r>
                  <a:rPr lang="en-US" altLang="zh-CN" i="1" baseline="-25000" dirty="0"/>
                  <a:t>-j</a:t>
                </a:r>
                <a:r>
                  <a:rPr lang="zh-CN" altLang="zh-CN" dirty="0"/>
                  <a:t>应按公式</a:t>
                </a:r>
                <a:r>
                  <a:rPr lang="en-US" altLang="zh-CN" dirty="0"/>
                  <a:t>6.5</a:t>
                </a:r>
                <a:r>
                  <a:rPr lang="zh-CN" altLang="zh-CN" dirty="0"/>
                  <a:t>所示进行计算：</a:t>
                </a:r>
              </a:p>
              <a:p>
                <a:pPr algn="ctr">
                  <a:lnSpc>
                    <a:spcPct val="150000"/>
                  </a:lnSpc>
                </a:pPr>
                <a14:m>
                  <m:oMath xmlns:m="http://schemas.openxmlformats.org/officeDocument/2006/math">
                    <m:sSub>
                      <m:sSubPr>
                        <m:ctrlPr>
                          <a:rPr lang="zh-CN" altLang="zh-CN" i="1">
                            <a:latin typeface="Cambria Math" panose="02040503050406030204" pitchFamily="18" charset="0"/>
                          </a:rPr>
                        </m:ctrlPr>
                      </m:sSubPr>
                      <m:e>
                        <m:r>
                          <a:rPr lang="en-US" altLang="zh-CN" b="0" i="1">
                            <a:latin typeface="Cambria Math" panose="02040503050406030204"/>
                          </a:rPr>
                          <m:t>𝐸𝐹</m:t>
                        </m:r>
                      </m:e>
                      <m:sub>
                        <m:r>
                          <a:rPr lang="en-US" altLang="zh-CN" b="0" i="1">
                            <a:latin typeface="Cambria Math" panose="02040503050406030204"/>
                          </a:rPr>
                          <m:t>𝑖</m:t>
                        </m:r>
                        <m:r>
                          <a:rPr lang="en-US" altLang="zh-CN" b="0" i="1">
                            <a:latin typeface="Cambria Math" panose="02040503050406030204"/>
                          </a:rPr>
                          <m:t>−</m:t>
                        </m:r>
                        <m:r>
                          <a:rPr lang="en-US" altLang="zh-CN" b="0" i="1">
                            <a:latin typeface="Cambria Math" panose="02040503050406030204"/>
                          </a:rPr>
                          <m:t>𝑗</m:t>
                        </m:r>
                      </m:sub>
                    </m:sSub>
                    <m:r>
                      <a:rPr lang="en-US" altLang="zh-CN" b="0">
                        <a:latin typeface="Cambria Math" panose="02040503050406030204"/>
                      </a:rPr>
                      <m:t>=</m:t>
                    </m:r>
                    <m:sSub>
                      <m:sSubPr>
                        <m:ctrlPr>
                          <a:rPr lang="zh-CN" altLang="zh-CN" i="1">
                            <a:latin typeface="Cambria Math" panose="02040503050406030204" pitchFamily="18" charset="0"/>
                          </a:rPr>
                        </m:ctrlPr>
                      </m:sSubPr>
                      <m:e>
                        <m:r>
                          <a:rPr lang="en-US" altLang="zh-CN" b="0" i="1">
                            <a:latin typeface="Cambria Math" panose="02040503050406030204"/>
                          </a:rPr>
                          <m:t>𝐸𝑆</m:t>
                        </m:r>
                      </m:e>
                      <m:sub>
                        <m:r>
                          <a:rPr lang="en-US" altLang="zh-CN" b="0" i="1">
                            <a:latin typeface="Cambria Math" panose="02040503050406030204"/>
                          </a:rPr>
                          <m:t>𝑖</m:t>
                        </m:r>
                        <m:r>
                          <a:rPr lang="en-US" altLang="zh-CN" b="0" i="1">
                            <a:latin typeface="Cambria Math" panose="02040503050406030204"/>
                          </a:rPr>
                          <m:t>−</m:t>
                        </m:r>
                        <m:r>
                          <a:rPr lang="en-US" altLang="zh-CN" b="0" i="1">
                            <a:latin typeface="Cambria Math" panose="02040503050406030204"/>
                          </a:rPr>
                          <m:t>𝑗</m:t>
                        </m:r>
                      </m:sub>
                    </m:sSub>
                    <m:r>
                      <a:rPr lang="en-US" altLang="zh-CN" b="0">
                        <a:latin typeface="Cambria Math" panose="02040503050406030204"/>
                      </a:rPr>
                      <m:t>+</m:t>
                    </m:r>
                    <m:sSub>
                      <m:sSubPr>
                        <m:ctrlPr>
                          <a:rPr lang="zh-CN" altLang="zh-CN" i="1">
                            <a:latin typeface="Cambria Math" panose="02040503050406030204" pitchFamily="18" charset="0"/>
                          </a:rPr>
                        </m:ctrlPr>
                      </m:sSubPr>
                      <m:e>
                        <m:r>
                          <a:rPr lang="en-US" altLang="zh-CN" b="0" i="1">
                            <a:latin typeface="Cambria Math" panose="02040503050406030204"/>
                          </a:rPr>
                          <m:t>𝐷</m:t>
                        </m:r>
                      </m:e>
                      <m:sub>
                        <m:r>
                          <a:rPr lang="en-US" altLang="zh-CN" b="0" i="1">
                            <a:latin typeface="Cambria Math" panose="02040503050406030204"/>
                          </a:rPr>
                          <m:t>𝑖</m:t>
                        </m:r>
                        <m:r>
                          <a:rPr lang="en-US" altLang="zh-CN" b="0" i="1">
                            <a:latin typeface="Cambria Math" panose="02040503050406030204"/>
                          </a:rPr>
                          <m:t>−</m:t>
                        </m:r>
                        <m:r>
                          <a:rPr lang="en-US" altLang="zh-CN" b="0" i="1">
                            <a:latin typeface="Cambria Math" panose="02040503050406030204"/>
                          </a:rPr>
                          <m:t>𝑗</m:t>
                        </m:r>
                      </m:sub>
                    </m:sSub>
                  </m:oMath>
                </a14:m>
                <a:r>
                  <a:rPr lang="en-US" altLang="zh-CN" dirty="0"/>
                  <a:t> 			(6. 5)</a:t>
                </a:r>
                <a:endParaRPr lang="zh-CN" altLang="zh-CN" dirty="0"/>
              </a:p>
              <a:p>
                <a:pPr>
                  <a:lnSpc>
                    <a:spcPct val="150000"/>
                  </a:lnSpc>
                </a:pPr>
                <a:r>
                  <a:rPr lang="zh-CN" altLang="zh-CN" dirty="0"/>
                  <a:t>其中，</a:t>
                </a:r>
                <a:r>
                  <a:rPr lang="en-US" altLang="zh-CN" i="1" dirty="0"/>
                  <a:t>D</a:t>
                </a:r>
                <a:r>
                  <a:rPr lang="en-US" altLang="zh-CN" i="1" baseline="-25000" dirty="0"/>
                  <a:t>i-j</a:t>
                </a:r>
                <a:r>
                  <a:rPr lang="zh-CN" altLang="zh-CN" dirty="0"/>
                  <a:t>表示项目工作</a:t>
                </a:r>
                <a:r>
                  <a:rPr lang="en-US" altLang="zh-CN" i="1" dirty="0"/>
                  <a:t>i-j</a:t>
                </a:r>
                <a:r>
                  <a:rPr lang="zh-CN" altLang="zh-CN" dirty="0"/>
                  <a:t>的活动时长</a:t>
                </a:r>
              </a:p>
              <a:p>
                <a:pPr lvl="0">
                  <a:lnSpc>
                    <a:spcPct val="150000"/>
                  </a:lnSpc>
                </a:pPr>
                <a:r>
                  <a:rPr lang="en-US" altLang="zh-CN" dirty="0"/>
                  <a:t>(5)</a:t>
                </a:r>
                <a:r>
                  <a:rPr lang="zh-CN" altLang="zh-CN" dirty="0"/>
                  <a:t>项目网络计划的工期</a:t>
                </a:r>
                <a:r>
                  <a:rPr lang="en-US" altLang="zh-CN" dirty="0" err="1"/>
                  <a:t>T</a:t>
                </a:r>
                <a:r>
                  <a:rPr lang="en-US" altLang="zh-CN" baseline="-25000" dirty="0" err="1"/>
                  <a:t>c</a:t>
                </a:r>
                <a:r>
                  <a:rPr lang="zh-CN" altLang="zh-CN" dirty="0"/>
                  <a:t>应按公式</a:t>
                </a:r>
                <a:r>
                  <a:rPr lang="en-US" altLang="zh-CN" dirty="0"/>
                  <a:t>6.6</a:t>
                </a:r>
                <a:r>
                  <a:rPr lang="zh-CN" altLang="zh-CN" dirty="0"/>
                  <a:t>进行计算：</a:t>
                </a:r>
              </a:p>
              <a:p>
                <a:pPr algn="ctr">
                  <a:lnSpc>
                    <a:spcPct val="150000"/>
                  </a:lnSpc>
                </a:pPr>
                <a14:m>
                  <m:oMath xmlns:m="http://schemas.openxmlformats.org/officeDocument/2006/math">
                    <m:sSub>
                      <m:sSubPr>
                        <m:ctrlPr>
                          <a:rPr lang="zh-CN" altLang="zh-CN" i="1">
                            <a:latin typeface="Cambria Math" panose="02040503050406030204" pitchFamily="18" charset="0"/>
                          </a:rPr>
                        </m:ctrlPr>
                      </m:sSubPr>
                      <m:e>
                        <m:r>
                          <a:rPr lang="en-US" altLang="zh-CN" b="0" i="1">
                            <a:latin typeface="Cambria Math" panose="02040503050406030204"/>
                          </a:rPr>
                          <m:t>𝑇</m:t>
                        </m:r>
                      </m:e>
                      <m:sub>
                        <m:r>
                          <a:rPr lang="en-US" altLang="zh-CN" b="0" i="1">
                            <a:latin typeface="Cambria Math" panose="02040503050406030204"/>
                          </a:rPr>
                          <m:t>𝑐</m:t>
                        </m:r>
                      </m:sub>
                    </m:sSub>
                    <m:r>
                      <a:rPr lang="en-US" altLang="zh-CN" b="0">
                        <a:latin typeface="Cambria Math" panose="02040503050406030204"/>
                      </a:rPr>
                      <m:t>=</m:t>
                    </m:r>
                    <m:r>
                      <a:rPr lang="en-US" altLang="zh-CN" b="0" i="1">
                        <a:latin typeface="Cambria Math" panose="02040503050406030204"/>
                      </a:rPr>
                      <m:t>𝑚𝑎𝑥</m:t>
                    </m:r>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b="0" i="1">
                                <a:latin typeface="Cambria Math" panose="02040503050406030204"/>
                              </a:rPr>
                              <m:t>𝐸𝐹</m:t>
                            </m:r>
                          </m:e>
                          <m:sub>
                            <m:r>
                              <a:rPr lang="en-US" altLang="zh-CN" b="0" i="1">
                                <a:latin typeface="Cambria Math" panose="02040503050406030204"/>
                              </a:rPr>
                              <m:t>𝑖</m:t>
                            </m:r>
                            <m:r>
                              <a:rPr lang="en-US" altLang="zh-CN" b="0" i="1">
                                <a:latin typeface="Cambria Math" panose="02040503050406030204"/>
                              </a:rPr>
                              <m:t>−</m:t>
                            </m:r>
                            <m:r>
                              <a:rPr lang="en-US" altLang="zh-CN" b="0" i="1">
                                <a:latin typeface="Cambria Math" panose="02040503050406030204"/>
                              </a:rPr>
                              <m:t>𝑛</m:t>
                            </m:r>
                          </m:sub>
                        </m:sSub>
                      </m:e>
                    </m:d>
                  </m:oMath>
                </a14:m>
                <a:r>
                  <a:rPr lang="en-US" altLang="zh-CN" dirty="0"/>
                  <a:t>				(6. 6)</a:t>
                </a:r>
                <a:endParaRPr lang="zh-CN" altLang="zh-CN" dirty="0"/>
              </a:p>
              <a:p>
                <a:pPr>
                  <a:lnSpc>
                    <a:spcPct val="150000"/>
                  </a:lnSpc>
                </a:pPr>
                <a:r>
                  <a:rPr lang="zh-CN" altLang="zh-CN" dirty="0"/>
                  <a:t>其中公式</a:t>
                </a:r>
                <a:r>
                  <a:rPr lang="en-US" altLang="zh-CN" dirty="0"/>
                  <a:t>6.6</a:t>
                </a:r>
                <a:r>
                  <a:rPr lang="zh-CN" altLang="zh-CN" dirty="0"/>
                  <a:t>中的</a:t>
                </a:r>
                <a:r>
                  <a:rPr lang="en-US" altLang="zh-CN" i="1" dirty="0" err="1"/>
                  <a:t>EF</a:t>
                </a:r>
                <a:r>
                  <a:rPr lang="en-US" altLang="zh-CN" i="1" baseline="-25000" dirty="0" err="1"/>
                  <a:t>i</a:t>
                </a:r>
                <a:r>
                  <a:rPr lang="en-US" altLang="zh-CN" i="1" baseline="-25000" dirty="0"/>
                  <a:t>-n</a:t>
                </a:r>
                <a:r>
                  <a:rPr lang="zh-CN" altLang="zh-CN" dirty="0"/>
                  <a:t>是指以整个网络计划图的终节点（即当</a:t>
                </a:r>
                <a:r>
                  <a:rPr lang="en-US" altLang="zh-CN" i="1" dirty="0"/>
                  <a:t>j</a:t>
                </a:r>
                <a:r>
                  <a:rPr lang="en-US" altLang="zh-CN" dirty="0"/>
                  <a:t>=</a:t>
                </a:r>
                <a:r>
                  <a:rPr lang="en-US" altLang="zh-CN" i="1" dirty="0"/>
                  <a:t>n</a:t>
                </a:r>
                <a:r>
                  <a:rPr lang="zh-CN" altLang="zh-CN" dirty="0"/>
                  <a:t>时）为箭头节点的项目工作</a:t>
                </a:r>
                <a:r>
                  <a:rPr lang="en-US" altLang="zh-CN" dirty="0"/>
                  <a:t>i-n</a:t>
                </a:r>
                <a:r>
                  <a:rPr lang="zh-CN" altLang="zh-CN" dirty="0"/>
                  <a:t>的最早完成时间。</a:t>
                </a:r>
                <a:endParaRPr lang="zh-CN" alt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359316" y="1476406"/>
                <a:ext cx="9490604" cy="4022833"/>
              </a:xfrm>
              <a:prstGeom prst="rect">
                <a:avLst/>
              </a:prstGeom>
              <a:blipFill rotWithShape="1">
                <a:blip r:embed="rId2"/>
                <a:stretch>
                  <a:fillRect l="-4" t="-1" r="3" b="3"/>
                </a:stretch>
              </a:blipFill>
            </p:spPr>
            <p:txBody>
              <a:bodyPr/>
              <a:lstStyle/>
              <a:p>
                <a:r>
                  <a:rPr lang="zh-CN" altLang="en-US">
                    <a:noFill/>
                  </a:rPr>
                  <a:t> </a:t>
                </a:r>
              </a:p>
            </p:txBody>
          </p:sp>
        </mc:Fallback>
      </mc:AlternateContent>
      <p:sp>
        <p:nvSpPr>
          <p:cNvPr id="5" name="矩形 4"/>
          <p:cNvSpPr/>
          <p:nvPr/>
        </p:nvSpPr>
        <p:spPr>
          <a:xfrm>
            <a:off x="0" y="6006906"/>
            <a:ext cx="12209236" cy="8526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0886" y="6150516"/>
            <a:ext cx="12209236" cy="681180"/>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flipH="1">
            <a:off x="9019781" y="5303665"/>
            <a:ext cx="3229725" cy="1301644"/>
            <a:chOff x="-8805" y="5407865"/>
            <a:chExt cx="3213509" cy="1301644"/>
          </a:xfrm>
        </p:grpSpPr>
        <p:sp>
          <p:nvSpPr>
            <p:cNvPr id="8" name="矩形 7"/>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3032" y="991394"/>
            <a:ext cx="2047875" cy="123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灯片编号占位符 16">
            <a:extLst>
              <a:ext uri="{FF2B5EF4-FFF2-40B4-BE49-F238E27FC236}">
                <a16:creationId xmlns:a16="http://schemas.microsoft.com/office/drawing/2014/main" id="{F6117937-DA44-4C81-816C-2F84E1AF299F}"/>
              </a:ext>
            </a:extLst>
          </p:cNvPr>
          <p:cNvSpPr>
            <a:spLocks noGrp="1"/>
          </p:cNvSpPr>
          <p:nvPr>
            <p:ph type="sldNum" sz="quarter" idx="12"/>
          </p:nvPr>
        </p:nvSpPr>
        <p:spPr/>
        <p:txBody>
          <a:bodyPr/>
          <a:lstStyle/>
          <a:p>
            <a:fld id="{B6F15528-21DE-4FAA-801E-634DDDAF4B2B}" type="slidenum">
              <a:rPr lang="en-US" smtClean="0"/>
              <a:t>453</a:t>
            </a:fld>
            <a:endParaRPr lang="en-US" dirty="0"/>
          </a:p>
        </p:txBody>
      </p:sp>
      <p:sp>
        <p:nvSpPr>
          <p:cNvPr id="18" name="灯片编号占位符 8">
            <a:extLst>
              <a:ext uri="{FF2B5EF4-FFF2-40B4-BE49-F238E27FC236}">
                <a16:creationId xmlns:a16="http://schemas.microsoft.com/office/drawing/2014/main" id="{41FF02FA-0B59-41B8-BE3C-90AE07D9E731}"/>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453</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fade">
                                      <p:cBhvr>
                                        <p:cTn id="42" dur="1000"/>
                                        <p:tgtEl>
                                          <p:spTgt spid="4">
                                            <p:txEl>
                                              <p:pRg st="5" end="5"/>
                                            </p:txEl>
                                          </p:spTgt>
                                        </p:tgtEl>
                                      </p:cBhvr>
                                    </p:animEffect>
                                    <p:anim calcmode="lin" valueType="num">
                                      <p:cBhvr>
                                        <p:cTn id="4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4699" y="352424"/>
            <a:ext cx="5781675" cy="429419"/>
          </a:xfrm>
        </p:spPr>
        <p:txBody>
          <a:bodyPr/>
          <a:lstStyle/>
          <a:p>
            <a:r>
              <a:rPr lang="en-US" altLang="zh-CN" dirty="0"/>
              <a:t>6.2.1 </a:t>
            </a:r>
            <a:r>
              <a:rPr lang="zh-CN" altLang="zh-CN" dirty="0"/>
              <a:t>网络计划中时间参数的计算</a:t>
            </a:r>
            <a:endParaRPr lang="zh-CN" altLang="en-US" dirty="0"/>
          </a:p>
        </p:txBody>
      </p:sp>
      <mc:AlternateContent xmlns:mc="http://schemas.openxmlformats.org/markup-compatibility/2006" xmlns:a14="http://schemas.microsoft.com/office/drawing/2010/main">
        <mc:Choice Requires="a14">
          <p:sp>
            <p:nvSpPr>
              <p:cNvPr id="4" name="TextBox 3"/>
              <p:cNvSpPr txBox="1"/>
              <p:nvPr/>
            </p:nvSpPr>
            <p:spPr>
              <a:xfrm>
                <a:off x="1374775" y="1214551"/>
                <a:ext cx="9947804" cy="5177571"/>
              </a:xfrm>
              <a:prstGeom prst="rect">
                <a:avLst/>
              </a:prstGeom>
              <a:noFill/>
            </p:spPr>
            <p:txBody>
              <a:bodyPr wrap="square" rtlCol="0">
                <a:spAutoFit/>
              </a:bodyPr>
              <a:lstStyle/>
              <a:p>
                <a:pPr lvl="0">
                  <a:lnSpc>
                    <a:spcPct val="150000"/>
                  </a:lnSpc>
                </a:pPr>
                <a:r>
                  <a:rPr lang="en-US" altLang="zh-CN" dirty="0"/>
                  <a:t>(6)</a:t>
                </a:r>
                <a:r>
                  <a:rPr lang="zh-CN" altLang="zh-CN" dirty="0"/>
                  <a:t>项目网络计划的计划工期</a:t>
                </a:r>
                <a:r>
                  <a:rPr lang="en-US" altLang="zh-CN" dirty="0" err="1"/>
                  <a:t>T</a:t>
                </a:r>
                <a:r>
                  <a:rPr lang="en-US" altLang="zh-CN" baseline="-25000" dirty="0" err="1"/>
                  <a:t>p</a:t>
                </a:r>
                <a:r>
                  <a:rPr lang="zh-CN" altLang="zh-CN" dirty="0"/>
                  <a:t>应按如下要求来确定：</a:t>
                </a:r>
              </a:p>
              <a:p>
                <a:pPr lvl="0">
                  <a:lnSpc>
                    <a:spcPct val="150000"/>
                  </a:lnSpc>
                </a:pPr>
                <a:r>
                  <a:rPr lang="zh-CN" altLang="zh-CN" dirty="0"/>
                  <a:t>当已经规定了要求的项目工期</a:t>
                </a:r>
                <a:r>
                  <a:rPr lang="en-US" altLang="zh-CN" dirty="0" err="1"/>
                  <a:t>T</a:t>
                </a:r>
                <a:r>
                  <a:rPr lang="en-US" altLang="zh-CN" baseline="-25000" dirty="0" err="1"/>
                  <a:t>r</a:t>
                </a:r>
                <a:r>
                  <a:rPr lang="zh-CN" altLang="zh-CN" dirty="0"/>
                  <a:t>时，计划工期</a:t>
                </a:r>
                <a:r>
                  <a:rPr lang="en-US" altLang="zh-CN" dirty="0" err="1"/>
                  <a:t>T</a:t>
                </a:r>
                <a:r>
                  <a:rPr lang="en-US" altLang="zh-CN" baseline="-25000" dirty="0" err="1"/>
                  <a:t>p</a:t>
                </a:r>
                <a:r>
                  <a:rPr lang="zh-CN" altLang="zh-CN" dirty="0"/>
                  <a:t>必须满足公式</a:t>
                </a:r>
                <a:r>
                  <a:rPr lang="en-US" altLang="zh-CN" dirty="0"/>
                  <a:t>6.7</a:t>
                </a:r>
                <a:r>
                  <a:rPr lang="zh-CN" altLang="zh-CN" dirty="0"/>
                  <a:t>的要求：</a:t>
                </a:r>
              </a:p>
              <a:p>
                <a:pPr algn="ctr">
                  <a:lnSpc>
                    <a:spcPct val="150000"/>
                  </a:lnSpc>
                </a:pPr>
                <a14:m>
                  <m:oMath xmlns:m="http://schemas.openxmlformats.org/officeDocument/2006/math">
                    <m:sSub>
                      <m:sSubPr>
                        <m:ctrlPr>
                          <a:rPr lang="zh-CN" altLang="zh-CN" i="1">
                            <a:latin typeface="Cambria Math" panose="02040503050406030204" pitchFamily="18" charset="0"/>
                          </a:rPr>
                        </m:ctrlPr>
                      </m:sSubPr>
                      <m:e>
                        <m:r>
                          <a:rPr lang="en-US" altLang="zh-CN" b="0" i="1">
                            <a:latin typeface="Cambria Math" panose="02040503050406030204"/>
                          </a:rPr>
                          <m:t>𝑇</m:t>
                        </m:r>
                      </m:e>
                      <m:sub>
                        <m:r>
                          <a:rPr lang="en-US" altLang="zh-CN" b="0" i="1">
                            <a:latin typeface="Cambria Math" panose="02040503050406030204"/>
                          </a:rPr>
                          <m:t>𝑝</m:t>
                        </m:r>
                      </m:sub>
                    </m:sSub>
                    <m:r>
                      <a:rPr lang="en-US" altLang="zh-CN" b="0">
                        <a:latin typeface="Cambria Math" panose="02040503050406030204"/>
                      </a:rPr>
                      <m:t>≤</m:t>
                    </m:r>
                    <m:sSub>
                      <m:sSubPr>
                        <m:ctrlPr>
                          <a:rPr lang="zh-CN" altLang="zh-CN" i="1">
                            <a:latin typeface="Cambria Math" panose="02040503050406030204" pitchFamily="18" charset="0"/>
                          </a:rPr>
                        </m:ctrlPr>
                      </m:sSubPr>
                      <m:e>
                        <m:r>
                          <a:rPr lang="en-US" altLang="zh-CN" b="0" i="1">
                            <a:latin typeface="Cambria Math" panose="02040503050406030204"/>
                          </a:rPr>
                          <m:t>𝑇</m:t>
                        </m:r>
                      </m:e>
                      <m:sub>
                        <m:r>
                          <a:rPr lang="en-US" altLang="zh-CN" b="0" i="1">
                            <a:latin typeface="Cambria Math" panose="02040503050406030204"/>
                          </a:rPr>
                          <m:t>𝑟</m:t>
                        </m:r>
                      </m:sub>
                    </m:sSub>
                  </m:oMath>
                </a14:m>
                <a:r>
                  <a:rPr lang="en-US" altLang="zh-CN" dirty="0"/>
                  <a:t> 				(6. 7)</a:t>
                </a:r>
                <a:endParaRPr lang="zh-CN" altLang="zh-CN" dirty="0"/>
              </a:p>
              <a:p>
                <a:pPr lvl="0">
                  <a:lnSpc>
                    <a:spcPct val="150000"/>
                  </a:lnSpc>
                </a:pPr>
                <a:r>
                  <a:rPr lang="zh-CN" altLang="zh-CN" dirty="0"/>
                  <a:t>当未规定要求的项目工期时，计划工期</a:t>
                </a:r>
                <a:r>
                  <a:rPr lang="en-US" altLang="zh-CN" dirty="0" err="1"/>
                  <a:t>T</a:t>
                </a:r>
                <a:r>
                  <a:rPr lang="en-US" altLang="zh-CN" baseline="-25000" dirty="0" err="1"/>
                  <a:t>p</a:t>
                </a:r>
                <a:r>
                  <a:rPr lang="zh-CN" altLang="zh-CN" dirty="0"/>
                  <a:t>必须满足公式</a:t>
                </a:r>
                <a:r>
                  <a:rPr lang="en-US" altLang="zh-CN" dirty="0"/>
                  <a:t>6.8</a:t>
                </a:r>
                <a:r>
                  <a:rPr lang="zh-CN" altLang="zh-CN" dirty="0"/>
                  <a:t>的要求：</a:t>
                </a:r>
              </a:p>
              <a:p>
                <a:pPr algn="ctr">
                  <a:lnSpc>
                    <a:spcPct val="150000"/>
                  </a:lnSpc>
                </a:pPr>
                <a14:m>
                  <m:oMath xmlns:m="http://schemas.openxmlformats.org/officeDocument/2006/math">
                    <m:sSub>
                      <m:sSubPr>
                        <m:ctrlPr>
                          <a:rPr lang="zh-CN" altLang="zh-CN" i="1">
                            <a:latin typeface="Cambria Math" panose="02040503050406030204" pitchFamily="18" charset="0"/>
                          </a:rPr>
                        </m:ctrlPr>
                      </m:sSubPr>
                      <m:e>
                        <m:r>
                          <a:rPr lang="en-US" altLang="zh-CN" b="0" i="1">
                            <a:latin typeface="Cambria Math" panose="02040503050406030204"/>
                          </a:rPr>
                          <m:t>𝑇</m:t>
                        </m:r>
                      </m:e>
                      <m:sub>
                        <m:r>
                          <a:rPr lang="en-US" altLang="zh-CN" b="0" i="1">
                            <a:latin typeface="Cambria Math" panose="02040503050406030204"/>
                          </a:rPr>
                          <m:t>𝑝</m:t>
                        </m:r>
                      </m:sub>
                    </m:sSub>
                    <m:r>
                      <a:rPr lang="en-US" altLang="zh-CN" b="0">
                        <a:latin typeface="Cambria Math" panose="02040503050406030204"/>
                      </a:rPr>
                      <m:t>=</m:t>
                    </m:r>
                    <m:sSub>
                      <m:sSubPr>
                        <m:ctrlPr>
                          <a:rPr lang="zh-CN" altLang="zh-CN" i="1">
                            <a:latin typeface="Cambria Math" panose="02040503050406030204" pitchFamily="18" charset="0"/>
                          </a:rPr>
                        </m:ctrlPr>
                      </m:sSubPr>
                      <m:e>
                        <m:r>
                          <a:rPr lang="en-US" altLang="zh-CN" b="0" i="1">
                            <a:latin typeface="Cambria Math" panose="02040503050406030204"/>
                          </a:rPr>
                          <m:t>𝑇</m:t>
                        </m:r>
                      </m:e>
                      <m:sub>
                        <m:r>
                          <a:rPr lang="en-US" altLang="zh-CN" b="0" i="1">
                            <a:latin typeface="Cambria Math" panose="02040503050406030204"/>
                          </a:rPr>
                          <m:t>𝑐</m:t>
                        </m:r>
                      </m:sub>
                    </m:sSub>
                  </m:oMath>
                </a14:m>
                <a:r>
                  <a:rPr lang="en-US" altLang="zh-CN" dirty="0"/>
                  <a:t>				(6. 8)</a:t>
                </a:r>
                <a:endParaRPr lang="zh-CN" altLang="zh-CN" dirty="0"/>
              </a:p>
              <a:p>
                <a:pPr lvl="0">
                  <a:lnSpc>
                    <a:spcPct val="150000"/>
                  </a:lnSpc>
                </a:pPr>
                <a:r>
                  <a:rPr lang="en-US" altLang="zh-CN" dirty="0"/>
                  <a:t>(7)</a:t>
                </a:r>
                <a:r>
                  <a:rPr lang="zh-CN" altLang="zh-CN" dirty="0"/>
                  <a:t>项目工作的最迟完成时间的计算规则：</a:t>
                </a:r>
              </a:p>
              <a:p>
                <a:pPr>
                  <a:lnSpc>
                    <a:spcPct val="150000"/>
                  </a:lnSpc>
                </a:pPr>
                <a:r>
                  <a:rPr lang="en-US" altLang="zh-CN" dirty="0"/>
                  <a:t>       </a:t>
                </a:r>
                <a:r>
                  <a:rPr lang="zh-CN" altLang="zh-CN" dirty="0"/>
                  <a:t>项目工作</a:t>
                </a:r>
                <a:r>
                  <a:rPr lang="en-US" altLang="zh-CN" i="1" dirty="0"/>
                  <a:t>i</a:t>
                </a:r>
                <a:r>
                  <a:rPr lang="en-US" altLang="zh-CN" dirty="0"/>
                  <a:t>-</a:t>
                </a:r>
                <a:r>
                  <a:rPr lang="en-US" altLang="zh-CN" i="1" dirty="0"/>
                  <a:t>j </a:t>
                </a:r>
                <a:r>
                  <a:rPr lang="zh-CN" altLang="zh-CN" dirty="0"/>
                  <a:t>的最迟完成时间</a:t>
                </a:r>
                <a:r>
                  <a:rPr lang="en-US" altLang="zh-CN" i="1" dirty="0" err="1"/>
                  <a:t>LF</a:t>
                </a:r>
                <a:r>
                  <a:rPr lang="en-US" altLang="zh-CN" i="1" baseline="-25000" dirty="0" err="1"/>
                  <a:t>i</a:t>
                </a:r>
                <a:r>
                  <a:rPr lang="en-US" altLang="zh-CN" i="1" baseline="-25000" dirty="0"/>
                  <a:t>-j</a:t>
                </a:r>
                <a:r>
                  <a:rPr lang="zh-CN" altLang="zh-CN" dirty="0"/>
                  <a:t>必须从网络计划的终节点开始，逆着箭线的方向依次进行计算；</a:t>
                </a:r>
              </a:p>
              <a:p>
                <a:pPr lvl="0">
                  <a:lnSpc>
                    <a:spcPct val="150000"/>
                  </a:lnSpc>
                </a:pPr>
                <a:endParaRPr lang="zh-CN" alt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374775" y="1214551"/>
                <a:ext cx="9947804" cy="5177571"/>
              </a:xfrm>
              <a:prstGeom prst="rect">
                <a:avLst/>
              </a:prstGeom>
              <a:blipFill rotWithShape="1">
                <a:blip r:embed="rId2"/>
                <a:stretch>
                  <a:fillRect t="-8" r="5" b="4"/>
                </a:stretch>
              </a:blipFill>
            </p:spPr>
            <p:txBody>
              <a:bodyPr/>
              <a:lstStyle/>
              <a:p>
                <a:r>
                  <a:rPr lang="zh-CN" altLang="en-US">
                    <a:noFill/>
                  </a:rPr>
                  <a:t> </a:t>
                </a:r>
              </a:p>
            </p:txBody>
          </p:sp>
        </mc:Fallback>
      </mc:AlternateContent>
      <p:sp>
        <p:nvSpPr>
          <p:cNvPr id="5" name="矩形 4"/>
          <p:cNvSpPr/>
          <p:nvPr/>
        </p:nvSpPr>
        <p:spPr>
          <a:xfrm>
            <a:off x="0" y="6006906"/>
            <a:ext cx="12209236" cy="8526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0886" y="6150516"/>
            <a:ext cx="12209236" cy="681180"/>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flipH="1">
            <a:off x="9019781" y="5303665"/>
            <a:ext cx="3229725" cy="1301644"/>
            <a:chOff x="-8805" y="5407865"/>
            <a:chExt cx="3213509" cy="1301644"/>
          </a:xfrm>
        </p:grpSpPr>
        <p:sp>
          <p:nvSpPr>
            <p:cNvPr id="8" name="矩形 7"/>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灯片编号占位符 16">
            <a:extLst>
              <a:ext uri="{FF2B5EF4-FFF2-40B4-BE49-F238E27FC236}">
                <a16:creationId xmlns:a16="http://schemas.microsoft.com/office/drawing/2014/main" id="{53384AF3-1007-49AA-BCA9-093EF3B3C090}"/>
              </a:ext>
            </a:extLst>
          </p:cNvPr>
          <p:cNvSpPr>
            <a:spLocks noGrp="1"/>
          </p:cNvSpPr>
          <p:nvPr>
            <p:ph type="sldNum" sz="quarter" idx="12"/>
          </p:nvPr>
        </p:nvSpPr>
        <p:spPr/>
        <p:txBody>
          <a:bodyPr/>
          <a:lstStyle/>
          <a:p>
            <a:fld id="{B6F15528-21DE-4FAA-801E-634DDDAF4B2B}" type="slidenum">
              <a:rPr lang="en-US" smtClean="0"/>
              <a:t>454</a:t>
            </a:fld>
            <a:endParaRPr lang="en-US" dirty="0"/>
          </a:p>
        </p:txBody>
      </p:sp>
      <p:sp>
        <p:nvSpPr>
          <p:cNvPr id="18" name="灯片编号占位符 8">
            <a:extLst>
              <a:ext uri="{FF2B5EF4-FFF2-40B4-BE49-F238E27FC236}">
                <a16:creationId xmlns:a16="http://schemas.microsoft.com/office/drawing/2014/main" id="{B2461D9C-B21C-4F33-BD36-C391A7A57CEB}"/>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454</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fade">
                                      <p:cBhvr>
                                        <p:cTn id="42" dur="1000"/>
                                        <p:tgtEl>
                                          <p:spTgt spid="4">
                                            <p:txEl>
                                              <p:pRg st="5" end="5"/>
                                            </p:txEl>
                                          </p:spTgt>
                                        </p:tgtEl>
                                      </p:cBhvr>
                                    </p:animEffect>
                                    <p:anim calcmode="lin" valueType="num">
                                      <p:cBhvr>
                                        <p:cTn id="4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animEffect transition="in" filter="fade">
                                      <p:cBhvr>
                                        <p:cTn id="49" dur="1000"/>
                                        <p:tgtEl>
                                          <p:spTgt spid="4">
                                            <p:txEl>
                                              <p:pRg st="6" end="6"/>
                                            </p:txEl>
                                          </p:spTgt>
                                        </p:tgtEl>
                                      </p:cBhvr>
                                    </p:animEffect>
                                    <p:anim calcmode="lin" valueType="num">
                                      <p:cBhvr>
                                        <p:cTn id="50"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4699" y="352424"/>
            <a:ext cx="5781675" cy="429419"/>
          </a:xfrm>
        </p:spPr>
        <p:txBody>
          <a:bodyPr/>
          <a:lstStyle/>
          <a:p>
            <a:r>
              <a:rPr lang="en-US" altLang="zh-CN" dirty="0"/>
              <a:t>6.2.1 </a:t>
            </a:r>
            <a:r>
              <a:rPr lang="zh-CN" altLang="zh-CN" dirty="0"/>
              <a:t>网络计划中时间参数的计算</a:t>
            </a:r>
            <a:endParaRPr lang="zh-CN" altLang="en-US" dirty="0"/>
          </a:p>
        </p:txBody>
      </p:sp>
      <mc:AlternateContent xmlns:mc="http://schemas.openxmlformats.org/markup-compatibility/2006" xmlns:a14="http://schemas.microsoft.com/office/drawing/2010/main">
        <mc:Choice Requires="a14">
          <p:sp>
            <p:nvSpPr>
              <p:cNvPr id="4" name="TextBox 3"/>
              <p:cNvSpPr txBox="1"/>
              <p:nvPr/>
            </p:nvSpPr>
            <p:spPr>
              <a:xfrm>
                <a:off x="1222375" y="1297459"/>
                <a:ext cx="9490604" cy="4110741"/>
              </a:xfrm>
              <a:prstGeom prst="rect">
                <a:avLst/>
              </a:prstGeom>
              <a:noFill/>
            </p:spPr>
            <p:txBody>
              <a:bodyPr wrap="square" rtlCol="0">
                <a:spAutoFit/>
              </a:bodyPr>
              <a:lstStyle/>
              <a:p>
                <a:pPr>
                  <a:lnSpc>
                    <a:spcPct val="150000"/>
                  </a:lnSpc>
                </a:pPr>
                <a:r>
                  <a:rPr lang="en-US" altLang="zh-CN" dirty="0"/>
                  <a:t>       </a:t>
                </a:r>
                <a:r>
                  <a:rPr lang="zh-CN" altLang="zh-CN" dirty="0"/>
                  <a:t>以终节点（即</a:t>
                </a:r>
                <a:r>
                  <a:rPr lang="en-US" altLang="zh-CN" i="1" dirty="0"/>
                  <a:t>j</a:t>
                </a:r>
                <a:r>
                  <a:rPr lang="en-US" altLang="zh-CN" dirty="0"/>
                  <a:t>=</a:t>
                </a:r>
                <a:r>
                  <a:rPr lang="en-US" altLang="zh-CN" i="1" dirty="0"/>
                  <a:t>n</a:t>
                </a:r>
                <a:r>
                  <a:rPr lang="zh-CN" altLang="zh-CN" dirty="0"/>
                  <a:t>）为箭头节点的项目工作的最迟完成时间</a:t>
                </a:r>
                <a:r>
                  <a:rPr lang="en-US" altLang="zh-CN" i="1" dirty="0" err="1"/>
                  <a:t>LF</a:t>
                </a:r>
                <a:r>
                  <a:rPr lang="en-US" altLang="zh-CN" i="1" baseline="-25000" dirty="0" err="1"/>
                  <a:t>i</a:t>
                </a:r>
                <a:r>
                  <a:rPr lang="en-US" altLang="zh-CN" i="1" baseline="-25000" dirty="0"/>
                  <a:t>-n</a:t>
                </a:r>
                <a:r>
                  <a:rPr lang="zh-CN" altLang="zh-CN" dirty="0"/>
                  <a:t>，需按公式</a:t>
                </a:r>
                <a:r>
                  <a:rPr lang="en-US" altLang="zh-CN" dirty="0"/>
                  <a:t>6.9</a:t>
                </a:r>
                <a:r>
                  <a:rPr lang="zh-CN" altLang="zh-CN" dirty="0"/>
                  <a:t>进行计算：</a:t>
                </a:r>
              </a:p>
              <a:p>
                <a:pPr algn="ctr">
                  <a:lnSpc>
                    <a:spcPct val="150000"/>
                  </a:lnSpc>
                </a:pPr>
                <a14:m>
                  <m:oMath xmlns:m="http://schemas.openxmlformats.org/officeDocument/2006/math">
                    <m:sSub>
                      <m:sSubPr>
                        <m:ctrlPr>
                          <a:rPr lang="zh-CN" altLang="zh-CN" i="1">
                            <a:latin typeface="Cambria Math" panose="02040503050406030204" pitchFamily="18" charset="0"/>
                          </a:rPr>
                        </m:ctrlPr>
                      </m:sSubPr>
                      <m:e>
                        <m:r>
                          <a:rPr lang="en-US" altLang="zh-CN" b="0" i="1">
                            <a:latin typeface="Cambria Math" panose="02040503050406030204"/>
                          </a:rPr>
                          <m:t>𝐿𝐹</m:t>
                        </m:r>
                      </m:e>
                      <m:sub>
                        <m:r>
                          <a:rPr lang="en-US" altLang="zh-CN" b="0" i="1">
                            <a:latin typeface="Cambria Math" panose="02040503050406030204"/>
                          </a:rPr>
                          <m:t>𝑖</m:t>
                        </m:r>
                        <m:r>
                          <a:rPr lang="en-US" altLang="zh-CN" b="0" i="1">
                            <a:latin typeface="Cambria Math" panose="02040503050406030204"/>
                          </a:rPr>
                          <m:t>−</m:t>
                        </m:r>
                        <m:r>
                          <a:rPr lang="en-US" altLang="zh-CN" b="0" i="1">
                            <a:latin typeface="Cambria Math" panose="02040503050406030204"/>
                          </a:rPr>
                          <m:t>𝑛</m:t>
                        </m:r>
                      </m:sub>
                    </m:sSub>
                    <m:r>
                      <a:rPr lang="en-US" altLang="zh-CN" b="0">
                        <a:latin typeface="Cambria Math" panose="02040503050406030204"/>
                      </a:rPr>
                      <m:t>=</m:t>
                    </m:r>
                    <m:sSub>
                      <m:sSubPr>
                        <m:ctrlPr>
                          <a:rPr lang="zh-CN" altLang="zh-CN" i="1">
                            <a:latin typeface="Cambria Math" panose="02040503050406030204" pitchFamily="18" charset="0"/>
                          </a:rPr>
                        </m:ctrlPr>
                      </m:sSubPr>
                      <m:e>
                        <m:r>
                          <a:rPr lang="en-US" altLang="zh-CN" b="0" i="1">
                            <a:latin typeface="Cambria Math" panose="02040503050406030204"/>
                          </a:rPr>
                          <m:t>𝑇</m:t>
                        </m:r>
                      </m:e>
                      <m:sub>
                        <m:r>
                          <a:rPr lang="en-US" altLang="zh-CN" b="0" i="1">
                            <a:latin typeface="Cambria Math" panose="02040503050406030204"/>
                          </a:rPr>
                          <m:t>𝑝</m:t>
                        </m:r>
                      </m:sub>
                    </m:sSub>
                  </m:oMath>
                </a14:m>
                <a:r>
                  <a:rPr lang="en-US" altLang="zh-CN" dirty="0"/>
                  <a:t>				(6. 9)</a:t>
                </a:r>
                <a:endParaRPr lang="zh-CN" altLang="zh-CN" dirty="0"/>
              </a:p>
              <a:p>
                <a:pPr>
                  <a:lnSpc>
                    <a:spcPct val="150000"/>
                  </a:lnSpc>
                </a:pPr>
                <a:r>
                  <a:rPr lang="en-US" altLang="zh-CN" dirty="0"/>
                  <a:t>       </a:t>
                </a:r>
                <a:r>
                  <a:rPr lang="zh-CN" altLang="zh-CN" dirty="0"/>
                  <a:t>其他项目工作的最迟完成时间</a:t>
                </a:r>
                <a:r>
                  <a:rPr lang="en-US" altLang="zh-CN" i="1" dirty="0" err="1"/>
                  <a:t>LF</a:t>
                </a:r>
                <a:r>
                  <a:rPr lang="en-US" altLang="zh-CN" i="1" baseline="-25000" dirty="0" err="1"/>
                  <a:t>i</a:t>
                </a:r>
                <a:r>
                  <a:rPr lang="en-US" altLang="zh-CN" i="1" baseline="-25000" dirty="0"/>
                  <a:t>-j</a:t>
                </a:r>
                <a:r>
                  <a:rPr lang="zh-CN" altLang="zh-CN" dirty="0"/>
                  <a:t>需按公式</a:t>
                </a:r>
                <a:r>
                  <a:rPr lang="en-US" altLang="zh-CN" dirty="0"/>
                  <a:t>6.10</a:t>
                </a:r>
                <a:r>
                  <a:rPr lang="zh-CN" altLang="zh-CN" dirty="0"/>
                  <a:t>进行计算：</a:t>
                </a:r>
              </a:p>
              <a:p>
                <a:pPr algn="ctr">
                  <a:lnSpc>
                    <a:spcPct val="150000"/>
                  </a:lnSpc>
                </a:pPr>
                <a14:m>
                  <m:oMath xmlns:m="http://schemas.openxmlformats.org/officeDocument/2006/math">
                    <m:sSub>
                      <m:sSubPr>
                        <m:ctrlPr>
                          <a:rPr lang="zh-CN" altLang="zh-CN" i="1">
                            <a:latin typeface="Cambria Math" panose="02040503050406030204" pitchFamily="18" charset="0"/>
                          </a:rPr>
                        </m:ctrlPr>
                      </m:sSubPr>
                      <m:e>
                        <m:r>
                          <a:rPr lang="en-US" altLang="zh-CN" b="0" i="1">
                            <a:latin typeface="Cambria Math" panose="02040503050406030204"/>
                          </a:rPr>
                          <m:t>𝐿𝐹</m:t>
                        </m:r>
                      </m:e>
                      <m:sub>
                        <m:r>
                          <a:rPr lang="en-US" altLang="zh-CN" b="0" i="1">
                            <a:latin typeface="Cambria Math" panose="02040503050406030204"/>
                          </a:rPr>
                          <m:t>𝑖</m:t>
                        </m:r>
                        <m:r>
                          <a:rPr lang="en-US" altLang="zh-CN" b="0" i="1">
                            <a:latin typeface="Cambria Math" panose="02040503050406030204"/>
                          </a:rPr>
                          <m:t>−</m:t>
                        </m:r>
                        <m:r>
                          <a:rPr lang="en-US" altLang="zh-CN" b="0" i="1">
                            <a:latin typeface="Cambria Math" panose="02040503050406030204"/>
                          </a:rPr>
                          <m:t>𝑗</m:t>
                        </m:r>
                      </m:sub>
                    </m:sSub>
                    <m:r>
                      <a:rPr lang="en-US" altLang="zh-CN" b="0">
                        <a:latin typeface="Cambria Math" panose="02040503050406030204"/>
                      </a:rPr>
                      <m:t>=</m:t>
                    </m:r>
                    <m:r>
                      <a:rPr lang="en-US" altLang="zh-CN" b="0" i="1">
                        <a:latin typeface="Cambria Math" panose="02040503050406030204"/>
                      </a:rPr>
                      <m:t>𝑚𝑖𝑛</m:t>
                    </m:r>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b="0" i="1">
                                <a:latin typeface="Cambria Math" panose="02040503050406030204"/>
                              </a:rPr>
                              <m:t>𝐿𝐹</m:t>
                            </m:r>
                          </m:e>
                          <m:sub>
                            <m:r>
                              <a:rPr lang="en-US" altLang="zh-CN" b="0" i="1">
                                <a:latin typeface="Cambria Math" panose="02040503050406030204"/>
                              </a:rPr>
                              <m:t>𝑗</m:t>
                            </m:r>
                            <m:r>
                              <a:rPr lang="en-US" altLang="zh-CN" b="0" i="1">
                                <a:latin typeface="Cambria Math" panose="02040503050406030204"/>
                              </a:rPr>
                              <m:t>−</m:t>
                            </m:r>
                            <m:r>
                              <a:rPr lang="en-US" altLang="zh-CN" b="0" i="1">
                                <a:latin typeface="Cambria Math" panose="02040503050406030204"/>
                              </a:rPr>
                              <m:t>𝑘</m:t>
                            </m:r>
                          </m:sub>
                        </m:sSub>
                        <m:r>
                          <a:rPr lang="en-US" altLang="zh-CN" b="0" i="1">
                            <a:latin typeface="Cambria Math" panose="02040503050406030204"/>
                          </a:rPr>
                          <m:t>−</m:t>
                        </m:r>
                        <m:sSub>
                          <m:sSubPr>
                            <m:ctrlPr>
                              <a:rPr lang="zh-CN" altLang="zh-CN" i="1">
                                <a:latin typeface="Cambria Math" panose="02040503050406030204" pitchFamily="18" charset="0"/>
                              </a:rPr>
                            </m:ctrlPr>
                          </m:sSubPr>
                          <m:e>
                            <m:r>
                              <a:rPr lang="en-US" altLang="zh-CN" b="0" i="1">
                                <a:latin typeface="Cambria Math" panose="02040503050406030204"/>
                              </a:rPr>
                              <m:t>𝐷</m:t>
                            </m:r>
                          </m:e>
                          <m:sub>
                            <m:r>
                              <a:rPr lang="en-US" altLang="zh-CN" b="0" i="1">
                                <a:latin typeface="Cambria Math" panose="02040503050406030204"/>
                              </a:rPr>
                              <m:t>𝑗</m:t>
                            </m:r>
                            <m:r>
                              <a:rPr lang="en-US" altLang="zh-CN" b="0" i="1">
                                <a:latin typeface="Cambria Math" panose="02040503050406030204"/>
                              </a:rPr>
                              <m:t>−</m:t>
                            </m:r>
                            <m:r>
                              <a:rPr lang="en-US" altLang="zh-CN" b="0" i="1">
                                <a:latin typeface="Cambria Math" panose="02040503050406030204"/>
                              </a:rPr>
                              <m:t>𝑘</m:t>
                            </m:r>
                          </m:sub>
                        </m:sSub>
                      </m:e>
                    </m:d>
                  </m:oMath>
                </a14:m>
                <a:r>
                  <a:rPr lang="en-US" altLang="zh-CN" dirty="0"/>
                  <a:t> 			(6. 10)</a:t>
                </a:r>
              </a:p>
              <a:p>
                <a:pPr>
                  <a:lnSpc>
                    <a:spcPct val="150000"/>
                  </a:lnSpc>
                </a:pPr>
                <a:r>
                  <a:rPr lang="zh-CN" altLang="en-US" dirty="0"/>
                  <a:t>式</a:t>
                </a:r>
                <a:r>
                  <a:rPr lang="zh-CN" altLang="zh-CN" dirty="0"/>
                  <a:t>中</a:t>
                </a:r>
                <a:r>
                  <a:rPr lang="en-US" altLang="zh-CN" dirty="0"/>
                  <a:t>,</a:t>
                </a:r>
                <a:r>
                  <a:rPr lang="en-US" altLang="zh-CN" i="1" dirty="0" err="1"/>
                  <a:t>LF</a:t>
                </a:r>
                <a:r>
                  <a:rPr lang="en-US" altLang="zh-CN" i="1" baseline="-25000" dirty="0" err="1"/>
                  <a:t>j</a:t>
                </a:r>
                <a:r>
                  <a:rPr lang="en-US" altLang="zh-CN" i="1" baseline="-25000" dirty="0"/>
                  <a:t>-k</a:t>
                </a:r>
                <a:r>
                  <a:rPr lang="zh-CN" altLang="zh-CN" dirty="0"/>
                  <a:t>是指项目工作</a:t>
                </a:r>
                <a:r>
                  <a:rPr lang="en-US" altLang="zh-CN" i="1" dirty="0"/>
                  <a:t>i-j</a:t>
                </a:r>
                <a:r>
                  <a:rPr lang="zh-CN" altLang="zh-CN" dirty="0"/>
                  <a:t>的各项紧后工作</a:t>
                </a:r>
                <a:r>
                  <a:rPr lang="en-US" altLang="zh-CN" i="1" dirty="0"/>
                  <a:t>j-k</a:t>
                </a:r>
                <a:r>
                  <a:rPr lang="zh-CN" altLang="zh-CN" dirty="0"/>
                  <a:t>的最迟完成时间；</a:t>
                </a:r>
                <a:r>
                  <a:rPr lang="en-US" altLang="zh-CN" i="1" dirty="0" err="1"/>
                  <a:t>D</a:t>
                </a:r>
                <a:r>
                  <a:rPr lang="en-US" altLang="zh-CN" i="1" baseline="-25000" dirty="0" err="1"/>
                  <a:t>j</a:t>
                </a:r>
                <a:r>
                  <a:rPr lang="en-US" altLang="zh-CN" i="1" baseline="-25000" dirty="0"/>
                  <a:t>-k</a:t>
                </a:r>
                <a:r>
                  <a:rPr lang="zh-CN" altLang="zh-CN" dirty="0"/>
                  <a:t>是指项目工作</a:t>
                </a:r>
                <a:r>
                  <a:rPr lang="en-US" altLang="zh-CN" i="1" dirty="0"/>
                  <a:t>i-j</a:t>
                </a:r>
                <a:r>
                  <a:rPr lang="zh-CN" altLang="zh-CN" dirty="0"/>
                  <a:t>的各项紧后工作</a:t>
                </a:r>
                <a:r>
                  <a:rPr lang="en-US" altLang="zh-CN" i="1" dirty="0"/>
                  <a:t>j-k</a:t>
                </a:r>
                <a:r>
                  <a:rPr lang="zh-CN" altLang="zh-CN" dirty="0"/>
                  <a:t>的活动时长。</a:t>
                </a:r>
                <a:endParaRPr lang="zh-CN" alt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222375" y="1297459"/>
                <a:ext cx="9490604" cy="4110741"/>
              </a:xfrm>
              <a:prstGeom prst="rect">
                <a:avLst/>
              </a:prstGeom>
              <a:blipFill rotWithShape="1">
                <a:blip r:embed="rId2"/>
                <a:stretch>
                  <a:fillRect t="-4" r="6" b="13"/>
                </a:stretch>
              </a:blipFill>
            </p:spPr>
            <p:txBody>
              <a:bodyPr/>
              <a:lstStyle/>
              <a:p>
                <a:r>
                  <a:rPr lang="zh-CN" altLang="en-US">
                    <a:noFill/>
                  </a:rPr>
                  <a:t> </a:t>
                </a:r>
              </a:p>
            </p:txBody>
          </p:sp>
        </mc:Fallback>
      </mc:AlternateContent>
      <p:sp>
        <p:nvSpPr>
          <p:cNvPr id="5" name="矩形 4"/>
          <p:cNvSpPr/>
          <p:nvPr/>
        </p:nvSpPr>
        <p:spPr>
          <a:xfrm>
            <a:off x="0" y="6006906"/>
            <a:ext cx="12209236" cy="8526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0886" y="6150516"/>
            <a:ext cx="12209236" cy="681180"/>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flipH="1">
            <a:off x="9019781" y="5303665"/>
            <a:ext cx="3229725" cy="1301644"/>
            <a:chOff x="-8805" y="5407865"/>
            <a:chExt cx="3213509" cy="1301644"/>
          </a:xfrm>
        </p:grpSpPr>
        <p:sp>
          <p:nvSpPr>
            <p:cNvPr id="8" name="矩形 7"/>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灯片编号占位符 16">
            <a:extLst>
              <a:ext uri="{FF2B5EF4-FFF2-40B4-BE49-F238E27FC236}">
                <a16:creationId xmlns:a16="http://schemas.microsoft.com/office/drawing/2014/main" id="{BB07B58E-A87E-4B8B-877F-EB495B680057}"/>
              </a:ext>
            </a:extLst>
          </p:cNvPr>
          <p:cNvSpPr>
            <a:spLocks noGrp="1"/>
          </p:cNvSpPr>
          <p:nvPr>
            <p:ph type="sldNum" sz="quarter" idx="12"/>
          </p:nvPr>
        </p:nvSpPr>
        <p:spPr/>
        <p:txBody>
          <a:bodyPr/>
          <a:lstStyle/>
          <a:p>
            <a:fld id="{B6F15528-21DE-4FAA-801E-634DDDAF4B2B}" type="slidenum">
              <a:rPr lang="en-US" smtClean="0"/>
              <a:t>455</a:t>
            </a:fld>
            <a:endParaRPr lang="en-US" dirty="0"/>
          </a:p>
        </p:txBody>
      </p:sp>
      <p:sp>
        <p:nvSpPr>
          <p:cNvPr id="18" name="灯片编号占位符 8">
            <a:extLst>
              <a:ext uri="{FF2B5EF4-FFF2-40B4-BE49-F238E27FC236}">
                <a16:creationId xmlns:a16="http://schemas.microsoft.com/office/drawing/2014/main" id="{6F34B67D-47A8-441B-8DB1-E30CBC1C690F}"/>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455</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4699" y="352424"/>
            <a:ext cx="5781675" cy="429419"/>
          </a:xfrm>
        </p:spPr>
        <p:txBody>
          <a:bodyPr/>
          <a:lstStyle/>
          <a:p>
            <a:r>
              <a:rPr lang="en-US" altLang="zh-CN" dirty="0"/>
              <a:t>6.2.1 </a:t>
            </a:r>
            <a:r>
              <a:rPr lang="zh-CN" altLang="zh-CN" dirty="0"/>
              <a:t>网络计划中时间参数的计算</a:t>
            </a:r>
            <a:endParaRPr lang="zh-CN" altLang="en-US" dirty="0"/>
          </a:p>
        </p:txBody>
      </p:sp>
      <mc:AlternateContent xmlns:mc="http://schemas.openxmlformats.org/markup-compatibility/2006" xmlns:a14="http://schemas.microsoft.com/office/drawing/2010/main">
        <mc:Choice Requires="a14">
          <p:sp>
            <p:nvSpPr>
              <p:cNvPr id="4" name="TextBox 3"/>
              <p:cNvSpPr txBox="1"/>
              <p:nvPr/>
            </p:nvSpPr>
            <p:spPr>
              <a:xfrm>
                <a:off x="1069975" y="1476407"/>
                <a:ext cx="9490604" cy="3533788"/>
              </a:xfrm>
              <a:prstGeom prst="rect">
                <a:avLst/>
              </a:prstGeom>
              <a:noFill/>
            </p:spPr>
            <p:txBody>
              <a:bodyPr wrap="square" rtlCol="0">
                <a:spAutoFit/>
              </a:bodyPr>
              <a:lstStyle/>
              <a:p>
                <a:pPr lvl="0">
                  <a:lnSpc>
                    <a:spcPct val="150000"/>
                  </a:lnSpc>
                </a:pPr>
                <a:r>
                  <a:rPr lang="en-US" altLang="zh-CN" dirty="0"/>
                  <a:t>(8) </a:t>
                </a:r>
                <a:r>
                  <a:rPr lang="zh-CN" altLang="zh-CN" dirty="0"/>
                  <a:t>项目工作</a:t>
                </a:r>
                <a:r>
                  <a:rPr lang="en-US" altLang="zh-CN" i="1" dirty="0"/>
                  <a:t>i-j</a:t>
                </a:r>
                <a:r>
                  <a:rPr lang="zh-CN" altLang="zh-CN" dirty="0"/>
                  <a:t>的最迟开始时间</a:t>
                </a:r>
                <a:r>
                  <a:rPr lang="en-US" altLang="zh-CN" i="1" dirty="0"/>
                  <a:t>LS</a:t>
                </a:r>
                <a:r>
                  <a:rPr lang="en-US" altLang="zh-CN" i="1" baseline="-25000" dirty="0"/>
                  <a:t>i-j</a:t>
                </a:r>
                <a:r>
                  <a:rPr lang="zh-CN" altLang="zh-CN" dirty="0"/>
                  <a:t>需按公式</a:t>
                </a:r>
                <a:r>
                  <a:rPr lang="en-US" altLang="zh-CN" dirty="0"/>
                  <a:t>6.11</a:t>
                </a:r>
                <a:r>
                  <a:rPr lang="zh-CN" altLang="zh-CN" dirty="0"/>
                  <a:t>进行计算：</a:t>
                </a:r>
              </a:p>
              <a:p>
                <a:pPr algn="ctr">
                  <a:lnSpc>
                    <a:spcPct val="150000"/>
                  </a:lnSpc>
                </a:pPr>
                <a14:m>
                  <m:oMath xmlns:m="http://schemas.openxmlformats.org/officeDocument/2006/math">
                    <m:sSub>
                      <m:sSubPr>
                        <m:ctrlPr>
                          <a:rPr lang="zh-CN" altLang="zh-CN" i="1">
                            <a:latin typeface="Cambria Math" panose="02040503050406030204" pitchFamily="18" charset="0"/>
                          </a:rPr>
                        </m:ctrlPr>
                      </m:sSubPr>
                      <m:e>
                        <m:r>
                          <a:rPr lang="en-US" altLang="zh-CN" b="0" i="1">
                            <a:latin typeface="Cambria Math" panose="02040503050406030204"/>
                          </a:rPr>
                          <m:t>𝐿𝑆</m:t>
                        </m:r>
                      </m:e>
                      <m:sub>
                        <m:r>
                          <a:rPr lang="en-US" altLang="zh-CN" b="0" i="1">
                            <a:latin typeface="Cambria Math" panose="02040503050406030204"/>
                          </a:rPr>
                          <m:t>𝑖</m:t>
                        </m:r>
                        <m:r>
                          <a:rPr lang="en-US" altLang="zh-CN" b="0" i="1">
                            <a:latin typeface="Cambria Math" panose="02040503050406030204"/>
                          </a:rPr>
                          <m:t>−</m:t>
                        </m:r>
                        <m:r>
                          <a:rPr lang="en-US" altLang="zh-CN" b="0" i="1">
                            <a:latin typeface="Cambria Math" panose="02040503050406030204"/>
                          </a:rPr>
                          <m:t>𝑗</m:t>
                        </m:r>
                      </m:sub>
                    </m:sSub>
                    <m:r>
                      <a:rPr lang="en-US" altLang="zh-CN" b="0">
                        <a:latin typeface="Cambria Math" panose="02040503050406030204"/>
                      </a:rPr>
                      <m:t>=</m:t>
                    </m:r>
                    <m:sSub>
                      <m:sSubPr>
                        <m:ctrlPr>
                          <a:rPr lang="zh-CN" altLang="zh-CN" i="1">
                            <a:latin typeface="Cambria Math" panose="02040503050406030204" pitchFamily="18" charset="0"/>
                          </a:rPr>
                        </m:ctrlPr>
                      </m:sSubPr>
                      <m:e>
                        <m:r>
                          <a:rPr lang="en-US" altLang="zh-CN" b="0" i="1">
                            <a:latin typeface="Cambria Math" panose="02040503050406030204"/>
                          </a:rPr>
                          <m:t>𝐿𝐹</m:t>
                        </m:r>
                      </m:e>
                      <m:sub>
                        <m:r>
                          <a:rPr lang="en-US" altLang="zh-CN" b="0" i="1">
                            <a:latin typeface="Cambria Math" panose="02040503050406030204"/>
                          </a:rPr>
                          <m:t>𝑖</m:t>
                        </m:r>
                        <m:r>
                          <a:rPr lang="en-US" altLang="zh-CN" b="0" i="1">
                            <a:latin typeface="Cambria Math" panose="02040503050406030204"/>
                          </a:rPr>
                          <m:t>−</m:t>
                        </m:r>
                        <m:r>
                          <a:rPr lang="en-US" altLang="zh-CN" b="0" i="1">
                            <a:latin typeface="Cambria Math" panose="02040503050406030204"/>
                          </a:rPr>
                          <m:t>𝑗</m:t>
                        </m:r>
                      </m:sub>
                    </m:sSub>
                    <m:r>
                      <a:rPr lang="en-US" altLang="zh-CN" b="0" i="1">
                        <a:latin typeface="Cambria Math" panose="02040503050406030204"/>
                      </a:rPr>
                      <m:t>−</m:t>
                    </m:r>
                    <m:sSub>
                      <m:sSubPr>
                        <m:ctrlPr>
                          <a:rPr lang="zh-CN" altLang="zh-CN" i="1">
                            <a:latin typeface="Cambria Math" panose="02040503050406030204" pitchFamily="18" charset="0"/>
                          </a:rPr>
                        </m:ctrlPr>
                      </m:sSubPr>
                      <m:e>
                        <m:r>
                          <a:rPr lang="en-US" altLang="zh-CN" b="0" i="1">
                            <a:latin typeface="Cambria Math" panose="02040503050406030204"/>
                          </a:rPr>
                          <m:t>𝐷</m:t>
                        </m:r>
                      </m:e>
                      <m:sub>
                        <m:r>
                          <a:rPr lang="en-US" altLang="zh-CN" b="0" i="1">
                            <a:latin typeface="Cambria Math" panose="02040503050406030204"/>
                          </a:rPr>
                          <m:t>𝑖</m:t>
                        </m:r>
                        <m:r>
                          <a:rPr lang="en-US" altLang="zh-CN" b="0" i="1">
                            <a:latin typeface="Cambria Math" panose="02040503050406030204"/>
                          </a:rPr>
                          <m:t>−</m:t>
                        </m:r>
                        <m:r>
                          <a:rPr lang="en-US" altLang="zh-CN" b="0" i="1">
                            <a:latin typeface="Cambria Math" panose="02040503050406030204"/>
                          </a:rPr>
                          <m:t>𝑗</m:t>
                        </m:r>
                      </m:sub>
                    </m:sSub>
                  </m:oMath>
                </a14:m>
                <a:r>
                  <a:rPr lang="en-US" altLang="zh-CN" dirty="0"/>
                  <a:t>			(6. 11)</a:t>
                </a:r>
                <a:endParaRPr lang="zh-CN" altLang="zh-CN" dirty="0"/>
              </a:p>
              <a:p>
                <a:pPr lvl="0">
                  <a:lnSpc>
                    <a:spcPct val="150000"/>
                  </a:lnSpc>
                </a:pPr>
                <a:endParaRPr lang="en-US" altLang="zh-CN" dirty="0"/>
              </a:p>
              <a:p>
                <a:pPr lvl="0">
                  <a:lnSpc>
                    <a:spcPct val="150000"/>
                  </a:lnSpc>
                </a:pPr>
                <a:r>
                  <a:rPr lang="en-US" altLang="zh-CN" dirty="0"/>
                  <a:t>(9) </a:t>
                </a:r>
                <a:r>
                  <a:rPr lang="zh-CN" altLang="zh-CN" dirty="0"/>
                  <a:t>项目工作</a:t>
                </a:r>
                <a:r>
                  <a:rPr lang="en-US" altLang="zh-CN" i="1" dirty="0"/>
                  <a:t>i-j</a:t>
                </a:r>
                <a:r>
                  <a:rPr lang="zh-CN" altLang="zh-CN" dirty="0"/>
                  <a:t>的总时差</a:t>
                </a:r>
                <a:r>
                  <a:rPr lang="en-US" altLang="zh-CN" i="1" dirty="0"/>
                  <a:t>TF</a:t>
                </a:r>
                <a:r>
                  <a:rPr lang="en-US" altLang="zh-CN" i="1" baseline="-25000" dirty="0"/>
                  <a:t>i-j</a:t>
                </a:r>
                <a:r>
                  <a:rPr lang="zh-CN" altLang="zh-CN" dirty="0"/>
                  <a:t>需按公式</a:t>
                </a:r>
                <a:r>
                  <a:rPr lang="en-US" altLang="zh-CN" dirty="0"/>
                  <a:t>6.12</a:t>
                </a:r>
                <a:r>
                  <a:rPr lang="zh-CN" altLang="zh-CN" dirty="0"/>
                  <a:t>进行计算：</a:t>
                </a:r>
                <a:endParaRPr lang="en-US" altLang="zh-CN" dirty="0"/>
              </a:p>
              <a:p>
                <a:pPr>
                  <a:lnSpc>
                    <a:spcPct val="150000"/>
                  </a:lnSpc>
                </a:pPr>
                <a14:m>
                  <m:oMath xmlns:m="http://schemas.openxmlformats.org/officeDocument/2006/math">
                    <m:sSub>
                      <m:sSubPr>
                        <m:ctrlPr>
                          <a:rPr lang="zh-CN" altLang="zh-CN" i="1">
                            <a:latin typeface="Cambria Math" panose="02040503050406030204" pitchFamily="18" charset="0"/>
                          </a:rPr>
                        </m:ctrlPr>
                      </m:sSubPr>
                      <m:e>
                        <m:r>
                          <a:rPr lang="en-US" altLang="zh-CN" b="0" i="1">
                            <a:latin typeface="Cambria Math" panose="02040503050406030204"/>
                          </a:rPr>
                          <m:t>𝑇𝐹</m:t>
                        </m:r>
                      </m:e>
                      <m:sub>
                        <m:r>
                          <a:rPr lang="en-US" altLang="zh-CN" b="0" i="1">
                            <a:latin typeface="Cambria Math" panose="02040503050406030204"/>
                          </a:rPr>
                          <m:t>𝑖</m:t>
                        </m:r>
                        <m:r>
                          <a:rPr lang="en-US" altLang="zh-CN" b="0" i="1">
                            <a:latin typeface="Cambria Math" panose="02040503050406030204"/>
                          </a:rPr>
                          <m:t>−</m:t>
                        </m:r>
                        <m:r>
                          <a:rPr lang="en-US" altLang="zh-CN" b="0" i="1">
                            <a:latin typeface="Cambria Math" panose="02040503050406030204"/>
                          </a:rPr>
                          <m:t>𝑗</m:t>
                        </m:r>
                      </m:sub>
                    </m:sSub>
                    <m:r>
                      <a:rPr lang="en-US" altLang="zh-CN" b="0" i="1">
                        <a:latin typeface="Cambria Math" panose="02040503050406030204"/>
                      </a:rPr>
                      <m:t>=</m:t>
                    </m:r>
                    <m:sSub>
                      <m:sSubPr>
                        <m:ctrlPr>
                          <a:rPr lang="zh-CN" altLang="zh-CN" i="1">
                            <a:latin typeface="Cambria Math" panose="02040503050406030204" pitchFamily="18" charset="0"/>
                          </a:rPr>
                        </m:ctrlPr>
                      </m:sSubPr>
                      <m:e>
                        <m:r>
                          <a:rPr lang="en-US" altLang="zh-CN" b="0" i="1">
                            <a:latin typeface="Cambria Math" panose="02040503050406030204"/>
                          </a:rPr>
                          <m:t>𝐿𝑆</m:t>
                        </m:r>
                      </m:e>
                      <m:sub>
                        <m:r>
                          <a:rPr lang="en-US" altLang="zh-CN" b="0" i="1">
                            <a:latin typeface="Cambria Math" panose="02040503050406030204"/>
                          </a:rPr>
                          <m:t>𝑖</m:t>
                        </m:r>
                        <m:r>
                          <a:rPr lang="en-US" altLang="zh-CN" b="0" i="1">
                            <a:latin typeface="Cambria Math" panose="02040503050406030204"/>
                          </a:rPr>
                          <m:t>−</m:t>
                        </m:r>
                        <m:r>
                          <a:rPr lang="en-US" altLang="zh-CN" b="0" i="1">
                            <a:latin typeface="Cambria Math" panose="02040503050406030204"/>
                          </a:rPr>
                          <m:t>𝑗</m:t>
                        </m:r>
                      </m:sub>
                    </m:sSub>
                    <m:r>
                      <a:rPr lang="en-US" altLang="zh-CN" b="0" i="1">
                        <a:latin typeface="Cambria Math" panose="02040503050406030204"/>
                      </a:rPr>
                      <m:t>−</m:t>
                    </m:r>
                    <m:sSub>
                      <m:sSubPr>
                        <m:ctrlPr>
                          <a:rPr lang="zh-CN" altLang="zh-CN" i="1">
                            <a:latin typeface="Cambria Math" panose="02040503050406030204" pitchFamily="18" charset="0"/>
                          </a:rPr>
                        </m:ctrlPr>
                      </m:sSubPr>
                      <m:e>
                        <m:r>
                          <a:rPr lang="en-US" altLang="zh-CN" b="0" i="1">
                            <a:latin typeface="Cambria Math" panose="02040503050406030204"/>
                          </a:rPr>
                          <m:t>𝐸𝑆</m:t>
                        </m:r>
                      </m:e>
                      <m:sub>
                        <m:r>
                          <a:rPr lang="en-US" altLang="zh-CN" b="0" i="1">
                            <a:latin typeface="Cambria Math" panose="02040503050406030204"/>
                          </a:rPr>
                          <m:t>𝑖</m:t>
                        </m:r>
                        <m:r>
                          <a:rPr lang="en-US" altLang="zh-CN" b="0" i="1">
                            <a:latin typeface="Cambria Math" panose="02040503050406030204"/>
                          </a:rPr>
                          <m:t>−</m:t>
                        </m:r>
                        <m:r>
                          <a:rPr lang="en-US" altLang="zh-CN" b="0" i="1">
                            <a:latin typeface="Cambria Math" panose="02040503050406030204"/>
                          </a:rPr>
                          <m:t>𝑗</m:t>
                        </m:r>
                      </m:sub>
                    </m:sSub>
                    <m:r>
                      <a:rPr lang="en-US" altLang="zh-CN" b="0">
                        <a:latin typeface="Cambria Math" panose="02040503050406030204"/>
                      </a:rPr>
                      <m:t>      </m:t>
                    </m:r>
                    <m:r>
                      <a:rPr lang="zh-CN" altLang="zh-CN" b="0">
                        <a:latin typeface="Cambria Math" panose="02040503050406030204"/>
                      </a:rPr>
                      <m:t>或</m:t>
                    </m:r>
                    <m:r>
                      <a:rPr lang="en-US" altLang="zh-CN" b="0">
                        <a:latin typeface="Cambria Math" panose="02040503050406030204"/>
                      </a:rPr>
                      <m:t>      </m:t>
                    </m:r>
                    <m:sSub>
                      <m:sSubPr>
                        <m:ctrlPr>
                          <a:rPr lang="zh-CN" altLang="zh-CN" i="1">
                            <a:latin typeface="Cambria Math" panose="02040503050406030204" pitchFamily="18" charset="0"/>
                          </a:rPr>
                        </m:ctrlPr>
                      </m:sSubPr>
                      <m:e>
                        <m:r>
                          <a:rPr lang="en-US" altLang="zh-CN" b="0" i="1">
                            <a:latin typeface="Cambria Math" panose="02040503050406030204"/>
                          </a:rPr>
                          <m:t>𝑇𝐹</m:t>
                        </m:r>
                      </m:e>
                      <m:sub>
                        <m:r>
                          <a:rPr lang="en-US" altLang="zh-CN" b="0" i="1">
                            <a:latin typeface="Cambria Math" panose="02040503050406030204"/>
                          </a:rPr>
                          <m:t>𝑖</m:t>
                        </m:r>
                        <m:r>
                          <a:rPr lang="en-US" altLang="zh-CN" b="0" i="1">
                            <a:latin typeface="Cambria Math" panose="02040503050406030204"/>
                          </a:rPr>
                          <m:t>−</m:t>
                        </m:r>
                        <m:r>
                          <a:rPr lang="en-US" altLang="zh-CN" b="0" i="1">
                            <a:latin typeface="Cambria Math" panose="02040503050406030204"/>
                          </a:rPr>
                          <m:t>𝑗</m:t>
                        </m:r>
                      </m:sub>
                    </m:sSub>
                    <m:r>
                      <a:rPr lang="en-US" altLang="zh-CN" b="0" i="1">
                        <a:latin typeface="Cambria Math" panose="02040503050406030204"/>
                      </a:rPr>
                      <m:t>=</m:t>
                    </m:r>
                    <m:sSub>
                      <m:sSubPr>
                        <m:ctrlPr>
                          <a:rPr lang="zh-CN" altLang="zh-CN" i="1">
                            <a:latin typeface="Cambria Math" panose="02040503050406030204" pitchFamily="18" charset="0"/>
                          </a:rPr>
                        </m:ctrlPr>
                      </m:sSubPr>
                      <m:e>
                        <m:r>
                          <a:rPr lang="en-US" altLang="zh-CN" b="0" i="1">
                            <a:latin typeface="Cambria Math" panose="02040503050406030204"/>
                          </a:rPr>
                          <m:t>𝐿𝐹</m:t>
                        </m:r>
                      </m:e>
                      <m:sub>
                        <m:r>
                          <a:rPr lang="en-US" altLang="zh-CN" b="0" i="1">
                            <a:latin typeface="Cambria Math" panose="02040503050406030204"/>
                          </a:rPr>
                          <m:t>𝑖</m:t>
                        </m:r>
                        <m:r>
                          <a:rPr lang="en-US" altLang="zh-CN" b="0" i="1">
                            <a:latin typeface="Cambria Math" panose="02040503050406030204"/>
                          </a:rPr>
                          <m:t>−</m:t>
                        </m:r>
                        <m:r>
                          <a:rPr lang="en-US" altLang="zh-CN" b="0" i="1">
                            <a:latin typeface="Cambria Math" panose="02040503050406030204"/>
                          </a:rPr>
                          <m:t>𝑗</m:t>
                        </m:r>
                      </m:sub>
                    </m:sSub>
                    <m:r>
                      <a:rPr lang="en-US" altLang="zh-CN" b="0" i="1" smtClean="0">
                        <a:latin typeface="Cambria Math" panose="02040503050406030204"/>
                      </a:rPr>
                      <m:t>−</m:t>
                    </m:r>
                    <m:sSub>
                      <m:sSubPr>
                        <m:ctrlPr>
                          <a:rPr lang="zh-CN" altLang="zh-CN" i="1" smtClean="0">
                            <a:latin typeface="Cambria Math" panose="02040503050406030204" pitchFamily="18" charset="0"/>
                          </a:rPr>
                        </m:ctrlPr>
                      </m:sSubPr>
                      <m:e>
                        <m:r>
                          <a:rPr lang="en-US" altLang="zh-CN" b="0" i="1">
                            <a:latin typeface="Cambria Math" panose="02040503050406030204"/>
                          </a:rPr>
                          <m:t>𝐸𝐹</m:t>
                        </m:r>
                      </m:e>
                      <m:sub>
                        <m:r>
                          <a:rPr lang="en-US" altLang="zh-CN" b="0" i="1">
                            <a:latin typeface="Cambria Math" panose="02040503050406030204"/>
                          </a:rPr>
                          <m:t>𝑖</m:t>
                        </m:r>
                        <m:r>
                          <a:rPr lang="en-US" altLang="zh-CN" b="0" i="1">
                            <a:latin typeface="Cambria Math" panose="02040503050406030204"/>
                          </a:rPr>
                          <m:t>−</m:t>
                        </m:r>
                        <m:r>
                          <a:rPr lang="en-US" altLang="zh-CN" b="0" i="1">
                            <a:latin typeface="Cambria Math" panose="02040503050406030204"/>
                          </a:rPr>
                          <m:t>𝑗</m:t>
                        </m:r>
                      </m:sub>
                    </m:sSub>
                  </m:oMath>
                </a14:m>
                <a:r>
                  <a:rPr lang="en-US" altLang="zh-CN" dirty="0"/>
                  <a:t>	(6. 12)</a:t>
                </a:r>
                <a:endParaRPr lang="zh-CN" altLang="zh-CN" dirty="0"/>
              </a:p>
              <a:p>
                <a:pPr lvl="0">
                  <a:lnSpc>
                    <a:spcPct val="150000"/>
                  </a:lnSpc>
                </a:pPr>
                <a:endParaRPr lang="zh-CN" altLang="zh-CN" dirty="0"/>
              </a:p>
            </p:txBody>
          </p:sp>
        </mc:Choice>
        <mc:Fallback xmlns="">
          <p:sp>
            <p:nvSpPr>
              <p:cNvPr id="4" name="TextBox 3"/>
              <p:cNvSpPr txBox="1">
                <a:spLocks noRot="1" noChangeAspect="1" noMove="1" noResize="1" noEditPoints="1" noAdjustHandles="1" noChangeArrowheads="1" noChangeShapeType="1" noTextEdit="1"/>
              </p:cNvSpPr>
              <p:nvPr/>
            </p:nvSpPr>
            <p:spPr>
              <a:xfrm>
                <a:off x="1069975" y="1476407"/>
                <a:ext cx="9490604" cy="3533788"/>
              </a:xfrm>
              <a:prstGeom prst="rect">
                <a:avLst/>
              </a:prstGeom>
              <a:blipFill rotWithShape="1">
                <a:blip r:embed="rId2"/>
                <a:stretch>
                  <a:fillRect t="-1" r="6" b="1"/>
                </a:stretch>
              </a:blipFill>
            </p:spPr>
            <p:txBody>
              <a:bodyPr/>
              <a:lstStyle/>
              <a:p>
                <a:r>
                  <a:rPr lang="zh-CN" altLang="en-US">
                    <a:noFill/>
                  </a:rPr>
                  <a:t> </a:t>
                </a:r>
              </a:p>
            </p:txBody>
          </p:sp>
        </mc:Fallback>
      </mc:AlternateContent>
      <p:sp>
        <p:nvSpPr>
          <p:cNvPr id="5" name="矩形 4"/>
          <p:cNvSpPr/>
          <p:nvPr/>
        </p:nvSpPr>
        <p:spPr>
          <a:xfrm>
            <a:off x="0" y="6006906"/>
            <a:ext cx="12209236" cy="8526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0886" y="6150516"/>
            <a:ext cx="12209236" cy="681180"/>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flipH="1">
            <a:off x="9019781" y="5303665"/>
            <a:ext cx="3229725" cy="1301644"/>
            <a:chOff x="-8805" y="5407865"/>
            <a:chExt cx="3213509" cy="1301644"/>
          </a:xfrm>
        </p:grpSpPr>
        <p:sp>
          <p:nvSpPr>
            <p:cNvPr id="8" name="矩形 7"/>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4490084"/>
            <a:ext cx="2047875" cy="123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灯片编号占位符 17">
            <a:extLst>
              <a:ext uri="{FF2B5EF4-FFF2-40B4-BE49-F238E27FC236}">
                <a16:creationId xmlns:a16="http://schemas.microsoft.com/office/drawing/2014/main" id="{5E1E5E63-C14E-49C5-A138-BC6047A255E1}"/>
              </a:ext>
            </a:extLst>
          </p:cNvPr>
          <p:cNvSpPr>
            <a:spLocks noGrp="1"/>
          </p:cNvSpPr>
          <p:nvPr>
            <p:ph type="sldNum" sz="quarter" idx="12"/>
          </p:nvPr>
        </p:nvSpPr>
        <p:spPr/>
        <p:txBody>
          <a:bodyPr/>
          <a:lstStyle/>
          <a:p>
            <a:fld id="{B6F15528-21DE-4FAA-801E-634DDDAF4B2B}" type="slidenum">
              <a:rPr lang="en-US" smtClean="0"/>
              <a:t>456</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1000"/>
                                        <p:tgtEl>
                                          <p:spTgt spid="4">
                                            <p:txEl>
                                              <p:pRg st="3" end="3"/>
                                            </p:txEl>
                                          </p:spTgt>
                                        </p:tgtEl>
                                      </p:cBhvr>
                                    </p:animEffect>
                                    <p:anim calcmode="lin" valueType="num">
                                      <p:cBhvr>
                                        <p:cTn id="22"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1000"/>
                                        <p:tgtEl>
                                          <p:spTgt spid="4">
                                            <p:txEl>
                                              <p:pRg st="4" end="4"/>
                                            </p:txEl>
                                          </p:spTgt>
                                        </p:tgtEl>
                                      </p:cBhvr>
                                    </p:animEffect>
                                    <p:anim calcmode="lin" valueType="num">
                                      <p:cBhvr>
                                        <p:cTn id="29"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4699" y="352424"/>
            <a:ext cx="5781675" cy="429419"/>
          </a:xfrm>
        </p:spPr>
        <p:txBody>
          <a:bodyPr/>
          <a:lstStyle/>
          <a:p>
            <a:r>
              <a:rPr lang="en-US" altLang="zh-CN" dirty="0"/>
              <a:t>6.2.1 </a:t>
            </a:r>
            <a:r>
              <a:rPr lang="zh-CN" altLang="zh-CN" dirty="0"/>
              <a:t>网络计划中时间参数的计算</a:t>
            </a:r>
            <a:endParaRPr lang="zh-CN" altLang="en-US" dirty="0"/>
          </a:p>
        </p:txBody>
      </p:sp>
      <mc:AlternateContent xmlns:mc="http://schemas.openxmlformats.org/markup-compatibility/2006" xmlns:a14="http://schemas.microsoft.com/office/drawing/2010/main">
        <mc:Choice Requires="a14">
          <p:sp>
            <p:nvSpPr>
              <p:cNvPr id="4" name="TextBox 3"/>
              <p:cNvSpPr txBox="1"/>
              <p:nvPr/>
            </p:nvSpPr>
            <p:spPr>
              <a:xfrm>
                <a:off x="988332" y="1389550"/>
                <a:ext cx="10210800" cy="4110741"/>
              </a:xfrm>
              <a:prstGeom prst="rect">
                <a:avLst/>
              </a:prstGeom>
              <a:noFill/>
            </p:spPr>
            <p:txBody>
              <a:bodyPr wrap="square" rtlCol="0">
                <a:spAutoFit/>
              </a:bodyPr>
              <a:lstStyle/>
              <a:p>
                <a:pPr lvl="0">
                  <a:lnSpc>
                    <a:spcPct val="150000"/>
                  </a:lnSpc>
                </a:pPr>
                <a:r>
                  <a:rPr lang="en-US" altLang="zh-CN" dirty="0"/>
                  <a:t>(10) </a:t>
                </a:r>
                <a:r>
                  <a:rPr lang="zh-CN" altLang="zh-CN" dirty="0"/>
                  <a:t>项目工作</a:t>
                </a:r>
                <a:r>
                  <a:rPr lang="en-US" altLang="zh-CN" i="1" dirty="0"/>
                  <a:t>i-j</a:t>
                </a:r>
                <a:r>
                  <a:rPr lang="zh-CN" altLang="zh-CN" dirty="0"/>
                  <a:t>的自由时差</a:t>
                </a:r>
                <a:r>
                  <a:rPr lang="en-US" altLang="zh-CN" i="1" dirty="0"/>
                  <a:t>FF</a:t>
                </a:r>
                <a:r>
                  <a:rPr lang="en-US" altLang="zh-CN" i="1" baseline="-25000" dirty="0"/>
                  <a:t>i-j</a:t>
                </a:r>
                <a:r>
                  <a:rPr lang="zh-CN" altLang="zh-CN" dirty="0"/>
                  <a:t>的计算遵循以下规则：</a:t>
                </a:r>
              </a:p>
              <a:p>
                <a:pPr marL="342900" lvl="0" indent="-342900">
                  <a:lnSpc>
                    <a:spcPct val="150000"/>
                  </a:lnSpc>
                  <a:buFont typeface="Wingdings" panose="05000000000000000000" pitchFamily="2" charset="2"/>
                  <a:buChar char="Ø"/>
                </a:pPr>
                <a:r>
                  <a:rPr lang="zh-CN" altLang="zh-CN" dirty="0"/>
                  <a:t>当项目工作</a:t>
                </a:r>
                <a:r>
                  <a:rPr lang="en-US" altLang="zh-CN" i="1" dirty="0"/>
                  <a:t>i-j</a:t>
                </a:r>
                <a:r>
                  <a:rPr lang="zh-CN" altLang="zh-CN" dirty="0"/>
                  <a:t>有紧后工作</a:t>
                </a:r>
                <a:r>
                  <a:rPr lang="en-US" altLang="zh-CN" dirty="0"/>
                  <a:t>j-k</a:t>
                </a:r>
                <a:r>
                  <a:rPr lang="zh-CN" altLang="zh-CN" dirty="0"/>
                  <a:t>时的自由时差，按公式</a:t>
                </a:r>
                <a:r>
                  <a:rPr lang="en-US" altLang="zh-CN" dirty="0"/>
                  <a:t>6.13</a:t>
                </a:r>
                <a:r>
                  <a:rPr lang="zh-CN" altLang="zh-CN" dirty="0"/>
                  <a:t>进行计算：</a:t>
                </a:r>
              </a:p>
              <a:p>
                <a:pPr algn="ctr">
                  <a:lnSpc>
                    <a:spcPct val="150000"/>
                  </a:lnSpc>
                </a:pPr>
                <a14:m>
                  <m:oMath xmlns:m="http://schemas.openxmlformats.org/officeDocument/2006/math">
                    <m:sSub>
                      <m:sSubPr>
                        <m:ctrlPr>
                          <a:rPr lang="zh-CN" altLang="zh-CN" i="1">
                            <a:latin typeface="Cambria Math" panose="02040503050406030204" pitchFamily="18" charset="0"/>
                          </a:rPr>
                        </m:ctrlPr>
                      </m:sSubPr>
                      <m:e>
                        <m:r>
                          <a:rPr lang="en-US" altLang="zh-CN" b="0" i="1">
                            <a:latin typeface="Cambria Math" panose="02040503050406030204"/>
                          </a:rPr>
                          <m:t>𝐹𝐹</m:t>
                        </m:r>
                      </m:e>
                      <m:sub>
                        <m:r>
                          <a:rPr lang="en-US" altLang="zh-CN" b="0" i="1">
                            <a:latin typeface="Cambria Math" panose="02040503050406030204"/>
                          </a:rPr>
                          <m:t>𝑖</m:t>
                        </m:r>
                        <m:r>
                          <a:rPr lang="en-US" altLang="zh-CN" b="0" i="1">
                            <a:latin typeface="Cambria Math" panose="02040503050406030204"/>
                          </a:rPr>
                          <m:t>−</m:t>
                        </m:r>
                        <m:r>
                          <a:rPr lang="en-US" altLang="zh-CN" b="0" i="1">
                            <a:latin typeface="Cambria Math" panose="02040503050406030204"/>
                          </a:rPr>
                          <m:t>𝑗</m:t>
                        </m:r>
                      </m:sub>
                    </m:sSub>
                    <m:r>
                      <a:rPr lang="en-US" altLang="zh-CN" b="0">
                        <a:latin typeface="Cambria Math" panose="02040503050406030204"/>
                      </a:rPr>
                      <m:t>=</m:t>
                    </m:r>
                    <m:r>
                      <a:rPr lang="en-US" altLang="zh-CN" b="0" i="1">
                        <a:latin typeface="Cambria Math" panose="02040503050406030204"/>
                      </a:rPr>
                      <m:t>𝑚𝑖𝑛</m:t>
                    </m:r>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b="0" i="1">
                                <a:latin typeface="Cambria Math" panose="02040503050406030204"/>
                              </a:rPr>
                              <m:t>𝐸𝑆</m:t>
                            </m:r>
                          </m:e>
                          <m:sub>
                            <m:r>
                              <a:rPr lang="en-US" altLang="zh-CN" b="0" i="1">
                                <a:latin typeface="Cambria Math" panose="02040503050406030204"/>
                              </a:rPr>
                              <m:t>𝑗</m:t>
                            </m:r>
                            <m:r>
                              <a:rPr lang="en-US" altLang="zh-CN" b="0" i="1">
                                <a:latin typeface="Cambria Math" panose="02040503050406030204"/>
                              </a:rPr>
                              <m:t>−</m:t>
                            </m:r>
                            <m:r>
                              <a:rPr lang="en-US" altLang="zh-CN" b="0" i="1">
                                <a:latin typeface="Cambria Math" panose="02040503050406030204"/>
                              </a:rPr>
                              <m:t>𝑘</m:t>
                            </m:r>
                          </m:sub>
                        </m:sSub>
                      </m:e>
                    </m:d>
                    <m:r>
                      <a:rPr lang="en-US" altLang="zh-CN" b="0" i="1">
                        <a:latin typeface="Cambria Math" panose="02040503050406030204"/>
                      </a:rPr>
                      <m:t>−</m:t>
                    </m:r>
                    <m:sSub>
                      <m:sSubPr>
                        <m:ctrlPr>
                          <a:rPr lang="zh-CN" altLang="zh-CN" i="1">
                            <a:latin typeface="Cambria Math" panose="02040503050406030204" pitchFamily="18" charset="0"/>
                          </a:rPr>
                        </m:ctrlPr>
                      </m:sSubPr>
                      <m:e>
                        <m:r>
                          <a:rPr lang="en-US" altLang="zh-CN" b="0" i="1">
                            <a:latin typeface="Cambria Math" panose="02040503050406030204"/>
                          </a:rPr>
                          <m:t>𝐸𝐹</m:t>
                        </m:r>
                      </m:e>
                      <m:sub>
                        <m:r>
                          <a:rPr lang="en-US" altLang="zh-CN" b="0" i="1">
                            <a:latin typeface="Cambria Math" panose="02040503050406030204"/>
                          </a:rPr>
                          <m:t>𝑖</m:t>
                        </m:r>
                        <m:r>
                          <a:rPr lang="en-US" altLang="zh-CN" b="0" i="1">
                            <a:latin typeface="Cambria Math" panose="02040503050406030204"/>
                          </a:rPr>
                          <m:t>−</m:t>
                        </m:r>
                        <m:r>
                          <a:rPr lang="en-US" altLang="zh-CN" b="0" i="1">
                            <a:latin typeface="Cambria Math" panose="02040503050406030204"/>
                          </a:rPr>
                          <m:t>𝑗</m:t>
                        </m:r>
                      </m:sub>
                    </m:sSub>
                  </m:oMath>
                </a14:m>
                <a:r>
                  <a:rPr lang="en-US" altLang="zh-CN" dirty="0"/>
                  <a:t>			(6. 13)</a:t>
                </a:r>
                <a:endParaRPr lang="zh-CN" altLang="zh-CN" dirty="0"/>
              </a:p>
              <a:p>
                <a:pPr>
                  <a:lnSpc>
                    <a:spcPct val="150000"/>
                  </a:lnSpc>
                </a:pPr>
                <a:r>
                  <a:rPr lang="zh-CN" altLang="zh-CN" dirty="0"/>
                  <a:t>其中，公式</a:t>
                </a:r>
                <a:r>
                  <a:rPr lang="en-US" altLang="zh-CN" dirty="0"/>
                  <a:t>6.13</a:t>
                </a:r>
                <a:r>
                  <a:rPr lang="zh-CN" altLang="zh-CN" dirty="0"/>
                  <a:t>中的</a:t>
                </a:r>
                <a:r>
                  <a:rPr lang="en-US" altLang="zh-CN" i="1" dirty="0" err="1"/>
                  <a:t>ES</a:t>
                </a:r>
                <a:r>
                  <a:rPr lang="en-US" altLang="zh-CN" i="1" baseline="-25000" dirty="0" err="1"/>
                  <a:t>j</a:t>
                </a:r>
                <a:r>
                  <a:rPr lang="en-US" altLang="zh-CN" i="1" baseline="-25000" dirty="0"/>
                  <a:t>-k</a:t>
                </a:r>
                <a:r>
                  <a:rPr lang="zh-CN" altLang="zh-CN" dirty="0"/>
                  <a:t>是指项目工作</a:t>
                </a:r>
                <a:r>
                  <a:rPr lang="en-US" altLang="zh-CN" i="1" dirty="0"/>
                  <a:t>i-j</a:t>
                </a:r>
                <a:r>
                  <a:rPr lang="zh-CN" altLang="zh-CN" dirty="0"/>
                  <a:t>的紧后工作</a:t>
                </a:r>
                <a:r>
                  <a:rPr lang="en-US" altLang="zh-CN" i="1" dirty="0"/>
                  <a:t>j-k</a:t>
                </a:r>
                <a:r>
                  <a:rPr lang="zh-CN" altLang="zh-CN" dirty="0"/>
                  <a:t>的最早开始时间。</a:t>
                </a:r>
              </a:p>
              <a:p>
                <a:pPr marL="342900" lvl="0" indent="-342900">
                  <a:lnSpc>
                    <a:spcPct val="150000"/>
                  </a:lnSpc>
                  <a:buFont typeface="Wingdings" panose="05000000000000000000" pitchFamily="2" charset="2"/>
                  <a:buChar char="Ø"/>
                </a:pPr>
                <a:r>
                  <a:rPr lang="zh-CN" altLang="zh-CN" dirty="0"/>
                  <a:t>以终节点（即当</a:t>
                </a:r>
                <a:r>
                  <a:rPr lang="en-US" altLang="zh-CN" i="1" dirty="0"/>
                  <a:t>j=n</a:t>
                </a:r>
                <a:r>
                  <a:rPr lang="zh-CN" altLang="zh-CN" dirty="0"/>
                  <a:t>时）为箭头节点的项目工作的自由时差，按公式</a:t>
                </a:r>
                <a:r>
                  <a:rPr lang="en-US" altLang="zh-CN" dirty="0"/>
                  <a:t>6.14</a:t>
                </a:r>
                <a:r>
                  <a:rPr lang="zh-CN" altLang="zh-CN" dirty="0"/>
                  <a:t>进行计算：</a:t>
                </a:r>
              </a:p>
              <a:p>
                <a:pPr algn="ctr">
                  <a:lnSpc>
                    <a:spcPct val="150000"/>
                  </a:lnSpc>
                </a:pPr>
                <a14:m>
                  <m:oMath xmlns:m="http://schemas.openxmlformats.org/officeDocument/2006/math">
                    <m:sSub>
                      <m:sSubPr>
                        <m:ctrlPr>
                          <a:rPr lang="zh-CN" altLang="zh-CN" i="1">
                            <a:latin typeface="Cambria Math" panose="02040503050406030204" pitchFamily="18" charset="0"/>
                          </a:rPr>
                        </m:ctrlPr>
                      </m:sSubPr>
                      <m:e>
                        <m:r>
                          <a:rPr lang="en-US" altLang="zh-CN" b="0" i="1">
                            <a:latin typeface="Cambria Math" panose="02040503050406030204"/>
                          </a:rPr>
                          <m:t>𝐹𝐹</m:t>
                        </m:r>
                      </m:e>
                      <m:sub>
                        <m:r>
                          <a:rPr lang="en-US" altLang="zh-CN" b="0" i="1">
                            <a:latin typeface="Cambria Math" panose="02040503050406030204"/>
                          </a:rPr>
                          <m:t>𝑖</m:t>
                        </m:r>
                        <m:r>
                          <a:rPr lang="en-US" altLang="zh-CN" b="0" i="1">
                            <a:latin typeface="Cambria Math" panose="02040503050406030204"/>
                          </a:rPr>
                          <m:t>−</m:t>
                        </m:r>
                        <m:r>
                          <a:rPr lang="en-US" altLang="zh-CN" b="0" i="1">
                            <a:latin typeface="Cambria Math" panose="02040503050406030204"/>
                          </a:rPr>
                          <m:t>𝑛</m:t>
                        </m:r>
                      </m:sub>
                    </m:sSub>
                    <m:r>
                      <a:rPr lang="en-US" altLang="zh-CN" b="0">
                        <a:latin typeface="Cambria Math" panose="02040503050406030204"/>
                      </a:rPr>
                      <m:t>=</m:t>
                    </m:r>
                    <m:sSub>
                      <m:sSubPr>
                        <m:ctrlPr>
                          <a:rPr lang="zh-CN" altLang="zh-CN" i="1">
                            <a:latin typeface="Cambria Math" panose="02040503050406030204" pitchFamily="18" charset="0"/>
                          </a:rPr>
                        </m:ctrlPr>
                      </m:sSubPr>
                      <m:e>
                        <m:r>
                          <a:rPr lang="en-US" altLang="zh-CN" b="0" i="1">
                            <a:latin typeface="Cambria Math" panose="02040503050406030204"/>
                          </a:rPr>
                          <m:t>𝑇</m:t>
                        </m:r>
                      </m:e>
                      <m:sub>
                        <m:r>
                          <a:rPr lang="en-US" altLang="zh-CN" b="0" i="1">
                            <a:latin typeface="Cambria Math" panose="02040503050406030204"/>
                          </a:rPr>
                          <m:t>𝑝</m:t>
                        </m:r>
                      </m:sub>
                    </m:sSub>
                    <m:r>
                      <a:rPr lang="en-US" altLang="zh-CN" b="0" i="1">
                        <a:latin typeface="Cambria Math" panose="02040503050406030204"/>
                      </a:rPr>
                      <m:t>−</m:t>
                    </m:r>
                    <m:sSub>
                      <m:sSubPr>
                        <m:ctrlPr>
                          <a:rPr lang="zh-CN" altLang="zh-CN" i="1">
                            <a:latin typeface="Cambria Math" panose="02040503050406030204" pitchFamily="18" charset="0"/>
                          </a:rPr>
                        </m:ctrlPr>
                      </m:sSubPr>
                      <m:e>
                        <m:r>
                          <a:rPr lang="en-US" altLang="zh-CN" b="0" i="1">
                            <a:latin typeface="Cambria Math" panose="02040503050406030204"/>
                          </a:rPr>
                          <m:t>𝐸𝐹</m:t>
                        </m:r>
                      </m:e>
                      <m:sub>
                        <m:r>
                          <a:rPr lang="en-US" altLang="zh-CN" b="0" i="1">
                            <a:latin typeface="Cambria Math" panose="02040503050406030204"/>
                          </a:rPr>
                          <m:t>𝑖</m:t>
                        </m:r>
                        <m:r>
                          <a:rPr lang="en-US" altLang="zh-CN" b="0" i="1">
                            <a:latin typeface="Cambria Math" panose="02040503050406030204"/>
                          </a:rPr>
                          <m:t>−</m:t>
                        </m:r>
                        <m:r>
                          <a:rPr lang="en-US" altLang="zh-CN" b="0" i="1">
                            <a:latin typeface="Cambria Math" panose="02040503050406030204"/>
                          </a:rPr>
                          <m:t>𝑛</m:t>
                        </m:r>
                      </m:sub>
                    </m:sSub>
                  </m:oMath>
                </a14:m>
                <a:r>
                  <a:rPr lang="en-US" altLang="zh-CN" dirty="0"/>
                  <a:t>			(6. 14)</a:t>
                </a:r>
                <a:endParaRPr lang="zh-CN" altLang="zh-CN" dirty="0"/>
              </a:p>
            </p:txBody>
          </p:sp>
        </mc:Choice>
        <mc:Fallback xmlns="">
          <p:sp>
            <p:nvSpPr>
              <p:cNvPr id="4" name="TextBox 3"/>
              <p:cNvSpPr txBox="1">
                <a:spLocks noRot="1" noChangeAspect="1" noMove="1" noResize="1" noEditPoints="1" noAdjustHandles="1" noChangeArrowheads="1" noChangeShapeType="1" noTextEdit="1"/>
              </p:cNvSpPr>
              <p:nvPr/>
            </p:nvSpPr>
            <p:spPr>
              <a:xfrm>
                <a:off x="988332" y="1389550"/>
                <a:ext cx="10210800" cy="4110741"/>
              </a:xfrm>
              <a:prstGeom prst="rect">
                <a:avLst/>
              </a:prstGeom>
              <a:blipFill rotWithShape="1">
                <a:blip r:embed="rId2"/>
                <a:stretch>
                  <a:fillRect l="-3" t="-4" r="3" b="14"/>
                </a:stretch>
              </a:blipFill>
            </p:spPr>
            <p:txBody>
              <a:bodyPr/>
              <a:lstStyle/>
              <a:p>
                <a:r>
                  <a:rPr lang="zh-CN" altLang="en-US">
                    <a:noFill/>
                  </a:rPr>
                  <a:t> </a:t>
                </a:r>
              </a:p>
            </p:txBody>
          </p:sp>
        </mc:Fallback>
      </mc:AlternateContent>
      <p:sp>
        <p:nvSpPr>
          <p:cNvPr id="5" name="矩形 4"/>
          <p:cNvSpPr/>
          <p:nvPr/>
        </p:nvSpPr>
        <p:spPr>
          <a:xfrm>
            <a:off x="0" y="6006906"/>
            <a:ext cx="12209236" cy="8526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0886" y="6150516"/>
            <a:ext cx="12209236" cy="681180"/>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flipH="1">
            <a:off x="9019781" y="5303665"/>
            <a:ext cx="3229725" cy="1301644"/>
            <a:chOff x="-8805" y="5407865"/>
            <a:chExt cx="3213509" cy="1301644"/>
          </a:xfrm>
        </p:grpSpPr>
        <p:sp>
          <p:nvSpPr>
            <p:cNvPr id="8" name="矩形 7"/>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37056" y="1355000"/>
            <a:ext cx="2047875" cy="123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灯片编号占位符 17">
            <a:extLst>
              <a:ext uri="{FF2B5EF4-FFF2-40B4-BE49-F238E27FC236}">
                <a16:creationId xmlns:a16="http://schemas.microsoft.com/office/drawing/2014/main" id="{9198EC8C-258E-41C8-9652-9A67216568E2}"/>
              </a:ext>
            </a:extLst>
          </p:cNvPr>
          <p:cNvSpPr>
            <a:spLocks noGrp="1"/>
          </p:cNvSpPr>
          <p:nvPr>
            <p:ph type="sldNum" sz="quarter" idx="12"/>
          </p:nvPr>
        </p:nvSpPr>
        <p:spPr/>
        <p:txBody>
          <a:bodyPr/>
          <a:lstStyle/>
          <a:p>
            <a:fld id="{B6F15528-21DE-4FAA-801E-634DDDAF4B2B}" type="slidenum">
              <a:rPr lang="en-US" smtClean="0"/>
              <a:t>457</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fade">
                                      <p:cBhvr>
                                        <p:cTn id="42" dur="1000"/>
                                        <p:tgtEl>
                                          <p:spTgt spid="4">
                                            <p:txEl>
                                              <p:pRg st="5" end="5"/>
                                            </p:txEl>
                                          </p:spTgt>
                                        </p:tgtEl>
                                      </p:cBhvr>
                                    </p:animEffect>
                                    <p:anim calcmode="lin" valueType="num">
                                      <p:cBhvr>
                                        <p:cTn id="4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4699" y="352424"/>
            <a:ext cx="5781675" cy="429419"/>
          </a:xfrm>
        </p:spPr>
        <p:txBody>
          <a:bodyPr/>
          <a:lstStyle/>
          <a:p>
            <a:r>
              <a:rPr lang="en-US" altLang="zh-CN" dirty="0"/>
              <a:t>6.2.1 </a:t>
            </a:r>
            <a:r>
              <a:rPr lang="zh-CN" altLang="zh-CN" dirty="0"/>
              <a:t>网络计划中时间参数的计算</a:t>
            </a:r>
            <a:endParaRPr lang="zh-CN" altLang="en-US" dirty="0"/>
          </a:p>
        </p:txBody>
      </p:sp>
      <p:sp>
        <p:nvSpPr>
          <p:cNvPr id="4" name="TextBox 3"/>
          <p:cNvSpPr txBox="1"/>
          <p:nvPr/>
        </p:nvSpPr>
        <p:spPr>
          <a:xfrm>
            <a:off x="1570390" y="1677194"/>
            <a:ext cx="9490604" cy="646331"/>
          </a:xfrm>
          <a:prstGeom prst="rect">
            <a:avLst/>
          </a:prstGeom>
          <a:noFill/>
        </p:spPr>
        <p:txBody>
          <a:bodyPr wrap="square" rtlCol="0">
            <a:spAutoFit/>
          </a:bodyPr>
          <a:lstStyle/>
          <a:p>
            <a:pPr lvl="0">
              <a:lnSpc>
                <a:spcPct val="150000"/>
              </a:lnSpc>
            </a:pPr>
            <a:r>
              <a:rPr lang="en-US" altLang="zh-CN" dirty="0"/>
              <a:t>(1) </a:t>
            </a:r>
            <a:r>
              <a:rPr lang="zh-CN" altLang="zh-CN" dirty="0"/>
              <a:t>项目工作节点时间参数的计算结果要分别标注： </a:t>
            </a:r>
            <a:endParaRPr lang="zh-CN" altLang="en-US" dirty="0"/>
          </a:p>
        </p:txBody>
      </p:sp>
      <p:sp>
        <p:nvSpPr>
          <p:cNvPr id="5" name="矩形 4"/>
          <p:cNvSpPr/>
          <p:nvPr/>
        </p:nvSpPr>
        <p:spPr>
          <a:xfrm>
            <a:off x="0" y="6006906"/>
            <a:ext cx="12209236" cy="8526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0886" y="6150516"/>
            <a:ext cx="12209236" cy="681180"/>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flipH="1">
            <a:off x="9019781" y="5303665"/>
            <a:ext cx="3229725" cy="1301644"/>
            <a:chOff x="-8805" y="5407865"/>
            <a:chExt cx="3213509" cy="1301644"/>
          </a:xfrm>
        </p:grpSpPr>
        <p:sp>
          <p:nvSpPr>
            <p:cNvPr id="8" name="矩形 7"/>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1069975" y="1060908"/>
            <a:ext cx="7949806" cy="461665"/>
          </a:xfrm>
          <a:prstGeom prst="rect">
            <a:avLst/>
          </a:prstGeom>
        </p:spPr>
        <p:txBody>
          <a:bodyPr wrap="square">
            <a:spAutoFit/>
          </a:bodyPr>
          <a:lstStyle/>
          <a:p>
            <a:r>
              <a:rPr lang="en-US" altLang="zh-CN" b="1" dirty="0"/>
              <a:t>2.  </a:t>
            </a:r>
            <a:r>
              <a:rPr lang="zh-CN" altLang="zh-CN" b="1" dirty="0"/>
              <a:t>按各项目节点计算时间参数需符合</a:t>
            </a:r>
            <a:r>
              <a:rPr lang="zh-CN" altLang="en-US" b="1" dirty="0"/>
              <a:t>的</a:t>
            </a:r>
            <a:r>
              <a:rPr lang="zh-CN" altLang="zh-CN" b="1" dirty="0"/>
              <a:t>要求：</a:t>
            </a:r>
            <a:endParaRPr lang="zh-CN" altLang="en-US" b="1" dirty="0"/>
          </a:p>
        </p:txBody>
      </p:sp>
      <p:sp>
        <p:nvSpPr>
          <p:cNvPr id="17" name="TextBox 16"/>
          <p:cNvSpPr txBox="1"/>
          <p:nvPr/>
        </p:nvSpPr>
        <p:spPr>
          <a:xfrm>
            <a:off x="6044444" y="2775279"/>
            <a:ext cx="5559425" cy="1845633"/>
          </a:xfrm>
          <a:prstGeom prst="rect">
            <a:avLst/>
          </a:prstGeom>
          <a:noFill/>
        </p:spPr>
        <p:txBody>
          <a:bodyPr wrap="square" rtlCol="0">
            <a:spAutoFit/>
          </a:bodyPr>
          <a:lstStyle/>
          <a:p>
            <a:pPr>
              <a:lnSpc>
                <a:spcPct val="200000"/>
              </a:lnSpc>
            </a:pPr>
            <a:r>
              <a:rPr lang="en-US" altLang="zh-CN" sz="2000" b="1" i="1" dirty="0"/>
              <a:t>i </a:t>
            </a:r>
            <a:r>
              <a:rPr lang="zh-CN" altLang="zh-CN" sz="2000" b="1" dirty="0"/>
              <a:t>和</a:t>
            </a:r>
            <a:r>
              <a:rPr lang="en-US" altLang="zh-CN" sz="2000" b="1" dirty="0"/>
              <a:t> </a:t>
            </a:r>
            <a:r>
              <a:rPr lang="en-US" altLang="zh-CN" sz="2000" b="1" i="1" dirty="0"/>
              <a:t>j </a:t>
            </a:r>
            <a:r>
              <a:rPr lang="zh-CN" altLang="zh-CN" sz="2000" b="1" dirty="0"/>
              <a:t>分别表示某项目工作的两相邻节点</a:t>
            </a:r>
          </a:p>
          <a:p>
            <a:pPr>
              <a:lnSpc>
                <a:spcPct val="200000"/>
              </a:lnSpc>
            </a:pPr>
            <a:r>
              <a:rPr lang="en-US" altLang="zh-CN" sz="2000" b="1" i="1" dirty="0"/>
              <a:t>A</a:t>
            </a:r>
            <a:r>
              <a:rPr lang="zh-CN" altLang="zh-CN" sz="2000" b="1" dirty="0"/>
              <a:t>表</a:t>
            </a:r>
            <a:r>
              <a:rPr lang="en-US" altLang="zh-CN" sz="2000" b="1" dirty="0"/>
              <a:t> </a:t>
            </a:r>
            <a:r>
              <a:rPr lang="zh-CN" altLang="zh-CN" sz="2000" b="1" dirty="0"/>
              <a:t>示</a:t>
            </a:r>
            <a:r>
              <a:rPr lang="en-US" altLang="zh-CN" sz="2000" b="1" dirty="0"/>
              <a:t> </a:t>
            </a:r>
            <a:r>
              <a:rPr lang="en-US" altLang="zh-CN" sz="2000" b="1" i="1" dirty="0"/>
              <a:t>i </a:t>
            </a:r>
            <a:r>
              <a:rPr lang="zh-CN" altLang="zh-CN" sz="2000" b="1" dirty="0"/>
              <a:t>和</a:t>
            </a:r>
            <a:r>
              <a:rPr lang="en-US" altLang="zh-CN" sz="2000" b="1" dirty="0"/>
              <a:t> </a:t>
            </a:r>
            <a:r>
              <a:rPr lang="en-US" altLang="zh-CN" sz="2000" b="1" i="1" dirty="0"/>
              <a:t>j </a:t>
            </a:r>
            <a:r>
              <a:rPr lang="zh-CN" altLang="zh-CN" sz="2000" b="1" dirty="0"/>
              <a:t>节点间的项目工作（任务</a:t>
            </a:r>
            <a:r>
              <a:rPr lang="en-US" altLang="zh-CN" sz="2000" b="1" dirty="0"/>
              <a:t>/</a:t>
            </a:r>
            <a:r>
              <a:rPr lang="zh-CN" altLang="zh-CN" sz="2000" b="1" dirty="0"/>
              <a:t>活动）</a:t>
            </a:r>
          </a:p>
          <a:p>
            <a:pPr>
              <a:lnSpc>
                <a:spcPct val="200000"/>
              </a:lnSpc>
            </a:pPr>
            <a:r>
              <a:rPr lang="en-US" altLang="zh-CN" sz="2000" b="1" i="1" dirty="0"/>
              <a:t>D</a:t>
            </a:r>
            <a:r>
              <a:rPr lang="en-US" altLang="zh-CN" sz="2000" b="1" i="1" baseline="-25000" dirty="0"/>
              <a:t>i-j </a:t>
            </a:r>
            <a:r>
              <a:rPr lang="zh-CN" altLang="zh-CN" sz="2000" b="1" dirty="0"/>
              <a:t>表示</a:t>
            </a:r>
            <a:r>
              <a:rPr lang="en-US" altLang="zh-CN" sz="2000" b="1" dirty="0"/>
              <a:t> </a:t>
            </a:r>
            <a:r>
              <a:rPr lang="en-US" altLang="zh-CN" sz="2000" b="1" i="1" dirty="0"/>
              <a:t>i </a:t>
            </a:r>
            <a:r>
              <a:rPr lang="zh-CN" altLang="zh-CN" sz="2000" b="1" dirty="0"/>
              <a:t>、</a:t>
            </a:r>
            <a:r>
              <a:rPr lang="en-US" altLang="zh-CN" sz="2000" b="1" i="1" dirty="0"/>
              <a:t>j</a:t>
            </a:r>
            <a:r>
              <a:rPr lang="zh-CN" altLang="zh-CN" sz="2000" b="1" dirty="0"/>
              <a:t>节点间的项目工作时长（持续时间）</a:t>
            </a:r>
            <a:endParaRPr lang="zh-CN" altLang="en-US" sz="2000" b="1"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5807" y="2631295"/>
            <a:ext cx="4307568" cy="2525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灯片编号占位符 18">
            <a:extLst>
              <a:ext uri="{FF2B5EF4-FFF2-40B4-BE49-F238E27FC236}">
                <a16:creationId xmlns:a16="http://schemas.microsoft.com/office/drawing/2014/main" id="{39016433-27FF-485F-8193-FE9D00128A7F}"/>
              </a:ext>
            </a:extLst>
          </p:cNvPr>
          <p:cNvSpPr>
            <a:spLocks noGrp="1"/>
          </p:cNvSpPr>
          <p:nvPr>
            <p:ph type="sldNum" sz="quarter" idx="12"/>
          </p:nvPr>
        </p:nvSpPr>
        <p:spPr/>
        <p:txBody>
          <a:bodyPr/>
          <a:lstStyle/>
          <a:p>
            <a:fld id="{B6F15528-21DE-4FAA-801E-634DDDAF4B2B}" type="slidenum">
              <a:rPr lang="en-US" smtClean="0"/>
              <a:t>458</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026"/>
                                        </p:tgtEl>
                                        <p:attrNameLst>
                                          <p:attrName>style.visibility</p:attrName>
                                        </p:attrNameLst>
                                      </p:cBhvr>
                                      <p:to>
                                        <p:strVal val="visible"/>
                                      </p:to>
                                    </p:set>
                                    <p:anim calcmode="lin" valueType="num">
                                      <p:cBhvr additive="base">
                                        <p:cTn id="14" dur="500" fill="hold"/>
                                        <p:tgtEl>
                                          <p:spTgt spid="1026"/>
                                        </p:tgtEl>
                                        <p:attrNameLst>
                                          <p:attrName>ppt_x</p:attrName>
                                        </p:attrNameLst>
                                      </p:cBhvr>
                                      <p:tavLst>
                                        <p:tav tm="0">
                                          <p:val>
                                            <p:strVal val="#ppt_x"/>
                                          </p:val>
                                        </p:tav>
                                        <p:tav tm="100000">
                                          <p:val>
                                            <p:strVal val="#ppt_x"/>
                                          </p:val>
                                        </p:tav>
                                      </p:tavLst>
                                    </p:anim>
                                    <p:anim calcmode="lin" valueType="num">
                                      <p:cBhvr additive="base">
                                        <p:cTn id="15"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4699" y="352424"/>
            <a:ext cx="5781675" cy="429419"/>
          </a:xfrm>
        </p:spPr>
        <p:txBody>
          <a:bodyPr/>
          <a:lstStyle/>
          <a:p>
            <a:r>
              <a:rPr lang="en-US" altLang="zh-CN" dirty="0"/>
              <a:t>6.2.1 </a:t>
            </a:r>
            <a:r>
              <a:rPr lang="zh-CN" altLang="zh-CN" dirty="0"/>
              <a:t>网络计划中时间参数的计算</a:t>
            </a:r>
            <a:endParaRPr lang="zh-CN" altLang="en-US" dirty="0"/>
          </a:p>
        </p:txBody>
      </p:sp>
      <p:sp>
        <p:nvSpPr>
          <p:cNvPr id="4" name="TextBox 3"/>
          <p:cNvSpPr txBox="1"/>
          <p:nvPr/>
        </p:nvSpPr>
        <p:spPr>
          <a:xfrm>
            <a:off x="1570390" y="1677194"/>
            <a:ext cx="9490604" cy="646331"/>
          </a:xfrm>
          <a:prstGeom prst="rect">
            <a:avLst/>
          </a:prstGeom>
          <a:noFill/>
        </p:spPr>
        <p:txBody>
          <a:bodyPr wrap="square" rtlCol="0">
            <a:spAutoFit/>
          </a:bodyPr>
          <a:lstStyle/>
          <a:p>
            <a:pPr lvl="0">
              <a:lnSpc>
                <a:spcPct val="150000"/>
              </a:lnSpc>
            </a:pPr>
            <a:r>
              <a:rPr lang="en-US" altLang="zh-CN" dirty="0"/>
              <a:t>(1) </a:t>
            </a:r>
            <a:r>
              <a:rPr lang="zh-CN" altLang="zh-CN" dirty="0"/>
              <a:t>项目工作节点时间参数的计算结果要如</a:t>
            </a:r>
            <a:r>
              <a:rPr lang="zh-CN" altLang="en-US" dirty="0"/>
              <a:t>下</a:t>
            </a:r>
            <a:r>
              <a:rPr lang="zh-CN" altLang="zh-CN" dirty="0"/>
              <a:t>图所示进行分别标注： </a:t>
            </a:r>
            <a:endParaRPr lang="zh-CN" altLang="en-US" dirty="0"/>
          </a:p>
        </p:txBody>
      </p:sp>
      <p:sp>
        <p:nvSpPr>
          <p:cNvPr id="5" name="矩形 4"/>
          <p:cNvSpPr/>
          <p:nvPr/>
        </p:nvSpPr>
        <p:spPr>
          <a:xfrm>
            <a:off x="0" y="6006906"/>
            <a:ext cx="12209236" cy="8526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0886" y="6150516"/>
            <a:ext cx="12209236" cy="681180"/>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flipH="1">
            <a:off x="9019781" y="5303665"/>
            <a:ext cx="3229725" cy="1301644"/>
            <a:chOff x="-8805" y="5407865"/>
            <a:chExt cx="3213509" cy="1301644"/>
          </a:xfrm>
        </p:grpSpPr>
        <p:sp>
          <p:nvSpPr>
            <p:cNvPr id="8" name="矩形 7"/>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1069975" y="1060908"/>
            <a:ext cx="7949806" cy="461665"/>
          </a:xfrm>
          <a:prstGeom prst="rect">
            <a:avLst/>
          </a:prstGeom>
        </p:spPr>
        <p:txBody>
          <a:bodyPr wrap="square">
            <a:spAutoFit/>
          </a:bodyPr>
          <a:lstStyle/>
          <a:p>
            <a:r>
              <a:rPr lang="en-US" altLang="zh-CN" b="1" dirty="0"/>
              <a:t>2.  </a:t>
            </a:r>
            <a:r>
              <a:rPr lang="zh-CN" altLang="zh-CN" b="1" dirty="0"/>
              <a:t>按各项目节点计算时间参数需符合</a:t>
            </a:r>
            <a:r>
              <a:rPr lang="zh-CN" altLang="en-US" b="1" dirty="0"/>
              <a:t>的</a:t>
            </a:r>
            <a:r>
              <a:rPr lang="zh-CN" altLang="zh-CN" b="1" dirty="0"/>
              <a:t>要求：</a:t>
            </a:r>
            <a:endParaRPr lang="zh-CN" altLang="en-US" b="1" dirty="0"/>
          </a:p>
        </p:txBody>
      </p:sp>
      <p:sp>
        <p:nvSpPr>
          <p:cNvPr id="17" name="TextBox 16"/>
          <p:cNvSpPr txBox="1"/>
          <p:nvPr/>
        </p:nvSpPr>
        <p:spPr>
          <a:xfrm>
            <a:off x="6716218" y="2741286"/>
            <a:ext cx="4357346" cy="2308324"/>
          </a:xfrm>
          <a:prstGeom prst="rect">
            <a:avLst/>
          </a:prstGeom>
          <a:noFill/>
        </p:spPr>
        <p:txBody>
          <a:bodyPr wrap="square" rtlCol="0">
            <a:spAutoFit/>
          </a:bodyPr>
          <a:lstStyle/>
          <a:p>
            <a:pPr>
              <a:lnSpc>
                <a:spcPct val="150000"/>
              </a:lnSpc>
            </a:pPr>
            <a:r>
              <a:rPr lang="en-US" altLang="zh-CN" b="1" i="1" dirty="0" err="1"/>
              <a:t>ET</a:t>
            </a:r>
            <a:r>
              <a:rPr lang="en-US" altLang="zh-CN" b="1" i="1" baseline="-25000" dirty="0" err="1"/>
              <a:t>i</a:t>
            </a:r>
            <a:r>
              <a:rPr lang="en-US" altLang="zh-CN" b="1" i="1" baseline="-25000" dirty="0"/>
              <a:t> </a:t>
            </a:r>
            <a:r>
              <a:rPr lang="zh-CN" altLang="zh-CN" b="1" dirty="0"/>
              <a:t>表示节点</a:t>
            </a:r>
            <a:r>
              <a:rPr lang="en-US" altLang="zh-CN" b="1" dirty="0"/>
              <a:t> </a:t>
            </a:r>
            <a:r>
              <a:rPr lang="en-US" altLang="zh-CN" b="1" i="1" dirty="0"/>
              <a:t>i </a:t>
            </a:r>
            <a:r>
              <a:rPr lang="zh-CN" altLang="zh-CN" b="1" dirty="0"/>
              <a:t>的最早时间</a:t>
            </a:r>
          </a:p>
          <a:p>
            <a:pPr>
              <a:lnSpc>
                <a:spcPct val="150000"/>
              </a:lnSpc>
            </a:pPr>
            <a:r>
              <a:rPr lang="en-US" altLang="zh-CN" b="1" i="1" dirty="0" err="1"/>
              <a:t>LT</a:t>
            </a:r>
            <a:r>
              <a:rPr lang="en-US" altLang="zh-CN" b="1" i="1" baseline="-25000" dirty="0" err="1"/>
              <a:t>i</a:t>
            </a:r>
            <a:r>
              <a:rPr lang="zh-CN" altLang="zh-CN" b="1" dirty="0"/>
              <a:t>表示节点</a:t>
            </a:r>
            <a:r>
              <a:rPr lang="en-US" altLang="zh-CN" b="1" dirty="0"/>
              <a:t> </a:t>
            </a:r>
            <a:r>
              <a:rPr lang="en-US" altLang="zh-CN" b="1" i="1" dirty="0"/>
              <a:t>i </a:t>
            </a:r>
            <a:r>
              <a:rPr lang="zh-CN" altLang="zh-CN" b="1" dirty="0"/>
              <a:t>的最迟时间</a:t>
            </a:r>
          </a:p>
          <a:p>
            <a:pPr>
              <a:lnSpc>
                <a:spcPct val="150000"/>
              </a:lnSpc>
            </a:pPr>
            <a:r>
              <a:rPr lang="en-US" altLang="zh-CN" b="1" i="1" dirty="0" err="1"/>
              <a:t>ET</a:t>
            </a:r>
            <a:r>
              <a:rPr lang="en-US" altLang="zh-CN" b="1" i="1" baseline="-25000" dirty="0" err="1"/>
              <a:t>j</a:t>
            </a:r>
            <a:r>
              <a:rPr lang="zh-CN" altLang="zh-CN" b="1" dirty="0"/>
              <a:t>表示节点</a:t>
            </a:r>
            <a:r>
              <a:rPr lang="en-US" altLang="zh-CN" b="1" dirty="0"/>
              <a:t> </a:t>
            </a:r>
            <a:r>
              <a:rPr lang="en-US" altLang="zh-CN" b="1" i="1" dirty="0"/>
              <a:t>j </a:t>
            </a:r>
            <a:r>
              <a:rPr lang="zh-CN" altLang="zh-CN" b="1" dirty="0"/>
              <a:t>的最早时间</a:t>
            </a:r>
          </a:p>
          <a:p>
            <a:pPr>
              <a:lnSpc>
                <a:spcPct val="150000"/>
              </a:lnSpc>
            </a:pPr>
            <a:r>
              <a:rPr lang="en-US" altLang="zh-CN" b="1" i="1" dirty="0" err="1"/>
              <a:t>LT</a:t>
            </a:r>
            <a:r>
              <a:rPr lang="en-US" altLang="zh-CN" b="1" i="1" baseline="-25000" dirty="0" err="1"/>
              <a:t>j</a:t>
            </a:r>
            <a:r>
              <a:rPr lang="zh-CN" altLang="zh-CN" b="1" dirty="0"/>
              <a:t>表示节点</a:t>
            </a:r>
            <a:r>
              <a:rPr lang="en-US" altLang="zh-CN" b="1" dirty="0"/>
              <a:t> </a:t>
            </a:r>
            <a:r>
              <a:rPr lang="en-US" altLang="zh-CN" b="1" i="1" dirty="0"/>
              <a:t>j </a:t>
            </a:r>
            <a:r>
              <a:rPr lang="zh-CN" altLang="zh-CN" b="1" dirty="0"/>
              <a:t>的最迟时间</a:t>
            </a:r>
            <a:endParaRPr lang="zh-CN" altLang="en-US" b="1" dirty="0"/>
          </a:p>
        </p:txBody>
      </p:sp>
      <p:pic>
        <p:nvPicPr>
          <p:cNvPr id="1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5807" y="2631295"/>
            <a:ext cx="4307568" cy="2525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灯片编号占位符 19">
            <a:extLst>
              <a:ext uri="{FF2B5EF4-FFF2-40B4-BE49-F238E27FC236}">
                <a16:creationId xmlns:a16="http://schemas.microsoft.com/office/drawing/2014/main" id="{9B4EA095-EC1E-4FBF-83F2-456E64513DE4}"/>
              </a:ext>
            </a:extLst>
          </p:cNvPr>
          <p:cNvSpPr>
            <a:spLocks noGrp="1"/>
          </p:cNvSpPr>
          <p:nvPr>
            <p:ph type="sldNum" sz="quarter" idx="12"/>
          </p:nvPr>
        </p:nvSpPr>
        <p:spPr/>
        <p:txBody>
          <a:bodyPr/>
          <a:lstStyle/>
          <a:p>
            <a:fld id="{B6F15528-21DE-4FAA-801E-634DDDAF4B2B}" type="slidenum">
              <a:rPr lang="en-US" smtClean="0"/>
              <a:t>459</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1.2.4 </a:t>
            </a:r>
            <a:r>
              <a:rPr lang="zh-CN" altLang="en-US" dirty="0"/>
              <a:t>程序复杂性度量</a:t>
            </a:r>
          </a:p>
        </p:txBody>
      </p:sp>
      <p:sp>
        <p:nvSpPr>
          <p:cNvPr id="243" name="矩形 242"/>
          <p:cNvSpPr/>
          <p:nvPr/>
        </p:nvSpPr>
        <p:spPr>
          <a:xfrm>
            <a:off x="-43053" y="1829594"/>
            <a:ext cx="12198349" cy="60684"/>
          </a:xfrm>
          <a:prstGeom prst="rect">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4" name="内容占位符 5"/>
          <p:cNvSpPr>
            <a:spLocks noGrp="1"/>
          </p:cNvSpPr>
          <p:nvPr>
            <p:ph idx="1"/>
          </p:nvPr>
        </p:nvSpPr>
        <p:spPr>
          <a:xfrm>
            <a:off x="1527175" y="2134394"/>
            <a:ext cx="10278684" cy="3200400"/>
          </a:xfrm>
        </p:spPr>
        <p:txBody>
          <a:bodyPr>
            <a:noAutofit/>
          </a:bodyPr>
          <a:lstStyle/>
          <a:p>
            <a:pPr lvl="0"/>
            <a:r>
              <a:rPr lang="zh-CN" altLang="zh-CN" sz="2400" dirty="0">
                <a:solidFill>
                  <a:schemeClr val="tx1"/>
                </a:solidFill>
              </a:rPr>
              <a:t>程序的复杂性与程序大小的关系不是线性的</a:t>
            </a:r>
          </a:p>
          <a:p>
            <a:pPr lvl="0"/>
            <a:r>
              <a:rPr lang="zh-CN" altLang="zh-CN" sz="2400" dirty="0">
                <a:solidFill>
                  <a:schemeClr val="tx1"/>
                </a:solidFill>
              </a:rPr>
              <a:t>控制结构复杂的程序比较复杂</a:t>
            </a:r>
          </a:p>
          <a:p>
            <a:pPr lvl="0"/>
            <a:r>
              <a:rPr lang="zh-CN" altLang="zh-CN" sz="2400" dirty="0">
                <a:solidFill>
                  <a:schemeClr val="tx1"/>
                </a:solidFill>
              </a:rPr>
              <a:t>数据结构复杂的程序比较复杂</a:t>
            </a:r>
          </a:p>
          <a:p>
            <a:pPr lvl="0"/>
            <a:r>
              <a:rPr lang="zh-CN" altLang="zh-CN" sz="2400" dirty="0">
                <a:solidFill>
                  <a:schemeClr val="tx1"/>
                </a:solidFill>
              </a:rPr>
              <a:t>转向语句使用不恰当的程序比较复杂</a:t>
            </a:r>
          </a:p>
          <a:p>
            <a:pPr lvl="0"/>
            <a:r>
              <a:rPr lang="zh-CN" altLang="zh-CN" sz="2400" dirty="0">
                <a:solidFill>
                  <a:schemeClr val="tx1"/>
                </a:solidFill>
              </a:rPr>
              <a:t>循环结构比选择结构较复杂，选择结构则比顺序结构较复杂</a:t>
            </a:r>
          </a:p>
          <a:p>
            <a:r>
              <a:rPr lang="zh-CN" altLang="zh-CN" sz="2400" dirty="0">
                <a:solidFill>
                  <a:schemeClr val="tx1"/>
                </a:solidFill>
              </a:rPr>
              <a:t>语句、数据、子程序以及模块在程序中的次序对复杂性有影响</a:t>
            </a:r>
            <a:endParaRPr lang="en-US" altLang="zh-CN" sz="2400" dirty="0">
              <a:solidFill>
                <a:schemeClr val="tx1"/>
              </a:solidFill>
            </a:endParaRPr>
          </a:p>
          <a:p>
            <a:pPr>
              <a:lnSpc>
                <a:spcPct val="150000"/>
              </a:lnSpc>
            </a:pPr>
            <a:endParaRPr lang="zh-CN" altLang="en-US" sz="2400" dirty="0">
              <a:solidFill>
                <a:schemeClr val="tx1"/>
              </a:solidFill>
            </a:endParaRPr>
          </a:p>
        </p:txBody>
      </p:sp>
      <p:sp>
        <p:nvSpPr>
          <p:cNvPr id="245" name="矩形 244"/>
          <p:cNvSpPr/>
          <p:nvPr/>
        </p:nvSpPr>
        <p:spPr>
          <a:xfrm>
            <a:off x="848890" y="6293819"/>
            <a:ext cx="343077" cy="36936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6" name="矩形 245"/>
          <p:cNvSpPr/>
          <p:nvPr/>
        </p:nvSpPr>
        <p:spPr>
          <a:xfrm>
            <a:off x="2016814" y="5524030"/>
            <a:ext cx="266841" cy="28728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7" name="矩形 246"/>
          <p:cNvSpPr/>
          <p:nvPr/>
        </p:nvSpPr>
        <p:spPr>
          <a:xfrm>
            <a:off x="367079" y="5524030"/>
            <a:ext cx="266841" cy="2872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8" name="矩形 247"/>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9" name="矩形 248"/>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0" name="矩形 249"/>
          <p:cNvSpPr/>
          <p:nvPr/>
        </p:nvSpPr>
        <p:spPr>
          <a:xfrm>
            <a:off x="-8809" y="5667672"/>
            <a:ext cx="495557" cy="5335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1" name="矩形 250"/>
          <p:cNvSpPr/>
          <p:nvPr/>
        </p:nvSpPr>
        <p:spPr>
          <a:xfrm>
            <a:off x="2340789" y="6009853"/>
            <a:ext cx="266841" cy="28728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2" name="矩形 251"/>
          <p:cNvSpPr/>
          <p:nvPr/>
        </p:nvSpPr>
        <p:spPr>
          <a:xfrm>
            <a:off x="2016814" y="6423778"/>
            <a:ext cx="266841" cy="2872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3" name="矩形 252"/>
          <p:cNvSpPr/>
          <p:nvPr/>
        </p:nvSpPr>
        <p:spPr>
          <a:xfrm>
            <a:off x="2607630" y="5409117"/>
            <a:ext cx="106736" cy="11491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4" name="矩形 253"/>
          <p:cNvSpPr/>
          <p:nvPr/>
        </p:nvSpPr>
        <p:spPr>
          <a:xfrm>
            <a:off x="1883393" y="5722569"/>
            <a:ext cx="266841" cy="28728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5" name="矩形 254"/>
          <p:cNvSpPr/>
          <p:nvPr/>
        </p:nvSpPr>
        <p:spPr>
          <a:xfrm flipV="1">
            <a:off x="1174351" y="6009853"/>
            <a:ext cx="266841" cy="2872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6" name="矩形 255"/>
          <p:cNvSpPr/>
          <p:nvPr/>
        </p:nvSpPr>
        <p:spPr>
          <a:xfrm>
            <a:off x="3050082" y="6293819"/>
            <a:ext cx="156291" cy="1355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 name="矩形 1"/>
          <p:cNvSpPr/>
          <p:nvPr/>
        </p:nvSpPr>
        <p:spPr>
          <a:xfrm>
            <a:off x="1527175" y="1143794"/>
            <a:ext cx="6615941" cy="461665"/>
          </a:xfrm>
          <a:prstGeom prst="rect">
            <a:avLst/>
          </a:prstGeom>
        </p:spPr>
        <p:txBody>
          <a:bodyPr wrap="square">
            <a:spAutoFit/>
          </a:bodyPr>
          <a:lstStyle/>
          <a:p>
            <a:r>
              <a:rPr lang="zh-CN" altLang="zh-CN" dirty="0"/>
              <a:t>程序的复杂性度量模型一般</a:t>
            </a:r>
            <a:r>
              <a:rPr lang="zh-CN" altLang="en-US" dirty="0"/>
              <a:t>应</a:t>
            </a:r>
            <a:r>
              <a:rPr lang="zh-CN" altLang="zh-CN" dirty="0"/>
              <a:t>遵循</a:t>
            </a:r>
            <a:r>
              <a:rPr lang="zh-CN" altLang="en-US" dirty="0"/>
              <a:t>的</a:t>
            </a:r>
            <a:r>
              <a:rPr lang="zh-CN" altLang="zh-CN" dirty="0"/>
              <a:t>基本原则</a:t>
            </a:r>
            <a:endParaRPr lang="zh-CN" altLang="en-US" dirty="0"/>
          </a:p>
        </p:txBody>
      </p:sp>
      <p:sp>
        <p:nvSpPr>
          <p:cNvPr id="5" name="灯片编号占位符 4">
            <a:extLst>
              <a:ext uri="{FF2B5EF4-FFF2-40B4-BE49-F238E27FC236}">
                <a16:creationId xmlns:a16="http://schemas.microsoft.com/office/drawing/2014/main" id="{B187251D-2181-4118-ACAE-B8569E7ABBC9}"/>
              </a:ext>
            </a:extLst>
          </p:cNvPr>
          <p:cNvSpPr>
            <a:spLocks noGrp="1"/>
          </p:cNvSpPr>
          <p:nvPr>
            <p:ph type="sldNum" sz="quarter" idx="12"/>
          </p:nvPr>
        </p:nvSpPr>
        <p:spPr/>
        <p:txBody>
          <a:bodyPr/>
          <a:lstStyle/>
          <a:p>
            <a:fld id="{B6F15528-21DE-4FAA-801E-634DDDAF4B2B}" type="slidenum">
              <a:rPr lang="en-US" smtClean="0"/>
              <a:t>46</a:t>
            </a:fld>
            <a:endParaRPr lang="en-US" dirty="0"/>
          </a:p>
        </p:txBody>
      </p:sp>
      <p:sp>
        <p:nvSpPr>
          <p:cNvPr id="20" name="灯片编号占位符 8">
            <a:extLst>
              <a:ext uri="{FF2B5EF4-FFF2-40B4-BE49-F238E27FC236}">
                <a16:creationId xmlns:a16="http://schemas.microsoft.com/office/drawing/2014/main" id="{22BAAB3B-22B1-4141-8C8F-EBC987B3ABDB}"/>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46</a:t>
            </a:fld>
            <a:endParaRPr kumimoji="0" lang="en-US" altLang="zh-CN" sz="1800">
              <a:latin typeface="Times New Roman" panose="02020603050405020304" pitchFamily="18" charset="0"/>
            </a:endParaRP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4699" y="352424"/>
            <a:ext cx="5705475" cy="429419"/>
          </a:xfrm>
        </p:spPr>
        <p:txBody>
          <a:bodyPr/>
          <a:lstStyle/>
          <a:p>
            <a:r>
              <a:rPr lang="en-US" altLang="zh-CN" dirty="0"/>
              <a:t>6.2.1 </a:t>
            </a:r>
            <a:r>
              <a:rPr lang="zh-CN" altLang="zh-CN" dirty="0"/>
              <a:t>网络计划中时间参数的计算</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146175" y="1296194"/>
                <a:ext cx="10287000" cy="4800601"/>
              </a:xfrm>
            </p:spPr>
            <p:txBody>
              <a:bodyPr>
                <a:normAutofit lnSpcReduction="10000"/>
              </a:bodyPr>
              <a:lstStyle/>
              <a:p>
                <a:pPr marL="0" lvl="0" indent="0">
                  <a:lnSpc>
                    <a:spcPct val="150000"/>
                  </a:lnSpc>
                  <a:buNone/>
                </a:pPr>
                <a:r>
                  <a:rPr lang="en-US" altLang="zh-CN" sz="2400" dirty="0">
                    <a:solidFill>
                      <a:schemeClr val="tx1"/>
                    </a:solidFill>
                  </a:rPr>
                  <a:t>(2)</a:t>
                </a:r>
                <a:r>
                  <a:rPr lang="zh-CN" altLang="zh-CN" sz="2400" dirty="0">
                    <a:solidFill>
                      <a:schemeClr val="tx1"/>
                    </a:solidFill>
                  </a:rPr>
                  <a:t>工作节点最早时间的计算方法如下：</a:t>
                </a:r>
              </a:p>
              <a:p>
                <a:pPr marL="0" indent="0">
                  <a:lnSpc>
                    <a:spcPct val="150000"/>
                  </a:lnSpc>
                  <a:buNone/>
                </a:pPr>
                <a:r>
                  <a:rPr lang="zh-CN" altLang="zh-CN" sz="2400" dirty="0">
                    <a:solidFill>
                      <a:schemeClr val="tx1"/>
                    </a:solidFill>
                  </a:rPr>
                  <a:t>工作节点</a:t>
                </a:r>
                <a:r>
                  <a:rPr lang="en-US" altLang="zh-CN" sz="2400" i="1" dirty="0">
                    <a:solidFill>
                      <a:schemeClr val="tx1"/>
                    </a:solidFill>
                  </a:rPr>
                  <a:t> i </a:t>
                </a:r>
                <a:r>
                  <a:rPr lang="zh-CN" altLang="zh-CN" sz="2400" dirty="0">
                    <a:solidFill>
                      <a:schemeClr val="tx1"/>
                    </a:solidFill>
                  </a:rPr>
                  <a:t>的最早时间</a:t>
                </a:r>
                <a:r>
                  <a:rPr lang="en-US" altLang="zh-CN" sz="2400" i="1" dirty="0" err="1">
                    <a:solidFill>
                      <a:schemeClr val="tx1"/>
                    </a:solidFill>
                  </a:rPr>
                  <a:t>ET</a:t>
                </a:r>
                <a:r>
                  <a:rPr lang="en-US" altLang="zh-CN" sz="2400" i="1" baseline="-25000" dirty="0" err="1">
                    <a:solidFill>
                      <a:schemeClr val="tx1"/>
                    </a:solidFill>
                  </a:rPr>
                  <a:t>i</a:t>
                </a:r>
                <a:r>
                  <a:rPr lang="en-US" altLang="zh-CN" sz="2400" i="1" baseline="-25000" dirty="0">
                    <a:solidFill>
                      <a:schemeClr val="tx1"/>
                    </a:solidFill>
                  </a:rPr>
                  <a:t> </a:t>
                </a:r>
                <a:r>
                  <a:rPr lang="zh-CN" altLang="zh-CN" sz="2400" dirty="0">
                    <a:solidFill>
                      <a:schemeClr val="tx1"/>
                    </a:solidFill>
                  </a:rPr>
                  <a:t>，要从网络计划的起点节点开始，顺着箭线的方向进行计算；</a:t>
                </a:r>
              </a:p>
              <a:p>
                <a:pPr marL="0" lvl="0" indent="0">
                  <a:lnSpc>
                    <a:spcPct val="150000"/>
                  </a:lnSpc>
                  <a:buNone/>
                </a:pPr>
                <a:r>
                  <a:rPr lang="zh-CN" altLang="zh-CN" sz="2400" dirty="0">
                    <a:solidFill>
                      <a:schemeClr val="tx1"/>
                    </a:solidFill>
                  </a:rPr>
                  <a:t>当没有规定最早工作节点的时间时，需按照公式</a:t>
                </a:r>
                <a:r>
                  <a:rPr lang="en-US" altLang="zh-CN" sz="2400" dirty="0">
                    <a:solidFill>
                      <a:schemeClr val="tx1"/>
                    </a:solidFill>
                  </a:rPr>
                  <a:t>6.15</a:t>
                </a:r>
                <a:r>
                  <a:rPr lang="zh-CN" altLang="zh-CN" sz="2400" dirty="0">
                    <a:solidFill>
                      <a:schemeClr val="tx1"/>
                    </a:solidFill>
                  </a:rPr>
                  <a:t>进行计算：</a:t>
                </a:r>
              </a:p>
              <a:p>
                <a:pPr marL="0" indent="0">
                  <a:lnSpc>
                    <a:spcPct val="150000"/>
                  </a:lnSpc>
                  <a:buNone/>
                </a:pPr>
                <a14:m>
                  <m:oMath xmlns:m="http://schemas.openxmlformats.org/officeDocument/2006/math">
                    <m:sSub>
                      <m:sSubPr>
                        <m:ctrlPr>
                          <a:rPr lang="zh-CN" altLang="zh-CN" sz="2400" i="1">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a:rPr>
                          <m:t>    </m:t>
                        </m:r>
                        <m:r>
                          <a:rPr lang="en-US" altLang="zh-CN" sz="2400" b="0" i="1">
                            <a:solidFill>
                              <a:schemeClr val="tx1"/>
                            </a:solidFill>
                            <a:latin typeface="Cambria Math" panose="02040503050406030204"/>
                          </a:rPr>
                          <m:t>𝐸𝑇</m:t>
                        </m:r>
                      </m:e>
                      <m:sub>
                        <m:r>
                          <a:rPr lang="en-US" altLang="zh-CN" sz="2400" b="0" i="1">
                            <a:solidFill>
                              <a:schemeClr val="tx1"/>
                            </a:solidFill>
                            <a:latin typeface="Cambria Math" panose="02040503050406030204"/>
                          </a:rPr>
                          <m:t>𝑖</m:t>
                        </m:r>
                      </m:sub>
                    </m:sSub>
                    <m:r>
                      <a:rPr lang="en-US" altLang="zh-CN" sz="2400" b="0">
                        <a:solidFill>
                          <a:schemeClr val="tx1"/>
                        </a:solidFill>
                        <a:latin typeface="Cambria Math" panose="02040503050406030204"/>
                      </a:rPr>
                      <m:t>=</m:t>
                    </m:r>
                    <m:r>
                      <a:rPr lang="en-US" altLang="zh-CN" sz="2400" b="0" i="1">
                        <a:solidFill>
                          <a:schemeClr val="tx1"/>
                        </a:solidFill>
                        <a:latin typeface="Cambria Math" panose="02040503050406030204"/>
                      </a:rPr>
                      <m:t>0</m:t>
                    </m:r>
                    <m:r>
                      <a:rPr lang="en-US" altLang="zh-CN" sz="2400" b="0">
                        <a:solidFill>
                          <a:schemeClr val="tx1"/>
                        </a:solidFill>
                        <a:latin typeface="Cambria Math" panose="02040503050406030204"/>
                      </a:rPr>
                      <m:t> (</m:t>
                    </m:r>
                    <m:r>
                      <a:rPr lang="en-US" altLang="zh-CN" sz="2400" b="0" i="1">
                        <a:solidFill>
                          <a:schemeClr val="tx1"/>
                        </a:solidFill>
                        <a:latin typeface="Cambria Math" panose="02040503050406030204"/>
                      </a:rPr>
                      <m:t>𝑖</m:t>
                    </m:r>
                    <m:r>
                      <a:rPr lang="en-US" altLang="zh-CN" sz="2400" b="0">
                        <a:solidFill>
                          <a:schemeClr val="tx1"/>
                        </a:solidFill>
                        <a:latin typeface="Cambria Math" panose="02040503050406030204"/>
                      </a:rPr>
                      <m:t>=</m:t>
                    </m:r>
                    <m:r>
                      <a:rPr lang="en-US" altLang="zh-CN" sz="2400" b="0" i="1">
                        <a:solidFill>
                          <a:schemeClr val="tx1"/>
                        </a:solidFill>
                        <a:latin typeface="Cambria Math" panose="02040503050406030204"/>
                      </a:rPr>
                      <m:t>1</m:t>
                    </m:r>
                    <m:r>
                      <a:rPr lang="en-US" altLang="zh-CN" sz="2400" b="0">
                        <a:solidFill>
                          <a:schemeClr val="tx1"/>
                        </a:solidFill>
                        <a:latin typeface="Cambria Math" panose="02040503050406030204"/>
                      </a:rPr>
                      <m:t>)</m:t>
                    </m:r>
                  </m:oMath>
                </a14:m>
                <a:r>
                  <a:rPr lang="en-US" altLang="zh-CN" sz="2400" dirty="0">
                    <a:solidFill>
                      <a:schemeClr val="tx1"/>
                    </a:solidFill>
                  </a:rPr>
                  <a:t>					(6. 15)</a:t>
                </a:r>
                <a:endParaRPr lang="zh-CN" altLang="zh-CN" sz="2400" dirty="0">
                  <a:solidFill>
                    <a:schemeClr val="tx1"/>
                  </a:solidFill>
                </a:endParaRPr>
              </a:p>
              <a:p>
                <a:pPr marL="0" lvl="0" indent="0">
                  <a:lnSpc>
                    <a:spcPct val="150000"/>
                  </a:lnSpc>
                  <a:buNone/>
                </a:pPr>
                <a:r>
                  <a:rPr lang="zh-CN" altLang="zh-CN" sz="2400" dirty="0">
                    <a:solidFill>
                      <a:schemeClr val="tx1"/>
                    </a:solidFill>
                  </a:rPr>
                  <a:t>其他工作节点</a:t>
                </a:r>
                <a:r>
                  <a:rPr lang="en-US" altLang="zh-CN" sz="2400" i="1" dirty="0">
                    <a:solidFill>
                      <a:schemeClr val="tx1"/>
                    </a:solidFill>
                  </a:rPr>
                  <a:t>j</a:t>
                </a:r>
                <a:r>
                  <a:rPr lang="zh-CN" altLang="zh-CN" sz="2400" dirty="0">
                    <a:solidFill>
                      <a:schemeClr val="tx1"/>
                    </a:solidFill>
                  </a:rPr>
                  <a:t>的最早时间</a:t>
                </a:r>
                <a:r>
                  <a:rPr lang="en-US" altLang="zh-CN" sz="2400" i="1" dirty="0" err="1">
                    <a:solidFill>
                      <a:schemeClr val="tx1"/>
                    </a:solidFill>
                  </a:rPr>
                  <a:t>ET</a:t>
                </a:r>
                <a:r>
                  <a:rPr lang="en-US" altLang="zh-CN" sz="2400" i="1" baseline="-25000" dirty="0" err="1">
                    <a:solidFill>
                      <a:schemeClr val="tx1"/>
                    </a:solidFill>
                  </a:rPr>
                  <a:t>j</a:t>
                </a:r>
                <a:r>
                  <a:rPr lang="en-US" altLang="zh-CN" sz="2400" i="1" baseline="-25000" dirty="0">
                    <a:solidFill>
                      <a:schemeClr val="tx1"/>
                    </a:solidFill>
                  </a:rPr>
                  <a:t> </a:t>
                </a:r>
                <a:r>
                  <a:rPr lang="zh-CN" altLang="zh-CN" sz="2400" dirty="0">
                    <a:solidFill>
                      <a:schemeClr val="tx1"/>
                    </a:solidFill>
                  </a:rPr>
                  <a:t>，需按照公式</a:t>
                </a:r>
                <a:r>
                  <a:rPr lang="en-US" altLang="zh-CN" sz="2400" dirty="0">
                    <a:solidFill>
                      <a:schemeClr val="tx1"/>
                    </a:solidFill>
                  </a:rPr>
                  <a:t>6.16</a:t>
                </a:r>
                <a:r>
                  <a:rPr lang="zh-CN" altLang="zh-CN" sz="2400" dirty="0">
                    <a:solidFill>
                      <a:schemeClr val="tx1"/>
                    </a:solidFill>
                  </a:rPr>
                  <a:t>进行计算</a:t>
                </a:r>
              </a:p>
              <a:p>
                <a:pPr marL="0" indent="0">
                  <a:lnSpc>
                    <a:spcPct val="150000"/>
                  </a:lnSpc>
                  <a:buNone/>
                </a:pPr>
                <a:r>
                  <a:rPr lang="en-US" altLang="zh-CN" sz="2400" dirty="0">
                    <a:solidFill>
                      <a:schemeClr val="tx1"/>
                    </a:solidFill>
                  </a:rPr>
                  <a:t> </a:t>
                </a:r>
                <a:r>
                  <a:rPr lang="en-US" altLang="zh-CN" sz="2400" i="1" dirty="0">
                    <a:solidFill>
                      <a:schemeClr val="tx1"/>
                    </a:solidFill>
                  </a:rPr>
                  <a:t>  </a:t>
                </a:r>
                <a14:m>
                  <m:oMath xmlns:m="http://schemas.openxmlformats.org/officeDocument/2006/math">
                    <m:sSub>
                      <m:sSubPr>
                        <m:ctrlPr>
                          <a:rPr lang="zh-CN" altLang="zh-CN" sz="2400" i="1">
                            <a:solidFill>
                              <a:schemeClr val="tx1"/>
                            </a:solidFill>
                            <a:latin typeface="Cambria Math" panose="02040503050406030204" pitchFamily="18" charset="0"/>
                          </a:rPr>
                        </m:ctrlPr>
                      </m:sSubPr>
                      <m:e>
                        <m:r>
                          <a:rPr lang="en-US" altLang="zh-CN" sz="2400" b="0" i="1">
                            <a:solidFill>
                              <a:schemeClr val="tx1"/>
                            </a:solidFill>
                            <a:latin typeface="Cambria Math" panose="02040503050406030204"/>
                          </a:rPr>
                          <m:t>𝐸𝑇</m:t>
                        </m:r>
                      </m:e>
                      <m:sub>
                        <m:r>
                          <a:rPr lang="en-US" altLang="zh-CN" sz="2400" b="0" i="1">
                            <a:solidFill>
                              <a:schemeClr val="tx1"/>
                            </a:solidFill>
                            <a:latin typeface="Cambria Math" panose="02040503050406030204"/>
                          </a:rPr>
                          <m:t>𝑗</m:t>
                        </m:r>
                      </m:sub>
                    </m:sSub>
                    <m:r>
                      <a:rPr lang="en-US" altLang="zh-CN" sz="2400" b="0">
                        <a:solidFill>
                          <a:schemeClr val="tx1"/>
                        </a:solidFill>
                        <a:latin typeface="Cambria Math" panose="02040503050406030204"/>
                      </a:rPr>
                      <m:t>=</m:t>
                    </m:r>
                    <m:r>
                      <a:rPr lang="en-US" altLang="zh-CN" sz="2400" b="0" i="1">
                        <a:solidFill>
                          <a:schemeClr val="tx1"/>
                        </a:solidFill>
                        <a:latin typeface="Cambria Math" panose="02040503050406030204"/>
                      </a:rPr>
                      <m:t>𝑚𝑎𝑥</m:t>
                    </m:r>
                    <m:d>
                      <m:dPr>
                        <m:begChr m:val="{"/>
                        <m:endChr m:val="}"/>
                        <m:ctrlPr>
                          <a:rPr lang="zh-CN" altLang="zh-CN" sz="2400" i="1">
                            <a:solidFill>
                              <a:schemeClr val="tx1"/>
                            </a:solidFill>
                            <a:latin typeface="Cambria Math" panose="02040503050406030204" pitchFamily="18" charset="0"/>
                          </a:rPr>
                        </m:ctrlPr>
                      </m:dPr>
                      <m:e>
                        <m:sSub>
                          <m:sSubPr>
                            <m:ctrlPr>
                              <a:rPr lang="zh-CN" altLang="zh-CN" sz="2400" i="1">
                                <a:solidFill>
                                  <a:schemeClr val="tx1"/>
                                </a:solidFill>
                                <a:latin typeface="Cambria Math" panose="02040503050406030204" pitchFamily="18" charset="0"/>
                              </a:rPr>
                            </m:ctrlPr>
                          </m:sSubPr>
                          <m:e>
                            <m:r>
                              <a:rPr lang="en-US" altLang="zh-CN" sz="2400" b="0" i="1">
                                <a:solidFill>
                                  <a:schemeClr val="tx1"/>
                                </a:solidFill>
                                <a:latin typeface="Cambria Math" panose="02040503050406030204"/>
                              </a:rPr>
                              <m:t>𝐸𝑇</m:t>
                            </m:r>
                          </m:e>
                          <m:sub>
                            <m:r>
                              <a:rPr lang="en-US" altLang="zh-CN" sz="2400" b="0" i="1">
                                <a:solidFill>
                                  <a:schemeClr val="tx1"/>
                                </a:solidFill>
                                <a:latin typeface="Cambria Math" panose="02040503050406030204"/>
                              </a:rPr>
                              <m:t>𝑖</m:t>
                            </m:r>
                          </m:sub>
                        </m:sSub>
                        <m:r>
                          <a:rPr lang="en-US" altLang="zh-CN" sz="2400" b="0" i="1">
                            <a:solidFill>
                              <a:schemeClr val="tx1"/>
                            </a:solidFill>
                            <a:latin typeface="Cambria Math" panose="02040503050406030204"/>
                          </a:rPr>
                          <m:t>+</m:t>
                        </m:r>
                        <m:sSub>
                          <m:sSubPr>
                            <m:ctrlPr>
                              <a:rPr lang="zh-CN" altLang="zh-CN" sz="2400" i="1">
                                <a:solidFill>
                                  <a:schemeClr val="tx1"/>
                                </a:solidFill>
                                <a:latin typeface="Cambria Math" panose="02040503050406030204" pitchFamily="18" charset="0"/>
                              </a:rPr>
                            </m:ctrlPr>
                          </m:sSubPr>
                          <m:e>
                            <m:r>
                              <a:rPr lang="en-US" altLang="zh-CN" sz="2400" b="0" i="1">
                                <a:solidFill>
                                  <a:schemeClr val="tx1"/>
                                </a:solidFill>
                                <a:latin typeface="Cambria Math" panose="02040503050406030204"/>
                              </a:rPr>
                              <m:t>𝐷</m:t>
                            </m:r>
                          </m:e>
                          <m:sub>
                            <m:r>
                              <a:rPr lang="en-US" altLang="zh-CN" sz="2400" b="0" i="1">
                                <a:solidFill>
                                  <a:schemeClr val="tx1"/>
                                </a:solidFill>
                                <a:latin typeface="Cambria Math" panose="02040503050406030204"/>
                              </a:rPr>
                              <m:t>𝑖</m:t>
                            </m:r>
                            <m:r>
                              <a:rPr lang="en-US" altLang="zh-CN" sz="2400" b="0" i="1">
                                <a:solidFill>
                                  <a:schemeClr val="tx1"/>
                                </a:solidFill>
                                <a:latin typeface="Cambria Math" panose="02040503050406030204"/>
                              </a:rPr>
                              <m:t>−</m:t>
                            </m:r>
                            <m:r>
                              <a:rPr lang="en-US" altLang="zh-CN" sz="2400" b="0" i="1">
                                <a:solidFill>
                                  <a:schemeClr val="tx1"/>
                                </a:solidFill>
                                <a:latin typeface="Cambria Math" panose="02040503050406030204"/>
                              </a:rPr>
                              <m:t>𝑗</m:t>
                            </m:r>
                          </m:sub>
                        </m:sSub>
                      </m:e>
                    </m:d>
                  </m:oMath>
                </a14:m>
                <a:r>
                  <a:rPr lang="en-US" altLang="zh-CN" sz="2400" dirty="0">
                    <a:solidFill>
                      <a:schemeClr val="tx1"/>
                    </a:solidFill>
                  </a:rPr>
                  <a:t>				(6. 16) </a:t>
                </a:r>
              </a:p>
              <a:p>
                <a:pPr marL="0" indent="0">
                  <a:lnSpc>
                    <a:spcPct val="150000"/>
                  </a:lnSpc>
                  <a:buNone/>
                </a:pPr>
                <a:r>
                  <a:rPr lang="zh-CN" altLang="zh-CN" sz="2400" dirty="0">
                    <a:solidFill>
                      <a:schemeClr val="tx1"/>
                    </a:solidFill>
                  </a:rPr>
                  <a:t>式中的</a:t>
                </a:r>
                <a:r>
                  <a:rPr lang="en-US" altLang="zh-CN" sz="2400" i="1" dirty="0">
                    <a:solidFill>
                      <a:schemeClr val="tx1"/>
                    </a:solidFill>
                  </a:rPr>
                  <a:t>D</a:t>
                </a:r>
                <a:r>
                  <a:rPr lang="en-US" altLang="zh-CN" sz="2400" i="1" baseline="-25000" dirty="0">
                    <a:solidFill>
                      <a:schemeClr val="tx1"/>
                    </a:solidFill>
                  </a:rPr>
                  <a:t>i-j</a:t>
                </a:r>
                <a:r>
                  <a:rPr lang="zh-CN" altLang="zh-CN" sz="2400" dirty="0">
                    <a:solidFill>
                      <a:schemeClr val="tx1"/>
                    </a:solidFill>
                  </a:rPr>
                  <a:t>表示工作</a:t>
                </a:r>
                <a:r>
                  <a:rPr lang="en-US" altLang="zh-CN" sz="2400" i="1" dirty="0">
                    <a:solidFill>
                      <a:schemeClr val="tx1"/>
                    </a:solidFill>
                  </a:rPr>
                  <a:t>i-j</a:t>
                </a:r>
                <a:r>
                  <a:rPr lang="zh-CN" altLang="zh-CN" sz="2400" dirty="0">
                    <a:solidFill>
                      <a:schemeClr val="tx1"/>
                    </a:solidFill>
                  </a:rPr>
                  <a:t>的工作时长。</a:t>
                </a:r>
                <a:endParaRPr lang="zh-CN" altLang="en-US" sz="2400" dirty="0">
                  <a:solidFill>
                    <a:schemeClr val="tx1"/>
                  </a:solidFill>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1146175" y="1296194"/>
                <a:ext cx="10287000" cy="4800601"/>
              </a:xfrm>
              <a:blipFill rotWithShape="1">
                <a:blip r:embed="rId2"/>
                <a:stretch>
                  <a:fillRect t="-3" b="3"/>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id="{841B48AC-54EC-442B-A244-9EDC3251FC73}"/>
              </a:ext>
            </a:extLst>
          </p:cNvPr>
          <p:cNvSpPr>
            <a:spLocks noGrp="1"/>
          </p:cNvSpPr>
          <p:nvPr>
            <p:ph type="sldNum" sz="quarter" idx="12"/>
          </p:nvPr>
        </p:nvSpPr>
        <p:spPr/>
        <p:txBody>
          <a:bodyPr/>
          <a:lstStyle/>
          <a:p>
            <a:fld id="{B6F15528-21DE-4FAA-801E-634DDDAF4B2B}" type="slidenum">
              <a:rPr lang="en-US" smtClean="0"/>
              <a:t>460</a:t>
            </a:fld>
            <a:endParaRPr lang="en-US" dirty="0"/>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4699" y="352424"/>
            <a:ext cx="5705475" cy="429419"/>
          </a:xfrm>
        </p:spPr>
        <p:txBody>
          <a:bodyPr/>
          <a:lstStyle/>
          <a:p>
            <a:r>
              <a:rPr lang="en-US" altLang="zh-CN" dirty="0"/>
              <a:t>6.2.1 </a:t>
            </a:r>
            <a:r>
              <a:rPr lang="zh-CN" altLang="zh-CN" dirty="0"/>
              <a:t>网络计划中时间参数的计算</a:t>
            </a:r>
            <a:endParaRPr lang="zh-CN" altLang="en-US" dirty="0"/>
          </a:p>
        </p:txBody>
      </p:sp>
      <mc:AlternateContent xmlns:mc="http://schemas.openxmlformats.org/markup-compatibility/2006" xmlns:a14="http://schemas.microsoft.com/office/drawing/2010/main">
        <mc:Choice Requires="a14">
          <p:sp>
            <p:nvSpPr>
              <p:cNvPr id="4" name="TextBox 3"/>
              <p:cNvSpPr txBox="1"/>
              <p:nvPr/>
            </p:nvSpPr>
            <p:spPr>
              <a:xfrm>
                <a:off x="1603375" y="1067594"/>
                <a:ext cx="8991600" cy="5448030"/>
              </a:xfrm>
              <a:prstGeom prst="rect">
                <a:avLst/>
              </a:prstGeom>
              <a:noFill/>
            </p:spPr>
            <p:txBody>
              <a:bodyPr wrap="square" rtlCol="0">
                <a:spAutoFit/>
              </a:bodyPr>
              <a:lstStyle/>
              <a:p>
                <a:pPr lvl="0">
                  <a:lnSpc>
                    <a:spcPct val="130000"/>
                  </a:lnSpc>
                </a:pPr>
                <a:r>
                  <a:rPr lang="en-US" altLang="zh-CN" dirty="0"/>
                  <a:t>(3)</a:t>
                </a:r>
                <a:r>
                  <a:rPr lang="zh-CN" altLang="zh-CN" dirty="0"/>
                  <a:t>项目网络计划的计算工期</a:t>
                </a:r>
                <a:r>
                  <a:rPr lang="en-US" altLang="zh-CN" i="1" dirty="0" err="1"/>
                  <a:t>T</a:t>
                </a:r>
                <a:r>
                  <a:rPr lang="en-US" altLang="zh-CN" i="1" baseline="-25000" dirty="0" err="1"/>
                  <a:t>c</a:t>
                </a:r>
                <a:r>
                  <a:rPr lang="zh-CN" altLang="zh-CN" dirty="0"/>
                  <a:t>应按公式</a:t>
                </a:r>
                <a:r>
                  <a:rPr lang="en-US" altLang="zh-CN" dirty="0"/>
                  <a:t>6.17</a:t>
                </a:r>
                <a:r>
                  <a:rPr lang="zh-CN" altLang="zh-CN" dirty="0"/>
                  <a:t>进行计算：</a:t>
                </a:r>
              </a:p>
              <a:p>
                <a:pPr algn="ctr">
                  <a:lnSpc>
                    <a:spcPct val="130000"/>
                  </a:lnSpc>
                </a:pPr>
                <a14:m>
                  <m:oMath xmlns:m="http://schemas.openxmlformats.org/officeDocument/2006/math">
                    <m:sSub>
                      <m:sSubPr>
                        <m:ctrlPr>
                          <a:rPr lang="zh-CN" altLang="zh-CN" i="1">
                            <a:latin typeface="Cambria Math" panose="02040503050406030204" pitchFamily="18" charset="0"/>
                          </a:rPr>
                        </m:ctrlPr>
                      </m:sSubPr>
                      <m:e>
                        <m:r>
                          <a:rPr lang="en-US" altLang="zh-CN" b="0" i="1">
                            <a:latin typeface="Cambria Math" panose="02040503050406030204"/>
                          </a:rPr>
                          <m:t>𝑇</m:t>
                        </m:r>
                      </m:e>
                      <m:sub>
                        <m:r>
                          <a:rPr lang="en-US" altLang="zh-CN" b="0" i="1">
                            <a:latin typeface="Cambria Math" panose="02040503050406030204"/>
                          </a:rPr>
                          <m:t>𝑐</m:t>
                        </m:r>
                      </m:sub>
                    </m:sSub>
                    <m:r>
                      <a:rPr lang="en-US" altLang="zh-CN" b="0">
                        <a:latin typeface="Cambria Math" panose="02040503050406030204"/>
                      </a:rPr>
                      <m:t>=</m:t>
                    </m:r>
                    <m:sSub>
                      <m:sSubPr>
                        <m:ctrlPr>
                          <a:rPr lang="zh-CN" altLang="zh-CN" i="1">
                            <a:latin typeface="Cambria Math" panose="02040503050406030204" pitchFamily="18" charset="0"/>
                          </a:rPr>
                        </m:ctrlPr>
                      </m:sSubPr>
                      <m:e>
                        <m:r>
                          <a:rPr lang="en-US" altLang="zh-CN" b="0" i="1">
                            <a:latin typeface="Cambria Math" panose="02040503050406030204"/>
                          </a:rPr>
                          <m:t>𝐸𝑇</m:t>
                        </m:r>
                      </m:e>
                      <m:sub>
                        <m:r>
                          <a:rPr lang="en-US" altLang="zh-CN" b="0" i="1">
                            <a:latin typeface="Cambria Math" panose="02040503050406030204"/>
                          </a:rPr>
                          <m:t>𝑛</m:t>
                        </m:r>
                      </m:sub>
                    </m:sSub>
                  </m:oMath>
                </a14:m>
                <a:r>
                  <a:rPr lang="en-US" altLang="zh-CN" dirty="0"/>
                  <a:t>				(6. 17)</a:t>
                </a:r>
                <a:endParaRPr lang="zh-CN" altLang="zh-CN" dirty="0"/>
              </a:p>
              <a:p>
                <a:pPr>
                  <a:lnSpc>
                    <a:spcPct val="130000"/>
                  </a:lnSpc>
                </a:pPr>
                <a:r>
                  <a:rPr lang="zh-CN" altLang="zh-CN" dirty="0"/>
                  <a:t>式中的</a:t>
                </a:r>
                <a:r>
                  <a:rPr lang="en-US" altLang="zh-CN" i="1" dirty="0" err="1"/>
                  <a:t>ET</a:t>
                </a:r>
                <a:r>
                  <a:rPr lang="en-US" altLang="zh-CN" i="1" baseline="-25000" dirty="0" err="1"/>
                  <a:t>n</a:t>
                </a:r>
                <a:r>
                  <a:rPr lang="zh-CN" altLang="zh-CN" dirty="0"/>
                  <a:t>表示终点节点的最早时间。</a:t>
                </a:r>
              </a:p>
              <a:p>
                <a:pPr lvl="0">
                  <a:lnSpc>
                    <a:spcPct val="130000"/>
                  </a:lnSpc>
                </a:pPr>
                <a:r>
                  <a:rPr lang="en-US" altLang="zh-CN" dirty="0"/>
                  <a:t>(4)</a:t>
                </a:r>
                <a:r>
                  <a:rPr lang="zh-CN" altLang="zh-CN" dirty="0"/>
                  <a:t>项目工作节点最迟时间的计算需按以下要求：</a:t>
                </a:r>
              </a:p>
              <a:p>
                <a:pPr>
                  <a:lnSpc>
                    <a:spcPct val="130000"/>
                  </a:lnSpc>
                </a:pPr>
                <a:r>
                  <a:rPr lang="en-US" altLang="zh-CN" dirty="0"/>
                  <a:t>      </a:t>
                </a:r>
                <a:r>
                  <a:rPr lang="zh-CN" altLang="zh-CN" dirty="0"/>
                  <a:t>项目工作节点</a:t>
                </a:r>
                <a:r>
                  <a:rPr lang="en-US" altLang="zh-CN" i="1" dirty="0"/>
                  <a:t>i</a:t>
                </a:r>
                <a:r>
                  <a:rPr lang="zh-CN" altLang="zh-CN" dirty="0"/>
                  <a:t>的最迟工作时间必须从网络计划的终点节点开始，逆着箭线的方向进行逐项计算。</a:t>
                </a:r>
              </a:p>
              <a:p>
                <a:pPr marL="342900" lvl="0" indent="-342900">
                  <a:lnSpc>
                    <a:spcPct val="130000"/>
                  </a:lnSpc>
                  <a:buFont typeface="Wingdings" panose="05000000000000000000" pitchFamily="2" charset="2"/>
                  <a:buChar char="Ø"/>
                </a:pPr>
                <a:r>
                  <a:rPr lang="zh-CN" altLang="zh-CN" dirty="0"/>
                  <a:t>终点节点</a:t>
                </a:r>
                <a:r>
                  <a:rPr lang="en-US" altLang="zh-CN" i="1" dirty="0"/>
                  <a:t>n</a:t>
                </a:r>
                <a:r>
                  <a:rPr lang="zh-CN" altLang="zh-CN" dirty="0"/>
                  <a:t>的最迟时间</a:t>
                </a:r>
                <a:r>
                  <a:rPr lang="en-US" altLang="zh-CN" i="1" dirty="0" err="1"/>
                  <a:t>LT</a:t>
                </a:r>
                <a:r>
                  <a:rPr lang="en-US" altLang="zh-CN" i="1" baseline="-25000" dirty="0" err="1"/>
                  <a:t>n</a:t>
                </a:r>
                <a:r>
                  <a:rPr lang="en-US" altLang="zh-CN" dirty="0"/>
                  <a:t> </a:t>
                </a:r>
                <a:r>
                  <a:rPr lang="zh-CN" altLang="en-US" dirty="0"/>
                  <a:t>应</a:t>
                </a:r>
                <a:r>
                  <a:rPr lang="zh-CN" altLang="zh-CN" dirty="0"/>
                  <a:t>按公式</a:t>
                </a:r>
                <a:r>
                  <a:rPr lang="en-US" altLang="zh-CN" dirty="0"/>
                  <a:t>6.18</a:t>
                </a:r>
                <a:r>
                  <a:rPr lang="zh-CN" altLang="zh-CN" dirty="0"/>
                  <a:t>进行计算：</a:t>
                </a:r>
              </a:p>
              <a:p>
                <a:pPr algn="ctr">
                  <a:lnSpc>
                    <a:spcPct val="130000"/>
                  </a:lnSpc>
                </a:pPr>
                <a14:m>
                  <m:oMath xmlns:m="http://schemas.openxmlformats.org/officeDocument/2006/math">
                    <m:sSub>
                      <m:sSubPr>
                        <m:ctrlPr>
                          <a:rPr lang="zh-CN" altLang="zh-CN" i="1">
                            <a:latin typeface="Cambria Math" panose="02040503050406030204" pitchFamily="18" charset="0"/>
                          </a:rPr>
                        </m:ctrlPr>
                      </m:sSubPr>
                      <m:e>
                        <m:r>
                          <a:rPr lang="en-US" altLang="zh-CN" b="0" i="1">
                            <a:latin typeface="Cambria Math" panose="02040503050406030204"/>
                          </a:rPr>
                          <m:t>𝐿𝑇</m:t>
                        </m:r>
                      </m:e>
                      <m:sub>
                        <m:r>
                          <a:rPr lang="en-US" altLang="zh-CN" b="0" i="1">
                            <a:latin typeface="Cambria Math" panose="02040503050406030204"/>
                          </a:rPr>
                          <m:t>𝑛</m:t>
                        </m:r>
                      </m:sub>
                    </m:sSub>
                    <m:r>
                      <a:rPr lang="en-US" altLang="zh-CN" b="0">
                        <a:latin typeface="Cambria Math" panose="02040503050406030204"/>
                      </a:rPr>
                      <m:t>=</m:t>
                    </m:r>
                    <m:sSub>
                      <m:sSubPr>
                        <m:ctrlPr>
                          <a:rPr lang="zh-CN" altLang="zh-CN" i="1">
                            <a:latin typeface="Cambria Math" panose="02040503050406030204" pitchFamily="18" charset="0"/>
                          </a:rPr>
                        </m:ctrlPr>
                      </m:sSubPr>
                      <m:e>
                        <m:r>
                          <a:rPr lang="en-US" altLang="zh-CN" b="0" i="1">
                            <a:latin typeface="Cambria Math" panose="02040503050406030204"/>
                          </a:rPr>
                          <m:t>𝑇</m:t>
                        </m:r>
                      </m:e>
                      <m:sub>
                        <m:r>
                          <a:rPr lang="en-US" altLang="zh-CN" b="0" i="1">
                            <a:latin typeface="Cambria Math" panose="02040503050406030204"/>
                          </a:rPr>
                          <m:t>𝑝</m:t>
                        </m:r>
                      </m:sub>
                    </m:sSub>
                  </m:oMath>
                </a14:m>
                <a:r>
                  <a:rPr lang="en-US" altLang="zh-CN" dirty="0"/>
                  <a:t>				(6. 18)</a:t>
                </a:r>
                <a:endParaRPr lang="zh-CN" altLang="zh-CN" dirty="0"/>
              </a:p>
              <a:p>
                <a:pPr marL="342900" lvl="0" indent="-342900">
                  <a:lnSpc>
                    <a:spcPct val="130000"/>
                  </a:lnSpc>
                  <a:buFont typeface="Wingdings" panose="05000000000000000000" pitchFamily="2" charset="2"/>
                  <a:buChar char="Ø"/>
                </a:pPr>
                <a:r>
                  <a:rPr lang="zh-CN" altLang="zh-CN" dirty="0"/>
                  <a:t>其他工作节点的最迟时间</a:t>
                </a:r>
                <a:r>
                  <a:rPr lang="en-US" altLang="zh-CN" i="1" dirty="0" err="1"/>
                  <a:t>LT</a:t>
                </a:r>
                <a:r>
                  <a:rPr lang="en-US" altLang="zh-CN" i="1" baseline="-25000" dirty="0" err="1"/>
                  <a:t>i</a:t>
                </a:r>
                <a:r>
                  <a:rPr lang="en-US" altLang="zh-CN" i="1" baseline="-25000" dirty="0"/>
                  <a:t> </a:t>
                </a:r>
                <a:r>
                  <a:rPr lang="zh-CN" altLang="zh-CN" dirty="0"/>
                  <a:t>要按公式</a:t>
                </a:r>
                <a:r>
                  <a:rPr lang="en-US" altLang="zh-CN" dirty="0"/>
                  <a:t>6.19</a:t>
                </a:r>
                <a:r>
                  <a:rPr lang="zh-CN" altLang="zh-CN" dirty="0"/>
                  <a:t>进行计算</a:t>
                </a:r>
              </a:p>
              <a:p>
                <a:pPr algn="ctr">
                  <a:lnSpc>
                    <a:spcPct val="130000"/>
                  </a:lnSpc>
                </a:pPr>
                <a14:m>
                  <m:oMath xmlns:m="http://schemas.openxmlformats.org/officeDocument/2006/math">
                    <m:sSub>
                      <m:sSubPr>
                        <m:ctrlPr>
                          <a:rPr lang="zh-CN" altLang="zh-CN" i="1">
                            <a:latin typeface="Cambria Math" panose="02040503050406030204" pitchFamily="18" charset="0"/>
                          </a:rPr>
                        </m:ctrlPr>
                      </m:sSubPr>
                      <m:e>
                        <m:r>
                          <a:rPr lang="en-US" altLang="zh-CN" b="0" i="1">
                            <a:latin typeface="Cambria Math" panose="02040503050406030204"/>
                          </a:rPr>
                          <m:t>𝐿𝑇</m:t>
                        </m:r>
                      </m:e>
                      <m:sub>
                        <m:r>
                          <a:rPr lang="en-US" altLang="zh-CN" b="0" i="1">
                            <a:latin typeface="Cambria Math" panose="02040503050406030204"/>
                          </a:rPr>
                          <m:t>𝑖</m:t>
                        </m:r>
                      </m:sub>
                    </m:sSub>
                    <m:r>
                      <a:rPr lang="en-US" altLang="zh-CN" b="0">
                        <a:latin typeface="Cambria Math" panose="02040503050406030204"/>
                      </a:rPr>
                      <m:t>=</m:t>
                    </m:r>
                    <m:r>
                      <a:rPr lang="en-US" altLang="zh-CN" b="0" i="1">
                        <a:latin typeface="Cambria Math" panose="02040503050406030204"/>
                      </a:rPr>
                      <m:t>𝑚𝑖𝑛</m:t>
                    </m:r>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b="0" i="1">
                                <a:latin typeface="Cambria Math" panose="02040503050406030204"/>
                              </a:rPr>
                              <m:t>𝐿𝑇</m:t>
                            </m:r>
                          </m:e>
                          <m:sub>
                            <m:r>
                              <a:rPr lang="en-US" altLang="zh-CN" b="0" i="1">
                                <a:latin typeface="Cambria Math" panose="02040503050406030204"/>
                              </a:rPr>
                              <m:t>𝑗</m:t>
                            </m:r>
                          </m:sub>
                        </m:sSub>
                        <m:r>
                          <a:rPr lang="en-US" altLang="zh-CN" b="0" i="1">
                            <a:latin typeface="Cambria Math" panose="02040503050406030204"/>
                          </a:rPr>
                          <m:t>−</m:t>
                        </m:r>
                        <m:sSub>
                          <m:sSubPr>
                            <m:ctrlPr>
                              <a:rPr lang="zh-CN" altLang="zh-CN" i="1">
                                <a:latin typeface="Cambria Math" panose="02040503050406030204" pitchFamily="18" charset="0"/>
                              </a:rPr>
                            </m:ctrlPr>
                          </m:sSubPr>
                          <m:e>
                            <m:r>
                              <a:rPr lang="en-US" altLang="zh-CN" b="0" i="1">
                                <a:latin typeface="Cambria Math" panose="02040503050406030204"/>
                              </a:rPr>
                              <m:t>𝐷</m:t>
                            </m:r>
                          </m:e>
                          <m:sub>
                            <m:r>
                              <a:rPr lang="en-US" altLang="zh-CN" b="0" i="1">
                                <a:latin typeface="Cambria Math" panose="02040503050406030204"/>
                              </a:rPr>
                              <m:t>𝑖</m:t>
                            </m:r>
                            <m:r>
                              <a:rPr lang="en-US" altLang="zh-CN" b="0" i="1">
                                <a:latin typeface="Cambria Math" panose="02040503050406030204"/>
                              </a:rPr>
                              <m:t>−</m:t>
                            </m:r>
                            <m:r>
                              <a:rPr lang="en-US" altLang="zh-CN" b="0" i="1">
                                <a:latin typeface="Cambria Math" panose="02040503050406030204"/>
                              </a:rPr>
                              <m:t>𝑗</m:t>
                            </m:r>
                          </m:sub>
                        </m:sSub>
                      </m:e>
                    </m:d>
                  </m:oMath>
                </a14:m>
                <a:r>
                  <a:rPr lang="en-US" altLang="zh-CN" dirty="0"/>
                  <a:t>		(6. 19)</a:t>
                </a:r>
                <a:endParaRPr lang="zh-CN" altLang="zh-CN" dirty="0"/>
              </a:p>
              <a:p>
                <a:pPr>
                  <a:lnSpc>
                    <a:spcPct val="130000"/>
                  </a:lnSpc>
                </a:pPr>
                <a:r>
                  <a:rPr lang="zh-CN" altLang="zh-CN" dirty="0"/>
                  <a:t>其中，</a:t>
                </a:r>
                <a:r>
                  <a:rPr lang="en-US" altLang="zh-CN" i="1" dirty="0" err="1"/>
                  <a:t>LT</a:t>
                </a:r>
                <a:r>
                  <a:rPr lang="en-US" altLang="zh-CN" i="1" baseline="-25000" dirty="0" err="1"/>
                  <a:t>j</a:t>
                </a:r>
                <a:r>
                  <a:rPr lang="zh-CN" altLang="zh-CN" dirty="0"/>
                  <a:t>是指项目工作</a:t>
                </a:r>
                <a:r>
                  <a:rPr lang="en-US" altLang="zh-CN" dirty="0"/>
                  <a:t> </a:t>
                </a:r>
                <a:r>
                  <a:rPr lang="en-US" altLang="zh-CN" i="1" dirty="0"/>
                  <a:t>i-j </a:t>
                </a:r>
                <a:r>
                  <a:rPr lang="zh-CN" altLang="zh-CN" dirty="0"/>
                  <a:t>的箭头节点</a:t>
                </a:r>
                <a:r>
                  <a:rPr lang="en-US" altLang="zh-CN" i="1" dirty="0"/>
                  <a:t>j</a:t>
                </a:r>
                <a:r>
                  <a:rPr lang="zh-CN" altLang="zh-CN" dirty="0"/>
                  <a:t>的最迟时间</a:t>
                </a:r>
              </a:p>
            </p:txBody>
          </p:sp>
        </mc:Choice>
        <mc:Fallback xmlns="">
          <p:sp>
            <p:nvSpPr>
              <p:cNvPr id="4" name="TextBox 3"/>
              <p:cNvSpPr txBox="1">
                <a:spLocks noRot="1" noChangeAspect="1" noMove="1" noResize="1" noEditPoints="1" noAdjustHandles="1" noChangeArrowheads="1" noChangeShapeType="1" noTextEdit="1"/>
              </p:cNvSpPr>
              <p:nvPr/>
            </p:nvSpPr>
            <p:spPr>
              <a:xfrm>
                <a:off x="1603375" y="1067594"/>
                <a:ext cx="8991600" cy="5448030"/>
              </a:xfrm>
              <a:prstGeom prst="rect">
                <a:avLst/>
              </a:prstGeom>
              <a:blipFill rotWithShape="1">
                <a:blip r:embed="rId2"/>
                <a:stretch>
                  <a:fillRect t="-3" r="-1490" b="10"/>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id="{5EF3215D-6ED9-4718-A9A2-A98376E2FBAF}"/>
              </a:ext>
            </a:extLst>
          </p:cNvPr>
          <p:cNvSpPr>
            <a:spLocks noGrp="1"/>
          </p:cNvSpPr>
          <p:nvPr>
            <p:ph type="sldNum" sz="quarter" idx="12"/>
          </p:nvPr>
        </p:nvSpPr>
        <p:spPr/>
        <p:txBody>
          <a:bodyPr/>
          <a:lstStyle/>
          <a:p>
            <a:fld id="{B6F15528-21DE-4FAA-801E-634DDDAF4B2B}" type="slidenum">
              <a:rPr lang="en-US" smtClean="0"/>
              <a:t>461</a:t>
            </a:fld>
            <a:endParaRPr lang="en-US" dirty="0"/>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4699" y="352424"/>
            <a:ext cx="5857875" cy="429419"/>
          </a:xfrm>
        </p:spPr>
        <p:txBody>
          <a:bodyPr/>
          <a:lstStyle/>
          <a:p>
            <a:r>
              <a:rPr lang="en-US" altLang="zh-CN" dirty="0"/>
              <a:t>6.2.1 </a:t>
            </a:r>
            <a:r>
              <a:rPr lang="zh-CN" altLang="zh-CN" dirty="0"/>
              <a:t>网络计划中时间参数的计算</a:t>
            </a:r>
            <a:endParaRPr lang="zh-CN" altLang="en-US" dirty="0"/>
          </a:p>
        </p:txBody>
      </p:sp>
      <p:sp>
        <p:nvSpPr>
          <p:cNvPr id="4" name="矩形 3"/>
          <p:cNvSpPr/>
          <p:nvPr/>
        </p:nvSpPr>
        <p:spPr>
          <a:xfrm>
            <a:off x="0" y="6006906"/>
            <a:ext cx="12209236" cy="8526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0886" y="6150516"/>
            <a:ext cx="12209236" cy="681180"/>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flipH="1">
            <a:off x="9019781" y="5303665"/>
            <a:ext cx="3229725" cy="1301644"/>
            <a:chOff x="-8805" y="5407865"/>
            <a:chExt cx="3213509" cy="1301644"/>
          </a:xfrm>
        </p:grpSpPr>
        <p:sp>
          <p:nvSpPr>
            <p:cNvPr id="7" name="矩形 6"/>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18" name="TextBox 17"/>
              <p:cNvSpPr txBox="1"/>
              <p:nvPr/>
            </p:nvSpPr>
            <p:spPr>
              <a:xfrm>
                <a:off x="1145289" y="1201436"/>
                <a:ext cx="8763000" cy="4702826"/>
              </a:xfrm>
              <a:prstGeom prst="rect">
                <a:avLst/>
              </a:prstGeom>
              <a:noFill/>
            </p:spPr>
            <p:txBody>
              <a:bodyPr wrap="square" rtlCol="0">
                <a:spAutoFit/>
              </a:bodyPr>
              <a:lstStyle/>
              <a:p>
                <a:pPr lvl="0">
                  <a:lnSpc>
                    <a:spcPct val="200000"/>
                  </a:lnSpc>
                </a:pPr>
                <a:r>
                  <a:rPr lang="en-US" altLang="zh-CN" dirty="0"/>
                  <a:t>(5)</a:t>
                </a:r>
                <a:r>
                  <a:rPr lang="zh-CN" altLang="zh-CN" dirty="0"/>
                  <a:t>项目工作</a:t>
                </a:r>
                <a:r>
                  <a:rPr lang="en-US" altLang="zh-CN" i="1" dirty="0"/>
                  <a:t>i-j </a:t>
                </a:r>
                <a:r>
                  <a:rPr lang="zh-CN" altLang="zh-CN" dirty="0"/>
                  <a:t>的最早开始时间</a:t>
                </a:r>
                <a:r>
                  <a:rPr lang="en-US" altLang="zh-CN" i="1" dirty="0" err="1"/>
                  <a:t>ES</a:t>
                </a:r>
                <a:r>
                  <a:rPr lang="en-US" altLang="zh-CN" i="1" baseline="-25000" dirty="0" err="1"/>
                  <a:t>i</a:t>
                </a:r>
                <a:r>
                  <a:rPr lang="en-US" altLang="zh-CN" i="1" baseline="-25000" dirty="0"/>
                  <a:t>-j </a:t>
                </a:r>
                <a:r>
                  <a:rPr lang="zh-CN" altLang="zh-CN" dirty="0"/>
                  <a:t>应按公式</a:t>
                </a:r>
                <a:r>
                  <a:rPr lang="en-US" altLang="zh-CN" dirty="0"/>
                  <a:t>6.20</a:t>
                </a:r>
                <a:r>
                  <a:rPr lang="zh-CN" altLang="zh-CN" dirty="0"/>
                  <a:t>进行计算：</a:t>
                </a:r>
              </a:p>
              <a:p>
                <a:pPr algn="ctr">
                  <a:lnSpc>
                    <a:spcPct val="200000"/>
                  </a:lnSpc>
                </a:pPr>
                <a14:m>
                  <m:oMath xmlns:m="http://schemas.openxmlformats.org/officeDocument/2006/math">
                    <m:sSub>
                      <m:sSubPr>
                        <m:ctrlPr>
                          <a:rPr lang="zh-CN" altLang="zh-CN" i="1">
                            <a:latin typeface="Cambria Math" panose="02040503050406030204" pitchFamily="18" charset="0"/>
                          </a:rPr>
                        </m:ctrlPr>
                      </m:sSubPr>
                      <m:e>
                        <m:r>
                          <a:rPr lang="en-US" altLang="zh-CN" b="0" i="1">
                            <a:latin typeface="Cambria Math" panose="02040503050406030204"/>
                          </a:rPr>
                          <m:t>𝐸𝑆</m:t>
                        </m:r>
                      </m:e>
                      <m:sub>
                        <m:r>
                          <a:rPr lang="en-US" altLang="zh-CN" b="0" i="1">
                            <a:latin typeface="Cambria Math" panose="02040503050406030204"/>
                          </a:rPr>
                          <m:t>𝑖</m:t>
                        </m:r>
                        <m:r>
                          <a:rPr lang="en-US" altLang="zh-CN" b="0" i="1">
                            <a:latin typeface="Cambria Math" panose="02040503050406030204"/>
                          </a:rPr>
                          <m:t>−</m:t>
                        </m:r>
                        <m:r>
                          <a:rPr lang="en-US" altLang="zh-CN" b="0" i="1">
                            <a:latin typeface="Cambria Math" panose="02040503050406030204"/>
                          </a:rPr>
                          <m:t>𝑗</m:t>
                        </m:r>
                      </m:sub>
                    </m:sSub>
                    <m:r>
                      <a:rPr lang="en-US" altLang="zh-CN" b="0">
                        <a:latin typeface="Cambria Math" panose="02040503050406030204"/>
                      </a:rPr>
                      <m:t>=</m:t>
                    </m:r>
                    <m:sSub>
                      <m:sSubPr>
                        <m:ctrlPr>
                          <a:rPr lang="zh-CN" altLang="zh-CN" i="1">
                            <a:latin typeface="Cambria Math" panose="02040503050406030204" pitchFamily="18" charset="0"/>
                          </a:rPr>
                        </m:ctrlPr>
                      </m:sSubPr>
                      <m:e>
                        <m:r>
                          <a:rPr lang="en-US" altLang="zh-CN" b="0" i="1">
                            <a:latin typeface="Cambria Math" panose="02040503050406030204"/>
                          </a:rPr>
                          <m:t>𝐸𝑇</m:t>
                        </m:r>
                      </m:e>
                      <m:sub>
                        <m:r>
                          <a:rPr lang="en-US" altLang="zh-CN" b="0" i="1">
                            <a:latin typeface="Cambria Math" panose="02040503050406030204"/>
                          </a:rPr>
                          <m:t>𝑖</m:t>
                        </m:r>
                      </m:sub>
                    </m:sSub>
                  </m:oMath>
                </a14:m>
                <a:r>
                  <a:rPr lang="en-US" altLang="zh-CN" dirty="0"/>
                  <a:t>			(6. 20)</a:t>
                </a:r>
                <a:endParaRPr lang="zh-CN" altLang="zh-CN" dirty="0"/>
              </a:p>
              <a:p>
                <a:pPr lvl="0">
                  <a:lnSpc>
                    <a:spcPct val="200000"/>
                  </a:lnSpc>
                </a:pPr>
                <a:r>
                  <a:rPr lang="en-US" altLang="zh-CN" dirty="0"/>
                  <a:t>(6)</a:t>
                </a:r>
                <a:r>
                  <a:rPr lang="zh-CN" altLang="zh-CN" dirty="0"/>
                  <a:t>项目工作</a:t>
                </a:r>
                <a:r>
                  <a:rPr lang="en-US" altLang="zh-CN" i="1" dirty="0"/>
                  <a:t>i-j</a:t>
                </a:r>
                <a:r>
                  <a:rPr lang="zh-CN" altLang="zh-CN" dirty="0"/>
                  <a:t>的最早完成时间</a:t>
                </a:r>
                <a:r>
                  <a:rPr lang="en-US" altLang="zh-CN" i="1" dirty="0" err="1"/>
                  <a:t>EF</a:t>
                </a:r>
                <a:r>
                  <a:rPr lang="en-US" altLang="zh-CN" i="1" baseline="-25000" dirty="0" err="1"/>
                  <a:t>i</a:t>
                </a:r>
                <a:r>
                  <a:rPr lang="en-US" altLang="zh-CN" i="1" baseline="-25000" dirty="0"/>
                  <a:t>-j </a:t>
                </a:r>
                <a:r>
                  <a:rPr lang="zh-CN" altLang="zh-CN" dirty="0"/>
                  <a:t>应按公式</a:t>
                </a:r>
                <a:r>
                  <a:rPr lang="en-US" altLang="zh-CN" dirty="0"/>
                  <a:t>6.21</a:t>
                </a:r>
                <a:r>
                  <a:rPr lang="zh-CN" altLang="zh-CN" dirty="0"/>
                  <a:t>进行计算：</a:t>
                </a:r>
              </a:p>
              <a:p>
                <a:pPr algn="ctr">
                  <a:lnSpc>
                    <a:spcPct val="200000"/>
                  </a:lnSpc>
                </a:pPr>
                <a14:m>
                  <m:oMath xmlns:m="http://schemas.openxmlformats.org/officeDocument/2006/math">
                    <m:sSub>
                      <m:sSubPr>
                        <m:ctrlPr>
                          <a:rPr lang="zh-CN" altLang="zh-CN" i="1">
                            <a:latin typeface="Cambria Math" panose="02040503050406030204" pitchFamily="18" charset="0"/>
                          </a:rPr>
                        </m:ctrlPr>
                      </m:sSubPr>
                      <m:e>
                        <m:r>
                          <a:rPr lang="en-US" altLang="zh-CN" b="0" i="1">
                            <a:latin typeface="Cambria Math" panose="02040503050406030204"/>
                          </a:rPr>
                          <m:t>𝐸𝐹</m:t>
                        </m:r>
                      </m:e>
                      <m:sub>
                        <m:r>
                          <a:rPr lang="en-US" altLang="zh-CN" b="0" i="1">
                            <a:latin typeface="Cambria Math" panose="02040503050406030204"/>
                          </a:rPr>
                          <m:t>𝑖</m:t>
                        </m:r>
                        <m:r>
                          <a:rPr lang="en-US" altLang="zh-CN" b="0" i="1">
                            <a:latin typeface="Cambria Math" panose="02040503050406030204"/>
                          </a:rPr>
                          <m:t>−</m:t>
                        </m:r>
                        <m:r>
                          <a:rPr lang="en-US" altLang="zh-CN" b="0" i="1">
                            <a:latin typeface="Cambria Math" panose="02040503050406030204"/>
                          </a:rPr>
                          <m:t>𝑗</m:t>
                        </m:r>
                      </m:sub>
                    </m:sSub>
                    <m:r>
                      <a:rPr lang="en-US" altLang="zh-CN" b="0">
                        <a:latin typeface="Cambria Math" panose="02040503050406030204"/>
                      </a:rPr>
                      <m:t>=</m:t>
                    </m:r>
                    <m:sSub>
                      <m:sSubPr>
                        <m:ctrlPr>
                          <a:rPr lang="zh-CN" altLang="zh-CN" i="1">
                            <a:latin typeface="Cambria Math" panose="02040503050406030204" pitchFamily="18" charset="0"/>
                          </a:rPr>
                        </m:ctrlPr>
                      </m:sSubPr>
                      <m:e>
                        <m:r>
                          <a:rPr lang="en-US" altLang="zh-CN" b="0" i="1">
                            <a:latin typeface="Cambria Math" panose="02040503050406030204"/>
                          </a:rPr>
                          <m:t>𝐸𝑇</m:t>
                        </m:r>
                      </m:e>
                      <m:sub>
                        <m:r>
                          <a:rPr lang="en-US" altLang="zh-CN" b="0" i="1">
                            <a:latin typeface="Cambria Math" panose="02040503050406030204"/>
                          </a:rPr>
                          <m:t>𝑖</m:t>
                        </m:r>
                      </m:sub>
                    </m:sSub>
                    <m:r>
                      <a:rPr lang="en-US" altLang="zh-CN" b="0" i="1">
                        <a:latin typeface="Cambria Math" panose="02040503050406030204"/>
                      </a:rPr>
                      <m:t>+</m:t>
                    </m:r>
                    <m:sSub>
                      <m:sSubPr>
                        <m:ctrlPr>
                          <a:rPr lang="zh-CN" altLang="zh-CN" i="1">
                            <a:latin typeface="Cambria Math" panose="02040503050406030204" pitchFamily="18" charset="0"/>
                          </a:rPr>
                        </m:ctrlPr>
                      </m:sSubPr>
                      <m:e>
                        <m:r>
                          <a:rPr lang="en-US" altLang="zh-CN" b="0" i="1">
                            <a:latin typeface="Cambria Math" panose="02040503050406030204"/>
                          </a:rPr>
                          <m:t>𝐷</m:t>
                        </m:r>
                      </m:e>
                      <m:sub>
                        <m:r>
                          <a:rPr lang="en-US" altLang="zh-CN" b="0" i="1">
                            <a:latin typeface="Cambria Math" panose="02040503050406030204"/>
                          </a:rPr>
                          <m:t>𝑖</m:t>
                        </m:r>
                        <m:r>
                          <a:rPr lang="en-US" altLang="zh-CN" b="0" i="1">
                            <a:latin typeface="Cambria Math" panose="02040503050406030204"/>
                          </a:rPr>
                          <m:t>−</m:t>
                        </m:r>
                        <m:r>
                          <a:rPr lang="en-US" altLang="zh-CN" b="0" i="1">
                            <a:latin typeface="Cambria Math" panose="02040503050406030204"/>
                          </a:rPr>
                          <m:t>𝑗</m:t>
                        </m:r>
                      </m:sub>
                    </m:sSub>
                  </m:oMath>
                </a14:m>
                <a:r>
                  <a:rPr lang="en-US" altLang="zh-CN" dirty="0"/>
                  <a:t>		(6. 21)</a:t>
                </a:r>
                <a:endParaRPr lang="zh-CN" altLang="zh-CN" dirty="0"/>
              </a:p>
              <a:p>
                <a:pPr lvl="0">
                  <a:lnSpc>
                    <a:spcPct val="200000"/>
                  </a:lnSpc>
                </a:pPr>
                <a:r>
                  <a:rPr lang="en-US" altLang="zh-CN" dirty="0"/>
                  <a:t>(7)</a:t>
                </a:r>
                <a:r>
                  <a:rPr lang="zh-CN" altLang="zh-CN" dirty="0"/>
                  <a:t>项目工作</a:t>
                </a:r>
                <a:r>
                  <a:rPr lang="en-US" altLang="zh-CN" i="1" dirty="0"/>
                  <a:t>i-j</a:t>
                </a:r>
                <a:r>
                  <a:rPr lang="zh-CN" altLang="zh-CN" dirty="0"/>
                  <a:t>的最迟完成时间</a:t>
                </a:r>
                <a:r>
                  <a:rPr lang="en-US" altLang="zh-CN" i="1" dirty="0" err="1"/>
                  <a:t>LF</a:t>
                </a:r>
                <a:r>
                  <a:rPr lang="en-US" altLang="zh-CN" i="1" baseline="-25000" dirty="0" err="1"/>
                  <a:t>i</a:t>
                </a:r>
                <a:r>
                  <a:rPr lang="en-US" altLang="zh-CN" i="1" baseline="-25000" dirty="0"/>
                  <a:t>-j</a:t>
                </a:r>
                <a:r>
                  <a:rPr lang="zh-CN" altLang="zh-CN" dirty="0"/>
                  <a:t>应按公式</a:t>
                </a:r>
                <a:r>
                  <a:rPr lang="en-US" altLang="zh-CN" dirty="0"/>
                  <a:t>6.22</a:t>
                </a:r>
                <a:r>
                  <a:rPr lang="zh-CN" altLang="zh-CN" dirty="0"/>
                  <a:t>进行计算：</a:t>
                </a:r>
              </a:p>
              <a:p>
                <a:pPr algn="ctr">
                  <a:lnSpc>
                    <a:spcPct val="200000"/>
                  </a:lnSpc>
                </a:pPr>
                <a14:m>
                  <m:oMath xmlns:m="http://schemas.openxmlformats.org/officeDocument/2006/math">
                    <m:sSub>
                      <m:sSubPr>
                        <m:ctrlPr>
                          <a:rPr lang="zh-CN" altLang="zh-CN" i="1">
                            <a:latin typeface="Cambria Math" panose="02040503050406030204" pitchFamily="18" charset="0"/>
                          </a:rPr>
                        </m:ctrlPr>
                      </m:sSubPr>
                      <m:e>
                        <m:r>
                          <a:rPr lang="en-US" altLang="zh-CN" b="0" i="1">
                            <a:latin typeface="Cambria Math" panose="02040503050406030204"/>
                          </a:rPr>
                          <m:t>𝐿𝐹</m:t>
                        </m:r>
                      </m:e>
                      <m:sub>
                        <m:r>
                          <a:rPr lang="en-US" altLang="zh-CN" b="0" i="1">
                            <a:latin typeface="Cambria Math" panose="02040503050406030204"/>
                          </a:rPr>
                          <m:t>𝑖</m:t>
                        </m:r>
                        <m:r>
                          <a:rPr lang="en-US" altLang="zh-CN" b="0" i="1">
                            <a:latin typeface="Cambria Math" panose="02040503050406030204"/>
                          </a:rPr>
                          <m:t>−</m:t>
                        </m:r>
                        <m:r>
                          <a:rPr lang="en-US" altLang="zh-CN" b="0" i="1">
                            <a:latin typeface="Cambria Math" panose="02040503050406030204"/>
                          </a:rPr>
                          <m:t>𝑗</m:t>
                        </m:r>
                      </m:sub>
                    </m:sSub>
                    <m:r>
                      <a:rPr lang="en-US" altLang="zh-CN" b="0">
                        <a:latin typeface="Cambria Math" panose="02040503050406030204"/>
                      </a:rPr>
                      <m:t>=</m:t>
                    </m:r>
                    <m:sSub>
                      <m:sSubPr>
                        <m:ctrlPr>
                          <a:rPr lang="zh-CN" altLang="zh-CN" i="1">
                            <a:latin typeface="Cambria Math" panose="02040503050406030204" pitchFamily="18" charset="0"/>
                          </a:rPr>
                        </m:ctrlPr>
                      </m:sSubPr>
                      <m:e>
                        <m:r>
                          <a:rPr lang="en-US" altLang="zh-CN" b="0" i="1">
                            <a:latin typeface="Cambria Math" panose="02040503050406030204"/>
                          </a:rPr>
                          <m:t>𝐿𝑇</m:t>
                        </m:r>
                      </m:e>
                      <m:sub>
                        <m:r>
                          <a:rPr lang="en-US" altLang="zh-CN" b="0" i="1">
                            <a:latin typeface="Cambria Math" panose="02040503050406030204"/>
                          </a:rPr>
                          <m:t>𝑗</m:t>
                        </m:r>
                      </m:sub>
                    </m:sSub>
                  </m:oMath>
                </a14:m>
                <a:r>
                  <a:rPr lang="en-US" altLang="zh-CN" dirty="0"/>
                  <a:t>			(6. 22)</a:t>
                </a:r>
                <a:endParaRPr lang="zh-CN" altLang="zh-CN" dirty="0"/>
              </a:p>
            </p:txBody>
          </p:sp>
        </mc:Choice>
        <mc:Fallback xmlns="">
          <p:sp>
            <p:nvSpPr>
              <p:cNvPr id="18" name="TextBox 17"/>
              <p:cNvSpPr txBox="1">
                <a:spLocks noRot="1" noChangeAspect="1" noMove="1" noResize="1" noEditPoints="1" noAdjustHandles="1" noChangeArrowheads="1" noChangeShapeType="1" noTextEdit="1"/>
              </p:cNvSpPr>
              <p:nvPr/>
            </p:nvSpPr>
            <p:spPr>
              <a:xfrm>
                <a:off x="1145289" y="1201436"/>
                <a:ext cx="8763000" cy="4702826"/>
              </a:xfrm>
              <a:prstGeom prst="rect">
                <a:avLst/>
              </a:prstGeom>
              <a:blipFill rotWithShape="1">
                <a:blip r:embed="rId2"/>
                <a:stretch>
                  <a:fillRect l="-4" r="4" b="1"/>
                </a:stretch>
              </a:blipFill>
            </p:spPr>
            <p:txBody>
              <a:bodyPr/>
              <a:lstStyle/>
              <a:p>
                <a:r>
                  <a:rPr lang="zh-CN" altLang="en-US">
                    <a:noFill/>
                  </a:rPr>
                  <a:t> </a:t>
                </a:r>
              </a:p>
            </p:txBody>
          </p:sp>
        </mc:Fallback>
      </mc:AlternateContent>
      <p:sp>
        <p:nvSpPr>
          <p:cNvPr id="16" name="灯片编号占位符 15">
            <a:extLst>
              <a:ext uri="{FF2B5EF4-FFF2-40B4-BE49-F238E27FC236}">
                <a16:creationId xmlns:a16="http://schemas.microsoft.com/office/drawing/2014/main" id="{9C264C0D-FB97-415D-B2C9-DA59062E1E75}"/>
              </a:ext>
            </a:extLst>
          </p:cNvPr>
          <p:cNvSpPr>
            <a:spLocks noGrp="1"/>
          </p:cNvSpPr>
          <p:nvPr>
            <p:ph type="sldNum" sz="quarter" idx="12"/>
          </p:nvPr>
        </p:nvSpPr>
        <p:spPr/>
        <p:txBody>
          <a:bodyPr/>
          <a:lstStyle/>
          <a:p>
            <a:fld id="{B6F15528-21DE-4FAA-801E-634DDDAF4B2B}" type="slidenum">
              <a:rPr lang="en-US" smtClean="0"/>
              <a:t>462</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1000"/>
                                        <p:tgtEl>
                                          <p:spTgt spid="18">
                                            <p:txEl>
                                              <p:pRg st="0" end="0"/>
                                            </p:txEl>
                                          </p:spTgt>
                                        </p:tgtEl>
                                      </p:cBhvr>
                                    </p:animEffect>
                                    <p:anim calcmode="lin" valueType="num">
                                      <p:cBhvr>
                                        <p:cTn id="8"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1000"/>
                                        <p:tgtEl>
                                          <p:spTgt spid="18">
                                            <p:txEl>
                                              <p:pRg st="1" end="1"/>
                                            </p:txEl>
                                          </p:spTgt>
                                        </p:tgtEl>
                                      </p:cBhvr>
                                    </p:animEffect>
                                    <p:anim calcmode="lin" valueType="num">
                                      <p:cBhvr>
                                        <p:cTn id="13" dur="1000" fill="hold"/>
                                        <p:tgtEl>
                                          <p:spTgt spid="18">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8">
                                            <p:txEl>
                                              <p:pRg st="2" end="2"/>
                                            </p:txEl>
                                          </p:spTgt>
                                        </p:tgtEl>
                                        <p:attrNameLst>
                                          <p:attrName>style.visibility</p:attrName>
                                        </p:attrNameLst>
                                      </p:cBhvr>
                                      <p:to>
                                        <p:strVal val="visible"/>
                                      </p:to>
                                    </p:set>
                                    <p:animEffect transition="in" filter="fade">
                                      <p:cBhvr>
                                        <p:cTn id="19" dur="1000"/>
                                        <p:tgtEl>
                                          <p:spTgt spid="18">
                                            <p:txEl>
                                              <p:pRg st="2" end="2"/>
                                            </p:txEl>
                                          </p:spTgt>
                                        </p:tgtEl>
                                      </p:cBhvr>
                                    </p:animEffect>
                                    <p:anim calcmode="lin" valueType="num">
                                      <p:cBhvr>
                                        <p:cTn id="20" dur="1000" fill="hold"/>
                                        <p:tgtEl>
                                          <p:spTgt spid="18">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18">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8">
                                            <p:txEl>
                                              <p:pRg st="3" end="3"/>
                                            </p:txEl>
                                          </p:spTgt>
                                        </p:tgtEl>
                                        <p:attrNameLst>
                                          <p:attrName>style.visibility</p:attrName>
                                        </p:attrNameLst>
                                      </p:cBhvr>
                                      <p:to>
                                        <p:strVal val="visible"/>
                                      </p:to>
                                    </p:set>
                                    <p:animEffect transition="in" filter="fade">
                                      <p:cBhvr>
                                        <p:cTn id="24" dur="1000"/>
                                        <p:tgtEl>
                                          <p:spTgt spid="18">
                                            <p:txEl>
                                              <p:pRg st="3" end="3"/>
                                            </p:txEl>
                                          </p:spTgt>
                                        </p:tgtEl>
                                      </p:cBhvr>
                                    </p:animEffect>
                                    <p:anim calcmode="lin" valueType="num">
                                      <p:cBhvr>
                                        <p:cTn id="25" dur="1000" fill="hold"/>
                                        <p:tgtEl>
                                          <p:spTgt spid="18">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1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8">
                                            <p:txEl>
                                              <p:pRg st="4" end="4"/>
                                            </p:txEl>
                                          </p:spTgt>
                                        </p:tgtEl>
                                        <p:attrNameLst>
                                          <p:attrName>style.visibility</p:attrName>
                                        </p:attrNameLst>
                                      </p:cBhvr>
                                      <p:to>
                                        <p:strVal val="visible"/>
                                      </p:to>
                                    </p:set>
                                    <p:animEffect transition="in" filter="fade">
                                      <p:cBhvr>
                                        <p:cTn id="31" dur="1000"/>
                                        <p:tgtEl>
                                          <p:spTgt spid="18">
                                            <p:txEl>
                                              <p:pRg st="4" end="4"/>
                                            </p:txEl>
                                          </p:spTgt>
                                        </p:tgtEl>
                                      </p:cBhvr>
                                    </p:animEffect>
                                    <p:anim calcmode="lin" valueType="num">
                                      <p:cBhvr>
                                        <p:cTn id="32" dur="1000" fill="hold"/>
                                        <p:tgtEl>
                                          <p:spTgt spid="18">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18">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8">
                                            <p:txEl>
                                              <p:pRg st="5" end="5"/>
                                            </p:txEl>
                                          </p:spTgt>
                                        </p:tgtEl>
                                        <p:attrNameLst>
                                          <p:attrName>style.visibility</p:attrName>
                                        </p:attrNameLst>
                                      </p:cBhvr>
                                      <p:to>
                                        <p:strVal val="visible"/>
                                      </p:to>
                                    </p:set>
                                    <p:animEffect transition="in" filter="fade">
                                      <p:cBhvr>
                                        <p:cTn id="36" dur="1000"/>
                                        <p:tgtEl>
                                          <p:spTgt spid="18">
                                            <p:txEl>
                                              <p:pRg st="5" end="5"/>
                                            </p:txEl>
                                          </p:spTgt>
                                        </p:tgtEl>
                                      </p:cBhvr>
                                    </p:animEffect>
                                    <p:anim calcmode="lin" valueType="num">
                                      <p:cBhvr>
                                        <p:cTn id="37" dur="1000" fill="hold"/>
                                        <p:tgtEl>
                                          <p:spTgt spid="18">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18">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4699" y="352424"/>
            <a:ext cx="5857875" cy="429419"/>
          </a:xfrm>
        </p:spPr>
        <p:txBody>
          <a:bodyPr/>
          <a:lstStyle/>
          <a:p>
            <a:r>
              <a:rPr lang="en-US" altLang="zh-CN" dirty="0"/>
              <a:t>6.2.1 </a:t>
            </a:r>
            <a:r>
              <a:rPr lang="zh-CN" altLang="zh-CN" dirty="0"/>
              <a:t>网络计划中时间参数的计算</a:t>
            </a:r>
            <a:endParaRPr lang="zh-CN" altLang="en-US" dirty="0"/>
          </a:p>
        </p:txBody>
      </p:sp>
      <p:sp>
        <p:nvSpPr>
          <p:cNvPr id="4" name="矩形 3"/>
          <p:cNvSpPr/>
          <p:nvPr/>
        </p:nvSpPr>
        <p:spPr>
          <a:xfrm>
            <a:off x="0" y="6006906"/>
            <a:ext cx="12209236" cy="8526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0886" y="6150516"/>
            <a:ext cx="12209236" cy="681180"/>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flipH="1">
            <a:off x="9019781" y="5303665"/>
            <a:ext cx="3229725" cy="1301644"/>
            <a:chOff x="-8805" y="5407865"/>
            <a:chExt cx="3213509" cy="1301644"/>
          </a:xfrm>
        </p:grpSpPr>
        <p:sp>
          <p:nvSpPr>
            <p:cNvPr id="7" name="矩形 6"/>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18" name="TextBox 17"/>
              <p:cNvSpPr txBox="1"/>
              <p:nvPr/>
            </p:nvSpPr>
            <p:spPr>
              <a:xfrm>
                <a:off x="1222375" y="1476407"/>
                <a:ext cx="9490604" cy="3573863"/>
              </a:xfrm>
              <a:prstGeom prst="rect">
                <a:avLst/>
              </a:prstGeom>
              <a:noFill/>
            </p:spPr>
            <p:txBody>
              <a:bodyPr wrap="square" rtlCol="0">
                <a:spAutoFit/>
              </a:bodyPr>
              <a:lstStyle/>
              <a:p>
                <a:pPr lvl="0">
                  <a:lnSpc>
                    <a:spcPct val="150000"/>
                  </a:lnSpc>
                </a:pPr>
                <a:r>
                  <a:rPr lang="en-US" altLang="zh-CN" dirty="0"/>
                  <a:t>(8)</a:t>
                </a:r>
                <a:r>
                  <a:rPr lang="zh-CN" altLang="zh-CN" dirty="0"/>
                  <a:t>项目工作</a:t>
                </a:r>
                <a:r>
                  <a:rPr lang="en-US" altLang="zh-CN" i="1" dirty="0"/>
                  <a:t>i-j</a:t>
                </a:r>
                <a:r>
                  <a:rPr lang="zh-CN" altLang="zh-CN" dirty="0"/>
                  <a:t>的最迟开始时间</a:t>
                </a:r>
                <a:r>
                  <a:rPr lang="en-US" altLang="zh-CN" i="1" dirty="0"/>
                  <a:t>LS</a:t>
                </a:r>
                <a:r>
                  <a:rPr lang="en-US" altLang="zh-CN" i="1" baseline="-25000" dirty="0"/>
                  <a:t>i-j</a:t>
                </a:r>
                <a:r>
                  <a:rPr lang="zh-CN" altLang="zh-CN" dirty="0"/>
                  <a:t>应按公式</a:t>
                </a:r>
                <a:r>
                  <a:rPr lang="en-US" altLang="zh-CN" dirty="0"/>
                  <a:t>6.23</a:t>
                </a:r>
                <a:r>
                  <a:rPr lang="zh-CN" altLang="zh-CN" dirty="0"/>
                  <a:t>进行计算：</a:t>
                </a:r>
              </a:p>
              <a:p>
                <a:pPr algn="ctr">
                  <a:lnSpc>
                    <a:spcPct val="150000"/>
                  </a:lnSpc>
                </a:pPr>
                <a14:m>
                  <m:oMath xmlns:m="http://schemas.openxmlformats.org/officeDocument/2006/math">
                    <m:sSub>
                      <m:sSubPr>
                        <m:ctrlPr>
                          <a:rPr lang="zh-CN" altLang="zh-CN" i="1">
                            <a:latin typeface="Cambria Math" panose="02040503050406030204" pitchFamily="18" charset="0"/>
                          </a:rPr>
                        </m:ctrlPr>
                      </m:sSubPr>
                      <m:e>
                        <m:r>
                          <a:rPr lang="en-US" altLang="zh-CN" b="0" i="1">
                            <a:latin typeface="Cambria Math" panose="02040503050406030204"/>
                          </a:rPr>
                          <m:t>𝐿𝑆</m:t>
                        </m:r>
                      </m:e>
                      <m:sub>
                        <m:r>
                          <a:rPr lang="en-US" altLang="zh-CN" b="0" i="1">
                            <a:latin typeface="Cambria Math" panose="02040503050406030204"/>
                          </a:rPr>
                          <m:t>𝑖</m:t>
                        </m:r>
                        <m:r>
                          <a:rPr lang="en-US" altLang="zh-CN" b="0" i="1">
                            <a:latin typeface="Cambria Math" panose="02040503050406030204"/>
                          </a:rPr>
                          <m:t>−</m:t>
                        </m:r>
                        <m:r>
                          <a:rPr lang="en-US" altLang="zh-CN" b="0" i="1">
                            <a:latin typeface="Cambria Math" panose="02040503050406030204"/>
                          </a:rPr>
                          <m:t>𝑗</m:t>
                        </m:r>
                      </m:sub>
                    </m:sSub>
                    <m:r>
                      <a:rPr lang="en-US" altLang="zh-CN" b="0">
                        <a:latin typeface="Cambria Math" panose="02040503050406030204"/>
                      </a:rPr>
                      <m:t>=</m:t>
                    </m:r>
                    <m:sSub>
                      <m:sSubPr>
                        <m:ctrlPr>
                          <a:rPr lang="zh-CN" altLang="zh-CN" i="1">
                            <a:latin typeface="Cambria Math" panose="02040503050406030204" pitchFamily="18" charset="0"/>
                          </a:rPr>
                        </m:ctrlPr>
                      </m:sSubPr>
                      <m:e>
                        <m:r>
                          <a:rPr lang="en-US" altLang="zh-CN" b="0" i="1">
                            <a:latin typeface="Cambria Math" panose="02040503050406030204"/>
                          </a:rPr>
                          <m:t>𝐿𝑇</m:t>
                        </m:r>
                      </m:e>
                      <m:sub>
                        <m:r>
                          <a:rPr lang="en-US" altLang="zh-CN" b="0" i="1">
                            <a:latin typeface="Cambria Math" panose="02040503050406030204"/>
                          </a:rPr>
                          <m:t>𝑗</m:t>
                        </m:r>
                      </m:sub>
                    </m:sSub>
                    <m:r>
                      <a:rPr lang="en-US" altLang="zh-CN" b="0" i="1">
                        <a:latin typeface="Cambria Math" panose="02040503050406030204"/>
                      </a:rPr>
                      <m:t>−</m:t>
                    </m:r>
                    <m:sSub>
                      <m:sSubPr>
                        <m:ctrlPr>
                          <a:rPr lang="zh-CN" altLang="zh-CN" i="1">
                            <a:latin typeface="Cambria Math" panose="02040503050406030204" pitchFamily="18" charset="0"/>
                          </a:rPr>
                        </m:ctrlPr>
                      </m:sSubPr>
                      <m:e>
                        <m:r>
                          <a:rPr lang="en-US" altLang="zh-CN" b="0" i="1">
                            <a:latin typeface="Cambria Math" panose="02040503050406030204"/>
                          </a:rPr>
                          <m:t>𝐷</m:t>
                        </m:r>
                      </m:e>
                      <m:sub>
                        <m:r>
                          <a:rPr lang="en-US" altLang="zh-CN" b="0" i="1">
                            <a:latin typeface="Cambria Math" panose="02040503050406030204"/>
                          </a:rPr>
                          <m:t>𝑖</m:t>
                        </m:r>
                        <m:r>
                          <a:rPr lang="en-US" altLang="zh-CN" b="0" i="1">
                            <a:latin typeface="Cambria Math" panose="02040503050406030204"/>
                          </a:rPr>
                          <m:t>−</m:t>
                        </m:r>
                        <m:r>
                          <a:rPr lang="en-US" altLang="zh-CN" b="0" i="1">
                            <a:latin typeface="Cambria Math" panose="02040503050406030204"/>
                          </a:rPr>
                          <m:t>𝑗</m:t>
                        </m:r>
                      </m:sub>
                    </m:sSub>
                  </m:oMath>
                </a14:m>
                <a:r>
                  <a:rPr lang="en-US" altLang="zh-CN" dirty="0"/>
                  <a:t>			(6.23)</a:t>
                </a:r>
                <a:endParaRPr lang="zh-CN" altLang="zh-CN" dirty="0"/>
              </a:p>
              <a:p>
                <a:pPr lvl="0">
                  <a:lnSpc>
                    <a:spcPct val="150000"/>
                  </a:lnSpc>
                </a:pPr>
                <a:r>
                  <a:rPr lang="en-US" altLang="zh-CN" dirty="0"/>
                  <a:t>(9)</a:t>
                </a:r>
                <a:r>
                  <a:rPr lang="zh-CN" altLang="zh-CN" dirty="0"/>
                  <a:t>项目工作</a:t>
                </a:r>
                <a:r>
                  <a:rPr lang="en-US" altLang="zh-CN" i="1" dirty="0"/>
                  <a:t>i-j</a:t>
                </a:r>
                <a:r>
                  <a:rPr lang="zh-CN" altLang="zh-CN" dirty="0"/>
                  <a:t>的总时差</a:t>
                </a:r>
                <a:r>
                  <a:rPr lang="en-US" altLang="zh-CN" i="1" dirty="0"/>
                  <a:t>TF</a:t>
                </a:r>
                <a:r>
                  <a:rPr lang="en-US" altLang="zh-CN" i="1" baseline="-25000" dirty="0"/>
                  <a:t>i-j</a:t>
                </a:r>
                <a:r>
                  <a:rPr lang="zh-CN" altLang="zh-CN" dirty="0"/>
                  <a:t>应按照公式</a:t>
                </a:r>
                <a:r>
                  <a:rPr lang="en-US" altLang="zh-CN" dirty="0"/>
                  <a:t>6.24</a:t>
                </a:r>
                <a:r>
                  <a:rPr lang="zh-CN" altLang="zh-CN" dirty="0"/>
                  <a:t>进行计算：</a:t>
                </a:r>
              </a:p>
              <a:p>
                <a:pPr algn="ctr">
                  <a:lnSpc>
                    <a:spcPct val="150000"/>
                  </a:lnSpc>
                </a:pPr>
                <a14:m>
                  <m:oMath xmlns:m="http://schemas.openxmlformats.org/officeDocument/2006/math">
                    <m:sSub>
                      <m:sSubPr>
                        <m:ctrlPr>
                          <a:rPr lang="zh-CN" altLang="zh-CN" i="1">
                            <a:latin typeface="Cambria Math" panose="02040503050406030204" pitchFamily="18" charset="0"/>
                          </a:rPr>
                        </m:ctrlPr>
                      </m:sSubPr>
                      <m:e>
                        <m:r>
                          <a:rPr lang="en-US" altLang="zh-CN" b="0" i="1">
                            <a:latin typeface="Cambria Math" panose="02040503050406030204"/>
                          </a:rPr>
                          <m:t>𝑇𝐹</m:t>
                        </m:r>
                      </m:e>
                      <m:sub>
                        <m:r>
                          <a:rPr lang="en-US" altLang="zh-CN" b="0" i="1">
                            <a:latin typeface="Cambria Math" panose="02040503050406030204"/>
                          </a:rPr>
                          <m:t>𝑖</m:t>
                        </m:r>
                        <m:r>
                          <a:rPr lang="en-US" altLang="zh-CN" b="0" i="1">
                            <a:latin typeface="Cambria Math" panose="02040503050406030204"/>
                          </a:rPr>
                          <m:t>−</m:t>
                        </m:r>
                        <m:r>
                          <a:rPr lang="en-US" altLang="zh-CN" b="0" i="1">
                            <a:latin typeface="Cambria Math" panose="02040503050406030204"/>
                          </a:rPr>
                          <m:t>𝑗</m:t>
                        </m:r>
                      </m:sub>
                    </m:sSub>
                    <m:r>
                      <a:rPr lang="en-US" altLang="zh-CN" b="0">
                        <a:latin typeface="Cambria Math" panose="02040503050406030204"/>
                      </a:rPr>
                      <m:t>=</m:t>
                    </m:r>
                    <m:sSub>
                      <m:sSubPr>
                        <m:ctrlPr>
                          <a:rPr lang="zh-CN" altLang="zh-CN" i="1">
                            <a:latin typeface="Cambria Math" panose="02040503050406030204" pitchFamily="18" charset="0"/>
                          </a:rPr>
                        </m:ctrlPr>
                      </m:sSubPr>
                      <m:e>
                        <m:r>
                          <a:rPr lang="en-US" altLang="zh-CN" b="0" i="1">
                            <a:latin typeface="Cambria Math" panose="02040503050406030204"/>
                          </a:rPr>
                          <m:t>𝐿𝑇</m:t>
                        </m:r>
                      </m:e>
                      <m:sub>
                        <m:r>
                          <a:rPr lang="en-US" altLang="zh-CN" b="0" i="1">
                            <a:latin typeface="Cambria Math" panose="02040503050406030204"/>
                          </a:rPr>
                          <m:t>𝑗</m:t>
                        </m:r>
                      </m:sub>
                    </m:sSub>
                    <m:r>
                      <a:rPr lang="en-US" altLang="zh-CN" b="0" i="1">
                        <a:latin typeface="Cambria Math" panose="02040503050406030204"/>
                      </a:rPr>
                      <m:t>−</m:t>
                    </m:r>
                    <m:sSub>
                      <m:sSubPr>
                        <m:ctrlPr>
                          <a:rPr lang="zh-CN" altLang="zh-CN" i="1">
                            <a:latin typeface="Cambria Math" panose="02040503050406030204" pitchFamily="18" charset="0"/>
                          </a:rPr>
                        </m:ctrlPr>
                      </m:sSubPr>
                      <m:e>
                        <m:r>
                          <a:rPr lang="en-US" altLang="zh-CN" b="0" i="1">
                            <a:latin typeface="Cambria Math" panose="02040503050406030204"/>
                          </a:rPr>
                          <m:t>𝐸𝑇</m:t>
                        </m:r>
                      </m:e>
                      <m:sub>
                        <m:r>
                          <a:rPr lang="en-US" altLang="zh-CN" b="0" i="1">
                            <a:latin typeface="Cambria Math" panose="02040503050406030204"/>
                          </a:rPr>
                          <m:t>𝑖</m:t>
                        </m:r>
                      </m:sub>
                    </m:sSub>
                    <m:r>
                      <a:rPr lang="en-US" altLang="zh-CN" b="0" i="1">
                        <a:latin typeface="Cambria Math" panose="02040503050406030204"/>
                      </a:rPr>
                      <m:t>−</m:t>
                    </m:r>
                    <m:sSub>
                      <m:sSubPr>
                        <m:ctrlPr>
                          <a:rPr lang="zh-CN" altLang="zh-CN" i="1">
                            <a:latin typeface="Cambria Math" panose="02040503050406030204" pitchFamily="18" charset="0"/>
                          </a:rPr>
                        </m:ctrlPr>
                      </m:sSubPr>
                      <m:e>
                        <m:r>
                          <a:rPr lang="en-US" altLang="zh-CN" b="0" i="1">
                            <a:latin typeface="Cambria Math" panose="02040503050406030204"/>
                          </a:rPr>
                          <m:t>𝐷</m:t>
                        </m:r>
                      </m:e>
                      <m:sub>
                        <m:r>
                          <a:rPr lang="en-US" altLang="zh-CN" b="0" i="1">
                            <a:latin typeface="Cambria Math" panose="02040503050406030204"/>
                          </a:rPr>
                          <m:t>𝑖</m:t>
                        </m:r>
                        <m:r>
                          <a:rPr lang="en-US" altLang="zh-CN" b="0" i="1">
                            <a:latin typeface="Cambria Math" panose="02040503050406030204"/>
                          </a:rPr>
                          <m:t>−</m:t>
                        </m:r>
                        <m:r>
                          <a:rPr lang="en-US" altLang="zh-CN" b="0" i="1">
                            <a:latin typeface="Cambria Math" panose="02040503050406030204"/>
                          </a:rPr>
                          <m:t>𝑗</m:t>
                        </m:r>
                      </m:sub>
                    </m:sSub>
                  </m:oMath>
                </a14:m>
                <a:r>
                  <a:rPr lang="en-US" altLang="zh-CN" dirty="0"/>
                  <a:t>		(6. 24)</a:t>
                </a:r>
                <a:endParaRPr lang="zh-CN" altLang="zh-CN" dirty="0"/>
              </a:p>
              <a:p>
                <a:pPr lvl="0">
                  <a:lnSpc>
                    <a:spcPct val="150000"/>
                  </a:lnSpc>
                </a:pPr>
                <a:r>
                  <a:rPr lang="en-US" altLang="zh-CN" dirty="0"/>
                  <a:t>(10)</a:t>
                </a:r>
                <a:r>
                  <a:rPr lang="zh-CN" altLang="zh-CN" dirty="0"/>
                  <a:t>项目工作</a:t>
                </a:r>
                <a:r>
                  <a:rPr lang="en-US" altLang="zh-CN" i="1" dirty="0"/>
                  <a:t>i-j</a:t>
                </a:r>
                <a:r>
                  <a:rPr lang="zh-CN" altLang="zh-CN" dirty="0"/>
                  <a:t>的自由时差</a:t>
                </a:r>
                <a:r>
                  <a:rPr lang="en-US" altLang="zh-CN" i="1" dirty="0"/>
                  <a:t>FF</a:t>
                </a:r>
                <a:r>
                  <a:rPr lang="en-US" altLang="zh-CN" i="1" baseline="-25000" dirty="0"/>
                  <a:t>i-j</a:t>
                </a:r>
                <a:r>
                  <a:rPr lang="zh-CN" altLang="zh-CN" dirty="0"/>
                  <a:t>应按公式</a:t>
                </a:r>
                <a:r>
                  <a:rPr lang="en-US" altLang="zh-CN" dirty="0"/>
                  <a:t>6.25</a:t>
                </a:r>
                <a:r>
                  <a:rPr lang="zh-CN" altLang="zh-CN" dirty="0"/>
                  <a:t>进行计算：</a:t>
                </a:r>
              </a:p>
              <a:p>
                <a:pPr algn="ctr">
                  <a:lnSpc>
                    <a:spcPct val="150000"/>
                  </a:lnSpc>
                </a:pPr>
                <a14:m>
                  <m:oMath xmlns:m="http://schemas.openxmlformats.org/officeDocument/2006/math">
                    <m:sSub>
                      <m:sSubPr>
                        <m:ctrlPr>
                          <a:rPr lang="zh-CN" altLang="zh-CN" i="1">
                            <a:latin typeface="Cambria Math" panose="02040503050406030204" pitchFamily="18" charset="0"/>
                          </a:rPr>
                        </m:ctrlPr>
                      </m:sSubPr>
                      <m:e>
                        <m:r>
                          <a:rPr lang="en-US" altLang="zh-CN" b="0" i="1">
                            <a:latin typeface="Cambria Math" panose="02040503050406030204"/>
                          </a:rPr>
                          <m:t>𝐹𝐹</m:t>
                        </m:r>
                      </m:e>
                      <m:sub>
                        <m:r>
                          <a:rPr lang="en-US" altLang="zh-CN" b="0" i="1">
                            <a:latin typeface="Cambria Math" panose="02040503050406030204"/>
                          </a:rPr>
                          <m:t>𝑖</m:t>
                        </m:r>
                        <m:r>
                          <a:rPr lang="en-US" altLang="zh-CN" b="0" i="1">
                            <a:latin typeface="Cambria Math" panose="02040503050406030204"/>
                          </a:rPr>
                          <m:t>−</m:t>
                        </m:r>
                        <m:r>
                          <a:rPr lang="en-US" altLang="zh-CN" b="0" i="1">
                            <a:latin typeface="Cambria Math" panose="02040503050406030204"/>
                          </a:rPr>
                          <m:t>𝑗</m:t>
                        </m:r>
                      </m:sub>
                    </m:sSub>
                    <m:r>
                      <a:rPr lang="en-US" altLang="zh-CN" b="0">
                        <a:latin typeface="Cambria Math" panose="02040503050406030204"/>
                      </a:rPr>
                      <m:t>=</m:t>
                    </m:r>
                    <m:sSub>
                      <m:sSubPr>
                        <m:ctrlPr>
                          <a:rPr lang="zh-CN" altLang="zh-CN" i="1">
                            <a:latin typeface="Cambria Math" panose="02040503050406030204" pitchFamily="18" charset="0"/>
                          </a:rPr>
                        </m:ctrlPr>
                      </m:sSubPr>
                      <m:e>
                        <m:r>
                          <a:rPr lang="en-US" altLang="zh-CN" b="0" i="1">
                            <a:latin typeface="Cambria Math" panose="02040503050406030204"/>
                          </a:rPr>
                          <m:t>𝐸𝑇</m:t>
                        </m:r>
                      </m:e>
                      <m:sub>
                        <m:r>
                          <a:rPr lang="en-US" altLang="zh-CN" b="0" i="1">
                            <a:latin typeface="Cambria Math" panose="02040503050406030204"/>
                          </a:rPr>
                          <m:t>𝑗</m:t>
                        </m:r>
                      </m:sub>
                    </m:sSub>
                    <m:r>
                      <a:rPr lang="en-US" altLang="zh-CN" b="0" i="1">
                        <a:latin typeface="Cambria Math" panose="02040503050406030204"/>
                      </a:rPr>
                      <m:t>−</m:t>
                    </m:r>
                    <m:sSub>
                      <m:sSubPr>
                        <m:ctrlPr>
                          <a:rPr lang="zh-CN" altLang="zh-CN" i="1">
                            <a:latin typeface="Cambria Math" panose="02040503050406030204" pitchFamily="18" charset="0"/>
                          </a:rPr>
                        </m:ctrlPr>
                      </m:sSubPr>
                      <m:e>
                        <m:r>
                          <a:rPr lang="en-US" altLang="zh-CN" b="0" i="1">
                            <a:latin typeface="Cambria Math" panose="02040503050406030204"/>
                          </a:rPr>
                          <m:t>𝐸𝑇</m:t>
                        </m:r>
                      </m:e>
                      <m:sub>
                        <m:r>
                          <a:rPr lang="en-US" altLang="zh-CN" b="0" i="1">
                            <a:latin typeface="Cambria Math" panose="02040503050406030204"/>
                          </a:rPr>
                          <m:t>𝑖</m:t>
                        </m:r>
                      </m:sub>
                    </m:sSub>
                    <m:r>
                      <a:rPr lang="en-US" altLang="zh-CN" b="0" i="1">
                        <a:latin typeface="Cambria Math" panose="02040503050406030204"/>
                      </a:rPr>
                      <m:t>−</m:t>
                    </m:r>
                    <m:sSub>
                      <m:sSubPr>
                        <m:ctrlPr>
                          <a:rPr lang="zh-CN" altLang="zh-CN" i="1">
                            <a:latin typeface="Cambria Math" panose="02040503050406030204" pitchFamily="18" charset="0"/>
                          </a:rPr>
                        </m:ctrlPr>
                      </m:sSubPr>
                      <m:e>
                        <m:r>
                          <a:rPr lang="en-US" altLang="zh-CN" b="0" i="1">
                            <a:latin typeface="Cambria Math" panose="02040503050406030204"/>
                          </a:rPr>
                          <m:t>𝐷</m:t>
                        </m:r>
                      </m:e>
                      <m:sub>
                        <m:r>
                          <a:rPr lang="en-US" altLang="zh-CN" b="0" i="1">
                            <a:latin typeface="Cambria Math" panose="02040503050406030204"/>
                          </a:rPr>
                          <m:t>𝑖</m:t>
                        </m:r>
                        <m:r>
                          <a:rPr lang="en-US" altLang="zh-CN" b="0" i="1">
                            <a:latin typeface="Cambria Math" panose="02040503050406030204"/>
                          </a:rPr>
                          <m:t>−</m:t>
                        </m:r>
                        <m:r>
                          <a:rPr lang="en-US" altLang="zh-CN" b="0" i="1">
                            <a:latin typeface="Cambria Math" panose="02040503050406030204"/>
                          </a:rPr>
                          <m:t>𝑗</m:t>
                        </m:r>
                      </m:sub>
                    </m:sSub>
                  </m:oMath>
                </a14:m>
                <a:r>
                  <a:rPr lang="en-US" altLang="zh-CN" dirty="0"/>
                  <a:t>		 (6. 25)</a:t>
                </a:r>
                <a:endParaRPr lang="zh-CN" altLang="zh-CN" dirty="0"/>
              </a:p>
            </p:txBody>
          </p:sp>
        </mc:Choice>
        <mc:Fallback xmlns="">
          <p:sp>
            <p:nvSpPr>
              <p:cNvPr id="18" name="TextBox 17"/>
              <p:cNvSpPr txBox="1">
                <a:spLocks noRot="1" noChangeAspect="1" noMove="1" noResize="1" noEditPoints="1" noAdjustHandles="1" noChangeArrowheads="1" noChangeShapeType="1" noTextEdit="1"/>
              </p:cNvSpPr>
              <p:nvPr/>
            </p:nvSpPr>
            <p:spPr>
              <a:xfrm>
                <a:off x="1222375" y="1476407"/>
                <a:ext cx="9490604" cy="3573863"/>
              </a:xfrm>
              <a:prstGeom prst="rect">
                <a:avLst/>
              </a:prstGeom>
              <a:blipFill rotWithShape="1">
                <a:blip r:embed="rId2"/>
                <a:stretch>
                  <a:fillRect t="-1" r="6" b="3"/>
                </a:stretch>
              </a:blipFill>
            </p:spPr>
            <p:txBody>
              <a:bodyPr/>
              <a:lstStyle/>
              <a:p>
                <a:r>
                  <a:rPr lang="zh-CN" altLang="en-US">
                    <a:noFill/>
                  </a:rPr>
                  <a:t> </a:t>
                </a:r>
              </a:p>
            </p:txBody>
          </p:sp>
        </mc:Fallback>
      </mc:AlternateContent>
      <p:sp>
        <p:nvSpPr>
          <p:cNvPr id="16" name="灯片编号占位符 15">
            <a:extLst>
              <a:ext uri="{FF2B5EF4-FFF2-40B4-BE49-F238E27FC236}">
                <a16:creationId xmlns:a16="http://schemas.microsoft.com/office/drawing/2014/main" id="{483BC0BB-4722-44E0-AECA-947259E71EA5}"/>
              </a:ext>
            </a:extLst>
          </p:cNvPr>
          <p:cNvSpPr>
            <a:spLocks noGrp="1"/>
          </p:cNvSpPr>
          <p:nvPr>
            <p:ph type="sldNum" sz="quarter" idx="12"/>
          </p:nvPr>
        </p:nvSpPr>
        <p:spPr/>
        <p:txBody>
          <a:bodyPr/>
          <a:lstStyle/>
          <a:p>
            <a:fld id="{B6F15528-21DE-4FAA-801E-634DDDAF4B2B}" type="slidenum">
              <a:rPr lang="en-US" smtClean="0"/>
              <a:t>463</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1000"/>
                                        <p:tgtEl>
                                          <p:spTgt spid="18">
                                            <p:txEl>
                                              <p:pRg st="0" end="0"/>
                                            </p:txEl>
                                          </p:spTgt>
                                        </p:tgtEl>
                                      </p:cBhvr>
                                    </p:animEffect>
                                    <p:anim calcmode="lin" valueType="num">
                                      <p:cBhvr>
                                        <p:cTn id="8"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8">
                                            <p:txEl>
                                              <p:pRg st="1" end="1"/>
                                            </p:txEl>
                                          </p:spTgt>
                                        </p:tgtEl>
                                        <p:attrNameLst>
                                          <p:attrName>style.visibility</p:attrName>
                                        </p:attrNameLst>
                                      </p:cBhvr>
                                      <p:to>
                                        <p:strVal val="visible"/>
                                      </p:to>
                                    </p:set>
                                    <p:animEffect transition="in" filter="fade">
                                      <p:cBhvr>
                                        <p:cTn id="14" dur="1000"/>
                                        <p:tgtEl>
                                          <p:spTgt spid="18">
                                            <p:txEl>
                                              <p:pRg st="1" end="1"/>
                                            </p:txEl>
                                          </p:spTgt>
                                        </p:tgtEl>
                                      </p:cBhvr>
                                    </p:animEffect>
                                    <p:anim calcmode="lin" valueType="num">
                                      <p:cBhvr>
                                        <p:cTn id="15" dur="1000" fill="hold"/>
                                        <p:tgtEl>
                                          <p:spTgt spid="1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8">
                                            <p:txEl>
                                              <p:pRg st="2" end="2"/>
                                            </p:txEl>
                                          </p:spTgt>
                                        </p:tgtEl>
                                        <p:attrNameLst>
                                          <p:attrName>style.visibility</p:attrName>
                                        </p:attrNameLst>
                                      </p:cBhvr>
                                      <p:to>
                                        <p:strVal val="visible"/>
                                      </p:to>
                                    </p:set>
                                    <p:animEffect transition="in" filter="fade">
                                      <p:cBhvr>
                                        <p:cTn id="21" dur="1000"/>
                                        <p:tgtEl>
                                          <p:spTgt spid="18">
                                            <p:txEl>
                                              <p:pRg st="2" end="2"/>
                                            </p:txEl>
                                          </p:spTgt>
                                        </p:tgtEl>
                                      </p:cBhvr>
                                    </p:animEffect>
                                    <p:anim calcmode="lin" valueType="num">
                                      <p:cBhvr>
                                        <p:cTn id="22" dur="1000" fill="hold"/>
                                        <p:tgtEl>
                                          <p:spTgt spid="1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xEl>
                                              <p:pRg st="3" end="3"/>
                                            </p:txEl>
                                          </p:spTgt>
                                        </p:tgtEl>
                                        <p:attrNameLst>
                                          <p:attrName>style.visibility</p:attrName>
                                        </p:attrNameLst>
                                      </p:cBhvr>
                                      <p:to>
                                        <p:strVal val="visible"/>
                                      </p:to>
                                    </p:set>
                                    <p:animEffect transition="in" filter="fade">
                                      <p:cBhvr>
                                        <p:cTn id="28" dur="1000"/>
                                        <p:tgtEl>
                                          <p:spTgt spid="18">
                                            <p:txEl>
                                              <p:pRg st="3" end="3"/>
                                            </p:txEl>
                                          </p:spTgt>
                                        </p:tgtEl>
                                      </p:cBhvr>
                                    </p:animEffect>
                                    <p:anim calcmode="lin" valueType="num">
                                      <p:cBhvr>
                                        <p:cTn id="29" dur="1000" fill="hold"/>
                                        <p:tgtEl>
                                          <p:spTgt spid="18">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8">
                                            <p:txEl>
                                              <p:pRg st="4" end="4"/>
                                            </p:txEl>
                                          </p:spTgt>
                                        </p:tgtEl>
                                        <p:attrNameLst>
                                          <p:attrName>style.visibility</p:attrName>
                                        </p:attrNameLst>
                                      </p:cBhvr>
                                      <p:to>
                                        <p:strVal val="visible"/>
                                      </p:to>
                                    </p:set>
                                    <p:animEffect transition="in" filter="fade">
                                      <p:cBhvr>
                                        <p:cTn id="35" dur="1000"/>
                                        <p:tgtEl>
                                          <p:spTgt spid="18">
                                            <p:txEl>
                                              <p:pRg st="4" end="4"/>
                                            </p:txEl>
                                          </p:spTgt>
                                        </p:tgtEl>
                                      </p:cBhvr>
                                    </p:animEffect>
                                    <p:anim calcmode="lin" valueType="num">
                                      <p:cBhvr>
                                        <p:cTn id="36" dur="1000" fill="hold"/>
                                        <p:tgtEl>
                                          <p:spTgt spid="18">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8">
                                            <p:txEl>
                                              <p:pRg st="5" end="5"/>
                                            </p:txEl>
                                          </p:spTgt>
                                        </p:tgtEl>
                                        <p:attrNameLst>
                                          <p:attrName>style.visibility</p:attrName>
                                        </p:attrNameLst>
                                      </p:cBhvr>
                                      <p:to>
                                        <p:strVal val="visible"/>
                                      </p:to>
                                    </p:set>
                                    <p:animEffect transition="in" filter="fade">
                                      <p:cBhvr>
                                        <p:cTn id="42" dur="1000"/>
                                        <p:tgtEl>
                                          <p:spTgt spid="18">
                                            <p:txEl>
                                              <p:pRg st="5" end="5"/>
                                            </p:txEl>
                                          </p:spTgt>
                                        </p:tgtEl>
                                      </p:cBhvr>
                                    </p:animEffect>
                                    <p:anim calcmode="lin" valueType="num">
                                      <p:cBhvr>
                                        <p:cTn id="43" dur="1000" fill="hold"/>
                                        <p:tgtEl>
                                          <p:spTgt spid="18">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8">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6.2.2 </a:t>
            </a:r>
            <a:r>
              <a:rPr lang="zh-CN" altLang="en-US" dirty="0"/>
              <a:t>关键工作及关键线路</a:t>
            </a:r>
          </a:p>
        </p:txBody>
      </p:sp>
      <p:sp>
        <p:nvSpPr>
          <p:cNvPr id="4" name="矩形 3"/>
          <p:cNvSpPr/>
          <p:nvPr/>
        </p:nvSpPr>
        <p:spPr>
          <a:xfrm>
            <a:off x="6902" y="1524794"/>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5" name="矩形 4"/>
          <p:cNvSpPr/>
          <p:nvPr/>
        </p:nvSpPr>
        <p:spPr>
          <a:xfrm>
            <a:off x="3175" y="1981995"/>
            <a:ext cx="12192000" cy="3276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内容占位符 4"/>
          <p:cNvSpPr txBox="1"/>
          <p:nvPr/>
        </p:nvSpPr>
        <p:spPr>
          <a:xfrm>
            <a:off x="841374" y="2210594"/>
            <a:ext cx="10820401" cy="2971800"/>
          </a:xfrm>
          <a:prstGeom prst="rect">
            <a:avLst/>
          </a:prstGeom>
        </p:spPr>
        <p:txBody>
          <a:bodyPr vert="horz" lIns="91440" tIns="45720" rIns="91440" bIns="45720" rtlCol="0">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800" b="1" dirty="0">
                <a:solidFill>
                  <a:schemeClr val="tx1"/>
                </a:solidFill>
              </a:rPr>
              <a:t>       </a:t>
            </a:r>
            <a:r>
              <a:rPr lang="zh-CN" altLang="zh-CN" sz="2800" b="1" dirty="0">
                <a:solidFill>
                  <a:schemeClr val="tx1"/>
                </a:solidFill>
              </a:rPr>
              <a:t>网络计划图中的线路，是指从起始节点开始，沿着箭头的方向顺序通过一系列箭线与工作节点，最后达到终点节点的通路。一个网络计划图中一般会有多条线路，线路可以用节点的代号来描述，如①</a:t>
            </a:r>
            <a:r>
              <a:rPr lang="en-US" altLang="zh-CN" sz="2800" b="1" dirty="0">
                <a:solidFill>
                  <a:schemeClr val="tx1"/>
                </a:solidFill>
              </a:rPr>
              <a:t>-</a:t>
            </a:r>
            <a:r>
              <a:rPr lang="zh-CN" altLang="zh-CN" sz="2800" b="1" dirty="0">
                <a:solidFill>
                  <a:schemeClr val="tx1"/>
                </a:solidFill>
              </a:rPr>
              <a:t>②</a:t>
            </a:r>
            <a:r>
              <a:rPr lang="en-US" altLang="zh-CN" sz="2800" b="1" dirty="0">
                <a:solidFill>
                  <a:schemeClr val="tx1"/>
                </a:solidFill>
              </a:rPr>
              <a:t>-</a:t>
            </a:r>
            <a:r>
              <a:rPr lang="zh-CN" altLang="zh-CN" sz="2800" b="1" dirty="0">
                <a:solidFill>
                  <a:schemeClr val="tx1"/>
                </a:solidFill>
              </a:rPr>
              <a:t>⑥</a:t>
            </a:r>
            <a:r>
              <a:rPr lang="en-US" altLang="zh-CN" sz="2800" b="1" dirty="0">
                <a:solidFill>
                  <a:schemeClr val="tx1"/>
                </a:solidFill>
              </a:rPr>
              <a:t>-</a:t>
            </a:r>
            <a:r>
              <a:rPr lang="zh-CN" altLang="zh-CN" sz="2800" b="1" dirty="0">
                <a:solidFill>
                  <a:schemeClr val="tx1"/>
                </a:solidFill>
              </a:rPr>
              <a:t>⑧</a:t>
            </a:r>
            <a:r>
              <a:rPr lang="en-US" altLang="zh-CN" sz="2800" b="1" dirty="0">
                <a:solidFill>
                  <a:schemeClr val="tx1"/>
                </a:solidFill>
              </a:rPr>
              <a:t>-</a:t>
            </a:r>
            <a:r>
              <a:rPr lang="zh-CN" altLang="zh-CN" sz="2800" b="1" dirty="0">
                <a:solidFill>
                  <a:schemeClr val="tx1"/>
                </a:solidFill>
              </a:rPr>
              <a:t>⑨。而线路的长度则是指网络计划图中线路上各项目工作的工作时长（持续时间）总和。</a:t>
            </a:r>
            <a:endParaRPr lang="zh-CN" altLang="en-US" sz="2800" b="1" dirty="0">
              <a:solidFill>
                <a:schemeClr val="tx1"/>
              </a:solidFill>
            </a:endParaRPr>
          </a:p>
        </p:txBody>
      </p:sp>
      <p:grpSp>
        <p:nvGrpSpPr>
          <p:cNvPr id="7" name="组合 6"/>
          <p:cNvGrpSpPr/>
          <p:nvPr/>
        </p:nvGrpSpPr>
        <p:grpSpPr>
          <a:xfrm flipH="1">
            <a:off x="-19237" y="5944879"/>
            <a:ext cx="3297433" cy="914713"/>
            <a:chOff x="8920155" y="5944877"/>
            <a:chExt cx="3294742" cy="914713"/>
          </a:xfrm>
        </p:grpSpPr>
        <p:sp>
          <p:nvSpPr>
            <p:cNvPr id="8"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9"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10"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grpSp>
      <p:sp>
        <p:nvSpPr>
          <p:cNvPr id="11" name="矩形 10"/>
          <p:cNvSpPr/>
          <p:nvPr/>
        </p:nvSpPr>
        <p:spPr>
          <a:xfrm>
            <a:off x="3278196" y="6515583"/>
            <a:ext cx="8920154" cy="34400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灯片编号占位符 11">
            <a:extLst>
              <a:ext uri="{FF2B5EF4-FFF2-40B4-BE49-F238E27FC236}">
                <a16:creationId xmlns:a16="http://schemas.microsoft.com/office/drawing/2014/main" id="{8BB4E8A9-4BF2-4760-9CFC-31257221EC75}"/>
              </a:ext>
            </a:extLst>
          </p:cNvPr>
          <p:cNvSpPr>
            <a:spLocks noGrp="1"/>
          </p:cNvSpPr>
          <p:nvPr>
            <p:ph type="sldNum" sz="quarter" idx="12"/>
          </p:nvPr>
        </p:nvSpPr>
        <p:spPr/>
        <p:txBody>
          <a:bodyPr/>
          <a:lstStyle/>
          <a:p>
            <a:fld id="{B6F15528-21DE-4FAA-801E-634DDDAF4B2B}" type="slidenum">
              <a:rPr lang="en-US" smtClean="0"/>
              <a:t>464</a:t>
            </a:fld>
            <a:endParaRPr lang="en-US" dirty="0"/>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6.2.2 </a:t>
            </a:r>
            <a:r>
              <a:rPr lang="zh-CN" altLang="en-US" dirty="0"/>
              <a:t>关键工作及关键线路</a:t>
            </a:r>
          </a:p>
        </p:txBody>
      </p:sp>
      <p:sp>
        <p:nvSpPr>
          <p:cNvPr id="3" name="矩形 2"/>
          <p:cNvSpPr/>
          <p:nvPr/>
        </p:nvSpPr>
        <p:spPr>
          <a:xfrm>
            <a:off x="3176" y="1331727"/>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4" name="矩形 3"/>
          <p:cNvSpPr/>
          <p:nvPr/>
        </p:nvSpPr>
        <p:spPr>
          <a:xfrm>
            <a:off x="-29098" y="1882678"/>
            <a:ext cx="12227448" cy="3528316"/>
          </a:xfrm>
          <a:prstGeom prst="rect">
            <a:avLst/>
          </a:prstGeom>
          <a:solidFill>
            <a:srgbClr val="3E5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 name="内容占位符 4"/>
          <p:cNvSpPr txBox="1"/>
          <p:nvPr/>
        </p:nvSpPr>
        <p:spPr>
          <a:xfrm>
            <a:off x="648338" y="2210594"/>
            <a:ext cx="10861037" cy="2064368"/>
          </a:xfrm>
          <a:prstGeom prst="rect">
            <a:avLst/>
          </a:prstGeom>
        </p:spPr>
        <p:txBody>
          <a:bodyPr vert="horz" lIns="91440" tIns="45720" rIns="91440" bIns="45720" rtlCol="0">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2800" dirty="0">
                <a:solidFill>
                  <a:schemeClr val="bg1"/>
                </a:solidFill>
              </a:rPr>
              <a:t>       </a:t>
            </a:r>
            <a:r>
              <a:rPr lang="zh-CN" altLang="zh-CN" sz="2800" dirty="0">
                <a:solidFill>
                  <a:schemeClr val="bg1"/>
                </a:solidFill>
              </a:rPr>
              <a:t>在网络计划图的各条线路中</a:t>
            </a:r>
            <a:r>
              <a:rPr lang="en-US" altLang="zh-CN" sz="2800" dirty="0">
                <a:solidFill>
                  <a:schemeClr val="bg1"/>
                </a:solidFill>
              </a:rPr>
              <a:t>,</a:t>
            </a:r>
            <a:r>
              <a:rPr lang="zh-CN" altLang="zh-CN" sz="2800" dirty="0">
                <a:solidFill>
                  <a:schemeClr val="bg1"/>
                </a:solidFill>
              </a:rPr>
              <a:t>全部由关键工作组成的关键线路或者线路长度最长的线路称为关键线路，而其他线路的工作时长均少于关键线路，</a:t>
            </a:r>
            <a:r>
              <a:rPr lang="zh-CN" altLang="en-US" sz="2800" dirty="0">
                <a:solidFill>
                  <a:schemeClr val="bg1"/>
                </a:solidFill>
              </a:rPr>
              <a:t>故</a:t>
            </a:r>
            <a:r>
              <a:rPr lang="zh-CN" altLang="zh-CN" sz="2800" dirty="0">
                <a:solidFill>
                  <a:schemeClr val="bg1"/>
                </a:solidFill>
              </a:rPr>
              <a:t>称</a:t>
            </a:r>
            <a:r>
              <a:rPr lang="zh-CN" altLang="en-US" sz="2800" dirty="0">
                <a:solidFill>
                  <a:schemeClr val="bg1"/>
                </a:solidFill>
              </a:rPr>
              <a:t>之</a:t>
            </a:r>
            <a:r>
              <a:rPr lang="zh-CN" altLang="zh-CN" sz="2800" dirty="0">
                <a:solidFill>
                  <a:schemeClr val="bg1"/>
                </a:solidFill>
              </a:rPr>
              <a:t>为非关键线路。关键线路所途径的各项目工作，称为关键工作；关键线路所途径的节点，称为关键节点。</a:t>
            </a:r>
            <a:endParaRPr lang="zh-CN" altLang="en-US" sz="2800" dirty="0">
              <a:solidFill>
                <a:schemeClr val="bg1"/>
              </a:solidFill>
            </a:endParaRPr>
          </a:p>
        </p:txBody>
      </p:sp>
      <p:grpSp>
        <p:nvGrpSpPr>
          <p:cNvPr id="6" name="组合 5"/>
          <p:cNvGrpSpPr/>
          <p:nvPr/>
        </p:nvGrpSpPr>
        <p:grpSpPr>
          <a:xfrm flipH="1">
            <a:off x="8900917" y="5944875"/>
            <a:ext cx="3297433" cy="914713"/>
            <a:chOff x="8920155" y="5944877"/>
            <a:chExt cx="3294742" cy="914713"/>
          </a:xfrm>
        </p:grpSpPr>
        <p:sp>
          <p:nvSpPr>
            <p:cNvPr id="7"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8" name="内容占位符 3"/>
            <p:cNvSpPr txBox="1"/>
            <p:nvPr/>
          </p:nvSpPr>
          <p:spPr>
            <a:xfrm>
              <a:off x="9718441" y="5944877"/>
              <a:ext cx="943427" cy="914711"/>
            </a:xfrm>
            <a:prstGeom prst="rect">
              <a:avLst/>
            </a:prstGeom>
            <a:solidFill>
              <a:srgbClr val="1A8ABC"/>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9"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grpSp>
      <p:sp>
        <p:nvSpPr>
          <p:cNvPr id="10" name="矩形 9"/>
          <p:cNvSpPr/>
          <p:nvPr/>
        </p:nvSpPr>
        <p:spPr>
          <a:xfrm>
            <a:off x="-29098" y="6515579"/>
            <a:ext cx="8920154" cy="344009"/>
          </a:xfrm>
          <a:prstGeom prst="rect">
            <a:avLst/>
          </a:prstGeom>
          <a:solidFill>
            <a:srgbClr val="7CC4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灯片编号占位符 11">
            <a:extLst>
              <a:ext uri="{FF2B5EF4-FFF2-40B4-BE49-F238E27FC236}">
                <a16:creationId xmlns:a16="http://schemas.microsoft.com/office/drawing/2014/main" id="{AC4DB59E-7222-4EBF-A986-D48FB4492663}"/>
              </a:ext>
            </a:extLst>
          </p:cNvPr>
          <p:cNvSpPr>
            <a:spLocks noGrp="1"/>
          </p:cNvSpPr>
          <p:nvPr>
            <p:ph type="sldNum" sz="quarter" idx="12"/>
          </p:nvPr>
        </p:nvSpPr>
        <p:spPr/>
        <p:txBody>
          <a:bodyPr/>
          <a:lstStyle/>
          <a:p>
            <a:fld id="{B6F15528-21DE-4FAA-801E-634DDDAF4B2B}" type="slidenum">
              <a:rPr lang="en-US" smtClean="0"/>
              <a:t>465</a:t>
            </a:fld>
            <a:endParaRPr lang="en-US" dirty="0"/>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6.2.2 </a:t>
            </a:r>
            <a:r>
              <a:rPr lang="zh-CN" altLang="en-US" dirty="0"/>
              <a:t>关键工作及关键线路</a:t>
            </a:r>
          </a:p>
        </p:txBody>
      </p:sp>
      <p:cxnSp>
        <p:nvCxnSpPr>
          <p:cNvPr id="3" name="直接连接符 2"/>
          <p:cNvCxnSpPr/>
          <p:nvPr/>
        </p:nvCxnSpPr>
        <p:spPr>
          <a:xfrm>
            <a:off x="1146175" y="838994"/>
            <a:ext cx="1" cy="6020594"/>
          </a:xfrm>
          <a:prstGeom prst="line">
            <a:avLst/>
          </a:prstGeom>
          <a:noFill/>
          <a:ln w="38100" cap="flat" cmpd="sng" algn="ctr">
            <a:solidFill>
              <a:schemeClr val="bg1">
                <a:lumMod val="50000"/>
              </a:schemeClr>
            </a:solidFill>
            <a:prstDash val="solid"/>
            <a:miter lim="800000"/>
          </a:ln>
          <a:effectLst/>
        </p:spPr>
      </p:cxnSp>
      <p:sp>
        <p:nvSpPr>
          <p:cNvPr id="4" name="内容占位符 4"/>
          <p:cNvSpPr txBox="1"/>
          <p:nvPr/>
        </p:nvSpPr>
        <p:spPr>
          <a:xfrm>
            <a:off x="149" y="1753394"/>
            <a:ext cx="12209087" cy="45719"/>
          </a:xfrm>
          <a:prstGeom prst="rect">
            <a:avLst/>
          </a:prstGeom>
          <a:solidFill>
            <a:srgbClr val="74B836"/>
          </a:solidFill>
        </p:spPr>
        <p:txBody>
          <a:bodyPr>
            <a:normAutofit fontScale="25000" lnSpcReduction="20000"/>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None/>
            </a:pPr>
            <a:endParaRPr lang="zh-CN" altLang="en-US" b="1" dirty="0">
              <a:solidFill>
                <a:schemeClr val="bg1"/>
              </a:solidFill>
            </a:endParaRPr>
          </a:p>
        </p:txBody>
      </p:sp>
      <p:cxnSp>
        <p:nvCxnSpPr>
          <p:cNvPr id="5" name="直接连接符 4"/>
          <p:cNvCxnSpPr/>
          <p:nvPr/>
        </p:nvCxnSpPr>
        <p:spPr>
          <a:xfrm>
            <a:off x="11052175" y="811101"/>
            <a:ext cx="1" cy="6020594"/>
          </a:xfrm>
          <a:prstGeom prst="line">
            <a:avLst/>
          </a:prstGeom>
          <a:noFill/>
          <a:ln w="38100" cap="flat" cmpd="sng" algn="ctr">
            <a:solidFill>
              <a:schemeClr val="bg1">
                <a:lumMod val="50000"/>
              </a:schemeClr>
            </a:solidFill>
            <a:prstDash val="solid"/>
            <a:miter lim="800000"/>
          </a:ln>
          <a:effectLst/>
        </p:spPr>
      </p:cxnSp>
      <p:sp>
        <p:nvSpPr>
          <p:cNvPr id="6" name="Rectangle 3"/>
          <p:cNvSpPr txBox="1">
            <a:spLocks noChangeArrowheads="1"/>
          </p:cNvSpPr>
          <p:nvPr/>
        </p:nvSpPr>
        <p:spPr>
          <a:xfrm>
            <a:off x="1195801" y="2210594"/>
            <a:ext cx="9609177" cy="3581400"/>
          </a:xfrm>
          <a:prstGeom prst="rect">
            <a:avLst/>
          </a:prstGeom>
        </p:spPr>
        <p:txBody>
          <a:bodyPr vert="horz" lIns="121917" tIns="60958" rIns="121917" bIns="60958" rtlCol="0">
            <a:noAutofit/>
          </a:bodyPr>
          <a:lstStyle>
            <a:lvl1pPr marL="457200" indent="-457200" algn="l" defTabSz="1219835" rtl="0" eaLnBrk="1" latinLnBrk="0" hangingPunct="1">
              <a:lnSpc>
                <a:spcPct val="12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lvl="0" indent="0">
              <a:lnSpc>
                <a:spcPct val="150000"/>
              </a:lnSpc>
              <a:buNone/>
            </a:pPr>
            <a:r>
              <a:rPr lang="zh-CN" altLang="en-US" sz="2400" dirty="0">
                <a:solidFill>
                  <a:schemeClr val="tx1"/>
                </a:solidFill>
              </a:rPr>
              <a:t>①</a:t>
            </a:r>
            <a:r>
              <a:rPr lang="zh-CN" altLang="zh-CN" sz="2400" dirty="0">
                <a:solidFill>
                  <a:schemeClr val="tx1"/>
                </a:solidFill>
              </a:rPr>
              <a:t>总时差最少的项目工作应确定为关键工作，关键工作的总时差</a:t>
            </a:r>
            <a:endParaRPr lang="en-US" altLang="zh-CN" sz="2400" dirty="0">
              <a:solidFill>
                <a:schemeClr val="tx1"/>
              </a:solidFill>
            </a:endParaRPr>
          </a:p>
          <a:p>
            <a:pPr marL="0" lvl="0" indent="0">
              <a:lnSpc>
                <a:spcPct val="150000"/>
              </a:lnSpc>
              <a:buNone/>
            </a:pPr>
            <a:r>
              <a:rPr lang="en-US" altLang="zh-CN" sz="2400" i="1" dirty="0">
                <a:solidFill>
                  <a:schemeClr val="tx1"/>
                </a:solidFill>
              </a:rPr>
              <a:t>    TF</a:t>
            </a:r>
            <a:r>
              <a:rPr lang="en-US" altLang="zh-CN" sz="2400" i="1" baseline="-25000" dirty="0">
                <a:solidFill>
                  <a:schemeClr val="tx1"/>
                </a:solidFill>
              </a:rPr>
              <a:t>i-j</a:t>
            </a:r>
            <a:r>
              <a:rPr lang="en-US" altLang="zh-CN" sz="2400" dirty="0">
                <a:solidFill>
                  <a:schemeClr val="tx1"/>
                </a:solidFill>
              </a:rPr>
              <a:t>=0</a:t>
            </a:r>
            <a:r>
              <a:rPr lang="zh-CN" altLang="zh-CN" sz="2400" dirty="0">
                <a:solidFill>
                  <a:schemeClr val="tx1"/>
                </a:solidFill>
              </a:rPr>
              <a:t>；</a:t>
            </a:r>
          </a:p>
          <a:p>
            <a:pPr marL="0" lvl="0" indent="0">
              <a:lnSpc>
                <a:spcPct val="150000"/>
              </a:lnSpc>
              <a:buNone/>
            </a:pPr>
            <a:r>
              <a:rPr lang="zh-CN" altLang="en-US" sz="2400" dirty="0">
                <a:solidFill>
                  <a:schemeClr val="tx1"/>
                </a:solidFill>
              </a:rPr>
              <a:t>②</a:t>
            </a:r>
            <a:r>
              <a:rPr lang="zh-CN" altLang="zh-CN" sz="2400" dirty="0">
                <a:solidFill>
                  <a:schemeClr val="tx1"/>
                </a:solidFill>
              </a:rPr>
              <a:t>在网络计划图中，关键线路一般用粗线、双线或者彩色线标注出来。</a:t>
            </a:r>
          </a:p>
          <a:p>
            <a:pPr marL="0" indent="0">
              <a:lnSpc>
                <a:spcPct val="150000"/>
              </a:lnSpc>
              <a:buNone/>
            </a:pPr>
            <a:r>
              <a:rPr lang="zh-CN" altLang="en-US" sz="2400" dirty="0">
                <a:solidFill>
                  <a:schemeClr val="tx1"/>
                </a:solidFill>
              </a:rPr>
              <a:t>③</a:t>
            </a:r>
            <a:r>
              <a:rPr lang="zh-CN" altLang="zh-CN" sz="2400" dirty="0">
                <a:solidFill>
                  <a:schemeClr val="tx1"/>
                </a:solidFill>
              </a:rPr>
              <a:t>一般情况下，一个网络计划图中至少会有一条关键线路，最多只能有有限条关键线路。</a:t>
            </a:r>
            <a:endParaRPr lang="zh-CN" altLang="en-US" sz="2400" dirty="0">
              <a:solidFill>
                <a:schemeClr val="tx1"/>
              </a:solidFill>
            </a:endParaRPr>
          </a:p>
        </p:txBody>
      </p:sp>
      <p:sp>
        <p:nvSpPr>
          <p:cNvPr id="7" name="矩形 6"/>
          <p:cNvSpPr/>
          <p:nvPr/>
        </p:nvSpPr>
        <p:spPr>
          <a:xfrm>
            <a:off x="0" y="5791994"/>
            <a:ext cx="12209236" cy="106759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flipH="1">
            <a:off x="8461375" y="983857"/>
            <a:ext cx="3229725" cy="1301644"/>
            <a:chOff x="-8805" y="5407865"/>
            <a:chExt cx="3213509" cy="1301644"/>
          </a:xfrm>
        </p:grpSpPr>
        <p:sp>
          <p:nvSpPr>
            <p:cNvPr id="9" name="矩形 8"/>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17"/>
          <p:cNvSpPr txBox="1"/>
          <p:nvPr/>
        </p:nvSpPr>
        <p:spPr>
          <a:xfrm>
            <a:off x="1374775" y="1066403"/>
            <a:ext cx="6938798" cy="461665"/>
          </a:xfrm>
          <a:prstGeom prst="rect">
            <a:avLst/>
          </a:prstGeom>
          <a:noFill/>
        </p:spPr>
        <p:txBody>
          <a:bodyPr wrap="square" rtlCol="0">
            <a:spAutoFit/>
          </a:bodyPr>
          <a:lstStyle/>
          <a:p>
            <a:r>
              <a:rPr lang="zh-CN" altLang="zh-CN" b="1" dirty="0"/>
              <a:t>关键工作及关键线路的确定一般需要符合如下规定：</a:t>
            </a:r>
            <a:endParaRPr lang="zh-CN" altLang="en-US" b="1" dirty="0"/>
          </a:p>
        </p:txBody>
      </p:sp>
      <p:sp>
        <p:nvSpPr>
          <p:cNvPr id="19" name="矩形 18"/>
          <p:cNvSpPr/>
          <p:nvPr/>
        </p:nvSpPr>
        <p:spPr>
          <a:xfrm>
            <a:off x="-10886" y="6096794"/>
            <a:ext cx="12220122" cy="686197"/>
          </a:xfrm>
          <a:prstGeom prst="rect">
            <a:avLst/>
          </a:prstGeom>
          <a:solidFill>
            <a:srgbClr val="3A4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灯片编号占位符 20">
            <a:extLst>
              <a:ext uri="{FF2B5EF4-FFF2-40B4-BE49-F238E27FC236}">
                <a16:creationId xmlns:a16="http://schemas.microsoft.com/office/drawing/2014/main" id="{E46F96C0-8AA6-43FE-9FBD-7A77E62D10B5}"/>
              </a:ext>
            </a:extLst>
          </p:cNvPr>
          <p:cNvSpPr>
            <a:spLocks noGrp="1"/>
          </p:cNvSpPr>
          <p:nvPr>
            <p:ph type="sldNum" sz="quarter" idx="12"/>
          </p:nvPr>
        </p:nvSpPr>
        <p:spPr/>
        <p:txBody>
          <a:bodyPr/>
          <a:lstStyle/>
          <a:p>
            <a:fld id="{B6F15528-21DE-4FAA-801E-634DDDAF4B2B}" type="slidenum">
              <a:rPr lang="en-US" smtClean="0"/>
              <a:t>466</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6.2.3 </a:t>
            </a:r>
            <a:r>
              <a:rPr lang="zh-CN" altLang="en-US" dirty="0"/>
              <a:t>关键线路求解</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7823" y="2798235"/>
            <a:ext cx="3913894" cy="2612759"/>
          </a:xfrm>
          <a:prstGeom prst="rect">
            <a:avLst/>
          </a:prstGeom>
          <a:ln>
            <a:solidFill>
              <a:schemeClr val="tx1">
                <a:lumMod val="50000"/>
                <a:lumOff val="50000"/>
              </a:schemeClr>
            </a:solidFill>
          </a:ln>
        </p:spPr>
      </p:pic>
      <p:grpSp>
        <p:nvGrpSpPr>
          <p:cNvPr id="5" name="组合 4"/>
          <p:cNvGrpSpPr/>
          <p:nvPr/>
        </p:nvGrpSpPr>
        <p:grpSpPr>
          <a:xfrm>
            <a:off x="1998455" y="2663528"/>
            <a:ext cx="1205153" cy="1124703"/>
            <a:chOff x="2958439" y="1284007"/>
            <a:chExt cx="1160507" cy="1117678"/>
          </a:xfrm>
        </p:grpSpPr>
        <p:sp>
          <p:nvSpPr>
            <p:cNvPr id="6" name="椭圆 5"/>
            <p:cNvSpPr/>
            <p:nvPr/>
          </p:nvSpPr>
          <p:spPr bwMode="auto">
            <a:xfrm>
              <a:off x="3001268" y="1284007"/>
              <a:ext cx="1117678" cy="1117678"/>
            </a:xfrm>
            <a:prstGeom prst="ellipse">
              <a:avLst/>
            </a:prstGeom>
            <a:solidFill>
              <a:srgbClr val="F9C4BD"/>
            </a:solidFill>
            <a:ln w="9525" cap="flat" cmpd="sng" algn="ctr">
              <a:noFill/>
              <a:prstDash val="solid"/>
              <a:round/>
              <a:headEnd type="none" w="med" len="med"/>
              <a:tailEnd type="none" w="med" len="med"/>
            </a:ln>
            <a:effectLst/>
          </p:spPr>
          <p:txBody>
            <a:bodyPr vert="horz" wrap="square" lIns="91392" tIns="45696" rIns="91392" bIns="45696" numCol="1" rtlCol="0" anchor="t" anchorCtr="0" compatLnSpc="1"/>
            <a:lstStyle/>
            <a:p>
              <a:pPr fontAlgn="base">
                <a:spcBef>
                  <a:spcPct val="0"/>
                </a:spcBef>
                <a:spcAft>
                  <a:spcPct val="0"/>
                </a:spcAft>
                <a:buFont typeface="Arial" panose="020B0604020202020204" pitchFamily="34" charset="0"/>
                <a:buNone/>
              </a:pPr>
              <a:endParaRPr lang="zh-CN" altLang="en-US" sz="1500">
                <a:solidFill>
                  <a:srgbClr val="302A28"/>
                </a:solidFill>
                <a:cs typeface="+mn-ea"/>
                <a:sym typeface="+mn-lt"/>
              </a:endParaRPr>
            </a:p>
          </p:txBody>
        </p:sp>
        <p:sp>
          <p:nvSpPr>
            <p:cNvPr id="7" name="矩形 6"/>
            <p:cNvSpPr/>
            <p:nvPr/>
          </p:nvSpPr>
          <p:spPr>
            <a:xfrm>
              <a:off x="2958439" y="1567577"/>
              <a:ext cx="1158468" cy="550538"/>
            </a:xfrm>
            <a:prstGeom prst="rect">
              <a:avLst/>
            </a:prstGeom>
          </p:spPr>
          <p:txBody>
            <a:bodyPr wrap="square">
              <a:spAutoFit/>
            </a:bodyPr>
            <a:lstStyle/>
            <a:p>
              <a:pPr algn="ctr" fontAlgn="base">
                <a:spcBef>
                  <a:spcPct val="0"/>
                </a:spcBef>
                <a:spcAft>
                  <a:spcPct val="0"/>
                </a:spcAft>
                <a:buFont typeface="Arial" panose="020B0604020202020204" pitchFamily="34" charset="0"/>
                <a:buNone/>
              </a:pPr>
              <a:r>
                <a:rPr lang="en-US" altLang="zh-CN" sz="3000" b="1" dirty="0">
                  <a:solidFill>
                    <a:schemeClr val="bg1"/>
                  </a:solidFill>
                  <a:cs typeface="+mn-ea"/>
                  <a:sym typeface="+mn-lt"/>
                </a:rPr>
                <a:t>1</a:t>
              </a:r>
            </a:p>
          </p:txBody>
        </p:sp>
      </p:grpSp>
      <p:grpSp>
        <p:nvGrpSpPr>
          <p:cNvPr id="8" name="组合 7"/>
          <p:cNvGrpSpPr/>
          <p:nvPr/>
        </p:nvGrpSpPr>
        <p:grpSpPr>
          <a:xfrm>
            <a:off x="4350791" y="2663529"/>
            <a:ext cx="1203036" cy="1124704"/>
            <a:chOff x="4719241" y="1284007"/>
            <a:chExt cx="1158468" cy="1117678"/>
          </a:xfrm>
        </p:grpSpPr>
        <p:sp>
          <p:nvSpPr>
            <p:cNvPr id="9" name="椭圆 8"/>
            <p:cNvSpPr/>
            <p:nvPr/>
          </p:nvSpPr>
          <p:spPr bwMode="auto">
            <a:xfrm>
              <a:off x="4760030" y="1284007"/>
              <a:ext cx="1117678" cy="1117678"/>
            </a:xfrm>
            <a:prstGeom prst="ellipse">
              <a:avLst/>
            </a:prstGeom>
            <a:solidFill>
              <a:srgbClr val="F9C4BD"/>
            </a:solidFill>
            <a:ln w="9525" cap="flat" cmpd="sng" algn="ctr">
              <a:noFill/>
              <a:prstDash val="solid"/>
              <a:round/>
              <a:headEnd type="none" w="med" len="med"/>
              <a:tailEnd type="none" w="med" len="med"/>
            </a:ln>
            <a:effectLst/>
          </p:spPr>
          <p:txBody>
            <a:bodyPr vert="horz" wrap="square" lIns="91392" tIns="45696" rIns="91392" bIns="45696" numCol="1" rtlCol="0" anchor="t" anchorCtr="0" compatLnSpc="1"/>
            <a:lstStyle/>
            <a:p>
              <a:pPr fontAlgn="base">
                <a:spcBef>
                  <a:spcPct val="0"/>
                </a:spcBef>
                <a:spcAft>
                  <a:spcPct val="0"/>
                </a:spcAft>
                <a:buFont typeface="Arial" panose="020B0604020202020204" pitchFamily="34" charset="0"/>
                <a:buNone/>
              </a:pPr>
              <a:endParaRPr lang="zh-CN" altLang="en-US" sz="1500">
                <a:solidFill>
                  <a:srgbClr val="302A28"/>
                </a:solidFill>
                <a:cs typeface="+mn-ea"/>
                <a:sym typeface="+mn-lt"/>
              </a:endParaRPr>
            </a:p>
          </p:txBody>
        </p:sp>
        <p:sp>
          <p:nvSpPr>
            <p:cNvPr id="10" name="矩形 9"/>
            <p:cNvSpPr/>
            <p:nvPr/>
          </p:nvSpPr>
          <p:spPr>
            <a:xfrm>
              <a:off x="4719241" y="1521697"/>
              <a:ext cx="1158468" cy="642294"/>
            </a:xfrm>
            <a:prstGeom prst="rect">
              <a:avLst/>
            </a:prstGeom>
          </p:spPr>
          <p:txBody>
            <a:bodyPr wrap="square">
              <a:spAutoFit/>
            </a:bodyPr>
            <a:lstStyle/>
            <a:p>
              <a:pPr algn="ctr" fontAlgn="base">
                <a:spcBef>
                  <a:spcPct val="0"/>
                </a:spcBef>
                <a:spcAft>
                  <a:spcPct val="0"/>
                </a:spcAft>
                <a:buFont typeface="Arial" panose="020B0604020202020204" pitchFamily="34" charset="0"/>
                <a:buNone/>
              </a:pPr>
              <a:r>
                <a:rPr lang="en-US" altLang="zh-CN" sz="3600" b="1" dirty="0">
                  <a:solidFill>
                    <a:srgbClr val="FFFFFF"/>
                  </a:solidFill>
                  <a:cs typeface="+mn-ea"/>
                  <a:sym typeface="+mn-lt"/>
                </a:rPr>
                <a:t>2</a:t>
              </a:r>
            </a:p>
          </p:txBody>
        </p:sp>
      </p:grpSp>
      <p:sp>
        <p:nvSpPr>
          <p:cNvPr id="13" name="文本框 26"/>
          <p:cNvSpPr txBox="1"/>
          <p:nvPr/>
        </p:nvSpPr>
        <p:spPr>
          <a:xfrm>
            <a:off x="1937687" y="3852831"/>
            <a:ext cx="1429815" cy="2308324"/>
          </a:xfrm>
          <a:prstGeom prst="rect">
            <a:avLst/>
          </a:prstGeom>
          <a:noFill/>
        </p:spPr>
        <p:txBody>
          <a:bodyPr wrap="square" rtlCol="0">
            <a:spAutoFit/>
            <a:scene3d>
              <a:camera prst="orthographicFront"/>
              <a:lightRig rig="threePt" dir="t"/>
            </a:scene3d>
            <a:sp3d contourW="12700"/>
          </a:bodyPr>
          <a:lstStyle/>
          <a:p>
            <a:r>
              <a:rPr lang="zh-CN" altLang="zh-CN" sz="1800" b="1" dirty="0"/>
              <a:t>通过确定项目工作或者节点的时间参数计算来找到关键工作、关键节点和关键线路</a:t>
            </a:r>
            <a:endParaRPr lang="zh-CN" altLang="en-US" sz="1800" b="1" dirty="0">
              <a:solidFill>
                <a:schemeClr val="tx1">
                  <a:lumMod val="75000"/>
                  <a:lumOff val="25000"/>
                </a:schemeClr>
              </a:solidFill>
              <a:cs typeface="+mn-ea"/>
              <a:sym typeface="+mn-lt"/>
            </a:endParaRPr>
          </a:p>
        </p:txBody>
      </p:sp>
      <p:sp>
        <p:nvSpPr>
          <p:cNvPr id="14" name="矩形 13"/>
          <p:cNvSpPr/>
          <p:nvPr/>
        </p:nvSpPr>
        <p:spPr>
          <a:xfrm>
            <a:off x="1908175" y="2448981"/>
            <a:ext cx="1459327" cy="3712173"/>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15" name="等腰三角形 14"/>
          <p:cNvSpPr/>
          <p:nvPr/>
        </p:nvSpPr>
        <p:spPr>
          <a:xfrm flipV="1">
            <a:off x="2517775" y="3681321"/>
            <a:ext cx="225480" cy="188354"/>
          </a:xfrm>
          <a:prstGeom prst="triangle">
            <a:avLst/>
          </a:prstGeom>
          <a:solidFill>
            <a:srgbClr val="8AE0EB"/>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18" name="文本框 31"/>
          <p:cNvSpPr txBox="1"/>
          <p:nvPr/>
        </p:nvSpPr>
        <p:spPr>
          <a:xfrm>
            <a:off x="4258848" y="4333776"/>
            <a:ext cx="1459327" cy="1200329"/>
          </a:xfrm>
          <a:prstGeom prst="rect">
            <a:avLst/>
          </a:prstGeom>
          <a:noFill/>
        </p:spPr>
        <p:txBody>
          <a:bodyPr wrap="square" rtlCol="0">
            <a:spAutoFit/>
            <a:scene3d>
              <a:camera prst="orthographicFront"/>
              <a:lightRig rig="threePt" dir="t"/>
            </a:scene3d>
            <a:sp3d contourW="12700"/>
          </a:bodyPr>
          <a:lstStyle/>
          <a:p>
            <a:r>
              <a:rPr lang="zh-CN" altLang="zh-CN" sz="1800" b="1" dirty="0"/>
              <a:t>通过项目节点的标号法来寻求项目的关键线路</a:t>
            </a:r>
            <a:endParaRPr lang="zh-CN" altLang="en-US" sz="1800" b="1" dirty="0">
              <a:solidFill>
                <a:schemeClr val="tx1">
                  <a:lumMod val="75000"/>
                  <a:lumOff val="25000"/>
                </a:schemeClr>
              </a:solidFill>
              <a:cs typeface="+mn-ea"/>
              <a:sym typeface="+mn-lt"/>
            </a:endParaRPr>
          </a:p>
        </p:txBody>
      </p:sp>
      <p:sp>
        <p:nvSpPr>
          <p:cNvPr id="19" name="矩形 18"/>
          <p:cNvSpPr/>
          <p:nvPr/>
        </p:nvSpPr>
        <p:spPr>
          <a:xfrm>
            <a:off x="4258848" y="2432138"/>
            <a:ext cx="1459327" cy="3729016"/>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20" name="等腰三角形 19"/>
          <p:cNvSpPr/>
          <p:nvPr/>
        </p:nvSpPr>
        <p:spPr>
          <a:xfrm flipV="1">
            <a:off x="4883095" y="3664477"/>
            <a:ext cx="225480" cy="188354"/>
          </a:xfrm>
          <a:prstGeom prst="triangle">
            <a:avLst/>
          </a:prstGeom>
          <a:solidFill>
            <a:srgbClr val="8AE0EB"/>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21" name="矩形 20"/>
          <p:cNvSpPr/>
          <p:nvPr/>
        </p:nvSpPr>
        <p:spPr>
          <a:xfrm>
            <a:off x="1605637" y="1296194"/>
            <a:ext cx="4493538" cy="461665"/>
          </a:xfrm>
          <a:prstGeom prst="rect">
            <a:avLst/>
          </a:prstGeom>
        </p:spPr>
        <p:txBody>
          <a:bodyPr wrap="none">
            <a:spAutoFit/>
          </a:bodyPr>
          <a:lstStyle/>
          <a:p>
            <a:r>
              <a:rPr lang="zh-CN" altLang="zh-CN" b="1" dirty="0"/>
              <a:t>关键线路的求解主要有两种算法</a:t>
            </a:r>
            <a:endParaRPr lang="zh-CN" altLang="en-US" b="1" dirty="0"/>
          </a:p>
        </p:txBody>
      </p:sp>
      <p:sp>
        <p:nvSpPr>
          <p:cNvPr id="11" name="灯片编号占位符 10">
            <a:extLst>
              <a:ext uri="{FF2B5EF4-FFF2-40B4-BE49-F238E27FC236}">
                <a16:creationId xmlns:a16="http://schemas.microsoft.com/office/drawing/2014/main" id="{A5C948F9-1AEB-4C61-87BD-B57379061DA2}"/>
              </a:ext>
            </a:extLst>
          </p:cNvPr>
          <p:cNvSpPr>
            <a:spLocks noGrp="1"/>
          </p:cNvSpPr>
          <p:nvPr>
            <p:ph type="sldNum" sz="quarter" idx="12"/>
          </p:nvPr>
        </p:nvSpPr>
        <p:spPr/>
        <p:txBody>
          <a:bodyPr/>
          <a:lstStyle/>
          <a:p>
            <a:fld id="{B6F15528-21DE-4FAA-801E-634DDDAF4B2B}" type="slidenum">
              <a:rPr lang="en-US" smtClean="0"/>
              <a:t>467</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bldLvl="0" animBg="1"/>
      <p:bldP spid="15" grpId="0" bldLvl="0" animBg="1"/>
      <p:bldP spid="18" grpId="0"/>
      <p:bldP spid="19" grpId="0" bldLvl="0" animBg="1"/>
      <p:bldP spid="20" grpId="0" bldLvl="0" animBg="1"/>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6.2.3 </a:t>
            </a:r>
            <a:r>
              <a:rPr lang="zh-CN" altLang="en-US" dirty="0"/>
              <a:t>关键线路求解</a:t>
            </a:r>
          </a:p>
        </p:txBody>
      </p:sp>
      <p:sp>
        <p:nvSpPr>
          <p:cNvPr id="3" name="内容占位符 2"/>
          <p:cNvSpPr>
            <a:spLocks noGrp="1"/>
          </p:cNvSpPr>
          <p:nvPr>
            <p:ph idx="1"/>
          </p:nvPr>
        </p:nvSpPr>
        <p:spPr>
          <a:xfrm>
            <a:off x="1374775" y="5841610"/>
            <a:ext cx="2438400" cy="761999"/>
          </a:xfrm>
        </p:spPr>
        <p:txBody>
          <a:bodyPr>
            <a:noAutofit/>
          </a:bodyPr>
          <a:lstStyle/>
          <a:p>
            <a:pPr marL="0" indent="0">
              <a:buNone/>
            </a:pPr>
            <a:r>
              <a:rPr lang="zh-CN" altLang="zh-CN" sz="1800" dirty="0"/>
              <a:t>图</a:t>
            </a:r>
            <a:r>
              <a:rPr lang="en-US" altLang="zh-CN" sz="1800" dirty="0"/>
              <a:t>6-15 </a:t>
            </a:r>
            <a:r>
              <a:rPr lang="zh-CN" altLang="zh-CN" sz="1800" dirty="0"/>
              <a:t>项目工作的时间参数计算</a:t>
            </a:r>
            <a:r>
              <a:rPr lang="zh-CN" altLang="en-US" sz="1800" dirty="0"/>
              <a:t>过程</a:t>
            </a:r>
          </a:p>
        </p:txBody>
      </p:sp>
      <p:grpSp>
        <p:nvGrpSpPr>
          <p:cNvPr id="5" name="组合 4"/>
          <p:cNvGrpSpPr/>
          <p:nvPr/>
        </p:nvGrpSpPr>
        <p:grpSpPr>
          <a:xfrm flipH="1">
            <a:off x="9019781" y="5715794"/>
            <a:ext cx="3229725" cy="1301644"/>
            <a:chOff x="-8805" y="5407865"/>
            <a:chExt cx="3213509" cy="1301644"/>
          </a:xfrm>
        </p:grpSpPr>
        <p:sp>
          <p:nvSpPr>
            <p:cNvPr id="6" name="矩形 5"/>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2036" y="747666"/>
            <a:ext cx="4486275" cy="6126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灯片编号占位符 14">
            <a:extLst>
              <a:ext uri="{FF2B5EF4-FFF2-40B4-BE49-F238E27FC236}">
                <a16:creationId xmlns:a16="http://schemas.microsoft.com/office/drawing/2014/main" id="{9B77E11B-61FD-4DE9-8F68-42DAC6A09BD3}"/>
              </a:ext>
            </a:extLst>
          </p:cNvPr>
          <p:cNvSpPr>
            <a:spLocks noGrp="1"/>
          </p:cNvSpPr>
          <p:nvPr>
            <p:ph type="sldNum" sz="quarter" idx="12"/>
          </p:nvPr>
        </p:nvSpPr>
        <p:spPr/>
        <p:txBody>
          <a:bodyPr/>
          <a:lstStyle/>
          <a:p>
            <a:fld id="{B6F15528-21DE-4FAA-801E-634DDDAF4B2B}" type="slidenum">
              <a:rPr lang="en-US" smtClean="0"/>
              <a:t>468</a:t>
            </a:fld>
            <a:endParaRPr lang="en-US" dirty="0"/>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6.2.3 </a:t>
            </a:r>
            <a:r>
              <a:rPr lang="zh-CN" altLang="en-US" dirty="0"/>
              <a:t>关键线路求解</a:t>
            </a:r>
          </a:p>
        </p:txBody>
      </p:sp>
      <p:grpSp>
        <p:nvGrpSpPr>
          <p:cNvPr id="5" name="组合 4"/>
          <p:cNvGrpSpPr/>
          <p:nvPr/>
        </p:nvGrpSpPr>
        <p:grpSpPr>
          <a:xfrm flipH="1">
            <a:off x="9019781" y="5715794"/>
            <a:ext cx="3229725" cy="1301644"/>
            <a:chOff x="-8805" y="5407865"/>
            <a:chExt cx="3213509" cy="1301644"/>
          </a:xfrm>
        </p:grpSpPr>
        <p:sp>
          <p:nvSpPr>
            <p:cNvPr id="6" name="矩形 5"/>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内容占位符 2"/>
          <p:cNvSpPr>
            <a:spLocks noGrp="1"/>
          </p:cNvSpPr>
          <p:nvPr>
            <p:ph idx="1"/>
          </p:nvPr>
        </p:nvSpPr>
        <p:spPr>
          <a:xfrm>
            <a:off x="1298575" y="5648173"/>
            <a:ext cx="2362200" cy="761999"/>
          </a:xfrm>
        </p:spPr>
        <p:txBody>
          <a:bodyPr>
            <a:noAutofit/>
          </a:bodyPr>
          <a:lstStyle/>
          <a:p>
            <a:pPr marL="0" indent="0">
              <a:buNone/>
            </a:pPr>
            <a:r>
              <a:rPr lang="zh-CN" altLang="zh-CN" sz="1800" dirty="0"/>
              <a:t>图</a:t>
            </a:r>
            <a:r>
              <a:rPr lang="en-US" altLang="zh-CN" sz="1800" dirty="0"/>
              <a:t>6-16 </a:t>
            </a:r>
            <a:r>
              <a:rPr lang="zh-CN" altLang="zh-CN" sz="1800" dirty="0"/>
              <a:t>节点的时间参数计算流程图</a:t>
            </a:r>
            <a:endParaRPr lang="zh-CN" altLang="en-US" sz="18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1141" y="153195"/>
            <a:ext cx="3611033" cy="6615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a:extLst>
              <a:ext uri="{FF2B5EF4-FFF2-40B4-BE49-F238E27FC236}">
                <a16:creationId xmlns:a16="http://schemas.microsoft.com/office/drawing/2014/main" id="{1FCAE1ED-99B6-4157-88C8-79E98B784047}"/>
              </a:ext>
            </a:extLst>
          </p:cNvPr>
          <p:cNvSpPr>
            <a:spLocks noGrp="1"/>
          </p:cNvSpPr>
          <p:nvPr>
            <p:ph type="sldNum" sz="quarter" idx="12"/>
          </p:nvPr>
        </p:nvSpPr>
        <p:spPr/>
        <p:txBody>
          <a:bodyPr/>
          <a:lstStyle/>
          <a:p>
            <a:fld id="{B6F15528-21DE-4FAA-801E-634DDDAF4B2B}" type="slidenum">
              <a:rPr lang="en-US" smtClean="0"/>
              <a:t>469</a:t>
            </a:fld>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1.2.4 </a:t>
            </a:r>
            <a:r>
              <a:rPr lang="zh-CN" altLang="en-US" dirty="0"/>
              <a:t>程序复杂性度量</a:t>
            </a:r>
          </a:p>
        </p:txBody>
      </p:sp>
      <p:sp>
        <p:nvSpPr>
          <p:cNvPr id="243" name="矩形 242"/>
          <p:cNvSpPr/>
          <p:nvPr/>
        </p:nvSpPr>
        <p:spPr>
          <a:xfrm>
            <a:off x="-43053" y="1829594"/>
            <a:ext cx="12198349" cy="60684"/>
          </a:xfrm>
          <a:prstGeom prst="rect">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4" name="内容占位符 5"/>
          <p:cNvSpPr>
            <a:spLocks noGrp="1"/>
          </p:cNvSpPr>
          <p:nvPr>
            <p:ph idx="1"/>
          </p:nvPr>
        </p:nvSpPr>
        <p:spPr>
          <a:xfrm>
            <a:off x="1679575" y="2058194"/>
            <a:ext cx="10126284" cy="3200400"/>
          </a:xfrm>
        </p:spPr>
        <p:txBody>
          <a:bodyPr>
            <a:noAutofit/>
          </a:bodyPr>
          <a:lstStyle/>
          <a:p>
            <a:pPr lvl="0"/>
            <a:r>
              <a:rPr lang="zh-CN" altLang="zh-CN" sz="2400" dirty="0">
                <a:solidFill>
                  <a:schemeClr val="tx1"/>
                </a:solidFill>
              </a:rPr>
              <a:t>全局变量、非局部变量较多时的程序比较复杂</a:t>
            </a:r>
          </a:p>
          <a:p>
            <a:pPr lvl="0"/>
            <a:r>
              <a:rPr lang="zh-CN" altLang="zh-CN" sz="2400" dirty="0">
                <a:solidFill>
                  <a:schemeClr val="tx1"/>
                </a:solidFill>
              </a:rPr>
              <a:t>参数按照地址调用比按值调用较复杂</a:t>
            </a:r>
          </a:p>
          <a:p>
            <a:pPr lvl="0"/>
            <a:r>
              <a:rPr lang="zh-CN" altLang="zh-CN" sz="2400" dirty="0">
                <a:solidFill>
                  <a:schemeClr val="tx1"/>
                </a:solidFill>
              </a:rPr>
              <a:t>函数的隐式副作用比显示参数传递较为难以理解</a:t>
            </a:r>
          </a:p>
          <a:p>
            <a:pPr lvl="0"/>
            <a:r>
              <a:rPr lang="zh-CN" altLang="zh-CN" sz="2400" dirty="0">
                <a:solidFill>
                  <a:schemeClr val="tx1"/>
                </a:solidFill>
              </a:rPr>
              <a:t>具有不同作用的变量共用一个名字时比较难理解</a:t>
            </a:r>
          </a:p>
          <a:p>
            <a:pPr lvl="0"/>
            <a:r>
              <a:rPr lang="zh-CN" altLang="zh-CN" sz="2400" dirty="0">
                <a:solidFill>
                  <a:schemeClr val="tx1"/>
                </a:solidFill>
              </a:rPr>
              <a:t>模块间、子程序间联系密切的程序较为复杂</a:t>
            </a:r>
          </a:p>
          <a:p>
            <a:r>
              <a:rPr lang="zh-CN" altLang="zh-CN" sz="2400" dirty="0">
                <a:solidFill>
                  <a:schemeClr val="tx1"/>
                </a:solidFill>
              </a:rPr>
              <a:t>嵌套深度越深的程序越复杂</a:t>
            </a:r>
            <a:endParaRPr lang="zh-CN" altLang="en-US" sz="2400" dirty="0">
              <a:solidFill>
                <a:schemeClr val="tx1"/>
              </a:solidFill>
            </a:endParaRPr>
          </a:p>
        </p:txBody>
      </p:sp>
      <p:sp>
        <p:nvSpPr>
          <p:cNvPr id="245" name="矩形 244"/>
          <p:cNvSpPr/>
          <p:nvPr/>
        </p:nvSpPr>
        <p:spPr>
          <a:xfrm>
            <a:off x="848890" y="6293819"/>
            <a:ext cx="343077" cy="36936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6" name="矩形 245"/>
          <p:cNvSpPr/>
          <p:nvPr/>
        </p:nvSpPr>
        <p:spPr>
          <a:xfrm>
            <a:off x="2016814" y="5524030"/>
            <a:ext cx="266841" cy="28728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7" name="矩形 246"/>
          <p:cNvSpPr/>
          <p:nvPr/>
        </p:nvSpPr>
        <p:spPr>
          <a:xfrm>
            <a:off x="367079" y="5524030"/>
            <a:ext cx="266841" cy="2872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8" name="矩形 247"/>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9" name="矩形 248"/>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0" name="矩形 249"/>
          <p:cNvSpPr/>
          <p:nvPr/>
        </p:nvSpPr>
        <p:spPr>
          <a:xfrm>
            <a:off x="-8809" y="5667672"/>
            <a:ext cx="495557" cy="5335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1" name="矩形 250"/>
          <p:cNvSpPr/>
          <p:nvPr/>
        </p:nvSpPr>
        <p:spPr>
          <a:xfrm>
            <a:off x="2340789" y="6009853"/>
            <a:ext cx="266841" cy="28728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2" name="矩形 251"/>
          <p:cNvSpPr/>
          <p:nvPr/>
        </p:nvSpPr>
        <p:spPr>
          <a:xfrm>
            <a:off x="2016814" y="6423778"/>
            <a:ext cx="266841" cy="2872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3" name="矩形 252"/>
          <p:cNvSpPr/>
          <p:nvPr/>
        </p:nvSpPr>
        <p:spPr>
          <a:xfrm>
            <a:off x="2607630" y="5409117"/>
            <a:ext cx="106736" cy="11491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4" name="矩形 253"/>
          <p:cNvSpPr/>
          <p:nvPr/>
        </p:nvSpPr>
        <p:spPr>
          <a:xfrm>
            <a:off x="1883393" y="5722569"/>
            <a:ext cx="266841" cy="28728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5" name="矩形 254"/>
          <p:cNvSpPr/>
          <p:nvPr/>
        </p:nvSpPr>
        <p:spPr>
          <a:xfrm flipV="1">
            <a:off x="1174351" y="6009853"/>
            <a:ext cx="266841" cy="2872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6" name="矩形 255"/>
          <p:cNvSpPr/>
          <p:nvPr/>
        </p:nvSpPr>
        <p:spPr>
          <a:xfrm>
            <a:off x="3050082" y="6293819"/>
            <a:ext cx="156291" cy="1355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7" name="矩形 16"/>
          <p:cNvSpPr/>
          <p:nvPr/>
        </p:nvSpPr>
        <p:spPr>
          <a:xfrm>
            <a:off x="1527175" y="1143794"/>
            <a:ext cx="7239000" cy="461665"/>
          </a:xfrm>
          <a:prstGeom prst="rect">
            <a:avLst/>
          </a:prstGeom>
        </p:spPr>
        <p:txBody>
          <a:bodyPr wrap="square">
            <a:spAutoFit/>
          </a:bodyPr>
          <a:lstStyle/>
          <a:p>
            <a:r>
              <a:rPr lang="zh-CN" altLang="zh-CN" dirty="0"/>
              <a:t>程序的复杂性度量模型一般</a:t>
            </a:r>
            <a:r>
              <a:rPr lang="zh-CN" altLang="en-US" dirty="0"/>
              <a:t>应</a:t>
            </a:r>
            <a:r>
              <a:rPr lang="zh-CN" altLang="zh-CN" dirty="0"/>
              <a:t>遵循</a:t>
            </a:r>
            <a:r>
              <a:rPr lang="zh-CN" altLang="en-US" dirty="0"/>
              <a:t>的</a:t>
            </a:r>
            <a:r>
              <a:rPr lang="zh-CN" altLang="zh-CN" dirty="0"/>
              <a:t>基本原则</a:t>
            </a:r>
            <a:r>
              <a:rPr lang="zh-CN" altLang="en-US" dirty="0"/>
              <a:t>（续）</a:t>
            </a:r>
          </a:p>
        </p:txBody>
      </p:sp>
      <p:sp>
        <p:nvSpPr>
          <p:cNvPr id="4" name="灯片编号占位符 3">
            <a:extLst>
              <a:ext uri="{FF2B5EF4-FFF2-40B4-BE49-F238E27FC236}">
                <a16:creationId xmlns:a16="http://schemas.microsoft.com/office/drawing/2014/main" id="{56EDDFD3-2474-4AC8-9D26-BC8CE9C6EC95}"/>
              </a:ext>
            </a:extLst>
          </p:cNvPr>
          <p:cNvSpPr>
            <a:spLocks noGrp="1"/>
          </p:cNvSpPr>
          <p:nvPr>
            <p:ph type="sldNum" sz="quarter" idx="12"/>
          </p:nvPr>
        </p:nvSpPr>
        <p:spPr/>
        <p:txBody>
          <a:bodyPr/>
          <a:lstStyle/>
          <a:p>
            <a:fld id="{B6F15528-21DE-4FAA-801E-634DDDAF4B2B}" type="slidenum">
              <a:rPr lang="en-US" smtClean="0"/>
              <a:t>47</a:t>
            </a:fld>
            <a:endParaRPr lang="en-US" dirty="0"/>
          </a:p>
        </p:txBody>
      </p:sp>
      <p:sp>
        <p:nvSpPr>
          <p:cNvPr id="20" name="灯片编号占位符 8">
            <a:extLst>
              <a:ext uri="{FF2B5EF4-FFF2-40B4-BE49-F238E27FC236}">
                <a16:creationId xmlns:a16="http://schemas.microsoft.com/office/drawing/2014/main" id="{DD58D665-C215-4E32-A6EE-880D2348C3B6}"/>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47</a:t>
            </a:fld>
            <a:endParaRPr kumimoji="0" lang="en-US" altLang="zh-CN" sz="1800">
              <a:latin typeface="Times New Roman" panose="02020603050405020304" pitchFamily="18" charset="0"/>
            </a:endParaRPr>
          </a:p>
        </p:txBody>
      </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6.2.3 </a:t>
            </a:r>
            <a:r>
              <a:rPr lang="zh-CN" altLang="en-US" dirty="0"/>
              <a:t>关键线路求解</a:t>
            </a:r>
          </a:p>
        </p:txBody>
      </p:sp>
      <p:sp>
        <p:nvSpPr>
          <p:cNvPr id="3" name="内容占位符 2"/>
          <p:cNvSpPr>
            <a:spLocks noGrp="1"/>
          </p:cNvSpPr>
          <p:nvPr>
            <p:ph idx="1"/>
          </p:nvPr>
        </p:nvSpPr>
        <p:spPr>
          <a:xfrm>
            <a:off x="609918" y="1524794"/>
            <a:ext cx="10978515" cy="4572001"/>
          </a:xfrm>
        </p:spPr>
        <p:txBody>
          <a:bodyPr/>
          <a:lstStyle/>
          <a:p>
            <a:pPr marL="0" indent="0">
              <a:buNone/>
            </a:pPr>
            <a:r>
              <a:rPr lang="zh-CN" altLang="zh-CN" dirty="0">
                <a:solidFill>
                  <a:schemeClr val="tx1"/>
                </a:solidFill>
              </a:rPr>
              <a:t>【</a:t>
            </a:r>
            <a:r>
              <a:rPr lang="zh-CN" altLang="zh-CN" b="1" dirty="0">
                <a:solidFill>
                  <a:schemeClr val="tx1"/>
                </a:solidFill>
              </a:rPr>
              <a:t>例</a:t>
            </a:r>
            <a:r>
              <a:rPr lang="en-US" altLang="zh-CN" b="1" dirty="0">
                <a:solidFill>
                  <a:schemeClr val="tx1"/>
                </a:solidFill>
              </a:rPr>
              <a:t>6.3</a:t>
            </a:r>
            <a:r>
              <a:rPr lang="zh-CN" altLang="zh-CN" dirty="0">
                <a:solidFill>
                  <a:schemeClr val="tx1"/>
                </a:solidFill>
              </a:rPr>
              <a:t>】某小型软件项目未规定工期，该项目经过</a:t>
            </a:r>
            <a:r>
              <a:rPr lang="en-US" altLang="zh-CN" dirty="0">
                <a:solidFill>
                  <a:schemeClr val="tx1"/>
                </a:solidFill>
              </a:rPr>
              <a:t>WBS</a:t>
            </a:r>
            <a:r>
              <a:rPr lang="zh-CN" altLang="zh-CN" dirty="0">
                <a:solidFill>
                  <a:schemeClr val="tx1"/>
                </a:solidFill>
              </a:rPr>
              <a:t>分解后，项目经理使用三点估算法获得了各个项目工作的最乐观完成时间</a:t>
            </a:r>
            <a:r>
              <a:rPr lang="en-US" altLang="zh-CN" i="1" dirty="0">
                <a:solidFill>
                  <a:schemeClr val="tx1"/>
                </a:solidFill>
              </a:rPr>
              <a:t>t</a:t>
            </a:r>
            <a:r>
              <a:rPr lang="en-US" altLang="zh-CN" i="1" baseline="-25000" dirty="0">
                <a:solidFill>
                  <a:schemeClr val="tx1"/>
                </a:solidFill>
              </a:rPr>
              <a:t>o</a:t>
            </a:r>
            <a:r>
              <a:rPr lang="zh-CN" altLang="zh-CN" dirty="0">
                <a:solidFill>
                  <a:schemeClr val="tx1"/>
                </a:solidFill>
              </a:rPr>
              <a:t>，最悲观完成时间</a:t>
            </a:r>
            <a:r>
              <a:rPr lang="en-US" altLang="zh-CN" i="1" dirty="0" err="1">
                <a:solidFill>
                  <a:schemeClr val="tx1"/>
                </a:solidFill>
              </a:rPr>
              <a:t>t</a:t>
            </a:r>
            <a:r>
              <a:rPr lang="en-US" altLang="zh-CN" i="1" baseline="-25000" dirty="0" err="1">
                <a:solidFill>
                  <a:schemeClr val="tx1"/>
                </a:solidFill>
              </a:rPr>
              <a:t>p</a:t>
            </a:r>
            <a:r>
              <a:rPr lang="zh-CN" altLang="zh-CN" dirty="0">
                <a:solidFill>
                  <a:schemeClr val="tx1"/>
                </a:solidFill>
              </a:rPr>
              <a:t>以及最可能完成时间</a:t>
            </a:r>
            <a:r>
              <a:rPr lang="en-US" altLang="zh-CN" i="1" dirty="0">
                <a:solidFill>
                  <a:schemeClr val="tx1"/>
                </a:solidFill>
              </a:rPr>
              <a:t>t</a:t>
            </a:r>
            <a:r>
              <a:rPr lang="en-US" altLang="zh-CN" i="1" baseline="-25000" dirty="0">
                <a:solidFill>
                  <a:schemeClr val="tx1"/>
                </a:solidFill>
              </a:rPr>
              <a:t>m</a:t>
            </a:r>
            <a:r>
              <a:rPr lang="zh-CN" altLang="zh-CN" dirty="0">
                <a:solidFill>
                  <a:schemeClr val="tx1"/>
                </a:solidFill>
              </a:rPr>
              <a:t>（单位均为月），详见项目工作明细表（如表</a:t>
            </a:r>
            <a:r>
              <a:rPr lang="en-US" altLang="zh-CN" dirty="0">
                <a:solidFill>
                  <a:schemeClr val="tx1"/>
                </a:solidFill>
              </a:rPr>
              <a:t>6-5</a:t>
            </a:r>
            <a:r>
              <a:rPr lang="zh-CN" altLang="zh-CN" dirty="0">
                <a:solidFill>
                  <a:schemeClr val="tx1"/>
                </a:solidFill>
              </a:rPr>
              <a:t>所示）。</a:t>
            </a:r>
          </a:p>
          <a:p>
            <a:pPr marL="457200" lvl="0" indent="-457200">
              <a:buFont typeface="+mj-ea"/>
              <a:buAutoNum type="circleNumDbPlain"/>
            </a:pPr>
            <a:r>
              <a:rPr lang="zh-CN" altLang="zh-CN" dirty="0">
                <a:solidFill>
                  <a:schemeClr val="tx1"/>
                </a:solidFill>
              </a:rPr>
              <a:t>根据表</a:t>
            </a:r>
            <a:r>
              <a:rPr lang="en-US" altLang="zh-CN" dirty="0">
                <a:solidFill>
                  <a:schemeClr val="tx1"/>
                </a:solidFill>
              </a:rPr>
              <a:t>6-5</a:t>
            </a:r>
            <a:r>
              <a:rPr lang="zh-CN" altLang="zh-CN" dirty="0">
                <a:solidFill>
                  <a:schemeClr val="tx1"/>
                </a:solidFill>
              </a:rPr>
              <a:t>中给出的三点估算法的数据计算出</a:t>
            </a:r>
            <a:r>
              <a:rPr lang="en-US" altLang="zh-CN" dirty="0" err="1">
                <a:solidFill>
                  <a:schemeClr val="tx1"/>
                </a:solidFill>
              </a:rPr>
              <a:t>t</a:t>
            </a:r>
            <a:r>
              <a:rPr lang="en-US" altLang="zh-CN" baseline="-25000" dirty="0" err="1">
                <a:solidFill>
                  <a:schemeClr val="tx1"/>
                </a:solidFill>
              </a:rPr>
              <a:t>e</a:t>
            </a:r>
            <a:r>
              <a:rPr lang="zh-CN" altLang="zh-CN" dirty="0">
                <a:solidFill>
                  <a:schemeClr val="tx1"/>
                </a:solidFill>
              </a:rPr>
              <a:t>一列的值。</a:t>
            </a:r>
          </a:p>
          <a:p>
            <a:pPr marL="457200" lvl="0" indent="-457200">
              <a:buFont typeface="+mj-ea"/>
              <a:buAutoNum type="circleNumDbPlain"/>
            </a:pPr>
            <a:r>
              <a:rPr lang="zh-CN" altLang="zh-CN" dirty="0">
                <a:solidFill>
                  <a:schemeClr val="tx1"/>
                </a:solidFill>
              </a:rPr>
              <a:t>通过表</a:t>
            </a:r>
            <a:r>
              <a:rPr lang="en-US" altLang="zh-CN" dirty="0">
                <a:solidFill>
                  <a:schemeClr val="tx1"/>
                </a:solidFill>
              </a:rPr>
              <a:t>6-5</a:t>
            </a:r>
            <a:r>
              <a:rPr lang="zh-CN" altLang="zh-CN" dirty="0">
                <a:solidFill>
                  <a:schemeClr val="tx1"/>
                </a:solidFill>
              </a:rPr>
              <a:t>的项目工作明细表绘制对应的双代号网络计划图。</a:t>
            </a:r>
          </a:p>
          <a:p>
            <a:pPr marL="457200" lvl="0" indent="-457200">
              <a:buFont typeface="+mj-ea"/>
              <a:buAutoNum type="circleNumDbPlain"/>
            </a:pPr>
            <a:r>
              <a:rPr lang="zh-CN" altLang="zh-CN" dirty="0">
                <a:solidFill>
                  <a:schemeClr val="tx1"/>
                </a:solidFill>
              </a:rPr>
              <a:t>通过项目工作的时间参数计算来求解网络计划图中的关键工作、关键线路，并用项目工作代号来描述关键线路。</a:t>
            </a:r>
          </a:p>
          <a:p>
            <a:pPr marL="457200" indent="-457200">
              <a:buFont typeface="+mj-ea"/>
              <a:buAutoNum type="circleNumDbPlain"/>
            </a:pPr>
            <a:r>
              <a:rPr lang="zh-CN" altLang="zh-CN" dirty="0">
                <a:solidFill>
                  <a:schemeClr val="tx1"/>
                </a:solidFill>
              </a:rPr>
              <a:t>通过节点的时间参数计算来求解网络计划图中的节点，并通过第</a:t>
            </a:r>
            <a:r>
              <a:rPr lang="zh-CN" altLang="en-US" dirty="0">
                <a:solidFill>
                  <a:schemeClr val="tx1"/>
                </a:solidFill>
              </a:rPr>
              <a:t>③</a:t>
            </a:r>
            <a:r>
              <a:rPr lang="zh-CN" altLang="zh-CN" dirty="0">
                <a:solidFill>
                  <a:schemeClr val="tx1"/>
                </a:solidFill>
              </a:rPr>
              <a:t>步的关键线路来求解关键节点，用</a:t>
            </a:r>
            <a:r>
              <a:rPr lang="zh-CN" altLang="en-US" dirty="0">
                <a:solidFill>
                  <a:schemeClr val="tx1"/>
                </a:solidFill>
              </a:rPr>
              <a:t>节</a:t>
            </a:r>
            <a:r>
              <a:rPr lang="zh-CN" altLang="zh-CN" dirty="0">
                <a:solidFill>
                  <a:schemeClr val="tx1"/>
                </a:solidFill>
              </a:rPr>
              <a:t>点代号来描述关键线路。</a:t>
            </a:r>
            <a:endParaRPr lang="zh-CN" altLang="en-US" dirty="0">
              <a:solidFill>
                <a:schemeClr val="tx1"/>
              </a:solidFill>
            </a:endParaRPr>
          </a:p>
        </p:txBody>
      </p:sp>
      <p:sp>
        <p:nvSpPr>
          <p:cNvPr id="4" name="矩形 3"/>
          <p:cNvSpPr/>
          <p:nvPr/>
        </p:nvSpPr>
        <p:spPr>
          <a:xfrm>
            <a:off x="0" y="6006906"/>
            <a:ext cx="12209236" cy="8526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0886" y="6150516"/>
            <a:ext cx="12209236" cy="681180"/>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flipH="1">
            <a:off x="9019781" y="5303665"/>
            <a:ext cx="3229725" cy="1301644"/>
            <a:chOff x="-8805" y="5407865"/>
            <a:chExt cx="3213509" cy="1301644"/>
          </a:xfrm>
        </p:grpSpPr>
        <p:sp>
          <p:nvSpPr>
            <p:cNvPr id="7" name="矩形 6"/>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灯片编号占位符 16">
            <a:extLst>
              <a:ext uri="{FF2B5EF4-FFF2-40B4-BE49-F238E27FC236}">
                <a16:creationId xmlns:a16="http://schemas.microsoft.com/office/drawing/2014/main" id="{E6950DA8-31ED-430D-8A51-03C5E15FD4FE}"/>
              </a:ext>
            </a:extLst>
          </p:cNvPr>
          <p:cNvSpPr>
            <a:spLocks noGrp="1"/>
          </p:cNvSpPr>
          <p:nvPr>
            <p:ph type="sldNum" sz="quarter" idx="12"/>
          </p:nvPr>
        </p:nvSpPr>
        <p:spPr/>
        <p:txBody>
          <a:bodyPr/>
          <a:lstStyle/>
          <a:p>
            <a:fld id="{B6F15528-21DE-4FAA-801E-634DDDAF4B2B}" type="slidenum">
              <a:rPr lang="en-US" smtClean="0"/>
              <a:t>470</a:t>
            </a:fld>
            <a:endParaRPr lang="en-US" dirty="0"/>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6.2.3 </a:t>
            </a:r>
            <a:r>
              <a:rPr lang="zh-CN" altLang="en-US" dirty="0"/>
              <a:t>关键线路求解</a:t>
            </a:r>
          </a:p>
        </p:txBody>
      </p:sp>
      <p:sp>
        <p:nvSpPr>
          <p:cNvPr id="3" name="内容占位符 2"/>
          <p:cNvSpPr>
            <a:spLocks noGrp="1"/>
          </p:cNvSpPr>
          <p:nvPr>
            <p:ph idx="1"/>
          </p:nvPr>
        </p:nvSpPr>
        <p:spPr>
          <a:xfrm>
            <a:off x="609918" y="1143795"/>
            <a:ext cx="10978515" cy="228599"/>
          </a:xfrm>
        </p:spPr>
        <p:txBody>
          <a:bodyPr>
            <a:noAutofit/>
          </a:bodyPr>
          <a:lstStyle/>
          <a:p>
            <a:pPr marL="0" indent="0">
              <a:buNone/>
            </a:pPr>
            <a:r>
              <a:rPr lang="zh-CN" altLang="zh-CN" dirty="0"/>
              <a:t>【</a:t>
            </a:r>
            <a:r>
              <a:rPr lang="zh-CN" altLang="zh-CN" b="1" dirty="0"/>
              <a:t>例</a:t>
            </a:r>
            <a:r>
              <a:rPr lang="en-US" altLang="zh-CN" b="1" dirty="0"/>
              <a:t>6.3</a:t>
            </a:r>
            <a:r>
              <a:rPr lang="zh-CN" altLang="zh-CN" dirty="0"/>
              <a:t>】</a:t>
            </a:r>
            <a:endParaRPr lang="zh-CN" altLang="en-US" dirty="0"/>
          </a:p>
        </p:txBody>
      </p:sp>
      <p:grpSp>
        <p:nvGrpSpPr>
          <p:cNvPr id="5" name="组合 4"/>
          <p:cNvGrpSpPr/>
          <p:nvPr/>
        </p:nvGrpSpPr>
        <p:grpSpPr>
          <a:xfrm flipH="1">
            <a:off x="9098280" y="5716794"/>
            <a:ext cx="3229725" cy="1301644"/>
            <a:chOff x="-8805" y="5407865"/>
            <a:chExt cx="3213509" cy="1301644"/>
          </a:xfrm>
        </p:grpSpPr>
        <p:sp>
          <p:nvSpPr>
            <p:cNvPr id="6" name="矩形 5"/>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968"/>
          <a:stretch>
            <a:fillRect/>
          </a:stretch>
        </p:blipFill>
        <p:spPr bwMode="auto">
          <a:xfrm>
            <a:off x="2265251" y="1393371"/>
            <a:ext cx="6833030" cy="5337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7975" y="915194"/>
            <a:ext cx="3124200" cy="343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灯片编号占位符 14">
            <a:extLst>
              <a:ext uri="{FF2B5EF4-FFF2-40B4-BE49-F238E27FC236}">
                <a16:creationId xmlns:a16="http://schemas.microsoft.com/office/drawing/2014/main" id="{288E51AB-0911-4E02-911D-DA74FDE382AB}"/>
              </a:ext>
            </a:extLst>
          </p:cNvPr>
          <p:cNvSpPr>
            <a:spLocks noGrp="1"/>
          </p:cNvSpPr>
          <p:nvPr>
            <p:ph type="sldNum" sz="quarter" idx="12"/>
          </p:nvPr>
        </p:nvSpPr>
        <p:spPr/>
        <p:txBody>
          <a:bodyPr/>
          <a:lstStyle/>
          <a:p>
            <a:fld id="{B6F15528-21DE-4FAA-801E-634DDDAF4B2B}" type="slidenum">
              <a:rPr lang="en-US" smtClean="0"/>
              <a:t>471</a:t>
            </a:fld>
            <a:endParaRPr lang="en-US" dirty="0"/>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6.2.3 </a:t>
            </a:r>
            <a:r>
              <a:rPr lang="zh-CN" altLang="en-US" dirty="0"/>
              <a:t>关键线路求解</a:t>
            </a:r>
          </a:p>
        </p:txBody>
      </p:sp>
      <p:sp>
        <p:nvSpPr>
          <p:cNvPr id="3" name="内容占位符 2"/>
          <p:cNvSpPr>
            <a:spLocks noGrp="1"/>
          </p:cNvSpPr>
          <p:nvPr>
            <p:ph idx="1"/>
          </p:nvPr>
        </p:nvSpPr>
        <p:spPr/>
        <p:txBody>
          <a:bodyPr/>
          <a:lstStyle/>
          <a:p>
            <a:pPr marL="0" indent="0">
              <a:buNone/>
            </a:pPr>
            <a:r>
              <a:rPr lang="zh-CN" altLang="zh-CN" b="1" dirty="0"/>
              <a:t>解：</a:t>
            </a:r>
            <a:endParaRPr lang="en-US" altLang="zh-CN" b="1" dirty="0"/>
          </a:p>
          <a:p>
            <a:pPr marL="0" indent="0">
              <a:buNone/>
            </a:pPr>
            <a:r>
              <a:rPr lang="zh-CN" altLang="zh-CN" b="1" dirty="0"/>
              <a:t>（</a:t>
            </a:r>
            <a:r>
              <a:rPr lang="en-US" altLang="zh-CN" b="1" dirty="0"/>
              <a:t>1</a:t>
            </a:r>
            <a:r>
              <a:rPr lang="zh-CN" altLang="zh-CN" b="1" dirty="0"/>
              <a:t>）计算结果</a:t>
            </a:r>
            <a:r>
              <a:rPr lang="zh-CN" altLang="en-US" b="1" dirty="0"/>
              <a:t>：</a:t>
            </a:r>
          </a:p>
        </p:txBody>
      </p:sp>
      <p:grpSp>
        <p:nvGrpSpPr>
          <p:cNvPr id="6" name="组合 5"/>
          <p:cNvGrpSpPr/>
          <p:nvPr/>
        </p:nvGrpSpPr>
        <p:grpSpPr>
          <a:xfrm flipH="1">
            <a:off x="9592511" y="5774236"/>
            <a:ext cx="2735493" cy="1244201"/>
            <a:chOff x="-8805" y="5407865"/>
            <a:chExt cx="3213509" cy="1301644"/>
          </a:xfrm>
        </p:grpSpPr>
        <p:sp>
          <p:nvSpPr>
            <p:cNvPr id="7" name="矩形 6"/>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468"/>
          <a:stretch>
            <a:fillRect/>
          </a:stretch>
        </p:blipFill>
        <p:spPr bwMode="auto">
          <a:xfrm>
            <a:off x="2927349" y="1215746"/>
            <a:ext cx="7186879" cy="5566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575" y="909860"/>
            <a:ext cx="2819400" cy="310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灯片编号占位符 4">
            <a:extLst>
              <a:ext uri="{FF2B5EF4-FFF2-40B4-BE49-F238E27FC236}">
                <a16:creationId xmlns:a16="http://schemas.microsoft.com/office/drawing/2014/main" id="{F44E2FE6-0E24-4E83-A520-39AA0AEF9EA0}"/>
              </a:ext>
            </a:extLst>
          </p:cNvPr>
          <p:cNvSpPr>
            <a:spLocks noGrp="1"/>
          </p:cNvSpPr>
          <p:nvPr>
            <p:ph type="sldNum" sz="quarter" idx="12"/>
          </p:nvPr>
        </p:nvSpPr>
        <p:spPr/>
        <p:txBody>
          <a:bodyPr/>
          <a:lstStyle/>
          <a:p>
            <a:fld id="{B6F15528-21DE-4FAA-801E-634DDDAF4B2B}" type="slidenum">
              <a:rPr lang="en-US" smtClean="0"/>
              <a:t>472</a:t>
            </a:fld>
            <a:endParaRPr lang="en-US" dirty="0"/>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6.2.3 </a:t>
            </a:r>
            <a:r>
              <a:rPr lang="zh-CN" altLang="en-US" dirty="0"/>
              <a:t>关键线路求解</a:t>
            </a:r>
          </a:p>
        </p:txBody>
      </p:sp>
      <p:sp>
        <p:nvSpPr>
          <p:cNvPr id="3" name="内容占位符 2"/>
          <p:cNvSpPr>
            <a:spLocks noGrp="1"/>
          </p:cNvSpPr>
          <p:nvPr>
            <p:ph idx="1"/>
          </p:nvPr>
        </p:nvSpPr>
        <p:spPr/>
        <p:txBody>
          <a:bodyPr/>
          <a:lstStyle/>
          <a:p>
            <a:pPr marL="0" indent="0">
              <a:buNone/>
            </a:pPr>
            <a:r>
              <a:rPr lang="zh-CN" altLang="zh-CN" b="1" dirty="0"/>
              <a:t>（</a:t>
            </a:r>
            <a:r>
              <a:rPr lang="en-US" altLang="zh-CN" b="1" dirty="0"/>
              <a:t>2</a:t>
            </a:r>
            <a:r>
              <a:rPr lang="zh-CN" altLang="zh-CN" b="1" dirty="0"/>
              <a:t>）绘制的网络计划图如图</a:t>
            </a:r>
            <a:r>
              <a:rPr lang="en-US" altLang="zh-CN" b="1" dirty="0"/>
              <a:t>6-17</a:t>
            </a:r>
            <a:r>
              <a:rPr lang="zh-CN" altLang="zh-CN" b="1" dirty="0"/>
              <a:t>所示</a:t>
            </a:r>
            <a:endParaRPr lang="zh-CN" altLang="en-US" b="1" dirty="0"/>
          </a:p>
        </p:txBody>
      </p:sp>
      <p:pic>
        <p:nvPicPr>
          <p:cNvPr id="6"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4562"/>
          <a:stretch>
            <a:fillRect/>
          </a:stretch>
        </p:blipFill>
        <p:spPr bwMode="auto">
          <a:xfrm>
            <a:off x="231775" y="2119086"/>
            <a:ext cx="5486400" cy="4293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组合 6"/>
          <p:cNvGrpSpPr/>
          <p:nvPr/>
        </p:nvGrpSpPr>
        <p:grpSpPr>
          <a:xfrm flipH="1">
            <a:off x="9592511" y="5774236"/>
            <a:ext cx="2735493" cy="1244201"/>
            <a:chOff x="-8805" y="5407865"/>
            <a:chExt cx="3213509" cy="1301644"/>
          </a:xfrm>
        </p:grpSpPr>
        <p:sp>
          <p:nvSpPr>
            <p:cNvPr id="8" name="矩形 7"/>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8175" y="2390815"/>
            <a:ext cx="6450693" cy="2141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9575" y="1677194"/>
            <a:ext cx="2819400" cy="310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灯片编号占位符 4">
            <a:extLst>
              <a:ext uri="{FF2B5EF4-FFF2-40B4-BE49-F238E27FC236}">
                <a16:creationId xmlns:a16="http://schemas.microsoft.com/office/drawing/2014/main" id="{240DCE40-240D-4101-A9DE-171EBDF8A932}"/>
              </a:ext>
            </a:extLst>
          </p:cNvPr>
          <p:cNvSpPr>
            <a:spLocks noGrp="1"/>
          </p:cNvSpPr>
          <p:nvPr>
            <p:ph type="sldNum" sz="quarter" idx="12"/>
          </p:nvPr>
        </p:nvSpPr>
        <p:spPr/>
        <p:txBody>
          <a:bodyPr/>
          <a:lstStyle/>
          <a:p>
            <a:fld id="{B6F15528-21DE-4FAA-801E-634DDDAF4B2B}" type="slidenum">
              <a:rPr lang="en-US" smtClean="0"/>
              <a:t>473</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6.2.3 </a:t>
            </a:r>
            <a:r>
              <a:rPr lang="zh-CN" altLang="en-US" dirty="0"/>
              <a:t>关键线路求解</a:t>
            </a:r>
          </a:p>
        </p:txBody>
      </p:sp>
      <p:sp>
        <p:nvSpPr>
          <p:cNvPr id="3" name="内容占位符 2"/>
          <p:cNvSpPr>
            <a:spLocks noGrp="1"/>
          </p:cNvSpPr>
          <p:nvPr>
            <p:ph idx="1"/>
          </p:nvPr>
        </p:nvSpPr>
        <p:spPr/>
        <p:txBody>
          <a:bodyPr/>
          <a:lstStyle/>
          <a:p>
            <a:pPr marL="0" indent="0">
              <a:buNone/>
            </a:pPr>
            <a:r>
              <a:rPr lang="zh-CN" altLang="zh-CN" b="1" dirty="0"/>
              <a:t>（</a:t>
            </a:r>
            <a:r>
              <a:rPr lang="en-US" altLang="zh-CN" b="1" dirty="0"/>
              <a:t>2</a:t>
            </a:r>
            <a:r>
              <a:rPr lang="zh-CN" altLang="zh-CN" b="1" dirty="0"/>
              <a:t>）绘制的网络计划图如图</a:t>
            </a:r>
            <a:r>
              <a:rPr lang="en-US" altLang="zh-CN" b="1" dirty="0"/>
              <a:t>6-17</a:t>
            </a:r>
            <a:r>
              <a:rPr lang="zh-CN" altLang="zh-CN" b="1" dirty="0"/>
              <a:t>所示</a:t>
            </a:r>
            <a:endParaRPr lang="zh-CN" altLang="en-US" b="1" dirty="0"/>
          </a:p>
        </p:txBody>
      </p:sp>
      <p:grpSp>
        <p:nvGrpSpPr>
          <p:cNvPr id="7" name="组合 6"/>
          <p:cNvGrpSpPr/>
          <p:nvPr/>
        </p:nvGrpSpPr>
        <p:grpSpPr>
          <a:xfrm flipH="1">
            <a:off x="9592511" y="5774236"/>
            <a:ext cx="2735493" cy="1244201"/>
            <a:chOff x="-8805" y="5407865"/>
            <a:chExt cx="3213509" cy="1301644"/>
          </a:xfrm>
        </p:grpSpPr>
        <p:sp>
          <p:nvSpPr>
            <p:cNvPr id="8" name="矩形 7"/>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136" y="2286792"/>
            <a:ext cx="11251061" cy="3734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1677194"/>
            <a:ext cx="2819400" cy="310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灯片编号占位符 4">
            <a:extLst>
              <a:ext uri="{FF2B5EF4-FFF2-40B4-BE49-F238E27FC236}">
                <a16:creationId xmlns:a16="http://schemas.microsoft.com/office/drawing/2014/main" id="{C2D423F9-B555-4EE3-A59D-D8229658F41F}"/>
              </a:ext>
            </a:extLst>
          </p:cNvPr>
          <p:cNvSpPr>
            <a:spLocks noGrp="1"/>
          </p:cNvSpPr>
          <p:nvPr>
            <p:ph type="sldNum" sz="quarter" idx="12"/>
          </p:nvPr>
        </p:nvSpPr>
        <p:spPr/>
        <p:txBody>
          <a:bodyPr/>
          <a:lstStyle/>
          <a:p>
            <a:fld id="{B6F15528-21DE-4FAA-801E-634DDDAF4B2B}" type="slidenum">
              <a:rPr lang="en-US" smtClean="0"/>
              <a:t>474</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6.2.3 </a:t>
            </a:r>
            <a:r>
              <a:rPr lang="zh-CN" altLang="en-US" dirty="0"/>
              <a:t>关键线路求解</a:t>
            </a:r>
          </a:p>
        </p:txBody>
      </p:sp>
      <p:sp>
        <p:nvSpPr>
          <p:cNvPr id="4" name="TextBox 3"/>
          <p:cNvSpPr txBox="1"/>
          <p:nvPr/>
        </p:nvSpPr>
        <p:spPr>
          <a:xfrm>
            <a:off x="1222375" y="1167184"/>
            <a:ext cx="9226204" cy="4413516"/>
          </a:xfrm>
          <a:prstGeom prst="rect">
            <a:avLst/>
          </a:prstGeom>
          <a:noFill/>
        </p:spPr>
        <p:txBody>
          <a:bodyPr wrap="square" rtlCol="0">
            <a:spAutoFit/>
          </a:bodyPr>
          <a:lstStyle/>
          <a:p>
            <a:pPr>
              <a:lnSpc>
                <a:spcPct val="130000"/>
              </a:lnSpc>
            </a:pPr>
            <a:r>
              <a:rPr lang="zh-CN" altLang="zh-CN" dirty="0"/>
              <a:t>（</a:t>
            </a:r>
            <a:r>
              <a:rPr lang="en-US" altLang="zh-CN" dirty="0"/>
              <a:t>3</a:t>
            </a:r>
            <a:r>
              <a:rPr lang="zh-CN" altLang="zh-CN" dirty="0"/>
              <a:t>）通过项目工作的时间参数计算来求解：</a:t>
            </a:r>
          </a:p>
          <a:p>
            <a:pPr>
              <a:lnSpc>
                <a:spcPct val="130000"/>
              </a:lnSpc>
            </a:pPr>
            <a:r>
              <a:rPr lang="zh-CN" altLang="zh-CN" dirty="0"/>
              <a:t>①顺着箭线方向求解各项目工作的最早开始时间</a:t>
            </a:r>
            <a:r>
              <a:rPr lang="en-US" altLang="zh-CN" i="1" dirty="0" err="1"/>
              <a:t>ES</a:t>
            </a:r>
            <a:r>
              <a:rPr lang="en-US" altLang="zh-CN" i="1" baseline="-25000" dirty="0" err="1"/>
              <a:t>i</a:t>
            </a:r>
            <a:r>
              <a:rPr lang="en-US" altLang="zh-CN" i="1" baseline="-25000" dirty="0"/>
              <a:t>-j</a:t>
            </a:r>
            <a:r>
              <a:rPr lang="zh-CN" altLang="zh-CN" dirty="0"/>
              <a:t>：</a:t>
            </a:r>
          </a:p>
          <a:p>
            <a:pPr>
              <a:lnSpc>
                <a:spcPct val="130000"/>
              </a:lnSpc>
            </a:pPr>
            <a:r>
              <a:rPr lang="zh-CN" altLang="zh-CN" dirty="0"/>
              <a:t>由公式</a:t>
            </a:r>
            <a:r>
              <a:rPr lang="en-US" altLang="zh-CN" dirty="0"/>
              <a:t>6.3</a:t>
            </a:r>
            <a:r>
              <a:rPr lang="zh-CN" altLang="zh-CN" dirty="0"/>
              <a:t>可得，起始项目工作</a:t>
            </a:r>
            <a:r>
              <a:rPr lang="en-US" altLang="zh-CN" i="1" dirty="0"/>
              <a:t>ES</a:t>
            </a:r>
            <a:r>
              <a:rPr lang="en-US" altLang="zh-CN" i="1" baseline="-25000" dirty="0"/>
              <a:t>1-2</a:t>
            </a:r>
            <a:r>
              <a:rPr lang="en-US" altLang="zh-CN" dirty="0"/>
              <a:t>=0</a:t>
            </a:r>
            <a:endParaRPr lang="zh-CN" altLang="zh-CN" dirty="0"/>
          </a:p>
          <a:p>
            <a:pPr>
              <a:lnSpc>
                <a:spcPct val="130000"/>
              </a:lnSpc>
            </a:pPr>
            <a:r>
              <a:rPr lang="zh-CN" altLang="zh-CN" dirty="0"/>
              <a:t>其他项目工作的最早开始时间</a:t>
            </a:r>
            <a:r>
              <a:rPr lang="en-US" altLang="zh-CN" i="1" dirty="0" err="1"/>
              <a:t>ES</a:t>
            </a:r>
            <a:r>
              <a:rPr lang="en-US" altLang="zh-CN" i="1" baseline="-25000" dirty="0" err="1"/>
              <a:t>i</a:t>
            </a:r>
            <a:r>
              <a:rPr lang="en-US" altLang="zh-CN" i="1" baseline="-25000" dirty="0"/>
              <a:t>-j </a:t>
            </a:r>
            <a:r>
              <a:rPr lang="zh-CN" altLang="zh-CN" dirty="0"/>
              <a:t>按公式</a:t>
            </a:r>
            <a:r>
              <a:rPr lang="en-US" altLang="zh-CN" dirty="0"/>
              <a:t>6.4</a:t>
            </a:r>
            <a:r>
              <a:rPr lang="zh-CN" altLang="zh-CN" dirty="0"/>
              <a:t>进行计算：</a:t>
            </a:r>
          </a:p>
          <a:p>
            <a:pPr>
              <a:lnSpc>
                <a:spcPct val="130000"/>
              </a:lnSpc>
            </a:pPr>
            <a:r>
              <a:rPr lang="en-US" altLang="zh-CN" i="1" dirty="0"/>
              <a:t>ES</a:t>
            </a:r>
            <a:r>
              <a:rPr lang="en-US" altLang="zh-CN" i="1" baseline="-25000" dirty="0"/>
              <a:t>2-3</a:t>
            </a:r>
            <a:r>
              <a:rPr lang="en-US" altLang="zh-CN" dirty="0"/>
              <a:t>=</a:t>
            </a:r>
            <a:r>
              <a:rPr lang="en-US" altLang="zh-CN" i="1" dirty="0"/>
              <a:t> ES</a:t>
            </a:r>
            <a:r>
              <a:rPr lang="en-US" altLang="zh-CN" i="1" baseline="-25000" dirty="0"/>
              <a:t>1-2</a:t>
            </a:r>
            <a:r>
              <a:rPr lang="en-US" altLang="zh-CN" dirty="0"/>
              <a:t>+</a:t>
            </a:r>
            <a:r>
              <a:rPr lang="en-US" altLang="zh-CN" i="1" dirty="0"/>
              <a:t>D</a:t>
            </a:r>
            <a:r>
              <a:rPr lang="en-US" altLang="zh-CN" i="1" baseline="-25000" dirty="0"/>
              <a:t>1-2</a:t>
            </a:r>
            <a:r>
              <a:rPr lang="en-US" altLang="zh-CN" dirty="0"/>
              <a:t>=0+4=4</a:t>
            </a:r>
            <a:endParaRPr lang="zh-CN" altLang="zh-CN" dirty="0"/>
          </a:p>
          <a:p>
            <a:pPr>
              <a:lnSpc>
                <a:spcPct val="130000"/>
              </a:lnSpc>
            </a:pPr>
            <a:r>
              <a:rPr lang="en-US" altLang="zh-CN" i="1" dirty="0"/>
              <a:t>ES</a:t>
            </a:r>
            <a:r>
              <a:rPr lang="en-US" altLang="zh-CN" i="1" baseline="-25000" dirty="0"/>
              <a:t>2-4</a:t>
            </a:r>
            <a:r>
              <a:rPr lang="en-US" altLang="zh-CN" dirty="0"/>
              <a:t>=</a:t>
            </a:r>
            <a:r>
              <a:rPr lang="en-US" altLang="zh-CN" i="1" dirty="0"/>
              <a:t> ES</a:t>
            </a:r>
            <a:r>
              <a:rPr lang="en-US" altLang="zh-CN" i="1" baseline="-25000" dirty="0"/>
              <a:t>1-2</a:t>
            </a:r>
            <a:r>
              <a:rPr lang="en-US" altLang="zh-CN" dirty="0"/>
              <a:t>+</a:t>
            </a:r>
            <a:r>
              <a:rPr lang="en-US" altLang="zh-CN" i="1" dirty="0"/>
              <a:t>D</a:t>
            </a:r>
            <a:r>
              <a:rPr lang="en-US" altLang="zh-CN" i="1" baseline="-25000" dirty="0"/>
              <a:t>1-2</a:t>
            </a:r>
            <a:r>
              <a:rPr lang="en-US" altLang="zh-CN" dirty="0"/>
              <a:t>=0+4=4</a:t>
            </a:r>
            <a:endParaRPr lang="zh-CN" altLang="zh-CN" dirty="0"/>
          </a:p>
          <a:p>
            <a:pPr>
              <a:lnSpc>
                <a:spcPct val="130000"/>
              </a:lnSpc>
            </a:pPr>
            <a:r>
              <a:rPr lang="en-US" altLang="zh-CN" i="1" dirty="0"/>
              <a:t>ES</a:t>
            </a:r>
            <a:r>
              <a:rPr lang="en-US" altLang="zh-CN" i="1" baseline="-25000" dirty="0"/>
              <a:t>3-5</a:t>
            </a:r>
            <a:r>
              <a:rPr lang="en-US" altLang="zh-CN" dirty="0"/>
              <a:t>=</a:t>
            </a:r>
            <a:r>
              <a:rPr lang="en-US" altLang="zh-CN" i="1" dirty="0"/>
              <a:t> ES</a:t>
            </a:r>
            <a:r>
              <a:rPr lang="en-US" altLang="zh-CN" i="1" baseline="-25000" dirty="0"/>
              <a:t>2-3</a:t>
            </a:r>
            <a:r>
              <a:rPr lang="en-US" altLang="zh-CN" dirty="0"/>
              <a:t>+</a:t>
            </a:r>
            <a:r>
              <a:rPr lang="en-US" altLang="zh-CN" i="1" dirty="0"/>
              <a:t>D</a:t>
            </a:r>
            <a:r>
              <a:rPr lang="en-US" altLang="zh-CN" i="1" baseline="-25000" dirty="0"/>
              <a:t>2-3</a:t>
            </a:r>
            <a:r>
              <a:rPr lang="en-US" altLang="zh-CN" dirty="0"/>
              <a:t>=4+3=7</a:t>
            </a:r>
            <a:endParaRPr lang="zh-CN" altLang="zh-CN" dirty="0"/>
          </a:p>
          <a:p>
            <a:pPr>
              <a:lnSpc>
                <a:spcPct val="130000"/>
              </a:lnSpc>
            </a:pPr>
            <a:r>
              <a:rPr lang="en-US" altLang="zh-CN" i="1" dirty="0"/>
              <a:t>ES</a:t>
            </a:r>
            <a:r>
              <a:rPr lang="en-US" altLang="zh-CN" i="1" baseline="-25000" dirty="0"/>
              <a:t>4-5</a:t>
            </a:r>
            <a:r>
              <a:rPr lang="en-US" altLang="zh-CN" dirty="0"/>
              <a:t>=</a:t>
            </a:r>
            <a:r>
              <a:rPr lang="en-US" altLang="zh-CN" i="1" dirty="0"/>
              <a:t> ES</a:t>
            </a:r>
            <a:r>
              <a:rPr lang="en-US" altLang="zh-CN" i="1" baseline="-25000" dirty="0"/>
              <a:t>2-4</a:t>
            </a:r>
            <a:r>
              <a:rPr lang="en-US" altLang="zh-CN" dirty="0"/>
              <a:t>+</a:t>
            </a:r>
            <a:r>
              <a:rPr lang="en-US" altLang="zh-CN" i="1" dirty="0"/>
              <a:t>D</a:t>
            </a:r>
            <a:r>
              <a:rPr lang="en-US" altLang="zh-CN" i="1" baseline="-25000" dirty="0"/>
              <a:t>2-4</a:t>
            </a:r>
            <a:r>
              <a:rPr lang="en-US" altLang="zh-CN" dirty="0"/>
              <a:t>=4+2=6</a:t>
            </a:r>
            <a:endParaRPr lang="zh-CN" altLang="zh-CN" dirty="0"/>
          </a:p>
          <a:p>
            <a:pPr>
              <a:lnSpc>
                <a:spcPct val="130000"/>
              </a:lnSpc>
            </a:pPr>
            <a:r>
              <a:rPr lang="en-US" altLang="zh-CN" i="1" dirty="0"/>
              <a:t>ES</a:t>
            </a:r>
            <a:r>
              <a:rPr lang="en-US" altLang="zh-CN" i="1" baseline="-25000" dirty="0"/>
              <a:t>5-6</a:t>
            </a:r>
            <a:r>
              <a:rPr lang="en-US" altLang="zh-CN" dirty="0"/>
              <a:t>=max</a:t>
            </a:r>
            <a:r>
              <a:rPr lang="en-US" altLang="zh-CN" i="1" dirty="0"/>
              <a:t> </a:t>
            </a:r>
            <a:r>
              <a:rPr lang="en-US" altLang="zh-CN" dirty="0"/>
              <a:t>{</a:t>
            </a:r>
            <a:r>
              <a:rPr lang="en-US" altLang="zh-CN" i="1" dirty="0"/>
              <a:t> ES</a:t>
            </a:r>
            <a:r>
              <a:rPr lang="en-US" altLang="zh-CN" i="1" baseline="-25000" dirty="0"/>
              <a:t>3-5</a:t>
            </a:r>
            <a:r>
              <a:rPr lang="en-US" altLang="zh-CN" dirty="0"/>
              <a:t>+</a:t>
            </a:r>
            <a:r>
              <a:rPr lang="en-US" altLang="zh-CN" i="1" dirty="0"/>
              <a:t>D</a:t>
            </a:r>
            <a:r>
              <a:rPr lang="en-US" altLang="zh-CN" i="1" baseline="-25000" dirty="0"/>
              <a:t>3-5</a:t>
            </a:r>
            <a:r>
              <a:rPr lang="en-US" altLang="zh-CN" i="1" dirty="0"/>
              <a:t> </a:t>
            </a:r>
            <a:r>
              <a:rPr lang="zh-CN" altLang="zh-CN" i="1" dirty="0"/>
              <a:t>，</a:t>
            </a:r>
            <a:r>
              <a:rPr lang="en-US" altLang="zh-CN" i="1" dirty="0"/>
              <a:t>ES</a:t>
            </a:r>
            <a:r>
              <a:rPr lang="en-US" altLang="zh-CN" i="1" baseline="-25000" dirty="0"/>
              <a:t>4-5</a:t>
            </a:r>
            <a:r>
              <a:rPr lang="en-US" altLang="zh-CN" dirty="0"/>
              <a:t>+</a:t>
            </a:r>
            <a:r>
              <a:rPr lang="en-US" altLang="zh-CN" i="1" dirty="0"/>
              <a:t>D</a:t>
            </a:r>
            <a:r>
              <a:rPr lang="en-US" altLang="zh-CN" i="1" baseline="-25000" dirty="0"/>
              <a:t>4-5</a:t>
            </a:r>
            <a:r>
              <a:rPr lang="en-US" altLang="zh-CN" dirty="0"/>
              <a:t>} = max</a:t>
            </a:r>
            <a:r>
              <a:rPr lang="en-US" altLang="zh-CN" i="1" dirty="0"/>
              <a:t> </a:t>
            </a:r>
            <a:r>
              <a:rPr lang="en-US" altLang="zh-CN" dirty="0"/>
              <a:t>{</a:t>
            </a:r>
            <a:r>
              <a:rPr lang="en-US" altLang="zh-CN" i="1" dirty="0"/>
              <a:t> </a:t>
            </a:r>
            <a:r>
              <a:rPr lang="en-US" altLang="zh-CN" dirty="0"/>
              <a:t>7+0 </a:t>
            </a:r>
            <a:r>
              <a:rPr lang="zh-CN" altLang="zh-CN" dirty="0"/>
              <a:t>，</a:t>
            </a:r>
            <a:r>
              <a:rPr lang="en-US" altLang="zh-CN" dirty="0"/>
              <a:t>6+0}=7</a:t>
            </a:r>
            <a:endParaRPr lang="zh-CN" altLang="en-US" dirty="0"/>
          </a:p>
        </p:txBody>
      </p:sp>
      <p:sp>
        <p:nvSpPr>
          <p:cNvPr id="5" name="矩形 4"/>
          <p:cNvSpPr/>
          <p:nvPr/>
        </p:nvSpPr>
        <p:spPr>
          <a:xfrm>
            <a:off x="0" y="6006906"/>
            <a:ext cx="12209236" cy="8526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0886" y="6150516"/>
            <a:ext cx="12209236" cy="681180"/>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flipH="1">
            <a:off x="9567621" y="5418551"/>
            <a:ext cx="2681884" cy="1186758"/>
            <a:chOff x="-8805" y="5407865"/>
            <a:chExt cx="3213509" cy="1301644"/>
          </a:xfrm>
        </p:grpSpPr>
        <p:sp>
          <p:nvSpPr>
            <p:cNvPr id="8" name="矩形 7"/>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8042" y="3169331"/>
            <a:ext cx="5381971" cy="1786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灯片编号占位符 16">
            <a:extLst>
              <a:ext uri="{FF2B5EF4-FFF2-40B4-BE49-F238E27FC236}">
                <a16:creationId xmlns:a16="http://schemas.microsoft.com/office/drawing/2014/main" id="{EE408398-614D-4CB5-8418-6C15CA55C08A}"/>
              </a:ext>
            </a:extLst>
          </p:cNvPr>
          <p:cNvSpPr>
            <a:spLocks noGrp="1"/>
          </p:cNvSpPr>
          <p:nvPr>
            <p:ph type="sldNum" sz="quarter" idx="12"/>
          </p:nvPr>
        </p:nvSpPr>
        <p:spPr/>
        <p:txBody>
          <a:bodyPr/>
          <a:lstStyle/>
          <a:p>
            <a:fld id="{B6F15528-21DE-4FAA-801E-634DDDAF4B2B}" type="slidenum">
              <a:rPr lang="en-US" smtClean="0"/>
              <a:t>475</a:t>
            </a:fld>
            <a:endParaRPr lang="en-US" dirty="0"/>
          </a:p>
        </p:txBody>
      </p:sp>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6.2.3 </a:t>
            </a:r>
            <a:r>
              <a:rPr lang="zh-CN" altLang="en-US" dirty="0"/>
              <a:t>关键线路求解</a:t>
            </a:r>
          </a:p>
        </p:txBody>
      </p:sp>
      <p:sp>
        <p:nvSpPr>
          <p:cNvPr id="4" name="TextBox 3"/>
          <p:cNvSpPr txBox="1"/>
          <p:nvPr/>
        </p:nvSpPr>
        <p:spPr>
          <a:xfrm>
            <a:off x="1222375" y="1167184"/>
            <a:ext cx="9226204" cy="3970318"/>
          </a:xfrm>
          <a:prstGeom prst="rect">
            <a:avLst/>
          </a:prstGeom>
          <a:noFill/>
        </p:spPr>
        <p:txBody>
          <a:bodyPr wrap="square" rtlCol="0">
            <a:spAutoFit/>
          </a:bodyPr>
          <a:lstStyle/>
          <a:p>
            <a:pPr>
              <a:lnSpc>
                <a:spcPct val="150000"/>
              </a:lnSpc>
            </a:pPr>
            <a:r>
              <a:rPr lang="zh-CN" altLang="zh-CN" dirty="0"/>
              <a:t>②计算各项目工作的最早完成时间</a:t>
            </a:r>
            <a:r>
              <a:rPr lang="en-US" altLang="zh-CN" i="1" dirty="0" err="1"/>
              <a:t>EF</a:t>
            </a:r>
            <a:r>
              <a:rPr lang="en-US" altLang="zh-CN" i="1" baseline="-25000" dirty="0" err="1"/>
              <a:t>i</a:t>
            </a:r>
            <a:r>
              <a:rPr lang="en-US" altLang="zh-CN" i="1" baseline="-25000" dirty="0"/>
              <a:t>-j</a:t>
            </a:r>
            <a:r>
              <a:rPr lang="zh-CN" altLang="zh-CN" dirty="0"/>
              <a:t>，按公式</a:t>
            </a:r>
            <a:r>
              <a:rPr lang="en-US" altLang="zh-CN" dirty="0"/>
              <a:t>6.5</a:t>
            </a:r>
            <a:r>
              <a:rPr lang="zh-CN" altLang="zh-CN" dirty="0"/>
              <a:t>进行计算： </a:t>
            </a:r>
          </a:p>
          <a:p>
            <a:pPr>
              <a:lnSpc>
                <a:spcPct val="150000"/>
              </a:lnSpc>
            </a:pPr>
            <a:r>
              <a:rPr lang="en-US" altLang="zh-CN" i="1" dirty="0"/>
              <a:t>EF</a:t>
            </a:r>
            <a:r>
              <a:rPr lang="en-US" altLang="zh-CN" i="1" baseline="-25000" dirty="0"/>
              <a:t>1-2</a:t>
            </a:r>
            <a:r>
              <a:rPr lang="en-US" altLang="zh-CN" dirty="0"/>
              <a:t>=</a:t>
            </a:r>
            <a:r>
              <a:rPr lang="en-US" altLang="zh-CN" i="1" dirty="0"/>
              <a:t> ES</a:t>
            </a:r>
            <a:r>
              <a:rPr lang="en-US" altLang="zh-CN" i="1" baseline="-25000" dirty="0"/>
              <a:t>1-2</a:t>
            </a:r>
            <a:r>
              <a:rPr lang="en-US" altLang="zh-CN" dirty="0"/>
              <a:t>+</a:t>
            </a:r>
            <a:r>
              <a:rPr lang="en-US" altLang="zh-CN" i="1" dirty="0"/>
              <a:t>D</a:t>
            </a:r>
            <a:r>
              <a:rPr lang="en-US" altLang="zh-CN" i="1" baseline="-25000" dirty="0"/>
              <a:t>1-2</a:t>
            </a:r>
            <a:r>
              <a:rPr lang="en-US" altLang="zh-CN" dirty="0"/>
              <a:t>=0+4=4</a:t>
            </a:r>
            <a:endParaRPr lang="zh-CN" altLang="zh-CN" dirty="0"/>
          </a:p>
          <a:p>
            <a:pPr>
              <a:lnSpc>
                <a:spcPct val="150000"/>
              </a:lnSpc>
            </a:pPr>
            <a:r>
              <a:rPr lang="en-US" altLang="zh-CN" i="1" dirty="0"/>
              <a:t>EF</a:t>
            </a:r>
            <a:r>
              <a:rPr lang="en-US" altLang="zh-CN" i="1" baseline="-25000" dirty="0"/>
              <a:t>2-3</a:t>
            </a:r>
            <a:r>
              <a:rPr lang="en-US" altLang="zh-CN" dirty="0"/>
              <a:t>=</a:t>
            </a:r>
            <a:r>
              <a:rPr lang="en-US" altLang="zh-CN" i="1" dirty="0"/>
              <a:t> ES</a:t>
            </a:r>
            <a:r>
              <a:rPr lang="en-US" altLang="zh-CN" i="1" baseline="-25000" dirty="0"/>
              <a:t>2-3</a:t>
            </a:r>
            <a:r>
              <a:rPr lang="en-US" altLang="zh-CN" dirty="0"/>
              <a:t>+</a:t>
            </a:r>
            <a:r>
              <a:rPr lang="en-US" altLang="zh-CN" i="1" dirty="0"/>
              <a:t>D</a:t>
            </a:r>
            <a:r>
              <a:rPr lang="en-US" altLang="zh-CN" i="1" baseline="-25000" dirty="0"/>
              <a:t>2-3</a:t>
            </a:r>
            <a:r>
              <a:rPr lang="en-US" altLang="zh-CN" dirty="0"/>
              <a:t>=4+3=7</a:t>
            </a:r>
            <a:endParaRPr lang="zh-CN" altLang="zh-CN" dirty="0"/>
          </a:p>
          <a:p>
            <a:pPr>
              <a:lnSpc>
                <a:spcPct val="150000"/>
              </a:lnSpc>
            </a:pPr>
            <a:r>
              <a:rPr lang="en-US" altLang="zh-CN" i="1" dirty="0"/>
              <a:t>EF</a:t>
            </a:r>
            <a:r>
              <a:rPr lang="en-US" altLang="zh-CN" i="1" baseline="-25000" dirty="0"/>
              <a:t>2-4</a:t>
            </a:r>
            <a:r>
              <a:rPr lang="en-US" altLang="zh-CN" dirty="0"/>
              <a:t>=</a:t>
            </a:r>
            <a:r>
              <a:rPr lang="en-US" altLang="zh-CN" i="1" dirty="0"/>
              <a:t> ES</a:t>
            </a:r>
            <a:r>
              <a:rPr lang="en-US" altLang="zh-CN" i="1" baseline="-25000" dirty="0"/>
              <a:t>2-4</a:t>
            </a:r>
            <a:r>
              <a:rPr lang="en-US" altLang="zh-CN" dirty="0"/>
              <a:t>+</a:t>
            </a:r>
            <a:r>
              <a:rPr lang="en-US" altLang="zh-CN" i="1" dirty="0"/>
              <a:t>D</a:t>
            </a:r>
            <a:r>
              <a:rPr lang="en-US" altLang="zh-CN" i="1" baseline="-25000" dirty="0"/>
              <a:t>2-4</a:t>
            </a:r>
            <a:r>
              <a:rPr lang="en-US" altLang="zh-CN" dirty="0"/>
              <a:t>=4+2=6</a:t>
            </a:r>
            <a:endParaRPr lang="zh-CN" altLang="zh-CN" dirty="0"/>
          </a:p>
          <a:p>
            <a:pPr>
              <a:lnSpc>
                <a:spcPct val="150000"/>
              </a:lnSpc>
            </a:pPr>
            <a:r>
              <a:rPr lang="en-US" altLang="zh-CN" i="1" dirty="0"/>
              <a:t>EF</a:t>
            </a:r>
            <a:r>
              <a:rPr lang="en-US" altLang="zh-CN" i="1" baseline="-25000" dirty="0"/>
              <a:t>3-5</a:t>
            </a:r>
            <a:r>
              <a:rPr lang="en-US" altLang="zh-CN" dirty="0"/>
              <a:t>=</a:t>
            </a:r>
            <a:r>
              <a:rPr lang="en-US" altLang="zh-CN" i="1" dirty="0"/>
              <a:t> ES</a:t>
            </a:r>
            <a:r>
              <a:rPr lang="en-US" altLang="zh-CN" i="1" baseline="-25000" dirty="0"/>
              <a:t>3-5</a:t>
            </a:r>
            <a:r>
              <a:rPr lang="en-US" altLang="zh-CN" dirty="0"/>
              <a:t>+</a:t>
            </a:r>
            <a:r>
              <a:rPr lang="en-US" altLang="zh-CN" i="1" dirty="0"/>
              <a:t>D</a:t>
            </a:r>
            <a:r>
              <a:rPr lang="en-US" altLang="zh-CN" i="1" baseline="-25000" dirty="0"/>
              <a:t>3-5</a:t>
            </a:r>
            <a:r>
              <a:rPr lang="en-US" altLang="zh-CN" dirty="0"/>
              <a:t>=7+0=7</a:t>
            </a:r>
            <a:endParaRPr lang="zh-CN" altLang="zh-CN" dirty="0"/>
          </a:p>
          <a:p>
            <a:pPr>
              <a:lnSpc>
                <a:spcPct val="150000"/>
              </a:lnSpc>
            </a:pPr>
            <a:r>
              <a:rPr lang="en-US" altLang="zh-CN" i="1" dirty="0"/>
              <a:t>EF</a:t>
            </a:r>
            <a:r>
              <a:rPr lang="en-US" altLang="zh-CN" i="1" baseline="-25000" dirty="0"/>
              <a:t>4-5</a:t>
            </a:r>
            <a:r>
              <a:rPr lang="en-US" altLang="zh-CN" dirty="0"/>
              <a:t>=</a:t>
            </a:r>
            <a:r>
              <a:rPr lang="en-US" altLang="zh-CN" i="1" dirty="0"/>
              <a:t> ES</a:t>
            </a:r>
            <a:r>
              <a:rPr lang="en-US" altLang="zh-CN" i="1" baseline="-25000" dirty="0"/>
              <a:t>3-5</a:t>
            </a:r>
            <a:r>
              <a:rPr lang="en-US" altLang="zh-CN" dirty="0"/>
              <a:t>+</a:t>
            </a:r>
            <a:r>
              <a:rPr lang="en-US" altLang="zh-CN" i="1" dirty="0"/>
              <a:t>D</a:t>
            </a:r>
            <a:r>
              <a:rPr lang="en-US" altLang="zh-CN" i="1" baseline="-25000" dirty="0"/>
              <a:t>3-5</a:t>
            </a:r>
            <a:r>
              <a:rPr lang="en-US" altLang="zh-CN" dirty="0"/>
              <a:t>=6+0=6</a:t>
            </a:r>
            <a:endParaRPr lang="zh-CN" altLang="zh-CN" dirty="0"/>
          </a:p>
          <a:p>
            <a:pPr>
              <a:lnSpc>
                <a:spcPct val="150000"/>
              </a:lnSpc>
            </a:pPr>
            <a:r>
              <a:rPr lang="en-US" altLang="zh-CN" i="1" dirty="0"/>
              <a:t>EF</a:t>
            </a:r>
            <a:r>
              <a:rPr lang="en-US" altLang="zh-CN" i="1" baseline="-25000" dirty="0"/>
              <a:t> 5-6</a:t>
            </a:r>
            <a:r>
              <a:rPr lang="en-US" altLang="zh-CN" dirty="0"/>
              <a:t>=</a:t>
            </a:r>
            <a:r>
              <a:rPr lang="en-US" altLang="zh-CN" i="1" dirty="0"/>
              <a:t> ES</a:t>
            </a:r>
            <a:r>
              <a:rPr lang="en-US" altLang="zh-CN" i="1" baseline="-25000" dirty="0"/>
              <a:t>5-6</a:t>
            </a:r>
            <a:r>
              <a:rPr lang="en-US" altLang="zh-CN" dirty="0"/>
              <a:t>+</a:t>
            </a:r>
            <a:r>
              <a:rPr lang="en-US" altLang="zh-CN" i="1" dirty="0"/>
              <a:t>D</a:t>
            </a:r>
            <a:r>
              <a:rPr lang="en-US" altLang="zh-CN" i="1" baseline="-25000" dirty="0"/>
              <a:t>5-6</a:t>
            </a:r>
            <a:r>
              <a:rPr lang="en-US" altLang="zh-CN" dirty="0"/>
              <a:t>=7+4=11</a:t>
            </a:r>
            <a:endParaRPr lang="zh-CN" altLang="en-US" dirty="0"/>
          </a:p>
        </p:txBody>
      </p:sp>
      <p:sp>
        <p:nvSpPr>
          <p:cNvPr id="5" name="矩形 4"/>
          <p:cNvSpPr/>
          <p:nvPr/>
        </p:nvSpPr>
        <p:spPr>
          <a:xfrm>
            <a:off x="0" y="6006906"/>
            <a:ext cx="12209236" cy="8526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0886" y="6150516"/>
            <a:ext cx="12209236" cy="681180"/>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flipH="1">
            <a:off x="9567621" y="5418551"/>
            <a:ext cx="2681884" cy="1186758"/>
            <a:chOff x="-8805" y="5407865"/>
            <a:chExt cx="3213509" cy="1301644"/>
          </a:xfrm>
        </p:grpSpPr>
        <p:sp>
          <p:nvSpPr>
            <p:cNvPr id="8" name="矩形 7"/>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7181" y="2515394"/>
            <a:ext cx="6657493"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灯片编号占位符 16">
            <a:extLst>
              <a:ext uri="{FF2B5EF4-FFF2-40B4-BE49-F238E27FC236}">
                <a16:creationId xmlns:a16="http://schemas.microsoft.com/office/drawing/2014/main" id="{FB29AA92-82AC-4D42-8B37-CDD36AC2F386}"/>
              </a:ext>
            </a:extLst>
          </p:cNvPr>
          <p:cNvSpPr>
            <a:spLocks noGrp="1"/>
          </p:cNvSpPr>
          <p:nvPr>
            <p:ph type="sldNum" sz="quarter" idx="12"/>
          </p:nvPr>
        </p:nvSpPr>
        <p:spPr/>
        <p:txBody>
          <a:bodyPr/>
          <a:lstStyle/>
          <a:p>
            <a:fld id="{B6F15528-21DE-4FAA-801E-634DDDAF4B2B}" type="slidenum">
              <a:rPr lang="en-US" smtClean="0"/>
              <a:t>476</a:t>
            </a:fld>
            <a:endParaRPr lang="en-US" dirty="0"/>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6.2.3 </a:t>
            </a:r>
            <a:r>
              <a:rPr lang="zh-CN" altLang="en-US" dirty="0"/>
              <a:t>关键线路求解</a:t>
            </a:r>
          </a:p>
        </p:txBody>
      </p:sp>
      <p:sp>
        <p:nvSpPr>
          <p:cNvPr id="4" name="TextBox 3"/>
          <p:cNvSpPr txBox="1"/>
          <p:nvPr/>
        </p:nvSpPr>
        <p:spPr>
          <a:xfrm>
            <a:off x="1679575" y="1296194"/>
            <a:ext cx="9296400" cy="4455835"/>
          </a:xfrm>
          <a:prstGeom prst="rect">
            <a:avLst/>
          </a:prstGeom>
          <a:noFill/>
        </p:spPr>
        <p:txBody>
          <a:bodyPr wrap="square" rtlCol="0">
            <a:spAutoFit/>
          </a:bodyPr>
          <a:lstStyle/>
          <a:p>
            <a:pPr>
              <a:lnSpc>
                <a:spcPct val="150000"/>
              </a:lnSpc>
            </a:pPr>
            <a:r>
              <a:rPr lang="zh-CN" altLang="zh-CN" dirty="0"/>
              <a:t>③计算网络计划的工期</a:t>
            </a:r>
            <a:r>
              <a:rPr lang="en-US" altLang="zh-CN" i="1" dirty="0" err="1"/>
              <a:t>T</a:t>
            </a:r>
            <a:r>
              <a:rPr lang="en-US" altLang="zh-CN" i="1" baseline="-25000" dirty="0" err="1"/>
              <a:t>c</a:t>
            </a:r>
            <a:r>
              <a:rPr lang="en-US" altLang="zh-CN" i="1" baseline="-25000" dirty="0"/>
              <a:t> </a:t>
            </a:r>
            <a:r>
              <a:rPr lang="zh-CN" altLang="zh-CN" dirty="0"/>
              <a:t>，按公式</a:t>
            </a:r>
            <a:r>
              <a:rPr lang="en-US" altLang="zh-CN" dirty="0"/>
              <a:t>6.6</a:t>
            </a:r>
            <a:r>
              <a:rPr lang="zh-CN" altLang="zh-CN" dirty="0"/>
              <a:t>进行计算：</a:t>
            </a:r>
          </a:p>
          <a:p>
            <a:pPr>
              <a:lnSpc>
                <a:spcPct val="150000"/>
              </a:lnSpc>
            </a:pPr>
            <a:r>
              <a:rPr lang="en-US" altLang="zh-CN" i="1" dirty="0" err="1"/>
              <a:t>T</a:t>
            </a:r>
            <a:r>
              <a:rPr lang="en-US" altLang="zh-CN" i="1" baseline="-25000" dirty="0" err="1"/>
              <a:t>c</a:t>
            </a:r>
            <a:r>
              <a:rPr lang="en-US" altLang="zh-CN" dirty="0"/>
              <a:t>=max{</a:t>
            </a:r>
            <a:r>
              <a:rPr lang="en-US" altLang="zh-CN" i="1" dirty="0"/>
              <a:t>EF</a:t>
            </a:r>
            <a:r>
              <a:rPr lang="en-US" altLang="zh-CN" i="1" baseline="-25000" dirty="0"/>
              <a:t>12-14</a:t>
            </a:r>
            <a:r>
              <a:rPr lang="zh-CN" altLang="zh-CN" dirty="0"/>
              <a:t>，</a:t>
            </a:r>
            <a:r>
              <a:rPr lang="en-US" altLang="zh-CN" i="1" dirty="0"/>
              <a:t>EF</a:t>
            </a:r>
            <a:r>
              <a:rPr lang="en-US" altLang="zh-CN" i="1" baseline="-25000" dirty="0"/>
              <a:t>13-14</a:t>
            </a:r>
            <a:r>
              <a:rPr lang="en-US" altLang="zh-CN" dirty="0"/>
              <a:t>}=max{27,27}=27</a:t>
            </a:r>
            <a:endParaRPr lang="zh-CN" altLang="zh-CN" dirty="0"/>
          </a:p>
          <a:p>
            <a:pPr>
              <a:lnSpc>
                <a:spcPct val="150000"/>
              </a:lnSpc>
            </a:pPr>
            <a:r>
              <a:rPr lang="zh-CN" altLang="zh-CN" dirty="0"/>
              <a:t>由于该项目未规定工期，故项目工期</a:t>
            </a:r>
            <a:r>
              <a:rPr lang="en-US" altLang="zh-CN" i="1" dirty="0" err="1"/>
              <a:t>T</a:t>
            </a:r>
            <a:r>
              <a:rPr lang="en-US" altLang="zh-CN" i="1" baseline="-25000" dirty="0" err="1"/>
              <a:t>p</a:t>
            </a:r>
            <a:r>
              <a:rPr lang="zh-CN" altLang="zh-CN" dirty="0"/>
              <a:t>按公式</a:t>
            </a:r>
            <a:r>
              <a:rPr lang="en-US" altLang="zh-CN" dirty="0"/>
              <a:t>6.8</a:t>
            </a:r>
            <a:r>
              <a:rPr lang="zh-CN" altLang="zh-CN" dirty="0"/>
              <a:t>进行计算：</a:t>
            </a:r>
          </a:p>
          <a:p>
            <a:pPr>
              <a:lnSpc>
                <a:spcPct val="150000"/>
              </a:lnSpc>
            </a:pPr>
            <a:r>
              <a:rPr lang="en-US" altLang="zh-CN" i="1" dirty="0" err="1"/>
              <a:t>T</a:t>
            </a:r>
            <a:r>
              <a:rPr lang="en-US" altLang="zh-CN" i="1" baseline="-25000" dirty="0" err="1"/>
              <a:t>p</a:t>
            </a:r>
            <a:r>
              <a:rPr lang="en-US" altLang="zh-CN" dirty="0"/>
              <a:t>=</a:t>
            </a:r>
            <a:r>
              <a:rPr lang="en-US" altLang="zh-CN" i="1" dirty="0"/>
              <a:t> </a:t>
            </a:r>
            <a:r>
              <a:rPr lang="en-US" altLang="zh-CN" i="1" dirty="0" err="1"/>
              <a:t>T</a:t>
            </a:r>
            <a:r>
              <a:rPr lang="en-US" altLang="zh-CN" i="1" baseline="-25000" dirty="0" err="1"/>
              <a:t>c</a:t>
            </a:r>
            <a:r>
              <a:rPr lang="en-US" altLang="zh-CN" dirty="0"/>
              <a:t>=27</a:t>
            </a:r>
          </a:p>
          <a:p>
            <a:pPr lvl="0">
              <a:lnSpc>
                <a:spcPct val="150000"/>
              </a:lnSpc>
            </a:pPr>
            <a:r>
              <a:rPr lang="zh-CN" altLang="en-US" dirty="0"/>
              <a:t>④</a:t>
            </a:r>
            <a:r>
              <a:rPr lang="zh-CN" altLang="zh-CN" dirty="0"/>
              <a:t>逆着网络计划图中的箭线求解各项目工作的最迟完成时间</a:t>
            </a:r>
            <a:r>
              <a:rPr lang="en-US" altLang="zh-CN" i="1" dirty="0" err="1"/>
              <a:t>LF</a:t>
            </a:r>
            <a:r>
              <a:rPr lang="en-US" altLang="zh-CN" i="1" baseline="-25000" dirty="0" err="1"/>
              <a:t>i</a:t>
            </a:r>
            <a:r>
              <a:rPr lang="en-US" altLang="zh-CN" i="1" baseline="-25000" dirty="0"/>
              <a:t>-j</a:t>
            </a:r>
            <a:r>
              <a:rPr lang="zh-CN" altLang="zh-CN" dirty="0"/>
              <a:t>：</a:t>
            </a:r>
          </a:p>
          <a:p>
            <a:pPr>
              <a:lnSpc>
                <a:spcPct val="150000"/>
              </a:lnSpc>
            </a:pPr>
            <a:r>
              <a:rPr lang="zh-CN" altLang="zh-CN" dirty="0"/>
              <a:t>按照公式</a:t>
            </a:r>
            <a:r>
              <a:rPr lang="en-US" altLang="zh-CN" dirty="0"/>
              <a:t>6.9</a:t>
            </a:r>
            <a:r>
              <a:rPr lang="zh-CN" altLang="zh-CN" dirty="0"/>
              <a:t>计算终节点连接处的项目最迟完成时间：</a:t>
            </a:r>
          </a:p>
          <a:p>
            <a:pPr>
              <a:lnSpc>
                <a:spcPct val="150000"/>
              </a:lnSpc>
            </a:pPr>
            <a:r>
              <a:rPr lang="en-US" altLang="zh-CN" i="1" dirty="0"/>
              <a:t>LF</a:t>
            </a:r>
            <a:r>
              <a:rPr lang="en-US" altLang="zh-CN" i="1" baseline="-25000" dirty="0"/>
              <a:t>13-14</a:t>
            </a:r>
            <a:r>
              <a:rPr lang="en-US" altLang="zh-CN" dirty="0"/>
              <a:t>=</a:t>
            </a:r>
            <a:r>
              <a:rPr lang="en-US" altLang="zh-CN" i="1" dirty="0" err="1"/>
              <a:t>T</a:t>
            </a:r>
            <a:r>
              <a:rPr lang="en-US" altLang="zh-CN" i="1" baseline="-25000" dirty="0" err="1"/>
              <a:t>p</a:t>
            </a:r>
            <a:r>
              <a:rPr lang="en-US" altLang="zh-CN" dirty="0"/>
              <a:t>=</a:t>
            </a:r>
            <a:r>
              <a:rPr lang="en-US" altLang="zh-CN" i="1" dirty="0"/>
              <a:t> </a:t>
            </a:r>
            <a:r>
              <a:rPr lang="en-US" altLang="zh-CN" dirty="0"/>
              <a:t>27</a:t>
            </a:r>
            <a:endParaRPr lang="zh-CN" altLang="zh-CN" dirty="0"/>
          </a:p>
          <a:p>
            <a:pPr>
              <a:lnSpc>
                <a:spcPct val="150000"/>
              </a:lnSpc>
            </a:pPr>
            <a:r>
              <a:rPr lang="en-US" altLang="zh-CN" i="1" dirty="0"/>
              <a:t>LF</a:t>
            </a:r>
            <a:r>
              <a:rPr lang="en-US" altLang="zh-CN" i="1" baseline="-25000" dirty="0"/>
              <a:t>12-14</a:t>
            </a:r>
            <a:r>
              <a:rPr lang="en-US" altLang="zh-CN" dirty="0"/>
              <a:t>=</a:t>
            </a:r>
            <a:r>
              <a:rPr lang="en-US" altLang="zh-CN" i="1" dirty="0" err="1"/>
              <a:t>T</a:t>
            </a:r>
            <a:r>
              <a:rPr lang="en-US" altLang="zh-CN" i="1" baseline="-25000" dirty="0" err="1"/>
              <a:t>p</a:t>
            </a:r>
            <a:r>
              <a:rPr lang="en-US" altLang="zh-CN" dirty="0"/>
              <a:t>= </a:t>
            </a:r>
            <a:r>
              <a:rPr lang="en-US" altLang="zh-CN" i="1" dirty="0"/>
              <a:t>27</a:t>
            </a:r>
            <a:endParaRPr lang="zh-CN" altLang="en-US" dirty="0"/>
          </a:p>
        </p:txBody>
      </p:sp>
      <p:sp>
        <p:nvSpPr>
          <p:cNvPr id="5" name="矩形 4"/>
          <p:cNvSpPr/>
          <p:nvPr/>
        </p:nvSpPr>
        <p:spPr>
          <a:xfrm>
            <a:off x="0" y="6006906"/>
            <a:ext cx="12209236" cy="8526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0886" y="6150516"/>
            <a:ext cx="12209236" cy="681180"/>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flipH="1">
            <a:off x="9567621" y="5418551"/>
            <a:ext cx="2681884" cy="1186758"/>
            <a:chOff x="-8805" y="5407865"/>
            <a:chExt cx="3213509" cy="1301644"/>
          </a:xfrm>
        </p:grpSpPr>
        <p:sp>
          <p:nvSpPr>
            <p:cNvPr id="8" name="矩形 7"/>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灯片编号占位符 16">
            <a:extLst>
              <a:ext uri="{FF2B5EF4-FFF2-40B4-BE49-F238E27FC236}">
                <a16:creationId xmlns:a16="http://schemas.microsoft.com/office/drawing/2014/main" id="{CD94D4B1-AE85-4942-A22F-D6C2005BD6E6}"/>
              </a:ext>
            </a:extLst>
          </p:cNvPr>
          <p:cNvSpPr>
            <a:spLocks noGrp="1"/>
          </p:cNvSpPr>
          <p:nvPr>
            <p:ph type="sldNum" sz="quarter" idx="12"/>
          </p:nvPr>
        </p:nvSpPr>
        <p:spPr/>
        <p:txBody>
          <a:bodyPr/>
          <a:lstStyle/>
          <a:p>
            <a:fld id="{B6F15528-21DE-4FAA-801E-634DDDAF4B2B}" type="slidenum">
              <a:rPr lang="en-US" smtClean="0"/>
              <a:t>477</a:t>
            </a:fld>
            <a:endParaRPr lang="en-US" dirty="0"/>
          </a:p>
        </p:txBody>
      </p:sp>
    </p:spTree>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6.2.3 </a:t>
            </a:r>
            <a:r>
              <a:rPr lang="zh-CN" altLang="en-US" dirty="0"/>
              <a:t>关键线路求解</a:t>
            </a:r>
          </a:p>
        </p:txBody>
      </p:sp>
      <p:sp>
        <p:nvSpPr>
          <p:cNvPr id="4" name="TextBox 3"/>
          <p:cNvSpPr txBox="1"/>
          <p:nvPr/>
        </p:nvSpPr>
        <p:spPr>
          <a:xfrm>
            <a:off x="1107126" y="1296194"/>
            <a:ext cx="9296400" cy="3970318"/>
          </a:xfrm>
          <a:prstGeom prst="rect">
            <a:avLst/>
          </a:prstGeom>
          <a:noFill/>
        </p:spPr>
        <p:txBody>
          <a:bodyPr wrap="square" rtlCol="0">
            <a:spAutoFit/>
          </a:bodyPr>
          <a:lstStyle/>
          <a:p>
            <a:pPr>
              <a:lnSpc>
                <a:spcPct val="150000"/>
              </a:lnSpc>
            </a:pPr>
            <a:r>
              <a:rPr lang="zh-CN" altLang="zh-CN" dirty="0"/>
              <a:t>其他项目工作的最迟完成时间按公式</a:t>
            </a:r>
            <a:r>
              <a:rPr lang="en-US" altLang="zh-CN" dirty="0"/>
              <a:t>6.10</a:t>
            </a:r>
            <a:r>
              <a:rPr lang="zh-CN" altLang="zh-CN" dirty="0"/>
              <a:t>进行计算：</a:t>
            </a:r>
          </a:p>
          <a:p>
            <a:pPr>
              <a:lnSpc>
                <a:spcPct val="150000"/>
              </a:lnSpc>
            </a:pPr>
            <a:r>
              <a:rPr lang="en-US" altLang="zh-CN" i="1" dirty="0"/>
              <a:t>LF</a:t>
            </a:r>
            <a:r>
              <a:rPr lang="en-US" altLang="zh-CN" i="1" baseline="-25000" dirty="0"/>
              <a:t>12-13</a:t>
            </a:r>
            <a:r>
              <a:rPr lang="en-US" altLang="zh-CN" dirty="0"/>
              <a:t>=</a:t>
            </a:r>
            <a:r>
              <a:rPr lang="en-US" altLang="zh-CN" i="1" dirty="0"/>
              <a:t> LF</a:t>
            </a:r>
            <a:r>
              <a:rPr lang="en-US" altLang="zh-CN" i="1" baseline="-25000" dirty="0"/>
              <a:t>13-14</a:t>
            </a:r>
            <a:r>
              <a:rPr lang="en-US" altLang="zh-CN" dirty="0"/>
              <a:t>-</a:t>
            </a:r>
            <a:r>
              <a:rPr lang="en-US" altLang="zh-CN" i="1" dirty="0"/>
              <a:t>D</a:t>
            </a:r>
            <a:r>
              <a:rPr lang="en-US" altLang="zh-CN" i="1" baseline="-25000" dirty="0"/>
              <a:t>13-14</a:t>
            </a:r>
            <a:r>
              <a:rPr lang="en-US" altLang="zh-CN" dirty="0"/>
              <a:t>=27-4=23</a:t>
            </a:r>
            <a:endParaRPr lang="zh-CN" altLang="zh-CN" dirty="0"/>
          </a:p>
          <a:p>
            <a:pPr>
              <a:lnSpc>
                <a:spcPct val="150000"/>
              </a:lnSpc>
            </a:pPr>
            <a:r>
              <a:rPr lang="en-US" altLang="zh-CN" i="1" dirty="0"/>
              <a:t>LF</a:t>
            </a:r>
            <a:r>
              <a:rPr lang="en-US" altLang="zh-CN" i="1" baseline="-25000" dirty="0"/>
              <a:t>11-12</a:t>
            </a:r>
            <a:r>
              <a:rPr lang="en-US" altLang="zh-CN" dirty="0"/>
              <a:t>=</a:t>
            </a:r>
            <a:r>
              <a:rPr lang="en-US" altLang="zh-CN" i="1" dirty="0"/>
              <a:t> </a:t>
            </a:r>
            <a:r>
              <a:rPr lang="en-US" altLang="zh-CN" dirty="0"/>
              <a:t>min{</a:t>
            </a:r>
            <a:r>
              <a:rPr lang="en-US" altLang="zh-CN" i="1" dirty="0"/>
              <a:t>LF</a:t>
            </a:r>
            <a:r>
              <a:rPr lang="en-US" altLang="zh-CN" i="1" baseline="-25000" dirty="0"/>
              <a:t>12-13</a:t>
            </a:r>
            <a:r>
              <a:rPr lang="en-US" altLang="zh-CN" dirty="0"/>
              <a:t>-</a:t>
            </a:r>
            <a:r>
              <a:rPr lang="en-US" altLang="zh-CN" i="1" dirty="0"/>
              <a:t>D</a:t>
            </a:r>
            <a:r>
              <a:rPr lang="en-US" altLang="zh-CN" i="1" baseline="-25000" dirty="0"/>
              <a:t>12-13</a:t>
            </a:r>
            <a:r>
              <a:rPr lang="zh-CN" altLang="zh-CN" dirty="0"/>
              <a:t>，</a:t>
            </a:r>
            <a:r>
              <a:rPr lang="en-US" altLang="zh-CN" i="1" dirty="0"/>
              <a:t>LF</a:t>
            </a:r>
            <a:r>
              <a:rPr lang="en-US" altLang="zh-CN" i="1" baseline="-25000" dirty="0"/>
              <a:t>12-14</a:t>
            </a:r>
            <a:r>
              <a:rPr lang="en-US" altLang="zh-CN" dirty="0"/>
              <a:t>-</a:t>
            </a:r>
            <a:r>
              <a:rPr lang="en-US" altLang="zh-CN" i="1" dirty="0"/>
              <a:t>D</a:t>
            </a:r>
            <a:r>
              <a:rPr lang="en-US" altLang="zh-CN" i="1" baseline="-25000" dirty="0"/>
              <a:t>12-14</a:t>
            </a:r>
            <a:r>
              <a:rPr lang="en-US" altLang="zh-CN" dirty="0"/>
              <a:t>}= min {23-0</a:t>
            </a:r>
            <a:r>
              <a:rPr lang="zh-CN" altLang="zh-CN" dirty="0"/>
              <a:t>，</a:t>
            </a:r>
            <a:r>
              <a:rPr lang="en-US" altLang="zh-CN" dirty="0"/>
              <a:t>27-4}=23</a:t>
            </a:r>
            <a:endParaRPr lang="zh-CN" altLang="zh-CN" dirty="0"/>
          </a:p>
          <a:p>
            <a:pPr>
              <a:lnSpc>
                <a:spcPct val="150000"/>
              </a:lnSpc>
            </a:pPr>
            <a:r>
              <a:rPr lang="en-US" altLang="zh-CN" i="1" dirty="0"/>
              <a:t>LF</a:t>
            </a:r>
            <a:r>
              <a:rPr lang="en-US" altLang="zh-CN" i="1" baseline="-25000" dirty="0"/>
              <a:t>10-13</a:t>
            </a:r>
            <a:r>
              <a:rPr lang="en-US" altLang="zh-CN" dirty="0"/>
              <a:t>=</a:t>
            </a:r>
            <a:r>
              <a:rPr lang="en-US" altLang="zh-CN" i="1" dirty="0"/>
              <a:t> LF</a:t>
            </a:r>
            <a:r>
              <a:rPr lang="en-US" altLang="zh-CN" i="1" baseline="-25000" dirty="0"/>
              <a:t>13-14</a:t>
            </a:r>
            <a:r>
              <a:rPr lang="en-US" altLang="zh-CN" dirty="0"/>
              <a:t>-</a:t>
            </a:r>
            <a:r>
              <a:rPr lang="en-US" altLang="zh-CN" i="1" dirty="0"/>
              <a:t>D</a:t>
            </a:r>
            <a:r>
              <a:rPr lang="en-US" altLang="zh-CN" i="1" baseline="-25000" dirty="0"/>
              <a:t>13-14</a:t>
            </a:r>
            <a:r>
              <a:rPr lang="en-US" altLang="zh-CN" dirty="0"/>
              <a:t>=27-4=23</a:t>
            </a:r>
            <a:endParaRPr lang="zh-CN" altLang="zh-CN" dirty="0"/>
          </a:p>
          <a:p>
            <a:pPr>
              <a:lnSpc>
                <a:spcPct val="150000"/>
              </a:lnSpc>
            </a:pPr>
            <a:r>
              <a:rPr lang="en-US" altLang="zh-CN" i="1" dirty="0"/>
              <a:t>LF</a:t>
            </a:r>
            <a:r>
              <a:rPr lang="en-US" altLang="zh-CN" i="1" baseline="-25000" dirty="0"/>
              <a:t>10-11</a:t>
            </a:r>
            <a:r>
              <a:rPr lang="en-US" altLang="zh-CN" dirty="0"/>
              <a:t>=</a:t>
            </a:r>
            <a:r>
              <a:rPr lang="en-US" altLang="zh-CN" i="1" dirty="0"/>
              <a:t> LF</a:t>
            </a:r>
            <a:r>
              <a:rPr lang="en-US" altLang="zh-CN" i="1" baseline="-25000" dirty="0"/>
              <a:t>11-12</a:t>
            </a:r>
            <a:r>
              <a:rPr lang="en-US" altLang="zh-CN" dirty="0"/>
              <a:t>-</a:t>
            </a:r>
            <a:r>
              <a:rPr lang="en-US" altLang="zh-CN" i="1" dirty="0"/>
              <a:t>D</a:t>
            </a:r>
            <a:r>
              <a:rPr lang="en-US" altLang="zh-CN" i="1" baseline="-25000" dirty="0"/>
              <a:t>11-12</a:t>
            </a:r>
            <a:r>
              <a:rPr lang="en-US" altLang="zh-CN" dirty="0"/>
              <a:t>=23-3=20</a:t>
            </a:r>
            <a:endParaRPr lang="zh-CN" altLang="zh-CN" dirty="0"/>
          </a:p>
          <a:p>
            <a:pPr>
              <a:lnSpc>
                <a:spcPct val="150000"/>
              </a:lnSpc>
            </a:pPr>
            <a:r>
              <a:rPr lang="en-US" altLang="zh-CN" i="1" dirty="0"/>
              <a:t>LF</a:t>
            </a:r>
            <a:r>
              <a:rPr lang="en-US" altLang="zh-CN" i="1" baseline="-25000" dirty="0"/>
              <a:t>8-11</a:t>
            </a:r>
            <a:r>
              <a:rPr lang="en-US" altLang="zh-CN" dirty="0"/>
              <a:t>=</a:t>
            </a:r>
            <a:r>
              <a:rPr lang="en-US" altLang="zh-CN" i="1" dirty="0"/>
              <a:t> LF</a:t>
            </a:r>
            <a:r>
              <a:rPr lang="en-US" altLang="zh-CN" i="1" baseline="-25000" dirty="0"/>
              <a:t>11-12</a:t>
            </a:r>
            <a:r>
              <a:rPr lang="en-US" altLang="zh-CN" dirty="0"/>
              <a:t>-</a:t>
            </a:r>
            <a:r>
              <a:rPr lang="en-US" altLang="zh-CN" i="1" dirty="0"/>
              <a:t>D</a:t>
            </a:r>
            <a:r>
              <a:rPr lang="en-US" altLang="zh-CN" i="1" baseline="-25000" dirty="0"/>
              <a:t>11-12</a:t>
            </a:r>
            <a:r>
              <a:rPr lang="en-US" altLang="zh-CN" dirty="0"/>
              <a:t>=23-3=20</a:t>
            </a:r>
            <a:endParaRPr lang="zh-CN" altLang="zh-CN" dirty="0"/>
          </a:p>
          <a:p>
            <a:pPr>
              <a:lnSpc>
                <a:spcPct val="150000"/>
              </a:lnSpc>
            </a:pPr>
            <a:r>
              <a:rPr lang="en-US" altLang="zh-CN" i="1" dirty="0"/>
              <a:t>LF</a:t>
            </a:r>
            <a:r>
              <a:rPr lang="en-US" altLang="zh-CN" i="1" baseline="-25000" dirty="0"/>
              <a:t>9-10</a:t>
            </a:r>
            <a:r>
              <a:rPr lang="en-US" altLang="zh-CN" dirty="0"/>
              <a:t>=</a:t>
            </a:r>
            <a:r>
              <a:rPr lang="en-US" altLang="zh-CN" i="1" dirty="0"/>
              <a:t> </a:t>
            </a:r>
            <a:r>
              <a:rPr lang="en-US" altLang="zh-CN" dirty="0"/>
              <a:t>min{</a:t>
            </a:r>
            <a:r>
              <a:rPr lang="en-US" altLang="zh-CN" i="1" dirty="0"/>
              <a:t>LF</a:t>
            </a:r>
            <a:r>
              <a:rPr lang="en-US" altLang="zh-CN" i="1" baseline="-25000" dirty="0"/>
              <a:t>10-11</a:t>
            </a:r>
            <a:r>
              <a:rPr lang="en-US" altLang="zh-CN" dirty="0"/>
              <a:t>-</a:t>
            </a:r>
            <a:r>
              <a:rPr lang="en-US" altLang="zh-CN" i="1" dirty="0"/>
              <a:t>D</a:t>
            </a:r>
            <a:r>
              <a:rPr lang="en-US" altLang="zh-CN" i="1" baseline="-25000" dirty="0"/>
              <a:t>10-11</a:t>
            </a:r>
            <a:r>
              <a:rPr lang="zh-CN" altLang="zh-CN" dirty="0"/>
              <a:t>，</a:t>
            </a:r>
            <a:r>
              <a:rPr lang="en-US" altLang="zh-CN" i="1" dirty="0"/>
              <a:t>LF</a:t>
            </a:r>
            <a:r>
              <a:rPr lang="en-US" altLang="zh-CN" i="1" baseline="-25000" dirty="0"/>
              <a:t>10-13</a:t>
            </a:r>
            <a:r>
              <a:rPr lang="en-US" altLang="zh-CN" dirty="0"/>
              <a:t>-</a:t>
            </a:r>
            <a:r>
              <a:rPr lang="en-US" altLang="zh-CN" i="1" dirty="0"/>
              <a:t>D</a:t>
            </a:r>
            <a:r>
              <a:rPr lang="en-US" altLang="zh-CN" i="1" baseline="-25000" dirty="0"/>
              <a:t>10-13</a:t>
            </a:r>
            <a:r>
              <a:rPr lang="en-US" altLang="zh-CN" dirty="0"/>
              <a:t>}= min {20-1</a:t>
            </a:r>
            <a:r>
              <a:rPr lang="zh-CN" altLang="zh-CN" dirty="0"/>
              <a:t>，</a:t>
            </a:r>
            <a:r>
              <a:rPr lang="en-US" altLang="zh-CN" dirty="0"/>
              <a:t>23-1}=19</a:t>
            </a:r>
            <a:endParaRPr lang="zh-CN" altLang="zh-CN" dirty="0"/>
          </a:p>
        </p:txBody>
      </p:sp>
      <p:sp>
        <p:nvSpPr>
          <p:cNvPr id="5" name="矩形 4"/>
          <p:cNvSpPr/>
          <p:nvPr/>
        </p:nvSpPr>
        <p:spPr>
          <a:xfrm>
            <a:off x="0" y="6006906"/>
            <a:ext cx="12209236" cy="8526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0886" y="6150516"/>
            <a:ext cx="12209236" cy="681180"/>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flipH="1">
            <a:off x="9567621" y="5418551"/>
            <a:ext cx="2681884" cy="1186758"/>
            <a:chOff x="-8805" y="5407865"/>
            <a:chExt cx="3213509" cy="1301644"/>
          </a:xfrm>
        </p:grpSpPr>
        <p:sp>
          <p:nvSpPr>
            <p:cNvPr id="8" name="矩形 7"/>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474" y="2896394"/>
            <a:ext cx="5381971" cy="1786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灯片编号占位符 16">
            <a:extLst>
              <a:ext uri="{FF2B5EF4-FFF2-40B4-BE49-F238E27FC236}">
                <a16:creationId xmlns:a16="http://schemas.microsoft.com/office/drawing/2014/main" id="{42AA007C-05AB-41DB-AF8C-4B8D519ED5AF}"/>
              </a:ext>
            </a:extLst>
          </p:cNvPr>
          <p:cNvSpPr>
            <a:spLocks noGrp="1"/>
          </p:cNvSpPr>
          <p:nvPr>
            <p:ph type="sldNum" sz="quarter" idx="12"/>
          </p:nvPr>
        </p:nvSpPr>
        <p:spPr/>
        <p:txBody>
          <a:bodyPr/>
          <a:lstStyle/>
          <a:p>
            <a:fld id="{B6F15528-21DE-4FAA-801E-634DDDAF4B2B}" type="slidenum">
              <a:rPr lang="en-US" smtClean="0"/>
              <a:t>478</a:t>
            </a:fld>
            <a:endParaRPr lang="en-US" dirty="0"/>
          </a:p>
        </p:txBody>
      </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6.2.3 </a:t>
            </a:r>
            <a:r>
              <a:rPr lang="zh-CN" altLang="en-US" dirty="0"/>
              <a:t>关键线路求解</a:t>
            </a:r>
          </a:p>
        </p:txBody>
      </p:sp>
      <p:sp>
        <p:nvSpPr>
          <p:cNvPr id="4" name="TextBox 3"/>
          <p:cNvSpPr txBox="1"/>
          <p:nvPr/>
        </p:nvSpPr>
        <p:spPr>
          <a:xfrm>
            <a:off x="1107126" y="1296194"/>
            <a:ext cx="9296400" cy="5009833"/>
          </a:xfrm>
          <a:prstGeom prst="rect">
            <a:avLst/>
          </a:prstGeom>
          <a:noFill/>
        </p:spPr>
        <p:txBody>
          <a:bodyPr wrap="square" rtlCol="0">
            <a:spAutoFit/>
          </a:bodyPr>
          <a:lstStyle/>
          <a:p>
            <a:pPr lvl="0">
              <a:lnSpc>
                <a:spcPct val="150000"/>
              </a:lnSpc>
            </a:pPr>
            <a:r>
              <a:rPr lang="zh-CN" altLang="en-US" b="1" dirty="0"/>
              <a:t>⑤</a:t>
            </a:r>
            <a:r>
              <a:rPr lang="zh-CN" altLang="zh-CN" b="1" dirty="0"/>
              <a:t>逆着网络计划图中的箭线求解各项目工作的最迟开始时间</a:t>
            </a:r>
            <a:r>
              <a:rPr lang="en-US" altLang="zh-CN" b="1" i="1" dirty="0"/>
              <a:t>LS</a:t>
            </a:r>
            <a:r>
              <a:rPr lang="en-US" altLang="zh-CN" b="1" i="1" baseline="-25000" dirty="0"/>
              <a:t>i-j</a:t>
            </a:r>
            <a:r>
              <a:rPr lang="zh-CN" altLang="zh-CN" b="1" dirty="0"/>
              <a:t>，按公式</a:t>
            </a:r>
            <a:r>
              <a:rPr lang="en-US" altLang="zh-CN" b="1" dirty="0"/>
              <a:t>6.11</a:t>
            </a:r>
            <a:r>
              <a:rPr lang="zh-CN" altLang="zh-CN" b="1" dirty="0"/>
              <a:t>进行计算：</a:t>
            </a:r>
          </a:p>
          <a:p>
            <a:pPr>
              <a:lnSpc>
                <a:spcPct val="150000"/>
              </a:lnSpc>
            </a:pPr>
            <a:r>
              <a:rPr lang="en-US" altLang="zh-CN" b="1" i="1" dirty="0"/>
              <a:t>LS</a:t>
            </a:r>
            <a:r>
              <a:rPr lang="en-US" altLang="zh-CN" b="1" i="1" baseline="-25000" dirty="0"/>
              <a:t>13-14</a:t>
            </a:r>
            <a:r>
              <a:rPr lang="en-US" altLang="zh-CN" b="1" dirty="0"/>
              <a:t>=</a:t>
            </a:r>
            <a:r>
              <a:rPr lang="en-US" altLang="zh-CN" b="1" i="1" dirty="0"/>
              <a:t> LF</a:t>
            </a:r>
            <a:r>
              <a:rPr lang="en-US" altLang="zh-CN" b="1" i="1" baseline="-25000" dirty="0"/>
              <a:t>13-14</a:t>
            </a:r>
            <a:r>
              <a:rPr lang="en-US" altLang="zh-CN" b="1" dirty="0"/>
              <a:t>-</a:t>
            </a:r>
            <a:r>
              <a:rPr lang="en-US" altLang="zh-CN" b="1" i="1" dirty="0"/>
              <a:t>D</a:t>
            </a:r>
            <a:r>
              <a:rPr lang="en-US" altLang="zh-CN" b="1" i="1" baseline="-25000" dirty="0"/>
              <a:t>13-14</a:t>
            </a:r>
            <a:r>
              <a:rPr lang="en-US" altLang="zh-CN" b="1" dirty="0"/>
              <a:t>=27-4=23</a:t>
            </a:r>
            <a:endParaRPr lang="zh-CN" altLang="zh-CN" b="1" dirty="0"/>
          </a:p>
          <a:p>
            <a:pPr>
              <a:lnSpc>
                <a:spcPct val="150000"/>
              </a:lnSpc>
            </a:pPr>
            <a:r>
              <a:rPr lang="en-US" altLang="zh-CN" b="1" i="1" dirty="0"/>
              <a:t>LS</a:t>
            </a:r>
            <a:r>
              <a:rPr lang="en-US" altLang="zh-CN" b="1" i="1" baseline="-25000" dirty="0"/>
              <a:t>12-14</a:t>
            </a:r>
            <a:r>
              <a:rPr lang="en-US" altLang="zh-CN" b="1" dirty="0"/>
              <a:t>=</a:t>
            </a:r>
            <a:r>
              <a:rPr lang="en-US" altLang="zh-CN" b="1" i="1" dirty="0"/>
              <a:t> LF</a:t>
            </a:r>
            <a:r>
              <a:rPr lang="en-US" altLang="zh-CN" b="1" i="1" baseline="-25000" dirty="0"/>
              <a:t>12-14</a:t>
            </a:r>
            <a:r>
              <a:rPr lang="en-US" altLang="zh-CN" b="1" dirty="0"/>
              <a:t>-</a:t>
            </a:r>
            <a:r>
              <a:rPr lang="en-US" altLang="zh-CN" b="1" i="1" dirty="0"/>
              <a:t>D</a:t>
            </a:r>
            <a:r>
              <a:rPr lang="en-US" altLang="zh-CN" b="1" i="1" baseline="-25000" dirty="0"/>
              <a:t>12-14</a:t>
            </a:r>
            <a:r>
              <a:rPr lang="en-US" altLang="zh-CN" b="1" dirty="0"/>
              <a:t>=27-4=23</a:t>
            </a:r>
            <a:endParaRPr lang="zh-CN" altLang="zh-CN" b="1" dirty="0"/>
          </a:p>
          <a:p>
            <a:pPr>
              <a:lnSpc>
                <a:spcPct val="150000"/>
              </a:lnSpc>
            </a:pPr>
            <a:r>
              <a:rPr lang="en-US" altLang="zh-CN" b="1" i="1" dirty="0"/>
              <a:t>LS</a:t>
            </a:r>
            <a:r>
              <a:rPr lang="en-US" altLang="zh-CN" b="1" i="1" baseline="-25000" dirty="0"/>
              <a:t>12-13</a:t>
            </a:r>
            <a:r>
              <a:rPr lang="en-US" altLang="zh-CN" b="1" dirty="0"/>
              <a:t>=</a:t>
            </a:r>
            <a:r>
              <a:rPr lang="en-US" altLang="zh-CN" b="1" i="1" dirty="0"/>
              <a:t> LF</a:t>
            </a:r>
            <a:r>
              <a:rPr lang="en-US" altLang="zh-CN" b="1" i="1" baseline="-25000" dirty="0"/>
              <a:t>12-13</a:t>
            </a:r>
            <a:r>
              <a:rPr lang="en-US" altLang="zh-CN" b="1" dirty="0"/>
              <a:t>-</a:t>
            </a:r>
            <a:r>
              <a:rPr lang="en-US" altLang="zh-CN" b="1" i="1" dirty="0"/>
              <a:t>D</a:t>
            </a:r>
            <a:r>
              <a:rPr lang="en-US" altLang="zh-CN" b="1" i="1" baseline="-25000" dirty="0"/>
              <a:t>12-13</a:t>
            </a:r>
            <a:r>
              <a:rPr lang="en-US" altLang="zh-CN" b="1" dirty="0"/>
              <a:t>=23-0=23</a:t>
            </a:r>
            <a:endParaRPr lang="zh-CN" altLang="zh-CN" b="1" dirty="0"/>
          </a:p>
          <a:p>
            <a:pPr>
              <a:lnSpc>
                <a:spcPct val="150000"/>
              </a:lnSpc>
            </a:pPr>
            <a:r>
              <a:rPr lang="en-US" altLang="zh-CN" b="1" i="1" dirty="0"/>
              <a:t>LS</a:t>
            </a:r>
            <a:r>
              <a:rPr lang="en-US" altLang="zh-CN" b="1" i="1" baseline="-25000" dirty="0"/>
              <a:t>11-12</a:t>
            </a:r>
            <a:r>
              <a:rPr lang="en-US" altLang="zh-CN" b="1" dirty="0"/>
              <a:t>=</a:t>
            </a:r>
            <a:r>
              <a:rPr lang="en-US" altLang="zh-CN" b="1" i="1" dirty="0"/>
              <a:t> LF</a:t>
            </a:r>
            <a:r>
              <a:rPr lang="en-US" altLang="zh-CN" b="1" i="1" baseline="-25000" dirty="0"/>
              <a:t>11-12</a:t>
            </a:r>
            <a:r>
              <a:rPr lang="en-US" altLang="zh-CN" b="1" dirty="0"/>
              <a:t>-</a:t>
            </a:r>
            <a:r>
              <a:rPr lang="en-US" altLang="zh-CN" b="1" i="1" dirty="0"/>
              <a:t>D</a:t>
            </a:r>
            <a:r>
              <a:rPr lang="en-US" altLang="zh-CN" b="1" i="1" baseline="-25000" dirty="0"/>
              <a:t>11-12</a:t>
            </a:r>
            <a:r>
              <a:rPr lang="en-US" altLang="zh-CN" b="1" dirty="0"/>
              <a:t>=23-3=20</a:t>
            </a:r>
            <a:endParaRPr lang="zh-CN" altLang="zh-CN" b="1" dirty="0"/>
          </a:p>
          <a:p>
            <a:pPr>
              <a:lnSpc>
                <a:spcPct val="150000"/>
              </a:lnSpc>
            </a:pPr>
            <a:r>
              <a:rPr lang="en-US" altLang="zh-CN" b="1" i="1" dirty="0"/>
              <a:t>LS</a:t>
            </a:r>
            <a:r>
              <a:rPr lang="en-US" altLang="zh-CN" b="1" i="1" baseline="-25000" dirty="0"/>
              <a:t>10-13</a:t>
            </a:r>
            <a:r>
              <a:rPr lang="en-US" altLang="zh-CN" b="1" dirty="0"/>
              <a:t>=</a:t>
            </a:r>
            <a:r>
              <a:rPr lang="en-US" altLang="zh-CN" b="1" i="1" dirty="0"/>
              <a:t> LF</a:t>
            </a:r>
            <a:r>
              <a:rPr lang="en-US" altLang="zh-CN" b="1" i="1" baseline="-25000" dirty="0"/>
              <a:t>10-13</a:t>
            </a:r>
            <a:r>
              <a:rPr lang="en-US" altLang="zh-CN" b="1" dirty="0"/>
              <a:t>-</a:t>
            </a:r>
            <a:r>
              <a:rPr lang="en-US" altLang="zh-CN" b="1" i="1" dirty="0"/>
              <a:t>D</a:t>
            </a:r>
            <a:r>
              <a:rPr lang="en-US" altLang="zh-CN" b="1" i="1" baseline="-25000" dirty="0"/>
              <a:t>10-13</a:t>
            </a:r>
            <a:r>
              <a:rPr lang="en-US" altLang="zh-CN" b="1" dirty="0"/>
              <a:t>=23-1=22</a:t>
            </a:r>
            <a:endParaRPr lang="zh-CN" altLang="zh-CN" b="1" dirty="0"/>
          </a:p>
          <a:p>
            <a:pPr>
              <a:lnSpc>
                <a:spcPct val="150000"/>
              </a:lnSpc>
            </a:pPr>
            <a:r>
              <a:rPr lang="en-US" altLang="zh-CN" b="1" i="1" dirty="0"/>
              <a:t>LS</a:t>
            </a:r>
            <a:r>
              <a:rPr lang="en-US" altLang="zh-CN" b="1" i="1" baseline="-25000" dirty="0"/>
              <a:t>10-11</a:t>
            </a:r>
            <a:r>
              <a:rPr lang="en-US" altLang="zh-CN" b="1" dirty="0"/>
              <a:t>=</a:t>
            </a:r>
            <a:r>
              <a:rPr lang="en-US" altLang="zh-CN" b="1" i="1" dirty="0"/>
              <a:t> LF</a:t>
            </a:r>
            <a:r>
              <a:rPr lang="en-US" altLang="zh-CN" b="1" i="1" baseline="-25000" dirty="0"/>
              <a:t>10-11</a:t>
            </a:r>
            <a:r>
              <a:rPr lang="en-US" altLang="zh-CN" b="1" dirty="0"/>
              <a:t>-</a:t>
            </a:r>
            <a:r>
              <a:rPr lang="en-US" altLang="zh-CN" b="1" i="1" dirty="0"/>
              <a:t>D</a:t>
            </a:r>
            <a:r>
              <a:rPr lang="en-US" altLang="zh-CN" b="1" i="1" baseline="-25000" dirty="0"/>
              <a:t>10-11</a:t>
            </a:r>
            <a:r>
              <a:rPr lang="en-US" altLang="zh-CN" b="1" dirty="0"/>
              <a:t>=20-1=19</a:t>
            </a:r>
            <a:endParaRPr lang="zh-CN" altLang="zh-CN" b="1" dirty="0"/>
          </a:p>
          <a:p>
            <a:pPr>
              <a:lnSpc>
                <a:spcPct val="150000"/>
              </a:lnSpc>
            </a:pPr>
            <a:endParaRPr lang="zh-CN" altLang="zh-CN" b="1" dirty="0"/>
          </a:p>
        </p:txBody>
      </p:sp>
      <p:sp>
        <p:nvSpPr>
          <p:cNvPr id="5" name="矩形 4"/>
          <p:cNvSpPr/>
          <p:nvPr/>
        </p:nvSpPr>
        <p:spPr>
          <a:xfrm>
            <a:off x="0" y="6006906"/>
            <a:ext cx="12209236" cy="8526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0886" y="6150516"/>
            <a:ext cx="12209236" cy="681180"/>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flipH="1">
            <a:off x="9567621" y="5418551"/>
            <a:ext cx="2681884" cy="1186758"/>
            <a:chOff x="-8805" y="5407865"/>
            <a:chExt cx="3213509" cy="1301644"/>
          </a:xfrm>
        </p:grpSpPr>
        <p:sp>
          <p:nvSpPr>
            <p:cNvPr id="8" name="矩形 7"/>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6419" y="2665042"/>
            <a:ext cx="5952940" cy="1907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灯片编号占位符 17">
            <a:extLst>
              <a:ext uri="{FF2B5EF4-FFF2-40B4-BE49-F238E27FC236}">
                <a16:creationId xmlns:a16="http://schemas.microsoft.com/office/drawing/2014/main" id="{A4B528EC-C8E6-4606-AB06-B608D21EEE83}"/>
              </a:ext>
            </a:extLst>
          </p:cNvPr>
          <p:cNvSpPr>
            <a:spLocks noGrp="1"/>
          </p:cNvSpPr>
          <p:nvPr>
            <p:ph type="sldNum" sz="quarter" idx="12"/>
          </p:nvPr>
        </p:nvSpPr>
        <p:spPr/>
        <p:txBody>
          <a:bodyPr/>
          <a:lstStyle/>
          <a:p>
            <a:fld id="{B6F15528-21DE-4FAA-801E-634DDDAF4B2B}" type="slidenum">
              <a:rPr lang="en-US" smtClean="0"/>
              <a:t>479</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1.2.4 </a:t>
            </a:r>
            <a:r>
              <a:rPr lang="zh-CN" altLang="en-US" dirty="0"/>
              <a:t>程序复杂性度量</a:t>
            </a:r>
          </a:p>
        </p:txBody>
      </p:sp>
      <p:sp>
        <p:nvSpPr>
          <p:cNvPr id="44" name="内容占位符 2"/>
          <p:cNvSpPr txBox="1"/>
          <p:nvPr/>
        </p:nvSpPr>
        <p:spPr>
          <a:xfrm>
            <a:off x="270920" y="1677194"/>
            <a:ext cx="4761455" cy="1600200"/>
          </a:xfrm>
          <a:prstGeom prst="rect">
            <a:avLst/>
          </a:prstGeom>
        </p:spPr>
        <p:txBody>
          <a:bodyPr vert="horz" lIns="91440" tIns="45720" rIns="91440" bIns="45720" rtlCol="0">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2400" dirty="0">
                <a:solidFill>
                  <a:schemeClr val="tx1"/>
                </a:solidFill>
              </a:rPr>
              <a:t>      McCabe</a:t>
            </a:r>
            <a:r>
              <a:rPr lang="zh-CN" altLang="zh-CN" sz="2400" dirty="0">
                <a:solidFill>
                  <a:schemeClr val="tx1"/>
                </a:solidFill>
              </a:rPr>
              <a:t>环形复杂性度量方法是基于图论，对于一个强连通的有向图</a:t>
            </a:r>
            <a:r>
              <a:rPr lang="en-US" altLang="zh-CN" sz="2400" dirty="0">
                <a:solidFill>
                  <a:schemeClr val="tx1"/>
                </a:solidFill>
              </a:rPr>
              <a:t>G</a:t>
            </a:r>
            <a:r>
              <a:rPr lang="zh-CN" altLang="zh-CN" sz="2400" dirty="0">
                <a:solidFill>
                  <a:schemeClr val="tx1"/>
                </a:solidFill>
              </a:rPr>
              <a:t>，若用</a:t>
            </a:r>
            <a:r>
              <a:rPr lang="en-US" altLang="zh-CN" sz="2400" dirty="0">
                <a:solidFill>
                  <a:schemeClr val="tx1"/>
                </a:solidFill>
              </a:rPr>
              <a:t>e</a:t>
            </a:r>
            <a:r>
              <a:rPr lang="zh-CN" altLang="zh-CN" sz="2400" dirty="0">
                <a:solidFill>
                  <a:schemeClr val="tx1"/>
                </a:solidFill>
              </a:rPr>
              <a:t>表示弧数，</a:t>
            </a:r>
            <a:r>
              <a:rPr lang="en-US" altLang="zh-CN" sz="2400" dirty="0">
                <a:solidFill>
                  <a:schemeClr val="tx1"/>
                </a:solidFill>
              </a:rPr>
              <a:t>n</a:t>
            </a:r>
            <a:r>
              <a:rPr lang="zh-CN" altLang="zh-CN" sz="2400" dirty="0">
                <a:solidFill>
                  <a:schemeClr val="tx1"/>
                </a:solidFill>
              </a:rPr>
              <a:t>表示结点数，</a:t>
            </a:r>
            <a:r>
              <a:rPr lang="en-US" altLang="zh-CN" sz="2400" dirty="0">
                <a:solidFill>
                  <a:schemeClr val="tx1"/>
                </a:solidFill>
              </a:rPr>
              <a:t>p</a:t>
            </a:r>
            <a:r>
              <a:rPr lang="zh-CN" altLang="zh-CN" sz="2400" dirty="0">
                <a:solidFill>
                  <a:schemeClr val="tx1"/>
                </a:solidFill>
              </a:rPr>
              <a:t>表示强连通分量的个数</a:t>
            </a:r>
            <a:r>
              <a:rPr lang="zh-CN" altLang="en-US" sz="2400" dirty="0">
                <a:solidFill>
                  <a:schemeClr val="tx1"/>
                </a:solidFill>
              </a:rPr>
              <a:t>。</a:t>
            </a:r>
          </a:p>
        </p:txBody>
      </p:sp>
      <p:cxnSp>
        <p:nvCxnSpPr>
          <p:cNvPr id="19" name="直接连接符 18"/>
          <p:cNvCxnSpPr/>
          <p:nvPr/>
        </p:nvCxnSpPr>
        <p:spPr>
          <a:xfrm flipH="1">
            <a:off x="5413375" y="1143794"/>
            <a:ext cx="76200" cy="5334000"/>
          </a:xfrm>
          <a:prstGeom prst="line">
            <a:avLst/>
          </a:prstGeom>
          <a:ln w="381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796" y="4344194"/>
            <a:ext cx="3939702"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6175375" y="1448594"/>
            <a:ext cx="5486400" cy="4524315"/>
          </a:xfrm>
          <a:prstGeom prst="rect">
            <a:avLst/>
          </a:prstGeom>
        </p:spPr>
        <p:txBody>
          <a:bodyPr wrap="square">
            <a:spAutoFit/>
          </a:bodyPr>
          <a:lstStyle/>
          <a:p>
            <a:pPr>
              <a:lnSpc>
                <a:spcPct val="150000"/>
              </a:lnSpc>
            </a:pPr>
            <a:r>
              <a:rPr lang="en-US" altLang="zh-CN" dirty="0"/>
              <a:t>       </a:t>
            </a:r>
            <a:r>
              <a:rPr lang="zh-CN" altLang="zh-CN" dirty="0"/>
              <a:t>对于一个单入口及单出口的程序来说，从入口的结点都能到达图中的任意结点，同理从任一结点都可以到达出口结点，故程序图都是连通的。但经常不是强连通的，故在程序图中增加一条从出口结点到入口结点的弧来将程序图变成强连通的。对于单入口与单出口的程序，其连通分量就只有一个，即</a:t>
            </a:r>
            <a:r>
              <a:rPr lang="en-US" altLang="zh-CN" dirty="0"/>
              <a:t>p=1</a:t>
            </a:r>
            <a:r>
              <a:rPr lang="zh-CN" altLang="zh-CN" dirty="0"/>
              <a:t>。</a:t>
            </a:r>
            <a:endParaRPr lang="zh-CN" altLang="en-US" dirty="0"/>
          </a:p>
        </p:txBody>
      </p:sp>
      <p:sp>
        <p:nvSpPr>
          <p:cNvPr id="4" name="矩形 3"/>
          <p:cNvSpPr/>
          <p:nvPr/>
        </p:nvSpPr>
        <p:spPr>
          <a:xfrm>
            <a:off x="1755775" y="5511244"/>
            <a:ext cx="1053494" cy="400110"/>
          </a:xfrm>
          <a:prstGeom prst="rect">
            <a:avLst/>
          </a:prstGeom>
        </p:spPr>
        <p:txBody>
          <a:bodyPr wrap="none">
            <a:spAutoFit/>
          </a:bodyPr>
          <a:lstStyle/>
          <a:p>
            <a:r>
              <a:rPr lang="zh-CN" altLang="zh-CN" sz="2000" dirty="0"/>
              <a:t>公式</a:t>
            </a:r>
            <a:r>
              <a:rPr lang="en-US" altLang="zh-CN" sz="2000" dirty="0"/>
              <a:t>1.5</a:t>
            </a:r>
            <a:endParaRPr lang="zh-CN" altLang="en-US" sz="2000" dirty="0"/>
          </a:p>
        </p:txBody>
      </p:sp>
      <p:sp>
        <p:nvSpPr>
          <p:cNvPr id="5" name="矩形 4"/>
          <p:cNvSpPr/>
          <p:nvPr/>
        </p:nvSpPr>
        <p:spPr>
          <a:xfrm>
            <a:off x="983605" y="991954"/>
            <a:ext cx="3913251" cy="461665"/>
          </a:xfrm>
          <a:prstGeom prst="rect">
            <a:avLst/>
          </a:prstGeom>
        </p:spPr>
        <p:txBody>
          <a:bodyPr wrap="none">
            <a:spAutoFit/>
          </a:bodyPr>
          <a:lstStyle/>
          <a:p>
            <a:r>
              <a:rPr lang="en-US" altLang="zh-CN" b="1" dirty="0"/>
              <a:t>1.  McCabe</a:t>
            </a:r>
            <a:r>
              <a:rPr lang="zh-CN" altLang="zh-CN" b="1" dirty="0"/>
              <a:t>环形复杂性度量</a:t>
            </a:r>
            <a:endParaRPr lang="zh-CN" altLang="en-US" b="1" dirty="0"/>
          </a:p>
        </p:txBody>
      </p:sp>
      <p:sp>
        <p:nvSpPr>
          <p:cNvPr id="7" name="灯片编号占位符 6">
            <a:extLst>
              <a:ext uri="{FF2B5EF4-FFF2-40B4-BE49-F238E27FC236}">
                <a16:creationId xmlns:a16="http://schemas.microsoft.com/office/drawing/2014/main" id="{FAC63087-8AFD-4F83-8B95-A0BAB1A5EA62}"/>
              </a:ext>
            </a:extLst>
          </p:cNvPr>
          <p:cNvSpPr>
            <a:spLocks noGrp="1"/>
          </p:cNvSpPr>
          <p:nvPr>
            <p:ph type="sldNum" sz="quarter" idx="12"/>
          </p:nvPr>
        </p:nvSpPr>
        <p:spPr/>
        <p:txBody>
          <a:bodyPr/>
          <a:lstStyle/>
          <a:p>
            <a:fld id="{B6F15528-21DE-4FAA-801E-634DDDAF4B2B}" type="slidenum">
              <a:rPr lang="en-US" smtClean="0"/>
              <a:t>48</a:t>
            </a:fld>
            <a:endParaRPr lang="en-US" dirty="0"/>
          </a:p>
        </p:txBody>
      </p:sp>
      <p:sp>
        <p:nvSpPr>
          <p:cNvPr id="11" name="灯片编号占位符 8">
            <a:extLst>
              <a:ext uri="{FF2B5EF4-FFF2-40B4-BE49-F238E27FC236}">
                <a16:creationId xmlns:a16="http://schemas.microsoft.com/office/drawing/2014/main" id="{D63E09E5-4D9C-4F93-8A4B-4901CB84E584}"/>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48</a:t>
            </a:fld>
            <a:endParaRPr kumimoji="0" lang="en-US" altLang="zh-CN" sz="1800">
              <a:latin typeface="Times New Roman" panose="02020603050405020304" pitchFamily="18" charset="0"/>
            </a:endParaRPr>
          </a:p>
        </p:txBody>
      </p:sp>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6.2.3 </a:t>
            </a:r>
            <a:r>
              <a:rPr lang="zh-CN" altLang="en-US" dirty="0"/>
              <a:t>关键线路求解</a:t>
            </a:r>
          </a:p>
        </p:txBody>
      </p:sp>
      <p:sp>
        <p:nvSpPr>
          <p:cNvPr id="4" name="TextBox 3"/>
          <p:cNvSpPr txBox="1"/>
          <p:nvPr/>
        </p:nvSpPr>
        <p:spPr>
          <a:xfrm>
            <a:off x="1107126" y="1296194"/>
            <a:ext cx="10233392" cy="3416320"/>
          </a:xfrm>
          <a:prstGeom prst="rect">
            <a:avLst/>
          </a:prstGeom>
          <a:noFill/>
        </p:spPr>
        <p:txBody>
          <a:bodyPr wrap="square" rtlCol="0">
            <a:spAutoFit/>
          </a:bodyPr>
          <a:lstStyle/>
          <a:p>
            <a:pPr lvl="0">
              <a:lnSpc>
                <a:spcPct val="150000"/>
              </a:lnSpc>
            </a:pPr>
            <a:r>
              <a:rPr lang="zh-CN" altLang="en-US" b="1" dirty="0"/>
              <a:t>⑥</a:t>
            </a:r>
            <a:r>
              <a:rPr lang="zh-CN" altLang="zh-CN" b="1" dirty="0"/>
              <a:t>计算网络计划图中的所有项目工作</a:t>
            </a:r>
            <a:r>
              <a:rPr lang="en-US" altLang="zh-CN" b="1" i="1" dirty="0"/>
              <a:t>i-j</a:t>
            </a:r>
            <a:r>
              <a:rPr lang="zh-CN" altLang="zh-CN" b="1" dirty="0"/>
              <a:t>的总时差，按公式</a:t>
            </a:r>
            <a:r>
              <a:rPr lang="en-US" altLang="zh-CN" b="1" dirty="0"/>
              <a:t>6.12</a:t>
            </a:r>
            <a:r>
              <a:rPr lang="zh-CN" altLang="zh-CN" b="1" dirty="0"/>
              <a:t>进行计算</a:t>
            </a:r>
          </a:p>
          <a:p>
            <a:pPr>
              <a:lnSpc>
                <a:spcPct val="150000"/>
              </a:lnSpc>
            </a:pPr>
            <a:r>
              <a:rPr lang="en-US" altLang="zh-CN" b="1" i="1" dirty="0"/>
              <a:t>TF</a:t>
            </a:r>
            <a:r>
              <a:rPr lang="en-US" altLang="zh-CN" b="1" i="1" baseline="-25000" dirty="0"/>
              <a:t>1-2</a:t>
            </a:r>
            <a:r>
              <a:rPr lang="en-US" altLang="zh-CN" b="1" dirty="0"/>
              <a:t>=</a:t>
            </a:r>
            <a:r>
              <a:rPr lang="en-US" altLang="zh-CN" b="1" i="1" dirty="0"/>
              <a:t> LS</a:t>
            </a:r>
            <a:r>
              <a:rPr lang="en-US" altLang="zh-CN" b="1" i="1" baseline="-25000" dirty="0"/>
              <a:t>1-2</a:t>
            </a:r>
            <a:r>
              <a:rPr lang="en-US" altLang="zh-CN" b="1" dirty="0"/>
              <a:t>-</a:t>
            </a:r>
            <a:r>
              <a:rPr lang="en-US" altLang="zh-CN" b="1" i="1" dirty="0"/>
              <a:t>ES</a:t>
            </a:r>
            <a:r>
              <a:rPr lang="en-US" altLang="zh-CN" b="1" i="1" baseline="-25000" dirty="0"/>
              <a:t>1-2</a:t>
            </a:r>
            <a:r>
              <a:rPr lang="en-US" altLang="zh-CN" b="1" dirty="0"/>
              <a:t>=0-0=0</a:t>
            </a:r>
            <a:endParaRPr lang="zh-CN" altLang="zh-CN" b="1" dirty="0"/>
          </a:p>
          <a:p>
            <a:pPr>
              <a:lnSpc>
                <a:spcPct val="150000"/>
              </a:lnSpc>
            </a:pPr>
            <a:r>
              <a:rPr lang="en-US" altLang="zh-CN" b="1" i="1" dirty="0"/>
              <a:t>TF</a:t>
            </a:r>
            <a:r>
              <a:rPr lang="en-US" altLang="zh-CN" b="1" i="1" baseline="-25000" dirty="0"/>
              <a:t>2-3</a:t>
            </a:r>
            <a:r>
              <a:rPr lang="en-US" altLang="zh-CN" b="1" dirty="0"/>
              <a:t>=</a:t>
            </a:r>
            <a:r>
              <a:rPr lang="en-US" altLang="zh-CN" b="1" i="1" dirty="0"/>
              <a:t> LS</a:t>
            </a:r>
            <a:r>
              <a:rPr lang="en-US" altLang="zh-CN" b="1" i="1" baseline="-25000" dirty="0"/>
              <a:t>2-3</a:t>
            </a:r>
            <a:r>
              <a:rPr lang="en-US" altLang="zh-CN" b="1" dirty="0"/>
              <a:t>-</a:t>
            </a:r>
            <a:r>
              <a:rPr lang="en-US" altLang="zh-CN" b="1" i="1" dirty="0"/>
              <a:t>ES</a:t>
            </a:r>
            <a:r>
              <a:rPr lang="en-US" altLang="zh-CN" b="1" i="1" baseline="-25000" dirty="0"/>
              <a:t>2-3</a:t>
            </a:r>
            <a:r>
              <a:rPr lang="en-US" altLang="zh-CN" b="1" dirty="0"/>
              <a:t>=4-4=0</a:t>
            </a:r>
            <a:endParaRPr lang="zh-CN" altLang="zh-CN" b="1" dirty="0"/>
          </a:p>
          <a:p>
            <a:pPr>
              <a:lnSpc>
                <a:spcPct val="150000"/>
              </a:lnSpc>
            </a:pPr>
            <a:r>
              <a:rPr lang="en-US" altLang="zh-CN" b="1" i="1" dirty="0"/>
              <a:t>TF</a:t>
            </a:r>
            <a:r>
              <a:rPr lang="en-US" altLang="zh-CN" b="1" i="1" baseline="-25000" dirty="0"/>
              <a:t>2-4</a:t>
            </a:r>
            <a:r>
              <a:rPr lang="en-US" altLang="zh-CN" b="1" dirty="0"/>
              <a:t>=</a:t>
            </a:r>
            <a:r>
              <a:rPr lang="en-US" altLang="zh-CN" b="1" i="1" dirty="0"/>
              <a:t> LS</a:t>
            </a:r>
            <a:r>
              <a:rPr lang="en-US" altLang="zh-CN" b="1" i="1" baseline="-25000" dirty="0"/>
              <a:t>2-4</a:t>
            </a:r>
            <a:r>
              <a:rPr lang="en-US" altLang="zh-CN" b="1" dirty="0"/>
              <a:t>-</a:t>
            </a:r>
            <a:r>
              <a:rPr lang="en-US" altLang="zh-CN" b="1" i="1" dirty="0"/>
              <a:t>ES</a:t>
            </a:r>
            <a:r>
              <a:rPr lang="en-US" altLang="zh-CN" b="1" i="1" baseline="-25000" dirty="0"/>
              <a:t>2-4</a:t>
            </a:r>
            <a:r>
              <a:rPr lang="en-US" altLang="zh-CN" b="1" dirty="0"/>
              <a:t>=5-4=1</a:t>
            </a:r>
            <a:endParaRPr lang="zh-CN" altLang="zh-CN" b="1" dirty="0"/>
          </a:p>
          <a:p>
            <a:pPr>
              <a:lnSpc>
                <a:spcPct val="150000"/>
              </a:lnSpc>
            </a:pPr>
            <a:r>
              <a:rPr lang="en-US" altLang="zh-CN" b="1" dirty="0"/>
              <a:t>  ……</a:t>
            </a:r>
            <a:endParaRPr lang="zh-CN" altLang="zh-CN" b="1" dirty="0"/>
          </a:p>
          <a:p>
            <a:pPr>
              <a:lnSpc>
                <a:spcPct val="150000"/>
              </a:lnSpc>
            </a:pPr>
            <a:r>
              <a:rPr lang="zh-CN" altLang="zh-CN" b="1" dirty="0"/>
              <a:t>依次类推，算出所有工作的最迟开始时间，详见表</a:t>
            </a:r>
            <a:r>
              <a:rPr lang="en-US" altLang="zh-CN" b="1" dirty="0"/>
              <a:t>6-6</a:t>
            </a:r>
            <a:r>
              <a:rPr lang="zh-CN" altLang="zh-CN" b="1" dirty="0"/>
              <a:t>的“</a:t>
            </a:r>
            <a:r>
              <a:rPr lang="en-US" altLang="zh-CN" b="1" i="1" dirty="0"/>
              <a:t>TF</a:t>
            </a:r>
            <a:r>
              <a:rPr lang="en-US" altLang="zh-CN" b="1" i="1" baseline="-25000" dirty="0"/>
              <a:t>i-j</a:t>
            </a:r>
            <a:r>
              <a:rPr lang="zh-CN" altLang="zh-CN" b="1" dirty="0"/>
              <a:t>”一列。</a:t>
            </a:r>
          </a:p>
        </p:txBody>
      </p:sp>
      <p:sp>
        <p:nvSpPr>
          <p:cNvPr id="5" name="矩形 4"/>
          <p:cNvSpPr/>
          <p:nvPr/>
        </p:nvSpPr>
        <p:spPr>
          <a:xfrm>
            <a:off x="0" y="6006906"/>
            <a:ext cx="12209236" cy="8526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0886" y="6150516"/>
            <a:ext cx="12209236" cy="681180"/>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flipH="1">
            <a:off x="9567621" y="5418551"/>
            <a:ext cx="2681884" cy="1186758"/>
            <a:chOff x="-8805" y="5407865"/>
            <a:chExt cx="3213509" cy="1301644"/>
          </a:xfrm>
        </p:grpSpPr>
        <p:sp>
          <p:nvSpPr>
            <p:cNvPr id="8" name="矩形 7"/>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2375" y="2085925"/>
            <a:ext cx="6308143" cy="1907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灯片编号占位符 17">
            <a:extLst>
              <a:ext uri="{FF2B5EF4-FFF2-40B4-BE49-F238E27FC236}">
                <a16:creationId xmlns:a16="http://schemas.microsoft.com/office/drawing/2014/main" id="{34244EA5-2525-4C21-9061-668CF1292017}"/>
              </a:ext>
            </a:extLst>
          </p:cNvPr>
          <p:cNvSpPr>
            <a:spLocks noGrp="1"/>
          </p:cNvSpPr>
          <p:nvPr>
            <p:ph type="sldNum" sz="quarter" idx="12"/>
          </p:nvPr>
        </p:nvSpPr>
        <p:spPr/>
        <p:txBody>
          <a:bodyPr/>
          <a:lstStyle/>
          <a:p>
            <a:fld id="{B6F15528-21DE-4FAA-801E-634DDDAF4B2B}" type="slidenum">
              <a:rPr lang="en-US" smtClean="0"/>
              <a:t>480</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6.2.3 </a:t>
            </a:r>
            <a:r>
              <a:rPr lang="zh-CN" altLang="en-US" dirty="0"/>
              <a:t>关键线路求解</a:t>
            </a:r>
          </a:p>
        </p:txBody>
      </p:sp>
      <p:sp>
        <p:nvSpPr>
          <p:cNvPr id="4" name="TextBox 3"/>
          <p:cNvSpPr txBox="1"/>
          <p:nvPr/>
        </p:nvSpPr>
        <p:spPr>
          <a:xfrm>
            <a:off x="1107126" y="1296194"/>
            <a:ext cx="10233392" cy="3785652"/>
          </a:xfrm>
          <a:prstGeom prst="rect">
            <a:avLst/>
          </a:prstGeom>
          <a:noFill/>
        </p:spPr>
        <p:txBody>
          <a:bodyPr wrap="square" rtlCol="0">
            <a:spAutoFit/>
          </a:bodyPr>
          <a:lstStyle/>
          <a:p>
            <a:pPr lvl="0">
              <a:lnSpc>
                <a:spcPct val="200000"/>
              </a:lnSpc>
            </a:pPr>
            <a:r>
              <a:rPr lang="zh-CN" altLang="en-US" b="1" dirty="0"/>
              <a:t>⑦</a:t>
            </a:r>
            <a:r>
              <a:rPr lang="zh-CN" altLang="zh-CN" b="1" dirty="0"/>
              <a:t>计算网络计划图中的项目工作</a:t>
            </a:r>
            <a:r>
              <a:rPr lang="en-US" altLang="zh-CN" b="1" i="1" dirty="0"/>
              <a:t>i-j</a:t>
            </a:r>
            <a:r>
              <a:rPr lang="zh-CN" altLang="zh-CN" b="1" dirty="0"/>
              <a:t>的</a:t>
            </a:r>
            <a:r>
              <a:rPr lang="zh-CN" altLang="en-US" b="1" dirty="0"/>
              <a:t>自由</a:t>
            </a:r>
            <a:r>
              <a:rPr lang="zh-CN" altLang="zh-CN" b="1" dirty="0"/>
              <a:t>时差，按公式</a:t>
            </a:r>
            <a:r>
              <a:rPr lang="en-US" altLang="zh-CN" b="1" dirty="0"/>
              <a:t>6.13</a:t>
            </a:r>
            <a:r>
              <a:rPr lang="zh-CN" altLang="zh-CN" b="1" dirty="0"/>
              <a:t>进行计算</a:t>
            </a:r>
          </a:p>
          <a:p>
            <a:pPr>
              <a:lnSpc>
                <a:spcPct val="200000"/>
              </a:lnSpc>
            </a:pPr>
            <a:r>
              <a:rPr lang="en-US" altLang="zh-CN" b="1" i="1" dirty="0"/>
              <a:t>FF</a:t>
            </a:r>
            <a:r>
              <a:rPr lang="en-US" altLang="zh-CN" b="1" i="1" baseline="-25000" dirty="0"/>
              <a:t>1-2</a:t>
            </a:r>
            <a:r>
              <a:rPr lang="en-US" altLang="zh-CN" b="1" dirty="0"/>
              <a:t>=min{</a:t>
            </a:r>
            <a:r>
              <a:rPr lang="en-US" altLang="zh-CN" b="1" i="1" dirty="0"/>
              <a:t>ES</a:t>
            </a:r>
            <a:r>
              <a:rPr lang="en-US" altLang="zh-CN" b="1" i="1" baseline="-25000" dirty="0"/>
              <a:t>2-3</a:t>
            </a:r>
            <a:r>
              <a:rPr lang="zh-CN" altLang="zh-CN" b="1" dirty="0"/>
              <a:t>，</a:t>
            </a:r>
            <a:r>
              <a:rPr lang="en-US" altLang="zh-CN" b="1" i="1" dirty="0"/>
              <a:t>ES</a:t>
            </a:r>
            <a:r>
              <a:rPr lang="en-US" altLang="zh-CN" b="1" i="1" baseline="-25000" dirty="0"/>
              <a:t>2-4</a:t>
            </a:r>
            <a:r>
              <a:rPr lang="en-US" altLang="zh-CN" b="1" dirty="0"/>
              <a:t>}-</a:t>
            </a:r>
            <a:r>
              <a:rPr lang="en-US" altLang="zh-CN" b="1" i="1" dirty="0"/>
              <a:t>EF</a:t>
            </a:r>
            <a:r>
              <a:rPr lang="en-US" altLang="zh-CN" b="1" i="1" baseline="-25000" dirty="0"/>
              <a:t>1-2</a:t>
            </a:r>
            <a:r>
              <a:rPr lang="en-US" altLang="zh-CN" b="1" dirty="0"/>
              <a:t>=4-4=0</a:t>
            </a:r>
            <a:endParaRPr lang="zh-CN" altLang="zh-CN" b="1" dirty="0"/>
          </a:p>
          <a:p>
            <a:pPr>
              <a:lnSpc>
                <a:spcPct val="200000"/>
              </a:lnSpc>
            </a:pPr>
            <a:r>
              <a:rPr lang="en-US" altLang="zh-CN" b="1" i="1" dirty="0"/>
              <a:t>FF</a:t>
            </a:r>
            <a:r>
              <a:rPr lang="en-US" altLang="zh-CN" b="1" i="1" baseline="-25000" dirty="0"/>
              <a:t>2-3</a:t>
            </a:r>
            <a:r>
              <a:rPr lang="en-US" altLang="zh-CN" b="1" dirty="0"/>
              <a:t>=min{</a:t>
            </a:r>
            <a:r>
              <a:rPr lang="en-US" altLang="zh-CN" b="1" i="1" dirty="0"/>
              <a:t>ES</a:t>
            </a:r>
            <a:r>
              <a:rPr lang="en-US" altLang="zh-CN" b="1" i="1" baseline="-25000" dirty="0"/>
              <a:t>3-5</a:t>
            </a:r>
            <a:r>
              <a:rPr lang="zh-CN" altLang="zh-CN" b="1" dirty="0"/>
              <a:t>，</a:t>
            </a:r>
            <a:r>
              <a:rPr lang="en-US" altLang="zh-CN" b="1" i="1" dirty="0"/>
              <a:t>ES</a:t>
            </a:r>
            <a:r>
              <a:rPr lang="en-US" altLang="zh-CN" b="1" i="1" baseline="-25000" dirty="0"/>
              <a:t>3-7</a:t>
            </a:r>
            <a:r>
              <a:rPr lang="en-US" altLang="zh-CN" b="1" dirty="0"/>
              <a:t>}-</a:t>
            </a:r>
            <a:r>
              <a:rPr lang="en-US" altLang="zh-CN" b="1" i="1" dirty="0"/>
              <a:t>EF</a:t>
            </a:r>
            <a:r>
              <a:rPr lang="en-US" altLang="zh-CN" b="1" i="1" baseline="-25000" dirty="0"/>
              <a:t>2-3</a:t>
            </a:r>
            <a:r>
              <a:rPr lang="en-US" altLang="zh-CN" b="1" dirty="0"/>
              <a:t>=7-7=0</a:t>
            </a:r>
            <a:endParaRPr lang="zh-CN" altLang="zh-CN" b="1" dirty="0"/>
          </a:p>
          <a:p>
            <a:pPr>
              <a:lnSpc>
                <a:spcPct val="200000"/>
              </a:lnSpc>
            </a:pPr>
            <a:r>
              <a:rPr lang="en-US" altLang="zh-CN" b="1" i="1" dirty="0"/>
              <a:t>FF</a:t>
            </a:r>
            <a:r>
              <a:rPr lang="en-US" altLang="zh-CN" b="1" i="1" baseline="-25000" dirty="0"/>
              <a:t>2-4</a:t>
            </a:r>
            <a:r>
              <a:rPr lang="en-US" altLang="zh-CN" b="1" dirty="0"/>
              <a:t>=</a:t>
            </a:r>
            <a:r>
              <a:rPr lang="en-US" altLang="zh-CN" b="1" i="1" dirty="0"/>
              <a:t> ES</a:t>
            </a:r>
            <a:r>
              <a:rPr lang="en-US" altLang="zh-CN" b="1" i="1" baseline="-25000" dirty="0"/>
              <a:t>4-8</a:t>
            </a:r>
            <a:r>
              <a:rPr lang="en-US" altLang="zh-CN" b="1" dirty="0"/>
              <a:t>-</a:t>
            </a:r>
            <a:r>
              <a:rPr lang="en-US" altLang="zh-CN" b="1" i="1" dirty="0"/>
              <a:t>EF</a:t>
            </a:r>
            <a:r>
              <a:rPr lang="en-US" altLang="zh-CN" b="1" i="1" baseline="-25000" dirty="0"/>
              <a:t>2-4</a:t>
            </a:r>
            <a:r>
              <a:rPr lang="en-US" altLang="zh-CN" b="1" dirty="0"/>
              <a:t>=7-7=0</a:t>
            </a:r>
            <a:endParaRPr lang="zh-CN" altLang="zh-CN" b="1" dirty="0"/>
          </a:p>
          <a:p>
            <a:pPr>
              <a:lnSpc>
                <a:spcPct val="200000"/>
              </a:lnSpc>
            </a:pPr>
            <a:r>
              <a:rPr lang="en-US" altLang="zh-CN" b="1" i="1" dirty="0"/>
              <a:t>FF</a:t>
            </a:r>
            <a:r>
              <a:rPr lang="en-US" altLang="zh-CN" b="1" i="1" baseline="-25000" dirty="0"/>
              <a:t>3-5</a:t>
            </a:r>
            <a:r>
              <a:rPr lang="en-US" altLang="zh-CN" b="1" dirty="0"/>
              <a:t>=</a:t>
            </a:r>
            <a:r>
              <a:rPr lang="en-US" altLang="zh-CN" b="1" i="1" dirty="0"/>
              <a:t> FF</a:t>
            </a:r>
            <a:r>
              <a:rPr lang="en-US" altLang="zh-CN" b="1" i="1" baseline="-25000" dirty="0"/>
              <a:t>2-3</a:t>
            </a:r>
            <a:r>
              <a:rPr lang="en-US" altLang="zh-CN" b="1" dirty="0"/>
              <a:t>=0</a:t>
            </a:r>
            <a:r>
              <a:rPr lang="zh-CN" altLang="zh-CN" b="1" dirty="0"/>
              <a:t>（虚工作的自由时差归其紧前工作所有）</a:t>
            </a:r>
          </a:p>
        </p:txBody>
      </p:sp>
      <p:sp>
        <p:nvSpPr>
          <p:cNvPr id="5" name="矩形 4"/>
          <p:cNvSpPr/>
          <p:nvPr/>
        </p:nvSpPr>
        <p:spPr>
          <a:xfrm>
            <a:off x="0" y="6006906"/>
            <a:ext cx="12209236" cy="8526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0886" y="6150516"/>
            <a:ext cx="12209236" cy="681180"/>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flipH="1">
            <a:off x="9567621" y="5418551"/>
            <a:ext cx="2681884" cy="1186758"/>
            <a:chOff x="-8805" y="5407865"/>
            <a:chExt cx="3213509" cy="1301644"/>
          </a:xfrm>
        </p:grpSpPr>
        <p:sp>
          <p:nvSpPr>
            <p:cNvPr id="8" name="矩形 7"/>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002" y="2305944"/>
            <a:ext cx="5381971" cy="1786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灯片编号占位符 16">
            <a:extLst>
              <a:ext uri="{FF2B5EF4-FFF2-40B4-BE49-F238E27FC236}">
                <a16:creationId xmlns:a16="http://schemas.microsoft.com/office/drawing/2014/main" id="{BA9A345D-9BBF-41AF-B6D5-76F51B8B9C9B}"/>
              </a:ext>
            </a:extLst>
          </p:cNvPr>
          <p:cNvSpPr>
            <a:spLocks noGrp="1"/>
          </p:cNvSpPr>
          <p:nvPr>
            <p:ph type="sldNum" sz="quarter" idx="12"/>
          </p:nvPr>
        </p:nvSpPr>
        <p:spPr/>
        <p:txBody>
          <a:bodyPr/>
          <a:lstStyle/>
          <a:p>
            <a:fld id="{B6F15528-21DE-4FAA-801E-634DDDAF4B2B}" type="slidenum">
              <a:rPr lang="en-US" smtClean="0"/>
              <a:t>481</a:t>
            </a:fld>
            <a:endParaRPr lang="en-US" dirty="0"/>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6.2.3 </a:t>
            </a:r>
            <a:r>
              <a:rPr lang="zh-CN" altLang="en-US" dirty="0"/>
              <a:t>关键线路求解</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233"/>
          <a:stretch>
            <a:fillRect/>
          </a:stretch>
        </p:blipFill>
        <p:spPr bwMode="auto">
          <a:xfrm>
            <a:off x="2060575" y="1422400"/>
            <a:ext cx="8305800" cy="5045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组合 3"/>
          <p:cNvGrpSpPr/>
          <p:nvPr/>
        </p:nvGrpSpPr>
        <p:grpSpPr>
          <a:xfrm flipH="1">
            <a:off x="10067051" y="5881555"/>
            <a:ext cx="2182454" cy="901039"/>
            <a:chOff x="-8805" y="5407865"/>
            <a:chExt cx="3213509" cy="1301644"/>
          </a:xfrm>
        </p:grpSpPr>
        <p:sp>
          <p:nvSpPr>
            <p:cNvPr id="5" name="矩形 4"/>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8975" y="991394"/>
            <a:ext cx="3200400" cy="335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灯片编号占位符 13">
            <a:extLst>
              <a:ext uri="{FF2B5EF4-FFF2-40B4-BE49-F238E27FC236}">
                <a16:creationId xmlns:a16="http://schemas.microsoft.com/office/drawing/2014/main" id="{4D5C06BF-E3F5-45D3-98F5-7C132D26E027}"/>
              </a:ext>
            </a:extLst>
          </p:cNvPr>
          <p:cNvSpPr>
            <a:spLocks noGrp="1"/>
          </p:cNvSpPr>
          <p:nvPr>
            <p:ph type="sldNum" sz="quarter" idx="12"/>
          </p:nvPr>
        </p:nvSpPr>
        <p:spPr/>
        <p:txBody>
          <a:bodyPr/>
          <a:lstStyle/>
          <a:p>
            <a:fld id="{B6F15528-21DE-4FAA-801E-634DDDAF4B2B}" type="slidenum">
              <a:rPr lang="en-US" smtClean="0"/>
              <a:t>482</a:t>
            </a:fld>
            <a:endParaRPr lang="en-US" dirty="0"/>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6.2.3 </a:t>
            </a:r>
            <a:r>
              <a:rPr lang="zh-CN" altLang="en-US" dirty="0"/>
              <a:t>关键线路求解</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9575" y="1372394"/>
            <a:ext cx="8763000" cy="4911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组合 3"/>
          <p:cNvGrpSpPr/>
          <p:nvPr/>
        </p:nvGrpSpPr>
        <p:grpSpPr>
          <a:xfrm flipH="1">
            <a:off x="10067051" y="5881555"/>
            <a:ext cx="2182454" cy="901039"/>
            <a:chOff x="-8805" y="5407865"/>
            <a:chExt cx="3213509" cy="1301644"/>
          </a:xfrm>
        </p:grpSpPr>
        <p:sp>
          <p:nvSpPr>
            <p:cNvPr id="5" name="矩形 4"/>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4175" y="977134"/>
            <a:ext cx="2895600" cy="303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灯片编号占位符 13">
            <a:extLst>
              <a:ext uri="{FF2B5EF4-FFF2-40B4-BE49-F238E27FC236}">
                <a16:creationId xmlns:a16="http://schemas.microsoft.com/office/drawing/2014/main" id="{21038994-95F0-4DDB-A414-53736C2E1645}"/>
              </a:ext>
            </a:extLst>
          </p:cNvPr>
          <p:cNvSpPr>
            <a:spLocks noGrp="1"/>
          </p:cNvSpPr>
          <p:nvPr>
            <p:ph type="sldNum" sz="quarter" idx="12"/>
          </p:nvPr>
        </p:nvSpPr>
        <p:spPr/>
        <p:txBody>
          <a:bodyPr/>
          <a:lstStyle/>
          <a:p>
            <a:fld id="{B6F15528-21DE-4FAA-801E-634DDDAF4B2B}" type="slidenum">
              <a:rPr lang="en-US" smtClean="0"/>
              <a:t>483</a:t>
            </a:fld>
            <a:endParaRPr lang="en-US" dirty="0"/>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6.2.3 </a:t>
            </a:r>
            <a:r>
              <a:rPr lang="zh-CN" altLang="en-US" dirty="0"/>
              <a:t>关键线路求解</a:t>
            </a:r>
          </a:p>
        </p:txBody>
      </p:sp>
      <p:sp>
        <p:nvSpPr>
          <p:cNvPr id="3" name="TextBox 2"/>
          <p:cNvSpPr txBox="1"/>
          <p:nvPr/>
        </p:nvSpPr>
        <p:spPr>
          <a:xfrm>
            <a:off x="892984" y="834529"/>
            <a:ext cx="10820400" cy="461665"/>
          </a:xfrm>
          <a:prstGeom prst="rect">
            <a:avLst/>
          </a:prstGeom>
          <a:noFill/>
        </p:spPr>
        <p:txBody>
          <a:bodyPr wrap="square" rtlCol="0">
            <a:spAutoFit/>
          </a:bodyPr>
          <a:lstStyle/>
          <a:p>
            <a:r>
              <a:rPr lang="zh-CN" altLang="zh-CN" dirty="0"/>
              <a:t>所有计算结果及关键线路的标注详见图</a:t>
            </a:r>
            <a:r>
              <a:rPr lang="en-US" altLang="zh-CN" dirty="0"/>
              <a:t>7-18</a:t>
            </a:r>
            <a:r>
              <a:rPr lang="zh-CN" altLang="zh-CN" dirty="0"/>
              <a:t>。</a:t>
            </a:r>
            <a:endParaRPr lang="zh-CN" altLang="en-US" dirty="0"/>
          </a:p>
        </p:txBody>
      </p:sp>
      <p:grpSp>
        <p:nvGrpSpPr>
          <p:cNvPr id="8" name="组合 7"/>
          <p:cNvGrpSpPr/>
          <p:nvPr/>
        </p:nvGrpSpPr>
        <p:grpSpPr>
          <a:xfrm flipH="1">
            <a:off x="9567621" y="5418551"/>
            <a:ext cx="2681884" cy="1186758"/>
            <a:chOff x="-8805" y="5407865"/>
            <a:chExt cx="3213509" cy="1301644"/>
          </a:xfrm>
        </p:grpSpPr>
        <p:sp>
          <p:nvSpPr>
            <p:cNvPr id="9" name="矩形 8"/>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TextBox 3"/>
          <p:cNvSpPr txBox="1"/>
          <p:nvPr/>
        </p:nvSpPr>
        <p:spPr>
          <a:xfrm>
            <a:off x="993775" y="5725053"/>
            <a:ext cx="8573846" cy="830997"/>
          </a:xfrm>
          <a:prstGeom prst="rect">
            <a:avLst/>
          </a:prstGeom>
          <a:noFill/>
        </p:spPr>
        <p:txBody>
          <a:bodyPr wrap="square" rtlCol="0">
            <a:spAutoFit/>
          </a:bodyPr>
          <a:lstStyle/>
          <a:p>
            <a:r>
              <a:rPr lang="zh-CN" altLang="zh-CN" dirty="0"/>
              <a:t>该项目的关键线路可以用关键工作进行标识：</a:t>
            </a:r>
            <a:endParaRPr lang="en-US" altLang="zh-CN" dirty="0"/>
          </a:p>
          <a:p>
            <a:r>
              <a:rPr lang="en-US" altLang="zh-CN" i="1" dirty="0"/>
              <a:t>A</a:t>
            </a:r>
            <a:r>
              <a:rPr lang="en-US" altLang="zh-CN" i="1" baseline="-25000" dirty="0"/>
              <a:t>1</a:t>
            </a:r>
            <a:r>
              <a:rPr lang="en-US" altLang="zh-CN" dirty="0"/>
              <a:t>-</a:t>
            </a:r>
            <a:r>
              <a:rPr lang="en-US" altLang="zh-CN" i="1" dirty="0"/>
              <a:t>B</a:t>
            </a:r>
            <a:r>
              <a:rPr lang="en-US" altLang="zh-CN" i="1" baseline="-25000" dirty="0"/>
              <a:t>1</a:t>
            </a:r>
            <a:r>
              <a:rPr lang="en-US" altLang="zh-CN" dirty="0"/>
              <a:t>-</a:t>
            </a:r>
            <a:r>
              <a:rPr lang="en-US" altLang="zh-CN" i="1" dirty="0"/>
              <a:t>B</a:t>
            </a:r>
            <a:r>
              <a:rPr lang="en-US" altLang="zh-CN" i="1" baseline="-25000" dirty="0"/>
              <a:t>2</a:t>
            </a:r>
            <a:r>
              <a:rPr lang="en-US" altLang="zh-CN" dirty="0"/>
              <a:t>-</a:t>
            </a:r>
            <a:r>
              <a:rPr lang="en-US" altLang="zh-CN" i="1" dirty="0"/>
              <a:t>C</a:t>
            </a:r>
            <a:r>
              <a:rPr lang="en-US" altLang="zh-CN" i="1" baseline="-25000" dirty="0"/>
              <a:t>2</a:t>
            </a:r>
            <a:r>
              <a:rPr lang="en-US" altLang="zh-CN" dirty="0"/>
              <a:t>-</a:t>
            </a:r>
            <a:r>
              <a:rPr lang="en-US" altLang="zh-CN" i="1" dirty="0"/>
              <a:t>C</a:t>
            </a:r>
            <a:r>
              <a:rPr lang="en-US" altLang="zh-CN" i="1" baseline="-25000" dirty="0"/>
              <a:t>3</a:t>
            </a:r>
            <a:r>
              <a:rPr lang="en-US" altLang="zh-CN" dirty="0"/>
              <a:t>-</a:t>
            </a:r>
            <a:r>
              <a:rPr lang="en-US" altLang="zh-CN" i="1" dirty="0"/>
              <a:t>D</a:t>
            </a:r>
            <a:r>
              <a:rPr lang="en-US" altLang="zh-CN" dirty="0"/>
              <a:t>-</a:t>
            </a:r>
            <a:r>
              <a:rPr lang="en-US" altLang="zh-CN" i="1" dirty="0"/>
              <a:t>F</a:t>
            </a:r>
            <a:r>
              <a:rPr lang="en-US" altLang="zh-CN" dirty="0"/>
              <a:t>-</a:t>
            </a:r>
            <a:r>
              <a:rPr lang="en-US" altLang="zh-CN" i="1" dirty="0"/>
              <a:t>G</a:t>
            </a:r>
            <a:r>
              <a:rPr lang="zh-CN" altLang="zh-CN" dirty="0"/>
              <a:t>和</a:t>
            </a:r>
            <a:r>
              <a:rPr lang="en-US" altLang="zh-CN" i="1" dirty="0"/>
              <a:t>A</a:t>
            </a:r>
            <a:r>
              <a:rPr lang="en-US" altLang="zh-CN" i="1" baseline="-25000" dirty="0"/>
              <a:t>1</a:t>
            </a:r>
            <a:r>
              <a:rPr lang="en-US" altLang="zh-CN" dirty="0"/>
              <a:t>-</a:t>
            </a:r>
            <a:r>
              <a:rPr lang="en-US" altLang="zh-CN" i="1" dirty="0"/>
              <a:t>B</a:t>
            </a:r>
            <a:r>
              <a:rPr lang="en-US" altLang="zh-CN" i="1" baseline="-25000" dirty="0"/>
              <a:t>1</a:t>
            </a:r>
            <a:r>
              <a:rPr lang="en-US" altLang="zh-CN" dirty="0"/>
              <a:t>-</a:t>
            </a:r>
            <a:r>
              <a:rPr lang="en-US" altLang="zh-CN" i="1" dirty="0"/>
              <a:t>B</a:t>
            </a:r>
            <a:r>
              <a:rPr lang="en-US" altLang="zh-CN" i="1" baseline="-25000" dirty="0"/>
              <a:t>2</a:t>
            </a:r>
            <a:r>
              <a:rPr lang="en-US" altLang="zh-CN" dirty="0"/>
              <a:t>-</a:t>
            </a:r>
            <a:r>
              <a:rPr lang="en-US" altLang="zh-CN" i="1" dirty="0"/>
              <a:t>C</a:t>
            </a:r>
            <a:r>
              <a:rPr lang="en-US" altLang="zh-CN" i="1" baseline="-25000" dirty="0"/>
              <a:t>2</a:t>
            </a:r>
            <a:r>
              <a:rPr lang="en-US" altLang="zh-CN" dirty="0"/>
              <a:t>-</a:t>
            </a:r>
            <a:r>
              <a:rPr lang="en-US" altLang="zh-CN" i="1" dirty="0"/>
              <a:t>C</a:t>
            </a:r>
            <a:r>
              <a:rPr lang="en-US" altLang="zh-CN" i="1" baseline="-25000" dirty="0"/>
              <a:t>3</a:t>
            </a:r>
            <a:r>
              <a:rPr lang="en-US" altLang="zh-CN" dirty="0"/>
              <a:t>-</a:t>
            </a:r>
            <a:r>
              <a:rPr lang="en-US" altLang="zh-CN" i="1" dirty="0"/>
              <a:t>D</a:t>
            </a:r>
            <a:r>
              <a:rPr lang="en-US" altLang="zh-CN" dirty="0"/>
              <a:t>-</a:t>
            </a:r>
            <a:r>
              <a:rPr lang="en-US" altLang="zh-CN" i="1" dirty="0"/>
              <a:t>F</a:t>
            </a:r>
            <a:r>
              <a:rPr lang="en-US" altLang="zh-CN" dirty="0"/>
              <a:t>-</a:t>
            </a:r>
            <a:r>
              <a:rPr lang="en-US" altLang="zh-CN" i="1" dirty="0"/>
              <a:t>H</a:t>
            </a:r>
            <a:r>
              <a:rPr lang="zh-CN" altLang="zh-CN" dirty="0"/>
              <a:t>两条关键线路。</a:t>
            </a: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25" y="1246820"/>
            <a:ext cx="10287000" cy="381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986064" y="5061632"/>
            <a:ext cx="6248400" cy="369332"/>
          </a:xfrm>
          <a:prstGeom prst="rect">
            <a:avLst/>
          </a:prstGeom>
          <a:noFill/>
        </p:spPr>
        <p:txBody>
          <a:bodyPr wrap="square" rtlCol="0">
            <a:spAutoFit/>
          </a:bodyPr>
          <a:lstStyle/>
          <a:p>
            <a:r>
              <a:rPr lang="zh-CN" altLang="en-US" sz="1800" dirty="0"/>
              <a:t>关键工作：</a:t>
            </a:r>
            <a:r>
              <a:rPr lang="en-US" altLang="zh-CN" sz="1800" i="1" dirty="0"/>
              <a:t> A</a:t>
            </a:r>
            <a:r>
              <a:rPr lang="en-US" altLang="zh-CN" sz="1800" i="1" baseline="-25000" dirty="0"/>
              <a:t>1</a:t>
            </a:r>
            <a:r>
              <a:rPr lang="zh-CN" altLang="en-US" sz="1800" i="1" baseline="-25000" dirty="0"/>
              <a:t>、</a:t>
            </a:r>
            <a:r>
              <a:rPr lang="en-US" altLang="zh-CN" sz="1800" i="1" dirty="0"/>
              <a:t>B</a:t>
            </a:r>
            <a:r>
              <a:rPr lang="en-US" altLang="zh-CN" sz="1800" i="1" baseline="-25000" dirty="0"/>
              <a:t>1</a:t>
            </a:r>
            <a:r>
              <a:rPr lang="zh-CN" altLang="en-US" sz="1800" i="1" baseline="-25000" dirty="0"/>
              <a:t>、</a:t>
            </a:r>
            <a:r>
              <a:rPr lang="en-US" altLang="zh-CN" sz="1800" i="1" dirty="0"/>
              <a:t>B</a:t>
            </a:r>
            <a:r>
              <a:rPr lang="en-US" altLang="zh-CN" sz="1800" i="1" baseline="-25000" dirty="0"/>
              <a:t>2</a:t>
            </a:r>
            <a:r>
              <a:rPr lang="zh-CN" altLang="en-US" sz="1800" i="1" baseline="-25000" dirty="0"/>
              <a:t>、</a:t>
            </a:r>
            <a:r>
              <a:rPr lang="en-US" altLang="zh-CN" sz="1800" i="1" dirty="0"/>
              <a:t>C</a:t>
            </a:r>
            <a:r>
              <a:rPr lang="en-US" altLang="zh-CN" sz="1800" i="1" baseline="-25000" dirty="0"/>
              <a:t>2</a:t>
            </a:r>
            <a:r>
              <a:rPr lang="zh-CN" altLang="en-US" sz="1800" i="1" baseline="-25000" dirty="0"/>
              <a:t>、</a:t>
            </a:r>
            <a:r>
              <a:rPr lang="en-US" altLang="zh-CN" sz="1800" i="1" dirty="0"/>
              <a:t>C</a:t>
            </a:r>
            <a:r>
              <a:rPr lang="en-US" altLang="zh-CN" sz="1800" i="1" baseline="-25000" dirty="0"/>
              <a:t>3</a:t>
            </a:r>
            <a:r>
              <a:rPr lang="zh-CN" altLang="en-US" sz="1800" i="1" baseline="-25000" dirty="0"/>
              <a:t>、</a:t>
            </a:r>
            <a:r>
              <a:rPr lang="en-US" altLang="zh-CN" sz="1800" i="1" dirty="0"/>
              <a:t>D</a:t>
            </a:r>
            <a:r>
              <a:rPr lang="zh-CN" altLang="en-US" sz="1800" i="1" dirty="0"/>
              <a:t>、</a:t>
            </a:r>
            <a:r>
              <a:rPr lang="en-US" altLang="zh-CN" sz="1800" i="1" dirty="0"/>
              <a:t>F</a:t>
            </a:r>
            <a:r>
              <a:rPr lang="zh-CN" altLang="en-US" sz="1800" i="1" dirty="0"/>
              <a:t>、</a:t>
            </a:r>
            <a:r>
              <a:rPr lang="en-US" altLang="zh-CN" sz="1800" i="1" dirty="0"/>
              <a:t>G</a:t>
            </a:r>
            <a:r>
              <a:rPr lang="zh-CN" altLang="en-US" sz="1800" i="1" dirty="0"/>
              <a:t>、</a:t>
            </a:r>
            <a:r>
              <a:rPr lang="en-US" altLang="zh-CN" sz="1800" i="1" dirty="0"/>
              <a:t>H</a:t>
            </a:r>
            <a:endParaRPr lang="zh-CN" altLang="en-US" sz="1800"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5375" y="5026571"/>
            <a:ext cx="5250610" cy="379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灯片编号占位符 17">
            <a:extLst>
              <a:ext uri="{FF2B5EF4-FFF2-40B4-BE49-F238E27FC236}">
                <a16:creationId xmlns:a16="http://schemas.microsoft.com/office/drawing/2014/main" id="{AC5951F0-FD87-491D-BF47-AC716998BD7B}"/>
              </a:ext>
            </a:extLst>
          </p:cNvPr>
          <p:cNvSpPr>
            <a:spLocks noGrp="1"/>
          </p:cNvSpPr>
          <p:nvPr>
            <p:ph type="sldNum" sz="quarter" idx="12"/>
          </p:nvPr>
        </p:nvSpPr>
        <p:spPr/>
        <p:txBody>
          <a:bodyPr/>
          <a:lstStyle/>
          <a:p>
            <a:fld id="{B6F15528-21DE-4FAA-801E-634DDDAF4B2B}" type="slidenum">
              <a:rPr lang="en-US" smtClean="0"/>
              <a:t>484</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6.2.3 </a:t>
            </a:r>
            <a:r>
              <a:rPr lang="zh-CN" altLang="en-US" dirty="0"/>
              <a:t>关键线路求解</a:t>
            </a:r>
          </a:p>
        </p:txBody>
      </p:sp>
      <p:sp>
        <p:nvSpPr>
          <p:cNvPr id="3" name="内容占位符 2"/>
          <p:cNvSpPr>
            <a:spLocks noGrp="1"/>
          </p:cNvSpPr>
          <p:nvPr>
            <p:ph idx="1"/>
          </p:nvPr>
        </p:nvSpPr>
        <p:spPr>
          <a:xfrm>
            <a:off x="609918" y="1677193"/>
            <a:ext cx="10978515" cy="4495801"/>
          </a:xfrm>
        </p:spPr>
        <p:txBody>
          <a:bodyPr/>
          <a:lstStyle/>
          <a:p>
            <a:pPr marL="0" indent="0">
              <a:buNone/>
            </a:pPr>
            <a:r>
              <a:rPr lang="zh-CN" altLang="en-US" sz="2400" b="1" dirty="0"/>
              <a:t>（</a:t>
            </a:r>
            <a:r>
              <a:rPr lang="en-US" altLang="zh-CN" sz="2400" b="1" dirty="0"/>
              <a:t>4</a:t>
            </a:r>
            <a:r>
              <a:rPr lang="zh-CN" altLang="en-US" sz="2400" b="1" dirty="0"/>
              <a:t>）</a:t>
            </a:r>
            <a:r>
              <a:rPr lang="zh-CN" altLang="zh-CN" sz="2400" b="1" dirty="0"/>
              <a:t>通过节点的时间参数计算来求解</a:t>
            </a:r>
            <a:r>
              <a:rPr lang="zh-CN" altLang="en-US" sz="2400" b="1" dirty="0"/>
              <a:t>关键线路</a:t>
            </a:r>
            <a:endParaRPr lang="en-US" altLang="zh-CN" sz="2400" b="1" dirty="0"/>
          </a:p>
          <a:p>
            <a:pPr marL="0" indent="0">
              <a:buNone/>
            </a:pPr>
            <a:endParaRPr lang="zh-CN" altLang="en-US" b="1" dirty="0"/>
          </a:p>
        </p:txBody>
      </p:sp>
      <p:sp>
        <p:nvSpPr>
          <p:cNvPr id="5" name="TextBox 4"/>
          <p:cNvSpPr txBox="1"/>
          <p:nvPr/>
        </p:nvSpPr>
        <p:spPr>
          <a:xfrm>
            <a:off x="6716218" y="2741286"/>
            <a:ext cx="4357346" cy="2308324"/>
          </a:xfrm>
          <a:prstGeom prst="rect">
            <a:avLst/>
          </a:prstGeom>
          <a:noFill/>
        </p:spPr>
        <p:txBody>
          <a:bodyPr wrap="square" rtlCol="0">
            <a:spAutoFit/>
          </a:bodyPr>
          <a:lstStyle/>
          <a:p>
            <a:pPr>
              <a:lnSpc>
                <a:spcPct val="150000"/>
              </a:lnSpc>
            </a:pPr>
            <a:r>
              <a:rPr lang="en-US" altLang="zh-CN" i="1" dirty="0" err="1"/>
              <a:t>ET</a:t>
            </a:r>
            <a:r>
              <a:rPr lang="en-US" altLang="zh-CN" i="1" baseline="-25000" dirty="0" err="1"/>
              <a:t>i</a:t>
            </a:r>
            <a:r>
              <a:rPr lang="en-US" altLang="zh-CN" i="1" baseline="-25000" dirty="0"/>
              <a:t> </a:t>
            </a:r>
            <a:r>
              <a:rPr lang="zh-CN" altLang="zh-CN" dirty="0"/>
              <a:t>表示节点</a:t>
            </a:r>
            <a:r>
              <a:rPr lang="en-US" altLang="zh-CN" dirty="0"/>
              <a:t> </a:t>
            </a:r>
            <a:r>
              <a:rPr lang="en-US" altLang="zh-CN" i="1" dirty="0"/>
              <a:t>i </a:t>
            </a:r>
            <a:r>
              <a:rPr lang="zh-CN" altLang="zh-CN" dirty="0"/>
              <a:t>的最早时间</a:t>
            </a:r>
          </a:p>
          <a:p>
            <a:pPr>
              <a:lnSpc>
                <a:spcPct val="150000"/>
              </a:lnSpc>
            </a:pPr>
            <a:r>
              <a:rPr lang="en-US" altLang="zh-CN" i="1" dirty="0" err="1"/>
              <a:t>LT</a:t>
            </a:r>
            <a:r>
              <a:rPr lang="en-US" altLang="zh-CN" i="1" baseline="-25000" dirty="0" err="1"/>
              <a:t>i</a:t>
            </a:r>
            <a:r>
              <a:rPr lang="zh-CN" altLang="zh-CN" dirty="0"/>
              <a:t>表示节点</a:t>
            </a:r>
            <a:r>
              <a:rPr lang="en-US" altLang="zh-CN" dirty="0"/>
              <a:t> </a:t>
            </a:r>
            <a:r>
              <a:rPr lang="en-US" altLang="zh-CN" i="1" dirty="0"/>
              <a:t>i </a:t>
            </a:r>
            <a:r>
              <a:rPr lang="zh-CN" altLang="zh-CN" dirty="0"/>
              <a:t>的最迟时间</a:t>
            </a:r>
          </a:p>
          <a:p>
            <a:pPr>
              <a:lnSpc>
                <a:spcPct val="150000"/>
              </a:lnSpc>
            </a:pPr>
            <a:r>
              <a:rPr lang="en-US" altLang="zh-CN" i="1" dirty="0" err="1"/>
              <a:t>ET</a:t>
            </a:r>
            <a:r>
              <a:rPr lang="en-US" altLang="zh-CN" i="1" baseline="-25000" dirty="0" err="1"/>
              <a:t>j</a:t>
            </a:r>
            <a:r>
              <a:rPr lang="zh-CN" altLang="zh-CN" dirty="0"/>
              <a:t>表示节点</a:t>
            </a:r>
            <a:r>
              <a:rPr lang="en-US" altLang="zh-CN" dirty="0"/>
              <a:t> </a:t>
            </a:r>
            <a:r>
              <a:rPr lang="en-US" altLang="zh-CN" i="1" dirty="0"/>
              <a:t>j </a:t>
            </a:r>
            <a:r>
              <a:rPr lang="zh-CN" altLang="zh-CN" dirty="0"/>
              <a:t>的最早时间</a:t>
            </a:r>
          </a:p>
          <a:p>
            <a:pPr>
              <a:lnSpc>
                <a:spcPct val="150000"/>
              </a:lnSpc>
            </a:pPr>
            <a:r>
              <a:rPr lang="en-US" altLang="zh-CN" i="1" dirty="0" err="1"/>
              <a:t>LT</a:t>
            </a:r>
            <a:r>
              <a:rPr lang="en-US" altLang="zh-CN" i="1" baseline="-25000" dirty="0" err="1"/>
              <a:t>j</a:t>
            </a:r>
            <a:r>
              <a:rPr lang="zh-CN" altLang="zh-CN" dirty="0"/>
              <a:t>表示节点</a:t>
            </a:r>
            <a:r>
              <a:rPr lang="en-US" altLang="zh-CN" dirty="0"/>
              <a:t> </a:t>
            </a:r>
            <a:r>
              <a:rPr lang="en-US" altLang="zh-CN" i="1" dirty="0"/>
              <a:t>j </a:t>
            </a:r>
            <a:r>
              <a:rPr lang="zh-CN" altLang="zh-CN" dirty="0"/>
              <a:t>的最迟时间</a:t>
            </a:r>
            <a:endParaRPr lang="zh-CN" altLang="en-US" dirty="0"/>
          </a:p>
        </p:txBody>
      </p:sp>
      <p:sp>
        <p:nvSpPr>
          <p:cNvPr id="6" name="矩形 5"/>
          <p:cNvSpPr/>
          <p:nvPr/>
        </p:nvSpPr>
        <p:spPr>
          <a:xfrm>
            <a:off x="0" y="6006906"/>
            <a:ext cx="12209236" cy="8526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886" y="6150516"/>
            <a:ext cx="12209236" cy="681180"/>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flipH="1">
            <a:off x="9567621" y="5418551"/>
            <a:ext cx="2681884" cy="1186758"/>
            <a:chOff x="-8805" y="5407865"/>
            <a:chExt cx="3213509" cy="1301644"/>
          </a:xfrm>
        </p:grpSpPr>
        <p:sp>
          <p:nvSpPr>
            <p:cNvPr id="9" name="矩形 8"/>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1293" y="2620811"/>
            <a:ext cx="4495800" cy="2740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灯片编号占位符 18">
            <a:extLst>
              <a:ext uri="{FF2B5EF4-FFF2-40B4-BE49-F238E27FC236}">
                <a16:creationId xmlns:a16="http://schemas.microsoft.com/office/drawing/2014/main" id="{43D6F271-9FFF-416B-A572-E68FD123015D}"/>
              </a:ext>
            </a:extLst>
          </p:cNvPr>
          <p:cNvSpPr>
            <a:spLocks noGrp="1"/>
          </p:cNvSpPr>
          <p:nvPr>
            <p:ph type="sldNum" sz="quarter" idx="12"/>
          </p:nvPr>
        </p:nvSpPr>
        <p:spPr/>
        <p:txBody>
          <a:bodyPr/>
          <a:lstStyle/>
          <a:p>
            <a:fld id="{B6F15528-21DE-4FAA-801E-634DDDAF4B2B}" type="slidenum">
              <a:rPr lang="en-US" smtClean="0"/>
              <a:t>485</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6.2.3 </a:t>
            </a:r>
            <a:r>
              <a:rPr lang="zh-CN" altLang="en-US" dirty="0"/>
              <a:t>关键线路求解</a:t>
            </a:r>
          </a:p>
        </p:txBody>
      </p:sp>
      <p:sp>
        <p:nvSpPr>
          <p:cNvPr id="3" name="内容占位符 2"/>
          <p:cNvSpPr>
            <a:spLocks noGrp="1"/>
          </p:cNvSpPr>
          <p:nvPr>
            <p:ph idx="1"/>
          </p:nvPr>
        </p:nvSpPr>
        <p:spPr/>
        <p:txBody>
          <a:bodyPr/>
          <a:lstStyle/>
          <a:p>
            <a:pPr marL="0" indent="0">
              <a:buNone/>
            </a:pPr>
            <a:r>
              <a:rPr lang="zh-CN" altLang="en-US" sz="2800" dirty="0"/>
              <a:t>（</a:t>
            </a:r>
            <a:r>
              <a:rPr lang="en-US" altLang="zh-CN" sz="2800" dirty="0"/>
              <a:t>4</a:t>
            </a:r>
            <a:r>
              <a:rPr lang="zh-CN" altLang="en-US" sz="2800" dirty="0"/>
              <a:t>）</a:t>
            </a:r>
            <a:r>
              <a:rPr lang="zh-CN" altLang="zh-CN" sz="2800" dirty="0"/>
              <a:t>通过节点的时间参数计算来求解</a:t>
            </a:r>
            <a:r>
              <a:rPr lang="zh-CN" altLang="en-US" sz="2800" dirty="0"/>
              <a:t>关键线路</a:t>
            </a:r>
            <a:endParaRPr lang="en-US" altLang="zh-CN" sz="2800" dirty="0"/>
          </a:p>
          <a:p>
            <a:pPr marL="0" lvl="0" indent="0">
              <a:buNone/>
            </a:pPr>
            <a:endParaRPr lang="en-US" altLang="zh-CN" dirty="0"/>
          </a:p>
          <a:p>
            <a:pPr marL="0" lvl="0" indent="0">
              <a:buNone/>
            </a:pPr>
            <a:r>
              <a:rPr lang="zh-CN" altLang="en-US" b="1" dirty="0"/>
              <a:t>①</a:t>
            </a:r>
            <a:r>
              <a:rPr lang="zh-CN" altLang="zh-CN" b="1" dirty="0"/>
              <a:t>工作节点的最早时间</a:t>
            </a:r>
            <a:r>
              <a:rPr lang="en-US" altLang="zh-CN" b="1" i="1" dirty="0" err="1"/>
              <a:t>ET</a:t>
            </a:r>
            <a:r>
              <a:rPr lang="en-US" altLang="zh-CN" b="1" i="1" baseline="-25000" dirty="0" err="1"/>
              <a:t>i</a:t>
            </a:r>
            <a:r>
              <a:rPr lang="en-US" altLang="zh-CN" b="1" i="1" baseline="-25000" dirty="0"/>
              <a:t>  </a:t>
            </a:r>
            <a:r>
              <a:rPr lang="zh-CN" altLang="zh-CN" b="1" dirty="0"/>
              <a:t>的计算</a:t>
            </a:r>
          </a:p>
          <a:p>
            <a:pPr marL="0" indent="0">
              <a:buNone/>
            </a:pPr>
            <a:r>
              <a:rPr lang="en-US" altLang="zh-CN" b="1" dirty="0"/>
              <a:t>        </a:t>
            </a:r>
            <a:r>
              <a:rPr lang="zh-CN" altLang="zh-CN" b="1" dirty="0"/>
              <a:t>工作节点</a:t>
            </a:r>
            <a:r>
              <a:rPr lang="en-US" altLang="zh-CN" b="1" dirty="0"/>
              <a:t>1</a:t>
            </a:r>
            <a:r>
              <a:rPr lang="zh-CN" altLang="zh-CN" b="1" dirty="0"/>
              <a:t>的最早时间按公式</a:t>
            </a:r>
            <a:r>
              <a:rPr lang="en-US" altLang="zh-CN" b="1" dirty="0"/>
              <a:t>6.15</a:t>
            </a:r>
            <a:r>
              <a:rPr lang="zh-CN" altLang="zh-CN" b="1" dirty="0"/>
              <a:t>可得：</a:t>
            </a:r>
          </a:p>
          <a:p>
            <a:pPr marL="0" indent="0">
              <a:buNone/>
            </a:pPr>
            <a:r>
              <a:rPr lang="en-US" altLang="zh-CN" b="1" i="1" dirty="0"/>
              <a:t>        ET</a:t>
            </a:r>
            <a:r>
              <a:rPr lang="en-US" altLang="zh-CN" b="1" i="1" baseline="-25000" dirty="0"/>
              <a:t>1</a:t>
            </a:r>
            <a:r>
              <a:rPr lang="en-US" altLang="zh-CN" b="1" dirty="0"/>
              <a:t>=0</a:t>
            </a:r>
            <a:endParaRPr lang="zh-CN" altLang="zh-CN" b="1" dirty="0"/>
          </a:p>
          <a:p>
            <a:pPr marL="0" indent="0">
              <a:buNone/>
            </a:pPr>
            <a:r>
              <a:rPr lang="en-US" altLang="zh-CN" b="1" dirty="0"/>
              <a:t>        </a:t>
            </a:r>
            <a:r>
              <a:rPr lang="zh-CN" altLang="zh-CN" b="1" dirty="0"/>
              <a:t>其他工作节点的最早时间主要顺着网络计划图的箭线方向，按照公式</a:t>
            </a:r>
            <a:r>
              <a:rPr lang="en-US" altLang="zh-CN" b="1" dirty="0"/>
              <a:t>6.16</a:t>
            </a:r>
            <a:r>
              <a:rPr lang="zh-CN" altLang="zh-CN" b="1" dirty="0"/>
              <a:t>进行计算：</a:t>
            </a:r>
          </a:p>
          <a:p>
            <a:pPr marL="0" indent="0">
              <a:buNone/>
            </a:pPr>
            <a:r>
              <a:rPr lang="en-US" altLang="zh-CN" b="1" i="1" dirty="0"/>
              <a:t>        ET</a:t>
            </a:r>
            <a:r>
              <a:rPr lang="en-US" altLang="zh-CN" b="1" i="1" baseline="-25000" dirty="0"/>
              <a:t>2</a:t>
            </a:r>
            <a:r>
              <a:rPr lang="en-US" altLang="zh-CN" b="1" dirty="0"/>
              <a:t>=</a:t>
            </a:r>
            <a:r>
              <a:rPr lang="en-US" altLang="zh-CN" b="1" i="1" dirty="0"/>
              <a:t> ET</a:t>
            </a:r>
            <a:r>
              <a:rPr lang="en-US" altLang="zh-CN" b="1" i="1" baseline="-25000" dirty="0"/>
              <a:t>1</a:t>
            </a:r>
            <a:r>
              <a:rPr lang="en-US" altLang="zh-CN" b="1" dirty="0"/>
              <a:t>+</a:t>
            </a:r>
            <a:r>
              <a:rPr lang="en-US" altLang="zh-CN" b="1" i="1" dirty="0"/>
              <a:t> D</a:t>
            </a:r>
            <a:r>
              <a:rPr lang="en-US" altLang="zh-CN" b="1" i="1" baseline="-25000" dirty="0"/>
              <a:t>1-2</a:t>
            </a:r>
            <a:r>
              <a:rPr lang="en-US" altLang="zh-CN" b="1" dirty="0"/>
              <a:t>=0+4=4</a:t>
            </a:r>
            <a:endParaRPr lang="zh-CN" altLang="zh-CN" b="1" dirty="0"/>
          </a:p>
          <a:p>
            <a:pPr marL="0" indent="0">
              <a:buNone/>
            </a:pPr>
            <a:r>
              <a:rPr lang="en-US" altLang="zh-CN" b="1" i="1" dirty="0"/>
              <a:t>        ET</a:t>
            </a:r>
            <a:r>
              <a:rPr lang="en-US" altLang="zh-CN" b="1" i="1" baseline="-25000" dirty="0"/>
              <a:t>3</a:t>
            </a:r>
            <a:r>
              <a:rPr lang="en-US" altLang="zh-CN" b="1" dirty="0"/>
              <a:t>=</a:t>
            </a:r>
            <a:r>
              <a:rPr lang="en-US" altLang="zh-CN" b="1" i="1" dirty="0"/>
              <a:t> ET</a:t>
            </a:r>
            <a:r>
              <a:rPr lang="en-US" altLang="zh-CN" b="1" i="1" baseline="-25000" dirty="0"/>
              <a:t>2</a:t>
            </a:r>
            <a:r>
              <a:rPr lang="en-US" altLang="zh-CN" b="1" dirty="0"/>
              <a:t>+</a:t>
            </a:r>
            <a:r>
              <a:rPr lang="en-US" altLang="zh-CN" b="1" i="1" dirty="0"/>
              <a:t> D</a:t>
            </a:r>
            <a:r>
              <a:rPr lang="en-US" altLang="zh-CN" b="1" i="1" baseline="-25000" dirty="0"/>
              <a:t>2-3</a:t>
            </a:r>
            <a:r>
              <a:rPr lang="en-US" altLang="zh-CN" b="1" dirty="0"/>
              <a:t>=4+3=7</a:t>
            </a:r>
            <a:endParaRPr lang="zh-CN" altLang="zh-CN" b="1" dirty="0"/>
          </a:p>
          <a:p>
            <a:pPr marL="0" indent="0">
              <a:buNone/>
            </a:pPr>
            <a:r>
              <a:rPr lang="en-US" altLang="zh-CN" b="1" i="1" dirty="0"/>
              <a:t>        ET</a:t>
            </a:r>
            <a:r>
              <a:rPr lang="en-US" altLang="zh-CN" b="1" i="1" baseline="-25000" dirty="0"/>
              <a:t>4</a:t>
            </a:r>
            <a:r>
              <a:rPr lang="en-US" altLang="zh-CN" b="1" dirty="0"/>
              <a:t>=</a:t>
            </a:r>
            <a:r>
              <a:rPr lang="en-US" altLang="zh-CN" b="1" i="1" dirty="0"/>
              <a:t> ET</a:t>
            </a:r>
            <a:r>
              <a:rPr lang="en-US" altLang="zh-CN" b="1" i="1" baseline="-25000" dirty="0"/>
              <a:t>2</a:t>
            </a:r>
            <a:r>
              <a:rPr lang="en-US" altLang="zh-CN" b="1" dirty="0"/>
              <a:t>+</a:t>
            </a:r>
            <a:r>
              <a:rPr lang="en-US" altLang="zh-CN" b="1" i="1" dirty="0"/>
              <a:t> D</a:t>
            </a:r>
            <a:r>
              <a:rPr lang="en-US" altLang="zh-CN" b="1" i="1" baseline="-25000" dirty="0"/>
              <a:t>2-4</a:t>
            </a:r>
            <a:r>
              <a:rPr lang="en-US" altLang="zh-CN" b="1" dirty="0"/>
              <a:t>=4+2=6</a:t>
            </a:r>
            <a:endParaRPr lang="zh-CN" altLang="zh-CN" b="1" dirty="0"/>
          </a:p>
          <a:p>
            <a:pPr marL="0" indent="0">
              <a:buNone/>
            </a:pPr>
            <a:r>
              <a:rPr lang="en-US" altLang="zh-CN" b="1" i="1" dirty="0"/>
              <a:t>        ET</a:t>
            </a:r>
            <a:r>
              <a:rPr lang="en-US" altLang="zh-CN" b="1" i="1" baseline="-25000" dirty="0"/>
              <a:t>5</a:t>
            </a:r>
            <a:r>
              <a:rPr lang="en-US" altLang="zh-CN" b="1" dirty="0"/>
              <a:t>=</a:t>
            </a:r>
            <a:r>
              <a:rPr lang="en-US" altLang="zh-CN" b="1" i="1" dirty="0"/>
              <a:t> </a:t>
            </a:r>
            <a:r>
              <a:rPr lang="en-US" altLang="zh-CN" b="1" dirty="0"/>
              <a:t>max{</a:t>
            </a:r>
            <a:r>
              <a:rPr lang="en-US" altLang="zh-CN" b="1" i="1" dirty="0"/>
              <a:t>ET</a:t>
            </a:r>
            <a:r>
              <a:rPr lang="en-US" altLang="zh-CN" b="1" i="1" baseline="-25000" dirty="0"/>
              <a:t>3</a:t>
            </a:r>
            <a:r>
              <a:rPr lang="en-US" altLang="zh-CN" b="1" dirty="0"/>
              <a:t>+</a:t>
            </a:r>
            <a:r>
              <a:rPr lang="en-US" altLang="zh-CN" b="1" i="1" dirty="0"/>
              <a:t> D</a:t>
            </a:r>
            <a:r>
              <a:rPr lang="en-US" altLang="zh-CN" b="1" i="1" baseline="-25000" dirty="0"/>
              <a:t>3-5</a:t>
            </a:r>
            <a:r>
              <a:rPr lang="zh-CN" altLang="zh-CN" b="1" dirty="0"/>
              <a:t>，</a:t>
            </a:r>
            <a:r>
              <a:rPr lang="en-US" altLang="zh-CN" b="1" i="1" dirty="0"/>
              <a:t>ET</a:t>
            </a:r>
            <a:r>
              <a:rPr lang="en-US" altLang="zh-CN" b="1" i="1" baseline="-25000" dirty="0"/>
              <a:t>4</a:t>
            </a:r>
            <a:r>
              <a:rPr lang="en-US" altLang="zh-CN" b="1" dirty="0"/>
              <a:t>+</a:t>
            </a:r>
            <a:r>
              <a:rPr lang="en-US" altLang="zh-CN" b="1" i="1" dirty="0"/>
              <a:t> D</a:t>
            </a:r>
            <a:r>
              <a:rPr lang="en-US" altLang="zh-CN" b="1" i="1" baseline="-25000" dirty="0"/>
              <a:t>4-5</a:t>
            </a:r>
            <a:r>
              <a:rPr lang="en-US" altLang="zh-CN" b="1" dirty="0"/>
              <a:t>}={7+0</a:t>
            </a:r>
            <a:r>
              <a:rPr lang="zh-CN" altLang="zh-CN" b="1" dirty="0"/>
              <a:t>，</a:t>
            </a:r>
            <a:r>
              <a:rPr lang="en-US" altLang="zh-CN" b="1" dirty="0"/>
              <a:t>6+0}=7</a:t>
            </a:r>
            <a:endParaRPr lang="zh-CN" altLang="en-US" b="1" dirty="0"/>
          </a:p>
        </p:txBody>
      </p:sp>
      <p:sp>
        <p:nvSpPr>
          <p:cNvPr id="4" name="矩形 3"/>
          <p:cNvSpPr/>
          <p:nvPr/>
        </p:nvSpPr>
        <p:spPr>
          <a:xfrm>
            <a:off x="0" y="6006906"/>
            <a:ext cx="12209236" cy="8526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0886" y="6150516"/>
            <a:ext cx="12209236" cy="681180"/>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flipH="1">
            <a:off x="9567621" y="5418551"/>
            <a:ext cx="2681884" cy="1186758"/>
            <a:chOff x="-8805" y="5407865"/>
            <a:chExt cx="3213509" cy="1301644"/>
          </a:xfrm>
        </p:grpSpPr>
        <p:sp>
          <p:nvSpPr>
            <p:cNvPr id="7" name="矩形 6"/>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灯片编号占位符 16">
            <a:extLst>
              <a:ext uri="{FF2B5EF4-FFF2-40B4-BE49-F238E27FC236}">
                <a16:creationId xmlns:a16="http://schemas.microsoft.com/office/drawing/2014/main" id="{0B7E82C9-F651-4FB5-8714-BF38445184D8}"/>
              </a:ext>
            </a:extLst>
          </p:cNvPr>
          <p:cNvSpPr>
            <a:spLocks noGrp="1"/>
          </p:cNvSpPr>
          <p:nvPr>
            <p:ph type="sldNum" sz="quarter" idx="12"/>
          </p:nvPr>
        </p:nvSpPr>
        <p:spPr/>
        <p:txBody>
          <a:bodyPr/>
          <a:lstStyle/>
          <a:p>
            <a:fld id="{B6F15528-21DE-4FAA-801E-634DDDAF4B2B}" type="slidenum">
              <a:rPr lang="en-US" smtClean="0"/>
              <a:t>486</a:t>
            </a:fld>
            <a:endParaRPr lang="en-US" dirty="0"/>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6.2.3 </a:t>
            </a:r>
            <a:r>
              <a:rPr lang="zh-CN" altLang="en-US" dirty="0"/>
              <a:t>关键线路求解</a:t>
            </a:r>
          </a:p>
        </p:txBody>
      </p:sp>
      <p:sp>
        <p:nvSpPr>
          <p:cNvPr id="3" name="内容占位符 2"/>
          <p:cNvSpPr>
            <a:spLocks noGrp="1"/>
          </p:cNvSpPr>
          <p:nvPr>
            <p:ph idx="1"/>
          </p:nvPr>
        </p:nvSpPr>
        <p:spPr>
          <a:xfrm>
            <a:off x="1146175" y="1553990"/>
            <a:ext cx="10289858" cy="4343401"/>
          </a:xfrm>
        </p:spPr>
        <p:txBody>
          <a:bodyPr/>
          <a:lstStyle/>
          <a:p>
            <a:pPr marL="0" indent="0">
              <a:buNone/>
            </a:pPr>
            <a:r>
              <a:rPr lang="zh-CN" altLang="en-US" sz="2600" b="1" dirty="0"/>
              <a:t>（</a:t>
            </a:r>
            <a:r>
              <a:rPr lang="en-US" altLang="zh-CN" sz="2600" b="1" dirty="0"/>
              <a:t>4</a:t>
            </a:r>
            <a:r>
              <a:rPr lang="zh-CN" altLang="en-US" sz="2600" b="1" dirty="0"/>
              <a:t>）</a:t>
            </a:r>
            <a:r>
              <a:rPr lang="zh-CN" altLang="zh-CN" sz="2600" b="1" dirty="0"/>
              <a:t>通过节点的时间参数计算来求解</a:t>
            </a:r>
            <a:r>
              <a:rPr lang="zh-CN" altLang="en-US" sz="2600" b="1" dirty="0"/>
              <a:t>关键线路</a:t>
            </a:r>
            <a:endParaRPr lang="en-US" altLang="zh-CN" sz="2600" b="1" dirty="0"/>
          </a:p>
          <a:p>
            <a:pPr marL="0" lvl="0" indent="0">
              <a:lnSpc>
                <a:spcPct val="200000"/>
              </a:lnSpc>
              <a:buNone/>
            </a:pPr>
            <a:r>
              <a:rPr lang="zh-CN" altLang="en-US" sz="2400" dirty="0"/>
              <a:t>②</a:t>
            </a:r>
            <a:r>
              <a:rPr lang="zh-CN" altLang="zh-CN" sz="2400" dirty="0"/>
              <a:t>网络计划工期的计算按公式</a:t>
            </a:r>
            <a:r>
              <a:rPr lang="en-US" altLang="zh-CN" sz="2400" dirty="0"/>
              <a:t>6.17</a:t>
            </a:r>
            <a:r>
              <a:rPr lang="zh-CN" altLang="zh-CN" sz="2400" dirty="0"/>
              <a:t>进行计算</a:t>
            </a:r>
          </a:p>
          <a:p>
            <a:pPr marL="0" indent="0">
              <a:lnSpc>
                <a:spcPct val="200000"/>
              </a:lnSpc>
              <a:buNone/>
            </a:pPr>
            <a:r>
              <a:rPr lang="en-US" altLang="zh-CN" sz="2400" i="1" dirty="0"/>
              <a:t>       </a:t>
            </a:r>
            <a:r>
              <a:rPr lang="en-US" altLang="zh-CN" sz="2400" i="1" dirty="0" err="1"/>
              <a:t>T</a:t>
            </a:r>
            <a:r>
              <a:rPr lang="en-US" altLang="zh-CN" sz="2400" i="1" baseline="-25000" dirty="0" err="1"/>
              <a:t>c</a:t>
            </a:r>
            <a:r>
              <a:rPr lang="en-US" altLang="zh-CN" sz="2400" dirty="0"/>
              <a:t>=</a:t>
            </a:r>
            <a:r>
              <a:rPr lang="en-US" altLang="zh-CN" sz="2400" i="1" dirty="0"/>
              <a:t>ET</a:t>
            </a:r>
            <a:r>
              <a:rPr lang="en-US" altLang="zh-CN" sz="2400" i="1" baseline="-25000" dirty="0"/>
              <a:t>14</a:t>
            </a:r>
            <a:r>
              <a:rPr lang="en-US" altLang="zh-CN" sz="2400" dirty="0"/>
              <a:t>=27</a:t>
            </a:r>
            <a:endParaRPr lang="zh-CN" altLang="zh-CN" sz="2400" dirty="0"/>
          </a:p>
          <a:p>
            <a:pPr marL="0" indent="0">
              <a:lnSpc>
                <a:spcPct val="200000"/>
              </a:lnSpc>
              <a:buNone/>
            </a:pPr>
            <a:r>
              <a:rPr lang="en-US" altLang="zh-CN" sz="2400" dirty="0"/>
              <a:t>        </a:t>
            </a:r>
            <a:r>
              <a:rPr lang="zh-CN" altLang="zh-CN" sz="2400" dirty="0"/>
              <a:t>网络计划的计划工期</a:t>
            </a:r>
            <a:r>
              <a:rPr lang="en-US" altLang="zh-CN" sz="2400" i="1" dirty="0" err="1"/>
              <a:t>T</a:t>
            </a:r>
            <a:r>
              <a:rPr lang="en-US" altLang="zh-CN" sz="2400" i="1" baseline="-25000" dirty="0" err="1"/>
              <a:t>p</a:t>
            </a:r>
            <a:r>
              <a:rPr lang="zh-CN" altLang="zh-CN" sz="2400" dirty="0"/>
              <a:t>按照公式</a:t>
            </a:r>
            <a:r>
              <a:rPr lang="en-US" altLang="zh-CN" sz="2400" dirty="0"/>
              <a:t>6.8</a:t>
            </a:r>
            <a:r>
              <a:rPr lang="zh-CN" altLang="zh-CN" sz="2400" dirty="0"/>
              <a:t>规定可得</a:t>
            </a:r>
          </a:p>
          <a:p>
            <a:pPr marL="0" indent="0">
              <a:lnSpc>
                <a:spcPct val="200000"/>
              </a:lnSpc>
              <a:buNone/>
            </a:pPr>
            <a:r>
              <a:rPr lang="en-US" altLang="zh-CN" sz="2400" i="1" dirty="0"/>
              <a:t>        </a:t>
            </a:r>
            <a:r>
              <a:rPr lang="en-US" altLang="zh-CN" sz="2400" i="1" dirty="0" err="1"/>
              <a:t>T</a:t>
            </a:r>
            <a:r>
              <a:rPr lang="en-US" altLang="zh-CN" sz="2400" i="1" baseline="-25000" dirty="0" err="1"/>
              <a:t>p</a:t>
            </a:r>
            <a:r>
              <a:rPr lang="en-US" altLang="zh-CN" sz="2400" dirty="0"/>
              <a:t>=</a:t>
            </a:r>
            <a:r>
              <a:rPr lang="en-US" altLang="zh-CN" sz="2400" i="1" dirty="0" err="1"/>
              <a:t>T</a:t>
            </a:r>
            <a:r>
              <a:rPr lang="en-US" altLang="zh-CN" sz="2400" i="1" baseline="-25000" dirty="0" err="1"/>
              <a:t>c</a:t>
            </a:r>
            <a:r>
              <a:rPr lang="en-US" altLang="zh-CN" sz="2400" dirty="0"/>
              <a:t> =27</a:t>
            </a:r>
            <a:endParaRPr lang="zh-CN" altLang="zh-CN" sz="2400" dirty="0"/>
          </a:p>
        </p:txBody>
      </p:sp>
      <p:sp>
        <p:nvSpPr>
          <p:cNvPr id="4" name="矩形 3"/>
          <p:cNvSpPr/>
          <p:nvPr/>
        </p:nvSpPr>
        <p:spPr>
          <a:xfrm>
            <a:off x="0" y="6006906"/>
            <a:ext cx="12209236" cy="8526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0886" y="6150516"/>
            <a:ext cx="12209236" cy="681180"/>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flipH="1">
            <a:off x="9567621" y="5418551"/>
            <a:ext cx="2681884" cy="1186758"/>
            <a:chOff x="-8805" y="5407865"/>
            <a:chExt cx="3213509" cy="1301644"/>
          </a:xfrm>
        </p:grpSpPr>
        <p:sp>
          <p:nvSpPr>
            <p:cNvPr id="7" name="矩形 6"/>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灯片编号占位符 16">
            <a:extLst>
              <a:ext uri="{FF2B5EF4-FFF2-40B4-BE49-F238E27FC236}">
                <a16:creationId xmlns:a16="http://schemas.microsoft.com/office/drawing/2014/main" id="{D213D1DB-31A8-4386-A6A7-79B811684E7D}"/>
              </a:ext>
            </a:extLst>
          </p:cNvPr>
          <p:cNvSpPr>
            <a:spLocks noGrp="1"/>
          </p:cNvSpPr>
          <p:nvPr>
            <p:ph type="sldNum" sz="quarter" idx="12"/>
          </p:nvPr>
        </p:nvSpPr>
        <p:spPr/>
        <p:txBody>
          <a:bodyPr/>
          <a:lstStyle/>
          <a:p>
            <a:fld id="{B6F15528-21DE-4FAA-801E-634DDDAF4B2B}" type="slidenum">
              <a:rPr lang="en-US" smtClean="0"/>
              <a:t>487</a:t>
            </a:fld>
            <a:endParaRPr lang="en-US" dirty="0"/>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6.2.3 </a:t>
            </a:r>
            <a:r>
              <a:rPr lang="zh-CN" altLang="en-US" dirty="0"/>
              <a:t>关键线路求解</a:t>
            </a:r>
          </a:p>
        </p:txBody>
      </p:sp>
      <p:sp>
        <p:nvSpPr>
          <p:cNvPr id="3" name="内容占位符 2"/>
          <p:cNvSpPr>
            <a:spLocks noGrp="1"/>
          </p:cNvSpPr>
          <p:nvPr>
            <p:ph idx="1"/>
          </p:nvPr>
        </p:nvSpPr>
        <p:spPr>
          <a:xfrm>
            <a:off x="1146175" y="1348179"/>
            <a:ext cx="10289858" cy="4876801"/>
          </a:xfrm>
        </p:spPr>
        <p:txBody>
          <a:bodyPr/>
          <a:lstStyle/>
          <a:p>
            <a:pPr marL="0" indent="0">
              <a:buNone/>
            </a:pPr>
            <a:r>
              <a:rPr lang="zh-CN" altLang="en-US" sz="2600" b="1" dirty="0"/>
              <a:t>（</a:t>
            </a:r>
            <a:r>
              <a:rPr lang="en-US" altLang="zh-CN" sz="2600" b="1" dirty="0"/>
              <a:t>4</a:t>
            </a:r>
            <a:r>
              <a:rPr lang="zh-CN" altLang="en-US" sz="2600" b="1" dirty="0"/>
              <a:t>）</a:t>
            </a:r>
            <a:r>
              <a:rPr lang="zh-CN" altLang="zh-CN" sz="2600" b="1" dirty="0"/>
              <a:t>通过节点的时间参数计算来求解</a:t>
            </a:r>
            <a:r>
              <a:rPr lang="zh-CN" altLang="en-US" sz="2600" b="1" dirty="0"/>
              <a:t>关键线路</a:t>
            </a:r>
            <a:endParaRPr lang="en-US" altLang="zh-CN" sz="2600" b="1" dirty="0"/>
          </a:p>
          <a:p>
            <a:pPr marL="0" lvl="0" indent="0">
              <a:buNone/>
            </a:pPr>
            <a:endParaRPr lang="en-US" altLang="zh-CN" dirty="0"/>
          </a:p>
          <a:p>
            <a:pPr marL="0" lvl="0" indent="0">
              <a:buNone/>
            </a:pPr>
            <a:r>
              <a:rPr lang="zh-CN" altLang="en-US" sz="2400" dirty="0"/>
              <a:t>③</a:t>
            </a:r>
            <a:r>
              <a:rPr lang="zh-CN" altLang="zh-CN" sz="2400" dirty="0"/>
              <a:t>项目节点的最迟时间计算从网络计划的终节点开始，逆着箭线的方向进行逐项计算。因项目未规定工期，则终节点的最迟时间按公式</a:t>
            </a:r>
            <a:r>
              <a:rPr lang="en-US" altLang="zh-CN" sz="2400" dirty="0"/>
              <a:t>6.18</a:t>
            </a:r>
            <a:r>
              <a:rPr lang="zh-CN" altLang="zh-CN" sz="2400" dirty="0"/>
              <a:t>进行计算：</a:t>
            </a:r>
          </a:p>
          <a:p>
            <a:pPr marL="0" indent="0">
              <a:buNone/>
            </a:pPr>
            <a:r>
              <a:rPr lang="en-US" altLang="zh-CN" sz="2400" i="1" dirty="0"/>
              <a:t>        LT</a:t>
            </a:r>
            <a:r>
              <a:rPr lang="en-US" altLang="zh-CN" sz="2400" i="1" baseline="-25000" dirty="0"/>
              <a:t>14</a:t>
            </a:r>
            <a:r>
              <a:rPr lang="en-US" altLang="zh-CN" sz="2400" dirty="0"/>
              <a:t>=</a:t>
            </a:r>
            <a:r>
              <a:rPr lang="en-US" altLang="zh-CN" sz="2400" i="1" dirty="0"/>
              <a:t> </a:t>
            </a:r>
            <a:r>
              <a:rPr lang="en-US" altLang="zh-CN" sz="2400" i="1" dirty="0" err="1"/>
              <a:t>T</a:t>
            </a:r>
            <a:r>
              <a:rPr lang="en-US" altLang="zh-CN" sz="2400" i="1" baseline="-25000" dirty="0" err="1"/>
              <a:t>p</a:t>
            </a:r>
            <a:r>
              <a:rPr lang="en-US" altLang="zh-CN" sz="2400" dirty="0"/>
              <a:t> =27</a:t>
            </a:r>
            <a:endParaRPr lang="zh-CN" altLang="zh-CN" sz="2400" dirty="0"/>
          </a:p>
          <a:p>
            <a:pPr marL="0" indent="0">
              <a:buNone/>
            </a:pPr>
            <a:r>
              <a:rPr lang="en-US" altLang="zh-CN" sz="2400" dirty="0"/>
              <a:t>        </a:t>
            </a:r>
            <a:r>
              <a:rPr lang="zh-CN" altLang="zh-CN" sz="2400" dirty="0"/>
              <a:t>其他节点的最迟时间按照公式</a:t>
            </a:r>
            <a:r>
              <a:rPr lang="en-US" altLang="zh-CN" sz="2400" dirty="0"/>
              <a:t>6.19</a:t>
            </a:r>
            <a:r>
              <a:rPr lang="zh-CN" altLang="zh-CN" sz="2400" dirty="0"/>
              <a:t>进行计算：</a:t>
            </a:r>
          </a:p>
          <a:p>
            <a:pPr marL="0" indent="0">
              <a:buNone/>
            </a:pPr>
            <a:r>
              <a:rPr lang="en-US" altLang="zh-CN" sz="2400" i="1" dirty="0"/>
              <a:t>        LT</a:t>
            </a:r>
            <a:r>
              <a:rPr lang="en-US" altLang="zh-CN" sz="2400" i="1" baseline="-25000" dirty="0"/>
              <a:t>13</a:t>
            </a:r>
            <a:r>
              <a:rPr lang="en-US" altLang="zh-CN" sz="2400" dirty="0"/>
              <a:t>=</a:t>
            </a:r>
            <a:r>
              <a:rPr lang="en-US" altLang="zh-CN" sz="2400" i="1" dirty="0"/>
              <a:t> LT</a:t>
            </a:r>
            <a:r>
              <a:rPr lang="en-US" altLang="zh-CN" sz="2400" i="1" baseline="-25000" dirty="0"/>
              <a:t>14</a:t>
            </a:r>
            <a:r>
              <a:rPr lang="en-US" altLang="zh-CN" sz="2400" dirty="0"/>
              <a:t> –</a:t>
            </a:r>
            <a:r>
              <a:rPr lang="en-US" altLang="zh-CN" sz="2400" i="1" dirty="0"/>
              <a:t>D</a:t>
            </a:r>
            <a:r>
              <a:rPr lang="en-US" altLang="zh-CN" sz="2400" i="1" baseline="-25000" dirty="0"/>
              <a:t>13-14</a:t>
            </a:r>
            <a:r>
              <a:rPr lang="en-US" altLang="zh-CN" sz="2400" dirty="0"/>
              <a:t>=27-4=23</a:t>
            </a:r>
            <a:endParaRPr lang="zh-CN" altLang="zh-CN" sz="2400" dirty="0"/>
          </a:p>
          <a:p>
            <a:pPr marL="0" indent="0">
              <a:buNone/>
            </a:pPr>
            <a:r>
              <a:rPr lang="en-US" altLang="zh-CN" sz="2400" i="1" dirty="0"/>
              <a:t>        LT</a:t>
            </a:r>
            <a:r>
              <a:rPr lang="en-US" altLang="zh-CN" sz="2400" i="1" baseline="-25000" dirty="0"/>
              <a:t>12</a:t>
            </a:r>
            <a:r>
              <a:rPr lang="en-US" altLang="zh-CN" sz="2400" dirty="0"/>
              <a:t>=min{</a:t>
            </a:r>
            <a:r>
              <a:rPr lang="en-US" altLang="zh-CN" sz="2400" i="1" dirty="0"/>
              <a:t> LT</a:t>
            </a:r>
            <a:r>
              <a:rPr lang="en-US" altLang="zh-CN" sz="2400" i="1" baseline="-25000" dirty="0"/>
              <a:t>14</a:t>
            </a:r>
            <a:r>
              <a:rPr lang="en-US" altLang="zh-CN" sz="2400" dirty="0"/>
              <a:t> –</a:t>
            </a:r>
            <a:r>
              <a:rPr lang="en-US" altLang="zh-CN" sz="2400" i="1" dirty="0"/>
              <a:t>D</a:t>
            </a:r>
            <a:r>
              <a:rPr lang="en-US" altLang="zh-CN" sz="2400" i="1" baseline="-25000" dirty="0"/>
              <a:t>12-14</a:t>
            </a:r>
            <a:r>
              <a:rPr lang="zh-CN" altLang="zh-CN" sz="2400" dirty="0"/>
              <a:t>，</a:t>
            </a:r>
            <a:r>
              <a:rPr lang="en-US" altLang="zh-CN" sz="2400" i="1" dirty="0"/>
              <a:t>LT</a:t>
            </a:r>
            <a:r>
              <a:rPr lang="en-US" altLang="zh-CN" sz="2400" i="1" baseline="-25000" dirty="0"/>
              <a:t>13</a:t>
            </a:r>
            <a:r>
              <a:rPr lang="en-US" altLang="zh-CN" sz="2400" dirty="0"/>
              <a:t> –</a:t>
            </a:r>
            <a:r>
              <a:rPr lang="en-US" altLang="zh-CN" sz="2400" i="1" dirty="0"/>
              <a:t>D</a:t>
            </a:r>
            <a:r>
              <a:rPr lang="en-US" altLang="zh-CN" sz="2400" i="1" baseline="-25000" dirty="0"/>
              <a:t>12-13</a:t>
            </a:r>
            <a:r>
              <a:rPr lang="en-US" altLang="zh-CN" sz="2400" dirty="0"/>
              <a:t>}=min{27-4</a:t>
            </a:r>
            <a:r>
              <a:rPr lang="zh-CN" altLang="zh-CN" sz="2400" dirty="0"/>
              <a:t>，</a:t>
            </a:r>
            <a:r>
              <a:rPr lang="en-US" altLang="zh-CN" sz="2400" dirty="0"/>
              <a:t>23-0}=23</a:t>
            </a:r>
            <a:endParaRPr lang="zh-CN" altLang="zh-CN" sz="2400" dirty="0"/>
          </a:p>
          <a:p>
            <a:pPr marL="0" indent="0">
              <a:buNone/>
            </a:pPr>
            <a:r>
              <a:rPr lang="en-US" altLang="zh-CN" sz="2400" i="1" dirty="0"/>
              <a:t>         LT</a:t>
            </a:r>
            <a:r>
              <a:rPr lang="en-US" altLang="zh-CN" sz="2400" i="1" baseline="-25000" dirty="0"/>
              <a:t>11</a:t>
            </a:r>
            <a:r>
              <a:rPr lang="en-US" altLang="zh-CN" sz="2400" dirty="0"/>
              <a:t>=</a:t>
            </a:r>
            <a:r>
              <a:rPr lang="en-US" altLang="zh-CN" sz="2400" i="1" dirty="0"/>
              <a:t> LT</a:t>
            </a:r>
            <a:r>
              <a:rPr lang="en-US" altLang="zh-CN" sz="2400" i="1" baseline="-25000" dirty="0"/>
              <a:t>124</a:t>
            </a:r>
            <a:r>
              <a:rPr lang="en-US" altLang="zh-CN" sz="2400" dirty="0"/>
              <a:t>–</a:t>
            </a:r>
            <a:r>
              <a:rPr lang="en-US" altLang="zh-CN" sz="2400" i="1" dirty="0"/>
              <a:t>D</a:t>
            </a:r>
            <a:r>
              <a:rPr lang="en-US" altLang="zh-CN" sz="2400" i="1" baseline="-25000" dirty="0"/>
              <a:t>11-12</a:t>
            </a:r>
            <a:r>
              <a:rPr lang="en-US" altLang="zh-CN" sz="2400" dirty="0"/>
              <a:t>=23-3=20</a:t>
            </a:r>
            <a:endParaRPr lang="zh-CN" altLang="zh-CN" sz="2400" dirty="0"/>
          </a:p>
        </p:txBody>
      </p:sp>
      <p:sp>
        <p:nvSpPr>
          <p:cNvPr id="4" name="矩形 3"/>
          <p:cNvSpPr/>
          <p:nvPr/>
        </p:nvSpPr>
        <p:spPr>
          <a:xfrm>
            <a:off x="0" y="6006906"/>
            <a:ext cx="12209236" cy="8526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0886" y="6150516"/>
            <a:ext cx="12209236" cy="681180"/>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flipH="1">
            <a:off x="9567621" y="5418551"/>
            <a:ext cx="2681884" cy="1186758"/>
            <a:chOff x="-8805" y="5407865"/>
            <a:chExt cx="3213509" cy="1301644"/>
          </a:xfrm>
        </p:grpSpPr>
        <p:sp>
          <p:nvSpPr>
            <p:cNvPr id="7" name="矩形 6"/>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灯片编号占位符 16">
            <a:extLst>
              <a:ext uri="{FF2B5EF4-FFF2-40B4-BE49-F238E27FC236}">
                <a16:creationId xmlns:a16="http://schemas.microsoft.com/office/drawing/2014/main" id="{B9D85683-E78C-4E3E-81ED-A048AC9E4589}"/>
              </a:ext>
            </a:extLst>
          </p:cNvPr>
          <p:cNvSpPr>
            <a:spLocks noGrp="1"/>
          </p:cNvSpPr>
          <p:nvPr>
            <p:ph type="sldNum" sz="quarter" idx="12"/>
          </p:nvPr>
        </p:nvSpPr>
        <p:spPr/>
        <p:txBody>
          <a:bodyPr/>
          <a:lstStyle/>
          <a:p>
            <a:fld id="{B6F15528-21DE-4FAA-801E-634DDDAF4B2B}" type="slidenum">
              <a:rPr lang="en-US" smtClean="0"/>
              <a:t>488</a:t>
            </a:fld>
            <a:endParaRPr lang="en-US" dirty="0"/>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6.2.3 </a:t>
            </a:r>
            <a:r>
              <a:rPr lang="zh-CN" altLang="en-US" dirty="0"/>
              <a:t>关键线路求解</a:t>
            </a:r>
          </a:p>
        </p:txBody>
      </p:sp>
      <p:sp>
        <p:nvSpPr>
          <p:cNvPr id="3" name="内容占位符 2"/>
          <p:cNvSpPr>
            <a:spLocks noGrp="1"/>
          </p:cNvSpPr>
          <p:nvPr>
            <p:ph idx="1"/>
          </p:nvPr>
        </p:nvSpPr>
        <p:spPr/>
        <p:txBody>
          <a:bodyPr>
            <a:normAutofit/>
          </a:bodyPr>
          <a:lstStyle/>
          <a:p>
            <a:pPr marL="0" indent="0">
              <a:buNone/>
            </a:pPr>
            <a:r>
              <a:rPr lang="zh-CN" altLang="en-US" sz="2400" b="1" dirty="0"/>
              <a:t>（</a:t>
            </a:r>
            <a:r>
              <a:rPr lang="en-US" altLang="zh-CN" sz="2400" b="1" dirty="0"/>
              <a:t>4</a:t>
            </a:r>
            <a:r>
              <a:rPr lang="zh-CN" altLang="en-US" sz="2400" b="1" dirty="0"/>
              <a:t>）</a:t>
            </a:r>
            <a:r>
              <a:rPr lang="zh-CN" altLang="zh-CN" sz="2400" b="1" dirty="0"/>
              <a:t>通过节点的时间参数计算来求解</a:t>
            </a:r>
            <a:r>
              <a:rPr lang="zh-CN" altLang="en-US" sz="2400" b="1" dirty="0"/>
              <a:t>关键线路：</a:t>
            </a:r>
            <a:endParaRPr lang="en-US" altLang="zh-CN" sz="2400" b="1" dirty="0"/>
          </a:p>
          <a:p>
            <a:pPr marL="0" indent="0">
              <a:buNone/>
            </a:pPr>
            <a:endParaRPr lang="en-US" altLang="zh-CN" sz="2400" b="1" dirty="0"/>
          </a:p>
          <a:p>
            <a:pPr marL="0" indent="0">
              <a:buNone/>
            </a:pPr>
            <a:r>
              <a:rPr lang="zh-CN" altLang="en-US" sz="2400" dirty="0"/>
              <a:t>④</a:t>
            </a:r>
            <a:r>
              <a:rPr lang="zh-CN" altLang="zh-CN" sz="2400" dirty="0"/>
              <a:t>项目节点的</a:t>
            </a:r>
            <a:endParaRPr lang="en-US" altLang="zh-CN" sz="2400" dirty="0"/>
          </a:p>
          <a:p>
            <a:pPr marL="0" indent="0">
              <a:buNone/>
            </a:pPr>
            <a:r>
              <a:rPr lang="zh-CN" altLang="zh-CN" sz="2400" dirty="0"/>
              <a:t>时差计算结果</a:t>
            </a:r>
            <a:endParaRPr lang="en-US" altLang="zh-CN" sz="2400" dirty="0"/>
          </a:p>
          <a:p>
            <a:pPr marL="0" indent="0">
              <a:buNone/>
            </a:pPr>
            <a:r>
              <a:rPr lang="zh-CN" altLang="zh-CN" sz="2400" dirty="0"/>
              <a:t>如表</a:t>
            </a:r>
            <a:r>
              <a:rPr lang="en-US" altLang="zh-CN" sz="2400" dirty="0"/>
              <a:t>6-7</a:t>
            </a:r>
            <a:r>
              <a:rPr lang="zh-CN" altLang="zh-CN" sz="2400" dirty="0"/>
              <a:t>的</a:t>
            </a:r>
            <a:endParaRPr lang="en-US" altLang="zh-CN" sz="2400" dirty="0"/>
          </a:p>
          <a:p>
            <a:pPr marL="0" indent="0">
              <a:buNone/>
            </a:pPr>
            <a:r>
              <a:rPr lang="zh-CN" altLang="zh-CN" sz="2400" dirty="0"/>
              <a:t>“时差</a:t>
            </a:r>
            <a:endParaRPr lang="en-US" altLang="zh-CN" sz="2400" dirty="0"/>
          </a:p>
          <a:p>
            <a:pPr marL="0" indent="0">
              <a:buNone/>
            </a:pPr>
            <a:r>
              <a:rPr lang="en-US" altLang="zh-CN" sz="2400" i="1" dirty="0" err="1"/>
              <a:t>LT</a:t>
            </a:r>
            <a:r>
              <a:rPr lang="en-US" altLang="zh-CN" sz="2400" i="1" baseline="-25000" dirty="0" err="1"/>
              <a:t>i</a:t>
            </a:r>
            <a:r>
              <a:rPr lang="en-US" altLang="zh-CN" sz="2400" dirty="0"/>
              <a:t> -</a:t>
            </a:r>
            <a:r>
              <a:rPr lang="en-US" altLang="zh-CN" sz="2400" i="1" dirty="0"/>
              <a:t> </a:t>
            </a:r>
            <a:r>
              <a:rPr lang="en-US" altLang="zh-CN" sz="2400" i="1" dirty="0" err="1"/>
              <a:t>ET</a:t>
            </a:r>
            <a:r>
              <a:rPr lang="en-US" altLang="zh-CN" sz="2400" i="1" baseline="-25000" dirty="0" err="1"/>
              <a:t>i</a:t>
            </a:r>
            <a:r>
              <a:rPr lang="zh-CN" altLang="zh-CN" sz="2400" dirty="0"/>
              <a:t>”一列。</a:t>
            </a:r>
            <a:endParaRPr lang="zh-CN" altLang="en-US" sz="2400" dirty="0"/>
          </a:p>
        </p:txBody>
      </p:sp>
      <p:grpSp>
        <p:nvGrpSpPr>
          <p:cNvPr id="5" name="组合 4"/>
          <p:cNvGrpSpPr/>
          <p:nvPr/>
        </p:nvGrpSpPr>
        <p:grpSpPr>
          <a:xfrm flipH="1">
            <a:off x="9567621" y="5715794"/>
            <a:ext cx="2681884" cy="1186758"/>
            <a:chOff x="-8805" y="5407865"/>
            <a:chExt cx="3213509" cy="1301644"/>
          </a:xfrm>
        </p:grpSpPr>
        <p:sp>
          <p:nvSpPr>
            <p:cNvPr id="6" name="矩形 5"/>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1175" y="1753362"/>
            <a:ext cx="8746190" cy="4830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灯片编号占位符 14">
            <a:extLst>
              <a:ext uri="{FF2B5EF4-FFF2-40B4-BE49-F238E27FC236}">
                <a16:creationId xmlns:a16="http://schemas.microsoft.com/office/drawing/2014/main" id="{FD319614-128A-4269-97D1-A464C7F18CBF}"/>
              </a:ext>
            </a:extLst>
          </p:cNvPr>
          <p:cNvSpPr>
            <a:spLocks noGrp="1"/>
          </p:cNvSpPr>
          <p:nvPr>
            <p:ph type="sldNum" sz="quarter" idx="12"/>
          </p:nvPr>
        </p:nvSpPr>
        <p:spPr/>
        <p:txBody>
          <a:bodyPr/>
          <a:lstStyle/>
          <a:p>
            <a:fld id="{B6F15528-21DE-4FAA-801E-634DDDAF4B2B}" type="slidenum">
              <a:rPr lang="en-US" smtClean="0"/>
              <a:t>489</a:t>
            </a:fld>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1.2.4 </a:t>
            </a:r>
            <a:r>
              <a:rPr lang="zh-CN" altLang="en-US" dirty="0"/>
              <a:t>程序复杂性度量</a:t>
            </a:r>
          </a:p>
        </p:txBody>
      </p:sp>
      <p:sp>
        <p:nvSpPr>
          <p:cNvPr id="44" name="内容占位符 2"/>
          <p:cNvSpPr txBox="1"/>
          <p:nvPr/>
        </p:nvSpPr>
        <p:spPr>
          <a:xfrm>
            <a:off x="270920" y="1829594"/>
            <a:ext cx="4761455" cy="1600200"/>
          </a:xfrm>
          <a:prstGeom prst="rect">
            <a:avLst/>
          </a:prstGeom>
        </p:spPr>
        <p:txBody>
          <a:bodyPr vert="horz" lIns="91440" tIns="45720" rIns="91440" bIns="45720" rtlCol="0">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dirty="0"/>
              <a:t>      </a:t>
            </a:r>
            <a:r>
              <a:rPr lang="zh-CN" altLang="zh-CN" dirty="0"/>
              <a:t>如</a:t>
            </a:r>
            <a:r>
              <a:rPr lang="zh-CN" altLang="en-US" dirty="0"/>
              <a:t>右</a:t>
            </a:r>
            <a:r>
              <a:rPr lang="zh-CN" altLang="zh-CN" dirty="0"/>
              <a:t>图</a:t>
            </a:r>
            <a:r>
              <a:rPr lang="en-US" altLang="zh-CN" dirty="0"/>
              <a:t> (a)</a:t>
            </a:r>
            <a:r>
              <a:rPr lang="zh-CN" altLang="zh-CN" dirty="0"/>
              <a:t>为例，当人为增加了出口结点至入口结点的弧则成为图</a:t>
            </a:r>
            <a:r>
              <a:rPr lang="en-US" altLang="zh-CN" dirty="0"/>
              <a:t>(b)</a:t>
            </a:r>
            <a:r>
              <a:rPr lang="zh-CN" altLang="zh-CN" dirty="0"/>
              <a:t> ，其</a:t>
            </a:r>
            <a:r>
              <a:rPr lang="en-US" altLang="zh-CN" dirty="0"/>
              <a:t>e=8</a:t>
            </a:r>
            <a:r>
              <a:rPr lang="zh-CN" altLang="zh-CN" dirty="0"/>
              <a:t>，</a:t>
            </a:r>
            <a:r>
              <a:rPr lang="en-US" altLang="zh-CN" dirty="0"/>
              <a:t>n=6</a:t>
            </a:r>
            <a:r>
              <a:rPr lang="zh-CN" altLang="zh-CN" dirty="0"/>
              <a:t>，</a:t>
            </a:r>
            <a:r>
              <a:rPr lang="en-US" altLang="zh-CN" dirty="0"/>
              <a:t>p=1</a:t>
            </a:r>
            <a:r>
              <a:rPr lang="zh-CN" altLang="zh-CN" dirty="0"/>
              <a:t>，由公式</a:t>
            </a:r>
            <a:r>
              <a:rPr lang="en-US" altLang="zh-CN" dirty="0"/>
              <a:t>1.5</a:t>
            </a:r>
            <a:r>
              <a:rPr lang="zh-CN" altLang="zh-CN" dirty="0"/>
              <a:t>可得</a:t>
            </a:r>
            <a:r>
              <a:rPr lang="en-US" altLang="zh-CN" dirty="0"/>
              <a:t>V(G)=8-6+1=3</a:t>
            </a:r>
            <a:r>
              <a:rPr lang="zh-CN" altLang="zh-CN" dirty="0"/>
              <a:t>，在图</a:t>
            </a:r>
            <a:r>
              <a:rPr lang="en-US" altLang="zh-CN" dirty="0"/>
              <a:t> (b)</a:t>
            </a:r>
            <a:r>
              <a:rPr lang="zh-CN" altLang="zh-CN" dirty="0"/>
              <a:t>也能比较明显的见到</a:t>
            </a:r>
            <a:r>
              <a:rPr lang="en-US" altLang="zh-CN" dirty="0"/>
              <a:t>3</a:t>
            </a:r>
            <a:r>
              <a:rPr lang="zh-CN" altLang="zh-CN" dirty="0"/>
              <a:t>个环。</a:t>
            </a:r>
            <a:endParaRPr lang="zh-CN" altLang="en-US" dirty="0">
              <a:solidFill>
                <a:srgbClr val="C00000"/>
              </a:solidFill>
            </a:endParaRPr>
          </a:p>
        </p:txBody>
      </p:sp>
      <mc:AlternateContent xmlns:mc="http://schemas.openxmlformats.org/markup-compatibility/2006" xmlns:a14="http://schemas.microsoft.com/office/drawing/2010/main">
        <mc:Choice Requires="a14">
          <p:sp>
            <p:nvSpPr>
              <p:cNvPr id="46" name="内容占位符 2"/>
              <p:cNvSpPr txBox="1"/>
              <p:nvPr/>
            </p:nvSpPr>
            <p:spPr>
              <a:xfrm>
                <a:off x="105839" y="4771036"/>
                <a:ext cx="4774136" cy="2088552"/>
              </a:xfrm>
              <a:prstGeom prst="rect">
                <a:avLst/>
              </a:prstGeom>
            </p:spPr>
            <p:txBody>
              <a:bodyPr vert="horz" lIns="121917" tIns="60958" rIns="121917" bIns="60958" rtlCol="0">
                <a:normAutofit/>
              </a:bodyPr>
              <a:lstStyle>
                <a:lvl1pPr marL="457200" indent="-457200" algn="l" defTabSz="1219835" rtl="0" eaLnBrk="1" latinLnBrk="0" hangingPunct="1">
                  <a:lnSpc>
                    <a:spcPct val="12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None/>
                </a:pPr>
                <a:r>
                  <a:rPr lang="en-US" altLang="zh-CN" dirty="0">
                    <a:solidFill>
                      <a:schemeClr val="tx1"/>
                    </a:solidFill>
                  </a:rPr>
                  <a:t>        </a:t>
                </a:r>
                <a:r>
                  <a:rPr lang="zh-CN" altLang="zh-CN" dirty="0">
                    <a:solidFill>
                      <a:schemeClr val="tx1"/>
                    </a:solidFill>
                  </a:rPr>
                  <a:t>一般为了简化环形的复杂性计算，通常用</a:t>
                </a:r>
                <a:r>
                  <a:rPr lang="zh-CN" altLang="en-US" dirty="0">
                    <a:solidFill>
                      <a:schemeClr val="tx1"/>
                    </a:solidFill>
                  </a:rPr>
                  <a:t>以下</a:t>
                </a:r>
                <a:r>
                  <a:rPr lang="zh-CN" altLang="zh-CN" dirty="0">
                    <a:solidFill>
                      <a:schemeClr val="tx1"/>
                    </a:solidFill>
                  </a:rPr>
                  <a:t>公式对图</a:t>
                </a:r>
                <a:r>
                  <a:rPr lang="en-US" altLang="zh-CN" dirty="0">
                    <a:solidFill>
                      <a:schemeClr val="tx1"/>
                    </a:solidFill>
                  </a:rPr>
                  <a:t> (a)</a:t>
                </a:r>
                <a:r>
                  <a:rPr lang="zh-CN" altLang="zh-CN" dirty="0">
                    <a:solidFill>
                      <a:schemeClr val="tx1"/>
                    </a:solidFill>
                  </a:rPr>
                  <a:t>进行计算，</a:t>
                </a:r>
              </a:p>
              <a:p>
                <a:pPr marL="0" indent="0">
                  <a:buNone/>
                </a:pPr>
                <a:r>
                  <a:rPr lang="en-US" altLang="zh-CN" dirty="0">
                    <a:solidFill>
                      <a:schemeClr val="tx1"/>
                    </a:solidFill>
                  </a:rPr>
                  <a:t>                </a:t>
                </a:r>
                <a14:m>
                  <m:oMath xmlns:m="http://schemas.openxmlformats.org/officeDocument/2006/math">
                    <m:r>
                      <m:rPr>
                        <m:sty m:val="p"/>
                      </m:rPr>
                      <a:rPr lang="en-US" altLang="zh-CN">
                        <a:solidFill>
                          <a:schemeClr val="tx1"/>
                        </a:solidFill>
                        <a:latin typeface="Cambria Math" panose="02040503050406030204"/>
                      </a:rPr>
                      <m:t>V</m:t>
                    </m:r>
                    <m:d>
                      <m:dPr>
                        <m:ctrlPr>
                          <a:rPr lang="zh-CN" altLang="zh-CN" i="1">
                            <a:solidFill>
                              <a:schemeClr val="tx1"/>
                            </a:solidFill>
                            <a:latin typeface="Cambria Math" panose="02040503050406030204" pitchFamily="18" charset="0"/>
                          </a:rPr>
                        </m:ctrlPr>
                      </m:dPr>
                      <m:e>
                        <m:r>
                          <m:rPr>
                            <m:sty m:val="p"/>
                          </m:rPr>
                          <a:rPr lang="en-US" altLang="zh-CN">
                            <a:solidFill>
                              <a:schemeClr val="tx1"/>
                            </a:solidFill>
                            <a:latin typeface="Cambria Math" panose="02040503050406030204"/>
                          </a:rPr>
                          <m:t>G</m:t>
                        </m:r>
                      </m:e>
                    </m:d>
                    <m:r>
                      <a:rPr lang="en-US" altLang="zh-CN">
                        <a:solidFill>
                          <a:schemeClr val="tx1"/>
                        </a:solidFill>
                        <a:latin typeface="Cambria Math" panose="02040503050406030204"/>
                      </a:rPr>
                      <m:t>=</m:t>
                    </m:r>
                  </m:oMath>
                </a14:m>
                <a:r>
                  <a:rPr lang="en-US" altLang="zh-CN" dirty="0">
                    <a:solidFill>
                      <a:schemeClr val="tx1"/>
                    </a:solidFill>
                  </a:rPr>
                  <a:t>e-n+2</a:t>
                </a:r>
                <a:r>
                  <a:rPr lang="zh-CN" altLang="en-US" dirty="0">
                    <a:solidFill>
                      <a:schemeClr val="tx1"/>
                    </a:solidFill>
                  </a:rPr>
                  <a:t>。</a:t>
                </a:r>
              </a:p>
            </p:txBody>
          </p:sp>
        </mc:Choice>
        <mc:Fallback xmlns="">
          <p:sp>
            <p:nvSpPr>
              <p:cNvPr id="46" name="内容占位符 2"/>
              <p:cNvSpPr txBox="1">
                <a:spLocks noRot="1" noChangeAspect="1" noMove="1" noResize="1" noEditPoints="1" noAdjustHandles="1" noChangeArrowheads="1" noChangeShapeType="1" noTextEdit="1"/>
              </p:cNvSpPr>
              <p:nvPr/>
            </p:nvSpPr>
            <p:spPr>
              <a:xfrm>
                <a:off x="105839" y="4771036"/>
                <a:ext cx="4774136" cy="2088552"/>
              </a:xfrm>
              <a:prstGeom prst="rect">
                <a:avLst/>
              </a:prstGeom>
              <a:blipFill rotWithShape="1">
                <a:blip r:embed="rId4"/>
                <a:stretch>
                  <a:fillRect l="-9" t="-13" b="15"/>
                </a:stretch>
              </a:blipFill>
            </p:spPr>
            <p:txBody>
              <a:bodyPr/>
              <a:lstStyle/>
              <a:p>
                <a:r>
                  <a:rPr lang="zh-CN" altLang="en-US">
                    <a:noFill/>
                  </a:rPr>
                  <a:t> </a:t>
                </a:r>
              </a:p>
            </p:txBody>
          </p:sp>
        </mc:Fallback>
      </mc:AlternateContent>
      <p:sp>
        <p:nvSpPr>
          <p:cNvPr id="49" name="内容占位符 4"/>
          <p:cNvSpPr txBox="1"/>
          <p:nvPr/>
        </p:nvSpPr>
        <p:spPr>
          <a:xfrm>
            <a:off x="153942" y="3784493"/>
            <a:ext cx="4609055" cy="464458"/>
          </a:xfrm>
          <a:prstGeom prst="rect">
            <a:avLst/>
          </a:prstGeom>
          <a:solidFill>
            <a:srgbClr val="7CC43A"/>
          </a:solidFill>
        </p:spPr>
        <p:txBody>
          <a:bodyPr>
            <a:norm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lvl="0" indent="0">
              <a:buNone/>
            </a:pPr>
            <a:endParaRPr kumimoji="0" lang="zh-CN" altLang="en-US" sz="20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cxnSp>
        <p:nvCxnSpPr>
          <p:cNvPr id="19" name="直接连接符 18"/>
          <p:cNvCxnSpPr/>
          <p:nvPr/>
        </p:nvCxnSpPr>
        <p:spPr>
          <a:xfrm flipH="1">
            <a:off x="5032375" y="1143794"/>
            <a:ext cx="76200" cy="5334000"/>
          </a:xfrm>
          <a:prstGeom prst="line">
            <a:avLst/>
          </a:prstGeom>
          <a:ln w="381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3"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 name="对象 3"/>
          <p:cNvGraphicFramePr>
            <a:graphicFrameLocks noChangeAspect="1"/>
          </p:cNvGraphicFramePr>
          <p:nvPr/>
        </p:nvGraphicFramePr>
        <p:xfrm>
          <a:off x="6403975" y="1600994"/>
          <a:ext cx="5062726" cy="3079152"/>
        </p:xfrm>
        <a:graphic>
          <a:graphicData uri="http://schemas.openxmlformats.org/presentationml/2006/ole">
            <mc:AlternateContent xmlns:mc="http://schemas.openxmlformats.org/markup-compatibility/2006">
              <mc:Choice xmlns:v="urn:schemas-microsoft-com:vml" Requires="v">
                <p:oleObj spid="_x0000_s13506" name="Visio" r:id="rId5" imgW="5588000" imgH="3416300" progId="Visio.Drawing.11">
                  <p:embed/>
                </p:oleObj>
              </mc:Choice>
              <mc:Fallback>
                <p:oleObj name="Visio" r:id="rId5" imgW="5588000" imgH="3416300" progId="Visio.Drawing.11">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3975" y="1600994"/>
                        <a:ext cx="5062726" cy="3079152"/>
                      </a:xfrm>
                      <a:prstGeom prst="rect">
                        <a:avLst/>
                      </a:prstGeom>
                      <a:noFill/>
                    </p:spPr>
                  </p:pic>
                </p:oleObj>
              </mc:Fallback>
            </mc:AlternateContent>
          </a:graphicData>
        </a:graphic>
      </p:graphicFrame>
      <p:sp>
        <p:nvSpPr>
          <p:cNvPr id="5" name="矩形 4"/>
          <p:cNvSpPr/>
          <p:nvPr/>
        </p:nvSpPr>
        <p:spPr>
          <a:xfrm>
            <a:off x="5715000" y="4908134"/>
            <a:ext cx="6099175" cy="1569660"/>
          </a:xfrm>
          <a:prstGeom prst="rect">
            <a:avLst/>
          </a:prstGeom>
        </p:spPr>
        <p:txBody>
          <a:bodyPr>
            <a:spAutoFit/>
          </a:bodyPr>
          <a:lstStyle/>
          <a:p>
            <a:r>
              <a:rPr lang="zh-CN" altLang="zh-CN" dirty="0"/>
              <a:t>将图</a:t>
            </a:r>
            <a:r>
              <a:rPr lang="en-US" altLang="zh-CN" dirty="0"/>
              <a:t> (a)</a:t>
            </a:r>
            <a:r>
              <a:rPr lang="zh-CN" altLang="zh-CN" dirty="0"/>
              <a:t>中的</a:t>
            </a:r>
            <a:r>
              <a:rPr lang="en-US" altLang="zh-CN" dirty="0"/>
              <a:t>e=7</a:t>
            </a:r>
            <a:r>
              <a:rPr lang="zh-CN" altLang="zh-CN" dirty="0"/>
              <a:t>，</a:t>
            </a:r>
            <a:r>
              <a:rPr lang="en-US" altLang="zh-CN" dirty="0"/>
              <a:t>n=6</a:t>
            </a:r>
            <a:r>
              <a:rPr lang="zh-CN" altLang="zh-CN" dirty="0"/>
              <a:t>带入</a:t>
            </a:r>
            <a:r>
              <a:rPr lang="zh-CN" altLang="en-US" dirty="0"/>
              <a:t>公式</a:t>
            </a:r>
            <a:r>
              <a:rPr lang="en-US" altLang="zh-CN" dirty="0"/>
              <a:t>1.6</a:t>
            </a:r>
            <a:r>
              <a:rPr lang="zh-CN" altLang="zh-CN" dirty="0"/>
              <a:t>可得</a:t>
            </a:r>
            <a:r>
              <a:rPr lang="en-US" altLang="zh-CN" dirty="0"/>
              <a:t>V</a:t>
            </a:r>
            <a:r>
              <a:rPr lang="zh-CN" altLang="zh-CN" dirty="0"/>
              <a:t>（</a:t>
            </a:r>
            <a:r>
              <a:rPr lang="en-US" altLang="zh-CN" dirty="0"/>
              <a:t>G</a:t>
            </a:r>
            <a:r>
              <a:rPr lang="zh-CN" altLang="zh-CN" dirty="0"/>
              <a:t>）</a:t>
            </a:r>
            <a:r>
              <a:rPr lang="en-US" altLang="zh-CN" dirty="0"/>
              <a:t>=7-6+2=3</a:t>
            </a:r>
            <a:r>
              <a:rPr lang="zh-CN" altLang="zh-CN" dirty="0"/>
              <a:t>。可见环的个数等于程序图中区域的个数，如图</a:t>
            </a:r>
            <a:r>
              <a:rPr lang="en-US" altLang="zh-CN" dirty="0"/>
              <a:t> (a)</a:t>
            </a:r>
            <a:r>
              <a:rPr lang="zh-CN" altLang="zh-CN" dirty="0"/>
              <a:t>中就有</a:t>
            </a:r>
            <a:r>
              <a:rPr lang="en-US" altLang="zh-CN" dirty="0"/>
              <a:t>3</a:t>
            </a:r>
            <a:r>
              <a:rPr lang="zh-CN" altLang="zh-CN" dirty="0"/>
              <a:t>个区域，分别是</a:t>
            </a:r>
            <a:r>
              <a:rPr lang="en-US" altLang="zh-CN" dirty="0"/>
              <a:t>R1</a:t>
            </a:r>
            <a:r>
              <a:rPr lang="zh-CN" altLang="en-US" dirty="0"/>
              <a:t>，</a:t>
            </a:r>
            <a:r>
              <a:rPr lang="en-US" altLang="zh-CN" dirty="0"/>
              <a:t>R2</a:t>
            </a:r>
            <a:r>
              <a:rPr lang="zh-CN" altLang="zh-CN" dirty="0"/>
              <a:t>和</a:t>
            </a:r>
            <a:r>
              <a:rPr lang="en-US" altLang="zh-CN" dirty="0"/>
              <a:t>R3</a:t>
            </a:r>
            <a:r>
              <a:rPr lang="zh-CN" altLang="zh-CN" dirty="0"/>
              <a:t>。</a:t>
            </a:r>
            <a:endParaRPr lang="zh-CN" altLang="en-US" dirty="0"/>
          </a:p>
        </p:txBody>
      </p:sp>
      <p:sp>
        <p:nvSpPr>
          <p:cNvPr id="10" name="矩形 9"/>
          <p:cNvSpPr/>
          <p:nvPr/>
        </p:nvSpPr>
        <p:spPr>
          <a:xfrm>
            <a:off x="3295476" y="5615257"/>
            <a:ext cx="1053494" cy="400110"/>
          </a:xfrm>
          <a:prstGeom prst="rect">
            <a:avLst/>
          </a:prstGeom>
        </p:spPr>
        <p:txBody>
          <a:bodyPr wrap="none">
            <a:spAutoFit/>
          </a:bodyPr>
          <a:lstStyle/>
          <a:p>
            <a:r>
              <a:rPr lang="zh-CN" altLang="zh-CN" sz="2000" dirty="0"/>
              <a:t>公式</a:t>
            </a:r>
            <a:r>
              <a:rPr lang="en-US" altLang="zh-CN" sz="2000" dirty="0"/>
              <a:t>1.6</a:t>
            </a:r>
            <a:endParaRPr lang="zh-CN" altLang="en-US" sz="2000" dirty="0"/>
          </a:p>
        </p:txBody>
      </p:sp>
      <p:sp>
        <p:nvSpPr>
          <p:cNvPr id="11" name="矩形 10"/>
          <p:cNvSpPr/>
          <p:nvPr/>
        </p:nvSpPr>
        <p:spPr>
          <a:xfrm>
            <a:off x="501843" y="1143794"/>
            <a:ext cx="3913251" cy="461665"/>
          </a:xfrm>
          <a:prstGeom prst="rect">
            <a:avLst/>
          </a:prstGeom>
        </p:spPr>
        <p:txBody>
          <a:bodyPr wrap="none">
            <a:spAutoFit/>
          </a:bodyPr>
          <a:lstStyle/>
          <a:p>
            <a:r>
              <a:rPr lang="en-US" altLang="zh-CN" b="1" dirty="0"/>
              <a:t>1.  McCabe</a:t>
            </a:r>
            <a:r>
              <a:rPr lang="zh-CN" altLang="zh-CN" b="1" dirty="0"/>
              <a:t>环形复杂性度量</a:t>
            </a:r>
            <a:endParaRPr lang="zh-CN" altLang="en-US" b="1" dirty="0"/>
          </a:p>
        </p:txBody>
      </p:sp>
      <p:sp>
        <p:nvSpPr>
          <p:cNvPr id="7" name="灯片编号占位符 6">
            <a:extLst>
              <a:ext uri="{FF2B5EF4-FFF2-40B4-BE49-F238E27FC236}">
                <a16:creationId xmlns:a16="http://schemas.microsoft.com/office/drawing/2014/main" id="{41FCE897-E218-4BD6-92ED-2EF52ECEC74C}"/>
              </a:ext>
            </a:extLst>
          </p:cNvPr>
          <p:cNvSpPr>
            <a:spLocks noGrp="1"/>
          </p:cNvSpPr>
          <p:nvPr>
            <p:ph type="sldNum" sz="quarter" idx="12"/>
          </p:nvPr>
        </p:nvSpPr>
        <p:spPr/>
        <p:txBody>
          <a:bodyPr/>
          <a:lstStyle/>
          <a:p>
            <a:fld id="{B6F15528-21DE-4FAA-801E-634DDDAF4B2B}" type="slidenum">
              <a:rPr lang="en-US" smtClean="0"/>
              <a:t>49</a:t>
            </a:fld>
            <a:endParaRPr lang="en-US" dirty="0"/>
          </a:p>
        </p:txBody>
      </p:sp>
      <p:sp>
        <p:nvSpPr>
          <p:cNvPr id="14" name="灯片编号占位符 8">
            <a:extLst>
              <a:ext uri="{FF2B5EF4-FFF2-40B4-BE49-F238E27FC236}">
                <a16:creationId xmlns:a16="http://schemas.microsoft.com/office/drawing/2014/main" id="{870EE7C9-F423-4FA3-BF1C-692D2CB11897}"/>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49</a:t>
            </a:fld>
            <a:endParaRPr kumimoji="0" lang="en-US" altLang="zh-CN" sz="1800">
              <a:latin typeface="Times New Roman" panose="02020603050405020304" pitchFamily="18" charset="0"/>
            </a:endParaRP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6.2.3 </a:t>
            </a:r>
            <a:r>
              <a:rPr lang="zh-CN" altLang="en-US" dirty="0"/>
              <a:t>关键线路求解</a:t>
            </a:r>
          </a:p>
        </p:txBody>
      </p:sp>
      <p:sp>
        <p:nvSpPr>
          <p:cNvPr id="3" name="内容占位符 2"/>
          <p:cNvSpPr>
            <a:spLocks noGrp="1"/>
          </p:cNvSpPr>
          <p:nvPr>
            <p:ph idx="1"/>
          </p:nvPr>
        </p:nvSpPr>
        <p:spPr/>
        <p:txBody>
          <a:bodyPr/>
          <a:lstStyle/>
          <a:p>
            <a:pPr marL="0" indent="0">
              <a:buNone/>
            </a:pPr>
            <a:r>
              <a:rPr lang="zh-CN" altLang="en-US" b="1" dirty="0"/>
              <a:t>（</a:t>
            </a:r>
            <a:r>
              <a:rPr lang="en-US" altLang="zh-CN" b="1" dirty="0"/>
              <a:t>4</a:t>
            </a:r>
            <a:r>
              <a:rPr lang="zh-CN" altLang="en-US" b="1" dirty="0"/>
              <a:t>）</a:t>
            </a:r>
            <a:r>
              <a:rPr lang="zh-CN" altLang="zh-CN" b="1" dirty="0"/>
              <a:t>通过节点的时间参数计算来求解</a:t>
            </a:r>
            <a:r>
              <a:rPr lang="zh-CN" altLang="en-US" b="1" dirty="0"/>
              <a:t>关键线路</a:t>
            </a:r>
          </a:p>
        </p:txBody>
      </p:sp>
      <p:sp>
        <p:nvSpPr>
          <p:cNvPr id="4" name="TextBox 3"/>
          <p:cNvSpPr txBox="1"/>
          <p:nvPr/>
        </p:nvSpPr>
        <p:spPr>
          <a:xfrm>
            <a:off x="1222375" y="5029994"/>
            <a:ext cx="9448800" cy="1200329"/>
          </a:xfrm>
          <a:prstGeom prst="rect">
            <a:avLst/>
          </a:prstGeom>
          <a:noFill/>
        </p:spPr>
        <p:txBody>
          <a:bodyPr wrap="square" rtlCol="0">
            <a:spAutoFit/>
          </a:bodyPr>
          <a:lstStyle/>
          <a:p>
            <a:r>
              <a:rPr lang="en-US" altLang="zh-CN" dirty="0"/>
              <a:t>      </a:t>
            </a:r>
            <a:r>
              <a:rPr lang="zh-CN" altLang="zh-CN" dirty="0"/>
              <a:t>由图</a:t>
            </a:r>
            <a:r>
              <a:rPr lang="en-US" altLang="zh-CN" dirty="0"/>
              <a:t>6-19</a:t>
            </a:r>
            <a:r>
              <a:rPr lang="zh-CN" altLang="zh-CN" dirty="0"/>
              <a:t>可见，该项目的关键线路可以用关键节点进行标识：</a:t>
            </a:r>
            <a:endParaRPr lang="en-US" altLang="zh-CN" dirty="0"/>
          </a:p>
          <a:p>
            <a:r>
              <a:rPr lang="zh-CN" altLang="zh-CN" dirty="0"/>
              <a:t>①</a:t>
            </a:r>
            <a:r>
              <a:rPr lang="en-US" altLang="zh-CN" dirty="0"/>
              <a:t>-</a:t>
            </a:r>
            <a:r>
              <a:rPr lang="zh-CN" altLang="zh-CN" dirty="0"/>
              <a:t>②</a:t>
            </a:r>
            <a:r>
              <a:rPr lang="en-US" altLang="zh-CN" dirty="0"/>
              <a:t>-</a:t>
            </a:r>
            <a:r>
              <a:rPr lang="zh-CN" altLang="zh-CN" dirty="0"/>
              <a:t>③</a:t>
            </a:r>
            <a:r>
              <a:rPr lang="en-US" altLang="zh-CN" dirty="0"/>
              <a:t>-</a:t>
            </a:r>
            <a:r>
              <a:rPr lang="zh-CN" altLang="zh-CN" dirty="0"/>
              <a:t>⑤</a:t>
            </a:r>
            <a:r>
              <a:rPr lang="en-US" altLang="zh-CN" dirty="0"/>
              <a:t>-</a:t>
            </a:r>
            <a:r>
              <a:rPr lang="zh-CN" altLang="zh-CN" dirty="0"/>
              <a:t>⑥</a:t>
            </a:r>
            <a:r>
              <a:rPr lang="en-US" altLang="zh-CN" dirty="0"/>
              <a:t>-</a:t>
            </a:r>
            <a:r>
              <a:rPr lang="zh-CN" altLang="zh-CN" dirty="0"/>
              <a:t>⑦</a:t>
            </a:r>
            <a:r>
              <a:rPr lang="en-US" altLang="zh-CN" dirty="0"/>
              <a:t>-</a:t>
            </a:r>
            <a:r>
              <a:rPr lang="zh-CN" altLang="zh-CN" dirty="0"/>
              <a:t>⑨</a:t>
            </a:r>
            <a:r>
              <a:rPr lang="en-US" altLang="zh-CN" dirty="0"/>
              <a:t>-</a:t>
            </a:r>
            <a:r>
              <a:rPr lang="zh-CN" altLang="zh-CN" dirty="0"/>
              <a:t>⑩</a:t>
            </a:r>
            <a:r>
              <a:rPr lang="en-US" altLang="zh-CN" dirty="0"/>
              <a:t>-⑪-⑫-⑬-⑭</a:t>
            </a:r>
            <a:r>
              <a:rPr lang="zh-CN" altLang="zh-CN" dirty="0"/>
              <a:t>和</a:t>
            </a:r>
            <a:endParaRPr lang="en-US" altLang="zh-CN" dirty="0"/>
          </a:p>
          <a:p>
            <a:r>
              <a:rPr lang="zh-CN" altLang="zh-CN" dirty="0"/>
              <a:t>①</a:t>
            </a:r>
            <a:r>
              <a:rPr lang="en-US" altLang="zh-CN" dirty="0"/>
              <a:t>-</a:t>
            </a:r>
            <a:r>
              <a:rPr lang="zh-CN" altLang="zh-CN" dirty="0"/>
              <a:t>②</a:t>
            </a:r>
            <a:r>
              <a:rPr lang="en-US" altLang="zh-CN" dirty="0"/>
              <a:t>-</a:t>
            </a:r>
            <a:r>
              <a:rPr lang="zh-CN" altLang="zh-CN" dirty="0"/>
              <a:t>③</a:t>
            </a:r>
            <a:r>
              <a:rPr lang="en-US" altLang="zh-CN" dirty="0"/>
              <a:t>-</a:t>
            </a:r>
            <a:r>
              <a:rPr lang="zh-CN" altLang="zh-CN" dirty="0"/>
              <a:t>⑤</a:t>
            </a:r>
            <a:r>
              <a:rPr lang="en-US" altLang="zh-CN" dirty="0"/>
              <a:t>-</a:t>
            </a:r>
            <a:r>
              <a:rPr lang="zh-CN" altLang="zh-CN" dirty="0"/>
              <a:t>⑥</a:t>
            </a:r>
            <a:r>
              <a:rPr lang="en-US" altLang="zh-CN" dirty="0"/>
              <a:t>-</a:t>
            </a:r>
            <a:r>
              <a:rPr lang="zh-CN" altLang="zh-CN" dirty="0"/>
              <a:t>⑦</a:t>
            </a:r>
            <a:r>
              <a:rPr lang="en-US" altLang="zh-CN" dirty="0"/>
              <a:t>-</a:t>
            </a:r>
            <a:r>
              <a:rPr lang="zh-CN" altLang="zh-CN" dirty="0"/>
              <a:t>⑨</a:t>
            </a:r>
            <a:r>
              <a:rPr lang="en-US" altLang="zh-CN" dirty="0"/>
              <a:t>-</a:t>
            </a:r>
            <a:r>
              <a:rPr lang="zh-CN" altLang="zh-CN" dirty="0"/>
              <a:t>⑩</a:t>
            </a:r>
            <a:r>
              <a:rPr lang="en-US" altLang="zh-CN" dirty="0"/>
              <a:t>-⑪-⑫-⑭</a:t>
            </a:r>
            <a:r>
              <a:rPr lang="zh-CN" altLang="zh-CN" dirty="0"/>
              <a:t>两条关键线路。</a:t>
            </a:r>
            <a:endParaRPr lang="zh-CN" altLang="en-US" dirty="0"/>
          </a:p>
        </p:txBody>
      </p:sp>
      <p:grpSp>
        <p:nvGrpSpPr>
          <p:cNvPr id="6" name="组合 5"/>
          <p:cNvGrpSpPr/>
          <p:nvPr/>
        </p:nvGrpSpPr>
        <p:grpSpPr>
          <a:xfrm flipH="1">
            <a:off x="9567621" y="5715794"/>
            <a:ext cx="2681884" cy="1186758"/>
            <a:chOff x="-8805" y="5407865"/>
            <a:chExt cx="3213509" cy="1301644"/>
          </a:xfrm>
        </p:grpSpPr>
        <p:sp>
          <p:nvSpPr>
            <p:cNvPr id="7" name="矩形 6"/>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6594" y="1950131"/>
            <a:ext cx="7591425" cy="307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灯片编号占位符 15">
            <a:extLst>
              <a:ext uri="{FF2B5EF4-FFF2-40B4-BE49-F238E27FC236}">
                <a16:creationId xmlns:a16="http://schemas.microsoft.com/office/drawing/2014/main" id="{82C17CDF-EDE2-45E2-B0DA-E169A3CD62FA}"/>
              </a:ext>
            </a:extLst>
          </p:cNvPr>
          <p:cNvSpPr>
            <a:spLocks noGrp="1"/>
          </p:cNvSpPr>
          <p:nvPr>
            <p:ph type="sldNum" sz="quarter" idx="12"/>
          </p:nvPr>
        </p:nvSpPr>
        <p:spPr/>
        <p:txBody>
          <a:bodyPr/>
          <a:lstStyle/>
          <a:p>
            <a:fld id="{B6F15528-21DE-4FAA-801E-634DDDAF4B2B}" type="slidenum">
              <a:rPr lang="en-US" smtClean="0"/>
              <a:t>490</a:t>
            </a:fld>
            <a:endParaRPr lang="en-US" dirty="0"/>
          </a:p>
        </p:txBody>
      </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1011" y="6329911"/>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 name="标题 1"/>
          <p:cNvSpPr>
            <a:spLocks noGrp="1"/>
          </p:cNvSpPr>
          <p:nvPr>
            <p:ph type="title"/>
          </p:nvPr>
        </p:nvSpPr>
        <p:spPr/>
        <p:txBody>
          <a:bodyPr/>
          <a:lstStyle/>
          <a:p>
            <a:r>
              <a:rPr lang="en-US" altLang="zh-CN" dirty="0"/>
              <a:t>6.2.3 </a:t>
            </a:r>
            <a:r>
              <a:rPr lang="zh-CN" altLang="en-US" dirty="0"/>
              <a:t>关键线路求解</a:t>
            </a:r>
          </a:p>
        </p:txBody>
      </p:sp>
      <p:sp>
        <p:nvSpPr>
          <p:cNvPr id="3" name="内容占位符 2"/>
          <p:cNvSpPr>
            <a:spLocks noGrp="1"/>
          </p:cNvSpPr>
          <p:nvPr>
            <p:ph idx="1"/>
          </p:nvPr>
        </p:nvSpPr>
        <p:spPr>
          <a:xfrm>
            <a:off x="609918" y="1524795"/>
            <a:ext cx="10978515" cy="4648200"/>
          </a:xfrm>
        </p:spPr>
        <p:txBody>
          <a:bodyPr>
            <a:normAutofit/>
          </a:bodyPr>
          <a:lstStyle/>
          <a:p>
            <a:pPr marL="0" indent="0">
              <a:lnSpc>
                <a:spcPct val="150000"/>
              </a:lnSpc>
              <a:buNone/>
            </a:pPr>
            <a:r>
              <a:rPr lang="en-US" altLang="zh-CN" sz="2800" dirty="0"/>
              <a:t>       </a:t>
            </a:r>
            <a:r>
              <a:rPr lang="zh-CN" altLang="zh-CN" sz="2800" dirty="0"/>
              <a:t>在绘制网络计划图时，可以先绘制草图，在项目工作所表示的箭线上方标识最早开始时间</a:t>
            </a:r>
            <a:r>
              <a:rPr lang="en-US" altLang="zh-CN" sz="2800" i="1" dirty="0" err="1"/>
              <a:t>ES</a:t>
            </a:r>
            <a:r>
              <a:rPr lang="en-US" altLang="zh-CN" sz="2800" i="1" baseline="-25000" dirty="0" err="1"/>
              <a:t>i</a:t>
            </a:r>
            <a:r>
              <a:rPr lang="en-US" altLang="zh-CN" sz="2800" i="1" baseline="-25000" dirty="0"/>
              <a:t>-j</a:t>
            </a:r>
            <a:r>
              <a:rPr lang="zh-CN" altLang="zh-CN" sz="2800" dirty="0"/>
              <a:t>和最早完成时间</a:t>
            </a:r>
            <a:r>
              <a:rPr lang="en-US" altLang="zh-CN" sz="2800" i="1" dirty="0" err="1"/>
              <a:t>EF</a:t>
            </a:r>
            <a:r>
              <a:rPr lang="en-US" altLang="zh-CN" sz="2800" i="1" baseline="-25000" dirty="0" err="1"/>
              <a:t>i</a:t>
            </a:r>
            <a:r>
              <a:rPr lang="en-US" altLang="zh-CN" sz="2800" i="1" baseline="-25000" dirty="0"/>
              <a:t>-j</a:t>
            </a:r>
            <a:r>
              <a:rPr lang="zh-CN" altLang="zh-CN" sz="2800" dirty="0"/>
              <a:t>，在项目工作所表示的箭线下方标识最迟开始时间</a:t>
            </a:r>
            <a:r>
              <a:rPr lang="en-US" altLang="zh-CN" sz="2800" i="1" dirty="0"/>
              <a:t>LS</a:t>
            </a:r>
            <a:r>
              <a:rPr lang="en-US" altLang="zh-CN" sz="2800" i="1" baseline="-25000" dirty="0"/>
              <a:t>i-j</a:t>
            </a:r>
            <a:r>
              <a:rPr lang="zh-CN" altLang="zh-CN" sz="2800" dirty="0"/>
              <a:t>和最迟完成时间</a:t>
            </a:r>
            <a:r>
              <a:rPr lang="en-US" altLang="zh-CN" sz="2800" i="1" dirty="0" err="1"/>
              <a:t>LF</a:t>
            </a:r>
            <a:r>
              <a:rPr lang="en-US" altLang="zh-CN" sz="2800" i="1" baseline="-25000" dirty="0" err="1"/>
              <a:t>i</a:t>
            </a:r>
            <a:r>
              <a:rPr lang="en-US" altLang="zh-CN" sz="2800" i="1" baseline="-25000" dirty="0"/>
              <a:t>-j</a:t>
            </a:r>
            <a:r>
              <a:rPr lang="zh-CN" altLang="zh-CN" sz="2800" dirty="0"/>
              <a:t>；在各节点的上方和下方分别标识最早时间</a:t>
            </a:r>
            <a:r>
              <a:rPr lang="en-US" altLang="zh-CN" sz="2800" i="1" dirty="0" err="1"/>
              <a:t>ET</a:t>
            </a:r>
            <a:r>
              <a:rPr lang="en-US" altLang="zh-CN" sz="2800" i="1" baseline="-25000" dirty="0" err="1"/>
              <a:t>i</a:t>
            </a:r>
            <a:r>
              <a:rPr lang="zh-CN" altLang="zh-CN" sz="2800" dirty="0"/>
              <a:t>和最迟时间</a:t>
            </a:r>
            <a:r>
              <a:rPr lang="en-US" altLang="zh-CN" sz="2800" i="1" dirty="0" err="1"/>
              <a:t>LT</a:t>
            </a:r>
            <a:r>
              <a:rPr lang="en-US" altLang="zh-CN" sz="2800" i="1" baseline="-25000" dirty="0" err="1"/>
              <a:t>i</a:t>
            </a:r>
            <a:r>
              <a:rPr lang="zh-CN" altLang="zh-CN" sz="2800" dirty="0"/>
              <a:t>。便于计算各项目工作的自由时差、总时差，以及节点时差。再按照图</a:t>
            </a:r>
            <a:r>
              <a:rPr lang="en-US" altLang="zh-CN" sz="2800" dirty="0"/>
              <a:t>6-14</a:t>
            </a:r>
            <a:r>
              <a:rPr lang="zh-CN" altLang="zh-CN" sz="2800" dirty="0"/>
              <a:t>或者图</a:t>
            </a:r>
            <a:r>
              <a:rPr lang="en-US" altLang="zh-CN" sz="2800" dirty="0"/>
              <a:t>6-15</a:t>
            </a:r>
            <a:r>
              <a:rPr lang="zh-CN" altLang="zh-CN" sz="2800" dirty="0"/>
              <a:t>进行关键线路求解的标注。</a:t>
            </a:r>
            <a:endParaRPr lang="zh-CN" altLang="en-US" sz="2800" dirty="0"/>
          </a:p>
        </p:txBody>
      </p:sp>
      <p:sp>
        <p:nvSpPr>
          <p:cNvPr id="4" name="矩形 3"/>
          <p:cNvSpPr/>
          <p:nvPr/>
        </p:nvSpPr>
        <p:spPr>
          <a:xfrm>
            <a:off x="3176" y="1331727"/>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5" name="组合 4"/>
          <p:cNvGrpSpPr/>
          <p:nvPr/>
        </p:nvGrpSpPr>
        <p:grpSpPr>
          <a:xfrm flipH="1">
            <a:off x="8900917" y="5944875"/>
            <a:ext cx="3297433" cy="914713"/>
            <a:chOff x="8920155" y="5944877"/>
            <a:chExt cx="3294742" cy="914713"/>
          </a:xfrm>
        </p:grpSpPr>
        <p:sp>
          <p:nvSpPr>
            <p:cNvPr id="6"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7" name="内容占位符 3"/>
            <p:cNvSpPr txBox="1"/>
            <p:nvPr/>
          </p:nvSpPr>
          <p:spPr>
            <a:xfrm>
              <a:off x="9718441" y="5944877"/>
              <a:ext cx="943427" cy="914711"/>
            </a:xfrm>
            <a:prstGeom prst="rect">
              <a:avLst/>
            </a:prstGeom>
            <a:solidFill>
              <a:srgbClr val="1A8ABC"/>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8"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grpSp>
      <p:sp>
        <p:nvSpPr>
          <p:cNvPr id="9" name="矩形 8"/>
          <p:cNvSpPr/>
          <p:nvPr/>
        </p:nvSpPr>
        <p:spPr>
          <a:xfrm>
            <a:off x="-29098" y="6515579"/>
            <a:ext cx="8920154" cy="344009"/>
          </a:xfrm>
          <a:prstGeom prst="rect">
            <a:avLst/>
          </a:prstGeom>
          <a:solidFill>
            <a:srgbClr val="7CC4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灯片编号占位符 11">
            <a:extLst>
              <a:ext uri="{FF2B5EF4-FFF2-40B4-BE49-F238E27FC236}">
                <a16:creationId xmlns:a16="http://schemas.microsoft.com/office/drawing/2014/main" id="{9A5B5E70-6AC0-418A-B62A-6DD9FB3A5B9B}"/>
              </a:ext>
            </a:extLst>
          </p:cNvPr>
          <p:cNvSpPr>
            <a:spLocks noGrp="1"/>
          </p:cNvSpPr>
          <p:nvPr>
            <p:ph type="sldNum" sz="quarter" idx="12"/>
          </p:nvPr>
        </p:nvSpPr>
        <p:spPr/>
        <p:txBody>
          <a:bodyPr/>
          <a:lstStyle/>
          <a:p>
            <a:fld id="{B6F15528-21DE-4FAA-801E-634DDDAF4B2B}" type="slidenum">
              <a:rPr lang="en-US" smtClean="0"/>
              <a:t>491</a:t>
            </a:fld>
            <a:endParaRPr lang="en-US" dirty="0"/>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6.2.3 </a:t>
            </a:r>
            <a:r>
              <a:rPr lang="zh-CN" altLang="en-US" dirty="0"/>
              <a:t>关键线路求解</a:t>
            </a:r>
          </a:p>
        </p:txBody>
      </p:sp>
      <p:sp>
        <p:nvSpPr>
          <p:cNvPr id="5" name="矩形 4"/>
          <p:cNvSpPr/>
          <p:nvPr/>
        </p:nvSpPr>
        <p:spPr>
          <a:xfrm>
            <a:off x="1" y="1528673"/>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6" name="矩形 5"/>
          <p:cNvSpPr/>
          <p:nvPr/>
        </p:nvSpPr>
        <p:spPr>
          <a:xfrm>
            <a:off x="3175" y="2058195"/>
            <a:ext cx="12192000" cy="3200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内容占位符 4"/>
          <p:cNvSpPr txBox="1"/>
          <p:nvPr/>
        </p:nvSpPr>
        <p:spPr>
          <a:xfrm>
            <a:off x="601414" y="2210594"/>
            <a:ext cx="10984162" cy="2895601"/>
          </a:xfrm>
          <a:prstGeom prst="rect">
            <a:avLst/>
          </a:prstGeom>
        </p:spPr>
        <p:txBody>
          <a:bodyPr vert="horz" lIns="91440" tIns="45720" rIns="91440" bIns="45720" rtlCol="0">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800" dirty="0">
                <a:solidFill>
                  <a:schemeClr val="bg1"/>
                </a:solidFill>
              </a:rPr>
              <a:t>       </a:t>
            </a:r>
            <a:r>
              <a:rPr lang="zh-CN" altLang="zh-CN" sz="2800" dirty="0">
                <a:solidFill>
                  <a:schemeClr val="bg1"/>
                </a:solidFill>
              </a:rPr>
              <a:t>在双代号网络计划中，总时差最小（即总时差等于</a:t>
            </a:r>
            <a:r>
              <a:rPr lang="en-US" altLang="zh-CN" sz="2800" dirty="0">
                <a:solidFill>
                  <a:schemeClr val="bg1"/>
                </a:solidFill>
              </a:rPr>
              <a:t>0</a:t>
            </a:r>
            <a:r>
              <a:rPr lang="zh-CN" altLang="zh-CN" sz="2800" dirty="0">
                <a:solidFill>
                  <a:schemeClr val="bg1"/>
                </a:solidFill>
              </a:rPr>
              <a:t>）的项目工作是关键工作，由各关键工作组成的线路或者各项目工作的工作时长最长的线路就是关键线路。</a:t>
            </a:r>
          </a:p>
          <a:p>
            <a:pPr marL="0" indent="0">
              <a:buNone/>
            </a:pPr>
            <a:r>
              <a:rPr lang="en-US" altLang="zh-CN" sz="2800" dirty="0">
                <a:solidFill>
                  <a:schemeClr val="bg1"/>
                </a:solidFill>
              </a:rPr>
              <a:t>       </a:t>
            </a:r>
            <a:r>
              <a:rPr lang="zh-CN" altLang="zh-CN" sz="2800" dirty="0">
                <a:solidFill>
                  <a:schemeClr val="bg1"/>
                </a:solidFill>
              </a:rPr>
              <a:t>本节主要讲解通过“标号法”来快速求解关键线路的方法。以图</a:t>
            </a:r>
            <a:r>
              <a:rPr lang="en-US" altLang="zh-CN" sz="2800" dirty="0">
                <a:solidFill>
                  <a:schemeClr val="bg1"/>
                </a:solidFill>
              </a:rPr>
              <a:t>6-17</a:t>
            </a:r>
            <a:r>
              <a:rPr lang="zh-CN" altLang="zh-CN" sz="2800" dirty="0">
                <a:solidFill>
                  <a:schemeClr val="bg1"/>
                </a:solidFill>
              </a:rPr>
              <a:t>为例，使用标号法来计算项目工期以及求解关键线路的方法。</a:t>
            </a:r>
            <a:endParaRPr lang="zh-CN" altLang="en-US" sz="2800" b="1" dirty="0">
              <a:solidFill>
                <a:schemeClr val="bg1"/>
              </a:solidFill>
            </a:endParaRPr>
          </a:p>
        </p:txBody>
      </p:sp>
      <p:grpSp>
        <p:nvGrpSpPr>
          <p:cNvPr id="8" name="组合 7"/>
          <p:cNvGrpSpPr/>
          <p:nvPr/>
        </p:nvGrpSpPr>
        <p:grpSpPr>
          <a:xfrm flipH="1">
            <a:off x="-19237" y="5944879"/>
            <a:ext cx="3297433" cy="914713"/>
            <a:chOff x="8920155" y="5944877"/>
            <a:chExt cx="3294742" cy="914713"/>
          </a:xfrm>
        </p:grpSpPr>
        <p:sp>
          <p:nvSpPr>
            <p:cNvPr id="9"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10"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11"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grpSp>
      <p:sp>
        <p:nvSpPr>
          <p:cNvPr id="12" name="矩形 11"/>
          <p:cNvSpPr/>
          <p:nvPr/>
        </p:nvSpPr>
        <p:spPr>
          <a:xfrm>
            <a:off x="3278196" y="6515583"/>
            <a:ext cx="8920154" cy="34400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C570EB43-067E-4516-808B-9A5EBB6CDCE5}"/>
              </a:ext>
            </a:extLst>
          </p:cNvPr>
          <p:cNvSpPr>
            <a:spLocks noGrp="1"/>
          </p:cNvSpPr>
          <p:nvPr>
            <p:ph type="sldNum" sz="quarter" idx="12"/>
          </p:nvPr>
        </p:nvSpPr>
        <p:spPr/>
        <p:txBody>
          <a:bodyPr/>
          <a:lstStyle/>
          <a:p>
            <a:fld id="{B6F15528-21DE-4FAA-801E-634DDDAF4B2B}" type="slidenum">
              <a:rPr lang="en-US" smtClean="0"/>
              <a:t>492</a:t>
            </a:fld>
            <a:endParaRPr lang="en-US" dirty="0"/>
          </a:p>
        </p:txBody>
      </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73579" y="381794"/>
            <a:ext cx="5334000" cy="429419"/>
          </a:xfrm>
        </p:spPr>
        <p:txBody>
          <a:bodyPr/>
          <a:lstStyle/>
          <a:p>
            <a:r>
              <a:rPr lang="en-US" altLang="zh-CN" dirty="0"/>
              <a:t>6.2.3 </a:t>
            </a:r>
            <a:r>
              <a:rPr lang="zh-CN" altLang="en-US" dirty="0"/>
              <a:t>关键线路求解</a:t>
            </a:r>
          </a:p>
        </p:txBody>
      </p:sp>
      <p:sp>
        <p:nvSpPr>
          <p:cNvPr id="4" name="TextBox 3"/>
          <p:cNvSpPr txBox="1"/>
          <p:nvPr/>
        </p:nvSpPr>
        <p:spPr>
          <a:xfrm>
            <a:off x="688975" y="1372394"/>
            <a:ext cx="10972800" cy="4524315"/>
          </a:xfrm>
          <a:prstGeom prst="rect">
            <a:avLst/>
          </a:prstGeom>
          <a:noFill/>
        </p:spPr>
        <p:txBody>
          <a:bodyPr wrap="square" rtlCol="0">
            <a:spAutoFit/>
          </a:bodyPr>
          <a:lstStyle/>
          <a:p>
            <a:pPr lvl="0">
              <a:lnSpc>
                <a:spcPct val="150000"/>
              </a:lnSpc>
            </a:pPr>
            <a:r>
              <a:rPr lang="zh-CN" altLang="en-US" dirty="0"/>
              <a:t>（</a:t>
            </a:r>
            <a:r>
              <a:rPr lang="en-US" altLang="zh-CN" dirty="0"/>
              <a:t>1</a:t>
            </a:r>
            <a:r>
              <a:rPr lang="zh-CN" altLang="en-US" dirty="0"/>
              <a:t>）</a:t>
            </a:r>
            <a:r>
              <a:rPr lang="zh-CN" altLang="zh-CN" dirty="0"/>
              <a:t>网络计划的起点节点的标号值为</a:t>
            </a:r>
            <a:r>
              <a:rPr lang="en-US" altLang="zh-CN" dirty="0"/>
              <a:t>0</a:t>
            </a:r>
            <a:r>
              <a:rPr lang="zh-CN" altLang="zh-CN" dirty="0"/>
              <a:t>，按公式</a:t>
            </a:r>
            <a:r>
              <a:rPr lang="en-US" altLang="zh-CN" dirty="0"/>
              <a:t>6.15</a:t>
            </a:r>
            <a:r>
              <a:rPr lang="zh-CN" altLang="zh-CN" dirty="0"/>
              <a:t>可得起始节点的标号值：</a:t>
            </a:r>
          </a:p>
          <a:p>
            <a:pPr>
              <a:lnSpc>
                <a:spcPct val="150000"/>
              </a:lnSpc>
            </a:pPr>
            <a:r>
              <a:rPr lang="en-US" altLang="zh-CN" i="1" dirty="0"/>
              <a:t>          b</a:t>
            </a:r>
            <a:r>
              <a:rPr lang="en-US" altLang="zh-CN" i="1" baseline="-25000" dirty="0"/>
              <a:t>1</a:t>
            </a:r>
            <a:r>
              <a:rPr lang="en-US" altLang="zh-CN" dirty="0"/>
              <a:t>=0</a:t>
            </a:r>
            <a:endParaRPr lang="zh-CN" altLang="zh-CN" dirty="0"/>
          </a:p>
          <a:p>
            <a:pPr lvl="0">
              <a:lnSpc>
                <a:spcPct val="150000"/>
              </a:lnSpc>
            </a:pPr>
            <a:r>
              <a:rPr lang="zh-CN" altLang="en-US" dirty="0"/>
              <a:t>（</a:t>
            </a:r>
            <a:r>
              <a:rPr lang="en-US" altLang="zh-CN" dirty="0"/>
              <a:t>2</a:t>
            </a:r>
            <a:r>
              <a:rPr lang="zh-CN" altLang="en-US" dirty="0"/>
              <a:t>）</a:t>
            </a:r>
            <a:r>
              <a:rPr lang="zh-CN" altLang="zh-CN" dirty="0"/>
              <a:t>其他节点的标号值按公式</a:t>
            </a:r>
            <a:r>
              <a:rPr lang="en-US" altLang="zh-CN" dirty="0"/>
              <a:t>6.16</a:t>
            </a:r>
            <a:r>
              <a:rPr lang="zh-CN" altLang="zh-CN" dirty="0"/>
              <a:t>根据节点编号由小到大的顺序进行逐个计算：</a:t>
            </a:r>
          </a:p>
          <a:p>
            <a:pPr>
              <a:lnSpc>
                <a:spcPct val="150000"/>
              </a:lnSpc>
            </a:pPr>
            <a:r>
              <a:rPr lang="en-US" altLang="zh-CN" i="1" dirty="0"/>
              <a:t>           </a:t>
            </a:r>
            <a:r>
              <a:rPr lang="en-US" altLang="zh-CN" i="1" dirty="0" err="1"/>
              <a:t>b</a:t>
            </a:r>
            <a:r>
              <a:rPr lang="en-US" altLang="zh-CN" i="1" baseline="-25000" dirty="0" err="1"/>
              <a:t>j</a:t>
            </a:r>
            <a:r>
              <a:rPr lang="en-US" altLang="zh-CN" i="1" baseline="-25000" dirty="0"/>
              <a:t> </a:t>
            </a:r>
            <a:r>
              <a:rPr lang="en-US" altLang="zh-CN" dirty="0"/>
              <a:t>= </a:t>
            </a:r>
            <a:r>
              <a:rPr lang="en-US" altLang="zh-CN" i="1" dirty="0" err="1"/>
              <a:t>ET</a:t>
            </a:r>
            <a:r>
              <a:rPr lang="en-US" altLang="zh-CN" i="1" baseline="-25000" dirty="0" err="1"/>
              <a:t>j</a:t>
            </a:r>
            <a:r>
              <a:rPr lang="en-US" altLang="zh-CN" i="1" baseline="-25000" dirty="0"/>
              <a:t> </a:t>
            </a:r>
            <a:r>
              <a:rPr lang="en-US" altLang="zh-CN" dirty="0"/>
              <a:t>= max {</a:t>
            </a:r>
            <a:r>
              <a:rPr lang="en-US" altLang="zh-CN" i="1" dirty="0" err="1"/>
              <a:t>ET</a:t>
            </a:r>
            <a:r>
              <a:rPr lang="en-US" altLang="zh-CN" i="1" baseline="-25000" dirty="0" err="1"/>
              <a:t>i</a:t>
            </a:r>
            <a:r>
              <a:rPr lang="en-US" altLang="zh-CN" dirty="0" err="1"/>
              <a:t>+</a:t>
            </a:r>
            <a:r>
              <a:rPr lang="en-US" altLang="zh-CN" i="1" dirty="0" err="1"/>
              <a:t>D</a:t>
            </a:r>
            <a:r>
              <a:rPr lang="en-US" altLang="zh-CN" i="1" baseline="-25000" dirty="0" err="1"/>
              <a:t>i-j</a:t>
            </a:r>
            <a:r>
              <a:rPr lang="en-US" altLang="zh-CN" dirty="0"/>
              <a:t>}</a:t>
            </a:r>
            <a:endParaRPr lang="zh-CN" altLang="zh-CN" dirty="0"/>
          </a:p>
          <a:p>
            <a:pPr>
              <a:lnSpc>
                <a:spcPct val="150000"/>
              </a:lnSpc>
            </a:pPr>
            <a:r>
              <a:rPr lang="en-US" altLang="zh-CN" i="1" dirty="0"/>
              <a:t>           b</a:t>
            </a:r>
            <a:r>
              <a:rPr lang="en-US" altLang="zh-CN" i="1" baseline="-25000" dirty="0"/>
              <a:t>2</a:t>
            </a:r>
            <a:r>
              <a:rPr lang="en-US" altLang="zh-CN" dirty="0"/>
              <a:t>=</a:t>
            </a:r>
            <a:r>
              <a:rPr lang="en-US" altLang="zh-CN" i="1" dirty="0"/>
              <a:t>b</a:t>
            </a:r>
            <a:r>
              <a:rPr lang="en-US" altLang="zh-CN" i="1" baseline="-25000" dirty="0"/>
              <a:t>1</a:t>
            </a:r>
            <a:r>
              <a:rPr lang="en-US" altLang="zh-CN" dirty="0"/>
              <a:t>+</a:t>
            </a:r>
            <a:r>
              <a:rPr lang="en-US" altLang="zh-CN" i="1" dirty="0"/>
              <a:t>D</a:t>
            </a:r>
            <a:r>
              <a:rPr lang="en-US" altLang="zh-CN" i="1" baseline="-25000" dirty="0"/>
              <a:t>1-2</a:t>
            </a:r>
            <a:r>
              <a:rPr lang="en-US" altLang="zh-CN" dirty="0"/>
              <a:t>=0+4=4</a:t>
            </a:r>
            <a:endParaRPr lang="zh-CN" altLang="zh-CN" dirty="0"/>
          </a:p>
          <a:p>
            <a:pPr>
              <a:lnSpc>
                <a:spcPct val="150000"/>
              </a:lnSpc>
            </a:pPr>
            <a:r>
              <a:rPr lang="en-US" altLang="zh-CN" i="1" dirty="0"/>
              <a:t>           b</a:t>
            </a:r>
            <a:r>
              <a:rPr lang="en-US" altLang="zh-CN" i="1" baseline="-25000" dirty="0"/>
              <a:t>3</a:t>
            </a:r>
            <a:r>
              <a:rPr lang="en-US" altLang="zh-CN" dirty="0"/>
              <a:t>=</a:t>
            </a:r>
            <a:r>
              <a:rPr lang="en-US" altLang="zh-CN" i="1" dirty="0"/>
              <a:t>b</a:t>
            </a:r>
            <a:r>
              <a:rPr lang="en-US" altLang="zh-CN" i="1" baseline="-25000" dirty="0"/>
              <a:t>2</a:t>
            </a:r>
            <a:r>
              <a:rPr lang="en-US" altLang="zh-CN" dirty="0"/>
              <a:t>+</a:t>
            </a:r>
            <a:r>
              <a:rPr lang="en-US" altLang="zh-CN" i="1" dirty="0"/>
              <a:t>D</a:t>
            </a:r>
            <a:r>
              <a:rPr lang="en-US" altLang="zh-CN" i="1" baseline="-25000" dirty="0"/>
              <a:t>2-3</a:t>
            </a:r>
            <a:r>
              <a:rPr lang="en-US" altLang="zh-CN" dirty="0"/>
              <a:t>=4+3=7</a:t>
            </a:r>
            <a:endParaRPr lang="zh-CN" altLang="zh-CN" dirty="0"/>
          </a:p>
          <a:p>
            <a:pPr>
              <a:lnSpc>
                <a:spcPct val="150000"/>
              </a:lnSpc>
            </a:pPr>
            <a:r>
              <a:rPr lang="en-US" altLang="zh-CN" i="1" dirty="0"/>
              <a:t>           b</a:t>
            </a:r>
            <a:r>
              <a:rPr lang="en-US" altLang="zh-CN" i="1" baseline="-25000" dirty="0"/>
              <a:t>4</a:t>
            </a:r>
            <a:r>
              <a:rPr lang="en-US" altLang="zh-CN" dirty="0"/>
              <a:t>=</a:t>
            </a:r>
            <a:r>
              <a:rPr lang="en-US" altLang="zh-CN" i="1" dirty="0"/>
              <a:t>b</a:t>
            </a:r>
            <a:r>
              <a:rPr lang="en-US" altLang="zh-CN" i="1" baseline="-25000" dirty="0"/>
              <a:t>2</a:t>
            </a:r>
            <a:r>
              <a:rPr lang="en-US" altLang="zh-CN" dirty="0"/>
              <a:t>+</a:t>
            </a:r>
            <a:r>
              <a:rPr lang="en-US" altLang="zh-CN" i="1" dirty="0"/>
              <a:t>D</a:t>
            </a:r>
            <a:r>
              <a:rPr lang="en-US" altLang="zh-CN" i="1" baseline="-25000" dirty="0"/>
              <a:t>2-4</a:t>
            </a:r>
            <a:r>
              <a:rPr lang="en-US" altLang="zh-CN" dirty="0"/>
              <a:t>=4+2=6</a:t>
            </a:r>
            <a:endParaRPr lang="zh-CN" altLang="zh-CN" dirty="0"/>
          </a:p>
          <a:p>
            <a:pPr>
              <a:lnSpc>
                <a:spcPct val="150000"/>
              </a:lnSpc>
            </a:pPr>
            <a:r>
              <a:rPr lang="en-US" altLang="zh-CN" i="1" dirty="0"/>
              <a:t>           b</a:t>
            </a:r>
            <a:r>
              <a:rPr lang="en-US" altLang="zh-CN" i="1" baseline="-25000" dirty="0"/>
              <a:t>5</a:t>
            </a:r>
            <a:r>
              <a:rPr lang="en-US" altLang="zh-CN" dirty="0"/>
              <a:t>=max{</a:t>
            </a:r>
            <a:r>
              <a:rPr lang="en-US" altLang="zh-CN" i="1" dirty="0"/>
              <a:t>b</a:t>
            </a:r>
            <a:r>
              <a:rPr lang="en-US" altLang="zh-CN" i="1" baseline="-25000" dirty="0"/>
              <a:t>3</a:t>
            </a:r>
            <a:r>
              <a:rPr lang="en-US" altLang="zh-CN" dirty="0"/>
              <a:t>+</a:t>
            </a:r>
            <a:r>
              <a:rPr lang="en-US" altLang="zh-CN" i="1" dirty="0"/>
              <a:t>D</a:t>
            </a:r>
            <a:r>
              <a:rPr lang="en-US" altLang="zh-CN" i="1" baseline="-25000" dirty="0"/>
              <a:t>3-5</a:t>
            </a:r>
            <a:r>
              <a:rPr lang="zh-CN" altLang="zh-CN" dirty="0"/>
              <a:t>，</a:t>
            </a:r>
            <a:r>
              <a:rPr lang="en-US" altLang="zh-CN" i="1" dirty="0"/>
              <a:t>b</a:t>
            </a:r>
            <a:r>
              <a:rPr lang="en-US" altLang="zh-CN" i="1" baseline="-25000" dirty="0"/>
              <a:t>4</a:t>
            </a:r>
            <a:r>
              <a:rPr lang="en-US" altLang="zh-CN" dirty="0"/>
              <a:t>+</a:t>
            </a:r>
            <a:r>
              <a:rPr lang="en-US" altLang="zh-CN" i="1" dirty="0"/>
              <a:t>D</a:t>
            </a:r>
            <a:r>
              <a:rPr lang="en-US" altLang="zh-CN" i="1" baseline="-25000" dirty="0"/>
              <a:t>4-5</a:t>
            </a:r>
            <a:r>
              <a:rPr lang="en-US" altLang="zh-CN" dirty="0"/>
              <a:t>}=max{7+0</a:t>
            </a:r>
            <a:r>
              <a:rPr lang="zh-CN" altLang="zh-CN" dirty="0"/>
              <a:t>，</a:t>
            </a:r>
            <a:r>
              <a:rPr lang="en-US" altLang="zh-CN" dirty="0"/>
              <a:t>6+0}=7</a:t>
            </a:r>
            <a:endParaRPr lang="zh-CN" altLang="zh-CN" dirty="0"/>
          </a:p>
        </p:txBody>
      </p:sp>
      <p:sp>
        <p:nvSpPr>
          <p:cNvPr id="5" name="矩形 4"/>
          <p:cNvSpPr/>
          <p:nvPr/>
        </p:nvSpPr>
        <p:spPr>
          <a:xfrm>
            <a:off x="0" y="6006906"/>
            <a:ext cx="12209236" cy="8526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0886" y="6150516"/>
            <a:ext cx="12209236" cy="681180"/>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flipH="1">
            <a:off x="9567621" y="5418551"/>
            <a:ext cx="2681884" cy="1186758"/>
            <a:chOff x="-8805" y="5407865"/>
            <a:chExt cx="3213509" cy="1301644"/>
          </a:xfrm>
        </p:grpSpPr>
        <p:sp>
          <p:nvSpPr>
            <p:cNvPr id="7" name="矩形 6"/>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灯片编号占位符 16">
            <a:extLst>
              <a:ext uri="{FF2B5EF4-FFF2-40B4-BE49-F238E27FC236}">
                <a16:creationId xmlns:a16="http://schemas.microsoft.com/office/drawing/2014/main" id="{352C5281-D9FB-466D-A222-F6E986BDFD97}"/>
              </a:ext>
            </a:extLst>
          </p:cNvPr>
          <p:cNvSpPr>
            <a:spLocks noGrp="1"/>
          </p:cNvSpPr>
          <p:nvPr>
            <p:ph type="sldNum" sz="quarter" idx="12"/>
          </p:nvPr>
        </p:nvSpPr>
        <p:spPr/>
        <p:txBody>
          <a:bodyPr/>
          <a:lstStyle/>
          <a:p>
            <a:fld id="{B6F15528-21DE-4FAA-801E-634DDDAF4B2B}" type="slidenum">
              <a:rPr lang="en-US" smtClean="0"/>
              <a:t>493</a:t>
            </a:fld>
            <a:endParaRPr lang="en-US" dirty="0"/>
          </a:p>
        </p:txBody>
      </p:sp>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6.2.3 </a:t>
            </a:r>
            <a:r>
              <a:rPr lang="zh-CN" altLang="en-US" dirty="0"/>
              <a:t>关键线路求解</a:t>
            </a:r>
          </a:p>
        </p:txBody>
      </p:sp>
      <p:sp>
        <p:nvSpPr>
          <p:cNvPr id="4" name="TextBox 3"/>
          <p:cNvSpPr txBox="1"/>
          <p:nvPr/>
        </p:nvSpPr>
        <p:spPr>
          <a:xfrm>
            <a:off x="981613" y="1372394"/>
            <a:ext cx="10058400" cy="3416320"/>
          </a:xfrm>
          <a:prstGeom prst="rect">
            <a:avLst/>
          </a:prstGeom>
          <a:noFill/>
        </p:spPr>
        <p:txBody>
          <a:bodyPr wrap="square" rtlCol="0">
            <a:spAutoFit/>
          </a:bodyPr>
          <a:lstStyle/>
          <a:p>
            <a:pPr>
              <a:lnSpc>
                <a:spcPct val="150000"/>
              </a:lnSpc>
            </a:pPr>
            <a:r>
              <a:rPr lang="en-US" altLang="zh-CN" dirty="0"/>
              <a:t>       </a:t>
            </a:r>
            <a:r>
              <a:rPr lang="zh-CN" altLang="zh-CN" dirty="0"/>
              <a:t>计算完所有项目节点的标号值以后，再用其标号值以及源节点（源节点是指确定该节点标号值的节点，如项目节点⑤的标号值是由项目节点③决定的，故其源节点即为③）对该项目节点进行双标号，若源节点有多个，则全部都应该标注出来。</a:t>
            </a:r>
          </a:p>
          <a:p>
            <a:pPr>
              <a:lnSpc>
                <a:spcPct val="150000"/>
              </a:lnSpc>
            </a:pPr>
            <a:r>
              <a:rPr lang="zh-CN" altLang="en-US" dirty="0"/>
              <a:t>     （</a:t>
            </a:r>
            <a:r>
              <a:rPr lang="en-US" altLang="zh-CN" dirty="0"/>
              <a:t>3</a:t>
            </a:r>
            <a:r>
              <a:rPr lang="zh-CN" altLang="en-US" dirty="0"/>
              <a:t>）</a:t>
            </a:r>
            <a:r>
              <a:rPr lang="zh-CN" altLang="zh-CN" dirty="0"/>
              <a:t>“标号法”的计算工期等于终点节点的标号值，本例中的工期即为终节点</a:t>
            </a:r>
            <a:r>
              <a:rPr lang="en-US" altLang="zh-CN" dirty="0"/>
              <a:t>⑭</a:t>
            </a:r>
            <a:r>
              <a:rPr lang="zh-CN" altLang="zh-CN" dirty="0"/>
              <a:t>的标号值</a:t>
            </a:r>
            <a:r>
              <a:rPr lang="en-US" altLang="zh-CN" dirty="0"/>
              <a:t>27</a:t>
            </a:r>
            <a:r>
              <a:rPr lang="zh-CN" altLang="zh-CN" dirty="0"/>
              <a:t>。</a:t>
            </a:r>
          </a:p>
        </p:txBody>
      </p:sp>
      <p:sp>
        <p:nvSpPr>
          <p:cNvPr id="5" name="矩形 4"/>
          <p:cNvSpPr/>
          <p:nvPr/>
        </p:nvSpPr>
        <p:spPr>
          <a:xfrm>
            <a:off x="0" y="6006906"/>
            <a:ext cx="12209236" cy="8526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0886" y="6150516"/>
            <a:ext cx="12209236" cy="681180"/>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flipH="1">
            <a:off x="9567621" y="5418551"/>
            <a:ext cx="2681884" cy="1186758"/>
            <a:chOff x="-8805" y="5407865"/>
            <a:chExt cx="3213509" cy="1301644"/>
          </a:xfrm>
        </p:grpSpPr>
        <p:sp>
          <p:nvSpPr>
            <p:cNvPr id="7" name="矩形 6"/>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灯片编号占位符 16">
            <a:extLst>
              <a:ext uri="{FF2B5EF4-FFF2-40B4-BE49-F238E27FC236}">
                <a16:creationId xmlns:a16="http://schemas.microsoft.com/office/drawing/2014/main" id="{C36B1A54-B63F-4543-BB9E-04246F41B5B6}"/>
              </a:ext>
            </a:extLst>
          </p:cNvPr>
          <p:cNvSpPr>
            <a:spLocks noGrp="1"/>
          </p:cNvSpPr>
          <p:nvPr>
            <p:ph type="sldNum" sz="quarter" idx="12"/>
          </p:nvPr>
        </p:nvSpPr>
        <p:spPr/>
        <p:txBody>
          <a:bodyPr/>
          <a:lstStyle/>
          <a:p>
            <a:fld id="{B6F15528-21DE-4FAA-801E-634DDDAF4B2B}" type="slidenum">
              <a:rPr lang="en-US" smtClean="0"/>
              <a:t>494</a:t>
            </a:fld>
            <a:endParaRPr lang="en-US" dirty="0"/>
          </a:p>
        </p:txBody>
      </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6.2.3 </a:t>
            </a:r>
            <a:r>
              <a:rPr lang="zh-CN" altLang="en-US" dirty="0"/>
              <a:t>关键线路求解</a:t>
            </a:r>
          </a:p>
        </p:txBody>
      </p:sp>
      <p:sp>
        <p:nvSpPr>
          <p:cNvPr id="4" name="TextBox 3"/>
          <p:cNvSpPr txBox="1"/>
          <p:nvPr/>
        </p:nvSpPr>
        <p:spPr>
          <a:xfrm>
            <a:off x="688975" y="1219994"/>
            <a:ext cx="10972800" cy="2308324"/>
          </a:xfrm>
          <a:prstGeom prst="rect">
            <a:avLst/>
          </a:prstGeom>
          <a:noFill/>
        </p:spPr>
        <p:txBody>
          <a:bodyPr wrap="square" rtlCol="0">
            <a:spAutoFit/>
          </a:bodyPr>
          <a:lstStyle/>
          <a:p>
            <a:pPr lvl="0">
              <a:lnSpc>
                <a:spcPct val="150000"/>
              </a:lnSpc>
            </a:pPr>
            <a:r>
              <a:rPr lang="zh-CN" altLang="en-US" dirty="0"/>
              <a:t>（</a:t>
            </a:r>
            <a:r>
              <a:rPr lang="en-US" altLang="zh-CN" dirty="0"/>
              <a:t>4</a:t>
            </a:r>
            <a:r>
              <a:rPr lang="zh-CN" altLang="en-US" dirty="0"/>
              <a:t>）</a:t>
            </a:r>
            <a:r>
              <a:rPr lang="zh-CN" altLang="zh-CN" dirty="0"/>
              <a:t>根据线路应从网络计划的终点节点开始，逆着箭线方向依据源节点来确定。故本例是从终节点</a:t>
            </a:r>
            <a:r>
              <a:rPr lang="en-US" altLang="zh-CN" dirty="0"/>
              <a:t>⑭</a:t>
            </a:r>
            <a:r>
              <a:rPr lang="zh-CN" altLang="zh-CN" dirty="0"/>
              <a:t>开始逆着箭线的方向逐步找出关键线路为：①</a:t>
            </a:r>
            <a:r>
              <a:rPr lang="en-US" altLang="zh-CN" dirty="0"/>
              <a:t>-</a:t>
            </a:r>
            <a:r>
              <a:rPr lang="zh-CN" altLang="zh-CN" dirty="0"/>
              <a:t>②</a:t>
            </a:r>
            <a:r>
              <a:rPr lang="en-US" altLang="zh-CN" dirty="0"/>
              <a:t>-</a:t>
            </a:r>
            <a:r>
              <a:rPr lang="zh-CN" altLang="zh-CN" dirty="0"/>
              <a:t>③</a:t>
            </a:r>
            <a:r>
              <a:rPr lang="en-US" altLang="zh-CN" dirty="0"/>
              <a:t>-</a:t>
            </a:r>
            <a:r>
              <a:rPr lang="zh-CN" altLang="zh-CN" dirty="0"/>
              <a:t>⑤</a:t>
            </a:r>
            <a:r>
              <a:rPr lang="en-US" altLang="zh-CN" dirty="0"/>
              <a:t>-</a:t>
            </a:r>
            <a:r>
              <a:rPr lang="zh-CN" altLang="zh-CN" dirty="0"/>
              <a:t>⑥</a:t>
            </a:r>
            <a:r>
              <a:rPr lang="en-US" altLang="zh-CN" dirty="0"/>
              <a:t>-</a:t>
            </a:r>
            <a:r>
              <a:rPr lang="zh-CN" altLang="zh-CN" dirty="0"/>
              <a:t>⑦</a:t>
            </a:r>
            <a:r>
              <a:rPr lang="en-US" altLang="zh-CN" dirty="0"/>
              <a:t>-</a:t>
            </a:r>
            <a:r>
              <a:rPr lang="zh-CN" altLang="zh-CN" dirty="0"/>
              <a:t>⑨</a:t>
            </a:r>
            <a:r>
              <a:rPr lang="en-US" altLang="zh-CN" dirty="0"/>
              <a:t>-</a:t>
            </a:r>
            <a:r>
              <a:rPr lang="zh-CN" altLang="zh-CN" dirty="0"/>
              <a:t>⑩</a:t>
            </a:r>
            <a:r>
              <a:rPr lang="en-US" altLang="zh-CN" dirty="0"/>
              <a:t>-⑪-⑫-⑬-⑭</a:t>
            </a:r>
            <a:r>
              <a:rPr lang="zh-CN" altLang="zh-CN" dirty="0"/>
              <a:t>和①</a:t>
            </a:r>
            <a:r>
              <a:rPr lang="en-US" altLang="zh-CN" dirty="0"/>
              <a:t>-</a:t>
            </a:r>
            <a:r>
              <a:rPr lang="zh-CN" altLang="zh-CN" dirty="0"/>
              <a:t>②</a:t>
            </a:r>
            <a:r>
              <a:rPr lang="en-US" altLang="zh-CN" dirty="0"/>
              <a:t>-</a:t>
            </a:r>
            <a:r>
              <a:rPr lang="zh-CN" altLang="zh-CN" dirty="0"/>
              <a:t>③</a:t>
            </a:r>
            <a:r>
              <a:rPr lang="en-US" altLang="zh-CN" dirty="0"/>
              <a:t>-</a:t>
            </a:r>
            <a:r>
              <a:rPr lang="zh-CN" altLang="zh-CN" dirty="0"/>
              <a:t>⑤</a:t>
            </a:r>
            <a:r>
              <a:rPr lang="en-US" altLang="zh-CN" dirty="0"/>
              <a:t>-</a:t>
            </a:r>
            <a:r>
              <a:rPr lang="zh-CN" altLang="zh-CN" dirty="0"/>
              <a:t>⑥</a:t>
            </a:r>
            <a:r>
              <a:rPr lang="en-US" altLang="zh-CN" dirty="0"/>
              <a:t>-</a:t>
            </a:r>
            <a:r>
              <a:rPr lang="zh-CN" altLang="zh-CN" dirty="0"/>
              <a:t>⑦</a:t>
            </a:r>
            <a:r>
              <a:rPr lang="en-US" altLang="zh-CN" dirty="0"/>
              <a:t>-</a:t>
            </a:r>
            <a:r>
              <a:rPr lang="zh-CN" altLang="zh-CN" dirty="0"/>
              <a:t>⑨</a:t>
            </a:r>
            <a:r>
              <a:rPr lang="en-US" altLang="zh-CN" dirty="0"/>
              <a:t>-</a:t>
            </a:r>
            <a:r>
              <a:rPr lang="zh-CN" altLang="zh-CN" dirty="0"/>
              <a:t>⑩</a:t>
            </a:r>
            <a:r>
              <a:rPr lang="en-US" altLang="zh-CN" dirty="0"/>
              <a:t>-⑪-⑫-⑭</a:t>
            </a:r>
            <a:r>
              <a:rPr lang="zh-CN" altLang="zh-CN" dirty="0"/>
              <a:t>。而关键线路上的项目工作则为关键工作。详见图</a:t>
            </a:r>
            <a:r>
              <a:rPr lang="en-US" altLang="zh-CN" dirty="0"/>
              <a:t>6-20</a:t>
            </a:r>
            <a:r>
              <a:rPr lang="zh-CN" altLang="zh-CN" dirty="0"/>
              <a:t>所示。</a:t>
            </a:r>
          </a:p>
        </p:txBody>
      </p:sp>
      <p:sp>
        <p:nvSpPr>
          <p:cNvPr id="5" name="矩形 4"/>
          <p:cNvSpPr/>
          <p:nvPr/>
        </p:nvSpPr>
        <p:spPr>
          <a:xfrm>
            <a:off x="0" y="6006906"/>
            <a:ext cx="12209236" cy="8526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0886" y="6150516"/>
            <a:ext cx="12209236" cy="681180"/>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flipH="1">
            <a:off x="9567621" y="5418551"/>
            <a:ext cx="2681884" cy="1186758"/>
            <a:chOff x="-8805" y="5407865"/>
            <a:chExt cx="3213509" cy="1301644"/>
          </a:xfrm>
        </p:grpSpPr>
        <p:sp>
          <p:nvSpPr>
            <p:cNvPr id="7" name="矩形 6"/>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4271" y="3429794"/>
            <a:ext cx="775335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灯片编号占位符 16">
            <a:extLst>
              <a:ext uri="{FF2B5EF4-FFF2-40B4-BE49-F238E27FC236}">
                <a16:creationId xmlns:a16="http://schemas.microsoft.com/office/drawing/2014/main" id="{650539C4-B142-441F-BA93-FB27CB95AB0C}"/>
              </a:ext>
            </a:extLst>
          </p:cNvPr>
          <p:cNvSpPr>
            <a:spLocks noGrp="1"/>
          </p:cNvSpPr>
          <p:nvPr>
            <p:ph type="sldNum" sz="quarter" idx="12"/>
          </p:nvPr>
        </p:nvSpPr>
        <p:spPr/>
        <p:txBody>
          <a:bodyPr/>
          <a:lstStyle/>
          <a:p>
            <a:fld id="{B6F15528-21DE-4FAA-801E-634DDDAF4B2B}" type="slidenum">
              <a:rPr lang="en-US" smtClean="0"/>
              <a:t>495</a:t>
            </a:fld>
            <a:endParaRPr lang="en-US" dirty="0"/>
          </a:p>
        </p:txBody>
      </p:sp>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6.2.4 </a:t>
            </a:r>
            <a:r>
              <a:rPr lang="zh-CN" altLang="zh-CN" dirty="0"/>
              <a:t>网络进度计划的风险分析</a:t>
            </a:r>
            <a:endParaRPr lang="zh-CN" altLang="en-US" dirty="0"/>
          </a:p>
        </p:txBody>
      </p:sp>
      <mc:AlternateContent xmlns:mc="http://schemas.openxmlformats.org/markup-compatibility/2006" xmlns:a14="http://schemas.microsoft.com/office/drawing/2010/main">
        <mc:Choice Requires="a14">
          <p:sp>
            <p:nvSpPr>
              <p:cNvPr id="4" name="TextBox 3"/>
              <p:cNvSpPr txBox="1"/>
              <p:nvPr/>
            </p:nvSpPr>
            <p:spPr>
              <a:xfrm>
                <a:off x="1204193" y="1460146"/>
                <a:ext cx="10058400" cy="4010778"/>
              </a:xfrm>
              <a:prstGeom prst="rect">
                <a:avLst/>
              </a:prstGeom>
              <a:noFill/>
            </p:spPr>
            <p:txBody>
              <a:bodyPr wrap="square" rtlCol="0">
                <a:spAutoFit/>
              </a:bodyPr>
              <a:lstStyle/>
              <a:p>
                <a:pPr>
                  <a:lnSpc>
                    <a:spcPct val="150000"/>
                  </a:lnSpc>
                </a:pPr>
                <a:r>
                  <a:rPr lang="en-US" altLang="zh-CN" dirty="0"/>
                  <a:t>1 </a:t>
                </a:r>
                <a:r>
                  <a:rPr lang="zh-CN" altLang="zh-CN" dirty="0"/>
                  <a:t>软件</a:t>
                </a:r>
                <a:r>
                  <a:rPr lang="zh-CN" altLang="en-US" dirty="0"/>
                  <a:t>过程</a:t>
                </a:r>
                <a:r>
                  <a:rPr lang="zh-CN" altLang="zh-CN" dirty="0"/>
                  <a:t>项目的总工期概率特性</a:t>
                </a:r>
                <a:endParaRPr lang="en-US" altLang="zh-CN" dirty="0"/>
              </a:p>
              <a:p>
                <a:pPr>
                  <a:lnSpc>
                    <a:spcPct val="150000"/>
                  </a:lnSpc>
                </a:pPr>
                <a:r>
                  <a:rPr lang="en-US" altLang="zh-CN" dirty="0"/>
                  <a:t>    </a:t>
                </a:r>
                <a:r>
                  <a:rPr lang="zh-CN" altLang="zh-CN" dirty="0"/>
                  <a:t>由概率论的中心极限定理可知，软件项目计划的总工期</a:t>
                </a:r>
                <a:r>
                  <a:rPr lang="en-US" altLang="zh-CN" i="1" dirty="0" err="1"/>
                  <a:t>T</a:t>
                </a:r>
                <a:r>
                  <a:rPr lang="en-US" altLang="zh-CN" i="1" baseline="-25000" dirty="0" err="1"/>
                  <a:t>p</a:t>
                </a:r>
                <a:r>
                  <a:rPr lang="zh-CN" altLang="zh-CN" dirty="0"/>
                  <a:t>服从正态分布，期望总工期</a:t>
                </a:r>
                <a14:m>
                  <m:oMath xmlns:m="http://schemas.openxmlformats.org/officeDocument/2006/math">
                    <m:r>
                      <a:rPr lang="en-US" altLang="zh-CN" b="0" i="1">
                        <a:latin typeface="Cambria Math" panose="02040503050406030204"/>
                      </a:rPr>
                      <m:t>𝜇</m:t>
                    </m:r>
                  </m:oMath>
                </a14:m>
                <a:r>
                  <a:rPr lang="zh-CN" altLang="zh-CN" dirty="0"/>
                  <a:t>为各关键工作的活动时长的加权和，详见公式</a:t>
                </a:r>
                <a:r>
                  <a:rPr lang="en-US" altLang="zh-CN" dirty="0"/>
                  <a:t>6.26</a:t>
                </a:r>
                <a:r>
                  <a:rPr lang="zh-CN" altLang="zh-CN" dirty="0"/>
                  <a:t>，方差</a:t>
                </a:r>
                <a14:m>
                  <m:oMath xmlns:m="http://schemas.openxmlformats.org/officeDocument/2006/math">
                    <m:sSup>
                      <m:sSupPr>
                        <m:ctrlPr>
                          <a:rPr lang="zh-CN" altLang="zh-CN" i="1">
                            <a:latin typeface="Cambria Math" panose="02040503050406030204" pitchFamily="18" charset="0"/>
                          </a:rPr>
                        </m:ctrlPr>
                      </m:sSupPr>
                      <m:e>
                        <m:r>
                          <a:rPr lang="en-US" altLang="zh-CN" b="0" i="1">
                            <a:latin typeface="Cambria Math" panose="02040503050406030204"/>
                          </a:rPr>
                          <m:t>𝜎</m:t>
                        </m:r>
                      </m:e>
                      <m:sup>
                        <m:r>
                          <a:rPr lang="en-US" altLang="zh-CN" b="0" i="1">
                            <a:latin typeface="Cambria Math" panose="02040503050406030204"/>
                          </a:rPr>
                          <m:t>2</m:t>
                        </m:r>
                      </m:sup>
                    </m:sSup>
                  </m:oMath>
                </a14:m>
                <a:r>
                  <a:rPr lang="zh-CN" altLang="zh-CN" dirty="0"/>
                  <a:t>如公式</a:t>
                </a:r>
                <a:r>
                  <a:rPr lang="en-US" altLang="zh-CN" dirty="0"/>
                  <a:t>6.27</a:t>
                </a:r>
                <a:r>
                  <a:rPr lang="zh-CN" altLang="zh-CN" dirty="0"/>
                  <a:t>所示：</a:t>
                </a:r>
              </a:p>
              <a:p>
                <a:pPr>
                  <a:lnSpc>
                    <a:spcPct val="150000"/>
                  </a:lnSpc>
                </a:pPr>
                <a14:m>
                  <m:oMath xmlns:m="http://schemas.openxmlformats.org/officeDocument/2006/math">
                    <m:r>
                      <a:rPr lang="en-US" altLang="zh-CN" b="0" i="1">
                        <a:latin typeface="Cambria Math" panose="02040503050406030204"/>
                      </a:rPr>
                      <m:t>𝐸</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b="0" i="1">
                                <a:latin typeface="Cambria Math" panose="02040503050406030204"/>
                              </a:rPr>
                              <m:t>𝑇</m:t>
                            </m:r>
                          </m:e>
                          <m:sub>
                            <m:r>
                              <a:rPr lang="en-US" altLang="zh-CN" b="0" i="1">
                                <a:latin typeface="Cambria Math" panose="02040503050406030204"/>
                              </a:rPr>
                              <m:t>𝑃</m:t>
                            </m:r>
                          </m:sub>
                        </m:sSub>
                      </m:e>
                    </m:d>
                    <m:r>
                      <a:rPr lang="en-US" altLang="zh-CN" b="0">
                        <a:latin typeface="Cambria Math" panose="02040503050406030204"/>
                      </a:rPr>
                      <m:t>=</m:t>
                    </m:r>
                    <m:nary>
                      <m:naryPr>
                        <m:chr m:val="∑"/>
                        <m:limLoc m:val="undOvr"/>
                        <m:subHide m:val="on"/>
                        <m:supHide m:val="on"/>
                        <m:ctrlPr>
                          <a:rPr lang="zh-CN" altLang="zh-CN" i="1">
                            <a:latin typeface="Cambria Math" panose="02040503050406030204" pitchFamily="18" charset="0"/>
                          </a:rPr>
                        </m:ctrlPr>
                      </m:naryPr>
                      <m:sub/>
                      <m:sup/>
                      <m:e>
                        <m:r>
                          <a:rPr lang="en-US" altLang="zh-CN" b="0" i="1">
                            <a:latin typeface="Cambria Math" panose="02040503050406030204"/>
                          </a:rPr>
                          <m:t>𝐸</m:t>
                        </m:r>
                        <m:d>
                          <m:dPr>
                            <m:ctrlPr>
                              <a:rPr lang="zh-CN" altLang="zh-CN" i="1">
                                <a:latin typeface="Cambria Math" panose="02040503050406030204" pitchFamily="18" charset="0"/>
                              </a:rPr>
                            </m:ctrlPr>
                          </m:dPr>
                          <m:e>
                            <m:r>
                              <a:rPr lang="en-US" altLang="zh-CN" b="0" i="1">
                                <a:latin typeface="Cambria Math" panose="02040503050406030204"/>
                              </a:rPr>
                              <m:t>𝑡</m:t>
                            </m:r>
                            <m:r>
                              <a:rPr lang="en-US" altLang="zh-CN" b="0" i="1">
                                <a:latin typeface="Cambria Math" panose="02040503050406030204"/>
                              </a:rPr>
                              <m:t>(</m:t>
                            </m:r>
                            <m:r>
                              <a:rPr lang="en-US" altLang="zh-CN" b="0" i="1">
                                <a:latin typeface="Cambria Math" panose="02040503050406030204"/>
                              </a:rPr>
                              <m:t>𝑖</m:t>
                            </m:r>
                            <m:r>
                              <a:rPr lang="en-US" altLang="zh-CN" b="0" i="1">
                                <a:latin typeface="Cambria Math" panose="02040503050406030204"/>
                              </a:rPr>
                              <m:t>,</m:t>
                            </m:r>
                            <m:r>
                              <a:rPr lang="en-US" altLang="zh-CN" b="0" i="1">
                                <a:latin typeface="Cambria Math" panose="02040503050406030204"/>
                              </a:rPr>
                              <m:t>𝑗</m:t>
                            </m:r>
                            <m:r>
                              <a:rPr lang="en-US" altLang="zh-CN" b="0" i="1">
                                <a:latin typeface="Cambria Math" panose="02040503050406030204"/>
                              </a:rPr>
                              <m:t>)</m:t>
                            </m:r>
                          </m:e>
                        </m:d>
                      </m:e>
                    </m:nary>
                    <m:r>
                      <a:rPr lang="en-US" altLang="zh-CN" b="0">
                        <a:latin typeface="Cambria Math" panose="02040503050406030204"/>
                      </a:rPr>
                      <m:t>=</m:t>
                    </m:r>
                    <m:nary>
                      <m:naryPr>
                        <m:chr m:val="∑"/>
                        <m:limLoc m:val="undOvr"/>
                        <m:subHide m:val="on"/>
                        <m:supHide m:val="on"/>
                        <m:ctrlPr>
                          <a:rPr lang="zh-CN" altLang="zh-CN" i="1">
                            <a:latin typeface="Cambria Math" panose="02040503050406030204" pitchFamily="18" charset="0"/>
                          </a:rPr>
                        </m:ctrlPr>
                      </m:naryPr>
                      <m:sub/>
                      <m:sup/>
                      <m:e>
                        <m:sSub>
                          <m:sSubPr>
                            <m:ctrlPr>
                              <a:rPr lang="zh-CN" altLang="zh-CN" i="1">
                                <a:latin typeface="Cambria Math" panose="02040503050406030204" pitchFamily="18" charset="0"/>
                              </a:rPr>
                            </m:ctrlPr>
                          </m:sSubPr>
                          <m:e>
                            <m:r>
                              <a:rPr lang="en-US" altLang="zh-CN" b="0" i="1">
                                <a:latin typeface="Cambria Math" panose="02040503050406030204"/>
                              </a:rPr>
                              <m:t>𝑡</m:t>
                            </m:r>
                          </m:e>
                          <m:sub>
                            <m:r>
                              <a:rPr lang="en-US" altLang="zh-CN" b="0" i="1">
                                <a:latin typeface="Cambria Math" panose="02040503050406030204"/>
                              </a:rPr>
                              <m:t>𝑒</m:t>
                            </m:r>
                          </m:sub>
                        </m:sSub>
                      </m:e>
                    </m:nary>
                    <m:r>
                      <a:rPr lang="en-US" altLang="zh-CN" b="0">
                        <a:latin typeface="Cambria Math" panose="02040503050406030204"/>
                      </a:rPr>
                      <m:t>=</m:t>
                    </m:r>
                    <m:nary>
                      <m:naryPr>
                        <m:chr m:val="∑"/>
                        <m:limLoc m:val="undOvr"/>
                        <m:subHide m:val="on"/>
                        <m:supHide m:val="on"/>
                        <m:ctrlPr>
                          <a:rPr lang="zh-CN" altLang="zh-CN" i="1">
                            <a:latin typeface="Cambria Math" panose="02040503050406030204" pitchFamily="18" charset="0"/>
                          </a:rPr>
                        </m:ctrlPr>
                      </m:naryPr>
                      <m:sub/>
                      <m:sup/>
                      <m:e>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b="0" i="1">
                                    <a:latin typeface="Cambria Math" panose="02040503050406030204"/>
                                  </a:rPr>
                                  <m:t>𝑡</m:t>
                                </m:r>
                              </m:e>
                              <m:sub>
                                <m:r>
                                  <a:rPr lang="en-US" altLang="zh-CN" b="0" i="1">
                                    <a:latin typeface="Cambria Math" panose="02040503050406030204"/>
                                  </a:rPr>
                                  <m:t>𝑜</m:t>
                                </m:r>
                              </m:sub>
                            </m:sSub>
                            <m:r>
                              <a:rPr lang="en-US" altLang="zh-CN" b="0" i="1">
                                <a:latin typeface="Cambria Math" panose="02040503050406030204"/>
                              </a:rPr>
                              <m:t>+4</m:t>
                            </m:r>
                            <m:sSub>
                              <m:sSubPr>
                                <m:ctrlPr>
                                  <a:rPr lang="zh-CN" altLang="zh-CN" i="1">
                                    <a:latin typeface="Cambria Math" panose="02040503050406030204" pitchFamily="18" charset="0"/>
                                  </a:rPr>
                                </m:ctrlPr>
                              </m:sSubPr>
                              <m:e>
                                <m:r>
                                  <a:rPr lang="en-US" altLang="zh-CN" b="0" i="1">
                                    <a:latin typeface="Cambria Math" panose="02040503050406030204"/>
                                  </a:rPr>
                                  <m:t>𝑡</m:t>
                                </m:r>
                              </m:e>
                              <m:sub>
                                <m:r>
                                  <a:rPr lang="en-US" altLang="zh-CN" b="0" i="1">
                                    <a:latin typeface="Cambria Math" panose="02040503050406030204"/>
                                  </a:rPr>
                                  <m:t>𝑚</m:t>
                                </m:r>
                              </m:sub>
                            </m:sSub>
                            <m:r>
                              <a:rPr lang="en-US" altLang="zh-CN" b="0" i="1">
                                <a:latin typeface="Cambria Math" panose="02040503050406030204"/>
                              </a:rPr>
                              <m:t>+</m:t>
                            </m:r>
                            <m:sSub>
                              <m:sSubPr>
                                <m:ctrlPr>
                                  <a:rPr lang="zh-CN" altLang="zh-CN" i="1">
                                    <a:latin typeface="Cambria Math" panose="02040503050406030204" pitchFamily="18" charset="0"/>
                                  </a:rPr>
                                </m:ctrlPr>
                              </m:sSubPr>
                              <m:e>
                                <m:r>
                                  <a:rPr lang="en-US" altLang="zh-CN" b="0" i="1">
                                    <a:latin typeface="Cambria Math" panose="02040503050406030204"/>
                                  </a:rPr>
                                  <m:t>𝑡</m:t>
                                </m:r>
                              </m:e>
                              <m:sub>
                                <m:r>
                                  <a:rPr lang="en-US" altLang="zh-CN" b="0" i="1">
                                    <a:latin typeface="Cambria Math" panose="02040503050406030204"/>
                                  </a:rPr>
                                  <m:t>𝑝</m:t>
                                </m:r>
                              </m:sub>
                            </m:sSub>
                          </m:num>
                          <m:den>
                            <m:r>
                              <a:rPr lang="en-US" altLang="zh-CN" b="0" i="1">
                                <a:latin typeface="Cambria Math" panose="02040503050406030204"/>
                              </a:rPr>
                              <m:t>6</m:t>
                            </m:r>
                          </m:den>
                        </m:f>
                      </m:e>
                    </m:nary>
                    <m:r>
                      <a:rPr lang="en-US" altLang="zh-CN" b="0">
                        <a:latin typeface="Cambria Math" panose="02040503050406030204"/>
                      </a:rPr>
                      <m:t>=</m:t>
                    </m:r>
                    <m:r>
                      <a:rPr lang="en-US" altLang="zh-CN" b="0" i="1">
                        <a:latin typeface="Cambria Math" panose="02040503050406030204"/>
                      </a:rPr>
                      <m:t>𝜇</m:t>
                    </m:r>
                  </m:oMath>
                </a14:m>
                <a:r>
                  <a:rPr lang="en-US" altLang="zh-CN" dirty="0"/>
                  <a:t>		 (6. 26)</a:t>
                </a:r>
                <a:endParaRPr lang="zh-CN" altLang="zh-CN" dirty="0"/>
              </a:p>
              <a:p>
                <a:pPr>
                  <a:lnSpc>
                    <a:spcPct val="150000"/>
                  </a:lnSpc>
                </a:pPr>
                <a14:m>
                  <m:oMath xmlns:m="http://schemas.openxmlformats.org/officeDocument/2006/math">
                    <m:r>
                      <a:rPr lang="en-US" altLang="zh-CN" b="0" i="1">
                        <a:latin typeface="Cambria Math" panose="02040503050406030204"/>
                      </a:rPr>
                      <m:t>𝑣𝑎𝑟</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b="0" i="1">
                                <a:latin typeface="Cambria Math" panose="02040503050406030204"/>
                              </a:rPr>
                              <m:t>𝑇</m:t>
                            </m:r>
                          </m:e>
                          <m:sub>
                            <m:r>
                              <a:rPr lang="en-US" altLang="zh-CN" b="0" i="1">
                                <a:latin typeface="Cambria Math" panose="02040503050406030204"/>
                              </a:rPr>
                              <m:t>𝑝</m:t>
                            </m:r>
                          </m:sub>
                        </m:sSub>
                      </m:e>
                    </m:d>
                    <m:r>
                      <a:rPr lang="en-US" altLang="zh-CN" b="0">
                        <a:latin typeface="Cambria Math" panose="02040503050406030204"/>
                      </a:rPr>
                      <m:t>=</m:t>
                    </m:r>
                    <m:nary>
                      <m:naryPr>
                        <m:chr m:val="∑"/>
                        <m:limLoc m:val="undOvr"/>
                        <m:subHide m:val="on"/>
                        <m:supHide m:val="on"/>
                        <m:ctrlPr>
                          <a:rPr lang="zh-CN" altLang="zh-CN" i="1">
                            <a:latin typeface="Cambria Math" panose="02040503050406030204" pitchFamily="18" charset="0"/>
                          </a:rPr>
                        </m:ctrlPr>
                      </m:naryPr>
                      <m:sub/>
                      <m:sup/>
                      <m:e>
                        <m:r>
                          <a:rPr lang="en-US" altLang="zh-CN" b="0" i="1">
                            <a:latin typeface="Cambria Math" panose="02040503050406030204"/>
                          </a:rPr>
                          <m:t>𝑣𝑎𝑟</m:t>
                        </m:r>
                        <m:d>
                          <m:dPr>
                            <m:ctrlPr>
                              <a:rPr lang="zh-CN" altLang="zh-CN" i="1">
                                <a:latin typeface="Cambria Math" panose="02040503050406030204" pitchFamily="18" charset="0"/>
                              </a:rPr>
                            </m:ctrlPr>
                          </m:dPr>
                          <m:e>
                            <m:r>
                              <a:rPr lang="en-US" altLang="zh-CN" b="0" i="1">
                                <a:latin typeface="Cambria Math" panose="02040503050406030204"/>
                              </a:rPr>
                              <m:t>𝑡</m:t>
                            </m:r>
                            <m:r>
                              <a:rPr lang="en-US" altLang="zh-CN" b="0" i="1">
                                <a:latin typeface="Cambria Math" panose="02040503050406030204"/>
                              </a:rPr>
                              <m:t>(</m:t>
                            </m:r>
                            <m:r>
                              <a:rPr lang="en-US" altLang="zh-CN" b="0" i="1">
                                <a:latin typeface="Cambria Math" panose="02040503050406030204"/>
                              </a:rPr>
                              <m:t>𝑖</m:t>
                            </m:r>
                            <m:r>
                              <a:rPr lang="en-US" altLang="zh-CN" b="0" i="1">
                                <a:latin typeface="Cambria Math" panose="02040503050406030204"/>
                              </a:rPr>
                              <m:t>,</m:t>
                            </m:r>
                            <m:r>
                              <a:rPr lang="en-US" altLang="zh-CN" b="0" i="1">
                                <a:latin typeface="Cambria Math" panose="02040503050406030204"/>
                              </a:rPr>
                              <m:t>𝑗</m:t>
                            </m:r>
                            <m:r>
                              <a:rPr lang="en-US" altLang="zh-CN" b="0" i="1">
                                <a:latin typeface="Cambria Math" panose="02040503050406030204"/>
                              </a:rPr>
                              <m:t>)</m:t>
                            </m:r>
                          </m:e>
                        </m:d>
                      </m:e>
                    </m:nary>
                    <m:r>
                      <a:rPr lang="en-US" altLang="zh-CN" b="0">
                        <a:latin typeface="Cambria Math" panose="02040503050406030204"/>
                      </a:rPr>
                      <m:t>=</m:t>
                    </m:r>
                    <m:nary>
                      <m:naryPr>
                        <m:chr m:val="∑"/>
                        <m:limLoc m:val="undOvr"/>
                        <m:subHide m:val="on"/>
                        <m:supHide m:val="on"/>
                        <m:ctrlPr>
                          <a:rPr lang="zh-CN" altLang="zh-CN" i="1">
                            <a:latin typeface="Cambria Math" panose="02040503050406030204" pitchFamily="18" charset="0"/>
                          </a:rPr>
                        </m:ctrlPr>
                      </m:naryPr>
                      <m:sub/>
                      <m:sup/>
                      <m:e>
                        <m:d>
                          <m:dPr>
                            <m:ctrlPr>
                              <a:rPr lang="zh-CN" altLang="zh-CN" i="1">
                                <a:latin typeface="Cambria Math" panose="02040503050406030204" pitchFamily="18" charset="0"/>
                              </a:rPr>
                            </m:ctrlPr>
                          </m:dPr>
                          <m:e>
                            <m:f>
                              <m:fPr>
                                <m:ctrlPr>
                                  <a:rPr lang="zh-CN" altLang="zh-CN" i="1">
                                    <a:latin typeface="Cambria Math" panose="02040503050406030204" pitchFamily="18" charset="0"/>
                                  </a:rPr>
                                </m:ctrlPr>
                              </m:fPr>
                              <m:num>
                                <m:r>
                                  <a:rPr lang="en-US" altLang="zh-CN" b="0" i="1">
                                    <a:latin typeface="Cambria Math" panose="02040503050406030204"/>
                                  </a:rPr>
                                  <m:t>(</m:t>
                                </m:r>
                                <m:sSub>
                                  <m:sSubPr>
                                    <m:ctrlPr>
                                      <a:rPr lang="zh-CN" altLang="zh-CN" i="1">
                                        <a:latin typeface="Cambria Math" panose="02040503050406030204" pitchFamily="18" charset="0"/>
                                      </a:rPr>
                                    </m:ctrlPr>
                                  </m:sSubPr>
                                  <m:e>
                                    <m:r>
                                      <a:rPr lang="en-US" altLang="zh-CN" b="0" i="1">
                                        <a:latin typeface="Cambria Math" panose="02040503050406030204"/>
                                      </a:rPr>
                                      <m:t>𝑡</m:t>
                                    </m:r>
                                  </m:e>
                                  <m:sub>
                                    <m:r>
                                      <a:rPr lang="en-US" altLang="zh-CN" b="0" i="1">
                                        <a:latin typeface="Cambria Math" panose="02040503050406030204"/>
                                      </a:rPr>
                                      <m:t>𝑜</m:t>
                                    </m:r>
                                  </m:sub>
                                </m:sSub>
                                <m:r>
                                  <a:rPr lang="en-US" altLang="zh-CN" b="0" i="1">
                                    <a:latin typeface="Cambria Math" panose="02040503050406030204"/>
                                  </a:rPr>
                                  <m:t>+</m:t>
                                </m:r>
                                <m:sSub>
                                  <m:sSubPr>
                                    <m:ctrlPr>
                                      <a:rPr lang="zh-CN" altLang="zh-CN" i="1">
                                        <a:latin typeface="Cambria Math" panose="02040503050406030204" pitchFamily="18" charset="0"/>
                                      </a:rPr>
                                    </m:ctrlPr>
                                  </m:sSubPr>
                                  <m:e>
                                    <m:r>
                                      <a:rPr lang="en-US" altLang="zh-CN" b="0" i="1">
                                        <a:latin typeface="Cambria Math" panose="02040503050406030204"/>
                                      </a:rPr>
                                      <m:t>𝑡</m:t>
                                    </m:r>
                                  </m:e>
                                  <m:sub>
                                    <m:r>
                                      <a:rPr lang="en-US" altLang="zh-CN" b="0" i="1">
                                        <a:latin typeface="Cambria Math" panose="02040503050406030204"/>
                                      </a:rPr>
                                      <m:t>𝑝</m:t>
                                    </m:r>
                                  </m:sub>
                                </m:sSub>
                                <m:r>
                                  <a:rPr lang="en-US" altLang="zh-CN" b="0" i="1">
                                    <a:latin typeface="Cambria Math" panose="02040503050406030204"/>
                                  </a:rPr>
                                  <m:t>)</m:t>
                                </m:r>
                              </m:num>
                              <m:den>
                                <m:r>
                                  <a:rPr lang="en-US" altLang="zh-CN" b="0" i="1">
                                    <a:latin typeface="Cambria Math" panose="02040503050406030204"/>
                                  </a:rPr>
                                  <m:t>6</m:t>
                                </m:r>
                              </m:den>
                            </m:f>
                          </m:e>
                        </m:d>
                      </m:e>
                    </m:nary>
                    <m:r>
                      <a:rPr lang="en-US" altLang="zh-CN" b="0">
                        <a:latin typeface="Cambria Math" panose="02040503050406030204"/>
                      </a:rPr>
                      <m:t>=</m:t>
                    </m:r>
                    <m:sSup>
                      <m:sSupPr>
                        <m:ctrlPr>
                          <a:rPr lang="zh-CN" altLang="zh-CN" i="1">
                            <a:latin typeface="Cambria Math" panose="02040503050406030204" pitchFamily="18" charset="0"/>
                          </a:rPr>
                        </m:ctrlPr>
                      </m:sSupPr>
                      <m:e>
                        <m:r>
                          <a:rPr lang="en-US" altLang="zh-CN" b="0" i="1">
                            <a:latin typeface="Cambria Math" panose="02040503050406030204"/>
                          </a:rPr>
                          <m:t>𝜎</m:t>
                        </m:r>
                      </m:e>
                      <m:sup>
                        <m:r>
                          <a:rPr lang="en-US" altLang="zh-CN" b="0" i="1">
                            <a:latin typeface="Cambria Math" panose="02040503050406030204"/>
                          </a:rPr>
                          <m:t>2</m:t>
                        </m:r>
                      </m:sup>
                    </m:sSup>
                  </m:oMath>
                </a14:m>
                <a:r>
                  <a:rPr lang="en-US" altLang="zh-CN" dirty="0"/>
                  <a:t>		(6.27)</a:t>
                </a:r>
                <a:endParaRPr lang="zh-CN" alt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204193" y="1460146"/>
                <a:ext cx="10058400" cy="4010778"/>
              </a:xfrm>
              <a:prstGeom prst="rect">
                <a:avLst/>
              </a:prstGeom>
              <a:blipFill rotWithShape="1">
                <a:blip r:embed="rId2"/>
                <a:stretch>
                  <a:fillRect l="-2" t="-7" r="-642" b="10"/>
                </a:stretch>
              </a:blipFill>
            </p:spPr>
            <p:txBody>
              <a:bodyPr/>
              <a:lstStyle/>
              <a:p>
                <a:r>
                  <a:rPr lang="zh-CN" altLang="en-US">
                    <a:noFill/>
                  </a:rPr>
                  <a:t> </a:t>
                </a:r>
              </a:p>
            </p:txBody>
          </p:sp>
        </mc:Fallback>
      </mc:AlternateContent>
      <p:sp>
        <p:nvSpPr>
          <p:cNvPr id="5" name="矩形 4"/>
          <p:cNvSpPr/>
          <p:nvPr/>
        </p:nvSpPr>
        <p:spPr>
          <a:xfrm>
            <a:off x="0" y="6006906"/>
            <a:ext cx="12209236" cy="8526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0886" y="6150516"/>
            <a:ext cx="12209236" cy="681180"/>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flipH="1">
            <a:off x="9567621" y="5418551"/>
            <a:ext cx="2681884" cy="1186758"/>
            <a:chOff x="-8805" y="5407865"/>
            <a:chExt cx="3213509" cy="1301644"/>
          </a:xfrm>
        </p:grpSpPr>
        <p:sp>
          <p:nvSpPr>
            <p:cNvPr id="8" name="矩形 7"/>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灯片编号占位符 16">
            <a:extLst>
              <a:ext uri="{FF2B5EF4-FFF2-40B4-BE49-F238E27FC236}">
                <a16:creationId xmlns:a16="http://schemas.microsoft.com/office/drawing/2014/main" id="{66CF6906-0B56-4B77-B62F-56EDAE277BDD}"/>
              </a:ext>
            </a:extLst>
          </p:cNvPr>
          <p:cNvSpPr>
            <a:spLocks noGrp="1"/>
          </p:cNvSpPr>
          <p:nvPr>
            <p:ph type="sldNum" sz="quarter" idx="12"/>
          </p:nvPr>
        </p:nvSpPr>
        <p:spPr/>
        <p:txBody>
          <a:bodyPr/>
          <a:lstStyle/>
          <a:p>
            <a:fld id="{B6F15528-21DE-4FAA-801E-634DDDAF4B2B}" type="slidenum">
              <a:rPr lang="en-US" smtClean="0"/>
              <a:t>496</a:t>
            </a:fld>
            <a:endParaRPr lang="en-US" dirty="0"/>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6.2.4 </a:t>
            </a:r>
            <a:r>
              <a:rPr lang="zh-CN" altLang="zh-CN" dirty="0"/>
              <a:t>网络进度计划的风险分析</a:t>
            </a:r>
            <a:endParaRPr lang="zh-CN" altLang="en-US" dirty="0"/>
          </a:p>
        </p:txBody>
      </p:sp>
      <mc:AlternateContent xmlns:mc="http://schemas.openxmlformats.org/markup-compatibility/2006" xmlns:a14="http://schemas.microsoft.com/office/drawing/2010/main">
        <mc:Choice Requires="a14">
          <p:sp>
            <p:nvSpPr>
              <p:cNvPr id="4" name="TextBox 3"/>
              <p:cNvSpPr txBox="1"/>
              <p:nvPr/>
            </p:nvSpPr>
            <p:spPr>
              <a:xfrm>
                <a:off x="1146175" y="1219994"/>
                <a:ext cx="10134600" cy="4517199"/>
              </a:xfrm>
              <a:prstGeom prst="rect">
                <a:avLst/>
              </a:prstGeom>
              <a:noFill/>
            </p:spPr>
            <p:txBody>
              <a:bodyPr wrap="square" rtlCol="0">
                <a:spAutoFit/>
              </a:bodyPr>
              <a:lstStyle/>
              <a:p>
                <a:pPr>
                  <a:lnSpc>
                    <a:spcPct val="150000"/>
                  </a:lnSpc>
                </a:pPr>
                <a:r>
                  <a:rPr lang="zh-CN" altLang="zh-CN" dirty="0"/>
                  <a:t>从而有</a:t>
                </a:r>
                <a:r>
                  <a:rPr lang="en-US" altLang="zh-CN" i="1" dirty="0" err="1"/>
                  <a:t>T</a:t>
                </a:r>
                <a:r>
                  <a:rPr lang="en-US" altLang="zh-CN" i="1" baseline="-25000" dirty="0" err="1"/>
                  <a:t>p</a:t>
                </a:r>
                <a:r>
                  <a:rPr lang="en-US" altLang="zh-CN" dirty="0" err="1"/>
                  <a:t>~N</a:t>
                </a:r>
                <a:r>
                  <a:rPr lang="zh-CN" altLang="zh-CN" dirty="0"/>
                  <a:t>（</a:t>
                </a:r>
                <a:r>
                  <a:rPr lang="en-US" altLang="zh-CN" i="1" dirty="0" err="1"/>
                  <a:t>t</a:t>
                </a:r>
                <a:r>
                  <a:rPr lang="en-US" altLang="zh-CN" i="1" baseline="-25000" dirty="0" err="1"/>
                  <a:t>e</a:t>
                </a:r>
                <a:r>
                  <a:rPr lang="zh-CN" altLang="zh-CN" dirty="0"/>
                  <a:t>，</a:t>
                </a:r>
                <a14:m>
                  <m:oMath xmlns:m="http://schemas.openxmlformats.org/officeDocument/2006/math">
                    <m:sSup>
                      <m:sSupPr>
                        <m:ctrlPr>
                          <a:rPr lang="zh-CN" altLang="zh-CN" i="1">
                            <a:latin typeface="Cambria Math" panose="02040503050406030204" pitchFamily="18" charset="0"/>
                          </a:rPr>
                        </m:ctrlPr>
                      </m:sSupPr>
                      <m:e>
                        <m:r>
                          <a:rPr lang="en-US" altLang="zh-CN" b="0" i="1">
                            <a:latin typeface="Cambria Math" panose="02040503050406030204"/>
                          </a:rPr>
                          <m:t>𝜎</m:t>
                        </m:r>
                      </m:e>
                      <m:sup>
                        <m:r>
                          <a:rPr lang="en-US" altLang="zh-CN" b="0" i="1">
                            <a:latin typeface="Cambria Math" panose="02040503050406030204"/>
                          </a:rPr>
                          <m:t>2</m:t>
                        </m:r>
                      </m:sup>
                    </m:sSup>
                  </m:oMath>
                </a14:m>
                <a:r>
                  <a:rPr lang="zh-CN" altLang="zh-CN" dirty="0"/>
                  <a:t>），其中</a:t>
                </a:r>
                <a:r>
                  <a:rPr lang="en-US" altLang="zh-CN" i="1" dirty="0" err="1"/>
                  <a:t>t</a:t>
                </a:r>
                <a:r>
                  <a:rPr lang="en-US" altLang="zh-CN" i="1" baseline="-25000" dirty="0" err="1"/>
                  <a:t>e</a:t>
                </a:r>
                <a:r>
                  <a:rPr lang="zh-CN" altLang="zh-CN" dirty="0"/>
                  <a:t>表示工作节点</a:t>
                </a:r>
                <a:r>
                  <a:rPr lang="en-US" altLang="zh-CN" i="1" dirty="0"/>
                  <a:t>i</a:t>
                </a:r>
                <a:r>
                  <a:rPr lang="zh-CN" altLang="zh-CN" dirty="0"/>
                  <a:t>、</a:t>
                </a:r>
                <a:r>
                  <a:rPr lang="en-US" altLang="zh-CN" i="1" dirty="0"/>
                  <a:t>j</a:t>
                </a:r>
                <a:r>
                  <a:rPr lang="zh-CN" altLang="zh-CN" dirty="0"/>
                  <a:t>间的工作时长（由</a:t>
                </a:r>
                <a:r>
                  <a:rPr lang="en-US" altLang="zh-CN" i="1" dirty="0"/>
                  <a:t>t</a:t>
                </a:r>
                <a:r>
                  <a:rPr lang="en-US" altLang="zh-CN" i="1" baseline="-25000" dirty="0"/>
                  <a:t>o</a:t>
                </a:r>
                <a:r>
                  <a:rPr lang="zh-CN" altLang="zh-CN" dirty="0"/>
                  <a:t>表最乐观完成时间，</a:t>
                </a:r>
                <a:r>
                  <a:rPr lang="en-US" altLang="zh-CN" i="1" dirty="0" err="1"/>
                  <a:t>t</a:t>
                </a:r>
                <a:r>
                  <a:rPr lang="en-US" altLang="zh-CN" i="1" baseline="-25000" dirty="0" err="1"/>
                  <a:t>p</a:t>
                </a:r>
                <a:r>
                  <a:rPr lang="zh-CN" altLang="zh-CN" dirty="0"/>
                  <a:t>最悲观完成时间，</a:t>
                </a:r>
                <a:r>
                  <a:rPr lang="en-US" altLang="zh-CN" i="1" dirty="0"/>
                  <a:t>t</a:t>
                </a:r>
                <a:r>
                  <a:rPr lang="en-US" altLang="zh-CN" i="1" baseline="-25000" dirty="0"/>
                  <a:t>m</a:t>
                </a:r>
                <a:r>
                  <a:rPr lang="zh-CN" altLang="zh-CN" dirty="0"/>
                  <a:t>最可能完成时间）依据公式</a:t>
                </a:r>
                <a:r>
                  <a:rPr lang="en-US" altLang="zh-CN" dirty="0"/>
                  <a:t>7.1</a:t>
                </a:r>
                <a:r>
                  <a:rPr lang="zh-CN" altLang="zh-CN" dirty="0"/>
                  <a:t>计算所得。利用上述结论，可以推断给定一个项目规定工期（或工期目标）</a:t>
                </a:r>
                <a:r>
                  <a:rPr lang="en-US" altLang="zh-CN" i="1" dirty="0" err="1"/>
                  <a:t>T</a:t>
                </a:r>
                <a:r>
                  <a:rPr lang="en-US" altLang="zh-CN" i="1" baseline="-25000" dirty="0" err="1"/>
                  <a:t>r</a:t>
                </a:r>
                <a:r>
                  <a:rPr lang="en-US" altLang="zh-CN" i="1" baseline="-25000" dirty="0"/>
                  <a:t> </a:t>
                </a:r>
                <a:r>
                  <a:rPr lang="zh-CN" altLang="zh-CN" dirty="0"/>
                  <a:t>，该软件项目的计划网络完工的概率</a:t>
                </a:r>
                <a:r>
                  <a:rPr lang="en-US" altLang="zh-CN" i="1" dirty="0"/>
                  <a:t>P</a:t>
                </a:r>
                <a:r>
                  <a:rPr lang="zh-CN" altLang="zh-CN" dirty="0"/>
                  <a:t>按公式</a:t>
                </a:r>
                <a:r>
                  <a:rPr lang="en-US" altLang="zh-CN" dirty="0"/>
                  <a:t>6.28</a:t>
                </a:r>
                <a:r>
                  <a:rPr lang="zh-CN" altLang="zh-CN" dirty="0"/>
                  <a:t>进行计算：</a:t>
                </a:r>
              </a:p>
              <a:p>
                <a:pPr>
                  <a:lnSpc>
                    <a:spcPct val="150000"/>
                  </a:lnSpc>
                </a:pPr>
                <a14:m>
                  <m:oMath xmlns:m="http://schemas.openxmlformats.org/officeDocument/2006/math">
                    <m:r>
                      <a:rPr lang="en-US" altLang="zh-CN" b="0" i="1">
                        <a:latin typeface="Cambria Math" panose="02040503050406030204"/>
                      </a:rPr>
                      <m:t>𝑃</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b="0" i="1">
                                <a:latin typeface="Cambria Math" panose="02040503050406030204"/>
                              </a:rPr>
                              <m:t>𝑇</m:t>
                            </m:r>
                          </m:e>
                          <m:sub>
                            <m:r>
                              <a:rPr lang="en-US" altLang="zh-CN" b="0" i="1">
                                <a:latin typeface="Cambria Math" panose="02040503050406030204"/>
                              </a:rPr>
                              <m:t>𝑝</m:t>
                            </m:r>
                          </m:sub>
                        </m:sSub>
                        <m:r>
                          <a:rPr lang="en-US" altLang="zh-CN" b="0" i="1">
                            <a:latin typeface="Cambria Math" panose="02040503050406030204"/>
                          </a:rPr>
                          <m:t>≤</m:t>
                        </m:r>
                        <m:sSub>
                          <m:sSubPr>
                            <m:ctrlPr>
                              <a:rPr lang="zh-CN" altLang="zh-CN" i="1">
                                <a:latin typeface="Cambria Math" panose="02040503050406030204" pitchFamily="18" charset="0"/>
                              </a:rPr>
                            </m:ctrlPr>
                          </m:sSubPr>
                          <m:e>
                            <m:r>
                              <a:rPr lang="en-US" altLang="zh-CN" b="0" i="1">
                                <a:latin typeface="Cambria Math" panose="02040503050406030204"/>
                              </a:rPr>
                              <m:t>𝑇</m:t>
                            </m:r>
                          </m:e>
                          <m:sub>
                            <m:r>
                              <a:rPr lang="en-US" altLang="zh-CN" b="0" i="1">
                                <a:latin typeface="Cambria Math" panose="02040503050406030204"/>
                              </a:rPr>
                              <m:t>𝑟</m:t>
                            </m:r>
                          </m:sub>
                        </m:sSub>
                      </m:e>
                    </m:d>
                    <m:r>
                      <a:rPr lang="en-US" altLang="zh-CN" b="0">
                        <a:latin typeface="Cambria Math" panose="02040503050406030204"/>
                      </a:rPr>
                      <m:t>=</m:t>
                    </m:r>
                    <m:r>
                      <a:rPr lang="en-US" altLang="zh-CN" b="0" i="1">
                        <a:latin typeface="Cambria Math" panose="02040503050406030204"/>
                      </a:rPr>
                      <m:t>𝑝</m:t>
                    </m:r>
                    <m:d>
                      <m:dPr>
                        <m:ctrlPr>
                          <a:rPr lang="zh-CN" altLang="zh-CN" i="1">
                            <a:latin typeface="Cambria Math" panose="02040503050406030204" pitchFamily="18" charset="0"/>
                          </a:rPr>
                        </m:ctrlPr>
                      </m:dPr>
                      <m:e>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b="0" i="1">
                                    <a:latin typeface="Cambria Math" panose="02040503050406030204"/>
                                  </a:rPr>
                                  <m:t>𝑇</m:t>
                                </m:r>
                              </m:e>
                              <m:sub>
                                <m:r>
                                  <a:rPr lang="en-US" altLang="zh-CN" b="0" i="1">
                                    <a:latin typeface="Cambria Math" panose="02040503050406030204"/>
                                  </a:rPr>
                                  <m:t>𝑝</m:t>
                                </m:r>
                              </m:sub>
                            </m:sSub>
                            <m:r>
                              <a:rPr lang="en-US" altLang="zh-CN" b="0" i="1">
                                <a:latin typeface="Cambria Math" panose="02040503050406030204"/>
                              </a:rPr>
                              <m:t>−</m:t>
                            </m:r>
                            <m:sSub>
                              <m:sSubPr>
                                <m:ctrlPr>
                                  <a:rPr lang="zh-CN" altLang="zh-CN" i="1">
                                    <a:latin typeface="Cambria Math" panose="02040503050406030204" pitchFamily="18" charset="0"/>
                                  </a:rPr>
                                </m:ctrlPr>
                              </m:sSubPr>
                              <m:e>
                                <m:r>
                                  <a:rPr lang="en-US" altLang="zh-CN" b="0" i="1">
                                    <a:latin typeface="Cambria Math" panose="02040503050406030204"/>
                                  </a:rPr>
                                  <m:t>𝑡</m:t>
                                </m:r>
                              </m:e>
                              <m:sub>
                                <m:r>
                                  <a:rPr lang="en-US" altLang="zh-CN" b="0" i="1">
                                    <a:latin typeface="Cambria Math" panose="02040503050406030204"/>
                                  </a:rPr>
                                  <m:t>𝑒</m:t>
                                </m:r>
                              </m:sub>
                            </m:sSub>
                          </m:num>
                          <m:den>
                            <m:r>
                              <a:rPr lang="en-US" altLang="zh-CN" b="0" i="1">
                                <a:latin typeface="Cambria Math" panose="02040503050406030204"/>
                              </a:rPr>
                              <m:t>𝜎</m:t>
                            </m:r>
                          </m:den>
                        </m:f>
                        <m:r>
                          <a:rPr lang="en-US" altLang="zh-CN" b="0">
                            <a:latin typeface="Cambria Math" panose="02040503050406030204"/>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b="0" i="1">
                                    <a:latin typeface="Cambria Math" panose="02040503050406030204"/>
                                  </a:rPr>
                                  <m:t>𝑇</m:t>
                                </m:r>
                              </m:e>
                              <m:sub>
                                <m:r>
                                  <a:rPr lang="en-US" altLang="zh-CN" b="0" i="1">
                                    <a:latin typeface="Cambria Math" panose="02040503050406030204"/>
                                  </a:rPr>
                                  <m:t>𝑟</m:t>
                                </m:r>
                              </m:sub>
                            </m:sSub>
                            <m:r>
                              <a:rPr lang="en-US" altLang="zh-CN" b="0" i="1">
                                <a:latin typeface="Cambria Math" panose="02040503050406030204"/>
                              </a:rPr>
                              <m:t>−</m:t>
                            </m:r>
                            <m:sSub>
                              <m:sSubPr>
                                <m:ctrlPr>
                                  <a:rPr lang="zh-CN" altLang="zh-CN" i="1">
                                    <a:latin typeface="Cambria Math" panose="02040503050406030204" pitchFamily="18" charset="0"/>
                                  </a:rPr>
                                </m:ctrlPr>
                              </m:sSubPr>
                              <m:e>
                                <m:r>
                                  <a:rPr lang="en-US" altLang="zh-CN" b="0" i="1">
                                    <a:latin typeface="Cambria Math" panose="02040503050406030204"/>
                                  </a:rPr>
                                  <m:t>𝑡</m:t>
                                </m:r>
                              </m:e>
                              <m:sub>
                                <m:r>
                                  <a:rPr lang="en-US" altLang="zh-CN" b="0" i="1">
                                    <a:latin typeface="Cambria Math" panose="02040503050406030204"/>
                                  </a:rPr>
                                  <m:t>𝑒</m:t>
                                </m:r>
                              </m:sub>
                            </m:sSub>
                          </m:num>
                          <m:den>
                            <m:r>
                              <a:rPr lang="en-US" altLang="zh-CN" b="0" i="1">
                                <a:latin typeface="Cambria Math" panose="02040503050406030204"/>
                              </a:rPr>
                              <m:t>𝜎</m:t>
                            </m:r>
                          </m:den>
                        </m:f>
                      </m:e>
                    </m:d>
                    <m:r>
                      <a:rPr lang="en-US" altLang="zh-CN" b="0">
                        <a:latin typeface="Cambria Math" panose="02040503050406030204"/>
                      </a:rPr>
                      <m:t>=</m:t>
                    </m:r>
                    <m:r>
                      <a:rPr lang="en-US" altLang="zh-CN" b="0" i="1">
                        <a:latin typeface="Cambria Math" panose="02040503050406030204"/>
                      </a:rPr>
                      <m:t>𝑝</m:t>
                    </m:r>
                    <m:d>
                      <m:dPr>
                        <m:ctrlPr>
                          <a:rPr lang="zh-CN" altLang="zh-CN" i="1">
                            <a:latin typeface="Cambria Math" panose="02040503050406030204" pitchFamily="18" charset="0"/>
                          </a:rPr>
                        </m:ctrlPr>
                      </m:dPr>
                      <m:e>
                        <m:r>
                          <a:rPr lang="en-US" altLang="zh-CN" b="0" i="1">
                            <a:latin typeface="Cambria Math" panose="02040503050406030204"/>
                          </a:rPr>
                          <m:t>𝜂</m:t>
                        </m:r>
                        <m:r>
                          <a:rPr lang="en-US" altLang="zh-CN" b="0">
                            <a:latin typeface="Cambria Math" panose="02040503050406030204"/>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b="0" i="1">
                                    <a:latin typeface="Cambria Math" panose="02040503050406030204"/>
                                  </a:rPr>
                                  <m:t>𝑇</m:t>
                                </m:r>
                              </m:e>
                              <m:sub>
                                <m:r>
                                  <a:rPr lang="en-US" altLang="zh-CN" b="0" i="1">
                                    <a:latin typeface="Cambria Math" panose="02040503050406030204"/>
                                  </a:rPr>
                                  <m:t>𝑟</m:t>
                                </m:r>
                              </m:sub>
                            </m:sSub>
                            <m:r>
                              <a:rPr lang="en-US" altLang="zh-CN" b="0" i="1">
                                <a:latin typeface="Cambria Math" panose="02040503050406030204"/>
                              </a:rPr>
                              <m:t>−</m:t>
                            </m:r>
                            <m:sSub>
                              <m:sSubPr>
                                <m:ctrlPr>
                                  <a:rPr lang="zh-CN" altLang="zh-CN" i="1">
                                    <a:latin typeface="Cambria Math" panose="02040503050406030204" pitchFamily="18" charset="0"/>
                                  </a:rPr>
                                </m:ctrlPr>
                              </m:sSubPr>
                              <m:e>
                                <m:r>
                                  <a:rPr lang="en-US" altLang="zh-CN" b="0" i="1">
                                    <a:latin typeface="Cambria Math" panose="02040503050406030204"/>
                                  </a:rPr>
                                  <m:t>𝑡</m:t>
                                </m:r>
                              </m:e>
                              <m:sub>
                                <m:r>
                                  <a:rPr lang="en-US" altLang="zh-CN" b="0" i="1">
                                    <a:latin typeface="Cambria Math" panose="02040503050406030204"/>
                                  </a:rPr>
                                  <m:t>𝑒</m:t>
                                </m:r>
                              </m:sub>
                            </m:sSub>
                          </m:num>
                          <m:den>
                            <m:r>
                              <a:rPr lang="en-US" altLang="zh-CN" b="0" i="1">
                                <a:latin typeface="Cambria Math" panose="02040503050406030204"/>
                              </a:rPr>
                              <m:t>𝜎</m:t>
                            </m:r>
                          </m:den>
                        </m:f>
                      </m:e>
                    </m:d>
                    <m:r>
                      <a:rPr lang="en-US" altLang="zh-CN" b="0" i="1">
                        <a:latin typeface="Cambria Math" panose="02040503050406030204"/>
                      </a:rPr>
                      <m:t>=</m:t>
                    </m:r>
                    <m:r>
                      <a:rPr lang="en-US" altLang="zh-CN" b="0" i="1">
                        <a:latin typeface="Cambria Math" panose="02040503050406030204"/>
                      </a:rPr>
                      <m:t>𝛷</m:t>
                    </m:r>
                    <m:r>
                      <a:rPr lang="en-US" altLang="zh-CN" b="0" i="1">
                        <a:latin typeface="Cambria Math" panose="02040503050406030204"/>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b="0" i="1">
                                <a:latin typeface="Cambria Math" panose="02040503050406030204"/>
                              </a:rPr>
                              <m:t>𝑇</m:t>
                            </m:r>
                          </m:e>
                          <m:sub>
                            <m:r>
                              <a:rPr lang="en-US" altLang="zh-CN" b="0" i="1">
                                <a:latin typeface="Cambria Math" panose="02040503050406030204"/>
                              </a:rPr>
                              <m:t>𝑟</m:t>
                            </m:r>
                          </m:sub>
                        </m:sSub>
                        <m:r>
                          <a:rPr lang="en-US" altLang="zh-CN" b="0" i="1">
                            <a:latin typeface="Cambria Math" panose="02040503050406030204"/>
                          </a:rPr>
                          <m:t>−</m:t>
                        </m:r>
                        <m:sSub>
                          <m:sSubPr>
                            <m:ctrlPr>
                              <a:rPr lang="zh-CN" altLang="zh-CN" i="1">
                                <a:latin typeface="Cambria Math" panose="02040503050406030204" pitchFamily="18" charset="0"/>
                              </a:rPr>
                            </m:ctrlPr>
                          </m:sSubPr>
                          <m:e>
                            <m:r>
                              <a:rPr lang="en-US" altLang="zh-CN" b="0" i="1">
                                <a:latin typeface="Cambria Math" panose="02040503050406030204"/>
                              </a:rPr>
                              <m:t>𝑡</m:t>
                            </m:r>
                          </m:e>
                          <m:sub>
                            <m:r>
                              <a:rPr lang="en-US" altLang="zh-CN" b="0" i="1">
                                <a:latin typeface="Cambria Math" panose="02040503050406030204"/>
                              </a:rPr>
                              <m:t>𝑒</m:t>
                            </m:r>
                          </m:sub>
                        </m:sSub>
                      </m:num>
                      <m:den>
                        <m:r>
                          <a:rPr lang="en-US" altLang="zh-CN" b="0" i="1">
                            <a:latin typeface="Cambria Math" panose="02040503050406030204"/>
                          </a:rPr>
                          <m:t>𝜎</m:t>
                        </m:r>
                      </m:den>
                    </m:f>
                    <m:r>
                      <a:rPr lang="en-US" altLang="zh-CN" b="0" i="1">
                        <a:latin typeface="Cambria Math" panose="02040503050406030204"/>
                      </a:rPr>
                      <m:t>)</m:t>
                    </m:r>
                  </m:oMath>
                </a14:m>
                <a:r>
                  <a:rPr lang="en-US" altLang="zh-CN" dirty="0"/>
                  <a:t>	 (6. 28)</a:t>
                </a:r>
                <a:endParaRPr lang="zh-CN" altLang="zh-CN" dirty="0"/>
              </a:p>
              <a:p>
                <a:pPr>
                  <a:lnSpc>
                    <a:spcPct val="150000"/>
                  </a:lnSpc>
                </a:pPr>
                <a:r>
                  <a:rPr lang="zh-CN" altLang="zh-CN" dirty="0"/>
                  <a:t>其中由于</a:t>
                </a:r>
                <a14:m>
                  <m:oMath xmlns:m="http://schemas.openxmlformats.org/officeDocument/2006/math">
                    <m:r>
                      <a:rPr lang="en-US" altLang="zh-CN" b="0" i="1">
                        <a:latin typeface="Cambria Math" panose="02040503050406030204"/>
                      </a:rPr>
                      <m:t>𝜂</m:t>
                    </m:r>
                    <m:r>
                      <a:rPr lang="en-US" altLang="zh-CN" b="0">
                        <a:latin typeface="Cambria Math" panose="02040503050406030204"/>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b="0" i="1">
                                <a:latin typeface="Cambria Math" panose="02040503050406030204"/>
                              </a:rPr>
                              <m:t>𝑇</m:t>
                            </m:r>
                          </m:e>
                          <m:sub>
                            <m:r>
                              <a:rPr lang="en-US" altLang="zh-CN" b="0" i="1">
                                <a:latin typeface="Cambria Math" panose="02040503050406030204"/>
                              </a:rPr>
                              <m:t>𝑟</m:t>
                            </m:r>
                          </m:sub>
                        </m:sSub>
                        <m:r>
                          <a:rPr lang="en-US" altLang="zh-CN" b="0" i="1">
                            <a:latin typeface="Cambria Math" panose="02040503050406030204"/>
                          </a:rPr>
                          <m:t>−</m:t>
                        </m:r>
                        <m:sSub>
                          <m:sSubPr>
                            <m:ctrlPr>
                              <a:rPr lang="zh-CN" altLang="zh-CN" i="1">
                                <a:latin typeface="Cambria Math" panose="02040503050406030204" pitchFamily="18" charset="0"/>
                              </a:rPr>
                            </m:ctrlPr>
                          </m:sSubPr>
                          <m:e>
                            <m:r>
                              <a:rPr lang="en-US" altLang="zh-CN" b="0" i="1">
                                <a:latin typeface="Cambria Math" panose="02040503050406030204"/>
                              </a:rPr>
                              <m:t>𝑡</m:t>
                            </m:r>
                          </m:e>
                          <m:sub>
                            <m:r>
                              <a:rPr lang="en-US" altLang="zh-CN" b="0" i="1">
                                <a:latin typeface="Cambria Math" panose="02040503050406030204"/>
                              </a:rPr>
                              <m:t>𝑒</m:t>
                            </m:r>
                          </m:sub>
                        </m:sSub>
                      </m:num>
                      <m:den>
                        <m:r>
                          <a:rPr lang="en-US" altLang="zh-CN" b="0" i="1">
                            <a:latin typeface="Cambria Math" panose="02040503050406030204"/>
                          </a:rPr>
                          <m:t>𝜎</m:t>
                        </m:r>
                      </m:den>
                    </m:f>
                  </m:oMath>
                </a14:m>
                <a:r>
                  <a:rPr lang="zh-CN" altLang="zh-CN" dirty="0"/>
                  <a:t>服从标准的正态分布，故</a:t>
                </a:r>
                <a14:m>
                  <m:oMath xmlns:m="http://schemas.openxmlformats.org/officeDocument/2006/math">
                    <m:r>
                      <a:rPr lang="en-US" altLang="zh-CN" b="0" i="1">
                        <a:latin typeface="Cambria Math" panose="02040503050406030204"/>
                      </a:rPr>
                      <m:t>𝛷</m:t>
                    </m:r>
                    <m:d>
                      <m:dPr>
                        <m:begChr m:val="（"/>
                        <m:endChr m:val="）"/>
                        <m:ctrlPr>
                          <a:rPr lang="zh-CN" altLang="zh-CN" i="1">
                            <a:latin typeface="Cambria Math" panose="02040503050406030204" pitchFamily="18" charset="0"/>
                          </a:rPr>
                        </m:ctrlPr>
                      </m:dPr>
                      <m:e>
                        <m:r>
                          <a:rPr lang="en-US" altLang="zh-CN" b="0">
                            <a:latin typeface="Cambria Math" panose="02040503050406030204"/>
                          </a:rPr>
                          <m:t>∙</m:t>
                        </m:r>
                      </m:e>
                    </m:d>
                  </m:oMath>
                </a14:m>
                <a:r>
                  <a:rPr lang="zh-CN" altLang="zh-CN" dirty="0"/>
                  <a:t>即为标准正态分布表中的拉普拉斯函数。</a:t>
                </a:r>
                <a:endParaRPr lang="zh-CN" alt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146175" y="1219994"/>
                <a:ext cx="10134600" cy="4517199"/>
              </a:xfrm>
              <a:prstGeom prst="rect">
                <a:avLst/>
              </a:prstGeom>
              <a:blipFill rotWithShape="1">
                <a:blip r:embed="rId2"/>
                <a:stretch>
                  <a:fillRect t="-4" r="-175" b="13"/>
                </a:stretch>
              </a:blipFill>
            </p:spPr>
            <p:txBody>
              <a:bodyPr/>
              <a:lstStyle/>
              <a:p>
                <a:r>
                  <a:rPr lang="zh-CN" altLang="en-US">
                    <a:noFill/>
                  </a:rPr>
                  <a:t> </a:t>
                </a:r>
              </a:p>
            </p:txBody>
          </p:sp>
        </mc:Fallback>
      </mc:AlternateContent>
      <p:sp>
        <p:nvSpPr>
          <p:cNvPr id="5" name="矩形 4"/>
          <p:cNvSpPr/>
          <p:nvPr/>
        </p:nvSpPr>
        <p:spPr>
          <a:xfrm>
            <a:off x="0" y="6006906"/>
            <a:ext cx="12209236" cy="8526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0886" y="6150516"/>
            <a:ext cx="12209236" cy="681180"/>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flipH="1">
            <a:off x="9567621" y="5418551"/>
            <a:ext cx="2681884" cy="1186758"/>
            <a:chOff x="-8805" y="5407865"/>
            <a:chExt cx="3213509" cy="1301644"/>
          </a:xfrm>
        </p:grpSpPr>
        <p:sp>
          <p:nvSpPr>
            <p:cNvPr id="8" name="矩形 7"/>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灯片编号占位符 16">
            <a:extLst>
              <a:ext uri="{FF2B5EF4-FFF2-40B4-BE49-F238E27FC236}">
                <a16:creationId xmlns:a16="http://schemas.microsoft.com/office/drawing/2014/main" id="{DC5666B5-6C8B-4896-8C3E-2BA68DFDECCF}"/>
              </a:ext>
            </a:extLst>
          </p:cNvPr>
          <p:cNvSpPr>
            <a:spLocks noGrp="1"/>
          </p:cNvSpPr>
          <p:nvPr>
            <p:ph type="sldNum" sz="quarter" idx="12"/>
          </p:nvPr>
        </p:nvSpPr>
        <p:spPr/>
        <p:txBody>
          <a:bodyPr/>
          <a:lstStyle/>
          <a:p>
            <a:fld id="{B6F15528-21DE-4FAA-801E-634DDDAF4B2B}" type="slidenum">
              <a:rPr lang="en-US" smtClean="0"/>
              <a:t>497</a:t>
            </a:fld>
            <a:endParaRPr lang="en-US" dirty="0"/>
          </a:p>
        </p:txBody>
      </p:sp>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6.2.4 </a:t>
            </a:r>
            <a:r>
              <a:rPr lang="zh-CN" altLang="zh-CN" dirty="0"/>
              <a:t>网络进度计划的风险分析</a:t>
            </a:r>
            <a:endParaRPr lang="zh-CN" altLang="en-US" dirty="0"/>
          </a:p>
        </p:txBody>
      </p:sp>
      <p:sp>
        <p:nvSpPr>
          <p:cNvPr id="10" name="矩形 9"/>
          <p:cNvSpPr/>
          <p:nvPr/>
        </p:nvSpPr>
        <p:spPr>
          <a:xfrm>
            <a:off x="0" y="6279352"/>
            <a:ext cx="12192000" cy="580236"/>
          </a:xfrm>
          <a:prstGeom prst="rect">
            <a:avLst/>
          </a:prstGeom>
          <a:solidFill>
            <a:srgbClr val="F69200">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11" name="TextBox 10"/>
              <p:cNvSpPr txBox="1"/>
              <p:nvPr/>
            </p:nvSpPr>
            <p:spPr>
              <a:xfrm>
                <a:off x="870857" y="1444349"/>
                <a:ext cx="10790918" cy="4740913"/>
              </a:xfrm>
              <a:prstGeom prst="rect">
                <a:avLst/>
              </a:prstGeom>
              <a:noFill/>
            </p:spPr>
            <p:txBody>
              <a:bodyPr wrap="square" rtlCol="0">
                <a:spAutoFit/>
              </a:bodyPr>
              <a:lstStyle/>
              <a:p>
                <a:r>
                  <a:rPr lang="en-US" altLang="zh-CN" dirty="0"/>
                  <a:t>       </a:t>
                </a:r>
                <a:r>
                  <a:rPr lang="zh-CN" altLang="zh-CN" dirty="0"/>
                  <a:t>假设有一个软件项目的网络计划及其关键路线已经由项目经理求解出来，其关键路线的期望总工期和方差分别为 </a:t>
                </a:r>
                <a14:m>
                  <m:oMath xmlns:m="http://schemas.openxmlformats.org/officeDocument/2006/math">
                    <m:r>
                      <a:rPr lang="en-US" altLang="zh-CN" b="0" i="1">
                        <a:latin typeface="Cambria Math" panose="02040503050406030204"/>
                      </a:rPr>
                      <m:t>𝜇</m:t>
                    </m:r>
                  </m:oMath>
                </a14:m>
                <a:r>
                  <a:rPr lang="en-US" altLang="zh-CN" dirty="0"/>
                  <a:t> </a:t>
                </a:r>
                <a:r>
                  <a:rPr lang="zh-CN" altLang="zh-CN" dirty="0"/>
                  <a:t>和 </a:t>
                </a:r>
                <a14:m>
                  <m:oMath xmlns:m="http://schemas.openxmlformats.org/officeDocument/2006/math">
                    <m:sSup>
                      <m:sSupPr>
                        <m:ctrlPr>
                          <a:rPr lang="zh-CN" altLang="zh-CN" i="1">
                            <a:latin typeface="Cambria Math" panose="02040503050406030204" pitchFamily="18" charset="0"/>
                          </a:rPr>
                        </m:ctrlPr>
                      </m:sSupPr>
                      <m:e>
                        <m:r>
                          <a:rPr lang="en-US" altLang="zh-CN" b="0" i="1">
                            <a:latin typeface="Cambria Math" panose="02040503050406030204"/>
                          </a:rPr>
                          <m:t>𝜎</m:t>
                        </m:r>
                      </m:e>
                      <m:sup>
                        <m:r>
                          <a:rPr lang="en-US" altLang="zh-CN" b="0" i="1">
                            <a:latin typeface="Cambria Math" panose="02040503050406030204"/>
                          </a:rPr>
                          <m:t>2</m:t>
                        </m:r>
                      </m:sup>
                    </m:sSup>
                  </m:oMath>
                </a14:m>
                <a:r>
                  <a:rPr lang="zh-CN" altLang="zh-CN" dirty="0"/>
                  <a:t>，对于投资方给出的规定工期</a:t>
                </a:r>
                <a:r>
                  <a:rPr lang="en-US" altLang="zh-CN" i="1" dirty="0" err="1"/>
                  <a:t>T</a:t>
                </a:r>
                <a:r>
                  <a:rPr lang="en-US" altLang="zh-CN" i="1" baseline="-25000" dirty="0" err="1"/>
                  <a:t>r</a:t>
                </a:r>
                <a:r>
                  <a:rPr lang="en-US" altLang="zh-CN" i="1" baseline="-25000" dirty="0"/>
                  <a:t> </a:t>
                </a:r>
                <a:r>
                  <a:rPr lang="zh-CN" altLang="zh-CN" dirty="0"/>
                  <a:t>，可定义一个网络计划的难度系数 </a:t>
                </a:r>
                <a14:m>
                  <m:oMath xmlns:m="http://schemas.openxmlformats.org/officeDocument/2006/math">
                    <m:r>
                      <a:rPr lang="en-US" altLang="zh-CN" b="0" i="1">
                        <a:latin typeface="Cambria Math" panose="02040503050406030204"/>
                      </a:rPr>
                      <m:t>𝛿</m:t>
                    </m:r>
                  </m:oMath>
                </a14:m>
                <a:r>
                  <a:rPr lang="en-US" altLang="zh-CN" dirty="0"/>
                  <a:t> </a:t>
                </a:r>
                <a:r>
                  <a:rPr lang="zh-CN" altLang="zh-CN" dirty="0"/>
                  <a:t>来度量关键路线的执行规定工期的难易程度，如公式</a:t>
                </a:r>
                <a:r>
                  <a:rPr lang="en-US" altLang="zh-CN" dirty="0"/>
                  <a:t>6.29</a:t>
                </a:r>
                <a:r>
                  <a:rPr lang="zh-CN" altLang="zh-CN" dirty="0"/>
                  <a:t>所示：</a:t>
                </a:r>
              </a:p>
              <a:p>
                <a14:m>
                  <m:oMath xmlns:m="http://schemas.openxmlformats.org/officeDocument/2006/math">
                    <m:r>
                      <a:rPr lang="en-US" altLang="zh-CN" b="0" i="1" smtClean="0">
                        <a:latin typeface="Cambria Math" panose="02040503050406030204"/>
                      </a:rPr>
                      <m:t>𝛿</m:t>
                    </m:r>
                    <m:r>
                      <a:rPr lang="en-US" altLang="zh-CN" b="0">
                        <a:latin typeface="Cambria Math" panose="02040503050406030204"/>
                      </a:rPr>
                      <m:t>=</m:t>
                    </m:r>
                    <m:r>
                      <a:rPr lang="en-US" altLang="zh-CN" b="0" i="1">
                        <a:latin typeface="Cambria Math" panose="02040503050406030204"/>
                      </a:rPr>
                      <m:t>2</m:t>
                    </m:r>
                    <m:r>
                      <a:rPr lang="en-US" altLang="zh-CN" b="0">
                        <a:latin typeface="Cambria Math" panose="02040503050406030204"/>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b="0" i="1">
                                <a:latin typeface="Cambria Math" panose="02040503050406030204"/>
                              </a:rPr>
                              <m:t>𝑇</m:t>
                            </m:r>
                          </m:e>
                          <m:sub>
                            <m:r>
                              <a:rPr lang="en-US" altLang="zh-CN" b="0" i="1">
                                <a:latin typeface="Cambria Math" panose="02040503050406030204"/>
                              </a:rPr>
                              <m:t>𝑟</m:t>
                            </m:r>
                          </m:sub>
                        </m:sSub>
                        <m:r>
                          <a:rPr lang="en-US" altLang="zh-CN" b="0" i="1">
                            <a:latin typeface="Cambria Math" panose="02040503050406030204"/>
                          </a:rPr>
                          <m:t>−</m:t>
                        </m:r>
                        <m:r>
                          <a:rPr lang="en-US" altLang="zh-CN" b="0" i="1">
                            <a:latin typeface="Cambria Math" panose="02040503050406030204"/>
                          </a:rPr>
                          <m:t>𝜇</m:t>
                        </m:r>
                      </m:num>
                      <m:den>
                        <m:r>
                          <a:rPr lang="en-US" altLang="zh-CN" b="0" i="1">
                            <a:latin typeface="Cambria Math" panose="02040503050406030204"/>
                          </a:rPr>
                          <m:t>𝜎</m:t>
                        </m:r>
                      </m:den>
                    </m:f>
                  </m:oMath>
                </a14:m>
                <a:r>
                  <a:rPr lang="en-US" altLang="zh-CN" dirty="0"/>
                  <a:t>				(6. 29)</a:t>
                </a:r>
                <a:endParaRPr lang="zh-CN" altLang="zh-CN" dirty="0"/>
              </a:p>
              <a:p>
                <a:r>
                  <a:rPr lang="en-US" altLang="zh-CN" dirty="0"/>
                  <a:t>        </a:t>
                </a:r>
                <a:r>
                  <a:rPr lang="zh-CN" altLang="zh-CN" dirty="0"/>
                  <a:t>对于上述定义的网络计划难度系数 </a:t>
                </a:r>
                <a14:m>
                  <m:oMath xmlns:m="http://schemas.openxmlformats.org/officeDocument/2006/math">
                    <m:r>
                      <a:rPr lang="en-US" altLang="zh-CN" b="0" i="1">
                        <a:latin typeface="Cambria Math" panose="02040503050406030204"/>
                      </a:rPr>
                      <m:t>𝛿</m:t>
                    </m:r>
                  </m:oMath>
                </a14:m>
                <a:r>
                  <a:rPr lang="zh-CN" altLang="zh-CN" dirty="0"/>
                  <a:t>，容易得到如公式</a:t>
                </a:r>
                <a:r>
                  <a:rPr lang="en-US" altLang="zh-CN" dirty="0"/>
                  <a:t>6.30</a:t>
                </a:r>
                <a:r>
                  <a:rPr lang="zh-CN" altLang="zh-CN" dirty="0"/>
                  <a:t>所示性质：</a:t>
                </a:r>
              </a:p>
              <a:p>
                <a14:m>
                  <m:oMath xmlns:m="http://schemas.openxmlformats.org/officeDocument/2006/math">
                    <m:r>
                      <a:rPr lang="en-US" altLang="zh-CN" b="0" i="1">
                        <a:latin typeface="Cambria Math" panose="02040503050406030204"/>
                      </a:rPr>
                      <m:t>𝑃</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b="0" i="1">
                                <a:latin typeface="Cambria Math" panose="02040503050406030204"/>
                              </a:rPr>
                              <m:t>𝑇</m:t>
                            </m:r>
                          </m:e>
                          <m:sub>
                            <m:r>
                              <a:rPr lang="en-US" altLang="zh-CN" b="0" i="1">
                                <a:latin typeface="Cambria Math" panose="02040503050406030204"/>
                              </a:rPr>
                              <m:t>𝑝</m:t>
                            </m:r>
                          </m:sub>
                        </m:sSub>
                        <m:r>
                          <a:rPr lang="en-US" altLang="zh-CN" b="0" i="1">
                            <a:latin typeface="Cambria Math" panose="02040503050406030204"/>
                          </a:rPr>
                          <m:t>≤</m:t>
                        </m:r>
                        <m:sSub>
                          <m:sSubPr>
                            <m:ctrlPr>
                              <a:rPr lang="zh-CN" altLang="zh-CN" i="1">
                                <a:latin typeface="Cambria Math" panose="02040503050406030204" pitchFamily="18" charset="0"/>
                              </a:rPr>
                            </m:ctrlPr>
                          </m:sSubPr>
                          <m:e>
                            <m:r>
                              <a:rPr lang="en-US" altLang="zh-CN" b="0" i="1">
                                <a:latin typeface="Cambria Math" panose="02040503050406030204"/>
                              </a:rPr>
                              <m:t>𝑇</m:t>
                            </m:r>
                          </m:e>
                          <m:sub>
                            <m:r>
                              <a:rPr lang="en-US" altLang="zh-CN" b="0" i="1">
                                <a:latin typeface="Cambria Math" panose="02040503050406030204"/>
                              </a:rPr>
                              <m:t>𝑟</m:t>
                            </m:r>
                          </m:sub>
                        </m:sSub>
                      </m:e>
                    </m:d>
                    <m:r>
                      <a:rPr lang="en-US" altLang="zh-CN" b="0">
                        <a:latin typeface="Cambria Math" panose="02040503050406030204"/>
                      </a:rPr>
                      <m:t>=</m:t>
                    </m:r>
                    <m:r>
                      <a:rPr lang="en-US" altLang="zh-CN" b="0" i="1">
                        <a:latin typeface="Cambria Math" panose="02040503050406030204"/>
                      </a:rPr>
                      <m:t>𝛷</m:t>
                    </m:r>
                    <m:d>
                      <m:dPr>
                        <m:ctrlPr>
                          <a:rPr lang="zh-CN" altLang="zh-CN" i="1">
                            <a:latin typeface="Cambria Math" panose="02040503050406030204" pitchFamily="18" charset="0"/>
                          </a:rPr>
                        </m:ctrlPr>
                      </m:dPr>
                      <m:e>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b="0" i="1">
                                    <a:latin typeface="Cambria Math" panose="02040503050406030204"/>
                                  </a:rPr>
                                  <m:t>𝑇</m:t>
                                </m:r>
                              </m:e>
                              <m:sub>
                                <m:r>
                                  <a:rPr lang="en-US" altLang="zh-CN" b="0" i="1">
                                    <a:latin typeface="Cambria Math" panose="02040503050406030204"/>
                                  </a:rPr>
                                  <m:t>𝑟</m:t>
                                </m:r>
                              </m:sub>
                            </m:sSub>
                            <m:r>
                              <a:rPr lang="en-US" altLang="zh-CN" b="0" i="1">
                                <a:latin typeface="Cambria Math" panose="02040503050406030204"/>
                              </a:rPr>
                              <m:t>−</m:t>
                            </m:r>
                            <m:r>
                              <a:rPr lang="en-US" altLang="zh-CN" b="0" i="1">
                                <a:latin typeface="Cambria Math" panose="02040503050406030204"/>
                              </a:rPr>
                              <m:t>𝜇</m:t>
                            </m:r>
                          </m:num>
                          <m:den>
                            <m:r>
                              <a:rPr lang="en-US" altLang="zh-CN" b="0" i="1">
                                <a:latin typeface="Cambria Math" panose="02040503050406030204"/>
                              </a:rPr>
                              <m:t>𝜎</m:t>
                            </m:r>
                          </m:den>
                        </m:f>
                      </m:e>
                    </m:d>
                    <m:r>
                      <a:rPr lang="en-US" altLang="zh-CN" b="0" i="1">
                        <a:latin typeface="Cambria Math" panose="02040503050406030204"/>
                      </a:rPr>
                      <m:t>=</m:t>
                    </m:r>
                    <m:r>
                      <a:rPr lang="en-US" altLang="zh-CN" b="0" i="1">
                        <a:latin typeface="Cambria Math" panose="02040503050406030204"/>
                      </a:rPr>
                      <m:t>𝛷</m:t>
                    </m:r>
                    <m:d>
                      <m:dPr>
                        <m:ctrlPr>
                          <a:rPr lang="zh-CN" altLang="zh-CN" i="1">
                            <a:latin typeface="Cambria Math" panose="02040503050406030204" pitchFamily="18" charset="0"/>
                          </a:rPr>
                        </m:ctrlPr>
                      </m:dPr>
                      <m:e>
                        <m:f>
                          <m:fPr>
                            <m:ctrlPr>
                              <a:rPr lang="zh-CN" altLang="zh-CN" i="1">
                                <a:latin typeface="Cambria Math" panose="02040503050406030204" pitchFamily="18" charset="0"/>
                              </a:rPr>
                            </m:ctrlPr>
                          </m:fPr>
                          <m:num>
                            <m:r>
                              <a:rPr lang="en-US" altLang="zh-CN" b="0" i="1">
                                <a:latin typeface="Cambria Math" panose="02040503050406030204"/>
                              </a:rPr>
                              <m:t>𝛿</m:t>
                            </m:r>
                          </m:num>
                          <m:den>
                            <m:r>
                              <a:rPr lang="en-US" altLang="zh-CN" b="0" i="1">
                                <a:latin typeface="Cambria Math" panose="02040503050406030204"/>
                              </a:rPr>
                              <m:t>2</m:t>
                            </m:r>
                          </m:den>
                        </m:f>
                      </m:e>
                    </m:d>
                    <m:r>
                      <a:rPr lang="en-US" altLang="zh-CN" b="0" i="1">
                        <a:latin typeface="Cambria Math" panose="02040503050406030204"/>
                      </a:rPr>
                      <m:t>=</m:t>
                    </m:r>
                    <m:d>
                      <m:dPr>
                        <m:begChr m:val="{"/>
                        <m:endChr m:val=""/>
                        <m:ctrlPr>
                          <a:rPr lang="zh-CN" altLang="zh-CN" i="1">
                            <a:latin typeface="Cambria Math" panose="02040503050406030204" pitchFamily="18" charset="0"/>
                          </a:rPr>
                        </m:ctrlPr>
                      </m:dPr>
                      <m:e>
                        <m:eqArr>
                          <m:eqArrPr>
                            <m:ctrlPr>
                              <a:rPr lang="zh-CN" altLang="zh-CN" i="1">
                                <a:latin typeface="Cambria Math" panose="02040503050406030204" pitchFamily="18" charset="0"/>
                              </a:rPr>
                            </m:ctrlPr>
                          </m:eqArrPr>
                          <m:e>
                            <m:r>
                              <a:rPr lang="en-US" altLang="zh-CN" b="0" i="1">
                                <a:latin typeface="Cambria Math" panose="02040503050406030204"/>
                              </a:rPr>
                              <m:t>=0                                 </m:t>
                            </m:r>
                            <m:r>
                              <a:rPr lang="en-US" altLang="zh-CN" b="0" i="1">
                                <a:latin typeface="Cambria Math" panose="02040503050406030204"/>
                              </a:rPr>
                              <m:t>𝛿</m:t>
                            </m:r>
                            <m:r>
                              <a:rPr lang="en-US" altLang="zh-CN" b="0" i="1">
                                <a:latin typeface="Cambria Math" panose="02040503050406030204"/>
                              </a:rPr>
                              <m:t>∈</m:t>
                            </m:r>
                            <m:d>
                              <m:dPr>
                                <m:ctrlPr>
                                  <a:rPr lang="zh-CN" altLang="zh-CN" i="1">
                                    <a:latin typeface="Cambria Math" panose="02040503050406030204" pitchFamily="18" charset="0"/>
                                  </a:rPr>
                                </m:ctrlPr>
                              </m:dPr>
                              <m:e>
                                <m:r>
                                  <a:rPr lang="en-US" altLang="zh-CN" b="0" i="1">
                                    <a:latin typeface="Cambria Math" panose="02040503050406030204"/>
                                  </a:rPr>
                                  <m:t>−∞,−6</m:t>
                                </m:r>
                              </m:e>
                            </m:d>
                            <m:r>
                              <a:rPr lang="en-US" altLang="zh-CN" b="0" i="1">
                                <a:latin typeface="Cambria Math" panose="02040503050406030204"/>
                              </a:rPr>
                              <m:t>=</m:t>
                            </m:r>
                            <m:sSub>
                              <m:sSubPr>
                                <m:ctrlPr>
                                  <a:rPr lang="zh-CN" altLang="zh-CN" i="1">
                                    <a:latin typeface="Cambria Math" panose="02040503050406030204" pitchFamily="18" charset="0"/>
                                  </a:rPr>
                                </m:ctrlPr>
                              </m:sSubPr>
                              <m:e>
                                <m:r>
                                  <a:rPr lang="en-US" altLang="zh-CN" b="0" i="1">
                                    <a:latin typeface="Cambria Math" panose="02040503050406030204"/>
                                  </a:rPr>
                                  <m:t>∆</m:t>
                                </m:r>
                              </m:e>
                              <m:sub>
                                <m:r>
                                  <a:rPr lang="en-US" altLang="zh-CN" b="0" i="1">
                                    <a:latin typeface="Cambria Math" panose="02040503050406030204"/>
                                  </a:rPr>
                                  <m:t>1</m:t>
                                </m:r>
                              </m:sub>
                            </m:sSub>
                            <m:r>
                              <a:rPr lang="en-US" altLang="zh-CN" b="0" i="1">
                                <a:latin typeface="Cambria Math" panose="02040503050406030204"/>
                              </a:rPr>
                              <m:t>       </m:t>
                            </m:r>
                          </m:e>
                          <m:e>
                            <m:r>
                              <a:rPr lang="en-US" altLang="zh-CN" b="0" i="1">
                                <a:latin typeface="Cambria Math" panose="02040503050406030204"/>
                              </a:rPr>
                              <m:t>∈</m:t>
                            </m:r>
                            <m:d>
                              <m:dPr>
                                <m:ctrlPr>
                                  <a:rPr lang="zh-CN" altLang="zh-CN" i="1">
                                    <a:latin typeface="Cambria Math" panose="02040503050406030204" pitchFamily="18" charset="0"/>
                                  </a:rPr>
                                </m:ctrlPr>
                              </m:dPr>
                              <m:e>
                                <m:r>
                                  <a:rPr lang="en-US" altLang="zh-CN" b="0" i="1">
                                    <a:latin typeface="Cambria Math" panose="02040503050406030204"/>
                                  </a:rPr>
                                  <m:t>0,0.308</m:t>
                                </m:r>
                              </m:e>
                            </m:d>
                            <m:r>
                              <a:rPr lang="en-US" altLang="zh-CN" b="0" i="1">
                                <a:latin typeface="Cambria Math" panose="02040503050406030204"/>
                              </a:rPr>
                              <m:t>                  </m:t>
                            </m:r>
                            <m:r>
                              <a:rPr lang="en-US" altLang="zh-CN" b="0" i="1">
                                <a:latin typeface="Cambria Math" panose="02040503050406030204"/>
                              </a:rPr>
                              <m:t>𝛿</m:t>
                            </m:r>
                            <m:r>
                              <a:rPr lang="en-US" altLang="zh-CN" b="0" i="1">
                                <a:latin typeface="Cambria Math" panose="02040503050406030204"/>
                              </a:rPr>
                              <m:t>∈</m:t>
                            </m:r>
                            <m:d>
                              <m:dPr>
                                <m:ctrlPr>
                                  <a:rPr lang="zh-CN" altLang="zh-CN" i="1">
                                    <a:latin typeface="Cambria Math" panose="02040503050406030204" pitchFamily="18" charset="0"/>
                                  </a:rPr>
                                </m:ctrlPr>
                              </m:dPr>
                              <m:e>
                                <m:r>
                                  <a:rPr lang="en-US" altLang="zh-CN" b="0" i="1">
                                    <a:latin typeface="Cambria Math" panose="02040503050406030204"/>
                                  </a:rPr>
                                  <m:t>−6,−1</m:t>
                                </m:r>
                              </m:e>
                            </m:d>
                            <m:r>
                              <a:rPr lang="en-US" altLang="zh-CN" b="0" i="1">
                                <a:latin typeface="Cambria Math" panose="02040503050406030204"/>
                              </a:rPr>
                              <m:t>=</m:t>
                            </m:r>
                            <m:sSub>
                              <m:sSubPr>
                                <m:ctrlPr>
                                  <a:rPr lang="zh-CN" altLang="zh-CN" i="1">
                                    <a:latin typeface="Cambria Math" panose="02040503050406030204" pitchFamily="18" charset="0"/>
                                  </a:rPr>
                                </m:ctrlPr>
                              </m:sSubPr>
                              <m:e>
                                <m:r>
                                  <a:rPr lang="en-US" altLang="zh-CN" b="0" i="1">
                                    <a:latin typeface="Cambria Math" panose="02040503050406030204"/>
                                  </a:rPr>
                                  <m:t>∆</m:t>
                                </m:r>
                              </m:e>
                              <m:sub>
                                <m:r>
                                  <a:rPr lang="en-US" altLang="zh-CN" b="0" i="1">
                                    <a:latin typeface="Cambria Math" panose="02040503050406030204"/>
                                  </a:rPr>
                                  <m:t>2</m:t>
                                </m:r>
                              </m:sub>
                            </m:sSub>
                            <m:r>
                              <a:rPr lang="en-US" altLang="zh-CN" b="0" i="1">
                                <a:latin typeface="Cambria Math" panose="02040503050406030204"/>
                              </a:rPr>
                              <m:t>        </m:t>
                            </m:r>
                          </m:e>
                          <m:e>
                            <m:r>
                              <a:rPr lang="en-US" altLang="zh-CN" b="0" i="1">
                                <a:latin typeface="Cambria Math" panose="02040503050406030204"/>
                              </a:rPr>
                              <m:t>∈</m:t>
                            </m:r>
                            <m:d>
                              <m:dPr>
                                <m:ctrlPr>
                                  <a:rPr lang="zh-CN" altLang="zh-CN" i="1">
                                    <a:latin typeface="Cambria Math" panose="02040503050406030204" pitchFamily="18" charset="0"/>
                                  </a:rPr>
                                </m:ctrlPr>
                              </m:dPr>
                              <m:e>
                                <m:r>
                                  <a:rPr lang="en-US" altLang="zh-CN" b="0" i="1">
                                    <a:latin typeface="Cambria Math" panose="02040503050406030204"/>
                                  </a:rPr>
                                  <m:t>0.308,0.692</m:t>
                                </m:r>
                              </m:e>
                            </m:d>
                            <m:r>
                              <a:rPr lang="en-US" altLang="zh-CN" b="0" i="1">
                                <a:latin typeface="Cambria Math" panose="02040503050406030204"/>
                              </a:rPr>
                              <m:t>         </m:t>
                            </m:r>
                            <m:r>
                              <a:rPr lang="en-US" altLang="zh-CN" b="0" i="1">
                                <a:latin typeface="Cambria Math" panose="02040503050406030204"/>
                              </a:rPr>
                              <m:t>𝛿</m:t>
                            </m:r>
                            <m:r>
                              <a:rPr lang="en-US" altLang="zh-CN" b="0" i="1">
                                <a:latin typeface="Cambria Math" panose="02040503050406030204"/>
                              </a:rPr>
                              <m:t>∈</m:t>
                            </m:r>
                            <m:d>
                              <m:dPr>
                                <m:ctrlPr>
                                  <a:rPr lang="zh-CN" altLang="zh-CN" i="1">
                                    <a:latin typeface="Cambria Math" panose="02040503050406030204" pitchFamily="18" charset="0"/>
                                  </a:rPr>
                                </m:ctrlPr>
                              </m:dPr>
                              <m:e>
                                <m:r>
                                  <a:rPr lang="en-US" altLang="zh-CN" b="0" i="1">
                                    <a:latin typeface="Cambria Math" panose="02040503050406030204"/>
                                  </a:rPr>
                                  <m:t>−1,1</m:t>
                                </m:r>
                              </m:e>
                            </m:d>
                            <m:r>
                              <a:rPr lang="en-US" altLang="zh-CN" b="0" i="1">
                                <a:latin typeface="Cambria Math" panose="02040503050406030204"/>
                              </a:rPr>
                              <m:t>=</m:t>
                            </m:r>
                            <m:sSub>
                              <m:sSubPr>
                                <m:ctrlPr>
                                  <a:rPr lang="zh-CN" altLang="zh-CN" i="1">
                                    <a:latin typeface="Cambria Math" panose="02040503050406030204" pitchFamily="18" charset="0"/>
                                  </a:rPr>
                                </m:ctrlPr>
                              </m:sSubPr>
                              <m:e>
                                <m:r>
                                  <a:rPr lang="en-US" altLang="zh-CN" b="0" i="1">
                                    <a:latin typeface="Cambria Math" panose="02040503050406030204"/>
                                  </a:rPr>
                                  <m:t>∆</m:t>
                                </m:r>
                              </m:e>
                              <m:sub>
                                <m:r>
                                  <a:rPr lang="en-US" altLang="zh-CN" b="0" i="1">
                                    <a:latin typeface="Cambria Math" panose="02040503050406030204"/>
                                  </a:rPr>
                                  <m:t>3</m:t>
                                </m:r>
                              </m:sub>
                            </m:sSub>
                            <m:r>
                              <a:rPr lang="en-US" altLang="zh-CN" b="0" i="1">
                                <a:latin typeface="Cambria Math" panose="02040503050406030204"/>
                              </a:rPr>
                              <m:t>             </m:t>
                            </m:r>
                          </m:e>
                          <m:e>
                            <m:r>
                              <a:rPr lang="en-US" altLang="zh-CN" b="0" i="1">
                                <a:latin typeface="Cambria Math" panose="02040503050406030204"/>
                              </a:rPr>
                              <m:t>∈</m:t>
                            </m:r>
                            <m:d>
                              <m:dPr>
                                <m:ctrlPr>
                                  <a:rPr lang="zh-CN" altLang="zh-CN" i="1">
                                    <a:latin typeface="Cambria Math" panose="02040503050406030204" pitchFamily="18" charset="0"/>
                                  </a:rPr>
                                </m:ctrlPr>
                              </m:dPr>
                              <m:e>
                                <m:r>
                                  <a:rPr lang="en-US" altLang="zh-CN" b="0" i="1">
                                    <a:latin typeface="Cambria Math" panose="02040503050406030204"/>
                                  </a:rPr>
                                  <m:t>0.692,1</m:t>
                                </m:r>
                              </m:e>
                            </m:d>
                            <m:r>
                              <a:rPr lang="en-US" altLang="zh-CN" b="0" i="1">
                                <a:latin typeface="Cambria Math" panose="02040503050406030204"/>
                              </a:rPr>
                              <m:t>                  </m:t>
                            </m:r>
                            <m:r>
                              <a:rPr lang="en-US" altLang="zh-CN" b="0" i="1">
                                <a:latin typeface="Cambria Math" panose="02040503050406030204"/>
                              </a:rPr>
                              <m:t>𝛿</m:t>
                            </m:r>
                            <m:r>
                              <a:rPr lang="en-US" altLang="zh-CN" b="0" i="1">
                                <a:latin typeface="Cambria Math" panose="02040503050406030204"/>
                              </a:rPr>
                              <m:t>∈</m:t>
                            </m:r>
                            <m:d>
                              <m:dPr>
                                <m:ctrlPr>
                                  <a:rPr lang="zh-CN" altLang="zh-CN" i="1">
                                    <a:latin typeface="Cambria Math" panose="02040503050406030204" pitchFamily="18" charset="0"/>
                                  </a:rPr>
                                </m:ctrlPr>
                              </m:dPr>
                              <m:e>
                                <m:r>
                                  <a:rPr lang="en-US" altLang="zh-CN" b="0" i="1">
                                    <a:latin typeface="Cambria Math" panose="02040503050406030204"/>
                                  </a:rPr>
                                  <m:t>1,6</m:t>
                                </m:r>
                              </m:e>
                            </m:d>
                            <m:r>
                              <a:rPr lang="en-US" altLang="zh-CN" b="0" i="1">
                                <a:latin typeface="Cambria Math" panose="02040503050406030204"/>
                              </a:rPr>
                              <m:t>=</m:t>
                            </m:r>
                            <m:sSub>
                              <m:sSubPr>
                                <m:ctrlPr>
                                  <a:rPr lang="zh-CN" altLang="zh-CN" i="1">
                                    <a:latin typeface="Cambria Math" panose="02040503050406030204" pitchFamily="18" charset="0"/>
                                  </a:rPr>
                                </m:ctrlPr>
                              </m:sSubPr>
                              <m:e>
                                <m:r>
                                  <a:rPr lang="en-US" altLang="zh-CN" b="0" i="1">
                                    <a:latin typeface="Cambria Math" panose="02040503050406030204"/>
                                  </a:rPr>
                                  <m:t>∆</m:t>
                                </m:r>
                              </m:e>
                              <m:sub>
                                <m:r>
                                  <a:rPr lang="en-US" altLang="zh-CN" b="0" i="1">
                                    <a:latin typeface="Cambria Math" panose="02040503050406030204"/>
                                  </a:rPr>
                                  <m:t>4</m:t>
                                </m:r>
                              </m:sub>
                            </m:sSub>
                            <m:r>
                              <a:rPr lang="en-US" altLang="zh-CN" b="0" i="1">
                                <a:latin typeface="Cambria Math" panose="02040503050406030204"/>
                              </a:rPr>
                              <m:t>                 </m:t>
                            </m:r>
                          </m:e>
                          <m:e>
                            <m:r>
                              <a:rPr lang="en-US" altLang="zh-CN" b="0" i="1">
                                <a:latin typeface="Cambria Math" panose="02040503050406030204"/>
                              </a:rPr>
                              <m:t>=1                                 </m:t>
                            </m:r>
                            <m:r>
                              <a:rPr lang="en-US" altLang="zh-CN" b="0" i="1">
                                <a:latin typeface="Cambria Math" panose="02040503050406030204"/>
                              </a:rPr>
                              <m:t>𝛿</m:t>
                            </m:r>
                            <m:r>
                              <a:rPr lang="en-US" altLang="zh-CN" b="0" i="1">
                                <a:latin typeface="Cambria Math" panose="02040503050406030204"/>
                              </a:rPr>
                              <m:t>∈</m:t>
                            </m:r>
                            <m:d>
                              <m:dPr>
                                <m:ctrlPr>
                                  <a:rPr lang="zh-CN" altLang="zh-CN" i="1">
                                    <a:latin typeface="Cambria Math" panose="02040503050406030204" pitchFamily="18" charset="0"/>
                                  </a:rPr>
                                </m:ctrlPr>
                              </m:dPr>
                              <m:e>
                                <m:r>
                                  <a:rPr lang="en-US" altLang="zh-CN" b="0" i="1">
                                    <a:latin typeface="Cambria Math" panose="02040503050406030204"/>
                                  </a:rPr>
                                  <m:t>6,+∞</m:t>
                                </m:r>
                              </m:e>
                            </m:d>
                            <m:r>
                              <a:rPr lang="en-US" altLang="zh-CN" b="0" i="1">
                                <a:latin typeface="Cambria Math" panose="02040503050406030204"/>
                              </a:rPr>
                              <m:t>=</m:t>
                            </m:r>
                            <m:sSub>
                              <m:sSubPr>
                                <m:ctrlPr>
                                  <a:rPr lang="zh-CN" altLang="zh-CN" i="1">
                                    <a:latin typeface="Cambria Math" panose="02040503050406030204" pitchFamily="18" charset="0"/>
                                  </a:rPr>
                                </m:ctrlPr>
                              </m:sSubPr>
                              <m:e>
                                <m:r>
                                  <a:rPr lang="en-US" altLang="zh-CN" b="0" i="1">
                                    <a:latin typeface="Cambria Math" panose="02040503050406030204"/>
                                  </a:rPr>
                                  <m:t>∆</m:t>
                                </m:r>
                              </m:e>
                              <m:sub>
                                <m:r>
                                  <a:rPr lang="en-US" altLang="zh-CN" b="0" i="1">
                                    <a:latin typeface="Cambria Math" panose="02040503050406030204"/>
                                  </a:rPr>
                                  <m:t>5</m:t>
                                </m:r>
                              </m:sub>
                            </m:sSub>
                            <m:r>
                              <a:rPr lang="en-US" altLang="zh-CN" b="0" i="1">
                                <a:latin typeface="Cambria Math" panose="02040503050406030204"/>
                              </a:rPr>
                              <m:t>           </m:t>
                            </m:r>
                          </m:e>
                        </m:eqArr>
                      </m:e>
                    </m:d>
                  </m:oMath>
                </a14:m>
                <a:r>
                  <a:rPr lang="en-US" altLang="zh-CN" dirty="0"/>
                  <a:t>        (6. 30)</a:t>
                </a:r>
                <a:endParaRPr lang="zh-CN" alt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870857" y="1444349"/>
                <a:ext cx="10790918" cy="4740913"/>
              </a:xfrm>
              <a:prstGeom prst="rect">
                <a:avLst/>
              </a:prstGeom>
              <a:blipFill rotWithShape="1">
                <a:blip r:embed="rId2"/>
                <a:stretch>
                  <a:fillRect l="-3" t="-8" r="-936" b="8"/>
                </a:stretch>
              </a:blipFill>
            </p:spPr>
            <p:txBody>
              <a:bodyPr/>
              <a:lstStyle/>
              <a:p>
                <a:r>
                  <a:rPr lang="zh-CN" altLang="en-US">
                    <a:noFill/>
                  </a:rPr>
                  <a:t> </a:t>
                </a:r>
              </a:p>
            </p:txBody>
          </p:sp>
        </mc:Fallback>
      </mc:AlternateContent>
      <p:grpSp>
        <p:nvGrpSpPr>
          <p:cNvPr id="5" name="组合 4"/>
          <p:cNvGrpSpPr/>
          <p:nvPr/>
        </p:nvGrpSpPr>
        <p:grpSpPr>
          <a:xfrm>
            <a:off x="171449" y="5805430"/>
            <a:ext cx="1877787" cy="1129564"/>
            <a:chOff x="9675584" y="5175723"/>
            <a:chExt cx="1877787" cy="1129564"/>
          </a:xfrm>
        </p:grpSpPr>
        <p:sp>
          <p:nvSpPr>
            <p:cNvPr id="6" name="矩形 5"/>
            <p:cNvSpPr/>
            <p:nvPr/>
          </p:nvSpPr>
          <p:spPr>
            <a:xfrm>
              <a:off x="11286669" y="5640179"/>
              <a:ext cx="266702" cy="661889"/>
            </a:xfrm>
            <a:prstGeom prst="rect">
              <a:avLst/>
            </a:prstGeom>
            <a:solidFill>
              <a:srgbClr val="F692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7" name="矩形 6"/>
            <p:cNvSpPr/>
            <p:nvPr/>
          </p:nvSpPr>
          <p:spPr>
            <a:xfrm>
              <a:off x="10807698" y="5828865"/>
              <a:ext cx="266702" cy="476421"/>
            </a:xfrm>
            <a:prstGeom prst="rect">
              <a:avLst/>
            </a:prstGeom>
            <a:solidFill>
              <a:srgbClr val="A6B7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8" name="矩形 7"/>
            <p:cNvSpPr/>
            <p:nvPr/>
          </p:nvSpPr>
          <p:spPr>
            <a:xfrm>
              <a:off x="10241641" y="5175723"/>
              <a:ext cx="266702" cy="1129564"/>
            </a:xfrm>
            <a:prstGeom prst="rect">
              <a:avLst/>
            </a:prstGeom>
            <a:solidFill>
              <a:srgbClr val="83838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9" name="矩形 8"/>
            <p:cNvSpPr/>
            <p:nvPr/>
          </p:nvSpPr>
          <p:spPr>
            <a:xfrm>
              <a:off x="9675584" y="5974341"/>
              <a:ext cx="266702" cy="330945"/>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sp>
        <p:nvSpPr>
          <p:cNvPr id="3" name="矩形 2"/>
          <p:cNvSpPr/>
          <p:nvPr/>
        </p:nvSpPr>
        <p:spPr>
          <a:xfrm>
            <a:off x="895803" y="915194"/>
            <a:ext cx="3296095" cy="646331"/>
          </a:xfrm>
          <a:prstGeom prst="rect">
            <a:avLst/>
          </a:prstGeom>
        </p:spPr>
        <p:txBody>
          <a:bodyPr wrap="none">
            <a:spAutoFit/>
          </a:bodyPr>
          <a:lstStyle/>
          <a:p>
            <a:pPr>
              <a:lnSpc>
                <a:spcPct val="150000"/>
              </a:lnSpc>
            </a:pPr>
            <a:r>
              <a:rPr lang="en-US" altLang="zh-CN" b="1" dirty="0"/>
              <a:t>2  </a:t>
            </a:r>
            <a:r>
              <a:rPr lang="zh-CN" altLang="en-US" b="1" dirty="0"/>
              <a:t>网络计划的难度系数</a:t>
            </a:r>
            <a:endParaRPr lang="en-US" altLang="zh-CN" b="1" dirty="0"/>
          </a:p>
        </p:txBody>
      </p:sp>
      <p:sp>
        <p:nvSpPr>
          <p:cNvPr id="12" name="灯片编号占位符 11">
            <a:extLst>
              <a:ext uri="{FF2B5EF4-FFF2-40B4-BE49-F238E27FC236}">
                <a16:creationId xmlns:a16="http://schemas.microsoft.com/office/drawing/2014/main" id="{780871CC-A91D-41B7-8025-546948882E2C}"/>
              </a:ext>
            </a:extLst>
          </p:cNvPr>
          <p:cNvSpPr>
            <a:spLocks noGrp="1"/>
          </p:cNvSpPr>
          <p:nvPr>
            <p:ph type="sldNum" sz="quarter" idx="12"/>
          </p:nvPr>
        </p:nvSpPr>
        <p:spPr/>
        <p:txBody>
          <a:bodyPr/>
          <a:lstStyle/>
          <a:p>
            <a:fld id="{B6F15528-21DE-4FAA-801E-634DDDAF4B2B}" type="slidenum">
              <a:rPr lang="en-US" smtClean="0"/>
              <a:t>498</a:t>
            </a:fld>
            <a:endParaRPr lang="en-US" dirty="0"/>
          </a:p>
        </p:txBody>
      </p:sp>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6.2.4 </a:t>
            </a:r>
            <a:r>
              <a:rPr lang="zh-CN" altLang="zh-CN" dirty="0"/>
              <a:t>网络进度计划的风险分析</a:t>
            </a:r>
            <a:endParaRPr lang="zh-CN" altLang="en-US" dirty="0"/>
          </a:p>
        </p:txBody>
      </p:sp>
      <p:sp>
        <p:nvSpPr>
          <p:cNvPr id="9" name="Rectangle 22"/>
          <p:cNvSpPr>
            <a:spLocks noChangeArrowheads="1"/>
          </p:cNvSpPr>
          <p:nvPr/>
        </p:nvSpPr>
        <p:spPr bwMode="auto">
          <a:xfrm>
            <a:off x="0" y="792184"/>
            <a:ext cx="4116387" cy="5554313"/>
          </a:xfrm>
          <a:prstGeom prst="rect">
            <a:avLst/>
          </a:prstGeom>
          <a:solidFill>
            <a:schemeClr val="bg1">
              <a:lumMod val="95000"/>
            </a:schemeClr>
          </a:solidFill>
          <a:ln>
            <a:noFill/>
          </a:ln>
          <a:effectLst/>
        </p:spPr>
        <p:txBody>
          <a:bodyPr wrap="none" anchor="ctr"/>
          <a:lstStyle/>
          <a:p>
            <a:endParaRPr lang="zh-CN" altLang="en-US" dirty="0"/>
          </a:p>
        </p:txBody>
      </p:sp>
      <p:sp>
        <p:nvSpPr>
          <p:cNvPr id="23" name="矩形 22"/>
          <p:cNvSpPr/>
          <p:nvPr/>
        </p:nvSpPr>
        <p:spPr>
          <a:xfrm>
            <a:off x="-15422" y="6346498"/>
            <a:ext cx="12213772" cy="5130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0" name="Text Box 8"/>
              <p:cNvSpPr txBox="1">
                <a:spLocks noChangeArrowheads="1"/>
              </p:cNvSpPr>
              <p:nvPr/>
            </p:nvSpPr>
            <p:spPr bwMode="auto">
              <a:xfrm>
                <a:off x="572292" y="1592651"/>
                <a:ext cx="2971801" cy="355328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nSpc>
                    <a:spcPct val="150000"/>
                  </a:lnSpc>
                </a:pPr>
                <a:r>
                  <a:rPr lang="en-US" altLang="zh-CN" sz="2000" dirty="0"/>
                  <a:t>       </a:t>
                </a:r>
                <a:r>
                  <a:rPr lang="zh-CN" altLang="zh-CN" sz="2000" dirty="0"/>
                  <a:t>当 </a:t>
                </a:r>
                <a14:m>
                  <m:oMath xmlns:m="http://schemas.openxmlformats.org/officeDocument/2006/math">
                    <m:r>
                      <m:rPr>
                        <m:sty m:val="p"/>
                      </m:rPr>
                      <a:rPr lang="en-US" altLang="zh-CN" sz="2000">
                        <a:latin typeface="Cambria Math" panose="02040503050406030204"/>
                      </a:rPr>
                      <m:t>δ</m:t>
                    </m:r>
                  </m:oMath>
                </a14:m>
                <a:r>
                  <a:rPr lang="en-US" altLang="zh-CN" sz="2000" dirty="0"/>
                  <a:t> </a:t>
                </a:r>
                <a:r>
                  <a:rPr lang="zh-CN" altLang="zh-CN" sz="2000" dirty="0"/>
                  <a:t>的值等于</a:t>
                </a:r>
                <a:r>
                  <a:rPr lang="en-US" altLang="zh-CN" sz="2000" dirty="0"/>
                  <a:t>-6</a:t>
                </a:r>
                <a:r>
                  <a:rPr lang="zh-CN" altLang="zh-CN" sz="2000" dirty="0"/>
                  <a:t>，</a:t>
                </a:r>
                <a:r>
                  <a:rPr lang="en-US" altLang="zh-CN" sz="2000" dirty="0"/>
                  <a:t>-1</a:t>
                </a:r>
                <a:r>
                  <a:rPr lang="zh-CN" altLang="zh-CN" sz="2000" dirty="0"/>
                  <a:t>，</a:t>
                </a:r>
                <a:r>
                  <a:rPr lang="en-US" altLang="zh-CN" sz="2000" dirty="0"/>
                  <a:t>1</a:t>
                </a:r>
                <a:r>
                  <a:rPr lang="zh-CN" altLang="zh-CN" sz="2000" dirty="0"/>
                  <a:t>和</a:t>
                </a:r>
                <a:r>
                  <a:rPr lang="en-US" altLang="zh-CN" sz="2000" dirty="0"/>
                  <a:t>6</a:t>
                </a:r>
                <a:r>
                  <a:rPr lang="zh-CN" altLang="zh-CN" sz="2000" dirty="0"/>
                  <a:t>时，所对应 </a:t>
                </a:r>
                <a14:m>
                  <m:oMath xmlns:m="http://schemas.openxmlformats.org/officeDocument/2006/math">
                    <m:r>
                      <m:rPr>
                        <m:sty m:val="p"/>
                      </m:rPr>
                      <a:rPr lang="en-US" altLang="zh-CN" sz="2000">
                        <a:latin typeface="Cambria Math" panose="02040503050406030204"/>
                      </a:rPr>
                      <m:t>Φ</m:t>
                    </m:r>
                    <m:d>
                      <m:dPr>
                        <m:ctrlPr>
                          <a:rPr lang="zh-CN" altLang="zh-CN" sz="2000" i="1">
                            <a:latin typeface="Cambria Math" panose="02040503050406030204" pitchFamily="18" charset="0"/>
                          </a:rPr>
                        </m:ctrlPr>
                      </m:dPr>
                      <m:e>
                        <m:f>
                          <m:fPr>
                            <m:ctrlPr>
                              <a:rPr lang="zh-CN" altLang="zh-CN" sz="2000" i="1">
                                <a:latin typeface="Cambria Math" panose="02040503050406030204" pitchFamily="18" charset="0"/>
                              </a:rPr>
                            </m:ctrlPr>
                          </m:fPr>
                          <m:num>
                            <m:r>
                              <a:rPr lang="en-US" altLang="zh-CN" sz="2000" i="1">
                                <a:latin typeface="Cambria Math" panose="02040503050406030204"/>
                              </a:rPr>
                              <m:t>𝛿</m:t>
                            </m:r>
                          </m:num>
                          <m:den>
                            <m:r>
                              <a:rPr lang="en-US" altLang="zh-CN" sz="2000" i="1">
                                <a:latin typeface="Cambria Math" panose="02040503050406030204"/>
                              </a:rPr>
                              <m:t>2</m:t>
                            </m:r>
                          </m:den>
                        </m:f>
                      </m:e>
                    </m:d>
                  </m:oMath>
                </a14:m>
                <a:r>
                  <a:rPr lang="en-US" altLang="zh-CN" sz="2000" dirty="0"/>
                  <a:t> </a:t>
                </a:r>
                <a:r>
                  <a:rPr lang="zh-CN" altLang="zh-CN" sz="2000" dirty="0"/>
                  <a:t>的值分别为</a:t>
                </a:r>
                <a:r>
                  <a:rPr lang="en-US" altLang="zh-CN" sz="2000" dirty="0"/>
                  <a:t>0</a:t>
                </a:r>
                <a:r>
                  <a:rPr lang="zh-CN" altLang="zh-CN" sz="2000" dirty="0"/>
                  <a:t>，</a:t>
                </a:r>
                <a:r>
                  <a:rPr lang="en-US" altLang="zh-CN" sz="2000" dirty="0"/>
                  <a:t>0. 0308</a:t>
                </a:r>
                <a:r>
                  <a:rPr lang="zh-CN" altLang="zh-CN" sz="2000" dirty="0"/>
                  <a:t>，</a:t>
                </a:r>
                <a:r>
                  <a:rPr lang="en-US" altLang="zh-CN" sz="2000" dirty="0"/>
                  <a:t>0.692</a:t>
                </a:r>
                <a:r>
                  <a:rPr lang="zh-CN" altLang="zh-CN" sz="2000" dirty="0"/>
                  <a:t>以及约等于</a:t>
                </a:r>
                <a:r>
                  <a:rPr lang="en-US" altLang="zh-CN" sz="2000" dirty="0"/>
                  <a:t>1</a:t>
                </a:r>
                <a:r>
                  <a:rPr lang="zh-CN" altLang="zh-CN" sz="2000" dirty="0"/>
                  <a:t>。由分布函数的单调不减性（详见图</a:t>
                </a:r>
                <a:r>
                  <a:rPr lang="en-US" altLang="zh-CN" sz="2000" dirty="0"/>
                  <a:t>6-21</a:t>
                </a:r>
                <a:r>
                  <a:rPr lang="zh-CN" altLang="zh-CN" sz="2000" dirty="0"/>
                  <a:t>），可得到公式</a:t>
                </a:r>
                <a:r>
                  <a:rPr lang="en-US" altLang="zh-CN" sz="2000" dirty="0"/>
                  <a:t>6.30</a:t>
                </a:r>
                <a:r>
                  <a:rPr lang="zh-CN" altLang="zh-CN" sz="2000" dirty="0"/>
                  <a:t>的结论。</a:t>
                </a:r>
                <a:endParaRPr lang="zh-CN" altLang="en-US" sz="2000" dirty="0"/>
              </a:p>
            </p:txBody>
          </p:sp>
        </mc:Choice>
        <mc:Fallback xmlns="">
          <p:sp>
            <p:nvSpPr>
              <p:cNvPr id="30" name="Text Box 8"/>
              <p:cNvSpPr txBox="1">
                <a:spLocks noRot="1" noChangeAspect="1" noMove="1" noResize="1" noEditPoints="1" noAdjustHandles="1" noChangeArrowheads="1" noChangeShapeType="1" noTextEdit="1"/>
              </p:cNvSpPr>
              <p:nvPr/>
            </p:nvSpPr>
            <p:spPr bwMode="auto">
              <a:xfrm>
                <a:off x="572292" y="1592651"/>
                <a:ext cx="2971801" cy="3553280"/>
              </a:xfrm>
              <a:prstGeom prst="rect">
                <a:avLst/>
              </a:prstGeom>
              <a:blipFill rotWithShape="1">
                <a:blip r:embed="rId2"/>
                <a:stretch>
                  <a:fillRect l="-5" t="-2" r="-3905" b="1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375" y="1592651"/>
            <a:ext cx="6869383" cy="3894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a:extLst>
              <a:ext uri="{FF2B5EF4-FFF2-40B4-BE49-F238E27FC236}">
                <a16:creationId xmlns:a16="http://schemas.microsoft.com/office/drawing/2014/main" id="{282BC67F-E62E-4A14-B87E-B580EA009C22}"/>
              </a:ext>
            </a:extLst>
          </p:cNvPr>
          <p:cNvSpPr>
            <a:spLocks noGrp="1"/>
          </p:cNvSpPr>
          <p:nvPr>
            <p:ph type="sldNum" sz="quarter" idx="12"/>
          </p:nvPr>
        </p:nvSpPr>
        <p:spPr/>
        <p:txBody>
          <a:bodyPr/>
          <a:lstStyle/>
          <a:p>
            <a:fld id="{B6F15528-21DE-4FAA-801E-634DDDAF4B2B}" type="slidenum">
              <a:rPr lang="en-US" smtClean="0"/>
              <a:t>499</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 calcmode="lin" valueType="num">
                                      <p:cBhvr additive="base">
                                        <p:cTn id="7" dur="500" fill="hold"/>
                                        <p:tgtEl>
                                          <p:spTgt spid="10242"/>
                                        </p:tgtEl>
                                        <p:attrNameLst>
                                          <p:attrName>ppt_x</p:attrName>
                                        </p:attrNameLst>
                                      </p:cBhvr>
                                      <p:tavLst>
                                        <p:tav tm="0">
                                          <p:val>
                                            <p:strVal val="#ppt_x"/>
                                          </p:val>
                                        </p:tav>
                                        <p:tav tm="100000">
                                          <p:val>
                                            <p:strVal val="#ppt_x"/>
                                          </p:val>
                                        </p:tav>
                                      </p:tavLst>
                                    </p:anim>
                                    <p:anim calcmode="lin" valueType="num">
                                      <p:cBhvr additive="base">
                                        <p:cTn id="8" dur="500" fill="hold"/>
                                        <p:tgtEl>
                                          <p:spTgt spid="102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课程简介</a:t>
            </a:r>
          </a:p>
        </p:txBody>
      </p:sp>
      <p:sp>
        <p:nvSpPr>
          <p:cNvPr id="243" name="矩形 242"/>
          <p:cNvSpPr/>
          <p:nvPr/>
        </p:nvSpPr>
        <p:spPr>
          <a:xfrm>
            <a:off x="-43052" y="1452676"/>
            <a:ext cx="12198349" cy="60684"/>
          </a:xfrm>
          <a:prstGeom prst="rect">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4" name="内容占位符 5"/>
          <p:cNvSpPr>
            <a:spLocks noGrp="1"/>
          </p:cNvSpPr>
          <p:nvPr>
            <p:ph idx="1"/>
          </p:nvPr>
        </p:nvSpPr>
        <p:spPr>
          <a:xfrm>
            <a:off x="238969" y="1551241"/>
            <a:ext cx="11641012" cy="3542531"/>
          </a:xfrm>
        </p:spPr>
        <p:txBody>
          <a:bodyPr>
            <a:noAutofit/>
          </a:bodyPr>
          <a:lstStyle/>
          <a:p>
            <a:r>
              <a:rPr lang="en-US" altLang="zh-CN" b="1" dirty="0"/>
              <a:t>3. </a:t>
            </a:r>
            <a:r>
              <a:rPr lang="zh-CN" altLang="zh-CN" b="1" dirty="0"/>
              <a:t>学习内容：</a:t>
            </a:r>
            <a:endParaRPr lang="zh-CN" altLang="zh-CN" dirty="0"/>
          </a:p>
          <a:p>
            <a:pPr marL="0" indent="0">
              <a:buNone/>
            </a:pPr>
            <a:r>
              <a:rPr lang="en-US" altLang="zh-CN" dirty="0"/>
              <a:t>        </a:t>
            </a:r>
            <a:r>
              <a:rPr lang="zh-CN" altLang="zh-CN" dirty="0"/>
              <a:t>计算机科学与技术：学习内容广泛，包括程序设计、操作系统、数据库、计算机网络、人工智能、算法分析与设计等。</a:t>
            </a:r>
          </a:p>
          <a:p>
            <a:pPr marL="0" indent="0">
              <a:buNone/>
            </a:pPr>
            <a:r>
              <a:rPr lang="en-US" altLang="zh-CN" dirty="0"/>
              <a:t>        </a:t>
            </a:r>
            <a:r>
              <a:rPr lang="zh-CN" altLang="zh-CN" dirty="0"/>
              <a:t>软件工程：更加侧重于软件开发生命周期内的各个环节，如软件需求、设计、构建、测试、部署和维护，以及项目管理和软件质量保证。</a:t>
            </a:r>
          </a:p>
          <a:p>
            <a:r>
              <a:rPr lang="en-US" altLang="zh-CN" b="1" dirty="0"/>
              <a:t>4. </a:t>
            </a:r>
            <a:r>
              <a:rPr lang="zh-CN" altLang="zh-CN" b="1" dirty="0"/>
              <a:t>职业路径：</a:t>
            </a:r>
          </a:p>
          <a:p>
            <a:pPr marL="0" indent="0">
              <a:buNone/>
            </a:pPr>
            <a:r>
              <a:rPr lang="en-US" altLang="zh-CN" dirty="0"/>
              <a:t>         </a:t>
            </a:r>
            <a:r>
              <a:rPr lang="zh-CN" altLang="zh-CN" dirty="0"/>
              <a:t>计算机科学与技术：毕业生可以从事软件开发、系统分析、网络安全、数据分析、人工智能研究等领域的工作。</a:t>
            </a:r>
          </a:p>
          <a:p>
            <a:pPr marL="0" indent="0">
              <a:buNone/>
            </a:pPr>
            <a:r>
              <a:rPr lang="en-US" altLang="zh-CN" dirty="0"/>
              <a:t>         </a:t>
            </a:r>
            <a:r>
              <a:rPr lang="zh-CN" altLang="zh-CN" dirty="0"/>
              <a:t>软件工程：毕业生通常专注于成为软件开发工程师、系统架构师、软件测试工程师、项目经理等角色。</a:t>
            </a:r>
          </a:p>
        </p:txBody>
      </p:sp>
      <p:sp>
        <p:nvSpPr>
          <p:cNvPr id="245" name="矩形 244"/>
          <p:cNvSpPr/>
          <p:nvPr/>
        </p:nvSpPr>
        <p:spPr>
          <a:xfrm>
            <a:off x="848890" y="6293819"/>
            <a:ext cx="343077" cy="36936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6" name="矩形 245"/>
          <p:cNvSpPr/>
          <p:nvPr/>
        </p:nvSpPr>
        <p:spPr>
          <a:xfrm>
            <a:off x="2016814" y="5524030"/>
            <a:ext cx="266841" cy="28728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7" name="矩形 246"/>
          <p:cNvSpPr/>
          <p:nvPr/>
        </p:nvSpPr>
        <p:spPr>
          <a:xfrm>
            <a:off x="367079" y="5524030"/>
            <a:ext cx="266841" cy="2872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8" name="矩形 247"/>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9" name="矩形 248"/>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0" name="矩形 249"/>
          <p:cNvSpPr/>
          <p:nvPr/>
        </p:nvSpPr>
        <p:spPr>
          <a:xfrm>
            <a:off x="-8809" y="5667672"/>
            <a:ext cx="495557" cy="5335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1" name="矩形 250"/>
          <p:cNvSpPr/>
          <p:nvPr/>
        </p:nvSpPr>
        <p:spPr>
          <a:xfrm>
            <a:off x="2340789" y="6009853"/>
            <a:ext cx="266841" cy="28728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2" name="矩形 251"/>
          <p:cNvSpPr/>
          <p:nvPr/>
        </p:nvSpPr>
        <p:spPr>
          <a:xfrm>
            <a:off x="2016814" y="6423778"/>
            <a:ext cx="266841" cy="2872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3" name="矩形 252"/>
          <p:cNvSpPr/>
          <p:nvPr/>
        </p:nvSpPr>
        <p:spPr>
          <a:xfrm>
            <a:off x="2607630" y="5409117"/>
            <a:ext cx="106736" cy="11491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4" name="矩形 253"/>
          <p:cNvSpPr/>
          <p:nvPr/>
        </p:nvSpPr>
        <p:spPr>
          <a:xfrm>
            <a:off x="1883393" y="5722569"/>
            <a:ext cx="266841" cy="28728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5" name="矩形 254"/>
          <p:cNvSpPr/>
          <p:nvPr/>
        </p:nvSpPr>
        <p:spPr>
          <a:xfrm flipV="1">
            <a:off x="1174351" y="6009853"/>
            <a:ext cx="266841" cy="2872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6" name="矩形 255"/>
          <p:cNvSpPr/>
          <p:nvPr/>
        </p:nvSpPr>
        <p:spPr>
          <a:xfrm>
            <a:off x="3050082" y="6293819"/>
            <a:ext cx="156291" cy="1355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4" name="灯片编号占位符 3">
            <a:extLst>
              <a:ext uri="{FF2B5EF4-FFF2-40B4-BE49-F238E27FC236}">
                <a16:creationId xmlns:a16="http://schemas.microsoft.com/office/drawing/2014/main" id="{FE85F167-E291-416B-922D-01F39D35E4CB}"/>
              </a:ext>
            </a:extLst>
          </p:cNvPr>
          <p:cNvSpPr>
            <a:spLocks noGrp="1"/>
          </p:cNvSpPr>
          <p:nvPr>
            <p:ph type="sldNum" sz="quarter" idx="12"/>
          </p:nvPr>
        </p:nvSpPr>
        <p:spPr/>
        <p:txBody>
          <a:bodyPr/>
          <a:lstStyle/>
          <a:p>
            <a:fld id="{B6F15528-21DE-4FAA-801E-634DDDAF4B2B}" type="slidenum">
              <a:rPr lang="en-US" smtClean="0"/>
              <a:t>5</a:t>
            </a:fld>
            <a:endParaRPr lang="en-US" dirty="0"/>
          </a:p>
        </p:txBody>
      </p:sp>
      <p:sp>
        <p:nvSpPr>
          <p:cNvPr id="19" name="灯片编号占位符 8">
            <a:extLst>
              <a:ext uri="{FF2B5EF4-FFF2-40B4-BE49-F238E27FC236}">
                <a16:creationId xmlns:a16="http://schemas.microsoft.com/office/drawing/2014/main" id="{57FE5797-84B9-4A15-B23F-7B73E7FD9AEA}"/>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5</a:t>
            </a:fld>
            <a:endParaRPr kumimoji="0" lang="en-US" altLang="zh-CN" sz="1800">
              <a:latin typeface="Times New Roman" panose="02020603050405020304" pitchFamily="18" charset="0"/>
            </a:endParaRPr>
          </a:p>
        </p:txBody>
      </p:sp>
      <p:sp>
        <p:nvSpPr>
          <p:cNvPr id="2" name="矩形 1">
            <a:extLst>
              <a:ext uri="{FF2B5EF4-FFF2-40B4-BE49-F238E27FC236}">
                <a16:creationId xmlns:a16="http://schemas.microsoft.com/office/drawing/2014/main" id="{57C5C763-B3F2-4076-9272-6626D7AE3CDA}"/>
              </a:ext>
            </a:extLst>
          </p:cNvPr>
          <p:cNvSpPr/>
          <p:nvPr/>
        </p:nvSpPr>
        <p:spPr>
          <a:xfrm>
            <a:off x="238969" y="820831"/>
            <a:ext cx="5109091" cy="580415"/>
          </a:xfrm>
          <a:prstGeom prst="rect">
            <a:avLst/>
          </a:prstGeom>
        </p:spPr>
        <p:txBody>
          <a:bodyPr wrap="none">
            <a:spAutoFit/>
          </a:bodyPr>
          <a:lstStyle/>
          <a:p>
            <a:pPr>
              <a:lnSpc>
                <a:spcPct val="150000"/>
              </a:lnSpc>
            </a:pPr>
            <a:r>
              <a:rPr lang="zh-CN" altLang="en-US" dirty="0"/>
              <a:t>计算机科学与技术同软件工程的区别</a:t>
            </a:r>
            <a:endParaRPr lang="en-US" altLang="zh-CN" dirty="0"/>
          </a:p>
        </p:txBody>
      </p:sp>
    </p:spTree>
    <p:extLst>
      <p:ext uri="{BB962C8B-B14F-4D97-AF65-F5344CB8AC3E}">
        <p14:creationId xmlns:p14="http://schemas.microsoft.com/office/powerpoint/2010/main" val="6607564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1.2.4 </a:t>
            </a:r>
            <a:r>
              <a:rPr lang="zh-CN" altLang="en-US" dirty="0"/>
              <a:t>程序复杂性度量</a:t>
            </a:r>
            <a:endParaRPr lang="zh-CN" altLang="en-US" b="1" dirty="0"/>
          </a:p>
        </p:txBody>
      </p:sp>
      <p:sp>
        <p:nvSpPr>
          <p:cNvPr id="243" name="矩形 242"/>
          <p:cNvSpPr/>
          <p:nvPr/>
        </p:nvSpPr>
        <p:spPr>
          <a:xfrm>
            <a:off x="-8809" y="1677194"/>
            <a:ext cx="12198349" cy="60684"/>
          </a:xfrm>
          <a:prstGeom prst="rect">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4" name="内容占位符 5"/>
          <p:cNvSpPr>
            <a:spLocks noGrp="1"/>
          </p:cNvSpPr>
          <p:nvPr>
            <p:ph idx="1"/>
          </p:nvPr>
        </p:nvSpPr>
        <p:spPr>
          <a:xfrm>
            <a:off x="633920" y="2023163"/>
            <a:ext cx="11104054" cy="4273975"/>
          </a:xfrm>
        </p:spPr>
        <p:txBody>
          <a:bodyPr>
            <a:noAutofit/>
          </a:bodyPr>
          <a:lstStyle/>
          <a:p>
            <a:pPr marL="0" lvl="0" indent="0">
              <a:buNone/>
            </a:pPr>
            <a:r>
              <a:rPr lang="en-US" altLang="zh-CN" sz="2400" dirty="0"/>
              <a:t>Halstead</a:t>
            </a:r>
            <a:r>
              <a:rPr lang="zh-CN" altLang="zh-CN" sz="2400" dirty="0"/>
              <a:t>提出通过定量的公式计算方法来度量软件的复杂性。</a:t>
            </a:r>
            <a:endParaRPr lang="en-US" altLang="zh-CN" sz="2400" dirty="0"/>
          </a:p>
          <a:p>
            <a:pPr marL="0" lvl="0" indent="0">
              <a:buNone/>
            </a:pPr>
            <a:r>
              <a:rPr lang="en-US" altLang="zh-CN" sz="2400" dirty="0"/>
              <a:t>       </a:t>
            </a:r>
            <a:r>
              <a:rPr lang="zh-CN" altLang="zh-CN" sz="2400" dirty="0"/>
              <a:t>用</a:t>
            </a:r>
            <a:r>
              <a:rPr lang="en-US" altLang="zh-CN" sz="2400" dirty="0"/>
              <a:t>n</a:t>
            </a:r>
            <a:r>
              <a:rPr lang="en-US" altLang="zh-CN" sz="2400" baseline="-25000" dirty="0"/>
              <a:t>1</a:t>
            </a:r>
            <a:r>
              <a:rPr lang="zh-CN" altLang="zh-CN" sz="2400" dirty="0"/>
              <a:t>表示程序中不同操作符的个数；</a:t>
            </a:r>
            <a:r>
              <a:rPr lang="en-US" altLang="zh-CN" sz="2400" dirty="0"/>
              <a:t>n</a:t>
            </a:r>
            <a:r>
              <a:rPr lang="en-US" altLang="zh-CN" sz="2400" baseline="-25000" dirty="0"/>
              <a:t>2</a:t>
            </a:r>
            <a:r>
              <a:rPr lang="zh-CN" altLang="zh-CN" sz="2400" dirty="0"/>
              <a:t>表示程序中不同操作数的个数；</a:t>
            </a:r>
            <a:r>
              <a:rPr lang="en-US" altLang="zh-CN" sz="2400" dirty="0"/>
              <a:t>N</a:t>
            </a:r>
            <a:r>
              <a:rPr lang="en-US" altLang="zh-CN" sz="2400" baseline="-25000" dirty="0"/>
              <a:t>1</a:t>
            </a:r>
            <a:r>
              <a:rPr lang="zh-CN" altLang="zh-CN" sz="2400" dirty="0"/>
              <a:t>表示程序中操作符的总数，</a:t>
            </a:r>
            <a:r>
              <a:rPr lang="en-US" altLang="zh-CN" sz="2400" dirty="0"/>
              <a:t>N</a:t>
            </a:r>
            <a:r>
              <a:rPr lang="en-US" altLang="zh-CN" sz="2400" baseline="-25000" dirty="0"/>
              <a:t>2</a:t>
            </a:r>
            <a:r>
              <a:rPr lang="zh-CN" altLang="zh-CN" sz="2400" dirty="0"/>
              <a:t>表示程序中操作数的总数，则可用公式</a:t>
            </a:r>
            <a:r>
              <a:rPr lang="en-US" altLang="zh-CN" sz="2400" dirty="0"/>
              <a:t>1.7</a:t>
            </a:r>
            <a:r>
              <a:rPr lang="zh-CN" altLang="zh-CN" sz="2400" dirty="0"/>
              <a:t>表示程序的符号长度；用公式</a:t>
            </a:r>
            <a:r>
              <a:rPr lang="en-US" altLang="zh-CN" sz="2400" dirty="0"/>
              <a:t>1.8</a:t>
            </a:r>
            <a:r>
              <a:rPr lang="zh-CN" altLang="zh-CN" sz="2400" dirty="0"/>
              <a:t>表示程序的词汇量；用公式</a:t>
            </a:r>
            <a:r>
              <a:rPr lang="en-US" altLang="zh-CN" sz="2400" dirty="0"/>
              <a:t>1.9</a:t>
            </a:r>
            <a:r>
              <a:rPr lang="zh-CN" altLang="zh-CN" sz="2400" dirty="0"/>
              <a:t>表示程序量（即存储容量），即长度方程。</a:t>
            </a:r>
            <a:endParaRPr lang="zh-CN" altLang="en-US" sz="2400" dirty="0"/>
          </a:p>
        </p:txBody>
      </p:sp>
      <p:sp>
        <p:nvSpPr>
          <p:cNvPr id="245" name="矩形 244"/>
          <p:cNvSpPr/>
          <p:nvPr/>
        </p:nvSpPr>
        <p:spPr>
          <a:xfrm>
            <a:off x="848890" y="6293819"/>
            <a:ext cx="343077" cy="36936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6" name="矩形 245"/>
          <p:cNvSpPr/>
          <p:nvPr/>
        </p:nvSpPr>
        <p:spPr>
          <a:xfrm>
            <a:off x="2016814" y="5524030"/>
            <a:ext cx="266841" cy="28728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7" name="矩形 246"/>
          <p:cNvSpPr/>
          <p:nvPr/>
        </p:nvSpPr>
        <p:spPr>
          <a:xfrm>
            <a:off x="367079" y="5524030"/>
            <a:ext cx="266841" cy="2872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8" name="矩形 247"/>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9" name="矩形 248"/>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0" name="矩形 249"/>
          <p:cNvSpPr/>
          <p:nvPr/>
        </p:nvSpPr>
        <p:spPr>
          <a:xfrm>
            <a:off x="-8809" y="5667672"/>
            <a:ext cx="495557" cy="5335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1" name="矩形 250"/>
          <p:cNvSpPr/>
          <p:nvPr/>
        </p:nvSpPr>
        <p:spPr>
          <a:xfrm>
            <a:off x="2340789" y="6009853"/>
            <a:ext cx="266841" cy="28728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2" name="矩形 251"/>
          <p:cNvSpPr/>
          <p:nvPr/>
        </p:nvSpPr>
        <p:spPr>
          <a:xfrm>
            <a:off x="2016814" y="6423778"/>
            <a:ext cx="266841" cy="2872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3" name="矩形 252"/>
          <p:cNvSpPr/>
          <p:nvPr/>
        </p:nvSpPr>
        <p:spPr>
          <a:xfrm>
            <a:off x="2607630" y="5409117"/>
            <a:ext cx="106736" cy="11491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4" name="矩形 253"/>
          <p:cNvSpPr/>
          <p:nvPr/>
        </p:nvSpPr>
        <p:spPr>
          <a:xfrm>
            <a:off x="1883393" y="5722569"/>
            <a:ext cx="266841" cy="28728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5" name="矩形 254"/>
          <p:cNvSpPr/>
          <p:nvPr/>
        </p:nvSpPr>
        <p:spPr>
          <a:xfrm flipV="1">
            <a:off x="1174351" y="6009853"/>
            <a:ext cx="266841" cy="2872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6" name="矩形 255"/>
          <p:cNvSpPr/>
          <p:nvPr/>
        </p:nvSpPr>
        <p:spPr>
          <a:xfrm>
            <a:off x="3050082" y="6293819"/>
            <a:ext cx="156291" cy="1355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1538" y="3979008"/>
            <a:ext cx="8566012" cy="1598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矩形 17"/>
          <p:cNvSpPr/>
          <p:nvPr/>
        </p:nvSpPr>
        <p:spPr>
          <a:xfrm>
            <a:off x="983605" y="1063129"/>
            <a:ext cx="3348994" cy="461665"/>
          </a:xfrm>
          <a:prstGeom prst="rect">
            <a:avLst/>
          </a:prstGeom>
        </p:spPr>
        <p:txBody>
          <a:bodyPr wrap="none">
            <a:spAutoFit/>
          </a:bodyPr>
          <a:lstStyle/>
          <a:p>
            <a:r>
              <a:rPr lang="en-US" altLang="zh-CN" b="1" dirty="0"/>
              <a:t>2. Halstead</a:t>
            </a:r>
            <a:r>
              <a:rPr lang="zh-CN" altLang="zh-CN" b="1" dirty="0"/>
              <a:t>复杂性度量</a:t>
            </a:r>
            <a:endParaRPr lang="zh-CN" altLang="en-US" b="1" dirty="0"/>
          </a:p>
        </p:txBody>
      </p:sp>
      <p:sp>
        <p:nvSpPr>
          <p:cNvPr id="4" name="灯片编号占位符 3">
            <a:extLst>
              <a:ext uri="{FF2B5EF4-FFF2-40B4-BE49-F238E27FC236}">
                <a16:creationId xmlns:a16="http://schemas.microsoft.com/office/drawing/2014/main" id="{FED56496-4AFE-49A7-8755-EB771D62A47E}"/>
              </a:ext>
            </a:extLst>
          </p:cNvPr>
          <p:cNvSpPr>
            <a:spLocks noGrp="1"/>
          </p:cNvSpPr>
          <p:nvPr>
            <p:ph type="sldNum" sz="quarter" idx="12"/>
          </p:nvPr>
        </p:nvSpPr>
        <p:spPr/>
        <p:txBody>
          <a:bodyPr/>
          <a:lstStyle/>
          <a:p>
            <a:fld id="{B6F15528-21DE-4FAA-801E-634DDDAF4B2B}" type="slidenum">
              <a:rPr lang="en-US" smtClean="0"/>
              <a:t>50</a:t>
            </a:fld>
            <a:endParaRPr lang="en-US" dirty="0"/>
          </a:p>
        </p:txBody>
      </p:sp>
      <p:sp>
        <p:nvSpPr>
          <p:cNvPr id="21" name="灯片编号占位符 8">
            <a:extLst>
              <a:ext uri="{FF2B5EF4-FFF2-40B4-BE49-F238E27FC236}">
                <a16:creationId xmlns:a16="http://schemas.microsoft.com/office/drawing/2014/main" id="{60B2F743-4BAC-40AA-8036-86FB39B0A5ED}"/>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50</a:t>
            </a:fld>
            <a:endParaRPr kumimoji="0" lang="en-US" altLang="zh-CN" sz="1800">
              <a:latin typeface="Times New Roman" panose="02020603050405020304" pitchFamily="18" charset="0"/>
            </a:endParaRP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3"/>
          <p:cNvSpPr/>
          <p:nvPr/>
        </p:nvSpPr>
        <p:spPr>
          <a:xfrm>
            <a:off x="4422775" y="967738"/>
            <a:ext cx="6629399" cy="5205255"/>
          </a:xfrm>
          <a:custGeom>
            <a:avLst/>
            <a:gdLst>
              <a:gd name="connsiteX0" fmla="*/ 0 w 7560564"/>
              <a:gd name="connsiteY0" fmla="*/ 282448 h 3275076"/>
              <a:gd name="connsiteX1" fmla="*/ 282473 w 7560564"/>
              <a:gd name="connsiteY1" fmla="*/ 0 h 3275076"/>
              <a:gd name="connsiteX2" fmla="*/ 7278116 w 7560564"/>
              <a:gd name="connsiteY2" fmla="*/ 0 h 3275076"/>
              <a:gd name="connsiteX3" fmla="*/ 7560563 w 7560564"/>
              <a:gd name="connsiteY3" fmla="*/ 282448 h 3275076"/>
              <a:gd name="connsiteX4" fmla="*/ 7560563 w 7560564"/>
              <a:gd name="connsiteY4" fmla="*/ 2992602 h 3275076"/>
              <a:gd name="connsiteX5" fmla="*/ 7278116 w 7560564"/>
              <a:gd name="connsiteY5" fmla="*/ 3275075 h 3275076"/>
              <a:gd name="connsiteX6" fmla="*/ 282473 w 7560564"/>
              <a:gd name="connsiteY6" fmla="*/ 3275075 h 3275076"/>
              <a:gd name="connsiteX7" fmla="*/ 0 w 7560564"/>
              <a:gd name="connsiteY7" fmla="*/ 2992602 h 3275076"/>
              <a:gd name="connsiteX8" fmla="*/ 0 w 7560564"/>
              <a:gd name="connsiteY8" fmla="*/ 282448 h 3275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560564" h="3275076">
                <a:moveTo>
                  <a:pt x="0" y="282448"/>
                </a:moveTo>
                <a:cubicBezTo>
                  <a:pt x="0" y="126492"/>
                  <a:pt x="126466" y="0"/>
                  <a:pt x="282473" y="0"/>
                </a:cubicBezTo>
                <a:lnTo>
                  <a:pt x="7278116" y="0"/>
                </a:lnTo>
                <a:cubicBezTo>
                  <a:pt x="7434071" y="0"/>
                  <a:pt x="7560563" y="126492"/>
                  <a:pt x="7560563" y="282448"/>
                </a:cubicBezTo>
                <a:lnTo>
                  <a:pt x="7560563" y="2992602"/>
                </a:lnTo>
                <a:cubicBezTo>
                  <a:pt x="7560563" y="3148609"/>
                  <a:pt x="7434071" y="3275075"/>
                  <a:pt x="7278116" y="3275075"/>
                </a:cubicBezTo>
                <a:lnTo>
                  <a:pt x="282473" y="3275075"/>
                </a:lnTo>
                <a:cubicBezTo>
                  <a:pt x="126466" y="3275075"/>
                  <a:pt x="0" y="3148609"/>
                  <a:pt x="0" y="2992602"/>
                </a:cubicBezTo>
                <a:lnTo>
                  <a:pt x="0" y="282448"/>
                </a:lnTo>
              </a:path>
            </a:pathLst>
          </a:custGeom>
          <a:solidFill>
            <a:srgbClr val="FFFFFF">
              <a:alpha val="100000"/>
            </a:srgbClr>
          </a:solidFill>
          <a:ln w="12700">
            <a:solidFill>
              <a:srgbClr val="000000">
                <a:alpha val="0"/>
              </a:srgb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Freeform 3"/>
          <p:cNvSpPr/>
          <p:nvPr/>
        </p:nvSpPr>
        <p:spPr>
          <a:xfrm>
            <a:off x="6695261" y="1219994"/>
            <a:ext cx="48816" cy="4836902"/>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algn="ctr"/>
            <a:endParaRPr lang="zh-CN" altLang="en-US"/>
          </a:p>
        </p:txBody>
      </p:sp>
      <p:sp>
        <p:nvSpPr>
          <p:cNvPr id="46" name="TextBox 1"/>
          <p:cNvSpPr txBox="1"/>
          <p:nvPr/>
        </p:nvSpPr>
        <p:spPr>
          <a:xfrm>
            <a:off x="545294" y="2704702"/>
            <a:ext cx="1846659" cy="946434"/>
          </a:xfrm>
          <a:prstGeom prst="rect">
            <a:avLst/>
          </a:prstGeom>
          <a:noFill/>
        </p:spPr>
        <p:txBody>
          <a:bodyPr wrap="none" lIns="0" tIns="0" rIns="0" bIns="60981" rtlCol="0">
            <a:spAutoFit/>
          </a:bodyPr>
          <a:lstStyle/>
          <a:p>
            <a:pPr>
              <a:lnSpc>
                <a:spcPts val="6935"/>
              </a:lnSpc>
            </a:pPr>
            <a:r>
              <a:rPr lang="zh-CN" altLang="en-US" sz="3600" dirty="0">
                <a:solidFill>
                  <a:srgbClr val="4197DF"/>
                </a:solidFill>
                <a:latin typeface="Microsoft YaHei UI" panose="020B0503020204020204" pitchFamily="18" charset="-122"/>
                <a:cs typeface="Microsoft YaHei UI" panose="020B0503020204020204" pitchFamily="18" charset="-122"/>
              </a:rPr>
              <a:t>内容导航</a:t>
            </a:r>
            <a:endParaRPr lang="en-US" altLang="zh-CN" sz="3600" dirty="0">
              <a:solidFill>
                <a:srgbClr val="4197DF"/>
              </a:solidFill>
              <a:latin typeface="Microsoft YaHei UI" panose="020B0503020204020204" pitchFamily="18" charset="-122"/>
              <a:cs typeface="Microsoft YaHei UI" panose="020B0503020204020204" pitchFamily="18" charset="-122"/>
            </a:endParaRPr>
          </a:p>
        </p:txBody>
      </p:sp>
      <p:sp>
        <p:nvSpPr>
          <p:cNvPr id="57" name="TextBox 1"/>
          <p:cNvSpPr txBox="1"/>
          <p:nvPr/>
        </p:nvSpPr>
        <p:spPr>
          <a:xfrm>
            <a:off x="545293" y="3518639"/>
            <a:ext cx="1846659" cy="272596"/>
          </a:xfrm>
          <a:prstGeom prst="rect">
            <a:avLst/>
          </a:prstGeom>
          <a:noFill/>
        </p:spPr>
        <p:txBody>
          <a:bodyPr wrap="square" lIns="0" tIns="0" rIns="0" bIns="60981" rtlCol="0">
            <a:spAutoFit/>
          </a:bodyPr>
          <a:lstStyle/>
          <a:p>
            <a:pPr algn="dist">
              <a:lnSpc>
                <a:spcPts val="1600"/>
              </a:lnSpc>
            </a:pPr>
            <a:r>
              <a:rPr lang="en-US" altLang="zh-CN" sz="1900" dirty="0">
                <a:solidFill>
                  <a:srgbClr val="4197DF"/>
                </a:solidFill>
                <a:latin typeface="Times New Roman" panose="02020603050405020304" pitchFamily="18" charset="0"/>
                <a:cs typeface="Times New Roman" panose="02020603050405020304" pitchFamily="18" charset="0"/>
              </a:rPr>
              <a:t>CONTENTS</a:t>
            </a:r>
          </a:p>
        </p:txBody>
      </p:sp>
      <p:sp>
        <p:nvSpPr>
          <p:cNvPr id="59" name="矩形 58"/>
          <p:cNvSpPr/>
          <p:nvPr/>
        </p:nvSpPr>
        <p:spPr>
          <a:xfrm>
            <a:off x="518434" y="2201849"/>
            <a:ext cx="1873520" cy="70265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p:nvPr/>
        </p:nvCxnSpPr>
        <p:spPr>
          <a:xfrm>
            <a:off x="536575" y="7699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36575" y="2484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6575" y="405607"/>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6575" y="577057"/>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6575" y="71993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36575" y="89138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36575" y="10485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36575" y="1219994"/>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6575" y="1404371"/>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36575" y="154724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36575" y="171869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6575" y="1875858"/>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36575" y="2047308"/>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a:off x="2000250" y="6254294"/>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2381250" y="5840443"/>
            <a:ext cx="674915" cy="10132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a:off x="3146878" y="6329700"/>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a:off x="95250" y="5621722"/>
            <a:ext cx="1066800" cy="123197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p:cNvSpPr/>
          <p:nvPr/>
        </p:nvSpPr>
        <p:spPr>
          <a:xfrm>
            <a:off x="876300" y="6254294"/>
            <a:ext cx="381000" cy="51330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5633976" y="4341761"/>
            <a:ext cx="4913633" cy="634722"/>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b="1">
              <a:solidFill>
                <a:schemeClr val="bg1"/>
              </a:solidFill>
            </a:endParaRPr>
          </a:p>
        </p:txBody>
      </p:sp>
      <p:sp>
        <p:nvSpPr>
          <p:cNvPr id="55" name="TextBox 1"/>
          <p:cNvSpPr txBox="1"/>
          <p:nvPr/>
        </p:nvSpPr>
        <p:spPr>
          <a:xfrm>
            <a:off x="7013575" y="3447338"/>
            <a:ext cx="3334246" cy="372367"/>
          </a:xfrm>
          <a:prstGeom prst="rect">
            <a:avLst/>
          </a:prstGeom>
          <a:noFill/>
        </p:spPr>
        <p:txBody>
          <a:bodyPr wrap="none" lIns="0" tIns="0" rIns="0" bIns="60981" rtlCol="0">
            <a:spAutoFit/>
          </a:bodyPr>
          <a:lstStyle/>
          <a:p>
            <a:pPr>
              <a:lnSpc>
                <a:spcPts val="2400"/>
              </a:lnSpc>
            </a:pPr>
            <a:r>
              <a:rPr lang="zh-CN" altLang="zh-CN" sz="2600" b="1" dirty="0">
                <a:solidFill>
                  <a:srgbClr val="3A4187"/>
                </a:solidFill>
                <a:latin typeface="Microsoft YaHei UI" panose="020B0503020204020204" pitchFamily="18" charset="-122"/>
                <a:cs typeface="Microsoft YaHei UI" panose="020B0503020204020204" pitchFamily="18" charset="-122"/>
              </a:rPr>
              <a:t>软件</a:t>
            </a:r>
            <a:r>
              <a:rPr lang="zh-CN" altLang="en-US" sz="2600" b="1" dirty="0">
                <a:solidFill>
                  <a:srgbClr val="3A4187"/>
                </a:solidFill>
                <a:latin typeface="Microsoft YaHei UI" panose="020B0503020204020204" pitchFamily="18" charset="-122"/>
                <a:cs typeface="Microsoft YaHei UI" panose="020B0503020204020204" pitchFamily="18" charset="-122"/>
              </a:rPr>
              <a:t>工程</a:t>
            </a:r>
            <a:r>
              <a:rPr lang="zh-CN" altLang="zh-CN" sz="2600" b="1" dirty="0">
                <a:solidFill>
                  <a:srgbClr val="3A4187"/>
                </a:solidFill>
                <a:latin typeface="Microsoft YaHei UI" panose="020B0503020204020204" pitchFamily="18" charset="-122"/>
                <a:cs typeface="Microsoft YaHei UI" panose="020B0503020204020204" pitchFamily="18" charset="-122"/>
              </a:rPr>
              <a:t>项目</a:t>
            </a:r>
            <a:r>
              <a:rPr lang="zh-CN" altLang="en-US" sz="2600" b="1" dirty="0">
                <a:solidFill>
                  <a:srgbClr val="3A4187"/>
                </a:solidFill>
                <a:latin typeface="Microsoft YaHei UI" panose="020B0503020204020204" pitchFamily="18" charset="-122"/>
                <a:cs typeface="Microsoft YaHei UI" panose="020B0503020204020204" pitchFamily="18" charset="-122"/>
              </a:rPr>
              <a:t>进度</a:t>
            </a:r>
            <a:r>
              <a:rPr lang="zh-CN" altLang="zh-CN" sz="2600" b="1" dirty="0">
                <a:solidFill>
                  <a:srgbClr val="3A4187"/>
                </a:solidFill>
                <a:latin typeface="Microsoft YaHei UI" panose="020B0503020204020204" pitchFamily="18" charset="-122"/>
                <a:cs typeface="Microsoft YaHei UI" panose="020B0503020204020204" pitchFamily="18" charset="-122"/>
              </a:rPr>
              <a:t>分析</a:t>
            </a:r>
            <a:endParaRPr lang="zh-CN" altLang="en-US" sz="2600" b="1" dirty="0">
              <a:solidFill>
                <a:srgbClr val="3A4187"/>
              </a:solidFill>
              <a:latin typeface="Microsoft YaHei UI" panose="020B0503020204020204" pitchFamily="18" charset="-122"/>
              <a:cs typeface="Microsoft YaHei UI" panose="020B0503020204020204" pitchFamily="18" charset="-122"/>
            </a:endParaRPr>
          </a:p>
        </p:txBody>
      </p:sp>
      <p:sp>
        <p:nvSpPr>
          <p:cNvPr id="56" name="TextBox 1"/>
          <p:cNvSpPr txBox="1"/>
          <p:nvPr/>
        </p:nvSpPr>
        <p:spPr>
          <a:xfrm>
            <a:off x="7013575" y="2244389"/>
            <a:ext cx="2000548" cy="372367"/>
          </a:xfrm>
          <a:prstGeom prst="rect">
            <a:avLst/>
          </a:prstGeom>
          <a:noFill/>
        </p:spPr>
        <p:txBody>
          <a:bodyPr wrap="none" lIns="0" tIns="0" rIns="0" bIns="60981" rtlCol="0">
            <a:spAutoFit/>
          </a:bodyPr>
          <a:lstStyle/>
          <a:p>
            <a:pPr>
              <a:lnSpc>
                <a:spcPts val="2400"/>
              </a:lnSpc>
            </a:pPr>
            <a:r>
              <a:rPr lang="zh-CN" altLang="en-US" sz="2600" b="1" dirty="0">
                <a:solidFill>
                  <a:srgbClr val="3A4187"/>
                </a:solidFill>
                <a:latin typeface="Microsoft YaHei UI" panose="020B0503020204020204" pitchFamily="18" charset="-122"/>
                <a:cs typeface="Microsoft YaHei UI" panose="020B0503020204020204" pitchFamily="18" charset="-122"/>
              </a:rPr>
              <a:t>进度基本概念</a:t>
            </a:r>
          </a:p>
        </p:txBody>
      </p:sp>
      <p:sp>
        <p:nvSpPr>
          <p:cNvPr id="78" name="TextBox 1"/>
          <p:cNvSpPr txBox="1"/>
          <p:nvPr/>
        </p:nvSpPr>
        <p:spPr>
          <a:xfrm>
            <a:off x="7013575" y="4584441"/>
            <a:ext cx="2000548" cy="372367"/>
          </a:xfrm>
          <a:prstGeom prst="rect">
            <a:avLst/>
          </a:prstGeom>
          <a:noFill/>
        </p:spPr>
        <p:txBody>
          <a:bodyPr wrap="none" lIns="0" tIns="0" rIns="0" bIns="60981" rtlCol="0">
            <a:spAutoFit/>
          </a:bodyPr>
          <a:lstStyle/>
          <a:p>
            <a:pPr>
              <a:lnSpc>
                <a:spcPts val="2400"/>
              </a:lnSpc>
            </a:pPr>
            <a:r>
              <a:rPr lang="zh-CN" altLang="en-US" sz="2600" b="1" dirty="0">
                <a:solidFill>
                  <a:schemeClr val="bg1"/>
                </a:solidFill>
                <a:latin typeface="Microsoft YaHei UI" panose="020B0503020204020204" pitchFamily="18" charset="-122"/>
                <a:cs typeface="Microsoft YaHei UI" panose="020B0503020204020204" pitchFamily="18" charset="-122"/>
              </a:rPr>
              <a:t>网络计划优化</a:t>
            </a:r>
          </a:p>
        </p:txBody>
      </p:sp>
      <p:sp>
        <p:nvSpPr>
          <p:cNvPr id="79" name="Freeform 3"/>
          <p:cNvSpPr/>
          <p:nvPr/>
        </p:nvSpPr>
        <p:spPr>
          <a:xfrm>
            <a:off x="6632575" y="228679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74B836"/>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sz="2600" b="1"/>
          </a:p>
        </p:txBody>
      </p:sp>
      <p:sp>
        <p:nvSpPr>
          <p:cNvPr id="80" name="Freeform 3"/>
          <p:cNvSpPr/>
          <p:nvPr/>
        </p:nvSpPr>
        <p:spPr>
          <a:xfrm>
            <a:off x="6632575" y="3523538"/>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74B836"/>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sz="2600" b="1">
              <a:solidFill>
                <a:schemeClr val="bg1"/>
              </a:solidFill>
            </a:endParaRPr>
          </a:p>
        </p:txBody>
      </p:sp>
      <p:sp>
        <p:nvSpPr>
          <p:cNvPr id="81" name="TextBox 1"/>
          <p:cNvSpPr txBox="1"/>
          <p:nvPr/>
        </p:nvSpPr>
        <p:spPr>
          <a:xfrm>
            <a:off x="6023098" y="2254183"/>
            <a:ext cx="504946" cy="372559"/>
          </a:xfrm>
          <a:prstGeom prst="rect">
            <a:avLst/>
          </a:prstGeom>
          <a:noFill/>
        </p:spPr>
        <p:txBody>
          <a:bodyPr wrap="none" lIns="0" tIns="0" rIns="0" bIns="60981" rtlCol="0">
            <a:spAutoFit/>
          </a:bodyPr>
          <a:lstStyle/>
          <a:p>
            <a:pPr>
              <a:lnSpc>
                <a:spcPts val="2400"/>
              </a:lnSpc>
            </a:pPr>
            <a:r>
              <a:rPr lang="en-US" altLang="zh-CN" sz="2600" b="1" dirty="0">
                <a:solidFill>
                  <a:srgbClr val="3A4187"/>
                </a:solidFill>
                <a:latin typeface="Microsoft YaHei UI" panose="020B0503020204020204" pitchFamily="18" charset="-122"/>
                <a:cs typeface="Microsoft YaHei UI" panose="020B0503020204020204" pitchFamily="18" charset="-122"/>
              </a:rPr>
              <a:t>6.1</a:t>
            </a:r>
            <a:endParaRPr lang="zh-CN" altLang="en-US" sz="2600" b="1" dirty="0">
              <a:solidFill>
                <a:srgbClr val="3A4187"/>
              </a:solidFill>
              <a:latin typeface="Microsoft YaHei UI" panose="020B0503020204020204" pitchFamily="18" charset="-122"/>
              <a:cs typeface="Microsoft YaHei UI" panose="020B0503020204020204" pitchFamily="18" charset="-122"/>
            </a:endParaRPr>
          </a:p>
        </p:txBody>
      </p:sp>
      <p:sp>
        <p:nvSpPr>
          <p:cNvPr id="82" name="TextBox 1"/>
          <p:cNvSpPr txBox="1"/>
          <p:nvPr/>
        </p:nvSpPr>
        <p:spPr>
          <a:xfrm>
            <a:off x="6048108" y="3447338"/>
            <a:ext cx="504946" cy="372559"/>
          </a:xfrm>
          <a:prstGeom prst="rect">
            <a:avLst/>
          </a:prstGeom>
          <a:noFill/>
        </p:spPr>
        <p:txBody>
          <a:bodyPr wrap="none" lIns="0" tIns="0" rIns="0" bIns="60981" rtlCol="0">
            <a:spAutoFit/>
          </a:bodyPr>
          <a:lstStyle/>
          <a:p>
            <a:pPr>
              <a:lnSpc>
                <a:spcPts val="2400"/>
              </a:lnSpc>
            </a:pPr>
            <a:r>
              <a:rPr lang="en-US" altLang="zh-CN" sz="2600" b="1" dirty="0">
                <a:solidFill>
                  <a:srgbClr val="3A4187"/>
                </a:solidFill>
                <a:latin typeface="Microsoft YaHei UI" panose="020B0503020204020204" pitchFamily="18" charset="-122"/>
                <a:cs typeface="Microsoft YaHei UI" panose="020B0503020204020204" pitchFamily="18" charset="-122"/>
              </a:rPr>
              <a:t>6.2</a:t>
            </a:r>
          </a:p>
        </p:txBody>
      </p:sp>
      <p:sp>
        <p:nvSpPr>
          <p:cNvPr id="83" name="TextBox 1"/>
          <p:cNvSpPr txBox="1"/>
          <p:nvPr/>
        </p:nvSpPr>
        <p:spPr>
          <a:xfrm>
            <a:off x="6048108" y="4584441"/>
            <a:ext cx="464871" cy="369353"/>
          </a:xfrm>
          <a:prstGeom prst="rect">
            <a:avLst/>
          </a:prstGeom>
          <a:noFill/>
        </p:spPr>
        <p:txBody>
          <a:bodyPr wrap="none" lIns="0" tIns="0" rIns="0" bIns="60981" rtlCol="0">
            <a:spAutoFit/>
          </a:bodyPr>
          <a:lstStyle/>
          <a:p>
            <a:pPr>
              <a:lnSpc>
                <a:spcPts val="2400"/>
              </a:lnSpc>
            </a:pPr>
            <a:r>
              <a:rPr lang="en-US" altLang="zh-CN" sz="2600" b="1" dirty="0">
                <a:solidFill>
                  <a:schemeClr val="bg1"/>
                </a:solidFill>
                <a:latin typeface="+mj-lt"/>
                <a:cs typeface="Microsoft YaHei UI" panose="020B0503020204020204" pitchFamily="18" charset="-122"/>
              </a:rPr>
              <a:t>6.3</a:t>
            </a:r>
          </a:p>
        </p:txBody>
      </p:sp>
      <p:sp>
        <p:nvSpPr>
          <p:cNvPr id="84" name="Freeform 3"/>
          <p:cNvSpPr/>
          <p:nvPr/>
        </p:nvSpPr>
        <p:spPr>
          <a:xfrm>
            <a:off x="6632575" y="4659122"/>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chemeClr val="bg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sz="2600" b="1">
              <a:solidFill>
                <a:schemeClr val="bg1"/>
              </a:solidFill>
            </a:endParaRPr>
          </a:p>
        </p:txBody>
      </p:sp>
      <p:sp>
        <p:nvSpPr>
          <p:cNvPr id="3" name="灯片编号占位符 2">
            <a:extLst>
              <a:ext uri="{FF2B5EF4-FFF2-40B4-BE49-F238E27FC236}">
                <a16:creationId xmlns:a16="http://schemas.microsoft.com/office/drawing/2014/main" id="{2C04CA2E-1480-4AE7-A790-03DF18550C2A}"/>
              </a:ext>
            </a:extLst>
          </p:cNvPr>
          <p:cNvSpPr>
            <a:spLocks noGrp="1"/>
          </p:cNvSpPr>
          <p:nvPr>
            <p:ph type="sldNum" sz="quarter" idx="12"/>
          </p:nvPr>
        </p:nvSpPr>
        <p:spPr/>
        <p:txBody>
          <a:bodyPr/>
          <a:lstStyle/>
          <a:p>
            <a:fld id="{B6F15528-21DE-4FAA-801E-634DDDAF4B2B}" type="slidenum">
              <a:rPr lang="en-US" smtClean="0"/>
              <a:t>500</a:t>
            </a:fld>
            <a:endParaRPr lang="en-US" dirty="0"/>
          </a:p>
        </p:txBody>
      </p:sp>
    </p:spTree>
  </p:cSld>
  <p:clrMapOvr>
    <a:masterClrMapping/>
  </p:clrMapOvr>
  <p:transition spd="slow">
    <p:push dir="u"/>
  </p:transition>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6.3 </a:t>
            </a:r>
            <a:r>
              <a:rPr lang="zh-CN" altLang="zh-CN" dirty="0"/>
              <a:t>网络计划优化</a:t>
            </a:r>
            <a:endParaRPr lang="zh-CN" altLang="en-US" dirty="0"/>
          </a:p>
        </p:txBody>
      </p:sp>
      <p:sp>
        <p:nvSpPr>
          <p:cNvPr id="3" name="内容占位符 2"/>
          <p:cNvSpPr>
            <a:spLocks noGrp="1"/>
          </p:cNvSpPr>
          <p:nvPr>
            <p:ph idx="1"/>
          </p:nvPr>
        </p:nvSpPr>
        <p:spPr>
          <a:xfrm>
            <a:off x="882344" y="4496594"/>
            <a:ext cx="10978515" cy="533400"/>
          </a:xfrm>
        </p:spPr>
        <p:txBody>
          <a:bodyPr>
            <a:noAutofit/>
          </a:bodyPr>
          <a:lstStyle/>
          <a:p>
            <a:pPr marL="0" indent="0">
              <a:buNone/>
            </a:pPr>
            <a:r>
              <a:rPr lang="en-US" altLang="zh-CN" sz="2400" dirty="0">
                <a:solidFill>
                  <a:schemeClr val="tx1"/>
                </a:solidFill>
              </a:rPr>
              <a:t>       </a:t>
            </a:r>
            <a:r>
              <a:rPr lang="zh-CN" altLang="zh-CN" sz="2400" dirty="0">
                <a:solidFill>
                  <a:schemeClr val="tx1"/>
                </a:solidFill>
              </a:rPr>
              <a:t>网络计划的选定目标，在满足现有既定约束条件的基础上，通过不断改进网络计划，来寻求满意的方案。</a:t>
            </a:r>
            <a:endParaRPr lang="zh-CN" altLang="en-US" sz="2400" dirty="0">
              <a:solidFill>
                <a:schemeClr val="tx1"/>
              </a:solidFill>
            </a:endParaRPr>
          </a:p>
        </p:txBody>
      </p:sp>
      <p:sp>
        <p:nvSpPr>
          <p:cNvPr id="6" name="矩形 5"/>
          <p:cNvSpPr/>
          <p:nvPr/>
        </p:nvSpPr>
        <p:spPr>
          <a:xfrm>
            <a:off x="0" y="6138305"/>
            <a:ext cx="12209236" cy="721283"/>
          </a:xfrm>
          <a:prstGeom prst="rect">
            <a:avLst/>
          </a:prstGeom>
          <a:solidFill>
            <a:srgbClr val="301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flipH="1">
            <a:off x="9027319" y="5537708"/>
            <a:ext cx="3229725" cy="1301644"/>
            <a:chOff x="-8805" y="5407865"/>
            <a:chExt cx="3213509" cy="1301644"/>
          </a:xfrm>
        </p:grpSpPr>
        <p:sp>
          <p:nvSpPr>
            <p:cNvPr id="8" name="矩形 7"/>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3909" y="1829594"/>
            <a:ext cx="9696027"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灯片编号占位符 4">
            <a:extLst>
              <a:ext uri="{FF2B5EF4-FFF2-40B4-BE49-F238E27FC236}">
                <a16:creationId xmlns:a16="http://schemas.microsoft.com/office/drawing/2014/main" id="{7827B432-3F4F-4697-9F50-4E28E5168AE3}"/>
              </a:ext>
            </a:extLst>
          </p:cNvPr>
          <p:cNvSpPr>
            <a:spLocks noGrp="1"/>
          </p:cNvSpPr>
          <p:nvPr>
            <p:ph type="sldNum" sz="quarter" idx="12"/>
          </p:nvPr>
        </p:nvSpPr>
        <p:spPr/>
        <p:txBody>
          <a:bodyPr/>
          <a:lstStyle/>
          <a:p>
            <a:fld id="{B6F15528-21DE-4FAA-801E-634DDDAF4B2B}" type="slidenum">
              <a:rPr lang="en-US" smtClean="0"/>
              <a:t>501</a:t>
            </a:fld>
            <a:endParaRPr lang="en-US" dirty="0"/>
          </a:p>
        </p:txBody>
      </p:sp>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175" y="1829595"/>
            <a:ext cx="12192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6.3.1 </a:t>
            </a:r>
            <a:r>
              <a:rPr lang="zh-CN" altLang="en-US" dirty="0"/>
              <a:t>工期优化</a:t>
            </a:r>
          </a:p>
        </p:txBody>
      </p:sp>
      <p:sp>
        <p:nvSpPr>
          <p:cNvPr id="4" name="TextBox 3"/>
          <p:cNvSpPr txBox="1"/>
          <p:nvPr/>
        </p:nvSpPr>
        <p:spPr>
          <a:xfrm>
            <a:off x="1099193" y="1831990"/>
            <a:ext cx="10287000" cy="3416320"/>
          </a:xfrm>
          <a:prstGeom prst="rect">
            <a:avLst/>
          </a:prstGeom>
          <a:noFill/>
        </p:spPr>
        <p:txBody>
          <a:bodyPr wrap="square" rtlCol="0">
            <a:spAutoFit/>
          </a:bodyPr>
          <a:lstStyle/>
          <a:p>
            <a:pPr>
              <a:lnSpc>
                <a:spcPct val="150000"/>
              </a:lnSpc>
            </a:pPr>
            <a:r>
              <a:rPr lang="en-US" altLang="zh-CN" dirty="0"/>
              <a:t>       </a:t>
            </a:r>
            <a:r>
              <a:rPr lang="zh-CN" altLang="zh-CN" dirty="0"/>
              <a:t>如果软件</a:t>
            </a:r>
            <a:r>
              <a:rPr lang="zh-CN" altLang="en-US" dirty="0"/>
              <a:t>工程</a:t>
            </a:r>
            <a:r>
              <a:rPr lang="zh-CN" altLang="zh-CN" dirty="0"/>
              <a:t>项目的计算工期</a:t>
            </a:r>
            <a:r>
              <a:rPr lang="en-US" altLang="zh-CN" i="1" dirty="0" err="1"/>
              <a:t>T</a:t>
            </a:r>
            <a:r>
              <a:rPr lang="en-US" altLang="zh-CN" i="1" baseline="-25000" dirty="0" err="1"/>
              <a:t>p</a:t>
            </a:r>
            <a:r>
              <a:rPr lang="zh-CN" altLang="zh-CN" dirty="0"/>
              <a:t>大于要求工期</a:t>
            </a:r>
            <a:r>
              <a:rPr lang="en-US" altLang="zh-CN" i="1" dirty="0" err="1"/>
              <a:t>T</a:t>
            </a:r>
            <a:r>
              <a:rPr lang="en-US" altLang="zh-CN" i="1" baseline="-25000" dirty="0" err="1"/>
              <a:t>r</a:t>
            </a:r>
            <a:r>
              <a:rPr lang="zh-CN" altLang="zh-CN" dirty="0"/>
              <a:t>时，可以通过压缩关键工作的工作时长来满足工期的要求。</a:t>
            </a:r>
            <a:endParaRPr lang="en-US" altLang="zh-CN" dirty="0"/>
          </a:p>
          <a:p>
            <a:pPr>
              <a:lnSpc>
                <a:spcPct val="150000"/>
              </a:lnSpc>
            </a:pPr>
            <a:r>
              <a:rPr lang="en-US" altLang="zh-CN" dirty="0"/>
              <a:t>       </a:t>
            </a:r>
            <a:r>
              <a:rPr lang="zh-CN" altLang="zh-CN" dirty="0"/>
              <a:t>软件</a:t>
            </a:r>
            <a:r>
              <a:rPr lang="zh-CN" altLang="en-US" dirty="0"/>
              <a:t>工程</a:t>
            </a:r>
            <a:r>
              <a:rPr lang="zh-CN" altLang="zh-CN" dirty="0"/>
              <a:t>项目工期优化的计算，应按照以下步骤进行：</a:t>
            </a:r>
          </a:p>
          <a:p>
            <a:pPr lvl="0">
              <a:lnSpc>
                <a:spcPct val="150000"/>
              </a:lnSpc>
            </a:pPr>
            <a:r>
              <a:rPr lang="en-US" altLang="zh-CN" dirty="0"/>
              <a:t>      </a:t>
            </a:r>
            <a:r>
              <a:rPr lang="zh-CN" altLang="en-US" dirty="0"/>
              <a:t>（</a:t>
            </a:r>
            <a:r>
              <a:rPr lang="en-US" altLang="zh-CN" dirty="0"/>
              <a:t>1</a:t>
            </a:r>
            <a:r>
              <a:rPr lang="zh-CN" altLang="en-US" dirty="0"/>
              <a:t>）</a:t>
            </a:r>
            <a:r>
              <a:rPr lang="zh-CN" altLang="zh-CN" dirty="0"/>
              <a:t>计算并找出初始网络计划的计算工期</a:t>
            </a:r>
            <a:r>
              <a:rPr lang="en-US" altLang="zh-CN" i="1" dirty="0" err="1"/>
              <a:t>T</a:t>
            </a:r>
            <a:r>
              <a:rPr lang="en-US" altLang="zh-CN" i="1" baseline="-25000" dirty="0" err="1"/>
              <a:t>p</a:t>
            </a:r>
            <a:r>
              <a:rPr lang="en-US" altLang="zh-CN" i="1" baseline="-25000" dirty="0"/>
              <a:t> </a:t>
            </a:r>
            <a:r>
              <a:rPr lang="zh-CN" altLang="zh-CN" dirty="0"/>
              <a:t>、关键工作和关键线路；</a:t>
            </a:r>
          </a:p>
          <a:p>
            <a:pPr lvl="0">
              <a:lnSpc>
                <a:spcPct val="150000"/>
              </a:lnSpc>
            </a:pPr>
            <a:r>
              <a:rPr lang="en-US" altLang="zh-CN" dirty="0"/>
              <a:t>      </a:t>
            </a:r>
            <a:r>
              <a:rPr lang="zh-CN" altLang="en-US" dirty="0"/>
              <a:t>（</a:t>
            </a:r>
            <a:r>
              <a:rPr lang="en-US" altLang="zh-CN" dirty="0"/>
              <a:t>2</a:t>
            </a:r>
            <a:r>
              <a:rPr lang="zh-CN" altLang="en-US" dirty="0"/>
              <a:t>）</a:t>
            </a:r>
            <a:r>
              <a:rPr lang="zh-CN" altLang="zh-CN" dirty="0"/>
              <a:t>按照要求工期</a:t>
            </a:r>
            <a:r>
              <a:rPr lang="en-US" altLang="zh-CN" i="1" dirty="0" err="1"/>
              <a:t>T</a:t>
            </a:r>
            <a:r>
              <a:rPr lang="en-US" altLang="zh-CN" i="1" baseline="-25000" dirty="0" err="1"/>
              <a:t>r</a:t>
            </a:r>
            <a:r>
              <a:rPr lang="zh-CN" altLang="zh-CN" dirty="0"/>
              <a:t>计算应缩短的总工作时长；</a:t>
            </a:r>
          </a:p>
          <a:p>
            <a:pPr>
              <a:lnSpc>
                <a:spcPct val="150000"/>
              </a:lnSpc>
            </a:pPr>
            <a:r>
              <a:rPr lang="en-US" altLang="zh-CN" dirty="0"/>
              <a:t>      </a:t>
            </a:r>
            <a:r>
              <a:rPr lang="zh-CN" altLang="en-US" dirty="0"/>
              <a:t>（</a:t>
            </a:r>
            <a:r>
              <a:rPr lang="en-US" altLang="zh-CN" dirty="0"/>
              <a:t>3</a:t>
            </a:r>
            <a:r>
              <a:rPr lang="zh-CN" altLang="en-US" dirty="0"/>
              <a:t>）</a:t>
            </a:r>
            <a:r>
              <a:rPr lang="zh-CN" altLang="zh-CN" dirty="0"/>
              <a:t>确定软件</a:t>
            </a:r>
            <a:r>
              <a:rPr lang="zh-CN" altLang="en-US" dirty="0"/>
              <a:t>工程</a:t>
            </a:r>
            <a:r>
              <a:rPr lang="zh-CN" altLang="zh-CN" dirty="0"/>
              <a:t>项目中各个关键工作能缩短的工作时长；</a:t>
            </a:r>
            <a:endParaRPr lang="zh-CN" altLang="en-US" dirty="0"/>
          </a:p>
        </p:txBody>
      </p:sp>
      <p:sp>
        <p:nvSpPr>
          <p:cNvPr id="5" name="矩形 4"/>
          <p:cNvSpPr/>
          <p:nvPr/>
        </p:nvSpPr>
        <p:spPr>
          <a:xfrm>
            <a:off x="1" y="1219994"/>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7" name="组合 6"/>
          <p:cNvGrpSpPr/>
          <p:nvPr/>
        </p:nvGrpSpPr>
        <p:grpSpPr>
          <a:xfrm flipH="1">
            <a:off x="-19237" y="5944879"/>
            <a:ext cx="3297433" cy="914713"/>
            <a:chOff x="8920155" y="5944877"/>
            <a:chExt cx="3294742" cy="914713"/>
          </a:xfrm>
        </p:grpSpPr>
        <p:sp>
          <p:nvSpPr>
            <p:cNvPr id="8"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9"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10"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grpSp>
      <p:sp>
        <p:nvSpPr>
          <p:cNvPr id="11" name="矩形 10"/>
          <p:cNvSpPr/>
          <p:nvPr/>
        </p:nvSpPr>
        <p:spPr>
          <a:xfrm>
            <a:off x="3278196" y="6515583"/>
            <a:ext cx="8920154" cy="34400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灯片编号占位符 11">
            <a:extLst>
              <a:ext uri="{FF2B5EF4-FFF2-40B4-BE49-F238E27FC236}">
                <a16:creationId xmlns:a16="http://schemas.microsoft.com/office/drawing/2014/main" id="{3BAFA9D6-022F-41B1-BA59-465A4BDE5958}"/>
              </a:ext>
            </a:extLst>
          </p:cNvPr>
          <p:cNvSpPr>
            <a:spLocks noGrp="1"/>
          </p:cNvSpPr>
          <p:nvPr>
            <p:ph type="sldNum" sz="quarter" idx="12"/>
          </p:nvPr>
        </p:nvSpPr>
        <p:spPr/>
        <p:txBody>
          <a:bodyPr/>
          <a:lstStyle/>
          <a:p>
            <a:fld id="{B6F15528-21DE-4FAA-801E-634DDDAF4B2B}" type="slidenum">
              <a:rPr lang="en-US" smtClean="0"/>
              <a:t>502</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175" y="1829595"/>
            <a:ext cx="12192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6.3.1 </a:t>
            </a:r>
            <a:r>
              <a:rPr lang="zh-CN" altLang="en-US" dirty="0"/>
              <a:t>工期优化</a:t>
            </a:r>
          </a:p>
        </p:txBody>
      </p:sp>
      <p:sp>
        <p:nvSpPr>
          <p:cNvPr id="4" name="TextBox 3"/>
          <p:cNvSpPr txBox="1"/>
          <p:nvPr/>
        </p:nvSpPr>
        <p:spPr>
          <a:xfrm>
            <a:off x="917575" y="1831990"/>
            <a:ext cx="10468618" cy="3453253"/>
          </a:xfrm>
          <a:prstGeom prst="rect">
            <a:avLst/>
          </a:prstGeom>
          <a:noFill/>
        </p:spPr>
        <p:txBody>
          <a:bodyPr wrap="square" rtlCol="0">
            <a:spAutoFit/>
          </a:bodyPr>
          <a:lstStyle/>
          <a:p>
            <a:pPr>
              <a:lnSpc>
                <a:spcPct val="130000"/>
              </a:lnSpc>
            </a:pPr>
            <a:r>
              <a:rPr lang="en-US" altLang="zh-CN" dirty="0"/>
              <a:t>     </a:t>
            </a:r>
            <a:r>
              <a:rPr lang="zh-CN" altLang="en-US" dirty="0"/>
              <a:t>（</a:t>
            </a:r>
            <a:r>
              <a:rPr lang="en-US" altLang="zh-CN" dirty="0"/>
              <a:t>4</a:t>
            </a:r>
            <a:r>
              <a:rPr lang="zh-CN" altLang="en-US" dirty="0"/>
              <a:t>）</a:t>
            </a:r>
            <a:r>
              <a:rPr lang="zh-CN" altLang="zh-CN" dirty="0"/>
              <a:t>选择缩短工作时长的关键工作，应该优先考虑有作业空间、有充足的备用资源以及将会增加费用额最小的项目工作。</a:t>
            </a:r>
            <a:endParaRPr lang="en-US" altLang="zh-CN" dirty="0"/>
          </a:p>
          <a:p>
            <a:pPr lvl="0">
              <a:lnSpc>
                <a:spcPct val="130000"/>
              </a:lnSpc>
            </a:pPr>
            <a:r>
              <a:rPr lang="en-US" altLang="zh-CN" dirty="0"/>
              <a:t>     </a:t>
            </a:r>
            <a:r>
              <a:rPr lang="zh-CN" altLang="en-US" dirty="0"/>
              <a:t>（</a:t>
            </a:r>
            <a:r>
              <a:rPr lang="en-US" altLang="zh-CN" dirty="0"/>
              <a:t>5</a:t>
            </a:r>
            <a:r>
              <a:rPr lang="zh-CN" altLang="en-US" dirty="0"/>
              <a:t>）</a:t>
            </a:r>
            <a:r>
              <a:rPr lang="zh-CN" altLang="zh-CN" dirty="0"/>
              <a:t>当重新计算的工期仍然超过项目要求的工期时，则需重复以上（</a:t>
            </a:r>
            <a:r>
              <a:rPr lang="en-US" altLang="zh-CN" dirty="0"/>
              <a:t>1</a:t>
            </a:r>
            <a:r>
              <a:rPr lang="zh-CN" altLang="zh-CN" dirty="0"/>
              <a:t>）</a:t>
            </a:r>
            <a:r>
              <a:rPr lang="en-US" altLang="zh-CN" dirty="0"/>
              <a:t>~</a:t>
            </a:r>
            <a:r>
              <a:rPr lang="zh-CN" altLang="zh-CN" dirty="0"/>
              <a:t>（</a:t>
            </a:r>
            <a:r>
              <a:rPr lang="en-US" altLang="zh-CN" dirty="0"/>
              <a:t>4</a:t>
            </a:r>
            <a:r>
              <a:rPr lang="zh-CN" altLang="zh-CN" dirty="0"/>
              <a:t>）的步骤，直至满足项目的要求或不能再压缩了为止。</a:t>
            </a:r>
          </a:p>
          <a:p>
            <a:pPr>
              <a:lnSpc>
                <a:spcPct val="130000"/>
              </a:lnSpc>
            </a:pPr>
            <a:r>
              <a:rPr lang="en-US" altLang="zh-CN" dirty="0"/>
              <a:t>     </a:t>
            </a:r>
            <a:r>
              <a:rPr lang="zh-CN" altLang="en-US" dirty="0"/>
              <a:t>（</a:t>
            </a:r>
            <a:r>
              <a:rPr lang="en-US" altLang="zh-CN" dirty="0"/>
              <a:t>6</a:t>
            </a:r>
            <a:r>
              <a:rPr lang="zh-CN" altLang="en-US" dirty="0"/>
              <a:t>）</a:t>
            </a:r>
            <a:r>
              <a:rPr lang="zh-CN" altLang="zh-CN" dirty="0"/>
              <a:t>当项目的所有关键工作的工作时长都已达到其能缩短的极限，而计算工期</a:t>
            </a:r>
            <a:r>
              <a:rPr lang="en-US" altLang="zh-CN" i="1" dirty="0" err="1"/>
              <a:t>T</a:t>
            </a:r>
            <a:r>
              <a:rPr lang="en-US" altLang="zh-CN" i="1" baseline="-25000" dirty="0" err="1"/>
              <a:t>p</a:t>
            </a:r>
            <a:r>
              <a:rPr lang="zh-CN" altLang="zh-CN" dirty="0"/>
              <a:t>仍然不能满足项目的工期要求时，则应对原软件</a:t>
            </a:r>
            <a:r>
              <a:rPr lang="zh-CN" altLang="en-US" dirty="0"/>
              <a:t>工程</a:t>
            </a:r>
            <a:r>
              <a:rPr lang="zh-CN" altLang="zh-CN" dirty="0"/>
              <a:t>项目计划的技术方案、组织方案进行调整或者对项目要求工期</a:t>
            </a:r>
            <a:r>
              <a:rPr lang="en-US" altLang="zh-CN" i="1" dirty="0" err="1"/>
              <a:t>T</a:t>
            </a:r>
            <a:r>
              <a:rPr lang="en-US" altLang="zh-CN" i="1" baseline="-25000" dirty="0" err="1"/>
              <a:t>r</a:t>
            </a:r>
            <a:r>
              <a:rPr lang="zh-CN" altLang="zh-CN" dirty="0"/>
              <a:t>进行重新审定。</a:t>
            </a:r>
            <a:endParaRPr lang="zh-CN" altLang="en-US" dirty="0"/>
          </a:p>
        </p:txBody>
      </p:sp>
      <p:sp>
        <p:nvSpPr>
          <p:cNvPr id="5" name="矩形 4"/>
          <p:cNvSpPr/>
          <p:nvPr/>
        </p:nvSpPr>
        <p:spPr>
          <a:xfrm>
            <a:off x="1" y="1219994"/>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7" name="组合 6"/>
          <p:cNvGrpSpPr/>
          <p:nvPr/>
        </p:nvGrpSpPr>
        <p:grpSpPr>
          <a:xfrm flipH="1">
            <a:off x="-19237" y="5944879"/>
            <a:ext cx="3297433" cy="914713"/>
            <a:chOff x="8920155" y="5944877"/>
            <a:chExt cx="3294742" cy="914713"/>
          </a:xfrm>
        </p:grpSpPr>
        <p:sp>
          <p:nvSpPr>
            <p:cNvPr id="8"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9"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10"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grpSp>
      <p:sp>
        <p:nvSpPr>
          <p:cNvPr id="11" name="矩形 10"/>
          <p:cNvSpPr/>
          <p:nvPr/>
        </p:nvSpPr>
        <p:spPr>
          <a:xfrm>
            <a:off x="3278196" y="6515583"/>
            <a:ext cx="8920154" cy="34400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灯片编号占位符 11">
            <a:extLst>
              <a:ext uri="{FF2B5EF4-FFF2-40B4-BE49-F238E27FC236}">
                <a16:creationId xmlns:a16="http://schemas.microsoft.com/office/drawing/2014/main" id="{A7733A71-878C-4F01-932A-0EE99CA88E1C}"/>
              </a:ext>
            </a:extLst>
          </p:cNvPr>
          <p:cNvSpPr>
            <a:spLocks noGrp="1"/>
          </p:cNvSpPr>
          <p:nvPr>
            <p:ph type="sldNum" sz="quarter" idx="12"/>
          </p:nvPr>
        </p:nvSpPr>
        <p:spPr/>
        <p:txBody>
          <a:bodyPr/>
          <a:lstStyle/>
          <a:p>
            <a:fld id="{B6F15528-21DE-4FAA-801E-634DDDAF4B2B}" type="slidenum">
              <a:rPr lang="en-US" smtClean="0"/>
              <a:t>503</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6.3.2 </a:t>
            </a:r>
            <a:r>
              <a:rPr lang="zh-CN" altLang="zh-CN" dirty="0"/>
              <a:t>资源优化</a:t>
            </a:r>
            <a:endParaRPr lang="zh-CN" altLang="en-US" dirty="0"/>
          </a:p>
        </p:txBody>
      </p:sp>
      <p:sp>
        <p:nvSpPr>
          <p:cNvPr id="15" name="椭圆 2"/>
          <p:cNvSpPr/>
          <p:nvPr/>
        </p:nvSpPr>
        <p:spPr>
          <a:xfrm rot="3786125">
            <a:off x="6004046" y="55769"/>
            <a:ext cx="3751183" cy="5553658"/>
          </a:xfrm>
          <a:custGeom>
            <a:avLst/>
            <a:gdLst/>
            <a:ahLst/>
            <a:cxnLst/>
            <a:rect l="l" t="t" r="r" b="b"/>
            <a:pathLst>
              <a:path w="3625081" h="2962175">
                <a:moveTo>
                  <a:pt x="2340260" y="0"/>
                </a:moveTo>
                <a:cubicBezTo>
                  <a:pt x="2815384" y="0"/>
                  <a:pt x="3257437" y="141587"/>
                  <a:pt x="3625081" y="386574"/>
                </a:cubicBezTo>
                <a:cubicBezTo>
                  <a:pt x="2706129" y="691235"/>
                  <a:pt x="2022466" y="1707781"/>
                  <a:pt x="1980164" y="2931304"/>
                </a:cubicBezTo>
                <a:cubicBezTo>
                  <a:pt x="1785704" y="2338526"/>
                  <a:pt x="1436457" y="1944216"/>
                  <a:pt x="1038245" y="1944216"/>
                </a:cubicBezTo>
                <a:cubicBezTo>
                  <a:pt x="633157" y="1944216"/>
                  <a:pt x="278738" y="2352263"/>
                  <a:pt x="86185" y="2962175"/>
                </a:cubicBezTo>
                <a:cubicBezTo>
                  <a:pt x="29150" y="2764615"/>
                  <a:pt x="0" y="2555842"/>
                  <a:pt x="0" y="2340260"/>
                </a:cubicBezTo>
                <a:cubicBezTo>
                  <a:pt x="0" y="1047770"/>
                  <a:pt x="1047770" y="0"/>
                  <a:pt x="2340260" y="0"/>
                </a:cubicBezTo>
                <a:close/>
              </a:path>
            </a:pathLst>
          </a:custGeom>
          <a:solidFill>
            <a:srgbClr val="A0CA9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6" name="椭圆 2"/>
          <p:cNvSpPr/>
          <p:nvPr/>
        </p:nvSpPr>
        <p:spPr>
          <a:xfrm rot="3786125" flipH="1" flipV="1">
            <a:off x="4050505" y="2067442"/>
            <a:ext cx="3751183" cy="5553658"/>
          </a:xfrm>
          <a:custGeom>
            <a:avLst/>
            <a:gdLst/>
            <a:ahLst/>
            <a:cxnLst/>
            <a:rect l="l" t="t" r="r" b="b"/>
            <a:pathLst>
              <a:path w="3625081" h="2962175">
                <a:moveTo>
                  <a:pt x="2340260" y="0"/>
                </a:moveTo>
                <a:cubicBezTo>
                  <a:pt x="2815384" y="0"/>
                  <a:pt x="3257437" y="141587"/>
                  <a:pt x="3625081" y="386574"/>
                </a:cubicBezTo>
                <a:cubicBezTo>
                  <a:pt x="2706129" y="691235"/>
                  <a:pt x="2022466" y="1707781"/>
                  <a:pt x="1980164" y="2931304"/>
                </a:cubicBezTo>
                <a:cubicBezTo>
                  <a:pt x="1785704" y="2338526"/>
                  <a:pt x="1436457" y="1944216"/>
                  <a:pt x="1038245" y="1944216"/>
                </a:cubicBezTo>
                <a:cubicBezTo>
                  <a:pt x="633157" y="1944216"/>
                  <a:pt x="278738" y="2352263"/>
                  <a:pt x="86185" y="2962175"/>
                </a:cubicBezTo>
                <a:cubicBezTo>
                  <a:pt x="29150" y="2764615"/>
                  <a:pt x="0" y="2555842"/>
                  <a:pt x="0" y="2340260"/>
                </a:cubicBezTo>
                <a:cubicBezTo>
                  <a:pt x="0" y="1047770"/>
                  <a:pt x="1047770" y="0"/>
                  <a:pt x="2340260" y="0"/>
                </a:cubicBezTo>
                <a:close/>
              </a:path>
            </a:pathLst>
          </a:custGeom>
          <a:solidFill>
            <a:srgbClr val="5FA25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7" name="椭圆 16"/>
          <p:cNvSpPr/>
          <p:nvPr/>
        </p:nvSpPr>
        <p:spPr>
          <a:xfrm>
            <a:off x="4554700" y="2429225"/>
            <a:ext cx="1602395" cy="1602395"/>
          </a:xfrm>
          <a:prstGeom prst="ellipse">
            <a:avLst/>
          </a:prstGeom>
          <a:solidFill>
            <a:srgbClr val="2B6B6F">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椭圆 17"/>
          <p:cNvSpPr/>
          <p:nvPr/>
        </p:nvSpPr>
        <p:spPr>
          <a:xfrm>
            <a:off x="7648639" y="3664908"/>
            <a:ext cx="1602395" cy="1602395"/>
          </a:xfrm>
          <a:prstGeom prst="ellipse">
            <a:avLst/>
          </a:prstGeom>
          <a:solidFill>
            <a:srgbClr val="A0C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19" name="组合 18"/>
          <p:cNvGrpSpPr/>
          <p:nvPr/>
        </p:nvGrpSpPr>
        <p:grpSpPr>
          <a:xfrm>
            <a:off x="8074392" y="4090661"/>
            <a:ext cx="750888" cy="750888"/>
            <a:chOff x="2384425" y="3744913"/>
            <a:chExt cx="750888" cy="750888"/>
          </a:xfrm>
          <a:solidFill>
            <a:schemeClr val="bg1"/>
          </a:solidFill>
        </p:grpSpPr>
        <p:sp>
          <p:nvSpPr>
            <p:cNvPr id="20" name="Freeform 33"/>
            <p:cNvSpPr/>
            <p:nvPr/>
          </p:nvSpPr>
          <p:spPr bwMode="auto">
            <a:xfrm>
              <a:off x="2384425" y="3744913"/>
              <a:ext cx="241300" cy="239713"/>
            </a:xfrm>
            <a:custGeom>
              <a:avLst/>
              <a:gdLst>
                <a:gd name="T0" fmla="*/ 64 w 64"/>
                <a:gd name="T1" fmla="*/ 0 h 64"/>
                <a:gd name="T2" fmla="*/ 40 w 64"/>
                <a:gd name="T3" fmla="*/ 0 h 64"/>
                <a:gd name="T4" fmla="*/ 0 w 64"/>
                <a:gd name="T5" fmla="*/ 40 h 64"/>
                <a:gd name="T6" fmla="*/ 0 w 64"/>
                <a:gd name="T7" fmla="*/ 64 h 64"/>
                <a:gd name="T8" fmla="*/ 12 w 64"/>
                <a:gd name="T9" fmla="*/ 64 h 64"/>
                <a:gd name="T10" fmla="*/ 64 w 64"/>
                <a:gd name="T11" fmla="*/ 11 h 64"/>
                <a:gd name="T12" fmla="*/ 64 w 6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64" h="64">
                  <a:moveTo>
                    <a:pt x="64" y="0"/>
                  </a:moveTo>
                  <a:cubicBezTo>
                    <a:pt x="40" y="0"/>
                    <a:pt x="40" y="0"/>
                    <a:pt x="40" y="0"/>
                  </a:cubicBezTo>
                  <a:cubicBezTo>
                    <a:pt x="18" y="0"/>
                    <a:pt x="0" y="18"/>
                    <a:pt x="0" y="40"/>
                  </a:cubicBezTo>
                  <a:cubicBezTo>
                    <a:pt x="0" y="64"/>
                    <a:pt x="0" y="64"/>
                    <a:pt x="0" y="64"/>
                  </a:cubicBezTo>
                  <a:cubicBezTo>
                    <a:pt x="12" y="64"/>
                    <a:pt x="12" y="64"/>
                    <a:pt x="12" y="64"/>
                  </a:cubicBezTo>
                  <a:cubicBezTo>
                    <a:pt x="64" y="11"/>
                    <a:pt x="64" y="11"/>
                    <a:pt x="64" y="11"/>
                  </a:cubicBezTo>
                  <a:lnTo>
                    <a:pt x="6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1" name="Freeform 34"/>
            <p:cNvSpPr/>
            <p:nvPr/>
          </p:nvSpPr>
          <p:spPr bwMode="auto">
            <a:xfrm>
              <a:off x="2898775" y="3744913"/>
              <a:ext cx="236538" cy="239713"/>
            </a:xfrm>
            <a:custGeom>
              <a:avLst/>
              <a:gdLst>
                <a:gd name="T0" fmla="*/ 23 w 63"/>
                <a:gd name="T1" fmla="*/ 0 h 64"/>
                <a:gd name="T2" fmla="*/ 0 w 63"/>
                <a:gd name="T3" fmla="*/ 0 h 64"/>
                <a:gd name="T4" fmla="*/ 0 w 63"/>
                <a:gd name="T5" fmla="*/ 11 h 64"/>
                <a:gd name="T6" fmla="*/ 52 w 63"/>
                <a:gd name="T7" fmla="*/ 64 h 64"/>
                <a:gd name="T8" fmla="*/ 63 w 63"/>
                <a:gd name="T9" fmla="*/ 64 h 64"/>
                <a:gd name="T10" fmla="*/ 63 w 63"/>
                <a:gd name="T11" fmla="*/ 40 h 64"/>
                <a:gd name="T12" fmla="*/ 23 w 63"/>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63" h="64">
                  <a:moveTo>
                    <a:pt x="23" y="0"/>
                  </a:moveTo>
                  <a:cubicBezTo>
                    <a:pt x="0" y="0"/>
                    <a:pt x="0" y="0"/>
                    <a:pt x="0" y="0"/>
                  </a:cubicBezTo>
                  <a:cubicBezTo>
                    <a:pt x="0" y="11"/>
                    <a:pt x="0" y="11"/>
                    <a:pt x="0" y="11"/>
                  </a:cubicBezTo>
                  <a:cubicBezTo>
                    <a:pt x="52" y="64"/>
                    <a:pt x="52" y="64"/>
                    <a:pt x="52" y="64"/>
                  </a:cubicBezTo>
                  <a:cubicBezTo>
                    <a:pt x="63" y="64"/>
                    <a:pt x="63" y="64"/>
                    <a:pt x="63" y="64"/>
                  </a:cubicBezTo>
                  <a:cubicBezTo>
                    <a:pt x="63" y="40"/>
                    <a:pt x="63" y="40"/>
                    <a:pt x="63" y="40"/>
                  </a:cubicBezTo>
                  <a:cubicBezTo>
                    <a:pt x="63" y="18"/>
                    <a:pt x="45" y="0"/>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2" name="Freeform 35"/>
            <p:cNvSpPr>
              <a:spLocks noEditPoints="1"/>
            </p:cNvSpPr>
            <p:nvPr/>
          </p:nvSpPr>
          <p:spPr bwMode="auto">
            <a:xfrm>
              <a:off x="2430463" y="3835401"/>
              <a:ext cx="660400" cy="660400"/>
            </a:xfrm>
            <a:custGeom>
              <a:avLst/>
              <a:gdLst>
                <a:gd name="T0" fmla="*/ 88 w 176"/>
                <a:gd name="T1" fmla="*/ 0 h 176"/>
                <a:gd name="T2" fmla="*/ 0 w 176"/>
                <a:gd name="T3" fmla="*/ 88 h 176"/>
                <a:gd name="T4" fmla="*/ 22 w 176"/>
                <a:gd name="T5" fmla="*/ 146 h 176"/>
                <a:gd name="T6" fmla="*/ 1 w 176"/>
                <a:gd name="T7" fmla="*/ 171 h 176"/>
                <a:gd name="T8" fmla="*/ 7 w 176"/>
                <a:gd name="T9" fmla="*/ 176 h 176"/>
                <a:gd name="T10" fmla="*/ 27 w 176"/>
                <a:gd name="T11" fmla="*/ 151 h 176"/>
                <a:gd name="T12" fmla="*/ 88 w 176"/>
                <a:gd name="T13" fmla="*/ 176 h 176"/>
                <a:gd name="T14" fmla="*/ 149 w 176"/>
                <a:gd name="T15" fmla="*/ 151 h 176"/>
                <a:gd name="T16" fmla="*/ 169 w 176"/>
                <a:gd name="T17" fmla="*/ 176 h 176"/>
                <a:gd name="T18" fmla="*/ 175 w 176"/>
                <a:gd name="T19" fmla="*/ 171 h 176"/>
                <a:gd name="T20" fmla="*/ 155 w 176"/>
                <a:gd name="T21" fmla="*/ 145 h 176"/>
                <a:gd name="T22" fmla="*/ 176 w 176"/>
                <a:gd name="T23" fmla="*/ 88 h 176"/>
                <a:gd name="T24" fmla="*/ 88 w 176"/>
                <a:gd name="T25" fmla="*/ 0 h 176"/>
                <a:gd name="T26" fmla="*/ 92 w 176"/>
                <a:gd name="T27" fmla="*/ 96 h 176"/>
                <a:gd name="T28" fmla="*/ 40 w 176"/>
                <a:gd name="T29" fmla="*/ 96 h 176"/>
                <a:gd name="T30" fmla="*/ 40 w 176"/>
                <a:gd name="T31" fmla="*/ 88 h 176"/>
                <a:gd name="T32" fmla="*/ 84 w 176"/>
                <a:gd name="T33" fmla="*/ 88 h 176"/>
                <a:gd name="T34" fmla="*/ 84 w 176"/>
                <a:gd name="T35" fmla="*/ 24 h 176"/>
                <a:gd name="T36" fmla="*/ 92 w 176"/>
                <a:gd name="T37" fmla="*/ 24 h 176"/>
                <a:gd name="T38" fmla="*/ 92 w 176"/>
                <a:gd name="T39" fmla="*/ 9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 h="176">
                  <a:moveTo>
                    <a:pt x="88" y="0"/>
                  </a:moveTo>
                  <a:cubicBezTo>
                    <a:pt x="40" y="0"/>
                    <a:pt x="0" y="39"/>
                    <a:pt x="0" y="88"/>
                  </a:cubicBezTo>
                  <a:cubicBezTo>
                    <a:pt x="0" y="110"/>
                    <a:pt x="8" y="130"/>
                    <a:pt x="22" y="146"/>
                  </a:cubicBezTo>
                  <a:cubicBezTo>
                    <a:pt x="1" y="171"/>
                    <a:pt x="1" y="171"/>
                    <a:pt x="1" y="171"/>
                  </a:cubicBezTo>
                  <a:cubicBezTo>
                    <a:pt x="7" y="176"/>
                    <a:pt x="7" y="176"/>
                    <a:pt x="7" y="176"/>
                  </a:cubicBezTo>
                  <a:cubicBezTo>
                    <a:pt x="27" y="151"/>
                    <a:pt x="27" y="151"/>
                    <a:pt x="27" y="151"/>
                  </a:cubicBezTo>
                  <a:cubicBezTo>
                    <a:pt x="43" y="167"/>
                    <a:pt x="65" y="176"/>
                    <a:pt x="88" y="176"/>
                  </a:cubicBezTo>
                  <a:cubicBezTo>
                    <a:pt x="112" y="176"/>
                    <a:pt x="134" y="167"/>
                    <a:pt x="149" y="151"/>
                  </a:cubicBezTo>
                  <a:cubicBezTo>
                    <a:pt x="169" y="176"/>
                    <a:pt x="169" y="176"/>
                    <a:pt x="169" y="176"/>
                  </a:cubicBezTo>
                  <a:cubicBezTo>
                    <a:pt x="175" y="171"/>
                    <a:pt x="175" y="171"/>
                    <a:pt x="175" y="171"/>
                  </a:cubicBezTo>
                  <a:cubicBezTo>
                    <a:pt x="155" y="145"/>
                    <a:pt x="155" y="145"/>
                    <a:pt x="155" y="145"/>
                  </a:cubicBezTo>
                  <a:cubicBezTo>
                    <a:pt x="168" y="130"/>
                    <a:pt x="176" y="110"/>
                    <a:pt x="176" y="88"/>
                  </a:cubicBezTo>
                  <a:cubicBezTo>
                    <a:pt x="176" y="39"/>
                    <a:pt x="137" y="0"/>
                    <a:pt x="88" y="0"/>
                  </a:cubicBezTo>
                  <a:close/>
                  <a:moveTo>
                    <a:pt x="92" y="96"/>
                  </a:moveTo>
                  <a:cubicBezTo>
                    <a:pt x="40" y="96"/>
                    <a:pt x="40" y="96"/>
                    <a:pt x="40" y="96"/>
                  </a:cubicBezTo>
                  <a:cubicBezTo>
                    <a:pt x="40" y="88"/>
                    <a:pt x="40" y="88"/>
                    <a:pt x="40" y="88"/>
                  </a:cubicBezTo>
                  <a:cubicBezTo>
                    <a:pt x="84" y="88"/>
                    <a:pt x="84" y="88"/>
                    <a:pt x="84" y="88"/>
                  </a:cubicBezTo>
                  <a:cubicBezTo>
                    <a:pt x="84" y="24"/>
                    <a:pt x="84" y="24"/>
                    <a:pt x="84" y="24"/>
                  </a:cubicBezTo>
                  <a:cubicBezTo>
                    <a:pt x="92" y="24"/>
                    <a:pt x="92" y="24"/>
                    <a:pt x="92" y="24"/>
                  </a:cubicBezTo>
                  <a:lnTo>
                    <a:pt x="92"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sp>
        <p:nvSpPr>
          <p:cNvPr id="23" name="Freeform 37"/>
          <p:cNvSpPr>
            <a:spLocks noEditPoints="1"/>
          </p:cNvSpPr>
          <p:nvPr/>
        </p:nvSpPr>
        <p:spPr bwMode="auto">
          <a:xfrm>
            <a:off x="4980453" y="2854185"/>
            <a:ext cx="750888" cy="752475"/>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54 w 200"/>
              <a:gd name="T11" fmla="*/ 53 h 200"/>
              <a:gd name="T12" fmla="*/ 59 w 200"/>
              <a:gd name="T13" fmla="*/ 53 h 200"/>
              <a:gd name="T14" fmla="*/ 107 w 200"/>
              <a:gd name="T15" fmla="*/ 90 h 200"/>
              <a:gd name="T16" fmla="*/ 108 w 200"/>
              <a:gd name="T17" fmla="*/ 91 h 200"/>
              <a:gd name="T18" fmla="*/ 112 w 200"/>
              <a:gd name="T19" fmla="*/ 100 h 200"/>
              <a:gd name="T20" fmla="*/ 100 w 200"/>
              <a:gd name="T21" fmla="*/ 112 h 200"/>
              <a:gd name="T22" fmla="*/ 91 w 200"/>
              <a:gd name="T23" fmla="*/ 107 h 200"/>
              <a:gd name="T24" fmla="*/ 91 w 200"/>
              <a:gd name="T25" fmla="*/ 107 h 200"/>
              <a:gd name="T26" fmla="*/ 53 w 200"/>
              <a:gd name="T27" fmla="*/ 59 h 200"/>
              <a:gd name="T28" fmla="*/ 54 w 200"/>
              <a:gd name="T29" fmla="*/ 53 h 200"/>
              <a:gd name="T30" fmla="*/ 100 w 200"/>
              <a:gd name="T31" fmla="*/ 192 h 200"/>
              <a:gd name="T32" fmla="*/ 8 w 200"/>
              <a:gd name="T33" fmla="*/ 100 h 200"/>
              <a:gd name="T34" fmla="*/ 35 w 200"/>
              <a:gd name="T35" fmla="*/ 35 h 200"/>
              <a:gd name="T36" fmla="*/ 41 w 200"/>
              <a:gd name="T37" fmla="*/ 40 h 200"/>
              <a:gd name="T38" fmla="*/ 16 w 200"/>
              <a:gd name="T39" fmla="*/ 100 h 200"/>
              <a:gd name="T40" fmla="*/ 100 w 200"/>
              <a:gd name="T41" fmla="*/ 184 h 200"/>
              <a:gd name="T42" fmla="*/ 184 w 200"/>
              <a:gd name="T43" fmla="*/ 100 h 200"/>
              <a:gd name="T44" fmla="*/ 104 w 200"/>
              <a:gd name="T45" fmla="*/ 16 h 200"/>
              <a:gd name="T46" fmla="*/ 104 w 200"/>
              <a:gd name="T47" fmla="*/ 48 h 200"/>
              <a:gd name="T48" fmla="*/ 96 w 200"/>
              <a:gd name="T49" fmla="*/ 48 h 200"/>
              <a:gd name="T50" fmla="*/ 96 w 200"/>
              <a:gd name="T51" fmla="*/ 16 h 200"/>
              <a:gd name="T52" fmla="*/ 96 w 200"/>
              <a:gd name="T53" fmla="*/ 12 h 200"/>
              <a:gd name="T54" fmla="*/ 96 w 200"/>
              <a:gd name="T55" fmla="*/ 8 h 200"/>
              <a:gd name="T56" fmla="*/ 100 w 200"/>
              <a:gd name="T57" fmla="*/ 8 h 200"/>
              <a:gd name="T58" fmla="*/ 192 w 200"/>
              <a:gd name="T59" fmla="*/ 100 h 200"/>
              <a:gd name="T60" fmla="*/ 100 w 200"/>
              <a:gd name="T61"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0" h="200">
                <a:moveTo>
                  <a:pt x="100" y="0"/>
                </a:moveTo>
                <a:cubicBezTo>
                  <a:pt x="45" y="0"/>
                  <a:pt x="0" y="45"/>
                  <a:pt x="0" y="100"/>
                </a:cubicBezTo>
                <a:cubicBezTo>
                  <a:pt x="0" y="155"/>
                  <a:pt x="45" y="200"/>
                  <a:pt x="100" y="200"/>
                </a:cubicBezTo>
                <a:cubicBezTo>
                  <a:pt x="156" y="200"/>
                  <a:pt x="200" y="155"/>
                  <a:pt x="200" y="100"/>
                </a:cubicBezTo>
                <a:cubicBezTo>
                  <a:pt x="200" y="45"/>
                  <a:pt x="156" y="0"/>
                  <a:pt x="100" y="0"/>
                </a:cubicBezTo>
                <a:close/>
                <a:moveTo>
                  <a:pt x="54" y="53"/>
                </a:moveTo>
                <a:cubicBezTo>
                  <a:pt x="55" y="52"/>
                  <a:pt x="58" y="52"/>
                  <a:pt x="59" y="53"/>
                </a:cubicBezTo>
                <a:cubicBezTo>
                  <a:pt x="107" y="90"/>
                  <a:pt x="107" y="90"/>
                  <a:pt x="107" y="90"/>
                </a:cubicBezTo>
                <a:cubicBezTo>
                  <a:pt x="108" y="90"/>
                  <a:pt x="108" y="91"/>
                  <a:pt x="108" y="91"/>
                </a:cubicBezTo>
                <a:cubicBezTo>
                  <a:pt x="111" y="93"/>
                  <a:pt x="112" y="96"/>
                  <a:pt x="112" y="100"/>
                </a:cubicBezTo>
                <a:cubicBezTo>
                  <a:pt x="112" y="107"/>
                  <a:pt x="107" y="112"/>
                  <a:pt x="100" y="112"/>
                </a:cubicBezTo>
                <a:cubicBezTo>
                  <a:pt x="97" y="112"/>
                  <a:pt x="93" y="110"/>
                  <a:pt x="91" y="107"/>
                </a:cubicBezTo>
                <a:cubicBezTo>
                  <a:pt x="91" y="107"/>
                  <a:pt x="91" y="107"/>
                  <a:pt x="91" y="107"/>
                </a:cubicBezTo>
                <a:cubicBezTo>
                  <a:pt x="53" y="59"/>
                  <a:pt x="53" y="59"/>
                  <a:pt x="53" y="59"/>
                </a:cubicBezTo>
                <a:cubicBezTo>
                  <a:pt x="52" y="57"/>
                  <a:pt x="52" y="54"/>
                  <a:pt x="54" y="53"/>
                </a:cubicBezTo>
                <a:close/>
                <a:moveTo>
                  <a:pt x="100" y="192"/>
                </a:moveTo>
                <a:cubicBezTo>
                  <a:pt x="50" y="192"/>
                  <a:pt x="8" y="151"/>
                  <a:pt x="8" y="100"/>
                </a:cubicBezTo>
                <a:cubicBezTo>
                  <a:pt x="8" y="74"/>
                  <a:pt x="19" y="51"/>
                  <a:pt x="35" y="35"/>
                </a:cubicBezTo>
                <a:cubicBezTo>
                  <a:pt x="41" y="40"/>
                  <a:pt x="41" y="40"/>
                  <a:pt x="41" y="40"/>
                </a:cubicBezTo>
                <a:cubicBezTo>
                  <a:pt x="26" y="56"/>
                  <a:pt x="16" y="77"/>
                  <a:pt x="16" y="100"/>
                </a:cubicBezTo>
                <a:cubicBezTo>
                  <a:pt x="16" y="146"/>
                  <a:pt x="54" y="184"/>
                  <a:pt x="100" y="184"/>
                </a:cubicBezTo>
                <a:cubicBezTo>
                  <a:pt x="147" y="184"/>
                  <a:pt x="184" y="146"/>
                  <a:pt x="184" y="100"/>
                </a:cubicBezTo>
                <a:cubicBezTo>
                  <a:pt x="184" y="55"/>
                  <a:pt x="149" y="18"/>
                  <a:pt x="104" y="16"/>
                </a:cubicBezTo>
                <a:cubicBezTo>
                  <a:pt x="104" y="48"/>
                  <a:pt x="104" y="48"/>
                  <a:pt x="104" y="48"/>
                </a:cubicBezTo>
                <a:cubicBezTo>
                  <a:pt x="96" y="48"/>
                  <a:pt x="96" y="48"/>
                  <a:pt x="96" y="48"/>
                </a:cubicBezTo>
                <a:cubicBezTo>
                  <a:pt x="96" y="16"/>
                  <a:pt x="96" y="16"/>
                  <a:pt x="96" y="16"/>
                </a:cubicBezTo>
                <a:cubicBezTo>
                  <a:pt x="96" y="12"/>
                  <a:pt x="96" y="12"/>
                  <a:pt x="96" y="12"/>
                </a:cubicBezTo>
                <a:cubicBezTo>
                  <a:pt x="96" y="8"/>
                  <a:pt x="96" y="8"/>
                  <a:pt x="96" y="8"/>
                </a:cubicBezTo>
                <a:cubicBezTo>
                  <a:pt x="98" y="8"/>
                  <a:pt x="99" y="8"/>
                  <a:pt x="100" y="8"/>
                </a:cubicBezTo>
                <a:cubicBezTo>
                  <a:pt x="151" y="8"/>
                  <a:pt x="192" y="49"/>
                  <a:pt x="192" y="100"/>
                </a:cubicBezTo>
                <a:cubicBezTo>
                  <a:pt x="192" y="151"/>
                  <a:pt x="151" y="192"/>
                  <a:pt x="100" y="192"/>
                </a:cubicBezTo>
                <a:close/>
              </a:path>
            </a:pathLst>
          </a:custGeom>
          <a:solidFill>
            <a:schemeClr val="bg1"/>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5" name="矩形 24"/>
          <p:cNvSpPr/>
          <p:nvPr/>
        </p:nvSpPr>
        <p:spPr>
          <a:xfrm>
            <a:off x="7068383" y="1743066"/>
            <a:ext cx="1731644" cy="94115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zh-CN" sz="2400" b="1" dirty="0"/>
              <a:t>“资源有限，工期最短”</a:t>
            </a:r>
            <a:endParaRPr lang="zh-CN" altLang="en-US" sz="2400" b="1" spc="600" dirty="0">
              <a:solidFill>
                <a:schemeClr val="bg1"/>
              </a:solidFill>
              <a:latin typeface="微软雅黑" panose="020B0503020204020204" pitchFamily="34" charset="-122"/>
              <a:ea typeface="微软雅黑" panose="020B0503020204020204" pitchFamily="34" charset="-122"/>
              <a:cs typeface="+mn-ea"/>
            </a:endParaRPr>
          </a:p>
        </p:txBody>
      </p:sp>
      <p:sp>
        <p:nvSpPr>
          <p:cNvPr id="27" name="矩形 26"/>
          <p:cNvSpPr/>
          <p:nvPr/>
        </p:nvSpPr>
        <p:spPr>
          <a:xfrm>
            <a:off x="4647688" y="4877185"/>
            <a:ext cx="1731644" cy="94115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zh-CN" sz="2400" b="1" dirty="0"/>
              <a:t>“工期固定，资源均衡”</a:t>
            </a:r>
            <a:endParaRPr lang="zh-CN" altLang="en-US" sz="2400" b="1" spc="600" dirty="0">
              <a:solidFill>
                <a:schemeClr val="bg1"/>
              </a:solidFill>
              <a:latin typeface="微软雅黑" panose="020B0503020204020204" pitchFamily="34" charset="-122"/>
              <a:ea typeface="微软雅黑" panose="020B0503020204020204" pitchFamily="34" charset="-122"/>
              <a:cs typeface="+mn-ea"/>
            </a:endParaRPr>
          </a:p>
        </p:txBody>
      </p:sp>
      <p:sp>
        <p:nvSpPr>
          <p:cNvPr id="28" name="TextBox 27"/>
          <p:cNvSpPr txBox="1"/>
          <p:nvPr/>
        </p:nvSpPr>
        <p:spPr>
          <a:xfrm>
            <a:off x="993775" y="1600994"/>
            <a:ext cx="2209800" cy="830997"/>
          </a:xfrm>
          <a:prstGeom prst="rect">
            <a:avLst/>
          </a:prstGeom>
          <a:noFill/>
        </p:spPr>
        <p:txBody>
          <a:bodyPr wrap="square" rtlCol="0">
            <a:spAutoFit/>
          </a:bodyPr>
          <a:lstStyle/>
          <a:p>
            <a:r>
              <a:rPr lang="zh-CN" altLang="zh-CN" b="1" dirty="0"/>
              <a:t>网络计划</a:t>
            </a:r>
            <a:r>
              <a:rPr lang="zh-CN" altLang="en-US" b="1" dirty="0"/>
              <a:t>的资源优化方式：</a:t>
            </a:r>
          </a:p>
        </p:txBody>
      </p:sp>
      <p:sp>
        <p:nvSpPr>
          <p:cNvPr id="4" name="灯片编号占位符 3">
            <a:extLst>
              <a:ext uri="{FF2B5EF4-FFF2-40B4-BE49-F238E27FC236}">
                <a16:creationId xmlns:a16="http://schemas.microsoft.com/office/drawing/2014/main" id="{BACD9017-BD2D-45C8-A5EF-776D5A7E53AD}"/>
              </a:ext>
            </a:extLst>
          </p:cNvPr>
          <p:cNvSpPr>
            <a:spLocks noGrp="1"/>
          </p:cNvSpPr>
          <p:nvPr>
            <p:ph type="sldNum" sz="quarter" idx="12"/>
          </p:nvPr>
        </p:nvSpPr>
        <p:spPr/>
        <p:txBody>
          <a:bodyPr/>
          <a:lstStyle/>
          <a:p>
            <a:fld id="{B6F15528-21DE-4FAA-801E-634DDDAF4B2B}" type="slidenum">
              <a:rPr lang="en-US" smtClean="0"/>
              <a:t>504</a:t>
            </a:fld>
            <a:endParaRPr lang="en-US" dirty="0"/>
          </a:p>
        </p:txBody>
      </p:sp>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6.3.2 </a:t>
            </a:r>
            <a:r>
              <a:rPr lang="zh-CN" altLang="zh-CN" dirty="0"/>
              <a:t>资源优化</a:t>
            </a:r>
            <a:endParaRPr lang="zh-CN" altLang="en-US" dirty="0"/>
          </a:p>
        </p:txBody>
      </p:sp>
      <p:sp>
        <p:nvSpPr>
          <p:cNvPr id="4" name="矩形 3"/>
          <p:cNvSpPr/>
          <p:nvPr/>
        </p:nvSpPr>
        <p:spPr>
          <a:xfrm>
            <a:off x="3175" y="1372394"/>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5" name="矩形 4"/>
          <p:cNvSpPr/>
          <p:nvPr/>
        </p:nvSpPr>
        <p:spPr>
          <a:xfrm>
            <a:off x="3175" y="1905794"/>
            <a:ext cx="12192000" cy="3352801"/>
          </a:xfrm>
          <a:prstGeom prst="rect">
            <a:avLst/>
          </a:prstGeom>
          <a:solidFill>
            <a:srgbClr val="1157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内容占位符 4"/>
          <p:cNvSpPr txBox="1"/>
          <p:nvPr/>
        </p:nvSpPr>
        <p:spPr>
          <a:xfrm>
            <a:off x="627174" y="2134394"/>
            <a:ext cx="11196679" cy="2064368"/>
          </a:xfrm>
          <a:prstGeom prst="rect">
            <a:avLst/>
          </a:prstGeom>
        </p:spPr>
        <p:txBody>
          <a:bodyPr vert="horz" lIns="91440" tIns="45720" rIns="91440" bIns="45720" rtlCol="0">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b="1" dirty="0">
                <a:solidFill>
                  <a:schemeClr val="bg1"/>
                </a:solidFill>
              </a:rPr>
              <a:t>      </a:t>
            </a:r>
            <a:r>
              <a:rPr lang="zh-CN" altLang="zh-CN" sz="2400" b="1" dirty="0">
                <a:solidFill>
                  <a:schemeClr val="bg1"/>
                </a:solidFill>
              </a:rPr>
              <a:t>软件</a:t>
            </a:r>
            <a:r>
              <a:rPr lang="zh-CN" altLang="en-US" sz="2400" b="1" dirty="0">
                <a:solidFill>
                  <a:schemeClr val="bg1"/>
                </a:solidFill>
              </a:rPr>
              <a:t>工程</a:t>
            </a:r>
            <a:r>
              <a:rPr lang="zh-CN" altLang="zh-CN" sz="2400" b="1" dirty="0">
                <a:solidFill>
                  <a:schemeClr val="bg1"/>
                </a:solidFill>
              </a:rPr>
              <a:t>项目的网络计划资源优化主要使用“工期固定，资源均衡”的优化方式。</a:t>
            </a:r>
          </a:p>
          <a:p>
            <a:pPr marL="0" indent="0">
              <a:buNone/>
            </a:pPr>
            <a:r>
              <a:rPr lang="en-US" altLang="zh-CN" sz="2400" b="1" dirty="0">
                <a:solidFill>
                  <a:schemeClr val="bg1"/>
                </a:solidFill>
              </a:rPr>
              <a:t>    </a:t>
            </a:r>
            <a:r>
              <a:rPr lang="zh-CN" altLang="zh-CN" sz="2400" b="1" dirty="0">
                <a:solidFill>
                  <a:schemeClr val="bg1"/>
                </a:solidFill>
              </a:rPr>
              <a:t>“工期固定，资源均衡”的优化是在保持项目工期不变的情况下，使资源分布尽量均衡，即在资源需用量的动态曲线上，尽可能不出现短时期的高峰和低谷，促使每个时段的资源需用量接近于平均值。可使用“削高峰法”来进行“工期固定，资源均衡”的优化</a:t>
            </a:r>
            <a:r>
              <a:rPr lang="zh-CN" altLang="en-US" sz="2400" b="1" dirty="0">
                <a:solidFill>
                  <a:schemeClr val="bg1"/>
                </a:solidFill>
              </a:rPr>
              <a:t>。</a:t>
            </a:r>
          </a:p>
        </p:txBody>
      </p:sp>
      <p:grpSp>
        <p:nvGrpSpPr>
          <p:cNvPr id="7" name="组合 6"/>
          <p:cNvGrpSpPr/>
          <p:nvPr/>
        </p:nvGrpSpPr>
        <p:grpSpPr>
          <a:xfrm flipH="1">
            <a:off x="-19237" y="5944879"/>
            <a:ext cx="3297433" cy="914713"/>
            <a:chOff x="8920155" y="5944877"/>
            <a:chExt cx="3294742" cy="914713"/>
          </a:xfrm>
        </p:grpSpPr>
        <p:sp>
          <p:nvSpPr>
            <p:cNvPr id="8"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9"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10"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grpSp>
      <p:sp>
        <p:nvSpPr>
          <p:cNvPr id="11" name="矩形 10"/>
          <p:cNvSpPr/>
          <p:nvPr/>
        </p:nvSpPr>
        <p:spPr>
          <a:xfrm>
            <a:off x="3278196" y="6515583"/>
            <a:ext cx="8920154" cy="3440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灯片编号占位符 11">
            <a:extLst>
              <a:ext uri="{FF2B5EF4-FFF2-40B4-BE49-F238E27FC236}">
                <a16:creationId xmlns:a16="http://schemas.microsoft.com/office/drawing/2014/main" id="{05113CCD-26BA-4FE0-919F-CD924BFFFC0D}"/>
              </a:ext>
            </a:extLst>
          </p:cNvPr>
          <p:cNvSpPr>
            <a:spLocks noGrp="1"/>
          </p:cNvSpPr>
          <p:nvPr>
            <p:ph type="sldNum" sz="quarter" idx="12"/>
          </p:nvPr>
        </p:nvSpPr>
        <p:spPr/>
        <p:txBody>
          <a:bodyPr/>
          <a:lstStyle/>
          <a:p>
            <a:fld id="{B6F15528-21DE-4FAA-801E-634DDDAF4B2B}" type="slidenum">
              <a:rPr lang="en-US" smtClean="0"/>
              <a:t>505</a:t>
            </a:fld>
            <a:endParaRPr lang="en-US" dirty="0"/>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6.3.2 </a:t>
            </a:r>
            <a:r>
              <a:rPr lang="zh-CN" altLang="zh-CN" dirty="0"/>
              <a:t>资源优化</a:t>
            </a:r>
            <a:endParaRPr lang="zh-CN" altLang="en-US" dirty="0"/>
          </a:p>
        </p:txBody>
      </p:sp>
      <p:sp>
        <p:nvSpPr>
          <p:cNvPr id="3" name="内容占位符 2"/>
          <p:cNvSpPr>
            <a:spLocks noGrp="1"/>
          </p:cNvSpPr>
          <p:nvPr>
            <p:ph idx="1"/>
          </p:nvPr>
        </p:nvSpPr>
        <p:spPr>
          <a:xfrm>
            <a:off x="1069975" y="1143795"/>
            <a:ext cx="10518458" cy="609599"/>
          </a:xfrm>
        </p:spPr>
        <p:txBody>
          <a:bodyPr>
            <a:normAutofit/>
          </a:bodyPr>
          <a:lstStyle/>
          <a:p>
            <a:pPr marL="0" indent="0">
              <a:buNone/>
            </a:pPr>
            <a:r>
              <a:rPr lang="zh-CN" altLang="zh-CN" sz="2400" b="1" dirty="0">
                <a:solidFill>
                  <a:schemeClr val="tx1"/>
                </a:solidFill>
              </a:rPr>
              <a:t>“削高峰法”进行“工期固定，资源均衡” 优化</a:t>
            </a:r>
            <a:r>
              <a:rPr lang="zh-CN" altLang="en-US" sz="2400" b="1" dirty="0">
                <a:solidFill>
                  <a:schemeClr val="tx1"/>
                </a:solidFill>
              </a:rPr>
              <a:t>的</a:t>
            </a:r>
            <a:r>
              <a:rPr lang="zh-CN" altLang="zh-CN" sz="2400" b="1" dirty="0">
                <a:solidFill>
                  <a:schemeClr val="tx1"/>
                </a:solidFill>
              </a:rPr>
              <a:t>具体步骤如下：</a:t>
            </a:r>
            <a:endParaRPr lang="zh-CN" altLang="en-US" sz="2400" b="1" dirty="0">
              <a:solidFill>
                <a:schemeClr val="tx1"/>
              </a:solidFill>
            </a:endParaRPr>
          </a:p>
        </p:txBody>
      </p:sp>
      <mc:AlternateContent xmlns:mc="http://schemas.openxmlformats.org/markup-compatibility/2006" xmlns:a14="http://schemas.microsoft.com/office/drawing/2010/main">
        <mc:Choice Requires="a14">
          <p:sp>
            <p:nvSpPr>
              <p:cNvPr id="4" name="TextBox 3"/>
              <p:cNvSpPr txBox="1"/>
              <p:nvPr/>
            </p:nvSpPr>
            <p:spPr>
              <a:xfrm>
                <a:off x="841375" y="1829594"/>
                <a:ext cx="10668000" cy="3406510"/>
              </a:xfrm>
              <a:prstGeom prst="rect">
                <a:avLst/>
              </a:prstGeom>
              <a:noFill/>
            </p:spPr>
            <p:txBody>
              <a:bodyPr wrap="square" rtlCol="0">
                <a:spAutoFit/>
              </a:bodyPr>
              <a:lstStyle/>
              <a:p>
                <a:pPr lvl="0">
                  <a:lnSpc>
                    <a:spcPct val="130000"/>
                  </a:lnSpc>
                </a:pPr>
                <a:r>
                  <a:rPr lang="zh-CN" altLang="en-US" sz="2000" dirty="0"/>
                  <a:t>（</a:t>
                </a:r>
                <a:r>
                  <a:rPr lang="en-US" altLang="zh-CN" sz="2000" dirty="0"/>
                  <a:t>1</a:t>
                </a:r>
                <a:r>
                  <a:rPr lang="zh-CN" altLang="en-US" sz="2000" dirty="0"/>
                  <a:t>）</a:t>
                </a:r>
                <a:r>
                  <a:rPr lang="zh-CN" altLang="zh-CN" sz="2000" dirty="0"/>
                  <a:t>计算软件</a:t>
                </a:r>
                <a:r>
                  <a:rPr lang="zh-CN" altLang="en-US" sz="2000" dirty="0"/>
                  <a:t>工程</a:t>
                </a:r>
                <a:r>
                  <a:rPr lang="zh-CN" altLang="zh-CN" sz="2000" dirty="0"/>
                  <a:t>项目网络计划中每个“时间单位”的资源需用量；</a:t>
                </a:r>
              </a:p>
              <a:p>
                <a:pPr lvl="0">
                  <a:lnSpc>
                    <a:spcPct val="130000"/>
                  </a:lnSpc>
                </a:pPr>
                <a:r>
                  <a:rPr lang="zh-CN" altLang="en-US" sz="2000" dirty="0"/>
                  <a:t>（</a:t>
                </a:r>
                <a:r>
                  <a:rPr lang="en-US" altLang="zh-CN" sz="2000" dirty="0"/>
                  <a:t>2</a:t>
                </a:r>
                <a:r>
                  <a:rPr lang="zh-CN" altLang="en-US" sz="2000" dirty="0"/>
                  <a:t>）</a:t>
                </a:r>
                <a:r>
                  <a:rPr lang="zh-CN" altLang="zh-CN" sz="2000" dirty="0"/>
                  <a:t>确定削高峰目标，其值等于每个“时间单位”资源需用量的最大值减去一个单位资源量；</a:t>
                </a:r>
              </a:p>
              <a:p>
                <a:pPr lvl="0">
                  <a:lnSpc>
                    <a:spcPct val="130000"/>
                  </a:lnSpc>
                </a:pPr>
                <a:r>
                  <a:rPr lang="zh-CN" altLang="en-US" sz="2000" dirty="0"/>
                  <a:t>（</a:t>
                </a:r>
                <a:r>
                  <a:rPr lang="en-US" altLang="zh-CN" sz="2000" dirty="0"/>
                  <a:t>3</a:t>
                </a:r>
                <a:r>
                  <a:rPr lang="zh-CN" altLang="en-US" sz="2000" dirty="0"/>
                  <a:t>）</a:t>
                </a:r>
                <a:r>
                  <a:rPr lang="zh-CN" altLang="zh-CN" sz="2000" dirty="0"/>
                  <a:t>找出高峰时段的最后时间（</a:t>
                </a:r>
                <a:r>
                  <a:rPr lang="en-US" altLang="zh-CN" sz="2000" i="1" dirty="0" err="1"/>
                  <a:t>T</a:t>
                </a:r>
                <a:r>
                  <a:rPr lang="en-US" altLang="zh-CN" sz="2000" i="1" baseline="-25000" dirty="0" err="1"/>
                  <a:t>h</a:t>
                </a:r>
                <a:r>
                  <a:rPr lang="zh-CN" altLang="zh-CN" sz="2000" dirty="0"/>
                  <a:t>）及有关工作的最早开始时间（</a:t>
                </a:r>
                <a:r>
                  <a:rPr lang="en-US" altLang="zh-CN" sz="2000" i="1" dirty="0" err="1"/>
                  <a:t>ES</a:t>
                </a:r>
                <a:r>
                  <a:rPr lang="en-US" altLang="zh-CN" sz="2000" i="1" baseline="-25000" dirty="0" err="1"/>
                  <a:t>i</a:t>
                </a:r>
                <a:r>
                  <a:rPr lang="en-US" altLang="zh-CN" sz="2000" i="1" baseline="-25000" dirty="0"/>
                  <a:t>-j</a:t>
                </a:r>
                <a:r>
                  <a:rPr lang="zh-CN" altLang="zh-CN" sz="2000" dirty="0"/>
                  <a:t>）和总时差（</a:t>
                </a:r>
                <a:r>
                  <a:rPr lang="en-US" altLang="zh-CN" sz="2000" i="1" dirty="0"/>
                  <a:t>TF</a:t>
                </a:r>
                <a:r>
                  <a:rPr lang="en-US" altLang="zh-CN" sz="2000" i="1" baseline="-25000" dirty="0"/>
                  <a:t>i-j</a:t>
                </a:r>
                <a:r>
                  <a:rPr lang="zh-CN" altLang="zh-CN" sz="2000" dirty="0"/>
                  <a:t>）；</a:t>
                </a:r>
              </a:p>
              <a:p>
                <a:pPr lvl="0">
                  <a:lnSpc>
                    <a:spcPct val="130000"/>
                  </a:lnSpc>
                </a:pPr>
                <a:r>
                  <a:rPr lang="zh-CN" altLang="en-US" sz="2000" dirty="0"/>
                  <a:t>（</a:t>
                </a:r>
                <a:r>
                  <a:rPr lang="en-US" altLang="zh-CN" sz="2000" dirty="0"/>
                  <a:t>4</a:t>
                </a:r>
                <a:r>
                  <a:rPr lang="zh-CN" altLang="en-US" sz="2000" dirty="0"/>
                  <a:t>）</a:t>
                </a:r>
                <a:r>
                  <a:rPr lang="zh-CN" altLang="zh-CN" sz="2000" dirty="0"/>
                  <a:t>按公式</a:t>
                </a:r>
                <a:r>
                  <a:rPr lang="en-US" altLang="zh-CN" sz="2000" dirty="0"/>
                  <a:t>6.31</a:t>
                </a:r>
                <a:r>
                  <a:rPr lang="zh-CN" altLang="zh-CN" sz="2000" dirty="0"/>
                  <a:t>计算有关工作的时间差值（</a:t>
                </a:r>
                <a14:m>
                  <m:oMath xmlns:m="http://schemas.openxmlformats.org/officeDocument/2006/math">
                    <m:r>
                      <a:rPr lang="en-US" altLang="zh-CN" sz="2000" b="0">
                        <a:latin typeface="Cambria Math" panose="02040503050406030204"/>
                      </a:rPr>
                      <m:t>∆</m:t>
                    </m:r>
                    <m:sSub>
                      <m:sSubPr>
                        <m:ctrlPr>
                          <a:rPr lang="zh-CN" altLang="zh-CN" sz="2000" i="1">
                            <a:latin typeface="Cambria Math" panose="02040503050406030204" pitchFamily="18" charset="0"/>
                          </a:rPr>
                        </m:ctrlPr>
                      </m:sSubPr>
                      <m:e>
                        <m:r>
                          <a:rPr lang="en-US" altLang="zh-CN" sz="2000" b="0" i="1">
                            <a:latin typeface="Cambria Math" panose="02040503050406030204"/>
                          </a:rPr>
                          <m:t>𝑇</m:t>
                        </m:r>
                      </m:e>
                      <m:sub>
                        <m:r>
                          <a:rPr lang="en-US" altLang="zh-CN" sz="2000" b="0" i="1">
                            <a:latin typeface="Cambria Math" panose="02040503050406030204"/>
                          </a:rPr>
                          <m:t>𝑖</m:t>
                        </m:r>
                        <m:r>
                          <a:rPr lang="en-US" altLang="zh-CN" sz="2000" b="0" i="1">
                            <a:latin typeface="Cambria Math" panose="02040503050406030204"/>
                          </a:rPr>
                          <m:t>−</m:t>
                        </m:r>
                        <m:r>
                          <a:rPr lang="en-US" altLang="zh-CN" sz="2000" b="0" i="1">
                            <a:latin typeface="Cambria Math" panose="02040503050406030204"/>
                          </a:rPr>
                          <m:t>𝑗</m:t>
                        </m:r>
                      </m:sub>
                    </m:sSub>
                  </m:oMath>
                </a14:m>
                <a:r>
                  <a:rPr lang="zh-CN" altLang="zh-CN" sz="2000" dirty="0"/>
                  <a:t>）</a:t>
                </a:r>
                <a:r>
                  <a:rPr lang="en-US" altLang="zh-CN" sz="2000" dirty="0"/>
                  <a:t>:</a:t>
                </a:r>
                <a:endParaRPr lang="zh-CN" altLang="zh-CN" sz="2000" dirty="0"/>
              </a:p>
              <a:p>
                <a:pPr algn="ctr">
                  <a:lnSpc>
                    <a:spcPct val="130000"/>
                  </a:lnSpc>
                </a:pPr>
                <a14:m>
                  <m:oMath xmlns:m="http://schemas.openxmlformats.org/officeDocument/2006/math">
                    <m:r>
                      <a:rPr lang="en-US" altLang="zh-CN" sz="2000" b="0">
                        <a:latin typeface="Cambria Math" panose="02040503050406030204"/>
                      </a:rPr>
                      <m:t>∆</m:t>
                    </m:r>
                    <m:sSub>
                      <m:sSubPr>
                        <m:ctrlPr>
                          <a:rPr lang="zh-CN" altLang="zh-CN" sz="2000" i="1">
                            <a:latin typeface="Cambria Math" panose="02040503050406030204" pitchFamily="18" charset="0"/>
                          </a:rPr>
                        </m:ctrlPr>
                      </m:sSubPr>
                      <m:e>
                        <m:r>
                          <a:rPr lang="en-US" altLang="zh-CN" sz="2000" b="0" i="1">
                            <a:latin typeface="Cambria Math" panose="02040503050406030204"/>
                          </a:rPr>
                          <m:t>𝑇</m:t>
                        </m:r>
                      </m:e>
                      <m:sub>
                        <m:r>
                          <a:rPr lang="en-US" altLang="zh-CN" sz="2000" b="0" i="1">
                            <a:latin typeface="Cambria Math" panose="02040503050406030204"/>
                          </a:rPr>
                          <m:t>𝑖</m:t>
                        </m:r>
                        <m:r>
                          <a:rPr lang="en-US" altLang="zh-CN" sz="2000" b="0" i="1">
                            <a:latin typeface="Cambria Math" panose="02040503050406030204"/>
                          </a:rPr>
                          <m:t>−</m:t>
                        </m:r>
                        <m:r>
                          <a:rPr lang="en-US" altLang="zh-CN" sz="2000" b="0" i="1">
                            <a:latin typeface="Cambria Math" panose="02040503050406030204"/>
                          </a:rPr>
                          <m:t>𝑗</m:t>
                        </m:r>
                      </m:sub>
                    </m:sSub>
                    <m:r>
                      <a:rPr lang="en-US" altLang="zh-CN" sz="2000" b="0" i="1">
                        <a:latin typeface="Cambria Math" panose="02040503050406030204"/>
                      </a:rPr>
                      <m:t>=</m:t>
                    </m:r>
                    <m:sSub>
                      <m:sSubPr>
                        <m:ctrlPr>
                          <a:rPr lang="zh-CN" altLang="zh-CN" sz="2000" i="1">
                            <a:latin typeface="Cambria Math" panose="02040503050406030204" pitchFamily="18" charset="0"/>
                          </a:rPr>
                        </m:ctrlPr>
                      </m:sSubPr>
                      <m:e>
                        <m:r>
                          <a:rPr lang="en-US" altLang="zh-CN" sz="2000" b="0" i="1">
                            <a:latin typeface="Cambria Math" panose="02040503050406030204"/>
                          </a:rPr>
                          <m:t>𝑇𝐹</m:t>
                        </m:r>
                      </m:e>
                      <m:sub>
                        <m:r>
                          <a:rPr lang="en-US" altLang="zh-CN" sz="2000" b="0" i="1">
                            <a:latin typeface="Cambria Math" panose="02040503050406030204"/>
                          </a:rPr>
                          <m:t>𝑖</m:t>
                        </m:r>
                        <m:r>
                          <a:rPr lang="en-US" altLang="zh-CN" sz="2000" b="0" i="1">
                            <a:latin typeface="Cambria Math" panose="02040503050406030204"/>
                          </a:rPr>
                          <m:t>−</m:t>
                        </m:r>
                        <m:r>
                          <a:rPr lang="en-US" altLang="zh-CN" sz="2000" b="0" i="1">
                            <a:latin typeface="Cambria Math" panose="02040503050406030204"/>
                          </a:rPr>
                          <m:t>𝑗</m:t>
                        </m:r>
                      </m:sub>
                    </m:sSub>
                    <m:r>
                      <a:rPr lang="en-US" altLang="zh-CN" sz="2000" b="0" i="1">
                        <a:latin typeface="Cambria Math" panose="02040503050406030204"/>
                      </a:rPr>
                      <m:t>−(</m:t>
                    </m:r>
                    <m:sSub>
                      <m:sSubPr>
                        <m:ctrlPr>
                          <a:rPr lang="zh-CN" altLang="zh-CN" sz="2000" i="1">
                            <a:latin typeface="Cambria Math" panose="02040503050406030204" pitchFamily="18" charset="0"/>
                          </a:rPr>
                        </m:ctrlPr>
                      </m:sSubPr>
                      <m:e>
                        <m:r>
                          <a:rPr lang="en-US" altLang="zh-CN" sz="2000" b="0" i="1">
                            <a:latin typeface="Cambria Math" panose="02040503050406030204"/>
                          </a:rPr>
                          <m:t>𝑇</m:t>
                        </m:r>
                      </m:e>
                      <m:sub>
                        <m:r>
                          <a:rPr lang="en-US" altLang="zh-CN" sz="2000" b="0" i="1">
                            <a:latin typeface="Cambria Math" panose="02040503050406030204"/>
                          </a:rPr>
                          <m:t>h</m:t>
                        </m:r>
                      </m:sub>
                    </m:sSub>
                    <m:r>
                      <a:rPr lang="en-US" altLang="zh-CN" sz="2000" b="0" i="1">
                        <a:latin typeface="Cambria Math" panose="02040503050406030204"/>
                      </a:rPr>
                      <m:t>−</m:t>
                    </m:r>
                    <m:sSub>
                      <m:sSubPr>
                        <m:ctrlPr>
                          <a:rPr lang="zh-CN" altLang="zh-CN" sz="2000" i="1">
                            <a:latin typeface="Cambria Math" panose="02040503050406030204" pitchFamily="18" charset="0"/>
                          </a:rPr>
                        </m:ctrlPr>
                      </m:sSubPr>
                      <m:e>
                        <m:r>
                          <a:rPr lang="en-US" altLang="zh-CN" sz="2000" b="0" i="1">
                            <a:latin typeface="Cambria Math" panose="02040503050406030204"/>
                          </a:rPr>
                          <m:t>𝐸𝑆</m:t>
                        </m:r>
                      </m:e>
                      <m:sub>
                        <m:r>
                          <a:rPr lang="en-US" altLang="zh-CN" sz="2000" b="0" i="1">
                            <a:latin typeface="Cambria Math" panose="02040503050406030204"/>
                          </a:rPr>
                          <m:t>𝑖</m:t>
                        </m:r>
                        <m:r>
                          <a:rPr lang="en-US" altLang="zh-CN" sz="2000" b="0" i="1">
                            <a:latin typeface="Cambria Math" panose="02040503050406030204"/>
                          </a:rPr>
                          <m:t>−</m:t>
                        </m:r>
                        <m:r>
                          <a:rPr lang="en-US" altLang="zh-CN" sz="2000" b="0" i="1">
                            <a:latin typeface="Cambria Math" panose="02040503050406030204"/>
                          </a:rPr>
                          <m:t>𝑗</m:t>
                        </m:r>
                      </m:sub>
                    </m:sSub>
                    <m:r>
                      <a:rPr lang="en-US" altLang="zh-CN" sz="2000" b="0" i="1">
                        <a:latin typeface="Cambria Math" panose="02040503050406030204"/>
                      </a:rPr>
                      <m:t>)</m:t>
                    </m:r>
                  </m:oMath>
                </a14:m>
                <a:r>
                  <a:rPr lang="en-US" altLang="zh-CN" sz="2000" dirty="0"/>
                  <a:t>			(6. 31</a:t>
                </a:r>
                <a:r>
                  <a:rPr lang="zh-CN" altLang="zh-CN" sz="2000" dirty="0"/>
                  <a:t>）</a:t>
                </a:r>
              </a:p>
              <a:p>
                <a:pPr>
                  <a:lnSpc>
                    <a:spcPct val="130000"/>
                  </a:lnSpc>
                </a:pPr>
                <a:r>
                  <a:rPr lang="zh-CN" altLang="en-US" sz="2000" dirty="0"/>
                  <a:t>（</a:t>
                </a:r>
                <a:r>
                  <a:rPr lang="en-US" altLang="zh-CN" sz="2000" dirty="0"/>
                  <a:t>5</a:t>
                </a:r>
                <a:r>
                  <a:rPr lang="zh-CN" altLang="en-US" sz="2000" dirty="0"/>
                  <a:t>）</a:t>
                </a:r>
                <a:r>
                  <a:rPr lang="zh-CN" altLang="zh-CN" sz="2000" dirty="0"/>
                  <a:t>应该优先以时间差值最大的工作（</a:t>
                </a:r>
                <a14:m>
                  <m:oMath xmlns:m="http://schemas.openxmlformats.org/officeDocument/2006/math">
                    <m:r>
                      <a:rPr lang="en-US" altLang="zh-CN" sz="2000" b="0" i="1">
                        <a:latin typeface="Cambria Math" panose="02040503050406030204"/>
                      </a:rPr>
                      <m:t>𝑖</m:t>
                    </m:r>
                    <m:r>
                      <a:rPr lang="en-US" altLang="zh-CN" sz="2000" b="0" i="1">
                        <a:latin typeface="Cambria Math" panose="02040503050406030204"/>
                      </a:rPr>
                      <m:t>′−</m:t>
                    </m:r>
                    <m:r>
                      <a:rPr lang="en-US" altLang="zh-CN" sz="2000" b="0" i="1">
                        <a:latin typeface="Cambria Math" panose="02040503050406030204"/>
                      </a:rPr>
                      <m:t>𝑗</m:t>
                    </m:r>
                    <m:r>
                      <a:rPr lang="en-US" altLang="zh-CN" sz="2000" b="0" i="1">
                        <a:latin typeface="Cambria Math" panose="02040503050406030204"/>
                      </a:rPr>
                      <m:t>′</m:t>
                    </m:r>
                  </m:oMath>
                </a14:m>
                <a:r>
                  <a:rPr lang="zh-CN" altLang="zh-CN" sz="2000" dirty="0"/>
                  <a:t>）作为调整对象，令</a:t>
                </a:r>
              </a:p>
              <a:p>
                <a:pPr>
                  <a:lnSpc>
                    <a:spcPct val="130000"/>
                  </a:lnSpc>
                </a:pPr>
                <a14:m>
                  <m:oMathPara xmlns:m="http://schemas.openxmlformats.org/officeDocument/2006/math">
                    <m:oMathParaPr>
                      <m:jc m:val="centerGroup"/>
                    </m:oMathParaPr>
                    <m:oMath xmlns:m="http://schemas.openxmlformats.org/officeDocument/2006/math">
                      <m:sSub>
                        <m:sSubPr>
                          <m:ctrlPr>
                            <a:rPr lang="zh-CN" altLang="zh-CN" sz="2000" i="1">
                              <a:latin typeface="Cambria Math" panose="02040503050406030204" pitchFamily="18" charset="0"/>
                            </a:rPr>
                          </m:ctrlPr>
                        </m:sSubPr>
                        <m:e>
                          <m:r>
                            <a:rPr lang="en-US" altLang="zh-CN" sz="2000" b="0" i="1">
                              <a:latin typeface="Cambria Math" panose="02040503050406030204"/>
                            </a:rPr>
                            <m:t>𝐸𝑆</m:t>
                          </m:r>
                        </m:e>
                        <m:sub>
                          <m:r>
                            <a:rPr lang="en-US" altLang="zh-CN" sz="2000" b="0" i="1">
                              <a:latin typeface="Cambria Math" panose="02040503050406030204"/>
                            </a:rPr>
                            <m:t>𝑖</m:t>
                          </m:r>
                          <m:r>
                            <a:rPr lang="en-US" altLang="zh-CN" sz="2000" b="0" i="1">
                              <a:latin typeface="Cambria Math" panose="02040503050406030204"/>
                            </a:rPr>
                            <m:t>′−</m:t>
                          </m:r>
                          <m:r>
                            <a:rPr lang="en-US" altLang="zh-CN" sz="2000" b="0" i="1">
                              <a:latin typeface="Cambria Math" panose="02040503050406030204"/>
                            </a:rPr>
                            <m:t>𝑗</m:t>
                          </m:r>
                          <m:r>
                            <a:rPr lang="en-US" altLang="zh-CN" sz="2000" b="0" i="1">
                              <a:latin typeface="Cambria Math" panose="02040503050406030204"/>
                            </a:rPr>
                            <m:t>′</m:t>
                          </m:r>
                        </m:sub>
                      </m:sSub>
                      <m:r>
                        <a:rPr lang="en-US" altLang="zh-CN" sz="2000" b="0">
                          <a:latin typeface="Cambria Math" panose="02040503050406030204"/>
                        </a:rPr>
                        <m:t>=</m:t>
                      </m:r>
                      <m:r>
                        <a:rPr lang="en-US" altLang="zh-CN" sz="2000" b="0" i="1">
                          <a:latin typeface="Cambria Math" panose="02040503050406030204"/>
                        </a:rPr>
                        <m:t> </m:t>
                      </m:r>
                      <m:sSub>
                        <m:sSubPr>
                          <m:ctrlPr>
                            <a:rPr lang="zh-CN" altLang="zh-CN" sz="2000" i="1">
                              <a:latin typeface="Cambria Math" panose="02040503050406030204" pitchFamily="18" charset="0"/>
                            </a:rPr>
                          </m:ctrlPr>
                        </m:sSubPr>
                        <m:e>
                          <m:r>
                            <a:rPr lang="en-US" altLang="zh-CN" sz="2000" b="0" i="1">
                              <a:latin typeface="Cambria Math" panose="02040503050406030204"/>
                            </a:rPr>
                            <m:t>𝑇</m:t>
                          </m:r>
                        </m:e>
                        <m:sub>
                          <m:r>
                            <a:rPr lang="en-US" altLang="zh-CN" sz="2000" b="0" i="1">
                              <a:latin typeface="Cambria Math" panose="02040503050406030204"/>
                            </a:rPr>
                            <m:t>h</m:t>
                          </m:r>
                        </m:sub>
                      </m:sSub>
                    </m:oMath>
                  </m:oMathPara>
                </a14:m>
                <a:endParaRPr lang="zh-CN" altLang="zh-CN" sz="2000" dirty="0"/>
              </a:p>
              <a:p>
                <a:pPr>
                  <a:lnSpc>
                    <a:spcPct val="130000"/>
                  </a:lnSpc>
                </a:pPr>
                <a:r>
                  <a:rPr lang="zh-CN" altLang="zh-CN" sz="2000" dirty="0"/>
                  <a:t>当峰值不能再减少时，即得到优化方案。否则，重复以上（</a:t>
                </a:r>
                <a:r>
                  <a:rPr lang="en-US" altLang="zh-CN" sz="2000" dirty="0"/>
                  <a:t>1</a:t>
                </a:r>
                <a:r>
                  <a:rPr lang="zh-CN" altLang="zh-CN" sz="2000" dirty="0"/>
                  <a:t>）</a:t>
                </a:r>
                <a:r>
                  <a:rPr lang="en-US" altLang="zh-CN" sz="2000" dirty="0"/>
                  <a:t>~</a:t>
                </a:r>
                <a:r>
                  <a:rPr lang="zh-CN" altLang="zh-CN" sz="2000" dirty="0"/>
                  <a:t>（</a:t>
                </a:r>
                <a:r>
                  <a:rPr lang="en-US" altLang="zh-CN" sz="2000" dirty="0"/>
                  <a:t>4</a:t>
                </a:r>
                <a:r>
                  <a:rPr lang="zh-CN" altLang="zh-CN" sz="2000" dirty="0"/>
                  <a:t>）的步骤</a:t>
                </a:r>
                <a:endParaRPr lang="zh-CN" alt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841375" y="1829594"/>
                <a:ext cx="10668000" cy="3406510"/>
              </a:xfrm>
              <a:prstGeom prst="rect">
                <a:avLst/>
              </a:prstGeom>
              <a:blipFill rotWithShape="1">
                <a:blip r:embed="rId2"/>
                <a:stretch>
                  <a:fillRect t="-5" b="16"/>
                </a:stretch>
              </a:blipFill>
            </p:spPr>
            <p:txBody>
              <a:bodyPr/>
              <a:lstStyle/>
              <a:p>
                <a:r>
                  <a:rPr lang="zh-CN" altLang="en-US">
                    <a:noFill/>
                  </a:rPr>
                  <a:t> </a:t>
                </a:r>
              </a:p>
            </p:txBody>
          </p:sp>
        </mc:Fallback>
      </mc:AlternateContent>
      <p:sp>
        <p:nvSpPr>
          <p:cNvPr id="5" name="矩形 4"/>
          <p:cNvSpPr/>
          <p:nvPr/>
        </p:nvSpPr>
        <p:spPr>
          <a:xfrm>
            <a:off x="0" y="6138305"/>
            <a:ext cx="12209236" cy="721283"/>
          </a:xfrm>
          <a:prstGeom prst="rect">
            <a:avLst/>
          </a:prstGeom>
          <a:solidFill>
            <a:srgbClr val="301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flipH="1">
            <a:off x="9027319" y="5537708"/>
            <a:ext cx="3229725" cy="1301644"/>
            <a:chOff x="-8805" y="5407865"/>
            <a:chExt cx="3213509" cy="1301644"/>
          </a:xfrm>
        </p:grpSpPr>
        <p:sp>
          <p:nvSpPr>
            <p:cNvPr id="7" name="矩形 6"/>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灯片编号占位符 16">
            <a:extLst>
              <a:ext uri="{FF2B5EF4-FFF2-40B4-BE49-F238E27FC236}">
                <a16:creationId xmlns:a16="http://schemas.microsoft.com/office/drawing/2014/main" id="{AFCF00F8-FC33-47FC-B633-9C14CBC9095F}"/>
              </a:ext>
            </a:extLst>
          </p:cNvPr>
          <p:cNvSpPr>
            <a:spLocks noGrp="1"/>
          </p:cNvSpPr>
          <p:nvPr>
            <p:ph type="sldNum" sz="quarter" idx="12"/>
          </p:nvPr>
        </p:nvSpPr>
        <p:spPr/>
        <p:txBody>
          <a:bodyPr/>
          <a:lstStyle/>
          <a:p>
            <a:fld id="{B6F15528-21DE-4FAA-801E-634DDDAF4B2B}" type="slidenum">
              <a:rPr lang="en-US" smtClean="0"/>
              <a:t>506</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175" y="2134393"/>
            <a:ext cx="12192000" cy="312420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6.3.3 </a:t>
            </a:r>
            <a:r>
              <a:rPr lang="zh-CN" altLang="zh-CN" dirty="0"/>
              <a:t>工期</a:t>
            </a:r>
            <a:r>
              <a:rPr lang="en-US" altLang="zh-CN" dirty="0"/>
              <a:t>-</a:t>
            </a:r>
            <a:r>
              <a:rPr lang="zh-CN" altLang="zh-CN" dirty="0"/>
              <a:t>费用优化</a:t>
            </a:r>
            <a:endParaRPr lang="zh-CN" altLang="en-US" dirty="0"/>
          </a:p>
        </p:txBody>
      </p:sp>
      <p:sp>
        <p:nvSpPr>
          <p:cNvPr id="4" name="TextBox 3"/>
          <p:cNvSpPr txBox="1"/>
          <p:nvPr/>
        </p:nvSpPr>
        <p:spPr>
          <a:xfrm>
            <a:off x="864866" y="2515394"/>
            <a:ext cx="10468618" cy="2308324"/>
          </a:xfrm>
          <a:prstGeom prst="rect">
            <a:avLst/>
          </a:prstGeom>
          <a:noFill/>
        </p:spPr>
        <p:txBody>
          <a:bodyPr wrap="square" rtlCol="0">
            <a:spAutoFit/>
          </a:bodyPr>
          <a:lstStyle/>
          <a:p>
            <a:pPr>
              <a:lnSpc>
                <a:spcPct val="150000"/>
              </a:lnSpc>
            </a:pPr>
            <a:r>
              <a:rPr lang="en-US" altLang="zh-CN" dirty="0">
                <a:solidFill>
                  <a:schemeClr val="bg1"/>
                </a:solidFill>
              </a:rPr>
              <a:t>       </a:t>
            </a:r>
            <a:r>
              <a:rPr lang="zh-CN" altLang="zh-CN" dirty="0">
                <a:solidFill>
                  <a:schemeClr val="bg1"/>
                </a:solidFill>
              </a:rPr>
              <a:t>工期</a:t>
            </a:r>
            <a:r>
              <a:rPr lang="en-US" altLang="zh-CN" dirty="0">
                <a:solidFill>
                  <a:schemeClr val="bg1"/>
                </a:solidFill>
              </a:rPr>
              <a:t>-</a:t>
            </a:r>
            <a:r>
              <a:rPr lang="zh-CN" altLang="zh-CN" dirty="0">
                <a:solidFill>
                  <a:schemeClr val="bg1"/>
                </a:solidFill>
              </a:rPr>
              <a:t>费用优化是通过对不同工期时的软件</a:t>
            </a:r>
            <a:r>
              <a:rPr lang="zh-CN" altLang="en-US" dirty="0">
                <a:solidFill>
                  <a:schemeClr val="bg1"/>
                </a:solidFill>
              </a:rPr>
              <a:t>工程</a:t>
            </a:r>
            <a:r>
              <a:rPr lang="zh-CN" altLang="zh-CN" dirty="0">
                <a:solidFill>
                  <a:schemeClr val="bg1"/>
                </a:solidFill>
              </a:rPr>
              <a:t>项目总费用的比较分析，从而寻求出项目总费用最低时的最优工期。</a:t>
            </a:r>
          </a:p>
          <a:p>
            <a:pPr>
              <a:lnSpc>
                <a:spcPct val="150000"/>
              </a:lnSpc>
            </a:pPr>
            <a:r>
              <a:rPr lang="en-US" altLang="zh-CN" dirty="0">
                <a:solidFill>
                  <a:schemeClr val="bg1"/>
                </a:solidFill>
              </a:rPr>
              <a:t>       </a:t>
            </a:r>
            <a:r>
              <a:rPr lang="zh-CN" altLang="zh-CN" dirty="0">
                <a:solidFill>
                  <a:schemeClr val="bg1"/>
                </a:solidFill>
              </a:rPr>
              <a:t>工期</a:t>
            </a:r>
            <a:r>
              <a:rPr lang="en-US" altLang="zh-CN" dirty="0">
                <a:solidFill>
                  <a:schemeClr val="bg1"/>
                </a:solidFill>
              </a:rPr>
              <a:t>-</a:t>
            </a:r>
            <a:r>
              <a:rPr lang="zh-CN" altLang="zh-CN" dirty="0">
                <a:solidFill>
                  <a:schemeClr val="bg1"/>
                </a:solidFill>
              </a:rPr>
              <a:t>费用优化应该算出在不同工期下的直接项目费用，并考虑相应的间接费用的影响，然后通过迭加求出整个软件</a:t>
            </a:r>
            <a:r>
              <a:rPr lang="zh-CN" altLang="en-US" dirty="0">
                <a:solidFill>
                  <a:schemeClr val="bg1"/>
                </a:solidFill>
              </a:rPr>
              <a:t>工程</a:t>
            </a:r>
            <a:r>
              <a:rPr lang="zh-CN" altLang="zh-CN" dirty="0">
                <a:solidFill>
                  <a:schemeClr val="bg1"/>
                </a:solidFill>
              </a:rPr>
              <a:t>项目总费用最低时的工期。</a:t>
            </a:r>
            <a:endParaRPr lang="zh-CN" altLang="en-US" dirty="0">
              <a:solidFill>
                <a:schemeClr val="bg1"/>
              </a:solidFill>
            </a:endParaRPr>
          </a:p>
        </p:txBody>
      </p:sp>
      <p:sp>
        <p:nvSpPr>
          <p:cNvPr id="5" name="矩形 4"/>
          <p:cNvSpPr/>
          <p:nvPr/>
        </p:nvSpPr>
        <p:spPr>
          <a:xfrm>
            <a:off x="1" y="1376273"/>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7" name="组合 6"/>
          <p:cNvGrpSpPr/>
          <p:nvPr/>
        </p:nvGrpSpPr>
        <p:grpSpPr>
          <a:xfrm flipH="1">
            <a:off x="-19237" y="5944879"/>
            <a:ext cx="3297433" cy="914713"/>
            <a:chOff x="8920155" y="5944877"/>
            <a:chExt cx="3294742" cy="914713"/>
          </a:xfrm>
        </p:grpSpPr>
        <p:sp>
          <p:nvSpPr>
            <p:cNvPr id="8"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9"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10"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grpSp>
      <p:sp>
        <p:nvSpPr>
          <p:cNvPr id="11" name="矩形 10"/>
          <p:cNvSpPr/>
          <p:nvPr/>
        </p:nvSpPr>
        <p:spPr>
          <a:xfrm>
            <a:off x="3278196" y="6515583"/>
            <a:ext cx="8920154" cy="34400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灯片编号占位符 11">
            <a:extLst>
              <a:ext uri="{FF2B5EF4-FFF2-40B4-BE49-F238E27FC236}">
                <a16:creationId xmlns:a16="http://schemas.microsoft.com/office/drawing/2014/main" id="{7DA9D351-74C9-4BEE-B494-DF97E4BFFFE3}"/>
              </a:ext>
            </a:extLst>
          </p:cNvPr>
          <p:cNvSpPr>
            <a:spLocks noGrp="1"/>
          </p:cNvSpPr>
          <p:nvPr>
            <p:ph type="sldNum" sz="quarter" idx="12"/>
          </p:nvPr>
        </p:nvSpPr>
        <p:spPr/>
        <p:txBody>
          <a:bodyPr/>
          <a:lstStyle/>
          <a:p>
            <a:fld id="{B6F15528-21DE-4FAA-801E-634DDDAF4B2B}" type="slidenum">
              <a:rPr lang="en-US" smtClean="0"/>
              <a:t>507</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6.3.3 </a:t>
            </a:r>
            <a:r>
              <a:rPr lang="zh-CN" altLang="zh-CN" dirty="0"/>
              <a:t>工期</a:t>
            </a:r>
            <a:r>
              <a:rPr lang="en-US" altLang="zh-CN" dirty="0"/>
              <a:t>-</a:t>
            </a:r>
            <a:r>
              <a:rPr lang="zh-CN" altLang="zh-CN" dirty="0"/>
              <a:t>费用优化</a:t>
            </a:r>
            <a:endParaRPr lang="zh-CN" altLang="en-US" dirty="0"/>
          </a:p>
        </p:txBody>
      </p:sp>
      <p:sp>
        <p:nvSpPr>
          <p:cNvPr id="4" name="矩形 3"/>
          <p:cNvSpPr/>
          <p:nvPr/>
        </p:nvSpPr>
        <p:spPr>
          <a:xfrm>
            <a:off x="0" y="6006906"/>
            <a:ext cx="12209236" cy="8526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0886" y="6150516"/>
            <a:ext cx="12209236" cy="681180"/>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flipH="1">
            <a:off x="9567621" y="5418551"/>
            <a:ext cx="2681884" cy="1186758"/>
            <a:chOff x="-8805" y="5407865"/>
            <a:chExt cx="3213509" cy="1301644"/>
          </a:xfrm>
        </p:grpSpPr>
        <p:sp>
          <p:nvSpPr>
            <p:cNvPr id="7" name="矩形 6"/>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16" name="TextBox 15"/>
              <p:cNvSpPr txBox="1"/>
              <p:nvPr/>
            </p:nvSpPr>
            <p:spPr>
              <a:xfrm>
                <a:off x="1132953" y="1195011"/>
                <a:ext cx="10116418" cy="4811895"/>
              </a:xfrm>
              <a:prstGeom prst="rect">
                <a:avLst/>
              </a:prstGeom>
              <a:noFill/>
            </p:spPr>
            <p:txBody>
              <a:bodyPr wrap="square" rtlCol="0">
                <a:spAutoFit/>
              </a:bodyPr>
              <a:lstStyle/>
              <a:p>
                <a:pPr>
                  <a:lnSpc>
                    <a:spcPct val="130000"/>
                  </a:lnSpc>
                </a:pPr>
                <a:r>
                  <a:rPr lang="zh-CN" altLang="en-US" dirty="0"/>
                  <a:t>工期</a:t>
                </a:r>
                <a:r>
                  <a:rPr lang="en-US" altLang="zh-CN" dirty="0"/>
                  <a:t>—</a:t>
                </a:r>
                <a:r>
                  <a:rPr lang="zh-CN" altLang="en-US" dirty="0"/>
                  <a:t>费用</a:t>
                </a:r>
                <a:r>
                  <a:rPr lang="zh-CN" altLang="zh-CN" dirty="0"/>
                  <a:t>优化步骤如下：</a:t>
                </a:r>
              </a:p>
              <a:p>
                <a:pPr lvl="0">
                  <a:lnSpc>
                    <a:spcPct val="130000"/>
                  </a:lnSpc>
                </a:pPr>
                <a:r>
                  <a:rPr lang="zh-CN" altLang="en-US" dirty="0"/>
                  <a:t>（</a:t>
                </a:r>
                <a:r>
                  <a:rPr lang="en-US" altLang="zh-CN" dirty="0"/>
                  <a:t>1</a:t>
                </a:r>
                <a:r>
                  <a:rPr lang="zh-CN" altLang="en-US" dirty="0"/>
                  <a:t>）</a:t>
                </a:r>
                <a:r>
                  <a:rPr lang="zh-CN" altLang="zh-CN" dirty="0"/>
                  <a:t>按照项目工作的正常持续时间来确定关键工作、关键线路并计算项目工期；</a:t>
                </a:r>
              </a:p>
              <a:p>
                <a:pPr lvl="0">
                  <a:lnSpc>
                    <a:spcPct val="130000"/>
                  </a:lnSpc>
                </a:pPr>
                <a:r>
                  <a:rPr lang="zh-CN" altLang="en-US" dirty="0"/>
                  <a:t>（</a:t>
                </a:r>
                <a:r>
                  <a:rPr lang="en-US" altLang="zh-CN" dirty="0"/>
                  <a:t>2</a:t>
                </a:r>
                <a:r>
                  <a:rPr lang="zh-CN" altLang="en-US" dirty="0"/>
                  <a:t>）</a:t>
                </a:r>
                <a:r>
                  <a:rPr lang="zh-CN" altLang="zh-CN" dirty="0"/>
                  <a:t>对各项目工作的直接费用率应按照公式</a:t>
                </a:r>
                <a:r>
                  <a:rPr lang="en-US" altLang="zh-CN" dirty="0"/>
                  <a:t>6.32</a:t>
                </a:r>
                <a:r>
                  <a:rPr lang="zh-CN" altLang="zh-CN" dirty="0"/>
                  <a:t>进行计算：</a:t>
                </a:r>
              </a:p>
              <a:p>
                <a:pPr algn="ctr">
                  <a:lnSpc>
                    <a:spcPct val="130000"/>
                  </a:lnSpc>
                </a:pPr>
                <a14:m>
                  <m:oMath xmlns:m="http://schemas.openxmlformats.org/officeDocument/2006/math">
                    <m:r>
                      <a:rPr lang="en-US" altLang="zh-CN" b="0">
                        <a:latin typeface="Cambria Math" panose="02040503050406030204"/>
                      </a:rPr>
                      <m:t>∆</m:t>
                    </m:r>
                    <m:sSub>
                      <m:sSubPr>
                        <m:ctrlPr>
                          <a:rPr lang="zh-CN" altLang="zh-CN" i="1">
                            <a:latin typeface="Cambria Math" panose="02040503050406030204" pitchFamily="18" charset="0"/>
                          </a:rPr>
                        </m:ctrlPr>
                      </m:sSubPr>
                      <m:e>
                        <m:r>
                          <a:rPr lang="en-US" altLang="zh-CN" b="0" i="1">
                            <a:latin typeface="Cambria Math" panose="02040503050406030204"/>
                          </a:rPr>
                          <m:t>𝐶</m:t>
                        </m:r>
                      </m:e>
                      <m:sub>
                        <m:r>
                          <a:rPr lang="en-US" altLang="zh-CN" b="0" i="1">
                            <a:latin typeface="Cambria Math" panose="02040503050406030204"/>
                          </a:rPr>
                          <m:t>𝑖</m:t>
                        </m:r>
                        <m:r>
                          <a:rPr lang="en-US" altLang="zh-CN" b="0" i="1">
                            <a:latin typeface="Cambria Math" panose="02040503050406030204"/>
                          </a:rPr>
                          <m:t>−</m:t>
                        </m:r>
                        <m:r>
                          <a:rPr lang="en-US" altLang="zh-CN" b="0" i="1">
                            <a:latin typeface="Cambria Math" panose="02040503050406030204"/>
                          </a:rPr>
                          <m:t>𝑗</m:t>
                        </m:r>
                      </m:sub>
                    </m:sSub>
                    <m:r>
                      <a:rPr lang="en-US" altLang="zh-CN" b="0">
                        <a:latin typeface="Cambria Math" panose="02040503050406030204"/>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b="0" i="1">
                                <a:latin typeface="Cambria Math" panose="02040503050406030204"/>
                              </a:rPr>
                              <m:t>𝐶𝐶</m:t>
                            </m:r>
                          </m:e>
                          <m:sub>
                            <m:r>
                              <a:rPr lang="en-US" altLang="zh-CN" b="0" i="1">
                                <a:latin typeface="Cambria Math" panose="02040503050406030204"/>
                              </a:rPr>
                              <m:t>𝑖</m:t>
                            </m:r>
                            <m:r>
                              <a:rPr lang="en-US" altLang="zh-CN" b="0" i="1">
                                <a:latin typeface="Cambria Math" panose="02040503050406030204"/>
                              </a:rPr>
                              <m:t>−</m:t>
                            </m:r>
                            <m:r>
                              <a:rPr lang="en-US" altLang="zh-CN" b="0" i="1">
                                <a:latin typeface="Cambria Math" panose="02040503050406030204"/>
                              </a:rPr>
                              <m:t>𝑗</m:t>
                            </m:r>
                          </m:sub>
                        </m:sSub>
                        <m:r>
                          <a:rPr lang="en-US" altLang="zh-CN" b="0" i="1">
                            <a:latin typeface="Cambria Math" panose="02040503050406030204"/>
                          </a:rPr>
                          <m:t>−</m:t>
                        </m:r>
                        <m:sSub>
                          <m:sSubPr>
                            <m:ctrlPr>
                              <a:rPr lang="zh-CN" altLang="zh-CN" i="1">
                                <a:latin typeface="Cambria Math" panose="02040503050406030204" pitchFamily="18" charset="0"/>
                              </a:rPr>
                            </m:ctrlPr>
                          </m:sSubPr>
                          <m:e>
                            <m:r>
                              <a:rPr lang="en-US" altLang="zh-CN" b="0" i="1">
                                <a:latin typeface="Cambria Math" panose="02040503050406030204"/>
                              </a:rPr>
                              <m:t>𝐶𝑁</m:t>
                            </m:r>
                          </m:e>
                          <m:sub>
                            <m:r>
                              <a:rPr lang="en-US" altLang="zh-CN" b="0" i="1">
                                <a:latin typeface="Cambria Math" panose="02040503050406030204"/>
                              </a:rPr>
                              <m:t>𝑖</m:t>
                            </m:r>
                            <m:r>
                              <a:rPr lang="en-US" altLang="zh-CN" b="0" i="1">
                                <a:latin typeface="Cambria Math" panose="02040503050406030204"/>
                              </a:rPr>
                              <m:t>−</m:t>
                            </m:r>
                            <m:r>
                              <a:rPr lang="en-US" altLang="zh-CN" b="0" i="1">
                                <a:latin typeface="Cambria Math" panose="02040503050406030204"/>
                              </a:rPr>
                              <m:t>𝑗</m:t>
                            </m:r>
                          </m:sub>
                        </m:sSub>
                      </m:num>
                      <m:den>
                        <m:sSub>
                          <m:sSubPr>
                            <m:ctrlPr>
                              <a:rPr lang="zh-CN" altLang="zh-CN" i="1">
                                <a:latin typeface="Cambria Math" panose="02040503050406030204" pitchFamily="18" charset="0"/>
                              </a:rPr>
                            </m:ctrlPr>
                          </m:sSubPr>
                          <m:e>
                            <m:r>
                              <a:rPr lang="en-US" altLang="zh-CN" b="0" i="1">
                                <a:latin typeface="Cambria Math" panose="02040503050406030204"/>
                              </a:rPr>
                              <m:t>𝐷𝑁</m:t>
                            </m:r>
                          </m:e>
                          <m:sub>
                            <m:r>
                              <a:rPr lang="en-US" altLang="zh-CN" b="0" i="1">
                                <a:latin typeface="Cambria Math" panose="02040503050406030204"/>
                              </a:rPr>
                              <m:t>𝑖</m:t>
                            </m:r>
                            <m:r>
                              <a:rPr lang="en-US" altLang="zh-CN" b="0" i="1">
                                <a:latin typeface="Cambria Math" panose="02040503050406030204"/>
                              </a:rPr>
                              <m:t>−</m:t>
                            </m:r>
                            <m:r>
                              <a:rPr lang="en-US" altLang="zh-CN" b="0" i="1">
                                <a:latin typeface="Cambria Math" panose="02040503050406030204"/>
                              </a:rPr>
                              <m:t>𝑗</m:t>
                            </m:r>
                          </m:sub>
                        </m:sSub>
                        <m:r>
                          <a:rPr lang="en-US" altLang="zh-CN" b="0" i="1">
                            <a:latin typeface="Cambria Math" panose="02040503050406030204"/>
                          </a:rPr>
                          <m:t>−</m:t>
                        </m:r>
                        <m:sSub>
                          <m:sSubPr>
                            <m:ctrlPr>
                              <a:rPr lang="zh-CN" altLang="zh-CN" i="1">
                                <a:latin typeface="Cambria Math" panose="02040503050406030204" pitchFamily="18" charset="0"/>
                              </a:rPr>
                            </m:ctrlPr>
                          </m:sSubPr>
                          <m:e>
                            <m:r>
                              <a:rPr lang="en-US" altLang="zh-CN" b="0" i="1">
                                <a:latin typeface="Cambria Math" panose="02040503050406030204"/>
                              </a:rPr>
                              <m:t>𝐷𝐶</m:t>
                            </m:r>
                          </m:e>
                          <m:sub>
                            <m:r>
                              <a:rPr lang="en-US" altLang="zh-CN" b="0" i="1">
                                <a:latin typeface="Cambria Math" panose="02040503050406030204"/>
                              </a:rPr>
                              <m:t>𝑖</m:t>
                            </m:r>
                            <m:r>
                              <a:rPr lang="en-US" altLang="zh-CN" b="0" i="1">
                                <a:latin typeface="Cambria Math" panose="02040503050406030204"/>
                              </a:rPr>
                              <m:t>−</m:t>
                            </m:r>
                            <m:r>
                              <a:rPr lang="en-US" altLang="zh-CN" b="0" i="1">
                                <a:latin typeface="Cambria Math" panose="02040503050406030204"/>
                              </a:rPr>
                              <m:t>𝑗</m:t>
                            </m:r>
                          </m:sub>
                        </m:sSub>
                      </m:den>
                    </m:f>
                  </m:oMath>
                </a14:m>
                <a:r>
                  <a:rPr lang="en-US" altLang="zh-CN" dirty="0"/>
                  <a:t>			(6. 32)</a:t>
                </a:r>
                <a:endParaRPr lang="zh-CN" altLang="zh-CN" dirty="0"/>
              </a:p>
              <a:p>
                <a:pPr>
                  <a:lnSpc>
                    <a:spcPct val="130000"/>
                  </a:lnSpc>
                </a:pPr>
                <a:r>
                  <a:rPr lang="zh-CN" altLang="zh-CN" dirty="0"/>
                  <a:t>式中</a:t>
                </a:r>
                <a14:m>
                  <m:oMath xmlns:m="http://schemas.openxmlformats.org/officeDocument/2006/math">
                    <m:r>
                      <a:rPr lang="zh-CN" altLang="en-US" b="0" i="0" smtClean="0">
                        <a:latin typeface="Cambria Math" panose="02040503050406030204"/>
                      </a:rPr>
                      <m:t>，</m:t>
                    </m:r>
                    <m:r>
                      <a:rPr lang="en-US" altLang="zh-CN" b="0">
                        <a:latin typeface="Cambria Math" panose="02040503050406030204"/>
                      </a:rPr>
                      <m:t>∆</m:t>
                    </m:r>
                    <m:sSub>
                      <m:sSubPr>
                        <m:ctrlPr>
                          <a:rPr lang="zh-CN" altLang="zh-CN" i="1">
                            <a:latin typeface="Cambria Math" panose="02040503050406030204" pitchFamily="18" charset="0"/>
                          </a:rPr>
                        </m:ctrlPr>
                      </m:sSubPr>
                      <m:e>
                        <m:r>
                          <a:rPr lang="en-US" altLang="zh-CN" b="0" i="1">
                            <a:latin typeface="Cambria Math" panose="02040503050406030204"/>
                          </a:rPr>
                          <m:t>𝐶</m:t>
                        </m:r>
                      </m:e>
                      <m:sub>
                        <m:r>
                          <a:rPr lang="en-US" altLang="zh-CN" b="0" i="1">
                            <a:latin typeface="Cambria Math" panose="02040503050406030204"/>
                          </a:rPr>
                          <m:t>𝑖</m:t>
                        </m:r>
                        <m:r>
                          <a:rPr lang="en-US" altLang="zh-CN" b="0" i="1">
                            <a:latin typeface="Cambria Math" panose="02040503050406030204"/>
                          </a:rPr>
                          <m:t>−</m:t>
                        </m:r>
                        <m:r>
                          <a:rPr lang="en-US" altLang="zh-CN" b="0" i="1">
                            <a:latin typeface="Cambria Math" panose="02040503050406030204"/>
                          </a:rPr>
                          <m:t>𝑗</m:t>
                        </m:r>
                      </m:sub>
                    </m:sSub>
                  </m:oMath>
                </a14:m>
                <a:r>
                  <a:rPr lang="zh-CN" altLang="zh-CN" dirty="0"/>
                  <a:t>表示工作</a:t>
                </a:r>
                <a:r>
                  <a:rPr lang="en-US" altLang="zh-CN" dirty="0"/>
                  <a:t>i-j</a:t>
                </a:r>
                <a:r>
                  <a:rPr lang="zh-CN" altLang="zh-CN" dirty="0"/>
                  <a:t>的直接费用；</a:t>
                </a:r>
                <a:r>
                  <a:rPr lang="en-US" altLang="zh-CN" i="1" dirty="0" err="1"/>
                  <a:t>CC</a:t>
                </a:r>
                <a:r>
                  <a:rPr lang="en-US" altLang="zh-CN" i="1" baseline="-25000" dirty="0" err="1"/>
                  <a:t>i</a:t>
                </a:r>
                <a:r>
                  <a:rPr lang="en-US" altLang="zh-CN" i="1" baseline="-25000" dirty="0"/>
                  <a:t>-j</a:t>
                </a:r>
                <a:r>
                  <a:rPr lang="zh-CN" altLang="zh-CN" dirty="0"/>
                  <a:t>表示工作</a:t>
                </a:r>
                <a:r>
                  <a:rPr lang="en-US" altLang="zh-CN" dirty="0"/>
                  <a:t>i-j</a:t>
                </a:r>
                <a:r>
                  <a:rPr lang="zh-CN" altLang="zh-CN" dirty="0"/>
                  <a:t>的工作时长缩短为最短工作时长后，完成该工作所需的直接费用；</a:t>
                </a:r>
                <a:r>
                  <a:rPr lang="en-US" altLang="zh-CN" i="1" dirty="0" err="1"/>
                  <a:t>CN</a:t>
                </a:r>
                <a:r>
                  <a:rPr lang="en-US" altLang="zh-CN" i="1" baseline="-25000" dirty="0" err="1"/>
                  <a:t>i</a:t>
                </a:r>
                <a:r>
                  <a:rPr lang="en-US" altLang="zh-CN" i="1" baseline="-25000" dirty="0"/>
                  <a:t>-j</a:t>
                </a:r>
                <a:r>
                  <a:rPr lang="zh-CN" altLang="zh-CN" dirty="0"/>
                  <a:t>表示在正常条件下，完成工作</a:t>
                </a:r>
                <a:r>
                  <a:rPr lang="en-US" altLang="zh-CN" dirty="0"/>
                  <a:t>i-j</a:t>
                </a:r>
                <a:r>
                  <a:rPr lang="zh-CN" altLang="zh-CN" dirty="0"/>
                  <a:t>所需要的直接费用；</a:t>
                </a:r>
                <a:r>
                  <a:rPr lang="en-US" altLang="zh-CN" i="1" dirty="0" err="1"/>
                  <a:t>DC</a:t>
                </a:r>
                <a:r>
                  <a:rPr lang="en-US" altLang="zh-CN" i="1" baseline="-25000" dirty="0" err="1"/>
                  <a:t>i</a:t>
                </a:r>
                <a:r>
                  <a:rPr lang="en-US" altLang="zh-CN" i="1" baseline="-25000" dirty="0"/>
                  <a:t>-j</a:t>
                </a:r>
                <a:r>
                  <a:rPr lang="zh-CN" altLang="zh-CN" dirty="0"/>
                  <a:t>表示工作</a:t>
                </a:r>
                <a:r>
                  <a:rPr lang="en-US" altLang="zh-CN" dirty="0"/>
                  <a:t>i-j</a:t>
                </a:r>
                <a:r>
                  <a:rPr lang="zh-CN" altLang="zh-CN" dirty="0"/>
                  <a:t>的最短工作时长；</a:t>
                </a:r>
                <a:r>
                  <a:rPr lang="en-US" altLang="zh-CN" i="1" dirty="0" err="1"/>
                  <a:t>DN</a:t>
                </a:r>
                <a:r>
                  <a:rPr lang="en-US" altLang="zh-CN" i="1" baseline="-25000" dirty="0" err="1"/>
                  <a:t>i</a:t>
                </a:r>
                <a:r>
                  <a:rPr lang="en-US" altLang="zh-CN" i="1" baseline="-25000" dirty="0"/>
                  <a:t>-j</a:t>
                </a:r>
                <a:r>
                  <a:rPr lang="zh-CN" altLang="zh-CN" dirty="0"/>
                  <a:t>表示工作</a:t>
                </a:r>
                <a:r>
                  <a:rPr lang="en-US" altLang="zh-CN" dirty="0"/>
                  <a:t>i-j</a:t>
                </a:r>
                <a:r>
                  <a:rPr lang="zh-CN" altLang="zh-CN" dirty="0"/>
                  <a:t>的正常工作时长。</a:t>
                </a:r>
                <a:endParaRPr lang="zh-CN" alt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1132953" y="1195011"/>
                <a:ext cx="10116418" cy="4811895"/>
              </a:xfrm>
              <a:prstGeom prst="rect">
                <a:avLst/>
              </a:prstGeom>
              <a:blipFill rotWithShape="1">
                <a:blip r:embed="rId2"/>
                <a:stretch>
                  <a:fillRect l="-1" t="-12" r="3" b="-571"/>
                </a:stretch>
              </a:blipFill>
            </p:spPr>
            <p:txBody>
              <a:bodyPr/>
              <a:lstStyle/>
              <a:p>
                <a:r>
                  <a:rPr lang="zh-CN" altLang="en-US">
                    <a:noFill/>
                  </a:rPr>
                  <a:t> </a:t>
                </a:r>
              </a:p>
            </p:txBody>
          </p:sp>
        </mc:Fallback>
      </mc:AlternateContent>
      <p:sp>
        <p:nvSpPr>
          <p:cNvPr id="17" name="灯片编号占位符 16">
            <a:extLst>
              <a:ext uri="{FF2B5EF4-FFF2-40B4-BE49-F238E27FC236}">
                <a16:creationId xmlns:a16="http://schemas.microsoft.com/office/drawing/2014/main" id="{FCF92DB6-9ED6-4DBF-BA86-67C73622B6D7}"/>
              </a:ext>
            </a:extLst>
          </p:cNvPr>
          <p:cNvSpPr>
            <a:spLocks noGrp="1"/>
          </p:cNvSpPr>
          <p:nvPr>
            <p:ph type="sldNum" sz="quarter" idx="12"/>
          </p:nvPr>
        </p:nvSpPr>
        <p:spPr/>
        <p:txBody>
          <a:bodyPr/>
          <a:lstStyle/>
          <a:p>
            <a:fld id="{B6F15528-21DE-4FAA-801E-634DDDAF4B2B}" type="slidenum">
              <a:rPr lang="en-US" smtClean="0"/>
              <a:t>508</a:t>
            </a:fld>
            <a:endParaRPr lang="en-US" dirty="0"/>
          </a:p>
        </p:txBody>
      </p:sp>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6.3.3 </a:t>
            </a:r>
            <a:r>
              <a:rPr lang="zh-CN" altLang="zh-CN" dirty="0"/>
              <a:t>工期</a:t>
            </a:r>
            <a:r>
              <a:rPr lang="en-US" altLang="zh-CN" dirty="0"/>
              <a:t>-</a:t>
            </a:r>
            <a:r>
              <a:rPr lang="zh-CN" altLang="zh-CN" dirty="0"/>
              <a:t>费用优化</a:t>
            </a:r>
            <a:endParaRPr lang="zh-CN" altLang="en-US" dirty="0"/>
          </a:p>
        </p:txBody>
      </p:sp>
      <p:sp>
        <p:nvSpPr>
          <p:cNvPr id="4" name="矩形 3"/>
          <p:cNvSpPr/>
          <p:nvPr/>
        </p:nvSpPr>
        <p:spPr>
          <a:xfrm>
            <a:off x="0" y="6006906"/>
            <a:ext cx="12209236" cy="8526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0886" y="6150516"/>
            <a:ext cx="12209236" cy="681180"/>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flipH="1">
            <a:off x="9567621" y="5418551"/>
            <a:ext cx="2681884" cy="1186758"/>
            <a:chOff x="-8805" y="5407865"/>
            <a:chExt cx="3213509" cy="1301644"/>
          </a:xfrm>
        </p:grpSpPr>
        <p:sp>
          <p:nvSpPr>
            <p:cNvPr id="7" name="矩形 6"/>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TextBox 15"/>
          <p:cNvSpPr txBox="1"/>
          <p:nvPr/>
        </p:nvSpPr>
        <p:spPr>
          <a:xfrm>
            <a:off x="1146175" y="1296194"/>
            <a:ext cx="9893838" cy="3970318"/>
          </a:xfrm>
          <a:prstGeom prst="rect">
            <a:avLst/>
          </a:prstGeom>
          <a:noFill/>
        </p:spPr>
        <p:txBody>
          <a:bodyPr wrap="square" rtlCol="0">
            <a:spAutoFit/>
          </a:bodyPr>
          <a:lstStyle/>
          <a:p>
            <a:pPr lvl="0">
              <a:lnSpc>
                <a:spcPct val="150000"/>
              </a:lnSpc>
            </a:pPr>
            <a:r>
              <a:rPr lang="zh-CN" altLang="en-US" dirty="0"/>
              <a:t>（</a:t>
            </a:r>
            <a:r>
              <a:rPr lang="en-US" altLang="zh-CN" dirty="0"/>
              <a:t>3</a:t>
            </a:r>
            <a:r>
              <a:rPr lang="zh-CN" altLang="en-US" dirty="0"/>
              <a:t>）</a:t>
            </a:r>
            <a:r>
              <a:rPr lang="zh-CN" altLang="zh-CN" dirty="0"/>
              <a:t>找出软件</a:t>
            </a:r>
            <a:r>
              <a:rPr lang="zh-CN" altLang="en-US" dirty="0"/>
              <a:t>工程</a:t>
            </a:r>
            <a:r>
              <a:rPr lang="zh-CN" altLang="zh-CN" dirty="0"/>
              <a:t>项目中直接费用率最低的一项或一组关键工作，作为缩短工作时长的对象；</a:t>
            </a:r>
          </a:p>
          <a:p>
            <a:pPr lvl="0">
              <a:lnSpc>
                <a:spcPct val="150000"/>
              </a:lnSpc>
            </a:pPr>
            <a:r>
              <a:rPr lang="zh-CN" altLang="en-US" dirty="0"/>
              <a:t>（</a:t>
            </a:r>
            <a:r>
              <a:rPr lang="en-US" altLang="zh-CN" dirty="0"/>
              <a:t>4</a:t>
            </a:r>
            <a:r>
              <a:rPr lang="zh-CN" altLang="en-US" dirty="0"/>
              <a:t>）</a:t>
            </a:r>
            <a:r>
              <a:rPr lang="zh-CN" altLang="zh-CN" dirty="0"/>
              <a:t>缩短找出的一项或者一组关键工作的工作时长，缩短值必须符合不能压缩成为非关键工作和缩短后的工作时长不小于最短工作时长的原则；</a:t>
            </a:r>
          </a:p>
          <a:p>
            <a:pPr lvl="0">
              <a:lnSpc>
                <a:spcPct val="150000"/>
              </a:lnSpc>
            </a:pPr>
            <a:r>
              <a:rPr lang="zh-CN" altLang="en-US" dirty="0"/>
              <a:t>（</a:t>
            </a:r>
            <a:r>
              <a:rPr lang="en-US" altLang="zh-CN" dirty="0"/>
              <a:t>5</a:t>
            </a:r>
            <a:r>
              <a:rPr lang="zh-CN" altLang="en-US" dirty="0"/>
              <a:t>）</a:t>
            </a:r>
            <a:r>
              <a:rPr lang="zh-CN" altLang="zh-CN" dirty="0"/>
              <a:t>计算缩短工作时长的关键工作而引起相应增加的直接费用；</a:t>
            </a:r>
          </a:p>
          <a:p>
            <a:pPr lvl="0">
              <a:lnSpc>
                <a:spcPct val="150000"/>
              </a:lnSpc>
            </a:pPr>
            <a:r>
              <a:rPr lang="zh-CN" altLang="en-US" dirty="0"/>
              <a:t>（</a:t>
            </a:r>
            <a:r>
              <a:rPr lang="en-US" altLang="zh-CN" dirty="0"/>
              <a:t>6</a:t>
            </a:r>
            <a:r>
              <a:rPr lang="zh-CN" altLang="en-US" dirty="0"/>
              <a:t>）</a:t>
            </a:r>
            <a:r>
              <a:rPr lang="zh-CN" altLang="zh-CN" dirty="0"/>
              <a:t>根据间接费用的变化，计算出软件</a:t>
            </a:r>
            <a:r>
              <a:rPr lang="zh-CN" altLang="en-US" dirty="0"/>
              <a:t>工程</a:t>
            </a:r>
            <a:r>
              <a:rPr lang="zh-CN" altLang="zh-CN" dirty="0"/>
              <a:t>项目的总费用；</a:t>
            </a:r>
          </a:p>
          <a:p>
            <a:pPr>
              <a:lnSpc>
                <a:spcPct val="150000"/>
              </a:lnSpc>
            </a:pPr>
            <a:r>
              <a:rPr lang="zh-CN" altLang="en-US" dirty="0"/>
              <a:t>（</a:t>
            </a:r>
            <a:r>
              <a:rPr lang="en-US" altLang="zh-CN" dirty="0"/>
              <a:t>7</a:t>
            </a:r>
            <a:r>
              <a:rPr lang="zh-CN" altLang="en-US" dirty="0"/>
              <a:t>）</a:t>
            </a:r>
            <a:r>
              <a:rPr lang="zh-CN" altLang="zh-CN" dirty="0"/>
              <a:t>重复以上（</a:t>
            </a:r>
            <a:r>
              <a:rPr lang="en-US" altLang="zh-CN" dirty="0"/>
              <a:t>3</a:t>
            </a:r>
            <a:r>
              <a:rPr lang="zh-CN" altLang="zh-CN" dirty="0"/>
              <a:t>）</a:t>
            </a:r>
            <a:r>
              <a:rPr lang="en-US" altLang="zh-CN" dirty="0"/>
              <a:t>-</a:t>
            </a:r>
            <a:r>
              <a:rPr lang="zh-CN" altLang="zh-CN" dirty="0"/>
              <a:t>（</a:t>
            </a:r>
            <a:r>
              <a:rPr lang="en-US" altLang="zh-CN" dirty="0"/>
              <a:t>6</a:t>
            </a:r>
            <a:r>
              <a:rPr lang="zh-CN" altLang="zh-CN" dirty="0"/>
              <a:t>）步，计算到项目总费用最低为止。</a:t>
            </a:r>
            <a:endParaRPr lang="zh-CN" altLang="en-US" dirty="0"/>
          </a:p>
        </p:txBody>
      </p:sp>
      <p:sp>
        <p:nvSpPr>
          <p:cNvPr id="17" name="灯片编号占位符 16">
            <a:extLst>
              <a:ext uri="{FF2B5EF4-FFF2-40B4-BE49-F238E27FC236}">
                <a16:creationId xmlns:a16="http://schemas.microsoft.com/office/drawing/2014/main" id="{CF2DB6DE-9FC3-467F-9624-16AA08613978}"/>
              </a:ext>
            </a:extLst>
          </p:cNvPr>
          <p:cNvSpPr>
            <a:spLocks noGrp="1"/>
          </p:cNvSpPr>
          <p:nvPr>
            <p:ph type="sldNum" sz="quarter" idx="12"/>
          </p:nvPr>
        </p:nvSpPr>
        <p:spPr/>
        <p:txBody>
          <a:bodyPr/>
          <a:lstStyle/>
          <a:p>
            <a:fld id="{B6F15528-21DE-4FAA-801E-634DDDAF4B2B}" type="slidenum">
              <a:rPr lang="en-US" smtClean="0"/>
              <a:t>509</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1.2.4 </a:t>
            </a:r>
            <a:r>
              <a:rPr lang="zh-CN" altLang="en-US" dirty="0"/>
              <a:t>程序复杂性度量</a:t>
            </a:r>
            <a:endParaRPr lang="zh-CN" altLang="en-US" b="1" dirty="0"/>
          </a:p>
        </p:txBody>
      </p:sp>
      <p:sp>
        <p:nvSpPr>
          <p:cNvPr id="243" name="矩形 242"/>
          <p:cNvSpPr/>
          <p:nvPr/>
        </p:nvSpPr>
        <p:spPr>
          <a:xfrm>
            <a:off x="2" y="1829594"/>
            <a:ext cx="12198349" cy="60684"/>
          </a:xfrm>
          <a:prstGeom prst="rect">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mc:AlternateContent xmlns:mc="http://schemas.openxmlformats.org/markup-compatibility/2006" xmlns:a14="http://schemas.microsoft.com/office/drawing/2010/main">
        <mc:Choice Requires="a14">
          <p:sp>
            <p:nvSpPr>
              <p:cNvPr id="244" name="内容占位符 5"/>
              <p:cNvSpPr>
                <a:spLocks noGrp="1"/>
              </p:cNvSpPr>
              <p:nvPr>
                <p:ph idx="1"/>
              </p:nvPr>
            </p:nvSpPr>
            <p:spPr>
              <a:xfrm>
                <a:off x="633920" y="2087599"/>
                <a:ext cx="11104054" cy="4273975"/>
              </a:xfrm>
            </p:spPr>
            <p:txBody>
              <a:bodyPr>
                <a:noAutofit/>
              </a:bodyPr>
              <a:lstStyle/>
              <a:p>
                <a:pPr marL="0" lvl="0" indent="0">
                  <a:buNone/>
                </a:pPr>
                <a:r>
                  <a:rPr lang="en-US" altLang="zh-CN" sz="2400" dirty="0"/>
                  <a:t>       </a:t>
                </a:r>
                <a:r>
                  <a:rPr lang="zh-CN" altLang="zh-CN" sz="2400" dirty="0"/>
                  <a:t>一般认为最小的程序只有两个操作符，即函数调用与赋值，即</a:t>
                </a:r>
                <a:r>
                  <a:rPr lang="en-US" altLang="zh-CN" sz="2400" dirty="0"/>
                  <a:t>n</a:t>
                </a:r>
                <a:r>
                  <a:rPr lang="en-US" altLang="zh-CN" sz="2400" baseline="-25000" dirty="0"/>
                  <a:t>1</a:t>
                </a:r>
                <a:r>
                  <a:rPr lang="en-US" altLang="zh-CN" sz="2400" dirty="0"/>
                  <a:t>=N</a:t>
                </a:r>
                <a:r>
                  <a:rPr lang="en-US" altLang="zh-CN" sz="2400" baseline="-25000" dirty="0"/>
                  <a:t>1</a:t>
                </a:r>
                <a:r>
                  <a:rPr lang="en-US" altLang="zh-CN" sz="2400" dirty="0"/>
                  <a:t>=2</a:t>
                </a:r>
                <a:r>
                  <a:rPr lang="zh-CN" altLang="zh-CN" sz="2400" dirty="0"/>
                  <a:t>，操作数</a:t>
                </a:r>
                <a14:m>
                  <m:oMath xmlns:m="http://schemas.openxmlformats.org/officeDocument/2006/math">
                    <m:sSubSup>
                      <m:sSubSupPr>
                        <m:ctrlPr>
                          <a:rPr lang="zh-CN" altLang="zh-CN" sz="2400" i="1">
                            <a:latin typeface="Cambria Math" panose="02040503050406030204" pitchFamily="18" charset="0"/>
                          </a:rPr>
                        </m:ctrlPr>
                      </m:sSubSupPr>
                      <m:e>
                        <m:r>
                          <m:rPr>
                            <m:sty m:val="p"/>
                          </m:rPr>
                          <a:rPr lang="en-US" altLang="zh-CN" sz="2400">
                            <a:latin typeface="Cambria Math" panose="02040503050406030204"/>
                          </a:rPr>
                          <m:t>n</m:t>
                        </m:r>
                      </m:e>
                      <m:sub>
                        <m:r>
                          <a:rPr lang="en-US" altLang="zh-CN" sz="2400" i="1">
                            <a:latin typeface="Cambria Math" panose="02040503050406030204"/>
                          </a:rPr>
                          <m:t>2</m:t>
                        </m:r>
                      </m:sub>
                      <m:sup>
                        <m:r>
                          <a:rPr lang="en-US" altLang="zh-CN" sz="2400" i="1">
                            <a:latin typeface="Cambria Math" panose="02040503050406030204"/>
                          </a:rPr>
                          <m:t>∗</m:t>
                        </m:r>
                      </m:sup>
                    </m:sSubSup>
                  </m:oMath>
                </a14:m>
                <a:r>
                  <a:rPr lang="zh-CN" altLang="zh-CN" sz="2400" dirty="0"/>
                  <a:t>则是指赋予函数值的变量以及函数调用时的参数，即</a:t>
                </a:r>
                <a14:m>
                  <m:oMath xmlns:m="http://schemas.openxmlformats.org/officeDocument/2006/math">
                    <m:sSubSup>
                      <m:sSubSupPr>
                        <m:ctrlPr>
                          <a:rPr lang="zh-CN" altLang="zh-CN" sz="2400" i="1">
                            <a:latin typeface="Cambria Math" panose="02040503050406030204" pitchFamily="18" charset="0"/>
                          </a:rPr>
                        </m:ctrlPr>
                      </m:sSubSupPr>
                      <m:e>
                        <m:r>
                          <m:rPr>
                            <m:sty m:val="p"/>
                          </m:rPr>
                          <a:rPr lang="en-US" altLang="zh-CN" sz="2400">
                            <a:latin typeface="Cambria Math" panose="02040503050406030204"/>
                          </a:rPr>
                          <m:t>n</m:t>
                        </m:r>
                      </m:e>
                      <m:sub>
                        <m:r>
                          <a:rPr lang="en-US" altLang="zh-CN" sz="2400" i="1">
                            <a:latin typeface="Cambria Math" panose="02040503050406030204"/>
                          </a:rPr>
                          <m:t>2</m:t>
                        </m:r>
                      </m:sub>
                      <m:sup>
                        <m:r>
                          <a:rPr lang="en-US" altLang="zh-CN" sz="2400" i="1">
                            <a:latin typeface="Cambria Math" panose="02040503050406030204"/>
                          </a:rPr>
                          <m:t>∗</m:t>
                        </m:r>
                      </m:sup>
                    </m:sSubSup>
                    <m:r>
                      <a:rPr lang="en-US" altLang="zh-CN" sz="2400" i="1">
                        <a:latin typeface="Cambria Math" panose="02040503050406030204"/>
                      </a:rPr>
                      <m:t>=</m:t>
                    </m:r>
                    <m:sSub>
                      <m:sSubPr>
                        <m:ctrlPr>
                          <a:rPr lang="zh-CN" altLang="zh-CN" sz="2400" i="1">
                            <a:latin typeface="Cambria Math" panose="02040503050406030204" pitchFamily="18" charset="0"/>
                          </a:rPr>
                        </m:ctrlPr>
                      </m:sSubPr>
                      <m:e>
                        <m:r>
                          <m:rPr>
                            <m:sty m:val="p"/>
                          </m:rPr>
                          <a:rPr lang="en-US" altLang="zh-CN" sz="2400">
                            <a:latin typeface="Cambria Math" panose="02040503050406030204"/>
                          </a:rPr>
                          <m:t>n</m:t>
                        </m:r>
                      </m:e>
                      <m:sub>
                        <m:r>
                          <a:rPr lang="en-US" altLang="zh-CN" sz="2400" i="1">
                            <a:latin typeface="Cambria Math" panose="02040503050406030204"/>
                          </a:rPr>
                          <m:t>2</m:t>
                        </m:r>
                      </m:sub>
                    </m:sSub>
                    <m:r>
                      <a:rPr lang="en-US" altLang="zh-CN" sz="2400">
                        <a:latin typeface="Cambria Math" panose="02040503050406030204"/>
                      </a:rPr>
                      <m:t>=</m:t>
                    </m:r>
                    <m:sSub>
                      <m:sSubPr>
                        <m:ctrlPr>
                          <a:rPr lang="zh-CN" altLang="zh-CN" sz="2400" i="1">
                            <a:latin typeface="Cambria Math" panose="02040503050406030204" pitchFamily="18" charset="0"/>
                          </a:rPr>
                        </m:ctrlPr>
                      </m:sSubPr>
                      <m:e>
                        <m:r>
                          <m:rPr>
                            <m:sty m:val="p"/>
                          </m:rPr>
                          <a:rPr lang="en-US" altLang="zh-CN" sz="2400">
                            <a:latin typeface="Cambria Math" panose="02040503050406030204"/>
                          </a:rPr>
                          <m:t>N</m:t>
                        </m:r>
                      </m:e>
                      <m:sub>
                        <m:r>
                          <a:rPr lang="en-US" altLang="zh-CN" sz="2400" i="1">
                            <a:latin typeface="Cambria Math" panose="02040503050406030204"/>
                          </a:rPr>
                          <m:t>2</m:t>
                        </m:r>
                      </m:sub>
                    </m:sSub>
                  </m:oMath>
                </a14:m>
                <a:r>
                  <a:rPr lang="zh-CN" altLang="zh-CN" sz="2400" dirty="0"/>
                  <a:t>。带入公式</a:t>
                </a:r>
                <a:r>
                  <a:rPr lang="en-US" altLang="zh-CN" sz="2400" dirty="0"/>
                  <a:t>1.9</a:t>
                </a:r>
                <a:r>
                  <a:rPr lang="zh-CN" altLang="zh-CN" sz="2400" dirty="0"/>
                  <a:t>可得公式</a:t>
                </a:r>
                <a:r>
                  <a:rPr lang="en-US" altLang="zh-CN" sz="2400" dirty="0"/>
                  <a:t>1.10</a:t>
                </a:r>
                <a:r>
                  <a:rPr lang="zh-CN" altLang="zh-CN" sz="2400" dirty="0"/>
                  <a:t>所示的最小程序量计算公式，预测程序长度详见公式</a:t>
                </a:r>
                <a:r>
                  <a:rPr lang="en-US" altLang="zh-CN" sz="2400" dirty="0"/>
                  <a:t>1.11</a:t>
                </a:r>
                <a:r>
                  <a:rPr lang="zh-CN" altLang="zh-CN" sz="2400" dirty="0"/>
                  <a:t>，预测程序潜在的错误数详见公式</a:t>
                </a:r>
                <a:r>
                  <a:rPr lang="en-US" altLang="zh-CN" sz="2400" dirty="0"/>
                  <a:t>1.12</a:t>
                </a:r>
                <a:r>
                  <a:rPr lang="zh-CN" altLang="zh-CN" sz="2400" dirty="0"/>
                  <a:t>。</a:t>
                </a:r>
                <a:endParaRPr lang="zh-CN" altLang="en-US" sz="2400" dirty="0"/>
              </a:p>
            </p:txBody>
          </p:sp>
        </mc:Choice>
        <mc:Fallback xmlns="">
          <p:sp>
            <p:nvSpPr>
              <p:cNvPr id="244" name="内容占位符 5"/>
              <p:cNvSpPr>
                <a:spLocks noRot="1" noChangeAspect="1" noMove="1" noResize="1" noEditPoints="1" noAdjustHandles="1" noChangeArrowheads="1" noChangeShapeType="1" noTextEdit="1"/>
              </p:cNvSpPr>
              <p:nvPr>
                <p:ph idx="1"/>
              </p:nvPr>
            </p:nvSpPr>
            <p:spPr>
              <a:xfrm>
                <a:off x="633920" y="2087599"/>
                <a:ext cx="11104054" cy="4273975"/>
              </a:xfrm>
              <a:blipFill rotWithShape="1">
                <a:blip r:embed="rId3"/>
                <a:stretch>
                  <a:fillRect l="-2" t="-8" r="6" b="3"/>
                </a:stretch>
              </a:blipFill>
            </p:spPr>
            <p:txBody>
              <a:bodyPr/>
              <a:lstStyle/>
              <a:p>
                <a:r>
                  <a:rPr lang="zh-CN" altLang="en-US">
                    <a:noFill/>
                  </a:rPr>
                  <a:t> </a:t>
                </a:r>
              </a:p>
            </p:txBody>
          </p:sp>
        </mc:Fallback>
      </mc:AlternateContent>
      <p:sp>
        <p:nvSpPr>
          <p:cNvPr id="245" name="矩形 244"/>
          <p:cNvSpPr/>
          <p:nvPr/>
        </p:nvSpPr>
        <p:spPr>
          <a:xfrm>
            <a:off x="848890" y="6293819"/>
            <a:ext cx="343077" cy="36936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6" name="矩形 245"/>
          <p:cNvSpPr/>
          <p:nvPr/>
        </p:nvSpPr>
        <p:spPr>
          <a:xfrm>
            <a:off x="2016814" y="5524030"/>
            <a:ext cx="266841" cy="28728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7" name="矩形 246"/>
          <p:cNvSpPr/>
          <p:nvPr/>
        </p:nvSpPr>
        <p:spPr>
          <a:xfrm>
            <a:off x="367079" y="5524030"/>
            <a:ext cx="266841" cy="2872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8" name="矩形 247"/>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9" name="矩形 248"/>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0" name="矩形 249"/>
          <p:cNvSpPr/>
          <p:nvPr/>
        </p:nvSpPr>
        <p:spPr>
          <a:xfrm>
            <a:off x="-8809" y="5667672"/>
            <a:ext cx="495557" cy="5335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1" name="矩形 250"/>
          <p:cNvSpPr/>
          <p:nvPr/>
        </p:nvSpPr>
        <p:spPr>
          <a:xfrm>
            <a:off x="2340789" y="6009853"/>
            <a:ext cx="266841" cy="28728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2" name="矩形 251"/>
          <p:cNvSpPr/>
          <p:nvPr/>
        </p:nvSpPr>
        <p:spPr>
          <a:xfrm>
            <a:off x="2016814" y="6423778"/>
            <a:ext cx="266841" cy="2872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3" name="矩形 252"/>
          <p:cNvSpPr/>
          <p:nvPr/>
        </p:nvSpPr>
        <p:spPr>
          <a:xfrm>
            <a:off x="2607630" y="5409117"/>
            <a:ext cx="106736" cy="11491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4" name="矩形 253"/>
          <p:cNvSpPr/>
          <p:nvPr/>
        </p:nvSpPr>
        <p:spPr>
          <a:xfrm>
            <a:off x="1883393" y="5722569"/>
            <a:ext cx="266841" cy="28728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5" name="矩形 254"/>
          <p:cNvSpPr/>
          <p:nvPr/>
        </p:nvSpPr>
        <p:spPr>
          <a:xfrm flipV="1">
            <a:off x="1174351" y="6009853"/>
            <a:ext cx="266841" cy="2872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6" name="矩形 255"/>
          <p:cNvSpPr/>
          <p:nvPr/>
        </p:nvSpPr>
        <p:spPr>
          <a:xfrm>
            <a:off x="3050082" y="6293819"/>
            <a:ext cx="156291" cy="1355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pic>
        <p:nvPicPr>
          <p:cNvPr id="153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6348" y="3917215"/>
            <a:ext cx="7150941" cy="686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2436" y="4562119"/>
            <a:ext cx="7213855" cy="1087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矩形 18"/>
          <p:cNvSpPr/>
          <p:nvPr/>
        </p:nvSpPr>
        <p:spPr>
          <a:xfrm>
            <a:off x="983605" y="1139329"/>
            <a:ext cx="3348994" cy="461665"/>
          </a:xfrm>
          <a:prstGeom prst="rect">
            <a:avLst/>
          </a:prstGeom>
        </p:spPr>
        <p:txBody>
          <a:bodyPr wrap="none">
            <a:spAutoFit/>
          </a:bodyPr>
          <a:lstStyle/>
          <a:p>
            <a:r>
              <a:rPr lang="en-US" altLang="zh-CN" b="1" dirty="0"/>
              <a:t>2. Halstead</a:t>
            </a:r>
            <a:r>
              <a:rPr lang="zh-CN" altLang="zh-CN" b="1" dirty="0"/>
              <a:t>复杂性度量</a:t>
            </a:r>
            <a:endParaRPr lang="zh-CN" altLang="en-US" b="1" dirty="0"/>
          </a:p>
        </p:txBody>
      </p:sp>
      <p:sp>
        <p:nvSpPr>
          <p:cNvPr id="4" name="灯片编号占位符 3">
            <a:extLst>
              <a:ext uri="{FF2B5EF4-FFF2-40B4-BE49-F238E27FC236}">
                <a16:creationId xmlns:a16="http://schemas.microsoft.com/office/drawing/2014/main" id="{828D2265-B0C7-410E-97A2-245DC719DCFE}"/>
              </a:ext>
            </a:extLst>
          </p:cNvPr>
          <p:cNvSpPr>
            <a:spLocks noGrp="1"/>
          </p:cNvSpPr>
          <p:nvPr>
            <p:ph type="sldNum" sz="quarter" idx="12"/>
          </p:nvPr>
        </p:nvSpPr>
        <p:spPr/>
        <p:txBody>
          <a:bodyPr/>
          <a:lstStyle/>
          <a:p>
            <a:fld id="{B6F15528-21DE-4FAA-801E-634DDDAF4B2B}" type="slidenum">
              <a:rPr lang="en-US" smtClean="0"/>
              <a:t>51</a:t>
            </a:fld>
            <a:endParaRPr lang="en-US" dirty="0"/>
          </a:p>
        </p:txBody>
      </p:sp>
      <p:sp>
        <p:nvSpPr>
          <p:cNvPr id="22" name="灯片编号占位符 8">
            <a:extLst>
              <a:ext uri="{FF2B5EF4-FFF2-40B4-BE49-F238E27FC236}">
                <a16:creationId xmlns:a16="http://schemas.microsoft.com/office/drawing/2014/main" id="{64FB0FF8-3F4A-4CF2-8B89-5AB08EB28ECE}"/>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51</a:t>
            </a:fld>
            <a:endParaRPr kumimoji="0" lang="en-US" altLang="zh-CN" sz="1800">
              <a:latin typeface="Times New Roman" panose="02020603050405020304" pitchFamily="18" charset="0"/>
            </a:endParaRP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8350" cy="6859588"/>
          </a:xfrm>
          <a:prstGeom prst="rect">
            <a:avLst/>
          </a:prstGeom>
        </p:spPr>
      </p:pic>
      <p:sp>
        <p:nvSpPr>
          <p:cNvPr id="6" name="矩形 5"/>
          <p:cNvSpPr/>
          <p:nvPr/>
        </p:nvSpPr>
        <p:spPr>
          <a:xfrm>
            <a:off x="2258147" y="2210312"/>
            <a:ext cx="7682056" cy="60973"/>
          </a:xfrm>
          <a:prstGeom prst="rect">
            <a:avLst/>
          </a:prstGeom>
          <a:gradFill flip="none" rotWithShape="1">
            <a:gsLst>
              <a:gs pos="0">
                <a:srgbClr val="28A7E1"/>
              </a:gs>
              <a:gs pos="50000">
                <a:schemeClr val="accent1">
                  <a:tint val="44500"/>
                  <a:satMod val="160000"/>
                </a:schemeClr>
              </a:gs>
              <a:gs pos="100000">
                <a:srgbClr val="28A7E1"/>
              </a:gs>
            </a:gsLst>
            <a:lin ang="5400000" scaled="0"/>
            <a:tileRect/>
          </a:gradFill>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spcCol="0" rtlCol="0" anchor="ctr"/>
          <a:lstStyle/>
          <a:p>
            <a:pPr algn="ctr"/>
            <a:endParaRPr lang="zh-CN" altLang="en-US"/>
          </a:p>
        </p:txBody>
      </p:sp>
      <p:sp>
        <p:nvSpPr>
          <p:cNvPr id="7" name="矩形 6"/>
          <p:cNvSpPr/>
          <p:nvPr/>
        </p:nvSpPr>
        <p:spPr>
          <a:xfrm>
            <a:off x="2258147" y="4025019"/>
            <a:ext cx="7682056" cy="60973"/>
          </a:xfrm>
          <a:prstGeom prst="rect">
            <a:avLst/>
          </a:prstGeom>
          <a:gradFill flip="none" rotWithShape="1">
            <a:gsLst>
              <a:gs pos="0">
                <a:srgbClr val="28A7E1"/>
              </a:gs>
              <a:gs pos="50000">
                <a:schemeClr val="accent1">
                  <a:tint val="44500"/>
                  <a:satMod val="160000"/>
                </a:schemeClr>
              </a:gs>
              <a:gs pos="100000">
                <a:srgbClr val="28A7E1"/>
              </a:gs>
            </a:gsLst>
            <a:lin ang="5400000" scaled="0"/>
            <a:tileRect/>
          </a:gradFill>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spcCol="0" rtlCol="0" anchor="ctr"/>
          <a:lstStyle/>
          <a:p>
            <a:pPr algn="ctr"/>
            <a:endParaRPr lang="zh-CN" altLang="en-US"/>
          </a:p>
        </p:txBody>
      </p:sp>
      <p:sp>
        <p:nvSpPr>
          <p:cNvPr id="14" name="椭圆 13"/>
          <p:cNvSpPr/>
          <p:nvPr/>
        </p:nvSpPr>
        <p:spPr>
          <a:xfrm>
            <a:off x="10095121" y="2480346"/>
            <a:ext cx="203200" cy="203200"/>
          </a:xfrm>
          <a:prstGeom prst="ellipse">
            <a:avLst/>
          </a:prstGeom>
          <a:solidFill>
            <a:srgbClr val="3E5C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0095121" y="2727996"/>
            <a:ext cx="203200" cy="203200"/>
          </a:xfrm>
          <a:prstGeom prst="ellipse">
            <a:avLst/>
          </a:pr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0095121" y="2975646"/>
            <a:ext cx="203200" cy="203200"/>
          </a:xfrm>
          <a:prstGeom prst="ellipse">
            <a:avLst/>
          </a:prstGeom>
          <a:solidFill>
            <a:srgbClr val="F08E35">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
          <p:cNvSpPr txBox="1"/>
          <p:nvPr/>
        </p:nvSpPr>
        <p:spPr>
          <a:xfrm>
            <a:off x="2611437" y="2134394"/>
            <a:ext cx="7006442" cy="1938992"/>
          </a:xfrm>
          <a:prstGeom prst="rect">
            <a:avLst/>
          </a:prstGeom>
          <a:noFill/>
        </p:spPr>
        <p:txBody>
          <a:bodyPr wrap="square" rtlCol="0">
            <a:spAutoFit/>
          </a:bodyPr>
          <a:lstStyle/>
          <a:p>
            <a:r>
              <a:rPr lang="en-US" altLang="zh-CN" sz="12000" b="1" dirty="0">
                <a:solidFill>
                  <a:schemeClr val="bg1"/>
                </a:solidFill>
                <a:latin typeface="微软雅黑" panose="020B0503020204020204" pitchFamily="34" charset="-122"/>
                <a:ea typeface="微软雅黑" panose="020B0503020204020204" pitchFamily="34" charset="-122"/>
              </a:rPr>
              <a:t>THANKS</a:t>
            </a:r>
            <a:endParaRPr lang="zh-CN" altLang="en-US" sz="12000"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9D46D2E4-A046-4016-AFBE-DF673E78B3CC}"/>
              </a:ext>
            </a:extLst>
          </p:cNvPr>
          <p:cNvSpPr>
            <a:spLocks noGrp="1"/>
          </p:cNvSpPr>
          <p:nvPr>
            <p:ph type="sldNum" sz="quarter" idx="12"/>
          </p:nvPr>
        </p:nvSpPr>
        <p:spPr/>
        <p:txBody>
          <a:bodyPr/>
          <a:lstStyle/>
          <a:p>
            <a:fld id="{B6F15528-21DE-4FAA-801E-634DDDAF4B2B}" type="slidenum">
              <a:rPr lang="en-US" smtClean="0"/>
              <a:t>510</a:t>
            </a:fld>
            <a:endParaRPr lang="en-US" dirty="0"/>
          </a:p>
        </p:txBody>
      </p:sp>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52400" y="0"/>
            <a:ext cx="12347575" cy="7087395"/>
            <a:chOff x="-149225" y="-1"/>
            <a:chExt cx="12347575" cy="7087395"/>
          </a:xfrm>
        </p:grpSpPr>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225" y="-1"/>
              <a:ext cx="12347575" cy="7087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圆角矩形 12"/>
            <p:cNvSpPr/>
            <p:nvPr/>
          </p:nvSpPr>
          <p:spPr>
            <a:xfrm>
              <a:off x="1949449" y="1067593"/>
              <a:ext cx="8305800" cy="4191000"/>
            </a:xfrm>
            <a:prstGeom prst="round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6200000" scaled="1"/>
              <a:tileRect/>
            </a:gradFill>
            <a:ln>
              <a:noFill/>
            </a:ln>
            <a:effectLst>
              <a:outerShdw blurRad="330200" dist="787400" dir="4680000" algn="ctr">
                <a:schemeClr val="bg1">
                  <a:alpha val="30000"/>
                </a:schemeClr>
              </a:outerShdw>
              <a:reflection stA="79000" endPos="65000" dist="50800" dir="5400000" sy="-100000" algn="bl" rotWithShape="0"/>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TextBox 16"/>
          <p:cNvSpPr txBox="1"/>
          <p:nvPr/>
        </p:nvSpPr>
        <p:spPr>
          <a:xfrm>
            <a:off x="3901150" y="1372394"/>
            <a:ext cx="4560279" cy="554040"/>
          </a:xfrm>
          <a:prstGeom prst="rect">
            <a:avLst/>
          </a:prstGeom>
          <a:noFill/>
        </p:spPr>
        <p:txBody>
          <a:bodyPr wrap="square" lIns="121963" tIns="60981" rIns="121963" bIns="60981" rtlCol="0">
            <a:spAutoFit/>
          </a:bodyPr>
          <a:lstStyle/>
          <a:p>
            <a:pPr algn="ctr"/>
            <a:r>
              <a:rPr lang="en-US" altLang="zh-CN" sz="2800" b="1" dirty="0"/>
              <a:t>《</a:t>
            </a:r>
            <a:r>
              <a:rPr lang="zh-CN" altLang="en-US" sz="2800" b="1" dirty="0"/>
              <a:t>软件工程经济学</a:t>
            </a:r>
            <a:r>
              <a:rPr lang="en-US" altLang="zh-CN" sz="2800" b="1" dirty="0"/>
              <a:t>》</a:t>
            </a:r>
            <a:endParaRPr lang="zh-CN" altLang="en-US" sz="2800" b="1" dirty="0"/>
          </a:p>
        </p:txBody>
      </p:sp>
      <p:sp>
        <p:nvSpPr>
          <p:cNvPr id="19" name="TextBox 18"/>
          <p:cNvSpPr txBox="1"/>
          <p:nvPr/>
        </p:nvSpPr>
        <p:spPr>
          <a:xfrm>
            <a:off x="2379519" y="2515394"/>
            <a:ext cx="7682056" cy="1354259"/>
          </a:xfrm>
          <a:prstGeom prst="rect">
            <a:avLst/>
          </a:prstGeom>
          <a:noFill/>
        </p:spPr>
        <p:txBody>
          <a:bodyPr wrap="square" lIns="121963" tIns="60981" rIns="121963" bIns="60981" rtlCol="0">
            <a:spAutoFit/>
          </a:bodyPr>
          <a:lstStyle/>
          <a:p>
            <a:pPr algn="ctr"/>
            <a:r>
              <a:rPr lang="zh-CN" altLang="en-US" sz="4000" b="1" dirty="0"/>
              <a:t>第</a:t>
            </a:r>
            <a:r>
              <a:rPr lang="en-US" altLang="zh-CN" sz="4000" b="1" dirty="0"/>
              <a:t>7</a:t>
            </a:r>
            <a:r>
              <a:rPr lang="zh-CN" altLang="en-US" sz="4000" b="1" dirty="0"/>
              <a:t>章 软件工程项目的团队建设、</a:t>
            </a:r>
            <a:endParaRPr lang="en-US" altLang="zh-CN" sz="4000" b="1" dirty="0"/>
          </a:p>
          <a:p>
            <a:pPr algn="ctr"/>
            <a:r>
              <a:rPr lang="zh-CN" altLang="en-US" sz="4000" b="1" dirty="0"/>
              <a:t>风险管理及质量管理</a:t>
            </a:r>
          </a:p>
        </p:txBody>
      </p:sp>
      <p:sp>
        <p:nvSpPr>
          <p:cNvPr id="22" name="矩形 21"/>
          <p:cNvSpPr/>
          <p:nvPr/>
        </p:nvSpPr>
        <p:spPr>
          <a:xfrm>
            <a:off x="2258147" y="2210312"/>
            <a:ext cx="7682056" cy="60973"/>
          </a:xfrm>
          <a:prstGeom prst="rect">
            <a:avLst/>
          </a:prstGeom>
          <a:gradFill flip="none" rotWithShape="1">
            <a:gsLst>
              <a:gs pos="0">
                <a:srgbClr val="28A7E1"/>
              </a:gs>
              <a:gs pos="50000">
                <a:schemeClr val="accent1">
                  <a:tint val="44500"/>
                  <a:satMod val="160000"/>
                </a:schemeClr>
              </a:gs>
              <a:gs pos="100000">
                <a:srgbClr val="28A7E1"/>
              </a:gs>
            </a:gsLst>
            <a:lin ang="5400000" scaled="0"/>
            <a:tileRect/>
          </a:gradFill>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spcCol="0" rtlCol="0" anchor="ctr"/>
          <a:lstStyle/>
          <a:p>
            <a:pPr algn="ctr"/>
            <a:endParaRPr lang="zh-CN" altLang="en-US"/>
          </a:p>
        </p:txBody>
      </p:sp>
      <p:sp>
        <p:nvSpPr>
          <p:cNvPr id="26" name="矩形 25"/>
          <p:cNvSpPr/>
          <p:nvPr/>
        </p:nvSpPr>
        <p:spPr>
          <a:xfrm>
            <a:off x="2258147" y="4025019"/>
            <a:ext cx="7682056" cy="60973"/>
          </a:xfrm>
          <a:prstGeom prst="rect">
            <a:avLst/>
          </a:prstGeom>
          <a:gradFill flip="none" rotWithShape="1">
            <a:gsLst>
              <a:gs pos="0">
                <a:srgbClr val="28A7E1"/>
              </a:gs>
              <a:gs pos="50000">
                <a:schemeClr val="accent1">
                  <a:tint val="44500"/>
                  <a:satMod val="160000"/>
                </a:schemeClr>
              </a:gs>
              <a:gs pos="100000">
                <a:srgbClr val="28A7E1"/>
              </a:gs>
            </a:gsLst>
            <a:lin ang="5400000" scaled="0"/>
            <a:tileRect/>
          </a:gradFill>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spcCol="0" rtlCol="0" anchor="ctr"/>
          <a:lstStyle/>
          <a:p>
            <a:pPr algn="ctr"/>
            <a:endParaRPr lang="zh-CN" altLang="en-US"/>
          </a:p>
        </p:txBody>
      </p:sp>
      <p:sp>
        <p:nvSpPr>
          <p:cNvPr id="10" name="TextBox 9"/>
          <p:cNvSpPr txBox="1"/>
          <p:nvPr/>
        </p:nvSpPr>
        <p:spPr>
          <a:xfrm>
            <a:off x="4117975" y="6172994"/>
            <a:ext cx="4105767" cy="492485"/>
          </a:xfrm>
          <a:prstGeom prst="rect">
            <a:avLst/>
          </a:prstGeom>
          <a:noFill/>
        </p:spPr>
        <p:txBody>
          <a:bodyPr wrap="square" lIns="121963" tIns="60981" rIns="121963" bIns="60981" rtlCol="0">
            <a:spAutoFit/>
          </a:bodyPr>
          <a:lstStyle/>
          <a:p>
            <a:pPr algn="ctr"/>
            <a:r>
              <a:rPr lang="en-US" altLang="zh-CN" dirty="0">
                <a:solidFill>
                  <a:schemeClr val="bg1"/>
                </a:solidFill>
              </a:rPr>
              <a:t> </a:t>
            </a:r>
            <a:r>
              <a:rPr lang="en-US" altLang="zh-CN" sz="1800" dirty="0">
                <a:solidFill>
                  <a:schemeClr val="bg1"/>
                </a:solidFill>
              </a:rPr>
              <a:t>Software Engineering Economics</a:t>
            </a:r>
            <a:endParaRPr lang="zh-CN" altLang="en-US" sz="1800" dirty="0">
              <a:solidFill>
                <a:schemeClr val="bg1"/>
              </a:solidFill>
            </a:endParaRPr>
          </a:p>
        </p:txBody>
      </p:sp>
      <p:sp>
        <p:nvSpPr>
          <p:cNvPr id="2" name="TextBox 1"/>
          <p:cNvSpPr txBox="1"/>
          <p:nvPr/>
        </p:nvSpPr>
        <p:spPr>
          <a:xfrm>
            <a:off x="5438917" y="4406574"/>
            <a:ext cx="1933772" cy="460375"/>
          </a:xfrm>
          <a:prstGeom prst="rect">
            <a:avLst/>
          </a:prstGeom>
          <a:noFill/>
        </p:spPr>
        <p:txBody>
          <a:bodyPr wrap="square" rtlCol="0">
            <a:spAutoFit/>
          </a:bodyPr>
          <a:lstStyle/>
          <a:p>
            <a:pPr algn="ctr"/>
            <a:endParaRPr lang="zh-CN" altLang="en-US" b="1" dirty="0"/>
          </a:p>
        </p:txBody>
      </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3"/>
          <p:cNvSpPr/>
          <p:nvPr/>
        </p:nvSpPr>
        <p:spPr>
          <a:xfrm>
            <a:off x="4422775" y="1043939"/>
            <a:ext cx="6629399" cy="5205255"/>
          </a:xfrm>
          <a:custGeom>
            <a:avLst/>
            <a:gdLst>
              <a:gd name="connsiteX0" fmla="*/ 0 w 7560564"/>
              <a:gd name="connsiteY0" fmla="*/ 282448 h 3275076"/>
              <a:gd name="connsiteX1" fmla="*/ 282473 w 7560564"/>
              <a:gd name="connsiteY1" fmla="*/ 0 h 3275076"/>
              <a:gd name="connsiteX2" fmla="*/ 7278116 w 7560564"/>
              <a:gd name="connsiteY2" fmla="*/ 0 h 3275076"/>
              <a:gd name="connsiteX3" fmla="*/ 7560563 w 7560564"/>
              <a:gd name="connsiteY3" fmla="*/ 282448 h 3275076"/>
              <a:gd name="connsiteX4" fmla="*/ 7560563 w 7560564"/>
              <a:gd name="connsiteY4" fmla="*/ 2992602 h 3275076"/>
              <a:gd name="connsiteX5" fmla="*/ 7278116 w 7560564"/>
              <a:gd name="connsiteY5" fmla="*/ 3275075 h 3275076"/>
              <a:gd name="connsiteX6" fmla="*/ 282473 w 7560564"/>
              <a:gd name="connsiteY6" fmla="*/ 3275075 h 3275076"/>
              <a:gd name="connsiteX7" fmla="*/ 0 w 7560564"/>
              <a:gd name="connsiteY7" fmla="*/ 2992602 h 3275076"/>
              <a:gd name="connsiteX8" fmla="*/ 0 w 7560564"/>
              <a:gd name="connsiteY8" fmla="*/ 282448 h 3275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560564" h="3275076">
                <a:moveTo>
                  <a:pt x="0" y="282448"/>
                </a:moveTo>
                <a:cubicBezTo>
                  <a:pt x="0" y="126492"/>
                  <a:pt x="126466" y="0"/>
                  <a:pt x="282473" y="0"/>
                </a:cubicBezTo>
                <a:lnTo>
                  <a:pt x="7278116" y="0"/>
                </a:lnTo>
                <a:cubicBezTo>
                  <a:pt x="7434071" y="0"/>
                  <a:pt x="7560563" y="126492"/>
                  <a:pt x="7560563" y="282448"/>
                </a:cubicBezTo>
                <a:lnTo>
                  <a:pt x="7560563" y="2992602"/>
                </a:lnTo>
                <a:cubicBezTo>
                  <a:pt x="7560563" y="3148609"/>
                  <a:pt x="7434071" y="3275075"/>
                  <a:pt x="7278116" y="3275075"/>
                </a:cubicBezTo>
                <a:lnTo>
                  <a:pt x="282473" y="3275075"/>
                </a:lnTo>
                <a:cubicBezTo>
                  <a:pt x="126466" y="3275075"/>
                  <a:pt x="0" y="3148609"/>
                  <a:pt x="0" y="2992602"/>
                </a:cubicBezTo>
                <a:lnTo>
                  <a:pt x="0" y="282448"/>
                </a:lnTo>
              </a:path>
            </a:pathLst>
          </a:custGeom>
          <a:solidFill>
            <a:srgbClr val="FFFFFF">
              <a:alpha val="100000"/>
            </a:srgbClr>
          </a:solidFill>
          <a:ln w="12700">
            <a:solidFill>
              <a:srgbClr val="000000">
                <a:alpha val="0"/>
              </a:srgb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5757541" y="2108670"/>
            <a:ext cx="4913633" cy="482924"/>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7" name="TextBox 1"/>
          <p:cNvSpPr txBox="1"/>
          <p:nvPr/>
        </p:nvSpPr>
        <p:spPr>
          <a:xfrm>
            <a:off x="7013575" y="3466447"/>
            <a:ext cx="3505200" cy="369353"/>
          </a:xfrm>
          <a:prstGeom prst="rect">
            <a:avLst/>
          </a:prstGeom>
          <a:noFill/>
        </p:spPr>
        <p:txBody>
          <a:bodyPr wrap="square" lIns="0" tIns="0" rIns="0" bIns="60981" rtlCol="0">
            <a:spAutoFit/>
          </a:bodyPr>
          <a:lstStyle/>
          <a:p>
            <a:pPr>
              <a:lnSpc>
                <a:spcPts val="2400"/>
              </a:lnSpc>
            </a:pPr>
            <a:r>
              <a:rPr lang="zh-CN" altLang="en-US" b="1" dirty="0">
                <a:solidFill>
                  <a:srgbClr val="656D8D"/>
                </a:solidFill>
                <a:latin typeface="Microsoft YaHei UI" panose="020B0503020204020204" pitchFamily="18" charset="-122"/>
                <a:cs typeface="Microsoft YaHei UI" panose="020B0503020204020204" pitchFamily="18" charset="-122"/>
              </a:rPr>
              <a:t>软件工程项目的风险管理</a:t>
            </a:r>
          </a:p>
        </p:txBody>
      </p:sp>
      <p:sp>
        <p:nvSpPr>
          <p:cNvPr id="18" name="TextBox 1"/>
          <p:cNvSpPr txBox="1"/>
          <p:nvPr/>
        </p:nvSpPr>
        <p:spPr>
          <a:xfrm>
            <a:off x="7013575" y="2222241"/>
            <a:ext cx="3385542" cy="369353"/>
          </a:xfrm>
          <a:prstGeom prst="rect">
            <a:avLst/>
          </a:prstGeom>
          <a:noFill/>
        </p:spPr>
        <p:txBody>
          <a:bodyPr wrap="none" lIns="0" tIns="0" rIns="0" bIns="60981" rtlCol="0">
            <a:spAutoFit/>
          </a:bodyPr>
          <a:lstStyle/>
          <a:p>
            <a:pPr>
              <a:lnSpc>
                <a:spcPts val="2400"/>
              </a:lnSpc>
            </a:pPr>
            <a:r>
              <a:rPr lang="zh-CN" altLang="en-US" b="1" dirty="0">
                <a:solidFill>
                  <a:schemeClr val="bg1"/>
                </a:solidFill>
                <a:latin typeface="Microsoft YaHei UI" panose="020B0503020204020204" pitchFamily="18" charset="-122"/>
                <a:cs typeface="Microsoft YaHei UI" panose="020B0503020204020204" pitchFamily="18" charset="-122"/>
              </a:rPr>
              <a:t>软件工程项目的团队建设</a:t>
            </a:r>
          </a:p>
        </p:txBody>
      </p:sp>
      <p:sp>
        <p:nvSpPr>
          <p:cNvPr id="47" name="TextBox 1"/>
          <p:cNvSpPr txBox="1"/>
          <p:nvPr/>
        </p:nvSpPr>
        <p:spPr>
          <a:xfrm>
            <a:off x="7013575" y="4584441"/>
            <a:ext cx="3352800" cy="369353"/>
          </a:xfrm>
          <a:prstGeom prst="rect">
            <a:avLst/>
          </a:prstGeom>
          <a:noFill/>
        </p:spPr>
        <p:txBody>
          <a:bodyPr wrap="square" lIns="0" tIns="0" rIns="0" bIns="60981" rtlCol="0">
            <a:spAutoFit/>
          </a:bodyPr>
          <a:lstStyle/>
          <a:p>
            <a:pPr>
              <a:lnSpc>
                <a:spcPts val="2400"/>
              </a:lnSpc>
            </a:pPr>
            <a:r>
              <a:rPr lang="zh-CN" altLang="en-US" b="1" dirty="0">
                <a:solidFill>
                  <a:srgbClr val="656D8D"/>
                </a:solidFill>
                <a:latin typeface="Microsoft YaHei UI" panose="020B0503020204020204" pitchFamily="18" charset="-122"/>
                <a:cs typeface="Microsoft YaHei UI" panose="020B0503020204020204" pitchFamily="18" charset="-122"/>
              </a:rPr>
              <a:t>软件工程项目的质量管理</a:t>
            </a:r>
          </a:p>
        </p:txBody>
      </p:sp>
      <p:sp>
        <p:nvSpPr>
          <p:cNvPr id="51" name="Freeform 3"/>
          <p:cNvSpPr/>
          <p:nvPr/>
        </p:nvSpPr>
        <p:spPr>
          <a:xfrm>
            <a:off x="6698357" y="1547245"/>
            <a:ext cx="45719" cy="4074478"/>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algn="ctr"/>
            <a:endParaRPr lang="zh-CN" altLang="en-US"/>
          </a:p>
        </p:txBody>
      </p:sp>
      <p:sp>
        <p:nvSpPr>
          <p:cNvPr id="52" name="Freeform 3"/>
          <p:cNvSpPr/>
          <p:nvPr/>
        </p:nvSpPr>
        <p:spPr>
          <a:xfrm>
            <a:off x="6632575" y="2288695"/>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chemeClr val="bg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b="1"/>
          </a:p>
        </p:txBody>
      </p:sp>
      <p:sp>
        <p:nvSpPr>
          <p:cNvPr id="7" name="Freeform 3"/>
          <p:cNvSpPr/>
          <p:nvPr/>
        </p:nvSpPr>
        <p:spPr>
          <a:xfrm>
            <a:off x="6632575" y="3516122"/>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b="1"/>
          </a:p>
        </p:txBody>
      </p:sp>
      <p:sp>
        <p:nvSpPr>
          <p:cNvPr id="53" name="Freeform 3"/>
          <p:cNvSpPr/>
          <p:nvPr/>
        </p:nvSpPr>
        <p:spPr>
          <a:xfrm>
            <a:off x="6632575" y="4603549"/>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b="1"/>
          </a:p>
        </p:txBody>
      </p:sp>
      <p:sp>
        <p:nvSpPr>
          <p:cNvPr id="16" name="TextBox 1"/>
          <p:cNvSpPr txBox="1"/>
          <p:nvPr/>
        </p:nvSpPr>
        <p:spPr>
          <a:xfrm>
            <a:off x="6048108" y="2202247"/>
            <a:ext cx="428002" cy="369353"/>
          </a:xfrm>
          <a:prstGeom prst="rect">
            <a:avLst/>
          </a:prstGeom>
          <a:noFill/>
        </p:spPr>
        <p:txBody>
          <a:bodyPr wrap="none" lIns="0" tIns="0" rIns="0" bIns="60981" rtlCol="0">
            <a:spAutoFit/>
          </a:bodyPr>
          <a:lstStyle/>
          <a:p>
            <a:pPr>
              <a:lnSpc>
                <a:spcPts val="2400"/>
              </a:lnSpc>
            </a:pPr>
            <a:r>
              <a:rPr lang="en-US" altLang="zh-CN" b="1" dirty="0">
                <a:solidFill>
                  <a:schemeClr val="bg1"/>
                </a:solidFill>
                <a:latin typeface="+mj-lt"/>
                <a:cs typeface="Microsoft YaHei UI" panose="020B0503020204020204" pitchFamily="18" charset="-122"/>
              </a:rPr>
              <a:t>7.1</a:t>
            </a:r>
            <a:endParaRPr lang="zh-CN" altLang="en-US" b="1" dirty="0">
              <a:solidFill>
                <a:schemeClr val="bg1"/>
              </a:solidFill>
              <a:latin typeface="+mj-lt"/>
              <a:cs typeface="Microsoft YaHei UI" panose="020B0503020204020204" pitchFamily="18" charset="-122"/>
            </a:endParaRPr>
          </a:p>
        </p:txBody>
      </p:sp>
      <p:sp>
        <p:nvSpPr>
          <p:cNvPr id="24" name="TextBox 1"/>
          <p:cNvSpPr txBox="1"/>
          <p:nvPr/>
        </p:nvSpPr>
        <p:spPr>
          <a:xfrm>
            <a:off x="6048108" y="3466447"/>
            <a:ext cx="466474" cy="369353"/>
          </a:xfrm>
          <a:prstGeom prst="rect">
            <a:avLst/>
          </a:prstGeom>
          <a:noFill/>
        </p:spPr>
        <p:txBody>
          <a:bodyPr wrap="none" lIns="0" tIns="0" rIns="0" bIns="60981" rtlCol="0">
            <a:spAutoFit/>
          </a:bodyPr>
          <a:lstStyle/>
          <a:p>
            <a:pPr>
              <a:lnSpc>
                <a:spcPts val="2400"/>
              </a:lnSpc>
            </a:pPr>
            <a:r>
              <a:rPr lang="en-US" altLang="zh-CN" b="1" dirty="0">
                <a:solidFill>
                  <a:srgbClr val="656D8D"/>
                </a:solidFill>
                <a:latin typeface="Microsoft YaHei UI" panose="020B0503020204020204" pitchFamily="18" charset="-122"/>
                <a:cs typeface="Microsoft YaHei UI" panose="020B0503020204020204" pitchFamily="18" charset="-122"/>
              </a:rPr>
              <a:t>7.2</a:t>
            </a:r>
          </a:p>
        </p:txBody>
      </p:sp>
      <p:sp>
        <p:nvSpPr>
          <p:cNvPr id="46" name="TextBox 1"/>
          <p:cNvSpPr txBox="1"/>
          <p:nvPr/>
        </p:nvSpPr>
        <p:spPr>
          <a:xfrm>
            <a:off x="545294" y="2704702"/>
            <a:ext cx="1846659" cy="835956"/>
          </a:xfrm>
          <a:prstGeom prst="rect">
            <a:avLst/>
          </a:prstGeom>
          <a:noFill/>
        </p:spPr>
        <p:txBody>
          <a:bodyPr wrap="none" lIns="0" tIns="0" rIns="0" bIns="60981" rtlCol="0">
            <a:spAutoFit/>
          </a:bodyPr>
          <a:lstStyle/>
          <a:p>
            <a:pPr>
              <a:lnSpc>
                <a:spcPts val="6935"/>
              </a:lnSpc>
            </a:pPr>
            <a:r>
              <a:rPr lang="zh-CN" altLang="en-US" sz="3600" dirty="0">
                <a:solidFill>
                  <a:srgbClr val="4197DF"/>
                </a:solidFill>
                <a:latin typeface="Microsoft YaHei UI" panose="020B0503020204020204" pitchFamily="18" charset="-122"/>
                <a:cs typeface="Microsoft YaHei UI" panose="020B0503020204020204" pitchFamily="18" charset="-122"/>
              </a:rPr>
              <a:t>主要内容</a:t>
            </a:r>
            <a:endParaRPr lang="en-US" altLang="zh-CN" sz="3600" dirty="0">
              <a:solidFill>
                <a:srgbClr val="4197DF"/>
              </a:solidFill>
              <a:latin typeface="Microsoft YaHei UI" panose="020B0503020204020204" pitchFamily="18" charset="-122"/>
              <a:cs typeface="Microsoft YaHei UI" panose="020B0503020204020204" pitchFamily="18" charset="-122"/>
            </a:endParaRPr>
          </a:p>
        </p:txBody>
      </p:sp>
      <p:sp>
        <p:nvSpPr>
          <p:cNvPr id="57" name="TextBox 1"/>
          <p:cNvSpPr txBox="1"/>
          <p:nvPr/>
        </p:nvSpPr>
        <p:spPr>
          <a:xfrm>
            <a:off x="545293" y="3518639"/>
            <a:ext cx="1846659" cy="272596"/>
          </a:xfrm>
          <a:prstGeom prst="rect">
            <a:avLst/>
          </a:prstGeom>
          <a:noFill/>
        </p:spPr>
        <p:txBody>
          <a:bodyPr wrap="square" lIns="0" tIns="0" rIns="0" bIns="60981" rtlCol="0">
            <a:spAutoFit/>
          </a:bodyPr>
          <a:lstStyle/>
          <a:p>
            <a:pPr algn="dist">
              <a:lnSpc>
                <a:spcPts val="1600"/>
              </a:lnSpc>
            </a:pPr>
            <a:r>
              <a:rPr lang="en-US" altLang="zh-CN" sz="1900" dirty="0">
                <a:solidFill>
                  <a:srgbClr val="4197DF"/>
                </a:solidFill>
                <a:latin typeface="Times New Roman" panose="02020603050405020304" pitchFamily="18" charset="0"/>
                <a:cs typeface="Times New Roman" panose="02020603050405020304" pitchFamily="18" charset="0"/>
              </a:rPr>
              <a:t>CONTENTS</a:t>
            </a:r>
          </a:p>
        </p:txBody>
      </p:sp>
      <p:sp>
        <p:nvSpPr>
          <p:cNvPr id="59" name="矩形 58"/>
          <p:cNvSpPr/>
          <p:nvPr/>
        </p:nvSpPr>
        <p:spPr>
          <a:xfrm>
            <a:off x="518434" y="2201849"/>
            <a:ext cx="1873520" cy="70265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p:nvPr/>
        </p:nvCxnSpPr>
        <p:spPr>
          <a:xfrm>
            <a:off x="536575" y="7699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36575" y="2484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6575" y="405607"/>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6575" y="577057"/>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6575" y="71993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36575" y="89138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36575" y="10485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36575" y="1219994"/>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6575" y="1404371"/>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36575" y="154724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36575" y="171869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6575" y="1875858"/>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36575" y="2047308"/>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a:off x="2000250" y="6254294"/>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2381250" y="5840443"/>
            <a:ext cx="674915" cy="10132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a:off x="3146878" y="6329700"/>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a:off x="95250" y="5621722"/>
            <a:ext cx="1066800" cy="123197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p:cNvSpPr/>
          <p:nvPr/>
        </p:nvSpPr>
        <p:spPr>
          <a:xfrm>
            <a:off x="876300" y="6254294"/>
            <a:ext cx="381000" cy="51330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Box 1"/>
          <p:cNvSpPr txBox="1"/>
          <p:nvPr/>
        </p:nvSpPr>
        <p:spPr>
          <a:xfrm>
            <a:off x="6048108" y="4584441"/>
            <a:ext cx="466474" cy="369353"/>
          </a:xfrm>
          <a:prstGeom prst="rect">
            <a:avLst/>
          </a:prstGeom>
          <a:noFill/>
        </p:spPr>
        <p:txBody>
          <a:bodyPr wrap="none" lIns="0" tIns="0" rIns="0" bIns="60981" rtlCol="0">
            <a:spAutoFit/>
          </a:bodyPr>
          <a:lstStyle/>
          <a:p>
            <a:pPr>
              <a:lnSpc>
                <a:spcPts val="2400"/>
              </a:lnSpc>
            </a:pPr>
            <a:r>
              <a:rPr lang="en-US" altLang="zh-CN" b="1" dirty="0">
                <a:solidFill>
                  <a:srgbClr val="656D8D"/>
                </a:solidFill>
                <a:latin typeface="Microsoft YaHei UI" panose="020B0503020204020204" pitchFamily="18" charset="-122"/>
                <a:cs typeface="Microsoft YaHei UI" panose="020B0503020204020204" pitchFamily="18" charset="-122"/>
              </a:rPr>
              <a:t>7.3</a:t>
            </a:r>
          </a:p>
        </p:txBody>
      </p:sp>
      <p:sp>
        <p:nvSpPr>
          <p:cNvPr id="3" name="灯片编号占位符 2">
            <a:extLst>
              <a:ext uri="{FF2B5EF4-FFF2-40B4-BE49-F238E27FC236}">
                <a16:creationId xmlns:a16="http://schemas.microsoft.com/office/drawing/2014/main" id="{8E8E4274-8E74-4B9E-8FB9-B89234599D45}"/>
              </a:ext>
            </a:extLst>
          </p:cNvPr>
          <p:cNvSpPr>
            <a:spLocks noGrp="1"/>
          </p:cNvSpPr>
          <p:nvPr>
            <p:ph type="sldNum" sz="quarter" idx="12"/>
          </p:nvPr>
        </p:nvSpPr>
        <p:spPr/>
        <p:txBody>
          <a:bodyPr/>
          <a:lstStyle/>
          <a:p>
            <a:fld id="{B6F15528-21DE-4FAA-801E-634DDDAF4B2B}" type="slidenum">
              <a:rPr lang="en-US" smtClean="0"/>
              <a:t>512</a:t>
            </a:fld>
            <a:endParaRPr lang="en-US" dirty="0"/>
          </a:p>
        </p:txBody>
      </p:sp>
    </p:spTree>
  </p:cSld>
  <p:clrMapOvr>
    <a:masterClrMapping/>
  </p:clrMapOvr>
  <p:transition spd="slow">
    <p:push dir="u"/>
  </p:transition>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7.1  </a:t>
            </a:r>
            <a:r>
              <a:rPr lang="zh-CN" altLang="en-US" dirty="0"/>
              <a:t>软件工程项目的团队建设</a:t>
            </a:r>
          </a:p>
        </p:txBody>
      </p:sp>
      <p:sp>
        <p:nvSpPr>
          <p:cNvPr id="4" name="Round Same Side Corner Rectangle 112"/>
          <p:cNvSpPr/>
          <p:nvPr/>
        </p:nvSpPr>
        <p:spPr>
          <a:xfrm rot="16200000">
            <a:off x="4782659" y="-1444327"/>
            <a:ext cx="1927199" cy="10266966"/>
          </a:xfrm>
          <a:prstGeom prst="round2SameRect">
            <a:avLst>
              <a:gd name="adj1" fmla="val 5000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6694" tIns="43347" rIns="86694" bIns="43347" rtlCol="0" anchor="ctr">
            <a:noAutofit/>
          </a:bodyPr>
          <a:lstStyle/>
          <a:p>
            <a:pPr algn="ctr">
              <a:lnSpc>
                <a:spcPct val="120000"/>
              </a:lnSpc>
            </a:pPr>
            <a:endParaRPr lang="en-US" sz="1500" dirty="0">
              <a:latin typeface="Arial" panose="020B0604020202020204" pitchFamily="34" charset="0"/>
              <a:ea typeface="微软雅黑" panose="020B0503020204020204" pitchFamily="34" charset="-122"/>
              <a:sym typeface="Arial" panose="020B0604020202020204" pitchFamily="34" charset="0"/>
            </a:endParaRPr>
          </a:p>
        </p:txBody>
      </p:sp>
      <p:sp>
        <p:nvSpPr>
          <p:cNvPr id="5" name="Round Same Side Corner Rectangle 114"/>
          <p:cNvSpPr/>
          <p:nvPr/>
        </p:nvSpPr>
        <p:spPr>
          <a:xfrm rot="10800000">
            <a:off x="2029123" y="2738309"/>
            <a:ext cx="1086626" cy="936797"/>
          </a:xfrm>
          <a:prstGeom prst="round2SameRect">
            <a:avLst/>
          </a:prstGeom>
          <a:effectLst/>
        </p:spPr>
        <p:style>
          <a:lnRef idx="1">
            <a:schemeClr val="accent1"/>
          </a:lnRef>
          <a:fillRef idx="3">
            <a:schemeClr val="accent1"/>
          </a:fillRef>
          <a:effectRef idx="2">
            <a:schemeClr val="accent1"/>
          </a:effectRef>
          <a:fontRef idx="minor">
            <a:schemeClr val="lt1"/>
          </a:fontRef>
        </p:style>
        <p:txBody>
          <a:bodyPr wrap="square" lIns="86694" tIns="43347" rIns="86694" bIns="43347" rtlCol="0" anchor="ctr">
            <a:noAutofit/>
          </a:bodyPr>
          <a:lstStyle/>
          <a:p>
            <a:pPr algn="ctr">
              <a:lnSpc>
                <a:spcPct val="120000"/>
              </a:lnSpc>
            </a:pPr>
            <a:endParaRPr lang="en-US" sz="1500" dirty="0">
              <a:latin typeface="Arial" panose="020B0604020202020204" pitchFamily="34" charset="0"/>
              <a:ea typeface="微软雅黑" panose="020B0503020204020204" pitchFamily="34" charset="-122"/>
              <a:sym typeface="Arial" panose="020B0604020202020204" pitchFamily="34" charset="0"/>
            </a:endParaRPr>
          </a:p>
        </p:txBody>
      </p:sp>
      <p:sp>
        <p:nvSpPr>
          <p:cNvPr id="6" name="Round Same Side Corner Rectangle 115"/>
          <p:cNvSpPr/>
          <p:nvPr/>
        </p:nvSpPr>
        <p:spPr>
          <a:xfrm rot="10800000">
            <a:off x="5576747" y="2738311"/>
            <a:ext cx="1086626" cy="1177240"/>
          </a:xfrm>
          <a:prstGeom prst="round2SameRect">
            <a:avLst/>
          </a:prstGeom>
          <a:effectLst/>
        </p:spPr>
        <p:style>
          <a:lnRef idx="1">
            <a:schemeClr val="accent3"/>
          </a:lnRef>
          <a:fillRef idx="3">
            <a:schemeClr val="accent3"/>
          </a:fillRef>
          <a:effectRef idx="2">
            <a:schemeClr val="accent3"/>
          </a:effectRef>
          <a:fontRef idx="minor">
            <a:schemeClr val="lt1"/>
          </a:fontRef>
        </p:style>
        <p:txBody>
          <a:bodyPr wrap="square" lIns="86694" tIns="43347" rIns="86694" bIns="43347" rtlCol="0" anchor="ctr">
            <a:noAutofit/>
          </a:bodyPr>
          <a:lstStyle/>
          <a:p>
            <a:pPr algn="ctr">
              <a:lnSpc>
                <a:spcPct val="120000"/>
              </a:lnSpc>
            </a:pPr>
            <a:endParaRPr lang="en-US" sz="1500" dirty="0">
              <a:latin typeface="Arial" panose="020B0604020202020204" pitchFamily="34" charset="0"/>
              <a:ea typeface="微软雅黑" panose="020B0503020204020204" pitchFamily="34" charset="-122"/>
              <a:sym typeface="Arial" panose="020B0604020202020204" pitchFamily="34" charset="0"/>
            </a:endParaRPr>
          </a:p>
        </p:txBody>
      </p:sp>
      <p:sp>
        <p:nvSpPr>
          <p:cNvPr id="7" name="Round Same Side Corner Rectangle 116"/>
          <p:cNvSpPr/>
          <p:nvPr/>
        </p:nvSpPr>
        <p:spPr>
          <a:xfrm rot="10800000">
            <a:off x="3802324" y="2738308"/>
            <a:ext cx="1086626" cy="1448914"/>
          </a:xfrm>
          <a:prstGeom prst="round2SameRect">
            <a:avLst/>
          </a:prstGeom>
          <a:effectLst/>
        </p:spPr>
        <p:style>
          <a:lnRef idx="1">
            <a:schemeClr val="accent2"/>
          </a:lnRef>
          <a:fillRef idx="3">
            <a:schemeClr val="accent2"/>
          </a:fillRef>
          <a:effectRef idx="2">
            <a:schemeClr val="accent2"/>
          </a:effectRef>
          <a:fontRef idx="minor">
            <a:schemeClr val="lt1"/>
          </a:fontRef>
        </p:style>
        <p:txBody>
          <a:bodyPr wrap="square" lIns="86694" tIns="43347" rIns="86694" bIns="43347" rtlCol="0" anchor="ctr">
            <a:noAutofit/>
          </a:bodyPr>
          <a:lstStyle/>
          <a:p>
            <a:pPr algn="ctr">
              <a:lnSpc>
                <a:spcPct val="120000"/>
              </a:lnSpc>
            </a:pPr>
            <a:endParaRPr lang="en-US" sz="1500" dirty="0">
              <a:latin typeface="Arial" panose="020B0604020202020204" pitchFamily="34" charset="0"/>
              <a:ea typeface="微软雅黑" panose="020B0503020204020204" pitchFamily="34" charset="-122"/>
              <a:sym typeface="Arial" panose="020B0604020202020204" pitchFamily="34" charset="0"/>
            </a:endParaRPr>
          </a:p>
        </p:txBody>
      </p:sp>
      <p:sp>
        <p:nvSpPr>
          <p:cNvPr id="8" name="Round Same Side Corner Rectangle 117"/>
          <p:cNvSpPr/>
          <p:nvPr/>
        </p:nvSpPr>
        <p:spPr>
          <a:xfrm rot="10800000">
            <a:off x="7263067" y="2738309"/>
            <a:ext cx="1086626" cy="1448915"/>
          </a:xfrm>
          <a:prstGeom prst="round2SameRect">
            <a:avLst/>
          </a:prstGeom>
          <a:effectLst/>
        </p:spPr>
        <p:style>
          <a:lnRef idx="1">
            <a:schemeClr val="accent4"/>
          </a:lnRef>
          <a:fillRef idx="3">
            <a:schemeClr val="accent4"/>
          </a:fillRef>
          <a:effectRef idx="2">
            <a:schemeClr val="accent4"/>
          </a:effectRef>
          <a:fontRef idx="minor">
            <a:schemeClr val="lt1"/>
          </a:fontRef>
        </p:style>
        <p:txBody>
          <a:bodyPr wrap="square" lIns="86694" tIns="43347" rIns="86694" bIns="43347" rtlCol="0" anchor="ctr">
            <a:noAutofit/>
          </a:bodyPr>
          <a:lstStyle/>
          <a:p>
            <a:pPr algn="ctr">
              <a:lnSpc>
                <a:spcPct val="120000"/>
              </a:lnSpc>
            </a:pPr>
            <a:endParaRPr lang="en-US" sz="1500" dirty="0">
              <a:latin typeface="Arial" panose="020B0604020202020204" pitchFamily="34" charset="0"/>
              <a:ea typeface="微软雅黑" panose="020B0503020204020204" pitchFamily="34" charset="-122"/>
              <a:sym typeface="Arial" panose="020B0604020202020204" pitchFamily="34" charset="0"/>
            </a:endParaRPr>
          </a:p>
        </p:txBody>
      </p:sp>
      <p:sp>
        <p:nvSpPr>
          <p:cNvPr id="9" name="Round Same Side Corner Rectangle 118"/>
          <p:cNvSpPr/>
          <p:nvPr/>
        </p:nvSpPr>
        <p:spPr>
          <a:xfrm rot="10800000">
            <a:off x="8923287" y="2738309"/>
            <a:ext cx="1086626" cy="936797"/>
          </a:xfrm>
          <a:prstGeom prst="round2SameRect">
            <a:avLst/>
          </a:prstGeom>
          <a:effectLst/>
        </p:spPr>
        <p:style>
          <a:lnRef idx="1">
            <a:schemeClr val="accent5"/>
          </a:lnRef>
          <a:fillRef idx="3">
            <a:schemeClr val="accent5"/>
          </a:fillRef>
          <a:effectRef idx="2">
            <a:schemeClr val="accent5"/>
          </a:effectRef>
          <a:fontRef idx="minor">
            <a:schemeClr val="lt1"/>
          </a:fontRef>
        </p:style>
        <p:txBody>
          <a:bodyPr wrap="square" lIns="86694" tIns="43347" rIns="86694" bIns="43347" rtlCol="0" anchor="ctr">
            <a:noAutofit/>
          </a:bodyPr>
          <a:lstStyle/>
          <a:p>
            <a:pPr algn="ctr">
              <a:lnSpc>
                <a:spcPct val="120000"/>
              </a:lnSpc>
            </a:pPr>
            <a:endParaRPr lang="en-US" sz="1500" dirty="0">
              <a:latin typeface="Arial" panose="020B0604020202020204" pitchFamily="34" charset="0"/>
              <a:ea typeface="微软雅黑" panose="020B0503020204020204" pitchFamily="34" charset="-122"/>
              <a:sym typeface="Arial" panose="020B0604020202020204" pitchFamily="34" charset="0"/>
            </a:endParaRPr>
          </a:p>
        </p:txBody>
      </p:sp>
      <p:sp>
        <p:nvSpPr>
          <p:cNvPr id="10" name="Freeform 103"/>
          <p:cNvSpPr>
            <a:spLocks noEditPoints="1"/>
          </p:cNvSpPr>
          <p:nvPr/>
        </p:nvSpPr>
        <p:spPr bwMode="auto">
          <a:xfrm>
            <a:off x="2381960" y="2926212"/>
            <a:ext cx="380952" cy="560993"/>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chemeClr val="bg1"/>
          </a:solidFill>
          <a:ln w="9525">
            <a:noFill/>
            <a:round/>
          </a:ln>
        </p:spPr>
        <p:txBody>
          <a:bodyPr vert="horz" wrap="square" lIns="108657" tIns="54329" rIns="108657" bIns="54329" numCol="1" anchor="t" anchorCtr="0" compatLnSpc="1">
            <a:noAutofit/>
          </a:bodyPr>
          <a:lstStyle/>
          <a:p>
            <a:pPr>
              <a:lnSpc>
                <a:spcPct val="120000"/>
              </a:lnSpc>
            </a:pPr>
            <a:endParaRPr lang="en-US" sz="15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Freeform 178"/>
          <p:cNvSpPr>
            <a:spLocks noEditPoints="1"/>
          </p:cNvSpPr>
          <p:nvPr/>
        </p:nvSpPr>
        <p:spPr bwMode="auto">
          <a:xfrm>
            <a:off x="4084937" y="3266407"/>
            <a:ext cx="521400" cy="392719"/>
          </a:xfrm>
          <a:custGeom>
            <a:avLst/>
            <a:gdLst/>
            <a:ahLst/>
            <a:cxnLst>
              <a:cxn ang="0">
                <a:pos x="158" y="119"/>
              </a:cxn>
              <a:cxn ang="0">
                <a:pos x="0" y="119"/>
              </a:cxn>
              <a:cxn ang="0">
                <a:pos x="0" y="0"/>
              </a:cxn>
              <a:cxn ang="0">
                <a:pos x="9" y="0"/>
              </a:cxn>
              <a:cxn ang="0">
                <a:pos x="9" y="108"/>
              </a:cxn>
              <a:cxn ang="0">
                <a:pos x="158" y="108"/>
              </a:cxn>
              <a:cxn ang="0">
                <a:pos x="158" y="119"/>
              </a:cxn>
              <a:cxn ang="0">
                <a:pos x="50" y="99"/>
              </a:cxn>
              <a:cxn ang="0">
                <a:pos x="29" y="99"/>
              </a:cxn>
              <a:cxn ang="0">
                <a:pos x="29" y="60"/>
              </a:cxn>
              <a:cxn ang="0">
                <a:pos x="50" y="60"/>
              </a:cxn>
              <a:cxn ang="0">
                <a:pos x="50" y="99"/>
              </a:cxn>
              <a:cxn ang="0">
                <a:pos x="78" y="99"/>
              </a:cxn>
              <a:cxn ang="0">
                <a:pos x="59" y="99"/>
              </a:cxn>
              <a:cxn ang="0">
                <a:pos x="59" y="19"/>
              </a:cxn>
              <a:cxn ang="0">
                <a:pos x="78" y="19"/>
              </a:cxn>
              <a:cxn ang="0">
                <a:pos x="78" y="99"/>
              </a:cxn>
              <a:cxn ang="0">
                <a:pos x="109" y="99"/>
              </a:cxn>
              <a:cxn ang="0">
                <a:pos x="89" y="99"/>
              </a:cxn>
              <a:cxn ang="0">
                <a:pos x="89" y="39"/>
              </a:cxn>
              <a:cxn ang="0">
                <a:pos x="109" y="39"/>
              </a:cxn>
              <a:cxn ang="0">
                <a:pos x="109" y="99"/>
              </a:cxn>
              <a:cxn ang="0">
                <a:pos x="139" y="99"/>
              </a:cxn>
              <a:cxn ang="0">
                <a:pos x="119" y="99"/>
              </a:cxn>
              <a:cxn ang="0">
                <a:pos x="119" y="11"/>
              </a:cxn>
              <a:cxn ang="0">
                <a:pos x="139" y="11"/>
              </a:cxn>
              <a:cxn ang="0">
                <a:pos x="139" y="99"/>
              </a:cxn>
            </a:cxnLst>
            <a:rect l="0" t="0" r="r" b="b"/>
            <a:pathLst>
              <a:path w="158" h="119">
                <a:moveTo>
                  <a:pt x="158" y="119"/>
                </a:moveTo>
                <a:lnTo>
                  <a:pt x="0" y="119"/>
                </a:lnTo>
                <a:lnTo>
                  <a:pt x="0" y="0"/>
                </a:lnTo>
                <a:lnTo>
                  <a:pt x="9" y="0"/>
                </a:lnTo>
                <a:lnTo>
                  <a:pt x="9" y="108"/>
                </a:lnTo>
                <a:lnTo>
                  <a:pt x="158" y="108"/>
                </a:lnTo>
                <a:lnTo>
                  <a:pt x="158" y="119"/>
                </a:lnTo>
                <a:close/>
                <a:moveTo>
                  <a:pt x="50" y="99"/>
                </a:moveTo>
                <a:lnTo>
                  <a:pt x="29" y="99"/>
                </a:lnTo>
                <a:lnTo>
                  <a:pt x="29" y="60"/>
                </a:lnTo>
                <a:lnTo>
                  <a:pt x="50" y="60"/>
                </a:lnTo>
                <a:lnTo>
                  <a:pt x="50" y="99"/>
                </a:lnTo>
                <a:close/>
                <a:moveTo>
                  <a:pt x="78" y="99"/>
                </a:moveTo>
                <a:lnTo>
                  <a:pt x="59" y="99"/>
                </a:lnTo>
                <a:lnTo>
                  <a:pt x="59" y="19"/>
                </a:lnTo>
                <a:lnTo>
                  <a:pt x="78" y="19"/>
                </a:lnTo>
                <a:lnTo>
                  <a:pt x="78" y="99"/>
                </a:lnTo>
                <a:close/>
                <a:moveTo>
                  <a:pt x="109" y="99"/>
                </a:moveTo>
                <a:lnTo>
                  <a:pt x="89" y="99"/>
                </a:lnTo>
                <a:lnTo>
                  <a:pt x="89" y="39"/>
                </a:lnTo>
                <a:lnTo>
                  <a:pt x="109" y="39"/>
                </a:lnTo>
                <a:lnTo>
                  <a:pt x="109" y="99"/>
                </a:lnTo>
                <a:close/>
                <a:moveTo>
                  <a:pt x="139" y="99"/>
                </a:moveTo>
                <a:lnTo>
                  <a:pt x="119" y="99"/>
                </a:lnTo>
                <a:lnTo>
                  <a:pt x="119" y="11"/>
                </a:lnTo>
                <a:lnTo>
                  <a:pt x="139" y="11"/>
                </a:lnTo>
                <a:lnTo>
                  <a:pt x="139" y="99"/>
                </a:lnTo>
                <a:close/>
              </a:path>
            </a:pathLst>
          </a:custGeom>
          <a:solidFill>
            <a:schemeClr val="bg1"/>
          </a:solidFill>
          <a:ln w="9525">
            <a:noFill/>
            <a:round/>
          </a:ln>
        </p:spPr>
        <p:txBody>
          <a:bodyPr vert="horz" wrap="square" lIns="108657" tIns="54329" rIns="108657" bIns="54329" numCol="1" anchor="t" anchorCtr="0" compatLnSpc="1">
            <a:noAutofit/>
          </a:bodyPr>
          <a:lstStyle/>
          <a:p>
            <a:pPr>
              <a:lnSpc>
                <a:spcPct val="120000"/>
              </a:lnSpc>
            </a:pPr>
            <a:endParaRPr lang="en-US" sz="1500" dirty="0">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83"/>
          <p:cNvSpPr>
            <a:spLocks noEditPoints="1"/>
          </p:cNvSpPr>
          <p:nvPr/>
        </p:nvSpPr>
        <p:spPr bwMode="auto">
          <a:xfrm>
            <a:off x="5938669" y="3054824"/>
            <a:ext cx="362783" cy="544211"/>
          </a:xfrm>
          <a:custGeom>
            <a:avLst/>
            <a:gdLst/>
            <a:ahLst/>
            <a:cxnLst>
              <a:cxn ang="0">
                <a:pos x="38" y="26"/>
              </a:cxn>
              <a:cxn ang="0">
                <a:pos x="24" y="55"/>
              </a:cxn>
              <a:cxn ang="0">
                <a:pos x="20" y="58"/>
              </a:cxn>
              <a:cxn ang="0">
                <a:pos x="16" y="55"/>
              </a:cxn>
              <a:cxn ang="0">
                <a:pos x="2" y="26"/>
              </a:cxn>
              <a:cxn ang="0">
                <a:pos x="0" y="19"/>
              </a:cxn>
              <a:cxn ang="0">
                <a:pos x="20" y="0"/>
              </a:cxn>
              <a:cxn ang="0">
                <a:pos x="39" y="19"/>
              </a:cxn>
              <a:cxn ang="0">
                <a:pos x="38" y="26"/>
              </a:cxn>
              <a:cxn ang="0">
                <a:pos x="20" y="9"/>
              </a:cxn>
              <a:cxn ang="0">
                <a:pos x="10" y="19"/>
              </a:cxn>
              <a:cxn ang="0">
                <a:pos x="20" y="29"/>
              </a:cxn>
              <a:cxn ang="0">
                <a:pos x="30" y="19"/>
              </a:cxn>
              <a:cxn ang="0">
                <a:pos x="20" y="9"/>
              </a:cxn>
            </a:cxnLst>
            <a:rect l="0" t="0" r="r" b="b"/>
            <a:pathLst>
              <a:path w="39" h="58">
                <a:moveTo>
                  <a:pt x="38" y="26"/>
                </a:moveTo>
                <a:cubicBezTo>
                  <a:pt x="24" y="55"/>
                  <a:pt x="24" y="55"/>
                  <a:pt x="24" y="55"/>
                </a:cubicBezTo>
                <a:cubicBezTo>
                  <a:pt x="23" y="57"/>
                  <a:pt x="22" y="58"/>
                  <a:pt x="20" y="58"/>
                </a:cubicBezTo>
                <a:cubicBezTo>
                  <a:pt x="18" y="58"/>
                  <a:pt x="16" y="57"/>
                  <a:pt x="16" y="55"/>
                </a:cubicBezTo>
                <a:cubicBezTo>
                  <a:pt x="2" y="26"/>
                  <a:pt x="2" y="26"/>
                  <a:pt x="2" y="26"/>
                </a:cubicBezTo>
                <a:cubicBezTo>
                  <a:pt x="1" y="24"/>
                  <a:pt x="0" y="21"/>
                  <a:pt x="0" y="19"/>
                </a:cubicBezTo>
                <a:cubicBezTo>
                  <a:pt x="0" y="8"/>
                  <a:pt x="9" y="0"/>
                  <a:pt x="20" y="0"/>
                </a:cubicBezTo>
                <a:cubicBezTo>
                  <a:pt x="31" y="0"/>
                  <a:pt x="39" y="8"/>
                  <a:pt x="39" y="19"/>
                </a:cubicBezTo>
                <a:cubicBezTo>
                  <a:pt x="39" y="21"/>
                  <a:pt x="39" y="24"/>
                  <a:pt x="38" y="26"/>
                </a:cubicBezTo>
                <a:close/>
                <a:moveTo>
                  <a:pt x="20" y="9"/>
                </a:moveTo>
                <a:cubicBezTo>
                  <a:pt x="15" y="9"/>
                  <a:pt x="10" y="14"/>
                  <a:pt x="10" y="19"/>
                </a:cubicBezTo>
                <a:cubicBezTo>
                  <a:pt x="10" y="24"/>
                  <a:pt x="15" y="29"/>
                  <a:pt x="20" y="29"/>
                </a:cubicBezTo>
                <a:cubicBezTo>
                  <a:pt x="25" y="29"/>
                  <a:pt x="30" y="24"/>
                  <a:pt x="30" y="19"/>
                </a:cubicBezTo>
                <a:cubicBezTo>
                  <a:pt x="30" y="14"/>
                  <a:pt x="25" y="9"/>
                  <a:pt x="20" y="9"/>
                </a:cubicBezTo>
                <a:close/>
              </a:path>
            </a:pathLst>
          </a:custGeom>
          <a:solidFill>
            <a:schemeClr val="bg1"/>
          </a:solidFill>
          <a:ln w="9525">
            <a:noFill/>
            <a:round/>
          </a:ln>
        </p:spPr>
        <p:txBody>
          <a:bodyPr vert="horz" wrap="square" lIns="108657" tIns="54329" rIns="108657" bIns="54329" numCol="1" anchor="t" anchorCtr="0" compatLnSpc="1">
            <a:noAutofit/>
          </a:bodyPr>
          <a:lstStyle/>
          <a:p>
            <a:pPr>
              <a:lnSpc>
                <a:spcPct val="120000"/>
              </a:lnSpc>
            </a:pPr>
            <a:endParaRPr lang="en-US" sz="1500" dirty="0">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62"/>
          <p:cNvSpPr>
            <a:spLocks noEditPoints="1"/>
          </p:cNvSpPr>
          <p:nvPr/>
        </p:nvSpPr>
        <p:spPr bwMode="auto">
          <a:xfrm>
            <a:off x="7549478" y="3203794"/>
            <a:ext cx="513806" cy="517942"/>
          </a:xfrm>
          <a:custGeom>
            <a:avLst/>
            <a:gdLst/>
            <a:ahLst/>
            <a:cxnLst>
              <a:cxn ang="0">
                <a:pos x="58" y="33"/>
              </a:cxn>
              <a:cxn ang="0">
                <a:pos x="57" y="34"/>
              </a:cxn>
              <a:cxn ang="0">
                <a:pos x="50" y="35"/>
              </a:cxn>
              <a:cxn ang="0">
                <a:pos x="49" y="39"/>
              </a:cxn>
              <a:cxn ang="0">
                <a:pos x="53" y="44"/>
              </a:cxn>
              <a:cxn ang="0">
                <a:pos x="53" y="45"/>
              </a:cxn>
              <a:cxn ang="0">
                <a:pos x="53" y="46"/>
              </a:cxn>
              <a:cxn ang="0">
                <a:pos x="45" y="53"/>
              </a:cxn>
              <a:cxn ang="0">
                <a:pos x="44" y="52"/>
              </a:cxn>
              <a:cxn ang="0">
                <a:pos x="39" y="48"/>
              </a:cxn>
              <a:cxn ang="0">
                <a:pos x="36" y="50"/>
              </a:cxn>
              <a:cxn ang="0">
                <a:pos x="34" y="57"/>
              </a:cxn>
              <a:cxn ang="0">
                <a:pos x="33" y="58"/>
              </a:cxn>
              <a:cxn ang="0">
                <a:pos x="25" y="58"/>
              </a:cxn>
              <a:cxn ang="0">
                <a:pos x="23" y="57"/>
              </a:cxn>
              <a:cxn ang="0">
                <a:pos x="22" y="50"/>
              </a:cxn>
              <a:cxn ang="0">
                <a:pos x="19" y="48"/>
              </a:cxn>
              <a:cxn ang="0">
                <a:pos x="14" y="52"/>
              </a:cxn>
              <a:cxn ang="0">
                <a:pos x="13" y="53"/>
              </a:cxn>
              <a:cxn ang="0">
                <a:pos x="12" y="52"/>
              </a:cxn>
              <a:cxn ang="0">
                <a:pos x="5" y="46"/>
              </a:cxn>
              <a:cxn ang="0">
                <a:pos x="5" y="45"/>
              </a:cxn>
              <a:cxn ang="0">
                <a:pos x="5" y="44"/>
              </a:cxn>
              <a:cxn ang="0">
                <a:pos x="9" y="39"/>
              </a:cxn>
              <a:cxn ang="0">
                <a:pos x="8" y="35"/>
              </a:cxn>
              <a:cxn ang="0">
                <a:pos x="1" y="34"/>
              </a:cxn>
              <a:cxn ang="0">
                <a:pos x="0" y="33"/>
              </a:cxn>
              <a:cxn ang="0">
                <a:pos x="0" y="24"/>
              </a:cxn>
              <a:cxn ang="0">
                <a:pos x="1" y="23"/>
              </a:cxn>
              <a:cxn ang="0">
                <a:pos x="8" y="22"/>
              </a:cxn>
              <a:cxn ang="0">
                <a:pos x="9" y="18"/>
              </a:cxn>
              <a:cxn ang="0">
                <a:pos x="5" y="13"/>
              </a:cxn>
              <a:cxn ang="0">
                <a:pos x="5" y="12"/>
              </a:cxn>
              <a:cxn ang="0">
                <a:pos x="5" y="11"/>
              </a:cxn>
              <a:cxn ang="0">
                <a:pos x="13" y="5"/>
              </a:cxn>
              <a:cxn ang="0">
                <a:pos x="14" y="5"/>
              </a:cxn>
              <a:cxn ang="0">
                <a:pos x="19" y="9"/>
              </a:cxn>
              <a:cxn ang="0">
                <a:pos x="22" y="8"/>
              </a:cxn>
              <a:cxn ang="0">
                <a:pos x="23" y="1"/>
              </a:cxn>
              <a:cxn ang="0">
                <a:pos x="25" y="0"/>
              </a:cxn>
              <a:cxn ang="0">
                <a:pos x="33" y="0"/>
              </a:cxn>
              <a:cxn ang="0">
                <a:pos x="34" y="1"/>
              </a:cxn>
              <a:cxn ang="0">
                <a:pos x="36" y="8"/>
              </a:cxn>
              <a:cxn ang="0">
                <a:pos x="39" y="9"/>
              </a:cxn>
              <a:cxn ang="0">
                <a:pos x="44" y="5"/>
              </a:cxn>
              <a:cxn ang="0">
                <a:pos x="45" y="5"/>
              </a:cxn>
              <a:cxn ang="0">
                <a:pos x="46" y="5"/>
              </a:cxn>
              <a:cxn ang="0">
                <a:pos x="52" y="12"/>
              </a:cxn>
              <a:cxn ang="0">
                <a:pos x="53" y="12"/>
              </a:cxn>
              <a:cxn ang="0">
                <a:pos x="52" y="13"/>
              </a:cxn>
              <a:cxn ang="0">
                <a:pos x="48" y="18"/>
              </a:cxn>
              <a:cxn ang="0">
                <a:pos x="50" y="22"/>
              </a:cxn>
              <a:cxn ang="0">
                <a:pos x="57" y="23"/>
              </a:cxn>
              <a:cxn ang="0">
                <a:pos x="58" y="25"/>
              </a:cxn>
              <a:cxn ang="0">
                <a:pos x="58" y="33"/>
              </a:cxn>
              <a:cxn ang="0">
                <a:pos x="29" y="19"/>
              </a:cxn>
              <a:cxn ang="0">
                <a:pos x="19" y="29"/>
              </a:cxn>
              <a:cxn ang="0">
                <a:pos x="29" y="38"/>
              </a:cxn>
              <a:cxn ang="0">
                <a:pos x="39" y="29"/>
              </a:cxn>
              <a:cxn ang="0">
                <a:pos x="29" y="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chemeClr val="bg1"/>
          </a:solidFill>
          <a:ln w="9525">
            <a:noFill/>
            <a:round/>
          </a:ln>
        </p:spPr>
        <p:txBody>
          <a:bodyPr vert="horz" wrap="square" lIns="108657" tIns="54329" rIns="108657" bIns="54329" numCol="1" anchor="t" anchorCtr="0" compatLnSpc="1">
            <a:noAutofit/>
          </a:bodyPr>
          <a:lstStyle/>
          <a:p>
            <a:pPr>
              <a:lnSpc>
                <a:spcPct val="120000"/>
              </a:lnSpc>
            </a:pPr>
            <a:endParaRPr lang="en-US" sz="1500" dirty="0">
              <a:latin typeface="Arial" panose="020B0604020202020204" pitchFamily="34" charset="0"/>
              <a:ea typeface="微软雅黑" panose="020B0503020204020204" pitchFamily="34" charset="-122"/>
              <a:sym typeface="Arial" panose="020B0604020202020204" pitchFamily="34" charset="0"/>
            </a:endParaRPr>
          </a:p>
        </p:txBody>
      </p:sp>
      <p:sp>
        <p:nvSpPr>
          <p:cNvPr id="14" name="Freeform 228"/>
          <p:cNvSpPr/>
          <p:nvPr/>
        </p:nvSpPr>
        <p:spPr bwMode="auto">
          <a:xfrm>
            <a:off x="9242001" y="2944632"/>
            <a:ext cx="449200" cy="452279"/>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ln>
        </p:spPr>
        <p:txBody>
          <a:bodyPr vert="horz" wrap="square" lIns="108657" tIns="54329" rIns="108657" bIns="54329" numCol="1" anchor="t" anchorCtr="0" compatLnSpc="1">
            <a:noAutofit/>
          </a:bodyPr>
          <a:lstStyle/>
          <a:p>
            <a:pPr>
              <a:lnSpc>
                <a:spcPct val="120000"/>
              </a:lnSpc>
            </a:pPr>
            <a:endParaRPr lang="en-US" sz="1500" dirty="0">
              <a:latin typeface="Arial" panose="020B0604020202020204" pitchFamily="34" charset="0"/>
              <a:ea typeface="微软雅黑" panose="020B0503020204020204" pitchFamily="34" charset="-122"/>
              <a:sym typeface="Arial" panose="020B0604020202020204" pitchFamily="34" charset="0"/>
            </a:endParaRPr>
          </a:p>
        </p:txBody>
      </p:sp>
      <p:grpSp>
        <p:nvGrpSpPr>
          <p:cNvPr id="15" name="Group 151"/>
          <p:cNvGrpSpPr/>
          <p:nvPr/>
        </p:nvGrpSpPr>
        <p:grpSpPr>
          <a:xfrm>
            <a:off x="2453492" y="3734440"/>
            <a:ext cx="237888" cy="1557611"/>
            <a:chOff x="4067062" y="2800350"/>
            <a:chExt cx="200183" cy="1310663"/>
          </a:xfrm>
        </p:grpSpPr>
        <p:sp>
          <p:nvSpPr>
            <p:cNvPr id="16" name="Oval 125"/>
            <p:cNvSpPr>
              <a:spLocks noChangeAspect="1"/>
            </p:cNvSpPr>
            <p:nvPr/>
          </p:nvSpPr>
          <p:spPr>
            <a:xfrm>
              <a:off x="4067062" y="2800350"/>
              <a:ext cx="200183" cy="194452"/>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en-US" sz="21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TextBox 16"/>
            <p:cNvSpPr txBox="1"/>
            <p:nvPr/>
          </p:nvSpPr>
          <p:spPr>
            <a:xfrm>
              <a:off x="4172188" y="3926473"/>
              <a:ext cx="46" cy="184540"/>
            </a:xfrm>
            <a:prstGeom prst="rect">
              <a:avLst/>
            </a:prstGeom>
            <a:noFill/>
          </p:spPr>
          <p:txBody>
            <a:bodyPr wrap="square" lIns="0" tIns="0" rIns="0" bIns="0" rtlCol="0" anchor="t">
              <a:noAutofit/>
            </a:bodyPr>
            <a:lstStyle/>
            <a:p>
              <a:pPr algn="ctr">
                <a:lnSpc>
                  <a:spcPct val="120000"/>
                </a:lnSpc>
              </a:pPr>
              <a:endParaRPr lang="en-US" sz="1300" b="1"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8" name="Straight Connector 128"/>
            <p:cNvCxnSpPr/>
            <p:nvPr/>
          </p:nvCxnSpPr>
          <p:spPr>
            <a:xfrm rot="16200000" flipH="1">
              <a:off x="3761109" y="3454873"/>
              <a:ext cx="812091" cy="2"/>
            </a:xfrm>
            <a:prstGeom prst="line">
              <a:avLst/>
            </a:prstGeom>
            <a:ln w="12700">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9" name="Group 155"/>
          <p:cNvGrpSpPr/>
          <p:nvPr/>
        </p:nvGrpSpPr>
        <p:grpSpPr>
          <a:xfrm>
            <a:off x="4220688" y="4223448"/>
            <a:ext cx="237888" cy="1557611"/>
            <a:chOff x="4067062" y="2800350"/>
            <a:chExt cx="200183" cy="1310663"/>
          </a:xfrm>
        </p:grpSpPr>
        <p:sp>
          <p:nvSpPr>
            <p:cNvPr id="20" name="Oval 156"/>
            <p:cNvSpPr>
              <a:spLocks noChangeAspect="1"/>
            </p:cNvSpPr>
            <p:nvPr/>
          </p:nvSpPr>
          <p:spPr>
            <a:xfrm>
              <a:off x="4067062" y="2800350"/>
              <a:ext cx="200183" cy="194452"/>
            </a:xfrm>
            <a:prstGeom prst="ellips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en-US" sz="21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TextBox 20"/>
            <p:cNvSpPr txBox="1"/>
            <p:nvPr/>
          </p:nvSpPr>
          <p:spPr>
            <a:xfrm>
              <a:off x="4172188" y="3926473"/>
              <a:ext cx="46" cy="184540"/>
            </a:xfrm>
            <a:prstGeom prst="rect">
              <a:avLst/>
            </a:prstGeom>
            <a:noFill/>
          </p:spPr>
          <p:txBody>
            <a:bodyPr wrap="square" lIns="0" tIns="0" rIns="0" bIns="0" rtlCol="0" anchor="t">
              <a:noAutofit/>
            </a:bodyPr>
            <a:lstStyle/>
            <a:p>
              <a:pPr algn="ctr">
                <a:lnSpc>
                  <a:spcPct val="120000"/>
                </a:lnSpc>
              </a:pPr>
              <a:endParaRPr lang="en-US" sz="1300" b="1"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22" name="Straight Connector 158"/>
            <p:cNvCxnSpPr/>
            <p:nvPr/>
          </p:nvCxnSpPr>
          <p:spPr>
            <a:xfrm rot="16200000" flipH="1">
              <a:off x="3761109" y="3454873"/>
              <a:ext cx="812091" cy="2"/>
            </a:xfrm>
            <a:prstGeom prst="line">
              <a:avLst/>
            </a:prstGeom>
            <a:ln w="12700">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23" name="Group 159"/>
          <p:cNvGrpSpPr/>
          <p:nvPr/>
        </p:nvGrpSpPr>
        <p:grpSpPr>
          <a:xfrm>
            <a:off x="6039331" y="3960831"/>
            <a:ext cx="237888" cy="1557611"/>
            <a:chOff x="4067062" y="2800350"/>
            <a:chExt cx="200183" cy="1310663"/>
          </a:xfrm>
        </p:grpSpPr>
        <p:sp>
          <p:nvSpPr>
            <p:cNvPr id="24" name="Oval 160"/>
            <p:cNvSpPr>
              <a:spLocks noChangeAspect="1"/>
            </p:cNvSpPr>
            <p:nvPr/>
          </p:nvSpPr>
          <p:spPr>
            <a:xfrm>
              <a:off x="4067062" y="2800350"/>
              <a:ext cx="200183" cy="194452"/>
            </a:xfrm>
            <a:prstGeom prst="ellips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en-US" sz="21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TextBox 24"/>
            <p:cNvSpPr txBox="1"/>
            <p:nvPr/>
          </p:nvSpPr>
          <p:spPr>
            <a:xfrm>
              <a:off x="4172188" y="3926473"/>
              <a:ext cx="46" cy="184540"/>
            </a:xfrm>
            <a:prstGeom prst="rect">
              <a:avLst/>
            </a:prstGeom>
            <a:noFill/>
          </p:spPr>
          <p:txBody>
            <a:bodyPr wrap="square" lIns="0" tIns="0" rIns="0" bIns="0" rtlCol="0" anchor="t">
              <a:noAutofit/>
            </a:bodyPr>
            <a:lstStyle/>
            <a:p>
              <a:pPr algn="ctr">
                <a:lnSpc>
                  <a:spcPct val="120000"/>
                </a:lnSpc>
              </a:pPr>
              <a:endParaRPr lang="en-US" sz="1300" b="1"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26" name="Straight Connector 162"/>
            <p:cNvCxnSpPr/>
            <p:nvPr/>
          </p:nvCxnSpPr>
          <p:spPr>
            <a:xfrm rot="16200000" flipH="1">
              <a:off x="3761109" y="3454873"/>
              <a:ext cx="812091" cy="2"/>
            </a:xfrm>
            <a:prstGeom prst="line">
              <a:avLst/>
            </a:prstGeom>
            <a:ln w="12700">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27" name="Group 163"/>
          <p:cNvGrpSpPr/>
          <p:nvPr/>
        </p:nvGrpSpPr>
        <p:grpSpPr>
          <a:xfrm>
            <a:off x="7687436" y="4223448"/>
            <a:ext cx="237888" cy="1557611"/>
            <a:chOff x="4067062" y="2800350"/>
            <a:chExt cx="200183" cy="1310663"/>
          </a:xfrm>
        </p:grpSpPr>
        <p:sp>
          <p:nvSpPr>
            <p:cNvPr id="28" name="Oval 164"/>
            <p:cNvSpPr>
              <a:spLocks noChangeAspect="1"/>
            </p:cNvSpPr>
            <p:nvPr/>
          </p:nvSpPr>
          <p:spPr>
            <a:xfrm>
              <a:off x="4067062" y="2800350"/>
              <a:ext cx="200183" cy="194452"/>
            </a:xfrm>
            <a:prstGeom prst="ellipse">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en-US" sz="21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TextBox 28"/>
            <p:cNvSpPr txBox="1"/>
            <p:nvPr/>
          </p:nvSpPr>
          <p:spPr>
            <a:xfrm>
              <a:off x="4172188" y="3926473"/>
              <a:ext cx="46" cy="184540"/>
            </a:xfrm>
            <a:prstGeom prst="rect">
              <a:avLst/>
            </a:prstGeom>
            <a:noFill/>
          </p:spPr>
          <p:txBody>
            <a:bodyPr wrap="square" lIns="0" tIns="0" rIns="0" bIns="0" rtlCol="0" anchor="t">
              <a:noAutofit/>
            </a:bodyPr>
            <a:lstStyle/>
            <a:p>
              <a:pPr algn="ctr">
                <a:lnSpc>
                  <a:spcPct val="120000"/>
                </a:lnSpc>
              </a:pPr>
              <a:endParaRPr lang="en-US" sz="1300" b="1"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30" name="Straight Connector 166"/>
            <p:cNvCxnSpPr/>
            <p:nvPr/>
          </p:nvCxnSpPr>
          <p:spPr>
            <a:xfrm rot="16200000" flipH="1">
              <a:off x="3761109" y="3454873"/>
              <a:ext cx="812091" cy="2"/>
            </a:xfrm>
            <a:prstGeom prst="line">
              <a:avLst/>
            </a:prstGeom>
            <a:ln w="12700">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31" name="Group 167"/>
          <p:cNvGrpSpPr/>
          <p:nvPr/>
        </p:nvGrpSpPr>
        <p:grpSpPr>
          <a:xfrm>
            <a:off x="9347656" y="3745758"/>
            <a:ext cx="237888" cy="1557611"/>
            <a:chOff x="4067062" y="2800350"/>
            <a:chExt cx="200183" cy="1310663"/>
          </a:xfrm>
        </p:grpSpPr>
        <p:sp>
          <p:nvSpPr>
            <p:cNvPr id="32" name="Oval 168"/>
            <p:cNvSpPr>
              <a:spLocks noChangeAspect="1"/>
            </p:cNvSpPr>
            <p:nvPr/>
          </p:nvSpPr>
          <p:spPr>
            <a:xfrm>
              <a:off x="4067062" y="2800350"/>
              <a:ext cx="200183" cy="194452"/>
            </a:xfrm>
            <a:prstGeom prst="ellipse">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en-US" sz="21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TextBox 32"/>
            <p:cNvSpPr txBox="1"/>
            <p:nvPr/>
          </p:nvSpPr>
          <p:spPr>
            <a:xfrm>
              <a:off x="4172188" y="3926473"/>
              <a:ext cx="46" cy="184540"/>
            </a:xfrm>
            <a:prstGeom prst="rect">
              <a:avLst/>
            </a:prstGeom>
            <a:noFill/>
          </p:spPr>
          <p:txBody>
            <a:bodyPr wrap="square" lIns="0" tIns="0" rIns="0" bIns="0" rtlCol="0" anchor="t">
              <a:noAutofit/>
            </a:bodyPr>
            <a:lstStyle/>
            <a:p>
              <a:pPr algn="ctr">
                <a:lnSpc>
                  <a:spcPct val="120000"/>
                </a:lnSpc>
              </a:pPr>
              <a:endParaRPr lang="en-US" sz="1300" b="1"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34" name="Straight Connector 170"/>
            <p:cNvCxnSpPr/>
            <p:nvPr/>
          </p:nvCxnSpPr>
          <p:spPr>
            <a:xfrm rot="16200000" flipH="1">
              <a:off x="3761109" y="3454873"/>
              <a:ext cx="812091" cy="2"/>
            </a:xfrm>
            <a:prstGeom prst="line">
              <a:avLst/>
            </a:prstGeom>
            <a:ln w="12700">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35" name="Text Placeholder 3"/>
          <p:cNvSpPr txBox="1"/>
          <p:nvPr/>
        </p:nvSpPr>
        <p:spPr>
          <a:xfrm>
            <a:off x="1976428" y="5209457"/>
            <a:ext cx="1354821" cy="499575"/>
          </a:xfrm>
          <a:prstGeom prst="rect">
            <a:avLst/>
          </a:prstGeom>
        </p:spPr>
        <p:txBody>
          <a:bodyPr wrap="square" lIns="91391" tIns="45696" rIns="91391" bIns="45696">
            <a:spAutoFit/>
          </a:bodyPr>
          <a:lstStyle>
            <a:defPPr>
              <a:defRPr lang="zh-CN"/>
            </a:defPPr>
            <a:lvl1pPr>
              <a:lnSpc>
                <a:spcPct val="150000"/>
              </a:lnSpc>
              <a:defRPr sz="1400">
                <a:solidFill>
                  <a:schemeClr val="tx1">
                    <a:lumMod val="50000"/>
                    <a:lumOff val="50000"/>
                  </a:schemeClr>
                </a:solidFill>
                <a:latin typeface="微软雅黑" panose="020B0503020204020204" pitchFamily="34" charset="-122"/>
                <a:ea typeface="微软雅黑" panose="020B0503020204020204" pitchFamily="34" charset="-122"/>
                <a:cs typeface="Segoe UI Semilight" panose="020B0402040204020203" pitchFamily="34" charset="0"/>
              </a:defRPr>
            </a:lvl1pPr>
          </a:lstStyle>
          <a:p>
            <a:r>
              <a:rPr lang="zh-CN" altLang="zh-CN" sz="2000" b="1" dirty="0">
                <a:solidFill>
                  <a:schemeClr val="tx1"/>
                </a:solidFill>
              </a:rPr>
              <a:t>形成阶段</a:t>
            </a:r>
            <a:endParaRPr lang="en-US" altLang="zh-CN" sz="2000" b="1" dirty="0">
              <a:solidFill>
                <a:schemeClr val="tx1"/>
              </a:solidFill>
              <a:sym typeface="Arial" panose="020B0604020202020204" pitchFamily="34" charset="0"/>
            </a:endParaRPr>
          </a:p>
        </p:txBody>
      </p:sp>
      <p:sp>
        <p:nvSpPr>
          <p:cNvPr id="36" name="Text Placeholder 3"/>
          <p:cNvSpPr txBox="1"/>
          <p:nvPr/>
        </p:nvSpPr>
        <p:spPr>
          <a:xfrm>
            <a:off x="3735074" y="5749619"/>
            <a:ext cx="1354821" cy="499575"/>
          </a:xfrm>
          <a:prstGeom prst="rect">
            <a:avLst/>
          </a:prstGeom>
        </p:spPr>
        <p:txBody>
          <a:bodyPr wrap="square" lIns="91391" tIns="45696" rIns="91391" bIns="45696">
            <a:spAutoFit/>
          </a:bodyPr>
          <a:lstStyle>
            <a:defPPr>
              <a:defRPr lang="en-US"/>
            </a:defPPr>
            <a:lvl1pPr>
              <a:lnSpc>
                <a:spcPct val="150000"/>
              </a:lnSpc>
              <a:defRPr sz="2000">
                <a:latin typeface="微软雅黑" panose="020B0503020204020204" pitchFamily="34" charset="-122"/>
                <a:ea typeface="微软雅黑" panose="020B0503020204020204" pitchFamily="34" charset="-122"/>
                <a:cs typeface="Segoe UI Semilight" panose="020B0402040204020203" pitchFamily="34" charset="0"/>
              </a:defRPr>
            </a:lvl1pPr>
          </a:lstStyle>
          <a:p>
            <a:pPr algn="ctr"/>
            <a:r>
              <a:rPr lang="zh-CN" altLang="zh-CN" b="1" dirty="0"/>
              <a:t>震荡阶段</a:t>
            </a:r>
            <a:endParaRPr lang="en-US" altLang="zh-CN" b="1" dirty="0">
              <a:sym typeface="Arial" panose="020B0604020202020204" pitchFamily="34" charset="0"/>
            </a:endParaRPr>
          </a:p>
        </p:txBody>
      </p:sp>
      <p:sp>
        <p:nvSpPr>
          <p:cNvPr id="37" name="Text Placeholder 3"/>
          <p:cNvSpPr txBox="1"/>
          <p:nvPr/>
        </p:nvSpPr>
        <p:spPr>
          <a:xfrm>
            <a:off x="5493723" y="5411332"/>
            <a:ext cx="1354821" cy="499575"/>
          </a:xfrm>
          <a:prstGeom prst="rect">
            <a:avLst/>
          </a:prstGeom>
        </p:spPr>
        <p:txBody>
          <a:bodyPr wrap="square" lIns="91391" tIns="45696" rIns="91391" bIns="45696">
            <a:spAutoFit/>
          </a:bodyPr>
          <a:lstStyle>
            <a:defPPr>
              <a:defRPr lang="en-US"/>
            </a:defPPr>
            <a:lvl1pPr>
              <a:lnSpc>
                <a:spcPct val="150000"/>
              </a:lnSpc>
              <a:defRPr sz="2000">
                <a:latin typeface="微软雅黑" panose="020B0503020204020204" pitchFamily="34" charset="-122"/>
                <a:ea typeface="微软雅黑" panose="020B0503020204020204" pitchFamily="34" charset="-122"/>
                <a:cs typeface="Segoe UI Semilight" panose="020B0402040204020203" pitchFamily="34" charset="0"/>
              </a:defRPr>
            </a:lvl1pPr>
          </a:lstStyle>
          <a:p>
            <a:pPr algn="ctr"/>
            <a:r>
              <a:rPr lang="zh-CN" altLang="zh-CN" b="1" dirty="0"/>
              <a:t>规范阶段</a:t>
            </a:r>
            <a:endParaRPr lang="en-US" altLang="zh-CN" b="1" dirty="0">
              <a:sym typeface="Arial" panose="020B0604020202020204" pitchFamily="34" charset="0"/>
            </a:endParaRPr>
          </a:p>
        </p:txBody>
      </p:sp>
      <p:sp>
        <p:nvSpPr>
          <p:cNvPr id="38" name="Text Placeholder 3"/>
          <p:cNvSpPr txBox="1"/>
          <p:nvPr/>
        </p:nvSpPr>
        <p:spPr>
          <a:xfrm>
            <a:off x="7162545" y="5666494"/>
            <a:ext cx="1354821" cy="499575"/>
          </a:xfrm>
          <a:prstGeom prst="rect">
            <a:avLst/>
          </a:prstGeom>
        </p:spPr>
        <p:txBody>
          <a:bodyPr wrap="square" lIns="91391" tIns="45696" rIns="91391" bIns="45696">
            <a:spAutoFit/>
          </a:bodyPr>
          <a:lstStyle>
            <a:defPPr>
              <a:defRPr lang="en-US"/>
            </a:defPPr>
            <a:lvl1pPr>
              <a:lnSpc>
                <a:spcPct val="150000"/>
              </a:lnSpc>
              <a:defRPr sz="2000">
                <a:latin typeface="微软雅黑" panose="020B0503020204020204" pitchFamily="34" charset="-122"/>
                <a:ea typeface="微软雅黑" panose="020B0503020204020204" pitchFamily="34" charset="-122"/>
                <a:cs typeface="Segoe UI Semilight" panose="020B0402040204020203" pitchFamily="34" charset="0"/>
              </a:defRPr>
            </a:lvl1pPr>
          </a:lstStyle>
          <a:p>
            <a:pPr algn="ctr"/>
            <a:r>
              <a:rPr lang="zh-CN" altLang="zh-CN" b="1" dirty="0"/>
              <a:t>执行阶段</a:t>
            </a:r>
            <a:endParaRPr lang="en-US" altLang="zh-CN" b="1" dirty="0">
              <a:sym typeface="Arial" panose="020B0604020202020204" pitchFamily="34" charset="0"/>
            </a:endParaRPr>
          </a:p>
        </p:txBody>
      </p:sp>
      <p:sp>
        <p:nvSpPr>
          <p:cNvPr id="39" name="Text Placeholder 3"/>
          <p:cNvSpPr txBox="1"/>
          <p:nvPr/>
        </p:nvSpPr>
        <p:spPr>
          <a:xfrm>
            <a:off x="8782231" y="5411332"/>
            <a:ext cx="1354821" cy="499575"/>
          </a:xfrm>
          <a:prstGeom prst="rect">
            <a:avLst/>
          </a:prstGeom>
        </p:spPr>
        <p:txBody>
          <a:bodyPr wrap="square" lIns="91391" tIns="45696" rIns="91391" bIns="45696">
            <a:spAutoFit/>
          </a:bodyPr>
          <a:lstStyle>
            <a:defPPr>
              <a:defRPr lang="en-US"/>
            </a:defPPr>
            <a:lvl1pPr>
              <a:lnSpc>
                <a:spcPct val="150000"/>
              </a:lnSpc>
              <a:defRPr sz="2000">
                <a:latin typeface="微软雅黑" panose="020B0503020204020204" pitchFamily="34" charset="-122"/>
                <a:ea typeface="微软雅黑" panose="020B0503020204020204" pitchFamily="34" charset="-122"/>
                <a:cs typeface="Segoe UI Semilight" panose="020B0402040204020203" pitchFamily="34" charset="0"/>
              </a:defRPr>
            </a:lvl1pPr>
          </a:lstStyle>
          <a:p>
            <a:pPr algn="ctr"/>
            <a:r>
              <a:rPr lang="zh-CN" altLang="zh-CN" b="1" dirty="0"/>
              <a:t>终止阶段</a:t>
            </a:r>
            <a:endParaRPr lang="en-US" altLang="zh-CN" b="1" dirty="0">
              <a:sym typeface="Arial" panose="020B0604020202020204" pitchFamily="34" charset="0"/>
            </a:endParaRPr>
          </a:p>
        </p:txBody>
      </p:sp>
      <p:sp>
        <p:nvSpPr>
          <p:cNvPr id="40" name="矩形 39"/>
          <p:cNvSpPr/>
          <p:nvPr/>
        </p:nvSpPr>
        <p:spPr>
          <a:xfrm>
            <a:off x="781531" y="1189167"/>
            <a:ext cx="10515600" cy="1005147"/>
          </a:xfrm>
          <a:prstGeom prst="rect">
            <a:avLst/>
          </a:prstGeom>
        </p:spPr>
        <p:txBody>
          <a:bodyPr wrap="square">
            <a:spAutoFit/>
          </a:bodyPr>
          <a:lstStyle/>
          <a:p>
            <a:pPr>
              <a:lnSpc>
                <a:spcPct val="130000"/>
              </a:lnSpc>
            </a:pPr>
            <a:r>
              <a:rPr lang="en-US" altLang="zh-CN" dirty="0"/>
              <a:t>       Bruce </a:t>
            </a:r>
            <a:r>
              <a:rPr lang="en-US" altLang="zh-CN" dirty="0" err="1"/>
              <a:t>Tuckman</a:t>
            </a:r>
            <a:r>
              <a:rPr lang="zh-CN" altLang="zh-CN" dirty="0"/>
              <a:t>（布鲁斯</a:t>
            </a:r>
            <a:r>
              <a:rPr lang="en-US" altLang="zh-CN" dirty="0"/>
              <a:t>.</a:t>
            </a:r>
            <a:r>
              <a:rPr lang="zh-CN" altLang="zh-CN" dirty="0"/>
              <a:t>塔克曼）在</a:t>
            </a:r>
            <a:r>
              <a:rPr lang="en-US" altLang="zh-CN" dirty="0"/>
              <a:t>1965</a:t>
            </a:r>
            <a:r>
              <a:rPr lang="zh-CN" altLang="zh-CN" dirty="0"/>
              <a:t>年发表了团队建设</a:t>
            </a:r>
            <a:r>
              <a:rPr lang="en-US" altLang="zh-CN" dirty="0"/>
              <a:t>4</a:t>
            </a:r>
            <a:r>
              <a:rPr lang="zh-CN" altLang="zh-CN" dirty="0"/>
              <a:t>阶段模型，并在</a:t>
            </a:r>
            <a:r>
              <a:rPr lang="en-US" altLang="zh-CN" dirty="0"/>
              <a:t>20</a:t>
            </a:r>
            <a:r>
              <a:rPr lang="zh-CN" altLang="zh-CN" dirty="0"/>
              <a:t>世纪</a:t>
            </a:r>
            <a:r>
              <a:rPr lang="en-US" altLang="zh-CN" dirty="0"/>
              <a:t>70</a:t>
            </a:r>
            <a:r>
              <a:rPr lang="zh-CN" altLang="zh-CN" dirty="0"/>
              <a:t>年代进行了修改，增加了</a:t>
            </a:r>
            <a:r>
              <a:rPr lang="en-US" altLang="zh-CN" dirty="0"/>
              <a:t>1</a:t>
            </a:r>
            <a:r>
              <a:rPr lang="zh-CN" altLang="zh-CN" dirty="0"/>
              <a:t>个阶段，即塔克曼模型：</a:t>
            </a:r>
            <a:endParaRPr lang="zh-CN" altLang="en-US" dirty="0"/>
          </a:p>
        </p:txBody>
      </p:sp>
      <p:sp>
        <p:nvSpPr>
          <p:cNvPr id="41" name="灯片编号占位符 40">
            <a:extLst>
              <a:ext uri="{FF2B5EF4-FFF2-40B4-BE49-F238E27FC236}">
                <a16:creationId xmlns:a16="http://schemas.microsoft.com/office/drawing/2014/main" id="{12C9CB43-55EC-4404-A94A-1BB5329E5A97}"/>
              </a:ext>
            </a:extLst>
          </p:cNvPr>
          <p:cNvSpPr>
            <a:spLocks noGrp="1"/>
          </p:cNvSpPr>
          <p:nvPr>
            <p:ph type="sldNum" sz="quarter" idx="12"/>
          </p:nvPr>
        </p:nvSpPr>
        <p:spPr/>
        <p:txBody>
          <a:bodyPr/>
          <a:lstStyle/>
          <a:p>
            <a:fld id="{B6F15528-21DE-4FAA-801E-634DDDAF4B2B}" type="slidenum">
              <a:rPr lang="en-US" smtClean="0"/>
              <a:t>513</a:t>
            </a:fld>
            <a:endParaRPr lang="en-US" dirty="0"/>
          </a:p>
        </p:txBody>
      </p:sp>
      <p:sp>
        <p:nvSpPr>
          <p:cNvPr id="43" name="灯片编号占位符 8">
            <a:extLst>
              <a:ext uri="{FF2B5EF4-FFF2-40B4-BE49-F238E27FC236}">
                <a16:creationId xmlns:a16="http://schemas.microsoft.com/office/drawing/2014/main" id="{ABC81774-DCFD-4055-BAB4-F2A68ABA3BA1}"/>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513</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P spid="14" grpId="0" bldLvl="0" animBg="1"/>
      <p:bldP spid="35" grpId="0"/>
      <p:bldP spid="36" grpId="0"/>
      <p:bldP spid="37" grpId="0"/>
      <p:bldP spid="38" grpId="0"/>
      <p:bldP spid="39" grpId="0"/>
    </p:bld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7.1.1 </a:t>
            </a:r>
            <a:r>
              <a:rPr lang="zh-CN" altLang="zh-CN" dirty="0"/>
              <a:t>软件工程项目团队的特点</a:t>
            </a:r>
            <a:endParaRPr lang="zh-CN" altLang="en-US" dirty="0"/>
          </a:p>
        </p:txBody>
      </p:sp>
      <p:sp>
        <p:nvSpPr>
          <p:cNvPr id="35" name="TextBox 34"/>
          <p:cNvSpPr txBox="1"/>
          <p:nvPr/>
        </p:nvSpPr>
        <p:spPr>
          <a:xfrm>
            <a:off x="1374775" y="1980985"/>
            <a:ext cx="3023652" cy="830997"/>
          </a:xfrm>
          <a:prstGeom prst="rect">
            <a:avLst/>
          </a:prstGeom>
          <a:noFill/>
        </p:spPr>
        <p:txBody>
          <a:bodyPr wrap="square" rtlCol="0">
            <a:spAutoFit/>
          </a:bodyPr>
          <a:lstStyle/>
          <a:p>
            <a:pPr algn="ctr"/>
            <a:r>
              <a:rPr lang="zh-CN" altLang="zh-CN" b="1" dirty="0"/>
              <a:t>软件工程项目团队的目的性</a:t>
            </a:r>
            <a:endParaRPr lang="zh-CN" altLang="en-US" b="1" dirty="0"/>
          </a:p>
        </p:txBody>
      </p:sp>
      <p:sp>
        <p:nvSpPr>
          <p:cNvPr id="36" name="TextBox 35"/>
          <p:cNvSpPr txBox="1"/>
          <p:nvPr/>
        </p:nvSpPr>
        <p:spPr>
          <a:xfrm>
            <a:off x="1322923" y="4061610"/>
            <a:ext cx="3023652" cy="830997"/>
          </a:xfrm>
          <a:prstGeom prst="rect">
            <a:avLst/>
          </a:prstGeom>
          <a:noFill/>
        </p:spPr>
        <p:txBody>
          <a:bodyPr wrap="square" rtlCol="0">
            <a:spAutoFit/>
          </a:bodyPr>
          <a:lstStyle/>
          <a:p>
            <a:pPr algn="ctr"/>
            <a:r>
              <a:rPr lang="zh-CN" altLang="zh-CN" b="1" dirty="0"/>
              <a:t>软件工程项目团队的临时性</a:t>
            </a:r>
            <a:endParaRPr lang="zh-CN" altLang="en-US" b="1" dirty="0"/>
          </a:p>
        </p:txBody>
      </p:sp>
      <p:sp>
        <p:nvSpPr>
          <p:cNvPr id="37" name="TextBox 36"/>
          <p:cNvSpPr txBox="1"/>
          <p:nvPr/>
        </p:nvSpPr>
        <p:spPr>
          <a:xfrm>
            <a:off x="8080375" y="3988750"/>
            <a:ext cx="3023652" cy="830997"/>
          </a:xfrm>
          <a:prstGeom prst="rect">
            <a:avLst/>
          </a:prstGeom>
          <a:noFill/>
        </p:spPr>
        <p:txBody>
          <a:bodyPr wrap="square" rtlCol="0">
            <a:spAutoFit/>
          </a:bodyPr>
          <a:lstStyle/>
          <a:p>
            <a:pPr algn="ctr"/>
            <a:r>
              <a:rPr lang="zh-CN" altLang="zh-CN" b="1" dirty="0"/>
              <a:t>软件工程项目团队的凝聚力</a:t>
            </a:r>
            <a:endParaRPr lang="zh-CN" altLang="en-US" b="1" dirty="0"/>
          </a:p>
        </p:txBody>
      </p:sp>
      <p:sp>
        <p:nvSpPr>
          <p:cNvPr id="39" name="TextBox 38"/>
          <p:cNvSpPr txBox="1"/>
          <p:nvPr/>
        </p:nvSpPr>
        <p:spPr>
          <a:xfrm>
            <a:off x="8004175" y="1905794"/>
            <a:ext cx="3023652" cy="830997"/>
          </a:xfrm>
          <a:prstGeom prst="rect">
            <a:avLst/>
          </a:prstGeom>
          <a:noFill/>
        </p:spPr>
        <p:txBody>
          <a:bodyPr wrap="square" rtlCol="0">
            <a:spAutoFit/>
          </a:bodyPr>
          <a:lstStyle/>
          <a:p>
            <a:pPr algn="ctr"/>
            <a:r>
              <a:rPr lang="zh-CN" altLang="zh-CN" b="1" dirty="0"/>
              <a:t>软件工程项目团队的合作性</a:t>
            </a:r>
            <a:endParaRPr lang="zh-CN" altLang="en-US" b="1" dirty="0"/>
          </a:p>
        </p:txBody>
      </p:sp>
      <p:grpSp>
        <p:nvGrpSpPr>
          <p:cNvPr id="40" name="Group 1"/>
          <p:cNvGrpSpPr/>
          <p:nvPr/>
        </p:nvGrpSpPr>
        <p:grpSpPr>
          <a:xfrm>
            <a:off x="4623020" y="1980985"/>
            <a:ext cx="3042923" cy="2898304"/>
            <a:chOff x="4433859" y="2218765"/>
            <a:chExt cx="3533165" cy="3684494"/>
          </a:xfrm>
        </p:grpSpPr>
        <p:grpSp>
          <p:nvGrpSpPr>
            <p:cNvPr id="41" name="Group 2"/>
            <p:cNvGrpSpPr/>
            <p:nvPr/>
          </p:nvGrpSpPr>
          <p:grpSpPr>
            <a:xfrm>
              <a:off x="4433859" y="2218765"/>
              <a:ext cx="3533165" cy="3684494"/>
              <a:chOff x="6277926" y="1615967"/>
              <a:chExt cx="3286239" cy="3282353"/>
            </a:xfrm>
            <a:solidFill>
              <a:schemeClr val="accent2"/>
            </a:solidFill>
          </p:grpSpPr>
          <p:sp>
            <p:nvSpPr>
              <p:cNvPr id="46" name="îŝḷîḓé-Freeform: Shape 7"/>
              <p:cNvSpPr/>
              <p:nvPr/>
            </p:nvSpPr>
            <p:spPr bwMode="auto">
              <a:xfrm>
                <a:off x="7663446" y="1620629"/>
                <a:ext cx="1900719" cy="1958222"/>
              </a:xfrm>
              <a:custGeom>
                <a:avLst/>
                <a:gdLst>
                  <a:gd name="T0" fmla="*/ 286 w 2446"/>
                  <a:gd name="T1" fmla="*/ 0 h 2520"/>
                  <a:gd name="T2" fmla="*/ 314 w 2446"/>
                  <a:gd name="T3" fmla="*/ 0 h 2520"/>
                  <a:gd name="T4" fmla="*/ 391 w 2446"/>
                  <a:gd name="T5" fmla="*/ 0 h 2520"/>
                  <a:gd name="T6" fmla="*/ 427 w 2446"/>
                  <a:gd name="T7" fmla="*/ 0 h 2520"/>
                  <a:gd name="T8" fmla="*/ 505 w 2446"/>
                  <a:gd name="T9" fmla="*/ 0 h 2520"/>
                  <a:gd name="T10" fmla="*/ 577 w 2446"/>
                  <a:gd name="T11" fmla="*/ 0 h 2520"/>
                  <a:gd name="T12" fmla="*/ 729 w 2446"/>
                  <a:gd name="T13" fmla="*/ 0 h 2520"/>
                  <a:gd name="T14" fmla="*/ 864 w 2446"/>
                  <a:gd name="T15" fmla="*/ 0 h 2520"/>
                  <a:gd name="T16" fmla="*/ 1029 w 2446"/>
                  <a:gd name="T17" fmla="*/ 0 h 2520"/>
                  <a:gd name="T18" fmla="*/ 1232 w 2446"/>
                  <a:gd name="T19" fmla="*/ 0 h 2520"/>
                  <a:gd name="T20" fmla="*/ 1381 w 2446"/>
                  <a:gd name="T21" fmla="*/ 12 h 2520"/>
                  <a:gd name="T22" fmla="*/ 1525 w 2446"/>
                  <a:gd name="T23" fmla="*/ 41 h 2520"/>
                  <a:gd name="T24" fmla="*/ 1663 w 2446"/>
                  <a:gd name="T25" fmla="*/ 90 h 2520"/>
                  <a:gd name="T26" fmla="*/ 1793 w 2446"/>
                  <a:gd name="T27" fmla="*/ 157 h 2520"/>
                  <a:gd name="T28" fmla="*/ 1915 w 2446"/>
                  <a:gd name="T29" fmla="*/ 238 h 2520"/>
                  <a:gd name="T30" fmla="*/ 2027 w 2446"/>
                  <a:gd name="T31" fmla="*/ 334 h 2520"/>
                  <a:gd name="T32" fmla="*/ 2128 w 2446"/>
                  <a:gd name="T33" fmla="*/ 442 h 2520"/>
                  <a:gd name="T34" fmla="*/ 2218 w 2446"/>
                  <a:gd name="T35" fmla="*/ 560 h 2520"/>
                  <a:gd name="T36" fmla="*/ 2294 w 2446"/>
                  <a:gd name="T37" fmla="*/ 688 h 2520"/>
                  <a:gd name="T38" fmla="*/ 2356 w 2446"/>
                  <a:gd name="T39" fmla="*/ 824 h 2520"/>
                  <a:gd name="T40" fmla="*/ 2402 w 2446"/>
                  <a:gd name="T41" fmla="*/ 966 h 2520"/>
                  <a:gd name="T42" fmla="*/ 2433 w 2446"/>
                  <a:gd name="T43" fmla="*/ 1114 h 2520"/>
                  <a:gd name="T44" fmla="*/ 2446 w 2446"/>
                  <a:gd name="T45" fmla="*/ 1264 h 2520"/>
                  <a:gd name="T46" fmla="*/ 2439 w 2446"/>
                  <a:gd name="T47" fmla="*/ 1417 h 2520"/>
                  <a:gd name="T48" fmla="*/ 2412 w 2446"/>
                  <a:gd name="T49" fmla="*/ 1569 h 2520"/>
                  <a:gd name="T50" fmla="*/ 2366 w 2446"/>
                  <a:gd name="T51" fmla="*/ 1721 h 2520"/>
                  <a:gd name="T52" fmla="*/ 2297 w 2446"/>
                  <a:gd name="T53" fmla="*/ 1869 h 2520"/>
                  <a:gd name="T54" fmla="*/ 2205 w 2446"/>
                  <a:gd name="T55" fmla="*/ 2013 h 2520"/>
                  <a:gd name="T56" fmla="*/ 2087 w 2446"/>
                  <a:gd name="T57" fmla="*/ 2153 h 2520"/>
                  <a:gd name="T58" fmla="*/ 1945 w 2446"/>
                  <a:gd name="T59" fmla="*/ 2284 h 2520"/>
                  <a:gd name="T60" fmla="*/ 1777 w 2446"/>
                  <a:gd name="T61" fmla="*/ 2407 h 2520"/>
                  <a:gd name="T62" fmla="*/ 1579 w 2446"/>
                  <a:gd name="T63" fmla="*/ 2520 h 2520"/>
                  <a:gd name="T64" fmla="*/ 1534 w 2446"/>
                  <a:gd name="T65" fmla="*/ 2417 h 2520"/>
                  <a:gd name="T66" fmla="*/ 1484 w 2446"/>
                  <a:gd name="T67" fmla="*/ 2302 h 2520"/>
                  <a:gd name="T68" fmla="*/ 1428 w 2446"/>
                  <a:gd name="T69" fmla="*/ 2176 h 2520"/>
                  <a:gd name="T70" fmla="*/ 1370 w 2446"/>
                  <a:gd name="T71" fmla="*/ 2043 h 2520"/>
                  <a:gd name="T72" fmla="*/ 1309 w 2446"/>
                  <a:gd name="T73" fmla="*/ 1903 h 2520"/>
                  <a:gd name="T74" fmla="*/ 1246 w 2446"/>
                  <a:gd name="T75" fmla="*/ 1762 h 2520"/>
                  <a:gd name="T76" fmla="*/ 1184 w 2446"/>
                  <a:gd name="T77" fmla="*/ 1619 h 2520"/>
                  <a:gd name="T78" fmla="*/ 1123 w 2446"/>
                  <a:gd name="T79" fmla="*/ 1481 h 2520"/>
                  <a:gd name="T80" fmla="*/ 1064 w 2446"/>
                  <a:gd name="T81" fmla="*/ 1346 h 2520"/>
                  <a:gd name="T82" fmla="*/ 1008 w 2446"/>
                  <a:gd name="T83" fmla="*/ 1219 h 2520"/>
                  <a:gd name="T84" fmla="*/ 958 w 2446"/>
                  <a:gd name="T85" fmla="*/ 1104 h 2520"/>
                  <a:gd name="T86" fmla="*/ 911 w 2446"/>
                  <a:gd name="T87" fmla="*/ 1000 h 2520"/>
                  <a:gd name="T88" fmla="*/ 873 w 2446"/>
                  <a:gd name="T89" fmla="*/ 912 h 2520"/>
                  <a:gd name="T90" fmla="*/ 842 w 2446"/>
                  <a:gd name="T91" fmla="*/ 842 h 2520"/>
                  <a:gd name="T92" fmla="*/ 820 w 2446"/>
                  <a:gd name="T93" fmla="*/ 793 h 2520"/>
                  <a:gd name="T94" fmla="*/ 809 w 2446"/>
                  <a:gd name="T95" fmla="*/ 767 h 2520"/>
                  <a:gd name="T96" fmla="*/ 806 w 2446"/>
                  <a:gd name="T97" fmla="*/ 761 h 2520"/>
                  <a:gd name="T98" fmla="*/ 793 w 2446"/>
                  <a:gd name="T99" fmla="*/ 735 h 2520"/>
                  <a:gd name="T100" fmla="*/ 768 w 2446"/>
                  <a:gd name="T101" fmla="*/ 689 h 2520"/>
                  <a:gd name="T102" fmla="*/ 729 w 2446"/>
                  <a:gd name="T103" fmla="*/ 625 h 2520"/>
                  <a:gd name="T104" fmla="*/ 677 w 2446"/>
                  <a:gd name="T105" fmla="*/ 547 h 2520"/>
                  <a:gd name="T106" fmla="*/ 611 w 2446"/>
                  <a:gd name="T107" fmla="*/ 461 h 2520"/>
                  <a:gd name="T108" fmla="*/ 532 w 2446"/>
                  <a:gd name="T109" fmla="*/ 369 h 2520"/>
                  <a:gd name="T110" fmla="*/ 438 w 2446"/>
                  <a:gd name="T111" fmla="*/ 276 h 2520"/>
                  <a:gd name="T112" fmla="*/ 331 w 2446"/>
                  <a:gd name="T113" fmla="*/ 186 h 2520"/>
                  <a:gd name="T114" fmla="*/ 209 w 2446"/>
                  <a:gd name="T115" fmla="*/ 103 h 2520"/>
                  <a:gd name="T116" fmla="*/ 73 w 2446"/>
                  <a:gd name="T117" fmla="*/ 31 h 2520"/>
                  <a:gd name="T118" fmla="*/ 51 w 2446"/>
                  <a:gd name="T119" fmla="*/ 0 h 2520"/>
                  <a:gd name="T120" fmla="*/ 136 w 2446"/>
                  <a:gd name="T121" fmla="*/ 0 h 2520"/>
                  <a:gd name="T122" fmla="*/ 200 w 2446"/>
                  <a:gd name="T123" fmla="*/ 0 h 2520"/>
                  <a:gd name="T124" fmla="*/ 268 w 2446"/>
                  <a:gd name="T125" fmla="*/ 0 h 2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6" h="2520">
                    <a:moveTo>
                      <a:pt x="268" y="0"/>
                    </a:moveTo>
                    <a:lnTo>
                      <a:pt x="286" y="0"/>
                    </a:lnTo>
                    <a:lnTo>
                      <a:pt x="300" y="0"/>
                    </a:lnTo>
                    <a:lnTo>
                      <a:pt x="314" y="0"/>
                    </a:lnTo>
                    <a:lnTo>
                      <a:pt x="377" y="0"/>
                    </a:lnTo>
                    <a:lnTo>
                      <a:pt x="391" y="0"/>
                    </a:lnTo>
                    <a:lnTo>
                      <a:pt x="408" y="0"/>
                    </a:lnTo>
                    <a:lnTo>
                      <a:pt x="427" y="0"/>
                    </a:lnTo>
                    <a:lnTo>
                      <a:pt x="450" y="0"/>
                    </a:lnTo>
                    <a:lnTo>
                      <a:pt x="505" y="0"/>
                    </a:lnTo>
                    <a:lnTo>
                      <a:pt x="538" y="0"/>
                    </a:lnTo>
                    <a:lnTo>
                      <a:pt x="577" y="0"/>
                    </a:lnTo>
                    <a:lnTo>
                      <a:pt x="672" y="0"/>
                    </a:lnTo>
                    <a:lnTo>
                      <a:pt x="729" y="0"/>
                    </a:lnTo>
                    <a:lnTo>
                      <a:pt x="792" y="0"/>
                    </a:lnTo>
                    <a:lnTo>
                      <a:pt x="864" y="0"/>
                    </a:lnTo>
                    <a:lnTo>
                      <a:pt x="942" y="0"/>
                    </a:lnTo>
                    <a:lnTo>
                      <a:pt x="1029" y="0"/>
                    </a:lnTo>
                    <a:lnTo>
                      <a:pt x="1125" y="0"/>
                    </a:lnTo>
                    <a:lnTo>
                      <a:pt x="1232" y="0"/>
                    </a:lnTo>
                    <a:lnTo>
                      <a:pt x="1307" y="3"/>
                    </a:lnTo>
                    <a:lnTo>
                      <a:pt x="1381" y="12"/>
                    </a:lnTo>
                    <a:lnTo>
                      <a:pt x="1454" y="25"/>
                    </a:lnTo>
                    <a:lnTo>
                      <a:pt x="1525" y="41"/>
                    </a:lnTo>
                    <a:lnTo>
                      <a:pt x="1595" y="65"/>
                    </a:lnTo>
                    <a:lnTo>
                      <a:pt x="1663" y="90"/>
                    </a:lnTo>
                    <a:lnTo>
                      <a:pt x="1729" y="122"/>
                    </a:lnTo>
                    <a:lnTo>
                      <a:pt x="1793" y="157"/>
                    </a:lnTo>
                    <a:lnTo>
                      <a:pt x="1855" y="195"/>
                    </a:lnTo>
                    <a:lnTo>
                      <a:pt x="1915" y="238"/>
                    </a:lnTo>
                    <a:lnTo>
                      <a:pt x="1973" y="284"/>
                    </a:lnTo>
                    <a:lnTo>
                      <a:pt x="2027" y="334"/>
                    </a:lnTo>
                    <a:lnTo>
                      <a:pt x="2079" y="385"/>
                    </a:lnTo>
                    <a:lnTo>
                      <a:pt x="2128" y="442"/>
                    </a:lnTo>
                    <a:lnTo>
                      <a:pt x="2175" y="499"/>
                    </a:lnTo>
                    <a:lnTo>
                      <a:pt x="2218" y="560"/>
                    </a:lnTo>
                    <a:lnTo>
                      <a:pt x="2257" y="623"/>
                    </a:lnTo>
                    <a:lnTo>
                      <a:pt x="2294" y="688"/>
                    </a:lnTo>
                    <a:lnTo>
                      <a:pt x="2327" y="755"/>
                    </a:lnTo>
                    <a:lnTo>
                      <a:pt x="2356" y="824"/>
                    </a:lnTo>
                    <a:lnTo>
                      <a:pt x="2382" y="894"/>
                    </a:lnTo>
                    <a:lnTo>
                      <a:pt x="2402" y="966"/>
                    </a:lnTo>
                    <a:lnTo>
                      <a:pt x="2420" y="1039"/>
                    </a:lnTo>
                    <a:lnTo>
                      <a:pt x="2433" y="1114"/>
                    </a:lnTo>
                    <a:lnTo>
                      <a:pt x="2441" y="1188"/>
                    </a:lnTo>
                    <a:lnTo>
                      <a:pt x="2446" y="1264"/>
                    </a:lnTo>
                    <a:lnTo>
                      <a:pt x="2444" y="1340"/>
                    </a:lnTo>
                    <a:lnTo>
                      <a:pt x="2439" y="1417"/>
                    </a:lnTo>
                    <a:lnTo>
                      <a:pt x="2429" y="1492"/>
                    </a:lnTo>
                    <a:lnTo>
                      <a:pt x="2412" y="1569"/>
                    </a:lnTo>
                    <a:lnTo>
                      <a:pt x="2392" y="1645"/>
                    </a:lnTo>
                    <a:lnTo>
                      <a:pt x="2366" y="1721"/>
                    </a:lnTo>
                    <a:lnTo>
                      <a:pt x="2334" y="1795"/>
                    </a:lnTo>
                    <a:lnTo>
                      <a:pt x="2297" y="1869"/>
                    </a:lnTo>
                    <a:lnTo>
                      <a:pt x="2253" y="1942"/>
                    </a:lnTo>
                    <a:lnTo>
                      <a:pt x="2205" y="2013"/>
                    </a:lnTo>
                    <a:lnTo>
                      <a:pt x="2148" y="2084"/>
                    </a:lnTo>
                    <a:lnTo>
                      <a:pt x="2087" y="2153"/>
                    </a:lnTo>
                    <a:lnTo>
                      <a:pt x="2020" y="2220"/>
                    </a:lnTo>
                    <a:lnTo>
                      <a:pt x="1945" y="2284"/>
                    </a:lnTo>
                    <a:lnTo>
                      <a:pt x="1864" y="2347"/>
                    </a:lnTo>
                    <a:lnTo>
                      <a:pt x="1777" y="2407"/>
                    </a:lnTo>
                    <a:lnTo>
                      <a:pt x="1682" y="2465"/>
                    </a:lnTo>
                    <a:lnTo>
                      <a:pt x="1579" y="2520"/>
                    </a:lnTo>
                    <a:lnTo>
                      <a:pt x="1557" y="2470"/>
                    </a:lnTo>
                    <a:lnTo>
                      <a:pt x="1534" y="2417"/>
                    </a:lnTo>
                    <a:lnTo>
                      <a:pt x="1510" y="2361"/>
                    </a:lnTo>
                    <a:lnTo>
                      <a:pt x="1484" y="2302"/>
                    </a:lnTo>
                    <a:lnTo>
                      <a:pt x="1456" y="2240"/>
                    </a:lnTo>
                    <a:lnTo>
                      <a:pt x="1428" y="2176"/>
                    </a:lnTo>
                    <a:lnTo>
                      <a:pt x="1400" y="2110"/>
                    </a:lnTo>
                    <a:lnTo>
                      <a:pt x="1370" y="2043"/>
                    </a:lnTo>
                    <a:lnTo>
                      <a:pt x="1340" y="1973"/>
                    </a:lnTo>
                    <a:lnTo>
                      <a:pt x="1309" y="1903"/>
                    </a:lnTo>
                    <a:lnTo>
                      <a:pt x="1278" y="1832"/>
                    </a:lnTo>
                    <a:lnTo>
                      <a:pt x="1246" y="1762"/>
                    </a:lnTo>
                    <a:lnTo>
                      <a:pt x="1215" y="1691"/>
                    </a:lnTo>
                    <a:lnTo>
                      <a:pt x="1184" y="1619"/>
                    </a:lnTo>
                    <a:lnTo>
                      <a:pt x="1154" y="1550"/>
                    </a:lnTo>
                    <a:lnTo>
                      <a:pt x="1123" y="1481"/>
                    </a:lnTo>
                    <a:lnTo>
                      <a:pt x="1093" y="1413"/>
                    </a:lnTo>
                    <a:lnTo>
                      <a:pt x="1064" y="1346"/>
                    </a:lnTo>
                    <a:lnTo>
                      <a:pt x="1036" y="1282"/>
                    </a:lnTo>
                    <a:lnTo>
                      <a:pt x="1008" y="1219"/>
                    </a:lnTo>
                    <a:lnTo>
                      <a:pt x="982" y="1160"/>
                    </a:lnTo>
                    <a:lnTo>
                      <a:pt x="958" y="1104"/>
                    </a:lnTo>
                    <a:lnTo>
                      <a:pt x="933" y="1050"/>
                    </a:lnTo>
                    <a:lnTo>
                      <a:pt x="911" y="1000"/>
                    </a:lnTo>
                    <a:lnTo>
                      <a:pt x="891" y="953"/>
                    </a:lnTo>
                    <a:lnTo>
                      <a:pt x="873" y="912"/>
                    </a:lnTo>
                    <a:lnTo>
                      <a:pt x="856" y="875"/>
                    </a:lnTo>
                    <a:lnTo>
                      <a:pt x="842" y="842"/>
                    </a:lnTo>
                    <a:lnTo>
                      <a:pt x="831" y="815"/>
                    </a:lnTo>
                    <a:lnTo>
                      <a:pt x="820" y="793"/>
                    </a:lnTo>
                    <a:lnTo>
                      <a:pt x="814" y="778"/>
                    </a:lnTo>
                    <a:lnTo>
                      <a:pt x="809" y="767"/>
                    </a:lnTo>
                    <a:lnTo>
                      <a:pt x="808" y="764"/>
                    </a:lnTo>
                    <a:lnTo>
                      <a:pt x="806" y="761"/>
                    </a:lnTo>
                    <a:lnTo>
                      <a:pt x="801" y="751"/>
                    </a:lnTo>
                    <a:lnTo>
                      <a:pt x="793" y="735"/>
                    </a:lnTo>
                    <a:lnTo>
                      <a:pt x="782" y="715"/>
                    </a:lnTo>
                    <a:lnTo>
                      <a:pt x="768" y="689"/>
                    </a:lnTo>
                    <a:lnTo>
                      <a:pt x="750" y="658"/>
                    </a:lnTo>
                    <a:lnTo>
                      <a:pt x="729" y="625"/>
                    </a:lnTo>
                    <a:lnTo>
                      <a:pt x="704" y="587"/>
                    </a:lnTo>
                    <a:lnTo>
                      <a:pt x="677" y="547"/>
                    </a:lnTo>
                    <a:lnTo>
                      <a:pt x="646" y="505"/>
                    </a:lnTo>
                    <a:lnTo>
                      <a:pt x="611" y="461"/>
                    </a:lnTo>
                    <a:lnTo>
                      <a:pt x="573" y="415"/>
                    </a:lnTo>
                    <a:lnTo>
                      <a:pt x="532" y="369"/>
                    </a:lnTo>
                    <a:lnTo>
                      <a:pt x="487" y="322"/>
                    </a:lnTo>
                    <a:lnTo>
                      <a:pt x="438" y="276"/>
                    </a:lnTo>
                    <a:lnTo>
                      <a:pt x="386" y="230"/>
                    </a:lnTo>
                    <a:lnTo>
                      <a:pt x="331" y="186"/>
                    </a:lnTo>
                    <a:lnTo>
                      <a:pt x="272" y="143"/>
                    </a:lnTo>
                    <a:lnTo>
                      <a:pt x="209" y="103"/>
                    </a:lnTo>
                    <a:lnTo>
                      <a:pt x="144" y="66"/>
                    </a:lnTo>
                    <a:lnTo>
                      <a:pt x="73" y="31"/>
                    </a:lnTo>
                    <a:lnTo>
                      <a:pt x="0" y="0"/>
                    </a:lnTo>
                    <a:lnTo>
                      <a:pt x="51" y="0"/>
                    </a:lnTo>
                    <a:lnTo>
                      <a:pt x="96" y="0"/>
                    </a:lnTo>
                    <a:lnTo>
                      <a:pt x="136" y="0"/>
                    </a:lnTo>
                    <a:lnTo>
                      <a:pt x="170" y="0"/>
                    </a:lnTo>
                    <a:lnTo>
                      <a:pt x="200" y="0"/>
                    </a:lnTo>
                    <a:lnTo>
                      <a:pt x="249" y="0"/>
                    </a:lnTo>
                    <a:lnTo>
                      <a:pt x="268" y="0"/>
                    </a:lnTo>
                    <a:close/>
                  </a:path>
                </a:pathLst>
              </a:custGeom>
              <a:solidFill>
                <a:srgbClr val="F9C4BD"/>
              </a:solidFill>
              <a:ln w="0">
                <a:noFill/>
                <a:prstDash val="solid"/>
                <a:round/>
              </a:ln>
            </p:spPr>
            <p:txBody>
              <a:bodyPr anchor="ctr"/>
              <a:lstStyle/>
              <a:p>
                <a:pPr algn="ctr"/>
                <a:endParaRPr>
                  <a:cs typeface="+mn-ea"/>
                  <a:sym typeface="+mn-lt"/>
                </a:endParaRPr>
              </a:p>
            </p:txBody>
          </p:sp>
          <p:sp>
            <p:nvSpPr>
              <p:cNvPr id="47" name="îŝḷîḓé-Freeform: Shape 8"/>
              <p:cNvSpPr/>
              <p:nvPr/>
            </p:nvSpPr>
            <p:spPr bwMode="auto">
              <a:xfrm>
                <a:off x="6277926" y="1615967"/>
                <a:ext cx="1958222" cy="1900719"/>
              </a:xfrm>
              <a:custGeom>
                <a:avLst/>
                <a:gdLst>
                  <a:gd name="T0" fmla="*/ 1341 w 2520"/>
                  <a:gd name="T1" fmla="*/ 0 h 2446"/>
                  <a:gd name="T2" fmla="*/ 1493 w 2520"/>
                  <a:gd name="T3" fmla="*/ 17 h 2446"/>
                  <a:gd name="T4" fmla="*/ 1646 w 2520"/>
                  <a:gd name="T5" fmla="*/ 53 h 2446"/>
                  <a:gd name="T6" fmla="*/ 1796 w 2520"/>
                  <a:gd name="T7" fmla="*/ 112 h 2446"/>
                  <a:gd name="T8" fmla="*/ 1943 w 2520"/>
                  <a:gd name="T9" fmla="*/ 192 h 2446"/>
                  <a:gd name="T10" fmla="*/ 2086 w 2520"/>
                  <a:gd name="T11" fmla="*/ 296 h 2446"/>
                  <a:gd name="T12" fmla="*/ 2220 w 2520"/>
                  <a:gd name="T13" fmla="*/ 426 h 2446"/>
                  <a:gd name="T14" fmla="*/ 2348 w 2520"/>
                  <a:gd name="T15" fmla="*/ 581 h 2446"/>
                  <a:gd name="T16" fmla="*/ 2465 w 2520"/>
                  <a:gd name="T17" fmla="*/ 765 h 2446"/>
                  <a:gd name="T18" fmla="*/ 2471 w 2520"/>
                  <a:gd name="T19" fmla="*/ 888 h 2446"/>
                  <a:gd name="T20" fmla="*/ 2362 w 2520"/>
                  <a:gd name="T21" fmla="*/ 936 h 2446"/>
                  <a:gd name="T22" fmla="*/ 2241 w 2520"/>
                  <a:gd name="T23" fmla="*/ 989 h 2446"/>
                  <a:gd name="T24" fmla="*/ 2111 w 2520"/>
                  <a:gd name="T25" fmla="*/ 1047 h 2446"/>
                  <a:gd name="T26" fmla="*/ 1974 w 2520"/>
                  <a:gd name="T27" fmla="*/ 1107 h 2446"/>
                  <a:gd name="T28" fmla="*/ 1833 w 2520"/>
                  <a:gd name="T29" fmla="*/ 1169 h 2446"/>
                  <a:gd name="T30" fmla="*/ 1692 w 2520"/>
                  <a:gd name="T31" fmla="*/ 1231 h 2446"/>
                  <a:gd name="T32" fmla="*/ 1551 w 2520"/>
                  <a:gd name="T33" fmla="*/ 1293 h 2446"/>
                  <a:gd name="T34" fmla="*/ 1414 w 2520"/>
                  <a:gd name="T35" fmla="*/ 1353 h 2446"/>
                  <a:gd name="T36" fmla="*/ 1282 w 2520"/>
                  <a:gd name="T37" fmla="*/ 1411 h 2446"/>
                  <a:gd name="T38" fmla="*/ 1160 w 2520"/>
                  <a:gd name="T39" fmla="*/ 1465 h 2446"/>
                  <a:gd name="T40" fmla="*/ 1050 w 2520"/>
                  <a:gd name="T41" fmla="*/ 1512 h 2446"/>
                  <a:gd name="T42" fmla="*/ 955 w 2520"/>
                  <a:gd name="T43" fmla="*/ 1555 h 2446"/>
                  <a:gd name="T44" fmla="*/ 875 w 2520"/>
                  <a:gd name="T45" fmla="*/ 1589 h 2446"/>
                  <a:gd name="T46" fmla="*/ 815 w 2520"/>
                  <a:gd name="T47" fmla="*/ 1616 h 2446"/>
                  <a:gd name="T48" fmla="*/ 778 w 2520"/>
                  <a:gd name="T49" fmla="*/ 1633 h 2446"/>
                  <a:gd name="T50" fmla="*/ 764 w 2520"/>
                  <a:gd name="T51" fmla="*/ 1638 h 2446"/>
                  <a:gd name="T52" fmla="*/ 751 w 2520"/>
                  <a:gd name="T53" fmla="*/ 1644 h 2446"/>
                  <a:gd name="T54" fmla="*/ 715 w 2520"/>
                  <a:gd name="T55" fmla="*/ 1664 h 2446"/>
                  <a:gd name="T56" fmla="*/ 659 w 2520"/>
                  <a:gd name="T57" fmla="*/ 1697 h 2446"/>
                  <a:gd name="T58" fmla="*/ 587 w 2520"/>
                  <a:gd name="T59" fmla="*/ 1742 h 2446"/>
                  <a:gd name="T60" fmla="*/ 505 w 2520"/>
                  <a:gd name="T61" fmla="*/ 1801 h 2446"/>
                  <a:gd name="T62" fmla="*/ 414 w 2520"/>
                  <a:gd name="T63" fmla="*/ 1874 h 2446"/>
                  <a:gd name="T64" fmla="*/ 322 w 2520"/>
                  <a:gd name="T65" fmla="*/ 1960 h 2446"/>
                  <a:gd name="T66" fmla="*/ 229 w 2520"/>
                  <a:gd name="T67" fmla="*/ 2060 h 2446"/>
                  <a:gd name="T68" fmla="*/ 142 w 2520"/>
                  <a:gd name="T69" fmla="*/ 2174 h 2446"/>
                  <a:gd name="T70" fmla="*/ 64 w 2520"/>
                  <a:gd name="T71" fmla="*/ 2304 h 2446"/>
                  <a:gd name="T72" fmla="*/ 0 w 2520"/>
                  <a:gd name="T73" fmla="*/ 2446 h 2446"/>
                  <a:gd name="T74" fmla="*/ 0 w 2520"/>
                  <a:gd name="T75" fmla="*/ 2351 h 2446"/>
                  <a:gd name="T76" fmla="*/ 0 w 2520"/>
                  <a:gd name="T77" fmla="*/ 2277 h 2446"/>
                  <a:gd name="T78" fmla="*/ 0 w 2520"/>
                  <a:gd name="T79" fmla="*/ 2220 h 2446"/>
                  <a:gd name="T80" fmla="*/ 0 w 2520"/>
                  <a:gd name="T81" fmla="*/ 2141 h 2446"/>
                  <a:gd name="T82" fmla="*/ 0 w 2520"/>
                  <a:gd name="T83" fmla="*/ 2125 h 2446"/>
                  <a:gd name="T84" fmla="*/ 0 w 2520"/>
                  <a:gd name="T85" fmla="*/ 1416 h 2446"/>
                  <a:gd name="T86" fmla="*/ 0 w 2520"/>
                  <a:gd name="T87" fmla="*/ 1215 h 2446"/>
                  <a:gd name="T88" fmla="*/ 10 w 2520"/>
                  <a:gd name="T89" fmla="*/ 1065 h 2446"/>
                  <a:gd name="T90" fmla="*/ 41 w 2520"/>
                  <a:gd name="T91" fmla="*/ 921 h 2446"/>
                  <a:gd name="T92" fmla="*/ 90 w 2520"/>
                  <a:gd name="T93" fmla="*/ 782 h 2446"/>
                  <a:gd name="T94" fmla="*/ 156 w 2520"/>
                  <a:gd name="T95" fmla="*/ 653 h 2446"/>
                  <a:gd name="T96" fmla="*/ 237 w 2520"/>
                  <a:gd name="T97" fmla="*/ 531 h 2446"/>
                  <a:gd name="T98" fmla="*/ 333 w 2520"/>
                  <a:gd name="T99" fmla="*/ 418 h 2446"/>
                  <a:gd name="T100" fmla="*/ 441 w 2520"/>
                  <a:gd name="T101" fmla="*/ 317 h 2446"/>
                  <a:gd name="T102" fmla="*/ 560 w 2520"/>
                  <a:gd name="T103" fmla="*/ 227 h 2446"/>
                  <a:gd name="T104" fmla="*/ 688 w 2520"/>
                  <a:gd name="T105" fmla="*/ 151 h 2446"/>
                  <a:gd name="T106" fmla="*/ 824 w 2520"/>
                  <a:gd name="T107" fmla="*/ 90 h 2446"/>
                  <a:gd name="T108" fmla="*/ 966 w 2520"/>
                  <a:gd name="T109" fmla="*/ 42 h 2446"/>
                  <a:gd name="T110" fmla="*/ 1114 w 2520"/>
                  <a:gd name="T111" fmla="*/ 13 h 2446"/>
                  <a:gd name="T112" fmla="*/ 1264 w 2520"/>
                  <a:gd name="T113" fmla="*/ 0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2446">
                    <a:moveTo>
                      <a:pt x="1264" y="0"/>
                    </a:moveTo>
                    <a:lnTo>
                      <a:pt x="1341" y="0"/>
                    </a:lnTo>
                    <a:lnTo>
                      <a:pt x="1416" y="6"/>
                    </a:lnTo>
                    <a:lnTo>
                      <a:pt x="1493" y="17"/>
                    </a:lnTo>
                    <a:lnTo>
                      <a:pt x="1569" y="32"/>
                    </a:lnTo>
                    <a:lnTo>
                      <a:pt x="1646" y="53"/>
                    </a:lnTo>
                    <a:lnTo>
                      <a:pt x="1721" y="80"/>
                    </a:lnTo>
                    <a:lnTo>
                      <a:pt x="1796" y="112"/>
                    </a:lnTo>
                    <a:lnTo>
                      <a:pt x="1870" y="149"/>
                    </a:lnTo>
                    <a:lnTo>
                      <a:pt x="1943" y="192"/>
                    </a:lnTo>
                    <a:lnTo>
                      <a:pt x="2015" y="241"/>
                    </a:lnTo>
                    <a:lnTo>
                      <a:pt x="2086" y="296"/>
                    </a:lnTo>
                    <a:lnTo>
                      <a:pt x="2153" y="358"/>
                    </a:lnTo>
                    <a:lnTo>
                      <a:pt x="2220" y="426"/>
                    </a:lnTo>
                    <a:lnTo>
                      <a:pt x="2285" y="500"/>
                    </a:lnTo>
                    <a:lnTo>
                      <a:pt x="2348" y="581"/>
                    </a:lnTo>
                    <a:lnTo>
                      <a:pt x="2409" y="670"/>
                    </a:lnTo>
                    <a:lnTo>
                      <a:pt x="2465" y="765"/>
                    </a:lnTo>
                    <a:lnTo>
                      <a:pt x="2520" y="866"/>
                    </a:lnTo>
                    <a:lnTo>
                      <a:pt x="2471" y="888"/>
                    </a:lnTo>
                    <a:lnTo>
                      <a:pt x="2419" y="911"/>
                    </a:lnTo>
                    <a:lnTo>
                      <a:pt x="2362" y="936"/>
                    </a:lnTo>
                    <a:lnTo>
                      <a:pt x="2303" y="962"/>
                    </a:lnTo>
                    <a:lnTo>
                      <a:pt x="2241" y="989"/>
                    </a:lnTo>
                    <a:lnTo>
                      <a:pt x="2177" y="1017"/>
                    </a:lnTo>
                    <a:lnTo>
                      <a:pt x="2111" y="1047"/>
                    </a:lnTo>
                    <a:lnTo>
                      <a:pt x="2043" y="1076"/>
                    </a:lnTo>
                    <a:lnTo>
                      <a:pt x="1974" y="1107"/>
                    </a:lnTo>
                    <a:lnTo>
                      <a:pt x="1905" y="1138"/>
                    </a:lnTo>
                    <a:lnTo>
                      <a:pt x="1833" y="1169"/>
                    </a:lnTo>
                    <a:lnTo>
                      <a:pt x="1763" y="1199"/>
                    </a:lnTo>
                    <a:lnTo>
                      <a:pt x="1692" y="1231"/>
                    </a:lnTo>
                    <a:lnTo>
                      <a:pt x="1620" y="1262"/>
                    </a:lnTo>
                    <a:lnTo>
                      <a:pt x="1551" y="1293"/>
                    </a:lnTo>
                    <a:lnTo>
                      <a:pt x="1482" y="1324"/>
                    </a:lnTo>
                    <a:lnTo>
                      <a:pt x="1414" y="1353"/>
                    </a:lnTo>
                    <a:lnTo>
                      <a:pt x="1347" y="1383"/>
                    </a:lnTo>
                    <a:lnTo>
                      <a:pt x="1282" y="1411"/>
                    </a:lnTo>
                    <a:lnTo>
                      <a:pt x="1220" y="1438"/>
                    </a:lnTo>
                    <a:lnTo>
                      <a:pt x="1160" y="1465"/>
                    </a:lnTo>
                    <a:lnTo>
                      <a:pt x="1104" y="1489"/>
                    </a:lnTo>
                    <a:lnTo>
                      <a:pt x="1050" y="1512"/>
                    </a:lnTo>
                    <a:lnTo>
                      <a:pt x="1001" y="1534"/>
                    </a:lnTo>
                    <a:lnTo>
                      <a:pt x="955" y="1555"/>
                    </a:lnTo>
                    <a:lnTo>
                      <a:pt x="913" y="1574"/>
                    </a:lnTo>
                    <a:lnTo>
                      <a:pt x="875" y="1589"/>
                    </a:lnTo>
                    <a:lnTo>
                      <a:pt x="842" y="1605"/>
                    </a:lnTo>
                    <a:lnTo>
                      <a:pt x="815" y="1616"/>
                    </a:lnTo>
                    <a:lnTo>
                      <a:pt x="793" y="1625"/>
                    </a:lnTo>
                    <a:lnTo>
                      <a:pt x="778" y="1633"/>
                    </a:lnTo>
                    <a:lnTo>
                      <a:pt x="768" y="1637"/>
                    </a:lnTo>
                    <a:lnTo>
                      <a:pt x="764" y="1638"/>
                    </a:lnTo>
                    <a:lnTo>
                      <a:pt x="761" y="1641"/>
                    </a:lnTo>
                    <a:lnTo>
                      <a:pt x="751" y="1644"/>
                    </a:lnTo>
                    <a:lnTo>
                      <a:pt x="736" y="1653"/>
                    </a:lnTo>
                    <a:lnTo>
                      <a:pt x="715" y="1664"/>
                    </a:lnTo>
                    <a:lnTo>
                      <a:pt x="688" y="1679"/>
                    </a:lnTo>
                    <a:lnTo>
                      <a:pt x="659" y="1697"/>
                    </a:lnTo>
                    <a:lnTo>
                      <a:pt x="624" y="1718"/>
                    </a:lnTo>
                    <a:lnTo>
                      <a:pt x="587" y="1742"/>
                    </a:lnTo>
                    <a:lnTo>
                      <a:pt x="547" y="1770"/>
                    </a:lnTo>
                    <a:lnTo>
                      <a:pt x="505" y="1801"/>
                    </a:lnTo>
                    <a:lnTo>
                      <a:pt x="460" y="1836"/>
                    </a:lnTo>
                    <a:lnTo>
                      <a:pt x="414" y="1874"/>
                    </a:lnTo>
                    <a:lnTo>
                      <a:pt x="368" y="1915"/>
                    </a:lnTo>
                    <a:lnTo>
                      <a:pt x="322" y="1960"/>
                    </a:lnTo>
                    <a:lnTo>
                      <a:pt x="276" y="2009"/>
                    </a:lnTo>
                    <a:lnTo>
                      <a:pt x="229" y="2060"/>
                    </a:lnTo>
                    <a:lnTo>
                      <a:pt x="185" y="2115"/>
                    </a:lnTo>
                    <a:lnTo>
                      <a:pt x="142" y="2174"/>
                    </a:lnTo>
                    <a:lnTo>
                      <a:pt x="103" y="2237"/>
                    </a:lnTo>
                    <a:lnTo>
                      <a:pt x="64" y="2304"/>
                    </a:lnTo>
                    <a:lnTo>
                      <a:pt x="31" y="2373"/>
                    </a:lnTo>
                    <a:lnTo>
                      <a:pt x="0" y="2446"/>
                    </a:lnTo>
                    <a:lnTo>
                      <a:pt x="0" y="2396"/>
                    </a:lnTo>
                    <a:lnTo>
                      <a:pt x="0" y="2351"/>
                    </a:lnTo>
                    <a:lnTo>
                      <a:pt x="0" y="2311"/>
                    </a:lnTo>
                    <a:lnTo>
                      <a:pt x="0" y="2277"/>
                    </a:lnTo>
                    <a:lnTo>
                      <a:pt x="0" y="2236"/>
                    </a:lnTo>
                    <a:lnTo>
                      <a:pt x="0" y="2220"/>
                    </a:lnTo>
                    <a:lnTo>
                      <a:pt x="0" y="2197"/>
                    </a:lnTo>
                    <a:lnTo>
                      <a:pt x="0" y="2141"/>
                    </a:lnTo>
                    <a:lnTo>
                      <a:pt x="0" y="2133"/>
                    </a:lnTo>
                    <a:lnTo>
                      <a:pt x="0" y="2125"/>
                    </a:lnTo>
                    <a:lnTo>
                      <a:pt x="0" y="1469"/>
                    </a:lnTo>
                    <a:lnTo>
                      <a:pt x="0" y="1416"/>
                    </a:lnTo>
                    <a:lnTo>
                      <a:pt x="0" y="1320"/>
                    </a:lnTo>
                    <a:lnTo>
                      <a:pt x="0" y="1215"/>
                    </a:lnTo>
                    <a:lnTo>
                      <a:pt x="3" y="1139"/>
                    </a:lnTo>
                    <a:lnTo>
                      <a:pt x="10" y="1065"/>
                    </a:lnTo>
                    <a:lnTo>
                      <a:pt x="23" y="992"/>
                    </a:lnTo>
                    <a:lnTo>
                      <a:pt x="41" y="921"/>
                    </a:lnTo>
                    <a:lnTo>
                      <a:pt x="63" y="850"/>
                    </a:lnTo>
                    <a:lnTo>
                      <a:pt x="90" y="782"/>
                    </a:lnTo>
                    <a:lnTo>
                      <a:pt x="120" y="717"/>
                    </a:lnTo>
                    <a:lnTo>
                      <a:pt x="156" y="653"/>
                    </a:lnTo>
                    <a:lnTo>
                      <a:pt x="195" y="590"/>
                    </a:lnTo>
                    <a:lnTo>
                      <a:pt x="237" y="531"/>
                    </a:lnTo>
                    <a:lnTo>
                      <a:pt x="283" y="473"/>
                    </a:lnTo>
                    <a:lnTo>
                      <a:pt x="333" y="418"/>
                    </a:lnTo>
                    <a:lnTo>
                      <a:pt x="386" y="366"/>
                    </a:lnTo>
                    <a:lnTo>
                      <a:pt x="441" y="317"/>
                    </a:lnTo>
                    <a:lnTo>
                      <a:pt x="499" y="271"/>
                    </a:lnTo>
                    <a:lnTo>
                      <a:pt x="560" y="227"/>
                    </a:lnTo>
                    <a:lnTo>
                      <a:pt x="623" y="187"/>
                    </a:lnTo>
                    <a:lnTo>
                      <a:pt x="688" y="151"/>
                    </a:lnTo>
                    <a:lnTo>
                      <a:pt x="755" y="118"/>
                    </a:lnTo>
                    <a:lnTo>
                      <a:pt x="824" y="90"/>
                    </a:lnTo>
                    <a:lnTo>
                      <a:pt x="895" y="64"/>
                    </a:lnTo>
                    <a:lnTo>
                      <a:pt x="966" y="42"/>
                    </a:lnTo>
                    <a:lnTo>
                      <a:pt x="1040" y="26"/>
                    </a:lnTo>
                    <a:lnTo>
                      <a:pt x="1114" y="13"/>
                    </a:lnTo>
                    <a:lnTo>
                      <a:pt x="1188" y="4"/>
                    </a:lnTo>
                    <a:lnTo>
                      <a:pt x="1264" y="0"/>
                    </a:lnTo>
                    <a:close/>
                  </a:path>
                </a:pathLst>
              </a:custGeom>
              <a:solidFill>
                <a:srgbClr val="C49FAD"/>
              </a:solidFill>
              <a:ln w="0">
                <a:noFill/>
                <a:prstDash val="solid"/>
                <a:round/>
              </a:ln>
            </p:spPr>
            <p:txBody>
              <a:bodyPr anchor="ctr"/>
              <a:lstStyle/>
              <a:p>
                <a:pPr algn="ctr"/>
                <a:endParaRPr>
                  <a:cs typeface="+mn-ea"/>
                  <a:sym typeface="+mn-lt"/>
                </a:endParaRPr>
              </a:p>
            </p:txBody>
          </p:sp>
          <p:sp>
            <p:nvSpPr>
              <p:cNvPr id="48" name="îŝḷîḓé-Freeform: Shape 9"/>
              <p:cNvSpPr/>
              <p:nvPr/>
            </p:nvSpPr>
            <p:spPr bwMode="auto">
              <a:xfrm>
                <a:off x="6278702" y="2938544"/>
                <a:ext cx="1899942" cy="1959776"/>
              </a:xfrm>
              <a:custGeom>
                <a:avLst/>
                <a:gdLst>
                  <a:gd name="T0" fmla="*/ 887 w 2445"/>
                  <a:gd name="T1" fmla="*/ 49 h 2522"/>
                  <a:gd name="T2" fmla="*/ 935 w 2445"/>
                  <a:gd name="T3" fmla="*/ 158 h 2522"/>
                  <a:gd name="T4" fmla="*/ 989 w 2445"/>
                  <a:gd name="T5" fmla="*/ 279 h 2522"/>
                  <a:gd name="T6" fmla="*/ 1045 w 2445"/>
                  <a:gd name="T7" fmla="*/ 408 h 2522"/>
                  <a:gd name="T8" fmla="*/ 1105 w 2445"/>
                  <a:gd name="T9" fmla="*/ 547 h 2522"/>
                  <a:gd name="T10" fmla="*/ 1168 w 2445"/>
                  <a:gd name="T11" fmla="*/ 686 h 2522"/>
                  <a:gd name="T12" fmla="*/ 1230 w 2445"/>
                  <a:gd name="T13" fmla="*/ 829 h 2522"/>
                  <a:gd name="T14" fmla="*/ 1292 w 2445"/>
                  <a:gd name="T15" fmla="*/ 970 h 2522"/>
                  <a:gd name="T16" fmla="*/ 1353 w 2445"/>
                  <a:gd name="T17" fmla="*/ 1107 h 2522"/>
                  <a:gd name="T18" fmla="*/ 1410 w 2445"/>
                  <a:gd name="T19" fmla="*/ 1238 h 2522"/>
                  <a:gd name="T20" fmla="*/ 1463 w 2445"/>
                  <a:gd name="T21" fmla="*/ 1360 h 2522"/>
                  <a:gd name="T22" fmla="*/ 1512 w 2445"/>
                  <a:gd name="T23" fmla="*/ 1470 h 2522"/>
                  <a:gd name="T24" fmla="*/ 1554 w 2445"/>
                  <a:gd name="T25" fmla="*/ 1566 h 2522"/>
                  <a:gd name="T26" fmla="*/ 1588 w 2445"/>
                  <a:gd name="T27" fmla="*/ 1646 h 2522"/>
                  <a:gd name="T28" fmla="*/ 1615 w 2445"/>
                  <a:gd name="T29" fmla="*/ 1706 h 2522"/>
                  <a:gd name="T30" fmla="*/ 1632 w 2445"/>
                  <a:gd name="T31" fmla="*/ 1743 h 2522"/>
                  <a:gd name="T32" fmla="*/ 1637 w 2445"/>
                  <a:gd name="T33" fmla="*/ 1756 h 2522"/>
                  <a:gd name="T34" fmla="*/ 1644 w 2445"/>
                  <a:gd name="T35" fmla="*/ 1770 h 2522"/>
                  <a:gd name="T36" fmla="*/ 1663 w 2445"/>
                  <a:gd name="T37" fmla="*/ 1806 h 2522"/>
                  <a:gd name="T38" fmla="*/ 1695 w 2445"/>
                  <a:gd name="T39" fmla="*/ 1863 h 2522"/>
                  <a:gd name="T40" fmla="*/ 1741 w 2445"/>
                  <a:gd name="T41" fmla="*/ 1935 h 2522"/>
                  <a:gd name="T42" fmla="*/ 1800 w 2445"/>
                  <a:gd name="T43" fmla="*/ 2017 h 2522"/>
                  <a:gd name="T44" fmla="*/ 1872 w 2445"/>
                  <a:gd name="T45" fmla="*/ 2106 h 2522"/>
                  <a:gd name="T46" fmla="*/ 1959 w 2445"/>
                  <a:gd name="T47" fmla="*/ 2200 h 2522"/>
                  <a:gd name="T48" fmla="*/ 2059 w 2445"/>
                  <a:gd name="T49" fmla="*/ 2292 h 2522"/>
                  <a:gd name="T50" fmla="*/ 2173 w 2445"/>
                  <a:gd name="T51" fmla="*/ 2380 h 2522"/>
                  <a:gd name="T52" fmla="*/ 2301 w 2445"/>
                  <a:gd name="T53" fmla="*/ 2457 h 2522"/>
                  <a:gd name="T54" fmla="*/ 2445 w 2445"/>
                  <a:gd name="T55" fmla="*/ 2522 h 2522"/>
                  <a:gd name="T56" fmla="*/ 2349 w 2445"/>
                  <a:gd name="T57" fmla="*/ 2522 h 2522"/>
                  <a:gd name="T58" fmla="*/ 2274 w 2445"/>
                  <a:gd name="T59" fmla="*/ 2522 h 2522"/>
                  <a:gd name="T60" fmla="*/ 2234 w 2445"/>
                  <a:gd name="T61" fmla="*/ 2522 h 2522"/>
                  <a:gd name="T62" fmla="*/ 2196 w 2445"/>
                  <a:gd name="T63" fmla="*/ 2522 h 2522"/>
                  <a:gd name="T64" fmla="*/ 2131 w 2445"/>
                  <a:gd name="T65" fmla="*/ 2522 h 2522"/>
                  <a:gd name="T66" fmla="*/ 2095 w 2445"/>
                  <a:gd name="T67" fmla="*/ 2522 h 2522"/>
                  <a:gd name="T68" fmla="*/ 2069 w 2445"/>
                  <a:gd name="T69" fmla="*/ 2522 h 2522"/>
                  <a:gd name="T70" fmla="*/ 2037 w 2445"/>
                  <a:gd name="T71" fmla="*/ 2522 h 2522"/>
                  <a:gd name="T72" fmla="*/ 1927 w 2445"/>
                  <a:gd name="T73" fmla="*/ 2522 h 2522"/>
                  <a:gd name="T74" fmla="*/ 1868 w 2445"/>
                  <a:gd name="T75" fmla="*/ 2522 h 2522"/>
                  <a:gd name="T76" fmla="*/ 1582 w 2445"/>
                  <a:gd name="T77" fmla="*/ 2522 h 2522"/>
                  <a:gd name="T78" fmla="*/ 1468 w 2445"/>
                  <a:gd name="T79" fmla="*/ 2522 h 2522"/>
                  <a:gd name="T80" fmla="*/ 1319 w 2445"/>
                  <a:gd name="T81" fmla="*/ 2522 h 2522"/>
                  <a:gd name="T82" fmla="*/ 1139 w 2445"/>
                  <a:gd name="T83" fmla="*/ 2519 h 2522"/>
                  <a:gd name="T84" fmla="*/ 991 w 2445"/>
                  <a:gd name="T85" fmla="*/ 2499 h 2522"/>
                  <a:gd name="T86" fmla="*/ 850 w 2445"/>
                  <a:gd name="T87" fmla="*/ 2458 h 2522"/>
                  <a:gd name="T88" fmla="*/ 716 w 2445"/>
                  <a:gd name="T89" fmla="*/ 2400 h 2522"/>
                  <a:gd name="T90" fmla="*/ 590 w 2445"/>
                  <a:gd name="T91" fmla="*/ 2327 h 2522"/>
                  <a:gd name="T92" fmla="*/ 473 w 2445"/>
                  <a:gd name="T93" fmla="*/ 2239 h 2522"/>
                  <a:gd name="T94" fmla="*/ 366 w 2445"/>
                  <a:gd name="T95" fmla="*/ 2136 h 2522"/>
                  <a:gd name="T96" fmla="*/ 271 w 2445"/>
                  <a:gd name="T97" fmla="*/ 2023 h 2522"/>
                  <a:gd name="T98" fmla="*/ 187 w 2445"/>
                  <a:gd name="T99" fmla="*/ 1899 h 2522"/>
                  <a:gd name="T100" fmla="*/ 118 w 2445"/>
                  <a:gd name="T101" fmla="*/ 1766 h 2522"/>
                  <a:gd name="T102" fmla="*/ 64 w 2445"/>
                  <a:gd name="T103" fmla="*/ 1627 h 2522"/>
                  <a:gd name="T104" fmla="*/ 26 w 2445"/>
                  <a:gd name="T105" fmla="*/ 1482 h 2522"/>
                  <a:gd name="T106" fmla="*/ 4 w 2445"/>
                  <a:gd name="T107" fmla="*/ 1333 h 2522"/>
                  <a:gd name="T108" fmla="*/ 0 w 2445"/>
                  <a:gd name="T109" fmla="*/ 1180 h 2522"/>
                  <a:gd name="T110" fmla="*/ 17 w 2445"/>
                  <a:gd name="T111" fmla="*/ 1028 h 2522"/>
                  <a:gd name="T112" fmla="*/ 53 w 2445"/>
                  <a:gd name="T113" fmla="*/ 875 h 2522"/>
                  <a:gd name="T114" fmla="*/ 111 w 2445"/>
                  <a:gd name="T115" fmla="*/ 725 h 2522"/>
                  <a:gd name="T116" fmla="*/ 191 w 2445"/>
                  <a:gd name="T117" fmla="*/ 577 h 2522"/>
                  <a:gd name="T118" fmla="*/ 296 w 2445"/>
                  <a:gd name="T119" fmla="*/ 435 h 2522"/>
                  <a:gd name="T120" fmla="*/ 426 w 2445"/>
                  <a:gd name="T121" fmla="*/ 300 h 2522"/>
                  <a:gd name="T122" fmla="*/ 581 w 2445"/>
                  <a:gd name="T123" fmla="*/ 172 h 2522"/>
                  <a:gd name="T124" fmla="*/ 764 w 2445"/>
                  <a:gd name="T125" fmla="*/ 54 h 2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5" h="2522">
                    <a:moveTo>
                      <a:pt x="866" y="0"/>
                    </a:moveTo>
                    <a:lnTo>
                      <a:pt x="887" y="49"/>
                    </a:lnTo>
                    <a:lnTo>
                      <a:pt x="910" y="102"/>
                    </a:lnTo>
                    <a:lnTo>
                      <a:pt x="935" y="158"/>
                    </a:lnTo>
                    <a:lnTo>
                      <a:pt x="962" y="217"/>
                    </a:lnTo>
                    <a:lnTo>
                      <a:pt x="989" y="279"/>
                    </a:lnTo>
                    <a:lnTo>
                      <a:pt x="1017" y="343"/>
                    </a:lnTo>
                    <a:lnTo>
                      <a:pt x="1045" y="408"/>
                    </a:lnTo>
                    <a:lnTo>
                      <a:pt x="1076" y="477"/>
                    </a:lnTo>
                    <a:lnTo>
                      <a:pt x="1105" y="547"/>
                    </a:lnTo>
                    <a:lnTo>
                      <a:pt x="1136" y="616"/>
                    </a:lnTo>
                    <a:lnTo>
                      <a:pt x="1168" y="686"/>
                    </a:lnTo>
                    <a:lnTo>
                      <a:pt x="1199" y="758"/>
                    </a:lnTo>
                    <a:lnTo>
                      <a:pt x="1230" y="829"/>
                    </a:lnTo>
                    <a:lnTo>
                      <a:pt x="1262" y="899"/>
                    </a:lnTo>
                    <a:lnTo>
                      <a:pt x="1292" y="970"/>
                    </a:lnTo>
                    <a:lnTo>
                      <a:pt x="1322" y="1039"/>
                    </a:lnTo>
                    <a:lnTo>
                      <a:pt x="1353" y="1107"/>
                    </a:lnTo>
                    <a:lnTo>
                      <a:pt x="1381" y="1174"/>
                    </a:lnTo>
                    <a:lnTo>
                      <a:pt x="1410" y="1238"/>
                    </a:lnTo>
                    <a:lnTo>
                      <a:pt x="1437" y="1301"/>
                    </a:lnTo>
                    <a:lnTo>
                      <a:pt x="1463" y="1360"/>
                    </a:lnTo>
                    <a:lnTo>
                      <a:pt x="1488" y="1418"/>
                    </a:lnTo>
                    <a:lnTo>
                      <a:pt x="1512" y="1470"/>
                    </a:lnTo>
                    <a:lnTo>
                      <a:pt x="1533" y="1520"/>
                    </a:lnTo>
                    <a:lnTo>
                      <a:pt x="1554" y="1566"/>
                    </a:lnTo>
                    <a:lnTo>
                      <a:pt x="1572" y="1609"/>
                    </a:lnTo>
                    <a:lnTo>
                      <a:pt x="1588" y="1646"/>
                    </a:lnTo>
                    <a:lnTo>
                      <a:pt x="1603" y="1678"/>
                    </a:lnTo>
                    <a:lnTo>
                      <a:pt x="1615" y="1706"/>
                    </a:lnTo>
                    <a:lnTo>
                      <a:pt x="1624" y="1728"/>
                    </a:lnTo>
                    <a:lnTo>
                      <a:pt x="1632" y="1743"/>
                    </a:lnTo>
                    <a:lnTo>
                      <a:pt x="1636" y="1754"/>
                    </a:lnTo>
                    <a:lnTo>
                      <a:pt x="1637" y="1756"/>
                    </a:lnTo>
                    <a:lnTo>
                      <a:pt x="1638" y="1760"/>
                    </a:lnTo>
                    <a:lnTo>
                      <a:pt x="1644" y="1770"/>
                    </a:lnTo>
                    <a:lnTo>
                      <a:pt x="1651" y="1786"/>
                    </a:lnTo>
                    <a:lnTo>
                      <a:pt x="1663" y="1806"/>
                    </a:lnTo>
                    <a:lnTo>
                      <a:pt x="1677" y="1832"/>
                    </a:lnTo>
                    <a:lnTo>
                      <a:pt x="1695" y="1863"/>
                    </a:lnTo>
                    <a:lnTo>
                      <a:pt x="1717" y="1897"/>
                    </a:lnTo>
                    <a:lnTo>
                      <a:pt x="1741" y="1935"/>
                    </a:lnTo>
                    <a:lnTo>
                      <a:pt x="1768" y="1974"/>
                    </a:lnTo>
                    <a:lnTo>
                      <a:pt x="1800" y="2017"/>
                    </a:lnTo>
                    <a:lnTo>
                      <a:pt x="1835" y="2062"/>
                    </a:lnTo>
                    <a:lnTo>
                      <a:pt x="1872" y="2106"/>
                    </a:lnTo>
                    <a:lnTo>
                      <a:pt x="1914" y="2154"/>
                    </a:lnTo>
                    <a:lnTo>
                      <a:pt x="1959" y="2200"/>
                    </a:lnTo>
                    <a:lnTo>
                      <a:pt x="2006" y="2246"/>
                    </a:lnTo>
                    <a:lnTo>
                      <a:pt x="2059" y="2292"/>
                    </a:lnTo>
                    <a:lnTo>
                      <a:pt x="2114" y="2336"/>
                    </a:lnTo>
                    <a:lnTo>
                      <a:pt x="2173" y="2380"/>
                    </a:lnTo>
                    <a:lnTo>
                      <a:pt x="2236" y="2419"/>
                    </a:lnTo>
                    <a:lnTo>
                      <a:pt x="2301" y="2457"/>
                    </a:lnTo>
                    <a:lnTo>
                      <a:pt x="2372" y="2491"/>
                    </a:lnTo>
                    <a:lnTo>
                      <a:pt x="2445" y="2522"/>
                    </a:lnTo>
                    <a:lnTo>
                      <a:pt x="2393" y="2522"/>
                    </a:lnTo>
                    <a:lnTo>
                      <a:pt x="2349" y="2522"/>
                    </a:lnTo>
                    <a:lnTo>
                      <a:pt x="2309" y="2522"/>
                    </a:lnTo>
                    <a:lnTo>
                      <a:pt x="2274" y="2522"/>
                    </a:lnTo>
                    <a:lnTo>
                      <a:pt x="2256" y="2522"/>
                    </a:lnTo>
                    <a:lnTo>
                      <a:pt x="2234" y="2522"/>
                    </a:lnTo>
                    <a:lnTo>
                      <a:pt x="2219" y="2522"/>
                    </a:lnTo>
                    <a:lnTo>
                      <a:pt x="2196" y="2522"/>
                    </a:lnTo>
                    <a:lnTo>
                      <a:pt x="2145" y="2522"/>
                    </a:lnTo>
                    <a:lnTo>
                      <a:pt x="2131" y="2522"/>
                    </a:lnTo>
                    <a:lnTo>
                      <a:pt x="2118" y="2522"/>
                    </a:lnTo>
                    <a:lnTo>
                      <a:pt x="2095" y="2522"/>
                    </a:lnTo>
                    <a:lnTo>
                      <a:pt x="2082" y="2522"/>
                    </a:lnTo>
                    <a:lnTo>
                      <a:pt x="2069" y="2522"/>
                    </a:lnTo>
                    <a:lnTo>
                      <a:pt x="2054" y="2522"/>
                    </a:lnTo>
                    <a:lnTo>
                      <a:pt x="2037" y="2522"/>
                    </a:lnTo>
                    <a:lnTo>
                      <a:pt x="2018" y="2522"/>
                    </a:lnTo>
                    <a:lnTo>
                      <a:pt x="1927" y="2522"/>
                    </a:lnTo>
                    <a:lnTo>
                      <a:pt x="1906" y="2522"/>
                    </a:lnTo>
                    <a:lnTo>
                      <a:pt x="1868" y="2522"/>
                    </a:lnTo>
                    <a:lnTo>
                      <a:pt x="1624" y="2522"/>
                    </a:lnTo>
                    <a:lnTo>
                      <a:pt x="1582" y="2522"/>
                    </a:lnTo>
                    <a:lnTo>
                      <a:pt x="1535" y="2522"/>
                    </a:lnTo>
                    <a:lnTo>
                      <a:pt x="1468" y="2522"/>
                    </a:lnTo>
                    <a:lnTo>
                      <a:pt x="1415" y="2522"/>
                    </a:lnTo>
                    <a:lnTo>
                      <a:pt x="1319" y="2522"/>
                    </a:lnTo>
                    <a:lnTo>
                      <a:pt x="1213" y="2522"/>
                    </a:lnTo>
                    <a:lnTo>
                      <a:pt x="1139" y="2519"/>
                    </a:lnTo>
                    <a:lnTo>
                      <a:pt x="1064" y="2512"/>
                    </a:lnTo>
                    <a:lnTo>
                      <a:pt x="991" y="2499"/>
                    </a:lnTo>
                    <a:lnTo>
                      <a:pt x="921" y="2481"/>
                    </a:lnTo>
                    <a:lnTo>
                      <a:pt x="850" y="2458"/>
                    </a:lnTo>
                    <a:lnTo>
                      <a:pt x="782" y="2432"/>
                    </a:lnTo>
                    <a:lnTo>
                      <a:pt x="716" y="2400"/>
                    </a:lnTo>
                    <a:lnTo>
                      <a:pt x="651" y="2366"/>
                    </a:lnTo>
                    <a:lnTo>
                      <a:pt x="590" y="2327"/>
                    </a:lnTo>
                    <a:lnTo>
                      <a:pt x="530" y="2285"/>
                    </a:lnTo>
                    <a:lnTo>
                      <a:pt x="473" y="2239"/>
                    </a:lnTo>
                    <a:lnTo>
                      <a:pt x="418" y="2188"/>
                    </a:lnTo>
                    <a:lnTo>
                      <a:pt x="366" y="2136"/>
                    </a:lnTo>
                    <a:lnTo>
                      <a:pt x="317" y="2081"/>
                    </a:lnTo>
                    <a:lnTo>
                      <a:pt x="271" y="2023"/>
                    </a:lnTo>
                    <a:lnTo>
                      <a:pt x="227" y="1961"/>
                    </a:lnTo>
                    <a:lnTo>
                      <a:pt x="187" y="1899"/>
                    </a:lnTo>
                    <a:lnTo>
                      <a:pt x="152" y="1833"/>
                    </a:lnTo>
                    <a:lnTo>
                      <a:pt x="118" y="1766"/>
                    </a:lnTo>
                    <a:lnTo>
                      <a:pt x="89" y="1697"/>
                    </a:lnTo>
                    <a:lnTo>
                      <a:pt x="64" y="1627"/>
                    </a:lnTo>
                    <a:lnTo>
                      <a:pt x="43" y="1555"/>
                    </a:lnTo>
                    <a:lnTo>
                      <a:pt x="26" y="1482"/>
                    </a:lnTo>
                    <a:lnTo>
                      <a:pt x="12" y="1407"/>
                    </a:lnTo>
                    <a:lnTo>
                      <a:pt x="4" y="1333"/>
                    </a:lnTo>
                    <a:lnTo>
                      <a:pt x="0" y="1256"/>
                    </a:lnTo>
                    <a:lnTo>
                      <a:pt x="0" y="1180"/>
                    </a:lnTo>
                    <a:lnTo>
                      <a:pt x="7" y="1105"/>
                    </a:lnTo>
                    <a:lnTo>
                      <a:pt x="17" y="1028"/>
                    </a:lnTo>
                    <a:lnTo>
                      <a:pt x="32" y="951"/>
                    </a:lnTo>
                    <a:lnTo>
                      <a:pt x="53" y="875"/>
                    </a:lnTo>
                    <a:lnTo>
                      <a:pt x="80" y="799"/>
                    </a:lnTo>
                    <a:lnTo>
                      <a:pt x="111" y="725"/>
                    </a:lnTo>
                    <a:lnTo>
                      <a:pt x="149" y="651"/>
                    </a:lnTo>
                    <a:lnTo>
                      <a:pt x="191" y="577"/>
                    </a:lnTo>
                    <a:lnTo>
                      <a:pt x="241" y="506"/>
                    </a:lnTo>
                    <a:lnTo>
                      <a:pt x="296" y="435"/>
                    </a:lnTo>
                    <a:lnTo>
                      <a:pt x="358" y="367"/>
                    </a:lnTo>
                    <a:lnTo>
                      <a:pt x="426" y="300"/>
                    </a:lnTo>
                    <a:lnTo>
                      <a:pt x="500" y="235"/>
                    </a:lnTo>
                    <a:lnTo>
                      <a:pt x="581" y="172"/>
                    </a:lnTo>
                    <a:lnTo>
                      <a:pt x="669" y="112"/>
                    </a:lnTo>
                    <a:lnTo>
                      <a:pt x="764" y="54"/>
                    </a:lnTo>
                    <a:lnTo>
                      <a:pt x="866" y="0"/>
                    </a:lnTo>
                    <a:close/>
                  </a:path>
                </a:pathLst>
              </a:custGeom>
              <a:solidFill>
                <a:srgbClr val="F9C4BD"/>
              </a:solidFill>
              <a:ln w="0">
                <a:noFill/>
                <a:prstDash val="solid"/>
                <a:round/>
              </a:ln>
            </p:spPr>
            <p:txBody>
              <a:bodyPr anchor="ctr"/>
              <a:lstStyle/>
              <a:p>
                <a:pPr algn="ctr"/>
                <a:endParaRPr>
                  <a:cs typeface="+mn-ea"/>
                  <a:sym typeface="+mn-lt"/>
                </a:endParaRPr>
              </a:p>
            </p:txBody>
          </p:sp>
          <p:sp>
            <p:nvSpPr>
              <p:cNvPr id="49" name="îŝḷîḓé-Freeform: Shape 10"/>
              <p:cNvSpPr/>
              <p:nvPr/>
            </p:nvSpPr>
            <p:spPr bwMode="auto">
              <a:xfrm>
                <a:off x="7602833" y="2996825"/>
                <a:ext cx="1955891" cy="1900719"/>
              </a:xfrm>
              <a:custGeom>
                <a:avLst/>
                <a:gdLst>
                  <a:gd name="T0" fmla="*/ 2517 w 2517"/>
                  <a:gd name="T1" fmla="*/ 50 h 2446"/>
                  <a:gd name="T2" fmla="*/ 2517 w 2517"/>
                  <a:gd name="T3" fmla="*/ 134 h 2446"/>
                  <a:gd name="T4" fmla="*/ 2517 w 2517"/>
                  <a:gd name="T5" fmla="*/ 200 h 2446"/>
                  <a:gd name="T6" fmla="*/ 2517 w 2517"/>
                  <a:gd name="T7" fmla="*/ 300 h 2446"/>
                  <a:gd name="T8" fmla="*/ 2517 w 2517"/>
                  <a:gd name="T9" fmla="*/ 325 h 2446"/>
                  <a:gd name="T10" fmla="*/ 2517 w 2517"/>
                  <a:gd name="T11" fmla="*/ 350 h 2446"/>
                  <a:gd name="T12" fmla="*/ 2517 w 2517"/>
                  <a:gd name="T13" fmla="*/ 375 h 2446"/>
                  <a:gd name="T14" fmla="*/ 2517 w 2517"/>
                  <a:gd name="T15" fmla="*/ 407 h 2446"/>
                  <a:gd name="T16" fmla="*/ 2517 w 2517"/>
                  <a:gd name="T17" fmla="*/ 1231 h 2446"/>
                  <a:gd name="T18" fmla="*/ 2507 w 2517"/>
                  <a:gd name="T19" fmla="*/ 1381 h 2446"/>
                  <a:gd name="T20" fmla="*/ 2476 w 2517"/>
                  <a:gd name="T21" fmla="*/ 1525 h 2446"/>
                  <a:gd name="T22" fmla="*/ 2428 w 2517"/>
                  <a:gd name="T23" fmla="*/ 1663 h 2446"/>
                  <a:gd name="T24" fmla="*/ 2361 w 2517"/>
                  <a:gd name="T25" fmla="*/ 1794 h 2446"/>
                  <a:gd name="T26" fmla="*/ 2280 w 2517"/>
                  <a:gd name="T27" fmla="*/ 1916 h 2446"/>
                  <a:gd name="T28" fmla="*/ 2185 w 2517"/>
                  <a:gd name="T29" fmla="*/ 2028 h 2446"/>
                  <a:gd name="T30" fmla="*/ 2078 w 2517"/>
                  <a:gd name="T31" fmla="*/ 2129 h 2446"/>
                  <a:gd name="T32" fmla="*/ 1958 w 2517"/>
                  <a:gd name="T33" fmla="*/ 2219 h 2446"/>
                  <a:gd name="T34" fmla="*/ 1830 w 2517"/>
                  <a:gd name="T35" fmla="*/ 2294 h 2446"/>
                  <a:gd name="T36" fmla="*/ 1694 w 2517"/>
                  <a:gd name="T37" fmla="*/ 2357 h 2446"/>
                  <a:gd name="T38" fmla="*/ 1552 w 2517"/>
                  <a:gd name="T39" fmla="*/ 2403 h 2446"/>
                  <a:gd name="T40" fmla="*/ 1406 w 2517"/>
                  <a:gd name="T41" fmla="*/ 2433 h 2446"/>
                  <a:gd name="T42" fmla="*/ 1255 w 2517"/>
                  <a:gd name="T43" fmla="*/ 2446 h 2446"/>
                  <a:gd name="T44" fmla="*/ 1103 w 2517"/>
                  <a:gd name="T45" fmla="*/ 2439 h 2446"/>
                  <a:gd name="T46" fmla="*/ 950 w 2517"/>
                  <a:gd name="T47" fmla="*/ 2414 h 2446"/>
                  <a:gd name="T48" fmla="*/ 798 w 2517"/>
                  <a:gd name="T49" fmla="*/ 2366 h 2446"/>
                  <a:gd name="T50" fmla="*/ 650 w 2517"/>
                  <a:gd name="T51" fmla="*/ 2297 h 2446"/>
                  <a:gd name="T52" fmla="*/ 506 w 2517"/>
                  <a:gd name="T53" fmla="*/ 2205 h 2446"/>
                  <a:gd name="T54" fmla="*/ 366 w 2517"/>
                  <a:gd name="T55" fmla="*/ 2088 h 2446"/>
                  <a:gd name="T56" fmla="*/ 236 w 2517"/>
                  <a:gd name="T57" fmla="*/ 1945 h 2446"/>
                  <a:gd name="T58" fmla="*/ 113 w 2517"/>
                  <a:gd name="T59" fmla="*/ 1776 h 2446"/>
                  <a:gd name="T60" fmla="*/ 0 w 2517"/>
                  <a:gd name="T61" fmla="*/ 1580 h 2446"/>
                  <a:gd name="T62" fmla="*/ 102 w 2517"/>
                  <a:gd name="T63" fmla="*/ 1535 h 2446"/>
                  <a:gd name="T64" fmla="*/ 218 w 2517"/>
                  <a:gd name="T65" fmla="*/ 1484 h 2446"/>
                  <a:gd name="T66" fmla="*/ 343 w 2517"/>
                  <a:gd name="T67" fmla="*/ 1429 h 2446"/>
                  <a:gd name="T68" fmla="*/ 477 w 2517"/>
                  <a:gd name="T69" fmla="*/ 1370 h 2446"/>
                  <a:gd name="T70" fmla="*/ 616 w 2517"/>
                  <a:gd name="T71" fmla="*/ 1308 h 2446"/>
                  <a:gd name="T72" fmla="*/ 757 w 2517"/>
                  <a:gd name="T73" fmla="*/ 1246 h 2446"/>
                  <a:gd name="T74" fmla="*/ 900 w 2517"/>
                  <a:gd name="T75" fmla="*/ 1184 h 2446"/>
                  <a:gd name="T76" fmla="*/ 1038 w 2517"/>
                  <a:gd name="T77" fmla="*/ 1122 h 2446"/>
                  <a:gd name="T78" fmla="*/ 1173 w 2517"/>
                  <a:gd name="T79" fmla="*/ 1063 h 2446"/>
                  <a:gd name="T80" fmla="*/ 1300 w 2517"/>
                  <a:gd name="T81" fmla="*/ 1008 h 2446"/>
                  <a:gd name="T82" fmla="*/ 1415 w 2517"/>
                  <a:gd name="T83" fmla="*/ 956 h 2446"/>
                  <a:gd name="T84" fmla="*/ 1519 w 2517"/>
                  <a:gd name="T85" fmla="*/ 912 h 2446"/>
                  <a:gd name="T86" fmla="*/ 1606 w 2517"/>
                  <a:gd name="T87" fmla="*/ 873 h 2446"/>
                  <a:gd name="T88" fmla="*/ 1676 w 2517"/>
                  <a:gd name="T89" fmla="*/ 842 h 2446"/>
                  <a:gd name="T90" fmla="*/ 1725 w 2517"/>
                  <a:gd name="T91" fmla="*/ 821 h 2446"/>
                  <a:gd name="T92" fmla="*/ 1751 w 2517"/>
                  <a:gd name="T93" fmla="*/ 809 h 2446"/>
                  <a:gd name="T94" fmla="*/ 1757 w 2517"/>
                  <a:gd name="T95" fmla="*/ 806 h 2446"/>
                  <a:gd name="T96" fmla="*/ 1783 w 2517"/>
                  <a:gd name="T97" fmla="*/ 794 h 2446"/>
                  <a:gd name="T98" fmla="*/ 1830 w 2517"/>
                  <a:gd name="T99" fmla="*/ 767 h 2446"/>
                  <a:gd name="T100" fmla="*/ 1894 w 2517"/>
                  <a:gd name="T101" fmla="*/ 728 h 2446"/>
                  <a:gd name="T102" fmla="*/ 1971 w 2517"/>
                  <a:gd name="T103" fmla="*/ 676 h 2446"/>
                  <a:gd name="T104" fmla="*/ 2057 w 2517"/>
                  <a:gd name="T105" fmla="*/ 610 h 2446"/>
                  <a:gd name="T106" fmla="*/ 2149 w 2517"/>
                  <a:gd name="T107" fmla="*/ 531 h 2446"/>
                  <a:gd name="T108" fmla="*/ 2242 w 2517"/>
                  <a:gd name="T109" fmla="*/ 437 h 2446"/>
                  <a:gd name="T110" fmla="*/ 2333 w 2517"/>
                  <a:gd name="T111" fmla="*/ 331 h 2446"/>
                  <a:gd name="T112" fmla="*/ 2415 w 2517"/>
                  <a:gd name="T113" fmla="*/ 209 h 2446"/>
                  <a:gd name="T114" fmla="*/ 2487 w 2517"/>
                  <a:gd name="T115" fmla="*/ 73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7" h="2446">
                    <a:moveTo>
                      <a:pt x="2517" y="0"/>
                    </a:moveTo>
                    <a:lnTo>
                      <a:pt x="2517" y="50"/>
                    </a:lnTo>
                    <a:lnTo>
                      <a:pt x="2517" y="96"/>
                    </a:lnTo>
                    <a:lnTo>
                      <a:pt x="2517" y="134"/>
                    </a:lnTo>
                    <a:lnTo>
                      <a:pt x="2517" y="169"/>
                    </a:lnTo>
                    <a:lnTo>
                      <a:pt x="2517" y="200"/>
                    </a:lnTo>
                    <a:lnTo>
                      <a:pt x="2517" y="225"/>
                    </a:lnTo>
                    <a:lnTo>
                      <a:pt x="2517" y="300"/>
                    </a:lnTo>
                    <a:lnTo>
                      <a:pt x="2517" y="314"/>
                    </a:lnTo>
                    <a:lnTo>
                      <a:pt x="2517" y="325"/>
                    </a:lnTo>
                    <a:lnTo>
                      <a:pt x="2517" y="338"/>
                    </a:lnTo>
                    <a:lnTo>
                      <a:pt x="2517" y="350"/>
                    </a:lnTo>
                    <a:lnTo>
                      <a:pt x="2517" y="363"/>
                    </a:lnTo>
                    <a:lnTo>
                      <a:pt x="2517" y="375"/>
                    </a:lnTo>
                    <a:lnTo>
                      <a:pt x="2517" y="391"/>
                    </a:lnTo>
                    <a:lnTo>
                      <a:pt x="2517" y="407"/>
                    </a:lnTo>
                    <a:lnTo>
                      <a:pt x="2517" y="427"/>
                    </a:lnTo>
                    <a:lnTo>
                      <a:pt x="2517" y="1231"/>
                    </a:lnTo>
                    <a:lnTo>
                      <a:pt x="2515" y="1307"/>
                    </a:lnTo>
                    <a:lnTo>
                      <a:pt x="2507" y="1381"/>
                    </a:lnTo>
                    <a:lnTo>
                      <a:pt x="2494" y="1454"/>
                    </a:lnTo>
                    <a:lnTo>
                      <a:pt x="2476" y="1525"/>
                    </a:lnTo>
                    <a:lnTo>
                      <a:pt x="2453" y="1595"/>
                    </a:lnTo>
                    <a:lnTo>
                      <a:pt x="2428" y="1663"/>
                    </a:lnTo>
                    <a:lnTo>
                      <a:pt x="2397" y="1730"/>
                    </a:lnTo>
                    <a:lnTo>
                      <a:pt x="2361" y="1794"/>
                    </a:lnTo>
                    <a:lnTo>
                      <a:pt x="2322" y="1856"/>
                    </a:lnTo>
                    <a:lnTo>
                      <a:pt x="2280" y="1916"/>
                    </a:lnTo>
                    <a:lnTo>
                      <a:pt x="2234" y="1972"/>
                    </a:lnTo>
                    <a:lnTo>
                      <a:pt x="2185" y="2028"/>
                    </a:lnTo>
                    <a:lnTo>
                      <a:pt x="2133" y="2080"/>
                    </a:lnTo>
                    <a:lnTo>
                      <a:pt x="2078" y="2129"/>
                    </a:lnTo>
                    <a:lnTo>
                      <a:pt x="2019" y="2175"/>
                    </a:lnTo>
                    <a:lnTo>
                      <a:pt x="1958" y="2219"/>
                    </a:lnTo>
                    <a:lnTo>
                      <a:pt x="1896" y="2258"/>
                    </a:lnTo>
                    <a:lnTo>
                      <a:pt x="1830" y="2294"/>
                    </a:lnTo>
                    <a:lnTo>
                      <a:pt x="1764" y="2328"/>
                    </a:lnTo>
                    <a:lnTo>
                      <a:pt x="1694" y="2357"/>
                    </a:lnTo>
                    <a:lnTo>
                      <a:pt x="1624" y="2382"/>
                    </a:lnTo>
                    <a:lnTo>
                      <a:pt x="1552" y="2403"/>
                    </a:lnTo>
                    <a:lnTo>
                      <a:pt x="1479" y="2420"/>
                    </a:lnTo>
                    <a:lnTo>
                      <a:pt x="1406" y="2433"/>
                    </a:lnTo>
                    <a:lnTo>
                      <a:pt x="1330" y="2442"/>
                    </a:lnTo>
                    <a:lnTo>
                      <a:pt x="1255" y="2446"/>
                    </a:lnTo>
                    <a:lnTo>
                      <a:pt x="1179" y="2446"/>
                    </a:lnTo>
                    <a:lnTo>
                      <a:pt x="1103" y="2439"/>
                    </a:lnTo>
                    <a:lnTo>
                      <a:pt x="1027" y="2429"/>
                    </a:lnTo>
                    <a:lnTo>
                      <a:pt x="950" y="2414"/>
                    </a:lnTo>
                    <a:lnTo>
                      <a:pt x="874" y="2393"/>
                    </a:lnTo>
                    <a:lnTo>
                      <a:pt x="798" y="2366"/>
                    </a:lnTo>
                    <a:lnTo>
                      <a:pt x="724" y="2335"/>
                    </a:lnTo>
                    <a:lnTo>
                      <a:pt x="650" y="2297"/>
                    </a:lnTo>
                    <a:lnTo>
                      <a:pt x="578" y="2255"/>
                    </a:lnTo>
                    <a:lnTo>
                      <a:pt x="506" y="2205"/>
                    </a:lnTo>
                    <a:lnTo>
                      <a:pt x="436" y="2149"/>
                    </a:lnTo>
                    <a:lnTo>
                      <a:pt x="366" y="2088"/>
                    </a:lnTo>
                    <a:lnTo>
                      <a:pt x="300" y="2020"/>
                    </a:lnTo>
                    <a:lnTo>
                      <a:pt x="236" y="1945"/>
                    </a:lnTo>
                    <a:lnTo>
                      <a:pt x="173" y="1865"/>
                    </a:lnTo>
                    <a:lnTo>
                      <a:pt x="113" y="1776"/>
                    </a:lnTo>
                    <a:lnTo>
                      <a:pt x="55" y="1681"/>
                    </a:lnTo>
                    <a:lnTo>
                      <a:pt x="0" y="1580"/>
                    </a:lnTo>
                    <a:lnTo>
                      <a:pt x="50" y="1558"/>
                    </a:lnTo>
                    <a:lnTo>
                      <a:pt x="102" y="1535"/>
                    </a:lnTo>
                    <a:lnTo>
                      <a:pt x="159" y="1509"/>
                    </a:lnTo>
                    <a:lnTo>
                      <a:pt x="218" y="1484"/>
                    </a:lnTo>
                    <a:lnTo>
                      <a:pt x="279" y="1457"/>
                    </a:lnTo>
                    <a:lnTo>
                      <a:pt x="343" y="1429"/>
                    </a:lnTo>
                    <a:lnTo>
                      <a:pt x="409" y="1399"/>
                    </a:lnTo>
                    <a:lnTo>
                      <a:pt x="477" y="1370"/>
                    </a:lnTo>
                    <a:lnTo>
                      <a:pt x="546" y="1340"/>
                    </a:lnTo>
                    <a:lnTo>
                      <a:pt x="616" y="1308"/>
                    </a:lnTo>
                    <a:lnTo>
                      <a:pt x="687" y="1277"/>
                    </a:lnTo>
                    <a:lnTo>
                      <a:pt x="757" y="1246"/>
                    </a:lnTo>
                    <a:lnTo>
                      <a:pt x="829" y="1216"/>
                    </a:lnTo>
                    <a:lnTo>
                      <a:pt x="900" y="1184"/>
                    </a:lnTo>
                    <a:lnTo>
                      <a:pt x="969" y="1153"/>
                    </a:lnTo>
                    <a:lnTo>
                      <a:pt x="1038" y="1122"/>
                    </a:lnTo>
                    <a:lnTo>
                      <a:pt x="1106" y="1092"/>
                    </a:lnTo>
                    <a:lnTo>
                      <a:pt x="1173" y="1063"/>
                    </a:lnTo>
                    <a:lnTo>
                      <a:pt x="1237" y="1035"/>
                    </a:lnTo>
                    <a:lnTo>
                      <a:pt x="1300" y="1008"/>
                    </a:lnTo>
                    <a:lnTo>
                      <a:pt x="1359" y="982"/>
                    </a:lnTo>
                    <a:lnTo>
                      <a:pt x="1415" y="956"/>
                    </a:lnTo>
                    <a:lnTo>
                      <a:pt x="1469" y="933"/>
                    </a:lnTo>
                    <a:lnTo>
                      <a:pt x="1519" y="912"/>
                    </a:lnTo>
                    <a:lnTo>
                      <a:pt x="1565" y="891"/>
                    </a:lnTo>
                    <a:lnTo>
                      <a:pt x="1606" y="873"/>
                    </a:lnTo>
                    <a:lnTo>
                      <a:pt x="1644" y="856"/>
                    </a:lnTo>
                    <a:lnTo>
                      <a:pt x="1676" y="842"/>
                    </a:lnTo>
                    <a:lnTo>
                      <a:pt x="1703" y="829"/>
                    </a:lnTo>
                    <a:lnTo>
                      <a:pt x="1725" y="821"/>
                    </a:lnTo>
                    <a:lnTo>
                      <a:pt x="1742" y="813"/>
                    </a:lnTo>
                    <a:lnTo>
                      <a:pt x="1751" y="809"/>
                    </a:lnTo>
                    <a:lnTo>
                      <a:pt x="1755" y="808"/>
                    </a:lnTo>
                    <a:lnTo>
                      <a:pt x="1757" y="806"/>
                    </a:lnTo>
                    <a:lnTo>
                      <a:pt x="1767" y="801"/>
                    </a:lnTo>
                    <a:lnTo>
                      <a:pt x="1783" y="794"/>
                    </a:lnTo>
                    <a:lnTo>
                      <a:pt x="1805" y="782"/>
                    </a:lnTo>
                    <a:lnTo>
                      <a:pt x="1830" y="767"/>
                    </a:lnTo>
                    <a:lnTo>
                      <a:pt x="1860" y="750"/>
                    </a:lnTo>
                    <a:lnTo>
                      <a:pt x="1894" y="728"/>
                    </a:lnTo>
                    <a:lnTo>
                      <a:pt x="1932" y="704"/>
                    </a:lnTo>
                    <a:lnTo>
                      <a:pt x="1971" y="676"/>
                    </a:lnTo>
                    <a:lnTo>
                      <a:pt x="2014" y="645"/>
                    </a:lnTo>
                    <a:lnTo>
                      <a:pt x="2057" y="610"/>
                    </a:lnTo>
                    <a:lnTo>
                      <a:pt x="2103" y="573"/>
                    </a:lnTo>
                    <a:lnTo>
                      <a:pt x="2149" y="531"/>
                    </a:lnTo>
                    <a:lnTo>
                      <a:pt x="2196" y="486"/>
                    </a:lnTo>
                    <a:lnTo>
                      <a:pt x="2242" y="437"/>
                    </a:lnTo>
                    <a:lnTo>
                      <a:pt x="2288" y="386"/>
                    </a:lnTo>
                    <a:lnTo>
                      <a:pt x="2333" y="331"/>
                    </a:lnTo>
                    <a:lnTo>
                      <a:pt x="2375" y="272"/>
                    </a:lnTo>
                    <a:lnTo>
                      <a:pt x="2415" y="209"/>
                    </a:lnTo>
                    <a:lnTo>
                      <a:pt x="2452" y="142"/>
                    </a:lnTo>
                    <a:lnTo>
                      <a:pt x="2487" y="73"/>
                    </a:lnTo>
                    <a:lnTo>
                      <a:pt x="2517" y="0"/>
                    </a:lnTo>
                    <a:close/>
                  </a:path>
                </a:pathLst>
              </a:custGeom>
              <a:solidFill>
                <a:srgbClr val="93E3EC"/>
              </a:solidFill>
              <a:ln w="0">
                <a:noFill/>
                <a:prstDash val="solid"/>
                <a:round/>
              </a:ln>
            </p:spPr>
            <p:txBody>
              <a:bodyPr anchor="ctr"/>
              <a:lstStyle/>
              <a:p>
                <a:pPr algn="ctr"/>
                <a:endParaRPr>
                  <a:cs typeface="+mn-ea"/>
                  <a:sym typeface="+mn-lt"/>
                </a:endParaRPr>
              </a:p>
            </p:txBody>
          </p:sp>
        </p:grpSp>
        <p:sp>
          <p:nvSpPr>
            <p:cNvPr id="42" name="îŝḷîḓé-Freeform: Shape 3"/>
            <p:cNvSpPr/>
            <p:nvPr/>
          </p:nvSpPr>
          <p:spPr>
            <a:xfrm>
              <a:off x="4865236" y="4863777"/>
              <a:ext cx="405594" cy="456671"/>
            </a:xfrm>
            <a:custGeom>
              <a:avLst/>
              <a:gdLst/>
              <a:ahLst/>
              <a:cxnLst>
                <a:cxn ang="0">
                  <a:pos x="wd2" y="hd2"/>
                </a:cxn>
                <a:cxn ang="5400000">
                  <a:pos x="wd2" y="hd2"/>
                </a:cxn>
                <a:cxn ang="10800000">
                  <a:pos x="wd2" y="hd2"/>
                </a:cxn>
                <a:cxn ang="16200000">
                  <a:pos x="wd2" y="hd2"/>
                </a:cxn>
              </a:cxnLst>
              <a:rect l="0" t="0" r="r" b="b"/>
              <a:pathLst>
                <a:path w="21600" h="21600" extrusionOk="0">
                  <a:moveTo>
                    <a:pt x="13800" y="18655"/>
                  </a:moveTo>
                  <a:cubicBezTo>
                    <a:pt x="13468" y="18655"/>
                    <a:pt x="13200" y="18874"/>
                    <a:pt x="13200" y="19145"/>
                  </a:cubicBezTo>
                  <a:cubicBezTo>
                    <a:pt x="13200" y="19417"/>
                    <a:pt x="13468" y="19636"/>
                    <a:pt x="13800" y="19636"/>
                  </a:cubicBezTo>
                  <a:cubicBezTo>
                    <a:pt x="14132" y="19636"/>
                    <a:pt x="14400" y="19417"/>
                    <a:pt x="14400" y="19145"/>
                  </a:cubicBezTo>
                  <a:cubicBezTo>
                    <a:pt x="14400" y="18874"/>
                    <a:pt x="14132" y="18655"/>
                    <a:pt x="13800" y="18655"/>
                  </a:cubicBezTo>
                  <a:moveTo>
                    <a:pt x="10200" y="15709"/>
                  </a:moveTo>
                  <a:cubicBezTo>
                    <a:pt x="9868" y="15709"/>
                    <a:pt x="9600" y="15490"/>
                    <a:pt x="9600" y="15218"/>
                  </a:cubicBezTo>
                  <a:cubicBezTo>
                    <a:pt x="9600" y="14947"/>
                    <a:pt x="9868" y="14727"/>
                    <a:pt x="10200" y="14727"/>
                  </a:cubicBezTo>
                  <a:cubicBezTo>
                    <a:pt x="10532" y="14727"/>
                    <a:pt x="10800" y="14947"/>
                    <a:pt x="10800" y="15218"/>
                  </a:cubicBezTo>
                  <a:cubicBezTo>
                    <a:pt x="10800" y="15490"/>
                    <a:pt x="10532" y="15709"/>
                    <a:pt x="10200" y="15709"/>
                  </a:cubicBezTo>
                  <a:moveTo>
                    <a:pt x="10200" y="13745"/>
                  </a:moveTo>
                  <a:cubicBezTo>
                    <a:pt x="9206" y="13745"/>
                    <a:pt x="8400" y="14405"/>
                    <a:pt x="8400" y="15218"/>
                  </a:cubicBezTo>
                  <a:cubicBezTo>
                    <a:pt x="8400" y="16031"/>
                    <a:pt x="9206" y="16691"/>
                    <a:pt x="10200" y="16691"/>
                  </a:cubicBezTo>
                  <a:cubicBezTo>
                    <a:pt x="11194" y="16691"/>
                    <a:pt x="12000" y="16031"/>
                    <a:pt x="12000" y="15218"/>
                  </a:cubicBezTo>
                  <a:cubicBezTo>
                    <a:pt x="12000" y="14405"/>
                    <a:pt x="11194" y="13745"/>
                    <a:pt x="10200" y="13745"/>
                  </a:cubicBezTo>
                  <a:moveTo>
                    <a:pt x="15600" y="13745"/>
                  </a:moveTo>
                  <a:cubicBezTo>
                    <a:pt x="14938" y="13745"/>
                    <a:pt x="14400" y="14186"/>
                    <a:pt x="14400" y="14727"/>
                  </a:cubicBezTo>
                  <a:cubicBezTo>
                    <a:pt x="14400" y="15269"/>
                    <a:pt x="14938" y="15709"/>
                    <a:pt x="15600" y="15709"/>
                  </a:cubicBezTo>
                  <a:cubicBezTo>
                    <a:pt x="16262" y="15709"/>
                    <a:pt x="16800" y="15269"/>
                    <a:pt x="16800" y="14727"/>
                  </a:cubicBezTo>
                  <a:cubicBezTo>
                    <a:pt x="16800" y="14186"/>
                    <a:pt x="16262" y="13745"/>
                    <a:pt x="15600" y="13745"/>
                  </a:cubicBezTo>
                  <a:moveTo>
                    <a:pt x="14400" y="20618"/>
                  </a:moveTo>
                  <a:lnTo>
                    <a:pt x="7200" y="20618"/>
                  </a:lnTo>
                  <a:cubicBezTo>
                    <a:pt x="3892" y="20618"/>
                    <a:pt x="1200" y="18416"/>
                    <a:pt x="1200" y="15709"/>
                  </a:cubicBezTo>
                  <a:cubicBezTo>
                    <a:pt x="1200" y="13123"/>
                    <a:pt x="2182" y="11620"/>
                    <a:pt x="3320" y="9880"/>
                  </a:cubicBezTo>
                  <a:cubicBezTo>
                    <a:pt x="3477" y="9639"/>
                    <a:pt x="3636" y="9392"/>
                    <a:pt x="3797" y="9140"/>
                  </a:cubicBezTo>
                  <a:cubicBezTo>
                    <a:pt x="3905" y="9093"/>
                    <a:pt x="6420" y="8038"/>
                    <a:pt x="9814" y="9625"/>
                  </a:cubicBezTo>
                  <a:cubicBezTo>
                    <a:pt x="10959" y="10160"/>
                    <a:pt x="12064" y="10360"/>
                    <a:pt x="13079" y="10360"/>
                  </a:cubicBezTo>
                  <a:cubicBezTo>
                    <a:pt x="15152" y="10360"/>
                    <a:pt x="16846" y="9523"/>
                    <a:pt x="17711" y="8991"/>
                  </a:cubicBezTo>
                  <a:cubicBezTo>
                    <a:pt x="17902" y="9295"/>
                    <a:pt x="18093" y="9592"/>
                    <a:pt x="18280" y="9880"/>
                  </a:cubicBezTo>
                  <a:cubicBezTo>
                    <a:pt x="19418" y="11620"/>
                    <a:pt x="20400" y="13123"/>
                    <a:pt x="20400" y="15709"/>
                  </a:cubicBezTo>
                  <a:cubicBezTo>
                    <a:pt x="20400" y="18416"/>
                    <a:pt x="17708" y="20618"/>
                    <a:pt x="14400" y="20618"/>
                  </a:cubicBezTo>
                  <a:moveTo>
                    <a:pt x="5967" y="2945"/>
                  </a:moveTo>
                  <a:lnTo>
                    <a:pt x="15633" y="2945"/>
                  </a:lnTo>
                  <a:cubicBezTo>
                    <a:pt x="15782" y="5133"/>
                    <a:pt x="16425" y="6735"/>
                    <a:pt x="17180" y="8090"/>
                  </a:cubicBezTo>
                  <a:cubicBezTo>
                    <a:pt x="16281" y="8690"/>
                    <a:pt x="13509" y="10220"/>
                    <a:pt x="10410" y="8772"/>
                  </a:cubicBezTo>
                  <a:cubicBezTo>
                    <a:pt x="7921" y="7609"/>
                    <a:pt x="5800" y="7679"/>
                    <a:pt x="4520" y="7912"/>
                  </a:cubicBezTo>
                  <a:cubicBezTo>
                    <a:pt x="5231" y="6594"/>
                    <a:pt x="5824" y="5037"/>
                    <a:pt x="5967" y="2945"/>
                  </a:cubicBezTo>
                  <a:moveTo>
                    <a:pt x="3600" y="982"/>
                  </a:moveTo>
                  <a:lnTo>
                    <a:pt x="18000" y="982"/>
                  </a:lnTo>
                  <a:lnTo>
                    <a:pt x="18000" y="1964"/>
                  </a:lnTo>
                  <a:lnTo>
                    <a:pt x="3600" y="1964"/>
                  </a:lnTo>
                  <a:cubicBezTo>
                    <a:pt x="3600" y="1964"/>
                    <a:pt x="3600" y="982"/>
                    <a:pt x="3600" y="982"/>
                  </a:cubicBezTo>
                  <a:close/>
                  <a:moveTo>
                    <a:pt x="16843" y="2945"/>
                  </a:moveTo>
                  <a:lnTo>
                    <a:pt x="18000" y="2945"/>
                  </a:lnTo>
                  <a:cubicBezTo>
                    <a:pt x="18662" y="2945"/>
                    <a:pt x="19200" y="2505"/>
                    <a:pt x="19200" y="1964"/>
                  </a:cubicBezTo>
                  <a:lnTo>
                    <a:pt x="19200" y="982"/>
                  </a:lnTo>
                  <a:cubicBezTo>
                    <a:pt x="19200" y="440"/>
                    <a:pt x="18662" y="0"/>
                    <a:pt x="18000" y="0"/>
                  </a:cubicBezTo>
                  <a:lnTo>
                    <a:pt x="3600" y="0"/>
                  </a:lnTo>
                  <a:cubicBezTo>
                    <a:pt x="2938" y="0"/>
                    <a:pt x="2400" y="440"/>
                    <a:pt x="2400" y="982"/>
                  </a:cubicBezTo>
                  <a:lnTo>
                    <a:pt x="2400" y="1964"/>
                  </a:lnTo>
                  <a:cubicBezTo>
                    <a:pt x="2400" y="2505"/>
                    <a:pt x="2938" y="2945"/>
                    <a:pt x="3600" y="2945"/>
                  </a:cubicBezTo>
                  <a:lnTo>
                    <a:pt x="4757" y="2945"/>
                  </a:lnTo>
                  <a:cubicBezTo>
                    <a:pt x="4322" y="8937"/>
                    <a:pt x="0" y="10114"/>
                    <a:pt x="0" y="15709"/>
                  </a:cubicBezTo>
                  <a:cubicBezTo>
                    <a:pt x="0" y="18962"/>
                    <a:pt x="3224" y="21600"/>
                    <a:pt x="7200" y="21600"/>
                  </a:cubicBezTo>
                  <a:lnTo>
                    <a:pt x="14400" y="21600"/>
                  </a:lnTo>
                  <a:cubicBezTo>
                    <a:pt x="18376" y="21600"/>
                    <a:pt x="21600" y="18962"/>
                    <a:pt x="21600" y="15709"/>
                  </a:cubicBezTo>
                  <a:cubicBezTo>
                    <a:pt x="21600" y="10114"/>
                    <a:pt x="17278" y="8937"/>
                    <a:pt x="16843" y="2945"/>
                  </a:cubicBezTo>
                  <a:moveTo>
                    <a:pt x="17400" y="11782"/>
                  </a:moveTo>
                  <a:cubicBezTo>
                    <a:pt x="17068" y="11782"/>
                    <a:pt x="16800" y="12001"/>
                    <a:pt x="16800" y="12273"/>
                  </a:cubicBezTo>
                  <a:cubicBezTo>
                    <a:pt x="16800" y="12544"/>
                    <a:pt x="17068" y="12764"/>
                    <a:pt x="17400" y="12764"/>
                  </a:cubicBezTo>
                  <a:cubicBezTo>
                    <a:pt x="17732" y="12764"/>
                    <a:pt x="18000" y="12544"/>
                    <a:pt x="18000" y="12273"/>
                  </a:cubicBezTo>
                  <a:cubicBezTo>
                    <a:pt x="18000" y="12001"/>
                    <a:pt x="17732" y="11782"/>
                    <a:pt x="17400" y="11782"/>
                  </a:cubicBezTo>
                  <a:moveTo>
                    <a:pt x="6000" y="10800"/>
                  </a:moveTo>
                  <a:cubicBezTo>
                    <a:pt x="5338" y="10800"/>
                    <a:pt x="4800" y="11240"/>
                    <a:pt x="4800" y="11782"/>
                  </a:cubicBezTo>
                  <a:cubicBezTo>
                    <a:pt x="4800" y="12324"/>
                    <a:pt x="5338" y="12764"/>
                    <a:pt x="6000" y="12764"/>
                  </a:cubicBezTo>
                  <a:cubicBezTo>
                    <a:pt x="6662" y="12764"/>
                    <a:pt x="7200" y="12324"/>
                    <a:pt x="7200" y="11782"/>
                  </a:cubicBezTo>
                  <a:cubicBezTo>
                    <a:pt x="7200" y="11240"/>
                    <a:pt x="6662" y="10800"/>
                    <a:pt x="6000" y="10800"/>
                  </a:cubicBezTo>
                  <a:moveTo>
                    <a:pt x="5400" y="16691"/>
                  </a:moveTo>
                  <a:cubicBezTo>
                    <a:pt x="5068" y="16691"/>
                    <a:pt x="4800" y="16910"/>
                    <a:pt x="4800" y="17182"/>
                  </a:cubicBezTo>
                  <a:cubicBezTo>
                    <a:pt x="4800" y="17453"/>
                    <a:pt x="5068" y="17673"/>
                    <a:pt x="5400" y="17673"/>
                  </a:cubicBezTo>
                  <a:cubicBezTo>
                    <a:pt x="5732" y="17673"/>
                    <a:pt x="6000" y="17453"/>
                    <a:pt x="6000" y="17182"/>
                  </a:cubicBezTo>
                  <a:cubicBezTo>
                    <a:pt x="6000" y="16910"/>
                    <a:pt x="5732" y="16691"/>
                    <a:pt x="5400" y="16691"/>
                  </a:cubicBezTo>
                </a:path>
              </a:pathLst>
            </a:custGeom>
            <a:solidFill>
              <a:schemeClr val="bg1"/>
            </a:solidFill>
            <a:ln w="12700">
              <a:miter lim="400000"/>
            </a:ln>
          </p:spPr>
          <p:txBody>
            <a:bodyPr anchor="ctr"/>
            <a:lstStyle/>
            <a:p>
              <a:pPr algn="ctr"/>
              <a:endParaRPr>
                <a:cs typeface="+mn-ea"/>
                <a:sym typeface="+mn-lt"/>
              </a:endParaRPr>
            </a:p>
          </p:txBody>
        </p:sp>
        <p:sp>
          <p:nvSpPr>
            <p:cNvPr id="43" name="îŝḷîḓé-Freeform: Shape 4"/>
            <p:cNvSpPr/>
            <p:nvPr/>
          </p:nvSpPr>
          <p:spPr>
            <a:xfrm>
              <a:off x="5023121" y="2768922"/>
              <a:ext cx="495418" cy="456691"/>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chemeClr val="bg1"/>
            </a:solidFill>
            <a:ln w="12700">
              <a:miter lim="400000"/>
            </a:ln>
          </p:spPr>
          <p:txBody>
            <a:bodyPr anchor="ctr"/>
            <a:lstStyle/>
            <a:p>
              <a:pPr algn="ctr"/>
              <a:endParaRPr>
                <a:cs typeface="+mn-ea"/>
                <a:sym typeface="+mn-lt"/>
              </a:endParaRPr>
            </a:p>
          </p:txBody>
        </p:sp>
        <p:sp>
          <p:nvSpPr>
            <p:cNvPr id="44" name="îŝḷîḓé-Freeform: Shape 5"/>
            <p:cNvSpPr/>
            <p:nvPr/>
          </p:nvSpPr>
          <p:spPr>
            <a:xfrm>
              <a:off x="7128483" y="2951257"/>
              <a:ext cx="495725" cy="456671"/>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chemeClr val="bg1"/>
            </a:solidFill>
            <a:ln w="12700">
              <a:miter lim="400000"/>
            </a:ln>
          </p:spPr>
          <p:txBody>
            <a:bodyPr anchor="ctr"/>
            <a:lstStyle/>
            <a:p>
              <a:pPr algn="ctr"/>
              <a:endParaRPr>
                <a:cs typeface="+mn-ea"/>
                <a:sym typeface="+mn-lt"/>
              </a:endParaRPr>
            </a:p>
          </p:txBody>
        </p:sp>
        <p:sp>
          <p:nvSpPr>
            <p:cNvPr id="45" name="îŝḷîḓé-Freeform: Shape 6"/>
            <p:cNvSpPr/>
            <p:nvPr/>
          </p:nvSpPr>
          <p:spPr bwMode="auto">
            <a:xfrm>
              <a:off x="6952745" y="4835594"/>
              <a:ext cx="533079" cy="513039"/>
            </a:xfrm>
            <a:custGeom>
              <a:avLst/>
              <a:gdLst>
                <a:gd name="T0" fmla="*/ 188 w 263"/>
                <a:gd name="T1" fmla="*/ 0 h 256"/>
                <a:gd name="T2" fmla="*/ 111 w 263"/>
                <a:gd name="T3" fmla="*/ 54 h 256"/>
                <a:gd name="T4" fmla="*/ 111 w 263"/>
                <a:gd name="T5" fmla="*/ 55 h 256"/>
                <a:gd name="T6" fmla="*/ 28 w 263"/>
                <a:gd name="T7" fmla="*/ 138 h 256"/>
                <a:gd name="T8" fmla="*/ 1 w 263"/>
                <a:gd name="T9" fmla="*/ 220 h 256"/>
                <a:gd name="T10" fmla="*/ 28 w 263"/>
                <a:gd name="T11" fmla="*/ 256 h 256"/>
                <a:gd name="T12" fmla="*/ 105 w 263"/>
                <a:gd name="T13" fmla="*/ 237 h 256"/>
                <a:gd name="T14" fmla="*/ 241 w 263"/>
                <a:gd name="T15" fmla="*/ 105 h 256"/>
                <a:gd name="T16" fmla="*/ 128 w 263"/>
                <a:gd name="T17" fmla="*/ 190 h 256"/>
                <a:gd name="T18" fmla="*/ 198 w 263"/>
                <a:gd name="T19" fmla="*/ 94 h 256"/>
                <a:gd name="T20" fmla="*/ 190 w 263"/>
                <a:gd name="T21" fmla="*/ 134 h 256"/>
                <a:gd name="T22" fmla="*/ 128 w 263"/>
                <a:gd name="T23" fmla="*/ 196 h 256"/>
                <a:gd name="T24" fmla="*/ 118 w 263"/>
                <a:gd name="T25" fmla="*/ 162 h 256"/>
                <a:gd name="T26" fmla="*/ 91 w 263"/>
                <a:gd name="T27" fmla="*/ 136 h 256"/>
                <a:gd name="T28" fmla="*/ 184 w 263"/>
                <a:gd name="T29" fmla="*/ 72 h 256"/>
                <a:gd name="T30" fmla="*/ 118 w 263"/>
                <a:gd name="T31" fmla="*/ 162 h 256"/>
                <a:gd name="T32" fmla="*/ 61 w 263"/>
                <a:gd name="T33" fmla="*/ 128 h 256"/>
                <a:gd name="T34" fmla="*/ 159 w 263"/>
                <a:gd name="T35" fmla="*/ 57 h 256"/>
                <a:gd name="T36" fmla="*/ 33 w 263"/>
                <a:gd name="T37" fmla="*/ 239 h 256"/>
                <a:gd name="T38" fmla="*/ 16 w 263"/>
                <a:gd name="T39" fmla="*/ 228 h 256"/>
                <a:gd name="T40" fmla="*/ 25 w 263"/>
                <a:gd name="T41" fmla="*/ 193 h 256"/>
                <a:gd name="T42" fmla="*/ 63 w 263"/>
                <a:gd name="T43" fmla="*/ 231 h 256"/>
                <a:gd name="T44" fmla="*/ 71 w 263"/>
                <a:gd name="T45" fmla="*/ 229 h 256"/>
                <a:gd name="T46" fmla="*/ 27 w 263"/>
                <a:gd name="T47" fmla="*/ 185 h 256"/>
                <a:gd name="T48" fmla="*/ 39 w 263"/>
                <a:gd name="T49" fmla="*/ 150 h 256"/>
                <a:gd name="T50" fmla="*/ 103 w 263"/>
                <a:gd name="T51" fmla="*/ 220 h 256"/>
                <a:gd name="T52" fmla="*/ 71 w 263"/>
                <a:gd name="T53" fmla="*/ 229 h 256"/>
                <a:gd name="T54" fmla="*/ 216 w 263"/>
                <a:gd name="T55" fmla="*/ 108 h 256"/>
                <a:gd name="T56" fmla="*/ 196 w 263"/>
                <a:gd name="T57" fmla="*/ 60 h 256"/>
                <a:gd name="T58" fmla="*/ 162 w 263"/>
                <a:gd name="T59" fmla="*/ 26 h 256"/>
                <a:gd name="T60" fmla="*/ 224 w 263"/>
                <a:gd name="T61" fmla="*/ 32 h 256"/>
                <a:gd name="T62" fmla="*/ 230 w 263"/>
                <a:gd name="T63" fmla="*/ 9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3" h="256">
                  <a:moveTo>
                    <a:pt x="235" y="21"/>
                  </a:moveTo>
                  <a:cubicBezTo>
                    <a:pt x="222" y="8"/>
                    <a:pt x="205" y="0"/>
                    <a:pt x="188" y="0"/>
                  </a:cubicBezTo>
                  <a:cubicBezTo>
                    <a:pt x="173" y="0"/>
                    <a:pt x="160" y="5"/>
                    <a:pt x="150" y="15"/>
                  </a:cubicBezTo>
                  <a:cubicBezTo>
                    <a:pt x="111" y="54"/>
                    <a:pt x="111" y="54"/>
                    <a:pt x="111" y="54"/>
                  </a:cubicBezTo>
                  <a:cubicBezTo>
                    <a:pt x="111" y="54"/>
                    <a:pt x="111" y="54"/>
                    <a:pt x="111" y="55"/>
                  </a:cubicBezTo>
                  <a:cubicBezTo>
                    <a:pt x="111" y="55"/>
                    <a:pt x="111" y="55"/>
                    <a:pt x="111" y="55"/>
                  </a:cubicBezTo>
                  <a:cubicBezTo>
                    <a:pt x="111" y="55"/>
                    <a:pt x="111" y="55"/>
                    <a:pt x="111" y="55"/>
                  </a:cubicBezTo>
                  <a:cubicBezTo>
                    <a:pt x="28" y="138"/>
                    <a:pt x="28" y="138"/>
                    <a:pt x="28" y="138"/>
                  </a:cubicBezTo>
                  <a:cubicBezTo>
                    <a:pt x="24" y="142"/>
                    <a:pt x="22" y="147"/>
                    <a:pt x="20" y="152"/>
                  </a:cubicBezTo>
                  <a:cubicBezTo>
                    <a:pt x="1" y="220"/>
                    <a:pt x="1" y="220"/>
                    <a:pt x="1" y="220"/>
                  </a:cubicBezTo>
                  <a:cubicBezTo>
                    <a:pt x="1" y="220"/>
                    <a:pt x="0" y="225"/>
                    <a:pt x="0" y="228"/>
                  </a:cubicBezTo>
                  <a:cubicBezTo>
                    <a:pt x="0" y="243"/>
                    <a:pt x="13" y="256"/>
                    <a:pt x="28" y="256"/>
                  </a:cubicBezTo>
                  <a:cubicBezTo>
                    <a:pt x="31" y="256"/>
                    <a:pt x="37" y="255"/>
                    <a:pt x="37" y="255"/>
                  </a:cubicBezTo>
                  <a:cubicBezTo>
                    <a:pt x="105" y="237"/>
                    <a:pt x="105" y="237"/>
                    <a:pt x="105" y="237"/>
                  </a:cubicBezTo>
                  <a:cubicBezTo>
                    <a:pt x="110" y="235"/>
                    <a:pt x="115" y="232"/>
                    <a:pt x="119" y="229"/>
                  </a:cubicBezTo>
                  <a:cubicBezTo>
                    <a:pt x="241" y="105"/>
                    <a:pt x="241" y="105"/>
                    <a:pt x="241" y="105"/>
                  </a:cubicBezTo>
                  <a:cubicBezTo>
                    <a:pt x="263" y="83"/>
                    <a:pt x="261" y="46"/>
                    <a:pt x="235" y="21"/>
                  </a:cubicBezTo>
                  <a:close/>
                  <a:moveTo>
                    <a:pt x="128" y="190"/>
                  </a:moveTo>
                  <a:cubicBezTo>
                    <a:pt x="127" y="183"/>
                    <a:pt x="125" y="176"/>
                    <a:pt x="122" y="169"/>
                  </a:cubicBezTo>
                  <a:cubicBezTo>
                    <a:pt x="198" y="94"/>
                    <a:pt x="198" y="94"/>
                    <a:pt x="198" y="94"/>
                  </a:cubicBezTo>
                  <a:cubicBezTo>
                    <a:pt x="203" y="108"/>
                    <a:pt x="200" y="124"/>
                    <a:pt x="190" y="134"/>
                  </a:cubicBezTo>
                  <a:cubicBezTo>
                    <a:pt x="190" y="134"/>
                    <a:pt x="190" y="134"/>
                    <a:pt x="190" y="134"/>
                  </a:cubicBezTo>
                  <a:cubicBezTo>
                    <a:pt x="190" y="134"/>
                    <a:pt x="190" y="134"/>
                    <a:pt x="190" y="134"/>
                  </a:cubicBezTo>
                  <a:cubicBezTo>
                    <a:pt x="128" y="196"/>
                    <a:pt x="128" y="196"/>
                    <a:pt x="128" y="196"/>
                  </a:cubicBezTo>
                  <a:cubicBezTo>
                    <a:pt x="128" y="194"/>
                    <a:pt x="128" y="192"/>
                    <a:pt x="128" y="190"/>
                  </a:cubicBezTo>
                  <a:close/>
                  <a:moveTo>
                    <a:pt x="118" y="162"/>
                  </a:moveTo>
                  <a:cubicBezTo>
                    <a:pt x="115" y="157"/>
                    <a:pt x="112" y="152"/>
                    <a:pt x="108" y="148"/>
                  </a:cubicBezTo>
                  <a:cubicBezTo>
                    <a:pt x="103" y="143"/>
                    <a:pt x="97" y="140"/>
                    <a:pt x="91" y="136"/>
                  </a:cubicBezTo>
                  <a:cubicBezTo>
                    <a:pt x="168" y="60"/>
                    <a:pt x="168" y="60"/>
                    <a:pt x="168" y="60"/>
                  </a:cubicBezTo>
                  <a:cubicBezTo>
                    <a:pt x="174" y="63"/>
                    <a:pt x="179" y="66"/>
                    <a:pt x="184" y="72"/>
                  </a:cubicBezTo>
                  <a:cubicBezTo>
                    <a:pt x="189" y="76"/>
                    <a:pt x="192" y="81"/>
                    <a:pt x="195" y="86"/>
                  </a:cubicBezTo>
                  <a:lnTo>
                    <a:pt x="118" y="162"/>
                  </a:lnTo>
                  <a:close/>
                  <a:moveTo>
                    <a:pt x="84" y="133"/>
                  </a:moveTo>
                  <a:cubicBezTo>
                    <a:pt x="76" y="130"/>
                    <a:pt x="69" y="128"/>
                    <a:pt x="61" y="128"/>
                  </a:cubicBezTo>
                  <a:cubicBezTo>
                    <a:pt x="123" y="66"/>
                    <a:pt x="123" y="66"/>
                    <a:pt x="123" y="66"/>
                  </a:cubicBezTo>
                  <a:cubicBezTo>
                    <a:pt x="132" y="56"/>
                    <a:pt x="146" y="54"/>
                    <a:pt x="159" y="57"/>
                  </a:cubicBezTo>
                  <a:lnTo>
                    <a:pt x="84" y="133"/>
                  </a:lnTo>
                  <a:close/>
                  <a:moveTo>
                    <a:pt x="33" y="239"/>
                  </a:moveTo>
                  <a:cubicBezTo>
                    <a:pt x="32" y="239"/>
                    <a:pt x="30" y="240"/>
                    <a:pt x="28" y="240"/>
                  </a:cubicBezTo>
                  <a:cubicBezTo>
                    <a:pt x="21" y="240"/>
                    <a:pt x="16" y="235"/>
                    <a:pt x="16" y="228"/>
                  </a:cubicBezTo>
                  <a:cubicBezTo>
                    <a:pt x="16" y="227"/>
                    <a:pt x="17" y="224"/>
                    <a:pt x="17" y="224"/>
                  </a:cubicBezTo>
                  <a:cubicBezTo>
                    <a:pt x="25" y="193"/>
                    <a:pt x="25" y="193"/>
                    <a:pt x="25" y="193"/>
                  </a:cubicBezTo>
                  <a:cubicBezTo>
                    <a:pt x="34" y="193"/>
                    <a:pt x="44" y="196"/>
                    <a:pt x="52" y="204"/>
                  </a:cubicBezTo>
                  <a:cubicBezTo>
                    <a:pt x="60" y="212"/>
                    <a:pt x="64" y="222"/>
                    <a:pt x="63" y="231"/>
                  </a:cubicBezTo>
                  <a:lnTo>
                    <a:pt x="33" y="239"/>
                  </a:lnTo>
                  <a:close/>
                  <a:moveTo>
                    <a:pt x="71" y="229"/>
                  </a:moveTo>
                  <a:cubicBezTo>
                    <a:pt x="71" y="218"/>
                    <a:pt x="66" y="207"/>
                    <a:pt x="58" y="198"/>
                  </a:cubicBezTo>
                  <a:cubicBezTo>
                    <a:pt x="49" y="190"/>
                    <a:pt x="38" y="185"/>
                    <a:pt x="27" y="185"/>
                  </a:cubicBezTo>
                  <a:cubicBezTo>
                    <a:pt x="35" y="156"/>
                    <a:pt x="35" y="156"/>
                    <a:pt x="35" y="156"/>
                  </a:cubicBezTo>
                  <a:cubicBezTo>
                    <a:pt x="36" y="154"/>
                    <a:pt x="37" y="152"/>
                    <a:pt x="39" y="150"/>
                  </a:cubicBezTo>
                  <a:cubicBezTo>
                    <a:pt x="55" y="139"/>
                    <a:pt x="79" y="142"/>
                    <a:pt x="96" y="160"/>
                  </a:cubicBezTo>
                  <a:cubicBezTo>
                    <a:pt x="115" y="178"/>
                    <a:pt x="117" y="204"/>
                    <a:pt x="103" y="220"/>
                  </a:cubicBezTo>
                  <a:cubicBezTo>
                    <a:pt x="103" y="221"/>
                    <a:pt x="102" y="221"/>
                    <a:pt x="101" y="221"/>
                  </a:cubicBezTo>
                  <a:lnTo>
                    <a:pt x="71" y="229"/>
                  </a:lnTo>
                  <a:close/>
                  <a:moveTo>
                    <a:pt x="230" y="94"/>
                  </a:moveTo>
                  <a:cubicBezTo>
                    <a:pt x="216" y="108"/>
                    <a:pt x="216" y="108"/>
                    <a:pt x="216" y="108"/>
                  </a:cubicBezTo>
                  <a:cubicBezTo>
                    <a:pt x="216" y="106"/>
                    <a:pt x="216" y="104"/>
                    <a:pt x="216" y="102"/>
                  </a:cubicBezTo>
                  <a:cubicBezTo>
                    <a:pt x="215" y="87"/>
                    <a:pt x="207" y="72"/>
                    <a:pt x="196" y="60"/>
                  </a:cubicBezTo>
                  <a:cubicBezTo>
                    <a:pt x="183" y="47"/>
                    <a:pt x="165" y="40"/>
                    <a:pt x="148" y="40"/>
                  </a:cubicBezTo>
                  <a:cubicBezTo>
                    <a:pt x="162" y="26"/>
                    <a:pt x="162" y="26"/>
                    <a:pt x="162" y="26"/>
                  </a:cubicBezTo>
                  <a:cubicBezTo>
                    <a:pt x="168" y="20"/>
                    <a:pt x="177" y="16"/>
                    <a:pt x="188" y="16"/>
                  </a:cubicBezTo>
                  <a:cubicBezTo>
                    <a:pt x="200" y="16"/>
                    <a:pt x="214" y="22"/>
                    <a:pt x="224" y="32"/>
                  </a:cubicBezTo>
                  <a:cubicBezTo>
                    <a:pt x="233" y="41"/>
                    <a:pt x="239" y="53"/>
                    <a:pt x="240" y="65"/>
                  </a:cubicBezTo>
                  <a:cubicBezTo>
                    <a:pt x="241" y="76"/>
                    <a:pt x="237" y="87"/>
                    <a:pt x="230" y="94"/>
                  </a:cubicBezTo>
                  <a:close/>
                </a:path>
              </a:pathLst>
            </a:custGeom>
            <a:solidFill>
              <a:schemeClr val="bg1"/>
            </a:solidFill>
            <a:ln>
              <a:noFill/>
            </a:ln>
          </p:spPr>
          <p:txBody>
            <a:bodyPr anchor="ctr"/>
            <a:lstStyle/>
            <a:p>
              <a:pPr algn="ctr"/>
              <a:endParaRPr>
                <a:cs typeface="+mn-ea"/>
                <a:sym typeface="+mn-lt"/>
              </a:endParaRPr>
            </a:p>
          </p:txBody>
        </p:sp>
      </p:grpSp>
      <p:sp>
        <p:nvSpPr>
          <p:cNvPr id="50" name="矩形 49"/>
          <p:cNvSpPr/>
          <p:nvPr/>
        </p:nvSpPr>
        <p:spPr>
          <a:xfrm>
            <a:off x="848890" y="6293819"/>
            <a:ext cx="343077" cy="36936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51" name="矩形 50"/>
          <p:cNvSpPr/>
          <p:nvPr/>
        </p:nvSpPr>
        <p:spPr>
          <a:xfrm>
            <a:off x="2016814" y="5524030"/>
            <a:ext cx="266841" cy="28728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52" name="矩形 51"/>
          <p:cNvSpPr/>
          <p:nvPr/>
        </p:nvSpPr>
        <p:spPr>
          <a:xfrm>
            <a:off x="367079" y="5524030"/>
            <a:ext cx="266841" cy="2872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53" name="矩形 52"/>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54" name="矩形 53"/>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55" name="矩形 54"/>
          <p:cNvSpPr/>
          <p:nvPr/>
        </p:nvSpPr>
        <p:spPr>
          <a:xfrm>
            <a:off x="-8809" y="5667672"/>
            <a:ext cx="495557" cy="5335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56" name="矩形 55"/>
          <p:cNvSpPr/>
          <p:nvPr/>
        </p:nvSpPr>
        <p:spPr>
          <a:xfrm>
            <a:off x="2340789" y="6009853"/>
            <a:ext cx="266841" cy="28728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57" name="矩形 56"/>
          <p:cNvSpPr/>
          <p:nvPr/>
        </p:nvSpPr>
        <p:spPr>
          <a:xfrm>
            <a:off x="2016814" y="6423778"/>
            <a:ext cx="266841" cy="2872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58" name="矩形 57"/>
          <p:cNvSpPr/>
          <p:nvPr/>
        </p:nvSpPr>
        <p:spPr>
          <a:xfrm>
            <a:off x="2607630" y="5182212"/>
            <a:ext cx="106736" cy="11491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b="1"/>
          </a:p>
        </p:txBody>
      </p:sp>
      <p:sp>
        <p:nvSpPr>
          <p:cNvPr id="59" name="矩形 58"/>
          <p:cNvSpPr/>
          <p:nvPr/>
        </p:nvSpPr>
        <p:spPr>
          <a:xfrm>
            <a:off x="1883393" y="5722569"/>
            <a:ext cx="266841" cy="28728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60" name="矩形 59"/>
          <p:cNvSpPr/>
          <p:nvPr/>
        </p:nvSpPr>
        <p:spPr>
          <a:xfrm flipV="1">
            <a:off x="1174351" y="6009853"/>
            <a:ext cx="266841" cy="2872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61" name="矩形 60"/>
          <p:cNvSpPr/>
          <p:nvPr/>
        </p:nvSpPr>
        <p:spPr>
          <a:xfrm>
            <a:off x="3050082" y="6293819"/>
            <a:ext cx="156291" cy="1355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4" name="灯片编号占位符 3">
            <a:extLst>
              <a:ext uri="{FF2B5EF4-FFF2-40B4-BE49-F238E27FC236}">
                <a16:creationId xmlns:a16="http://schemas.microsoft.com/office/drawing/2014/main" id="{431192E7-BCD7-44FA-A980-D21258185639}"/>
              </a:ext>
            </a:extLst>
          </p:cNvPr>
          <p:cNvSpPr>
            <a:spLocks noGrp="1"/>
          </p:cNvSpPr>
          <p:nvPr>
            <p:ph type="sldNum" sz="quarter" idx="12"/>
          </p:nvPr>
        </p:nvSpPr>
        <p:spPr/>
        <p:txBody>
          <a:bodyPr/>
          <a:lstStyle/>
          <a:p>
            <a:fld id="{B6F15528-21DE-4FAA-801E-634DDDAF4B2B}" type="slidenum">
              <a:rPr lang="en-US" smtClean="0"/>
              <a:t>514</a:t>
            </a:fld>
            <a:endParaRPr lang="en-US" dirty="0"/>
          </a:p>
        </p:txBody>
      </p:sp>
      <p:sp>
        <p:nvSpPr>
          <p:cNvPr id="30" name="灯片编号占位符 8">
            <a:extLst>
              <a:ext uri="{FF2B5EF4-FFF2-40B4-BE49-F238E27FC236}">
                <a16:creationId xmlns:a16="http://schemas.microsoft.com/office/drawing/2014/main" id="{6264C630-4443-4AD2-B62E-11C3490610A9}"/>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514</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1000" fill="hold"/>
                                        <p:tgtEl>
                                          <p:spTgt spid="40"/>
                                        </p:tgtEl>
                                        <p:attrNameLst>
                                          <p:attrName>ppt_w</p:attrName>
                                        </p:attrNameLst>
                                      </p:cBhvr>
                                      <p:tavLst>
                                        <p:tav tm="0">
                                          <p:val>
                                            <p:fltVal val="0"/>
                                          </p:val>
                                        </p:tav>
                                        <p:tav tm="100000">
                                          <p:val>
                                            <p:strVal val="#ppt_w"/>
                                          </p:val>
                                        </p:tav>
                                      </p:tavLst>
                                    </p:anim>
                                    <p:anim calcmode="lin" valueType="num">
                                      <p:cBhvr>
                                        <p:cTn id="8" dur="1000" fill="hold"/>
                                        <p:tgtEl>
                                          <p:spTgt spid="40"/>
                                        </p:tgtEl>
                                        <p:attrNameLst>
                                          <p:attrName>ppt_h</p:attrName>
                                        </p:attrNameLst>
                                      </p:cBhvr>
                                      <p:tavLst>
                                        <p:tav tm="0">
                                          <p:val>
                                            <p:fltVal val="0"/>
                                          </p:val>
                                        </p:tav>
                                        <p:tav tm="100000">
                                          <p:val>
                                            <p:strVal val="#ppt_h"/>
                                          </p:val>
                                        </p:tav>
                                      </p:tavLst>
                                    </p:anim>
                                    <p:anim calcmode="lin" valueType="num">
                                      <p:cBhvr>
                                        <p:cTn id="9" dur="1000" fill="hold"/>
                                        <p:tgtEl>
                                          <p:spTgt spid="40"/>
                                        </p:tgtEl>
                                        <p:attrNameLst>
                                          <p:attrName>style.rotation</p:attrName>
                                        </p:attrNameLst>
                                      </p:cBhvr>
                                      <p:tavLst>
                                        <p:tav tm="0">
                                          <p:val>
                                            <p:fltVal val="90"/>
                                          </p:val>
                                        </p:tav>
                                        <p:tav tm="100000">
                                          <p:val>
                                            <p:fltVal val="0"/>
                                          </p:val>
                                        </p:tav>
                                      </p:tavLst>
                                    </p:anim>
                                    <p:animEffect transition="in" filter="fade">
                                      <p:cBhvr>
                                        <p:cTn id="10" dur="10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9" grpId="0"/>
    </p:bld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7.1.2 </a:t>
            </a:r>
            <a:r>
              <a:rPr lang="zh-CN" altLang="zh-CN" dirty="0"/>
              <a:t>软件工程项目团队的作用</a:t>
            </a:r>
            <a:endParaRPr lang="zh-CN" altLang="en-US" dirty="0"/>
          </a:p>
        </p:txBody>
      </p:sp>
      <p:grpSp>
        <p:nvGrpSpPr>
          <p:cNvPr id="4" name="Group 9"/>
          <p:cNvGrpSpPr/>
          <p:nvPr/>
        </p:nvGrpSpPr>
        <p:grpSpPr bwMode="auto">
          <a:xfrm>
            <a:off x="1571488" y="1790475"/>
            <a:ext cx="8814028" cy="3925319"/>
            <a:chOff x="-131413" y="0"/>
            <a:chExt cx="9103971" cy="3846801"/>
          </a:xfrm>
        </p:grpSpPr>
        <p:grpSp>
          <p:nvGrpSpPr>
            <p:cNvPr id="5" name="Group 10"/>
            <p:cNvGrpSpPr/>
            <p:nvPr/>
          </p:nvGrpSpPr>
          <p:grpSpPr bwMode="auto">
            <a:xfrm>
              <a:off x="76896" y="0"/>
              <a:ext cx="8840630" cy="3846801"/>
              <a:chOff x="0" y="0"/>
              <a:chExt cx="6607175" cy="2874963"/>
            </a:xfrm>
          </p:grpSpPr>
          <p:sp>
            <p:nvSpPr>
              <p:cNvPr id="10" name="Freeform 104"/>
              <p:cNvSpPr>
                <a:spLocks noChangeArrowheads="1"/>
              </p:cNvSpPr>
              <p:nvPr/>
            </p:nvSpPr>
            <p:spPr bwMode="auto">
              <a:xfrm>
                <a:off x="3273425" y="1936750"/>
                <a:ext cx="863600" cy="938213"/>
              </a:xfrm>
              <a:custGeom>
                <a:avLst/>
                <a:gdLst>
                  <a:gd name="T0" fmla="*/ 0 w 876"/>
                  <a:gd name="T1" fmla="*/ 29138806 h 952"/>
                  <a:gd name="T2" fmla="*/ 0 w 876"/>
                  <a:gd name="T3" fmla="*/ 477871696 h 952"/>
                  <a:gd name="T4" fmla="*/ 851127092 w 876"/>
                  <a:gd name="T5" fmla="*/ 924662129 h 952"/>
                  <a:gd name="T6" fmla="*/ 691784020 w 876"/>
                  <a:gd name="T7" fmla="*/ 0 h 952"/>
                  <a:gd name="T8" fmla="*/ 367267589 w 876"/>
                  <a:gd name="T9" fmla="*/ 0 h 952"/>
                  <a:gd name="T10" fmla="*/ 410017760 w 876"/>
                  <a:gd name="T11" fmla="*/ 244763215 h 952"/>
                  <a:gd name="T12" fmla="*/ 0 w 876"/>
                  <a:gd name="T13" fmla="*/ 29138806 h 952"/>
                  <a:gd name="T14" fmla="*/ 0 60000 65536"/>
                  <a:gd name="T15" fmla="*/ 0 60000 65536"/>
                  <a:gd name="T16" fmla="*/ 0 60000 65536"/>
                  <a:gd name="T17" fmla="*/ 0 60000 65536"/>
                  <a:gd name="T18" fmla="*/ 0 60000 65536"/>
                  <a:gd name="T19" fmla="*/ 0 60000 65536"/>
                  <a:gd name="T20" fmla="*/ 0 60000 65536"/>
                  <a:gd name="T21" fmla="*/ 0 w 876"/>
                  <a:gd name="T22" fmla="*/ 0 h 952"/>
                  <a:gd name="T23" fmla="*/ 876 w 876"/>
                  <a:gd name="T24" fmla="*/ 952 h 9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6" h="952">
                    <a:moveTo>
                      <a:pt x="0" y="30"/>
                    </a:moveTo>
                    <a:lnTo>
                      <a:pt x="0" y="492"/>
                    </a:lnTo>
                    <a:lnTo>
                      <a:pt x="876" y="952"/>
                    </a:lnTo>
                    <a:lnTo>
                      <a:pt x="712" y="0"/>
                    </a:lnTo>
                    <a:lnTo>
                      <a:pt x="378" y="0"/>
                    </a:lnTo>
                    <a:lnTo>
                      <a:pt x="422" y="252"/>
                    </a:lnTo>
                    <a:lnTo>
                      <a:pt x="0" y="30"/>
                    </a:lnTo>
                    <a:close/>
                  </a:path>
                </a:pathLst>
              </a:custGeom>
              <a:solidFill>
                <a:srgbClr val="8AE0E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240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1" name="Freeform 105"/>
              <p:cNvSpPr>
                <a:spLocks noChangeArrowheads="1"/>
              </p:cNvSpPr>
              <p:nvPr/>
            </p:nvSpPr>
            <p:spPr bwMode="auto">
              <a:xfrm>
                <a:off x="3273425" y="1936750"/>
                <a:ext cx="863600" cy="938213"/>
              </a:xfrm>
              <a:custGeom>
                <a:avLst/>
                <a:gdLst>
                  <a:gd name="T0" fmla="*/ 0 w 876"/>
                  <a:gd name="T1" fmla="*/ 29138806 h 952"/>
                  <a:gd name="T2" fmla="*/ 0 w 876"/>
                  <a:gd name="T3" fmla="*/ 477871696 h 952"/>
                  <a:gd name="T4" fmla="*/ 851127092 w 876"/>
                  <a:gd name="T5" fmla="*/ 924662129 h 952"/>
                  <a:gd name="T6" fmla="*/ 691784020 w 876"/>
                  <a:gd name="T7" fmla="*/ 0 h 952"/>
                  <a:gd name="T8" fmla="*/ 367267589 w 876"/>
                  <a:gd name="T9" fmla="*/ 0 h 952"/>
                  <a:gd name="T10" fmla="*/ 410017760 w 876"/>
                  <a:gd name="T11" fmla="*/ 244763215 h 952"/>
                  <a:gd name="T12" fmla="*/ 0 w 876"/>
                  <a:gd name="T13" fmla="*/ 29138806 h 952"/>
                  <a:gd name="T14" fmla="*/ 0 60000 65536"/>
                  <a:gd name="T15" fmla="*/ 0 60000 65536"/>
                  <a:gd name="T16" fmla="*/ 0 60000 65536"/>
                  <a:gd name="T17" fmla="*/ 0 60000 65536"/>
                  <a:gd name="T18" fmla="*/ 0 60000 65536"/>
                  <a:gd name="T19" fmla="*/ 0 60000 65536"/>
                  <a:gd name="T20" fmla="*/ 0 60000 65536"/>
                  <a:gd name="T21" fmla="*/ 0 w 876"/>
                  <a:gd name="T22" fmla="*/ 0 h 952"/>
                  <a:gd name="T23" fmla="*/ 876 w 876"/>
                  <a:gd name="T24" fmla="*/ 952 h 9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6" h="952">
                    <a:moveTo>
                      <a:pt x="0" y="30"/>
                    </a:moveTo>
                    <a:lnTo>
                      <a:pt x="0" y="492"/>
                    </a:lnTo>
                    <a:lnTo>
                      <a:pt x="876" y="952"/>
                    </a:lnTo>
                    <a:lnTo>
                      <a:pt x="712" y="0"/>
                    </a:lnTo>
                    <a:lnTo>
                      <a:pt x="378" y="0"/>
                    </a:lnTo>
                    <a:lnTo>
                      <a:pt x="422" y="252"/>
                    </a:lnTo>
                    <a:lnTo>
                      <a:pt x="0" y="3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240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2" name="Freeform 106"/>
              <p:cNvSpPr>
                <a:spLocks noChangeArrowheads="1"/>
              </p:cNvSpPr>
              <p:nvPr/>
            </p:nvSpPr>
            <p:spPr bwMode="auto">
              <a:xfrm>
                <a:off x="2266950" y="1936750"/>
                <a:ext cx="866775" cy="938213"/>
              </a:xfrm>
              <a:custGeom>
                <a:avLst/>
                <a:gdLst>
                  <a:gd name="T0" fmla="*/ 854256123 w 878"/>
                  <a:gd name="T1" fmla="*/ 29138806 h 952"/>
                  <a:gd name="T2" fmla="*/ 443668360 w 878"/>
                  <a:gd name="T3" fmla="*/ 244763215 h 952"/>
                  <a:gd name="T4" fmla="*/ 484532161 w 878"/>
                  <a:gd name="T5" fmla="*/ 0 h 952"/>
                  <a:gd name="T6" fmla="*/ 159564590 w 878"/>
                  <a:gd name="T7" fmla="*/ 0 h 952"/>
                  <a:gd name="T8" fmla="*/ 0 w 878"/>
                  <a:gd name="T9" fmla="*/ 924662129 h 952"/>
                  <a:gd name="T10" fmla="*/ 854256123 w 878"/>
                  <a:gd name="T11" fmla="*/ 477871696 h 952"/>
                  <a:gd name="T12" fmla="*/ 854256123 w 878"/>
                  <a:gd name="T13" fmla="*/ 29138806 h 952"/>
                  <a:gd name="T14" fmla="*/ 0 60000 65536"/>
                  <a:gd name="T15" fmla="*/ 0 60000 65536"/>
                  <a:gd name="T16" fmla="*/ 0 60000 65536"/>
                  <a:gd name="T17" fmla="*/ 0 60000 65536"/>
                  <a:gd name="T18" fmla="*/ 0 60000 65536"/>
                  <a:gd name="T19" fmla="*/ 0 60000 65536"/>
                  <a:gd name="T20" fmla="*/ 0 60000 65536"/>
                  <a:gd name="T21" fmla="*/ 0 w 878"/>
                  <a:gd name="T22" fmla="*/ 0 h 952"/>
                  <a:gd name="T23" fmla="*/ 878 w 878"/>
                  <a:gd name="T24" fmla="*/ 952 h 9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8" h="952">
                    <a:moveTo>
                      <a:pt x="878" y="30"/>
                    </a:moveTo>
                    <a:lnTo>
                      <a:pt x="456" y="252"/>
                    </a:lnTo>
                    <a:lnTo>
                      <a:pt x="498" y="0"/>
                    </a:lnTo>
                    <a:lnTo>
                      <a:pt x="164" y="0"/>
                    </a:lnTo>
                    <a:lnTo>
                      <a:pt x="0" y="952"/>
                    </a:lnTo>
                    <a:lnTo>
                      <a:pt x="878" y="492"/>
                    </a:lnTo>
                    <a:lnTo>
                      <a:pt x="878" y="30"/>
                    </a:lnTo>
                    <a:close/>
                  </a:path>
                </a:pathLst>
              </a:custGeom>
              <a:solidFill>
                <a:srgbClr val="F9C4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240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3" name="Freeform 107"/>
              <p:cNvSpPr>
                <a:spLocks noChangeArrowheads="1"/>
              </p:cNvSpPr>
              <p:nvPr/>
            </p:nvSpPr>
            <p:spPr bwMode="auto">
              <a:xfrm>
                <a:off x="2266950" y="1936750"/>
                <a:ext cx="866775" cy="938213"/>
              </a:xfrm>
              <a:custGeom>
                <a:avLst/>
                <a:gdLst>
                  <a:gd name="T0" fmla="*/ 878 w 878"/>
                  <a:gd name="T1" fmla="*/ 30 h 952"/>
                  <a:gd name="T2" fmla="*/ 456 w 878"/>
                  <a:gd name="T3" fmla="*/ 252 h 952"/>
                  <a:gd name="T4" fmla="*/ 498 w 878"/>
                  <a:gd name="T5" fmla="*/ 0 h 952"/>
                  <a:gd name="T6" fmla="*/ 164 w 878"/>
                  <a:gd name="T7" fmla="*/ 0 h 952"/>
                  <a:gd name="T8" fmla="*/ 0 w 878"/>
                  <a:gd name="T9" fmla="*/ 952 h 952"/>
                  <a:gd name="T10" fmla="*/ 878 w 878"/>
                  <a:gd name="T11" fmla="*/ 492 h 952"/>
                  <a:gd name="T12" fmla="*/ 878 w 878"/>
                  <a:gd name="T13" fmla="*/ 30 h 952"/>
                  <a:gd name="T14" fmla="*/ 0 60000 65536"/>
                  <a:gd name="T15" fmla="*/ 0 60000 65536"/>
                  <a:gd name="T16" fmla="*/ 0 60000 65536"/>
                  <a:gd name="T17" fmla="*/ 0 60000 65536"/>
                  <a:gd name="T18" fmla="*/ 0 60000 65536"/>
                  <a:gd name="T19" fmla="*/ 0 60000 65536"/>
                  <a:gd name="T20" fmla="*/ 0 60000 65536"/>
                  <a:gd name="T21" fmla="*/ 0 w 878"/>
                  <a:gd name="T22" fmla="*/ 0 h 952"/>
                  <a:gd name="T23" fmla="*/ 878 w 878"/>
                  <a:gd name="T24" fmla="*/ 952 h 9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8" h="952">
                    <a:moveTo>
                      <a:pt x="878" y="30"/>
                    </a:moveTo>
                    <a:lnTo>
                      <a:pt x="456" y="252"/>
                    </a:lnTo>
                    <a:lnTo>
                      <a:pt x="498" y="0"/>
                    </a:lnTo>
                    <a:lnTo>
                      <a:pt x="164" y="0"/>
                    </a:lnTo>
                    <a:lnTo>
                      <a:pt x="0" y="952"/>
                    </a:lnTo>
                    <a:lnTo>
                      <a:pt x="878" y="492"/>
                    </a:lnTo>
                    <a:lnTo>
                      <a:pt x="878" y="3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240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4" name="Freeform 108"/>
              <p:cNvSpPr>
                <a:spLocks noChangeArrowheads="1"/>
              </p:cNvSpPr>
              <p:nvPr/>
            </p:nvSpPr>
            <p:spPr bwMode="auto">
              <a:xfrm>
                <a:off x="3201987" y="0"/>
                <a:ext cx="1511300" cy="1778000"/>
              </a:xfrm>
              <a:custGeom>
                <a:avLst/>
                <a:gdLst>
                  <a:gd name="T0" fmla="*/ 460241095 w 1534"/>
                  <a:gd name="T1" fmla="*/ 934440516 h 1804"/>
                  <a:gd name="T2" fmla="*/ 0 w 1534"/>
                  <a:gd name="T3" fmla="*/ 0 h 1804"/>
                  <a:gd name="T4" fmla="*/ 0 w 1534"/>
                  <a:gd name="T5" fmla="*/ 679947018 h 1804"/>
                  <a:gd name="T6" fmla="*/ 238859290 w 1534"/>
                  <a:gd name="T7" fmla="*/ 1165622896 h 1804"/>
                  <a:gd name="T8" fmla="*/ 774835825 w 1534"/>
                  <a:gd name="T9" fmla="*/ 1243330563 h 1804"/>
                  <a:gd name="T10" fmla="*/ 388389322 w 1534"/>
                  <a:gd name="T11" fmla="*/ 1622157906 h 1804"/>
                  <a:gd name="T12" fmla="*/ 409750474 w 1534"/>
                  <a:gd name="T13" fmla="*/ 1752319530 h 1804"/>
                  <a:gd name="T14" fmla="*/ 802023462 w 1534"/>
                  <a:gd name="T15" fmla="*/ 1752319530 h 1804"/>
                  <a:gd name="T16" fmla="*/ 1489471863 w 1534"/>
                  <a:gd name="T17" fmla="*/ 1084029057 h 1804"/>
                  <a:gd name="T18" fmla="*/ 460241095 w 1534"/>
                  <a:gd name="T19" fmla="*/ 934440516 h 1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34"/>
                  <a:gd name="T31" fmla="*/ 0 h 1804"/>
                  <a:gd name="T32" fmla="*/ 1534 w 1534"/>
                  <a:gd name="T33" fmla="*/ 1804 h 18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34" h="1804">
                    <a:moveTo>
                      <a:pt x="474" y="962"/>
                    </a:moveTo>
                    <a:lnTo>
                      <a:pt x="0" y="0"/>
                    </a:lnTo>
                    <a:lnTo>
                      <a:pt x="0" y="700"/>
                    </a:lnTo>
                    <a:lnTo>
                      <a:pt x="246" y="1200"/>
                    </a:lnTo>
                    <a:lnTo>
                      <a:pt x="798" y="1280"/>
                    </a:lnTo>
                    <a:lnTo>
                      <a:pt x="400" y="1670"/>
                    </a:lnTo>
                    <a:lnTo>
                      <a:pt x="422" y="1804"/>
                    </a:lnTo>
                    <a:lnTo>
                      <a:pt x="826" y="1804"/>
                    </a:lnTo>
                    <a:lnTo>
                      <a:pt x="1534" y="1116"/>
                    </a:lnTo>
                    <a:lnTo>
                      <a:pt x="474" y="962"/>
                    </a:lnTo>
                    <a:close/>
                  </a:path>
                </a:pathLst>
              </a:custGeom>
              <a:solidFill>
                <a:srgbClr val="8AE0E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240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5" name="Freeform 109"/>
              <p:cNvSpPr>
                <a:spLocks noChangeArrowheads="1"/>
              </p:cNvSpPr>
              <p:nvPr/>
            </p:nvSpPr>
            <p:spPr bwMode="auto">
              <a:xfrm>
                <a:off x="1690687" y="0"/>
                <a:ext cx="1511300" cy="1778000"/>
              </a:xfrm>
              <a:custGeom>
                <a:avLst/>
                <a:gdLst>
                  <a:gd name="T0" fmla="*/ 1029230767 w 1534"/>
                  <a:gd name="T1" fmla="*/ 934440516 h 1804"/>
                  <a:gd name="T2" fmla="*/ 0 w 1534"/>
                  <a:gd name="T3" fmla="*/ 1084029057 h 1804"/>
                  <a:gd name="T4" fmla="*/ 687448400 w 1534"/>
                  <a:gd name="T5" fmla="*/ 1752319530 h 1804"/>
                  <a:gd name="T6" fmla="*/ 1079721389 w 1534"/>
                  <a:gd name="T7" fmla="*/ 1752319530 h 1804"/>
                  <a:gd name="T8" fmla="*/ 1103024374 w 1534"/>
                  <a:gd name="T9" fmla="*/ 1622157906 h 1804"/>
                  <a:gd name="T10" fmla="*/ 714636037 w 1534"/>
                  <a:gd name="T11" fmla="*/ 1243330563 h 1804"/>
                  <a:gd name="T12" fmla="*/ 1250612572 w 1534"/>
                  <a:gd name="T13" fmla="*/ 1165622896 h 1804"/>
                  <a:gd name="T14" fmla="*/ 1489471863 w 1534"/>
                  <a:gd name="T15" fmla="*/ 679947018 h 1804"/>
                  <a:gd name="T16" fmla="*/ 1489471863 w 1534"/>
                  <a:gd name="T17" fmla="*/ 0 h 1804"/>
                  <a:gd name="T18" fmla="*/ 1029230767 w 1534"/>
                  <a:gd name="T19" fmla="*/ 934440516 h 1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34"/>
                  <a:gd name="T31" fmla="*/ 0 h 1804"/>
                  <a:gd name="T32" fmla="*/ 1534 w 1534"/>
                  <a:gd name="T33" fmla="*/ 1804 h 18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34" h="1804">
                    <a:moveTo>
                      <a:pt x="1060" y="962"/>
                    </a:moveTo>
                    <a:lnTo>
                      <a:pt x="0" y="1116"/>
                    </a:lnTo>
                    <a:lnTo>
                      <a:pt x="708" y="1804"/>
                    </a:lnTo>
                    <a:lnTo>
                      <a:pt x="1112" y="1804"/>
                    </a:lnTo>
                    <a:lnTo>
                      <a:pt x="1136" y="1670"/>
                    </a:lnTo>
                    <a:lnTo>
                      <a:pt x="736" y="1280"/>
                    </a:lnTo>
                    <a:lnTo>
                      <a:pt x="1288" y="1200"/>
                    </a:lnTo>
                    <a:lnTo>
                      <a:pt x="1534" y="700"/>
                    </a:lnTo>
                    <a:lnTo>
                      <a:pt x="1534" y="0"/>
                    </a:lnTo>
                    <a:lnTo>
                      <a:pt x="1060" y="962"/>
                    </a:lnTo>
                    <a:close/>
                  </a:path>
                </a:pathLst>
              </a:custGeom>
              <a:solidFill>
                <a:srgbClr val="F9C4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240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6" name="任意多边形 42"/>
              <p:cNvSpPr/>
              <p:nvPr/>
            </p:nvSpPr>
            <p:spPr bwMode="auto">
              <a:xfrm flipH="1">
                <a:off x="0" y="404813"/>
                <a:ext cx="2736850" cy="615950"/>
              </a:xfrm>
              <a:custGeom>
                <a:avLst/>
                <a:gdLst>
                  <a:gd name="T0" fmla="*/ 0 w 2896333"/>
                  <a:gd name="T1" fmla="*/ 581025 h 581025"/>
                  <a:gd name="T2" fmla="*/ 333375 w 2896333"/>
                  <a:gd name="T3" fmla="*/ 0 h 581025"/>
                  <a:gd name="T4" fmla="*/ 2896333 w 2896333"/>
                  <a:gd name="T5" fmla="*/ 0 h 581025"/>
                  <a:gd name="T6" fmla="*/ 0 60000 65536"/>
                  <a:gd name="T7" fmla="*/ 0 60000 65536"/>
                  <a:gd name="T8" fmla="*/ 0 60000 65536"/>
                  <a:gd name="T9" fmla="*/ 0 w 2896333"/>
                  <a:gd name="T10" fmla="*/ 0 h 581025"/>
                  <a:gd name="T11" fmla="*/ 2896333 w 2896333"/>
                  <a:gd name="T12" fmla="*/ 581025 h 581025"/>
                </a:gdLst>
                <a:ahLst/>
                <a:cxnLst>
                  <a:cxn ang="T6">
                    <a:pos x="T0" y="T1"/>
                  </a:cxn>
                  <a:cxn ang="T7">
                    <a:pos x="T2" y="T3"/>
                  </a:cxn>
                  <a:cxn ang="T8">
                    <a:pos x="T4" y="T5"/>
                  </a:cxn>
                </a:cxnLst>
                <a:rect l="T9" t="T10" r="T11" b="T12"/>
                <a:pathLst>
                  <a:path w="2896333" h="581025">
                    <a:moveTo>
                      <a:pt x="0" y="581025"/>
                    </a:moveTo>
                    <a:lnTo>
                      <a:pt x="333375" y="0"/>
                    </a:lnTo>
                    <a:lnTo>
                      <a:pt x="2896333" y="0"/>
                    </a:lnTo>
                  </a:path>
                </a:pathLst>
              </a:custGeom>
              <a:noFill/>
              <a:ln w="12700" cap="flat" cmpd="sng">
                <a:solidFill>
                  <a:srgbClr val="BFBFBF"/>
                </a:solidFill>
                <a:prstDash val="dash"/>
                <a:miter lim="800000"/>
                <a:headEnd type="oval" w="med" len="me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8" name="任意多边形 44"/>
              <p:cNvSpPr/>
              <p:nvPr/>
            </p:nvSpPr>
            <p:spPr bwMode="auto">
              <a:xfrm flipH="1">
                <a:off x="9525" y="1930400"/>
                <a:ext cx="2433637" cy="620713"/>
              </a:xfrm>
              <a:custGeom>
                <a:avLst/>
                <a:gdLst>
                  <a:gd name="T0" fmla="*/ 0 w 2528430"/>
                  <a:gd name="T1" fmla="*/ 587027 h 587027"/>
                  <a:gd name="T2" fmla="*/ 333375 w 2528430"/>
                  <a:gd name="T3" fmla="*/ 6002 h 587027"/>
                  <a:gd name="T4" fmla="*/ 2528430 w 2528430"/>
                  <a:gd name="T5" fmla="*/ 0 h 587027"/>
                  <a:gd name="T6" fmla="*/ 0 60000 65536"/>
                  <a:gd name="T7" fmla="*/ 0 60000 65536"/>
                  <a:gd name="T8" fmla="*/ 0 60000 65536"/>
                  <a:gd name="T9" fmla="*/ 0 w 2528430"/>
                  <a:gd name="T10" fmla="*/ 0 h 587027"/>
                  <a:gd name="T11" fmla="*/ 2528430 w 2528430"/>
                  <a:gd name="T12" fmla="*/ 587027 h 587027"/>
                </a:gdLst>
                <a:ahLst/>
                <a:cxnLst>
                  <a:cxn ang="T6">
                    <a:pos x="T0" y="T1"/>
                  </a:cxn>
                  <a:cxn ang="T7">
                    <a:pos x="T2" y="T3"/>
                  </a:cxn>
                  <a:cxn ang="T8">
                    <a:pos x="T4" y="T5"/>
                  </a:cxn>
                </a:cxnLst>
                <a:rect l="T9" t="T10" r="T11" b="T12"/>
                <a:pathLst>
                  <a:path w="2528430" h="587027">
                    <a:moveTo>
                      <a:pt x="0" y="587027"/>
                    </a:moveTo>
                    <a:lnTo>
                      <a:pt x="333375" y="6002"/>
                    </a:lnTo>
                    <a:lnTo>
                      <a:pt x="2528430" y="0"/>
                    </a:lnTo>
                  </a:path>
                </a:pathLst>
              </a:custGeom>
              <a:noFill/>
              <a:ln w="12700" cap="flat" cmpd="sng">
                <a:solidFill>
                  <a:srgbClr val="BFBFBF"/>
                </a:solidFill>
                <a:prstDash val="dash"/>
                <a:miter lim="800000"/>
                <a:headEnd type="oval" w="med" len="me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9" name="任意多边形 47"/>
              <p:cNvSpPr/>
              <p:nvPr/>
            </p:nvSpPr>
            <p:spPr bwMode="auto">
              <a:xfrm>
                <a:off x="3849687" y="414338"/>
                <a:ext cx="2736850" cy="615950"/>
              </a:xfrm>
              <a:custGeom>
                <a:avLst/>
                <a:gdLst>
                  <a:gd name="T0" fmla="*/ 0 w 2896333"/>
                  <a:gd name="T1" fmla="*/ 581025 h 581025"/>
                  <a:gd name="T2" fmla="*/ 333375 w 2896333"/>
                  <a:gd name="T3" fmla="*/ 0 h 581025"/>
                  <a:gd name="T4" fmla="*/ 2896333 w 2896333"/>
                  <a:gd name="T5" fmla="*/ 0 h 581025"/>
                  <a:gd name="T6" fmla="*/ 0 60000 65536"/>
                  <a:gd name="T7" fmla="*/ 0 60000 65536"/>
                  <a:gd name="T8" fmla="*/ 0 60000 65536"/>
                  <a:gd name="T9" fmla="*/ 0 w 2896333"/>
                  <a:gd name="T10" fmla="*/ 0 h 581025"/>
                  <a:gd name="T11" fmla="*/ 2896333 w 2896333"/>
                  <a:gd name="T12" fmla="*/ 581025 h 581025"/>
                </a:gdLst>
                <a:ahLst/>
                <a:cxnLst>
                  <a:cxn ang="T6">
                    <a:pos x="T0" y="T1"/>
                  </a:cxn>
                  <a:cxn ang="T7">
                    <a:pos x="T2" y="T3"/>
                  </a:cxn>
                  <a:cxn ang="T8">
                    <a:pos x="T4" y="T5"/>
                  </a:cxn>
                </a:cxnLst>
                <a:rect l="T9" t="T10" r="T11" b="T12"/>
                <a:pathLst>
                  <a:path w="2896333" h="581025">
                    <a:moveTo>
                      <a:pt x="0" y="581025"/>
                    </a:moveTo>
                    <a:lnTo>
                      <a:pt x="333375" y="0"/>
                    </a:lnTo>
                    <a:lnTo>
                      <a:pt x="2896333" y="0"/>
                    </a:lnTo>
                  </a:path>
                </a:pathLst>
              </a:custGeom>
              <a:noFill/>
              <a:ln w="12700" cap="flat" cmpd="sng">
                <a:solidFill>
                  <a:srgbClr val="BFBFBF"/>
                </a:solidFill>
                <a:prstDash val="dash"/>
                <a:miter lim="800000"/>
                <a:headEnd type="oval" w="med" len="me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0" name="任意多边形 48"/>
              <p:cNvSpPr/>
              <p:nvPr/>
            </p:nvSpPr>
            <p:spPr bwMode="auto">
              <a:xfrm>
                <a:off x="3894137" y="1930400"/>
                <a:ext cx="2713038" cy="620713"/>
              </a:xfrm>
              <a:custGeom>
                <a:avLst/>
                <a:gdLst>
                  <a:gd name="T0" fmla="*/ 0 w 2528430"/>
                  <a:gd name="T1" fmla="*/ 587027 h 587027"/>
                  <a:gd name="T2" fmla="*/ 333375 w 2528430"/>
                  <a:gd name="T3" fmla="*/ 6002 h 587027"/>
                  <a:gd name="T4" fmla="*/ 2528430 w 2528430"/>
                  <a:gd name="T5" fmla="*/ 0 h 587027"/>
                  <a:gd name="T6" fmla="*/ 0 60000 65536"/>
                  <a:gd name="T7" fmla="*/ 0 60000 65536"/>
                  <a:gd name="T8" fmla="*/ 0 60000 65536"/>
                  <a:gd name="T9" fmla="*/ 0 w 2528430"/>
                  <a:gd name="T10" fmla="*/ 0 h 587027"/>
                  <a:gd name="T11" fmla="*/ 2528430 w 2528430"/>
                  <a:gd name="T12" fmla="*/ 587027 h 587027"/>
                </a:gdLst>
                <a:ahLst/>
                <a:cxnLst>
                  <a:cxn ang="T6">
                    <a:pos x="T0" y="T1"/>
                  </a:cxn>
                  <a:cxn ang="T7">
                    <a:pos x="T2" y="T3"/>
                  </a:cxn>
                  <a:cxn ang="T8">
                    <a:pos x="T4" y="T5"/>
                  </a:cxn>
                </a:cxnLst>
                <a:rect l="T9" t="T10" r="T11" b="T12"/>
                <a:pathLst>
                  <a:path w="2528430" h="587027">
                    <a:moveTo>
                      <a:pt x="0" y="587027"/>
                    </a:moveTo>
                    <a:lnTo>
                      <a:pt x="333375" y="6002"/>
                    </a:lnTo>
                    <a:lnTo>
                      <a:pt x="2528430" y="0"/>
                    </a:lnTo>
                  </a:path>
                </a:pathLst>
              </a:custGeom>
              <a:noFill/>
              <a:ln w="12700" cap="flat" cmpd="sng">
                <a:solidFill>
                  <a:srgbClr val="BFBFBF"/>
                </a:solidFill>
                <a:prstDash val="dash"/>
                <a:miter lim="800000"/>
                <a:headEnd type="oval" w="med" len="me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1" name="Oval 54"/>
              <p:cNvSpPr>
                <a:spLocks noChangeArrowheads="1"/>
              </p:cNvSpPr>
              <p:nvPr/>
            </p:nvSpPr>
            <p:spPr bwMode="auto">
              <a:xfrm>
                <a:off x="2693987" y="984250"/>
                <a:ext cx="82550" cy="82550"/>
              </a:xfrm>
              <a:prstGeom prst="ellipse">
                <a:avLst/>
              </a:prstGeom>
              <a:gradFill rotWithShape="1">
                <a:gsLst>
                  <a:gs pos="0">
                    <a:srgbClr val="9B9B9B"/>
                  </a:gs>
                  <a:gs pos="50000">
                    <a:srgbClr val="8D8D8D"/>
                  </a:gs>
                  <a:gs pos="100000">
                    <a:srgbClr val="79797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sz="240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2" name="Oval 54"/>
              <p:cNvSpPr>
                <a:spLocks noChangeArrowheads="1"/>
              </p:cNvSpPr>
              <p:nvPr/>
            </p:nvSpPr>
            <p:spPr bwMode="auto">
              <a:xfrm>
                <a:off x="3802062" y="990600"/>
                <a:ext cx="82550" cy="82550"/>
              </a:xfrm>
              <a:prstGeom prst="ellipse">
                <a:avLst/>
              </a:prstGeom>
              <a:gradFill rotWithShape="1">
                <a:gsLst>
                  <a:gs pos="0">
                    <a:srgbClr val="9B9B9B"/>
                  </a:gs>
                  <a:gs pos="50000">
                    <a:srgbClr val="8D8D8D"/>
                  </a:gs>
                  <a:gs pos="100000">
                    <a:srgbClr val="79797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sz="240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3" name="Oval 54"/>
              <p:cNvSpPr>
                <a:spLocks noChangeArrowheads="1"/>
              </p:cNvSpPr>
              <p:nvPr/>
            </p:nvSpPr>
            <p:spPr bwMode="auto">
              <a:xfrm>
                <a:off x="3849687" y="2509838"/>
                <a:ext cx="82550" cy="82550"/>
              </a:xfrm>
              <a:prstGeom prst="ellipse">
                <a:avLst/>
              </a:prstGeom>
              <a:gradFill rotWithShape="1">
                <a:gsLst>
                  <a:gs pos="0">
                    <a:srgbClr val="9B9B9B"/>
                  </a:gs>
                  <a:gs pos="50000">
                    <a:srgbClr val="8D8D8D"/>
                  </a:gs>
                  <a:gs pos="100000">
                    <a:srgbClr val="79797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sz="240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4" name="Oval 54"/>
              <p:cNvSpPr>
                <a:spLocks noChangeArrowheads="1"/>
              </p:cNvSpPr>
              <p:nvPr/>
            </p:nvSpPr>
            <p:spPr bwMode="auto">
              <a:xfrm>
                <a:off x="2409825" y="2509838"/>
                <a:ext cx="82550" cy="82550"/>
              </a:xfrm>
              <a:prstGeom prst="ellipse">
                <a:avLst/>
              </a:prstGeom>
              <a:gradFill rotWithShape="1">
                <a:gsLst>
                  <a:gs pos="0">
                    <a:srgbClr val="9B9B9B"/>
                  </a:gs>
                  <a:gs pos="50000">
                    <a:srgbClr val="8D8D8D"/>
                  </a:gs>
                  <a:gs pos="100000">
                    <a:srgbClr val="79797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sz="240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grpSp>
        <p:pic>
          <p:nvPicPr>
            <p:cNvPr id="6" name="图片 29"/>
            <p:cNvPicPr>
              <a:picLocks noChangeAspect="1" noChangeArrowheads="1"/>
            </p:cNvPicPr>
            <p:nvPr/>
          </p:nvPicPr>
          <p:blipFill>
            <a:blip r:embed="rId2" cstate="print">
              <a:biLevel thresh="50000"/>
              <a:grayscl/>
              <a:extLst>
                <a:ext uri="{28A0092B-C50C-407E-A947-70E740481C1C}">
                  <a14:useLocalDpi xmlns:a14="http://schemas.microsoft.com/office/drawing/2010/main" val="0"/>
                </a:ext>
              </a:extLst>
            </a:blip>
            <a:srcRect/>
            <a:stretch>
              <a:fillRect/>
            </a:stretch>
          </p:blipFill>
          <p:spPr bwMode="auto">
            <a:xfrm>
              <a:off x="-131413" y="62051"/>
              <a:ext cx="502575" cy="50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30"/>
            <p:cNvPicPr>
              <a:picLocks noChangeAspect="1" noChangeArrowheads="1"/>
            </p:cNvPicPr>
            <p:nvPr/>
          </p:nvPicPr>
          <p:blipFill>
            <a:blip r:embed="rId3" cstate="print">
              <a:biLevel thresh="50000"/>
              <a:grayscl/>
              <a:extLst>
                <a:ext uri="{28A0092B-C50C-407E-A947-70E740481C1C}">
                  <a14:useLocalDpi xmlns:a14="http://schemas.microsoft.com/office/drawing/2010/main" val="0"/>
                </a:ext>
              </a:extLst>
            </a:blip>
            <a:srcRect/>
            <a:stretch>
              <a:fillRect/>
            </a:stretch>
          </p:blipFill>
          <p:spPr bwMode="auto">
            <a:xfrm>
              <a:off x="8451061" y="167678"/>
              <a:ext cx="502575" cy="50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31"/>
            <p:cNvPicPr>
              <a:picLocks noChangeAspect="1" noChangeArrowheads="1"/>
            </p:cNvPicPr>
            <p:nvPr/>
          </p:nvPicPr>
          <p:blipFill>
            <a:blip r:embed="rId4" cstate="print">
              <a:biLevel thresh="50000"/>
              <a:grayscl/>
              <a:extLst>
                <a:ext uri="{28A0092B-C50C-407E-A947-70E740481C1C}">
                  <a14:useLocalDpi xmlns:a14="http://schemas.microsoft.com/office/drawing/2010/main" val="0"/>
                </a:ext>
              </a:extLst>
            </a:blip>
            <a:srcRect/>
            <a:stretch>
              <a:fillRect/>
            </a:stretch>
          </p:blipFill>
          <p:spPr bwMode="auto">
            <a:xfrm>
              <a:off x="0" y="2080688"/>
              <a:ext cx="596675" cy="59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32"/>
            <p:cNvPicPr>
              <a:picLocks noChangeAspect="1" noChangeArrowheads="1"/>
            </p:cNvPicPr>
            <p:nvPr/>
          </p:nvPicPr>
          <p:blipFill>
            <a:blip r:embed="rId5" cstate="print">
              <a:biLevel thresh="50000"/>
              <a:grayscl/>
              <a:extLst>
                <a:ext uri="{28A0092B-C50C-407E-A947-70E740481C1C}">
                  <a14:useLocalDpi xmlns:a14="http://schemas.microsoft.com/office/drawing/2010/main" val="0"/>
                </a:ext>
              </a:extLst>
            </a:blip>
            <a:srcRect/>
            <a:stretch>
              <a:fillRect/>
            </a:stretch>
          </p:blipFill>
          <p:spPr bwMode="auto">
            <a:xfrm>
              <a:off x="8420699" y="2106801"/>
              <a:ext cx="551859" cy="551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8" name="矩形 1"/>
          <p:cNvSpPr>
            <a:spLocks noChangeArrowheads="1"/>
          </p:cNvSpPr>
          <p:nvPr/>
        </p:nvSpPr>
        <p:spPr bwMode="auto">
          <a:xfrm>
            <a:off x="1984849" y="4522486"/>
            <a:ext cx="27538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just"/>
            <a:r>
              <a:rPr lang="zh-CN" altLang="zh-CN" b="1" dirty="0">
                <a:solidFill>
                  <a:schemeClr val="accent1"/>
                </a:solidFill>
                <a:latin typeface="微软雅黑" panose="020B0503020204020204" pitchFamily="34" charset="-122"/>
                <a:ea typeface="微软雅黑" panose="020B0503020204020204" pitchFamily="34" charset="-122"/>
              </a:rPr>
              <a:t>能满足团队成</a:t>
            </a:r>
            <a:endParaRPr lang="en-US" altLang="zh-CN" b="1" dirty="0">
              <a:solidFill>
                <a:schemeClr val="accent1"/>
              </a:solidFill>
              <a:latin typeface="微软雅黑" panose="020B0503020204020204" pitchFamily="34" charset="-122"/>
              <a:ea typeface="微软雅黑" panose="020B0503020204020204" pitchFamily="34" charset="-122"/>
            </a:endParaRPr>
          </a:p>
          <a:p>
            <a:pPr algn="just"/>
            <a:r>
              <a:rPr lang="zh-CN" altLang="zh-CN" b="1" dirty="0">
                <a:solidFill>
                  <a:schemeClr val="accent1"/>
                </a:solidFill>
                <a:latin typeface="微软雅黑" panose="020B0503020204020204" pitchFamily="34" charset="-122"/>
                <a:ea typeface="微软雅黑" panose="020B0503020204020204" pitchFamily="34" charset="-122"/>
              </a:rPr>
              <a:t>员的心理需求</a:t>
            </a:r>
            <a:endParaRPr lang="zh-CN" altLang="en-US" b="1" dirty="0">
              <a:solidFill>
                <a:schemeClr val="accent1"/>
              </a:solidFill>
              <a:latin typeface="微软雅黑" panose="020B0503020204020204" pitchFamily="34" charset="-122"/>
              <a:ea typeface="微软雅黑" panose="020B0503020204020204" pitchFamily="34" charset="-122"/>
              <a:sym typeface="方正兰亭细黑_GBK" charset="-122"/>
            </a:endParaRPr>
          </a:p>
        </p:txBody>
      </p:sp>
      <p:sp>
        <p:nvSpPr>
          <p:cNvPr id="29" name="矩形 1"/>
          <p:cNvSpPr>
            <a:spLocks noChangeArrowheads="1"/>
          </p:cNvSpPr>
          <p:nvPr/>
        </p:nvSpPr>
        <p:spPr bwMode="auto">
          <a:xfrm>
            <a:off x="7592519" y="1477067"/>
            <a:ext cx="224101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zh-CN" altLang="zh-CN" b="1" dirty="0">
                <a:solidFill>
                  <a:schemeClr val="accent1"/>
                </a:solidFill>
                <a:latin typeface="微软雅黑" panose="020B0503020204020204" pitchFamily="34" charset="-122"/>
                <a:ea typeface="微软雅黑" panose="020B0503020204020204" pitchFamily="34" charset="-122"/>
              </a:rPr>
              <a:t>能使个人得到较快的进步</a:t>
            </a:r>
            <a:endParaRPr lang="zh-CN" altLang="en-US" b="1" dirty="0">
              <a:solidFill>
                <a:schemeClr val="accent1"/>
              </a:solidFill>
              <a:latin typeface="微软雅黑" panose="020B0503020204020204" pitchFamily="34" charset="-122"/>
              <a:ea typeface="微软雅黑" panose="020B0503020204020204" pitchFamily="34" charset="-122"/>
            </a:endParaRPr>
          </a:p>
          <a:p>
            <a:endParaRPr lang="zh-CN" altLang="en-US" b="1" dirty="0">
              <a:latin typeface="微软雅黑" panose="020B0503020204020204" pitchFamily="34" charset="-122"/>
              <a:ea typeface="微软雅黑" panose="020B0503020204020204" pitchFamily="34" charset="-122"/>
              <a:sym typeface="方正兰亭细黑_GBK" charset="-122"/>
            </a:endParaRPr>
          </a:p>
        </p:txBody>
      </p:sp>
      <p:sp>
        <p:nvSpPr>
          <p:cNvPr id="30" name="矩形 1"/>
          <p:cNvSpPr>
            <a:spLocks noChangeArrowheads="1"/>
          </p:cNvSpPr>
          <p:nvPr/>
        </p:nvSpPr>
        <p:spPr bwMode="auto">
          <a:xfrm>
            <a:off x="7653200" y="4518650"/>
            <a:ext cx="249040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just">
              <a:lnSpc>
                <a:spcPct val="150000"/>
              </a:lnSpc>
            </a:pPr>
            <a:r>
              <a:rPr lang="zh-CN" altLang="zh-CN" b="1" dirty="0">
                <a:solidFill>
                  <a:schemeClr val="accent1"/>
                </a:solidFill>
                <a:latin typeface="微软雅黑" panose="020B0503020204020204" pitchFamily="34" charset="-122"/>
                <a:ea typeface="微软雅黑" panose="020B0503020204020204" pitchFamily="34" charset="-122"/>
              </a:rPr>
              <a:t>能</a:t>
            </a:r>
            <a:r>
              <a:rPr lang="zh-CN" altLang="en-US" b="1" dirty="0">
                <a:solidFill>
                  <a:schemeClr val="accent1"/>
                </a:solidFill>
                <a:latin typeface="微软雅黑" panose="020B0503020204020204" pitchFamily="34" charset="-122"/>
                <a:ea typeface="微软雅黑" panose="020B0503020204020204" pitchFamily="34" charset="-122"/>
              </a:rPr>
              <a:t>提高决策质量</a:t>
            </a:r>
          </a:p>
          <a:p>
            <a:pPr algn="just">
              <a:lnSpc>
                <a:spcPct val="150000"/>
              </a:lnSpc>
            </a:pPr>
            <a:endParaRPr lang="zh-CN" altLang="en-US" b="1" dirty="0">
              <a:latin typeface="微软雅黑" panose="020B0503020204020204" pitchFamily="34" charset="-122"/>
              <a:ea typeface="微软雅黑" panose="020B0503020204020204" pitchFamily="34" charset="-122"/>
              <a:sym typeface="方正兰亭细黑_GBK" charset="-122"/>
            </a:endParaRPr>
          </a:p>
        </p:txBody>
      </p:sp>
      <p:sp>
        <p:nvSpPr>
          <p:cNvPr id="31" name="矩形 1"/>
          <p:cNvSpPr>
            <a:spLocks noChangeArrowheads="1"/>
          </p:cNvSpPr>
          <p:nvPr/>
        </p:nvSpPr>
        <p:spPr bwMode="auto">
          <a:xfrm>
            <a:off x="2060575" y="1619865"/>
            <a:ext cx="295443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just">
              <a:lnSpc>
                <a:spcPct val="150000"/>
              </a:lnSpc>
            </a:pPr>
            <a:r>
              <a:rPr lang="zh-CN" altLang="zh-CN" b="1" dirty="0">
                <a:solidFill>
                  <a:schemeClr val="accent1"/>
                </a:solidFill>
                <a:latin typeface="微软雅黑" panose="020B0503020204020204" pitchFamily="34" charset="-122"/>
                <a:ea typeface="微软雅黑" panose="020B0503020204020204" pitchFamily="34" charset="-122"/>
              </a:rPr>
              <a:t>能</a:t>
            </a:r>
            <a:r>
              <a:rPr lang="zh-CN" altLang="en-US" b="1" dirty="0">
                <a:solidFill>
                  <a:schemeClr val="accent1"/>
                </a:solidFill>
                <a:latin typeface="微软雅黑" panose="020B0503020204020204" pitchFamily="34" charset="-122"/>
                <a:ea typeface="微软雅黑" panose="020B0503020204020204" pitchFamily="34" charset="-122"/>
              </a:rPr>
              <a:t>更有效的实现目标</a:t>
            </a:r>
            <a:endParaRPr lang="zh-CN" altLang="en-US" b="1" dirty="0">
              <a:latin typeface="微软雅黑" panose="020B0503020204020204" pitchFamily="34" charset="-122"/>
              <a:ea typeface="微软雅黑" panose="020B0503020204020204" pitchFamily="34" charset="-122"/>
              <a:sym typeface="方正兰亭细黑_GBK" charset="-122"/>
            </a:endParaRPr>
          </a:p>
        </p:txBody>
      </p:sp>
      <p:sp>
        <p:nvSpPr>
          <p:cNvPr id="17" name="灯片编号占位符 16">
            <a:extLst>
              <a:ext uri="{FF2B5EF4-FFF2-40B4-BE49-F238E27FC236}">
                <a16:creationId xmlns:a16="http://schemas.microsoft.com/office/drawing/2014/main" id="{FD6A4CC4-A1AA-468D-98AA-8EDFF12F942D}"/>
              </a:ext>
            </a:extLst>
          </p:cNvPr>
          <p:cNvSpPr>
            <a:spLocks noGrp="1"/>
          </p:cNvSpPr>
          <p:nvPr>
            <p:ph type="sldNum" sz="quarter" idx="12"/>
          </p:nvPr>
        </p:nvSpPr>
        <p:spPr/>
        <p:txBody>
          <a:bodyPr/>
          <a:lstStyle/>
          <a:p>
            <a:fld id="{B6F15528-21DE-4FAA-801E-634DDDAF4B2B}" type="slidenum">
              <a:rPr lang="en-US" smtClean="0"/>
              <a:t>515</a:t>
            </a:fld>
            <a:endParaRPr lang="en-US" dirty="0"/>
          </a:p>
        </p:txBody>
      </p:sp>
      <p:sp>
        <p:nvSpPr>
          <p:cNvPr id="32" name="灯片编号占位符 8">
            <a:extLst>
              <a:ext uri="{FF2B5EF4-FFF2-40B4-BE49-F238E27FC236}">
                <a16:creationId xmlns:a16="http://schemas.microsoft.com/office/drawing/2014/main" id="{56BBA503-88C1-42B5-A05D-C297109E6818}"/>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515</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7.1.3 </a:t>
            </a:r>
            <a:r>
              <a:rPr lang="zh-CN" altLang="zh-CN" dirty="0"/>
              <a:t>团队成员的选择</a:t>
            </a:r>
            <a:endParaRPr lang="zh-CN" altLang="en-US" dirty="0"/>
          </a:p>
        </p:txBody>
      </p:sp>
      <p:sp>
        <p:nvSpPr>
          <p:cNvPr id="24" name="矩形 23"/>
          <p:cNvSpPr/>
          <p:nvPr/>
        </p:nvSpPr>
        <p:spPr>
          <a:xfrm>
            <a:off x="1222066" y="1374626"/>
            <a:ext cx="9311685" cy="523220"/>
          </a:xfrm>
          <a:prstGeom prst="rect">
            <a:avLst/>
          </a:prstGeom>
        </p:spPr>
        <p:txBody>
          <a:bodyPr wrap="square">
            <a:spAutoFit/>
          </a:bodyPr>
          <a:lstStyle/>
          <a:p>
            <a:r>
              <a:rPr lang="zh-CN" altLang="zh-CN" sz="2800" b="1" dirty="0"/>
              <a:t>对于一个软件工程</a:t>
            </a:r>
            <a:r>
              <a:rPr lang="zh-CN" altLang="en-US" sz="2800" b="1" dirty="0"/>
              <a:t>项目</a:t>
            </a:r>
            <a:r>
              <a:rPr lang="zh-CN" altLang="zh-CN" sz="2800" b="1" dirty="0"/>
              <a:t>来说，参与项目的角色通常</a:t>
            </a:r>
            <a:r>
              <a:rPr lang="zh-CN" altLang="en-US" sz="2800" b="1" dirty="0"/>
              <a:t>有：</a:t>
            </a:r>
          </a:p>
        </p:txBody>
      </p:sp>
      <p:grpSp>
        <p:nvGrpSpPr>
          <p:cNvPr id="31" name="组合 30"/>
          <p:cNvGrpSpPr/>
          <p:nvPr/>
        </p:nvGrpSpPr>
        <p:grpSpPr>
          <a:xfrm>
            <a:off x="2060575" y="1951381"/>
            <a:ext cx="9192253" cy="4193649"/>
            <a:chOff x="2060575" y="1951381"/>
            <a:chExt cx="9192253" cy="4193649"/>
          </a:xfrm>
        </p:grpSpPr>
        <p:sp>
          <p:nvSpPr>
            <p:cNvPr id="27" name="Oval 155"/>
            <p:cNvSpPr/>
            <p:nvPr/>
          </p:nvSpPr>
          <p:spPr>
            <a:xfrm>
              <a:off x="6896436" y="3752282"/>
              <a:ext cx="1370863" cy="1302153"/>
            </a:xfrm>
            <a:prstGeom prst="ellipse">
              <a:avLst/>
            </a:prstGeom>
            <a:solidFill>
              <a:schemeClr val="accent4"/>
            </a:solidFill>
            <a:ln w="190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tr-TR" sz="23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Oval 152"/>
            <p:cNvSpPr/>
            <p:nvPr/>
          </p:nvSpPr>
          <p:spPr>
            <a:xfrm>
              <a:off x="2540042" y="4029124"/>
              <a:ext cx="2025498" cy="2066063"/>
            </a:xfrm>
            <a:prstGeom prst="ellipse">
              <a:avLst/>
            </a:prstGeom>
            <a:solidFill>
              <a:schemeClr val="accent1"/>
            </a:solidFill>
            <a:ln w="190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tr-TR" sz="23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Oval 153"/>
            <p:cNvSpPr/>
            <p:nvPr/>
          </p:nvSpPr>
          <p:spPr>
            <a:xfrm>
              <a:off x="3913604" y="2822366"/>
              <a:ext cx="1303873" cy="1349383"/>
            </a:xfrm>
            <a:prstGeom prst="ellipse">
              <a:avLst/>
            </a:prstGeom>
            <a:solidFill>
              <a:schemeClr val="accent2"/>
            </a:solidFill>
            <a:ln w="190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tr-TR" sz="23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Oval 154"/>
            <p:cNvSpPr/>
            <p:nvPr/>
          </p:nvSpPr>
          <p:spPr>
            <a:xfrm>
              <a:off x="4906508" y="3313070"/>
              <a:ext cx="2047828" cy="2115992"/>
            </a:xfrm>
            <a:prstGeom prst="ellipse">
              <a:avLst/>
            </a:prstGeom>
            <a:solidFill>
              <a:schemeClr val="accent3"/>
            </a:solidFill>
            <a:ln w="190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tr-TR" sz="23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Oval 155"/>
            <p:cNvSpPr/>
            <p:nvPr/>
          </p:nvSpPr>
          <p:spPr>
            <a:xfrm>
              <a:off x="4605059" y="5206327"/>
              <a:ext cx="940864" cy="938703"/>
            </a:xfrm>
            <a:prstGeom prst="ellipse">
              <a:avLst/>
            </a:prstGeom>
            <a:solidFill>
              <a:schemeClr val="accent4"/>
            </a:solidFill>
            <a:ln w="190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tr-TR" sz="23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Oval 156"/>
            <p:cNvSpPr/>
            <p:nvPr/>
          </p:nvSpPr>
          <p:spPr>
            <a:xfrm>
              <a:off x="6461875" y="1951381"/>
              <a:ext cx="1737627" cy="1801249"/>
            </a:xfrm>
            <a:prstGeom prst="ellipse">
              <a:avLst/>
            </a:prstGeom>
            <a:solidFill>
              <a:schemeClr val="accent5"/>
            </a:solidFill>
            <a:ln w="190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tr-TR" sz="23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Oval 158"/>
            <p:cNvSpPr/>
            <p:nvPr/>
          </p:nvSpPr>
          <p:spPr>
            <a:xfrm>
              <a:off x="8172676" y="2629336"/>
              <a:ext cx="1642001" cy="1542413"/>
            </a:xfrm>
            <a:prstGeom prst="ellipse">
              <a:avLst/>
            </a:prstGeom>
            <a:solidFill>
              <a:schemeClr val="accent1"/>
            </a:solidFill>
            <a:ln w="190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tr-TR" sz="23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Oval 159"/>
            <p:cNvSpPr/>
            <p:nvPr/>
          </p:nvSpPr>
          <p:spPr>
            <a:xfrm>
              <a:off x="9096001" y="4403358"/>
              <a:ext cx="873910" cy="888385"/>
            </a:xfrm>
            <a:prstGeom prst="ellipse">
              <a:avLst/>
            </a:prstGeom>
            <a:solidFill>
              <a:schemeClr val="accent2"/>
            </a:solidFill>
            <a:ln w="190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tr-TR" sz="23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Oval 160"/>
            <p:cNvSpPr/>
            <p:nvPr/>
          </p:nvSpPr>
          <p:spPr>
            <a:xfrm>
              <a:off x="9814677" y="3025833"/>
              <a:ext cx="1438151" cy="1495120"/>
            </a:xfrm>
            <a:prstGeom prst="ellipse">
              <a:avLst/>
            </a:prstGeom>
            <a:solidFill>
              <a:schemeClr val="accent3"/>
            </a:solidFill>
            <a:ln w="190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tr-TR" sz="23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Oval 157"/>
            <p:cNvSpPr/>
            <p:nvPr/>
          </p:nvSpPr>
          <p:spPr>
            <a:xfrm>
              <a:off x="2060575" y="2425113"/>
              <a:ext cx="1206625" cy="1178758"/>
            </a:xfrm>
            <a:prstGeom prst="ellipse">
              <a:avLst/>
            </a:prstGeom>
            <a:solidFill>
              <a:schemeClr val="accent6"/>
            </a:solidFill>
            <a:ln w="190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tr-TR" sz="23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0" name="组合 29"/>
          <p:cNvGrpSpPr/>
          <p:nvPr/>
        </p:nvGrpSpPr>
        <p:grpSpPr>
          <a:xfrm>
            <a:off x="2060575" y="2343738"/>
            <a:ext cx="9192252" cy="3581239"/>
            <a:chOff x="2060575" y="2343738"/>
            <a:chExt cx="9192252" cy="3581239"/>
          </a:xfrm>
        </p:grpSpPr>
        <p:sp>
          <p:nvSpPr>
            <p:cNvPr id="15" name="Metin kutusu 164"/>
            <p:cNvSpPr txBox="1"/>
            <p:nvPr/>
          </p:nvSpPr>
          <p:spPr>
            <a:xfrm>
              <a:off x="2685087" y="4664119"/>
              <a:ext cx="1737688" cy="799193"/>
            </a:xfrm>
            <a:prstGeom prst="rect">
              <a:avLst/>
            </a:prstGeom>
            <a:noFill/>
          </p:spPr>
          <p:txBody>
            <a:bodyPr wrap="square" rtlCol="0">
              <a:spAutoFit/>
            </a:bodyPr>
            <a:lstStyle/>
            <a:p>
              <a:pPr algn="ctr">
                <a:lnSpc>
                  <a:spcPct val="120000"/>
                </a:lnSpc>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需求分析</a:t>
              </a:r>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a:p>
              <a:pPr algn="ctr">
                <a:lnSpc>
                  <a:spcPct val="120000"/>
                </a:lnSpc>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人员</a:t>
              </a:r>
              <a:endParaRPr lang="tr-TR" altLang="zh-CN" sz="2000" b="1"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Metin kutusu 165"/>
            <p:cNvSpPr txBox="1"/>
            <p:nvPr/>
          </p:nvSpPr>
          <p:spPr>
            <a:xfrm>
              <a:off x="4033660" y="3025832"/>
              <a:ext cx="1183817" cy="830997"/>
            </a:xfrm>
            <a:prstGeom prst="rect">
              <a:avLst/>
            </a:prstGeom>
            <a:noFill/>
          </p:spPr>
          <p:txBody>
            <a:bodyPr wrap="square" rtlCol="0">
              <a:spAutoFit/>
            </a:bodyPr>
            <a:lstStyle/>
            <a:p>
              <a:pPr algn="ctr">
                <a:lnSpc>
                  <a:spcPct val="120000"/>
                </a:lnSpc>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开发</a:t>
              </a:r>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a:p>
              <a:pPr algn="ctr">
                <a:lnSpc>
                  <a:spcPct val="120000"/>
                </a:lnSpc>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经理</a:t>
              </a:r>
              <a:endParaRPr lang="tr-TR" altLang="zh-CN" sz="2000" b="1"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Metin kutusu 166"/>
            <p:cNvSpPr txBox="1"/>
            <p:nvPr/>
          </p:nvSpPr>
          <p:spPr>
            <a:xfrm>
              <a:off x="5075491" y="3796012"/>
              <a:ext cx="1642565" cy="799193"/>
            </a:xfrm>
            <a:prstGeom prst="rect">
              <a:avLst/>
            </a:prstGeom>
            <a:noFill/>
          </p:spPr>
          <p:txBody>
            <a:bodyPr wrap="square" rtlCol="0">
              <a:spAutoFit/>
            </a:bodyPr>
            <a:lstStyle/>
            <a:p>
              <a:pPr algn="ctr">
                <a:lnSpc>
                  <a:spcPct val="120000"/>
                </a:lnSpc>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开发</a:t>
              </a:r>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a:p>
              <a:pPr algn="ctr">
                <a:lnSpc>
                  <a:spcPct val="120000"/>
                </a:lnSpc>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工程师</a:t>
              </a:r>
              <a:endParaRPr lang="tr-TR" altLang="zh-CN" sz="2000" b="1"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Metin kutusu 167"/>
            <p:cNvSpPr txBox="1"/>
            <p:nvPr/>
          </p:nvSpPr>
          <p:spPr>
            <a:xfrm>
              <a:off x="4580516" y="5463312"/>
              <a:ext cx="1070693" cy="461665"/>
            </a:xfrm>
            <a:prstGeom prst="rect">
              <a:avLst/>
            </a:prstGeom>
            <a:noFill/>
          </p:spPr>
          <p:txBody>
            <a:bodyPr wrap="square" rtlCol="0">
              <a:spAutoFit/>
            </a:bodyPr>
            <a:lstStyle/>
            <a:p>
              <a:pPr algn="ctr">
                <a:lnSpc>
                  <a:spcPct val="120000"/>
                </a:lnSpc>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设计师</a:t>
              </a:r>
              <a:endParaRPr lang="tr-TR" sz="2000" b="1"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Metin kutusu 168"/>
            <p:cNvSpPr txBox="1"/>
            <p:nvPr/>
          </p:nvSpPr>
          <p:spPr>
            <a:xfrm>
              <a:off x="6593634" y="2343738"/>
              <a:ext cx="1474108" cy="799193"/>
            </a:xfrm>
            <a:prstGeom prst="rect">
              <a:avLst/>
            </a:prstGeom>
            <a:noFill/>
          </p:spPr>
          <p:txBody>
            <a:bodyPr wrap="square" rtlCol="0">
              <a:spAutoFit/>
            </a:bodyPr>
            <a:lstStyle/>
            <a:p>
              <a:pPr algn="ctr">
                <a:lnSpc>
                  <a:spcPct val="120000"/>
                </a:lnSpc>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测试</a:t>
              </a:r>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a:p>
              <a:pPr algn="ctr">
                <a:lnSpc>
                  <a:spcPct val="120000"/>
                </a:lnSpc>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经理</a:t>
              </a:r>
              <a:endParaRPr lang="tr-TR" altLang="zh-CN" sz="2000" b="1"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Metin kutusu 169"/>
            <p:cNvSpPr txBox="1"/>
            <p:nvPr/>
          </p:nvSpPr>
          <p:spPr>
            <a:xfrm>
              <a:off x="6827149" y="4020759"/>
              <a:ext cx="1509436" cy="799193"/>
            </a:xfrm>
            <a:prstGeom prst="rect">
              <a:avLst/>
            </a:prstGeom>
            <a:noFill/>
          </p:spPr>
          <p:txBody>
            <a:bodyPr wrap="square" rtlCol="0">
              <a:spAutoFit/>
            </a:bodyPr>
            <a:lstStyle/>
            <a:p>
              <a:pPr algn="ctr">
                <a:lnSpc>
                  <a:spcPct val="120000"/>
                </a:lnSpc>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测试</a:t>
              </a:r>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a:p>
              <a:pPr algn="ctr">
                <a:lnSpc>
                  <a:spcPct val="120000"/>
                </a:lnSpc>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工程师</a:t>
              </a:r>
              <a:endParaRPr lang="tr-TR" altLang="zh-CN" sz="2000" b="1"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Metin kutusu 170"/>
            <p:cNvSpPr txBox="1"/>
            <p:nvPr/>
          </p:nvSpPr>
          <p:spPr>
            <a:xfrm>
              <a:off x="8132715" y="3087801"/>
              <a:ext cx="1776460" cy="799193"/>
            </a:xfrm>
            <a:prstGeom prst="rect">
              <a:avLst/>
            </a:prstGeom>
            <a:noFill/>
          </p:spPr>
          <p:txBody>
            <a:bodyPr wrap="square" rtlCol="0">
              <a:spAutoFit/>
            </a:bodyPr>
            <a:lstStyle/>
            <a:p>
              <a:pPr algn="ctr">
                <a:lnSpc>
                  <a:spcPct val="120000"/>
                </a:lnSpc>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质量管理</a:t>
              </a:r>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a:p>
              <a:pPr algn="ctr">
                <a:lnSpc>
                  <a:spcPct val="120000"/>
                </a:lnSpc>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人员</a:t>
              </a:r>
              <a:endParaRPr lang="tr-TR" altLang="zh-CN" sz="2000" b="1"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Metin kutusu 171"/>
            <p:cNvSpPr txBox="1"/>
            <p:nvPr/>
          </p:nvSpPr>
          <p:spPr>
            <a:xfrm>
              <a:off x="9814676" y="3364611"/>
              <a:ext cx="1438151" cy="830997"/>
            </a:xfrm>
            <a:prstGeom prst="rect">
              <a:avLst/>
            </a:prstGeom>
            <a:noFill/>
          </p:spPr>
          <p:txBody>
            <a:bodyPr wrap="square" rtlCol="0">
              <a:spAutoFit/>
            </a:bodyPr>
            <a:lstStyle/>
            <a:p>
              <a:pPr algn="ctr">
                <a:lnSpc>
                  <a:spcPct val="120000"/>
                </a:lnSpc>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系统</a:t>
              </a:r>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a:p>
              <a:pPr algn="ctr">
                <a:lnSpc>
                  <a:spcPct val="120000"/>
                </a:lnSpc>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分析师</a:t>
              </a:r>
              <a:endParaRPr lang="tr-TR" altLang="zh-CN" sz="2000" b="1"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Metin kutusu 172"/>
            <p:cNvSpPr txBox="1"/>
            <p:nvPr/>
          </p:nvSpPr>
          <p:spPr>
            <a:xfrm>
              <a:off x="8766175" y="4418531"/>
              <a:ext cx="1571991" cy="763863"/>
            </a:xfrm>
            <a:prstGeom prst="rect">
              <a:avLst/>
            </a:prstGeom>
            <a:noFill/>
          </p:spPr>
          <p:txBody>
            <a:bodyPr wrap="square" rtlCol="0">
              <a:spAutoFit/>
            </a:bodyPr>
            <a:lstStyle/>
            <a:p>
              <a:pPr algn="ctr">
                <a:lnSpc>
                  <a:spcPct val="120000"/>
                </a:lnSpc>
              </a:pPr>
              <a:r>
                <a:rPr lang="zh-CN" altLang="en-US" sz="1900" b="1" dirty="0">
                  <a:latin typeface="Arial" panose="020B0604020202020204" pitchFamily="34" charset="0"/>
                  <a:ea typeface="微软雅黑" panose="020B0503020204020204" pitchFamily="34" charset="-122"/>
                  <a:cs typeface="+mn-ea"/>
                  <a:sym typeface="Arial" panose="020B0604020202020204" pitchFamily="34" charset="0"/>
                </a:rPr>
                <a:t>集成</a:t>
              </a:r>
              <a:endParaRPr lang="en-US" altLang="zh-CN" sz="1900" b="1" dirty="0">
                <a:latin typeface="Arial" panose="020B0604020202020204" pitchFamily="34" charset="0"/>
                <a:ea typeface="微软雅黑" panose="020B0503020204020204" pitchFamily="34" charset="-122"/>
                <a:cs typeface="+mn-ea"/>
                <a:sym typeface="Arial" panose="020B0604020202020204" pitchFamily="34" charset="0"/>
              </a:endParaRPr>
            </a:p>
            <a:p>
              <a:pPr algn="ctr">
                <a:lnSpc>
                  <a:spcPct val="120000"/>
                </a:lnSpc>
              </a:pPr>
              <a:r>
                <a:rPr lang="zh-CN" altLang="en-US" sz="1900" b="1" dirty="0">
                  <a:latin typeface="Arial" panose="020B0604020202020204" pitchFamily="34" charset="0"/>
                  <a:ea typeface="微软雅黑" panose="020B0503020204020204" pitchFamily="34" charset="-122"/>
                  <a:cs typeface="+mn-ea"/>
                  <a:sym typeface="Arial" panose="020B0604020202020204" pitchFamily="34" charset="0"/>
                </a:rPr>
                <a:t>工程师</a:t>
              </a:r>
              <a:endParaRPr lang="tr-TR" altLang="zh-CN" sz="1900" b="1"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Metin kutusu 169"/>
            <p:cNvSpPr txBox="1"/>
            <p:nvPr/>
          </p:nvSpPr>
          <p:spPr>
            <a:xfrm>
              <a:off x="2060575" y="2610334"/>
              <a:ext cx="1143958" cy="830997"/>
            </a:xfrm>
            <a:prstGeom prst="rect">
              <a:avLst/>
            </a:prstGeom>
            <a:noFill/>
          </p:spPr>
          <p:txBody>
            <a:bodyPr wrap="square" rtlCol="0">
              <a:spAutoFit/>
            </a:bodyPr>
            <a:lstStyle/>
            <a:p>
              <a:pPr algn="ctr">
                <a:lnSpc>
                  <a:spcPct val="120000"/>
                </a:lnSpc>
              </a:pPr>
              <a:r>
                <a:rPr lang="zh-CN" altLang="zh-CN" sz="2000" b="1" dirty="0"/>
                <a:t>项目</a:t>
              </a:r>
              <a:endParaRPr lang="en-US" altLang="zh-CN" sz="2000" b="1" dirty="0"/>
            </a:p>
            <a:p>
              <a:pPr algn="ctr">
                <a:lnSpc>
                  <a:spcPct val="120000"/>
                </a:lnSpc>
              </a:pPr>
              <a:r>
                <a:rPr lang="zh-CN" altLang="zh-CN" sz="2000" b="1" dirty="0"/>
                <a:t>经理</a:t>
              </a:r>
              <a:endParaRPr lang="tr-TR" altLang="zh-CN" sz="2000" b="1"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2" name="组合 31"/>
          <p:cNvGrpSpPr/>
          <p:nvPr/>
        </p:nvGrpSpPr>
        <p:grpSpPr>
          <a:xfrm flipH="1">
            <a:off x="10074129" y="5936299"/>
            <a:ext cx="2223391" cy="1043149"/>
            <a:chOff x="-8805" y="5407865"/>
            <a:chExt cx="3213509" cy="1301644"/>
          </a:xfrm>
        </p:grpSpPr>
        <p:sp>
          <p:nvSpPr>
            <p:cNvPr id="33" name="矩形 32"/>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灯片编号占位符 3">
            <a:extLst>
              <a:ext uri="{FF2B5EF4-FFF2-40B4-BE49-F238E27FC236}">
                <a16:creationId xmlns:a16="http://schemas.microsoft.com/office/drawing/2014/main" id="{75BF614E-54A3-4896-B84D-5CCE269AF694}"/>
              </a:ext>
            </a:extLst>
          </p:cNvPr>
          <p:cNvSpPr>
            <a:spLocks noGrp="1"/>
          </p:cNvSpPr>
          <p:nvPr>
            <p:ph type="sldNum" sz="quarter" idx="12"/>
          </p:nvPr>
        </p:nvSpPr>
        <p:spPr/>
        <p:txBody>
          <a:bodyPr/>
          <a:lstStyle/>
          <a:p>
            <a:fld id="{B6F15528-21DE-4FAA-801E-634DDDAF4B2B}" type="slidenum">
              <a:rPr lang="en-US" smtClean="0"/>
              <a:t>516</a:t>
            </a:fld>
            <a:endParaRPr lang="en-US" dirty="0"/>
          </a:p>
        </p:txBody>
      </p:sp>
      <p:sp>
        <p:nvSpPr>
          <p:cNvPr id="42" name="灯片编号占位符 8">
            <a:extLst>
              <a:ext uri="{FF2B5EF4-FFF2-40B4-BE49-F238E27FC236}">
                <a16:creationId xmlns:a16="http://schemas.microsoft.com/office/drawing/2014/main" id="{BF249CC3-031E-4BCC-B3E8-B3E95C6A3D7E}"/>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516</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7.1.3 </a:t>
            </a:r>
            <a:r>
              <a:rPr lang="zh-CN" altLang="en-US" dirty="0"/>
              <a:t>软件工程项目</a:t>
            </a:r>
            <a:r>
              <a:rPr lang="zh-CN" altLang="zh-CN" dirty="0"/>
              <a:t>团队成员的选择</a:t>
            </a:r>
            <a:endParaRPr lang="zh-CN" altLang="en-US" dirty="0"/>
          </a:p>
        </p:txBody>
      </p:sp>
      <p:sp>
        <p:nvSpPr>
          <p:cNvPr id="243" name="矩形 242"/>
          <p:cNvSpPr/>
          <p:nvPr/>
        </p:nvSpPr>
        <p:spPr>
          <a:xfrm>
            <a:off x="-43052" y="1616510"/>
            <a:ext cx="12198349" cy="60684"/>
          </a:xfrm>
          <a:prstGeom prst="rect">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4" name="内容占位符 5"/>
          <p:cNvSpPr>
            <a:spLocks noGrp="1"/>
          </p:cNvSpPr>
          <p:nvPr>
            <p:ph idx="1"/>
          </p:nvPr>
        </p:nvSpPr>
        <p:spPr>
          <a:xfrm>
            <a:off x="848890" y="2134394"/>
            <a:ext cx="11027856" cy="2971800"/>
          </a:xfrm>
        </p:spPr>
        <p:txBody>
          <a:bodyPr>
            <a:noAutofit/>
          </a:bodyPr>
          <a:lstStyle/>
          <a:p>
            <a:pPr lvl="0">
              <a:buFont typeface="+mj-ea"/>
              <a:buAutoNum type="circleNumDbPlain"/>
            </a:pPr>
            <a:r>
              <a:rPr lang="zh-CN" altLang="zh-CN" sz="2200" b="1" dirty="0">
                <a:solidFill>
                  <a:schemeClr val="tx1"/>
                </a:solidFill>
              </a:rPr>
              <a:t>确保软件工程项目目标的实现，领导项目团队按时并优质地完成全部项目相关工作。</a:t>
            </a:r>
          </a:p>
          <a:p>
            <a:pPr lvl="0">
              <a:buFont typeface="+mj-ea"/>
              <a:buAutoNum type="circleNumDbPlain"/>
            </a:pPr>
            <a:r>
              <a:rPr lang="zh-CN" altLang="zh-CN" sz="2200" b="1" dirty="0">
                <a:solidFill>
                  <a:schemeClr val="tx1"/>
                </a:solidFill>
              </a:rPr>
              <a:t>保持与客户的沟通，了解项目的整体需求，能即时反馈阶段性成果，并对客户提出的合理需求进行相应的变更。</a:t>
            </a:r>
          </a:p>
          <a:p>
            <a:pPr lvl="0">
              <a:buFont typeface="+mj-ea"/>
              <a:buAutoNum type="circleNumDbPlain"/>
            </a:pPr>
            <a:r>
              <a:rPr lang="zh-CN" altLang="zh-CN" sz="2200" b="1" dirty="0">
                <a:solidFill>
                  <a:schemeClr val="tx1"/>
                </a:solidFill>
              </a:rPr>
              <a:t>制定软件工程项目开发计划文档，量化各阶段任务，并合理分配给相应的团队人员。</a:t>
            </a:r>
          </a:p>
          <a:p>
            <a:pPr>
              <a:buFont typeface="+mj-ea"/>
              <a:buAutoNum type="circleNumDbPlain"/>
            </a:pPr>
            <a:r>
              <a:rPr lang="zh-CN" altLang="zh-CN" sz="2200" b="1" dirty="0">
                <a:solidFill>
                  <a:schemeClr val="tx1"/>
                </a:solidFill>
              </a:rPr>
              <a:t>跟踪软件工程项目的进度，协调项目组团队成员之间的合作。</a:t>
            </a:r>
            <a:endParaRPr lang="en-US" altLang="zh-CN" sz="2200" b="1" dirty="0">
              <a:solidFill>
                <a:schemeClr val="tx1"/>
              </a:solidFill>
            </a:endParaRPr>
          </a:p>
          <a:p>
            <a:pPr>
              <a:buFont typeface="+mj-ea"/>
              <a:buAutoNum type="circleNumDbPlain"/>
            </a:pPr>
            <a:r>
              <a:rPr lang="zh-CN" altLang="zh-CN" sz="2200" b="1" dirty="0">
                <a:solidFill>
                  <a:schemeClr val="tx1"/>
                </a:solidFill>
              </a:rPr>
              <a:t>监督软件工程项目进展中各阶段的文档，保持与质量保证人员的沟通，保证文档的完整与规范性。</a:t>
            </a:r>
            <a:endParaRPr lang="zh-CN" altLang="en-US" sz="2200" b="1" dirty="0">
              <a:solidFill>
                <a:schemeClr val="tx1"/>
              </a:solidFill>
            </a:endParaRPr>
          </a:p>
        </p:txBody>
      </p:sp>
      <p:sp>
        <p:nvSpPr>
          <p:cNvPr id="245" name="矩形 244"/>
          <p:cNvSpPr/>
          <p:nvPr/>
        </p:nvSpPr>
        <p:spPr>
          <a:xfrm>
            <a:off x="848890" y="6293819"/>
            <a:ext cx="343077" cy="36936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6" name="矩形 245"/>
          <p:cNvSpPr/>
          <p:nvPr/>
        </p:nvSpPr>
        <p:spPr>
          <a:xfrm>
            <a:off x="2016814" y="5524030"/>
            <a:ext cx="266841" cy="28728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7" name="矩形 246"/>
          <p:cNvSpPr/>
          <p:nvPr/>
        </p:nvSpPr>
        <p:spPr>
          <a:xfrm>
            <a:off x="367079" y="5524030"/>
            <a:ext cx="266841" cy="2872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8" name="矩形 247"/>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9" name="矩形 248"/>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0" name="矩形 249"/>
          <p:cNvSpPr/>
          <p:nvPr/>
        </p:nvSpPr>
        <p:spPr>
          <a:xfrm>
            <a:off x="-8809" y="5667672"/>
            <a:ext cx="495557" cy="5335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1" name="矩形 250"/>
          <p:cNvSpPr/>
          <p:nvPr/>
        </p:nvSpPr>
        <p:spPr>
          <a:xfrm>
            <a:off x="2340789" y="6009853"/>
            <a:ext cx="266841" cy="28728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2" name="矩形 251"/>
          <p:cNvSpPr/>
          <p:nvPr/>
        </p:nvSpPr>
        <p:spPr>
          <a:xfrm>
            <a:off x="2016814" y="6423778"/>
            <a:ext cx="266841" cy="2872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3" name="矩形 252"/>
          <p:cNvSpPr/>
          <p:nvPr/>
        </p:nvSpPr>
        <p:spPr>
          <a:xfrm>
            <a:off x="2607630" y="5409117"/>
            <a:ext cx="106736" cy="11491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4" name="矩形 253"/>
          <p:cNvSpPr/>
          <p:nvPr/>
        </p:nvSpPr>
        <p:spPr>
          <a:xfrm>
            <a:off x="1883393" y="5722569"/>
            <a:ext cx="266841" cy="28728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5" name="矩形 254"/>
          <p:cNvSpPr/>
          <p:nvPr/>
        </p:nvSpPr>
        <p:spPr>
          <a:xfrm flipV="1">
            <a:off x="1174351" y="6009853"/>
            <a:ext cx="266841" cy="2872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6" name="矩形 255"/>
          <p:cNvSpPr/>
          <p:nvPr/>
        </p:nvSpPr>
        <p:spPr>
          <a:xfrm>
            <a:off x="3050082" y="6293819"/>
            <a:ext cx="156291" cy="1355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 name="矩形 1"/>
          <p:cNvSpPr/>
          <p:nvPr/>
        </p:nvSpPr>
        <p:spPr>
          <a:xfrm>
            <a:off x="848890" y="1067594"/>
            <a:ext cx="4801314" cy="461665"/>
          </a:xfrm>
          <a:prstGeom prst="rect">
            <a:avLst/>
          </a:prstGeom>
        </p:spPr>
        <p:txBody>
          <a:bodyPr wrap="none">
            <a:spAutoFit/>
          </a:bodyPr>
          <a:lstStyle/>
          <a:p>
            <a:r>
              <a:rPr lang="zh-CN" altLang="zh-CN" b="1" dirty="0"/>
              <a:t>软件工程项目经理的基本职责有：</a:t>
            </a:r>
            <a:endParaRPr lang="zh-CN" altLang="en-US" b="1" dirty="0"/>
          </a:p>
        </p:txBody>
      </p:sp>
      <p:sp>
        <p:nvSpPr>
          <p:cNvPr id="5" name="灯片编号占位符 4">
            <a:extLst>
              <a:ext uri="{FF2B5EF4-FFF2-40B4-BE49-F238E27FC236}">
                <a16:creationId xmlns:a16="http://schemas.microsoft.com/office/drawing/2014/main" id="{96366FFF-2B4F-4C41-9AAE-CEE294CC81E7}"/>
              </a:ext>
            </a:extLst>
          </p:cNvPr>
          <p:cNvSpPr>
            <a:spLocks noGrp="1"/>
          </p:cNvSpPr>
          <p:nvPr>
            <p:ph type="sldNum" sz="quarter" idx="12"/>
          </p:nvPr>
        </p:nvSpPr>
        <p:spPr/>
        <p:txBody>
          <a:bodyPr/>
          <a:lstStyle/>
          <a:p>
            <a:fld id="{B6F15528-21DE-4FAA-801E-634DDDAF4B2B}" type="slidenum">
              <a:rPr lang="en-US" smtClean="0"/>
              <a:t>517</a:t>
            </a:fld>
            <a:endParaRPr lang="en-US" dirty="0"/>
          </a:p>
        </p:txBody>
      </p:sp>
      <p:sp>
        <p:nvSpPr>
          <p:cNvPr id="19" name="灯片编号占位符 8">
            <a:extLst>
              <a:ext uri="{FF2B5EF4-FFF2-40B4-BE49-F238E27FC236}">
                <a16:creationId xmlns:a16="http://schemas.microsoft.com/office/drawing/2014/main" id="{45686C38-D98B-42B4-A5AA-D72151B429DC}"/>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517</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7.1.3 </a:t>
            </a:r>
            <a:r>
              <a:rPr lang="zh-CN" altLang="en-US" dirty="0"/>
              <a:t>软件工程项目</a:t>
            </a:r>
            <a:r>
              <a:rPr lang="zh-CN" altLang="zh-CN" dirty="0"/>
              <a:t>团队成员的选择</a:t>
            </a:r>
            <a:endParaRPr lang="zh-CN" altLang="en-US" dirty="0"/>
          </a:p>
        </p:txBody>
      </p:sp>
      <p:sp>
        <p:nvSpPr>
          <p:cNvPr id="243" name="矩形 242"/>
          <p:cNvSpPr/>
          <p:nvPr/>
        </p:nvSpPr>
        <p:spPr>
          <a:xfrm>
            <a:off x="-43052" y="1616510"/>
            <a:ext cx="12198349" cy="60684"/>
          </a:xfrm>
          <a:prstGeom prst="rect">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4" name="内容占位符 5"/>
          <p:cNvSpPr>
            <a:spLocks noGrp="1"/>
          </p:cNvSpPr>
          <p:nvPr>
            <p:ph idx="1"/>
          </p:nvPr>
        </p:nvSpPr>
        <p:spPr>
          <a:xfrm>
            <a:off x="826013" y="1753394"/>
            <a:ext cx="11027856" cy="2971800"/>
          </a:xfrm>
        </p:spPr>
        <p:txBody>
          <a:bodyPr>
            <a:noAutofit/>
          </a:bodyPr>
          <a:lstStyle/>
          <a:p>
            <a:pPr lvl="0">
              <a:lnSpc>
                <a:spcPct val="150000"/>
              </a:lnSpc>
              <a:buFont typeface="+mj-ea"/>
              <a:buAutoNum type="circleNumDbPlain" startAt="6"/>
            </a:pPr>
            <a:r>
              <a:rPr lang="zh-CN" altLang="zh-CN" sz="2200" b="1" dirty="0">
                <a:solidFill>
                  <a:schemeClr val="tx1"/>
                </a:solidFill>
              </a:rPr>
              <a:t>如果项目开发过程中有需求的变更，项目经理需要向客户了解需求，在无法判断新的需求对项目的整体影响的情况下，需同项目组团队成员商量，最后决定是否接受客户的需求，再跟客户协商</a:t>
            </a:r>
            <a:r>
              <a:rPr lang="zh-CN" altLang="en-US" sz="2200" b="1" dirty="0">
                <a:solidFill>
                  <a:schemeClr val="tx1"/>
                </a:solidFill>
              </a:rPr>
              <a:t>；在</a:t>
            </a:r>
            <a:r>
              <a:rPr lang="zh-CN" altLang="zh-CN" sz="2200" b="1" dirty="0">
                <a:solidFill>
                  <a:schemeClr val="tx1"/>
                </a:solidFill>
              </a:rPr>
              <a:t>确定要变更需求的情况下，需产生需求变更文档，更改开发计划，同步通知质量保证人员。</a:t>
            </a:r>
          </a:p>
          <a:p>
            <a:pPr lvl="0">
              <a:lnSpc>
                <a:spcPct val="150000"/>
              </a:lnSpc>
              <a:buFont typeface="+mj-ea"/>
              <a:buAutoNum type="circleNumDbPlain" startAt="6"/>
            </a:pPr>
            <a:r>
              <a:rPr lang="zh-CN" altLang="zh-CN" sz="2200" b="1" dirty="0">
                <a:solidFill>
                  <a:schemeClr val="tx1"/>
                </a:solidFill>
              </a:rPr>
              <a:t>项目提交测试后，项目经理需了解测试结果，根据测试的</a:t>
            </a:r>
            <a:r>
              <a:rPr lang="en-US" altLang="zh-CN" sz="2200" b="1" dirty="0">
                <a:solidFill>
                  <a:schemeClr val="tx1"/>
                </a:solidFill>
              </a:rPr>
              <a:t>bug</a:t>
            </a:r>
            <a:r>
              <a:rPr lang="zh-CN" altLang="zh-CN" sz="2200" b="1" dirty="0">
                <a:solidFill>
                  <a:schemeClr val="tx1"/>
                </a:solidFill>
              </a:rPr>
              <a:t>严重程度更改开发计划。</a:t>
            </a:r>
          </a:p>
          <a:p>
            <a:pPr lvl="0">
              <a:lnSpc>
                <a:spcPct val="150000"/>
              </a:lnSpc>
              <a:buFont typeface="+mj-ea"/>
              <a:buAutoNum type="circleNumDbPlain" startAt="6"/>
            </a:pPr>
            <a:r>
              <a:rPr lang="zh-CN" altLang="zh-CN" sz="2200" b="1" dirty="0">
                <a:solidFill>
                  <a:schemeClr val="tx1"/>
                </a:solidFill>
              </a:rPr>
              <a:t>及时向上级汇报项目的进展情况、需求变更等所有项目相关信息。</a:t>
            </a:r>
          </a:p>
          <a:p>
            <a:pPr>
              <a:lnSpc>
                <a:spcPct val="150000"/>
              </a:lnSpc>
              <a:buFont typeface="+mj-ea"/>
              <a:buAutoNum type="circleNumDbPlain" startAt="6"/>
            </a:pPr>
            <a:r>
              <a:rPr lang="zh-CN" altLang="zh-CN" sz="2200" b="1" dirty="0">
                <a:solidFill>
                  <a:schemeClr val="tx1"/>
                </a:solidFill>
              </a:rPr>
              <a:t>软件工程项目完成的时候项目经理需要做项目总结，产生软件工程项目总结文档。</a:t>
            </a:r>
            <a:endParaRPr lang="zh-CN" altLang="en-US" sz="2200" b="1" dirty="0">
              <a:solidFill>
                <a:schemeClr val="tx1"/>
              </a:solidFill>
            </a:endParaRPr>
          </a:p>
        </p:txBody>
      </p:sp>
      <p:sp>
        <p:nvSpPr>
          <p:cNvPr id="245" name="矩形 244"/>
          <p:cNvSpPr/>
          <p:nvPr/>
        </p:nvSpPr>
        <p:spPr>
          <a:xfrm>
            <a:off x="848890" y="6293819"/>
            <a:ext cx="343077" cy="36936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6" name="矩形 245"/>
          <p:cNvSpPr/>
          <p:nvPr/>
        </p:nvSpPr>
        <p:spPr>
          <a:xfrm>
            <a:off x="2016814" y="5524030"/>
            <a:ext cx="266841" cy="28728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7" name="矩形 246"/>
          <p:cNvSpPr/>
          <p:nvPr/>
        </p:nvSpPr>
        <p:spPr>
          <a:xfrm>
            <a:off x="367079" y="5524030"/>
            <a:ext cx="266841" cy="2872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8" name="矩形 247"/>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9" name="矩形 248"/>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0" name="矩形 249"/>
          <p:cNvSpPr/>
          <p:nvPr/>
        </p:nvSpPr>
        <p:spPr>
          <a:xfrm>
            <a:off x="-8809" y="5667672"/>
            <a:ext cx="495557" cy="5335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1" name="矩形 250"/>
          <p:cNvSpPr/>
          <p:nvPr/>
        </p:nvSpPr>
        <p:spPr>
          <a:xfrm>
            <a:off x="2340789" y="6009853"/>
            <a:ext cx="266841" cy="28728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2" name="矩形 251"/>
          <p:cNvSpPr/>
          <p:nvPr/>
        </p:nvSpPr>
        <p:spPr>
          <a:xfrm>
            <a:off x="2016814" y="6423778"/>
            <a:ext cx="266841" cy="2872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3" name="矩形 252"/>
          <p:cNvSpPr/>
          <p:nvPr/>
        </p:nvSpPr>
        <p:spPr>
          <a:xfrm>
            <a:off x="2607630" y="5409117"/>
            <a:ext cx="106736" cy="11491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4" name="矩形 253"/>
          <p:cNvSpPr/>
          <p:nvPr/>
        </p:nvSpPr>
        <p:spPr>
          <a:xfrm>
            <a:off x="1883393" y="5722569"/>
            <a:ext cx="266841" cy="28728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5" name="矩形 254"/>
          <p:cNvSpPr/>
          <p:nvPr/>
        </p:nvSpPr>
        <p:spPr>
          <a:xfrm flipV="1">
            <a:off x="1174351" y="6009853"/>
            <a:ext cx="266841" cy="2872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6" name="矩形 255"/>
          <p:cNvSpPr/>
          <p:nvPr/>
        </p:nvSpPr>
        <p:spPr>
          <a:xfrm>
            <a:off x="3050082" y="6293819"/>
            <a:ext cx="156291" cy="1355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 name="矩形 1"/>
          <p:cNvSpPr/>
          <p:nvPr/>
        </p:nvSpPr>
        <p:spPr>
          <a:xfrm>
            <a:off x="846846" y="991394"/>
            <a:ext cx="4801314" cy="461665"/>
          </a:xfrm>
          <a:prstGeom prst="rect">
            <a:avLst/>
          </a:prstGeom>
        </p:spPr>
        <p:txBody>
          <a:bodyPr wrap="none">
            <a:spAutoFit/>
          </a:bodyPr>
          <a:lstStyle/>
          <a:p>
            <a:r>
              <a:rPr lang="zh-CN" altLang="zh-CN" b="1" dirty="0"/>
              <a:t>软件工程项目经理的基本职责有：</a:t>
            </a:r>
            <a:endParaRPr lang="zh-CN" altLang="en-US" b="1" dirty="0"/>
          </a:p>
        </p:txBody>
      </p:sp>
      <p:sp>
        <p:nvSpPr>
          <p:cNvPr id="5" name="灯片编号占位符 4">
            <a:extLst>
              <a:ext uri="{FF2B5EF4-FFF2-40B4-BE49-F238E27FC236}">
                <a16:creationId xmlns:a16="http://schemas.microsoft.com/office/drawing/2014/main" id="{66FCA2E7-37DA-47FF-AF86-D3A60436BB5B}"/>
              </a:ext>
            </a:extLst>
          </p:cNvPr>
          <p:cNvSpPr>
            <a:spLocks noGrp="1"/>
          </p:cNvSpPr>
          <p:nvPr>
            <p:ph type="sldNum" sz="quarter" idx="12"/>
          </p:nvPr>
        </p:nvSpPr>
        <p:spPr/>
        <p:txBody>
          <a:bodyPr/>
          <a:lstStyle/>
          <a:p>
            <a:fld id="{B6F15528-21DE-4FAA-801E-634DDDAF4B2B}" type="slidenum">
              <a:rPr lang="en-US" smtClean="0"/>
              <a:t>518</a:t>
            </a:fld>
            <a:endParaRPr lang="en-US" dirty="0"/>
          </a:p>
        </p:txBody>
      </p:sp>
      <p:sp>
        <p:nvSpPr>
          <p:cNvPr id="19" name="灯片编号占位符 8">
            <a:extLst>
              <a:ext uri="{FF2B5EF4-FFF2-40B4-BE49-F238E27FC236}">
                <a16:creationId xmlns:a16="http://schemas.microsoft.com/office/drawing/2014/main" id="{50AB5BF2-6BA1-44E0-A76F-3FEF384DD0C4}"/>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518</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7.1.3 </a:t>
            </a:r>
            <a:r>
              <a:rPr lang="zh-CN" altLang="en-US"/>
              <a:t>软件工程项目</a:t>
            </a:r>
            <a:r>
              <a:rPr lang="zh-CN" altLang="zh-CN"/>
              <a:t>团队成员的选择</a:t>
            </a:r>
            <a:endParaRPr lang="zh-CN" altLang="en-US" dirty="0"/>
          </a:p>
        </p:txBody>
      </p:sp>
      <p:sp>
        <p:nvSpPr>
          <p:cNvPr id="4" name="矩形 3"/>
          <p:cNvSpPr/>
          <p:nvPr/>
        </p:nvSpPr>
        <p:spPr>
          <a:xfrm>
            <a:off x="3175" y="2110093"/>
            <a:ext cx="12192000" cy="2952647"/>
          </a:xfrm>
          <a:prstGeom prst="rect">
            <a:avLst/>
          </a:prstGeom>
          <a:solidFill>
            <a:srgbClr val="74B836"/>
          </a:solidFill>
          <a:ln w="12700" cap="flat" cmpd="sng" algn="ctr">
            <a:noFill/>
            <a:prstDash val="solid"/>
            <a:miter lim="800000"/>
          </a:ln>
          <a:effectLst/>
        </p:spPr>
        <p:txBody>
          <a:bodyPr rtlCol="0" anchor="ctr"/>
          <a:lstStyle/>
          <a:p>
            <a:pPr lvl="0" algn="ctr" defTabSz="914400">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grpSp>
        <p:nvGrpSpPr>
          <p:cNvPr id="5" name="组合 4"/>
          <p:cNvGrpSpPr/>
          <p:nvPr/>
        </p:nvGrpSpPr>
        <p:grpSpPr>
          <a:xfrm flipH="1">
            <a:off x="9093946" y="1143356"/>
            <a:ext cx="3203575" cy="1301644"/>
            <a:chOff x="-8805" y="5407865"/>
            <a:chExt cx="3213509" cy="1301644"/>
          </a:xfrm>
        </p:grpSpPr>
        <p:sp>
          <p:nvSpPr>
            <p:cNvPr id="6" name="矩形 5"/>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矩形 14"/>
          <p:cNvSpPr/>
          <p:nvPr/>
        </p:nvSpPr>
        <p:spPr>
          <a:xfrm>
            <a:off x="0" y="5868194"/>
            <a:ext cx="12195175" cy="989805"/>
          </a:xfrm>
          <a:prstGeom prst="rect">
            <a:avLst/>
          </a:prstGeom>
          <a:solidFill>
            <a:srgbClr val="DDDDDD">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sp>
        <p:nvSpPr>
          <p:cNvPr id="16" name="TextBox 15"/>
          <p:cNvSpPr txBox="1"/>
          <p:nvPr/>
        </p:nvSpPr>
        <p:spPr>
          <a:xfrm>
            <a:off x="993775" y="2339921"/>
            <a:ext cx="10439400" cy="2492990"/>
          </a:xfrm>
          <a:prstGeom prst="rect">
            <a:avLst/>
          </a:prstGeom>
          <a:noFill/>
        </p:spPr>
        <p:txBody>
          <a:bodyPr wrap="square" rtlCol="0">
            <a:spAutoFit/>
          </a:bodyPr>
          <a:lstStyle/>
          <a:p>
            <a:pPr>
              <a:lnSpc>
                <a:spcPct val="130000"/>
              </a:lnSpc>
            </a:pPr>
            <a:r>
              <a:rPr lang="en-US" altLang="zh-CN" b="1" dirty="0">
                <a:solidFill>
                  <a:schemeClr val="bg1"/>
                </a:solidFill>
              </a:rPr>
              <a:t>       </a:t>
            </a:r>
            <a:r>
              <a:rPr lang="zh-CN" altLang="zh-CN" b="1" dirty="0">
                <a:solidFill>
                  <a:schemeClr val="bg1"/>
                </a:solidFill>
              </a:rPr>
              <a:t>软件工程项目经理的业务素质是各种能力的综合体现，主要包括必要能力、核心能力与增效能力三个方面。其中必要能力包括专业技术能力、决策能力、指挥能力与组织能力；核心能力是指创新能力；增效能力主要包括控制能力与协调能力。这些能力都是软件工程项目经理有效行使岗位职责，充分发挥其领导作用应具备的条件。</a:t>
            </a:r>
            <a:endParaRPr lang="zh-CN" altLang="en-US" b="1" dirty="0">
              <a:solidFill>
                <a:schemeClr val="bg1"/>
              </a:solidFill>
            </a:endParaRPr>
          </a:p>
        </p:txBody>
      </p:sp>
      <p:sp>
        <p:nvSpPr>
          <p:cNvPr id="17" name="灯片编号占位符 16">
            <a:extLst>
              <a:ext uri="{FF2B5EF4-FFF2-40B4-BE49-F238E27FC236}">
                <a16:creationId xmlns:a16="http://schemas.microsoft.com/office/drawing/2014/main" id="{FB04009D-4A15-4F4B-8BC6-D7A16317B7CD}"/>
              </a:ext>
            </a:extLst>
          </p:cNvPr>
          <p:cNvSpPr>
            <a:spLocks noGrp="1"/>
          </p:cNvSpPr>
          <p:nvPr>
            <p:ph type="sldNum" sz="quarter" idx="12"/>
          </p:nvPr>
        </p:nvSpPr>
        <p:spPr/>
        <p:txBody>
          <a:bodyPr/>
          <a:lstStyle/>
          <a:p>
            <a:fld id="{B6F15528-21DE-4FAA-801E-634DDDAF4B2B}" type="slidenum">
              <a:rPr lang="en-US" smtClean="0"/>
              <a:t>519</a:t>
            </a:fld>
            <a:endParaRPr lang="en-US" dirty="0"/>
          </a:p>
        </p:txBody>
      </p:sp>
      <p:sp>
        <p:nvSpPr>
          <p:cNvPr id="18" name="灯片编号占位符 8">
            <a:extLst>
              <a:ext uri="{FF2B5EF4-FFF2-40B4-BE49-F238E27FC236}">
                <a16:creationId xmlns:a16="http://schemas.microsoft.com/office/drawing/2014/main" id="{307A83DB-1D8C-45BF-8622-9E9849371BE0}"/>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519</a:t>
            </a:fld>
            <a:endParaRPr kumimoji="0" lang="en-US" altLang="zh-CN" sz="1800" dirty="0">
              <a:latin typeface="Times New Roman" panose="02020603050405020304" pitchFamily="18"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4699" y="352424"/>
            <a:ext cx="6086475" cy="429419"/>
          </a:xfrm>
        </p:spPr>
        <p:txBody>
          <a:bodyPr/>
          <a:lstStyle/>
          <a:p>
            <a:pPr marL="0" indent="0"/>
            <a:r>
              <a:rPr lang="en-US" altLang="zh-CN" dirty="0"/>
              <a:t>1.2.5 </a:t>
            </a:r>
            <a:r>
              <a:rPr lang="zh-CN" altLang="zh-CN" dirty="0"/>
              <a:t>软件可靠性度量</a:t>
            </a:r>
            <a:endParaRPr lang="zh-CN" altLang="en-US" dirty="0"/>
          </a:p>
        </p:txBody>
      </p:sp>
      <p:sp>
        <p:nvSpPr>
          <p:cNvPr id="23" name="矩形 22"/>
          <p:cNvSpPr/>
          <p:nvPr/>
        </p:nvSpPr>
        <p:spPr>
          <a:xfrm>
            <a:off x="0" y="1677194"/>
            <a:ext cx="12217400" cy="139938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内容占位符 3"/>
          <p:cNvSpPr txBox="1"/>
          <p:nvPr/>
        </p:nvSpPr>
        <p:spPr>
          <a:xfrm>
            <a:off x="307975" y="1753394"/>
            <a:ext cx="11734800" cy="1066800"/>
          </a:xfrm>
          <a:prstGeom prst="rect">
            <a:avLst/>
          </a:prstGeom>
        </p:spPr>
        <p:txBody>
          <a:bodyPr>
            <a:no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nSpc>
                <a:spcPct val="150000"/>
              </a:lnSpc>
              <a:buNone/>
            </a:pPr>
            <a:r>
              <a:rPr lang="en-US" altLang="zh-CN" sz="2400" dirty="0">
                <a:solidFill>
                  <a:schemeClr val="tx1"/>
                </a:solidFill>
              </a:rPr>
              <a:t>      </a:t>
            </a:r>
            <a:r>
              <a:rPr lang="zh-CN" altLang="zh-CN" sz="2400" dirty="0">
                <a:solidFill>
                  <a:schemeClr val="tx1"/>
                </a:solidFill>
              </a:rPr>
              <a:t>软件的可靠性是指在规定的时间内以及条件下，软件按照规格说明要求不会引起系统失效的概率。软件的可靠性是关系到系统成败的重要因素。软件可靠性</a:t>
            </a:r>
            <a:r>
              <a:rPr lang="zh-CN" altLang="en-US" sz="2400" dirty="0">
                <a:solidFill>
                  <a:schemeClr val="tx1"/>
                </a:solidFill>
              </a:rPr>
              <a:t>计算公式为：</a:t>
            </a:r>
          </a:p>
        </p:txBody>
      </p:sp>
      <p:sp>
        <p:nvSpPr>
          <p:cNvPr id="50" name="矩形 49"/>
          <p:cNvSpPr/>
          <p:nvPr/>
        </p:nvSpPr>
        <p:spPr>
          <a:xfrm>
            <a:off x="0" y="1372394"/>
            <a:ext cx="1219835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5625" y="3197197"/>
            <a:ext cx="8659742" cy="714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786571" y="3928565"/>
            <a:ext cx="11103804" cy="830997"/>
          </a:xfrm>
          <a:prstGeom prst="rect">
            <a:avLst/>
          </a:prstGeom>
        </p:spPr>
        <p:txBody>
          <a:bodyPr wrap="square">
            <a:spAutoFit/>
          </a:bodyPr>
          <a:lstStyle/>
          <a:p>
            <a:r>
              <a:rPr lang="zh-CN" altLang="zh-CN" dirty="0"/>
              <a:t>其中，</a:t>
            </a:r>
            <a:r>
              <a:rPr lang="en-US" altLang="zh-CN" dirty="0"/>
              <a:t>MTBF</a:t>
            </a:r>
            <a:r>
              <a:rPr lang="zh-CN" altLang="zh-CN" dirty="0"/>
              <a:t>是指平均故障间隔时间，</a:t>
            </a:r>
            <a:r>
              <a:rPr lang="en-US" altLang="zh-CN" dirty="0"/>
              <a:t>MTTF</a:t>
            </a:r>
            <a:r>
              <a:rPr lang="zh-CN" altLang="zh-CN" dirty="0"/>
              <a:t>是指平均故障时间，而</a:t>
            </a:r>
            <a:r>
              <a:rPr lang="en-US" altLang="zh-CN" dirty="0"/>
              <a:t>MTTR</a:t>
            </a:r>
            <a:r>
              <a:rPr lang="zh-CN" altLang="zh-CN" dirty="0"/>
              <a:t>则是指平均修复时间。</a:t>
            </a:r>
            <a:endParaRPr lang="zh-CN" altLang="en-US" dirty="0"/>
          </a:p>
        </p:txBody>
      </p:sp>
      <p:sp>
        <p:nvSpPr>
          <p:cNvPr id="4" name="矩形 3"/>
          <p:cNvSpPr/>
          <p:nvPr/>
        </p:nvSpPr>
        <p:spPr>
          <a:xfrm>
            <a:off x="769548" y="4953794"/>
            <a:ext cx="10951404" cy="830997"/>
          </a:xfrm>
          <a:prstGeom prst="rect">
            <a:avLst/>
          </a:prstGeom>
        </p:spPr>
        <p:txBody>
          <a:bodyPr wrap="square">
            <a:spAutoFit/>
          </a:bodyPr>
          <a:lstStyle/>
          <a:p>
            <a:r>
              <a:rPr lang="en-US" altLang="zh-CN" dirty="0"/>
              <a:t>       </a:t>
            </a:r>
            <a:r>
              <a:rPr lang="zh-CN" altLang="zh-CN" dirty="0"/>
              <a:t>软件的可用性是指软件在投入使用时能实现其事先指定的相关系统功能的概率，可用公式</a:t>
            </a:r>
            <a:r>
              <a:rPr lang="en-US" altLang="zh-CN" dirty="0"/>
              <a:t>1.14</a:t>
            </a:r>
            <a:r>
              <a:rPr lang="zh-CN" altLang="zh-CN" dirty="0"/>
              <a:t>来计算</a:t>
            </a:r>
            <a:endParaRPr lang="zh-CN" altLang="en-US" dirty="0"/>
          </a:p>
        </p:txBody>
      </p:sp>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159" y="5708591"/>
            <a:ext cx="8768214" cy="1150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灯片编号占位符 5">
            <a:extLst>
              <a:ext uri="{FF2B5EF4-FFF2-40B4-BE49-F238E27FC236}">
                <a16:creationId xmlns:a16="http://schemas.microsoft.com/office/drawing/2014/main" id="{9E7B6E39-AF7A-4D86-B2DF-231009B4C304}"/>
              </a:ext>
            </a:extLst>
          </p:cNvPr>
          <p:cNvSpPr>
            <a:spLocks noGrp="1"/>
          </p:cNvSpPr>
          <p:nvPr>
            <p:ph type="sldNum" sz="quarter" idx="12"/>
          </p:nvPr>
        </p:nvSpPr>
        <p:spPr/>
        <p:txBody>
          <a:bodyPr/>
          <a:lstStyle/>
          <a:p>
            <a:fld id="{B6F15528-21DE-4FAA-801E-634DDDAF4B2B}" type="slidenum">
              <a:rPr lang="en-US" smtClean="0"/>
              <a:t>52</a:t>
            </a:fld>
            <a:endParaRPr lang="en-US" dirty="0"/>
          </a:p>
        </p:txBody>
      </p:sp>
      <p:sp>
        <p:nvSpPr>
          <p:cNvPr id="12" name="灯片编号占位符 8">
            <a:extLst>
              <a:ext uri="{FF2B5EF4-FFF2-40B4-BE49-F238E27FC236}">
                <a16:creationId xmlns:a16="http://schemas.microsoft.com/office/drawing/2014/main" id="{4D1FE8BB-28FE-4342-AC6B-07AF1D331685}"/>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52</a:t>
            </a:fld>
            <a:endParaRPr kumimoji="0" lang="en-US" altLang="zh-CN" sz="1800">
              <a:latin typeface="Times New Roman" panose="02020603050405020304" pitchFamily="18" charset="0"/>
            </a:endParaRP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7.1.3 </a:t>
            </a:r>
            <a:r>
              <a:rPr lang="zh-CN" altLang="zh-CN" dirty="0"/>
              <a:t>团队成员的选择</a:t>
            </a:r>
            <a:endParaRPr lang="zh-CN" altLang="en-US" dirty="0"/>
          </a:p>
        </p:txBody>
      </p:sp>
      <p:grpSp>
        <p:nvGrpSpPr>
          <p:cNvPr id="4" name="组合 157"/>
          <p:cNvGrpSpPr/>
          <p:nvPr/>
        </p:nvGrpSpPr>
        <p:grpSpPr>
          <a:xfrm>
            <a:off x="5854468" y="3811972"/>
            <a:ext cx="345440" cy="296211"/>
            <a:chOff x="3546346" y="2339026"/>
            <a:chExt cx="897787" cy="769842"/>
          </a:xfrm>
          <a:solidFill>
            <a:schemeClr val="bg1">
              <a:lumMod val="50000"/>
            </a:schemeClr>
          </a:solidFill>
          <a:effectLst>
            <a:reflection blurRad="6350" stA="52000" endA="300" endPos="35000" dir="5400000" sy="-100000" algn="bl" rotWithShape="0"/>
          </a:effectLst>
        </p:grpSpPr>
        <p:sp>
          <p:nvSpPr>
            <p:cNvPr id="5" name="Rectangle 227"/>
            <p:cNvSpPr>
              <a:spLocks noChangeArrowheads="1"/>
            </p:cNvSpPr>
            <p:nvPr/>
          </p:nvSpPr>
          <p:spPr bwMode="auto">
            <a:xfrm>
              <a:off x="3561526" y="3077423"/>
              <a:ext cx="882607" cy="314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888" tIns="60944" rIns="121888" bIns="60944" numCol="1" anchor="t" anchorCtr="0" compatLnSpc="1"/>
            <a:lstStyle/>
            <a:p>
              <a:pPr>
                <a:defRPr/>
              </a:pPr>
              <a:endParaRPr lang="zh-CN" altLang="en-US" dirty="0">
                <a:solidFill>
                  <a:srgbClr val="FFFFFF"/>
                </a:solidFill>
                <a:latin typeface="Calibri" panose="020F0502020204030204"/>
                <a:ea typeface="宋体" panose="02010600030101010101" pitchFamily="2" charset="-122"/>
              </a:endParaRPr>
            </a:p>
          </p:txBody>
        </p:sp>
        <p:sp>
          <p:nvSpPr>
            <p:cNvPr id="6" name="Freeform 228"/>
            <p:cNvSpPr/>
            <p:nvPr/>
          </p:nvSpPr>
          <p:spPr bwMode="auto">
            <a:xfrm>
              <a:off x="3617909" y="2844302"/>
              <a:ext cx="125777" cy="210351"/>
            </a:xfrm>
            <a:custGeom>
              <a:avLst/>
              <a:gdLst>
                <a:gd name="T0" fmla="*/ 6 w 49"/>
                <a:gd name="T1" fmla="*/ 82 h 82"/>
                <a:gd name="T2" fmla="*/ 43 w 49"/>
                <a:gd name="T3" fmla="*/ 82 h 82"/>
                <a:gd name="T4" fmla="*/ 49 w 49"/>
                <a:gd name="T5" fmla="*/ 76 h 82"/>
                <a:gd name="T6" fmla="*/ 49 w 49"/>
                <a:gd name="T7" fmla="*/ 0 h 82"/>
                <a:gd name="T8" fmla="*/ 0 w 49"/>
                <a:gd name="T9" fmla="*/ 49 h 82"/>
                <a:gd name="T10" fmla="*/ 0 w 49"/>
                <a:gd name="T11" fmla="*/ 76 h 82"/>
                <a:gd name="T12" fmla="*/ 6 w 49"/>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49" h="82">
                  <a:moveTo>
                    <a:pt x="6" y="82"/>
                  </a:moveTo>
                  <a:cubicBezTo>
                    <a:pt x="43" y="82"/>
                    <a:pt x="43" y="82"/>
                    <a:pt x="43" y="82"/>
                  </a:cubicBezTo>
                  <a:cubicBezTo>
                    <a:pt x="46" y="82"/>
                    <a:pt x="49" y="79"/>
                    <a:pt x="49" y="76"/>
                  </a:cubicBezTo>
                  <a:cubicBezTo>
                    <a:pt x="49" y="0"/>
                    <a:pt x="49" y="0"/>
                    <a:pt x="49" y="0"/>
                  </a:cubicBezTo>
                  <a:cubicBezTo>
                    <a:pt x="0" y="49"/>
                    <a:pt x="0" y="49"/>
                    <a:pt x="0" y="49"/>
                  </a:cubicBezTo>
                  <a:cubicBezTo>
                    <a:pt x="0" y="76"/>
                    <a:pt x="0" y="76"/>
                    <a:pt x="0" y="76"/>
                  </a:cubicBezTo>
                  <a:cubicBezTo>
                    <a:pt x="0" y="79"/>
                    <a:pt x="3" y="82"/>
                    <a:pt x="6"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pPr>
                <a:defRPr/>
              </a:pPr>
              <a:endParaRPr lang="zh-CN" altLang="en-US" dirty="0">
                <a:solidFill>
                  <a:srgbClr val="FFFFFF"/>
                </a:solidFill>
                <a:latin typeface="Calibri" panose="020F0502020204030204"/>
                <a:ea typeface="宋体" panose="02010600030101010101" pitchFamily="2" charset="-122"/>
              </a:endParaRPr>
            </a:p>
          </p:txBody>
        </p:sp>
        <p:sp>
          <p:nvSpPr>
            <p:cNvPr id="7" name="Freeform 229"/>
            <p:cNvSpPr/>
            <p:nvPr/>
          </p:nvSpPr>
          <p:spPr bwMode="auto">
            <a:xfrm>
              <a:off x="3779467" y="2682744"/>
              <a:ext cx="122524" cy="371910"/>
            </a:xfrm>
            <a:custGeom>
              <a:avLst/>
              <a:gdLst>
                <a:gd name="T0" fmla="*/ 5 w 48"/>
                <a:gd name="T1" fmla="*/ 145 h 145"/>
                <a:gd name="T2" fmla="*/ 43 w 48"/>
                <a:gd name="T3" fmla="*/ 145 h 145"/>
                <a:gd name="T4" fmla="*/ 48 w 48"/>
                <a:gd name="T5" fmla="*/ 139 h 145"/>
                <a:gd name="T6" fmla="*/ 48 w 48"/>
                <a:gd name="T7" fmla="*/ 0 h 145"/>
                <a:gd name="T8" fmla="*/ 0 w 48"/>
                <a:gd name="T9" fmla="*/ 49 h 145"/>
                <a:gd name="T10" fmla="*/ 0 w 48"/>
                <a:gd name="T11" fmla="*/ 139 h 145"/>
                <a:gd name="T12" fmla="*/ 5 w 48"/>
                <a:gd name="T13" fmla="*/ 145 h 145"/>
              </a:gdLst>
              <a:ahLst/>
              <a:cxnLst>
                <a:cxn ang="0">
                  <a:pos x="T0" y="T1"/>
                </a:cxn>
                <a:cxn ang="0">
                  <a:pos x="T2" y="T3"/>
                </a:cxn>
                <a:cxn ang="0">
                  <a:pos x="T4" y="T5"/>
                </a:cxn>
                <a:cxn ang="0">
                  <a:pos x="T6" y="T7"/>
                </a:cxn>
                <a:cxn ang="0">
                  <a:pos x="T8" y="T9"/>
                </a:cxn>
                <a:cxn ang="0">
                  <a:pos x="T10" y="T11"/>
                </a:cxn>
                <a:cxn ang="0">
                  <a:pos x="T12" y="T13"/>
                </a:cxn>
              </a:cxnLst>
              <a:rect l="0" t="0" r="r" b="b"/>
              <a:pathLst>
                <a:path w="48" h="145">
                  <a:moveTo>
                    <a:pt x="5" y="145"/>
                  </a:moveTo>
                  <a:cubicBezTo>
                    <a:pt x="43" y="145"/>
                    <a:pt x="43" y="145"/>
                    <a:pt x="43" y="145"/>
                  </a:cubicBezTo>
                  <a:cubicBezTo>
                    <a:pt x="46" y="145"/>
                    <a:pt x="48" y="142"/>
                    <a:pt x="48" y="139"/>
                  </a:cubicBezTo>
                  <a:cubicBezTo>
                    <a:pt x="48" y="0"/>
                    <a:pt x="48" y="0"/>
                    <a:pt x="48" y="0"/>
                  </a:cubicBezTo>
                  <a:cubicBezTo>
                    <a:pt x="0" y="49"/>
                    <a:pt x="0" y="49"/>
                    <a:pt x="0" y="49"/>
                  </a:cubicBezTo>
                  <a:cubicBezTo>
                    <a:pt x="0" y="139"/>
                    <a:pt x="0" y="139"/>
                    <a:pt x="0" y="139"/>
                  </a:cubicBezTo>
                  <a:cubicBezTo>
                    <a:pt x="0" y="142"/>
                    <a:pt x="2" y="145"/>
                    <a:pt x="5" y="1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pPr>
                <a:defRPr/>
              </a:pPr>
              <a:endParaRPr lang="zh-CN" altLang="en-US" dirty="0">
                <a:solidFill>
                  <a:srgbClr val="FFFFFF"/>
                </a:solidFill>
                <a:latin typeface="Calibri" panose="020F0502020204030204"/>
                <a:ea typeface="宋体" panose="02010600030101010101" pitchFamily="2" charset="-122"/>
              </a:endParaRPr>
            </a:p>
          </p:txBody>
        </p:sp>
        <p:sp>
          <p:nvSpPr>
            <p:cNvPr id="8" name="Freeform 230"/>
            <p:cNvSpPr/>
            <p:nvPr/>
          </p:nvSpPr>
          <p:spPr bwMode="auto">
            <a:xfrm>
              <a:off x="3938857" y="2713104"/>
              <a:ext cx="124693" cy="341550"/>
            </a:xfrm>
            <a:custGeom>
              <a:avLst/>
              <a:gdLst>
                <a:gd name="T0" fmla="*/ 22 w 49"/>
                <a:gd name="T1" fmla="*/ 22 h 133"/>
                <a:gd name="T2" fmla="*/ 0 w 49"/>
                <a:gd name="T3" fmla="*/ 0 h 133"/>
                <a:gd name="T4" fmla="*/ 0 w 49"/>
                <a:gd name="T5" fmla="*/ 127 h 133"/>
                <a:gd name="T6" fmla="*/ 6 w 49"/>
                <a:gd name="T7" fmla="*/ 133 h 133"/>
                <a:gd name="T8" fmla="*/ 43 w 49"/>
                <a:gd name="T9" fmla="*/ 133 h 133"/>
                <a:gd name="T10" fmla="*/ 49 w 49"/>
                <a:gd name="T11" fmla="*/ 127 h 133"/>
                <a:gd name="T12" fmla="*/ 49 w 49"/>
                <a:gd name="T13" fmla="*/ 26 h 133"/>
                <a:gd name="T14" fmla="*/ 38 w 49"/>
                <a:gd name="T15" fmla="*/ 29 h 133"/>
                <a:gd name="T16" fmla="*/ 22 w 4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33">
                  <a:moveTo>
                    <a:pt x="22" y="22"/>
                  </a:moveTo>
                  <a:cubicBezTo>
                    <a:pt x="0" y="0"/>
                    <a:pt x="0" y="0"/>
                    <a:pt x="0" y="0"/>
                  </a:cubicBezTo>
                  <a:cubicBezTo>
                    <a:pt x="0" y="127"/>
                    <a:pt x="0" y="127"/>
                    <a:pt x="0" y="127"/>
                  </a:cubicBezTo>
                  <a:cubicBezTo>
                    <a:pt x="0" y="130"/>
                    <a:pt x="3" y="133"/>
                    <a:pt x="6" y="133"/>
                  </a:cubicBezTo>
                  <a:cubicBezTo>
                    <a:pt x="43" y="133"/>
                    <a:pt x="43" y="133"/>
                    <a:pt x="43" y="133"/>
                  </a:cubicBezTo>
                  <a:cubicBezTo>
                    <a:pt x="46" y="133"/>
                    <a:pt x="49" y="130"/>
                    <a:pt x="49" y="127"/>
                  </a:cubicBezTo>
                  <a:cubicBezTo>
                    <a:pt x="49" y="26"/>
                    <a:pt x="49" y="26"/>
                    <a:pt x="49" y="26"/>
                  </a:cubicBezTo>
                  <a:cubicBezTo>
                    <a:pt x="46" y="28"/>
                    <a:pt x="42" y="29"/>
                    <a:pt x="38" y="29"/>
                  </a:cubicBezTo>
                  <a:cubicBezTo>
                    <a:pt x="32" y="29"/>
                    <a:pt x="27" y="26"/>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pPr>
                <a:defRPr/>
              </a:pPr>
              <a:endParaRPr lang="zh-CN" altLang="en-US" dirty="0">
                <a:solidFill>
                  <a:srgbClr val="FFFFFF"/>
                </a:solidFill>
                <a:latin typeface="Calibri" panose="020F0502020204030204"/>
                <a:ea typeface="宋体" panose="02010600030101010101" pitchFamily="2" charset="-122"/>
              </a:endParaRPr>
            </a:p>
          </p:txBody>
        </p:sp>
        <p:sp>
          <p:nvSpPr>
            <p:cNvPr id="9" name="Freeform 231"/>
            <p:cNvSpPr/>
            <p:nvPr/>
          </p:nvSpPr>
          <p:spPr bwMode="auto">
            <a:xfrm>
              <a:off x="4100415" y="2624193"/>
              <a:ext cx="122524" cy="430461"/>
            </a:xfrm>
            <a:custGeom>
              <a:avLst/>
              <a:gdLst>
                <a:gd name="T0" fmla="*/ 5 w 48"/>
                <a:gd name="T1" fmla="*/ 168 h 168"/>
                <a:gd name="T2" fmla="*/ 43 w 48"/>
                <a:gd name="T3" fmla="*/ 168 h 168"/>
                <a:gd name="T4" fmla="*/ 48 w 48"/>
                <a:gd name="T5" fmla="*/ 162 h 168"/>
                <a:gd name="T6" fmla="*/ 48 w 48"/>
                <a:gd name="T7" fmla="*/ 0 h 168"/>
                <a:gd name="T8" fmla="*/ 0 w 48"/>
                <a:gd name="T9" fmla="*/ 48 h 168"/>
                <a:gd name="T10" fmla="*/ 0 w 48"/>
                <a:gd name="T11" fmla="*/ 162 h 168"/>
                <a:gd name="T12" fmla="*/ 5 w 48"/>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48" h="168">
                  <a:moveTo>
                    <a:pt x="5" y="168"/>
                  </a:moveTo>
                  <a:cubicBezTo>
                    <a:pt x="43" y="168"/>
                    <a:pt x="43" y="168"/>
                    <a:pt x="43" y="168"/>
                  </a:cubicBezTo>
                  <a:cubicBezTo>
                    <a:pt x="46" y="168"/>
                    <a:pt x="48" y="165"/>
                    <a:pt x="48" y="162"/>
                  </a:cubicBezTo>
                  <a:cubicBezTo>
                    <a:pt x="48" y="0"/>
                    <a:pt x="48" y="0"/>
                    <a:pt x="48" y="0"/>
                  </a:cubicBezTo>
                  <a:cubicBezTo>
                    <a:pt x="0" y="48"/>
                    <a:pt x="0" y="48"/>
                    <a:pt x="0" y="48"/>
                  </a:cubicBezTo>
                  <a:cubicBezTo>
                    <a:pt x="0" y="162"/>
                    <a:pt x="0" y="162"/>
                    <a:pt x="0" y="162"/>
                  </a:cubicBezTo>
                  <a:cubicBezTo>
                    <a:pt x="0" y="165"/>
                    <a:pt x="2" y="168"/>
                    <a:pt x="5" y="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pPr>
                <a:defRPr/>
              </a:pPr>
              <a:endParaRPr lang="zh-CN" altLang="en-US" dirty="0">
                <a:solidFill>
                  <a:srgbClr val="FFFFFF"/>
                </a:solidFill>
                <a:latin typeface="Calibri" panose="020F0502020204030204"/>
                <a:ea typeface="宋体" panose="02010600030101010101" pitchFamily="2" charset="-122"/>
              </a:endParaRPr>
            </a:p>
          </p:txBody>
        </p:sp>
        <p:sp>
          <p:nvSpPr>
            <p:cNvPr id="10" name="Freeform 232"/>
            <p:cNvSpPr/>
            <p:nvPr/>
          </p:nvSpPr>
          <p:spPr bwMode="auto">
            <a:xfrm>
              <a:off x="4258721" y="2513596"/>
              <a:ext cx="125777" cy="541058"/>
            </a:xfrm>
            <a:custGeom>
              <a:avLst/>
              <a:gdLst>
                <a:gd name="T0" fmla="*/ 29 w 49"/>
                <a:gd name="T1" fmla="*/ 0 h 211"/>
                <a:gd name="T2" fmla="*/ 0 w 49"/>
                <a:gd name="T3" fmla="*/ 29 h 211"/>
                <a:gd name="T4" fmla="*/ 0 w 49"/>
                <a:gd name="T5" fmla="*/ 205 h 211"/>
                <a:gd name="T6" fmla="*/ 6 w 49"/>
                <a:gd name="T7" fmla="*/ 211 h 211"/>
                <a:gd name="T8" fmla="*/ 43 w 49"/>
                <a:gd name="T9" fmla="*/ 211 h 211"/>
                <a:gd name="T10" fmla="*/ 49 w 49"/>
                <a:gd name="T11" fmla="*/ 205 h 211"/>
                <a:gd name="T12" fmla="*/ 49 w 49"/>
                <a:gd name="T13" fmla="*/ 22 h 211"/>
                <a:gd name="T14" fmla="*/ 29 w 49"/>
                <a:gd name="T15" fmla="*/ 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11">
                  <a:moveTo>
                    <a:pt x="29" y="0"/>
                  </a:moveTo>
                  <a:cubicBezTo>
                    <a:pt x="0" y="29"/>
                    <a:pt x="0" y="29"/>
                    <a:pt x="0" y="29"/>
                  </a:cubicBezTo>
                  <a:cubicBezTo>
                    <a:pt x="0" y="205"/>
                    <a:pt x="0" y="205"/>
                    <a:pt x="0" y="205"/>
                  </a:cubicBezTo>
                  <a:cubicBezTo>
                    <a:pt x="0" y="208"/>
                    <a:pt x="3" y="211"/>
                    <a:pt x="6" y="211"/>
                  </a:cubicBezTo>
                  <a:cubicBezTo>
                    <a:pt x="43" y="211"/>
                    <a:pt x="43" y="211"/>
                    <a:pt x="43" y="211"/>
                  </a:cubicBezTo>
                  <a:cubicBezTo>
                    <a:pt x="46" y="211"/>
                    <a:pt x="49" y="208"/>
                    <a:pt x="49" y="205"/>
                  </a:cubicBezTo>
                  <a:cubicBezTo>
                    <a:pt x="49" y="22"/>
                    <a:pt x="49" y="22"/>
                    <a:pt x="49" y="22"/>
                  </a:cubicBezTo>
                  <a:cubicBezTo>
                    <a:pt x="38" y="21"/>
                    <a:pt x="29" y="12"/>
                    <a:pt x="2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pPr>
                <a:defRPr/>
              </a:pPr>
              <a:endParaRPr lang="zh-CN" altLang="en-US" dirty="0">
                <a:solidFill>
                  <a:srgbClr val="FFFFFF"/>
                </a:solidFill>
                <a:latin typeface="Calibri" panose="020F0502020204030204"/>
                <a:ea typeface="宋体" panose="02010600030101010101" pitchFamily="2" charset="-122"/>
              </a:endParaRPr>
            </a:p>
          </p:txBody>
        </p:sp>
        <p:sp>
          <p:nvSpPr>
            <p:cNvPr id="11" name="Freeform 233"/>
            <p:cNvSpPr/>
            <p:nvPr/>
          </p:nvSpPr>
          <p:spPr bwMode="auto">
            <a:xfrm>
              <a:off x="3546346" y="2339026"/>
              <a:ext cx="871764" cy="610452"/>
            </a:xfrm>
            <a:custGeom>
              <a:avLst/>
              <a:gdLst>
                <a:gd name="T0" fmla="*/ 20 w 340"/>
                <a:gd name="T1" fmla="*/ 234 h 238"/>
                <a:gd name="T2" fmla="*/ 140 w 340"/>
                <a:gd name="T3" fmla="*/ 113 h 238"/>
                <a:gd name="T4" fmla="*/ 183 w 340"/>
                <a:gd name="T5" fmla="*/ 156 h 238"/>
                <a:gd name="T6" fmla="*/ 199 w 340"/>
                <a:gd name="T7" fmla="*/ 156 h 238"/>
                <a:gd name="T8" fmla="*/ 318 w 340"/>
                <a:gd name="T9" fmla="*/ 37 h 238"/>
                <a:gd name="T10" fmla="*/ 318 w 340"/>
                <a:gd name="T11" fmla="*/ 64 h 238"/>
                <a:gd name="T12" fmla="*/ 329 w 340"/>
                <a:gd name="T13" fmla="*/ 75 h 238"/>
                <a:gd name="T14" fmla="*/ 340 w 340"/>
                <a:gd name="T15" fmla="*/ 64 h 238"/>
                <a:gd name="T16" fmla="*/ 340 w 340"/>
                <a:gd name="T17" fmla="*/ 11 h 238"/>
                <a:gd name="T18" fmla="*/ 337 w 340"/>
                <a:gd name="T19" fmla="*/ 3 h 238"/>
                <a:gd name="T20" fmla="*/ 329 w 340"/>
                <a:gd name="T21" fmla="*/ 0 h 238"/>
                <a:gd name="T22" fmla="*/ 276 w 340"/>
                <a:gd name="T23" fmla="*/ 0 h 238"/>
                <a:gd name="T24" fmla="*/ 265 w 340"/>
                <a:gd name="T25" fmla="*/ 11 h 238"/>
                <a:gd name="T26" fmla="*/ 276 w 340"/>
                <a:gd name="T27" fmla="*/ 22 h 238"/>
                <a:gd name="T28" fmla="*/ 302 w 340"/>
                <a:gd name="T29" fmla="*/ 22 h 238"/>
                <a:gd name="T30" fmla="*/ 191 w 340"/>
                <a:gd name="T31" fmla="*/ 133 h 238"/>
                <a:gd name="T32" fmla="*/ 148 w 340"/>
                <a:gd name="T33" fmla="*/ 90 h 238"/>
                <a:gd name="T34" fmla="*/ 133 w 340"/>
                <a:gd name="T35" fmla="*/ 90 h 238"/>
                <a:gd name="T36" fmla="*/ 4 w 340"/>
                <a:gd name="T37" fmla="*/ 219 h 238"/>
                <a:gd name="T38" fmla="*/ 4 w 340"/>
                <a:gd name="T39" fmla="*/ 234 h 238"/>
                <a:gd name="T40" fmla="*/ 20 w 340"/>
                <a:gd name="T41" fmla="*/ 2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238">
                  <a:moveTo>
                    <a:pt x="20" y="234"/>
                  </a:moveTo>
                  <a:cubicBezTo>
                    <a:pt x="140" y="113"/>
                    <a:pt x="140" y="113"/>
                    <a:pt x="140" y="113"/>
                  </a:cubicBezTo>
                  <a:cubicBezTo>
                    <a:pt x="183" y="156"/>
                    <a:pt x="183" y="156"/>
                    <a:pt x="183" y="156"/>
                  </a:cubicBezTo>
                  <a:cubicBezTo>
                    <a:pt x="188" y="160"/>
                    <a:pt x="195" y="160"/>
                    <a:pt x="199" y="156"/>
                  </a:cubicBezTo>
                  <a:cubicBezTo>
                    <a:pt x="318" y="37"/>
                    <a:pt x="318" y="37"/>
                    <a:pt x="318" y="37"/>
                  </a:cubicBezTo>
                  <a:cubicBezTo>
                    <a:pt x="318" y="64"/>
                    <a:pt x="318" y="64"/>
                    <a:pt x="318" y="64"/>
                  </a:cubicBezTo>
                  <a:cubicBezTo>
                    <a:pt x="318" y="70"/>
                    <a:pt x="323" y="75"/>
                    <a:pt x="329" y="75"/>
                  </a:cubicBezTo>
                  <a:cubicBezTo>
                    <a:pt x="335" y="75"/>
                    <a:pt x="340" y="70"/>
                    <a:pt x="340" y="64"/>
                  </a:cubicBezTo>
                  <a:cubicBezTo>
                    <a:pt x="340" y="11"/>
                    <a:pt x="340" y="11"/>
                    <a:pt x="340" y="11"/>
                  </a:cubicBezTo>
                  <a:cubicBezTo>
                    <a:pt x="340" y="8"/>
                    <a:pt x="339" y="5"/>
                    <a:pt x="337" y="3"/>
                  </a:cubicBezTo>
                  <a:cubicBezTo>
                    <a:pt x="335" y="1"/>
                    <a:pt x="332" y="0"/>
                    <a:pt x="329" y="0"/>
                  </a:cubicBezTo>
                  <a:cubicBezTo>
                    <a:pt x="276" y="0"/>
                    <a:pt x="276" y="0"/>
                    <a:pt x="276" y="0"/>
                  </a:cubicBezTo>
                  <a:cubicBezTo>
                    <a:pt x="270" y="0"/>
                    <a:pt x="265" y="4"/>
                    <a:pt x="265" y="11"/>
                  </a:cubicBezTo>
                  <a:cubicBezTo>
                    <a:pt x="265" y="17"/>
                    <a:pt x="270" y="22"/>
                    <a:pt x="276" y="22"/>
                  </a:cubicBezTo>
                  <a:cubicBezTo>
                    <a:pt x="302" y="22"/>
                    <a:pt x="302" y="22"/>
                    <a:pt x="302" y="22"/>
                  </a:cubicBezTo>
                  <a:cubicBezTo>
                    <a:pt x="191" y="133"/>
                    <a:pt x="191" y="133"/>
                    <a:pt x="191" y="133"/>
                  </a:cubicBezTo>
                  <a:cubicBezTo>
                    <a:pt x="148" y="90"/>
                    <a:pt x="148" y="90"/>
                    <a:pt x="148" y="90"/>
                  </a:cubicBezTo>
                  <a:cubicBezTo>
                    <a:pt x="144" y="86"/>
                    <a:pt x="137" y="86"/>
                    <a:pt x="133" y="90"/>
                  </a:cubicBezTo>
                  <a:cubicBezTo>
                    <a:pt x="4" y="219"/>
                    <a:pt x="4" y="219"/>
                    <a:pt x="4" y="219"/>
                  </a:cubicBezTo>
                  <a:cubicBezTo>
                    <a:pt x="0" y="223"/>
                    <a:pt x="0" y="230"/>
                    <a:pt x="4" y="234"/>
                  </a:cubicBezTo>
                  <a:cubicBezTo>
                    <a:pt x="8" y="238"/>
                    <a:pt x="15" y="238"/>
                    <a:pt x="20" y="2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pPr>
                <a:defRPr/>
              </a:pPr>
              <a:endParaRPr lang="zh-CN" altLang="en-US" dirty="0">
                <a:solidFill>
                  <a:srgbClr val="FFFFFF"/>
                </a:solidFill>
                <a:latin typeface="Calibri" panose="020F0502020204030204"/>
                <a:ea typeface="宋体" panose="02010600030101010101" pitchFamily="2" charset="-122"/>
              </a:endParaRPr>
            </a:p>
          </p:txBody>
        </p:sp>
      </p:grpSp>
      <p:grpSp>
        <p:nvGrpSpPr>
          <p:cNvPr id="12" name="组合 28"/>
          <p:cNvGrpSpPr/>
          <p:nvPr/>
        </p:nvGrpSpPr>
        <p:grpSpPr>
          <a:xfrm>
            <a:off x="4306163" y="2438398"/>
            <a:ext cx="3015206" cy="3065356"/>
            <a:chOff x="4076701" y="1384898"/>
            <a:chExt cx="4021322" cy="4088205"/>
          </a:xfrm>
          <a:effectLst>
            <a:outerShdw blurRad="152400" dist="88900" dir="2700000" sx="99000" sy="99000" algn="tl" rotWithShape="0">
              <a:prstClr val="black">
                <a:alpha val="20000"/>
              </a:prstClr>
            </a:outerShdw>
          </a:effectLst>
        </p:grpSpPr>
        <p:sp>
          <p:nvSpPr>
            <p:cNvPr id="13" name="任意多边形 24"/>
            <p:cNvSpPr/>
            <p:nvPr/>
          </p:nvSpPr>
          <p:spPr>
            <a:xfrm>
              <a:off x="4076701" y="2446530"/>
              <a:ext cx="2026434" cy="1964942"/>
            </a:xfrm>
            <a:custGeom>
              <a:avLst/>
              <a:gdLst>
                <a:gd name="connsiteX0" fmla="*/ 648884 w 2026434"/>
                <a:gd name="connsiteY0" fmla="*/ 0 h 1964942"/>
                <a:gd name="connsiteX1" fmla="*/ 1551718 w 2026434"/>
                <a:gd name="connsiteY1" fmla="*/ 229 h 1964942"/>
                <a:gd name="connsiteX2" fmla="*/ 1724865 w 2026434"/>
                <a:gd name="connsiteY2" fmla="*/ 100196 h 1964942"/>
                <a:gd name="connsiteX3" fmla="*/ 1985955 w 2026434"/>
                <a:gd name="connsiteY3" fmla="*/ 552154 h 1964942"/>
                <a:gd name="connsiteX4" fmla="*/ 2017766 w 2026434"/>
                <a:gd name="connsiteY4" fmla="*/ 605484 h 1964942"/>
                <a:gd name="connsiteX5" fmla="*/ 1976958 w 2026434"/>
                <a:gd name="connsiteY5" fmla="*/ 638328 h 1964942"/>
                <a:gd name="connsiteX6" fmla="*/ 1839723 w 2026434"/>
                <a:gd name="connsiteY6" fmla="*/ 969642 h 1964942"/>
                <a:gd name="connsiteX7" fmla="*/ 1976958 w 2026434"/>
                <a:gd name="connsiteY7" fmla="*/ 1300955 h 1964942"/>
                <a:gd name="connsiteX8" fmla="*/ 2026434 w 2026434"/>
                <a:gd name="connsiteY8" fmla="*/ 1341779 h 1964942"/>
                <a:gd name="connsiteX9" fmla="*/ 1966837 w 2026434"/>
                <a:gd name="connsiteY9" fmla="*/ 1445004 h 1964942"/>
                <a:gd name="connsiteX10" fmla="*/ 1724816 w 2026434"/>
                <a:gd name="connsiteY10" fmla="*/ 1864201 h 1964942"/>
                <a:gd name="connsiteX11" fmla="*/ 1551222 w 2026434"/>
                <a:gd name="connsiteY11" fmla="*/ 1964942 h 1964942"/>
                <a:gd name="connsiteX12" fmla="*/ 648386 w 2026434"/>
                <a:gd name="connsiteY12" fmla="*/ 1964713 h 1964942"/>
                <a:gd name="connsiteX13" fmla="*/ 475240 w 2026434"/>
                <a:gd name="connsiteY13" fmla="*/ 1864748 h 1964942"/>
                <a:gd name="connsiteX14" fmla="*/ 23624 w 2026434"/>
                <a:gd name="connsiteY14" fmla="*/ 1082984 h 1964942"/>
                <a:gd name="connsiteX15" fmla="*/ 24071 w 2026434"/>
                <a:gd name="connsiteY15" fmla="*/ 882276 h 1964942"/>
                <a:gd name="connsiteX16" fmla="*/ 475291 w 2026434"/>
                <a:gd name="connsiteY16" fmla="*/ 100743 h 1964942"/>
                <a:gd name="connsiteX17" fmla="*/ 648884 w 2026434"/>
                <a:gd name="connsiteY17" fmla="*/ 0 h 196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26434" h="1964942">
                  <a:moveTo>
                    <a:pt x="648884" y="0"/>
                  </a:moveTo>
                  <a:cubicBezTo>
                    <a:pt x="1551718" y="229"/>
                    <a:pt x="1551718" y="229"/>
                    <a:pt x="1551718" y="229"/>
                  </a:cubicBezTo>
                  <a:cubicBezTo>
                    <a:pt x="1614503" y="1124"/>
                    <a:pt x="1692699" y="46270"/>
                    <a:pt x="1724865" y="100196"/>
                  </a:cubicBezTo>
                  <a:cubicBezTo>
                    <a:pt x="1837770" y="295637"/>
                    <a:pt x="1922447" y="442218"/>
                    <a:pt x="1985955" y="552154"/>
                  </a:cubicBezTo>
                  <a:lnTo>
                    <a:pt x="2017766" y="605484"/>
                  </a:lnTo>
                  <a:lnTo>
                    <a:pt x="1976958" y="638328"/>
                  </a:lnTo>
                  <a:cubicBezTo>
                    <a:pt x="1892167" y="723118"/>
                    <a:pt x="1839723" y="840256"/>
                    <a:pt x="1839723" y="969642"/>
                  </a:cubicBezTo>
                  <a:cubicBezTo>
                    <a:pt x="1839723" y="1099028"/>
                    <a:pt x="1892167" y="1216165"/>
                    <a:pt x="1976958" y="1300955"/>
                  </a:cubicBezTo>
                  <a:lnTo>
                    <a:pt x="2026434" y="1341779"/>
                  </a:lnTo>
                  <a:lnTo>
                    <a:pt x="1966837" y="1445004"/>
                  </a:lnTo>
                  <a:cubicBezTo>
                    <a:pt x="1724816" y="1864201"/>
                    <a:pt x="1724816" y="1864201"/>
                    <a:pt x="1724816" y="1864201"/>
                  </a:cubicBezTo>
                  <a:cubicBezTo>
                    <a:pt x="1692584" y="1920025"/>
                    <a:pt x="1614811" y="1964440"/>
                    <a:pt x="1551222" y="1964942"/>
                  </a:cubicBezTo>
                  <a:cubicBezTo>
                    <a:pt x="648386" y="1964713"/>
                    <a:pt x="648386" y="1964713"/>
                    <a:pt x="648386" y="1964713"/>
                  </a:cubicBezTo>
                  <a:cubicBezTo>
                    <a:pt x="584795" y="1965216"/>
                    <a:pt x="506600" y="1920070"/>
                    <a:pt x="475240" y="1864748"/>
                  </a:cubicBezTo>
                  <a:cubicBezTo>
                    <a:pt x="23624" y="1082984"/>
                    <a:pt x="23624" y="1082984"/>
                    <a:pt x="23624" y="1082984"/>
                  </a:cubicBezTo>
                  <a:cubicBezTo>
                    <a:pt x="-7738" y="1027662"/>
                    <a:pt x="-8160" y="938100"/>
                    <a:pt x="24071" y="882276"/>
                  </a:cubicBezTo>
                  <a:lnTo>
                    <a:pt x="475291" y="100743"/>
                  </a:lnTo>
                  <a:cubicBezTo>
                    <a:pt x="506715" y="46313"/>
                    <a:pt x="585293" y="503"/>
                    <a:pt x="648884" y="0"/>
                  </a:cubicBezTo>
                  <a:close/>
                </a:path>
              </a:pathLst>
            </a:custGeom>
            <a:pattFill prst="dkDnDiag">
              <a:fgClr>
                <a:srgbClr val="F8F8F8"/>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dirty="0">
                <a:solidFill>
                  <a:srgbClr val="FFFFFF"/>
                </a:solidFill>
                <a:latin typeface="Calibri" panose="020F0502020204030204"/>
                <a:ea typeface="宋体" panose="02010600030101010101" pitchFamily="2" charset="-122"/>
              </a:endParaRPr>
            </a:p>
          </p:txBody>
        </p:sp>
        <p:sp>
          <p:nvSpPr>
            <p:cNvPr id="14" name="任意多边形 27"/>
            <p:cNvSpPr/>
            <p:nvPr/>
          </p:nvSpPr>
          <p:spPr>
            <a:xfrm>
              <a:off x="5898221" y="1384898"/>
              <a:ext cx="2199801" cy="1964942"/>
            </a:xfrm>
            <a:custGeom>
              <a:avLst/>
              <a:gdLst>
                <a:gd name="connsiteX0" fmla="*/ 648882 w 2199801"/>
                <a:gd name="connsiteY0" fmla="*/ 0 h 1964942"/>
                <a:gd name="connsiteX1" fmla="*/ 1551718 w 2199801"/>
                <a:gd name="connsiteY1" fmla="*/ 229 h 1964942"/>
                <a:gd name="connsiteX2" fmla="*/ 1724863 w 2199801"/>
                <a:gd name="connsiteY2" fmla="*/ 100196 h 1964942"/>
                <a:gd name="connsiteX3" fmla="*/ 2176480 w 2199801"/>
                <a:gd name="connsiteY3" fmla="*/ 881958 h 1964942"/>
                <a:gd name="connsiteX4" fmla="*/ 2176032 w 2199801"/>
                <a:gd name="connsiteY4" fmla="*/ 1082667 h 1964942"/>
                <a:gd name="connsiteX5" fmla="*/ 1724813 w 2199801"/>
                <a:gd name="connsiteY5" fmla="*/ 1864201 h 1964942"/>
                <a:gd name="connsiteX6" fmla="*/ 1551218 w 2199801"/>
                <a:gd name="connsiteY6" fmla="*/ 1964942 h 1964942"/>
                <a:gd name="connsiteX7" fmla="*/ 941762 w 2199801"/>
                <a:gd name="connsiteY7" fmla="*/ 1964788 h 1964942"/>
                <a:gd name="connsiteX8" fmla="*/ 931314 w 2199801"/>
                <a:gd name="connsiteY8" fmla="*/ 1964785 h 1964942"/>
                <a:gd name="connsiteX9" fmla="*/ 928498 w 2199801"/>
                <a:gd name="connsiteY9" fmla="*/ 1936844 h 1964942"/>
                <a:gd name="connsiteX10" fmla="*/ 469470 w 2199801"/>
                <a:gd name="connsiteY10" fmla="*/ 1562725 h 1964942"/>
                <a:gd name="connsiteX11" fmla="*/ 375041 w 2199801"/>
                <a:gd name="connsiteY11" fmla="*/ 1572245 h 1964942"/>
                <a:gd name="connsiteX12" fmla="*/ 316721 w 2199801"/>
                <a:gd name="connsiteY12" fmla="*/ 1590348 h 1964942"/>
                <a:gd name="connsiteX13" fmla="*/ 265859 w 2199801"/>
                <a:gd name="connsiteY13" fmla="*/ 1502303 h 1964942"/>
                <a:gd name="connsiteX14" fmla="*/ 23623 w 2199801"/>
                <a:gd name="connsiteY14" fmla="*/ 1082984 h 1964942"/>
                <a:gd name="connsiteX15" fmla="*/ 24070 w 2199801"/>
                <a:gd name="connsiteY15" fmla="*/ 882276 h 1964942"/>
                <a:gd name="connsiteX16" fmla="*/ 475290 w 2199801"/>
                <a:gd name="connsiteY16" fmla="*/ 100743 h 1964942"/>
                <a:gd name="connsiteX17" fmla="*/ 648882 w 2199801"/>
                <a:gd name="connsiteY17" fmla="*/ 0 h 196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9801" h="1964942">
                  <a:moveTo>
                    <a:pt x="648882" y="0"/>
                  </a:moveTo>
                  <a:cubicBezTo>
                    <a:pt x="1551718" y="229"/>
                    <a:pt x="1551718" y="229"/>
                    <a:pt x="1551718" y="229"/>
                  </a:cubicBezTo>
                  <a:cubicBezTo>
                    <a:pt x="1614502" y="1124"/>
                    <a:pt x="1692697" y="46270"/>
                    <a:pt x="1724863" y="100196"/>
                  </a:cubicBezTo>
                  <a:cubicBezTo>
                    <a:pt x="2176480" y="881958"/>
                    <a:pt x="2176480" y="881958"/>
                    <a:pt x="2176480" y="881958"/>
                  </a:cubicBezTo>
                  <a:cubicBezTo>
                    <a:pt x="2207840" y="937281"/>
                    <a:pt x="2207456" y="1028239"/>
                    <a:pt x="2176032" y="1082667"/>
                  </a:cubicBezTo>
                  <a:cubicBezTo>
                    <a:pt x="1724813" y="1864201"/>
                    <a:pt x="1724813" y="1864201"/>
                    <a:pt x="1724813" y="1864201"/>
                  </a:cubicBezTo>
                  <a:cubicBezTo>
                    <a:pt x="1692584" y="1920025"/>
                    <a:pt x="1614809" y="1964441"/>
                    <a:pt x="1551218" y="1964942"/>
                  </a:cubicBezTo>
                  <a:cubicBezTo>
                    <a:pt x="1269083" y="1964870"/>
                    <a:pt x="1075114" y="1964821"/>
                    <a:pt x="941762" y="1964788"/>
                  </a:cubicBezTo>
                  <a:lnTo>
                    <a:pt x="931314" y="1964785"/>
                  </a:lnTo>
                  <a:lnTo>
                    <a:pt x="928498" y="1936844"/>
                  </a:lnTo>
                  <a:cubicBezTo>
                    <a:pt x="884808" y="1723335"/>
                    <a:pt x="695895" y="1562727"/>
                    <a:pt x="469470" y="1562725"/>
                  </a:cubicBezTo>
                  <a:cubicBezTo>
                    <a:pt x="437124" y="1562727"/>
                    <a:pt x="405542" y="1566003"/>
                    <a:pt x="375041" y="1572245"/>
                  </a:cubicBezTo>
                  <a:lnTo>
                    <a:pt x="316721" y="1590348"/>
                  </a:lnTo>
                  <a:lnTo>
                    <a:pt x="265859" y="1502303"/>
                  </a:lnTo>
                  <a:cubicBezTo>
                    <a:pt x="23623" y="1082984"/>
                    <a:pt x="23623" y="1082984"/>
                    <a:pt x="23623" y="1082984"/>
                  </a:cubicBezTo>
                  <a:cubicBezTo>
                    <a:pt x="-7738" y="1027661"/>
                    <a:pt x="-8158" y="938100"/>
                    <a:pt x="24070" y="882276"/>
                  </a:cubicBezTo>
                  <a:lnTo>
                    <a:pt x="475290" y="100743"/>
                  </a:lnTo>
                  <a:cubicBezTo>
                    <a:pt x="506713" y="46314"/>
                    <a:pt x="585292" y="502"/>
                    <a:pt x="648882" y="0"/>
                  </a:cubicBezTo>
                  <a:close/>
                </a:path>
              </a:pathLst>
            </a:custGeom>
            <a:pattFill prst="dkDnDiag">
              <a:fgClr>
                <a:srgbClr val="F8F8F8"/>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dirty="0">
                <a:solidFill>
                  <a:srgbClr val="FFFFFF"/>
                </a:solidFill>
                <a:latin typeface="Calibri" panose="020F0502020204030204"/>
                <a:ea typeface="宋体" panose="02010600030101010101" pitchFamily="2" charset="-122"/>
              </a:endParaRPr>
            </a:p>
          </p:txBody>
        </p:sp>
        <p:sp>
          <p:nvSpPr>
            <p:cNvPr id="15" name="任意多边形 10"/>
            <p:cNvSpPr/>
            <p:nvPr/>
          </p:nvSpPr>
          <p:spPr>
            <a:xfrm>
              <a:off x="5898222" y="3508232"/>
              <a:ext cx="2199801" cy="1964871"/>
            </a:xfrm>
            <a:custGeom>
              <a:avLst/>
              <a:gdLst>
                <a:gd name="connsiteX0" fmla="*/ 928740 w 2199801"/>
                <a:gd name="connsiteY0" fmla="*/ 0 h 1964871"/>
                <a:gd name="connsiteX1" fmla="*/ 946889 w 2199801"/>
                <a:gd name="connsiteY1" fmla="*/ 5 h 1964871"/>
                <a:gd name="connsiteX2" fmla="*/ 1551718 w 2199801"/>
                <a:gd name="connsiteY2" fmla="*/ 160 h 1964871"/>
                <a:gd name="connsiteX3" fmla="*/ 1724864 w 2199801"/>
                <a:gd name="connsiteY3" fmla="*/ 100126 h 1964871"/>
                <a:gd name="connsiteX4" fmla="*/ 2176481 w 2199801"/>
                <a:gd name="connsiteY4" fmla="*/ 881887 h 1964871"/>
                <a:gd name="connsiteX5" fmla="*/ 2176033 w 2199801"/>
                <a:gd name="connsiteY5" fmla="*/ 1082596 h 1964871"/>
                <a:gd name="connsiteX6" fmla="*/ 1724814 w 2199801"/>
                <a:gd name="connsiteY6" fmla="*/ 1864130 h 1964871"/>
                <a:gd name="connsiteX7" fmla="*/ 1551220 w 2199801"/>
                <a:gd name="connsiteY7" fmla="*/ 1964871 h 1964871"/>
                <a:gd name="connsiteX8" fmla="*/ 648385 w 2199801"/>
                <a:gd name="connsiteY8" fmla="*/ 1964642 h 1964871"/>
                <a:gd name="connsiteX9" fmla="*/ 475239 w 2199801"/>
                <a:gd name="connsiteY9" fmla="*/ 1864676 h 1964871"/>
                <a:gd name="connsiteX10" fmla="*/ 23624 w 2199801"/>
                <a:gd name="connsiteY10" fmla="*/ 1082914 h 1964871"/>
                <a:gd name="connsiteX11" fmla="*/ 24071 w 2199801"/>
                <a:gd name="connsiteY11" fmla="*/ 882205 h 1964871"/>
                <a:gd name="connsiteX12" fmla="*/ 329674 w 2199801"/>
                <a:gd name="connsiteY12" fmla="*/ 352885 h 1964871"/>
                <a:gd name="connsiteX13" fmla="*/ 375044 w 2199801"/>
                <a:gd name="connsiteY13" fmla="*/ 366968 h 1964871"/>
                <a:gd name="connsiteX14" fmla="*/ 469472 w 2199801"/>
                <a:gd name="connsiteY14" fmla="*/ 376487 h 1964871"/>
                <a:gd name="connsiteX15" fmla="*/ 928501 w 2199801"/>
                <a:gd name="connsiteY15" fmla="*/ 2368 h 1964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801" h="1964871">
                  <a:moveTo>
                    <a:pt x="928740" y="0"/>
                  </a:moveTo>
                  <a:lnTo>
                    <a:pt x="946889" y="5"/>
                  </a:lnTo>
                  <a:lnTo>
                    <a:pt x="1551718" y="160"/>
                  </a:lnTo>
                  <a:cubicBezTo>
                    <a:pt x="1614503" y="1053"/>
                    <a:pt x="1692699" y="46199"/>
                    <a:pt x="1724864" y="100126"/>
                  </a:cubicBezTo>
                  <a:lnTo>
                    <a:pt x="2176481" y="881887"/>
                  </a:lnTo>
                  <a:cubicBezTo>
                    <a:pt x="2207841" y="937210"/>
                    <a:pt x="2207456" y="1028168"/>
                    <a:pt x="2176033" y="1082596"/>
                  </a:cubicBezTo>
                  <a:lnTo>
                    <a:pt x="1724814" y="1864130"/>
                  </a:lnTo>
                  <a:cubicBezTo>
                    <a:pt x="1692584" y="1919954"/>
                    <a:pt x="1614812" y="1964370"/>
                    <a:pt x="1551220" y="1964871"/>
                  </a:cubicBezTo>
                  <a:lnTo>
                    <a:pt x="648385" y="1964642"/>
                  </a:lnTo>
                  <a:cubicBezTo>
                    <a:pt x="584796" y="1965145"/>
                    <a:pt x="506599" y="1919999"/>
                    <a:pt x="475239" y="1864676"/>
                  </a:cubicBezTo>
                  <a:lnTo>
                    <a:pt x="23624" y="1082914"/>
                  </a:lnTo>
                  <a:cubicBezTo>
                    <a:pt x="-7737" y="1027591"/>
                    <a:pt x="-8159" y="938029"/>
                    <a:pt x="24071" y="882205"/>
                  </a:cubicBezTo>
                  <a:lnTo>
                    <a:pt x="329674" y="352885"/>
                  </a:lnTo>
                  <a:lnTo>
                    <a:pt x="375044" y="366968"/>
                  </a:lnTo>
                  <a:cubicBezTo>
                    <a:pt x="405546" y="373210"/>
                    <a:pt x="437126" y="376488"/>
                    <a:pt x="469472" y="376487"/>
                  </a:cubicBezTo>
                  <a:cubicBezTo>
                    <a:pt x="695899" y="376487"/>
                    <a:pt x="884810" y="215877"/>
                    <a:pt x="928501" y="2368"/>
                  </a:cubicBezTo>
                  <a:close/>
                </a:path>
              </a:pathLst>
            </a:custGeom>
            <a:pattFill prst="dkDnDiag">
              <a:fgClr>
                <a:srgbClr val="F8F8F8"/>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dirty="0">
                <a:solidFill>
                  <a:srgbClr val="FFFFFF"/>
                </a:solidFill>
                <a:latin typeface="Calibri" panose="020F0502020204030204"/>
                <a:ea typeface="宋体" panose="02010600030101010101" pitchFamily="2" charset="-122"/>
              </a:endParaRPr>
            </a:p>
          </p:txBody>
        </p:sp>
      </p:grpSp>
      <p:grpSp>
        <p:nvGrpSpPr>
          <p:cNvPr id="16" name="Group 154"/>
          <p:cNvGrpSpPr/>
          <p:nvPr/>
        </p:nvGrpSpPr>
        <p:grpSpPr>
          <a:xfrm>
            <a:off x="4625959" y="3543199"/>
            <a:ext cx="965540" cy="855750"/>
            <a:chOff x="3021147" y="2143764"/>
            <a:chExt cx="965791" cy="855973"/>
          </a:xfrm>
        </p:grpSpPr>
        <p:sp>
          <p:nvSpPr>
            <p:cNvPr id="17" name="Freeform 5"/>
            <p:cNvSpPr/>
            <p:nvPr/>
          </p:nvSpPr>
          <p:spPr bwMode="auto">
            <a:xfrm>
              <a:off x="3021147" y="2143764"/>
              <a:ext cx="965791" cy="855973"/>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solidFill>
            <a:ln w="15875">
              <a:noFill/>
            </a:ln>
            <a:effectLst/>
          </p:spPr>
          <p:txBody>
            <a:bodyPr vert="horz" wrap="square" lIns="91416" tIns="45708" rIns="91416" bIns="45708" numCol="1" anchor="t" anchorCtr="0" compatLnSpc="1"/>
            <a:lstStyle/>
            <a:p>
              <a:pPr>
                <a:defRPr/>
              </a:pPr>
              <a:endParaRPr lang="zh-CN" altLang="en-US" dirty="0">
                <a:solidFill>
                  <a:prstClr val="black"/>
                </a:solidFill>
                <a:latin typeface="Arial" panose="020B0604020202020204" pitchFamily="34" charset="0"/>
                <a:ea typeface="方正正纤黑简体" panose="02000000000000000000" pitchFamily="2" charset="-122"/>
                <a:sym typeface="Arial" panose="020B0604020202020204" pitchFamily="34" charset="0"/>
              </a:endParaRPr>
            </a:p>
          </p:txBody>
        </p:sp>
        <p:grpSp>
          <p:nvGrpSpPr>
            <p:cNvPr id="18" name="组合 40"/>
            <p:cNvGrpSpPr/>
            <p:nvPr/>
          </p:nvGrpSpPr>
          <p:grpSpPr>
            <a:xfrm>
              <a:off x="3146854" y="2285078"/>
              <a:ext cx="714375" cy="581096"/>
              <a:chOff x="4145699" y="1416086"/>
              <a:chExt cx="952500" cy="774794"/>
            </a:xfrm>
          </p:grpSpPr>
          <p:sp>
            <p:nvSpPr>
              <p:cNvPr id="19" name="文本框 41"/>
              <p:cNvSpPr txBox="1"/>
              <p:nvPr/>
            </p:nvSpPr>
            <p:spPr>
              <a:xfrm>
                <a:off x="4145699" y="1416086"/>
                <a:ext cx="952500" cy="554141"/>
              </a:xfrm>
              <a:prstGeom prst="rect">
                <a:avLst/>
              </a:prstGeom>
              <a:noFill/>
            </p:spPr>
            <p:txBody>
              <a:bodyPr wrap="square" rtlCol="0">
                <a:spAutoFit/>
              </a:bodyPr>
              <a:lstStyle/>
              <a:p>
                <a:pPr algn="ctr">
                  <a:defRPr/>
                </a:pPr>
                <a:r>
                  <a:rPr lang="en-US" altLang="zh-CN" sz="2100" dirty="0">
                    <a:solidFill>
                      <a:srgbClr val="FFFFFF"/>
                    </a:solidFill>
                    <a:latin typeface="Impact" panose="020B0806030902050204" pitchFamily="34" charset="0"/>
                    <a:ea typeface="宋体" panose="02010600030101010101" pitchFamily="2" charset="-122"/>
                  </a:rPr>
                  <a:t>01</a:t>
                </a:r>
                <a:endParaRPr lang="zh-CN" altLang="en-US" sz="2100" dirty="0">
                  <a:solidFill>
                    <a:srgbClr val="FFFFFF"/>
                  </a:solidFill>
                  <a:latin typeface="Impact" panose="020B0806030902050204" pitchFamily="34" charset="0"/>
                  <a:ea typeface="宋体" panose="02010600030101010101" pitchFamily="2" charset="-122"/>
                </a:endParaRPr>
              </a:p>
            </p:txBody>
          </p:sp>
          <p:sp>
            <p:nvSpPr>
              <p:cNvPr id="20" name="文本框 42"/>
              <p:cNvSpPr txBox="1"/>
              <p:nvPr/>
            </p:nvSpPr>
            <p:spPr>
              <a:xfrm>
                <a:off x="4145699" y="1903547"/>
                <a:ext cx="952500" cy="287333"/>
              </a:xfrm>
              <a:prstGeom prst="rect">
                <a:avLst/>
              </a:prstGeom>
              <a:noFill/>
            </p:spPr>
            <p:txBody>
              <a:bodyPr wrap="square" rtlCol="0">
                <a:spAutoFit/>
              </a:bodyPr>
              <a:lstStyle/>
              <a:p>
                <a:pPr algn="ctr">
                  <a:defRPr/>
                </a:pPr>
                <a:r>
                  <a:rPr lang="en-US" altLang="zh-CN" sz="800" dirty="0">
                    <a:solidFill>
                      <a:srgbClr val="FFFFFF"/>
                    </a:solidFill>
                    <a:latin typeface="LiHei Pro" panose="020B0500000000000000" pitchFamily="34" charset="-122"/>
                    <a:ea typeface="LiHei Pro" panose="020B0500000000000000" pitchFamily="34" charset="-122"/>
                  </a:rPr>
                  <a:t>OPTION</a:t>
                </a:r>
                <a:endParaRPr lang="zh-CN" altLang="en-US" sz="800" dirty="0">
                  <a:solidFill>
                    <a:srgbClr val="FFFFFF"/>
                  </a:solidFill>
                  <a:latin typeface="LiHei Pro" panose="020B0500000000000000" pitchFamily="34" charset="-122"/>
                  <a:ea typeface="LiHei Pro" panose="020B0500000000000000" pitchFamily="34" charset="-122"/>
                </a:endParaRPr>
              </a:p>
            </p:txBody>
          </p:sp>
        </p:grpSp>
      </p:grpSp>
      <p:grpSp>
        <p:nvGrpSpPr>
          <p:cNvPr id="21" name="Group 155"/>
          <p:cNvGrpSpPr/>
          <p:nvPr/>
        </p:nvGrpSpPr>
        <p:grpSpPr>
          <a:xfrm>
            <a:off x="6013886" y="2740042"/>
            <a:ext cx="965540" cy="855750"/>
            <a:chOff x="4409436" y="1340397"/>
            <a:chExt cx="965791" cy="855973"/>
          </a:xfrm>
          <a:solidFill>
            <a:srgbClr val="F9C4BD"/>
          </a:solidFill>
        </p:grpSpPr>
        <p:sp>
          <p:nvSpPr>
            <p:cNvPr id="22" name="Freeform 5"/>
            <p:cNvSpPr/>
            <p:nvPr/>
          </p:nvSpPr>
          <p:spPr bwMode="auto">
            <a:xfrm>
              <a:off x="4409436" y="1340397"/>
              <a:ext cx="965791" cy="855973"/>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pFill/>
            <a:ln w="15875">
              <a:noFill/>
            </a:ln>
            <a:effectLst/>
          </p:spPr>
          <p:txBody>
            <a:bodyPr vert="horz" wrap="square" lIns="91416" tIns="45708" rIns="91416" bIns="45708" numCol="1" anchor="t" anchorCtr="0" compatLnSpc="1"/>
            <a:lstStyle/>
            <a:p>
              <a:pPr>
                <a:defRPr/>
              </a:pPr>
              <a:endParaRPr lang="zh-CN" altLang="en-US" dirty="0">
                <a:solidFill>
                  <a:prstClr val="black"/>
                </a:solidFill>
                <a:latin typeface="Arial" panose="020B0604020202020204" pitchFamily="34" charset="0"/>
                <a:ea typeface="方正正纤黑简体" panose="02000000000000000000" pitchFamily="2" charset="-122"/>
                <a:sym typeface="Arial" panose="020B0604020202020204" pitchFamily="34" charset="0"/>
              </a:endParaRPr>
            </a:p>
          </p:txBody>
        </p:sp>
        <p:grpSp>
          <p:nvGrpSpPr>
            <p:cNvPr id="23" name="组合 43"/>
            <p:cNvGrpSpPr/>
            <p:nvPr/>
          </p:nvGrpSpPr>
          <p:grpSpPr>
            <a:xfrm>
              <a:off x="4535144" y="1481710"/>
              <a:ext cx="714375" cy="581096"/>
              <a:chOff x="4145699" y="1416086"/>
              <a:chExt cx="952500" cy="774794"/>
            </a:xfrm>
            <a:grpFill/>
          </p:grpSpPr>
          <p:sp>
            <p:nvSpPr>
              <p:cNvPr id="24" name="文本框 44"/>
              <p:cNvSpPr txBox="1"/>
              <p:nvPr/>
            </p:nvSpPr>
            <p:spPr>
              <a:xfrm>
                <a:off x="4145699" y="1416086"/>
                <a:ext cx="952500" cy="554141"/>
              </a:xfrm>
              <a:prstGeom prst="rect">
                <a:avLst/>
              </a:prstGeom>
              <a:grpFill/>
            </p:spPr>
            <p:txBody>
              <a:bodyPr wrap="square" rtlCol="0">
                <a:spAutoFit/>
              </a:bodyPr>
              <a:lstStyle/>
              <a:p>
                <a:pPr algn="ctr">
                  <a:defRPr/>
                </a:pPr>
                <a:r>
                  <a:rPr lang="en-US" altLang="zh-CN" sz="2100" dirty="0">
                    <a:solidFill>
                      <a:srgbClr val="FFFFFF"/>
                    </a:solidFill>
                    <a:latin typeface="Impact" panose="020B0806030902050204" pitchFamily="34" charset="0"/>
                    <a:ea typeface="宋体" panose="02010600030101010101" pitchFamily="2" charset="-122"/>
                  </a:rPr>
                  <a:t>02</a:t>
                </a:r>
                <a:endParaRPr lang="zh-CN" altLang="en-US" sz="2100" dirty="0">
                  <a:solidFill>
                    <a:srgbClr val="FFFFFF"/>
                  </a:solidFill>
                  <a:latin typeface="Impact" panose="020B0806030902050204" pitchFamily="34" charset="0"/>
                  <a:ea typeface="宋体" panose="02010600030101010101" pitchFamily="2" charset="-122"/>
                </a:endParaRPr>
              </a:p>
            </p:txBody>
          </p:sp>
          <p:sp>
            <p:nvSpPr>
              <p:cNvPr id="25" name="文本框 45"/>
              <p:cNvSpPr txBox="1"/>
              <p:nvPr/>
            </p:nvSpPr>
            <p:spPr>
              <a:xfrm>
                <a:off x="4145699" y="1903547"/>
                <a:ext cx="952500" cy="287333"/>
              </a:xfrm>
              <a:prstGeom prst="rect">
                <a:avLst/>
              </a:prstGeom>
              <a:grpFill/>
            </p:spPr>
            <p:txBody>
              <a:bodyPr wrap="square" rtlCol="0">
                <a:spAutoFit/>
              </a:bodyPr>
              <a:lstStyle/>
              <a:p>
                <a:pPr algn="ctr">
                  <a:defRPr/>
                </a:pPr>
                <a:r>
                  <a:rPr lang="en-US" altLang="zh-CN" sz="800" dirty="0">
                    <a:solidFill>
                      <a:srgbClr val="FFFFFF"/>
                    </a:solidFill>
                    <a:latin typeface="LiHei Pro" panose="020B0500000000000000" pitchFamily="34" charset="-122"/>
                    <a:ea typeface="LiHei Pro" panose="020B0500000000000000" pitchFamily="34" charset="-122"/>
                  </a:rPr>
                  <a:t>OPTION</a:t>
                </a:r>
                <a:endParaRPr lang="zh-CN" altLang="en-US" sz="800" dirty="0">
                  <a:solidFill>
                    <a:srgbClr val="FFFFFF"/>
                  </a:solidFill>
                  <a:latin typeface="LiHei Pro" panose="020B0500000000000000" pitchFamily="34" charset="-122"/>
                  <a:ea typeface="LiHei Pro" panose="020B0500000000000000" pitchFamily="34" charset="-122"/>
                </a:endParaRPr>
              </a:p>
            </p:txBody>
          </p:sp>
        </p:grpSp>
      </p:grpSp>
      <p:grpSp>
        <p:nvGrpSpPr>
          <p:cNvPr id="26" name="Group 156"/>
          <p:cNvGrpSpPr/>
          <p:nvPr/>
        </p:nvGrpSpPr>
        <p:grpSpPr>
          <a:xfrm>
            <a:off x="6013886" y="4339243"/>
            <a:ext cx="965540" cy="855750"/>
            <a:chOff x="4409436" y="2940014"/>
            <a:chExt cx="965791" cy="855973"/>
          </a:xfrm>
          <a:solidFill>
            <a:srgbClr val="8AE0EB"/>
          </a:solidFill>
        </p:grpSpPr>
        <p:sp>
          <p:nvSpPr>
            <p:cNvPr id="27" name="Freeform 5"/>
            <p:cNvSpPr/>
            <p:nvPr/>
          </p:nvSpPr>
          <p:spPr bwMode="auto">
            <a:xfrm>
              <a:off x="4409436" y="2940014"/>
              <a:ext cx="965791" cy="855973"/>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pFill/>
            <a:ln w="15875">
              <a:noFill/>
            </a:ln>
            <a:effectLst/>
          </p:spPr>
          <p:txBody>
            <a:bodyPr vert="horz" wrap="square" lIns="91416" tIns="45708" rIns="91416" bIns="45708" numCol="1" anchor="t" anchorCtr="0" compatLnSpc="1"/>
            <a:lstStyle/>
            <a:p>
              <a:pPr>
                <a:defRPr/>
              </a:pPr>
              <a:endParaRPr lang="zh-CN" altLang="en-US" dirty="0">
                <a:solidFill>
                  <a:prstClr val="black"/>
                </a:solidFill>
                <a:latin typeface="Arial" panose="020B0604020202020204" pitchFamily="34" charset="0"/>
                <a:ea typeface="方正正纤黑简体" panose="02000000000000000000" pitchFamily="2" charset="-122"/>
                <a:sym typeface="Arial" panose="020B0604020202020204" pitchFamily="34" charset="0"/>
              </a:endParaRPr>
            </a:p>
          </p:txBody>
        </p:sp>
        <p:grpSp>
          <p:nvGrpSpPr>
            <p:cNvPr id="28" name="组合 46"/>
            <p:cNvGrpSpPr/>
            <p:nvPr/>
          </p:nvGrpSpPr>
          <p:grpSpPr>
            <a:xfrm>
              <a:off x="4535144" y="3081328"/>
              <a:ext cx="714375" cy="581096"/>
              <a:chOff x="4145699" y="1416086"/>
              <a:chExt cx="952500" cy="774794"/>
            </a:xfrm>
            <a:grpFill/>
          </p:grpSpPr>
          <p:sp>
            <p:nvSpPr>
              <p:cNvPr id="29" name="文本框 47"/>
              <p:cNvSpPr txBox="1"/>
              <p:nvPr/>
            </p:nvSpPr>
            <p:spPr>
              <a:xfrm>
                <a:off x="4145699" y="1416086"/>
                <a:ext cx="952500" cy="554141"/>
              </a:xfrm>
              <a:prstGeom prst="rect">
                <a:avLst/>
              </a:prstGeom>
              <a:grpFill/>
            </p:spPr>
            <p:txBody>
              <a:bodyPr wrap="square" rtlCol="0">
                <a:spAutoFit/>
              </a:bodyPr>
              <a:lstStyle/>
              <a:p>
                <a:pPr algn="ctr">
                  <a:defRPr/>
                </a:pPr>
                <a:r>
                  <a:rPr lang="en-US" altLang="zh-CN" sz="2100" dirty="0">
                    <a:solidFill>
                      <a:srgbClr val="FFFFFF"/>
                    </a:solidFill>
                    <a:latin typeface="Impact" panose="020B0806030902050204" pitchFamily="34" charset="0"/>
                    <a:ea typeface="宋体" panose="02010600030101010101" pitchFamily="2" charset="-122"/>
                  </a:rPr>
                  <a:t>03</a:t>
                </a:r>
                <a:endParaRPr lang="zh-CN" altLang="en-US" sz="2100" dirty="0">
                  <a:solidFill>
                    <a:srgbClr val="FFFFFF"/>
                  </a:solidFill>
                  <a:latin typeface="Impact" panose="020B0806030902050204" pitchFamily="34" charset="0"/>
                  <a:ea typeface="宋体" panose="02010600030101010101" pitchFamily="2" charset="-122"/>
                </a:endParaRPr>
              </a:p>
            </p:txBody>
          </p:sp>
          <p:sp>
            <p:nvSpPr>
              <p:cNvPr id="30" name="文本框 48"/>
              <p:cNvSpPr txBox="1"/>
              <p:nvPr/>
            </p:nvSpPr>
            <p:spPr>
              <a:xfrm>
                <a:off x="4145699" y="1903547"/>
                <a:ext cx="952500" cy="287333"/>
              </a:xfrm>
              <a:prstGeom prst="rect">
                <a:avLst/>
              </a:prstGeom>
              <a:grpFill/>
            </p:spPr>
            <p:txBody>
              <a:bodyPr wrap="square" rtlCol="0">
                <a:spAutoFit/>
              </a:bodyPr>
              <a:lstStyle/>
              <a:p>
                <a:pPr algn="ctr">
                  <a:defRPr/>
                </a:pPr>
                <a:r>
                  <a:rPr lang="en-US" altLang="zh-CN" sz="800" dirty="0">
                    <a:solidFill>
                      <a:srgbClr val="FFFFFF"/>
                    </a:solidFill>
                    <a:latin typeface="LiHei Pro" panose="020B0500000000000000" pitchFamily="34" charset="-122"/>
                    <a:ea typeface="LiHei Pro" panose="020B0500000000000000" pitchFamily="34" charset="-122"/>
                  </a:rPr>
                  <a:t>OPTION</a:t>
                </a:r>
                <a:endParaRPr lang="zh-CN" altLang="en-US" sz="800" dirty="0">
                  <a:solidFill>
                    <a:srgbClr val="FFFFFF"/>
                  </a:solidFill>
                  <a:latin typeface="LiHei Pro" panose="020B0500000000000000" pitchFamily="34" charset="-122"/>
                  <a:ea typeface="LiHei Pro" panose="020B0500000000000000" pitchFamily="34" charset="-122"/>
                </a:endParaRPr>
              </a:p>
            </p:txBody>
          </p:sp>
        </p:grpSp>
      </p:grpSp>
      <p:grpSp>
        <p:nvGrpSpPr>
          <p:cNvPr id="31" name="Group 153"/>
          <p:cNvGrpSpPr/>
          <p:nvPr/>
        </p:nvGrpSpPr>
        <p:grpSpPr>
          <a:xfrm>
            <a:off x="4917509" y="4838052"/>
            <a:ext cx="818400" cy="725342"/>
            <a:chOff x="3312773" y="3438953"/>
            <a:chExt cx="818613" cy="725531"/>
          </a:xfrm>
        </p:grpSpPr>
        <p:sp>
          <p:nvSpPr>
            <p:cNvPr id="32" name="Freeform 5"/>
            <p:cNvSpPr/>
            <p:nvPr/>
          </p:nvSpPr>
          <p:spPr bwMode="auto">
            <a:xfrm>
              <a:off x="3312773" y="3438953"/>
              <a:ext cx="818613" cy="72553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15875">
              <a:solidFill>
                <a:srgbClr val="8AE0EB"/>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a:defRPr/>
              </a:pPr>
              <a:endParaRPr lang="zh-CN" altLang="en-US" dirty="0">
                <a:solidFill>
                  <a:srgbClr val="FFFFFF"/>
                </a:solidFill>
                <a:latin typeface="Calibri" panose="020F0502020204030204"/>
                <a:ea typeface="宋体" panose="02010600030101010101" pitchFamily="2" charset="-122"/>
                <a:sym typeface="Arial" panose="020B0604020202020204" pitchFamily="34" charset="0"/>
              </a:endParaRPr>
            </a:p>
          </p:txBody>
        </p:sp>
        <p:grpSp>
          <p:nvGrpSpPr>
            <p:cNvPr id="33" name="组合 139"/>
            <p:cNvGrpSpPr/>
            <p:nvPr/>
          </p:nvGrpSpPr>
          <p:grpSpPr>
            <a:xfrm>
              <a:off x="3555105" y="3661606"/>
              <a:ext cx="330878" cy="272606"/>
              <a:chOff x="7623010" y="5580803"/>
              <a:chExt cx="645918" cy="532165"/>
            </a:xfrm>
            <a:solidFill>
              <a:schemeClr val="accent3"/>
            </a:solidFill>
          </p:grpSpPr>
          <p:sp>
            <p:nvSpPr>
              <p:cNvPr id="34" name="Freeform 91"/>
              <p:cNvSpPr>
                <a:spLocks noEditPoints="1"/>
              </p:cNvSpPr>
              <p:nvPr/>
            </p:nvSpPr>
            <p:spPr bwMode="auto">
              <a:xfrm>
                <a:off x="8153866" y="5580803"/>
                <a:ext cx="115062" cy="120293"/>
              </a:xfrm>
              <a:custGeom>
                <a:avLst/>
                <a:gdLst>
                  <a:gd name="T0" fmla="*/ 0 w 88"/>
                  <a:gd name="T1" fmla="*/ 0 h 92"/>
                  <a:gd name="T2" fmla="*/ 0 w 88"/>
                  <a:gd name="T3" fmla="*/ 92 h 92"/>
                  <a:gd name="T4" fmla="*/ 88 w 88"/>
                  <a:gd name="T5" fmla="*/ 92 h 92"/>
                  <a:gd name="T6" fmla="*/ 88 w 88"/>
                  <a:gd name="T7" fmla="*/ 0 h 92"/>
                  <a:gd name="T8" fmla="*/ 0 w 88"/>
                  <a:gd name="T9" fmla="*/ 0 h 92"/>
                  <a:gd name="T10" fmla="*/ 74 w 88"/>
                  <a:gd name="T11" fmla="*/ 76 h 92"/>
                  <a:gd name="T12" fmla="*/ 15 w 88"/>
                  <a:gd name="T13" fmla="*/ 76 h 92"/>
                  <a:gd name="T14" fmla="*/ 15 w 88"/>
                  <a:gd name="T15" fmla="*/ 14 h 92"/>
                  <a:gd name="T16" fmla="*/ 74 w 88"/>
                  <a:gd name="T17" fmla="*/ 14 h 92"/>
                  <a:gd name="T18" fmla="*/ 74 w 88"/>
                  <a:gd name="T19" fmla="*/ 7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92">
                    <a:moveTo>
                      <a:pt x="0" y="0"/>
                    </a:moveTo>
                    <a:lnTo>
                      <a:pt x="0" y="92"/>
                    </a:lnTo>
                    <a:lnTo>
                      <a:pt x="88" y="92"/>
                    </a:lnTo>
                    <a:lnTo>
                      <a:pt x="88" y="0"/>
                    </a:lnTo>
                    <a:lnTo>
                      <a:pt x="0" y="0"/>
                    </a:lnTo>
                    <a:close/>
                    <a:moveTo>
                      <a:pt x="74" y="76"/>
                    </a:moveTo>
                    <a:lnTo>
                      <a:pt x="15" y="76"/>
                    </a:lnTo>
                    <a:lnTo>
                      <a:pt x="15" y="14"/>
                    </a:lnTo>
                    <a:lnTo>
                      <a:pt x="74" y="14"/>
                    </a:lnTo>
                    <a:lnTo>
                      <a:pt x="74" y="76"/>
                    </a:lnTo>
                    <a:close/>
                  </a:path>
                </a:pathLst>
              </a:custGeom>
              <a:grpFill/>
              <a:ln>
                <a:solidFill>
                  <a:srgbClr val="8AE0EB"/>
                </a:solidFill>
              </a:ln>
            </p:spPr>
            <p:txBody>
              <a:bodyPr vert="horz" wrap="square" lIns="121888" tIns="60944" rIns="121888" bIns="60944" numCol="1" anchor="t" anchorCtr="0" compatLnSpc="1"/>
              <a:lstStyle/>
              <a:p>
                <a:pPr>
                  <a:defRPr/>
                </a:pPr>
                <a:endParaRPr lang="zh-CN" altLang="en-US" dirty="0">
                  <a:solidFill>
                    <a:srgbClr val="000000"/>
                  </a:solidFill>
                  <a:latin typeface="Calibri" panose="020F0502020204030204"/>
                  <a:ea typeface="宋体" panose="02010600030101010101" pitchFamily="2" charset="-122"/>
                </a:endParaRPr>
              </a:p>
            </p:txBody>
          </p:sp>
          <p:sp>
            <p:nvSpPr>
              <p:cNvPr id="35" name="Freeform 92"/>
              <p:cNvSpPr>
                <a:spLocks noEditPoints="1"/>
              </p:cNvSpPr>
              <p:nvPr/>
            </p:nvSpPr>
            <p:spPr bwMode="auto">
              <a:xfrm>
                <a:off x="8153866" y="5787393"/>
                <a:ext cx="115062" cy="121601"/>
              </a:xfrm>
              <a:custGeom>
                <a:avLst/>
                <a:gdLst>
                  <a:gd name="T0" fmla="*/ 0 w 88"/>
                  <a:gd name="T1" fmla="*/ 93 h 93"/>
                  <a:gd name="T2" fmla="*/ 88 w 88"/>
                  <a:gd name="T3" fmla="*/ 93 h 93"/>
                  <a:gd name="T4" fmla="*/ 88 w 88"/>
                  <a:gd name="T5" fmla="*/ 0 h 93"/>
                  <a:gd name="T6" fmla="*/ 0 w 88"/>
                  <a:gd name="T7" fmla="*/ 0 h 93"/>
                  <a:gd name="T8" fmla="*/ 0 w 88"/>
                  <a:gd name="T9" fmla="*/ 93 h 93"/>
                  <a:gd name="T10" fmla="*/ 15 w 88"/>
                  <a:gd name="T11" fmla="*/ 15 h 93"/>
                  <a:gd name="T12" fmla="*/ 74 w 88"/>
                  <a:gd name="T13" fmla="*/ 15 h 93"/>
                  <a:gd name="T14" fmla="*/ 74 w 88"/>
                  <a:gd name="T15" fmla="*/ 78 h 93"/>
                  <a:gd name="T16" fmla="*/ 15 w 88"/>
                  <a:gd name="T17" fmla="*/ 78 h 93"/>
                  <a:gd name="T18" fmla="*/ 15 w 88"/>
                  <a:gd name="T19" fmla="*/ 1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93">
                    <a:moveTo>
                      <a:pt x="0" y="93"/>
                    </a:moveTo>
                    <a:lnTo>
                      <a:pt x="88" y="93"/>
                    </a:lnTo>
                    <a:lnTo>
                      <a:pt x="88" y="0"/>
                    </a:lnTo>
                    <a:lnTo>
                      <a:pt x="0" y="0"/>
                    </a:lnTo>
                    <a:lnTo>
                      <a:pt x="0" y="93"/>
                    </a:lnTo>
                    <a:close/>
                    <a:moveTo>
                      <a:pt x="15" y="15"/>
                    </a:moveTo>
                    <a:lnTo>
                      <a:pt x="74" y="15"/>
                    </a:lnTo>
                    <a:lnTo>
                      <a:pt x="74" y="78"/>
                    </a:lnTo>
                    <a:lnTo>
                      <a:pt x="15" y="78"/>
                    </a:lnTo>
                    <a:lnTo>
                      <a:pt x="15" y="15"/>
                    </a:lnTo>
                    <a:close/>
                  </a:path>
                </a:pathLst>
              </a:custGeom>
              <a:grpFill/>
              <a:ln>
                <a:solidFill>
                  <a:srgbClr val="8AE0EB"/>
                </a:solidFill>
              </a:ln>
            </p:spPr>
            <p:txBody>
              <a:bodyPr vert="horz" wrap="square" lIns="121888" tIns="60944" rIns="121888" bIns="60944" numCol="1" anchor="t" anchorCtr="0" compatLnSpc="1"/>
              <a:lstStyle/>
              <a:p>
                <a:pPr>
                  <a:defRPr/>
                </a:pPr>
                <a:endParaRPr lang="zh-CN" altLang="en-US" dirty="0">
                  <a:solidFill>
                    <a:srgbClr val="000000"/>
                  </a:solidFill>
                  <a:latin typeface="Calibri" panose="020F0502020204030204"/>
                  <a:ea typeface="宋体" panose="02010600030101010101" pitchFamily="2" charset="-122"/>
                </a:endParaRPr>
              </a:p>
            </p:txBody>
          </p:sp>
          <p:sp>
            <p:nvSpPr>
              <p:cNvPr id="36" name="Freeform 93"/>
              <p:cNvSpPr>
                <a:spLocks noEditPoints="1"/>
              </p:cNvSpPr>
              <p:nvPr/>
            </p:nvSpPr>
            <p:spPr bwMode="auto">
              <a:xfrm>
                <a:off x="8153866" y="5988752"/>
                <a:ext cx="115062" cy="124216"/>
              </a:xfrm>
              <a:custGeom>
                <a:avLst/>
                <a:gdLst>
                  <a:gd name="T0" fmla="*/ 0 w 88"/>
                  <a:gd name="T1" fmla="*/ 95 h 95"/>
                  <a:gd name="T2" fmla="*/ 88 w 88"/>
                  <a:gd name="T3" fmla="*/ 95 h 95"/>
                  <a:gd name="T4" fmla="*/ 88 w 88"/>
                  <a:gd name="T5" fmla="*/ 0 h 95"/>
                  <a:gd name="T6" fmla="*/ 0 w 88"/>
                  <a:gd name="T7" fmla="*/ 0 h 95"/>
                  <a:gd name="T8" fmla="*/ 0 w 88"/>
                  <a:gd name="T9" fmla="*/ 95 h 95"/>
                  <a:gd name="T10" fmla="*/ 15 w 88"/>
                  <a:gd name="T11" fmla="*/ 17 h 95"/>
                  <a:gd name="T12" fmla="*/ 74 w 88"/>
                  <a:gd name="T13" fmla="*/ 17 h 95"/>
                  <a:gd name="T14" fmla="*/ 74 w 88"/>
                  <a:gd name="T15" fmla="*/ 78 h 95"/>
                  <a:gd name="T16" fmla="*/ 15 w 88"/>
                  <a:gd name="T17" fmla="*/ 78 h 95"/>
                  <a:gd name="T18" fmla="*/ 15 w 88"/>
                  <a:gd name="T19" fmla="*/ 1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95">
                    <a:moveTo>
                      <a:pt x="0" y="95"/>
                    </a:moveTo>
                    <a:lnTo>
                      <a:pt x="88" y="95"/>
                    </a:lnTo>
                    <a:lnTo>
                      <a:pt x="88" y="0"/>
                    </a:lnTo>
                    <a:lnTo>
                      <a:pt x="0" y="0"/>
                    </a:lnTo>
                    <a:lnTo>
                      <a:pt x="0" y="95"/>
                    </a:lnTo>
                    <a:close/>
                    <a:moveTo>
                      <a:pt x="15" y="17"/>
                    </a:moveTo>
                    <a:lnTo>
                      <a:pt x="74" y="17"/>
                    </a:lnTo>
                    <a:lnTo>
                      <a:pt x="74" y="78"/>
                    </a:lnTo>
                    <a:lnTo>
                      <a:pt x="15" y="78"/>
                    </a:lnTo>
                    <a:lnTo>
                      <a:pt x="15" y="17"/>
                    </a:lnTo>
                    <a:close/>
                  </a:path>
                </a:pathLst>
              </a:custGeom>
              <a:grpFill/>
              <a:ln>
                <a:solidFill>
                  <a:srgbClr val="8AE0EB"/>
                </a:solidFill>
              </a:ln>
            </p:spPr>
            <p:txBody>
              <a:bodyPr vert="horz" wrap="square" lIns="121888" tIns="60944" rIns="121888" bIns="60944" numCol="1" anchor="t" anchorCtr="0" compatLnSpc="1"/>
              <a:lstStyle/>
              <a:p>
                <a:pPr>
                  <a:defRPr/>
                </a:pPr>
                <a:endParaRPr lang="zh-CN" altLang="en-US" dirty="0">
                  <a:solidFill>
                    <a:srgbClr val="000000"/>
                  </a:solidFill>
                  <a:latin typeface="Calibri" panose="020F0502020204030204"/>
                  <a:ea typeface="宋体" panose="02010600030101010101" pitchFamily="2" charset="-122"/>
                </a:endParaRPr>
              </a:p>
            </p:txBody>
          </p:sp>
          <p:sp>
            <p:nvSpPr>
              <p:cNvPr id="37" name="Freeform 94"/>
              <p:cNvSpPr>
                <a:spLocks noEditPoints="1"/>
              </p:cNvSpPr>
              <p:nvPr/>
            </p:nvSpPr>
            <p:spPr bwMode="auto">
              <a:xfrm>
                <a:off x="7623010" y="5694558"/>
                <a:ext cx="305962" cy="307270"/>
              </a:xfrm>
              <a:custGeom>
                <a:avLst/>
                <a:gdLst>
                  <a:gd name="T0" fmla="*/ 49 w 99"/>
                  <a:gd name="T1" fmla="*/ 0 h 99"/>
                  <a:gd name="T2" fmla="*/ 0 w 99"/>
                  <a:gd name="T3" fmla="*/ 49 h 99"/>
                  <a:gd name="T4" fmla="*/ 49 w 99"/>
                  <a:gd name="T5" fmla="*/ 99 h 99"/>
                  <a:gd name="T6" fmla="*/ 99 w 99"/>
                  <a:gd name="T7" fmla="*/ 49 h 99"/>
                  <a:gd name="T8" fmla="*/ 49 w 99"/>
                  <a:gd name="T9" fmla="*/ 0 h 99"/>
                  <a:gd name="T10" fmla="*/ 49 w 99"/>
                  <a:gd name="T11" fmla="*/ 90 h 99"/>
                  <a:gd name="T12" fmla="*/ 9 w 99"/>
                  <a:gd name="T13" fmla="*/ 49 h 99"/>
                  <a:gd name="T14" fmla="*/ 49 w 99"/>
                  <a:gd name="T15" fmla="*/ 9 h 99"/>
                  <a:gd name="T16" fmla="*/ 90 w 99"/>
                  <a:gd name="T17" fmla="*/ 49 h 99"/>
                  <a:gd name="T18" fmla="*/ 49 w 99"/>
                  <a:gd name="T19" fmla="*/ 9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0"/>
                    </a:moveTo>
                    <a:cubicBezTo>
                      <a:pt x="22" y="0"/>
                      <a:pt x="0" y="22"/>
                      <a:pt x="0" y="49"/>
                    </a:cubicBezTo>
                    <a:cubicBezTo>
                      <a:pt x="0" y="77"/>
                      <a:pt x="22" y="99"/>
                      <a:pt x="49" y="99"/>
                    </a:cubicBezTo>
                    <a:cubicBezTo>
                      <a:pt x="77" y="99"/>
                      <a:pt x="99" y="77"/>
                      <a:pt x="99" y="49"/>
                    </a:cubicBezTo>
                    <a:cubicBezTo>
                      <a:pt x="99" y="22"/>
                      <a:pt x="77" y="0"/>
                      <a:pt x="49" y="0"/>
                    </a:cubicBezTo>
                    <a:close/>
                    <a:moveTo>
                      <a:pt x="49" y="90"/>
                    </a:moveTo>
                    <a:cubicBezTo>
                      <a:pt x="27" y="90"/>
                      <a:pt x="9" y="72"/>
                      <a:pt x="9" y="49"/>
                    </a:cubicBezTo>
                    <a:cubicBezTo>
                      <a:pt x="9" y="27"/>
                      <a:pt x="27" y="9"/>
                      <a:pt x="49" y="9"/>
                    </a:cubicBezTo>
                    <a:cubicBezTo>
                      <a:pt x="72" y="9"/>
                      <a:pt x="90" y="27"/>
                      <a:pt x="90" y="49"/>
                    </a:cubicBezTo>
                    <a:cubicBezTo>
                      <a:pt x="90" y="72"/>
                      <a:pt x="72" y="90"/>
                      <a:pt x="49" y="90"/>
                    </a:cubicBezTo>
                    <a:close/>
                  </a:path>
                </a:pathLst>
              </a:custGeom>
              <a:grpFill/>
              <a:ln>
                <a:solidFill>
                  <a:srgbClr val="8AE0EB"/>
                </a:solidFill>
              </a:ln>
            </p:spPr>
            <p:txBody>
              <a:bodyPr vert="horz" wrap="square" lIns="121888" tIns="60944" rIns="121888" bIns="60944" numCol="1" anchor="t" anchorCtr="0" compatLnSpc="1"/>
              <a:lstStyle/>
              <a:p>
                <a:pPr>
                  <a:defRPr/>
                </a:pPr>
                <a:endParaRPr lang="zh-CN" altLang="en-US" dirty="0">
                  <a:solidFill>
                    <a:srgbClr val="000000"/>
                  </a:solidFill>
                  <a:latin typeface="Calibri" panose="020F0502020204030204"/>
                  <a:ea typeface="宋体" panose="02010600030101010101" pitchFamily="2" charset="-122"/>
                </a:endParaRPr>
              </a:p>
            </p:txBody>
          </p:sp>
          <p:sp>
            <p:nvSpPr>
              <p:cNvPr id="38" name="Freeform 95"/>
              <p:cNvSpPr/>
              <p:nvPr/>
            </p:nvSpPr>
            <p:spPr bwMode="auto">
              <a:xfrm>
                <a:off x="7938125" y="5626567"/>
                <a:ext cx="206589" cy="443252"/>
              </a:xfrm>
              <a:custGeom>
                <a:avLst/>
                <a:gdLst>
                  <a:gd name="T0" fmla="*/ 14 w 67"/>
                  <a:gd name="T1" fmla="*/ 65 h 143"/>
                  <a:gd name="T2" fmla="*/ 0 w 67"/>
                  <a:gd name="T3" fmla="*/ 65 h 143"/>
                  <a:gd name="T4" fmla="*/ 0 w 67"/>
                  <a:gd name="T5" fmla="*/ 71 h 143"/>
                  <a:gd name="T6" fmla="*/ 0 w 67"/>
                  <a:gd name="T7" fmla="*/ 76 h 143"/>
                  <a:gd name="T8" fmla="*/ 14 w 67"/>
                  <a:gd name="T9" fmla="*/ 76 h 143"/>
                  <a:gd name="T10" fmla="*/ 14 w 67"/>
                  <a:gd name="T11" fmla="*/ 143 h 143"/>
                  <a:gd name="T12" fmla="*/ 67 w 67"/>
                  <a:gd name="T13" fmla="*/ 143 h 143"/>
                  <a:gd name="T14" fmla="*/ 67 w 67"/>
                  <a:gd name="T15" fmla="*/ 132 h 143"/>
                  <a:gd name="T16" fmla="*/ 25 w 67"/>
                  <a:gd name="T17" fmla="*/ 132 h 143"/>
                  <a:gd name="T18" fmla="*/ 25 w 67"/>
                  <a:gd name="T19" fmla="*/ 76 h 143"/>
                  <a:gd name="T20" fmla="*/ 67 w 67"/>
                  <a:gd name="T21" fmla="*/ 76 h 143"/>
                  <a:gd name="T22" fmla="*/ 67 w 67"/>
                  <a:gd name="T23" fmla="*/ 65 h 143"/>
                  <a:gd name="T24" fmla="*/ 25 w 67"/>
                  <a:gd name="T25" fmla="*/ 65 h 143"/>
                  <a:gd name="T26" fmla="*/ 25 w 67"/>
                  <a:gd name="T27" fmla="*/ 11 h 143"/>
                  <a:gd name="T28" fmla="*/ 67 w 67"/>
                  <a:gd name="T29" fmla="*/ 11 h 143"/>
                  <a:gd name="T30" fmla="*/ 67 w 67"/>
                  <a:gd name="T31" fmla="*/ 0 h 143"/>
                  <a:gd name="T32" fmla="*/ 14 w 67"/>
                  <a:gd name="T33" fmla="*/ 0 h 143"/>
                  <a:gd name="T34" fmla="*/ 14 w 67"/>
                  <a:gd name="T35" fmla="*/ 6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143">
                    <a:moveTo>
                      <a:pt x="14" y="65"/>
                    </a:moveTo>
                    <a:cubicBezTo>
                      <a:pt x="0" y="65"/>
                      <a:pt x="0" y="65"/>
                      <a:pt x="0" y="65"/>
                    </a:cubicBezTo>
                    <a:cubicBezTo>
                      <a:pt x="0" y="67"/>
                      <a:pt x="0" y="69"/>
                      <a:pt x="0" y="71"/>
                    </a:cubicBezTo>
                    <a:cubicBezTo>
                      <a:pt x="0" y="73"/>
                      <a:pt x="0" y="75"/>
                      <a:pt x="0" y="76"/>
                    </a:cubicBezTo>
                    <a:cubicBezTo>
                      <a:pt x="14" y="76"/>
                      <a:pt x="14" y="76"/>
                      <a:pt x="14" y="76"/>
                    </a:cubicBezTo>
                    <a:cubicBezTo>
                      <a:pt x="14" y="143"/>
                      <a:pt x="14" y="143"/>
                      <a:pt x="14" y="143"/>
                    </a:cubicBezTo>
                    <a:cubicBezTo>
                      <a:pt x="67" y="143"/>
                      <a:pt x="67" y="143"/>
                      <a:pt x="67" y="143"/>
                    </a:cubicBezTo>
                    <a:cubicBezTo>
                      <a:pt x="67" y="132"/>
                      <a:pt x="67" y="132"/>
                      <a:pt x="67" y="132"/>
                    </a:cubicBezTo>
                    <a:cubicBezTo>
                      <a:pt x="25" y="132"/>
                      <a:pt x="25" y="132"/>
                      <a:pt x="25" y="132"/>
                    </a:cubicBezTo>
                    <a:cubicBezTo>
                      <a:pt x="25" y="76"/>
                      <a:pt x="25" y="76"/>
                      <a:pt x="25" y="76"/>
                    </a:cubicBezTo>
                    <a:cubicBezTo>
                      <a:pt x="67" y="76"/>
                      <a:pt x="67" y="76"/>
                      <a:pt x="67" y="76"/>
                    </a:cubicBezTo>
                    <a:cubicBezTo>
                      <a:pt x="67" y="65"/>
                      <a:pt x="67" y="65"/>
                      <a:pt x="67" y="65"/>
                    </a:cubicBezTo>
                    <a:cubicBezTo>
                      <a:pt x="25" y="65"/>
                      <a:pt x="25" y="65"/>
                      <a:pt x="25" y="65"/>
                    </a:cubicBezTo>
                    <a:cubicBezTo>
                      <a:pt x="25" y="11"/>
                      <a:pt x="25" y="11"/>
                      <a:pt x="25" y="11"/>
                    </a:cubicBezTo>
                    <a:cubicBezTo>
                      <a:pt x="67" y="11"/>
                      <a:pt x="67" y="11"/>
                      <a:pt x="67" y="11"/>
                    </a:cubicBezTo>
                    <a:cubicBezTo>
                      <a:pt x="67" y="0"/>
                      <a:pt x="67" y="0"/>
                      <a:pt x="67" y="0"/>
                    </a:cubicBezTo>
                    <a:cubicBezTo>
                      <a:pt x="14" y="0"/>
                      <a:pt x="14" y="0"/>
                      <a:pt x="14" y="0"/>
                    </a:cubicBezTo>
                    <a:lnTo>
                      <a:pt x="14" y="65"/>
                    </a:lnTo>
                    <a:close/>
                  </a:path>
                </a:pathLst>
              </a:custGeom>
              <a:grpFill/>
              <a:ln>
                <a:solidFill>
                  <a:srgbClr val="8AE0EB"/>
                </a:solidFill>
              </a:ln>
            </p:spPr>
            <p:txBody>
              <a:bodyPr vert="horz" wrap="square" lIns="121888" tIns="60944" rIns="121888" bIns="60944" numCol="1" anchor="t" anchorCtr="0" compatLnSpc="1"/>
              <a:lstStyle/>
              <a:p>
                <a:pPr>
                  <a:defRPr/>
                </a:pPr>
                <a:endParaRPr lang="zh-CN" altLang="en-US" dirty="0">
                  <a:solidFill>
                    <a:srgbClr val="000000"/>
                  </a:solidFill>
                  <a:latin typeface="Calibri" panose="020F0502020204030204"/>
                  <a:ea typeface="宋体" panose="02010600030101010101" pitchFamily="2" charset="-122"/>
                </a:endParaRPr>
              </a:p>
            </p:txBody>
          </p:sp>
          <p:sp>
            <p:nvSpPr>
              <p:cNvPr id="39" name="Freeform 96"/>
              <p:cNvSpPr>
                <a:spLocks noEditPoints="1"/>
              </p:cNvSpPr>
              <p:nvPr/>
            </p:nvSpPr>
            <p:spPr bwMode="auto">
              <a:xfrm>
                <a:off x="7675311" y="5748167"/>
                <a:ext cx="201359" cy="200052"/>
              </a:xfrm>
              <a:custGeom>
                <a:avLst/>
                <a:gdLst>
                  <a:gd name="T0" fmla="*/ 32 w 65"/>
                  <a:gd name="T1" fmla="*/ 0 h 65"/>
                  <a:gd name="T2" fmla="*/ 0 w 65"/>
                  <a:gd name="T3" fmla="*/ 32 h 65"/>
                  <a:gd name="T4" fmla="*/ 32 w 65"/>
                  <a:gd name="T5" fmla="*/ 65 h 65"/>
                  <a:gd name="T6" fmla="*/ 65 w 65"/>
                  <a:gd name="T7" fmla="*/ 32 h 65"/>
                  <a:gd name="T8" fmla="*/ 32 w 65"/>
                  <a:gd name="T9" fmla="*/ 0 h 65"/>
                  <a:gd name="T10" fmla="*/ 36 w 65"/>
                  <a:gd name="T11" fmla="*/ 53 h 65"/>
                  <a:gd name="T12" fmla="*/ 36 w 65"/>
                  <a:gd name="T13" fmla="*/ 60 h 65"/>
                  <a:gd name="T14" fmla="*/ 29 w 65"/>
                  <a:gd name="T15" fmla="*/ 60 h 65"/>
                  <a:gd name="T16" fmla="*/ 29 w 65"/>
                  <a:gd name="T17" fmla="*/ 53 h 65"/>
                  <a:gd name="T18" fmla="*/ 18 w 65"/>
                  <a:gd name="T19" fmla="*/ 51 h 65"/>
                  <a:gd name="T20" fmla="*/ 20 w 65"/>
                  <a:gd name="T21" fmla="*/ 43 h 65"/>
                  <a:gd name="T22" fmla="*/ 31 w 65"/>
                  <a:gd name="T23" fmla="*/ 46 h 65"/>
                  <a:gd name="T24" fmla="*/ 37 w 65"/>
                  <a:gd name="T25" fmla="*/ 42 h 65"/>
                  <a:gd name="T26" fmla="*/ 30 w 65"/>
                  <a:gd name="T27" fmla="*/ 36 h 65"/>
                  <a:gd name="T28" fmla="*/ 18 w 65"/>
                  <a:gd name="T29" fmla="*/ 24 h 65"/>
                  <a:gd name="T30" fmla="*/ 29 w 65"/>
                  <a:gd name="T31" fmla="*/ 12 h 65"/>
                  <a:gd name="T32" fmla="*/ 29 w 65"/>
                  <a:gd name="T33" fmla="*/ 5 h 65"/>
                  <a:gd name="T34" fmla="*/ 36 w 65"/>
                  <a:gd name="T35" fmla="*/ 5 h 65"/>
                  <a:gd name="T36" fmla="*/ 36 w 65"/>
                  <a:gd name="T37" fmla="*/ 11 h 65"/>
                  <a:gd name="T38" fmla="*/ 46 w 65"/>
                  <a:gd name="T39" fmla="*/ 13 h 65"/>
                  <a:gd name="T40" fmla="*/ 44 w 65"/>
                  <a:gd name="T41" fmla="*/ 21 h 65"/>
                  <a:gd name="T42" fmla="*/ 34 w 65"/>
                  <a:gd name="T43" fmla="*/ 19 h 65"/>
                  <a:gd name="T44" fmla="*/ 28 w 65"/>
                  <a:gd name="T45" fmla="*/ 22 h 65"/>
                  <a:gd name="T46" fmla="*/ 36 w 65"/>
                  <a:gd name="T47" fmla="*/ 28 h 65"/>
                  <a:gd name="T48" fmla="*/ 47 w 65"/>
                  <a:gd name="T49" fmla="*/ 41 h 65"/>
                  <a:gd name="T50" fmla="*/ 36 w 65"/>
                  <a:gd name="T51" fmla="*/ 5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 h="65">
                    <a:moveTo>
                      <a:pt x="32" y="0"/>
                    </a:moveTo>
                    <a:cubicBezTo>
                      <a:pt x="15" y="0"/>
                      <a:pt x="0" y="15"/>
                      <a:pt x="0" y="32"/>
                    </a:cubicBezTo>
                    <a:cubicBezTo>
                      <a:pt x="0" y="50"/>
                      <a:pt x="15" y="65"/>
                      <a:pt x="32" y="65"/>
                    </a:cubicBezTo>
                    <a:cubicBezTo>
                      <a:pt x="50" y="65"/>
                      <a:pt x="65" y="50"/>
                      <a:pt x="65" y="32"/>
                    </a:cubicBezTo>
                    <a:cubicBezTo>
                      <a:pt x="65" y="15"/>
                      <a:pt x="50" y="0"/>
                      <a:pt x="32" y="0"/>
                    </a:cubicBezTo>
                    <a:close/>
                    <a:moveTo>
                      <a:pt x="36" y="53"/>
                    </a:moveTo>
                    <a:cubicBezTo>
                      <a:pt x="36" y="60"/>
                      <a:pt x="36" y="60"/>
                      <a:pt x="36" y="60"/>
                    </a:cubicBezTo>
                    <a:cubicBezTo>
                      <a:pt x="29" y="60"/>
                      <a:pt x="29" y="60"/>
                      <a:pt x="29" y="60"/>
                    </a:cubicBezTo>
                    <a:cubicBezTo>
                      <a:pt x="29" y="53"/>
                      <a:pt x="29" y="53"/>
                      <a:pt x="29" y="53"/>
                    </a:cubicBezTo>
                    <a:cubicBezTo>
                      <a:pt x="25" y="53"/>
                      <a:pt x="20" y="52"/>
                      <a:pt x="18" y="51"/>
                    </a:cubicBezTo>
                    <a:cubicBezTo>
                      <a:pt x="20" y="43"/>
                      <a:pt x="20" y="43"/>
                      <a:pt x="20" y="43"/>
                    </a:cubicBezTo>
                    <a:cubicBezTo>
                      <a:pt x="23" y="44"/>
                      <a:pt x="26" y="46"/>
                      <a:pt x="31" y="46"/>
                    </a:cubicBezTo>
                    <a:cubicBezTo>
                      <a:pt x="35" y="46"/>
                      <a:pt x="37" y="44"/>
                      <a:pt x="37" y="42"/>
                    </a:cubicBezTo>
                    <a:cubicBezTo>
                      <a:pt x="37" y="39"/>
                      <a:pt x="35" y="37"/>
                      <a:pt x="30" y="36"/>
                    </a:cubicBezTo>
                    <a:cubicBezTo>
                      <a:pt x="23" y="33"/>
                      <a:pt x="18" y="30"/>
                      <a:pt x="18" y="24"/>
                    </a:cubicBezTo>
                    <a:cubicBezTo>
                      <a:pt x="18" y="18"/>
                      <a:pt x="22" y="13"/>
                      <a:pt x="29" y="12"/>
                    </a:cubicBezTo>
                    <a:cubicBezTo>
                      <a:pt x="29" y="5"/>
                      <a:pt x="29" y="5"/>
                      <a:pt x="29" y="5"/>
                    </a:cubicBezTo>
                    <a:cubicBezTo>
                      <a:pt x="36" y="5"/>
                      <a:pt x="36" y="5"/>
                      <a:pt x="36" y="5"/>
                    </a:cubicBezTo>
                    <a:cubicBezTo>
                      <a:pt x="36" y="11"/>
                      <a:pt x="36" y="11"/>
                      <a:pt x="36" y="11"/>
                    </a:cubicBezTo>
                    <a:cubicBezTo>
                      <a:pt x="40" y="11"/>
                      <a:pt x="43" y="12"/>
                      <a:pt x="46" y="13"/>
                    </a:cubicBezTo>
                    <a:cubicBezTo>
                      <a:pt x="44" y="21"/>
                      <a:pt x="44" y="21"/>
                      <a:pt x="44" y="21"/>
                    </a:cubicBezTo>
                    <a:cubicBezTo>
                      <a:pt x="42" y="20"/>
                      <a:pt x="39" y="19"/>
                      <a:pt x="34" y="19"/>
                    </a:cubicBezTo>
                    <a:cubicBezTo>
                      <a:pt x="30" y="19"/>
                      <a:pt x="28" y="21"/>
                      <a:pt x="28" y="22"/>
                    </a:cubicBezTo>
                    <a:cubicBezTo>
                      <a:pt x="28" y="25"/>
                      <a:pt x="31" y="26"/>
                      <a:pt x="36" y="28"/>
                    </a:cubicBezTo>
                    <a:cubicBezTo>
                      <a:pt x="44" y="31"/>
                      <a:pt x="47" y="35"/>
                      <a:pt x="47" y="41"/>
                    </a:cubicBezTo>
                    <a:cubicBezTo>
                      <a:pt x="47" y="47"/>
                      <a:pt x="43" y="52"/>
                      <a:pt x="36" y="53"/>
                    </a:cubicBezTo>
                    <a:close/>
                  </a:path>
                </a:pathLst>
              </a:custGeom>
              <a:grpFill/>
              <a:ln>
                <a:solidFill>
                  <a:srgbClr val="8AE0EB"/>
                </a:solidFill>
              </a:ln>
            </p:spPr>
            <p:txBody>
              <a:bodyPr vert="horz" wrap="square" lIns="121888" tIns="60944" rIns="121888" bIns="60944" numCol="1" anchor="t" anchorCtr="0" compatLnSpc="1"/>
              <a:lstStyle/>
              <a:p>
                <a:pPr>
                  <a:defRPr/>
                </a:pPr>
                <a:endParaRPr lang="zh-CN" altLang="en-US" dirty="0">
                  <a:solidFill>
                    <a:srgbClr val="000000"/>
                  </a:solidFill>
                  <a:latin typeface="Calibri" panose="020F0502020204030204"/>
                  <a:ea typeface="宋体" panose="02010600030101010101" pitchFamily="2" charset="-122"/>
                </a:endParaRPr>
              </a:p>
            </p:txBody>
          </p:sp>
        </p:grpSp>
      </p:grpSp>
      <p:grpSp>
        <p:nvGrpSpPr>
          <p:cNvPr id="40" name="Group 152"/>
          <p:cNvGrpSpPr/>
          <p:nvPr/>
        </p:nvGrpSpPr>
        <p:grpSpPr>
          <a:xfrm>
            <a:off x="7085418" y="3619118"/>
            <a:ext cx="818400" cy="725342"/>
            <a:chOff x="5481246" y="2219701"/>
            <a:chExt cx="818613" cy="725531"/>
          </a:xfrm>
        </p:grpSpPr>
        <p:sp>
          <p:nvSpPr>
            <p:cNvPr id="41" name="Freeform 5"/>
            <p:cNvSpPr/>
            <p:nvPr/>
          </p:nvSpPr>
          <p:spPr bwMode="auto">
            <a:xfrm>
              <a:off x="5481246" y="2219701"/>
              <a:ext cx="818613" cy="72553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15875">
              <a:solidFill>
                <a:srgbClr val="F9C4BD"/>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a:defRPr/>
              </a:pPr>
              <a:endParaRPr lang="zh-CN" altLang="en-US" dirty="0">
                <a:solidFill>
                  <a:srgbClr val="FFFFFF"/>
                </a:solidFill>
                <a:latin typeface="Calibri" panose="020F0502020204030204"/>
                <a:ea typeface="宋体" panose="02010600030101010101" pitchFamily="2" charset="-122"/>
                <a:sym typeface="Arial" panose="020B0604020202020204" pitchFamily="34" charset="0"/>
              </a:endParaRPr>
            </a:p>
          </p:txBody>
        </p:sp>
        <p:grpSp>
          <p:nvGrpSpPr>
            <p:cNvPr id="42" name="组合 140"/>
            <p:cNvGrpSpPr/>
            <p:nvPr/>
          </p:nvGrpSpPr>
          <p:grpSpPr>
            <a:xfrm>
              <a:off x="5722834" y="2458293"/>
              <a:ext cx="335567" cy="240456"/>
              <a:chOff x="9335872" y="5612184"/>
              <a:chExt cx="655071" cy="469403"/>
            </a:xfrm>
            <a:solidFill>
              <a:schemeClr val="accent2"/>
            </a:solidFill>
          </p:grpSpPr>
          <p:sp>
            <p:nvSpPr>
              <p:cNvPr id="43" name="Freeform 98"/>
              <p:cNvSpPr/>
              <p:nvPr/>
            </p:nvSpPr>
            <p:spPr bwMode="auto">
              <a:xfrm>
                <a:off x="9335872" y="5612184"/>
                <a:ext cx="398796" cy="271966"/>
              </a:xfrm>
              <a:custGeom>
                <a:avLst/>
                <a:gdLst>
                  <a:gd name="T0" fmla="*/ 156 w 305"/>
                  <a:gd name="T1" fmla="*/ 156 h 208"/>
                  <a:gd name="T2" fmla="*/ 305 w 305"/>
                  <a:gd name="T3" fmla="*/ 156 h 208"/>
                  <a:gd name="T4" fmla="*/ 305 w 305"/>
                  <a:gd name="T5" fmla="*/ 54 h 208"/>
                  <a:gd name="T6" fmla="*/ 156 w 305"/>
                  <a:gd name="T7" fmla="*/ 54 h 208"/>
                  <a:gd name="T8" fmla="*/ 156 w 305"/>
                  <a:gd name="T9" fmla="*/ 0 h 208"/>
                  <a:gd name="T10" fmla="*/ 0 w 305"/>
                  <a:gd name="T11" fmla="*/ 106 h 208"/>
                  <a:gd name="T12" fmla="*/ 156 w 305"/>
                  <a:gd name="T13" fmla="*/ 208 h 208"/>
                  <a:gd name="T14" fmla="*/ 156 w 305"/>
                  <a:gd name="T15" fmla="*/ 156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5" h="208">
                    <a:moveTo>
                      <a:pt x="156" y="156"/>
                    </a:moveTo>
                    <a:lnTo>
                      <a:pt x="305" y="156"/>
                    </a:lnTo>
                    <a:lnTo>
                      <a:pt x="305" y="54"/>
                    </a:lnTo>
                    <a:lnTo>
                      <a:pt x="156" y="54"/>
                    </a:lnTo>
                    <a:lnTo>
                      <a:pt x="156" y="0"/>
                    </a:lnTo>
                    <a:lnTo>
                      <a:pt x="0" y="106"/>
                    </a:lnTo>
                    <a:lnTo>
                      <a:pt x="156" y="208"/>
                    </a:lnTo>
                    <a:lnTo>
                      <a:pt x="156" y="156"/>
                    </a:lnTo>
                    <a:close/>
                  </a:path>
                </a:pathLst>
              </a:custGeom>
              <a:grpFill/>
              <a:ln>
                <a:solidFill>
                  <a:srgbClr val="F9C4BD"/>
                </a:solidFill>
              </a:ln>
            </p:spPr>
            <p:txBody>
              <a:bodyPr vert="horz" wrap="square" lIns="121888" tIns="60944" rIns="121888" bIns="60944" numCol="1" anchor="t" anchorCtr="0" compatLnSpc="1"/>
              <a:lstStyle/>
              <a:p>
                <a:pPr>
                  <a:defRPr/>
                </a:pPr>
                <a:endParaRPr lang="zh-CN" altLang="en-US" dirty="0">
                  <a:solidFill>
                    <a:srgbClr val="000000"/>
                  </a:solidFill>
                  <a:latin typeface="Calibri" panose="020F0502020204030204"/>
                  <a:ea typeface="宋体" panose="02010600030101010101" pitchFamily="2" charset="-122"/>
                </a:endParaRPr>
              </a:p>
            </p:txBody>
          </p:sp>
          <p:sp>
            <p:nvSpPr>
              <p:cNvPr id="44" name="Freeform 99"/>
              <p:cNvSpPr/>
              <p:nvPr/>
            </p:nvSpPr>
            <p:spPr bwMode="auto">
              <a:xfrm>
                <a:off x="9592147" y="5812236"/>
                <a:ext cx="398796" cy="269351"/>
              </a:xfrm>
              <a:custGeom>
                <a:avLst/>
                <a:gdLst>
                  <a:gd name="T0" fmla="*/ 305 w 305"/>
                  <a:gd name="T1" fmla="*/ 107 h 206"/>
                  <a:gd name="T2" fmla="*/ 149 w 305"/>
                  <a:gd name="T3" fmla="*/ 0 h 206"/>
                  <a:gd name="T4" fmla="*/ 149 w 305"/>
                  <a:gd name="T5" fmla="*/ 52 h 206"/>
                  <a:gd name="T6" fmla="*/ 0 w 305"/>
                  <a:gd name="T7" fmla="*/ 52 h 206"/>
                  <a:gd name="T8" fmla="*/ 0 w 305"/>
                  <a:gd name="T9" fmla="*/ 154 h 206"/>
                  <a:gd name="T10" fmla="*/ 149 w 305"/>
                  <a:gd name="T11" fmla="*/ 154 h 206"/>
                  <a:gd name="T12" fmla="*/ 149 w 305"/>
                  <a:gd name="T13" fmla="*/ 206 h 206"/>
                  <a:gd name="T14" fmla="*/ 305 w 305"/>
                  <a:gd name="T15" fmla="*/ 107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5" h="206">
                    <a:moveTo>
                      <a:pt x="305" y="107"/>
                    </a:moveTo>
                    <a:lnTo>
                      <a:pt x="149" y="0"/>
                    </a:lnTo>
                    <a:lnTo>
                      <a:pt x="149" y="52"/>
                    </a:lnTo>
                    <a:lnTo>
                      <a:pt x="0" y="52"/>
                    </a:lnTo>
                    <a:lnTo>
                      <a:pt x="0" y="154"/>
                    </a:lnTo>
                    <a:lnTo>
                      <a:pt x="149" y="154"/>
                    </a:lnTo>
                    <a:lnTo>
                      <a:pt x="149" y="206"/>
                    </a:lnTo>
                    <a:lnTo>
                      <a:pt x="305" y="107"/>
                    </a:lnTo>
                    <a:close/>
                  </a:path>
                </a:pathLst>
              </a:custGeom>
              <a:grpFill/>
              <a:ln>
                <a:solidFill>
                  <a:srgbClr val="F9C4BD"/>
                </a:solidFill>
              </a:ln>
            </p:spPr>
            <p:txBody>
              <a:bodyPr vert="horz" wrap="square" lIns="121888" tIns="60944" rIns="121888" bIns="60944" numCol="1" anchor="t" anchorCtr="0" compatLnSpc="1"/>
              <a:lstStyle/>
              <a:p>
                <a:pPr>
                  <a:defRPr/>
                </a:pPr>
                <a:endParaRPr lang="zh-CN" altLang="en-US" dirty="0">
                  <a:solidFill>
                    <a:srgbClr val="000000"/>
                  </a:solidFill>
                  <a:latin typeface="Calibri" panose="020F0502020204030204"/>
                  <a:ea typeface="宋体" panose="02010600030101010101" pitchFamily="2" charset="-122"/>
                </a:endParaRPr>
              </a:p>
            </p:txBody>
          </p:sp>
          <p:sp>
            <p:nvSpPr>
              <p:cNvPr id="45" name="Freeform 100"/>
              <p:cNvSpPr>
                <a:spLocks noEditPoints="1"/>
              </p:cNvSpPr>
              <p:nvPr/>
            </p:nvSpPr>
            <p:spPr bwMode="auto">
              <a:xfrm>
                <a:off x="9752974" y="5630489"/>
                <a:ext cx="185669" cy="185669"/>
              </a:xfrm>
              <a:custGeom>
                <a:avLst/>
                <a:gdLst>
                  <a:gd name="T0" fmla="*/ 30 w 60"/>
                  <a:gd name="T1" fmla="*/ 60 h 60"/>
                  <a:gd name="T2" fmla="*/ 60 w 60"/>
                  <a:gd name="T3" fmla="*/ 30 h 60"/>
                  <a:gd name="T4" fmla="*/ 30 w 60"/>
                  <a:gd name="T5" fmla="*/ 0 h 60"/>
                  <a:gd name="T6" fmla="*/ 0 w 60"/>
                  <a:gd name="T7" fmla="*/ 30 h 60"/>
                  <a:gd name="T8" fmla="*/ 30 w 60"/>
                  <a:gd name="T9" fmla="*/ 60 h 60"/>
                  <a:gd name="T10" fmla="*/ 30 w 60"/>
                  <a:gd name="T11" fmla="*/ 4 h 60"/>
                  <a:gd name="T12" fmla="*/ 56 w 60"/>
                  <a:gd name="T13" fmla="*/ 30 h 60"/>
                  <a:gd name="T14" fmla="*/ 30 w 60"/>
                  <a:gd name="T15" fmla="*/ 56 h 60"/>
                  <a:gd name="T16" fmla="*/ 4 w 60"/>
                  <a:gd name="T17" fmla="*/ 30 h 60"/>
                  <a:gd name="T18" fmla="*/ 30 w 60"/>
                  <a:gd name="T1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47" y="60"/>
                      <a:pt x="60" y="47"/>
                      <a:pt x="60" y="30"/>
                    </a:cubicBezTo>
                    <a:cubicBezTo>
                      <a:pt x="60" y="14"/>
                      <a:pt x="47" y="0"/>
                      <a:pt x="30" y="0"/>
                    </a:cubicBezTo>
                    <a:cubicBezTo>
                      <a:pt x="14" y="0"/>
                      <a:pt x="0" y="14"/>
                      <a:pt x="0" y="30"/>
                    </a:cubicBezTo>
                    <a:cubicBezTo>
                      <a:pt x="0" y="47"/>
                      <a:pt x="14" y="60"/>
                      <a:pt x="30" y="60"/>
                    </a:cubicBezTo>
                    <a:close/>
                    <a:moveTo>
                      <a:pt x="30" y="4"/>
                    </a:moveTo>
                    <a:cubicBezTo>
                      <a:pt x="45" y="4"/>
                      <a:pt x="56" y="16"/>
                      <a:pt x="56" y="30"/>
                    </a:cubicBezTo>
                    <a:cubicBezTo>
                      <a:pt x="56" y="45"/>
                      <a:pt x="45" y="56"/>
                      <a:pt x="30" y="56"/>
                    </a:cubicBezTo>
                    <a:cubicBezTo>
                      <a:pt x="16" y="56"/>
                      <a:pt x="4" y="45"/>
                      <a:pt x="4" y="30"/>
                    </a:cubicBezTo>
                    <a:cubicBezTo>
                      <a:pt x="4" y="16"/>
                      <a:pt x="16" y="4"/>
                      <a:pt x="30" y="4"/>
                    </a:cubicBezTo>
                    <a:close/>
                  </a:path>
                </a:pathLst>
              </a:custGeom>
              <a:grpFill/>
              <a:ln>
                <a:solidFill>
                  <a:srgbClr val="F9C4BD"/>
                </a:solidFill>
              </a:ln>
            </p:spPr>
            <p:txBody>
              <a:bodyPr vert="horz" wrap="square" lIns="121888" tIns="60944" rIns="121888" bIns="60944" numCol="1" anchor="t" anchorCtr="0" compatLnSpc="1"/>
              <a:lstStyle/>
              <a:p>
                <a:pPr>
                  <a:defRPr/>
                </a:pPr>
                <a:endParaRPr lang="zh-CN" altLang="en-US" dirty="0">
                  <a:solidFill>
                    <a:srgbClr val="000000"/>
                  </a:solidFill>
                  <a:latin typeface="Calibri" panose="020F0502020204030204"/>
                  <a:ea typeface="宋体" panose="02010600030101010101" pitchFamily="2" charset="-122"/>
                </a:endParaRPr>
              </a:p>
            </p:txBody>
          </p:sp>
          <p:sp>
            <p:nvSpPr>
              <p:cNvPr id="46" name="Freeform 101"/>
              <p:cNvSpPr>
                <a:spLocks noEditPoints="1"/>
              </p:cNvSpPr>
              <p:nvPr/>
            </p:nvSpPr>
            <p:spPr bwMode="auto">
              <a:xfrm>
                <a:off x="9777816" y="5655333"/>
                <a:ext cx="135983" cy="138598"/>
              </a:xfrm>
              <a:custGeom>
                <a:avLst/>
                <a:gdLst>
                  <a:gd name="T0" fmla="*/ 22 w 44"/>
                  <a:gd name="T1" fmla="*/ 45 h 45"/>
                  <a:gd name="T2" fmla="*/ 44 w 44"/>
                  <a:gd name="T3" fmla="*/ 22 h 45"/>
                  <a:gd name="T4" fmla="*/ 22 w 44"/>
                  <a:gd name="T5" fmla="*/ 0 h 45"/>
                  <a:gd name="T6" fmla="*/ 0 w 44"/>
                  <a:gd name="T7" fmla="*/ 22 h 45"/>
                  <a:gd name="T8" fmla="*/ 22 w 44"/>
                  <a:gd name="T9" fmla="*/ 45 h 45"/>
                  <a:gd name="T10" fmla="*/ 21 w 44"/>
                  <a:gd name="T11" fmla="*/ 24 h 45"/>
                  <a:gd name="T12" fmla="*/ 13 w 44"/>
                  <a:gd name="T13" fmla="*/ 17 h 45"/>
                  <a:gd name="T14" fmla="*/ 20 w 44"/>
                  <a:gd name="T15" fmla="*/ 9 h 45"/>
                  <a:gd name="T16" fmla="*/ 20 w 44"/>
                  <a:gd name="T17" fmla="*/ 5 h 45"/>
                  <a:gd name="T18" fmla="*/ 24 w 44"/>
                  <a:gd name="T19" fmla="*/ 5 h 45"/>
                  <a:gd name="T20" fmla="*/ 24 w 44"/>
                  <a:gd name="T21" fmla="*/ 9 h 45"/>
                  <a:gd name="T22" fmla="*/ 31 w 44"/>
                  <a:gd name="T23" fmla="*/ 10 h 45"/>
                  <a:gd name="T24" fmla="*/ 29 w 44"/>
                  <a:gd name="T25" fmla="*/ 15 h 45"/>
                  <a:gd name="T26" fmla="*/ 23 w 44"/>
                  <a:gd name="T27" fmla="*/ 13 h 45"/>
                  <a:gd name="T28" fmla="*/ 19 w 44"/>
                  <a:gd name="T29" fmla="*/ 16 h 45"/>
                  <a:gd name="T30" fmla="*/ 25 w 44"/>
                  <a:gd name="T31" fmla="*/ 19 h 45"/>
                  <a:gd name="T32" fmla="*/ 32 w 44"/>
                  <a:gd name="T33" fmla="*/ 27 h 45"/>
                  <a:gd name="T34" fmla="*/ 24 w 44"/>
                  <a:gd name="T35" fmla="*/ 35 h 45"/>
                  <a:gd name="T36" fmla="*/ 24 w 44"/>
                  <a:gd name="T37" fmla="*/ 40 h 45"/>
                  <a:gd name="T38" fmla="*/ 20 w 44"/>
                  <a:gd name="T39" fmla="*/ 40 h 45"/>
                  <a:gd name="T40" fmla="*/ 20 w 44"/>
                  <a:gd name="T41" fmla="*/ 36 h 45"/>
                  <a:gd name="T42" fmla="*/ 13 w 44"/>
                  <a:gd name="T43" fmla="*/ 34 h 45"/>
                  <a:gd name="T44" fmla="*/ 14 w 44"/>
                  <a:gd name="T45" fmla="*/ 29 h 45"/>
                  <a:gd name="T46" fmla="*/ 21 w 44"/>
                  <a:gd name="T47" fmla="*/ 31 h 45"/>
                  <a:gd name="T48" fmla="*/ 25 w 44"/>
                  <a:gd name="T49" fmla="*/ 28 h 45"/>
                  <a:gd name="T50" fmla="*/ 21 w 44"/>
                  <a:gd name="T51" fmla="*/ 2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45">
                    <a:moveTo>
                      <a:pt x="22" y="45"/>
                    </a:moveTo>
                    <a:cubicBezTo>
                      <a:pt x="34" y="45"/>
                      <a:pt x="44" y="35"/>
                      <a:pt x="44" y="22"/>
                    </a:cubicBezTo>
                    <a:cubicBezTo>
                      <a:pt x="44" y="10"/>
                      <a:pt x="34" y="0"/>
                      <a:pt x="22" y="0"/>
                    </a:cubicBezTo>
                    <a:cubicBezTo>
                      <a:pt x="10" y="0"/>
                      <a:pt x="0" y="10"/>
                      <a:pt x="0" y="22"/>
                    </a:cubicBezTo>
                    <a:cubicBezTo>
                      <a:pt x="0" y="35"/>
                      <a:pt x="10" y="45"/>
                      <a:pt x="22" y="45"/>
                    </a:cubicBezTo>
                    <a:close/>
                    <a:moveTo>
                      <a:pt x="21" y="24"/>
                    </a:moveTo>
                    <a:cubicBezTo>
                      <a:pt x="16" y="23"/>
                      <a:pt x="13" y="21"/>
                      <a:pt x="13" y="17"/>
                    </a:cubicBezTo>
                    <a:cubicBezTo>
                      <a:pt x="13" y="13"/>
                      <a:pt x="16" y="10"/>
                      <a:pt x="20" y="9"/>
                    </a:cubicBezTo>
                    <a:cubicBezTo>
                      <a:pt x="20" y="5"/>
                      <a:pt x="20" y="5"/>
                      <a:pt x="20" y="5"/>
                    </a:cubicBezTo>
                    <a:cubicBezTo>
                      <a:pt x="24" y="5"/>
                      <a:pt x="24" y="5"/>
                      <a:pt x="24" y="5"/>
                    </a:cubicBezTo>
                    <a:cubicBezTo>
                      <a:pt x="24" y="9"/>
                      <a:pt x="24" y="9"/>
                      <a:pt x="24" y="9"/>
                    </a:cubicBezTo>
                    <a:cubicBezTo>
                      <a:pt x="27" y="9"/>
                      <a:pt x="29" y="9"/>
                      <a:pt x="31" y="10"/>
                    </a:cubicBezTo>
                    <a:cubicBezTo>
                      <a:pt x="29" y="15"/>
                      <a:pt x="29" y="15"/>
                      <a:pt x="29" y="15"/>
                    </a:cubicBezTo>
                    <a:cubicBezTo>
                      <a:pt x="28" y="14"/>
                      <a:pt x="26" y="13"/>
                      <a:pt x="23" y="13"/>
                    </a:cubicBezTo>
                    <a:cubicBezTo>
                      <a:pt x="20" y="13"/>
                      <a:pt x="19" y="15"/>
                      <a:pt x="19" y="16"/>
                    </a:cubicBezTo>
                    <a:cubicBezTo>
                      <a:pt x="19" y="17"/>
                      <a:pt x="21" y="18"/>
                      <a:pt x="25" y="19"/>
                    </a:cubicBezTo>
                    <a:cubicBezTo>
                      <a:pt x="30" y="21"/>
                      <a:pt x="32" y="24"/>
                      <a:pt x="32" y="27"/>
                    </a:cubicBezTo>
                    <a:cubicBezTo>
                      <a:pt x="32" y="31"/>
                      <a:pt x="29" y="34"/>
                      <a:pt x="24" y="35"/>
                    </a:cubicBezTo>
                    <a:cubicBezTo>
                      <a:pt x="24" y="40"/>
                      <a:pt x="24" y="40"/>
                      <a:pt x="24" y="40"/>
                    </a:cubicBezTo>
                    <a:cubicBezTo>
                      <a:pt x="20" y="40"/>
                      <a:pt x="20" y="40"/>
                      <a:pt x="20" y="40"/>
                    </a:cubicBezTo>
                    <a:cubicBezTo>
                      <a:pt x="20" y="36"/>
                      <a:pt x="20" y="36"/>
                      <a:pt x="20" y="36"/>
                    </a:cubicBezTo>
                    <a:cubicBezTo>
                      <a:pt x="17" y="36"/>
                      <a:pt x="14" y="35"/>
                      <a:pt x="13" y="34"/>
                    </a:cubicBezTo>
                    <a:cubicBezTo>
                      <a:pt x="14" y="29"/>
                      <a:pt x="14" y="29"/>
                      <a:pt x="14" y="29"/>
                    </a:cubicBezTo>
                    <a:cubicBezTo>
                      <a:pt x="16" y="30"/>
                      <a:pt x="18" y="31"/>
                      <a:pt x="21" y="31"/>
                    </a:cubicBezTo>
                    <a:cubicBezTo>
                      <a:pt x="24" y="31"/>
                      <a:pt x="25" y="30"/>
                      <a:pt x="25" y="28"/>
                    </a:cubicBezTo>
                    <a:cubicBezTo>
                      <a:pt x="25" y="26"/>
                      <a:pt x="24" y="25"/>
                      <a:pt x="21" y="24"/>
                    </a:cubicBezTo>
                    <a:close/>
                  </a:path>
                </a:pathLst>
              </a:custGeom>
              <a:grpFill/>
              <a:ln>
                <a:solidFill>
                  <a:srgbClr val="F9C4BD"/>
                </a:solidFill>
              </a:ln>
            </p:spPr>
            <p:txBody>
              <a:bodyPr vert="horz" wrap="square" lIns="121888" tIns="60944" rIns="121888" bIns="60944" numCol="1" anchor="t" anchorCtr="0" compatLnSpc="1"/>
              <a:lstStyle/>
              <a:p>
                <a:pPr>
                  <a:defRPr/>
                </a:pPr>
                <a:endParaRPr lang="zh-CN" altLang="en-US" dirty="0">
                  <a:solidFill>
                    <a:srgbClr val="000000"/>
                  </a:solidFill>
                  <a:latin typeface="Calibri" panose="020F0502020204030204"/>
                  <a:ea typeface="宋体" panose="02010600030101010101" pitchFamily="2" charset="-122"/>
                </a:endParaRPr>
              </a:p>
            </p:txBody>
          </p:sp>
          <p:sp>
            <p:nvSpPr>
              <p:cNvPr id="47" name="Freeform 102"/>
              <p:cNvSpPr>
                <a:spLocks noEditPoints="1"/>
              </p:cNvSpPr>
              <p:nvPr/>
            </p:nvSpPr>
            <p:spPr bwMode="auto">
              <a:xfrm>
                <a:off x="9356792" y="5871074"/>
                <a:ext cx="185669" cy="185669"/>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6"/>
                    </a:moveTo>
                    <a:cubicBezTo>
                      <a:pt x="15" y="56"/>
                      <a:pt x="4" y="44"/>
                      <a:pt x="4" y="30"/>
                    </a:cubicBezTo>
                    <a:cubicBezTo>
                      <a:pt x="4" y="16"/>
                      <a:pt x="15" y="4"/>
                      <a:pt x="30" y="4"/>
                    </a:cubicBezTo>
                    <a:cubicBezTo>
                      <a:pt x="44" y="4"/>
                      <a:pt x="56" y="16"/>
                      <a:pt x="56" y="30"/>
                    </a:cubicBezTo>
                    <a:cubicBezTo>
                      <a:pt x="56" y="44"/>
                      <a:pt x="44" y="56"/>
                      <a:pt x="30" y="56"/>
                    </a:cubicBezTo>
                    <a:close/>
                  </a:path>
                </a:pathLst>
              </a:custGeom>
              <a:grpFill/>
              <a:ln>
                <a:solidFill>
                  <a:srgbClr val="F9C4BD"/>
                </a:solidFill>
              </a:ln>
            </p:spPr>
            <p:txBody>
              <a:bodyPr vert="horz" wrap="square" lIns="121888" tIns="60944" rIns="121888" bIns="60944" numCol="1" anchor="t" anchorCtr="0" compatLnSpc="1"/>
              <a:lstStyle/>
              <a:p>
                <a:pPr>
                  <a:defRPr/>
                </a:pPr>
                <a:endParaRPr lang="zh-CN" altLang="en-US" dirty="0">
                  <a:solidFill>
                    <a:srgbClr val="000000"/>
                  </a:solidFill>
                  <a:latin typeface="Calibri" panose="020F0502020204030204"/>
                  <a:ea typeface="宋体" panose="02010600030101010101" pitchFamily="2" charset="-122"/>
                </a:endParaRPr>
              </a:p>
            </p:txBody>
          </p:sp>
          <p:sp>
            <p:nvSpPr>
              <p:cNvPr id="48" name="Freeform 103"/>
              <p:cNvSpPr>
                <a:spLocks noEditPoints="1"/>
              </p:cNvSpPr>
              <p:nvPr/>
            </p:nvSpPr>
            <p:spPr bwMode="auto">
              <a:xfrm>
                <a:off x="9381636" y="5895918"/>
                <a:ext cx="135983" cy="135983"/>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4 w 44"/>
                  <a:gd name="T11" fmla="*/ 35 h 44"/>
                  <a:gd name="T12" fmla="*/ 24 w 44"/>
                  <a:gd name="T13" fmla="*/ 39 h 44"/>
                  <a:gd name="T14" fmla="*/ 20 w 44"/>
                  <a:gd name="T15" fmla="*/ 39 h 44"/>
                  <a:gd name="T16" fmla="*/ 20 w 44"/>
                  <a:gd name="T17" fmla="*/ 35 h 44"/>
                  <a:gd name="T18" fmla="*/ 12 w 44"/>
                  <a:gd name="T19" fmla="*/ 34 h 44"/>
                  <a:gd name="T20" fmla="*/ 14 w 44"/>
                  <a:gd name="T21" fmla="*/ 29 h 44"/>
                  <a:gd name="T22" fmla="*/ 21 w 44"/>
                  <a:gd name="T23" fmla="*/ 30 h 44"/>
                  <a:gd name="T24" fmla="*/ 25 w 44"/>
                  <a:gd name="T25" fmla="*/ 28 h 44"/>
                  <a:gd name="T26" fmla="*/ 20 w 44"/>
                  <a:gd name="T27" fmla="*/ 24 h 44"/>
                  <a:gd name="T28" fmla="*/ 13 w 44"/>
                  <a:gd name="T29" fmla="*/ 16 h 44"/>
                  <a:gd name="T30" fmla="*/ 20 w 44"/>
                  <a:gd name="T31" fmla="*/ 9 h 44"/>
                  <a:gd name="T32" fmla="*/ 20 w 44"/>
                  <a:gd name="T33" fmla="*/ 5 h 44"/>
                  <a:gd name="T34" fmla="*/ 24 w 44"/>
                  <a:gd name="T35" fmla="*/ 5 h 44"/>
                  <a:gd name="T36" fmla="*/ 24 w 44"/>
                  <a:gd name="T37" fmla="*/ 8 h 44"/>
                  <a:gd name="T38" fmla="*/ 30 w 44"/>
                  <a:gd name="T39" fmla="*/ 10 h 44"/>
                  <a:gd name="T40" fmla="*/ 29 w 44"/>
                  <a:gd name="T41" fmla="*/ 15 h 44"/>
                  <a:gd name="T42" fmla="*/ 23 w 44"/>
                  <a:gd name="T43" fmla="*/ 13 h 44"/>
                  <a:gd name="T44" fmla="*/ 19 w 44"/>
                  <a:gd name="T45" fmla="*/ 16 h 44"/>
                  <a:gd name="T46" fmla="*/ 24 w 44"/>
                  <a:gd name="T47" fmla="*/ 19 h 44"/>
                  <a:gd name="T48" fmla="*/ 31 w 44"/>
                  <a:gd name="T49" fmla="*/ 27 h 44"/>
                  <a:gd name="T50" fmla="*/ 24 w 44"/>
                  <a:gd name="T51" fmla="*/ 3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4" y="35"/>
                    </a:moveTo>
                    <a:cubicBezTo>
                      <a:pt x="24" y="39"/>
                      <a:pt x="24" y="39"/>
                      <a:pt x="24" y="39"/>
                    </a:cubicBezTo>
                    <a:cubicBezTo>
                      <a:pt x="20" y="39"/>
                      <a:pt x="20" y="39"/>
                      <a:pt x="20" y="39"/>
                    </a:cubicBezTo>
                    <a:cubicBezTo>
                      <a:pt x="20" y="35"/>
                      <a:pt x="20" y="35"/>
                      <a:pt x="20" y="35"/>
                    </a:cubicBezTo>
                    <a:cubicBezTo>
                      <a:pt x="17" y="35"/>
                      <a:pt x="14" y="34"/>
                      <a:pt x="12" y="34"/>
                    </a:cubicBezTo>
                    <a:cubicBezTo>
                      <a:pt x="14" y="29"/>
                      <a:pt x="14" y="29"/>
                      <a:pt x="14" y="29"/>
                    </a:cubicBezTo>
                    <a:cubicBezTo>
                      <a:pt x="15" y="30"/>
                      <a:pt x="18" y="30"/>
                      <a:pt x="21" y="30"/>
                    </a:cubicBezTo>
                    <a:cubicBezTo>
                      <a:pt x="23" y="30"/>
                      <a:pt x="25" y="29"/>
                      <a:pt x="25" y="28"/>
                    </a:cubicBezTo>
                    <a:cubicBezTo>
                      <a:pt x="25" y="26"/>
                      <a:pt x="24" y="25"/>
                      <a:pt x="20" y="24"/>
                    </a:cubicBezTo>
                    <a:cubicBezTo>
                      <a:pt x="16" y="23"/>
                      <a:pt x="13" y="20"/>
                      <a:pt x="13" y="16"/>
                    </a:cubicBezTo>
                    <a:cubicBezTo>
                      <a:pt x="13" y="12"/>
                      <a:pt x="15" y="10"/>
                      <a:pt x="20" y="9"/>
                    </a:cubicBezTo>
                    <a:cubicBezTo>
                      <a:pt x="20" y="5"/>
                      <a:pt x="20" y="5"/>
                      <a:pt x="20" y="5"/>
                    </a:cubicBezTo>
                    <a:cubicBezTo>
                      <a:pt x="24" y="5"/>
                      <a:pt x="24" y="5"/>
                      <a:pt x="24" y="5"/>
                    </a:cubicBezTo>
                    <a:cubicBezTo>
                      <a:pt x="24" y="8"/>
                      <a:pt x="24" y="8"/>
                      <a:pt x="24" y="8"/>
                    </a:cubicBezTo>
                    <a:cubicBezTo>
                      <a:pt x="27" y="8"/>
                      <a:pt x="29" y="9"/>
                      <a:pt x="30" y="10"/>
                    </a:cubicBezTo>
                    <a:cubicBezTo>
                      <a:pt x="29" y="15"/>
                      <a:pt x="29" y="15"/>
                      <a:pt x="29" y="15"/>
                    </a:cubicBezTo>
                    <a:cubicBezTo>
                      <a:pt x="28" y="14"/>
                      <a:pt x="26" y="13"/>
                      <a:pt x="23" y="13"/>
                    </a:cubicBezTo>
                    <a:cubicBezTo>
                      <a:pt x="20" y="13"/>
                      <a:pt x="19" y="14"/>
                      <a:pt x="19" y="16"/>
                    </a:cubicBezTo>
                    <a:cubicBezTo>
                      <a:pt x="19" y="17"/>
                      <a:pt x="21" y="18"/>
                      <a:pt x="24" y="19"/>
                    </a:cubicBezTo>
                    <a:cubicBezTo>
                      <a:pt x="29" y="21"/>
                      <a:pt x="31" y="23"/>
                      <a:pt x="31" y="27"/>
                    </a:cubicBezTo>
                    <a:cubicBezTo>
                      <a:pt x="31" y="31"/>
                      <a:pt x="29" y="34"/>
                      <a:pt x="24" y="35"/>
                    </a:cubicBezTo>
                    <a:close/>
                  </a:path>
                </a:pathLst>
              </a:custGeom>
              <a:grpFill/>
              <a:ln>
                <a:solidFill>
                  <a:srgbClr val="F9C4BD"/>
                </a:solidFill>
              </a:ln>
            </p:spPr>
            <p:txBody>
              <a:bodyPr vert="horz" wrap="square" lIns="121888" tIns="60944" rIns="121888" bIns="60944" numCol="1" anchor="t" anchorCtr="0" compatLnSpc="1"/>
              <a:lstStyle/>
              <a:p>
                <a:pPr>
                  <a:defRPr/>
                </a:pPr>
                <a:endParaRPr lang="zh-CN" altLang="en-US" dirty="0">
                  <a:solidFill>
                    <a:srgbClr val="000000"/>
                  </a:solidFill>
                  <a:latin typeface="Calibri" panose="020F0502020204030204"/>
                  <a:ea typeface="宋体" panose="02010600030101010101" pitchFamily="2" charset="-122"/>
                </a:endParaRPr>
              </a:p>
            </p:txBody>
          </p:sp>
        </p:grpSp>
      </p:grpSp>
      <p:grpSp>
        <p:nvGrpSpPr>
          <p:cNvPr id="49" name="Group 151"/>
          <p:cNvGrpSpPr/>
          <p:nvPr/>
        </p:nvGrpSpPr>
        <p:grpSpPr>
          <a:xfrm>
            <a:off x="4917509" y="2353512"/>
            <a:ext cx="818400" cy="725342"/>
            <a:chOff x="3312773" y="953765"/>
            <a:chExt cx="818613" cy="725531"/>
          </a:xfrm>
        </p:grpSpPr>
        <p:sp>
          <p:nvSpPr>
            <p:cNvPr id="50" name="Freeform 5"/>
            <p:cNvSpPr/>
            <p:nvPr/>
          </p:nvSpPr>
          <p:spPr bwMode="auto">
            <a:xfrm>
              <a:off x="3312773" y="953765"/>
              <a:ext cx="818613" cy="72553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158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a:defRPr/>
              </a:pPr>
              <a:endParaRPr lang="zh-CN" altLang="en-US" dirty="0">
                <a:solidFill>
                  <a:srgbClr val="FFFFFF"/>
                </a:solidFill>
                <a:latin typeface="Calibri" panose="020F0502020204030204"/>
                <a:ea typeface="宋体" panose="02010600030101010101" pitchFamily="2" charset="-122"/>
                <a:sym typeface="Arial" panose="020B0604020202020204" pitchFamily="34" charset="0"/>
              </a:endParaRPr>
            </a:p>
          </p:txBody>
        </p:sp>
        <p:grpSp>
          <p:nvGrpSpPr>
            <p:cNvPr id="51" name="组合 141"/>
            <p:cNvGrpSpPr/>
            <p:nvPr/>
          </p:nvGrpSpPr>
          <p:grpSpPr>
            <a:xfrm>
              <a:off x="3585107" y="1180897"/>
              <a:ext cx="273945" cy="271267"/>
              <a:chOff x="11048734" y="5583418"/>
              <a:chExt cx="534778" cy="529549"/>
            </a:xfrm>
            <a:solidFill>
              <a:schemeClr val="accent1"/>
            </a:solidFill>
          </p:grpSpPr>
          <p:sp>
            <p:nvSpPr>
              <p:cNvPr id="52" name="Freeform 105"/>
              <p:cNvSpPr>
                <a:spLocks noEditPoints="1"/>
              </p:cNvSpPr>
              <p:nvPr/>
            </p:nvSpPr>
            <p:spPr bwMode="auto">
              <a:xfrm>
                <a:off x="11048734" y="5587341"/>
                <a:ext cx="253660" cy="244508"/>
              </a:xfrm>
              <a:custGeom>
                <a:avLst/>
                <a:gdLst>
                  <a:gd name="T0" fmla="*/ 0 w 194"/>
                  <a:gd name="T1" fmla="*/ 187 h 187"/>
                  <a:gd name="T2" fmla="*/ 194 w 194"/>
                  <a:gd name="T3" fmla="*/ 187 h 187"/>
                  <a:gd name="T4" fmla="*/ 194 w 194"/>
                  <a:gd name="T5" fmla="*/ 0 h 187"/>
                  <a:gd name="T6" fmla="*/ 0 w 194"/>
                  <a:gd name="T7" fmla="*/ 0 h 187"/>
                  <a:gd name="T8" fmla="*/ 0 w 194"/>
                  <a:gd name="T9" fmla="*/ 187 h 187"/>
                  <a:gd name="T10" fmla="*/ 28 w 194"/>
                  <a:gd name="T11" fmla="*/ 28 h 187"/>
                  <a:gd name="T12" fmla="*/ 166 w 194"/>
                  <a:gd name="T13" fmla="*/ 28 h 187"/>
                  <a:gd name="T14" fmla="*/ 166 w 194"/>
                  <a:gd name="T15" fmla="*/ 158 h 187"/>
                  <a:gd name="T16" fmla="*/ 28 w 194"/>
                  <a:gd name="T17" fmla="*/ 158 h 187"/>
                  <a:gd name="T18" fmla="*/ 28 w 194"/>
                  <a:gd name="T19" fmla="*/ 2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 h="187">
                    <a:moveTo>
                      <a:pt x="0" y="187"/>
                    </a:moveTo>
                    <a:lnTo>
                      <a:pt x="194" y="187"/>
                    </a:lnTo>
                    <a:lnTo>
                      <a:pt x="194" y="0"/>
                    </a:lnTo>
                    <a:lnTo>
                      <a:pt x="0" y="0"/>
                    </a:lnTo>
                    <a:lnTo>
                      <a:pt x="0" y="187"/>
                    </a:lnTo>
                    <a:close/>
                    <a:moveTo>
                      <a:pt x="28" y="28"/>
                    </a:moveTo>
                    <a:lnTo>
                      <a:pt x="166" y="28"/>
                    </a:lnTo>
                    <a:lnTo>
                      <a:pt x="166" y="158"/>
                    </a:lnTo>
                    <a:lnTo>
                      <a:pt x="28" y="158"/>
                    </a:lnTo>
                    <a:lnTo>
                      <a:pt x="28" y="28"/>
                    </a:lnTo>
                    <a:close/>
                  </a:path>
                </a:pathLst>
              </a:custGeom>
              <a:grpFill/>
              <a:ln>
                <a:noFill/>
              </a:ln>
            </p:spPr>
            <p:txBody>
              <a:bodyPr vert="horz" wrap="square" lIns="121888" tIns="60944" rIns="121888" bIns="60944" numCol="1" anchor="t" anchorCtr="0" compatLnSpc="1"/>
              <a:lstStyle/>
              <a:p>
                <a:pPr>
                  <a:defRPr/>
                </a:pPr>
                <a:endParaRPr lang="zh-CN" altLang="en-US" dirty="0">
                  <a:solidFill>
                    <a:srgbClr val="000000"/>
                  </a:solidFill>
                  <a:latin typeface="Calibri" panose="020F0502020204030204"/>
                  <a:ea typeface="宋体" panose="02010600030101010101" pitchFamily="2" charset="-122"/>
                </a:endParaRPr>
              </a:p>
            </p:txBody>
          </p:sp>
          <p:sp>
            <p:nvSpPr>
              <p:cNvPr id="53" name="Freeform 106"/>
              <p:cNvSpPr>
                <a:spLocks noEditPoints="1"/>
              </p:cNvSpPr>
              <p:nvPr/>
            </p:nvSpPr>
            <p:spPr bwMode="auto">
              <a:xfrm>
                <a:off x="11048734" y="5868459"/>
                <a:ext cx="253660" cy="244508"/>
              </a:xfrm>
              <a:custGeom>
                <a:avLst/>
                <a:gdLst>
                  <a:gd name="T0" fmla="*/ 0 w 194"/>
                  <a:gd name="T1" fmla="*/ 187 h 187"/>
                  <a:gd name="T2" fmla="*/ 194 w 194"/>
                  <a:gd name="T3" fmla="*/ 187 h 187"/>
                  <a:gd name="T4" fmla="*/ 194 w 194"/>
                  <a:gd name="T5" fmla="*/ 0 h 187"/>
                  <a:gd name="T6" fmla="*/ 0 w 194"/>
                  <a:gd name="T7" fmla="*/ 0 h 187"/>
                  <a:gd name="T8" fmla="*/ 0 w 194"/>
                  <a:gd name="T9" fmla="*/ 187 h 187"/>
                  <a:gd name="T10" fmla="*/ 28 w 194"/>
                  <a:gd name="T11" fmla="*/ 28 h 187"/>
                  <a:gd name="T12" fmla="*/ 166 w 194"/>
                  <a:gd name="T13" fmla="*/ 28 h 187"/>
                  <a:gd name="T14" fmla="*/ 166 w 194"/>
                  <a:gd name="T15" fmla="*/ 158 h 187"/>
                  <a:gd name="T16" fmla="*/ 28 w 194"/>
                  <a:gd name="T17" fmla="*/ 158 h 187"/>
                  <a:gd name="T18" fmla="*/ 28 w 194"/>
                  <a:gd name="T19" fmla="*/ 2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 h="187">
                    <a:moveTo>
                      <a:pt x="0" y="187"/>
                    </a:moveTo>
                    <a:lnTo>
                      <a:pt x="194" y="187"/>
                    </a:lnTo>
                    <a:lnTo>
                      <a:pt x="194" y="0"/>
                    </a:lnTo>
                    <a:lnTo>
                      <a:pt x="0" y="0"/>
                    </a:lnTo>
                    <a:lnTo>
                      <a:pt x="0" y="187"/>
                    </a:lnTo>
                    <a:close/>
                    <a:moveTo>
                      <a:pt x="28" y="28"/>
                    </a:moveTo>
                    <a:lnTo>
                      <a:pt x="166" y="28"/>
                    </a:lnTo>
                    <a:lnTo>
                      <a:pt x="166" y="158"/>
                    </a:lnTo>
                    <a:lnTo>
                      <a:pt x="28" y="158"/>
                    </a:lnTo>
                    <a:lnTo>
                      <a:pt x="28" y="28"/>
                    </a:lnTo>
                    <a:close/>
                  </a:path>
                </a:pathLst>
              </a:custGeom>
              <a:grpFill/>
              <a:ln>
                <a:noFill/>
              </a:ln>
            </p:spPr>
            <p:txBody>
              <a:bodyPr vert="horz" wrap="square" lIns="121888" tIns="60944" rIns="121888" bIns="60944" numCol="1" anchor="t" anchorCtr="0" compatLnSpc="1"/>
              <a:lstStyle/>
              <a:p>
                <a:pPr>
                  <a:defRPr/>
                </a:pPr>
                <a:endParaRPr lang="zh-CN" altLang="en-US" dirty="0">
                  <a:solidFill>
                    <a:srgbClr val="000000"/>
                  </a:solidFill>
                  <a:latin typeface="Calibri" panose="020F0502020204030204"/>
                  <a:ea typeface="宋体" panose="02010600030101010101" pitchFamily="2" charset="-122"/>
                </a:endParaRPr>
              </a:p>
            </p:txBody>
          </p:sp>
          <p:sp>
            <p:nvSpPr>
              <p:cNvPr id="54" name="Freeform 107"/>
              <p:cNvSpPr>
                <a:spLocks noEditPoints="1"/>
              </p:cNvSpPr>
              <p:nvPr/>
            </p:nvSpPr>
            <p:spPr bwMode="auto">
              <a:xfrm>
                <a:off x="11329852" y="5583418"/>
                <a:ext cx="253660" cy="244508"/>
              </a:xfrm>
              <a:custGeom>
                <a:avLst/>
                <a:gdLst>
                  <a:gd name="T0" fmla="*/ 0 w 194"/>
                  <a:gd name="T1" fmla="*/ 0 h 187"/>
                  <a:gd name="T2" fmla="*/ 0 w 194"/>
                  <a:gd name="T3" fmla="*/ 187 h 187"/>
                  <a:gd name="T4" fmla="*/ 194 w 194"/>
                  <a:gd name="T5" fmla="*/ 187 h 187"/>
                  <a:gd name="T6" fmla="*/ 194 w 194"/>
                  <a:gd name="T7" fmla="*/ 0 h 187"/>
                  <a:gd name="T8" fmla="*/ 0 w 194"/>
                  <a:gd name="T9" fmla="*/ 0 h 187"/>
                  <a:gd name="T10" fmla="*/ 166 w 194"/>
                  <a:gd name="T11" fmla="*/ 159 h 187"/>
                  <a:gd name="T12" fmla="*/ 29 w 194"/>
                  <a:gd name="T13" fmla="*/ 159 h 187"/>
                  <a:gd name="T14" fmla="*/ 29 w 194"/>
                  <a:gd name="T15" fmla="*/ 29 h 187"/>
                  <a:gd name="T16" fmla="*/ 166 w 194"/>
                  <a:gd name="T17" fmla="*/ 29 h 187"/>
                  <a:gd name="T18" fmla="*/ 166 w 194"/>
                  <a:gd name="T19" fmla="*/ 15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 h="187">
                    <a:moveTo>
                      <a:pt x="0" y="0"/>
                    </a:moveTo>
                    <a:lnTo>
                      <a:pt x="0" y="187"/>
                    </a:lnTo>
                    <a:lnTo>
                      <a:pt x="194" y="187"/>
                    </a:lnTo>
                    <a:lnTo>
                      <a:pt x="194" y="0"/>
                    </a:lnTo>
                    <a:lnTo>
                      <a:pt x="0" y="0"/>
                    </a:lnTo>
                    <a:close/>
                    <a:moveTo>
                      <a:pt x="166" y="159"/>
                    </a:moveTo>
                    <a:lnTo>
                      <a:pt x="29" y="159"/>
                    </a:lnTo>
                    <a:lnTo>
                      <a:pt x="29" y="29"/>
                    </a:lnTo>
                    <a:lnTo>
                      <a:pt x="166" y="29"/>
                    </a:lnTo>
                    <a:lnTo>
                      <a:pt x="166" y="159"/>
                    </a:lnTo>
                    <a:close/>
                  </a:path>
                </a:pathLst>
              </a:custGeom>
              <a:grpFill/>
              <a:ln>
                <a:noFill/>
              </a:ln>
            </p:spPr>
            <p:txBody>
              <a:bodyPr vert="horz" wrap="square" lIns="121888" tIns="60944" rIns="121888" bIns="60944" numCol="1" anchor="t" anchorCtr="0" compatLnSpc="1"/>
              <a:lstStyle/>
              <a:p>
                <a:pPr>
                  <a:defRPr/>
                </a:pPr>
                <a:endParaRPr lang="zh-CN" altLang="en-US" dirty="0">
                  <a:solidFill>
                    <a:srgbClr val="000000"/>
                  </a:solidFill>
                  <a:latin typeface="Calibri" panose="020F0502020204030204"/>
                  <a:ea typeface="宋体" panose="02010600030101010101" pitchFamily="2" charset="-122"/>
                </a:endParaRPr>
              </a:p>
            </p:txBody>
          </p:sp>
          <p:sp>
            <p:nvSpPr>
              <p:cNvPr id="55" name="Freeform 108"/>
              <p:cNvSpPr>
                <a:spLocks noEditPoints="1"/>
              </p:cNvSpPr>
              <p:nvPr/>
            </p:nvSpPr>
            <p:spPr bwMode="auto">
              <a:xfrm>
                <a:off x="11329852" y="5865844"/>
                <a:ext cx="253660" cy="243200"/>
              </a:xfrm>
              <a:custGeom>
                <a:avLst/>
                <a:gdLst>
                  <a:gd name="T0" fmla="*/ 0 w 194"/>
                  <a:gd name="T1" fmla="*/ 186 h 186"/>
                  <a:gd name="T2" fmla="*/ 194 w 194"/>
                  <a:gd name="T3" fmla="*/ 186 h 186"/>
                  <a:gd name="T4" fmla="*/ 194 w 194"/>
                  <a:gd name="T5" fmla="*/ 0 h 186"/>
                  <a:gd name="T6" fmla="*/ 0 w 194"/>
                  <a:gd name="T7" fmla="*/ 0 h 186"/>
                  <a:gd name="T8" fmla="*/ 0 w 194"/>
                  <a:gd name="T9" fmla="*/ 186 h 186"/>
                  <a:gd name="T10" fmla="*/ 29 w 194"/>
                  <a:gd name="T11" fmla="*/ 28 h 186"/>
                  <a:gd name="T12" fmla="*/ 166 w 194"/>
                  <a:gd name="T13" fmla="*/ 28 h 186"/>
                  <a:gd name="T14" fmla="*/ 166 w 194"/>
                  <a:gd name="T15" fmla="*/ 158 h 186"/>
                  <a:gd name="T16" fmla="*/ 29 w 194"/>
                  <a:gd name="T17" fmla="*/ 158 h 186"/>
                  <a:gd name="T18" fmla="*/ 29 w 194"/>
                  <a:gd name="T19" fmla="*/ 2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 h="186">
                    <a:moveTo>
                      <a:pt x="0" y="186"/>
                    </a:moveTo>
                    <a:lnTo>
                      <a:pt x="194" y="186"/>
                    </a:lnTo>
                    <a:lnTo>
                      <a:pt x="194" y="0"/>
                    </a:lnTo>
                    <a:lnTo>
                      <a:pt x="0" y="0"/>
                    </a:lnTo>
                    <a:lnTo>
                      <a:pt x="0" y="186"/>
                    </a:lnTo>
                    <a:close/>
                    <a:moveTo>
                      <a:pt x="29" y="28"/>
                    </a:moveTo>
                    <a:lnTo>
                      <a:pt x="166" y="28"/>
                    </a:lnTo>
                    <a:lnTo>
                      <a:pt x="166" y="158"/>
                    </a:lnTo>
                    <a:lnTo>
                      <a:pt x="29" y="158"/>
                    </a:lnTo>
                    <a:lnTo>
                      <a:pt x="29" y="28"/>
                    </a:lnTo>
                    <a:close/>
                  </a:path>
                </a:pathLst>
              </a:custGeom>
              <a:grpFill/>
              <a:ln>
                <a:noFill/>
              </a:ln>
            </p:spPr>
            <p:txBody>
              <a:bodyPr vert="horz" wrap="square" lIns="121888" tIns="60944" rIns="121888" bIns="60944" numCol="1" anchor="t" anchorCtr="0" compatLnSpc="1"/>
              <a:lstStyle/>
              <a:p>
                <a:pPr>
                  <a:defRPr/>
                </a:pPr>
                <a:endParaRPr lang="zh-CN" altLang="en-US" dirty="0">
                  <a:solidFill>
                    <a:srgbClr val="000000"/>
                  </a:solidFill>
                  <a:latin typeface="Calibri" panose="020F0502020204030204"/>
                  <a:ea typeface="宋体" panose="02010600030101010101" pitchFamily="2" charset="-122"/>
                </a:endParaRPr>
              </a:p>
            </p:txBody>
          </p:sp>
          <p:sp>
            <p:nvSpPr>
              <p:cNvPr id="56" name="Freeform 109"/>
              <p:cNvSpPr/>
              <p:nvPr/>
            </p:nvSpPr>
            <p:spPr bwMode="auto">
              <a:xfrm>
                <a:off x="11125878" y="5655333"/>
                <a:ext cx="99372" cy="101987"/>
              </a:xfrm>
              <a:custGeom>
                <a:avLst/>
                <a:gdLst>
                  <a:gd name="T0" fmla="*/ 45 w 76"/>
                  <a:gd name="T1" fmla="*/ 0 h 78"/>
                  <a:gd name="T2" fmla="*/ 31 w 76"/>
                  <a:gd name="T3" fmla="*/ 0 h 78"/>
                  <a:gd name="T4" fmla="*/ 31 w 76"/>
                  <a:gd name="T5" fmla="*/ 33 h 78"/>
                  <a:gd name="T6" fmla="*/ 0 w 76"/>
                  <a:gd name="T7" fmla="*/ 33 h 78"/>
                  <a:gd name="T8" fmla="*/ 0 w 76"/>
                  <a:gd name="T9" fmla="*/ 45 h 78"/>
                  <a:gd name="T10" fmla="*/ 31 w 76"/>
                  <a:gd name="T11" fmla="*/ 45 h 78"/>
                  <a:gd name="T12" fmla="*/ 31 w 76"/>
                  <a:gd name="T13" fmla="*/ 78 h 78"/>
                  <a:gd name="T14" fmla="*/ 45 w 76"/>
                  <a:gd name="T15" fmla="*/ 78 h 78"/>
                  <a:gd name="T16" fmla="*/ 45 w 76"/>
                  <a:gd name="T17" fmla="*/ 45 h 78"/>
                  <a:gd name="T18" fmla="*/ 76 w 76"/>
                  <a:gd name="T19" fmla="*/ 45 h 78"/>
                  <a:gd name="T20" fmla="*/ 76 w 76"/>
                  <a:gd name="T21" fmla="*/ 33 h 78"/>
                  <a:gd name="T22" fmla="*/ 45 w 76"/>
                  <a:gd name="T23" fmla="*/ 33 h 78"/>
                  <a:gd name="T24" fmla="*/ 45 w 76"/>
                  <a:gd name="T2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78">
                    <a:moveTo>
                      <a:pt x="45" y="0"/>
                    </a:moveTo>
                    <a:lnTo>
                      <a:pt x="31" y="0"/>
                    </a:lnTo>
                    <a:lnTo>
                      <a:pt x="31" y="33"/>
                    </a:lnTo>
                    <a:lnTo>
                      <a:pt x="0" y="33"/>
                    </a:lnTo>
                    <a:lnTo>
                      <a:pt x="0" y="45"/>
                    </a:lnTo>
                    <a:lnTo>
                      <a:pt x="31" y="45"/>
                    </a:lnTo>
                    <a:lnTo>
                      <a:pt x="31" y="78"/>
                    </a:lnTo>
                    <a:lnTo>
                      <a:pt x="45" y="78"/>
                    </a:lnTo>
                    <a:lnTo>
                      <a:pt x="45" y="45"/>
                    </a:lnTo>
                    <a:lnTo>
                      <a:pt x="76" y="45"/>
                    </a:lnTo>
                    <a:lnTo>
                      <a:pt x="76" y="33"/>
                    </a:lnTo>
                    <a:lnTo>
                      <a:pt x="45" y="33"/>
                    </a:lnTo>
                    <a:lnTo>
                      <a:pt x="45" y="0"/>
                    </a:lnTo>
                    <a:close/>
                  </a:path>
                </a:pathLst>
              </a:custGeom>
              <a:grpFill/>
              <a:ln>
                <a:noFill/>
              </a:ln>
            </p:spPr>
            <p:txBody>
              <a:bodyPr vert="horz" wrap="square" lIns="121888" tIns="60944" rIns="121888" bIns="60944" numCol="1" anchor="t" anchorCtr="0" compatLnSpc="1"/>
              <a:lstStyle/>
              <a:p>
                <a:pPr>
                  <a:defRPr/>
                </a:pPr>
                <a:endParaRPr lang="zh-CN" altLang="en-US" dirty="0">
                  <a:solidFill>
                    <a:srgbClr val="000000"/>
                  </a:solidFill>
                  <a:latin typeface="Calibri" panose="020F0502020204030204"/>
                  <a:ea typeface="宋体" panose="02010600030101010101" pitchFamily="2" charset="-122"/>
                </a:endParaRPr>
              </a:p>
            </p:txBody>
          </p:sp>
          <p:sp>
            <p:nvSpPr>
              <p:cNvPr id="57" name="Rectangle 110"/>
              <p:cNvSpPr>
                <a:spLocks noChangeArrowheads="1"/>
              </p:cNvSpPr>
              <p:nvPr/>
            </p:nvSpPr>
            <p:spPr bwMode="auto">
              <a:xfrm>
                <a:off x="11422687" y="5694558"/>
                <a:ext cx="67991" cy="22228"/>
              </a:xfrm>
              <a:prstGeom prst="rect">
                <a:avLst/>
              </a:prstGeom>
              <a:grpFill/>
              <a:ln>
                <a:noFill/>
              </a:ln>
            </p:spPr>
            <p:txBody>
              <a:bodyPr vert="horz" wrap="square" lIns="121888" tIns="60944" rIns="121888" bIns="60944" numCol="1" anchor="t" anchorCtr="0" compatLnSpc="1"/>
              <a:lstStyle/>
              <a:p>
                <a:pPr>
                  <a:defRPr/>
                </a:pPr>
                <a:endParaRPr lang="zh-CN" altLang="en-US" dirty="0">
                  <a:solidFill>
                    <a:srgbClr val="000000"/>
                  </a:solidFill>
                  <a:latin typeface="Calibri" panose="020F0502020204030204"/>
                  <a:ea typeface="宋体" panose="02010600030101010101" pitchFamily="2" charset="-122"/>
                </a:endParaRPr>
              </a:p>
            </p:txBody>
          </p:sp>
          <p:sp>
            <p:nvSpPr>
              <p:cNvPr id="58" name="Freeform 111"/>
              <p:cNvSpPr/>
              <p:nvPr/>
            </p:nvSpPr>
            <p:spPr bwMode="auto">
              <a:xfrm>
                <a:off x="11138953" y="5952141"/>
                <a:ext cx="73222" cy="79760"/>
              </a:xfrm>
              <a:custGeom>
                <a:avLst/>
                <a:gdLst>
                  <a:gd name="T0" fmla="*/ 24 w 24"/>
                  <a:gd name="T1" fmla="*/ 0 h 26"/>
                  <a:gd name="T2" fmla="*/ 16 w 24"/>
                  <a:gd name="T3" fmla="*/ 0 h 26"/>
                  <a:gd name="T4" fmla="*/ 14 w 24"/>
                  <a:gd name="T5" fmla="*/ 5 h 26"/>
                  <a:gd name="T6" fmla="*/ 12 w 24"/>
                  <a:gd name="T7" fmla="*/ 9 h 26"/>
                  <a:gd name="T8" fmla="*/ 12 w 24"/>
                  <a:gd name="T9" fmla="*/ 9 h 26"/>
                  <a:gd name="T10" fmla="*/ 10 w 24"/>
                  <a:gd name="T11" fmla="*/ 5 h 26"/>
                  <a:gd name="T12" fmla="*/ 8 w 24"/>
                  <a:gd name="T13" fmla="*/ 0 h 26"/>
                  <a:gd name="T14" fmla="*/ 0 w 24"/>
                  <a:gd name="T15" fmla="*/ 0 h 26"/>
                  <a:gd name="T16" fmla="*/ 8 w 24"/>
                  <a:gd name="T17" fmla="*/ 13 h 26"/>
                  <a:gd name="T18" fmla="*/ 0 w 24"/>
                  <a:gd name="T19" fmla="*/ 26 h 26"/>
                  <a:gd name="T20" fmla="*/ 7 w 24"/>
                  <a:gd name="T21" fmla="*/ 26 h 26"/>
                  <a:gd name="T22" fmla="*/ 10 w 24"/>
                  <a:gd name="T23" fmla="*/ 21 h 26"/>
                  <a:gd name="T24" fmla="*/ 12 w 24"/>
                  <a:gd name="T25" fmla="*/ 16 h 26"/>
                  <a:gd name="T26" fmla="*/ 12 w 24"/>
                  <a:gd name="T27" fmla="*/ 16 h 26"/>
                  <a:gd name="T28" fmla="*/ 14 w 24"/>
                  <a:gd name="T29" fmla="*/ 21 h 26"/>
                  <a:gd name="T30" fmla="*/ 17 w 24"/>
                  <a:gd name="T31" fmla="*/ 26 h 26"/>
                  <a:gd name="T32" fmla="*/ 24 w 24"/>
                  <a:gd name="T33" fmla="*/ 26 h 26"/>
                  <a:gd name="T34" fmla="*/ 16 w 24"/>
                  <a:gd name="T35" fmla="*/ 13 h 26"/>
                  <a:gd name="T36" fmla="*/ 24 w 24"/>
                  <a:gd name="T3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6">
                    <a:moveTo>
                      <a:pt x="24" y="0"/>
                    </a:moveTo>
                    <a:cubicBezTo>
                      <a:pt x="16" y="0"/>
                      <a:pt x="16" y="0"/>
                      <a:pt x="16" y="0"/>
                    </a:cubicBezTo>
                    <a:cubicBezTo>
                      <a:pt x="14" y="5"/>
                      <a:pt x="14" y="5"/>
                      <a:pt x="14" y="5"/>
                    </a:cubicBezTo>
                    <a:cubicBezTo>
                      <a:pt x="13" y="6"/>
                      <a:pt x="13" y="7"/>
                      <a:pt x="12" y="9"/>
                    </a:cubicBezTo>
                    <a:cubicBezTo>
                      <a:pt x="12" y="9"/>
                      <a:pt x="12" y="9"/>
                      <a:pt x="12" y="9"/>
                    </a:cubicBezTo>
                    <a:cubicBezTo>
                      <a:pt x="11" y="8"/>
                      <a:pt x="11" y="6"/>
                      <a:pt x="10" y="5"/>
                    </a:cubicBezTo>
                    <a:cubicBezTo>
                      <a:pt x="8" y="0"/>
                      <a:pt x="8" y="0"/>
                      <a:pt x="8" y="0"/>
                    </a:cubicBezTo>
                    <a:cubicBezTo>
                      <a:pt x="0" y="0"/>
                      <a:pt x="0" y="0"/>
                      <a:pt x="0" y="0"/>
                    </a:cubicBezTo>
                    <a:cubicBezTo>
                      <a:pt x="8" y="13"/>
                      <a:pt x="8" y="13"/>
                      <a:pt x="8" y="13"/>
                    </a:cubicBezTo>
                    <a:cubicBezTo>
                      <a:pt x="0" y="26"/>
                      <a:pt x="0" y="26"/>
                      <a:pt x="0" y="26"/>
                    </a:cubicBezTo>
                    <a:cubicBezTo>
                      <a:pt x="7" y="26"/>
                      <a:pt x="7" y="26"/>
                      <a:pt x="7" y="26"/>
                    </a:cubicBezTo>
                    <a:cubicBezTo>
                      <a:pt x="10" y="21"/>
                      <a:pt x="10" y="21"/>
                      <a:pt x="10" y="21"/>
                    </a:cubicBezTo>
                    <a:cubicBezTo>
                      <a:pt x="10" y="19"/>
                      <a:pt x="11" y="18"/>
                      <a:pt x="12" y="16"/>
                    </a:cubicBezTo>
                    <a:cubicBezTo>
                      <a:pt x="12" y="16"/>
                      <a:pt x="12" y="16"/>
                      <a:pt x="12" y="16"/>
                    </a:cubicBezTo>
                    <a:cubicBezTo>
                      <a:pt x="13" y="18"/>
                      <a:pt x="13" y="19"/>
                      <a:pt x="14" y="21"/>
                    </a:cubicBezTo>
                    <a:cubicBezTo>
                      <a:pt x="17" y="26"/>
                      <a:pt x="17" y="26"/>
                      <a:pt x="17" y="26"/>
                    </a:cubicBezTo>
                    <a:cubicBezTo>
                      <a:pt x="24" y="26"/>
                      <a:pt x="24" y="26"/>
                      <a:pt x="24" y="26"/>
                    </a:cubicBezTo>
                    <a:cubicBezTo>
                      <a:pt x="16" y="13"/>
                      <a:pt x="16" y="13"/>
                      <a:pt x="16" y="13"/>
                    </a:cubicBezTo>
                    <a:lnTo>
                      <a:pt x="24" y="0"/>
                    </a:lnTo>
                    <a:close/>
                  </a:path>
                </a:pathLst>
              </a:custGeom>
              <a:grpFill/>
              <a:ln>
                <a:noFill/>
              </a:ln>
            </p:spPr>
            <p:txBody>
              <a:bodyPr vert="horz" wrap="square" lIns="121888" tIns="60944" rIns="121888" bIns="60944" numCol="1" anchor="t" anchorCtr="0" compatLnSpc="1"/>
              <a:lstStyle/>
              <a:p>
                <a:pPr>
                  <a:defRPr/>
                </a:pPr>
                <a:endParaRPr lang="zh-CN" altLang="en-US" dirty="0">
                  <a:solidFill>
                    <a:srgbClr val="000000"/>
                  </a:solidFill>
                  <a:latin typeface="Calibri" panose="020F0502020204030204"/>
                  <a:ea typeface="宋体" panose="02010600030101010101" pitchFamily="2" charset="-122"/>
                </a:endParaRPr>
              </a:p>
            </p:txBody>
          </p:sp>
          <p:sp>
            <p:nvSpPr>
              <p:cNvPr id="59" name="Rectangle 112"/>
              <p:cNvSpPr>
                <a:spLocks noChangeArrowheads="1"/>
              </p:cNvSpPr>
              <p:nvPr/>
            </p:nvSpPr>
            <p:spPr bwMode="auto">
              <a:xfrm>
                <a:off x="11410919" y="6004442"/>
                <a:ext cx="101987" cy="15690"/>
              </a:xfrm>
              <a:prstGeom prst="rect">
                <a:avLst/>
              </a:prstGeom>
              <a:grpFill/>
              <a:ln>
                <a:noFill/>
              </a:ln>
            </p:spPr>
            <p:txBody>
              <a:bodyPr vert="horz" wrap="square" lIns="121888" tIns="60944" rIns="121888" bIns="60944" numCol="1" anchor="t" anchorCtr="0" compatLnSpc="1"/>
              <a:lstStyle/>
              <a:p>
                <a:pPr>
                  <a:defRPr/>
                </a:pPr>
                <a:endParaRPr lang="zh-CN" altLang="en-US" dirty="0">
                  <a:solidFill>
                    <a:srgbClr val="000000"/>
                  </a:solidFill>
                  <a:latin typeface="Calibri" panose="020F0502020204030204"/>
                  <a:ea typeface="宋体" panose="02010600030101010101" pitchFamily="2" charset="-122"/>
                </a:endParaRPr>
              </a:p>
            </p:txBody>
          </p:sp>
          <p:sp>
            <p:nvSpPr>
              <p:cNvPr id="60" name="Rectangle 113"/>
              <p:cNvSpPr>
                <a:spLocks noChangeArrowheads="1"/>
              </p:cNvSpPr>
              <p:nvPr/>
            </p:nvSpPr>
            <p:spPr bwMode="auto">
              <a:xfrm>
                <a:off x="11410919" y="5961294"/>
                <a:ext cx="101987" cy="18305"/>
              </a:xfrm>
              <a:prstGeom prst="rect">
                <a:avLst/>
              </a:prstGeom>
              <a:grpFill/>
              <a:ln>
                <a:noFill/>
              </a:ln>
            </p:spPr>
            <p:txBody>
              <a:bodyPr vert="horz" wrap="square" lIns="121888" tIns="60944" rIns="121888" bIns="60944" numCol="1" anchor="t" anchorCtr="0" compatLnSpc="1"/>
              <a:lstStyle/>
              <a:p>
                <a:pPr>
                  <a:defRPr/>
                </a:pPr>
                <a:endParaRPr lang="zh-CN" altLang="en-US" dirty="0">
                  <a:solidFill>
                    <a:srgbClr val="000000"/>
                  </a:solidFill>
                  <a:latin typeface="Calibri" panose="020F0502020204030204"/>
                  <a:ea typeface="宋体" panose="02010600030101010101" pitchFamily="2" charset="-122"/>
                </a:endParaRPr>
              </a:p>
            </p:txBody>
          </p:sp>
        </p:grpSp>
      </p:grpSp>
      <p:sp>
        <p:nvSpPr>
          <p:cNvPr id="63" name="文本框 144"/>
          <p:cNvSpPr txBox="1"/>
          <p:nvPr/>
        </p:nvSpPr>
        <p:spPr bwMode="auto">
          <a:xfrm flipH="1">
            <a:off x="7991029" y="3508018"/>
            <a:ext cx="2375345" cy="1200329"/>
          </a:xfrm>
          <a:prstGeom prst="rect">
            <a:avLst/>
          </a:prstGeom>
          <a:noFill/>
        </p:spPr>
        <p:txBody>
          <a:bodyPr wrap="square">
            <a:spAutoFit/>
          </a:bodyPr>
          <a:lstStyle/>
          <a:p>
            <a:pPr>
              <a:defRPr/>
            </a:pPr>
            <a:r>
              <a:rPr lang="zh-CN" altLang="zh-CN" b="1" dirty="0">
                <a:solidFill>
                  <a:schemeClr val="accent2">
                    <a:lumMod val="60000"/>
                    <a:lumOff val="40000"/>
                  </a:schemeClr>
                </a:solidFill>
              </a:rPr>
              <a:t>根据岗位确定项目组成员，保证人员配备的效率</a:t>
            </a:r>
            <a:endParaRPr lang="zh-CN" altLang="en-US" b="1" dirty="0">
              <a:solidFill>
                <a:schemeClr val="accent2">
                  <a:lumMod val="60000"/>
                  <a:lumOff val="40000"/>
                </a:schemeClr>
              </a:solidFill>
              <a:latin typeface="+mn-ea"/>
            </a:endParaRPr>
          </a:p>
        </p:txBody>
      </p:sp>
      <p:sp>
        <p:nvSpPr>
          <p:cNvPr id="66" name="文本框 150"/>
          <p:cNvSpPr txBox="1"/>
          <p:nvPr/>
        </p:nvSpPr>
        <p:spPr bwMode="auto">
          <a:xfrm>
            <a:off x="2104980" y="2189676"/>
            <a:ext cx="2542943" cy="1200329"/>
          </a:xfrm>
          <a:prstGeom prst="rect">
            <a:avLst/>
          </a:prstGeom>
          <a:noFill/>
        </p:spPr>
        <p:txBody>
          <a:bodyPr wrap="square">
            <a:spAutoFit/>
          </a:bodyPr>
          <a:lstStyle/>
          <a:p>
            <a:pPr algn="r">
              <a:defRPr/>
            </a:pPr>
            <a:r>
              <a:rPr lang="zh-CN" altLang="zh-CN" b="1" dirty="0">
                <a:solidFill>
                  <a:srgbClr val="3A4187"/>
                </a:solidFill>
              </a:rPr>
              <a:t>项目组成员的配备要以软件工程项目目标所服务</a:t>
            </a:r>
            <a:endParaRPr lang="zh-CN" altLang="en-US" b="1" dirty="0">
              <a:solidFill>
                <a:srgbClr val="3A4187"/>
              </a:solidFill>
              <a:latin typeface="+mn-ea"/>
            </a:endParaRPr>
          </a:p>
        </p:txBody>
      </p:sp>
      <p:sp>
        <p:nvSpPr>
          <p:cNvPr id="69" name="文本框 156"/>
          <p:cNvSpPr txBox="1"/>
          <p:nvPr/>
        </p:nvSpPr>
        <p:spPr bwMode="auto">
          <a:xfrm>
            <a:off x="2452812" y="5061465"/>
            <a:ext cx="2336784" cy="1569660"/>
          </a:xfrm>
          <a:prstGeom prst="rect">
            <a:avLst/>
          </a:prstGeom>
          <a:noFill/>
        </p:spPr>
        <p:txBody>
          <a:bodyPr wrap="square">
            <a:spAutoFit/>
          </a:bodyPr>
          <a:lstStyle/>
          <a:p>
            <a:pPr>
              <a:defRPr/>
            </a:pPr>
            <a:r>
              <a:rPr lang="zh-CN" altLang="zh-CN" b="1" dirty="0">
                <a:solidFill>
                  <a:schemeClr val="accent5">
                    <a:lumMod val="75000"/>
                  </a:schemeClr>
                </a:solidFill>
              </a:rPr>
              <a:t>根据项目的需要适时的加入或者退出相关项目组成员</a:t>
            </a:r>
            <a:endParaRPr lang="zh-CN" altLang="en-US" b="1" dirty="0">
              <a:solidFill>
                <a:schemeClr val="accent5">
                  <a:lumMod val="75000"/>
                </a:schemeClr>
              </a:solidFill>
              <a:latin typeface="+mn-ea"/>
            </a:endParaRPr>
          </a:p>
        </p:txBody>
      </p:sp>
      <p:sp>
        <p:nvSpPr>
          <p:cNvPr id="70" name="椭圆 35"/>
          <p:cNvSpPr/>
          <p:nvPr/>
        </p:nvSpPr>
        <p:spPr>
          <a:xfrm>
            <a:off x="5473700" y="3416753"/>
            <a:ext cx="1108646" cy="1108646"/>
          </a:xfrm>
          <a:prstGeom prst="ellipse">
            <a:avLst/>
          </a:prstGeom>
          <a:solidFill>
            <a:srgbClr val="3E5CCC">
              <a:alpha val="10000"/>
            </a:srgbClr>
          </a:solidFill>
          <a:ln w="22225">
            <a:gradFill flip="none" rotWithShape="1">
              <a:gsLst>
                <a:gs pos="71000">
                  <a:srgbClr val="ECECEC"/>
                </a:gs>
                <a:gs pos="92000">
                  <a:schemeClr val="bg1"/>
                </a:gs>
                <a:gs pos="45000">
                  <a:schemeClr val="bg1">
                    <a:lumMod val="85000"/>
                  </a:schemeClr>
                </a:gs>
                <a:gs pos="19000">
                  <a:schemeClr val="bg1"/>
                </a:gs>
              </a:gsLst>
              <a:lin ang="2700000" scaled="1"/>
              <a:tileRect/>
            </a:gradFill>
          </a:ln>
          <a:effectLst>
            <a:outerShdw blurRad="254000" dist="88900" dir="2700000" algn="tl" rotWithShape="0">
              <a:schemeClr val="accent3">
                <a:lumMod val="50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defRPr/>
            </a:pPr>
            <a:endParaRPr lang="zh-CN" altLang="en-US" dirty="0">
              <a:solidFill>
                <a:srgbClr val="FFFFFF"/>
              </a:solidFill>
              <a:latin typeface="Calibri" panose="020F0502020204030204"/>
              <a:ea typeface="宋体" panose="02010600030101010101" pitchFamily="2" charset="-122"/>
            </a:endParaRPr>
          </a:p>
        </p:txBody>
      </p:sp>
      <p:sp>
        <p:nvSpPr>
          <p:cNvPr id="71" name="矩形 70"/>
          <p:cNvSpPr/>
          <p:nvPr/>
        </p:nvSpPr>
        <p:spPr>
          <a:xfrm>
            <a:off x="1002624" y="1219994"/>
            <a:ext cx="9135151" cy="461665"/>
          </a:xfrm>
          <a:prstGeom prst="rect">
            <a:avLst/>
          </a:prstGeom>
        </p:spPr>
        <p:txBody>
          <a:bodyPr wrap="square">
            <a:spAutoFit/>
          </a:bodyPr>
          <a:lstStyle/>
          <a:p>
            <a:r>
              <a:rPr lang="zh-CN" altLang="zh-CN" b="1" dirty="0"/>
              <a:t>在对软件工程项目进行成员配备时，通常需要遵循以下原则：</a:t>
            </a:r>
            <a:endParaRPr lang="zh-CN" altLang="en-US" b="1" dirty="0"/>
          </a:p>
        </p:txBody>
      </p:sp>
      <p:grpSp>
        <p:nvGrpSpPr>
          <p:cNvPr id="72" name="组合 71"/>
          <p:cNvGrpSpPr/>
          <p:nvPr/>
        </p:nvGrpSpPr>
        <p:grpSpPr>
          <a:xfrm flipH="1">
            <a:off x="9914161" y="5830680"/>
            <a:ext cx="2284188" cy="1186758"/>
            <a:chOff x="-8805" y="5407865"/>
            <a:chExt cx="3213509" cy="1301644"/>
          </a:xfrm>
        </p:grpSpPr>
        <p:sp>
          <p:nvSpPr>
            <p:cNvPr id="73" name="矩形 72"/>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1" name="灯片编号占位符 60">
            <a:extLst>
              <a:ext uri="{FF2B5EF4-FFF2-40B4-BE49-F238E27FC236}">
                <a16:creationId xmlns:a16="http://schemas.microsoft.com/office/drawing/2014/main" id="{A7944B69-D65A-4B99-8891-6EA00439A4C0}"/>
              </a:ext>
            </a:extLst>
          </p:cNvPr>
          <p:cNvSpPr>
            <a:spLocks noGrp="1"/>
          </p:cNvSpPr>
          <p:nvPr>
            <p:ph type="sldNum" sz="quarter" idx="12"/>
          </p:nvPr>
        </p:nvSpPr>
        <p:spPr/>
        <p:txBody>
          <a:bodyPr/>
          <a:lstStyle/>
          <a:p>
            <a:fld id="{B6F15528-21DE-4FAA-801E-634DDDAF4B2B}" type="slidenum">
              <a:rPr lang="en-US" smtClean="0"/>
              <a:t>520</a:t>
            </a:fld>
            <a:endParaRPr lang="en-US" dirty="0"/>
          </a:p>
        </p:txBody>
      </p:sp>
      <p:sp>
        <p:nvSpPr>
          <p:cNvPr id="82" name="灯片编号占位符 8">
            <a:extLst>
              <a:ext uri="{FF2B5EF4-FFF2-40B4-BE49-F238E27FC236}">
                <a16:creationId xmlns:a16="http://schemas.microsoft.com/office/drawing/2014/main" id="{2D6E1511-4126-465B-B733-0882168E07F6}"/>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520</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500" fill="hold"/>
                                        <p:tgtEl>
                                          <p:spTgt spid="21"/>
                                        </p:tgtEl>
                                        <p:attrNameLst>
                                          <p:attrName>ppt_w</p:attrName>
                                        </p:attrNameLst>
                                      </p:cBhvr>
                                      <p:tavLst>
                                        <p:tav tm="0">
                                          <p:val>
                                            <p:fltVal val="0"/>
                                          </p:val>
                                        </p:tav>
                                        <p:tav tm="100000">
                                          <p:val>
                                            <p:strVal val="#ppt_w"/>
                                          </p:val>
                                        </p:tav>
                                      </p:tavLst>
                                    </p:anim>
                                    <p:anim calcmode="lin" valueType="num">
                                      <p:cBhvr>
                                        <p:cTn id="14" dur="500" fill="hold"/>
                                        <p:tgtEl>
                                          <p:spTgt spid="21"/>
                                        </p:tgtEl>
                                        <p:attrNameLst>
                                          <p:attrName>ppt_h</p:attrName>
                                        </p:attrNameLst>
                                      </p:cBhvr>
                                      <p:tavLst>
                                        <p:tav tm="0">
                                          <p:val>
                                            <p:fltVal val="0"/>
                                          </p:val>
                                        </p:tav>
                                        <p:tav tm="100000">
                                          <p:val>
                                            <p:strVal val="#ppt_h"/>
                                          </p:val>
                                        </p:tav>
                                      </p:tavLst>
                                    </p:anim>
                                    <p:animEffect transition="in" filter="fade">
                                      <p:cBhvr>
                                        <p:cTn id="15" dur="500"/>
                                        <p:tgtEl>
                                          <p:spTgt spid="21"/>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p:cTn id="19" dur="500" fill="hold"/>
                                        <p:tgtEl>
                                          <p:spTgt spid="26"/>
                                        </p:tgtEl>
                                        <p:attrNameLst>
                                          <p:attrName>ppt_w</p:attrName>
                                        </p:attrNameLst>
                                      </p:cBhvr>
                                      <p:tavLst>
                                        <p:tav tm="0">
                                          <p:val>
                                            <p:fltVal val="0"/>
                                          </p:val>
                                        </p:tav>
                                        <p:tav tm="100000">
                                          <p:val>
                                            <p:strVal val="#ppt_w"/>
                                          </p:val>
                                        </p:tav>
                                      </p:tavLst>
                                    </p:anim>
                                    <p:anim calcmode="lin" valueType="num">
                                      <p:cBhvr>
                                        <p:cTn id="20" dur="500" fill="hold"/>
                                        <p:tgtEl>
                                          <p:spTgt spid="26"/>
                                        </p:tgtEl>
                                        <p:attrNameLst>
                                          <p:attrName>ppt_h</p:attrName>
                                        </p:attrNameLst>
                                      </p:cBhvr>
                                      <p:tavLst>
                                        <p:tav tm="0">
                                          <p:val>
                                            <p:fltVal val="0"/>
                                          </p:val>
                                        </p:tav>
                                        <p:tav tm="100000">
                                          <p:val>
                                            <p:strVal val="#ppt_h"/>
                                          </p:val>
                                        </p:tav>
                                      </p:tavLst>
                                    </p:anim>
                                    <p:animEffect transition="in" filter="fade">
                                      <p:cBhvr>
                                        <p:cTn id="21" dur="500"/>
                                        <p:tgtEl>
                                          <p:spTgt spid="26"/>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49"/>
                                        </p:tgtEl>
                                        <p:attrNameLst>
                                          <p:attrName>style.visibility</p:attrName>
                                        </p:attrNameLst>
                                      </p:cBhvr>
                                      <p:to>
                                        <p:strVal val="visible"/>
                                      </p:to>
                                    </p:set>
                                    <p:anim calcmode="lin" valueType="num">
                                      <p:cBhvr>
                                        <p:cTn id="25" dur="500" fill="hold"/>
                                        <p:tgtEl>
                                          <p:spTgt spid="49"/>
                                        </p:tgtEl>
                                        <p:attrNameLst>
                                          <p:attrName>ppt_w</p:attrName>
                                        </p:attrNameLst>
                                      </p:cBhvr>
                                      <p:tavLst>
                                        <p:tav tm="0">
                                          <p:val>
                                            <p:fltVal val="0"/>
                                          </p:val>
                                        </p:tav>
                                        <p:tav tm="100000">
                                          <p:val>
                                            <p:strVal val="#ppt_w"/>
                                          </p:val>
                                        </p:tav>
                                      </p:tavLst>
                                    </p:anim>
                                    <p:anim calcmode="lin" valueType="num">
                                      <p:cBhvr>
                                        <p:cTn id="26" dur="500" fill="hold"/>
                                        <p:tgtEl>
                                          <p:spTgt spid="49"/>
                                        </p:tgtEl>
                                        <p:attrNameLst>
                                          <p:attrName>ppt_h</p:attrName>
                                        </p:attrNameLst>
                                      </p:cBhvr>
                                      <p:tavLst>
                                        <p:tav tm="0">
                                          <p:val>
                                            <p:fltVal val="0"/>
                                          </p:val>
                                        </p:tav>
                                        <p:tav tm="100000">
                                          <p:val>
                                            <p:strVal val="#ppt_h"/>
                                          </p:val>
                                        </p:tav>
                                      </p:tavLst>
                                    </p:anim>
                                    <p:animEffect transition="in" filter="fade">
                                      <p:cBhvr>
                                        <p:cTn id="27" dur="500"/>
                                        <p:tgtEl>
                                          <p:spTgt spid="49"/>
                                        </p:tgtEl>
                                      </p:cBhvr>
                                    </p:animEffect>
                                  </p:childTnLst>
                                </p:cTn>
                              </p:par>
                              <p:par>
                                <p:cTn id="28" presetID="53" presetClass="entr" presetSubtype="16"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 calcmode="lin" valueType="num">
                                      <p:cBhvr>
                                        <p:cTn id="30" dur="500" fill="hold"/>
                                        <p:tgtEl>
                                          <p:spTgt spid="31"/>
                                        </p:tgtEl>
                                        <p:attrNameLst>
                                          <p:attrName>ppt_w</p:attrName>
                                        </p:attrNameLst>
                                      </p:cBhvr>
                                      <p:tavLst>
                                        <p:tav tm="0">
                                          <p:val>
                                            <p:fltVal val="0"/>
                                          </p:val>
                                        </p:tav>
                                        <p:tav tm="100000">
                                          <p:val>
                                            <p:strVal val="#ppt_w"/>
                                          </p:val>
                                        </p:tav>
                                      </p:tavLst>
                                    </p:anim>
                                    <p:anim calcmode="lin" valueType="num">
                                      <p:cBhvr>
                                        <p:cTn id="31" dur="500" fill="hold"/>
                                        <p:tgtEl>
                                          <p:spTgt spid="31"/>
                                        </p:tgtEl>
                                        <p:attrNameLst>
                                          <p:attrName>ppt_h</p:attrName>
                                        </p:attrNameLst>
                                      </p:cBhvr>
                                      <p:tavLst>
                                        <p:tav tm="0">
                                          <p:val>
                                            <p:fltVal val="0"/>
                                          </p:val>
                                        </p:tav>
                                        <p:tav tm="100000">
                                          <p:val>
                                            <p:strVal val="#ppt_h"/>
                                          </p:val>
                                        </p:tav>
                                      </p:tavLst>
                                    </p:anim>
                                    <p:animEffect transition="in" filter="fade">
                                      <p:cBhvr>
                                        <p:cTn id="32" dur="500"/>
                                        <p:tgtEl>
                                          <p:spTgt spid="31"/>
                                        </p:tgtEl>
                                      </p:cBhvr>
                                    </p:animEffect>
                                  </p:childTnLst>
                                </p:cTn>
                              </p:par>
                              <p:par>
                                <p:cTn id="33" presetID="53" presetClass="entr" presetSubtype="16"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anim calcmode="lin" valueType="num">
                                      <p:cBhvr>
                                        <p:cTn id="35" dur="500" fill="hold"/>
                                        <p:tgtEl>
                                          <p:spTgt spid="40"/>
                                        </p:tgtEl>
                                        <p:attrNameLst>
                                          <p:attrName>ppt_w</p:attrName>
                                        </p:attrNameLst>
                                      </p:cBhvr>
                                      <p:tavLst>
                                        <p:tav tm="0">
                                          <p:val>
                                            <p:fltVal val="0"/>
                                          </p:val>
                                        </p:tav>
                                        <p:tav tm="100000">
                                          <p:val>
                                            <p:strVal val="#ppt_w"/>
                                          </p:val>
                                        </p:tav>
                                      </p:tavLst>
                                    </p:anim>
                                    <p:anim calcmode="lin" valueType="num">
                                      <p:cBhvr>
                                        <p:cTn id="36" dur="500" fill="hold"/>
                                        <p:tgtEl>
                                          <p:spTgt spid="40"/>
                                        </p:tgtEl>
                                        <p:attrNameLst>
                                          <p:attrName>ppt_h</p:attrName>
                                        </p:attrNameLst>
                                      </p:cBhvr>
                                      <p:tavLst>
                                        <p:tav tm="0">
                                          <p:val>
                                            <p:fltVal val="0"/>
                                          </p:val>
                                        </p:tav>
                                        <p:tav tm="100000">
                                          <p:val>
                                            <p:strVal val="#ppt_h"/>
                                          </p:val>
                                        </p:tav>
                                      </p:tavLst>
                                    </p:anim>
                                    <p:animEffect transition="in" filter="fade">
                                      <p:cBhvr>
                                        <p:cTn id="37" dur="50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6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6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6" grpId="0"/>
      <p:bldP spid="69" grpId="0"/>
    </p:bld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7.1.4 </a:t>
            </a:r>
            <a:r>
              <a:rPr lang="zh-CN" altLang="zh-CN" dirty="0"/>
              <a:t>软件工程项目团队的建设</a:t>
            </a:r>
            <a:endParaRPr lang="zh-CN" altLang="en-US" dirty="0"/>
          </a:p>
        </p:txBody>
      </p:sp>
      <p:pic>
        <p:nvPicPr>
          <p:cNvPr id="5123"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27339"/>
          <a:stretch>
            <a:fillRect/>
          </a:stretch>
        </p:blipFill>
        <p:spPr bwMode="auto">
          <a:xfrm>
            <a:off x="1450975" y="1720780"/>
            <a:ext cx="9403081" cy="3311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组合 5"/>
          <p:cNvGrpSpPr/>
          <p:nvPr/>
        </p:nvGrpSpPr>
        <p:grpSpPr>
          <a:xfrm flipH="1">
            <a:off x="9914161" y="5830680"/>
            <a:ext cx="2284188" cy="1186758"/>
            <a:chOff x="-8805" y="5407865"/>
            <a:chExt cx="3213509" cy="1301644"/>
          </a:xfrm>
        </p:grpSpPr>
        <p:sp>
          <p:nvSpPr>
            <p:cNvPr id="7" name="矩形 6"/>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7064" y="5031857"/>
            <a:ext cx="5191819" cy="607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a:extLst>
              <a:ext uri="{FF2B5EF4-FFF2-40B4-BE49-F238E27FC236}">
                <a16:creationId xmlns:a16="http://schemas.microsoft.com/office/drawing/2014/main" id="{F462BA94-E86E-4474-9D37-AE847FD1820E}"/>
              </a:ext>
            </a:extLst>
          </p:cNvPr>
          <p:cNvSpPr>
            <a:spLocks noGrp="1"/>
          </p:cNvSpPr>
          <p:nvPr>
            <p:ph type="sldNum" sz="quarter" idx="12"/>
          </p:nvPr>
        </p:nvSpPr>
        <p:spPr/>
        <p:txBody>
          <a:bodyPr/>
          <a:lstStyle/>
          <a:p>
            <a:fld id="{B6F15528-21DE-4FAA-801E-634DDDAF4B2B}" type="slidenum">
              <a:rPr lang="en-US" smtClean="0"/>
              <a:t>521</a:t>
            </a:fld>
            <a:endParaRPr lang="en-US" dirty="0"/>
          </a:p>
        </p:txBody>
      </p:sp>
      <p:sp>
        <p:nvSpPr>
          <p:cNvPr id="16" name="灯片编号占位符 8">
            <a:extLst>
              <a:ext uri="{FF2B5EF4-FFF2-40B4-BE49-F238E27FC236}">
                <a16:creationId xmlns:a16="http://schemas.microsoft.com/office/drawing/2014/main" id="{C0AF11D7-78ED-4738-939C-7795BB05D714}"/>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521</a:t>
            </a:fld>
            <a:endParaRPr kumimoji="0" lang="en-US" altLang="zh-CN" sz="1800" dirty="0">
              <a:latin typeface="Times New Roman" panose="02020603050405020304" pitchFamily="18" charset="0"/>
            </a:endParaRPr>
          </a:p>
        </p:txBody>
      </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7.1.4 </a:t>
            </a:r>
            <a:r>
              <a:rPr lang="zh-CN" altLang="zh-CN" dirty="0"/>
              <a:t>软件工程项目团队的建设</a:t>
            </a:r>
            <a:endParaRPr lang="zh-CN" altLang="en-US" dirty="0"/>
          </a:p>
        </p:txBody>
      </p:sp>
      <p:grpSp>
        <p:nvGrpSpPr>
          <p:cNvPr id="5" name="组合 4"/>
          <p:cNvGrpSpPr/>
          <p:nvPr/>
        </p:nvGrpSpPr>
        <p:grpSpPr>
          <a:xfrm flipH="1">
            <a:off x="9914161" y="5830680"/>
            <a:ext cx="2284188" cy="1186758"/>
            <a:chOff x="-8805" y="5407865"/>
            <a:chExt cx="3213509" cy="1301644"/>
          </a:xfrm>
        </p:grpSpPr>
        <p:sp>
          <p:nvSpPr>
            <p:cNvPr id="6" name="矩形 5"/>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933"/>
          <a:stretch>
            <a:fillRect/>
          </a:stretch>
        </p:blipFill>
        <p:spPr bwMode="auto">
          <a:xfrm>
            <a:off x="86312" y="1436914"/>
            <a:ext cx="12112038" cy="4604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a:extLst>
              <a:ext uri="{FF2B5EF4-FFF2-40B4-BE49-F238E27FC236}">
                <a16:creationId xmlns:a16="http://schemas.microsoft.com/office/drawing/2014/main" id="{5BF6B687-1B72-45D9-B9B0-EB6E2D720AE4}"/>
              </a:ext>
            </a:extLst>
          </p:cNvPr>
          <p:cNvSpPr>
            <a:spLocks noGrp="1"/>
          </p:cNvSpPr>
          <p:nvPr>
            <p:ph type="sldNum" sz="quarter" idx="12"/>
          </p:nvPr>
        </p:nvSpPr>
        <p:spPr/>
        <p:txBody>
          <a:bodyPr/>
          <a:lstStyle/>
          <a:p>
            <a:fld id="{B6F15528-21DE-4FAA-801E-634DDDAF4B2B}" type="slidenum">
              <a:rPr lang="en-US" smtClean="0"/>
              <a:t>522</a:t>
            </a:fld>
            <a:endParaRPr lang="en-US" dirty="0"/>
          </a:p>
        </p:txBody>
      </p:sp>
      <p:sp>
        <p:nvSpPr>
          <p:cNvPr id="15" name="灯片编号占位符 8">
            <a:extLst>
              <a:ext uri="{FF2B5EF4-FFF2-40B4-BE49-F238E27FC236}">
                <a16:creationId xmlns:a16="http://schemas.microsoft.com/office/drawing/2014/main" id="{6FE774A2-C99E-4D14-A1A8-C0EE3DFE8F47}"/>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522</a:t>
            </a:fld>
            <a:endParaRPr kumimoji="0" lang="en-US" altLang="zh-CN" sz="1800" dirty="0">
              <a:latin typeface="Times New Roman" panose="02020603050405020304" pitchFamily="18" charset="0"/>
            </a:endParaRPr>
          </a:p>
        </p:txBody>
      </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7.1.4 </a:t>
            </a:r>
            <a:r>
              <a:rPr lang="zh-CN" altLang="zh-CN" dirty="0"/>
              <a:t>软件工程项目团队的建设</a:t>
            </a:r>
            <a:endParaRPr lang="zh-CN" altLang="en-US" dirty="0"/>
          </a:p>
        </p:txBody>
      </p:sp>
      <p:grpSp>
        <p:nvGrpSpPr>
          <p:cNvPr id="4" name="组合 3"/>
          <p:cNvGrpSpPr/>
          <p:nvPr/>
        </p:nvGrpSpPr>
        <p:grpSpPr>
          <a:xfrm>
            <a:off x="917575" y="2817396"/>
            <a:ext cx="2526072" cy="2532342"/>
            <a:chOff x="1689963" y="2421800"/>
            <a:chExt cx="2642282" cy="2642282"/>
          </a:xfrm>
        </p:grpSpPr>
        <p:sp>
          <p:nvSpPr>
            <p:cNvPr id="5" name="椭圆 4"/>
            <p:cNvSpPr/>
            <p:nvPr/>
          </p:nvSpPr>
          <p:spPr>
            <a:xfrm>
              <a:off x="1689963" y="2421800"/>
              <a:ext cx="2642282" cy="2642282"/>
            </a:xfrm>
            <a:prstGeom prst="ellipse">
              <a:avLst/>
            </a:prstGeom>
            <a:gradFill flip="none" rotWithShape="1">
              <a:gsLst>
                <a:gs pos="100000">
                  <a:srgbClr val="FFFFFF"/>
                </a:gs>
                <a:gs pos="0">
                  <a:srgbClr val="B8BBBC"/>
                </a:gs>
              </a:gsLst>
              <a:lin ang="5400000" scaled="1"/>
              <a:tileRect/>
            </a:gradFill>
            <a:ln w="44450">
              <a:gradFill>
                <a:gsLst>
                  <a:gs pos="0">
                    <a:schemeClr val="bg1"/>
                  </a:gs>
                  <a:gs pos="100000">
                    <a:schemeClr val="bg1">
                      <a:lumMod val="75000"/>
                    </a:schemeClr>
                  </a:gs>
                </a:gsLst>
                <a:lin ang="5400000" scaled="1"/>
              </a:gradFill>
            </a:ln>
            <a:effectLst>
              <a:outerShdw blurRad="152400" dist="38100" dir="2700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4170" y="2613190"/>
              <a:ext cx="2238896" cy="2305068"/>
            </a:xfrm>
            <a:prstGeom prst="ellipse">
              <a:avLst/>
            </a:prstGeom>
            <a:effectLst>
              <a:innerShdw blurRad="114300">
                <a:prstClr val="black"/>
              </a:innerShdw>
            </a:effectLst>
          </p:spPr>
        </p:pic>
      </p:grpSp>
      <p:grpSp>
        <p:nvGrpSpPr>
          <p:cNvPr id="12" name="组合 11"/>
          <p:cNvGrpSpPr/>
          <p:nvPr/>
        </p:nvGrpSpPr>
        <p:grpSpPr>
          <a:xfrm>
            <a:off x="4863025" y="4230233"/>
            <a:ext cx="5884350" cy="626864"/>
            <a:chOff x="5907805" y="3669060"/>
            <a:chExt cx="7845459" cy="835367"/>
          </a:xfrm>
        </p:grpSpPr>
        <p:sp>
          <p:nvSpPr>
            <p:cNvPr id="16" name="Rectangle 5"/>
            <p:cNvSpPr/>
            <p:nvPr/>
          </p:nvSpPr>
          <p:spPr bwMode="auto">
            <a:xfrm>
              <a:off x="6070969" y="3691920"/>
              <a:ext cx="4532834" cy="812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50000"/>
                </a:lnSpc>
                <a:spcBef>
                  <a:spcPct val="0"/>
                </a:spcBef>
                <a:spcAft>
                  <a:spcPct val="0"/>
                </a:spcAft>
              </a:pPr>
              <a:endParaRPr lang="en-US" altLang="zh-CN" sz="900" b="1" dirty="0">
                <a:solidFill>
                  <a:schemeClr val="tx1">
                    <a:lumMod val="75000"/>
                    <a:lumOff val="25000"/>
                  </a:schemeClr>
                </a:solidFill>
                <a:latin typeface="微软雅黑" panose="020B0503020204020204" pitchFamily="34" charset="-122"/>
                <a:ea typeface="微软雅黑" panose="020B0503020204020204" pitchFamily="34" charset="-122"/>
                <a:cs typeface="Lato Light" charset="0"/>
                <a:sym typeface="Lato Light" charset="0"/>
              </a:endParaRPr>
            </a:p>
          </p:txBody>
        </p:sp>
        <p:cxnSp>
          <p:nvCxnSpPr>
            <p:cNvPr id="14" name="直接连接符 13"/>
            <p:cNvCxnSpPr/>
            <p:nvPr/>
          </p:nvCxnSpPr>
          <p:spPr>
            <a:xfrm>
              <a:off x="5907805" y="3669060"/>
              <a:ext cx="7845459" cy="0"/>
            </a:xfrm>
            <a:prstGeom prst="line">
              <a:avLst/>
            </a:prstGeom>
            <a:ln w="19050">
              <a:solidFill>
                <a:srgbClr val="EA6103"/>
              </a:solidFill>
              <a:prstDash val="sysDot"/>
              <a:tailEnd type="ova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4156389" y="5819499"/>
            <a:ext cx="6607074" cy="658295"/>
            <a:chOff x="5210272" y="5402763"/>
            <a:chExt cx="8555378" cy="877252"/>
          </a:xfrm>
        </p:grpSpPr>
        <p:sp>
          <p:nvSpPr>
            <p:cNvPr id="21" name="Rectangle 5"/>
            <p:cNvSpPr/>
            <p:nvPr/>
          </p:nvSpPr>
          <p:spPr bwMode="auto">
            <a:xfrm>
              <a:off x="5442041" y="5467507"/>
              <a:ext cx="4585720" cy="812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50000"/>
                </a:lnSpc>
                <a:spcBef>
                  <a:spcPct val="0"/>
                </a:spcBef>
                <a:spcAft>
                  <a:spcPct val="0"/>
                </a:spcAft>
              </a:pP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cs typeface="Lato Light" charset="0"/>
                <a:sym typeface="Lato Light" charset="0"/>
              </a:endParaRPr>
            </a:p>
          </p:txBody>
        </p:sp>
        <p:cxnSp>
          <p:nvCxnSpPr>
            <p:cNvPr id="19" name="直接连接符 18"/>
            <p:cNvCxnSpPr/>
            <p:nvPr/>
          </p:nvCxnSpPr>
          <p:spPr>
            <a:xfrm flipV="1">
              <a:off x="5210272" y="5402763"/>
              <a:ext cx="8555378" cy="29556"/>
            </a:xfrm>
            <a:prstGeom prst="line">
              <a:avLst/>
            </a:prstGeom>
            <a:ln w="19050">
              <a:solidFill>
                <a:srgbClr val="0099A9"/>
              </a:solidFill>
              <a:prstDash val="sysDot"/>
              <a:tailEnd type="oval"/>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4015146" y="3732002"/>
            <a:ext cx="724214" cy="724574"/>
            <a:chOff x="4777349" y="3344972"/>
            <a:chExt cx="965576" cy="965576"/>
          </a:xfrm>
        </p:grpSpPr>
        <p:sp>
          <p:nvSpPr>
            <p:cNvPr id="26" name="椭圆 25"/>
            <p:cNvSpPr/>
            <p:nvPr/>
          </p:nvSpPr>
          <p:spPr>
            <a:xfrm>
              <a:off x="4777349" y="3344972"/>
              <a:ext cx="965576" cy="965576"/>
            </a:xfrm>
            <a:prstGeom prst="ellipse">
              <a:avLst/>
            </a:prstGeom>
            <a:solidFill>
              <a:srgbClr val="EA6103"/>
            </a:solidFill>
            <a:ln w="28575" cap="flat">
              <a:noFill/>
              <a:prstDash val="solid"/>
              <a:miter lim="800000"/>
            </a:ln>
            <a:effectLst>
              <a:outerShdw blurRad="228600" dist="228600" dir="5400000" algn="t" rotWithShape="0">
                <a:schemeClr val="tx1">
                  <a:lumMod val="85000"/>
                  <a:lumOff val="15000"/>
                  <a:alpha val="28000"/>
                </a:schemeClr>
              </a:outerShdw>
            </a:effectLst>
          </p:spPr>
          <p:txBody>
            <a:bodyPr vert="horz" wrap="square" lIns="91440" tIns="45720" rIns="91440" bIns="45720" numCol="1" anchor="t" anchorCtr="0" compatLnSpc="1"/>
            <a:lstStyle/>
            <a:p>
              <a:endParaRPr lang="zh-CN" altLang="en-US" b="1">
                <a:solidFill>
                  <a:prstClr val="black"/>
                </a:solidFill>
                <a:latin typeface="微软雅黑" panose="020B0503020204020204" pitchFamily="34" charset="-122"/>
                <a:ea typeface="微软雅黑" panose="020B0503020204020204" pitchFamily="34" charset="-122"/>
              </a:endParaRPr>
            </a:p>
          </p:txBody>
        </p:sp>
        <p:sp>
          <p:nvSpPr>
            <p:cNvPr id="27" name="KSO_Shape"/>
            <p:cNvSpPr/>
            <p:nvPr/>
          </p:nvSpPr>
          <p:spPr bwMode="auto">
            <a:xfrm>
              <a:off x="4974429" y="3534853"/>
              <a:ext cx="546016" cy="509614"/>
            </a:xfrm>
            <a:custGeom>
              <a:avLst/>
              <a:gdLst>
                <a:gd name="T0" fmla="*/ 1264650 w 2063750"/>
                <a:gd name="T1" fmla="*/ 933236 h 1925638"/>
                <a:gd name="T2" fmla="*/ 1205010 w 2063750"/>
                <a:gd name="T3" fmla="*/ 981200 h 1925638"/>
                <a:gd name="T4" fmla="*/ 1169637 w 2063750"/>
                <a:gd name="T5" fmla="*/ 913641 h 1925638"/>
                <a:gd name="T6" fmla="*/ 1863628 w 2063750"/>
                <a:gd name="T7" fmla="*/ 619424 h 1925638"/>
                <a:gd name="T8" fmla="*/ 1873035 w 2063750"/>
                <a:gd name="T9" fmla="*/ 667280 h 1925638"/>
                <a:gd name="T10" fmla="*/ 1691374 w 2063750"/>
                <a:gd name="T11" fmla="*/ 669322 h 1925638"/>
                <a:gd name="T12" fmla="*/ 1696077 w 2063750"/>
                <a:gd name="T13" fmla="*/ 621175 h 1925638"/>
                <a:gd name="T14" fmla="*/ 742063 w 2063750"/>
                <a:gd name="T15" fmla="*/ 629637 h 1925638"/>
                <a:gd name="T16" fmla="*/ 727975 w 2063750"/>
                <a:gd name="T17" fmla="*/ 676034 h 1925638"/>
                <a:gd name="T18" fmla="*/ 550987 w 2063750"/>
                <a:gd name="T19" fmla="*/ 656483 h 1925638"/>
                <a:gd name="T20" fmla="*/ 577990 w 2063750"/>
                <a:gd name="T21" fmla="*/ 615922 h 1925638"/>
                <a:gd name="T22" fmla="*/ 1273128 w 2063750"/>
                <a:gd name="T23" fmla="*/ 560052 h 1925638"/>
                <a:gd name="T24" fmla="*/ 1196826 w 2063750"/>
                <a:gd name="T25" fmla="*/ 846374 h 1925638"/>
                <a:gd name="T26" fmla="*/ 1157651 w 2063750"/>
                <a:gd name="T27" fmla="*/ 551279 h 1925638"/>
                <a:gd name="T28" fmla="*/ 1196634 w 2063750"/>
                <a:gd name="T29" fmla="*/ 394965 h 1925638"/>
                <a:gd name="T30" fmla="*/ 1004375 w 2063750"/>
                <a:gd name="T31" fmla="*/ 453667 h 1925638"/>
                <a:gd name="T32" fmla="*/ 916159 w 2063750"/>
                <a:gd name="T33" fmla="*/ 617446 h 1925638"/>
                <a:gd name="T34" fmla="*/ 942243 w 2063750"/>
                <a:gd name="T35" fmla="*/ 775648 h 1925638"/>
                <a:gd name="T36" fmla="*/ 1065042 w 2063750"/>
                <a:gd name="T37" fmla="*/ 952636 h 1925638"/>
                <a:gd name="T38" fmla="*/ 1352258 w 2063750"/>
                <a:gd name="T39" fmla="*/ 1009577 h 1925638"/>
                <a:gd name="T40" fmla="*/ 1456007 w 2063750"/>
                <a:gd name="T41" fmla="*/ 831122 h 1925638"/>
                <a:gd name="T42" fmla="*/ 1514915 w 2063750"/>
                <a:gd name="T43" fmla="*/ 694346 h 1925638"/>
                <a:gd name="T44" fmla="*/ 1484729 w 2063750"/>
                <a:gd name="T45" fmla="*/ 506499 h 1925638"/>
                <a:gd name="T46" fmla="*/ 1323829 w 2063750"/>
                <a:gd name="T47" fmla="*/ 407879 h 1925638"/>
                <a:gd name="T48" fmla="*/ 1277230 w 2063750"/>
                <a:gd name="T49" fmla="*/ 330686 h 1925638"/>
                <a:gd name="T50" fmla="*/ 1483556 w 2063750"/>
                <a:gd name="T51" fmla="*/ 408467 h 1925638"/>
                <a:gd name="T52" fmla="*/ 1585840 w 2063750"/>
                <a:gd name="T53" fmla="*/ 598074 h 1925638"/>
                <a:gd name="T54" fmla="*/ 1556532 w 2063750"/>
                <a:gd name="T55" fmla="*/ 799717 h 1925638"/>
                <a:gd name="T56" fmla="*/ 1444577 w 2063750"/>
                <a:gd name="T57" fmla="*/ 953809 h 1925638"/>
                <a:gd name="T58" fmla="*/ 1379514 w 2063750"/>
                <a:gd name="T59" fmla="*/ 1234993 h 1925638"/>
                <a:gd name="T60" fmla="*/ 1224769 w 2063750"/>
                <a:gd name="T61" fmla="*/ 1299859 h 1925638"/>
                <a:gd name="T62" fmla="*/ 973458 w 2063750"/>
                <a:gd name="T63" fmla="*/ 1301550 h 1925638"/>
                <a:gd name="T64" fmla="*/ 884643 w 2063750"/>
                <a:gd name="T65" fmla="*/ 1352828 h 1925638"/>
                <a:gd name="T66" fmla="*/ 1171315 w 2063750"/>
                <a:gd name="T67" fmla="*/ 1381250 h 1925638"/>
                <a:gd name="T68" fmla="*/ 1609826 w 2063750"/>
                <a:gd name="T69" fmla="*/ 1205732 h 1925638"/>
                <a:gd name="T70" fmla="*/ 1769285 w 2063750"/>
                <a:gd name="T71" fmla="*/ 1202215 h 1925638"/>
                <a:gd name="T72" fmla="*/ 1698033 w 2063750"/>
                <a:gd name="T73" fmla="*/ 1343539 h 1925638"/>
                <a:gd name="T74" fmla="*/ 1830840 w 2063750"/>
                <a:gd name="T75" fmla="*/ 1309461 h 1925638"/>
                <a:gd name="T76" fmla="*/ 1902362 w 2063750"/>
                <a:gd name="T77" fmla="*/ 1344330 h 1925638"/>
                <a:gd name="T78" fmla="*/ 1805632 w 2063750"/>
                <a:gd name="T79" fmla="*/ 1426962 h 1925638"/>
                <a:gd name="T80" fmla="*/ 1115916 w 2063750"/>
                <a:gd name="T81" fmla="*/ 1759833 h 1925638"/>
                <a:gd name="T82" fmla="*/ 544327 w 2063750"/>
                <a:gd name="T83" fmla="*/ 1713829 h 1925638"/>
                <a:gd name="T84" fmla="*/ 50124 w 2063750"/>
                <a:gd name="T85" fmla="*/ 1388576 h 1925638"/>
                <a:gd name="T86" fmla="*/ 277587 w 2063750"/>
                <a:gd name="T87" fmla="*/ 1364841 h 1925638"/>
                <a:gd name="T88" fmla="*/ 557812 w 2063750"/>
                <a:gd name="T89" fmla="*/ 1209541 h 1925638"/>
                <a:gd name="T90" fmla="*/ 1023426 w 2063750"/>
                <a:gd name="T91" fmla="*/ 1057126 h 1925638"/>
                <a:gd name="T92" fmla="*/ 919090 w 2063750"/>
                <a:gd name="T93" fmla="*/ 864876 h 1925638"/>
                <a:gd name="T94" fmla="*/ 854320 w 2063750"/>
                <a:gd name="T95" fmla="*/ 707847 h 1925638"/>
                <a:gd name="T96" fmla="*/ 887730 w 2063750"/>
                <a:gd name="T97" fmla="*/ 478909 h 1925638"/>
                <a:gd name="T98" fmla="*/ 1065042 w 2063750"/>
                <a:gd name="T99" fmla="*/ 350938 h 1925638"/>
                <a:gd name="T100" fmla="*/ 1690144 w 2063750"/>
                <a:gd name="T101" fmla="*/ 203159 h 1925638"/>
                <a:gd name="T102" fmla="*/ 1700127 w 2063750"/>
                <a:gd name="T103" fmla="*/ 250943 h 1925638"/>
                <a:gd name="T104" fmla="*/ 1558014 w 2063750"/>
                <a:gd name="T105" fmla="*/ 348271 h 1925638"/>
                <a:gd name="T106" fmla="*/ 1655497 w 2063750"/>
                <a:gd name="T107" fmla="*/ 206383 h 1925638"/>
                <a:gd name="T108" fmla="*/ 904489 w 2063750"/>
                <a:gd name="T109" fmla="*/ 306056 h 1925638"/>
                <a:gd name="T110" fmla="*/ 895180 w 2063750"/>
                <a:gd name="T111" fmla="*/ 353841 h 1925638"/>
                <a:gd name="T112" fmla="*/ 757001 w 2063750"/>
                <a:gd name="T113" fmla="*/ 243028 h 1925638"/>
                <a:gd name="T114" fmla="*/ 779982 w 2063750"/>
                <a:gd name="T115" fmla="*/ 199933 h 1925638"/>
                <a:gd name="T116" fmla="*/ 1248509 w 2063750"/>
                <a:gd name="T117" fmla="*/ 28478 h 1925638"/>
                <a:gd name="T118" fmla="*/ 1217149 w 2063750"/>
                <a:gd name="T119" fmla="*/ 197882 h 1925638"/>
                <a:gd name="T120" fmla="*/ 1185497 w 2063750"/>
                <a:gd name="T121" fmla="*/ 28478 h 19256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063750" h="1925638">
                  <a:moveTo>
                    <a:pt x="1310496" y="957198"/>
                  </a:moveTo>
                  <a:lnTo>
                    <a:pt x="1315880" y="957198"/>
                  </a:lnTo>
                  <a:lnTo>
                    <a:pt x="1321581" y="957198"/>
                  </a:lnTo>
                  <a:lnTo>
                    <a:pt x="1326965" y="958465"/>
                  </a:lnTo>
                  <a:lnTo>
                    <a:pt x="1332032" y="959732"/>
                  </a:lnTo>
                  <a:lnTo>
                    <a:pt x="1337099" y="961316"/>
                  </a:lnTo>
                  <a:lnTo>
                    <a:pt x="1341850" y="963533"/>
                  </a:lnTo>
                  <a:lnTo>
                    <a:pt x="1346284" y="966383"/>
                  </a:lnTo>
                  <a:lnTo>
                    <a:pt x="1350718" y="969234"/>
                  </a:lnTo>
                  <a:lnTo>
                    <a:pt x="1354202" y="973035"/>
                  </a:lnTo>
                  <a:lnTo>
                    <a:pt x="1357685" y="976519"/>
                  </a:lnTo>
                  <a:lnTo>
                    <a:pt x="1360536" y="980637"/>
                  </a:lnTo>
                  <a:lnTo>
                    <a:pt x="1363386" y="985072"/>
                  </a:lnTo>
                  <a:lnTo>
                    <a:pt x="1365603" y="989506"/>
                  </a:lnTo>
                  <a:lnTo>
                    <a:pt x="1367503" y="994574"/>
                  </a:lnTo>
                  <a:lnTo>
                    <a:pt x="1369087" y="999959"/>
                  </a:lnTo>
                  <a:lnTo>
                    <a:pt x="1369720" y="1005344"/>
                  </a:lnTo>
                  <a:lnTo>
                    <a:pt x="1370037" y="1010728"/>
                  </a:lnTo>
                  <a:lnTo>
                    <a:pt x="1369720" y="1016113"/>
                  </a:lnTo>
                  <a:lnTo>
                    <a:pt x="1369087" y="1021181"/>
                  </a:lnTo>
                  <a:lnTo>
                    <a:pt x="1367503" y="1026566"/>
                  </a:lnTo>
                  <a:lnTo>
                    <a:pt x="1365603" y="1031634"/>
                  </a:lnTo>
                  <a:lnTo>
                    <a:pt x="1363386" y="1036385"/>
                  </a:lnTo>
                  <a:lnTo>
                    <a:pt x="1360536" y="1040503"/>
                  </a:lnTo>
                  <a:lnTo>
                    <a:pt x="1357685" y="1044620"/>
                  </a:lnTo>
                  <a:lnTo>
                    <a:pt x="1354202" y="1048738"/>
                  </a:lnTo>
                  <a:lnTo>
                    <a:pt x="1350718" y="1051906"/>
                  </a:lnTo>
                  <a:lnTo>
                    <a:pt x="1346284" y="1055073"/>
                  </a:lnTo>
                  <a:lnTo>
                    <a:pt x="1341850" y="1057290"/>
                  </a:lnTo>
                  <a:lnTo>
                    <a:pt x="1337099" y="1059507"/>
                  </a:lnTo>
                  <a:lnTo>
                    <a:pt x="1332032" y="1061408"/>
                  </a:lnTo>
                  <a:lnTo>
                    <a:pt x="1326965" y="1062675"/>
                  </a:lnTo>
                  <a:lnTo>
                    <a:pt x="1321581" y="1063308"/>
                  </a:lnTo>
                  <a:lnTo>
                    <a:pt x="1315880" y="1063625"/>
                  </a:lnTo>
                  <a:lnTo>
                    <a:pt x="1310496" y="1063308"/>
                  </a:lnTo>
                  <a:lnTo>
                    <a:pt x="1305428" y="1062675"/>
                  </a:lnTo>
                  <a:lnTo>
                    <a:pt x="1300361" y="1061408"/>
                  </a:lnTo>
                  <a:lnTo>
                    <a:pt x="1295294" y="1059507"/>
                  </a:lnTo>
                  <a:lnTo>
                    <a:pt x="1290543" y="1057290"/>
                  </a:lnTo>
                  <a:lnTo>
                    <a:pt x="1286109" y="1055073"/>
                  </a:lnTo>
                  <a:lnTo>
                    <a:pt x="1281992" y="1051906"/>
                  </a:lnTo>
                  <a:lnTo>
                    <a:pt x="1278191" y="1048738"/>
                  </a:lnTo>
                  <a:lnTo>
                    <a:pt x="1275024" y="1044620"/>
                  </a:lnTo>
                  <a:lnTo>
                    <a:pt x="1271857" y="1040503"/>
                  </a:lnTo>
                  <a:lnTo>
                    <a:pt x="1269324" y="1036385"/>
                  </a:lnTo>
                  <a:lnTo>
                    <a:pt x="1267107" y="1031634"/>
                  </a:lnTo>
                  <a:lnTo>
                    <a:pt x="1265206" y="1026566"/>
                  </a:lnTo>
                  <a:lnTo>
                    <a:pt x="1263940" y="1021181"/>
                  </a:lnTo>
                  <a:lnTo>
                    <a:pt x="1263306" y="1016113"/>
                  </a:lnTo>
                  <a:lnTo>
                    <a:pt x="1262989" y="1010728"/>
                  </a:lnTo>
                  <a:lnTo>
                    <a:pt x="1263306" y="1005344"/>
                  </a:lnTo>
                  <a:lnTo>
                    <a:pt x="1263940" y="999959"/>
                  </a:lnTo>
                  <a:lnTo>
                    <a:pt x="1265206" y="994574"/>
                  </a:lnTo>
                  <a:lnTo>
                    <a:pt x="1267107" y="989506"/>
                  </a:lnTo>
                  <a:lnTo>
                    <a:pt x="1269324" y="985072"/>
                  </a:lnTo>
                  <a:lnTo>
                    <a:pt x="1271857" y="980637"/>
                  </a:lnTo>
                  <a:lnTo>
                    <a:pt x="1275024" y="976519"/>
                  </a:lnTo>
                  <a:lnTo>
                    <a:pt x="1278191" y="973035"/>
                  </a:lnTo>
                  <a:lnTo>
                    <a:pt x="1281992" y="969234"/>
                  </a:lnTo>
                  <a:lnTo>
                    <a:pt x="1286109" y="966383"/>
                  </a:lnTo>
                  <a:lnTo>
                    <a:pt x="1290543" y="963533"/>
                  </a:lnTo>
                  <a:lnTo>
                    <a:pt x="1295294" y="961316"/>
                  </a:lnTo>
                  <a:lnTo>
                    <a:pt x="1300361" y="959732"/>
                  </a:lnTo>
                  <a:lnTo>
                    <a:pt x="1305428" y="958465"/>
                  </a:lnTo>
                  <a:lnTo>
                    <a:pt x="1310496" y="957198"/>
                  </a:lnTo>
                  <a:close/>
                  <a:moveTo>
                    <a:pt x="1856524" y="666750"/>
                  </a:moveTo>
                  <a:lnTo>
                    <a:pt x="2002690" y="666750"/>
                  </a:lnTo>
                  <a:lnTo>
                    <a:pt x="2005874" y="667066"/>
                  </a:lnTo>
                  <a:lnTo>
                    <a:pt x="2009695" y="667382"/>
                  </a:lnTo>
                  <a:lnTo>
                    <a:pt x="2012561" y="668330"/>
                  </a:lnTo>
                  <a:lnTo>
                    <a:pt x="2017064" y="669595"/>
                  </a:lnTo>
                  <a:lnTo>
                    <a:pt x="2018930" y="670859"/>
                  </a:lnTo>
                  <a:lnTo>
                    <a:pt x="2021796" y="672755"/>
                  </a:lnTo>
                  <a:lnTo>
                    <a:pt x="2024344" y="674335"/>
                  </a:lnTo>
                  <a:lnTo>
                    <a:pt x="2026891" y="676863"/>
                  </a:lnTo>
                  <a:lnTo>
                    <a:pt x="2029121" y="679076"/>
                  </a:lnTo>
                  <a:lnTo>
                    <a:pt x="2031031" y="681920"/>
                  </a:lnTo>
                  <a:lnTo>
                    <a:pt x="2032623" y="684764"/>
                  </a:lnTo>
                  <a:lnTo>
                    <a:pt x="2034216" y="687292"/>
                  </a:lnTo>
                  <a:lnTo>
                    <a:pt x="2035489" y="690769"/>
                  </a:lnTo>
                  <a:lnTo>
                    <a:pt x="2036126" y="693929"/>
                  </a:lnTo>
                  <a:lnTo>
                    <a:pt x="2036763" y="697405"/>
                  </a:lnTo>
                  <a:lnTo>
                    <a:pt x="2036763" y="700566"/>
                  </a:lnTo>
                  <a:lnTo>
                    <a:pt x="2036763" y="704358"/>
                  </a:lnTo>
                  <a:lnTo>
                    <a:pt x="2036126" y="707834"/>
                  </a:lnTo>
                  <a:lnTo>
                    <a:pt x="2035489" y="710995"/>
                  </a:lnTo>
                  <a:lnTo>
                    <a:pt x="2034216" y="714155"/>
                  </a:lnTo>
                  <a:lnTo>
                    <a:pt x="2032623" y="716999"/>
                  </a:lnTo>
                  <a:lnTo>
                    <a:pt x="2031031" y="720170"/>
                  </a:lnTo>
                  <a:lnTo>
                    <a:pt x="2029121" y="722688"/>
                  </a:lnTo>
                  <a:lnTo>
                    <a:pt x="2026891" y="724900"/>
                  </a:lnTo>
                  <a:lnTo>
                    <a:pt x="2024344" y="727112"/>
                  </a:lnTo>
                  <a:lnTo>
                    <a:pt x="2021796" y="729009"/>
                  </a:lnTo>
                  <a:lnTo>
                    <a:pt x="2018930" y="730905"/>
                  </a:lnTo>
                  <a:lnTo>
                    <a:pt x="2017064" y="732169"/>
                  </a:lnTo>
                  <a:lnTo>
                    <a:pt x="2012561" y="733433"/>
                  </a:lnTo>
                  <a:lnTo>
                    <a:pt x="2009695" y="734381"/>
                  </a:lnTo>
                  <a:lnTo>
                    <a:pt x="2005874" y="734697"/>
                  </a:lnTo>
                  <a:lnTo>
                    <a:pt x="2002690" y="735013"/>
                  </a:lnTo>
                  <a:lnTo>
                    <a:pt x="1856524" y="735013"/>
                  </a:lnTo>
                  <a:lnTo>
                    <a:pt x="1853339" y="734697"/>
                  </a:lnTo>
                  <a:lnTo>
                    <a:pt x="1849518" y="734381"/>
                  </a:lnTo>
                  <a:lnTo>
                    <a:pt x="1846652" y="733433"/>
                  </a:lnTo>
                  <a:lnTo>
                    <a:pt x="1843149" y="732169"/>
                  </a:lnTo>
                  <a:lnTo>
                    <a:pt x="1840283" y="730905"/>
                  </a:lnTo>
                  <a:lnTo>
                    <a:pt x="1837417" y="729009"/>
                  </a:lnTo>
                  <a:lnTo>
                    <a:pt x="1834870" y="727112"/>
                  </a:lnTo>
                  <a:lnTo>
                    <a:pt x="1832322" y="724900"/>
                  </a:lnTo>
                  <a:lnTo>
                    <a:pt x="1830093" y="722688"/>
                  </a:lnTo>
                  <a:lnTo>
                    <a:pt x="1828182" y="720170"/>
                  </a:lnTo>
                  <a:lnTo>
                    <a:pt x="1826590" y="716999"/>
                  </a:lnTo>
                  <a:lnTo>
                    <a:pt x="1824998" y="714155"/>
                  </a:lnTo>
                  <a:lnTo>
                    <a:pt x="1823724" y="710995"/>
                  </a:lnTo>
                  <a:lnTo>
                    <a:pt x="1823087" y="707834"/>
                  </a:lnTo>
                  <a:lnTo>
                    <a:pt x="1822450" y="704358"/>
                  </a:lnTo>
                  <a:lnTo>
                    <a:pt x="1822450" y="700566"/>
                  </a:lnTo>
                  <a:lnTo>
                    <a:pt x="1822450" y="697405"/>
                  </a:lnTo>
                  <a:lnTo>
                    <a:pt x="1823087" y="693929"/>
                  </a:lnTo>
                  <a:lnTo>
                    <a:pt x="1823724" y="690769"/>
                  </a:lnTo>
                  <a:lnTo>
                    <a:pt x="1824998" y="687292"/>
                  </a:lnTo>
                  <a:lnTo>
                    <a:pt x="1826590" y="684764"/>
                  </a:lnTo>
                  <a:lnTo>
                    <a:pt x="1828182" y="681920"/>
                  </a:lnTo>
                  <a:lnTo>
                    <a:pt x="1830093" y="679076"/>
                  </a:lnTo>
                  <a:lnTo>
                    <a:pt x="1832322" y="676863"/>
                  </a:lnTo>
                  <a:lnTo>
                    <a:pt x="1834870" y="674335"/>
                  </a:lnTo>
                  <a:lnTo>
                    <a:pt x="1837417" y="672755"/>
                  </a:lnTo>
                  <a:lnTo>
                    <a:pt x="1840283" y="670859"/>
                  </a:lnTo>
                  <a:lnTo>
                    <a:pt x="1843149" y="669595"/>
                  </a:lnTo>
                  <a:lnTo>
                    <a:pt x="1846652" y="668330"/>
                  </a:lnTo>
                  <a:lnTo>
                    <a:pt x="1849518" y="667382"/>
                  </a:lnTo>
                  <a:lnTo>
                    <a:pt x="1853339" y="667066"/>
                  </a:lnTo>
                  <a:lnTo>
                    <a:pt x="1856524" y="666750"/>
                  </a:lnTo>
                  <a:close/>
                  <a:moveTo>
                    <a:pt x="629654" y="666750"/>
                  </a:moveTo>
                  <a:lnTo>
                    <a:pt x="775285" y="666750"/>
                  </a:lnTo>
                  <a:lnTo>
                    <a:pt x="778783" y="667066"/>
                  </a:lnTo>
                  <a:lnTo>
                    <a:pt x="781962" y="667382"/>
                  </a:lnTo>
                  <a:lnTo>
                    <a:pt x="785460" y="668330"/>
                  </a:lnTo>
                  <a:lnTo>
                    <a:pt x="788640" y="669595"/>
                  </a:lnTo>
                  <a:lnTo>
                    <a:pt x="791819" y="670859"/>
                  </a:lnTo>
                  <a:lnTo>
                    <a:pt x="794363" y="672755"/>
                  </a:lnTo>
                  <a:lnTo>
                    <a:pt x="797225" y="674335"/>
                  </a:lnTo>
                  <a:lnTo>
                    <a:pt x="799451" y="676863"/>
                  </a:lnTo>
                  <a:lnTo>
                    <a:pt x="801677" y="679076"/>
                  </a:lnTo>
                  <a:lnTo>
                    <a:pt x="803902" y="681920"/>
                  </a:lnTo>
                  <a:lnTo>
                    <a:pt x="805492" y="684764"/>
                  </a:lnTo>
                  <a:lnTo>
                    <a:pt x="806764" y="687292"/>
                  </a:lnTo>
                  <a:lnTo>
                    <a:pt x="808036" y="690769"/>
                  </a:lnTo>
                  <a:lnTo>
                    <a:pt x="808990" y="693929"/>
                  </a:lnTo>
                  <a:lnTo>
                    <a:pt x="809626" y="697405"/>
                  </a:lnTo>
                  <a:lnTo>
                    <a:pt x="809626" y="700566"/>
                  </a:lnTo>
                  <a:lnTo>
                    <a:pt x="809626" y="704358"/>
                  </a:lnTo>
                  <a:lnTo>
                    <a:pt x="808990" y="707834"/>
                  </a:lnTo>
                  <a:lnTo>
                    <a:pt x="808036" y="710995"/>
                  </a:lnTo>
                  <a:lnTo>
                    <a:pt x="806764" y="714155"/>
                  </a:lnTo>
                  <a:lnTo>
                    <a:pt x="805492" y="716999"/>
                  </a:lnTo>
                  <a:lnTo>
                    <a:pt x="803902" y="720170"/>
                  </a:lnTo>
                  <a:lnTo>
                    <a:pt x="801677" y="722688"/>
                  </a:lnTo>
                  <a:lnTo>
                    <a:pt x="799451" y="724900"/>
                  </a:lnTo>
                  <a:lnTo>
                    <a:pt x="797225" y="727112"/>
                  </a:lnTo>
                  <a:lnTo>
                    <a:pt x="794363" y="729009"/>
                  </a:lnTo>
                  <a:lnTo>
                    <a:pt x="791819" y="730905"/>
                  </a:lnTo>
                  <a:lnTo>
                    <a:pt x="788640" y="732169"/>
                  </a:lnTo>
                  <a:lnTo>
                    <a:pt x="785460" y="733433"/>
                  </a:lnTo>
                  <a:lnTo>
                    <a:pt x="781962" y="734381"/>
                  </a:lnTo>
                  <a:lnTo>
                    <a:pt x="778783" y="734697"/>
                  </a:lnTo>
                  <a:lnTo>
                    <a:pt x="775285" y="735013"/>
                  </a:lnTo>
                  <a:lnTo>
                    <a:pt x="629654" y="735013"/>
                  </a:lnTo>
                  <a:lnTo>
                    <a:pt x="626156" y="734697"/>
                  </a:lnTo>
                  <a:lnTo>
                    <a:pt x="622976" y="734381"/>
                  </a:lnTo>
                  <a:lnTo>
                    <a:pt x="619479" y="733433"/>
                  </a:lnTo>
                  <a:lnTo>
                    <a:pt x="616299" y="732169"/>
                  </a:lnTo>
                  <a:lnTo>
                    <a:pt x="613119" y="730905"/>
                  </a:lnTo>
                  <a:lnTo>
                    <a:pt x="610576" y="729009"/>
                  </a:lnTo>
                  <a:lnTo>
                    <a:pt x="607714" y="727112"/>
                  </a:lnTo>
                  <a:lnTo>
                    <a:pt x="605488" y="724900"/>
                  </a:lnTo>
                  <a:lnTo>
                    <a:pt x="603262" y="722688"/>
                  </a:lnTo>
                  <a:lnTo>
                    <a:pt x="601036" y="720170"/>
                  </a:lnTo>
                  <a:lnTo>
                    <a:pt x="599447" y="716999"/>
                  </a:lnTo>
                  <a:lnTo>
                    <a:pt x="598175" y="714155"/>
                  </a:lnTo>
                  <a:lnTo>
                    <a:pt x="596903" y="710995"/>
                  </a:lnTo>
                  <a:lnTo>
                    <a:pt x="596267" y="707834"/>
                  </a:lnTo>
                  <a:lnTo>
                    <a:pt x="595313" y="704358"/>
                  </a:lnTo>
                  <a:lnTo>
                    <a:pt x="595313" y="700566"/>
                  </a:lnTo>
                  <a:lnTo>
                    <a:pt x="595313" y="697405"/>
                  </a:lnTo>
                  <a:lnTo>
                    <a:pt x="596267" y="693929"/>
                  </a:lnTo>
                  <a:lnTo>
                    <a:pt x="596903" y="690769"/>
                  </a:lnTo>
                  <a:lnTo>
                    <a:pt x="598175" y="687292"/>
                  </a:lnTo>
                  <a:lnTo>
                    <a:pt x="599447" y="684764"/>
                  </a:lnTo>
                  <a:lnTo>
                    <a:pt x="601036" y="681920"/>
                  </a:lnTo>
                  <a:lnTo>
                    <a:pt x="603262" y="679076"/>
                  </a:lnTo>
                  <a:lnTo>
                    <a:pt x="605488" y="676863"/>
                  </a:lnTo>
                  <a:lnTo>
                    <a:pt x="607714" y="674335"/>
                  </a:lnTo>
                  <a:lnTo>
                    <a:pt x="610576" y="672755"/>
                  </a:lnTo>
                  <a:lnTo>
                    <a:pt x="613119" y="670859"/>
                  </a:lnTo>
                  <a:lnTo>
                    <a:pt x="616299" y="669595"/>
                  </a:lnTo>
                  <a:lnTo>
                    <a:pt x="619479" y="668330"/>
                  </a:lnTo>
                  <a:lnTo>
                    <a:pt x="622976" y="667382"/>
                  </a:lnTo>
                  <a:lnTo>
                    <a:pt x="626156" y="667066"/>
                  </a:lnTo>
                  <a:lnTo>
                    <a:pt x="629654" y="666750"/>
                  </a:lnTo>
                  <a:close/>
                  <a:moveTo>
                    <a:pt x="1315880" y="528637"/>
                  </a:moveTo>
                  <a:lnTo>
                    <a:pt x="1321897" y="528954"/>
                  </a:lnTo>
                  <a:lnTo>
                    <a:pt x="1327598" y="529904"/>
                  </a:lnTo>
                  <a:lnTo>
                    <a:pt x="1333615" y="531805"/>
                  </a:lnTo>
                  <a:lnTo>
                    <a:pt x="1339316" y="534655"/>
                  </a:lnTo>
                  <a:lnTo>
                    <a:pt x="1345017" y="537823"/>
                  </a:lnTo>
                  <a:lnTo>
                    <a:pt x="1350084" y="541941"/>
                  </a:lnTo>
                  <a:lnTo>
                    <a:pt x="1354835" y="546375"/>
                  </a:lnTo>
                  <a:lnTo>
                    <a:pt x="1359586" y="551760"/>
                  </a:lnTo>
                  <a:lnTo>
                    <a:pt x="1364020" y="557778"/>
                  </a:lnTo>
                  <a:lnTo>
                    <a:pt x="1367503" y="564430"/>
                  </a:lnTo>
                  <a:lnTo>
                    <a:pt x="1370987" y="571398"/>
                  </a:lnTo>
                  <a:lnTo>
                    <a:pt x="1373837" y="579634"/>
                  </a:lnTo>
                  <a:lnTo>
                    <a:pt x="1375104" y="583751"/>
                  </a:lnTo>
                  <a:lnTo>
                    <a:pt x="1376371" y="588186"/>
                  </a:lnTo>
                  <a:lnTo>
                    <a:pt x="1377955" y="597055"/>
                  </a:lnTo>
                  <a:lnTo>
                    <a:pt x="1379222" y="606557"/>
                  </a:lnTo>
                  <a:lnTo>
                    <a:pt x="1379538" y="616377"/>
                  </a:lnTo>
                  <a:lnTo>
                    <a:pt x="1379222" y="627463"/>
                  </a:lnTo>
                  <a:lnTo>
                    <a:pt x="1378905" y="637915"/>
                  </a:lnTo>
                  <a:lnTo>
                    <a:pt x="1378588" y="647101"/>
                  </a:lnTo>
                  <a:lnTo>
                    <a:pt x="1377955" y="655970"/>
                  </a:lnTo>
                  <a:lnTo>
                    <a:pt x="1376054" y="673074"/>
                  </a:lnTo>
                  <a:lnTo>
                    <a:pt x="1373204" y="690179"/>
                  </a:lnTo>
                  <a:lnTo>
                    <a:pt x="1370037" y="706967"/>
                  </a:lnTo>
                  <a:lnTo>
                    <a:pt x="1366237" y="725021"/>
                  </a:lnTo>
                  <a:lnTo>
                    <a:pt x="1361803" y="745293"/>
                  </a:lnTo>
                  <a:lnTo>
                    <a:pt x="1357369" y="769366"/>
                  </a:lnTo>
                  <a:lnTo>
                    <a:pt x="1352301" y="797873"/>
                  </a:lnTo>
                  <a:lnTo>
                    <a:pt x="1346917" y="830815"/>
                  </a:lnTo>
                  <a:lnTo>
                    <a:pt x="1344384" y="849503"/>
                  </a:lnTo>
                  <a:lnTo>
                    <a:pt x="1341533" y="870092"/>
                  </a:lnTo>
                  <a:lnTo>
                    <a:pt x="1338683" y="892264"/>
                  </a:lnTo>
                  <a:lnTo>
                    <a:pt x="1335832" y="916654"/>
                  </a:lnTo>
                  <a:lnTo>
                    <a:pt x="1296561" y="916654"/>
                  </a:lnTo>
                  <a:lnTo>
                    <a:pt x="1293710" y="892264"/>
                  </a:lnTo>
                  <a:lnTo>
                    <a:pt x="1290860" y="870092"/>
                  </a:lnTo>
                  <a:lnTo>
                    <a:pt x="1288326" y="849820"/>
                  </a:lnTo>
                  <a:lnTo>
                    <a:pt x="1285792" y="831132"/>
                  </a:lnTo>
                  <a:lnTo>
                    <a:pt x="1280092" y="797873"/>
                  </a:lnTo>
                  <a:lnTo>
                    <a:pt x="1275341" y="769366"/>
                  </a:lnTo>
                  <a:lnTo>
                    <a:pt x="1270590" y="745293"/>
                  </a:lnTo>
                  <a:lnTo>
                    <a:pt x="1266473" y="725021"/>
                  </a:lnTo>
                  <a:lnTo>
                    <a:pt x="1262356" y="706967"/>
                  </a:lnTo>
                  <a:lnTo>
                    <a:pt x="1258872" y="690179"/>
                  </a:lnTo>
                  <a:lnTo>
                    <a:pt x="1256339" y="673074"/>
                  </a:lnTo>
                  <a:lnTo>
                    <a:pt x="1254438" y="655970"/>
                  </a:lnTo>
                  <a:lnTo>
                    <a:pt x="1253805" y="647101"/>
                  </a:lnTo>
                  <a:lnTo>
                    <a:pt x="1252855" y="637915"/>
                  </a:lnTo>
                  <a:lnTo>
                    <a:pt x="1252538" y="627463"/>
                  </a:lnTo>
                  <a:lnTo>
                    <a:pt x="1252538" y="616377"/>
                  </a:lnTo>
                  <a:lnTo>
                    <a:pt x="1252855" y="606557"/>
                  </a:lnTo>
                  <a:lnTo>
                    <a:pt x="1254122" y="597055"/>
                  </a:lnTo>
                  <a:lnTo>
                    <a:pt x="1255705" y="588186"/>
                  </a:lnTo>
                  <a:lnTo>
                    <a:pt x="1256972" y="583751"/>
                  </a:lnTo>
                  <a:lnTo>
                    <a:pt x="1258239" y="579634"/>
                  </a:lnTo>
                  <a:lnTo>
                    <a:pt x="1261406" y="571398"/>
                  </a:lnTo>
                  <a:lnTo>
                    <a:pt x="1264573" y="564430"/>
                  </a:lnTo>
                  <a:lnTo>
                    <a:pt x="1268374" y="557778"/>
                  </a:lnTo>
                  <a:lnTo>
                    <a:pt x="1272807" y="551760"/>
                  </a:lnTo>
                  <a:lnTo>
                    <a:pt x="1277241" y="546375"/>
                  </a:lnTo>
                  <a:lnTo>
                    <a:pt x="1281992" y="541941"/>
                  </a:lnTo>
                  <a:lnTo>
                    <a:pt x="1287376" y="537823"/>
                  </a:lnTo>
                  <a:lnTo>
                    <a:pt x="1293077" y="534655"/>
                  </a:lnTo>
                  <a:lnTo>
                    <a:pt x="1298778" y="531805"/>
                  </a:lnTo>
                  <a:lnTo>
                    <a:pt x="1304162" y="529904"/>
                  </a:lnTo>
                  <a:lnTo>
                    <a:pt x="1310179" y="528954"/>
                  </a:lnTo>
                  <a:lnTo>
                    <a:pt x="1315880" y="528637"/>
                  </a:lnTo>
                  <a:close/>
                  <a:moveTo>
                    <a:pt x="1316038" y="427125"/>
                  </a:moveTo>
                  <a:lnTo>
                    <a:pt x="1306196" y="427443"/>
                  </a:lnTo>
                  <a:lnTo>
                    <a:pt x="1296353" y="427761"/>
                  </a:lnTo>
                  <a:lnTo>
                    <a:pt x="1283971" y="428715"/>
                  </a:lnTo>
                  <a:lnTo>
                    <a:pt x="1269048" y="430622"/>
                  </a:lnTo>
                  <a:lnTo>
                    <a:pt x="1252221" y="432529"/>
                  </a:lnTo>
                  <a:lnTo>
                    <a:pt x="1233806" y="435390"/>
                  </a:lnTo>
                  <a:lnTo>
                    <a:pt x="1224281" y="437615"/>
                  </a:lnTo>
                  <a:lnTo>
                    <a:pt x="1214121" y="439523"/>
                  </a:lnTo>
                  <a:lnTo>
                    <a:pt x="1204278" y="441748"/>
                  </a:lnTo>
                  <a:lnTo>
                    <a:pt x="1193483" y="444609"/>
                  </a:lnTo>
                  <a:lnTo>
                    <a:pt x="1183323" y="447470"/>
                  </a:lnTo>
                  <a:lnTo>
                    <a:pt x="1172528" y="450967"/>
                  </a:lnTo>
                  <a:lnTo>
                    <a:pt x="1161733" y="454463"/>
                  </a:lnTo>
                  <a:lnTo>
                    <a:pt x="1150938" y="458914"/>
                  </a:lnTo>
                  <a:lnTo>
                    <a:pt x="1140143" y="463364"/>
                  </a:lnTo>
                  <a:lnTo>
                    <a:pt x="1129348" y="467814"/>
                  </a:lnTo>
                  <a:lnTo>
                    <a:pt x="1118871" y="473218"/>
                  </a:lnTo>
                  <a:lnTo>
                    <a:pt x="1108393" y="478940"/>
                  </a:lnTo>
                  <a:lnTo>
                    <a:pt x="1097916" y="484980"/>
                  </a:lnTo>
                  <a:lnTo>
                    <a:pt x="1088073" y="491338"/>
                  </a:lnTo>
                  <a:lnTo>
                    <a:pt x="1078231" y="498331"/>
                  </a:lnTo>
                  <a:lnTo>
                    <a:pt x="1069023" y="505960"/>
                  </a:lnTo>
                  <a:lnTo>
                    <a:pt x="1059498" y="514225"/>
                  </a:lnTo>
                  <a:lnTo>
                    <a:pt x="1050926" y="522808"/>
                  </a:lnTo>
                  <a:lnTo>
                    <a:pt x="1043623" y="530755"/>
                  </a:lnTo>
                  <a:lnTo>
                    <a:pt x="1036638" y="539656"/>
                  </a:lnTo>
                  <a:lnTo>
                    <a:pt x="1029971" y="548557"/>
                  </a:lnTo>
                  <a:lnTo>
                    <a:pt x="1023938" y="557775"/>
                  </a:lnTo>
                  <a:lnTo>
                    <a:pt x="1018541" y="567312"/>
                  </a:lnTo>
                  <a:lnTo>
                    <a:pt x="1013461" y="577166"/>
                  </a:lnTo>
                  <a:lnTo>
                    <a:pt x="1009333" y="587656"/>
                  </a:lnTo>
                  <a:lnTo>
                    <a:pt x="1005206" y="598464"/>
                  </a:lnTo>
                  <a:lnTo>
                    <a:pt x="1001713" y="608954"/>
                  </a:lnTo>
                  <a:lnTo>
                    <a:pt x="998856" y="620398"/>
                  </a:lnTo>
                  <a:lnTo>
                    <a:pt x="996633" y="632160"/>
                  </a:lnTo>
                  <a:lnTo>
                    <a:pt x="994728" y="643922"/>
                  </a:lnTo>
                  <a:lnTo>
                    <a:pt x="993458" y="656319"/>
                  </a:lnTo>
                  <a:lnTo>
                    <a:pt x="992506" y="668716"/>
                  </a:lnTo>
                  <a:lnTo>
                    <a:pt x="992506" y="681750"/>
                  </a:lnTo>
                  <a:lnTo>
                    <a:pt x="992506" y="694783"/>
                  </a:lnTo>
                  <a:lnTo>
                    <a:pt x="993141" y="707498"/>
                  </a:lnTo>
                  <a:lnTo>
                    <a:pt x="994093" y="719260"/>
                  </a:lnTo>
                  <a:lnTo>
                    <a:pt x="994728" y="730704"/>
                  </a:lnTo>
                  <a:lnTo>
                    <a:pt x="996316" y="741829"/>
                  </a:lnTo>
                  <a:lnTo>
                    <a:pt x="997586" y="752002"/>
                  </a:lnTo>
                  <a:lnTo>
                    <a:pt x="998856" y="762174"/>
                  </a:lnTo>
                  <a:lnTo>
                    <a:pt x="1000443" y="771393"/>
                  </a:lnTo>
                  <a:lnTo>
                    <a:pt x="1002031" y="780611"/>
                  </a:lnTo>
                  <a:lnTo>
                    <a:pt x="1003936" y="789194"/>
                  </a:lnTo>
                  <a:lnTo>
                    <a:pt x="1005841" y="797777"/>
                  </a:lnTo>
                  <a:lnTo>
                    <a:pt x="1008063" y="805724"/>
                  </a:lnTo>
                  <a:lnTo>
                    <a:pt x="1010603" y="813035"/>
                  </a:lnTo>
                  <a:lnTo>
                    <a:pt x="1012826" y="820347"/>
                  </a:lnTo>
                  <a:lnTo>
                    <a:pt x="1015683" y="827022"/>
                  </a:lnTo>
                  <a:lnTo>
                    <a:pt x="1018223" y="833698"/>
                  </a:lnTo>
                  <a:lnTo>
                    <a:pt x="1020763" y="840055"/>
                  </a:lnTo>
                  <a:lnTo>
                    <a:pt x="1023621" y="846095"/>
                  </a:lnTo>
                  <a:lnTo>
                    <a:pt x="1026478" y="851817"/>
                  </a:lnTo>
                  <a:lnTo>
                    <a:pt x="1032828" y="862943"/>
                  </a:lnTo>
                  <a:lnTo>
                    <a:pt x="1039496" y="872797"/>
                  </a:lnTo>
                  <a:lnTo>
                    <a:pt x="1046481" y="882652"/>
                  </a:lnTo>
                  <a:lnTo>
                    <a:pt x="1053466" y="891552"/>
                  </a:lnTo>
                  <a:lnTo>
                    <a:pt x="1061086" y="900135"/>
                  </a:lnTo>
                  <a:lnTo>
                    <a:pt x="1076643" y="917301"/>
                  </a:lnTo>
                  <a:lnTo>
                    <a:pt x="1091883" y="934467"/>
                  </a:lnTo>
                  <a:lnTo>
                    <a:pt x="1099821" y="943367"/>
                  </a:lnTo>
                  <a:lnTo>
                    <a:pt x="1107441" y="952904"/>
                  </a:lnTo>
                  <a:lnTo>
                    <a:pt x="1115061" y="962758"/>
                  </a:lnTo>
                  <a:lnTo>
                    <a:pt x="1122681" y="973566"/>
                  </a:lnTo>
                  <a:lnTo>
                    <a:pt x="1129983" y="985010"/>
                  </a:lnTo>
                  <a:lnTo>
                    <a:pt x="1136968" y="996772"/>
                  </a:lnTo>
                  <a:lnTo>
                    <a:pt x="1143953" y="1009805"/>
                  </a:lnTo>
                  <a:lnTo>
                    <a:pt x="1150938" y="1024427"/>
                  </a:lnTo>
                  <a:lnTo>
                    <a:pt x="1153796" y="1031739"/>
                  </a:lnTo>
                  <a:lnTo>
                    <a:pt x="1157288" y="1039686"/>
                  </a:lnTo>
                  <a:lnTo>
                    <a:pt x="1160146" y="1047633"/>
                  </a:lnTo>
                  <a:lnTo>
                    <a:pt x="1162686" y="1056216"/>
                  </a:lnTo>
                  <a:lnTo>
                    <a:pt x="1165543" y="1064799"/>
                  </a:lnTo>
                  <a:lnTo>
                    <a:pt x="1168083" y="1074017"/>
                  </a:lnTo>
                  <a:lnTo>
                    <a:pt x="1170941" y="1083554"/>
                  </a:lnTo>
                  <a:lnTo>
                    <a:pt x="1173163" y="1093408"/>
                  </a:lnTo>
                  <a:lnTo>
                    <a:pt x="1175386" y="1103580"/>
                  </a:lnTo>
                  <a:lnTo>
                    <a:pt x="1177608" y="1114388"/>
                  </a:lnTo>
                  <a:lnTo>
                    <a:pt x="1179513" y="1125196"/>
                  </a:lnTo>
                  <a:lnTo>
                    <a:pt x="1181418" y="1136958"/>
                  </a:lnTo>
                  <a:lnTo>
                    <a:pt x="1181680" y="1141412"/>
                  </a:lnTo>
                  <a:lnTo>
                    <a:pt x="1456680" y="1141412"/>
                  </a:lnTo>
                  <a:lnTo>
                    <a:pt x="1456691" y="1136958"/>
                  </a:lnTo>
                  <a:lnTo>
                    <a:pt x="1458596" y="1125196"/>
                  </a:lnTo>
                  <a:lnTo>
                    <a:pt x="1460818" y="1114388"/>
                  </a:lnTo>
                  <a:lnTo>
                    <a:pt x="1462723" y="1103580"/>
                  </a:lnTo>
                  <a:lnTo>
                    <a:pt x="1464946" y="1093408"/>
                  </a:lnTo>
                  <a:lnTo>
                    <a:pt x="1467486" y="1083554"/>
                  </a:lnTo>
                  <a:lnTo>
                    <a:pt x="1470026" y="1074017"/>
                  </a:lnTo>
                  <a:lnTo>
                    <a:pt x="1472883" y="1064799"/>
                  </a:lnTo>
                  <a:lnTo>
                    <a:pt x="1475423" y="1056216"/>
                  </a:lnTo>
                  <a:lnTo>
                    <a:pt x="1478281" y="1047633"/>
                  </a:lnTo>
                  <a:lnTo>
                    <a:pt x="1481456" y="1039686"/>
                  </a:lnTo>
                  <a:lnTo>
                    <a:pt x="1484313" y="1031739"/>
                  </a:lnTo>
                  <a:lnTo>
                    <a:pt x="1487806" y="1024427"/>
                  </a:lnTo>
                  <a:lnTo>
                    <a:pt x="1494156" y="1009805"/>
                  </a:lnTo>
                  <a:lnTo>
                    <a:pt x="1501141" y="996772"/>
                  </a:lnTo>
                  <a:lnTo>
                    <a:pt x="1508443" y="985010"/>
                  </a:lnTo>
                  <a:lnTo>
                    <a:pt x="1515746" y="973566"/>
                  </a:lnTo>
                  <a:lnTo>
                    <a:pt x="1523048" y="962758"/>
                  </a:lnTo>
                  <a:lnTo>
                    <a:pt x="1530986" y="952904"/>
                  </a:lnTo>
                  <a:lnTo>
                    <a:pt x="1538606" y="943367"/>
                  </a:lnTo>
                  <a:lnTo>
                    <a:pt x="1546543" y="934467"/>
                  </a:lnTo>
                  <a:lnTo>
                    <a:pt x="1561466" y="917301"/>
                  </a:lnTo>
                  <a:lnTo>
                    <a:pt x="1577341" y="900135"/>
                  </a:lnTo>
                  <a:lnTo>
                    <a:pt x="1584643" y="891552"/>
                  </a:lnTo>
                  <a:lnTo>
                    <a:pt x="1591946" y="882652"/>
                  </a:lnTo>
                  <a:lnTo>
                    <a:pt x="1598613" y="872797"/>
                  </a:lnTo>
                  <a:lnTo>
                    <a:pt x="1605281" y="862943"/>
                  </a:lnTo>
                  <a:lnTo>
                    <a:pt x="1611631" y="851817"/>
                  </a:lnTo>
                  <a:lnTo>
                    <a:pt x="1614806" y="846095"/>
                  </a:lnTo>
                  <a:lnTo>
                    <a:pt x="1617346" y="840055"/>
                  </a:lnTo>
                  <a:lnTo>
                    <a:pt x="1620203" y="833698"/>
                  </a:lnTo>
                  <a:lnTo>
                    <a:pt x="1623061" y="827022"/>
                  </a:lnTo>
                  <a:lnTo>
                    <a:pt x="1625283" y="820347"/>
                  </a:lnTo>
                  <a:lnTo>
                    <a:pt x="1628141" y="813035"/>
                  </a:lnTo>
                  <a:lnTo>
                    <a:pt x="1630046" y="805724"/>
                  </a:lnTo>
                  <a:lnTo>
                    <a:pt x="1632268" y="797777"/>
                  </a:lnTo>
                  <a:lnTo>
                    <a:pt x="1634491" y="789194"/>
                  </a:lnTo>
                  <a:lnTo>
                    <a:pt x="1636396" y="780611"/>
                  </a:lnTo>
                  <a:lnTo>
                    <a:pt x="1637983" y="771393"/>
                  </a:lnTo>
                  <a:lnTo>
                    <a:pt x="1639571" y="762174"/>
                  </a:lnTo>
                  <a:lnTo>
                    <a:pt x="1641158" y="752002"/>
                  </a:lnTo>
                  <a:lnTo>
                    <a:pt x="1642428" y="741829"/>
                  </a:lnTo>
                  <a:lnTo>
                    <a:pt x="1643381" y="730704"/>
                  </a:lnTo>
                  <a:lnTo>
                    <a:pt x="1644333" y="719260"/>
                  </a:lnTo>
                  <a:lnTo>
                    <a:pt x="1644968" y="707498"/>
                  </a:lnTo>
                  <a:lnTo>
                    <a:pt x="1645603" y="694783"/>
                  </a:lnTo>
                  <a:lnTo>
                    <a:pt x="1645921" y="681750"/>
                  </a:lnTo>
                  <a:lnTo>
                    <a:pt x="1645603" y="668716"/>
                  </a:lnTo>
                  <a:lnTo>
                    <a:pt x="1644968" y="656319"/>
                  </a:lnTo>
                  <a:lnTo>
                    <a:pt x="1643698" y="643922"/>
                  </a:lnTo>
                  <a:lnTo>
                    <a:pt x="1641793" y="632160"/>
                  </a:lnTo>
                  <a:lnTo>
                    <a:pt x="1639253" y="620398"/>
                  </a:lnTo>
                  <a:lnTo>
                    <a:pt x="1636396" y="608954"/>
                  </a:lnTo>
                  <a:lnTo>
                    <a:pt x="1632903" y="598464"/>
                  </a:lnTo>
                  <a:lnTo>
                    <a:pt x="1629411" y="587656"/>
                  </a:lnTo>
                  <a:lnTo>
                    <a:pt x="1624648" y="577166"/>
                  </a:lnTo>
                  <a:lnTo>
                    <a:pt x="1619568" y="567312"/>
                  </a:lnTo>
                  <a:lnTo>
                    <a:pt x="1614488" y="557775"/>
                  </a:lnTo>
                  <a:lnTo>
                    <a:pt x="1608456" y="548557"/>
                  </a:lnTo>
                  <a:lnTo>
                    <a:pt x="1602106" y="539656"/>
                  </a:lnTo>
                  <a:lnTo>
                    <a:pt x="1595121" y="530755"/>
                  </a:lnTo>
                  <a:lnTo>
                    <a:pt x="1587183" y="522808"/>
                  </a:lnTo>
                  <a:lnTo>
                    <a:pt x="1578611" y="514225"/>
                  </a:lnTo>
                  <a:lnTo>
                    <a:pt x="1569721" y="505960"/>
                  </a:lnTo>
                  <a:lnTo>
                    <a:pt x="1559878" y="498331"/>
                  </a:lnTo>
                  <a:lnTo>
                    <a:pt x="1550353" y="491338"/>
                  </a:lnTo>
                  <a:lnTo>
                    <a:pt x="1540193" y="484980"/>
                  </a:lnTo>
                  <a:lnTo>
                    <a:pt x="1529716" y="478622"/>
                  </a:lnTo>
                  <a:lnTo>
                    <a:pt x="1519556" y="473218"/>
                  </a:lnTo>
                  <a:lnTo>
                    <a:pt x="1508761" y="467814"/>
                  </a:lnTo>
                  <a:lnTo>
                    <a:pt x="1497966" y="463046"/>
                  </a:lnTo>
                  <a:lnTo>
                    <a:pt x="1487488" y="458596"/>
                  </a:lnTo>
                  <a:lnTo>
                    <a:pt x="1476376" y="454463"/>
                  </a:lnTo>
                  <a:lnTo>
                    <a:pt x="1465581" y="450967"/>
                  </a:lnTo>
                  <a:lnTo>
                    <a:pt x="1455103" y="447470"/>
                  </a:lnTo>
                  <a:lnTo>
                    <a:pt x="1444308" y="444609"/>
                  </a:lnTo>
                  <a:lnTo>
                    <a:pt x="1434148" y="441748"/>
                  </a:lnTo>
                  <a:lnTo>
                    <a:pt x="1423988" y="439523"/>
                  </a:lnTo>
                  <a:lnTo>
                    <a:pt x="1413828" y="437615"/>
                  </a:lnTo>
                  <a:lnTo>
                    <a:pt x="1404303" y="435390"/>
                  </a:lnTo>
                  <a:lnTo>
                    <a:pt x="1385888" y="432529"/>
                  </a:lnTo>
                  <a:lnTo>
                    <a:pt x="1369061" y="430304"/>
                  </a:lnTo>
                  <a:lnTo>
                    <a:pt x="1354456" y="428715"/>
                  </a:lnTo>
                  <a:lnTo>
                    <a:pt x="1342073" y="427761"/>
                  </a:lnTo>
                  <a:lnTo>
                    <a:pt x="1332866" y="427443"/>
                  </a:lnTo>
                  <a:lnTo>
                    <a:pt x="1323023" y="427125"/>
                  </a:lnTo>
                  <a:lnTo>
                    <a:pt x="1316038" y="427125"/>
                  </a:lnTo>
                  <a:close/>
                  <a:moveTo>
                    <a:pt x="1309371" y="354012"/>
                  </a:moveTo>
                  <a:lnTo>
                    <a:pt x="1315403" y="354012"/>
                  </a:lnTo>
                  <a:lnTo>
                    <a:pt x="1322071" y="354012"/>
                  </a:lnTo>
                  <a:lnTo>
                    <a:pt x="1328103" y="354012"/>
                  </a:lnTo>
                  <a:lnTo>
                    <a:pt x="1337628" y="354330"/>
                  </a:lnTo>
                  <a:lnTo>
                    <a:pt x="1350011" y="354966"/>
                  </a:lnTo>
                  <a:lnTo>
                    <a:pt x="1365568" y="356237"/>
                  </a:lnTo>
                  <a:lnTo>
                    <a:pt x="1383666" y="358145"/>
                  </a:lnTo>
                  <a:lnTo>
                    <a:pt x="1403351" y="361006"/>
                  </a:lnTo>
                  <a:lnTo>
                    <a:pt x="1413828" y="362913"/>
                  </a:lnTo>
                  <a:lnTo>
                    <a:pt x="1424941" y="364820"/>
                  </a:lnTo>
                  <a:lnTo>
                    <a:pt x="1436371" y="367363"/>
                  </a:lnTo>
                  <a:lnTo>
                    <a:pt x="1448118" y="369906"/>
                  </a:lnTo>
                  <a:lnTo>
                    <a:pt x="1460183" y="373085"/>
                  </a:lnTo>
                  <a:lnTo>
                    <a:pt x="1471931" y="376264"/>
                  </a:lnTo>
                  <a:lnTo>
                    <a:pt x="1484313" y="380079"/>
                  </a:lnTo>
                  <a:lnTo>
                    <a:pt x="1497013" y="383893"/>
                  </a:lnTo>
                  <a:lnTo>
                    <a:pt x="1509396" y="388661"/>
                  </a:lnTo>
                  <a:lnTo>
                    <a:pt x="1522096" y="393748"/>
                  </a:lnTo>
                  <a:lnTo>
                    <a:pt x="1534478" y="399152"/>
                  </a:lnTo>
                  <a:lnTo>
                    <a:pt x="1547178" y="405191"/>
                  </a:lnTo>
                  <a:lnTo>
                    <a:pt x="1559561" y="411549"/>
                  </a:lnTo>
                  <a:lnTo>
                    <a:pt x="1571943" y="418542"/>
                  </a:lnTo>
                  <a:lnTo>
                    <a:pt x="1584008" y="425854"/>
                  </a:lnTo>
                  <a:lnTo>
                    <a:pt x="1595756" y="433801"/>
                  </a:lnTo>
                  <a:lnTo>
                    <a:pt x="1607186" y="442384"/>
                  </a:lnTo>
                  <a:lnTo>
                    <a:pt x="1618616" y="451602"/>
                  </a:lnTo>
                  <a:lnTo>
                    <a:pt x="1629728" y="461139"/>
                  </a:lnTo>
                  <a:lnTo>
                    <a:pt x="1640206" y="471629"/>
                  </a:lnTo>
                  <a:lnTo>
                    <a:pt x="1650366" y="483073"/>
                  </a:lnTo>
                  <a:lnTo>
                    <a:pt x="1659891" y="494199"/>
                  </a:lnTo>
                  <a:lnTo>
                    <a:pt x="1668463" y="506278"/>
                  </a:lnTo>
                  <a:lnTo>
                    <a:pt x="1672591" y="512318"/>
                  </a:lnTo>
                  <a:lnTo>
                    <a:pt x="1676401" y="518676"/>
                  </a:lnTo>
                  <a:lnTo>
                    <a:pt x="1680211" y="525033"/>
                  </a:lnTo>
                  <a:lnTo>
                    <a:pt x="1683703" y="531391"/>
                  </a:lnTo>
                  <a:lnTo>
                    <a:pt x="1690371" y="544424"/>
                  </a:lnTo>
                  <a:lnTo>
                    <a:pt x="1696403" y="558093"/>
                  </a:lnTo>
                  <a:lnTo>
                    <a:pt x="1701801" y="572398"/>
                  </a:lnTo>
                  <a:lnTo>
                    <a:pt x="1706563" y="586703"/>
                  </a:lnTo>
                  <a:lnTo>
                    <a:pt x="1710056" y="601325"/>
                  </a:lnTo>
                  <a:lnTo>
                    <a:pt x="1713548" y="616266"/>
                  </a:lnTo>
                  <a:lnTo>
                    <a:pt x="1715771" y="631842"/>
                  </a:lnTo>
                  <a:lnTo>
                    <a:pt x="1717993" y="647736"/>
                  </a:lnTo>
                  <a:lnTo>
                    <a:pt x="1718946" y="663948"/>
                  </a:lnTo>
                  <a:lnTo>
                    <a:pt x="1719263" y="680478"/>
                  </a:lnTo>
                  <a:lnTo>
                    <a:pt x="1718946" y="697644"/>
                  </a:lnTo>
                  <a:lnTo>
                    <a:pt x="1718311" y="712584"/>
                  </a:lnTo>
                  <a:lnTo>
                    <a:pt x="1717041" y="727207"/>
                  </a:lnTo>
                  <a:lnTo>
                    <a:pt x="1716088" y="740876"/>
                  </a:lnTo>
                  <a:lnTo>
                    <a:pt x="1714501" y="753909"/>
                  </a:lnTo>
                  <a:lnTo>
                    <a:pt x="1712913" y="766624"/>
                  </a:lnTo>
                  <a:lnTo>
                    <a:pt x="1711326" y="778704"/>
                  </a:lnTo>
                  <a:lnTo>
                    <a:pt x="1709103" y="790148"/>
                  </a:lnTo>
                  <a:lnTo>
                    <a:pt x="1706881" y="801274"/>
                  </a:lnTo>
                  <a:lnTo>
                    <a:pt x="1704658" y="812082"/>
                  </a:lnTo>
                  <a:lnTo>
                    <a:pt x="1701801" y="821936"/>
                  </a:lnTo>
                  <a:lnTo>
                    <a:pt x="1698943" y="831790"/>
                  </a:lnTo>
                  <a:lnTo>
                    <a:pt x="1696086" y="841009"/>
                  </a:lnTo>
                  <a:lnTo>
                    <a:pt x="1692911" y="849910"/>
                  </a:lnTo>
                  <a:lnTo>
                    <a:pt x="1689736" y="858175"/>
                  </a:lnTo>
                  <a:lnTo>
                    <a:pt x="1686243" y="866122"/>
                  </a:lnTo>
                  <a:lnTo>
                    <a:pt x="1682751" y="874069"/>
                  </a:lnTo>
                  <a:lnTo>
                    <a:pt x="1679258" y="881698"/>
                  </a:lnTo>
                  <a:lnTo>
                    <a:pt x="1675448" y="888691"/>
                  </a:lnTo>
                  <a:lnTo>
                    <a:pt x="1671321" y="895367"/>
                  </a:lnTo>
                  <a:lnTo>
                    <a:pt x="1667828" y="902042"/>
                  </a:lnTo>
                  <a:lnTo>
                    <a:pt x="1659573" y="914440"/>
                  </a:lnTo>
                  <a:lnTo>
                    <a:pt x="1651001" y="925884"/>
                  </a:lnTo>
                  <a:lnTo>
                    <a:pt x="1642428" y="936692"/>
                  </a:lnTo>
                  <a:lnTo>
                    <a:pt x="1633856" y="947182"/>
                  </a:lnTo>
                  <a:lnTo>
                    <a:pt x="1624648" y="957036"/>
                  </a:lnTo>
                  <a:lnTo>
                    <a:pt x="1615758" y="966891"/>
                  </a:lnTo>
                  <a:lnTo>
                    <a:pt x="1602423" y="981831"/>
                  </a:lnTo>
                  <a:lnTo>
                    <a:pt x="1595756" y="989460"/>
                  </a:lnTo>
                  <a:lnTo>
                    <a:pt x="1589406" y="997407"/>
                  </a:lnTo>
                  <a:lnTo>
                    <a:pt x="1583056" y="1005672"/>
                  </a:lnTo>
                  <a:lnTo>
                    <a:pt x="1576706" y="1014255"/>
                  </a:lnTo>
                  <a:lnTo>
                    <a:pt x="1570991" y="1023474"/>
                  </a:lnTo>
                  <a:lnTo>
                    <a:pt x="1564958" y="1033010"/>
                  </a:lnTo>
                  <a:lnTo>
                    <a:pt x="1559561" y="1043818"/>
                  </a:lnTo>
                  <a:lnTo>
                    <a:pt x="1554163" y="1054626"/>
                  </a:lnTo>
                  <a:lnTo>
                    <a:pt x="1549083" y="1067024"/>
                  </a:lnTo>
                  <a:lnTo>
                    <a:pt x="1544638" y="1080057"/>
                  </a:lnTo>
                  <a:lnTo>
                    <a:pt x="1540193" y="1094680"/>
                  </a:lnTo>
                  <a:lnTo>
                    <a:pt x="1536383" y="1110256"/>
                  </a:lnTo>
                  <a:lnTo>
                    <a:pt x="1532891" y="1127104"/>
                  </a:lnTo>
                  <a:lnTo>
                    <a:pt x="1529716" y="1144905"/>
                  </a:lnTo>
                  <a:lnTo>
                    <a:pt x="1529716" y="1286999"/>
                  </a:lnTo>
                  <a:lnTo>
                    <a:pt x="1526858" y="1293992"/>
                  </a:lnTo>
                  <a:lnTo>
                    <a:pt x="1525906" y="1296535"/>
                  </a:lnTo>
                  <a:lnTo>
                    <a:pt x="1523366" y="1300986"/>
                  </a:lnTo>
                  <a:lnTo>
                    <a:pt x="1520508" y="1306072"/>
                  </a:lnTo>
                  <a:lnTo>
                    <a:pt x="1516063" y="1312747"/>
                  </a:lnTo>
                  <a:lnTo>
                    <a:pt x="1510348" y="1320694"/>
                  </a:lnTo>
                  <a:lnTo>
                    <a:pt x="1503046" y="1328641"/>
                  </a:lnTo>
                  <a:lnTo>
                    <a:pt x="1499236" y="1333410"/>
                  </a:lnTo>
                  <a:lnTo>
                    <a:pt x="1494473" y="1337542"/>
                  </a:lnTo>
                  <a:lnTo>
                    <a:pt x="1489393" y="1342310"/>
                  </a:lnTo>
                  <a:lnTo>
                    <a:pt x="1483996" y="1346761"/>
                  </a:lnTo>
                  <a:lnTo>
                    <a:pt x="1478281" y="1351211"/>
                  </a:lnTo>
                  <a:lnTo>
                    <a:pt x="1471931" y="1355979"/>
                  </a:lnTo>
                  <a:lnTo>
                    <a:pt x="1465263" y="1360748"/>
                  </a:lnTo>
                  <a:lnTo>
                    <a:pt x="1457961" y="1365516"/>
                  </a:lnTo>
                  <a:lnTo>
                    <a:pt x="1450341" y="1369648"/>
                  </a:lnTo>
                  <a:lnTo>
                    <a:pt x="1442086" y="1374417"/>
                  </a:lnTo>
                  <a:lnTo>
                    <a:pt x="1432878" y="1378867"/>
                  </a:lnTo>
                  <a:lnTo>
                    <a:pt x="1423671" y="1382682"/>
                  </a:lnTo>
                  <a:lnTo>
                    <a:pt x="1413511" y="1386814"/>
                  </a:lnTo>
                  <a:lnTo>
                    <a:pt x="1403351" y="1390311"/>
                  </a:lnTo>
                  <a:lnTo>
                    <a:pt x="1392238" y="1394125"/>
                  </a:lnTo>
                  <a:lnTo>
                    <a:pt x="1380173" y="1397622"/>
                  </a:lnTo>
                  <a:lnTo>
                    <a:pt x="1367791" y="1400483"/>
                  </a:lnTo>
                  <a:lnTo>
                    <a:pt x="1354773" y="1403662"/>
                  </a:lnTo>
                  <a:lnTo>
                    <a:pt x="1341121" y="1405887"/>
                  </a:lnTo>
                  <a:lnTo>
                    <a:pt x="1326833" y="1407794"/>
                  </a:lnTo>
                  <a:lnTo>
                    <a:pt x="1324611" y="1408112"/>
                  </a:lnTo>
                  <a:lnTo>
                    <a:pt x="1311276" y="1407794"/>
                  </a:lnTo>
                  <a:lnTo>
                    <a:pt x="1296988" y="1405887"/>
                  </a:lnTo>
                  <a:lnTo>
                    <a:pt x="1283336" y="1403662"/>
                  </a:lnTo>
                  <a:lnTo>
                    <a:pt x="1270318" y="1400483"/>
                  </a:lnTo>
                  <a:lnTo>
                    <a:pt x="1257936" y="1397622"/>
                  </a:lnTo>
                  <a:lnTo>
                    <a:pt x="1246188" y="1394125"/>
                  </a:lnTo>
                  <a:lnTo>
                    <a:pt x="1235076" y="1390311"/>
                  </a:lnTo>
                  <a:lnTo>
                    <a:pt x="1224598" y="1386814"/>
                  </a:lnTo>
                  <a:lnTo>
                    <a:pt x="1214438" y="1382682"/>
                  </a:lnTo>
                  <a:lnTo>
                    <a:pt x="1205231" y="1378867"/>
                  </a:lnTo>
                  <a:lnTo>
                    <a:pt x="1196658" y="1374417"/>
                  </a:lnTo>
                  <a:lnTo>
                    <a:pt x="1192940" y="1372348"/>
                  </a:lnTo>
                  <a:lnTo>
                    <a:pt x="1177471" y="1376937"/>
                  </a:lnTo>
                  <a:lnTo>
                    <a:pt x="1156831" y="1382967"/>
                  </a:lnTo>
                  <a:lnTo>
                    <a:pt x="1135872" y="1388679"/>
                  </a:lnTo>
                  <a:lnTo>
                    <a:pt x="1094591" y="1399787"/>
                  </a:lnTo>
                  <a:lnTo>
                    <a:pt x="1054580" y="1409625"/>
                  </a:lnTo>
                  <a:lnTo>
                    <a:pt x="1017744" y="1419462"/>
                  </a:lnTo>
                  <a:lnTo>
                    <a:pt x="985672" y="1428031"/>
                  </a:lnTo>
                  <a:lnTo>
                    <a:pt x="971700" y="1432157"/>
                  </a:lnTo>
                  <a:lnTo>
                    <a:pt x="959633" y="1436282"/>
                  </a:lnTo>
                  <a:lnTo>
                    <a:pt x="949471" y="1439773"/>
                  </a:lnTo>
                  <a:lnTo>
                    <a:pt x="941215" y="1443581"/>
                  </a:lnTo>
                  <a:lnTo>
                    <a:pt x="938357" y="1445168"/>
                  </a:lnTo>
                  <a:lnTo>
                    <a:pt x="935499" y="1446755"/>
                  </a:lnTo>
                  <a:lnTo>
                    <a:pt x="933594" y="1448024"/>
                  </a:lnTo>
                  <a:lnTo>
                    <a:pt x="932324" y="1449928"/>
                  </a:lnTo>
                  <a:lnTo>
                    <a:pt x="932006" y="1451198"/>
                  </a:lnTo>
                  <a:lnTo>
                    <a:pt x="932006" y="1452784"/>
                  </a:lnTo>
                  <a:lnTo>
                    <a:pt x="932641" y="1454054"/>
                  </a:lnTo>
                  <a:lnTo>
                    <a:pt x="934229" y="1455641"/>
                  </a:lnTo>
                  <a:lnTo>
                    <a:pt x="938675" y="1457862"/>
                  </a:lnTo>
                  <a:lnTo>
                    <a:pt x="944390" y="1460401"/>
                  </a:lnTo>
                  <a:lnTo>
                    <a:pt x="950741" y="1462940"/>
                  </a:lnTo>
                  <a:lnTo>
                    <a:pt x="958363" y="1465161"/>
                  </a:lnTo>
                  <a:lnTo>
                    <a:pt x="966619" y="1467065"/>
                  </a:lnTo>
                  <a:lnTo>
                    <a:pt x="976145" y="1469604"/>
                  </a:lnTo>
                  <a:lnTo>
                    <a:pt x="985672" y="1471508"/>
                  </a:lnTo>
                  <a:lnTo>
                    <a:pt x="996468" y="1473412"/>
                  </a:lnTo>
                  <a:lnTo>
                    <a:pt x="1019014" y="1477538"/>
                  </a:lnTo>
                  <a:lnTo>
                    <a:pt x="1043783" y="1481029"/>
                  </a:lnTo>
                  <a:lnTo>
                    <a:pt x="1069505" y="1484202"/>
                  </a:lnTo>
                  <a:lnTo>
                    <a:pt x="1095861" y="1486741"/>
                  </a:lnTo>
                  <a:lnTo>
                    <a:pt x="1122218" y="1489597"/>
                  </a:lnTo>
                  <a:lnTo>
                    <a:pt x="1147939" y="1491819"/>
                  </a:lnTo>
                  <a:lnTo>
                    <a:pt x="1172708" y="1493723"/>
                  </a:lnTo>
                  <a:lnTo>
                    <a:pt x="1195889" y="1495309"/>
                  </a:lnTo>
                  <a:lnTo>
                    <a:pt x="1233995" y="1497214"/>
                  </a:lnTo>
                  <a:lnTo>
                    <a:pt x="1247967" y="1497848"/>
                  </a:lnTo>
                  <a:lnTo>
                    <a:pt x="1257811" y="1497848"/>
                  </a:lnTo>
                  <a:lnTo>
                    <a:pt x="1260034" y="1497848"/>
                  </a:lnTo>
                  <a:lnTo>
                    <a:pt x="1262574" y="1497531"/>
                  </a:lnTo>
                  <a:lnTo>
                    <a:pt x="1268925" y="1495944"/>
                  </a:lnTo>
                  <a:lnTo>
                    <a:pt x="1276864" y="1493723"/>
                  </a:lnTo>
                  <a:lnTo>
                    <a:pt x="1286391" y="1490549"/>
                  </a:lnTo>
                  <a:lnTo>
                    <a:pt x="1297187" y="1486106"/>
                  </a:lnTo>
                  <a:lnTo>
                    <a:pt x="1309254" y="1481663"/>
                  </a:lnTo>
                  <a:lnTo>
                    <a:pt x="1337516" y="1470239"/>
                  </a:lnTo>
                  <a:lnTo>
                    <a:pt x="1369588" y="1456593"/>
                  </a:lnTo>
                  <a:lnTo>
                    <a:pt x="1404836" y="1440725"/>
                  </a:lnTo>
                  <a:lnTo>
                    <a:pt x="1483271" y="1406768"/>
                  </a:lnTo>
                  <a:lnTo>
                    <a:pt x="1524870" y="1388679"/>
                  </a:lnTo>
                  <a:lnTo>
                    <a:pt x="1566786" y="1370908"/>
                  </a:lnTo>
                  <a:lnTo>
                    <a:pt x="1608703" y="1354088"/>
                  </a:lnTo>
                  <a:lnTo>
                    <a:pt x="1629343" y="1346154"/>
                  </a:lnTo>
                  <a:lnTo>
                    <a:pt x="1649666" y="1337903"/>
                  </a:lnTo>
                  <a:lnTo>
                    <a:pt x="1669672" y="1330604"/>
                  </a:lnTo>
                  <a:lnTo>
                    <a:pt x="1689043" y="1323622"/>
                  </a:lnTo>
                  <a:lnTo>
                    <a:pt x="1708095" y="1317275"/>
                  </a:lnTo>
                  <a:lnTo>
                    <a:pt x="1726513" y="1311246"/>
                  </a:lnTo>
                  <a:lnTo>
                    <a:pt x="1743978" y="1305851"/>
                  </a:lnTo>
                  <a:lnTo>
                    <a:pt x="1760491" y="1301725"/>
                  </a:lnTo>
                  <a:lnTo>
                    <a:pt x="1776368" y="1297599"/>
                  </a:lnTo>
                  <a:lnTo>
                    <a:pt x="1790976" y="1294743"/>
                  </a:lnTo>
                  <a:lnTo>
                    <a:pt x="1804630" y="1292204"/>
                  </a:lnTo>
                  <a:lnTo>
                    <a:pt x="1817650" y="1290618"/>
                  </a:lnTo>
                  <a:lnTo>
                    <a:pt x="1829717" y="1289031"/>
                  </a:lnTo>
                  <a:lnTo>
                    <a:pt x="1840831" y="1288396"/>
                  </a:lnTo>
                  <a:lnTo>
                    <a:pt x="1851310" y="1287762"/>
                  </a:lnTo>
                  <a:lnTo>
                    <a:pt x="1860836" y="1287127"/>
                  </a:lnTo>
                  <a:lnTo>
                    <a:pt x="1869728" y="1287762"/>
                  </a:lnTo>
                  <a:lnTo>
                    <a:pt x="1877984" y="1288396"/>
                  </a:lnTo>
                  <a:lnTo>
                    <a:pt x="1885605" y="1289348"/>
                  </a:lnTo>
                  <a:lnTo>
                    <a:pt x="1892274" y="1290618"/>
                  </a:lnTo>
                  <a:lnTo>
                    <a:pt x="1898307" y="1292204"/>
                  </a:lnTo>
                  <a:lnTo>
                    <a:pt x="1904023" y="1294426"/>
                  </a:lnTo>
                  <a:lnTo>
                    <a:pt x="1908469" y="1296647"/>
                  </a:lnTo>
                  <a:lnTo>
                    <a:pt x="1912914" y="1298869"/>
                  </a:lnTo>
                  <a:lnTo>
                    <a:pt x="1916725" y="1302042"/>
                  </a:lnTo>
                  <a:lnTo>
                    <a:pt x="1919901" y="1304899"/>
                  </a:lnTo>
                  <a:lnTo>
                    <a:pt x="1922441" y="1308389"/>
                  </a:lnTo>
                  <a:lnTo>
                    <a:pt x="1924664" y="1311880"/>
                  </a:lnTo>
                  <a:lnTo>
                    <a:pt x="1926252" y="1315688"/>
                  </a:lnTo>
                  <a:lnTo>
                    <a:pt x="1927522" y="1319497"/>
                  </a:lnTo>
                  <a:lnTo>
                    <a:pt x="1928157" y="1323622"/>
                  </a:lnTo>
                  <a:lnTo>
                    <a:pt x="1928474" y="1328065"/>
                  </a:lnTo>
                  <a:lnTo>
                    <a:pt x="1928474" y="1332825"/>
                  </a:lnTo>
                  <a:lnTo>
                    <a:pt x="1928157" y="1336951"/>
                  </a:lnTo>
                  <a:lnTo>
                    <a:pt x="1927522" y="1342029"/>
                  </a:lnTo>
                  <a:lnTo>
                    <a:pt x="1926252" y="1346789"/>
                  </a:lnTo>
                  <a:lnTo>
                    <a:pt x="1924981" y="1351549"/>
                  </a:lnTo>
                  <a:lnTo>
                    <a:pt x="1923711" y="1356627"/>
                  </a:lnTo>
                  <a:lnTo>
                    <a:pt x="1921488" y="1361704"/>
                  </a:lnTo>
                  <a:lnTo>
                    <a:pt x="1919583" y="1366782"/>
                  </a:lnTo>
                  <a:lnTo>
                    <a:pt x="1917728" y="1370490"/>
                  </a:lnTo>
                  <a:lnTo>
                    <a:pt x="1673225" y="1539875"/>
                  </a:lnTo>
                  <a:lnTo>
                    <a:pt x="1839536" y="1455101"/>
                  </a:lnTo>
                  <a:lnTo>
                    <a:pt x="1835829" y="1457509"/>
                  </a:lnTo>
                  <a:lnTo>
                    <a:pt x="1835750" y="1457545"/>
                  </a:lnTo>
                  <a:lnTo>
                    <a:pt x="1831940" y="1459449"/>
                  </a:lnTo>
                  <a:lnTo>
                    <a:pt x="1834797" y="1458179"/>
                  </a:lnTo>
                  <a:lnTo>
                    <a:pt x="1835829" y="1457509"/>
                  </a:lnTo>
                  <a:lnTo>
                    <a:pt x="1846229" y="1452784"/>
                  </a:lnTo>
                  <a:lnTo>
                    <a:pt x="1861789" y="1446437"/>
                  </a:lnTo>
                  <a:lnTo>
                    <a:pt x="1871633" y="1442629"/>
                  </a:lnTo>
                  <a:lnTo>
                    <a:pt x="1882112" y="1438821"/>
                  </a:lnTo>
                  <a:lnTo>
                    <a:pt x="1893226" y="1435013"/>
                  </a:lnTo>
                  <a:lnTo>
                    <a:pt x="1905293" y="1431204"/>
                  </a:lnTo>
                  <a:lnTo>
                    <a:pt x="1917995" y="1427714"/>
                  </a:lnTo>
                  <a:lnTo>
                    <a:pt x="1930697" y="1424857"/>
                  </a:lnTo>
                  <a:lnTo>
                    <a:pt x="1944034" y="1422001"/>
                  </a:lnTo>
                  <a:lnTo>
                    <a:pt x="1957054" y="1420097"/>
                  </a:lnTo>
                  <a:lnTo>
                    <a:pt x="1970391" y="1418828"/>
                  </a:lnTo>
                  <a:lnTo>
                    <a:pt x="1977059" y="1418510"/>
                  </a:lnTo>
                  <a:lnTo>
                    <a:pt x="1983410" y="1418193"/>
                  </a:lnTo>
                  <a:lnTo>
                    <a:pt x="1989761" y="1418510"/>
                  </a:lnTo>
                  <a:lnTo>
                    <a:pt x="1995795" y="1418828"/>
                  </a:lnTo>
                  <a:lnTo>
                    <a:pt x="2001828" y="1419780"/>
                  </a:lnTo>
                  <a:lnTo>
                    <a:pt x="2007862" y="1420732"/>
                  </a:lnTo>
                  <a:lnTo>
                    <a:pt x="2013577" y="1421684"/>
                  </a:lnTo>
                  <a:lnTo>
                    <a:pt x="2018658" y="1423588"/>
                  </a:lnTo>
                  <a:lnTo>
                    <a:pt x="2023739" y="1425175"/>
                  </a:lnTo>
                  <a:lnTo>
                    <a:pt x="2028820" y="1427079"/>
                  </a:lnTo>
                  <a:lnTo>
                    <a:pt x="2033265" y="1429618"/>
                  </a:lnTo>
                  <a:lnTo>
                    <a:pt x="2037394" y="1431839"/>
                  </a:lnTo>
                  <a:lnTo>
                    <a:pt x="2041839" y="1434378"/>
                  </a:lnTo>
                  <a:lnTo>
                    <a:pt x="2045650" y="1437234"/>
                  </a:lnTo>
                  <a:lnTo>
                    <a:pt x="2048825" y="1439773"/>
                  </a:lnTo>
                  <a:lnTo>
                    <a:pt x="2052001" y="1442946"/>
                  </a:lnTo>
                  <a:lnTo>
                    <a:pt x="2054859" y="1445803"/>
                  </a:lnTo>
                  <a:lnTo>
                    <a:pt x="2057082" y="1449294"/>
                  </a:lnTo>
                  <a:lnTo>
                    <a:pt x="2059305" y="1452467"/>
                  </a:lnTo>
                  <a:lnTo>
                    <a:pt x="2060892" y="1455958"/>
                  </a:lnTo>
                  <a:lnTo>
                    <a:pt x="2062162" y="1459131"/>
                  </a:lnTo>
                  <a:lnTo>
                    <a:pt x="2063115" y="1462622"/>
                  </a:lnTo>
                  <a:lnTo>
                    <a:pt x="2063433" y="1465796"/>
                  </a:lnTo>
                  <a:lnTo>
                    <a:pt x="2063750" y="1469287"/>
                  </a:lnTo>
                  <a:lnTo>
                    <a:pt x="2063433" y="1472778"/>
                  </a:lnTo>
                  <a:lnTo>
                    <a:pt x="2062480" y="1476268"/>
                  </a:lnTo>
                  <a:lnTo>
                    <a:pt x="2061210" y="1479442"/>
                  </a:lnTo>
                  <a:lnTo>
                    <a:pt x="2059622" y="1482933"/>
                  </a:lnTo>
                  <a:lnTo>
                    <a:pt x="2057082" y="1485789"/>
                  </a:lnTo>
                  <a:lnTo>
                    <a:pt x="2054541" y="1489280"/>
                  </a:lnTo>
                  <a:lnTo>
                    <a:pt x="2051048" y="1492136"/>
                  </a:lnTo>
                  <a:lnTo>
                    <a:pt x="2047555" y="1495309"/>
                  </a:lnTo>
                  <a:lnTo>
                    <a:pt x="2043110" y="1497848"/>
                  </a:lnTo>
                  <a:lnTo>
                    <a:pt x="2038029" y="1500704"/>
                  </a:lnTo>
                  <a:lnTo>
                    <a:pt x="2017071" y="1511494"/>
                  </a:lnTo>
                  <a:lnTo>
                    <a:pt x="1995795" y="1522919"/>
                  </a:lnTo>
                  <a:lnTo>
                    <a:pt x="1975154" y="1534344"/>
                  </a:lnTo>
                  <a:lnTo>
                    <a:pt x="1956101" y="1545451"/>
                  </a:lnTo>
                  <a:lnTo>
                    <a:pt x="1926252" y="1562271"/>
                  </a:lnTo>
                  <a:lnTo>
                    <a:pt x="1914502" y="1569252"/>
                  </a:lnTo>
                  <a:lnTo>
                    <a:pt x="1983410" y="1527997"/>
                  </a:lnTo>
                  <a:lnTo>
                    <a:pt x="1511215" y="1778704"/>
                  </a:lnTo>
                  <a:lnTo>
                    <a:pt x="1498196" y="1785369"/>
                  </a:lnTo>
                  <a:lnTo>
                    <a:pt x="1482953" y="1792985"/>
                  </a:lnTo>
                  <a:lnTo>
                    <a:pt x="1462948" y="1802823"/>
                  </a:lnTo>
                  <a:lnTo>
                    <a:pt x="1438814" y="1814248"/>
                  </a:lnTo>
                  <a:lnTo>
                    <a:pt x="1410870" y="1827259"/>
                  </a:lnTo>
                  <a:lnTo>
                    <a:pt x="1380385" y="1841223"/>
                  </a:lnTo>
                  <a:lnTo>
                    <a:pt x="1347678" y="1855186"/>
                  </a:lnTo>
                  <a:lnTo>
                    <a:pt x="1313382" y="1869150"/>
                  </a:lnTo>
                  <a:lnTo>
                    <a:pt x="1295917" y="1876131"/>
                  </a:lnTo>
                  <a:lnTo>
                    <a:pt x="1278769" y="1882796"/>
                  </a:lnTo>
                  <a:lnTo>
                    <a:pt x="1260987" y="1889143"/>
                  </a:lnTo>
                  <a:lnTo>
                    <a:pt x="1243204" y="1895172"/>
                  </a:lnTo>
                  <a:lnTo>
                    <a:pt x="1225739" y="1900885"/>
                  </a:lnTo>
                  <a:lnTo>
                    <a:pt x="1208909" y="1905962"/>
                  </a:lnTo>
                  <a:lnTo>
                    <a:pt x="1191761" y="1910723"/>
                  </a:lnTo>
                  <a:lnTo>
                    <a:pt x="1175248" y="1914848"/>
                  </a:lnTo>
                  <a:lnTo>
                    <a:pt x="1159371" y="1918656"/>
                  </a:lnTo>
                  <a:lnTo>
                    <a:pt x="1144129" y="1921513"/>
                  </a:lnTo>
                  <a:lnTo>
                    <a:pt x="1129204" y="1923417"/>
                  </a:lnTo>
                  <a:lnTo>
                    <a:pt x="1115232" y="1925004"/>
                  </a:lnTo>
                  <a:lnTo>
                    <a:pt x="1108563" y="1925321"/>
                  </a:lnTo>
                  <a:lnTo>
                    <a:pt x="1102212" y="1925638"/>
                  </a:lnTo>
                  <a:lnTo>
                    <a:pt x="1095861" y="1925638"/>
                  </a:lnTo>
                  <a:lnTo>
                    <a:pt x="1089828" y="1925321"/>
                  </a:lnTo>
                  <a:lnTo>
                    <a:pt x="1076808" y="1924051"/>
                  </a:lnTo>
                  <a:lnTo>
                    <a:pt x="1061884" y="1922465"/>
                  </a:lnTo>
                  <a:lnTo>
                    <a:pt x="1025683" y="1918656"/>
                  </a:lnTo>
                  <a:lnTo>
                    <a:pt x="983131" y="1912944"/>
                  </a:lnTo>
                  <a:lnTo>
                    <a:pt x="934546" y="1906280"/>
                  </a:lnTo>
                  <a:lnTo>
                    <a:pt x="824992" y="1890412"/>
                  </a:lnTo>
                  <a:lnTo>
                    <a:pt x="707181" y="1872958"/>
                  </a:lnTo>
                  <a:lnTo>
                    <a:pt x="589688" y="1856138"/>
                  </a:lnTo>
                  <a:lnTo>
                    <a:pt x="534117" y="1848522"/>
                  </a:lnTo>
                  <a:lnTo>
                    <a:pt x="482357" y="1841540"/>
                  </a:lnTo>
                  <a:lnTo>
                    <a:pt x="435677" y="1835828"/>
                  </a:lnTo>
                  <a:lnTo>
                    <a:pt x="394713" y="1831385"/>
                  </a:lnTo>
                  <a:lnTo>
                    <a:pt x="376613" y="1829798"/>
                  </a:lnTo>
                  <a:lnTo>
                    <a:pt x="361053" y="1828529"/>
                  </a:lnTo>
                  <a:lnTo>
                    <a:pt x="347399" y="1827577"/>
                  </a:lnTo>
                  <a:lnTo>
                    <a:pt x="335967" y="1827259"/>
                  </a:lnTo>
                  <a:lnTo>
                    <a:pt x="314056" y="1827577"/>
                  </a:lnTo>
                  <a:lnTo>
                    <a:pt x="289922" y="1827894"/>
                  </a:lnTo>
                  <a:lnTo>
                    <a:pt x="237209" y="1829481"/>
                  </a:lnTo>
                  <a:lnTo>
                    <a:pt x="181321" y="1831385"/>
                  </a:lnTo>
                  <a:lnTo>
                    <a:pt x="126702" y="1833606"/>
                  </a:lnTo>
                  <a:lnTo>
                    <a:pt x="37153" y="1837732"/>
                  </a:lnTo>
                  <a:lnTo>
                    <a:pt x="0" y="1839636"/>
                  </a:lnTo>
                  <a:lnTo>
                    <a:pt x="19053" y="1500704"/>
                  </a:lnTo>
                  <a:lnTo>
                    <a:pt x="28580" y="1501657"/>
                  </a:lnTo>
                  <a:lnTo>
                    <a:pt x="54301" y="1503878"/>
                  </a:lnTo>
                  <a:lnTo>
                    <a:pt x="72084" y="1505147"/>
                  </a:lnTo>
                  <a:lnTo>
                    <a:pt x="92089" y="1506099"/>
                  </a:lnTo>
                  <a:lnTo>
                    <a:pt x="114318" y="1507369"/>
                  </a:lnTo>
                  <a:lnTo>
                    <a:pt x="137499" y="1507686"/>
                  </a:lnTo>
                  <a:lnTo>
                    <a:pt x="161632" y="1507369"/>
                  </a:lnTo>
                  <a:lnTo>
                    <a:pt x="173699" y="1506734"/>
                  </a:lnTo>
                  <a:lnTo>
                    <a:pt x="186084" y="1505782"/>
                  </a:lnTo>
                  <a:lnTo>
                    <a:pt x="198151" y="1504830"/>
                  </a:lnTo>
                  <a:lnTo>
                    <a:pt x="210217" y="1503878"/>
                  </a:lnTo>
                  <a:lnTo>
                    <a:pt x="221649" y="1502291"/>
                  </a:lnTo>
                  <a:lnTo>
                    <a:pt x="233399" y="1500704"/>
                  </a:lnTo>
                  <a:lnTo>
                    <a:pt x="244513" y="1498483"/>
                  </a:lnTo>
                  <a:lnTo>
                    <a:pt x="255627" y="1496262"/>
                  </a:lnTo>
                  <a:lnTo>
                    <a:pt x="265471" y="1493088"/>
                  </a:lnTo>
                  <a:lnTo>
                    <a:pt x="275315" y="1490232"/>
                  </a:lnTo>
                  <a:lnTo>
                    <a:pt x="284524" y="1486424"/>
                  </a:lnTo>
                  <a:lnTo>
                    <a:pt x="292780" y="1482615"/>
                  </a:lnTo>
                  <a:lnTo>
                    <a:pt x="300719" y="1478172"/>
                  </a:lnTo>
                  <a:lnTo>
                    <a:pt x="304212" y="1475634"/>
                  </a:lnTo>
                  <a:lnTo>
                    <a:pt x="307705" y="1473095"/>
                  </a:lnTo>
                  <a:lnTo>
                    <a:pt x="321677" y="1462622"/>
                  </a:lnTo>
                  <a:lnTo>
                    <a:pt x="337872" y="1450880"/>
                  </a:lnTo>
                  <a:lnTo>
                    <a:pt x="355972" y="1438821"/>
                  </a:lnTo>
                  <a:lnTo>
                    <a:pt x="375978" y="1426127"/>
                  </a:lnTo>
                  <a:lnTo>
                    <a:pt x="396936" y="1413433"/>
                  </a:lnTo>
                  <a:lnTo>
                    <a:pt x="418847" y="1400421"/>
                  </a:lnTo>
                  <a:lnTo>
                    <a:pt x="441075" y="1387727"/>
                  </a:lnTo>
                  <a:lnTo>
                    <a:pt x="463621" y="1375351"/>
                  </a:lnTo>
                  <a:lnTo>
                    <a:pt x="485850" y="1363291"/>
                  </a:lnTo>
                  <a:lnTo>
                    <a:pt x="508078" y="1352184"/>
                  </a:lnTo>
                  <a:lnTo>
                    <a:pt x="529037" y="1341711"/>
                  </a:lnTo>
                  <a:lnTo>
                    <a:pt x="549042" y="1332191"/>
                  </a:lnTo>
                  <a:lnTo>
                    <a:pt x="567142" y="1323940"/>
                  </a:lnTo>
                  <a:lnTo>
                    <a:pt x="583972" y="1317275"/>
                  </a:lnTo>
                  <a:lnTo>
                    <a:pt x="597945" y="1311880"/>
                  </a:lnTo>
                  <a:lnTo>
                    <a:pt x="604296" y="1309976"/>
                  </a:lnTo>
                  <a:lnTo>
                    <a:pt x="609694" y="1308389"/>
                  </a:lnTo>
                  <a:lnTo>
                    <a:pt x="616680" y="1307120"/>
                  </a:lnTo>
                  <a:lnTo>
                    <a:pt x="626524" y="1304899"/>
                  </a:lnTo>
                  <a:lnTo>
                    <a:pt x="655103" y="1299821"/>
                  </a:lnTo>
                  <a:lnTo>
                    <a:pt x="693844" y="1293474"/>
                  </a:lnTo>
                  <a:lnTo>
                    <a:pt x="740842" y="1286492"/>
                  </a:lnTo>
                  <a:lnTo>
                    <a:pt x="794507" y="1279193"/>
                  </a:lnTo>
                  <a:lnTo>
                    <a:pt x="853254" y="1271894"/>
                  </a:lnTo>
                  <a:lnTo>
                    <a:pt x="884056" y="1268403"/>
                  </a:lnTo>
                  <a:lnTo>
                    <a:pt x="915176" y="1264912"/>
                  </a:lnTo>
                  <a:lnTo>
                    <a:pt x="946931" y="1261421"/>
                  </a:lnTo>
                  <a:lnTo>
                    <a:pt x="979003" y="1258565"/>
                  </a:lnTo>
                  <a:lnTo>
                    <a:pt x="1010758" y="1256026"/>
                  </a:lnTo>
                  <a:lnTo>
                    <a:pt x="1042195" y="1253488"/>
                  </a:lnTo>
                  <a:lnTo>
                    <a:pt x="1073633" y="1251583"/>
                  </a:lnTo>
                  <a:lnTo>
                    <a:pt x="1103800" y="1249997"/>
                  </a:lnTo>
                  <a:lnTo>
                    <a:pt x="1108711" y="1249733"/>
                  </a:lnTo>
                  <a:lnTo>
                    <a:pt x="1108711" y="1144905"/>
                  </a:lnTo>
                  <a:lnTo>
                    <a:pt x="1105218" y="1127104"/>
                  </a:lnTo>
                  <a:lnTo>
                    <a:pt x="1102043" y="1110256"/>
                  </a:lnTo>
                  <a:lnTo>
                    <a:pt x="1097916" y="1094680"/>
                  </a:lnTo>
                  <a:lnTo>
                    <a:pt x="1093788" y="1080057"/>
                  </a:lnTo>
                  <a:lnTo>
                    <a:pt x="1089026" y="1067024"/>
                  </a:lnTo>
                  <a:lnTo>
                    <a:pt x="1083946" y="1054626"/>
                  </a:lnTo>
                  <a:lnTo>
                    <a:pt x="1078866" y="1043818"/>
                  </a:lnTo>
                  <a:lnTo>
                    <a:pt x="1073468" y="1033010"/>
                  </a:lnTo>
                  <a:lnTo>
                    <a:pt x="1067753" y="1023474"/>
                  </a:lnTo>
                  <a:lnTo>
                    <a:pt x="1061721" y="1014255"/>
                  </a:lnTo>
                  <a:lnTo>
                    <a:pt x="1055371" y="1005672"/>
                  </a:lnTo>
                  <a:lnTo>
                    <a:pt x="1049021" y="997407"/>
                  </a:lnTo>
                  <a:lnTo>
                    <a:pt x="1042671" y="989460"/>
                  </a:lnTo>
                  <a:lnTo>
                    <a:pt x="1036003" y="981831"/>
                  </a:lnTo>
                  <a:lnTo>
                    <a:pt x="1022668" y="966891"/>
                  </a:lnTo>
                  <a:lnTo>
                    <a:pt x="1013461" y="957036"/>
                  </a:lnTo>
                  <a:lnTo>
                    <a:pt x="1004888" y="947182"/>
                  </a:lnTo>
                  <a:lnTo>
                    <a:pt x="995681" y="936692"/>
                  </a:lnTo>
                  <a:lnTo>
                    <a:pt x="987108" y="925884"/>
                  </a:lnTo>
                  <a:lnTo>
                    <a:pt x="978853" y="914440"/>
                  </a:lnTo>
                  <a:lnTo>
                    <a:pt x="970916" y="902042"/>
                  </a:lnTo>
                  <a:lnTo>
                    <a:pt x="966788" y="895367"/>
                  </a:lnTo>
                  <a:lnTo>
                    <a:pt x="962978" y="888691"/>
                  </a:lnTo>
                  <a:lnTo>
                    <a:pt x="959168" y="881698"/>
                  </a:lnTo>
                  <a:lnTo>
                    <a:pt x="955676" y="874069"/>
                  </a:lnTo>
                  <a:lnTo>
                    <a:pt x="952183" y="866122"/>
                  </a:lnTo>
                  <a:lnTo>
                    <a:pt x="948691" y="858175"/>
                  </a:lnTo>
                  <a:lnTo>
                    <a:pt x="945516" y="849910"/>
                  </a:lnTo>
                  <a:lnTo>
                    <a:pt x="942341" y="841009"/>
                  </a:lnTo>
                  <a:lnTo>
                    <a:pt x="939483" y="831790"/>
                  </a:lnTo>
                  <a:lnTo>
                    <a:pt x="936626" y="821936"/>
                  </a:lnTo>
                  <a:lnTo>
                    <a:pt x="934086" y="812082"/>
                  </a:lnTo>
                  <a:lnTo>
                    <a:pt x="931863" y="801274"/>
                  </a:lnTo>
                  <a:lnTo>
                    <a:pt x="929323" y="790148"/>
                  </a:lnTo>
                  <a:lnTo>
                    <a:pt x="927418" y="778704"/>
                  </a:lnTo>
                  <a:lnTo>
                    <a:pt x="925513" y="766624"/>
                  </a:lnTo>
                  <a:lnTo>
                    <a:pt x="923608" y="753909"/>
                  </a:lnTo>
                  <a:lnTo>
                    <a:pt x="922338" y="740876"/>
                  </a:lnTo>
                  <a:lnTo>
                    <a:pt x="921068" y="727207"/>
                  </a:lnTo>
                  <a:lnTo>
                    <a:pt x="920433" y="712584"/>
                  </a:lnTo>
                  <a:lnTo>
                    <a:pt x="919481" y="697644"/>
                  </a:lnTo>
                  <a:lnTo>
                    <a:pt x="919163" y="680478"/>
                  </a:lnTo>
                  <a:lnTo>
                    <a:pt x="919481" y="663948"/>
                  </a:lnTo>
                  <a:lnTo>
                    <a:pt x="920751" y="647736"/>
                  </a:lnTo>
                  <a:lnTo>
                    <a:pt x="922338" y="631842"/>
                  </a:lnTo>
                  <a:lnTo>
                    <a:pt x="924561" y="616266"/>
                  </a:lnTo>
                  <a:lnTo>
                    <a:pt x="928053" y="601325"/>
                  </a:lnTo>
                  <a:lnTo>
                    <a:pt x="932181" y="586703"/>
                  </a:lnTo>
                  <a:lnTo>
                    <a:pt x="936308" y="572398"/>
                  </a:lnTo>
                  <a:lnTo>
                    <a:pt x="941706" y="558093"/>
                  </a:lnTo>
                  <a:lnTo>
                    <a:pt x="947738" y="544424"/>
                  </a:lnTo>
                  <a:lnTo>
                    <a:pt x="954406" y="531391"/>
                  </a:lnTo>
                  <a:lnTo>
                    <a:pt x="958216" y="525033"/>
                  </a:lnTo>
                  <a:lnTo>
                    <a:pt x="961708" y="518676"/>
                  </a:lnTo>
                  <a:lnTo>
                    <a:pt x="965836" y="512318"/>
                  </a:lnTo>
                  <a:lnTo>
                    <a:pt x="969646" y="506278"/>
                  </a:lnTo>
                  <a:lnTo>
                    <a:pt x="978853" y="494199"/>
                  </a:lnTo>
                  <a:lnTo>
                    <a:pt x="988061" y="483073"/>
                  </a:lnTo>
                  <a:lnTo>
                    <a:pt x="998221" y="471629"/>
                  </a:lnTo>
                  <a:lnTo>
                    <a:pt x="1008698" y="461139"/>
                  </a:lnTo>
                  <a:lnTo>
                    <a:pt x="1019811" y="451602"/>
                  </a:lnTo>
                  <a:lnTo>
                    <a:pt x="1030923" y="442384"/>
                  </a:lnTo>
                  <a:lnTo>
                    <a:pt x="1042671" y="433801"/>
                  </a:lnTo>
                  <a:lnTo>
                    <a:pt x="1054736" y="425854"/>
                  </a:lnTo>
                  <a:lnTo>
                    <a:pt x="1066483" y="418542"/>
                  </a:lnTo>
                  <a:lnTo>
                    <a:pt x="1078866" y="411549"/>
                  </a:lnTo>
                  <a:lnTo>
                    <a:pt x="1091248" y="405191"/>
                  </a:lnTo>
                  <a:lnTo>
                    <a:pt x="1103631" y="399152"/>
                  </a:lnTo>
                  <a:lnTo>
                    <a:pt x="1116331" y="393748"/>
                  </a:lnTo>
                  <a:lnTo>
                    <a:pt x="1128713" y="388661"/>
                  </a:lnTo>
                  <a:lnTo>
                    <a:pt x="1141413" y="383893"/>
                  </a:lnTo>
                  <a:lnTo>
                    <a:pt x="1153796" y="380079"/>
                  </a:lnTo>
                  <a:lnTo>
                    <a:pt x="1166178" y="376264"/>
                  </a:lnTo>
                  <a:lnTo>
                    <a:pt x="1178243" y="373085"/>
                  </a:lnTo>
                  <a:lnTo>
                    <a:pt x="1190308" y="369906"/>
                  </a:lnTo>
                  <a:lnTo>
                    <a:pt x="1201738" y="367363"/>
                  </a:lnTo>
                  <a:lnTo>
                    <a:pt x="1213168" y="364820"/>
                  </a:lnTo>
                  <a:lnTo>
                    <a:pt x="1224281" y="362595"/>
                  </a:lnTo>
                  <a:lnTo>
                    <a:pt x="1235076" y="361006"/>
                  </a:lnTo>
                  <a:lnTo>
                    <a:pt x="1254761" y="358145"/>
                  </a:lnTo>
                  <a:lnTo>
                    <a:pt x="1272223" y="356237"/>
                  </a:lnTo>
                  <a:lnTo>
                    <a:pt x="1287781" y="354966"/>
                  </a:lnTo>
                  <a:lnTo>
                    <a:pt x="1300163" y="354330"/>
                  </a:lnTo>
                  <a:lnTo>
                    <a:pt x="1309371" y="354012"/>
                  </a:lnTo>
                  <a:close/>
                  <a:moveTo>
                    <a:pt x="1815403" y="215900"/>
                  </a:moveTo>
                  <a:lnTo>
                    <a:pt x="1818266" y="216218"/>
                  </a:lnTo>
                  <a:lnTo>
                    <a:pt x="1821764" y="216535"/>
                  </a:lnTo>
                  <a:lnTo>
                    <a:pt x="1824945" y="217170"/>
                  </a:lnTo>
                  <a:lnTo>
                    <a:pt x="1828126" y="218758"/>
                  </a:lnTo>
                  <a:lnTo>
                    <a:pt x="1830989" y="220028"/>
                  </a:lnTo>
                  <a:lnTo>
                    <a:pt x="1834170" y="221615"/>
                  </a:lnTo>
                  <a:lnTo>
                    <a:pt x="1836715" y="223520"/>
                  </a:lnTo>
                  <a:lnTo>
                    <a:pt x="1839577" y="226060"/>
                  </a:lnTo>
                  <a:lnTo>
                    <a:pt x="1841804" y="228600"/>
                  </a:lnTo>
                  <a:lnTo>
                    <a:pt x="1843713" y="231458"/>
                  </a:lnTo>
                  <a:lnTo>
                    <a:pt x="1845621" y="234315"/>
                  </a:lnTo>
                  <a:lnTo>
                    <a:pt x="1847212" y="237490"/>
                  </a:lnTo>
                  <a:lnTo>
                    <a:pt x="1848166" y="240348"/>
                  </a:lnTo>
                  <a:lnTo>
                    <a:pt x="1848802" y="243523"/>
                  </a:lnTo>
                  <a:lnTo>
                    <a:pt x="1849438" y="247015"/>
                  </a:lnTo>
                  <a:lnTo>
                    <a:pt x="1849438" y="250508"/>
                  </a:lnTo>
                  <a:lnTo>
                    <a:pt x="1849438" y="253365"/>
                  </a:lnTo>
                  <a:lnTo>
                    <a:pt x="1848802" y="256858"/>
                  </a:lnTo>
                  <a:lnTo>
                    <a:pt x="1848166" y="260033"/>
                  </a:lnTo>
                  <a:lnTo>
                    <a:pt x="1847212" y="263208"/>
                  </a:lnTo>
                  <a:lnTo>
                    <a:pt x="1845621" y="266065"/>
                  </a:lnTo>
                  <a:lnTo>
                    <a:pt x="1843713" y="268923"/>
                  </a:lnTo>
                  <a:lnTo>
                    <a:pt x="1841804" y="271780"/>
                  </a:lnTo>
                  <a:lnTo>
                    <a:pt x="1839577" y="274320"/>
                  </a:lnTo>
                  <a:lnTo>
                    <a:pt x="1736517" y="377190"/>
                  </a:lnTo>
                  <a:lnTo>
                    <a:pt x="1733654" y="379730"/>
                  </a:lnTo>
                  <a:lnTo>
                    <a:pt x="1731109" y="381635"/>
                  </a:lnTo>
                  <a:lnTo>
                    <a:pt x="1727928" y="383223"/>
                  </a:lnTo>
                  <a:lnTo>
                    <a:pt x="1725065" y="384810"/>
                  </a:lnTo>
                  <a:lnTo>
                    <a:pt x="1721885" y="386080"/>
                  </a:lnTo>
                  <a:lnTo>
                    <a:pt x="1718704" y="386715"/>
                  </a:lnTo>
                  <a:lnTo>
                    <a:pt x="1715205" y="387350"/>
                  </a:lnTo>
                  <a:lnTo>
                    <a:pt x="1712342" y="387350"/>
                  </a:lnTo>
                  <a:lnTo>
                    <a:pt x="1708843" y="387350"/>
                  </a:lnTo>
                  <a:lnTo>
                    <a:pt x="1705662" y="386715"/>
                  </a:lnTo>
                  <a:lnTo>
                    <a:pt x="1702163" y="386080"/>
                  </a:lnTo>
                  <a:lnTo>
                    <a:pt x="1699300" y="384810"/>
                  </a:lnTo>
                  <a:lnTo>
                    <a:pt x="1696119" y="383223"/>
                  </a:lnTo>
                  <a:lnTo>
                    <a:pt x="1693257" y="381635"/>
                  </a:lnTo>
                  <a:lnTo>
                    <a:pt x="1690394" y="379730"/>
                  </a:lnTo>
                  <a:lnTo>
                    <a:pt x="1687849" y="377190"/>
                  </a:lnTo>
                  <a:lnTo>
                    <a:pt x="1685622" y="374650"/>
                  </a:lnTo>
                  <a:lnTo>
                    <a:pt x="1683396" y="371793"/>
                  </a:lnTo>
                  <a:lnTo>
                    <a:pt x="1681805" y="368935"/>
                  </a:lnTo>
                  <a:lnTo>
                    <a:pt x="1680533" y="365760"/>
                  </a:lnTo>
                  <a:lnTo>
                    <a:pt x="1679261" y="362903"/>
                  </a:lnTo>
                  <a:lnTo>
                    <a:pt x="1678624" y="359410"/>
                  </a:lnTo>
                  <a:lnTo>
                    <a:pt x="1678306" y="356235"/>
                  </a:lnTo>
                  <a:lnTo>
                    <a:pt x="1677988" y="353378"/>
                  </a:lnTo>
                  <a:lnTo>
                    <a:pt x="1678306" y="349885"/>
                  </a:lnTo>
                  <a:lnTo>
                    <a:pt x="1678624" y="346393"/>
                  </a:lnTo>
                  <a:lnTo>
                    <a:pt x="1679261" y="343218"/>
                  </a:lnTo>
                  <a:lnTo>
                    <a:pt x="1680533" y="340043"/>
                  </a:lnTo>
                  <a:lnTo>
                    <a:pt x="1681805" y="337185"/>
                  </a:lnTo>
                  <a:lnTo>
                    <a:pt x="1683396" y="334328"/>
                  </a:lnTo>
                  <a:lnTo>
                    <a:pt x="1685622" y="331470"/>
                  </a:lnTo>
                  <a:lnTo>
                    <a:pt x="1687849" y="328930"/>
                  </a:lnTo>
                  <a:lnTo>
                    <a:pt x="1790910" y="226060"/>
                  </a:lnTo>
                  <a:lnTo>
                    <a:pt x="1793455" y="223520"/>
                  </a:lnTo>
                  <a:lnTo>
                    <a:pt x="1796317" y="221615"/>
                  </a:lnTo>
                  <a:lnTo>
                    <a:pt x="1799180" y="220028"/>
                  </a:lnTo>
                  <a:lnTo>
                    <a:pt x="1802361" y="218758"/>
                  </a:lnTo>
                  <a:lnTo>
                    <a:pt x="1805224" y="217170"/>
                  </a:lnTo>
                  <a:lnTo>
                    <a:pt x="1808723" y="216535"/>
                  </a:lnTo>
                  <a:lnTo>
                    <a:pt x="1811904" y="216218"/>
                  </a:lnTo>
                  <a:lnTo>
                    <a:pt x="1815403" y="215900"/>
                  </a:lnTo>
                  <a:close/>
                  <a:moveTo>
                    <a:pt x="851599" y="215900"/>
                  </a:moveTo>
                  <a:lnTo>
                    <a:pt x="855065" y="216218"/>
                  </a:lnTo>
                  <a:lnTo>
                    <a:pt x="857902" y="216535"/>
                  </a:lnTo>
                  <a:lnTo>
                    <a:pt x="861368" y="217170"/>
                  </a:lnTo>
                  <a:lnTo>
                    <a:pt x="864205" y="218758"/>
                  </a:lnTo>
                  <a:lnTo>
                    <a:pt x="867356" y="220028"/>
                  </a:lnTo>
                  <a:lnTo>
                    <a:pt x="870192" y="221615"/>
                  </a:lnTo>
                  <a:lnTo>
                    <a:pt x="872713" y="223520"/>
                  </a:lnTo>
                  <a:lnTo>
                    <a:pt x="875550" y="226060"/>
                  </a:lnTo>
                  <a:lnTo>
                    <a:pt x="977657" y="328930"/>
                  </a:lnTo>
                  <a:lnTo>
                    <a:pt x="979863" y="331470"/>
                  </a:lnTo>
                  <a:lnTo>
                    <a:pt x="981754" y="334328"/>
                  </a:lnTo>
                  <a:lnTo>
                    <a:pt x="983960" y="337185"/>
                  </a:lnTo>
                  <a:lnTo>
                    <a:pt x="985220" y="340043"/>
                  </a:lnTo>
                  <a:lnTo>
                    <a:pt x="986166" y="343218"/>
                  </a:lnTo>
                  <a:lnTo>
                    <a:pt x="986796" y="346393"/>
                  </a:lnTo>
                  <a:lnTo>
                    <a:pt x="987426" y="349885"/>
                  </a:lnTo>
                  <a:lnTo>
                    <a:pt x="987426" y="353378"/>
                  </a:lnTo>
                  <a:lnTo>
                    <a:pt x="987426" y="356235"/>
                  </a:lnTo>
                  <a:lnTo>
                    <a:pt x="986796" y="359410"/>
                  </a:lnTo>
                  <a:lnTo>
                    <a:pt x="986166" y="362903"/>
                  </a:lnTo>
                  <a:lnTo>
                    <a:pt x="985220" y="365760"/>
                  </a:lnTo>
                  <a:lnTo>
                    <a:pt x="983960" y="368935"/>
                  </a:lnTo>
                  <a:lnTo>
                    <a:pt x="981754" y="371793"/>
                  </a:lnTo>
                  <a:lnTo>
                    <a:pt x="979863" y="374650"/>
                  </a:lnTo>
                  <a:lnTo>
                    <a:pt x="977657" y="377190"/>
                  </a:lnTo>
                  <a:lnTo>
                    <a:pt x="975135" y="379730"/>
                  </a:lnTo>
                  <a:lnTo>
                    <a:pt x="972299" y="381635"/>
                  </a:lnTo>
                  <a:lnTo>
                    <a:pt x="969778" y="383223"/>
                  </a:lnTo>
                  <a:lnTo>
                    <a:pt x="966627" y="384810"/>
                  </a:lnTo>
                  <a:lnTo>
                    <a:pt x="963475" y="386080"/>
                  </a:lnTo>
                  <a:lnTo>
                    <a:pt x="960324" y="386715"/>
                  </a:lnTo>
                  <a:lnTo>
                    <a:pt x="957172" y="387350"/>
                  </a:lnTo>
                  <a:lnTo>
                    <a:pt x="953706" y="387350"/>
                  </a:lnTo>
                  <a:lnTo>
                    <a:pt x="950554" y="387350"/>
                  </a:lnTo>
                  <a:lnTo>
                    <a:pt x="947088" y="386715"/>
                  </a:lnTo>
                  <a:lnTo>
                    <a:pt x="944251" y="386080"/>
                  </a:lnTo>
                  <a:lnTo>
                    <a:pt x="940785" y="384810"/>
                  </a:lnTo>
                  <a:lnTo>
                    <a:pt x="937948" y="383223"/>
                  </a:lnTo>
                  <a:lnTo>
                    <a:pt x="935112" y="381635"/>
                  </a:lnTo>
                  <a:lnTo>
                    <a:pt x="932276" y="379730"/>
                  </a:lnTo>
                  <a:lnTo>
                    <a:pt x="929440" y="377190"/>
                  </a:lnTo>
                  <a:lnTo>
                    <a:pt x="827333" y="274320"/>
                  </a:lnTo>
                  <a:lnTo>
                    <a:pt x="825127" y="271780"/>
                  </a:lnTo>
                  <a:lnTo>
                    <a:pt x="823236" y="268923"/>
                  </a:lnTo>
                  <a:lnTo>
                    <a:pt x="821345" y="266065"/>
                  </a:lnTo>
                  <a:lnTo>
                    <a:pt x="820084" y="263208"/>
                  </a:lnTo>
                  <a:lnTo>
                    <a:pt x="819139" y="260033"/>
                  </a:lnTo>
                  <a:lnTo>
                    <a:pt x="818193" y="256858"/>
                  </a:lnTo>
                  <a:lnTo>
                    <a:pt x="817878" y="253365"/>
                  </a:lnTo>
                  <a:lnTo>
                    <a:pt x="817563" y="250508"/>
                  </a:lnTo>
                  <a:lnTo>
                    <a:pt x="817878" y="247015"/>
                  </a:lnTo>
                  <a:lnTo>
                    <a:pt x="818193" y="243523"/>
                  </a:lnTo>
                  <a:lnTo>
                    <a:pt x="819139" y="240348"/>
                  </a:lnTo>
                  <a:lnTo>
                    <a:pt x="820084" y="237490"/>
                  </a:lnTo>
                  <a:lnTo>
                    <a:pt x="821345" y="234315"/>
                  </a:lnTo>
                  <a:lnTo>
                    <a:pt x="823236" y="231458"/>
                  </a:lnTo>
                  <a:lnTo>
                    <a:pt x="825127" y="228600"/>
                  </a:lnTo>
                  <a:lnTo>
                    <a:pt x="827333" y="226060"/>
                  </a:lnTo>
                  <a:lnTo>
                    <a:pt x="830169" y="223520"/>
                  </a:lnTo>
                  <a:lnTo>
                    <a:pt x="832690" y="221615"/>
                  </a:lnTo>
                  <a:lnTo>
                    <a:pt x="835842" y="220028"/>
                  </a:lnTo>
                  <a:lnTo>
                    <a:pt x="838678" y="218758"/>
                  </a:lnTo>
                  <a:lnTo>
                    <a:pt x="842144" y="217170"/>
                  </a:lnTo>
                  <a:lnTo>
                    <a:pt x="844981" y="216535"/>
                  </a:lnTo>
                  <a:lnTo>
                    <a:pt x="848447" y="216218"/>
                  </a:lnTo>
                  <a:lnTo>
                    <a:pt x="851599" y="215900"/>
                  </a:lnTo>
                  <a:close/>
                  <a:moveTo>
                    <a:pt x="1318578" y="0"/>
                  </a:moveTo>
                  <a:lnTo>
                    <a:pt x="1321753" y="318"/>
                  </a:lnTo>
                  <a:lnTo>
                    <a:pt x="1325563" y="636"/>
                  </a:lnTo>
                  <a:lnTo>
                    <a:pt x="1328421" y="1590"/>
                  </a:lnTo>
                  <a:lnTo>
                    <a:pt x="1331913" y="2544"/>
                  </a:lnTo>
                  <a:lnTo>
                    <a:pt x="1334771" y="4133"/>
                  </a:lnTo>
                  <a:lnTo>
                    <a:pt x="1337629" y="6041"/>
                  </a:lnTo>
                  <a:lnTo>
                    <a:pt x="1340169" y="7949"/>
                  </a:lnTo>
                  <a:lnTo>
                    <a:pt x="1342391" y="9857"/>
                  </a:lnTo>
                  <a:lnTo>
                    <a:pt x="1344931" y="12719"/>
                  </a:lnTo>
                  <a:lnTo>
                    <a:pt x="1346836" y="15262"/>
                  </a:lnTo>
                  <a:lnTo>
                    <a:pt x="1348424" y="18124"/>
                  </a:lnTo>
                  <a:lnTo>
                    <a:pt x="1350011" y="20986"/>
                  </a:lnTo>
                  <a:lnTo>
                    <a:pt x="1351281" y="23848"/>
                  </a:lnTo>
                  <a:lnTo>
                    <a:pt x="1351916" y="27345"/>
                  </a:lnTo>
                  <a:lnTo>
                    <a:pt x="1352551" y="30843"/>
                  </a:lnTo>
                  <a:lnTo>
                    <a:pt x="1352551" y="34341"/>
                  </a:lnTo>
                  <a:lnTo>
                    <a:pt x="1352551" y="180290"/>
                  </a:lnTo>
                  <a:lnTo>
                    <a:pt x="1352551" y="183469"/>
                  </a:lnTo>
                  <a:lnTo>
                    <a:pt x="1351916" y="186967"/>
                  </a:lnTo>
                  <a:lnTo>
                    <a:pt x="1351281" y="190147"/>
                  </a:lnTo>
                  <a:lnTo>
                    <a:pt x="1350011" y="193327"/>
                  </a:lnTo>
                  <a:lnTo>
                    <a:pt x="1348424" y="196188"/>
                  </a:lnTo>
                  <a:lnTo>
                    <a:pt x="1346836" y="199368"/>
                  </a:lnTo>
                  <a:lnTo>
                    <a:pt x="1344931" y="201912"/>
                  </a:lnTo>
                  <a:lnTo>
                    <a:pt x="1342391" y="204138"/>
                  </a:lnTo>
                  <a:lnTo>
                    <a:pt x="1340169" y="206681"/>
                  </a:lnTo>
                  <a:lnTo>
                    <a:pt x="1337629" y="208271"/>
                  </a:lnTo>
                  <a:lnTo>
                    <a:pt x="1334771" y="210179"/>
                  </a:lnTo>
                  <a:lnTo>
                    <a:pt x="1331913" y="211769"/>
                  </a:lnTo>
                  <a:lnTo>
                    <a:pt x="1328421" y="212723"/>
                  </a:lnTo>
                  <a:lnTo>
                    <a:pt x="1325563" y="213677"/>
                  </a:lnTo>
                  <a:lnTo>
                    <a:pt x="1321753" y="213995"/>
                  </a:lnTo>
                  <a:lnTo>
                    <a:pt x="1318578" y="214313"/>
                  </a:lnTo>
                  <a:lnTo>
                    <a:pt x="1315086" y="213995"/>
                  </a:lnTo>
                  <a:lnTo>
                    <a:pt x="1311593" y="213677"/>
                  </a:lnTo>
                  <a:lnTo>
                    <a:pt x="1308418" y="212723"/>
                  </a:lnTo>
                  <a:lnTo>
                    <a:pt x="1305243" y="211769"/>
                  </a:lnTo>
                  <a:lnTo>
                    <a:pt x="1302068" y="210179"/>
                  </a:lnTo>
                  <a:lnTo>
                    <a:pt x="1299528" y="208271"/>
                  </a:lnTo>
                  <a:lnTo>
                    <a:pt x="1296671" y="206681"/>
                  </a:lnTo>
                  <a:lnTo>
                    <a:pt x="1294448" y="204138"/>
                  </a:lnTo>
                  <a:lnTo>
                    <a:pt x="1292226" y="201912"/>
                  </a:lnTo>
                  <a:lnTo>
                    <a:pt x="1290003" y="199368"/>
                  </a:lnTo>
                  <a:lnTo>
                    <a:pt x="1288416" y="196188"/>
                  </a:lnTo>
                  <a:lnTo>
                    <a:pt x="1287146" y="193327"/>
                  </a:lnTo>
                  <a:lnTo>
                    <a:pt x="1285876" y="190147"/>
                  </a:lnTo>
                  <a:lnTo>
                    <a:pt x="1285241" y="186967"/>
                  </a:lnTo>
                  <a:lnTo>
                    <a:pt x="1284288" y="183469"/>
                  </a:lnTo>
                  <a:lnTo>
                    <a:pt x="1284288" y="180290"/>
                  </a:lnTo>
                  <a:lnTo>
                    <a:pt x="1284288" y="34341"/>
                  </a:lnTo>
                  <a:lnTo>
                    <a:pt x="1284288" y="30843"/>
                  </a:lnTo>
                  <a:lnTo>
                    <a:pt x="1285241" y="27345"/>
                  </a:lnTo>
                  <a:lnTo>
                    <a:pt x="1285876" y="23848"/>
                  </a:lnTo>
                  <a:lnTo>
                    <a:pt x="1287146" y="20986"/>
                  </a:lnTo>
                  <a:lnTo>
                    <a:pt x="1288416" y="18124"/>
                  </a:lnTo>
                  <a:lnTo>
                    <a:pt x="1290003" y="15262"/>
                  </a:lnTo>
                  <a:lnTo>
                    <a:pt x="1292226" y="12719"/>
                  </a:lnTo>
                  <a:lnTo>
                    <a:pt x="1294448" y="9857"/>
                  </a:lnTo>
                  <a:lnTo>
                    <a:pt x="1296671" y="7949"/>
                  </a:lnTo>
                  <a:lnTo>
                    <a:pt x="1299528" y="6041"/>
                  </a:lnTo>
                  <a:lnTo>
                    <a:pt x="1302068" y="4133"/>
                  </a:lnTo>
                  <a:lnTo>
                    <a:pt x="1305243" y="2544"/>
                  </a:lnTo>
                  <a:lnTo>
                    <a:pt x="1308418" y="1590"/>
                  </a:lnTo>
                  <a:lnTo>
                    <a:pt x="1311593" y="636"/>
                  </a:lnTo>
                  <a:lnTo>
                    <a:pt x="1315086" y="318"/>
                  </a:lnTo>
                  <a:lnTo>
                    <a:pt x="1318578"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b="1">
                <a:solidFill>
                  <a:srgbClr val="FFFFFF"/>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3432175" y="5424073"/>
            <a:ext cx="724214" cy="724574"/>
            <a:chOff x="4097899" y="4979900"/>
            <a:chExt cx="965576" cy="965576"/>
          </a:xfrm>
        </p:grpSpPr>
        <p:sp>
          <p:nvSpPr>
            <p:cNvPr id="29" name="椭圆 28"/>
            <p:cNvSpPr/>
            <p:nvPr/>
          </p:nvSpPr>
          <p:spPr>
            <a:xfrm>
              <a:off x="4097899" y="4979900"/>
              <a:ext cx="965576" cy="965576"/>
            </a:xfrm>
            <a:prstGeom prst="ellipse">
              <a:avLst/>
            </a:prstGeom>
            <a:solidFill>
              <a:srgbClr val="0099A9"/>
            </a:solidFill>
            <a:ln w="28575" cap="flat">
              <a:noFill/>
              <a:prstDash val="solid"/>
              <a:miter lim="800000"/>
            </a:ln>
            <a:effectLst>
              <a:outerShdw blurRad="228600" dist="228600" dir="5400000" algn="t" rotWithShape="0">
                <a:schemeClr val="tx1">
                  <a:lumMod val="85000"/>
                  <a:lumOff val="15000"/>
                  <a:alpha val="28000"/>
                </a:schemeClr>
              </a:outerShdw>
            </a:effectLst>
          </p:spPr>
          <p:txBody>
            <a:bodyPr vert="horz" wrap="square" lIns="91440" tIns="45720" rIns="91440" bIns="45720" numCol="1" anchor="t" anchorCtr="0" compatLnSpc="1"/>
            <a:lstStyle/>
            <a:p>
              <a:endParaRPr lang="zh-CN" altLang="en-US">
                <a:solidFill>
                  <a:prstClr val="black"/>
                </a:solidFill>
                <a:latin typeface="微软雅黑" panose="020B0503020204020204" pitchFamily="34" charset="-122"/>
                <a:ea typeface="微软雅黑" panose="020B0503020204020204" pitchFamily="34" charset="-122"/>
              </a:endParaRPr>
            </a:p>
          </p:txBody>
        </p:sp>
        <p:sp>
          <p:nvSpPr>
            <p:cNvPr id="30" name="KSO_Shape"/>
            <p:cNvSpPr/>
            <p:nvPr/>
          </p:nvSpPr>
          <p:spPr bwMode="auto">
            <a:xfrm>
              <a:off x="4349773" y="5169775"/>
              <a:ext cx="461828" cy="585826"/>
            </a:xfrm>
            <a:custGeom>
              <a:avLst/>
              <a:gdLst>
                <a:gd name="T0" fmla="*/ 259322 w 2665412"/>
                <a:gd name="T1" fmla="*/ 2895285 h 3382963"/>
                <a:gd name="T2" fmla="*/ 511017 w 2665412"/>
                <a:gd name="T3" fmla="*/ 3155147 h 3382963"/>
                <a:gd name="T4" fmla="*/ 770965 w 2665412"/>
                <a:gd name="T5" fmla="*/ 2903852 h 3382963"/>
                <a:gd name="T6" fmla="*/ 519587 w 2665412"/>
                <a:gd name="T7" fmla="*/ 2643989 h 3382963"/>
                <a:gd name="T8" fmla="*/ 875071 w 2665412"/>
                <a:gd name="T9" fmla="*/ 2732514 h 3382963"/>
                <a:gd name="T10" fmla="*/ 732560 w 2665412"/>
                <a:gd name="T11" fmla="*/ 3231615 h 3382963"/>
                <a:gd name="T12" fmla="*/ 265987 w 2665412"/>
                <a:gd name="T13" fmla="*/ 3315697 h 3382963"/>
                <a:gd name="T14" fmla="*/ 147598 w 2665412"/>
                <a:gd name="T15" fmla="*/ 2750917 h 3382963"/>
                <a:gd name="T16" fmla="*/ 1831415 w 2665412"/>
                <a:gd name="T17" fmla="*/ 2257426 h 3382963"/>
                <a:gd name="T18" fmla="*/ 1993961 w 2665412"/>
                <a:gd name="T19" fmla="*/ 2438401 h 3382963"/>
                <a:gd name="T20" fmla="*/ 1847258 w 2665412"/>
                <a:gd name="T21" fmla="*/ 2409508 h 3382963"/>
                <a:gd name="T22" fmla="*/ 1685662 w 2665412"/>
                <a:gd name="T23" fmla="*/ 2468563 h 3382963"/>
                <a:gd name="T24" fmla="*/ 1995229 w 2665412"/>
                <a:gd name="T25" fmla="*/ 2640966 h 3382963"/>
                <a:gd name="T26" fmla="*/ 1952137 w 2665412"/>
                <a:gd name="T27" fmla="*/ 2838768 h 3382963"/>
                <a:gd name="T28" fmla="*/ 1735409 w 2665412"/>
                <a:gd name="T29" fmla="*/ 2918143 h 3382963"/>
                <a:gd name="T30" fmla="*/ 1580784 w 2665412"/>
                <a:gd name="T31" fmla="*/ 2728596 h 3382963"/>
                <a:gd name="T32" fmla="*/ 1742380 w 2665412"/>
                <a:gd name="T33" fmla="*/ 2773998 h 3382963"/>
                <a:gd name="T34" fmla="*/ 1881478 w 2665412"/>
                <a:gd name="T35" fmla="*/ 2691766 h 3382963"/>
                <a:gd name="T36" fmla="*/ 1563357 w 2665412"/>
                <a:gd name="T37" fmla="*/ 2467293 h 3382963"/>
                <a:gd name="T38" fmla="*/ 1692634 w 2665412"/>
                <a:gd name="T39" fmla="*/ 2322831 h 3382963"/>
                <a:gd name="T40" fmla="*/ 1625723 w 2665412"/>
                <a:gd name="T41" fmla="*/ 2198771 h 3382963"/>
                <a:gd name="T42" fmla="*/ 1410098 w 2665412"/>
                <a:gd name="T43" fmla="*/ 2430592 h 3382963"/>
                <a:gd name="T44" fmla="*/ 1421847 w 2665412"/>
                <a:gd name="T45" fmla="*/ 2757048 h 3382963"/>
                <a:gd name="T46" fmla="*/ 1653351 w 2665412"/>
                <a:gd name="T47" fmla="*/ 2972991 h 3382963"/>
                <a:gd name="T48" fmla="*/ 1980125 w 2665412"/>
                <a:gd name="T49" fmla="*/ 2960924 h 3382963"/>
                <a:gd name="T50" fmla="*/ 2195433 w 2665412"/>
                <a:gd name="T51" fmla="*/ 2729420 h 3382963"/>
                <a:gd name="T52" fmla="*/ 2184001 w 2665412"/>
                <a:gd name="T53" fmla="*/ 2402964 h 3382963"/>
                <a:gd name="T54" fmla="*/ 1952179 w 2665412"/>
                <a:gd name="T55" fmla="*/ 2187021 h 3382963"/>
                <a:gd name="T56" fmla="*/ 2156055 w 2665412"/>
                <a:gd name="T57" fmla="*/ 2032367 h 3382963"/>
                <a:gd name="T58" fmla="*/ 2395816 w 2665412"/>
                <a:gd name="T59" fmla="*/ 2850094 h 3382963"/>
                <a:gd name="T60" fmla="*/ 1619054 w 2665412"/>
                <a:gd name="T61" fmla="*/ 3205130 h 3382963"/>
                <a:gd name="T62" fmla="*/ 1161763 w 2665412"/>
                <a:gd name="T63" fmla="*/ 2697981 h 3382963"/>
                <a:gd name="T64" fmla="*/ 1590474 w 2665412"/>
                <a:gd name="T65" fmla="*/ 1963774 h 3382963"/>
                <a:gd name="T66" fmla="*/ 247746 w 2665412"/>
                <a:gd name="T67" fmla="*/ 2374875 h 3382963"/>
                <a:gd name="T68" fmla="*/ 90506 w 2665412"/>
                <a:gd name="T69" fmla="*/ 2382501 h 3382963"/>
                <a:gd name="T70" fmla="*/ 82882 w 2665412"/>
                <a:gd name="T71" fmla="*/ 2224911 h 3382963"/>
                <a:gd name="T72" fmla="*/ 1925231 w 2665412"/>
                <a:gd name="T73" fmla="*/ 1275421 h 3382963"/>
                <a:gd name="T74" fmla="*/ 2142932 w 2665412"/>
                <a:gd name="T75" fmla="*/ 1565745 h 3382963"/>
                <a:gd name="T76" fmla="*/ 2433411 w 2665412"/>
                <a:gd name="T77" fmla="*/ 1348081 h 3382963"/>
                <a:gd name="T78" fmla="*/ 2215710 w 2665412"/>
                <a:gd name="T79" fmla="*/ 1057758 h 3382963"/>
                <a:gd name="T80" fmla="*/ 2557039 w 2665412"/>
                <a:gd name="T81" fmla="*/ 1184676 h 3382963"/>
                <a:gd name="T82" fmla="*/ 2359043 w 2665412"/>
                <a:gd name="T83" fmla="*/ 1666644 h 3382963"/>
                <a:gd name="T84" fmla="*/ 1943029 w 2665412"/>
                <a:gd name="T85" fmla="*/ 1631742 h 3382963"/>
                <a:gd name="T86" fmla="*/ 1831795 w 2665412"/>
                <a:gd name="T87" fmla="*/ 1117727 h 3382963"/>
                <a:gd name="T88" fmla="*/ 1543971 w 2665412"/>
                <a:gd name="T89" fmla="*/ 596250 h 3382963"/>
                <a:gd name="T90" fmla="*/ 1297460 w 2665412"/>
                <a:gd name="T91" fmla="*/ 948099 h 3382963"/>
                <a:gd name="T92" fmla="*/ 1031888 w 2665412"/>
                <a:gd name="T93" fmla="*/ 755548 h 3382963"/>
                <a:gd name="T94" fmla="*/ 814631 w 2665412"/>
                <a:gd name="T95" fmla="*/ 602286 h 3382963"/>
                <a:gd name="T96" fmla="*/ 863801 w 2665412"/>
                <a:gd name="T97" fmla="*/ 640380 h 3382963"/>
                <a:gd name="T98" fmla="*/ 958650 w 2665412"/>
                <a:gd name="T99" fmla="*/ 731486 h 3382963"/>
                <a:gd name="T100" fmla="*/ 915825 w 2665412"/>
                <a:gd name="T101" fmla="*/ 1047026 h 3382963"/>
                <a:gd name="T102" fmla="*/ 1093788 w 2665412"/>
                <a:gd name="T103" fmla="*/ 1742545 h 3382963"/>
                <a:gd name="T104" fmla="*/ 941203 w 2665412"/>
                <a:gd name="T105" fmla="*/ 2331086 h 3382963"/>
                <a:gd name="T106" fmla="*/ 804162 w 2665412"/>
                <a:gd name="T107" fmla="*/ 2246646 h 3382963"/>
                <a:gd name="T108" fmla="*/ 518978 w 2665412"/>
                <a:gd name="T109" fmla="*/ 1458116 h 3382963"/>
                <a:gd name="T110" fmla="*/ 425714 w 2665412"/>
                <a:gd name="T111" fmla="*/ 1302568 h 3382963"/>
                <a:gd name="T112" fmla="*/ 154488 w 2665412"/>
                <a:gd name="T113" fmla="*/ 951475 h 3382963"/>
                <a:gd name="T114" fmla="*/ 4758 w 2665412"/>
                <a:gd name="T115" fmla="*/ 912429 h 3382963"/>
                <a:gd name="T116" fmla="*/ 912333 w 2665412"/>
                <a:gd name="T117" fmla="*/ 0 h 3382963"/>
                <a:gd name="T118" fmla="*/ 1112519 w 2665412"/>
                <a:gd name="T119" fmla="*/ 199433 h 3382963"/>
                <a:gd name="T120" fmla="*/ 953005 w 2665412"/>
                <a:gd name="T121" fmla="*/ 526732 h 3382963"/>
                <a:gd name="T122" fmla="*/ 719772 w 2665412"/>
                <a:gd name="T123" fmla="*/ 209293 h 3382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65412" h="3382963">
                  <a:moveTo>
                    <a:pt x="506574" y="2643989"/>
                  </a:moveTo>
                  <a:lnTo>
                    <a:pt x="493243" y="2644624"/>
                  </a:lnTo>
                  <a:lnTo>
                    <a:pt x="480230" y="2646210"/>
                  </a:lnTo>
                  <a:lnTo>
                    <a:pt x="467217" y="2648431"/>
                  </a:lnTo>
                  <a:lnTo>
                    <a:pt x="454521" y="2650970"/>
                  </a:lnTo>
                  <a:lnTo>
                    <a:pt x="442460" y="2654460"/>
                  </a:lnTo>
                  <a:lnTo>
                    <a:pt x="430399" y="2658585"/>
                  </a:lnTo>
                  <a:lnTo>
                    <a:pt x="418655" y="2663027"/>
                  </a:lnTo>
                  <a:lnTo>
                    <a:pt x="407229" y="2667786"/>
                  </a:lnTo>
                  <a:lnTo>
                    <a:pt x="396120" y="2673180"/>
                  </a:lnTo>
                  <a:lnTo>
                    <a:pt x="385328" y="2679526"/>
                  </a:lnTo>
                  <a:lnTo>
                    <a:pt x="374854" y="2685872"/>
                  </a:lnTo>
                  <a:lnTo>
                    <a:pt x="364380" y="2692852"/>
                  </a:lnTo>
                  <a:lnTo>
                    <a:pt x="354858" y="2700784"/>
                  </a:lnTo>
                  <a:lnTo>
                    <a:pt x="345336" y="2708717"/>
                  </a:lnTo>
                  <a:lnTo>
                    <a:pt x="336449" y="2717284"/>
                  </a:lnTo>
                  <a:lnTo>
                    <a:pt x="327562" y="2725533"/>
                  </a:lnTo>
                  <a:lnTo>
                    <a:pt x="319310" y="2735052"/>
                  </a:lnTo>
                  <a:lnTo>
                    <a:pt x="312010" y="2744571"/>
                  </a:lnTo>
                  <a:lnTo>
                    <a:pt x="304710" y="2754724"/>
                  </a:lnTo>
                  <a:lnTo>
                    <a:pt x="298044" y="2764878"/>
                  </a:lnTo>
                  <a:lnTo>
                    <a:pt x="291696" y="2775348"/>
                  </a:lnTo>
                  <a:lnTo>
                    <a:pt x="285983" y="2786136"/>
                  </a:lnTo>
                  <a:lnTo>
                    <a:pt x="280905" y="2797241"/>
                  </a:lnTo>
                  <a:lnTo>
                    <a:pt x="276144" y="2808981"/>
                  </a:lnTo>
                  <a:lnTo>
                    <a:pt x="272018" y="2820721"/>
                  </a:lnTo>
                  <a:lnTo>
                    <a:pt x="268209" y="2832461"/>
                  </a:lnTo>
                  <a:lnTo>
                    <a:pt x="265353" y="2844835"/>
                  </a:lnTo>
                  <a:lnTo>
                    <a:pt x="263131" y="2857210"/>
                  </a:lnTo>
                  <a:lnTo>
                    <a:pt x="261226" y="2869584"/>
                  </a:lnTo>
                  <a:lnTo>
                    <a:pt x="259957" y="2882276"/>
                  </a:lnTo>
                  <a:lnTo>
                    <a:pt x="259322" y="2895285"/>
                  </a:lnTo>
                  <a:lnTo>
                    <a:pt x="259639" y="2908294"/>
                  </a:lnTo>
                  <a:lnTo>
                    <a:pt x="260274" y="2921620"/>
                  </a:lnTo>
                  <a:lnTo>
                    <a:pt x="261861" y="2934629"/>
                  </a:lnTo>
                  <a:lnTo>
                    <a:pt x="264083" y="2947638"/>
                  </a:lnTo>
                  <a:lnTo>
                    <a:pt x="266622" y="2960330"/>
                  </a:lnTo>
                  <a:lnTo>
                    <a:pt x="270113" y="2972704"/>
                  </a:lnTo>
                  <a:lnTo>
                    <a:pt x="273922" y="2984444"/>
                  </a:lnTo>
                  <a:lnTo>
                    <a:pt x="278366" y="2996501"/>
                  </a:lnTo>
                  <a:lnTo>
                    <a:pt x="283444" y="3007924"/>
                  </a:lnTo>
                  <a:lnTo>
                    <a:pt x="288840" y="3019029"/>
                  </a:lnTo>
                  <a:lnTo>
                    <a:pt x="294870" y="3029817"/>
                  </a:lnTo>
                  <a:lnTo>
                    <a:pt x="301536" y="3040605"/>
                  </a:lnTo>
                  <a:lnTo>
                    <a:pt x="308836" y="3050441"/>
                  </a:lnTo>
                  <a:lnTo>
                    <a:pt x="316136" y="3060277"/>
                  </a:lnTo>
                  <a:lnTo>
                    <a:pt x="323753" y="3069478"/>
                  </a:lnTo>
                  <a:lnTo>
                    <a:pt x="332323" y="3078680"/>
                  </a:lnTo>
                  <a:lnTo>
                    <a:pt x="341210" y="3087247"/>
                  </a:lnTo>
                  <a:lnTo>
                    <a:pt x="350732" y="3095496"/>
                  </a:lnTo>
                  <a:lnTo>
                    <a:pt x="360254" y="3103429"/>
                  </a:lnTo>
                  <a:lnTo>
                    <a:pt x="370411" y="3110409"/>
                  </a:lnTo>
                  <a:lnTo>
                    <a:pt x="380250" y="3117072"/>
                  </a:lnTo>
                  <a:lnTo>
                    <a:pt x="391041" y="3123418"/>
                  </a:lnTo>
                  <a:lnTo>
                    <a:pt x="401833" y="3128812"/>
                  </a:lnTo>
                  <a:lnTo>
                    <a:pt x="412942" y="3134206"/>
                  </a:lnTo>
                  <a:lnTo>
                    <a:pt x="424685" y="3138965"/>
                  </a:lnTo>
                  <a:lnTo>
                    <a:pt x="436429" y="3143090"/>
                  </a:lnTo>
                  <a:lnTo>
                    <a:pt x="448173" y="3146580"/>
                  </a:lnTo>
                  <a:lnTo>
                    <a:pt x="460551" y="3149753"/>
                  </a:lnTo>
                  <a:lnTo>
                    <a:pt x="472930" y="3151974"/>
                  </a:lnTo>
                  <a:lnTo>
                    <a:pt x="485626" y="3153878"/>
                  </a:lnTo>
                  <a:lnTo>
                    <a:pt x="498004" y="3154830"/>
                  </a:lnTo>
                  <a:lnTo>
                    <a:pt x="511017" y="3155147"/>
                  </a:lnTo>
                  <a:lnTo>
                    <a:pt x="524030" y="3155147"/>
                  </a:lnTo>
                  <a:lnTo>
                    <a:pt x="537044" y="3154513"/>
                  </a:lnTo>
                  <a:lnTo>
                    <a:pt x="550374" y="3152926"/>
                  </a:lnTo>
                  <a:lnTo>
                    <a:pt x="563070" y="3150705"/>
                  </a:lnTo>
                  <a:lnTo>
                    <a:pt x="575766" y="3148167"/>
                  </a:lnTo>
                  <a:lnTo>
                    <a:pt x="588462" y="3144994"/>
                  </a:lnTo>
                  <a:lnTo>
                    <a:pt x="600206" y="3141186"/>
                  </a:lnTo>
                  <a:lnTo>
                    <a:pt x="612267" y="3136744"/>
                  </a:lnTo>
                  <a:lnTo>
                    <a:pt x="623693" y="3131668"/>
                  </a:lnTo>
                  <a:lnTo>
                    <a:pt x="634802" y="3125956"/>
                  </a:lnTo>
                  <a:lnTo>
                    <a:pt x="645593" y="3119928"/>
                  </a:lnTo>
                  <a:lnTo>
                    <a:pt x="656067" y="3113265"/>
                  </a:lnTo>
                  <a:lnTo>
                    <a:pt x="665907" y="3106284"/>
                  </a:lnTo>
                  <a:lnTo>
                    <a:pt x="676063" y="3098986"/>
                  </a:lnTo>
                  <a:lnTo>
                    <a:pt x="685268" y="3090737"/>
                  </a:lnTo>
                  <a:lnTo>
                    <a:pt x="694155" y="3082487"/>
                  </a:lnTo>
                  <a:lnTo>
                    <a:pt x="702725" y="3073603"/>
                  </a:lnTo>
                  <a:lnTo>
                    <a:pt x="710977" y="3064402"/>
                  </a:lnTo>
                  <a:lnTo>
                    <a:pt x="718594" y="3054566"/>
                  </a:lnTo>
                  <a:lnTo>
                    <a:pt x="725894" y="3045047"/>
                  </a:lnTo>
                  <a:lnTo>
                    <a:pt x="732560" y="3034576"/>
                  </a:lnTo>
                  <a:lnTo>
                    <a:pt x="738908" y="3023788"/>
                  </a:lnTo>
                  <a:lnTo>
                    <a:pt x="744621" y="3013000"/>
                  </a:lnTo>
                  <a:lnTo>
                    <a:pt x="750017" y="3001895"/>
                  </a:lnTo>
                  <a:lnTo>
                    <a:pt x="754460" y="2990472"/>
                  </a:lnTo>
                  <a:lnTo>
                    <a:pt x="758586" y="2979050"/>
                  </a:lnTo>
                  <a:lnTo>
                    <a:pt x="762078" y="2966676"/>
                  </a:lnTo>
                  <a:lnTo>
                    <a:pt x="765252" y="2954618"/>
                  </a:lnTo>
                  <a:lnTo>
                    <a:pt x="767473" y="2942244"/>
                  </a:lnTo>
                  <a:lnTo>
                    <a:pt x="769378" y="2929870"/>
                  </a:lnTo>
                  <a:lnTo>
                    <a:pt x="770330" y="2916861"/>
                  </a:lnTo>
                  <a:lnTo>
                    <a:pt x="770965" y="2903852"/>
                  </a:lnTo>
                  <a:lnTo>
                    <a:pt x="770647" y="2890843"/>
                  </a:lnTo>
                  <a:lnTo>
                    <a:pt x="770013" y="2877834"/>
                  </a:lnTo>
                  <a:lnTo>
                    <a:pt x="768426" y="2864507"/>
                  </a:lnTo>
                  <a:lnTo>
                    <a:pt x="766521" y="2851816"/>
                  </a:lnTo>
                  <a:lnTo>
                    <a:pt x="763982" y="2839441"/>
                  </a:lnTo>
                  <a:lnTo>
                    <a:pt x="760808" y="2827067"/>
                  </a:lnTo>
                  <a:lnTo>
                    <a:pt x="756682" y="2814692"/>
                  </a:lnTo>
                  <a:lnTo>
                    <a:pt x="752238" y="2802953"/>
                  </a:lnTo>
                  <a:lnTo>
                    <a:pt x="747160" y="2791530"/>
                  </a:lnTo>
                  <a:lnTo>
                    <a:pt x="741764" y="2780108"/>
                  </a:lnTo>
                  <a:lnTo>
                    <a:pt x="735416" y="2769637"/>
                  </a:lnTo>
                  <a:lnTo>
                    <a:pt x="729068" y="2759166"/>
                  </a:lnTo>
                  <a:lnTo>
                    <a:pt x="722086" y="2749013"/>
                  </a:lnTo>
                  <a:lnTo>
                    <a:pt x="714468" y="2739177"/>
                  </a:lnTo>
                  <a:lnTo>
                    <a:pt x="706533" y="2729658"/>
                  </a:lnTo>
                  <a:lnTo>
                    <a:pt x="697964" y="2720774"/>
                  </a:lnTo>
                  <a:lnTo>
                    <a:pt x="689394" y="2712207"/>
                  </a:lnTo>
                  <a:lnTo>
                    <a:pt x="680189" y="2704275"/>
                  </a:lnTo>
                  <a:lnTo>
                    <a:pt x="670350" y="2696342"/>
                  </a:lnTo>
                  <a:lnTo>
                    <a:pt x="660511" y="2689362"/>
                  </a:lnTo>
                  <a:lnTo>
                    <a:pt x="650037" y="2682382"/>
                  </a:lnTo>
                  <a:lnTo>
                    <a:pt x="639563" y="2676353"/>
                  </a:lnTo>
                  <a:lnTo>
                    <a:pt x="628771" y="2670324"/>
                  </a:lnTo>
                  <a:lnTo>
                    <a:pt x="617662" y="2665248"/>
                  </a:lnTo>
                  <a:lnTo>
                    <a:pt x="606236" y="2660171"/>
                  </a:lnTo>
                  <a:lnTo>
                    <a:pt x="594175" y="2656364"/>
                  </a:lnTo>
                  <a:lnTo>
                    <a:pt x="582431" y="2652873"/>
                  </a:lnTo>
                  <a:lnTo>
                    <a:pt x="570053" y="2650018"/>
                  </a:lnTo>
                  <a:lnTo>
                    <a:pt x="557992" y="2647479"/>
                  </a:lnTo>
                  <a:lnTo>
                    <a:pt x="545296" y="2645576"/>
                  </a:lnTo>
                  <a:lnTo>
                    <a:pt x="532600" y="2644306"/>
                  </a:lnTo>
                  <a:lnTo>
                    <a:pt x="519587" y="2643989"/>
                  </a:lnTo>
                  <a:lnTo>
                    <a:pt x="506574" y="2643989"/>
                  </a:lnTo>
                  <a:close/>
                  <a:moveTo>
                    <a:pt x="552279" y="2413000"/>
                  </a:moveTo>
                  <a:lnTo>
                    <a:pt x="560214" y="2505650"/>
                  </a:lnTo>
                  <a:lnTo>
                    <a:pt x="569736" y="2506602"/>
                  </a:lnTo>
                  <a:lnTo>
                    <a:pt x="578940" y="2508188"/>
                  </a:lnTo>
                  <a:lnTo>
                    <a:pt x="588779" y="2510092"/>
                  </a:lnTo>
                  <a:lnTo>
                    <a:pt x="597984" y="2511678"/>
                  </a:lnTo>
                  <a:lnTo>
                    <a:pt x="607506" y="2513582"/>
                  </a:lnTo>
                  <a:lnTo>
                    <a:pt x="617028" y="2516120"/>
                  </a:lnTo>
                  <a:lnTo>
                    <a:pt x="626232" y="2518976"/>
                  </a:lnTo>
                  <a:lnTo>
                    <a:pt x="635119" y="2521514"/>
                  </a:lnTo>
                  <a:lnTo>
                    <a:pt x="644006" y="2524370"/>
                  </a:lnTo>
                  <a:lnTo>
                    <a:pt x="653211" y="2527860"/>
                  </a:lnTo>
                  <a:lnTo>
                    <a:pt x="661780" y="2531033"/>
                  </a:lnTo>
                  <a:lnTo>
                    <a:pt x="670668" y="2534841"/>
                  </a:lnTo>
                  <a:lnTo>
                    <a:pt x="679237" y="2538648"/>
                  </a:lnTo>
                  <a:lnTo>
                    <a:pt x="687807" y="2542773"/>
                  </a:lnTo>
                  <a:lnTo>
                    <a:pt x="696377" y="2547215"/>
                  </a:lnTo>
                  <a:lnTo>
                    <a:pt x="704629" y="2551657"/>
                  </a:lnTo>
                  <a:lnTo>
                    <a:pt x="764299" y="2480266"/>
                  </a:lnTo>
                  <a:lnTo>
                    <a:pt x="884275" y="2581165"/>
                  </a:lnTo>
                  <a:lnTo>
                    <a:pt x="824922" y="2651921"/>
                  </a:lnTo>
                  <a:lnTo>
                    <a:pt x="830953" y="2659219"/>
                  </a:lnTo>
                  <a:lnTo>
                    <a:pt x="836348" y="2666517"/>
                  </a:lnTo>
                  <a:lnTo>
                    <a:pt x="842062" y="2674449"/>
                  </a:lnTo>
                  <a:lnTo>
                    <a:pt x="847140" y="2682382"/>
                  </a:lnTo>
                  <a:lnTo>
                    <a:pt x="852536" y="2690314"/>
                  </a:lnTo>
                  <a:lnTo>
                    <a:pt x="857297" y="2698563"/>
                  </a:lnTo>
                  <a:lnTo>
                    <a:pt x="862057" y="2706813"/>
                  </a:lnTo>
                  <a:lnTo>
                    <a:pt x="866501" y="2715380"/>
                  </a:lnTo>
                  <a:lnTo>
                    <a:pt x="870945" y="2723947"/>
                  </a:lnTo>
                  <a:lnTo>
                    <a:pt x="875071" y="2732514"/>
                  </a:lnTo>
                  <a:lnTo>
                    <a:pt x="879197" y="2741398"/>
                  </a:lnTo>
                  <a:lnTo>
                    <a:pt x="883006" y="2750282"/>
                  </a:lnTo>
                  <a:lnTo>
                    <a:pt x="886497" y="2759166"/>
                  </a:lnTo>
                  <a:lnTo>
                    <a:pt x="889671" y="2768050"/>
                  </a:lnTo>
                  <a:lnTo>
                    <a:pt x="892845" y="2777252"/>
                  </a:lnTo>
                  <a:lnTo>
                    <a:pt x="896019" y="2786453"/>
                  </a:lnTo>
                  <a:lnTo>
                    <a:pt x="986794" y="2779156"/>
                  </a:lnTo>
                  <a:lnTo>
                    <a:pt x="1000125" y="2934629"/>
                  </a:lnTo>
                  <a:lnTo>
                    <a:pt x="909667" y="2942879"/>
                  </a:lnTo>
                  <a:lnTo>
                    <a:pt x="908397" y="2952397"/>
                  </a:lnTo>
                  <a:lnTo>
                    <a:pt x="907128" y="2962233"/>
                  </a:lnTo>
                  <a:lnTo>
                    <a:pt x="905541" y="2971752"/>
                  </a:lnTo>
                  <a:lnTo>
                    <a:pt x="903636" y="2981588"/>
                  </a:lnTo>
                  <a:lnTo>
                    <a:pt x="901415" y="2990790"/>
                  </a:lnTo>
                  <a:lnTo>
                    <a:pt x="899193" y="3000309"/>
                  </a:lnTo>
                  <a:lnTo>
                    <a:pt x="896654" y="3009827"/>
                  </a:lnTo>
                  <a:lnTo>
                    <a:pt x="893797" y="3019029"/>
                  </a:lnTo>
                  <a:lnTo>
                    <a:pt x="890623" y="3027913"/>
                  </a:lnTo>
                  <a:lnTo>
                    <a:pt x="887449" y="3036797"/>
                  </a:lnTo>
                  <a:lnTo>
                    <a:pt x="883958" y="3045999"/>
                  </a:lnTo>
                  <a:lnTo>
                    <a:pt x="880149" y="3054566"/>
                  </a:lnTo>
                  <a:lnTo>
                    <a:pt x="876658" y="3063450"/>
                  </a:lnTo>
                  <a:lnTo>
                    <a:pt x="872532" y="3072017"/>
                  </a:lnTo>
                  <a:lnTo>
                    <a:pt x="868088" y="3080584"/>
                  </a:lnTo>
                  <a:lnTo>
                    <a:pt x="863644" y="3089150"/>
                  </a:lnTo>
                  <a:lnTo>
                    <a:pt x="933154" y="3147532"/>
                  </a:lnTo>
                  <a:lnTo>
                    <a:pt x="831905" y="3267151"/>
                  </a:lnTo>
                  <a:lnTo>
                    <a:pt x="763347" y="3209404"/>
                  </a:lnTo>
                  <a:lnTo>
                    <a:pt x="755730" y="3215433"/>
                  </a:lnTo>
                  <a:lnTo>
                    <a:pt x="748112" y="3221144"/>
                  </a:lnTo>
                  <a:lnTo>
                    <a:pt x="740177" y="3226538"/>
                  </a:lnTo>
                  <a:lnTo>
                    <a:pt x="732560" y="3231615"/>
                  </a:lnTo>
                  <a:lnTo>
                    <a:pt x="724307" y="3237009"/>
                  </a:lnTo>
                  <a:lnTo>
                    <a:pt x="716055" y="3242085"/>
                  </a:lnTo>
                  <a:lnTo>
                    <a:pt x="707485" y="3246527"/>
                  </a:lnTo>
                  <a:lnTo>
                    <a:pt x="698916" y="3251287"/>
                  </a:lnTo>
                  <a:lnTo>
                    <a:pt x="690346" y="3256046"/>
                  </a:lnTo>
                  <a:lnTo>
                    <a:pt x="681459" y="3259854"/>
                  </a:lnTo>
                  <a:lnTo>
                    <a:pt x="672572" y="3263979"/>
                  </a:lnTo>
                  <a:lnTo>
                    <a:pt x="663685" y="3267786"/>
                  </a:lnTo>
                  <a:lnTo>
                    <a:pt x="654480" y="3271276"/>
                  </a:lnTo>
                  <a:lnTo>
                    <a:pt x="645593" y="3274449"/>
                  </a:lnTo>
                  <a:lnTo>
                    <a:pt x="635754" y="3277305"/>
                  </a:lnTo>
                  <a:lnTo>
                    <a:pt x="626549" y="3280478"/>
                  </a:lnTo>
                  <a:lnTo>
                    <a:pt x="634484" y="3369637"/>
                  </a:lnTo>
                  <a:lnTo>
                    <a:pt x="478008" y="3382963"/>
                  </a:lnTo>
                  <a:lnTo>
                    <a:pt x="470390" y="3293804"/>
                  </a:lnTo>
                  <a:lnTo>
                    <a:pt x="460551" y="3292535"/>
                  </a:lnTo>
                  <a:lnTo>
                    <a:pt x="451029" y="3291266"/>
                  </a:lnTo>
                  <a:lnTo>
                    <a:pt x="441190" y="3289362"/>
                  </a:lnTo>
                  <a:lnTo>
                    <a:pt x="431668" y="3287458"/>
                  </a:lnTo>
                  <a:lnTo>
                    <a:pt x="421829" y="3285237"/>
                  </a:lnTo>
                  <a:lnTo>
                    <a:pt x="412624" y="3283016"/>
                  </a:lnTo>
                  <a:lnTo>
                    <a:pt x="403420" y="3280478"/>
                  </a:lnTo>
                  <a:lnTo>
                    <a:pt x="394215" y="3277305"/>
                  </a:lnTo>
                  <a:lnTo>
                    <a:pt x="384693" y="3274449"/>
                  </a:lnTo>
                  <a:lnTo>
                    <a:pt x="375806" y="3271276"/>
                  </a:lnTo>
                  <a:lnTo>
                    <a:pt x="366919" y="3267786"/>
                  </a:lnTo>
                  <a:lnTo>
                    <a:pt x="358032" y="3263979"/>
                  </a:lnTo>
                  <a:lnTo>
                    <a:pt x="349145" y="3259854"/>
                  </a:lnTo>
                  <a:lnTo>
                    <a:pt x="340575" y="3256046"/>
                  </a:lnTo>
                  <a:lnTo>
                    <a:pt x="332006" y="3251921"/>
                  </a:lnTo>
                  <a:lnTo>
                    <a:pt x="323436" y="3246845"/>
                  </a:lnTo>
                  <a:lnTo>
                    <a:pt x="265987" y="3315697"/>
                  </a:lnTo>
                  <a:lnTo>
                    <a:pt x="146012" y="3214798"/>
                  </a:lnTo>
                  <a:lnTo>
                    <a:pt x="204412" y="3145628"/>
                  </a:lnTo>
                  <a:lnTo>
                    <a:pt x="198382" y="3138331"/>
                  </a:lnTo>
                  <a:lnTo>
                    <a:pt x="192669" y="3130398"/>
                  </a:lnTo>
                  <a:lnTo>
                    <a:pt x="187273" y="3122466"/>
                  </a:lnTo>
                  <a:lnTo>
                    <a:pt x="181877" y="3114851"/>
                  </a:lnTo>
                  <a:lnTo>
                    <a:pt x="176799" y="3106602"/>
                  </a:lnTo>
                  <a:lnTo>
                    <a:pt x="172038" y="3098352"/>
                  </a:lnTo>
                  <a:lnTo>
                    <a:pt x="167277" y="3089785"/>
                  </a:lnTo>
                  <a:lnTo>
                    <a:pt x="162834" y="3081853"/>
                  </a:lnTo>
                  <a:lnTo>
                    <a:pt x="158390" y="3072969"/>
                  </a:lnTo>
                  <a:lnTo>
                    <a:pt x="154264" y="3064402"/>
                  </a:lnTo>
                  <a:lnTo>
                    <a:pt x="150455" y="3055517"/>
                  </a:lnTo>
                  <a:lnTo>
                    <a:pt x="146646" y="3046633"/>
                  </a:lnTo>
                  <a:lnTo>
                    <a:pt x="143155" y="3037114"/>
                  </a:lnTo>
                  <a:lnTo>
                    <a:pt x="139664" y="3028230"/>
                  </a:lnTo>
                  <a:lnTo>
                    <a:pt x="136807" y="3018711"/>
                  </a:lnTo>
                  <a:lnTo>
                    <a:pt x="133633" y="3009193"/>
                  </a:lnTo>
                  <a:lnTo>
                    <a:pt x="43175" y="3017125"/>
                  </a:lnTo>
                  <a:lnTo>
                    <a:pt x="30162" y="2861334"/>
                  </a:lnTo>
                  <a:lnTo>
                    <a:pt x="121255" y="2853402"/>
                  </a:lnTo>
                  <a:lnTo>
                    <a:pt x="122207" y="2843249"/>
                  </a:lnTo>
                  <a:lnTo>
                    <a:pt x="123794" y="2833730"/>
                  </a:lnTo>
                  <a:lnTo>
                    <a:pt x="125698" y="2824529"/>
                  </a:lnTo>
                  <a:lnTo>
                    <a:pt x="127285" y="2814692"/>
                  </a:lnTo>
                  <a:lnTo>
                    <a:pt x="129824" y="2805491"/>
                  </a:lnTo>
                  <a:lnTo>
                    <a:pt x="132046" y="2796290"/>
                  </a:lnTo>
                  <a:lnTo>
                    <a:pt x="134903" y="2787088"/>
                  </a:lnTo>
                  <a:lnTo>
                    <a:pt x="137442" y="2777569"/>
                  </a:lnTo>
                  <a:lnTo>
                    <a:pt x="140298" y="2768685"/>
                  </a:lnTo>
                  <a:lnTo>
                    <a:pt x="143790" y="2759801"/>
                  </a:lnTo>
                  <a:lnTo>
                    <a:pt x="147598" y="2750917"/>
                  </a:lnTo>
                  <a:lnTo>
                    <a:pt x="151090" y="2742032"/>
                  </a:lnTo>
                  <a:lnTo>
                    <a:pt x="154899" y="2733466"/>
                  </a:lnTo>
                  <a:lnTo>
                    <a:pt x="159025" y="2724899"/>
                  </a:lnTo>
                  <a:lnTo>
                    <a:pt x="167912" y="2707765"/>
                  </a:lnTo>
                  <a:lnTo>
                    <a:pt x="97450" y="2648749"/>
                  </a:lnTo>
                  <a:lnTo>
                    <a:pt x="198382" y="2528812"/>
                  </a:lnTo>
                  <a:lnTo>
                    <a:pt x="269161" y="2588780"/>
                  </a:lnTo>
                  <a:lnTo>
                    <a:pt x="284079" y="2577675"/>
                  </a:lnTo>
                  <a:lnTo>
                    <a:pt x="299631" y="2566887"/>
                  </a:lnTo>
                  <a:lnTo>
                    <a:pt x="307884" y="2561493"/>
                  </a:lnTo>
                  <a:lnTo>
                    <a:pt x="315819" y="2556734"/>
                  </a:lnTo>
                  <a:lnTo>
                    <a:pt x="324388" y="2552292"/>
                  </a:lnTo>
                  <a:lnTo>
                    <a:pt x="332323" y="2547532"/>
                  </a:lnTo>
                  <a:lnTo>
                    <a:pt x="340893" y="2543407"/>
                  </a:lnTo>
                  <a:lnTo>
                    <a:pt x="349463" y="2539283"/>
                  </a:lnTo>
                  <a:lnTo>
                    <a:pt x="358350" y="2535158"/>
                  </a:lnTo>
                  <a:lnTo>
                    <a:pt x="367237" y="2531350"/>
                  </a:lnTo>
                  <a:lnTo>
                    <a:pt x="376124" y="2528177"/>
                  </a:lnTo>
                  <a:lnTo>
                    <a:pt x="385646" y="2524687"/>
                  </a:lnTo>
                  <a:lnTo>
                    <a:pt x="394533" y="2521832"/>
                  </a:lnTo>
                  <a:lnTo>
                    <a:pt x="403737" y="2518976"/>
                  </a:lnTo>
                  <a:lnTo>
                    <a:pt x="396120" y="2426327"/>
                  </a:lnTo>
                  <a:lnTo>
                    <a:pt x="552279" y="2413000"/>
                  </a:lnTo>
                  <a:close/>
                  <a:moveTo>
                    <a:pt x="1753153" y="2246313"/>
                  </a:moveTo>
                  <a:lnTo>
                    <a:pt x="1813988" y="2246313"/>
                  </a:lnTo>
                  <a:lnTo>
                    <a:pt x="1817474" y="2246631"/>
                  </a:lnTo>
                  <a:lnTo>
                    <a:pt x="1820959" y="2247583"/>
                  </a:lnTo>
                  <a:lnTo>
                    <a:pt x="1823811" y="2248536"/>
                  </a:lnTo>
                  <a:lnTo>
                    <a:pt x="1826346" y="2250441"/>
                  </a:lnTo>
                  <a:lnTo>
                    <a:pt x="1828564" y="2252346"/>
                  </a:lnTo>
                  <a:lnTo>
                    <a:pt x="1830148" y="2254886"/>
                  </a:lnTo>
                  <a:lnTo>
                    <a:pt x="1831415" y="2257426"/>
                  </a:lnTo>
                  <a:lnTo>
                    <a:pt x="1831732" y="2259966"/>
                  </a:lnTo>
                  <a:lnTo>
                    <a:pt x="1831732" y="2310766"/>
                  </a:lnTo>
                  <a:lnTo>
                    <a:pt x="1842188" y="2312036"/>
                  </a:lnTo>
                  <a:lnTo>
                    <a:pt x="1852011" y="2313623"/>
                  </a:lnTo>
                  <a:lnTo>
                    <a:pt x="1862467" y="2315528"/>
                  </a:lnTo>
                  <a:lnTo>
                    <a:pt x="1871973" y="2317751"/>
                  </a:lnTo>
                  <a:lnTo>
                    <a:pt x="1880528" y="2319973"/>
                  </a:lnTo>
                  <a:lnTo>
                    <a:pt x="1889400" y="2322513"/>
                  </a:lnTo>
                  <a:lnTo>
                    <a:pt x="1897955" y="2325371"/>
                  </a:lnTo>
                  <a:lnTo>
                    <a:pt x="1907460" y="2328863"/>
                  </a:lnTo>
                  <a:lnTo>
                    <a:pt x="1916332" y="2332673"/>
                  </a:lnTo>
                  <a:lnTo>
                    <a:pt x="1925204" y="2336801"/>
                  </a:lnTo>
                  <a:lnTo>
                    <a:pt x="1934393" y="2341246"/>
                  </a:lnTo>
                  <a:lnTo>
                    <a:pt x="1942948" y="2345691"/>
                  </a:lnTo>
                  <a:lnTo>
                    <a:pt x="1951503" y="2350771"/>
                  </a:lnTo>
                  <a:lnTo>
                    <a:pt x="1960058" y="2355851"/>
                  </a:lnTo>
                  <a:lnTo>
                    <a:pt x="1967662" y="2361566"/>
                  </a:lnTo>
                  <a:lnTo>
                    <a:pt x="1975267" y="2367281"/>
                  </a:lnTo>
                  <a:lnTo>
                    <a:pt x="1982238" y="2372996"/>
                  </a:lnTo>
                  <a:lnTo>
                    <a:pt x="1988575" y="2379346"/>
                  </a:lnTo>
                  <a:lnTo>
                    <a:pt x="1994278" y="2385378"/>
                  </a:lnTo>
                  <a:lnTo>
                    <a:pt x="1999665" y="2392046"/>
                  </a:lnTo>
                  <a:lnTo>
                    <a:pt x="2002199" y="2396491"/>
                  </a:lnTo>
                  <a:lnTo>
                    <a:pt x="2004100" y="2401253"/>
                  </a:lnTo>
                  <a:lnTo>
                    <a:pt x="2005051" y="2406016"/>
                  </a:lnTo>
                  <a:lnTo>
                    <a:pt x="2005685" y="2411413"/>
                  </a:lnTo>
                  <a:lnTo>
                    <a:pt x="2005051" y="2416493"/>
                  </a:lnTo>
                  <a:lnTo>
                    <a:pt x="2003784" y="2421891"/>
                  </a:lnTo>
                  <a:lnTo>
                    <a:pt x="2001566" y="2427288"/>
                  </a:lnTo>
                  <a:lnTo>
                    <a:pt x="1998397" y="2432368"/>
                  </a:lnTo>
                  <a:lnTo>
                    <a:pt x="1996179" y="2435543"/>
                  </a:lnTo>
                  <a:lnTo>
                    <a:pt x="1993961" y="2438401"/>
                  </a:lnTo>
                  <a:lnTo>
                    <a:pt x="1991426" y="2441576"/>
                  </a:lnTo>
                  <a:lnTo>
                    <a:pt x="1988575" y="2444433"/>
                  </a:lnTo>
                  <a:lnTo>
                    <a:pt x="1985406" y="2447291"/>
                  </a:lnTo>
                  <a:lnTo>
                    <a:pt x="1982238" y="2449831"/>
                  </a:lnTo>
                  <a:lnTo>
                    <a:pt x="1978435" y="2452688"/>
                  </a:lnTo>
                  <a:lnTo>
                    <a:pt x="1974633" y="2454911"/>
                  </a:lnTo>
                  <a:lnTo>
                    <a:pt x="1971148" y="2457133"/>
                  </a:lnTo>
                  <a:lnTo>
                    <a:pt x="1967029" y="2459038"/>
                  </a:lnTo>
                  <a:lnTo>
                    <a:pt x="1962910" y="2460626"/>
                  </a:lnTo>
                  <a:lnTo>
                    <a:pt x="1958790" y="2462213"/>
                  </a:lnTo>
                  <a:lnTo>
                    <a:pt x="1954671" y="2463483"/>
                  </a:lnTo>
                  <a:lnTo>
                    <a:pt x="1950235" y="2464118"/>
                  </a:lnTo>
                  <a:lnTo>
                    <a:pt x="1945799" y="2464753"/>
                  </a:lnTo>
                  <a:lnTo>
                    <a:pt x="1941364" y="2464753"/>
                  </a:lnTo>
                  <a:lnTo>
                    <a:pt x="1936294" y="2464753"/>
                  </a:lnTo>
                  <a:lnTo>
                    <a:pt x="1931541" y="2464118"/>
                  </a:lnTo>
                  <a:lnTo>
                    <a:pt x="1926471" y="2462531"/>
                  </a:lnTo>
                  <a:lnTo>
                    <a:pt x="1922035" y="2460626"/>
                  </a:lnTo>
                  <a:lnTo>
                    <a:pt x="1917916" y="2458403"/>
                  </a:lnTo>
                  <a:lnTo>
                    <a:pt x="1914431" y="2455546"/>
                  </a:lnTo>
                  <a:lnTo>
                    <a:pt x="1910946" y="2452688"/>
                  </a:lnTo>
                  <a:lnTo>
                    <a:pt x="1908094" y="2448878"/>
                  </a:lnTo>
                  <a:lnTo>
                    <a:pt x="1904925" y="2445068"/>
                  </a:lnTo>
                  <a:lnTo>
                    <a:pt x="1903341" y="2443798"/>
                  </a:lnTo>
                  <a:lnTo>
                    <a:pt x="1897004" y="2438401"/>
                  </a:lnTo>
                  <a:lnTo>
                    <a:pt x="1890667" y="2433638"/>
                  </a:lnTo>
                  <a:lnTo>
                    <a:pt x="1883696" y="2429193"/>
                  </a:lnTo>
                  <a:lnTo>
                    <a:pt x="1876092" y="2424431"/>
                  </a:lnTo>
                  <a:lnTo>
                    <a:pt x="1868804" y="2419986"/>
                  </a:lnTo>
                  <a:lnTo>
                    <a:pt x="1861200" y="2415858"/>
                  </a:lnTo>
                  <a:lnTo>
                    <a:pt x="1853912" y="2412366"/>
                  </a:lnTo>
                  <a:lnTo>
                    <a:pt x="1847258" y="2409508"/>
                  </a:lnTo>
                  <a:lnTo>
                    <a:pt x="1840921" y="2407286"/>
                  </a:lnTo>
                  <a:lnTo>
                    <a:pt x="1834267" y="2405381"/>
                  </a:lnTo>
                  <a:lnTo>
                    <a:pt x="1827296" y="2403793"/>
                  </a:lnTo>
                  <a:lnTo>
                    <a:pt x="1820642" y="2402523"/>
                  </a:lnTo>
                  <a:lnTo>
                    <a:pt x="1813355" y="2401253"/>
                  </a:lnTo>
                  <a:lnTo>
                    <a:pt x="1806384" y="2400301"/>
                  </a:lnTo>
                  <a:lnTo>
                    <a:pt x="1799730" y="2399666"/>
                  </a:lnTo>
                  <a:lnTo>
                    <a:pt x="1792759" y="2399348"/>
                  </a:lnTo>
                  <a:lnTo>
                    <a:pt x="1786105" y="2399031"/>
                  </a:lnTo>
                  <a:lnTo>
                    <a:pt x="1776917" y="2399348"/>
                  </a:lnTo>
                  <a:lnTo>
                    <a:pt x="1767094" y="2400301"/>
                  </a:lnTo>
                  <a:lnTo>
                    <a:pt x="1756321" y="2401571"/>
                  </a:lnTo>
                  <a:lnTo>
                    <a:pt x="1745548" y="2404428"/>
                  </a:lnTo>
                  <a:lnTo>
                    <a:pt x="1740162" y="2405698"/>
                  </a:lnTo>
                  <a:lnTo>
                    <a:pt x="1734458" y="2407603"/>
                  </a:lnTo>
                  <a:lnTo>
                    <a:pt x="1729072" y="2409826"/>
                  </a:lnTo>
                  <a:lnTo>
                    <a:pt x="1723368" y="2412048"/>
                  </a:lnTo>
                  <a:lnTo>
                    <a:pt x="1717982" y="2414906"/>
                  </a:lnTo>
                  <a:lnTo>
                    <a:pt x="1712279" y="2418081"/>
                  </a:lnTo>
                  <a:lnTo>
                    <a:pt x="1706575" y="2421256"/>
                  </a:lnTo>
                  <a:lnTo>
                    <a:pt x="1701506" y="2425383"/>
                  </a:lnTo>
                  <a:lnTo>
                    <a:pt x="1698337" y="2427923"/>
                  </a:lnTo>
                  <a:lnTo>
                    <a:pt x="1695168" y="2431416"/>
                  </a:lnTo>
                  <a:lnTo>
                    <a:pt x="1692634" y="2434908"/>
                  </a:lnTo>
                  <a:lnTo>
                    <a:pt x="1690415" y="2438401"/>
                  </a:lnTo>
                  <a:lnTo>
                    <a:pt x="1688514" y="2442211"/>
                  </a:lnTo>
                  <a:lnTo>
                    <a:pt x="1686930" y="2446338"/>
                  </a:lnTo>
                  <a:lnTo>
                    <a:pt x="1686296" y="2450783"/>
                  </a:lnTo>
                  <a:lnTo>
                    <a:pt x="1685662" y="2455228"/>
                  </a:lnTo>
                  <a:lnTo>
                    <a:pt x="1685346" y="2459673"/>
                  </a:lnTo>
                  <a:lnTo>
                    <a:pt x="1685346" y="2464118"/>
                  </a:lnTo>
                  <a:lnTo>
                    <a:pt x="1685662" y="2468563"/>
                  </a:lnTo>
                  <a:lnTo>
                    <a:pt x="1686296" y="2473008"/>
                  </a:lnTo>
                  <a:lnTo>
                    <a:pt x="1687880" y="2477136"/>
                  </a:lnTo>
                  <a:lnTo>
                    <a:pt x="1689148" y="2481581"/>
                  </a:lnTo>
                  <a:lnTo>
                    <a:pt x="1691366" y="2485708"/>
                  </a:lnTo>
                  <a:lnTo>
                    <a:pt x="1693584" y="2489518"/>
                  </a:lnTo>
                  <a:lnTo>
                    <a:pt x="1698654" y="2495233"/>
                  </a:lnTo>
                  <a:lnTo>
                    <a:pt x="1703723" y="2500631"/>
                  </a:lnTo>
                  <a:lnTo>
                    <a:pt x="1709427" y="2505076"/>
                  </a:lnTo>
                  <a:lnTo>
                    <a:pt x="1715130" y="2508568"/>
                  </a:lnTo>
                  <a:lnTo>
                    <a:pt x="1721784" y="2512378"/>
                  </a:lnTo>
                  <a:lnTo>
                    <a:pt x="1729389" y="2515871"/>
                  </a:lnTo>
                  <a:lnTo>
                    <a:pt x="1745865" y="2522538"/>
                  </a:lnTo>
                  <a:lnTo>
                    <a:pt x="1750618" y="2524443"/>
                  </a:lnTo>
                  <a:lnTo>
                    <a:pt x="1778501" y="2534603"/>
                  </a:lnTo>
                  <a:lnTo>
                    <a:pt x="1797829" y="2542223"/>
                  </a:lnTo>
                  <a:lnTo>
                    <a:pt x="1816523" y="2549208"/>
                  </a:lnTo>
                  <a:lnTo>
                    <a:pt x="1827613" y="2553336"/>
                  </a:lnTo>
                  <a:lnTo>
                    <a:pt x="1854546" y="2562861"/>
                  </a:lnTo>
                  <a:lnTo>
                    <a:pt x="1868804" y="2568258"/>
                  </a:lnTo>
                  <a:lnTo>
                    <a:pt x="1882746" y="2573656"/>
                  </a:lnTo>
                  <a:lnTo>
                    <a:pt x="1897004" y="2579688"/>
                  </a:lnTo>
                  <a:lnTo>
                    <a:pt x="1911262" y="2585721"/>
                  </a:lnTo>
                  <a:lnTo>
                    <a:pt x="1925204" y="2592388"/>
                  </a:lnTo>
                  <a:lnTo>
                    <a:pt x="1938512" y="2599373"/>
                  </a:lnTo>
                  <a:lnTo>
                    <a:pt x="1951503" y="2606676"/>
                  </a:lnTo>
                  <a:lnTo>
                    <a:pt x="1964177" y="2614613"/>
                  </a:lnTo>
                  <a:lnTo>
                    <a:pt x="1969563" y="2618741"/>
                  </a:lnTo>
                  <a:lnTo>
                    <a:pt x="1975584" y="2622868"/>
                  </a:lnTo>
                  <a:lnTo>
                    <a:pt x="1980653" y="2627313"/>
                  </a:lnTo>
                  <a:lnTo>
                    <a:pt x="1986040" y="2631758"/>
                  </a:lnTo>
                  <a:lnTo>
                    <a:pt x="1990793" y="2636203"/>
                  </a:lnTo>
                  <a:lnTo>
                    <a:pt x="1995229" y="2640966"/>
                  </a:lnTo>
                  <a:lnTo>
                    <a:pt x="1999665" y="2645728"/>
                  </a:lnTo>
                  <a:lnTo>
                    <a:pt x="2003467" y="2651126"/>
                  </a:lnTo>
                  <a:lnTo>
                    <a:pt x="2006952" y="2656206"/>
                  </a:lnTo>
                  <a:lnTo>
                    <a:pt x="2010438" y="2661286"/>
                  </a:lnTo>
                  <a:lnTo>
                    <a:pt x="2012972" y="2667001"/>
                  </a:lnTo>
                  <a:lnTo>
                    <a:pt x="2017507" y="2672398"/>
                  </a:lnTo>
                  <a:lnTo>
                    <a:pt x="2017408" y="2677796"/>
                  </a:lnTo>
                  <a:lnTo>
                    <a:pt x="2019309" y="2682876"/>
                  </a:lnTo>
                  <a:lnTo>
                    <a:pt x="2020260" y="2688273"/>
                  </a:lnTo>
                  <a:lnTo>
                    <a:pt x="2021844" y="2693671"/>
                  </a:lnTo>
                  <a:lnTo>
                    <a:pt x="2022478" y="2699068"/>
                  </a:lnTo>
                  <a:lnTo>
                    <a:pt x="2023429" y="2704148"/>
                  </a:lnTo>
                  <a:lnTo>
                    <a:pt x="2023745" y="2709546"/>
                  </a:lnTo>
                  <a:lnTo>
                    <a:pt x="2024062" y="2714943"/>
                  </a:lnTo>
                  <a:lnTo>
                    <a:pt x="2024062" y="2720023"/>
                  </a:lnTo>
                  <a:lnTo>
                    <a:pt x="2024062" y="2725738"/>
                  </a:lnTo>
                  <a:lnTo>
                    <a:pt x="2023429" y="2730818"/>
                  </a:lnTo>
                  <a:lnTo>
                    <a:pt x="2022478" y="2736216"/>
                  </a:lnTo>
                  <a:lnTo>
                    <a:pt x="2021844" y="2741296"/>
                  </a:lnTo>
                  <a:lnTo>
                    <a:pt x="2020894" y="2746376"/>
                  </a:lnTo>
                  <a:lnTo>
                    <a:pt x="2019309" y="2751773"/>
                  </a:lnTo>
                  <a:lnTo>
                    <a:pt x="2017725" y="2756853"/>
                  </a:lnTo>
                  <a:lnTo>
                    <a:pt x="2014240" y="2767331"/>
                  </a:lnTo>
                  <a:lnTo>
                    <a:pt x="2009170" y="2777173"/>
                  </a:lnTo>
                  <a:lnTo>
                    <a:pt x="2004100" y="2787016"/>
                  </a:lnTo>
                  <a:lnTo>
                    <a:pt x="1997763" y="2796223"/>
                  </a:lnTo>
                  <a:lnTo>
                    <a:pt x="1990476" y="2805431"/>
                  </a:lnTo>
                  <a:lnTo>
                    <a:pt x="1982554" y="2814003"/>
                  </a:lnTo>
                  <a:lnTo>
                    <a:pt x="1973683" y="2822576"/>
                  </a:lnTo>
                  <a:lnTo>
                    <a:pt x="1964177" y="2830513"/>
                  </a:lnTo>
                  <a:lnTo>
                    <a:pt x="1958474" y="2834641"/>
                  </a:lnTo>
                  <a:lnTo>
                    <a:pt x="1952137" y="2838768"/>
                  </a:lnTo>
                  <a:lnTo>
                    <a:pt x="1945799" y="2842261"/>
                  </a:lnTo>
                  <a:lnTo>
                    <a:pt x="1938829" y="2845753"/>
                  </a:lnTo>
                  <a:lnTo>
                    <a:pt x="1931541" y="2848928"/>
                  </a:lnTo>
                  <a:lnTo>
                    <a:pt x="1923937" y="2852421"/>
                  </a:lnTo>
                  <a:lnTo>
                    <a:pt x="1915698" y="2854961"/>
                  </a:lnTo>
                  <a:lnTo>
                    <a:pt x="1907777" y="2857818"/>
                  </a:lnTo>
                  <a:lnTo>
                    <a:pt x="1899222" y="2860041"/>
                  </a:lnTo>
                  <a:lnTo>
                    <a:pt x="1890350" y="2862263"/>
                  </a:lnTo>
                  <a:lnTo>
                    <a:pt x="1880845" y="2864486"/>
                  </a:lnTo>
                  <a:lnTo>
                    <a:pt x="1871656" y="2866391"/>
                  </a:lnTo>
                  <a:lnTo>
                    <a:pt x="1862150" y="2867978"/>
                  </a:lnTo>
                  <a:lnTo>
                    <a:pt x="1852011" y="2869566"/>
                  </a:lnTo>
                  <a:lnTo>
                    <a:pt x="1842188" y="2870201"/>
                  </a:lnTo>
                  <a:lnTo>
                    <a:pt x="1831732" y="2871471"/>
                  </a:lnTo>
                  <a:lnTo>
                    <a:pt x="1831732" y="2918143"/>
                  </a:lnTo>
                  <a:lnTo>
                    <a:pt x="1831415" y="2921001"/>
                  </a:lnTo>
                  <a:lnTo>
                    <a:pt x="1830148" y="2923858"/>
                  </a:lnTo>
                  <a:lnTo>
                    <a:pt x="1828564" y="2926081"/>
                  </a:lnTo>
                  <a:lnTo>
                    <a:pt x="1826346" y="2928303"/>
                  </a:lnTo>
                  <a:lnTo>
                    <a:pt x="1823811" y="2929573"/>
                  </a:lnTo>
                  <a:lnTo>
                    <a:pt x="1820959" y="2931161"/>
                  </a:lnTo>
                  <a:lnTo>
                    <a:pt x="1817474" y="2931796"/>
                  </a:lnTo>
                  <a:lnTo>
                    <a:pt x="1813988" y="2932113"/>
                  </a:lnTo>
                  <a:lnTo>
                    <a:pt x="1753153" y="2932113"/>
                  </a:lnTo>
                  <a:lnTo>
                    <a:pt x="1749350" y="2931796"/>
                  </a:lnTo>
                  <a:lnTo>
                    <a:pt x="1745865" y="2931161"/>
                  </a:lnTo>
                  <a:lnTo>
                    <a:pt x="1743013" y="2929573"/>
                  </a:lnTo>
                  <a:lnTo>
                    <a:pt x="1740478" y="2928303"/>
                  </a:lnTo>
                  <a:lnTo>
                    <a:pt x="1738261" y="2926081"/>
                  </a:lnTo>
                  <a:lnTo>
                    <a:pt x="1736676" y="2923858"/>
                  </a:lnTo>
                  <a:lnTo>
                    <a:pt x="1735726" y="2921001"/>
                  </a:lnTo>
                  <a:lnTo>
                    <a:pt x="1735409" y="2918143"/>
                  </a:lnTo>
                  <a:lnTo>
                    <a:pt x="1735409" y="2867661"/>
                  </a:lnTo>
                  <a:lnTo>
                    <a:pt x="1722418" y="2865438"/>
                  </a:lnTo>
                  <a:lnTo>
                    <a:pt x="1708793" y="2863216"/>
                  </a:lnTo>
                  <a:lnTo>
                    <a:pt x="1696436" y="2860041"/>
                  </a:lnTo>
                  <a:lnTo>
                    <a:pt x="1683444" y="2857183"/>
                  </a:lnTo>
                  <a:lnTo>
                    <a:pt x="1670770" y="2853373"/>
                  </a:lnTo>
                  <a:lnTo>
                    <a:pt x="1658413" y="2849246"/>
                  </a:lnTo>
                  <a:lnTo>
                    <a:pt x="1646689" y="2844801"/>
                  </a:lnTo>
                  <a:lnTo>
                    <a:pt x="1635283" y="2840038"/>
                  </a:lnTo>
                  <a:lnTo>
                    <a:pt x="1624193" y="2834958"/>
                  </a:lnTo>
                  <a:lnTo>
                    <a:pt x="1613420" y="2829243"/>
                  </a:lnTo>
                  <a:lnTo>
                    <a:pt x="1603280" y="2823528"/>
                  </a:lnTo>
                  <a:lnTo>
                    <a:pt x="1594092" y="2816543"/>
                  </a:lnTo>
                  <a:lnTo>
                    <a:pt x="1585220" y="2809876"/>
                  </a:lnTo>
                  <a:lnTo>
                    <a:pt x="1576982" y="2802573"/>
                  </a:lnTo>
                  <a:lnTo>
                    <a:pt x="1569377" y="2794636"/>
                  </a:lnTo>
                  <a:lnTo>
                    <a:pt x="1566209" y="2790826"/>
                  </a:lnTo>
                  <a:lnTo>
                    <a:pt x="1563357" y="2786698"/>
                  </a:lnTo>
                  <a:lnTo>
                    <a:pt x="1560188" y="2782253"/>
                  </a:lnTo>
                  <a:lnTo>
                    <a:pt x="1558287" y="2777173"/>
                  </a:lnTo>
                  <a:lnTo>
                    <a:pt x="1557337" y="2772411"/>
                  </a:lnTo>
                  <a:lnTo>
                    <a:pt x="1557337" y="2767331"/>
                  </a:lnTo>
                  <a:lnTo>
                    <a:pt x="1557654" y="2761933"/>
                  </a:lnTo>
                  <a:lnTo>
                    <a:pt x="1559238" y="2756853"/>
                  </a:lnTo>
                  <a:lnTo>
                    <a:pt x="1561456" y="2751456"/>
                  </a:lnTo>
                  <a:lnTo>
                    <a:pt x="1564308" y="2746058"/>
                  </a:lnTo>
                  <a:lnTo>
                    <a:pt x="1566209" y="2743201"/>
                  </a:lnTo>
                  <a:lnTo>
                    <a:pt x="1568743" y="2740026"/>
                  </a:lnTo>
                  <a:lnTo>
                    <a:pt x="1571278" y="2737168"/>
                  </a:lnTo>
                  <a:lnTo>
                    <a:pt x="1574447" y="2734311"/>
                  </a:lnTo>
                  <a:lnTo>
                    <a:pt x="1577299" y="2731136"/>
                  </a:lnTo>
                  <a:lnTo>
                    <a:pt x="1580784" y="2728596"/>
                  </a:lnTo>
                  <a:lnTo>
                    <a:pt x="1583952" y="2726056"/>
                  </a:lnTo>
                  <a:lnTo>
                    <a:pt x="1587755" y="2723833"/>
                  </a:lnTo>
                  <a:lnTo>
                    <a:pt x="1591874" y="2721611"/>
                  </a:lnTo>
                  <a:lnTo>
                    <a:pt x="1595359" y="2719706"/>
                  </a:lnTo>
                  <a:lnTo>
                    <a:pt x="1599478" y="2717801"/>
                  </a:lnTo>
                  <a:lnTo>
                    <a:pt x="1603914" y="2716531"/>
                  </a:lnTo>
                  <a:lnTo>
                    <a:pt x="1608033" y="2715261"/>
                  </a:lnTo>
                  <a:lnTo>
                    <a:pt x="1612469" y="2714626"/>
                  </a:lnTo>
                  <a:lnTo>
                    <a:pt x="1616905" y="2713673"/>
                  </a:lnTo>
                  <a:lnTo>
                    <a:pt x="1621341" y="2713673"/>
                  </a:lnTo>
                  <a:lnTo>
                    <a:pt x="1626411" y="2713673"/>
                  </a:lnTo>
                  <a:lnTo>
                    <a:pt x="1631480" y="2714943"/>
                  </a:lnTo>
                  <a:lnTo>
                    <a:pt x="1635916" y="2715896"/>
                  </a:lnTo>
                  <a:lnTo>
                    <a:pt x="1640352" y="2717801"/>
                  </a:lnTo>
                  <a:lnTo>
                    <a:pt x="1644471" y="2720023"/>
                  </a:lnTo>
                  <a:lnTo>
                    <a:pt x="1648274" y="2723198"/>
                  </a:lnTo>
                  <a:lnTo>
                    <a:pt x="1651759" y="2726056"/>
                  </a:lnTo>
                  <a:lnTo>
                    <a:pt x="1654928" y="2729866"/>
                  </a:lnTo>
                  <a:lnTo>
                    <a:pt x="1657462" y="2733041"/>
                  </a:lnTo>
                  <a:lnTo>
                    <a:pt x="1658096" y="2733993"/>
                  </a:lnTo>
                  <a:lnTo>
                    <a:pt x="1659364" y="2734946"/>
                  </a:lnTo>
                  <a:lnTo>
                    <a:pt x="1665701" y="2740026"/>
                  </a:lnTo>
                  <a:lnTo>
                    <a:pt x="1671721" y="2744471"/>
                  </a:lnTo>
                  <a:lnTo>
                    <a:pt x="1678692" y="2748598"/>
                  </a:lnTo>
                  <a:lnTo>
                    <a:pt x="1685662" y="2752726"/>
                  </a:lnTo>
                  <a:lnTo>
                    <a:pt x="1692634" y="2756853"/>
                  </a:lnTo>
                  <a:lnTo>
                    <a:pt x="1699921" y="2760346"/>
                  </a:lnTo>
                  <a:lnTo>
                    <a:pt x="1707526" y="2763521"/>
                  </a:lnTo>
                  <a:lnTo>
                    <a:pt x="1714497" y="2766061"/>
                  </a:lnTo>
                  <a:lnTo>
                    <a:pt x="1720834" y="2768283"/>
                  </a:lnTo>
                  <a:lnTo>
                    <a:pt x="1731607" y="2771458"/>
                  </a:lnTo>
                  <a:lnTo>
                    <a:pt x="1742380" y="2773998"/>
                  </a:lnTo>
                  <a:lnTo>
                    <a:pt x="1753153" y="2776221"/>
                  </a:lnTo>
                  <a:lnTo>
                    <a:pt x="1764242" y="2778126"/>
                  </a:lnTo>
                  <a:lnTo>
                    <a:pt x="1775016" y="2779396"/>
                  </a:lnTo>
                  <a:lnTo>
                    <a:pt x="1785789" y="2780666"/>
                  </a:lnTo>
                  <a:lnTo>
                    <a:pt x="1795928" y="2780983"/>
                  </a:lnTo>
                  <a:lnTo>
                    <a:pt x="1806067" y="2781301"/>
                  </a:lnTo>
                  <a:lnTo>
                    <a:pt x="1817157" y="2780983"/>
                  </a:lnTo>
                  <a:lnTo>
                    <a:pt x="1827613" y="2780348"/>
                  </a:lnTo>
                  <a:lnTo>
                    <a:pt x="1837119" y="2778761"/>
                  </a:lnTo>
                  <a:lnTo>
                    <a:pt x="1845991" y="2776856"/>
                  </a:lnTo>
                  <a:lnTo>
                    <a:pt x="1854546" y="2774633"/>
                  </a:lnTo>
                  <a:lnTo>
                    <a:pt x="1862467" y="2771776"/>
                  </a:lnTo>
                  <a:lnTo>
                    <a:pt x="1869121" y="2768283"/>
                  </a:lnTo>
                  <a:lnTo>
                    <a:pt x="1875458" y="2764791"/>
                  </a:lnTo>
                  <a:lnTo>
                    <a:pt x="1879260" y="2761616"/>
                  </a:lnTo>
                  <a:lnTo>
                    <a:pt x="1882429" y="2758441"/>
                  </a:lnTo>
                  <a:lnTo>
                    <a:pt x="1885280" y="2754948"/>
                  </a:lnTo>
                  <a:lnTo>
                    <a:pt x="1888132" y="2751456"/>
                  </a:lnTo>
                  <a:lnTo>
                    <a:pt x="1890350" y="2747646"/>
                  </a:lnTo>
                  <a:lnTo>
                    <a:pt x="1892251" y="2743518"/>
                  </a:lnTo>
                  <a:lnTo>
                    <a:pt x="1893519" y="2739391"/>
                  </a:lnTo>
                  <a:lnTo>
                    <a:pt x="1894786" y="2734946"/>
                  </a:lnTo>
                  <a:lnTo>
                    <a:pt x="1895420" y="2730818"/>
                  </a:lnTo>
                  <a:lnTo>
                    <a:pt x="1895737" y="2726373"/>
                  </a:lnTo>
                  <a:lnTo>
                    <a:pt x="1895420" y="2721928"/>
                  </a:lnTo>
                  <a:lnTo>
                    <a:pt x="1895103" y="2717483"/>
                  </a:lnTo>
                  <a:lnTo>
                    <a:pt x="1893836" y="2713038"/>
                  </a:lnTo>
                  <a:lnTo>
                    <a:pt x="1892885" y="2708911"/>
                  </a:lnTo>
                  <a:lnTo>
                    <a:pt x="1890984" y="2704783"/>
                  </a:lnTo>
                  <a:lnTo>
                    <a:pt x="1888766" y="2700656"/>
                  </a:lnTo>
                  <a:lnTo>
                    <a:pt x="1885280" y="2696211"/>
                  </a:lnTo>
                  <a:lnTo>
                    <a:pt x="1881478" y="2691766"/>
                  </a:lnTo>
                  <a:lnTo>
                    <a:pt x="1876092" y="2687321"/>
                  </a:lnTo>
                  <a:lnTo>
                    <a:pt x="1870705" y="2682876"/>
                  </a:lnTo>
                  <a:lnTo>
                    <a:pt x="1864368" y="2678748"/>
                  </a:lnTo>
                  <a:lnTo>
                    <a:pt x="1857714" y="2674621"/>
                  </a:lnTo>
                  <a:lnTo>
                    <a:pt x="1850110" y="2671128"/>
                  </a:lnTo>
                  <a:lnTo>
                    <a:pt x="1842188" y="2667318"/>
                  </a:lnTo>
                  <a:lnTo>
                    <a:pt x="1817474" y="2657158"/>
                  </a:lnTo>
                  <a:lnTo>
                    <a:pt x="1720517" y="2617471"/>
                  </a:lnTo>
                  <a:lnTo>
                    <a:pt x="1673305" y="2597786"/>
                  </a:lnTo>
                  <a:lnTo>
                    <a:pt x="1644471" y="2585086"/>
                  </a:lnTo>
                  <a:lnTo>
                    <a:pt x="1639085" y="2582546"/>
                  </a:lnTo>
                  <a:lnTo>
                    <a:pt x="1634015" y="2580006"/>
                  </a:lnTo>
                  <a:lnTo>
                    <a:pt x="1624827" y="2574608"/>
                  </a:lnTo>
                  <a:lnTo>
                    <a:pt x="1615638" y="2567623"/>
                  </a:lnTo>
                  <a:lnTo>
                    <a:pt x="1607083" y="2560638"/>
                  </a:lnTo>
                  <a:lnTo>
                    <a:pt x="1598845" y="2552383"/>
                  </a:lnTo>
                  <a:lnTo>
                    <a:pt x="1591874" y="2544446"/>
                  </a:lnTo>
                  <a:lnTo>
                    <a:pt x="1588072" y="2540001"/>
                  </a:lnTo>
                  <a:lnTo>
                    <a:pt x="1585220" y="2534921"/>
                  </a:lnTo>
                  <a:lnTo>
                    <a:pt x="1581734" y="2530476"/>
                  </a:lnTo>
                  <a:lnTo>
                    <a:pt x="1579200" y="2525713"/>
                  </a:lnTo>
                  <a:lnTo>
                    <a:pt x="1576348" y="2520633"/>
                  </a:lnTo>
                  <a:lnTo>
                    <a:pt x="1574130" y="2515236"/>
                  </a:lnTo>
                  <a:lnTo>
                    <a:pt x="1571912" y="2510156"/>
                  </a:lnTo>
                  <a:lnTo>
                    <a:pt x="1570011" y="2505076"/>
                  </a:lnTo>
                  <a:lnTo>
                    <a:pt x="1568110" y="2499678"/>
                  </a:lnTo>
                  <a:lnTo>
                    <a:pt x="1566525" y="2494598"/>
                  </a:lnTo>
                  <a:lnTo>
                    <a:pt x="1565575" y="2488883"/>
                  </a:lnTo>
                  <a:lnTo>
                    <a:pt x="1564624" y="2483803"/>
                  </a:lnTo>
                  <a:lnTo>
                    <a:pt x="1563991" y="2478088"/>
                  </a:lnTo>
                  <a:lnTo>
                    <a:pt x="1563674" y="2473008"/>
                  </a:lnTo>
                  <a:lnTo>
                    <a:pt x="1563357" y="2467293"/>
                  </a:lnTo>
                  <a:lnTo>
                    <a:pt x="1563674" y="2461896"/>
                  </a:lnTo>
                  <a:lnTo>
                    <a:pt x="1563991" y="2456816"/>
                  </a:lnTo>
                  <a:lnTo>
                    <a:pt x="1564308" y="2451101"/>
                  </a:lnTo>
                  <a:lnTo>
                    <a:pt x="1565575" y="2446021"/>
                  </a:lnTo>
                  <a:lnTo>
                    <a:pt x="1566525" y="2440306"/>
                  </a:lnTo>
                  <a:lnTo>
                    <a:pt x="1567793" y="2435226"/>
                  </a:lnTo>
                  <a:lnTo>
                    <a:pt x="1569060" y="2429828"/>
                  </a:lnTo>
                  <a:lnTo>
                    <a:pt x="1570961" y="2424748"/>
                  </a:lnTo>
                  <a:lnTo>
                    <a:pt x="1573179" y="2419668"/>
                  </a:lnTo>
                  <a:lnTo>
                    <a:pt x="1575397" y="2414271"/>
                  </a:lnTo>
                  <a:lnTo>
                    <a:pt x="1577932" y="2409191"/>
                  </a:lnTo>
                  <a:lnTo>
                    <a:pt x="1580784" y="2404428"/>
                  </a:lnTo>
                  <a:lnTo>
                    <a:pt x="1583636" y="2399031"/>
                  </a:lnTo>
                  <a:lnTo>
                    <a:pt x="1586804" y="2394268"/>
                  </a:lnTo>
                  <a:lnTo>
                    <a:pt x="1590290" y="2389506"/>
                  </a:lnTo>
                  <a:lnTo>
                    <a:pt x="1594092" y="2385061"/>
                  </a:lnTo>
                  <a:lnTo>
                    <a:pt x="1598211" y="2379981"/>
                  </a:lnTo>
                  <a:lnTo>
                    <a:pt x="1602013" y="2375536"/>
                  </a:lnTo>
                  <a:lnTo>
                    <a:pt x="1606766" y="2371091"/>
                  </a:lnTo>
                  <a:lnTo>
                    <a:pt x="1611202" y="2367281"/>
                  </a:lnTo>
                  <a:lnTo>
                    <a:pt x="1615955" y="2363153"/>
                  </a:lnTo>
                  <a:lnTo>
                    <a:pt x="1621658" y="2358073"/>
                  </a:lnTo>
                  <a:lnTo>
                    <a:pt x="1627678" y="2353628"/>
                  </a:lnTo>
                  <a:lnTo>
                    <a:pt x="1634015" y="2349818"/>
                  </a:lnTo>
                  <a:lnTo>
                    <a:pt x="1640669" y="2345691"/>
                  </a:lnTo>
                  <a:lnTo>
                    <a:pt x="1647323" y="2341881"/>
                  </a:lnTo>
                  <a:lnTo>
                    <a:pt x="1654294" y="2338071"/>
                  </a:lnTo>
                  <a:lnTo>
                    <a:pt x="1661898" y="2334896"/>
                  </a:lnTo>
                  <a:lnTo>
                    <a:pt x="1669186" y="2331403"/>
                  </a:lnTo>
                  <a:lnTo>
                    <a:pt x="1676790" y="2328546"/>
                  </a:lnTo>
                  <a:lnTo>
                    <a:pt x="1684395" y="2325371"/>
                  </a:lnTo>
                  <a:lnTo>
                    <a:pt x="1692634" y="2322831"/>
                  </a:lnTo>
                  <a:lnTo>
                    <a:pt x="1700872" y="2320608"/>
                  </a:lnTo>
                  <a:lnTo>
                    <a:pt x="1709427" y="2318386"/>
                  </a:lnTo>
                  <a:lnTo>
                    <a:pt x="1717982" y="2316163"/>
                  </a:lnTo>
                  <a:lnTo>
                    <a:pt x="1726220" y="2314893"/>
                  </a:lnTo>
                  <a:lnTo>
                    <a:pt x="1735409" y="2312988"/>
                  </a:lnTo>
                  <a:lnTo>
                    <a:pt x="1735409" y="2259966"/>
                  </a:lnTo>
                  <a:lnTo>
                    <a:pt x="1735726" y="2257426"/>
                  </a:lnTo>
                  <a:lnTo>
                    <a:pt x="1736676" y="2254886"/>
                  </a:lnTo>
                  <a:lnTo>
                    <a:pt x="1738261" y="2252346"/>
                  </a:lnTo>
                  <a:lnTo>
                    <a:pt x="1740478" y="2250441"/>
                  </a:lnTo>
                  <a:lnTo>
                    <a:pt x="1743013" y="2248536"/>
                  </a:lnTo>
                  <a:lnTo>
                    <a:pt x="1745865" y="2247583"/>
                  </a:lnTo>
                  <a:lnTo>
                    <a:pt x="1749350" y="2246631"/>
                  </a:lnTo>
                  <a:lnTo>
                    <a:pt x="1753153" y="2246313"/>
                  </a:lnTo>
                  <a:close/>
                  <a:moveTo>
                    <a:pt x="1796891" y="2159710"/>
                  </a:moveTo>
                  <a:lnTo>
                    <a:pt x="1786093" y="2160028"/>
                  </a:lnTo>
                  <a:lnTo>
                    <a:pt x="1775296" y="2160663"/>
                  </a:lnTo>
                  <a:lnTo>
                    <a:pt x="1764817" y="2161298"/>
                  </a:lnTo>
                  <a:lnTo>
                    <a:pt x="1754337" y="2162251"/>
                  </a:lnTo>
                  <a:lnTo>
                    <a:pt x="1743540" y="2163839"/>
                  </a:lnTo>
                  <a:lnTo>
                    <a:pt x="1733695" y="2165427"/>
                  </a:lnTo>
                  <a:lnTo>
                    <a:pt x="1723216" y="2167332"/>
                  </a:lnTo>
                  <a:lnTo>
                    <a:pt x="1712736" y="2169555"/>
                  </a:lnTo>
                  <a:lnTo>
                    <a:pt x="1702892" y="2171778"/>
                  </a:lnTo>
                  <a:lnTo>
                    <a:pt x="1692730" y="2174318"/>
                  </a:lnTo>
                  <a:lnTo>
                    <a:pt x="1683202" y="2177177"/>
                  </a:lnTo>
                  <a:lnTo>
                    <a:pt x="1673040" y="2180352"/>
                  </a:lnTo>
                  <a:lnTo>
                    <a:pt x="1663513" y="2183528"/>
                  </a:lnTo>
                  <a:lnTo>
                    <a:pt x="1653669" y="2187021"/>
                  </a:lnTo>
                  <a:lnTo>
                    <a:pt x="1644460" y="2190514"/>
                  </a:lnTo>
                  <a:lnTo>
                    <a:pt x="1635250" y="2194643"/>
                  </a:lnTo>
                  <a:lnTo>
                    <a:pt x="1625723" y="2198771"/>
                  </a:lnTo>
                  <a:lnTo>
                    <a:pt x="1616514" y="2203217"/>
                  </a:lnTo>
                  <a:lnTo>
                    <a:pt x="1607622" y="2207663"/>
                  </a:lnTo>
                  <a:lnTo>
                    <a:pt x="1598730" y="2213061"/>
                  </a:lnTo>
                  <a:lnTo>
                    <a:pt x="1589839" y="2217825"/>
                  </a:lnTo>
                  <a:lnTo>
                    <a:pt x="1581264" y="2222906"/>
                  </a:lnTo>
                  <a:lnTo>
                    <a:pt x="1572690" y="2228622"/>
                  </a:lnTo>
                  <a:lnTo>
                    <a:pt x="1564116" y="2234020"/>
                  </a:lnTo>
                  <a:lnTo>
                    <a:pt x="1555859" y="2240054"/>
                  </a:lnTo>
                  <a:lnTo>
                    <a:pt x="1547920" y="2246088"/>
                  </a:lnTo>
                  <a:lnTo>
                    <a:pt x="1539981" y="2252439"/>
                  </a:lnTo>
                  <a:lnTo>
                    <a:pt x="1532042" y="2258473"/>
                  </a:lnTo>
                  <a:lnTo>
                    <a:pt x="1524420" y="2265459"/>
                  </a:lnTo>
                  <a:lnTo>
                    <a:pt x="1517117" y="2272128"/>
                  </a:lnTo>
                  <a:lnTo>
                    <a:pt x="1509495" y="2279114"/>
                  </a:lnTo>
                  <a:lnTo>
                    <a:pt x="1502509" y="2286101"/>
                  </a:lnTo>
                  <a:lnTo>
                    <a:pt x="1495522" y="2293405"/>
                  </a:lnTo>
                  <a:lnTo>
                    <a:pt x="1488853" y="2301026"/>
                  </a:lnTo>
                  <a:lnTo>
                    <a:pt x="1482185" y="2308648"/>
                  </a:lnTo>
                  <a:lnTo>
                    <a:pt x="1475833" y="2316269"/>
                  </a:lnTo>
                  <a:lnTo>
                    <a:pt x="1469482" y="2324526"/>
                  </a:lnTo>
                  <a:lnTo>
                    <a:pt x="1463131" y="2332465"/>
                  </a:lnTo>
                  <a:lnTo>
                    <a:pt x="1457415" y="2340722"/>
                  </a:lnTo>
                  <a:lnTo>
                    <a:pt x="1451698" y="2348978"/>
                  </a:lnTo>
                  <a:lnTo>
                    <a:pt x="1446300" y="2357553"/>
                  </a:lnTo>
                  <a:lnTo>
                    <a:pt x="1440901" y="2366444"/>
                  </a:lnTo>
                  <a:lnTo>
                    <a:pt x="1435820" y="2375019"/>
                  </a:lnTo>
                  <a:lnTo>
                    <a:pt x="1431057" y="2383910"/>
                  </a:lnTo>
                  <a:lnTo>
                    <a:pt x="1426293" y="2393120"/>
                  </a:lnTo>
                  <a:lnTo>
                    <a:pt x="1421847" y="2402012"/>
                  </a:lnTo>
                  <a:lnTo>
                    <a:pt x="1417719" y="2411221"/>
                  </a:lnTo>
                  <a:lnTo>
                    <a:pt x="1413591" y="2421065"/>
                  </a:lnTo>
                  <a:lnTo>
                    <a:pt x="1410098" y="2430592"/>
                  </a:lnTo>
                  <a:lnTo>
                    <a:pt x="1406287" y="2440437"/>
                  </a:lnTo>
                  <a:lnTo>
                    <a:pt x="1403111" y="2449964"/>
                  </a:lnTo>
                  <a:lnTo>
                    <a:pt x="1399936" y="2460126"/>
                  </a:lnTo>
                  <a:lnTo>
                    <a:pt x="1397395" y="2469653"/>
                  </a:lnTo>
                  <a:lnTo>
                    <a:pt x="1394855" y="2480132"/>
                  </a:lnTo>
                  <a:lnTo>
                    <a:pt x="1391996" y="2490294"/>
                  </a:lnTo>
                  <a:lnTo>
                    <a:pt x="1390091" y="2500456"/>
                  </a:lnTo>
                  <a:lnTo>
                    <a:pt x="1388503" y="2510936"/>
                  </a:lnTo>
                  <a:lnTo>
                    <a:pt x="1386598" y="2521416"/>
                  </a:lnTo>
                  <a:lnTo>
                    <a:pt x="1385328" y="2532213"/>
                  </a:lnTo>
                  <a:lnTo>
                    <a:pt x="1384375" y="2542692"/>
                  </a:lnTo>
                  <a:lnTo>
                    <a:pt x="1383422" y="2553172"/>
                  </a:lnTo>
                  <a:lnTo>
                    <a:pt x="1382787" y="2564604"/>
                  </a:lnTo>
                  <a:lnTo>
                    <a:pt x="1382787" y="2575401"/>
                  </a:lnTo>
                  <a:lnTo>
                    <a:pt x="1382787" y="2585881"/>
                  </a:lnTo>
                  <a:lnTo>
                    <a:pt x="1382787" y="2596678"/>
                  </a:lnTo>
                  <a:lnTo>
                    <a:pt x="1383422" y="2607475"/>
                  </a:lnTo>
                  <a:lnTo>
                    <a:pt x="1384375" y="2617955"/>
                  </a:lnTo>
                  <a:lnTo>
                    <a:pt x="1385328" y="2628434"/>
                  </a:lnTo>
                  <a:lnTo>
                    <a:pt x="1386598" y="2638914"/>
                  </a:lnTo>
                  <a:lnTo>
                    <a:pt x="1388503" y="2649076"/>
                  </a:lnTo>
                  <a:lnTo>
                    <a:pt x="1390091" y="2659556"/>
                  </a:lnTo>
                  <a:lnTo>
                    <a:pt x="1391996" y="2669718"/>
                  </a:lnTo>
                  <a:lnTo>
                    <a:pt x="1394855" y="2680197"/>
                  </a:lnTo>
                  <a:lnTo>
                    <a:pt x="1397077" y="2690042"/>
                  </a:lnTo>
                  <a:lnTo>
                    <a:pt x="1399936" y="2699886"/>
                  </a:lnTo>
                  <a:lnTo>
                    <a:pt x="1402794" y="2709731"/>
                  </a:lnTo>
                  <a:lnTo>
                    <a:pt x="1406287" y="2719575"/>
                  </a:lnTo>
                  <a:lnTo>
                    <a:pt x="1409462" y="2729102"/>
                  </a:lnTo>
                  <a:lnTo>
                    <a:pt x="1413591" y="2738312"/>
                  </a:lnTo>
                  <a:lnTo>
                    <a:pt x="1417402" y="2748156"/>
                  </a:lnTo>
                  <a:lnTo>
                    <a:pt x="1421847" y="2757048"/>
                  </a:lnTo>
                  <a:lnTo>
                    <a:pt x="1425976" y="2766257"/>
                  </a:lnTo>
                  <a:lnTo>
                    <a:pt x="1430739" y="2775149"/>
                  </a:lnTo>
                  <a:lnTo>
                    <a:pt x="1435503" y="2784041"/>
                  </a:lnTo>
                  <a:lnTo>
                    <a:pt x="1440266" y="2792932"/>
                  </a:lnTo>
                  <a:lnTo>
                    <a:pt x="1445982" y="2801507"/>
                  </a:lnTo>
                  <a:lnTo>
                    <a:pt x="1451063" y="2810081"/>
                  </a:lnTo>
                  <a:lnTo>
                    <a:pt x="1456779" y="2818655"/>
                  </a:lnTo>
                  <a:lnTo>
                    <a:pt x="1462813" y="2826912"/>
                  </a:lnTo>
                  <a:lnTo>
                    <a:pt x="1468529" y="2834851"/>
                  </a:lnTo>
                  <a:lnTo>
                    <a:pt x="1474881" y="2842790"/>
                  </a:lnTo>
                  <a:lnTo>
                    <a:pt x="1481549" y="2850729"/>
                  </a:lnTo>
                  <a:lnTo>
                    <a:pt x="1487901" y="2858351"/>
                  </a:lnTo>
                  <a:lnTo>
                    <a:pt x="1494887" y="2865972"/>
                  </a:lnTo>
                  <a:lnTo>
                    <a:pt x="1501873" y="2873276"/>
                  </a:lnTo>
                  <a:lnTo>
                    <a:pt x="1509177" y="2880262"/>
                  </a:lnTo>
                  <a:lnTo>
                    <a:pt x="1516164" y="2887249"/>
                  </a:lnTo>
                  <a:lnTo>
                    <a:pt x="1524103" y="2894235"/>
                  </a:lnTo>
                  <a:lnTo>
                    <a:pt x="1531407" y="2900904"/>
                  </a:lnTo>
                  <a:lnTo>
                    <a:pt x="1539346" y="2907255"/>
                  </a:lnTo>
                  <a:lnTo>
                    <a:pt x="1546968" y="2913289"/>
                  </a:lnTo>
                  <a:lnTo>
                    <a:pt x="1555224" y="2919323"/>
                  </a:lnTo>
                  <a:lnTo>
                    <a:pt x="1563481" y="2925356"/>
                  </a:lnTo>
                  <a:lnTo>
                    <a:pt x="1572055" y="2930755"/>
                  </a:lnTo>
                  <a:lnTo>
                    <a:pt x="1580629" y="2936471"/>
                  </a:lnTo>
                  <a:lnTo>
                    <a:pt x="1589203" y="2941552"/>
                  </a:lnTo>
                  <a:lnTo>
                    <a:pt x="1598095" y="2946951"/>
                  </a:lnTo>
                  <a:lnTo>
                    <a:pt x="1606987" y="2951714"/>
                  </a:lnTo>
                  <a:lnTo>
                    <a:pt x="1615879" y="2956478"/>
                  </a:lnTo>
                  <a:lnTo>
                    <a:pt x="1625088" y="2960606"/>
                  </a:lnTo>
                  <a:lnTo>
                    <a:pt x="1634298" y="2965052"/>
                  </a:lnTo>
                  <a:lnTo>
                    <a:pt x="1643824" y="2969180"/>
                  </a:lnTo>
                  <a:lnTo>
                    <a:pt x="1653351" y="2972991"/>
                  </a:lnTo>
                  <a:lnTo>
                    <a:pt x="1662878" y="2976167"/>
                  </a:lnTo>
                  <a:lnTo>
                    <a:pt x="1672723" y="2979660"/>
                  </a:lnTo>
                  <a:lnTo>
                    <a:pt x="1682567" y="2982518"/>
                  </a:lnTo>
                  <a:lnTo>
                    <a:pt x="1692730" y="2985376"/>
                  </a:lnTo>
                  <a:lnTo>
                    <a:pt x="1702892" y="2988234"/>
                  </a:lnTo>
                  <a:lnTo>
                    <a:pt x="1713054" y="2990457"/>
                  </a:lnTo>
                  <a:lnTo>
                    <a:pt x="1723216" y="2992680"/>
                  </a:lnTo>
                  <a:lnTo>
                    <a:pt x="1733695" y="2994585"/>
                  </a:lnTo>
                  <a:lnTo>
                    <a:pt x="1744493" y="2995856"/>
                  </a:lnTo>
                  <a:lnTo>
                    <a:pt x="1754655" y="2997443"/>
                  </a:lnTo>
                  <a:lnTo>
                    <a:pt x="1765452" y="2998396"/>
                  </a:lnTo>
                  <a:lnTo>
                    <a:pt x="1776249" y="2999349"/>
                  </a:lnTo>
                  <a:lnTo>
                    <a:pt x="1787046" y="2999666"/>
                  </a:lnTo>
                  <a:lnTo>
                    <a:pt x="1797843" y="2999984"/>
                  </a:lnTo>
                  <a:lnTo>
                    <a:pt x="1808958" y="2999984"/>
                  </a:lnTo>
                  <a:lnTo>
                    <a:pt x="1819438" y="2999666"/>
                  </a:lnTo>
                  <a:lnTo>
                    <a:pt x="1830235" y="2999349"/>
                  </a:lnTo>
                  <a:lnTo>
                    <a:pt x="1841032" y="2998396"/>
                  </a:lnTo>
                  <a:lnTo>
                    <a:pt x="1851512" y="2997443"/>
                  </a:lnTo>
                  <a:lnTo>
                    <a:pt x="1861674" y="2995856"/>
                  </a:lnTo>
                  <a:lnTo>
                    <a:pt x="1872153" y="2994585"/>
                  </a:lnTo>
                  <a:lnTo>
                    <a:pt x="1882633" y="2992680"/>
                  </a:lnTo>
                  <a:lnTo>
                    <a:pt x="1892795" y="2990457"/>
                  </a:lnTo>
                  <a:lnTo>
                    <a:pt x="1902639" y="2988234"/>
                  </a:lnTo>
                  <a:lnTo>
                    <a:pt x="1912801" y="2985376"/>
                  </a:lnTo>
                  <a:lnTo>
                    <a:pt x="1922646" y="2982836"/>
                  </a:lnTo>
                  <a:lnTo>
                    <a:pt x="1932490" y="2979660"/>
                  </a:lnTo>
                  <a:lnTo>
                    <a:pt x="1942017" y="2976484"/>
                  </a:lnTo>
                  <a:lnTo>
                    <a:pt x="1951862" y="2972991"/>
                  </a:lnTo>
                  <a:lnTo>
                    <a:pt x="1961389" y="2969180"/>
                  </a:lnTo>
                  <a:lnTo>
                    <a:pt x="1970598" y="2965052"/>
                  </a:lnTo>
                  <a:lnTo>
                    <a:pt x="1980125" y="2960924"/>
                  </a:lnTo>
                  <a:lnTo>
                    <a:pt x="1989334" y="2956478"/>
                  </a:lnTo>
                  <a:lnTo>
                    <a:pt x="1998226" y="2952032"/>
                  </a:lnTo>
                  <a:lnTo>
                    <a:pt x="2007118" y="2947268"/>
                  </a:lnTo>
                  <a:lnTo>
                    <a:pt x="2017010" y="2942187"/>
                  </a:lnTo>
                  <a:lnTo>
                    <a:pt x="2024584" y="2936789"/>
                  </a:lnTo>
                  <a:lnTo>
                    <a:pt x="2033158" y="2931390"/>
                  </a:lnTo>
                  <a:lnTo>
                    <a:pt x="2041415" y="2925674"/>
                  </a:lnTo>
                  <a:lnTo>
                    <a:pt x="2049354" y="2919640"/>
                  </a:lnTo>
                  <a:lnTo>
                    <a:pt x="2057610" y="2913924"/>
                  </a:lnTo>
                  <a:lnTo>
                    <a:pt x="2065867" y="2907573"/>
                  </a:lnTo>
                  <a:lnTo>
                    <a:pt x="2073489" y="2901222"/>
                  </a:lnTo>
                  <a:lnTo>
                    <a:pt x="2081110" y="2894553"/>
                  </a:lnTo>
                  <a:lnTo>
                    <a:pt x="2088414" y="2887884"/>
                  </a:lnTo>
                  <a:lnTo>
                    <a:pt x="2096036" y="2880580"/>
                  </a:lnTo>
                  <a:lnTo>
                    <a:pt x="2103022" y="2873594"/>
                  </a:lnTo>
                  <a:lnTo>
                    <a:pt x="2110008" y="2866290"/>
                  </a:lnTo>
                  <a:lnTo>
                    <a:pt x="2116677" y="2858668"/>
                  </a:lnTo>
                  <a:lnTo>
                    <a:pt x="2123346" y="2851364"/>
                  </a:lnTo>
                  <a:lnTo>
                    <a:pt x="2130015" y="2843425"/>
                  </a:lnTo>
                  <a:lnTo>
                    <a:pt x="2136049" y="2835804"/>
                  </a:lnTo>
                  <a:lnTo>
                    <a:pt x="2142400" y="2827547"/>
                  </a:lnTo>
                  <a:lnTo>
                    <a:pt x="2148434" y="2819290"/>
                  </a:lnTo>
                  <a:lnTo>
                    <a:pt x="2153832" y="2810716"/>
                  </a:lnTo>
                  <a:lnTo>
                    <a:pt x="2159548" y="2802459"/>
                  </a:lnTo>
                  <a:lnTo>
                    <a:pt x="2164629" y="2793885"/>
                  </a:lnTo>
                  <a:lnTo>
                    <a:pt x="2169393" y="2784993"/>
                  </a:lnTo>
                  <a:lnTo>
                    <a:pt x="2174474" y="2775784"/>
                  </a:lnTo>
                  <a:lnTo>
                    <a:pt x="2179237" y="2766892"/>
                  </a:lnTo>
                  <a:lnTo>
                    <a:pt x="2183683" y="2757683"/>
                  </a:lnTo>
                  <a:lnTo>
                    <a:pt x="2187811" y="2748474"/>
                  </a:lnTo>
                  <a:lnTo>
                    <a:pt x="2191622" y="2739264"/>
                  </a:lnTo>
                  <a:lnTo>
                    <a:pt x="2195433" y="2729420"/>
                  </a:lnTo>
                  <a:lnTo>
                    <a:pt x="2199244" y="2719893"/>
                  </a:lnTo>
                  <a:lnTo>
                    <a:pt x="2202102" y="2710048"/>
                  </a:lnTo>
                  <a:lnTo>
                    <a:pt x="2205595" y="2700204"/>
                  </a:lnTo>
                  <a:lnTo>
                    <a:pt x="2208136" y="2690042"/>
                  </a:lnTo>
                  <a:lnTo>
                    <a:pt x="2210676" y="2680197"/>
                  </a:lnTo>
                  <a:lnTo>
                    <a:pt x="2213217" y="2669718"/>
                  </a:lnTo>
                  <a:lnTo>
                    <a:pt x="2215122" y="2659556"/>
                  </a:lnTo>
                  <a:lnTo>
                    <a:pt x="2217027" y="2649076"/>
                  </a:lnTo>
                  <a:lnTo>
                    <a:pt x="2218615" y="2638279"/>
                  </a:lnTo>
                  <a:lnTo>
                    <a:pt x="2219885" y="2628117"/>
                  </a:lnTo>
                  <a:lnTo>
                    <a:pt x="2221156" y="2617320"/>
                  </a:lnTo>
                  <a:lnTo>
                    <a:pt x="2221791" y="2606523"/>
                  </a:lnTo>
                  <a:lnTo>
                    <a:pt x="2222743" y="2595725"/>
                  </a:lnTo>
                  <a:lnTo>
                    <a:pt x="2222743" y="2584611"/>
                  </a:lnTo>
                  <a:lnTo>
                    <a:pt x="2222743" y="2573814"/>
                  </a:lnTo>
                  <a:lnTo>
                    <a:pt x="2222743" y="2563016"/>
                  </a:lnTo>
                  <a:lnTo>
                    <a:pt x="2221791" y="2552537"/>
                  </a:lnTo>
                  <a:lnTo>
                    <a:pt x="2221156" y="2541740"/>
                  </a:lnTo>
                  <a:lnTo>
                    <a:pt x="2219885" y="2531260"/>
                  </a:lnTo>
                  <a:lnTo>
                    <a:pt x="2218933" y="2521098"/>
                  </a:lnTo>
                  <a:lnTo>
                    <a:pt x="2217027" y="2510618"/>
                  </a:lnTo>
                  <a:lnTo>
                    <a:pt x="2215122" y="2500139"/>
                  </a:lnTo>
                  <a:lnTo>
                    <a:pt x="2213217" y="2490294"/>
                  </a:lnTo>
                  <a:lnTo>
                    <a:pt x="2210994" y="2479815"/>
                  </a:lnTo>
                  <a:lnTo>
                    <a:pt x="2208453" y="2469970"/>
                  </a:lnTo>
                  <a:lnTo>
                    <a:pt x="2205595" y="2460126"/>
                  </a:lnTo>
                  <a:lnTo>
                    <a:pt x="2202419" y="2449964"/>
                  </a:lnTo>
                  <a:lnTo>
                    <a:pt x="2199244" y="2440437"/>
                  </a:lnTo>
                  <a:lnTo>
                    <a:pt x="2195751" y="2430910"/>
                  </a:lnTo>
                  <a:lnTo>
                    <a:pt x="2192257" y="2421383"/>
                  </a:lnTo>
                  <a:lnTo>
                    <a:pt x="2188129" y="2412174"/>
                  </a:lnTo>
                  <a:lnTo>
                    <a:pt x="2184001" y="2402964"/>
                  </a:lnTo>
                  <a:lnTo>
                    <a:pt x="2179555" y="2393437"/>
                  </a:lnTo>
                  <a:lnTo>
                    <a:pt x="2174791" y="2384546"/>
                  </a:lnTo>
                  <a:lnTo>
                    <a:pt x="2169710" y="2375654"/>
                  </a:lnTo>
                  <a:lnTo>
                    <a:pt x="2164947" y="2366762"/>
                  </a:lnTo>
                  <a:lnTo>
                    <a:pt x="2159866" y="2358188"/>
                  </a:lnTo>
                  <a:lnTo>
                    <a:pt x="2154150" y="2349614"/>
                  </a:lnTo>
                  <a:lnTo>
                    <a:pt x="2148751" y="2341357"/>
                  </a:lnTo>
                  <a:lnTo>
                    <a:pt x="2142717" y="2333418"/>
                  </a:lnTo>
                  <a:lnTo>
                    <a:pt x="2136684" y="2325161"/>
                  </a:lnTo>
                  <a:lnTo>
                    <a:pt x="2130332" y="2316905"/>
                  </a:lnTo>
                  <a:lnTo>
                    <a:pt x="2124299" y="2309283"/>
                  </a:lnTo>
                  <a:lnTo>
                    <a:pt x="2117312" y="2301661"/>
                  </a:lnTo>
                  <a:lnTo>
                    <a:pt x="2110643" y="2294357"/>
                  </a:lnTo>
                  <a:lnTo>
                    <a:pt x="2103657" y="2286736"/>
                  </a:lnTo>
                  <a:lnTo>
                    <a:pt x="2096671" y="2279750"/>
                  </a:lnTo>
                  <a:lnTo>
                    <a:pt x="2089367" y="2272763"/>
                  </a:lnTo>
                  <a:lnTo>
                    <a:pt x="2081745" y="2265777"/>
                  </a:lnTo>
                  <a:lnTo>
                    <a:pt x="2074124" y="2259425"/>
                  </a:lnTo>
                  <a:lnTo>
                    <a:pt x="2066185" y="2252757"/>
                  </a:lnTo>
                  <a:lnTo>
                    <a:pt x="2058245" y="2246405"/>
                  </a:lnTo>
                  <a:lnTo>
                    <a:pt x="2050306" y="2240372"/>
                  </a:lnTo>
                  <a:lnTo>
                    <a:pt x="2042050" y="2234338"/>
                  </a:lnTo>
                  <a:lnTo>
                    <a:pt x="2033793" y="2228939"/>
                  </a:lnTo>
                  <a:lnTo>
                    <a:pt x="2025219" y="2223223"/>
                  </a:lnTo>
                  <a:lnTo>
                    <a:pt x="2017327" y="2218142"/>
                  </a:lnTo>
                  <a:lnTo>
                    <a:pt x="2007753" y="2213061"/>
                  </a:lnTo>
                  <a:lnTo>
                    <a:pt x="1998861" y="2207980"/>
                  </a:lnTo>
                  <a:lnTo>
                    <a:pt x="1989652" y="2203534"/>
                  </a:lnTo>
                  <a:lnTo>
                    <a:pt x="1980760" y="2199088"/>
                  </a:lnTo>
                  <a:lnTo>
                    <a:pt x="1971551" y="2194643"/>
                  </a:lnTo>
                  <a:lnTo>
                    <a:pt x="1961706" y="2190832"/>
                  </a:lnTo>
                  <a:lnTo>
                    <a:pt x="1952179" y="2187021"/>
                  </a:lnTo>
                  <a:lnTo>
                    <a:pt x="1942335" y="2183528"/>
                  </a:lnTo>
                  <a:lnTo>
                    <a:pt x="1932808" y="2180352"/>
                  </a:lnTo>
                  <a:lnTo>
                    <a:pt x="1922963" y="2177177"/>
                  </a:lnTo>
                  <a:lnTo>
                    <a:pt x="1913119" y="2174318"/>
                  </a:lnTo>
                  <a:lnTo>
                    <a:pt x="1902639" y="2171778"/>
                  </a:lnTo>
                  <a:lnTo>
                    <a:pt x="1892795" y="2169555"/>
                  </a:lnTo>
                  <a:lnTo>
                    <a:pt x="1882315" y="2167332"/>
                  </a:lnTo>
                  <a:lnTo>
                    <a:pt x="1871836" y="2165427"/>
                  </a:lnTo>
                  <a:lnTo>
                    <a:pt x="1861356" y="2163839"/>
                  </a:lnTo>
                  <a:lnTo>
                    <a:pt x="1850559" y="2162251"/>
                  </a:lnTo>
                  <a:lnTo>
                    <a:pt x="1840397" y="2161298"/>
                  </a:lnTo>
                  <a:lnTo>
                    <a:pt x="1829600" y="2160663"/>
                  </a:lnTo>
                  <a:lnTo>
                    <a:pt x="1818167" y="2160028"/>
                  </a:lnTo>
                  <a:lnTo>
                    <a:pt x="1807688" y="2159710"/>
                  </a:lnTo>
                  <a:lnTo>
                    <a:pt x="1796891" y="2159710"/>
                  </a:lnTo>
                  <a:close/>
                  <a:moveTo>
                    <a:pt x="1703527" y="1784350"/>
                  </a:moveTo>
                  <a:lnTo>
                    <a:pt x="1960753" y="1793877"/>
                  </a:lnTo>
                  <a:lnTo>
                    <a:pt x="1955037" y="1945990"/>
                  </a:lnTo>
                  <a:lnTo>
                    <a:pt x="1970280" y="1950118"/>
                  </a:lnTo>
                  <a:lnTo>
                    <a:pt x="1985841" y="1954247"/>
                  </a:lnTo>
                  <a:lnTo>
                    <a:pt x="2000766" y="1959010"/>
                  </a:lnTo>
                  <a:lnTo>
                    <a:pt x="2017010" y="1963774"/>
                  </a:lnTo>
                  <a:lnTo>
                    <a:pt x="2030935" y="1969172"/>
                  </a:lnTo>
                  <a:lnTo>
                    <a:pt x="2045225" y="1975206"/>
                  </a:lnTo>
                  <a:lnTo>
                    <a:pt x="2059833" y="1980922"/>
                  </a:lnTo>
                  <a:lnTo>
                    <a:pt x="2074441" y="1987273"/>
                  </a:lnTo>
                  <a:lnTo>
                    <a:pt x="2088414" y="1993942"/>
                  </a:lnTo>
                  <a:lnTo>
                    <a:pt x="2102069" y="2001246"/>
                  </a:lnTo>
                  <a:lnTo>
                    <a:pt x="2116042" y="2008550"/>
                  </a:lnTo>
                  <a:lnTo>
                    <a:pt x="2129697" y="2017172"/>
                  </a:lnTo>
                  <a:lnTo>
                    <a:pt x="2143035" y="2024111"/>
                  </a:lnTo>
                  <a:lnTo>
                    <a:pt x="2156055" y="2032367"/>
                  </a:lnTo>
                  <a:lnTo>
                    <a:pt x="2169075" y="2041259"/>
                  </a:lnTo>
                  <a:lnTo>
                    <a:pt x="2181778" y="2050151"/>
                  </a:lnTo>
                  <a:lnTo>
                    <a:pt x="2293243" y="1945990"/>
                  </a:lnTo>
                  <a:lnTo>
                    <a:pt x="2468220" y="2134941"/>
                  </a:lnTo>
                  <a:lnTo>
                    <a:pt x="2357390" y="2237831"/>
                  </a:lnTo>
                  <a:lnTo>
                    <a:pt x="2365330" y="2251169"/>
                  </a:lnTo>
                  <a:lnTo>
                    <a:pt x="2373269" y="2264507"/>
                  </a:lnTo>
                  <a:lnTo>
                    <a:pt x="2380573" y="2278162"/>
                  </a:lnTo>
                  <a:lnTo>
                    <a:pt x="2387559" y="2292135"/>
                  </a:lnTo>
                  <a:lnTo>
                    <a:pt x="2394228" y="2306107"/>
                  </a:lnTo>
                  <a:lnTo>
                    <a:pt x="2400897" y="2320715"/>
                  </a:lnTo>
                  <a:lnTo>
                    <a:pt x="2406930" y="2335323"/>
                  </a:lnTo>
                  <a:lnTo>
                    <a:pt x="2412647" y="2349614"/>
                  </a:lnTo>
                  <a:lnTo>
                    <a:pt x="2418045" y="2364539"/>
                  </a:lnTo>
                  <a:lnTo>
                    <a:pt x="2423444" y="2379465"/>
                  </a:lnTo>
                  <a:lnTo>
                    <a:pt x="2427890" y="2394708"/>
                  </a:lnTo>
                  <a:lnTo>
                    <a:pt x="2432335" y="2409951"/>
                  </a:lnTo>
                  <a:lnTo>
                    <a:pt x="2435829" y="2425194"/>
                  </a:lnTo>
                  <a:lnTo>
                    <a:pt x="2439639" y="2440754"/>
                  </a:lnTo>
                  <a:lnTo>
                    <a:pt x="2443133" y="2456315"/>
                  </a:lnTo>
                  <a:lnTo>
                    <a:pt x="2445673" y="2472193"/>
                  </a:lnTo>
                  <a:lnTo>
                    <a:pt x="2595563" y="2477909"/>
                  </a:lnTo>
                  <a:lnTo>
                    <a:pt x="2586354" y="2735136"/>
                  </a:lnTo>
                  <a:lnTo>
                    <a:pt x="2437099" y="2729420"/>
                  </a:lnTo>
                  <a:lnTo>
                    <a:pt x="2432971" y="2744980"/>
                  </a:lnTo>
                  <a:lnTo>
                    <a:pt x="2428842" y="2760541"/>
                  </a:lnTo>
                  <a:lnTo>
                    <a:pt x="2424079" y="2776419"/>
                  </a:lnTo>
                  <a:lnTo>
                    <a:pt x="2419315" y="2791027"/>
                  </a:lnTo>
                  <a:lnTo>
                    <a:pt x="2413599" y="2806270"/>
                  </a:lnTo>
                  <a:lnTo>
                    <a:pt x="2408201" y="2821196"/>
                  </a:lnTo>
                  <a:lnTo>
                    <a:pt x="2402167" y="2835804"/>
                  </a:lnTo>
                  <a:lnTo>
                    <a:pt x="2395816" y="2850094"/>
                  </a:lnTo>
                  <a:lnTo>
                    <a:pt x="2388829" y="2864702"/>
                  </a:lnTo>
                  <a:lnTo>
                    <a:pt x="2381525" y="2878992"/>
                  </a:lnTo>
                  <a:lnTo>
                    <a:pt x="2374221" y="2892647"/>
                  </a:lnTo>
                  <a:lnTo>
                    <a:pt x="2366917" y="2906303"/>
                  </a:lnTo>
                  <a:lnTo>
                    <a:pt x="2358661" y="2919640"/>
                  </a:lnTo>
                  <a:lnTo>
                    <a:pt x="2350404" y="2932978"/>
                  </a:lnTo>
                  <a:lnTo>
                    <a:pt x="2341512" y="2945998"/>
                  </a:lnTo>
                  <a:lnTo>
                    <a:pt x="2332620" y="2958701"/>
                  </a:lnTo>
                  <a:lnTo>
                    <a:pt x="2433606" y="3067625"/>
                  </a:lnTo>
                  <a:lnTo>
                    <a:pt x="2245290" y="3242603"/>
                  </a:lnTo>
                  <a:lnTo>
                    <a:pt x="2144940" y="3134949"/>
                  </a:lnTo>
                  <a:lnTo>
                    <a:pt x="2131285" y="3143205"/>
                  </a:lnTo>
                  <a:lnTo>
                    <a:pt x="2117947" y="3150509"/>
                  </a:lnTo>
                  <a:lnTo>
                    <a:pt x="2103657" y="3157813"/>
                  </a:lnTo>
                  <a:lnTo>
                    <a:pt x="2089684" y="3165117"/>
                  </a:lnTo>
                  <a:lnTo>
                    <a:pt x="2075394" y="3172103"/>
                  </a:lnTo>
                  <a:lnTo>
                    <a:pt x="2061104" y="3178455"/>
                  </a:lnTo>
                  <a:lnTo>
                    <a:pt x="2046496" y="3184488"/>
                  </a:lnTo>
                  <a:lnTo>
                    <a:pt x="2031570" y="3190205"/>
                  </a:lnTo>
                  <a:lnTo>
                    <a:pt x="2017645" y="3195603"/>
                  </a:lnTo>
                  <a:lnTo>
                    <a:pt x="2001402" y="3200684"/>
                  </a:lnTo>
                  <a:lnTo>
                    <a:pt x="1986159" y="3205448"/>
                  </a:lnTo>
                  <a:lnTo>
                    <a:pt x="1970598" y="3209576"/>
                  </a:lnTo>
                  <a:lnTo>
                    <a:pt x="1955037" y="3213704"/>
                  </a:lnTo>
                  <a:lnTo>
                    <a:pt x="1939477" y="3217515"/>
                  </a:lnTo>
                  <a:lnTo>
                    <a:pt x="1923916" y="3220373"/>
                  </a:lnTo>
                  <a:lnTo>
                    <a:pt x="1908038" y="3223231"/>
                  </a:lnTo>
                  <a:lnTo>
                    <a:pt x="1902322" y="3370263"/>
                  </a:lnTo>
                  <a:lnTo>
                    <a:pt x="1645095" y="3360736"/>
                  </a:lnTo>
                  <a:lnTo>
                    <a:pt x="1650493" y="3213704"/>
                  </a:lnTo>
                  <a:lnTo>
                    <a:pt x="1634615" y="3209576"/>
                  </a:lnTo>
                  <a:lnTo>
                    <a:pt x="1619054" y="3205130"/>
                  </a:lnTo>
                  <a:lnTo>
                    <a:pt x="1603494" y="3200684"/>
                  </a:lnTo>
                  <a:lnTo>
                    <a:pt x="1588251" y="3195603"/>
                  </a:lnTo>
                  <a:lnTo>
                    <a:pt x="1573325" y="3189887"/>
                  </a:lnTo>
                  <a:lnTo>
                    <a:pt x="1558717" y="3184488"/>
                  </a:lnTo>
                  <a:lnTo>
                    <a:pt x="1543792" y="3178137"/>
                  </a:lnTo>
                  <a:lnTo>
                    <a:pt x="1529184" y="3171786"/>
                  </a:lnTo>
                  <a:lnTo>
                    <a:pt x="1515211" y="3164482"/>
                  </a:lnTo>
                  <a:lnTo>
                    <a:pt x="1500921" y="3157496"/>
                  </a:lnTo>
                  <a:lnTo>
                    <a:pt x="1486948" y="3150192"/>
                  </a:lnTo>
                  <a:lnTo>
                    <a:pt x="1472975" y="3142252"/>
                  </a:lnTo>
                  <a:lnTo>
                    <a:pt x="1459637" y="3134313"/>
                  </a:lnTo>
                  <a:lnTo>
                    <a:pt x="1446300" y="3125739"/>
                  </a:lnTo>
                  <a:lnTo>
                    <a:pt x="1433280" y="3117165"/>
                  </a:lnTo>
                  <a:lnTo>
                    <a:pt x="1420577" y="3107638"/>
                  </a:lnTo>
                  <a:lnTo>
                    <a:pt x="1312606" y="3207988"/>
                  </a:lnTo>
                  <a:lnTo>
                    <a:pt x="1137310" y="3019673"/>
                  </a:lnTo>
                  <a:lnTo>
                    <a:pt x="1245917" y="2918688"/>
                  </a:lnTo>
                  <a:lnTo>
                    <a:pt x="1238296" y="2905350"/>
                  </a:lnTo>
                  <a:lnTo>
                    <a:pt x="1230357" y="2891377"/>
                  </a:lnTo>
                  <a:lnTo>
                    <a:pt x="1223053" y="2877722"/>
                  </a:lnTo>
                  <a:lnTo>
                    <a:pt x="1216066" y="2863749"/>
                  </a:lnTo>
                  <a:lnTo>
                    <a:pt x="1209397" y="2849459"/>
                  </a:lnTo>
                  <a:lnTo>
                    <a:pt x="1203046" y="2834851"/>
                  </a:lnTo>
                  <a:lnTo>
                    <a:pt x="1197012" y="2820560"/>
                  </a:lnTo>
                  <a:lnTo>
                    <a:pt x="1191296" y="2805635"/>
                  </a:lnTo>
                  <a:lnTo>
                    <a:pt x="1186215" y="2790710"/>
                  </a:lnTo>
                  <a:lnTo>
                    <a:pt x="1181134" y="2775466"/>
                  </a:lnTo>
                  <a:lnTo>
                    <a:pt x="1176688" y="2760223"/>
                  </a:lnTo>
                  <a:lnTo>
                    <a:pt x="1172560" y="2744980"/>
                  </a:lnTo>
                  <a:lnTo>
                    <a:pt x="1168432" y="2729420"/>
                  </a:lnTo>
                  <a:lnTo>
                    <a:pt x="1164938" y="2713859"/>
                  </a:lnTo>
                  <a:lnTo>
                    <a:pt x="1161763" y="2697981"/>
                  </a:lnTo>
                  <a:lnTo>
                    <a:pt x="1159222" y="2682420"/>
                  </a:lnTo>
                  <a:lnTo>
                    <a:pt x="1009650" y="2676704"/>
                  </a:lnTo>
                  <a:lnTo>
                    <a:pt x="1019494" y="2419478"/>
                  </a:lnTo>
                  <a:lnTo>
                    <a:pt x="1169384" y="2425194"/>
                  </a:lnTo>
                  <a:lnTo>
                    <a:pt x="1173513" y="2409633"/>
                  </a:lnTo>
                  <a:lnTo>
                    <a:pt x="1177641" y="2393755"/>
                  </a:lnTo>
                  <a:lnTo>
                    <a:pt x="1182404" y="2378512"/>
                  </a:lnTo>
                  <a:lnTo>
                    <a:pt x="1187803" y="2363904"/>
                  </a:lnTo>
                  <a:lnTo>
                    <a:pt x="1193202" y="2348978"/>
                  </a:lnTo>
                  <a:lnTo>
                    <a:pt x="1198918" y="2334053"/>
                  </a:lnTo>
                  <a:lnTo>
                    <a:pt x="1205269" y="2319445"/>
                  </a:lnTo>
                  <a:lnTo>
                    <a:pt x="1211620" y="2305155"/>
                  </a:lnTo>
                  <a:lnTo>
                    <a:pt x="1218607" y="2290864"/>
                  </a:lnTo>
                  <a:lnTo>
                    <a:pt x="1225593" y="2277209"/>
                  </a:lnTo>
                  <a:lnTo>
                    <a:pt x="1233215" y="2263554"/>
                  </a:lnTo>
                  <a:lnTo>
                    <a:pt x="1240836" y="2249581"/>
                  </a:lnTo>
                  <a:lnTo>
                    <a:pt x="1248775" y="2236243"/>
                  </a:lnTo>
                  <a:lnTo>
                    <a:pt x="1257349" y="2223223"/>
                  </a:lnTo>
                  <a:lnTo>
                    <a:pt x="1265606" y="2210203"/>
                  </a:lnTo>
                  <a:lnTo>
                    <a:pt x="1274815" y="2197818"/>
                  </a:lnTo>
                  <a:lnTo>
                    <a:pt x="1171607" y="2086988"/>
                  </a:lnTo>
                  <a:lnTo>
                    <a:pt x="1360558" y="1912011"/>
                  </a:lnTo>
                  <a:lnTo>
                    <a:pt x="1464083" y="2023476"/>
                  </a:lnTo>
                  <a:lnTo>
                    <a:pt x="1477421" y="2017537"/>
                  </a:lnTo>
                  <a:lnTo>
                    <a:pt x="1491076" y="2007915"/>
                  </a:lnTo>
                  <a:lnTo>
                    <a:pt x="1504732" y="2000611"/>
                  </a:lnTo>
                  <a:lnTo>
                    <a:pt x="1518387" y="1993625"/>
                  </a:lnTo>
                  <a:lnTo>
                    <a:pt x="1532677" y="1986956"/>
                  </a:lnTo>
                  <a:lnTo>
                    <a:pt x="1546650" y="1980605"/>
                  </a:lnTo>
                  <a:lnTo>
                    <a:pt x="1561258" y="1974571"/>
                  </a:lnTo>
                  <a:lnTo>
                    <a:pt x="1575548" y="1969172"/>
                  </a:lnTo>
                  <a:lnTo>
                    <a:pt x="1590474" y="1963774"/>
                  </a:lnTo>
                  <a:lnTo>
                    <a:pt x="1605399" y="1958693"/>
                  </a:lnTo>
                  <a:lnTo>
                    <a:pt x="1620325" y="1954247"/>
                  </a:lnTo>
                  <a:lnTo>
                    <a:pt x="1635568" y="1950118"/>
                  </a:lnTo>
                  <a:lnTo>
                    <a:pt x="1650811" y="1945990"/>
                  </a:lnTo>
                  <a:lnTo>
                    <a:pt x="1666371" y="1942815"/>
                  </a:lnTo>
                  <a:lnTo>
                    <a:pt x="1681932" y="1939321"/>
                  </a:lnTo>
                  <a:lnTo>
                    <a:pt x="1697493" y="1936781"/>
                  </a:lnTo>
                  <a:lnTo>
                    <a:pt x="1703527" y="1784350"/>
                  </a:lnTo>
                  <a:close/>
                  <a:moveTo>
                    <a:pt x="499967" y="1495425"/>
                  </a:moveTo>
                  <a:lnTo>
                    <a:pt x="512673" y="1507816"/>
                  </a:lnTo>
                  <a:lnTo>
                    <a:pt x="526015" y="1520207"/>
                  </a:lnTo>
                  <a:lnTo>
                    <a:pt x="540309" y="1532916"/>
                  </a:lnTo>
                  <a:lnTo>
                    <a:pt x="555557" y="1545307"/>
                  </a:lnTo>
                  <a:lnTo>
                    <a:pt x="571122" y="1557381"/>
                  </a:lnTo>
                  <a:lnTo>
                    <a:pt x="587958" y="1569136"/>
                  </a:lnTo>
                  <a:lnTo>
                    <a:pt x="596217" y="1574220"/>
                  </a:lnTo>
                  <a:lnTo>
                    <a:pt x="604794" y="1579939"/>
                  </a:lnTo>
                  <a:lnTo>
                    <a:pt x="613371" y="1584705"/>
                  </a:lnTo>
                  <a:lnTo>
                    <a:pt x="622265" y="1589788"/>
                  </a:lnTo>
                  <a:lnTo>
                    <a:pt x="639736" y="1608851"/>
                  </a:lnTo>
                  <a:lnTo>
                    <a:pt x="657525" y="1628868"/>
                  </a:lnTo>
                  <a:lnTo>
                    <a:pt x="692150" y="1668583"/>
                  </a:lnTo>
                  <a:lnTo>
                    <a:pt x="641960" y="1916723"/>
                  </a:lnTo>
                  <a:lnTo>
                    <a:pt x="640054" y="1924030"/>
                  </a:lnTo>
                  <a:lnTo>
                    <a:pt x="637830" y="1931338"/>
                  </a:lnTo>
                  <a:lnTo>
                    <a:pt x="635289" y="1938328"/>
                  </a:lnTo>
                  <a:lnTo>
                    <a:pt x="631795" y="1945000"/>
                  </a:lnTo>
                  <a:lnTo>
                    <a:pt x="628618" y="1951672"/>
                  </a:lnTo>
                  <a:lnTo>
                    <a:pt x="624489" y="1958026"/>
                  </a:lnTo>
                  <a:lnTo>
                    <a:pt x="620041" y="1963745"/>
                  </a:lnTo>
                  <a:lnTo>
                    <a:pt x="615277" y="1969464"/>
                  </a:lnTo>
                  <a:lnTo>
                    <a:pt x="247746" y="2374875"/>
                  </a:lnTo>
                  <a:lnTo>
                    <a:pt x="244252" y="2379323"/>
                  </a:lnTo>
                  <a:lnTo>
                    <a:pt x="240122" y="2382818"/>
                  </a:lnTo>
                  <a:lnTo>
                    <a:pt x="235675" y="2386631"/>
                  </a:lnTo>
                  <a:lnTo>
                    <a:pt x="231228" y="2390126"/>
                  </a:lnTo>
                  <a:lnTo>
                    <a:pt x="226781" y="2393303"/>
                  </a:lnTo>
                  <a:lnTo>
                    <a:pt x="222334" y="2395845"/>
                  </a:lnTo>
                  <a:lnTo>
                    <a:pt x="217251" y="2399022"/>
                  </a:lnTo>
                  <a:lnTo>
                    <a:pt x="212486" y="2401246"/>
                  </a:lnTo>
                  <a:lnTo>
                    <a:pt x="207404" y="2403470"/>
                  </a:lnTo>
                  <a:lnTo>
                    <a:pt x="202639" y="2405377"/>
                  </a:lnTo>
                  <a:lnTo>
                    <a:pt x="197239" y="2406965"/>
                  </a:lnTo>
                  <a:lnTo>
                    <a:pt x="192156" y="2408236"/>
                  </a:lnTo>
                  <a:lnTo>
                    <a:pt x="187074" y="2409189"/>
                  </a:lnTo>
                  <a:lnTo>
                    <a:pt x="181673" y="2410460"/>
                  </a:lnTo>
                  <a:lnTo>
                    <a:pt x="176273" y="2411095"/>
                  </a:lnTo>
                  <a:lnTo>
                    <a:pt x="170873" y="2411413"/>
                  </a:lnTo>
                  <a:lnTo>
                    <a:pt x="165473" y="2411413"/>
                  </a:lnTo>
                  <a:lnTo>
                    <a:pt x="160073" y="2411413"/>
                  </a:lnTo>
                  <a:lnTo>
                    <a:pt x="154990" y="2411095"/>
                  </a:lnTo>
                  <a:lnTo>
                    <a:pt x="149272" y="2410460"/>
                  </a:lnTo>
                  <a:lnTo>
                    <a:pt x="144190" y="2409825"/>
                  </a:lnTo>
                  <a:lnTo>
                    <a:pt x="139107" y="2408554"/>
                  </a:lnTo>
                  <a:lnTo>
                    <a:pt x="133707" y="2406965"/>
                  </a:lnTo>
                  <a:lnTo>
                    <a:pt x="128625" y="2405377"/>
                  </a:lnTo>
                  <a:lnTo>
                    <a:pt x="123224" y="2403470"/>
                  </a:lnTo>
                  <a:lnTo>
                    <a:pt x="118459" y="2401246"/>
                  </a:lnTo>
                  <a:lnTo>
                    <a:pt x="113377" y="2399022"/>
                  </a:lnTo>
                  <a:lnTo>
                    <a:pt x="108612" y="2395845"/>
                  </a:lnTo>
                  <a:lnTo>
                    <a:pt x="104165" y="2392985"/>
                  </a:lnTo>
                  <a:lnTo>
                    <a:pt x="99082" y="2390126"/>
                  </a:lnTo>
                  <a:lnTo>
                    <a:pt x="94635" y="2386313"/>
                  </a:lnTo>
                  <a:lnTo>
                    <a:pt x="90506" y="2382501"/>
                  </a:lnTo>
                  <a:lnTo>
                    <a:pt x="86058" y="2378688"/>
                  </a:lnTo>
                  <a:lnTo>
                    <a:pt x="82564" y="2374875"/>
                  </a:lnTo>
                  <a:lnTo>
                    <a:pt x="78752" y="2370427"/>
                  </a:lnTo>
                  <a:lnTo>
                    <a:pt x="75258" y="2365661"/>
                  </a:lnTo>
                  <a:lnTo>
                    <a:pt x="72081" y="2361213"/>
                  </a:lnTo>
                  <a:lnTo>
                    <a:pt x="69222" y="2356448"/>
                  </a:lnTo>
                  <a:lnTo>
                    <a:pt x="66364" y="2351999"/>
                  </a:lnTo>
                  <a:lnTo>
                    <a:pt x="64140" y="2346916"/>
                  </a:lnTo>
                  <a:lnTo>
                    <a:pt x="61916" y="2342150"/>
                  </a:lnTo>
                  <a:lnTo>
                    <a:pt x="60328" y="2336749"/>
                  </a:lnTo>
                  <a:lnTo>
                    <a:pt x="58422" y="2331983"/>
                  </a:lnTo>
                  <a:lnTo>
                    <a:pt x="57151" y="2326900"/>
                  </a:lnTo>
                  <a:lnTo>
                    <a:pt x="55563" y="2321498"/>
                  </a:lnTo>
                  <a:lnTo>
                    <a:pt x="54928" y="2316097"/>
                  </a:lnTo>
                  <a:lnTo>
                    <a:pt x="54293" y="2310696"/>
                  </a:lnTo>
                  <a:lnTo>
                    <a:pt x="53975" y="2305612"/>
                  </a:lnTo>
                  <a:lnTo>
                    <a:pt x="53975" y="2299893"/>
                  </a:lnTo>
                  <a:lnTo>
                    <a:pt x="53975" y="2294810"/>
                  </a:lnTo>
                  <a:lnTo>
                    <a:pt x="54293" y="2289726"/>
                  </a:lnTo>
                  <a:lnTo>
                    <a:pt x="54928" y="2284007"/>
                  </a:lnTo>
                  <a:lnTo>
                    <a:pt x="55563" y="2278924"/>
                  </a:lnTo>
                  <a:lnTo>
                    <a:pt x="56834" y="2273523"/>
                  </a:lnTo>
                  <a:lnTo>
                    <a:pt x="58422" y="2268439"/>
                  </a:lnTo>
                  <a:lnTo>
                    <a:pt x="60328" y="2263355"/>
                  </a:lnTo>
                  <a:lnTo>
                    <a:pt x="61916" y="2257954"/>
                  </a:lnTo>
                  <a:lnTo>
                    <a:pt x="64140" y="2253188"/>
                  </a:lnTo>
                  <a:lnTo>
                    <a:pt x="66364" y="2248105"/>
                  </a:lnTo>
                  <a:lnTo>
                    <a:pt x="69222" y="2243021"/>
                  </a:lnTo>
                  <a:lnTo>
                    <a:pt x="72081" y="2238573"/>
                  </a:lnTo>
                  <a:lnTo>
                    <a:pt x="75258" y="2233807"/>
                  </a:lnTo>
                  <a:lnTo>
                    <a:pt x="78752" y="2229359"/>
                  </a:lnTo>
                  <a:lnTo>
                    <a:pt x="82882" y="2224911"/>
                  </a:lnTo>
                  <a:lnTo>
                    <a:pt x="429129" y="1842376"/>
                  </a:lnTo>
                  <a:lnTo>
                    <a:pt x="499967" y="1495425"/>
                  </a:lnTo>
                  <a:close/>
                  <a:moveTo>
                    <a:pt x="2178844" y="1055220"/>
                  </a:moveTo>
                  <a:lnTo>
                    <a:pt x="2166450" y="1055537"/>
                  </a:lnTo>
                  <a:lnTo>
                    <a:pt x="2154055" y="1056172"/>
                  </a:lnTo>
                  <a:lnTo>
                    <a:pt x="2141978" y="1058076"/>
                  </a:lnTo>
                  <a:lnTo>
                    <a:pt x="2129584" y="1059979"/>
                  </a:lnTo>
                  <a:lnTo>
                    <a:pt x="2117507" y="1062518"/>
                  </a:lnTo>
                  <a:lnTo>
                    <a:pt x="2105430" y="1066008"/>
                  </a:lnTo>
                  <a:lnTo>
                    <a:pt x="2093671" y="1070133"/>
                  </a:lnTo>
                  <a:lnTo>
                    <a:pt x="2081594" y="1074575"/>
                  </a:lnTo>
                  <a:lnTo>
                    <a:pt x="2070153" y="1079334"/>
                  </a:lnTo>
                  <a:lnTo>
                    <a:pt x="2058712" y="1085363"/>
                  </a:lnTo>
                  <a:lnTo>
                    <a:pt x="2047588" y="1091709"/>
                  </a:lnTo>
                  <a:lnTo>
                    <a:pt x="2036783" y="1098372"/>
                  </a:lnTo>
                  <a:lnTo>
                    <a:pt x="2025977" y="1105987"/>
                  </a:lnTo>
                  <a:lnTo>
                    <a:pt x="2017490" y="1114236"/>
                  </a:lnTo>
                  <a:lnTo>
                    <a:pt x="2005320" y="1122803"/>
                  </a:lnTo>
                  <a:lnTo>
                    <a:pt x="1996103" y="1132005"/>
                  </a:lnTo>
                  <a:lnTo>
                    <a:pt x="1987204" y="1141206"/>
                  </a:lnTo>
                  <a:lnTo>
                    <a:pt x="1978941" y="1151042"/>
                  </a:lnTo>
                  <a:lnTo>
                    <a:pt x="1971314" y="1161513"/>
                  </a:lnTo>
                  <a:lnTo>
                    <a:pt x="1964322" y="1171666"/>
                  </a:lnTo>
                  <a:lnTo>
                    <a:pt x="1957330" y="1182454"/>
                  </a:lnTo>
                  <a:lnTo>
                    <a:pt x="1951610" y="1193242"/>
                  </a:lnTo>
                  <a:lnTo>
                    <a:pt x="1945889" y="1204348"/>
                  </a:lnTo>
                  <a:lnTo>
                    <a:pt x="1941122" y="1216088"/>
                  </a:lnTo>
                  <a:lnTo>
                    <a:pt x="1936673" y="1227510"/>
                  </a:lnTo>
                  <a:lnTo>
                    <a:pt x="1932859" y="1239250"/>
                  </a:lnTo>
                  <a:lnTo>
                    <a:pt x="1929999" y="1251307"/>
                  </a:lnTo>
                  <a:lnTo>
                    <a:pt x="1927456" y="1263047"/>
                  </a:lnTo>
                  <a:lnTo>
                    <a:pt x="1925231" y="1275421"/>
                  </a:lnTo>
                  <a:lnTo>
                    <a:pt x="1923642" y="1287796"/>
                  </a:lnTo>
                  <a:lnTo>
                    <a:pt x="1923007" y="1299853"/>
                  </a:lnTo>
                  <a:lnTo>
                    <a:pt x="1922371" y="1312545"/>
                  </a:lnTo>
                  <a:lnTo>
                    <a:pt x="1923007" y="1324919"/>
                  </a:lnTo>
                  <a:lnTo>
                    <a:pt x="1923642" y="1336976"/>
                  </a:lnTo>
                  <a:lnTo>
                    <a:pt x="1925231" y="1349351"/>
                  </a:lnTo>
                  <a:lnTo>
                    <a:pt x="1927456" y="1361408"/>
                  </a:lnTo>
                  <a:lnTo>
                    <a:pt x="1929999" y="1373465"/>
                  </a:lnTo>
                  <a:lnTo>
                    <a:pt x="1933177" y="1385522"/>
                  </a:lnTo>
                  <a:lnTo>
                    <a:pt x="1936990" y="1397579"/>
                  </a:lnTo>
                  <a:lnTo>
                    <a:pt x="1941440" y="1409002"/>
                  </a:lnTo>
                  <a:lnTo>
                    <a:pt x="1946843" y="1420424"/>
                  </a:lnTo>
                  <a:lnTo>
                    <a:pt x="1952563" y="1432164"/>
                  </a:lnTo>
                  <a:lnTo>
                    <a:pt x="1958919" y="1443269"/>
                  </a:lnTo>
                  <a:lnTo>
                    <a:pt x="1965593" y="1454375"/>
                  </a:lnTo>
                  <a:lnTo>
                    <a:pt x="1973539" y="1465163"/>
                  </a:lnTo>
                  <a:lnTo>
                    <a:pt x="1981802" y="1475633"/>
                  </a:lnTo>
                  <a:lnTo>
                    <a:pt x="1990065" y="1485152"/>
                  </a:lnTo>
                  <a:lnTo>
                    <a:pt x="1999281" y="1494671"/>
                  </a:lnTo>
                  <a:lnTo>
                    <a:pt x="2008816" y="1503872"/>
                  </a:lnTo>
                  <a:lnTo>
                    <a:pt x="2018350" y="1511805"/>
                  </a:lnTo>
                  <a:lnTo>
                    <a:pt x="2028838" y="1519737"/>
                  </a:lnTo>
                  <a:lnTo>
                    <a:pt x="2039325" y="1526717"/>
                  </a:lnTo>
                  <a:lnTo>
                    <a:pt x="2049813" y="1533381"/>
                  </a:lnTo>
                  <a:lnTo>
                    <a:pt x="2060937" y="1539409"/>
                  </a:lnTo>
                  <a:lnTo>
                    <a:pt x="2072060" y="1544803"/>
                  </a:lnTo>
                  <a:lnTo>
                    <a:pt x="2083501" y="1549880"/>
                  </a:lnTo>
                  <a:lnTo>
                    <a:pt x="2094942" y="1554005"/>
                  </a:lnTo>
                  <a:lnTo>
                    <a:pt x="2107019" y="1557812"/>
                  </a:lnTo>
                  <a:lnTo>
                    <a:pt x="2118778" y="1560985"/>
                  </a:lnTo>
                  <a:lnTo>
                    <a:pt x="2130855" y="1563523"/>
                  </a:lnTo>
                  <a:lnTo>
                    <a:pt x="2142932" y="1565745"/>
                  </a:lnTo>
                  <a:lnTo>
                    <a:pt x="2155326" y="1567331"/>
                  </a:lnTo>
                  <a:lnTo>
                    <a:pt x="2167721" y="1567966"/>
                  </a:lnTo>
                  <a:lnTo>
                    <a:pt x="2179798" y="1568283"/>
                  </a:lnTo>
                  <a:lnTo>
                    <a:pt x="2192510" y="1567966"/>
                  </a:lnTo>
                  <a:lnTo>
                    <a:pt x="2204905" y="1567014"/>
                  </a:lnTo>
                  <a:lnTo>
                    <a:pt x="2216982" y="1565427"/>
                  </a:lnTo>
                  <a:lnTo>
                    <a:pt x="2229058" y="1563206"/>
                  </a:lnTo>
                  <a:lnTo>
                    <a:pt x="2241135" y="1560668"/>
                  </a:lnTo>
                  <a:lnTo>
                    <a:pt x="2253212" y="1557178"/>
                  </a:lnTo>
                  <a:lnTo>
                    <a:pt x="2264971" y="1553370"/>
                  </a:lnTo>
                  <a:lnTo>
                    <a:pt x="2277048" y="1548928"/>
                  </a:lnTo>
                  <a:lnTo>
                    <a:pt x="2288489" y="1543851"/>
                  </a:lnTo>
                  <a:lnTo>
                    <a:pt x="2299930" y="1538140"/>
                  </a:lnTo>
                  <a:lnTo>
                    <a:pt x="2311053" y="1532111"/>
                  </a:lnTo>
                  <a:lnTo>
                    <a:pt x="2321859" y="1524814"/>
                  </a:lnTo>
                  <a:lnTo>
                    <a:pt x="2332665" y="1517516"/>
                  </a:lnTo>
                  <a:lnTo>
                    <a:pt x="2343152" y="1509266"/>
                  </a:lnTo>
                  <a:lnTo>
                    <a:pt x="2353322" y="1500382"/>
                  </a:lnTo>
                  <a:lnTo>
                    <a:pt x="2362539" y="1491498"/>
                  </a:lnTo>
                  <a:lnTo>
                    <a:pt x="2371437" y="1482296"/>
                  </a:lnTo>
                  <a:lnTo>
                    <a:pt x="2379701" y="1472143"/>
                  </a:lnTo>
                  <a:lnTo>
                    <a:pt x="2387328" y="1462307"/>
                  </a:lnTo>
                  <a:lnTo>
                    <a:pt x="2394955" y="1451836"/>
                  </a:lnTo>
                  <a:lnTo>
                    <a:pt x="2400994" y="1441048"/>
                  </a:lnTo>
                  <a:lnTo>
                    <a:pt x="2407350" y="1430260"/>
                  </a:lnTo>
                  <a:lnTo>
                    <a:pt x="2412753" y="1419155"/>
                  </a:lnTo>
                  <a:lnTo>
                    <a:pt x="2417520" y="1407415"/>
                  </a:lnTo>
                  <a:lnTo>
                    <a:pt x="2421969" y="1395993"/>
                  </a:lnTo>
                  <a:lnTo>
                    <a:pt x="2425783" y="1384253"/>
                  </a:lnTo>
                  <a:lnTo>
                    <a:pt x="2428961" y="1372196"/>
                  </a:lnTo>
                  <a:lnTo>
                    <a:pt x="2431504" y="1360139"/>
                  </a:lnTo>
                  <a:lnTo>
                    <a:pt x="2433411" y="1348081"/>
                  </a:lnTo>
                  <a:lnTo>
                    <a:pt x="2435000" y="1336024"/>
                  </a:lnTo>
                  <a:lnTo>
                    <a:pt x="2435635" y="1323333"/>
                  </a:lnTo>
                  <a:lnTo>
                    <a:pt x="2435953" y="1310958"/>
                  </a:lnTo>
                  <a:lnTo>
                    <a:pt x="2435635" y="1298901"/>
                  </a:lnTo>
                  <a:lnTo>
                    <a:pt x="2435000" y="1286527"/>
                  </a:lnTo>
                  <a:lnTo>
                    <a:pt x="2433411" y="1274152"/>
                  </a:lnTo>
                  <a:lnTo>
                    <a:pt x="2431186" y="1262095"/>
                  </a:lnTo>
                  <a:lnTo>
                    <a:pt x="2428643" y="1250038"/>
                  </a:lnTo>
                  <a:lnTo>
                    <a:pt x="2425465" y="1237981"/>
                  </a:lnTo>
                  <a:lnTo>
                    <a:pt x="2421652" y="1225924"/>
                  </a:lnTo>
                  <a:lnTo>
                    <a:pt x="2416884" y="1214501"/>
                  </a:lnTo>
                  <a:lnTo>
                    <a:pt x="2411799" y="1203079"/>
                  </a:lnTo>
                  <a:lnTo>
                    <a:pt x="2406079" y="1191339"/>
                  </a:lnTo>
                  <a:lnTo>
                    <a:pt x="2399723" y="1180233"/>
                  </a:lnTo>
                  <a:lnTo>
                    <a:pt x="2393049" y="1169128"/>
                  </a:lnTo>
                  <a:lnTo>
                    <a:pt x="2385103" y="1158657"/>
                  </a:lnTo>
                  <a:lnTo>
                    <a:pt x="2376840" y="1148187"/>
                  </a:lnTo>
                  <a:lnTo>
                    <a:pt x="2368259" y="1138351"/>
                  </a:lnTo>
                  <a:lnTo>
                    <a:pt x="2359043" y="1128832"/>
                  </a:lnTo>
                  <a:lnTo>
                    <a:pt x="2349826" y="1120265"/>
                  </a:lnTo>
                  <a:lnTo>
                    <a:pt x="2340292" y="1111698"/>
                  </a:lnTo>
                  <a:lnTo>
                    <a:pt x="2329804" y="1103766"/>
                  </a:lnTo>
                  <a:lnTo>
                    <a:pt x="2319317" y="1096785"/>
                  </a:lnTo>
                  <a:lnTo>
                    <a:pt x="2308829" y="1090122"/>
                  </a:lnTo>
                  <a:lnTo>
                    <a:pt x="2297705" y="1084094"/>
                  </a:lnTo>
                  <a:lnTo>
                    <a:pt x="2286582" y="1078700"/>
                  </a:lnTo>
                  <a:lnTo>
                    <a:pt x="2275141" y="1073623"/>
                  </a:lnTo>
                  <a:lnTo>
                    <a:pt x="2263700" y="1069181"/>
                  </a:lnTo>
                  <a:lnTo>
                    <a:pt x="2251623" y="1065691"/>
                  </a:lnTo>
                  <a:lnTo>
                    <a:pt x="2239864" y="1062518"/>
                  </a:lnTo>
                  <a:lnTo>
                    <a:pt x="2227787" y="1059979"/>
                  </a:lnTo>
                  <a:lnTo>
                    <a:pt x="2215710" y="1057758"/>
                  </a:lnTo>
                  <a:lnTo>
                    <a:pt x="2203316" y="1056172"/>
                  </a:lnTo>
                  <a:lnTo>
                    <a:pt x="2190921" y="1055537"/>
                  </a:lnTo>
                  <a:lnTo>
                    <a:pt x="2178844" y="1055220"/>
                  </a:lnTo>
                  <a:close/>
                  <a:moveTo>
                    <a:pt x="2144839" y="823913"/>
                  </a:moveTo>
                  <a:lnTo>
                    <a:pt x="2301519" y="838826"/>
                  </a:lnTo>
                  <a:lnTo>
                    <a:pt x="2292938" y="930841"/>
                  </a:lnTo>
                  <a:lnTo>
                    <a:pt x="2302155" y="933379"/>
                  </a:lnTo>
                  <a:lnTo>
                    <a:pt x="2311053" y="936235"/>
                  </a:lnTo>
                  <a:lnTo>
                    <a:pt x="2319952" y="939725"/>
                  </a:lnTo>
                  <a:lnTo>
                    <a:pt x="2328851" y="943215"/>
                  </a:lnTo>
                  <a:lnTo>
                    <a:pt x="2338067" y="946706"/>
                  </a:lnTo>
                  <a:lnTo>
                    <a:pt x="2346330" y="950513"/>
                  </a:lnTo>
                  <a:lnTo>
                    <a:pt x="2354911" y="954638"/>
                  </a:lnTo>
                  <a:lnTo>
                    <a:pt x="2363492" y="959080"/>
                  </a:lnTo>
                  <a:lnTo>
                    <a:pt x="2372073" y="963522"/>
                  </a:lnTo>
                  <a:lnTo>
                    <a:pt x="2380654" y="968282"/>
                  </a:lnTo>
                  <a:lnTo>
                    <a:pt x="2388917" y="973358"/>
                  </a:lnTo>
                  <a:lnTo>
                    <a:pt x="2397180" y="978752"/>
                  </a:lnTo>
                  <a:lnTo>
                    <a:pt x="2405125" y="983829"/>
                  </a:lnTo>
                  <a:lnTo>
                    <a:pt x="2413071" y="989540"/>
                  </a:lnTo>
                  <a:lnTo>
                    <a:pt x="2420698" y="995569"/>
                  </a:lnTo>
                  <a:lnTo>
                    <a:pt x="2428643" y="1001280"/>
                  </a:lnTo>
                  <a:lnTo>
                    <a:pt x="2499197" y="943215"/>
                  </a:lnTo>
                  <a:lnTo>
                    <a:pt x="2599625" y="1063787"/>
                  </a:lnTo>
                  <a:lnTo>
                    <a:pt x="2529389" y="1122169"/>
                  </a:lnTo>
                  <a:lnTo>
                    <a:pt x="2533839" y="1130736"/>
                  </a:lnTo>
                  <a:lnTo>
                    <a:pt x="2538288" y="1139620"/>
                  </a:lnTo>
                  <a:lnTo>
                    <a:pt x="2542420" y="1148504"/>
                  </a:lnTo>
                  <a:lnTo>
                    <a:pt x="2546551" y="1157388"/>
                  </a:lnTo>
                  <a:lnTo>
                    <a:pt x="2550365" y="1166590"/>
                  </a:lnTo>
                  <a:lnTo>
                    <a:pt x="2553543" y="1175474"/>
                  </a:lnTo>
                  <a:lnTo>
                    <a:pt x="2557039" y="1184676"/>
                  </a:lnTo>
                  <a:lnTo>
                    <a:pt x="2559899" y="1193560"/>
                  </a:lnTo>
                  <a:lnTo>
                    <a:pt x="2562442" y="1203079"/>
                  </a:lnTo>
                  <a:lnTo>
                    <a:pt x="2564984" y="1212280"/>
                  </a:lnTo>
                  <a:lnTo>
                    <a:pt x="2567527" y="1221799"/>
                  </a:lnTo>
                  <a:lnTo>
                    <a:pt x="2569116" y="1231318"/>
                  </a:lnTo>
                  <a:lnTo>
                    <a:pt x="2571022" y="1240519"/>
                  </a:lnTo>
                  <a:lnTo>
                    <a:pt x="2572612" y="1249721"/>
                  </a:lnTo>
                  <a:lnTo>
                    <a:pt x="2574201" y="1259557"/>
                  </a:lnTo>
                  <a:lnTo>
                    <a:pt x="2575154" y="1269075"/>
                  </a:lnTo>
                  <a:lnTo>
                    <a:pt x="2665412" y="1277325"/>
                  </a:lnTo>
                  <a:lnTo>
                    <a:pt x="2650793" y="1433433"/>
                  </a:lnTo>
                  <a:lnTo>
                    <a:pt x="2561170" y="1425501"/>
                  </a:lnTo>
                  <a:lnTo>
                    <a:pt x="2558310" y="1434385"/>
                  </a:lnTo>
                  <a:lnTo>
                    <a:pt x="2555132" y="1443587"/>
                  </a:lnTo>
                  <a:lnTo>
                    <a:pt x="2552272" y="1452471"/>
                  </a:lnTo>
                  <a:lnTo>
                    <a:pt x="2548458" y="1461355"/>
                  </a:lnTo>
                  <a:lnTo>
                    <a:pt x="2544644" y="1470239"/>
                  </a:lnTo>
                  <a:lnTo>
                    <a:pt x="2540513" y="1479124"/>
                  </a:lnTo>
                  <a:lnTo>
                    <a:pt x="2536381" y="1488008"/>
                  </a:lnTo>
                  <a:lnTo>
                    <a:pt x="2531932" y="1496575"/>
                  </a:lnTo>
                  <a:lnTo>
                    <a:pt x="2527482" y="1505142"/>
                  </a:lnTo>
                  <a:lnTo>
                    <a:pt x="2522715" y="1513708"/>
                  </a:lnTo>
                  <a:lnTo>
                    <a:pt x="2517630" y="1521958"/>
                  </a:lnTo>
                  <a:lnTo>
                    <a:pt x="2512228" y="1530208"/>
                  </a:lnTo>
                  <a:lnTo>
                    <a:pt x="2506825" y="1538140"/>
                  </a:lnTo>
                  <a:lnTo>
                    <a:pt x="2501104" y="1546390"/>
                  </a:lnTo>
                  <a:lnTo>
                    <a:pt x="2495384" y="1554322"/>
                  </a:lnTo>
                  <a:lnTo>
                    <a:pt x="2489027" y="1561937"/>
                  </a:lnTo>
                  <a:lnTo>
                    <a:pt x="2546233" y="1631107"/>
                  </a:lnTo>
                  <a:lnTo>
                    <a:pt x="2425465" y="1731372"/>
                  </a:lnTo>
                  <a:lnTo>
                    <a:pt x="2367624" y="1662202"/>
                  </a:lnTo>
                  <a:lnTo>
                    <a:pt x="2359043" y="1666644"/>
                  </a:lnTo>
                  <a:lnTo>
                    <a:pt x="2350144" y="1671086"/>
                  </a:lnTo>
                  <a:lnTo>
                    <a:pt x="2341245" y="1675211"/>
                  </a:lnTo>
                  <a:lnTo>
                    <a:pt x="2332029" y="1679018"/>
                  </a:lnTo>
                  <a:lnTo>
                    <a:pt x="2323130" y="1682826"/>
                  </a:lnTo>
                  <a:lnTo>
                    <a:pt x="2313596" y="1685999"/>
                  </a:lnTo>
                  <a:lnTo>
                    <a:pt x="2304697" y="1689489"/>
                  </a:lnTo>
                  <a:lnTo>
                    <a:pt x="2295481" y="1692344"/>
                  </a:lnTo>
                  <a:lnTo>
                    <a:pt x="2286264" y="1694883"/>
                  </a:lnTo>
                  <a:lnTo>
                    <a:pt x="2277048" y="1697421"/>
                  </a:lnTo>
                  <a:lnTo>
                    <a:pt x="2267196" y="1699642"/>
                  </a:lnTo>
                  <a:lnTo>
                    <a:pt x="2257979" y="1701546"/>
                  </a:lnTo>
                  <a:lnTo>
                    <a:pt x="2248763" y="1703450"/>
                  </a:lnTo>
                  <a:lnTo>
                    <a:pt x="2238910" y="1705036"/>
                  </a:lnTo>
                  <a:lnTo>
                    <a:pt x="2229376" y="1706623"/>
                  </a:lnTo>
                  <a:lnTo>
                    <a:pt x="2220170" y="1707575"/>
                  </a:lnTo>
                  <a:lnTo>
                    <a:pt x="2211579" y="1797051"/>
                  </a:lnTo>
                  <a:lnTo>
                    <a:pt x="2054898" y="1782138"/>
                  </a:lnTo>
                  <a:lnTo>
                    <a:pt x="2063161" y="1692027"/>
                  </a:lnTo>
                  <a:lnTo>
                    <a:pt x="2054263" y="1689172"/>
                  </a:lnTo>
                  <a:lnTo>
                    <a:pt x="2045364" y="1685999"/>
                  </a:lnTo>
                  <a:lnTo>
                    <a:pt x="2035830" y="1682826"/>
                  </a:lnTo>
                  <a:lnTo>
                    <a:pt x="2027249" y="1679335"/>
                  </a:lnTo>
                  <a:lnTo>
                    <a:pt x="2018350" y="1675528"/>
                  </a:lnTo>
                  <a:lnTo>
                    <a:pt x="2009451" y="1671720"/>
                  </a:lnTo>
                  <a:lnTo>
                    <a:pt x="2000870" y="1667596"/>
                  </a:lnTo>
                  <a:lnTo>
                    <a:pt x="1992289" y="1663154"/>
                  </a:lnTo>
                  <a:lnTo>
                    <a:pt x="1984026" y="1658077"/>
                  </a:lnTo>
                  <a:lnTo>
                    <a:pt x="1975445" y="1653317"/>
                  </a:lnTo>
                  <a:lnTo>
                    <a:pt x="1967182" y="1648241"/>
                  </a:lnTo>
                  <a:lnTo>
                    <a:pt x="1958919" y="1642847"/>
                  </a:lnTo>
                  <a:lnTo>
                    <a:pt x="1950656" y="1637453"/>
                  </a:lnTo>
                  <a:lnTo>
                    <a:pt x="1943029" y="1631742"/>
                  </a:lnTo>
                  <a:lnTo>
                    <a:pt x="1935084" y="1626030"/>
                  </a:lnTo>
                  <a:lnTo>
                    <a:pt x="1927456" y="1620002"/>
                  </a:lnTo>
                  <a:lnTo>
                    <a:pt x="1857220" y="1678384"/>
                  </a:lnTo>
                  <a:lnTo>
                    <a:pt x="1756792" y="1556860"/>
                  </a:lnTo>
                  <a:lnTo>
                    <a:pt x="1827346" y="1498478"/>
                  </a:lnTo>
                  <a:lnTo>
                    <a:pt x="1822896" y="1489594"/>
                  </a:lnTo>
                  <a:lnTo>
                    <a:pt x="1818765" y="1481027"/>
                  </a:lnTo>
                  <a:lnTo>
                    <a:pt x="1814633" y="1472143"/>
                  </a:lnTo>
                  <a:lnTo>
                    <a:pt x="1810820" y="1463259"/>
                  </a:lnTo>
                  <a:lnTo>
                    <a:pt x="1807324" y="1454057"/>
                  </a:lnTo>
                  <a:lnTo>
                    <a:pt x="1803828" y="1445173"/>
                  </a:lnTo>
                  <a:lnTo>
                    <a:pt x="1800968" y="1436289"/>
                  </a:lnTo>
                  <a:lnTo>
                    <a:pt x="1797789" y="1426770"/>
                  </a:lnTo>
                  <a:lnTo>
                    <a:pt x="1795247" y="1417569"/>
                  </a:lnTo>
                  <a:lnTo>
                    <a:pt x="1792704" y="1408367"/>
                  </a:lnTo>
                  <a:lnTo>
                    <a:pt x="1790480" y="1399166"/>
                  </a:lnTo>
                  <a:lnTo>
                    <a:pt x="1788573" y="1389647"/>
                  </a:lnTo>
                  <a:lnTo>
                    <a:pt x="1786666" y="1380445"/>
                  </a:lnTo>
                  <a:lnTo>
                    <a:pt x="1785395" y="1371244"/>
                  </a:lnTo>
                  <a:lnTo>
                    <a:pt x="1783170" y="1352206"/>
                  </a:lnTo>
                  <a:lnTo>
                    <a:pt x="1690687" y="1343639"/>
                  </a:lnTo>
                  <a:lnTo>
                    <a:pt x="1705624" y="1186897"/>
                  </a:lnTo>
                  <a:lnTo>
                    <a:pt x="1798425" y="1195781"/>
                  </a:lnTo>
                  <a:lnTo>
                    <a:pt x="1801285" y="1186897"/>
                  </a:lnTo>
                  <a:lnTo>
                    <a:pt x="1804146" y="1178012"/>
                  </a:lnTo>
                  <a:lnTo>
                    <a:pt x="1807642" y="1169128"/>
                  </a:lnTo>
                  <a:lnTo>
                    <a:pt x="1810820" y="1160244"/>
                  </a:lnTo>
                  <a:lnTo>
                    <a:pt x="1814633" y="1151677"/>
                  </a:lnTo>
                  <a:lnTo>
                    <a:pt x="1818765" y="1142793"/>
                  </a:lnTo>
                  <a:lnTo>
                    <a:pt x="1822896" y="1134226"/>
                  </a:lnTo>
                  <a:lnTo>
                    <a:pt x="1827346" y="1125659"/>
                  </a:lnTo>
                  <a:lnTo>
                    <a:pt x="1831795" y="1117727"/>
                  </a:lnTo>
                  <a:lnTo>
                    <a:pt x="1836562" y="1109160"/>
                  </a:lnTo>
                  <a:lnTo>
                    <a:pt x="1841329" y="1100910"/>
                  </a:lnTo>
                  <a:lnTo>
                    <a:pt x="1846732" y="1092661"/>
                  </a:lnTo>
                  <a:lnTo>
                    <a:pt x="1852135" y="1085045"/>
                  </a:lnTo>
                  <a:lnTo>
                    <a:pt x="1857856" y="1077113"/>
                  </a:lnTo>
                  <a:lnTo>
                    <a:pt x="1863894" y="1069181"/>
                  </a:lnTo>
                  <a:lnTo>
                    <a:pt x="1869615" y="1061566"/>
                  </a:lnTo>
                  <a:lnTo>
                    <a:pt x="1810184" y="989858"/>
                  </a:lnTo>
                  <a:lnTo>
                    <a:pt x="1931588" y="889593"/>
                  </a:lnTo>
                  <a:lnTo>
                    <a:pt x="1990700" y="961301"/>
                  </a:lnTo>
                  <a:lnTo>
                    <a:pt x="1999599" y="956859"/>
                  </a:lnTo>
                  <a:lnTo>
                    <a:pt x="2008180" y="952734"/>
                  </a:lnTo>
                  <a:lnTo>
                    <a:pt x="2017079" y="948609"/>
                  </a:lnTo>
                  <a:lnTo>
                    <a:pt x="2025977" y="944485"/>
                  </a:lnTo>
                  <a:lnTo>
                    <a:pt x="2034876" y="941312"/>
                  </a:lnTo>
                  <a:lnTo>
                    <a:pt x="2043775" y="937504"/>
                  </a:lnTo>
                  <a:lnTo>
                    <a:pt x="2052673" y="934649"/>
                  </a:lnTo>
                  <a:lnTo>
                    <a:pt x="2061890" y="931476"/>
                  </a:lnTo>
                  <a:lnTo>
                    <a:pt x="2071424" y="928937"/>
                  </a:lnTo>
                  <a:lnTo>
                    <a:pt x="2080641" y="926399"/>
                  </a:lnTo>
                  <a:lnTo>
                    <a:pt x="2089539" y="924178"/>
                  </a:lnTo>
                  <a:lnTo>
                    <a:pt x="2099074" y="922274"/>
                  </a:lnTo>
                  <a:lnTo>
                    <a:pt x="2108608" y="920370"/>
                  </a:lnTo>
                  <a:lnTo>
                    <a:pt x="2117825" y="918784"/>
                  </a:lnTo>
                  <a:lnTo>
                    <a:pt x="2127041" y="917515"/>
                  </a:lnTo>
                  <a:lnTo>
                    <a:pt x="2136258" y="916246"/>
                  </a:lnTo>
                  <a:lnTo>
                    <a:pt x="2144839" y="823913"/>
                  </a:lnTo>
                  <a:close/>
                  <a:moveTo>
                    <a:pt x="1509345" y="590550"/>
                  </a:moveTo>
                  <a:lnTo>
                    <a:pt x="1518239" y="590550"/>
                  </a:lnTo>
                  <a:lnTo>
                    <a:pt x="1526817" y="591817"/>
                  </a:lnTo>
                  <a:lnTo>
                    <a:pt x="1535394" y="593400"/>
                  </a:lnTo>
                  <a:lnTo>
                    <a:pt x="1543971" y="596250"/>
                  </a:lnTo>
                  <a:lnTo>
                    <a:pt x="1551912" y="599417"/>
                  </a:lnTo>
                  <a:lnTo>
                    <a:pt x="1559854" y="603534"/>
                  </a:lnTo>
                  <a:lnTo>
                    <a:pt x="1566843" y="608601"/>
                  </a:lnTo>
                  <a:lnTo>
                    <a:pt x="1570655" y="611452"/>
                  </a:lnTo>
                  <a:lnTo>
                    <a:pt x="1574149" y="614302"/>
                  </a:lnTo>
                  <a:lnTo>
                    <a:pt x="1577326" y="617469"/>
                  </a:lnTo>
                  <a:lnTo>
                    <a:pt x="1580185" y="620953"/>
                  </a:lnTo>
                  <a:lnTo>
                    <a:pt x="1583362" y="624753"/>
                  </a:lnTo>
                  <a:lnTo>
                    <a:pt x="1586221" y="628237"/>
                  </a:lnTo>
                  <a:lnTo>
                    <a:pt x="1588762" y="632037"/>
                  </a:lnTo>
                  <a:lnTo>
                    <a:pt x="1591621" y="636154"/>
                  </a:lnTo>
                  <a:lnTo>
                    <a:pt x="1593845" y="640271"/>
                  </a:lnTo>
                  <a:lnTo>
                    <a:pt x="1595433" y="644388"/>
                  </a:lnTo>
                  <a:lnTo>
                    <a:pt x="1597339" y="648505"/>
                  </a:lnTo>
                  <a:lnTo>
                    <a:pt x="1598927" y="652305"/>
                  </a:lnTo>
                  <a:lnTo>
                    <a:pt x="1601151" y="660856"/>
                  </a:lnTo>
                  <a:lnTo>
                    <a:pt x="1603057" y="669724"/>
                  </a:lnTo>
                  <a:lnTo>
                    <a:pt x="1603375" y="678274"/>
                  </a:lnTo>
                  <a:lnTo>
                    <a:pt x="1603375" y="687142"/>
                  </a:lnTo>
                  <a:lnTo>
                    <a:pt x="1602104" y="696326"/>
                  </a:lnTo>
                  <a:lnTo>
                    <a:pt x="1600516" y="704560"/>
                  </a:lnTo>
                  <a:lnTo>
                    <a:pt x="1597657" y="712794"/>
                  </a:lnTo>
                  <a:lnTo>
                    <a:pt x="1594480" y="721028"/>
                  </a:lnTo>
                  <a:lnTo>
                    <a:pt x="1590350" y="728629"/>
                  </a:lnTo>
                  <a:lnTo>
                    <a:pt x="1585268" y="736229"/>
                  </a:lnTo>
                  <a:lnTo>
                    <a:pt x="1582409" y="739396"/>
                  </a:lnTo>
                  <a:lnTo>
                    <a:pt x="1579550" y="742880"/>
                  </a:lnTo>
                  <a:lnTo>
                    <a:pt x="1576373" y="746047"/>
                  </a:lnTo>
                  <a:lnTo>
                    <a:pt x="1572879" y="749531"/>
                  </a:lnTo>
                  <a:lnTo>
                    <a:pt x="1569384" y="752381"/>
                  </a:lnTo>
                  <a:lnTo>
                    <a:pt x="1565572" y="755231"/>
                  </a:lnTo>
                  <a:lnTo>
                    <a:pt x="1297460" y="948099"/>
                  </a:lnTo>
                  <a:lnTo>
                    <a:pt x="1293012" y="951266"/>
                  </a:lnTo>
                  <a:lnTo>
                    <a:pt x="1288247" y="953799"/>
                  </a:lnTo>
                  <a:lnTo>
                    <a:pt x="1283164" y="956333"/>
                  </a:lnTo>
                  <a:lnTo>
                    <a:pt x="1278399" y="958550"/>
                  </a:lnTo>
                  <a:lnTo>
                    <a:pt x="1273634" y="960450"/>
                  </a:lnTo>
                  <a:lnTo>
                    <a:pt x="1268869" y="962033"/>
                  </a:lnTo>
                  <a:lnTo>
                    <a:pt x="1263469" y="962983"/>
                  </a:lnTo>
                  <a:lnTo>
                    <a:pt x="1258386" y="964250"/>
                  </a:lnTo>
                  <a:lnTo>
                    <a:pt x="1253304" y="964884"/>
                  </a:lnTo>
                  <a:lnTo>
                    <a:pt x="1247903" y="965200"/>
                  </a:lnTo>
                  <a:lnTo>
                    <a:pt x="1242820" y="965200"/>
                  </a:lnTo>
                  <a:lnTo>
                    <a:pt x="1237102" y="964884"/>
                  </a:lnTo>
                  <a:lnTo>
                    <a:pt x="1232020" y="964567"/>
                  </a:lnTo>
                  <a:lnTo>
                    <a:pt x="1226937" y="963617"/>
                  </a:lnTo>
                  <a:lnTo>
                    <a:pt x="1221537" y="962667"/>
                  </a:lnTo>
                  <a:lnTo>
                    <a:pt x="1216454" y="961083"/>
                  </a:lnTo>
                  <a:lnTo>
                    <a:pt x="1006475" y="894894"/>
                  </a:lnTo>
                  <a:lnTo>
                    <a:pt x="1009652" y="885393"/>
                  </a:lnTo>
                  <a:lnTo>
                    <a:pt x="1013464" y="875259"/>
                  </a:lnTo>
                  <a:lnTo>
                    <a:pt x="1017911" y="862591"/>
                  </a:lnTo>
                  <a:lnTo>
                    <a:pt x="1022676" y="847706"/>
                  </a:lnTo>
                  <a:lnTo>
                    <a:pt x="1027123" y="832188"/>
                  </a:lnTo>
                  <a:lnTo>
                    <a:pt x="1029029" y="824271"/>
                  </a:lnTo>
                  <a:lnTo>
                    <a:pt x="1030935" y="816353"/>
                  </a:lnTo>
                  <a:lnTo>
                    <a:pt x="1031888" y="808753"/>
                  </a:lnTo>
                  <a:lnTo>
                    <a:pt x="1033159" y="801469"/>
                  </a:lnTo>
                  <a:lnTo>
                    <a:pt x="1033794" y="793868"/>
                  </a:lnTo>
                  <a:lnTo>
                    <a:pt x="1033794" y="786584"/>
                  </a:lnTo>
                  <a:lnTo>
                    <a:pt x="1033794" y="778666"/>
                  </a:lnTo>
                  <a:lnTo>
                    <a:pt x="1033477" y="770749"/>
                  </a:lnTo>
                  <a:lnTo>
                    <a:pt x="1032841" y="762832"/>
                  </a:lnTo>
                  <a:lnTo>
                    <a:pt x="1031888" y="755548"/>
                  </a:lnTo>
                  <a:lnTo>
                    <a:pt x="1029665" y="740980"/>
                  </a:lnTo>
                  <a:lnTo>
                    <a:pt x="1027441" y="727995"/>
                  </a:lnTo>
                  <a:lnTo>
                    <a:pt x="1025217" y="718178"/>
                  </a:lnTo>
                  <a:lnTo>
                    <a:pt x="1022994" y="708994"/>
                  </a:lnTo>
                  <a:lnTo>
                    <a:pt x="1227572" y="773599"/>
                  </a:lnTo>
                  <a:lnTo>
                    <a:pt x="1458835" y="607651"/>
                  </a:lnTo>
                  <a:lnTo>
                    <a:pt x="1462965" y="605118"/>
                  </a:lnTo>
                  <a:lnTo>
                    <a:pt x="1467095" y="602268"/>
                  </a:lnTo>
                  <a:lnTo>
                    <a:pt x="1470589" y="600051"/>
                  </a:lnTo>
                  <a:lnTo>
                    <a:pt x="1474719" y="598467"/>
                  </a:lnTo>
                  <a:lnTo>
                    <a:pt x="1479166" y="596567"/>
                  </a:lnTo>
                  <a:lnTo>
                    <a:pt x="1483296" y="594984"/>
                  </a:lnTo>
                  <a:lnTo>
                    <a:pt x="1491873" y="592767"/>
                  </a:lnTo>
                  <a:lnTo>
                    <a:pt x="1500768" y="591183"/>
                  </a:lnTo>
                  <a:lnTo>
                    <a:pt x="1509345" y="590550"/>
                  </a:lnTo>
                  <a:close/>
                  <a:moveTo>
                    <a:pt x="690596" y="539750"/>
                  </a:moveTo>
                  <a:lnTo>
                    <a:pt x="691548" y="539750"/>
                  </a:lnTo>
                  <a:lnTo>
                    <a:pt x="693769" y="540067"/>
                  </a:lnTo>
                  <a:lnTo>
                    <a:pt x="702017" y="540702"/>
                  </a:lnTo>
                  <a:lnTo>
                    <a:pt x="727394" y="541020"/>
                  </a:lnTo>
                  <a:lnTo>
                    <a:pt x="757531" y="541655"/>
                  </a:lnTo>
                  <a:lnTo>
                    <a:pt x="770854" y="541972"/>
                  </a:lnTo>
                  <a:lnTo>
                    <a:pt x="781640" y="543242"/>
                  </a:lnTo>
                  <a:lnTo>
                    <a:pt x="781957" y="543242"/>
                  </a:lnTo>
                  <a:lnTo>
                    <a:pt x="785763" y="546734"/>
                  </a:lnTo>
                  <a:lnTo>
                    <a:pt x="789887" y="552130"/>
                  </a:lnTo>
                  <a:lnTo>
                    <a:pt x="794646" y="558479"/>
                  </a:lnTo>
                  <a:lnTo>
                    <a:pt x="799404" y="566415"/>
                  </a:lnTo>
                  <a:lnTo>
                    <a:pt x="804797" y="576573"/>
                  </a:lnTo>
                  <a:lnTo>
                    <a:pt x="809872" y="588001"/>
                  </a:lnTo>
                  <a:lnTo>
                    <a:pt x="812093" y="594668"/>
                  </a:lnTo>
                  <a:lnTo>
                    <a:pt x="814631" y="602286"/>
                  </a:lnTo>
                  <a:lnTo>
                    <a:pt x="817169" y="609905"/>
                  </a:lnTo>
                  <a:lnTo>
                    <a:pt x="820024" y="618476"/>
                  </a:lnTo>
                  <a:lnTo>
                    <a:pt x="822244" y="627364"/>
                  </a:lnTo>
                  <a:lnTo>
                    <a:pt x="824465" y="637205"/>
                  </a:lnTo>
                  <a:lnTo>
                    <a:pt x="826685" y="647681"/>
                  </a:lnTo>
                  <a:lnTo>
                    <a:pt x="828906" y="658791"/>
                  </a:lnTo>
                  <a:lnTo>
                    <a:pt x="830809" y="670537"/>
                  </a:lnTo>
                  <a:lnTo>
                    <a:pt x="832395" y="683235"/>
                  </a:lnTo>
                  <a:lnTo>
                    <a:pt x="834299" y="696567"/>
                  </a:lnTo>
                  <a:lnTo>
                    <a:pt x="835885" y="710535"/>
                  </a:lnTo>
                  <a:lnTo>
                    <a:pt x="836836" y="725454"/>
                  </a:lnTo>
                  <a:lnTo>
                    <a:pt x="838105" y="741644"/>
                  </a:lnTo>
                  <a:lnTo>
                    <a:pt x="839057" y="757834"/>
                  </a:lnTo>
                  <a:lnTo>
                    <a:pt x="840009" y="775611"/>
                  </a:lnTo>
                  <a:lnTo>
                    <a:pt x="840326" y="794022"/>
                  </a:lnTo>
                  <a:lnTo>
                    <a:pt x="840643" y="813069"/>
                  </a:lnTo>
                  <a:lnTo>
                    <a:pt x="840326" y="833703"/>
                  </a:lnTo>
                  <a:lnTo>
                    <a:pt x="840326" y="854972"/>
                  </a:lnTo>
                  <a:lnTo>
                    <a:pt x="844767" y="839735"/>
                  </a:lnTo>
                  <a:lnTo>
                    <a:pt x="849208" y="824497"/>
                  </a:lnTo>
                  <a:lnTo>
                    <a:pt x="857456" y="794975"/>
                  </a:lnTo>
                  <a:lnTo>
                    <a:pt x="864435" y="767992"/>
                  </a:lnTo>
                  <a:lnTo>
                    <a:pt x="870145" y="742914"/>
                  </a:lnTo>
                  <a:lnTo>
                    <a:pt x="878710" y="705456"/>
                  </a:lnTo>
                  <a:lnTo>
                    <a:pt x="881248" y="694028"/>
                  </a:lnTo>
                  <a:lnTo>
                    <a:pt x="882517" y="688314"/>
                  </a:lnTo>
                  <a:lnTo>
                    <a:pt x="878076" y="679425"/>
                  </a:lnTo>
                  <a:lnTo>
                    <a:pt x="874586" y="670854"/>
                  </a:lnTo>
                  <a:lnTo>
                    <a:pt x="871097" y="663236"/>
                  </a:lnTo>
                  <a:lnTo>
                    <a:pt x="868559" y="655617"/>
                  </a:lnTo>
                  <a:lnTo>
                    <a:pt x="864752" y="644506"/>
                  </a:lnTo>
                  <a:lnTo>
                    <a:pt x="863801" y="640380"/>
                  </a:lnTo>
                  <a:lnTo>
                    <a:pt x="867290" y="637205"/>
                  </a:lnTo>
                  <a:lnTo>
                    <a:pt x="876489" y="629269"/>
                  </a:lnTo>
                  <a:lnTo>
                    <a:pt x="881882" y="624507"/>
                  </a:lnTo>
                  <a:lnTo>
                    <a:pt x="888227" y="619746"/>
                  </a:lnTo>
                  <a:lnTo>
                    <a:pt x="894571" y="615619"/>
                  </a:lnTo>
                  <a:lnTo>
                    <a:pt x="900598" y="611810"/>
                  </a:lnTo>
                  <a:lnTo>
                    <a:pt x="921535" y="619746"/>
                  </a:lnTo>
                  <a:lnTo>
                    <a:pt x="939300" y="659426"/>
                  </a:lnTo>
                  <a:lnTo>
                    <a:pt x="934224" y="671172"/>
                  </a:lnTo>
                  <a:lnTo>
                    <a:pt x="928514" y="683235"/>
                  </a:lnTo>
                  <a:lnTo>
                    <a:pt x="922487" y="695932"/>
                  </a:lnTo>
                  <a:lnTo>
                    <a:pt x="923439" y="707043"/>
                  </a:lnTo>
                  <a:lnTo>
                    <a:pt x="924073" y="720693"/>
                  </a:lnTo>
                  <a:lnTo>
                    <a:pt x="924708" y="736248"/>
                  </a:lnTo>
                  <a:lnTo>
                    <a:pt x="924073" y="753390"/>
                  </a:lnTo>
                  <a:lnTo>
                    <a:pt x="923439" y="790213"/>
                  </a:lnTo>
                  <a:lnTo>
                    <a:pt x="921852" y="827354"/>
                  </a:lnTo>
                  <a:lnTo>
                    <a:pt x="920266" y="862273"/>
                  </a:lnTo>
                  <a:lnTo>
                    <a:pt x="918680" y="891161"/>
                  </a:lnTo>
                  <a:lnTo>
                    <a:pt x="916777" y="918461"/>
                  </a:lnTo>
                  <a:lnTo>
                    <a:pt x="918680" y="913382"/>
                  </a:lnTo>
                  <a:lnTo>
                    <a:pt x="923756" y="899097"/>
                  </a:lnTo>
                  <a:lnTo>
                    <a:pt x="927245" y="888621"/>
                  </a:lnTo>
                  <a:lnTo>
                    <a:pt x="931369" y="876241"/>
                  </a:lnTo>
                  <a:lnTo>
                    <a:pt x="935493" y="862273"/>
                  </a:lnTo>
                  <a:lnTo>
                    <a:pt x="939934" y="846401"/>
                  </a:lnTo>
                  <a:lnTo>
                    <a:pt x="943741" y="828307"/>
                  </a:lnTo>
                  <a:lnTo>
                    <a:pt x="947865" y="809260"/>
                  </a:lnTo>
                  <a:lnTo>
                    <a:pt x="951672" y="788626"/>
                  </a:lnTo>
                  <a:lnTo>
                    <a:pt x="955161" y="766722"/>
                  </a:lnTo>
                  <a:lnTo>
                    <a:pt x="957699" y="743866"/>
                  </a:lnTo>
                  <a:lnTo>
                    <a:pt x="958650" y="731486"/>
                  </a:lnTo>
                  <a:lnTo>
                    <a:pt x="959919" y="719106"/>
                  </a:lnTo>
                  <a:lnTo>
                    <a:pt x="960554" y="707043"/>
                  </a:lnTo>
                  <a:lnTo>
                    <a:pt x="960871" y="694345"/>
                  </a:lnTo>
                  <a:lnTo>
                    <a:pt x="961188" y="681330"/>
                  </a:lnTo>
                  <a:lnTo>
                    <a:pt x="961188" y="668315"/>
                  </a:lnTo>
                  <a:lnTo>
                    <a:pt x="969119" y="649268"/>
                  </a:lnTo>
                  <a:lnTo>
                    <a:pt x="970705" y="651173"/>
                  </a:lnTo>
                  <a:lnTo>
                    <a:pt x="973877" y="656887"/>
                  </a:lnTo>
                  <a:lnTo>
                    <a:pt x="976098" y="661331"/>
                  </a:lnTo>
                  <a:lnTo>
                    <a:pt x="978636" y="666727"/>
                  </a:lnTo>
                  <a:lnTo>
                    <a:pt x="981808" y="673076"/>
                  </a:lnTo>
                  <a:lnTo>
                    <a:pt x="984663" y="681012"/>
                  </a:lnTo>
                  <a:lnTo>
                    <a:pt x="988152" y="690218"/>
                  </a:lnTo>
                  <a:lnTo>
                    <a:pt x="991007" y="700377"/>
                  </a:lnTo>
                  <a:lnTo>
                    <a:pt x="993862" y="712122"/>
                  </a:lnTo>
                  <a:lnTo>
                    <a:pt x="997035" y="724820"/>
                  </a:lnTo>
                  <a:lnTo>
                    <a:pt x="999572" y="739422"/>
                  </a:lnTo>
                  <a:lnTo>
                    <a:pt x="1002110" y="754977"/>
                  </a:lnTo>
                  <a:lnTo>
                    <a:pt x="1004013" y="772436"/>
                  </a:lnTo>
                  <a:lnTo>
                    <a:pt x="1005600" y="790848"/>
                  </a:lnTo>
                  <a:lnTo>
                    <a:pt x="1005282" y="796244"/>
                  </a:lnTo>
                  <a:lnTo>
                    <a:pt x="1004331" y="801958"/>
                  </a:lnTo>
                  <a:lnTo>
                    <a:pt x="1003062" y="809260"/>
                  </a:lnTo>
                  <a:lnTo>
                    <a:pt x="1000841" y="817196"/>
                  </a:lnTo>
                  <a:lnTo>
                    <a:pt x="997669" y="826085"/>
                  </a:lnTo>
                  <a:lnTo>
                    <a:pt x="994497" y="836243"/>
                  </a:lnTo>
                  <a:lnTo>
                    <a:pt x="985932" y="858781"/>
                  </a:lnTo>
                  <a:lnTo>
                    <a:pt x="964043" y="914969"/>
                  </a:lnTo>
                  <a:lnTo>
                    <a:pt x="951037" y="948301"/>
                  </a:lnTo>
                  <a:lnTo>
                    <a:pt x="937079" y="985442"/>
                  </a:lnTo>
                  <a:lnTo>
                    <a:pt x="922804" y="1025757"/>
                  </a:lnTo>
                  <a:lnTo>
                    <a:pt x="915825" y="1047026"/>
                  </a:lnTo>
                  <a:lnTo>
                    <a:pt x="908212" y="1068929"/>
                  </a:lnTo>
                  <a:lnTo>
                    <a:pt x="901233" y="1091785"/>
                  </a:lnTo>
                  <a:lnTo>
                    <a:pt x="894254" y="1115594"/>
                  </a:lnTo>
                  <a:lnTo>
                    <a:pt x="886958" y="1139719"/>
                  </a:lnTo>
                  <a:lnTo>
                    <a:pt x="880296" y="1165115"/>
                  </a:lnTo>
                  <a:lnTo>
                    <a:pt x="873634" y="1190510"/>
                  </a:lnTo>
                  <a:lnTo>
                    <a:pt x="867290" y="1217493"/>
                  </a:lnTo>
                  <a:lnTo>
                    <a:pt x="861580" y="1244476"/>
                  </a:lnTo>
                  <a:lnTo>
                    <a:pt x="855553" y="1272728"/>
                  </a:lnTo>
                  <a:lnTo>
                    <a:pt x="850477" y="1301298"/>
                  </a:lnTo>
                  <a:lnTo>
                    <a:pt x="845402" y="1330821"/>
                  </a:lnTo>
                  <a:lnTo>
                    <a:pt x="840960" y="1360343"/>
                  </a:lnTo>
                  <a:lnTo>
                    <a:pt x="836836" y="1391135"/>
                  </a:lnTo>
                  <a:lnTo>
                    <a:pt x="874586" y="1434307"/>
                  </a:lnTo>
                  <a:lnTo>
                    <a:pt x="949768" y="1522239"/>
                  </a:lnTo>
                  <a:lnTo>
                    <a:pt x="990373" y="1569856"/>
                  </a:lnTo>
                  <a:lnTo>
                    <a:pt x="1026219" y="1613028"/>
                  </a:lnTo>
                  <a:lnTo>
                    <a:pt x="1041129" y="1631122"/>
                  </a:lnTo>
                  <a:lnTo>
                    <a:pt x="1053500" y="1646042"/>
                  </a:lnTo>
                  <a:lnTo>
                    <a:pt x="1062065" y="1657470"/>
                  </a:lnTo>
                  <a:lnTo>
                    <a:pt x="1066824" y="1664137"/>
                  </a:lnTo>
                  <a:lnTo>
                    <a:pt x="1071582" y="1671755"/>
                  </a:lnTo>
                  <a:lnTo>
                    <a:pt x="1077292" y="1680326"/>
                  </a:lnTo>
                  <a:lnTo>
                    <a:pt x="1080147" y="1685088"/>
                  </a:lnTo>
                  <a:lnTo>
                    <a:pt x="1083002" y="1689850"/>
                  </a:lnTo>
                  <a:lnTo>
                    <a:pt x="1085540" y="1695564"/>
                  </a:lnTo>
                  <a:lnTo>
                    <a:pt x="1088395" y="1701913"/>
                  </a:lnTo>
                  <a:lnTo>
                    <a:pt x="1090616" y="1708579"/>
                  </a:lnTo>
                  <a:lnTo>
                    <a:pt x="1091884" y="1715880"/>
                  </a:lnTo>
                  <a:lnTo>
                    <a:pt x="1093471" y="1724134"/>
                  </a:lnTo>
                  <a:lnTo>
                    <a:pt x="1093788" y="1733022"/>
                  </a:lnTo>
                  <a:lnTo>
                    <a:pt x="1093788" y="1742545"/>
                  </a:lnTo>
                  <a:lnTo>
                    <a:pt x="1092836" y="1753021"/>
                  </a:lnTo>
                  <a:lnTo>
                    <a:pt x="1090933" y="1765084"/>
                  </a:lnTo>
                  <a:lnTo>
                    <a:pt x="1087761" y="1777147"/>
                  </a:lnTo>
                  <a:lnTo>
                    <a:pt x="1086809" y="1785083"/>
                  </a:lnTo>
                  <a:lnTo>
                    <a:pt x="1084271" y="1801272"/>
                  </a:lnTo>
                  <a:lnTo>
                    <a:pt x="1076340" y="1854920"/>
                  </a:lnTo>
                  <a:lnTo>
                    <a:pt x="1054452" y="2009516"/>
                  </a:lnTo>
                  <a:lnTo>
                    <a:pt x="1023681" y="2230139"/>
                  </a:lnTo>
                  <a:lnTo>
                    <a:pt x="1022730" y="2236488"/>
                  </a:lnTo>
                  <a:lnTo>
                    <a:pt x="1021461" y="2242520"/>
                  </a:lnTo>
                  <a:lnTo>
                    <a:pt x="1019875" y="2248551"/>
                  </a:lnTo>
                  <a:lnTo>
                    <a:pt x="1018289" y="2254582"/>
                  </a:lnTo>
                  <a:lnTo>
                    <a:pt x="1015751" y="2259979"/>
                  </a:lnTo>
                  <a:lnTo>
                    <a:pt x="1013530" y="2265693"/>
                  </a:lnTo>
                  <a:lnTo>
                    <a:pt x="1011310" y="2271407"/>
                  </a:lnTo>
                  <a:lnTo>
                    <a:pt x="1008455" y="2276486"/>
                  </a:lnTo>
                  <a:lnTo>
                    <a:pt x="1005917" y="2281248"/>
                  </a:lnTo>
                  <a:lnTo>
                    <a:pt x="1002427" y="2286009"/>
                  </a:lnTo>
                  <a:lnTo>
                    <a:pt x="999255" y="2291088"/>
                  </a:lnTo>
                  <a:lnTo>
                    <a:pt x="995766" y="2295533"/>
                  </a:lnTo>
                  <a:lnTo>
                    <a:pt x="992276" y="2299659"/>
                  </a:lnTo>
                  <a:lnTo>
                    <a:pt x="988470" y="2303469"/>
                  </a:lnTo>
                  <a:lnTo>
                    <a:pt x="984346" y="2307278"/>
                  </a:lnTo>
                  <a:lnTo>
                    <a:pt x="980222" y="2311087"/>
                  </a:lnTo>
                  <a:lnTo>
                    <a:pt x="975781" y="2314262"/>
                  </a:lnTo>
                  <a:lnTo>
                    <a:pt x="971339" y="2317436"/>
                  </a:lnTo>
                  <a:lnTo>
                    <a:pt x="966581" y="2320293"/>
                  </a:lnTo>
                  <a:lnTo>
                    <a:pt x="961823" y="2322833"/>
                  </a:lnTo>
                  <a:lnTo>
                    <a:pt x="956747" y="2325372"/>
                  </a:lnTo>
                  <a:lnTo>
                    <a:pt x="951989" y="2327277"/>
                  </a:lnTo>
                  <a:lnTo>
                    <a:pt x="946913" y="2329182"/>
                  </a:lnTo>
                  <a:lnTo>
                    <a:pt x="941203" y="2331086"/>
                  </a:lnTo>
                  <a:lnTo>
                    <a:pt x="936128" y="2332674"/>
                  </a:lnTo>
                  <a:lnTo>
                    <a:pt x="930418" y="2333309"/>
                  </a:lnTo>
                  <a:lnTo>
                    <a:pt x="925025" y="2334578"/>
                  </a:lnTo>
                  <a:lnTo>
                    <a:pt x="919315" y="2334896"/>
                  </a:lnTo>
                  <a:lnTo>
                    <a:pt x="913605" y="2335213"/>
                  </a:lnTo>
                  <a:lnTo>
                    <a:pt x="907577" y="2335213"/>
                  </a:lnTo>
                  <a:lnTo>
                    <a:pt x="901550" y="2334896"/>
                  </a:lnTo>
                  <a:lnTo>
                    <a:pt x="895523" y="2333943"/>
                  </a:lnTo>
                  <a:lnTo>
                    <a:pt x="889813" y="2333309"/>
                  </a:lnTo>
                  <a:lnTo>
                    <a:pt x="883786" y="2332356"/>
                  </a:lnTo>
                  <a:lnTo>
                    <a:pt x="878076" y="2330769"/>
                  </a:lnTo>
                  <a:lnTo>
                    <a:pt x="872683" y="2328864"/>
                  </a:lnTo>
                  <a:lnTo>
                    <a:pt x="867290" y="2326642"/>
                  </a:lnTo>
                  <a:lnTo>
                    <a:pt x="862214" y="2324420"/>
                  </a:lnTo>
                  <a:lnTo>
                    <a:pt x="857456" y="2321881"/>
                  </a:lnTo>
                  <a:lnTo>
                    <a:pt x="852698" y="2319341"/>
                  </a:lnTo>
                  <a:lnTo>
                    <a:pt x="848257" y="2316167"/>
                  </a:lnTo>
                  <a:lnTo>
                    <a:pt x="843815" y="2312992"/>
                  </a:lnTo>
                  <a:lnTo>
                    <a:pt x="839692" y="2309183"/>
                  </a:lnTo>
                  <a:lnTo>
                    <a:pt x="835568" y="2305373"/>
                  </a:lnTo>
                  <a:lnTo>
                    <a:pt x="831761" y="2301882"/>
                  </a:lnTo>
                  <a:lnTo>
                    <a:pt x="827954" y="2297755"/>
                  </a:lnTo>
                  <a:lnTo>
                    <a:pt x="824782" y="2293311"/>
                  </a:lnTo>
                  <a:lnTo>
                    <a:pt x="821293" y="2288866"/>
                  </a:lnTo>
                  <a:lnTo>
                    <a:pt x="818755" y="2283787"/>
                  </a:lnTo>
                  <a:lnTo>
                    <a:pt x="815900" y="2279026"/>
                  </a:lnTo>
                  <a:lnTo>
                    <a:pt x="813362" y="2274264"/>
                  </a:lnTo>
                  <a:lnTo>
                    <a:pt x="811141" y="2269185"/>
                  </a:lnTo>
                  <a:lnTo>
                    <a:pt x="809238" y="2263471"/>
                  </a:lnTo>
                  <a:lnTo>
                    <a:pt x="807335" y="2258392"/>
                  </a:lnTo>
                  <a:lnTo>
                    <a:pt x="805749" y="2252678"/>
                  </a:lnTo>
                  <a:lnTo>
                    <a:pt x="804162" y="2246646"/>
                  </a:lnTo>
                  <a:lnTo>
                    <a:pt x="803211" y="2241250"/>
                  </a:lnTo>
                  <a:lnTo>
                    <a:pt x="802576" y="2234901"/>
                  </a:lnTo>
                  <a:lnTo>
                    <a:pt x="801942" y="2228869"/>
                  </a:lnTo>
                  <a:lnTo>
                    <a:pt x="801625" y="2222838"/>
                  </a:lnTo>
                  <a:lnTo>
                    <a:pt x="801625" y="2216807"/>
                  </a:lnTo>
                  <a:lnTo>
                    <a:pt x="801942" y="2210458"/>
                  </a:lnTo>
                  <a:lnTo>
                    <a:pt x="802576" y="2204109"/>
                  </a:lnTo>
                  <a:lnTo>
                    <a:pt x="803211" y="2197443"/>
                  </a:lnTo>
                  <a:lnTo>
                    <a:pt x="833981" y="1990152"/>
                  </a:lnTo>
                  <a:lnTo>
                    <a:pt x="855235" y="1846032"/>
                  </a:lnTo>
                  <a:lnTo>
                    <a:pt x="861897" y="1797146"/>
                  </a:lnTo>
                  <a:lnTo>
                    <a:pt x="863801" y="1783178"/>
                  </a:lnTo>
                  <a:lnTo>
                    <a:pt x="864435" y="1777147"/>
                  </a:lnTo>
                  <a:lnTo>
                    <a:pt x="861897" y="1774290"/>
                  </a:lnTo>
                  <a:lnTo>
                    <a:pt x="855553" y="1767623"/>
                  </a:lnTo>
                  <a:lnTo>
                    <a:pt x="833030" y="1744133"/>
                  </a:lnTo>
                  <a:lnTo>
                    <a:pt x="763558" y="1673343"/>
                  </a:lnTo>
                  <a:lnTo>
                    <a:pt x="687424" y="1595886"/>
                  </a:lnTo>
                  <a:lnTo>
                    <a:pt x="657288" y="1564777"/>
                  </a:lnTo>
                  <a:lnTo>
                    <a:pt x="637620" y="1543825"/>
                  </a:lnTo>
                  <a:lnTo>
                    <a:pt x="624931" y="1537159"/>
                  </a:lnTo>
                  <a:lnTo>
                    <a:pt x="612876" y="1530175"/>
                  </a:lnTo>
                  <a:lnTo>
                    <a:pt x="600822" y="1523192"/>
                  </a:lnTo>
                  <a:lnTo>
                    <a:pt x="589719" y="1516208"/>
                  </a:lnTo>
                  <a:lnTo>
                    <a:pt x="578933" y="1508907"/>
                  </a:lnTo>
                  <a:lnTo>
                    <a:pt x="569100" y="1501605"/>
                  </a:lnTo>
                  <a:lnTo>
                    <a:pt x="559266" y="1494622"/>
                  </a:lnTo>
                  <a:lnTo>
                    <a:pt x="550383" y="1487003"/>
                  </a:lnTo>
                  <a:lnTo>
                    <a:pt x="541818" y="1480019"/>
                  </a:lnTo>
                  <a:lnTo>
                    <a:pt x="533570" y="1472718"/>
                  </a:lnTo>
                  <a:lnTo>
                    <a:pt x="525957" y="1465099"/>
                  </a:lnTo>
                  <a:lnTo>
                    <a:pt x="518978" y="1458116"/>
                  </a:lnTo>
                  <a:lnTo>
                    <a:pt x="511682" y="1451132"/>
                  </a:lnTo>
                  <a:lnTo>
                    <a:pt x="505655" y="1444148"/>
                  </a:lnTo>
                  <a:lnTo>
                    <a:pt x="499945" y="1436847"/>
                  </a:lnTo>
                  <a:lnTo>
                    <a:pt x="494235" y="1430181"/>
                  </a:lnTo>
                  <a:lnTo>
                    <a:pt x="489159" y="1423514"/>
                  </a:lnTo>
                  <a:lnTo>
                    <a:pt x="484718" y="1416848"/>
                  </a:lnTo>
                  <a:lnTo>
                    <a:pt x="480277" y="1410499"/>
                  </a:lnTo>
                  <a:lnTo>
                    <a:pt x="476470" y="1404150"/>
                  </a:lnTo>
                  <a:lnTo>
                    <a:pt x="473298" y="1397801"/>
                  </a:lnTo>
                  <a:lnTo>
                    <a:pt x="469808" y="1392405"/>
                  </a:lnTo>
                  <a:lnTo>
                    <a:pt x="464733" y="1381294"/>
                  </a:lnTo>
                  <a:lnTo>
                    <a:pt x="460926" y="1371453"/>
                  </a:lnTo>
                  <a:lnTo>
                    <a:pt x="458706" y="1362565"/>
                  </a:lnTo>
                  <a:lnTo>
                    <a:pt x="457754" y="1359073"/>
                  </a:lnTo>
                  <a:lnTo>
                    <a:pt x="457119" y="1355264"/>
                  </a:lnTo>
                  <a:lnTo>
                    <a:pt x="457119" y="1352089"/>
                  </a:lnTo>
                  <a:lnTo>
                    <a:pt x="457119" y="1349550"/>
                  </a:lnTo>
                  <a:lnTo>
                    <a:pt x="456802" y="1347010"/>
                  </a:lnTo>
                  <a:lnTo>
                    <a:pt x="456168" y="1344788"/>
                  </a:lnTo>
                  <a:lnTo>
                    <a:pt x="454264" y="1342566"/>
                  </a:lnTo>
                  <a:lnTo>
                    <a:pt x="452361" y="1340344"/>
                  </a:lnTo>
                  <a:lnTo>
                    <a:pt x="449823" y="1338439"/>
                  </a:lnTo>
                  <a:lnTo>
                    <a:pt x="446968" y="1336217"/>
                  </a:lnTo>
                  <a:lnTo>
                    <a:pt x="440624" y="1332408"/>
                  </a:lnTo>
                  <a:lnTo>
                    <a:pt x="434279" y="1328598"/>
                  </a:lnTo>
                  <a:lnTo>
                    <a:pt x="431107" y="1326376"/>
                  </a:lnTo>
                  <a:lnTo>
                    <a:pt x="428887" y="1324472"/>
                  </a:lnTo>
                  <a:lnTo>
                    <a:pt x="426666" y="1322250"/>
                  </a:lnTo>
                  <a:lnTo>
                    <a:pt x="425397" y="1319393"/>
                  </a:lnTo>
                  <a:lnTo>
                    <a:pt x="424128" y="1317170"/>
                  </a:lnTo>
                  <a:lnTo>
                    <a:pt x="424128" y="1314631"/>
                  </a:lnTo>
                  <a:lnTo>
                    <a:pt x="425714" y="1302568"/>
                  </a:lnTo>
                  <a:lnTo>
                    <a:pt x="427618" y="1289553"/>
                  </a:lnTo>
                  <a:lnTo>
                    <a:pt x="429521" y="1275268"/>
                  </a:lnTo>
                  <a:lnTo>
                    <a:pt x="432059" y="1260983"/>
                  </a:lnTo>
                  <a:lnTo>
                    <a:pt x="438086" y="1229873"/>
                  </a:lnTo>
                  <a:lnTo>
                    <a:pt x="445382" y="1196542"/>
                  </a:lnTo>
                  <a:lnTo>
                    <a:pt x="453313" y="1161623"/>
                  </a:lnTo>
                  <a:lnTo>
                    <a:pt x="462195" y="1125117"/>
                  </a:lnTo>
                  <a:lnTo>
                    <a:pt x="471712" y="1087658"/>
                  </a:lnTo>
                  <a:lnTo>
                    <a:pt x="481229" y="1049883"/>
                  </a:lnTo>
                  <a:lnTo>
                    <a:pt x="501531" y="974014"/>
                  </a:lnTo>
                  <a:lnTo>
                    <a:pt x="521199" y="901001"/>
                  </a:lnTo>
                  <a:lnTo>
                    <a:pt x="538963" y="833386"/>
                  </a:lnTo>
                  <a:lnTo>
                    <a:pt x="546577" y="803228"/>
                  </a:lnTo>
                  <a:lnTo>
                    <a:pt x="553238" y="775293"/>
                  </a:lnTo>
                  <a:lnTo>
                    <a:pt x="622710" y="754659"/>
                  </a:lnTo>
                  <a:lnTo>
                    <a:pt x="591305" y="753072"/>
                  </a:lnTo>
                  <a:lnTo>
                    <a:pt x="520881" y="750215"/>
                  </a:lnTo>
                  <a:lnTo>
                    <a:pt x="482497" y="748628"/>
                  </a:lnTo>
                  <a:lnTo>
                    <a:pt x="448554" y="747358"/>
                  </a:lnTo>
                  <a:lnTo>
                    <a:pt x="423494" y="747041"/>
                  </a:lnTo>
                  <a:lnTo>
                    <a:pt x="415563" y="747358"/>
                  </a:lnTo>
                  <a:lnTo>
                    <a:pt x="411439" y="747993"/>
                  </a:lnTo>
                  <a:lnTo>
                    <a:pt x="409853" y="748628"/>
                  </a:lnTo>
                  <a:lnTo>
                    <a:pt x="406364" y="750850"/>
                  </a:lnTo>
                  <a:lnTo>
                    <a:pt x="396847" y="757516"/>
                  </a:lnTo>
                  <a:lnTo>
                    <a:pt x="382889" y="767992"/>
                  </a:lnTo>
                  <a:lnTo>
                    <a:pt x="366393" y="781007"/>
                  </a:lnTo>
                  <a:lnTo>
                    <a:pt x="325472" y="812752"/>
                  </a:lnTo>
                  <a:lnTo>
                    <a:pt x="279791" y="849258"/>
                  </a:lnTo>
                  <a:lnTo>
                    <a:pt x="195093" y="917826"/>
                  </a:lnTo>
                  <a:lnTo>
                    <a:pt x="154805" y="951158"/>
                  </a:lnTo>
                  <a:lnTo>
                    <a:pt x="154488" y="951475"/>
                  </a:lnTo>
                  <a:lnTo>
                    <a:pt x="150681" y="954332"/>
                  </a:lnTo>
                  <a:lnTo>
                    <a:pt x="146875" y="957506"/>
                  </a:lnTo>
                  <a:lnTo>
                    <a:pt x="143068" y="960046"/>
                  </a:lnTo>
                  <a:lnTo>
                    <a:pt x="139261" y="962586"/>
                  </a:lnTo>
                  <a:lnTo>
                    <a:pt x="135454" y="964808"/>
                  </a:lnTo>
                  <a:lnTo>
                    <a:pt x="131013" y="966712"/>
                  </a:lnTo>
                  <a:lnTo>
                    <a:pt x="126889" y="968617"/>
                  </a:lnTo>
                  <a:lnTo>
                    <a:pt x="122766" y="969887"/>
                  </a:lnTo>
                  <a:lnTo>
                    <a:pt x="113883" y="972426"/>
                  </a:lnTo>
                  <a:lnTo>
                    <a:pt x="105318" y="974014"/>
                  </a:lnTo>
                  <a:lnTo>
                    <a:pt x="96436" y="975283"/>
                  </a:lnTo>
                  <a:lnTo>
                    <a:pt x="87554" y="974966"/>
                  </a:lnTo>
                  <a:lnTo>
                    <a:pt x="78671" y="974014"/>
                  </a:lnTo>
                  <a:lnTo>
                    <a:pt x="70106" y="972109"/>
                  </a:lnTo>
                  <a:lnTo>
                    <a:pt x="61541" y="969569"/>
                  </a:lnTo>
                  <a:lnTo>
                    <a:pt x="52976" y="966395"/>
                  </a:lnTo>
                  <a:lnTo>
                    <a:pt x="48852" y="964490"/>
                  </a:lnTo>
                  <a:lnTo>
                    <a:pt x="45363" y="962268"/>
                  </a:lnTo>
                  <a:lnTo>
                    <a:pt x="41239" y="959729"/>
                  </a:lnTo>
                  <a:lnTo>
                    <a:pt x="37432" y="956872"/>
                  </a:lnTo>
                  <a:lnTo>
                    <a:pt x="33626" y="954015"/>
                  </a:lnTo>
                  <a:lnTo>
                    <a:pt x="30453" y="951158"/>
                  </a:lnTo>
                  <a:lnTo>
                    <a:pt x="26647" y="947666"/>
                  </a:lnTo>
                  <a:lnTo>
                    <a:pt x="23792" y="944491"/>
                  </a:lnTo>
                  <a:lnTo>
                    <a:pt x="20302" y="940682"/>
                  </a:lnTo>
                  <a:lnTo>
                    <a:pt x="17764" y="936873"/>
                  </a:lnTo>
                  <a:lnTo>
                    <a:pt x="14909" y="933063"/>
                  </a:lnTo>
                  <a:lnTo>
                    <a:pt x="12689" y="929254"/>
                  </a:lnTo>
                  <a:lnTo>
                    <a:pt x="10468" y="925127"/>
                  </a:lnTo>
                  <a:lnTo>
                    <a:pt x="8248" y="921000"/>
                  </a:lnTo>
                  <a:lnTo>
                    <a:pt x="6662" y="916874"/>
                  </a:lnTo>
                  <a:lnTo>
                    <a:pt x="4758" y="912429"/>
                  </a:lnTo>
                  <a:lnTo>
                    <a:pt x="2538" y="903858"/>
                  </a:lnTo>
                  <a:lnTo>
                    <a:pt x="634" y="894970"/>
                  </a:lnTo>
                  <a:lnTo>
                    <a:pt x="0" y="886399"/>
                  </a:lnTo>
                  <a:lnTo>
                    <a:pt x="0" y="877511"/>
                  </a:lnTo>
                  <a:lnTo>
                    <a:pt x="952" y="868622"/>
                  </a:lnTo>
                  <a:lnTo>
                    <a:pt x="2538" y="859734"/>
                  </a:lnTo>
                  <a:lnTo>
                    <a:pt x="5075" y="851163"/>
                  </a:lnTo>
                  <a:lnTo>
                    <a:pt x="8882" y="842909"/>
                  </a:lnTo>
                  <a:lnTo>
                    <a:pt x="10785" y="838782"/>
                  </a:lnTo>
                  <a:lnTo>
                    <a:pt x="13006" y="834656"/>
                  </a:lnTo>
                  <a:lnTo>
                    <a:pt x="15544" y="831164"/>
                  </a:lnTo>
                  <a:lnTo>
                    <a:pt x="18082" y="827354"/>
                  </a:lnTo>
                  <a:lnTo>
                    <a:pt x="20937" y="823545"/>
                  </a:lnTo>
                  <a:lnTo>
                    <a:pt x="24109" y="820053"/>
                  </a:lnTo>
                  <a:lnTo>
                    <a:pt x="27281" y="816561"/>
                  </a:lnTo>
                  <a:lnTo>
                    <a:pt x="30771" y="813069"/>
                  </a:lnTo>
                  <a:lnTo>
                    <a:pt x="80575" y="775611"/>
                  </a:lnTo>
                  <a:lnTo>
                    <a:pt x="189700" y="694028"/>
                  </a:lnTo>
                  <a:lnTo>
                    <a:pt x="248386" y="650220"/>
                  </a:lnTo>
                  <a:lnTo>
                    <a:pt x="300094" y="612127"/>
                  </a:lnTo>
                  <a:lnTo>
                    <a:pt x="321348" y="596572"/>
                  </a:lnTo>
                  <a:lnTo>
                    <a:pt x="337843" y="585144"/>
                  </a:lnTo>
                  <a:lnTo>
                    <a:pt x="349263" y="577208"/>
                  </a:lnTo>
                  <a:lnTo>
                    <a:pt x="352436" y="574986"/>
                  </a:lnTo>
                  <a:lnTo>
                    <a:pt x="354022" y="574351"/>
                  </a:lnTo>
                  <a:lnTo>
                    <a:pt x="460926" y="562606"/>
                  </a:lnTo>
                  <a:lnTo>
                    <a:pt x="554190" y="552448"/>
                  </a:lnTo>
                  <a:lnTo>
                    <a:pt x="595112" y="548003"/>
                  </a:lnTo>
                  <a:lnTo>
                    <a:pt x="631275" y="544512"/>
                  </a:lnTo>
                  <a:lnTo>
                    <a:pt x="663315" y="541655"/>
                  </a:lnTo>
                  <a:lnTo>
                    <a:pt x="690596" y="539750"/>
                  </a:lnTo>
                  <a:close/>
                  <a:moveTo>
                    <a:pt x="912333" y="0"/>
                  </a:moveTo>
                  <a:lnTo>
                    <a:pt x="923772" y="0"/>
                  </a:lnTo>
                  <a:lnTo>
                    <a:pt x="935529" y="0"/>
                  </a:lnTo>
                  <a:lnTo>
                    <a:pt x="943791" y="636"/>
                  </a:lnTo>
                  <a:lnTo>
                    <a:pt x="952052" y="1908"/>
                  </a:lnTo>
                  <a:lnTo>
                    <a:pt x="960632" y="3817"/>
                  </a:lnTo>
                  <a:lnTo>
                    <a:pt x="969211" y="5407"/>
                  </a:lnTo>
                  <a:lnTo>
                    <a:pt x="977473" y="8270"/>
                  </a:lnTo>
                  <a:lnTo>
                    <a:pt x="986052" y="11451"/>
                  </a:lnTo>
                  <a:lnTo>
                    <a:pt x="993996" y="14949"/>
                  </a:lnTo>
                  <a:lnTo>
                    <a:pt x="1001940" y="19084"/>
                  </a:lnTo>
                  <a:lnTo>
                    <a:pt x="1010202" y="22901"/>
                  </a:lnTo>
                  <a:lnTo>
                    <a:pt x="1017828" y="27990"/>
                  </a:lnTo>
                  <a:lnTo>
                    <a:pt x="1025454" y="33080"/>
                  </a:lnTo>
                  <a:lnTo>
                    <a:pt x="1032762" y="39123"/>
                  </a:lnTo>
                  <a:lnTo>
                    <a:pt x="1039753" y="44848"/>
                  </a:lnTo>
                  <a:lnTo>
                    <a:pt x="1047061" y="51210"/>
                  </a:lnTo>
                  <a:lnTo>
                    <a:pt x="1053734" y="57889"/>
                  </a:lnTo>
                  <a:lnTo>
                    <a:pt x="1060407" y="65523"/>
                  </a:lnTo>
                  <a:lnTo>
                    <a:pt x="1066127" y="72839"/>
                  </a:lnTo>
                  <a:lnTo>
                    <a:pt x="1072164" y="80791"/>
                  </a:lnTo>
                  <a:lnTo>
                    <a:pt x="1077884" y="89061"/>
                  </a:lnTo>
                  <a:lnTo>
                    <a:pt x="1082968" y="97331"/>
                  </a:lnTo>
                  <a:lnTo>
                    <a:pt x="1087734" y="106555"/>
                  </a:lnTo>
                  <a:lnTo>
                    <a:pt x="1092183" y="115779"/>
                  </a:lnTo>
                  <a:lnTo>
                    <a:pt x="1096313" y="125003"/>
                  </a:lnTo>
                  <a:lnTo>
                    <a:pt x="1100127" y="134546"/>
                  </a:lnTo>
                  <a:lnTo>
                    <a:pt x="1103304" y="145042"/>
                  </a:lnTo>
                  <a:lnTo>
                    <a:pt x="1106164" y="155220"/>
                  </a:lnTo>
                  <a:lnTo>
                    <a:pt x="1108706" y="166035"/>
                  </a:lnTo>
                  <a:lnTo>
                    <a:pt x="1110612" y="176849"/>
                  </a:lnTo>
                  <a:lnTo>
                    <a:pt x="1111566" y="187982"/>
                  </a:lnTo>
                  <a:lnTo>
                    <a:pt x="1112519" y="199433"/>
                  </a:lnTo>
                  <a:lnTo>
                    <a:pt x="1112837" y="210883"/>
                  </a:lnTo>
                  <a:lnTo>
                    <a:pt x="1112519" y="222970"/>
                  </a:lnTo>
                  <a:lnTo>
                    <a:pt x="1110930" y="247144"/>
                  </a:lnTo>
                  <a:lnTo>
                    <a:pt x="1109024" y="271636"/>
                  </a:lnTo>
                  <a:lnTo>
                    <a:pt x="1106164" y="296764"/>
                  </a:lnTo>
                  <a:lnTo>
                    <a:pt x="1104575" y="308851"/>
                  </a:lnTo>
                  <a:lnTo>
                    <a:pt x="1102351" y="321574"/>
                  </a:lnTo>
                  <a:lnTo>
                    <a:pt x="1100444" y="333978"/>
                  </a:lnTo>
                  <a:lnTo>
                    <a:pt x="1097902" y="345747"/>
                  </a:lnTo>
                  <a:lnTo>
                    <a:pt x="1095360" y="358152"/>
                  </a:lnTo>
                  <a:lnTo>
                    <a:pt x="1092183" y="369921"/>
                  </a:lnTo>
                  <a:lnTo>
                    <a:pt x="1089323" y="381372"/>
                  </a:lnTo>
                  <a:lnTo>
                    <a:pt x="1085510" y="393140"/>
                  </a:lnTo>
                  <a:lnTo>
                    <a:pt x="1082014" y="404273"/>
                  </a:lnTo>
                  <a:lnTo>
                    <a:pt x="1077884" y="415406"/>
                  </a:lnTo>
                  <a:lnTo>
                    <a:pt x="1073753" y="425902"/>
                  </a:lnTo>
                  <a:lnTo>
                    <a:pt x="1068986" y="436080"/>
                  </a:lnTo>
                  <a:lnTo>
                    <a:pt x="1063585" y="445941"/>
                  </a:lnTo>
                  <a:lnTo>
                    <a:pt x="1058501" y="455483"/>
                  </a:lnTo>
                  <a:lnTo>
                    <a:pt x="1052463" y="464389"/>
                  </a:lnTo>
                  <a:lnTo>
                    <a:pt x="1046108" y="472977"/>
                  </a:lnTo>
                  <a:lnTo>
                    <a:pt x="1039753" y="481247"/>
                  </a:lnTo>
                  <a:lnTo>
                    <a:pt x="1032762" y="488563"/>
                  </a:lnTo>
                  <a:lnTo>
                    <a:pt x="1025454" y="495242"/>
                  </a:lnTo>
                  <a:lnTo>
                    <a:pt x="1017510" y="501922"/>
                  </a:lnTo>
                  <a:lnTo>
                    <a:pt x="1009248" y="507647"/>
                  </a:lnTo>
                  <a:lnTo>
                    <a:pt x="1000351" y="512736"/>
                  </a:lnTo>
                  <a:lnTo>
                    <a:pt x="991454" y="516871"/>
                  </a:lnTo>
                  <a:lnTo>
                    <a:pt x="981921" y="520688"/>
                  </a:lnTo>
                  <a:lnTo>
                    <a:pt x="971435" y="523551"/>
                  </a:lnTo>
                  <a:lnTo>
                    <a:pt x="960949" y="525778"/>
                  </a:lnTo>
                  <a:lnTo>
                    <a:pt x="953005" y="526732"/>
                  </a:lnTo>
                  <a:lnTo>
                    <a:pt x="944426" y="527050"/>
                  </a:lnTo>
                  <a:lnTo>
                    <a:pt x="935847" y="526414"/>
                  </a:lnTo>
                  <a:lnTo>
                    <a:pt x="926314" y="525141"/>
                  </a:lnTo>
                  <a:lnTo>
                    <a:pt x="917099" y="523233"/>
                  </a:lnTo>
                  <a:lnTo>
                    <a:pt x="907884" y="520688"/>
                  </a:lnTo>
                  <a:lnTo>
                    <a:pt x="898669" y="517190"/>
                  </a:lnTo>
                  <a:lnTo>
                    <a:pt x="888819" y="513373"/>
                  </a:lnTo>
                  <a:lnTo>
                    <a:pt x="879286" y="508283"/>
                  </a:lnTo>
                  <a:lnTo>
                    <a:pt x="869118" y="503194"/>
                  </a:lnTo>
                  <a:lnTo>
                    <a:pt x="859585" y="496833"/>
                  </a:lnTo>
                  <a:lnTo>
                    <a:pt x="849735" y="490153"/>
                  </a:lnTo>
                  <a:lnTo>
                    <a:pt x="840202" y="482837"/>
                  </a:lnTo>
                  <a:lnTo>
                    <a:pt x="830987" y="474886"/>
                  </a:lnTo>
                  <a:lnTo>
                    <a:pt x="821454" y="465979"/>
                  </a:lnTo>
                  <a:lnTo>
                    <a:pt x="812239" y="456755"/>
                  </a:lnTo>
                  <a:lnTo>
                    <a:pt x="803342" y="446577"/>
                  </a:lnTo>
                  <a:lnTo>
                    <a:pt x="794445" y="435762"/>
                  </a:lnTo>
                  <a:lnTo>
                    <a:pt x="786183" y="424630"/>
                  </a:lnTo>
                  <a:lnTo>
                    <a:pt x="778240" y="412225"/>
                  </a:lnTo>
                  <a:lnTo>
                    <a:pt x="770296" y="400138"/>
                  </a:lnTo>
                  <a:lnTo>
                    <a:pt x="762987" y="386779"/>
                  </a:lnTo>
                  <a:lnTo>
                    <a:pt x="756314" y="372784"/>
                  </a:lnTo>
                  <a:lnTo>
                    <a:pt x="749324" y="358470"/>
                  </a:lnTo>
                  <a:lnTo>
                    <a:pt x="743604" y="343203"/>
                  </a:lnTo>
                  <a:lnTo>
                    <a:pt x="738202" y="327617"/>
                  </a:lnTo>
                  <a:lnTo>
                    <a:pt x="733436" y="311077"/>
                  </a:lnTo>
                  <a:lnTo>
                    <a:pt x="728987" y="294219"/>
                  </a:lnTo>
                  <a:lnTo>
                    <a:pt x="725810" y="276725"/>
                  </a:lnTo>
                  <a:lnTo>
                    <a:pt x="722632" y="258595"/>
                  </a:lnTo>
                  <a:lnTo>
                    <a:pt x="720408" y="240146"/>
                  </a:lnTo>
                  <a:lnTo>
                    <a:pt x="719137" y="221062"/>
                  </a:lnTo>
                  <a:lnTo>
                    <a:pt x="719772" y="209293"/>
                  </a:lnTo>
                  <a:lnTo>
                    <a:pt x="721361" y="197206"/>
                  </a:lnTo>
                  <a:lnTo>
                    <a:pt x="722632" y="185756"/>
                  </a:lnTo>
                  <a:lnTo>
                    <a:pt x="724856" y="174623"/>
                  </a:lnTo>
                  <a:lnTo>
                    <a:pt x="727399" y="163490"/>
                  </a:lnTo>
                  <a:lnTo>
                    <a:pt x="730576" y="152676"/>
                  </a:lnTo>
                  <a:lnTo>
                    <a:pt x="734389" y="142179"/>
                  </a:lnTo>
                  <a:lnTo>
                    <a:pt x="737884" y="131683"/>
                  </a:lnTo>
                  <a:lnTo>
                    <a:pt x="742333" y="121823"/>
                  </a:lnTo>
                  <a:lnTo>
                    <a:pt x="746782" y="111962"/>
                  </a:lnTo>
                  <a:lnTo>
                    <a:pt x="752184" y="102420"/>
                  </a:lnTo>
                  <a:lnTo>
                    <a:pt x="757268" y="93514"/>
                  </a:lnTo>
                  <a:lnTo>
                    <a:pt x="763305" y="84290"/>
                  </a:lnTo>
                  <a:lnTo>
                    <a:pt x="769660" y="76338"/>
                  </a:lnTo>
                  <a:lnTo>
                    <a:pt x="776015" y="68068"/>
                  </a:lnTo>
                  <a:lnTo>
                    <a:pt x="783006" y="60116"/>
                  </a:lnTo>
                  <a:lnTo>
                    <a:pt x="790314" y="53118"/>
                  </a:lnTo>
                  <a:lnTo>
                    <a:pt x="797940" y="46121"/>
                  </a:lnTo>
                  <a:lnTo>
                    <a:pt x="805567" y="39759"/>
                  </a:lnTo>
                  <a:lnTo>
                    <a:pt x="813828" y="33398"/>
                  </a:lnTo>
                  <a:lnTo>
                    <a:pt x="822725" y="27990"/>
                  </a:lnTo>
                  <a:lnTo>
                    <a:pt x="831305" y="22901"/>
                  </a:lnTo>
                  <a:lnTo>
                    <a:pt x="840520" y="18130"/>
                  </a:lnTo>
                  <a:lnTo>
                    <a:pt x="849735" y="13995"/>
                  </a:lnTo>
                  <a:lnTo>
                    <a:pt x="859903" y="10496"/>
                  </a:lnTo>
                  <a:lnTo>
                    <a:pt x="870071" y="7316"/>
                  </a:lnTo>
                  <a:lnTo>
                    <a:pt x="879922" y="4771"/>
                  </a:lnTo>
                  <a:lnTo>
                    <a:pt x="890725" y="2544"/>
                  </a:lnTo>
                  <a:lnTo>
                    <a:pt x="901529" y="954"/>
                  </a:lnTo>
                  <a:lnTo>
                    <a:pt x="912333"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a:solidFill>
                  <a:srgbClr val="FFFFFF"/>
                </a:solidFill>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3355975" y="2191484"/>
            <a:ext cx="7772399" cy="1046974"/>
            <a:chOff x="3355975" y="1830981"/>
            <a:chExt cx="7772399" cy="1046974"/>
          </a:xfrm>
        </p:grpSpPr>
        <p:grpSp>
          <p:nvGrpSpPr>
            <p:cNvPr id="7" name="组合 6"/>
            <p:cNvGrpSpPr/>
            <p:nvPr/>
          </p:nvGrpSpPr>
          <p:grpSpPr>
            <a:xfrm>
              <a:off x="4164261" y="2268244"/>
              <a:ext cx="6964113" cy="609711"/>
              <a:chOff x="5233132" y="1985192"/>
              <a:chExt cx="5520551" cy="812509"/>
            </a:xfrm>
          </p:grpSpPr>
          <p:sp>
            <p:nvSpPr>
              <p:cNvPr id="11" name="Rectangle 5"/>
              <p:cNvSpPr/>
              <p:nvPr/>
            </p:nvSpPr>
            <p:spPr bwMode="auto">
              <a:xfrm>
                <a:off x="6307662" y="1985193"/>
                <a:ext cx="4446021" cy="812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50000"/>
                  </a:lnSpc>
                  <a:spcBef>
                    <a:spcPct val="0"/>
                  </a:spcBef>
                  <a:spcAft>
                    <a:spcPct val="0"/>
                  </a:spcAft>
                </a:pPr>
                <a:endParaRPr lang="en-US" altLang="zh-CN" sz="900" b="1" dirty="0">
                  <a:solidFill>
                    <a:schemeClr val="tx1">
                      <a:lumMod val="75000"/>
                      <a:lumOff val="25000"/>
                    </a:schemeClr>
                  </a:solidFill>
                  <a:latin typeface="微软雅黑" panose="020B0503020204020204" pitchFamily="34" charset="-122"/>
                  <a:ea typeface="微软雅黑" panose="020B0503020204020204" pitchFamily="34" charset="-122"/>
                  <a:cs typeface="Lato Light" charset="0"/>
                  <a:sym typeface="Lato Light" charset="0"/>
                </a:endParaRPr>
              </a:p>
            </p:txBody>
          </p:sp>
          <p:cxnSp>
            <p:nvCxnSpPr>
              <p:cNvPr id="9" name="直接连接符 8"/>
              <p:cNvCxnSpPr/>
              <p:nvPr/>
            </p:nvCxnSpPr>
            <p:spPr>
              <a:xfrm>
                <a:off x="5233132" y="1985192"/>
                <a:ext cx="5231281" cy="1"/>
              </a:xfrm>
              <a:prstGeom prst="line">
                <a:avLst/>
              </a:prstGeom>
              <a:ln w="19050">
                <a:solidFill>
                  <a:srgbClr val="EA5E66"/>
                </a:solidFill>
                <a:prstDash val="sysDot"/>
                <a:tailEnd type="oval"/>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3355975" y="1905957"/>
              <a:ext cx="724214" cy="724574"/>
              <a:chOff x="4116949" y="1605269"/>
              <a:chExt cx="965576" cy="965576"/>
            </a:xfrm>
          </p:grpSpPr>
          <p:sp>
            <p:nvSpPr>
              <p:cNvPr id="23" name="椭圆 22"/>
              <p:cNvSpPr/>
              <p:nvPr/>
            </p:nvSpPr>
            <p:spPr>
              <a:xfrm>
                <a:off x="4116949" y="1605269"/>
                <a:ext cx="965576" cy="965576"/>
              </a:xfrm>
              <a:prstGeom prst="ellipse">
                <a:avLst/>
              </a:prstGeom>
              <a:solidFill>
                <a:srgbClr val="EA5E66"/>
              </a:solidFill>
              <a:ln w="28575" cap="flat">
                <a:noFill/>
                <a:prstDash val="solid"/>
                <a:miter lim="800000"/>
              </a:ln>
              <a:effectLst>
                <a:outerShdw blurRad="228600" dist="228600" dir="5400000" algn="t" rotWithShape="0">
                  <a:schemeClr val="tx1">
                    <a:lumMod val="85000"/>
                    <a:lumOff val="15000"/>
                    <a:alpha val="28000"/>
                  </a:schemeClr>
                </a:outerShdw>
              </a:effectLst>
            </p:spPr>
            <p:txBody>
              <a:bodyPr vert="horz" wrap="square" lIns="91440" tIns="45720" rIns="91440" bIns="45720" numCol="1" anchor="t" anchorCtr="0" compatLnSpc="1"/>
              <a:lstStyle/>
              <a:p>
                <a:endParaRPr lang="zh-CN" altLang="en-US" b="1">
                  <a:solidFill>
                    <a:prstClr val="black"/>
                  </a:solidFill>
                  <a:latin typeface="微软雅黑" panose="020B0503020204020204" pitchFamily="34" charset="-122"/>
                  <a:ea typeface="微软雅黑" panose="020B0503020204020204" pitchFamily="34" charset="-122"/>
                </a:endParaRPr>
              </a:p>
            </p:txBody>
          </p:sp>
          <p:sp>
            <p:nvSpPr>
              <p:cNvPr id="24" name="KSO_Shape"/>
              <p:cNvSpPr/>
              <p:nvPr/>
            </p:nvSpPr>
            <p:spPr bwMode="auto">
              <a:xfrm>
                <a:off x="4365794" y="1854116"/>
                <a:ext cx="467886" cy="467882"/>
              </a:xfrm>
              <a:custGeom>
                <a:avLst/>
                <a:gdLst>
                  <a:gd name="T0" fmla="*/ 1767542 w 3927"/>
                  <a:gd name="T1" fmla="*/ 308011 h 3928"/>
                  <a:gd name="T2" fmla="*/ 1684137 w 3927"/>
                  <a:gd name="T3" fmla="*/ 390514 h 3928"/>
                  <a:gd name="T4" fmla="*/ 1406885 w 3927"/>
                  <a:gd name="T5" fmla="*/ 115046 h 3928"/>
                  <a:gd name="T6" fmla="*/ 1490290 w 3927"/>
                  <a:gd name="T7" fmla="*/ 32084 h 3928"/>
                  <a:gd name="T8" fmla="*/ 1597525 w 3927"/>
                  <a:gd name="T9" fmla="*/ 28876 h 3928"/>
                  <a:gd name="T10" fmla="*/ 1770750 w 3927"/>
                  <a:gd name="T11" fmla="*/ 200757 h 3928"/>
                  <a:gd name="T12" fmla="*/ 1767542 w 3927"/>
                  <a:gd name="T13" fmla="*/ 308011 h 3928"/>
                  <a:gd name="T14" fmla="*/ 1032021 w 3927"/>
                  <a:gd name="T15" fmla="*/ 1039078 h 3928"/>
                  <a:gd name="T16" fmla="*/ 754768 w 3927"/>
                  <a:gd name="T17" fmla="*/ 763152 h 3928"/>
                  <a:gd name="T18" fmla="*/ 1364724 w 3927"/>
                  <a:gd name="T19" fmla="*/ 156756 h 3928"/>
                  <a:gd name="T20" fmla="*/ 1641977 w 3927"/>
                  <a:gd name="T21" fmla="*/ 432682 h 3928"/>
                  <a:gd name="T22" fmla="*/ 1032021 w 3927"/>
                  <a:gd name="T23" fmla="*/ 1039078 h 3928"/>
                  <a:gd name="T24" fmla="*/ 993526 w 3927"/>
                  <a:gd name="T25" fmla="*/ 1077121 h 3928"/>
                  <a:gd name="T26" fmla="*/ 605373 w 3927"/>
                  <a:gd name="T27" fmla="*/ 1187584 h 3928"/>
                  <a:gd name="T28" fmla="*/ 716274 w 3927"/>
                  <a:gd name="T29" fmla="*/ 801653 h 3928"/>
                  <a:gd name="T30" fmla="*/ 993526 w 3927"/>
                  <a:gd name="T31" fmla="*/ 1077121 h 3928"/>
                  <a:gd name="T32" fmla="*/ 352867 w 3927"/>
                  <a:gd name="T33" fmla="*/ 226883 h 3928"/>
                  <a:gd name="T34" fmla="*/ 179641 w 3927"/>
                  <a:gd name="T35" fmla="*/ 400597 h 3928"/>
                  <a:gd name="T36" fmla="*/ 179641 w 3927"/>
                  <a:gd name="T37" fmla="*/ 1447468 h 3928"/>
                  <a:gd name="T38" fmla="*/ 352867 w 3927"/>
                  <a:gd name="T39" fmla="*/ 1620724 h 3928"/>
                  <a:gd name="T40" fmla="*/ 1400011 w 3927"/>
                  <a:gd name="T41" fmla="*/ 1620724 h 3928"/>
                  <a:gd name="T42" fmla="*/ 1573236 w 3927"/>
                  <a:gd name="T43" fmla="*/ 1447468 h 3928"/>
                  <a:gd name="T44" fmla="*/ 1573236 w 3927"/>
                  <a:gd name="T45" fmla="*/ 759485 h 3928"/>
                  <a:gd name="T46" fmla="*/ 1752419 w 3927"/>
                  <a:gd name="T47" fmla="*/ 585771 h 3928"/>
                  <a:gd name="T48" fmla="*/ 1752419 w 3927"/>
                  <a:gd name="T49" fmla="*/ 1511178 h 3928"/>
                  <a:gd name="T50" fmla="*/ 1457753 w 3927"/>
                  <a:gd name="T51" fmla="*/ 1800397 h 3928"/>
                  <a:gd name="T52" fmla="*/ 289168 w 3927"/>
                  <a:gd name="T53" fmla="*/ 1800397 h 3928"/>
                  <a:gd name="T54" fmla="*/ 0 w 3927"/>
                  <a:gd name="T55" fmla="*/ 1511178 h 3928"/>
                  <a:gd name="T56" fmla="*/ 0 w 3927"/>
                  <a:gd name="T57" fmla="*/ 354304 h 3928"/>
                  <a:gd name="T58" fmla="*/ 289168 w 3927"/>
                  <a:gd name="T59" fmla="*/ 47210 h 3928"/>
                  <a:gd name="T60" fmla="*/ 1214412 w 3927"/>
                  <a:gd name="T61" fmla="*/ 47210 h 3928"/>
                  <a:gd name="T62" fmla="*/ 1040728 w 3927"/>
                  <a:gd name="T63" fmla="*/ 226883 h 3928"/>
                  <a:gd name="T64" fmla="*/ 352867 w 3927"/>
                  <a:gd name="T65" fmla="*/ 226883 h 39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927" h="3928">
                    <a:moveTo>
                      <a:pt x="3857" y="672"/>
                    </a:moveTo>
                    <a:cubicBezTo>
                      <a:pt x="3675" y="852"/>
                      <a:pt x="3675" y="852"/>
                      <a:pt x="3675" y="852"/>
                    </a:cubicBezTo>
                    <a:cubicBezTo>
                      <a:pt x="3070" y="251"/>
                      <a:pt x="3070" y="251"/>
                      <a:pt x="3070" y="251"/>
                    </a:cubicBezTo>
                    <a:cubicBezTo>
                      <a:pt x="3252" y="70"/>
                      <a:pt x="3252" y="70"/>
                      <a:pt x="3252" y="70"/>
                    </a:cubicBezTo>
                    <a:cubicBezTo>
                      <a:pt x="3319" y="4"/>
                      <a:pt x="3424" y="0"/>
                      <a:pt x="3486" y="63"/>
                    </a:cubicBezTo>
                    <a:cubicBezTo>
                      <a:pt x="3864" y="438"/>
                      <a:pt x="3864" y="438"/>
                      <a:pt x="3864" y="438"/>
                    </a:cubicBezTo>
                    <a:cubicBezTo>
                      <a:pt x="3927" y="501"/>
                      <a:pt x="3924" y="605"/>
                      <a:pt x="3857" y="672"/>
                    </a:cubicBezTo>
                    <a:close/>
                    <a:moveTo>
                      <a:pt x="2252" y="2267"/>
                    </a:moveTo>
                    <a:cubicBezTo>
                      <a:pt x="1647" y="1665"/>
                      <a:pt x="1647" y="1665"/>
                      <a:pt x="1647" y="1665"/>
                    </a:cubicBezTo>
                    <a:cubicBezTo>
                      <a:pt x="2978" y="342"/>
                      <a:pt x="2978" y="342"/>
                      <a:pt x="2978" y="342"/>
                    </a:cubicBezTo>
                    <a:cubicBezTo>
                      <a:pt x="3583" y="944"/>
                      <a:pt x="3583" y="944"/>
                      <a:pt x="3583" y="944"/>
                    </a:cubicBezTo>
                    <a:lnTo>
                      <a:pt x="2252" y="2267"/>
                    </a:lnTo>
                    <a:close/>
                    <a:moveTo>
                      <a:pt x="2168" y="2350"/>
                    </a:moveTo>
                    <a:cubicBezTo>
                      <a:pt x="1321" y="2591"/>
                      <a:pt x="1321" y="2591"/>
                      <a:pt x="1321" y="2591"/>
                    </a:cubicBezTo>
                    <a:cubicBezTo>
                      <a:pt x="1563" y="1749"/>
                      <a:pt x="1563" y="1749"/>
                      <a:pt x="1563" y="1749"/>
                    </a:cubicBezTo>
                    <a:lnTo>
                      <a:pt x="2168" y="2350"/>
                    </a:lnTo>
                    <a:close/>
                    <a:moveTo>
                      <a:pt x="770" y="495"/>
                    </a:moveTo>
                    <a:cubicBezTo>
                      <a:pt x="561" y="495"/>
                      <a:pt x="392" y="665"/>
                      <a:pt x="392" y="874"/>
                    </a:cubicBezTo>
                    <a:cubicBezTo>
                      <a:pt x="392" y="3158"/>
                      <a:pt x="392" y="3158"/>
                      <a:pt x="392" y="3158"/>
                    </a:cubicBezTo>
                    <a:cubicBezTo>
                      <a:pt x="392" y="3367"/>
                      <a:pt x="561" y="3536"/>
                      <a:pt x="770" y="3536"/>
                    </a:cubicBezTo>
                    <a:cubicBezTo>
                      <a:pt x="3055" y="3536"/>
                      <a:pt x="3055" y="3536"/>
                      <a:pt x="3055" y="3536"/>
                    </a:cubicBezTo>
                    <a:cubicBezTo>
                      <a:pt x="3264" y="3536"/>
                      <a:pt x="3433" y="3367"/>
                      <a:pt x="3433" y="3158"/>
                    </a:cubicBezTo>
                    <a:cubicBezTo>
                      <a:pt x="3433" y="1657"/>
                      <a:pt x="3433" y="1657"/>
                      <a:pt x="3433" y="1657"/>
                    </a:cubicBezTo>
                    <a:cubicBezTo>
                      <a:pt x="3824" y="1278"/>
                      <a:pt x="3824" y="1278"/>
                      <a:pt x="3824" y="1278"/>
                    </a:cubicBezTo>
                    <a:cubicBezTo>
                      <a:pt x="3824" y="3297"/>
                      <a:pt x="3824" y="3297"/>
                      <a:pt x="3824" y="3297"/>
                    </a:cubicBezTo>
                    <a:cubicBezTo>
                      <a:pt x="3824" y="3645"/>
                      <a:pt x="3529" y="3928"/>
                      <a:pt x="3181" y="3928"/>
                    </a:cubicBezTo>
                    <a:cubicBezTo>
                      <a:pt x="631" y="3928"/>
                      <a:pt x="631" y="3928"/>
                      <a:pt x="631" y="3928"/>
                    </a:cubicBezTo>
                    <a:cubicBezTo>
                      <a:pt x="283" y="3928"/>
                      <a:pt x="0" y="3645"/>
                      <a:pt x="0" y="3297"/>
                    </a:cubicBezTo>
                    <a:cubicBezTo>
                      <a:pt x="0" y="773"/>
                      <a:pt x="0" y="773"/>
                      <a:pt x="0" y="773"/>
                    </a:cubicBezTo>
                    <a:cubicBezTo>
                      <a:pt x="0" y="425"/>
                      <a:pt x="283" y="103"/>
                      <a:pt x="631" y="103"/>
                    </a:cubicBezTo>
                    <a:cubicBezTo>
                      <a:pt x="2650" y="103"/>
                      <a:pt x="2650" y="103"/>
                      <a:pt x="2650" y="103"/>
                    </a:cubicBezTo>
                    <a:cubicBezTo>
                      <a:pt x="2271" y="495"/>
                      <a:pt x="2271" y="495"/>
                      <a:pt x="2271" y="495"/>
                    </a:cubicBezTo>
                    <a:lnTo>
                      <a:pt x="770" y="495"/>
                    </a:lnTo>
                    <a:close/>
                  </a:path>
                </a:pathLst>
              </a:custGeom>
              <a:solidFill>
                <a:schemeClr val="bg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b="1">
                  <a:latin typeface="微软雅黑" panose="020B0503020204020204" pitchFamily="34" charset="-122"/>
                  <a:ea typeface="微软雅黑" panose="020B0503020204020204" pitchFamily="34" charset="-122"/>
                </a:endParaRPr>
              </a:p>
            </p:txBody>
          </p:sp>
        </p:grpSp>
        <p:sp>
          <p:nvSpPr>
            <p:cNvPr id="37" name="矩形 36"/>
            <p:cNvSpPr/>
            <p:nvPr/>
          </p:nvSpPr>
          <p:spPr>
            <a:xfrm>
              <a:off x="4235766" y="1830981"/>
              <a:ext cx="6099175" cy="400110"/>
            </a:xfrm>
            <a:prstGeom prst="rect">
              <a:avLst/>
            </a:prstGeom>
          </p:spPr>
          <p:txBody>
            <a:bodyPr>
              <a:spAutoFit/>
            </a:bodyPr>
            <a:lstStyle/>
            <a:p>
              <a:r>
                <a:rPr lang="zh-CN" altLang="zh-CN" sz="2000" b="1" dirty="0"/>
                <a:t>应该尽量使各阶段活动的全职软件人员人数为整数</a:t>
              </a:r>
              <a:endParaRPr lang="zh-CN" altLang="en-US" sz="2000" b="1" dirty="0"/>
            </a:p>
          </p:txBody>
        </p:sp>
      </p:grpSp>
      <p:sp>
        <p:nvSpPr>
          <p:cNvPr id="38" name="矩形 37"/>
          <p:cNvSpPr/>
          <p:nvPr/>
        </p:nvSpPr>
        <p:spPr>
          <a:xfrm>
            <a:off x="4827211" y="3214570"/>
            <a:ext cx="6099175" cy="1015663"/>
          </a:xfrm>
          <a:prstGeom prst="rect">
            <a:avLst/>
          </a:prstGeom>
        </p:spPr>
        <p:txBody>
          <a:bodyPr>
            <a:spAutoFit/>
          </a:bodyPr>
          <a:lstStyle/>
          <a:p>
            <a:r>
              <a:rPr lang="zh-CN" altLang="zh-CN" sz="2000" b="1" dirty="0"/>
              <a:t>当项目规模较大的时候，编程或者测试阶段可以将程序员再分成若干个小组，但每个小组（基本单元）原则上不要超过</a:t>
            </a:r>
            <a:r>
              <a:rPr lang="en-US" altLang="zh-CN" sz="2000" b="1" dirty="0"/>
              <a:t>7</a:t>
            </a:r>
            <a:r>
              <a:rPr lang="zh-CN" altLang="zh-CN" sz="2000" b="1" dirty="0"/>
              <a:t>人</a:t>
            </a:r>
            <a:endParaRPr lang="zh-CN" altLang="en-US" sz="2000" b="1" dirty="0"/>
          </a:p>
        </p:txBody>
      </p:sp>
      <p:sp>
        <p:nvSpPr>
          <p:cNvPr id="39" name="矩形 38"/>
          <p:cNvSpPr/>
          <p:nvPr/>
        </p:nvSpPr>
        <p:spPr>
          <a:xfrm>
            <a:off x="4572493" y="4770696"/>
            <a:ext cx="6099175" cy="1015663"/>
          </a:xfrm>
          <a:prstGeom prst="rect">
            <a:avLst/>
          </a:prstGeom>
        </p:spPr>
        <p:txBody>
          <a:bodyPr>
            <a:spAutoFit/>
          </a:bodyPr>
          <a:lstStyle/>
          <a:p>
            <a:r>
              <a:rPr lang="zh-CN" altLang="zh-CN" sz="2000" b="1" dirty="0"/>
              <a:t>尽量注意每个全职软件人员在完成项目任务时在</a:t>
            </a:r>
            <a:r>
              <a:rPr lang="zh-CN" altLang="en-US" sz="2000" b="1" dirty="0"/>
              <a:t>工</a:t>
            </a:r>
            <a:r>
              <a:rPr lang="zh-CN" altLang="zh-CN" sz="2000" b="1" dirty="0"/>
              <a:t>作时间上的连续性问题，不宜将项目团队人员进行频繁的调动与更换工作任务</a:t>
            </a:r>
            <a:endParaRPr lang="zh-CN" altLang="en-US" sz="2000" b="1" dirty="0"/>
          </a:p>
        </p:txBody>
      </p:sp>
      <p:grpSp>
        <p:nvGrpSpPr>
          <p:cNvPr id="41" name="组合 40"/>
          <p:cNvGrpSpPr/>
          <p:nvPr/>
        </p:nvGrpSpPr>
        <p:grpSpPr>
          <a:xfrm flipH="1">
            <a:off x="9914161" y="5830680"/>
            <a:ext cx="2284188" cy="1186758"/>
            <a:chOff x="-8805" y="5407865"/>
            <a:chExt cx="3213509" cy="1301644"/>
          </a:xfrm>
        </p:grpSpPr>
        <p:sp>
          <p:nvSpPr>
            <p:cNvPr id="42" name="矩形 41"/>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1030601" y="1206700"/>
            <a:ext cx="8726174" cy="461665"/>
          </a:xfrm>
          <a:prstGeom prst="rect">
            <a:avLst/>
          </a:prstGeom>
        </p:spPr>
        <p:txBody>
          <a:bodyPr wrap="square">
            <a:spAutoFit/>
          </a:bodyPr>
          <a:lstStyle/>
          <a:p>
            <a:r>
              <a:rPr lang="zh-CN" altLang="zh-CN" b="1" dirty="0"/>
              <a:t>在确定软件工程项目各阶段的人数时，需要注意：</a:t>
            </a:r>
            <a:endParaRPr lang="zh-CN" altLang="en-US" b="1" dirty="0"/>
          </a:p>
        </p:txBody>
      </p:sp>
      <p:sp>
        <p:nvSpPr>
          <p:cNvPr id="10" name="灯片编号占位符 9">
            <a:extLst>
              <a:ext uri="{FF2B5EF4-FFF2-40B4-BE49-F238E27FC236}">
                <a16:creationId xmlns:a16="http://schemas.microsoft.com/office/drawing/2014/main" id="{599CB7B9-FBA4-4816-B9B8-C99F86899546}"/>
              </a:ext>
            </a:extLst>
          </p:cNvPr>
          <p:cNvSpPr>
            <a:spLocks noGrp="1"/>
          </p:cNvSpPr>
          <p:nvPr>
            <p:ph type="sldNum" sz="quarter" idx="12"/>
          </p:nvPr>
        </p:nvSpPr>
        <p:spPr/>
        <p:txBody>
          <a:bodyPr/>
          <a:lstStyle/>
          <a:p>
            <a:fld id="{B6F15528-21DE-4FAA-801E-634DDDAF4B2B}" type="slidenum">
              <a:rPr lang="en-US" smtClean="0"/>
              <a:t>523</a:t>
            </a:fld>
            <a:endParaRPr lang="en-US" dirty="0"/>
          </a:p>
        </p:txBody>
      </p:sp>
      <p:sp>
        <p:nvSpPr>
          <p:cNvPr id="51" name="灯片编号占位符 8">
            <a:extLst>
              <a:ext uri="{FF2B5EF4-FFF2-40B4-BE49-F238E27FC236}">
                <a16:creationId xmlns:a16="http://schemas.microsoft.com/office/drawing/2014/main" id="{7403F384-BF41-4AAB-9FCA-74D07E9C4BC0}"/>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523</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4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5"/>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8"/>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7.1.4 </a:t>
            </a:r>
            <a:r>
              <a:rPr lang="zh-CN" altLang="zh-CN" dirty="0"/>
              <a:t>软件工程项目团队的建设</a:t>
            </a:r>
            <a:endParaRPr lang="zh-CN" altLang="en-US" dirty="0"/>
          </a:p>
        </p:txBody>
      </p:sp>
      <p:grpSp>
        <p:nvGrpSpPr>
          <p:cNvPr id="6" name="组合 5"/>
          <p:cNvGrpSpPr/>
          <p:nvPr/>
        </p:nvGrpSpPr>
        <p:grpSpPr>
          <a:xfrm flipH="1">
            <a:off x="9914161" y="5830680"/>
            <a:ext cx="2284188" cy="1186758"/>
            <a:chOff x="-8805" y="5407865"/>
            <a:chExt cx="3213509" cy="1301644"/>
          </a:xfrm>
        </p:grpSpPr>
        <p:sp>
          <p:nvSpPr>
            <p:cNvPr id="7" name="矩形 6"/>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575" y="1143794"/>
            <a:ext cx="11259458" cy="4686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a:extLst>
              <a:ext uri="{FF2B5EF4-FFF2-40B4-BE49-F238E27FC236}">
                <a16:creationId xmlns:a16="http://schemas.microsoft.com/office/drawing/2014/main" id="{89F4334A-96FE-4A06-85F5-46E642FA1CAD}"/>
              </a:ext>
            </a:extLst>
          </p:cNvPr>
          <p:cNvSpPr>
            <a:spLocks noGrp="1"/>
          </p:cNvSpPr>
          <p:nvPr>
            <p:ph type="sldNum" sz="quarter" idx="12"/>
          </p:nvPr>
        </p:nvSpPr>
        <p:spPr/>
        <p:txBody>
          <a:bodyPr/>
          <a:lstStyle/>
          <a:p>
            <a:fld id="{B6F15528-21DE-4FAA-801E-634DDDAF4B2B}" type="slidenum">
              <a:rPr lang="en-US" smtClean="0"/>
              <a:t>524</a:t>
            </a:fld>
            <a:endParaRPr lang="en-US" dirty="0"/>
          </a:p>
        </p:txBody>
      </p:sp>
      <p:sp>
        <p:nvSpPr>
          <p:cNvPr id="16" name="灯片编号占位符 8">
            <a:extLst>
              <a:ext uri="{FF2B5EF4-FFF2-40B4-BE49-F238E27FC236}">
                <a16:creationId xmlns:a16="http://schemas.microsoft.com/office/drawing/2014/main" id="{D378731E-B328-4ABA-873E-E46DD497D434}"/>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524</a:t>
            </a:fld>
            <a:endParaRPr kumimoji="0" lang="en-US" altLang="zh-CN" sz="1800" dirty="0">
              <a:latin typeface="Times New Roman" panose="02020603050405020304" pitchFamily="18" charset="0"/>
            </a:endParaRPr>
          </a:p>
        </p:txBody>
      </p:sp>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7.1.4 </a:t>
            </a:r>
            <a:r>
              <a:rPr lang="zh-CN" altLang="zh-CN" dirty="0"/>
              <a:t>软件工程项目团队的建设</a:t>
            </a:r>
            <a:endParaRPr lang="zh-CN" altLang="en-US" dirty="0"/>
          </a:p>
        </p:txBody>
      </p:sp>
      <p:grpSp>
        <p:nvGrpSpPr>
          <p:cNvPr id="5" name="组合 4"/>
          <p:cNvGrpSpPr/>
          <p:nvPr/>
        </p:nvGrpSpPr>
        <p:grpSpPr>
          <a:xfrm flipH="1">
            <a:off x="9914161" y="5830680"/>
            <a:ext cx="2284188" cy="1186758"/>
            <a:chOff x="-8805" y="5407865"/>
            <a:chExt cx="3213509" cy="1301644"/>
          </a:xfrm>
        </p:grpSpPr>
        <p:sp>
          <p:nvSpPr>
            <p:cNvPr id="6" name="矩形 5"/>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192" y="1547813"/>
            <a:ext cx="9749221" cy="4015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6179" y="5850381"/>
            <a:ext cx="4108500" cy="353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2375" y="1753394"/>
            <a:ext cx="7305286" cy="3040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a:extLst>
              <a:ext uri="{FF2B5EF4-FFF2-40B4-BE49-F238E27FC236}">
                <a16:creationId xmlns:a16="http://schemas.microsoft.com/office/drawing/2014/main" id="{E151A848-0F63-4901-BE0A-DF25949F03F4}"/>
              </a:ext>
            </a:extLst>
          </p:cNvPr>
          <p:cNvSpPr>
            <a:spLocks noGrp="1"/>
          </p:cNvSpPr>
          <p:nvPr>
            <p:ph type="sldNum" sz="quarter" idx="12"/>
          </p:nvPr>
        </p:nvSpPr>
        <p:spPr/>
        <p:txBody>
          <a:bodyPr/>
          <a:lstStyle/>
          <a:p>
            <a:fld id="{B6F15528-21DE-4FAA-801E-634DDDAF4B2B}" type="slidenum">
              <a:rPr lang="en-US" smtClean="0"/>
              <a:t>525</a:t>
            </a:fld>
            <a:endParaRPr lang="en-US" dirty="0"/>
          </a:p>
        </p:txBody>
      </p:sp>
      <p:sp>
        <p:nvSpPr>
          <p:cNvPr id="17" name="灯片编号占位符 8">
            <a:extLst>
              <a:ext uri="{FF2B5EF4-FFF2-40B4-BE49-F238E27FC236}">
                <a16:creationId xmlns:a16="http://schemas.microsoft.com/office/drawing/2014/main" id="{ED95110F-A000-4DA6-A492-5A82B5777EEF}"/>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525</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7.1.4 </a:t>
            </a:r>
            <a:r>
              <a:rPr lang="zh-CN" altLang="zh-CN" dirty="0"/>
              <a:t>软件工程项目团队的建设</a:t>
            </a:r>
            <a:endParaRPr lang="zh-CN" altLang="en-US" dirty="0"/>
          </a:p>
        </p:txBody>
      </p:sp>
      <p:grpSp>
        <p:nvGrpSpPr>
          <p:cNvPr id="4" name="组合 3"/>
          <p:cNvGrpSpPr/>
          <p:nvPr/>
        </p:nvGrpSpPr>
        <p:grpSpPr>
          <a:xfrm flipH="1">
            <a:off x="9914161" y="5830680"/>
            <a:ext cx="2284188" cy="1186758"/>
            <a:chOff x="-8805" y="5407865"/>
            <a:chExt cx="3213509" cy="1301644"/>
          </a:xfrm>
        </p:grpSpPr>
        <p:sp>
          <p:nvSpPr>
            <p:cNvPr id="5" name="矩形 4"/>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4233" y="1219994"/>
            <a:ext cx="7843942" cy="52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9375" y="6401594"/>
            <a:ext cx="4108500" cy="353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灯片编号占位符 13">
            <a:extLst>
              <a:ext uri="{FF2B5EF4-FFF2-40B4-BE49-F238E27FC236}">
                <a16:creationId xmlns:a16="http://schemas.microsoft.com/office/drawing/2014/main" id="{0190A5E8-945E-4507-99AA-A011B8DE4994}"/>
              </a:ext>
            </a:extLst>
          </p:cNvPr>
          <p:cNvSpPr>
            <a:spLocks noGrp="1"/>
          </p:cNvSpPr>
          <p:nvPr>
            <p:ph type="sldNum" sz="quarter" idx="12"/>
          </p:nvPr>
        </p:nvSpPr>
        <p:spPr/>
        <p:txBody>
          <a:bodyPr/>
          <a:lstStyle/>
          <a:p>
            <a:fld id="{B6F15528-21DE-4FAA-801E-634DDDAF4B2B}" type="slidenum">
              <a:rPr lang="en-US" smtClean="0"/>
              <a:t>526</a:t>
            </a:fld>
            <a:endParaRPr lang="en-US" dirty="0"/>
          </a:p>
        </p:txBody>
      </p:sp>
      <p:sp>
        <p:nvSpPr>
          <p:cNvPr id="16" name="灯片编号占位符 8">
            <a:extLst>
              <a:ext uri="{FF2B5EF4-FFF2-40B4-BE49-F238E27FC236}">
                <a16:creationId xmlns:a16="http://schemas.microsoft.com/office/drawing/2014/main" id="{82C55085-85C8-4FE9-B1DD-172B09403C1E}"/>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526</a:t>
            </a:fld>
            <a:endParaRPr kumimoji="0" lang="en-US" altLang="zh-CN" sz="1800" dirty="0">
              <a:latin typeface="Times New Roman" panose="02020603050405020304" pitchFamily="18" charset="0"/>
            </a:endParaRPr>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7.1.4 </a:t>
            </a:r>
            <a:r>
              <a:rPr lang="zh-CN" altLang="zh-CN" dirty="0"/>
              <a:t>软件工程项目团队的建设</a:t>
            </a:r>
            <a:endParaRPr lang="zh-CN" altLang="en-US" dirty="0"/>
          </a:p>
        </p:txBody>
      </p:sp>
      <p:grpSp>
        <p:nvGrpSpPr>
          <p:cNvPr id="5" name="组合 4"/>
          <p:cNvGrpSpPr/>
          <p:nvPr/>
        </p:nvGrpSpPr>
        <p:grpSpPr>
          <a:xfrm flipH="1">
            <a:off x="9914161" y="5830680"/>
            <a:ext cx="2284188" cy="1186758"/>
            <a:chOff x="-8805" y="5407865"/>
            <a:chExt cx="3213509" cy="1301644"/>
          </a:xfrm>
        </p:grpSpPr>
        <p:sp>
          <p:nvSpPr>
            <p:cNvPr id="6" name="矩形 5"/>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801"/>
          <a:stretch>
            <a:fillRect/>
          </a:stretch>
        </p:blipFill>
        <p:spPr bwMode="auto">
          <a:xfrm>
            <a:off x="1831975" y="1719263"/>
            <a:ext cx="6781800" cy="4528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a:extLst>
              <a:ext uri="{FF2B5EF4-FFF2-40B4-BE49-F238E27FC236}">
                <a16:creationId xmlns:a16="http://schemas.microsoft.com/office/drawing/2014/main" id="{BF08330E-4C0F-4551-89CE-348929E4617D}"/>
              </a:ext>
            </a:extLst>
          </p:cNvPr>
          <p:cNvSpPr>
            <a:spLocks noGrp="1"/>
          </p:cNvSpPr>
          <p:nvPr>
            <p:ph type="sldNum" sz="quarter" idx="12"/>
          </p:nvPr>
        </p:nvSpPr>
        <p:spPr/>
        <p:txBody>
          <a:bodyPr/>
          <a:lstStyle/>
          <a:p>
            <a:fld id="{B6F15528-21DE-4FAA-801E-634DDDAF4B2B}" type="slidenum">
              <a:rPr lang="en-US" smtClean="0"/>
              <a:t>527</a:t>
            </a:fld>
            <a:endParaRPr lang="en-US" dirty="0"/>
          </a:p>
        </p:txBody>
      </p:sp>
      <p:sp>
        <p:nvSpPr>
          <p:cNvPr id="15" name="灯片编号占位符 8">
            <a:extLst>
              <a:ext uri="{FF2B5EF4-FFF2-40B4-BE49-F238E27FC236}">
                <a16:creationId xmlns:a16="http://schemas.microsoft.com/office/drawing/2014/main" id="{B400678D-1335-4D72-9AE0-D00D904F8504}"/>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527</a:t>
            </a:fld>
            <a:endParaRPr kumimoji="0" lang="en-US" altLang="zh-CN" sz="1800" dirty="0">
              <a:latin typeface="Times New Roman" panose="02020603050405020304" pitchFamily="18" charset="0"/>
            </a:endParaRP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3"/>
          <p:cNvSpPr/>
          <p:nvPr/>
        </p:nvSpPr>
        <p:spPr>
          <a:xfrm>
            <a:off x="4422775" y="1043939"/>
            <a:ext cx="6629399" cy="5205255"/>
          </a:xfrm>
          <a:custGeom>
            <a:avLst/>
            <a:gdLst>
              <a:gd name="connsiteX0" fmla="*/ 0 w 7560564"/>
              <a:gd name="connsiteY0" fmla="*/ 282448 h 3275076"/>
              <a:gd name="connsiteX1" fmla="*/ 282473 w 7560564"/>
              <a:gd name="connsiteY1" fmla="*/ 0 h 3275076"/>
              <a:gd name="connsiteX2" fmla="*/ 7278116 w 7560564"/>
              <a:gd name="connsiteY2" fmla="*/ 0 h 3275076"/>
              <a:gd name="connsiteX3" fmla="*/ 7560563 w 7560564"/>
              <a:gd name="connsiteY3" fmla="*/ 282448 h 3275076"/>
              <a:gd name="connsiteX4" fmla="*/ 7560563 w 7560564"/>
              <a:gd name="connsiteY4" fmla="*/ 2992602 h 3275076"/>
              <a:gd name="connsiteX5" fmla="*/ 7278116 w 7560564"/>
              <a:gd name="connsiteY5" fmla="*/ 3275075 h 3275076"/>
              <a:gd name="connsiteX6" fmla="*/ 282473 w 7560564"/>
              <a:gd name="connsiteY6" fmla="*/ 3275075 h 3275076"/>
              <a:gd name="connsiteX7" fmla="*/ 0 w 7560564"/>
              <a:gd name="connsiteY7" fmla="*/ 2992602 h 3275076"/>
              <a:gd name="connsiteX8" fmla="*/ 0 w 7560564"/>
              <a:gd name="connsiteY8" fmla="*/ 282448 h 3275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560564" h="3275076">
                <a:moveTo>
                  <a:pt x="0" y="282448"/>
                </a:moveTo>
                <a:cubicBezTo>
                  <a:pt x="0" y="126492"/>
                  <a:pt x="126466" y="0"/>
                  <a:pt x="282473" y="0"/>
                </a:cubicBezTo>
                <a:lnTo>
                  <a:pt x="7278116" y="0"/>
                </a:lnTo>
                <a:cubicBezTo>
                  <a:pt x="7434071" y="0"/>
                  <a:pt x="7560563" y="126492"/>
                  <a:pt x="7560563" y="282448"/>
                </a:cubicBezTo>
                <a:lnTo>
                  <a:pt x="7560563" y="2992602"/>
                </a:lnTo>
                <a:cubicBezTo>
                  <a:pt x="7560563" y="3148609"/>
                  <a:pt x="7434071" y="3275075"/>
                  <a:pt x="7278116" y="3275075"/>
                </a:cubicBezTo>
                <a:lnTo>
                  <a:pt x="282473" y="3275075"/>
                </a:lnTo>
                <a:cubicBezTo>
                  <a:pt x="126466" y="3275075"/>
                  <a:pt x="0" y="3148609"/>
                  <a:pt x="0" y="2992602"/>
                </a:cubicBezTo>
                <a:lnTo>
                  <a:pt x="0" y="282448"/>
                </a:lnTo>
              </a:path>
            </a:pathLst>
          </a:custGeom>
          <a:solidFill>
            <a:srgbClr val="FFFFFF">
              <a:alpha val="100000"/>
            </a:srgbClr>
          </a:solidFill>
          <a:ln w="12700">
            <a:solidFill>
              <a:srgbClr val="000000">
                <a:alpha val="0"/>
              </a:srgb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5757541" y="3343022"/>
            <a:ext cx="4913633" cy="482924"/>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7" name="TextBox 1"/>
          <p:cNvSpPr txBox="1"/>
          <p:nvPr/>
        </p:nvSpPr>
        <p:spPr>
          <a:xfrm>
            <a:off x="7013575" y="3466447"/>
            <a:ext cx="3505200" cy="369353"/>
          </a:xfrm>
          <a:prstGeom prst="rect">
            <a:avLst/>
          </a:prstGeom>
          <a:noFill/>
        </p:spPr>
        <p:txBody>
          <a:bodyPr wrap="square" lIns="0" tIns="0" rIns="0" bIns="60981" rtlCol="0">
            <a:spAutoFit/>
          </a:bodyPr>
          <a:lstStyle/>
          <a:p>
            <a:pPr>
              <a:lnSpc>
                <a:spcPts val="2400"/>
              </a:lnSpc>
            </a:pPr>
            <a:r>
              <a:rPr lang="zh-CN" altLang="en-US" b="1" dirty="0">
                <a:solidFill>
                  <a:schemeClr val="bg1"/>
                </a:solidFill>
                <a:latin typeface="Microsoft YaHei UI" panose="020B0503020204020204" pitchFamily="18" charset="-122"/>
                <a:cs typeface="Microsoft YaHei UI" panose="020B0503020204020204" pitchFamily="18" charset="-122"/>
              </a:rPr>
              <a:t>软件工程项目的风险管理</a:t>
            </a:r>
          </a:p>
        </p:txBody>
      </p:sp>
      <p:sp>
        <p:nvSpPr>
          <p:cNvPr id="18" name="TextBox 1"/>
          <p:cNvSpPr txBox="1"/>
          <p:nvPr/>
        </p:nvSpPr>
        <p:spPr>
          <a:xfrm>
            <a:off x="7013575" y="2222241"/>
            <a:ext cx="3385542" cy="369353"/>
          </a:xfrm>
          <a:prstGeom prst="rect">
            <a:avLst/>
          </a:prstGeom>
          <a:noFill/>
        </p:spPr>
        <p:txBody>
          <a:bodyPr wrap="none" lIns="0" tIns="0" rIns="0" bIns="60981" rtlCol="0">
            <a:spAutoFit/>
          </a:bodyPr>
          <a:lstStyle/>
          <a:p>
            <a:pPr>
              <a:lnSpc>
                <a:spcPts val="2400"/>
              </a:lnSpc>
            </a:pPr>
            <a:r>
              <a:rPr lang="zh-CN" altLang="en-US" b="1" dirty="0">
                <a:solidFill>
                  <a:srgbClr val="656D8D"/>
                </a:solidFill>
                <a:latin typeface="Microsoft YaHei UI" panose="020B0503020204020204" pitchFamily="18" charset="-122"/>
                <a:cs typeface="Microsoft YaHei UI" panose="020B0503020204020204" pitchFamily="18" charset="-122"/>
              </a:rPr>
              <a:t>软件工程项目的团队建设</a:t>
            </a:r>
          </a:p>
        </p:txBody>
      </p:sp>
      <p:sp>
        <p:nvSpPr>
          <p:cNvPr id="47" name="TextBox 1"/>
          <p:cNvSpPr txBox="1"/>
          <p:nvPr/>
        </p:nvSpPr>
        <p:spPr>
          <a:xfrm>
            <a:off x="7013575" y="4584441"/>
            <a:ext cx="3352800" cy="369353"/>
          </a:xfrm>
          <a:prstGeom prst="rect">
            <a:avLst/>
          </a:prstGeom>
          <a:noFill/>
        </p:spPr>
        <p:txBody>
          <a:bodyPr wrap="square" lIns="0" tIns="0" rIns="0" bIns="60981" rtlCol="0">
            <a:spAutoFit/>
          </a:bodyPr>
          <a:lstStyle/>
          <a:p>
            <a:pPr>
              <a:lnSpc>
                <a:spcPts val="2400"/>
              </a:lnSpc>
            </a:pPr>
            <a:r>
              <a:rPr lang="zh-CN" altLang="en-US" b="1" dirty="0">
                <a:solidFill>
                  <a:srgbClr val="656D8D"/>
                </a:solidFill>
                <a:latin typeface="Microsoft YaHei UI" panose="020B0503020204020204" pitchFamily="18" charset="-122"/>
                <a:cs typeface="Microsoft YaHei UI" panose="020B0503020204020204" pitchFamily="18" charset="-122"/>
              </a:rPr>
              <a:t>软件工程项目的质量管理</a:t>
            </a:r>
          </a:p>
        </p:txBody>
      </p:sp>
      <p:sp>
        <p:nvSpPr>
          <p:cNvPr id="51" name="Freeform 3"/>
          <p:cNvSpPr/>
          <p:nvPr/>
        </p:nvSpPr>
        <p:spPr>
          <a:xfrm>
            <a:off x="6698357" y="1547245"/>
            <a:ext cx="45719" cy="4074478"/>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algn="ctr"/>
            <a:endParaRPr lang="zh-CN" altLang="en-US"/>
          </a:p>
        </p:txBody>
      </p:sp>
      <p:sp>
        <p:nvSpPr>
          <p:cNvPr id="52" name="Freeform 3"/>
          <p:cNvSpPr/>
          <p:nvPr/>
        </p:nvSpPr>
        <p:spPr>
          <a:xfrm>
            <a:off x="6632575" y="2288695"/>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92D050"/>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b="1"/>
          </a:p>
        </p:txBody>
      </p:sp>
      <p:sp>
        <p:nvSpPr>
          <p:cNvPr id="7" name="Freeform 3"/>
          <p:cNvSpPr/>
          <p:nvPr/>
        </p:nvSpPr>
        <p:spPr>
          <a:xfrm>
            <a:off x="6632575" y="3516122"/>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chemeClr val="bg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b="1"/>
          </a:p>
        </p:txBody>
      </p:sp>
      <p:sp>
        <p:nvSpPr>
          <p:cNvPr id="53" name="Freeform 3"/>
          <p:cNvSpPr/>
          <p:nvPr/>
        </p:nvSpPr>
        <p:spPr>
          <a:xfrm>
            <a:off x="6632575" y="4603549"/>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b="1"/>
          </a:p>
        </p:txBody>
      </p:sp>
      <p:sp>
        <p:nvSpPr>
          <p:cNvPr id="16" name="TextBox 1"/>
          <p:cNvSpPr txBox="1"/>
          <p:nvPr/>
        </p:nvSpPr>
        <p:spPr>
          <a:xfrm>
            <a:off x="6048108" y="2202247"/>
            <a:ext cx="466474" cy="369353"/>
          </a:xfrm>
          <a:prstGeom prst="rect">
            <a:avLst/>
          </a:prstGeom>
          <a:noFill/>
        </p:spPr>
        <p:txBody>
          <a:bodyPr wrap="none" lIns="0" tIns="0" rIns="0" bIns="60981" rtlCol="0">
            <a:spAutoFit/>
          </a:bodyPr>
          <a:lstStyle/>
          <a:p>
            <a:pPr>
              <a:lnSpc>
                <a:spcPts val="2400"/>
              </a:lnSpc>
            </a:pPr>
            <a:r>
              <a:rPr lang="en-US" altLang="zh-CN" b="1" dirty="0">
                <a:solidFill>
                  <a:srgbClr val="656D8D"/>
                </a:solidFill>
                <a:latin typeface="Microsoft YaHei UI" panose="020B0503020204020204" pitchFamily="18" charset="-122"/>
                <a:cs typeface="Microsoft YaHei UI" panose="020B0503020204020204" pitchFamily="18" charset="-122"/>
              </a:rPr>
              <a:t>7.1</a:t>
            </a:r>
            <a:endParaRPr lang="zh-CN" altLang="en-US" b="1" dirty="0">
              <a:solidFill>
                <a:srgbClr val="656D8D"/>
              </a:solidFill>
              <a:latin typeface="Microsoft YaHei UI" panose="020B0503020204020204" pitchFamily="18" charset="-122"/>
              <a:cs typeface="Microsoft YaHei UI" panose="020B0503020204020204" pitchFamily="18" charset="-122"/>
            </a:endParaRPr>
          </a:p>
        </p:txBody>
      </p:sp>
      <p:sp>
        <p:nvSpPr>
          <p:cNvPr id="24" name="TextBox 1"/>
          <p:cNvSpPr txBox="1"/>
          <p:nvPr/>
        </p:nvSpPr>
        <p:spPr>
          <a:xfrm>
            <a:off x="6048108" y="3466447"/>
            <a:ext cx="466474" cy="369353"/>
          </a:xfrm>
          <a:prstGeom prst="rect">
            <a:avLst/>
          </a:prstGeom>
          <a:noFill/>
        </p:spPr>
        <p:txBody>
          <a:bodyPr wrap="none" lIns="0" tIns="0" rIns="0" bIns="60981" rtlCol="0">
            <a:spAutoFit/>
          </a:bodyPr>
          <a:lstStyle/>
          <a:p>
            <a:pPr>
              <a:lnSpc>
                <a:spcPts val="2400"/>
              </a:lnSpc>
            </a:pPr>
            <a:r>
              <a:rPr lang="en-US" altLang="zh-CN" b="1" dirty="0">
                <a:solidFill>
                  <a:schemeClr val="bg1"/>
                </a:solidFill>
                <a:latin typeface="Microsoft YaHei UI" panose="020B0503020204020204" pitchFamily="18" charset="-122"/>
                <a:cs typeface="Microsoft YaHei UI" panose="020B0503020204020204" pitchFamily="18" charset="-122"/>
              </a:rPr>
              <a:t>7.2</a:t>
            </a:r>
          </a:p>
        </p:txBody>
      </p:sp>
      <p:sp>
        <p:nvSpPr>
          <p:cNvPr id="46" name="TextBox 1"/>
          <p:cNvSpPr txBox="1"/>
          <p:nvPr/>
        </p:nvSpPr>
        <p:spPr>
          <a:xfrm>
            <a:off x="545294" y="2704702"/>
            <a:ext cx="1846659" cy="835956"/>
          </a:xfrm>
          <a:prstGeom prst="rect">
            <a:avLst/>
          </a:prstGeom>
          <a:noFill/>
        </p:spPr>
        <p:txBody>
          <a:bodyPr wrap="none" lIns="0" tIns="0" rIns="0" bIns="60981" rtlCol="0">
            <a:spAutoFit/>
          </a:bodyPr>
          <a:lstStyle/>
          <a:p>
            <a:pPr>
              <a:lnSpc>
                <a:spcPts val="6935"/>
              </a:lnSpc>
            </a:pPr>
            <a:r>
              <a:rPr lang="zh-CN" altLang="en-US" sz="3600" dirty="0">
                <a:solidFill>
                  <a:srgbClr val="4197DF"/>
                </a:solidFill>
                <a:latin typeface="Microsoft YaHei UI" panose="020B0503020204020204" pitchFamily="18" charset="-122"/>
                <a:cs typeface="Microsoft YaHei UI" panose="020B0503020204020204" pitchFamily="18" charset="-122"/>
              </a:rPr>
              <a:t>主要内容</a:t>
            </a:r>
            <a:endParaRPr lang="en-US" altLang="zh-CN" sz="3600" dirty="0">
              <a:solidFill>
                <a:srgbClr val="4197DF"/>
              </a:solidFill>
              <a:latin typeface="Microsoft YaHei UI" panose="020B0503020204020204" pitchFamily="18" charset="-122"/>
              <a:cs typeface="Microsoft YaHei UI" panose="020B0503020204020204" pitchFamily="18" charset="-122"/>
            </a:endParaRPr>
          </a:p>
        </p:txBody>
      </p:sp>
      <p:sp>
        <p:nvSpPr>
          <p:cNvPr id="57" name="TextBox 1"/>
          <p:cNvSpPr txBox="1"/>
          <p:nvPr/>
        </p:nvSpPr>
        <p:spPr>
          <a:xfrm>
            <a:off x="545293" y="3518639"/>
            <a:ext cx="1846659" cy="272596"/>
          </a:xfrm>
          <a:prstGeom prst="rect">
            <a:avLst/>
          </a:prstGeom>
          <a:noFill/>
        </p:spPr>
        <p:txBody>
          <a:bodyPr wrap="square" lIns="0" tIns="0" rIns="0" bIns="60981" rtlCol="0">
            <a:spAutoFit/>
          </a:bodyPr>
          <a:lstStyle/>
          <a:p>
            <a:pPr algn="dist">
              <a:lnSpc>
                <a:spcPts val="1600"/>
              </a:lnSpc>
            </a:pPr>
            <a:r>
              <a:rPr lang="en-US" altLang="zh-CN" sz="1900" dirty="0">
                <a:solidFill>
                  <a:srgbClr val="4197DF"/>
                </a:solidFill>
                <a:latin typeface="Times New Roman" panose="02020603050405020304" pitchFamily="18" charset="0"/>
                <a:cs typeface="Times New Roman" panose="02020603050405020304" pitchFamily="18" charset="0"/>
              </a:rPr>
              <a:t>CONTENTS</a:t>
            </a:r>
          </a:p>
        </p:txBody>
      </p:sp>
      <p:sp>
        <p:nvSpPr>
          <p:cNvPr id="59" name="矩形 58"/>
          <p:cNvSpPr/>
          <p:nvPr/>
        </p:nvSpPr>
        <p:spPr>
          <a:xfrm>
            <a:off x="518434" y="2201849"/>
            <a:ext cx="1873520" cy="70265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p:nvPr/>
        </p:nvCxnSpPr>
        <p:spPr>
          <a:xfrm>
            <a:off x="536575" y="7699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36575" y="2484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6575" y="405607"/>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6575" y="577057"/>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6575" y="71993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36575" y="89138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36575" y="10485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36575" y="1219994"/>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6575" y="1404371"/>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36575" y="154724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36575" y="171869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6575" y="1875858"/>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36575" y="2047308"/>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a:off x="2000250" y="6254294"/>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2381250" y="5840443"/>
            <a:ext cx="674915" cy="10132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a:off x="3146878" y="6329700"/>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a:off x="95250" y="5621722"/>
            <a:ext cx="1066800" cy="123197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p:cNvSpPr/>
          <p:nvPr/>
        </p:nvSpPr>
        <p:spPr>
          <a:xfrm>
            <a:off x="876300" y="6254294"/>
            <a:ext cx="381000" cy="51330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Box 1"/>
          <p:cNvSpPr txBox="1"/>
          <p:nvPr/>
        </p:nvSpPr>
        <p:spPr>
          <a:xfrm>
            <a:off x="6048108" y="4584441"/>
            <a:ext cx="466474" cy="369353"/>
          </a:xfrm>
          <a:prstGeom prst="rect">
            <a:avLst/>
          </a:prstGeom>
          <a:noFill/>
        </p:spPr>
        <p:txBody>
          <a:bodyPr wrap="none" lIns="0" tIns="0" rIns="0" bIns="60981" rtlCol="0">
            <a:spAutoFit/>
          </a:bodyPr>
          <a:lstStyle/>
          <a:p>
            <a:pPr>
              <a:lnSpc>
                <a:spcPts val="2400"/>
              </a:lnSpc>
            </a:pPr>
            <a:r>
              <a:rPr lang="en-US" altLang="zh-CN" b="1" dirty="0">
                <a:solidFill>
                  <a:srgbClr val="656D8D"/>
                </a:solidFill>
                <a:latin typeface="Microsoft YaHei UI" panose="020B0503020204020204" pitchFamily="18" charset="-122"/>
                <a:cs typeface="Microsoft YaHei UI" panose="020B0503020204020204" pitchFamily="18" charset="-122"/>
              </a:rPr>
              <a:t>7.3</a:t>
            </a:r>
          </a:p>
        </p:txBody>
      </p:sp>
      <p:sp>
        <p:nvSpPr>
          <p:cNvPr id="3" name="灯片编号占位符 2">
            <a:extLst>
              <a:ext uri="{FF2B5EF4-FFF2-40B4-BE49-F238E27FC236}">
                <a16:creationId xmlns:a16="http://schemas.microsoft.com/office/drawing/2014/main" id="{6A4D6CFF-5B26-4DD5-922D-CA95D3583EE9}"/>
              </a:ext>
            </a:extLst>
          </p:cNvPr>
          <p:cNvSpPr>
            <a:spLocks noGrp="1"/>
          </p:cNvSpPr>
          <p:nvPr>
            <p:ph type="sldNum" sz="quarter" idx="12"/>
          </p:nvPr>
        </p:nvSpPr>
        <p:spPr/>
        <p:txBody>
          <a:bodyPr/>
          <a:lstStyle/>
          <a:p>
            <a:fld id="{B6F15528-21DE-4FAA-801E-634DDDAF4B2B}" type="slidenum">
              <a:rPr lang="en-US" smtClean="0"/>
              <a:t>528</a:t>
            </a:fld>
            <a:endParaRPr lang="en-US" dirty="0"/>
          </a:p>
        </p:txBody>
      </p:sp>
    </p:spTree>
  </p:cSld>
  <p:clrMapOvr>
    <a:masterClrMapping/>
  </p:clrMapOvr>
  <p:transition spd="slow">
    <p:push dir="u"/>
  </p:transition>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7.2.1 </a:t>
            </a:r>
            <a:r>
              <a:rPr lang="zh-CN" altLang="zh-CN" dirty="0"/>
              <a:t>软件</a:t>
            </a:r>
            <a:r>
              <a:rPr lang="zh-CN" altLang="en-US" dirty="0"/>
              <a:t>工程</a:t>
            </a:r>
            <a:r>
              <a:rPr lang="zh-CN" altLang="zh-CN" dirty="0"/>
              <a:t>项目风险概述</a:t>
            </a:r>
            <a:endParaRPr lang="zh-CN" altLang="en-US" dirty="0"/>
          </a:p>
        </p:txBody>
      </p:sp>
      <p:sp>
        <p:nvSpPr>
          <p:cNvPr id="4" name="Freeform 27"/>
          <p:cNvSpPr/>
          <p:nvPr/>
        </p:nvSpPr>
        <p:spPr bwMode="auto">
          <a:xfrm flipV="1">
            <a:off x="3432176" y="3405039"/>
            <a:ext cx="2401245" cy="1014869"/>
          </a:xfrm>
          <a:custGeom>
            <a:avLst/>
            <a:gdLst>
              <a:gd name="T0" fmla="*/ 462 w 642"/>
              <a:gd name="T1" fmla="*/ 6 h 380"/>
              <a:gd name="T2" fmla="*/ 637 w 642"/>
              <a:gd name="T3" fmla="*/ 180 h 380"/>
              <a:gd name="T4" fmla="*/ 637 w 642"/>
              <a:gd name="T5" fmla="*/ 200 h 380"/>
              <a:gd name="T6" fmla="*/ 462 w 642"/>
              <a:gd name="T7" fmla="*/ 375 h 380"/>
              <a:gd name="T8" fmla="*/ 442 w 642"/>
              <a:gd name="T9" fmla="*/ 375 h 380"/>
              <a:gd name="T10" fmla="*/ 442 w 642"/>
              <a:gd name="T11" fmla="*/ 322 h 380"/>
              <a:gd name="T12" fmla="*/ 95 w 642"/>
              <a:gd name="T13" fmla="*/ 322 h 380"/>
              <a:gd name="T14" fmla="*/ 68 w 642"/>
              <a:gd name="T15" fmla="*/ 324 h 380"/>
              <a:gd name="T16" fmla="*/ 0 w 642"/>
              <a:gd name="T17" fmla="*/ 353 h 380"/>
              <a:gd name="T18" fmla="*/ 265 w 642"/>
              <a:gd name="T19" fmla="*/ 88 h 380"/>
              <a:gd name="T20" fmla="*/ 369 w 642"/>
              <a:gd name="T21" fmla="*/ 56 h 380"/>
              <a:gd name="T22" fmla="*/ 442 w 642"/>
              <a:gd name="T23" fmla="*/ 56 h 380"/>
              <a:gd name="T24" fmla="*/ 442 w 642"/>
              <a:gd name="T25" fmla="*/ 6 h 380"/>
              <a:gd name="T26" fmla="*/ 462 w 642"/>
              <a:gd name="T2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380">
                <a:moveTo>
                  <a:pt x="462" y="6"/>
                </a:moveTo>
                <a:cubicBezTo>
                  <a:pt x="637" y="180"/>
                  <a:pt x="637" y="180"/>
                  <a:pt x="637" y="180"/>
                </a:cubicBezTo>
                <a:cubicBezTo>
                  <a:pt x="642" y="186"/>
                  <a:pt x="642" y="195"/>
                  <a:pt x="637" y="200"/>
                </a:cubicBezTo>
                <a:cubicBezTo>
                  <a:pt x="462" y="375"/>
                  <a:pt x="462" y="375"/>
                  <a:pt x="462" y="375"/>
                </a:cubicBezTo>
                <a:cubicBezTo>
                  <a:pt x="457" y="380"/>
                  <a:pt x="448" y="380"/>
                  <a:pt x="442" y="375"/>
                </a:cubicBezTo>
                <a:cubicBezTo>
                  <a:pt x="442" y="322"/>
                  <a:pt x="442" y="322"/>
                  <a:pt x="442" y="322"/>
                </a:cubicBezTo>
                <a:cubicBezTo>
                  <a:pt x="95" y="322"/>
                  <a:pt x="95" y="322"/>
                  <a:pt x="95" y="322"/>
                </a:cubicBezTo>
                <a:cubicBezTo>
                  <a:pt x="95" y="322"/>
                  <a:pt x="84" y="321"/>
                  <a:pt x="68" y="324"/>
                </a:cubicBezTo>
                <a:cubicBezTo>
                  <a:pt x="38" y="329"/>
                  <a:pt x="16" y="340"/>
                  <a:pt x="0" y="353"/>
                </a:cubicBezTo>
                <a:cubicBezTo>
                  <a:pt x="265" y="88"/>
                  <a:pt x="265" y="88"/>
                  <a:pt x="265" y="88"/>
                </a:cubicBezTo>
                <a:cubicBezTo>
                  <a:pt x="265" y="88"/>
                  <a:pt x="295" y="52"/>
                  <a:pt x="369" y="56"/>
                </a:cubicBezTo>
                <a:cubicBezTo>
                  <a:pt x="442" y="56"/>
                  <a:pt x="442" y="56"/>
                  <a:pt x="442" y="56"/>
                </a:cubicBezTo>
                <a:cubicBezTo>
                  <a:pt x="442" y="6"/>
                  <a:pt x="442" y="6"/>
                  <a:pt x="442" y="6"/>
                </a:cubicBezTo>
                <a:cubicBezTo>
                  <a:pt x="448" y="0"/>
                  <a:pt x="457" y="0"/>
                  <a:pt x="462" y="6"/>
                </a:cubicBezTo>
                <a:close/>
              </a:path>
            </a:pathLst>
          </a:custGeom>
          <a:solidFill>
            <a:srgbClr val="EA5E66"/>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68580" tIns="34290" rIns="68580" bIns="3429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 name="Freeform 27"/>
          <p:cNvSpPr/>
          <p:nvPr/>
        </p:nvSpPr>
        <p:spPr bwMode="auto">
          <a:xfrm flipH="1">
            <a:off x="6008915" y="3436697"/>
            <a:ext cx="2376260" cy="985316"/>
          </a:xfrm>
          <a:custGeom>
            <a:avLst/>
            <a:gdLst>
              <a:gd name="T0" fmla="*/ 462 w 642"/>
              <a:gd name="T1" fmla="*/ 6 h 380"/>
              <a:gd name="T2" fmla="*/ 637 w 642"/>
              <a:gd name="T3" fmla="*/ 180 h 380"/>
              <a:gd name="T4" fmla="*/ 637 w 642"/>
              <a:gd name="T5" fmla="*/ 200 h 380"/>
              <a:gd name="T6" fmla="*/ 462 w 642"/>
              <a:gd name="T7" fmla="*/ 375 h 380"/>
              <a:gd name="T8" fmla="*/ 442 w 642"/>
              <a:gd name="T9" fmla="*/ 375 h 380"/>
              <a:gd name="T10" fmla="*/ 442 w 642"/>
              <a:gd name="T11" fmla="*/ 322 h 380"/>
              <a:gd name="T12" fmla="*/ 95 w 642"/>
              <a:gd name="T13" fmla="*/ 322 h 380"/>
              <a:gd name="T14" fmla="*/ 68 w 642"/>
              <a:gd name="T15" fmla="*/ 324 h 380"/>
              <a:gd name="T16" fmla="*/ 0 w 642"/>
              <a:gd name="T17" fmla="*/ 353 h 380"/>
              <a:gd name="T18" fmla="*/ 265 w 642"/>
              <a:gd name="T19" fmla="*/ 88 h 380"/>
              <a:gd name="T20" fmla="*/ 369 w 642"/>
              <a:gd name="T21" fmla="*/ 56 h 380"/>
              <a:gd name="T22" fmla="*/ 442 w 642"/>
              <a:gd name="T23" fmla="*/ 56 h 380"/>
              <a:gd name="T24" fmla="*/ 442 w 642"/>
              <a:gd name="T25" fmla="*/ 6 h 380"/>
              <a:gd name="T26" fmla="*/ 462 w 642"/>
              <a:gd name="T2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380">
                <a:moveTo>
                  <a:pt x="462" y="6"/>
                </a:moveTo>
                <a:cubicBezTo>
                  <a:pt x="637" y="180"/>
                  <a:pt x="637" y="180"/>
                  <a:pt x="637" y="180"/>
                </a:cubicBezTo>
                <a:cubicBezTo>
                  <a:pt x="642" y="186"/>
                  <a:pt x="642" y="195"/>
                  <a:pt x="637" y="200"/>
                </a:cubicBezTo>
                <a:cubicBezTo>
                  <a:pt x="462" y="375"/>
                  <a:pt x="462" y="375"/>
                  <a:pt x="462" y="375"/>
                </a:cubicBezTo>
                <a:cubicBezTo>
                  <a:pt x="457" y="380"/>
                  <a:pt x="448" y="380"/>
                  <a:pt x="442" y="375"/>
                </a:cubicBezTo>
                <a:cubicBezTo>
                  <a:pt x="442" y="322"/>
                  <a:pt x="442" y="322"/>
                  <a:pt x="442" y="322"/>
                </a:cubicBezTo>
                <a:cubicBezTo>
                  <a:pt x="95" y="322"/>
                  <a:pt x="95" y="322"/>
                  <a:pt x="95" y="322"/>
                </a:cubicBezTo>
                <a:cubicBezTo>
                  <a:pt x="95" y="322"/>
                  <a:pt x="84" y="321"/>
                  <a:pt x="68" y="324"/>
                </a:cubicBezTo>
                <a:cubicBezTo>
                  <a:pt x="38" y="329"/>
                  <a:pt x="16" y="340"/>
                  <a:pt x="0" y="353"/>
                </a:cubicBezTo>
                <a:cubicBezTo>
                  <a:pt x="265" y="88"/>
                  <a:pt x="265" y="88"/>
                  <a:pt x="265" y="88"/>
                </a:cubicBezTo>
                <a:cubicBezTo>
                  <a:pt x="265" y="88"/>
                  <a:pt x="295" y="52"/>
                  <a:pt x="369" y="56"/>
                </a:cubicBezTo>
                <a:cubicBezTo>
                  <a:pt x="442" y="56"/>
                  <a:pt x="442" y="56"/>
                  <a:pt x="442" y="56"/>
                </a:cubicBezTo>
                <a:cubicBezTo>
                  <a:pt x="442" y="6"/>
                  <a:pt x="442" y="6"/>
                  <a:pt x="442" y="6"/>
                </a:cubicBezTo>
                <a:cubicBezTo>
                  <a:pt x="448" y="0"/>
                  <a:pt x="457" y="0"/>
                  <a:pt x="462" y="6"/>
                </a:cubicBezTo>
                <a:close/>
              </a:path>
            </a:pathLst>
          </a:custGeom>
          <a:solidFill>
            <a:srgbClr val="F69F1E"/>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68580" tIns="34290" rIns="68580" bIns="3429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6" name="Freeform 27"/>
          <p:cNvSpPr/>
          <p:nvPr/>
        </p:nvSpPr>
        <p:spPr bwMode="auto">
          <a:xfrm rot="16200000" flipH="1">
            <a:off x="4947543" y="2264295"/>
            <a:ext cx="2001465" cy="979664"/>
          </a:xfrm>
          <a:custGeom>
            <a:avLst/>
            <a:gdLst>
              <a:gd name="T0" fmla="*/ 462 w 642"/>
              <a:gd name="T1" fmla="*/ 6 h 380"/>
              <a:gd name="T2" fmla="*/ 637 w 642"/>
              <a:gd name="T3" fmla="*/ 180 h 380"/>
              <a:gd name="T4" fmla="*/ 637 w 642"/>
              <a:gd name="T5" fmla="*/ 200 h 380"/>
              <a:gd name="T6" fmla="*/ 462 w 642"/>
              <a:gd name="T7" fmla="*/ 375 h 380"/>
              <a:gd name="T8" fmla="*/ 442 w 642"/>
              <a:gd name="T9" fmla="*/ 375 h 380"/>
              <a:gd name="T10" fmla="*/ 442 w 642"/>
              <a:gd name="T11" fmla="*/ 322 h 380"/>
              <a:gd name="T12" fmla="*/ 95 w 642"/>
              <a:gd name="T13" fmla="*/ 322 h 380"/>
              <a:gd name="T14" fmla="*/ 68 w 642"/>
              <a:gd name="T15" fmla="*/ 324 h 380"/>
              <a:gd name="T16" fmla="*/ 0 w 642"/>
              <a:gd name="T17" fmla="*/ 353 h 380"/>
              <a:gd name="T18" fmla="*/ 265 w 642"/>
              <a:gd name="T19" fmla="*/ 88 h 380"/>
              <a:gd name="T20" fmla="*/ 369 w 642"/>
              <a:gd name="T21" fmla="*/ 56 h 380"/>
              <a:gd name="T22" fmla="*/ 442 w 642"/>
              <a:gd name="T23" fmla="*/ 56 h 380"/>
              <a:gd name="T24" fmla="*/ 442 w 642"/>
              <a:gd name="T25" fmla="*/ 6 h 380"/>
              <a:gd name="T26" fmla="*/ 462 w 642"/>
              <a:gd name="T2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380">
                <a:moveTo>
                  <a:pt x="462" y="6"/>
                </a:moveTo>
                <a:cubicBezTo>
                  <a:pt x="637" y="180"/>
                  <a:pt x="637" y="180"/>
                  <a:pt x="637" y="180"/>
                </a:cubicBezTo>
                <a:cubicBezTo>
                  <a:pt x="642" y="186"/>
                  <a:pt x="642" y="195"/>
                  <a:pt x="637" y="200"/>
                </a:cubicBezTo>
                <a:cubicBezTo>
                  <a:pt x="462" y="375"/>
                  <a:pt x="462" y="375"/>
                  <a:pt x="462" y="375"/>
                </a:cubicBezTo>
                <a:cubicBezTo>
                  <a:pt x="457" y="380"/>
                  <a:pt x="448" y="380"/>
                  <a:pt x="442" y="375"/>
                </a:cubicBezTo>
                <a:cubicBezTo>
                  <a:pt x="442" y="322"/>
                  <a:pt x="442" y="322"/>
                  <a:pt x="442" y="322"/>
                </a:cubicBezTo>
                <a:cubicBezTo>
                  <a:pt x="95" y="322"/>
                  <a:pt x="95" y="322"/>
                  <a:pt x="95" y="322"/>
                </a:cubicBezTo>
                <a:cubicBezTo>
                  <a:pt x="95" y="322"/>
                  <a:pt x="84" y="321"/>
                  <a:pt x="68" y="324"/>
                </a:cubicBezTo>
                <a:cubicBezTo>
                  <a:pt x="38" y="329"/>
                  <a:pt x="16" y="340"/>
                  <a:pt x="0" y="353"/>
                </a:cubicBezTo>
                <a:cubicBezTo>
                  <a:pt x="265" y="88"/>
                  <a:pt x="265" y="88"/>
                  <a:pt x="265" y="88"/>
                </a:cubicBezTo>
                <a:cubicBezTo>
                  <a:pt x="265" y="88"/>
                  <a:pt x="295" y="52"/>
                  <a:pt x="369" y="56"/>
                </a:cubicBezTo>
                <a:cubicBezTo>
                  <a:pt x="442" y="56"/>
                  <a:pt x="442" y="56"/>
                  <a:pt x="442" y="56"/>
                </a:cubicBezTo>
                <a:cubicBezTo>
                  <a:pt x="442" y="6"/>
                  <a:pt x="442" y="6"/>
                  <a:pt x="442" y="6"/>
                </a:cubicBezTo>
                <a:cubicBezTo>
                  <a:pt x="448" y="0"/>
                  <a:pt x="457" y="0"/>
                  <a:pt x="462" y="6"/>
                </a:cubicBezTo>
                <a:close/>
              </a:path>
            </a:pathLst>
          </a:custGeom>
          <a:solidFill>
            <a:srgbClr val="EA6103"/>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68580" tIns="34290" rIns="68580" bIns="34290" numCol="1" anchor="t" anchorCtr="0" compatLnSpc="1"/>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 name="Freeform 27"/>
          <p:cNvSpPr/>
          <p:nvPr/>
        </p:nvSpPr>
        <p:spPr bwMode="auto">
          <a:xfrm rot="5400000" flipH="1">
            <a:off x="4836145" y="4719952"/>
            <a:ext cx="2213935" cy="996948"/>
          </a:xfrm>
          <a:custGeom>
            <a:avLst/>
            <a:gdLst>
              <a:gd name="T0" fmla="*/ 462 w 642"/>
              <a:gd name="T1" fmla="*/ 6 h 380"/>
              <a:gd name="T2" fmla="*/ 637 w 642"/>
              <a:gd name="T3" fmla="*/ 180 h 380"/>
              <a:gd name="T4" fmla="*/ 637 w 642"/>
              <a:gd name="T5" fmla="*/ 200 h 380"/>
              <a:gd name="T6" fmla="*/ 462 w 642"/>
              <a:gd name="T7" fmla="*/ 375 h 380"/>
              <a:gd name="T8" fmla="*/ 442 w 642"/>
              <a:gd name="T9" fmla="*/ 375 h 380"/>
              <a:gd name="T10" fmla="*/ 442 w 642"/>
              <a:gd name="T11" fmla="*/ 322 h 380"/>
              <a:gd name="T12" fmla="*/ 95 w 642"/>
              <a:gd name="T13" fmla="*/ 322 h 380"/>
              <a:gd name="T14" fmla="*/ 68 w 642"/>
              <a:gd name="T15" fmla="*/ 324 h 380"/>
              <a:gd name="T16" fmla="*/ 0 w 642"/>
              <a:gd name="T17" fmla="*/ 353 h 380"/>
              <a:gd name="T18" fmla="*/ 265 w 642"/>
              <a:gd name="T19" fmla="*/ 88 h 380"/>
              <a:gd name="T20" fmla="*/ 369 w 642"/>
              <a:gd name="T21" fmla="*/ 56 h 380"/>
              <a:gd name="T22" fmla="*/ 442 w 642"/>
              <a:gd name="T23" fmla="*/ 56 h 380"/>
              <a:gd name="T24" fmla="*/ 442 w 642"/>
              <a:gd name="T25" fmla="*/ 6 h 380"/>
              <a:gd name="T26" fmla="*/ 462 w 642"/>
              <a:gd name="T2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380">
                <a:moveTo>
                  <a:pt x="462" y="6"/>
                </a:moveTo>
                <a:cubicBezTo>
                  <a:pt x="637" y="180"/>
                  <a:pt x="637" y="180"/>
                  <a:pt x="637" y="180"/>
                </a:cubicBezTo>
                <a:cubicBezTo>
                  <a:pt x="642" y="186"/>
                  <a:pt x="642" y="195"/>
                  <a:pt x="637" y="200"/>
                </a:cubicBezTo>
                <a:cubicBezTo>
                  <a:pt x="462" y="375"/>
                  <a:pt x="462" y="375"/>
                  <a:pt x="462" y="375"/>
                </a:cubicBezTo>
                <a:cubicBezTo>
                  <a:pt x="457" y="380"/>
                  <a:pt x="448" y="380"/>
                  <a:pt x="442" y="375"/>
                </a:cubicBezTo>
                <a:cubicBezTo>
                  <a:pt x="442" y="322"/>
                  <a:pt x="442" y="322"/>
                  <a:pt x="442" y="322"/>
                </a:cubicBezTo>
                <a:cubicBezTo>
                  <a:pt x="95" y="322"/>
                  <a:pt x="95" y="322"/>
                  <a:pt x="95" y="322"/>
                </a:cubicBezTo>
                <a:cubicBezTo>
                  <a:pt x="95" y="322"/>
                  <a:pt x="84" y="321"/>
                  <a:pt x="68" y="324"/>
                </a:cubicBezTo>
                <a:cubicBezTo>
                  <a:pt x="38" y="329"/>
                  <a:pt x="16" y="340"/>
                  <a:pt x="0" y="353"/>
                </a:cubicBezTo>
                <a:cubicBezTo>
                  <a:pt x="265" y="88"/>
                  <a:pt x="265" y="88"/>
                  <a:pt x="265" y="88"/>
                </a:cubicBezTo>
                <a:cubicBezTo>
                  <a:pt x="265" y="88"/>
                  <a:pt x="295" y="52"/>
                  <a:pt x="369" y="56"/>
                </a:cubicBezTo>
                <a:cubicBezTo>
                  <a:pt x="442" y="56"/>
                  <a:pt x="442" y="56"/>
                  <a:pt x="442" y="56"/>
                </a:cubicBezTo>
                <a:cubicBezTo>
                  <a:pt x="442" y="6"/>
                  <a:pt x="442" y="6"/>
                  <a:pt x="442" y="6"/>
                </a:cubicBezTo>
                <a:cubicBezTo>
                  <a:pt x="448" y="0"/>
                  <a:pt x="457" y="0"/>
                  <a:pt x="462" y="6"/>
                </a:cubicBezTo>
                <a:close/>
              </a:path>
            </a:pathLst>
          </a:custGeom>
          <a:solidFill>
            <a:srgbClr val="0099A9"/>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68580" tIns="34290" rIns="68580" bIns="3429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8" name="Freeform 34"/>
          <p:cNvSpPr>
            <a:spLocks noEditPoints="1"/>
          </p:cNvSpPr>
          <p:nvPr/>
        </p:nvSpPr>
        <p:spPr bwMode="auto">
          <a:xfrm>
            <a:off x="6946352" y="1496103"/>
            <a:ext cx="250693" cy="257291"/>
          </a:xfrm>
          <a:custGeom>
            <a:avLst/>
            <a:gdLst>
              <a:gd name="T0" fmla="*/ 261 w 447"/>
              <a:gd name="T1" fmla="*/ 25 h 460"/>
              <a:gd name="T2" fmla="*/ 286 w 447"/>
              <a:gd name="T3" fmla="*/ 99 h 460"/>
              <a:gd name="T4" fmla="*/ 310 w 447"/>
              <a:gd name="T5" fmla="*/ 25 h 460"/>
              <a:gd name="T6" fmla="*/ 124 w 447"/>
              <a:gd name="T7" fmla="*/ 3 h 460"/>
              <a:gd name="T8" fmla="*/ 100 w 447"/>
              <a:gd name="T9" fmla="*/ 28 h 460"/>
              <a:gd name="T10" fmla="*/ 125 w 447"/>
              <a:gd name="T11" fmla="*/ 103 h 460"/>
              <a:gd name="T12" fmla="*/ 149 w 447"/>
              <a:gd name="T13" fmla="*/ 28 h 460"/>
              <a:gd name="T14" fmla="*/ 31 w 447"/>
              <a:gd name="T15" fmla="*/ 70 h 460"/>
              <a:gd name="T16" fmla="*/ 7 w 447"/>
              <a:gd name="T17" fmla="*/ 82 h 460"/>
              <a:gd name="T18" fmla="*/ 0 w 447"/>
              <a:gd name="T19" fmla="*/ 401 h 460"/>
              <a:gd name="T20" fmla="*/ 31 w 447"/>
              <a:gd name="T21" fmla="*/ 436 h 460"/>
              <a:gd name="T22" fmla="*/ 237 w 447"/>
              <a:gd name="T23" fmla="*/ 397 h 460"/>
              <a:gd name="T24" fmla="*/ 153 w 447"/>
              <a:gd name="T25" fmla="*/ 302 h 460"/>
              <a:gd name="T26" fmla="*/ 241 w 447"/>
              <a:gd name="T27" fmla="*/ 314 h 460"/>
              <a:gd name="T28" fmla="*/ 265 w 447"/>
              <a:gd name="T29" fmla="*/ 278 h 460"/>
              <a:gd name="T30" fmla="*/ 359 w 447"/>
              <a:gd name="T31" fmla="*/ 174 h 460"/>
              <a:gd name="T32" fmla="*/ 399 w 447"/>
              <a:gd name="T33" fmla="*/ 267 h 460"/>
              <a:gd name="T34" fmla="*/ 392 w 447"/>
              <a:gd name="T35" fmla="*/ 82 h 460"/>
              <a:gd name="T36" fmla="*/ 325 w 447"/>
              <a:gd name="T37" fmla="*/ 70 h 460"/>
              <a:gd name="T38" fmla="*/ 313 w 447"/>
              <a:gd name="T39" fmla="*/ 108 h 460"/>
              <a:gd name="T40" fmla="*/ 256 w 447"/>
              <a:gd name="T41" fmla="*/ 108 h 460"/>
              <a:gd name="T42" fmla="*/ 245 w 447"/>
              <a:gd name="T43" fmla="*/ 70 h 460"/>
              <a:gd name="T44" fmla="*/ 165 w 447"/>
              <a:gd name="T45" fmla="*/ 91 h 460"/>
              <a:gd name="T46" fmla="*/ 125 w 447"/>
              <a:gd name="T47" fmla="*/ 115 h 460"/>
              <a:gd name="T48" fmla="*/ 85 w 447"/>
              <a:gd name="T49" fmla="*/ 91 h 460"/>
              <a:gd name="T50" fmla="*/ 31 w 447"/>
              <a:gd name="T51" fmla="*/ 70 h 460"/>
              <a:gd name="T52" fmla="*/ 40 w 447"/>
              <a:gd name="T53" fmla="*/ 174 h 460"/>
              <a:gd name="T54" fmla="*/ 129 w 447"/>
              <a:gd name="T55" fmla="*/ 278 h 460"/>
              <a:gd name="T56" fmla="*/ 40 w 447"/>
              <a:gd name="T57" fmla="*/ 174 h 460"/>
              <a:gd name="T58" fmla="*/ 153 w 447"/>
              <a:gd name="T59" fmla="*/ 174 h 460"/>
              <a:gd name="T60" fmla="*/ 241 w 447"/>
              <a:gd name="T61" fmla="*/ 278 h 460"/>
              <a:gd name="T62" fmla="*/ 153 w 447"/>
              <a:gd name="T63" fmla="*/ 174 h 460"/>
              <a:gd name="T64" fmla="*/ 352 w 447"/>
              <a:gd name="T65" fmla="*/ 281 h 460"/>
              <a:gd name="T66" fmla="*/ 357 w 447"/>
              <a:gd name="T67" fmla="*/ 460 h 460"/>
              <a:gd name="T68" fmla="*/ 357 w 447"/>
              <a:gd name="T69" fmla="*/ 281 h 460"/>
              <a:gd name="T70" fmla="*/ 40 w 447"/>
              <a:gd name="T71" fmla="*/ 302 h 460"/>
              <a:gd name="T72" fmla="*/ 129 w 447"/>
              <a:gd name="T73" fmla="*/ 302 h 460"/>
              <a:gd name="T74" fmla="*/ 40 w 447"/>
              <a:gd name="T75" fmla="*/ 397 h 460"/>
              <a:gd name="T76" fmla="*/ 319 w 447"/>
              <a:gd name="T77" fmla="*/ 316 h 460"/>
              <a:gd name="T78" fmla="*/ 414 w 447"/>
              <a:gd name="T79" fmla="*/ 316 h 460"/>
              <a:gd name="T80" fmla="*/ 364 w 447"/>
              <a:gd name="T81" fmla="*/ 432 h 460"/>
              <a:gd name="T82" fmla="*/ 371 w 447"/>
              <a:gd name="T83" fmla="*/ 345 h 460"/>
              <a:gd name="T84" fmla="*/ 352 w 447"/>
              <a:gd name="T85" fmla="*/ 345 h 460"/>
              <a:gd name="T86" fmla="*/ 316 w 447"/>
              <a:gd name="T87" fmla="*/ 346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7" h="460">
                <a:moveTo>
                  <a:pt x="285" y="0"/>
                </a:moveTo>
                <a:cubicBezTo>
                  <a:pt x="272" y="0"/>
                  <a:pt x="261" y="12"/>
                  <a:pt x="261" y="25"/>
                </a:cubicBezTo>
                <a:lnTo>
                  <a:pt x="261" y="75"/>
                </a:lnTo>
                <a:cubicBezTo>
                  <a:pt x="261" y="88"/>
                  <a:pt x="273" y="99"/>
                  <a:pt x="286" y="99"/>
                </a:cubicBezTo>
                <a:cubicBezTo>
                  <a:pt x="298" y="99"/>
                  <a:pt x="310" y="88"/>
                  <a:pt x="310" y="75"/>
                </a:cubicBezTo>
                <a:lnTo>
                  <a:pt x="310" y="25"/>
                </a:lnTo>
                <a:cubicBezTo>
                  <a:pt x="310" y="12"/>
                  <a:pt x="298" y="0"/>
                  <a:pt x="285" y="0"/>
                </a:cubicBezTo>
                <a:close/>
                <a:moveTo>
                  <a:pt x="124" y="3"/>
                </a:moveTo>
                <a:lnTo>
                  <a:pt x="124" y="3"/>
                </a:lnTo>
                <a:cubicBezTo>
                  <a:pt x="111" y="3"/>
                  <a:pt x="100" y="15"/>
                  <a:pt x="100" y="28"/>
                </a:cubicBezTo>
                <a:lnTo>
                  <a:pt x="100" y="78"/>
                </a:lnTo>
                <a:cubicBezTo>
                  <a:pt x="100" y="91"/>
                  <a:pt x="112" y="103"/>
                  <a:pt x="125" y="103"/>
                </a:cubicBezTo>
                <a:cubicBezTo>
                  <a:pt x="138" y="103"/>
                  <a:pt x="149" y="91"/>
                  <a:pt x="149" y="78"/>
                </a:cubicBezTo>
                <a:lnTo>
                  <a:pt x="149" y="28"/>
                </a:lnTo>
                <a:cubicBezTo>
                  <a:pt x="150" y="15"/>
                  <a:pt x="138" y="3"/>
                  <a:pt x="124" y="3"/>
                </a:cubicBezTo>
                <a:close/>
                <a:moveTo>
                  <a:pt x="31" y="70"/>
                </a:moveTo>
                <a:lnTo>
                  <a:pt x="31" y="70"/>
                </a:lnTo>
                <a:cubicBezTo>
                  <a:pt x="21" y="70"/>
                  <a:pt x="13" y="75"/>
                  <a:pt x="7" y="82"/>
                </a:cubicBezTo>
                <a:cubicBezTo>
                  <a:pt x="2" y="89"/>
                  <a:pt x="0" y="97"/>
                  <a:pt x="0" y="105"/>
                </a:cubicBezTo>
                <a:lnTo>
                  <a:pt x="0" y="401"/>
                </a:lnTo>
                <a:cubicBezTo>
                  <a:pt x="0" y="410"/>
                  <a:pt x="2" y="418"/>
                  <a:pt x="7" y="424"/>
                </a:cubicBezTo>
                <a:cubicBezTo>
                  <a:pt x="13" y="431"/>
                  <a:pt x="21" y="436"/>
                  <a:pt x="31" y="436"/>
                </a:cubicBezTo>
                <a:lnTo>
                  <a:pt x="262" y="436"/>
                </a:lnTo>
                <a:cubicBezTo>
                  <a:pt x="251" y="425"/>
                  <a:pt x="243" y="412"/>
                  <a:pt x="237" y="397"/>
                </a:cubicBezTo>
                <a:lnTo>
                  <a:pt x="153" y="397"/>
                </a:lnTo>
                <a:lnTo>
                  <a:pt x="153" y="302"/>
                </a:lnTo>
                <a:lnTo>
                  <a:pt x="241" y="302"/>
                </a:lnTo>
                <a:lnTo>
                  <a:pt x="241" y="314"/>
                </a:lnTo>
                <a:cubicBezTo>
                  <a:pt x="247" y="301"/>
                  <a:pt x="256" y="288"/>
                  <a:pt x="267" y="278"/>
                </a:cubicBezTo>
                <a:lnTo>
                  <a:pt x="265" y="278"/>
                </a:lnTo>
                <a:lnTo>
                  <a:pt x="265" y="174"/>
                </a:lnTo>
                <a:lnTo>
                  <a:pt x="359" y="174"/>
                </a:lnTo>
                <a:lnTo>
                  <a:pt x="359" y="251"/>
                </a:lnTo>
                <a:cubicBezTo>
                  <a:pt x="374" y="254"/>
                  <a:pt x="387" y="259"/>
                  <a:pt x="399" y="267"/>
                </a:cubicBezTo>
                <a:lnTo>
                  <a:pt x="399" y="105"/>
                </a:lnTo>
                <a:cubicBezTo>
                  <a:pt x="399" y="97"/>
                  <a:pt x="397" y="89"/>
                  <a:pt x="392" y="82"/>
                </a:cubicBezTo>
                <a:cubicBezTo>
                  <a:pt x="386" y="75"/>
                  <a:pt x="377" y="70"/>
                  <a:pt x="367" y="70"/>
                </a:cubicBezTo>
                <a:lnTo>
                  <a:pt x="325" y="70"/>
                </a:lnTo>
                <a:lnTo>
                  <a:pt x="325" y="91"/>
                </a:lnTo>
                <a:cubicBezTo>
                  <a:pt x="325" y="97"/>
                  <a:pt x="321" y="103"/>
                  <a:pt x="313" y="108"/>
                </a:cubicBezTo>
                <a:cubicBezTo>
                  <a:pt x="306" y="112"/>
                  <a:pt x="295" y="115"/>
                  <a:pt x="285" y="115"/>
                </a:cubicBezTo>
                <a:cubicBezTo>
                  <a:pt x="274" y="115"/>
                  <a:pt x="264" y="112"/>
                  <a:pt x="256" y="108"/>
                </a:cubicBezTo>
                <a:cubicBezTo>
                  <a:pt x="249" y="103"/>
                  <a:pt x="245" y="97"/>
                  <a:pt x="245" y="91"/>
                </a:cubicBezTo>
                <a:lnTo>
                  <a:pt x="245" y="70"/>
                </a:lnTo>
                <a:lnTo>
                  <a:pt x="165" y="70"/>
                </a:lnTo>
                <a:lnTo>
                  <a:pt x="165" y="91"/>
                </a:lnTo>
                <a:cubicBezTo>
                  <a:pt x="165" y="97"/>
                  <a:pt x="161" y="103"/>
                  <a:pt x="153" y="108"/>
                </a:cubicBezTo>
                <a:cubicBezTo>
                  <a:pt x="146" y="112"/>
                  <a:pt x="135" y="115"/>
                  <a:pt x="125" y="115"/>
                </a:cubicBezTo>
                <a:cubicBezTo>
                  <a:pt x="114" y="115"/>
                  <a:pt x="104" y="112"/>
                  <a:pt x="96" y="108"/>
                </a:cubicBezTo>
                <a:cubicBezTo>
                  <a:pt x="89" y="103"/>
                  <a:pt x="85" y="97"/>
                  <a:pt x="85" y="91"/>
                </a:cubicBezTo>
                <a:lnTo>
                  <a:pt x="85" y="70"/>
                </a:lnTo>
                <a:lnTo>
                  <a:pt x="31" y="70"/>
                </a:lnTo>
                <a:close/>
                <a:moveTo>
                  <a:pt x="40" y="174"/>
                </a:moveTo>
                <a:lnTo>
                  <a:pt x="40" y="174"/>
                </a:lnTo>
                <a:lnTo>
                  <a:pt x="129" y="174"/>
                </a:lnTo>
                <a:lnTo>
                  <a:pt x="129" y="278"/>
                </a:lnTo>
                <a:lnTo>
                  <a:pt x="40" y="278"/>
                </a:lnTo>
                <a:lnTo>
                  <a:pt x="40" y="174"/>
                </a:lnTo>
                <a:close/>
                <a:moveTo>
                  <a:pt x="153" y="174"/>
                </a:moveTo>
                <a:lnTo>
                  <a:pt x="153" y="174"/>
                </a:lnTo>
                <a:lnTo>
                  <a:pt x="241" y="174"/>
                </a:lnTo>
                <a:lnTo>
                  <a:pt x="241" y="278"/>
                </a:lnTo>
                <a:lnTo>
                  <a:pt x="153" y="278"/>
                </a:lnTo>
                <a:lnTo>
                  <a:pt x="153" y="174"/>
                </a:lnTo>
                <a:close/>
                <a:moveTo>
                  <a:pt x="352" y="281"/>
                </a:moveTo>
                <a:lnTo>
                  <a:pt x="352" y="281"/>
                </a:lnTo>
                <a:cubicBezTo>
                  <a:pt x="305" y="283"/>
                  <a:pt x="267" y="322"/>
                  <a:pt x="267" y="370"/>
                </a:cubicBezTo>
                <a:cubicBezTo>
                  <a:pt x="267" y="420"/>
                  <a:pt x="307" y="460"/>
                  <a:pt x="357" y="460"/>
                </a:cubicBezTo>
                <a:cubicBezTo>
                  <a:pt x="407" y="460"/>
                  <a:pt x="447" y="420"/>
                  <a:pt x="447" y="370"/>
                </a:cubicBezTo>
                <a:cubicBezTo>
                  <a:pt x="447" y="321"/>
                  <a:pt x="407" y="281"/>
                  <a:pt x="357" y="281"/>
                </a:cubicBezTo>
                <a:cubicBezTo>
                  <a:pt x="355" y="281"/>
                  <a:pt x="354" y="281"/>
                  <a:pt x="352" y="281"/>
                </a:cubicBezTo>
                <a:close/>
                <a:moveTo>
                  <a:pt x="40" y="302"/>
                </a:moveTo>
                <a:lnTo>
                  <a:pt x="40" y="302"/>
                </a:lnTo>
                <a:lnTo>
                  <a:pt x="129" y="302"/>
                </a:lnTo>
                <a:lnTo>
                  <a:pt x="129" y="397"/>
                </a:lnTo>
                <a:lnTo>
                  <a:pt x="40" y="397"/>
                </a:lnTo>
                <a:lnTo>
                  <a:pt x="40" y="302"/>
                </a:lnTo>
                <a:close/>
                <a:moveTo>
                  <a:pt x="319" y="316"/>
                </a:moveTo>
                <a:lnTo>
                  <a:pt x="319" y="316"/>
                </a:lnTo>
                <a:lnTo>
                  <a:pt x="414" y="316"/>
                </a:lnTo>
                <a:lnTo>
                  <a:pt x="414" y="330"/>
                </a:lnTo>
                <a:lnTo>
                  <a:pt x="364" y="432"/>
                </a:lnTo>
                <a:lnTo>
                  <a:pt x="329" y="432"/>
                </a:lnTo>
                <a:lnTo>
                  <a:pt x="371" y="345"/>
                </a:lnTo>
                <a:cubicBezTo>
                  <a:pt x="371" y="345"/>
                  <a:pt x="365" y="345"/>
                  <a:pt x="362" y="345"/>
                </a:cubicBezTo>
                <a:cubicBezTo>
                  <a:pt x="359" y="345"/>
                  <a:pt x="355" y="345"/>
                  <a:pt x="352" y="345"/>
                </a:cubicBezTo>
                <a:cubicBezTo>
                  <a:pt x="348" y="345"/>
                  <a:pt x="345" y="345"/>
                  <a:pt x="341" y="345"/>
                </a:cubicBezTo>
                <a:cubicBezTo>
                  <a:pt x="334" y="346"/>
                  <a:pt x="325" y="346"/>
                  <a:pt x="316" y="346"/>
                </a:cubicBezTo>
                <a:lnTo>
                  <a:pt x="319" y="316"/>
                </a:lnTo>
                <a:close/>
              </a:path>
            </a:pathLst>
          </a:custGeom>
          <a:solidFill>
            <a:srgbClr val="EA6103"/>
          </a:solidFill>
          <a:ln>
            <a:noFill/>
          </a:ln>
        </p:spPr>
        <p:txBody>
          <a:bodyPr vert="horz" wrap="square" lIns="68580" tIns="34290" rIns="68580" bIns="34290" numCol="1" anchor="t" anchorCtr="0" compatLnSpc="1"/>
          <a:lstStyle/>
          <a:p>
            <a:endParaRPr lang="zh-CN" altLang="en-US" sz="1100"/>
          </a:p>
        </p:txBody>
      </p:sp>
      <p:sp>
        <p:nvSpPr>
          <p:cNvPr id="9" name="Freeform 26"/>
          <p:cNvSpPr>
            <a:spLocks noEditPoints="1"/>
          </p:cNvSpPr>
          <p:nvPr/>
        </p:nvSpPr>
        <p:spPr bwMode="auto">
          <a:xfrm>
            <a:off x="8576045" y="4042636"/>
            <a:ext cx="229341" cy="226562"/>
          </a:xfrm>
          <a:custGeom>
            <a:avLst/>
            <a:gdLst>
              <a:gd name="T0" fmla="*/ 351 w 389"/>
              <a:gd name="T1" fmla="*/ 332 h 385"/>
              <a:gd name="T2" fmla="*/ 311 w 389"/>
              <a:gd name="T3" fmla="*/ 332 h 385"/>
              <a:gd name="T4" fmla="*/ 255 w 389"/>
              <a:gd name="T5" fmla="*/ 224 h 385"/>
              <a:gd name="T6" fmla="*/ 249 w 389"/>
              <a:gd name="T7" fmla="*/ 245 h 385"/>
              <a:gd name="T8" fmla="*/ 218 w 389"/>
              <a:gd name="T9" fmla="*/ 269 h 385"/>
              <a:gd name="T10" fmla="*/ 319 w 389"/>
              <a:gd name="T11" fmla="*/ 380 h 385"/>
              <a:gd name="T12" fmla="*/ 384 w 389"/>
              <a:gd name="T13" fmla="*/ 337 h 385"/>
              <a:gd name="T14" fmla="*/ 336 w 389"/>
              <a:gd name="T15" fmla="*/ 287 h 385"/>
              <a:gd name="T16" fmla="*/ 265 w 389"/>
              <a:gd name="T17" fmla="*/ 229 h 385"/>
              <a:gd name="T18" fmla="*/ 140 w 389"/>
              <a:gd name="T19" fmla="*/ 137 h 385"/>
              <a:gd name="T20" fmla="*/ 162 w 389"/>
              <a:gd name="T21" fmla="*/ 131 h 385"/>
              <a:gd name="T22" fmla="*/ 167 w 389"/>
              <a:gd name="T23" fmla="*/ 110 h 385"/>
              <a:gd name="T24" fmla="*/ 172 w 389"/>
              <a:gd name="T25" fmla="*/ 90 h 385"/>
              <a:gd name="T26" fmla="*/ 75 w 389"/>
              <a:gd name="T27" fmla="*/ 9 h 385"/>
              <a:gd name="T28" fmla="*/ 61 w 389"/>
              <a:gd name="T29" fmla="*/ 109 h 385"/>
              <a:gd name="T30" fmla="*/ 0 w 389"/>
              <a:gd name="T31" fmla="*/ 84 h 385"/>
              <a:gd name="T32" fmla="*/ 115 w 389"/>
              <a:gd name="T33" fmla="*/ 166 h 385"/>
              <a:gd name="T34" fmla="*/ 130 w 389"/>
              <a:gd name="T35" fmla="*/ 147 h 385"/>
              <a:gd name="T36" fmla="*/ 375 w 389"/>
              <a:gd name="T37" fmla="*/ 37 h 385"/>
              <a:gd name="T38" fmla="*/ 322 w 389"/>
              <a:gd name="T39" fmla="*/ 0 h 385"/>
              <a:gd name="T40" fmla="*/ 183 w 389"/>
              <a:gd name="T41" fmla="*/ 125 h 385"/>
              <a:gd name="T42" fmla="*/ 163 w 389"/>
              <a:gd name="T43" fmla="*/ 154 h 385"/>
              <a:gd name="T44" fmla="*/ 146 w 389"/>
              <a:gd name="T45" fmla="*/ 162 h 385"/>
              <a:gd name="T46" fmla="*/ 147 w 389"/>
              <a:gd name="T47" fmla="*/ 215 h 385"/>
              <a:gd name="T48" fmla="*/ 34 w 389"/>
              <a:gd name="T49" fmla="*/ 313 h 385"/>
              <a:gd name="T50" fmla="*/ 22 w 389"/>
              <a:gd name="T51" fmla="*/ 385 h 385"/>
              <a:gd name="T52" fmla="*/ 80 w 389"/>
              <a:gd name="T53" fmla="*/ 327 h 385"/>
              <a:gd name="T54" fmla="*/ 172 w 389"/>
              <a:gd name="T55" fmla="*/ 240 h 385"/>
              <a:gd name="T56" fmla="*/ 224 w 389"/>
              <a:gd name="T57" fmla="*/ 240 h 385"/>
              <a:gd name="T58" fmla="*/ 238 w 389"/>
              <a:gd name="T59" fmla="*/ 208 h 385"/>
              <a:gd name="T60" fmla="*/ 261 w 389"/>
              <a:gd name="T61" fmla="*/ 203 h 385"/>
              <a:gd name="T62" fmla="*/ 375 w 389"/>
              <a:gd name="T63" fmla="*/ 3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9" h="385">
                <a:moveTo>
                  <a:pt x="331" y="312"/>
                </a:moveTo>
                <a:cubicBezTo>
                  <a:pt x="342" y="312"/>
                  <a:pt x="351" y="321"/>
                  <a:pt x="351" y="332"/>
                </a:cubicBezTo>
                <a:cubicBezTo>
                  <a:pt x="351" y="343"/>
                  <a:pt x="342" y="352"/>
                  <a:pt x="331" y="352"/>
                </a:cubicBezTo>
                <a:cubicBezTo>
                  <a:pt x="320" y="352"/>
                  <a:pt x="311" y="343"/>
                  <a:pt x="311" y="332"/>
                </a:cubicBezTo>
                <a:cubicBezTo>
                  <a:pt x="311" y="321"/>
                  <a:pt x="320" y="312"/>
                  <a:pt x="331" y="312"/>
                </a:cubicBezTo>
                <a:close/>
                <a:moveTo>
                  <a:pt x="255" y="224"/>
                </a:moveTo>
                <a:lnTo>
                  <a:pt x="260" y="234"/>
                </a:lnTo>
                <a:lnTo>
                  <a:pt x="249" y="245"/>
                </a:lnTo>
                <a:lnTo>
                  <a:pt x="239" y="255"/>
                </a:lnTo>
                <a:cubicBezTo>
                  <a:pt x="233" y="261"/>
                  <a:pt x="226" y="266"/>
                  <a:pt x="218" y="269"/>
                </a:cubicBezTo>
                <a:lnTo>
                  <a:pt x="286" y="337"/>
                </a:lnTo>
                <a:lnTo>
                  <a:pt x="319" y="380"/>
                </a:lnTo>
                <a:lnTo>
                  <a:pt x="336" y="385"/>
                </a:lnTo>
                <a:lnTo>
                  <a:pt x="384" y="337"/>
                </a:lnTo>
                <a:lnTo>
                  <a:pt x="379" y="319"/>
                </a:lnTo>
                <a:lnTo>
                  <a:pt x="336" y="287"/>
                </a:lnTo>
                <a:lnTo>
                  <a:pt x="271" y="223"/>
                </a:lnTo>
                <a:lnTo>
                  <a:pt x="265" y="229"/>
                </a:lnTo>
                <a:lnTo>
                  <a:pt x="255" y="224"/>
                </a:lnTo>
                <a:close/>
                <a:moveTo>
                  <a:pt x="140" y="137"/>
                </a:moveTo>
                <a:lnTo>
                  <a:pt x="151" y="126"/>
                </a:lnTo>
                <a:lnTo>
                  <a:pt x="162" y="131"/>
                </a:lnTo>
                <a:lnTo>
                  <a:pt x="156" y="121"/>
                </a:lnTo>
                <a:lnTo>
                  <a:pt x="167" y="110"/>
                </a:lnTo>
                <a:lnTo>
                  <a:pt x="168" y="109"/>
                </a:lnTo>
                <a:cubicBezTo>
                  <a:pt x="171" y="102"/>
                  <a:pt x="172" y="96"/>
                  <a:pt x="172" y="90"/>
                </a:cubicBezTo>
                <a:cubicBezTo>
                  <a:pt x="172" y="44"/>
                  <a:pt x="129" y="0"/>
                  <a:pt x="83" y="1"/>
                </a:cubicBezTo>
                <a:cubicBezTo>
                  <a:pt x="83" y="1"/>
                  <a:pt x="78" y="6"/>
                  <a:pt x="75" y="9"/>
                </a:cubicBezTo>
                <a:cubicBezTo>
                  <a:pt x="111" y="45"/>
                  <a:pt x="108" y="39"/>
                  <a:pt x="108" y="62"/>
                </a:cubicBezTo>
                <a:cubicBezTo>
                  <a:pt x="108" y="80"/>
                  <a:pt x="79" y="109"/>
                  <a:pt x="61" y="109"/>
                </a:cubicBezTo>
                <a:cubicBezTo>
                  <a:pt x="38" y="109"/>
                  <a:pt x="46" y="113"/>
                  <a:pt x="8" y="75"/>
                </a:cubicBezTo>
                <a:cubicBezTo>
                  <a:pt x="5" y="78"/>
                  <a:pt x="0" y="83"/>
                  <a:pt x="0" y="84"/>
                </a:cubicBezTo>
                <a:cubicBezTo>
                  <a:pt x="1" y="129"/>
                  <a:pt x="44" y="173"/>
                  <a:pt x="90" y="173"/>
                </a:cubicBezTo>
                <a:cubicBezTo>
                  <a:pt x="98" y="173"/>
                  <a:pt x="107" y="170"/>
                  <a:pt x="115" y="166"/>
                </a:cubicBezTo>
                <a:lnTo>
                  <a:pt x="117" y="168"/>
                </a:lnTo>
                <a:cubicBezTo>
                  <a:pt x="120" y="160"/>
                  <a:pt x="124" y="153"/>
                  <a:pt x="130" y="147"/>
                </a:cubicBezTo>
                <a:lnTo>
                  <a:pt x="140" y="137"/>
                </a:lnTo>
                <a:close/>
                <a:moveTo>
                  <a:pt x="375" y="37"/>
                </a:moveTo>
                <a:lnTo>
                  <a:pt x="348" y="11"/>
                </a:lnTo>
                <a:cubicBezTo>
                  <a:pt x="341" y="4"/>
                  <a:pt x="332" y="0"/>
                  <a:pt x="322" y="0"/>
                </a:cubicBezTo>
                <a:cubicBezTo>
                  <a:pt x="313" y="0"/>
                  <a:pt x="304" y="4"/>
                  <a:pt x="297" y="11"/>
                </a:cubicBezTo>
                <a:lnTo>
                  <a:pt x="183" y="125"/>
                </a:lnTo>
                <a:cubicBezTo>
                  <a:pt x="186" y="132"/>
                  <a:pt x="183" y="142"/>
                  <a:pt x="178" y="147"/>
                </a:cubicBezTo>
                <a:cubicBezTo>
                  <a:pt x="174" y="151"/>
                  <a:pt x="168" y="154"/>
                  <a:pt x="163" y="154"/>
                </a:cubicBezTo>
                <a:cubicBezTo>
                  <a:pt x="160" y="154"/>
                  <a:pt x="158" y="153"/>
                  <a:pt x="156" y="152"/>
                </a:cubicBezTo>
                <a:lnTo>
                  <a:pt x="146" y="162"/>
                </a:lnTo>
                <a:cubicBezTo>
                  <a:pt x="131" y="176"/>
                  <a:pt x="131" y="199"/>
                  <a:pt x="145" y="213"/>
                </a:cubicBezTo>
                <a:lnTo>
                  <a:pt x="147" y="215"/>
                </a:lnTo>
                <a:lnTo>
                  <a:pt x="58" y="304"/>
                </a:lnTo>
                <a:lnTo>
                  <a:pt x="34" y="313"/>
                </a:lnTo>
                <a:lnTo>
                  <a:pt x="0" y="363"/>
                </a:lnTo>
                <a:lnTo>
                  <a:pt x="22" y="385"/>
                </a:lnTo>
                <a:lnTo>
                  <a:pt x="71" y="351"/>
                </a:lnTo>
                <a:lnTo>
                  <a:pt x="80" y="327"/>
                </a:lnTo>
                <a:lnTo>
                  <a:pt x="170" y="237"/>
                </a:lnTo>
                <a:lnTo>
                  <a:pt x="172" y="240"/>
                </a:lnTo>
                <a:cubicBezTo>
                  <a:pt x="179" y="247"/>
                  <a:pt x="189" y="251"/>
                  <a:pt x="198" y="251"/>
                </a:cubicBezTo>
                <a:cubicBezTo>
                  <a:pt x="207" y="251"/>
                  <a:pt x="216" y="247"/>
                  <a:pt x="224" y="240"/>
                </a:cubicBezTo>
                <a:lnTo>
                  <a:pt x="234" y="230"/>
                </a:lnTo>
                <a:cubicBezTo>
                  <a:pt x="230" y="223"/>
                  <a:pt x="233" y="213"/>
                  <a:pt x="238" y="208"/>
                </a:cubicBezTo>
                <a:cubicBezTo>
                  <a:pt x="242" y="204"/>
                  <a:pt x="248" y="202"/>
                  <a:pt x="254" y="202"/>
                </a:cubicBezTo>
                <a:cubicBezTo>
                  <a:pt x="256" y="202"/>
                  <a:pt x="258" y="202"/>
                  <a:pt x="261" y="203"/>
                </a:cubicBezTo>
                <a:lnTo>
                  <a:pt x="375" y="89"/>
                </a:lnTo>
                <a:cubicBezTo>
                  <a:pt x="389" y="75"/>
                  <a:pt x="389" y="52"/>
                  <a:pt x="375" y="37"/>
                </a:cubicBezTo>
                <a:close/>
              </a:path>
            </a:pathLst>
          </a:custGeom>
          <a:solidFill>
            <a:srgbClr val="F69F1E"/>
          </a:solidFill>
          <a:ln>
            <a:noFill/>
          </a:ln>
        </p:spPr>
        <p:txBody>
          <a:bodyPr vert="horz" wrap="square" lIns="68580" tIns="34290" rIns="68580" bIns="34290" numCol="1" anchor="t" anchorCtr="0" compatLnSpc="1"/>
          <a:lstStyle/>
          <a:p>
            <a:endParaRPr lang="zh-CN" altLang="en-US" sz="1100"/>
          </a:p>
        </p:txBody>
      </p:sp>
      <p:sp>
        <p:nvSpPr>
          <p:cNvPr id="10" name="Freeform 35"/>
          <p:cNvSpPr>
            <a:spLocks noEditPoints="1"/>
          </p:cNvSpPr>
          <p:nvPr/>
        </p:nvSpPr>
        <p:spPr bwMode="auto">
          <a:xfrm>
            <a:off x="1679575" y="2634862"/>
            <a:ext cx="220549" cy="238529"/>
          </a:xfrm>
          <a:custGeom>
            <a:avLst/>
            <a:gdLst>
              <a:gd name="T0" fmla="*/ 29 w 433"/>
              <a:gd name="T1" fmla="*/ 29 h 469"/>
              <a:gd name="T2" fmla="*/ 115 w 433"/>
              <a:gd name="T3" fmla="*/ 28 h 469"/>
              <a:gd name="T4" fmla="*/ 208 w 433"/>
              <a:gd name="T5" fmla="*/ 3 h 469"/>
              <a:gd name="T6" fmla="*/ 216 w 433"/>
              <a:gd name="T7" fmla="*/ 0 h 469"/>
              <a:gd name="T8" fmla="*/ 225 w 433"/>
              <a:gd name="T9" fmla="*/ 3 h 469"/>
              <a:gd name="T10" fmla="*/ 318 w 433"/>
              <a:gd name="T11" fmla="*/ 28 h 469"/>
              <a:gd name="T12" fmla="*/ 404 w 433"/>
              <a:gd name="T13" fmla="*/ 29 h 469"/>
              <a:gd name="T14" fmla="*/ 433 w 433"/>
              <a:gd name="T15" fmla="*/ 25 h 469"/>
              <a:gd name="T16" fmla="*/ 433 w 433"/>
              <a:gd name="T17" fmla="*/ 58 h 469"/>
              <a:gd name="T18" fmla="*/ 372 w 433"/>
              <a:gd name="T19" fmla="*/ 355 h 469"/>
              <a:gd name="T20" fmla="*/ 222 w 433"/>
              <a:gd name="T21" fmla="*/ 468 h 469"/>
              <a:gd name="T22" fmla="*/ 216 w 433"/>
              <a:gd name="T23" fmla="*/ 469 h 469"/>
              <a:gd name="T24" fmla="*/ 210 w 433"/>
              <a:gd name="T25" fmla="*/ 468 h 469"/>
              <a:gd name="T26" fmla="*/ 61 w 433"/>
              <a:gd name="T27" fmla="*/ 355 h 469"/>
              <a:gd name="T28" fmla="*/ 0 w 433"/>
              <a:gd name="T29" fmla="*/ 58 h 469"/>
              <a:gd name="T30" fmla="*/ 0 w 433"/>
              <a:gd name="T31" fmla="*/ 25 h 469"/>
              <a:gd name="T32" fmla="*/ 29 w 433"/>
              <a:gd name="T33" fmla="*/ 29 h 469"/>
              <a:gd name="T34" fmla="*/ 216 w 433"/>
              <a:gd name="T35" fmla="*/ 239 h 469"/>
              <a:gd name="T36" fmla="*/ 216 w 433"/>
              <a:gd name="T37" fmla="*/ 239 h 469"/>
              <a:gd name="T38" fmla="*/ 361 w 433"/>
              <a:gd name="T39" fmla="*/ 239 h 469"/>
              <a:gd name="T40" fmla="*/ 380 w 433"/>
              <a:gd name="T41" fmla="*/ 90 h 469"/>
              <a:gd name="T42" fmla="*/ 311 w 433"/>
              <a:gd name="T43" fmla="*/ 86 h 469"/>
              <a:gd name="T44" fmla="*/ 216 w 433"/>
              <a:gd name="T45" fmla="*/ 62 h 469"/>
              <a:gd name="T46" fmla="*/ 216 w 433"/>
              <a:gd name="T47" fmla="*/ 239 h 469"/>
              <a:gd name="T48" fmla="*/ 216 w 433"/>
              <a:gd name="T49" fmla="*/ 409 h 469"/>
              <a:gd name="T50" fmla="*/ 216 w 433"/>
              <a:gd name="T51" fmla="*/ 409 h 469"/>
              <a:gd name="T52" fmla="*/ 216 w 433"/>
              <a:gd name="T53" fmla="*/ 239 h 469"/>
              <a:gd name="T54" fmla="*/ 72 w 433"/>
              <a:gd name="T55" fmla="*/ 239 h 469"/>
              <a:gd name="T56" fmla="*/ 105 w 433"/>
              <a:gd name="T57" fmla="*/ 323 h 469"/>
              <a:gd name="T58" fmla="*/ 216 w 433"/>
              <a:gd name="T59" fmla="*/ 40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3" h="469">
                <a:moveTo>
                  <a:pt x="29" y="29"/>
                </a:moveTo>
                <a:cubicBezTo>
                  <a:pt x="57" y="32"/>
                  <a:pt x="85" y="32"/>
                  <a:pt x="115" y="28"/>
                </a:cubicBezTo>
                <a:cubicBezTo>
                  <a:pt x="145" y="24"/>
                  <a:pt x="176" y="16"/>
                  <a:pt x="208" y="3"/>
                </a:cubicBezTo>
                <a:lnTo>
                  <a:pt x="216" y="0"/>
                </a:lnTo>
                <a:lnTo>
                  <a:pt x="225" y="3"/>
                </a:lnTo>
                <a:cubicBezTo>
                  <a:pt x="257" y="16"/>
                  <a:pt x="288" y="24"/>
                  <a:pt x="318" y="28"/>
                </a:cubicBezTo>
                <a:cubicBezTo>
                  <a:pt x="347" y="32"/>
                  <a:pt x="376" y="32"/>
                  <a:pt x="404" y="29"/>
                </a:cubicBezTo>
                <a:lnTo>
                  <a:pt x="433" y="25"/>
                </a:lnTo>
                <a:lnTo>
                  <a:pt x="433" y="58"/>
                </a:lnTo>
                <a:cubicBezTo>
                  <a:pt x="431" y="199"/>
                  <a:pt x="409" y="293"/>
                  <a:pt x="372" y="355"/>
                </a:cubicBezTo>
                <a:cubicBezTo>
                  <a:pt x="334" y="421"/>
                  <a:pt x="281" y="452"/>
                  <a:pt x="222" y="468"/>
                </a:cubicBezTo>
                <a:lnTo>
                  <a:pt x="216" y="469"/>
                </a:lnTo>
                <a:lnTo>
                  <a:pt x="210" y="468"/>
                </a:lnTo>
                <a:cubicBezTo>
                  <a:pt x="151" y="452"/>
                  <a:pt x="99" y="421"/>
                  <a:pt x="61" y="355"/>
                </a:cubicBezTo>
                <a:cubicBezTo>
                  <a:pt x="24" y="293"/>
                  <a:pt x="1" y="199"/>
                  <a:pt x="0" y="58"/>
                </a:cubicBezTo>
                <a:lnTo>
                  <a:pt x="0" y="25"/>
                </a:lnTo>
                <a:lnTo>
                  <a:pt x="29" y="29"/>
                </a:lnTo>
                <a:close/>
                <a:moveTo>
                  <a:pt x="216" y="239"/>
                </a:moveTo>
                <a:lnTo>
                  <a:pt x="216" y="239"/>
                </a:lnTo>
                <a:lnTo>
                  <a:pt x="361" y="239"/>
                </a:lnTo>
                <a:cubicBezTo>
                  <a:pt x="371" y="198"/>
                  <a:pt x="377" y="149"/>
                  <a:pt x="380" y="90"/>
                </a:cubicBezTo>
                <a:cubicBezTo>
                  <a:pt x="357" y="91"/>
                  <a:pt x="335" y="90"/>
                  <a:pt x="311" y="86"/>
                </a:cubicBezTo>
                <a:cubicBezTo>
                  <a:pt x="281" y="82"/>
                  <a:pt x="249" y="74"/>
                  <a:pt x="216" y="62"/>
                </a:cubicBezTo>
                <a:lnTo>
                  <a:pt x="216" y="239"/>
                </a:lnTo>
                <a:close/>
                <a:moveTo>
                  <a:pt x="216" y="409"/>
                </a:moveTo>
                <a:lnTo>
                  <a:pt x="216" y="409"/>
                </a:lnTo>
                <a:lnTo>
                  <a:pt x="216" y="239"/>
                </a:lnTo>
                <a:lnTo>
                  <a:pt x="72" y="239"/>
                </a:lnTo>
                <a:cubicBezTo>
                  <a:pt x="80" y="273"/>
                  <a:pt x="92" y="301"/>
                  <a:pt x="105" y="323"/>
                </a:cubicBezTo>
                <a:cubicBezTo>
                  <a:pt x="133" y="372"/>
                  <a:pt x="172" y="396"/>
                  <a:pt x="216" y="409"/>
                </a:cubicBezTo>
                <a:close/>
              </a:path>
            </a:pathLst>
          </a:custGeom>
          <a:solidFill>
            <a:srgbClr val="EA5E66"/>
          </a:solidFill>
          <a:ln>
            <a:noFill/>
          </a:ln>
        </p:spPr>
        <p:txBody>
          <a:bodyPr vert="horz" wrap="square" lIns="68580" tIns="34290" rIns="68580" bIns="34290" numCol="1" anchor="t" anchorCtr="0" compatLnSpc="1"/>
          <a:lstStyle/>
          <a:p>
            <a:endParaRPr lang="zh-CN" altLang="en-US" sz="1100"/>
          </a:p>
        </p:txBody>
      </p:sp>
      <p:sp>
        <p:nvSpPr>
          <p:cNvPr id="11" name="Freeform 20"/>
          <p:cNvSpPr>
            <a:spLocks noEditPoints="1"/>
          </p:cNvSpPr>
          <p:nvPr/>
        </p:nvSpPr>
        <p:spPr bwMode="auto">
          <a:xfrm>
            <a:off x="5725547" y="6189659"/>
            <a:ext cx="215748" cy="271470"/>
          </a:xfrm>
          <a:custGeom>
            <a:avLst/>
            <a:gdLst>
              <a:gd name="T0" fmla="*/ 41 w 355"/>
              <a:gd name="T1" fmla="*/ 121 h 447"/>
              <a:gd name="T2" fmla="*/ 60 w 355"/>
              <a:gd name="T3" fmla="*/ 238 h 447"/>
              <a:gd name="T4" fmla="*/ 174 w 355"/>
              <a:gd name="T5" fmla="*/ 22 h 447"/>
              <a:gd name="T6" fmla="*/ 291 w 355"/>
              <a:gd name="T7" fmla="*/ 235 h 447"/>
              <a:gd name="T8" fmla="*/ 213 w 355"/>
              <a:gd name="T9" fmla="*/ 296 h 447"/>
              <a:gd name="T10" fmla="*/ 217 w 355"/>
              <a:gd name="T11" fmla="*/ 310 h 447"/>
              <a:gd name="T12" fmla="*/ 304 w 355"/>
              <a:gd name="T13" fmla="*/ 236 h 447"/>
              <a:gd name="T14" fmla="*/ 312 w 355"/>
              <a:gd name="T15" fmla="*/ 122 h 447"/>
              <a:gd name="T16" fmla="*/ 167 w 355"/>
              <a:gd name="T17" fmla="*/ 0 h 447"/>
              <a:gd name="T18" fmla="*/ 175 w 355"/>
              <a:gd name="T19" fmla="*/ 57 h 447"/>
              <a:gd name="T20" fmla="*/ 213 w 355"/>
              <a:gd name="T21" fmla="*/ 96 h 447"/>
              <a:gd name="T22" fmla="*/ 175 w 355"/>
              <a:gd name="T23" fmla="*/ 57 h 447"/>
              <a:gd name="T24" fmla="*/ 132 w 355"/>
              <a:gd name="T25" fmla="*/ 173 h 447"/>
              <a:gd name="T26" fmla="*/ 132 w 355"/>
              <a:gd name="T27" fmla="*/ 209 h 447"/>
              <a:gd name="T28" fmla="*/ 132 w 355"/>
              <a:gd name="T29" fmla="*/ 173 h 447"/>
              <a:gd name="T30" fmla="*/ 223 w 355"/>
              <a:gd name="T31" fmla="*/ 173 h 447"/>
              <a:gd name="T32" fmla="*/ 223 w 355"/>
              <a:gd name="T33" fmla="*/ 209 h 447"/>
              <a:gd name="T34" fmla="*/ 223 w 355"/>
              <a:gd name="T35" fmla="*/ 173 h 447"/>
              <a:gd name="T36" fmla="*/ 190 w 355"/>
              <a:gd name="T37" fmla="*/ 292 h 447"/>
              <a:gd name="T38" fmla="*/ 157 w 355"/>
              <a:gd name="T39" fmla="*/ 303 h 447"/>
              <a:gd name="T40" fmla="*/ 171 w 355"/>
              <a:gd name="T41" fmla="*/ 325 h 447"/>
              <a:gd name="T42" fmla="*/ 204 w 355"/>
              <a:gd name="T43" fmla="*/ 313 h 447"/>
              <a:gd name="T44" fmla="*/ 190 w 355"/>
              <a:gd name="T45" fmla="*/ 292 h 447"/>
              <a:gd name="T46" fmla="*/ 252 w 355"/>
              <a:gd name="T47" fmla="*/ 312 h 447"/>
              <a:gd name="T48" fmla="*/ 223 w 355"/>
              <a:gd name="T49" fmla="*/ 447 h 447"/>
              <a:gd name="T50" fmla="*/ 252 w 355"/>
              <a:gd name="T51" fmla="*/ 312 h 447"/>
              <a:gd name="T52" fmla="*/ 108 w 355"/>
              <a:gd name="T53" fmla="*/ 315 h 447"/>
              <a:gd name="T54" fmla="*/ 132 w 355"/>
              <a:gd name="T55" fmla="*/ 447 h 447"/>
              <a:gd name="T56" fmla="*/ 108 w 355"/>
              <a:gd name="T57" fmla="*/ 315 h 447"/>
              <a:gd name="T58" fmla="*/ 156 w 355"/>
              <a:gd name="T59" fmla="*/ 341 h 447"/>
              <a:gd name="T60" fmla="*/ 157 w 355"/>
              <a:gd name="T61" fmla="*/ 447 h 447"/>
              <a:gd name="T62" fmla="*/ 205 w 355"/>
              <a:gd name="T63" fmla="*/ 344 h 447"/>
              <a:gd name="T64" fmla="*/ 156 w 355"/>
              <a:gd name="T65" fmla="*/ 341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5" h="447">
                <a:moveTo>
                  <a:pt x="167" y="0"/>
                </a:moveTo>
                <a:cubicBezTo>
                  <a:pt x="95" y="2"/>
                  <a:pt x="46" y="57"/>
                  <a:pt x="41" y="121"/>
                </a:cubicBezTo>
                <a:cubicBezTo>
                  <a:pt x="18" y="130"/>
                  <a:pt x="1" y="152"/>
                  <a:pt x="2" y="178"/>
                </a:cubicBezTo>
                <a:cubicBezTo>
                  <a:pt x="4" y="237"/>
                  <a:pt x="28" y="238"/>
                  <a:pt x="60" y="238"/>
                </a:cubicBezTo>
                <a:lnTo>
                  <a:pt x="60" y="125"/>
                </a:lnTo>
                <a:cubicBezTo>
                  <a:pt x="60" y="76"/>
                  <a:pt x="108" y="22"/>
                  <a:pt x="174" y="22"/>
                </a:cubicBezTo>
                <a:cubicBezTo>
                  <a:pt x="239" y="22"/>
                  <a:pt x="275" y="73"/>
                  <a:pt x="291" y="118"/>
                </a:cubicBezTo>
                <a:lnTo>
                  <a:pt x="291" y="235"/>
                </a:lnTo>
                <a:cubicBezTo>
                  <a:pt x="288" y="242"/>
                  <a:pt x="279" y="251"/>
                  <a:pt x="263" y="266"/>
                </a:cubicBezTo>
                <a:cubicBezTo>
                  <a:pt x="243" y="286"/>
                  <a:pt x="213" y="296"/>
                  <a:pt x="213" y="296"/>
                </a:cubicBezTo>
                <a:cubicBezTo>
                  <a:pt x="210" y="297"/>
                  <a:pt x="207" y="301"/>
                  <a:pt x="208" y="305"/>
                </a:cubicBezTo>
                <a:cubicBezTo>
                  <a:pt x="209" y="309"/>
                  <a:pt x="214" y="312"/>
                  <a:pt x="217" y="310"/>
                </a:cubicBezTo>
                <a:cubicBezTo>
                  <a:pt x="217" y="310"/>
                  <a:pt x="248" y="300"/>
                  <a:pt x="271" y="277"/>
                </a:cubicBezTo>
                <a:cubicBezTo>
                  <a:pt x="294" y="255"/>
                  <a:pt x="304" y="237"/>
                  <a:pt x="304" y="236"/>
                </a:cubicBezTo>
                <a:cubicBezTo>
                  <a:pt x="329" y="230"/>
                  <a:pt x="348" y="230"/>
                  <a:pt x="348" y="178"/>
                </a:cubicBezTo>
                <a:cubicBezTo>
                  <a:pt x="348" y="153"/>
                  <a:pt x="333" y="131"/>
                  <a:pt x="312" y="122"/>
                </a:cubicBezTo>
                <a:cubicBezTo>
                  <a:pt x="296" y="63"/>
                  <a:pt x="247" y="2"/>
                  <a:pt x="174" y="0"/>
                </a:cubicBezTo>
                <a:cubicBezTo>
                  <a:pt x="171" y="0"/>
                  <a:pt x="169" y="0"/>
                  <a:pt x="167" y="0"/>
                </a:cubicBezTo>
                <a:close/>
                <a:moveTo>
                  <a:pt x="175" y="57"/>
                </a:moveTo>
                <a:lnTo>
                  <a:pt x="175" y="57"/>
                </a:lnTo>
                <a:cubicBezTo>
                  <a:pt x="92" y="57"/>
                  <a:pt x="52" y="120"/>
                  <a:pt x="70" y="185"/>
                </a:cubicBezTo>
                <a:cubicBezTo>
                  <a:pt x="70" y="185"/>
                  <a:pt x="212" y="126"/>
                  <a:pt x="213" y="96"/>
                </a:cubicBezTo>
                <a:cubicBezTo>
                  <a:pt x="244" y="138"/>
                  <a:pt x="280" y="155"/>
                  <a:pt x="280" y="155"/>
                </a:cubicBezTo>
                <a:cubicBezTo>
                  <a:pt x="276" y="83"/>
                  <a:pt x="243" y="58"/>
                  <a:pt x="175" y="57"/>
                </a:cubicBezTo>
                <a:close/>
                <a:moveTo>
                  <a:pt x="132" y="173"/>
                </a:moveTo>
                <a:lnTo>
                  <a:pt x="132" y="173"/>
                </a:lnTo>
                <a:cubicBezTo>
                  <a:pt x="120" y="173"/>
                  <a:pt x="111" y="181"/>
                  <a:pt x="111" y="191"/>
                </a:cubicBezTo>
                <a:cubicBezTo>
                  <a:pt x="111" y="201"/>
                  <a:pt x="120" y="209"/>
                  <a:pt x="132" y="209"/>
                </a:cubicBezTo>
                <a:cubicBezTo>
                  <a:pt x="144" y="209"/>
                  <a:pt x="154" y="201"/>
                  <a:pt x="154" y="191"/>
                </a:cubicBezTo>
                <a:cubicBezTo>
                  <a:pt x="154" y="181"/>
                  <a:pt x="144" y="173"/>
                  <a:pt x="132" y="173"/>
                </a:cubicBezTo>
                <a:close/>
                <a:moveTo>
                  <a:pt x="223" y="173"/>
                </a:moveTo>
                <a:lnTo>
                  <a:pt x="223" y="173"/>
                </a:lnTo>
                <a:cubicBezTo>
                  <a:pt x="211" y="173"/>
                  <a:pt x="201" y="181"/>
                  <a:pt x="201" y="191"/>
                </a:cubicBezTo>
                <a:cubicBezTo>
                  <a:pt x="201" y="201"/>
                  <a:pt x="211" y="209"/>
                  <a:pt x="223" y="209"/>
                </a:cubicBezTo>
                <a:cubicBezTo>
                  <a:pt x="235" y="209"/>
                  <a:pt x="245" y="201"/>
                  <a:pt x="245" y="191"/>
                </a:cubicBezTo>
                <a:cubicBezTo>
                  <a:pt x="245" y="181"/>
                  <a:pt x="235" y="173"/>
                  <a:pt x="223" y="173"/>
                </a:cubicBezTo>
                <a:close/>
                <a:moveTo>
                  <a:pt x="190" y="292"/>
                </a:moveTo>
                <a:lnTo>
                  <a:pt x="190" y="292"/>
                </a:lnTo>
                <a:lnTo>
                  <a:pt x="169" y="293"/>
                </a:lnTo>
                <a:cubicBezTo>
                  <a:pt x="162" y="294"/>
                  <a:pt x="157" y="299"/>
                  <a:pt x="157" y="303"/>
                </a:cubicBezTo>
                <a:lnTo>
                  <a:pt x="158" y="318"/>
                </a:lnTo>
                <a:cubicBezTo>
                  <a:pt x="158" y="322"/>
                  <a:pt x="164" y="326"/>
                  <a:pt x="171" y="325"/>
                </a:cubicBezTo>
                <a:lnTo>
                  <a:pt x="192" y="323"/>
                </a:lnTo>
                <a:cubicBezTo>
                  <a:pt x="198" y="322"/>
                  <a:pt x="204" y="318"/>
                  <a:pt x="204" y="313"/>
                </a:cubicBezTo>
                <a:lnTo>
                  <a:pt x="203" y="299"/>
                </a:lnTo>
                <a:cubicBezTo>
                  <a:pt x="202" y="295"/>
                  <a:pt x="196" y="291"/>
                  <a:pt x="190" y="292"/>
                </a:cubicBezTo>
                <a:close/>
                <a:moveTo>
                  <a:pt x="252" y="312"/>
                </a:moveTo>
                <a:lnTo>
                  <a:pt x="252" y="312"/>
                </a:lnTo>
                <a:cubicBezTo>
                  <a:pt x="246" y="313"/>
                  <a:pt x="241" y="314"/>
                  <a:pt x="235" y="316"/>
                </a:cubicBezTo>
                <a:lnTo>
                  <a:pt x="223" y="447"/>
                </a:lnTo>
                <a:lnTo>
                  <a:pt x="355" y="447"/>
                </a:lnTo>
                <a:cubicBezTo>
                  <a:pt x="336" y="406"/>
                  <a:pt x="302" y="310"/>
                  <a:pt x="252" y="312"/>
                </a:cubicBezTo>
                <a:close/>
                <a:moveTo>
                  <a:pt x="108" y="315"/>
                </a:moveTo>
                <a:lnTo>
                  <a:pt x="108" y="315"/>
                </a:lnTo>
                <a:cubicBezTo>
                  <a:pt x="49" y="318"/>
                  <a:pt x="20" y="404"/>
                  <a:pt x="0" y="447"/>
                </a:cubicBezTo>
                <a:lnTo>
                  <a:pt x="132" y="447"/>
                </a:lnTo>
                <a:lnTo>
                  <a:pt x="120" y="316"/>
                </a:lnTo>
                <a:cubicBezTo>
                  <a:pt x="116" y="315"/>
                  <a:pt x="112" y="315"/>
                  <a:pt x="108" y="315"/>
                </a:cubicBezTo>
                <a:close/>
                <a:moveTo>
                  <a:pt x="156" y="341"/>
                </a:moveTo>
                <a:lnTo>
                  <a:pt x="156" y="341"/>
                </a:lnTo>
                <a:cubicBezTo>
                  <a:pt x="152" y="341"/>
                  <a:pt x="150" y="343"/>
                  <a:pt x="150" y="344"/>
                </a:cubicBezTo>
                <a:lnTo>
                  <a:pt x="157" y="447"/>
                </a:lnTo>
                <a:lnTo>
                  <a:pt x="198" y="447"/>
                </a:lnTo>
                <a:lnTo>
                  <a:pt x="205" y="344"/>
                </a:lnTo>
                <a:cubicBezTo>
                  <a:pt x="205" y="343"/>
                  <a:pt x="203" y="341"/>
                  <a:pt x="200" y="341"/>
                </a:cubicBezTo>
                <a:lnTo>
                  <a:pt x="156" y="341"/>
                </a:lnTo>
                <a:close/>
              </a:path>
            </a:pathLst>
          </a:custGeom>
          <a:solidFill>
            <a:srgbClr val="0099A9"/>
          </a:solidFill>
          <a:ln>
            <a:noFill/>
          </a:ln>
        </p:spPr>
        <p:txBody>
          <a:bodyPr vert="horz" wrap="square" lIns="68580" tIns="34290" rIns="68580" bIns="34290" numCol="1" anchor="t" anchorCtr="0" compatLnSpc="1"/>
          <a:lstStyle/>
          <a:p>
            <a:endParaRPr lang="zh-CN" altLang="en-US" sz="1100"/>
          </a:p>
        </p:txBody>
      </p:sp>
      <p:sp>
        <p:nvSpPr>
          <p:cNvPr id="12" name="矩形 11"/>
          <p:cNvSpPr/>
          <p:nvPr/>
        </p:nvSpPr>
        <p:spPr>
          <a:xfrm>
            <a:off x="891864" y="1308286"/>
            <a:ext cx="3877985" cy="461665"/>
          </a:xfrm>
          <a:prstGeom prst="rect">
            <a:avLst/>
          </a:prstGeom>
        </p:spPr>
        <p:txBody>
          <a:bodyPr wrap="none">
            <a:spAutoFit/>
          </a:bodyPr>
          <a:lstStyle/>
          <a:p>
            <a:r>
              <a:rPr lang="zh-CN" altLang="en-US" b="1" dirty="0"/>
              <a:t>软件工程项目</a:t>
            </a:r>
            <a:r>
              <a:rPr lang="zh-CN" altLang="zh-CN" b="1" dirty="0"/>
              <a:t>风险</a:t>
            </a:r>
            <a:r>
              <a:rPr lang="zh-CN" altLang="en-US" b="1" dirty="0"/>
              <a:t>的</a:t>
            </a:r>
            <a:r>
              <a:rPr lang="zh-CN" altLang="zh-CN" b="1" dirty="0"/>
              <a:t>特点：</a:t>
            </a:r>
            <a:endParaRPr lang="zh-CN" altLang="en-US" b="1" dirty="0"/>
          </a:p>
        </p:txBody>
      </p:sp>
      <p:sp>
        <p:nvSpPr>
          <p:cNvPr id="13" name="矩形 12"/>
          <p:cNvSpPr/>
          <p:nvPr/>
        </p:nvSpPr>
        <p:spPr>
          <a:xfrm>
            <a:off x="2136774" y="2523294"/>
            <a:ext cx="2496023" cy="461665"/>
          </a:xfrm>
          <a:prstGeom prst="rect">
            <a:avLst/>
          </a:prstGeom>
        </p:spPr>
        <p:txBody>
          <a:bodyPr wrap="square">
            <a:spAutoFit/>
          </a:bodyPr>
          <a:lstStyle/>
          <a:p>
            <a:r>
              <a:rPr lang="zh-CN" altLang="zh-CN" b="1" dirty="0"/>
              <a:t>普遍性与客观性</a:t>
            </a:r>
            <a:endParaRPr lang="zh-CN" altLang="en-US" b="1" dirty="0"/>
          </a:p>
        </p:txBody>
      </p:sp>
      <p:sp>
        <p:nvSpPr>
          <p:cNvPr id="14" name="矩形 13"/>
          <p:cNvSpPr/>
          <p:nvPr/>
        </p:nvSpPr>
        <p:spPr>
          <a:xfrm>
            <a:off x="7394575" y="1393915"/>
            <a:ext cx="2514600" cy="461665"/>
          </a:xfrm>
          <a:prstGeom prst="rect">
            <a:avLst/>
          </a:prstGeom>
        </p:spPr>
        <p:txBody>
          <a:bodyPr wrap="square">
            <a:spAutoFit/>
          </a:bodyPr>
          <a:lstStyle/>
          <a:p>
            <a:r>
              <a:rPr lang="zh-CN" altLang="zh-CN" b="1" dirty="0"/>
              <a:t>偶然性和必然性</a:t>
            </a:r>
            <a:endParaRPr lang="zh-CN" altLang="en-US" b="1" dirty="0"/>
          </a:p>
        </p:txBody>
      </p:sp>
      <p:sp>
        <p:nvSpPr>
          <p:cNvPr id="15" name="矩形 14"/>
          <p:cNvSpPr/>
          <p:nvPr/>
        </p:nvSpPr>
        <p:spPr>
          <a:xfrm>
            <a:off x="8963503" y="3853699"/>
            <a:ext cx="1676400" cy="461665"/>
          </a:xfrm>
          <a:prstGeom prst="rect">
            <a:avLst/>
          </a:prstGeom>
        </p:spPr>
        <p:txBody>
          <a:bodyPr wrap="square">
            <a:spAutoFit/>
          </a:bodyPr>
          <a:lstStyle/>
          <a:p>
            <a:r>
              <a:rPr lang="zh-CN" altLang="zh-CN" b="1" dirty="0"/>
              <a:t>不确定性</a:t>
            </a:r>
            <a:endParaRPr lang="zh-CN" altLang="en-US" b="1" dirty="0"/>
          </a:p>
        </p:txBody>
      </p:sp>
      <p:sp>
        <p:nvSpPr>
          <p:cNvPr id="16" name="矩形 15"/>
          <p:cNvSpPr/>
          <p:nvPr/>
        </p:nvSpPr>
        <p:spPr>
          <a:xfrm>
            <a:off x="6165861" y="6020594"/>
            <a:ext cx="2524854" cy="461665"/>
          </a:xfrm>
          <a:prstGeom prst="rect">
            <a:avLst/>
          </a:prstGeom>
        </p:spPr>
        <p:txBody>
          <a:bodyPr wrap="square">
            <a:spAutoFit/>
          </a:bodyPr>
          <a:lstStyle/>
          <a:p>
            <a:r>
              <a:rPr lang="zh-CN" altLang="zh-CN" b="1" dirty="0"/>
              <a:t>多样性与层次性</a:t>
            </a:r>
            <a:endParaRPr lang="zh-CN" altLang="en-US" b="1" dirty="0"/>
          </a:p>
        </p:txBody>
      </p:sp>
      <p:sp>
        <p:nvSpPr>
          <p:cNvPr id="17" name="灯片编号占位符 16">
            <a:extLst>
              <a:ext uri="{FF2B5EF4-FFF2-40B4-BE49-F238E27FC236}">
                <a16:creationId xmlns:a16="http://schemas.microsoft.com/office/drawing/2014/main" id="{517059DE-C83F-4727-B81A-C1CFD093019B}"/>
              </a:ext>
            </a:extLst>
          </p:cNvPr>
          <p:cNvSpPr>
            <a:spLocks noGrp="1"/>
          </p:cNvSpPr>
          <p:nvPr>
            <p:ph type="sldNum" sz="quarter" idx="12"/>
          </p:nvPr>
        </p:nvSpPr>
        <p:spPr/>
        <p:txBody>
          <a:bodyPr/>
          <a:lstStyle/>
          <a:p>
            <a:fld id="{B6F15528-21DE-4FAA-801E-634DDDAF4B2B}" type="slidenum">
              <a:rPr lang="en-US" smtClean="0"/>
              <a:t>529</a:t>
            </a:fld>
            <a:endParaRPr lang="en-US" dirty="0"/>
          </a:p>
        </p:txBody>
      </p:sp>
      <p:sp>
        <p:nvSpPr>
          <p:cNvPr id="18" name="灯片编号占位符 8">
            <a:extLst>
              <a:ext uri="{FF2B5EF4-FFF2-40B4-BE49-F238E27FC236}">
                <a16:creationId xmlns:a16="http://schemas.microsoft.com/office/drawing/2014/main" id="{D8059922-6F2E-44B8-8A8A-C093D953A9E6}"/>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529</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2" fill="hold" grpId="0" nodeType="withEffect">
                                  <p:stCondLst>
                                    <p:cond delay="300"/>
                                  </p:stCondLst>
                                  <p:childTnLst>
                                    <p:set>
                                      <p:cBhvr>
                                        <p:cTn id="9" dur="1" fill="hold">
                                          <p:stCondLst>
                                            <p:cond delay="0"/>
                                          </p:stCondLst>
                                        </p:cTn>
                                        <p:tgtEl>
                                          <p:spTgt spid="5"/>
                                        </p:tgtEl>
                                        <p:attrNameLst>
                                          <p:attrName>style.visibility</p:attrName>
                                        </p:attrNameLst>
                                      </p:cBhvr>
                                      <p:to>
                                        <p:strVal val="visible"/>
                                      </p:to>
                                    </p:set>
                                    <p:animEffect transition="in" filter="wipe(right)">
                                      <p:cBhvr>
                                        <p:cTn id="10" dur="500"/>
                                        <p:tgtEl>
                                          <p:spTgt spid="5"/>
                                        </p:tgtEl>
                                      </p:cBhvr>
                                    </p:animEffect>
                                  </p:childTnLst>
                                </p:cTn>
                              </p:par>
                              <p:par>
                                <p:cTn id="11" presetID="22" presetClass="entr" presetSubtype="4" fill="hold" grpId="0" nodeType="withEffect">
                                  <p:stCondLst>
                                    <p:cond delay="30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par>
                          <p:cTn id="18" fill="hold">
                            <p:stCondLst>
                              <p:cond delay="1000"/>
                            </p:stCondLst>
                            <p:childTnLst>
                              <p:par>
                                <p:cTn id="19" presetID="31"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 calcmode="lin" valueType="num">
                                      <p:cBhvr>
                                        <p:cTn id="23" dur="500" fill="hold"/>
                                        <p:tgtEl>
                                          <p:spTgt spid="8"/>
                                        </p:tgtEl>
                                        <p:attrNameLst>
                                          <p:attrName>style.rotation</p:attrName>
                                        </p:attrNameLst>
                                      </p:cBhvr>
                                      <p:tavLst>
                                        <p:tav tm="0">
                                          <p:val>
                                            <p:fltVal val="90"/>
                                          </p:val>
                                        </p:tav>
                                        <p:tav tm="100000">
                                          <p:val>
                                            <p:fltVal val="0"/>
                                          </p:val>
                                        </p:tav>
                                      </p:tavLst>
                                    </p:anim>
                                    <p:animEffect transition="in" filter="fade">
                                      <p:cBhvr>
                                        <p:cTn id="24" dur="500"/>
                                        <p:tgtEl>
                                          <p:spTgt spid="8"/>
                                        </p:tgtEl>
                                      </p:cBhvr>
                                    </p:animEffect>
                                  </p:childTnLst>
                                </p:cTn>
                              </p:par>
                            </p:childTnLst>
                          </p:cTn>
                        </p:par>
                        <p:par>
                          <p:cTn id="25" fill="hold">
                            <p:stCondLst>
                              <p:cond delay="1500"/>
                            </p:stCondLst>
                            <p:childTnLst>
                              <p:par>
                                <p:cTn id="26" presetID="31" presetClass="entr" presetSubtype="0"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 calcmode="lin" valueType="num">
                                      <p:cBhvr>
                                        <p:cTn id="30" dur="500" fill="hold"/>
                                        <p:tgtEl>
                                          <p:spTgt spid="9"/>
                                        </p:tgtEl>
                                        <p:attrNameLst>
                                          <p:attrName>style.rotation</p:attrName>
                                        </p:attrNameLst>
                                      </p:cBhvr>
                                      <p:tavLst>
                                        <p:tav tm="0">
                                          <p:val>
                                            <p:fltVal val="90"/>
                                          </p:val>
                                        </p:tav>
                                        <p:tav tm="100000">
                                          <p:val>
                                            <p:fltVal val="0"/>
                                          </p:val>
                                        </p:tav>
                                      </p:tavLst>
                                    </p:anim>
                                    <p:animEffect transition="in" filter="fade">
                                      <p:cBhvr>
                                        <p:cTn id="31" dur="500"/>
                                        <p:tgtEl>
                                          <p:spTgt spid="9"/>
                                        </p:tgtEl>
                                      </p:cBhvr>
                                    </p:animEffect>
                                  </p:childTnLst>
                                </p:cTn>
                              </p:par>
                            </p:childTnLst>
                          </p:cTn>
                        </p:par>
                        <p:par>
                          <p:cTn id="32" fill="hold">
                            <p:stCondLst>
                              <p:cond delay="2000"/>
                            </p:stCondLst>
                            <p:childTnLst>
                              <p:par>
                                <p:cTn id="33" presetID="31" presetClass="entr" presetSubtype="0"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p:cTn id="35" dur="500" fill="hold"/>
                                        <p:tgtEl>
                                          <p:spTgt spid="11"/>
                                        </p:tgtEl>
                                        <p:attrNameLst>
                                          <p:attrName>ppt_w</p:attrName>
                                        </p:attrNameLst>
                                      </p:cBhvr>
                                      <p:tavLst>
                                        <p:tav tm="0">
                                          <p:val>
                                            <p:fltVal val="0"/>
                                          </p:val>
                                        </p:tav>
                                        <p:tav tm="100000">
                                          <p:val>
                                            <p:strVal val="#ppt_w"/>
                                          </p:val>
                                        </p:tav>
                                      </p:tavLst>
                                    </p:anim>
                                    <p:anim calcmode="lin" valueType="num">
                                      <p:cBhvr>
                                        <p:cTn id="36" dur="500" fill="hold"/>
                                        <p:tgtEl>
                                          <p:spTgt spid="11"/>
                                        </p:tgtEl>
                                        <p:attrNameLst>
                                          <p:attrName>ppt_h</p:attrName>
                                        </p:attrNameLst>
                                      </p:cBhvr>
                                      <p:tavLst>
                                        <p:tav tm="0">
                                          <p:val>
                                            <p:fltVal val="0"/>
                                          </p:val>
                                        </p:tav>
                                        <p:tav tm="100000">
                                          <p:val>
                                            <p:strVal val="#ppt_h"/>
                                          </p:val>
                                        </p:tav>
                                      </p:tavLst>
                                    </p:anim>
                                    <p:anim calcmode="lin" valueType="num">
                                      <p:cBhvr>
                                        <p:cTn id="37" dur="500" fill="hold"/>
                                        <p:tgtEl>
                                          <p:spTgt spid="11"/>
                                        </p:tgtEl>
                                        <p:attrNameLst>
                                          <p:attrName>style.rotation</p:attrName>
                                        </p:attrNameLst>
                                      </p:cBhvr>
                                      <p:tavLst>
                                        <p:tav tm="0">
                                          <p:val>
                                            <p:fltVal val="90"/>
                                          </p:val>
                                        </p:tav>
                                        <p:tav tm="100000">
                                          <p:val>
                                            <p:fltVal val="0"/>
                                          </p:val>
                                        </p:tav>
                                      </p:tavLst>
                                    </p:anim>
                                    <p:animEffect transition="in" filter="fade">
                                      <p:cBhvr>
                                        <p:cTn id="38" dur="500"/>
                                        <p:tgtEl>
                                          <p:spTgt spid="11"/>
                                        </p:tgtEl>
                                      </p:cBhvr>
                                    </p:animEffect>
                                  </p:childTnLst>
                                </p:cTn>
                              </p:par>
                            </p:childTnLst>
                          </p:cTn>
                        </p:par>
                        <p:par>
                          <p:cTn id="39" fill="hold">
                            <p:stCondLst>
                              <p:cond delay="2500"/>
                            </p:stCondLst>
                            <p:childTnLst>
                              <p:par>
                                <p:cTn id="40" presetID="31" presetClass="entr" presetSubtype="0" fill="hold" grpId="0" nodeType="after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500" fill="hold"/>
                                        <p:tgtEl>
                                          <p:spTgt spid="10"/>
                                        </p:tgtEl>
                                        <p:attrNameLst>
                                          <p:attrName>ppt_w</p:attrName>
                                        </p:attrNameLst>
                                      </p:cBhvr>
                                      <p:tavLst>
                                        <p:tav tm="0">
                                          <p:val>
                                            <p:fltVal val="0"/>
                                          </p:val>
                                        </p:tav>
                                        <p:tav tm="100000">
                                          <p:val>
                                            <p:strVal val="#ppt_w"/>
                                          </p:val>
                                        </p:tav>
                                      </p:tavLst>
                                    </p:anim>
                                    <p:anim calcmode="lin" valueType="num">
                                      <p:cBhvr>
                                        <p:cTn id="43" dur="500" fill="hold"/>
                                        <p:tgtEl>
                                          <p:spTgt spid="10"/>
                                        </p:tgtEl>
                                        <p:attrNameLst>
                                          <p:attrName>ppt_h</p:attrName>
                                        </p:attrNameLst>
                                      </p:cBhvr>
                                      <p:tavLst>
                                        <p:tav tm="0">
                                          <p:val>
                                            <p:fltVal val="0"/>
                                          </p:val>
                                        </p:tav>
                                        <p:tav tm="100000">
                                          <p:val>
                                            <p:strVal val="#ppt_h"/>
                                          </p:val>
                                        </p:tav>
                                      </p:tavLst>
                                    </p:anim>
                                    <p:anim calcmode="lin" valueType="num">
                                      <p:cBhvr>
                                        <p:cTn id="44" dur="500" fill="hold"/>
                                        <p:tgtEl>
                                          <p:spTgt spid="10"/>
                                        </p:tgtEl>
                                        <p:attrNameLst>
                                          <p:attrName>style.rotation</p:attrName>
                                        </p:attrNameLst>
                                      </p:cBhvr>
                                      <p:tavLst>
                                        <p:tav tm="0">
                                          <p:val>
                                            <p:fltVal val="90"/>
                                          </p:val>
                                        </p:tav>
                                        <p:tav tm="100000">
                                          <p:val>
                                            <p:fltVal val="0"/>
                                          </p:val>
                                        </p:tav>
                                      </p:tavLst>
                                    </p:anim>
                                    <p:animEffect transition="in" filter="fade">
                                      <p:cBhvr>
                                        <p:cTn id="45" dur="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12"/>
                                        </p:tgtEl>
                                        <p:attrNameLst>
                                          <p:attrName>style.visibility</p:attrName>
                                        </p:attrNameLst>
                                      </p:cBhvr>
                                      <p:to>
                                        <p:strVal val="visible"/>
                                      </p:to>
                                    </p:set>
                                    <p:anim calcmode="lin" valueType="num">
                                      <p:cBhvr additive="base">
                                        <p:cTn id="50" dur="500" fill="hold"/>
                                        <p:tgtEl>
                                          <p:spTgt spid="12"/>
                                        </p:tgtEl>
                                        <p:attrNameLst>
                                          <p:attrName>ppt_x</p:attrName>
                                        </p:attrNameLst>
                                      </p:cBhvr>
                                      <p:tavLst>
                                        <p:tav tm="0">
                                          <p:val>
                                            <p:strVal val="#ppt_x"/>
                                          </p:val>
                                        </p:tav>
                                        <p:tav tm="100000">
                                          <p:val>
                                            <p:strVal val="#ppt_x"/>
                                          </p:val>
                                        </p:tav>
                                      </p:tavLst>
                                    </p:anim>
                                    <p:anim calcmode="lin" valueType="num">
                                      <p:cBhvr additive="base">
                                        <p:cTn id="5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14"/>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5"/>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12" grpId="0"/>
      <p:bldP spid="13" grpId="0"/>
      <p:bldP spid="14" grpId="0"/>
      <p:bldP spid="15" grpId="0"/>
      <p:bldP spid="1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3"/>
          <p:cNvSpPr/>
          <p:nvPr/>
        </p:nvSpPr>
        <p:spPr>
          <a:xfrm>
            <a:off x="4899657" y="891381"/>
            <a:ext cx="6629399" cy="5205255"/>
          </a:xfrm>
          <a:custGeom>
            <a:avLst/>
            <a:gdLst>
              <a:gd name="connsiteX0" fmla="*/ 0 w 7560564"/>
              <a:gd name="connsiteY0" fmla="*/ 282448 h 3275076"/>
              <a:gd name="connsiteX1" fmla="*/ 282473 w 7560564"/>
              <a:gd name="connsiteY1" fmla="*/ 0 h 3275076"/>
              <a:gd name="connsiteX2" fmla="*/ 7278116 w 7560564"/>
              <a:gd name="connsiteY2" fmla="*/ 0 h 3275076"/>
              <a:gd name="connsiteX3" fmla="*/ 7560563 w 7560564"/>
              <a:gd name="connsiteY3" fmla="*/ 282448 h 3275076"/>
              <a:gd name="connsiteX4" fmla="*/ 7560563 w 7560564"/>
              <a:gd name="connsiteY4" fmla="*/ 2992602 h 3275076"/>
              <a:gd name="connsiteX5" fmla="*/ 7278116 w 7560564"/>
              <a:gd name="connsiteY5" fmla="*/ 3275075 h 3275076"/>
              <a:gd name="connsiteX6" fmla="*/ 282473 w 7560564"/>
              <a:gd name="connsiteY6" fmla="*/ 3275075 h 3275076"/>
              <a:gd name="connsiteX7" fmla="*/ 0 w 7560564"/>
              <a:gd name="connsiteY7" fmla="*/ 2992602 h 3275076"/>
              <a:gd name="connsiteX8" fmla="*/ 0 w 7560564"/>
              <a:gd name="connsiteY8" fmla="*/ 282448 h 3275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560564" h="3275076">
                <a:moveTo>
                  <a:pt x="0" y="282448"/>
                </a:moveTo>
                <a:cubicBezTo>
                  <a:pt x="0" y="126492"/>
                  <a:pt x="126466" y="0"/>
                  <a:pt x="282473" y="0"/>
                </a:cubicBezTo>
                <a:lnTo>
                  <a:pt x="7278116" y="0"/>
                </a:lnTo>
                <a:cubicBezTo>
                  <a:pt x="7434071" y="0"/>
                  <a:pt x="7560563" y="126492"/>
                  <a:pt x="7560563" y="282448"/>
                </a:cubicBezTo>
                <a:lnTo>
                  <a:pt x="7560563" y="2992602"/>
                </a:lnTo>
                <a:cubicBezTo>
                  <a:pt x="7560563" y="3148609"/>
                  <a:pt x="7434071" y="3275075"/>
                  <a:pt x="7278116" y="3275075"/>
                </a:cubicBezTo>
                <a:lnTo>
                  <a:pt x="282473" y="3275075"/>
                </a:lnTo>
                <a:cubicBezTo>
                  <a:pt x="126466" y="3275075"/>
                  <a:pt x="0" y="3148609"/>
                  <a:pt x="0" y="2992602"/>
                </a:cubicBezTo>
                <a:lnTo>
                  <a:pt x="0" y="282448"/>
                </a:lnTo>
              </a:path>
            </a:pathLst>
          </a:custGeom>
          <a:solidFill>
            <a:srgbClr val="FFFFFF">
              <a:alpha val="100000"/>
            </a:srgbClr>
          </a:solidFill>
          <a:ln w="12700">
            <a:solidFill>
              <a:srgbClr val="000000">
                <a:alpha val="0"/>
              </a:srgb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9" name="矩形 28"/>
          <p:cNvSpPr/>
          <p:nvPr/>
        </p:nvSpPr>
        <p:spPr>
          <a:xfrm>
            <a:off x="5757541" y="4496594"/>
            <a:ext cx="4913633" cy="482924"/>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7" name="TextBox 1"/>
          <p:cNvSpPr txBox="1"/>
          <p:nvPr/>
        </p:nvSpPr>
        <p:spPr>
          <a:xfrm>
            <a:off x="7013575" y="4579015"/>
            <a:ext cx="2769989" cy="369353"/>
          </a:xfrm>
          <a:prstGeom prst="rect">
            <a:avLst/>
          </a:prstGeom>
          <a:noFill/>
        </p:spPr>
        <p:txBody>
          <a:bodyPr wrap="none" lIns="0" tIns="0" rIns="0" bIns="60981" rtlCol="0">
            <a:spAutoFit/>
          </a:bodyPr>
          <a:lstStyle/>
          <a:p>
            <a:pPr>
              <a:lnSpc>
                <a:spcPts val="2400"/>
              </a:lnSpc>
            </a:pPr>
            <a:r>
              <a:rPr lang="zh-CN" altLang="en-US" b="1" dirty="0">
                <a:solidFill>
                  <a:schemeClr val="bg1"/>
                </a:solidFill>
                <a:latin typeface="Microsoft YaHei UI" panose="020B0503020204020204" pitchFamily="18" charset="-122"/>
                <a:cs typeface="Microsoft YaHei UI" panose="020B0503020204020204" pitchFamily="18" charset="-122"/>
              </a:rPr>
              <a:t>软件工程经济学简介</a:t>
            </a:r>
          </a:p>
        </p:txBody>
      </p:sp>
      <p:sp>
        <p:nvSpPr>
          <p:cNvPr id="18" name="TextBox 1"/>
          <p:cNvSpPr txBox="1"/>
          <p:nvPr/>
        </p:nvSpPr>
        <p:spPr>
          <a:xfrm>
            <a:off x="7013575" y="2078188"/>
            <a:ext cx="3693319" cy="369353"/>
          </a:xfrm>
          <a:prstGeom prst="rect">
            <a:avLst/>
          </a:prstGeom>
          <a:noFill/>
        </p:spPr>
        <p:txBody>
          <a:bodyPr wrap="none" lIns="0" tIns="0" rIns="0" bIns="60981" rtlCol="0">
            <a:spAutoFit/>
          </a:bodyPr>
          <a:lstStyle/>
          <a:p>
            <a:pPr>
              <a:lnSpc>
                <a:spcPts val="2400"/>
              </a:lnSpc>
            </a:pPr>
            <a:r>
              <a:rPr lang="zh-CN" altLang="en-US" dirty="0">
                <a:solidFill>
                  <a:srgbClr val="656D8D"/>
                </a:solidFill>
                <a:latin typeface="Microsoft YaHei UI" panose="020B0503020204020204" pitchFamily="18" charset="-122"/>
                <a:cs typeface="Microsoft YaHei UI" panose="020B0503020204020204" pitchFamily="18" charset="-122"/>
              </a:rPr>
              <a:t>软件、软件产业与软件企业</a:t>
            </a:r>
          </a:p>
        </p:txBody>
      </p:sp>
      <p:sp>
        <p:nvSpPr>
          <p:cNvPr id="47" name="TextBox 1"/>
          <p:cNvSpPr txBox="1"/>
          <p:nvPr/>
        </p:nvSpPr>
        <p:spPr>
          <a:xfrm>
            <a:off x="7013575" y="3289041"/>
            <a:ext cx="1231106" cy="369353"/>
          </a:xfrm>
          <a:prstGeom prst="rect">
            <a:avLst/>
          </a:prstGeom>
          <a:noFill/>
        </p:spPr>
        <p:txBody>
          <a:bodyPr wrap="none" lIns="0" tIns="0" rIns="0" bIns="60981" rtlCol="0">
            <a:spAutoFit/>
          </a:bodyPr>
          <a:lstStyle/>
          <a:p>
            <a:pPr>
              <a:lnSpc>
                <a:spcPts val="2400"/>
              </a:lnSpc>
            </a:pPr>
            <a:r>
              <a:rPr lang="zh-CN" altLang="en-US" dirty="0">
                <a:solidFill>
                  <a:srgbClr val="656D8D"/>
                </a:solidFill>
                <a:latin typeface="Microsoft YaHei UI" panose="020B0503020204020204" pitchFamily="18" charset="-122"/>
                <a:cs typeface="Microsoft YaHei UI" panose="020B0503020204020204" pitchFamily="18" charset="-122"/>
              </a:rPr>
              <a:t>软件工程</a:t>
            </a:r>
          </a:p>
        </p:txBody>
      </p:sp>
      <p:sp>
        <p:nvSpPr>
          <p:cNvPr id="51" name="Freeform 3"/>
          <p:cNvSpPr/>
          <p:nvPr/>
        </p:nvSpPr>
        <p:spPr>
          <a:xfrm>
            <a:off x="6695261" y="1219994"/>
            <a:ext cx="48816" cy="4836902"/>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algn="ctr"/>
            <a:endParaRPr lang="zh-CN" altLang="en-US" b="1"/>
          </a:p>
        </p:txBody>
      </p:sp>
      <p:sp>
        <p:nvSpPr>
          <p:cNvPr id="52" name="Freeform 3"/>
          <p:cNvSpPr/>
          <p:nvPr/>
        </p:nvSpPr>
        <p:spPr>
          <a:xfrm>
            <a:off x="6632575" y="2144642"/>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7CC43A"/>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b="1"/>
          </a:p>
        </p:txBody>
      </p:sp>
      <p:sp>
        <p:nvSpPr>
          <p:cNvPr id="7" name="Freeform 3"/>
          <p:cNvSpPr/>
          <p:nvPr/>
        </p:nvSpPr>
        <p:spPr>
          <a:xfrm>
            <a:off x="6632575" y="4655215"/>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chemeClr val="bg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b="1">
              <a:solidFill>
                <a:schemeClr val="bg1"/>
              </a:solidFill>
            </a:endParaRPr>
          </a:p>
        </p:txBody>
      </p:sp>
      <p:sp>
        <p:nvSpPr>
          <p:cNvPr id="53" name="Freeform 3"/>
          <p:cNvSpPr/>
          <p:nvPr/>
        </p:nvSpPr>
        <p:spPr>
          <a:xfrm>
            <a:off x="6632575" y="3365241"/>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b="1"/>
          </a:p>
        </p:txBody>
      </p:sp>
      <p:sp>
        <p:nvSpPr>
          <p:cNvPr id="16" name="TextBox 1"/>
          <p:cNvSpPr txBox="1"/>
          <p:nvPr/>
        </p:nvSpPr>
        <p:spPr>
          <a:xfrm>
            <a:off x="6048108" y="2058194"/>
            <a:ext cx="428002" cy="369353"/>
          </a:xfrm>
          <a:prstGeom prst="rect">
            <a:avLst/>
          </a:prstGeom>
          <a:noFill/>
        </p:spPr>
        <p:txBody>
          <a:bodyPr wrap="none" lIns="0" tIns="0" rIns="0" bIns="60981" rtlCol="0">
            <a:spAutoFit/>
          </a:bodyPr>
          <a:lstStyle/>
          <a:p>
            <a:pPr>
              <a:lnSpc>
                <a:spcPts val="2400"/>
              </a:lnSpc>
            </a:pPr>
            <a:r>
              <a:rPr lang="en-US" altLang="zh-CN" b="1" dirty="0">
                <a:solidFill>
                  <a:srgbClr val="4197DF"/>
                </a:solidFill>
                <a:latin typeface="+mj-lt"/>
                <a:cs typeface="Microsoft YaHei UI" panose="020B0503020204020204" pitchFamily="18" charset="-122"/>
              </a:rPr>
              <a:t>1.1</a:t>
            </a:r>
            <a:endParaRPr lang="zh-CN" altLang="en-US" b="1" dirty="0">
              <a:solidFill>
                <a:srgbClr val="4197DF"/>
              </a:solidFill>
              <a:latin typeface="+mj-lt"/>
              <a:cs typeface="Microsoft YaHei UI" panose="020B0503020204020204" pitchFamily="18" charset="-122"/>
            </a:endParaRPr>
          </a:p>
        </p:txBody>
      </p:sp>
      <p:sp>
        <p:nvSpPr>
          <p:cNvPr id="24" name="TextBox 1"/>
          <p:cNvSpPr txBox="1"/>
          <p:nvPr/>
        </p:nvSpPr>
        <p:spPr>
          <a:xfrm>
            <a:off x="6048108" y="4579015"/>
            <a:ext cx="428002" cy="369353"/>
          </a:xfrm>
          <a:prstGeom prst="rect">
            <a:avLst/>
          </a:prstGeom>
          <a:noFill/>
        </p:spPr>
        <p:txBody>
          <a:bodyPr wrap="none" lIns="0" tIns="0" rIns="0" bIns="60981" rtlCol="0">
            <a:spAutoFit/>
          </a:bodyPr>
          <a:lstStyle/>
          <a:p>
            <a:pPr>
              <a:lnSpc>
                <a:spcPts val="2400"/>
              </a:lnSpc>
            </a:pPr>
            <a:r>
              <a:rPr lang="en-US" altLang="zh-CN" b="1" dirty="0">
                <a:solidFill>
                  <a:schemeClr val="bg1"/>
                </a:solidFill>
                <a:latin typeface="+mj-lt"/>
                <a:cs typeface="Microsoft YaHei UI" panose="020B0503020204020204" pitchFamily="18" charset="-122"/>
              </a:rPr>
              <a:t>1.3</a:t>
            </a:r>
          </a:p>
        </p:txBody>
      </p:sp>
      <p:sp>
        <p:nvSpPr>
          <p:cNvPr id="46" name="TextBox 1"/>
          <p:cNvSpPr txBox="1"/>
          <p:nvPr/>
        </p:nvSpPr>
        <p:spPr>
          <a:xfrm>
            <a:off x="545294" y="2704702"/>
            <a:ext cx="1846659" cy="835956"/>
          </a:xfrm>
          <a:prstGeom prst="rect">
            <a:avLst/>
          </a:prstGeom>
          <a:noFill/>
        </p:spPr>
        <p:txBody>
          <a:bodyPr wrap="none" lIns="0" tIns="0" rIns="0" bIns="60981" rtlCol="0">
            <a:spAutoFit/>
          </a:bodyPr>
          <a:lstStyle/>
          <a:p>
            <a:pPr>
              <a:lnSpc>
                <a:spcPts val="6935"/>
              </a:lnSpc>
            </a:pPr>
            <a:r>
              <a:rPr lang="zh-CN" altLang="en-US" sz="3600" dirty="0">
                <a:solidFill>
                  <a:srgbClr val="4197DF"/>
                </a:solidFill>
                <a:latin typeface="Microsoft YaHei UI" panose="020B0503020204020204" pitchFamily="18" charset="-122"/>
                <a:cs typeface="Microsoft YaHei UI" panose="020B0503020204020204" pitchFamily="18" charset="-122"/>
              </a:rPr>
              <a:t>主要内容</a:t>
            </a:r>
            <a:endParaRPr lang="en-US" altLang="zh-CN" sz="3600" dirty="0">
              <a:solidFill>
                <a:srgbClr val="4197DF"/>
              </a:solidFill>
              <a:latin typeface="Microsoft YaHei UI" panose="020B0503020204020204" pitchFamily="18" charset="-122"/>
              <a:cs typeface="Microsoft YaHei UI" panose="020B0503020204020204" pitchFamily="18" charset="-122"/>
            </a:endParaRPr>
          </a:p>
        </p:txBody>
      </p:sp>
      <p:sp>
        <p:nvSpPr>
          <p:cNvPr id="57" name="TextBox 1"/>
          <p:cNvSpPr txBox="1"/>
          <p:nvPr/>
        </p:nvSpPr>
        <p:spPr>
          <a:xfrm>
            <a:off x="545293" y="3518639"/>
            <a:ext cx="1846659" cy="272596"/>
          </a:xfrm>
          <a:prstGeom prst="rect">
            <a:avLst/>
          </a:prstGeom>
          <a:noFill/>
        </p:spPr>
        <p:txBody>
          <a:bodyPr wrap="square" lIns="0" tIns="0" rIns="0" bIns="60981" rtlCol="0">
            <a:spAutoFit/>
          </a:bodyPr>
          <a:lstStyle/>
          <a:p>
            <a:pPr algn="dist">
              <a:lnSpc>
                <a:spcPts val="1600"/>
              </a:lnSpc>
            </a:pPr>
            <a:r>
              <a:rPr lang="en-US" altLang="zh-CN" sz="1900" dirty="0">
                <a:solidFill>
                  <a:srgbClr val="4197DF"/>
                </a:solidFill>
                <a:latin typeface="Times New Roman" panose="02020603050405020304" pitchFamily="18" charset="0"/>
                <a:cs typeface="Times New Roman" panose="02020603050405020304" pitchFamily="18" charset="0"/>
              </a:rPr>
              <a:t>CONTENTS</a:t>
            </a:r>
          </a:p>
        </p:txBody>
      </p:sp>
      <p:sp>
        <p:nvSpPr>
          <p:cNvPr id="59" name="矩形 58"/>
          <p:cNvSpPr/>
          <p:nvPr/>
        </p:nvSpPr>
        <p:spPr>
          <a:xfrm>
            <a:off x="518434" y="2201849"/>
            <a:ext cx="1873520" cy="70265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p:nvPr/>
        </p:nvCxnSpPr>
        <p:spPr>
          <a:xfrm>
            <a:off x="536575" y="7699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36575" y="2484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6575" y="405607"/>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6575" y="577057"/>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6575" y="71993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36575" y="89138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36575" y="10485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36575" y="1219994"/>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6575" y="1404371"/>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36575" y="154724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36575" y="171869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6575" y="1875858"/>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36575" y="2047308"/>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a:off x="2000250" y="6254294"/>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2381250" y="5840443"/>
            <a:ext cx="674915" cy="10132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a:off x="3146878" y="6329700"/>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a:off x="95250" y="5621722"/>
            <a:ext cx="1066800" cy="123197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p:cNvSpPr/>
          <p:nvPr/>
        </p:nvSpPr>
        <p:spPr>
          <a:xfrm>
            <a:off x="876300" y="6254294"/>
            <a:ext cx="381000" cy="51330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Box 1"/>
          <p:cNvSpPr txBox="1"/>
          <p:nvPr/>
        </p:nvSpPr>
        <p:spPr>
          <a:xfrm>
            <a:off x="6048108" y="3238241"/>
            <a:ext cx="428002" cy="369353"/>
          </a:xfrm>
          <a:prstGeom prst="rect">
            <a:avLst/>
          </a:prstGeom>
          <a:noFill/>
        </p:spPr>
        <p:txBody>
          <a:bodyPr wrap="none" lIns="0" tIns="0" rIns="0" bIns="60981" rtlCol="0">
            <a:spAutoFit/>
          </a:bodyPr>
          <a:lstStyle/>
          <a:p>
            <a:pPr>
              <a:lnSpc>
                <a:spcPts val="2400"/>
              </a:lnSpc>
            </a:pPr>
            <a:r>
              <a:rPr lang="en-US" altLang="zh-CN" b="1" dirty="0">
                <a:solidFill>
                  <a:srgbClr val="4197DF"/>
                </a:solidFill>
                <a:latin typeface="+mj-lt"/>
                <a:cs typeface="Microsoft YaHei UI" panose="020B0503020204020204" pitchFamily="18" charset="-122"/>
              </a:rPr>
              <a:t>1.2</a:t>
            </a:r>
          </a:p>
        </p:txBody>
      </p:sp>
      <p:sp>
        <p:nvSpPr>
          <p:cNvPr id="38" name="TextBox 37"/>
          <p:cNvSpPr txBox="1"/>
          <p:nvPr/>
        </p:nvSpPr>
        <p:spPr>
          <a:xfrm>
            <a:off x="7851775" y="159364"/>
            <a:ext cx="4105767" cy="492485"/>
          </a:xfrm>
          <a:prstGeom prst="rect">
            <a:avLst/>
          </a:prstGeom>
          <a:noFill/>
        </p:spPr>
        <p:txBody>
          <a:bodyPr wrap="square" lIns="121963" tIns="60981" rIns="121963" bIns="60981" rtlCol="0">
            <a:spAutoFit/>
          </a:bodyPr>
          <a:lstStyle/>
          <a:p>
            <a:pPr algn="ctr"/>
            <a:r>
              <a:rPr lang="en-US" altLang="zh-CN" dirty="0">
                <a:solidFill>
                  <a:schemeClr val="bg1"/>
                </a:solidFill>
              </a:rPr>
              <a:t> </a:t>
            </a:r>
            <a:r>
              <a:rPr lang="en-US" altLang="zh-CN" sz="1800" dirty="0"/>
              <a:t>Software Engineering Economics</a:t>
            </a:r>
            <a:endParaRPr lang="zh-CN" altLang="en-US" sz="1800" dirty="0"/>
          </a:p>
        </p:txBody>
      </p:sp>
      <p:sp>
        <p:nvSpPr>
          <p:cNvPr id="3" name="灯片编号占位符 2">
            <a:extLst>
              <a:ext uri="{FF2B5EF4-FFF2-40B4-BE49-F238E27FC236}">
                <a16:creationId xmlns:a16="http://schemas.microsoft.com/office/drawing/2014/main" id="{19544950-BA2F-4ED4-A86A-C4F91DCB1C03}"/>
              </a:ext>
            </a:extLst>
          </p:cNvPr>
          <p:cNvSpPr>
            <a:spLocks noGrp="1"/>
          </p:cNvSpPr>
          <p:nvPr>
            <p:ph type="sldNum" sz="quarter" idx="12"/>
          </p:nvPr>
        </p:nvSpPr>
        <p:spPr/>
        <p:txBody>
          <a:bodyPr/>
          <a:lstStyle/>
          <a:p>
            <a:fld id="{B6F15528-21DE-4FAA-801E-634DDDAF4B2B}" type="slidenum">
              <a:rPr lang="en-US" smtClean="0"/>
              <a:t>53</a:t>
            </a:fld>
            <a:endParaRPr lang="en-US" dirty="0"/>
          </a:p>
        </p:txBody>
      </p:sp>
    </p:spTree>
  </p:cSld>
  <p:clrMapOvr>
    <a:masterClrMapping/>
  </p:clrMapOvr>
  <p:transition spd="slow">
    <p:push dir="u"/>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7.2.1 </a:t>
            </a:r>
            <a:r>
              <a:rPr lang="zh-CN" altLang="zh-CN" dirty="0"/>
              <a:t>软件</a:t>
            </a:r>
            <a:r>
              <a:rPr lang="zh-CN" altLang="en-US" dirty="0"/>
              <a:t>工程</a:t>
            </a:r>
            <a:r>
              <a:rPr lang="zh-CN" altLang="zh-CN" dirty="0"/>
              <a:t>项目风险概述</a:t>
            </a:r>
            <a:endParaRPr lang="zh-CN" altLang="en-US" dirty="0"/>
          </a:p>
        </p:txBody>
      </p:sp>
      <p:sp>
        <p:nvSpPr>
          <p:cNvPr id="243" name="矩形 242"/>
          <p:cNvSpPr/>
          <p:nvPr/>
        </p:nvSpPr>
        <p:spPr>
          <a:xfrm>
            <a:off x="-43052" y="1616510"/>
            <a:ext cx="12198349" cy="60684"/>
          </a:xfrm>
          <a:prstGeom prst="rect">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4" name="内容占位符 5"/>
          <p:cNvSpPr>
            <a:spLocks noGrp="1"/>
          </p:cNvSpPr>
          <p:nvPr>
            <p:ph idx="1"/>
          </p:nvPr>
        </p:nvSpPr>
        <p:spPr>
          <a:xfrm>
            <a:off x="846846" y="1905794"/>
            <a:ext cx="11027856" cy="2971800"/>
          </a:xfrm>
        </p:spPr>
        <p:txBody>
          <a:bodyPr>
            <a:noAutofit/>
          </a:bodyPr>
          <a:lstStyle/>
          <a:p>
            <a:pPr marL="0" lvl="0" indent="0">
              <a:lnSpc>
                <a:spcPct val="150000"/>
              </a:lnSpc>
              <a:buNone/>
            </a:pPr>
            <a:r>
              <a:rPr lang="en-US" altLang="zh-CN" sz="2400" dirty="0">
                <a:solidFill>
                  <a:schemeClr val="tx1"/>
                </a:solidFill>
              </a:rPr>
              <a:t>       </a:t>
            </a:r>
            <a:r>
              <a:rPr lang="zh-CN" altLang="zh-CN" sz="2400" dirty="0">
                <a:solidFill>
                  <a:schemeClr val="tx1"/>
                </a:solidFill>
              </a:rPr>
              <a:t>软件</a:t>
            </a:r>
            <a:r>
              <a:rPr lang="zh-CN" altLang="en-US" sz="2400" dirty="0">
                <a:solidFill>
                  <a:schemeClr val="tx1"/>
                </a:solidFill>
              </a:rPr>
              <a:t>工程</a:t>
            </a:r>
            <a:r>
              <a:rPr lang="zh-CN" altLang="zh-CN" sz="2400" dirty="0">
                <a:solidFill>
                  <a:schemeClr val="tx1"/>
                </a:solidFill>
              </a:rPr>
              <a:t>项目进度过于紧迫；软件</a:t>
            </a:r>
            <a:r>
              <a:rPr lang="zh-CN" altLang="en-US" sz="2400" dirty="0">
                <a:solidFill>
                  <a:schemeClr val="tx1"/>
                </a:solidFill>
              </a:rPr>
              <a:t>工程</a:t>
            </a:r>
            <a:r>
              <a:rPr lang="zh-CN" altLang="zh-CN" sz="2400" dirty="0">
                <a:solidFill>
                  <a:schemeClr val="tx1"/>
                </a:solidFill>
              </a:rPr>
              <a:t>项目预算太紧张；软件性能和可靠性要求过高；开发人员缺乏相关项目经验，软件</a:t>
            </a:r>
            <a:r>
              <a:rPr lang="zh-CN" altLang="en-US" sz="2400" dirty="0">
                <a:solidFill>
                  <a:schemeClr val="tx1"/>
                </a:solidFill>
              </a:rPr>
              <a:t>工程</a:t>
            </a:r>
            <a:r>
              <a:rPr lang="zh-CN" altLang="zh-CN" sz="2400" dirty="0">
                <a:solidFill>
                  <a:schemeClr val="tx1"/>
                </a:solidFill>
              </a:rPr>
              <a:t>项目的组织结构不适宜；软件</a:t>
            </a:r>
            <a:r>
              <a:rPr lang="zh-CN" altLang="en-US" sz="2400" dirty="0">
                <a:solidFill>
                  <a:schemeClr val="tx1"/>
                </a:solidFill>
              </a:rPr>
              <a:t>工程</a:t>
            </a:r>
            <a:r>
              <a:rPr lang="zh-CN" altLang="zh-CN" sz="2400" dirty="0">
                <a:solidFill>
                  <a:schemeClr val="tx1"/>
                </a:solidFill>
              </a:rPr>
              <a:t>项目期望过高脱离现实；没有充分理解合同的条款；软件规模估计不太恰当；软件</a:t>
            </a:r>
            <a:r>
              <a:rPr lang="zh-CN" altLang="en-US" sz="2400" dirty="0">
                <a:solidFill>
                  <a:schemeClr val="tx1"/>
                </a:solidFill>
              </a:rPr>
              <a:t>工程</a:t>
            </a:r>
            <a:r>
              <a:rPr lang="zh-CN" altLang="zh-CN" sz="2400" dirty="0">
                <a:solidFill>
                  <a:schemeClr val="tx1"/>
                </a:solidFill>
              </a:rPr>
              <a:t>项目风险分析与管理不当；项目管理经验缺乏；缺乏政策性支持；对必要的硬件不熟悉；项目需求的不断变动；软件开发计划设计不当；软件开发过程模型选择不适用；缺乏自动化软件工具的支持等。</a:t>
            </a:r>
            <a:endParaRPr lang="zh-CN" altLang="en-US" sz="2400" dirty="0">
              <a:solidFill>
                <a:schemeClr val="tx1"/>
              </a:solidFill>
            </a:endParaRPr>
          </a:p>
        </p:txBody>
      </p:sp>
      <p:sp>
        <p:nvSpPr>
          <p:cNvPr id="245" name="矩形 244"/>
          <p:cNvSpPr/>
          <p:nvPr/>
        </p:nvSpPr>
        <p:spPr>
          <a:xfrm>
            <a:off x="848890" y="6293819"/>
            <a:ext cx="343077" cy="36936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6" name="矩形 245"/>
          <p:cNvSpPr/>
          <p:nvPr/>
        </p:nvSpPr>
        <p:spPr>
          <a:xfrm>
            <a:off x="2016814" y="5524030"/>
            <a:ext cx="266841" cy="28728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7" name="矩形 246"/>
          <p:cNvSpPr/>
          <p:nvPr/>
        </p:nvSpPr>
        <p:spPr>
          <a:xfrm>
            <a:off x="367079" y="5524030"/>
            <a:ext cx="266841" cy="2872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8" name="矩形 247"/>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9" name="矩形 248"/>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0" name="矩形 249"/>
          <p:cNvSpPr/>
          <p:nvPr/>
        </p:nvSpPr>
        <p:spPr>
          <a:xfrm>
            <a:off x="-8809" y="5667672"/>
            <a:ext cx="495557" cy="5335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1" name="矩形 250"/>
          <p:cNvSpPr/>
          <p:nvPr/>
        </p:nvSpPr>
        <p:spPr>
          <a:xfrm>
            <a:off x="2340789" y="6009853"/>
            <a:ext cx="266841" cy="28728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2" name="矩形 251"/>
          <p:cNvSpPr/>
          <p:nvPr/>
        </p:nvSpPr>
        <p:spPr>
          <a:xfrm>
            <a:off x="2016814" y="6423778"/>
            <a:ext cx="266841" cy="2872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3" name="矩形 252"/>
          <p:cNvSpPr/>
          <p:nvPr/>
        </p:nvSpPr>
        <p:spPr>
          <a:xfrm>
            <a:off x="2607630" y="5409117"/>
            <a:ext cx="106736" cy="11491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4" name="矩形 253"/>
          <p:cNvSpPr/>
          <p:nvPr/>
        </p:nvSpPr>
        <p:spPr>
          <a:xfrm>
            <a:off x="1883393" y="5722569"/>
            <a:ext cx="266841" cy="28728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5" name="矩形 254"/>
          <p:cNvSpPr/>
          <p:nvPr/>
        </p:nvSpPr>
        <p:spPr>
          <a:xfrm flipV="1">
            <a:off x="1174351" y="6009853"/>
            <a:ext cx="266841" cy="2872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6" name="矩形 255"/>
          <p:cNvSpPr/>
          <p:nvPr/>
        </p:nvSpPr>
        <p:spPr>
          <a:xfrm>
            <a:off x="3050082" y="6293819"/>
            <a:ext cx="156291" cy="1355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 name="矩形 1"/>
          <p:cNvSpPr/>
          <p:nvPr/>
        </p:nvSpPr>
        <p:spPr>
          <a:xfrm>
            <a:off x="846846" y="991394"/>
            <a:ext cx="5416868" cy="461665"/>
          </a:xfrm>
          <a:prstGeom prst="rect">
            <a:avLst/>
          </a:prstGeom>
        </p:spPr>
        <p:txBody>
          <a:bodyPr wrap="none">
            <a:spAutoFit/>
          </a:bodyPr>
          <a:lstStyle/>
          <a:p>
            <a:r>
              <a:rPr lang="zh-CN" altLang="zh-CN" b="1" dirty="0"/>
              <a:t>导致软件</a:t>
            </a:r>
            <a:r>
              <a:rPr lang="zh-CN" altLang="en-US" b="1" dirty="0"/>
              <a:t>工程</a:t>
            </a:r>
            <a:r>
              <a:rPr lang="zh-CN" altLang="zh-CN" b="1" dirty="0"/>
              <a:t>项目风险的原因主要有：</a:t>
            </a:r>
            <a:endParaRPr lang="zh-CN" altLang="en-US" b="1" dirty="0"/>
          </a:p>
        </p:txBody>
      </p:sp>
      <p:sp>
        <p:nvSpPr>
          <p:cNvPr id="5" name="灯片编号占位符 4">
            <a:extLst>
              <a:ext uri="{FF2B5EF4-FFF2-40B4-BE49-F238E27FC236}">
                <a16:creationId xmlns:a16="http://schemas.microsoft.com/office/drawing/2014/main" id="{F806BCB0-EDB9-4C05-9A7A-160A0437C36A}"/>
              </a:ext>
            </a:extLst>
          </p:cNvPr>
          <p:cNvSpPr>
            <a:spLocks noGrp="1"/>
          </p:cNvSpPr>
          <p:nvPr>
            <p:ph type="sldNum" sz="quarter" idx="12"/>
          </p:nvPr>
        </p:nvSpPr>
        <p:spPr/>
        <p:txBody>
          <a:bodyPr/>
          <a:lstStyle/>
          <a:p>
            <a:fld id="{B6F15528-21DE-4FAA-801E-634DDDAF4B2B}" type="slidenum">
              <a:rPr lang="en-US" smtClean="0"/>
              <a:t>530</a:t>
            </a:fld>
            <a:endParaRPr lang="en-US" dirty="0"/>
          </a:p>
        </p:txBody>
      </p:sp>
      <p:sp>
        <p:nvSpPr>
          <p:cNvPr id="19" name="灯片编号占位符 8">
            <a:extLst>
              <a:ext uri="{FF2B5EF4-FFF2-40B4-BE49-F238E27FC236}">
                <a16:creationId xmlns:a16="http://schemas.microsoft.com/office/drawing/2014/main" id="{E3858EBF-7F8F-4463-8542-8083FFDE9AAD}"/>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530</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4">
                                            <p:txEl>
                                              <p:pRg st="0" end="0"/>
                                            </p:txEl>
                                          </p:spTgt>
                                        </p:tgtEl>
                                        <p:attrNameLst>
                                          <p:attrName>style.visibility</p:attrName>
                                        </p:attrNameLst>
                                      </p:cBhvr>
                                      <p:to>
                                        <p:strVal val="visible"/>
                                      </p:to>
                                    </p:set>
                                    <p:anim calcmode="lin" valueType="num">
                                      <p:cBhvr additive="base">
                                        <p:cTn id="7" dur="500" fill="hold"/>
                                        <p:tgtEl>
                                          <p:spTgt spid="24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7.2.1 </a:t>
            </a:r>
            <a:r>
              <a:rPr lang="zh-CN" altLang="zh-CN" dirty="0"/>
              <a:t>软件</a:t>
            </a:r>
            <a:r>
              <a:rPr lang="zh-CN" altLang="en-US" dirty="0"/>
              <a:t>工程</a:t>
            </a:r>
            <a:r>
              <a:rPr lang="zh-CN" altLang="zh-CN" dirty="0"/>
              <a:t>项目风险概述</a:t>
            </a:r>
            <a:endParaRPr lang="zh-CN" altLang="en-US" dirty="0"/>
          </a:p>
        </p:txBody>
      </p:sp>
      <p:grpSp>
        <p:nvGrpSpPr>
          <p:cNvPr id="4" name="组合 3"/>
          <p:cNvGrpSpPr/>
          <p:nvPr/>
        </p:nvGrpSpPr>
        <p:grpSpPr>
          <a:xfrm>
            <a:off x="3785836" y="2138134"/>
            <a:ext cx="3497188" cy="3380233"/>
            <a:chOff x="4326832" y="2425416"/>
            <a:chExt cx="3489918" cy="3271438"/>
          </a:xfrm>
        </p:grpSpPr>
        <p:sp>
          <p:nvSpPr>
            <p:cNvPr id="5" name="任意多边形: 形状 9"/>
            <p:cNvSpPr/>
            <p:nvPr/>
          </p:nvSpPr>
          <p:spPr>
            <a:xfrm>
              <a:off x="4942965" y="3044326"/>
              <a:ext cx="2300891" cy="2300890"/>
            </a:xfrm>
            <a:custGeom>
              <a:avLst/>
              <a:gdLst>
                <a:gd name="connsiteX0" fmla="*/ 0 w 3116791"/>
                <a:gd name="connsiteY0" fmla="*/ 1558396 h 3116791"/>
                <a:gd name="connsiteX1" fmla="*/ 1558396 w 3116791"/>
                <a:gd name="connsiteY1" fmla="*/ 0 h 3116791"/>
                <a:gd name="connsiteX2" fmla="*/ 3116792 w 3116791"/>
                <a:gd name="connsiteY2" fmla="*/ 1558396 h 3116791"/>
                <a:gd name="connsiteX3" fmla="*/ 1558396 w 3116791"/>
                <a:gd name="connsiteY3" fmla="*/ 3116792 h 3116791"/>
                <a:gd name="connsiteX4" fmla="*/ 0 w 3116791"/>
                <a:gd name="connsiteY4" fmla="*/ 1558396 h 3116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6791" h="3116791">
                  <a:moveTo>
                    <a:pt x="0" y="1558396"/>
                  </a:moveTo>
                  <a:cubicBezTo>
                    <a:pt x="0" y="697718"/>
                    <a:pt x="697718" y="0"/>
                    <a:pt x="1558396" y="0"/>
                  </a:cubicBezTo>
                  <a:cubicBezTo>
                    <a:pt x="2419074" y="0"/>
                    <a:pt x="3116792" y="697718"/>
                    <a:pt x="3116792" y="1558396"/>
                  </a:cubicBezTo>
                  <a:cubicBezTo>
                    <a:pt x="3116792" y="2419074"/>
                    <a:pt x="2419074" y="3116792"/>
                    <a:pt x="1558396" y="3116792"/>
                  </a:cubicBezTo>
                  <a:cubicBezTo>
                    <a:pt x="697718" y="3116792"/>
                    <a:pt x="0" y="2419074"/>
                    <a:pt x="0" y="1558396"/>
                  </a:cubicBezTo>
                  <a:close/>
                </a:path>
              </a:pathLst>
            </a:custGeom>
            <a:noFill/>
            <a:ln w="38100">
              <a:solidFill>
                <a:schemeClr val="tx1">
                  <a:lumMod val="50000"/>
                  <a:lumOff val="50000"/>
                </a:schemeClr>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538993" tIns="538993" rIns="538993" bIns="538993" numCol="1" spcCol="1270" anchor="ctr" anchorCtr="0">
              <a:noAutofit/>
            </a:bodyPr>
            <a:lstStyle/>
            <a:p>
              <a:pPr algn="ctr" defTabSz="2167255">
                <a:lnSpc>
                  <a:spcPct val="90000"/>
                </a:lnSpc>
                <a:spcBef>
                  <a:spcPct val="0"/>
                </a:spcBef>
                <a:spcAft>
                  <a:spcPct val="35000"/>
                </a:spcAft>
              </a:pPr>
              <a:endParaRPr lang="zh-CN" altLang="en-US" sz="4900" b="1">
                <a:cs typeface="+mn-ea"/>
                <a:sym typeface="+mn-lt"/>
              </a:endParaRPr>
            </a:p>
          </p:txBody>
        </p:sp>
        <p:sp>
          <p:nvSpPr>
            <p:cNvPr id="6" name="任意多边形: 形状 10"/>
            <p:cNvSpPr/>
            <p:nvPr/>
          </p:nvSpPr>
          <p:spPr>
            <a:xfrm rot="19668571">
              <a:off x="4326832" y="3264951"/>
              <a:ext cx="1096428" cy="1032411"/>
            </a:xfrm>
            <a:custGeom>
              <a:avLst/>
              <a:gdLst>
                <a:gd name="connsiteX0" fmla="*/ 29102 w 2763588"/>
                <a:gd name="connsiteY0" fmla="*/ 2298707 h 2602231"/>
                <a:gd name="connsiteX1" fmla="*/ 1388002 w 2763588"/>
                <a:gd name="connsiteY1" fmla="*/ 7 h 2602231"/>
                <a:gd name="connsiteX2" fmla="*/ 2734202 w 2763588"/>
                <a:gd name="connsiteY2" fmla="*/ 2324107 h 2602231"/>
                <a:gd name="connsiteX3" fmla="*/ 29102 w 2763588"/>
                <a:gd name="connsiteY3" fmla="*/ 2298707 h 2602231"/>
              </a:gdLst>
              <a:ahLst/>
              <a:cxnLst>
                <a:cxn ang="0">
                  <a:pos x="connsiteX0" y="connsiteY0"/>
                </a:cxn>
                <a:cxn ang="0">
                  <a:pos x="connsiteX1" y="connsiteY1"/>
                </a:cxn>
                <a:cxn ang="0">
                  <a:pos x="connsiteX2" y="connsiteY2"/>
                </a:cxn>
                <a:cxn ang="0">
                  <a:pos x="connsiteX3" y="connsiteY3"/>
                </a:cxn>
              </a:cxnLst>
              <a:rect l="l" t="t" r="r" b="b"/>
              <a:pathLst>
                <a:path w="2763588" h="2602231">
                  <a:moveTo>
                    <a:pt x="29102" y="2298707"/>
                  </a:moveTo>
                  <a:cubicBezTo>
                    <a:pt x="-195265" y="1911357"/>
                    <a:pt x="937152" y="-4226"/>
                    <a:pt x="1388002" y="7"/>
                  </a:cubicBezTo>
                  <a:cubicBezTo>
                    <a:pt x="1838852" y="4240"/>
                    <a:pt x="2958569" y="1936757"/>
                    <a:pt x="2734202" y="2324107"/>
                  </a:cubicBezTo>
                  <a:cubicBezTo>
                    <a:pt x="2509835" y="2711457"/>
                    <a:pt x="253469" y="2686057"/>
                    <a:pt x="29102" y="2298707"/>
                  </a:cubicBezTo>
                  <a:close/>
                </a:path>
              </a:pathLst>
            </a:custGeom>
            <a:solidFill>
              <a:srgbClr val="7DC9BA"/>
            </a:solidFill>
            <a:ln>
              <a:noFill/>
            </a:ln>
            <a:effectLst>
              <a:outerShdw blurRad="6477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sp>
          <p:nvSpPr>
            <p:cNvPr id="7" name="任意多边形: 形状 11"/>
            <p:cNvSpPr/>
            <p:nvPr/>
          </p:nvSpPr>
          <p:spPr>
            <a:xfrm rot="242365">
              <a:off x="5556539" y="2425416"/>
              <a:ext cx="1096428" cy="1032411"/>
            </a:xfrm>
            <a:custGeom>
              <a:avLst/>
              <a:gdLst>
                <a:gd name="connsiteX0" fmla="*/ 29102 w 2763588"/>
                <a:gd name="connsiteY0" fmla="*/ 2298707 h 2602231"/>
                <a:gd name="connsiteX1" fmla="*/ 1388002 w 2763588"/>
                <a:gd name="connsiteY1" fmla="*/ 7 h 2602231"/>
                <a:gd name="connsiteX2" fmla="*/ 2734202 w 2763588"/>
                <a:gd name="connsiteY2" fmla="*/ 2324107 h 2602231"/>
                <a:gd name="connsiteX3" fmla="*/ 29102 w 2763588"/>
                <a:gd name="connsiteY3" fmla="*/ 2298707 h 2602231"/>
              </a:gdLst>
              <a:ahLst/>
              <a:cxnLst>
                <a:cxn ang="0">
                  <a:pos x="connsiteX0" y="connsiteY0"/>
                </a:cxn>
                <a:cxn ang="0">
                  <a:pos x="connsiteX1" y="connsiteY1"/>
                </a:cxn>
                <a:cxn ang="0">
                  <a:pos x="connsiteX2" y="connsiteY2"/>
                </a:cxn>
                <a:cxn ang="0">
                  <a:pos x="connsiteX3" y="connsiteY3"/>
                </a:cxn>
              </a:cxnLst>
              <a:rect l="l" t="t" r="r" b="b"/>
              <a:pathLst>
                <a:path w="2763588" h="2602231">
                  <a:moveTo>
                    <a:pt x="29102" y="2298707"/>
                  </a:moveTo>
                  <a:cubicBezTo>
                    <a:pt x="-195265" y="1911357"/>
                    <a:pt x="937152" y="-4226"/>
                    <a:pt x="1388002" y="7"/>
                  </a:cubicBezTo>
                  <a:cubicBezTo>
                    <a:pt x="1838852" y="4240"/>
                    <a:pt x="2958569" y="1936757"/>
                    <a:pt x="2734202" y="2324107"/>
                  </a:cubicBezTo>
                  <a:cubicBezTo>
                    <a:pt x="2509835" y="2711457"/>
                    <a:pt x="253469" y="2686057"/>
                    <a:pt x="29102" y="2298707"/>
                  </a:cubicBezTo>
                  <a:close/>
                </a:path>
              </a:pathLst>
            </a:custGeom>
            <a:solidFill>
              <a:srgbClr val="77C7B7"/>
            </a:solidFill>
            <a:ln>
              <a:noFill/>
            </a:ln>
            <a:effectLst>
              <a:outerShdw blurRad="6477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sp>
          <p:nvSpPr>
            <p:cNvPr id="8" name="任意多边形: 形状 12"/>
            <p:cNvSpPr/>
            <p:nvPr/>
          </p:nvSpPr>
          <p:spPr>
            <a:xfrm rot="20345498">
              <a:off x="6720322" y="3262688"/>
              <a:ext cx="1096428" cy="1032411"/>
            </a:xfrm>
            <a:custGeom>
              <a:avLst/>
              <a:gdLst>
                <a:gd name="connsiteX0" fmla="*/ 29102 w 2763588"/>
                <a:gd name="connsiteY0" fmla="*/ 2298707 h 2602231"/>
                <a:gd name="connsiteX1" fmla="*/ 1388002 w 2763588"/>
                <a:gd name="connsiteY1" fmla="*/ 7 h 2602231"/>
                <a:gd name="connsiteX2" fmla="*/ 2734202 w 2763588"/>
                <a:gd name="connsiteY2" fmla="*/ 2324107 h 2602231"/>
                <a:gd name="connsiteX3" fmla="*/ 29102 w 2763588"/>
                <a:gd name="connsiteY3" fmla="*/ 2298707 h 2602231"/>
              </a:gdLst>
              <a:ahLst/>
              <a:cxnLst>
                <a:cxn ang="0">
                  <a:pos x="connsiteX0" y="connsiteY0"/>
                </a:cxn>
                <a:cxn ang="0">
                  <a:pos x="connsiteX1" y="connsiteY1"/>
                </a:cxn>
                <a:cxn ang="0">
                  <a:pos x="connsiteX2" y="connsiteY2"/>
                </a:cxn>
                <a:cxn ang="0">
                  <a:pos x="connsiteX3" y="connsiteY3"/>
                </a:cxn>
              </a:cxnLst>
              <a:rect l="l" t="t" r="r" b="b"/>
              <a:pathLst>
                <a:path w="2763588" h="2602231">
                  <a:moveTo>
                    <a:pt x="29102" y="2298707"/>
                  </a:moveTo>
                  <a:cubicBezTo>
                    <a:pt x="-195265" y="1911357"/>
                    <a:pt x="937152" y="-4226"/>
                    <a:pt x="1388002" y="7"/>
                  </a:cubicBezTo>
                  <a:cubicBezTo>
                    <a:pt x="1838852" y="4240"/>
                    <a:pt x="2958569" y="1936757"/>
                    <a:pt x="2734202" y="2324107"/>
                  </a:cubicBezTo>
                  <a:cubicBezTo>
                    <a:pt x="2509835" y="2711457"/>
                    <a:pt x="253469" y="2686057"/>
                    <a:pt x="29102" y="2298707"/>
                  </a:cubicBezTo>
                  <a:close/>
                </a:path>
              </a:pathLst>
            </a:custGeom>
            <a:solidFill>
              <a:srgbClr val="F89EA4"/>
            </a:solidFill>
            <a:ln>
              <a:noFill/>
            </a:ln>
            <a:effectLst>
              <a:outerShdw blurRad="6477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sp>
          <p:nvSpPr>
            <p:cNvPr id="9" name="任意多边形: 形状 13"/>
            <p:cNvSpPr/>
            <p:nvPr/>
          </p:nvSpPr>
          <p:spPr>
            <a:xfrm rot="19567772">
              <a:off x="6210424" y="4664443"/>
              <a:ext cx="1096428" cy="1032411"/>
            </a:xfrm>
            <a:custGeom>
              <a:avLst/>
              <a:gdLst>
                <a:gd name="connsiteX0" fmla="*/ 29102 w 2763588"/>
                <a:gd name="connsiteY0" fmla="*/ 2298707 h 2602231"/>
                <a:gd name="connsiteX1" fmla="*/ 1388002 w 2763588"/>
                <a:gd name="connsiteY1" fmla="*/ 7 h 2602231"/>
                <a:gd name="connsiteX2" fmla="*/ 2734202 w 2763588"/>
                <a:gd name="connsiteY2" fmla="*/ 2324107 h 2602231"/>
                <a:gd name="connsiteX3" fmla="*/ 29102 w 2763588"/>
                <a:gd name="connsiteY3" fmla="*/ 2298707 h 2602231"/>
              </a:gdLst>
              <a:ahLst/>
              <a:cxnLst>
                <a:cxn ang="0">
                  <a:pos x="connsiteX0" y="connsiteY0"/>
                </a:cxn>
                <a:cxn ang="0">
                  <a:pos x="connsiteX1" y="connsiteY1"/>
                </a:cxn>
                <a:cxn ang="0">
                  <a:pos x="connsiteX2" y="connsiteY2"/>
                </a:cxn>
                <a:cxn ang="0">
                  <a:pos x="connsiteX3" y="connsiteY3"/>
                </a:cxn>
              </a:cxnLst>
              <a:rect l="l" t="t" r="r" b="b"/>
              <a:pathLst>
                <a:path w="2763588" h="2602231">
                  <a:moveTo>
                    <a:pt x="29102" y="2298707"/>
                  </a:moveTo>
                  <a:cubicBezTo>
                    <a:pt x="-195265" y="1911357"/>
                    <a:pt x="937152" y="-4226"/>
                    <a:pt x="1388002" y="7"/>
                  </a:cubicBezTo>
                  <a:cubicBezTo>
                    <a:pt x="1838852" y="4240"/>
                    <a:pt x="2958569" y="1936757"/>
                    <a:pt x="2734202" y="2324107"/>
                  </a:cubicBezTo>
                  <a:cubicBezTo>
                    <a:pt x="2509835" y="2711457"/>
                    <a:pt x="253469" y="2686057"/>
                    <a:pt x="29102" y="2298707"/>
                  </a:cubicBezTo>
                  <a:close/>
                </a:path>
              </a:pathLst>
            </a:custGeom>
            <a:solidFill>
              <a:srgbClr val="93E3EC"/>
            </a:solidFill>
            <a:ln>
              <a:noFill/>
            </a:ln>
            <a:effectLst>
              <a:outerShdw blurRad="6477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sp>
          <p:nvSpPr>
            <p:cNvPr id="10" name="任意多边形: 形状 14"/>
            <p:cNvSpPr/>
            <p:nvPr/>
          </p:nvSpPr>
          <p:spPr>
            <a:xfrm rot="1335812">
              <a:off x="4879971" y="4664443"/>
              <a:ext cx="1096428" cy="1032411"/>
            </a:xfrm>
            <a:custGeom>
              <a:avLst/>
              <a:gdLst>
                <a:gd name="connsiteX0" fmla="*/ 29102 w 2763588"/>
                <a:gd name="connsiteY0" fmla="*/ 2298707 h 2602231"/>
                <a:gd name="connsiteX1" fmla="*/ 1388002 w 2763588"/>
                <a:gd name="connsiteY1" fmla="*/ 7 h 2602231"/>
                <a:gd name="connsiteX2" fmla="*/ 2734202 w 2763588"/>
                <a:gd name="connsiteY2" fmla="*/ 2324107 h 2602231"/>
                <a:gd name="connsiteX3" fmla="*/ 29102 w 2763588"/>
                <a:gd name="connsiteY3" fmla="*/ 2298707 h 2602231"/>
              </a:gdLst>
              <a:ahLst/>
              <a:cxnLst>
                <a:cxn ang="0">
                  <a:pos x="connsiteX0" y="connsiteY0"/>
                </a:cxn>
                <a:cxn ang="0">
                  <a:pos x="connsiteX1" y="connsiteY1"/>
                </a:cxn>
                <a:cxn ang="0">
                  <a:pos x="connsiteX2" y="connsiteY2"/>
                </a:cxn>
                <a:cxn ang="0">
                  <a:pos x="connsiteX3" y="connsiteY3"/>
                </a:cxn>
              </a:cxnLst>
              <a:rect l="l" t="t" r="r" b="b"/>
              <a:pathLst>
                <a:path w="2763588" h="2602231">
                  <a:moveTo>
                    <a:pt x="29102" y="2298707"/>
                  </a:moveTo>
                  <a:cubicBezTo>
                    <a:pt x="-195265" y="1911357"/>
                    <a:pt x="937152" y="-4226"/>
                    <a:pt x="1388002" y="7"/>
                  </a:cubicBezTo>
                  <a:cubicBezTo>
                    <a:pt x="1838852" y="4240"/>
                    <a:pt x="2958569" y="1936757"/>
                    <a:pt x="2734202" y="2324107"/>
                  </a:cubicBezTo>
                  <a:cubicBezTo>
                    <a:pt x="2509835" y="2711457"/>
                    <a:pt x="253469" y="2686057"/>
                    <a:pt x="29102" y="2298707"/>
                  </a:cubicBezTo>
                  <a:close/>
                </a:path>
              </a:pathLst>
            </a:custGeom>
            <a:solidFill>
              <a:srgbClr val="C49FAD"/>
            </a:solidFill>
            <a:ln>
              <a:noFill/>
            </a:ln>
            <a:effectLst>
              <a:outerShdw blurRad="6477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sp>
          <p:nvSpPr>
            <p:cNvPr id="11" name="任意多边形: 形状 15"/>
            <p:cNvSpPr/>
            <p:nvPr/>
          </p:nvSpPr>
          <p:spPr>
            <a:xfrm>
              <a:off x="5859202" y="2770127"/>
              <a:ext cx="468419" cy="467655"/>
            </a:xfrm>
            <a:custGeom>
              <a:avLst/>
              <a:gdLst>
                <a:gd name="connsiteX0" fmla="*/ 140017 w 606581"/>
                <a:gd name="connsiteY0" fmla="*/ 411043 h 605592"/>
                <a:gd name="connsiteX1" fmla="*/ 178821 w 606581"/>
                <a:gd name="connsiteY1" fmla="*/ 427078 h 605592"/>
                <a:gd name="connsiteX2" fmla="*/ 178821 w 606581"/>
                <a:gd name="connsiteY2" fmla="*/ 504564 h 605592"/>
                <a:gd name="connsiteX3" fmla="*/ 93692 w 606581"/>
                <a:gd name="connsiteY3" fmla="*/ 589557 h 605592"/>
                <a:gd name="connsiteX4" fmla="*/ 54887 w 606581"/>
                <a:gd name="connsiteY4" fmla="*/ 605592 h 605592"/>
                <a:gd name="connsiteX5" fmla="*/ 16083 w 606581"/>
                <a:gd name="connsiteY5" fmla="*/ 589557 h 605592"/>
                <a:gd name="connsiteX6" fmla="*/ 16083 w 606581"/>
                <a:gd name="connsiteY6" fmla="*/ 511979 h 605592"/>
                <a:gd name="connsiteX7" fmla="*/ 101212 w 606581"/>
                <a:gd name="connsiteY7" fmla="*/ 427078 h 605592"/>
                <a:gd name="connsiteX8" fmla="*/ 140017 w 606581"/>
                <a:gd name="connsiteY8" fmla="*/ 411043 h 605592"/>
                <a:gd name="connsiteX9" fmla="*/ 382501 w 606581"/>
                <a:gd name="connsiteY9" fmla="*/ 49537 h 605592"/>
                <a:gd name="connsiteX10" fmla="*/ 557044 w 606581"/>
                <a:gd name="connsiteY10" fmla="*/ 223798 h 605592"/>
                <a:gd name="connsiteX11" fmla="*/ 382501 w 606581"/>
                <a:gd name="connsiteY11" fmla="*/ 398059 h 605592"/>
                <a:gd name="connsiteX12" fmla="*/ 207957 w 606581"/>
                <a:gd name="connsiteY12" fmla="*/ 223798 h 605592"/>
                <a:gd name="connsiteX13" fmla="*/ 382501 w 606581"/>
                <a:gd name="connsiteY13" fmla="*/ 49537 h 605592"/>
                <a:gd name="connsiteX14" fmla="*/ 382536 w 606581"/>
                <a:gd name="connsiteY14" fmla="*/ 24750 h 605592"/>
                <a:gd name="connsiteX15" fmla="*/ 304914 w 606581"/>
                <a:gd name="connsiteY15" fmla="*/ 40417 h 605592"/>
                <a:gd name="connsiteX16" fmla="*/ 241591 w 606581"/>
                <a:gd name="connsiteY16" fmla="*/ 83058 h 605592"/>
                <a:gd name="connsiteX17" fmla="*/ 198880 w 606581"/>
                <a:gd name="connsiteY17" fmla="*/ 146278 h 605592"/>
                <a:gd name="connsiteX18" fmla="*/ 183189 w 606581"/>
                <a:gd name="connsiteY18" fmla="*/ 223774 h 605592"/>
                <a:gd name="connsiteX19" fmla="*/ 198880 w 606581"/>
                <a:gd name="connsiteY19" fmla="*/ 301177 h 605592"/>
                <a:gd name="connsiteX20" fmla="*/ 241591 w 606581"/>
                <a:gd name="connsiteY20" fmla="*/ 364490 h 605592"/>
                <a:gd name="connsiteX21" fmla="*/ 304914 w 606581"/>
                <a:gd name="connsiteY21" fmla="*/ 407131 h 605592"/>
                <a:gd name="connsiteX22" fmla="*/ 382536 w 606581"/>
                <a:gd name="connsiteY22" fmla="*/ 422705 h 605592"/>
                <a:gd name="connsiteX23" fmla="*/ 460158 w 606581"/>
                <a:gd name="connsiteY23" fmla="*/ 407131 h 605592"/>
                <a:gd name="connsiteX24" fmla="*/ 523481 w 606581"/>
                <a:gd name="connsiteY24" fmla="*/ 364490 h 605592"/>
                <a:gd name="connsiteX25" fmla="*/ 566192 w 606581"/>
                <a:gd name="connsiteY25" fmla="*/ 301177 h 605592"/>
                <a:gd name="connsiteX26" fmla="*/ 581883 w 606581"/>
                <a:gd name="connsiteY26" fmla="*/ 223774 h 605592"/>
                <a:gd name="connsiteX27" fmla="*/ 566192 w 606581"/>
                <a:gd name="connsiteY27" fmla="*/ 146278 h 605592"/>
                <a:gd name="connsiteX28" fmla="*/ 523481 w 606581"/>
                <a:gd name="connsiteY28" fmla="*/ 83058 h 605592"/>
                <a:gd name="connsiteX29" fmla="*/ 460158 w 606581"/>
                <a:gd name="connsiteY29" fmla="*/ 40417 h 605592"/>
                <a:gd name="connsiteX30" fmla="*/ 382536 w 606581"/>
                <a:gd name="connsiteY30" fmla="*/ 24750 h 605592"/>
                <a:gd name="connsiteX31" fmla="*/ 382536 w 606581"/>
                <a:gd name="connsiteY31" fmla="*/ 0 h 605592"/>
                <a:gd name="connsiteX32" fmla="*/ 469721 w 606581"/>
                <a:gd name="connsiteY32" fmla="*/ 17613 h 605592"/>
                <a:gd name="connsiteX33" fmla="*/ 540937 w 606581"/>
                <a:gd name="connsiteY33" fmla="*/ 65538 h 605592"/>
                <a:gd name="connsiteX34" fmla="*/ 588940 w 606581"/>
                <a:gd name="connsiteY34" fmla="*/ 136637 h 605592"/>
                <a:gd name="connsiteX35" fmla="*/ 606581 w 606581"/>
                <a:gd name="connsiteY35" fmla="*/ 223774 h 605592"/>
                <a:gd name="connsiteX36" fmla="*/ 588940 w 606581"/>
                <a:gd name="connsiteY36" fmla="*/ 310818 h 605592"/>
                <a:gd name="connsiteX37" fmla="*/ 540937 w 606581"/>
                <a:gd name="connsiteY37" fmla="*/ 381917 h 605592"/>
                <a:gd name="connsiteX38" fmla="*/ 469721 w 606581"/>
                <a:gd name="connsiteY38" fmla="*/ 429842 h 605592"/>
                <a:gd name="connsiteX39" fmla="*/ 382536 w 606581"/>
                <a:gd name="connsiteY39" fmla="*/ 447455 h 605592"/>
                <a:gd name="connsiteX40" fmla="*/ 295258 w 606581"/>
                <a:gd name="connsiteY40" fmla="*/ 429842 h 605592"/>
                <a:gd name="connsiteX41" fmla="*/ 240105 w 606581"/>
                <a:gd name="connsiteY41" fmla="*/ 396471 h 605592"/>
                <a:gd name="connsiteX42" fmla="*/ 209558 w 606581"/>
                <a:gd name="connsiteY42" fmla="*/ 427061 h 605592"/>
                <a:gd name="connsiteX43" fmla="*/ 196373 w 606581"/>
                <a:gd name="connsiteY43" fmla="*/ 409541 h 605592"/>
                <a:gd name="connsiteX44" fmla="*/ 178918 w 606581"/>
                <a:gd name="connsiteY44" fmla="*/ 396378 h 605592"/>
                <a:gd name="connsiteX45" fmla="*/ 209465 w 606581"/>
                <a:gd name="connsiteY45" fmla="*/ 365880 h 605592"/>
                <a:gd name="connsiteX46" fmla="*/ 176040 w 606581"/>
                <a:gd name="connsiteY46" fmla="*/ 310818 h 605592"/>
                <a:gd name="connsiteX47" fmla="*/ 158491 w 606581"/>
                <a:gd name="connsiteY47" fmla="*/ 223774 h 605592"/>
                <a:gd name="connsiteX48" fmla="*/ 176040 w 606581"/>
                <a:gd name="connsiteY48" fmla="*/ 136637 h 605592"/>
                <a:gd name="connsiteX49" fmla="*/ 224043 w 606581"/>
                <a:gd name="connsiteY49" fmla="*/ 65538 h 605592"/>
                <a:gd name="connsiteX50" fmla="*/ 295258 w 606581"/>
                <a:gd name="connsiteY50" fmla="*/ 17613 h 605592"/>
                <a:gd name="connsiteX51" fmla="*/ 382536 w 606581"/>
                <a:gd name="connsiteY5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6581" h="605592">
                  <a:moveTo>
                    <a:pt x="140017" y="411043"/>
                  </a:moveTo>
                  <a:cubicBezTo>
                    <a:pt x="154035" y="411043"/>
                    <a:pt x="168053" y="416326"/>
                    <a:pt x="178821" y="427078"/>
                  </a:cubicBezTo>
                  <a:cubicBezTo>
                    <a:pt x="200266" y="448488"/>
                    <a:pt x="200266" y="483153"/>
                    <a:pt x="178821" y="504564"/>
                  </a:cubicBezTo>
                  <a:lnTo>
                    <a:pt x="93692" y="589557"/>
                  </a:lnTo>
                  <a:cubicBezTo>
                    <a:pt x="83016" y="600216"/>
                    <a:pt x="68905" y="605592"/>
                    <a:pt x="54887" y="605592"/>
                  </a:cubicBezTo>
                  <a:cubicBezTo>
                    <a:pt x="40870" y="605592"/>
                    <a:pt x="26759" y="600216"/>
                    <a:pt x="16083" y="589557"/>
                  </a:cubicBezTo>
                  <a:cubicBezTo>
                    <a:pt x="-5362" y="568147"/>
                    <a:pt x="-5362" y="533389"/>
                    <a:pt x="16083" y="511979"/>
                  </a:cubicBezTo>
                  <a:lnTo>
                    <a:pt x="101212" y="427078"/>
                  </a:lnTo>
                  <a:cubicBezTo>
                    <a:pt x="111888" y="416326"/>
                    <a:pt x="125999" y="411043"/>
                    <a:pt x="140017" y="411043"/>
                  </a:cubicBezTo>
                  <a:close/>
                  <a:moveTo>
                    <a:pt x="382501" y="49537"/>
                  </a:moveTo>
                  <a:cubicBezTo>
                    <a:pt x="478871" y="49537"/>
                    <a:pt x="557044" y="127491"/>
                    <a:pt x="557044" y="223798"/>
                  </a:cubicBezTo>
                  <a:cubicBezTo>
                    <a:pt x="557044" y="320012"/>
                    <a:pt x="478871" y="398059"/>
                    <a:pt x="382501" y="398059"/>
                  </a:cubicBezTo>
                  <a:cubicBezTo>
                    <a:pt x="286130" y="398059"/>
                    <a:pt x="207957" y="320012"/>
                    <a:pt x="207957" y="223798"/>
                  </a:cubicBezTo>
                  <a:cubicBezTo>
                    <a:pt x="207957" y="127491"/>
                    <a:pt x="286130" y="49537"/>
                    <a:pt x="382501" y="49537"/>
                  </a:cubicBezTo>
                  <a:close/>
                  <a:moveTo>
                    <a:pt x="382536" y="24750"/>
                  </a:moveTo>
                  <a:cubicBezTo>
                    <a:pt x="355610" y="24750"/>
                    <a:pt x="329519" y="30034"/>
                    <a:pt x="304914" y="40417"/>
                  </a:cubicBezTo>
                  <a:cubicBezTo>
                    <a:pt x="281238" y="50428"/>
                    <a:pt x="259882" y="64796"/>
                    <a:pt x="241591" y="83058"/>
                  </a:cubicBezTo>
                  <a:cubicBezTo>
                    <a:pt x="223300" y="101319"/>
                    <a:pt x="208908" y="122547"/>
                    <a:pt x="198880" y="146278"/>
                  </a:cubicBezTo>
                  <a:cubicBezTo>
                    <a:pt x="188481" y="170843"/>
                    <a:pt x="183189" y="196891"/>
                    <a:pt x="183189" y="223774"/>
                  </a:cubicBezTo>
                  <a:cubicBezTo>
                    <a:pt x="183189" y="250564"/>
                    <a:pt x="188481" y="276705"/>
                    <a:pt x="198880" y="301177"/>
                  </a:cubicBezTo>
                  <a:cubicBezTo>
                    <a:pt x="208908" y="324908"/>
                    <a:pt x="223300" y="346228"/>
                    <a:pt x="241591" y="364490"/>
                  </a:cubicBezTo>
                  <a:cubicBezTo>
                    <a:pt x="259882" y="382752"/>
                    <a:pt x="281238" y="397027"/>
                    <a:pt x="304914" y="407131"/>
                  </a:cubicBezTo>
                  <a:cubicBezTo>
                    <a:pt x="329519" y="417513"/>
                    <a:pt x="355610" y="422705"/>
                    <a:pt x="382536" y="422705"/>
                  </a:cubicBezTo>
                  <a:cubicBezTo>
                    <a:pt x="409462" y="422705"/>
                    <a:pt x="435553" y="417513"/>
                    <a:pt x="460158" y="407131"/>
                  </a:cubicBezTo>
                  <a:cubicBezTo>
                    <a:pt x="483834" y="397027"/>
                    <a:pt x="505190" y="382752"/>
                    <a:pt x="523481" y="364490"/>
                  </a:cubicBezTo>
                  <a:cubicBezTo>
                    <a:pt x="541772" y="346228"/>
                    <a:pt x="556164" y="324908"/>
                    <a:pt x="566192" y="301177"/>
                  </a:cubicBezTo>
                  <a:cubicBezTo>
                    <a:pt x="576591" y="276705"/>
                    <a:pt x="581883" y="250564"/>
                    <a:pt x="581883" y="223774"/>
                  </a:cubicBezTo>
                  <a:cubicBezTo>
                    <a:pt x="581883" y="196891"/>
                    <a:pt x="576591" y="170843"/>
                    <a:pt x="566192" y="146278"/>
                  </a:cubicBezTo>
                  <a:cubicBezTo>
                    <a:pt x="556164" y="122547"/>
                    <a:pt x="541772" y="101319"/>
                    <a:pt x="523481" y="83058"/>
                  </a:cubicBezTo>
                  <a:cubicBezTo>
                    <a:pt x="505190" y="64796"/>
                    <a:pt x="483834" y="50428"/>
                    <a:pt x="460158" y="40417"/>
                  </a:cubicBezTo>
                  <a:cubicBezTo>
                    <a:pt x="435553" y="30034"/>
                    <a:pt x="409462" y="24750"/>
                    <a:pt x="382536" y="24750"/>
                  </a:cubicBezTo>
                  <a:close/>
                  <a:moveTo>
                    <a:pt x="382536" y="0"/>
                  </a:moveTo>
                  <a:cubicBezTo>
                    <a:pt x="412712" y="0"/>
                    <a:pt x="442145" y="5933"/>
                    <a:pt x="469721" y="17613"/>
                  </a:cubicBezTo>
                  <a:cubicBezTo>
                    <a:pt x="496462" y="28922"/>
                    <a:pt x="520417" y="45051"/>
                    <a:pt x="540937" y="65538"/>
                  </a:cubicBezTo>
                  <a:cubicBezTo>
                    <a:pt x="561549" y="86117"/>
                    <a:pt x="577705" y="110033"/>
                    <a:pt x="588940" y="136637"/>
                  </a:cubicBezTo>
                  <a:cubicBezTo>
                    <a:pt x="600639" y="164262"/>
                    <a:pt x="606581" y="193554"/>
                    <a:pt x="606581" y="223774"/>
                  </a:cubicBezTo>
                  <a:cubicBezTo>
                    <a:pt x="606581" y="253901"/>
                    <a:pt x="600639" y="283194"/>
                    <a:pt x="588940" y="310818"/>
                  </a:cubicBezTo>
                  <a:cubicBezTo>
                    <a:pt x="577705" y="337515"/>
                    <a:pt x="561549" y="361431"/>
                    <a:pt x="540937" y="381917"/>
                  </a:cubicBezTo>
                  <a:cubicBezTo>
                    <a:pt x="520417" y="402496"/>
                    <a:pt x="496462" y="418626"/>
                    <a:pt x="469721" y="429842"/>
                  </a:cubicBezTo>
                  <a:cubicBezTo>
                    <a:pt x="442145" y="441522"/>
                    <a:pt x="412805" y="447455"/>
                    <a:pt x="382536" y="447455"/>
                  </a:cubicBezTo>
                  <a:cubicBezTo>
                    <a:pt x="352267" y="447455"/>
                    <a:pt x="322927" y="441522"/>
                    <a:pt x="295258" y="429842"/>
                  </a:cubicBezTo>
                  <a:cubicBezTo>
                    <a:pt x="275295" y="421407"/>
                    <a:pt x="256818" y="410190"/>
                    <a:pt x="240105" y="396471"/>
                  </a:cubicBezTo>
                  <a:lnTo>
                    <a:pt x="209558" y="427061"/>
                  </a:lnTo>
                  <a:cubicBezTo>
                    <a:pt x="206030" y="420758"/>
                    <a:pt x="201666" y="414918"/>
                    <a:pt x="196373" y="409541"/>
                  </a:cubicBezTo>
                  <a:cubicBezTo>
                    <a:pt x="191081" y="404350"/>
                    <a:pt x="185232" y="399901"/>
                    <a:pt x="178918" y="396378"/>
                  </a:cubicBezTo>
                  <a:lnTo>
                    <a:pt x="209465" y="365880"/>
                  </a:lnTo>
                  <a:cubicBezTo>
                    <a:pt x="195724" y="349287"/>
                    <a:pt x="184582" y="330840"/>
                    <a:pt x="176040" y="310818"/>
                  </a:cubicBezTo>
                  <a:cubicBezTo>
                    <a:pt x="164341" y="283194"/>
                    <a:pt x="158491" y="253901"/>
                    <a:pt x="158491" y="223774"/>
                  </a:cubicBezTo>
                  <a:cubicBezTo>
                    <a:pt x="158491" y="193554"/>
                    <a:pt x="164341" y="164262"/>
                    <a:pt x="176040" y="136637"/>
                  </a:cubicBezTo>
                  <a:cubicBezTo>
                    <a:pt x="187367" y="110033"/>
                    <a:pt x="203523" y="86117"/>
                    <a:pt x="224043" y="65538"/>
                  </a:cubicBezTo>
                  <a:cubicBezTo>
                    <a:pt x="244655" y="45051"/>
                    <a:pt x="268610" y="28922"/>
                    <a:pt x="295258" y="17613"/>
                  </a:cubicBezTo>
                  <a:cubicBezTo>
                    <a:pt x="322927" y="5933"/>
                    <a:pt x="352267" y="0"/>
                    <a:pt x="382536" y="0"/>
                  </a:cubicBezTo>
                  <a:close/>
                </a:path>
              </a:pathLst>
            </a:custGeom>
            <a:solidFill>
              <a:schemeClr val="bg1"/>
            </a:soli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72672" tIns="272672" rIns="272672" bIns="272672" numCol="1" spcCol="127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1167130">
                <a:lnSpc>
                  <a:spcPct val="90000"/>
                </a:lnSpc>
                <a:spcBef>
                  <a:spcPct val="0"/>
                </a:spcBef>
                <a:spcAft>
                  <a:spcPct val="35000"/>
                </a:spcAft>
              </a:pPr>
              <a:endParaRPr lang="zh-CN" altLang="en-US" sz="2600" b="1">
                <a:cs typeface="+mn-ea"/>
                <a:sym typeface="+mn-lt"/>
              </a:endParaRPr>
            </a:p>
          </p:txBody>
        </p:sp>
        <p:sp>
          <p:nvSpPr>
            <p:cNvPr id="12" name="任意多边形: 形状 16"/>
            <p:cNvSpPr/>
            <p:nvPr/>
          </p:nvSpPr>
          <p:spPr>
            <a:xfrm>
              <a:off x="7045668" y="3648926"/>
              <a:ext cx="468419" cy="434093"/>
            </a:xfrm>
            <a:custGeom>
              <a:avLst/>
              <a:gdLst>
                <a:gd name="T0" fmla="*/ 5404 w 6827"/>
                <a:gd name="T1" fmla="*/ 0 h 6336"/>
                <a:gd name="T2" fmla="*/ 1422 w 6827"/>
                <a:gd name="T3" fmla="*/ 0 h 6336"/>
                <a:gd name="T4" fmla="*/ 0 w 6827"/>
                <a:gd name="T5" fmla="*/ 1422 h 6336"/>
                <a:gd name="T6" fmla="*/ 0 w 6827"/>
                <a:gd name="T7" fmla="*/ 3698 h 6336"/>
                <a:gd name="T8" fmla="*/ 1422 w 6827"/>
                <a:gd name="T9" fmla="*/ 5120 h 6336"/>
                <a:gd name="T10" fmla="*/ 2276 w 6827"/>
                <a:gd name="T11" fmla="*/ 5120 h 6336"/>
                <a:gd name="T12" fmla="*/ 2560 w 6827"/>
                <a:gd name="T13" fmla="*/ 4836 h 6336"/>
                <a:gd name="T14" fmla="*/ 2276 w 6827"/>
                <a:gd name="T15" fmla="*/ 4551 h 6336"/>
                <a:gd name="T16" fmla="*/ 1422 w 6827"/>
                <a:gd name="T17" fmla="*/ 4551 h 6336"/>
                <a:gd name="T18" fmla="*/ 569 w 6827"/>
                <a:gd name="T19" fmla="*/ 3698 h 6336"/>
                <a:gd name="T20" fmla="*/ 569 w 6827"/>
                <a:gd name="T21" fmla="*/ 1422 h 6336"/>
                <a:gd name="T22" fmla="*/ 1422 w 6827"/>
                <a:gd name="T23" fmla="*/ 569 h 6336"/>
                <a:gd name="T24" fmla="*/ 5404 w 6827"/>
                <a:gd name="T25" fmla="*/ 569 h 6336"/>
                <a:gd name="T26" fmla="*/ 6258 w 6827"/>
                <a:gd name="T27" fmla="*/ 1422 h 6336"/>
                <a:gd name="T28" fmla="*/ 6258 w 6827"/>
                <a:gd name="T29" fmla="*/ 3698 h 6336"/>
                <a:gd name="T30" fmla="*/ 5404 w 6827"/>
                <a:gd name="T31" fmla="*/ 4551 h 6336"/>
                <a:gd name="T32" fmla="*/ 5404 w 6827"/>
                <a:gd name="T33" fmla="*/ 3698 h 6336"/>
                <a:gd name="T34" fmla="*/ 4962 w 6827"/>
                <a:gd name="T35" fmla="*/ 3461 h 6336"/>
                <a:gd name="T36" fmla="*/ 3256 w 6827"/>
                <a:gd name="T37" fmla="*/ 4599 h 6336"/>
                <a:gd name="T38" fmla="*/ 3256 w 6827"/>
                <a:gd name="T39" fmla="*/ 5072 h 6336"/>
                <a:gd name="T40" fmla="*/ 4962 w 6827"/>
                <a:gd name="T41" fmla="*/ 6210 h 6336"/>
                <a:gd name="T42" fmla="*/ 5404 w 6827"/>
                <a:gd name="T43" fmla="*/ 5974 h 6336"/>
                <a:gd name="T44" fmla="*/ 5404 w 6827"/>
                <a:gd name="T45" fmla="*/ 5120 h 6336"/>
                <a:gd name="T46" fmla="*/ 6827 w 6827"/>
                <a:gd name="T47" fmla="*/ 3698 h 6336"/>
                <a:gd name="T48" fmla="*/ 6827 w 6827"/>
                <a:gd name="T49" fmla="*/ 1422 h 6336"/>
                <a:gd name="T50" fmla="*/ 5404 w 6827"/>
                <a:gd name="T51" fmla="*/ 0 h 6336"/>
                <a:gd name="T52" fmla="*/ 4836 w 6827"/>
                <a:gd name="T53" fmla="*/ 5442 h 6336"/>
                <a:gd name="T54" fmla="*/ 3926 w 6827"/>
                <a:gd name="T55" fmla="*/ 4836 h 6336"/>
                <a:gd name="T56" fmla="*/ 4836 w 6827"/>
                <a:gd name="T57" fmla="*/ 4229 h 6336"/>
                <a:gd name="T58" fmla="*/ 4836 w 6827"/>
                <a:gd name="T59" fmla="*/ 5442 h 6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27" h="6336">
                  <a:moveTo>
                    <a:pt x="5404" y="0"/>
                  </a:moveTo>
                  <a:lnTo>
                    <a:pt x="1422" y="0"/>
                  </a:lnTo>
                  <a:cubicBezTo>
                    <a:pt x="637" y="0"/>
                    <a:pt x="0" y="637"/>
                    <a:pt x="0" y="1422"/>
                  </a:cubicBezTo>
                  <a:lnTo>
                    <a:pt x="0" y="3698"/>
                  </a:lnTo>
                  <a:cubicBezTo>
                    <a:pt x="0" y="4483"/>
                    <a:pt x="637" y="5120"/>
                    <a:pt x="1422" y="5120"/>
                  </a:cubicBezTo>
                  <a:lnTo>
                    <a:pt x="2276" y="5120"/>
                  </a:lnTo>
                  <a:cubicBezTo>
                    <a:pt x="2433" y="5120"/>
                    <a:pt x="2560" y="4993"/>
                    <a:pt x="2560" y="4836"/>
                  </a:cubicBezTo>
                  <a:cubicBezTo>
                    <a:pt x="2560" y="4679"/>
                    <a:pt x="2433" y="4551"/>
                    <a:pt x="2276" y="4551"/>
                  </a:cubicBezTo>
                  <a:lnTo>
                    <a:pt x="1422" y="4551"/>
                  </a:lnTo>
                  <a:cubicBezTo>
                    <a:pt x="951" y="4551"/>
                    <a:pt x="569" y="4169"/>
                    <a:pt x="569" y="3698"/>
                  </a:cubicBezTo>
                  <a:lnTo>
                    <a:pt x="569" y="1422"/>
                  </a:lnTo>
                  <a:cubicBezTo>
                    <a:pt x="569" y="951"/>
                    <a:pt x="951" y="569"/>
                    <a:pt x="1422" y="569"/>
                  </a:cubicBezTo>
                  <a:lnTo>
                    <a:pt x="5404" y="569"/>
                  </a:lnTo>
                  <a:cubicBezTo>
                    <a:pt x="5876" y="569"/>
                    <a:pt x="6258" y="951"/>
                    <a:pt x="6258" y="1422"/>
                  </a:cubicBezTo>
                  <a:lnTo>
                    <a:pt x="6258" y="3698"/>
                  </a:lnTo>
                  <a:cubicBezTo>
                    <a:pt x="6258" y="4169"/>
                    <a:pt x="5876" y="4551"/>
                    <a:pt x="5404" y="4551"/>
                  </a:cubicBezTo>
                  <a:lnTo>
                    <a:pt x="5404" y="3698"/>
                  </a:lnTo>
                  <a:cubicBezTo>
                    <a:pt x="5404" y="3471"/>
                    <a:pt x="5151" y="3335"/>
                    <a:pt x="4962" y="3461"/>
                  </a:cubicBezTo>
                  <a:lnTo>
                    <a:pt x="3256" y="4599"/>
                  </a:lnTo>
                  <a:cubicBezTo>
                    <a:pt x="3087" y="4712"/>
                    <a:pt x="3087" y="4960"/>
                    <a:pt x="3256" y="5072"/>
                  </a:cubicBezTo>
                  <a:lnTo>
                    <a:pt x="4962" y="6210"/>
                  </a:lnTo>
                  <a:cubicBezTo>
                    <a:pt x="5151" y="6336"/>
                    <a:pt x="5404" y="6201"/>
                    <a:pt x="5404" y="5974"/>
                  </a:cubicBezTo>
                  <a:lnTo>
                    <a:pt x="5404" y="5120"/>
                  </a:lnTo>
                  <a:cubicBezTo>
                    <a:pt x="6190" y="5120"/>
                    <a:pt x="6827" y="4483"/>
                    <a:pt x="6827" y="3698"/>
                  </a:cubicBezTo>
                  <a:lnTo>
                    <a:pt x="6827" y="1422"/>
                  </a:lnTo>
                  <a:cubicBezTo>
                    <a:pt x="6827" y="637"/>
                    <a:pt x="6190" y="0"/>
                    <a:pt x="5404" y="0"/>
                  </a:cubicBezTo>
                  <a:close/>
                  <a:moveTo>
                    <a:pt x="4836" y="5442"/>
                  </a:moveTo>
                  <a:lnTo>
                    <a:pt x="3926" y="4836"/>
                  </a:lnTo>
                  <a:lnTo>
                    <a:pt x="4836" y="4229"/>
                  </a:lnTo>
                  <a:lnTo>
                    <a:pt x="4836" y="5442"/>
                  </a:lnTo>
                  <a:close/>
                </a:path>
              </a:pathLst>
            </a:custGeom>
            <a:solidFill>
              <a:schemeClr val="bg1"/>
            </a:soli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72672" tIns="272672" rIns="272672" bIns="272672" numCol="1" spcCol="127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1167130">
                <a:lnSpc>
                  <a:spcPct val="90000"/>
                </a:lnSpc>
                <a:spcBef>
                  <a:spcPct val="0"/>
                </a:spcBef>
                <a:spcAft>
                  <a:spcPct val="35000"/>
                </a:spcAft>
              </a:pPr>
              <a:endParaRPr lang="zh-CN" altLang="en-US" sz="2600" b="1">
                <a:cs typeface="+mn-ea"/>
                <a:sym typeface="+mn-lt"/>
              </a:endParaRPr>
            </a:p>
          </p:txBody>
        </p:sp>
        <p:sp>
          <p:nvSpPr>
            <p:cNvPr id="13" name="任意多边形: 形状 17"/>
            <p:cNvSpPr/>
            <p:nvPr/>
          </p:nvSpPr>
          <p:spPr>
            <a:xfrm>
              <a:off x="6592479" y="5033589"/>
              <a:ext cx="468419" cy="454317"/>
            </a:xfrm>
            <a:custGeom>
              <a:avLst/>
              <a:gdLst>
                <a:gd name="connsiteX0" fmla="*/ 35700 w 578738"/>
                <a:gd name="connsiteY0" fmla="*/ 243554 h 561315"/>
                <a:gd name="connsiteX1" fmla="*/ 30383 w 578738"/>
                <a:gd name="connsiteY1" fmla="*/ 254930 h 561315"/>
                <a:gd name="connsiteX2" fmla="*/ 30383 w 578738"/>
                <a:gd name="connsiteY2" fmla="*/ 519604 h 561315"/>
                <a:gd name="connsiteX3" fmla="*/ 35700 w 578738"/>
                <a:gd name="connsiteY3" fmla="*/ 530980 h 561315"/>
                <a:gd name="connsiteX4" fmla="*/ 132926 w 578738"/>
                <a:gd name="connsiteY4" fmla="*/ 530980 h 561315"/>
                <a:gd name="connsiteX5" fmla="*/ 138243 w 578738"/>
                <a:gd name="connsiteY5" fmla="*/ 519604 h 561315"/>
                <a:gd name="connsiteX6" fmla="*/ 138243 w 578738"/>
                <a:gd name="connsiteY6" fmla="*/ 254930 h 561315"/>
                <a:gd name="connsiteX7" fmla="*/ 132926 w 578738"/>
                <a:gd name="connsiteY7" fmla="*/ 243554 h 561315"/>
                <a:gd name="connsiteX8" fmla="*/ 35700 w 578738"/>
                <a:gd name="connsiteY8" fmla="*/ 213219 h 561315"/>
                <a:gd name="connsiteX9" fmla="*/ 132926 w 578738"/>
                <a:gd name="connsiteY9" fmla="*/ 213219 h 561315"/>
                <a:gd name="connsiteX10" fmla="*/ 168626 w 578738"/>
                <a:gd name="connsiteY10" fmla="*/ 254930 h 561315"/>
                <a:gd name="connsiteX11" fmla="*/ 168626 w 578738"/>
                <a:gd name="connsiteY11" fmla="*/ 519604 h 561315"/>
                <a:gd name="connsiteX12" fmla="*/ 132926 w 578738"/>
                <a:gd name="connsiteY12" fmla="*/ 561315 h 561315"/>
                <a:gd name="connsiteX13" fmla="*/ 35700 w 578738"/>
                <a:gd name="connsiteY13" fmla="*/ 561315 h 561315"/>
                <a:gd name="connsiteX14" fmla="*/ 0 w 578738"/>
                <a:gd name="connsiteY14" fmla="*/ 519604 h 561315"/>
                <a:gd name="connsiteX15" fmla="*/ 0 w 578738"/>
                <a:gd name="connsiteY15" fmla="*/ 254930 h 561315"/>
                <a:gd name="connsiteX16" fmla="*/ 35700 w 578738"/>
                <a:gd name="connsiteY16" fmla="*/ 213219 h 561315"/>
                <a:gd name="connsiteX17" fmla="*/ 321281 w 578738"/>
                <a:gd name="connsiteY17" fmla="*/ 30341 h 561315"/>
                <a:gd name="connsiteX18" fmla="*/ 296219 w 578738"/>
                <a:gd name="connsiteY18" fmla="*/ 55373 h 561315"/>
                <a:gd name="connsiteX19" fmla="*/ 296979 w 578738"/>
                <a:gd name="connsiteY19" fmla="*/ 60683 h 561315"/>
                <a:gd name="connsiteX20" fmla="*/ 296979 w 578738"/>
                <a:gd name="connsiteY20" fmla="*/ 65992 h 561315"/>
                <a:gd name="connsiteX21" fmla="*/ 268119 w 578738"/>
                <a:gd name="connsiteY21" fmla="*/ 212389 h 561315"/>
                <a:gd name="connsiteX22" fmla="*/ 263563 w 578738"/>
                <a:gd name="connsiteY22" fmla="*/ 221492 h 561315"/>
                <a:gd name="connsiteX23" fmla="*/ 262044 w 578738"/>
                <a:gd name="connsiteY23" fmla="*/ 223009 h 561315"/>
                <a:gd name="connsiteX24" fmla="*/ 232425 w 578738"/>
                <a:gd name="connsiteY24" fmla="*/ 240455 h 561315"/>
                <a:gd name="connsiteX25" fmla="*/ 230146 w 578738"/>
                <a:gd name="connsiteY25" fmla="*/ 240455 h 561315"/>
                <a:gd name="connsiteX26" fmla="*/ 225590 w 578738"/>
                <a:gd name="connsiteY26" fmla="*/ 240455 h 561315"/>
                <a:gd name="connsiteX27" fmla="*/ 224071 w 578738"/>
                <a:gd name="connsiteY27" fmla="*/ 241214 h 561315"/>
                <a:gd name="connsiteX28" fmla="*/ 211919 w 578738"/>
                <a:gd name="connsiteY28" fmla="*/ 253350 h 561315"/>
                <a:gd name="connsiteX29" fmla="*/ 211919 w 578738"/>
                <a:gd name="connsiteY29" fmla="*/ 518079 h 561315"/>
                <a:gd name="connsiteX30" fmla="*/ 224830 w 578738"/>
                <a:gd name="connsiteY30" fmla="*/ 530974 h 561315"/>
                <a:gd name="connsiteX31" fmla="*/ 521019 w 578738"/>
                <a:gd name="connsiteY31" fmla="*/ 530974 h 561315"/>
                <a:gd name="connsiteX32" fmla="*/ 522538 w 578738"/>
                <a:gd name="connsiteY32" fmla="*/ 530215 h 561315"/>
                <a:gd name="connsiteX33" fmla="*/ 546081 w 578738"/>
                <a:gd name="connsiteY33" fmla="*/ 505942 h 561315"/>
                <a:gd name="connsiteX34" fmla="*/ 522538 w 578738"/>
                <a:gd name="connsiteY34" fmla="*/ 480910 h 561315"/>
                <a:gd name="connsiteX35" fmla="*/ 508108 w 578738"/>
                <a:gd name="connsiteY35" fmla="*/ 465740 h 561315"/>
                <a:gd name="connsiteX36" fmla="*/ 523298 w 578738"/>
                <a:gd name="connsiteY36" fmla="*/ 450569 h 561315"/>
                <a:gd name="connsiteX37" fmla="*/ 548360 w 578738"/>
                <a:gd name="connsiteY37" fmla="*/ 425537 h 561315"/>
                <a:gd name="connsiteX38" fmla="*/ 523298 w 578738"/>
                <a:gd name="connsiteY38" fmla="*/ 401264 h 561315"/>
                <a:gd name="connsiteX39" fmla="*/ 508108 w 578738"/>
                <a:gd name="connsiteY39" fmla="*/ 386094 h 561315"/>
                <a:gd name="connsiteX40" fmla="*/ 523298 w 578738"/>
                <a:gd name="connsiteY40" fmla="*/ 370923 h 561315"/>
                <a:gd name="connsiteX41" fmla="*/ 548360 w 578738"/>
                <a:gd name="connsiteY41" fmla="*/ 345891 h 561315"/>
                <a:gd name="connsiteX42" fmla="*/ 523298 w 578738"/>
                <a:gd name="connsiteY42" fmla="*/ 320860 h 561315"/>
                <a:gd name="connsiteX43" fmla="*/ 508108 w 578738"/>
                <a:gd name="connsiteY43" fmla="*/ 305689 h 561315"/>
                <a:gd name="connsiteX44" fmla="*/ 523298 w 578738"/>
                <a:gd name="connsiteY44" fmla="*/ 290518 h 561315"/>
                <a:gd name="connsiteX45" fmla="*/ 548360 w 578738"/>
                <a:gd name="connsiteY45" fmla="*/ 265487 h 561315"/>
                <a:gd name="connsiteX46" fmla="*/ 523298 w 578738"/>
                <a:gd name="connsiteY46" fmla="*/ 240455 h 561315"/>
                <a:gd name="connsiteX47" fmla="*/ 373684 w 578738"/>
                <a:gd name="connsiteY47" fmla="*/ 240455 h 561315"/>
                <a:gd name="connsiteX48" fmla="*/ 361533 w 578738"/>
                <a:gd name="connsiteY48" fmla="*/ 234387 h 561315"/>
                <a:gd name="connsiteX49" fmla="*/ 360014 w 578738"/>
                <a:gd name="connsiteY49" fmla="*/ 219975 h 561315"/>
                <a:gd name="connsiteX50" fmla="*/ 343306 w 578738"/>
                <a:gd name="connsiteY50" fmla="*/ 42478 h 561315"/>
                <a:gd name="connsiteX51" fmla="*/ 341787 w 578738"/>
                <a:gd name="connsiteY51" fmla="*/ 40961 h 561315"/>
                <a:gd name="connsiteX52" fmla="*/ 321281 w 578738"/>
                <a:gd name="connsiteY52" fmla="*/ 30341 h 561315"/>
                <a:gd name="connsiteX53" fmla="*/ 321281 w 578738"/>
                <a:gd name="connsiteY53" fmla="*/ 0 h 561315"/>
                <a:gd name="connsiteX54" fmla="*/ 365330 w 578738"/>
                <a:gd name="connsiteY54" fmla="*/ 21997 h 561315"/>
                <a:gd name="connsiteX55" fmla="*/ 395708 w 578738"/>
                <a:gd name="connsiteY55" fmla="*/ 210114 h 561315"/>
                <a:gd name="connsiteX56" fmla="*/ 523298 w 578738"/>
                <a:gd name="connsiteY56" fmla="*/ 210114 h 561315"/>
                <a:gd name="connsiteX57" fmla="*/ 562789 w 578738"/>
                <a:gd name="connsiteY57" fmla="*/ 226802 h 561315"/>
                <a:gd name="connsiteX58" fmla="*/ 578738 w 578738"/>
                <a:gd name="connsiteY58" fmla="*/ 265487 h 561315"/>
                <a:gd name="connsiteX59" fmla="*/ 561270 w 578738"/>
                <a:gd name="connsiteY59" fmla="*/ 305689 h 561315"/>
                <a:gd name="connsiteX60" fmla="*/ 578738 w 578738"/>
                <a:gd name="connsiteY60" fmla="*/ 345891 h 561315"/>
                <a:gd name="connsiteX61" fmla="*/ 561270 w 578738"/>
                <a:gd name="connsiteY61" fmla="*/ 386094 h 561315"/>
                <a:gd name="connsiteX62" fmla="*/ 578738 w 578738"/>
                <a:gd name="connsiteY62" fmla="*/ 425537 h 561315"/>
                <a:gd name="connsiteX63" fmla="*/ 560511 w 578738"/>
                <a:gd name="connsiteY63" fmla="*/ 466498 h 561315"/>
                <a:gd name="connsiteX64" fmla="*/ 576460 w 578738"/>
                <a:gd name="connsiteY64" fmla="*/ 505942 h 561315"/>
                <a:gd name="connsiteX65" fmla="*/ 527095 w 578738"/>
                <a:gd name="connsiteY65" fmla="*/ 560556 h 561315"/>
                <a:gd name="connsiteX66" fmla="*/ 523298 w 578738"/>
                <a:gd name="connsiteY66" fmla="*/ 561315 h 561315"/>
                <a:gd name="connsiteX67" fmla="*/ 224830 w 578738"/>
                <a:gd name="connsiteY67" fmla="*/ 561315 h 561315"/>
                <a:gd name="connsiteX68" fmla="*/ 181541 w 578738"/>
                <a:gd name="connsiteY68" fmla="*/ 518079 h 561315"/>
                <a:gd name="connsiteX69" fmla="*/ 181541 w 578738"/>
                <a:gd name="connsiteY69" fmla="*/ 253350 h 561315"/>
                <a:gd name="connsiteX70" fmla="*/ 222552 w 578738"/>
                <a:gd name="connsiteY70" fmla="*/ 210872 h 561315"/>
                <a:gd name="connsiteX71" fmla="*/ 224830 w 578738"/>
                <a:gd name="connsiteY71" fmla="*/ 210114 h 561315"/>
                <a:gd name="connsiteX72" fmla="*/ 229387 w 578738"/>
                <a:gd name="connsiteY72" fmla="*/ 210114 h 561315"/>
                <a:gd name="connsiteX73" fmla="*/ 237741 w 578738"/>
                <a:gd name="connsiteY73" fmla="*/ 205563 h 561315"/>
                <a:gd name="connsiteX74" fmla="*/ 240779 w 578738"/>
                <a:gd name="connsiteY74" fmla="*/ 198736 h 561315"/>
                <a:gd name="connsiteX75" fmla="*/ 266600 w 578738"/>
                <a:gd name="connsiteY75" fmla="*/ 66751 h 561315"/>
                <a:gd name="connsiteX76" fmla="*/ 266600 w 578738"/>
                <a:gd name="connsiteY76" fmla="*/ 60683 h 561315"/>
                <a:gd name="connsiteX77" fmla="*/ 265841 w 578738"/>
                <a:gd name="connsiteY77" fmla="*/ 55373 h 561315"/>
                <a:gd name="connsiteX78" fmla="*/ 321281 w 578738"/>
                <a:gd name="connsiteY78" fmla="*/ 0 h 56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78738" h="561315">
                  <a:moveTo>
                    <a:pt x="35700" y="243554"/>
                  </a:moveTo>
                  <a:cubicBezTo>
                    <a:pt x="34181" y="243554"/>
                    <a:pt x="30383" y="248104"/>
                    <a:pt x="30383" y="254930"/>
                  </a:cubicBezTo>
                  <a:lnTo>
                    <a:pt x="30383" y="519604"/>
                  </a:lnTo>
                  <a:cubicBezTo>
                    <a:pt x="30383" y="526430"/>
                    <a:pt x="34181" y="530980"/>
                    <a:pt x="35700" y="530980"/>
                  </a:cubicBezTo>
                  <a:lnTo>
                    <a:pt x="132926" y="530980"/>
                  </a:lnTo>
                  <a:cubicBezTo>
                    <a:pt x="134445" y="530980"/>
                    <a:pt x="138243" y="526430"/>
                    <a:pt x="138243" y="519604"/>
                  </a:cubicBezTo>
                  <a:lnTo>
                    <a:pt x="138243" y="254930"/>
                  </a:lnTo>
                  <a:cubicBezTo>
                    <a:pt x="138243" y="248104"/>
                    <a:pt x="134445" y="243554"/>
                    <a:pt x="132926" y="243554"/>
                  </a:cubicBezTo>
                  <a:close/>
                  <a:moveTo>
                    <a:pt x="35700" y="213219"/>
                  </a:moveTo>
                  <a:lnTo>
                    <a:pt x="132926" y="213219"/>
                  </a:lnTo>
                  <a:cubicBezTo>
                    <a:pt x="152675" y="213219"/>
                    <a:pt x="168626" y="231420"/>
                    <a:pt x="168626" y="254930"/>
                  </a:cubicBezTo>
                  <a:lnTo>
                    <a:pt x="168626" y="519604"/>
                  </a:lnTo>
                  <a:cubicBezTo>
                    <a:pt x="168626" y="542356"/>
                    <a:pt x="152675" y="561315"/>
                    <a:pt x="132926" y="561315"/>
                  </a:cubicBezTo>
                  <a:lnTo>
                    <a:pt x="35700" y="561315"/>
                  </a:lnTo>
                  <a:cubicBezTo>
                    <a:pt x="15951" y="561315"/>
                    <a:pt x="0" y="542356"/>
                    <a:pt x="0" y="519604"/>
                  </a:cubicBezTo>
                  <a:lnTo>
                    <a:pt x="0" y="254930"/>
                  </a:lnTo>
                  <a:cubicBezTo>
                    <a:pt x="0" y="231420"/>
                    <a:pt x="15951" y="213219"/>
                    <a:pt x="35700" y="213219"/>
                  </a:cubicBezTo>
                  <a:close/>
                  <a:moveTo>
                    <a:pt x="321281" y="30341"/>
                  </a:moveTo>
                  <a:cubicBezTo>
                    <a:pt x="307611" y="30341"/>
                    <a:pt x="296219" y="41719"/>
                    <a:pt x="296219" y="55373"/>
                  </a:cubicBezTo>
                  <a:cubicBezTo>
                    <a:pt x="296219" y="56890"/>
                    <a:pt x="296979" y="59166"/>
                    <a:pt x="296979" y="60683"/>
                  </a:cubicBezTo>
                  <a:cubicBezTo>
                    <a:pt x="297738" y="62200"/>
                    <a:pt x="297738" y="64475"/>
                    <a:pt x="296979" y="65992"/>
                  </a:cubicBezTo>
                  <a:cubicBezTo>
                    <a:pt x="306852" y="119090"/>
                    <a:pt x="287106" y="174463"/>
                    <a:pt x="268119" y="212389"/>
                  </a:cubicBezTo>
                  <a:cubicBezTo>
                    <a:pt x="266600" y="215424"/>
                    <a:pt x="265081" y="218458"/>
                    <a:pt x="263563" y="221492"/>
                  </a:cubicBezTo>
                  <a:cubicBezTo>
                    <a:pt x="263563" y="221492"/>
                    <a:pt x="262803" y="222250"/>
                    <a:pt x="262044" y="223009"/>
                  </a:cubicBezTo>
                  <a:cubicBezTo>
                    <a:pt x="255209" y="232870"/>
                    <a:pt x="244576" y="238938"/>
                    <a:pt x="232425" y="240455"/>
                  </a:cubicBezTo>
                  <a:cubicBezTo>
                    <a:pt x="231665" y="240455"/>
                    <a:pt x="230906" y="240455"/>
                    <a:pt x="230146" y="240455"/>
                  </a:cubicBezTo>
                  <a:lnTo>
                    <a:pt x="225590" y="240455"/>
                  </a:lnTo>
                  <a:cubicBezTo>
                    <a:pt x="225590" y="241214"/>
                    <a:pt x="224830" y="241214"/>
                    <a:pt x="224071" y="241214"/>
                  </a:cubicBezTo>
                  <a:cubicBezTo>
                    <a:pt x="217236" y="241214"/>
                    <a:pt x="211919" y="246524"/>
                    <a:pt x="211919" y="253350"/>
                  </a:cubicBezTo>
                  <a:lnTo>
                    <a:pt x="211919" y="518079"/>
                  </a:lnTo>
                  <a:cubicBezTo>
                    <a:pt x="211919" y="524905"/>
                    <a:pt x="217995" y="530974"/>
                    <a:pt x="224830" y="530974"/>
                  </a:cubicBezTo>
                  <a:lnTo>
                    <a:pt x="521019" y="530974"/>
                  </a:lnTo>
                  <a:cubicBezTo>
                    <a:pt x="521779" y="530974"/>
                    <a:pt x="521779" y="530215"/>
                    <a:pt x="522538" y="530215"/>
                  </a:cubicBezTo>
                  <a:cubicBezTo>
                    <a:pt x="536208" y="530215"/>
                    <a:pt x="546081" y="518837"/>
                    <a:pt x="546081" y="505942"/>
                  </a:cubicBezTo>
                  <a:cubicBezTo>
                    <a:pt x="546081" y="493047"/>
                    <a:pt x="536208" y="481669"/>
                    <a:pt x="522538" y="480910"/>
                  </a:cubicBezTo>
                  <a:cubicBezTo>
                    <a:pt x="514943" y="480910"/>
                    <a:pt x="508108" y="474084"/>
                    <a:pt x="508108" y="465740"/>
                  </a:cubicBezTo>
                  <a:cubicBezTo>
                    <a:pt x="508108" y="457396"/>
                    <a:pt x="514943" y="450569"/>
                    <a:pt x="523298" y="450569"/>
                  </a:cubicBezTo>
                  <a:cubicBezTo>
                    <a:pt x="536968" y="450569"/>
                    <a:pt x="548360" y="439191"/>
                    <a:pt x="548360" y="425537"/>
                  </a:cubicBezTo>
                  <a:cubicBezTo>
                    <a:pt x="548360" y="411884"/>
                    <a:pt x="536968" y="401264"/>
                    <a:pt x="523298" y="401264"/>
                  </a:cubicBezTo>
                  <a:cubicBezTo>
                    <a:pt x="514943" y="401264"/>
                    <a:pt x="508108" y="394438"/>
                    <a:pt x="508108" y="386094"/>
                  </a:cubicBezTo>
                  <a:cubicBezTo>
                    <a:pt x="508108" y="377750"/>
                    <a:pt x="514943" y="370923"/>
                    <a:pt x="523298" y="370923"/>
                  </a:cubicBezTo>
                  <a:cubicBezTo>
                    <a:pt x="536968" y="370923"/>
                    <a:pt x="548360" y="359545"/>
                    <a:pt x="548360" y="345891"/>
                  </a:cubicBezTo>
                  <a:cubicBezTo>
                    <a:pt x="548360" y="332238"/>
                    <a:pt x="536968" y="320860"/>
                    <a:pt x="523298" y="320860"/>
                  </a:cubicBezTo>
                  <a:cubicBezTo>
                    <a:pt x="514943" y="320860"/>
                    <a:pt x="508108" y="314033"/>
                    <a:pt x="508108" y="305689"/>
                  </a:cubicBezTo>
                  <a:cubicBezTo>
                    <a:pt x="508108" y="297345"/>
                    <a:pt x="514943" y="290518"/>
                    <a:pt x="523298" y="290518"/>
                  </a:cubicBezTo>
                  <a:cubicBezTo>
                    <a:pt x="536968" y="290518"/>
                    <a:pt x="548360" y="279140"/>
                    <a:pt x="548360" y="265487"/>
                  </a:cubicBezTo>
                  <a:cubicBezTo>
                    <a:pt x="548360" y="251833"/>
                    <a:pt x="536968" y="240455"/>
                    <a:pt x="523298" y="240455"/>
                  </a:cubicBezTo>
                  <a:lnTo>
                    <a:pt x="373684" y="240455"/>
                  </a:lnTo>
                  <a:cubicBezTo>
                    <a:pt x="369127" y="240455"/>
                    <a:pt x="363811" y="238180"/>
                    <a:pt x="361533" y="234387"/>
                  </a:cubicBezTo>
                  <a:cubicBezTo>
                    <a:pt x="358495" y="229836"/>
                    <a:pt x="357735" y="224526"/>
                    <a:pt x="360014" y="219975"/>
                  </a:cubicBezTo>
                  <a:cubicBezTo>
                    <a:pt x="401784" y="120607"/>
                    <a:pt x="349381" y="50822"/>
                    <a:pt x="343306" y="42478"/>
                  </a:cubicBezTo>
                  <a:cubicBezTo>
                    <a:pt x="342546" y="42478"/>
                    <a:pt x="341787" y="41719"/>
                    <a:pt x="341787" y="40961"/>
                  </a:cubicBezTo>
                  <a:cubicBezTo>
                    <a:pt x="336471" y="34134"/>
                    <a:pt x="329635" y="30341"/>
                    <a:pt x="321281" y="30341"/>
                  </a:cubicBezTo>
                  <a:close/>
                  <a:moveTo>
                    <a:pt x="321281" y="0"/>
                  </a:moveTo>
                  <a:cubicBezTo>
                    <a:pt x="338749" y="0"/>
                    <a:pt x="354698" y="8344"/>
                    <a:pt x="365330" y="21997"/>
                  </a:cubicBezTo>
                  <a:cubicBezTo>
                    <a:pt x="368368" y="25032"/>
                    <a:pt x="431403" y="99368"/>
                    <a:pt x="395708" y="210114"/>
                  </a:cubicBezTo>
                  <a:lnTo>
                    <a:pt x="523298" y="210114"/>
                  </a:lnTo>
                  <a:cubicBezTo>
                    <a:pt x="538487" y="210114"/>
                    <a:pt x="552157" y="216182"/>
                    <a:pt x="562789" y="226802"/>
                  </a:cubicBezTo>
                  <a:cubicBezTo>
                    <a:pt x="572662" y="237421"/>
                    <a:pt x="578738" y="251075"/>
                    <a:pt x="578738" y="265487"/>
                  </a:cubicBezTo>
                  <a:cubicBezTo>
                    <a:pt x="578738" y="281416"/>
                    <a:pt x="571903" y="295828"/>
                    <a:pt x="561270" y="305689"/>
                  </a:cubicBezTo>
                  <a:cubicBezTo>
                    <a:pt x="571903" y="315550"/>
                    <a:pt x="578738" y="329962"/>
                    <a:pt x="578738" y="345891"/>
                  </a:cubicBezTo>
                  <a:cubicBezTo>
                    <a:pt x="578738" y="361821"/>
                    <a:pt x="571903" y="375474"/>
                    <a:pt x="561270" y="386094"/>
                  </a:cubicBezTo>
                  <a:cubicBezTo>
                    <a:pt x="571903" y="395955"/>
                    <a:pt x="578738" y="410367"/>
                    <a:pt x="578738" y="425537"/>
                  </a:cubicBezTo>
                  <a:cubicBezTo>
                    <a:pt x="578738" y="442225"/>
                    <a:pt x="571903" y="456637"/>
                    <a:pt x="560511" y="466498"/>
                  </a:cubicBezTo>
                  <a:cubicBezTo>
                    <a:pt x="570384" y="477118"/>
                    <a:pt x="576460" y="490771"/>
                    <a:pt x="576460" y="505942"/>
                  </a:cubicBezTo>
                  <a:cubicBezTo>
                    <a:pt x="576460" y="534008"/>
                    <a:pt x="555195" y="557522"/>
                    <a:pt x="527095" y="560556"/>
                  </a:cubicBezTo>
                  <a:cubicBezTo>
                    <a:pt x="525576" y="560556"/>
                    <a:pt x="524816" y="561315"/>
                    <a:pt x="523298" y="561315"/>
                  </a:cubicBezTo>
                  <a:lnTo>
                    <a:pt x="224830" y="561315"/>
                  </a:lnTo>
                  <a:cubicBezTo>
                    <a:pt x="201287" y="561315"/>
                    <a:pt x="181541" y="541593"/>
                    <a:pt x="181541" y="518079"/>
                  </a:cubicBezTo>
                  <a:lnTo>
                    <a:pt x="181541" y="253350"/>
                  </a:lnTo>
                  <a:cubicBezTo>
                    <a:pt x="181541" y="230594"/>
                    <a:pt x="199768" y="211631"/>
                    <a:pt x="222552" y="210872"/>
                  </a:cubicBezTo>
                  <a:cubicBezTo>
                    <a:pt x="223311" y="210872"/>
                    <a:pt x="224071" y="210114"/>
                    <a:pt x="224830" y="210114"/>
                  </a:cubicBezTo>
                  <a:lnTo>
                    <a:pt x="229387" y="210114"/>
                  </a:lnTo>
                  <a:cubicBezTo>
                    <a:pt x="232425" y="210114"/>
                    <a:pt x="235463" y="208597"/>
                    <a:pt x="237741" y="205563"/>
                  </a:cubicBezTo>
                  <a:cubicBezTo>
                    <a:pt x="238500" y="203287"/>
                    <a:pt x="240019" y="201011"/>
                    <a:pt x="240779" y="198736"/>
                  </a:cubicBezTo>
                  <a:cubicBezTo>
                    <a:pt x="255209" y="170670"/>
                    <a:pt x="277233" y="115297"/>
                    <a:pt x="266600" y="66751"/>
                  </a:cubicBezTo>
                  <a:cubicBezTo>
                    <a:pt x="265841" y="65234"/>
                    <a:pt x="265841" y="62958"/>
                    <a:pt x="266600" y="60683"/>
                  </a:cubicBezTo>
                  <a:cubicBezTo>
                    <a:pt x="265841" y="59166"/>
                    <a:pt x="265841" y="56890"/>
                    <a:pt x="265841" y="55373"/>
                  </a:cubicBezTo>
                  <a:cubicBezTo>
                    <a:pt x="265841" y="25032"/>
                    <a:pt x="290903" y="0"/>
                    <a:pt x="321281" y="0"/>
                  </a:cubicBezTo>
                  <a:close/>
                </a:path>
              </a:pathLst>
            </a:custGeom>
            <a:solidFill>
              <a:schemeClr val="bg1"/>
            </a:soli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72672" tIns="272672" rIns="272672" bIns="272672" numCol="1" spcCol="127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1167130">
                <a:lnSpc>
                  <a:spcPct val="90000"/>
                </a:lnSpc>
                <a:spcBef>
                  <a:spcPct val="0"/>
                </a:spcBef>
                <a:spcAft>
                  <a:spcPct val="35000"/>
                </a:spcAft>
              </a:pPr>
              <a:endParaRPr lang="zh-CN" altLang="en-US" sz="2600" b="1">
                <a:cs typeface="+mn-ea"/>
                <a:sym typeface="+mn-lt"/>
              </a:endParaRPr>
            </a:p>
          </p:txBody>
        </p:sp>
        <p:sp>
          <p:nvSpPr>
            <p:cNvPr id="14" name="任意多边形: 形状 18"/>
            <p:cNvSpPr/>
            <p:nvPr/>
          </p:nvSpPr>
          <p:spPr>
            <a:xfrm>
              <a:off x="5129511" y="5026539"/>
              <a:ext cx="461248" cy="468419"/>
            </a:xfrm>
            <a:custGeom>
              <a:avLst/>
              <a:gdLst>
                <a:gd name="connsiteX0" fmla="*/ 87620 w 596114"/>
                <a:gd name="connsiteY0" fmla="*/ 437153 h 605381"/>
                <a:gd name="connsiteX1" fmla="*/ 147471 w 596114"/>
                <a:gd name="connsiteY1" fmla="*/ 437153 h 605381"/>
                <a:gd name="connsiteX2" fmla="*/ 155808 w 596114"/>
                <a:gd name="connsiteY2" fmla="*/ 476105 h 605381"/>
                <a:gd name="connsiteX3" fmla="*/ 87620 w 596114"/>
                <a:gd name="connsiteY3" fmla="*/ 476105 h 605381"/>
                <a:gd name="connsiteX4" fmla="*/ 68166 w 596114"/>
                <a:gd name="connsiteY4" fmla="*/ 456679 h 605381"/>
                <a:gd name="connsiteX5" fmla="*/ 87620 w 596114"/>
                <a:gd name="connsiteY5" fmla="*/ 437153 h 605381"/>
                <a:gd name="connsiteX6" fmla="*/ 241113 w 596114"/>
                <a:gd name="connsiteY6" fmla="*/ 372802 h 605381"/>
                <a:gd name="connsiteX7" fmla="*/ 230888 w 596114"/>
                <a:gd name="connsiteY7" fmla="*/ 419692 h 605381"/>
                <a:gd name="connsiteX8" fmla="*/ 277846 w 596114"/>
                <a:gd name="connsiteY8" fmla="*/ 409481 h 605381"/>
                <a:gd name="connsiteX9" fmla="*/ 87625 w 596114"/>
                <a:gd name="connsiteY9" fmla="*/ 339420 h 605381"/>
                <a:gd name="connsiteX10" fmla="*/ 168439 w 596114"/>
                <a:gd name="connsiteY10" fmla="*/ 339420 h 605381"/>
                <a:gd name="connsiteX11" fmla="*/ 160000 w 596114"/>
                <a:gd name="connsiteY11" fmla="*/ 378372 h 605381"/>
                <a:gd name="connsiteX12" fmla="*/ 87625 w 596114"/>
                <a:gd name="connsiteY12" fmla="*/ 378372 h 605381"/>
                <a:gd name="connsiteX13" fmla="*/ 68166 w 596114"/>
                <a:gd name="connsiteY13" fmla="*/ 358946 h 605381"/>
                <a:gd name="connsiteX14" fmla="*/ 87625 w 596114"/>
                <a:gd name="connsiteY14" fmla="*/ 339420 h 605381"/>
                <a:gd name="connsiteX15" fmla="*/ 87622 w 596114"/>
                <a:gd name="connsiteY15" fmla="*/ 241687 h 605381"/>
                <a:gd name="connsiteX16" fmla="*/ 239005 w 596114"/>
                <a:gd name="connsiteY16" fmla="*/ 241687 h 605381"/>
                <a:gd name="connsiteX17" fmla="*/ 199993 w 596114"/>
                <a:gd name="connsiteY17" fmla="*/ 280639 h 605381"/>
                <a:gd name="connsiteX18" fmla="*/ 87622 w 596114"/>
                <a:gd name="connsiteY18" fmla="*/ 280639 h 605381"/>
                <a:gd name="connsiteX19" fmla="*/ 68166 w 596114"/>
                <a:gd name="connsiteY19" fmla="*/ 261213 h 605381"/>
                <a:gd name="connsiteX20" fmla="*/ 87622 w 596114"/>
                <a:gd name="connsiteY20" fmla="*/ 241687 h 605381"/>
                <a:gd name="connsiteX21" fmla="*/ 87627 w 596114"/>
                <a:gd name="connsiteY21" fmla="*/ 143954 h 605381"/>
                <a:gd name="connsiteX22" fmla="*/ 336949 w 596114"/>
                <a:gd name="connsiteY22" fmla="*/ 143954 h 605381"/>
                <a:gd name="connsiteX23" fmla="*/ 297927 w 596114"/>
                <a:gd name="connsiteY23" fmla="*/ 182906 h 605381"/>
                <a:gd name="connsiteX24" fmla="*/ 87627 w 596114"/>
                <a:gd name="connsiteY24" fmla="*/ 182906 h 605381"/>
                <a:gd name="connsiteX25" fmla="*/ 68166 w 596114"/>
                <a:gd name="connsiteY25" fmla="*/ 163480 h 605381"/>
                <a:gd name="connsiteX26" fmla="*/ 87627 w 596114"/>
                <a:gd name="connsiteY26" fmla="*/ 143954 h 605381"/>
                <a:gd name="connsiteX27" fmla="*/ 515787 w 596114"/>
                <a:gd name="connsiteY27" fmla="*/ 93955 h 605381"/>
                <a:gd name="connsiteX28" fmla="*/ 484936 w 596114"/>
                <a:gd name="connsiteY28" fmla="*/ 106334 h 605381"/>
                <a:gd name="connsiteX29" fmla="*/ 257196 w 596114"/>
                <a:gd name="connsiteY29" fmla="*/ 333744 h 605381"/>
                <a:gd name="connsiteX30" fmla="*/ 316961 w 596114"/>
                <a:gd name="connsiteY30" fmla="*/ 393422 h 605381"/>
                <a:gd name="connsiteX31" fmla="*/ 544701 w 596114"/>
                <a:gd name="connsiteY31" fmla="*/ 166012 h 605381"/>
                <a:gd name="connsiteX32" fmla="*/ 546190 w 596114"/>
                <a:gd name="connsiteY32" fmla="*/ 107821 h 605381"/>
                <a:gd name="connsiteX33" fmla="*/ 515787 w 596114"/>
                <a:gd name="connsiteY33" fmla="*/ 93955 h 605381"/>
                <a:gd name="connsiteX34" fmla="*/ 515178 w 596114"/>
                <a:gd name="connsiteY34" fmla="*/ 54984 h 605381"/>
                <a:gd name="connsiteX35" fmla="*/ 573094 w 596114"/>
                <a:gd name="connsiteY35" fmla="*/ 79668 h 605381"/>
                <a:gd name="connsiteX36" fmla="*/ 572300 w 596114"/>
                <a:gd name="connsiteY36" fmla="*/ 193571 h 605381"/>
                <a:gd name="connsiteX37" fmla="*/ 330760 w 596114"/>
                <a:gd name="connsiteY37" fmla="*/ 434760 h 605381"/>
                <a:gd name="connsiteX38" fmla="*/ 321031 w 596114"/>
                <a:gd name="connsiteY38" fmla="*/ 440014 h 605381"/>
                <a:gd name="connsiteX39" fmla="*/ 209543 w 596114"/>
                <a:gd name="connsiteY39" fmla="*/ 464202 h 605381"/>
                <a:gd name="connsiteX40" fmla="*/ 191674 w 596114"/>
                <a:gd name="connsiteY40" fmla="*/ 458849 h 605381"/>
                <a:gd name="connsiteX41" fmla="*/ 186412 w 596114"/>
                <a:gd name="connsiteY41" fmla="*/ 441005 h 605381"/>
                <a:gd name="connsiteX42" fmla="*/ 210536 w 596114"/>
                <a:gd name="connsiteY42" fmla="*/ 329680 h 605381"/>
                <a:gd name="connsiteX43" fmla="*/ 215798 w 596114"/>
                <a:gd name="connsiteY43" fmla="*/ 319965 h 605381"/>
                <a:gd name="connsiteX44" fmla="*/ 457338 w 596114"/>
                <a:gd name="connsiteY44" fmla="*/ 78776 h 605381"/>
                <a:gd name="connsiteX45" fmla="*/ 515178 w 596114"/>
                <a:gd name="connsiteY45" fmla="*/ 54984 h 605381"/>
                <a:gd name="connsiteX46" fmla="*/ 42688 w 596114"/>
                <a:gd name="connsiteY46" fmla="*/ 0 h 605381"/>
                <a:gd name="connsiteX47" fmla="*/ 398388 w 596114"/>
                <a:gd name="connsiteY47" fmla="*/ 0 h 605381"/>
                <a:gd name="connsiteX48" fmla="*/ 441076 w 596114"/>
                <a:gd name="connsiteY48" fmla="*/ 41337 h 605381"/>
                <a:gd name="connsiteX49" fmla="*/ 402160 w 596114"/>
                <a:gd name="connsiteY49" fmla="*/ 78907 h 605381"/>
                <a:gd name="connsiteX50" fmla="*/ 402160 w 596114"/>
                <a:gd name="connsiteY50" fmla="*/ 42625 h 605381"/>
                <a:gd name="connsiteX51" fmla="*/ 398388 w 596114"/>
                <a:gd name="connsiteY51" fmla="*/ 38958 h 605381"/>
                <a:gd name="connsiteX52" fmla="*/ 42688 w 596114"/>
                <a:gd name="connsiteY52" fmla="*/ 38958 h 605381"/>
                <a:gd name="connsiteX53" fmla="*/ 39015 w 596114"/>
                <a:gd name="connsiteY53" fmla="*/ 42625 h 605381"/>
                <a:gd name="connsiteX54" fmla="*/ 39015 w 596114"/>
                <a:gd name="connsiteY54" fmla="*/ 562656 h 605381"/>
                <a:gd name="connsiteX55" fmla="*/ 42688 w 596114"/>
                <a:gd name="connsiteY55" fmla="*/ 566423 h 605381"/>
                <a:gd name="connsiteX56" fmla="*/ 398388 w 596114"/>
                <a:gd name="connsiteY56" fmla="*/ 566423 h 605381"/>
                <a:gd name="connsiteX57" fmla="*/ 402160 w 596114"/>
                <a:gd name="connsiteY57" fmla="*/ 562656 h 605381"/>
                <a:gd name="connsiteX58" fmla="*/ 402160 w 596114"/>
                <a:gd name="connsiteY58" fmla="*/ 418622 h 605381"/>
                <a:gd name="connsiteX59" fmla="*/ 441175 w 596114"/>
                <a:gd name="connsiteY59" fmla="*/ 379664 h 605381"/>
                <a:gd name="connsiteX60" fmla="*/ 441175 w 596114"/>
                <a:gd name="connsiteY60" fmla="*/ 562656 h 605381"/>
                <a:gd name="connsiteX61" fmla="*/ 398388 w 596114"/>
                <a:gd name="connsiteY61" fmla="*/ 605381 h 605381"/>
                <a:gd name="connsiteX62" fmla="*/ 42688 w 596114"/>
                <a:gd name="connsiteY62" fmla="*/ 605381 h 605381"/>
                <a:gd name="connsiteX63" fmla="*/ 0 w 596114"/>
                <a:gd name="connsiteY63" fmla="*/ 562656 h 605381"/>
                <a:gd name="connsiteX64" fmla="*/ 0 w 596114"/>
                <a:gd name="connsiteY64" fmla="*/ 42625 h 605381"/>
                <a:gd name="connsiteX65" fmla="*/ 42688 w 596114"/>
                <a:gd name="connsiteY65" fmla="*/ 0 h 60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96114" h="605381">
                  <a:moveTo>
                    <a:pt x="87620" y="437153"/>
                  </a:moveTo>
                  <a:lnTo>
                    <a:pt x="147471" y="437153"/>
                  </a:lnTo>
                  <a:cubicBezTo>
                    <a:pt x="145585" y="450930"/>
                    <a:pt x="148562" y="464608"/>
                    <a:pt x="155808" y="476105"/>
                  </a:cubicBezTo>
                  <a:lnTo>
                    <a:pt x="87620" y="476105"/>
                  </a:lnTo>
                  <a:cubicBezTo>
                    <a:pt x="76900" y="476105"/>
                    <a:pt x="68166" y="467383"/>
                    <a:pt x="68166" y="456679"/>
                  </a:cubicBezTo>
                  <a:cubicBezTo>
                    <a:pt x="68166" y="445875"/>
                    <a:pt x="76900" y="437153"/>
                    <a:pt x="87620" y="437153"/>
                  </a:cubicBezTo>
                  <a:close/>
                  <a:moveTo>
                    <a:pt x="241113" y="372802"/>
                  </a:moveTo>
                  <a:lnTo>
                    <a:pt x="230888" y="419692"/>
                  </a:lnTo>
                  <a:lnTo>
                    <a:pt x="277846" y="409481"/>
                  </a:lnTo>
                  <a:close/>
                  <a:moveTo>
                    <a:pt x="87625" y="339420"/>
                  </a:moveTo>
                  <a:lnTo>
                    <a:pt x="168439" y="339420"/>
                  </a:lnTo>
                  <a:lnTo>
                    <a:pt x="160000" y="378372"/>
                  </a:lnTo>
                  <a:lnTo>
                    <a:pt x="87625" y="378372"/>
                  </a:lnTo>
                  <a:cubicBezTo>
                    <a:pt x="76903" y="378372"/>
                    <a:pt x="68166" y="369650"/>
                    <a:pt x="68166" y="358946"/>
                  </a:cubicBezTo>
                  <a:cubicBezTo>
                    <a:pt x="68166" y="348142"/>
                    <a:pt x="76903" y="339420"/>
                    <a:pt x="87625" y="339420"/>
                  </a:cubicBezTo>
                  <a:close/>
                  <a:moveTo>
                    <a:pt x="87622" y="241687"/>
                  </a:moveTo>
                  <a:lnTo>
                    <a:pt x="239005" y="241687"/>
                  </a:lnTo>
                  <a:lnTo>
                    <a:pt x="199993" y="280639"/>
                  </a:lnTo>
                  <a:lnTo>
                    <a:pt x="87622" y="280639"/>
                  </a:lnTo>
                  <a:cubicBezTo>
                    <a:pt x="76902" y="280639"/>
                    <a:pt x="68166" y="271917"/>
                    <a:pt x="68166" y="261213"/>
                  </a:cubicBezTo>
                  <a:cubicBezTo>
                    <a:pt x="68166" y="250409"/>
                    <a:pt x="76902" y="241687"/>
                    <a:pt x="87622" y="241687"/>
                  </a:cubicBezTo>
                  <a:close/>
                  <a:moveTo>
                    <a:pt x="87627" y="143954"/>
                  </a:moveTo>
                  <a:lnTo>
                    <a:pt x="336949" y="143954"/>
                  </a:lnTo>
                  <a:lnTo>
                    <a:pt x="297927" y="182906"/>
                  </a:lnTo>
                  <a:lnTo>
                    <a:pt x="87627" y="182906"/>
                  </a:lnTo>
                  <a:cubicBezTo>
                    <a:pt x="76904" y="182906"/>
                    <a:pt x="68166" y="174184"/>
                    <a:pt x="68166" y="163480"/>
                  </a:cubicBezTo>
                  <a:cubicBezTo>
                    <a:pt x="68166" y="152676"/>
                    <a:pt x="76904" y="143954"/>
                    <a:pt x="87627" y="143954"/>
                  </a:cubicBezTo>
                  <a:close/>
                  <a:moveTo>
                    <a:pt x="515787" y="93955"/>
                  </a:moveTo>
                  <a:cubicBezTo>
                    <a:pt x="504643" y="93695"/>
                    <a:pt x="493425" y="97809"/>
                    <a:pt x="484936" y="106334"/>
                  </a:cubicBezTo>
                  <a:lnTo>
                    <a:pt x="257196" y="333744"/>
                  </a:lnTo>
                  <a:lnTo>
                    <a:pt x="316961" y="393422"/>
                  </a:lnTo>
                  <a:lnTo>
                    <a:pt x="544701" y="166012"/>
                  </a:lnTo>
                  <a:cubicBezTo>
                    <a:pt x="560784" y="149953"/>
                    <a:pt x="561082" y="124376"/>
                    <a:pt x="546190" y="107821"/>
                  </a:cubicBezTo>
                  <a:cubicBezTo>
                    <a:pt x="538000" y="98850"/>
                    <a:pt x="526930" y="94215"/>
                    <a:pt x="515787" y="93955"/>
                  </a:cubicBezTo>
                  <a:close/>
                  <a:moveTo>
                    <a:pt x="515178" y="54984"/>
                  </a:moveTo>
                  <a:cubicBezTo>
                    <a:pt x="536138" y="55083"/>
                    <a:pt x="557110" y="63262"/>
                    <a:pt x="573094" y="79668"/>
                  </a:cubicBezTo>
                  <a:cubicBezTo>
                    <a:pt x="603870" y="111291"/>
                    <a:pt x="603969" y="161948"/>
                    <a:pt x="572300" y="193571"/>
                  </a:cubicBezTo>
                  <a:lnTo>
                    <a:pt x="330760" y="434760"/>
                  </a:lnTo>
                  <a:cubicBezTo>
                    <a:pt x="328179" y="437337"/>
                    <a:pt x="324704" y="439221"/>
                    <a:pt x="321031" y="440014"/>
                  </a:cubicBezTo>
                  <a:lnTo>
                    <a:pt x="209543" y="464202"/>
                  </a:lnTo>
                  <a:cubicBezTo>
                    <a:pt x="203090" y="465590"/>
                    <a:pt x="196340" y="463607"/>
                    <a:pt x="191674" y="458849"/>
                  </a:cubicBezTo>
                  <a:cubicBezTo>
                    <a:pt x="186908" y="454190"/>
                    <a:pt x="185022" y="447350"/>
                    <a:pt x="186412" y="441005"/>
                  </a:cubicBezTo>
                  <a:lnTo>
                    <a:pt x="210536" y="329680"/>
                  </a:lnTo>
                  <a:cubicBezTo>
                    <a:pt x="211330" y="325913"/>
                    <a:pt x="213217" y="322542"/>
                    <a:pt x="215798" y="319965"/>
                  </a:cubicBezTo>
                  <a:cubicBezTo>
                    <a:pt x="225825" y="310051"/>
                    <a:pt x="439369" y="96719"/>
                    <a:pt x="457338" y="78776"/>
                  </a:cubicBezTo>
                  <a:cubicBezTo>
                    <a:pt x="473271" y="62865"/>
                    <a:pt x="494219" y="54885"/>
                    <a:pt x="515178" y="54984"/>
                  </a:cubicBezTo>
                  <a:close/>
                  <a:moveTo>
                    <a:pt x="42688" y="0"/>
                  </a:moveTo>
                  <a:lnTo>
                    <a:pt x="398388" y="0"/>
                  </a:lnTo>
                  <a:cubicBezTo>
                    <a:pt x="421519" y="0"/>
                    <a:pt x="440381" y="18438"/>
                    <a:pt x="441076" y="41337"/>
                  </a:cubicBezTo>
                  <a:lnTo>
                    <a:pt x="402160" y="78907"/>
                  </a:lnTo>
                  <a:lnTo>
                    <a:pt x="402160" y="42625"/>
                  </a:lnTo>
                  <a:cubicBezTo>
                    <a:pt x="402160" y="40643"/>
                    <a:pt x="400473" y="38958"/>
                    <a:pt x="398388" y="38958"/>
                  </a:cubicBezTo>
                  <a:lnTo>
                    <a:pt x="42688" y="38958"/>
                  </a:lnTo>
                  <a:cubicBezTo>
                    <a:pt x="40702" y="38958"/>
                    <a:pt x="39015" y="40643"/>
                    <a:pt x="39015" y="42625"/>
                  </a:cubicBezTo>
                  <a:lnTo>
                    <a:pt x="39015" y="562656"/>
                  </a:lnTo>
                  <a:cubicBezTo>
                    <a:pt x="39015" y="564738"/>
                    <a:pt x="40702" y="566423"/>
                    <a:pt x="42688" y="566423"/>
                  </a:cubicBezTo>
                  <a:lnTo>
                    <a:pt x="398388" y="566423"/>
                  </a:lnTo>
                  <a:cubicBezTo>
                    <a:pt x="400473" y="566423"/>
                    <a:pt x="402160" y="564738"/>
                    <a:pt x="402160" y="562656"/>
                  </a:cubicBezTo>
                  <a:lnTo>
                    <a:pt x="402160" y="418622"/>
                  </a:lnTo>
                  <a:lnTo>
                    <a:pt x="441175" y="379664"/>
                  </a:lnTo>
                  <a:lnTo>
                    <a:pt x="441175" y="562656"/>
                  </a:lnTo>
                  <a:cubicBezTo>
                    <a:pt x="441175" y="586249"/>
                    <a:pt x="422015" y="605381"/>
                    <a:pt x="398388" y="605381"/>
                  </a:cubicBezTo>
                  <a:lnTo>
                    <a:pt x="42688" y="605381"/>
                  </a:lnTo>
                  <a:cubicBezTo>
                    <a:pt x="19160" y="605381"/>
                    <a:pt x="0" y="586249"/>
                    <a:pt x="0" y="562656"/>
                  </a:cubicBezTo>
                  <a:lnTo>
                    <a:pt x="0" y="42625"/>
                  </a:lnTo>
                  <a:cubicBezTo>
                    <a:pt x="0" y="19132"/>
                    <a:pt x="19160" y="0"/>
                    <a:pt x="42688" y="0"/>
                  </a:cubicBezTo>
                  <a:close/>
                </a:path>
              </a:pathLst>
            </a:custGeom>
            <a:solidFill>
              <a:schemeClr val="bg1"/>
            </a:soli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72672" tIns="272672" rIns="272672" bIns="272672" numCol="1" spcCol="127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1167130">
                <a:lnSpc>
                  <a:spcPct val="90000"/>
                </a:lnSpc>
                <a:spcBef>
                  <a:spcPct val="0"/>
                </a:spcBef>
                <a:spcAft>
                  <a:spcPct val="35000"/>
                </a:spcAft>
              </a:pPr>
              <a:endParaRPr lang="zh-CN" altLang="en-US" sz="2600" b="1">
                <a:cs typeface="+mn-ea"/>
                <a:sym typeface="+mn-lt"/>
              </a:endParaRPr>
            </a:p>
          </p:txBody>
        </p:sp>
        <p:sp>
          <p:nvSpPr>
            <p:cNvPr id="15" name="任意多边形: 形状 19"/>
            <p:cNvSpPr/>
            <p:nvPr/>
          </p:nvSpPr>
          <p:spPr>
            <a:xfrm>
              <a:off x="4672734" y="3649683"/>
              <a:ext cx="468419" cy="432579"/>
            </a:xfrm>
            <a:custGeom>
              <a:avLst/>
              <a:gdLst>
                <a:gd name="connsiteX0" fmla="*/ 186302 w 608697"/>
                <a:gd name="connsiteY0" fmla="*/ 63862 h 562124"/>
                <a:gd name="connsiteX1" fmla="*/ 204357 w 608697"/>
                <a:gd name="connsiteY1" fmla="*/ 81889 h 562124"/>
                <a:gd name="connsiteX2" fmla="*/ 186302 w 608697"/>
                <a:gd name="connsiteY2" fmla="*/ 99991 h 562124"/>
                <a:gd name="connsiteX3" fmla="*/ 99759 w 608697"/>
                <a:gd name="connsiteY3" fmla="*/ 186326 h 562124"/>
                <a:gd name="connsiteX4" fmla="*/ 81705 w 608697"/>
                <a:gd name="connsiteY4" fmla="*/ 204428 h 562124"/>
                <a:gd name="connsiteX5" fmla="*/ 63650 w 608697"/>
                <a:gd name="connsiteY5" fmla="*/ 186326 h 562124"/>
                <a:gd name="connsiteX6" fmla="*/ 186302 w 608697"/>
                <a:gd name="connsiteY6" fmla="*/ 63862 h 562124"/>
                <a:gd name="connsiteX7" fmla="*/ 175448 w 608697"/>
                <a:gd name="connsiteY7" fmla="*/ 36129 h 562124"/>
                <a:gd name="connsiteX8" fmla="*/ 36179 w 608697"/>
                <a:gd name="connsiteY8" fmla="*/ 175282 h 562124"/>
                <a:gd name="connsiteX9" fmla="*/ 276226 w 608697"/>
                <a:gd name="connsiteY9" fmla="*/ 490611 h 562124"/>
                <a:gd name="connsiteX10" fmla="*/ 276972 w 608697"/>
                <a:gd name="connsiteY10" fmla="*/ 491356 h 562124"/>
                <a:gd name="connsiteX11" fmla="*/ 304349 w 608697"/>
                <a:gd name="connsiteY11" fmla="*/ 518546 h 562124"/>
                <a:gd name="connsiteX12" fmla="*/ 331725 w 608697"/>
                <a:gd name="connsiteY12" fmla="*/ 491356 h 562124"/>
                <a:gd name="connsiteX13" fmla="*/ 332471 w 608697"/>
                <a:gd name="connsiteY13" fmla="*/ 490611 h 562124"/>
                <a:gd name="connsiteX14" fmla="*/ 572518 w 608697"/>
                <a:gd name="connsiteY14" fmla="*/ 175282 h 562124"/>
                <a:gd name="connsiteX15" fmla="*/ 433249 w 608697"/>
                <a:gd name="connsiteY15" fmla="*/ 36129 h 562124"/>
                <a:gd name="connsiteX16" fmla="*/ 318149 w 608697"/>
                <a:gd name="connsiteY16" fmla="*/ 89764 h 562124"/>
                <a:gd name="connsiteX17" fmla="*/ 304349 w 608697"/>
                <a:gd name="connsiteY17" fmla="*/ 96170 h 562124"/>
                <a:gd name="connsiteX18" fmla="*/ 290548 w 608697"/>
                <a:gd name="connsiteY18" fmla="*/ 89764 h 562124"/>
                <a:gd name="connsiteX19" fmla="*/ 175448 w 608697"/>
                <a:gd name="connsiteY19" fmla="*/ 36129 h 562124"/>
                <a:gd name="connsiteX20" fmla="*/ 175448 w 608697"/>
                <a:gd name="connsiteY20" fmla="*/ 0 h 562124"/>
                <a:gd name="connsiteX21" fmla="*/ 304349 w 608697"/>
                <a:gd name="connsiteY21" fmla="*/ 51847 h 562124"/>
                <a:gd name="connsiteX22" fmla="*/ 433249 w 608697"/>
                <a:gd name="connsiteY22" fmla="*/ 0 h 562124"/>
                <a:gd name="connsiteX23" fmla="*/ 608697 w 608697"/>
                <a:gd name="connsiteY23" fmla="*/ 175282 h 562124"/>
                <a:gd name="connsiteX24" fmla="*/ 537309 w 608697"/>
                <a:gd name="connsiteY24" fmla="*/ 342593 h 562124"/>
                <a:gd name="connsiteX25" fmla="*/ 356864 w 608697"/>
                <a:gd name="connsiteY25" fmla="*/ 517354 h 562124"/>
                <a:gd name="connsiteX26" fmla="*/ 317104 w 608697"/>
                <a:gd name="connsiteY26" fmla="*/ 556835 h 562124"/>
                <a:gd name="connsiteX27" fmla="*/ 304349 w 608697"/>
                <a:gd name="connsiteY27" fmla="*/ 562124 h 562124"/>
                <a:gd name="connsiteX28" fmla="*/ 291593 w 608697"/>
                <a:gd name="connsiteY28" fmla="*/ 556835 h 562124"/>
                <a:gd name="connsiteX29" fmla="*/ 251834 w 608697"/>
                <a:gd name="connsiteY29" fmla="*/ 517354 h 562124"/>
                <a:gd name="connsiteX30" fmla="*/ 71388 w 608697"/>
                <a:gd name="connsiteY30" fmla="*/ 342593 h 562124"/>
                <a:gd name="connsiteX31" fmla="*/ 0 w 608697"/>
                <a:gd name="connsiteY31" fmla="*/ 175282 h 562124"/>
                <a:gd name="connsiteX32" fmla="*/ 175448 w 608697"/>
                <a:gd name="connsiteY32" fmla="*/ 0 h 5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8697" h="562124">
                  <a:moveTo>
                    <a:pt x="186302" y="63862"/>
                  </a:moveTo>
                  <a:cubicBezTo>
                    <a:pt x="196225" y="63862"/>
                    <a:pt x="204357" y="71907"/>
                    <a:pt x="204357" y="81889"/>
                  </a:cubicBezTo>
                  <a:cubicBezTo>
                    <a:pt x="204357" y="91871"/>
                    <a:pt x="196300" y="99991"/>
                    <a:pt x="186302" y="99991"/>
                  </a:cubicBezTo>
                  <a:cubicBezTo>
                    <a:pt x="137808" y="99991"/>
                    <a:pt x="99759" y="137907"/>
                    <a:pt x="99759" y="186326"/>
                  </a:cubicBezTo>
                  <a:cubicBezTo>
                    <a:pt x="99759" y="196308"/>
                    <a:pt x="91702" y="204428"/>
                    <a:pt x="81705" y="204428"/>
                  </a:cubicBezTo>
                  <a:cubicBezTo>
                    <a:pt x="71708" y="204428"/>
                    <a:pt x="63650" y="196308"/>
                    <a:pt x="63650" y="186326"/>
                  </a:cubicBezTo>
                  <a:cubicBezTo>
                    <a:pt x="63650" y="117645"/>
                    <a:pt x="117516" y="63862"/>
                    <a:pt x="186302" y="63862"/>
                  </a:cubicBezTo>
                  <a:close/>
                  <a:moveTo>
                    <a:pt x="175448" y="36129"/>
                  </a:moveTo>
                  <a:cubicBezTo>
                    <a:pt x="97347" y="36129"/>
                    <a:pt x="36179" y="97213"/>
                    <a:pt x="36179" y="175282"/>
                  </a:cubicBezTo>
                  <a:cubicBezTo>
                    <a:pt x="36179" y="273687"/>
                    <a:pt x="122933" y="355182"/>
                    <a:pt x="276226" y="490611"/>
                  </a:cubicBezTo>
                  <a:cubicBezTo>
                    <a:pt x="276450" y="490834"/>
                    <a:pt x="276748" y="491132"/>
                    <a:pt x="276972" y="491356"/>
                  </a:cubicBezTo>
                  <a:lnTo>
                    <a:pt x="304349" y="518546"/>
                  </a:lnTo>
                  <a:lnTo>
                    <a:pt x="331725" y="491356"/>
                  </a:lnTo>
                  <a:cubicBezTo>
                    <a:pt x="331949" y="491132"/>
                    <a:pt x="332247" y="490834"/>
                    <a:pt x="332471" y="490611"/>
                  </a:cubicBezTo>
                  <a:cubicBezTo>
                    <a:pt x="485764" y="355182"/>
                    <a:pt x="572518" y="273762"/>
                    <a:pt x="572518" y="175282"/>
                  </a:cubicBezTo>
                  <a:cubicBezTo>
                    <a:pt x="572518" y="97213"/>
                    <a:pt x="511350" y="36129"/>
                    <a:pt x="433249" y="36129"/>
                  </a:cubicBezTo>
                  <a:cubicBezTo>
                    <a:pt x="390282" y="36129"/>
                    <a:pt x="346196" y="56689"/>
                    <a:pt x="318149" y="89764"/>
                  </a:cubicBezTo>
                  <a:cubicBezTo>
                    <a:pt x="314717" y="93861"/>
                    <a:pt x="309645" y="96170"/>
                    <a:pt x="304349" y="96170"/>
                  </a:cubicBezTo>
                  <a:cubicBezTo>
                    <a:pt x="299052" y="96170"/>
                    <a:pt x="293980" y="93861"/>
                    <a:pt x="290548" y="89764"/>
                  </a:cubicBezTo>
                  <a:cubicBezTo>
                    <a:pt x="262501" y="56689"/>
                    <a:pt x="218415" y="36129"/>
                    <a:pt x="175448" y="36129"/>
                  </a:cubicBezTo>
                  <a:close/>
                  <a:moveTo>
                    <a:pt x="175448" y="0"/>
                  </a:moveTo>
                  <a:cubicBezTo>
                    <a:pt x="222891" y="0"/>
                    <a:pt x="269736" y="19145"/>
                    <a:pt x="304349" y="51847"/>
                  </a:cubicBezTo>
                  <a:cubicBezTo>
                    <a:pt x="338961" y="19145"/>
                    <a:pt x="385807" y="0"/>
                    <a:pt x="433249" y="0"/>
                  </a:cubicBezTo>
                  <a:cubicBezTo>
                    <a:pt x="531640" y="0"/>
                    <a:pt x="608697" y="77026"/>
                    <a:pt x="608697" y="175282"/>
                  </a:cubicBezTo>
                  <a:cubicBezTo>
                    <a:pt x="608697" y="230258"/>
                    <a:pt x="586020" y="283446"/>
                    <a:pt x="537309" y="342593"/>
                  </a:cubicBezTo>
                  <a:cubicBezTo>
                    <a:pt x="494865" y="394291"/>
                    <a:pt x="435711" y="447628"/>
                    <a:pt x="356864" y="517354"/>
                  </a:cubicBezTo>
                  <a:lnTo>
                    <a:pt x="317104" y="556835"/>
                  </a:lnTo>
                  <a:cubicBezTo>
                    <a:pt x="313598" y="560336"/>
                    <a:pt x="308973" y="562124"/>
                    <a:pt x="304349" y="562124"/>
                  </a:cubicBezTo>
                  <a:cubicBezTo>
                    <a:pt x="299724" y="562124"/>
                    <a:pt x="295099" y="560336"/>
                    <a:pt x="291593" y="556835"/>
                  </a:cubicBezTo>
                  <a:lnTo>
                    <a:pt x="251834" y="517354"/>
                  </a:lnTo>
                  <a:cubicBezTo>
                    <a:pt x="172986" y="447628"/>
                    <a:pt x="113832" y="394291"/>
                    <a:pt x="71388" y="342593"/>
                  </a:cubicBezTo>
                  <a:cubicBezTo>
                    <a:pt x="22677" y="283446"/>
                    <a:pt x="0" y="230258"/>
                    <a:pt x="0" y="175282"/>
                  </a:cubicBezTo>
                  <a:cubicBezTo>
                    <a:pt x="0" y="77026"/>
                    <a:pt x="77057" y="0"/>
                    <a:pt x="175448" y="0"/>
                  </a:cubicBezTo>
                  <a:close/>
                </a:path>
              </a:pathLst>
            </a:custGeom>
            <a:solidFill>
              <a:schemeClr val="bg1"/>
            </a:soli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10772" tIns="310772" rIns="310772" bIns="310772" numCol="1" spcCol="127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2167255">
                <a:lnSpc>
                  <a:spcPct val="90000"/>
                </a:lnSpc>
                <a:spcBef>
                  <a:spcPct val="0"/>
                </a:spcBef>
                <a:spcAft>
                  <a:spcPct val="35000"/>
                </a:spcAft>
              </a:pPr>
              <a:endParaRPr lang="zh-CN" altLang="en-US" sz="4900" b="1">
                <a:cs typeface="+mn-ea"/>
                <a:sym typeface="+mn-lt"/>
              </a:endParaRPr>
            </a:p>
          </p:txBody>
        </p:sp>
      </p:grpSp>
      <p:sp>
        <p:nvSpPr>
          <p:cNvPr id="16" name="矩形 15"/>
          <p:cNvSpPr/>
          <p:nvPr/>
        </p:nvSpPr>
        <p:spPr>
          <a:xfrm>
            <a:off x="4227474" y="1296194"/>
            <a:ext cx="3126638" cy="707886"/>
          </a:xfrm>
          <a:prstGeom prst="rect">
            <a:avLst/>
          </a:prstGeom>
        </p:spPr>
        <p:txBody>
          <a:bodyPr wrap="square">
            <a:spAutoFit/>
          </a:bodyPr>
          <a:lstStyle/>
          <a:p>
            <a:r>
              <a:rPr lang="zh-CN" altLang="zh-CN" sz="2000" b="1" dirty="0"/>
              <a:t>按照风险的来源通常可分为外部风险和内部风险</a:t>
            </a:r>
            <a:endParaRPr lang="zh-CN" altLang="en-US" sz="2000" b="1" dirty="0"/>
          </a:p>
        </p:txBody>
      </p:sp>
      <p:sp>
        <p:nvSpPr>
          <p:cNvPr id="17" name="矩形 16"/>
          <p:cNvSpPr/>
          <p:nvPr/>
        </p:nvSpPr>
        <p:spPr>
          <a:xfrm>
            <a:off x="993775" y="3118765"/>
            <a:ext cx="2474159" cy="1015663"/>
          </a:xfrm>
          <a:prstGeom prst="rect">
            <a:avLst/>
          </a:prstGeom>
        </p:spPr>
        <p:txBody>
          <a:bodyPr wrap="square">
            <a:spAutoFit/>
          </a:bodyPr>
          <a:lstStyle/>
          <a:p>
            <a:r>
              <a:rPr lang="zh-CN" altLang="zh-CN" sz="2000" b="1" dirty="0"/>
              <a:t>按照风险的影响范围可分为整体风险和局部风险</a:t>
            </a:r>
            <a:endParaRPr lang="zh-CN" altLang="en-US" sz="2000" b="1" dirty="0"/>
          </a:p>
        </p:txBody>
      </p:sp>
      <p:sp>
        <p:nvSpPr>
          <p:cNvPr id="18" name="矩形 17"/>
          <p:cNvSpPr/>
          <p:nvPr/>
        </p:nvSpPr>
        <p:spPr>
          <a:xfrm>
            <a:off x="7775575" y="3104555"/>
            <a:ext cx="2819400" cy="707886"/>
          </a:xfrm>
          <a:prstGeom prst="rect">
            <a:avLst/>
          </a:prstGeom>
        </p:spPr>
        <p:txBody>
          <a:bodyPr wrap="square">
            <a:spAutoFit/>
          </a:bodyPr>
          <a:lstStyle/>
          <a:p>
            <a:r>
              <a:rPr lang="zh-CN" altLang="en-US" sz="2000" b="1" dirty="0"/>
              <a:t>按</a:t>
            </a:r>
            <a:r>
              <a:rPr lang="zh-CN" altLang="zh-CN" sz="2000" b="1" dirty="0"/>
              <a:t>照风险的状态可分为静态风险和动态风险</a:t>
            </a:r>
            <a:endParaRPr lang="zh-CN" altLang="en-US" sz="2000" b="1" dirty="0"/>
          </a:p>
        </p:txBody>
      </p:sp>
      <p:sp>
        <p:nvSpPr>
          <p:cNvPr id="19" name="矩形 18"/>
          <p:cNvSpPr/>
          <p:nvPr/>
        </p:nvSpPr>
        <p:spPr>
          <a:xfrm>
            <a:off x="1374775" y="5226188"/>
            <a:ext cx="2804228" cy="1015663"/>
          </a:xfrm>
          <a:prstGeom prst="rect">
            <a:avLst/>
          </a:prstGeom>
        </p:spPr>
        <p:txBody>
          <a:bodyPr wrap="square">
            <a:spAutoFit/>
          </a:bodyPr>
          <a:lstStyle/>
          <a:p>
            <a:r>
              <a:rPr lang="zh-CN" altLang="zh-CN" sz="2000" b="1" dirty="0"/>
              <a:t>按照风险的影响期限可分为短期风险和长期风险</a:t>
            </a:r>
            <a:endParaRPr lang="zh-CN" altLang="en-US" sz="2000" b="1" dirty="0"/>
          </a:p>
        </p:txBody>
      </p:sp>
      <p:sp>
        <p:nvSpPr>
          <p:cNvPr id="20" name="矩形 19"/>
          <p:cNvSpPr/>
          <p:nvPr/>
        </p:nvSpPr>
        <p:spPr>
          <a:xfrm>
            <a:off x="6979732" y="5263683"/>
            <a:ext cx="4834443" cy="1323439"/>
          </a:xfrm>
          <a:prstGeom prst="rect">
            <a:avLst/>
          </a:prstGeom>
        </p:spPr>
        <p:txBody>
          <a:bodyPr wrap="square">
            <a:spAutoFit/>
          </a:bodyPr>
          <a:lstStyle/>
          <a:p>
            <a:r>
              <a:rPr lang="zh-CN" altLang="zh-CN" sz="2000" b="1" dirty="0"/>
              <a:t>根据风险的内容可分为</a:t>
            </a:r>
            <a:r>
              <a:rPr lang="zh-CN" altLang="en-US" sz="2000" b="1" dirty="0"/>
              <a:t>技术风险、进度风险、费用风险、管理风险、已知风险、不可预测风险、可预测风险、社会环境风险、商业风险</a:t>
            </a:r>
          </a:p>
        </p:txBody>
      </p:sp>
      <p:sp>
        <p:nvSpPr>
          <p:cNvPr id="3" name="TextBox 2"/>
          <p:cNvSpPr txBox="1"/>
          <p:nvPr/>
        </p:nvSpPr>
        <p:spPr>
          <a:xfrm>
            <a:off x="688975" y="1388527"/>
            <a:ext cx="2514600" cy="523220"/>
          </a:xfrm>
          <a:prstGeom prst="rect">
            <a:avLst/>
          </a:prstGeom>
          <a:noFill/>
        </p:spPr>
        <p:txBody>
          <a:bodyPr wrap="square" rtlCol="0">
            <a:spAutoFit/>
          </a:bodyPr>
          <a:lstStyle/>
          <a:p>
            <a:r>
              <a:rPr lang="zh-CN" altLang="en-US" sz="2800" b="1" dirty="0">
                <a:solidFill>
                  <a:schemeClr val="tx2">
                    <a:lumMod val="60000"/>
                    <a:lumOff val="40000"/>
                  </a:schemeClr>
                </a:solidFill>
              </a:rPr>
              <a:t>风险的分类：</a:t>
            </a:r>
          </a:p>
        </p:txBody>
      </p:sp>
      <p:sp>
        <p:nvSpPr>
          <p:cNvPr id="22" name="灯片编号占位符 21">
            <a:extLst>
              <a:ext uri="{FF2B5EF4-FFF2-40B4-BE49-F238E27FC236}">
                <a16:creationId xmlns:a16="http://schemas.microsoft.com/office/drawing/2014/main" id="{B13092AA-FD79-4966-9D7C-F48C9E6C8DD4}"/>
              </a:ext>
            </a:extLst>
          </p:cNvPr>
          <p:cNvSpPr>
            <a:spLocks noGrp="1"/>
          </p:cNvSpPr>
          <p:nvPr>
            <p:ph type="sldNum" sz="quarter" idx="12"/>
          </p:nvPr>
        </p:nvSpPr>
        <p:spPr/>
        <p:txBody>
          <a:bodyPr/>
          <a:lstStyle/>
          <a:p>
            <a:fld id="{B6F15528-21DE-4FAA-801E-634DDDAF4B2B}" type="slidenum">
              <a:rPr lang="en-US" smtClean="0"/>
              <a:t>531</a:t>
            </a:fld>
            <a:endParaRPr lang="en-US" dirty="0"/>
          </a:p>
        </p:txBody>
      </p:sp>
      <p:sp>
        <p:nvSpPr>
          <p:cNvPr id="23" name="灯片编号占位符 8">
            <a:extLst>
              <a:ext uri="{FF2B5EF4-FFF2-40B4-BE49-F238E27FC236}">
                <a16:creationId xmlns:a16="http://schemas.microsoft.com/office/drawing/2014/main" id="{20BAAEE3-B35F-4C07-B01F-9C051644A7E6}"/>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531</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7.2.1 </a:t>
            </a:r>
            <a:r>
              <a:rPr lang="zh-CN" altLang="zh-CN" dirty="0"/>
              <a:t>软件</a:t>
            </a:r>
            <a:r>
              <a:rPr lang="zh-CN" altLang="en-US" dirty="0"/>
              <a:t>工程</a:t>
            </a:r>
            <a:r>
              <a:rPr lang="zh-CN" altLang="zh-CN" dirty="0"/>
              <a:t>项目风险概述</a:t>
            </a:r>
            <a:endParaRPr lang="zh-CN" altLang="en-US" dirty="0"/>
          </a:p>
        </p:txBody>
      </p:sp>
      <p:sp>
        <p:nvSpPr>
          <p:cNvPr id="4" name="Freeform 13"/>
          <p:cNvSpPr>
            <a:spLocks noEditPoints="1"/>
          </p:cNvSpPr>
          <p:nvPr/>
        </p:nvSpPr>
        <p:spPr bwMode="auto">
          <a:xfrm>
            <a:off x="908921" y="1905794"/>
            <a:ext cx="2447054" cy="2893215"/>
          </a:xfrm>
          <a:custGeom>
            <a:avLst/>
            <a:gdLst>
              <a:gd name="T0" fmla="*/ 774 w 1058"/>
              <a:gd name="T1" fmla="*/ 1252 h 1252"/>
              <a:gd name="T2" fmla="*/ 283 w 1058"/>
              <a:gd name="T3" fmla="*/ 1252 h 1252"/>
              <a:gd name="T4" fmla="*/ 248 w 1058"/>
              <a:gd name="T5" fmla="*/ 1218 h 1252"/>
              <a:gd name="T6" fmla="*/ 142 w 1058"/>
              <a:gd name="T7" fmla="*/ 887 h 1252"/>
              <a:gd name="T8" fmla="*/ 110 w 1058"/>
              <a:gd name="T9" fmla="*/ 831 h 1252"/>
              <a:gd name="T10" fmla="*/ 0 w 1058"/>
              <a:gd name="T11" fmla="*/ 529 h 1252"/>
              <a:gd name="T12" fmla="*/ 529 w 1058"/>
              <a:gd name="T13" fmla="*/ 0 h 1252"/>
              <a:gd name="T14" fmla="*/ 1058 w 1058"/>
              <a:gd name="T15" fmla="*/ 529 h 1252"/>
              <a:gd name="T16" fmla="*/ 947 w 1058"/>
              <a:gd name="T17" fmla="*/ 831 h 1252"/>
              <a:gd name="T18" fmla="*/ 916 w 1058"/>
              <a:gd name="T19" fmla="*/ 887 h 1252"/>
              <a:gd name="T20" fmla="*/ 810 w 1058"/>
              <a:gd name="T21" fmla="*/ 1218 h 1252"/>
              <a:gd name="T22" fmla="*/ 774 w 1058"/>
              <a:gd name="T23" fmla="*/ 1252 h 1252"/>
              <a:gd name="T24" fmla="*/ 315 w 1058"/>
              <a:gd name="T25" fmla="*/ 1180 h 1252"/>
              <a:gd name="T26" fmla="*/ 742 w 1058"/>
              <a:gd name="T27" fmla="*/ 1180 h 1252"/>
              <a:gd name="T28" fmla="*/ 851 w 1058"/>
              <a:gd name="T29" fmla="*/ 857 h 1252"/>
              <a:gd name="T30" fmla="*/ 885 w 1058"/>
              <a:gd name="T31" fmla="*/ 794 h 1252"/>
              <a:gd name="T32" fmla="*/ 986 w 1058"/>
              <a:gd name="T33" fmla="*/ 529 h 1252"/>
              <a:gd name="T34" fmla="*/ 529 w 1058"/>
              <a:gd name="T35" fmla="*/ 72 h 1252"/>
              <a:gd name="T36" fmla="*/ 72 w 1058"/>
              <a:gd name="T37" fmla="*/ 529 h 1252"/>
              <a:gd name="T38" fmla="*/ 172 w 1058"/>
              <a:gd name="T39" fmla="*/ 794 h 1252"/>
              <a:gd name="T40" fmla="*/ 207 w 1058"/>
              <a:gd name="T41" fmla="*/ 857 h 1252"/>
              <a:gd name="T42" fmla="*/ 315 w 1058"/>
              <a:gd name="T43" fmla="*/ 1180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58" h="1252">
                <a:moveTo>
                  <a:pt x="774" y="1252"/>
                </a:moveTo>
                <a:cubicBezTo>
                  <a:pt x="283" y="1252"/>
                  <a:pt x="283" y="1252"/>
                  <a:pt x="283" y="1252"/>
                </a:cubicBezTo>
                <a:cubicBezTo>
                  <a:pt x="264" y="1252"/>
                  <a:pt x="249" y="1237"/>
                  <a:pt x="248" y="1218"/>
                </a:cubicBezTo>
                <a:cubicBezTo>
                  <a:pt x="247" y="1217"/>
                  <a:pt x="239" y="1097"/>
                  <a:pt x="142" y="887"/>
                </a:cubicBezTo>
                <a:cubicBezTo>
                  <a:pt x="135" y="873"/>
                  <a:pt x="123" y="853"/>
                  <a:pt x="110" y="831"/>
                </a:cubicBezTo>
                <a:cubicBezTo>
                  <a:pt x="66" y="755"/>
                  <a:pt x="0" y="640"/>
                  <a:pt x="0" y="529"/>
                </a:cubicBezTo>
                <a:cubicBezTo>
                  <a:pt x="0" y="238"/>
                  <a:pt x="237" y="0"/>
                  <a:pt x="529" y="0"/>
                </a:cubicBezTo>
                <a:cubicBezTo>
                  <a:pt x="820" y="0"/>
                  <a:pt x="1058" y="238"/>
                  <a:pt x="1058" y="529"/>
                </a:cubicBezTo>
                <a:cubicBezTo>
                  <a:pt x="1058" y="640"/>
                  <a:pt x="991" y="755"/>
                  <a:pt x="947" y="831"/>
                </a:cubicBezTo>
                <a:cubicBezTo>
                  <a:pt x="934" y="853"/>
                  <a:pt x="923" y="873"/>
                  <a:pt x="916" y="887"/>
                </a:cubicBezTo>
                <a:cubicBezTo>
                  <a:pt x="818" y="1097"/>
                  <a:pt x="810" y="1217"/>
                  <a:pt x="810" y="1218"/>
                </a:cubicBezTo>
                <a:cubicBezTo>
                  <a:pt x="809" y="1237"/>
                  <a:pt x="793" y="1252"/>
                  <a:pt x="774" y="1252"/>
                </a:cubicBezTo>
                <a:close/>
                <a:moveTo>
                  <a:pt x="315" y="1180"/>
                </a:moveTo>
                <a:cubicBezTo>
                  <a:pt x="742" y="1180"/>
                  <a:pt x="742" y="1180"/>
                  <a:pt x="742" y="1180"/>
                </a:cubicBezTo>
                <a:cubicBezTo>
                  <a:pt x="751" y="1127"/>
                  <a:pt x="776" y="1017"/>
                  <a:pt x="851" y="857"/>
                </a:cubicBezTo>
                <a:cubicBezTo>
                  <a:pt x="859" y="840"/>
                  <a:pt x="871" y="819"/>
                  <a:pt x="885" y="794"/>
                </a:cubicBezTo>
                <a:cubicBezTo>
                  <a:pt x="928" y="721"/>
                  <a:pt x="986" y="621"/>
                  <a:pt x="986" y="529"/>
                </a:cubicBezTo>
                <a:cubicBezTo>
                  <a:pt x="986" y="277"/>
                  <a:pt x="781" y="72"/>
                  <a:pt x="529" y="72"/>
                </a:cubicBezTo>
                <a:cubicBezTo>
                  <a:pt x="277" y="72"/>
                  <a:pt x="72" y="277"/>
                  <a:pt x="72" y="529"/>
                </a:cubicBezTo>
                <a:cubicBezTo>
                  <a:pt x="72" y="621"/>
                  <a:pt x="130" y="721"/>
                  <a:pt x="172" y="794"/>
                </a:cubicBezTo>
                <a:cubicBezTo>
                  <a:pt x="187" y="819"/>
                  <a:pt x="199" y="840"/>
                  <a:pt x="207" y="857"/>
                </a:cubicBezTo>
                <a:cubicBezTo>
                  <a:pt x="281" y="1017"/>
                  <a:pt x="307" y="1127"/>
                  <a:pt x="315" y="1180"/>
                </a:cubicBezTo>
                <a:close/>
              </a:path>
            </a:pathLst>
          </a:custGeom>
          <a:solidFill>
            <a:schemeClr val="accent2"/>
          </a:solidFill>
          <a:ln>
            <a:noFill/>
          </a:ln>
        </p:spPr>
        <p:txBody>
          <a:bodyPr vert="horz" wrap="square" lIns="91430" tIns="45715" rIns="91430" bIns="45715" numCol="1" anchor="t" anchorCtr="0" compatLnSpc="1"/>
          <a:lstStyle/>
          <a:p>
            <a:pPr algn="just">
              <a:lnSpc>
                <a:spcPct val="120000"/>
              </a:lnSpc>
            </a:pPr>
            <a:endParaRPr lang="id-ID" sz="800" b="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Freeform 16"/>
          <p:cNvSpPr>
            <a:spLocks noEditPoints="1"/>
          </p:cNvSpPr>
          <p:nvPr/>
        </p:nvSpPr>
        <p:spPr bwMode="auto">
          <a:xfrm>
            <a:off x="1507119" y="4881584"/>
            <a:ext cx="1250658" cy="1003228"/>
          </a:xfrm>
          <a:custGeom>
            <a:avLst/>
            <a:gdLst>
              <a:gd name="T0" fmla="*/ 495 w 541"/>
              <a:gd name="T1" fmla="*/ 223 h 434"/>
              <a:gd name="T2" fmla="*/ 540 w 541"/>
              <a:gd name="T3" fmla="*/ 168 h 434"/>
              <a:gd name="T4" fmla="*/ 494 w 541"/>
              <a:gd name="T5" fmla="*/ 112 h 434"/>
              <a:gd name="T6" fmla="*/ 540 w 541"/>
              <a:gd name="T7" fmla="*/ 57 h 434"/>
              <a:gd name="T8" fmla="*/ 483 w 541"/>
              <a:gd name="T9" fmla="*/ 0 h 434"/>
              <a:gd name="T10" fmla="*/ 56 w 541"/>
              <a:gd name="T11" fmla="*/ 0 h 434"/>
              <a:gd name="T12" fmla="*/ 0 w 541"/>
              <a:gd name="T13" fmla="*/ 56 h 434"/>
              <a:gd name="T14" fmla="*/ 46 w 541"/>
              <a:gd name="T15" fmla="*/ 112 h 434"/>
              <a:gd name="T16" fmla="*/ 0 w 541"/>
              <a:gd name="T17" fmla="*/ 167 h 434"/>
              <a:gd name="T18" fmla="*/ 46 w 541"/>
              <a:gd name="T19" fmla="*/ 223 h 434"/>
              <a:gd name="T20" fmla="*/ 1 w 541"/>
              <a:gd name="T21" fmla="*/ 278 h 434"/>
              <a:gd name="T22" fmla="*/ 57 w 541"/>
              <a:gd name="T23" fmla="*/ 334 h 434"/>
              <a:gd name="T24" fmla="*/ 157 w 541"/>
              <a:gd name="T25" fmla="*/ 334 h 434"/>
              <a:gd name="T26" fmla="*/ 161 w 541"/>
              <a:gd name="T27" fmla="*/ 351 h 434"/>
              <a:gd name="T28" fmla="*/ 272 w 541"/>
              <a:gd name="T29" fmla="*/ 433 h 434"/>
              <a:gd name="T30" fmla="*/ 383 w 541"/>
              <a:gd name="T31" fmla="*/ 335 h 434"/>
              <a:gd name="T32" fmla="*/ 484 w 541"/>
              <a:gd name="T33" fmla="*/ 335 h 434"/>
              <a:gd name="T34" fmla="*/ 541 w 541"/>
              <a:gd name="T35" fmla="*/ 278 h 434"/>
              <a:gd name="T36" fmla="*/ 495 w 541"/>
              <a:gd name="T37" fmla="*/ 223 h 434"/>
              <a:gd name="T38" fmla="*/ 423 w 541"/>
              <a:gd name="T39" fmla="*/ 241 h 434"/>
              <a:gd name="T40" fmla="*/ 118 w 541"/>
              <a:gd name="T41" fmla="*/ 241 h 434"/>
              <a:gd name="T42" fmla="*/ 104 w 541"/>
              <a:gd name="T43" fmla="*/ 227 h 434"/>
              <a:gd name="T44" fmla="*/ 118 w 541"/>
              <a:gd name="T45" fmla="*/ 213 h 434"/>
              <a:gd name="T46" fmla="*/ 423 w 541"/>
              <a:gd name="T47" fmla="*/ 213 h 434"/>
              <a:gd name="T48" fmla="*/ 437 w 541"/>
              <a:gd name="T49" fmla="*/ 227 h 434"/>
              <a:gd name="T50" fmla="*/ 423 w 541"/>
              <a:gd name="T51" fmla="*/ 241 h 434"/>
              <a:gd name="T52" fmla="*/ 423 w 541"/>
              <a:gd name="T53" fmla="*/ 116 h 434"/>
              <a:gd name="T54" fmla="*/ 118 w 541"/>
              <a:gd name="T55" fmla="*/ 116 h 434"/>
              <a:gd name="T56" fmla="*/ 104 w 541"/>
              <a:gd name="T57" fmla="*/ 102 h 434"/>
              <a:gd name="T58" fmla="*/ 118 w 541"/>
              <a:gd name="T59" fmla="*/ 88 h 434"/>
              <a:gd name="T60" fmla="*/ 423 w 541"/>
              <a:gd name="T61" fmla="*/ 88 h 434"/>
              <a:gd name="T62" fmla="*/ 437 w 541"/>
              <a:gd name="T63" fmla="*/ 102 h 434"/>
              <a:gd name="T64" fmla="*/ 423 w 541"/>
              <a:gd name="T65" fmla="*/ 116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1" h="434">
                <a:moveTo>
                  <a:pt x="495" y="223"/>
                </a:moveTo>
                <a:cubicBezTo>
                  <a:pt x="521" y="218"/>
                  <a:pt x="540" y="195"/>
                  <a:pt x="540" y="168"/>
                </a:cubicBezTo>
                <a:cubicBezTo>
                  <a:pt x="540" y="140"/>
                  <a:pt x="520" y="117"/>
                  <a:pt x="494" y="112"/>
                </a:cubicBezTo>
                <a:cubicBezTo>
                  <a:pt x="520" y="107"/>
                  <a:pt x="540" y="84"/>
                  <a:pt x="540" y="57"/>
                </a:cubicBezTo>
                <a:cubicBezTo>
                  <a:pt x="540" y="26"/>
                  <a:pt x="514" y="0"/>
                  <a:pt x="483" y="0"/>
                </a:cubicBezTo>
                <a:cubicBezTo>
                  <a:pt x="56" y="0"/>
                  <a:pt x="56" y="0"/>
                  <a:pt x="56" y="0"/>
                </a:cubicBezTo>
                <a:cubicBezTo>
                  <a:pt x="25" y="0"/>
                  <a:pt x="0" y="25"/>
                  <a:pt x="0" y="56"/>
                </a:cubicBezTo>
                <a:cubicBezTo>
                  <a:pt x="0" y="84"/>
                  <a:pt x="20" y="107"/>
                  <a:pt x="46" y="112"/>
                </a:cubicBezTo>
                <a:cubicBezTo>
                  <a:pt x="20" y="117"/>
                  <a:pt x="0" y="140"/>
                  <a:pt x="0" y="167"/>
                </a:cubicBezTo>
                <a:cubicBezTo>
                  <a:pt x="0" y="195"/>
                  <a:pt x="20" y="218"/>
                  <a:pt x="46" y="223"/>
                </a:cubicBezTo>
                <a:cubicBezTo>
                  <a:pt x="20" y="228"/>
                  <a:pt x="1" y="250"/>
                  <a:pt x="1" y="278"/>
                </a:cubicBezTo>
                <a:cubicBezTo>
                  <a:pt x="1" y="309"/>
                  <a:pt x="26" y="334"/>
                  <a:pt x="57" y="334"/>
                </a:cubicBezTo>
                <a:cubicBezTo>
                  <a:pt x="157" y="334"/>
                  <a:pt x="157" y="334"/>
                  <a:pt x="157" y="334"/>
                </a:cubicBezTo>
                <a:cubicBezTo>
                  <a:pt x="158" y="340"/>
                  <a:pt x="159" y="345"/>
                  <a:pt x="161" y="351"/>
                </a:cubicBezTo>
                <a:cubicBezTo>
                  <a:pt x="175" y="399"/>
                  <a:pt x="219" y="434"/>
                  <a:pt x="272" y="433"/>
                </a:cubicBezTo>
                <a:cubicBezTo>
                  <a:pt x="331" y="433"/>
                  <a:pt x="380" y="392"/>
                  <a:pt x="383" y="335"/>
                </a:cubicBezTo>
                <a:cubicBezTo>
                  <a:pt x="484" y="335"/>
                  <a:pt x="484" y="335"/>
                  <a:pt x="484" y="335"/>
                </a:cubicBezTo>
                <a:cubicBezTo>
                  <a:pt x="515" y="335"/>
                  <a:pt x="541" y="309"/>
                  <a:pt x="541" y="278"/>
                </a:cubicBezTo>
                <a:cubicBezTo>
                  <a:pt x="541" y="251"/>
                  <a:pt x="521" y="228"/>
                  <a:pt x="495" y="223"/>
                </a:cubicBezTo>
                <a:close/>
                <a:moveTo>
                  <a:pt x="423" y="241"/>
                </a:moveTo>
                <a:cubicBezTo>
                  <a:pt x="118" y="241"/>
                  <a:pt x="118" y="241"/>
                  <a:pt x="118" y="241"/>
                </a:cubicBezTo>
                <a:cubicBezTo>
                  <a:pt x="110" y="241"/>
                  <a:pt x="104" y="234"/>
                  <a:pt x="104" y="227"/>
                </a:cubicBezTo>
                <a:cubicBezTo>
                  <a:pt x="104" y="219"/>
                  <a:pt x="110" y="213"/>
                  <a:pt x="118" y="213"/>
                </a:cubicBezTo>
                <a:cubicBezTo>
                  <a:pt x="423" y="213"/>
                  <a:pt x="423" y="213"/>
                  <a:pt x="423" y="213"/>
                </a:cubicBezTo>
                <a:cubicBezTo>
                  <a:pt x="431" y="213"/>
                  <a:pt x="437" y="219"/>
                  <a:pt x="437" y="227"/>
                </a:cubicBezTo>
                <a:cubicBezTo>
                  <a:pt x="437" y="234"/>
                  <a:pt x="431" y="241"/>
                  <a:pt x="423" y="241"/>
                </a:cubicBezTo>
                <a:close/>
                <a:moveTo>
                  <a:pt x="423" y="116"/>
                </a:moveTo>
                <a:cubicBezTo>
                  <a:pt x="118" y="116"/>
                  <a:pt x="118" y="116"/>
                  <a:pt x="118" y="116"/>
                </a:cubicBezTo>
                <a:cubicBezTo>
                  <a:pt x="110" y="116"/>
                  <a:pt x="104" y="110"/>
                  <a:pt x="104" y="102"/>
                </a:cubicBezTo>
                <a:cubicBezTo>
                  <a:pt x="104" y="95"/>
                  <a:pt x="110" y="88"/>
                  <a:pt x="118" y="88"/>
                </a:cubicBezTo>
                <a:cubicBezTo>
                  <a:pt x="423" y="88"/>
                  <a:pt x="423" y="88"/>
                  <a:pt x="423" y="88"/>
                </a:cubicBezTo>
                <a:cubicBezTo>
                  <a:pt x="431" y="88"/>
                  <a:pt x="437" y="95"/>
                  <a:pt x="437" y="102"/>
                </a:cubicBezTo>
                <a:cubicBezTo>
                  <a:pt x="437" y="110"/>
                  <a:pt x="431" y="116"/>
                  <a:pt x="423" y="116"/>
                </a:cubicBezTo>
                <a:close/>
              </a:path>
            </a:pathLst>
          </a:custGeom>
          <a:solidFill>
            <a:schemeClr val="accent3"/>
          </a:solidFill>
          <a:ln>
            <a:noFill/>
          </a:ln>
        </p:spPr>
        <p:txBody>
          <a:bodyPr vert="horz" wrap="square" lIns="91430" tIns="45715" rIns="91430" bIns="45715" numCol="1" anchor="t" anchorCtr="0" compatLnSpc="1"/>
          <a:lstStyle/>
          <a:p>
            <a:pPr algn="just">
              <a:lnSpc>
                <a:spcPct val="120000"/>
              </a:lnSpc>
            </a:pPr>
            <a:endParaRPr lang="id-ID" sz="800" b="1">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6" name="Group 12"/>
          <p:cNvGrpSpPr/>
          <p:nvPr/>
        </p:nvGrpSpPr>
        <p:grpSpPr>
          <a:xfrm>
            <a:off x="1085747" y="2193738"/>
            <a:ext cx="2023065" cy="1810837"/>
            <a:chOff x="8169276" y="952501"/>
            <a:chExt cx="3781424" cy="3384550"/>
          </a:xfrm>
          <a:solidFill>
            <a:schemeClr val="accent1"/>
          </a:solidFill>
        </p:grpSpPr>
        <p:sp>
          <p:nvSpPr>
            <p:cNvPr id="7" name="Freeform 10"/>
            <p:cNvSpPr/>
            <p:nvPr/>
          </p:nvSpPr>
          <p:spPr bwMode="auto">
            <a:xfrm>
              <a:off x="9297988" y="1533526"/>
              <a:ext cx="1392237" cy="1004888"/>
            </a:xfrm>
            <a:custGeom>
              <a:avLst/>
              <a:gdLst>
                <a:gd name="T0" fmla="*/ 142 w 370"/>
                <a:gd name="T1" fmla="*/ 228 h 267"/>
                <a:gd name="T2" fmla="*/ 241 w 370"/>
                <a:gd name="T3" fmla="*/ 248 h 267"/>
                <a:gd name="T4" fmla="*/ 303 w 370"/>
                <a:gd name="T5" fmla="*/ 226 h 267"/>
                <a:gd name="T6" fmla="*/ 368 w 370"/>
                <a:gd name="T7" fmla="*/ 107 h 267"/>
                <a:gd name="T8" fmla="*/ 278 w 370"/>
                <a:gd name="T9" fmla="*/ 11 h 267"/>
                <a:gd name="T10" fmla="*/ 179 w 370"/>
                <a:gd name="T11" fmla="*/ 58 h 267"/>
                <a:gd name="T12" fmla="*/ 168 w 370"/>
                <a:gd name="T13" fmla="*/ 65 h 267"/>
                <a:gd name="T14" fmla="*/ 155 w 370"/>
                <a:gd name="T15" fmla="*/ 60 h 267"/>
                <a:gd name="T16" fmla="*/ 67 w 370"/>
                <a:gd name="T17" fmla="*/ 47 h 267"/>
                <a:gd name="T18" fmla="*/ 0 w 370"/>
                <a:gd name="T19" fmla="*/ 116 h 267"/>
                <a:gd name="T20" fmla="*/ 9 w 370"/>
                <a:gd name="T21" fmla="*/ 121 h 267"/>
                <a:gd name="T22" fmla="*/ 84 w 370"/>
                <a:gd name="T23" fmla="*/ 267 h 267"/>
                <a:gd name="T24" fmla="*/ 142 w 370"/>
                <a:gd name="T25" fmla="*/ 22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0" h="267">
                  <a:moveTo>
                    <a:pt x="142" y="228"/>
                  </a:moveTo>
                  <a:cubicBezTo>
                    <a:pt x="189" y="219"/>
                    <a:pt x="225" y="237"/>
                    <a:pt x="241" y="248"/>
                  </a:cubicBezTo>
                  <a:cubicBezTo>
                    <a:pt x="253" y="241"/>
                    <a:pt x="275" y="230"/>
                    <a:pt x="303" y="226"/>
                  </a:cubicBezTo>
                  <a:cubicBezTo>
                    <a:pt x="304" y="191"/>
                    <a:pt x="319" y="134"/>
                    <a:pt x="368" y="107"/>
                  </a:cubicBezTo>
                  <a:cubicBezTo>
                    <a:pt x="370" y="82"/>
                    <a:pt x="350" y="22"/>
                    <a:pt x="278" y="11"/>
                  </a:cubicBezTo>
                  <a:cubicBezTo>
                    <a:pt x="211" y="0"/>
                    <a:pt x="181" y="56"/>
                    <a:pt x="179" y="58"/>
                  </a:cubicBezTo>
                  <a:cubicBezTo>
                    <a:pt x="177" y="62"/>
                    <a:pt x="173" y="65"/>
                    <a:pt x="168" y="65"/>
                  </a:cubicBezTo>
                  <a:cubicBezTo>
                    <a:pt x="163" y="66"/>
                    <a:pt x="158" y="64"/>
                    <a:pt x="155" y="60"/>
                  </a:cubicBezTo>
                  <a:cubicBezTo>
                    <a:pt x="155" y="59"/>
                    <a:pt x="133" y="32"/>
                    <a:pt x="67" y="47"/>
                  </a:cubicBezTo>
                  <a:cubicBezTo>
                    <a:pt x="14" y="60"/>
                    <a:pt x="2" y="101"/>
                    <a:pt x="0" y="116"/>
                  </a:cubicBezTo>
                  <a:cubicBezTo>
                    <a:pt x="3" y="117"/>
                    <a:pt x="6" y="119"/>
                    <a:pt x="9" y="121"/>
                  </a:cubicBezTo>
                  <a:cubicBezTo>
                    <a:pt x="63" y="161"/>
                    <a:pt x="80" y="224"/>
                    <a:pt x="84" y="267"/>
                  </a:cubicBezTo>
                  <a:cubicBezTo>
                    <a:pt x="96" y="250"/>
                    <a:pt x="114" y="234"/>
                    <a:pt x="142" y="2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pPr>
              <a:endParaRPr lang="id-ID" sz="800" b="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11"/>
            <p:cNvSpPr/>
            <p:nvPr/>
          </p:nvSpPr>
          <p:spPr bwMode="auto">
            <a:xfrm>
              <a:off x="8169276" y="952501"/>
              <a:ext cx="3781424" cy="3384550"/>
            </a:xfrm>
            <a:custGeom>
              <a:avLst/>
              <a:gdLst>
                <a:gd name="T0" fmla="*/ 932 w 1005"/>
                <a:gd name="T1" fmla="*/ 313 h 899"/>
                <a:gd name="T2" fmla="*/ 693 w 1005"/>
                <a:gd name="T3" fmla="*/ 126 h 899"/>
                <a:gd name="T4" fmla="*/ 192 w 1005"/>
                <a:gd name="T5" fmla="*/ 181 h 899"/>
                <a:gd name="T6" fmla="*/ 261 w 1005"/>
                <a:gd name="T7" fmla="*/ 549 h 899"/>
                <a:gd name="T8" fmla="*/ 292 w 1005"/>
                <a:gd name="T9" fmla="*/ 298 h 899"/>
                <a:gd name="T10" fmla="*/ 155 w 1005"/>
                <a:gd name="T11" fmla="*/ 377 h 899"/>
                <a:gd name="T12" fmla="*/ 244 w 1005"/>
                <a:gd name="T13" fmla="*/ 409 h 899"/>
                <a:gd name="T14" fmla="*/ 255 w 1005"/>
                <a:gd name="T15" fmla="*/ 435 h 899"/>
                <a:gd name="T16" fmla="*/ 128 w 1005"/>
                <a:gd name="T17" fmla="*/ 388 h 899"/>
                <a:gd name="T18" fmla="*/ 274 w 1005"/>
                <a:gd name="T19" fmla="*/ 257 h 899"/>
                <a:gd name="T20" fmla="*/ 464 w 1005"/>
                <a:gd name="T21" fmla="*/ 184 h 899"/>
                <a:gd name="T22" fmla="*/ 673 w 1005"/>
                <a:gd name="T23" fmla="*/ 190 h 899"/>
                <a:gd name="T24" fmla="*/ 851 w 1005"/>
                <a:gd name="T25" fmla="*/ 291 h 899"/>
                <a:gd name="T26" fmla="*/ 914 w 1005"/>
                <a:gd name="T27" fmla="*/ 518 h 899"/>
                <a:gd name="T28" fmla="*/ 747 w 1005"/>
                <a:gd name="T29" fmla="*/ 572 h 899"/>
                <a:gd name="T30" fmla="*/ 474 w 1005"/>
                <a:gd name="T31" fmla="*/ 615 h 899"/>
                <a:gd name="T32" fmla="*/ 421 w 1005"/>
                <a:gd name="T33" fmla="*/ 572 h 899"/>
                <a:gd name="T34" fmla="*/ 446 w 1005"/>
                <a:gd name="T35" fmla="*/ 560 h 899"/>
                <a:gd name="T36" fmla="*/ 553 w 1005"/>
                <a:gd name="T37" fmla="*/ 547 h 899"/>
                <a:gd name="T38" fmla="*/ 854 w 1005"/>
                <a:gd name="T39" fmla="*/ 560 h 899"/>
                <a:gd name="T40" fmla="*/ 857 w 1005"/>
                <a:gd name="T41" fmla="*/ 427 h 899"/>
                <a:gd name="T42" fmla="*/ 831 w 1005"/>
                <a:gd name="T43" fmla="*/ 311 h 899"/>
                <a:gd name="T44" fmla="*/ 632 w 1005"/>
                <a:gd name="T45" fmla="*/ 378 h 899"/>
                <a:gd name="T46" fmla="*/ 742 w 1005"/>
                <a:gd name="T47" fmla="*/ 461 h 899"/>
                <a:gd name="T48" fmla="*/ 549 w 1005"/>
                <a:gd name="T49" fmla="*/ 430 h 899"/>
                <a:gd name="T50" fmla="*/ 447 w 1005"/>
                <a:gd name="T51" fmla="*/ 410 h 899"/>
                <a:gd name="T52" fmla="*/ 381 w 1005"/>
                <a:gd name="T53" fmla="*/ 488 h 899"/>
                <a:gd name="T54" fmla="*/ 300 w 1005"/>
                <a:gd name="T55" fmla="*/ 535 h 899"/>
                <a:gd name="T56" fmla="*/ 298 w 1005"/>
                <a:gd name="T57" fmla="*/ 538 h 899"/>
                <a:gd name="T58" fmla="*/ 274 w 1005"/>
                <a:gd name="T59" fmla="*/ 618 h 899"/>
                <a:gd name="T60" fmla="*/ 288 w 1005"/>
                <a:gd name="T61" fmla="*/ 665 h 899"/>
                <a:gd name="T62" fmla="*/ 352 w 1005"/>
                <a:gd name="T63" fmla="*/ 724 h 899"/>
                <a:gd name="T64" fmla="*/ 571 w 1005"/>
                <a:gd name="T65" fmla="*/ 769 h 899"/>
                <a:gd name="T66" fmla="*/ 570 w 1005"/>
                <a:gd name="T67" fmla="*/ 769 h 899"/>
                <a:gd name="T68" fmla="*/ 681 w 1005"/>
                <a:gd name="T69" fmla="*/ 675 h 899"/>
                <a:gd name="T70" fmla="*/ 650 w 1005"/>
                <a:gd name="T71" fmla="*/ 634 h 899"/>
                <a:gd name="T72" fmla="*/ 708 w 1005"/>
                <a:gd name="T73" fmla="*/ 665 h 899"/>
                <a:gd name="T74" fmla="*/ 691 w 1005"/>
                <a:gd name="T75" fmla="*/ 750 h 899"/>
                <a:gd name="T76" fmla="*/ 491 w 1005"/>
                <a:gd name="T77" fmla="*/ 785 h 899"/>
                <a:gd name="T78" fmla="*/ 787 w 1005"/>
                <a:gd name="T79" fmla="*/ 830 h 899"/>
                <a:gd name="T80" fmla="*/ 1001 w 1005"/>
                <a:gd name="T81" fmla="*/ 474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5" h="899">
                  <a:moveTo>
                    <a:pt x="1001" y="474"/>
                  </a:moveTo>
                  <a:cubicBezTo>
                    <a:pt x="997" y="357"/>
                    <a:pt x="932" y="313"/>
                    <a:pt x="932" y="313"/>
                  </a:cubicBezTo>
                  <a:cubicBezTo>
                    <a:pt x="932" y="313"/>
                    <a:pt x="924" y="257"/>
                    <a:pt x="873" y="197"/>
                  </a:cubicBezTo>
                  <a:cubicBezTo>
                    <a:pt x="794" y="111"/>
                    <a:pt x="693" y="126"/>
                    <a:pt x="693" y="126"/>
                  </a:cubicBezTo>
                  <a:cubicBezTo>
                    <a:pt x="563" y="0"/>
                    <a:pt x="430" y="97"/>
                    <a:pt x="430" y="97"/>
                  </a:cubicBezTo>
                  <a:cubicBezTo>
                    <a:pt x="245" y="36"/>
                    <a:pt x="192" y="181"/>
                    <a:pt x="192" y="181"/>
                  </a:cubicBezTo>
                  <a:cubicBezTo>
                    <a:pt x="86" y="193"/>
                    <a:pt x="0" y="317"/>
                    <a:pt x="77" y="450"/>
                  </a:cubicBezTo>
                  <a:cubicBezTo>
                    <a:pt x="136" y="552"/>
                    <a:pt x="224" y="554"/>
                    <a:pt x="261" y="549"/>
                  </a:cubicBezTo>
                  <a:cubicBezTo>
                    <a:pt x="274" y="517"/>
                    <a:pt x="300" y="481"/>
                    <a:pt x="357" y="465"/>
                  </a:cubicBezTo>
                  <a:cubicBezTo>
                    <a:pt x="358" y="459"/>
                    <a:pt x="365" y="350"/>
                    <a:pt x="292" y="298"/>
                  </a:cubicBezTo>
                  <a:cubicBezTo>
                    <a:pt x="249" y="267"/>
                    <a:pt x="201" y="275"/>
                    <a:pt x="174" y="295"/>
                  </a:cubicBezTo>
                  <a:cubicBezTo>
                    <a:pt x="149" y="315"/>
                    <a:pt x="142" y="345"/>
                    <a:pt x="155" y="377"/>
                  </a:cubicBezTo>
                  <a:cubicBezTo>
                    <a:pt x="161" y="394"/>
                    <a:pt x="171" y="405"/>
                    <a:pt x="185" y="411"/>
                  </a:cubicBezTo>
                  <a:cubicBezTo>
                    <a:pt x="212" y="422"/>
                    <a:pt x="243" y="409"/>
                    <a:pt x="244" y="409"/>
                  </a:cubicBezTo>
                  <a:cubicBezTo>
                    <a:pt x="251" y="406"/>
                    <a:pt x="259" y="410"/>
                    <a:pt x="262" y="417"/>
                  </a:cubicBezTo>
                  <a:cubicBezTo>
                    <a:pt x="265" y="424"/>
                    <a:pt x="262" y="432"/>
                    <a:pt x="255" y="435"/>
                  </a:cubicBezTo>
                  <a:cubicBezTo>
                    <a:pt x="253" y="436"/>
                    <a:pt x="212" y="453"/>
                    <a:pt x="174" y="437"/>
                  </a:cubicBezTo>
                  <a:cubicBezTo>
                    <a:pt x="154" y="429"/>
                    <a:pt x="138" y="412"/>
                    <a:pt x="128" y="388"/>
                  </a:cubicBezTo>
                  <a:cubicBezTo>
                    <a:pt x="111" y="343"/>
                    <a:pt x="122" y="300"/>
                    <a:pt x="157" y="273"/>
                  </a:cubicBezTo>
                  <a:cubicBezTo>
                    <a:pt x="189" y="248"/>
                    <a:pt x="234" y="243"/>
                    <a:pt x="274" y="257"/>
                  </a:cubicBezTo>
                  <a:cubicBezTo>
                    <a:pt x="281" y="227"/>
                    <a:pt x="304" y="187"/>
                    <a:pt x="361" y="174"/>
                  </a:cubicBezTo>
                  <a:cubicBezTo>
                    <a:pt x="415" y="161"/>
                    <a:pt x="447" y="173"/>
                    <a:pt x="464" y="184"/>
                  </a:cubicBezTo>
                  <a:cubicBezTo>
                    <a:pt x="484" y="158"/>
                    <a:pt x="524" y="127"/>
                    <a:pt x="582" y="137"/>
                  </a:cubicBezTo>
                  <a:cubicBezTo>
                    <a:pt x="631" y="145"/>
                    <a:pt x="658" y="170"/>
                    <a:pt x="673" y="190"/>
                  </a:cubicBezTo>
                  <a:cubicBezTo>
                    <a:pt x="686" y="208"/>
                    <a:pt x="694" y="230"/>
                    <a:pt x="696" y="250"/>
                  </a:cubicBezTo>
                  <a:cubicBezTo>
                    <a:pt x="751" y="237"/>
                    <a:pt x="814" y="253"/>
                    <a:pt x="851" y="291"/>
                  </a:cubicBezTo>
                  <a:cubicBezTo>
                    <a:pt x="881" y="322"/>
                    <a:pt x="892" y="365"/>
                    <a:pt x="881" y="411"/>
                  </a:cubicBezTo>
                  <a:cubicBezTo>
                    <a:pt x="895" y="424"/>
                    <a:pt x="922" y="459"/>
                    <a:pt x="914" y="518"/>
                  </a:cubicBezTo>
                  <a:cubicBezTo>
                    <a:pt x="910" y="549"/>
                    <a:pt x="893" y="573"/>
                    <a:pt x="866" y="586"/>
                  </a:cubicBezTo>
                  <a:cubicBezTo>
                    <a:pt x="831" y="602"/>
                    <a:pt x="785" y="596"/>
                    <a:pt x="747" y="572"/>
                  </a:cubicBezTo>
                  <a:cubicBezTo>
                    <a:pt x="693" y="538"/>
                    <a:pt x="609" y="536"/>
                    <a:pt x="571" y="568"/>
                  </a:cubicBezTo>
                  <a:cubicBezTo>
                    <a:pt x="541" y="593"/>
                    <a:pt x="507" y="618"/>
                    <a:pt x="474" y="615"/>
                  </a:cubicBezTo>
                  <a:cubicBezTo>
                    <a:pt x="472" y="615"/>
                    <a:pt x="469" y="615"/>
                    <a:pt x="466" y="614"/>
                  </a:cubicBezTo>
                  <a:cubicBezTo>
                    <a:pt x="447" y="610"/>
                    <a:pt x="432" y="596"/>
                    <a:pt x="421" y="572"/>
                  </a:cubicBezTo>
                  <a:cubicBezTo>
                    <a:pt x="417" y="565"/>
                    <a:pt x="420" y="557"/>
                    <a:pt x="427" y="554"/>
                  </a:cubicBezTo>
                  <a:cubicBezTo>
                    <a:pt x="434" y="550"/>
                    <a:pt x="443" y="553"/>
                    <a:pt x="446" y="560"/>
                  </a:cubicBezTo>
                  <a:cubicBezTo>
                    <a:pt x="453" y="576"/>
                    <a:pt x="462" y="584"/>
                    <a:pt x="473" y="586"/>
                  </a:cubicBezTo>
                  <a:cubicBezTo>
                    <a:pt x="496" y="592"/>
                    <a:pt x="530" y="566"/>
                    <a:pt x="553" y="547"/>
                  </a:cubicBezTo>
                  <a:cubicBezTo>
                    <a:pt x="601" y="506"/>
                    <a:pt x="697" y="507"/>
                    <a:pt x="762" y="548"/>
                  </a:cubicBezTo>
                  <a:cubicBezTo>
                    <a:pt x="792" y="567"/>
                    <a:pt x="828" y="572"/>
                    <a:pt x="854" y="560"/>
                  </a:cubicBezTo>
                  <a:cubicBezTo>
                    <a:pt x="872" y="552"/>
                    <a:pt x="883" y="536"/>
                    <a:pt x="886" y="514"/>
                  </a:cubicBezTo>
                  <a:cubicBezTo>
                    <a:pt x="895" y="455"/>
                    <a:pt x="858" y="427"/>
                    <a:pt x="857" y="427"/>
                  </a:cubicBezTo>
                  <a:cubicBezTo>
                    <a:pt x="852" y="424"/>
                    <a:pt x="850" y="418"/>
                    <a:pt x="852" y="412"/>
                  </a:cubicBezTo>
                  <a:cubicBezTo>
                    <a:pt x="863" y="372"/>
                    <a:pt x="856" y="337"/>
                    <a:pt x="831" y="311"/>
                  </a:cubicBezTo>
                  <a:cubicBezTo>
                    <a:pt x="800" y="280"/>
                    <a:pt x="747" y="266"/>
                    <a:pt x="702" y="278"/>
                  </a:cubicBezTo>
                  <a:cubicBezTo>
                    <a:pt x="642" y="293"/>
                    <a:pt x="633" y="357"/>
                    <a:pt x="632" y="378"/>
                  </a:cubicBezTo>
                  <a:cubicBezTo>
                    <a:pt x="667" y="380"/>
                    <a:pt x="707" y="396"/>
                    <a:pt x="744" y="441"/>
                  </a:cubicBezTo>
                  <a:cubicBezTo>
                    <a:pt x="749" y="447"/>
                    <a:pt x="748" y="456"/>
                    <a:pt x="742" y="461"/>
                  </a:cubicBezTo>
                  <a:cubicBezTo>
                    <a:pt x="736" y="466"/>
                    <a:pt x="727" y="465"/>
                    <a:pt x="722" y="459"/>
                  </a:cubicBezTo>
                  <a:cubicBezTo>
                    <a:pt x="643" y="362"/>
                    <a:pt x="552" y="428"/>
                    <a:pt x="549" y="430"/>
                  </a:cubicBezTo>
                  <a:cubicBezTo>
                    <a:pt x="543" y="434"/>
                    <a:pt x="536" y="434"/>
                    <a:pt x="531" y="430"/>
                  </a:cubicBezTo>
                  <a:cubicBezTo>
                    <a:pt x="529" y="429"/>
                    <a:pt x="496" y="400"/>
                    <a:pt x="447" y="410"/>
                  </a:cubicBezTo>
                  <a:cubicBezTo>
                    <a:pt x="401" y="419"/>
                    <a:pt x="393" y="476"/>
                    <a:pt x="393" y="476"/>
                  </a:cubicBezTo>
                  <a:cubicBezTo>
                    <a:pt x="392" y="482"/>
                    <a:pt x="387" y="487"/>
                    <a:pt x="381" y="488"/>
                  </a:cubicBezTo>
                  <a:cubicBezTo>
                    <a:pt x="339" y="496"/>
                    <a:pt x="315" y="514"/>
                    <a:pt x="300" y="535"/>
                  </a:cubicBezTo>
                  <a:cubicBezTo>
                    <a:pt x="300" y="535"/>
                    <a:pt x="300" y="535"/>
                    <a:pt x="300" y="535"/>
                  </a:cubicBezTo>
                  <a:cubicBezTo>
                    <a:pt x="300" y="535"/>
                    <a:pt x="300" y="535"/>
                    <a:pt x="300" y="535"/>
                  </a:cubicBezTo>
                  <a:cubicBezTo>
                    <a:pt x="299" y="536"/>
                    <a:pt x="299" y="537"/>
                    <a:pt x="298" y="538"/>
                  </a:cubicBezTo>
                  <a:cubicBezTo>
                    <a:pt x="278" y="568"/>
                    <a:pt x="273" y="596"/>
                    <a:pt x="275" y="618"/>
                  </a:cubicBezTo>
                  <a:cubicBezTo>
                    <a:pt x="275" y="618"/>
                    <a:pt x="274" y="618"/>
                    <a:pt x="274" y="618"/>
                  </a:cubicBezTo>
                  <a:cubicBezTo>
                    <a:pt x="275" y="625"/>
                    <a:pt x="276" y="631"/>
                    <a:pt x="278" y="637"/>
                  </a:cubicBezTo>
                  <a:cubicBezTo>
                    <a:pt x="281" y="654"/>
                    <a:pt x="288" y="664"/>
                    <a:pt x="288" y="665"/>
                  </a:cubicBezTo>
                  <a:cubicBezTo>
                    <a:pt x="302" y="693"/>
                    <a:pt x="326" y="711"/>
                    <a:pt x="352" y="724"/>
                  </a:cubicBezTo>
                  <a:cubicBezTo>
                    <a:pt x="352" y="724"/>
                    <a:pt x="352" y="724"/>
                    <a:pt x="352" y="724"/>
                  </a:cubicBezTo>
                  <a:cubicBezTo>
                    <a:pt x="352" y="724"/>
                    <a:pt x="418" y="758"/>
                    <a:pt x="552" y="768"/>
                  </a:cubicBezTo>
                  <a:cubicBezTo>
                    <a:pt x="558" y="768"/>
                    <a:pt x="565" y="769"/>
                    <a:pt x="571" y="769"/>
                  </a:cubicBezTo>
                  <a:cubicBezTo>
                    <a:pt x="571" y="769"/>
                    <a:pt x="570" y="769"/>
                    <a:pt x="570" y="769"/>
                  </a:cubicBezTo>
                  <a:cubicBezTo>
                    <a:pt x="570" y="769"/>
                    <a:pt x="570" y="769"/>
                    <a:pt x="570" y="769"/>
                  </a:cubicBezTo>
                  <a:cubicBezTo>
                    <a:pt x="606" y="770"/>
                    <a:pt x="643" y="762"/>
                    <a:pt x="668" y="733"/>
                  </a:cubicBezTo>
                  <a:cubicBezTo>
                    <a:pt x="682" y="710"/>
                    <a:pt x="687" y="689"/>
                    <a:pt x="681" y="675"/>
                  </a:cubicBezTo>
                  <a:cubicBezTo>
                    <a:pt x="675" y="658"/>
                    <a:pt x="659" y="652"/>
                    <a:pt x="659" y="652"/>
                  </a:cubicBezTo>
                  <a:cubicBezTo>
                    <a:pt x="651" y="649"/>
                    <a:pt x="648" y="641"/>
                    <a:pt x="650" y="634"/>
                  </a:cubicBezTo>
                  <a:cubicBezTo>
                    <a:pt x="653" y="627"/>
                    <a:pt x="661" y="623"/>
                    <a:pt x="668" y="625"/>
                  </a:cubicBezTo>
                  <a:cubicBezTo>
                    <a:pt x="669" y="626"/>
                    <a:pt x="698" y="636"/>
                    <a:pt x="708" y="665"/>
                  </a:cubicBezTo>
                  <a:cubicBezTo>
                    <a:pt x="717" y="689"/>
                    <a:pt x="711" y="717"/>
                    <a:pt x="692" y="749"/>
                  </a:cubicBezTo>
                  <a:cubicBezTo>
                    <a:pt x="691" y="749"/>
                    <a:pt x="691" y="750"/>
                    <a:pt x="691" y="750"/>
                  </a:cubicBezTo>
                  <a:cubicBezTo>
                    <a:pt x="655" y="793"/>
                    <a:pt x="601" y="800"/>
                    <a:pt x="556" y="797"/>
                  </a:cubicBezTo>
                  <a:cubicBezTo>
                    <a:pt x="530" y="795"/>
                    <a:pt x="507" y="789"/>
                    <a:pt x="491" y="785"/>
                  </a:cubicBezTo>
                  <a:cubicBezTo>
                    <a:pt x="524" y="857"/>
                    <a:pt x="598" y="891"/>
                    <a:pt x="677" y="895"/>
                  </a:cubicBezTo>
                  <a:cubicBezTo>
                    <a:pt x="769" y="899"/>
                    <a:pt x="787" y="830"/>
                    <a:pt x="787" y="830"/>
                  </a:cubicBezTo>
                  <a:cubicBezTo>
                    <a:pt x="911" y="781"/>
                    <a:pt x="884" y="656"/>
                    <a:pt x="884" y="656"/>
                  </a:cubicBezTo>
                  <a:cubicBezTo>
                    <a:pt x="936" y="648"/>
                    <a:pt x="1005" y="590"/>
                    <a:pt x="1001" y="4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pPr>
              <a:endParaRPr lang="id-ID" sz="800" b="1">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9" name="Oval 4"/>
          <p:cNvSpPr/>
          <p:nvPr/>
        </p:nvSpPr>
        <p:spPr>
          <a:xfrm>
            <a:off x="3765282" y="2024377"/>
            <a:ext cx="644109" cy="644144"/>
          </a:xfrm>
          <a:prstGeom prst="ellipse">
            <a:avLst/>
          </a:prstGeom>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US" sz="2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01</a:t>
            </a:r>
          </a:p>
        </p:txBody>
      </p:sp>
      <p:sp>
        <p:nvSpPr>
          <p:cNvPr id="10" name="Rectangle 18"/>
          <p:cNvSpPr/>
          <p:nvPr/>
        </p:nvSpPr>
        <p:spPr>
          <a:xfrm>
            <a:off x="4879975" y="2058194"/>
            <a:ext cx="6477812" cy="707838"/>
          </a:xfrm>
          <a:prstGeom prst="rect">
            <a:avLst/>
          </a:prstGeom>
        </p:spPr>
        <p:txBody>
          <a:bodyPr wrap="square" lIns="91391" tIns="45696" rIns="91391" bIns="45696">
            <a:spAutoFit/>
          </a:bodyPr>
          <a:lstStyle/>
          <a:p>
            <a:r>
              <a:rPr lang="zh-CN" altLang="zh-CN" sz="2000" dirty="0"/>
              <a:t>在整个软件</a:t>
            </a:r>
            <a:r>
              <a:rPr lang="zh-CN" altLang="en-US" sz="2000" dirty="0"/>
              <a:t>工程</a:t>
            </a:r>
            <a:r>
              <a:rPr lang="zh-CN" altLang="zh-CN" sz="2000" dirty="0"/>
              <a:t>项目开发中要规划项目风险管理，尽可能的规避风险</a:t>
            </a:r>
            <a:endParaRPr lang="en-US" sz="2000" dirty="0">
              <a:solidFill>
                <a:schemeClr val="tx1">
                  <a:lumMod val="50000"/>
                  <a:lumOff val="50000"/>
                </a:schemeClr>
              </a:solidFill>
              <a:latin typeface="微软雅黑" panose="020B0503020204020204" pitchFamily="34" charset="-122"/>
              <a:ea typeface="微软雅黑" panose="020B0503020204020204" pitchFamily="34" charset="-122"/>
              <a:cs typeface="Segoe UI Semilight" panose="020B0402040204020203" pitchFamily="34" charset="0"/>
              <a:sym typeface="Arial" panose="020B0604020202020204" pitchFamily="34" charset="0"/>
            </a:endParaRPr>
          </a:p>
        </p:txBody>
      </p:sp>
      <p:sp>
        <p:nvSpPr>
          <p:cNvPr id="11" name="Oval 19"/>
          <p:cNvSpPr/>
          <p:nvPr/>
        </p:nvSpPr>
        <p:spPr>
          <a:xfrm>
            <a:off x="3765282" y="3027954"/>
            <a:ext cx="644109" cy="644144"/>
          </a:xfrm>
          <a:prstGeom prst="ellipse">
            <a:avLst/>
          </a:prstGeom>
          <a:solidFill>
            <a:schemeClr val="accent2"/>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US" sz="2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02</a:t>
            </a:r>
          </a:p>
        </p:txBody>
      </p:sp>
      <p:sp>
        <p:nvSpPr>
          <p:cNvPr id="12" name="Rectangle 24"/>
          <p:cNvSpPr/>
          <p:nvPr/>
        </p:nvSpPr>
        <p:spPr>
          <a:xfrm>
            <a:off x="4879975" y="3258333"/>
            <a:ext cx="6934200" cy="400061"/>
          </a:xfrm>
          <a:prstGeom prst="rect">
            <a:avLst/>
          </a:prstGeom>
        </p:spPr>
        <p:txBody>
          <a:bodyPr wrap="square" lIns="91391" tIns="45696" rIns="91391" bIns="45696">
            <a:spAutoFit/>
          </a:bodyPr>
          <a:lstStyle/>
          <a:p>
            <a:r>
              <a:rPr lang="zh-CN" altLang="zh-CN" sz="2000" dirty="0"/>
              <a:t>指定软件</a:t>
            </a:r>
            <a:r>
              <a:rPr lang="zh-CN" altLang="en-US" sz="2000" dirty="0"/>
              <a:t>工程</a:t>
            </a:r>
            <a:r>
              <a:rPr lang="zh-CN" altLang="zh-CN" sz="2000" dirty="0"/>
              <a:t>项目的风险管理者，全程监控各项风险因素</a:t>
            </a:r>
            <a:endPar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cs typeface="Segoe UI Semilight" panose="020B0402040204020203" pitchFamily="34" charset="0"/>
              <a:sym typeface="Arial" panose="020B0604020202020204" pitchFamily="34" charset="0"/>
            </a:endParaRPr>
          </a:p>
        </p:txBody>
      </p:sp>
      <p:sp>
        <p:nvSpPr>
          <p:cNvPr id="13" name="Oval 25"/>
          <p:cNvSpPr/>
          <p:nvPr/>
        </p:nvSpPr>
        <p:spPr>
          <a:xfrm>
            <a:off x="3765282" y="4004575"/>
            <a:ext cx="644109" cy="644144"/>
          </a:xfrm>
          <a:prstGeom prst="ellipse">
            <a:avLst/>
          </a:prstGeom>
          <a:solidFill>
            <a:schemeClr val="accent3"/>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US" sz="2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03</a:t>
            </a:r>
          </a:p>
        </p:txBody>
      </p:sp>
      <p:sp>
        <p:nvSpPr>
          <p:cNvPr id="14" name="Rectangle 26"/>
          <p:cNvSpPr/>
          <p:nvPr/>
        </p:nvSpPr>
        <p:spPr>
          <a:xfrm>
            <a:off x="4879975" y="4248933"/>
            <a:ext cx="6781800" cy="400061"/>
          </a:xfrm>
          <a:prstGeom prst="rect">
            <a:avLst/>
          </a:prstGeom>
        </p:spPr>
        <p:txBody>
          <a:bodyPr wrap="square" lIns="91391" tIns="45696" rIns="91391" bIns="45696">
            <a:spAutoFit/>
          </a:bodyPr>
          <a:lstStyle/>
          <a:p>
            <a:r>
              <a:rPr lang="zh-CN" altLang="zh-CN" sz="2000" dirty="0"/>
              <a:t>建立软件</a:t>
            </a:r>
            <a:r>
              <a:rPr lang="zh-CN" altLang="en-US" sz="2000" dirty="0"/>
              <a:t>工程</a:t>
            </a:r>
            <a:r>
              <a:rPr lang="zh-CN" altLang="zh-CN" sz="2000" dirty="0"/>
              <a:t>项目的风险清单和风险管理计划</a:t>
            </a:r>
            <a:endPar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cs typeface="Segoe UI Semilight" panose="020B0402040204020203" pitchFamily="34" charset="0"/>
              <a:sym typeface="Arial" panose="020B0604020202020204" pitchFamily="34" charset="0"/>
            </a:endParaRPr>
          </a:p>
        </p:txBody>
      </p:sp>
      <p:sp>
        <p:nvSpPr>
          <p:cNvPr id="15" name="Oval 27"/>
          <p:cNvSpPr/>
          <p:nvPr/>
        </p:nvSpPr>
        <p:spPr>
          <a:xfrm>
            <a:off x="3765282" y="5006228"/>
            <a:ext cx="644109" cy="644144"/>
          </a:xfrm>
          <a:prstGeom prst="ellipse">
            <a:avLst/>
          </a:prstGeom>
          <a:solidFill>
            <a:schemeClr val="accent4"/>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US" sz="2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04</a:t>
            </a:r>
          </a:p>
        </p:txBody>
      </p:sp>
      <p:sp>
        <p:nvSpPr>
          <p:cNvPr id="16" name="Rectangle 28"/>
          <p:cNvSpPr/>
          <p:nvPr/>
        </p:nvSpPr>
        <p:spPr>
          <a:xfrm>
            <a:off x="4879975" y="5239533"/>
            <a:ext cx="6781800" cy="400061"/>
          </a:xfrm>
          <a:prstGeom prst="rect">
            <a:avLst/>
          </a:prstGeom>
        </p:spPr>
        <p:txBody>
          <a:bodyPr wrap="square" lIns="91391" tIns="45696" rIns="91391" bIns="45696">
            <a:spAutoFit/>
          </a:bodyPr>
          <a:lstStyle/>
          <a:p>
            <a:r>
              <a:rPr lang="zh-CN" altLang="zh-CN" sz="2000" dirty="0"/>
              <a:t>建立良好的项目风险反馈渠道</a:t>
            </a:r>
            <a:endPar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cs typeface="Segoe UI Semilight" panose="020B0402040204020203" pitchFamily="34" charset="0"/>
              <a:sym typeface="Arial" panose="020B0604020202020204" pitchFamily="34" charset="0"/>
            </a:endParaRPr>
          </a:p>
        </p:txBody>
      </p:sp>
      <p:sp>
        <p:nvSpPr>
          <p:cNvPr id="17" name="矩形 16"/>
          <p:cNvSpPr/>
          <p:nvPr/>
        </p:nvSpPr>
        <p:spPr>
          <a:xfrm>
            <a:off x="1698804" y="1069526"/>
            <a:ext cx="8134171" cy="461665"/>
          </a:xfrm>
          <a:prstGeom prst="rect">
            <a:avLst/>
          </a:prstGeom>
        </p:spPr>
        <p:txBody>
          <a:bodyPr wrap="square">
            <a:spAutoFit/>
          </a:bodyPr>
          <a:lstStyle/>
          <a:p>
            <a:r>
              <a:rPr lang="zh-CN" altLang="zh-CN" b="1" dirty="0"/>
              <a:t>一个良好的软件</a:t>
            </a:r>
            <a:r>
              <a:rPr lang="zh-CN" altLang="en-US" b="1" dirty="0"/>
              <a:t>工程</a:t>
            </a:r>
            <a:r>
              <a:rPr lang="zh-CN" altLang="zh-CN" b="1" dirty="0"/>
              <a:t>项目风险管理策略通常包括以下内容：</a:t>
            </a:r>
            <a:endParaRPr lang="zh-CN" altLang="en-US" b="1" dirty="0"/>
          </a:p>
        </p:txBody>
      </p:sp>
      <p:grpSp>
        <p:nvGrpSpPr>
          <p:cNvPr id="18" name="组合 17"/>
          <p:cNvGrpSpPr/>
          <p:nvPr/>
        </p:nvGrpSpPr>
        <p:grpSpPr>
          <a:xfrm flipH="1">
            <a:off x="9914161" y="5830680"/>
            <a:ext cx="2284188" cy="1186758"/>
            <a:chOff x="-8805" y="5407865"/>
            <a:chExt cx="3213509" cy="1301644"/>
          </a:xfrm>
        </p:grpSpPr>
        <p:sp>
          <p:nvSpPr>
            <p:cNvPr id="19" name="矩形 18"/>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灯片编号占位符 27">
            <a:extLst>
              <a:ext uri="{FF2B5EF4-FFF2-40B4-BE49-F238E27FC236}">
                <a16:creationId xmlns:a16="http://schemas.microsoft.com/office/drawing/2014/main" id="{9F78A90F-AE3E-4CA2-A2DD-DE17B6556558}"/>
              </a:ext>
            </a:extLst>
          </p:cNvPr>
          <p:cNvSpPr>
            <a:spLocks noGrp="1"/>
          </p:cNvSpPr>
          <p:nvPr>
            <p:ph type="sldNum" sz="quarter" idx="12"/>
          </p:nvPr>
        </p:nvSpPr>
        <p:spPr/>
        <p:txBody>
          <a:bodyPr/>
          <a:lstStyle/>
          <a:p>
            <a:fld id="{B6F15528-21DE-4FAA-801E-634DDDAF4B2B}" type="slidenum">
              <a:rPr lang="en-US" smtClean="0"/>
              <a:t>532</a:t>
            </a:fld>
            <a:endParaRPr lang="en-US" dirty="0"/>
          </a:p>
        </p:txBody>
      </p:sp>
      <p:sp>
        <p:nvSpPr>
          <p:cNvPr id="29" name="灯片编号占位符 8">
            <a:extLst>
              <a:ext uri="{FF2B5EF4-FFF2-40B4-BE49-F238E27FC236}">
                <a16:creationId xmlns:a16="http://schemas.microsoft.com/office/drawing/2014/main" id="{F6E49092-33BB-42C5-B924-667BD02EDC6E}"/>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532</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p:bldP spid="11" grpId="0" bldLvl="0" animBg="1"/>
      <p:bldP spid="12" grpId="0"/>
      <p:bldP spid="13" grpId="0" bldLvl="0" animBg="1"/>
      <p:bldP spid="14" grpId="0"/>
      <p:bldP spid="15" grpId="0" bldLvl="0" animBg="1"/>
      <p:bldP spid="16" grpId="0"/>
    </p:bld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7.2.1 </a:t>
            </a:r>
            <a:r>
              <a:rPr lang="zh-CN" altLang="zh-CN" dirty="0"/>
              <a:t>软件</a:t>
            </a:r>
            <a:r>
              <a:rPr lang="zh-CN" altLang="en-US" dirty="0"/>
              <a:t>工程</a:t>
            </a:r>
            <a:r>
              <a:rPr lang="zh-CN" altLang="zh-CN" dirty="0"/>
              <a:t>项目风险概述</a:t>
            </a:r>
            <a:endParaRPr lang="zh-CN" altLang="en-US" dirty="0"/>
          </a:p>
        </p:txBody>
      </p:sp>
      <p:grpSp>
        <p:nvGrpSpPr>
          <p:cNvPr id="4" name="组合 3"/>
          <p:cNvGrpSpPr/>
          <p:nvPr/>
        </p:nvGrpSpPr>
        <p:grpSpPr>
          <a:xfrm>
            <a:off x="4095629" y="1737053"/>
            <a:ext cx="3548280" cy="3549564"/>
            <a:chOff x="2798115" y="797625"/>
            <a:chExt cx="3549358" cy="3549838"/>
          </a:xfrm>
        </p:grpSpPr>
        <p:sp>
          <p:nvSpPr>
            <p:cNvPr id="5" name="任意多边形 4"/>
            <p:cNvSpPr/>
            <p:nvPr/>
          </p:nvSpPr>
          <p:spPr>
            <a:xfrm>
              <a:off x="2798115" y="797625"/>
              <a:ext cx="3549358" cy="3549838"/>
            </a:xfrm>
            <a:custGeom>
              <a:avLst/>
              <a:gdLst>
                <a:gd name="connsiteX0" fmla="*/ 1036180 w 4731656"/>
                <a:gd name="connsiteY0" fmla="*/ 393700 h 4731656"/>
                <a:gd name="connsiteX1" fmla="*/ 393700 w 4731656"/>
                <a:gd name="connsiteY1" fmla="*/ 1036180 h 4731656"/>
                <a:gd name="connsiteX2" fmla="*/ 393700 w 4731656"/>
                <a:gd name="connsiteY2" fmla="*/ 3695476 h 4731656"/>
                <a:gd name="connsiteX3" fmla="*/ 1036180 w 4731656"/>
                <a:gd name="connsiteY3" fmla="*/ 4337956 h 4731656"/>
                <a:gd name="connsiteX4" fmla="*/ 3695476 w 4731656"/>
                <a:gd name="connsiteY4" fmla="*/ 4337956 h 4731656"/>
                <a:gd name="connsiteX5" fmla="*/ 4337956 w 4731656"/>
                <a:gd name="connsiteY5" fmla="*/ 3695476 h 4731656"/>
                <a:gd name="connsiteX6" fmla="*/ 4337956 w 4731656"/>
                <a:gd name="connsiteY6" fmla="*/ 1036180 h 4731656"/>
                <a:gd name="connsiteX7" fmla="*/ 3695476 w 4731656"/>
                <a:gd name="connsiteY7" fmla="*/ 393700 h 4731656"/>
                <a:gd name="connsiteX8" fmla="*/ 919266 w 4731656"/>
                <a:gd name="connsiteY8" fmla="*/ 0 h 4731656"/>
                <a:gd name="connsiteX9" fmla="*/ 3812390 w 4731656"/>
                <a:gd name="connsiteY9" fmla="*/ 0 h 4731656"/>
                <a:gd name="connsiteX10" fmla="*/ 4731656 w 4731656"/>
                <a:gd name="connsiteY10" fmla="*/ 919266 h 4731656"/>
                <a:gd name="connsiteX11" fmla="*/ 4731656 w 4731656"/>
                <a:gd name="connsiteY11" fmla="*/ 3812390 h 4731656"/>
                <a:gd name="connsiteX12" fmla="*/ 3812390 w 4731656"/>
                <a:gd name="connsiteY12" fmla="*/ 4731656 h 4731656"/>
                <a:gd name="connsiteX13" fmla="*/ 919266 w 4731656"/>
                <a:gd name="connsiteY13" fmla="*/ 4731656 h 4731656"/>
                <a:gd name="connsiteX14" fmla="*/ 0 w 4731656"/>
                <a:gd name="connsiteY14" fmla="*/ 3812390 h 4731656"/>
                <a:gd name="connsiteX15" fmla="*/ 0 w 4731656"/>
                <a:gd name="connsiteY15" fmla="*/ 919266 h 4731656"/>
                <a:gd name="connsiteX16" fmla="*/ 919266 w 4731656"/>
                <a:gd name="connsiteY16" fmla="*/ 0 h 4731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31656" h="4731656">
                  <a:moveTo>
                    <a:pt x="1036180" y="393700"/>
                  </a:moveTo>
                  <a:cubicBezTo>
                    <a:pt x="681348" y="393700"/>
                    <a:pt x="393700" y="681348"/>
                    <a:pt x="393700" y="1036180"/>
                  </a:cubicBezTo>
                  <a:lnTo>
                    <a:pt x="393700" y="3695476"/>
                  </a:lnTo>
                  <a:cubicBezTo>
                    <a:pt x="393700" y="4050308"/>
                    <a:pt x="681348" y="4337956"/>
                    <a:pt x="1036180" y="4337956"/>
                  </a:cubicBezTo>
                  <a:lnTo>
                    <a:pt x="3695476" y="4337956"/>
                  </a:lnTo>
                  <a:cubicBezTo>
                    <a:pt x="4050308" y="4337956"/>
                    <a:pt x="4337956" y="4050308"/>
                    <a:pt x="4337956" y="3695476"/>
                  </a:cubicBezTo>
                  <a:lnTo>
                    <a:pt x="4337956" y="1036180"/>
                  </a:lnTo>
                  <a:cubicBezTo>
                    <a:pt x="4337956" y="681348"/>
                    <a:pt x="4050308" y="393700"/>
                    <a:pt x="3695476" y="393700"/>
                  </a:cubicBezTo>
                  <a:close/>
                  <a:moveTo>
                    <a:pt x="919266" y="0"/>
                  </a:moveTo>
                  <a:lnTo>
                    <a:pt x="3812390" y="0"/>
                  </a:lnTo>
                  <a:cubicBezTo>
                    <a:pt x="4320087" y="0"/>
                    <a:pt x="4731656" y="411569"/>
                    <a:pt x="4731656" y="919266"/>
                  </a:cubicBezTo>
                  <a:lnTo>
                    <a:pt x="4731656" y="3812390"/>
                  </a:lnTo>
                  <a:cubicBezTo>
                    <a:pt x="4731656" y="4320087"/>
                    <a:pt x="4320087" y="4731656"/>
                    <a:pt x="3812390" y="4731656"/>
                  </a:cubicBezTo>
                  <a:lnTo>
                    <a:pt x="919266" y="4731656"/>
                  </a:lnTo>
                  <a:cubicBezTo>
                    <a:pt x="411569" y="4731656"/>
                    <a:pt x="0" y="4320087"/>
                    <a:pt x="0" y="3812390"/>
                  </a:cubicBezTo>
                  <a:lnTo>
                    <a:pt x="0" y="919266"/>
                  </a:lnTo>
                  <a:cubicBezTo>
                    <a:pt x="0" y="411569"/>
                    <a:pt x="411569" y="0"/>
                    <a:pt x="919266" y="0"/>
                  </a:cubicBezTo>
                  <a:close/>
                </a:path>
              </a:pathLst>
            </a:custGeom>
            <a:gradFill>
              <a:gsLst>
                <a:gs pos="100000">
                  <a:srgbClr val="DEDEDE"/>
                </a:gs>
                <a:gs pos="0">
                  <a:schemeClr val="bg1"/>
                </a:gs>
              </a:gsLst>
              <a:lin ang="2700000" scaled="1"/>
            </a:gradFill>
            <a:ln>
              <a:noFill/>
            </a:ln>
            <a:effectLst>
              <a:outerShdw blurRad="431800" dist="215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p>
          </p:txBody>
        </p:sp>
        <p:sp>
          <p:nvSpPr>
            <p:cNvPr id="6" name="圆角矩形 5"/>
            <p:cNvSpPr/>
            <p:nvPr/>
          </p:nvSpPr>
          <p:spPr>
            <a:xfrm>
              <a:off x="3093441" y="1092992"/>
              <a:ext cx="2958706" cy="2959105"/>
            </a:xfrm>
            <a:prstGeom prst="roundRect">
              <a:avLst>
                <a:gd name="adj" fmla="val 16289"/>
              </a:avLst>
            </a:prstGeom>
            <a:noFill/>
            <a:ln w="88900">
              <a:gradFill flip="none" rotWithShape="1">
                <a:gsLst>
                  <a:gs pos="0">
                    <a:schemeClr val="bg1">
                      <a:lumMod val="85000"/>
                    </a:schemeClr>
                  </a:gs>
                  <a:gs pos="10000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p>
          </p:txBody>
        </p:sp>
      </p:grpSp>
      <p:grpSp>
        <p:nvGrpSpPr>
          <p:cNvPr id="7" name="组合 6"/>
          <p:cNvGrpSpPr/>
          <p:nvPr/>
        </p:nvGrpSpPr>
        <p:grpSpPr>
          <a:xfrm>
            <a:off x="4201367" y="1793919"/>
            <a:ext cx="1134106" cy="1062286"/>
            <a:chOff x="3871174" y="1138973"/>
            <a:chExt cx="1512338" cy="1416053"/>
          </a:xfrm>
          <a:solidFill>
            <a:srgbClr val="EA6103"/>
          </a:solidFill>
        </p:grpSpPr>
        <p:sp>
          <p:nvSpPr>
            <p:cNvPr id="8" name="任意多边形 7"/>
            <p:cNvSpPr/>
            <p:nvPr/>
          </p:nvSpPr>
          <p:spPr>
            <a:xfrm>
              <a:off x="3871174" y="1204174"/>
              <a:ext cx="1350852" cy="1350852"/>
            </a:xfrm>
            <a:custGeom>
              <a:avLst/>
              <a:gdLst>
                <a:gd name="connsiteX0" fmla="*/ 828281 w 1350852"/>
                <a:gd name="connsiteY0" fmla="*/ 0 h 1350852"/>
                <a:gd name="connsiteX1" fmla="*/ 1350852 w 1350852"/>
                <a:gd name="connsiteY1" fmla="*/ 0 h 1350852"/>
                <a:gd name="connsiteX2" fmla="*/ 1350852 w 1350852"/>
                <a:gd name="connsiteY2" fmla="*/ 65546 h 1350852"/>
                <a:gd name="connsiteX3" fmla="*/ 869467 w 1350852"/>
                <a:gd name="connsiteY3" fmla="*/ 65546 h 1350852"/>
                <a:gd name="connsiteX4" fmla="*/ 65546 w 1350852"/>
                <a:gd name="connsiteY4" fmla="*/ 869467 h 1350852"/>
                <a:gd name="connsiteX5" fmla="*/ 65546 w 1350852"/>
                <a:gd name="connsiteY5" fmla="*/ 1350852 h 1350852"/>
                <a:gd name="connsiteX6" fmla="*/ 0 w 1350852"/>
                <a:gd name="connsiteY6" fmla="*/ 1350852 h 1350852"/>
                <a:gd name="connsiteX7" fmla="*/ 0 w 1350852"/>
                <a:gd name="connsiteY7" fmla="*/ 828281 h 1350852"/>
                <a:gd name="connsiteX8" fmla="*/ 828281 w 1350852"/>
                <a:gd name="connsiteY8" fmla="*/ 0 h 135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0852" h="1350852">
                  <a:moveTo>
                    <a:pt x="828281" y="0"/>
                  </a:moveTo>
                  <a:lnTo>
                    <a:pt x="1350852" y="0"/>
                  </a:lnTo>
                  <a:lnTo>
                    <a:pt x="1350852" y="65546"/>
                  </a:lnTo>
                  <a:lnTo>
                    <a:pt x="869467" y="65546"/>
                  </a:lnTo>
                  <a:cubicBezTo>
                    <a:pt x="425474" y="65546"/>
                    <a:pt x="65546" y="425474"/>
                    <a:pt x="65546" y="869467"/>
                  </a:cubicBezTo>
                  <a:lnTo>
                    <a:pt x="65546" y="1350852"/>
                  </a:lnTo>
                  <a:lnTo>
                    <a:pt x="0" y="1350852"/>
                  </a:lnTo>
                  <a:lnTo>
                    <a:pt x="0" y="828281"/>
                  </a:lnTo>
                  <a:cubicBezTo>
                    <a:pt x="0" y="370834"/>
                    <a:pt x="370834" y="0"/>
                    <a:pt x="82828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5400000">
              <a:off x="5195889" y="1152872"/>
              <a:ext cx="201721" cy="17372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6525165" y="1842831"/>
            <a:ext cx="1065876" cy="1136186"/>
            <a:chOff x="6969974" y="1204174"/>
            <a:chExt cx="1421353" cy="1514565"/>
          </a:xfrm>
          <a:solidFill>
            <a:schemeClr val="accent4">
              <a:lumMod val="75000"/>
            </a:schemeClr>
          </a:solidFill>
        </p:grpSpPr>
        <p:sp>
          <p:nvSpPr>
            <p:cNvPr id="11" name="任意多边形 10"/>
            <p:cNvSpPr/>
            <p:nvPr/>
          </p:nvSpPr>
          <p:spPr>
            <a:xfrm flipH="1">
              <a:off x="6969974" y="1204174"/>
              <a:ext cx="1350852" cy="1350852"/>
            </a:xfrm>
            <a:custGeom>
              <a:avLst/>
              <a:gdLst>
                <a:gd name="connsiteX0" fmla="*/ 828281 w 1350852"/>
                <a:gd name="connsiteY0" fmla="*/ 0 h 1350852"/>
                <a:gd name="connsiteX1" fmla="*/ 1350852 w 1350852"/>
                <a:gd name="connsiteY1" fmla="*/ 0 h 1350852"/>
                <a:gd name="connsiteX2" fmla="*/ 1350852 w 1350852"/>
                <a:gd name="connsiteY2" fmla="*/ 65546 h 1350852"/>
                <a:gd name="connsiteX3" fmla="*/ 869467 w 1350852"/>
                <a:gd name="connsiteY3" fmla="*/ 65546 h 1350852"/>
                <a:gd name="connsiteX4" fmla="*/ 65546 w 1350852"/>
                <a:gd name="connsiteY4" fmla="*/ 869467 h 1350852"/>
                <a:gd name="connsiteX5" fmla="*/ 65546 w 1350852"/>
                <a:gd name="connsiteY5" fmla="*/ 1350852 h 1350852"/>
                <a:gd name="connsiteX6" fmla="*/ 0 w 1350852"/>
                <a:gd name="connsiteY6" fmla="*/ 1350852 h 1350852"/>
                <a:gd name="connsiteX7" fmla="*/ 0 w 1350852"/>
                <a:gd name="connsiteY7" fmla="*/ 828281 h 1350852"/>
                <a:gd name="connsiteX8" fmla="*/ 828281 w 1350852"/>
                <a:gd name="connsiteY8" fmla="*/ 0 h 135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0852" h="1350852">
                  <a:moveTo>
                    <a:pt x="828281" y="0"/>
                  </a:moveTo>
                  <a:lnTo>
                    <a:pt x="1350852" y="0"/>
                  </a:lnTo>
                  <a:lnTo>
                    <a:pt x="1350852" y="65546"/>
                  </a:lnTo>
                  <a:lnTo>
                    <a:pt x="869467" y="65546"/>
                  </a:lnTo>
                  <a:cubicBezTo>
                    <a:pt x="425474" y="65546"/>
                    <a:pt x="65546" y="425474"/>
                    <a:pt x="65546" y="869467"/>
                  </a:cubicBezTo>
                  <a:lnTo>
                    <a:pt x="65546" y="1350852"/>
                  </a:lnTo>
                  <a:lnTo>
                    <a:pt x="0" y="1350852"/>
                  </a:lnTo>
                  <a:lnTo>
                    <a:pt x="0" y="828281"/>
                  </a:lnTo>
                  <a:cubicBezTo>
                    <a:pt x="0" y="370834"/>
                    <a:pt x="370834" y="0"/>
                    <a:pt x="828281" y="0"/>
                  </a:cubicBezTo>
                  <a:close/>
                </a:path>
              </a:pathLst>
            </a:custGeom>
            <a:solidFill>
              <a:srgbClr val="F69F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10800000">
              <a:off x="8189806" y="2545015"/>
              <a:ext cx="201721" cy="173724"/>
            </a:xfrm>
            <a:prstGeom prst="triangle">
              <a:avLst/>
            </a:prstGeom>
            <a:solidFill>
              <a:srgbClr val="F69F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6401618" y="4157941"/>
            <a:ext cx="1136554" cy="1065143"/>
            <a:chOff x="6805224" y="4290274"/>
            <a:chExt cx="1515602" cy="1419862"/>
          </a:xfrm>
          <a:solidFill>
            <a:srgbClr val="EA5E66"/>
          </a:solidFill>
        </p:grpSpPr>
        <p:sp>
          <p:nvSpPr>
            <p:cNvPr id="14" name="任意多边形 13"/>
            <p:cNvSpPr/>
            <p:nvPr/>
          </p:nvSpPr>
          <p:spPr>
            <a:xfrm flipH="1" flipV="1">
              <a:off x="6969974" y="4290274"/>
              <a:ext cx="1350852" cy="1350852"/>
            </a:xfrm>
            <a:custGeom>
              <a:avLst/>
              <a:gdLst>
                <a:gd name="connsiteX0" fmla="*/ 828281 w 1350852"/>
                <a:gd name="connsiteY0" fmla="*/ 0 h 1350852"/>
                <a:gd name="connsiteX1" fmla="*/ 1350852 w 1350852"/>
                <a:gd name="connsiteY1" fmla="*/ 0 h 1350852"/>
                <a:gd name="connsiteX2" fmla="*/ 1350852 w 1350852"/>
                <a:gd name="connsiteY2" fmla="*/ 65546 h 1350852"/>
                <a:gd name="connsiteX3" fmla="*/ 869467 w 1350852"/>
                <a:gd name="connsiteY3" fmla="*/ 65546 h 1350852"/>
                <a:gd name="connsiteX4" fmla="*/ 65546 w 1350852"/>
                <a:gd name="connsiteY4" fmla="*/ 869467 h 1350852"/>
                <a:gd name="connsiteX5" fmla="*/ 65546 w 1350852"/>
                <a:gd name="connsiteY5" fmla="*/ 1350852 h 1350852"/>
                <a:gd name="connsiteX6" fmla="*/ 0 w 1350852"/>
                <a:gd name="connsiteY6" fmla="*/ 1350852 h 1350852"/>
                <a:gd name="connsiteX7" fmla="*/ 0 w 1350852"/>
                <a:gd name="connsiteY7" fmla="*/ 828281 h 1350852"/>
                <a:gd name="connsiteX8" fmla="*/ 828281 w 1350852"/>
                <a:gd name="connsiteY8" fmla="*/ 0 h 135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0852" h="1350852">
                  <a:moveTo>
                    <a:pt x="828281" y="0"/>
                  </a:moveTo>
                  <a:lnTo>
                    <a:pt x="1350852" y="0"/>
                  </a:lnTo>
                  <a:lnTo>
                    <a:pt x="1350852" y="65546"/>
                  </a:lnTo>
                  <a:lnTo>
                    <a:pt x="869467" y="65546"/>
                  </a:lnTo>
                  <a:cubicBezTo>
                    <a:pt x="425474" y="65546"/>
                    <a:pt x="65546" y="425474"/>
                    <a:pt x="65546" y="869467"/>
                  </a:cubicBezTo>
                  <a:lnTo>
                    <a:pt x="65546" y="1350852"/>
                  </a:lnTo>
                  <a:lnTo>
                    <a:pt x="0" y="1350852"/>
                  </a:lnTo>
                  <a:lnTo>
                    <a:pt x="0" y="828281"/>
                  </a:lnTo>
                  <a:cubicBezTo>
                    <a:pt x="0" y="370834"/>
                    <a:pt x="370834" y="0"/>
                    <a:pt x="82828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16200000">
              <a:off x="6791325" y="5522514"/>
              <a:ext cx="201721" cy="17372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4147486" y="4034639"/>
            <a:ext cx="1066889" cy="1136676"/>
            <a:chOff x="3799323" y="4125909"/>
            <a:chExt cx="1422703" cy="1515217"/>
          </a:xfrm>
          <a:solidFill>
            <a:schemeClr val="accent4">
              <a:lumMod val="75000"/>
            </a:schemeClr>
          </a:solidFill>
        </p:grpSpPr>
        <p:sp>
          <p:nvSpPr>
            <p:cNvPr id="17" name="任意多边形 16"/>
            <p:cNvSpPr/>
            <p:nvPr/>
          </p:nvSpPr>
          <p:spPr>
            <a:xfrm flipV="1">
              <a:off x="3871174" y="4290274"/>
              <a:ext cx="1350852" cy="1350852"/>
            </a:xfrm>
            <a:custGeom>
              <a:avLst/>
              <a:gdLst>
                <a:gd name="connsiteX0" fmla="*/ 828281 w 1350852"/>
                <a:gd name="connsiteY0" fmla="*/ 0 h 1350852"/>
                <a:gd name="connsiteX1" fmla="*/ 1350852 w 1350852"/>
                <a:gd name="connsiteY1" fmla="*/ 0 h 1350852"/>
                <a:gd name="connsiteX2" fmla="*/ 1350852 w 1350852"/>
                <a:gd name="connsiteY2" fmla="*/ 65546 h 1350852"/>
                <a:gd name="connsiteX3" fmla="*/ 869467 w 1350852"/>
                <a:gd name="connsiteY3" fmla="*/ 65546 h 1350852"/>
                <a:gd name="connsiteX4" fmla="*/ 65546 w 1350852"/>
                <a:gd name="connsiteY4" fmla="*/ 869467 h 1350852"/>
                <a:gd name="connsiteX5" fmla="*/ 65546 w 1350852"/>
                <a:gd name="connsiteY5" fmla="*/ 1350852 h 1350852"/>
                <a:gd name="connsiteX6" fmla="*/ 0 w 1350852"/>
                <a:gd name="connsiteY6" fmla="*/ 1350852 h 1350852"/>
                <a:gd name="connsiteX7" fmla="*/ 0 w 1350852"/>
                <a:gd name="connsiteY7" fmla="*/ 828281 h 1350852"/>
                <a:gd name="connsiteX8" fmla="*/ 828281 w 1350852"/>
                <a:gd name="connsiteY8" fmla="*/ 0 h 135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0852" h="1350852">
                  <a:moveTo>
                    <a:pt x="828281" y="0"/>
                  </a:moveTo>
                  <a:lnTo>
                    <a:pt x="1350852" y="0"/>
                  </a:lnTo>
                  <a:lnTo>
                    <a:pt x="1350852" y="65546"/>
                  </a:lnTo>
                  <a:lnTo>
                    <a:pt x="869467" y="65546"/>
                  </a:lnTo>
                  <a:cubicBezTo>
                    <a:pt x="425474" y="65546"/>
                    <a:pt x="65546" y="425474"/>
                    <a:pt x="65546" y="869467"/>
                  </a:cubicBezTo>
                  <a:lnTo>
                    <a:pt x="65546" y="1350852"/>
                  </a:lnTo>
                  <a:lnTo>
                    <a:pt x="0" y="1350852"/>
                  </a:lnTo>
                  <a:lnTo>
                    <a:pt x="0" y="828281"/>
                  </a:lnTo>
                  <a:cubicBezTo>
                    <a:pt x="0" y="370834"/>
                    <a:pt x="370834" y="0"/>
                    <a:pt x="828281" y="0"/>
                  </a:cubicBezTo>
                  <a:close/>
                </a:path>
              </a:pathLst>
            </a:custGeom>
            <a:solidFill>
              <a:srgbClr val="009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a:off x="3799323" y="4125909"/>
              <a:ext cx="201721" cy="173724"/>
            </a:xfrm>
            <a:prstGeom prst="triangle">
              <a:avLst/>
            </a:prstGeom>
            <a:solidFill>
              <a:srgbClr val="009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5"/>
          <p:cNvSpPr txBox="1"/>
          <p:nvPr/>
        </p:nvSpPr>
        <p:spPr>
          <a:xfrm>
            <a:off x="5252011" y="1688696"/>
            <a:ext cx="1347920" cy="284685"/>
          </a:xfrm>
          <a:prstGeom prst="rect">
            <a:avLst/>
          </a:prstGeom>
          <a:noFill/>
        </p:spPr>
        <p:txBody>
          <a:bodyPr wrap="square" lIns="68572" tIns="34286" rIns="68572" bIns="34286" rtlCol="0">
            <a:spAutoFit/>
          </a:bodyPr>
          <a:lstStyle/>
          <a:p>
            <a:pPr algn="ctr"/>
            <a:r>
              <a:rPr lang="en-US" altLang="zh-CN" dirty="0">
                <a:solidFill>
                  <a:schemeClr val="tx1">
                    <a:lumMod val="50000"/>
                    <a:lumOff val="50000"/>
                  </a:schemeClr>
                </a:solidFill>
                <a:latin typeface="汉仪菱心体简" panose="02010609000101010101" pitchFamily="49" charset="-122"/>
                <a:ea typeface="汉仪菱心体简" panose="02010609000101010101" pitchFamily="49" charset="-122"/>
              </a:rPr>
              <a:t>STEP 01</a:t>
            </a:r>
            <a:endParaRPr lang="zh-CN" altLang="en-US" dirty="0">
              <a:solidFill>
                <a:schemeClr val="tx1">
                  <a:lumMod val="50000"/>
                  <a:lumOff val="50000"/>
                </a:schemeClr>
              </a:solidFill>
              <a:latin typeface="汉仪菱心体简" panose="02010609000101010101" pitchFamily="49" charset="-122"/>
              <a:ea typeface="汉仪菱心体简" panose="02010609000101010101" pitchFamily="49" charset="-122"/>
            </a:endParaRPr>
          </a:p>
        </p:txBody>
      </p:sp>
      <p:sp>
        <p:nvSpPr>
          <p:cNvPr id="20" name="文本框 16"/>
          <p:cNvSpPr txBox="1"/>
          <p:nvPr/>
        </p:nvSpPr>
        <p:spPr>
          <a:xfrm>
            <a:off x="5205678" y="4982814"/>
            <a:ext cx="1233551" cy="284685"/>
          </a:xfrm>
          <a:prstGeom prst="rect">
            <a:avLst/>
          </a:prstGeom>
          <a:noFill/>
        </p:spPr>
        <p:txBody>
          <a:bodyPr wrap="square" lIns="68572" tIns="34286" rIns="68572" bIns="34286" rtlCol="0">
            <a:spAutoFit/>
          </a:bodyPr>
          <a:lstStyle/>
          <a:p>
            <a:pPr algn="ctr"/>
            <a:r>
              <a:rPr lang="en-US" altLang="zh-CN" dirty="0">
                <a:solidFill>
                  <a:schemeClr val="tx1">
                    <a:lumMod val="50000"/>
                    <a:lumOff val="50000"/>
                  </a:schemeClr>
                </a:solidFill>
                <a:latin typeface="汉仪菱心体简" panose="02010609000101010101" pitchFamily="49" charset="-122"/>
                <a:ea typeface="汉仪菱心体简" panose="02010609000101010101" pitchFamily="49" charset="-122"/>
              </a:rPr>
              <a:t>STEP 03</a:t>
            </a:r>
            <a:endParaRPr lang="zh-CN" altLang="en-US" dirty="0">
              <a:solidFill>
                <a:schemeClr val="tx1">
                  <a:lumMod val="50000"/>
                  <a:lumOff val="50000"/>
                </a:schemeClr>
              </a:solidFill>
              <a:latin typeface="汉仪菱心体简" panose="02010609000101010101" pitchFamily="49" charset="-122"/>
              <a:ea typeface="汉仪菱心体简" panose="02010609000101010101" pitchFamily="49" charset="-122"/>
            </a:endParaRPr>
          </a:p>
        </p:txBody>
      </p:sp>
      <p:sp>
        <p:nvSpPr>
          <p:cNvPr id="21" name="文本框 17"/>
          <p:cNvSpPr txBox="1"/>
          <p:nvPr/>
        </p:nvSpPr>
        <p:spPr>
          <a:xfrm rot="5400000">
            <a:off x="6916098" y="3410242"/>
            <a:ext cx="1224760" cy="284685"/>
          </a:xfrm>
          <a:prstGeom prst="rect">
            <a:avLst/>
          </a:prstGeom>
          <a:noFill/>
        </p:spPr>
        <p:txBody>
          <a:bodyPr wrap="square" lIns="68572" tIns="34286" rIns="68572" bIns="34286" rtlCol="0">
            <a:spAutoFit/>
          </a:bodyPr>
          <a:lstStyle/>
          <a:p>
            <a:pPr algn="ctr"/>
            <a:r>
              <a:rPr lang="en-US" altLang="zh-CN" dirty="0">
                <a:solidFill>
                  <a:schemeClr val="tx1">
                    <a:lumMod val="50000"/>
                    <a:lumOff val="50000"/>
                  </a:schemeClr>
                </a:solidFill>
                <a:latin typeface="汉仪菱心体简" panose="02010609000101010101" pitchFamily="49" charset="-122"/>
                <a:ea typeface="汉仪菱心体简" panose="02010609000101010101" pitchFamily="49" charset="-122"/>
              </a:rPr>
              <a:t>STEP 02</a:t>
            </a:r>
            <a:endParaRPr lang="zh-CN" altLang="en-US" dirty="0">
              <a:solidFill>
                <a:schemeClr val="tx1">
                  <a:lumMod val="50000"/>
                  <a:lumOff val="50000"/>
                </a:schemeClr>
              </a:solidFill>
              <a:latin typeface="汉仪菱心体简" panose="02010609000101010101" pitchFamily="49" charset="-122"/>
              <a:ea typeface="汉仪菱心体简" panose="02010609000101010101" pitchFamily="49" charset="-122"/>
            </a:endParaRPr>
          </a:p>
        </p:txBody>
      </p:sp>
      <p:sp>
        <p:nvSpPr>
          <p:cNvPr id="22" name="文本框 18"/>
          <p:cNvSpPr txBox="1"/>
          <p:nvPr/>
        </p:nvSpPr>
        <p:spPr>
          <a:xfrm rot="16200000">
            <a:off x="3609689" y="3327495"/>
            <a:ext cx="1227266" cy="284685"/>
          </a:xfrm>
          <a:prstGeom prst="rect">
            <a:avLst/>
          </a:prstGeom>
          <a:noFill/>
        </p:spPr>
        <p:txBody>
          <a:bodyPr wrap="square" lIns="68572" tIns="34286" rIns="68572" bIns="34286" rtlCol="0">
            <a:spAutoFit/>
          </a:bodyPr>
          <a:lstStyle/>
          <a:p>
            <a:pPr algn="ctr"/>
            <a:r>
              <a:rPr lang="en-US" altLang="zh-CN" dirty="0">
                <a:solidFill>
                  <a:schemeClr val="tx1">
                    <a:lumMod val="50000"/>
                    <a:lumOff val="50000"/>
                  </a:schemeClr>
                </a:solidFill>
                <a:latin typeface="汉仪菱心体简" panose="02010609000101010101" pitchFamily="49" charset="-122"/>
                <a:ea typeface="汉仪菱心体简" panose="02010609000101010101" pitchFamily="49" charset="-122"/>
              </a:rPr>
              <a:t>STEP 04</a:t>
            </a:r>
            <a:endParaRPr lang="zh-CN" altLang="en-US" dirty="0">
              <a:solidFill>
                <a:schemeClr val="tx1">
                  <a:lumMod val="50000"/>
                  <a:lumOff val="50000"/>
                </a:schemeClr>
              </a:solidFill>
              <a:latin typeface="汉仪菱心体简" panose="02010609000101010101" pitchFamily="49" charset="-122"/>
              <a:ea typeface="汉仪菱心体简" panose="02010609000101010101" pitchFamily="49" charset="-122"/>
            </a:endParaRPr>
          </a:p>
        </p:txBody>
      </p:sp>
      <p:grpSp>
        <p:nvGrpSpPr>
          <p:cNvPr id="23" name="组合 22"/>
          <p:cNvGrpSpPr/>
          <p:nvPr/>
        </p:nvGrpSpPr>
        <p:grpSpPr>
          <a:xfrm>
            <a:off x="4569022" y="2200704"/>
            <a:ext cx="2601497" cy="2622266"/>
            <a:chOff x="4361443" y="1681228"/>
            <a:chExt cx="3469115" cy="3495545"/>
          </a:xfrm>
          <a:effectLst>
            <a:outerShdw blurRad="203200" dist="88900" dir="2700000" algn="tl" rotWithShape="0">
              <a:prstClr val="black">
                <a:alpha val="30000"/>
              </a:prstClr>
            </a:outerShdw>
          </a:effectLst>
        </p:grpSpPr>
        <p:sp>
          <p:nvSpPr>
            <p:cNvPr id="24" name="泪滴形 23"/>
            <p:cNvSpPr/>
            <p:nvPr/>
          </p:nvSpPr>
          <p:spPr>
            <a:xfrm flipV="1">
              <a:off x="4361443" y="1681228"/>
              <a:ext cx="1684999" cy="1684998"/>
            </a:xfrm>
            <a:prstGeom prst="teardrop">
              <a:avLst/>
            </a:prstGeom>
            <a:solidFill>
              <a:srgbClr val="EA6103"/>
            </a:solidFill>
            <a:ln w="31750">
              <a:solidFill>
                <a:srgbClr val="F9F9F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泪滴形 24"/>
            <p:cNvSpPr/>
            <p:nvPr/>
          </p:nvSpPr>
          <p:spPr>
            <a:xfrm flipH="1">
              <a:off x="6145559" y="3491775"/>
              <a:ext cx="1684999" cy="1684998"/>
            </a:xfrm>
            <a:prstGeom prst="teardrop">
              <a:avLst/>
            </a:prstGeom>
            <a:solidFill>
              <a:srgbClr val="EA5E66"/>
            </a:solidFill>
            <a:ln w="31750">
              <a:solidFill>
                <a:srgbClr val="F9F9F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泪滴形 25"/>
            <p:cNvSpPr/>
            <p:nvPr/>
          </p:nvSpPr>
          <p:spPr>
            <a:xfrm flipH="1" flipV="1">
              <a:off x="6145559" y="1681228"/>
              <a:ext cx="1684999" cy="1684998"/>
            </a:xfrm>
            <a:prstGeom prst="teardrop">
              <a:avLst/>
            </a:prstGeom>
            <a:solidFill>
              <a:srgbClr val="F69F1E"/>
            </a:solidFill>
            <a:ln w="31750">
              <a:solidFill>
                <a:srgbClr val="F9F9F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泪滴形 26"/>
            <p:cNvSpPr/>
            <p:nvPr/>
          </p:nvSpPr>
          <p:spPr>
            <a:xfrm>
              <a:off x="4361443" y="3491775"/>
              <a:ext cx="1684999" cy="1684998"/>
            </a:xfrm>
            <a:prstGeom prst="teardrop">
              <a:avLst/>
            </a:prstGeom>
            <a:solidFill>
              <a:srgbClr val="0099A9"/>
            </a:solidFill>
            <a:ln w="31750">
              <a:solidFill>
                <a:srgbClr val="F9F9F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4691708" y="2323821"/>
            <a:ext cx="1060892" cy="1061277"/>
            <a:chOff x="3394374" y="1384437"/>
            <a:chExt cx="1061215" cy="1061359"/>
          </a:xfrm>
        </p:grpSpPr>
        <p:grpSp>
          <p:nvGrpSpPr>
            <p:cNvPr id="29" name="组合 28"/>
            <p:cNvGrpSpPr/>
            <p:nvPr/>
          </p:nvGrpSpPr>
          <p:grpSpPr>
            <a:xfrm>
              <a:off x="3394374" y="1384437"/>
              <a:ext cx="1061215" cy="1061359"/>
              <a:chOff x="4926840" y="1732375"/>
              <a:chExt cx="1656097" cy="1656098"/>
            </a:xfrm>
          </p:grpSpPr>
          <p:sp>
            <p:nvSpPr>
              <p:cNvPr id="35" name="任意多边形 34"/>
              <p:cNvSpPr/>
              <p:nvPr/>
            </p:nvSpPr>
            <p:spPr>
              <a:xfrm>
                <a:off x="4926840" y="1732375"/>
                <a:ext cx="1656097" cy="1656098"/>
              </a:xfrm>
              <a:custGeom>
                <a:avLst/>
                <a:gdLst>
                  <a:gd name="connsiteX0" fmla="*/ 734066 w 1656097"/>
                  <a:gd name="connsiteY0" fmla="*/ 0 h 1656098"/>
                  <a:gd name="connsiteX1" fmla="*/ 922032 w 1656097"/>
                  <a:gd name="connsiteY1" fmla="*/ 0 h 1656098"/>
                  <a:gd name="connsiteX2" fmla="*/ 958682 w 1656097"/>
                  <a:gd name="connsiteY2" fmla="*/ 170987 h 1656098"/>
                  <a:gd name="connsiteX3" fmla="*/ 967537 w 1656097"/>
                  <a:gd name="connsiteY3" fmla="*/ 172338 h 1656098"/>
                  <a:gd name="connsiteX4" fmla="*/ 1042604 w 1656097"/>
                  <a:gd name="connsiteY4" fmla="*/ 194634 h 1656098"/>
                  <a:gd name="connsiteX5" fmla="*/ 1160682 w 1656097"/>
                  <a:gd name="connsiteY5" fmla="*/ 63947 h 1656098"/>
                  <a:gd name="connsiteX6" fmla="*/ 1323465 w 1656097"/>
                  <a:gd name="connsiteY6" fmla="*/ 157929 h 1656098"/>
                  <a:gd name="connsiteX7" fmla="*/ 1271151 w 1656097"/>
                  <a:gd name="connsiteY7" fmla="*/ 319877 h 1656098"/>
                  <a:gd name="connsiteX8" fmla="*/ 1280994 w 1656097"/>
                  <a:gd name="connsiteY8" fmla="*/ 327054 h 1656098"/>
                  <a:gd name="connsiteX9" fmla="*/ 1333335 w 1656097"/>
                  <a:gd name="connsiteY9" fmla="*/ 377405 h 1656098"/>
                  <a:gd name="connsiteX10" fmla="*/ 1338950 w 1656097"/>
                  <a:gd name="connsiteY10" fmla="*/ 384065 h 1656098"/>
                  <a:gd name="connsiteX11" fmla="*/ 1498169 w 1656097"/>
                  <a:gd name="connsiteY11" fmla="*/ 332634 h 1656098"/>
                  <a:gd name="connsiteX12" fmla="*/ 1592152 w 1656097"/>
                  <a:gd name="connsiteY12" fmla="*/ 495417 h 1656098"/>
                  <a:gd name="connsiteX13" fmla="*/ 1473528 w 1656097"/>
                  <a:gd name="connsiteY13" fmla="*/ 602595 h 1656098"/>
                  <a:gd name="connsiteX14" fmla="*/ 1483127 w 1656097"/>
                  <a:gd name="connsiteY14" fmla="*/ 626411 h 1656098"/>
                  <a:gd name="connsiteX15" fmla="*/ 1501984 w 1656097"/>
                  <a:gd name="connsiteY15" fmla="*/ 701032 h 1656098"/>
                  <a:gd name="connsiteX16" fmla="*/ 1656097 w 1656097"/>
                  <a:gd name="connsiteY16" fmla="*/ 734067 h 1656098"/>
                  <a:gd name="connsiteX17" fmla="*/ 1656097 w 1656097"/>
                  <a:gd name="connsiteY17" fmla="*/ 922032 h 1656098"/>
                  <a:gd name="connsiteX18" fmla="*/ 1511749 w 1656097"/>
                  <a:gd name="connsiteY18" fmla="*/ 952973 h 1656098"/>
                  <a:gd name="connsiteX19" fmla="*/ 1506114 w 1656097"/>
                  <a:gd name="connsiteY19" fmla="*/ 989892 h 1656098"/>
                  <a:gd name="connsiteX20" fmla="*/ 1491538 w 1656097"/>
                  <a:gd name="connsiteY20" fmla="*/ 1048074 h 1656098"/>
                  <a:gd name="connsiteX21" fmla="*/ 1485827 w 1656097"/>
                  <a:gd name="connsiteY21" fmla="*/ 1064617 h 1656098"/>
                  <a:gd name="connsiteX22" fmla="*/ 1592152 w 1656097"/>
                  <a:gd name="connsiteY22" fmla="*/ 1160683 h 1656098"/>
                  <a:gd name="connsiteX23" fmla="*/ 1498169 w 1656097"/>
                  <a:gd name="connsiteY23" fmla="*/ 1323465 h 1656098"/>
                  <a:gd name="connsiteX24" fmla="*/ 1367507 w 1656097"/>
                  <a:gd name="connsiteY24" fmla="*/ 1281258 h 1656098"/>
                  <a:gd name="connsiteX25" fmla="*/ 1351398 w 1656097"/>
                  <a:gd name="connsiteY25" fmla="*/ 1303350 h 1656098"/>
                  <a:gd name="connsiteX26" fmla="*/ 1301049 w 1656097"/>
                  <a:gd name="connsiteY26" fmla="*/ 1355691 h 1656098"/>
                  <a:gd name="connsiteX27" fmla="*/ 1282493 w 1656097"/>
                  <a:gd name="connsiteY27" fmla="*/ 1371332 h 1656098"/>
                  <a:gd name="connsiteX28" fmla="*/ 1323465 w 1656097"/>
                  <a:gd name="connsiteY28" fmla="*/ 1498169 h 1656098"/>
                  <a:gd name="connsiteX29" fmla="*/ 1160682 w 1656097"/>
                  <a:gd name="connsiteY29" fmla="*/ 1592152 h 1656098"/>
                  <a:gd name="connsiteX30" fmla="*/ 1074277 w 1656097"/>
                  <a:gd name="connsiteY30" fmla="*/ 1496521 h 1656098"/>
                  <a:gd name="connsiteX31" fmla="*/ 1052042 w 1656097"/>
                  <a:gd name="connsiteY31" fmla="*/ 1505484 h 1656098"/>
                  <a:gd name="connsiteX32" fmla="*/ 948719 w 1656097"/>
                  <a:gd name="connsiteY32" fmla="*/ 1531593 h 1656098"/>
                  <a:gd name="connsiteX33" fmla="*/ 922032 w 1656097"/>
                  <a:gd name="connsiteY33" fmla="*/ 1656098 h 1656098"/>
                  <a:gd name="connsiteX34" fmla="*/ 734066 w 1656097"/>
                  <a:gd name="connsiteY34" fmla="*/ 1656098 h 1656098"/>
                  <a:gd name="connsiteX35" fmla="*/ 707323 w 1656097"/>
                  <a:gd name="connsiteY35" fmla="*/ 1531333 h 1656098"/>
                  <a:gd name="connsiteX36" fmla="*/ 688561 w 1656097"/>
                  <a:gd name="connsiteY36" fmla="*/ 1528470 h 1656098"/>
                  <a:gd name="connsiteX37" fmla="*/ 581645 w 1656097"/>
                  <a:gd name="connsiteY37" fmla="*/ 1496716 h 1656098"/>
                  <a:gd name="connsiteX38" fmla="*/ 495416 w 1656097"/>
                  <a:gd name="connsiteY38" fmla="*/ 1592152 h 1656098"/>
                  <a:gd name="connsiteX39" fmla="*/ 332634 w 1656097"/>
                  <a:gd name="connsiteY39" fmla="*/ 1498169 h 1656098"/>
                  <a:gd name="connsiteX40" fmla="*/ 373389 w 1656097"/>
                  <a:gd name="connsiteY40" fmla="*/ 1372000 h 1656098"/>
                  <a:gd name="connsiteX41" fmla="*/ 293970 w 1656097"/>
                  <a:gd name="connsiteY41" fmla="*/ 1290661 h 1656098"/>
                  <a:gd name="connsiteX42" fmla="*/ 287662 w 1656097"/>
                  <a:gd name="connsiteY42" fmla="*/ 1281558 h 1656098"/>
                  <a:gd name="connsiteX43" fmla="*/ 157930 w 1656097"/>
                  <a:gd name="connsiteY43" fmla="*/ 1323465 h 1656098"/>
                  <a:gd name="connsiteX44" fmla="*/ 63947 w 1656097"/>
                  <a:gd name="connsiteY44" fmla="*/ 1160683 h 1656098"/>
                  <a:gd name="connsiteX45" fmla="*/ 170348 w 1656097"/>
                  <a:gd name="connsiteY45" fmla="*/ 1064548 h 1656098"/>
                  <a:gd name="connsiteX46" fmla="*/ 159896 w 1656097"/>
                  <a:gd name="connsiteY46" fmla="*/ 1031651 h 1656098"/>
                  <a:gd name="connsiteX47" fmla="*/ 144063 w 1656097"/>
                  <a:gd name="connsiteY47" fmla="*/ 952912 h 1656098"/>
                  <a:gd name="connsiteX48" fmla="*/ 0 w 1656097"/>
                  <a:gd name="connsiteY48" fmla="*/ 922032 h 1656098"/>
                  <a:gd name="connsiteX49" fmla="*/ 0 w 1656097"/>
                  <a:gd name="connsiteY49" fmla="*/ 734067 h 1656098"/>
                  <a:gd name="connsiteX50" fmla="*/ 152682 w 1656097"/>
                  <a:gd name="connsiteY50" fmla="*/ 701339 h 1656098"/>
                  <a:gd name="connsiteX51" fmla="*/ 159896 w 1656097"/>
                  <a:gd name="connsiteY51" fmla="*/ 669158 h 1656098"/>
                  <a:gd name="connsiteX52" fmla="*/ 182923 w 1656097"/>
                  <a:gd name="connsiteY52" fmla="*/ 602913 h 1656098"/>
                  <a:gd name="connsiteX53" fmla="*/ 63947 w 1656097"/>
                  <a:gd name="connsiteY53" fmla="*/ 495417 h 1656098"/>
                  <a:gd name="connsiteX54" fmla="*/ 157930 w 1656097"/>
                  <a:gd name="connsiteY54" fmla="*/ 332634 h 1656098"/>
                  <a:gd name="connsiteX55" fmla="*/ 318389 w 1656097"/>
                  <a:gd name="connsiteY55" fmla="*/ 384465 h 1656098"/>
                  <a:gd name="connsiteX56" fmla="*/ 353537 w 1656097"/>
                  <a:gd name="connsiteY56" fmla="*/ 346539 h 1656098"/>
                  <a:gd name="connsiteX57" fmla="*/ 385166 w 1656097"/>
                  <a:gd name="connsiteY57" fmla="*/ 320558 h 1656098"/>
                  <a:gd name="connsiteX58" fmla="*/ 332634 w 1656097"/>
                  <a:gd name="connsiteY58" fmla="*/ 157929 h 1656098"/>
                  <a:gd name="connsiteX59" fmla="*/ 495416 w 1656097"/>
                  <a:gd name="connsiteY59" fmla="*/ 63947 h 1656098"/>
                  <a:gd name="connsiteX60" fmla="*/ 612546 w 1656097"/>
                  <a:gd name="connsiteY60" fmla="*/ 193585 h 1656098"/>
                  <a:gd name="connsiteX61" fmla="*/ 688561 w 1656097"/>
                  <a:gd name="connsiteY61" fmla="*/ 172338 h 1656098"/>
                  <a:gd name="connsiteX62" fmla="*/ 697415 w 1656097"/>
                  <a:gd name="connsiteY62" fmla="*/ 170987 h 165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656097" h="1656098">
                    <a:moveTo>
                      <a:pt x="734066" y="0"/>
                    </a:moveTo>
                    <a:lnTo>
                      <a:pt x="922032" y="0"/>
                    </a:lnTo>
                    <a:lnTo>
                      <a:pt x="958682" y="170987"/>
                    </a:lnTo>
                    <a:lnTo>
                      <a:pt x="967537" y="172338"/>
                    </a:lnTo>
                    <a:lnTo>
                      <a:pt x="1042604" y="194634"/>
                    </a:lnTo>
                    <a:lnTo>
                      <a:pt x="1160682" y="63947"/>
                    </a:lnTo>
                    <a:lnTo>
                      <a:pt x="1323465" y="157929"/>
                    </a:lnTo>
                    <a:lnTo>
                      <a:pt x="1271151" y="319877"/>
                    </a:lnTo>
                    <a:lnTo>
                      <a:pt x="1280994" y="327054"/>
                    </a:lnTo>
                    <a:cubicBezTo>
                      <a:pt x="1299308" y="342918"/>
                      <a:pt x="1316780" y="359726"/>
                      <a:pt x="1333335" y="377405"/>
                    </a:cubicBezTo>
                    <a:lnTo>
                      <a:pt x="1338950" y="384065"/>
                    </a:lnTo>
                    <a:lnTo>
                      <a:pt x="1498169" y="332634"/>
                    </a:lnTo>
                    <a:lnTo>
                      <a:pt x="1592152" y="495417"/>
                    </a:lnTo>
                    <a:lnTo>
                      <a:pt x="1473528" y="602595"/>
                    </a:lnTo>
                    <a:lnTo>
                      <a:pt x="1483127" y="626411"/>
                    </a:lnTo>
                    <a:lnTo>
                      <a:pt x="1501984" y="701032"/>
                    </a:lnTo>
                    <a:lnTo>
                      <a:pt x="1656097" y="734067"/>
                    </a:lnTo>
                    <a:lnTo>
                      <a:pt x="1656097" y="922032"/>
                    </a:lnTo>
                    <a:lnTo>
                      <a:pt x="1511749" y="952973"/>
                    </a:lnTo>
                    <a:lnTo>
                      <a:pt x="1506114" y="989892"/>
                    </a:lnTo>
                    <a:cubicBezTo>
                      <a:pt x="1502081" y="1009604"/>
                      <a:pt x="1497209" y="1029011"/>
                      <a:pt x="1491538" y="1048074"/>
                    </a:cubicBezTo>
                    <a:lnTo>
                      <a:pt x="1485827" y="1064617"/>
                    </a:lnTo>
                    <a:lnTo>
                      <a:pt x="1592152" y="1160683"/>
                    </a:lnTo>
                    <a:lnTo>
                      <a:pt x="1498169" y="1323465"/>
                    </a:lnTo>
                    <a:lnTo>
                      <a:pt x="1367507" y="1281258"/>
                    </a:lnTo>
                    <a:lnTo>
                      <a:pt x="1351398" y="1303350"/>
                    </a:lnTo>
                    <a:cubicBezTo>
                      <a:pt x="1335535" y="1321664"/>
                      <a:pt x="1318727" y="1339136"/>
                      <a:pt x="1301049" y="1355691"/>
                    </a:cubicBezTo>
                    <a:lnTo>
                      <a:pt x="1282493" y="1371332"/>
                    </a:lnTo>
                    <a:lnTo>
                      <a:pt x="1323465" y="1498169"/>
                    </a:lnTo>
                    <a:lnTo>
                      <a:pt x="1160682" y="1592152"/>
                    </a:lnTo>
                    <a:lnTo>
                      <a:pt x="1074277" y="1496521"/>
                    </a:lnTo>
                    <a:lnTo>
                      <a:pt x="1052042" y="1505484"/>
                    </a:lnTo>
                    <a:lnTo>
                      <a:pt x="948719" y="1531593"/>
                    </a:lnTo>
                    <a:lnTo>
                      <a:pt x="922032" y="1656098"/>
                    </a:lnTo>
                    <a:lnTo>
                      <a:pt x="734066" y="1656098"/>
                    </a:lnTo>
                    <a:lnTo>
                      <a:pt x="707323" y="1531333"/>
                    </a:lnTo>
                    <a:lnTo>
                      <a:pt x="688561" y="1528470"/>
                    </a:lnTo>
                    <a:lnTo>
                      <a:pt x="581645" y="1496716"/>
                    </a:lnTo>
                    <a:lnTo>
                      <a:pt x="495416" y="1592152"/>
                    </a:lnTo>
                    <a:lnTo>
                      <a:pt x="332634" y="1498169"/>
                    </a:lnTo>
                    <a:lnTo>
                      <a:pt x="373389" y="1372000"/>
                    </a:lnTo>
                    <a:lnTo>
                      <a:pt x="293970" y="1290661"/>
                    </a:lnTo>
                    <a:lnTo>
                      <a:pt x="287662" y="1281558"/>
                    </a:lnTo>
                    <a:lnTo>
                      <a:pt x="157930" y="1323465"/>
                    </a:lnTo>
                    <a:lnTo>
                      <a:pt x="63947" y="1160683"/>
                    </a:lnTo>
                    <a:lnTo>
                      <a:pt x="170348" y="1064548"/>
                    </a:lnTo>
                    <a:lnTo>
                      <a:pt x="159896" y="1031651"/>
                    </a:lnTo>
                    <a:lnTo>
                      <a:pt x="144063" y="952912"/>
                    </a:lnTo>
                    <a:lnTo>
                      <a:pt x="0" y="922032"/>
                    </a:lnTo>
                    <a:lnTo>
                      <a:pt x="0" y="734067"/>
                    </a:lnTo>
                    <a:lnTo>
                      <a:pt x="152682" y="701339"/>
                    </a:lnTo>
                    <a:lnTo>
                      <a:pt x="159896" y="669158"/>
                    </a:lnTo>
                    <a:lnTo>
                      <a:pt x="182923" y="602913"/>
                    </a:lnTo>
                    <a:lnTo>
                      <a:pt x="63947" y="495417"/>
                    </a:lnTo>
                    <a:lnTo>
                      <a:pt x="157930" y="332634"/>
                    </a:lnTo>
                    <a:lnTo>
                      <a:pt x="318389" y="384465"/>
                    </a:lnTo>
                    <a:lnTo>
                      <a:pt x="353537" y="346539"/>
                    </a:lnTo>
                    <a:lnTo>
                      <a:pt x="385166" y="320558"/>
                    </a:lnTo>
                    <a:lnTo>
                      <a:pt x="332634" y="157929"/>
                    </a:lnTo>
                    <a:lnTo>
                      <a:pt x="495416" y="63947"/>
                    </a:lnTo>
                    <a:lnTo>
                      <a:pt x="612546" y="193585"/>
                    </a:lnTo>
                    <a:lnTo>
                      <a:pt x="688561" y="172338"/>
                    </a:lnTo>
                    <a:lnTo>
                      <a:pt x="697415" y="170987"/>
                    </a:lnTo>
                    <a:close/>
                  </a:path>
                </a:pathLst>
              </a:custGeom>
              <a:gradFill>
                <a:gsLst>
                  <a:gs pos="0">
                    <a:schemeClr val="bg1"/>
                  </a:gs>
                  <a:gs pos="100000">
                    <a:srgbClr val="E2E2E2"/>
                  </a:gs>
                </a:gsLst>
                <a:lin ang="2700000" scaled="1"/>
              </a:gra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6" name="椭圆 35"/>
              <p:cNvSpPr/>
              <p:nvPr/>
            </p:nvSpPr>
            <p:spPr>
              <a:xfrm>
                <a:off x="5189938" y="1995474"/>
                <a:ext cx="1129900" cy="1129900"/>
              </a:xfrm>
              <a:prstGeom prst="ellipse">
                <a:avLst/>
              </a:prstGeom>
              <a:solidFill>
                <a:srgbClr val="EA6103"/>
              </a:solidFill>
              <a:ln w="22225">
                <a:gradFill flip="none" rotWithShape="1">
                  <a:gsLst>
                    <a:gs pos="0">
                      <a:srgbClr val="CDCDCD"/>
                    </a:gs>
                    <a:gs pos="100000">
                      <a:schemeClr val="bg1"/>
                    </a:gs>
                  </a:gsLst>
                  <a:lin ang="2700000" scaled="1"/>
                  <a:tileRect/>
                </a:gradFill>
              </a:ln>
              <a:effectLst>
                <a:innerShdw blurRad="88900" dist="381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5266822" y="2076686"/>
                <a:ext cx="976134" cy="976135"/>
              </a:xfrm>
              <a:prstGeom prst="ellipse">
                <a:avLst/>
              </a:prstGeom>
              <a:gradFill>
                <a:gsLst>
                  <a:gs pos="0">
                    <a:schemeClr val="bg1">
                      <a:lumMod val="85000"/>
                    </a:schemeClr>
                  </a:gs>
                  <a:gs pos="100000">
                    <a:schemeClr val="bg1"/>
                  </a:gs>
                </a:gsLst>
                <a:lin ang="2700000" scaled="1"/>
              </a:gradFill>
              <a:ln w="19050">
                <a:gradFill flip="none" rotWithShape="1">
                  <a:gsLst>
                    <a:gs pos="100000">
                      <a:srgbClr val="CDCDCD"/>
                    </a:gs>
                    <a:gs pos="0">
                      <a:schemeClr val="bg1"/>
                    </a:gs>
                  </a:gsLst>
                  <a:lin ang="2700000" scaled="1"/>
                  <a:tileRect/>
                </a:gradFill>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Group 909"/>
            <p:cNvGrpSpPr>
              <a:grpSpLocks noChangeAspect="1"/>
            </p:cNvGrpSpPr>
            <p:nvPr/>
          </p:nvGrpSpPr>
          <p:grpSpPr bwMode="auto">
            <a:xfrm>
              <a:off x="3772384" y="1784959"/>
              <a:ext cx="305196" cy="260315"/>
              <a:chOff x="6090" y="1175"/>
              <a:chExt cx="265" cy="226"/>
            </a:xfrm>
            <a:solidFill>
              <a:srgbClr val="FFB850"/>
            </a:solidFill>
            <a:effectLst/>
          </p:grpSpPr>
          <p:sp>
            <p:nvSpPr>
              <p:cNvPr id="31" name="Freeform 910"/>
              <p:cNvSpPr/>
              <p:nvPr/>
            </p:nvSpPr>
            <p:spPr bwMode="auto">
              <a:xfrm>
                <a:off x="6129" y="1269"/>
                <a:ext cx="56" cy="96"/>
              </a:xfrm>
              <a:custGeom>
                <a:avLst/>
                <a:gdLst>
                  <a:gd name="T0" fmla="*/ 2 w 23"/>
                  <a:gd name="T1" fmla="*/ 40 h 40"/>
                  <a:gd name="T2" fmla="*/ 21 w 23"/>
                  <a:gd name="T3" fmla="*/ 40 h 40"/>
                  <a:gd name="T4" fmla="*/ 23 w 23"/>
                  <a:gd name="T5" fmla="*/ 38 h 40"/>
                  <a:gd name="T6" fmla="*/ 23 w 23"/>
                  <a:gd name="T7" fmla="*/ 2 h 40"/>
                  <a:gd name="T8" fmla="*/ 21 w 23"/>
                  <a:gd name="T9" fmla="*/ 0 h 40"/>
                  <a:gd name="T10" fmla="*/ 2 w 23"/>
                  <a:gd name="T11" fmla="*/ 0 h 40"/>
                  <a:gd name="T12" fmla="*/ 0 w 23"/>
                  <a:gd name="T13" fmla="*/ 2 h 40"/>
                  <a:gd name="T14" fmla="*/ 0 w 23"/>
                  <a:gd name="T15" fmla="*/ 38 h 40"/>
                  <a:gd name="T16" fmla="*/ 2 w 23"/>
                  <a:gd name="T1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0">
                    <a:moveTo>
                      <a:pt x="2" y="40"/>
                    </a:moveTo>
                    <a:cubicBezTo>
                      <a:pt x="21" y="40"/>
                      <a:pt x="21" y="40"/>
                      <a:pt x="21" y="40"/>
                    </a:cubicBezTo>
                    <a:cubicBezTo>
                      <a:pt x="22" y="40"/>
                      <a:pt x="23" y="39"/>
                      <a:pt x="23" y="38"/>
                    </a:cubicBezTo>
                    <a:cubicBezTo>
                      <a:pt x="23" y="2"/>
                      <a:pt x="23" y="2"/>
                      <a:pt x="23" y="2"/>
                    </a:cubicBezTo>
                    <a:cubicBezTo>
                      <a:pt x="23" y="1"/>
                      <a:pt x="22" y="0"/>
                      <a:pt x="21" y="0"/>
                    </a:cubicBezTo>
                    <a:cubicBezTo>
                      <a:pt x="2" y="0"/>
                      <a:pt x="2" y="0"/>
                      <a:pt x="2" y="0"/>
                    </a:cubicBezTo>
                    <a:cubicBezTo>
                      <a:pt x="1" y="0"/>
                      <a:pt x="0" y="1"/>
                      <a:pt x="0" y="2"/>
                    </a:cubicBezTo>
                    <a:cubicBezTo>
                      <a:pt x="0" y="38"/>
                      <a:pt x="0" y="38"/>
                      <a:pt x="0" y="38"/>
                    </a:cubicBezTo>
                    <a:cubicBezTo>
                      <a:pt x="0" y="39"/>
                      <a:pt x="1" y="40"/>
                      <a:pt x="2" y="40"/>
                    </a:cubicBezTo>
                    <a:close/>
                  </a:path>
                </a:pathLst>
              </a:custGeom>
              <a:solidFill>
                <a:srgbClr val="EA610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2" name="Freeform 911"/>
              <p:cNvSpPr/>
              <p:nvPr/>
            </p:nvSpPr>
            <p:spPr bwMode="auto">
              <a:xfrm>
                <a:off x="6209" y="1235"/>
                <a:ext cx="54" cy="130"/>
              </a:xfrm>
              <a:custGeom>
                <a:avLst/>
                <a:gdLst>
                  <a:gd name="T0" fmla="*/ 2 w 22"/>
                  <a:gd name="T1" fmla="*/ 54 h 54"/>
                  <a:gd name="T2" fmla="*/ 20 w 22"/>
                  <a:gd name="T3" fmla="*/ 54 h 54"/>
                  <a:gd name="T4" fmla="*/ 22 w 22"/>
                  <a:gd name="T5" fmla="*/ 52 h 54"/>
                  <a:gd name="T6" fmla="*/ 22 w 22"/>
                  <a:gd name="T7" fmla="*/ 2 h 54"/>
                  <a:gd name="T8" fmla="*/ 20 w 22"/>
                  <a:gd name="T9" fmla="*/ 0 h 54"/>
                  <a:gd name="T10" fmla="*/ 2 w 22"/>
                  <a:gd name="T11" fmla="*/ 0 h 54"/>
                  <a:gd name="T12" fmla="*/ 0 w 22"/>
                  <a:gd name="T13" fmla="*/ 2 h 54"/>
                  <a:gd name="T14" fmla="*/ 0 w 22"/>
                  <a:gd name="T15" fmla="*/ 52 h 54"/>
                  <a:gd name="T16" fmla="*/ 2 w 22"/>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54">
                    <a:moveTo>
                      <a:pt x="2" y="54"/>
                    </a:moveTo>
                    <a:cubicBezTo>
                      <a:pt x="20" y="54"/>
                      <a:pt x="20" y="54"/>
                      <a:pt x="20" y="54"/>
                    </a:cubicBezTo>
                    <a:cubicBezTo>
                      <a:pt x="21" y="54"/>
                      <a:pt x="22" y="53"/>
                      <a:pt x="22" y="52"/>
                    </a:cubicBezTo>
                    <a:cubicBezTo>
                      <a:pt x="22" y="2"/>
                      <a:pt x="22" y="2"/>
                      <a:pt x="22" y="2"/>
                    </a:cubicBezTo>
                    <a:cubicBezTo>
                      <a:pt x="22" y="1"/>
                      <a:pt x="21" y="0"/>
                      <a:pt x="20" y="0"/>
                    </a:cubicBezTo>
                    <a:cubicBezTo>
                      <a:pt x="2" y="0"/>
                      <a:pt x="2" y="0"/>
                      <a:pt x="2" y="0"/>
                    </a:cubicBezTo>
                    <a:cubicBezTo>
                      <a:pt x="1" y="0"/>
                      <a:pt x="0" y="1"/>
                      <a:pt x="0" y="2"/>
                    </a:cubicBezTo>
                    <a:cubicBezTo>
                      <a:pt x="0" y="52"/>
                      <a:pt x="0" y="52"/>
                      <a:pt x="0" y="52"/>
                    </a:cubicBezTo>
                    <a:cubicBezTo>
                      <a:pt x="0" y="53"/>
                      <a:pt x="1" y="54"/>
                      <a:pt x="2" y="54"/>
                    </a:cubicBezTo>
                    <a:close/>
                  </a:path>
                </a:pathLst>
              </a:custGeom>
              <a:solidFill>
                <a:srgbClr val="EA610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3" name="Freeform 912"/>
              <p:cNvSpPr/>
              <p:nvPr/>
            </p:nvSpPr>
            <p:spPr bwMode="auto">
              <a:xfrm>
                <a:off x="6287" y="1207"/>
                <a:ext cx="56" cy="158"/>
              </a:xfrm>
              <a:custGeom>
                <a:avLst/>
                <a:gdLst>
                  <a:gd name="T0" fmla="*/ 2 w 23"/>
                  <a:gd name="T1" fmla="*/ 66 h 66"/>
                  <a:gd name="T2" fmla="*/ 21 w 23"/>
                  <a:gd name="T3" fmla="*/ 66 h 66"/>
                  <a:gd name="T4" fmla="*/ 23 w 23"/>
                  <a:gd name="T5" fmla="*/ 64 h 66"/>
                  <a:gd name="T6" fmla="*/ 23 w 23"/>
                  <a:gd name="T7" fmla="*/ 2 h 66"/>
                  <a:gd name="T8" fmla="*/ 21 w 23"/>
                  <a:gd name="T9" fmla="*/ 0 h 66"/>
                  <a:gd name="T10" fmla="*/ 2 w 23"/>
                  <a:gd name="T11" fmla="*/ 0 h 66"/>
                  <a:gd name="T12" fmla="*/ 0 w 23"/>
                  <a:gd name="T13" fmla="*/ 2 h 66"/>
                  <a:gd name="T14" fmla="*/ 0 w 23"/>
                  <a:gd name="T15" fmla="*/ 64 h 66"/>
                  <a:gd name="T16" fmla="*/ 2 w 2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66">
                    <a:moveTo>
                      <a:pt x="2" y="66"/>
                    </a:moveTo>
                    <a:cubicBezTo>
                      <a:pt x="21" y="66"/>
                      <a:pt x="21" y="66"/>
                      <a:pt x="21" y="66"/>
                    </a:cubicBezTo>
                    <a:cubicBezTo>
                      <a:pt x="22" y="66"/>
                      <a:pt x="23" y="65"/>
                      <a:pt x="23" y="64"/>
                    </a:cubicBezTo>
                    <a:cubicBezTo>
                      <a:pt x="23" y="2"/>
                      <a:pt x="23" y="2"/>
                      <a:pt x="23" y="2"/>
                    </a:cubicBezTo>
                    <a:cubicBezTo>
                      <a:pt x="23" y="1"/>
                      <a:pt x="22" y="0"/>
                      <a:pt x="21" y="0"/>
                    </a:cubicBezTo>
                    <a:cubicBezTo>
                      <a:pt x="2" y="0"/>
                      <a:pt x="2" y="0"/>
                      <a:pt x="2" y="0"/>
                    </a:cubicBezTo>
                    <a:cubicBezTo>
                      <a:pt x="1" y="0"/>
                      <a:pt x="0" y="1"/>
                      <a:pt x="0" y="2"/>
                    </a:cubicBezTo>
                    <a:cubicBezTo>
                      <a:pt x="0" y="64"/>
                      <a:pt x="0" y="64"/>
                      <a:pt x="0" y="64"/>
                    </a:cubicBezTo>
                    <a:cubicBezTo>
                      <a:pt x="0" y="65"/>
                      <a:pt x="1" y="66"/>
                      <a:pt x="2" y="66"/>
                    </a:cubicBezTo>
                    <a:close/>
                  </a:path>
                </a:pathLst>
              </a:custGeom>
              <a:solidFill>
                <a:srgbClr val="EA610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4" name="Freeform 913"/>
              <p:cNvSpPr/>
              <p:nvPr/>
            </p:nvSpPr>
            <p:spPr bwMode="auto">
              <a:xfrm>
                <a:off x="6090" y="1175"/>
                <a:ext cx="265" cy="226"/>
              </a:xfrm>
              <a:custGeom>
                <a:avLst/>
                <a:gdLst>
                  <a:gd name="T0" fmla="*/ 104 w 109"/>
                  <a:gd name="T1" fmla="*/ 85 h 94"/>
                  <a:gd name="T2" fmla="*/ 9 w 109"/>
                  <a:gd name="T3" fmla="*/ 85 h 94"/>
                  <a:gd name="T4" fmla="*/ 9 w 109"/>
                  <a:gd name="T5" fmla="*/ 85 h 94"/>
                  <a:gd name="T6" fmla="*/ 9 w 109"/>
                  <a:gd name="T7" fmla="*/ 4 h 94"/>
                  <a:gd name="T8" fmla="*/ 4 w 109"/>
                  <a:gd name="T9" fmla="*/ 0 h 94"/>
                  <a:gd name="T10" fmla="*/ 0 w 109"/>
                  <a:gd name="T11" fmla="*/ 4 h 94"/>
                  <a:gd name="T12" fmla="*/ 0 w 109"/>
                  <a:gd name="T13" fmla="*/ 85 h 94"/>
                  <a:gd name="T14" fmla="*/ 9 w 109"/>
                  <a:gd name="T15" fmla="*/ 94 h 94"/>
                  <a:gd name="T16" fmla="*/ 104 w 109"/>
                  <a:gd name="T17" fmla="*/ 94 h 94"/>
                  <a:gd name="T18" fmla="*/ 109 w 109"/>
                  <a:gd name="T19" fmla="*/ 90 h 94"/>
                  <a:gd name="T20" fmla="*/ 104 w 109"/>
                  <a:gd name="T21" fmla="*/ 8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94">
                    <a:moveTo>
                      <a:pt x="104" y="85"/>
                    </a:moveTo>
                    <a:cubicBezTo>
                      <a:pt x="9" y="85"/>
                      <a:pt x="9" y="85"/>
                      <a:pt x="9" y="85"/>
                    </a:cubicBezTo>
                    <a:cubicBezTo>
                      <a:pt x="9" y="85"/>
                      <a:pt x="9" y="85"/>
                      <a:pt x="9" y="85"/>
                    </a:cubicBezTo>
                    <a:cubicBezTo>
                      <a:pt x="9" y="4"/>
                      <a:pt x="9" y="4"/>
                      <a:pt x="9" y="4"/>
                    </a:cubicBezTo>
                    <a:cubicBezTo>
                      <a:pt x="9" y="2"/>
                      <a:pt x="7" y="0"/>
                      <a:pt x="4" y="0"/>
                    </a:cubicBezTo>
                    <a:cubicBezTo>
                      <a:pt x="2" y="0"/>
                      <a:pt x="0" y="2"/>
                      <a:pt x="0" y="4"/>
                    </a:cubicBezTo>
                    <a:cubicBezTo>
                      <a:pt x="0" y="85"/>
                      <a:pt x="0" y="85"/>
                      <a:pt x="0" y="85"/>
                    </a:cubicBezTo>
                    <a:cubicBezTo>
                      <a:pt x="0" y="90"/>
                      <a:pt x="4" y="94"/>
                      <a:pt x="9" y="94"/>
                    </a:cubicBezTo>
                    <a:cubicBezTo>
                      <a:pt x="104" y="94"/>
                      <a:pt x="104" y="94"/>
                      <a:pt x="104" y="94"/>
                    </a:cubicBezTo>
                    <a:cubicBezTo>
                      <a:pt x="107" y="94"/>
                      <a:pt x="109" y="92"/>
                      <a:pt x="109" y="90"/>
                    </a:cubicBezTo>
                    <a:cubicBezTo>
                      <a:pt x="109" y="87"/>
                      <a:pt x="107" y="85"/>
                      <a:pt x="104" y="85"/>
                    </a:cubicBezTo>
                    <a:close/>
                  </a:path>
                </a:pathLst>
              </a:custGeom>
              <a:solidFill>
                <a:srgbClr val="EA610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grpSp>
        <p:nvGrpSpPr>
          <p:cNvPr id="38" name="组合 37"/>
          <p:cNvGrpSpPr/>
          <p:nvPr/>
        </p:nvGrpSpPr>
        <p:grpSpPr>
          <a:xfrm>
            <a:off x="5986939" y="2323821"/>
            <a:ext cx="1060892" cy="1061277"/>
            <a:chOff x="4689999" y="1384437"/>
            <a:chExt cx="1061215" cy="1061359"/>
          </a:xfrm>
        </p:grpSpPr>
        <p:grpSp>
          <p:nvGrpSpPr>
            <p:cNvPr id="39" name="组合 38"/>
            <p:cNvGrpSpPr/>
            <p:nvPr/>
          </p:nvGrpSpPr>
          <p:grpSpPr>
            <a:xfrm>
              <a:off x="4689999" y="1384437"/>
              <a:ext cx="1061215" cy="1061359"/>
              <a:chOff x="4926840" y="1732375"/>
              <a:chExt cx="1656097" cy="1656098"/>
            </a:xfrm>
          </p:grpSpPr>
          <p:sp>
            <p:nvSpPr>
              <p:cNvPr id="41" name="任意多边形 40"/>
              <p:cNvSpPr/>
              <p:nvPr/>
            </p:nvSpPr>
            <p:spPr>
              <a:xfrm>
                <a:off x="4926840" y="1732375"/>
                <a:ext cx="1656097" cy="1656098"/>
              </a:xfrm>
              <a:custGeom>
                <a:avLst/>
                <a:gdLst>
                  <a:gd name="connsiteX0" fmla="*/ 734066 w 1656097"/>
                  <a:gd name="connsiteY0" fmla="*/ 0 h 1656098"/>
                  <a:gd name="connsiteX1" fmla="*/ 922032 w 1656097"/>
                  <a:gd name="connsiteY1" fmla="*/ 0 h 1656098"/>
                  <a:gd name="connsiteX2" fmla="*/ 958682 w 1656097"/>
                  <a:gd name="connsiteY2" fmla="*/ 170987 h 1656098"/>
                  <a:gd name="connsiteX3" fmla="*/ 967537 w 1656097"/>
                  <a:gd name="connsiteY3" fmla="*/ 172338 h 1656098"/>
                  <a:gd name="connsiteX4" fmla="*/ 1042604 w 1656097"/>
                  <a:gd name="connsiteY4" fmla="*/ 194634 h 1656098"/>
                  <a:gd name="connsiteX5" fmla="*/ 1160682 w 1656097"/>
                  <a:gd name="connsiteY5" fmla="*/ 63947 h 1656098"/>
                  <a:gd name="connsiteX6" fmla="*/ 1323465 w 1656097"/>
                  <a:gd name="connsiteY6" fmla="*/ 157929 h 1656098"/>
                  <a:gd name="connsiteX7" fmla="*/ 1271151 w 1656097"/>
                  <a:gd name="connsiteY7" fmla="*/ 319877 h 1656098"/>
                  <a:gd name="connsiteX8" fmla="*/ 1280994 w 1656097"/>
                  <a:gd name="connsiteY8" fmla="*/ 327054 h 1656098"/>
                  <a:gd name="connsiteX9" fmla="*/ 1333335 w 1656097"/>
                  <a:gd name="connsiteY9" fmla="*/ 377405 h 1656098"/>
                  <a:gd name="connsiteX10" fmla="*/ 1338950 w 1656097"/>
                  <a:gd name="connsiteY10" fmla="*/ 384065 h 1656098"/>
                  <a:gd name="connsiteX11" fmla="*/ 1498169 w 1656097"/>
                  <a:gd name="connsiteY11" fmla="*/ 332634 h 1656098"/>
                  <a:gd name="connsiteX12" fmla="*/ 1592152 w 1656097"/>
                  <a:gd name="connsiteY12" fmla="*/ 495417 h 1656098"/>
                  <a:gd name="connsiteX13" fmla="*/ 1473528 w 1656097"/>
                  <a:gd name="connsiteY13" fmla="*/ 602595 h 1656098"/>
                  <a:gd name="connsiteX14" fmla="*/ 1483127 w 1656097"/>
                  <a:gd name="connsiteY14" fmla="*/ 626411 h 1656098"/>
                  <a:gd name="connsiteX15" fmla="*/ 1501984 w 1656097"/>
                  <a:gd name="connsiteY15" fmla="*/ 701032 h 1656098"/>
                  <a:gd name="connsiteX16" fmla="*/ 1656097 w 1656097"/>
                  <a:gd name="connsiteY16" fmla="*/ 734067 h 1656098"/>
                  <a:gd name="connsiteX17" fmla="*/ 1656097 w 1656097"/>
                  <a:gd name="connsiteY17" fmla="*/ 922032 h 1656098"/>
                  <a:gd name="connsiteX18" fmla="*/ 1511749 w 1656097"/>
                  <a:gd name="connsiteY18" fmla="*/ 952973 h 1656098"/>
                  <a:gd name="connsiteX19" fmla="*/ 1506114 w 1656097"/>
                  <a:gd name="connsiteY19" fmla="*/ 989892 h 1656098"/>
                  <a:gd name="connsiteX20" fmla="*/ 1491538 w 1656097"/>
                  <a:gd name="connsiteY20" fmla="*/ 1048074 h 1656098"/>
                  <a:gd name="connsiteX21" fmla="*/ 1485827 w 1656097"/>
                  <a:gd name="connsiteY21" fmla="*/ 1064617 h 1656098"/>
                  <a:gd name="connsiteX22" fmla="*/ 1592152 w 1656097"/>
                  <a:gd name="connsiteY22" fmla="*/ 1160683 h 1656098"/>
                  <a:gd name="connsiteX23" fmla="*/ 1498169 w 1656097"/>
                  <a:gd name="connsiteY23" fmla="*/ 1323465 h 1656098"/>
                  <a:gd name="connsiteX24" fmla="*/ 1367507 w 1656097"/>
                  <a:gd name="connsiteY24" fmla="*/ 1281258 h 1656098"/>
                  <a:gd name="connsiteX25" fmla="*/ 1351398 w 1656097"/>
                  <a:gd name="connsiteY25" fmla="*/ 1303350 h 1656098"/>
                  <a:gd name="connsiteX26" fmla="*/ 1301049 w 1656097"/>
                  <a:gd name="connsiteY26" fmla="*/ 1355691 h 1656098"/>
                  <a:gd name="connsiteX27" fmla="*/ 1282493 w 1656097"/>
                  <a:gd name="connsiteY27" fmla="*/ 1371332 h 1656098"/>
                  <a:gd name="connsiteX28" fmla="*/ 1323465 w 1656097"/>
                  <a:gd name="connsiteY28" fmla="*/ 1498169 h 1656098"/>
                  <a:gd name="connsiteX29" fmla="*/ 1160682 w 1656097"/>
                  <a:gd name="connsiteY29" fmla="*/ 1592152 h 1656098"/>
                  <a:gd name="connsiteX30" fmla="*/ 1074277 w 1656097"/>
                  <a:gd name="connsiteY30" fmla="*/ 1496521 h 1656098"/>
                  <a:gd name="connsiteX31" fmla="*/ 1052042 w 1656097"/>
                  <a:gd name="connsiteY31" fmla="*/ 1505484 h 1656098"/>
                  <a:gd name="connsiteX32" fmla="*/ 948719 w 1656097"/>
                  <a:gd name="connsiteY32" fmla="*/ 1531593 h 1656098"/>
                  <a:gd name="connsiteX33" fmla="*/ 922032 w 1656097"/>
                  <a:gd name="connsiteY33" fmla="*/ 1656098 h 1656098"/>
                  <a:gd name="connsiteX34" fmla="*/ 734066 w 1656097"/>
                  <a:gd name="connsiteY34" fmla="*/ 1656098 h 1656098"/>
                  <a:gd name="connsiteX35" fmla="*/ 707323 w 1656097"/>
                  <a:gd name="connsiteY35" fmla="*/ 1531333 h 1656098"/>
                  <a:gd name="connsiteX36" fmla="*/ 688561 w 1656097"/>
                  <a:gd name="connsiteY36" fmla="*/ 1528470 h 1656098"/>
                  <a:gd name="connsiteX37" fmla="*/ 581645 w 1656097"/>
                  <a:gd name="connsiteY37" fmla="*/ 1496716 h 1656098"/>
                  <a:gd name="connsiteX38" fmla="*/ 495416 w 1656097"/>
                  <a:gd name="connsiteY38" fmla="*/ 1592152 h 1656098"/>
                  <a:gd name="connsiteX39" fmla="*/ 332634 w 1656097"/>
                  <a:gd name="connsiteY39" fmla="*/ 1498169 h 1656098"/>
                  <a:gd name="connsiteX40" fmla="*/ 373389 w 1656097"/>
                  <a:gd name="connsiteY40" fmla="*/ 1372000 h 1656098"/>
                  <a:gd name="connsiteX41" fmla="*/ 293970 w 1656097"/>
                  <a:gd name="connsiteY41" fmla="*/ 1290661 h 1656098"/>
                  <a:gd name="connsiteX42" fmla="*/ 287662 w 1656097"/>
                  <a:gd name="connsiteY42" fmla="*/ 1281558 h 1656098"/>
                  <a:gd name="connsiteX43" fmla="*/ 157930 w 1656097"/>
                  <a:gd name="connsiteY43" fmla="*/ 1323465 h 1656098"/>
                  <a:gd name="connsiteX44" fmla="*/ 63947 w 1656097"/>
                  <a:gd name="connsiteY44" fmla="*/ 1160683 h 1656098"/>
                  <a:gd name="connsiteX45" fmla="*/ 170348 w 1656097"/>
                  <a:gd name="connsiteY45" fmla="*/ 1064548 h 1656098"/>
                  <a:gd name="connsiteX46" fmla="*/ 159896 w 1656097"/>
                  <a:gd name="connsiteY46" fmla="*/ 1031651 h 1656098"/>
                  <a:gd name="connsiteX47" fmla="*/ 144063 w 1656097"/>
                  <a:gd name="connsiteY47" fmla="*/ 952912 h 1656098"/>
                  <a:gd name="connsiteX48" fmla="*/ 0 w 1656097"/>
                  <a:gd name="connsiteY48" fmla="*/ 922032 h 1656098"/>
                  <a:gd name="connsiteX49" fmla="*/ 0 w 1656097"/>
                  <a:gd name="connsiteY49" fmla="*/ 734067 h 1656098"/>
                  <a:gd name="connsiteX50" fmla="*/ 152682 w 1656097"/>
                  <a:gd name="connsiteY50" fmla="*/ 701339 h 1656098"/>
                  <a:gd name="connsiteX51" fmla="*/ 159896 w 1656097"/>
                  <a:gd name="connsiteY51" fmla="*/ 669158 h 1656098"/>
                  <a:gd name="connsiteX52" fmla="*/ 182923 w 1656097"/>
                  <a:gd name="connsiteY52" fmla="*/ 602913 h 1656098"/>
                  <a:gd name="connsiteX53" fmla="*/ 63947 w 1656097"/>
                  <a:gd name="connsiteY53" fmla="*/ 495417 h 1656098"/>
                  <a:gd name="connsiteX54" fmla="*/ 157930 w 1656097"/>
                  <a:gd name="connsiteY54" fmla="*/ 332634 h 1656098"/>
                  <a:gd name="connsiteX55" fmla="*/ 318389 w 1656097"/>
                  <a:gd name="connsiteY55" fmla="*/ 384465 h 1656098"/>
                  <a:gd name="connsiteX56" fmla="*/ 353537 w 1656097"/>
                  <a:gd name="connsiteY56" fmla="*/ 346539 h 1656098"/>
                  <a:gd name="connsiteX57" fmla="*/ 385166 w 1656097"/>
                  <a:gd name="connsiteY57" fmla="*/ 320558 h 1656098"/>
                  <a:gd name="connsiteX58" fmla="*/ 332634 w 1656097"/>
                  <a:gd name="connsiteY58" fmla="*/ 157929 h 1656098"/>
                  <a:gd name="connsiteX59" fmla="*/ 495416 w 1656097"/>
                  <a:gd name="connsiteY59" fmla="*/ 63947 h 1656098"/>
                  <a:gd name="connsiteX60" fmla="*/ 612546 w 1656097"/>
                  <a:gd name="connsiteY60" fmla="*/ 193585 h 1656098"/>
                  <a:gd name="connsiteX61" fmla="*/ 688561 w 1656097"/>
                  <a:gd name="connsiteY61" fmla="*/ 172338 h 1656098"/>
                  <a:gd name="connsiteX62" fmla="*/ 697415 w 1656097"/>
                  <a:gd name="connsiteY62" fmla="*/ 170987 h 165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656097" h="1656098">
                    <a:moveTo>
                      <a:pt x="734066" y="0"/>
                    </a:moveTo>
                    <a:lnTo>
                      <a:pt x="922032" y="0"/>
                    </a:lnTo>
                    <a:lnTo>
                      <a:pt x="958682" y="170987"/>
                    </a:lnTo>
                    <a:lnTo>
                      <a:pt x="967537" y="172338"/>
                    </a:lnTo>
                    <a:lnTo>
                      <a:pt x="1042604" y="194634"/>
                    </a:lnTo>
                    <a:lnTo>
                      <a:pt x="1160682" y="63947"/>
                    </a:lnTo>
                    <a:lnTo>
                      <a:pt x="1323465" y="157929"/>
                    </a:lnTo>
                    <a:lnTo>
                      <a:pt x="1271151" y="319877"/>
                    </a:lnTo>
                    <a:lnTo>
                      <a:pt x="1280994" y="327054"/>
                    </a:lnTo>
                    <a:cubicBezTo>
                      <a:pt x="1299308" y="342918"/>
                      <a:pt x="1316780" y="359726"/>
                      <a:pt x="1333335" y="377405"/>
                    </a:cubicBezTo>
                    <a:lnTo>
                      <a:pt x="1338950" y="384065"/>
                    </a:lnTo>
                    <a:lnTo>
                      <a:pt x="1498169" y="332634"/>
                    </a:lnTo>
                    <a:lnTo>
                      <a:pt x="1592152" y="495417"/>
                    </a:lnTo>
                    <a:lnTo>
                      <a:pt x="1473528" y="602595"/>
                    </a:lnTo>
                    <a:lnTo>
                      <a:pt x="1483127" y="626411"/>
                    </a:lnTo>
                    <a:lnTo>
                      <a:pt x="1501984" y="701032"/>
                    </a:lnTo>
                    <a:lnTo>
                      <a:pt x="1656097" y="734067"/>
                    </a:lnTo>
                    <a:lnTo>
                      <a:pt x="1656097" y="922032"/>
                    </a:lnTo>
                    <a:lnTo>
                      <a:pt x="1511749" y="952973"/>
                    </a:lnTo>
                    <a:lnTo>
                      <a:pt x="1506114" y="989892"/>
                    </a:lnTo>
                    <a:cubicBezTo>
                      <a:pt x="1502081" y="1009604"/>
                      <a:pt x="1497209" y="1029011"/>
                      <a:pt x="1491538" y="1048074"/>
                    </a:cubicBezTo>
                    <a:lnTo>
                      <a:pt x="1485827" y="1064617"/>
                    </a:lnTo>
                    <a:lnTo>
                      <a:pt x="1592152" y="1160683"/>
                    </a:lnTo>
                    <a:lnTo>
                      <a:pt x="1498169" y="1323465"/>
                    </a:lnTo>
                    <a:lnTo>
                      <a:pt x="1367507" y="1281258"/>
                    </a:lnTo>
                    <a:lnTo>
                      <a:pt x="1351398" y="1303350"/>
                    </a:lnTo>
                    <a:cubicBezTo>
                      <a:pt x="1335535" y="1321664"/>
                      <a:pt x="1318727" y="1339136"/>
                      <a:pt x="1301049" y="1355691"/>
                    </a:cubicBezTo>
                    <a:lnTo>
                      <a:pt x="1282493" y="1371332"/>
                    </a:lnTo>
                    <a:lnTo>
                      <a:pt x="1323465" y="1498169"/>
                    </a:lnTo>
                    <a:lnTo>
                      <a:pt x="1160682" y="1592152"/>
                    </a:lnTo>
                    <a:lnTo>
                      <a:pt x="1074277" y="1496521"/>
                    </a:lnTo>
                    <a:lnTo>
                      <a:pt x="1052042" y="1505484"/>
                    </a:lnTo>
                    <a:lnTo>
                      <a:pt x="948719" y="1531593"/>
                    </a:lnTo>
                    <a:lnTo>
                      <a:pt x="922032" y="1656098"/>
                    </a:lnTo>
                    <a:lnTo>
                      <a:pt x="734066" y="1656098"/>
                    </a:lnTo>
                    <a:lnTo>
                      <a:pt x="707323" y="1531333"/>
                    </a:lnTo>
                    <a:lnTo>
                      <a:pt x="688561" y="1528470"/>
                    </a:lnTo>
                    <a:lnTo>
                      <a:pt x="581645" y="1496716"/>
                    </a:lnTo>
                    <a:lnTo>
                      <a:pt x="495416" y="1592152"/>
                    </a:lnTo>
                    <a:lnTo>
                      <a:pt x="332634" y="1498169"/>
                    </a:lnTo>
                    <a:lnTo>
                      <a:pt x="373389" y="1372000"/>
                    </a:lnTo>
                    <a:lnTo>
                      <a:pt x="293970" y="1290661"/>
                    </a:lnTo>
                    <a:lnTo>
                      <a:pt x="287662" y="1281558"/>
                    </a:lnTo>
                    <a:lnTo>
                      <a:pt x="157930" y="1323465"/>
                    </a:lnTo>
                    <a:lnTo>
                      <a:pt x="63947" y="1160683"/>
                    </a:lnTo>
                    <a:lnTo>
                      <a:pt x="170348" y="1064548"/>
                    </a:lnTo>
                    <a:lnTo>
                      <a:pt x="159896" y="1031651"/>
                    </a:lnTo>
                    <a:lnTo>
                      <a:pt x="144063" y="952912"/>
                    </a:lnTo>
                    <a:lnTo>
                      <a:pt x="0" y="922032"/>
                    </a:lnTo>
                    <a:lnTo>
                      <a:pt x="0" y="734067"/>
                    </a:lnTo>
                    <a:lnTo>
                      <a:pt x="152682" y="701339"/>
                    </a:lnTo>
                    <a:lnTo>
                      <a:pt x="159896" y="669158"/>
                    </a:lnTo>
                    <a:lnTo>
                      <a:pt x="182923" y="602913"/>
                    </a:lnTo>
                    <a:lnTo>
                      <a:pt x="63947" y="495417"/>
                    </a:lnTo>
                    <a:lnTo>
                      <a:pt x="157930" y="332634"/>
                    </a:lnTo>
                    <a:lnTo>
                      <a:pt x="318389" y="384465"/>
                    </a:lnTo>
                    <a:lnTo>
                      <a:pt x="353537" y="346539"/>
                    </a:lnTo>
                    <a:lnTo>
                      <a:pt x="385166" y="320558"/>
                    </a:lnTo>
                    <a:lnTo>
                      <a:pt x="332634" y="157929"/>
                    </a:lnTo>
                    <a:lnTo>
                      <a:pt x="495416" y="63947"/>
                    </a:lnTo>
                    <a:lnTo>
                      <a:pt x="612546" y="193585"/>
                    </a:lnTo>
                    <a:lnTo>
                      <a:pt x="688561" y="172338"/>
                    </a:lnTo>
                    <a:lnTo>
                      <a:pt x="697415" y="170987"/>
                    </a:lnTo>
                    <a:close/>
                  </a:path>
                </a:pathLst>
              </a:custGeom>
              <a:gradFill>
                <a:gsLst>
                  <a:gs pos="0">
                    <a:schemeClr val="bg1"/>
                  </a:gs>
                  <a:gs pos="100000">
                    <a:srgbClr val="E2E2E2"/>
                  </a:gs>
                </a:gsLst>
                <a:lin ang="2700000" scaled="1"/>
              </a:gra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2" name="椭圆 41"/>
              <p:cNvSpPr/>
              <p:nvPr/>
            </p:nvSpPr>
            <p:spPr>
              <a:xfrm>
                <a:off x="5189938" y="1995474"/>
                <a:ext cx="1129900" cy="1129900"/>
              </a:xfrm>
              <a:prstGeom prst="ellipse">
                <a:avLst/>
              </a:prstGeom>
              <a:solidFill>
                <a:srgbClr val="F69F1E"/>
              </a:solidFill>
              <a:ln w="22225">
                <a:gradFill flip="none" rotWithShape="1">
                  <a:gsLst>
                    <a:gs pos="0">
                      <a:srgbClr val="CDCDCD"/>
                    </a:gs>
                    <a:gs pos="100000">
                      <a:schemeClr val="bg1"/>
                    </a:gs>
                  </a:gsLst>
                  <a:lin ang="2700000" scaled="1"/>
                  <a:tileRect/>
                </a:gradFill>
              </a:ln>
              <a:effectLst>
                <a:innerShdw blurRad="88900" dist="381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5266822" y="2076686"/>
                <a:ext cx="976134" cy="976135"/>
              </a:xfrm>
              <a:prstGeom prst="ellipse">
                <a:avLst/>
              </a:prstGeom>
              <a:gradFill>
                <a:gsLst>
                  <a:gs pos="0">
                    <a:schemeClr val="bg1">
                      <a:lumMod val="85000"/>
                    </a:schemeClr>
                  </a:gs>
                  <a:gs pos="100000">
                    <a:schemeClr val="bg1"/>
                  </a:gs>
                </a:gsLst>
                <a:lin ang="2700000" scaled="1"/>
              </a:gradFill>
              <a:ln w="19050">
                <a:gradFill flip="none" rotWithShape="1">
                  <a:gsLst>
                    <a:gs pos="100000">
                      <a:srgbClr val="CDCDCD"/>
                    </a:gs>
                    <a:gs pos="0">
                      <a:schemeClr val="bg1"/>
                    </a:gs>
                  </a:gsLst>
                  <a:lin ang="2700000" scaled="1"/>
                  <a:tileRect/>
                </a:gradFill>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Freeform 53"/>
            <p:cNvSpPr>
              <a:spLocks noEditPoints="1"/>
            </p:cNvSpPr>
            <p:nvPr/>
          </p:nvSpPr>
          <p:spPr bwMode="auto">
            <a:xfrm>
              <a:off x="5031764" y="1726249"/>
              <a:ext cx="377685" cy="377736"/>
            </a:xfrm>
            <a:custGeom>
              <a:avLst/>
              <a:gdLst>
                <a:gd name="T0" fmla="*/ 166 w 449"/>
                <a:gd name="T1" fmla="*/ 362 h 449"/>
                <a:gd name="T2" fmla="*/ 211 w 449"/>
                <a:gd name="T3" fmla="*/ 317 h 449"/>
                <a:gd name="T4" fmla="*/ 237 w 449"/>
                <a:gd name="T5" fmla="*/ 407 h 449"/>
                <a:gd name="T6" fmla="*/ 302 w 449"/>
                <a:gd name="T7" fmla="*/ 313 h 449"/>
                <a:gd name="T8" fmla="*/ 294 w 449"/>
                <a:gd name="T9" fmla="*/ 393 h 449"/>
                <a:gd name="T10" fmla="*/ 395 w 449"/>
                <a:gd name="T11" fmla="*/ 289 h 449"/>
                <a:gd name="T12" fmla="*/ 294 w 449"/>
                <a:gd name="T13" fmla="*/ 393 h 449"/>
                <a:gd name="T14" fmla="*/ 95 w 449"/>
                <a:gd name="T15" fmla="*/ 353 h 449"/>
                <a:gd name="T16" fmla="*/ 121 w 449"/>
                <a:gd name="T17" fmla="*/ 309 h 449"/>
                <a:gd name="T18" fmla="*/ 237 w 449"/>
                <a:gd name="T19" fmla="*/ 293 h 449"/>
                <a:gd name="T20" fmla="*/ 311 w 449"/>
                <a:gd name="T21" fmla="*/ 191 h 449"/>
                <a:gd name="T22" fmla="*/ 307 w 449"/>
                <a:gd name="T23" fmla="*/ 287 h 449"/>
                <a:gd name="T24" fmla="*/ 211 w 449"/>
                <a:gd name="T25" fmla="*/ 293 h 449"/>
                <a:gd name="T26" fmla="*/ 137 w 449"/>
                <a:gd name="T27" fmla="*/ 226 h 449"/>
                <a:gd name="T28" fmla="*/ 211 w 449"/>
                <a:gd name="T29" fmla="*/ 196 h 449"/>
                <a:gd name="T30" fmla="*/ 333 w 449"/>
                <a:gd name="T31" fmla="*/ 282 h 449"/>
                <a:gd name="T32" fmla="*/ 335 w 449"/>
                <a:gd name="T33" fmla="*/ 188 h 449"/>
                <a:gd name="T34" fmla="*/ 407 w 449"/>
                <a:gd name="T35" fmla="*/ 224 h 449"/>
                <a:gd name="T36" fmla="*/ 116 w 449"/>
                <a:gd name="T37" fmla="*/ 281 h 449"/>
                <a:gd name="T38" fmla="*/ 41 w 449"/>
                <a:gd name="T39" fmla="*/ 224 h 449"/>
                <a:gd name="T40" fmla="*/ 114 w 449"/>
                <a:gd name="T41" fmla="*/ 188 h 449"/>
                <a:gd name="T42" fmla="*/ 116 w 449"/>
                <a:gd name="T43" fmla="*/ 281 h 449"/>
                <a:gd name="T44" fmla="*/ 59 w 449"/>
                <a:gd name="T45" fmla="*/ 146 h 449"/>
                <a:gd name="T46" fmla="*/ 158 w 449"/>
                <a:gd name="T47" fmla="*/ 55 h 449"/>
                <a:gd name="T48" fmla="*/ 331 w 449"/>
                <a:gd name="T49" fmla="*/ 164 h 449"/>
                <a:gd name="T50" fmla="*/ 390 w 449"/>
                <a:gd name="T51" fmla="*/ 147 h 449"/>
                <a:gd name="T52" fmla="*/ 211 w 449"/>
                <a:gd name="T53" fmla="*/ 171 h 449"/>
                <a:gd name="T54" fmla="*/ 210 w 449"/>
                <a:gd name="T55" fmla="*/ 43 h 449"/>
                <a:gd name="T56" fmla="*/ 211 w 449"/>
                <a:gd name="T57" fmla="*/ 171 h 449"/>
                <a:gd name="T58" fmla="*/ 237 w 449"/>
                <a:gd name="T59" fmla="*/ 43 h 449"/>
                <a:gd name="T60" fmla="*/ 308 w 449"/>
                <a:gd name="T61" fmla="*/ 167 h 449"/>
                <a:gd name="T62" fmla="*/ 225 w 449"/>
                <a:gd name="T63" fmla="*/ 0 h 449"/>
                <a:gd name="T64" fmla="*/ 225 w 449"/>
                <a:gd name="T65" fmla="*/ 449 h 449"/>
                <a:gd name="T66" fmla="*/ 225 w 449"/>
                <a:gd name="T67" fmla="*/ 0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9" h="449">
                  <a:moveTo>
                    <a:pt x="211" y="407"/>
                  </a:moveTo>
                  <a:cubicBezTo>
                    <a:pt x="192" y="407"/>
                    <a:pt x="176" y="387"/>
                    <a:pt x="166" y="362"/>
                  </a:cubicBezTo>
                  <a:cubicBezTo>
                    <a:pt x="158" y="347"/>
                    <a:pt x="151" y="331"/>
                    <a:pt x="147" y="313"/>
                  </a:cubicBezTo>
                  <a:cubicBezTo>
                    <a:pt x="168" y="315"/>
                    <a:pt x="189" y="317"/>
                    <a:pt x="211" y="317"/>
                  </a:cubicBezTo>
                  <a:cubicBezTo>
                    <a:pt x="211" y="407"/>
                    <a:pt x="211" y="407"/>
                    <a:pt x="211" y="407"/>
                  </a:cubicBezTo>
                  <a:moveTo>
                    <a:pt x="237" y="407"/>
                  </a:moveTo>
                  <a:cubicBezTo>
                    <a:pt x="237" y="317"/>
                    <a:pt x="237" y="317"/>
                    <a:pt x="237" y="317"/>
                  </a:cubicBezTo>
                  <a:cubicBezTo>
                    <a:pt x="259" y="317"/>
                    <a:pt x="280" y="315"/>
                    <a:pt x="302" y="313"/>
                  </a:cubicBezTo>
                  <a:cubicBezTo>
                    <a:pt x="293" y="344"/>
                    <a:pt x="273" y="407"/>
                    <a:pt x="237" y="407"/>
                  </a:cubicBezTo>
                  <a:moveTo>
                    <a:pt x="294" y="393"/>
                  </a:moveTo>
                  <a:cubicBezTo>
                    <a:pt x="311" y="370"/>
                    <a:pt x="320" y="343"/>
                    <a:pt x="328" y="310"/>
                  </a:cubicBezTo>
                  <a:cubicBezTo>
                    <a:pt x="354" y="304"/>
                    <a:pt x="377" y="297"/>
                    <a:pt x="395" y="289"/>
                  </a:cubicBezTo>
                  <a:cubicBezTo>
                    <a:pt x="386" y="313"/>
                    <a:pt x="373" y="335"/>
                    <a:pt x="354" y="353"/>
                  </a:cubicBezTo>
                  <a:cubicBezTo>
                    <a:pt x="337" y="371"/>
                    <a:pt x="315" y="384"/>
                    <a:pt x="294" y="393"/>
                  </a:cubicBezTo>
                  <a:moveTo>
                    <a:pt x="154" y="393"/>
                  </a:moveTo>
                  <a:cubicBezTo>
                    <a:pt x="133" y="384"/>
                    <a:pt x="112" y="371"/>
                    <a:pt x="95" y="353"/>
                  </a:cubicBezTo>
                  <a:cubicBezTo>
                    <a:pt x="75" y="335"/>
                    <a:pt x="62" y="312"/>
                    <a:pt x="52" y="286"/>
                  </a:cubicBezTo>
                  <a:cubicBezTo>
                    <a:pt x="68" y="295"/>
                    <a:pt x="93" y="303"/>
                    <a:pt x="121" y="309"/>
                  </a:cubicBezTo>
                  <a:cubicBezTo>
                    <a:pt x="128" y="342"/>
                    <a:pt x="138" y="371"/>
                    <a:pt x="154" y="393"/>
                  </a:cubicBezTo>
                  <a:moveTo>
                    <a:pt x="237" y="293"/>
                  </a:moveTo>
                  <a:cubicBezTo>
                    <a:pt x="237" y="196"/>
                    <a:pt x="237" y="196"/>
                    <a:pt x="237" y="196"/>
                  </a:cubicBezTo>
                  <a:cubicBezTo>
                    <a:pt x="263" y="195"/>
                    <a:pt x="287" y="193"/>
                    <a:pt x="311" y="191"/>
                  </a:cubicBezTo>
                  <a:cubicBezTo>
                    <a:pt x="311" y="203"/>
                    <a:pt x="311" y="214"/>
                    <a:pt x="311" y="226"/>
                  </a:cubicBezTo>
                  <a:cubicBezTo>
                    <a:pt x="311" y="247"/>
                    <a:pt x="311" y="268"/>
                    <a:pt x="307" y="287"/>
                  </a:cubicBezTo>
                  <a:cubicBezTo>
                    <a:pt x="284" y="290"/>
                    <a:pt x="261" y="292"/>
                    <a:pt x="237" y="293"/>
                  </a:cubicBezTo>
                  <a:moveTo>
                    <a:pt x="211" y="293"/>
                  </a:moveTo>
                  <a:cubicBezTo>
                    <a:pt x="187" y="292"/>
                    <a:pt x="165" y="290"/>
                    <a:pt x="141" y="286"/>
                  </a:cubicBezTo>
                  <a:cubicBezTo>
                    <a:pt x="138" y="268"/>
                    <a:pt x="137" y="246"/>
                    <a:pt x="137" y="226"/>
                  </a:cubicBezTo>
                  <a:cubicBezTo>
                    <a:pt x="137" y="214"/>
                    <a:pt x="138" y="203"/>
                    <a:pt x="138" y="191"/>
                  </a:cubicBezTo>
                  <a:cubicBezTo>
                    <a:pt x="161" y="193"/>
                    <a:pt x="186" y="195"/>
                    <a:pt x="211" y="196"/>
                  </a:cubicBezTo>
                  <a:cubicBezTo>
                    <a:pt x="211" y="293"/>
                    <a:pt x="211" y="293"/>
                    <a:pt x="211" y="293"/>
                  </a:cubicBezTo>
                  <a:moveTo>
                    <a:pt x="333" y="282"/>
                  </a:moveTo>
                  <a:cubicBezTo>
                    <a:pt x="335" y="265"/>
                    <a:pt x="336" y="245"/>
                    <a:pt x="336" y="226"/>
                  </a:cubicBezTo>
                  <a:cubicBezTo>
                    <a:pt x="336" y="212"/>
                    <a:pt x="336" y="201"/>
                    <a:pt x="335" y="188"/>
                  </a:cubicBezTo>
                  <a:cubicBezTo>
                    <a:pt x="363" y="185"/>
                    <a:pt x="386" y="177"/>
                    <a:pt x="399" y="171"/>
                  </a:cubicBezTo>
                  <a:cubicBezTo>
                    <a:pt x="405" y="188"/>
                    <a:pt x="407" y="207"/>
                    <a:pt x="407" y="224"/>
                  </a:cubicBezTo>
                  <a:cubicBezTo>
                    <a:pt x="407" y="254"/>
                    <a:pt x="405" y="270"/>
                    <a:pt x="333" y="282"/>
                  </a:cubicBezTo>
                  <a:moveTo>
                    <a:pt x="116" y="281"/>
                  </a:moveTo>
                  <a:cubicBezTo>
                    <a:pt x="75" y="274"/>
                    <a:pt x="52" y="260"/>
                    <a:pt x="43" y="250"/>
                  </a:cubicBezTo>
                  <a:cubicBezTo>
                    <a:pt x="41" y="242"/>
                    <a:pt x="41" y="233"/>
                    <a:pt x="41" y="224"/>
                  </a:cubicBezTo>
                  <a:cubicBezTo>
                    <a:pt x="41" y="206"/>
                    <a:pt x="44" y="187"/>
                    <a:pt x="49" y="171"/>
                  </a:cubicBezTo>
                  <a:cubicBezTo>
                    <a:pt x="64" y="177"/>
                    <a:pt x="82" y="182"/>
                    <a:pt x="114" y="188"/>
                  </a:cubicBezTo>
                  <a:cubicBezTo>
                    <a:pt x="113" y="201"/>
                    <a:pt x="112" y="212"/>
                    <a:pt x="112" y="226"/>
                  </a:cubicBezTo>
                  <a:cubicBezTo>
                    <a:pt x="112" y="245"/>
                    <a:pt x="113" y="264"/>
                    <a:pt x="116" y="281"/>
                  </a:cubicBezTo>
                  <a:moveTo>
                    <a:pt x="117" y="164"/>
                  </a:moveTo>
                  <a:cubicBezTo>
                    <a:pt x="76" y="153"/>
                    <a:pt x="65" y="152"/>
                    <a:pt x="59" y="146"/>
                  </a:cubicBezTo>
                  <a:cubicBezTo>
                    <a:pt x="68" y="128"/>
                    <a:pt x="79" y="110"/>
                    <a:pt x="95" y="96"/>
                  </a:cubicBezTo>
                  <a:cubicBezTo>
                    <a:pt x="114" y="76"/>
                    <a:pt x="135" y="66"/>
                    <a:pt x="158" y="55"/>
                  </a:cubicBezTo>
                  <a:cubicBezTo>
                    <a:pt x="138" y="83"/>
                    <a:pt x="124" y="119"/>
                    <a:pt x="117" y="164"/>
                  </a:cubicBezTo>
                  <a:moveTo>
                    <a:pt x="331" y="164"/>
                  </a:moveTo>
                  <a:cubicBezTo>
                    <a:pt x="324" y="119"/>
                    <a:pt x="311" y="81"/>
                    <a:pt x="291" y="54"/>
                  </a:cubicBezTo>
                  <a:cubicBezTo>
                    <a:pt x="333" y="69"/>
                    <a:pt x="370" y="104"/>
                    <a:pt x="390" y="147"/>
                  </a:cubicBezTo>
                  <a:cubicBezTo>
                    <a:pt x="384" y="151"/>
                    <a:pt x="369" y="157"/>
                    <a:pt x="331" y="164"/>
                  </a:cubicBezTo>
                  <a:moveTo>
                    <a:pt x="211" y="171"/>
                  </a:moveTo>
                  <a:cubicBezTo>
                    <a:pt x="187" y="171"/>
                    <a:pt x="164" y="169"/>
                    <a:pt x="141" y="167"/>
                  </a:cubicBezTo>
                  <a:cubicBezTo>
                    <a:pt x="152" y="104"/>
                    <a:pt x="178" y="55"/>
                    <a:pt x="210" y="43"/>
                  </a:cubicBezTo>
                  <a:cubicBezTo>
                    <a:pt x="210" y="43"/>
                    <a:pt x="211" y="43"/>
                    <a:pt x="211" y="43"/>
                  </a:cubicBezTo>
                  <a:cubicBezTo>
                    <a:pt x="211" y="171"/>
                    <a:pt x="211" y="171"/>
                    <a:pt x="211" y="171"/>
                  </a:cubicBezTo>
                  <a:moveTo>
                    <a:pt x="237" y="171"/>
                  </a:moveTo>
                  <a:cubicBezTo>
                    <a:pt x="237" y="43"/>
                    <a:pt x="237" y="43"/>
                    <a:pt x="237" y="43"/>
                  </a:cubicBezTo>
                  <a:cubicBezTo>
                    <a:pt x="242" y="43"/>
                    <a:pt x="249" y="48"/>
                    <a:pt x="255" y="52"/>
                  </a:cubicBezTo>
                  <a:cubicBezTo>
                    <a:pt x="279" y="74"/>
                    <a:pt x="299" y="117"/>
                    <a:pt x="308" y="167"/>
                  </a:cubicBezTo>
                  <a:cubicBezTo>
                    <a:pt x="284" y="169"/>
                    <a:pt x="261" y="171"/>
                    <a:pt x="237" y="171"/>
                  </a:cubicBezTo>
                  <a:moveTo>
                    <a:pt x="225" y="0"/>
                  </a:moveTo>
                  <a:cubicBezTo>
                    <a:pt x="100" y="0"/>
                    <a:pt x="0" y="100"/>
                    <a:pt x="0" y="224"/>
                  </a:cubicBezTo>
                  <a:cubicBezTo>
                    <a:pt x="0" y="349"/>
                    <a:pt x="100" y="449"/>
                    <a:pt x="225" y="449"/>
                  </a:cubicBezTo>
                  <a:cubicBezTo>
                    <a:pt x="350" y="449"/>
                    <a:pt x="449" y="349"/>
                    <a:pt x="449" y="224"/>
                  </a:cubicBezTo>
                  <a:cubicBezTo>
                    <a:pt x="449" y="100"/>
                    <a:pt x="350" y="0"/>
                    <a:pt x="225" y="0"/>
                  </a:cubicBezTo>
                </a:path>
              </a:pathLst>
            </a:custGeom>
            <a:solidFill>
              <a:srgbClr val="F69F1E"/>
            </a:solidFill>
            <a:ln>
              <a:noFill/>
            </a:ln>
          </p:spPr>
          <p:txBody>
            <a:bodyPr vert="horz" wrap="square" lIns="68589" tIns="34295" rIns="68589" bIns="34295" numCol="1" anchor="t" anchorCtr="0" compatLnSpc="1"/>
            <a:lstStyle/>
            <a:p>
              <a:endParaRPr lang="zh-CN" altLang="en-US">
                <a:solidFill>
                  <a:srgbClr val="FFB850"/>
                </a:solidFill>
              </a:endParaRPr>
            </a:p>
          </p:txBody>
        </p:sp>
      </p:grpSp>
      <p:grpSp>
        <p:nvGrpSpPr>
          <p:cNvPr id="44" name="组合 43"/>
          <p:cNvGrpSpPr/>
          <p:nvPr/>
        </p:nvGrpSpPr>
        <p:grpSpPr>
          <a:xfrm>
            <a:off x="4691708" y="3629047"/>
            <a:ext cx="1060892" cy="1061277"/>
            <a:chOff x="3394374" y="2689764"/>
            <a:chExt cx="1061215" cy="1061359"/>
          </a:xfrm>
        </p:grpSpPr>
        <p:grpSp>
          <p:nvGrpSpPr>
            <p:cNvPr id="45" name="组合 44"/>
            <p:cNvGrpSpPr/>
            <p:nvPr/>
          </p:nvGrpSpPr>
          <p:grpSpPr>
            <a:xfrm>
              <a:off x="3394374" y="2689764"/>
              <a:ext cx="1061215" cy="1061359"/>
              <a:chOff x="4926840" y="1732375"/>
              <a:chExt cx="1656097" cy="1656098"/>
            </a:xfrm>
          </p:grpSpPr>
          <p:sp>
            <p:nvSpPr>
              <p:cNvPr id="50" name="任意多边形 49"/>
              <p:cNvSpPr/>
              <p:nvPr/>
            </p:nvSpPr>
            <p:spPr>
              <a:xfrm>
                <a:off x="4926840" y="1732375"/>
                <a:ext cx="1656097" cy="1656098"/>
              </a:xfrm>
              <a:custGeom>
                <a:avLst/>
                <a:gdLst>
                  <a:gd name="connsiteX0" fmla="*/ 734066 w 1656097"/>
                  <a:gd name="connsiteY0" fmla="*/ 0 h 1656098"/>
                  <a:gd name="connsiteX1" fmla="*/ 922032 w 1656097"/>
                  <a:gd name="connsiteY1" fmla="*/ 0 h 1656098"/>
                  <a:gd name="connsiteX2" fmla="*/ 958682 w 1656097"/>
                  <a:gd name="connsiteY2" fmla="*/ 170987 h 1656098"/>
                  <a:gd name="connsiteX3" fmla="*/ 967537 w 1656097"/>
                  <a:gd name="connsiteY3" fmla="*/ 172338 h 1656098"/>
                  <a:gd name="connsiteX4" fmla="*/ 1042604 w 1656097"/>
                  <a:gd name="connsiteY4" fmla="*/ 194634 h 1656098"/>
                  <a:gd name="connsiteX5" fmla="*/ 1160682 w 1656097"/>
                  <a:gd name="connsiteY5" fmla="*/ 63947 h 1656098"/>
                  <a:gd name="connsiteX6" fmla="*/ 1323465 w 1656097"/>
                  <a:gd name="connsiteY6" fmla="*/ 157929 h 1656098"/>
                  <a:gd name="connsiteX7" fmla="*/ 1271151 w 1656097"/>
                  <a:gd name="connsiteY7" fmla="*/ 319877 h 1656098"/>
                  <a:gd name="connsiteX8" fmla="*/ 1280994 w 1656097"/>
                  <a:gd name="connsiteY8" fmla="*/ 327054 h 1656098"/>
                  <a:gd name="connsiteX9" fmla="*/ 1333335 w 1656097"/>
                  <a:gd name="connsiteY9" fmla="*/ 377405 h 1656098"/>
                  <a:gd name="connsiteX10" fmla="*/ 1338950 w 1656097"/>
                  <a:gd name="connsiteY10" fmla="*/ 384065 h 1656098"/>
                  <a:gd name="connsiteX11" fmla="*/ 1498169 w 1656097"/>
                  <a:gd name="connsiteY11" fmla="*/ 332634 h 1656098"/>
                  <a:gd name="connsiteX12" fmla="*/ 1592152 w 1656097"/>
                  <a:gd name="connsiteY12" fmla="*/ 495417 h 1656098"/>
                  <a:gd name="connsiteX13" fmla="*/ 1473528 w 1656097"/>
                  <a:gd name="connsiteY13" fmla="*/ 602595 h 1656098"/>
                  <a:gd name="connsiteX14" fmla="*/ 1483127 w 1656097"/>
                  <a:gd name="connsiteY14" fmla="*/ 626411 h 1656098"/>
                  <a:gd name="connsiteX15" fmla="*/ 1501984 w 1656097"/>
                  <a:gd name="connsiteY15" fmla="*/ 701032 h 1656098"/>
                  <a:gd name="connsiteX16" fmla="*/ 1656097 w 1656097"/>
                  <a:gd name="connsiteY16" fmla="*/ 734067 h 1656098"/>
                  <a:gd name="connsiteX17" fmla="*/ 1656097 w 1656097"/>
                  <a:gd name="connsiteY17" fmla="*/ 922032 h 1656098"/>
                  <a:gd name="connsiteX18" fmla="*/ 1511749 w 1656097"/>
                  <a:gd name="connsiteY18" fmla="*/ 952973 h 1656098"/>
                  <a:gd name="connsiteX19" fmla="*/ 1506114 w 1656097"/>
                  <a:gd name="connsiteY19" fmla="*/ 989892 h 1656098"/>
                  <a:gd name="connsiteX20" fmla="*/ 1491538 w 1656097"/>
                  <a:gd name="connsiteY20" fmla="*/ 1048074 h 1656098"/>
                  <a:gd name="connsiteX21" fmla="*/ 1485827 w 1656097"/>
                  <a:gd name="connsiteY21" fmla="*/ 1064617 h 1656098"/>
                  <a:gd name="connsiteX22" fmla="*/ 1592152 w 1656097"/>
                  <a:gd name="connsiteY22" fmla="*/ 1160683 h 1656098"/>
                  <a:gd name="connsiteX23" fmla="*/ 1498169 w 1656097"/>
                  <a:gd name="connsiteY23" fmla="*/ 1323465 h 1656098"/>
                  <a:gd name="connsiteX24" fmla="*/ 1367507 w 1656097"/>
                  <a:gd name="connsiteY24" fmla="*/ 1281258 h 1656098"/>
                  <a:gd name="connsiteX25" fmla="*/ 1351398 w 1656097"/>
                  <a:gd name="connsiteY25" fmla="*/ 1303350 h 1656098"/>
                  <a:gd name="connsiteX26" fmla="*/ 1301049 w 1656097"/>
                  <a:gd name="connsiteY26" fmla="*/ 1355691 h 1656098"/>
                  <a:gd name="connsiteX27" fmla="*/ 1282493 w 1656097"/>
                  <a:gd name="connsiteY27" fmla="*/ 1371332 h 1656098"/>
                  <a:gd name="connsiteX28" fmla="*/ 1323465 w 1656097"/>
                  <a:gd name="connsiteY28" fmla="*/ 1498169 h 1656098"/>
                  <a:gd name="connsiteX29" fmla="*/ 1160682 w 1656097"/>
                  <a:gd name="connsiteY29" fmla="*/ 1592152 h 1656098"/>
                  <a:gd name="connsiteX30" fmla="*/ 1074277 w 1656097"/>
                  <a:gd name="connsiteY30" fmla="*/ 1496521 h 1656098"/>
                  <a:gd name="connsiteX31" fmla="*/ 1052042 w 1656097"/>
                  <a:gd name="connsiteY31" fmla="*/ 1505484 h 1656098"/>
                  <a:gd name="connsiteX32" fmla="*/ 948719 w 1656097"/>
                  <a:gd name="connsiteY32" fmla="*/ 1531593 h 1656098"/>
                  <a:gd name="connsiteX33" fmla="*/ 922032 w 1656097"/>
                  <a:gd name="connsiteY33" fmla="*/ 1656098 h 1656098"/>
                  <a:gd name="connsiteX34" fmla="*/ 734066 w 1656097"/>
                  <a:gd name="connsiteY34" fmla="*/ 1656098 h 1656098"/>
                  <a:gd name="connsiteX35" fmla="*/ 707323 w 1656097"/>
                  <a:gd name="connsiteY35" fmla="*/ 1531333 h 1656098"/>
                  <a:gd name="connsiteX36" fmla="*/ 688561 w 1656097"/>
                  <a:gd name="connsiteY36" fmla="*/ 1528470 h 1656098"/>
                  <a:gd name="connsiteX37" fmla="*/ 581645 w 1656097"/>
                  <a:gd name="connsiteY37" fmla="*/ 1496716 h 1656098"/>
                  <a:gd name="connsiteX38" fmla="*/ 495416 w 1656097"/>
                  <a:gd name="connsiteY38" fmla="*/ 1592152 h 1656098"/>
                  <a:gd name="connsiteX39" fmla="*/ 332634 w 1656097"/>
                  <a:gd name="connsiteY39" fmla="*/ 1498169 h 1656098"/>
                  <a:gd name="connsiteX40" fmla="*/ 373389 w 1656097"/>
                  <a:gd name="connsiteY40" fmla="*/ 1372000 h 1656098"/>
                  <a:gd name="connsiteX41" fmla="*/ 293970 w 1656097"/>
                  <a:gd name="connsiteY41" fmla="*/ 1290661 h 1656098"/>
                  <a:gd name="connsiteX42" fmla="*/ 287662 w 1656097"/>
                  <a:gd name="connsiteY42" fmla="*/ 1281558 h 1656098"/>
                  <a:gd name="connsiteX43" fmla="*/ 157930 w 1656097"/>
                  <a:gd name="connsiteY43" fmla="*/ 1323465 h 1656098"/>
                  <a:gd name="connsiteX44" fmla="*/ 63947 w 1656097"/>
                  <a:gd name="connsiteY44" fmla="*/ 1160683 h 1656098"/>
                  <a:gd name="connsiteX45" fmla="*/ 170348 w 1656097"/>
                  <a:gd name="connsiteY45" fmla="*/ 1064548 h 1656098"/>
                  <a:gd name="connsiteX46" fmla="*/ 159896 w 1656097"/>
                  <a:gd name="connsiteY46" fmla="*/ 1031651 h 1656098"/>
                  <a:gd name="connsiteX47" fmla="*/ 144063 w 1656097"/>
                  <a:gd name="connsiteY47" fmla="*/ 952912 h 1656098"/>
                  <a:gd name="connsiteX48" fmla="*/ 0 w 1656097"/>
                  <a:gd name="connsiteY48" fmla="*/ 922032 h 1656098"/>
                  <a:gd name="connsiteX49" fmla="*/ 0 w 1656097"/>
                  <a:gd name="connsiteY49" fmla="*/ 734067 h 1656098"/>
                  <a:gd name="connsiteX50" fmla="*/ 152682 w 1656097"/>
                  <a:gd name="connsiteY50" fmla="*/ 701339 h 1656098"/>
                  <a:gd name="connsiteX51" fmla="*/ 159896 w 1656097"/>
                  <a:gd name="connsiteY51" fmla="*/ 669158 h 1656098"/>
                  <a:gd name="connsiteX52" fmla="*/ 182923 w 1656097"/>
                  <a:gd name="connsiteY52" fmla="*/ 602913 h 1656098"/>
                  <a:gd name="connsiteX53" fmla="*/ 63947 w 1656097"/>
                  <a:gd name="connsiteY53" fmla="*/ 495417 h 1656098"/>
                  <a:gd name="connsiteX54" fmla="*/ 157930 w 1656097"/>
                  <a:gd name="connsiteY54" fmla="*/ 332634 h 1656098"/>
                  <a:gd name="connsiteX55" fmla="*/ 318389 w 1656097"/>
                  <a:gd name="connsiteY55" fmla="*/ 384465 h 1656098"/>
                  <a:gd name="connsiteX56" fmla="*/ 353537 w 1656097"/>
                  <a:gd name="connsiteY56" fmla="*/ 346539 h 1656098"/>
                  <a:gd name="connsiteX57" fmla="*/ 385166 w 1656097"/>
                  <a:gd name="connsiteY57" fmla="*/ 320558 h 1656098"/>
                  <a:gd name="connsiteX58" fmla="*/ 332634 w 1656097"/>
                  <a:gd name="connsiteY58" fmla="*/ 157929 h 1656098"/>
                  <a:gd name="connsiteX59" fmla="*/ 495416 w 1656097"/>
                  <a:gd name="connsiteY59" fmla="*/ 63947 h 1656098"/>
                  <a:gd name="connsiteX60" fmla="*/ 612546 w 1656097"/>
                  <a:gd name="connsiteY60" fmla="*/ 193585 h 1656098"/>
                  <a:gd name="connsiteX61" fmla="*/ 688561 w 1656097"/>
                  <a:gd name="connsiteY61" fmla="*/ 172338 h 1656098"/>
                  <a:gd name="connsiteX62" fmla="*/ 697415 w 1656097"/>
                  <a:gd name="connsiteY62" fmla="*/ 170987 h 165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656097" h="1656098">
                    <a:moveTo>
                      <a:pt x="734066" y="0"/>
                    </a:moveTo>
                    <a:lnTo>
                      <a:pt x="922032" y="0"/>
                    </a:lnTo>
                    <a:lnTo>
                      <a:pt x="958682" y="170987"/>
                    </a:lnTo>
                    <a:lnTo>
                      <a:pt x="967537" y="172338"/>
                    </a:lnTo>
                    <a:lnTo>
                      <a:pt x="1042604" y="194634"/>
                    </a:lnTo>
                    <a:lnTo>
                      <a:pt x="1160682" y="63947"/>
                    </a:lnTo>
                    <a:lnTo>
                      <a:pt x="1323465" y="157929"/>
                    </a:lnTo>
                    <a:lnTo>
                      <a:pt x="1271151" y="319877"/>
                    </a:lnTo>
                    <a:lnTo>
                      <a:pt x="1280994" y="327054"/>
                    </a:lnTo>
                    <a:cubicBezTo>
                      <a:pt x="1299308" y="342918"/>
                      <a:pt x="1316780" y="359726"/>
                      <a:pt x="1333335" y="377405"/>
                    </a:cubicBezTo>
                    <a:lnTo>
                      <a:pt x="1338950" y="384065"/>
                    </a:lnTo>
                    <a:lnTo>
                      <a:pt x="1498169" y="332634"/>
                    </a:lnTo>
                    <a:lnTo>
                      <a:pt x="1592152" y="495417"/>
                    </a:lnTo>
                    <a:lnTo>
                      <a:pt x="1473528" y="602595"/>
                    </a:lnTo>
                    <a:lnTo>
                      <a:pt x="1483127" y="626411"/>
                    </a:lnTo>
                    <a:lnTo>
                      <a:pt x="1501984" y="701032"/>
                    </a:lnTo>
                    <a:lnTo>
                      <a:pt x="1656097" y="734067"/>
                    </a:lnTo>
                    <a:lnTo>
                      <a:pt x="1656097" y="922032"/>
                    </a:lnTo>
                    <a:lnTo>
                      <a:pt x="1511749" y="952973"/>
                    </a:lnTo>
                    <a:lnTo>
                      <a:pt x="1506114" y="989892"/>
                    </a:lnTo>
                    <a:cubicBezTo>
                      <a:pt x="1502081" y="1009604"/>
                      <a:pt x="1497209" y="1029011"/>
                      <a:pt x="1491538" y="1048074"/>
                    </a:cubicBezTo>
                    <a:lnTo>
                      <a:pt x="1485827" y="1064617"/>
                    </a:lnTo>
                    <a:lnTo>
                      <a:pt x="1592152" y="1160683"/>
                    </a:lnTo>
                    <a:lnTo>
                      <a:pt x="1498169" y="1323465"/>
                    </a:lnTo>
                    <a:lnTo>
                      <a:pt x="1367507" y="1281258"/>
                    </a:lnTo>
                    <a:lnTo>
                      <a:pt x="1351398" y="1303350"/>
                    </a:lnTo>
                    <a:cubicBezTo>
                      <a:pt x="1335535" y="1321664"/>
                      <a:pt x="1318727" y="1339136"/>
                      <a:pt x="1301049" y="1355691"/>
                    </a:cubicBezTo>
                    <a:lnTo>
                      <a:pt x="1282493" y="1371332"/>
                    </a:lnTo>
                    <a:lnTo>
                      <a:pt x="1323465" y="1498169"/>
                    </a:lnTo>
                    <a:lnTo>
                      <a:pt x="1160682" y="1592152"/>
                    </a:lnTo>
                    <a:lnTo>
                      <a:pt x="1074277" y="1496521"/>
                    </a:lnTo>
                    <a:lnTo>
                      <a:pt x="1052042" y="1505484"/>
                    </a:lnTo>
                    <a:lnTo>
                      <a:pt x="948719" y="1531593"/>
                    </a:lnTo>
                    <a:lnTo>
                      <a:pt x="922032" y="1656098"/>
                    </a:lnTo>
                    <a:lnTo>
                      <a:pt x="734066" y="1656098"/>
                    </a:lnTo>
                    <a:lnTo>
                      <a:pt x="707323" y="1531333"/>
                    </a:lnTo>
                    <a:lnTo>
                      <a:pt x="688561" y="1528470"/>
                    </a:lnTo>
                    <a:lnTo>
                      <a:pt x="581645" y="1496716"/>
                    </a:lnTo>
                    <a:lnTo>
                      <a:pt x="495416" y="1592152"/>
                    </a:lnTo>
                    <a:lnTo>
                      <a:pt x="332634" y="1498169"/>
                    </a:lnTo>
                    <a:lnTo>
                      <a:pt x="373389" y="1372000"/>
                    </a:lnTo>
                    <a:lnTo>
                      <a:pt x="293970" y="1290661"/>
                    </a:lnTo>
                    <a:lnTo>
                      <a:pt x="287662" y="1281558"/>
                    </a:lnTo>
                    <a:lnTo>
                      <a:pt x="157930" y="1323465"/>
                    </a:lnTo>
                    <a:lnTo>
                      <a:pt x="63947" y="1160683"/>
                    </a:lnTo>
                    <a:lnTo>
                      <a:pt x="170348" y="1064548"/>
                    </a:lnTo>
                    <a:lnTo>
                      <a:pt x="159896" y="1031651"/>
                    </a:lnTo>
                    <a:lnTo>
                      <a:pt x="144063" y="952912"/>
                    </a:lnTo>
                    <a:lnTo>
                      <a:pt x="0" y="922032"/>
                    </a:lnTo>
                    <a:lnTo>
                      <a:pt x="0" y="734067"/>
                    </a:lnTo>
                    <a:lnTo>
                      <a:pt x="152682" y="701339"/>
                    </a:lnTo>
                    <a:lnTo>
                      <a:pt x="159896" y="669158"/>
                    </a:lnTo>
                    <a:lnTo>
                      <a:pt x="182923" y="602913"/>
                    </a:lnTo>
                    <a:lnTo>
                      <a:pt x="63947" y="495417"/>
                    </a:lnTo>
                    <a:lnTo>
                      <a:pt x="157930" y="332634"/>
                    </a:lnTo>
                    <a:lnTo>
                      <a:pt x="318389" y="384465"/>
                    </a:lnTo>
                    <a:lnTo>
                      <a:pt x="353537" y="346539"/>
                    </a:lnTo>
                    <a:lnTo>
                      <a:pt x="385166" y="320558"/>
                    </a:lnTo>
                    <a:lnTo>
                      <a:pt x="332634" y="157929"/>
                    </a:lnTo>
                    <a:lnTo>
                      <a:pt x="495416" y="63947"/>
                    </a:lnTo>
                    <a:lnTo>
                      <a:pt x="612546" y="193585"/>
                    </a:lnTo>
                    <a:lnTo>
                      <a:pt x="688561" y="172338"/>
                    </a:lnTo>
                    <a:lnTo>
                      <a:pt x="697415" y="170987"/>
                    </a:lnTo>
                    <a:close/>
                  </a:path>
                </a:pathLst>
              </a:custGeom>
              <a:gradFill>
                <a:gsLst>
                  <a:gs pos="0">
                    <a:schemeClr val="bg1"/>
                  </a:gs>
                  <a:gs pos="100000">
                    <a:srgbClr val="E2E2E2"/>
                  </a:gs>
                </a:gsLst>
                <a:lin ang="2700000" scaled="1"/>
              </a:gra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1" name="椭圆 50"/>
              <p:cNvSpPr/>
              <p:nvPr/>
            </p:nvSpPr>
            <p:spPr>
              <a:xfrm>
                <a:off x="5189938" y="1995474"/>
                <a:ext cx="1129900" cy="1129900"/>
              </a:xfrm>
              <a:prstGeom prst="ellipse">
                <a:avLst/>
              </a:prstGeom>
              <a:solidFill>
                <a:srgbClr val="0099A9"/>
              </a:solidFill>
              <a:ln w="22225">
                <a:gradFill flip="none" rotWithShape="1">
                  <a:gsLst>
                    <a:gs pos="0">
                      <a:srgbClr val="CDCDCD"/>
                    </a:gs>
                    <a:gs pos="100000">
                      <a:schemeClr val="bg1"/>
                    </a:gs>
                  </a:gsLst>
                  <a:lin ang="2700000" scaled="1"/>
                  <a:tileRect/>
                </a:gradFill>
              </a:ln>
              <a:effectLst>
                <a:innerShdw blurRad="88900" dist="381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5266822" y="2076686"/>
                <a:ext cx="976134" cy="976135"/>
              </a:xfrm>
              <a:prstGeom prst="ellipse">
                <a:avLst/>
              </a:prstGeom>
              <a:gradFill>
                <a:gsLst>
                  <a:gs pos="0">
                    <a:schemeClr val="bg1">
                      <a:lumMod val="85000"/>
                    </a:schemeClr>
                  </a:gs>
                  <a:gs pos="100000">
                    <a:schemeClr val="bg1"/>
                  </a:gs>
                </a:gsLst>
                <a:lin ang="2700000" scaled="1"/>
              </a:gradFill>
              <a:ln w="19050">
                <a:gradFill flip="none" rotWithShape="1">
                  <a:gsLst>
                    <a:gs pos="100000">
                      <a:srgbClr val="CDCDCD"/>
                    </a:gs>
                    <a:gs pos="0">
                      <a:schemeClr val="bg1"/>
                    </a:gs>
                  </a:gsLst>
                  <a:lin ang="2700000" scaled="1"/>
                  <a:tileRect/>
                </a:gradFill>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Group 46"/>
            <p:cNvGrpSpPr>
              <a:grpSpLocks noChangeAspect="1"/>
            </p:cNvGrpSpPr>
            <p:nvPr/>
          </p:nvGrpSpPr>
          <p:grpSpPr bwMode="auto">
            <a:xfrm>
              <a:off x="3703465" y="3092811"/>
              <a:ext cx="443033" cy="274322"/>
              <a:chOff x="3098" y="1701"/>
              <a:chExt cx="1486" cy="920"/>
            </a:xfrm>
            <a:solidFill>
              <a:srgbClr val="663A77"/>
            </a:solidFill>
          </p:grpSpPr>
          <p:sp>
            <p:nvSpPr>
              <p:cNvPr id="47" name="Freeform 47"/>
              <p:cNvSpPr/>
              <p:nvPr/>
            </p:nvSpPr>
            <p:spPr bwMode="auto">
              <a:xfrm>
                <a:off x="3468" y="1701"/>
                <a:ext cx="746" cy="920"/>
              </a:xfrm>
              <a:custGeom>
                <a:avLst/>
                <a:gdLst>
                  <a:gd name="T0" fmla="*/ 157 w 314"/>
                  <a:gd name="T1" fmla="*/ 0 h 386"/>
                  <a:gd name="T2" fmla="*/ 68 w 314"/>
                  <a:gd name="T3" fmla="*/ 89 h 386"/>
                  <a:gd name="T4" fmla="*/ 127 w 314"/>
                  <a:gd name="T5" fmla="*/ 172 h 386"/>
                  <a:gd name="T6" fmla="*/ 103 w 314"/>
                  <a:gd name="T7" fmla="*/ 172 h 386"/>
                  <a:gd name="T8" fmla="*/ 16 w 314"/>
                  <a:gd name="T9" fmla="*/ 320 h 386"/>
                  <a:gd name="T10" fmla="*/ 28 w 314"/>
                  <a:gd name="T11" fmla="*/ 386 h 386"/>
                  <a:gd name="T12" fmla="*/ 132 w 314"/>
                  <a:gd name="T13" fmla="*/ 386 h 386"/>
                  <a:gd name="T14" fmla="*/ 154 w 314"/>
                  <a:gd name="T15" fmla="*/ 203 h 386"/>
                  <a:gd name="T16" fmla="*/ 132 w 314"/>
                  <a:gd name="T17" fmla="*/ 180 h 386"/>
                  <a:gd name="T18" fmla="*/ 182 w 314"/>
                  <a:gd name="T19" fmla="*/ 180 h 386"/>
                  <a:gd name="T20" fmla="*/ 160 w 314"/>
                  <a:gd name="T21" fmla="*/ 203 h 386"/>
                  <a:gd name="T22" fmla="*/ 182 w 314"/>
                  <a:gd name="T23" fmla="*/ 386 h 386"/>
                  <a:gd name="T24" fmla="*/ 286 w 314"/>
                  <a:gd name="T25" fmla="*/ 386 h 386"/>
                  <a:gd name="T26" fmla="*/ 298 w 314"/>
                  <a:gd name="T27" fmla="*/ 320 h 386"/>
                  <a:gd name="T28" fmla="*/ 211 w 314"/>
                  <a:gd name="T29" fmla="*/ 172 h 386"/>
                  <a:gd name="T30" fmla="*/ 187 w 314"/>
                  <a:gd name="T31" fmla="*/ 172 h 386"/>
                  <a:gd name="T32" fmla="*/ 246 w 314"/>
                  <a:gd name="T33" fmla="*/ 89 h 386"/>
                  <a:gd name="T34" fmla="*/ 157 w 314"/>
                  <a:gd name="T35" fmla="*/ 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4" h="386">
                    <a:moveTo>
                      <a:pt x="157" y="0"/>
                    </a:moveTo>
                    <a:cubicBezTo>
                      <a:pt x="108" y="0"/>
                      <a:pt x="68" y="40"/>
                      <a:pt x="68" y="89"/>
                    </a:cubicBezTo>
                    <a:cubicBezTo>
                      <a:pt x="68" y="127"/>
                      <a:pt x="93" y="160"/>
                      <a:pt x="127" y="172"/>
                    </a:cubicBezTo>
                    <a:cubicBezTo>
                      <a:pt x="103" y="172"/>
                      <a:pt x="103" y="172"/>
                      <a:pt x="103" y="172"/>
                    </a:cubicBezTo>
                    <a:cubicBezTo>
                      <a:pt x="55" y="172"/>
                      <a:pt x="26" y="291"/>
                      <a:pt x="16" y="320"/>
                    </a:cubicBezTo>
                    <a:cubicBezTo>
                      <a:pt x="0" y="363"/>
                      <a:pt x="28" y="386"/>
                      <a:pt x="28" y="386"/>
                    </a:cubicBezTo>
                    <a:cubicBezTo>
                      <a:pt x="132" y="386"/>
                      <a:pt x="132" y="386"/>
                      <a:pt x="132" y="386"/>
                    </a:cubicBezTo>
                    <a:cubicBezTo>
                      <a:pt x="154" y="203"/>
                      <a:pt x="154" y="203"/>
                      <a:pt x="154" y="203"/>
                    </a:cubicBezTo>
                    <a:cubicBezTo>
                      <a:pt x="132" y="180"/>
                      <a:pt x="132" y="180"/>
                      <a:pt x="132" y="180"/>
                    </a:cubicBezTo>
                    <a:cubicBezTo>
                      <a:pt x="182" y="180"/>
                      <a:pt x="182" y="180"/>
                      <a:pt x="182" y="180"/>
                    </a:cubicBezTo>
                    <a:cubicBezTo>
                      <a:pt x="160" y="203"/>
                      <a:pt x="160" y="203"/>
                      <a:pt x="160" y="203"/>
                    </a:cubicBezTo>
                    <a:cubicBezTo>
                      <a:pt x="182" y="386"/>
                      <a:pt x="182" y="386"/>
                      <a:pt x="182" y="386"/>
                    </a:cubicBezTo>
                    <a:cubicBezTo>
                      <a:pt x="286" y="386"/>
                      <a:pt x="286" y="386"/>
                      <a:pt x="286" y="386"/>
                    </a:cubicBezTo>
                    <a:cubicBezTo>
                      <a:pt x="286" y="386"/>
                      <a:pt x="314" y="363"/>
                      <a:pt x="298" y="320"/>
                    </a:cubicBezTo>
                    <a:cubicBezTo>
                      <a:pt x="288" y="291"/>
                      <a:pt x="259" y="172"/>
                      <a:pt x="211" y="172"/>
                    </a:cubicBezTo>
                    <a:cubicBezTo>
                      <a:pt x="187" y="172"/>
                      <a:pt x="187" y="172"/>
                      <a:pt x="187" y="172"/>
                    </a:cubicBezTo>
                    <a:cubicBezTo>
                      <a:pt x="221" y="160"/>
                      <a:pt x="246" y="127"/>
                      <a:pt x="246" y="89"/>
                    </a:cubicBezTo>
                    <a:cubicBezTo>
                      <a:pt x="246" y="40"/>
                      <a:pt x="206" y="0"/>
                      <a:pt x="157" y="0"/>
                    </a:cubicBezTo>
                  </a:path>
                </a:pathLst>
              </a:custGeom>
              <a:solidFill>
                <a:srgbClr val="0099A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48"/>
              <p:cNvSpPr/>
              <p:nvPr/>
            </p:nvSpPr>
            <p:spPr bwMode="auto">
              <a:xfrm>
                <a:off x="3098" y="1871"/>
                <a:ext cx="475" cy="750"/>
              </a:xfrm>
              <a:custGeom>
                <a:avLst/>
                <a:gdLst>
                  <a:gd name="T0" fmla="*/ 128 w 200"/>
                  <a:gd name="T1" fmla="*/ 0 h 315"/>
                  <a:gd name="T2" fmla="*/ 55 w 200"/>
                  <a:gd name="T3" fmla="*/ 73 h 315"/>
                  <a:gd name="T4" fmla="*/ 103 w 200"/>
                  <a:gd name="T5" fmla="*/ 141 h 315"/>
                  <a:gd name="T6" fmla="*/ 84 w 200"/>
                  <a:gd name="T7" fmla="*/ 141 h 315"/>
                  <a:gd name="T8" fmla="*/ 13 w 200"/>
                  <a:gd name="T9" fmla="*/ 261 h 315"/>
                  <a:gd name="T10" fmla="*/ 23 w 200"/>
                  <a:gd name="T11" fmla="*/ 315 h 315"/>
                  <a:gd name="T12" fmla="*/ 108 w 200"/>
                  <a:gd name="T13" fmla="*/ 315 h 315"/>
                  <a:gd name="T14" fmla="*/ 126 w 200"/>
                  <a:gd name="T15" fmla="*/ 166 h 315"/>
                  <a:gd name="T16" fmla="*/ 107 w 200"/>
                  <a:gd name="T17" fmla="*/ 147 h 315"/>
                  <a:gd name="T18" fmla="*/ 149 w 200"/>
                  <a:gd name="T19" fmla="*/ 147 h 315"/>
                  <a:gd name="T20" fmla="*/ 130 w 200"/>
                  <a:gd name="T21" fmla="*/ 166 h 315"/>
                  <a:gd name="T22" fmla="*/ 148 w 200"/>
                  <a:gd name="T23" fmla="*/ 315 h 315"/>
                  <a:gd name="T24" fmla="*/ 168 w 200"/>
                  <a:gd name="T25" fmla="*/ 315 h 315"/>
                  <a:gd name="T26" fmla="*/ 161 w 200"/>
                  <a:gd name="T27" fmla="*/ 245 h 315"/>
                  <a:gd name="T28" fmla="*/ 166 w 200"/>
                  <a:gd name="T29" fmla="*/ 228 h 315"/>
                  <a:gd name="T30" fmla="*/ 194 w 200"/>
                  <a:gd name="T31" fmla="*/ 152 h 315"/>
                  <a:gd name="T32" fmla="*/ 172 w 200"/>
                  <a:gd name="T33" fmla="*/ 141 h 315"/>
                  <a:gd name="T34" fmla="*/ 152 w 200"/>
                  <a:gd name="T35" fmla="*/ 141 h 315"/>
                  <a:gd name="T36" fmla="*/ 200 w 200"/>
                  <a:gd name="T37" fmla="*/ 73 h 315"/>
                  <a:gd name="T38" fmla="*/ 128 w 200"/>
                  <a:gd name="T39"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 h="315">
                    <a:moveTo>
                      <a:pt x="128" y="0"/>
                    </a:moveTo>
                    <a:cubicBezTo>
                      <a:pt x="88" y="0"/>
                      <a:pt x="55" y="33"/>
                      <a:pt x="55" y="73"/>
                    </a:cubicBezTo>
                    <a:cubicBezTo>
                      <a:pt x="55" y="104"/>
                      <a:pt x="76" y="131"/>
                      <a:pt x="103" y="141"/>
                    </a:cubicBezTo>
                    <a:cubicBezTo>
                      <a:pt x="84" y="141"/>
                      <a:pt x="84" y="141"/>
                      <a:pt x="84" y="141"/>
                    </a:cubicBezTo>
                    <a:cubicBezTo>
                      <a:pt x="45" y="141"/>
                      <a:pt x="21" y="238"/>
                      <a:pt x="13" y="261"/>
                    </a:cubicBezTo>
                    <a:cubicBezTo>
                      <a:pt x="0" y="296"/>
                      <a:pt x="23" y="315"/>
                      <a:pt x="23" y="315"/>
                    </a:cubicBezTo>
                    <a:cubicBezTo>
                      <a:pt x="108" y="315"/>
                      <a:pt x="108" y="315"/>
                      <a:pt x="108" y="315"/>
                    </a:cubicBezTo>
                    <a:cubicBezTo>
                      <a:pt x="126" y="166"/>
                      <a:pt x="126" y="166"/>
                      <a:pt x="126" y="166"/>
                    </a:cubicBezTo>
                    <a:cubicBezTo>
                      <a:pt x="107" y="147"/>
                      <a:pt x="107" y="147"/>
                      <a:pt x="107" y="147"/>
                    </a:cubicBezTo>
                    <a:cubicBezTo>
                      <a:pt x="149" y="147"/>
                      <a:pt x="149" y="147"/>
                      <a:pt x="149" y="147"/>
                    </a:cubicBezTo>
                    <a:cubicBezTo>
                      <a:pt x="130" y="166"/>
                      <a:pt x="130" y="166"/>
                      <a:pt x="130" y="166"/>
                    </a:cubicBezTo>
                    <a:cubicBezTo>
                      <a:pt x="148" y="315"/>
                      <a:pt x="148" y="315"/>
                      <a:pt x="148" y="315"/>
                    </a:cubicBezTo>
                    <a:cubicBezTo>
                      <a:pt x="168" y="315"/>
                      <a:pt x="168" y="315"/>
                      <a:pt x="168" y="315"/>
                    </a:cubicBezTo>
                    <a:cubicBezTo>
                      <a:pt x="160" y="303"/>
                      <a:pt x="149" y="279"/>
                      <a:pt x="161" y="245"/>
                    </a:cubicBezTo>
                    <a:cubicBezTo>
                      <a:pt x="162" y="241"/>
                      <a:pt x="164" y="235"/>
                      <a:pt x="166" y="228"/>
                    </a:cubicBezTo>
                    <a:cubicBezTo>
                      <a:pt x="173" y="207"/>
                      <a:pt x="182" y="178"/>
                      <a:pt x="194" y="152"/>
                    </a:cubicBezTo>
                    <a:cubicBezTo>
                      <a:pt x="188" y="145"/>
                      <a:pt x="180" y="141"/>
                      <a:pt x="172" y="141"/>
                    </a:cubicBezTo>
                    <a:cubicBezTo>
                      <a:pt x="152" y="141"/>
                      <a:pt x="152" y="141"/>
                      <a:pt x="152" y="141"/>
                    </a:cubicBezTo>
                    <a:cubicBezTo>
                      <a:pt x="180" y="131"/>
                      <a:pt x="200" y="104"/>
                      <a:pt x="200" y="73"/>
                    </a:cubicBezTo>
                    <a:cubicBezTo>
                      <a:pt x="200" y="33"/>
                      <a:pt x="168" y="0"/>
                      <a:pt x="128" y="0"/>
                    </a:cubicBezTo>
                  </a:path>
                </a:pathLst>
              </a:custGeom>
              <a:solidFill>
                <a:srgbClr val="0099A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49"/>
              <p:cNvSpPr/>
              <p:nvPr/>
            </p:nvSpPr>
            <p:spPr bwMode="auto">
              <a:xfrm>
                <a:off x="4110" y="1871"/>
                <a:ext cx="474" cy="750"/>
              </a:xfrm>
              <a:custGeom>
                <a:avLst/>
                <a:gdLst>
                  <a:gd name="T0" fmla="*/ 72 w 200"/>
                  <a:gd name="T1" fmla="*/ 0 h 315"/>
                  <a:gd name="T2" fmla="*/ 0 w 200"/>
                  <a:gd name="T3" fmla="*/ 73 h 315"/>
                  <a:gd name="T4" fmla="*/ 48 w 200"/>
                  <a:gd name="T5" fmla="*/ 141 h 315"/>
                  <a:gd name="T6" fmla="*/ 28 w 200"/>
                  <a:gd name="T7" fmla="*/ 141 h 315"/>
                  <a:gd name="T8" fmla="*/ 6 w 200"/>
                  <a:gd name="T9" fmla="*/ 152 h 315"/>
                  <a:gd name="T10" fmla="*/ 34 w 200"/>
                  <a:gd name="T11" fmla="*/ 228 h 315"/>
                  <a:gd name="T12" fmla="*/ 39 w 200"/>
                  <a:gd name="T13" fmla="*/ 245 h 315"/>
                  <a:gd name="T14" fmla="*/ 32 w 200"/>
                  <a:gd name="T15" fmla="*/ 315 h 315"/>
                  <a:gd name="T16" fmla="*/ 52 w 200"/>
                  <a:gd name="T17" fmla="*/ 315 h 315"/>
                  <a:gd name="T18" fmla="*/ 70 w 200"/>
                  <a:gd name="T19" fmla="*/ 166 h 315"/>
                  <a:gd name="T20" fmla="*/ 52 w 200"/>
                  <a:gd name="T21" fmla="*/ 147 h 315"/>
                  <a:gd name="T22" fmla="*/ 93 w 200"/>
                  <a:gd name="T23" fmla="*/ 147 h 315"/>
                  <a:gd name="T24" fmla="*/ 74 w 200"/>
                  <a:gd name="T25" fmla="*/ 166 h 315"/>
                  <a:gd name="T26" fmla="*/ 92 w 200"/>
                  <a:gd name="T27" fmla="*/ 315 h 315"/>
                  <a:gd name="T28" fmla="*/ 178 w 200"/>
                  <a:gd name="T29" fmla="*/ 315 h 315"/>
                  <a:gd name="T30" fmla="*/ 187 w 200"/>
                  <a:gd name="T31" fmla="*/ 261 h 315"/>
                  <a:gd name="T32" fmla="*/ 116 w 200"/>
                  <a:gd name="T33" fmla="*/ 141 h 315"/>
                  <a:gd name="T34" fmla="*/ 97 w 200"/>
                  <a:gd name="T35" fmla="*/ 141 h 315"/>
                  <a:gd name="T36" fmla="*/ 145 w 200"/>
                  <a:gd name="T37" fmla="*/ 73 h 315"/>
                  <a:gd name="T38" fmla="*/ 72 w 200"/>
                  <a:gd name="T39"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 h="315">
                    <a:moveTo>
                      <a:pt x="72" y="0"/>
                    </a:moveTo>
                    <a:cubicBezTo>
                      <a:pt x="32" y="0"/>
                      <a:pt x="0" y="33"/>
                      <a:pt x="0" y="73"/>
                    </a:cubicBezTo>
                    <a:cubicBezTo>
                      <a:pt x="0" y="104"/>
                      <a:pt x="20" y="131"/>
                      <a:pt x="48" y="141"/>
                    </a:cubicBezTo>
                    <a:cubicBezTo>
                      <a:pt x="28" y="141"/>
                      <a:pt x="28" y="141"/>
                      <a:pt x="28" y="141"/>
                    </a:cubicBezTo>
                    <a:cubicBezTo>
                      <a:pt x="20" y="141"/>
                      <a:pt x="13" y="145"/>
                      <a:pt x="6" y="152"/>
                    </a:cubicBezTo>
                    <a:cubicBezTo>
                      <a:pt x="18" y="178"/>
                      <a:pt x="27" y="207"/>
                      <a:pt x="34" y="228"/>
                    </a:cubicBezTo>
                    <a:cubicBezTo>
                      <a:pt x="36" y="235"/>
                      <a:pt x="38" y="241"/>
                      <a:pt x="39" y="245"/>
                    </a:cubicBezTo>
                    <a:cubicBezTo>
                      <a:pt x="52" y="279"/>
                      <a:pt x="40" y="303"/>
                      <a:pt x="32" y="315"/>
                    </a:cubicBezTo>
                    <a:cubicBezTo>
                      <a:pt x="52" y="315"/>
                      <a:pt x="52" y="315"/>
                      <a:pt x="52" y="315"/>
                    </a:cubicBezTo>
                    <a:cubicBezTo>
                      <a:pt x="70" y="166"/>
                      <a:pt x="70" y="166"/>
                      <a:pt x="70" y="166"/>
                    </a:cubicBezTo>
                    <a:cubicBezTo>
                      <a:pt x="52" y="147"/>
                      <a:pt x="52" y="147"/>
                      <a:pt x="52" y="147"/>
                    </a:cubicBezTo>
                    <a:cubicBezTo>
                      <a:pt x="93" y="147"/>
                      <a:pt x="93" y="147"/>
                      <a:pt x="93" y="147"/>
                    </a:cubicBezTo>
                    <a:cubicBezTo>
                      <a:pt x="74" y="166"/>
                      <a:pt x="74" y="166"/>
                      <a:pt x="74" y="166"/>
                    </a:cubicBezTo>
                    <a:cubicBezTo>
                      <a:pt x="92" y="315"/>
                      <a:pt x="92" y="315"/>
                      <a:pt x="92" y="315"/>
                    </a:cubicBezTo>
                    <a:cubicBezTo>
                      <a:pt x="178" y="315"/>
                      <a:pt x="178" y="315"/>
                      <a:pt x="178" y="315"/>
                    </a:cubicBezTo>
                    <a:cubicBezTo>
                      <a:pt x="178" y="315"/>
                      <a:pt x="200" y="296"/>
                      <a:pt x="187" y="261"/>
                    </a:cubicBezTo>
                    <a:cubicBezTo>
                      <a:pt x="179" y="238"/>
                      <a:pt x="156" y="141"/>
                      <a:pt x="116" y="141"/>
                    </a:cubicBezTo>
                    <a:cubicBezTo>
                      <a:pt x="97" y="141"/>
                      <a:pt x="97" y="141"/>
                      <a:pt x="97" y="141"/>
                    </a:cubicBezTo>
                    <a:cubicBezTo>
                      <a:pt x="125" y="131"/>
                      <a:pt x="145" y="104"/>
                      <a:pt x="145" y="73"/>
                    </a:cubicBezTo>
                    <a:cubicBezTo>
                      <a:pt x="145" y="33"/>
                      <a:pt x="112" y="0"/>
                      <a:pt x="72" y="0"/>
                    </a:cubicBezTo>
                  </a:path>
                </a:pathLst>
              </a:custGeom>
              <a:solidFill>
                <a:srgbClr val="0099A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53" name="组合 52"/>
          <p:cNvGrpSpPr/>
          <p:nvPr/>
        </p:nvGrpSpPr>
        <p:grpSpPr>
          <a:xfrm>
            <a:off x="5986939" y="3629047"/>
            <a:ext cx="1060892" cy="1061277"/>
            <a:chOff x="4689999" y="2689764"/>
            <a:chExt cx="1061215" cy="1061359"/>
          </a:xfrm>
        </p:grpSpPr>
        <p:grpSp>
          <p:nvGrpSpPr>
            <p:cNvPr id="54" name="组合 53"/>
            <p:cNvGrpSpPr/>
            <p:nvPr/>
          </p:nvGrpSpPr>
          <p:grpSpPr>
            <a:xfrm>
              <a:off x="4689999" y="2689764"/>
              <a:ext cx="1061215" cy="1061359"/>
              <a:chOff x="4926840" y="1732375"/>
              <a:chExt cx="1656097" cy="1656098"/>
            </a:xfrm>
          </p:grpSpPr>
          <p:sp>
            <p:nvSpPr>
              <p:cNvPr id="56" name="任意多边形 55"/>
              <p:cNvSpPr/>
              <p:nvPr/>
            </p:nvSpPr>
            <p:spPr>
              <a:xfrm>
                <a:off x="4926840" y="1732375"/>
                <a:ext cx="1656097" cy="1656098"/>
              </a:xfrm>
              <a:custGeom>
                <a:avLst/>
                <a:gdLst>
                  <a:gd name="connsiteX0" fmla="*/ 734066 w 1656097"/>
                  <a:gd name="connsiteY0" fmla="*/ 0 h 1656098"/>
                  <a:gd name="connsiteX1" fmla="*/ 922032 w 1656097"/>
                  <a:gd name="connsiteY1" fmla="*/ 0 h 1656098"/>
                  <a:gd name="connsiteX2" fmla="*/ 958682 w 1656097"/>
                  <a:gd name="connsiteY2" fmla="*/ 170987 h 1656098"/>
                  <a:gd name="connsiteX3" fmla="*/ 967537 w 1656097"/>
                  <a:gd name="connsiteY3" fmla="*/ 172338 h 1656098"/>
                  <a:gd name="connsiteX4" fmla="*/ 1042604 w 1656097"/>
                  <a:gd name="connsiteY4" fmla="*/ 194634 h 1656098"/>
                  <a:gd name="connsiteX5" fmla="*/ 1160682 w 1656097"/>
                  <a:gd name="connsiteY5" fmla="*/ 63947 h 1656098"/>
                  <a:gd name="connsiteX6" fmla="*/ 1323465 w 1656097"/>
                  <a:gd name="connsiteY6" fmla="*/ 157929 h 1656098"/>
                  <a:gd name="connsiteX7" fmla="*/ 1271151 w 1656097"/>
                  <a:gd name="connsiteY7" fmla="*/ 319877 h 1656098"/>
                  <a:gd name="connsiteX8" fmla="*/ 1280994 w 1656097"/>
                  <a:gd name="connsiteY8" fmla="*/ 327054 h 1656098"/>
                  <a:gd name="connsiteX9" fmla="*/ 1333335 w 1656097"/>
                  <a:gd name="connsiteY9" fmla="*/ 377405 h 1656098"/>
                  <a:gd name="connsiteX10" fmla="*/ 1338950 w 1656097"/>
                  <a:gd name="connsiteY10" fmla="*/ 384065 h 1656098"/>
                  <a:gd name="connsiteX11" fmla="*/ 1498169 w 1656097"/>
                  <a:gd name="connsiteY11" fmla="*/ 332634 h 1656098"/>
                  <a:gd name="connsiteX12" fmla="*/ 1592152 w 1656097"/>
                  <a:gd name="connsiteY12" fmla="*/ 495417 h 1656098"/>
                  <a:gd name="connsiteX13" fmla="*/ 1473528 w 1656097"/>
                  <a:gd name="connsiteY13" fmla="*/ 602595 h 1656098"/>
                  <a:gd name="connsiteX14" fmla="*/ 1483127 w 1656097"/>
                  <a:gd name="connsiteY14" fmla="*/ 626411 h 1656098"/>
                  <a:gd name="connsiteX15" fmla="*/ 1501984 w 1656097"/>
                  <a:gd name="connsiteY15" fmla="*/ 701032 h 1656098"/>
                  <a:gd name="connsiteX16" fmla="*/ 1656097 w 1656097"/>
                  <a:gd name="connsiteY16" fmla="*/ 734067 h 1656098"/>
                  <a:gd name="connsiteX17" fmla="*/ 1656097 w 1656097"/>
                  <a:gd name="connsiteY17" fmla="*/ 922032 h 1656098"/>
                  <a:gd name="connsiteX18" fmla="*/ 1511749 w 1656097"/>
                  <a:gd name="connsiteY18" fmla="*/ 952973 h 1656098"/>
                  <a:gd name="connsiteX19" fmla="*/ 1506114 w 1656097"/>
                  <a:gd name="connsiteY19" fmla="*/ 989892 h 1656098"/>
                  <a:gd name="connsiteX20" fmla="*/ 1491538 w 1656097"/>
                  <a:gd name="connsiteY20" fmla="*/ 1048074 h 1656098"/>
                  <a:gd name="connsiteX21" fmla="*/ 1485827 w 1656097"/>
                  <a:gd name="connsiteY21" fmla="*/ 1064617 h 1656098"/>
                  <a:gd name="connsiteX22" fmla="*/ 1592152 w 1656097"/>
                  <a:gd name="connsiteY22" fmla="*/ 1160683 h 1656098"/>
                  <a:gd name="connsiteX23" fmla="*/ 1498169 w 1656097"/>
                  <a:gd name="connsiteY23" fmla="*/ 1323465 h 1656098"/>
                  <a:gd name="connsiteX24" fmla="*/ 1367507 w 1656097"/>
                  <a:gd name="connsiteY24" fmla="*/ 1281258 h 1656098"/>
                  <a:gd name="connsiteX25" fmla="*/ 1351398 w 1656097"/>
                  <a:gd name="connsiteY25" fmla="*/ 1303350 h 1656098"/>
                  <a:gd name="connsiteX26" fmla="*/ 1301049 w 1656097"/>
                  <a:gd name="connsiteY26" fmla="*/ 1355691 h 1656098"/>
                  <a:gd name="connsiteX27" fmla="*/ 1282493 w 1656097"/>
                  <a:gd name="connsiteY27" fmla="*/ 1371332 h 1656098"/>
                  <a:gd name="connsiteX28" fmla="*/ 1323465 w 1656097"/>
                  <a:gd name="connsiteY28" fmla="*/ 1498169 h 1656098"/>
                  <a:gd name="connsiteX29" fmla="*/ 1160682 w 1656097"/>
                  <a:gd name="connsiteY29" fmla="*/ 1592152 h 1656098"/>
                  <a:gd name="connsiteX30" fmla="*/ 1074277 w 1656097"/>
                  <a:gd name="connsiteY30" fmla="*/ 1496521 h 1656098"/>
                  <a:gd name="connsiteX31" fmla="*/ 1052042 w 1656097"/>
                  <a:gd name="connsiteY31" fmla="*/ 1505484 h 1656098"/>
                  <a:gd name="connsiteX32" fmla="*/ 948719 w 1656097"/>
                  <a:gd name="connsiteY32" fmla="*/ 1531593 h 1656098"/>
                  <a:gd name="connsiteX33" fmla="*/ 922032 w 1656097"/>
                  <a:gd name="connsiteY33" fmla="*/ 1656098 h 1656098"/>
                  <a:gd name="connsiteX34" fmla="*/ 734066 w 1656097"/>
                  <a:gd name="connsiteY34" fmla="*/ 1656098 h 1656098"/>
                  <a:gd name="connsiteX35" fmla="*/ 707323 w 1656097"/>
                  <a:gd name="connsiteY35" fmla="*/ 1531333 h 1656098"/>
                  <a:gd name="connsiteX36" fmla="*/ 688561 w 1656097"/>
                  <a:gd name="connsiteY36" fmla="*/ 1528470 h 1656098"/>
                  <a:gd name="connsiteX37" fmla="*/ 581645 w 1656097"/>
                  <a:gd name="connsiteY37" fmla="*/ 1496716 h 1656098"/>
                  <a:gd name="connsiteX38" fmla="*/ 495416 w 1656097"/>
                  <a:gd name="connsiteY38" fmla="*/ 1592152 h 1656098"/>
                  <a:gd name="connsiteX39" fmla="*/ 332634 w 1656097"/>
                  <a:gd name="connsiteY39" fmla="*/ 1498169 h 1656098"/>
                  <a:gd name="connsiteX40" fmla="*/ 373389 w 1656097"/>
                  <a:gd name="connsiteY40" fmla="*/ 1372000 h 1656098"/>
                  <a:gd name="connsiteX41" fmla="*/ 293970 w 1656097"/>
                  <a:gd name="connsiteY41" fmla="*/ 1290661 h 1656098"/>
                  <a:gd name="connsiteX42" fmla="*/ 287662 w 1656097"/>
                  <a:gd name="connsiteY42" fmla="*/ 1281558 h 1656098"/>
                  <a:gd name="connsiteX43" fmla="*/ 157930 w 1656097"/>
                  <a:gd name="connsiteY43" fmla="*/ 1323465 h 1656098"/>
                  <a:gd name="connsiteX44" fmla="*/ 63947 w 1656097"/>
                  <a:gd name="connsiteY44" fmla="*/ 1160683 h 1656098"/>
                  <a:gd name="connsiteX45" fmla="*/ 170348 w 1656097"/>
                  <a:gd name="connsiteY45" fmla="*/ 1064548 h 1656098"/>
                  <a:gd name="connsiteX46" fmla="*/ 159896 w 1656097"/>
                  <a:gd name="connsiteY46" fmla="*/ 1031651 h 1656098"/>
                  <a:gd name="connsiteX47" fmla="*/ 144063 w 1656097"/>
                  <a:gd name="connsiteY47" fmla="*/ 952912 h 1656098"/>
                  <a:gd name="connsiteX48" fmla="*/ 0 w 1656097"/>
                  <a:gd name="connsiteY48" fmla="*/ 922032 h 1656098"/>
                  <a:gd name="connsiteX49" fmla="*/ 0 w 1656097"/>
                  <a:gd name="connsiteY49" fmla="*/ 734067 h 1656098"/>
                  <a:gd name="connsiteX50" fmla="*/ 152682 w 1656097"/>
                  <a:gd name="connsiteY50" fmla="*/ 701339 h 1656098"/>
                  <a:gd name="connsiteX51" fmla="*/ 159896 w 1656097"/>
                  <a:gd name="connsiteY51" fmla="*/ 669158 h 1656098"/>
                  <a:gd name="connsiteX52" fmla="*/ 182923 w 1656097"/>
                  <a:gd name="connsiteY52" fmla="*/ 602913 h 1656098"/>
                  <a:gd name="connsiteX53" fmla="*/ 63947 w 1656097"/>
                  <a:gd name="connsiteY53" fmla="*/ 495417 h 1656098"/>
                  <a:gd name="connsiteX54" fmla="*/ 157930 w 1656097"/>
                  <a:gd name="connsiteY54" fmla="*/ 332634 h 1656098"/>
                  <a:gd name="connsiteX55" fmla="*/ 318389 w 1656097"/>
                  <a:gd name="connsiteY55" fmla="*/ 384465 h 1656098"/>
                  <a:gd name="connsiteX56" fmla="*/ 353537 w 1656097"/>
                  <a:gd name="connsiteY56" fmla="*/ 346539 h 1656098"/>
                  <a:gd name="connsiteX57" fmla="*/ 385166 w 1656097"/>
                  <a:gd name="connsiteY57" fmla="*/ 320558 h 1656098"/>
                  <a:gd name="connsiteX58" fmla="*/ 332634 w 1656097"/>
                  <a:gd name="connsiteY58" fmla="*/ 157929 h 1656098"/>
                  <a:gd name="connsiteX59" fmla="*/ 495416 w 1656097"/>
                  <a:gd name="connsiteY59" fmla="*/ 63947 h 1656098"/>
                  <a:gd name="connsiteX60" fmla="*/ 612546 w 1656097"/>
                  <a:gd name="connsiteY60" fmla="*/ 193585 h 1656098"/>
                  <a:gd name="connsiteX61" fmla="*/ 688561 w 1656097"/>
                  <a:gd name="connsiteY61" fmla="*/ 172338 h 1656098"/>
                  <a:gd name="connsiteX62" fmla="*/ 697415 w 1656097"/>
                  <a:gd name="connsiteY62" fmla="*/ 170987 h 165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656097" h="1656098">
                    <a:moveTo>
                      <a:pt x="734066" y="0"/>
                    </a:moveTo>
                    <a:lnTo>
                      <a:pt x="922032" y="0"/>
                    </a:lnTo>
                    <a:lnTo>
                      <a:pt x="958682" y="170987"/>
                    </a:lnTo>
                    <a:lnTo>
                      <a:pt x="967537" y="172338"/>
                    </a:lnTo>
                    <a:lnTo>
                      <a:pt x="1042604" y="194634"/>
                    </a:lnTo>
                    <a:lnTo>
                      <a:pt x="1160682" y="63947"/>
                    </a:lnTo>
                    <a:lnTo>
                      <a:pt x="1323465" y="157929"/>
                    </a:lnTo>
                    <a:lnTo>
                      <a:pt x="1271151" y="319877"/>
                    </a:lnTo>
                    <a:lnTo>
                      <a:pt x="1280994" y="327054"/>
                    </a:lnTo>
                    <a:cubicBezTo>
                      <a:pt x="1299308" y="342918"/>
                      <a:pt x="1316780" y="359726"/>
                      <a:pt x="1333335" y="377405"/>
                    </a:cubicBezTo>
                    <a:lnTo>
                      <a:pt x="1338950" y="384065"/>
                    </a:lnTo>
                    <a:lnTo>
                      <a:pt x="1498169" y="332634"/>
                    </a:lnTo>
                    <a:lnTo>
                      <a:pt x="1592152" y="495417"/>
                    </a:lnTo>
                    <a:lnTo>
                      <a:pt x="1473528" y="602595"/>
                    </a:lnTo>
                    <a:lnTo>
                      <a:pt x="1483127" y="626411"/>
                    </a:lnTo>
                    <a:lnTo>
                      <a:pt x="1501984" y="701032"/>
                    </a:lnTo>
                    <a:lnTo>
                      <a:pt x="1656097" y="734067"/>
                    </a:lnTo>
                    <a:lnTo>
                      <a:pt x="1656097" y="922032"/>
                    </a:lnTo>
                    <a:lnTo>
                      <a:pt x="1511749" y="952973"/>
                    </a:lnTo>
                    <a:lnTo>
                      <a:pt x="1506114" y="989892"/>
                    </a:lnTo>
                    <a:cubicBezTo>
                      <a:pt x="1502081" y="1009604"/>
                      <a:pt x="1497209" y="1029011"/>
                      <a:pt x="1491538" y="1048074"/>
                    </a:cubicBezTo>
                    <a:lnTo>
                      <a:pt x="1485827" y="1064617"/>
                    </a:lnTo>
                    <a:lnTo>
                      <a:pt x="1592152" y="1160683"/>
                    </a:lnTo>
                    <a:lnTo>
                      <a:pt x="1498169" y="1323465"/>
                    </a:lnTo>
                    <a:lnTo>
                      <a:pt x="1367507" y="1281258"/>
                    </a:lnTo>
                    <a:lnTo>
                      <a:pt x="1351398" y="1303350"/>
                    </a:lnTo>
                    <a:cubicBezTo>
                      <a:pt x="1335535" y="1321664"/>
                      <a:pt x="1318727" y="1339136"/>
                      <a:pt x="1301049" y="1355691"/>
                    </a:cubicBezTo>
                    <a:lnTo>
                      <a:pt x="1282493" y="1371332"/>
                    </a:lnTo>
                    <a:lnTo>
                      <a:pt x="1323465" y="1498169"/>
                    </a:lnTo>
                    <a:lnTo>
                      <a:pt x="1160682" y="1592152"/>
                    </a:lnTo>
                    <a:lnTo>
                      <a:pt x="1074277" y="1496521"/>
                    </a:lnTo>
                    <a:lnTo>
                      <a:pt x="1052042" y="1505484"/>
                    </a:lnTo>
                    <a:lnTo>
                      <a:pt x="948719" y="1531593"/>
                    </a:lnTo>
                    <a:lnTo>
                      <a:pt x="922032" y="1656098"/>
                    </a:lnTo>
                    <a:lnTo>
                      <a:pt x="734066" y="1656098"/>
                    </a:lnTo>
                    <a:lnTo>
                      <a:pt x="707323" y="1531333"/>
                    </a:lnTo>
                    <a:lnTo>
                      <a:pt x="688561" y="1528470"/>
                    </a:lnTo>
                    <a:lnTo>
                      <a:pt x="581645" y="1496716"/>
                    </a:lnTo>
                    <a:lnTo>
                      <a:pt x="495416" y="1592152"/>
                    </a:lnTo>
                    <a:lnTo>
                      <a:pt x="332634" y="1498169"/>
                    </a:lnTo>
                    <a:lnTo>
                      <a:pt x="373389" y="1372000"/>
                    </a:lnTo>
                    <a:lnTo>
                      <a:pt x="293970" y="1290661"/>
                    </a:lnTo>
                    <a:lnTo>
                      <a:pt x="287662" y="1281558"/>
                    </a:lnTo>
                    <a:lnTo>
                      <a:pt x="157930" y="1323465"/>
                    </a:lnTo>
                    <a:lnTo>
                      <a:pt x="63947" y="1160683"/>
                    </a:lnTo>
                    <a:lnTo>
                      <a:pt x="170348" y="1064548"/>
                    </a:lnTo>
                    <a:lnTo>
                      <a:pt x="159896" y="1031651"/>
                    </a:lnTo>
                    <a:lnTo>
                      <a:pt x="144063" y="952912"/>
                    </a:lnTo>
                    <a:lnTo>
                      <a:pt x="0" y="922032"/>
                    </a:lnTo>
                    <a:lnTo>
                      <a:pt x="0" y="734067"/>
                    </a:lnTo>
                    <a:lnTo>
                      <a:pt x="152682" y="701339"/>
                    </a:lnTo>
                    <a:lnTo>
                      <a:pt x="159896" y="669158"/>
                    </a:lnTo>
                    <a:lnTo>
                      <a:pt x="182923" y="602913"/>
                    </a:lnTo>
                    <a:lnTo>
                      <a:pt x="63947" y="495417"/>
                    </a:lnTo>
                    <a:lnTo>
                      <a:pt x="157930" y="332634"/>
                    </a:lnTo>
                    <a:lnTo>
                      <a:pt x="318389" y="384465"/>
                    </a:lnTo>
                    <a:lnTo>
                      <a:pt x="353537" y="346539"/>
                    </a:lnTo>
                    <a:lnTo>
                      <a:pt x="385166" y="320558"/>
                    </a:lnTo>
                    <a:lnTo>
                      <a:pt x="332634" y="157929"/>
                    </a:lnTo>
                    <a:lnTo>
                      <a:pt x="495416" y="63947"/>
                    </a:lnTo>
                    <a:lnTo>
                      <a:pt x="612546" y="193585"/>
                    </a:lnTo>
                    <a:lnTo>
                      <a:pt x="688561" y="172338"/>
                    </a:lnTo>
                    <a:lnTo>
                      <a:pt x="697415" y="170987"/>
                    </a:lnTo>
                    <a:close/>
                  </a:path>
                </a:pathLst>
              </a:custGeom>
              <a:gradFill>
                <a:gsLst>
                  <a:gs pos="0">
                    <a:schemeClr val="bg1"/>
                  </a:gs>
                  <a:gs pos="100000">
                    <a:srgbClr val="E2E2E2"/>
                  </a:gs>
                </a:gsLst>
                <a:lin ang="2700000" scaled="1"/>
              </a:gra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7" name="椭圆 56"/>
              <p:cNvSpPr/>
              <p:nvPr/>
            </p:nvSpPr>
            <p:spPr>
              <a:xfrm>
                <a:off x="5189938" y="1995474"/>
                <a:ext cx="1129900" cy="1129900"/>
              </a:xfrm>
              <a:prstGeom prst="ellipse">
                <a:avLst/>
              </a:prstGeom>
              <a:solidFill>
                <a:srgbClr val="EA5E66"/>
              </a:solidFill>
              <a:ln w="22225">
                <a:gradFill flip="none" rotWithShape="1">
                  <a:gsLst>
                    <a:gs pos="0">
                      <a:srgbClr val="CDCDCD"/>
                    </a:gs>
                    <a:gs pos="100000">
                      <a:schemeClr val="bg1"/>
                    </a:gs>
                  </a:gsLst>
                  <a:lin ang="2700000" scaled="1"/>
                  <a:tileRect/>
                </a:gradFill>
              </a:ln>
              <a:effectLst>
                <a:innerShdw blurRad="88900" dist="381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5266822" y="2076686"/>
                <a:ext cx="976134" cy="976135"/>
              </a:xfrm>
              <a:prstGeom prst="ellipse">
                <a:avLst/>
              </a:prstGeom>
              <a:gradFill>
                <a:gsLst>
                  <a:gs pos="0">
                    <a:schemeClr val="bg1">
                      <a:lumMod val="85000"/>
                    </a:schemeClr>
                  </a:gs>
                  <a:gs pos="100000">
                    <a:schemeClr val="bg1"/>
                  </a:gs>
                </a:gsLst>
                <a:lin ang="2700000" scaled="1"/>
              </a:gradFill>
              <a:ln w="19050">
                <a:gradFill flip="none" rotWithShape="1">
                  <a:gsLst>
                    <a:gs pos="100000">
                      <a:srgbClr val="CDCDCD"/>
                    </a:gs>
                    <a:gs pos="0">
                      <a:schemeClr val="bg1"/>
                    </a:gs>
                  </a:gsLst>
                  <a:lin ang="2700000" scaled="1"/>
                  <a:tileRect/>
                </a:gradFill>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Freeform 57"/>
            <p:cNvSpPr>
              <a:spLocks noEditPoints="1"/>
            </p:cNvSpPr>
            <p:nvPr/>
          </p:nvSpPr>
          <p:spPr bwMode="auto">
            <a:xfrm>
              <a:off x="5037070" y="3046056"/>
              <a:ext cx="367075" cy="367832"/>
            </a:xfrm>
            <a:custGeom>
              <a:avLst/>
              <a:gdLst>
                <a:gd name="T0" fmla="*/ 145 w 437"/>
                <a:gd name="T1" fmla="*/ 119 h 437"/>
                <a:gd name="T2" fmla="*/ 126 w 437"/>
                <a:gd name="T3" fmla="*/ 159 h 437"/>
                <a:gd name="T4" fmla="*/ 197 w 437"/>
                <a:gd name="T5" fmla="*/ 237 h 437"/>
                <a:gd name="T6" fmla="*/ 214 w 437"/>
                <a:gd name="T7" fmla="*/ 245 h 437"/>
                <a:gd name="T8" fmla="*/ 276 w 437"/>
                <a:gd name="T9" fmla="*/ 245 h 437"/>
                <a:gd name="T10" fmla="*/ 276 w 437"/>
                <a:gd name="T11" fmla="*/ 196 h 437"/>
                <a:gd name="T12" fmla="*/ 225 w 437"/>
                <a:gd name="T13" fmla="*/ 196 h 437"/>
                <a:gd name="T14" fmla="*/ 161 w 437"/>
                <a:gd name="T15" fmla="*/ 126 h 437"/>
                <a:gd name="T16" fmla="*/ 145 w 437"/>
                <a:gd name="T17" fmla="*/ 119 h 437"/>
                <a:gd name="T18" fmla="*/ 219 w 437"/>
                <a:gd name="T19" fmla="*/ 388 h 437"/>
                <a:gd name="T20" fmla="*/ 48 w 437"/>
                <a:gd name="T21" fmla="*/ 218 h 437"/>
                <a:gd name="T22" fmla="*/ 219 w 437"/>
                <a:gd name="T23" fmla="*/ 48 h 437"/>
                <a:gd name="T24" fmla="*/ 388 w 437"/>
                <a:gd name="T25" fmla="*/ 218 h 437"/>
                <a:gd name="T26" fmla="*/ 219 w 437"/>
                <a:gd name="T27" fmla="*/ 388 h 437"/>
                <a:gd name="T28" fmla="*/ 219 w 437"/>
                <a:gd name="T29" fmla="*/ 0 h 437"/>
                <a:gd name="T30" fmla="*/ 0 w 437"/>
                <a:gd name="T31" fmla="*/ 218 h 437"/>
                <a:gd name="T32" fmla="*/ 219 w 437"/>
                <a:gd name="T33" fmla="*/ 437 h 437"/>
                <a:gd name="T34" fmla="*/ 437 w 437"/>
                <a:gd name="T35" fmla="*/ 218 h 437"/>
                <a:gd name="T36" fmla="*/ 219 w 437"/>
                <a:gd name="T37" fmla="*/ 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7" h="437">
                  <a:moveTo>
                    <a:pt x="145" y="119"/>
                  </a:moveTo>
                  <a:cubicBezTo>
                    <a:pt x="127" y="119"/>
                    <a:pt x="110" y="142"/>
                    <a:pt x="126" y="159"/>
                  </a:cubicBezTo>
                  <a:cubicBezTo>
                    <a:pt x="197" y="237"/>
                    <a:pt x="197" y="237"/>
                    <a:pt x="197" y="237"/>
                  </a:cubicBezTo>
                  <a:cubicBezTo>
                    <a:pt x="201" y="242"/>
                    <a:pt x="207" y="245"/>
                    <a:pt x="214" y="245"/>
                  </a:cubicBezTo>
                  <a:cubicBezTo>
                    <a:pt x="276" y="245"/>
                    <a:pt x="276" y="245"/>
                    <a:pt x="276" y="245"/>
                  </a:cubicBezTo>
                  <a:cubicBezTo>
                    <a:pt x="306" y="245"/>
                    <a:pt x="309" y="196"/>
                    <a:pt x="276" y="196"/>
                  </a:cubicBezTo>
                  <a:cubicBezTo>
                    <a:pt x="225" y="196"/>
                    <a:pt x="225" y="196"/>
                    <a:pt x="225" y="196"/>
                  </a:cubicBezTo>
                  <a:cubicBezTo>
                    <a:pt x="161" y="126"/>
                    <a:pt x="161" y="126"/>
                    <a:pt x="161" y="126"/>
                  </a:cubicBezTo>
                  <a:cubicBezTo>
                    <a:pt x="156" y="121"/>
                    <a:pt x="151" y="119"/>
                    <a:pt x="145" y="119"/>
                  </a:cubicBezTo>
                  <a:moveTo>
                    <a:pt x="219" y="388"/>
                  </a:moveTo>
                  <a:cubicBezTo>
                    <a:pt x="124" y="388"/>
                    <a:pt x="48" y="312"/>
                    <a:pt x="48" y="218"/>
                  </a:cubicBezTo>
                  <a:cubicBezTo>
                    <a:pt x="48" y="124"/>
                    <a:pt x="124" y="48"/>
                    <a:pt x="219" y="48"/>
                  </a:cubicBezTo>
                  <a:cubicBezTo>
                    <a:pt x="313" y="48"/>
                    <a:pt x="388" y="124"/>
                    <a:pt x="388" y="218"/>
                  </a:cubicBezTo>
                  <a:cubicBezTo>
                    <a:pt x="388" y="312"/>
                    <a:pt x="313" y="388"/>
                    <a:pt x="219" y="388"/>
                  </a:cubicBezTo>
                  <a:moveTo>
                    <a:pt x="219" y="0"/>
                  </a:moveTo>
                  <a:cubicBezTo>
                    <a:pt x="98" y="0"/>
                    <a:pt x="0" y="97"/>
                    <a:pt x="0" y="218"/>
                  </a:cubicBezTo>
                  <a:cubicBezTo>
                    <a:pt x="0" y="339"/>
                    <a:pt x="98" y="437"/>
                    <a:pt x="219" y="437"/>
                  </a:cubicBezTo>
                  <a:cubicBezTo>
                    <a:pt x="339" y="437"/>
                    <a:pt x="437" y="339"/>
                    <a:pt x="437" y="218"/>
                  </a:cubicBezTo>
                  <a:cubicBezTo>
                    <a:pt x="437" y="97"/>
                    <a:pt x="339" y="0"/>
                    <a:pt x="219" y="0"/>
                  </a:cubicBezTo>
                </a:path>
              </a:pathLst>
            </a:custGeom>
            <a:solidFill>
              <a:srgbClr val="EA5E66"/>
            </a:solidFill>
            <a:ln>
              <a:noFill/>
            </a:ln>
          </p:spPr>
          <p:txBody>
            <a:bodyPr vert="horz" wrap="square" lIns="68589" tIns="34295" rIns="68589" bIns="34295" numCol="1" anchor="t" anchorCtr="0" compatLnSpc="1"/>
            <a:lstStyle/>
            <a:p>
              <a:endParaRPr lang="zh-CN" altLang="en-US" dirty="0"/>
            </a:p>
          </p:txBody>
        </p:sp>
      </p:grpSp>
      <p:sp>
        <p:nvSpPr>
          <p:cNvPr id="59" name="矩形 58"/>
          <p:cNvSpPr/>
          <p:nvPr/>
        </p:nvSpPr>
        <p:spPr>
          <a:xfrm>
            <a:off x="688975" y="1067594"/>
            <a:ext cx="3262432" cy="461665"/>
          </a:xfrm>
          <a:prstGeom prst="rect">
            <a:avLst/>
          </a:prstGeom>
        </p:spPr>
        <p:txBody>
          <a:bodyPr wrap="none">
            <a:spAutoFit/>
          </a:bodyPr>
          <a:lstStyle/>
          <a:p>
            <a:r>
              <a:rPr lang="zh-CN" altLang="zh-CN" b="1" dirty="0"/>
              <a:t>风险管理的四个过程：</a:t>
            </a:r>
            <a:endParaRPr lang="zh-CN" altLang="en-US" b="1" dirty="0"/>
          </a:p>
        </p:txBody>
      </p:sp>
      <p:sp>
        <p:nvSpPr>
          <p:cNvPr id="60" name="矩形 59"/>
          <p:cNvSpPr/>
          <p:nvPr/>
        </p:nvSpPr>
        <p:spPr>
          <a:xfrm>
            <a:off x="5215799" y="1064902"/>
            <a:ext cx="1415772" cy="461665"/>
          </a:xfrm>
          <a:prstGeom prst="rect">
            <a:avLst/>
          </a:prstGeom>
        </p:spPr>
        <p:txBody>
          <a:bodyPr wrap="none">
            <a:spAutoFit/>
          </a:bodyPr>
          <a:lstStyle/>
          <a:p>
            <a:r>
              <a:rPr lang="zh-CN" altLang="zh-CN" b="1" dirty="0">
                <a:solidFill>
                  <a:schemeClr val="accent6">
                    <a:lumMod val="75000"/>
                  </a:schemeClr>
                </a:solidFill>
              </a:rPr>
              <a:t>风险识别</a:t>
            </a:r>
            <a:endParaRPr lang="zh-CN" altLang="en-US" b="1" dirty="0">
              <a:solidFill>
                <a:schemeClr val="accent6">
                  <a:lumMod val="75000"/>
                </a:schemeClr>
              </a:solidFill>
            </a:endParaRPr>
          </a:p>
        </p:txBody>
      </p:sp>
      <p:sp>
        <p:nvSpPr>
          <p:cNvPr id="61" name="矩形 60"/>
          <p:cNvSpPr/>
          <p:nvPr/>
        </p:nvSpPr>
        <p:spPr>
          <a:xfrm>
            <a:off x="8232775" y="3154265"/>
            <a:ext cx="1415772" cy="461665"/>
          </a:xfrm>
          <a:prstGeom prst="rect">
            <a:avLst/>
          </a:prstGeom>
        </p:spPr>
        <p:txBody>
          <a:bodyPr wrap="none">
            <a:spAutoFit/>
          </a:bodyPr>
          <a:lstStyle/>
          <a:p>
            <a:r>
              <a:rPr lang="zh-CN" altLang="zh-CN" b="1" dirty="0">
                <a:solidFill>
                  <a:srgbClr val="FFC000"/>
                </a:solidFill>
              </a:rPr>
              <a:t>风险分析</a:t>
            </a:r>
            <a:endParaRPr lang="zh-CN" altLang="en-US" b="1" dirty="0">
              <a:solidFill>
                <a:srgbClr val="FFC000"/>
              </a:solidFill>
            </a:endParaRPr>
          </a:p>
        </p:txBody>
      </p:sp>
      <p:sp>
        <p:nvSpPr>
          <p:cNvPr id="62" name="矩形 61"/>
          <p:cNvSpPr/>
          <p:nvPr/>
        </p:nvSpPr>
        <p:spPr>
          <a:xfrm>
            <a:off x="5215799" y="5563394"/>
            <a:ext cx="1415772" cy="461665"/>
          </a:xfrm>
          <a:prstGeom prst="rect">
            <a:avLst/>
          </a:prstGeom>
        </p:spPr>
        <p:txBody>
          <a:bodyPr wrap="none">
            <a:spAutoFit/>
          </a:bodyPr>
          <a:lstStyle/>
          <a:p>
            <a:r>
              <a:rPr lang="zh-CN" altLang="zh-CN" b="1" dirty="0">
                <a:solidFill>
                  <a:schemeClr val="accent2">
                    <a:lumMod val="60000"/>
                    <a:lumOff val="40000"/>
                  </a:schemeClr>
                </a:solidFill>
              </a:rPr>
              <a:t>风险规划</a:t>
            </a:r>
            <a:endParaRPr lang="zh-CN" altLang="en-US" b="1" dirty="0">
              <a:solidFill>
                <a:schemeClr val="accent2">
                  <a:lumMod val="60000"/>
                  <a:lumOff val="40000"/>
                </a:schemeClr>
              </a:solidFill>
            </a:endParaRPr>
          </a:p>
        </p:txBody>
      </p:sp>
      <p:sp>
        <p:nvSpPr>
          <p:cNvPr id="63" name="矩形 62"/>
          <p:cNvSpPr/>
          <p:nvPr/>
        </p:nvSpPr>
        <p:spPr>
          <a:xfrm>
            <a:off x="2320191" y="3098181"/>
            <a:ext cx="1415772" cy="461665"/>
          </a:xfrm>
          <a:prstGeom prst="rect">
            <a:avLst/>
          </a:prstGeom>
        </p:spPr>
        <p:txBody>
          <a:bodyPr wrap="none">
            <a:spAutoFit/>
          </a:bodyPr>
          <a:lstStyle/>
          <a:p>
            <a:r>
              <a:rPr lang="zh-CN" altLang="zh-CN" b="1" dirty="0">
                <a:solidFill>
                  <a:schemeClr val="accent5">
                    <a:lumMod val="75000"/>
                  </a:schemeClr>
                </a:solidFill>
              </a:rPr>
              <a:t>风险控制</a:t>
            </a:r>
            <a:endParaRPr lang="zh-CN" altLang="en-US" b="1" dirty="0">
              <a:solidFill>
                <a:schemeClr val="accent5">
                  <a:lumMod val="75000"/>
                </a:schemeClr>
              </a:solidFill>
            </a:endParaRPr>
          </a:p>
        </p:txBody>
      </p:sp>
      <p:sp>
        <p:nvSpPr>
          <p:cNvPr id="64" name="矩形 63"/>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65" name="灯片编号占位符 64">
            <a:extLst>
              <a:ext uri="{FF2B5EF4-FFF2-40B4-BE49-F238E27FC236}">
                <a16:creationId xmlns:a16="http://schemas.microsoft.com/office/drawing/2014/main" id="{C815929B-42E6-4F5A-BFA1-5EFD36F02B90}"/>
              </a:ext>
            </a:extLst>
          </p:cNvPr>
          <p:cNvSpPr>
            <a:spLocks noGrp="1"/>
          </p:cNvSpPr>
          <p:nvPr>
            <p:ph type="sldNum" sz="quarter" idx="12"/>
          </p:nvPr>
        </p:nvSpPr>
        <p:spPr/>
        <p:txBody>
          <a:bodyPr/>
          <a:lstStyle/>
          <a:p>
            <a:fld id="{B6F15528-21DE-4FAA-801E-634DDDAF4B2B}" type="slidenum">
              <a:rPr lang="en-US" smtClean="0"/>
              <a:t>533</a:t>
            </a:fld>
            <a:endParaRPr lang="en-US" dirty="0"/>
          </a:p>
        </p:txBody>
      </p:sp>
      <p:sp>
        <p:nvSpPr>
          <p:cNvPr id="66" name="灯片编号占位符 8">
            <a:extLst>
              <a:ext uri="{FF2B5EF4-FFF2-40B4-BE49-F238E27FC236}">
                <a16:creationId xmlns:a16="http://schemas.microsoft.com/office/drawing/2014/main" id="{5C6ED56B-820D-40A9-BCFF-31325BE13957}"/>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533</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800" fill="hold"/>
                                        <p:tgtEl>
                                          <p:spTgt spid="23"/>
                                        </p:tgtEl>
                                        <p:attrNameLst>
                                          <p:attrName>ppt_w</p:attrName>
                                        </p:attrNameLst>
                                      </p:cBhvr>
                                      <p:tavLst>
                                        <p:tav tm="0">
                                          <p:val>
                                            <p:fltVal val="0"/>
                                          </p:val>
                                        </p:tav>
                                        <p:tav tm="100000">
                                          <p:val>
                                            <p:strVal val="#ppt_w"/>
                                          </p:val>
                                        </p:tav>
                                      </p:tavLst>
                                    </p:anim>
                                    <p:anim calcmode="lin" valueType="num">
                                      <p:cBhvr>
                                        <p:cTn id="8" dur="800" fill="hold"/>
                                        <p:tgtEl>
                                          <p:spTgt spid="23"/>
                                        </p:tgtEl>
                                        <p:attrNameLst>
                                          <p:attrName>ppt_h</p:attrName>
                                        </p:attrNameLst>
                                      </p:cBhvr>
                                      <p:tavLst>
                                        <p:tav tm="0">
                                          <p:val>
                                            <p:fltVal val="0"/>
                                          </p:val>
                                        </p:tav>
                                        <p:tav tm="100000">
                                          <p:val>
                                            <p:strVal val="#ppt_h"/>
                                          </p:val>
                                        </p:tav>
                                      </p:tavLst>
                                    </p:anim>
                                    <p:animEffect transition="in" filter="fade">
                                      <p:cBhvr>
                                        <p:cTn id="9" dur="800"/>
                                        <p:tgtEl>
                                          <p:spTgt spid="23"/>
                                        </p:tgtEl>
                                      </p:cBhvr>
                                    </p:animEffect>
                                  </p:childTnLst>
                                </p:cTn>
                              </p:par>
                              <p:par>
                                <p:cTn id="10" presetID="31" presetClass="entr" presetSubtype="0" fill="hold" nodeType="withEffect">
                                  <p:stCondLst>
                                    <p:cond delay="700"/>
                                  </p:stCondLst>
                                  <p:childTnLst>
                                    <p:set>
                                      <p:cBhvr>
                                        <p:cTn id="11" dur="1" fill="hold">
                                          <p:stCondLst>
                                            <p:cond delay="0"/>
                                          </p:stCondLst>
                                        </p:cTn>
                                        <p:tgtEl>
                                          <p:spTgt spid="28"/>
                                        </p:tgtEl>
                                        <p:attrNameLst>
                                          <p:attrName>style.visibility</p:attrName>
                                        </p:attrNameLst>
                                      </p:cBhvr>
                                      <p:to>
                                        <p:strVal val="visible"/>
                                      </p:to>
                                    </p:set>
                                    <p:anim calcmode="lin" valueType="num">
                                      <p:cBhvr>
                                        <p:cTn id="12" dur="1000" fill="hold"/>
                                        <p:tgtEl>
                                          <p:spTgt spid="28"/>
                                        </p:tgtEl>
                                        <p:attrNameLst>
                                          <p:attrName>ppt_w</p:attrName>
                                        </p:attrNameLst>
                                      </p:cBhvr>
                                      <p:tavLst>
                                        <p:tav tm="0">
                                          <p:val>
                                            <p:fltVal val="0"/>
                                          </p:val>
                                        </p:tav>
                                        <p:tav tm="100000">
                                          <p:val>
                                            <p:strVal val="#ppt_w"/>
                                          </p:val>
                                        </p:tav>
                                      </p:tavLst>
                                    </p:anim>
                                    <p:anim calcmode="lin" valueType="num">
                                      <p:cBhvr>
                                        <p:cTn id="13" dur="1000" fill="hold"/>
                                        <p:tgtEl>
                                          <p:spTgt spid="28"/>
                                        </p:tgtEl>
                                        <p:attrNameLst>
                                          <p:attrName>ppt_h</p:attrName>
                                        </p:attrNameLst>
                                      </p:cBhvr>
                                      <p:tavLst>
                                        <p:tav tm="0">
                                          <p:val>
                                            <p:fltVal val="0"/>
                                          </p:val>
                                        </p:tav>
                                        <p:tav tm="100000">
                                          <p:val>
                                            <p:strVal val="#ppt_h"/>
                                          </p:val>
                                        </p:tav>
                                      </p:tavLst>
                                    </p:anim>
                                    <p:anim calcmode="lin" valueType="num">
                                      <p:cBhvr>
                                        <p:cTn id="14" dur="1000" fill="hold"/>
                                        <p:tgtEl>
                                          <p:spTgt spid="28"/>
                                        </p:tgtEl>
                                        <p:attrNameLst>
                                          <p:attrName>style.rotation</p:attrName>
                                        </p:attrNameLst>
                                      </p:cBhvr>
                                      <p:tavLst>
                                        <p:tav tm="0">
                                          <p:val>
                                            <p:fltVal val="90"/>
                                          </p:val>
                                        </p:tav>
                                        <p:tav tm="100000">
                                          <p:val>
                                            <p:fltVal val="0"/>
                                          </p:val>
                                        </p:tav>
                                      </p:tavLst>
                                    </p:anim>
                                    <p:animEffect transition="in" filter="fade">
                                      <p:cBhvr>
                                        <p:cTn id="15" dur="1000"/>
                                        <p:tgtEl>
                                          <p:spTgt spid="28"/>
                                        </p:tgtEl>
                                      </p:cBhvr>
                                    </p:animEffect>
                                  </p:childTnLst>
                                </p:cTn>
                              </p:par>
                              <p:par>
                                <p:cTn id="16" presetID="31" presetClass="entr" presetSubtype="0" fill="hold" nodeType="withEffect">
                                  <p:stCondLst>
                                    <p:cond delay="700"/>
                                  </p:stCondLst>
                                  <p:childTnLst>
                                    <p:set>
                                      <p:cBhvr>
                                        <p:cTn id="17" dur="1" fill="hold">
                                          <p:stCondLst>
                                            <p:cond delay="0"/>
                                          </p:stCondLst>
                                        </p:cTn>
                                        <p:tgtEl>
                                          <p:spTgt spid="38"/>
                                        </p:tgtEl>
                                        <p:attrNameLst>
                                          <p:attrName>style.visibility</p:attrName>
                                        </p:attrNameLst>
                                      </p:cBhvr>
                                      <p:to>
                                        <p:strVal val="visible"/>
                                      </p:to>
                                    </p:set>
                                    <p:anim calcmode="lin" valueType="num">
                                      <p:cBhvr>
                                        <p:cTn id="18" dur="1000" fill="hold"/>
                                        <p:tgtEl>
                                          <p:spTgt spid="38"/>
                                        </p:tgtEl>
                                        <p:attrNameLst>
                                          <p:attrName>ppt_w</p:attrName>
                                        </p:attrNameLst>
                                      </p:cBhvr>
                                      <p:tavLst>
                                        <p:tav tm="0">
                                          <p:val>
                                            <p:fltVal val="0"/>
                                          </p:val>
                                        </p:tav>
                                        <p:tav tm="100000">
                                          <p:val>
                                            <p:strVal val="#ppt_w"/>
                                          </p:val>
                                        </p:tav>
                                      </p:tavLst>
                                    </p:anim>
                                    <p:anim calcmode="lin" valueType="num">
                                      <p:cBhvr>
                                        <p:cTn id="19" dur="1000" fill="hold"/>
                                        <p:tgtEl>
                                          <p:spTgt spid="38"/>
                                        </p:tgtEl>
                                        <p:attrNameLst>
                                          <p:attrName>ppt_h</p:attrName>
                                        </p:attrNameLst>
                                      </p:cBhvr>
                                      <p:tavLst>
                                        <p:tav tm="0">
                                          <p:val>
                                            <p:fltVal val="0"/>
                                          </p:val>
                                        </p:tav>
                                        <p:tav tm="100000">
                                          <p:val>
                                            <p:strVal val="#ppt_h"/>
                                          </p:val>
                                        </p:tav>
                                      </p:tavLst>
                                    </p:anim>
                                    <p:anim calcmode="lin" valueType="num">
                                      <p:cBhvr>
                                        <p:cTn id="20" dur="1000" fill="hold"/>
                                        <p:tgtEl>
                                          <p:spTgt spid="38"/>
                                        </p:tgtEl>
                                        <p:attrNameLst>
                                          <p:attrName>style.rotation</p:attrName>
                                        </p:attrNameLst>
                                      </p:cBhvr>
                                      <p:tavLst>
                                        <p:tav tm="0">
                                          <p:val>
                                            <p:fltVal val="90"/>
                                          </p:val>
                                        </p:tav>
                                        <p:tav tm="100000">
                                          <p:val>
                                            <p:fltVal val="0"/>
                                          </p:val>
                                        </p:tav>
                                      </p:tavLst>
                                    </p:anim>
                                    <p:animEffect transition="in" filter="fade">
                                      <p:cBhvr>
                                        <p:cTn id="21" dur="1000"/>
                                        <p:tgtEl>
                                          <p:spTgt spid="38"/>
                                        </p:tgtEl>
                                      </p:cBhvr>
                                    </p:animEffect>
                                  </p:childTnLst>
                                </p:cTn>
                              </p:par>
                              <p:par>
                                <p:cTn id="22" presetID="31" presetClass="entr" presetSubtype="0" fill="hold" nodeType="withEffect">
                                  <p:stCondLst>
                                    <p:cond delay="700"/>
                                  </p:stCondLst>
                                  <p:childTnLst>
                                    <p:set>
                                      <p:cBhvr>
                                        <p:cTn id="23" dur="1" fill="hold">
                                          <p:stCondLst>
                                            <p:cond delay="0"/>
                                          </p:stCondLst>
                                        </p:cTn>
                                        <p:tgtEl>
                                          <p:spTgt spid="44"/>
                                        </p:tgtEl>
                                        <p:attrNameLst>
                                          <p:attrName>style.visibility</p:attrName>
                                        </p:attrNameLst>
                                      </p:cBhvr>
                                      <p:to>
                                        <p:strVal val="visible"/>
                                      </p:to>
                                    </p:set>
                                    <p:anim calcmode="lin" valueType="num">
                                      <p:cBhvr>
                                        <p:cTn id="24" dur="1000" fill="hold"/>
                                        <p:tgtEl>
                                          <p:spTgt spid="44"/>
                                        </p:tgtEl>
                                        <p:attrNameLst>
                                          <p:attrName>ppt_w</p:attrName>
                                        </p:attrNameLst>
                                      </p:cBhvr>
                                      <p:tavLst>
                                        <p:tav tm="0">
                                          <p:val>
                                            <p:fltVal val="0"/>
                                          </p:val>
                                        </p:tav>
                                        <p:tav tm="100000">
                                          <p:val>
                                            <p:strVal val="#ppt_w"/>
                                          </p:val>
                                        </p:tav>
                                      </p:tavLst>
                                    </p:anim>
                                    <p:anim calcmode="lin" valueType="num">
                                      <p:cBhvr>
                                        <p:cTn id="25" dur="1000" fill="hold"/>
                                        <p:tgtEl>
                                          <p:spTgt spid="44"/>
                                        </p:tgtEl>
                                        <p:attrNameLst>
                                          <p:attrName>ppt_h</p:attrName>
                                        </p:attrNameLst>
                                      </p:cBhvr>
                                      <p:tavLst>
                                        <p:tav tm="0">
                                          <p:val>
                                            <p:fltVal val="0"/>
                                          </p:val>
                                        </p:tav>
                                        <p:tav tm="100000">
                                          <p:val>
                                            <p:strVal val="#ppt_h"/>
                                          </p:val>
                                        </p:tav>
                                      </p:tavLst>
                                    </p:anim>
                                    <p:anim calcmode="lin" valueType="num">
                                      <p:cBhvr>
                                        <p:cTn id="26" dur="1000" fill="hold"/>
                                        <p:tgtEl>
                                          <p:spTgt spid="44"/>
                                        </p:tgtEl>
                                        <p:attrNameLst>
                                          <p:attrName>style.rotation</p:attrName>
                                        </p:attrNameLst>
                                      </p:cBhvr>
                                      <p:tavLst>
                                        <p:tav tm="0">
                                          <p:val>
                                            <p:fltVal val="90"/>
                                          </p:val>
                                        </p:tav>
                                        <p:tav tm="100000">
                                          <p:val>
                                            <p:fltVal val="0"/>
                                          </p:val>
                                        </p:tav>
                                      </p:tavLst>
                                    </p:anim>
                                    <p:animEffect transition="in" filter="fade">
                                      <p:cBhvr>
                                        <p:cTn id="27" dur="1000"/>
                                        <p:tgtEl>
                                          <p:spTgt spid="44"/>
                                        </p:tgtEl>
                                      </p:cBhvr>
                                    </p:animEffect>
                                  </p:childTnLst>
                                </p:cTn>
                              </p:par>
                              <p:par>
                                <p:cTn id="28" presetID="31" presetClass="entr" presetSubtype="0" fill="hold" nodeType="withEffect">
                                  <p:stCondLst>
                                    <p:cond delay="700"/>
                                  </p:stCondLst>
                                  <p:childTnLst>
                                    <p:set>
                                      <p:cBhvr>
                                        <p:cTn id="29" dur="1" fill="hold">
                                          <p:stCondLst>
                                            <p:cond delay="0"/>
                                          </p:stCondLst>
                                        </p:cTn>
                                        <p:tgtEl>
                                          <p:spTgt spid="53"/>
                                        </p:tgtEl>
                                        <p:attrNameLst>
                                          <p:attrName>style.visibility</p:attrName>
                                        </p:attrNameLst>
                                      </p:cBhvr>
                                      <p:to>
                                        <p:strVal val="visible"/>
                                      </p:to>
                                    </p:set>
                                    <p:anim calcmode="lin" valueType="num">
                                      <p:cBhvr>
                                        <p:cTn id="30" dur="1000" fill="hold"/>
                                        <p:tgtEl>
                                          <p:spTgt spid="53"/>
                                        </p:tgtEl>
                                        <p:attrNameLst>
                                          <p:attrName>ppt_w</p:attrName>
                                        </p:attrNameLst>
                                      </p:cBhvr>
                                      <p:tavLst>
                                        <p:tav tm="0">
                                          <p:val>
                                            <p:fltVal val="0"/>
                                          </p:val>
                                        </p:tav>
                                        <p:tav tm="100000">
                                          <p:val>
                                            <p:strVal val="#ppt_w"/>
                                          </p:val>
                                        </p:tav>
                                      </p:tavLst>
                                    </p:anim>
                                    <p:anim calcmode="lin" valueType="num">
                                      <p:cBhvr>
                                        <p:cTn id="31" dur="1000" fill="hold"/>
                                        <p:tgtEl>
                                          <p:spTgt spid="53"/>
                                        </p:tgtEl>
                                        <p:attrNameLst>
                                          <p:attrName>ppt_h</p:attrName>
                                        </p:attrNameLst>
                                      </p:cBhvr>
                                      <p:tavLst>
                                        <p:tav tm="0">
                                          <p:val>
                                            <p:fltVal val="0"/>
                                          </p:val>
                                        </p:tav>
                                        <p:tav tm="100000">
                                          <p:val>
                                            <p:strVal val="#ppt_h"/>
                                          </p:val>
                                        </p:tav>
                                      </p:tavLst>
                                    </p:anim>
                                    <p:anim calcmode="lin" valueType="num">
                                      <p:cBhvr>
                                        <p:cTn id="32" dur="1000" fill="hold"/>
                                        <p:tgtEl>
                                          <p:spTgt spid="53"/>
                                        </p:tgtEl>
                                        <p:attrNameLst>
                                          <p:attrName>style.rotation</p:attrName>
                                        </p:attrNameLst>
                                      </p:cBhvr>
                                      <p:tavLst>
                                        <p:tav tm="0">
                                          <p:val>
                                            <p:fltVal val="90"/>
                                          </p:val>
                                        </p:tav>
                                        <p:tav tm="100000">
                                          <p:val>
                                            <p:fltVal val="0"/>
                                          </p:val>
                                        </p:tav>
                                      </p:tavLst>
                                    </p:anim>
                                    <p:animEffect transition="in" filter="fade">
                                      <p:cBhvr>
                                        <p:cTn id="33" dur="1000"/>
                                        <p:tgtEl>
                                          <p:spTgt spid="53"/>
                                        </p:tgtEl>
                                      </p:cBhvr>
                                    </p:animEffect>
                                  </p:childTnLst>
                                </p:cTn>
                              </p:par>
                              <p:par>
                                <p:cTn id="34" presetID="6" presetClass="entr" presetSubtype="32" fill="hold" nodeType="withEffect">
                                  <p:stCondLst>
                                    <p:cond delay="700"/>
                                  </p:stCondLst>
                                  <p:childTnLst>
                                    <p:set>
                                      <p:cBhvr>
                                        <p:cTn id="35" dur="1" fill="hold">
                                          <p:stCondLst>
                                            <p:cond delay="0"/>
                                          </p:stCondLst>
                                        </p:cTn>
                                        <p:tgtEl>
                                          <p:spTgt spid="4"/>
                                        </p:tgtEl>
                                        <p:attrNameLst>
                                          <p:attrName>style.visibility</p:attrName>
                                        </p:attrNameLst>
                                      </p:cBhvr>
                                      <p:to>
                                        <p:strVal val="visible"/>
                                      </p:to>
                                    </p:set>
                                    <p:animEffect transition="in" filter="circle(out)">
                                      <p:cBhvr>
                                        <p:cTn id="36" dur="2000"/>
                                        <p:tgtEl>
                                          <p:spTgt spid="4"/>
                                        </p:tgtEl>
                                      </p:cBhvr>
                                    </p:animEffect>
                                  </p:childTnLst>
                                </p:cTn>
                              </p:par>
                              <p:par>
                                <p:cTn id="37" presetID="22" presetClass="entr" presetSubtype="4" fill="hold" nodeType="withEffect">
                                  <p:stCondLst>
                                    <p:cond delay="270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1000"/>
                            </p:stCondLst>
                            <p:childTnLst>
                              <p:par>
                                <p:cTn id="41" presetID="53" presetClass="entr" presetSubtype="16"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p:cTn id="43" dur="500" fill="hold"/>
                                        <p:tgtEl>
                                          <p:spTgt spid="19"/>
                                        </p:tgtEl>
                                        <p:attrNameLst>
                                          <p:attrName>ppt_w</p:attrName>
                                        </p:attrNameLst>
                                      </p:cBhvr>
                                      <p:tavLst>
                                        <p:tav tm="0">
                                          <p:val>
                                            <p:fltVal val="0"/>
                                          </p:val>
                                        </p:tav>
                                        <p:tav tm="100000">
                                          <p:val>
                                            <p:strVal val="#ppt_w"/>
                                          </p:val>
                                        </p:tav>
                                      </p:tavLst>
                                    </p:anim>
                                    <p:anim calcmode="lin" valueType="num">
                                      <p:cBhvr>
                                        <p:cTn id="44" dur="500" fill="hold"/>
                                        <p:tgtEl>
                                          <p:spTgt spid="19"/>
                                        </p:tgtEl>
                                        <p:attrNameLst>
                                          <p:attrName>ppt_h</p:attrName>
                                        </p:attrNameLst>
                                      </p:cBhvr>
                                      <p:tavLst>
                                        <p:tav tm="0">
                                          <p:val>
                                            <p:fltVal val="0"/>
                                          </p:val>
                                        </p:tav>
                                        <p:tav tm="100000">
                                          <p:val>
                                            <p:strVal val="#ppt_h"/>
                                          </p:val>
                                        </p:tav>
                                      </p:tavLst>
                                    </p:anim>
                                    <p:animEffect transition="in" filter="fade">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60"/>
                                        </p:tgtEl>
                                        <p:attrNameLst>
                                          <p:attrName>style.visibility</p:attrName>
                                        </p:attrNameLst>
                                      </p:cBhvr>
                                      <p:to>
                                        <p:strVal val="visible"/>
                                      </p:to>
                                    </p:set>
                                  </p:childTnLst>
                                </p:cTn>
                              </p:par>
                            </p:childTnLst>
                          </p:cTn>
                        </p:par>
                        <p:par>
                          <p:cTn id="50" fill="hold">
                            <p:stCondLst>
                              <p:cond delay="0"/>
                            </p:stCondLst>
                            <p:childTnLst>
                              <p:par>
                                <p:cTn id="51" presetID="22" presetClass="entr" presetSubtype="8" fill="hold" nodeType="after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wipe(left)">
                                      <p:cBhvr>
                                        <p:cTn id="53" dur="500"/>
                                        <p:tgtEl>
                                          <p:spTgt spid="10"/>
                                        </p:tgtEl>
                                      </p:cBhvr>
                                    </p:animEffect>
                                  </p:childTnLst>
                                </p:cTn>
                              </p:par>
                            </p:childTnLst>
                          </p:cTn>
                        </p:par>
                        <p:par>
                          <p:cTn id="54" fill="hold">
                            <p:stCondLst>
                              <p:cond delay="500"/>
                            </p:stCondLst>
                            <p:childTnLst>
                              <p:par>
                                <p:cTn id="55" presetID="53" presetClass="entr" presetSubtype="16" fill="hold" grpId="0" nodeType="afterEffect">
                                  <p:stCondLst>
                                    <p:cond delay="0"/>
                                  </p:stCondLst>
                                  <p:childTnLst>
                                    <p:set>
                                      <p:cBhvr>
                                        <p:cTn id="56" dur="1" fill="hold">
                                          <p:stCondLst>
                                            <p:cond delay="0"/>
                                          </p:stCondLst>
                                        </p:cTn>
                                        <p:tgtEl>
                                          <p:spTgt spid="21"/>
                                        </p:tgtEl>
                                        <p:attrNameLst>
                                          <p:attrName>style.visibility</p:attrName>
                                        </p:attrNameLst>
                                      </p:cBhvr>
                                      <p:to>
                                        <p:strVal val="visible"/>
                                      </p:to>
                                    </p:set>
                                    <p:anim calcmode="lin" valueType="num">
                                      <p:cBhvr>
                                        <p:cTn id="57" dur="500" fill="hold"/>
                                        <p:tgtEl>
                                          <p:spTgt spid="21"/>
                                        </p:tgtEl>
                                        <p:attrNameLst>
                                          <p:attrName>ppt_w</p:attrName>
                                        </p:attrNameLst>
                                      </p:cBhvr>
                                      <p:tavLst>
                                        <p:tav tm="0">
                                          <p:val>
                                            <p:fltVal val="0"/>
                                          </p:val>
                                        </p:tav>
                                        <p:tav tm="100000">
                                          <p:val>
                                            <p:strVal val="#ppt_w"/>
                                          </p:val>
                                        </p:tav>
                                      </p:tavLst>
                                    </p:anim>
                                    <p:anim calcmode="lin" valueType="num">
                                      <p:cBhvr>
                                        <p:cTn id="58" dur="500" fill="hold"/>
                                        <p:tgtEl>
                                          <p:spTgt spid="21"/>
                                        </p:tgtEl>
                                        <p:attrNameLst>
                                          <p:attrName>ppt_h</p:attrName>
                                        </p:attrNameLst>
                                      </p:cBhvr>
                                      <p:tavLst>
                                        <p:tav tm="0">
                                          <p:val>
                                            <p:fltVal val="0"/>
                                          </p:val>
                                        </p:tav>
                                        <p:tav tm="100000">
                                          <p:val>
                                            <p:strVal val="#ppt_h"/>
                                          </p:val>
                                        </p:tav>
                                      </p:tavLst>
                                    </p:anim>
                                    <p:animEffect transition="in" filter="fade">
                                      <p:cBhvr>
                                        <p:cTn id="59" dur="500"/>
                                        <p:tgtEl>
                                          <p:spTgt spid="21"/>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61"/>
                                        </p:tgtEl>
                                        <p:attrNameLst>
                                          <p:attrName>style.visibility</p:attrName>
                                        </p:attrNameLst>
                                      </p:cBhvr>
                                      <p:to>
                                        <p:strVal val="visible"/>
                                      </p:to>
                                    </p:set>
                                  </p:childTnLst>
                                </p:cTn>
                              </p:par>
                            </p:childTnLst>
                          </p:cTn>
                        </p:par>
                        <p:par>
                          <p:cTn id="64" fill="hold">
                            <p:stCondLst>
                              <p:cond delay="0"/>
                            </p:stCondLst>
                            <p:childTnLst>
                              <p:par>
                                <p:cTn id="65" presetID="22" presetClass="entr" presetSubtype="1" fill="hold" nodeType="after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wipe(up)">
                                      <p:cBhvr>
                                        <p:cTn id="67" dur="500"/>
                                        <p:tgtEl>
                                          <p:spTgt spid="13"/>
                                        </p:tgtEl>
                                      </p:cBhvr>
                                    </p:animEffect>
                                  </p:childTnLst>
                                </p:cTn>
                              </p:par>
                            </p:childTnLst>
                          </p:cTn>
                        </p:par>
                        <p:par>
                          <p:cTn id="68" fill="hold">
                            <p:stCondLst>
                              <p:cond delay="500"/>
                            </p:stCondLst>
                            <p:childTnLst>
                              <p:par>
                                <p:cTn id="69" presetID="53" presetClass="entr" presetSubtype="16"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p:cTn id="71" dur="500" fill="hold"/>
                                        <p:tgtEl>
                                          <p:spTgt spid="20"/>
                                        </p:tgtEl>
                                        <p:attrNameLst>
                                          <p:attrName>ppt_w</p:attrName>
                                        </p:attrNameLst>
                                      </p:cBhvr>
                                      <p:tavLst>
                                        <p:tav tm="0">
                                          <p:val>
                                            <p:fltVal val="0"/>
                                          </p:val>
                                        </p:tav>
                                        <p:tav tm="100000">
                                          <p:val>
                                            <p:strVal val="#ppt_w"/>
                                          </p:val>
                                        </p:tav>
                                      </p:tavLst>
                                    </p:anim>
                                    <p:anim calcmode="lin" valueType="num">
                                      <p:cBhvr>
                                        <p:cTn id="72" dur="500" fill="hold"/>
                                        <p:tgtEl>
                                          <p:spTgt spid="20"/>
                                        </p:tgtEl>
                                        <p:attrNameLst>
                                          <p:attrName>ppt_h</p:attrName>
                                        </p:attrNameLst>
                                      </p:cBhvr>
                                      <p:tavLst>
                                        <p:tav tm="0">
                                          <p:val>
                                            <p:fltVal val="0"/>
                                          </p:val>
                                        </p:tav>
                                        <p:tav tm="100000">
                                          <p:val>
                                            <p:strVal val="#ppt_h"/>
                                          </p:val>
                                        </p:tav>
                                      </p:tavLst>
                                    </p:anim>
                                    <p:animEffect transition="in" filter="fade">
                                      <p:cBhvr>
                                        <p:cTn id="73" dur="500"/>
                                        <p:tgtEl>
                                          <p:spTgt spid="20"/>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62"/>
                                        </p:tgtEl>
                                        <p:attrNameLst>
                                          <p:attrName>style.visibility</p:attrName>
                                        </p:attrNameLst>
                                      </p:cBhvr>
                                      <p:to>
                                        <p:strVal val="visible"/>
                                      </p:to>
                                    </p:set>
                                  </p:childTnLst>
                                </p:cTn>
                              </p:par>
                            </p:childTnLst>
                          </p:cTn>
                        </p:par>
                        <p:par>
                          <p:cTn id="78" fill="hold">
                            <p:stCondLst>
                              <p:cond delay="0"/>
                            </p:stCondLst>
                            <p:childTnLst>
                              <p:par>
                                <p:cTn id="79" presetID="22" presetClass="entr" presetSubtype="4" fill="hold" nodeType="afterEffect">
                                  <p:stCondLst>
                                    <p:cond delay="0"/>
                                  </p:stCondLst>
                                  <p:childTnLst>
                                    <p:set>
                                      <p:cBhvr>
                                        <p:cTn id="80" dur="1" fill="hold">
                                          <p:stCondLst>
                                            <p:cond delay="0"/>
                                          </p:stCondLst>
                                        </p:cTn>
                                        <p:tgtEl>
                                          <p:spTgt spid="16"/>
                                        </p:tgtEl>
                                        <p:attrNameLst>
                                          <p:attrName>style.visibility</p:attrName>
                                        </p:attrNameLst>
                                      </p:cBhvr>
                                      <p:to>
                                        <p:strVal val="visible"/>
                                      </p:to>
                                    </p:set>
                                    <p:animEffect transition="in" filter="wipe(down)">
                                      <p:cBhvr>
                                        <p:cTn id="81" dur="500"/>
                                        <p:tgtEl>
                                          <p:spTgt spid="16"/>
                                        </p:tgtEl>
                                      </p:cBhvr>
                                    </p:animEffect>
                                  </p:childTnLst>
                                </p:cTn>
                              </p:par>
                            </p:childTnLst>
                          </p:cTn>
                        </p:par>
                        <p:par>
                          <p:cTn id="82" fill="hold">
                            <p:stCondLst>
                              <p:cond delay="500"/>
                            </p:stCondLst>
                            <p:childTnLst>
                              <p:par>
                                <p:cTn id="83" presetID="53" presetClass="entr" presetSubtype="16" fill="hold" grpId="0" nodeType="after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p:cTn id="85" dur="500" fill="hold"/>
                                        <p:tgtEl>
                                          <p:spTgt spid="22"/>
                                        </p:tgtEl>
                                        <p:attrNameLst>
                                          <p:attrName>ppt_w</p:attrName>
                                        </p:attrNameLst>
                                      </p:cBhvr>
                                      <p:tavLst>
                                        <p:tav tm="0">
                                          <p:val>
                                            <p:fltVal val="0"/>
                                          </p:val>
                                        </p:tav>
                                        <p:tav tm="100000">
                                          <p:val>
                                            <p:strVal val="#ppt_w"/>
                                          </p:val>
                                        </p:tav>
                                      </p:tavLst>
                                    </p:anim>
                                    <p:anim calcmode="lin" valueType="num">
                                      <p:cBhvr>
                                        <p:cTn id="86" dur="500" fill="hold"/>
                                        <p:tgtEl>
                                          <p:spTgt spid="22"/>
                                        </p:tgtEl>
                                        <p:attrNameLst>
                                          <p:attrName>ppt_h</p:attrName>
                                        </p:attrNameLst>
                                      </p:cBhvr>
                                      <p:tavLst>
                                        <p:tav tm="0">
                                          <p:val>
                                            <p:fltVal val="0"/>
                                          </p:val>
                                        </p:tav>
                                        <p:tav tm="100000">
                                          <p:val>
                                            <p:strVal val="#ppt_h"/>
                                          </p:val>
                                        </p:tav>
                                      </p:tavLst>
                                    </p:anim>
                                    <p:animEffect transition="in" filter="fade">
                                      <p:cBhvr>
                                        <p:cTn id="87" dur="500"/>
                                        <p:tgtEl>
                                          <p:spTgt spid="22"/>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60" grpId="0"/>
      <p:bldP spid="61" grpId="0"/>
      <p:bldP spid="62" grpId="0"/>
      <p:bldP spid="63" grpId="0"/>
    </p:bldLst>
  </p:timing>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7.2.2 </a:t>
            </a:r>
            <a:r>
              <a:rPr lang="zh-CN" altLang="zh-CN" dirty="0"/>
              <a:t>软件</a:t>
            </a:r>
            <a:r>
              <a:rPr lang="zh-CN" altLang="en-US" dirty="0"/>
              <a:t>工程</a:t>
            </a:r>
            <a:r>
              <a:rPr lang="zh-CN" altLang="zh-CN" dirty="0"/>
              <a:t>项目的风险识别</a:t>
            </a:r>
            <a:endParaRPr lang="zh-CN" altLang="en-US" dirty="0"/>
          </a:p>
        </p:txBody>
      </p:sp>
      <p:sp>
        <p:nvSpPr>
          <p:cNvPr id="3" name="TextBox 2"/>
          <p:cNvSpPr txBox="1"/>
          <p:nvPr/>
        </p:nvSpPr>
        <p:spPr>
          <a:xfrm>
            <a:off x="1146175" y="1448594"/>
            <a:ext cx="9982200" cy="3673570"/>
          </a:xfrm>
          <a:prstGeom prst="rect">
            <a:avLst/>
          </a:prstGeom>
          <a:noFill/>
        </p:spPr>
        <p:txBody>
          <a:bodyPr wrap="square" rtlCol="0">
            <a:spAutoFit/>
          </a:bodyPr>
          <a:lstStyle/>
          <a:p>
            <a:pPr>
              <a:lnSpc>
                <a:spcPct val="200000"/>
              </a:lnSpc>
            </a:pPr>
            <a:r>
              <a:rPr lang="en-US" altLang="zh-CN" dirty="0"/>
              <a:t>       </a:t>
            </a:r>
            <a:r>
              <a:rPr lang="zh-CN" altLang="zh-CN" dirty="0"/>
              <a:t>风险识别，又称为风险辨识，是指试图通过系统化的方法来寻找可能影响软件</a:t>
            </a:r>
            <a:r>
              <a:rPr lang="zh-CN" altLang="en-US" dirty="0"/>
              <a:t>工程</a:t>
            </a:r>
            <a:r>
              <a:rPr lang="zh-CN" altLang="zh-CN" dirty="0"/>
              <a:t>项目的风险以及确认项目风险特性的过程。对软件</a:t>
            </a:r>
            <a:r>
              <a:rPr lang="zh-CN" altLang="en-US" dirty="0"/>
              <a:t>工程</a:t>
            </a:r>
            <a:r>
              <a:rPr lang="zh-CN" altLang="zh-CN" dirty="0"/>
              <a:t>项目进行风险管理首要的问题就是风险识别，需要查明软件</a:t>
            </a:r>
            <a:r>
              <a:rPr lang="zh-CN" altLang="en-US" dirty="0"/>
              <a:t>工程</a:t>
            </a:r>
            <a:r>
              <a:rPr lang="zh-CN" altLang="zh-CN" dirty="0"/>
              <a:t>项目中的不确定因素以及可能带来的后果，以便于明确对软件</a:t>
            </a:r>
            <a:r>
              <a:rPr lang="zh-CN" altLang="en-US" dirty="0"/>
              <a:t>工程</a:t>
            </a:r>
            <a:r>
              <a:rPr lang="zh-CN" altLang="zh-CN" dirty="0"/>
              <a:t>项目构成威胁的各种因素，进而制定规避和降低风险的计划与策略。</a:t>
            </a:r>
            <a:endParaRPr lang="zh-CN" altLang="en-US" dirty="0"/>
          </a:p>
        </p:txBody>
      </p:sp>
      <p:sp>
        <p:nvSpPr>
          <p:cNvPr id="4" name="矩形 3"/>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6" name="矩形 5"/>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7" name="矩形 6"/>
          <p:cNvSpPr/>
          <p:nvPr/>
        </p:nvSpPr>
        <p:spPr>
          <a:xfrm>
            <a:off x="848890" y="6293819"/>
            <a:ext cx="343077" cy="36936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8" name="矩形 7"/>
          <p:cNvSpPr/>
          <p:nvPr/>
        </p:nvSpPr>
        <p:spPr>
          <a:xfrm>
            <a:off x="2016814" y="5524030"/>
            <a:ext cx="266841" cy="28728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9" name="矩形 8"/>
          <p:cNvSpPr/>
          <p:nvPr/>
        </p:nvSpPr>
        <p:spPr>
          <a:xfrm>
            <a:off x="367079" y="5524030"/>
            <a:ext cx="266841" cy="2872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0" name="矩形 9"/>
          <p:cNvSpPr/>
          <p:nvPr/>
        </p:nvSpPr>
        <p:spPr>
          <a:xfrm>
            <a:off x="-8809" y="5667672"/>
            <a:ext cx="495557" cy="5335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1" name="矩形 10"/>
          <p:cNvSpPr/>
          <p:nvPr/>
        </p:nvSpPr>
        <p:spPr>
          <a:xfrm>
            <a:off x="2340789" y="6009853"/>
            <a:ext cx="266841" cy="28728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2" name="矩形 11"/>
          <p:cNvSpPr/>
          <p:nvPr/>
        </p:nvSpPr>
        <p:spPr>
          <a:xfrm>
            <a:off x="2016814" y="6423778"/>
            <a:ext cx="266841" cy="2872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3" name="矩形 12"/>
          <p:cNvSpPr/>
          <p:nvPr/>
        </p:nvSpPr>
        <p:spPr>
          <a:xfrm>
            <a:off x="2607630" y="5409117"/>
            <a:ext cx="106736" cy="11491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4" name="矩形 13"/>
          <p:cNvSpPr/>
          <p:nvPr/>
        </p:nvSpPr>
        <p:spPr>
          <a:xfrm>
            <a:off x="1883393" y="5722569"/>
            <a:ext cx="266841" cy="28728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5" name="矩形 14"/>
          <p:cNvSpPr/>
          <p:nvPr/>
        </p:nvSpPr>
        <p:spPr>
          <a:xfrm flipV="1">
            <a:off x="1174351" y="6009853"/>
            <a:ext cx="266841" cy="2872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6" name="矩形 15"/>
          <p:cNvSpPr/>
          <p:nvPr/>
        </p:nvSpPr>
        <p:spPr>
          <a:xfrm>
            <a:off x="3050082" y="6293819"/>
            <a:ext cx="156291" cy="1355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7" name="灯片编号占位符 16">
            <a:extLst>
              <a:ext uri="{FF2B5EF4-FFF2-40B4-BE49-F238E27FC236}">
                <a16:creationId xmlns:a16="http://schemas.microsoft.com/office/drawing/2014/main" id="{8F7CBA8C-4BDD-43FD-BA64-10B552E728E2}"/>
              </a:ext>
            </a:extLst>
          </p:cNvPr>
          <p:cNvSpPr>
            <a:spLocks noGrp="1"/>
          </p:cNvSpPr>
          <p:nvPr>
            <p:ph type="sldNum" sz="quarter" idx="12"/>
          </p:nvPr>
        </p:nvSpPr>
        <p:spPr/>
        <p:txBody>
          <a:bodyPr/>
          <a:lstStyle/>
          <a:p>
            <a:fld id="{B6F15528-21DE-4FAA-801E-634DDDAF4B2B}" type="slidenum">
              <a:rPr lang="en-US" smtClean="0"/>
              <a:t>534</a:t>
            </a:fld>
            <a:endParaRPr lang="en-US" dirty="0"/>
          </a:p>
        </p:txBody>
      </p:sp>
      <p:sp>
        <p:nvSpPr>
          <p:cNvPr id="18" name="灯片编号占位符 8">
            <a:extLst>
              <a:ext uri="{FF2B5EF4-FFF2-40B4-BE49-F238E27FC236}">
                <a16:creationId xmlns:a16="http://schemas.microsoft.com/office/drawing/2014/main" id="{7F9CEA04-D8B3-4C4C-8EDD-9AED4825987B}"/>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534</a:t>
            </a:fld>
            <a:endParaRPr kumimoji="0" lang="en-US" altLang="zh-CN" sz="1800" dirty="0">
              <a:latin typeface="Times New Roman" panose="02020603050405020304" pitchFamily="18" charset="0"/>
            </a:endParaRPr>
          </a:p>
        </p:txBody>
      </p:sp>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7.2.2 </a:t>
            </a:r>
            <a:r>
              <a:rPr lang="zh-CN" altLang="zh-CN" dirty="0"/>
              <a:t>软件</a:t>
            </a:r>
            <a:r>
              <a:rPr lang="zh-CN" altLang="en-US" dirty="0"/>
              <a:t>工程</a:t>
            </a:r>
            <a:r>
              <a:rPr lang="zh-CN" altLang="zh-CN" dirty="0"/>
              <a:t>项目的风险识别</a:t>
            </a:r>
            <a:endParaRPr lang="zh-CN" altLang="en-US" dirty="0"/>
          </a:p>
        </p:txBody>
      </p:sp>
      <p:sp>
        <p:nvSpPr>
          <p:cNvPr id="16" name="矩形 15"/>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7" name="矩形 16"/>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6" name="组合 5"/>
          <p:cNvGrpSpPr/>
          <p:nvPr/>
        </p:nvGrpSpPr>
        <p:grpSpPr>
          <a:xfrm flipH="1">
            <a:off x="9609034" y="5370390"/>
            <a:ext cx="2593974" cy="1454044"/>
            <a:chOff x="-8805" y="5407865"/>
            <a:chExt cx="3213509" cy="1301644"/>
          </a:xfrm>
        </p:grpSpPr>
        <p:sp>
          <p:nvSpPr>
            <p:cNvPr id="7" name="矩形 6"/>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8175" y="1524794"/>
            <a:ext cx="8660582" cy="3763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a:extLst>
              <a:ext uri="{FF2B5EF4-FFF2-40B4-BE49-F238E27FC236}">
                <a16:creationId xmlns:a16="http://schemas.microsoft.com/office/drawing/2014/main" id="{F8F1AD37-0904-4CAC-AEA7-C4574FFB677C}"/>
              </a:ext>
            </a:extLst>
          </p:cNvPr>
          <p:cNvSpPr>
            <a:spLocks noGrp="1"/>
          </p:cNvSpPr>
          <p:nvPr>
            <p:ph type="sldNum" sz="quarter" idx="12"/>
          </p:nvPr>
        </p:nvSpPr>
        <p:spPr/>
        <p:txBody>
          <a:bodyPr/>
          <a:lstStyle/>
          <a:p>
            <a:fld id="{B6F15528-21DE-4FAA-801E-634DDDAF4B2B}" type="slidenum">
              <a:rPr lang="en-US" smtClean="0"/>
              <a:t>535</a:t>
            </a:fld>
            <a:endParaRPr lang="en-US" dirty="0"/>
          </a:p>
        </p:txBody>
      </p:sp>
      <p:sp>
        <p:nvSpPr>
          <p:cNvPr id="18" name="灯片编号占位符 8">
            <a:extLst>
              <a:ext uri="{FF2B5EF4-FFF2-40B4-BE49-F238E27FC236}">
                <a16:creationId xmlns:a16="http://schemas.microsoft.com/office/drawing/2014/main" id="{BF5782C1-8CA5-47F7-BD2E-2B8879930CA7}"/>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535</a:t>
            </a:fld>
            <a:endParaRPr kumimoji="0" lang="en-US" altLang="zh-CN" sz="1800" dirty="0">
              <a:latin typeface="Times New Roman" panose="02020603050405020304" pitchFamily="18" charset="0"/>
            </a:endParaRPr>
          </a:p>
        </p:txBody>
      </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7.2.2 </a:t>
            </a:r>
            <a:r>
              <a:rPr lang="zh-CN" altLang="zh-CN" dirty="0"/>
              <a:t>软件</a:t>
            </a:r>
            <a:r>
              <a:rPr lang="zh-CN" altLang="en-US" dirty="0"/>
              <a:t>工程</a:t>
            </a:r>
            <a:r>
              <a:rPr lang="zh-CN" altLang="zh-CN" dirty="0"/>
              <a:t>项目的风险识别</a:t>
            </a:r>
            <a:endParaRPr lang="zh-CN" altLang="en-US" dirty="0"/>
          </a:p>
        </p:txBody>
      </p:sp>
      <p:sp>
        <p:nvSpPr>
          <p:cNvPr id="3" name="矩形 2"/>
          <p:cNvSpPr/>
          <p:nvPr/>
        </p:nvSpPr>
        <p:spPr>
          <a:xfrm>
            <a:off x="838857" y="2004484"/>
            <a:ext cx="3352616" cy="2844800"/>
          </a:xfrm>
          <a:prstGeom prst="rect">
            <a:avLst/>
          </a:prstGeom>
          <a:blipFill dpi="0" rotWithShape="1">
            <a:blip r:embed="rId2"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86694" tIns="43347" rIns="86694" bIns="43347" rtlCol="0" anchor="ctr"/>
          <a:lstStyle/>
          <a:p>
            <a:pPr algn="ctr"/>
            <a:endParaRPr lang="zh-CN" altLang="en-US"/>
          </a:p>
        </p:txBody>
      </p:sp>
      <p:sp>
        <p:nvSpPr>
          <p:cNvPr id="4" name="矩形 3"/>
          <p:cNvSpPr/>
          <p:nvPr/>
        </p:nvSpPr>
        <p:spPr>
          <a:xfrm>
            <a:off x="4419692" y="2004484"/>
            <a:ext cx="3352616" cy="2844800"/>
          </a:xfrm>
          <a:prstGeom prst="rect">
            <a:avLst/>
          </a:prstGeom>
          <a:blipFill dpi="0" rotWithShape="1">
            <a:blip r:embed="rId3"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86694" tIns="43347" rIns="86694" bIns="43347" rtlCol="0" anchor="ctr"/>
          <a:lstStyle/>
          <a:p>
            <a:pPr algn="ctr"/>
            <a:endParaRPr lang="zh-CN" altLang="en-US"/>
          </a:p>
        </p:txBody>
      </p:sp>
      <p:sp>
        <p:nvSpPr>
          <p:cNvPr id="5" name="矩形 4"/>
          <p:cNvSpPr/>
          <p:nvPr/>
        </p:nvSpPr>
        <p:spPr>
          <a:xfrm>
            <a:off x="8000528" y="2004484"/>
            <a:ext cx="3352616" cy="2844800"/>
          </a:xfrm>
          <a:prstGeom prst="rect">
            <a:avLst/>
          </a:prstGeom>
          <a:blipFill dpi="0" rotWithShape="1">
            <a:blip r:embed="rId4"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86694" tIns="43347" rIns="86694" bIns="43347" rtlCol="0" anchor="ctr"/>
          <a:lstStyle/>
          <a:p>
            <a:pPr algn="ctr"/>
            <a:endParaRPr lang="zh-CN" altLang="en-US"/>
          </a:p>
        </p:txBody>
      </p:sp>
      <p:sp>
        <p:nvSpPr>
          <p:cNvPr id="6" name="TextBox 16"/>
          <p:cNvSpPr txBox="1"/>
          <p:nvPr/>
        </p:nvSpPr>
        <p:spPr>
          <a:xfrm>
            <a:off x="1069975" y="5216022"/>
            <a:ext cx="2819401" cy="710542"/>
          </a:xfrm>
          <a:prstGeom prst="rect">
            <a:avLst/>
          </a:prstGeom>
          <a:noFill/>
        </p:spPr>
        <p:txBody>
          <a:bodyPr wrap="square" lIns="94070" tIns="47035" rIns="94070" bIns="47035" rtlCol="0">
            <a:spAutoFit/>
          </a:bodyPr>
          <a:lstStyle/>
          <a:p>
            <a:r>
              <a:rPr lang="zh-CN" altLang="zh-CN" sz="2000" b="1" dirty="0"/>
              <a:t>识别并确定软件</a:t>
            </a:r>
            <a:r>
              <a:rPr lang="zh-CN" altLang="en-US" sz="2000" b="1" dirty="0"/>
              <a:t>工程</a:t>
            </a:r>
            <a:r>
              <a:rPr lang="zh-CN" altLang="zh-CN" sz="2000" b="1" dirty="0"/>
              <a:t>项目</a:t>
            </a:r>
            <a:r>
              <a:rPr lang="zh-CN" altLang="en-US" sz="2000" b="1" dirty="0"/>
              <a:t>存在的</a:t>
            </a:r>
            <a:r>
              <a:rPr lang="zh-CN" altLang="zh-CN" sz="2000" b="1" dirty="0"/>
              <a:t>潜在危险</a:t>
            </a:r>
            <a:endParaRPr lang="zh-CN" altLang="en-US" sz="20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TextBox 16"/>
          <p:cNvSpPr txBox="1"/>
          <p:nvPr/>
        </p:nvSpPr>
        <p:spPr>
          <a:xfrm>
            <a:off x="4651376" y="5216022"/>
            <a:ext cx="2971800" cy="710542"/>
          </a:xfrm>
          <a:prstGeom prst="rect">
            <a:avLst/>
          </a:prstGeom>
          <a:noFill/>
        </p:spPr>
        <p:txBody>
          <a:bodyPr wrap="square" lIns="94070" tIns="47035" rIns="94070" bIns="47035" rtlCol="0">
            <a:spAutoFit/>
          </a:bodyPr>
          <a:lstStyle/>
          <a:p>
            <a:r>
              <a:rPr lang="zh-CN" altLang="zh-CN" sz="2000" b="1" dirty="0"/>
              <a:t>识别引起这些项目风险的主要影响因素</a:t>
            </a:r>
            <a:endParaRPr lang="zh-CN" altLang="en-US" sz="20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TextBox 16"/>
          <p:cNvSpPr txBox="1"/>
          <p:nvPr/>
        </p:nvSpPr>
        <p:spPr>
          <a:xfrm>
            <a:off x="8461375" y="5216022"/>
            <a:ext cx="2667000" cy="710542"/>
          </a:xfrm>
          <a:prstGeom prst="rect">
            <a:avLst/>
          </a:prstGeom>
          <a:noFill/>
        </p:spPr>
        <p:txBody>
          <a:bodyPr wrap="square" lIns="94070" tIns="47035" rIns="94070" bIns="47035" rtlCol="0">
            <a:spAutoFit/>
          </a:bodyPr>
          <a:lstStyle/>
          <a:p>
            <a:r>
              <a:rPr lang="zh-CN" altLang="zh-CN" sz="2000" b="1" dirty="0"/>
              <a:t>识别软件</a:t>
            </a:r>
            <a:r>
              <a:rPr lang="zh-CN" altLang="en-US" sz="2000" b="1" dirty="0"/>
              <a:t>工程</a:t>
            </a:r>
            <a:r>
              <a:rPr lang="zh-CN" altLang="zh-CN" sz="2000" b="1" dirty="0"/>
              <a:t>项目风险可能引起的后果</a:t>
            </a:r>
            <a:endParaRPr lang="zh-CN" altLang="en-US" sz="20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1191726" y="1067594"/>
            <a:ext cx="2954655" cy="461665"/>
          </a:xfrm>
          <a:prstGeom prst="rect">
            <a:avLst/>
          </a:prstGeom>
        </p:spPr>
        <p:txBody>
          <a:bodyPr wrap="none">
            <a:spAutoFit/>
          </a:bodyPr>
          <a:lstStyle/>
          <a:p>
            <a:r>
              <a:rPr lang="zh-CN" altLang="zh-CN" b="1" dirty="0"/>
              <a:t>风险识别主要包括</a:t>
            </a:r>
            <a:r>
              <a:rPr lang="zh-CN" altLang="en-US" b="1" dirty="0"/>
              <a:t>：</a:t>
            </a:r>
          </a:p>
        </p:txBody>
      </p:sp>
      <p:sp>
        <p:nvSpPr>
          <p:cNvPr id="11" name="灯片编号占位符 10">
            <a:extLst>
              <a:ext uri="{FF2B5EF4-FFF2-40B4-BE49-F238E27FC236}">
                <a16:creationId xmlns:a16="http://schemas.microsoft.com/office/drawing/2014/main" id="{03849B3C-78D1-4B9A-AE68-BBD58538A059}"/>
              </a:ext>
            </a:extLst>
          </p:cNvPr>
          <p:cNvSpPr>
            <a:spLocks noGrp="1"/>
          </p:cNvSpPr>
          <p:nvPr>
            <p:ph type="sldNum" sz="quarter" idx="12"/>
          </p:nvPr>
        </p:nvSpPr>
        <p:spPr/>
        <p:txBody>
          <a:bodyPr/>
          <a:lstStyle/>
          <a:p>
            <a:fld id="{B6F15528-21DE-4FAA-801E-634DDDAF4B2B}" type="slidenum">
              <a:rPr lang="en-US" smtClean="0"/>
              <a:t>536</a:t>
            </a:fld>
            <a:endParaRPr lang="en-US" dirty="0"/>
          </a:p>
        </p:txBody>
      </p:sp>
      <p:sp>
        <p:nvSpPr>
          <p:cNvPr id="12" name="灯片编号占位符 8">
            <a:extLst>
              <a:ext uri="{FF2B5EF4-FFF2-40B4-BE49-F238E27FC236}">
                <a16:creationId xmlns:a16="http://schemas.microsoft.com/office/drawing/2014/main" id="{64A0A2A2-3FE7-4EDD-80D7-289B636DD87C}"/>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536</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bldLvl="0" animBg="1"/>
      <p:bldP spid="6" grpId="0"/>
      <p:bldP spid="7" grpId="0"/>
      <p:bldP spid="8" grpId="0"/>
    </p:bldLst>
  </p:timing>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7.2.2 </a:t>
            </a:r>
            <a:r>
              <a:rPr lang="zh-CN" altLang="zh-CN" dirty="0"/>
              <a:t>软件</a:t>
            </a:r>
            <a:r>
              <a:rPr lang="zh-CN" altLang="en-US" dirty="0"/>
              <a:t>工程</a:t>
            </a:r>
            <a:r>
              <a:rPr lang="zh-CN" altLang="zh-CN" dirty="0"/>
              <a:t>项目的风险识别</a:t>
            </a:r>
            <a:endParaRPr lang="zh-CN" altLang="en-US" dirty="0"/>
          </a:p>
        </p:txBody>
      </p:sp>
      <p:sp>
        <p:nvSpPr>
          <p:cNvPr id="4" name="TextBox 3"/>
          <p:cNvSpPr txBox="1"/>
          <p:nvPr/>
        </p:nvSpPr>
        <p:spPr>
          <a:xfrm>
            <a:off x="917575" y="1448594"/>
            <a:ext cx="10287000" cy="4412234"/>
          </a:xfrm>
          <a:prstGeom prst="rect">
            <a:avLst/>
          </a:prstGeom>
          <a:noFill/>
        </p:spPr>
        <p:txBody>
          <a:bodyPr wrap="square" rtlCol="0">
            <a:spAutoFit/>
          </a:bodyPr>
          <a:lstStyle/>
          <a:p>
            <a:pPr>
              <a:lnSpc>
                <a:spcPct val="200000"/>
              </a:lnSpc>
            </a:pPr>
            <a:r>
              <a:rPr lang="en-US" altLang="zh-CN" b="1" dirty="0"/>
              <a:t>       (1)</a:t>
            </a:r>
            <a:r>
              <a:rPr lang="zh-CN" altLang="zh-CN" b="1" dirty="0"/>
              <a:t>头脑风暴法（</a:t>
            </a:r>
            <a:r>
              <a:rPr lang="en-US" altLang="zh-CN" b="1" dirty="0"/>
              <a:t>brainstorming</a:t>
            </a:r>
            <a:r>
              <a:rPr lang="zh-CN" altLang="zh-CN" b="1" dirty="0"/>
              <a:t>），</a:t>
            </a:r>
            <a:r>
              <a:rPr lang="zh-CN" altLang="zh-CN" dirty="0"/>
              <a:t>又称为智力激励法、</a:t>
            </a:r>
            <a:r>
              <a:rPr lang="en-US" altLang="zh-CN" dirty="0"/>
              <a:t>BS</a:t>
            </a:r>
            <a:r>
              <a:rPr lang="zh-CN" altLang="zh-CN" dirty="0"/>
              <a:t>法。它是由美国创造学家</a:t>
            </a:r>
            <a:r>
              <a:rPr lang="en-US" altLang="zh-CN" dirty="0"/>
              <a:t>A.F.</a:t>
            </a:r>
            <a:r>
              <a:rPr lang="zh-CN" altLang="zh-CN" dirty="0"/>
              <a:t>奥斯本于</a:t>
            </a:r>
            <a:r>
              <a:rPr lang="en-US" altLang="zh-CN" dirty="0"/>
              <a:t>1939</a:t>
            </a:r>
            <a:r>
              <a:rPr lang="zh-CN" altLang="zh-CN" dirty="0"/>
              <a:t>年首次提出，</a:t>
            </a:r>
            <a:r>
              <a:rPr lang="en-US" altLang="zh-CN" dirty="0"/>
              <a:t>1953</a:t>
            </a:r>
            <a:r>
              <a:rPr lang="zh-CN" altLang="zh-CN" dirty="0"/>
              <a:t>年正式发表的一种激发创造性思维的方法。头脑风暴法是一种通过小型会议的组织形式，让所有参与者在自由愉快、畅所欲言的气氛中，用以自由交换想法或点子，并以此激发与会者创意及灵感，使各种设想在相互碰撞中激起脑海的创造性“风暴”。</a:t>
            </a:r>
            <a:endParaRPr lang="zh-CN" altLang="en-US" dirty="0"/>
          </a:p>
        </p:txBody>
      </p:sp>
      <p:sp>
        <p:nvSpPr>
          <p:cNvPr id="5" name="矩形 4"/>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6" name="矩形 5"/>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7" name="组合 6"/>
          <p:cNvGrpSpPr/>
          <p:nvPr/>
        </p:nvGrpSpPr>
        <p:grpSpPr>
          <a:xfrm flipH="1">
            <a:off x="9609034" y="5370390"/>
            <a:ext cx="2593974" cy="1454044"/>
            <a:chOff x="-8805" y="5407865"/>
            <a:chExt cx="3213509" cy="1301644"/>
          </a:xfrm>
        </p:grpSpPr>
        <p:sp>
          <p:nvSpPr>
            <p:cNvPr id="8" name="矩形 7"/>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灯片编号占位符 16">
            <a:extLst>
              <a:ext uri="{FF2B5EF4-FFF2-40B4-BE49-F238E27FC236}">
                <a16:creationId xmlns:a16="http://schemas.microsoft.com/office/drawing/2014/main" id="{F095C330-22B6-4C56-B14A-223D9C26B5AC}"/>
              </a:ext>
            </a:extLst>
          </p:cNvPr>
          <p:cNvSpPr>
            <a:spLocks noGrp="1"/>
          </p:cNvSpPr>
          <p:nvPr>
            <p:ph type="sldNum" sz="quarter" idx="12"/>
          </p:nvPr>
        </p:nvSpPr>
        <p:spPr/>
        <p:txBody>
          <a:bodyPr/>
          <a:lstStyle/>
          <a:p>
            <a:fld id="{B6F15528-21DE-4FAA-801E-634DDDAF4B2B}" type="slidenum">
              <a:rPr lang="en-US" smtClean="0"/>
              <a:t>537</a:t>
            </a:fld>
            <a:endParaRPr lang="en-US" dirty="0"/>
          </a:p>
        </p:txBody>
      </p:sp>
      <p:sp>
        <p:nvSpPr>
          <p:cNvPr id="18" name="灯片编号占位符 8">
            <a:extLst>
              <a:ext uri="{FF2B5EF4-FFF2-40B4-BE49-F238E27FC236}">
                <a16:creationId xmlns:a16="http://schemas.microsoft.com/office/drawing/2014/main" id="{ECC3CC72-E552-470A-86C5-2C376B4A993A}"/>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537</a:t>
            </a:fld>
            <a:endParaRPr kumimoji="0" lang="en-US" altLang="zh-CN" sz="1800" dirty="0">
              <a:latin typeface="Times New Roman" panose="02020603050405020304" pitchFamily="18" charset="0"/>
            </a:endParaRPr>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7.2.2 </a:t>
            </a:r>
            <a:r>
              <a:rPr lang="zh-CN" altLang="zh-CN" dirty="0"/>
              <a:t>软件</a:t>
            </a:r>
            <a:r>
              <a:rPr lang="zh-CN" altLang="en-US" dirty="0"/>
              <a:t>工程</a:t>
            </a:r>
            <a:r>
              <a:rPr lang="zh-CN" altLang="zh-CN" dirty="0"/>
              <a:t>项目的风险识别</a:t>
            </a:r>
            <a:endParaRPr lang="zh-CN" altLang="en-US" dirty="0"/>
          </a:p>
        </p:txBody>
      </p:sp>
      <p:sp>
        <p:nvSpPr>
          <p:cNvPr id="4" name="TextBox 3"/>
          <p:cNvSpPr txBox="1"/>
          <p:nvPr/>
        </p:nvSpPr>
        <p:spPr>
          <a:xfrm>
            <a:off x="917575" y="1143794"/>
            <a:ext cx="10287000" cy="4524315"/>
          </a:xfrm>
          <a:prstGeom prst="rect">
            <a:avLst/>
          </a:prstGeom>
          <a:noFill/>
        </p:spPr>
        <p:txBody>
          <a:bodyPr wrap="square" rtlCol="0">
            <a:spAutoFit/>
          </a:bodyPr>
          <a:lstStyle/>
          <a:p>
            <a:pPr>
              <a:lnSpc>
                <a:spcPct val="150000"/>
              </a:lnSpc>
            </a:pPr>
            <a:r>
              <a:rPr lang="en-US" altLang="zh-CN" b="1" dirty="0"/>
              <a:t>       (2)</a:t>
            </a:r>
            <a:r>
              <a:rPr lang="zh-CN" altLang="zh-CN" b="1" dirty="0"/>
              <a:t>德尔菲法（</a:t>
            </a:r>
            <a:r>
              <a:rPr lang="en-US" altLang="zh-CN" b="1" dirty="0"/>
              <a:t>Delphi Method</a:t>
            </a:r>
            <a:r>
              <a:rPr lang="zh-CN" altLang="zh-CN" b="1" dirty="0"/>
              <a:t>），</a:t>
            </a:r>
            <a:r>
              <a:rPr lang="zh-CN" altLang="zh-CN" dirty="0"/>
              <a:t>又称为专家调查法或专家意见法，德尔菲技术是</a:t>
            </a:r>
            <a:r>
              <a:rPr lang="en-US" altLang="zh-CN" dirty="0"/>
              <a:t>Rand</a:t>
            </a:r>
            <a:r>
              <a:rPr lang="zh-CN" altLang="zh-CN" dirty="0"/>
              <a:t>公司在</a:t>
            </a:r>
            <a:r>
              <a:rPr lang="en-US" altLang="zh-CN" dirty="0"/>
              <a:t>20</a:t>
            </a:r>
            <a:r>
              <a:rPr lang="zh-CN" altLang="zh-CN" dirty="0"/>
              <a:t>世纪</a:t>
            </a:r>
            <a:r>
              <a:rPr lang="en-US" altLang="zh-CN" dirty="0"/>
              <a:t>60</a:t>
            </a:r>
            <a:r>
              <a:rPr lang="zh-CN" altLang="zh-CN" dirty="0"/>
              <a:t>年代后期为美国空军所开发的，该方法是以匿名方式，轮番征询专家意见，最终得出预测结果的一种集体经验判断法。</a:t>
            </a:r>
            <a:r>
              <a:rPr lang="en-US" altLang="zh-CN" dirty="0"/>
              <a:t>     </a:t>
            </a:r>
          </a:p>
          <a:p>
            <a:pPr>
              <a:lnSpc>
                <a:spcPct val="150000"/>
              </a:lnSpc>
            </a:pPr>
            <a:r>
              <a:rPr lang="en-US" altLang="zh-CN" dirty="0"/>
              <a:t>       </a:t>
            </a:r>
            <a:r>
              <a:rPr lang="zh-CN" altLang="zh-CN" dirty="0"/>
              <a:t>主要优点是：匿名性，反馈性，可以有效避免面对面商议中可能出现的各种偏见，调查结果的收敛性及其简便实用性。</a:t>
            </a:r>
            <a:endParaRPr lang="en-US" altLang="zh-CN" dirty="0"/>
          </a:p>
          <a:p>
            <a:pPr>
              <a:lnSpc>
                <a:spcPct val="150000"/>
              </a:lnSpc>
            </a:pPr>
            <a:r>
              <a:rPr lang="en-US" altLang="zh-CN" dirty="0"/>
              <a:t>       </a:t>
            </a:r>
            <a:r>
              <a:rPr lang="zh-CN" altLang="zh-CN" dirty="0"/>
              <a:t>主要缺点是：调查结果通常受专家认识及知识结构的制约；专家思维的局限性在一定程度上会影响到调查的实际效果；在选择专家人选等技术处理问题上，尚缺乏有效的或是较为统一的衡量标准。</a:t>
            </a:r>
            <a:endParaRPr lang="zh-CN" altLang="en-US" dirty="0"/>
          </a:p>
        </p:txBody>
      </p:sp>
      <p:sp>
        <p:nvSpPr>
          <p:cNvPr id="5" name="矩形 4"/>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6" name="矩形 5"/>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7" name="组合 6"/>
          <p:cNvGrpSpPr/>
          <p:nvPr/>
        </p:nvGrpSpPr>
        <p:grpSpPr>
          <a:xfrm flipH="1">
            <a:off x="9609034" y="5370390"/>
            <a:ext cx="2593974" cy="1454044"/>
            <a:chOff x="-8805" y="5407865"/>
            <a:chExt cx="3213509" cy="1301644"/>
          </a:xfrm>
        </p:grpSpPr>
        <p:sp>
          <p:nvSpPr>
            <p:cNvPr id="8" name="矩形 7"/>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灯片编号占位符 16">
            <a:extLst>
              <a:ext uri="{FF2B5EF4-FFF2-40B4-BE49-F238E27FC236}">
                <a16:creationId xmlns:a16="http://schemas.microsoft.com/office/drawing/2014/main" id="{75818333-42C3-492C-B332-7106DC2E4FA0}"/>
              </a:ext>
            </a:extLst>
          </p:cNvPr>
          <p:cNvSpPr>
            <a:spLocks noGrp="1"/>
          </p:cNvSpPr>
          <p:nvPr>
            <p:ph type="sldNum" sz="quarter" idx="12"/>
          </p:nvPr>
        </p:nvSpPr>
        <p:spPr/>
        <p:txBody>
          <a:bodyPr/>
          <a:lstStyle/>
          <a:p>
            <a:fld id="{B6F15528-21DE-4FAA-801E-634DDDAF4B2B}" type="slidenum">
              <a:rPr lang="en-US" smtClean="0"/>
              <a:t>538</a:t>
            </a:fld>
            <a:endParaRPr lang="en-US" dirty="0"/>
          </a:p>
        </p:txBody>
      </p:sp>
      <p:sp>
        <p:nvSpPr>
          <p:cNvPr id="18" name="灯片编号占位符 8">
            <a:extLst>
              <a:ext uri="{FF2B5EF4-FFF2-40B4-BE49-F238E27FC236}">
                <a16:creationId xmlns:a16="http://schemas.microsoft.com/office/drawing/2014/main" id="{C0B2A390-F921-4730-8C33-5E9C65FCAD77}"/>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538</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椭圆 2"/>
          <p:cNvSpPr/>
          <p:nvPr/>
        </p:nvSpPr>
        <p:spPr>
          <a:xfrm rot="3786125">
            <a:off x="5197179" y="-44712"/>
            <a:ext cx="3751183" cy="5553658"/>
          </a:xfrm>
          <a:custGeom>
            <a:avLst/>
            <a:gdLst/>
            <a:ahLst/>
            <a:cxnLst/>
            <a:rect l="l" t="t" r="r" b="b"/>
            <a:pathLst>
              <a:path w="3625081" h="2962175">
                <a:moveTo>
                  <a:pt x="2340260" y="0"/>
                </a:moveTo>
                <a:cubicBezTo>
                  <a:pt x="2815384" y="0"/>
                  <a:pt x="3257437" y="141587"/>
                  <a:pt x="3625081" y="386574"/>
                </a:cubicBezTo>
                <a:cubicBezTo>
                  <a:pt x="2706129" y="691235"/>
                  <a:pt x="2022466" y="1707781"/>
                  <a:pt x="1980164" y="2931304"/>
                </a:cubicBezTo>
                <a:cubicBezTo>
                  <a:pt x="1785704" y="2338526"/>
                  <a:pt x="1436457" y="1944216"/>
                  <a:pt x="1038245" y="1944216"/>
                </a:cubicBezTo>
                <a:cubicBezTo>
                  <a:pt x="633157" y="1944216"/>
                  <a:pt x="278738" y="2352263"/>
                  <a:pt x="86185" y="2962175"/>
                </a:cubicBezTo>
                <a:cubicBezTo>
                  <a:pt x="29150" y="2764615"/>
                  <a:pt x="0" y="2555842"/>
                  <a:pt x="0" y="2340260"/>
                </a:cubicBezTo>
                <a:cubicBezTo>
                  <a:pt x="0" y="1047770"/>
                  <a:pt x="1047770" y="0"/>
                  <a:pt x="2340260" y="0"/>
                </a:cubicBezTo>
                <a:close/>
              </a:path>
            </a:pathLst>
          </a:custGeom>
          <a:solidFill>
            <a:srgbClr val="A0CA9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29" name="椭圆 2"/>
          <p:cNvSpPr/>
          <p:nvPr/>
        </p:nvSpPr>
        <p:spPr>
          <a:xfrm rot="3786125" flipH="1" flipV="1">
            <a:off x="3243638" y="1966961"/>
            <a:ext cx="3751183" cy="5553658"/>
          </a:xfrm>
          <a:custGeom>
            <a:avLst/>
            <a:gdLst/>
            <a:ahLst/>
            <a:cxnLst/>
            <a:rect l="l" t="t" r="r" b="b"/>
            <a:pathLst>
              <a:path w="3625081" h="2962175">
                <a:moveTo>
                  <a:pt x="2340260" y="0"/>
                </a:moveTo>
                <a:cubicBezTo>
                  <a:pt x="2815384" y="0"/>
                  <a:pt x="3257437" y="141587"/>
                  <a:pt x="3625081" y="386574"/>
                </a:cubicBezTo>
                <a:cubicBezTo>
                  <a:pt x="2706129" y="691235"/>
                  <a:pt x="2022466" y="1707781"/>
                  <a:pt x="1980164" y="2931304"/>
                </a:cubicBezTo>
                <a:cubicBezTo>
                  <a:pt x="1785704" y="2338526"/>
                  <a:pt x="1436457" y="1944216"/>
                  <a:pt x="1038245" y="1944216"/>
                </a:cubicBezTo>
                <a:cubicBezTo>
                  <a:pt x="633157" y="1944216"/>
                  <a:pt x="278738" y="2352263"/>
                  <a:pt x="86185" y="2962175"/>
                </a:cubicBezTo>
                <a:cubicBezTo>
                  <a:pt x="29150" y="2764615"/>
                  <a:pt x="0" y="2555842"/>
                  <a:pt x="0" y="2340260"/>
                </a:cubicBezTo>
                <a:cubicBezTo>
                  <a:pt x="0" y="1047770"/>
                  <a:pt x="1047770" y="0"/>
                  <a:pt x="2340260" y="0"/>
                </a:cubicBezTo>
                <a:close/>
              </a:path>
            </a:pathLst>
          </a:custGeom>
          <a:solidFill>
            <a:srgbClr val="5FA25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en-US" altLang="zh-CN" dirty="0"/>
              <a:t>7.2.2 </a:t>
            </a:r>
            <a:r>
              <a:rPr lang="zh-CN" altLang="zh-CN" dirty="0"/>
              <a:t>软件</a:t>
            </a:r>
            <a:r>
              <a:rPr lang="zh-CN" altLang="en-US" dirty="0"/>
              <a:t>工程</a:t>
            </a:r>
            <a:r>
              <a:rPr lang="zh-CN" altLang="zh-CN" dirty="0"/>
              <a:t>项目的风险识别</a:t>
            </a:r>
            <a:endParaRPr lang="zh-CN" altLang="en-US" dirty="0"/>
          </a:p>
        </p:txBody>
      </p:sp>
      <p:sp>
        <p:nvSpPr>
          <p:cNvPr id="4" name="TextBox 3"/>
          <p:cNvSpPr txBox="1"/>
          <p:nvPr/>
        </p:nvSpPr>
        <p:spPr>
          <a:xfrm>
            <a:off x="917575" y="1143794"/>
            <a:ext cx="10287000" cy="580415"/>
          </a:xfrm>
          <a:prstGeom prst="rect">
            <a:avLst/>
          </a:prstGeom>
          <a:noFill/>
        </p:spPr>
        <p:txBody>
          <a:bodyPr wrap="square" rtlCol="0">
            <a:spAutoFit/>
          </a:bodyPr>
          <a:lstStyle/>
          <a:p>
            <a:pPr>
              <a:lnSpc>
                <a:spcPct val="150000"/>
              </a:lnSpc>
            </a:pPr>
            <a:r>
              <a:rPr lang="en-US" altLang="zh-CN" b="1" dirty="0"/>
              <a:t>       (3)</a:t>
            </a:r>
            <a:r>
              <a:rPr lang="zh-CN" altLang="zh-CN" b="1" dirty="0"/>
              <a:t>访谈法</a:t>
            </a:r>
            <a:endParaRPr lang="zh-CN" altLang="en-US" b="1" dirty="0"/>
          </a:p>
        </p:txBody>
      </p:sp>
      <p:grpSp>
        <p:nvGrpSpPr>
          <p:cNvPr id="7" name="组合 6"/>
          <p:cNvGrpSpPr/>
          <p:nvPr/>
        </p:nvGrpSpPr>
        <p:grpSpPr>
          <a:xfrm flipH="1">
            <a:off x="9609034" y="5370390"/>
            <a:ext cx="2593974" cy="1454044"/>
            <a:chOff x="-8805" y="5407865"/>
            <a:chExt cx="3213509" cy="1301644"/>
          </a:xfrm>
        </p:grpSpPr>
        <p:sp>
          <p:nvSpPr>
            <p:cNvPr id="8" name="矩形 7"/>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椭圆 16"/>
          <p:cNvSpPr/>
          <p:nvPr/>
        </p:nvSpPr>
        <p:spPr>
          <a:xfrm>
            <a:off x="3747833" y="2328744"/>
            <a:ext cx="1602395" cy="1602395"/>
          </a:xfrm>
          <a:prstGeom prst="ellipse">
            <a:avLst/>
          </a:prstGeom>
          <a:solidFill>
            <a:srgbClr val="2B6B6F">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椭圆 17"/>
          <p:cNvSpPr/>
          <p:nvPr/>
        </p:nvSpPr>
        <p:spPr>
          <a:xfrm>
            <a:off x="6841772" y="3564427"/>
            <a:ext cx="1602395" cy="1602395"/>
          </a:xfrm>
          <a:prstGeom prst="ellipse">
            <a:avLst/>
          </a:prstGeom>
          <a:solidFill>
            <a:srgbClr val="A0C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19" name="组合 18"/>
          <p:cNvGrpSpPr/>
          <p:nvPr/>
        </p:nvGrpSpPr>
        <p:grpSpPr>
          <a:xfrm>
            <a:off x="7267525" y="3990180"/>
            <a:ext cx="750888" cy="750888"/>
            <a:chOff x="2384425" y="3744913"/>
            <a:chExt cx="750888" cy="750888"/>
          </a:xfrm>
          <a:solidFill>
            <a:schemeClr val="bg1"/>
          </a:solidFill>
        </p:grpSpPr>
        <p:sp>
          <p:nvSpPr>
            <p:cNvPr id="20" name="Freeform 33"/>
            <p:cNvSpPr/>
            <p:nvPr/>
          </p:nvSpPr>
          <p:spPr bwMode="auto">
            <a:xfrm>
              <a:off x="2384425" y="3744913"/>
              <a:ext cx="241300" cy="239713"/>
            </a:xfrm>
            <a:custGeom>
              <a:avLst/>
              <a:gdLst>
                <a:gd name="T0" fmla="*/ 64 w 64"/>
                <a:gd name="T1" fmla="*/ 0 h 64"/>
                <a:gd name="T2" fmla="*/ 40 w 64"/>
                <a:gd name="T3" fmla="*/ 0 h 64"/>
                <a:gd name="T4" fmla="*/ 0 w 64"/>
                <a:gd name="T5" fmla="*/ 40 h 64"/>
                <a:gd name="T6" fmla="*/ 0 w 64"/>
                <a:gd name="T7" fmla="*/ 64 h 64"/>
                <a:gd name="T8" fmla="*/ 12 w 64"/>
                <a:gd name="T9" fmla="*/ 64 h 64"/>
                <a:gd name="T10" fmla="*/ 64 w 64"/>
                <a:gd name="T11" fmla="*/ 11 h 64"/>
                <a:gd name="T12" fmla="*/ 64 w 6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64" h="64">
                  <a:moveTo>
                    <a:pt x="64" y="0"/>
                  </a:moveTo>
                  <a:cubicBezTo>
                    <a:pt x="40" y="0"/>
                    <a:pt x="40" y="0"/>
                    <a:pt x="40" y="0"/>
                  </a:cubicBezTo>
                  <a:cubicBezTo>
                    <a:pt x="18" y="0"/>
                    <a:pt x="0" y="18"/>
                    <a:pt x="0" y="40"/>
                  </a:cubicBezTo>
                  <a:cubicBezTo>
                    <a:pt x="0" y="64"/>
                    <a:pt x="0" y="64"/>
                    <a:pt x="0" y="64"/>
                  </a:cubicBezTo>
                  <a:cubicBezTo>
                    <a:pt x="12" y="64"/>
                    <a:pt x="12" y="64"/>
                    <a:pt x="12" y="64"/>
                  </a:cubicBezTo>
                  <a:cubicBezTo>
                    <a:pt x="64" y="11"/>
                    <a:pt x="64" y="11"/>
                    <a:pt x="64" y="11"/>
                  </a:cubicBezTo>
                  <a:lnTo>
                    <a:pt x="6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1" name="Freeform 34"/>
            <p:cNvSpPr/>
            <p:nvPr/>
          </p:nvSpPr>
          <p:spPr bwMode="auto">
            <a:xfrm>
              <a:off x="2898775" y="3744913"/>
              <a:ext cx="236538" cy="239713"/>
            </a:xfrm>
            <a:custGeom>
              <a:avLst/>
              <a:gdLst>
                <a:gd name="T0" fmla="*/ 23 w 63"/>
                <a:gd name="T1" fmla="*/ 0 h 64"/>
                <a:gd name="T2" fmla="*/ 0 w 63"/>
                <a:gd name="T3" fmla="*/ 0 h 64"/>
                <a:gd name="T4" fmla="*/ 0 w 63"/>
                <a:gd name="T5" fmla="*/ 11 h 64"/>
                <a:gd name="T6" fmla="*/ 52 w 63"/>
                <a:gd name="T7" fmla="*/ 64 h 64"/>
                <a:gd name="T8" fmla="*/ 63 w 63"/>
                <a:gd name="T9" fmla="*/ 64 h 64"/>
                <a:gd name="T10" fmla="*/ 63 w 63"/>
                <a:gd name="T11" fmla="*/ 40 h 64"/>
                <a:gd name="T12" fmla="*/ 23 w 63"/>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63" h="64">
                  <a:moveTo>
                    <a:pt x="23" y="0"/>
                  </a:moveTo>
                  <a:cubicBezTo>
                    <a:pt x="0" y="0"/>
                    <a:pt x="0" y="0"/>
                    <a:pt x="0" y="0"/>
                  </a:cubicBezTo>
                  <a:cubicBezTo>
                    <a:pt x="0" y="11"/>
                    <a:pt x="0" y="11"/>
                    <a:pt x="0" y="11"/>
                  </a:cubicBezTo>
                  <a:cubicBezTo>
                    <a:pt x="52" y="64"/>
                    <a:pt x="52" y="64"/>
                    <a:pt x="52" y="64"/>
                  </a:cubicBezTo>
                  <a:cubicBezTo>
                    <a:pt x="63" y="64"/>
                    <a:pt x="63" y="64"/>
                    <a:pt x="63" y="64"/>
                  </a:cubicBezTo>
                  <a:cubicBezTo>
                    <a:pt x="63" y="40"/>
                    <a:pt x="63" y="40"/>
                    <a:pt x="63" y="40"/>
                  </a:cubicBezTo>
                  <a:cubicBezTo>
                    <a:pt x="63" y="18"/>
                    <a:pt x="45" y="0"/>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2" name="Freeform 35"/>
            <p:cNvSpPr>
              <a:spLocks noEditPoints="1"/>
            </p:cNvSpPr>
            <p:nvPr/>
          </p:nvSpPr>
          <p:spPr bwMode="auto">
            <a:xfrm>
              <a:off x="2430463" y="3835401"/>
              <a:ext cx="660400" cy="660400"/>
            </a:xfrm>
            <a:custGeom>
              <a:avLst/>
              <a:gdLst>
                <a:gd name="T0" fmla="*/ 88 w 176"/>
                <a:gd name="T1" fmla="*/ 0 h 176"/>
                <a:gd name="T2" fmla="*/ 0 w 176"/>
                <a:gd name="T3" fmla="*/ 88 h 176"/>
                <a:gd name="T4" fmla="*/ 22 w 176"/>
                <a:gd name="T5" fmla="*/ 146 h 176"/>
                <a:gd name="T6" fmla="*/ 1 w 176"/>
                <a:gd name="T7" fmla="*/ 171 h 176"/>
                <a:gd name="T8" fmla="*/ 7 w 176"/>
                <a:gd name="T9" fmla="*/ 176 h 176"/>
                <a:gd name="T10" fmla="*/ 27 w 176"/>
                <a:gd name="T11" fmla="*/ 151 h 176"/>
                <a:gd name="T12" fmla="*/ 88 w 176"/>
                <a:gd name="T13" fmla="*/ 176 h 176"/>
                <a:gd name="T14" fmla="*/ 149 w 176"/>
                <a:gd name="T15" fmla="*/ 151 h 176"/>
                <a:gd name="T16" fmla="*/ 169 w 176"/>
                <a:gd name="T17" fmla="*/ 176 h 176"/>
                <a:gd name="T18" fmla="*/ 175 w 176"/>
                <a:gd name="T19" fmla="*/ 171 h 176"/>
                <a:gd name="T20" fmla="*/ 155 w 176"/>
                <a:gd name="T21" fmla="*/ 145 h 176"/>
                <a:gd name="T22" fmla="*/ 176 w 176"/>
                <a:gd name="T23" fmla="*/ 88 h 176"/>
                <a:gd name="T24" fmla="*/ 88 w 176"/>
                <a:gd name="T25" fmla="*/ 0 h 176"/>
                <a:gd name="T26" fmla="*/ 92 w 176"/>
                <a:gd name="T27" fmla="*/ 96 h 176"/>
                <a:gd name="T28" fmla="*/ 40 w 176"/>
                <a:gd name="T29" fmla="*/ 96 h 176"/>
                <a:gd name="T30" fmla="*/ 40 w 176"/>
                <a:gd name="T31" fmla="*/ 88 h 176"/>
                <a:gd name="T32" fmla="*/ 84 w 176"/>
                <a:gd name="T33" fmla="*/ 88 h 176"/>
                <a:gd name="T34" fmla="*/ 84 w 176"/>
                <a:gd name="T35" fmla="*/ 24 h 176"/>
                <a:gd name="T36" fmla="*/ 92 w 176"/>
                <a:gd name="T37" fmla="*/ 24 h 176"/>
                <a:gd name="T38" fmla="*/ 92 w 176"/>
                <a:gd name="T39" fmla="*/ 9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 h="176">
                  <a:moveTo>
                    <a:pt x="88" y="0"/>
                  </a:moveTo>
                  <a:cubicBezTo>
                    <a:pt x="40" y="0"/>
                    <a:pt x="0" y="39"/>
                    <a:pt x="0" y="88"/>
                  </a:cubicBezTo>
                  <a:cubicBezTo>
                    <a:pt x="0" y="110"/>
                    <a:pt x="8" y="130"/>
                    <a:pt x="22" y="146"/>
                  </a:cubicBezTo>
                  <a:cubicBezTo>
                    <a:pt x="1" y="171"/>
                    <a:pt x="1" y="171"/>
                    <a:pt x="1" y="171"/>
                  </a:cubicBezTo>
                  <a:cubicBezTo>
                    <a:pt x="7" y="176"/>
                    <a:pt x="7" y="176"/>
                    <a:pt x="7" y="176"/>
                  </a:cubicBezTo>
                  <a:cubicBezTo>
                    <a:pt x="27" y="151"/>
                    <a:pt x="27" y="151"/>
                    <a:pt x="27" y="151"/>
                  </a:cubicBezTo>
                  <a:cubicBezTo>
                    <a:pt x="43" y="167"/>
                    <a:pt x="65" y="176"/>
                    <a:pt x="88" y="176"/>
                  </a:cubicBezTo>
                  <a:cubicBezTo>
                    <a:pt x="112" y="176"/>
                    <a:pt x="134" y="167"/>
                    <a:pt x="149" y="151"/>
                  </a:cubicBezTo>
                  <a:cubicBezTo>
                    <a:pt x="169" y="176"/>
                    <a:pt x="169" y="176"/>
                    <a:pt x="169" y="176"/>
                  </a:cubicBezTo>
                  <a:cubicBezTo>
                    <a:pt x="175" y="171"/>
                    <a:pt x="175" y="171"/>
                    <a:pt x="175" y="171"/>
                  </a:cubicBezTo>
                  <a:cubicBezTo>
                    <a:pt x="155" y="145"/>
                    <a:pt x="155" y="145"/>
                    <a:pt x="155" y="145"/>
                  </a:cubicBezTo>
                  <a:cubicBezTo>
                    <a:pt x="168" y="130"/>
                    <a:pt x="176" y="110"/>
                    <a:pt x="176" y="88"/>
                  </a:cubicBezTo>
                  <a:cubicBezTo>
                    <a:pt x="176" y="39"/>
                    <a:pt x="137" y="0"/>
                    <a:pt x="88" y="0"/>
                  </a:cubicBezTo>
                  <a:close/>
                  <a:moveTo>
                    <a:pt x="92" y="96"/>
                  </a:moveTo>
                  <a:cubicBezTo>
                    <a:pt x="40" y="96"/>
                    <a:pt x="40" y="96"/>
                    <a:pt x="40" y="96"/>
                  </a:cubicBezTo>
                  <a:cubicBezTo>
                    <a:pt x="40" y="88"/>
                    <a:pt x="40" y="88"/>
                    <a:pt x="40" y="88"/>
                  </a:cubicBezTo>
                  <a:cubicBezTo>
                    <a:pt x="84" y="88"/>
                    <a:pt x="84" y="88"/>
                    <a:pt x="84" y="88"/>
                  </a:cubicBezTo>
                  <a:cubicBezTo>
                    <a:pt x="84" y="24"/>
                    <a:pt x="84" y="24"/>
                    <a:pt x="84" y="24"/>
                  </a:cubicBezTo>
                  <a:cubicBezTo>
                    <a:pt x="92" y="24"/>
                    <a:pt x="92" y="24"/>
                    <a:pt x="92" y="24"/>
                  </a:cubicBezTo>
                  <a:lnTo>
                    <a:pt x="92"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sp>
        <p:nvSpPr>
          <p:cNvPr id="23" name="Freeform 37"/>
          <p:cNvSpPr>
            <a:spLocks noEditPoints="1"/>
          </p:cNvSpPr>
          <p:nvPr/>
        </p:nvSpPr>
        <p:spPr bwMode="auto">
          <a:xfrm>
            <a:off x="4173586" y="2753704"/>
            <a:ext cx="750888" cy="752475"/>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54 w 200"/>
              <a:gd name="T11" fmla="*/ 53 h 200"/>
              <a:gd name="T12" fmla="*/ 59 w 200"/>
              <a:gd name="T13" fmla="*/ 53 h 200"/>
              <a:gd name="T14" fmla="*/ 107 w 200"/>
              <a:gd name="T15" fmla="*/ 90 h 200"/>
              <a:gd name="T16" fmla="*/ 108 w 200"/>
              <a:gd name="T17" fmla="*/ 91 h 200"/>
              <a:gd name="T18" fmla="*/ 112 w 200"/>
              <a:gd name="T19" fmla="*/ 100 h 200"/>
              <a:gd name="T20" fmla="*/ 100 w 200"/>
              <a:gd name="T21" fmla="*/ 112 h 200"/>
              <a:gd name="T22" fmla="*/ 91 w 200"/>
              <a:gd name="T23" fmla="*/ 107 h 200"/>
              <a:gd name="T24" fmla="*/ 91 w 200"/>
              <a:gd name="T25" fmla="*/ 107 h 200"/>
              <a:gd name="T26" fmla="*/ 53 w 200"/>
              <a:gd name="T27" fmla="*/ 59 h 200"/>
              <a:gd name="T28" fmla="*/ 54 w 200"/>
              <a:gd name="T29" fmla="*/ 53 h 200"/>
              <a:gd name="T30" fmla="*/ 100 w 200"/>
              <a:gd name="T31" fmla="*/ 192 h 200"/>
              <a:gd name="T32" fmla="*/ 8 w 200"/>
              <a:gd name="T33" fmla="*/ 100 h 200"/>
              <a:gd name="T34" fmla="*/ 35 w 200"/>
              <a:gd name="T35" fmla="*/ 35 h 200"/>
              <a:gd name="T36" fmla="*/ 41 w 200"/>
              <a:gd name="T37" fmla="*/ 40 h 200"/>
              <a:gd name="T38" fmla="*/ 16 w 200"/>
              <a:gd name="T39" fmla="*/ 100 h 200"/>
              <a:gd name="T40" fmla="*/ 100 w 200"/>
              <a:gd name="T41" fmla="*/ 184 h 200"/>
              <a:gd name="T42" fmla="*/ 184 w 200"/>
              <a:gd name="T43" fmla="*/ 100 h 200"/>
              <a:gd name="T44" fmla="*/ 104 w 200"/>
              <a:gd name="T45" fmla="*/ 16 h 200"/>
              <a:gd name="T46" fmla="*/ 104 w 200"/>
              <a:gd name="T47" fmla="*/ 48 h 200"/>
              <a:gd name="T48" fmla="*/ 96 w 200"/>
              <a:gd name="T49" fmla="*/ 48 h 200"/>
              <a:gd name="T50" fmla="*/ 96 w 200"/>
              <a:gd name="T51" fmla="*/ 16 h 200"/>
              <a:gd name="T52" fmla="*/ 96 w 200"/>
              <a:gd name="T53" fmla="*/ 12 h 200"/>
              <a:gd name="T54" fmla="*/ 96 w 200"/>
              <a:gd name="T55" fmla="*/ 8 h 200"/>
              <a:gd name="T56" fmla="*/ 100 w 200"/>
              <a:gd name="T57" fmla="*/ 8 h 200"/>
              <a:gd name="T58" fmla="*/ 192 w 200"/>
              <a:gd name="T59" fmla="*/ 100 h 200"/>
              <a:gd name="T60" fmla="*/ 100 w 200"/>
              <a:gd name="T61"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0" h="200">
                <a:moveTo>
                  <a:pt x="100" y="0"/>
                </a:moveTo>
                <a:cubicBezTo>
                  <a:pt x="45" y="0"/>
                  <a:pt x="0" y="45"/>
                  <a:pt x="0" y="100"/>
                </a:cubicBezTo>
                <a:cubicBezTo>
                  <a:pt x="0" y="155"/>
                  <a:pt x="45" y="200"/>
                  <a:pt x="100" y="200"/>
                </a:cubicBezTo>
                <a:cubicBezTo>
                  <a:pt x="156" y="200"/>
                  <a:pt x="200" y="155"/>
                  <a:pt x="200" y="100"/>
                </a:cubicBezTo>
                <a:cubicBezTo>
                  <a:pt x="200" y="45"/>
                  <a:pt x="156" y="0"/>
                  <a:pt x="100" y="0"/>
                </a:cubicBezTo>
                <a:close/>
                <a:moveTo>
                  <a:pt x="54" y="53"/>
                </a:moveTo>
                <a:cubicBezTo>
                  <a:pt x="55" y="52"/>
                  <a:pt x="58" y="52"/>
                  <a:pt x="59" y="53"/>
                </a:cubicBezTo>
                <a:cubicBezTo>
                  <a:pt x="107" y="90"/>
                  <a:pt x="107" y="90"/>
                  <a:pt x="107" y="90"/>
                </a:cubicBezTo>
                <a:cubicBezTo>
                  <a:pt x="108" y="90"/>
                  <a:pt x="108" y="91"/>
                  <a:pt x="108" y="91"/>
                </a:cubicBezTo>
                <a:cubicBezTo>
                  <a:pt x="111" y="93"/>
                  <a:pt x="112" y="96"/>
                  <a:pt x="112" y="100"/>
                </a:cubicBezTo>
                <a:cubicBezTo>
                  <a:pt x="112" y="107"/>
                  <a:pt x="107" y="112"/>
                  <a:pt x="100" y="112"/>
                </a:cubicBezTo>
                <a:cubicBezTo>
                  <a:pt x="97" y="112"/>
                  <a:pt x="93" y="110"/>
                  <a:pt x="91" y="107"/>
                </a:cubicBezTo>
                <a:cubicBezTo>
                  <a:pt x="91" y="107"/>
                  <a:pt x="91" y="107"/>
                  <a:pt x="91" y="107"/>
                </a:cubicBezTo>
                <a:cubicBezTo>
                  <a:pt x="53" y="59"/>
                  <a:pt x="53" y="59"/>
                  <a:pt x="53" y="59"/>
                </a:cubicBezTo>
                <a:cubicBezTo>
                  <a:pt x="52" y="57"/>
                  <a:pt x="52" y="54"/>
                  <a:pt x="54" y="53"/>
                </a:cubicBezTo>
                <a:close/>
                <a:moveTo>
                  <a:pt x="100" y="192"/>
                </a:moveTo>
                <a:cubicBezTo>
                  <a:pt x="50" y="192"/>
                  <a:pt x="8" y="151"/>
                  <a:pt x="8" y="100"/>
                </a:cubicBezTo>
                <a:cubicBezTo>
                  <a:pt x="8" y="74"/>
                  <a:pt x="19" y="51"/>
                  <a:pt x="35" y="35"/>
                </a:cubicBezTo>
                <a:cubicBezTo>
                  <a:pt x="41" y="40"/>
                  <a:pt x="41" y="40"/>
                  <a:pt x="41" y="40"/>
                </a:cubicBezTo>
                <a:cubicBezTo>
                  <a:pt x="26" y="56"/>
                  <a:pt x="16" y="77"/>
                  <a:pt x="16" y="100"/>
                </a:cubicBezTo>
                <a:cubicBezTo>
                  <a:pt x="16" y="146"/>
                  <a:pt x="54" y="184"/>
                  <a:pt x="100" y="184"/>
                </a:cubicBezTo>
                <a:cubicBezTo>
                  <a:pt x="147" y="184"/>
                  <a:pt x="184" y="146"/>
                  <a:pt x="184" y="100"/>
                </a:cubicBezTo>
                <a:cubicBezTo>
                  <a:pt x="184" y="55"/>
                  <a:pt x="149" y="18"/>
                  <a:pt x="104" y="16"/>
                </a:cubicBezTo>
                <a:cubicBezTo>
                  <a:pt x="104" y="48"/>
                  <a:pt x="104" y="48"/>
                  <a:pt x="104" y="48"/>
                </a:cubicBezTo>
                <a:cubicBezTo>
                  <a:pt x="96" y="48"/>
                  <a:pt x="96" y="48"/>
                  <a:pt x="96" y="48"/>
                </a:cubicBezTo>
                <a:cubicBezTo>
                  <a:pt x="96" y="16"/>
                  <a:pt x="96" y="16"/>
                  <a:pt x="96" y="16"/>
                </a:cubicBezTo>
                <a:cubicBezTo>
                  <a:pt x="96" y="12"/>
                  <a:pt x="96" y="12"/>
                  <a:pt x="96" y="12"/>
                </a:cubicBezTo>
                <a:cubicBezTo>
                  <a:pt x="96" y="8"/>
                  <a:pt x="96" y="8"/>
                  <a:pt x="96" y="8"/>
                </a:cubicBezTo>
                <a:cubicBezTo>
                  <a:pt x="98" y="8"/>
                  <a:pt x="99" y="8"/>
                  <a:pt x="100" y="8"/>
                </a:cubicBezTo>
                <a:cubicBezTo>
                  <a:pt x="151" y="8"/>
                  <a:pt x="192" y="49"/>
                  <a:pt x="192" y="100"/>
                </a:cubicBezTo>
                <a:cubicBezTo>
                  <a:pt x="192" y="151"/>
                  <a:pt x="151" y="192"/>
                  <a:pt x="100" y="192"/>
                </a:cubicBezTo>
                <a:close/>
              </a:path>
            </a:pathLst>
          </a:custGeom>
          <a:solidFill>
            <a:schemeClr val="bg1"/>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5" name="矩形 24"/>
          <p:cNvSpPr/>
          <p:nvPr/>
        </p:nvSpPr>
        <p:spPr>
          <a:xfrm>
            <a:off x="6286464" y="1814867"/>
            <a:ext cx="2580860" cy="60939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2800" b="1" spc="600" dirty="0">
                <a:solidFill>
                  <a:schemeClr val="bg1"/>
                </a:solidFill>
                <a:latin typeface="微软雅黑" panose="020B0503020204020204" pitchFamily="34" charset="-122"/>
                <a:ea typeface="微软雅黑" panose="020B0503020204020204" pitchFamily="34" charset="-122"/>
                <a:cs typeface="+mn-ea"/>
              </a:rPr>
              <a:t>集体访谈法</a:t>
            </a:r>
          </a:p>
        </p:txBody>
      </p:sp>
      <p:sp>
        <p:nvSpPr>
          <p:cNvPr id="27" name="矩形 26"/>
          <p:cNvSpPr/>
          <p:nvPr/>
        </p:nvSpPr>
        <p:spPr>
          <a:xfrm>
            <a:off x="3017027" y="5058718"/>
            <a:ext cx="2853547" cy="60939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2800" b="1" spc="600" dirty="0">
                <a:solidFill>
                  <a:schemeClr val="bg1"/>
                </a:solidFill>
                <a:latin typeface="微软雅黑" panose="020B0503020204020204" pitchFamily="34" charset="-122"/>
                <a:ea typeface="微软雅黑" panose="020B0503020204020204" pitchFamily="34" charset="-122"/>
                <a:cs typeface="+mn-ea"/>
              </a:rPr>
              <a:t>个别访谈法</a:t>
            </a:r>
          </a:p>
        </p:txBody>
      </p:sp>
      <p:sp>
        <p:nvSpPr>
          <p:cNvPr id="5" name="灯片编号占位符 4">
            <a:extLst>
              <a:ext uri="{FF2B5EF4-FFF2-40B4-BE49-F238E27FC236}">
                <a16:creationId xmlns:a16="http://schemas.microsoft.com/office/drawing/2014/main" id="{E919C4C5-B11C-4778-B475-AEAB38EB21FA}"/>
              </a:ext>
            </a:extLst>
          </p:cNvPr>
          <p:cNvSpPr>
            <a:spLocks noGrp="1"/>
          </p:cNvSpPr>
          <p:nvPr>
            <p:ph type="sldNum" sz="quarter" idx="12"/>
          </p:nvPr>
        </p:nvSpPr>
        <p:spPr/>
        <p:txBody>
          <a:bodyPr/>
          <a:lstStyle/>
          <a:p>
            <a:fld id="{B6F15528-21DE-4FAA-801E-634DDDAF4B2B}" type="slidenum">
              <a:rPr lang="en-US" smtClean="0"/>
              <a:t>539</a:t>
            </a:fld>
            <a:endParaRPr lang="en-US" dirty="0"/>
          </a:p>
        </p:txBody>
      </p:sp>
      <p:sp>
        <p:nvSpPr>
          <p:cNvPr id="26" name="灯片编号占位符 8">
            <a:extLst>
              <a:ext uri="{FF2B5EF4-FFF2-40B4-BE49-F238E27FC236}">
                <a16:creationId xmlns:a16="http://schemas.microsoft.com/office/drawing/2014/main" id="{0324EDBD-8BD6-44F6-BA13-7137C5BCE8E0}"/>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539</a:t>
            </a:fld>
            <a:endParaRPr kumimoji="0" lang="en-US" altLang="zh-CN" sz="1800" dirty="0">
              <a:latin typeface="Times New Roman" panose="02020603050405020304" pitchFamily="18"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4699" y="352424"/>
            <a:ext cx="6086475" cy="429419"/>
          </a:xfrm>
        </p:spPr>
        <p:txBody>
          <a:bodyPr/>
          <a:lstStyle/>
          <a:p>
            <a:pPr marL="0" indent="0"/>
            <a:r>
              <a:rPr lang="en-US" altLang="zh-CN" dirty="0"/>
              <a:t>1.3 </a:t>
            </a:r>
            <a:r>
              <a:rPr lang="zh-CN" altLang="en-US" dirty="0"/>
              <a:t>软件工程经济学简介</a:t>
            </a:r>
          </a:p>
        </p:txBody>
      </p:sp>
      <p:sp>
        <p:nvSpPr>
          <p:cNvPr id="93" name="矩形 92"/>
          <p:cNvSpPr/>
          <p:nvPr/>
        </p:nvSpPr>
        <p:spPr>
          <a:xfrm>
            <a:off x="19386" y="1457881"/>
            <a:ext cx="12192000" cy="133825"/>
          </a:xfrm>
          <a:prstGeom prst="rect">
            <a:avLst/>
          </a:prstGeom>
          <a:solidFill>
            <a:srgbClr val="F69200">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94" name="矩形 93"/>
          <p:cNvSpPr/>
          <p:nvPr/>
        </p:nvSpPr>
        <p:spPr>
          <a:xfrm>
            <a:off x="870857" y="1677194"/>
            <a:ext cx="6676118" cy="1543087"/>
          </a:xfrm>
          <a:prstGeom prst="rect">
            <a:avLst/>
          </a:prstGeom>
          <a:solidFill>
            <a:schemeClr val="tx2">
              <a:lumMod val="60000"/>
              <a:lumOff val="40000"/>
            </a:schemeClr>
          </a:solidFill>
          <a:ln w="12700" cap="flat" cmpd="sng" algn="ctr">
            <a:noFill/>
            <a:prstDash val="solid"/>
            <a:miter lim="800000"/>
          </a:ln>
          <a:effectLst/>
        </p:spPr>
        <p:txBody>
          <a:bodyPr rtlCol="0" anchor="ctr"/>
          <a:lstStyle/>
          <a:p>
            <a:pPr lvl="0" defTabSz="914400"/>
            <a:r>
              <a:rPr lang="en-US" altLang="zh-CN" dirty="0">
                <a:solidFill>
                  <a:schemeClr val="bg1"/>
                </a:solidFill>
              </a:rPr>
              <a:t>       </a:t>
            </a:r>
            <a:r>
              <a:rPr lang="zh-CN" altLang="zh-CN" dirty="0">
                <a:solidFill>
                  <a:schemeClr val="bg1"/>
                </a:solidFill>
              </a:rPr>
              <a:t>经济学是研究人类在生产、消费、分配、交换等经济活动过程中的资源配置与资源利用的学科，属于社会科学。</a:t>
            </a:r>
            <a:endParaRPr lang="zh-CN" altLang="en-US" kern="0" dirty="0">
              <a:solidFill>
                <a:schemeClr val="bg1"/>
              </a:solidFill>
              <a:latin typeface="宋体" panose="02010600030101010101" pitchFamily="2" charset="-122"/>
            </a:endParaRPr>
          </a:p>
        </p:txBody>
      </p:sp>
      <p:sp>
        <p:nvSpPr>
          <p:cNvPr id="95" name="矩形 94"/>
          <p:cNvSpPr/>
          <p:nvPr/>
        </p:nvSpPr>
        <p:spPr>
          <a:xfrm>
            <a:off x="870857" y="3429794"/>
            <a:ext cx="6676118" cy="1925546"/>
          </a:xfrm>
          <a:prstGeom prst="rect">
            <a:avLst/>
          </a:prstGeom>
          <a:solidFill>
            <a:srgbClr val="74B836"/>
          </a:solidFill>
          <a:ln w="12700" cap="flat" cmpd="sng" algn="ctr">
            <a:noFill/>
            <a:prstDash val="solid"/>
            <a:miter lim="800000"/>
          </a:ln>
          <a:effectLst/>
        </p:spPr>
        <p:txBody>
          <a:bodyPr rtlCol="0" anchor="ctr"/>
          <a:lstStyle/>
          <a:p>
            <a:pPr defTabSz="914400"/>
            <a:r>
              <a:rPr lang="en-US" altLang="zh-CN" dirty="0">
                <a:solidFill>
                  <a:schemeClr val="bg1"/>
                </a:solidFill>
              </a:rPr>
              <a:t>       </a:t>
            </a:r>
            <a:r>
              <a:rPr lang="zh-CN" altLang="zh-CN" dirty="0">
                <a:solidFill>
                  <a:schemeClr val="bg1"/>
                </a:solidFill>
              </a:rPr>
              <a:t>工程经济学是研究如何根据既定的活动目标，分析活动的代价及其对目标实现的贡献，并在此基础上进行设计、评价和选择，以最低的代价来可靠的实现目标的最佳活动方案的一门学科。</a:t>
            </a:r>
            <a:endParaRPr lang="zh-CN" altLang="en-US" kern="0" dirty="0">
              <a:solidFill>
                <a:schemeClr val="bg1"/>
              </a:solidFill>
              <a:latin typeface="宋体" panose="02010600030101010101" pitchFamily="2" charset="-122"/>
            </a:endParaRPr>
          </a:p>
        </p:txBody>
      </p:sp>
      <p:sp>
        <p:nvSpPr>
          <p:cNvPr id="98" name="矩形 97"/>
          <p:cNvSpPr/>
          <p:nvPr/>
        </p:nvSpPr>
        <p:spPr>
          <a:xfrm>
            <a:off x="0" y="6697981"/>
            <a:ext cx="6426200" cy="45719"/>
          </a:xfrm>
          <a:prstGeom prst="rect">
            <a:avLst/>
          </a:prstGeom>
          <a:solidFill>
            <a:srgbClr val="F69200">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nvGrpSpPr>
          <p:cNvPr id="99" name="组合 98"/>
          <p:cNvGrpSpPr/>
          <p:nvPr/>
        </p:nvGrpSpPr>
        <p:grpSpPr>
          <a:xfrm>
            <a:off x="8537575" y="1981994"/>
            <a:ext cx="3048000" cy="3373346"/>
            <a:chOff x="6683375" y="1722438"/>
            <a:chExt cx="4279900" cy="4189413"/>
          </a:xfrm>
        </p:grpSpPr>
        <p:sp>
          <p:nvSpPr>
            <p:cNvPr id="100" name="Freeform 5"/>
            <p:cNvSpPr>
              <a:spLocks noEditPoints="1"/>
            </p:cNvSpPr>
            <p:nvPr/>
          </p:nvSpPr>
          <p:spPr bwMode="auto">
            <a:xfrm>
              <a:off x="6683375" y="1722438"/>
              <a:ext cx="4279900" cy="4189413"/>
            </a:xfrm>
            <a:custGeom>
              <a:avLst/>
              <a:gdLst>
                <a:gd name="T0" fmla="*/ 150 w 578"/>
                <a:gd name="T1" fmla="*/ 130 h 566"/>
                <a:gd name="T2" fmla="*/ 141 w 578"/>
                <a:gd name="T3" fmla="*/ 288 h 566"/>
                <a:gd name="T4" fmla="*/ 68 w 578"/>
                <a:gd name="T5" fmla="*/ 228 h 566"/>
                <a:gd name="T6" fmla="*/ 51 w 578"/>
                <a:gd name="T7" fmla="*/ 121 h 566"/>
                <a:gd name="T8" fmla="*/ 61 w 578"/>
                <a:gd name="T9" fmla="*/ 229 h 566"/>
                <a:gd name="T10" fmla="*/ 21 w 578"/>
                <a:gd name="T11" fmla="*/ 297 h 566"/>
                <a:gd name="T12" fmla="*/ 40 w 578"/>
                <a:gd name="T13" fmla="*/ 297 h 566"/>
                <a:gd name="T14" fmla="*/ 123 w 578"/>
                <a:gd name="T15" fmla="*/ 301 h 566"/>
                <a:gd name="T16" fmla="*/ 55 w 578"/>
                <a:gd name="T17" fmla="*/ 393 h 566"/>
                <a:gd name="T18" fmla="*/ 80 w 578"/>
                <a:gd name="T19" fmla="*/ 400 h 566"/>
                <a:gd name="T20" fmla="*/ 225 w 578"/>
                <a:gd name="T21" fmla="*/ 308 h 566"/>
                <a:gd name="T22" fmla="*/ 360 w 578"/>
                <a:gd name="T23" fmla="*/ 362 h 566"/>
                <a:gd name="T24" fmla="*/ 210 w 578"/>
                <a:gd name="T25" fmla="*/ 454 h 566"/>
                <a:gd name="T26" fmla="*/ 153 w 578"/>
                <a:gd name="T27" fmla="*/ 504 h 566"/>
                <a:gd name="T28" fmla="*/ 297 w 578"/>
                <a:gd name="T29" fmla="*/ 563 h 566"/>
                <a:gd name="T30" fmla="*/ 172 w 578"/>
                <a:gd name="T31" fmla="*/ 487 h 566"/>
                <a:gd name="T32" fmla="*/ 312 w 578"/>
                <a:gd name="T33" fmla="*/ 453 h 566"/>
                <a:gd name="T34" fmla="*/ 366 w 578"/>
                <a:gd name="T35" fmla="*/ 510 h 566"/>
                <a:gd name="T36" fmla="*/ 381 w 578"/>
                <a:gd name="T37" fmla="*/ 525 h 566"/>
                <a:gd name="T38" fmla="*/ 413 w 578"/>
                <a:gd name="T39" fmla="*/ 461 h 566"/>
                <a:gd name="T40" fmla="*/ 311 w 578"/>
                <a:gd name="T41" fmla="*/ 422 h 566"/>
                <a:gd name="T42" fmla="*/ 421 w 578"/>
                <a:gd name="T43" fmla="*/ 382 h 566"/>
                <a:gd name="T44" fmla="*/ 514 w 578"/>
                <a:gd name="T45" fmla="*/ 445 h 566"/>
                <a:gd name="T46" fmla="*/ 437 w 578"/>
                <a:gd name="T47" fmla="*/ 359 h 566"/>
                <a:gd name="T48" fmla="*/ 500 w 578"/>
                <a:gd name="T49" fmla="*/ 367 h 566"/>
                <a:gd name="T50" fmla="*/ 436 w 578"/>
                <a:gd name="T51" fmla="*/ 335 h 566"/>
                <a:gd name="T52" fmla="*/ 489 w 578"/>
                <a:gd name="T53" fmla="*/ 322 h 566"/>
                <a:gd name="T54" fmla="*/ 572 w 578"/>
                <a:gd name="T55" fmla="*/ 328 h 566"/>
                <a:gd name="T56" fmla="*/ 490 w 578"/>
                <a:gd name="T57" fmla="*/ 311 h 566"/>
                <a:gd name="T58" fmla="*/ 385 w 578"/>
                <a:gd name="T59" fmla="*/ 311 h 566"/>
                <a:gd name="T60" fmla="*/ 312 w 578"/>
                <a:gd name="T61" fmla="*/ 220 h 566"/>
                <a:gd name="T62" fmla="*/ 391 w 578"/>
                <a:gd name="T63" fmla="*/ 202 h 566"/>
                <a:gd name="T64" fmla="*/ 523 w 578"/>
                <a:gd name="T65" fmla="*/ 220 h 566"/>
                <a:gd name="T66" fmla="*/ 522 w 578"/>
                <a:gd name="T67" fmla="*/ 216 h 566"/>
                <a:gd name="T68" fmla="*/ 441 w 578"/>
                <a:gd name="T69" fmla="*/ 131 h 566"/>
                <a:gd name="T70" fmla="*/ 397 w 578"/>
                <a:gd name="T71" fmla="*/ 108 h 566"/>
                <a:gd name="T72" fmla="*/ 394 w 578"/>
                <a:gd name="T73" fmla="*/ 197 h 566"/>
                <a:gd name="T74" fmla="*/ 313 w 578"/>
                <a:gd name="T75" fmla="*/ 112 h 566"/>
                <a:gd name="T76" fmla="*/ 354 w 578"/>
                <a:gd name="T77" fmla="*/ 31 h 566"/>
                <a:gd name="T78" fmla="*/ 353 w 578"/>
                <a:gd name="T79" fmla="*/ 28 h 566"/>
                <a:gd name="T80" fmla="*/ 189 w 578"/>
                <a:gd name="T81" fmla="*/ 50 h 566"/>
                <a:gd name="T82" fmla="*/ 50 w 578"/>
                <a:gd name="T83" fmla="*/ 314 h 566"/>
                <a:gd name="T84" fmla="*/ 50 w 578"/>
                <a:gd name="T85" fmla="*/ 314 h 566"/>
                <a:gd name="T86" fmla="*/ 376 w 578"/>
                <a:gd name="T87" fmla="*/ 527 h 566"/>
                <a:gd name="T88" fmla="*/ 247 w 578"/>
                <a:gd name="T89" fmla="*/ 401 h 566"/>
                <a:gd name="T90" fmla="*/ 568 w 578"/>
                <a:gd name="T91" fmla="*/ 203 h 566"/>
                <a:gd name="T92" fmla="*/ 477 w 578"/>
                <a:gd name="T93" fmla="*/ 211 h 566"/>
                <a:gd name="T94" fmla="*/ 477 w 578"/>
                <a:gd name="T95" fmla="*/ 211 h 566"/>
                <a:gd name="T96" fmla="*/ 182 w 578"/>
                <a:gd name="T97" fmla="*/ 218 h 566"/>
                <a:gd name="T98" fmla="*/ 160 w 578"/>
                <a:gd name="T99" fmla="*/ 286 h 566"/>
                <a:gd name="T100" fmla="*/ 288 w 578"/>
                <a:gd name="T101" fmla="*/ 158 h 566"/>
                <a:gd name="T102" fmla="*/ 262 w 578"/>
                <a:gd name="T103" fmla="*/ 218 h 566"/>
                <a:gd name="T104" fmla="*/ 295 w 578"/>
                <a:gd name="T105" fmla="*/ 85 h 566"/>
                <a:gd name="T106" fmla="*/ 220 w 578"/>
                <a:gd name="T107" fmla="*/ 169 h 566"/>
                <a:gd name="T108" fmla="*/ 173 w 578"/>
                <a:gd name="T109" fmla="*/ 72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78" h="566">
                  <a:moveTo>
                    <a:pt x="143" y="58"/>
                  </a:moveTo>
                  <a:cubicBezTo>
                    <a:pt x="146" y="67"/>
                    <a:pt x="154" y="73"/>
                    <a:pt x="163" y="73"/>
                  </a:cubicBezTo>
                  <a:cubicBezTo>
                    <a:pt x="162" y="127"/>
                    <a:pt x="162" y="127"/>
                    <a:pt x="162" y="127"/>
                  </a:cubicBezTo>
                  <a:cubicBezTo>
                    <a:pt x="158" y="128"/>
                    <a:pt x="154" y="128"/>
                    <a:pt x="150" y="130"/>
                  </a:cubicBezTo>
                  <a:cubicBezTo>
                    <a:pt x="123" y="140"/>
                    <a:pt x="109" y="170"/>
                    <a:pt x="119" y="197"/>
                  </a:cubicBezTo>
                  <a:cubicBezTo>
                    <a:pt x="124" y="211"/>
                    <a:pt x="133" y="221"/>
                    <a:pt x="146" y="227"/>
                  </a:cubicBezTo>
                  <a:cubicBezTo>
                    <a:pt x="147" y="287"/>
                    <a:pt x="147" y="287"/>
                    <a:pt x="147" y="287"/>
                  </a:cubicBezTo>
                  <a:cubicBezTo>
                    <a:pt x="145" y="287"/>
                    <a:pt x="143" y="288"/>
                    <a:pt x="141" y="288"/>
                  </a:cubicBezTo>
                  <a:cubicBezTo>
                    <a:pt x="135" y="291"/>
                    <a:pt x="130" y="294"/>
                    <a:pt x="126" y="298"/>
                  </a:cubicBezTo>
                  <a:cubicBezTo>
                    <a:pt x="85" y="262"/>
                    <a:pt x="85" y="262"/>
                    <a:pt x="85" y="262"/>
                  </a:cubicBezTo>
                  <a:cubicBezTo>
                    <a:pt x="90" y="256"/>
                    <a:pt x="91" y="249"/>
                    <a:pt x="88" y="242"/>
                  </a:cubicBezTo>
                  <a:cubicBezTo>
                    <a:pt x="85" y="233"/>
                    <a:pt x="77" y="228"/>
                    <a:pt x="68" y="228"/>
                  </a:cubicBezTo>
                  <a:cubicBezTo>
                    <a:pt x="60" y="152"/>
                    <a:pt x="60" y="152"/>
                    <a:pt x="60" y="152"/>
                  </a:cubicBezTo>
                  <a:cubicBezTo>
                    <a:pt x="61" y="152"/>
                    <a:pt x="61" y="152"/>
                    <a:pt x="62" y="152"/>
                  </a:cubicBezTo>
                  <a:cubicBezTo>
                    <a:pt x="70" y="149"/>
                    <a:pt x="75" y="139"/>
                    <a:pt x="72" y="131"/>
                  </a:cubicBezTo>
                  <a:cubicBezTo>
                    <a:pt x="69" y="122"/>
                    <a:pt x="59" y="118"/>
                    <a:pt x="51" y="121"/>
                  </a:cubicBezTo>
                  <a:cubicBezTo>
                    <a:pt x="42" y="124"/>
                    <a:pt x="38" y="133"/>
                    <a:pt x="41" y="142"/>
                  </a:cubicBezTo>
                  <a:cubicBezTo>
                    <a:pt x="43" y="149"/>
                    <a:pt x="49" y="153"/>
                    <a:pt x="56" y="153"/>
                  </a:cubicBezTo>
                  <a:cubicBezTo>
                    <a:pt x="64" y="229"/>
                    <a:pt x="64" y="229"/>
                    <a:pt x="64" y="229"/>
                  </a:cubicBezTo>
                  <a:cubicBezTo>
                    <a:pt x="63" y="229"/>
                    <a:pt x="62" y="229"/>
                    <a:pt x="61" y="229"/>
                  </a:cubicBezTo>
                  <a:cubicBezTo>
                    <a:pt x="50" y="233"/>
                    <a:pt x="45" y="245"/>
                    <a:pt x="49" y="256"/>
                  </a:cubicBezTo>
                  <a:cubicBezTo>
                    <a:pt x="50" y="260"/>
                    <a:pt x="52" y="263"/>
                    <a:pt x="55" y="265"/>
                  </a:cubicBezTo>
                  <a:cubicBezTo>
                    <a:pt x="36" y="296"/>
                    <a:pt x="36" y="296"/>
                    <a:pt x="36" y="296"/>
                  </a:cubicBezTo>
                  <a:cubicBezTo>
                    <a:pt x="31" y="295"/>
                    <a:pt x="26" y="295"/>
                    <a:pt x="21" y="297"/>
                  </a:cubicBezTo>
                  <a:cubicBezTo>
                    <a:pt x="7" y="302"/>
                    <a:pt x="0" y="317"/>
                    <a:pt x="5" y="331"/>
                  </a:cubicBezTo>
                  <a:cubicBezTo>
                    <a:pt x="10" y="345"/>
                    <a:pt x="25" y="352"/>
                    <a:pt x="39" y="347"/>
                  </a:cubicBezTo>
                  <a:cubicBezTo>
                    <a:pt x="53" y="342"/>
                    <a:pt x="60" y="327"/>
                    <a:pt x="55" y="313"/>
                  </a:cubicBezTo>
                  <a:cubicBezTo>
                    <a:pt x="52" y="305"/>
                    <a:pt x="47" y="300"/>
                    <a:pt x="40" y="297"/>
                  </a:cubicBezTo>
                  <a:cubicBezTo>
                    <a:pt x="58" y="268"/>
                    <a:pt x="58" y="268"/>
                    <a:pt x="58" y="268"/>
                  </a:cubicBezTo>
                  <a:cubicBezTo>
                    <a:pt x="63" y="270"/>
                    <a:pt x="70" y="271"/>
                    <a:pt x="76" y="269"/>
                  </a:cubicBezTo>
                  <a:cubicBezTo>
                    <a:pt x="78" y="268"/>
                    <a:pt x="81" y="267"/>
                    <a:pt x="83" y="265"/>
                  </a:cubicBezTo>
                  <a:cubicBezTo>
                    <a:pt x="123" y="301"/>
                    <a:pt x="123" y="301"/>
                    <a:pt x="123" y="301"/>
                  </a:cubicBezTo>
                  <a:cubicBezTo>
                    <a:pt x="115" y="311"/>
                    <a:pt x="112" y="326"/>
                    <a:pt x="117" y="340"/>
                  </a:cubicBezTo>
                  <a:cubicBezTo>
                    <a:pt x="118" y="345"/>
                    <a:pt x="120" y="348"/>
                    <a:pt x="123" y="352"/>
                  </a:cubicBezTo>
                  <a:cubicBezTo>
                    <a:pt x="76" y="396"/>
                    <a:pt x="76" y="396"/>
                    <a:pt x="76" y="396"/>
                  </a:cubicBezTo>
                  <a:cubicBezTo>
                    <a:pt x="70" y="392"/>
                    <a:pt x="62" y="391"/>
                    <a:pt x="55" y="393"/>
                  </a:cubicBezTo>
                  <a:cubicBezTo>
                    <a:pt x="43" y="398"/>
                    <a:pt x="37" y="411"/>
                    <a:pt x="42" y="423"/>
                  </a:cubicBezTo>
                  <a:cubicBezTo>
                    <a:pt x="46" y="435"/>
                    <a:pt x="59" y="441"/>
                    <a:pt x="71" y="437"/>
                  </a:cubicBezTo>
                  <a:cubicBezTo>
                    <a:pt x="83" y="432"/>
                    <a:pt x="89" y="419"/>
                    <a:pt x="85" y="407"/>
                  </a:cubicBezTo>
                  <a:cubicBezTo>
                    <a:pt x="84" y="404"/>
                    <a:pt x="82" y="402"/>
                    <a:pt x="80" y="400"/>
                  </a:cubicBezTo>
                  <a:cubicBezTo>
                    <a:pt x="127" y="356"/>
                    <a:pt x="127" y="356"/>
                    <a:pt x="127" y="356"/>
                  </a:cubicBezTo>
                  <a:cubicBezTo>
                    <a:pt x="138" y="366"/>
                    <a:pt x="154" y="370"/>
                    <a:pt x="168" y="365"/>
                  </a:cubicBezTo>
                  <a:cubicBezTo>
                    <a:pt x="188" y="358"/>
                    <a:pt x="198" y="338"/>
                    <a:pt x="195" y="319"/>
                  </a:cubicBezTo>
                  <a:cubicBezTo>
                    <a:pt x="225" y="308"/>
                    <a:pt x="225" y="308"/>
                    <a:pt x="225" y="308"/>
                  </a:cubicBezTo>
                  <a:cubicBezTo>
                    <a:pt x="239" y="339"/>
                    <a:pt x="274" y="354"/>
                    <a:pt x="307" y="342"/>
                  </a:cubicBezTo>
                  <a:cubicBezTo>
                    <a:pt x="319" y="338"/>
                    <a:pt x="330" y="330"/>
                    <a:pt x="337" y="320"/>
                  </a:cubicBezTo>
                  <a:cubicBezTo>
                    <a:pt x="360" y="335"/>
                    <a:pt x="360" y="335"/>
                    <a:pt x="360" y="335"/>
                  </a:cubicBezTo>
                  <a:cubicBezTo>
                    <a:pt x="357" y="344"/>
                    <a:pt x="357" y="353"/>
                    <a:pt x="360" y="362"/>
                  </a:cubicBezTo>
                  <a:cubicBezTo>
                    <a:pt x="361" y="365"/>
                    <a:pt x="362" y="367"/>
                    <a:pt x="363" y="369"/>
                  </a:cubicBezTo>
                  <a:cubicBezTo>
                    <a:pt x="301" y="405"/>
                    <a:pt x="301" y="405"/>
                    <a:pt x="301" y="405"/>
                  </a:cubicBezTo>
                  <a:cubicBezTo>
                    <a:pt x="287" y="389"/>
                    <a:pt x="264" y="382"/>
                    <a:pt x="243" y="390"/>
                  </a:cubicBezTo>
                  <a:cubicBezTo>
                    <a:pt x="217" y="399"/>
                    <a:pt x="203" y="427"/>
                    <a:pt x="210" y="454"/>
                  </a:cubicBezTo>
                  <a:cubicBezTo>
                    <a:pt x="173" y="463"/>
                    <a:pt x="173" y="463"/>
                    <a:pt x="173" y="463"/>
                  </a:cubicBezTo>
                  <a:cubicBezTo>
                    <a:pt x="167" y="447"/>
                    <a:pt x="148" y="438"/>
                    <a:pt x="132" y="444"/>
                  </a:cubicBezTo>
                  <a:cubicBezTo>
                    <a:pt x="115" y="450"/>
                    <a:pt x="107" y="468"/>
                    <a:pt x="113" y="485"/>
                  </a:cubicBezTo>
                  <a:cubicBezTo>
                    <a:pt x="119" y="501"/>
                    <a:pt x="137" y="510"/>
                    <a:pt x="153" y="504"/>
                  </a:cubicBezTo>
                  <a:cubicBezTo>
                    <a:pt x="161" y="501"/>
                    <a:pt x="166" y="496"/>
                    <a:pt x="170" y="490"/>
                  </a:cubicBezTo>
                  <a:cubicBezTo>
                    <a:pt x="279" y="546"/>
                    <a:pt x="279" y="546"/>
                    <a:pt x="279" y="546"/>
                  </a:cubicBezTo>
                  <a:cubicBezTo>
                    <a:pt x="278" y="549"/>
                    <a:pt x="278" y="552"/>
                    <a:pt x="279" y="555"/>
                  </a:cubicBezTo>
                  <a:cubicBezTo>
                    <a:pt x="282" y="562"/>
                    <a:pt x="290" y="566"/>
                    <a:pt x="297" y="563"/>
                  </a:cubicBezTo>
                  <a:cubicBezTo>
                    <a:pt x="303" y="561"/>
                    <a:pt x="307" y="553"/>
                    <a:pt x="305" y="546"/>
                  </a:cubicBezTo>
                  <a:cubicBezTo>
                    <a:pt x="302" y="539"/>
                    <a:pt x="294" y="535"/>
                    <a:pt x="288" y="538"/>
                  </a:cubicBezTo>
                  <a:cubicBezTo>
                    <a:pt x="285" y="539"/>
                    <a:pt x="283" y="541"/>
                    <a:pt x="281" y="543"/>
                  </a:cubicBezTo>
                  <a:cubicBezTo>
                    <a:pt x="172" y="487"/>
                    <a:pt x="172" y="487"/>
                    <a:pt x="172" y="487"/>
                  </a:cubicBezTo>
                  <a:cubicBezTo>
                    <a:pt x="174" y="481"/>
                    <a:pt x="175" y="475"/>
                    <a:pt x="174" y="469"/>
                  </a:cubicBezTo>
                  <a:cubicBezTo>
                    <a:pt x="212" y="459"/>
                    <a:pt x="212" y="459"/>
                    <a:pt x="212" y="459"/>
                  </a:cubicBezTo>
                  <a:cubicBezTo>
                    <a:pt x="223" y="485"/>
                    <a:pt x="252" y="498"/>
                    <a:pt x="279" y="489"/>
                  </a:cubicBezTo>
                  <a:cubicBezTo>
                    <a:pt x="296" y="483"/>
                    <a:pt x="308" y="469"/>
                    <a:pt x="312" y="453"/>
                  </a:cubicBezTo>
                  <a:cubicBezTo>
                    <a:pt x="367" y="458"/>
                    <a:pt x="367" y="458"/>
                    <a:pt x="367" y="458"/>
                  </a:cubicBezTo>
                  <a:cubicBezTo>
                    <a:pt x="364" y="464"/>
                    <a:pt x="363" y="471"/>
                    <a:pt x="365" y="478"/>
                  </a:cubicBezTo>
                  <a:cubicBezTo>
                    <a:pt x="367" y="483"/>
                    <a:pt x="371" y="487"/>
                    <a:pt x="375" y="490"/>
                  </a:cubicBezTo>
                  <a:cubicBezTo>
                    <a:pt x="366" y="510"/>
                    <a:pt x="366" y="510"/>
                    <a:pt x="366" y="510"/>
                  </a:cubicBezTo>
                  <a:cubicBezTo>
                    <a:pt x="360" y="507"/>
                    <a:pt x="353" y="507"/>
                    <a:pt x="347" y="509"/>
                  </a:cubicBezTo>
                  <a:cubicBezTo>
                    <a:pt x="333" y="514"/>
                    <a:pt x="326" y="529"/>
                    <a:pt x="331" y="543"/>
                  </a:cubicBezTo>
                  <a:cubicBezTo>
                    <a:pt x="335" y="557"/>
                    <a:pt x="351" y="564"/>
                    <a:pt x="365" y="559"/>
                  </a:cubicBezTo>
                  <a:cubicBezTo>
                    <a:pt x="378" y="554"/>
                    <a:pt x="386" y="539"/>
                    <a:pt x="381" y="525"/>
                  </a:cubicBezTo>
                  <a:cubicBezTo>
                    <a:pt x="379" y="519"/>
                    <a:pt x="375" y="515"/>
                    <a:pt x="370" y="512"/>
                  </a:cubicBezTo>
                  <a:cubicBezTo>
                    <a:pt x="378" y="492"/>
                    <a:pt x="378" y="492"/>
                    <a:pt x="378" y="492"/>
                  </a:cubicBezTo>
                  <a:cubicBezTo>
                    <a:pt x="384" y="495"/>
                    <a:pt x="391" y="496"/>
                    <a:pt x="398" y="493"/>
                  </a:cubicBezTo>
                  <a:cubicBezTo>
                    <a:pt x="411" y="489"/>
                    <a:pt x="418" y="474"/>
                    <a:pt x="413" y="461"/>
                  </a:cubicBezTo>
                  <a:cubicBezTo>
                    <a:pt x="408" y="448"/>
                    <a:pt x="394" y="441"/>
                    <a:pt x="381" y="446"/>
                  </a:cubicBezTo>
                  <a:cubicBezTo>
                    <a:pt x="376" y="448"/>
                    <a:pt x="372" y="451"/>
                    <a:pt x="369" y="455"/>
                  </a:cubicBezTo>
                  <a:cubicBezTo>
                    <a:pt x="313" y="449"/>
                    <a:pt x="313" y="449"/>
                    <a:pt x="313" y="449"/>
                  </a:cubicBezTo>
                  <a:cubicBezTo>
                    <a:pt x="315" y="440"/>
                    <a:pt x="314" y="431"/>
                    <a:pt x="311" y="422"/>
                  </a:cubicBezTo>
                  <a:cubicBezTo>
                    <a:pt x="310" y="419"/>
                    <a:pt x="309" y="417"/>
                    <a:pt x="308" y="415"/>
                  </a:cubicBezTo>
                  <a:cubicBezTo>
                    <a:pt x="371" y="379"/>
                    <a:pt x="371" y="379"/>
                    <a:pt x="371" y="379"/>
                  </a:cubicBezTo>
                  <a:cubicBezTo>
                    <a:pt x="382" y="388"/>
                    <a:pt x="397" y="392"/>
                    <a:pt x="412" y="387"/>
                  </a:cubicBezTo>
                  <a:cubicBezTo>
                    <a:pt x="415" y="386"/>
                    <a:pt x="419" y="384"/>
                    <a:pt x="421" y="382"/>
                  </a:cubicBezTo>
                  <a:cubicBezTo>
                    <a:pt x="466" y="436"/>
                    <a:pt x="466" y="436"/>
                    <a:pt x="466" y="436"/>
                  </a:cubicBezTo>
                  <a:cubicBezTo>
                    <a:pt x="460" y="444"/>
                    <a:pt x="457" y="454"/>
                    <a:pt x="461" y="464"/>
                  </a:cubicBezTo>
                  <a:cubicBezTo>
                    <a:pt x="466" y="479"/>
                    <a:pt x="482" y="486"/>
                    <a:pt x="497" y="481"/>
                  </a:cubicBezTo>
                  <a:cubicBezTo>
                    <a:pt x="512" y="476"/>
                    <a:pt x="520" y="460"/>
                    <a:pt x="514" y="445"/>
                  </a:cubicBezTo>
                  <a:cubicBezTo>
                    <a:pt x="509" y="430"/>
                    <a:pt x="493" y="422"/>
                    <a:pt x="478" y="428"/>
                  </a:cubicBezTo>
                  <a:cubicBezTo>
                    <a:pt x="475" y="429"/>
                    <a:pt x="473" y="430"/>
                    <a:pt x="470" y="432"/>
                  </a:cubicBezTo>
                  <a:cubicBezTo>
                    <a:pt x="426" y="378"/>
                    <a:pt x="426" y="378"/>
                    <a:pt x="426" y="378"/>
                  </a:cubicBezTo>
                  <a:cubicBezTo>
                    <a:pt x="432" y="373"/>
                    <a:pt x="436" y="366"/>
                    <a:pt x="437" y="359"/>
                  </a:cubicBezTo>
                  <a:cubicBezTo>
                    <a:pt x="476" y="369"/>
                    <a:pt x="476" y="369"/>
                    <a:pt x="476" y="369"/>
                  </a:cubicBezTo>
                  <a:cubicBezTo>
                    <a:pt x="476" y="371"/>
                    <a:pt x="476" y="373"/>
                    <a:pt x="477" y="375"/>
                  </a:cubicBezTo>
                  <a:cubicBezTo>
                    <a:pt x="479" y="381"/>
                    <a:pt x="486" y="385"/>
                    <a:pt x="493" y="382"/>
                  </a:cubicBezTo>
                  <a:cubicBezTo>
                    <a:pt x="499" y="380"/>
                    <a:pt x="502" y="373"/>
                    <a:pt x="500" y="367"/>
                  </a:cubicBezTo>
                  <a:cubicBezTo>
                    <a:pt x="498" y="360"/>
                    <a:pt x="491" y="357"/>
                    <a:pt x="485" y="359"/>
                  </a:cubicBezTo>
                  <a:cubicBezTo>
                    <a:pt x="481" y="361"/>
                    <a:pt x="479" y="363"/>
                    <a:pt x="477" y="366"/>
                  </a:cubicBezTo>
                  <a:cubicBezTo>
                    <a:pt x="438" y="355"/>
                    <a:pt x="438" y="355"/>
                    <a:pt x="438" y="355"/>
                  </a:cubicBezTo>
                  <a:cubicBezTo>
                    <a:pt x="439" y="349"/>
                    <a:pt x="439" y="342"/>
                    <a:pt x="436" y="335"/>
                  </a:cubicBezTo>
                  <a:cubicBezTo>
                    <a:pt x="436" y="334"/>
                    <a:pt x="435" y="332"/>
                    <a:pt x="435" y="331"/>
                  </a:cubicBezTo>
                  <a:cubicBezTo>
                    <a:pt x="465" y="321"/>
                    <a:pt x="465" y="321"/>
                    <a:pt x="465" y="321"/>
                  </a:cubicBezTo>
                  <a:cubicBezTo>
                    <a:pt x="468" y="327"/>
                    <a:pt x="475" y="331"/>
                    <a:pt x="482" y="328"/>
                  </a:cubicBezTo>
                  <a:cubicBezTo>
                    <a:pt x="485" y="327"/>
                    <a:pt x="488" y="325"/>
                    <a:pt x="489" y="322"/>
                  </a:cubicBezTo>
                  <a:cubicBezTo>
                    <a:pt x="514" y="331"/>
                    <a:pt x="514" y="331"/>
                    <a:pt x="514" y="331"/>
                  </a:cubicBezTo>
                  <a:cubicBezTo>
                    <a:pt x="513" y="337"/>
                    <a:pt x="513" y="343"/>
                    <a:pt x="515" y="349"/>
                  </a:cubicBezTo>
                  <a:cubicBezTo>
                    <a:pt x="521" y="364"/>
                    <a:pt x="538" y="373"/>
                    <a:pt x="554" y="367"/>
                  </a:cubicBezTo>
                  <a:cubicBezTo>
                    <a:pt x="569" y="361"/>
                    <a:pt x="578" y="344"/>
                    <a:pt x="572" y="328"/>
                  </a:cubicBezTo>
                  <a:cubicBezTo>
                    <a:pt x="566" y="312"/>
                    <a:pt x="549" y="304"/>
                    <a:pt x="533" y="310"/>
                  </a:cubicBezTo>
                  <a:cubicBezTo>
                    <a:pt x="525" y="313"/>
                    <a:pt x="518" y="320"/>
                    <a:pt x="515" y="328"/>
                  </a:cubicBezTo>
                  <a:cubicBezTo>
                    <a:pt x="490" y="318"/>
                    <a:pt x="490" y="318"/>
                    <a:pt x="490" y="318"/>
                  </a:cubicBezTo>
                  <a:cubicBezTo>
                    <a:pt x="491" y="316"/>
                    <a:pt x="491" y="314"/>
                    <a:pt x="490" y="311"/>
                  </a:cubicBezTo>
                  <a:cubicBezTo>
                    <a:pt x="487" y="304"/>
                    <a:pt x="480" y="301"/>
                    <a:pt x="473" y="303"/>
                  </a:cubicBezTo>
                  <a:cubicBezTo>
                    <a:pt x="467" y="305"/>
                    <a:pt x="463" y="312"/>
                    <a:pt x="464" y="318"/>
                  </a:cubicBezTo>
                  <a:cubicBezTo>
                    <a:pt x="433" y="328"/>
                    <a:pt x="433" y="328"/>
                    <a:pt x="433" y="328"/>
                  </a:cubicBezTo>
                  <a:cubicBezTo>
                    <a:pt x="423" y="312"/>
                    <a:pt x="403" y="304"/>
                    <a:pt x="385" y="311"/>
                  </a:cubicBezTo>
                  <a:cubicBezTo>
                    <a:pt x="377" y="313"/>
                    <a:pt x="370" y="318"/>
                    <a:pt x="366" y="325"/>
                  </a:cubicBezTo>
                  <a:cubicBezTo>
                    <a:pt x="343" y="309"/>
                    <a:pt x="343" y="309"/>
                    <a:pt x="343" y="309"/>
                  </a:cubicBezTo>
                  <a:cubicBezTo>
                    <a:pt x="351" y="294"/>
                    <a:pt x="353" y="276"/>
                    <a:pt x="347" y="258"/>
                  </a:cubicBezTo>
                  <a:cubicBezTo>
                    <a:pt x="340" y="241"/>
                    <a:pt x="328" y="227"/>
                    <a:pt x="312" y="220"/>
                  </a:cubicBezTo>
                  <a:cubicBezTo>
                    <a:pt x="321" y="191"/>
                    <a:pt x="321" y="191"/>
                    <a:pt x="321" y="191"/>
                  </a:cubicBezTo>
                  <a:cubicBezTo>
                    <a:pt x="328" y="191"/>
                    <a:pt x="334" y="191"/>
                    <a:pt x="341" y="189"/>
                  </a:cubicBezTo>
                  <a:cubicBezTo>
                    <a:pt x="348" y="186"/>
                    <a:pt x="353" y="182"/>
                    <a:pt x="358" y="177"/>
                  </a:cubicBezTo>
                  <a:cubicBezTo>
                    <a:pt x="391" y="202"/>
                    <a:pt x="391" y="202"/>
                    <a:pt x="391" y="202"/>
                  </a:cubicBezTo>
                  <a:cubicBezTo>
                    <a:pt x="385" y="214"/>
                    <a:pt x="384" y="229"/>
                    <a:pt x="389" y="243"/>
                  </a:cubicBezTo>
                  <a:cubicBezTo>
                    <a:pt x="399" y="270"/>
                    <a:pt x="429" y="284"/>
                    <a:pt x="456" y="275"/>
                  </a:cubicBezTo>
                  <a:cubicBezTo>
                    <a:pt x="478" y="267"/>
                    <a:pt x="492" y="245"/>
                    <a:pt x="491" y="223"/>
                  </a:cubicBezTo>
                  <a:cubicBezTo>
                    <a:pt x="523" y="220"/>
                    <a:pt x="523" y="220"/>
                    <a:pt x="523" y="220"/>
                  </a:cubicBezTo>
                  <a:cubicBezTo>
                    <a:pt x="528" y="233"/>
                    <a:pt x="543" y="240"/>
                    <a:pt x="556" y="235"/>
                  </a:cubicBezTo>
                  <a:cubicBezTo>
                    <a:pt x="570" y="230"/>
                    <a:pt x="577" y="215"/>
                    <a:pt x="573" y="201"/>
                  </a:cubicBezTo>
                  <a:cubicBezTo>
                    <a:pt x="568" y="187"/>
                    <a:pt x="552" y="180"/>
                    <a:pt x="539" y="185"/>
                  </a:cubicBezTo>
                  <a:cubicBezTo>
                    <a:pt x="525" y="189"/>
                    <a:pt x="518" y="203"/>
                    <a:pt x="522" y="216"/>
                  </a:cubicBezTo>
                  <a:cubicBezTo>
                    <a:pt x="491" y="219"/>
                    <a:pt x="491" y="219"/>
                    <a:pt x="491" y="219"/>
                  </a:cubicBezTo>
                  <a:cubicBezTo>
                    <a:pt x="490" y="215"/>
                    <a:pt x="490" y="211"/>
                    <a:pt x="488" y="207"/>
                  </a:cubicBezTo>
                  <a:cubicBezTo>
                    <a:pt x="481" y="188"/>
                    <a:pt x="464" y="175"/>
                    <a:pt x="445" y="173"/>
                  </a:cubicBezTo>
                  <a:cubicBezTo>
                    <a:pt x="441" y="131"/>
                    <a:pt x="441" y="131"/>
                    <a:pt x="441" y="131"/>
                  </a:cubicBezTo>
                  <a:cubicBezTo>
                    <a:pt x="442" y="131"/>
                    <a:pt x="443" y="131"/>
                    <a:pt x="444" y="130"/>
                  </a:cubicBezTo>
                  <a:cubicBezTo>
                    <a:pt x="463" y="124"/>
                    <a:pt x="472" y="103"/>
                    <a:pt x="466" y="84"/>
                  </a:cubicBezTo>
                  <a:cubicBezTo>
                    <a:pt x="459" y="65"/>
                    <a:pt x="438" y="55"/>
                    <a:pt x="419" y="62"/>
                  </a:cubicBezTo>
                  <a:cubicBezTo>
                    <a:pt x="400" y="68"/>
                    <a:pt x="390" y="89"/>
                    <a:pt x="397" y="108"/>
                  </a:cubicBezTo>
                  <a:cubicBezTo>
                    <a:pt x="402" y="122"/>
                    <a:pt x="415" y="131"/>
                    <a:pt x="429" y="132"/>
                  </a:cubicBezTo>
                  <a:cubicBezTo>
                    <a:pt x="432" y="173"/>
                    <a:pt x="432" y="173"/>
                    <a:pt x="432" y="173"/>
                  </a:cubicBezTo>
                  <a:cubicBezTo>
                    <a:pt x="429" y="173"/>
                    <a:pt x="425" y="174"/>
                    <a:pt x="421" y="175"/>
                  </a:cubicBezTo>
                  <a:cubicBezTo>
                    <a:pt x="409" y="180"/>
                    <a:pt x="400" y="187"/>
                    <a:pt x="394" y="197"/>
                  </a:cubicBezTo>
                  <a:cubicBezTo>
                    <a:pt x="362" y="172"/>
                    <a:pt x="362" y="172"/>
                    <a:pt x="362" y="172"/>
                  </a:cubicBezTo>
                  <a:cubicBezTo>
                    <a:pt x="368" y="162"/>
                    <a:pt x="370" y="149"/>
                    <a:pt x="365" y="137"/>
                  </a:cubicBezTo>
                  <a:cubicBezTo>
                    <a:pt x="358" y="116"/>
                    <a:pt x="335" y="105"/>
                    <a:pt x="314" y="112"/>
                  </a:cubicBezTo>
                  <a:cubicBezTo>
                    <a:pt x="314" y="112"/>
                    <a:pt x="313" y="112"/>
                    <a:pt x="313" y="112"/>
                  </a:cubicBezTo>
                  <a:cubicBezTo>
                    <a:pt x="302" y="81"/>
                    <a:pt x="302" y="81"/>
                    <a:pt x="302" y="81"/>
                  </a:cubicBezTo>
                  <a:cubicBezTo>
                    <a:pt x="311" y="74"/>
                    <a:pt x="315" y="62"/>
                    <a:pt x="311" y="51"/>
                  </a:cubicBezTo>
                  <a:cubicBezTo>
                    <a:pt x="311" y="51"/>
                    <a:pt x="311" y="51"/>
                    <a:pt x="311" y="51"/>
                  </a:cubicBezTo>
                  <a:cubicBezTo>
                    <a:pt x="354" y="31"/>
                    <a:pt x="354" y="31"/>
                    <a:pt x="354" y="31"/>
                  </a:cubicBezTo>
                  <a:cubicBezTo>
                    <a:pt x="359" y="39"/>
                    <a:pt x="368" y="42"/>
                    <a:pt x="377" y="39"/>
                  </a:cubicBezTo>
                  <a:cubicBezTo>
                    <a:pt x="387" y="36"/>
                    <a:pt x="392" y="25"/>
                    <a:pt x="388" y="15"/>
                  </a:cubicBezTo>
                  <a:cubicBezTo>
                    <a:pt x="385" y="5"/>
                    <a:pt x="374" y="0"/>
                    <a:pt x="364" y="4"/>
                  </a:cubicBezTo>
                  <a:cubicBezTo>
                    <a:pt x="355" y="7"/>
                    <a:pt x="350" y="18"/>
                    <a:pt x="353" y="28"/>
                  </a:cubicBezTo>
                  <a:cubicBezTo>
                    <a:pt x="309" y="47"/>
                    <a:pt x="309" y="47"/>
                    <a:pt x="309" y="47"/>
                  </a:cubicBezTo>
                  <a:cubicBezTo>
                    <a:pt x="303" y="36"/>
                    <a:pt x="290" y="31"/>
                    <a:pt x="277" y="35"/>
                  </a:cubicBezTo>
                  <a:cubicBezTo>
                    <a:pt x="268" y="38"/>
                    <a:pt x="262" y="47"/>
                    <a:pt x="260" y="56"/>
                  </a:cubicBezTo>
                  <a:cubicBezTo>
                    <a:pt x="189" y="50"/>
                    <a:pt x="189" y="50"/>
                    <a:pt x="189" y="50"/>
                  </a:cubicBezTo>
                  <a:cubicBezTo>
                    <a:pt x="189" y="47"/>
                    <a:pt x="189" y="44"/>
                    <a:pt x="188" y="42"/>
                  </a:cubicBezTo>
                  <a:cubicBezTo>
                    <a:pt x="183" y="29"/>
                    <a:pt x="170" y="23"/>
                    <a:pt x="157" y="27"/>
                  </a:cubicBezTo>
                  <a:cubicBezTo>
                    <a:pt x="145" y="32"/>
                    <a:pt x="138" y="45"/>
                    <a:pt x="143" y="58"/>
                  </a:cubicBezTo>
                  <a:close/>
                  <a:moveTo>
                    <a:pt x="50" y="314"/>
                  </a:moveTo>
                  <a:cubicBezTo>
                    <a:pt x="54" y="326"/>
                    <a:pt x="48" y="338"/>
                    <a:pt x="37" y="342"/>
                  </a:cubicBezTo>
                  <a:cubicBezTo>
                    <a:pt x="26" y="346"/>
                    <a:pt x="13" y="340"/>
                    <a:pt x="9" y="329"/>
                  </a:cubicBezTo>
                  <a:cubicBezTo>
                    <a:pt x="5" y="318"/>
                    <a:pt x="11" y="305"/>
                    <a:pt x="23" y="301"/>
                  </a:cubicBezTo>
                  <a:cubicBezTo>
                    <a:pt x="34" y="297"/>
                    <a:pt x="46" y="303"/>
                    <a:pt x="50" y="314"/>
                  </a:cubicBezTo>
                  <a:close/>
                  <a:moveTo>
                    <a:pt x="363" y="555"/>
                  </a:moveTo>
                  <a:cubicBezTo>
                    <a:pt x="352" y="559"/>
                    <a:pt x="339" y="553"/>
                    <a:pt x="335" y="542"/>
                  </a:cubicBezTo>
                  <a:cubicBezTo>
                    <a:pt x="331" y="530"/>
                    <a:pt x="337" y="518"/>
                    <a:pt x="348" y="514"/>
                  </a:cubicBezTo>
                  <a:cubicBezTo>
                    <a:pt x="360" y="510"/>
                    <a:pt x="372" y="516"/>
                    <a:pt x="376" y="527"/>
                  </a:cubicBezTo>
                  <a:cubicBezTo>
                    <a:pt x="380" y="538"/>
                    <a:pt x="374" y="551"/>
                    <a:pt x="363" y="555"/>
                  </a:cubicBezTo>
                  <a:close/>
                  <a:moveTo>
                    <a:pt x="275" y="477"/>
                  </a:moveTo>
                  <a:cubicBezTo>
                    <a:pt x="254" y="485"/>
                    <a:pt x="231" y="474"/>
                    <a:pt x="223" y="453"/>
                  </a:cubicBezTo>
                  <a:cubicBezTo>
                    <a:pt x="215" y="432"/>
                    <a:pt x="226" y="409"/>
                    <a:pt x="247" y="401"/>
                  </a:cubicBezTo>
                  <a:cubicBezTo>
                    <a:pt x="269" y="394"/>
                    <a:pt x="292" y="405"/>
                    <a:pt x="299" y="426"/>
                  </a:cubicBezTo>
                  <a:cubicBezTo>
                    <a:pt x="307" y="447"/>
                    <a:pt x="296" y="470"/>
                    <a:pt x="275" y="477"/>
                  </a:cubicBezTo>
                  <a:close/>
                  <a:moveTo>
                    <a:pt x="540" y="189"/>
                  </a:moveTo>
                  <a:cubicBezTo>
                    <a:pt x="551" y="185"/>
                    <a:pt x="564" y="191"/>
                    <a:pt x="568" y="203"/>
                  </a:cubicBezTo>
                  <a:cubicBezTo>
                    <a:pt x="572" y="214"/>
                    <a:pt x="566" y="226"/>
                    <a:pt x="555" y="230"/>
                  </a:cubicBezTo>
                  <a:cubicBezTo>
                    <a:pt x="543" y="234"/>
                    <a:pt x="531" y="229"/>
                    <a:pt x="527" y="217"/>
                  </a:cubicBezTo>
                  <a:cubicBezTo>
                    <a:pt x="523" y="206"/>
                    <a:pt x="529" y="193"/>
                    <a:pt x="540" y="189"/>
                  </a:cubicBezTo>
                  <a:close/>
                  <a:moveTo>
                    <a:pt x="477" y="211"/>
                  </a:moveTo>
                  <a:cubicBezTo>
                    <a:pt x="484" y="232"/>
                    <a:pt x="473" y="256"/>
                    <a:pt x="452" y="263"/>
                  </a:cubicBezTo>
                  <a:cubicBezTo>
                    <a:pt x="431" y="271"/>
                    <a:pt x="408" y="260"/>
                    <a:pt x="400" y="239"/>
                  </a:cubicBezTo>
                  <a:cubicBezTo>
                    <a:pt x="393" y="218"/>
                    <a:pt x="404" y="194"/>
                    <a:pt x="425" y="187"/>
                  </a:cubicBezTo>
                  <a:cubicBezTo>
                    <a:pt x="446" y="179"/>
                    <a:pt x="469" y="190"/>
                    <a:pt x="477" y="211"/>
                  </a:cubicBezTo>
                  <a:close/>
                  <a:moveTo>
                    <a:pt x="130" y="193"/>
                  </a:moveTo>
                  <a:cubicBezTo>
                    <a:pt x="123" y="172"/>
                    <a:pt x="134" y="149"/>
                    <a:pt x="155" y="141"/>
                  </a:cubicBezTo>
                  <a:cubicBezTo>
                    <a:pt x="176" y="134"/>
                    <a:pt x="199" y="145"/>
                    <a:pt x="206" y="166"/>
                  </a:cubicBezTo>
                  <a:cubicBezTo>
                    <a:pt x="214" y="187"/>
                    <a:pt x="203" y="210"/>
                    <a:pt x="182" y="218"/>
                  </a:cubicBezTo>
                  <a:cubicBezTo>
                    <a:pt x="161" y="225"/>
                    <a:pt x="138" y="214"/>
                    <a:pt x="130" y="193"/>
                  </a:cubicBezTo>
                  <a:close/>
                  <a:moveTo>
                    <a:pt x="221" y="297"/>
                  </a:moveTo>
                  <a:cubicBezTo>
                    <a:pt x="190" y="307"/>
                    <a:pt x="190" y="307"/>
                    <a:pt x="190" y="307"/>
                  </a:cubicBezTo>
                  <a:cubicBezTo>
                    <a:pt x="184" y="295"/>
                    <a:pt x="172" y="288"/>
                    <a:pt x="160" y="286"/>
                  </a:cubicBezTo>
                  <a:cubicBezTo>
                    <a:pt x="158" y="231"/>
                    <a:pt x="158" y="231"/>
                    <a:pt x="158" y="231"/>
                  </a:cubicBezTo>
                  <a:cubicBezTo>
                    <a:pt x="167" y="233"/>
                    <a:pt x="177" y="232"/>
                    <a:pt x="186" y="229"/>
                  </a:cubicBezTo>
                  <a:cubicBezTo>
                    <a:pt x="209" y="221"/>
                    <a:pt x="223" y="198"/>
                    <a:pt x="221" y="175"/>
                  </a:cubicBezTo>
                  <a:cubicBezTo>
                    <a:pt x="288" y="158"/>
                    <a:pt x="288" y="158"/>
                    <a:pt x="288" y="158"/>
                  </a:cubicBezTo>
                  <a:cubicBezTo>
                    <a:pt x="288" y="160"/>
                    <a:pt x="288" y="162"/>
                    <a:pt x="289" y="164"/>
                  </a:cubicBezTo>
                  <a:cubicBezTo>
                    <a:pt x="293" y="175"/>
                    <a:pt x="300" y="182"/>
                    <a:pt x="310" y="187"/>
                  </a:cubicBezTo>
                  <a:cubicBezTo>
                    <a:pt x="301" y="216"/>
                    <a:pt x="301" y="216"/>
                    <a:pt x="301" y="216"/>
                  </a:cubicBezTo>
                  <a:cubicBezTo>
                    <a:pt x="288" y="213"/>
                    <a:pt x="275" y="213"/>
                    <a:pt x="262" y="218"/>
                  </a:cubicBezTo>
                  <a:cubicBezTo>
                    <a:pt x="230" y="230"/>
                    <a:pt x="212" y="264"/>
                    <a:pt x="221" y="297"/>
                  </a:cubicBezTo>
                  <a:close/>
                  <a:moveTo>
                    <a:pt x="260" y="59"/>
                  </a:moveTo>
                  <a:cubicBezTo>
                    <a:pt x="260" y="62"/>
                    <a:pt x="260" y="66"/>
                    <a:pt x="261" y="69"/>
                  </a:cubicBezTo>
                  <a:cubicBezTo>
                    <a:pt x="266" y="82"/>
                    <a:pt x="281" y="89"/>
                    <a:pt x="295" y="85"/>
                  </a:cubicBezTo>
                  <a:cubicBezTo>
                    <a:pt x="296" y="84"/>
                    <a:pt x="296" y="84"/>
                    <a:pt x="297" y="84"/>
                  </a:cubicBezTo>
                  <a:cubicBezTo>
                    <a:pt x="308" y="115"/>
                    <a:pt x="308" y="115"/>
                    <a:pt x="308" y="115"/>
                  </a:cubicBezTo>
                  <a:cubicBezTo>
                    <a:pt x="294" y="122"/>
                    <a:pt x="286" y="137"/>
                    <a:pt x="287" y="152"/>
                  </a:cubicBezTo>
                  <a:cubicBezTo>
                    <a:pt x="220" y="169"/>
                    <a:pt x="220" y="169"/>
                    <a:pt x="220" y="169"/>
                  </a:cubicBezTo>
                  <a:cubicBezTo>
                    <a:pt x="219" y="166"/>
                    <a:pt x="219" y="164"/>
                    <a:pt x="218" y="162"/>
                  </a:cubicBezTo>
                  <a:cubicBezTo>
                    <a:pt x="210" y="139"/>
                    <a:pt x="188" y="126"/>
                    <a:pt x="166" y="127"/>
                  </a:cubicBezTo>
                  <a:cubicBezTo>
                    <a:pt x="167" y="74"/>
                    <a:pt x="167" y="74"/>
                    <a:pt x="167" y="74"/>
                  </a:cubicBezTo>
                  <a:cubicBezTo>
                    <a:pt x="169" y="73"/>
                    <a:pt x="171" y="73"/>
                    <a:pt x="173" y="72"/>
                  </a:cubicBezTo>
                  <a:cubicBezTo>
                    <a:pt x="182" y="69"/>
                    <a:pt x="187" y="62"/>
                    <a:pt x="189" y="54"/>
                  </a:cubicBezTo>
                  <a:lnTo>
                    <a:pt x="260" y="59"/>
                  </a:lnTo>
                  <a:close/>
                </a:path>
              </a:pathLst>
            </a:custGeom>
            <a:solidFill>
              <a:srgbClr val="C00000"/>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01" name="文本框 5"/>
            <p:cNvSpPr txBox="1"/>
            <p:nvPr/>
          </p:nvSpPr>
          <p:spPr>
            <a:xfrm>
              <a:off x="7531100" y="2667000"/>
              <a:ext cx="774700"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400" b="1" i="0" u="none" strike="noStrike" kern="0" cap="none" spc="0" normalizeH="0" baseline="0" noProof="0" dirty="0">
                  <a:ln>
                    <a:noFill/>
                  </a:ln>
                  <a:solidFill>
                    <a:schemeClr val="tx2">
                      <a:lumMod val="60000"/>
                      <a:lumOff val="40000"/>
                    </a:schemeClr>
                  </a:solidFill>
                  <a:effectLst/>
                  <a:uLnTx/>
                  <a:uFillTx/>
                  <a:latin typeface="微软雅黑" panose="020B0503020204020204" pitchFamily="34" charset="-122"/>
                </a:rPr>
                <a:t>1</a:t>
              </a:r>
              <a:endParaRPr kumimoji="0" lang="zh-CN" altLang="en-US" sz="4400" b="1" i="0" u="none" strike="noStrike" kern="0" cap="none" spc="0" normalizeH="0" baseline="0" noProof="0" dirty="0">
                <a:ln>
                  <a:noFill/>
                </a:ln>
                <a:solidFill>
                  <a:schemeClr val="tx2">
                    <a:lumMod val="60000"/>
                    <a:lumOff val="40000"/>
                  </a:schemeClr>
                </a:solidFill>
                <a:effectLst/>
                <a:uLnTx/>
                <a:uFillTx/>
                <a:latin typeface="微软雅黑" panose="020B0503020204020204" pitchFamily="34" charset="-122"/>
              </a:endParaRPr>
            </a:p>
          </p:txBody>
        </p:sp>
        <p:sp>
          <p:nvSpPr>
            <p:cNvPr id="102" name="文本框 6"/>
            <p:cNvSpPr txBox="1"/>
            <p:nvPr/>
          </p:nvSpPr>
          <p:spPr>
            <a:xfrm>
              <a:off x="9537700" y="3035003"/>
              <a:ext cx="774700"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400" b="1" i="0" u="none" strike="noStrike" kern="0" cap="none" spc="0" normalizeH="0" baseline="0" noProof="0" dirty="0">
                  <a:ln>
                    <a:noFill/>
                  </a:ln>
                  <a:solidFill>
                    <a:srgbClr val="74B836"/>
                  </a:solidFill>
                  <a:effectLst/>
                  <a:uLnTx/>
                  <a:uFillTx/>
                  <a:latin typeface="微软雅黑" panose="020B0503020204020204" pitchFamily="34" charset="-122"/>
                </a:rPr>
                <a:t>2</a:t>
              </a:r>
              <a:endParaRPr kumimoji="0" lang="zh-CN" altLang="en-US" sz="4400" b="1" i="0" u="none" strike="noStrike" kern="0" cap="none" spc="0" normalizeH="0" baseline="0" noProof="0" dirty="0">
                <a:ln>
                  <a:noFill/>
                </a:ln>
                <a:solidFill>
                  <a:srgbClr val="74B836"/>
                </a:solidFill>
                <a:effectLst/>
                <a:uLnTx/>
                <a:uFillTx/>
                <a:latin typeface="微软雅黑" panose="020B0503020204020204" pitchFamily="34" charset="-122"/>
              </a:endParaRPr>
            </a:p>
          </p:txBody>
        </p:sp>
      </p:grpSp>
      <p:sp>
        <p:nvSpPr>
          <p:cNvPr id="109" name="矩形 108"/>
          <p:cNvSpPr/>
          <p:nvPr/>
        </p:nvSpPr>
        <p:spPr>
          <a:xfrm>
            <a:off x="0" y="6269274"/>
            <a:ext cx="12192000" cy="588726"/>
          </a:xfrm>
          <a:prstGeom prst="rect">
            <a:avLst/>
          </a:prstGeom>
          <a:solidFill>
            <a:schemeClr val="bg1">
              <a:lumMod val="50000"/>
            </a:schemeClr>
          </a:solidFill>
          <a:ln w="12700" cap="flat" cmpd="sng" algn="ctr">
            <a:solidFill>
              <a:srgbClr val="A6B72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nvGrpSpPr>
          <p:cNvPr id="110" name="组合 109"/>
          <p:cNvGrpSpPr/>
          <p:nvPr/>
        </p:nvGrpSpPr>
        <p:grpSpPr>
          <a:xfrm>
            <a:off x="304800" y="5149788"/>
            <a:ext cx="1877787" cy="1129564"/>
            <a:chOff x="9675584" y="5175723"/>
            <a:chExt cx="1877787" cy="1129564"/>
          </a:xfrm>
        </p:grpSpPr>
        <p:sp>
          <p:nvSpPr>
            <p:cNvPr id="111" name="矩形 110"/>
            <p:cNvSpPr/>
            <p:nvPr/>
          </p:nvSpPr>
          <p:spPr>
            <a:xfrm>
              <a:off x="11286669" y="5640179"/>
              <a:ext cx="266702" cy="661889"/>
            </a:xfrm>
            <a:prstGeom prst="rect">
              <a:avLst/>
            </a:prstGeom>
            <a:solidFill>
              <a:srgbClr val="F692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12" name="矩形 111"/>
            <p:cNvSpPr/>
            <p:nvPr/>
          </p:nvSpPr>
          <p:spPr>
            <a:xfrm>
              <a:off x="10807698" y="5828865"/>
              <a:ext cx="266702" cy="476421"/>
            </a:xfrm>
            <a:prstGeom prst="rect">
              <a:avLst/>
            </a:prstGeom>
            <a:solidFill>
              <a:srgbClr val="A6B7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13" name="矩形 112"/>
            <p:cNvSpPr/>
            <p:nvPr/>
          </p:nvSpPr>
          <p:spPr>
            <a:xfrm>
              <a:off x="10241641" y="5175723"/>
              <a:ext cx="266702" cy="1129564"/>
            </a:xfrm>
            <a:prstGeom prst="rect">
              <a:avLst/>
            </a:prstGeom>
            <a:solidFill>
              <a:srgbClr val="83838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14" name="矩形 113"/>
            <p:cNvSpPr/>
            <p:nvPr/>
          </p:nvSpPr>
          <p:spPr>
            <a:xfrm>
              <a:off x="9675584" y="5974341"/>
              <a:ext cx="266702" cy="330945"/>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sp>
        <p:nvSpPr>
          <p:cNvPr id="4" name="灯片编号占位符 3">
            <a:extLst>
              <a:ext uri="{FF2B5EF4-FFF2-40B4-BE49-F238E27FC236}">
                <a16:creationId xmlns:a16="http://schemas.microsoft.com/office/drawing/2014/main" id="{88A366FE-8D93-4D93-8A98-1B6A8FC67655}"/>
              </a:ext>
            </a:extLst>
          </p:cNvPr>
          <p:cNvSpPr>
            <a:spLocks noGrp="1"/>
          </p:cNvSpPr>
          <p:nvPr>
            <p:ph type="sldNum" sz="quarter" idx="12"/>
          </p:nvPr>
        </p:nvSpPr>
        <p:spPr/>
        <p:txBody>
          <a:bodyPr/>
          <a:lstStyle/>
          <a:p>
            <a:fld id="{B6F15528-21DE-4FAA-801E-634DDDAF4B2B}" type="slidenum">
              <a:rPr lang="en-US" smtClean="0"/>
              <a:t>54</a:t>
            </a:fld>
            <a:endParaRPr lang="en-US" dirty="0"/>
          </a:p>
        </p:txBody>
      </p:sp>
      <p:sp>
        <p:nvSpPr>
          <p:cNvPr id="19" name="灯片编号占位符 8">
            <a:extLst>
              <a:ext uri="{FF2B5EF4-FFF2-40B4-BE49-F238E27FC236}">
                <a16:creationId xmlns:a16="http://schemas.microsoft.com/office/drawing/2014/main" id="{993C7331-2AFB-4653-A8A0-016BBB22F0F8}"/>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54</a:t>
            </a:fld>
            <a:endParaRPr kumimoji="0" lang="en-US" altLang="zh-CN" sz="1800">
              <a:latin typeface="Times New Roman" panose="02020603050405020304" pitchFamily="18" charset="0"/>
            </a:endParaRPr>
          </a:p>
        </p:txBody>
      </p:sp>
    </p:spTree>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7.2.2 </a:t>
            </a:r>
            <a:r>
              <a:rPr lang="zh-CN" altLang="zh-CN" dirty="0"/>
              <a:t>软件</a:t>
            </a:r>
            <a:r>
              <a:rPr lang="zh-CN" altLang="en-US" dirty="0"/>
              <a:t>工程</a:t>
            </a:r>
            <a:r>
              <a:rPr lang="zh-CN" altLang="zh-CN" dirty="0"/>
              <a:t>项目的风险识别</a:t>
            </a:r>
            <a:endParaRPr lang="zh-CN" altLang="en-US" dirty="0"/>
          </a:p>
        </p:txBody>
      </p:sp>
      <p:sp>
        <p:nvSpPr>
          <p:cNvPr id="4" name="矩形 3"/>
          <p:cNvSpPr/>
          <p:nvPr/>
        </p:nvSpPr>
        <p:spPr>
          <a:xfrm>
            <a:off x="1" y="1768910"/>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5" name="矩形 4"/>
          <p:cNvSpPr/>
          <p:nvPr/>
        </p:nvSpPr>
        <p:spPr>
          <a:xfrm>
            <a:off x="0" y="2319861"/>
            <a:ext cx="12192000" cy="2938733"/>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内容占位符 4"/>
          <p:cNvSpPr txBox="1"/>
          <p:nvPr/>
        </p:nvSpPr>
        <p:spPr>
          <a:xfrm>
            <a:off x="645162" y="2591594"/>
            <a:ext cx="11196679" cy="2064368"/>
          </a:xfrm>
          <a:prstGeom prst="rect">
            <a:avLst/>
          </a:prstGeom>
        </p:spPr>
        <p:txBody>
          <a:bodyPr vert="horz" lIns="91440" tIns="45720" rIns="91440" bIns="45720" rtlCol="0">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b="1" dirty="0">
                <a:solidFill>
                  <a:schemeClr val="bg1"/>
                </a:solidFill>
              </a:rPr>
              <a:t>（</a:t>
            </a:r>
            <a:r>
              <a:rPr lang="en-US" altLang="zh-CN" sz="2400" b="1" dirty="0">
                <a:solidFill>
                  <a:schemeClr val="bg1"/>
                </a:solidFill>
              </a:rPr>
              <a:t>4</a:t>
            </a:r>
            <a:r>
              <a:rPr lang="zh-CN" altLang="en-US" sz="2400" b="1" dirty="0">
                <a:solidFill>
                  <a:schemeClr val="bg1"/>
                </a:solidFill>
              </a:rPr>
              <a:t>）</a:t>
            </a:r>
            <a:r>
              <a:rPr lang="zh-CN" altLang="zh-CN" sz="2400" b="1" dirty="0">
                <a:solidFill>
                  <a:schemeClr val="bg1"/>
                </a:solidFill>
              </a:rPr>
              <a:t>情景分析法，是指根据软件</a:t>
            </a:r>
            <a:r>
              <a:rPr lang="zh-CN" altLang="en-US" sz="2400" b="1" dirty="0">
                <a:solidFill>
                  <a:schemeClr val="bg1"/>
                </a:solidFill>
              </a:rPr>
              <a:t>工程</a:t>
            </a:r>
            <a:r>
              <a:rPr lang="zh-CN" altLang="zh-CN" sz="2400" b="1" dirty="0">
                <a:solidFill>
                  <a:schemeClr val="bg1"/>
                </a:solidFill>
              </a:rPr>
              <a:t>项目发展趋势的多样性，通过对系统内外相关的问题进行系统分析，设计出多种可能的未来前景，然后用类似于撰写电影剧本的手法，对系统发展态势做出自始至终的情景与画面的描述。当一个软件</a:t>
            </a:r>
            <a:r>
              <a:rPr lang="zh-CN" altLang="en-US" sz="2400" b="1" dirty="0">
                <a:solidFill>
                  <a:schemeClr val="bg1"/>
                </a:solidFill>
              </a:rPr>
              <a:t>工程</a:t>
            </a:r>
            <a:r>
              <a:rPr lang="zh-CN" altLang="zh-CN" sz="2400" b="1" dirty="0">
                <a:solidFill>
                  <a:schemeClr val="bg1"/>
                </a:solidFill>
              </a:rPr>
              <a:t>项目持续的时间较长时，通常需要考虑各种技术、经济与社会因素的影响，对此类项目进行风险识别就可选用情景分析法。</a:t>
            </a:r>
            <a:endParaRPr lang="zh-CN" altLang="en-US" sz="2400" b="1" dirty="0">
              <a:solidFill>
                <a:schemeClr val="bg1"/>
              </a:solidFill>
            </a:endParaRPr>
          </a:p>
        </p:txBody>
      </p:sp>
      <p:sp>
        <p:nvSpPr>
          <p:cNvPr id="7"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8"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9"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10" name="矩形 9"/>
          <p:cNvSpPr/>
          <p:nvPr/>
        </p:nvSpPr>
        <p:spPr>
          <a:xfrm>
            <a:off x="0" y="6515579"/>
            <a:ext cx="8920155" cy="34400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灯片编号占位符 10">
            <a:extLst>
              <a:ext uri="{FF2B5EF4-FFF2-40B4-BE49-F238E27FC236}">
                <a16:creationId xmlns:a16="http://schemas.microsoft.com/office/drawing/2014/main" id="{D6827031-9883-4E03-A545-D04EC438B6D8}"/>
              </a:ext>
            </a:extLst>
          </p:cNvPr>
          <p:cNvSpPr>
            <a:spLocks noGrp="1"/>
          </p:cNvSpPr>
          <p:nvPr>
            <p:ph type="sldNum" sz="quarter" idx="12"/>
          </p:nvPr>
        </p:nvSpPr>
        <p:spPr/>
        <p:txBody>
          <a:bodyPr/>
          <a:lstStyle/>
          <a:p>
            <a:fld id="{B6F15528-21DE-4FAA-801E-634DDDAF4B2B}" type="slidenum">
              <a:rPr lang="en-US" smtClean="0"/>
              <a:t>540</a:t>
            </a:fld>
            <a:endParaRPr lang="en-US" dirty="0"/>
          </a:p>
        </p:txBody>
      </p:sp>
      <p:sp>
        <p:nvSpPr>
          <p:cNvPr id="12" name="灯片编号占位符 8">
            <a:extLst>
              <a:ext uri="{FF2B5EF4-FFF2-40B4-BE49-F238E27FC236}">
                <a16:creationId xmlns:a16="http://schemas.microsoft.com/office/drawing/2014/main" id="{61EBC6ED-D7AD-4DFF-8946-BD9BA3CDD5E1}"/>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540</a:t>
            </a:fld>
            <a:endParaRPr kumimoji="0" lang="en-US" altLang="zh-CN" sz="1800" dirty="0">
              <a:latin typeface="Times New Roman" panose="02020603050405020304" pitchFamily="18" charset="0"/>
            </a:endParaRPr>
          </a:p>
        </p:txBody>
      </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7.2.2 </a:t>
            </a:r>
            <a:r>
              <a:rPr lang="zh-CN" altLang="zh-CN" dirty="0"/>
              <a:t>软件</a:t>
            </a:r>
            <a:r>
              <a:rPr lang="zh-CN" altLang="en-US" dirty="0"/>
              <a:t>工程</a:t>
            </a:r>
            <a:r>
              <a:rPr lang="zh-CN" altLang="zh-CN" dirty="0"/>
              <a:t>项目的风险识别</a:t>
            </a:r>
            <a:endParaRPr lang="zh-CN" altLang="en-US" dirty="0"/>
          </a:p>
        </p:txBody>
      </p:sp>
      <p:sp>
        <p:nvSpPr>
          <p:cNvPr id="4" name="矩形 3"/>
          <p:cNvSpPr/>
          <p:nvPr/>
        </p:nvSpPr>
        <p:spPr>
          <a:xfrm>
            <a:off x="1" y="1768910"/>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5" name="矩形 4"/>
          <p:cNvSpPr/>
          <p:nvPr/>
        </p:nvSpPr>
        <p:spPr>
          <a:xfrm>
            <a:off x="0" y="2319861"/>
            <a:ext cx="12192000" cy="3091133"/>
          </a:xfrm>
          <a:prstGeom prst="rect">
            <a:avLst/>
          </a:prstGeom>
          <a:solidFill>
            <a:srgbClr val="7CC4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内容占位符 4"/>
          <p:cNvSpPr txBox="1"/>
          <p:nvPr/>
        </p:nvSpPr>
        <p:spPr>
          <a:xfrm>
            <a:off x="616806" y="2439194"/>
            <a:ext cx="11196679" cy="2514600"/>
          </a:xfrm>
          <a:prstGeom prst="rect">
            <a:avLst/>
          </a:prstGeom>
        </p:spPr>
        <p:txBody>
          <a:bodyPr vert="horz" lIns="91440" tIns="45720" rIns="91440" bIns="45720" rtlCol="0">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400" b="1" dirty="0">
                <a:solidFill>
                  <a:schemeClr val="bg1"/>
                </a:solidFill>
              </a:rPr>
              <a:t>（</a:t>
            </a:r>
            <a:r>
              <a:rPr lang="en-US" altLang="zh-CN" sz="2400" b="1" dirty="0">
                <a:solidFill>
                  <a:schemeClr val="bg1"/>
                </a:solidFill>
              </a:rPr>
              <a:t>5</a:t>
            </a:r>
            <a:r>
              <a:rPr lang="zh-CN" altLang="en-US" sz="2400" b="1" dirty="0">
                <a:solidFill>
                  <a:schemeClr val="bg1"/>
                </a:solidFill>
              </a:rPr>
              <a:t>）</a:t>
            </a:r>
            <a:r>
              <a:rPr lang="zh-CN" altLang="zh-CN" sz="2400" b="1" dirty="0">
                <a:solidFill>
                  <a:schemeClr val="bg1"/>
                </a:solidFill>
              </a:rPr>
              <a:t>风险条目检查表，是一种最常用也是比较简单的风险识别方法，是利用检查表作为风险识别的工具，通常使用一组提问来帮助管理者了解软件</a:t>
            </a:r>
            <a:r>
              <a:rPr lang="zh-CN" altLang="en-US" sz="2400" b="1" dirty="0">
                <a:solidFill>
                  <a:schemeClr val="bg1"/>
                </a:solidFill>
              </a:rPr>
              <a:t>工程</a:t>
            </a:r>
            <a:r>
              <a:rPr lang="zh-CN" altLang="zh-CN" sz="2400" b="1" dirty="0">
                <a:solidFill>
                  <a:schemeClr val="bg1"/>
                </a:solidFill>
              </a:rPr>
              <a:t>项目在各方面有哪些风险。软件</a:t>
            </a:r>
            <a:r>
              <a:rPr lang="zh-CN" altLang="en-US" sz="2400" b="1" dirty="0">
                <a:solidFill>
                  <a:schemeClr val="bg1"/>
                </a:solidFill>
              </a:rPr>
              <a:t>工程</a:t>
            </a:r>
            <a:r>
              <a:rPr lang="zh-CN" altLang="zh-CN" sz="2400" b="1" dirty="0">
                <a:solidFill>
                  <a:schemeClr val="bg1"/>
                </a:solidFill>
              </a:rPr>
              <a:t>项目风险条目检查表通常会根据软件</a:t>
            </a:r>
            <a:r>
              <a:rPr lang="zh-CN" altLang="en-US" sz="2400" b="1" dirty="0">
                <a:solidFill>
                  <a:schemeClr val="bg1"/>
                </a:solidFill>
              </a:rPr>
              <a:t>工程</a:t>
            </a:r>
            <a:r>
              <a:rPr lang="zh-CN" altLang="zh-CN" sz="2400" b="1" dirty="0">
                <a:solidFill>
                  <a:schemeClr val="bg1"/>
                </a:solidFill>
              </a:rPr>
              <a:t>项目的风险要素来进行编写，主要涉及软件产品的规模风险、软件</a:t>
            </a:r>
            <a:r>
              <a:rPr lang="zh-CN" altLang="en-US" sz="2400" b="1" dirty="0">
                <a:solidFill>
                  <a:schemeClr val="bg1"/>
                </a:solidFill>
              </a:rPr>
              <a:t>工程</a:t>
            </a:r>
            <a:r>
              <a:rPr lang="zh-CN" altLang="zh-CN" sz="2400" b="1" dirty="0">
                <a:solidFill>
                  <a:schemeClr val="bg1"/>
                </a:solidFill>
              </a:rPr>
              <a:t>项目需求风险、软件技术风险因素及其管理风险等。</a:t>
            </a:r>
            <a:endParaRPr lang="zh-CN" altLang="en-US" sz="2400" b="1" dirty="0">
              <a:solidFill>
                <a:schemeClr val="bg1"/>
              </a:solidFill>
            </a:endParaRPr>
          </a:p>
        </p:txBody>
      </p:sp>
      <p:sp>
        <p:nvSpPr>
          <p:cNvPr id="7"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8"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9"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10" name="矩形 9"/>
          <p:cNvSpPr/>
          <p:nvPr/>
        </p:nvSpPr>
        <p:spPr>
          <a:xfrm>
            <a:off x="0" y="6515579"/>
            <a:ext cx="8920155" cy="34400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灯片编号占位符 10">
            <a:extLst>
              <a:ext uri="{FF2B5EF4-FFF2-40B4-BE49-F238E27FC236}">
                <a16:creationId xmlns:a16="http://schemas.microsoft.com/office/drawing/2014/main" id="{CF211470-30DF-496D-B5FC-E89C118BB97E}"/>
              </a:ext>
            </a:extLst>
          </p:cNvPr>
          <p:cNvSpPr>
            <a:spLocks noGrp="1"/>
          </p:cNvSpPr>
          <p:nvPr>
            <p:ph type="sldNum" sz="quarter" idx="12"/>
          </p:nvPr>
        </p:nvSpPr>
        <p:spPr/>
        <p:txBody>
          <a:bodyPr/>
          <a:lstStyle/>
          <a:p>
            <a:fld id="{B6F15528-21DE-4FAA-801E-634DDDAF4B2B}" type="slidenum">
              <a:rPr lang="en-US" smtClean="0"/>
              <a:t>541</a:t>
            </a:fld>
            <a:endParaRPr lang="en-US" dirty="0"/>
          </a:p>
        </p:txBody>
      </p:sp>
      <p:sp>
        <p:nvSpPr>
          <p:cNvPr id="12" name="灯片编号占位符 8">
            <a:extLst>
              <a:ext uri="{FF2B5EF4-FFF2-40B4-BE49-F238E27FC236}">
                <a16:creationId xmlns:a16="http://schemas.microsoft.com/office/drawing/2014/main" id="{66FD8342-4DF5-4FA3-9F62-8B6C620F466F}"/>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541</a:t>
            </a:fld>
            <a:endParaRPr kumimoji="0" lang="en-US" altLang="zh-CN" sz="1800" dirty="0">
              <a:latin typeface="Times New Roman" panose="02020603050405020304" pitchFamily="18" charset="0"/>
            </a:endParaRPr>
          </a:p>
        </p:txBody>
      </p:sp>
    </p:spTree>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7.2.2 </a:t>
            </a:r>
            <a:r>
              <a:rPr lang="zh-CN" altLang="zh-CN" dirty="0"/>
              <a:t>软件</a:t>
            </a:r>
            <a:r>
              <a:rPr lang="zh-CN" altLang="en-US" dirty="0"/>
              <a:t>工程</a:t>
            </a:r>
            <a:r>
              <a:rPr lang="zh-CN" altLang="zh-CN" dirty="0"/>
              <a:t>项目的风险识别</a:t>
            </a:r>
            <a:endParaRPr lang="zh-CN" altLang="en-US" dirty="0"/>
          </a:p>
        </p:txBody>
      </p:sp>
      <p:sp>
        <p:nvSpPr>
          <p:cNvPr id="4" name="TextBox 3"/>
          <p:cNvSpPr txBox="1"/>
          <p:nvPr/>
        </p:nvSpPr>
        <p:spPr>
          <a:xfrm>
            <a:off x="902005" y="1677194"/>
            <a:ext cx="10287000" cy="3046988"/>
          </a:xfrm>
          <a:prstGeom prst="rect">
            <a:avLst/>
          </a:prstGeom>
          <a:noFill/>
        </p:spPr>
        <p:txBody>
          <a:bodyPr wrap="square" rtlCol="0">
            <a:spAutoFit/>
          </a:bodyPr>
          <a:lstStyle/>
          <a:p>
            <a:pPr lvl="0">
              <a:lnSpc>
                <a:spcPct val="200000"/>
              </a:lnSpc>
            </a:pPr>
            <a:r>
              <a:rPr lang="en-US" altLang="zh-CN" dirty="0"/>
              <a:t>       (6) SWOT</a:t>
            </a:r>
            <a:r>
              <a:rPr lang="zh-CN" altLang="zh-CN" dirty="0"/>
              <a:t>技术，是综合运用软件</a:t>
            </a:r>
            <a:r>
              <a:rPr lang="zh-CN" altLang="en-US" dirty="0"/>
              <a:t>工程</a:t>
            </a:r>
            <a:r>
              <a:rPr lang="zh-CN" altLang="zh-CN" dirty="0"/>
              <a:t>项目的优势、劣势、机会和威胁四个方面，从多个视角对软件</a:t>
            </a:r>
            <a:r>
              <a:rPr lang="zh-CN" altLang="en-US" dirty="0">
                <a:cs typeface="+mn-ea"/>
                <a:sym typeface="+mn-lt"/>
              </a:rPr>
              <a:t>工程</a:t>
            </a:r>
            <a:r>
              <a:rPr lang="zh-CN" altLang="zh-CN" dirty="0"/>
              <a:t>项目的风险进行识别的方法。</a:t>
            </a:r>
          </a:p>
          <a:p>
            <a:pPr>
              <a:lnSpc>
                <a:spcPct val="200000"/>
              </a:lnSpc>
            </a:pPr>
            <a:r>
              <a:rPr lang="en-US" altLang="zh-CN" dirty="0"/>
              <a:t>       </a:t>
            </a:r>
            <a:r>
              <a:rPr lang="zh-CN" altLang="zh-CN" dirty="0"/>
              <a:t>除了以上六种风险识别方法外，因果图法、系统流程图法、风险树分析法、幕景分析法等方法都可以运用到软件项目的风险识别中。</a:t>
            </a:r>
            <a:endParaRPr lang="zh-CN" altLang="en-US" dirty="0"/>
          </a:p>
        </p:txBody>
      </p:sp>
      <p:sp>
        <p:nvSpPr>
          <p:cNvPr id="5" name="矩形 4"/>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6" name="矩形 5"/>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7" name="组合 6"/>
          <p:cNvGrpSpPr/>
          <p:nvPr/>
        </p:nvGrpSpPr>
        <p:grpSpPr>
          <a:xfrm flipH="1">
            <a:off x="9609034" y="5370390"/>
            <a:ext cx="2593974" cy="1454044"/>
            <a:chOff x="-8805" y="5407865"/>
            <a:chExt cx="3213509" cy="1301644"/>
          </a:xfrm>
        </p:grpSpPr>
        <p:sp>
          <p:nvSpPr>
            <p:cNvPr id="8" name="矩形 7"/>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灯片编号占位符 16">
            <a:extLst>
              <a:ext uri="{FF2B5EF4-FFF2-40B4-BE49-F238E27FC236}">
                <a16:creationId xmlns:a16="http://schemas.microsoft.com/office/drawing/2014/main" id="{E09E8CF3-68FD-4616-8B03-A9161AC9799E}"/>
              </a:ext>
            </a:extLst>
          </p:cNvPr>
          <p:cNvSpPr>
            <a:spLocks noGrp="1"/>
          </p:cNvSpPr>
          <p:nvPr>
            <p:ph type="sldNum" sz="quarter" idx="12"/>
          </p:nvPr>
        </p:nvSpPr>
        <p:spPr/>
        <p:txBody>
          <a:bodyPr/>
          <a:lstStyle/>
          <a:p>
            <a:fld id="{B6F15528-21DE-4FAA-801E-634DDDAF4B2B}" type="slidenum">
              <a:rPr lang="en-US" smtClean="0"/>
              <a:t>542</a:t>
            </a:fld>
            <a:endParaRPr lang="en-US" dirty="0"/>
          </a:p>
        </p:txBody>
      </p:sp>
      <p:sp>
        <p:nvSpPr>
          <p:cNvPr id="18" name="灯片编号占位符 8">
            <a:extLst>
              <a:ext uri="{FF2B5EF4-FFF2-40B4-BE49-F238E27FC236}">
                <a16:creationId xmlns:a16="http://schemas.microsoft.com/office/drawing/2014/main" id="{7B59B2D8-F56D-4691-90DA-9A969118C365}"/>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542</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7.2.2 </a:t>
            </a:r>
            <a:r>
              <a:rPr lang="zh-CN" altLang="zh-CN" dirty="0"/>
              <a:t>软件</a:t>
            </a:r>
            <a:r>
              <a:rPr lang="zh-CN" altLang="en-US" dirty="0"/>
              <a:t>工程</a:t>
            </a:r>
            <a:r>
              <a:rPr lang="zh-CN" altLang="zh-CN" dirty="0"/>
              <a:t>项目的风险识别</a:t>
            </a:r>
            <a:endParaRPr lang="zh-CN" altLang="en-US" dirty="0"/>
          </a:p>
        </p:txBody>
      </p:sp>
      <p:grpSp>
        <p:nvGrpSpPr>
          <p:cNvPr id="28" name="组合 27"/>
          <p:cNvGrpSpPr/>
          <p:nvPr/>
        </p:nvGrpSpPr>
        <p:grpSpPr>
          <a:xfrm>
            <a:off x="2242799" y="2836772"/>
            <a:ext cx="1809884" cy="1809884"/>
            <a:chOff x="1505599" y="1967143"/>
            <a:chExt cx="2413178" cy="2413178"/>
          </a:xfrm>
        </p:grpSpPr>
        <p:sp>
          <p:nvSpPr>
            <p:cNvPr id="29" name="椭圆 28"/>
            <p:cNvSpPr/>
            <p:nvPr/>
          </p:nvSpPr>
          <p:spPr>
            <a:xfrm>
              <a:off x="1633390" y="2094934"/>
              <a:ext cx="2157594" cy="2157594"/>
            </a:xfrm>
            <a:prstGeom prst="ellipse">
              <a:avLst/>
            </a:prstGeom>
            <a:solidFill>
              <a:srgbClr val="ECAE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30" name="椭圆 29"/>
            <p:cNvSpPr/>
            <p:nvPr/>
          </p:nvSpPr>
          <p:spPr>
            <a:xfrm>
              <a:off x="1505599" y="1967143"/>
              <a:ext cx="2413178" cy="2413178"/>
            </a:xfrm>
            <a:prstGeom prst="ellipse">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31" name="Freeform 109"/>
            <p:cNvSpPr>
              <a:spLocks noEditPoints="1"/>
            </p:cNvSpPr>
            <p:nvPr/>
          </p:nvSpPr>
          <p:spPr bwMode="auto">
            <a:xfrm>
              <a:off x="2324838" y="2759131"/>
              <a:ext cx="774699" cy="829201"/>
            </a:xfrm>
            <a:custGeom>
              <a:avLst/>
              <a:gdLst>
                <a:gd name="connsiteX0" fmla="*/ 270013 w 315913"/>
                <a:gd name="connsiteY0" fmla="*/ 244475 h 338138"/>
                <a:gd name="connsiteX1" fmla="*/ 315913 w 315913"/>
                <a:gd name="connsiteY1" fmla="*/ 290647 h 338138"/>
                <a:gd name="connsiteX2" fmla="*/ 315913 w 315913"/>
                <a:gd name="connsiteY2" fmla="*/ 331542 h 338138"/>
                <a:gd name="connsiteX3" fmla="*/ 313290 w 315913"/>
                <a:gd name="connsiteY3" fmla="*/ 335500 h 338138"/>
                <a:gd name="connsiteX4" fmla="*/ 309356 w 315913"/>
                <a:gd name="connsiteY4" fmla="*/ 338138 h 338138"/>
                <a:gd name="connsiteX5" fmla="*/ 231982 w 315913"/>
                <a:gd name="connsiteY5" fmla="*/ 338138 h 338138"/>
                <a:gd name="connsiteX6" fmla="*/ 225425 w 315913"/>
                <a:gd name="connsiteY6" fmla="*/ 331542 h 338138"/>
                <a:gd name="connsiteX7" fmla="*/ 225425 w 315913"/>
                <a:gd name="connsiteY7" fmla="*/ 290647 h 338138"/>
                <a:gd name="connsiteX8" fmla="*/ 270013 w 315913"/>
                <a:gd name="connsiteY8" fmla="*/ 244475 h 338138"/>
                <a:gd name="connsiteX9" fmla="*/ 157956 w 315913"/>
                <a:gd name="connsiteY9" fmla="*/ 244475 h 338138"/>
                <a:gd name="connsiteX10" fmla="*/ 203200 w 315913"/>
                <a:gd name="connsiteY10" fmla="*/ 290647 h 338138"/>
                <a:gd name="connsiteX11" fmla="*/ 203200 w 315913"/>
                <a:gd name="connsiteY11" fmla="*/ 331542 h 338138"/>
                <a:gd name="connsiteX12" fmla="*/ 201869 w 315913"/>
                <a:gd name="connsiteY12" fmla="*/ 335500 h 338138"/>
                <a:gd name="connsiteX13" fmla="*/ 196546 w 315913"/>
                <a:gd name="connsiteY13" fmla="*/ 338138 h 338138"/>
                <a:gd name="connsiteX14" fmla="*/ 119365 w 315913"/>
                <a:gd name="connsiteY14" fmla="*/ 338138 h 338138"/>
                <a:gd name="connsiteX15" fmla="*/ 112712 w 315913"/>
                <a:gd name="connsiteY15" fmla="*/ 331542 h 338138"/>
                <a:gd name="connsiteX16" fmla="*/ 112712 w 315913"/>
                <a:gd name="connsiteY16" fmla="*/ 290647 h 338138"/>
                <a:gd name="connsiteX17" fmla="*/ 157956 w 315913"/>
                <a:gd name="connsiteY17" fmla="*/ 244475 h 338138"/>
                <a:gd name="connsiteX18" fmla="*/ 45900 w 315913"/>
                <a:gd name="connsiteY18" fmla="*/ 244475 h 338138"/>
                <a:gd name="connsiteX19" fmla="*/ 90488 w 315913"/>
                <a:gd name="connsiteY19" fmla="*/ 290647 h 338138"/>
                <a:gd name="connsiteX20" fmla="*/ 90488 w 315913"/>
                <a:gd name="connsiteY20" fmla="*/ 331542 h 338138"/>
                <a:gd name="connsiteX21" fmla="*/ 89176 w 315913"/>
                <a:gd name="connsiteY21" fmla="*/ 335500 h 338138"/>
                <a:gd name="connsiteX22" fmla="*/ 83931 w 315913"/>
                <a:gd name="connsiteY22" fmla="*/ 338138 h 338138"/>
                <a:gd name="connsiteX23" fmla="*/ 6557 w 315913"/>
                <a:gd name="connsiteY23" fmla="*/ 338138 h 338138"/>
                <a:gd name="connsiteX24" fmla="*/ 0 w 315913"/>
                <a:gd name="connsiteY24" fmla="*/ 331542 h 338138"/>
                <a:gd name="connsiteX25" fmla="*/ 0 w 315913"/>
                <a:gd name="connsiteY25" fmla="*/ 290647 h 338138"/>
                <a:gd name="connsiteX26" fmla="*/ 45900 w 315913"/>
                <a:gd name="connsiteY26" fmla="*/ 244475 h 338138"/>
                <a:gd name="connsiteX27" fmla="*/ 271463 w 315913"/>
                <a:gd name="connsiteY27" fmla="*/ 180975 h 338138"/>
                <a:gd name="connsiteX28" fmla="*/ 301625 w 315913"/>
                <a:gd name="connsiteY28" fmla="*/ 211138 h 338138"/>
                <a:gd name="connsiteX29" fmla="*/ 271463 w 315913"/>
                <a:gd name="connsiteY29" fmla="*/ 241300 h 338138"/>
                <a:gd name="connsiteX30" fmla="*/ 241300 w 315913"/>
                <a:gd name="connsiteY30" fmla="*/ 211138 h 338138"/>
                <a:gd name="connsiteX31" fmla="*/ 271463 w 315913"/>
                <a:gd name="connsiteY31" fmla="*/ 180975 h 338138"/>
                <a:gd name="connsiteX32" fmla="*/ 159420 w 315913"/>
                <a:gd name="connsiteY32" fmla="*/ 180975 h 338138"/>
                <a:gd name="connsiteX33" fmla="*/ 188912 w 315913"/>
                <a:gd name="connsiteY33" fmla="*/ 211138 h 338138"/>
                <a:gd name="connsiteX34" fmla="*/ 159420 w 315913"/>
                <a:gd name="connsiteY34" fmla="*/ 241300 h 338138"/>
                <a:gd name="connsiteX35" fmla="*/ 128587 w 315913"/>
                <a:gd name="connsiteY35" fmla="*/ 211138 h 338138"/>
                <a:gd name="connsiteX36" fmla="*/ 159420 w 315913"/>
                <a:gd name="connsiteY36" fmla="*/ 180975 h 338138"/>
                <a:gd name="connsiteX37" fmla="*/ 46038 w 315913"/>
                <a:gd name="connsiteY37" fmla="*/ 180975 h 338138"/>
                <a:gd name="connsiteX38" fmla="*/ 76201 w 315913"/>
                <a:gd name="connsiteY38" fmla="*/ 211138 h 338138"/>
                <a:gd name="connsiteX39" fmla="*/ 46038 w 315913"/>
                <a:gd name="connsiteY39" fmla="*/ 241301 h 338138"/>
                <a:gd name="connsiteX40" fmla="*/ 15875 w 315913"/>
                <a:gd name="connsiteY40" fmla="*/ 211138 h 338138"/>
                <a:gd name="connsiteX41" fmla="*/ 46038 w 315913"/>
                <a:gd name="connsiteY41" fmla="*/ 180975 h 338138"/>
                <a:gd name="connsiteX42" fmla="*/ 270005 w 315913"/>
                <a:gd name="connsiteY42" fmla="*/ 77788 h 338138"/>
                <a:gd name="connsiteX43" fmla="*/ 238125 w 315913"/>
                <a:gd name="connsiteY43" fmla="*/ 109792 h 338138"/>
                <a:gd name="connsiteX44" fmla="*/ 238125 w 315913"/>
                <a:gd name="connsiteY44" fmla="*/ 144463 h 338138"/>
                <a:gd name="connsiteX45" fmla="*/ 303213 w 315913"/>
                <a:gd name="connsiteY45" fmla="*/ 144463 h 338138"/>
                <a:gd name="connsiteX46" fmla="*/ 303213 w 315913"/>
                <a:gd name="connsiteY46" fmla="*/ 109792 h 338138"/>
                <a:gd name="connsiteX47" fmla="*/ 270005 w 315913"/>
                <a:gd name="connsiteY47" fmla="*/ 77788 h 338138"/>
                <a:gd name="connsiteX48" fmla="*/ 270013 w 315913"/>
                <a:gd name="connsiteY48" fmla="*/ 65088 h 338138"/>
                <a:gd name="connsiteX49" fmla="*/ 315913 w 315913"/>
                <a:gd name="connsiteY49" fmla="*/ 109941 h 338138"/>
                <a:gd name="connsiteX50" fmla="*/ 315913 w 315913"/>
                <a:gd name="connsiteY50" fmla="*/ 150836 h 338138"/>
                <a:gd name="connsiteX51" fmla="*/ 313290 w 315913"/>
                <a:gd name="connsiteY51" fmla="*/ 156113 h 338138"/>
                <a:gd name="connsiteX52" fmla="*/ 309356 w 315913"/>
                <a:gd name="connsiteY52" fmla="*/ 158751 h 338138"/>
                <a:gd name="connsiteX53" fmla="*/ 231982 w 315913"/>
                <a:gd name="connsiteY53" fmla="*/ 158751 h 338138"/>
                <a:gd name="connsiteX54" fmla="*/ 225425 w 315913"/>
                <a:gd name="connsiteY54" fmla="*/ 150836 h 338138"/>
                <a:gd name="connsiteX55" fmla="*/ 225425 w 315913"/>
                <a:gd name="connsiteY55" fmla="*/ 109941 h 338138"/>
                <a:gd name="connsiteX56" fmla="*/ 270013 w 315913"/>
                <a:gd name="connsiteY56" fmla="*/ 65088 h 338138"/>
                <a:gd name="connsiteX57" fmla="*/ 157956 w 315913"/>
                <a:gd name="connsiteY57" fmla="*/ 65088 h 338138"/>
                <a:gd name="connsiteX58" fmla="*/ 203200 w 315913"/>
                <a:gd name="connsiteY58" fmla="*/ 109941 h 338138"/>
                <a:gd name="connsiteX59" fmla="*/ 203200 w 315913"/>
                <a:gd name="connsiteY59" fmla="*/ 150836 h 338138"/>
                <a:gd name="connsiteX60" fmla="*/ 201869 w 315913"/>
                <a:gd name="connsiteY60" fmla="*/ 156113 h 338138"/>
                <a:gd name="connsiteX61" fmla="*/ 196546 w 315913"/>
                <a:gd name="connsiteY61" fmla="*/ 158751 h 338138"/>
                <a:gd name="connsiteX62" fmla="*/ 119365 w 315913"/>
                <a:gd name="connsiteY62" fmla="*/ 158751 h 338138"/>
                <a:gd name="connsiteX63" fmla="*/ 112712 w 315913"/>
                <a:gd name="connsiteY63" fmla="*/ 150836 h 338138"/>
                <a:gd name="connsiteX64" fmla="*/ 112712 w 315913"/>
                <a:gd name="connsiteY64" fmla="*/ 109941 h 338138"/>
                <a:gd name="connsiteX65" fmla="*/ 157956 w 315913"/>
                <a:gd name="connsiteY65" fmla="*/ 65088 h 338138"/>
                <a:gd name="connsiteX66" fmla="*/ 45900 w 315913"/>
                <a:gd name="connsiteY66" fmla="*/ 65088 h 338138"/>
                <a:gd name="connsiteX67" fmla="*/ 90488 w 315913"/>
                <a:gd name="connsiteY67" fmla="*/ 109941 h 338138"/>
                <a:gd name="connsiteX68" fmla="*/ 90488 w 315913"/>
                <a:gd name="connsiteY68" fmla="*/ 150836 h 338138"/>
                <a:gd name="connsiteX69" fmla="*/ 89176 w 315913"/>
                <a:gd name="connsiteY69" fmla="*/ 156113 h 338138"/>
                <a:gd name="connsiteX70" fmla="*/ 83931 w 315913"/>
                <a:gd name="connsiteY70" fmla="*/ 158751 h 338138"/>
                <a:gd name="connsiteX71" fmla="*/ 6557 w 315913"/>
                <a:gd name="connsiteY71" fmla="*/ 158751 h 338138"/>
                <a:gd name="connsiteX72" fmla="*/ 0 w 315913"/>
                <a:gd name="connsiteY72" fmla="*/ 150836 h 338138"/>
                <a:gd name="connsiteX73" fmla="*/ 0 w 315913"/>
                <a:gd name="connsiteY73" fmla="*/ 109941 h 338138"/>
                <a:gd name="connsiteX74" fmla="*/ 45900 w 315913"/>
                <a:gd name="connsiteY74" fmla="*/ 65088 h 338138"/>
                <a:gd name="connsiteX75" fmla="*/ 270669 w 315913"/>
                <a:gd name="connsiteY75" fmla="*/ 14288 h 338138"/>
                <a:gd name="connsiteX76" fmla="*/ 254000 w 315913"/>
                <a:gd name="connsiteY76" fmla="*/ 30957 h 338138"/>
                <a:gd name="connsiteX77" fmla="*/ 270669 w 315913"/>
                <a:gd name="connsiteY77" fmla="*/ 47626 h 338138"/>
                <a:gd name="connsiteX78" fmla="*/ 287338 w 315913"/>
                <a:gd name="connsiteY78" fmla="*/ 30957 h 338138"/>
                <a:gd name="connsiteX79" fmla="*/ 270669 w 315913"/>
                <a:gd name="connsiteY79" fmla="*/ 14288 h 338138"/>
                <a:gd name="connsiteX80" fmla="*/ 271463 w 315913"/>
                <a:gd name="connsiteY80" fmla="*/ 0 h 338138"/>
                <a:gd name="connsiteX81" fmla="*/ 301625 w 315913"/>
                <a:gd name="connsiteY81" fmla="*/ 30957 h 338138"/>
                <a:gd name="connsiteX82" fmla="*/ 271463 w 315913"/>
                <a:gd name="connsiteY82" fmla="*/ 61913 h 338138"/>
                <a:gd name="connsiteX83" fmla="*/ 241300 w 315913"/>
                <a:gd name="connsiteY83" fmla="*/ 30957 h 338138"/>
                <a:gd name="connsiteX84" fmla="*/ 271463 w 315913"/>
                <a:gd name="connsiteY84" fmla="*/ 0 h 338138"/>
                <a:gd name="connsiteX85" fmla="*/ 159420 w 315913"/>
                <a:gd name="connsiteY85" fmla="*/ 0 h 338138"/>
                <a:gd name="connsiteX86" fmla="*/ 188912 w 315913"/>
                <a:gd name="connsiteY86" fmla="*/ 30957 h 338138"/>
                <a:gd name="connsiteX87" fmla="*/ 159420 w 315913"/>
                <a:gd name="connsiteY87" fmla="*/ 61913 h 338138"/>
                <a:gd name="connsiteX88" fmla="*/ 128587 w 315913"/>
                <a:gd name="connsiteY88" fmla="*/ 30957 h 338138"/>
                <a:gd name="connsiteX89" fmla="*/ 159420 w 315913"/>
                <a:gd name="connsiteY89" fmla="*/ 0 h 338138"/>
                <a:gd name="connsiteX90" fmla="*/ 46037 w 315913"/>
                <a:gd name="connsiteY90" fmla="*/ 0 h 338138"/>
                <a:gd name="connsiteX91" fmla="*/ 76200 w 315913"/>
                <a:gd name="connsiteY91" fmla="*/ 30957 h 338138"/>
                <a:gd name="connsiteX92" fmla="*/ 46037 w 315913"/>
                <a:gd name="connsiteY92" fmla="*/ 61913 h 338138"/>
                <a:gd name="connsiteX93" fmla="*/ 15875 w 315913"/>
                <a:gd name="connsiteY93" fmla="*/ 30957 h 338138"/>
                <a:gd name="connsiteX94" fmla="*/ 46037 w 315913"/>
                <a:gd name="connsiteY9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5913" h="338138">
                  <a:moveTo>
                    <a:pt x="270013" y="244475"/>
                  </a:moveTo>
                  <a:cubicBezTo>
                    <a:pt x="294930" y="244475"/>
                    <a:pt x="315913" y="265582"/>
                    <a:pt x="315913" y="290647"/>
                  </a:cubicBezTo>
                  <a:cubicBezTo>
                    <a:pt x="315913" y="290647"/>
                    <a:pt x="315913" y="290647"/>
                    <a:pt x="315913" y="331542"/>
                  </a:cubicBezTo>
                  <a:cubicBezTo>
                    <a:pt x="315913" y="332861"/>
                    <a:pt x="314602" y="335500"/>
                    <a:pt x="313290" y="335500"/>
                  </a:cubicBezTo>
                  <a:cubicBezTo>
                    <a:pt x="313290" y="336819"/>
                    <a:pt x="310667" y="338138"/>
                    <a:pt x="309356" y="338138"/>
                  </a:cubicBezTo>
                  <a:cubicBezTo>
                    <a:pt x="309356" y="338138"/>
                    <a:pt x="309356" y="338138"/>
                    <a:pt x="231982" y="338138"/>
                  </a:cubicBezTo>
                  <a:cubicBezTo>
                    <a:pt x="228048" y="338138"/>
                    <a:pt x="225425" y="335500"/>
                    <a:pt x="225425" y="331542"/>
                  </a:cubicBezTo>
                  <a:cubicBezTo>
                    <a:pt x="225425" y="331542"/>
                    <a:pt x="225425" y="331542"/>
                    <a:pt x="225425" y="290647"/>
                  </a:cubicBezTo>
                  <a:cubicBezTo>
                    <a:pt x="225425" y="265582"/>
                    <a:pt x="246408" y="244475"/>
                    <a:pt x="270013" y="244475"/>
                  </a:cubicBezTo>
                  <a:close/>
                  <a:moveTo>
                    <a:pt x="157956" y="244475"/>
                  </a:moveTo>
                  <a:cubicBezTo>
                    <a:pt x="183239" y="244475"/>
                    <a:pt x="203200" y="265582"/>
                    <a:pt x="203200" y="290647"/>
                  </a:cubicBezTo>
                  <a:cubicBezTo>
                    <a:pt x="203200" y="290647"/>
                    <a:pt x="203200" y="290647"/>
                    <a:pt x="203200" y="331542"/>
                  </a:cubicBezTo>
                  <a:cubicBezTo>
                    <a:pt x="203200" y="332861"/>
                    <a:pt x="203200" y="335500"/>
                    <a:pt x="201869" y="335500"/>
                  </a:cubicBezTo>
                  <a:cubicBezTo>
                    <a:pt x="200538" y="336819"/>
                    <a:pt x="199208" y="338138"/>
                    <a:pt x="196546" y="338138"/>
                  </a:cubicBezTo>
                  <a:cubicBezTo>
                    <a:pt x="196546" y="338138"/>
                    <a:pt x="196546" y="338138"/>
                    <a:pt x="119365" y="338138"/>
                  </a:cubicBezTo>
                  <a:cubicBezTo>
                    <a:pt x="115373" y="338138"/>
                    <a:pt x="112712" y="335500"/>
                    <a:pt x="112712" y="331542"/>
                  </a:cubicBezTo>
                  <a:cubicBezTo>
                    <a:pt x="112712" y="331542"/>
                    <a:pt x="112712" y="331542"/>
                    <a:pt x="112712" y="290647"/>
                  </a:cubicBezTo>
                  <a:cubicBezTo>
                    <a:pt x="112712" y="265582"/>
                    <a:pt x="132672" y="244475"/>
                    <a:pt x="157956" y="244475"/>
                  </a:cubicBezTo>
                  <a:close/>
                  <a:moveTo>
                    <a:pt x="45900" y="244475"/>
                  </a:moveTo>
                  <a:cubicBezTo>
                    <a:pt x="69505" y="244475"/>
                    <a:pt x="90488" y="265582"/>
                    <a:pt x="90488" y="290647"/>
                  </a:cubicBezTo>
                  <a:cubicBezTo>
                    <a:pt x="90488" y="290647"/>
                    <a:pt x="90488" y="290647"/>
                    <a:pt x="90488" y="331542"/>
                  </a:cubicBezTo>
                  <a:cubicBezTo>
                    <a:pt x="90488" y="332861"/>
                    <a:pt x="90488" y="335500"/>
                    <a:pt x="89176" y="335500"/>
                  </a:cubicBezTo>
                  <a:cubicBezTo>
                    <a:pt x="87865" y="336819"/>
                    <a:pt x="85242" y="338138"/>
                    <a:pt x="83931" y="338138"/>
                  </a:cubicBezTo>
                  <a:cubicBezTo>
                    <a:pt x="83931" y="338138"/>
                    <a:pt x="83931" y="338138"/>
                    <a:pt x="6557" y="338138"/>
                  </a:cubicBezTo>
                  <a:cubicBezTo>
                    <a:pt x="3934" y="338138"/>
                    <a:pt x="0" y="335500"/>
                    <a:pt x="0" y="331542"/>
                  </a:cubicBezTo>
                  <a:cubicBezTo>
                    <a:pt x="0" y="331542"/>
                    <a:pt x="0" y="331542"/>
                    <a:pt x="0" y="290647"/>
                  </a:cubicBezTo>
                  <a:cubicBezTo>
                    <a:pt x="0" y="265582"/>
                    <a:pt x="20983" y="244475"/>
                    <a:pt x="45900" y="244475"/>
                  </a:cubicBezTo>
                  <a:close/>
                  <a:moveTo>
                    <a:pt x="271463" y="180975"/>
                  </a:moveTo>
                  <a:cubicBezTo>
                    <a:pt x="287200" y="180975"/>
                    <a:pt x="301625" y="194089"/>
                    <a:pt x="301625" y="211138"/>
                  </a:cubicBezTo>
                  <a:cubicBezTo>
                    <a:pt x="301625" y="228186"/>
                    <a:pt x="287200" y="241300"/>
                    <a:pt x="271463" y="241300"/>
                  </a:cubicBezTo>
                  <a:cubicBezTo>
                    <a:pt x="254414" y="241300"/>
                    <a:pt x="241300" y="228186"/>
                    <a:pt x="241300" y="211138"/>
                  </a:cubicBezTo>
                  <a:cubicBezTo>
                    <a:pt x="241300" y="194089"/>
                    <a:pt x="254414" y="180975"/>
                    <a:pt x="271463" y="180975"/>
                  </a:cubicBezTo>
                  <a:close/>
                  <a:moveTo>
                    <a:pt x="159420" y="180975"/>
                  </a:moveTo>
                  <a:cubicBezTo>
                    <a:pt x="175506" y="180975"/>
                    <a:pt x="188912" y="194089"/>
                    <a:pt x="188912" y="211138"/>
                  </a:cubicBezTo>
                  <a:cubicBezTo>
                    <a:pt x="188912" y="228186"/>
                    <a:pt x="175506" y="241300"/>
                    <a:pt x="159420" y="241300"/>
                  </a:cubicBezTo>
                  <a:cubicBezTo>
                    <a:pt x="141992" y="241300"/>
                    <a:pt x="128587" y="228186"/>
                    <a:pt x="128587" y="211138"/>
                  </a:cubicBezTo>
                  <a:cubicBezTo>
                    <a:pt x="128587" y="194089"/>
                    <a:pt x="141992" y="180975"/>
                    <a:pt x="159420" y="180975"/>
                  </a:cubicBezTo>
                  <a:close/>
                  <a:moveTo>
                    <a:pt x="46038" y="180975"/>
                  </a:moveTo>
                  <a:cubicBezTo>
                    <a:pt x="62697" y="180975"/>
                    <a:pt x="76201" y="194479"/>
                    <a:pt x="76201" y="211138"/>
                  </a:cubicBezTo>
                  <a:cubicBezTo>
                    <a:pt x="76201" y="227797"/>
                    <a:pt x="62697" y="241301"/>
                    <a:pt x="46038" y="241301"/>
                  </a:cubicBezTo>
                  <a:cubicBezTo>
                    <a:pt x="29379" y="241301"/>
                    <a:pt x="15875" y="227797"/>
                    <a:pt x="15875" y="211138"/>
                  </a:cubicBezTo>
                  <a:cubicBezTo>
                    <a:pt x="15875" y="194479"/>
                    <a:pt x="29379" y="180975"/>
                    <a:pt x="46038" y="180975"/>
                  </a:cubicBezTo>
                  <a:close/>
                  <a:moveTo>
                    <a:pt x="270005" y="77788"/>
                  </a:moveTo>
                  <a:cubicBezTo>
                    <a:pt x="252736" y="77788"/>
                    <a:pt x="238125" y="92457"/>
                    <a:pt x="238125" y="109792"/>
                  </a:cubicBezTo>
                  <a:cubicBezTo>
                    <a:pt x="238125" y="109792"/>
                    <a:pt x="238125" y="109792"/>
                    <a:pt x="238125" y="144463"/>
                  </a:cubicBezTo>
                  <a:cubicBezTo>
                    <a:pt x="238125" y="144463"/>
                    <a:pt x="238125" y="144463"/>
                    <a:pt x="303213" y="144463"/>
                  </a:cubicBezTo>
                  <a:lnTo>
                    <a:pt x="303213" y="109792"/>
                  </a:lnTo>
                  <a:cubicBezTo>
                    <a:pt x="303213" y="92457"/>
                    <a:pt x="288602" y="77788"/>
                    <a:pt x="270005" y="77788"/>
                  </a:cubicBezTo>
                  <a:close/>
                  <a:moveTo>
                    <a:pt x="270013" y="65088"/>
                  </a:moveTo>
                  <a:cubicBezTo>
                    <a:pt x="294930" y="65088"/>
                    <a:pt x="315913" y="84876"/>
                    <a:pt x="315913" y="109941"/>
                  </a:cubicBezTo>
                  <a:cubicBezTo>
                    <a:pt x="315913" y="109941"/>
                    <a:pt x="315913" y="109941"/>
                    <a:pt x="315913" y="150836"/>
                  </a:cubicBezTo>
                  <a:cubicBezTo>
                    <a:pt x="315913" y="153474"/>
                    <a:pt x="314602" y="154794"/>
                    <a:pt x="313290" y="156113"/>
                  </a:cubicBezTo>
                  <a:cubicBezTo>
                    <a:pt x="313290" y="157432"/>
                    <a:pt x="310667" y="158751"/>
                    <a:pt x="309356" y="158751"/>
                  </a:cubicBezTo>
                  <a:cubicBezTo>
                    <a:pt x="309356" y="158751"/>
                    <a:pt x="309356" y="158751"/>
                    <a:pt x="231982" y="158751"/>
                  </a:cubicBezTo>
                  <a:cubicBezTo>
                    <a:pt x="228048" y="158751"/>
                    <a:pt x="225425" y="154794"/>
                    <a:pt x="225425" y="150836"/>
                  </a:cubicBezTo>
                  <a:cubicBezTo>
                    <a:pt x="225425" y="150836"/>
                    <a:pt x="225425" y="150836"/>
                    <a:pt x="225425" y="109941"/>
                  </a:cubicBezTo>
                  <a:cubicBezTo>
                    <a:pt x="225425" y="84876"/>
                    <a:pt x="246408" y="65088"/>
                    <a:pt x="270013" y="65088"/>
                  </a:cubicBezTo>
                  <a:close/>
                  <a:moveTo>
                    <a:pt x="157956" y="65088"/>
                  </a:moveTo>
                  <a:cubicBezTo>
                    <a:pt x="183239" y="65088"/>
                    <a:pt x="203200" y="84876"/>
                    <a:pt x="203200" y="109941"/>
                  </a:cubicBezTo>
                  <a:cubicBezTo>
                    <a:pt x="203200" y="109941"/>
                    <a:pt x="203200" y="109941"/>
                    <a:pt x="203200" y="150836"/>
                  </a:cubicBezTo>
                  <a:cubicBezTo>
                    <a:pt x="203200" y="153474"/>
                    <a:pt x="203200" y="154794"/>
                    <a:pt x="201869" y="156113"/>
                  </a:cubicBezTo>
                  <a:cubicBezTo>
                    <a:pt x="200538" y="157432"/>
                    <a:pt x="199208" y="158751"/>
                    <a:pt x="196546" y="158751"/>
                  </a:cubicBezTo>
                  <a:cubicBezTo>
                    <a:pt x="196546" y="158751"/>
                    <a:pt x="196546" y="158751"/>
                    <a:pt x="119365" y="158751"/>
                  </a:cubicBezTo>
                  <a:cubicBezTo>
                    <a:pt x="115373" y="158751"/>
                    <a:pt x="112712" y="154794"/>
                    <a:pt x="112712" y="150836"/>
                  </a:cubicBezTo>
                  <a:cubicBezTo>
                    <a:pt x="112712" y="150836"/>
                    <a:pt x="112712" y="150836"/>
                    <a:pt x="112712" y="109941"/>
                  </a:cubicBezTo>
                  <a:cubicBezTo>
                    <a:pt x="112712" y="84876"/>
                    <a:pt x="132672" y="65088"/>
                    <a:pt x="157956" y="65088"/>
                  </a:cubicBezTo>
                  <a:close/>
                  <a:moveTo>
                    <a:pt x="45900" y="65088"/>
                  </a:moveTo>
                  <a:cubicBezTo>
                    <a:pt x="69505" y="65088"/>
                    <a:pt x="90488" y="84876"/>
                    <a:pt x="90488" y="109941"/>
                  </a:cubicBezTo>
                  <a:cubicBezTo>
                    <a:pt x="90488" y="109941"/>
                    <a:pt x="90488" y="109941"/>
                    <a:pt x="90488" y="150836"/>
                  </a:cubicBezTo>
                  <a:cubicBezTo>
                    <a:pt x="90488" y="153474"/>
                    <a:pt x="90488" y="154794"/>
                    <a:pt x="89176" y="156113"/>
                  </a:cubicBezTo>
                  <a:cubicBezTo>
                    <a:pt x="87865" y="157432"/>
                    <a:pt x="85242" y="158751"/>
                    <a:pt x="83931" y="158751"/>
                  </a:cubicBezTo>
                  <a:cubicBezTo>
                    <a:pt x="83931" y="158751"/>
                    <a:pt x="83931" y="158751"/>
                    <a:pt x="6557" y="158751"/>
                  </a:cubicBezTo>
                  <a:cubicBezTo>
                    <a:pt x="3934" y="158751"/>
                    <a:pt x="0" y="154794"/>
                    <a:pt x="0" y="150836"/>
                  </a:cubicBezTo>
                  <a:cubicBezTo>
                    <a:pt x="0" y="150836"/>
                    <a:pt x="0" y="150836"/>
                    <a:pt x="0" y="109941"/>
                  </a:cubicBezTo>
                  <a:cubicBezTo>
                    <a:pt x="0" y="84876"/>
                    <a:pt x="20983" y="65088"/>
                    <a:pt x="45900" y="65088"/>
                  </a:cubicBezTo>
                  <a:close/>
                  <a:moveTo>
                    <a:pt x="270669" y="14288"/>
                  </a:moveTo>
                  <a:cubicBezTo>
                    <a:pt x="261463" y="14288"/>
                    <a:pt x="254000" y="21751"/>
                    <a:pt x="254000" y="30957"/>
                  </a:cubicBezTo>
                  <a:cubicBezTo>
                    <a:pt x="254000" y="40163"/>
                    <a:pt x="261463" y="47626"/>
                    <a:pt x="270669" y="47626"/>
                  </a:cubicBezTo>
                  <a:cubicBezTo>
                    <a:pt x="279875" y="47626"/>
                    <a:pt x="287338" y="40163"/>
                    <a:pt x="287338" y="30957"/>
                  </a:cubicBezTo>
                  <a:cubicBezTo>
                    <a:pt x="287338" y="21751"/>
                    <a:pt x="279875" y="14288"/>
                    <a:pt x="270669" y="14288"/>
                  </a:cubicBezTo>
                  <a:close/>
                  <a:moveTo>
                    <a:pt x="271463" y="0"/>
                  </a:moveTo>
                  <a:cubicBezTo>
                    <a:pt x="287200" y="0"/>
                    <a:pt x="301625" y="13459"/>
                    <a:pt x="301625" y="30957"/>
                  </a:cubicBezTo>
                  <a:cubicBezTo>
                    <a:pt x="301625" y="48454"/>
                    <a:pt x="287200" y="61913"/>
                    <a:pt x="271463" y="61913"/>
                  </a:cubicBezTo>
                  <a:cubicBezTo>
                    <a:pt x="254414" y="61913"/>
                    <a:pt x="241300" y="48454"/>
                    <a:pt x="241300" y="30957"/>
                  </a:cubicBezTo>
                  <a:cubicBezTo>
                    <a:pt x="241300" y="13459"/>
                    <a:pt x="254414" y="0"/>
                    <a:pt x="271463" y="0"/>
                  </a:cubicBezTo>
                  <a:close/>
                  <a:moveTo>
                    <a:pt x="159420" y="0"/>
                  </a:moveTo>
                  <a:cubicBezTo>
                    <a:pt x="175506" y="0"/>
                    <a:pt x="188912" y="13459"/>
                    <a:pt x="188912" y="30957"/>
                  </a:cubicBezTo>
                  <a:cubicBezTo>
                    <a:pt x="188912" y="48454"/>
                    <a:pt x="175506" y="61913"/>
                    <a:pt x="159420" y="61913"/>
                  </a:cubicBezTo>
                  <a:cubicBezTo>
                    <a:pt x="141992" y="61913"/>
                    <a:pt x="128587" y="48454"/>
                    <a:pt x="128587" y="30957"/>
                  </a:cubicBezTo>
                  <a:cubicBezTo>
                    <a:pt x="128587" y="13459"/>
                    <a:pt x="141992" y="0"/>
                    <a:pt x="159420" y="0"/>
                  </a:cubicBezTo>
                  <a:close/>
                  <a:moveTo>
                    <a:pt x="46037" y="0"/>
                  </a:moveTo>
                  <a:cubicBezTo>
                    <a:pt x="63086" y="0"/>
                    <a:pt x="76200" y="13459"/>
                    <a:pt x="76200" y="30957"/>
                  </a:cubicBezTo>
                  <a:cubicBezTo>
                    <a:pt x="76200" y="48454"/>
                    <a:pt x="63086" y="61913"/>
                    <a:pt x="46037" y="61913"/>
                  </a:cubicBezTo>
                  <a:cubicBezTo>
                    <a:pt x="28989" y="61913"/>
                    <a:pt x="15875" y="48454"/>
                    <a:pt x="15875" y="30957"/>
                  </a:cubicBezTo>
                  <a:cubicBezTo>
                    <a:pt x="15875" y="13459"/>
                    <a:pt x="28989" y="0"/>
                    <a:pt x="46037" y="0"/>
                  </a:cubicBez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grpSp>
      <p:grpSp>
        <p:nvGrpSpPr>
          <p:cNvPr id="32" name="组合 31"/>
          <p:cNvGrpSpPr/>
          <p:nvPr/>
        </p:nvGrpSpPr>
        <p:grpSpPr>
          <a:xfrm>
            <a:off x="5314782" y="2836772"/>
            <a:ext cx="1809884" cy="1809884"/>
            <a:chOff x="5103909" y="1967143"/>
            <a:chExt cx="2413178" cy="2413178"/>
          </a:xfrm>
        </p:grpSpPr>
        <p:sp>
          <p:nvSpPr>
            <p:cNvPr id="33" name="椭圆 32"/>
            <p:cNvSpPr/>
            <p:nvPr/>
          </p:nvSpPr>
          <p:spPr>
            <a:xfrm>
              <a:off x="5231700" y="2094934"/>
              <a:ext cx="2157594" cy="2157594"/>
            </a:xfrm>
            <a:prstGeom prst="ellipse">
              <a:avLst/>
            </a:prstGeom>
            <a:solidFill>
              <a:srgbClr val="F78A8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34" name="椭圆 33"/>
            <p:cNvSpPr/>
            <p:nvPr/>
          </p:nvSpPr>
          <p:spPr>
            <a:xfrm>
              <a:off x="5103909" y="1967143"/>
              <a:ext cx="2413178" cy="2413178"/>
            </a:xfrm>
            <a:prstGeom prst="ellipse">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35" name="Freeform 134"/>
            <p:cNvSpPr/>
            <p:nvPr/>
          </p:nvSpPr>
          <p:spPr bwMode="auto">
            <a:xfrm>
              <a:off x="5928666" y="2780502"/>
              <a:ext cx="763663" cy="786459"/>
            </a:xfrm>
            <a:custGeom>
              <a:avLst/>
              <a:gdLst>
                <a:gd name="connsiteX0" fmla="*/ 140277 w 319088"/>
                <a:gd name="connsiteY0" fmla="*/ 225425 h 328613"/>
                <a:gd name="connsiteX1" fmla="*/ 101311 w 319088"/>
                <a:gd name="connsiteY1" fmla="*/ 229351 h 328613"/>
                <a:gd name="connsiteX2" fmla="*/ 100012 w 319088"/>
                <a:gd name="connsiteY2" fmla="*/ 230660 h 328613"/>
                <a:gd name="connsiteX3" fmla="*/ 100012 w 319088"/>
                <a:gd name="connsiteY3" fmla="*/ 319646 h 328613"/>
                <a:gd name="connsiteX4" fmla="*/ 100012 w 319088"/>
                <a:gd name="connsiteY4" fmla="*/ 322263 h 328613"/>
                <a:gd name="connsiteX5" fmla="*/ 101311 w 319088"/>
                <a:gd name="connsiteY5" fmla="*/ 322263 h 328613"/>
                <a:gd name="connsiteX6" fmla="*/ 102610 w 319088"/>
                <a:gd name="connsiteY6" fmla="*/ 322263 h 328613"/>
                <a:gd name="connsiteX7" fmla="*/ 140277 w 319088"/>
                <a:gd name="connsiteY7" fmla="*/ 311794 h 328613"/>
                <a:gd name="connsiteX8" fmla="*/ 142875 w 319088"/>
                <a:gd name="connsiteY8" fmla="*/ 310485 h 328613"/>
                <a:gd name="connsiteX9" fmla="*/ 142875 w 319088"/>
                <a:gd name="connsiteY9" fmla="*/ 228042 h 328613"/>
                <a:gd name="connsiteX10" fmla="*/ 141576 w 319088"/>
                <a:gd name="connsiteY10" fmla="*/ 226734 h 328613"/>
                <a:gd name="connsiteX11" fmla="*/ 140277 w 319088"/>
                <a:gd name="connsiteY11" fmla="*/ 225425 h 328613"/>
                <a:gd name="connsiteX12" fmla="*/ 49212 w 319088"/>
                <a:gd name="connsiteY12" fmla="*/ 223838 h 328613"/>
                <a:gd name="connsiteX13" fmla="*/ 49212 w 319088"/>
                <a:gd name="connsiteY13" fmla="*/ 226378 h 328613"/>
                <a:gd name="connsiteX14" fmla="*/ 49212 w 319088"/>
                <a:gd name="connsiteY14" fmla="*/ 263208 h 328613"/>
                <a:gd name="connsiteX15" fmla="*/ 50497 w 319088"/>
                <a:gd name="connsiteY15" fmla="*/ 265748 h 328613"/>
                <a:gd name="connsiteX16" fmla="*/ 74915 w 319088"/>
                <a:gd name="connsiteY16" fmla="*/ 274638 h 328613"/>
                <a:gd name="connsiteX17" fmla="*/ 76200 w 319088"/>
                <a:gd name="connsiteY17" fmla="*/ 273368 h 328613"/>
                <a:gd name="connsiteX18" fmla="*/ 76200 w 319088"/>
                <a:gd name="connsiteY18" fmla="*/ 272098 h 328613"/>
                <a:gd name="connsiteX19" fmla="*/ 76200 w 319088"/>
                <a:gd name="connsiteY19" fmla="*/ 230188 h 328613"/>
                <a:gd name="connsiteX20" fmla="*/ 74915 w 319088"/>
                <a:gd name="connsiteY20" fmla="*/ 228918 h 328613"/>
                <a:gd name="connsiteX21" fmla="*/ 50497 w 319088"/>
                <a:gd name="connsiteY21" fmla="*/ 223838 h 328613"/>
                <a:gd name="connsiteX22" fmla="*/ 49212 w 319088"/>
                <a:gd name="connsiteY22" fmla="*/ 223838 h 328613"/>
                <a:gd name="connsiteX23" fmla="*/ 189206 w 319088"/>
                <a:gd name="connsiteY23" fmla="*/ 222250 h 328613"/>
                <a:gd name="connsiteX24" fmla="*/ 156868 w 319088"/>
                <a:gd name="connsiteY24" fmla="*/ 224848 h 328613"/>
                <a:gd name="connsiteX25" fmla="*/ 155575 w 319088"/>
                <a:gd name="connsiteY25" fmla="*/ 226147 h 328613"/>
                <a:gd name="connsiteX26" fmla="*/ 155575 w 319088"/>
                <a:gd name="connsiteY26" fmla="*/ 305377 h 328613"/>
                <a:gd name="connsiteX27" fmla="*/ 156868 w 319088"/>
                <a:gd name="connsiteY27" fmla="*/ 307975 h 328613"/>
                <a:gd name="connsiteX28" fmla="*/ 158162 w 319088"/>
                <a:gd name="connsiteY28" fmla="*/ 307975 h 328613"/>
                <a:gd name="connsiteX29" fmla="*/ 189206 w 319088"/>
                <a:gd name="connsiteY29" fmla="*/ 300182 h 328613"/>
                <a:gd name="connsiteX30" fmla="*/ 190500 w 319088"/>
                <a:gd name="connsiteY30" fmla="*/ 297584 h 328613"/>
                <a:gd name="connsiteX31" fmla="*/ 190500 w 319088"/>
                <a:gd name="connsiteY31" fmla="*/ 223549 h 328613"/>
                <a:gd name="connsiteX32" fmla="*/ 190500 w 319088"/>
                <a:gd name="connsiteY32" fmla="*/ 222250 h 328613"/>
                <a:gd name="connsiteX33" fmla="*/ 189206 w 319088"/>
                <a:gd name="connsiteY33" fmla="*/ 222250 h 328613"/>
                <a:gd name="connsiteX34" fmla="*/ 12700 w 319088"/>
                <a:gd name="connsiteY34" fmla="*/ 217488 h 328613"/>
                <a:gd name="connsiteX35" fmla="*/ 12700 w 319088"/>
                <a:gd name="connsiteY35" fmla="*/ 218778 h 328613"/>
                <a:gd name="connsiteX36" fmla="*/ 12700 w 319088"/>
                <a:gd name="connsiteY36" fmla="*/ 251024 h 328613"/>
                <a:gd name="connsiteX37" fmla="*/ 13970 w 319088"/>
                <a:gd name="connsiteY37" fmla="*/ 252314 h 328613"/>
                <a:gd name="connsiteX38" fmla="*/ 29210 w 319088"/>
                <a:gd name="connsiteY38" fmla="*/ 258763 h 328613"/>
                <a:gd name="connsiteX39" fmla="*/ 30480 w 319088"/>
                <a:gd name="connsiteY39" fmla="*/ 258763 h 328613"/>
                <a:gd name="connsiteX40" fmla="*/ 31750 w 319088"/>
                <a:gd name="connsiteY40" fmla="*/ 258763 h 328613"/>
                <a:gd name="connsiteX41" fmla="*/ 31750 w 319088"/>
                <a:gd name="connsiteY41" fmla="*/ 257473 h 328613"/>
                <a:gd name="connsiteX42" fmla="*/ 31750 w 319088"/>
                <a:gd name="connsiteY42" fmla="*/ 222647 h 328613"/>
                <a:gd name="connsiteX43" fmla="*/ 30480 w 319088"/>
                <a:gd name="connsiteY43" fmla="*/ 220068 h 328613"/>
                <a:gd name="connsiteX44" fmla="*/ 13970 w 319088"/>
                <a:gd name="connsiteY44" fmla="*/ 217488 h 328613"/>
                <a:gd name="connsiteX45" fmla="*/ 12700 w 319088"/>
                <a:gd name="connsiteY45" fmla="*/ 217488 h 328613"/>
                <a:gd name="connsiteX46" fmla="*/ 280105 w 319088"/>
                <a:gd name="connsiteY46" fmla="*/ 214313 h 328613"/>
                <a:gd name="connsiteX47" fmla="*/ 261584 w 319088"/>
                <a:gd name="connsiteY47" fmla="*/ 215595 h 328613"/>
                <a:gd name="connsiteX48" fmla="*/ 260350 w 319088"/>
                <a:gd name="connsiteY48" fmla="*/ 216877 h 328613"/>
                <a:gd name="connsiteX49" fmla="*/ 260350 w 319088"/>
                <a:gd name="connsiteY49" fmla="*/ 278424 h 328613"/>
                <a:gd name="connsiteX50" fmla="*/ 260350 w 319088"/>
                <a:gd name="connsiteY50" fmla="*/ 279706 h 328613"/>
                <a:gd name="connsiteX51" fmla="*/ 261584 w 319088"/>
                <a:gd name="connsiteY51" fmla="*/ 280988 h 328613"/>
                <a:gd name="connsiteX52" fmla="*/ 262819 w 319088"/>
                <a:gd name="connsiteY52" fmla="*/ 280988 h 328613"/>
                <a:gd name="connsiteX53" fmla="*/ 280105 w 319088"/>
                <a:gd name="connsiteY53" fmla="*/ 275859 h 328613"/>
                <a:gd name="connsiteX54" fmla="*/ 282575 w 319088"/>
                <a:gd name="connsiteY54" fmla="*/ 273295 h 328613"/>
                <a:gd name="connsiteX55" fmla="*/ 282575 w 319088"/>
                <a:gd name="connsiteY55" fmla="*/ 215595 h 328613"/>
                <a:gd name="connsiteX56" fmla="*/ 281340 w 319088"/>
                <a:gd name="connsiteY56" fmla="*/ 214313 h 328613"/>
                <a:gd name="connsiteX57" fmla="*/ 280105 w 319088"/>
                <a:gd name="connsiteY57" fmla="*/ 214313 h 328613"/>
                <a:gd name="connsiteX58" fmla="*/ 306983 w 319088"/>
                <a:gd name="connsiteY58" fmla="*/ 211138 h 328613"/>
                <a:gd name="connsiteX59" fmla="*/ 290215 w 319088"/>
                <a:gd name="connsiteY59" fmla="*/ 212428 h 328613"/>
                <a:gd name="connsiteX60" fmla="*/ 288925 w 319088"/>
                <a:gd name="connsiteY60" fmla="*/ 215008 h 328613"/>
                <a:gd name="connsiteX61" fmla="*/ 288925 w 319088"/>
                <a:gd name="connsiteY61" fmla="*/ 271761 h 328613"/>
                <a:gd name="connsiteX62" fmla="*/ 288925 w 319088"/>
                <a:gd name="connsiteY62" fmla="*/ 273051 h 328613"/>
                <a:gd name="connsiteX63" fmla="*/ 290215 w 319088"/>
                <a:gd name="connsiteY63" fmla="*/ 273051 h 328613"/>
                <a:gd name="connsiteX64" fmla="*/ 308273 w 319088"/>
                <a:gd name="connsiteY64" fmla="*/ 269181 h 328613"/>
                <a:gd name="connsiteX65" fmla="*/ 309563 w 319088"/>
                <a:gd name="connsiteY65" fmla="*/ 266602 h 328613"/>
                <a:gd name="connsiteX66" fmla="*/ 308273 w 319088"/>
                <a:gd name="connsiteY66" fmla="*/ 212428 h 328613"/>
                <a:gd name="connsiteX67" fmla="*/ 308273 w 319088"/>
                <a:gd name="connsiteY67" fmla="*/ 211138 h 328613"/>
                <a:gd name="connsiteX68" fmla="*/ 306983 w 319088"/>
                <a:gd name="connsiteY68" fmla="*/ 211138 h 328613"/>
                <a:gd name="connsiteX69" fmla="*/ 290195 w 319088"/>
                <a:gd name="connsiteY69" fmla="*/ 169863 h 328613"/>
                <a:gd name="connsiteX70" fmla="*/ 288925 w 319088"/>
                <a:gd name="connsiteY70" fmla="*/ 171196 h 328613"/>
                <a:gd name="connsiteX71" fmla="*/ 288925 w 319088"/>
                <a:gd name="connsiteY71" fmla="*/ 172530 h 328613"/>
                <a:gd name="connsiteX72" fmla="*/ 288925 w 319088"/>
                <a:gd name="connsiteY72" fmla="*/ 201867 h 328613"/>
                <a:gd name="connsiteX73" fmla="*/ 288925 w 319088"/>
                <a:gd name="connsiteY73" fmla="*/ 203201 h 328613"/>
                <a:gd name="connsiteX74" fmla="*/ 290195 w 319088"/>
                <a:gd name="connsiteY74" fmla="*/ 203201 h 328613"/>
                <a:gd name="connsiteX75" fmla="*/ 306705 w 319088"/>
                <a:gd name="connsiteY75" fmla="*/ 201867 h 328613"/>
                <a:gd name="connsiteX76" fmla="*/ 307975 w 319088"/>
                <a:gd name="connsiteY76" fmla="*/ 200534 h 328613"/>
                <a:gd name="connsiteX77" fmla="*/ 307975 w 319088"/>
                <a:gd name="connsiteY77" fmla="*/ 172530 h 328613"/>
                <a:gd name="connsiteX78" fmla="*/ 306705 w 319088"/>
                <a:gd name="connsiteY78" fmla="*/ 171196 h 328613"/>
                <a:gd name="connsiteX79" fmla="*/ 290195 w 319088"/>
                <a:gd name="connsiteY79" fmla="*/ 169863 h 328613"/>
                <a:gd name="connsiteX80" fmla="*/ 261584 w 319088"/>
                <a:gd name="connsiteY80" fmla="*/ 168275 h 328613"/>
                <a:gd name="connsiteX81" fmla="*/ 260350 w 319088"/>
                <a:gd name="connsiteY81" fmla="*/ 169568 h 328613"/>
                <a:gd name="connsiteX82" fmla="*/ 260350 w 319088"/>
                <a:gd name="connsiteY82" fmla="*/ 170862 h 328613"/>
                <a:gd name="connsiteX83" fmla="*/ 260350 w 319088"/>
                <a:gd name="connsiteY83" fmla="*/ 201906 h 328613"/>
                <a:gd name="connsiteX84" fmla="*/ 260350 w 319088"/>
                <a:gd name="connsiteY84" fmla="*/ 203200 h 328613"/>
                <a:gd name="connsiteX85" fmla="*/ 261584 w 319088"/>
                <a:gd name="connsiteY85" fmla="*/ 203200 h 328613"/>
                <a:gd name="connsiteX86" fmla="*/ 280105 w 319088"/>
                <a:gd name="connsiteY86" fmla="*/ 201906 h 328613"/>
                <a:gd name="connsiteX87" fmla="*/ 282575 w 319088"/>
                <a:gd name="connsiteY87" fmla="*/ 200613 h 328613"/>
                <a:gd name="connsiteX88" fmla="*/ 282575 w 319088"/>
                <a:gd name="connsiteY88" fmla="*/ 170862 h 328613"/>
                <a:gd name="connsiteX89" fmla="*/ 280105 w 319088"/>
                <a:gd name="connsiteY89" fmla="*/ 169568 h 328613"/>
                <a:gd name="connsiteX90" fmla="*/ 261584 w 319088"/>
                <a:gd name="connsiteY90" fmla="*/ 168275 h 328613"/>
                <a:gd name="connsiteX91" fmla="*/ 214024 w 319088"/>
                <a:gd name="connsiteY91" fmla="*/ 168275 h 328613"/>
                <a:gd name="connsiteX92" fmla="*/ 212725 w 319088"/>
                <a:gd name="connsiteY92" fmla="*/ 169567 h 328613"/>
                <a:gd name="connsiteX93" fmla="*/ 212725 w 319088"/>
                <a:gd name="connsiteY93" fmla="*/ 222546 h 328613"/>
                <a:gd name="connsiteX94" fmla="*/ 214024 w 319088"/>
                <a:gd name="connsiteY94" fmla="*/ 223838 h 328613"/>
                <a:gd name="connsiteX95" fmla="*/ 215322 w 319088"/>
                <a:gd name="connsiteY95" fmla="*/ 223838 h 328613"/>
                <a:gd name="connsiteX96" fmla="*/ 240001 w 319088"/>
                <a:gd name="connsiteY96" fmla="*/ 221254 h 328613"/>
                <a:gd name="connsiteX97" fmla="*/ 241300 w 319088"/>
                <a:gd name="connsiteY97" fmla="*/ 219962 h 328613"/>
                <a:gd name="connsiteX98" fmla="*/ 241300 w 319088"/>
                <a:gd name="connsiteY98" fmla="*/ 170859 h 328613"/>
                <a:gd name="connsiteX99" fmla="*/ 240001 w 319088"/>
                <a:gd name="connsiteY99" fmla="*/ 169567 h 328613"/>
                <a:gd name="connsiteX100" fmla="*/ 215322 w 319088"/>
                <a:gd name="connsiteY100" fmla="*/ 168275 h 328613"/>
                <a:gd name="connsiteX101" fmla="*/ 214024 w 319088"/>
                <a:gd name="connsiteY101" fmla="*/ 168275 h 328613"/>
                <a:gd name="connsiteX102" fmla="*/ 30480 w 319088"/>
                <a:gd name="connsiteY102" fmla="*/ 168275 h 328613"/>
                <a:gd name="connsiteX103" fmla="*/ 13970 w 319088"/>
                <a:gd name="connsiteY103" fmla="*/ 169545 h 328613"/>
                <a:gd name="connsiteX104" fmla="*/ 12700 w 319088"/>
                <a:gd name="connsiteY104" fmla="*/ 170815 h 328613"/>
                <a:gd name="connsiteX105" fmla="*/ 12700 w 319088"/>
                <a:gd name="connsiteY105" fmla="*/ 202565 h 328613"/>
                <a:gd name="connsiteX106" fmla="*/ 13970 w 319088"/>
                <a:gd name="connsiteY106" fmla="*/ 203835 h 328613"/>
                <a:gd name="connsiteX107" fmla="*/ 30480 w 319088"/>
                <a:gd name="connsiteY107" fmla="*/ 206375 h 328613"/>
                <a:gd name="connsiteX108" fmla="*/ 31750 w 319088"/>
                <a:gd name="connsiteY108" fmla="*/ 205105 h 328613"/>
                <a:gd name="connsiteX109" fmla="*/ 31750 w 319088"/>
                <a:gd name="connsiteY109" fmla="*/ 203835 h 328613"/>
                <a:gd name="connsiteX110" fmla="*/ 31750 w 319088"/>
                <a:gd name="connsiteY110" fmla="*/ 169545 h 328613"/>
                <a:gd name="connsiteX111" fmla="*/ 31750 w 319088"/>
                <a:gd name="connsiteY111" fmla="*/ 168275 h 328613"/>
                <a:gd name="connsiteX112" fmla="*/ 30480 w 319088"/>
                <a:gd name="connsiteY112" fmla="*/ 168275 h 328613"/>
                <a:gd name="connsiteX113" fmla="*/ 158162 w 319088"/>
                <a:gd name="connsiteY113" fmla="*/ 165100 h 328613"/>
                <a:gd name="connsiteX114" fmla="*/ 156868 w 319088"/>
                <a:gd name="connsiteY114" fmla="*/ 166407 h 328613"/>
                <a:gd name="connsiteX115" fmla="*/ 155575 w 319088"/>
                <a:gd name="connsiteY115" fmla="*/ 167715 h 328613"/>
                <a:gd name="connsiteX116" fmla="*/ 155575 w 319088"/>
                <a:gd name="connsiteY116" fmla="*/ 206935 h 328613"/>
                <a:gd name="connsiteX117" fmla="*/ 156868 w 319088"/>
                <a:gd name="connsiteY117" fmla="*/ 208243 h 328613"/>
                <a:gd name="connsiteX118" fmla="*/ 158162 w 319088"/>
                <a:gd name="connsiteY118" fmla="*/ 209550 h 328613"/>
                <a:gd name="connsiteX119" fmla="*/ 189206 w 319088"/>
                <a:gd name="connsiteY119" fmla="*/ 208243 h 328613"/>
                <a:gd name="connsiteX120" fmla="*/ 190500 w 319088"/>
                <a:gd name="connsiteY120" fmla="*/ 205628 h 328613"/>
                <a:gd name="connsiteX121" fmla="*/ 190500 w 319088"/>
                <a:gd name="connsiteY121" fmla="*/ 169022 h 328613"/>
                <a:gd name="connsiteX122" fmla="*/ 189206 w 319088"/>
                <a:gd name="connsiteY122" fmla="*/ 166407 h 328613"/>
                <a:gd name="connsiteX123" fmla="*/ 158162 w 319088"/>
                <a:gd name="connsiteY123" fmla="*/ 165100 h 328613"/>
                <a:gd name="connsiteX124" fmla="*/ 100012 w 319088"/>
                <a:gd name="connsiteY124" fmla="*/ 163513 h 328613"/>
                <a:gd name="connsiteX125" fmla="*/ 100012 w 319088"/>
                <a:gd name="connsiteY125" fmla="*/ 164800 h 328613"/>
                <a:gd name="connsiteX126" fmla="*/ 100012 w 319088"/>
                <a:gd name="connsiteY126" fmla="*/ 208564 h 328613"/>
                <a:gd name="connsiteX127" fmla="*/ 100012 w 319088"/>
                <a:gd name="connsiteY127" fmla="*/ 209851 h 328613"/>
                <a:gd name="connsiteX128" fmla="*/ 101311 w 319088"/>
                <a:gd name="connsiteY128" fmla="*/ 211138 h 328613"/>
                <a:gd name="connsiteX129" fmla="*/ 140277 w 319088"/>
                <a:gd name="connsiteY129" fmla="*/ 208564 h 328613"/>
                <a:gd name="connsiteX130" fmla="*/ 142875 w 319088"/>
                <a:gd name="connsiteY130" fmla="*/ 207276 h 328613"/>
                <a:gd name="connsiteX131" fmla="*/ 142875 w 319088"/>
                <a:gd name="connsiteY131" fmla="*/ 166087 h 328613"/>
                <a:gd name="connsiteX132" fmla="*/ 140277 w 319088"/>
                <a:gd name="connsiteY132" fmla="*/ 164800 h 328613"/>
                <a:gd name="connsiteX133" fmla="*/ 101311 w 319088"/>
                <a:gd name="connsiteY133" fmla="*/ 163513 h 328613"/>
                <a:gd name="connsiteX134" fmla="*/ 100012 w 319088"/>
                <a:gd name="connsiteY134" fmla="*/ 163513 h 328613"/>
                <a:gd name="connsiteX135" fmla="*/ 74915 w 319088"/>
                <a:gd name="connsiteY135" fmla="*/ 163513 h 328613"/>
                <a:gd name="connsiteX136" fmla="*/ 50497 w 319088"/>
                <a:gd name="connsiteY136" fmla="*/ 166159 h 328613"/>
                <a:gd name="connsiteX137" fmla="*/ 49212 w 319088"/>
                <a:gd name="connsiteY137" fmla="*/ 167482 h 328613"/>
                <a:gd name="connsiteX138" fmla="*/ 49212 w 319088"/>
                <a:gd name="connsiteY138" fmla="*/ 207169 h 328613"/>
                <a:gd name="connsiteX139" fmla="*/ 50497 w 319088"/>
                <a:gd name="connsiteY139" fmla="*/ 208492 h 328613"/>
                <a:gd name="connsiteX140" fmla="*/ 74915 w 319088"/>
                <a:gd name="connsiteY140" fmla="*/ 211138 h 328613"/>
                <a:gd name="connsiteX141" fmla="*/ 76200 w 319088"/>
                <a:gd name="connsiteY141" fmla="*/ 211138 h 328613"/>
                <a:gd name="connsiteX142" fmla="*/ 76200 w 319088"/>
                <a:gd name="connsiteY142" fmla="*/ 209815 h 328613"/>
                <a:gd name="connsiteX143" fmla="*/ 76200 w 319088"/>
                <a:gd name="connsiteY143" fmla="*/ 164836 h 328613"/>
                <a:gd name="connsiteX144" fmla="*/ 76200 w 319088"/>
                <a:gd name="connsiteY144" fmla="*/ 163513 h 328613"/>
                <a:gd name="connsiteX145" fmla="*/ 74915 w 319088"/>
                <a:gd name="connsiteY145" fmla="*/ 163513 h 328613"/>
                <a:gd name="connsiteX146" fmla="*/ 288925 w 319088"/>
                <a:gd name="connsiteY146" fmla="*/ 127000 h 328613"/>
                <a:gd name="connsiteX147" fmla="*/ 288925 w 319088"/>
                <a:gd name="connsiteY147" fmla="*/ 129687 h 328613"/>
                <a:gd name="connsiteX148" fmla="*/ 288925 w 319088"/>
                <a:gd name="connsiteY148" fmla="*/ 159238 h 328613"/>
                <a:gd name="connsiteX149" fmla="*/ 290195 w 319088"/>
                <a:gd name="connsiteY149" fmla="*/ 160582 h 328613"/>
                <a:gd name="connsiteX150" fmla="*/ 306705 w 319088"/>
                <a:gd name="connsiteY150" fmla="*/ 161925 h 328613"/>
                <a:gd name="connsiteX151" fmla="*/ 307975 w 319088"/>
                <a:gd name="connsiteY151" fmla="*/ 161925 h 328613"/>
                <a:gd name="connsiteX152" fmla="*/ 307975 w 319088"/>
                <a:gd name="connsiteY152" fmla="*/ 160582 h 328613"/>
                <a:gd name="connsiteX153" fmla="*/ 307975 w 319088"/>
                <a:gd name="connsiteY153" fmla="*/ 132373 h 328613"/>
                <a:gd name="connsiteX154" fmla="*/ 306705 w 319088"/>
                <a:gd name="connsiteY154" fmla="*/ 129687 h 328613"/>
                <a:gd name="connsiteX155" fmla="*/ 290195 w 319088"/>
                <a:gd name="connsiteY155" fmla="*/ 127000 h 328613"/>
                <a:gd name="connsiteX156" fmla="*/ 288925 w 319088"/>
                <a:gd name="connsiteY156" fmla="*/ 127000 h 328613"/>
                <a:gd name="connsiteX157" fmla="*/ 260350 w 319088"/>
                <a:gd name="connsiteY157" fmla="*/ 123542 h 328613"/>
                <a:gd name="connsiteX158" fmla="*/ 260350 w 319088"/>
                <a:gd name="connsiteY158" fmla="*/ 124846 h 328613"/>
                <a:gd name="connsiteX159" fmla="*/ 260350 w 319088"/>
                <a:gd name="connsiteY159" fmla="*/ 156143 h 328613"/>
                <a:gd name="connsiteX160" fmla="*/ 261584 w 319088"/>
                <a:gd name="connsiteY160" fmla="*/ 157447 h 328613"/>
                <a:gd name="connsiteX161" fmla="*/ 280105 w 319088"/>
                <a:gd name="connsiteY161" fmla="*/ 158751 h 328613"/>
                <a:gd name="connsiteX162" fmla="*/ 281340 w 319088"/>
                <a:gd name="connsiteY162" fmla="*/ 158751 h 328613"/>
                <a:gd name="connsiteX163" fmla="*/ 282575 w 319088"/>
                <a:gd name="connsiteY163" fmla="*/ 157447 h 328613"/>
                <a:gd name="connsiteX164" fmla="*/ 282575 w 319088"/>
                <a:gd name="connsiteY164" fmla="*/ 127454 h 328613"/>
                <a:gd name="connsiteX165" fmla="*/ 280105 w 319088"/>
                <a:gd name="connsiteY165" fmla="*/ 126150 h 328613"/>
                <a:gd name="connsiteX166" fmla="*/ 261584 w 319088"/>
                <a:gd name="connsiteY166" fmla="*/ 123542 h 328613"/>
                <a:gd name="connsiteX167" fmla="*/ 260350 w 319088"/>
                <a:gd name="connsiteY167" fmla="*/ 123542 h 328613"/>
                <a:gd name="connsiteX168" fmla="*/ 29210 w 319088"/>
                <a:gd name="connsiteY168" fmla="*/ 115590 h 328613"/>
                <a:gd name="connsiteX169" fmla="*/ 13970 w 319088"/>
                <a:gd name="connsiteY169" fmla="*/ 120749 h 328613"/>
                <a:gd name="connsiteX170" fmla="*/ 12700 w 319088"/>
                <a:gd name="connsiteY170" fmla="*/ 122039 h 328613"/>
                <a:gd name="connsiteX171" fmla="*/ 12700 w 319088"/>
                <a:gd name="connsiteY171" fmla="*/ 154285 h 328613"/>
                <a:gd name="connsiteX172" fmla="*/ 12700 w 319088"/>
                <a:gd name="connsiteY172" fmla="*/ 155575 h 328613"/>
                <a:gd name="connsiteX173" fmla="*/ 13970 w 319088"/>
                <a:gd name="connsiteY173" fmla="*/ 155575 h 328613"/>
                <a:gd name="connsiteX174" fmla="*/ 30480 w 319088"/>
                <a:gd name="connsiteY174" fmla="*/ 152995 h 328613"/>
                <a:gd name="connsiteX175" fmla="*/ 31750 w 319088"/>
                <a:gd name="connsiteY175" fmla="*/ 151705 h 328613"/>
                <a:gd name="connsiteX176" fmla="*/ 31750 w 319088"/>
                <a:gd name="connsiteY176" fmla="*/ 116880 h 328613"/>
                <a:gd name="connsiteX177" fmla="*/ 31750 w 319088"/>
                <a:gd name="connsiteY177" fmla="*/ 115590 h 328613"/>
                <a:gd name="connsiteX178" fmla="*/ 29210 w 319088"/>
                <a:gd name="connsiteY178" fmla="*/ 115590 h 328613"/>
                <a:gd name="connsiteX179" fmla="*/ 158162 w 319088"/>
                <a:gd name="connsiteY179" fmla="*/ 104775 h 328613"/>
                <a:gd name="connsiteX180" fmla="*/ 156868 w 319088"/>
                <a:gd name="connsiteY180" fmla="*/ 106098 h 328613"/>
                <a:gd name="connsiteX181" fmla="*/ 155575 w 319088"/>
                <a:gd name="connsiteY181" fmla="*/ 107421 h 328613"/>
                <a:gd name="connsiteX182" fmla="*/ 155575 w 319088"/>
                <a:gd name="connsiteY182" fmla="*/ 147108 h 328613"/>
                <a:gd name="connsiteX183" fmla="*/ 156868 w 319088"/>
                <a:gd name="connsiteY183" fmla="*/ 149754 h 328613"/>
                <a:gd name="connsiteX184" fmla="*/ 189206 w 319088"/>
                <a:gd name="connsiteY184" fmla="*/ 152400 h 328613"/>
                <a:gd name="connsiteX185" fmla="*/ 190500 w 319088"/>
                <a:gd name="connsiteY185" fmla="*/ 151077 h 328613"/>
                <a:gd name="connsiteX186" fmla="*/ 190500 w 319088"/>
                <a:gd name="connsiteY186" fmla="*/ 149754 h 328613"/>
                <a:gd name="connsiteX187" fmla="*/ 190500 w 319088"/>
                <a:gd name="connsiteY187" fmla="*/ 112712 h 328613"/>
                <a:gd name="connsiteX188" fmla="*/ 189206 w 319088"/>
                <a:gd name="connsiteY188" fmla="*/ 110067 h 328613"/>
                <a:gd name="connsiteX189" fmla="*/ 158162 w 319088"/>
                <a:gd name="connsiteY189" fmla="*/ 104775 h 328613"/>
                <a:gd name="connsiteX190" fmla="*/ 74915 w 319088"/>
                <a:gd name="connsiteY190" fmla="*/ 99735 h 328613"/>
                <a:gd name="connsiteX191" fmla="*/ 50497 w 319088"/>
                <a:gd name="connsiteY191" fmla="*/ 107593 h 328613"/>
                <a:gd name="connsiteX192" fmla="*/ 49212 w 319088"/>
                <a:gd name="connsiteY192" fmla="*/ 110212 h 328613"/>
                <a:gd name="connsiteX193" fmla="*/ 49212 w 319088"/>
                <a:gd name="connsiteY193" fmla="*/ 148194 h 328613"/>
                <a:gd name="connsiteX194" fmla="*/ 49212 w 319088"/>
                <a:gd name="connsiteY194" fmla="*/ 149503 h 328613"/>
                <a:gd name="connsiteX195" fmla="*/ 50497 w 319088"/>
                <a:gd name="connsiteY195" fmla="*/ 150813 h 328613"/>
                <a:gd name="connsiteX196" fmla="*/ 74915 w 319088"/>
                <a:gd name="connsiteY196" fmla="*/ 145574 h 328613"/>
                <a:gd name="connsiteX197" fmla="*/ 76200 w 319088"/>
                <a:gd name="connsiteY197" fmla="*/ 144264 h 328613"/>
                <a:gd name="connsiteX198" fmla="*/ 76200 w 319088"/>
                <a:gd name="connsiteY198" fmla="*/ 101044 h 328613"/>
                <a:gd name="connsiteX199" fmla="*/ 76200 w 319088"/>
                <a:gd name="connsiteY199" fmla="*/ 99735 h 328613"/>
                <a:gd name="connsiteX200" fmla="*/ 74915 w 319088"/>
                <a:gd name="connsiteY200" fmla="*/ 99735 h 328613"/>
                <a:gd name="connsiteX201" fmla="*/ 215322 w 319088"/>
                <a:gd name="connsiteY201" fmla="*/ 98425 h 328613"/>
                <a:gd name="connsiteX202" fmla="*/ 214024 w 319088"/>
                <a:gd name="connsiteY202" fmla="*/ 99695 h 328613"/>
                <a:gd name="connsiteX203" fmla="*/ 212725 w 319088"/>
                <a:gd name="connsiteY203" fmla="*/ 100965 h 328613"/>
                <a:gd name="connsiteX204" fmla="*/ 212725 w 319088"/>
                <a:gd name="connsiteY204" fmla="*/ 151765 h 328613"/>
                <a:gd name="connsiteX205" fmla="*/ 215322 w 319088"/>
                <a:gd name="connsiteY205" fmla="*/ 153035 h 328613"/>
                <a:gd name="connsiteX206" fmla="*/ 238702 w 319088"/>
                <a:gd name="connsiteY206" fmla="*/ 155575 h 328613"/>
                <a:gd name="connsiteX207" fmla="*/ 240001 w 319088"/>
                <a:gd name="connsiteY207" fmla="*/ 155575 h 328613"/>
                <a:gd name="connsiteX208" fmla="*/ 241300 w 319088"/>
                <a:gd name="connsiteY208" fmla="*/ 155575 h 328613"/>
                <a:gd name="connsiteX209" fmla="*/ 241300 w 319088"/>
                <a:gd name="connsiteY209" fmla="*/ 153035 h 328613"/>
                <a:gd name="connsiteX210" fmla="*/ 241300 w 319088"/>
                <a:gd name="connsiteY210" fmla="*/ 106045 h 328613"/>
                <a:gd name="connsiteX211" fmla="*/ 240001 w 319088"/>
                <a:gd name="connsiteY211" fmla="*/ 103505 h 328613"/>
                <a:gd name="connsiteX212" fmla="*/ 215322 w 319088"/>
                <a:gd name="connsiteY212" fmla="*/ 98425 h 328613"/>
                <a:gd name="connsiteX213" fmla="*/ 101311 w 319088"/>
                <a:gd name="connsiteY213" fmla="*/ 96838 h 328613"/>
                <a:gd name="connsiteX214" fmla="*/ 100012 w 319088"/>
                <a:gd name="connsiteY214" fmla="*/ 98108 h 328613"/>
                <a:gd name="connsiteX215" fmla="*/ 100012 w 319088"/>
                <a:gd name="connsiteY215" fmla="*/ 99378 h 328613"/>
                <a:gd name="connsiteX216" fmla="*/ 100012 w 319088"/>
                <a:gd name="connsiteY216" fmla="*/ 142558 h 328613"/>
                <a:gd name="connsiteX217" fmla="*/ 101311 w 319088"/>
                <a:gd name="connsiteY217" fmla="*/ 143828 h 328613"/>
                <a:gd name="connsiteX218" fmla="*/ 140277 w 319088"/>
                <a:gd name="connsiteY218" fmla="*/ 147638 h 328613"/>
                <a:gd name="connsiteX219" fmla="*/ 141576 w 319088"/>
                <a:gd name="connsiteY219" fmla="*/ 146368 h 328613"/>
                <a:gd name="connsiteX220" fmla="*/ 142875 w 319088"/>
                <a:gd name="connsiteY220" fmla="*/ 145098 h 328613"/>
                <a:gd name="connsiteX221" fmla="*/ 142875 w 319088"/>
                <a:gd name="connsiteY221" fmla="*/ 105728 h 328613"/>
                <a:gd name="connsiteX222" fmla="*/ 140277 w 319088"/>
                <a:gd name="connsiteY222" fmla="*/ 103188 h 328613"/>
                <a:gd name="connsiteX223" fmla="*/ 101311 w 319088"/>
                <a:gd name="connsiteY223" fmla="*/ 96838 h 328613"/>
                <a:gd name="connsiteX224" fmla="*/ 288925 w 319088"/>
                <a:gd name="connsiteY224" fmla="*/ 84138 h 328613"/>
                <a:gd name="connsiteX225" fmla="*/ 288925 w 319088"/>
                <a:gd name="connsiteY225" fmla="*/ 85442 h 328613"/>
                <a:gd name="connsiteX226" fmla="*/ 288925 w 319088"/>
                <a:gd name="connsiteY226" fmla="*/ 115435 h 328613"/>
                <a:gd name="connsiteX227" fmla="*/ 290195 w 319088"/>
                <a:gd name="connsiteY227" fmla="*/ 116739 h 328613"/>
                <a:gd name="connsiteX228" fmla="*/ 305435 w 319088"/>
                <a:gd name="connsiteY228" fmla="*/ 120651 h 328613"/>
                <a:gd name="connsiteX229" fmla="*/ 306705 w 319088"/>
                <a:gd name="connsiteY229" fmla="*/ 120651 h 328613"/>
                <a:gd name="connsiteX230" fmla="*/ 307975 w 319088"/>
                <a:gd name="connsiteY230" fmla="*/ 119347 h 328613"/>
                <a:gd name="connsiteX231" fmla="*/ 307975 w 319088"/>
                <a:gd name="connsiteY231" fmla="*/ 118043 h 328613"/>
                <a:gd name="connsiteX232" fmla="*/ 307975 w 319088"/>
                <a:gd name="connsiteY232" fmla="*/ 90658 h 328613"/>
                <a:gd name="connsiteX233" fmla="*/ 306705 w 319088"/>
                <a:gd name="connsiteY233" fmla="*/ 89354 h 328613"/>
                <a:gd name="connsiteX234" fmla="*/ 290195 w 319088"/>
                <a:gd name="connsiteY234" fmla="*/ 84138 h 328613"/>
                <a:gd name="connsiteX235" fmla="*/ 288925 w 319088"/>
                <a:gd name="connsiteY235" fmla="*/ 84138 h 328613"/>
                <a:gd name="connsiteX236" fmla="*/ 260350 w 319088"/>
                <a:gd name="connsiteY236" fmla="*/ 77788 h 328613"/>
                <a:gd name="connsiteX237" fmla="*/ 260350 w 319088"/>
                <a:gd name="connsiteY237" fmla="*/ 79058 h 328613"/>
                <a:gd name="connsiteX238" fmla="*/ 260350 w 319088"/>
                <a:gd name="connsiteY238" fmla="*/ 109538 h 328613"/>
                <a:gd name="connsiteX239" fmla="*/ 261584 w 319088"/>
                <a:gd name="connsiteY239" fmla="*/ 110808 h 328613"/>
                <a:gd name="connsiteX240" fmla="*/ 280105 w 319088"/>
                <a:gd name="connsiteY240" fmla="*/ 115888 h 328613"/>
                <a:gd name="connsiteX241" fmla="*/ 281340 w 319088"/>
                <a:gd name="connsiteY241" fmla="*/ 114618 h 328613"/>
                <a:gd name="connsiteX242" fmla="*/ 282575 w 319088"/>
                <a:gd name="connsiteY242" fmla="*/ 113348 h 328613"/>
                <a:gd name="connsiteX243" fmla="*/ 282575 w 319088"/>
                <a:gd name="connsiteY243" fmla="*/ 85408 h 328613"/>
                <a:gd name="connsiteX244" fmla="*/ 281340 w 319088"/>
                <a:gd name="connsiteY244" fmla="*/ 82868 h 328613"/>
                <a:gd name="connsiteX245" fmla="*/ 262819 w 319088"/>
                <a:gd name="connsiteY245" fmla="*/ 77788 h 328613"/>
                <a:gd name="connsiteX246" fmla="*/ 260350 w 319088"/>
                <a:gd name="connsiteY246" fmla="*/ 77788 h 328613"/>
                <a:gd name="connsiteX247" fmla="*/ 29210 w 319088"/>
                <a:gd name="connsiteY247" fmla="*/ 63500 h 328613"/>
                <a:gd name="connsiteX248" fmla="*/ 12700 w 319088"/>
                <a:gd name="connsiteY248" fmla="*/ 73731 h 328613"/>
                <a:gd name="connsiteX249" fmla="*/ 12700 w 319088"/>
                <a:gd name="connsiteY249" fmla="*/ 75009 h 328613"/>
                <a:gd name="connsiteX250" fmla="*/ 12700 w 319088"/>
                <a:gd name="connsiteY250" fmla="*/ 106980 h 328613"/>
                <a:gd name="connsiteX251" fmla="*/ 12700 w 319088"/>
                <a:gd name="connsiteY251" fmla="*/ 108259 h 328613"/>
                <a:gd name="connsiteX252" fmla="*/ 13970 w 319088"/>
                <a:gd name="connsiteY252" fmla="*/ 109538 h 328613"/>
                <a:gd name="connsiteX253" fmla="*/ 15240 w 319088"/>
                <a:gd name="connsiteY253" fmla="*/ 108259 h 328613"/>
                <a:gd name="connsiteX254" fmla="*/ 31750 w 319088"/>
                <a:gd name="connsiteY254" fmla="*/ 101865 h 328613"/>
                <a:gd name="connsiteX255" fmla="*/ 31750 w 319088"/>
                <a:gd name="connsiteY255" fmla="*/ 99307 h 328613"/>
                <a:gd name="connsiteX256" fmla="*/ 31750 w 319088"/>
                <a:gd name="connsiteY256" fmla="*/ 66058 h 328613"/>
                <a:gd name="connsiteX257" fmla="*/ 31750 w 319088"/>
                <a:gd name="connsiteY257" fmla="*/ 63500 h 328613"/>
                <a:gd name="connsiteX258" fmla="*/ 29210 w 319088"/>
                <a:gd name="connsiteY258" fmla="*/ 63500 h 328613"/>
                <a:gd name="connsiteX259" fmla="*/ 156868 w 319088"/>
                <a:gd name="connsiteY259" fmla="*/ 47625 h 328613"/>
                <a:gd name="connsiteX260" fmla="*/ 155575 w 319088"/>
                <a:gd name="connsiteY260" fmla="*/ 48920 h 328613"/>
                <a:gd name="connsiteX261" fmla="*/ 155575 w 319088"/>
                <a:gd name="connsiteY261" fmla="*/ 89067 h 328613"/>
                <a:gd name="connsiteX262" fmla="*/ 156868 w 319088"/>
                <a:gd name="connsiteY262" fmla="*/ 90363 h 328613"/>
                <a:gd name="connsiteX263" fmla="*/ 187913 w 319088"/>
                <a:gd name="connsiteY263" fmla="*/ 96838 h 328613"/>
                <a:gd name="connsiteX264" fmla="*/ 189206 w 319088"/>
                <a:gd name="connsiteY264" fmla="*/ 96838 h 328613"/>
                <a:gd name="connsiteX265" fmla="*/ 190500 w 319088"/>
                <a:gd name="connsiteY265" fmla="*/ 96838 h 328613"/>
                <a:gd name="connsiteX266" fmla="*/ 190500 w 319088"/>
                <a:gd name="connsiteY266" fmla="*/ 95543 h 328613"/>
                <a:gd name="connsiteX267" fmla="*/ 190500 w 319088"/>
                <a:gd name="connsiteY267" fmla="*/ 57986 h 328613"/>
                <a:gd name="connsiteX268" fmla="*/ 189206 w 319088"/>
                <a:gd name="connsiteY268" fmla="*/ 56691 h 328613"/>
                <a:gd name="connsiteX269" fmla="*/ 158162 w 319088"/>
                <a:gd name="connsiteY269" fmla="*/ 47625 h 328613"/>
                <a:gd name="connsiteX270" fmla="*/ 156868 w 319088"/>
                <a:gd name="connsiteY270" fmla="*/ 47625 h 328613"/>
                <a:gd name="connsiteX271" fmla="*/ 73629 w 319088"/>
                <a:gd name="connsiteY271" fmla="*/ 34925 h 328613"/>
                <a:gd name="connsiteX272" fmla="*/ 49212 w 319088"/>
                <a:gd name="connsiteY272" fmla="*/ 50511 h 328613"/>
                <a:gd name="connsiteX273" fmla="*/ 49212 w 319088"/>
                <a:gd name="connsiteY273" fmla="*/ 51810 h 328613"/>
                <a:gd name="connsiteX274" fmla="*/ 49212 w 319088"/>
                <a:gd name="connsiteY274" fmla="*/ 90776 h 328613"/>
                <a:gd name="connsiteX275" fmla="*/ 49212 w 319088"/>
                <a:gd name="connsiteY275" fmla="*/ 92075 h 328613"/>
                <a:gd name="connsiteX276" fmla="*/ 50497 w 319088"/>
                <a:gd name="connsiteY276" fmla="*/ 92075 h 328613"/>
                <a:gd name="connsiteX277" fmla="*/ 51782 w 319088"/>
                <a:gd name="connsiteY277" fmla="*/ 92075 h 328613"/>
                <a:gd name="connsiteX278" fmla="*/ 76200 w 319088"/>
                <a:gd name="connsiteY278" fmla="*/ 81684 h 328613"/>
                <a:gd name="connsiteX279" fmla="*/ 76200 w 319088"/>
                <a:gd name="connsiteY279" fmla="*/ 79086 h 328613"/>
                <a:gd name="connsiteX280" fmla="*/ 76200 w 319088"/>
                <a:gd name="connsiteY280" fmla="*/ 36224 h 328613"/>
                <a:gd name="connsiteX281" fmla="*/ 76200 w 319088"/>
                <a:gd name="connsiteY281" fmla="*/ 34925 h 328613"/>
                <a:gd name="connsiteX282" fmla="*/ 73629 w 319088"/>
                <a:gd name="connsiteY282" fmla="*/ 34925 h 328613"/>
                <a:gd name="connsiteX283" fmla="*/ 100012 w 319088"/>
                <a:gd name="connsiteY283" fmla="*/ 30163 h 328613"/>
                <a:gd name="connsiteX284" fmla="*/ 100012 w 319088"/>
                <a:gd name="connsiteY284" fmla="*/ 32747 h 328613"/>
                <a:gd name="connsiteX285" fmla="*/ 100012 w 319088"/>
                <a:gd name="connsiteY285" fmla="*/ 76681 h 328613"/>
                <a:gd name="connsiteX286" fmla="*/ 101311 w 319088"/>
                <a:gd name="connsiteY286" fmla="*/ 77973 h 328613"/>
                <a:gd name="connsiteX287" fmla="*/ 140277 w 319088"/>
                <a:gd name="connsiteY287" fmla="*/ 85726 h 328613"/>
                <a:gd name="connsiteX288" fmla="*/ 141576 w 319088"/>
                <a:gd name="connsiteY288" fmla="*/ 85726 h 328613"/>
                <a:gd name="connsiteX289" fmla="*/ 142875 w 319088"/>
                <a:gd name="connsiteY289" fmla="*/ 84434 h 328613"/>
                <a:gd name="connsiteX290" fmla="*/ 142875 w 319088"/>
                <a:gd name="connsiteY290" fmla="*/ 43085 h 328613"/>
                <a:gd name="connsiteX291" fmla="*/ 141576 w 319088"/>
                <a:gd name="connsiteY291" fmla="*/ 41792 h 328613"/>
                <a:gd name="connsiteX292" fmla="*/ 102610 w 319088"/>
                <a:gd name="connsiteY292" fmla="*/ 30163 h 328613"/>
                <a:gd name="connsiteX293" fmla="*/ 100012 w 319088"/>
                <a:gd name="connsiteY293" fmla="*/ 30163 h 328613"/>
                <a:gd name="connsiteX294" fmla="*/ 87846 w 319088"/>
                <a:gd name="connsiteY294" fmla="*/ 0 h 328613"/>
                <a:gd name="connsiteX295" fmla="*/ 90430 w 319088"/>
                <a:gd name="connsiteY295" fmla="*/ 0 h 328613"/>
                <a:gd name="connsiteX296" fmla="*/ 204113 w 319088"/>
                <a:gd name="connsiteY296" fmla="*/ 37667 h 328613"/>
                <a:gd name="connsiteX297" fmla="*/ 207988 w 319088"/>
                <a:gd name="connsiteY297" fmla="*/ 42863 h 328613"/>
                <a:gd name="connsiteX298" fmla="*/ 207988 w 319088"/>
                <a:gd name="connsiteY298" fmla="*/ 70139 h 328613"/>
                <a:gd name="connsiteX299" fmla="*/ 248036 w 319088"/>
                <a:gd name="connsiteY299" fmla="*/ 54552 h 328613"/>
                <a:gd name="connsiteX300" fmla="*/ 250619 w 319088"/>
                <a:gd name="connsiteY300" fmla="*/ 53253 h 328613"/>
                <a:gd name="connsiteX301" fmla="*/ 251911 w 319088"/>
                <a:gd name="connsiteY301" fmla="*/ 53253 h 328613"/>
                <a:gd name="connsiteX302" fmla="*/ 315213 w 319088"/>
                <a:gd name="connsiteY302" fmla="*/ 74035 h 328613"/>
                <a:gd name="connsiteX303" fmla="*/ 319088 w 319088"/>
                <a:gd name="connsiteY303" fmla="*/ 80530 h 328613"/>
                <a:gd name="connsiteX304" fmla="*/ 319088 w 319088"/>
                <a:gd name="connsiteY304" fmla="*/ 266267 h 328613"/>
                <a:gd name="connsiteX305" fmla="*/ 315213 w 319088"/>
                <a:gd name="connsiteY305" fmla="*/ 271463 h 328613"/>
                <a:gd name="connsiteX306" fmla="*/ 251911 w 319088"/>
                <a:gd name="connsiteY306" fmla="*/ 287049 h 328613"/>
                <a:gd name="connsiteX307" fmla="*/ 204113 w 319088"/>
                <a:gd name="connsiteY307" fmla="*/ 300038 h 328613"/>
                <a:gd name="connsiteX308" fmla="*/ 89138 w 319088"/>
                <a:gd name="connsiteY308" fmla="*/ 328613 h 328613"/>
                <a:gd name="connsiteX309" fmla="*/ 87846 w 319088"/>
                <a:gd name="connsiteY309" fmla="*/ 328613 h 328613"/>
                <a:gd name="connsiteX310" fmla="*/ 85262 w 319088"/>
                <a:gd name="connsiteY310" fmla="*/ 328613 h 328613"/>
                <a:gd name="connsiteX311" fmla="*/ 2583 w 319088"/>
                <a:gd name="connsiteY311" fmla="*/ 281854 h 328613"/>
                <a:gd name="connsiteX312" fmla="*/ 0 w 319088"/>
                <a:gd name="connsiteY312" fmla="*/ 277957 h 328613"/>
                <a:gd name="connsiteX313" fmla="*/ 0 w 319088"/>
                <a:gd name="connsiteY313" fmla="*/ 64943 h 328613"/>
                <a:gd name="connsiteX314" fmla="*/ 1292 w 319088"/>
                <a:gd name="connsiteY314" fmla="*/ 61047 h 328613"/>
                <a:gd name="connsiteX315" fmla="*/ 85262 w 319088"/>
                <a:gd name="connsiteY315" fmla="*/ 1299 h 328613"/>
                <a:gd name="connsiteX316" fmla="*/ 87846 w 319088"/>
                <a:gd name="connsiteY316"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Lst>
              <a:rect l="l" t="t" r="r" b="b"/>
              <a:pathLst>
                <a:path w="319088" h="328613">
                  <a:moveTo>
                    <a:pt x="140277" y="225425"/>
                  </a:moveTo>
                  <a:cubicBezTo>
                    <a:pt x="140277" y="225425"/>
                    <a:pt x="140277" y="225425"/>
                    <a:pt x="101311" y="229351"/>
                  </a:cubicBezTo>
                  <a:cubicBezTo>
                    <a:pt x="100012" y="229351"/>
                    <a:pt x="100012" y="229351"/>
                    <a:pt x="100012" y="230660"/>
                  </a:cubicBezTo>
                  <a:cubicBezTo>
                    <a:pt x="100012" y="230660"/>
                    <a:pt x="100012" y="230660"/>
                    <a:pt x="100012" y="319646"/>
                  </a:cubicBezTo>
                  <a:cubicBezTo>
                    <a:pt x="100012" y="320954"/>
                    <a:pt x="100012" y="320954"/>
                    <a:pt x="100012" y="322263"/>
                  </a:cubicBezTo>
                  <a:cubicBezTo>
                    <a:pt x="101311" y="322263"/>
                    <a:pt x="101311" y="322263"/>
                    <a:pt x="101311" y="322263"/>
                  </a:cubicBezTo>
                  <a:cubicBezTo>
                    <a:pt x="101311" y="322263"/>
                    <a:pt x="101311" y="322263"/>
                    <a:pt x="102610" y="322263"/>
                  </a:cubicBezTo>
                  <a:cubicBezTo>
                    <a:pt x="102610" y="322263"/>
                    <a:pt x="102610" y="322263"/>
                    <a:pt x="140277" y="311794"/>
                  </a:cubicBezTo>
                  <a:cubicBezTo>
                    <a:pt x="141576" y="311794"/>
                    <a:pt x="142875" y="311794"/>
                    <a:pt x="142875" y="310485"/>
                  </a:cubicBezTo>
                  <a:lnTo>
                    <a:pt x="142875" y="228042"/>
                  </a:lnTo>
                  <a:cubicBezTo>
                    <a:pt x="142875" y="226734"/>
                    <a:pt x="141576" y="226734"/>
                    <a:pt x="141576" y="226734"/>
                  </a:cubicBezTo>
                  <a:cubicBezTo>
                    <a:pt x="141576" y="225425"/>
                    <a:pt x="140277" y="225425"/>
                    <a:pt x="140277" y="225425"/>
                  </a:cubicBezTo>
                  <a:close/>
                  <a:moveTo>
                    <a:pt x="49212" y="223838"/>
                  </a:moveTo>
                  <a:cubicBezTo>
                    <a:pt x="49212" y="225108"/>
                    <a:pt x="49212" y="225108"/>
                    <a:pt x="49212" y="226378"/>
                  </a:cubicBezTo>
                  <a:cubicBezTo>
                    <a:pt x="49212" y="226378"/>
                    <a:pt x="49212" y="226378"/>
                    <a:pt x="49212" y="263208"/>
                  </a:cubicBezTo>
                  <a:cubicBezTo>
                    <a:pt x="49212" y="264478"/>
                    <a:pt x="49212" y="264478"/>
                    <a:pt x="50497" y="265748"/>
                  </a:cubicBezTo>
                  <a:cubicBezTo>
                    <a:pt x="50497" y="265748"/>
                    <a:pt x="50497" y="265748"/>
                    <a:pt x="74915" y="274638"/>
                  </a:cubicBezTo>
                  <a:cubicBezTo>
                    <a:pt x="74915" y="274638"/>
                    <a:pt x="76200" y="274638"/>
                    <a:pt x="76200" y="273368"/>
                  </a:cubicBezTo>
                  <a:cubicBezTo>
                    <a:pt x="76200" y="273368"/>
                    <a:pt x="76200" y="273368"/>
                    <a:pt x="76200" y="272098"/>
                  </a:cubicBezTo>
                  <a:lnTo>
                    <a:pt x="76200" y="230188"/>
                  </a:lnTo>
                  <a:cubicBezTo>
                    <a:pt x="76200" y="228918"/>
                    <a:pt x="76200" y="228918"/>
                    <a:pt x="74915" y="228918"/>
                  </a:cubicBezTo>
                  <a:cubicBezTo>
                    <a:pt x="74915" y="228918"/>
                    <a:pt x="74915" y="228918"/>
                    <a:pt x="50497" y="223838"/>
                  </a:cubicBezTo>
                  <a:cubicBezTo>
                    <a:pt x="50497" y="223838"/>
                    <a:pt x="50497" y="223838"/>
                    <a:pt x="49212" y="223838"/>
                  </a:cubicBezTo>
                  <a:close/>
                  <a:moveTo>
                    <a:pt x="189206" y="222250"/>
                  </a:moveTo>
                  <a:cubicBezTo>
                    <a:pt x="189206" y="222250"/>
                    <a:pt x="189206" y="222250"/>
                    <a:pt x="156868" y="224848"/>
                  </a:cubicBezTo>
                  <a:cubicBezTo>
                    <a:pt x="156868" y="224848"/>
                    <a:pt x="155575" y="226147"/>
                    <a:pt x="155575" y="226147"/>
                  </a:cubicBezTo>
                  <a:cubicBezTo>
                    <a:pt x="155575" y="226147"/>
                    <a:pt x="155575" y="226147"/>
                    <a:pt x="155575" y="305377"/>
                  </a:cubicBezTo>
                  <a:cubicBezTo>
                    <a:pt x="155575" y="306676"/>
                    <a:pt x="155575" y="306676"/>
                    <a:pt x="156868" y="307975"/>
                  </a:cubicBezTo>
                  <a:cubicBezTo>
                    <a:pt x="156868" y="307975"/>
                    <a:pt x="156868" y="307975"/>
                    <a:pt x="158162" y="307975"/>
                  </a:cubicBezTo>
                  <a:cubicBezTo>
                    <a:pt x="158162" y="307975"/>
                    <a:pt x="158162" y="307975"/>
                    <a:pt x="189206" y="300182"/>
                  </a:cubicBezTo>
                  <a:cubicBezTo>
                    <a:pt x="190500" y="300182"/>
                    <a:pt x="190500" y="298883"/>
                    <a:pt x="190500" y="297584"/>
                  </a:cubicBezTo>
                  <a:lnTo>
                    <a:pt x="190500" y="223549"/>
                  </a:lnTo>
                  <a:cubicBezTo>
                    <a:pt x="190500" y="223549"/>
                    <a:pt x="190500" y="223549"/>
                    <a:pt x="190500" y="222250"/>
                  </a:cubicBezTo>
                  <a:cubicBezTo>
                    <a:pt x="189206" y="222250"/>
                    <a:pt x="189206" y="222250"/>
                    <a:pt x="189206" y="222250"/>
                  </a:cubicBezTo>
                  <a:close/>
                  <a:moveTo>
                    <a:pt x="12700" y="217488"/>
                  </a:moveTo>
                  <a:cubicBezTo>
                    <a:pt x="12700" y="217488"/>
                    <a:pt x="12700" y="218778"/>
                    <a:pt x="12700" y="218778"/>
                  </a:cubicBezTo>
                  <a:cubicBezTo>
                    <a:pt x="12700" y="218778"/>
                    <a:pt x="12700" y="218778"/>
                    <a:pt x="12700" y="251024"/>
                  </a:cubicBezTo>
                  <a:cubicBezTo>
                    <a:pt x="12700" y="252314"/>
                    <a:pt x="12700" y="252314"/>
                    <a:pt x="13970" y="252314"/>
                  </a:cubicBezTo>
                  <a:cubicBezTo>
                    <a:pt x="13970" y="252314"/>
                    <a:pt x="13970" y="252314"/>
                    <a:pt x="29210" y="258763"/>
                  </a:cubicBezTo>
                  <a:cubicBezTo>
                    <a:pt x="30480" y="258763"/>
                    <a:pt x="30480" y="258763"/>
                    <a:pt x="30480" y="258763"/>
                  </a:cubicBezTo>
                  <a:cubicBezTo>
                    <a:pt x="30480" y="258763"/>
                    <a:pt x="31750" y="258763"/>
                    <a:pt x="31750" y="258763"/>
                  </a:cubicBezTo>
                  <a:cubicBezTo>
                    <a:pt x="31750" y="258763"/>
                    <a:pt x="31750" y="257473"/>
                    <a:pt x="31750" y="257473"/>
                  </a:cubicBezTo>
                  <a:lnTo>
                    <a:pt x="31750" y="222647"/>
                  </a:lnTo>
                  <a:cubicBezTo>
                    <a:pt x="31750" y="221358"/>
                    <a:pt x="31750" y="220068"/>
                    <a:pt x="30480" y="220068"/>
                  </a:cubicBezTo>
                  <a:cubicBezTo>
                    <a:pt x="30480" y="220068"/>
                    <a:pt x="30480" y="220068"/>
                    <a:pt x="13970" y="217488"/>
                  </a:cubicBezTo>
                  <a:cubicBezTo>
                    <a:pt x="13970" y="217488"/>
                    <a:pt x="13970" y="217488"/>
                    <a:pt x="12700" y="217488"/>
                  </a:cubicBezTo>
                  <a:close/>
                  <a:moveTo>
                    <a:pt x="280105" y="214313"/>
                  </a:moveTo>
                  <a:cubicBezTo>
                    <a:pt x="280105" y="214313"/>
                    <a:pt x="280105" y="214313"/>
                    <a:pt x="261584" y="215595"/>
                  </a:cubicBezTo>
                  <a:cubicBezTo>
                    <a:pt x="260350" y="215595"/>
                    <a:pt x="260350" y="216877"/>
                    <a:pt x="260350" y="216877"/>
                  </a:cubicBezTo>
                  <a:cubicBezTo>
                    <a:pt x="260350" y="216877"/>
                    <a:pt x="260350" y="216877"/>
                    <a:pt x="260350" y="278424"/>
                  </a:cubicBezTo>
                  <a:cubicBezTo>
                    <a:pt x="260350" y="279706"/>
                    <a:pt x="260350" y="279706"/>
                    <a:pt x="260350" y="279706"/>
                  </a:cubicBezTo>
                  <a:cubicBezTo>
                    <a:pt x="261584" y="279706"/>
                    <a:pt x="261584" y="280988"/>
                    <a:pt x="261584" y="280988"/>
                  </a:cubicBezTo>
                  <a:cubicBezTo>
                    <a:pt x="261584" y="280988"/>
                    <a:pt x="261584" y="280988"/>
                    <a:pt x="262819" y="280988"/>
                  </a:cubicBezTo>
                  <a:cubicBezTo>
                    <a:pt x="262819" y="280988"/>
                    <a:pt x="262819" y="280988"/>
                    <a:pt x="280105" y="275859"/>
                  </a:cubicBezTo>
                  <a:cubicBezTo>
                    <a:pt x="281340" y="275859"/>
                    <a:pt x="282575" y="274577"/>
                    <a:pt x="282575" y="273295"/>
                  </a:cubicBezTo>
                  <a:lnTo>
                    <a:pt x="282575" y="215595"/>
                  </a:lnTo>
                  <a:cubicBezTo>
                    <a:pt x="282575" y="215595"/>
                    <a:pt x="281340" y="214313"/>
                    <a:pt x="281340" y="214313"/>
                  </a:cubicBezTo>
                  <a:cubicBezTo>
                    <a:pt x="281340" y="214313"/>
                    <a:pt x="280105" y="214313"/>
                    <a:pt x="280105" y="214313"/>
                  </a:cubicBezTo>
                  <a:close/>
                  <a:moveTo>
                    <a:pt x="306983" y="211138"/>
                  </a:moveTo>
                  <a:cubicBezTo>
                    <a:pt x="306983" y="211138"/>
                    <a:pt x="306983" y="211138"/>
                    <a:pt x="290215" y="212428"/>
                  </a:cubicBezTo>
                  <a:cubicBezTo>
                    <a:pt x="288925" y="212428"/>
                    <a:pt x="288925" y="213718"/>
                    <a:pt x="288925" y="215008"/>
                  </a:cubicBezTo>
                  <a:cubicBezTo>
                    <a:pt x="288925" y="215008"/>
                    <a:pt x="288925" y="215008"/>
                    <a:pt x="288925" y="271761"/>
                  </a:cubicBezTo>
                  <a:cubicBezTo>
                    <a:pt x="288925" y="271761"/>
                    <a:pt x="288925" y="273051"/>
                    <a:pt x="288925" y="273051"/>
                  </a:cubicBezTo>
                  <a:cubicBezTo>
                    <a:pt x="288925" y="273051"/>
                    <a:pt x="290215" y="273051"/>
                    <a:pt x="290215" y="273051"/>
                  </a:cubicBezTo>
                  <a:cubicBezTo>
                    <a:pt x="290215" y="273051"/>
                    <a:pt x="290215" y="273051"/>
                    <a:pt x="308273" y="269181"/>
                  </a:cubicBezTo>
                  <a:cubicBezTo>
                    <a:pt x="308273" y="269181"/>
                    <a:pt x="309563" y="267892"/>
                    <a:pt x="309563" y="266602"/>
                  </a:cubicBezTo>
                  <a:cubicBezTo>
                    <a:pt x="309563" y="266602"/>
                    <a:pt x="309563" y="266602"/>
                    <a:pt x="308273" y="212428"/>
                  </a:cubicBezTo>
                  <a:cubicBezTo>
                    <a:pt x="308273" y="212428"/>
                    <a:pt x="308273" y="212428"/>
                    <a:pt x="308273" y="211138"/>
                  </a:cubicBezTo>
                  <a:cubicBezTo>
                    <a:pt x="306983" y="211138"/>
                    <a:pt x="306983" y="211138"/>
                    <a:pt x="306983" y="211138"/>
                  </a:cubicBezTo>
                  <a:close/>
                  <a:moveTo>
                    <a:pt x="290195" y="169863"/>
                  </a:moveTo>
                  <a:cubicBezTo>
                    <a:pt x="290195" y="169863"/>
                    <a:pt x="288925" y="169863"/>
                    <a:pt x="288925" y="171196"/>
                  </a:cubicBezTo>
                  <a:cubicBezTo>
                    <a:pt x="288925" y="171196"/>
                    <a:pt x="288925" y="171196"/>
                    <a:pt x="288925" y="172530"/>
                  </a:cubicBezTo>
                  <a:lnTo>
                    <a:pt x="288925" y="201867"/>
                  </a:lnTo>
                  <a:cubicBezTo>
                    <a:pt x="288925" y="201867"/>
                    <a:pt x="288925" y="201867"/>
                    <a:pt x="288925" y="203201"/>
                  </a:cubicBezTo>
                  <a:cubicBezTo>
                    <a:pt x="288925" y="203201"/>
                    <a:pt x="290195" y="203201"/>
                    <a:pt x="290195" y="203201"/>
                  </a:cubicBezTo>
                  <a:cubicBezTo>
                    <a:pt x="290195" y="203201"/>
                    <a:pt x="290195" y="203201"/>
                    <a:pt x="306705" y="201867"/>
                  </a:cubicBezTo>
                  <a:cubicBezTo>
                    <a:pt x="307975" y="201867"/>
                    <a:pt x="307975" y="201867"/>
                    <a:pt x="307975" y="200534"/>
                  </a:cubicBezTo>
                  <a:cubicBezTo>
                    <a:pt x="307975" y="200534"/>
                    <a:pt x="307975" y="200534"/>
                    <a:pt x="307975" y="172530"/>
                  </a:cubicBezTo>
                  <a:cubicBezTo>
                    <a:pt x="307975" y="171196"/>
                    <a:pt x="307975" y="171196"/>
                    <a:pt x="306705" y="171196"/>
                  </a:cubicBezTo>
                  <a:cubicBezTo>
                    <a:pt x="306705" y="171196"/>
                    <a:pt x="306705" y="171196"/>
                    <a:pt x="290195" y="169863"/>
                  </a:cubicBezTo>
                  <a:close/>
                  <a:moveTo>
                    <a:pt x="261584" y="168275"/>
                  </a:moveTo>
                  <a:cubicBezTo>
                    <a:pt x="261584" y="168275"/>
                    <a:pt x="260350" y="168275"/>
                    <a:pt x="260350" y="169568"/>
                  </a:cubicBezTo>
                  <a:cubicBezTo>
                    <a:pt x="260350" y="169568"/>
                    <a:pt x="260350" y="169568"/>
                    <a:pt x="260350" y="170862"/>
                  </a:cubicBezTo>
                  <a:cubicBezTo>
                    <a:pt x="260350" y="170862"/>
                    <a:pt x="260350" y="170862"/>
                    <a:pt x="260350" y="201906"/>
                  </a:cubicBezTo>
                  <a:cubicBezTo>
                    <a:pt x="260350" y="201906"/>
                    <a:pt x="260350" y="201906"/>
                    <a:pt x="260350" y="203200"/>
                  </a:cubicBezTo>
                  <a:cubicBezTo>
                    <a:pt x="260350" y="203200"/>
                    <a:pt x="261584" y="203200"/>
                    <a:pt x="261584" y="203200"/>
                  </a:cubicBezTo>
                  <a:cubicBezTo>
                    <a:pt x="261584" y="203200"/>
                    <a:pt x="261584" y="203200"/>
                    <a:pt x="280105" y="201906"/>
                  </a:cubicBezTo>
                  <a:cubicBezTo>
                    <a:pt x="281340" y="201906"/>
                    <a:pt x="282575" y="201906"/>
                    <a:pt x="282575" y="200613"/>
                  </a:cubicBezTo>
                  <a:lnTo>
                    <a:pt x="282575" y="170862"/>
                  </a:lnTo>
                  <a:cubicBezTo>
                    <a:pt x="282575" y="170862"/>
                    <a:pt x="281340" y="169568"/>
                    <a:pt x="280105" y="169568"/>
                  </a:cubicBezTo>
                  <a:cubicBezTo>
                    <a:pt x="280105" y="169568"/>
                    <a:pt x="280105" y="169568"/>
                    <a:pt x="261584" y="168275"/>
                  </a:cubicBezTo>
                  <a:close/>
                  <a:moveTo>
                    <a:pt x="214024" y="168275"/>
                  </a:moveTo>
                  <a:cubicBezTo>
                    <a:pt x="214024" y="169567"/>
                    <a:pt x="212725" y="169567"/>
                    <a:pt x="212725" y="169567"/>
                  </a:cubicBezTo>
                  <a:cubicBezTo>
                    <a:pt x="212725" y="169567"/>
                    <a:pt x="212725" y="169567"/>
                    <a:pt x="212725" y="222546"/>
                  </a:cubicBezTo>
                  <a:cubicBezTo>
                    <a:pt x="212725" y="222546"/>
                    <a:pt x="214024" y="222546"/>
                    <a:pt x="214024" y="223838"/>
                  </a:cubicBezTo>
                  <a:cubicBezTo>
                    <a:pt x="214024" y="223838"/>
                    <a:pt x="214024" y="223838"/>
                    <a:pt x="215322" y="223838"/>
                  </a:cubicBezTo>
                  <a:cubicBezTo>
                    <a:pt x="215322" y="223838"/>
                    <a:pt x="215322" y="223838"/>
                    <a:pt x="240001" y="221254"/>
                  </a:cubicBezTo>
                  <a:cubicBezTo>
                    <a:pt x="240001" y="221254"/>
                    <a:pt x="241300" y="221254"/>
                    <a:pt x="241300" y="219962"/>
                  </a:cubicBezTo>
                  <a:lnTo>
                    <a:pt x="241300" y="170859"/>
                  </a:lnTo>
                  <a:cubicBezTo>
                    <a:pt x="241300" y="169567"/>
                    <a:pt x="240001" y="169567"/>
                    <a:pt x="240001" y="169567"/>
                  </a:cubicBezTo>
                  <a:cubicBezTo>
                    <a:pt x="240001" y="169567"/>
                    <a:pt x="240001" y="169567"/>
                    <a:pt x="215322" y="168275"/>
                  </a:cubicBezTo>
                  <a:cubicBezTo>
                    <a:pt x="214024" y="168275"/>
                    <a:pt x="214024" y="168275"/>
                    <a:pt x="214024" y="168275"/>
                  </a:cubicBezTo>
                  <a:close/>
                  <a:moveTo>
                    <a:pt x="30480" y="168275"/>
                  </a:moveTo>
                  <a:cubicBezTo>
                    <a:pt x="30480" y="168275"/>
                    <a:pt x="30480" y="168275"/>
                    <a:pt x="13970" y="169545"/>
                  </a:cubicBezTo>
                  <a:cubicBezTo>
                    <a:pt x="12700" y="169545"/>
                    <a:pt x="12700" y="170815"/>
                    <a:pt x="12700" y="170815"/>
                  </a:cubicBezTo>
                  <a:cubicBezTo>
                    <a:pt x="12700" y="170815"/>
                    <a:pt x="12700" y="170815"/>
                    <a:pt x="12700" y="202565"/>
                  </a:cubicBezTo>
                  <a:cubicBezTo>
                    <a:pt x="12700" y="203835"/>
                    <a:pt x="12700" y="203835"/>
                    <a:pt x="13970" y="203835"/>
                  </a:cubicBezTo>
                  <a:cubicBezTo>
                    <a:pt x="13970" y="203835"/>
                    <a:pt x="13970" y="203835"/>
                    <a:pt x="30480" y="206375"/>
                  </a:cubicBezTo>
                  <a:cubicBezTo>
                    <a:pt x="30480" y="206375"/>
                    <a:pt x="31750" y="206375"/>
                    <a:pt x="31750" y="205105"/>
                  </a:cubicBezTo>
                  <a:cubicBezTo>
                    <a:pt x="31750" y="205105"/>
                    <a:pt x="31750" y="205105"/>
                    <a:pt x="31750" y="203835"/>
                  </a:cubicBezTo>
                  <a:lnTo>
                    <a:pt x="31750" y="169545"/>
                  </a:lnTo>
                  <a:cubicBezTo>
                    <a:pt x="31750" y="169545"/>
                    <a:pt x="31750" y="169545"/>
                    <a:pt x="31750" y="168275"/>
                  </a:cubicBezTo>
                  <a:cubicBezTo>
                    <a:pt x="31750" y="168275"/>
                    <a:pt x="30480" y="168275"/>
                    <a:pt x="30480" y="168275"/>
                  </a:cubicBezTo>
                  <a:close/>
                  <a:moveTo>
                    <a:pt x="158162" y="165100"/>
                  </a:moveTo>
                  <a:cubicBezTo>
                    <a:pt x="156868" y="165100"/>
                    <a:pt x="156868" y="165100"/>
                    <a:pt x="156868" y="166407"/>
                  </a:cubicBezTo>
                  <a:cubicBezTo>
                    <a:pt x="155575" y="166407"/>
                    <a:pt x="155575" y="166407"/>
                    <a:pt x="155575" y="167715"/>
                  </a:cubicBezTo>
                  <a:cubicBezTo>
                    <a:pt x="155575" y="167715"/>
                    <a:pt x="155575" y="167715"/>
                    <a:pt x="155575" y="206935"/>
                  </a:cubicBezTo>
                  <a:cubicBezTo>
                    <a:pt x="155575" y="208243"/>
                    <a:pt x="155575" y="208243"/>
                    <a:pt x="156868" y="208243"/>
                  </a:cubicBezTo>
                  <a:cubicBezTo>
                    <a:pt x="156868" y="208243"/>
                    <a:pt x="156868" y="209550"/>
                    <a:pt x="158162" y="209550"/>
                  </a:cubicBezTo>
                  <a:cubicBezTo>
                    <a:pt x="158162" y="209550"/>
                    <a:pt x="158162" y="209550"/>
                    <a:pt x="189206" y="208243"/>
                  </a:cubicBezTo>
                  <a:cubicBezTo>
                    <a:pt x="190500" y="208243"/>
                    <a:pt x="190500" y="206935"/>
                    <a:pt x="190500" y="205628"/>
                  </a:cubicBezTo>
                  <a:lnTo>
                    <a:pt x="190500" y="169022"/>
                  </a:lnTo>
                  <a:cubicBezTo>
                    <a:pt x="190500" y="167715"/>
                    <a:pt x="189206" y="166407"/>
                    <a:pt x="189206" y="166407"/>
                  </a:cubicBezTo>
                  <a:cubicBezTo>
                    <a:pt x="189206" y="166407"/>
                    <a:pt x="189206" y="166407"/>
                    <a:pt x="158162" y="165100"/>
                  </a:cubicBezTo>
                  <a:close/>
                  <a:moveTo>
                    <a:pt x="100012" y="163513"/>
                  </a:moveTo>
                  <a:cubicBezTo>
                    <a:pt x="100012" y="163513"/>
                    <a:pt x="100012" y="164800"/>
                    <a:pt x="100012" y="164800"/>
                  </a:cubicBezTo>
                  <a:cubicBezTo>
                    <a:pt x="100012" y="164800"/>
                    <a:pt x="100012" y="164800"/>
                    <a:pt x="100012" y="208564"/>
                  </a:cubicBezTo>
                  <a:cubicBezTo>
                    <a:pt x="100012" y="209851"/>
                    <a:pt x="100012" y="209851"/>
                    <a:pt x="100012" y="209851"/>
                  </a:cubicBezTo>
                  <a:cubicBezTo>
                    <a:pt x="100012" y="209851"/>
                    <a:pt x="101311" y="211138"/>
                    <a:pt x="101311" y="211138"/>
                  </a:cubicBezTo>
                  <a:cubicBezTo>
                    <a:pt x="101311" y="211138"/>
                    <a:pt x="101311" y="211138"/>
                    <a:pt x="140277" y="208564"/>
                  </a:cubicBezTo>
                  <a:cubicBezTo>
                    <a:pt x="141576" y="208564"/>
                    <a:pt x="142875" y="208564"/>
                    <a:pt x="142875" y="207276"/>
                  </a:cubicBezTo>
                  <a:lnTo>
                    <a:pt x="142875" y="166087"/>
                  </a:lnTo>
                  <a:cubicBezTo>
                    <a:pt x="142875" y="164800"/>
                    <a:pt x="141576" y="164800"/>
                    <a:pt x="140277" y="164800"/>
                  </a:cubicBezTo>
                  <a:cubicBezTo>
                    <a:pt x="140277" y="164800"/>
                    <a:pt x="140277" y="164800"/>
                    <a:pt x="101311" y="163513"/>
                  </a:cubicBezTo>
                  <a:cubicBezTo>
                    <a:pt x="101311" y="163513"/>
                    <a:pt x="100012" y="163513"/>
                    <a:pt x="100012" y="163513"/>
                  </a:cubicBezTo>
                  <a:close/>
                  <a:moveTo>
                    <a:pt x="74915" y="163513"/>
                  </a:moveTo>
                  <a:cubicBezTo>
                    <a:pt x="74915" y="163513"/>
                    <a:pt x="74915" y="163513"/>
                    <a:pt x="50497" y="166159"/>
                  </a:cubicBezTo>
                  <a:cubicBezTo>
                    <a:pt x="49212" y="166159"/>
                    <a:pt x="49212" y="166159"/>
                    <a:pt x="49212" y="167482"/>
                  </a:cubicBezTo>
                  <a:cubicBezTo>
                    <a:pt x="49212" y="167482"/>
                    <a:pt x="49212" y="167482"/>
                    <a:pt x="49212" y="207169"/>
                  </a:cubicBezTo>
                  <a:cubicBezTo>
                    <a:pt x="49212" y="207169"/>
                    <a:pt x="49212" y="208492"/>
                    <a:pt x="50497" y="208492"/>
                  </a:cubicBezTo>
                  <a:cubicBezTo>
                    <a:pt x="50497" y="208492"/>
                    <a:pt x="50497" y="208492"/>
                    <a:pt x="74915" y="211138"/>
                  </a:cubicBezTo>
                  <a:cubicBezTo>
                    <a:pt x="74915" y="211138"/>
                    <a:pt x="76200" y="211138"/>
                    <a:pt x="76200" y="211138"/>
                  </a:cubicBezTo>
                  <a:cubicBezTo>
                    <a:pt x="76200" y="209815"/>
                    <a:pt x="76200" y="209815"/>
                    <a:pt x="76200" y="209815"/>
                  </a:cubicBezTo>
                  <a:lnTo>
                    <a:pt x="76200" y="164836"/>
                  </a:lnTo>
                  <a:cubicBezTo>
                    <a:pt x="76200" y="164836"/>
                    <a:pt x="76200" y="164836"/>
                    <a:pt x="76200" y="163513"/>
                  </a:cubicBezTo>
                  <a:cubicBezTo>
                    <a:pt x="76200" y="163513"/>
                    <a:pt x="74915" y="163513"/>
                    <a:pt x="74915" y="163513"/>
                  </a:cubicBezTo>
                  <a:close/>
                  <a:moveTo>
                    <a:pt x="288925" y="127000"/>
                  </a:moveTo>
                  <a:cubicBezTo>
                    <a:pt x="288925" y="128343"/>
                    <a:pt x="288925" y="128343"/>
                    <a:pt x="288925" y="129687"/>
                  </a:cubicBezTo>
                  <a:lnTo>
                    <a:pt x="288925" y="159238"/>
                  </a:lnTo>
                  <a:cubicBezTo>
                    <a:pt x="288925" y="159238"/>
                    <a:pt x="288925" y="160582"/>
                    <a:pt x="290195" y="160582"/>
                  </a:cubicBezTo>
                  <a:cubicBezTo>
                    <a:pt x="290195" y="160582"/>
                    <a:pt x="290195" y="160582"/>
                    <a:pt x="306705" y="161925"/>
                  </a:cubicBezTo>
                  <a:cubicBezTo>
                    <a:pt x="306705" y="161925"/>
                    <a:pt x="307975" y="161925"/>
                    <a:pt x="307975" y="161925"/>
                  </a:cubicBezTo>
                  <a:cubicBezTo>
                    <a:pt x="307975" y="160582"/>
                    <a:pt x="307975" y="160582"/>
                    <a:pt x="307975" y="160582"/>
                  </a:cubicBezTo>
                  <a:cubicBezTo>
                    <a:pt x="307975" y="160582"/>
                    <a:pt x="307975" y="160582"/>
                    <a:pt x="307975" y="132373"/>
                  </a:cubicBezTo>
                  <a:cubicBezTo>
                    <a:pt x="307975" y="131030"/>
                    <a:pt x="307975" y="129687"/>
                    <a:pt x="306705" y="129687"/>
                  </a:cubicBezTo>
                  <a:cubicBezTo>
                    <a:pt x="306705" y="129687"/>
                    <a:pt x="306705" y="129687"/>
                    <a:pt x="290195" y="127000"/>
                  </a:cubicBezTo>
                  <a:cubicBezTo>
                    <a:pt x="290195" y="127000"/>
                    <a:pt x="288925" y="127000"/>
                    <a:pt x="288925" y="127000"/>
                  </a:cubicBezTo>
                  <a:close/>
                  <a:moveTo>
                    <a:pt x="260350" y="123542"/>
                  </a:moveTo>
                  <a:cubicBezTo>
                    <a:pt x="260350" y="123542"/>
                    <a:pt x="260350" y="124846"/>
                    <a:pt x="260350" y="124846"/>
                  </a:cubicBezTo>
                  <a:cubicBezTo>
                    <a:pt x="260350" y="124846"/>
                    <a:pt x="260350" y="124846"/>
                    <a:pt x="260350" y="156143"/>
                  </a:cubicBezTo>
                  <a:cubicBezTo>
                    <a:pt x="260350" y="157447"/>
                    <a:pt x="260350" y="157447"/>
                    <a:pt x="261584" y="157447"/>
                  </a:cubicBezTo>
                  <a:cubicBezTo>
                    <a:pt x="261584" y="157447"/>
                    <a:pt x="261584" y="157447"/>
                    <a:pt x="280105" y="158751"/>
                  </a:cubicBezTo>
                  <a:cubicBezTo>
                    <a:pt x="280105" y="158751"/>
                    <a:pt x="281340" y="158751"/>
                    <a:pt x="281340" y="158751"/>
                  </a:cubicBezTo>
                  <a:cubicBezTo>
                    <a:pt x="281340" y="158751"/>
                    <a:pt x="282575" y="157447"/>
                    <a:pt x="282575" y="157447"/>
                  </a:cubicBezTo>
                  <a:lnTo>
                    <a:pt x="282575" y="127454"/>
                  </a:lnTo>
                  <a:cubicBezTo>
                    <a:pt x="282575" y="127454"/>
                    <a:pt x="281340" y="126150"/>
                    <a:pt x="280105" y="126150"/>
                  </a:cubicBezTo>
                  <a:cubicBezTo>
                    <a:pt x="280105" y="126150"/>
                    <a:pt x="280105" y="126150"/>
                    <a:pt x="261584" y="123542"/>
                  </a:cubicBezTo>
                  <a:cubicBezTo>
                    <a:pt x="261584" y="122238"/>
                    <a:pt x="261584" y="123542"/>
                    <a:pt x="260350" y="123542"/>
                  </a:cubicBezTo>
                  <a:close/>
                  <a:moveTo>
                    <a:pt x="29210" y="115590"/>
                  </a:moveTo>
                  <a:cubicBezTo>
                    <a:pt x="29210" y="115590"/>
                    <a:pt x="29210" y="115590"/>
                    <a:pt x="13970" y="120749"/>
                  </a:cubicBezTo>
                  <a:cubicBezTo>
                    <a:pt x="12700" y="120749"/>
                    <a:pt x="12700" y="122039"/>
                    <a:pt x="12700" y="122039"/>
                  </a:cubicBezTo>
                  <a:cubicBezTo>
                    <a:pt x="12700" y="122039"/>
                    <a:pt x="12700" y="122039"/>
                    <a:pt x="12700" y="154285"/>
                  </a:cubicBezTo>
                  <a:cubicBezTo>
                    <a:pt x="12700" y="154285"/>
                    <a:pt x="12700" y="155575"/>
                    <a:pt x="12700" y="155575"/>
                  </a:cubicBezTo>
                  <a:cubicBezTo>
                    <a:pt x="13970" y="155575"/>
                    <a:pt x="13970" y="155575"/>
                    <a:pt x="13970" y="155575"/>
                  </a:cubicBezTo>
                  <a:cubicBezTo>
                    <a:pt x="13970" y="155575"/>
                    <a:pt x="13970" y="155575"/>
                    <a:pt x="30480" y="152995"/>
                  </a:cubicBezTo>
                  <a:cubicBezTo>
                    <a:pt x="31750" y="152995"/>
                    <a:pt x="31750" y="152995"/>
                    <a:pt x="31750" y="151705"/>
                  </a:cubicBezTo>
                  <a:lnTo>
                    <a:pt x="31750" y="116880"/>
                  </a:lnTo>
                  <a:cubicBezTo>
                    <a:pt x="31750" y="115590"/>
                    <a:pt x="31750" y="115590"/>
                    <a:pt x="31750" y="115590"/>
                  </a:cubicBezTo>
                  <a:cubicBezTo>
                    <a:pt x="30480" y="114300"/>
                    <a:pt x="30480" y="114300"/>
                    <a:pt x="29210" y="115590"/>
                  </a:cubicBezTo>
                  <a:close/>
                  <a:moveTo>
                    <a:pt x="158162" y="104775"/>
                  </a:moveTo>
                  <a:cubicBezTo>
                    <a:pt x="156868" y="104775"/>
                    <a:pt x="156868" y="104775"/>
                    <a:pt x="156868" y="106098"/>
                  </a:cubicBezTo>
                  <a:cubicBezTo>
                    <a:pt x="155575" y="106098"/>
                    <a:pt x="155575" y="106098"/>
                    <a:pt x="155575" y="107421"/>
                  </a:cubicBezTo>
                  <a:cubicBezTo>
                    <a:pt x="155575" y="107421"/>
                    <a:pt x="155575" y="107421"/>
                    <a:pt x="155575" y="147108"/>
                  </a:cubicBezTo>
                  <a:cubicBezTo>
                    <a:pt x="155575" y="148431"/>
                    <a:pt x="156868" y="149754"/>
                    <a:pt x="156868" y="149754"/>
                  </a:cubicBezTo>
                  <a:cubicBezTo>
                    <a:pt x="156868" y="149754"/>
                    <a:pt x="156868" y="149754"/>
                    <a:pt x="189206" y="152400"/>
                  </a:cubicBezTo>
                  <a:cubicBezTo>
                    <a:pt x="189206" y="152400"/>
                    <a:pt x="189206" y="152400"/>
                    <a:pt x="190500" y="151077"/>
                  </a:cubicBezTo>
                  <a:cubicBezTo>
                    <a:pt x="190500" y="151077"/>
                    <a:pt x="190500" y="151077"/>
                    <a:pt x="190500" y="149754"/>
                  </a:cubicBezTo>
                  <a:lnTo>
                    <a:pt x="190500" y="112712"/>
                  </a:lnTo>
                  <a:cubicBezTo>
                    <a:pt x="190500" y="111390"/>
                    <a:pt x="190500" y="110067"/>
                    <a:pt x="189206" y="110067"/>
                  </a:cubicBezTo>
                  <a:cubicBezTo>
                    <a:pt x="189206" y="110067"/>
                    <a:pt x="189206" y="110067"/>
                    <a:pt x="158162" y="104775"/>
                  </a:cubicBezTo>
                  <a:close/>
                  <a:moveTo>
                    <a:pt x="74915" y="99735"/>
                  </a:moveTo>
                  <a:cubicBezTo>
                    <a:pt x="74915" y="99735"/>
                    <a:pt x="74915" y="99735"/>
                    <a:pt x="50497" y="107593"/>
                  </a:cubicBezTo>
                  <a:cubicBezTo>
                    <a:pt x="49212" y="107593"/>
                    <a:pt x="49212" y="108903"/>
                    <a:pt x="49212" y="110212"/>
                  </a:cubicBezTo>
                  <a:cubicBezTo>
                    <a:pt x="49212" y="110212"/>
                    <a:pt x="49212" y="110212"/>
                    <a:pt x="49212" y="148194"/>
                  </a:cubicBezTo>
                  <a:cubicBezTo>
                    <a:pt x="49212" y="149503"/>
                    <a:pt x="49212" y="149503"/>
                    <a:pt x="49212" y="149503"/>
                  </a:cubicBezTo>
                  <a:cubicBezTo>
                    <a:pt x="50497" y="150813"/>
                    <a:pt x="50497" y="150813"/>
                    <a:pt x="50497" y="150813"/>
                  </a:cubicBezTo>
                  <a:cubicBezTo>
                    <a:pt x="50497" y="150813"/>
                    <a:pt x="50497" y="150813"/>
                    <a:pt x="74915" y="145574"/>
                  </a:cubicBezTo>
                  <a:cubicBezTo>
                    <a:pt x="76200" y="145574"/>
                    <a:pt x="76200" y="145574"/>
                    <a:pt x="76200" y="144264"/>
                  </a:cubicBezTo>
                  <a:cubicBezTo>
                    <a:pt x="76200" y="144264"/>
                    <a:pt x="76200" y="144264"/>
                    <a:pt x="76200" y="101044"/>
                  </a:cubicBezTo>
                  <a:cubicBezTo>
                    <a:pt x="76200" y="99735"/>
                    <a:pt x="76200" y="99735"/>
                    <a:pt x="76200" y="99735"/>
                  </a:cubicBezTo>
                  <a:cubicBezTo>
                    <a:pt x="74915" y="98425"/>
                    <a:pt x="74915" y="98425"/>
                    <a:pt x="74915" y="99735"/>
                  </a:cubicBezTo>
                  <a:close/>
                  <a:moveTo>
                    <a:pt x="215322" y="98425"/>
                  </a:moveTo>
                  <a:cubicBezTo>
                    <a:pt x="215322" y="98425"/>
                    <a:pt x="214024" y="98425"/>
                    <a:pt x="214024" y="99695"/>
                  </a:cubicBezTo>
                  <a:cubicBezTo>
                    <a:pt x="214024" y="99695"/>
                    <a:pt x="212725" y="99695"/>
                    <a:pt x="212725" y="100965"/>
                  </a:cubicBezTo>
                  <a:cubicBezTo>
                    <a:pt x="212725" y="100965"/>
                    <a:pt x="212725" y="100965"/>
                    <a:pt x="212725" y="151765"/>
                  </a:cubicBezTo>
                  <a:cubicBezTo>
                    <a:pt x="212725" y="153035"/>
                    <a:pt x="214024" y="153035"/>
                    <a:pt x="215322" y="153035"/>
                  </a:cubicBezTo>
                  <a:cubicBezTo>
                    <a:pt x="215322" y="153035"/>
                    <a:pt x="215322" y="153035"/>
                    <a:pt x="238702" y="155575"/>
                  </a:cubicBezTo>
                  <a:cubicBezTo>
                    <a:pt x="238702" y="155575"/>
                    <a:pt x="238702" y="155575"/>
                    <a:pt x="240001" y="155575"/>
                  </a:cubicBezTo>
                  <a:cubicBezTo>
                    <a:pt x="240001" y="155575"/>
                    <a:pt x="240001" y="155575"/>
                    <a:pt x="241300" y="155575"/>
                  </a:cubicBezTo>
                  <a:cubicBezTo>
                    <a:pt x="241300" y="154305"/>
                    <a:pt x="241300" y="154305"/>
                    <a:pt x="241300" y="153035"/>
                  </a:cubicBezTo>
                  <a:lnTo>
                    <a:pt x="241300" y="106045"/>
                  </a:lnTo>
                  <a:cubicBezTo>
                    <a:pt x="241300" y="104775"/>
                    <a:pt x="241300" y="103505"/>
                    <a:pt x="240001" y="103505"/>
                  </a:cubicBezTo>
                  <a:cubicBezTo>
                    <a:pt x="240001" y="103505"/>
                    <a:pt x="240001" y="103505"/>
                    <a:pt x="215322" y="98425"/>
                  </a:cubicBezTo>
                  <a:close/>
                  <a:moveTo>
                    <a:pt x="101311" y="96838"/>
                  </a:moveTo>
                  <a:cubicBezTo>
                    <a:pt x="101311" y="96838"/>
                    <a:pt x="101311" y="96838"/>
                    <a:pt x="100012" y="98108"/>
                  </a:cubicBezTo>
                  <a:cubicBezTo>
                    <a:pt x="100012" y="98108"/>
                    <a:pt x="100012" y="98108"/>
                    <a:pt x="100012" y="99378"/>
                  </a:cubicBezTo>
                  <a:cubicBezTo>
                    <a:pt x="100012" y="99378"/>
                    <a:pt x="100012" y="99378"/>
                    <a:pt x="100012" y="142558"/>
                  </a:cubicBezTo>
                  <a:cubicBezTo>
                    <a:pt x="100012" y="143828"/>
                    <a:pt x="100012" y="143828"/>
                    <a:pt x="101311" y="143828"/>
                  </a:cubicBezTo>
                  <a:cubicBezTo>
                    <a:pt x="101311" y="143828"/>
                    <a:pt x="101311" y="143828"/>
                    <a:pt x="140277" y="147638"/>
                  </a:cubicBezTo>
                  <a:cubicBezTo>
                    <a:pt x="141576" y="147638"/>
                    <a:pt x="141576" y="147638"/>
                    <a:pt x="141576" y="146368"/>
                  </a:cubicBezTo>
                  <a:cubicBezTo>
                    <a:pt x="141576" y="146368"/>
                    <a:pt x="142875" y="146368"/>
                    <a:pt x="142875" y="145098"/>
                  </a:cubicBezTo>
                  <a:lnTo>
                    <a:pt x="142875" y="105728"/>
                  </a:lnTo>
                  <a:cubicBezTo>
                    <a:pt x="142875" y="104458"/>
                    <a:pt x="141576" y="103188"/>
                    <a:pt x="140277" y="103188"/>
                  </a:cubicBezTo>
                  <a:cubicBezTo>
                    <a:pt x="140277" y="103188"/>
                    <a:pt x="140277" y="103188"/>
                    <a:pt x="101311" y="96838"/>
                  </a:cubicBezTo>
                  <a:close/>
                  <a:moveTo>
                    <a:pt x="288925" y="84138"/>
                  </a:moveTo>
                  <a:cubicBezTo>
                    <a:pt x="288925" y="85442"/>
                    <a:pt x="288925" y="85442"/>
                    <a:pt x="288925" y="85442"/>
                  </a:cubicBezTo>
                  <a:lnTo>
                    <a:pt x="288925" y="115435"/>
                  </a:lnTo>
                  <a:cubicBezTo>
                    <a:pt x="288925" y="115435"/>
                    <a:pt x="288925" y="116739"/>
                    <a:pt x="290195" y="116739"/>
                  </a:cubicBezTo>
                  <a:cubicBezTo>
                    <a:pt x="290195" y="116739"/>
                    <a:pt x="290195" y="116739"/>
                    <a:pt x="305435" y="120651"/>
                  </a:cubicBezTo>
                  <a:cubicBezTo>
                    <a:pt x="306705" y="120651"/>
                    <a:pt x="306705" y="120651"/>
                    <a:pt x="306705" y="120651"/>
                  </a:cubicBezTo>
                  <a:cubicBezTo>
                    <a:pt x="306705" y="120651"/>
                    <a:pt x="306705" y="119347"/>
                    <a:pt x="307975" y="119347"/>
                  </a:cubicBezTo>
                  <a:cubicBezTo>
                    <a:pt x="307975" y="119347"/>
                    <a:pt x="307975" y="119347"/>
                    <a:pt x="307975" y="118043"/>
                  </a:cubicBezTo>
                  <a:cubicBezTo>
                    <a:pt x="307975" y="118043"/>
                    <a:pt x="307975" y="118043"/>
                    <a:pt x="307975" y="90658"/>
                  </a:cubicBezTo>
                  <a:cubicBezTo>
                    <a:pt x="307975" y="90658"/>
                    <a:pt x="307975" y="89354"/>
                    <a:pt x="306705" y="89354"/>
                  </a:cubicBezTo>
                  <a:cubicBezTo>
                    <a:pt x="306705" y="89354"/>
                    <a:pt x="306705" y="89354"/>
                    <a:pt x="290195" y="84138"/>
                  </a:cubicBezTo>
                  <a:cubicBezTo>
                    <a:pt x="290195" y="84138"/>
                    <a:pt x="288925" y="84138"/>
                    <a:pt x="288925" y="84138"/>
                  </a:cubicBezTo>
                  <a:close/>
                  <a:moveTo>
                    <a:pt x="260350" y="77788"/>
                  </a:moveTo>
                  <a:cubicBezTo>
                    <a:pt x="260350" y="77788"/>
                    <a:pt x="260350" y="79058"/>
                    <a:pt x="260350" y="79058"/>
                  </a:cubicBezTo>
                  <a:cubicBezTo>
                    <a:pt x="260350" y="79058"/>
                    <a:pt x="260350" y="79058"/>
                    <a:pt x="260350" y="109538"/>
                  </a:cubicBezTo>
                  <a:cubicBezTo>
                    <a:pt x="260350" y="110808"/>
                    <a:pt x="260350" y="110808"/>
                    <a:pt x="261584" y="110808"/>
                  </a:cubicBezTo>
                  <a:cubicBezTo>
                    <a:pt x="261584" y="110808"/>
                    <a:pt x="261584" y="110808"/>
                    <a:pt x="280105" y="115888"/>
                  </a:cubicBezTo>
                  <a:cubicBezTo>
                    <a:pt x="280105" y="115888"/>
                    <a:pt x="281340" y="114618"/>
                    <a:pt x="281340" y="114618"/>
                  </a:cubicBezTo>
                  <a:cubicBezTo>
                    <a:pt x="281340" y="114618"/>
                    <a:pt x="282575" y="114618"/>
                    <a:pt x="282575" y="113348"/>
                  </a:cubicBezTo>
                  <a:cubicBezTo>
                    <a:pt x="282575" y="113348"/>
                    <a:pt x="282575" y="113348"/>
                    <a:pt x="282575" y="85408"/>
                  </a:cubicBezTo>
                  <a:cubicBezTo>
                    <a:pt x="282575" y="84138"/>
                    <a:pt x="281340" y="82868"/>
                    <a:pt x="281340" y="82868"/>
                  </a:cubicBezTo>
                  <a:cubicBezTo>
                    <a:pt x="281340" y="82868"/>
                    <a:pt x="281340" y="82868"/>
                    <a:pt x="262819" y="77788"/>
                  </a:cubicBezTo>
                  <a:cubicBezTo>
                    <a:pt x="261584" y="77788"/>
                    <a:pt x="261584" y="77788"/>
                    <a:pt x="260350" y="77788"/>
                  </a:cubicBezTo>
                  <a:close/>
                  <a:moveTo>
                    <a:pt x="29210" y="63500"/>
                  </a:moveTo>
                  <a:cubicBezTo>
                    <a:pt x="29210" y="63500"/>
                    <a:pt x="29210" y="63500"/>
                    <a:pt x="12700" y="73731"/>
                  </a:cubicBezTo>
                  <a:cubicBezTo>
                    <a:pt x="12700" y="73731"/>
                    <a:pt x="12700" y="75009"/>
                    <a:pt x="12700" y="75009"/>
                  </a:cubicBezTo>
                  <a:cubicBezTo>
                    <a:pt x="12700" y="75009"/>
                    <a:pt x="12700" y="75009"/>
                    <a:pt x="12700" y="106980"/>
                  </a:cubicBezTo>
                  <a:cubicBezTo>
                    <a:pt x="12700" y="108259"/>
                    <a:pt x="12700" y="108259"/>
                    <a:pt x="12700" y="108259"/>
                  </a:cubicBezTo>
                  <a:cubicBezTo>
                    <a:pt x="13970" y="108259"/>
                    <a:pt x="13970" y="109538"/>
                    <a:pt x="13970" y="109538"/>
                  </a:cubicBezTo>
                  <a:cubicBezTo>
                    <a:pt x="13970" y="109538"/>
                    <a:pt x="15240" y="108259"/>
                    <a:pt x="15240" y="108259"/>
                  </a:cubicBezTo>
                  <a:cubicBezTo>
                    <a:pt x="15240" y="108259"/>
                    <a:pt x="15240" y="108259"/>
                    <a:pt x="31750" y="101865"/>
                  </a:cubicBezTo>
                  <a:cubicBezTo>
                    <a:pt x="31750" y="101865"/>
                    <a:pt x="31750" y="100586"/>
                    <a:pt x="31750" y="99307"/>
                  </a:cubicBezTo>
                  <a:lnTo>
                    <a:pt x="31750" y="66058"/>
                  </a:lnTo>
                  <a:cubicBezTo>
                    <a:pt x="31750" y="64779"/>
                    <a:pt x="31750" y="64779"/>
                    <a:pt x="31750" y="63500"/>
                  </a:cubicBezTo>
                  <a:cubicBezTo>
                    <a:pt x="30480" y="63500"/>
                    <a:pt x="30480" y="63500"/>
                    <a:pt x="29210" y="63500"/>
                  </a:cubicBezTo>
                  <a:close/>
                  <a:moveTo>
                    <a:pt x="156868" y="47625"/>
                  </a:moveTo>
                  <a:cubicBezTo>
                    <a:pt x="155575" y="47625"/>
                    <a:pt x="155575" y="48920"/>
                    <a:pt x="155575" y="48920"/>
                  </a:cubicBezTo>
                  <a:cubicBezTo>
                    <a:pt x="155575" y="48920"/>
                    <a:pt x="155575" y="48920"/>
                    <a:pt x="155575" y="89067"/>
                  </a:cubicBezTo>
                  <a:cubicBezTo>
                    <a:pt x="155575" y="89067"/>
                    <a:pt x="156868" y="90363"/>
                    <a:pt x="156868" y="90363"/>
                  </a:cubicBezTo>
                  <a:cubicBezTo>
                    <a:pt x="156868" y="90363"/>
                    <a:pt x="156868" y="90363"/>
                    <a:pt x="187913" y="96838"/>
                  </a:cubicBezTo>
                  <a:cubicBezTo>
                    <a:pt x="187913" y="96838"/>
                    <a:pt x="189206" y="96838"/>
                    <a:pt x="189206" y="96838"/>
                  </a:cubicBezTo>
                  <a:cubicBezTo>
                    <a:pt x="189206" y="96838"/>
                    <a:pt x="189206" y="96838"/>
                    <a:pt x="190500" y="96838"/>
                  </a:cubicBezTo>
                  <a:cubicBezTo>
                    <a:pt x="190500" y="95543"/>
                    <a:pt x="190500" y="95543"/>
                    <a:pt x="190500" y="95543"/>
                  </a:cubicBezTo>
                  <a:cubicBezTo>
                    <a:pt x="190500" y="95543"/>
                    <a:pt x="190500" y="95543"/>
                    <a:pt x="190500" y="57986"/>
                  </a:cubicBezTo>
                  <a:cubicBezTo>
                    <a:pt x="190500" y="56691"/>
                    <a:pt x="190500" y="56691"/>
                    <a:pt x="189206" y="56691"/>
                  </a:cubicBezTo>
                  <a:cubicBezTo>
                    <a:pt x="189206" y="56691"/>
                    <a:pt x="189206" y="56691"/>
                    <a:pt x="158162" y="47625"/>
                  </a:cubicBezTo>
                  <a:cubicBezTo>
                    <a:pt x="156868" y="47625"/>
                    <a:pt x="156868" y="47625"/>
                    <a:pt x="156868" y="47625"/>
                  </a:cubicBezTo>
                  <a:close/>
                  <a:moveTo>
                    <a:pt x="73629" y="34925"/>
                  </a:moveTo>
                  <a:cubicBezTo>
                    <a:pt x="73629" y="34925"/>
                    <a:pt x="73629" y="34925"/>
                    <a:pt x="49212" y="50511"/>
                  </a:cubicBezTo>
                  <a:cubicBezTo>
                    <a:pt x="49212" y="50511"/>
                    <a:pt x="49212" y="50511"/>
                    <a:pt x="49212" y="51810"/>
                  </a:cubicBezTo>
                  <a:cubicBezTo>
                    <a:pt x="49212" y="51810"/>
                    <a:pt x="49212" y="51810"/>
                    <a:pt x="49212" y="90776"/>
                  </a:cubicBezTo>
                  <a:cubicBezTo>
                    <a:pt x="49212" y="90776"/>
                    <a:pt x="49212" y="92075"/>
                    <a:pt x="49212" y="92075"/>
                  </a:cubicBezTo>
                  <a:cubicBezTo>
                    <a:pt x="50497" y="92075"/>
                    <a:pt x="50497" y="92075"/>
                    <a:pt x="50497" y="92075"/>
                  </a:cubicBezTo>
                  <a:cubicBezTo>
                    <a:pt x="50497" y="92075"/>
                    <a:pt x="51782" y="92075"/>
                    <a:pt x="51782" y="92075"/>
                  </a:cubicBezTo>
                  <a:cubicBezTo>
                    <a:pt x="51782" y="92075"/>
                    <a:pt x="51782" y="92075"/>
                    <a:pt x="76200" y="81684"/>
                  </a:cubicBezTo>
                  <a:cubicBezTo>
                    <a:pt x="76200" y="80385"/>
                    <a:pt x="76200" y="80385"/>
                    <a:pt x="76200" y="79086"/>
                  </a:cubicBezTo>
                  <a:lnTo>
                    <a:pt x="76200" y="36224"/>
                  </a:lnTo>
                  <a:cubicBezTo>
                    <a:pt x="76200" y="36224"/>
                    <a:pt x="76200" y="34925"/>
                    <a:pt x="76200" y="34925"/>
                  </a:cubicBezTo>
                  <a:cubicBezTo>
                    <a:pt x="74915" y="34925"/>
                    <a:pt x="74915" y="34925"/>
                    <a:pt x="73629" y="34925"/>
                  </a:cubicBezTo>
                  <a:close/>
                  <a:moveTo>
                    <a:pt x="100012" y="30163"/>
                  </a:moveTo>
                  <a:cubicBezTo>
                    <a:pt x="100012" y="31455"/>
                    <a:pt x="100012" y="31455"/>
                    <a:pt x="100012" y="32747"/>
                  </a:cubicBezTo>
                  <a:cubicBezTo>
                    <a:pt x="100012" y="32747"/>
                    <a:pt x="100012" y="32747"/>
                    <a:pt x="100012" y="76681"/>
                  </a:cubicBezTo>
                  <a:cubicBezTo>
                    <a:pt x="100012" y="76681"/>
                    <a:pt x="100012" y="77973"/>
                    <a:pt x="101311" y="77973"/>
                  </a:cubicBezTo>
                  <a:cubicBezTo>
                    <a:pt x="101311" y="77973"/>
                    <a:pt x="101311" y="77973"/>
                    <a:pt x="140277" y="85726"/>
                  </a:cubicBezTo>
                  <a:cubicBezTo>
                    <a:pt x="140277" y="85726"/>
                    <a:pt x="141576" y="85726"/>
                    <a:pt x="141576" y="85726"/>
                  </a:cubicBezTo>
                  <a:cubicBezTo>
                    <a:pt x="141576" y="85726"/>
                    <a:pt x="142875" y="84434"/>
                    <a:pt x="142875" y="84434"/>
                  </a:cubicBezTo>
                  <a:lnTo>
                    <a:pt x="142875" y="43085"/>
                  </a:lnTo>
                  <a:cubicBezTo>
                    <a:pt x="142875" y="43085"/>
                    <a:pt x="141576" y="41792"/>
                    <a:pt x="141576" y="41792"/>
                  </a:cubicBezTo>
                  <a:cubicBezTo>
                    <a:pt x="141576" y="41792"/>
                    <a:pt x="141576" y="41792"/>
                    <a:pt x="102610" y="30163"/>
                  </a:cubicBezTo>
                  <a:cubicBezTo>
                    <a:pt x="101311" y="30163"/>
                    <a:pt x="101311" y="30163"/>
                    <a:pt x="100012" y="30163"/>
                  </a:cubicBezTo>
                  <a:close/>
                  <a:moveTo>
                    <a:pt x="87846" y="0"/>
                  </a:moveTo>
                  <a:cubicBezTo>
                    <a:pt x="89138" y="0"/>
                    <a:pt x="90430" y="0"/>
                    <a:pt x="90430" y="0"/>
                  </a:cubicBezTo>
                  <a:cubicBezTo>
                    <a:pt x="90430" y="0"/>
                    <a:pt x="90430" y="0"/>
                    <a:pt x="204113" y="37667"/>
                  </a:cubicBezTo>
                  <a:cubicBezTo>
                    <a:pt x="206696" y="38966"/>
                    <a:pt x="207988" y="40265"/>
                    <a:pt x="207988" y="42863"/>
                  </a:cubicBezTo>
                  <a:cubicBezTo>
                    <a:pt x="207988" y="42863"/>
                    <a:pt x="207988" y="42863"/>
                    <a:pt x="207988" y="70139"/>
                  </a:cubicBezTo>
                  <a:cubicBezTo>
                    <a:pt x="207988" y="70139"/>
                    <a:pt x="207988" y="70139"/>
                    <a:pt x="248036" y="54552"/>
                  </a:cubicBezTo>
                  <a:cubicBezTo>
                    <a:pt x="248036" y="54552"/>
                    <a:pt x="249328" y="53253"/>
                    <a:pt x="250619" y="53253"/>
                  </a:cubicBezTo>
                  <a:cubicBezTo>
                    <a:pt x="251911" y="53253"/>
                    <a:pt x="251911" y="53253"/>
                    <a:pt x="251911" y="53253"/>
                  </a:cubicBezTo>
                  <a:cubicBezTo>
                    <a:pt x="251911" y="53253"/>
                    <a:pt x="251911" y="53253"/>
                    <a:pt x="315213" y="74035"/>
                  </a:cubicBezTo>
                  <a:cubicBezTo>
                    <a:pt x="317796" y="75334"/>
                    <a:pt x="319088" y="77932"/>
                    <a:pt x="319088" y="80530"/>
                  </a:cubicBezTo>
                  <a:cubicBezTo>
                    <a:pt x="319088" y="80530"/>
                    <a:pt x="319088" y="80530"/>
                    <a:pt x="319088" y="266267"/>
                  </a:cubicBezTo>
                  <a:cubicBezTo>
                    <a:pt x="319088" y="268865"/>
                    <a:pt x="317796" y="271463"/>
                    <a:pt x="315213" y="271463"/>
                  </a:cubicBezTo>
                  <a:cubicBezTo>
                    <a:pt x="315213" y="271463"/>
                    <a:pt x="315213" y="271463"/>
                    <a:pt x="251911" y="287049"/>
                  </a:cubicBezTo>
                  <a:cubicBezTo>
                    <a:pt x="251911" y="287049"/>
                    <a:pt x="251911" y="287049"/>
                    <a:pt x="204113" y="300038"/>
                  </a:cubicBezTo>
                  <a:cubicBezTo>
                    <a:pt x="204113" y="300038"/>
                    <a:pt x="204113" y="300038"/>
                    <a:pt x="89138" y="328613"/>
                  </a:cubicBezTo>
                  <a:cubicBezTo>
                    <a:pt x="89138" y="328613"/>
                    <a:pt x="89138" y="328613"/>
                    <a:pt x="87846" y="328613"/>
                  </a:cubicBezTo>
                  <a:cubicBezTo>
                    <a:pt x="86554" y="328613"/>
                    <a:pt x="85262" y="328613"/>
                    <a:pt x="85262" y="328613"/>
                  </a:cubicBezTo>
                  <a:cubicBezTo>
                    <a:pt x="85262" y="328613"/>
                    <a:pt x="85262" y="328613"/>
                    <a:pt x="2583" y="281854"/>
                  </a:cubicBezTo>
                  <a:cubicBezTo>
                    <a:pt x="0" y="281854"/>
                    <a:pt x="0" y="279256"/>
                    <a:pt x="0" y="277957"/>
                  </a:cubicBezTo>
                  <a:cubicBezTo>
                    <a:pt x="0" y="277957"/>
                    <a:pt x="0" y="277957"/>
                    <a:pt x="0" y="64943"/>
                  </a:cubicBezTo>
                  <a:cubicBezTo>
                    <a:pt x="0" y="63644"/>
                    <a:pt x="0" y="62346"/>
                    <a:pt x="1292" y="61047"/>
                  </a:cubicBezTo>
                  <a:cubicBezTo>
                    <a:pt x="1292" y="61047"/>
                    <a:pt x="1292" y="61047"/>
                    <a:pt x="85262" y="1299"/>
                  </a:cubicBezTo>
                  <a:cubicBezTo>
                    <a:pt x="85262" y="1299"/>
                    <a:pt x="86554" y="0"/>
                    <a:pt x="87846" y="0"/>
                  </a:cubicBez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grpSp>
      <p:grpSp>
        <p:nvGrpSpPr>
          <p:cNvPr id="36" name="组合 35"/>
          <p:cNvGrpSpPr/>
          <p:nvPr/>
        </p:nvGrpSpPr>
        <p:grpSpPr>
          <a:xfrm>
            <a:off x="8385490" y="2836772"/>
            <a:ext cx="1809884" cy="1809884"/>
            <a:chOff x="8480330" y="1967143"/>
            <a:chExt cx="2413178" cy="2413178"/>
          </a:xfrm>
        </p:grpSpPr>
        <p:sp>
          <p:nvSpPr>
            <p:cNvPr id="37" name="椭圆 36"/>
            <p:cNvSpPr/>
            <p:nvPr/>
          </p:nvSpPr>
          <p:spPr>
            <a:xfrm>
              <a:off x="8608121" y="2094934"/>
              <a:ext cx="2157594" cy="2157594"/>
            </a:xfrm>
            <a:prstGeom prst="ellipse">
              <a:avLst/>
            </a:prstGeom>
            <a:solidFill>
              <a:srgbClr val="E9ABA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38" name="椭圆 37"/>
            <p:cNvSpPr/>
            <p:nvPr/>
          </p:nvSpPr>
          <p:spPr>
            <a:xfrm>
              <a:off x="8480330" y="1967143"/>
              <a:ext cx="2413178" cy="2413178"/>
            </a:xfrm>
            <a:prstGeom prst="ellipse">
              <a:avLst/>
            </a:prstGeom>
            <a:noFill/>
            <a:ln>
              <a:solidFill>
                <a:srgbClr val="201F4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39" name="Freeform 135"/>
            <p:cNvSpPr/>
            <p:nvPr/>
          </p:nvSpPr>
          <p:spPr bwMode="auto">
            <a:xfrm>
              <a:off x="9291551" y="2804350"/>
              <a:ext cx="790734" cy="738761"/>
            </a:xfrm>
            <a:custGeom>
              <a:avLst/>
              <a:gdLst>
                <a:gd name="connsiteX0" fmla="*/ 159472 w 338138"/>
                <a:gd name="connsiteY0" fmla="*/ 265112 h 315913"/>
                <a:gd name="connsiteX1" fmla="*/ 155575 w 338138"/>
                <a:gd name="connsiteY1" fmla="*/ 269194 h 315913"/>
                <a:gd name="connsiteX2" fmla="*/ 155575 w 338138"/>
                <a:gd name="connsiteY2" fmla="*/ 289605 h 315913"/>
                <a:gd name="connsiteX3" fmla="*/ 158173 w 338138"/>
                <a:gd name="connsiteY3" fmla="*/ 293687 h 315913"/>
                <a:gd name="connsiteX4" fmla="*/ 181553 w 338138"/>
                <a:gd name="connsiteY4" fmla="*/ 293687 h 315913"/>
                <a:gd name="connsiteX5" fmla="*/ 184150 w 338138"/>
                <a:gd name="connsiteY5" fmla="*/ 290966 h 315913"/>
                <a:gd name="connsiteX6" fmla="*/ 184150 w 338138"/>
                <a:gd name="connsiteY6" fmla="*/ 269194 h 315913"/>
                <a:gd name="connsiteX7" fmla="*/ 181553 w 338138"/>
                <a:gd name="connsiteY7" fmla="*/ 265112 h 315913"/>
                <a:gd name="connsiteX8" fmla="*/ 159472 w 338138"/>
                <a:gd name="connsiteY8" fmla="*/ 265112 h 315913"/>
                <a:gd name="connsiteX9" fmla="*/ 169069 w 338138"/>
                <a:gd name="connsiteY9" fmla="*/ 222250 h 315913"/>
                <a:gd name="connsiteX10" fmla="*/ 155575 w 338138"/>
                <a:gd name="connsiteY10" fmla="*/ 235744 h 315913"/>
                <a:gd name="connsiteX11" fmla="*/ 169069 w 338138"/>
                <a:gd name="connsiteY11" fmla="*/ 249238 h 315913"/>
                <a:gd name="connsiteX12" fmla="*/ 182563 w 338138"/>
                <a:gd name="connsiteY12" fmla="*/ 235744 h 315913"/>
                <a:gd name="connsiteX13" fmla="*/ 169069 w 338138"/>
                <a:gd name="connsiteY13" fmla="*/ 222250 h 315913"/>
                <a:gd name="connsiteX14" fmla="*/ 145852 w 338138"/>
                <a:gd name="connsiteY14" fmla="*/ 55033 h 315913"/>
                <a:gd name="connsiteX15" fmla="*/ 157704 w 338138"/>
                <a:gd name="connsiteY15" fmla="*/ 56356 h 315913"/>
                <a:gd name="connsiteX16" fmla="*/ 156388 w 338138"/>
                <a:gd name="connsiteY16" fmla="*/ 68262 h 315913"/>
                <a:gd name="connsiteX17" fmla="*/ 57619 w 338138"/>
                <a:gd name="connsiteY17" fmla="*/ 137054 h 315913"/>
                <a:gd name="connsiteX18" fmla="*/ 53669 w 338138"/>
                <a:gd name="connsiteY18" fmla="*/ 139700 h 315913"/>
                <a:gd name="connsiteX19" fmla="*/ 47084 w 338138"/>
                <a:gd name="connsiteY19" fmla="*/ 135731 h 315913"/>
                <a:gd name="connsiteX20" fmla="*/ 48401 w 338138"/>
                <a:gd name="connsiteY20" fmla="*/ 123825 h 315913"/>
                <a:gd name="connsiteX21" fmla="*/ 145852 w 338138"/>
                <a:gd name="connsiteY21" fmla="*/ 55033 h 315913"/>
                <a:gd name="connsiteX22" fmla="*/ 88577 w 338138"/>
                <a:gd name="connsiteY22" fmla="*/ 47055 h 315913"/>
                <a:gd name="connsiteX23" fmla="*/ 100532 w 338138"/>
                <a:gd name="connsiteY23" fmla="*/ 48358 h 315913"/>
                <a:gd name="connsiteX24" fmla="*/ 99203 w 338138"/>
                <a:gd name="connsiteY24" fmla="*/ 60081 h 315913"/>
                <a:gd name="connsiteX25" fmla="*/ 52712 w 338138"/>
                <a:gd name="connsiteY25" fmla="*/ 92645 h 315913"/>
                <a:gd name="connsiteX26" fmla="*/ 47399 w 338138"/>
                <a:gd name="connsiteY26" fmla="*/ 95250 h 315913"/>
                <a:gd name="connsiteX27" fmla="*/ 40757 w 338138"/>
                <a:gd name="connsiteY27" fmla="*/ 91342 h 315913"/>
                <a:gd name="connsiteX28" fmla="*/ 43414 w 338138"/>
                <a:gd name="connsiteY28" fmla="*/ 79619 h 315913"/>
                <a:gd name="connsiteX29" fmla="*/ 88577 w 338138"/>
                <a:gd name="connsiteY29" fmla="*/ 47055 h 315913"/>
                <a:gd name="connsiteX30" fmla="*/ 35086 w 338138"/>
                <a:gd name="connsiteY30" fmla="*/ 22225 h 315913"/>
                <a:gd name="connsiteX31" fmla="*/ 20637 w 338138"/>
                <a:gd name="connsiteY31" fmla="*/ 35344 h 315913"/>
                <a:gd name="connsiteX32" fmla="*/ 20637 w 338138"/>
                <a:gd name="connsiteY32" fmla="*/ 196707 h 315913"/>
                <a:gd name="connsiteX33" fmla="*/ 35086 w 338138"/>
                <a:gd name="connsiteY33" fmla="*/ 211138 h 315913"/>
                <a:gd name="connsiteX34" fmla="*/ 303051 w 338138"/>
                <a:gd name="connsiteY34" fmla="*/ 211138 h 315913"/>
                <a:gd name="connsiteX35" fmla="*/ 317500 w 338138"/>
                <a:gd name="connsiteY35" fmla="*/ 196707 h 315913"/>
                <a:gd name="connsiteX36" fmla="*/ 317500 w 338138"/>
                <a:gd name="connsiteY36" fmla="*/ 35344 h 315913"/>
                <a:gd name="connsiteX37" fmla="*/ 303051 w 338138"/>
                <a:gd name="connsiteY37" fmla="*/ 22225 h 315913"/>
                <a:gd name="connsiteX38" fmla="*/ 35086 w 338138"/>
                <a:gd name="connsiteY38" fmla="*/ 22225 h 315913"/>
                <a:gd name="connsiteX39" fmla="*/ 14529 w 338138"/>
                <a:gd name="connsiteY39" fmla="*/ 0 h 315913"/>
                <a:gd name="connsiteX40" fmla="*/ 323609 w 338138"/>
                <a:gd name="connsiteY40" fmla="*/ 0 h 315913"/>
                <a:gd name="connsiteX41" fmla="*/ 338138 w 338138"/>
                <a:gd name="connsiteY41" fmla="*/ 13163 h 315913"/>
                <a:gd name="connsiteX42" fmla="*/ 338138 w 338138"/>
                <a:gd name="connsiteY42" fmla="*/ 251414 h 315913"/>
                <a:gd name="connsiteX43" fmla="*/ 323609 w 338138"/>
                <a:gd name="connsiteY43" fmla="*/ 265893 h 315913"/>
                <a:gd name="connsiteX44" fmla="*/ 210016 w 338138"/>
                <a:gd name="connsiteY44" fmla="*/ 265893 h 315913"/>
                <a:gd name="connsiteX45" fmla="*/ 207374 w 338138"/>
                <a:gd name="connsiteY45" fmla="*/ 268526 h 315913"/>
                <a:gd name="connsiteX46" fmla="*/ 207374 w 338138"/>
                <a:gd name="connsiteY46" fmla="*/ 290903 h 315913"/>
                <a:gd name="connsiteX47" fmla="*/ 208695 w 338138"/>
                <a:gd name="connsiteY47" fmla="*/ 293536 h 315913"/>
                <a:gd name="connsiteX48" fmla="*/ 239074 w 338138"/>
                <a:gd name="connsiteY48" fmla="*/ 293536 h 315913"/>
                <a:gd name="connsiteX49" fmla="*/ 250962 w 338138"/>
                <a:gd name="connsiteY49" fmla="*/ 305383 h 315913"/>
                <a:gd name="connsiteX50" fmla="*/ 239074 w 338138"/>
                <a:gd name="connsiteY50" fmla="*/ 315913 h 315913"/>
                <a:gd name="connsiteX51" fmla="*/ 99064 w 338138"/>
                <a:gd name="connsiteY51" fmla="*/ 315913 h 315913"/>
                <a:gd name="connsiteX52" fmla="*/ 87176 w 338138"/>
                <a:gd name="connsiteY52" fmla="*/ 305383 h 315913"/>
                <a:gd name="connsiteX53" fmla="*/ 99064 w 338138"/>
                <a:gd name="connsiteY53" fmla="*/ 293536 h 315913"/>
                <a:gd name="connsiteX54" fmla="*/ 129444 w 338138"/>
                <a:gd name="connsiteY54" fmla="*/ 293536 h 315913"/>
                <a:gd name="connsiteX55" fmla="*/ 130765 w 338138"/>
                <a:gd name="connsiteY55" fmla="*/ 289587 h 315913"/>
                <a:gd name="connsiteX56" fmla="*/ 130765 w 338138"/>
                <a:gd name="connsiteY56" fmla="*/ 268526 h 315913"/>
                <a:gd name="connsiteX57" fmla="*/ 126802 w 338138"/>
                <a:gd name="connsiteY57" fmla="*/ 265893 h 315913"/>
                <a:gd name="connsiteX58" fmla="*/ 14529 w 338138"/>
                <a:gd name="connsiteY58" fmla="*/ 265893 h 315913"/>
                <a:gd name="connsiteX59" fmla="*/ 0 w 338138"/>
                <a:gd name="connsiteY59" fmla="*/ 251414 h 315913"/>
                <a:gd name="connsiteX60" fmla="*/ 0 w 338138"/>
                <a:gd name="connsiteY60" fmla="*/ 13163 h 315913"/>
                <a:gd name="connsiteX61" fmla="*/ 14529 w 338138"/>
                <a:gd name="connsiteY61" fmla="*/ 0 h 31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38138" h="315913">
                  <a:moveTo>
                    <a:pt x="159472" y="265112"/>
                  </a:moveTo>
                  <a:cubicBezTo>
                    <a:pt x="159472" y="265112"/>
                    <a:pt x="155575" y="265112"/>
                    <a:pt x="155575" y="269194"/>
                  </a:cubicBezTo>
                  <a:cubicBezTo>
                    <a:pt x="155575" y="269194"/>
                    <a:pt x="155575" y="269194"/>
                    <a:pt x="155575" y="289605"/>
                  </a:cubicBezTo>
                  <a:cubicBezTo>
                    <a:pt x="155575" y="292326"/>
                    <a:pt x="155575" y="293687"/>
                    <a:pt x="158173" y="293687"/>
                  </a:cubicBezTo>
                  <a:cubicBezTo>
                    <a:pt x="158173" y="293687"/>
                    <a:pt x="158173" y="293687"/>
                    <a:pt x="181553" y="293687"/>
                  </a:cubicBezTo>
                  <a:cubicBezTo>
                    <a:pt x="182851" y="293687"/>
                    <a:pt x="184150" y="292326"/>
                    <a:pt x="184150" y="290966"/>
                  </a:cubicBezTo>
                  <a:cubicBezTo>
                    <a:pt x="184150" y="290966"/>
                    <a:pt x="184150" y="290966"/>
                    <a:pt x="184150" y="269194"/>
                  </a:cubicBezTo>
                  <a:cubicBezTo>
                    <a:pt x="184150" y="265112"/>
                    <a:pt x="181553" y="265112"/>
                    <a:pt x="181553" y="265112"/>
                  </a:cubicBezTo>
                  <a:cubicBezTo>
                    <a:pt x="181553" y="265112"/>
                    <a:pt x="181553" y="265112"/>
                    <a:pt x="159472" y="265112"/>
                  </a:cubicBezTo>
                  <a:close/>
                  <a:moveTo>
                    <a:pt x="169069" y="222250"/>
                  </a:moveTo>
                  <a:cubicBezTo>
                    <a:pt x="161616" y="222250"/>
                    <a:pt x="155575" y="228291"/>
                    <a:pt x="155575" y="235744"/>
                  </a:cubicBezTo>
                  <a:cubicBezTo>
                    <a:pt x="155575" y="243197"/>
                    <a:pt x="161616" y="249238"/>
                    <a:pt x="169069" y="249238"/>
                  </a:cubicBezTo>
                  <a:cubicBezTo>
                    <a:pt x="176522" y="249238"/>
                    <a:pt x="182563" y="243197"/>
                    <a:pt x="182563" y="235744"/>
                  </a:cubicBezTo>
                  <a:cubicBezTo>
                    <a:pt x="182563" y="228291"/>
                    <a:pt x="176522" y="222250"/>
                    <a:pt x="169069" y="222250"/>
                  </a:cubicBezTo>
                  <a:close/>
                  <a:moveTo>
                    <a:pt x="145852" y="55033"/>
                  </a:moveTo>
                  <a:cubicBezTo>
                    <a:pt x="149803" y="52387"/>
                    <a:pt x="155071" y="52387"/>
                    <a:pt x="157704" y="56356"/>
                  </a:cubicBezTo>
                  <a:cubicBezTo>
                    <a:pt x="160338" y="60325"/>
                    <a:pt x="159021" y="65616"/>
                    <a:pt x="156388" y="68262"/>
                  </a:cubicBezTo>
                  <a:cubicBezTo>
                    <a:pt x="57619" y="137054"/>
                    <a:pt x="57619" y="137054"/>
                    <a:pt x="57619" y="137054"/>
                  </a:cubicBezTo>
                  <a:cubicBezTo>
                    <a:pt x="56302" y="138377"/>
                    <a:pt x="54986" y="139700"/>
                    <a:pt x="53669" y="139700"/>
                  </a:cubicBezTo>
                  <a:cubicBezTo>
                    <a:pt x="51035" y="139700"/>
                    <a:pt x="48401" y="138377"/>
                    <a:pt x="47084" y="135731"/>
                  </a:cubicBezTo>
                  <a:cubicBezTo>
                    <a:pt x="44450" y="131762"/>
                    <a:pt x="44450" y="126471"/>
                    <a:pt x="48401" y="123825"/>
                  </a:cubicBezTo>
                  <a:cubicBezTo>
                    <a:pt x="145852" y="55033"/>
                    <a:pt x="145852" y="55033"/>
                    <a:pt x="145852" y="55033"/>
                  </a:cubicBezTo>
                  <a:close/>
                  <a:moveTo>
                    <a:pt x="88577" y="47055"/>
                  </a:moveTo>
                  <a:cubicBezTo>
                    <a:pt x="92562" y="44450"/>
                    <a:pt x="97875" y="44450"/>
                    <a:pt x="100532" y="48358"/>
                  </a:cubicBezTo>
                  <a:cubicBezTo>
                    <a:pt x="103188" y="52265"/>
                    <a:pt x="101860" y="57476"/>
                    <a:pt x="99203" y="60081"/>
                  </a:cubicBezTo>
                  <a:cubicBezTo>
                    <a:pt x="52712" y="92645"/>
                    <a:pt x="52712" y="92645"/>
                    <a:pt x="52712" y="92645"/>
                  </a:cubicBezTo>
                  <a:cubicBezTo>
                    <a:pt x="51384" y="93947"/>
                    <a:pt x="50055" y="95250"/>
                    <a:pt x="47399" y="95250"/>
                  </a:cubicBezTo>
                  <a:cubicBezTo>
                    <a:pt x="44742" y="95250"/>
                    <a:pt x="42085" y="93947"/>
                    <a:pt x="40757" y="91342"/>
                  </a:cubicBezTo>
                  <a:cubicBezTo>
                    <a:pt x="38100" y="87435"/>
                    <a:pt x="39429" y="82224"/>
                    <a:pt x="43414" y="79619"/>
                  </a:cubicBezTo>
                  <a:cubicBezTo>
                    <a:pt x="88577" y="47055"/>
                    <a:pt x="88577" y="47055"/>
                    <a:pt x="88577" y="47055"/>
                  </a:cubicBezTo>
                  <a:close/>
                  <a:moveTo>
                    <a:pt x="35086" y="22225"/>
                  </a:moveTo>
                  <a:cubicBezTo>
                    <a:pt x="27205" y="22225"/>
                    <a:pt x="20637" y="28785"/>
                    <a:pt x="20637" y="35344"/>
                  </a:cubicBezTo>
                  <a:cubicBezTo>
                    <a:pt x="20637" y="35344"/>
                    <a:pt x="20637" y="35344"/>
                    <a:pt x="20637" y="196707"/>
                  </a:cubicBezTo>
                  <a:cubicBezTo>
                    <a:pt x="20637" y="204579"/>
                    <a:pt x="27205" y="211138"/>
                    <a:pt x="35086" y="211138"/>
                  </a:cubicBezTo>
                  <a:cubicBezTo>
                    <a:pt x="35086" y="211138"/>
                    <a:pt x="35086" y="211138"/>
                    <a:pt x="303051" y="211138"/>
                  </a:cubicBezTo>
                  <a:cubicBezTo>
                    <a:pt x="310932" y="211138"/>
                    <a:pt x="317500" y="204579"/>
                    <a:pt x="317500" y="196707"/>
                  </a:cubicBezTo>
                  <a:lnTo>
                    <a:pt x="317500" y="35344"/>
                  </a:lnTo>
                  <a:cubicBezTo>
                    <a:pt x="317500" y="28785"/>
                    <a:pt x="310932" y="22225"/>
                    <a:pt x="303051" y="22225"/>
                  </a:cubicBezTo>
                  <a:cubicBezTo>
                    <a:pt x="303051" y="22225"/>
                    <a:pt x="303051" y="22225"/>
                    <a:pt x="35086" y="22225"/>
                  </a:cubicBezTo>
                  <a:close/>
                  <a:moveTo>
                    <a:pt x="14529" y="0"/>
                  </a:moveTo>
                  <a:cubicBezTo>
                    <a:pt x="14529" y="0"/>
                    <a:pt x="14529" y="0"/>
                    <a:pt x="323609" y="0"/>
                  </a:cubicBezTo>
                  <a:cubicBezTo>
                    <a:pt x="331534" y="0"/>
                    <a:pt x="338138" y="5265"/>
                    <a:pt x="338138" y="13163"/>
                  </a:cubicBezTo>
                  <a:cubicBezTo>
                    <a:pt x="338138" y="13163"/>
                    <a:pt x="338138" y="13163"/>
                    <a:pt x="338138" y="251414"/>
                  </a:cubicBezTo>
                  <a:cubicBezTo>
                    <a:pt x="338138" y="259312"/>
                    <a:pt x="331534" y="265893"/>
                    <a:pt x="323609" y="265893"/>
                  </a:cubicBezTo>
                  <a:cubicBezTo>
                    <a:pt x="323609" y="265893"/>
                    <a:pt x="323609" y="265893"/>
                    <a:pt x="210016" y="265893"/>
                  </a:cubicBezTo>
                  <a:cubicBezTo>
                    <a:pt x="210016" y="265893"/>
                    <a:pt x="207374" y="265893"/>
                    <a:pt x="207374" y="268526"/>
                  </a:cubicBezTo>
                  <a:cubicBezTo>
                    <a:pt x="207374" y="268526"/>
                    <a:pt x="207374" y="268526"/>
                    <a:pt x="207374" y="290903"/>
                  </a:cubicBezTo>
                  <a:cubicBezTo>
                    <a:pt x="207374" y="292220"/>
                    <a:pt x="207374" y="293536"/>
                    <a:pt x="208695" y="293536"/>
                  </a:cubicBezTo>
                  <a:cubicBezTo>
                    <a:pt x="208695" y="293536"/>
                    <a:pt x="208695" y="293536"/>
                    <a:pt x="239074" y="293536"/>
                  </a:cubicBezTo>
                  <a:cubicBezTo>
                    <a:pt x="245679" y="293536"/>
                    <a:pt x="250962" y="298801"/>
                    <a:pt x="250962" y="305383"/>
                  </a:cubicBezTo>
                  <a:cubicBezTo>
                    <a:pt x="250962" y="310648"/>
                    <a:pt x="245679" y="315913"/>
                    <a:pt x="239074" y="315913"/>
                  </a:cubicBezTo>
                  <a:cubicBezTo>
                    <a:pt x="239074" y="315913"/>
                    <a:pt x="239074" y="315913"/>
                    <a:pt x="99064" y="315913"/>
                  </a:cubicBezTo>
                  <a:cubicBezTo>
                    <a:pt x="92460" y="315913"/>
                    <a:pt x="87176" y="310648"/>
                    <a:pt x="87176" y="305383"/>
                  </a:cubicBezTo>
                  <a:cubicBezTo>
                    <a:pt x="87176" y="298801"/>
                    <a:pt x="92460" y="293536"/>
                    <a:pt x="99064" y="293536"/>
                  </a:cubicBezTo>
                  <a:cubicBezTo>
                    <a:pt x="99064" y="293536"/>
                    <a:pt x="99064" y="293536"/>
                    <a:pt x="129444" y="293536"/>
                  </a:cubicBezTo>
                  <a:cubicBezTo>
                    <a:pt x="130765" y="293536"/>
                    <a:pt x="130765" y="292220"/>
                    <a:pt x="130765" y="289587"/>
                  </a:cubicBezTo>
                  <a:cubicBezTo>
                    <a:pt x="130765" y="289587"/>
                    <a:pt x="130765" y="289587"/>
                    <a:pt x="130765" y="268526"/>
                  </a:cubicBezTo>
                  <a:cubicBezTo>
                    <a:pt x="130765" y="264577"/>
                    <a:pt x="126802" y="265893"/>
                    <a:pt x="126802" y="265893"/>
                  </a:cubicBezTo>
                  <a:cubicBezTo>
                    <a:pt x="126802" y="265893"/>
                    <a:pt x="126802" y="265893"/>
                    <a:pt x="14529" y="265893"/>
                  </a:cubicBezTo>
                  <a:cubicBezTo>
                    <a:pt x="6604" y="265893"/>
                    <a:pt x="0" y="259312"/>
                    <a:pt x="0" y="251414"/>
                  </a:cubicBezTo>
                  <a:cubicBezTo>
                    <a:pt x="0" y="251414"/>
                    <a:pt x="0" y="251414"/>
                    <a:pt x="0" y="13163"/>
                  </a:cubicBezTo>
                  <a:cubicBezTo>
                    <a:pt x="0" y="5265"/>
                    <a:pt x="6604" y="0"/>
                    <a:pt x="14529" y="0"/>
                  </a:cubicBez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grpSp>
      <p:cxnSp>
        <p:nvCxnSpPr>
          <p:cNvPr id="40" name="直接连接符 39"/>
          <p:cNvCxnSpPr/>
          <p:nvPr/>
        </p:nvCxnSpPr>
        <p:spPr>
          <a:xfrm>
            <a:off x="1981683" y="4846614"/>
            <a:ext cx="1809884" cy="0"/>
          </a:xfrm>
          <a:prstGeom prst="line">
            <a:avLst/>
          </a:prstGeom>
          <a:noFill/>
          <a:ln w="9525">
            <a:solidFill>
              <a:schemeClr val="bg1">
                <a:lumMod val="65000"/>
              </a:schemeClr>
            </a:solidFill>
            <a:prstDash val="dash"/>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41" name="直接连接符 40"/>
          <p:cNvCxnSpPr/>
          <p:nvPr/>
        </p:nvCxnSpPr>
        <p:spPr>
          <a:xfrm>
            <a:off x="5053667" y="4846614"/>
            <a:ext cx="1809884" cy="0"/>
          </a:xfrm>
          <a:prstGeom prst="line">
            <a:avLst/>
          </a:prstGeom>
          <a:noFill/>
          <a:ln w="9525">
            <a:solidFill>
              <a:schemeClr val="bg1">
                <a:lumMod val="65000"/>
              </a:schemeClr>
            </a:solidFill>
            <a:prstDash val="dash"/>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41"/>
          <p:cNvCxnSpPr/>
          <p:nvPr/>
        </p:nvCxnSpPr>
        <p:spPr>
          <a:xfrm>
            <a:off x="8124373" y="4846614"/>
            <a:ext cx="1809884" cy="0"/>
          </a:xfrm>
          <a:prstGeom prst="line">
            <a:avLst/>
          </a:prstGeom>
          <a:noFill/>
          <a:ln w="9525">
            <a:solidFill>
              <a:schemeClr val="bg1">
                <a:lumMod val="65000"/>
              </a:schemeClr>
            </a:solidFill>
            <a:prstDash val="dash"/>
            <a:headEnd type="oval"/>
            <a:tailEnd type="oval"/>
          </a:ln>
        </p:spPr>
        <p:style>
          <a:lnRef idx="2">
            <a:schemeClr val="accent1">
              <a:shade val="50000"/>
            </a:schemeClr>
          </a:lnRef>
          <a:fillRef idx="1">
            <a:schemeClr val="accent1"/>
          </a:fillRef>
          <a:effectRef idx="0">
            <a:schemeClr val="accent1"/>
          </a:effectRef>
          <a:fontRef idx="minor">
            <a:schemeClr val="lt1"/>
          </a:fontRef>
        </p:style>
      </p:cxnSp>
      <p:grpSp>
        <p:nvGrpSpPr>
          <p:cNvPr id="43" name="组合 42"/>
          <p:cNvGrpSpPr/>
          <p:nvPr/>
        </p:nvGrpSpPr>
        <p:grpSpPr>
          <a:xfrm>
            <a:off x="1723259" y="5011453"/>
            <a:ext cx="2329424" cy="866091"/>
            <a:chOff x="1057480" y="4638118"/>
            <a:chExt cx="3105898" cy="1154788"/>
          </a:xfrm>
        </p:grpSpPr>
        <p:sp>
          <p:nvSpPr>
            <p:cNvPr id="44" name="矩形 43"/>
            <p:cNvSpPr/>
            <p:nvPr/>
          </p:nvSpPr>
          <p:spPr>
            <a:xfrm>
              <a:off x="1057480" y="5054242"/>
              <a:ext cx="3105898" cy="738664"/>
            </a:xfrm>
            <a:prstGeom prst="rect">
              <a:avLst/>
            </a:prstGeom>
          </p:spPr>
          <p:txBody>
            <a:bodyPr wrap="square">
              <a:spAutoFit/>
              <a:scene3d>
                <a:camera prst="orthographicFront"/>
                <a:lightRig rig="threePt" dir="t"/>
              </a:scene3d>
              <a:sp3d contourW="12700"/>
            </a:bodyPr>
            <a:lstStyle/>
            <a:p>
              <a:pPr lvl="0">
                <a:lnSpc>
                  <a:spcPct val="150000"/>
                </a:lnSpc>
              </a:pPr>
              <a:endParaRPr lang="en-US" altLang="zh-CN" sz="2000" dirty="0">
                <a:cs typeface="+mn-ea"/>
                <a:sym typeface="+mn-lt"/>
              </a:endParaRPr>
            </a:p>
          </p:txBody>
        </p:sp>
        <p:sp>
          <p:nvSpPr>
            <p:cNvPr id="45" name="矩形 44"/>
            <p:cNvSpPr/>
            <p:nvPr/>
          </p:nvSpPr>
          <p:spPr>
            <a:xfrm>
              <a:off x="1489443" y="4638118"/>
              <a:ext cx="2241974" cy="1107996"/>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000" b="1" dirty="0">
                  <a:cs typeface="+mn-ea"/>
                  <a:sym typeface="+mn-lt"/>
                </a:rPr>
                <a:t>已识别出来的项目风险</a:t>
              </a:r>
            </a:p>
          </p:txBody>
        </p:sp>
      </p:grpSp>
      <p:grpSp>
        <p:nvGrpSpPr>
          <p:cNvPr id="46" name="组合 45"/>
          <p:cNvGrpSpPr/>
          <p:nvPr/>
        </p:nvGrpSpPr>
        <p:grpSpPr>
          <a:xfrm>
            <a:off x="4671676" y="5011455"/>
            <a:ext cx="2616200" cy="866091"/>
            <a:chOff x="4380090" y="4638118"/>
            <a:chExt cx="3488266" cy="1154788"/>
          </a:xfrm>
        </p:grpSpPr>
        <p:sp>
          <p:nvSpPr>
            <p:cNvPr id="47" name="矩形 46"/>
            <p:cNvSpPr/>
            <p:nvPr/>
          </p:nvSpPr>
          <p:spPr>
            <a:xfrm>
              <a:off x="4380090" y="5054242"/>
              <a:ext cx="3488266" cy="738664"/>
            </a:xfrm>
            <a:prstGeom prst="rect">
              <a:avLst/>
            </a:prstGeom>
          </p:spPr>
          <p:txBody>
            <a:bodyPr wrap="square">
              <a:spAutoFit/>
              <a:scene3d>
                <a:camera prst="orthographicFront"/>
                <a:lightRig rig="threePt" dir="t"/>
              </a:scene3d>
              <a:sp3d contourW="12700"/>
            </a:bodyPr>
            <a:lstStyle/>
            <a:p>
              <a:pPr lvl="0">
                <a:lnSpc>
                  <a:spcPct val="150000"/>
                </a:lnSpc>
              </a:pPr>
              <a:endParaRPr lang="en-US" altLang="zh-CN" sz="2000" dirty="0">
                <a:solidFill>
                  <a:srgbClr val="000000">
                    <a:lumMod val="65000"/>
                    <a:lumOff val="35000"/>
                  </a:srgbClr>
                </a:solidFill>
                <a:cs typeface="+mn-ea"/>
                <a:sym typeface="+mn-lt"/>
              </a:endParaRPr>
            </a:p>
          </p:txBody>
        </p:sp>
        <p:sp>
          <p:nvSpPr>
            <p:cNvPr id="48" name="矩形 47"/>
            <p:cNvSpPr/>
            <p:nvPr/>
          </p:nvSpPr>
          <p:spPr>
            <a:xfrm>
              <a:off x="4849285" y="4638118"/>
              <a:ext cx="2801458" cy="1107996"/>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000" b="1" dirty="0">
                  <a:cs typeface="+mn-ea"/>
                  <a:sym typeface="+mn-lt"/>
                </a:rPr>
                <a:t>可能潜在的软件工程项目风险</a:t>
              </a:r>
            </a:p>
          </p:txBody>
        </p:sp>
      </p:grpSp>
      <p:grpSp>
        <p:nvGrpSpPr>
          <p:cNvPr id="49" name="组合 48"/>
          <p:cNvGrpSpPr/>
          <p:nvPr/>
        </p:nvGrpSpPr>
        <p:grpSpPr>
          <a:xfrm>
            <a:off x="7864603" y="5011451"/>
            <a:ext cx="2621656" cy="866091"/>
            <a:chOff x="8030414" y="4638118"/>
            <a:chExt cx="3495541" cy="1154788"/>
          </a:xfrm>
        </p:grpSpPr>
        <p:sp>
          <p:nvSpPr>
            <p:cNvPr id="50" name="矩形 49"/>
            <p:cNvSpPr/>
            <p:nvPr/>
          </p:nvSpPr>
          <p:spPr>
            <a:xfrm>
              <a:off x="8030414" y="5054242"/>
              <a:ext cx="3495541" cy="738664"/>
            </a:xfrm>
            <a:prstGeom prst="rect">
              <a:avLst/>
            </a:prstGeom>
          </p:spPr>
          <p:txBody>
            <a:bodyPr wrap="square">
              <a:spAutoFit/>
              <a:scene3d>
                <a:camera prst="orthographicFront"/>
                <a:lightRig rig="threePt" dir="t"/>
              </a:scene3d>
              <a:sp3d contourW="12700"/>
            </a:bodyPr>
            <a:lstStyle/>
            <a:p>
              <a:pPr lvl="0" algn="ctr">
                <a:lnSpc>
                  <a:spcPct val="150000"/>
                </a:lnSpc>
              </a:pPr>
              <a:endParaRPr lang="en-US" altLang="zh-CN" sz="2000" dirty="0">
                <a:solidFill>
                  <a:srgbClr val="000000">
                    <a:lumMod val="65000"/>
                    <a:lumOff val="35000"/>
                  </a:srgbClr>
                </a:solidFill>
                <a:cs typeface="+mn-ea"/>
                <a:sym typeface="+mn-lt"/>
              </a:endParaRPr>
            </a:p>
          </p:txBody>
        </p:sp>
        <p:sp>
          <p:nvSpPr>
            <p:cNvPr id="51" name="矩形 50"/>
            <p:cNvSpPr/>
            <p:nvPr/>
          </p:nvSpPr>
          <p:spPr>
            <a:xfrm>
              <a:off x="8724930" y="4638118"/>
              <a:ext cx="2413178" cy="1107996"/>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000" b="1" dirty="0">
                  <a:cs typeface="+mn-ea"/>
                  <a:sym typeface="+mn-lt"/>
                </a:rPr>
                <a:t>软件工程项目风险的征兆</a:t>
              </a:r>
            </a:p>
          </p:txBody>
        </p:sp>
      </p:grpSp>
      <p:sp>
        <p:nvSpPr>
          <p:cNvPr id="52" name="矩形 51"/>
          <p:cNvSpPr/>
          <p:nvPr/>
        </p:nvSpPr>
        <p:spPr>
          <a:xfrm>
            <a:off x="993775" y="1143794"/>
            <a:ext cx="10363200" cy="1134413"/>
          </a:xfrm>
          <a:prstGeom prst="rect">
            <a:avLst/>
          </a:prstGeom>
        </p:spPr>
        <p:txBody>
          <a:bodyPr wrap="square">
            <a:spAutoFit/>
          </a:bodyPr>
          <a:lstStyle/>
          <a:p>
            <a:pPr>
              <a:lnSpc>
                <a:spcPct val="150000"/>
              </a:lnSpc>
            </a:pPr>
            <a:r>
              <a:rPr lang="en-US" altLang="zh-CN" dirty="0"/>
              <a:t>       </a:t>
            </a:r>
            <a:r>
              <a:rPr lang="zh-CN" altLang="zh-CN" dirty="0"/>
              <a:t>在完成风险识别后要把结果整理成风险登记册，为后面的风险分析与风险管理做准备。风险识别的结果主要有：</a:t>
            </a:r>
            <a:endParaRPr lang="zh-CN" altLang="en-US" dirty="0"/>
          </a:p>
        </p:txBody>
      </p:sp>
      <p:sp>
        <p:nvSpPr>
          <p:cNvPr id="4" name="灯片编号占位符 3">
            <a:extLst>
              <a:ext uri="{FF2B5EF4-FFF2-40B4-BE49-F238E27FC236}">
                <a16:creationId xmlns:a16="http://schemas.microsoft.com/office/drawing/2014/main" id="{E5441234-5701-48D2-8EE2-1D9A5F9E4A8C}"/>
              </a:ext>
            </a:extLst>
          </p:cNvPr>
          <p:cNvSpPr>
            <a:spLocks noGrp="1"/>
          </p:cNvSpPr>
          <p:nvPr>
            <p:ph type="sldNum" sz="quarter" idx="12"/>
          </p:nvPr>
        </p:nvSpPr>
        <p:spPr/>
        <p:txBody>
          <a:bodyPr/>
          <a:lstStyle/>
          <a:p>
            <a:fld id="{B6F15528-21DE-4FAA-801E-634DDDAF4B2B}" type="slidenum">
              <a:rPr lang="en-US" smtClean="0"/>
              <a:t>543</a:t>
            </a:fld>
            <a:endParaRPr lang="en-US" dirty="0"/>
          </a:p>
        </p:txBody>
      </p:sp>
      <p:sp>
        <p:nvSpPr>
          <p:cNvPr id="53" name="灯片编号占位符 8">
            <a:extLst>
              <a:ext uri="{FF2B5EF4-FFF2-40B4-BE49-F238E27FC236}">
                <a16:creationId xmlns:a16="http://schemas.microsoft.com/office/drawing/2014/main" id="{6C28DD42-4571-41BF-8E94-00CE51D96E55}"/>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543</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nodeType="after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barn(inVertical)">
                                      <p:cBhvr>
                                        <p:cTn id="13" dur="500"/>
                                        <p:tgtEl>
                                          <p:spTgt spid="40"/>
                                        </p:tgtEl>
                                      </p:cBhvr>
                                    </p:animEffect>
                                  </p:childTnLst>
                                </p:cTn>
                              </p:par>
                            </p:childTnLst>
                          </p:cTn>
                        </p:par>
                        <p:par>
                          <p:cTn id="14" fill="hold">
                            <p:stCondLst>
                              <p:cond delay="1500"/>
                            </p:stCondLst>
                            <p:childTnLst>
                              <p:par>
                                <p:cTn id="15" presetID="22" presetClass="entr" presetSubtype="1" fill="hold" nodeType="after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wipe(up)">
                                      <p:cBhvr>
                                        <p:cTn id="17" dur="500"/>
                                        <p:tgtEl>
                                          <p:spTgt spid="43"/>
                                        </p:tgtEl>
                                      </p:cBhvr>
                                    </p:animEffect>
                                  </p:childTnLst>
                                </p:cTn>
                              </p:par>
                            </p:childTnLst>
                          </p:cTn>
                        </p:par>
                        <p:par>
                          <p:cTn id="18" fill="hold">
                            <p:stCondLst>
                              <p:cond delay="2000"/>
                            </p:stCondLst>
                            <p:childTnLst>
                              <p:par>
                                <p:cTn id="19" presetID="42" presetClass="entr" presetSubtype="0" fill="hold"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1000"/>
                                        <p:tgtEl>
                                          <p:spTgt spid="32"/>
                                        </p:tgtEl>
                                      </p:cBhvr>
                                    </p:animEffect>
                                    <p:anim calcmode="lin" valueType="num">
                                      <p:cBhvr>
                                        <p:cTn id="22" dur="1000" fill="hold"/>
                                        <p:tgtEl>
                                          <p:spTgt spid="32"/>
                                        </p:tgtEl>
                                        <p:attrNameLst>
                                          <p:attrName>ppt_x</p:attrName>
                                        </p:attrNameLst>
                                      </p:cBhvr>
                                      <p:tavLst>
                                        <p:tav tm="0">
                                          <p:val>
                                            <p:strVal val="#ppt_x"/>
                                          </p:val>
                                        </p:tav>
                                        <p:tav tm="100000">
                                          <p:val>
                                            <p:strVal val="#ppt_x"/>
                                          </p:val>
                                        </p:tav>
                                      </p:tavLst>
                                    </p:anim>
                                    <p:anim calcmode="lin" valueType="num">
                                      <p:cBhvr>
                                        <p:cTn id="23" dur="1000" fill="hold"/>
                                        <p:tgtEl>
                                          <p:spTgt spid="32"/>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16" presetClass="entr" presetSubtype="21" fill="hold" nodeType="after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barn(inVertical)">
                                      <p:cBhvr>
                                        <p:cTn id="27" dur="500"/>
                                        <p:tgtEl>
                                          <p:spTgt spid="41"/>
                                        </p:tgtEl>
                                      </p:cBhvr>
                                    </p:animEffect>
                                  </p:childTnLst>
                                </p:cTn>
                              </p:par>
                            </p:childTnLst>
                          </p:cTn>
                        </p:par>
                        <p:par>
                          <p:cTn id="28" fill="hold">
                            <p:stCondLst>
                              <p:cond delay="3500"/>
                            </p:stCondLst>
                            <p:childTnLst>
                              <p:par>
                                <p:cTn id="29" presetID="22" presetClass="entr" presetSubtype="1" fill="hold" nodeType="after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wipe(up)">
                                      <p:cBhvr>
                                        <p:cTn id="31" dur="500"/>
                                        <p:tgtEl>
                                          <p:spTgt spid="46"/>
                                        </p:tgtEl>
                                      </p:cBhvr>
                                    </p:animEffect>
                                  </p:childTnLst>
                                </p:cTn>
                              </p:par>
                            </p:childTnLst>
                          </p:cTn>
                        </p:par>
                        <p:par>
                          <p:cTn id="32" fill="hold">
                            <p:stCondLst>
                              <p:cond delay="4000"/>
                            </p:stCondLst>
                            <p:childTnLst>
                              <p:par>
                                <p:cTn id="33" presetID="42" presetClass="entr" presetSubtype="0" fill="hold"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1000"/>
                                        <p:tgtEl>
                                          <p:spTgt spid="36"/>
                                        </p:tgtEl>
                                      </p:cBhvr>
                                    </p:animEffect>
                                    <p:anim calcmode="lin" valueType="num">
                                      <p:cBhvr>
                                        <p:cTn id="36" dur="1000" fill="hold"/>
                                        <p:tgtEl>
                                          <p:spTgt spid="36"/>
                                        </p:tgtEl>
                                        <p:attrNameLst>
                                          <p:attrName>ppt_x</p:attrName>
                                        </p:attrNameLst>
                                      </p:cBhvr>
                                      <p:tavLst>
                                        <p:tav tm="0">
                                          <p:val>
                                            <p:strVal val="#ppt_x"/>
                                          </p:val>
                                        </p:tav>
                                        <p:tav tm="100000">
                                          <p:val>
                                            <p:strVal val="#ppt_x"/>
                                          </p:val>
                                        </p:tav>
                                      </p:tavLst>
                                    </p:anim>
                                    <p:anim calcmode="lin" valueType="num">
                                      <p:cBhvr>
                                        <p:cTn id="37" dur="1000" fill="hold"/>
                                        <p:tgtEl>
                                          <p:spTgt spid="36"/>
                                        </p:tgtEl>
                                        <p:attrNameLst>
                                          <p:attrName>ppt_y</p:attrName>
                                        </p:attrNameLst>
                                      </p:cBhvr>
                                      <p:tavLst>
                                        <p:tav tm="0">
                                          <p:val>
                                            <p:strVal val="#ppt_y+.1"/>
                                          </p:val>
                                        </p:tav>
                                        <p:tav tm="100000">
                                          <p:val>
                                            <p:strVal val="#ppt_y"/>
                                          </p:val>
                                        </p:tav>
                                      </p:tavLst>
                                    </p:anim>
                                  </p:childTnLst>
                                </p:cTn>
                              </p:par>
                            </p:childTnLst>
                          </p:cTn>
                        </p:par>
                        <p:par>
                          <p:cTn id="38" fill="hold">
                            <p:stCondLst>
                              <p:cond delay="5000"/>
                            </p:stCondLst>
                            <p:childTnLst>
                              <p:par>
                                <p:cTn id="39" presetID="16" presetClass="entr" presetSubtype="21" fill="hold" nodeType="after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barn(inVertical)">
                                      <p:cBhvr>
                                        <p:cTn id="41" dur="500"/>
                                        <p:tgtEl>
                                          <p:spTgt spid="42"/>
                                        </p:tgtEl>
                                      </p:cBhvr>
                                    </p:animEffect>
                                  </p:childTnLst>
                                </p:cTn>
                              </p:par>
                            </p:childTnLst>
                          </p:cTn>
                        </p:par>
                        <p:par>
                          <p:cTn id="42" fill="hold">
                            <p:stCondLst>
                              <p:cond delay="5500"/>
                            </p:stCondLst>
                            <p:childTnLst>
                              <p:par>
                                <p:cTn id="43" presetID="22" presetClass="entr" presetSubtype="1" fill="hold" nodeType="after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wipe(up)">
                                      <p:cBhvr>
                                        <p:cTn id="4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7.2.2 </a:t>
            </a:r>
            <a:r>
              <a:rPr lang="zh-CN" altLang="zh-CN" dirty="0"/>
              <a:t>软件</a:t>
            </a:r>
            <a:r>
              <a:rPr lang="zh-CN" altLang="en-US" dirty="0"/>
              <a:t>工程</a:t>
            </a:r>
            <a:r>
              <a:rPr lang="zh-CN" altLang="zh-CN" dirty="0"/>
              <a:t>项目的风险识别</a:t>
            </a:r>
            <a:endParaRPr lang="zh-CN" altLang="en-US" dirty="0"/>
          </a:p>
        </p:txBody>
      </p:sp>
      <p:sp>
        <p:nvSpPr>
          <p:cNvPr id="3" name="内容占位符 2"/>
          <p:cNvSpPr>
            <a:spLocks noGrp="1"/>
          </p:cNvSpPr>
          <p:nvPr>
            <p:ph idx="1"/>
          </p:nvPr>
        </p:nvSpPr>
        <p:spPr>
          <a:xfrm>
            <a:off x="607060" y="1372394"/>
            <a:ext cx="10978515" cy="2133599"/>
          </a:xfrm>
        </p:spPr>
        <p:txBody>
          <a:bodyPr>
            <a:noAutofit/>
          </a:bodyPr>
          <a:lstStyle/>
          <a:p>
            <a:pPr marL="0" indent="0">
              <a:lnSpc>
                <a:spcPct val="130000"/>
              </a:lnSpc>
              <a:buNone/>
            </a:pPr>
            <a:r>
              <a:rPr lang="en-US" altLang="zh-CN" sz="2400" dirty="0">
                <a:solidFill>
                  <a:schemeClr val="tx1"/>
                </a:solidFill>
              </a:rPr>
              <a:t>         </a:t>
            </a:r>
            <a:r>
              <a:rPr lang="zh-CN" altLang="zh-CN" sz="2400" dirty="0">
                <a:solidFill>
                  <a:schemeClr val="tx1"/>
                </a:solidFill>
              </a:rPr>
              <a:t>针对整理出的项目风险，需要根据风险点列出相应的风险识别表（</a:t>
            </a:r>
            <a:r>
              <a:rPr lang="zh-CN" altLang="en-US" sz="2400" dirty="0">
                <a:solidFill>
                  <a:schemeClr val="tx1"/>
                </a:solidFill>
              </a:rPr>
              <a:t>如</a:t>
            </a:r>
            <a:r>
              <a:rPr lang="zh-CN" altLang="zh-CN" sz="2400" dirty="0">
                <a:solidFill>
                  <a:schemeClr val="tx1"/>
                </a:solidFill>
              </a:rPr>
              <a:t>表</a:t>
            </a:r>
            <a:r>
              <a:rPr lang="en-US" altLang="zh-CN" sz="2400" dirty="0">
                <a:solidFill>
                  <a:schemeClr val="tx1"/>
                </a:solidFill>
              </a:rPr>
              <a:t>7-3</a:t>
            </a:r>
            <a:r>
              <a:rPr lang="zh-CN" altLang="zh-CN" sz="2400" dirty="0">
                <a:solidFill>
                  <a:schemeClr val="tx1"/>
                </a:solidFill>
              </a:rPr>
              <a:t>中的模板）；然后根据风险事件对风险进行分类，分类主要是为了将风险按分类方法的要求来落实项目中具体工作阶段，便于进行风险的分析、跟踪与控制；再将风险将要发生的症状来描述风险的触发点；最后根据风险识别阶段的结果来提出项目各阶段相关工作的改进要求。</a:t>
            </a:r>
            <a:endParaRPr lang="zh-CN" altLang="en-US" sz="2400" dirty="0">
              <a:solidFill>
                <a:schemeClr val="tx1"/>
              </a:solidFill>
            </a:endParaRPr>
          </a:p>
        </p:txBody>
      </p:sp>
      <p:grpSp>
        <p:nvGrpSpPr>
          <p:cNvPr id="5" name="组合 4"/>
          <p:cNvGrpSpPr/>
          <p:nvPr/>
        </p:nvGrpSpPr>
        <p:grpSpPr>
          <a:xfrm flipH="1">
            <a:off x="10199734" y="6201730"/>
            <a:ext cx="2003273" cy="622704"/>
            <a:chOff x="-8805" y="5407865"/>
            <a:chExt cx="3213509" cy="1301644"/>
          </a:xfrm>
        </p:grpSpPr>
        <p:sp>
          <p:nvSpPr>
            <p:cNvPr id="6" name="矩形 5"/>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975" y="3963194"/>
            <a:ext cx="10884969" cy="1536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灯片编号占位符 14">
            <a:extLst>
              <a:ext uri="{FF2B5EF4-FFF2-40B4-BE49-F238E27FC236}">
                <a16:creationId xmlns:a16="http://schemas.microsoft.com/office/drawing/2014/main" id="{D26B01EC-F095-46B9-BB0B-D7C4E6EF0A24}"/>
              </a:ext>
            </a:extLst>
          </p:cNvPr>
          <p:cNvSpPr>
            <a:spLocks noGrp="1"/>
          </p:cNvSpPr>
          <p:nvPr>
            <p:ph type="sldNum" sz="quarter" idx="12"/>
          </p:nvPr>
        </p:nvSpPr>
        <p:spPr/>
        <p:txBody>
          <a:bodyPr/>
          <a:lstStyle/>
          <a:p>
            <a:fld id="{B6F15528-21DE-4FAA-801E-634DDDAF4B2B}" type="slidenum">
              <a:rPr lang="en-US" smtClean="0"/>
              <a:t>544</a:t>
            </a:fld>
            <a:endParaRPr lang="en-US" dirty="0"/>
          </a:p>
        </p:txBody>
      </p:sp>
      <p:sp>
        <p:nvSpPr>
          <p:cNvPr id="16" name="灯片编号占位符 8">
            <a:extLst>
              <a:ext uri="{FF2B5EF4-FFF2-40B4-BE49-F238E27FC236}">
                <a16:creationId xmlns:a16="http://schemas.microsoft.com/office/drawing/2014/main" id="{A9D42D78-5577-4116-B08A-74BA57C008EA}"/>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544</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7.2.3 </a:t>
            </a:r>
            <a:r>
              <a:rPr lang="zh-CN" altLang="zh-CN" dirty="0"/>
              <a:t>软件</a:t>
            </a:r>
            <a:r>
              <a:rPr lang="zh-CN" altLang="en-US" dirty="0"/>
              <a:t>工程</a:t>
            </a:r>
            <a:r>
              <a:rPr lang="zh-CN" altLang="zh-CN" dirty="0"/>
              <a:t>项目的风险评估分析</a:t>
            </a:r>
            <a:endParaRPr lang="zh-CN" altLang="en-US" dirty="0"/>
          </a:p>
        </p:txBody>
      </p:sp>
      <p:sp>
        <p:nvSpPr>
          <p:cNvPr id="4" name="矩形 3"/>
          <p:cNvSpPr/>
          <p:nvPr/>
        </p:nvSpPr>
        <p:spPr>
          <a:xfrm>
            <a:off x="1" y="1524794"/>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5" name="矩形 4"/>
          <p:cNvSpPr/>
          <p:nvPr/>
        </p:nvSpPr>
        <p:spPr>
          <a:xfrm>
            <a:off x="0" y="2134395"/>
            <a:ext cx="12192000" cy="3124200"/>
          </a:xfrm>
          <a:prstGeom prst="rect">
            <a:avLst/>
          </a:prstGeom>
          <a:solidFill>
            <a:srgbClr val="7CC4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内容占位符 4"/>
          <p:cNvSpPr txBox="1"/>
          <p:nvPr/>
        </p:nvSpPr>
        <p:spPr>
          <a:xfrm>
            <a:off x="688975" y="2362994"/>
            <a:ext cx="10846979" cy="2514600"/>
          </a:xfrm>
          <a:prstGeom prst="rect">
            <a:avLst/>
          </a:prstGeom>
        </p:spPr>
        <p:txBody>
          <a:bodyPr vert="horz" lIns="91440" tIns="45720" rIns="91440" bIns="45720" rtlCol="0">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2800" b="1" dirty="0">
                <a:solidFill>
                  <a:schemeClr val="bg1"/>
                </a:solidFill>
              </a:rPr>
              <a:t>      </a:t>
            </a:r>
            <a:r>
              <a:rPr lang="zh-CN" altLang="zh-CN" sz="2800" b="1" dirty="0">
                <a:solidFill>
                  <a:schemeClr val="bg1"/>
                </a:solidFill>
              </a:rPr>
              <a:t>风险评估分析主要是对软件</a:t>
            </a:r>
            <a:r>
              <a:rPr lang="zh-CN" altLang="en-US" sz="2800" b="1" dirty="0">
                <a:solidFill>
                  <a:schemeClr val="bg1"/>
                </a:solidFill>
              </a:rPr>
              <a:t>工程</a:t>
            </a:r>
            <a:r>
              <a:rPr lang="zh-CN" altLang="zh-CN" sz="2800" b="1" dirty="0">
                <a:solidFill>
                  <a:schemeClr val="bg1"/>
                </a:solidFill>
              </a:rPr>
              <a:t>项目的单个风险进行评估，而非风险识别阶段针对项目整体。风险评估分析是指对识别出的风险做进一步分析，对风险发生的概率、风险影响范围、风险后果的严重程度以及对风险发生时间进行估计与评价。</a:t>
            </a:r>
            <a:endParaRPr lang="zh-CN" altLang="en-US" sz="2800" b="1" dirty="0">
              <a:solidFill>
                <a:schemeClr val="bg1"/>
              </a:solidFill>
            </a:endParaRPr>
          </a:p>
        </p:txBody>
      </p:sp>
      <p:sp>
        <p:nvSpPr>
          <p:cNvPr id="7"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8"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9"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10" name="矩形 9"/>
          <p:cNvSpPr/>
          <p:nvPr/>
        </p:nvSpPr>
        <p:spPr>
          <a:xfrm>
            <a:off x="0" y="6515579"/>
            <a:ext cx="8920155" cy="34400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灯片编号占位符 10">
            <a:extLst>
              <a:ext uri="{FF2B5EF4-FFF2-40B4-BE49-F238E27FC236}">
                <a16:creationId xmlns:a16="http://schemas.microsoft.com/office/drawing/2014/main" id="{99B019E2-8264-4B78-9ED3-E45E96E953E4}"/>
              </a:ext>
            </a:extLst>
          </p:cNvPr>
          <p:cNvSpPr>
            <a:spLocks noGrp="1"/>
          </p:cNvSpPr>
          <p:nvPr>
            <p:ph type="sldNum" sz="quarter" idx="12"/>
          </p:nvPr>
        </p:nvSpPr>
        <p:spPr/>
        <p:txBody>
          <a:bodyPr/>
          <a:lstStyle/>
          <a:p>
            <a:fld id="{B6F15528-21DE-4FAA-801E-634DDDAF4B2B}" type="slidenum">
              <a:rPr lang="en-US" smtClean="0"/>
              <a:t>545</a:t>
            </a:fld>
            <a:endParaRPr lang="en-US" dirty="0"/>
          </a:p>
        </p:txBody>
      </p:sp>
      <p:sp>
        <p:nvSpPr>
          <p:cNvPr id="12" name="灯片编号占位符 8">
            <a:extLst>
              <a:ext uri="{FF2B5EF4-FFF2-40B4-BE49-F238E27FC236}">
                <a16:creationId xmlns:a16="http://schemas.microsoft.com/office/drawing/2014/main" id="{52997744-6271-4E90-9913-1484EFD8C4CC}"/>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545</a:t>
            </a:fld>
            <a:endParaRPr kumimoji="0" lang="en-US" altLang="zh-CN" sz="1800" dirty="0">
              <a:latin typeface="Times New Roman" panose="02020603050405020304" pitchFamily="18" charset="0"/>
            </a:endParaRPr>
          </a:p>
        </p:txBody>
      </p:sp>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7.2.3 </a:t>
            </a:r>
            <a:r>
              <a:rPr lang="zh-CN" altLang="zh-CN" dirty="0"/>
              <a:t>软件</a:t>
            </a:r>
            <a:r>
              <a:rPr lang="zh-CN" altLang="en-US" dirty="0"/>
              <a:t>工程</a:t>
            </a:r>
            <a:r>
              <a:rPr lang="zh-CN" altLang="zh-CN" dirty="0"/>
              <a:t>项目的风险评估分析</a:t>
            </a:r>
            <a:endParaRPr lang="zh-CN" altLang="en-US" dirty="0"/>
          </a:p>
        </p:txBody>
      </p:sp>
      <p:sp>
        <p:nvSpPr>
          <p:cNvPr id="4" name="TextBox 3"/>
          <p:cNvSpPr txBox="1"/>
          <p:nvPr/>
        </p:nvSpPr>
        <p:spPr>
          <a:xfrm>
            <a:off x="993775" y="991394"/>
            <a:ext cx="10668000" cy="2862322"/>
          </a:xfrm>
          <a:prstGeom prst="rect">
            <a:avLst/>
          </a:prstGeom>
          <a:noFill/>
        </p:spPr>
        <p:txBody>
          <a:bodyPr wrap="square" rtlCol="0">
            <a:spAutoFit/>
          </a:bodyPr>
          <a:lstStyle/>
          <a:p>
            <a:pPr lvl="0">
              <a:lnSpc>
                <a:spcPct val="150000"/>
              </a:lnSpc>
            </a:pPr>
            <a:r>
              <a:rPr lang="zh-CN" altLang="en-US" b="1" dirty="0"/>
              <a:t>（</a:t>
            </a:r>
            <a:r>
              <a:rPr lang="en-US" altLang="zh-CN" b="1" dirty="0"/>
              <a:t>1</a:t>
            </a:r>
            <a:r>
              <a:rPr lang="zh-CN" altLang="en-US" b="1" dirty="0"/>
              <a:t>）</a:t>
            </a:r>
            <a:r>
              <a:rPr lang="zh-CN" altLang="zh-CN" b="1" dirty="0"/>
              <a:t>定性风险分析的方法</a:t>
            </a:r>
          </a:p>
          <a:p>
            <a:pPr>
              <a:lnSpc>
                <a:spcPct val="150000"/>
              </a:lnSpc>
            </a:pPr>
            <a:r>
              <a:rPr lang="en-US" altLang="zh-CN" dirty="0"/>
              <a:t>       </a:t>
            </a:r>
            <a:r>
              <a:rPr lang="zh-CN" altLang="zh-CN" dirty="0"/>
              <a:t>风险的概率是指风险发生的可能性，风险存在的概率通常分为五个等级，详</a:t>
            </a:r>
            <a:r>
              <a:rPr lang="zh-CN" altLang="en-US" dirty="0"/>
              <a:t>如</a:t>
            </a:r>
            <a:r>
              <a:rPr lang="zh-CN" altLang="zh-CN" dirty="0"/>
              <a:t>表</a:t>
            </a:r>
            <a:r>
              <a:rPr lang="en-US" altLang="zh-CN" dirty="0"/>
              <a:t>7-4</a:t>
            </a:r>
            <a:r>
              <a:rPr lang="zh-CN" altLang="zh-CN" dirty="0"/>
              <a:t>所示。风险后果是指风险一旦发生对软件</a:t>
            </a:r>
            <a:r>
              <a:rPr lang="zh-CN" altLang="en-US" dirty="0"/>
              <a:t>工程</a:t>
            </a:r>
            <a:r>
              <a:rPr lang="zh-CN" altLang="zh-CN" dirty="0"/>
              <a:t>项目目标所产生的影响。风险的概率和风险后果都是针对某一具体风险事件，而非整个软件</a:t>
            </a:r>
            <a:r>
              <a:rPr lang="zh-CN" altLang="en-US" dirty="0"/>
              <a:t>工程</a:t>
            </a:r>
            <a:r>
              <a:rPr lang="zh-CN" altLang="zh-CN" dirty="0"/>
              <a:t>项目。用这个两个因素来进行风险分析有助于识别需要管理的风险事件。</a:t>
            </a:r>
            <a:endParaRPr lang="zh-CN" altLang="en-US" dirty="0"/>
          </a:p>
        </p:txBody>
      </p:sp>
      <p:grpSp>
        <p:nvGrpSpPr>
          <p:cNvPr id="6" name="组合 5"/>
          <p:cNvGrpSpPr/>
          <p:nvPr/>
        </p:nvGrpSpPr>
        <p:grpSpPr>
          <a:xfrm flipH="1">
            <a:off x="10199734" y="6201730"/>
            <a:ext cx="2003273" cy="622704"/>
            <a:chOff x="-8805" y="5407865"/>
            <a:chExt cx="3213509" cy="1301644"/>
          </a:xfrm>
        </p:grpSpPr>
        <p:sp>
          <p:nvSpPr>
            <p:cNvPr id="7" name="矩形 6"/>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9835" y="4039394"/>
            <a:ext cx="9751074" cy="244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灯片编号占位符 4">
            <a:extLst>
              <a:ext uri="{FF2B5EF4-FFF2-40B4-BE49-F238E27FC236}">
                <a16:creationId xmlns:a16="http://schemas.microsoft.com/office/drawing/2014/main" id="{4B43A223-5751-45E8-A79C-F0DC5D123075}"/>
              </a:ext>
            </a:extLst>
          </p:cNvPr>
          <p:cNvSpPr>
            <a:spLocks noGrp="1"/>
          </p:cNvSpPr>
          <p:nvPr>
            <p:ph type="sldNum" sz="quarter" idx="12"/>
          </p:nvPr>
        </p:nvSpPr>
        <p:spPr/>
        <p:txBody>
          <a:bodyPr/>
          <a:lstStyle/>
          <a:p>
            <a:fld id="{B6F15528-21DE-4FAA-801E-634DDDAF4B2B}" type="slidenum">
              <a:rPr lang="en-US" smtClean="0"/>
              <a:t>546</a:t>
            </a:fld>
            <a:endParaRPr lang="en-US" dirty="0"/>
          </a:p>
        </p:txBody>
      </p:sp>
      <p:sp>
        <p:nvSpPr>
          <p:cNvPr id="16" name="灯片编号占位符 8">
            <a:extLst>
              <a:ext uri="{FF2B5EF4-FFF2-40B4-BE49-F238E27FC236}">
                <a16:creationId xmlns:a16="http://schemas.microsoft.com/office/drawing/2014/main" id="{8104D6B6-69A1-40D6-8278-BD28C04A7BBE}"/>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546</a:t>
            </a:fld>
            <a:endParaRPr kumimoji="0" lang="en-US" altLang="zh-CN" sz="1800" dirty="0">
              <a:latin typeface="Times New Roman" panose="02020603050405020304" pitchFamily="18" charset="0"/>
            </a:endParaRPr>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7.2.3 </a:t>
            </a:r>
            <a:r>
              <a:rPr lang="zh-CN" altLang="zh-CN" dirty="0"/>
              <a:t>软件</a:t>
            </a:r>
            <a:r>
              <a:rPr lang="zh-CN" altLang="en-US" dirty="0"/>
              <a:t>工程</a:t>
            </a:r>
            <a:r>
              <a:rPr lang="zh-CN" altLang="zh-CN" dirty="0"/>
              <a:t>项目的风险评估分析</a:t>
            </a:r>
            <a:endParaRPr lang="zh-CN" altLang="en-US" dirty="0"/>
          </a:p>
        </p:txBody>
      </p:sp>
      <p:sp>
        <p:nvSpPr>
          <p:cNvPr id="4" name="TextBox 3"/>
          <p:cNvSpPr txBox="1"/>
          <p:nvPr/>
        </p:nvSpPr>
        <p:spPr>
          <a:xfrm>
            <a:off x="993775" y="991394"/>
            <a:ext cx="10668000" cy="2862322"/>
          </a:xfrm>
          <a:prstGeom prst="rect">
            <a:avLst/>
          </a:prstGeom>
          <a:noFill/>
        </p:spPr>
        <p:txBody>
          <a:bodyPr wrap="square" rtlCol="0">
            <a:spAutoFit/>
          </a:bodyPr>
          <a:lstStyle/>
          <a:p>
            <a:pPr lvl="0">
              <a:lnSpc>
                <a:spcPct val="150000"/>
              </a:lnSpc>
            </a:pPr>
            <a:r>
              <a:rPr lang="zh-CN" altLang="en-US" b="1" dirty="0"/>
              <a:t>（</a:t>
            </a:r>
            <a:r>
              <a:rPr lang="en-US" altLang="zh-CN" b="1" dirty="0"/>
              <a:t>1</a:t>
            </a:r>
            <a:r>
              <a:rPr lang="zh-CN" altLang="en-US" b="1" dirty="0"/>
              <a:t>）</a:t>
            </a:r>
            <a:r>
              <a:rPr lang="zh-CN" altLang="zh-CN" b="1" dirty="0"/>
              <a:t>定性风险分析的方法</a:t>
            </a:r>
          </a:p>
          <a:p>
            <a:pPr>
              <a:lnSpc>
                <a:spcPct val="150000"/>
              </a:lnSpc>
            </a:pPr>
            <a:r>
              <a:rPr lang="en-US" altLang="zh-CN" dirty="0"/>
              <a:t>       </a:t>
            </a:r>
            <a:r>
              <a:rPr lang="zh-CN" altLang="zh-CN" dirty="0"/>
              <a:t>风险的影响程度通常受风险影响的范围、风险的性质以及持续时间的制约。其中风险影响的范围主要包括严重程度、分布情况以及变动的幅度；风险的性质是指当风险发生时可能产生的各种问题。风险后果可根据风险影响的程度分为表</a:t>
            </a:r>
            <a:r>
              <a:rPr lang="en-US" altLang="zh-CN" dirty="0"/>
              <a:t>7-5</a:t>
            </a:r>
            <a:r>
              <a:rPr lang="zh-CN" altLang="zh-CN" dirty="0"/>
              <a:t>所示的</a:t>
            </a:r>
            <a:r>
              <a:rPr lang="en-US" altLang="zh-CN" dirty="0"/>
              <a:t>4</a:t>
            </a:r>
            <a:r>
              <a:rPr lang="zh-CN" altLang="zh-CN" dirty="0"/>
              <a:t>个等级。</a:t>
            </a:r>
            <a:endParaRPr lang="zh-CN" altLang="en-US" dirty="0"/>
          </a:p>
        </p:txBody>
      </p:sp>
      <p:grpSp>
        <p:nvGrpSpPr>
          <p:cNvPr id="6" name="组合 5"/>
          <p:cNvGrpSpPr/>
          <p:nvPr/>
        </p:nvGrpSpPr>
        <p:grpSpPr>
          <a:xfrm flipH="1">
            <a:off x="10199734" y="6201730"/>
            <a:ext cx="2003273" cy="622704"/>
            <a:chOff x="-8805" y="5407865"/>
            <a:chExt cx="3213509" cy="1301644"/>
          </a:xfrm>
        </p:grpSpPr>
        <p:sp>
          <p:nvSpPr>
            <p:cNvPr id="7" name="矩形 6"/>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8462" y="3865162"/>
            <a:ext cx="9615243" cy="2111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灯片编号占位符 4">
            <a:extLst>
              <a:ext uri="{FF2B5EF4-FFF2-40B4-BE49-F238E27FC236}">
                <a16:creationId xmlns:a16="http://schemas.microsoft.com/office/drawing/2014/main" id="{839C033E-CB3E-4479-BDF0-7F5941F8B830}"/>
              </a:ext>
            </a:extLst>
          </p:cNvPr>
          <p:cNvSpPr>
            <a:spLocks noGrp="1"/>
          </p:cNvSpPr>
          <p:nvPr>
            <p:ph type="sldNum" sz="quarter" idx="12"/>
          </p:nvPr>
        </p:nvSpPr>
        <p:spPr/>
        <p:txBody>
          <a:bodyPr/>
          <a:lstStyle/>
          <a:p>
            <a:fld id="{B6F15528-21DE-4FAA-801E-634DDDAF4B2B}" type="slidenum">
              <a:rPr lang="en-US" smtClean="0"/>
              <a:t>547</a:t>
            </a:fld>
            <a:endParaRPr lang="en-US" dirty="0"/>
          </a:p>
        </p:txBody>
      </p:sp>
      <p:sp>
        <p:nvSpPr>
          <p:cNvPr id="16" name="灯片编号占位符 8">
            <a:extLst>
              <a:ext uri="{FF2B5EF4-FFF2-40B4-BE49-F238E27FC236}">
                <a16:creationId xmlns:a16="http://schemas.microsoft.com/office/drawing/2014/main" id="{7C1FB156-0AA1-40A6-828E-8DC621746E1A}"/>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547</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7.2.3 </a:t>
            </a:r>
            <a:r>
              <a:rPr lang="zh-CN" altLang="zh-CN" dirty="0"/>
              <a:t>软件</a:t>
            </a:r>
            <a:r>
              <a:rPr lang="zh-CN" altLang="en-US" dirty="0"/>
              <a:t>工程</a:t>
            </a:r>
            <a:r>
              <a:rPr lang="zh-CN" altLang="zh-CN" dirty="0"/>
              <a:t>项目的风险评估分析</a:t>
            </a:r>
            <a:endParaRPr lang="zh-CN" altLang="en-US" dirty="0"/>
          </a:p>
        </p:txBody>
      </p:sp>
      <p:sp>
        <p:nvSpPr>
          <p:cNvPr id="4" name="TextBox 3"/>
          <p:cNvSpPr txBox="1"/>
          <p:nvPr/>
        </p:nvSpPr>
        <p:spPr>
          <a:xfrm>
            <a:off x="993775" y="991394"/>
            <a:ext cx="10668000" cy="2308324"/>
          </a:xfrm>
          <a:prstGeom prst="rect">
            <a:avLst/>
          </a:prstGeom>
          <a:noFill/>
        </p:spPr>
        <p:txBody>
          <a:bodyPr wrap="square" rtlCol="0">
            <a:spAutoFit/>
          </a:bodyPr>
          <a:lstStyle/>
          <a:p>
            <a:pPr lvl="0">
              <a:lnSpc>
                <a:spcPct val="150000"/>
              </a:lnSpc>
            </a:pPr>
            <a:r>
              <a:rPr lang="zh-CN" altLang="en-US" b="1" dirty="0"/>
              <a:t>（</a:t>
            </a:r>
            <a:r>
              <a:rPr lang="en-US" altLang="zh-CN" b="1" dirty="0"/>
              <a:t>1</a:t>
            </a:r>
            <a:r>
              <a:rPr lang="zh-CN" altLang="en-US" b="1" dirty="0"/>
              <a:t>）</a:t>
            </a:r>
            <a:r>
              <a:rPr lang="zh-CN" altLang="zh-CN" b="1" dirty="0"/>
              <a:t>定性风险分析的方法</a:t>
            </a:r>
          </a:p>
          <a:p>
            <a:pPr>
              <a:lnSpc>
                <a:spcPct val="150000"/>
              </a:lnSpc>
            </a:pPr>
            <a:r>
              <a:rPr lang="en-US" altLang="zh-CN" dirty="0"/>
              <a:t>       </a:t>
            </a:r>
            <a:r>
              <a:rPr lang="zh-CN" altLang="zh-CN" dirty="0"/>
              <a:t>将表</a:t>
            </a:r>
            <a:r>
              <a:rPr lang="en-US" altLang="zh-CN" dirty="0"/>
              <a:t>7-4</a:t>
            </a:r>
            <a:r>
              <a:rPr lang="zh-CN" altLang="zh-CN" dirty="0"/>
              <a:t>中的风险发生概率等级和表</a:t>
            </a:r>
            <a:r>
              <a:rPr lang="en-US" altLang="zh-CN" dirty="0"/>
              <a:t>7-5</a:t>
            </a:r>
            <a:r>
              <a:rPr lang="zh-CN" altLang="zh-CN" dirty="0"/>
              <a:t>中的风险后果影响等级编制为矩阵，并赋予一定的加权值可得风险评价指数矩阵，如表</a:t>
            </a:r>
            <a:r>
              <a:rPr lang="en-US" altLang="zh-CN" dirty="0"/>
              <a:t>7-6</a:t>
            </a:r>
            <a:r>
              <a:rPr lang="zh-CN" altLang="zh-CN" dirty="0"/>
              <a:t>所示的某项目风险发生概率。</a:t>
            </a:r>
            <a:endParaRPr lang="zh-CN" altLang="en-US" dirty="0"/>
          </a:p>
        </p:txBody>
      </p:sp>
      <p:grpSp>
        <p:nvGrpSpPr>
          <p:cNvPr id="6" name="组合 5"/>
          <p:cNvGrpSpPr/>
          <p:nvPr/>
        </p:nvGrpSpPr>
        <p:grpSpPr>
          <a:xfrm flipH="1">
            <a:off x="10199734" y="6201730"/>
            <a:ext cx="2003273" cy="622704"/>
            <a:chOff x="-8805" y="5407865"/>
            <a:chExt cx="3213509" cy="1301644"/>
          </a:xfrm>
        </p:grpSpPr>
        <p:sp>
          <p:nvSpPr>
            <p:cNvPr id="7" name="矩形 6"/>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53" y="3353594"/>
            <a:ext cx="10591560" cy="2651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灯片编号占位符 4">
            <a:extLst>
              <a:ext uri="{FF2B5EF4-FFF2-40B4-BE49-F238E27FC236}">
                <a16:creationId xmlns:a16="http://schemas.microsoft.com/office/drawing/2014/main" id="{CAB3A6B2-4E7B-4E97-B43A-C9606403D183}"/>
              </a:ext>
            </a:extLst>
          </p:cNvPr>
          <p:cNvSpPr>
            <a:spLocks noGrp="1"/>
          </p:cNvSpPr>
          <p:nvPr>
            <p:ph type="sldNum" sz="quarter" idx="12"/>
          </p:nvPr>
        </p:nvSpPr>
        <p:spPr/>
        <p:txBody>
          <a:bodyPr/>
          <a:lstStyle/>
          <a:p>
            <a:fld id="{B6F15528-21DE-4FAA-801E-634DDDAF4B2B}" type="slidenum">
              <a:rPr lang="en-US" smtClean="0"/>
              <a:t>548</a:t>
            </a:fld>
            <a:endParaRPr lang="en-US" dirty="0"/>
          </a:p>
        </p:txBody>
      </p:sp>
      <p:sp>
        <p:nvSpPr>
          <p:cNvPr id="16" name="灯片编号占位符 8">
            <a:extLst>
              <a:ext uri="{FF2B5EF4-FFF2-40B4-BE49-F238E27FC236}">
                <a16:creationId xmlns:a16="http://schemas.microsoft.com/office/drawing/2014/main" id="{9C5E7B57-85DE-4D21-AD84-4274F78F4DFC}"/>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548</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7.2.3 </a:t>
            </a:r>
            <a:r>
              <a:rPr lang="zh-CN" altLang="zh-CN" dirty="0"/>
              <a:t>软件</a:t>
            </a:r>
            <a:r>
              <a:rPr lang="zh-CN" altLang="en-US" dirty="0"/>
              <a:t>工程</a:t>
            </a:r>
            <a:r>
              <a:rPr lang="zh-CN" altLang="zh-CN" dirty="0"/>
              <a:t>项目的风险评估分析</a:t>
            </a:r>
            <a:endParaRPr lang="zh-CN" altLang="en-US" dirty="0"/>
          </a:p>
        </p:txBody>
      </p:sp>
      <p:sp>
        <p:nvSpPr>
          <p:cNvPr id="7"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8"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9"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10" name="矩形 9"/>
          <p:cNvSpPr/>
          <p:nvPr/>
        </p:nvSpPr>
        <p:spPr>
          <a:xfrm>
            <a:off x="0" y="6515579"/>
            <a:ext cx="8920155" cy="34400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1189264" y="1143794"/>
            <a:ext cx="10058400" cy="5078313"/>
          </a:xfrm>
          <a:prstGeom prst="rect">
            <a:avLst/>
          </a:prstGeom>
          <a:noFill/>
        </p:spPr>
        <p:txBody>
          <a:bodyPr wrap="square" rtlCol="0">
            <a:spAutoFit/>
          </a:bodyPr>
          <a:lstStyle/>
          <a:p>
            <a:pPr lvl="0">
              <a:lnSpc>
                <a:spcPct val="150000"/>
              </a:lnSpc>
            </a:pPr>
            <a:r>
              <a:rPr lang="zh-CN" altLang="en-US" b="1" dirty="0"/>
              <a:t>（</a:t>
            </a:r>
            <a:r>
              <a:rPr lang="en-US" altLang="zh-CN" b="1" dirty="0"/>
              <a:t>2</a:t>
            </a:r>
            <a:r>
              <a:rPr lang="zh-CN" altLang="en-US" b="1" dirty="0"/>
              <a:t>）</a:t>
            </a:r>
            <a:r>
              <a:rPr lang="zh-CN" altLang="zh-CN" b="1" dirty="0"/>
              <a:t>前</a:t>
            </a:r>
            <a:r>
              <a:rPr lang="en-US" altLang="zh-CN" b="1" dirty="0"/>
              <a:t>10</a:t>
            </a:r>
            <a:r>
              <a:rPr lang="zh-CN" altLang="zh-CN" b="1" dirty="0"/>
              <a:t>位首要风险事件的跟踪</a:t>
            </a:r>
          </a:p>
          <a:p>
            <a:pPr>
              <a:lnSpc>
                <a:spcPct val="150000"/>
              </a:lnSpc>
            </a:pPr>
            <a:r>
              <a:rPr lang="en-US" altLang="zh-CN" dirty="0"/>
              <a:t>       </a:t>
            </a:r>
            <a:r>
              <a:rPr lang="zh-CN" altLang="zh-CN" dirty="0"/>
              <a:t>在软件</a:t>
            </a:r>
            <a:r>
              <a:rPr lang="zh-CN" altLang="en-US" dirty="0"/>
              <a:t>工程</a:t>
            </a:r>
            <a:r>
              <a:rPr lang="zh-CN" altLang="zh-CN" dirty="0"/>
              <a:t>项目开发过程中，需要对各个风险事件进行风险指数的评定以及定期跟踪风险指数在前</a:t>
            </a:r>
            <a:r>
              <a:rPr lang="en-US" altLang="zh-CN" dirty="0"/>
              <a:t>10</a:t>
            </a:r>
            <a:r>
              <a:rPr lang="zh-CN" altLang="zh-CN" dirty="0"/>
              <a:t>位的风险事件。并与投资方、用户一起定期审查风险来源情况，风险指数排名变化情况，风险控制的进展情况等，进行实施跟进与总结。</a:t>
            </a:r>
          </a:p>
          <a:p>
            <a:pPr lvl="0">
              <a:lnSpc>
                <a:spcPct val="150000"/>
              </a:lnSpc>
            </a:pPr>
            <a:r>
              <a:rPr lang="zh-CN" altLang="en-US" b="1" dirty="0"/>
              <a:t>（</a:t>
            </a:r>
            <a:r>
              <a:rPr lang="en-US" altLang="zh-CN" b="1" dirty="0"/>
              <a:t>3</a:t>
            </a:r>
            <a:r>
              <a:rPr lang="zh-CN" altLang="en-US" b="1" dirty="0"/>
              <a:t>）</a:t>
            </a:r>
            <a:r>
              <a:rPr lang="zh-CN" altLang="zh-CN" b="1" dirty="0"/>
              <a:t>风险数据的质量分析</a:t>
            </a:r>
          </a:p>
          <a:p>
            <a:pPr>
              <a:lnSpc>
                <a:spcPct val="150000"/>
              </a:lnSpc>
            </a:pPr>
            <a:r>
              <a:rPr lang="en-US" altLang="zh-CN" dirty="0"/>
              <a:t>       </a:t>
            </a:r>
            <a:r>
              <a:rPr lang="zh-CN" altLang="zh-CN" dirty="0"/>
              <a:t>风险数据的质量分析主要是评价与分析有关风险的数据对风险管理与控制有用程度的一种方式，主要涉及风险数据的的可靠性、精确性与完整性以及检查对风险事件的理解程度</a:t>
            </a:r>
            <a:r>
              <a:rPr lang="zh-CN" altLang="zh-CN" b="1" dirty="0"/>
              <a:t>。</a:t>
            </a:r>
            <a:endParaRPr lang="zh-CN" altLang="en-US" b="1" dirty="0"/>
          </a:p>
        </p:txBody>
      </p:sp>
      <p:sp>
        <p:nvSpPr>
          <p:cNvPr id="5" name="灯片编号占位符 4">
            <a:extLst>
              <a:ext uri="{FF2B5EF4-FFF2-40B4-BE49-F238E27FC236}">
                <a16:creationId xmlns:a16="http://schemas.microsoft.com/office/drawing/2014/main" id="{6F0F3F1B-A3F1-4DCD-8D5E-C84F9BFBE4EB}"/>
              </a:ext>
            </a:extLst>
          </p:cNvPr>
          <p:cNvSpPr>
            <a:spLocks noGrp="1"/>
          </p:cNvSpPr>
          <p:nvPr>
            <p:ph type="sldNum" sz="quarter" idx="12"/>
          </p:nvPr>
        </p:nvSpPr>
        <p:spPr/>
        <p:txBody>
          <a:bodyPr/>
          <a:lstStyle/>
          <a:p>
            <a:fld id="{B6F15528-21DE-4FAA-801E-634DDDAF4B2B}" type="slidenum">
              <a:rPr lang="en-US" smtClean="0"/>
              <a:t>549</a:t>
            </a:fld>
            <a:endParaRPr lang="en-US" dirty="0"/>
          </a:p>
        </p:txBody>
      </p:sp>
      <p:sp>
        <p:nvSpPr>
          <p:cNvPr id="11" name="灯片编号占位符 8">
            <a:extLst>
              <a:ext uri="{FF2B5EF4-FFF2-40B4-BE49-F238E27FC236}">
                <a16:creationId xmlns:a16="http://schemas.microsoft.com/office/drawing/2014/main" id="{6257D626-D82E-4514-B01A-93E457CA31BE}"/>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549</a:t>
            </a:fld>
            <a:endParaRPr kumimoji="0" lang="en-US" altLang="zh-CN" sz="1800" dirty="0">
              <a:latin typeface="Times New Roman" panose="02020603050405020304" pitchFamily="18"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4699" y="352424"/>
            <a:ext cx="6086475" cy="429419"/>
          </a:xfrm>
        </p:spPr>
        <p:txBody>
          <a:bodyPr/>
          <a:lstStyle/>
          <a:p>
            <a:pPr marL="0" indent="0"/>
            <a:r>
              <a:rPr lang="en-US" altLang="zh-CN" dirty="0"/>
              <a:t>1.3 </a:t>
            </a:r>
            <a:r>
              <a:rPr lang="zh-CN" altLang="en-US" dirty="0"/>
              <a:t>软件工程经济学简介</a:t>
            </a:r>
          </a:p>
        </p:txBody>
      </p:sp>
      <p:sp>
        <p:nvSpPr>
          <p:cNvPr id="24" name="矩形 23"/>
          <p:cNvSpPr/>
          <p:nvPr/>
        </p:nvSpPr>
        <p:spPr>
          <a:xfrm>
            <a:off x="197329" y="2058194"/>
            <a:ext cx="12011758" cy="3352800"/>
          </a:xfrm>
          <a:prstGeom prst="rect">
            <a:avLst/>
          </a:prstGeom>
          <a:solidFill>
            <a:srgbClr val="838383">
              <a:lumMod val="20000"/>
              <a:lumOff val="80000"/>
              <a:alpha val="80000"/>
            </a:srgbClr>
          </a:solidFill>
          <a:ln w="12700" cap="flat" cmpd="sng" algn="ctr">
            <a:noFill/>
            <a:prstDash val="solid"/>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838383">
                  <a:lumMod val="50000"/>
                </a:srgbClr>
              </a:solidFill>
              <a:effectLst/>
              <a:uLnTx/>
              <a:uFillTx/>
              <a:latin typeface="Arial" panose="020B0604020202020204"/>
              <a:ea typeface="微软雅黑" panose="020B0503020204020204" pitchFamily="34" charset="-122"/>
              <a:cs typeface="+mn-cs"/>
            </a:endParaRPr>
          </a:p>
        </p:txBody>
      </p:sp>
      <p:sp>
        <p:nvSpPr>
          <p:cNvPr id="25" name="矩形 24"/>
          <p:cNvSpPr/>
          <p:nvPr/>
        </p:nvSpPr>
        <p:spPr>
          <a:xfrm>
            <a:off x="461431" y="2362994"/>
            <a:ext cx="11276544" cy="2677656"/>
          </a:xfrm>
          <a:prstGeom prst="rect">
            <a:avLst/>
          </a:prstGeom>
          <a:noFill/>
          <a:ln w="38100">
            <a:noFill/>
            <a:prstDash val="sysDot"/>
          </a:ln>
        </p:spPr>
        <p:txBody>
          <a:bodyPr wrap="square">
            <a:spAutoFit/>
          </a:bodyPr>
          <a:lstStyle/>
          <a:p>
            <a:pPr>
              <a:lnSpc>
                <a:spcPct val="150000"/>
              </a:lnSpc>
            </a:pPr>
            <a:r>
              <a:rPr lang="en-US" altLang="zh-CN" sz="2800" dirty="0"/>
              <a:t>       </a:t>
            </a:r>
            <a:r>
              <a:rPr lang="zh-CN" altLang="zh-CN" sz="2800" dirty="0"/>
              <a:t>软件工程经济学（</a:t>
            </a:r>
            <a:r>
              <a:rPr lang="en-US" altLang="zh-CN" sz="2800" dirty="0"/>
              <a:t>Software Engineering Economics</a:t>
            </a:r>
            <a:r>
              <a:rPr lang="zh-CN" altLang="zh-CN" sz="2800" dirty="0"/>
              <a:t>，</a:t>
            </a:r>
            <a:r>
              <a:rPr lang="en-US" altLang="zh-CN" sz="2800" dirty="0"/>
              <a:t>SEE</a:t>
            </a:r>
            <a:r>
              <a:rPr lang="zh-CN" altLang="zh-CN" sz="2800" dirty="0"/>
              <a:t>）是属于软件工程学和工程经济学之间的交叉学科。我们将其定义为以软件工程领域中的经济问题和经济规律为主的一门经济学分支学科。是研究为实现特定功能需求的软件工程项目而提出的一门系统方法学科。</a:t>
            </a:r>
            <a:endParaRPr lang="zh-CN" altLang="en-US" sz="2800" dirty="0"/>
          </a:p>
        </p:txBody>
      </p:sp>
      <p:sp>
        <p:nvSpPr>
          <p:cNvPr id="27" name="内容占位符 4"/>
          <p:cNvSpPr txBox="1"/>
          <p:nvPr/>
        </p:nvSpPr>
        <p:spPr>
          <a:xfrm>
            <a:off x="0" y="1677194"/>
            <a:ext cx="12209087" cy="129612"/>
          </a:xfrm>
          <a:prstGeom prst="rect">
            <a:avLst/>
          </a:prstGeom>
          <a:solidFill>
            <a:srgbClr val="FFC000"/>
          </a:solidFill>
        </p:spPr>
        <p:txBody>
          <a:bodyPr>
            <a:normAutofit fontScale="25000" lnSpcReduction="20000"/>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None/>
            </a:pPr>
            <a:endParaRPr lang="zh-CN" altLang="en-US" b="1" dirty="0">
              <a:solidFill>
                <a:schemeClr val="bg1"/>
              </a:solidFill>
            </a:endParaRPr>
          </a:p>
        </p:txBody>
      </p:sp>
      <p:sp>
        <p:nvSpPr>
          <p:cNvPr id="30" name="内容占位符 4"/>
          <p:cNvSpPr txBox="1"/>
          <p:nvPr/>
        </p:nvSpPr>
        <p:spPr>
          <a:xfrm>
            <a:off x="2136775" y="6395130"/>
            <a:ext cx="10061575" cy="464458"/>
          </a:xfrm>
          <a:prstGeom prst="rect">
            <a:avLst/>
          </a:prstGeom>
          <a:solidFill>
            <a:schemeClr val="accent5"/>
          </a:solidFill>
        </p:spPr>
        <p:txBody>
          <a:bodyPr>
            <a:norm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None/>
            </a:pPr>
            <a:endParaRPr lang="zh-CN" altLang="en-US" b="1" dirty="0">
              <a:solidFill>
                <a:schemeClr val="bg1"/>
              </a:solidFill>
            </a:endParaRPr>
          </a:p>
        </p:txBody>
      </p:sp>
      <p:grpSp>
        <p:nvGrpSpPr>
          <p:cNvPr id="37" name="组合 36"/>
          <p:cNvGrpSpPr/>
          <p:nvPr/>
        </p:nvGrpSpPr>
        <p:grpSpPr>
          <a:xfrm>
            <a:off x="0" y="5726805"/>
            <a:ext cx="1877787" cy="1129564"/>
            <a:chOff x="9675584" y="5175723"/>
            <a:chExt cx="1877787" cy="1129564"/>
          </a:xfrm>
        </p:grpSpPr>
        <p:sp>
          <p:nvSpPr>
            <p:cNvPr id="38" name="矩形 37"/>
            <p:cNvSpPr/>
            <p:nvPr/>
          </p:nvSpPr>
          <p:spPr>
            <a:xfrm>
              <a:off x="11286669" y="5640179"/>
              <a:ext cx="266702" cy="661889"/>
            </a:xfrm>
            <a:prstGeom prst="rect">
              <a:avLst/>
            </a:prstGeom>
            <a:solidFill>
              <a:srgbClr val="F692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9" name="矩形 38"/>
            <p:cNvSpPr/>
            <p:nvPr/>
          </p:nvSpPr>
          <p:spPr>
            <a:xfrm>
              <a:off x="10807698" y="5828865"/>
              <a:ext cx="266702" cy="476421"/>
            </a:xfrm>
            <a:prstGeom prst="rect">
              <a:avLst/>
            </a:prstGeom>
            <a:solidFill>
              <a:srgbClr val="A6B7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40" name="矩形 39"/>
            <p:cNvSpPr/>
            <p:nvPr/>
          </p:nvSpPr>
          <p:spPr>
            <a:xfrm>
              <a:off x="10241641" y="5175723"/>
              <a:ext cx="266702" cy="1129564"/>
            </a:xfrm>
            <a:prstGeom prst="rect">
              <a:avLst/>
            </a:prstGeom>
            <a:solidFill>
              <a:srgbClr val="83838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42" name="矩形 41"/>
            <p:cNvSpPr/>
            <p:nvPr/>
          </p:nvSpPr>
          <p:spPr>
            <a:xfrm>
              <a:off x="9675584" y="5974341"/>
              <a:ext cx="266702" cy="330945"/>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sp>
        <p:nvSpPr>
          <p:cNvPr id="2" name="矩形 1"/>
          <p:cNvSpPr/>
          <p:nvPr/>
        </p:nvSpPr>
        <p:spPr>
          <a:xfrm>
            <a:off x="1113518" y="1067594"/>
            <a:ext cx="4612160" cy="461665"/>
          </a:xfrm>
          <a:prstGeom prst="rect">
            <a:avLst/>
          </a:prstGeom>
        </p:spPr>
        <p:txBody>
          <a:bodyPr wrap="none">
            <a:spAutoFit/>
          </a:bodyPr>
          <a:lstStyle/>
          <a:p>
            <a:r>
              <a:rPr lang="en-US" altLang="zh-CN" b="1" dirty="0"/>
              <a:t>1.  </a:t>
            </a:r>
            <a:r>
              <a:rPr lang="zh-CN" altLang="zh-CN" b="1" dirty="0"/>
              <a:t>软件工程经济学的内涵与任务</a:t>
            </a:r>
            <a:endParaRPr lang="zh-CN" altLang="en-US" b="1" dirty="0"/>
          </a:p>
        </p:txBody>
      </p:sp>
      <p:sp>
        <p:nvSpPr>
          <p:cNvPr id="5" name="灯片编号占位符 4">
            <a:extLst>
              <a:ext uri="{FF2B5EF4-FFF2-40B4-BE49-F238E27FC236}">
                <a16:creationId xmlns:a16="http://schemas.microsoft.com/office/drawing/2014/main" id="{D7E58349-0B37-4244-ACB7-B316296DC29C}"/>
              </a:ext>
            </a:extLst>
          </p:cNvPr>
          <p:cNvSpPr>
            <a:spLocks noGrp="1"/>
          </p:cNvSpPr>
          <p:nvPr>
            <p:ph type="sldNum" sz="quarter" idx="12"/>
          </p:nvPr>
        </p:nvSpPr>
        <p:spPr/>
        <p:txBody>
          <a:bodyPr/>
          <a:lstStyle/>
          <a:p>
            <a:fld id="{B6F15528-21DE-4FAA-801E-634DDDAF4B2B}" type="slidenum">
              <a:rPr lang="en-US" smtClean="0"/>
              <a:t>55</a:t>
            </a:fld>
            <a:endParaRPr lang="en-US" dirty="0"/>
          </a:p>
        </p:txBody>
      </p:sp>
      <p:sp>
        <p:nvSpPr>
          <p:cNvPr id="15" name="灯片编号占位符 8">
            <a:extLst>
              <a:ext uri="{FF2B5EF4-FFF2-40B4-BE49-F238E27FC236}">
                <a16:creationId xmlns:a16="http://schemas.microsoft.com/office/drawing/2014/main" id="{E5A64D10-9D19-4B40-9B95-C539F4FF7BAC}"/>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55</a:t>
            </a:fld>
            <a:endParaRPr kumimoji="0" lang="en-US" altLang="zh-CN" sz="1800">
              <a:latin typeface="Times New Roman" panose="02020603050405020304" pitchFamily="18" charset="0"/>
            </a:endParaRPr>
          </a:p>
        </p:txBody>
      </p:sp>
    </p:spTree>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7.2.3 </a:t>
            </a:r>
            <a:r>
              <a:rPr lang="zh-CN" altLang="zh-CN" dirty="0"/>
              <a:t>软件</a:t>
            </a:r>
            <a:r>
              <a:rPr lang="zh-CN" altLang="en-US" dirty="0"/>
              <a:t>工程</a:t>
            </a:r>
            <a:r>
              <a:rPr lang="zh-CN" altLang="zh-CN" dirty="0"/>
              <a:t>项目的风险评估分析</a:t>
            </a:r>
            <a:endParaRPr lang="zh-CN" altLang="en-US" dirty="0"/>
          </a:p>
        </p:txBody>
      </p:sp>
      <p:sp>
        <p:nvSpPr>
          <p:cNvPr id="5" name="矩形 4"/>
          <p:cNvSpPr/>
          <p:nvPr/>
        </p:nvSpPr>
        <p:spPr>
          <a:xfrm>
            <a:off x="-5067" y="1372394"/>
            <a:ext cx="12192000" cy="4572483"/>
          </a:xfrm>
          <a:prstGeom prst="rect">
            <a:avLst/>
          </a:prstGeom>
          <a:solidFill>
            <a:srgbClr val="7CC4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内容占位符 4"/>
          <p:cNvSpPr txBox="1"/>
          <p:nvPr/>
        </p:nvSpPr>
        <p:spPr>
          <a:xfrm>
            <a:off x="667444" y="1600994"/>
            <a:ext cx="10846979" cy="2514600"/>
          </a:xfrm>
          <a:prstGeom prst="rect">
            <a:avLst/>
          </a:prstGeom>
        </p:spPr>
        <p:txBody>
          <a:bodyPr vert="horz" lIns="91440" tIns="45720" rIns="91440" bIns="45720" rtlCol="0">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zh-CN" altLang="en-US" sz="2800" b="1" dirty="0">
                <a:solidFill>
                  <a:schemeClr val="tx1"/>
                </a:solidFill>
              </a:rPr>
              <a:t>（</a:t>
            </a:r>
            <a:r>
              <a:rPr lang="en-US" altLang="zh-CN" sz="2800" b="1" dirty="0">
                <a:solidFill>
                  <a:schemeClr val="tx1"/>
                </a:solidFill>
              </a:rPr>
              <a:t>4</a:t>
            </a:r>
            <a:r>
              <a:rPr lang="zh-CN" altLang="en-US" sz="2800" b="1" dirty="0">
                <a:solidFill>
                  <a:schemeClr val="tx1"/>
                </a:solidFill>
              </a:rPr>
              <a:t>）</a:t>
            </a:r>
            <a:r>
              <a:rPr lang="zh-CN" altLang="zh-CN" sz="2800" b="1" dirty="0">
                <a:solidFill>
                  <a:schemeClr val="tx1"/>
                </a:solidFill>
              </a:rPr>
              <a:t>更新风险登记册</a:t>
            </a:r>
          </a:p>
          <a:p>
            <a:pPr marL="0" indent="0">
              <a:buNone/>
            </a:pPr>
            <a:r>
              <a:rPr lang="en-US" altLang="zh-CN" sz="2800" dirty="0">
                <a:solidFill>
                  <a:schemeClr val="tx1"/>
                </a:solidFill>
              </a:rPr>
              <a:t>       </a:t>
            </a:r>
            <a:r>
              <a:rPr lang="zh-CN" altLang="zh-CN" sz="2800" dirty="0">
                <a:solidFill>
                  <a:schemeClr val="tx1"/>
                </a:solidFill>
              </a:rPr>
              <a:t>进行定性风险分析的结果主要是进行风险登记册的更新。风险登记册通常是在风险识别过程中形成的，需要在项目进行的同时根据定性风险分析的相关信息进行更新。更新的内容主要有：按照风险指数由低至高进行排序，列出风险优先级；列出需要近期尽快采取应对措施的风险清单；理清需要进一步分析与应对的风险清单；实时关注风险趋势。</a:t>
            </a:r>
            <a:endParaRPr lang="zh-CN" altLang="en-US" sz="2800" dirty="0">
              <a:solidFill>
                <a:schemeClr val="tx1"/>
              </a:solidFill>
            </a:endParaRPr>
          </a:p>
        </p:txBody>
      </p:sp>
      <p:sp>
        <p:nvSpPr>
          <p:cNvPr id="7"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8"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9"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10" name="矩形 9"/>
          <p:cNvSpPr/>
          <p:nvPr/>
        </p:nvSpPr>
        <p:spPr>
          <a:xfrm>
            <a:off x="0" y="6515579"/>
            <a:ext cx="8920155" cy="34400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FB1D48D-01F9-4380-B401-2F2D6A7D309D}"/>
              </a:ext>
            </a:extLst>
          </p:cNvPr>
          <p:cNvSpPr>
            <a:spLocks noGrp="1"/>
          </p:cNvSpPr>
          <p:nvPr>
            <p:ph type="sldNum" sz="quarter" idx="12"/>
          </p:nvPr>
        </p:nvSpPr>
        <p:spPr/>
        <p:txBody>
          <a:bodyPr/>
          <a:lstStyle/>
          <a:p>
            <a:fld id="{B6F15528-21DE-4FAA-801E-634DDDAF4B2B}" type="slidenum">
              <a:rPr lang="en-US" smtClean="0"/>
              <a:t>550</a:t>
            </a:fld>
            <a:endParaRPr lang="en-US" dirty="0"/>
          </a:p>
        </p:txBody>
      </p:sp>
      <p:sp>
        <p:nvSpPr>
          <p:cNvPr id="11" name="灯片编号占位符 8">
            <a:extLst>
              <a:ext uri="{FF2B5EF4-FFF2-40B4-BE49-F238E27FC236}">
                <a16:creationId xmlns:a16="http://schemas.microsoft.com/office/drawing/2014/main" id="{1353EC87-539C-469E-B5B5-B7EAFF6AB842}"/>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550</a:t>
            </a:fld>
            <a:endParaRPr kumimoji="0" lang="en-US" altLang="zh-CN" sz="1800" dirty="0">
              <a:latin typeface="Times New Roman" panose="02020603050405020304" pitchFamily="18" charset="0"/>
            </a:endParaRPr>
          </a:p>
        </p:txBody>
      </p:sp>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7.2.3 </a:t>
            </a:r>
            <a:r>
              <a:rPr lang="zh-CN" altLang="zh-CN" dirty="0"/>
              <a:t>软件</a:t>
            </a:r>
            <a:r>
              <a:rPr lang="zh-CN" altLang="en-US" dirty="0"/>
              <a:t>工程</a:t>
            </a:r>
            <a:r>
              <a:rPr lang="zh-CN" altLang="zh-CN" dirty="0"/>
              <a:t>项目的风险评估分析</a:t>
            </a:r>
            <a:endParaRPr lang="zh-CN" altLang="en-US" dirty="0"/>
          </a:p>
        </p:txBody>
      </p:sp>
      <p:sp>
        <p:nvSpPr>
          <p:cNvPr id="4" name="矩形 3"/>
          <p:cNvSpPr/>
          <p:nvPr/>
        </p:nvSpPr>
        <p:spPr>
          <a:xfrm>
            <a:off x="1" y="1768910"/>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5" name="矩形 4"/>
          <p:cNvSpPr/>
          <p:nvPr/>
        </p:nvSpPr>
        <p:spPr>
          <a:xfrm>
            <a:off x="0" y="2319861"/>
            <a:ext cx="12192000" cy="2938733"/>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内容占位符 4"/>
          <p:cNvSpPr txBox="1"/>
          <p:nvPr/>
        </p:nvSpPr>
        <p:spPr>
          <a:xfrm>
            <a:off x="645163" y="2667794"/>
            <a:ext cx="10923849" cy="2064368"/>
          </a:xfrm>
          <a:prstGeom prst="rect">
            <a:avLst/>
          </a:prstGeom>
        </p:spPr>
        <p:txBody>
          <a:bodyPr vert="horz" lIns="91440" tIns="45720" rIns="91440" bIns="45720" rtlCol="0">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800" dirty="0">
                <a:solidFill>
                  <a:schemeClr val="bg1"/>
                </a:solidFill>
              </a:rPr>
              <a:t>       </a:t>
            </a:r>
            <a:r>
              <a:rPr lang="zh-CN" altLang="zh-CN" sz="2800" dirty="0">
                <a:solidFill>
                  <a:schemeClr val="bg1"/>
                </a:solidFill>
              </a:rPr>
              <a:t>在进行了定性风险分析后，为了进一步了解软件</a:t>
            </a:r>
            <a:r>
              <a:rPr lang="zh-CN" altLang="en-US" sz="2800" dirty="0">
                <a:solidFill>
                  <a:schemeClr val="bg1"/>
                </a:solidFill>
              </a:rPr>
              <a:t>工程</a:t>
            </a:r>
            <a:r>
              <a:rPr lang="zh-CN" altLang="zh-CN" sz="2800" dirty="0">
                <a:solidFill>
                  <a:schemeClr val="bg1"/>
                </a:solidFill>
              </a:rPr>
              <a:t>项目风险发生的可能性究竟有多大，以及后果的严重性等，就需要对项目风险进行定量分析。定量风险分析主要有敏感性分析、概率分析、决策树分析等技术。</a:t>
            </a:r>
            <a:endParaRPr lang="zh-CN" altLang="en-US" sz="2800" dirty="0">
              <a:solidFill>
                <a:schemeClr val="bg1"/>
              </a:solidFill>
            </a:endParaRPr>
          </a:p>
        </p:txBody>
      </p:sp>
      <p:sp>
        <p:nvSpPr>
          <p:cNvPr id="7"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8"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9"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10" name="矩形 9"/>
          <p:cNvSpPr/>
          <p:nvPr/>
        </p:nvSpPr>
        <p:spPr>
          <a:xfrm>
            <a:off x="1" y="6515579"/>
            <a:ext cx="8920154" cy="344009"/>
          </a:xfrm>
          <a:prstGeom prst="rect">
            <a:avLst/>
          </a:prstGeom>
          <a:solidFill>
            <a:srgbClr val="4C3D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灯片编号占位符 10">
            <a:extLst>
              <a:ext uri="{FF2B5EF4-FFF2-40B4-BE49-F238E27FC236}">
                <a16:creationId xmlns:a16="http://schemas.microsoft.com/office/drawing/2014/main" id="{6DC2DDA7-EDBF-4CAD-BCBE-F7C7F8B6F2BF}"/>
              </a:ext>
            </a:extLst>
          </p:cNvPr>
          <p:cNvSpPr>
            <a:spLocks noGrp="1"/>
          </p:cNvSpPr>
          <p:nvPr>
            <p:ph type="sldNum" sz="quarter" idx="12"/>
          </p:nvPr>
        </p:nvSpPr>
        <p:spPr/>
        <p:txBody>
          <a:bodyPr/>
          <a:lstStyle/>
          <a:p>
            <a:fld id="{B6F15528-21DE-4FAA-801E-634DDDAF4B2B}" type="slidenum">
              <a:rPr lang="en-US" smtClean="0"/>
              <a:t>551</a:t>
            </a:fld>
            <a:endParaRPr lang="en-US" dirty="0"/>
          </a:p>
        </p:txBody>
      </p:sp>
      <p:sp>
        <p:nvSpPr>
          <p:cNvPr id="12" name="灯片编号占位符 8">
            <a:extLst>
              <a:ext uri="{FF2B5EF4-FFF2-40B4-BE49-F238E27FC236}">
                <a16:creationId xmlns:a16="http://schemas.microsoft.com/office/drawing/2014/main" id="{901B271E-68B3-429B-BC65-257865E23758}"/>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551</a:t>
            </a:fld>
            <a:endParaRPr kumimoji="0" lang="en-US" altLang="zh-CN" sz="1800" dirty="0">
              <a:latin typeface="Times New Roman" panose="02020603050405020304" pitchFamily="18" charset="0"/>
            </a:endParaRPr>
          </a:p>
        </p:txBody>
      </p:sp>
    </p:spTree>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 name="标题 1"/>
          <p:cNvSpPr>
            <a:spLocks noGrp="1"/>
          </p:cNvSpPr>
          <p:nvPr>
            <p:ph type="title"/>
          </p:nvPr>
        </p:nvSpPr>
        <p:spPr>
          <a:xfrm>
            <a:off x="765176" y="305594"/>
            <a:ext cx="5334000" cy="429419"/>
          </a:xfrm>
        </p:spPr>
        <p:txBody>
          <a:bodyPr/>
          <a:lstStyle/>
          <a:p>
            <a:r>
              <a:rPr lang="en-US" altLang="zh-CN" dirty="0"/>
              <a:t>7.2.3 </a:t>
            </a:r>
            <a:r>
              <a:rPr lang="zh-CN" altLang="zh-CN" dirty="0"/>
              <a:t>软件</a:t>
            </a:r>
            <a:r>
              <a:rPr lang="zh-CN" altLang="en-US" dirty="0"/>
              <a:t>工程</a:t>
            </a:r>
            <a:r>
              <a:rPr lang="zh-CN" altLang="zh-CN" dirty="0"/>
              <a:t>项目的风险评估分析</a:t>
            </a:r>
            <a:endParaRPr lang="zh-CN" altLang="en-US" dirty="0"/>
          </a:p>
        </p:txBody>
      </p:sp>
      <p:sp>
        <p:nvSpPr>
          <p:cNvPr id="4" name="TextBox 3"/>
          <p:cNvSpPr txBox="1"/>
          <p:nvPr/>
        </p:nvSpPr>
        <p:spPr>
          <a:xfrm>
            <a:off x="955675" y="1126294"/>
            <a:ext cx="10287000" cy="4524315"/>
          </a:xfrm>
          <a:prstGeom prst="rect">
            <a:avLst/>
          </a:prstGeom>
          <a:noFill/>
        </p:spPr>
        <p:txBody>
          <a:bodyPr wrap="square" rtlCol="0">
            <a:spAutoFit/>
          </a:bodyPr>
          <a:lstStyle/>
          <a:p>
            <a:pPr lvl="0">
              <a:lnSpc>
                <a:spcPct val="200000"/>
              </a:lnSpc>
            </a:pPr>
            <a:r>
              <a:rPr lang="en-US" altLang="zh-CN" dirty="0"/>
              <a:t>       (1)</a:t>
            </a:r>
            <a:r>
              <a:rPr lang="zh-CN" altLang="zh-CN" dirty="0"/>
              <a:t>敏感性分析</a:t>
            </a:r>
            <a:r>
              <a:rPr lang="zh-CN" altLang="en-US" dirty="0"/>
              <a:t>：</a:t>
            </a:r>
            <a:r>
              <a:rPr lang="zh-CN" altLang="zh-CN" dirty="0"/>
              <a:t>主要是把其他不确定因素保持在基准值的条件下，考察软件</a:t>
            </a:r>
            <a:r>
              <a:rPr lang="zh-CN" altLang="en-US" dirty="0"/>
              <a:t>工程</a:t>
            </a:r>
            <a:r>
              <a:rPr lang="zh-CN" altLang="zh-CN" dirty="0"/>
              <a:t>项目的每个要素的不确定性对项目目标产生影响的程度。如当软件</a:t>
            </a:r>
            <a:r>
              <a:rPr lang="zh-CN" altLang="en-US" dirty="0"/>
              <a:t>工程</a:t>
            </a:r>
            <a:r>
              <a:rPr lang="zh-CN" altLang="zh-CN" dirty="0"/>
              <a:t>项目成本发生变化时，会导致该项目的绩效发生怎样的变化。敏感性分析可以掌握在软件</a:t>
            </a:r>
            <a:r>
              <a:rPr lang="zh-CN" altLang="en-US" dirty="0"/>
              <a:t>工程</a:t>
            </a:r>
            <a:r>
              <a:rPr lang="zh-CN" altLang="zh-CN" dirty="0"/>
              <a:t>项目经济分析中由于使用某些不可靠的数据或某些参数值的错误估算，而可能导致对投资项目价值指标的影响程度，有助于确定需要在软件</a:t>
            </a:r>
            <a:r>
              <a:rPr lang="zh-CN" altLang="en-US" dirty="0"/>
              <a:t>工程</a:t>
            </a:r>
            <a:r>
              <a:rPr lang="zh-CN" altLang="zh-CN" dirty="0"/>
              <a:t>项目决策中进行重点分析和评价的因素。</a:t>
            </a:r>
            <a:endParaRPr lang="zh-CN" altLang="en-US" dirty="0"/>
          </a:p>
        </p:txBody>
      </p:sp>
      <p:sp>
        <p:nvSpPr>
          <p:cNvPr id="5" name="矩形 4"/>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6" name="组合 5"/>
          <p:cNvGrpSpPr/>
          <p:nvPr/>
        </p:nvGrpSpPr>
        <p:grpSpPr>
          <a:xfrm flipH="1">
            <a:off x="9609034" y="5370390"/>
            <a:ext cx="2593974" cy="1454044"/>
            <a:chOff x="-8805" y="5407865"/>
            <a:chExt cx="3213509" cy="1301644"/>
          </a:xfrm>
        </p:grpSpPr>
        <p:sp>
          <p:nvSpPr>
            <p:cNvPr id="7" name="矩形 6"/>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灯片编号占位符 16">
            <a:extLst>
              <a:ext uri="{FF2B5EF4-FFF2-40B4-BE49-F238E27FC236}">
                <a16:creationId xmlns:a16="http://schemas.microsoft.com/office/drawing/2014/main" id="{1D07E7BD-55F9-4E91-A295-854AAD44FC06}"/>
              </a:ext>
            </a:extLst>
          </p:cNvPr>
          <p:cNvSpPr>
            <a:spLocks noGrp="1"/>
          </p:cNvSpPr>
          <p:nvPr>
            <p:ph type="sldNum" sz="quarter" idx="12"/>
          </p:nvPr>
        </p:nvSpPr>
        <p:spPr/>
        <p:txBody>
          <a:bodyPr/>
          <a:lstStyle/>
          <a:p>
            <a:fld id="{B6F15528-21DE-4FAA-801E-634DDDAF4B2B}" type="slidenum">
              <a:rPr lang="en-US" smtClean="0"/>
              <a:t>552</a:t>
            </a:fld>
            <a:endParaRPr lang="en-US" dirty="0"/>
          </a:p>
        </p:txBody>
      </p:sp>
      <p:sp>
        <p:nvSpPr>
          <p:cNvPr id="18" name="灯片编号占位符 8">
            <a:extLst>
              <a:ext uri="{FF2B5EF4-FFF2-40B4-BE49-F238E27FC236}">
                <a16:creationId xmlns:a16="http://schemas.microsoft.com/office/drawing/2014/main" id="{52307FE2-E0FC-4583-8A91-3F662A40A0C4}"/>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552</a:t>
            </a:fld>
            <a:endParaRPr kumimoji="0" lang="en-US" altLang="zh-CN" sz="1800" dirty="0">
              <a:latin typeface="Times New Roman" panose="02020603050405020304" pitchFamily="18" charset="0"/>
            </a:endParaRPr>
          </a:p>
        </p:txBody>
      </p:sp>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 name="标题 1"/>
          <p:cNvSpPr>
            <a:spLocks noGrp="1"/>
          </p:cNvSpPr>
          <p:nvPr>
            <p:ph type="title"/>
          </p:nvPr>
        </p:nvSpPr>
        <p:spPr/>
        <p:txBody>
          <a:bodyPr/>
          <a:lstStyle/>
          <a:p>
            <a:r>
              <a:rPr lang="en-US" altLang="zh-CN" dirty="0"/>
              <a:t>7.2.3 </a:t>
            </a:r>
            <a:r>
              <a:rPr lang="zh-CN" altLang="zh-CN" dirty="0"/>
              <a:t>软件</a:t>
            </a:r>
            <a:r>
              <a:rPr lang="zh-CN" altLang="en-US" dirty="0"/>
              <a:t>工程</a:t>
            </a:r>
            <a:r>
              <a:rPr lang="zh-CN" altLang="zh-CN" dirty="0"/>
              <a:t>项目的风险评估分析</a:t>
            </a:r>
            <a:endParaRPr lang="zh-CN" altLang="en-US" dirty="0"/>
          </a:p>
        </p:txBody>
      </p:sp>
      <p:sp>
        <p:nvSpPr>
          <p:cNvPr id="4" name="TextBox 3"/>
          <p:cNvSpPr txBox="1"/>
          <p:nvPr/>
        </p:nvSpPr>
        <p:spPr>
          <a:xfrm>
            <a:off x="955676" y="997845"/>
            <a:ext cx="10287000" cy="4524315"/>
          </a:xfrm>
          <a:prstGeom prst="rect">
            <a:avLst/>
          </a:prstGeom>
          <a:noFill/>
        </p:spPr>
        <p:txBody>
          <a:bodyPr wrap="square" rtlCol="0">
            <a:spAutoFit/>
          </a:bodyPr>
          <a:lstStyle/>
          <a:p>
            <a:pPr lvl="0">
              <a:lnSpc>
                <a:spcPct val="200000"/>
              </a:lnSpc>
            </a:pPr>
            <a:r>
              <a:rPr lang="en-US" altLang="zh-CN" b="1" dirty="0"/>
              <a:t>       (2)</a:t>
            </a:r>
            <a:r>
              <a:rPr lang="zh-CN" altLang="en-US" b="1" dirty="0"/>
              <a:t>决策树</a:t>
            </a:r>
            <a:r>
              <a:rPr lang="zh-CN" altLang="zh-CN" b="1" dirty="0"/>
              <a:t>分析</a:t>
            </a:r>
            <a:endParaRPr lang="en-US" altLang="zh-CN" b="1" dirty="0"/>
          </a:p>
          <a:p>
            <a:pPr lvl="0">
              <a:lnSpc>
                <a:spcPct val="200000"/>
              </a:lnSpc>
            </a:pPr>
            <a:r>
              <a:rPr lang="en-US" altLang="zh-CN" dirty="0"/>
              <a:t>        </a:t>
            </a:r>
            <a:r>
              <a:rPr lang="zh-CN" altLang="zh-CN" dirty="0"/>
              <a:t>决策树分析是一种图形分析方法，可以帮助决策人员在未来结果不确定的情况下做最好行动路径的选择。预期货币值是决策树分析较常用的一种计算方法。预期货币值（</a:t>
            </a:r>
            <a:r>
              <a:rPr lang="en-US" altLang="zh-CN" dirty="0"/>
              <a:t>EMV</a:t>
            </a:r>
            <a:r>
              <a:rPr lang="zh-CN" altLang="zh-CN" dirty="0"/>
              <a:t>，</a:t>
            </a:r>
            <a:r>
              <a:rPr lang="en-US" altLang="zh-CN" dirty="0"/>
              <a:t>Expected Monetary Value</a:t>
            </a:r>
            <a:r>
              <a:rPr lang="zh-CN" altLang="zh-CN" dirty="0"/>
              <a:t>）是风险事件的货币价值与风险概率的乘积。假设某</a:t>
            </a:r>
            <a:r>
              <a:rPr lang="en-US" altLang="zh-CN" dirty="0"/>
              <a:t>IT</a:t>
            </a:r>
            <a:r>
              <a:rPr lang="zh-CN" altLang="zh-CN" dirty="0"/>
              <a:t>公司准备做项目</a:t>
            </a:r>
            <a:r>
              <a:rPr lang="en-US" altLang="zh-CN" dirty="0"/>
              <a:t>1</a:t>
            </a:r>
            <a:r>
              <a:rPr lang="zh-CN" altLang="zh-CN" dirty="0"/>
              <a:t>、项目</a:t>
            </a:r>
            <a:r>
              <a:rPr lang="en-US" altLang="zh-CN" dirty="0"/>
              <a:t>2</a:t>
            </a:r>
            <a:r>
              <a:rPr lang="zh-CN" altLang="zh-CN" dirty="0"/>
              <a:t>的项目方案提交决策，则可以做如图</a:t>
            </a:r>
            <a:r>
              <a:rPr lang="en-US" altLang="zh-CN" dirty="0"/>
              <a:t>7-4</a:t>
            </a:r>
            <a:r>
              <a:rPr lang="zh-CN" altLang="zh-CN" dirty="0"/>
              <a:t>所示的决策树，通过预期货币值来决策。</a:t>
            </a:r>
            <a:endParaRPr lang="zh-CN" altLang="en-US" dirty="0"/>
          </a:p>
        </p:txBody>
      </p:sp>
      <p:sp>
        <p:nvSpPr>
          <p:cNvPr id="5" name="矩形 4"/>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6" name="组合 5"/>
          <p:cNvGrpSpPr/>
          <p:nvPr/>
        </p:nvGrpSpPr>
        <p:grpSpPr>
          <a:xfrm flipH="1">
            <a:off x="9571662" y="5527980"/>
            <a:ext cx="2593974" cy="1454044"/>
            <a:chOff x="-8805" y="5407865"/>
            <a:chExt cx="3213509" cy="1301644"/>
          </a:xfrm>
        </p:grpSpPr>
        <p:sp>
          <p:nvSpPr>
            <p:cNvPr id="7" name="矩形 6"/>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灯片编号占位符 16">
            <a:extLst>
              <a:ext uri="{FF2B5EF4-FFF2-40B4-BE49-F238E27FC236}">
                <a16:creationId xmlns:a16="http://schemas.microsoft.com/office/drawing/2014/main" id="{FC582A8B-2CA5-4E8D-B056-2FC218ABF41F}"/>
              </a:ext>
            </a:extLst>
          </p:cNvPr>
          <p:cNvSpPr>
            <a:spLocks noGrp="1"/>
          </p:cNvSpPr>
          <p:nvPr>
            <p:ph type="sldNum" sz="quarter" idx="12"/>
          </p:nvPr>
        </p:nvSpPr>
        <p:spPr/>
        <p:txBody>
          <a:bodyPr/>
          <a:lstStyle/>
          <a:p>
            <a:fld id="{B6F15528-21DE-4FAA-801E-634DDDAF4B2B}" type="slidenum">
              <a:rPr lang="en-US" smtClean="0"/>
              <a:t>553</a:t>
            </a:fld>
            <a:endParaRPr lang="en-US" dirty="0"/>
          </a:p>
        </p:txBody>
      </p:sp>
      <p:sp>
        <p:nvSpPr>
          <p:cNvPr id="18" name="灯片编号占位符 8">
            <a:extLst>
              <a:ext uri="{FF2B5EF4-FFF2-40B4-BE49-F238E27FC236}">
                <a16:creationId xmlns:a16="http://schemas.microsoft.com/office/drawing/2014/main" id="{A801419D-37DF-4EED-9891-B97CF54A0991}"/>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553</a:t>
            </a:fld>
            <a:endParaRPr kumimoji="0" lang="en-US" altLang="zh-CN" sz="1800" dirty="0">
              <a:latin typeface="Times New Roman" panose="02020603050405020304" pitchFamily="18" charset="0"/>
            </a:endParaRPr>
          </a:p>
        </p:txBody>
      </p:sp>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7.2.3 </a:t>
            </a:r>
            <a:r>
              <a:rPr lang="zh-CN" altLang="zh-CN" dirty="0"/>
              <a:t>软件</a:t>
            </a:r>
            <a:r>
              <a:rPr lang="zh-CN" altLang="en-US" dirty="0"/>
              <a:t>工程</a:t>
            </a:r>
            <a:r>
              <a:rPr lang="zh-CN" altLang="zh-CN" dirty="0"/>
              <a:t>项目的风险评估分析</a:t>
            </a:r>
            <a:endParaRPr lang="zh-CN" altLang="en-US" dirty="0"/>
          </a:p>
        </p:txBody>
      </p:sp>
      <p:sp>
        <p:nvSpPr>
          <p:cNvPr id="5" name="矩形 4"/>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6" name="矩形 5"/>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7" name="组合 6"/>
          <p:cNvGrpSpPr/>
          <p:nvPr/>
        </p:nvGrpSpPr>
        <p:grpSpPr>
          <a:xfrm flipH="1">
            <a:off x="9571662" y="5527980"/>
            <a:ext cx="2593974" cy="1454044"/>
            <a:chOff x="-8805" y="5407865"/>
            <a:chExt cx="3213509" cy="1301644"/>
          </a:xfrm>
        </p:grpSpPr>
        <p:sp>
          <p:nvSpPr>
            <p:cNvPr id="8" name="矩形 7"/>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5375" y="991394"/>
            <a:ext cx="7317683" cy="4825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a:extLst>
              <a:ext uri="{FF2B5EF4-FFF2-40B4-BE49-F238E27FC236}">
                <a16:creationId xmlns:a16="http://schemas.microsoft.com/office/drawing/2014/main" id="{0703FF60-06A0-4CAA-A31A-7026CE8AD50E}"/>
              </a:ext>
            </a:extLst>
          </p:cNvPr>
          <p:cNvSpPr>
            <a:spLocks noGrp="1"/>
          </p:cNvSpPr>
          <p:nvPr>
            <p:ph type="sldNum" sz="quarter" idx="12"/>
          </p:nvPr>
        </p:nvSpPr>
        <p:spPr/>
        <p:txBody>
          <a:bodyPr/>
          <a:lstStyle/>
          <a:p>
            <a:fld id="{B6F15528-21DE-4FAA-801E-634DDDAF4B2B}" type="slidenum">
              <a:rPr lang="en-US" smtClean="0"/>
              <a:t>554</a:t>
            </a:fld>
            <a:endParaRPr lang="en-US" dirty="0"/>
          </a:p>
        </p:txBody>
      </p:sp>
      <p:sp>
        <p:nvSpPr>
          <p:cNvPr id="17" name="灯片编号占位符 8">
            <a:extLst>
              <a:ext uri="{FF2B5EF4-FFF2-40B4-BE49-F238E27FC236}">
                <a16:creationId xmlns:a16="http://schemas.microsoft.com/office/drawing/2014/main" id="{C35CC4B3-7262-463E-89D5-D79949371D26}"/>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554</a:t>
            </a:fld>
            <a:endParaRPr kumimoji="0" lang="en-US" altLang="zh-CN" sz="1800" dirty="0">
              <a:latin typeface="Times New Roman" panose="02020603050405020304" pitchFamily="18" charset="0"/>
            </a:endParaRPr>
          </a:p>
        </p:txBody>
      </p:sp>
    </p:spTree>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7.2.3 </a:t>
            </a:r>
            <a:r>
              <a:rPr lang="zh-CN" altLang="zh-CN" dirty="0"/>
              <a:t>软件</a:t>
            </a:r>
            <a:r>
              <a:rPr lang="zh-CN" altLang="en-US" dirty="0"/>
              <a:t>工程</a:t>
            </a:r>
            <a:r>
              <a:rPr lang="zh-CN" altLang="zh-CN" dirty="0"/>
              <a:t>项目的风险评估分析</a:t>
            </a:r>
            <a:endParaRPr lang="zh-CN" altLang="en-US" dirty="0"/>
          </a:p>
        </p:txBody>
      </p:sp>
      <p:sp>
        <p:nvSpPr>
          <p:cNvPr id="4" name="矩形 3"/>
          <p:cNvSpPr/>
          <p:nvPr/>
        </p:nvSpPr>
        <p:spPr>
          <a:xfrm>
            <a:off x="993775" y="1143794"/>
            <a:ext cx="10210800" cy="1485278"/>
          </a:xfrm>
          <a:prstGeom prst="rect">
            <a:avLst/>
          </a:prstGeom>
        </p:spPr>
        <p:txBody>
          <a:bodyPr wrap="square">
            <a:spAutoFit/>
          </a:bodyPr>
          <a:lstStyle/>
          <a:p>
            <a:pPr>
              <a:lnSpc>
                <a:spcPct val="130000"/>
              </a:lnSpc>
            </a:pPr>
            <a:r>
              <a:rPr lang="en-US" altLang="zh-CN" dirty="0"/>
              <a:t>       </a:t>
            </a:r>
            <a:r>
              <a:rPr lang="zh-CN" altLang="zh-CN" dirty="0"/>
              <a:t>在进行软件</a:t>
            </a:r>
            <a:r>
              <a:rPr lang="zh-CN" altLang="en-US" dirty="0"/>
              <a:t>工程</a:t>
            </a:r>
            <a:r>
              <a:rPr lang="zh-CN" altLang="zh-CN" dirty="0"/>
              <a:t>项目风险分析时，要对识别的项目风险进行分类，分析风险发生的原因，确定其风险后果的影响程度，再列出可量化的风险序列清单。</a:t>
            </a:r>
            <a:endParaRPr lang="zh-CN" altLang="en-US" dirty="0"/>
          </a:p>
        </p:txBody>
      </p:sp>
      <p:sp>
        <p:nvSpPr>
          <p:cNvPr id="5" name="矩形 4"/>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6" name="矩形 5"/>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7" name="组合 6"/>
          <p:cNvGrpSpPr/>
          <p:nvPr/>
        </p:nvGrpSpPr>
        <p:grpSpPr>
          <a:xfrm flipH="1">
            <a:off x="9571662" y="5527980"/>
            <a:ext cx="2593974" cy="1454044"/>
            <a:chOff x="-8805" y="5407865"/>
            <a:chExt cx="3213509" cy="1301644"/>
          </a:xfrm>
        </p:grpSpPr>
        <p:sp>
          <p:nvSpPr>
            <p:cNvPr id="8" name="矩形 7"/>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3387"/>
          <a:stretch>
            <a:fillRect/>
          </a:stretch>
        </p:blipFill>
        <p:spPr bwMode="auto">
          <a:xfrm>
            <a:off x="803504" y="2989942"/>
            <a:ext cx="10835874" cy="2334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3041" y="2446984"/>
            <a:ext cx="4876800" cy="36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灯片编号占位符 16">
            <a:extLst>
              <a:ext uri="{FF2B5EF4-FFF2-40B4-BE49-F238E27FC236}">
                <a16:creationId xmlns:a16="http://schemas.microsoft.com/office/drawing/2014/main" id="{F3275B3D-1F9C-4FFC-B8DF-C35BF1F27AD8}"/>
              </a:ext>
            </a:extLst>
          </p:cNvPr>
          <p:cNvSpPr>
            <a:spLocks noGrp="1"/>
          </p:cNvSpPr>
          <p:nvPr>
            <p:ph type="sldNum" sz="quarter" idx="12"/>
          </p:nvPr>
        </p:nvSpPr>
        <p:spPr/>
        <p:txBody>
          <a:bodyPr/>
          <a:lstStyle/>
          <a:p>
            <a:fld id="{B6F15528-21DE-4FAA-801E-634DDDAF4B2B}" type="slidenum">
              <a:rPr lang="en-US" smtClean="0"/>
              <a:t>555</a:t>
            </a:fld>
            <a:endParaRPr lang="en-US" dirty="0"/>
          </a:p>
        </p:txBody>
      </p:sp>
      <p:sp>
        <p:nvSpPr>
          <p:cNvPr id="20" name="灯片编号占位符 8">
            <a:extLst>
              <a:ext uri="{FF2B5EF4-FFF2-40B4-BE49-F238E27FC236}">
                <a16:creationId xmlns:a16="http://schemas.microsoft.com/office/drawing/2014/main" id="{ED58F0F0-D49E-4461-8BDB-78779FA5A03E}"/>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555</a:t>
            </a:fld>
            <a:endParaRPr kumimoji="0" lang="en-US" altLang="zh-CN" sz="1800" dirty="0">
              <a:latin typeface="Times New Roman" panose="02020603050405020304" pitchFamily="18" charset="0"/>
            </a:endParaRPr>
          </a:p>
        </p:txBody>
      </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7.2.4 </a:t>
            </a:r>
            <a:r>
              <a:rPr lang="zh-CN" altLang="zh-CN" dirty="0"/>
              <a:t>软件</a:t>
            </a:r>
            <a:r>
              <a:rPr lang="zh-CN" altLang="en-US" dirty="0"/>
              <a:t>工程</a:t>
            </a:r>
            <a:r>
              <a:rPr lang="zh-CN" altLang="zh-CN" dirty="0"/>
              <a:t>项目的风险</a:t>
            </a:r>
            <a:r>
              <a:rPr lang="zh-CN" altLang="en-US" dirty="0"/>
              <a:t>相应规划</a:t>
            </a:r>
          </a:p>
        </p:txBody>
      </p:sp>
      <p:grpSp>
        <p:nvGrpSpPr>
          <p:cNvPr id="4" name="组合 82"/>
          <p:cNvGrpSpPr/>
          <p:nvPr/>
        </p:nvGrpSpPr>
        <p:grpSpPr>
          <a:xfrm>
            <a:off x="9329925" y="3108696"/>
            <a:ext cx="1385844" cy="1389671"/>
            <a:chOff x="8434811" y="2608031"/>
            <a:chExt cx="1166390" cy="1322855"/>
          </a:xfrm>
        </p:grpSpPr>
        <p:sp>
          <p:nvSpPr>
            <p:cNvPr id="5" name="íṩļíḓê"/>
            <p:cNvSpPr/>
            <p:nvPr/>
          </p:nvSpPr>
          <p:spPr>
            <a:xfrm rot="18900000">
              <a:off x="8434811" y="2608031"/>
              <a:ext cx="1166390" cy="1166390"/>
            </a:xfrm>
            <a:prstGeom prst="rect">
              <a:avLst/>
            </a:prstGeom>
            <a:solidFill>
              <a:srgbClr val="77C7B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dirty="0">
                <a:cs typeface="+mn-ea"/>
                <a:sym typeface="+mn-lt"/>
              </a:endParaRPr>
            </a:p>
          </p:txBody>
        </p:sp>
        <p:sp>
          <p:nvSpPr>
            <p:cNvPr id="6" name="íṣľíḑè"/>
            <p:cNvSpPr/>
            <p:nvPr/>
          </p:nvSpPr>
          <p:spPr>
            <a:xfrm rot="18900000">
              <a:off x="8434811" y="2764496"/>
              <a:ext cx="1166390" cy="1166390"/>
            </a:xfrm>
            <a:prstGeom prst="rect">
              <a:avLst/>
            </a:prstGeom>
            <a:solidFill>
              <a:srgbClr val="93E3E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dirty="0">
                <a:cs typeface="+mn-ea"/>
                <a:sym typeface="+mn-lt"/>
              </a:endParaRPr>
            </a:p>
          </p:txBody>
        </p:sp>
        <p:sp>
          <p:nvSpPr>
            <p:cNvPr id="7" name="ïşḷîḋè"/>
            <p:cNvSpPr/>
            <p:nvPr/>
          </p:nvSpPr>
          <p:spPr bwMode="auto">
            <a:xfrm>
              <a:off x="8777771" y="3107818"/>
              <a:ext cx="480471" cy="479746"/>
            </a:xfrm>
            <a:custGeom>
              <a:avLst/>
              <a:gdLst>
                <a:gd name="connsiteX0" fmla="*/ 506334 w 607638"/>
                <a:gd name="connsiteY0" fmla="*/ 455027 h 606722"/>
                <a:gd name="connsiteX1" fmla="*/ 506334 w 607638"/>
                <a:gd name="connsiteY1" fmla="*/ 505592 h 606722"/>
                <a:gd name="connsiteX2" fmla="*/ 531616 w 607638"/>
                <a:gd name="connsiteY2" fmla="*/ 505592 h 606722"/>
                <a:gd name="connsiteX3" fmla="*/ 556986 w 607638"/>
                <a:gd name="connsiteY3" fmla="*/ 480265 h 606722"/>
                <a:gd name="connsiteX4" fmla="*/ 531616 w 607638"/>
                <a:gd name="connsiteY4" fmla="*/ 455027 h 606722"/>
                <a:gd name="connsiteX5" fmla="*/ 430401 w 607638"/>
                <a:gd name="connsiteY5" fmla="*/ 353896 h 606722"/>
                <a:gd name="connsiteX6" fmla="*/ 405031 w 607638"/>
                <a:gd name="connsiteY6" fmla="*/ 379223 h 606722"/>
                <a:gd name="connsiteX7" fmla="*/ 430401 w 607638"/>
                <a:gd name="connsiteY7" fmla="*/ 404461 h 606722"/>
                <a:gd name="connsiteX8" fmla="*/ 455683 w 607638"/>
                <a:gd name="connsiteY8" fmla="*/ 404461 h 606722"/>
                <a:gd name="connsiteX9" fmla="*/ 455683 w 607638"/>
                <a:gd name="connsiteY9" fmla="*/ 353896 h 606722"/>
                <a:gd name="connsiteX10" fmla="*/ 480964 w 607638"/>
                <a:gd name="connsiteY10" fmla="*/ 252766 h 606722"/>
                <a:gd name="connsiteX11" fmla="*/ 506334 w 607638"/>
                <a:gd name="connsiteY11" fmla="*/ 278093 h 606722"/>
                <a:gd name="connsiteX12" fmla="*/ 506334 w 607638"/>
                <a:gd name="connsiteY12" fmla="*/ 303331 h 606722"/>
                <a:gd name="connsiteX13" fmla="*/ 556986 w 607638"/>
                <a:gd name="connsiteY13" fmla="*/ 303331 h 606722"/>
                <a:gd name="connsiteX14" fmla="*/ 582268 w 607638"/>
                <a:gd name="connsiteY14" fmla="*/ 328658 h 606722"/>
                <a:gd name="connsiteX15" fmla="*/ 556986 w 607638"/>
                <a:gd name="connsiteY15" fmla="*/ 353896 h 606722"/>
                <a:gd name="connsiteX16" fmla="*/ 506334 w 607638"/>
                <a:gd name="connsiteY16" fmla="*/ 353896 h 606722"/>
                <a:gd name="connsiteX17" fmla="*/ 506334 w 607638"/>
                <a:gd name="connsiteY17" fmla="*/ 404461 h 606722"/>
                <a:gd name="connsiteX18" fmla="*/ 531616 w 607638"/>
                <a:gd name="connsiteY18" fmla="*/ 404461 h 606722"/>
                <a:gd name="connsiteX19" fmla="*/ 607638 w 607638"/>
                <a:gd name="connsiteY19" fmla="*/ 480265 h 606722"/>
                <a:gd name="connsiteX20" fmla="*/ 531616 w 607638"/>
                <a:gd name="connsiteY20" fmla="*/ 556157 h 606722"/>
                <a:gd name="connsiteX21" fmla="*/ 506334 w 607638"/>
                <a:gd name="connsiteY21" fmla="*/ 556157 h 606722"/>
                <a:gd name="connsiteX22" fmla="*/ 506334 w 607638"/>
                <a:gd name="connsiteY22" fmla="*/ 581395 h 606722"/>
                <a:gd name="connsiteX23" fmla="*/ 480964 w 607638"/>
                <a:gd name="connsiteY23" fmla="*/ 606722 h 606722"/>
                <a:gd name="connsiteX24" fmla="*/ 455683 w 607638"/>
                <a:gd name="connsiteY24" fmla="*/ 581395 h 606722"/>
                <a:gd name="connsiteX25" fmla="*/ 455683 w 607638"/>
                <a:gd name="connsiteY25" fmla="*/ 556157 h 606722"/>
                <a:gd name="connsiteX26" fmla="*/ 405031 w 607638"/>
                <a:gd name="connsiteY26" fmla="*/ 556157 h 606722"/>
                <a:gd name="connsiteX27" fmla="*/ 379749 w 607638"/>
                <a:gd name="connsiteY27" fmla="*/ 530830 h 606722"/>
                <a:gd name="connsiteX28" fmla="*/ 405031 w 607638"/>
                <a:gd name="connsiteY28" fmla="*/ 505592 h 606722"/>
                <a:gd name="connsiteX29" fmla="*/ 455683 w 607638"/>
                <a:gd name="connsiteY29" fmla="*/ 505592 h 606722"/>
                <a:gd name="connsiteX30" fmla="*/ 455683 w 607638"/>
                <a:gd name="connsiteY30" fmla="*/ 455027 h 606722"/>
                <a:gd name="connsiteX31" fmla="*/ 430401 w 607638"/>
                <a:gd name="connsiteY31" fmla="*/ 455027 h 606722"/>
                <a:gd name="connsiteX32" fmla="*/ 354379 w 607638"/>
                <a:gd name="connsiteY32" fmla="*/ 379223 h 606722"/>
                <a:gd name="connsiteX33" fmla="*/ 430401 w 607638"/>
                <a:gd name="connsiteY33" fmla="*/ 303331 h 606722"/>
                <a:gd name="connsiteX34" fmla="*/ 455683 w 607638"/>
                <a:gd name="connsiteY34" fmla="*/ 303331 h 606722"/>
                <a:gd name="connsiteX35" fmla="*/ 455683 w 607638"/>
                <a:gd name="connsiteY35" fmla="*/ 278093 h 606722"/>
                <a:gd name="connsiteX36" fmla="*/ 480964 w 607638"/>
                <a:gd name="connsiteY36" fmla="*/ 252766 h 606722"/>
                <a:gd name="connsiteX37" fmla="*/ 303759 w 607638"/>
                <a:gd name="connsiteY37" fmla="*/ 151716 h 606722"/>
                <a:gd name="connsiteX38" fmla="*/ 329117 w 607638"/>
                <a:gd name="connsiteY38" fmla="*/ 176950 h 606722"/>
                <a:gd name="connsiteX39" fmla="*/ 329117 w 607638"/>
                <a:gd name="connsiteY39" fmla="*/ 303301 h 606722"/>
                <a:gd name="connsiteX40" fmla="*/ 303759 w 607638"/>
                <a:gd name="connsiteY40" fmla="*/ 328624 h 606722"/>
                <a:gd name="connsiteX41" fmla="*/ 227862 w 607638"/>
                <a:gd name="connsiteY41" fmla="*/ 328624 h 606722"/>
                <a:gd name="connsiteX42" fmla="*/ 202593 w 607638"/>
                <a:gd name="connsiteY42" fmla="*/ 303301 h 606722"/>
                <a:gd name="connsiteX43" fmla="*/ 227862 w 607638"/>
                <a:gd name="connsiteY43" fmla="*/ 278066 h 606722"/>
                <a:gd name="connsiteX44" fmla="*/ 278490 w 607638"/>
                <a:gd name="connsiteY44" fmla="*/ 278066 h 606722"/>
                <a:gd name="connsiteX45" fmla="*/ 278490 w 607638"/>
                <a:gd name="connsiteY45" fmla="*/ 176950 h 606722"/>
                <a:gd name="connsiteX46" fmla="*/ 303759 w 607638"/>
                <a:gd name="connsiteY46" fmla="*/ 151716 h 606722"/>
                <a:gd name="connsiteX47" fmla="*/ 303762 w 607638"/>
                <a:gd name="connsiteY47" fmla="*/ 0 h 606722"/>
                <a:gd name="connsiteX48" fmla="*/ 606634 w 607638"/>
                <a:gd name="connsiteY48" fmla="*/ 220667 h 606722"/>
                <a:gd name="connsiteX49" fmla="*/ 589190 w 607638"/>
                <a:gd name="connsiteY49" fmla="*/ 251860 h 606722"/>
                <a:gd name="connsiteX50" fmla="*/ 557950 w 607638"/>
                <a:gd name="connsiteY50" fmla="*/ 234353 h 606722"/>
                <a:gd name="connsiteX51" fmla="*/ 303762 w 607638"/>
                <a:gd name="connsiteY51" fmla="*/ 50568 h 606722"/>
                <a:gd name="connsiteX52" fmla="*/ 50642 w 607638"/>
                <a:gd name="connsiteY52" fmla="*/ 303317 h 606722"/>
                <a:gd name="connsiteX53" fmla="*/ 303762 w 607638"/>
                <a:gd name="connsiteY53" fmla="*/ 556154 h 606722"/>
                <a:gd name="connsiteX54" fmla="*/ 329127 w 607638"/>
                <a:gd name="connsiteY54" fmla="*/ 581394 h 606722"/>
                <a:gd name="connsiteX55" fmla="*/ 303762 w 607638"/>
                <a:gd name="connsiteY55" fmla="*/ 606722 h 606722"/>
                <a:gd name="connsiteX56" fmla="*/ 0 w 607638"/>
                <a:gd name="connsiteY56" fmla="*/ 303317 h 606722"/>
                <a:gd name="connsiteX57" fmla="*/ 303762 w 607638"/>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8" h="606722">
                  <a:moveTo>
                    <a:pt x="506334" y="455027"/>
                  </a:moveTo>
                  <a:lnTo>
                    <a:pt x="506334" y="505592"/>
                  </a:lnTo>
                  <a:lnTo>
                    <a:pt x="531616" y="505592"/>
                  </a:lnTo>
                  <a:cubicBezTo>
                    <a:pt x="545592" y="505592"/>
                    <a:pt x="556986" y="494217"/>
                    <a:pt x="556986" y="480265"/>
                  </a:cubicBezTo>
                  <a:cubicBezTo>
                    <a:pt x="556986" y="466401"/>
                    <a:pt x="545592" y="455027"/>
                    <a:pt x="531616" y="455027"/>
                  </a:cubicBezTo>
                  <a:close/>
                  <a:moveTo>
                    <a:pt x="430401" y="353896"/>
                  </a:moveTo>
                  <a:cubicBezTo>
                    <a:pt x="416425" y="353896"/>
                    <a:pt x="405031" y="365271"/>
                    <a:pt x="405031" y="379223"/>
                  </a:cubicBezTo>
                  <a:cubicBezTo>
                    <a:pt x="405031" y="393087"/>
                    <a:pt x="416425" y="404461"/>
                    <a:pt x="430401" y="404461"/>
                  </a:cubicBezTo>
                  <a:lnTo>
                    <a:pt x="455683" y="404461"/>
                  </a:lnTo>
                  <a:lnTo>
                    <a:pt x="455683" y="353896"/>
                  </a:lnTo>
                  <a:close/>
                  <a:moveTo>
                    <a:pt x="480964" y="252766"/>
                  </a:moveTo>
                  <a:cubicBezTo>
                    <a:pt x="495029" y="252766"/>
                    <a:pt x="506334" y="264141"/>
                    <a:pt x="506334" y="278093"/>
                  </a:cubicBezTo>
                  <a:lnTo>
                    <a:pt x="506334" y="303331"/>
                  </a:lnTo>
                  <a:lnTo>
                    <a:pt x="556986" y="303331"/>
                  </a:lnTo>
                  <a:cubicBezTo>
                    <a:pt x="570962" y="303331"/>
                    <a:pt x="582268" y="314706"/>
                    <a:pt x="582268" y="328658"/>
                  </a:cubicBezTo>
                  <a:cubicBezTo>
                    <a:pt x="582268" y="342610"/>
                    <a:pt x="570962" y="353896"/>
                    <a:pt x="556986" y="353896"/>
                  </a:cubicBezTo>
                  <a:lnTo>
                    <a:pt x="506334" y="353896"/>
                  </a:lnTo>
                  <a:lnTo>
                    <a:pt x="506334" y="404461"/>
                  </a:lnTo>
                  <a:lnTo>
                    <a:pt x="531616" y="404461"/>
                  </a:lnTo>
                  <a:cubicBezTo>
                    <a:pt x="573544" y="404461"/>
                    <a:pt x="607638" y="438497"/>
                    <a:pt x="607638" y="480265"/>
                  </a:cubicBezTo>
                  <a:cubicBezTo>
                    <a:pt x="607638" y="522121"/>
                    <a:pt x="573544" y="556157"/>
                    <a:pt x="531616" y="556157"/>
                  </a:cubicBezTo>
                  <a:lnTo>
                    <a:pt x="506334" y="556157"/>
                  </a:lnTo>
                  <a:lnTo>
                    <a:pt x="506334" y="581395"/>
                  </a:lnTo>
                  <a:cubicBezTo>
                    <a:pt x="506334" y="595347"/>
                    <a:pt x="495029" y="606722"/>
                    <a:pt x="480964" y="606722"/>
                  </a:cubicBezTo>
                  <a:cubicBezTo>
                    <a:pt x="466988" y="606722"/>
                    <a:pt x="455683" y="595347"/>
                    <a:pt x="455683" y="581395"/>
                  </a:cubicBezTo>
                  <a:lnTo>
                    <a:pt x="455683" y="556157"/>
                  </a:lnTo>
                  <a:lnTo>
                    <a:pt x="405031" y="556157"/>
                  </a:lnTo>
                  <a:cubicBezTo>
                    <a:pt x="391055" y="556157"/>
                    <a:pt x="379749" y="544782"/>
                    <a:pt x="379749" y="530830"/>
                  </a:cubicBezTo>
                  <a:cubicBezTo>
                    <a:pt x="379749" y="516878"/>
                    <a:pt x="391055" y="505592"/>
                    <a:pt x="405031" y="505592"/>
                  </a:cubicBezTo>
                  <a:lnTo>
                    <a:pt x="455683" y="505592"/>
                  </a:lnTo>
                  <a:lnTo>
                    <a:pt x="455683" y="455027"/>
                  </a:lnTo>
                  <a:lnTo>
                    <a:pt x="430401" y="455027"/>
                  </a:lnTo>
                  <a:cubicBezTo>
                    <a:pt x="388473" y="455027"/>
                    <a:pt x="354379" y="420991"/>
                    <a:pt x="354379" y="379223"/>
                  </a:cubicBezTo>
                  <a:cubicBezTo>
                    <a:pt x="354379" y="337367"/>
                    <a:pt x="388473" y="303331"/>
                    <a:pt x="430401" y="303331"/>
                  </a:cubicBezTo>
                  <a:lnTo>
                    <a:pt x="455683" y="303331"/>
                  </a:lnTo>
                  <a:lnTo>
                    <a:pt x="455683" y="278093"/>
                  </a:lnTo>
                  <a:cubicBezTo>
                    <a:pt x="455683" y="264141"/>
                    <a:pt x="466988" y="252766"/>
                    <a:pt x="480964" y="252766"/>
                  </a:cubicBezTo>
                  <a:close/>
                  <a:moveTo>
                    <a:pt x="303759" y="151716"/>
                  </a:moveTo>
                  <a:cubicBezTo>
                    <a:pt x="317817" y="151716"/>
                    <a:pt x="329117" y="163000"/>
                    <a:pt x="329117" y="176950"/>
                  </a:cubicBezTo>
                  <a:lnTo>
                    <a:pt x="329117" y="303301"/>
                  </a:lnTo>
                  <a:cubicBezTo>
                    <a:pt x="329117" y="317251"/>
                    <a:pt x="317817" y="328624"/>
                    <a:pt x="303759" y="328624"/>
                  </a:cubicBezTo>
                  <a:lnTo>
                    <a:pt x="227862" y="328624"/>
                  </a:lnTo>
                  <a:cubicBezTo>
                    <a:pt x="213893" y="328624"/>
                    <a:pt x="202593" y="317251"/>
                    <a:pt x="202593" y="303301"/>
                  </a:cubicBezTo>
                  <a:cubicBezTo>
                    <a:pt x="202593" y="289351"/>
                    <a:pt x="213893" y="278066"/>
                    <a:pt x="227862" y="278066"/>
                  </a:cubicBezTo>
                  <a:lnTo>
                    <a:pt x="278490" y="278066"/>
                  </a:lnTo>
                  <a:lnTo>
                    <a:pt x="278490" y="176950"/>
                  </a:lnTo>
                  <a:cubicBezTo>
                    <a:pt x="278490" y="163000"/>
                    <a:pt x="289790" y="151716"/>
                    <a:pt x="303759" y="151716"/>
                  </a:cubicBezTo>
                  <a:close/>
                  <a:moveTo>
                    <a:pt x="303762" y="0"/>
                  </a:moveTo>
                  <a:cubicBezTo>
                    <a:pt x="443049" y="0"/>
                    <a:pt x="570410" y="92781"/>
                    <a:pt x="606634" y="220667"/>
                  </a:cubicBezTo>
                  <a:cubicBezTo>
                    <a:pt x="610461" y="234086"/>
                    <a:pt x="602629" y="248039"/>
                    <a:pt x="589190" y="251860"/>
                  </a:cubicBezTo>
                  <a:cubicBezTo>
                    <a:pt x="575839" y="255504"/>
                    <a:pt x="561688" y="247861"/>
                    <a:pt x="557950" y="234353"/>
                  </a:cubicBezTo>
                  <a:cubicBezTo>
                    <a:pt x="527779" y="127885"/>
                    <a:pt x="420888" y="50568"/>
                    <a:pt x="303762" y="50568"/>
                  </a:cubicBezTo>
                  <a:cubicBezTo>
                    <a:pt x="164208" y="50568"/>
                    <a:pt x="50642" y="163967"/>
                    <a:pt x="50642" y="303317"/>
                  </a:cubicBezTo>
                  <a:cubicBezTo>
                    <a:pt x="50642" y="442755"/>
                    <a:pt x="164208" y="556154"/>
                    <a:pt x="303762" y="556154"/>
                  </a:cubicBezTo>
                  <a:cubicBezTo>
                    <a:pt x="317824" y="556154"/>
                    <a:pt x="329127" y="567441"/>
                    <a:pt x="329127" y="581394"/>
                  </a:cubicBezTo>
                  <a:cubicBezTo>
                    <a:pt x="329127" y="595347"/>
                    <a:pt x="317824" y="606722"/>
                    <a:pt x="303762" y="606722"/>
                  </a:cubicBezTo>
                  <a:cubicBezTo>
                    <a:pt x="136261" y="606722"/>
                    <a:pt x="0" y="470661"/>
                    <a:pt x="0" y="303317"/>
                  </a:cubicBezTo>
                  <a:cubicBezTo>
                    <a:pt x="0" y="136061"/>
                    <a:pt x="136261" y="0"/>
                    <a:pt x="303762" y="0"/>
                  </a:cubicBezTo>
                  <a:close/>
                </a:path>
              </a:pathLst>
            </a:custGeom>
            <a:solidFill>
              <a:schemeClr val="bg1"/>
            </a:solidFill>
            <a:ln w="9525">
              <a:noFill/>
              <a:roun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dirty="0">
                <a:cs typeface="+mn-ea"/>
                <a:sym typeface="+mn-lt"/>
              </a:endParaRPr>
            </a:p>
          </p:txBody>
        </p:sp>
      </p:grpSp>
      <p:grpSp>
        <p:nvGrpSpPr>
          <p:cNvPr id="8" name="组合 85"/>
          <p:cNvGrpSpPr/>
          <p:nvPr/>
        </p:nvGrpSpPr>
        <p:grpSpPr>
          <a:xfrm>
            <a:off x="1873403" y="3226712"/>
            <a:ext cx="1385844" cy="1417817"/>
            <a:chOff x="2603197" y="2764496"/>
            <a:chExt cx="1166390" cy="1349647"/>
          </a:xfrm>
        </p:grpSpPr>
        <p:sp>
          <p:nvSpPr>
            <p:cNvPr id="9" name="iṣ1îḋe"/>
            <p:cNvSpPr/>
            <p:nvPr/>
          </p:nvSpPr>
          <p:spPr>
            <a:xfrm rot="18900000">
              <a:off x="2603197" y="2947753"/>
              <a:ext cx="1166390" cy="1166390"/>
            </a:xfrm>
            <a:prstGeom prst="rect">
              <a:avLst/>
            </a:prstGeom>
            <a:solidFill>
              <a:srgbClr val="F89E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dirty="0">
                <a:cs typeface="+mn-ea"/>
                <a:sym typeface="+mn-lt"/>
              </a:endParaRPr>
            </a:p>
          </p:txBody>
        </p:sp>
        <p:sp>
          <p:nvSpPr>
            <p:cNvPr id="10" name="ï$ľîḋè"/>
            <p:cNvSpPr/>
            <p:nvPr/>
          </p:nvSpPr>
          <p:spPr>
            <a:xfrm rot="18900000">
              <a:off x="2603197" y="2764496"/>
              <a:ext cx="1166390" cy="1166390"/>
            </a:xfrm>
            <a:prstGeom prst="rect">
              <a:avLst/>
            </a:prstGeom>
            <a:solidFill>
              <a:srgbClr val="F9C4B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dirty="0">
                <a:cs typeface="+mn-ea"/>
                <a:sym typeface="+mn-lt"/>
              </a:endParaRPr>
            </a:p>
          </p:txBody>
        </p:sp>
        <p:sp>
          <p:nvSpPr>
            <p:cNvPr id="11" name="íŝlîḑé"/>
            <p:cNvSpPr/>
            <p:nvPr/>
          </p:nvSpPr>
          <p:spPr bwMode="auto">
            <a:xfrm>
              <a:off x="2943076" y="3104743"/>
              <a:ext cx="486631" cy="485896"/>
            </a:xfrm>
            <a:custGeom>
              <a:avLst/>
              <a:gdLst>
                <a:gd name="connsiteX0" fmla="*/ 264400 w 607639"/>
                <a:gd name="connsiteY0" fmla="*/ 371924 h 606722"/>
                <a:gd name="connsiteX1" fmla="*/ 209306 w 607639"/>
                <a:gd name="connsiteY1" fmla="*/ 398407 h 606722"/>
                <a:gd name="connsiteX2" fmla="*/ 171212 w 607639"/>
                <a:gd name="connsiteY2" fmla="*/ 423290 h 606722"/>
                <a:gd name="connsiteX3" fmla="*/ 196756 w 607639"/>
                <a:gd name="connsiteY3" fmla="*/ 433510 h 606722"/>
                <a:gd name="connsiteX4" fmla="*/ 410813 w 607639"/>
                <a:gd name="connsiteY4" fmla="*/ 433510 h 606722"/>
                <a:gd name="connsiteX5" fmla="*/ 436358 w 607639"/>
                <a:gd name="connsiteY5" fmla="*/ 423290 h 606722"/>
                <a:gd name="connsiteX6" fmla="*/ 398352 w 607639"/>
                <a:gd name="connsiteY6" fmla="*/ 398407 h 606722"/>
                <a:gd name="connsiteX7" fmla="*/ 342368 w 607639"/>
                <a:gd name="connsiteY7" fmla="*/ 372457 h 606722"/>
                <a:gd name="connsiteX8" fmla="*/ 303740 w 607639"/>
                <a:gd name="connsiteY8" fmla="*/ 382499 h 606722"/>
                <a:gd name="connsiteX9" fmla="*/ 264400 w 607639"/>
                <a:gd name="connsiteY9" fmla="*/ 371924 h 606722"/>
                <a:gd name="connsiteX10" fmla="*/ 303740 w 607639"/>
                <a:gd name="connsiteY10" fmla="*/ 173124 h 606722"/>
                <a:gd name="connsiteX11" fmla="*/ 236720 w 607639"/>
                <a:gd name="connsiteY11" fmla="*/ 262970 h 606722"/>
                <a:gd name="connsiteX12" fmla="*/ 303740 w 607639"/>
                <a:gd name="connsiteY12" fmla="*/ 352906 h 606722"/>
                <a:gd name="connsiteX13" fmla="*/ 370850 w 607639"/>
                <a:gd name="connsiteY13" fmla="*/ 262970 h 606722"/>
                <a:gd name="connsiteX14" fmla="*/ 303740 w 607639"/>
                <a:gd name="connsiteY14" fmla="*/ 173124 h 606722"/>
                <a:gd name="connsiteX15" fmla="*/ 303740 w 607639"/>
                <a:gd name="connsiteY15" fmla="*/ 143530 h 606722"/>
                <a:gd name="connsiteX16" fmla="*/ 400489 w 607639"/>
                <a:gd name="connsiteY16" fmla="*/ 262970 h 606722"/>
                <a:gd name="connsiteX17" fmla="*/ 368981 w 607639"/>
                <a:gd name="connsiteY17" fmla="*/ 350684 h 606722"/>
                <a:gd name="connsiteX18" fmla="*/ 410902 w 607639"/>
                <a:gd name="connsiteY18" fmla="*/ 371568 h 606722"/>
                <a:gd name="connsiteX19" fmla="*/ 466085 w 607639"/>
                <a:gd name="connsiteY19" fmla="*/ 423290 h 606722"/>
                <a:gd name="connsiteX20" fmla="*/ 410813 w 607639"/>
                <a:gd name="connsiteY20" fmla="*/ 463192 h 606722"/>
                <a:gd name="connsiteX21" fmla="*/ 196756 w 607639"/>
                <a:gd name="connsiteY21" fmla="*/ 463192 h 606722"/>
                <a:gd name="connsiteX22" fmla="*/ 141484 w 607639"/>
                <a:gd name="connsiteY22" fmla="*/ 423290 h 606722"/>
                <a:gd name="connsiteX23" fmla="*/ 196578 w 607639"/>
                <a:gd name="connsiteY23" fmla="*/ 371657 h 606722"/>
                <a:gd name="connsiteX24" fmla="*/ 238589 w 607639"/>
                <a:gd name="connsiteY24" fmla="*/ 350773 h 606722"/>
                <a:gd name="connsiteX25" fmla="*/ 206992 w 607639"/>
                <a:gd name="connsiteY25" fmla="*/ 262970 h 606722"/>
                <a:gd name="connsiteX26" fmla="*/ 303740 w 607639"/>
                <a:gd name="connsiteY26" fmla="*/ 143530 h 606722"/>
                <a:gd name="connsiteX27" fmla="*/ 288644 w 607639"/>
                <a:gd name="connsiteY27" fmla="*/ 31105 h 606722"/>
                <a:gd name="connsiteX28" fmla="*/ 31152 w 607639"/>
                <a:gd name="connsiteY28" fmla="*/ 288209 h 606722"/>
                <a:gd name="connsiteX29" fmla="*/ 91141 w 607639"/>
                <a:gd name="connsiteY29" fmla="*/ 288209 h 606722"/>
                <a:gd name="connsiteX30" fmla="*/ 91141 w 607639"/>
                <a:gd name="connsiteY30" fmla="*/ 318514 h 606722"/>
                <a:gd name="connsiteX31" fmla="*/ 31152 w 607639"/>
                <a:gd name="connsiteY31" fmla="*/ 318514 h 606722"/>
                <a:gd name="connsiteX32" fmla="*/ 288644 w 607639"/>
                <a:gd name="connsiteY32" fmla="*/ 575617 h 606722"/>
                <a:gd name="connsiteX33" fmla="*/ 288644 w 607639"/>
                <a:gd name="connsiteY33" fmla="*/ 515718 h 606722"/>
                <a:gd name="connsiteX34" fmla="*/ 318995 w 607639"/>
                <a:gd name="connsiteY34" fmla="*/ 515718 h 606722"/>
                <a:gd name="connsiteX35" fmla="*/ 318995 w 607639"/>
                <a:gd name="connsiteY35" fmla="*/ 575617 h 606722"/>
                <a:gd name="connsiteX36" fmla="*/ 576487 w 607639"/>
                <a:gd name="connsiteY36" fmla="*/ 318514 h 606722"/>
                <a:gd name="connsiteX37" fmla="*/ 516498 w 607639"/>
                <a:gd name="connsiteY37" fmla="*/ 318514 h 606722"/>
                <a:gd name="connsiteX38" fmla="*/ 516498 w 607639"/>
                <a:gd name="connsiteY38" fmla="*/ 288209 h 606722"/>
                <a:gd name="connsiteX39" fmla="*/ 576487 w 607639"/>
                <a:gd name="connsiteY39" fmla="*/ 288209 h 606722"/>
                <a:gd name="connsiteX40" fmla="*/ 318995 w 607639"/>
                <a:gd name="connsiteY40" fmla="*/ 31105 h 606722"/>
                <a:gd name="connsiteX41" fmla="*/ 318995 w 607639"/>
                <a:gd name="connsiteY41" fmla="*/ 91004 h 606722"/>
                <a:gd name="connsiteX42" fmla="*/ 288644 w 607639"/>
                <a:gd name="connsiteY42" fmla="*/ 91004 h 606722"/>
                <a:gd name="connsiteX43" fmla="*/ 303775 w 607639"/>
                <a:gd name="connsiteY43" fmla="*/ 0 h 606722"/>
                <a:gd name="connsiteX44" fmla="*/ 607639 w 607639"/>
                <a:gd name="connsiteY44" fmla="*/ 303317 h 606722"/>
                <a:gd name="connsiteX45" fmla="*/ 303775 w 607639"/>
                <a:gd name="connsiteY45" fmla="*/ 606722 h 606722"/>
                <a:gd name="connsiteX46" fmla="*/ 0 w 607639"/>
                <a:gd name="connsiteY46" fmla="*/ 303317 h 606722"/>
                <a:gd name="connsiteX47" fmla="*/ 303775 w 607639"/>
                <a:gd name="connsiteY4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7639" h="606722">
                  <a:moveTo>
                    <a:pt x="264400" y="371924"/>
                  </a:moveTo>
                  <a:cubicBezTo>
                    <a:pt x="249625" y="379033"/>
                    <a:pt x="214557" y="395918"/>
                    <a:pt x="209306" y="398407"/>
                  </a:cubicBezTo>
                  <a:cubicBezTo>
                    <a:pt x="175929" y="413870"/>
                    <a:pt x="171212" y="416536"/>
                    <a:pt x="171212" y="423290"/>
                  </a:cubicBezTo>
                  <a:cubicBezTo>
                    <a:pt x="171212" y="432088"/>
                    <a:pt x="177531" y="433510"/>
                    <a:pt x="196756" y="433510"/>
                  </a:cubicBezTo>
                  <a:lnTo>
                    <a:pt x="410813" y="433510"/>
                  </a:lnTo>
                  <a:cubicBezTo>
                    <a:pt x="429949" y="433510"/>
                    <a:pt x="436358" y="432088"/>
                    <a:pt x="436358" y="423290"/>
                  </a:cubicBezTo>
                  <a:cubicBezTo>
                    <a:pt x="436358" y="416536"/>
                    <a:pt x="431551" y="413870"/>
                    <a:pt x="398352" y="398407"/>
                  </a:cubicBezTo>
                  <a:cubicBezTo>
                    <a:pt x="393813" y="396363"/>
                    <a:pt x="362216" y="381699"/>
                    <a:pt x="342368" y="372457"/>
                  </a:cubicBezTo>
                  <a:cubicBezTo>
                    <a:pt x="330531" y="378856"/>
                    <a:pt x="317536" y="382499"/>
                    <a:pt x="303740" y="382499"/>
                  </a:cubicBezTo>
                  <a:cubicBezTo>
                    <a:pt x="289766" y="382499"/>
                    <a:pt x="276416" y="378589"/>
                    <a:pt x="264400" y="371924"/>
                  </a:cubicBezTo>
                  <a:close/>
                  <a:moveTo>
                    <a:pt x="303740" y="173124"/>
                  </a:moveTo>
                  <a:cubicBezTo>
                    <a:pt x="266803" y="173124"/>
                    <a:pt x="236720" y="213470"/>
                    <a:pt x="236720" y="262970"/>
                  </a:cubicBezTo>
                  <a:cubicBezTo>
                    <a:pt x="236720" y="312559"/>
                    <a:pt x="266803" y="352906"/>
                    <a:pt x="303740" y="352906"/>
                  </a:cubicBezTo>
                  <a:cubicBezTo>
                    <a:pt x="340766" y="352906"/>
                    <a:pt x="370850" y="312559"/>
                    <a:pt x="370850" y="262970"/>
                  </a:cubicBezTo>
                  <a:cubicBezTo>
                    <a:pt x="370850" y="213470"/>
                    <a:pt x="340766" y="173124"/>
                    <a:pt x="303740" y="173124"/>
                  </a:cubicBezTo>
                  <a:close/>
                  <a:moveTo>
                    <a:pt x="303740" y="143530"/>
                  </a:moveTo>
                  <a:cubicBezTo>
                    <a:pt x="357143" y="143530"/>
                    <a:pt x="400489" y="197118"/>
                    <a:pt x="400489" y="262970"/>
                  </a:cubicBezTo>
                  <a:cubicBezTo>
                    <a:pt x="400489" y="297807"/>
                    <a:pt x="388206" y="328822"/>
                    <a:pt x="368981" y="350684"/>
                  </a:cubicBezTo>
                  <a:cubicBezTo>
                    <a:pt x="386070" y="359304"/>
                    <a:pt x="408232" y="370324"/>
                    <a:pt x="410902" y="371568"/>
                  </a:cubicBezTo>
                  <a:cubicBezTo>
                    <a:pt x="448818" y="389164"/>
                    <a:pt x="466085" y="397163"/>
                    <a:pt x="466085" y="423290"/>
                  </a:cubicBezTo>
                  <a:cubicBezTo>
                    <a:pt x="466085" y="463192"/>
                    <a:pt x="424431" y="463192"/>
                    <a:pt x="410813" y="463192"/>
                  </a:cubicBezTo>
                  <a:lnTo>
                    <a:pt x="196756" y="463192"/>
                  </a:lnTo>
                  <a:cubicBezTo>
                    <a:pt x="183050" y="463192"/>
                    <a:pt x="141484" y="463192"/>
                    <a:pt x="141484" y="423290"/>
                  </a:cubicBezTo>
                  <a:cubicBezTo>
                    <a:pt x="141484" y="397163"/>
                    <a:pt x="158751" y="389164"/>
                    <a:pt x="196578" y="371657"/>
                  </a:cubicBezTo>
                  <a:cubicBezTo>
                    <a:pt x="199693" y="370146"/>
                    <a:pt x="224526" y="357794"/>
                    <a:pt x="238589" y="350773"/>
                  </a:cubicBezTo>
                  <a:cubicBezTo>
                    <a:pt x="219275" y="328911"/>
                    <a:pt x="206992" y="297807"/>
                    <a:pt x="206992" y="262970"/>
                  </a:cubicBezTo>
                  <a:cubicBezTo>
                    <a:pt x="206992" y="197118"/>
                    <a:pt x="250426" y="143530"/>
                    <a:pt x="303740" y="143530"/>
                  </a:cubicBezTo>
                  <a:close/>
                  <a:moveTo>
                    <a:pt x="288644" y="31105"/>
                  </a:moveTo>
                  <a:cubicBezTo>
                    <a:pt x="149974" y="38747"/>
                    <a:pt x="38806" y="149748"/>
                    <a:pt x="31152" y="288209"/>
                  </a:cubicBezTo>
                  <a:lnTo>
                    <a:pt x="91141" y="288209"/>
                  </a:lnTo>
                  <a:lnTo>
                    <a:pt x="91141" y="318514"/>
                  </a:lnTo>
                  <a:lnTo>
                    <a:pt x="31152" y="318514"/>
                  </a:lnTo>
                  <a:cubicBezTo>
                    <a:pt x="38806" y="456975"/>
                    <a:pt x="149974" y="567886"/>
                    <a:pt x="288644" y="575617"/>
                  </a:cubicBezTo>
                  <a:lnTo>
                    <a:pt x="288644" y="515718"/>
                  </a:lnTo>
                  <a:lnTo>
                    <a:pt x="318995" y="515718"/>
                  </a:lnTo>
                  <a:lnTo>
                    <a:pt x="318995" y="575617"/>
                  </a:lnTo>
                  <a:cubicBezTo>
                    <a:pt x="457665" y="567886"/>
                    <a:pt x="568833" y="456975"/>
                    <a:pt x="576487" y="318514"/>
                  </a:cubicBezTo>
                  <a:lnTo>
                    <a:pt x="516498" y="318514"/>
                  </a:lnTo>
                  <a:lnTo>
                    <a:pt x="516498" y="288209"/>
                  </a:lnTo>
                  <a:lnTo>
                    <a:pt x="576487" y="288209"/>
                  </a:lnTo>
                  <a:cubicBezTo>
                    <a:pt x="568833" y="149748"/>
                    <a:pt x="457665" y="38747"/>
                    <a:pt x="318995" y="31105"/>
                  </a:cubicBezTo>
                  <a:lnTo>
                    <a:pt x="318995" y="91004"/>
                  </a:lnTo>
                  <a:lnTo>
                    <a:pt x="288644" y="91004"/>
                  </a:lnTo>
                  <a:close/>
                  <a:moveTo>
                    <a:pt x="303775" y="0"/>
                  </a:moveTo>
                  <a:cubicBezTo>
                    <a:pt x="471550" y="0"/>
                    <a:pt x="607639" y="135795"/>
                    <a:pt x="607639" y="303317"/>
                  </a:cubicBezTo>
                  <a:cubicBezTo>
                    <a:pt x="607639" y="470839"/>
                    <a:pt x="471550" y="606722"/>
                    <a:pt x="303775" y="606722"/>
                  </a:cubicBezTo>
                  <a:cubicBezTo>
                    <a:pt x="136000" y="606722"/>
                    <a:pt x="0" y="470839"/>
                    <a:pt x="0" y="303317"/>
                  </a:cubicBezTo>
                  <a:cubicBezTo>
                    <a:pt x="0" y="135795"/>
                    <a:pt x="136000" y="0"/>
                    <a:pt x="303775" y="0"/>
                  </a:cubicBezTo>
                  <a:close/>
                </a:path>
              </a:pathLst>
            </a:custGeom>
            <a:solidFill>
              <a:schemeClr val="bg1"/>
            </a:solidFill>
            <a:ln w="9525">
              <a:noFill/>
              <a:roun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dirty="0">
                <a:cs typeface="+mn-ea"/>
                <a:sym typeface="+mn-lt"/>
              </a:endParaRPr>
            </a:p>
          </p:txBody>
        </p:sp>
      </p:grpSp>
      <p:grpSp>
        <p:nvGrpSpPr>
          <p:cNvPr id="12" name="组合 83"/>
          <p:cNvGrpSpPr/>
          <p:nvPr/>
        </p:nvGrpSpPr>
        <p:grpSpPr>
          <a:xfrm>
            <a:off x="6879060" y="3097246"/>
            <a:ext cx="1385844" cy="1417817"/>
            <a:chOff x="6518711" y="2764496"/>
            <a:chExt cx="1166390" cy="1349647"/>
          </a:xfrm>
        </p:grpSpPr>
        <p:sp>
          <p:nvSpPr>
            <p:cNvPr id="13" name="ïṣlïḋè"/>
            <p:cNvSpPr/>
            <p:nvPr/>
          </p:nvSpPr>
          <p:spPr>
            <a:xfrm rot="18900000">
              <a:off x="6518711" y="2947753"/>
              <a:ext cx="1166390" cy="1166390"/>
            </a:xfrm>
            <a:prstGeom prst="rect">
              <a:avLst/>
            </a:prstGeom>
            <a:solidFill>
              <a:srgbClr val="C49F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dirty="0">
                <a:cs typeface="+mn-ea"/>
                <a:sym typeface="+mn-lt"/>
              </a:endParaRPr>
            </a:p>
          </p:txBody>
        </p:sp>
        <p:sp>
          <p:nvSpPr>
            <p:cNvPr id="14" name="ïśļíḑê"/>
            <p:cNvSpPr/>
            <p:nvPr/>
          </p:nvSpPr>
          <p:spPr>
            <a:xfrm rot="18900000">
              <a:off x="6518711" y="2764496"/>
              <a:ext cx="1166390" cy="1166390"/>
            </a:xfrm>
            <a:prstGeom prst="rect">
              <a:avLst/>
            </a:prstGeom>
            <a:solidFill>
              <a:srgbClr val="F9C4B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dirty="0">
                <a:cs typeface="+mn-ea"/>
                <a:sym typeface="+mn-lt"/>
              </a:endParaRPr>
            </a:p>
          </p:txBody>
        </p:sp>
        <p:sp>
          <p:nvSpPr>
            <p:cNvPr id="15" name="íślïďê"/>
            <p:cNvSpPr/>
            <p:nvPr/>
          </p:nvSpPr>
          <p:spPr bwMode="auto">
            <a:xfrm>
              <a:off x="6960591" y="3104374"/>
              <a:ext cx="282627" cy="486631"/>
            </a:xfrm>
            <a:custGeom>
              <a:avLst/>
              <a:gdLst>
                <a:gd name="T0" fmla="*/ 472622 w 604011"/>
                <a:gd name="T1" fmla="*/ 472622 w 604011"/>
                <a:gd name="T2" fmla="*/ 472622 w 604011"/>
                <a:gd name="T3" fmla="*/ 472622 w 604011"/>
                <a:gd name="T4" fmla="*/ 472622 w 604011"/>
                <a:gd name="T5" fmla="*/ 472622 w 604011"/>
                <a:gd name="T6" fmla="*/ 472622 w 604011"/>
                <a:gd name="T7" fmla="*/ 472622 w 604011"/>
                <a:gd name="T8" fmla="*/ 472622 w 604011"/>
                <a:gd name="T9" fmla="*/ 472622 w 604011"/>
                <a:gd name="T10" fmla="*/ 472622 w 604011"/>
                <a:gd name="T11" fmla="*/ 472622 w 604011"/>
                <a:gd name="T12" fmla="*/ 472622 w 604011"/>
                <a:gd name="T13" fmla="*/ 472622 w 604011"/>
                <a:gd name="T14" fmla="*/ 472622 w 604011"/>
                <a:gd name="T15" fmla="*/ 472622 w 604011"/>
                <a:gd name="T16" fmla="*/ 472622 w 604011"/>
                <a:gd name="T17" fmla="*/ 472622 w 604011"/>
                <a:gd name="T18" fmla="*/ 472622 w 604011"/>
                <a:gd name="T19" fmla="*/ 472622 w 604011"/>
                <a:gd name="T20" fmla="*/ 472622 w 604011"/>
                <a:gd name="T21" fmla="*/ 472622 w 604011"/>
                <a:gd name="T22" fmla="*/ 472622 w 604011"/>
                <a:gd name="T23" fmla="*/ 472622 w 604011"/>
                <a:gd name="T24" fmla="*/ 472622 w 604011"/>
                <a:gd name="T25" fmla="*/ 472622 w 604011"/>
                <a:gd name="T26" fmla="*/ 472622 w 604011"/>
                <a:gd name="T27" fmla="*/ 472622 w 604011"/>
                <a:gd name="T28" fmla="*/ 472622 w 604011"/>
                <a:gd name="T29" fmla="*/ 472622 w 604011"/>
                <a:gd name="T30" fmla="*/ 472622 w 604011"/>
                <a:gd name="T31" fmla="*/ 472622 w 604011"/>
                <a:gd name="T32" fmla="*/ 472622 w 604011"/>
                <a:gd name="T33" fmla="*/ 472622 w 604011"/>
                <a:gd name="T34" fmla="*/ 472622 w 604011"/>
                <a:gd name="T35" fmla="*/ 472622 w 604011"/>
                <a:gd name="T36" fmla="*/ 472622 w 604011"/>
                <a:gd name="T37" fmla="*/ 472622 w 604011"/>
                <a:gd name="T38" fmla="*/ 472622 w 604011"/>
                <a:gd name="T39" fmla="*/ 472622 w 604011"/>
                <a:gd name="T40" fmla="*/ 472622 w 604011"/>
                <a:gd name="T41" fmla="*/ 472622 w 604011"/>
                <a:gd name="T42" fmla="*/ 472622 w 604011"/>
                <a:gd name="T43" fmla="*/ 472622 w 604011"/>
                <a:gd name="T44" fmla="*/ 472622 w 604011"/>
                <a:gd name="T45" fmla="*/ 472622 w 604011"/>
                <a:gd name="T46" fmla="*/ 472622 w 604011"/>
                <a:gd name="T47" fmla="*/ 472622 w 604011"/>
                <a:gd name="T48" fmla="*/ 472622 w 604011"/>
                <a:gd name="T49" fmla="*/ 472622 w 604011"/>
                <a:gd name="T50" fmla="*/ 472622 w 604011"/>
                <a:gd name="T51" fmla="*/ 472622 w 604011"/>
                <a:gd name="T52" fmla="*/ 472622 w 604011"/>
                <a:gd name="T53" fmla="*/ 472622 w 604011"/>
                <a:gd name="T54" fmla="*/ 472622 w 604011"/>
                <a:gd name="T55" fmla="*/ 472622 w 604011"/>
                <a:gd name="T56" fmla="*/ 472622 w 604011"/>
                <a:gd name="T57" fmla="*/ 472622 w 604011"/>
                <a:gd name="T58" fmla="*/ 472622 w 604011"/>
                <a:gd name="T59" fmla="*/ 472622 w 604011"/>
                <a:gd name="T60" fmla="*/ 472622 w 604011"/>
                <a:gd name="T61" fmla="*/ 472622 w 604011"/>
                <a:gd name="T62" fmla="*/ 472622 w 604011"/>
                <a:gd name="T63" fmla="*/ 472622 w 604011"/>
                <a:gd name="T64" fmla="*/ 472622 w 604011"/>
                <a:gd name="T65" fmla="*/ 472622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0" h="414">
                  <a:moveTo>
                    <a:pt x="200" y="270"/>
                  </a:moveTo>
                  <a:lnTo>
                    <a:pt x="200" y="217"/>
                  </a:lnTo>
                  <a:cubicBezTo>
                    <a:pt x="200" y="100"/>
                    <a:pt x="151" y="29"/>
                    <a:pt x="130" y="4"/>
                  </a:cubicBezTo>
                  <a:cubicBezTo>
                    <a:pt x="128" y="2"/>
                    <a:pt x="124" y="0"/>
                    <a:pt x="121" y="0"/>
                  </a:cubicBezTo>
                  <a:cubicBezTo>
                    <a:pt x="117" y="0"/>
                    <a:pt x="114" y="1"/>
                    <a:pt x="112" y="4"/>
                  </a:cubicBezTo>
                  <a:cubicBezTo>
                    <a:pt x="91" y="29"/>
                    <a:pt x="40" y="100"/>
                    <a:pt x="40" y="217"/>
                  </a:cubicBezTo>
                  <a:lnTo>
                    <a:pt x="40" y="270"/>
                  </a:lnTo>
                  <a:lnTo>
                    <a:pt x="30" y="276"/>
                  </a:lnTo>
                  <a:cubicBezTo>
                    <a:pt x="12" y="289"/>
                    <a:pt x="0" y="310"/>
                    <a:pt x="0" y="333"/>
                  </a:cubicBezTo>
                  <a:lnTo>
                    <a:pt x="0" y="395"/>
                  </a:lnTo>
                  <a:cubicBezTo>
                    <a:pt x="0" y="399"/>
                    <a:pt x="2" y="403"/>
                    <a:pt x="6" y="404"/>
                  </a:cubicBezTo>
                  <a:cubicBezTo>
                    <a:pt x="9" y="406"/>
                    <a:pt x="13" y="406"/>
                    <a:pt x="16" y="404"/>
                  </a:cubicBezTo>
                  <a:lnTo>
                    <a:pt x="48" y="383"/>
                  </a:lnTo>
                  <a:cubicBezTo>
                    <a:pt x="56" y="377"/>
                    <a:pt x="67" y="374"/>
                    <a:pt x="78" y="374"/>
                  </a:cubicBezTo>
                  <a:lnTo>
                    <a:pt x="101" y="374"/>
                  </a:lnTo>
                  <a:lnTo>
                    <a:pt x="101" y="404"/>
                  </a:lnTo>
                  <a:cubicBezTo>
                    <a:pt x="101" y="410"/>
                    <a:pt x="105" y="414"/>
                    <a:pt x="111" y="414"/>
                  </a:cubicBezTo>
                  <a:lnTo>
                    <a:pt x="129" y="414"/>
                  </a:lnTo>
                  <a:cubicBezTo>
                    <a:pt x="135" y="414"/>
                    <a:pt x="140" y="410"/>
                    <a:pt x="140" y="404"/>
                  </a:cubicBezTo>
                  <a:lnTo>
                    <a:pt x="140" y="374"/>
                  </a:lnTo>
                  <a:lnTo>
                    <a:pt x="163" y="374"/>
                  </a:lnTo>
                  <a:cubicBezTo>
                    <a:pt x="173" y="374"/>
                    <a:pt x="184" y="377"/>
                    <a:pt x="193" y="383"/>
                  </a:cubicBezTo>
                  <a:lnTo>
                    <a:pt x="224" y="404"/>
                  </a:lnTo>
                  <a:cubicBezTo>
                    <a:pt x="227" y="406"/>
                    <a:pt x="231" y="406"/>
                    <a:pt x="235" y="404"/>
                  </a:cubicBezTo>
                  <a:cubicBezTo>
                    <a:pt x="238" y="403"/>
                    <a:pt x="240" y="399"/>
                    <a:pt x="240" y="395"/>
                  </a:cubicBezTo>
                  <a:lnTo>
                    <a:pt x="240" y="333"/>
                  </a:lnTo>
                  <a:cubicBezTo>
                    <a:pt x="240" y="310"/>
                    <a:pt x="229" y="289"/>
                    <a:pt x="210" y="276"/>
                  </a:cubicBezTo>
                  <a:lnTo>
                    <a:pt x="200" y="270"/>
                  </a:lnTo>
                  <a:close/>
                  <a:moveTo>
                    <a:pt x="120" y="187"/>
                  </a:moveTo>
                  <a:cubicBezTo>
                    <a:pt x="101" y="187"/>
                    <a:pt x="85" y="172"/>
                    <a:pt x="85" y="152"/>
                  </a:cubicBezTo>
                  <a:cubicBezTo>
                    <a:pt x="85" y="133"/>
                    <a:pt x="101" y="117"/>
                    <a:pt x="120" y="117"/>
                  </a:cubicBezTo>
                  <a:cubicBezTo>
                    <a:pt x="139" y="117"/>
                    <a:pt x="155" y="133"/>
                    <a:pt x="155" y="152"/>
                  </a:cubicBezTo>
                  <a:cubicBezTo>
                    <a:pt x="155" y="172"/>
                    <a:pt x="139" y="187"/>
                    <a:pt x="120" y="187"/>
                  </a:cubicBezTo>
                  <a:close/>
                </a:path>
              </a:pathLst>
            </a:custGeom>
            <a:solidFill>
              <a:schemeClr val="bg1"/>
            </a:solidFill>
            <a:ln w="9525">
              <a:noFill/>
              <a:roun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dirty="0">
                <a:cs typeface="+mn-ea"/>
                <a:sym typeface="+mn-lt"/>
              </a:endParaRPr>
            </a:p>
          </p:txBody>
        </p:sp>
      </p:grpSp>
      <p:grpSp>
        <p:nvGrpSpPr>
          <p:cNvPr id="16" name="组合 84"/>
          <p:cNvGrpSpPr/>
          <p:nvPr/>
        </p:nvGrpSpPr>
        <p:grpSpPr>
          <a:xfrm>
            <a:off x="4369153" y="3108696"/>
            <a:ext cx="1385844" cy="1389671"/>
            <a:chOff x="4555000" y="2608031"/>
            <a:chExt cx="1166390" cy="1322855"/>
          </a:xfrm>
        </p:grpSpPr>
        <p:sp>
          <p:nvSpPr>
            <p:cNvPr id="17" name="íṧ1íḑê"/>
            <p:cNvSpPr/>
            <p:nvPr/>
          </p:nvSpPr>
          <p:spPr>
            <a:xfrm rot="18900000">
              <a:off x="4555000" y="2608031"/>
              <a:ext cx="1166390" cy="1166390"/>
            </a:xfrm>
            <a:prstGeom prst="rect">
              <a:avLst/>
            </a:prstGeom>
            <a:solidFill>
              <a:srgbClr val="77C7B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dirty="0">
                <a:cs typeface="+mn-ea"/>
                <a:sym typeface="+mn-lt"/>
              </a:endParaRPr>
            </a:p>
          </p:txBody>
        </p:sp>
        <p:sp>
          <p:nvSpPr>
            <p:cNvPr id="18" name="iṩlíḓê"/>
            <p:cNvSpPr/>
            <p:nvPr/>
          </p:nvSpPr>
          <p:spPr>
            <a:xfrm rot="18900000">
              <a:off x="4555000" y="2764496"/>
              <a:ext cx="1166390" cy="1166390"/>
            </a:xfrm>
            <a:prstGeom prst="rect">
              <a:avLst/>
            </a:prstGeom>
            <a:solidFill>
              <a:srgbClr val="8AE0E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dirty="0">
                <a:cs typeface="+mn-ea"/>
                <a:sym typeface="+mn-lt"/>
              </a:endParaRPr>
            </a:p>
          </p:txBody>
        </p:sp>
        <p:sp>
          <p:nvSpPr>
            <p:cNvPr id="19" name="is1iḍè"/>
            <p:cNvSpPr/>
            <p:nvPr/>
          </p:nvSpPr>
          <p:spPr bwMode="auto">
            <a:xfrm>
              <a:off x="4857839" y="3072802"/>
              <a:ext cx="560710" cy="549777"/>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w="9525">
              <a:noFill/>
              <a:roun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dirty="0">
                <a:cs typeface="+mn-ea"/>
                <a:sym typeface="+mn-lt"/>
              </a:endParaRPr>
            </a:p>
          </p:txBody>
        </p:sp>
      </p:grpSp>
      <p:sp>
        <p:nvSpPr>
          <p:cNvPr id="28" name="矩形 27"/>
          <p:cNvSpPr/>
          <p:nvPr/>
        </p:nvSpPr>
        <p:spPr>
          <a:xfrm>
            <a:off x="1184089" y="1067594"/>
            <a:ext cx="4185761" cy="461665"/>
          </a:xfrm>
          <a:prstGeom prst="rect">
            <a:avLst/>
          </a:prstGeom>
        </p:spPr>
        <p:txBody>
          <a:bodyPr wrap="none">
            <a:spAutoFit/>
          </a:bodyPr>
          <a:lstStyle/>
          <a:p>
            <a:r>
              <a:rPr lang="zh-CN" altLang="zh-CN" b="1" dirty="0"/>
              <a:t>应对负面的风险的基本策略</a:t>
            </a:r>
            <a:r>
              <a:rPr lang="zh-CN" altLang="en-US" b="1" dirty="0"/>
              <a:t>：</a:t>
            </a:r>
          </a:p>
        </p:txBody>
      </p:sp>
      <p:sp>
        <p:nvSpPr>
          <p:cNvPr id="29" name="矩形 28"/>
          <p:cNvSpPr/>
          <p:nvPr/>
        </p:nvSpPr>
        <p:spPr>
          <a:xfrm>
            <a:off x="1643144" y="2206129"/>
            <a:ext cx="2031325" cy="461665"/>
          </a:xfrm>
          <a:prstGeom prst="rect">
            <a:avLst/>
          </a:prstGeom>
        </p:spPr>
        <p:txBody>
          <a:bodyPr wrap="none">
            <a:spAutoFit/>
          </a:bodyPr>
          <a:lstStyle/>
          <a:p>
            <a:r>
              <a:rPr lang="zh-CN" altLang="zh-CN" dirty="0"/>
              <a:t>风险规避策略</a:t>
            </a:r>
            <a:endParaRPr lang="zh-CN" altLang="en-US" dirty="0"/>
          </a:p>
        </p:txBody>
      </p:sp>
      <p:sp>
        <p:nvSpPr>
          <p:cNvPr id="30" name="矩形 29"/>
          <p:cNvSpPr/>
          <p:nvPr/>
        </p:nvSpPr>
        <p:spPr>
          <a:xfrm>
            <a:off x="3953930" y="5101729"/>
            <a:ext cx="2031325" cy="461665"/>
          </a:xfrm>
          <a:prstGeom prst="rect">
            <a:avLst/>
          </a:prstGeom>
        </p:spPr>
        <p:txBody>
          <a:bodyPr wrap="none">
            <a:spAutoFit/>
          </a:bodyPr>
          <a:lstStyle/>
          <a:p>
            <a:r>
              <a:rPr lang="zh-CN" altLang="zh-CN" dirty="0"/>
              <a:t>风险承担策略</a:t>
            </a:r>
            <a:endParaRPr lang="zh-CN" altLang="en-US" dirty="0"/>
          </a:p>
        </p:txBody>
      </p:sp>
      <p:sp>
        <p:nvSpPr>
          <p:cNvPr id="31" name="矩形 30"/>
          <p:cNvSpPr/>
          <p:nvPr/>
        </p:nvSpPr>
        <p:spPr>
          <a:xfrm>
            <a:off x="6724219" y="2196640"/>
            <a:ext cx="2031325" cy="461665"/>
          </a:xfrm>
          <a:prstGeom prst="rect">
            <a:avLst/>
          </a:prstGeom>
        </p:spPr>
        <p:txBody>
          <a:bodyPr wrap="none">
            <a:spAutoFit/>
          </a:bodyPr>
          <a:lstStyle/>
          <a:p>
            <a:r>
              <a:rPr lang="zh-CN" altLang="zh-CN" dirty="0"/>
              <a:t>风险转移策略</a:t>
            </a:r>
            <a:endParaRPr lang="zh-CN" altLang="en-US" dirty="0"/>
          </a:p>
        </p:txBody>
      </p:sp>
      <p:sp>
        <p:nvSpPr>
          <p:cNvPr id="32" name="矩形 31"/>
          <p:cNvSpPr/>
          <p:nvPr/>
        </p:nvSpPr>
        <p:spPr>
          <a:xfrm>
            <a:off x="9007184" y="5101729"/>
            <a:ext cx="2031325" cy="461665"/>
          </a:xfrm>
          <a:prstGeom prst="rect">
            <a:avLst/>
          </a:prstGeom>
        </p:spPr>
        <p:txBody>
          <a:bodyPr wrap="none">
            <a:spAutoFit/>
          </a:bodyPr>
          <a:lstStyle/>
          <a:p>
            <a:r>
              <a:rPr lang="zh-CN" altLang="zh-CN" dirty="0"/>
              <a:t>风险缓解策略</a:t>
            </a:r>
            <a:endParaRPr lang="zh-CN" altLang="en-US" dirty="0"/>
          </a:p>
        </p:txBody>
      </p:sp>
      <p:sp>
        <p:nvSpPr>
          <p:cNvPr id="20" name="灯片编号占位符 19">
            <a:extLst>
              <a:ext uri="{FF2B5EF4-FFF2-40B4-BE49-F238E27FC236}">
                <a16:creationId xmlns:a16="http://schemas.microsoft.com/office/drawing/2014/main" id="{9EE050F9-A415-4B53-BD01-F9EDCE00E2A5}"/>
              </a:ext>
            </a:extLst>
          </p:cNvPr>
          <p:cNvSpPr>
            <a:spLocks noGrp="1"/>
          </p:cNvSpPr>
          <p:nvPr>
            <p:ph type="sldNum" sz="quarter" idx="12"/>
          </p:nvPr>
        </p:nvSpPr>
        <p:spPr/>
        <p:txBody>
          <a:bodyPr/>
          <a:lstStyle/>
          <a:p>
            <a:fld id="{B6F15528-21DE-4FAA-801E-634DDDAF4B2B}" type="slidenum">
              <a:rPr lang="en-US" smtClean="0"/>
              <a:t>556</a:t>
            </a:fld>
            <a:endParaRPr lang="en-US" dirty="0"/>
          </a:p>
        </p:txBody>
      </p:sp>
      <p:sp>
        <p:nvSpPr>
          <p:cNvPr id="25" name="灯片编号占位符 8">
            <a:extLst>
              <a:ext uri="{FF2B5EF4-FFF2-40B4-BE49-F238E27FC236}">
                <a16:creationId xmlns:a16="http://schemas.microsoft.com/office/drawing/2014/main" id="{23C95955-B8B3-4F24-AF4A-BEFFCB225BEA}"/>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556</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9"/>
                                        </p:tgtEl>
                                        <p:attrNameLst>
                                          <p:attrName>style.visibility</p:attrName>
                                        </p:attrNameLst>
                                      </p:cBhvr>
                                      <p:to>
                                        <p:strVal val="visible"/>
                                      </p:to>
                                    </p:set>
                                    <p:anim calcmode="lin" valueType="num">
                                      <p:cBhvr additive="base">
                                        <p:cTn id="14" dur="500" fill="hold"/>
                                        <p:tgtEl>
                                          <p:spTgt spid="29"/>
                                        </p:tgtEl>
                                        <p:attrNameLst>
                                          <p:attrName>ppt_x</p:attrName>
                                        </p:attrNameLst>
                                      </p:cBhvr>
                                      <p:tavLst>
                                        <p:tav tm="0">
                                          <p:val>
                                            <p:strVal val="#ppt_x"/>
                                          </p:val>
                                        </p:tav>
                                        <p:tav tm="100000">
                                          <p:val>
                                            <p:strVal val="#ppt_x"/>
                                          </p:val>
                                        </p:tav>
                                      </p:tavLst>
                                    </p:anim>
                                    <p:anim calcmode="lin" valueType="num">
                                      <p:cBhvr additive="base">
                                        <p:cTn id="15" dur="500" fill="hold"/>
                                        <p:tgtEl>
                                          <p:spTgt spid="29"/>
                                        </p:tgtEl>
                                        <p:attrNameLst>
                                          <p:attrName>ppt_y</p:attrName>
                                        </p:attrNameLst>
                                      </p:cBhvr>
                                      <p:tavLst>
                                        <p:tav tm="0">
                                          <p:val>
                                            <p:strVal val="1+#ppt_h/2"/>
                                          </p:val>
                                        </p:tav>
                                        <p:tav tm="100000">
                                          <p:val>
                                            <p:strVal val="#ppt_y"/>
                                          </p:val>
                                        </p:tav>
                                      </p:tavLst>
                                    </p:anim>
                                  </p:childTnLst>
                                </p:cTn>
                              </p:par>
                              <p:par>
                                <p:cTn id="16" presetID="53" presetClass="entr" presetSubtype="16"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p:cTn id="18" dur="500" fill="hold"/>
                                        <p:tgtEl>
                                          <p:spTgt spid="16"/>
                                        </p:tgtEl>
                                        <p:attrNameLst>
                                          <p:attrName>ppt_w</p:attrName>
                                        </p:attrNameLst>
                                      </p:cBhvr>
                                      <p:tavLst>
                                        <p:tav tm="0">
                                          <p:val>
                                            <p:fltVal val="0"/>
                                          </p:val>
                                        </p:tav>
                                        <p:tav tm="100000">
                                          <p:val>
                                            <p:strVal val="#ppt_w"/>
                                          </p:val>
                                        </p:tav>
                                      </p:tavLst>
                                    </p:anim>
                                    <p:anim calcmode="lin" valueType="num">
                                      <p:cBhvr>
                                        <p:cTn id="19" dur="500" fill="hold"/>
                                        <p:tgtEl>
                                          <p:spTgt spid="16"/>
                                        </p:tgtEl>
                                        <p:attrNameLst>
                                          <p:attrName>ppt_h</p:attrName>
                                        </p:attrNameLst>
                                      </p:cBhvr>
                                      <p:tavLst>
                                        <p:tav tm="0">
                                          <p:val>
                                            <p:fltVal val="0"/>
                                          </p:val>
                                        </p:tav>
                                        <p:tav tm="100000">
                                          <p:val>
                                            <p:strVal val="#ppt_h"/>
                                          </p:val>
                                        </p:tav>
                                      </p:tavLst>
                                    </p:anim>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additive="base">
                                        <p:cTn id="25" dur="500" fill="hold"/>
                                        <p:tgtEl>
                                          <p:spTgt spid="30"/>
                                        </p:tgtEl>
                                        <p:attrNameLst>
                                          <p:attrName>ppt_x</p:attrName>
                                        </p:attrNameLst>
                                      </p:cBhvr>
                                      <p:tavLst>
                                        <p:tav tm="0">
                                          <p:val>
                                            <p:strVal val="#ppt_x"/>
                                          </p:val>
                                        </p:tav>
                                        <p:tav tm="100000">
                                          <p:val>
                                            <p:strVal val="#ppt_x"/>
                                          </p:val>
                                        </p:tav>
                                      </p:tavLst>
                                    </p:anim>
                                    <p:anim calcmode="lin" valueType="num">
                                      <p:cBhvr additive="base">
                                        <p:cTn id="26" dur="500" fill="hold"/>
                                        <p:tgtEl>
                                          <p:spTgt spid="30"/>
                                        </p:tgtEl>
                                        <p:attrNameLst>
                                          <p:attrName>ppt_y</p:attrName>
                                        </p:attrNameLst>
                                      </p:cBhvr>
                                      <p:tavLst>
                                        <p:tav tm="0">
                                          <p:val>
                                            <p:strVal val="1+#ppt_h/2"/>
                                          </p:val>
                                        </p:tav>
                                        <p:tav tm="100000">
                                          <p:val>
                                            <p:strVal val="#ppt_y"/>
                                          </p:val>
                                        </p:tav>
                                      </p:tavLst>
                                    </p:anim>
                                  </p:childTnLst>
                                </p:cTn>
                              </p:par>
                              <p:par>
                                <p:cTn id="27" presetID="53" presetClass="entr" presetSubtype="16"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500" fill="hold"/>
                                        <p:tgtEl>
                                          <p:spTgt spid="31"/>
                                        </p:tgtEl>
                                        <p:attrNameLst>
                                          <p:attrName>ppt_x</p:attrName>
                                        </p:attrNameLst>
                                      </p:cBhvr>
                                      <p:tavLst>
                                        <p:tav tm="0">
                                          <p:val>
                                            <p:strVal val="#ppt_x"/>
                                          </p:val>
                                        </p:tav>
                                        <p:tav tm="100000">
                                          <p:val>
                                            <p:strVal val="#ppt_x"/>
                                          </p:val>
                                        </p:tav>
                                      </p:tavLst>
                                    </p:anim>
                                    <p:anim calcmode="lin" valueType="num">
                                      <p:cBhvr additive="base">
                                        <p:cTn id="37" dur="500" fill="hold"/>
                                        <p:tgtEl>
                                          <p:spTgt spid="31"/>
                                        </p:tgtEl>
                                        <p:attrNameLst>
                                          <p:attrName>ppt_y</p:attrName>
                                        </p:attrNameLst>
                                      </p:cBhvr>
                                      <p:tavLst>
                                        <p:tav tm="0">
                                          <p:val>
                                            <p:strVal val="1+#ppt_h/2"/>
                                          </p:val>
                                        </p:tav>
                                        <p:tav tm="100000">
                                          <p:val>
                                            <p:strVal val="#ppt_y"/>
                                          </p:val>
                                        </p:tav>
                                      </p:tavLst>
                                    </p:anim>
                                  </p:childTnLst>
                                </p:cTn>
                              </p:par>
                            </p:childTnLst>
                          </p:cTn>
                        </p:par>
                        <p:par>
                          <p:cTn id="38" fill="hold">
                            <p:stCondLst>
                              <p:cond delay="500"/>
                            </p:stCondLst>
                            <p:childTnLst>
                              <p:par>
                                <p:cTn id="39" presetID="53" presetClass="entr" presetSubtype="16" fill="hold" nodeType="after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p:cTn id="41" dur="500" fill="hold"/>
                                        <p:tgtEl>
                                          <p:spTgt spid="4"/>
                                        </p:tgtEl>
                                        <p:attrNameLst>
                                          <p:attrName>ppt_w</p:attrName>
                                        </p:attrNameLst>
                                      </p:cBhvr>
                                      <p:tavLst>
                                        <p:tav tm="0">
                                          <p:val>
                                            <p:fltVal val="0"/>
                                          </p:val>
                                        </p:tav>
                                        <p:tav tm="100000">
                                          <p:val>
                                            <p:strVal val="#ppt_w"/>
                                          </p:val>
                                        </p:tav>
                                      </p:tavLst>
                                    </p:anim>
                                    <p:anim calcmode="lin" valueType="num">
                                      <p:cBhvr>
                                        <p:cTn id="42" dur="500" fill="hold"/>
                                        <p:tgtEl>
                                          <p:spTgt spid="4"/>
                                        </p:tgtEl>
                                        <p:attrNameLst>
                                          <p:attrName>ppt_h</p:attrName>
                                        </p:attrNameLst>
                                      </p:cBhvr>
                                      <p:tavLst>
                                        <p:tav tm="0">
                                          <p:val>
                                            <p:fltVal val="0"/>
                                          </p:val>
                                        </p:tav>
                                        <p:tav tm="100000">
                                          <p:val>
                                            <p:strVal val="#ppt_h"/>
                                          </p:val>
                                        </p:tav>
                                      </p:tavLst>
                                    </p:anim>
                                    <p:animEffect transition="in" filter="fade">
                                      <p:cBhvr>
                                        <p:cTn id="43" dur="500"/>
                                        <p:tgtEl>
                                          <p:spTgt spid="4"/>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32"/>
                                        </p:tgtEl>
                                        <p:attrNameLst>
                                          <p:attrName>style.visibility</p:attrName>
                                        </p:attrNameLst>
                                      </p:cBhvr>
                                      <p:to>
                                        <p:strVal val="visible"/>
                                      </p:to>
                                    </p:set>
                                    <p:anim calcmode="lin" valueType="num">
                                      <p:cBhvr additive="base">
                                        <p:cTn id="48" dur="500" fill="hold"/>
                                        <p:tgtEl>
                                          <p:spTgt spid="32"/>
                                        </p:tgtEl>
                                        <p:attrNameLst>
                                          <p:attrName>ppt_x</p:attrName>
                                        </p:attrNameLst>
                                      </p:cBhvr>
                                      <p:tavLst>
                                        <p:tav tm="0">
                                          <p:val>
                                            <p:strVal val="#ppt_x"/>
                                          </p:val>
                                        </p:tav>
                                        <p:tav tm="100000">
                                          <p:val>
                                            <p:strVal val="#ppt_x"/>
                                          </p:val>
                                        </p:tav>
                                      </p:tavLst>
                                    </p:anim>
                                    <p:anim calcmode="lin" valueType="num">
                                      <p:cBhvr additive="base">
                                        <p:cTn id="49"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Lst>
  </p:timing>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7.2.4 </a:t>
            </a:r>
            <a:r>
              <a:rPr lang="zh-CN" altLang="zh-CN" dirty="0"/>
              <a:t>软件</a:t>
            </a:r>
            <a:r>
              <a:rPr lang="zh-CN" altLang="en-US" dirty="0"/>
              <a:t>工程</a:t>
            </a:r>
            <a:r>
              <a:rPr lang="zh-CN" altLang="zh-CN" dirty="0"/>
              <a:t>项目的风险</a:t>
            </a:r>
            <a:r>
              <a:rPr lang="zh-CN" altLang="en-US" dirty="0"/>
              <a:t>相应规划</a:t>
            </a:r>
          </a:p>
        </p:txBody>
      </p:sp>
      <p:sp>
        <p:nvSpPr>
          <p:cNvPr id="28" name="矩形 27"/>
          <p:cNvSpPr/>
          <p:nvPr/>
        </p:nvSpPr>
        <p:spPr>
          <a:xfrm>
            <a:off x="1184089" y="1067594"/>
            <a:ext cx="3262432" cy="461665"/>
          </a:xfrm>
          <a:prstGeom prst="rect">
            <a:avLst/>
          </a:prstGeom>
        </p:spPr>
        <p:txBody>
          <a:bodyPr wrap="none">
            <a:spAutoFit/>
          </a:bodyPr>
          <a:lstStyle/>
          <a:p>
            <a:r>
              <a:rPr lang="zh-CN" altLang="zh-CN" b="1" dirty="0"/>
              <a:t>应对正面风险的策略</a:t>
            </a:r>
            <a:r>
              <a:rPr lang="zh-CN" altLang="en-US" b="1" dirty="0"/>
              <a:t>：</a:t>
            </a:r>
          </a:p>
        </p:txBody>
      </p:sp>
      <p:sp>
        <p:nvSpPr>
          <p:cNvPr id="24" name="AutoShape 1"/>
          <p:cNvSpPr/>
          <p:nvPr/>
        </p:nvSpPr>
        <p:spPr bwMode="auto">
          <a:xfrm>
            <a:off x="907627" y="3635765"/>
            <a:ext cx="4890804" cy="676298"/>
          </a:xfrm>
          <a:prstGeom prst="roundRect">
            <a:avLst>
              <a:gd name="adj" fmla="val 49361"/>
            </a:avLst>
          </a:prstGeom>
          <a:solidFill>
            <a:schemeClr val="accent1"/>
          </a:solidFill>
          <a:ln>
            <a:noFill/>
          </a:ln>
          <a:effectLst/>
        </p:spPr>
        <p:txBody>
          <a:bodyPr lIns="0" tIns="0" rIns="0" bIns="0" anchor="ctr"/>
          <a:lstStyle/>
          <a:p>
            <a:pPr defTabSz="259715">
              <a:lnSpc>
                <a:spcPct val="120000"/>
              </a:lnSpc>
              <a:defRPr/>
            </a:pPr>
            <a:endParaRPr lang="es-ES" sz="1500" b="1">
              <a:latin typeface="Arial" panose="020B0604020202020204" pitchFamily="34" charset="0"/>
              <a:ea typeface="微软雅黑" panose="020B0503020204020204" pitchFamily="34" charset="-122"/>
              <a:cs typeface="Helvetica Light" charset="0"/>
              <a:sym typeface="Arial" panose="020B0604020202020204" pitchFamily="34" charset="0"/>
            </a:endParaRPr>
          </a:p>
        </p:txBody>
      </p:sp>
      <p:sp>
        <p:nvSpPr>
          <p:cNvPr id="25" name="AutoShape 2"/>
          <p:cNvSpPr/>
          <p:nvPr/>
        </p:nvSpPr>
        <p:spPr bwMode="auto">
          <a:xfrm>
            <a:off x="6355852" y="3635765"/>
            <a:ext cx="5065494" cy="676298"/>
          </a:xfrm>
          <a:prstGeom prst="roundRect">
            <a:avLst>
              <a:gd name="adj" fmla="val 49361"/>
            </a:avLst>
          </a:prstGeom>
          <a:solidFill>
            <a:schemeClr val="accent2"/>
          </a:solidFill>
          <a:ln>
            <a:noFill/>
          </a:ln>
          <a:effectLst/>
        </p:spPr>
        <p:txBody>
          <a:bodyPr lIns="0" tIns="0" rIns="0" bIns="0" anchor="ctr"/>
          <a:lstStyle/>
          <a:p>
            <a:pPr defTabSz="259715">
              <a:lnSpc>
                <a:spcPct val="120000"/>
              </a:lnSpc>
              <a:defRPr/>
            </a:pPr>
            <a:endParaRPr lang="es-ES" sz="1500" b="1">
              <a:latin typeface="Arial" panose="020B0604020202020204" pitchFamily="34" charset="0"/>
              <a:ea typeface="微软雅黑" panose="020B0503020204020204" pitchFamily="34" charset="-122"/>
              <a:cs typeface="Helvetica Light" charset="0"/>
              <a:sym typeface="Arial" panose="020B0604020202020204" pitchFamily="34" charset="0"/>
            </a:endParaRPr>
          </a:p>
        </p:txBody>
      </p:sp>
      <p:sp>
        <p:nvSpPr>
          <p:cNvPr id="33" name="AutoShape 12"/>
          <p:cNvSpPr/>
          <p:nvPr/>
        </p:nvSpPr>
        <p:spPr bwMode="auto">
          <a:xfrm>
            <a:off x="5089631" y="2982812"/>
            <a:ext cx="991047" cy="993931"/>
          </a:xfrm>
          <a:custGeom>
            <a:avLst/>
            <a:gdLst>
              <a:gd name="T0" fmla="+- 0 10816 32"/>
              <a:gd name="T1" fmla="*/ T0 w 21568"/>
              <a:gd name="T2" fmla="*/ 10800 h 21600"/>
              <a:gd name="T3" fmla="+- 0 10816 32"/>
              <a:gd name="T4" fmla="*/ T3 w 21568"/>
              <a:gd name="T5" fmla="*/ 10800 h 21600"/>
              <a:gd name="T6" fmla="+- 0 10816 32"/>
              <a:gd name="T7" fmla="*/ T6 w 21568"/>
              <a:gd name="T8" fmla="*/ 10800 h 21600"/>
              <a:gd name="T9" fmla="+- 0 10816 32"/>
              <a:gd name="T10" fmla="*/ T9 w 21568"/>
              <a:gd name="T11" fmla="*/ 10800 h 21600"/>
            </a:gdLst>
            <a:ahLst/>
            <a:cxnLst>
              <a:cxn ang="0">
                <a:pos x="T1" y="T2"/>
              </a:cxn>
              <a:cxn ang="0">
                <a:pos x="T4" y="T5"/>
              </a:cxn>
              <a:cxn ang="0">
                <a:pos x="T7" y="T8"/>
              </a:cxn>
              <a:cxn ang="0">
                <a:pos x="T10" y="T11"/>
              </a:cxn>
            </a:cxnLst>
            <a:rect l="0" t="0" r="r" b="b"/>
            <a:pathLst>
              <a:path w="21568" h="21600">
                <a:moveTo>
                  <a:pt x="21409" y="0"/>
                </a:moveTo>
                <a:cubicBezTo>
                  <a:pt x="18161" y="0"/>
                  <a:pt x="14923" y="755"/>
                  <a:pt x="11945" y="2220"/>
                </a:cubicBezTo>
                <a:cubicBezTo>
                  <a:pt x="11786" y="2334"/>
                  <a:pt x="11610" y="2421"/>
                  <a:pt x="11419" y="2466"/>
                </a:cubicBezTo>
                <a:cubicBezTo>
                  <a:pt x="9667" y="3389"/>
                  <a:pt x="8018" y="4575"/>
                  <a:pt x="6525" y="6016"/>
                </a:cubicBezTo>
                <a:cubicBezTo>
                  <a:pt x="6393" y="6245"/>
                  <a:pt x="6208" y="6432"/>
                  <a:pt x="5979" y="6565"/>
                </a:cubicBezTo>
                <a:cubicBezTo>
                  <a:pt x="4514" y="8085"/>
                  <a:pt x="3317" y="9765"/>
                  <a:pt x="2390" y="11552"/>
                </a:cubicBezTo>
                <a:cubicBezTo>
                  <a:pt x="2351" y="11676"/>
                  <a:pt x="2294" y="11792"/>
                  <a:pt x="2225" y="11902"/>
                </a:cubicBezTo>
                <a:cubicBezTo>
                  <a:pt x="714" y="14948"/>
                  <a:pt x="-32" y="18275"/>
                  <a:pt x="0" y="21599"/>
                </a:cubicBezTo>
                <a:cubicBezTo>
                  <a:pt x="12266" y="21599"/>
                  <a:pt x="17378" y="21599"/>
                  <a:pt x="17378" y="21599"/>
                </a:cubicBezTo>
                <a:cubicBezTo>
                  <a:pt x="17378" y="19273"/>
                  <a:pt x="19240" y="17410"/>
                  <a:pt x="21568" y="17410"/>
                </a:cubicBezTo>
                <a:cubicBezTo>
                  <a:pt x="21568" y="5"/>
                  <a:pt x="21568" y="442"/>
                  <a:pt x="21568" y="6"/>
                </a:cubicBezTo>
                <a:cubicBezTo>
                  <a:pt x="21515" y="6"/>
                  <a:pt x="21462" y="0"/>
                  <a:pt x="21409" y="0"/>
                </a:cubicBezTo>
                <a:close/>
              </a:path>
            </a:pathLst>
          </a:custGeom>
          <a:solidFill>
            <a:schemeClr val="accent1">
              <a:lumMod val="75000"/>
            </a:schemeClr>
          </a:solidFill>
          <a:ln>
            <a:noFill/>
          </a:ln>
          <a:effectLst/>
        </p:spPr>
        <p:txBody>
          <a:bodyPr lIns="0" tIns="0" rIns="0" bIns="0"/>
          <a:lstStyle/>
          <a:p>
            <a:pPr defTabSz="407035">
              <a:lnSpc>
                <a:spcPct val="120000"/>
              </a:lnSpc>
              <a:defRPr/>
            </a:pPr>
            <a:endParaRPr lang="es-ES" sz="900" b="1"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34" name="AutoShape 13"/>
          <p:cNvSpPr/>
          <p:nvPr/>
        </p:nvSpPr>
        <p:spPr bwMode="auto">
          <a:xfrm>
            <a:off x="5087508" y="3976741"/>
            <a:ext cx="991047" cy="974124"/>
          </a:xfrm>
          <a:custGeom>
            <a:avLst/>
            <a:gdLst>
              <a:gd name="T0" fmla="*/ 10800 w 21600"/>
              <a:gd name="T1" fmla="*/ 10779 h 21559"/>
              <a:gd name="T2" fmla="*/ 10800 w 21600"/>
              <a:gd name="T3" fmla="*/ 10779 h 21559"/>
              <a:gd name="T4" fmla="*/ 10800 w 21600"/>
              <a:gd name="T5" fmla="*/ 10779 h 21559"/>
              <a:gd name="T6" fmla="*/ 10800 w 21600"/>
              <a:gd name="T7" fmla="*/ 10779 h 21559"/>
            </a:gdLst>
            <a:ahLst/>
            <a:cxnLst>
              <a:cxn ang="0">
                <a:pos x="T0" y="T1"/>
              </a:cxn>
              <a:cxn ang="0">
                <a:pos x="T2" y="T3"/>
              </a:cxn>
              <a:cxn ang="0">
                <a:pos x="T4" y="T5"/>
              </a:cxn>
              <a:cxn ang="0">
                <a:pos x="T6" y="T7"/>
              </a:cxn>
            </a:cxnLst>
            <a:rect l="0" t="0" r="r" b="b"/>
            <a:pathLst>
              <a:path w="21600" h="21559">
                <a:moveTo>
                  <a:pt x="0" y="0"/>
                </a:moveTo>
                <a:cubicBezTo>
                  <a:pt x="53" y="5502"/>
                  <a:pt x="2137" y="10988"/>
                  <a:pt x="6271" y="15186"/>
                </a:cubicBezTo>
                <a:cubicBezTo>
                  <a:pt x="10500" y="19481"/>
                  <a:pt x="16056" y="21599"/>
                  <a:pt x="21600" y="21558"/>
                </a:cubicBezTo>
                <a:cubicBezTo>
                  <a:pt x="21600" y="9859"/>
                  <a:pt x="21600" y="4260"/>
                  <a:pt x="21600" y="4260"/>
                </a:cubicBezTo>
                <a:cubicBezTo>
                  <a:pt x="19268" y="4260"/>
                  <a:pt x="17404" y="2333"/>
                  <a:pt x="17404" y="0"/>
                </a:cubicBezTo>
                <a:cubicBezTo>
                  <a:pt x="0" y="0"/>
                  <a:pt x="444" y="0"/>
                  <a:pt x="0" y="0"/>
                </a:cubicBezTo>
                <a:close/>
              </a:path>
            </a:pathLst>
          </a:custGeom>
          <a:solidFill>
            <a:schemeClr val="accent4">
              <a:lumMod val="75000"/>
            </a:schemeClr>
          </a:solidFill>
          <a:ln>
            <a:noFill/>
          </a:ln>
          <a:effectLst/>
        </p:spPr>
        <p:txBody>
          <a:bodyPr lIns="0" tIns="0" rIns="0" bIns="0"/>
          <a:lstStyle/>
          <a:p>
            <a:pPr defTabSz="407035">
              <a:lnSpc>
                <a:spcPct val="120000"/>
              </a:lnSpc>
              <a:defRPr/>
            </a:pPr>
            <a:endParaRPr lang="es-ES" sz="900" b="1"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35" name="AutoShape 14"/>
          <p:cNvSpPr/>
          <p:nvPr/>
        </p:nvSpPr>
        <p:spPr bwMode="auto">
          <a:xfrm>
            <a:off x="6080678" y="2982812"/>
            <a:ext cx="976192" cy="993931"/>
          </a:xfrm>
          <a:custGeom>
            <a:avLst/>
            <a:gdLst>
              <a:gd name="T0" fmla="*/ 10773 w 21546"/>
              <a:gd name="T1" fmla="*/ 10800 h 21600"/>
              <a:gd name="T2" fmla="*/ 10773 w 21546"/>
              <a:gd name="T3" fmla="*/ 10800 h 21600"/>
              <a:gd name="T4" fmla="*/ 10773 w 21546"/>
              <a:gd name="T5" fmla="*/ 10800 h 21600"/>
              <a:gd name="T6" fmla="*/ 10773 w 21546"/>
              <a:gd name="T7" fmla="*/ 10800 h 21600"/>
            </a:gdLst>
            <a:ahLst/>
            <a:cxnLst>
              <a:cxn ang="0">
                <a:pos x="T0" y="T1"/>
              </a:cxn>
              <a:cxn ang="0">
                <a:pos x="T2" y="T3"/>
              </a:cxn>
              <a:cxn ang="0">
                <a:pos x="T4" y="T5"/>
              </a:cxn>
              <a:cxn ang="0">
                <a:pos x="T6" y="T7"/>
              </a:cxn>
            </a:cxnLst>
            <a:rect l="0" t="0" r="r" b="b"/>
            <a:pathLst>
              <a:path w="21546" h="21600">
                <a:moveTo>
                  <a:pt x="0" y="0"/>
                </a:moveTo>
                <a:cubicBezTo>
                  <a:pt x="0" y="12337"/>
                  <a:pt x="0" y="17409"/>
                  <a:pt x="0" y="17409"/>
                </a:cubicBezTo>
                <a:cubicBezTo>
                  <a:pt x="2328" y="17409"/>
                  <a:pt x="4253" y="19272"/>
                  <a:pt x="4253" y="21599"/>
                </a:cubicBezTo>
                <a:cubicBezTo>
                  <a:pt x="21545" y="21599"/>
                  <a:pt x="21007" y="21599"/>
                  <a:pt x="21544" y="21599"/>
                </a:cubicBezTo>
                <a:cubicBezTo>
                  <a:pt x="21600" y="16054"/>
                  <a:pt x="19487" y="10491"/>
                  <a:pt x="15193" y="6260"/>
                </a:cubicBezTo>
                <a:cubicBezTo>
                  <a:pt x="10994" y="2124"/>
                  <a:pt x="5503" y="39"/>
                  <a:pt x="0" y="0"/>
                </a:cubicBezTo>
                <a:close/>
              </a:path>
            </a:pathLst>
          </a:custGeom>
          <a:solidFill>
            <a:schemeClr val="accent2">
              <a:lumMod val="75000"/>
            </a:schemeClr>
          </a:solidFill>
          <a:ln>
            <a:noFill/>
          </a:ln>
          <a:effectLst/>
        </p:spPr>
        <p:txBody>
          <a:bodyPr lIns="0" tIns="0" rIns="0" bIns="0"/>
          <a:lstStyle/>
          <a:p>
            <a:pPr defTabSz="407035">
              <a:lnSpc>
                <a:spcPct val="120000"/>
              </a:lnSpc>
              <a:defRPr/>
            </a:pPr>
            <a:endParaRPr lang="es-ES" sz="900" b="1"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36" name="AutoShape 15"/>
          <p:cNvSpPr/>
          <p:nvPr/>
        </p:nvSpPr>
        <p:spPr bwMode="auto">
          <a:xfrm>
            <a:off x="6078557" y="3976741"/>
            <a:ext cx="976899" cy="97412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264" y="0"/>
                </a:moveTo>
                <a:cubicBezTo>
                  <a:pt x="4264" y="2337"/>
                  <a:pt x="2334" y="4268"/>
                  <a:pt x="0" y="4268"/>
                </a:cubicBezTo>
                <a:cubicBezTo>
                  <a:pt x="0" y="21599"/>
                  <a:pt x="0" y="21053"/>
                  <a:pt x="0" y="21600"/>
                </a:cubicBezTo>
                <a:cubicBezTo>
                  <a:pt x="5517" y="21559"/>
                  <a:pt x="11022" y="19436"/>
                  <a:pt x="15232" y="15216"/>
                </a:cubicBezTo>
                <a:cubicBezTo>
                  <a:pt x="19427" y="11009"/>
                  <a:pt x="21545" y="5512"/>
                  <a:pt x="21599" y="0"/>
                </a:cubicBezTo>
                <a:cubicBezTo>
                  <a:pt x="9836" y="0"/>
                  <a:pt x="4264" y="0"/>
                  <a:pt x="4264" y="0"/>
                </a:cubicBezTo>
                <a:close/>
              </a:path>
            </a:pathLst>
          </a:custGeom>
          <a:solidFill>
            <a:schemeClr val="accent3">
              <a:lumMod val="75000"/>
            </a:schemeClr>
          </a:solidFill>
          <a:ln>
            <a:noFill/>
          </a:ln>
          <a:effectLst/>
        </p:spPr>
        <p:txBody>
          <a:bodyPr lIns="0" tIns="0" rIns="0" bIns="0"/>
          <a:lstStyle/>
          <a:p>
            <a:pPr defTabSz="407035">
              <a:lnSpc>
                <a:spcPct val="120000"/>
              </a:lnSpc>
              <a:defRPr/>
            </a:pPr>
            <a:endParaRPr lang="es-ES" sz="900" b="1"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37" name="AutoShape 16"/>
          <p:cNvSpPr/>
          <p:nvPr/>
        </p:nvSpPr>
        <p:spPr bwMode="auto">
          <a:xfrm>
            <a:off x="6079973" y="2693475"/>
            <a:ext cx="1435992" cy="1466491"/>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6131"/>
                </a:moveTo>
                <a:cubicBezTo>
                  <a:pt x="0" y="0"/>
                  <a:pt x="0" y="0"/>
                  <a:pt x="0" y="0"/>
                </a:cubicBezTo>
                <a:cubicBezTo>
                  <a:pt x="10685" y="0"/>
                  <a:pt x="19302" y="8437"/>
                  <a:pt x="19359" y="18900"/>
                </a:cubicBezTo>
                <a:cubicBezTo>
                  <a:pt x="21599" y="18900"/>
                  <a:pt x="21599" y="18900"/>
                  <a:pt x="21599" y="18900"/>
                </a:cubicBezTo>
                <a:cubicBezTo>
                  <a:pt x="16372" y="21599"/>
                  <a:pt x="16372" y="21599"/>
                  <a:pt x="16372" y="21599"/>
                </a:cubicBezTo>
                <a:cubicBezTo>
                  <a:pt x="11144" y="18900"/>
                  <a:pt x="11144" y="18900"/>
                  <a:pt x="11144" y="18900"/>
                </a:cubicBezTo>
                <a:cubicBezTo>
                  <a:pt x="13327" y="18900"/>
                  <a:pt x="13327" y="18900"/>
                  <a:pt x="13327" y="18900"/>
                </a:cubicBezTo>
                <a:cubicBezTo>
                  <a:pt x="13212" y="11812"/>
                  <a:pt x="7353" y="6131"/>
                  <a:pt x="114" y="6131"/>
                </a:cubicBezTo>
                <a:cubicBezTo>
                  <a:pt x="57" y="6131"/>
                  <a:pt x="57" y="6131"/>
                  <a:pt x="0" y="6131"/>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p>
            <a:pPr>
              <a:lnSpc>
                <a:spcPct val="120000"/>
              </a:lnSpc>
            </a:pPr>
            <a:endParaRPr lang="en-US" b="1" dirty="0">
              <a:latin typeface="Arial" panose="020B0604020202020204" pitchFamily="34" charset="0"/>
              <a:ea typeface="微软雅黑" panose="020B0503020204020204" pitchFamily="34" charset="-122"/>
              <a:sym typeface="Arial" panose="020B0604020202020204" pitchFamily="34" charset="0"/>
            </a:endParaRPr>
          </a:p>
        </p:txBody>
      </p:sp>
      <p:sp>
        <p:nvSpPr>
          <p:cNvPr id="38" name="AutoShape 17"/>
          <p:cNvSpPr/>
          <p:nvPr/>
        </p:nvSpPr>
        <p:spPr bwMode="auto">
          <a:xfrm>
            <a:off x="4794651" y="2537136"/>
            <a:ext cx="1469239" cy="1443852"/>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907" y="2342"/>
                </a:moveTo>
                <a:cubicBezTo>
                  <a:pt x="8471" y="2342"/>
                  <a:pt x="0" y="10971"/>
                  <a:pt x="0" y="21600"/>
                </a:cubicBezTo>
                <a:cubicBezTo>
                  <a:pt x="5890" y="21600"/>
                  <a:pt x="5890" y="21600"/>
                  <a:pt x="5890" y="21600"/>
                </a:cubicBezTo>
                <a:cubicBezTo>
                  <a:pt x="5947" y="14400"/>
                  <a:pt x="11725" y="8571"/>
                  <a:pt x="18794" y="8571"/>
                </a:cubicBezTo>
                <a:cubicBezTo>
                  <a:pt x="18794" y="8571"/>
                  <a:pt x="18850" y="8571"/>
                  <a:pt x="18907" y="8571"/>
                </a:cubicBezTo>
                <a:cubicBezTo>
                  <a:pt x="18907" y="10400"/>
                  <a:pt x="18907" y="10400"/>
                  <a:pt x="18907" y="10400"/>
                </a:cubicBezTo>
                <a:cubicBezTo>
                  <a:pt x="21600" y="5200"/>
                  <a:pt x="21600" y="5200"/>
                  <a:pt x="21600" y="5200"/>
                </a:cubicBezTo>
                <a:cubicBezTo>
                  <a:pt x="18907" y="0"/>
                  <a:pt x="18907" y="0"/>
                  <a:pt x="18907" y="0"/>
                </a:cubicBezTo>
                <a:lnTo>
                  <a:pt x="18907" y="2342"/>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p>
            <a:pPr>
              <a:lnSpc>
                <a:spcPct val="120000"/>
              </a:lnSpc>
            </a:pPr>
            <a:endParaRPr lang="en-US" b="1" dirty="0">
              <a:latin typeface="Arial" panose="020B0604020202020204" pitchFamily="34" charset="0"/>
              <a:ea typeface="微软雅黑" panose="020B0503020204020204" pitchFamily="34" charset="-122"/>
              <a:sym typeface="Arial" panose="020B0604020202020204" pitchFamily="34" charset="0"/>
            </a:endParaRPr>
          </a:p>
        </p:txBody>
      </p:sp>
      <p:sp>
        <p:nvSpPr>
          <p:cNvPr id="39" name="AutoShape 18"/>
          <p:cNvSpPr/>
          <p:nvPr/>
        </p:nvSpPr>
        <p:spPr bwMode="auto">
          <a:xfrm>
            <a:off x="4641857" y="3800593"/>
            <a:ext cx="1438114" cy="146295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763"/>
                </a:moveTo>
                <a:cubicBezTo>
                  <a:pt x="2291" y="2763"/>
                  <a:pt x="2291" y="2763"/>
                  <a:pt x="2291" y="2763"/>
                </a:cubicBezTo>
                <a:cubicBezTo>
                  <a:pt x="2349" y="13196"/>
                  <a:pt x="11000" y="21599"/>
                  <a:pt x="21600" y="21599"/>
                </a:cubicBezTo>
                <a:cubicBezTo>
                  <a:pt x="21600" y="15509"/>
                  <a:pt x="21600" y="15509"/>
                  <a:pt x="21600" y="15509"/>
                </a:cubicBezTo>
                <a:cubicBezTo>
                  <a:pt x="21542" y="15509"/>
                  <a:pt x="21542" y="15509"/>
                  <a:pt x="21485" y="15509"/>
                </a:cubicBezTo>
                <a:cubicBezTo>
                  <a:pt x="14266" y="15509"/>
                  <a:pt x="8422" y="9813"/>
                  <a:pt x="8307" y="2763"/>
                </a:cubicBezTo>
                <a:cubicBezTo>
                  <a:pt x="10427" y="2763"/>
                  <a:pt x="10427" y="2763"/>
                  <a:pt x="10427" y="2763"/>
                </a:cubicBezTo>
                <a:cubicBezTo>
                  <a:pt x="5213" y="0"/>
                  <a:pt x="5213" y="0"/>
                  <a:pt x="5213" y="0"/>
                </a:cubicBezTo>
                <a:lnTo>
                  <a:pt x="0" y="2763"/>
                </a:lnTo>
                <a:close/>
              </a:path>
            </a:pathLst>
          </a:custGeom>
          <a:solidFill>
            <a:schemeClr val="accent4"/>
          </a:solidFill>
          <a:ln>
            <a:noFill/>
          </a:ln>
          <a:effectLst/>
        </p:spPr>
        <p:txBody>
          <a:bodyPr lIns="0" tIns="0" rIns="0" bIns="0"/>
          <a:lstStyle/>
          <a:p>
            <a:pPr defTabSz="407035">
              <a:lnSpc>
                <a:spcPct val="120000"/>
              </a:lnSpc>
              <a:defRPr/>
            </a:pPr>
            <a:endParaRPr lang="es-ES" sz="900" b="1"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40" name="AutoShape 19"/>
          <p:cNvSpPr/>
          <p:nvPr/>
        </p:nvSpPr>
        <p:spPr bwMode="auto">
          <a:xfrm>
            <a:off x="5896758" y="4048900"/>
            <a:ext cx="1466411" cy="13518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699" y="19403"/>
                </a:moveTo>
                <a:cubicBezTo>
                  <a:pt x="12768" y="19403"/>
                  <a:pt x="21037" y="10861"/>
                  <a:pt x="21600" y="122"/>
                </a:cubicBezTo>
                <a:cubicBezTo>
                  <a:pt x="18731" y="1769"/>
                  <a:pt x="18731" y="1769"/>
                  <a:pt x="18731" y="1769"/>
                </a:cubicBezTo>
                <a:cubicBezTo>
                  <a:pt x="15693" y="0"/>
                  <a:pt x="15693" y="0"/>
                  <a:pt x="15693" y="0"/>
                </a:cubicBezTo>
                <a:cubicBezTo>
                  <a:pt x="15075" y="7199"/>
                  <a:pt x="9562" y="12813"/>
                  <a:pt x="2812" y="12813"/>
                </a:cubicBezTo>
                <a:cubicBezTo>
                  <a:pt x="2756" y="12813"/>
                  <a:pt x="2756" y="12813"/>
                  <a:pt x="2699" y="12813"/>
                </a:cubicBezTo>
                <a:cubicBezTo>
                  <a:pt x="2699" y="10494"/>
                  <a:pt x="2699" y="10494"/>
                  <a:pt x="2699" y="10494"/>
                </a:cubicBezTo>
                <a:cubicBezTo>
                  <a:pt x="0" y="16047"/>
                  <a:pt x="0" y="16047"/>
                  <a:pt x="0" y="16047"/>
                </a:cubicBezTo>
                <a:cubicBezTo>
                  <a:pt x="2699" y="21600"/>
                  <a:pt x="2699" y="21600"/>
                  <a:pt x="2699" y="21600"/>
                </a:cubicBezTo>
                <a:lnTo>
                  <a:pt x="2699" y="19403"/>
                </a:lnTo>
                <a:close/>
              </a:path>
            </a:pathLst>
          </a:custGeom>
          <a:solidFill>
            <a:schemeClr val="accent3"/>
          </a:solidFill>
          <a:ln>
            <a:noFill/>
          </a:ln>
          <a:effectLst/>
        </p:spPr>
        <p:txBody>
          <a:bodyPr lIns="0" tIns="0" rIns="0" bIns="0"/>
          <a:lstStyle/>
          <a:p>
            <a:pPr defTabSz="407035">
              <a:lnSpc>
                <a:spcPct val="120000"/>
              </a:lnSpc>
              <a:defRPr/>
            </a:pPr>
            <a:endParaRPr lang="es-ES" sz="900" b="1"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41" name="Text Placeholder 7"/>
          <p:cNvSpPr txBox="1"/>
          <p:nvPr/>
        </p:nvSpPr>
        <p:spPr>
          <a:xfrm>
            <a:off x="1908175" y="2358862"/>
            <a:ext cx="1742574" cy="337528"/>
          </a:xfrm>
          <a:prstGeom prst="rect">
            <a:avLst/>
          </a:prstGeom>
          <a:noFill/>
        </p:spPr>
        <p:txBody>
          <a:bodyPr vert="horz" wrap="square" lIns="0" tIns="0" rIns="0" bIns="0" rtlCol="0">
            <a:spAutoFit/>
          </a:bodyPr>
          <a:lstStyle>
            <a:defPPr>
              <a:defRPr lang="zh-CN"/>
            </a:defPPr>
            <a:lvl1pPr>
              <a:lnSpc>
                <a:spcPct val="120000"/>
              </a:lnSpc>
              <a:defRPr sz="2000" b="1">
                <a:solidFill>
                  <a:schemeClr val="tx1">
                    <a:lumMod val="65000"/>
                    <a:lumOff val="35000"/>
                  </a:schemeClr>
                </a:solidFill>
                <a:latin typeface="Arial" panose="020B0604020202020204" pitchFamily="34" charset="0"/>
                <a:ea typeface="微软雅黑" panose="020B0503020204020204" pitchFamily="34" charset="-122"/>
                <a:cs typeface="+mn-ea"/>
              </a:defRPr>
            </a:lvl1pPr>
          </a:lstStyle>
          <a:p>
            <a:pPr algn="r"/>
            <a:r>
              <a:rPr lang="zh-CN" altLang="zh-CN" dirty="0">
                <a:solidFill>
                  <a:schemeClr val="tx1"/>
                </a:solidFill>
              </a:rPr>
              <a:t>风险开发策略</a:t>
            </a:r>
            <a:endParaRPr lang="es-ES_tradnl" dirty="0">
              <a:solidFill>
                <a:schemeClr val="tx1"/>
              </a:solidFill>
              <a:sym typeface="Arial" panose="020B0604020202020204" pitchFamily="34" charset="0"/>
            </a:endParaRPr>
          </a:p>
        </p:txBody>
      </p:sp>
      <p:sp>
        <p:nvSpPr>
          <p:cNvPr id="43" name="Rounded Rectangle 11"/>
          <p:cNvSpPr>
            <a:spLocks noChangeAspect="1"/>
          </p:cNvSpPr>
          <p:nvPr/>
        </p:nvSpPr>
        <p:spPr>
          <a:xfrm>
            <a:off x="3844125" y="2311807"/>
            <a:ext cx="641659" cy="642318"/>
          </a:xfrm>
          <a:prstGeom prst="roundRect">
            <a:avLst>
              <a:gd name="adj"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US" sz="1100" b="1"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4" name="Text Placeholder 7"/>
          <p:cNvSpPr txBox="1"/>
          <p:nvPr/>
        </p:nvSpPr>
        <p:spPr>
          <a:xfrm>
            <a:off x="3895574" y="2393168"/>
            <a:ext cx="519422" cy="428680"/>
          </a:xfrm>
          <a:prstGeom prst="rect">
            <a:avLst/>
          </a:prstGeom>
        </p:spPr>
        <p:txBody>
          <a:bodyPr vert="horz" lIns="0" tIns="0" rIns="0" bIns="0" anchor="ctr"/>
          <a:lstStyle>
            <a:lvl1pPr marL="0" indent="0" algn="ctr" defTabSz="914400" rtl="0" eaLnBrk="1" latinLnBrk="0" hangingPunct="1">
              <a:lnSpc>
                <a:spcPct val="100000"/>
              </a:lnSpc>
              <a:spcBef>
                <a:spcPts val="0"/>
              </a:spcBef>
              <a:buFont typeface="Arial" panose="020B0604020202020204" pitchFamily="34" charset="0"/>
              <a:buNone/>
              <a:defRPr sz="2110" b="1"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s-ES_tradnl" sz="1900" dirty="0">
                <a:solidFill>
                  <a:schemeClr val="tx1"/>
                </a:solidFill>
                <a:latin typeface="Arial" panose="020B0604020202020204" pitchFamily="34" charset="0"/>
                <a:ea typeface="微软雅黑" panose="020B0503020204020204" pitchFamily="34" charset="-122"/>
                <a:sym typeface="Arial" panose="020B0604020202020204" pitchFamily="34" charset="0"/>
              </a:rPr>
              <a:t>01</a:t>
            </a:r>
          </a:p>
        </p:txBody>
      </p:sp>
      <p:sp>
        <p:nvSpPr>
          <p:cNvPr id="45" name="Text Placeholder 7"/>
          <p:cNvSpPr txBox="1"/>
          <p:nvPr/>
        </p:nvSpPr>
        <p:spPr>
          <a:xfrm>
            <a:off x="8766175" y="2355947"/>
            <a:ext cx="1555703" cy="337528"/>
          </a:xfrm>
          <a:prstGeom prst="rect">
            <a:avLst/>
          </a:prstGeom>
          <a:noFill/>
        </p:spPr>
        <p:txBody>
          <a:bodyPr vert="horz" wrap="square" lIns="0" tIns="0" rIns="0" bIns="0" rtlCol="0">
            <a:spAutoFit/>
          </a:bodyPr>
          <a:lstStyle>
            <a:defPPr>
              <a:defRPr lang="zh-CN"/>
            </a:defPPr>
            <a:lvl1pPr>
              <a:lnSpc>
                <a:spcPct val="120000"/>
              </a:lnSpc>
              <a:defRPr sz="2000" b="1">
                <a:solidFill>
                  <a:schemeClr val="tx1">
                    <a:lumMod val="65000"/>
                    <a:lumOff val="35000"/>
                  </a:schemeClr>
                </a:solidFill>
                <a:latin typeface="Arial" panose="020B0604020202020204" pitchFamily="34" charset="0"/>
                <a:ea typeface="微软雅黑" panose="020B0503020204020204" pitchFamily="34" charset="-122"/>
                <a:cs typeface="+mn-ea"/>
              </a:defRPr>
            </a:lvl1pPr>
          </a:lstStyle>
          <a:p>
            <a:r>
              <a:rPr lang="zh-CN" altLang="zh-CN" dirty="0">
                <a:solidFill>
                  <a:schemeClr val="tx1"/>
                </a:solidFill>
              </a:rPr>
              <a:t>风险共享策略</a:t>
            </a:r>
            <a:endParaRPr lang="es-ES_tradnl" dirty="0">
              <a:solidFill>
                <a:schemeClr val="tx1"/>
              </a:solidFill>
              <a:sym typeface="Arial" panose="020B0604020202020204" pitchFamily="34" charset="0"/>
            </a:endParaRPr>
          </a:p>
        </p:txBody>
      </p:sp>
      <p:sp>
        <p:nvSpPr>
          <p:cNvPr id="47" name="Rounded Rectangle 23"/>
          <p:cNvSpPr>
            <a:spLocks noChangeAspect="1"/>
          </p:cNvSpPr>
          <p:nvPr/>
        </p:nvSpPr>
        <p:spPr>
          <a:xfrm>
            <a:off x="7879676" y="2311807"/>
            <a:ext cx="641659" cy="642318"/>
          </a:xfrm>
          <a:prstGeom prst="roundRect">
            <a:avLst>
              <a:gd name="adj" fmla="val 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US" sz="1100" b="1"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8" name="Text Placeholder 7"/>
          <p:cNvSpPr txBox="1"/>
          <p:nvPr/>
        </p:nvSpPr>
        <p:spPr>
          <a:xfrm>
            <a:off x="7931127" y="2393168"/>
            <a:ext cx="519422" cy="428680"/>
          </a:xfrm>
          <a:prstGeom prst="rect">
            <a:avLst/>
          </a:prstGeom>
        </p:spPr>
        <p:txBody>
          <a:bodyPr vert="horz" lIns="0" tIns="0" rIns="0" bIns="0" anchor="ctr"/>
          <a:lstStyle>
            <a:lvl1pPr marL="0" indent="0" algn="ctr" defTabSz="914400" rtl="0" eaLnBrk="1" latinLnBrk="0" hangingPunct="1">
              <a:lnSpc>
                <a:spcPct val="100000"/>
              </a:lnSpc>
              <a:spcBef>
                <a:spcPts val="0"/>
              </a:spcBef>
              <a:buFont typeface="Arial" panose="020B0604020202020204" pitchFamily="34" charset="0"/>
              <a:buNone/>
              <a:defRPr sz="2110" b="1"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s-ES_tradnl" sz="1900" dirty="0">
                <a:solidFill>
                  <a:schemeClr val="tx1"/>
                </a:solidFill>
                <a:latin typeface="Arial" panose="020B0604020202020204" pitchFamily="34" charset="0"/>
                <a:ea typeface="微软雅黑" panose="020B0503020204020204" pitchFamily="34" charset="-122"/>
                <a:sym typeface="Arial" panose="020B0604020202020204" pitchFamily="34" charset="0"/>
              </a:rPr>
              <a:t>02</a:t>
            </a:r>
          </a:p>
        </p:txBody>
      </p:sp>
      <p:sp>
        <p:nvSpPr>
          <p:cNvPr id="49" name="Text Placeholder 7"/>
          <p:cNvSpPr txBox="1"/>
          <p:nvPr/>
        </p:nvSpPr>
        <p:spPr>
          <a:xfrm>
            <a:off x="1908175" y="4877594"/>
            <a:ext cx="1742574" cy="337528"/>
          </a:xfrm>
          <a:prstGeom prst="rect">
            <a:avLst/>
          </a:prstGeom>
          <a:noFill/>
        </p:spPr>
        <p:txBody>
          <a:bodyPr vert="horz" wrap="square" lIns="0" tIns="0" rIns="0" bIns="0" rtlCol="0">
            <a:spAutoFit/>
          </a:bodyPr>
          <a:lstStyle>
            <a:defPPr>
              <a:defRPr lang="zh-CN"/>
            </a:defPPr>
            <a:lvl1pPr>
              <a:lnSpc>
                <a:spcPct val="120000"/>
              </a:lnSpc>
              <a:defRPr sz="2000" b="1">
                <a:solidFill>
                  <a:schemeClr val="tx1">
                    <a:lumMod val="65000"/>
                    <a:lumOff val="35000"/>
                  </a:schemeClr>
                </a:solidFill>
                <a:latin typeface="Arial" panose="020B0604020202020204" pitchFamily="34" charset="0"/>
                <a:ea typeface="微软雅黑" panose="020B0503020204020204" pitchFamily="34" charset="-122"/>
                <a:cs typeface="+mn-ea"/>
              </a:defRPr>
            </a:lvl1pPr>
          </a:lstStyle>
          <a:p>
            <a:pPr algn="r"/>
            <a:r>
              <a:rPr lang="zh-CN" altLang="zh-CN" dirty="0">
                <a:solidFill>
                  <a:schemeClr val="tx1"/>
                </a:solidFill>
              </a:rPr>
              <a:t>风险承担策略</a:t>
            </a:r>
            <a:endParaRPr lang="es-ES_tradnl" dirty="0">
              <a:solidFill>
                <a:schemeClr val="tx1"/>
              </a:solidFill>
              <a:sym typeface="Arial" panose="020B0604020202020204" pitchFamily="34" charset="0"/>
            </a:endParaRPr>
          </a:p>
        </p:txBody>
      </p:sp>
      <p:sp>
        <p:nvSpPr>
          <p:cNvPr id="51" name="Rounded Rectangle 27"/>
          <p:cNvSpPr>
            <a:spLocks noChangeAspect="1"/>
          </p:cNvSpPr>
          <p:nvPr/>
        </p:nvSpPr>
        <p:spPr>
          <a:xfrm>
            <a:off x="3800627" y="4806351"/>
            <a:ext cx="641659" cy="642318"/>
          </a:xfrm>
          <a:prstGeom prst="roundRect">
            <a:avLst>
              <a:gd name="adj" fmla="val 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US" sz="1100" b="1"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52" name="Text Placeholder 7"/>
          <p:cNvSpPr txBox="1"/>
          <p:nvPr/>
        </p:nvSpPr>
        <p:spPr>
          <a:xfrm>
            <a:off x="3852077" y="4887713"/>
            <a:ext cx="519422" cy="428680"/>
          </a:xfrm>
          <a:prstGeom prst="rect">
            <a:avLst/>
          </a:prstGeom>
        </p:spPr>
        <p:txBody>
          <a:bodyPr vert="horz" lIns="0" tIns="0" rIns="0" bIns="0" anchor="ctr"/>
          <a:lstStyle>
            <a:lvl1pPr marL="0" indent="0" algn="ctr" defTabSz="914400" rtl="0" eaLnBrk="1" latinLnBrk="0" hangingPunct="1">
              <a:lnSpc>
                <a:spcPct val="100000"/>
              </a:lnSpc>
              <a:spcBef>
                <a:spcPts val="0"/>
              </a:spcBef>
              <a:buFont typeface="Arial" panose="020B0604020202020204" pitchFamily="34" charset="0"/>
              <a:buNone/>
              <a:defRPr sz="2110" b="1"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s-ES_tradnl" sz="1900" dirty="0">
                <a:solidFill>
                  <a:schemeClr val="tx1"/>
                </a:solidFill>
                <a:latin typeface="Arial" panose="020B0604020202020204" pitchFamily="34" charset="0"/>
                <a:ea typeface="微软雅黑" panose="020B0503020204020204" pitchFamily="34" charset="-122"/>
                <a:sym typeface="Arial" panose="020B0604020202020204" pitchFamily="34" charset="0"/>
              </a:rPr>
              <a:t>04</a:t>
            </a:r>
          </a:p>
        </p:txBody>
      </p:sp>
      <p:sp>
        <p:nvSpPr>
          <p:cNvPr id="53" name="Text Placeholder 7"/>
          <p:cNvSpPr txBox="1"/>
          <p:nvPr/>
        </p:nvSpPr>
        <p:spPr>
          <a:xfrm>
            <a:off x="8751207" y="4885210"/>
            <a:ext cx="1555703" cy="337528"/>
          </a:xfrm>
          <a:prstGeom prst="rect">
            <a:avLst/>
          </a:prstGeom>
          <a:noFill/>
        </p:spPr>
        <p:txBody>
          <a:bodyPr vert="horz" wrap="square" lIns="0" tIns="0" rIns="0" bIns="0" rtlCol="0">
            <a:spAutoFit/>
          </a:bodyPr>
          <a:lstStyle>
            <a:defPPr>
              <a:defRPr lang="zh-CN"/>
            </a:defPPr>
            <a:lvl1pPr>
              <a:lnSpc>
                <a:spcPct val="120000"/>
              </a:lnSpc>
              <a:defRPr sz="2000" b="1">
                <a:solidFill>
                  <a:schemeClr val="tx1">
                    <a:lumMod val="65000"/>
                    <a:lumOff val="35000"/>
                  </a:schemeClr>
                </a:solidFill>
                <a:latin typeface="Arial" panose="020B0604020202020204" pitchFamily="34" charset="0"/>
                <a:ea typeface="微软雅黑" panose="020B0503020204020204" pitchFamily="34" charset="-122"/>
                <a:cs typeface="+mn-ea"/>
              </a:defRPr>
            </a:lvl1pPr>
          </a:lstStyle>
          <a:p>
            <a:r>
              <a:rPr lang="zh-CN" altLang="zh-CN" dirty="0">
                <a:solidFill>
                  <a:schemeClr val="tx1"/>
                </a:solidFill>
              </a:rPr>
              <a:t>风险增强策略</a:t>
            </a:r>
            <a:endParaRPr lang="es-ES_tradnl" dirty="0">
              <a:solidFill>
                <a:schemeClr val="tx1"/>
              </a:solidFill>
              <a:sym typeface="Arial" panose="020B0604020202020204" pitchFamily="34" charset="0"/>
            </a:endParaRPr>
          </a:p>
        </p:txBody>
      </p:sp>
      <p:sp>
        <p:nvSpPr>
          <p:cNvPr id="55" name="Rounded Rectangle 16"/>
          <p:cNvSpPr>
            <a:spLocks noChangeAspect="1"/>
          </p:cNvSpPr>
          <p:nvPr/>
        </p:nvSpPr>
        <p:spPr>
          <a:xfrm>
            <a:off x="7879676" y="4806351"/>
            <a:ext cx="641659" cy="642318"/>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US" sz="1100" b="1"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56" name="Text Placeholder 7"/>
          <p:cNvSpPr txBox="1"/>
          <p:nvPr/>
        </p:nvSpPr>
        <p:spPr>
          <a:xfrm>
            <a:off x="7931127" y="4887713"/>
            <a:ext cx="519422" cy="428680"/>
          </a:xfrm>
          <a:prstGeom prst="rect">
            <a:avLst/>
          </a:prstGeom>
        </p:spPr>
        <p:txBody>
          <a:bodyPr vert="horz" lIns="0" tIns="0" rIns="0" bIns="0" anchor="ctr"/>
          <a:lstStyle>
            <a:lvl1pPr marL="0" indent="0" algn="ctr" defTabSz="914400" rtl="0" eaLnBrk="1" latinLnBrk="0" hangingPunct="1">
              <a:lnSpc>
                <a:spcPct val="100000"/>
              </a:lnSpc>
              <a:spcBef>
                <a:spcPts val="0"/>
              </a:spcBef>
              <a:buFont typeface="Arial" panose="020B0604020202020204" pitchFamily="34" charset="0"/>
              <a:buNone/>
              <a:defRPr sz="2110" b="1"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s-ES_tradnl" sz="1900" dirty="0">
                <a:solidFill>
                  <a:schemeClr val="tx1"/>
                </a:solidFill>
                <a:latin typeface="Arial" panose="020B0604020202020204" pitchFamily="34" charset="0"/>
                <a:ea typeface="微软雅黑" panose="020B0503020204020204" pitchFamily="34" charset="-122"/>
                <a:sym typeface="Arial" panose="020B0604020202020204" pitchFamily="34" charset="0"/>
              </a:rPr>
              <a:t>03</a:t>
            </a:r>
          </a:p>
        </p:txBody>
      </p:sp>
      <p:sp>
        <p:nvSpPr>
          <p:cNvPr id="4" name="灯片编号占位符 3">
            <a:extLst>
              <a:ext uri="{FF2B5EF4-FFF2-40B4-BE49-F238E27FC236}">
                <a16:creationId xmlns:a16="http://schemas.microsoft.com/office/drawing/2014/main" id="{3CD69299-A3AB-461A-9B43-8BB7926474BE}"/>
              </a:ext>
            </a:extLst>
          </p:cNvPr>
          <p:cNvSpPr>
            <a:spLocks noGrp="1"/>
          </p:cNvSpPr>
          <p:nvPr>
            <p:ph type="sldNum" sz="quarter" idx="12"/>
          </p:nvPr>
        </p:nvSpPr>
        <p:spPr/>
        <p:txBody>
          <a:bodyPr/>
          <a:lstStyle/>
          <a:p>
            <a:fld id="{B6F15528-21DE-4FAA-801E-634DDDAF4B2B}" type="slidenum">
              <a:rPr lang="en-US" smtClean="0"/>
              <a:t>557</a:t>
            </a:fld>
            <a:endParaRPr lang="en-US" dirty="0"/>
          </a:p>
        </p:txBody>
      </p:sp>
      <p:sp>
        <p:nvSpPr>
          <p:cNvPr id="27" name="灯片编号占位符 8">
            <a:extLst>
              <a:ext uri="{FF2B5EF4-FFF2-40B4-BE49-F238E27FC236}">
                <a16:creationId xmlns:a16="http://schemas.microsoft.com/office/drawing/2014/main" id="{3A1705A0-99CA-434B-BFB0-06B627446231}"/>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557</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ppt_x"/>
                                          </p:val>
                                        </p:tav>
                                        <p:tav tm="100000">
                                          <p:val>
                                            <p:strVal val="#ppt_x"/>
                                          </p:val>
                                        </p:tav>
                                      </p:tavLst>
                                    </p:anim>
                                    <p:anim calcmode="lin" valueType="num">
                                      <p:cBhvr additive="base">
                                        <p:cTn id="8" dur="500" fill="hold"/>
                                        <p:tgtEl>
                                          <p:spTgt spid="4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ppt_x"/>
                                          </p:val>
                                        </p:tav>
                                        <p:tav tm="100000">
                                          <p:val>
                                            <p:strVal val="#ppt_x"/>
                                          </p:val>
                                        </p:tav>
                                      </p:tavLst>
                                    </p:anim>
                                    <p:anim calcmode="lin" valueType="num">
                                      <p:cBhvr additive="base">
                                        <p:cTn id="12" dur="500" fill="hold"/>
                                        <p:tgtEl>
                                          <p:spTgt spid="4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500" fill="hold"/>
                                        <p:tgtEl>
                                          <p:spTgt spid="44"/>
                                        </p:tgtEl>
                                        <p:attrNameLst>
                                          <p:attrName>ppt_x</p:attrName>
                                        </p:attrNameLst>
                                      </p:cBhvr>
                                      <p:tavLst>
                                        <p:tav tm="0">
                                          <p:val>
                                            <p:strVal val="#ppt_x"/>
                                          </p:val>
                                        </p:tav>
                                        <p:tav tm="100000">
                                          <p:val>
                                            <p:strVal val="#ppt_x"/>
                                          </p:val>
                                        </p:tav>
                                      </p:tavLst>
                                    </p:anim>
                                    <p:anim calcmode="lin" valueType="num">
                                      <p:cBhvr additive="base">
                                        <p:cTn id="16"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500" fill="hold"/>
                                        <p:tgtEl>
                                          <p:spTgt spid="45"/>
                                        </p:tgtEl>
                                        <p:attrNameLst>
                                          <p:attrName>ppt_x</p:attrName>
                                        </p:attrNameLst>
                                      </p:cBhvr>
                                      <p:tavLst>
                                        <p:tav tm="0">
                                          <p:val>
                                            <p:strVal val="#ppt_x"/>
                                          </p:val>
                                        </p:tav>
                                        <p:tav tm="100000">
                                          <p:val>
                                            <p:strVal val="#ppt_x"/>
                                          </p:val>
                                        </p:tav>
                                      </p:tavLst>
                                    </p:anim>
                                    <p:anim calcmode="lin" valueType="num">
                                      <p:cBhvr additive="base">
                                        <p:cTn id="22" dur="500" fill="hold"/>
                                        <p:tgtEl>
                                          <p:spTgt spid="4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 calcmode="lin" valueType="num">
                                      <p:cBhvr additive="base">
                                        <p:cTn id="25" dur="500" fill="hold"/>
                                        <p:tgtEl>
                                          <p:spTgt spid="47"/>
                                        </p:tgtEl>
                                        <p:attrNameLst>
                                          <p:attrName>ppt_x</p:attrName>
                                        </p:attrNameLst>
                                      </p:cBhvr>
                                      <p:tavLst>
                                        <p:tav tm="0">
                                          <p:val>
                                            <p:strVal val="#ppt_x"/>
                                          </p:val>
                                        </p:tav>
                                        <p:tav tm="100000">
                                          <p:val>
                                            <p:strVal val="#ppt_x"/>
                                          </p:val>
                                        </p:tav>
                                      </p:tavLst>
                                    </p:anim>
                                    <p:anim calcmode="lin" valueType="num">
                                      <p:cBhvr additive="base">
                                        <p:cTn id="26" dur="500" fill="hold"/>
                                        <p:tgtEl>
                                          <p:spTgt spid="4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anim calcmode="lin" valueType="num">
                                      <p:cBhvr additive="base">
                                        <p:cTn id="29" dur="500" fill="hold"/>
                                        <p:tgtEl>
                                          <p:spTgt spid="48"/>
                                        </p:tgtEl>
                                        <p:attrNameLst>
                                          <p:attrName>ppt_x</p:attrName>
                                        </p:attrNameLst>
                                      </p:cBhvr>
                                      <p:tavLst>
                                        <p:tav tm="0">
                                          <p:val>
                                            <p:strVal val="#ppt_x"/>
                                          </p:val>
                                        </p:tav>
                                        <p:tav tm="100000">
                                          <p:val>
                                            <p:strVal val="#ppt_x"/>
                                          </p:val>
                                        </p:tav>
                                      </p:tavLst>
                                    </p:anim>
                                    <p:anim calcmode="lin" valueType="num">
                                      <p:cBhvr additive="base">
                                        <p:cTn id="30"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53"/>
                                        </p:tgtEl>
                                        <p:attrNameLst>
                                          <p:attrName>style.visibility</p:attrName>
                                        </p:attrNameLst>
                                      </p:cBhvr>
                                      <p:to>
                                        <p:strVal val="visible"/>
                                      </p:to>
                                    </p:set>
                                    <p:anim calcmode="lin" valueType="num">
                                      <p:cBhvr additive="base">
                                        <p:cTn id="35" dur="500" fill="hold"/>
                                        <p:tgtEl>
                                          <p:spTgt spid="53"/>
                                        </p:tgtEl>
                                        <p:attrNameLst>
                                          <p:attrName>ppt_x</p:attrName>
                                        </p:attrNameLst>
                                      </p:cBhvr>
                                      <p:tavLst>
                                        <p:tav tm="0">
                                          <p:val>
                                            <p:strVal val="#ppt_x"/>
                                          </p:val>
                                        </p:tav>
                                        <p:tav tm="100000">
                                          <p:val>
                                            <p:strVal val="#ppt_x"/>
                                          </p:val>
                                        </p:tav>
                                      </p:tavLst>
                                    </p:anim>
                                    <p:anim calcmode="lin" valueType="num">
                                      <p:cBhvr additive="base">
                                        <p:cTn id="36" dur="500" fill="hold"/>
                                        <p:tgtEl>
                                          <p:spTgt spid="5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anim calcmode="lin" valueType="num">
                                      <p:cBhvr additive="base">
                                        <p:cTn id="39" dur="500" fill="hold"/>
                                        <p:tgtEl>
                                          <p:spTgt spid="55"/>
                                        </p:tgtEl>
                                        <p:attrNameLst>
                                          <p:attrName>ppt_x</p:attrName>
                                        </p:attrNameLst>
                                      </p:cBhvr>
                                      <p:tavLst>
                                        <p:tav tm="0">
                                          <p:val>
                                            <p:strVal val="#ppt_x"/>
                                          </p:val>
                                        </p:tav>
                                        <p:tav tm="100000">
                                          <p:val>
                                            <p:strVal val="#ppt_x"/>
                                          </p:val>
                                        </p:tav>
                                      </p:tavLst>
                                    </p:anim>
                                    <p:anim calcmode="lin" valueType="num">
                                      <p:cBhvr additive="base">
                                        <p:cTn id="40" dur="500" fill="hold"/>
                                        <p:tgtEl>
                                          <p:spTgt spid="5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anim calcmode="lin" valueType="num">
                                      <p:cBhvr additive="base">
                                        <p:cTn id="43" dur="500" fill="hold"/>
                                        <p:tgtEl>
                                          <p:spTgt spid="56"/>
                                        </p:tgtEl>
                                        <p:attrNameLst>
                                          <p:attrName>ppt_x</p:attrName>
                                        </p:attrNameLst>
                                      </p:cBhvr>
                                      <p:tavLst>
                                        <p:tav tm="0">
                                          <p:val>
                                            <p:strVal val="#ppt_x"/>
                                          </p:val>
                                        </p:tav>
                                        <p:tav tm="100000">
                                          <p:val>
                                            <p:strVal val="#ppt_x"/>
                                          </p:val>
                                        </p:tav>
                                      </p:tavLst>
                                    </p:anim>
                                    <p:anim calcmode="lin" valueType="num">
                                      <p:cBhvr additive="base">
                                        <p:cTn id="44"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9"/>
                                        </p:tgtEl>
                                        <p:attrNameLst>
                                          <p:attrName>style.visibility</p:attrName>
                                        </p:attrNameLst>
                                      </p:cBhvr>
                                      <p:to>
                                        <p:strVal val="visible"/>
                                      </p:to>
                                    </p:set>
                                    <p:anim calcmode="lin" valueType="num">
                                      <p:cBhvr additive="base">
                                        <p:cTn id="49" dur="500" fill="hold"/>
                                        <p:tgtEl>
                                          <p:spTgt spid="49"/>
                                        </p:tgtEl>
                                        <p:attrNameLst>
                                          <p:attrName>ppt_x</p:attrName>
                                        </p:attrNameLst>
                                      </p:cBhvr>
                                      <p:tavLst>
                                        <p:tav tm="0">
                                          <p:val>
                                            <p:strVal val="#ppt_x"/>
                                          </p:val>
                                        </p:tav>
                                        <p:tav tm="100000">
                                          <p:val>
                                            <p:strVal val="#ppt_x"/>
                                          </p:val>
                                        </p:tav>
                                      </p:tavLst>
                                    </p:anim>
                                    <p:anim calcmode="lin" valueType="num">
                                      <p:cBhvr additive="base">
                                        <p:cTn id="50" dur="500" fill="hold"/>
                                        <p:tgtEl>
                                          <p:spTgt spid="49"/>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51"/>
                                        </p:tgtEl>
                                        <p:attrNameLst>
                                          <p:attrName>style.visibility</p:attrName>
                                        </p:attrNameLst>
                                      </p:cBhvr>
                                      <p:to>
                                        <p:strVal val="visible"/>
                                      </p:to>
                                    </p:set>
                                    <p:anim calcmode="lin" valueType="num">
                                      <p:cBhvr additive="base">
                                        <p:cTn id="53" dur="500" fill="hold"/>
                                        <p:tgtEl>
                                          <p:spTgt spid="51"/>
                                        </p:tgtEl>
                                        <p:attrNameLst>
                                          <p:attrName>ppt_x</p:attrName>
                                        </p:attrNameLst>
                                      </p:cBhvr>
                                      <p:tavLst>
                                        <p:tav tm="0">
                                          <p:val>
                                            <p:strVal val="#ppt_x"/>
                                          </p:val>
                                        </p:tav>
                                        <p:tav tm="100000">
                                          <p:val>
                                            <p:strVal val="#ppt_x"/>
                                          </p:val>
                                        </p:tav>
                                      </p:tavLst>
                                    </p:anim>
                                    <p:anim calcmode="lin" valueType="num">
                                      <p:cBhvr additive="base">
                                        <p:cTn id="54" dur="500" fill="hold"/>
                                        <p:tgtEl>
                                          <p:spTgt spid="51"/>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52"/>
                                        </p:tgtEl>
                                        <p:attrNameLst>
                                          <p:attrName>style.visibility</p:attrName>
                                        </p:attrNameLst>
                                      </p:cBhvr>
                                      <p:to>
                                        <p:strVal val="visible"/>
                                      </p:to>
                                    </p:set>
                                    <p:anim calcmode="lin" valueType="num">
                                      <p:cBhvr additive="base">
                                        <p:cTn id="57" dur="500" fill="hold"/>
                                        <p:tgtEl>
                                          <p:spTgt spid="52"/>
                                        </p:tgtEl>
                                        <p:attrNameLst>
                                          <p:attrName>ppt_x</p:attrName>
                                        </p:attrNameLst>
                                      </p:cBhvr>
                                      <p:tavLst>
                                        <p:tav tm="0">
                                          <p:val>
                                            <p:strVal val="#ppt_x"/>
                                          </p:val>
                                        </p:tav>
                                        <p:tav tm="100000">
                                          <p:val>
                                            <p:strVal val="#ppt_x"/>
                                          </p:val>
                                        </p:tav>
                                      </p:tavLst>
                                    </p:anim>
                                    <p:anim calcmode="lin" valueType="num">
                                      <p:cBhvr additive="base">
                                        <p:cTn id="5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3" grpId="0" bldLvl="0" animBg="1"/>
      <p:bldP spid="44" grpId="0"/>
      <p:bldP spid="45" grpId="0"/>
      <p:bldP spid="47" grpId="0" bldLvl="0" animBg="1"/>
      <p:bldP spid="48" grpId="0"/>
      <p:bldP spid="49" grpId="0"/>
      <p:bldP spid="51" grpId="0" bldLvl="0" animBg="1"/>
      <p:bldP spid="52" grpId="0"/>
      <p:bldP spid="53" grpId="0"/>
      <p:bldP spid="55" grpId="0" bldLvl="0" animBg="1"/>
      <p:bldP spid="56" grpId="0"/>
    </p:bldLst>
  </p:timing>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7.2.5 </a:t>
            </a:r>
            <a:r>
              <a:rPr lang="zh-CN" altLang="zh-CN" dirty="0"/>
              <a:t>软件</a:t>
            </a:r>
            <a:r>
              <a:rPr lang="zh-CN" altLang="en-US" dirty="0"/>
              <a:t>工程</a:t>
            </a:r>
            <a:r>
              <a:rPr lang="zh-CN" altLang="zh-CN" dirty="0"/>
              <a:t>项目的风险控制</a:t>
            </a:r>
            <a:endParaRPr lang="zh-CN" altLang="en-US" dirty="0"/>
          </a:p>
        </p:txBody>
      </p:sp>
      <p:sp>
        <p:nvSpPr>
          <p:cNvPr id="3" name="内容占位符 2"/>
          <p:cNvSpPr>
            <a:spLocks noGrp="1"/>
          </p:cNvSpPr>
          <p:nvPr>
            <p:ph idx="1"/>
          </p:nvPr>
        </p:nvSpPr>
        <p:spPr>
          <a:xfrm>
            <a:off x="688975" y="1372394"/>
            <a:ext cx="10978515" cy="5029200"/>
          </a:xfrm>
        </p:spPr>
        <p:txBody>
          <a:bodyPr>
            <a:normAutofit/>
          </a:bodyPr>
          <a:lstStyle/>
          <a:p>
            <a:pPr marL="0" indent="0">
              <a:lnSpc>
                <a:spcPct val="150000"/>
              </a:lnSpc>
              <a:buNone/>
            </a:pPr>
            <a:r>
              <a:rPr lang="en-US" altLang="zh-CN" sz="2400" dirty="0">
                <a:solidFill>
                  <a:schemeClr val="tx1"/>
                </a:solidFill>
              </a:rPr>
              <a:t>       </a:t>
            </a:r>
            <a:r>
              <a:rPr lang="zh-CN" altLang="zh-CN" sz="2400" dirty="0">
                <a:solidFill>
                  <a:schemeClr val="tx1"/>
                </a:solidFill>
              </a:rPr>
              <a:t>软件</a:t>
            </a:r>
            <a:r>
              <a:rPr lang="zh-CN" altLang="en-US" sz="2400" dirty="0">
                <a:solidFill>
                  <a:schemeClr val="tx1"/>
                </a:solidFill>
              </a:rPr>
              <a:t>工程</a:t>
            </a:r>
            <a:r>
              <a:rPr lang="zh-CN" altLang="zh-CN" sz="2400" dirty="0">
                <a:solidFill>
                  <a:schemeClr val="tx1"/>
                </a:solidFill>
              </a:rPr>
              <a:t>项目的风险控制主要是为了改变软件</a:t>
            </a:r>
            <a:r>
              <a:rPr lang="zh-CN" altLang="en-US" sz="2400" dirty="0">
                <a:solidFill>
                  <a:schemeClr val="tx1"/>
                </a:solidFill>
              </a:rPr>
              <a:t>工程</a:t>
            </a:r>
            <a:r>
              <a:rPr lang="zh-CN" altLang="zh-CN" sz="2400" dirty="0">
                <a:solidFill>
                  <a:schemeClr val="tx1"/>
                </a:solidFill>
              </a:rPr>
              <a:t>项目管理组织所承受的风险程度，采取相应的风险处置措施，最大限度地降低风险事件发生概率以及减小损失幅度的管理工作。</a:t>
            </a:r>
          </a:p>
          <a:p>
            <a:pPr marL="0" indent="0">
              <a:lnSpc>
                <a:spcPct val="150000"/>
              </a:lnSpc>
              <a:buNone/>
            </a:pPr>
            <a:r>
              <a:rPr lang="en-US" altLang="zh-CN" sz="2400" dirty="0">
                <a:solidFill>
                  <a:schemeClr val="tx1"/>
                </a:solidFill>
              </a:rPr>
              <a:t>       </a:t>
            </a:r>
            <a:r>
              <a:rPr lang="zh-CN" altLang="zh-CN" sz="2400" dirty="0">
                <a:solidFill>
                  <a:schemeClr val="tx1"/>
                </a:solidFill>
              </a:rPr>
              <a:t>软件</a:t>
            </a:r>
            <a:r>
              <a:rPr lang="zh-CN" altLang="en-US" sz="2400" dirty="0">
                <a:solidFill>
                  <a:schemeClr val="tx1"/>
                </a:solidFill>
              </a:rPr>
              <a:t>工程</a:t>
            </a:r>
            <a:r>
              <a:rPr lang="zh-CN" altLang="zh-CN" sz="2400" dirty="0">
                <a:solidFill>
                  <a:schemeClr val="tx1"/>
                </a:solidFill>
              </a:rPr>
              <a:t>项目风险控制主要有：实施项目风险管理计划，持续进行软件</a:t>
            </a:r>
            <a:r>
              <a:rPr lang="zh-CN" altLang="en-US" sz="2400" dirty="0">
                <a:solidFill>
                  <a:schemeClr val="tx1"/>
                </a:solidFill>
              </a:rPr>
              <a:t>工程</a:t>
            </a:r>
            <a:r>
              <a:rPr lang="zh-CN" altLang="zh-CN" sz="2400" dirty="0">
                <a:solidFill>
                  <a:schemeClr val="tx1"/>
                </a:solidFill>
              </a:rPr>
              <a:t>项目风险的识别与度量，追踪软件</a:t>
            </a:r>
            <a:r>
              <a:rPr lang="zh-CN" altLang="en-US" sz="2400" dirty="0">
                <a:solidFill>
                  <a:schemeClr val="tx1"/>
                </a:solidFill>
              </a:rPr>
              <a:t>工程</a:t>
            </a:r>
            <a:r>
              <a:rPr lang="zh-CN" altLang="zh-CN" sz="2400" dirty="0">
                <a:solidFill>
                  <a:schemeClr val="tx1"/>
                </a:solidFill>
              </a:rPr>
              <a:t>项目风险发生的各种征兆，监控软件</a:t>
            </a:r>
            <a:r>
              <a:rPr lang="zh-CN" altLang="en-US" sz="2400" dirty="0">
                <a:solidFill>
                  <a:schemeClr val="tx1"/>
                </a:solidFill>
              </a:rPr>
              <a:t>工程</a:t>
            </a:r>
            <a:r>
              <a:rPr lang="zh-CN" altLang="zh-CN" sz="2400" dirty="0">
                <a:solidFill>
                  <a:schemeClr val="tx1"/>
                </a:solidFill>
              </a:rPr>
              <a:t>项目潜在的风险发展，应对与处理各种已经发生的风险事件，消除与缩小软件</a:t>
            </a:r>
            <a:r>
              <a:rPr lang="zh-CN" altLang="en-US" sz="2400" dirty="0">
                <a:solidFill>
                  <a:schemeClr val="tx1"/>
                </a:solidFill>
              </a:rPr>
              <a:t>工程</a:t>
            </a:r>
            <a:r>
              <a:rPr lang="zh-CN" altLang="zh-CN" sz="2400" dirty="0">
                <a:solidFill>
                  <a:schemeClr val="tx1"/>
                </a:solidFill>
              </a:rPr>
              <a:t>项目风险事件的后果等。</a:t>
            </a:r>
            <a:endParaRPr lang="zh-CN" altLang="en-US" sz="2400" dirty="0">
              <a:solidFill>
                <a:schemeClr val="tx1"/>
              </a:solidFill>
            </a:endParaRPr>
          </a:p>
        </p:txBody>
      </p:sp>
      <p:sp>
        <p:nvSpPr>
          <p:cNvPr id="4" name="矩形 3"/>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5" name="矩形 4"/>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6" name="组合 5"/>
          <p:cNvGrpSpPr/>
          <p:nvPr/>
        </p:nvGrpSpPr>
        <p:grpSpPr>
          <a:xfrm flipH="1">
            <a:off x="9571662" y="5527980"/>
            <a:ext cx="2593974" cy="1454044"/>
            <a:chOff x="-8805" y="5407865"/>
            <a:chExt cx="3213509" cy="1301644"/>
          </a:xfrm>
        </p:grpSpPr>
        <p:sp>
          <p:nvSpPr>
            <p:cNvPr id="7" name="矩形 6"/>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灯片编号占位符 16">
            <a:extLst>
              <a:ext uri="{FF2B5EF4-FFF2-40B4-BE49-F238E27FC236}">
                <a16:creationId xmlns:a16="http://schemas.microsoft.com/office/drawing/2014/main" id="{26DEACBA-2750-4930-849F-49FF9F104B15}"/>
              </a:ext>
            </a:extLst>
          </p:cNvPr>
          <p:cNvSpPr>
            <a:spLocks noGrp="1"/>
          </p:cNvSpPr>
          <p:nvPr>
            <p:ph type="sldNum" sz="quarter" idx="12"/>
          </p:nvPr>
        </p:nvSpPr>
        <p:spPr/>
        <p:txBody>
          <a:bodyPr/>
          <a:lstStyle/>
          <a:p>
            <a:fld id="{B6F15528-21DE-4FAA-801E-634DDDAF4B2B}" type="slidenum">
              <a:rPr lang="en-US" smtClean="0"/>
              <a:t>558</a:t>
            </a:fld>
            <a:endParaRPr lang="en-US" dirty="0"/>
          </a:p>
        </p:txBody>
      </p:sp>
      <p:sp>
        <p:nvSpPr>
          <p:cNvPr id="18" name="灯片编号占位符 8">
            <a:extLst>
              <a:ext uri="{FF2B5EF4-FFF2-40B4-BE49-F238E27FC236}">
                <a16:creationId xmlns:a16="http://schemas.microsoft.com/office/drawing/2014/main" id="{F84DAD1F-F4B4-451B-A4AC-91A305B4E77B}"/>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558</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7.2.5 </a:t>
            </a:r>
            <a:r>
              <a:rPr lang="zh-CN" altLang="zh-CN" dirty="0"/>
              <a:t>软件</a:t>
            </a:r>
            <a:r>
              <a:rPr lang="zh-CN" altLang="en-US" dirty="0"/>
              <a:t>工程</a:t>
            </a:r>
            <a:r>
              <a:rPr lang="zh-CN" altLang="zh-CN" dirty="0"/>
              <a:t>项目的风险控制</a:t>
            </a:r>
            <a:endParaRPr lang="zh-CN" altLang="en-US" dirty="0"/>
          </a:p>
        </p:txBody>
      </p:sp>
      <p:sp>
        <p:nvSpPr>
          <p:cNvPr id="3" name="内容占位符 2"/>
          <p:cNvSpPr>
            <a:spLocks noGrp="1"/>
          </p:cNvSpPr>
          <p:nvPr>
            <p:ph idx="1"/>
          </p:nvPr>
        </p:nvSpPr>
        <p:spPr>
          <a:xfrm>
            <a:off x="609918" y="1372393"/>
            <a:ext cx="10978515" cy="4800601"/>
          </a:xfrm>
        </p:spPr>
        <p:txBody>
          <a:bodyPr>
            <a:normAutofit/>
          </a:bodyPr>
          <a:lstStyle/>
          <a:p>
            <a:pPr marL="0" indent="0">
              <a:buNone/>
            </a:pPr>
            <a:r>
              <a:rPr lang="zh-CN" altLang="zh-CN" sz="3200" b="1" dirty="0">
                <a:solidFill>
                  <a:schemeClr val="tx1"/>
                </a:solidFill>
              </a:rPr>
              <a:t>软件</a:t>
            </a:r>
            <a:r>
              <a:rPr lang="zh-CN" altLang="en-US" sz="3200" b="1" dirty="0">
                <a:solidFill>
                  <a:schemeClr val="tx1"/>
                </a:solidFill>
              </a:rPr>
              <a:t>工程</a:t>
            </a:r>
            <a:r>
              <a:rPr lang="zh-CN" altLang="zh-CN" sz="3200" b="1" dirty="0">
                <a:solidFill>
                  <a:schemeClr val="tx1"/>
                </a:solidFill>
              </a:rPr>
              <a:t>项目风险控制的主要措施有：</a:t>
            </a:r>
            <a:endParaRPr lang="zh-CN" altLang="en-US" sz="3200" b="1" dirty="0">
              <a:solidFill>
                <a:schemeClr val="tx1"/>
              </a:solidFill>
            </a:endParaRPr>
          </a:p>
        </p:txBody>
      </p:sp>
      <p:sp>
        <p:nvSpPr>
          <p:cNvPr id="24" name="Block Arc 6"/>
          <p:cNvSpPr/>
          <p:nvPr/>
        </p:nvSpPr>
        <p:spPr>
          <a:xfrm>
            <a:off x="1273664" y="3478684"/>
            <a:ext cx="2064879" cy="2064879"/>
          </a:xfrm>
          <a:prstGeom prst="blockArc">
            <a:avLst>
              <a:gd name="adj1" fmla="val 10800000"/>
              <a:gd name="adj2" fmla="val 0"/>
              <a:gd name="adj3" fmla="val 795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mn-ea"/>
              <a:sym typeface="+mn-lt"/>
            </a:endParaRPr>
          </a:p>
        </p:txBody>
      </p:sp>
      <p:sp>
        <p:nvSpPr>
          <p:cNvPr id="25" name="Block Arc 35"/>
          <p:cNvSpPr/>
          <p:nvPr/>
        </p:nvSpPr>
        <p:spPr>
          <a:xfrm>
            <a:off x="3182846" y="3478684"/>
            <a:ext cx="2064879" cy="2064879"/>
          </a:xfrm>
          <a:prstGeom prst="blockArc">
            <a:avLst>
              <a:gd name="adj1" fmla="val 10800000"/>
              <a:gd name="adj2" fmla="val 0"/>
              <a:gd name="adj3" fmla="val 795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mn-ea"/>
              <a:sym typeface="+mn-lt"/>
            </a:endParaRPr>
          </a:p>
        </p:txBody>
      </p:sp>
      <p:sp>
        <p:nvSpPr>
          <p:cNvPr id="26" name="Block Arc 36"/>
          <p:cNvSpPr/>
          <p:nvPr/>
        </p:nvSpPr>
        <p:spPr>
          <a:xfrm>
            <a:off x="5092027" y="3478684"/>
            <a:ext cx="2064879" cy="2064879"/>
          </a:xfrm>
          <a:prstGeom prst="blockArc">
            <a:avLst>
              <a:gd name="adj1" fmla="val 10800000"/>
              <a:gd name="adj2" fmla="val 0"/>
              <a:gd name="adj3" fmla="val 795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mn-ea"/>
              <a:sym typeface="+mn-lt"/>
            </a:endParaRPr>
          </a:p>
        </p:txBody>
      </p:sp>
      <p:sp>
        <p:nvSpPr>
          <p:cNvPr id="27" name="Block Arc 37"/>
          <p:cNvSpPr/>
          <p:nvPr/>
        </p:nvSpPr>
        <p:spPr>
          <a:xfrm>
            <a:off x="7001196" y="3478684"/>
            <a:ext cx="2064879" cy="2064879"/>
          </a:xfrm>
          <a:prstGeom prst="blockArc">
            <a:avLst>
              <a:gd name="adj1" fmla="val 10800000"/>
              <a:gd name="adj2" fmla="val 0"/>
              <a:gd name="adj3" fmla="val 795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mn-ea"/>
              <a:sym typeface="+mn-lt"/>
            </a:endParaRPr>
          </a:p>
        </p:txBody>
      </p:sp>
      <p:sp>
        <p:nvSpPr>
          <p:cNvPr id="28" name="Block Arc 38"/>
          <p:cNvSpPr/>
          <p:nvPr/>
        </p:nvSpPr>
        <p:spPr>
          <a:xfrm>
            <a:off x="8895138" y="3478684"/>
            <a:ext cx="2064879" cy="2064879"/>
          </a:xfrm>
          <a:prstGeom prst="blockArc">
            <a:avLst>
              <a:gd name="adj1" fmla="val 10800000"/>
              <a:gd name="adj2" fmla="val 0"/>
              <a:gd name="adj3" fmla="val 795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mn-ea"/>
              <a:sym typeface="+mn-lt"/>
            </a:endParaRPr>
          </a:p>
        </p:txBody>
      </p:sp>
      <p:sp>
        <p:nvSpPr>
          <p:cNvPr id="29" name="Oval 2"/>
          <p:cNvSpPr/>
          <p:nvPr/>
        </p:nvSpPr>
        <p:spPr>
          <a:xfrm>
            <a:off x="1975686" y="2711722"/>
            <a:ext cx="660834" cy="6608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0" name="TextBox 29"/>
          <p:cNvSpPr txBox="1"/>
          <p:nvPr/>
        </p:nvSpPr>
        <p:spPr>
          <a:xfrm>
            <a:off x="1975686" y="2797160"/>
            <a:ext cx="660834" cy="477054"/>
          </a:xfrm>
          <a:prstGeom prst="rect">
            <a:avLst/>
          </a:prstGeom>
          <a:noFill/>
        </p:spPr>
        <p:txBody>
          <a:bodyPr wrap="square" rtlCol="0">
            <a:spAutoFit/>
          </a:bodyPr>
          <a:lstStyle/>
          <a:p>
            <a:pPr algn="ctr"/>
            <a:r>
              <a:rPr lang="fr-FR" sz="2500" dirty="0">
                <a:ln w="3175">
                  <a:noFill/>
                </a:ln>
                <a:solidFill>
                  <a:schemeClr val="bg1"/>
                </a:solidFill>
                <a:cs typeface="+mn-ea"/>
                <a:sym typeface="+mn-lt"/>
              </a:rPr>
              <a:t>01</a:t>
            </a:r>
            <a:endParaRPr lang="en-US" sz="2500" dirty="0">
              <a:ln w="3175">
                <a:noFill/>
              </a:ln>
              <a:solidFill>
                <a:schemeClr val="bg1"/>
              </a:solidFill>
              <a:cs typeface="+mn-ea"/>
              <a:sym typeface="+mn-lt"/>
            </a:endParaRPr>
          </a:p>
        </p:txBody>
      </p:sp>
      <p:sp>
        <p:nvSpPr>
          <p:cNvPr id="31" name="Oval 24"/>
          <p:cNvSpPr/>
          <p:nvPr/>
        </p:nvSpPr>
        <p:spPr>
          <a:xfrm>
            <a:off x="3884868" y="2711722"/>
            <a:ext cx="660834" cy="6608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2" name="Oval 25"/>
          <p:cNvSpPr/>
          <p:nvPr/>
        </p:nvSpPr>
        <p:spPr>
          <a:xfrm>
            <a:off x="5794049" y="2711722"/>
            <a:ext cx="660834" cy="66083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33" name="Oval 26"/>
          <p:cNvSpPr/>
          <p:nvPr/>
        </p:nvSpPr>
        <p:spPr>
          <a:xfrm>
            <a:off x="7703230" y="2711722"/>
            <a:ext cx="660834" cy="66083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34" name="Oval 27"/>
          <p:cNvSpPr/>
          <p:nvPr/>
        </p:nvSpPr>
        <p:spPr>
          <a:xfrm>
            <a:off x="9597160" y="2711722"/>
            <a:ext cx="660834" cy="66083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35" name="TextBox 34"/>
          <p:cNvSpPr txBox="1"/>
          <p:nvPr/>
        </p:nvSpPr>
        <p:spPr>
          <a:xfrm>
            <a:off x="3882462" y="2797160"/>
            <a:ext cx="660834" cy="477054"/>
          </a:xfrm>
          <a:prstGeom prst="rect">
            <a:avLst/>
          </a:prstGeom>
          <a:noFill/>
        </p:spPr>
        <p:txBody>
          <a:bodyPr wrap="square" rtlCol="0">
            <a:spAutoFit/>
          </a:bodyPr>
          <a:lstStyle/>
          <a:p>
            <a:pPr algn="ctr"/>
            <a:r>
              <a:rPr lang="fr-FR" sz="2500" dirty="0">
                <a:ln w="3175">
                  <a:noFill/>
                </a:ln>
                <a:solidFill>
                  <a:schemeClr val="bg1"/>
                </a:solidFill>
                <a:cs typeface="+mn-ea"/>
                <a:sym typeface="+mn-lt"/>
              </a:rPr>
              <a:t>02</a:t>
            </a:r>
            <a:endParaRPr lang="en-US" sz="2500" dirty="0">
              <a:ln w="3175">
                <a:noFill/>
              </a:ln>
              <a:solidFill>
                <a:schemeClr val="bg1"/>
              </a:solidFill>
              <a:cs typeface="+mn-ea"/>
              <a:sym typeface="+mn-lt"/>
            </a:endParaRPr>
          </a:p>
        </p:txBody>
      </p:sp>
      <p:sp>
        <p:nvSpPr>
          <p:cNvPr id="36" name="TextBox 35"/>
          <p:cNvSpPr txBox="1"/>
          <p:nvPr/>
        </p:nvSpPr>
        <p:spPr>
          <a:xfrm>
            <a:off x="5794049" y="2797160"/>
            <a:ext cx="660834" cy="477054"/>
          </a:xfrm>
          <a:prstGeom prst="rect">
            <a:avLst/>
          </a:prstGeom>
          <a:noFill/>
        </p:spPr>
        <p:txBody>
          <a:bodyPr wrap="square" rtlCol="0">
            <a:spAutoFit/>
          </a:bodyPr>
          <a:lstStyle/>
          <a:p>
            <a:pPr algn="ctr"/>
            <a:r>
              <a:rPr lang="fr-FR" sz="2500" dirty="0">
                <a:ln w="3175">
                  <a:noFill/>
                </a:ln>
                <a:solidFill>
                  <a:schemeClr val="bg1"/>
                </a:solidFill>
                <a:cs typeface="+mn-ea"/>
                <a:sym typeface="+mn-lt"/>
              </a:rPr>
              <a:t>03</a:t>
            </a:r>
            <a:endParaRPr lang="en-US" sz="2500" dirty="0">
              <a:ln w="3175">
                <a:noFill/>
              </a:ln>
              <a:solidFill>
                <a:schemeClr val="bg1"/>
              </a:solidFill>
              <a:cs typeface="+mn-ea"/>
              <a:sym typeface="+mn-lt"/>
            </a:endParaRPr>
          </a:p>
        </p:txBody>
      </p:sp>
      <p:sp>
        <p:nvSpPr>
          <p:cNvPr id="37" name="TextBox 36"/>
          <p:cNvSpPr txBox="1"/>
          <p:nvPr/>
        </p:nvSpPr>
        <p:spPr>
          <a:xfrm>
            <a:off x="7703230" y="2797160"/>
            <a:ext cx="660834" cy="477054"/>
          </a:xfrm>
          <a:prstGeom prst="rect">
            <a:avLst/>
          </a:prstGeom>
          <a:noFill/>
        </p:spPr>
        <p:txBody>
          <a:bodyPr wrap="square" rtlCol="0">
            <a:spAutoFit/>
          </a:bodyPr>
          <a:lstStyle/>
          <a:p>
            <a:pPr algn="ctr"/>
            <a:r>
              <a:rPr lang="fr-FR" sz="2500" dirty="0">
                <a:ln w="3175">
                  <a:noFill/>
                </a:ln>
                <a:solidFill>
                  <a:schemeClr val="bg1"/>
                </a:solidFill>
                <a:cs typeface="+mn-ea"/>
                <a:sym typeface="+mn-lt"/>
              </a:rPr>
              <a:t>04</a:t>
            </a:r>
            <a:endParaRPr lang="en-US" sz="2500" dirty="0">
              <a:ln w="3175">
                <a:noFill/>
              </a:ln>
              <a:solidFill>
                <a:schemeClr val="bg1"/>
              </a:solidFill>
              <a:cs typeface="+mn-ea"/>
              <a:sym typeface="+mn-lt"/>
            </a:endParaRPr>
          </a:p>
        </p:txBody>
      </p:sp>
      <p:sp>
        <p:nvSpPr>
          <p:cNvPr id="38" name="TextBox 37"/>
          <p:cNvSpPr txBox="1"/>
          <p:nvPr/>
        </p:nvSpPr>
        <p:spPr>
          <a:xfrm>
            <a:off x="9597160" y="2797160"/>
            <a:ext cx="660834" cy="477054"/>
          </a:xfrm>
          <a:prstGeom prst="rect">
            <a:avLst/>
          </a:prstGeom>
          <a:noFill/>
        </p:spPr>
        <p:txBody>
          <a:bodyPr wrap="square" rtlCol="0">
            <a:spAutoFit/>
          </a:bodyPr>
          <a:lstStyle/>
          <a:p>
            <a:pPr algn="ctr"/>
            <a:r>
              <a:rPr lang="fr-FR" sz="2500" dirty="0">
                <a:ln w="3175">
                  <a:noFill/>
                </a:ln>
                <a:solidFill>
                  <a:schemeClr val="bg1"/>
                </a:solidFill>
                <a:cs typeface="+mn-ea"/>
                <a:sym typeface="+mn-lt"/>
              </a:rPr>
              <a:t>05</a:t>
            </a:r>
            <a:endParaRPr lang="en-US" sz="2500" dirty="0">
              <a:ln w="3175">
                <a:noFill/>
              </a:ln>
              <a:solidFill>
                <a:schemeClr val="bg1"/>
              </a:solidFill>
              <a:cs typeface="+mn-ea"/>
              <a:sym typeface="+mn-lt"/>
            </a:endParaRPr>
          </a:p>
        </p:txBody>
      </p:sp>
      <p:sp>
        <p:nvSpPr>
          <p:cNvPr id="39" name="TextBox 38"/>
          <p:cNvSpPr txBox="1"/>
          <p:nvPr/>
        </p:nvSpPr>
        <p:spPr>
          <a:xfrm>
            <a:off x="1434806" y="5327353"/>
            <a:ext cx="1712102" cy="461665"/>
          </a:xfrm>
          <a:prstGeom prst="rect">
            <a:avLst/>
          </a:prstGeom>
          <a:noFill/>
          <a:ln>
            <a:noFill/>
          </a:ln>
        </p:spPr>
        <p:txBody>
          <a:bodyPr wrap="square" rtlCol="0">
            <a:spAutoFit/>
          </a:bodyPr>
          <a:lstStyle>
            <a:defPPr>
              <a:defRPr lang="en-US"/>
            </a:defPPr>
            <a:lvl1pPr>
              <a:defRPr sz="1100">
                <a:solidFill>
                  <a:schemeClr val="tx1">
                    <a:lumMod val="50000"/>
                    <a:lumOff val="50000"/>
                  </a:schemeClr>
                </a:solidFill>
                <a:latin typeface="+mj-lt"/>
              </a:defRPr>
            </a:lvl1pPr>
          </a:lstStyle>
          <a:p>
            <a:pPr algn="ctr"/>
            <a:endParaRPr lang="en-US" sz="2400" dirty="0">
              <a:solidFill>
                <a:schemeClr val="bg1">
                  <a:lumMod val="50000"/>
                </a:schemeClr>
              </a:solidFill>
              <a:latin typeface="+mn-lt"/>
              <a:cs typeface="+mn-ea"/>
              <a:sym typeface="+mn-lt"/>
            </a:endParaRPr>
          </a:p>
        </p:txBody>
      </p:sp>
      <p:sp>
        <p:nvSpPr>
          <p:cNvPr id="40" name="TextBox 39"/>
          <p:cNvSpPr txBox="1"/>
          <p:nvPr/>
        </p:nvSpPr>
        <p:spPr>
          <a:xfrm>
            <a:off x="1222375" y="5062063"/>
            <a:ext cx="1924423" cy="830997"/>
          </a:xfrm>
          <a:prstGeom prst="rect">
            <a:avLst/>
          </a:prstGeom>
          <a:noFill/>
          <a:ln>
            <a:noFill/>
          </a:ln>
        </p:spPr>
        <p:txBody>
          <a:bodyPr wrap="square" rtlCol="0">
            <a:spAutoFit/>
          </a:bodyPr>
          <a:lstStyle/>
          <a:p>
            <a:pPr algn="ctr" rtl="1"/>
            <a:r>
              <a:rPr lang="zh-CN" altLang="en-US" b="1" dirty="0">
                <a:solidFill>
                  <a:schemeClr val="accent1"/>
                </a:solidFill>
                <a:cs typeface="+mn-ea"/>
                <a:sym typeface="+mn-lt"/>
              </a:rPr>
              <a:t>项目权</a:t>
            </a:r>
            <a:endParaRPr lang="en-US" altLang="zh-CN" b="1" dirty="0">
              <a:solidFill>
                <a:schemeClr val="accent1"/>
              </a:solidFill>
              <a:cs typeface="+mn-ea"/>
              <a:sym typeface="+mn-lt"/>
            </a:endParaRPr>
          </a:p>
          <a:p>
            <a:pPr algn="ctr" rtl="1"/>
            <a:r>
              <a:rPr lang="zh-CN" altLang="en-US" b="1" dirty="0">
                <a:solidFill>
                  <a:schemeClr val="accent1"/>
                </a:solidFill>
                <a:cs typeface="+mn-ea"/>
                <a:sym typeface="+mn-lt"/>
              </a:rPr>
              <a:t>变措施</a:t>
            </a:r>
            <a:endParaRPr lang="en-US" b="1" dirty="0">
              <a:solidFill>
                <a:schemeClr val="accent1"/>
              </a:solidFill>
              <a:cs typeface="+mn-ea"/>
              <a:sym typeface="+mn-lt"/>
            </a:endParaRPr>
          </a:p>
        </p:txBody>
      </p:sp>
      <p:sp>
        <p:nvSpPr>
          <p:cNvPr id="41" name="TextBox 40"/>
          <p:cNvSpPr txBox="1"/>
          <p:nvPr/>
        </p:nvSpPr>
        <p:spPr>
          <a:xfrm>
            <a:off x="3345907" y="5327353"/>
            <a:ext cx="1712102" cy="461665"/>
          </a:xfrm>
          <a:prstGeom prst="rect">
            <a:avLst/>
          </a:prstGeom>
          <a:noFill/>
          <a:ln>
            <a:noFill/>
          </a:ln>
        </p:spPr>
        <p:txBody>
          <a:bodyPr wrap="square" rtlCol="0">
            <a:spAutoFit/>
          </a:bodyPr>
          <a:lstStyle>
            <a:defPPr>
              <a:defRPr lang="en-US"/>
            </a:defPPr>
            <a:lvl1pPr>
              <a:defRPr sz="1100">
                <a:solidFill>
                  <a:schemeClr val="tx1">
                    <a:lumMod val="50000"/>
                    <a:lumOff val="50000"/>
                  </a:schemeClr>
                </a:solidFill>
                <a:latin typeface="+mj-lt"/>
              </a:defRPr>
            </a:lvl1pPr>
          </a:lstStyle>
          <a:p>
            <a:pPr algn="ctr"/>
            <a:endParaRPr lang="en-US" sz="2400" dirty="0">
              <a:solidFill>
                <a:schemeClr val="bg1">
                  <a:lumMod val="50000"/>
                </a:schemeClr>
              </a:solidFill>
              <a:latin typeface="+mn-lt"/>
              <a:cs typeface="+mn-ea"/>
              <a:sym typeface="+mn-lt"/>
            </a:endParaRPr>
          </a:p>
        </p:txBody>
      </p:sp>
      <p:sp>
        <p:nvSpPr>
          <p:cNvPr id="42" name="TextBox 41"/>
          <p:cNvSpPr txBox="1"/>
          <p:nvPr/>
        </p:nvSpPr>
        <p:spPr>
          <a:xfrm>
            <a:off x="3239746" y="5062063"/>
            <a:ext cx="1924423" cy="830997"/>
          </a:xfrm>
          <a:prstGeom prst="rect">
            <a:avLst/>
          </a:prstGeom>
          <a:noFill/>
          <a:ln>
            <a:noFill/>
          </a:ln>
        </p:spPr>
        <p:txBody>
          <a:bodyPr wrap="square" rtlCol="0">
            <a:spAutoFit/>
          </a:bodyPr>
          <a:lstStyle/>
          <a:p>
            <a:pPr algn="ctr"/>
            <a:r>
              <a:rPr lang="zh-CN" altLang="en-US" b="1" dirty="0">
                <a:solidFill>
                  <a:srgbClr val="7CC43A"/>
                </a:solidFill>
                <a:cs typeface="+mn-ea"/>
                <a:sym typeface="+mn-lt"/>
              </a:rPr>
              <a:t>风险纠</a:t>
            </a:r>
            <a:endParaRPr lang="en-US" altLang="zh-CN" b="1" dirty="0">
              <a:solidFill>
                <a:srgbClr val="7CC43A"/>
              </a:solidFill>
              <a:cs typeface="+mn-ea"/>
              <a:sym typeface="+mn-lt"/>
            </a:endParaRPr>
          </a:p>
          <a:p>
            <a:pPr algn="ctr"/>
            <a:r>
              <a:rPr lang="zh-CN" altLang="en-US" b="1" dirty="0">
                <a:solidFill>
                  <a:srgbClr val="7CC43A"/>
                </a:solidFill>
                <a:cs typeface="+mn-ea"/>
                <a:sym typeface="+mn-lt"/>
              </a:rPr>
              <a:t>正措施</a:t>
            </a:r>
            <a:endParaRPr lang="en-US" b="1" dirty="0">
              <a:solidFill>
                <a:srgbClr val="7CC43A"/>
              </a:solidFill>
              <a:cs typeface="+mn-ea"/>
              <a:sym typeface="+mn-lt"/>
            </a:endParaRPr>
          </a:p>
        </p:txBody>
      </p:sp>
      <p:sp>
        <p:nvSpPr>
          <p:cNvPr id="43" name="TextBox 42"/>
          <p:cNvSpPr txBox="1"/>
          <p:nvPr/>
        </p:nvSpPr>
        <p:spPr>
          <a:xfrm>
            <a:off x="5295900" y="5327353"/>
            <a:ext cx="1712102" cy="461665"/>
          </a:xfrm>
          <a:prstGeom prst="rect">
            <a:avLst/>
          </a:prstGeom>
          <a:noFill/>
          <a:ln>
            <a:noFill/>
          </a:ln>
        </p:spPr>
        <p:txBody>
          <a:bodyPr wrap="square" rtlCol="0">
            <a:spAutoFit/>
          </a:bodyPr>
          <a:lstStyle>
            <a:defPPr>
              <a:defRPr lang="en-US"/>
            </a:defPPr>
            <a:lvl1pPr>
              <a:defRPr sz="1100">
                <a:solidFill>
                  <a:schemeClr val="tx1">
                    <a:lumMod val="50000"/>
                    <a:lumOff val="50000"/>
                  </a:schemeClr>
                </a:solidFill>
                <a:latin typeface="+mj-lt"/>
              </a:defRPr>
            </a:lvl1pPr>
          </a:lstStyle>
          <a:p>
            <a:pPr algn="ctr"/>
            <a:endParaRPr lang="en-US" sz="2400" dirty="0">
              <a:solidFill>
                <a:schemeClr val="bg1">
                  <a:lumMod val="50000"/>
                </a:schemeClr>
              </a:solidFill>
              <a:latin typeface="+mn-lt"/>
              <a:cs typeface="+mn-ea"/>
              <a:sym typeface="+mn-lt"/>
            </a:endParaRPr>
          </a:p>
        </p:txBody>
      </p:sp>
      <p:sp>
        <p:nvSpPr>
          <p:cNvPr id="44" name="TextBox 43"/>
          <p:cNvSpPr txBox="1"/>
          <p:nvPr/>
        </p:nvSpPr>
        <p:spPr>
          <a:xfrm>
            <a:off x="5189739" y="5062063"/>
            <a:ext cx="1924423" cy="830997"/>
          </a:xfrm>
          <a:prstGeom prst="rect">
            <a:avLst/>
          </a:prstGeom>
          <a:noFill/>
          <a:ln>
            <a:noFill/>
          </a:ln>
        </p:spPr>
        <p:txBody>
          <a:bodyPr wrap="square" rtlCol="0">
            <a:spAutoFit/>
          </a:bodyPr>
          <a:lstStyle/>
          <a:p>
            <a:pPr algn="ctr"/>
            <a:r>
              <a:rPr lang="zh-CN" altLang="en-US" b="1" dirty="0">
                <a:solidFill>
                  <a:schemeClr val="accent4"/>
                </a:solidFill>
                <a:cs typeface="+mn-ea"/>
                <a:sym typeface="+mn-lt"/>
              </a:rPr>
              <a:t>变更申请</a:t>
            </a:r>
            <a:endParaRPr lang="en-US" altLang="zh-CN" b="1" dirty="0">
              <a:solidFill>
                <a:schemeClr val="accent4"/>
              </a:solidFill>
              <a:cs typeface="+mn-ea"/>
              <a:sym typeface="+mn-lt"/>
            </a:endParaRPr>
          </a:p>
          <a:p>
            <a:pPr algn="ctr"/>
            <a:r>
              <a:rPr lang="zh-CN" altLang="en-US" b="1" dirty="0">
                <a:solidFill>
                  <a:schemeClr val="accent4"/>
                </a:solidFill>
                <a:cs typeface="+mn-ea"/>
                <a:sym typeface="+mn-lt"/>
              </a:rPr>
              <a:t>应对措施</a:t>
            </a:r>
            <a:endParaRPr lang="en-US" b="1" dirty="0">
              <a:solidFill>
                <a:schemeClr val="accent4"/>
              </a:solidFill>
              <a:cs typeface="+mn-ea"/>
              <a:sym typeface="+mn-lt"/>
            </a:endParaRPr>
          </a:p>
        </p:txBody>
      </p:sp>
      <p:sp>
        <p:nvSpPr>
          <p:cNvPr id="45" name="TextBox 44"/>
          <p:cNvSpPr txBox="1"/>
          <p:nvPr/>
        </p:nvSpPr>
        <p:spPr>
          <a:xfrm>
            <a:off x="7191746" y="5327353"/>
            <a:ext cx="1712102" cy="461665"/>
          </a:xfrm>
          <a:prstGeom prst="rect">
            <a:avLst/>
          </a:prstGeom>
          <a:noFill/>
          <a:ln>
            <a:noFill/>
          </a:ln>
        </p:spPr>
        <p:txBody>
          <a:bodyPr wrap="square" rtlCol="0">
            <a:spAutoFit/>
          </a:bodyPr>
          <a:lstStyle>
            <a:defPPr>
              <a:defRPr lang="en-US"/>
            </a:defPPr>
            <a:lvl1pPr>
              <a:defRPr sz="1100">
                <a:solidFill>
                  <a:schemeClr val="tx1">
                    <a:lumMod val="50000"/>
                    <a:lumOff val="50000"/>
                  </a:schemeClr>
                </a:solidFill>
                <a:latin typeface="+mj-lt"/>
              </a:defRPr>
            </a:lvl1pPr>
          </a:lstStyle>
          <a:p>
            <a:pPr algn="ctr"/>
            <a:endParaRPr lang="en-US" sz="2400" dirty="0">
              <a:solidFill>
                <a:schemeClr val="bg1">
                  <a:lumMod val="50000"/>
                </a:schemeClr>
              </a:solidFill>
              <a:latin typeface="+mn-lt"/>
              <a:cs typeface="+mn-ea"/>
              <a:sym typeface="+mn-lt"/>
            </a:endParaRPr>
          </a:p>
        </p:txBody>
      </p:sp>
      <p:sp>
        <p:nvSpPr>
          <p:cNvPr id="46" name="TextBox 45"/>
          <p:cNvSpPr txBox="1"/>
          <p:nvPr/>
        </p:nvSpPr>
        <p:spPr>
          <a:xfrm>
            <a:off x="7085585" y="5062063"/>
            <a:ext cx="1924423" cy="1200329"/>
          </a:xfrm>
          <a:prstGeom prst="rect">
            <a:avLst/>
          </a:prstGeom>
          <a:noFill/>
          <a:ln>
            <a:noFill/>
          </a:ln>
        </p:spPr>
        <p:txBody>
          <a:bodyPr wrap="square" rtlCol="0">
            <a:spAutoFit/>
          </a:bodyPr>
          <a:lstStyle/>
          <a:p>
            <a:pPr algn="ctr"/>
            <a:r>
              <a:rPr lang="zh-CN" altLang="en-US" b="1" dirty="0">
                <a:solidFill>
                  <a:schemeClr val="accent5"/>
                </a:solidFill>
                <a:cs typeface="+mn-ea"/>
                <a:sym typeface="+mn-lt"/>
              </a:rPr>
              <a:t>对风险应对</a:t>
            </a:r>
            <a:endParaRPr lang="en-US" altLang="zh-CN" b="1" dirty="0">
              <a:solidFill>
                <a:schemeClr val="accent5"/>
              </a:solidFill>
              <a:cs typeface="+mn-ea"/>
              <a:sym typeface="+mn-lt"/>
            </a:endParaRPr>
          </a:p>
          <a:p>
            <a:pPr algn="ctr"/>
            <a:r>
              <a:rPr lang="zh-CN" altLang="en-US" b="1" dirty="0">
                <a:solidFill>
                  <a:schemeClr val="accent5"/>
                </a:solidFill>
                <a:cs typeface="+mn-ea"/>
                <a:sym typeface="+mn-lt"/>
              </a:rPr>
              <a:t>计划实时</a:t>
            </a:r>
            <a:endParaRPr lang="en-US" altLang="zh-CN" b="1" dirty="0">
              <a:solidFill>
                <a:schemeClr val="accent5"/>
              </a:solidFill>
              <a:cs typeface="+mn-ea"/>
              <a:sym typeface="+mn-lt"/>
            </a:endParaRPr>
          </a:p>
          <a:p>
            <a:pPr algn="ctr"/>
            <a:r>
              <a:rPr lang="zh-CN" altLang="en-US" b="1" dirty="0">
                <a:solidFill>
                  <a:schemeClr val="accent5"/>
                </a:solidFill>
                <a:cs typeface="+mn-ea"/>
                <a:sym typeface="+mn-lt"/>
              </a:rPr>
              <a:t>更新</a:t>
            </a:r>
            <a:endParaRPr lang="en-US" b="1" dirty="0">
              <a:solidFill>
                <a:schemeClr val="accent5"/>
              </a:solidFill>
              <a:cs typeface="+mn-ea"/>
              <a:sym typeface="+mn-lt"/>
            </a:endParaRPr>
          </a:p>
        </p:txBody>
      </p:sp>
      <p:sp>
        <p:nvSpPr>
          <p:cNvPr id="47" name="TextBox 46"/>
          <p:cNvSpPr txBox="1"/>
          <p:nvPr/>
        </p:nvSpPr>
        <p:spPr>
          <a:xfrm>
            <a:off x="9092206" y="5327353"/>
            <a:ext cx="1712102" cy="461665"/>
          </a:xfrm>
          <a:prstGeom prst="rect">
            <a:avLst/>
          </a:prstGeom>
          <a:noFill/>
          <a:ln>
            <a:noFill/>
          </a:ln>
        </p:spPr>
        <p:txBody>
          <a:bodyPr wrap="square" rtlCol="0">
            <a:spAutoFit/>
          </a:bodyPr>
          <a:lstStyle>
            <a:defPPr>
              <a:defRPr lang="en-US"/>
            </a:defPPr>
            <a:lvl1pPr>
              <a:defRPr sz="1100">
                <a:solidFill>
                  <a:schemeClr val="tx1">
                    <a:lumMod val="50000"/>
                    <a:lumOff val="50000"/>
                  </a:schemeClr>
                </a:solidFill>
                <a:latin typeface="+mj-lt"/>
              </a:defRPr>
            </a:lvl1pPr>
          </a:lstStyle>
          <a:p>
            <a:pPr algn="ctr"/>
            <a:endParaRPr lang="en-US" sz="2400" dirty="0">
              <a:solidFill>
                <a:schemeClr val="bg1">
                  <a:lumMod val="50000"/>
                </a:schemeClr>
              </a:solidFill>
              <a:latin typeface="+mn-lt"/>
              <a:cs typeface="+mn-ea"/>
              <a:sym typeface="+mn-lt"/>
            </a:endParaRPr>
          </a:p>
        </p:txBody>
      </p:sp>
      <p:sp>
        <p:nvSpPr>
          <p:cNvPr id="48" name="TextBox 47"/>
          <p:cNvSpPr txBox="1"/>
          <p:nvPr/>
        </p:nvSpPr>
        <p:spPr>
          <a:xfrm>
            <a:off x="9127752" y="5062063"/>
            <a:ext cx="1924423" cy="830997"/>
          </a:xfrm>
          <a:prstGeom prst="rect">
            <a:avLst/>
          </a:prstGeom>
          <a:noFill/>
          <a:ln>
            <a:noFill/>
          </a:ln>
        </p:spPr>
        <p:txBody>
          <a:bodyPr wrap="square" rtlCol="0">
            <a:spAutoFit/>
          </a:bodyPr>
          <a:lstStyle/>
          <a:p>
            <a:pPr algn="ctr"/>
            <a:r>
              <a:rPr lang="zh-CN" altLang="en-US" b="1" dirty="0">
                <a:solidFill>
                  <a:schemeClr val="accent6"/>
                </a:solidFill>
                <a:cs typeface="+mn-ea"/>
                <a:sym typeface="+mn-lt"/>
              </a:rPr>
              <a:t>定期进行</a:t>
            </a:r>
            <a:endParaRPr lang="en-US" altLang="zh-CN" b="1" dirty="0">
              <a:solidFill>
                <a:schemeClr val="accent6"/>
              </a:solidFill>
              <a:cs typeface="+mn-ea"/>
              <a:sym typeface="+mn-lt"/>
            </a:endParaRPr>
          </a:p>
          <a:p>
            <a:pPr algn="ctr"/>
            <a:r>
              <a:rPr lang="zh-CN" altLang="en-US" b="1" dirty="0">
                <a:solidFill>
                  <a:schemeClr val="accent6"/>
                </a:solidFill>
                <a:cs typeface="+mn-ea"/>
                <a:sym typeface="+mn-lt"/>
              </a:rPr>
              <a:t>风险预警</a:t>
            </a:r>
            <a:endParaRPr lang="en-US" b="1" dirty="0">
              <a:solidFill>
                <a:schemeClr val="accent6"/>
              </a:solidFill>
              <a:cs typeface="+mn-ea"/>
              <a:sym typeface="+mn-lt"/>
            </a:endParaRPr>
          </a:p>
        </p:txBody>
      </p:sp>
      <p:sp>
        <p:nvSpPr>
          <p:cNvPr id="49" name="TextBox 48"/>
          <p:cNvSpPr txBox="1"/>
          <p:nvPr/>
        </p:nvSpPr>
        <p:spPr>
          <a:xfrm>
            <a:off x="1844261" y="3980416"/>
            <a:ext cx="893190" cy="707886"/>
          </a:xfrm>
          <a:prstGeom prst="rect">
            <a:avLst/>
          </a:prstGeom>
          <a:noFill/>
        </p:spPr>
        <p:txBody>
          <a:bodyPr wrap="square" rtlCol="0">
            <a:spAutoFit/>
          </a:bodyPr>
          <a:lstStyle/>
          <a:p>
            <a:pPr algn="ctr"/>
            <a:r>
              <a:rPr lang="en-US" sz="4000" dirty="0">
                <a:solidFill>
                  <a:schemeClr val="accent1"/>
                </a:solidFill>
                <a:cs typeface="+mn-ea"/>
                <a:sym typeface="+mn-lt"/>
              </a:rPr>
              <a:t></a:t>
            </a:r>
          </a:p>
        </p:txBody>
      </p:sp>
      <p:sp>
        <p:nvSpPr>
          <p:cNvPr id="50" name="TextBox 49"/>
          <p:cNvSpPr txBox="1"/>
          <p:nvPr/>
        </p:nvSpPr>
        <p:spPr>
          <a:xfrm>
            <a:off x="3768683" y="3980416"/>
            <a:ext cx="893190" cy="707886"/>
          </a:xfrm>
          <a:prstGeom prst="rect">
            <a:avLst/>
          </a:prstGeom>
          <a:noFill/>
        </p:spPr>
        <p:txBody>
          <a:bodyPr wrap="square" rtlCol="0">
            <a:spAutoFit/>
          </a:bodyPr>
          <a:lstStyle/>
          <a:p>
            <a:pPr algn="ctr"/>
            <a:r>
              <a:rPr lang="en-US" sz="4000" dirty="0">
                <a:solidFill>
                  <a:schemeClr val="accent3"/>
                </a:solidFill>
                <a:cs typeface="+mn-ea"/>
                <a:sym typeface="+mn-lt"/>
              </a:rPr>
              <a:t></a:t>
            </a:r>
          </a:p>
        </p:txBody>
      </p:sp>
      <p:sp>
        <p:nvSpPr>
          <p:cNvPr id="51" name="TextBox 50"/>
          <p:cNvSpPr txBox="1"/>
          <p:nvPr/>
        </p:nvSpPr>
        <p:spPr>
          <a:xfrm>
            <a:off x="5685485" y="3980416"/>
            <a:ext cx="893190" cy="707886"/>
          </a:xfrm>
          <a:prstGeom prst="rect">
            <a:avLst/>
          </a:prstGeom>
          <a:noFill/>
        </p:spPr>
        <p:txBody>
          <a:bodyPr wrap="square" rtlCol="0">
            <a:spAutoFit/>
          </a:bodyPr>
          <a:lstStyle/>
          <a:p>
            <a:pPr algn="ctr"/>
            <a:r>
              <a:rPr lang="en-US" sz="4000" dirty="0">
                <a:solidFill>
                  <a:schemeClr val="accent4"/>
                </a:solidFill>
                <a:cs typeface="+mn-ea"/>
                <a:sym typeface="+mn-lt"/>
              </a:rPr>
              <a:t></a:t>
            </a:r>
          </a:p>
        </p:txBody>
      </p:sp>
      <p:sp>
        <p:nvSpPr>
          <p:cNvPr id="52" name="TextBox 51"/>
          <p:cNvSpPr txBox="1"/>
          <p:nvPr/>
        </p:nvSpPr>
        <p:spPr>
          <a:xfrm>
            <a:off x="7579427" y="3980416"/>
            <a:ext cx="893190" cy="707886"/>
          </a:xfrm>
          <a:prstGeom prst="rect">
            <a:avLst/>
          </a:prstGeom>
          <a:noFill/>
        </p:spPr>
        <p:txBody>
          <a:bodyPr wrap="square" rtlCol="0">
            <a:spAutoFit/>
          </a:bodyPr>
          <a:lstStyle/>
          <a:p>
            <a:pPr algn="ctr"/>
            <a:r>
              <a:rPr lang="en-US" sz="4000" dirty="0">
                <a:solidFill>
                  <a:schemeClr val="accent5"/>
                </a:solidFill>
                <a:cs typeface="+mn-ea"/>
                <a:sym typeface="+mn-lt"/>
              </a:rPr>
              <a:t></a:t>
            </a:r>
          </a:p>
        </p:txBody>
      </p:sp>
      <p:sp>
        <p:nvSpPr>
          <p:cNvPr id="53" name="TextBox 52"/>
          <p:cNvSpPr txBox="1"/>
          <p:nvPr/>
        </p:nvSpPr>
        <p:spPr>
          <a:xfrm>
            <a:off x="9480982" y="3980416"/>
            <a:ext cx="893190" cy="707886"/>
          </a:xfrm>
          <a:prstGeom prst="rect">
            <a:avLst/>
          </a:prstGeom>
          <a:noFill/>
        </p:spPr>
        <p:txBody>
          <a:bodyPr wrap="square" rtlCol="0">
            <a:spAutoFit/>
          </a:bodyPr>
          <a:lstStyle/>
          <a:p>
            <a:pPr algn="ctr"/>
            <a:r>
              <a:rPr lang="en-US" sz="4000" dirty="0">
                <a:solidFill>
                  <a:schemeClr val="accent6"/>
                </a:solidFill>
                <a:cs typeface="+mn-ea"/>
                <a:sym typeface="+mn-lt"/>
              </a:rPr>
              <a:t></a:t>
            </a:r>
          </a:p>
        </p:txBody>
      </p:sp>
      <p:sp>
        <p:nvSpPr>
          <p:cNvPr id="5" name="灯片编号占位符 4">
            <a:extLst>
              <a:ext uri="{FF2B5EF4-FFF2-40B4-BE49-F238E27FC236}">
                <a16:creationId xmlns:a16="http://schemas.microsoft.com/office/drawing/2014/main" id="{C0A3A29C-0E39-43E7-A539-939EFDAA9056}"/>
              </a:ext>
            </a:extLst>
          </p:cNvPr>
          <p:cNvSpPr>
            <a:spLocks noGrp="1"/>
          </p:cNvSpPr>
          <p:nvPr>
            <p:ph type="sldNum" sz="quarter" idx="12"/>
          </p:nvPr>
        </p:nvSpPr>
        <p:spPr/>
        <p:txBody>
          <a:bodyPr/>
          <a:lstStyle/>
          <a:p>
            <a:fld id="{B6F15528-21DE-4FAA-801E-634DDDAF4B2B}" type="slidenum">
              <a:rPr lang="en-US" smtClean="0"/>
              <a:t>559</a:t>
            </a:fld>
            <a:endParaRPr lang="en-US" dirty="0"/>
          </a:p>
        </p:txBody>
      </p:sp>
      <p:sp>
        <p:nvSpPr>
          <p:cNvPr id="54" name="灯片编号占位符 8">
            <a:extLst>
              <a:ext uri="{FF2B5EF4-FFF2-40B4-BE49-F238E27FC236}">
                <a16:creationId xmlns:a16="http://schemas.microsoft.com/office/drawing/2014/main" id="{CC20D58B-1A44-4DFB-9FA7-DCEA32F9CD44}"/>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559</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grpId="0" nodeType="withEffect" nodePh="1">
                                  <p:stCondLst>
                                    <p:cond delay="0"/>
                                  </p:stCondLst>
                                  <p:endCondLst>
                                    <p:cond evt="begin" delay="0">
                                      <p:tn val="14"/>
                                    </p:cond>
                                  </p:end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grpId="0" nodeType="withEffect" nodePh="1">
                                  <p:stCondLst>
                                    <p:cond delay="0"/>
                                  </p:stCondLst>
                                  <p:endCondLst>
                                    <p:cond evt="begin" delay="0">
                                      <p:tn val="33"/>
                                    </p:cond>
                                  </p:end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fade">
                                      <p:cBhvr>
                                        <p:cTn id="41" dur="500"/>
                                        <p:tgtEl>
                                          <p:spTgt spid="50"/>
                                        </p:tgtEl>
                                      </p:cBhvr>
                                    </p:animEffect>
                                  </p:childTnLst>
                                </p:cTn>
                              </p:par>
                            </p:childTnLst>
                          </p:cTn>
                        </p:par>
                        <p:par>
                          <p:cTn id="42" fill="hold">
                            <p:stCondLst>
                              <p:cond delay="1000"/>
                            </p:stCondLst>
                            <p:childTnLst>
                              <p:par>
                                <p:cTn id="43" presetID="10" presetClass="entr" presetSubtype="0" fill="hold" grpId="0" nodeType="after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500"/>
                                        <p:tgtEl>
                                          <p:spTgt spid="3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500"/>
                                        <p:tgtEl>
                                          <p:spTgt spid="36"/>
                                        </p:tgtEl>
                                      </p:cBhvr>
                                    </p:animEffect>
                                  </p:childTnLst>
                                </p:cTn>
                              </p:par>
                              <p:par>
                                <p:cTn id="52" presetID="10" presetClass="entr" presetSubtype="0" fill="hold" grpId="0" nodeType="withEffect" nodePh="1">
                                  <p:stCondLst>
                                    <p:cond delay="0"/>
                                  </p:stCondLst>
                                  <p:endCondLst>
                                    <p:cond evt="begin" delay="0">
                                      <p:tn val="52"/>
                                    </p:cond>
                                  </p:endCondLst>
                                  <p:childTnLst>
                                    <p:set>
                                      <p:cBhvr>
                                        <p:cTn id="53" dur="1" fill="hold">
                                          <p:stCondLst>
                                            <p:cond delay="0"/>
                                          </p:stCondLst>
                                        </p:cTn>
                                        <p:tgtEl>
                                          <p:spTgt spid="43"/>
                                        </p:tgtEl>
                                        <p:attrNameLst>
                                          <p:attrName>style.visibility</p:attrName>
                                        </p:attrNameLst>
                                      </p:cBhvr>
                                      <p:to>
                                        <p:strVal val="visible"/>
                                      </p:to>
                                    </p:set>
                                    <p:animEffect transition="in" filter="fade">
                                      <p:cBhvr>
                                        <p:cTn id="54" dur="500"/>
                                        <p:tgtEl>
                                          <p:spTgt spid="4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fade">
                                      <p:cBhvr>
                                        <p:cTn id="57" dur="500"/>
                                        <p:tgtEl>
                                          <p:spTgt spid="4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500"/>
                                        <p:tgtEl>
                                          <p:spTgt spid="51"/>
                                        </p:tgtEl>
                                      </p:cBhvr>
                                    </p:animEffect>
                                  </p:childTnLst>
                                </p:cTn>
                              </p:par>
                            </p:childTnLst>
                          </p:cTn>
                        </p:par>
                        <p:par>
                          <p:cTn id="61" fill="hold">
                            <p:stCondLst>
                              <p:cond delay="1500"/>
                            </p:stCondLst>
                            <p:childTnLst>
                              <p:par>
                                <p:cTn id="62" presetID="10" presetClass="entr" presetSubtype="0" fill="hold" grpId="0" nodeType="after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500"/>
                                        <p:tgtEl>
                                          <p:spTgt spid="2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500"/>
                                        <p:tgtEl>
                                          <p:spTgt spid="3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gtEl>
                                        <p:attrNameLst>
                                          <p:attrName>style.visibility</p:attrName>
                                        </p:attrNameLst>
                                      </p:cBhvr>
                                      <p:to>
                                        <p:strVal val="visible"/>
                                      </p:to>
                                    </p:set>
                                    <p:animEffect transition="in" filter="fade">
                                      <p:cBhvr>
                                        <p:cTn id="70" dur="500"/>
                                        <p:tgtEl>
                                          <p:spTgt spid="37"/>
                                        </p:tgtEl>
                                      </p:cBhvr>
                                    </p:animEffect>
                                  </p:childTnLst>
                                </p:cTn>
                              </p:par>
                              <p:par>
                                <p:cTn id="71" presetID="10" presetClass="entr" presetSubtype="0" fill="hold" grpId="0" nodeType="withEffect" nodePh="1">
                                  <p:stCondLst>
                                    <p:cond delay="0"/>
                                  </p:stCondLst>
                                  <p:endCondLst>
                                    <p:cond evt="begin" delay="0">
                                      <p:tn val="71"/>
                                    </p:cond>
                                  </p:endCondLst>
                                  <p:childTnLst>
                                    <p:set>
                                      <p:cBhvr>
                                        <p:cTn id="72" dur="1" fill="hold">
                                          <p:stCondLst>
                                            <p:cond delay="0"/>
                                          </p:stCondLst>
                                        </p:cTn>
                                        <p:tgtEl>
                                          <p:spTgt spid="45"/>
                                        </p:tgtEl>
                                        <p:attrNameLst>
                                          <p:attrName>style.visibility</p:attrName>
                                        </p:attrNameLst>
                                      </p:cBhvr>
                                      <p:to>
                                        <p:strVal val="visible"/>
                                      </p:to>
                                    </p:set>
                                    <p:animEffect transition="in" filter="fade">
                                      <p:cBhvr>
                                        <p:cTn id="73" dur="500"/>
                                        <p:tgtEl>
                                          <p:spTgt spid="4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6"/>
                                        </p:tgtEl>
                                        <p:attrNameLst>
                                          <p:attrName>style.visibility</p:attrName>
                                        </p:attrNameLst>
                                      </p:cBhvr>
                                      <p:to>
                                        <p:strVal val="visible"/>
                                      </p:to>
                                    </p:set>
                                    <p:animEffect transition="in" filter="fade">
                                      <p:cBhvr>
                                        <p:cTn id="76" dur="500"/>
                                        <p:tgtEl>
                                          <p:spTgt spid="4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animEffect transition="in" filter="fade">
                                      <p:cBhvr>
                                        <p:cTn id="79" dur="500"/>
                                        <p:tgtEl>
                                          <p:spTgt spid="52"/>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fade">
                                      <p:cBhvr>
                                        <p:cTn id="83" dur="500"/>
                                        <p:tgtEl>
                                          <p:spTgt spid="28"/>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500"/>
                                        <p:tgtEl>
                                          <p:spTgt spid="3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8"/>
                                        </p:tgtEl>
                                        <p:attrNameLst>
                                          <p:attrName>style.visibility</p:attrName>
                                        </p:attrNameLst>
                                      </p:cBhvr>
                                      <p:to>
                                        <p:strVal val="visible"/>
                                      </p:to>
                                    </p:set>
                                    <p:animEffect transition="in" filter="fade">
                                      <p:cBhvr>
                                        <p:cTn id="89" dur="500"/>
                                        <p:tgtEl>
                                          <p:spTgt spid="38"/>
                                        </p:tgtEl>
                                      </p:cBhvr>
                                    </p:animEffect>
                                  </p:childTnLst>
                                </p:cTn>
                              </p:par>
                              <p:par>
                                <p:cTn id="90" presetID="10" presetClass="entr" presetSubtype="0" fill="hold" grpId="0" nodeType="withEffect" nodePh="1">
                                  <p:stCondLst>
                                    <p:cond delay="0"/>
                                  </p:stCondLst>
                                  <p:endCondLst>
                                    <p:cond evt="begin" delay="0">
                                      <p:tn val="90"/>
                                    </p:cond>
                                  </p:endCondLst>
                                  <p:childTnLst>
                                    <p:set>
                                      <p:cBhvr>
                                        <p:cTn id="91" dur="1" fill="hold">
                                          <p:stCondLst>
                                            <p:cond delay="0"/>
                                          </p:stCondLst>
                                        </p:cTn>
                                        <p:tgtEl>
                                          <p:spTgt spid="47"/>
                                        </p:tgtEl>
                                        <p:attrNameLst>
                                          <p:attrName>style.visibility</p:attrName>
                                        </p:attrNameLst>
                                      </p:cBhvr>
                                      <p:to>
                                        <p:strVal val="visible"/>
                                      </p:to>
                                    </p:set>
                                    <p:animEffect transition="in" filter="fade">
                                      <p:cBhvr>
                                        <p:cTn id="92" dur="500"/>
                                        <p:tgtEl>
                                          <p:spTgt spid="47"/>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48"/>
                                        </p:tgtEl>
                                        <p:attrNameLst>
                                          <p:attrName>style.visibility</p:attrName>
                                        </p:attrNameLst>
                                      </p:cBhvr>
                                      <p:to>
                                        <p:strVal val="visible"/>
                                      </p:to>
                                    </p:set>
                                    <p:animEffect transition="in" filter="fade">
                                      <p:cBhvr>
                                        <p:cTn id="95" dur="500"/>
                                        <p:tgtEl>
                                          <p:spTgt spid="48"/>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53"/>
                                        </p:tgtEl>
                                        <p:attrNameLst>
                                          <p:attrName>style.visibility</p:attrName>
                                        </p:attrNameLst>
                                      </p:cBhvr>
                                      <p:to>
                                        <p:strVal val="visible"/>
                                      </p:to>
                                    </p:set>
                                    <p:animEffect transition="in" filter="fade">
                                      <p:cBhvr>
                                        <p:cTn id="98"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25" grpId="0" bldLvl="0" animBg="1"/>
      <p:bldP spid="26" grpId="0" bldLvl="0" animBg="1"/>
      <p:bldP spid="27" grpId="0" bldLvl="0" animBg="1"/>
      <p:bldP spid="28" grpId="0" bldLvl="0" animBg="1"/>
      <p:bldP spid="29" grpId="0" bldLvl="0" animBg="1"/>
      <p:bldP spid="30" grpId="0"/>
      <p:bldP spid="31" grpId="0" bldLvl="0" animBg="1"/>
      <p:bldP spid="32" grpId="0" bldLvl="0" animBg="1"/>
      <p:bldP spid="33" grpId="0" bldLvl="0" animBg="1"/>
      <p:bldP spid="34" grpId="0" bldLvl="0" animBg="1"/>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4699" y="352424"/>
            <a:ext cx="6086475" cy="429419"/>
          </a:xfrm>
        </p:spPr>
        <p:txBody>
          <a:bodyPr/>
          <a:lstStyle/>
          <a:p>
            <a:pPr marL="0" indent="0"/>
            <a:r>
              <a:rPr lang="en-US" altLang="zh-CN" dirty="0"/>
              <a:t>1.3 </a:t>
            </a:r>
            <a:r>
              <a:rPr lang="zh-CN" altLang="en-US" dirty="0"/>
              <a:t>软件工程经济学简介</a:t>
            </a:r>
          </a:p>
        </p:txBody>
      </p:sp>
      <p:sp>
        <p:nvSpPr>
          <p:cNvPr id="58" name="矩形 57"/>
          <p:cNvSpPr/>
          <p:nvPr/>
        </p:nvSpPr>
        <p:spPr>
          <a:xfrm>
            <a:off x="3175" y="6096794"/>
            <a:ext cx="12192000" cy="762000"/>
          </a:xfrm>
          <a:prstGeom prst="rect">
            <a:avLst/>
          </a:prstGeom>
          <a:solidFill>
            <a:srgbClr val="74B83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59" name="内容占位符 4"/>
          <p:cNvSpPr txBox="1"/>
          <p:nvPr/>
        </p:nvSpPr>
        <p:spPr>
          <a:xfrm>
            <a:off x="149" y="1860075"/>
            <a:ext cx="12209087" cy="45719"/>
          </a:xfrm>
          <a:prstGeom prst="rect">
            <a:avLst/>
          </a:prstGeom>
          <a:solidFill>
            <a:srgbClr val="74B836"/>
          </a:solidFill>
        </p:spPr>
        <p:txBody>
          <a:bodyPr>
            <a:normAutofit fontScale="25000" lnSpcReduction="20000"/>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None/>
            </a:pPr>
            <a:endParaRPr lang="zh-CN" altLang="en-US" b="1" dirty="0">
              <a:solidFill>
                <a:schemeClr val="bg1"/>
              </a:solidFill>
            </a:endParaRPr>
          </a:p>
        </p:txBody>
      </p:sp>
      <p:sp>
        <p:nvSpPr>
          <p:cNvPr id="2" name="矩形 1"/>
          <p:cNvSpPr/>
          <p:nvPr/>
        </p:nvSpPr>
        <p:spPr>
          <a:xfrm>
            <a:off x="770692" y="2670382"/>
            <a:ext cx="10667999" cy="3416320"/>
          </a:xfrm>
          <a:prstGeom prst="rect">
            <a:avLst/>
          </a:prstGeom>
        </p:spPr>
        <p:txBody>
          <a:bodyPr wrap="square">
            <a:spAutoFit/>
          </a:bodyPr>
          <a:lstStyle/>
          <a:p>
            <a:pPr marL="457200" lvl="0" indent="-457200">
              <a:lnSpc>
                <a:spcPct val="150000"/>
              </a:lnSpc>
              <a:buFont typeface="+mj-ea"/>
              <a:buAutoNum type="circleNumDbPlain"/>
            </a:pPr>
            <a:r>
              <a:rPr lang="zh-CN" altLang="zh-CN" dirty="0"/>
              <a:t>学科研究的对象、任务、特征、研究范围与研究方法；</a:t>
            </a:r>
          </a:p>
          <a:p>
            <a:pPr marL="457200" lvl="0" indent="-457200">
              <a:lnSpc>
                <a:spcPct val="150000"/>
              </a:lnSpc>
              <a:buFont typeface="+mj-ea"/>
              <a:buAutoNum type="circleNumDbPlain"/>
            </a:pPr>
            <a:r>
              <a:rPr lang="zh-CN" altLang="zh-CN" dirty="0"/>
              <a:t>软件系统内部构成要素与经济活动及其关联分析，如投资、融资、工期、成本、效益、效率、质量保证、开发、管理、运行与维护等及其关联分析；</a:t>
            </a:r>
          </a:p>
          <a:p>
            <a:pPr marL="457200" lvl="0" indent="-457200">
              <a:lnSpc>
                <a:spcPct val="150000"/>
              </a:lnSpc>
              <a:buFont typeface="+mj-ea"/>
              <a:buAutoNum type="circleNumDbPlain"/>
            </a:pPr>
            <a:r>
              <a:rPr lang="zh-CN" altLang="zh-CN" dirty="0"/>
              <a:t>软件系统的组织结构、管理决策以及与经营活动的关系；</a:t>
            </a:r>
          </a:p>
          <a:p>
            <a:pPr marL="457200" indent="-457200">
              <a:lnSpc>
                <a:spcPct val="150000"/>
              </a:lnSpc>
              <a:buFont typeface="+mj-ea"/>
              <a:buAutoNum type="circleNumDbPlain"/>
            </a:pPr>
            <a:r>
              <a:rPr lang="zh-CN" altLang="zh-CN" dirty="0"/>
              <a:t>软件系统的资金流、物流、信息流的输入和输出以及对系统外部（如国家、地区、社会、经济等）的影响。</a:t>
            </a:r>
            <a:endParaRPr lang="zh-CN" altLang="en-US" dirty="0"/>
          </a:p>
        </p:txBody>
      </p:sp>
      <p:sp>
        <p:nvSpPr>
          <p:cNvPr id="5" name="矩形 4"/>
          <p:cNvSpPr/>
          <p:nvPr/>
        </p:nvSpPr>
        <p:spPr>
          <a:xfrm>
            <a:off x="2929076" y="2058194"/>
            <a:ext cx="6340197" cy="461665"/>
          </a:xfrm>
          <a:prstGeom prst="rect">
            <a:avLst/>
          </a:prstGeom>
        </p:spPr>
        <p:txBody>
          <a:bodyPr wrap="none">
            <a:spAutoFit/>
          </a:bodyPr>
          <a:lstStyle/>
          <a:p>
            <a:r>
              <a:rPr lang="zh-CN" altLang="zh-CN" b="1" dirty="0"/>
              <a:t>软件工程经济学主要包括以下四部分的内容：</a:t>
            </a:r>
            <a:endParaRPr lang="zh-CN" altLang="en-US" b="1" dirty="0"/>
          </a:p>
        </p:txBody>
      </p:sp>
      <p:sp>
        <p:nvSpPr>
          <p:cNvPr id="7" name="矩形 6"/>
          <p:cNvSpPr/>
          <p:nvPr/>
        </p:nvSpPr>
        <p:spPr>
          <a:xfrm>
            <a:off x="1091293" y="1075645"/>
            <a:ext cx="4612160" cy="461665"/>
          </a:xfrm>
          <a:prstGeom prst="rect">
            <a:avLst/>
          </a:prstGeom>
        </p:spPr>
        <p:txBody>
          <a:bodyPr wrap="none">
            <a:spAutoFit/>
          </a:bodyPr>
          <a:lstStyle/>
          <a:p>
            <a:r>
              <a:rPr lang="en-US" altLang="zh-CN" b="1" dirty="0"/>
              <a:t>1.  </a:t>
            </a:r>
            <a:r>
              <a:rPr lang="zh-CN" altLang="zh-CN" b="1" dirty="0"/>
              <a:t>软件工程经济学的内涵与任务</a:t>
            </a:r>
            <a:endParaRPr lang="zh-CN" altLang="en-US" b="1" dirty="0"/>
          </a:p>
        </p:txBody>
      </p:sp>
      <p:sp>
        <p:nvSpPr>
          <p:cNvPr id="6" name="灯片编号占位符 5">
            <a:extLst>
              <a:ext uri="{FF2B5EF4-FFF2-40B4-BE49-F238E27FC236}">
                <a16:creationId xmlns:a16="http://schemas.microsoft.com/office/drawing/2014/main" id="{B578452E-E619-4991-81A8-4F6619856F2F}"/>
              </a:ext>
            </a:extLst>
          </p:cNvPr>
          <p:cNvSpPr>
            <a:spLocks noGrp="1"/>
          </p:cNvSpPr>
          <p:nvPr>
            <p:ph type="sldNum" sz="quarter" idx="12"/>
          </p:nvPr>
        </p:nvSpPr>
        <p:spPr/>
        <p:txBody>
          <a:bodyPr/>
          <a:lstStyle/>
          <a:p>
            <a:fld id="{B6F15528-21DE-4FAA-801E-634DDDAF4B2B}" type="slidenum">
              <a:rPr lang="en-US" smtClean="0"/>
              <a:t>56</a:t>
            </a:fld>
            <a:endParaRPr lang="en-US" dirty="0"/>
          </a:p>
        </p:txBody>
      </p:sp>
      <p:sp>
        <p:nvSpPr>
          <p:cNvPr id="10" name="灯片编号占位符 8">
            <a:extLst>
              <a:ext uri="{FF2B5EF4-FFF2-40B4-BE49-F238E27FC236}">
                <a16:creationId xmlns:a16="http://schemas.microsoft.com/office/drawing/2014/main" id="{6CE307EC-A6DC-475A-9844-E73D109E27E2}"/>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56</a:t>
            </a:fld>
            <a:endParaRPr kumimoji="0" lang="en-US" altLang="zh-CN" sz="1800">
              <a:latin typeface="Times New Roman" panose="02020603050405020304" pitchFamily="18" charset="0"/>
            </a:endParaRP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3"/>
          <p:cNvSpPr/>
          <p:nvPr/>
        </p:nvSpPr>
        <p:spPr>
          <a:xfrm>
            <a:off x="4422775" y="1043939"/>
            <a:ext cx="6629399" cy="5205255"/>
          </a:xfrm>
          <a:custGeom>
            <a:avLst/>
            <a:gdLst>
              <a:gd name="connsiteX0" fmla="*/ 0 w 7560564"/>
              <a:gd name="connsiteY0" fmla="*/ 282448 h 3275076"/>
              <a:gd name="connsiteX1" fmla="*/ 282473 w 7560564"/>
              <a:gd name="connsiteY1" fmla="*/ 0 h 3275076"/>
              <a:gd name="connsiteX2" fmla="*/ 7278116 w 7560564"/>
              <a:gd name="connsiteY2" fmla="*/ 0 h 3275076"/>
              <a:gd name="connsiteX3" fmla="*/ 7560563 w 7560564"/>
              <a:gd name="connsiteY3" fmla="*/ 282448 h 3275076"/>
              <a:gd name="connsiteX4" fmla="*/ 7560563 w 7560564"/>
              <a:gd name="connsiteY4" fmla="*/ 2992602 h 3275076"/>
              <a:gd name="connsiteX5" fmla="*/ 7278116 w 7560564"/>
              <a:gd name="connsiteY5" fmla="*/ 3275075 h 3275076"/>
              <a:gd name="connsiteX6" fmla="*/ 282473 w 7560564"/>
              <a:gd name="connsiteY6" fmla="*/ 3275075 h 3275076"/>
              <a:gd name="connsiteX7" fmla="*/ 0 w 7560564"/>
              <a:gd name="connsiteY7" fmla="*/ 2992602 h 3275076"/>
              <a:gd name="connsiteX8" fmla="*/ 0 w 7560564"/>
              <a:gd name="connsiteY8" fmla="*/ 282448 h 3275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560564" h="3275076">
                <a:moveTo>
                  <a:pt x="0" y="282448"/>
                </a:moveTo>
                <a:cubicBezTo>
                  <a:pt x="0" y="126492"/>
                  <a:pt x="126466" y="0"/>
                  <a:pt x="282473" y="0"/>
                </a:cubicBezTo>
                <a:lnTo>
                  <a:pt x="7278116" y="0"/>
                </a:lnTo>
                <a:cubicBezTo>
                  <a:pt x="7434071" y="0"/>
                  <a:pt x="7560563" y="126492"/>
                  <a:pt x="7560563" y="282448"/>
                </a:cubicBezTo>
                <a:lnTo>
                  <a:pt x="7560563" y="2992602"/>
                </a:lnTo>
                <a:cubicBezTo>
                  <a:pt x="7560563" y="3148609"/>
                  <a:pt x="7434071" y="3275075"/>
                  <a:pt x="7278116" y="3275075"/>
                </a:cubicBezTo>
                <a:lnTo>
                  <a:pt x="282473" y="3275075"/>
                </a:lnTo>
                <a:cubicBezTo>
                  <a:pt x="126466" y="3275075"/>
                  <a:pt x="0" y="3148609"/>
                  <a:pt x="0" y="2992602"/>
                </a:cubicBezTo>
                <a:lnTo>
                  <a:pt x="0" y="282448"/>
                </a:lnTo>
              </a:path>
            </a:pathLst>
          </a:custGeom>
          <a:solidFill>
            <a:srgbClr val="FFFFFF">
              <a:alpha val="100000"/>
            </a:srgbClr>
          </a:solidFill>
          <a:ln w="12700">
            <a:solidFill>
              <a:srgbClr val="000000">
                <a:alpha val="0"/>
              </a:srgb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5769723" y="4470870"/>
            <a:ext cx="4913633" cy="482924"/>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7" name="TextBox 1"/>
          <p:cNvSpPr txBox="1"/>
          <p:nvPr/>
        </p:nvSpPr>
        <p:spPr>
          <a:xfrm>
            <a:off x="7013575" y="3466447"/>
            <a:ext cx="3505200" cy="369353"/>
          </a:xfrm>
          <a:prstGeom prst="rect">
            <a:avLst/>
          </a:prstGeom>
          <a:noFill/>
        </p:spPr>
        <p:txBody>
          <a:bodyPr wrap="square" lIns="0" tIns="0" rIns="0" bIns="60981" rtlCol="0">
            <a:spAutoFit/>
          </a:bodyPr>
          <a:lstStyle/>
          <a:p>
            <a:pPr>
              <a:lnSpc>
                <a:spcPts val="2400"/>
              </a:lnSpc>
            </a:pPr>
            <a:r>
              <a:rPr lang="zh-CN" altLang="en-US" b="1" dirty="0">
                <a:solidFill>
                  <a:srgbClr val="656D8D"/>
                </a:solidFill>
                <a:latin typeface="Microsoft YaHei UI" panose="020B0503020204020204" pitchFamily="18" charset="-122"/>
                <a:cs typeface="Microsoft YaHei UI" panose="020B0503020204020204" pitchFamily="18" charset="-122"/>
              </a:rPr>
              <a:t>软件工程项目的风险管理</a:t>
            </a:r>
          </a:p>
        </p:txBody>
      </p:sp>
      <p:sp>
        <p:nvSpPr>
          <p:cNvPr id="18" name="TextBox 1"/>
          <p:cNvSpPr txBox="1"/>
          <p:nvPr/>
        </p:nvSpPr>
        <p:spPr>
          <a:xfrm>
            <a:off x="7013575" y="2222241"/>
            <a:ext cx="3385542" cy="369353"/>
          </a:xfrm>
          <a:prstGeom prst="rect">
            <a:avLst/>
          </a:prstGeom>
          <a:noFill/>
        </p:spPr>
        <p:txBody>
          <a:bodyPr wrap="none" lIns="0" tIns="0" rIns="0" bIns="60981" rtlCol="0">
            <a:spAutoFit/>
          </a:bodyPr>
          <a:lstStyle/>
          <a:p>
            <a:pPr>
              <a:lnSpc>
                <a:spcPts val="2400"/>
              </a:lnSpc>
            </a:pPr>
            <a:r>
              <a:rPr lang="zh-CN" altLang="en-US" b="1" dirty="0">
                <a:solidFill>
                  <a:srgbClr val="656D8D"/>
                </a:solidFill>
                <a:latin typeface="Microsoft YaHei UI" panose="020B0503020204020204" pitchFamily="18" charset="-122"/>
                <a:cs typeface="Microsoft YaHei UI" panose="020B0503020204020204" pitchFamily="18" charset="-122"/>
              </a:rPr>
              <a:t>软件工程项目的团队建设</a:t>
            </a:r>
          </a:p>
        </p:txBody>
      </p:sp>
      <p:sp>
        <p:nvSpPr>
          <p:cNvPr id="47" name="TextBox 1"/>
          <p:cNvSpPr txBox="1"/>
          <p:nvPr/>
        </p:nvSpPr>
        <p:spPr>
          <a:xfrm>
            <a:off x="7013575" y="4584441"/>
            <a:ext cx="3352800" cy="369353"/>
          </a:xfrm>
          <a:prstGeom prst="rect">
            <a:avLst/>
          </a:prstGeom>
          <a:noFill/>
        </p:spPr>
        <p:txBody>
          <a:bodyPr wrap="square" lIns="0" tIns="0" rIns="0" bIns="60981" rtlCol="0">
            <a:spAutoFit/>
          </a:bodyPr>
          <a:lstStyle/>
          <a:p>
            <a:pPr>
              <a:lnSpc>
                <a:spcPts val="2400"/>
              </a:lnSpc>
            </a:pPr>
            <a:r>
              <a:rPr lang="zh-CN" altLang="en-US" b="1" dirty="0">
                <a:solidFill>
                  <a:schemeClr val="bg1"/>
                </a:solidFill>
                <a:latin typeface="Microsoft YaHei UI" panose="020B0503020204020204" pitchFamily="18" charset="-122"/>
                <a:cs typeface="Microsoft YaHei UI" panose="020B0503020204020204" pitchFamily="18" charset="-122"/>
              </a:rPr>
              <a:t>软件工程项目的质量管理</a:t>
            </a:r>
          </a:p>
        </p:txBody>
      </p:sp>
      <p:sp>
        <p:nvSpPr>
          <p:cNvPr id="51" name="Freeform 3"/>
          <p:cNvSpPr/>
          <p:nvPr/>
        </p:nvSpPr>
        <p:spPr>
          <a:xfrm>
            <a:off x="6698357" y="1547245"/>
            <a:ext cx="45719" cy="4074478"/>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algn="ctr"/>
            <a:endParaRPr lang="zh-CN" altLang="en-US"/>
          </a:p>
        </p:txBody>
      </p:sp>
      <p:sp>
        <p:nvSpPr>
          <p:cNvPr id="52" name="Freeform 3"/>
          <p:cNvSpPr/>
          <p:nvPr/>
        </p:nvSpPr>
        <p:spPr>
          <a:xfrm>
            <a:off x="6632575" y="2288695"/>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7CC43A"/>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b="1"/>
          </a:p>
        </p:txBody>
      </p:sp>
      <p:sp>
        <p:nvSpPr>
          <p:cNvPr id="7" name="Freeform 3"/>
          <p:cNvSpPr/>
          <p:nvPr/>
        </p:nvSpPr>
        <p:spPr>
          <a:xfrm>
            <a:off x="6632575" y="3516122"/>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b="1"/>
          </a:p>
        </p:txBody>
      </p:sp>
      <p:sp>
        <p:nvSpPr>
          <p:cNvPr id="53" name="Freeform 3"/>
          <p:cNvSpPr/>
          <p:nvPr/>
        </p:nvSpPr>
        <p:spPr>
          <a:xfrm>
            <a:off x="6632575" y="4659122"/>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chemeClr val="bg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b="1"/>
          </a:p>
        </p:txBody>
      </p:sp>
      <p:sp>
        <p:nvSpPr>
          <p:cNvPr id="16" name="TextBox 1"/>
          <p:cNvSpPr txBox="1"/>
          <p:nvPr/>
        </p:nvSpPr>
        <p:spPr>
          <a:xfrm>
            <a:off x="6048108" y="2202247"/>
            <a:ext cx="466474" cy="369353"/>
          </a:xfrm>
          <a:prstGeom prst="rect">
            <a:avLst/>
          </a:prstGeom>
          <a:noFill/>
        </p:spPr>
        <p:txBody>
          <a:bodyPr wrap="none" lIns="0" tIns="0" rIns="0" bIns="60981" rtlCol="0">
            <a:spAutoFit/>
          </a:bodyPr>
          <a:lstStyle/>
          <a:p>
            <a:pPr>
              <a:lnSpc>
                <a:spcPts val="2400"/>
              </a:lnSpc>
            </a:pPr>
            <a:r>
              <a:rPr lang="en-US" altLang="zh-CN" b="1" dirty="0">
                <a:solidFill>
                  <a:srgbClr val="656D8D"/>
                </a:solidFill>
                <a:latin typeface="Microsoft YaHei UI" panose="020B0503020204020204" pitchFamily="18" charset="-122"/>
                <a:cs typeface="Microsoft YaHei UI" panose="020B0503020204020204" pitchFamily="18" charset="-122"/>
              </a:rPr>
              <a:t>7.1</a:t>
            </a:r>
            <a:endParaRPr lang="zh-CN" altLang="en-US" b="1" dirty="0">
              <a:solidFill>
                <a:srgbClr val="656D8D"/>
              </a:solidFill>
              <a:latin typeface="Microsoft YaHei UI" panose="020B0503020204020204" pitchFamily="18" charset="-122"/>
              <a:cs typeface="Microsoft YaHei UI" panose="020B0503020204020204" pitchFamily="18" charset="-122"/>
            </a:endParaRPr>
          </a:p>
        </p:txBody>
      </p:sp>
      <p:sp>
        <p:nvSpPr>
          <p:cNvPr id="24" name="TextBox 1"/>
          <p:cNvSpPr txBox="1"/>
          <p:nvPr/>
        </p:nvSpPr>
        <p:spPr>
          <a:xfrm>
            <a:off x="6048108" y="3466447"/>
            <a:ext cx="466474" cy="369353"/>
          </a:xfrm>
          <a:prstGeom prst="rect">
            <a:avLst/>
          </a:prstGeom>
          <a:noFill/>
        </p:spPr>
        <p:txBody>
          <a:bodyPr wrap="none" lIns="0" tIns="0" rIns="0" bIns="60981" rtlCol="0">
            <a:spAutoFit/>
          </a:bodyPr>
          <a:lstStyle/>
          <a:p>
            <a:pPr>
              <a:lnSpc>
                <a:spcPts val="2400"/>
              </a:lnSpc>
            </a:pPr>
            <a:r>
              <a:rPr lang="en-US" altLang="zh-CN" b="1" dirty="0">
                <a:solidFill>
                  <a:srgbClr val="656D8D"/>
                </a:solidFill>
                <a:latin typeface="Microsoft YaHei UI" panose="020B0503020204020204" pitchFamily="18" charset="-122"/>
                <a:cs typeface="Microsoft YaHei UI" panose="020B0503020204020204" pitchFamily="18" charset="-122"/>
              </a:rPr>
              <a:t>7.2</a:t>
            </a:r>
          </a:p>
        </p:txBody>
      </p:sp>
      <p:sp>
        <p:nvSpPr>
          <p:cNvPr id="46" name="TextBox 1"/>
          <p:cNvSpPr txBox="1"/>
          <p:nvPr/>
        </p:nvSpPr>
        <p:spPr>
          <a:xfrm>
            <a:off x="545294" y="2704702"/>
            <a:ext cx="1846659" cy="835956"/>
          </a:xfrm>
          <a:prstGeom prst="rect">
            <a:avLst/>
          </a:prstGeom>
          <a:noFill/>
        </p:spPr>
        <p:txBody>
          <a:bodyPr wrap="none" lIns="0" tIns="0" rIns="0" bIns="60981" rtlCol="0">
            <a:spAutoFit/>
          </a:bodyPr>
          <a:lstStyle/>
          <a:p>
            <a:pPr>
              <a:lnSpc>
                <a:spcPts val="6935"/>
              </a:lnSpc>
            </a:pPr>
            <a:r>
              <a:rPr lang="zh-CN" altLang="en-US" sz="3600" dirty="0">
                <a:solidFill>
                  <a:srgbClr val="4197DF"/>
                </a:solidFill>
                <a:latin typeface="Microsoft YaHei UI" panose="020B0503020204020204" pitchFamily="18" charset="-122"/>
                <a:cs typeface="Microsoft YaHei UI" panose="020B0503020204020204" pitchFamily="18" charset="-122"/>
              </a:rPr>
              <a:t>主要内容</a:t>
            </a:r>
            <a:endParaRPr lang="en-US" altLang="zh-CN" sz="3600" dirty="0">
              <a:solidFill>
                <a:srgbClr val="4197DF"/>
              </a:solidFill>
              <a:latin typeface="Microsoft YaHei UI" panose="020B0503020204020204" pitchFamily="18" charset="-122"/>
              <a:cs typeface="Microsoft YaHei UI" panose="020B0503020204020204" pitchFamily="18" charset="-122"/>
            </a:endParaRPr>
          </a:p>
        </p:txBody>
      </p:sp>
      <p:sp>
        <p:nvSpPr>
          <p:cNvPr id="57" name="TextBox 1"/>
          <p:cNvSpPr txBox="1"/>
          <p:nvPr/>
        </p:nvSpPr>
        <p:spPr>
          <a:xfrm>
            <a:off x="545293" y="3518639"/>
            <a:ext cx="1846659" cy="272596"/>
          </a:xfrm>
          <a:prstGeom prst="rect">
            <a:avLst/>
          </a:prstGeom>
          <a:noFill/>
        </p:spPr>
        <p:txBody>
          <a:bodyPr wrap="square" lIns="0" tIns="0" rIns="0" bIns="60981" rtlCol="0">
            <a:spAutoFit/>
          </a:bodyPr>
          <a:lstStyle/>
          <a:p>
            <a:pPr algn="dist">
              <a:lnSpc>
                <a:spcPts val="1600"/>
              </a:lnSpc>
            </a:pPr>
            <a:r>
              <a:rPr lang="en-US" altLang="zh-CN" sz="1900" dirty="0">
                <a:solidFill>
                  <a:srgbClr val="4197DF"/>
                </a:solidFill>
                <a:latin typeface="Times New Roman" panose="02020603050405020304" pitchFamily="18" charset="0"/>
                <a:cs typeface="Times New Roman" panose="02020603050405020304" pitchFamily="18" charset="0"/>
              </a:rPr>
              <a:t>CONTENTS</a:t>
            </a:r>
          </a:p>
        </p:txBody>
      </p:sp>
      <p:sp>
        <p:nvSpPr>
          <p:cNvPr id="59" name="矩形 58"/>
          <p:cNvSpPr/>
          <p:nvPr/>
        </p:nvSpPr>
        <p:spPr>
          <a:xfrm>
            <a:off x="518434" y="2201849"/>
            <a:ext cx="1873520" cy="70265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p:nvPr/>
        </p:nvCxnSpPr>
        <p:spPr>
          <a:xfrm>
            <a:off x="536575" y="7699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36575" y="2484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6575" y="405607"/>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6575" y="577057"/>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6575" y="71993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36575" y="89138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36575" y="10485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36575" y="1219994"/>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6575" y="1404371"/>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36575" y="154724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36575" y="171869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6575" y="1875858"/>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36575" y="2047308"/>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a:off x="2000250" y="6254294"/>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2381250" y="5840443"/>
            <a:ext cx="674915" cy="10132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a:off x="3146878" y="6329700"/>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a:off x="95250" y="5621722"/>
            <a:ext cx="1066800" cy="123197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p:cNvSpPr/>
          <p:nvPr/>
        </p:nvSpPr>
        <p:spPr>
          <a:xfrm>
            <a:off x="876300" y="6254294"/>
            <a:ext cx="381000" cy="51330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Box 1"/>
          <p:cNvSpPr txBox="1"/>
          <p:nvPr/>
        </p:nvSpPr>
        <p:spPr>
          <a:xfrm>
            <a:off x="6048108" y="4584441"/>
            <a:ext cx="466474" cy="369353"/>
          </a:xfrm>
          <a:prstGeom prst="rect">
            <a:avLst/>
          </a:prstGeom>
          <a:noFill/>
        </p:spPr>
        <p:txBody>
          <a:bodyPr wrap="none" lIns="0" tIns="0" rIns="0" bIns="60981" rtlCol="0">
            <a:spAutoFit/>
          </a:bodyPr>
          <a:lstStyle/>
          <a:p>
            <a:pPr>
              <a:lnSpc>
                <a:spcPts val="2400"/>
              </a:lnSpc>
            </a:pPr>
            <a:r>
              <a:rPr lang="en-US" altLang="zh-CN" b="1" dirty="0">
                <a:solidFill>
                  <a:schemeClr val="bg1"/>
                </a:solidFill>
                <a:latin typeface="Microsoft YaHei UI" panose="020B0503020204020204" pitchFamily="18" charset="-122"/>
                <a:cs typeface="Microsoft YaHei UI" panose="020B0503020204020204" pitchFamily="18" charset="-122"/>
              </a:rPr>
              <a:t>7.3</a:t>
            </a:r>
          </a:p>
        </p:txBody>
      </p:sp>
      <p:sp>
        <p:nvSpPr>
          <p:cNvPr id="3" name="灯片编号占位符 2">
            <a:extLst>
              <a:ext uri="{FF2B5EF4-FFF2-40B4-BE49-F238E27FC236}">
                <a16:creationId xmlns:a16="http://schemas.microsoft.com/office/drawing/2014/main" id="{BB13A92B-E9D2-4A19-8207-C249D42552E3}"/>
              </a:ext>
            </a:extLst>
          </p:cNvPr>
          <p:cNvSpPr>
            <a:spLocks noGrp="1"/>
          </p:cNvSpPr>
          <p:nvPr>
            <p:ph type="sldNum" sz="quarter" idx="12"/>
          </p:nvPr>
        </p:nvSpPr>
        <p:spPr/>
        <p:txBody>
          <a:bodyPr/>
          <a:lstStyle/>
          <a:p>
            <a:fld id="{B6F15528-21DE-4FAA-801E-634DDDAF4B2B}" type="slidenum">
              <a:rPr lang="en-US" smtClean="0"/>
              <a:t>560</a:t>
            </a:fld>
            <a:endParaRPr lang="en-US" dirty="0"/>
          </a:p>
        </p:txBody>
      </p:sp>
    </p:spTree>
  </p:cSld>
  <p:clrMapOvr>
    <a:masterClrMapping/>
  </p:clrMapOvr>
  <p:transition spd="slow">
    <p:push dir="u"/>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7.3 </a:t>
            </a:r>
            <a:r>
              <a:rPr lang="zh-CN" altLang="zh-CN" dirty="0"/>
              <a:t>软件</a:t>
            </a:r>
            <a:r>
              <a:rPr lang="zh-CN" altLang="en-US" dirty="0"/>
              <a:t>工程</a:t>
            </a:r>
            <a:r>
              <a:rPr lang="zh-CN" altLang="zh-CN" dirty="0"/>
              <a:t>项目的质量管理</a:t>
            </a:r>
            <a:endParaRPr lang="zh-CN" altLang="en-US" dirty="0"/>
          </a:p>
        </p:txBody>
      </p:sp>
      <p:sp>
        <p:nvSpPr>
          <p:cNvPr id="4" name="TextBox 3"/>
          <p:cNvSpPr txBox="1"/>
          <p:nvPr/>
        </p:nvSpPr>
        <p:spPr>
          <a:xfrm>
            <a:off x="841375" y="1296194"/>
            <a:ext cx="10820400" cy="4458400"/>
          </a:xfrm>
          <a:prstGeom prst="rect">
            <a:avLst/>
          </a:prstGeom>
          <a:noFill/>
        </p:spPr>
        <p:txBody>
          <a:bodyPr wrap="square" rtlCol="0">
            <a:spAutoFit/>
          </a:bodyPr>
          <a:lstStyle/>
          <a:p>
            <a:pPr>
              <a:lnSpc>
                <a:spcPct val="150000"/>
              </a:lnSpc>
            </a:pPr>
            <a:r>
              <a:rPr lang="en-US" altLang="zh-CN" dirty="0"/>
              <a:t>       </a:t>
            </a:r>
            <a:r>
              <a:rPr lang="zh-CN" altLang="zh-CN" dirty="0"/>
              <a:t>关于软件质量，</a:t>
            </a:r>
            <a:r>
              <a:rPr lang="en-US" altLang="zh-CN" dirty="0"/>
              <a:t>CMM</a:t>
            </a:r>
            <a:r>
              <a:rPr lang="zh-CN" altLang="zh-CN" dirty="0"/>
              <a:t>的定义是：一个系统、组件、过程符合特定需求的程度；一个系统、组件、过程符合客户的要求或者期望的程度。</a:t>
            </a:r>
          </a:p>
          <a:p>
            <a:pPr>
              <a:lnSpc>
                <a:spcPct val="150000"/>
              </a:lnSpc>
            </a:pPr>
            <a:r>
              <a:rPr lang="en-US" altLang="zh-CN" dirty="0"/>
              <a:t>       </a:t>
            </a:r>
            <a:r>
              <a:rPr lang="zh-CN" altLang="zh-CN" dirty="0"/>
              <a:t>软件质量的属性较多，如稳定性、正确性、健壮性、易用性、兼容性、安全性、容错性、可测试性、可复用性等。软件质量的要素主要从技术和商业角度两个维度来衡量，从技术角度来看，对软件整体质量影响最大的质量属性就是质量要素；从商业角度来看，客户最关心的、实用性最强，最能成为卖点的质量属性就是质量要素。不同的软件，先要判定其质量要素才能给出提高其质量的具体举措，而非将所有的质量属性都一一做好。</a:t>
            </a:r>
            <a:endParaRPr lang="zh-CN" altLang="en-US" dirty="0"/>
          </a:p>
        </p:txBody>
      </p:sp>
      <p:sp>
        <p:nvSpPr>
          <p:cNvPr id="5" name="矩形 4"/>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6" name="矩形 5"/>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7" name="组合 6"/>
          <p:cNvGrpSpPr/>
          <p:nvPr/>
        </p:nvGrpSpPr>
        <p:grpSpPr>
          <a:xfrm flipH="1">
            <a:off x="9571662" y="5527980"/>
            <a:ext cx="2593974" cy="1454044"/>
            <a:chOff x="-8805" y="5407865"/>
            <a:chExt cx="3213509" cy="1301644"/>
          </a:xfrm>
        </p:grpSpPr>
        <p:sp>
          <p:nvSpPr>
            <p:cNvPr id="8" name="矩形 7"/>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灯片编号占位符 16">
            <a:extLst>
              <a:ext uri="{FF2B5EF4-FFF2-40B4-BE49-F238E27FC236}">
                <a16:creationId xmlns:a16="http://schemas.microsoft.com/office/drawing/2014/main" id="{D656F91D-4987-4ACA-933A-DC8D71A6A30E}"/>
              </a:ext>
            </a:extLst>
          </p:cNvPr>
          <p:cNvSpPr>
            <a:spLocks noGrp="1"/>
          </p:cNvSpPr>
          <p:nvPr>
            <p:ph type="sldNum" sz="quarter" idx="12"/>
          </p:nvPr>
        </p:nvSpPr>
        <p:spPr/>
        <p:txBody>
          <a:bodyPr/>
          <a:lstStyle/>
          <a:p>
            <a:fld id="{B6F15528-21DE-4FAA-801E-634DDDAF4B2B}" type="slidenum">
              <a:rPr lang="en-US" smtClean="0"/>
              <a:t>561</a:t>
            </a:fld>
            <a:endParaRPr lang="en-US" dirty="0"/>
          </a:p>
        </p:txBody>
      </p:sp>
      <p:sp>
        <p:nvSpPr>
          <p:cNvPr id="18" name="灯片编号占位符 8">
            <a:extLst>
              <a:ext uri="{FF2B5EF4-FFF2-40B4-BE49-F238E27FC236}">
                <a16:creationId xmlns:a16="http://schemas.microsoft.com/office/drawing/2014/main" id="{9ADA1E8D-FB5F-48F4-A34B-ADB23DC7F4DE}"/>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561</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7.3.1 </a:t>
            </a:r>
            <a:r>
              <a:rPr lang="zh-CN" altLang="zh-CN" dirty="0"/>
              <a:t>影响软件质量的因素</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23143" y="1143794"/>
                <a:ext cx="10978515" cy="1600199"/>
              </a:xfrm>
            </p:spPr>
            <p:txBody>
              <a:bodyPr>
                <a:noAutofit/>
              </a:bodyPr>
              <a:lstStyle/>
              <a:p>
                <a:pPr marL="0" indent="0">
                  <a:buNone/>
                </a:pPr>
                <a:r>
                  <a:rPr lang="en-US" altLang="zh-CN" sz="2200" dirty="0">
                    <a:solidFill>
                      <a:schemeClr val="tx1"/>
                    </a:solidFill>
                  </a:rPr>
                  <a:t>         </a:t>
                </a:r>
                <a:r>
                  <a:rPr lang="zh-CN" altLang="zh-CN" sz="2200" dirty="0">
                    <a:solidFill>
                      <a:schemeClr val="tx1"/>
                    </a:solidFill>
                  </a:rPr>
                  <a:t>软件行业通过多年的实践总结出软件质量是人、过程与技术的函数，即公式</a:t>
                </a:r>
                <a:r>
                  <a:rPr lang="en-US" altLang="zh-CN" sz="2200" dirty="0">
                    <a:solidFill>
                      <a:schemeClr val="tx1"/>
                    </a:solidFill>
                  </a:rPr>
                  <a:t>7.1</a:t>
                </a:r>
              </a:p>
              <a:p>
                <a:pPr marL="0" indent="0">
                  <a:buNone/>
                </a:pPr>
                <a:r>
                  <a:rPr lang="zh-CN" altLang="zh-CN" sz="2200" dirty="0">
                    <a:solidFill>
                      <a:schemeClr val="tx1"/>
                    </a:solidFill>
                  </a:rPr>
                  <a:t>所示：</a:t>
                </a:r>
              </a:p>
              <a:p>
                <a:pPr marL="0" indent="0" algn="ctr">
                  <a:buNone/>
                </a:pPr>
                <a14:m>
                  <m:oMath xmlns:m="http://schemas.openxmlformats.org/officeDocument/2006/math">
                    <m:r>
                      <a:rPr lang="en-US" altLang="zh-CN" sz="2200" b="0" i="1">
                        <a:solidFill>
                          <a:schemeClr val="tx1"/>
                        </a:solidFill>
                        <a:latin typeface="Cambria Math" panose="02040503050406030204"/>
                      </a:rPr>
                      <m:t>𝑄</m:t>
                    </m:r>
                    <m:r>
                      <a:rPr lang="en-US" altLang="zh-CN" sz="2200" b="0">
                        <a:solidFill>
                          <a:schemeClr val="tx1"/>
                        </a:solidFill>
                        <a:latin typeface="Cambria Math" panose="02040503050406030204"/>
                      </a:rPr>
                      <m:t>=</m:t>
                    </m:r>
                    <m:d>
                      <m:dPr>
                        <m:begChr m:val="{"/>
                        <m:endChr m:val="}"/>
                        <m:ctrlPr>
                          <a:rPr lang="zh-CN" altLang="zh-CN" sz="2200" i="1">
                            <a:solidFill>
                              <a:schemeClr val="tx1"/>
                            </a:solidFill>
                            <a:latin typeface="Cambria Math" panose="02040503050406030204" pitchFamily="18" charset="0"/>
                          </a:rPr>
                        </m:ctrlPr>
                      </m:dPr>
                      <m:e>
                        <m:r>
                          <a:rPr lang="en-US" altLang="zh-CN" sz="2200" b="0" i="1">
                            <a:solidFill>
                              <a:schemeClr val="tx1"/>
                            </a:solidFill>
                            <a:latin typeface="Cambria Math" panose="02040503050406030204"/>
                          </a:rPr>
                          <m:t>𝑀</m:t>
                        </m:r>
                        <m:r>
                          <a:rPr lang="en-US" altLang="zh-CN" sz="2200" b="0" i="1">
                            <a:solidFill>
                              <a:schemeClr val="tx1"/>
                            </a:solidFill>
                            <a:latin typeface="Cambria Math" panose="02040503050406030204"/>
                          </a:rPr>
                          <m:t>,</m:t>
                        </m:r>
                        <m:r>
                          <a:rPr lang="en-US" altLang="zh-CN" sz="2200" b="0" i="1">
                            <a:solidFill>
                              <a:schemeClr val="tx1"/>
                            </a:solidFill>
                            <a:latin typeface="Cambria Math" panose="02040503050406030204"/>
                          </a:rPr>
                          <m:t>𝑃</m:t>
                        </m:r>
                        <m:r>
                          <a:rPr lang="en-US" altLang="zh-CN" sz="2200" b="0" i="1">
                            <a:solidFill>
                              <a:schemeClr val="tx1"/>
                            </a:solidFill>
                            <a:latin typeface="Cambria Math" panose="02040503050406030204"/>
                          </a:rPr>
                          <m:t>,</m:t>
                        </m:r>
                        <m:r>
                          <a:rPr lang="en-US" altLang="zh-CN" sz="2200" b="0" i="1">
                            <a:solidFill>
                              <a:schemeClr val="tx1"/>
                            </a:solidFill>
                            <a:latin typeface="Cambria Math" panose="02040503050406030204"/>
                          </a:rPr>
                          <m:t>𝑇</m:t>
                        </m:r>
                      </m:e>
                    </m:d>
                  </m:oMath>
                </a14:m>
                <a:r>
                  <a:rPr lang="en-US" altLang="zh-CN" sz="2200" dirty="0">
                    <a:solidFill>
                      <a:schemeClr val="tx1"/>
                    </a:solidFill>
                  </a:rPr>
                  <a:t>			</a:t>
                </a:r>
                <a:r>
                  <a:rPr lang="zh-CN" altLang="zh-CN" sz="2200" dirty="0">
                    <a:solidFill>
                      <a:schemeClr val="tx1"/>
                    </a:solidFill>
                  </a:rPr>
                  <a:t>（</a:t>
                </a:r>
                <a:r>
                  <a:rPr lang="en-US" altLang="zh-CN" sz="2200" dirty="0">
                    <a:solidFill>
                      <a:schemeClr val="tx1"/>
                    </a:solidFill>
                  </a:rPr>
                  <a:t>7. 1</a:t>
                </a:r>
                <a:r>
                  <a:rPr lang="zh-CN" altLang="zh-CN" sz="2200" dirty="0">
                    <a:solidFill>
                      <a:schemeClr val="tx1"/>
                    </a:solidFill>
                  </a:rPr>
                  <a:t>）</a:t>
                </a:r>
              </a:p>
              <a:p>
                <a:pPr marL="0" indent="0">
                  <a:buNone/>
                </a:pPr>
                <a:r>
                  <a:rPr lang="zh-CN" altLang="zh-CN" sz="2200" dirty="0">
                    <a:solidFill>
                      <a:schemeClr val="tx1"/>
                    </a:solidFill>
                  </a:rPr>
                  <a:t>式中的</a:t>
                </a:r>
                <a:r>
                  <a:rPr lang="en-US" altLang="zh-CN" sz="2200" i="1" dirty="0">
                    <a:solidFill>
                      <a:schemeClr val="tx1"/>
                    </a:solidFill>
                  </a:rPr>
                  <a:t>Q</a:t>
                </a:r>
                <a:r>
                  <a:rPr lang="zh-CN" altLang="zh-CN" sz="2200" dirty="0">
                    <a:solidFill>
                      <a:schemeClr val="tx1"/>
                    </a:solidFill>
                  </a:rPr>
                  <a:t>是指软件质量，</a:t>
                </a:r>
                <a:r>
                  <a:rPr lang="en-US" altLang="zh-CN" sz="2200" i="1" dirty="0">
                    <a:solidFill>
                      <a:schemeClr val="tx1"/>
                    </a:solidFill>
                  </a:rPr>
                  <a:t>M</a:t>
                </a:r>
                <a:r>
                  <a:rPr lang="zh-CN" altLang="zh-CN" sz="2200" dirty="0">
                    <a:solidFill>
                      <a:schemeClr val="tx1"/>
                    </a:solidFill>
                  </a:rPr>
                  <a:t>是指人，</a:t>
                </a:r>
                <a:r>
                  <a:rPr lang="en-US" altLang="zh-CN" sz="2200" i="1" dirty="0">
                    <a:solidFill>
                      <a:schemeClr val="tx1"/>
                    </a:solidFill>
                  </a:rPr>
                  <a:t>P</a:t>
                </a:r>
                <a:r>
                  <a:rPr lang="zh-CN" altLang="zh-CN" sz="2200" dirty="0">
                    <a:solidFill>
                      <a:schemeClr val="tx1"/>
                    </a:solidFill>
                  </a:rPr>
                  <a:t>是指过程，</a:t>
                </a:r>
                <a:r>
                  <a:rPr lang="en-US" altLang="zh-CN" sz="2200" i="1" dirty="0">
                    <a:solidFill>
                      <a:schemeClr val="tx1"/>
                    </a:solidFill>
                  </a:rPr>
                  <a:t>T</a:t>
                </a:r>
                <a:r>
                  <a:rPr lang="zh-CN" altLang="zh-CN" sz="2200" dirty="0">
                    <a:solidFill>
                      <a:schemeClr val="tx1"/>
                    </a:solidFill>
                  </a:rPr>
                  <a:t>是指技术。</a:t>
                </a:r>
                <a:endParaRPr lang="zh-CN" altLang="en-US" sz="2200" dirty="0">
                  <a:solidFill>
                    <a:schemeClr val="tx1"/>
                  </a:solidFill>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823143" y="1143794"/>
                <a:ext cx="10978515" cy="1600199"/>
              </a:xfrm>
              <a:blipFill rotWithShape="1">
                <a:blip r:embed="rId2"/>
                <a:stretch>
                  <a:fillRect l="-2" t="-10" r="2" b="-16736"/>
                </a:stretch>
              </a:blipFill>
            </p:spPr>
            <p:txBody>
              <a:bodyPr/>
              <a:lstStyle/>
              <a:p>
                <a:r>
                  <a:rPr lang="zh-CN" altLang="en-US">
                    <a:noFill/>
                  </a:rPr>
                  <a:t> </a:t>
                </a:r>
              </a:p>
            </p:txBody>
          </p:sp>
        </mc:Fallback>
      </mc:AlternateContent>
      <p:sp>
        <p:nvSpPr>
          <p:cNvPr id="5" name="矩形 4"/>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6" name="矩形 5"/>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7" name="组合 6"/>
          <p:cNvGrpSpPr/>
          <p:nvPr/>
        </p:nvGrpSpPr>
        <p:grpSpPr>
          <a:xfrm flipH="1">
            <a:off x="9571662" y="5527980"/>
            <a:ext cx="2593974" cy="1454044"/>
            <a:chOff x="-8805" y="5407865"/>
            <a:chExt cx="3213509" cy="1301644"/>
          </a:xfrm>
        </p:grpSpPr>
        <p:sp>
          <p:nvSpPr>
            <p:cNvPr id="8" name="矩形 7"/>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9375" y="3174460"/>
            <a:ext cx="4114800" cy="2642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灯片编号占位符 16">
            <a:extLst>
              <a:ext uri="{FF2B5EF4-FFF2-40B4-BE49-F238E27FC236}">
                <a16:creationId xmlns:a16="http://schemas.microsoft.com/office/drawing/2014/main" id="{216F0661-41F9-4A6E-A87E-4C314A2F7F87}"/>
              </a:ext>
            </a:extLst>
          </p:cNvPr>
          <p:cNvSpPr>
            <a:spLocks noGrp="1"/>
          </p:cNvSpPr>
          <p:nvPr>
            <p:ph type="sldNum" sz="quarter" idx="12"/>
          </p:nvPr>
        </p:nvSpPr>
        <p:spPr/>
        <p:txBody>
          <a:bodyPr/>
          <a:lstStyle/>
          <a:p>
            <a:fld id="{B6F15528-21DE-4FAA-801E-634DDDAF4B2B}" type="slidenum">
              <a:rPr lang="en-US" smtClean="0"/>
              <a:t>562</a:t>
            </a:fld>
            <a:endParaRPr lang="en-US" dirty="0"/>
          </a:p>
        </p:txBody>
      </p:sp>
      <p:sp>
        <p:nvSpPr>
          <p:cNvPr id="18" name="灯片编号占位符 8">
            <a:extLst>
              <a:ext uri="{FF2B5EF4-FFF2-40B4-BE49-F238E27FC236}">
                <a16:creationId xmlns:a16="http://schemas.microsoft.com/office/drawing/2014/main" id="{C53253C6-2E58-4588-B427-32892F33402A}"/>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562</a:t>
            </a:fld>
            <a:endParaRPr kumimoji="0" lang="en-US" altLang="zh-CN" sz="1800" dirty="0">
              <a:latin typeface="Times New Roman" panose="02020603050405020304" pitchFamily="18" charset="0"/>
            </a:endParaRP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7.3.2 </a:t>
            </a:r>
            <a:r>
              <a:rPr lang="zh-CN" altLang="en-US" dirty="0"/>
              <a:t>软件</a:t>
            </a:r>
            <a:r>
              <a:rPr lang="zh-CN" altLang="zh-CN" dirty="0"/>
              <a:t>质量模型</a:t>
            </a:r>
            <a:endParaRPr lang="zh-CN" altLang="en-US" dirty="0"/>
          </a:p>
        </p:txBody>
      </p:sp>
      <p:sp>
        <p:nvSpPr>
          <p:cNvPr id="3" name="内容占位符 2"/>
          <p:cNvSpPr>
            <a:spLocks noGrp="1"/>
          </p:cNvSpPr>
          <p:nvPr>
            <p:ph idx="1"/>
          </p:nvPr>
        </p:nvSpPr>
        <p:spPr>
          <a:xfrm>
            <a:off x="1069975" y="1829594"/>
            <a:ext cx="3127057" cy="4343401"/>
          </a:xfrm>
        </p:spPr>
        <p:txBody>
          <a:bodyPr>
            <a:normAutofit/>
          </a:bodyPr>
          <a:lstStyle/>
          <a:p>
            <a:pPr marL="0" lvl="0" indent="0">
              <a:buNone/>
            </a:pPr>
            <a:r>
              <a:rPr lang="zh-CN" altLang="en-US" sz="2800" dirty="0">
                <a:solidFill>
                  <a:schemeClr val="tx1"/>
                </a:solidFill>
              </a:rPr>
              <a:t>（</a:t>
            </a:r>
            <a:r>
              <a:rPr lang="en-US" altLang="zh-CN" sz="2800" dirty="0">
                <a:solidFill>
                  <a:schemeClr val="tx1"/>
                </a:solidFill>
              </a:rPr>
              <a:t>1</a:t>
            </a:r>
            <a:r>
              <a:rPr lang="zh-CN" altLang="en-US" sz="2800" dirty="0">
                <a:solidFill>
                  <a:schemeClr val="tx1"/>
                </a:solidFill>
              </a:rPr>
              <a:t>）</a:t>
            </a:r>
            <a:r>
              <a:rPr lang="en-US" altLang="zh-CN" sz="2800" dirty="0">
                <a:solidFill>
                  <a:schemeClr val="tx1"/>
                </a:solidFill>
              </a:rPr>
              <a:t>McCall</a:t>
            </a:r>
            <a:r>
              <a:rPr lang="zh-CN" altLang="zh-CN" sz="2800" dirty="0">
                <a:solidFill>
                  <a:schemeClr val="tx1"/>
                </a:solidFill>
              </a:rPr>
              <a:t>模型</a:t>
            </a:r>
            <a:endParaRPr lang="en-US" altLang="zh-CN" sz="2800" dirty="0">
              <a:solidFill>
                <a:schemeClr val="tx1"/>
              </a:solidFill>
            </a:endParaRPr>
          </a:p>
          <a:p>
            <a:pPr marL="0" lvl="0" indent="0">
              <a:buNone/>
            </a:pPr>
            <a:endParaRPr lang="zh-CN" altLang="zh-CN" sz="800" dirty="0">
              <a:solidFill>
                <a:schemeClr val="tx1"/>
              </a:solidFill>
            </a:endParaRPr>
          </a:p>
          <a:p>
            <a:pPr marL="0" indent="0">
              <a:buNone/>
            </a:pPr>
            <a:r>
              <a:rPr lang="en-US" altLang="zh-CN" sz="2400" dirty="0">
                <a:solidFill>
                  <a:schemeClr val="tx1"/>
                </a:solidFill>
              </a:rPr>
              <a:t>       McCall</a:t>
            </a:r>
            <a:r>
              <a:rPr lang="zh-CN" altLang="zh-CN" sz="2400" dirty="0">
                <a:solidFill>
                  <a:schemeClr val="tx1"/>
                </a:solidFill>
              </a:rPr>
              <a:t>质量模型将软件质量面向软件产品的运行、修正和转移三个方面的</a:t>
            </a:r>
            <a:r>
              <a:rPr lang="en-US" altLang="zh-CN" sz="2400" dirty="0">
                <a:solidFill>
                  <a:schemeClr val="tx1"/>
                </a:solidFill>
              </a:rPr>
              <a:t>11</a:t>
            </a:r>
            <a:r>
              <a:rPr lang="zh-CN" altLang="zh-CN" sz="2400" dirty="0">
                <a:solidFill>
                  <a:schemeClr val="tx1"/>
                </a:solidFill>
              </a:rPr>
              <a:t>个特性之上，如图</a:t>
            </a:r>
            <a:r>
              <a:rPr lang="en-US" altLang="zh-CN" sz="2400" dirty="0">
                <a:solidFill>
                  <a:schemeClr val="tx1"/>
                </a:solidFill>
              </a:rPr>
              <a:t>7-6</a:t>
            </a:r>
            <a:r>
              <a:rPr lang="zh-CN" altLang="zh-CN" sz="2400" dirty="0">
                <a:solidFill>
                  <a:schemeClr val="tx1"/>
                </a:solidFill>
              </a:rPr>
              <a:t>所示。</a:t>
            </a:r>
            <a:endParaRPr lang="zh-CN" altLang="en-US" sz="2400" dirty="0">
              <a:solidFill>
                <a:schemeClr val="tx1"/>
              </a:solidFill>
            </a:endParaRPr>
          </a:p>
        </p:txBody>
      </p:sp>
      <p:cxnSp>
        <p:nvCxnSpPr>
          <p:cNvPr id="5" name="直接连接符 4"/>
          <p:cNvCxnSpPr/>
          <p:nvPr/>
        </p:nvCxnSpPr>
        <p:spPr>
          <a:xfrm>
            <a:off x="5184775" y="1219994"/>
            <a:ext cx="0" cy="4398752"/>
          </a:xfrm>
          <a:prstGeom prst="line">
            <a:avLst/>
          </a:prstGeom>
          <a:ln w="28575">
            <a:solidFill>
              <a:srgbClr val="7CC43A"/>
            </a:solidFill>
            <a:prstDash val="sys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8" name="矩形 7"/>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9" name="组合 8"/>
          <p:cNvGrpSpPr/>
          <p:nvPr/>
        </p:nvGrpSpPr>
        <p:grpSpPr>
          <a:xfrm flipH="1">
            <a:off x="9571662" y="5527980"/>
            <a:ext cx="2593974" cy="1454044"/>
            <a:chOff x="-8805" y="5407865"/>
            <a:chExt cx="3213509" cy="1301644"/>
          </a:xfrm>
        </p:grpSpPr>
        <p:sp>
          <p:nvSpPr>
            <p:cNvPr id="10" name="矩形 9"/>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0161" y="1441430"/>
            <a:ext cx="4475630" cy="3955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灯片编号占位符 5">
            <a:extLst>
              <a:ext uri="{FF2B5EF4-FFF2-40B4-BE49-F238E27FC236}">
                <a16:creationId xmlns:a16="http://schemas.microsoft.com/office/drawing/2014/main" id="{967D97D2-2535-4897-8DC7-F46435250EF1}"/>
              </a:ext>
            </a:extLst>
          </p:cNvPr>
          <p:cNvSpPr>
            <a:spLocks noGrp="1"/>
          </p:cNvSpPr>
          <p:nvPr>
            <p:ph type="sldNum" sz="quarter" idx="12"/>
          </p:nvPr>
        </p:nvSpPr>
        <p:spPr/>
        <p:txBody>
          <a:bodyPr/>
          <a:lstStyle/>
          <a:p>
            <a:fld id="{B6F15528-21DE-4FAA-801E-634DDDAF4B2B}" type="slidenum">
              <a:rPr lang="en-US" smtClean="0"/>
              <a:t>563</a:t>
            </a:fld>
            <a:endParaRPr lang="en-US" dirty="0"/>
          </a:p>
        </p:txBody>
      </p:sp>
      <p:sp>
        <p:nvSpPr>
          <p:cNvPr id="19" name="灯片编号占位符 8">
            <a:extLst>
              <a:ext uri="{FF2B5EF4-FFF2-40B4-BE49-F238E27FC236}">
                <a16:creationId xmlns:a16="http://schemas.microsoft.com/office/drawing/2014/main" id="{2063E11C-40A7-4F13-966A-3717EE072DCB}"/>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563</a:t>
            </a:fld>
            <a:endParaRPr kumimoji="0" lang="en-US" altLang="zh-CN" sz="1800" dirty="0">
              <a:latin typeface="Times New Roman" panose="02020603050405020304" pitchFamily="18" charset="0"/>
            </a:endParaRPr>
          </a:p>
        </p:txBody>
      </p:sp>
    </p:spTree>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7.3.2 </a:t>
            </a:r>
            <a:r>
              <a:rPr lang="zh-CN" altLang="en-US" dirty="0"/>
              <a:t>软件</a:t>
            </a:r>
            <a:r>
              <a:rPr lang="zh-CN" altLang="zh-CN" dirty="0"/>
              <a:t>质量模型</a:t>
            </a:r>
            <a:endParaRPr lang="zh-CN" altLang="en-US" dirty="0"/>
          </a:p>
        </p:txBody>
      </p:sp>
      <p:sp>
        <p:nvSpPr>
          <p:cNvPr id="4" name="TextBox 3"/>
          <p:cNvSpPr txBox="1"/>
          <p:nvPr/>
        </p:nvSpPr>
        <p:spPr>
          <a:xfrm>
            <a:off x="1146175" y="1296194"/>
            <a:ext cx="10287000" cy="1692771"/>
          </a:xfrm>
          <a:prstGeom prst="rect">
            <a:avLst/>
          </a:prstGeom>
          <a:noFill/>
        </p:spPr>
        <p:txBody>
          <a:bodyPr wrap="square" rtlCol="0">
            <a:spAutoFit/>
          </a:bodyPr>
          <a:lstStyle/>
          <a:p>
            <a:pPr lvl="0"/>
            <a:r>
              <a:rPr lang="zh-CN" altLang="en-US" sz="2800" b="1" dirty="0"/>
              <a:t>（</a:t>
            </a:r>
            <a:r>
              <a:rPr lang="en-US" altLang="zh-CN" sz="2800" b="1" dirty="0"/>
              <a:t>2</a:t>
            </a:r>
            <a:r>
              <a:rPr lang="zh-CN" altLang="en-US" sz="2800" b="1" dirty="0"/>
              <a:t>）</a:t>
            </a:r>
            <a:r>
              <a:rPr lang="zh-CN" altLang="zh-CN" sz="2800" b="1" dirty="0"/>
              <a:t>“</a:t>
            </a:r>
            <a:r>
              <a:rPr lang="en-US" altLang="zh-CN" sz="2800" b="1" dirty="0"/>
              <a:t>FURPS</a:t>
            </a:r>
            <a:r>
              <a:rPr lang="zh-CN" altLang="zh-CN" sz="2800" b="1" dirty="0"/>
              <a:t>”及“</a:t>
            </a:r>
            <a:r>
              <a:rPr lang="en-US" altLang="zh-CN" sz="2800" b="1" dirty="0"/>
              <a:t>FURPS+</a:t>
            </a:r>
            <a:r>
              <a:rPr lang="zh-CN" altLang="zh-CN" sz="2800" b="1" dirty="0"/>
              <a:t>”模型</a:t>
            </a:r>
            <a:endParaRPr lang="en-US" altLang="zh-CN" sz="2800" b="1" dirty="0"/>
          </a:p>
          <a:p>
            <a:pPr lvl="0"/>
            <a:r>
              <a:rPr lang="en-US" altLang="zh-CN" sz="2800" b="1" dirty="0"/>
              <a:t>       </a:t>
            </a:r>
          </a:p>
          <a:p>
            <a:pPr lvl="0"/>
            <a:r>
              <a:rPr lang="en-US" altLang="zh-CN" dirty="0"/>
              <a:t>       </a:t>
            </a:r>
            <a:r>
              <a:rPr lang="zh-CN" altLang="zh-CN" dirty="0"/>
              <a:t>惠普公司提出了一套软件质量因素的</a:t>
            </a:r>
            <a:r>
              <a:rPr lang="en-US" altLang="zh-CN" dirty="0"/>
              <a:t>FURPS</a:t>
            </a:r>
            <a:r>
              <a:rPr lang="zh-CN" altLang="zh-CN" dirty="0"/>
              <a:t>模型，主要涉及：功能性、可用性、可靠性、性能以及支持度</a:t>
            </a:r>
            <a:r>
              <a:rPr lang="en-US" altLang="zh-CN" dirty="0"/>
              <a:t>5</a:t>
            </a:r>
            <a:r>
              <a:rPr lang="zh-CN" altLang="zh-CN" dirty="0"/>
              <a:t>个功能方面的评估指标。</a:t>
            </a:r>
          </a:p>
        </p:txBody>
      </p:sp>
      <p:sp>
        <p:nvSpPr>
          <p:cNvPr id="5" name="TextBox 4"/>
          <p:cNvSpPr txBox="1"/>
          <p:nvPr/>
        </p:nvSpPr>
        <p:spPr>
          <a:xfrm>
            <a:off x="3965575" y="2972594"/>
            <a:ext cx="4289425" cy="2862322"/>
          </a:xfrm>
          <a:prstGeom prst="rect">
            <a:avLst/>
          </a:prstGeom>
          <a:noFill/>
        </p:spPr>
        <p:txBody>
          <a:bodyPr wrap="square" rtlCol="0">
            <a:spAutoFit/>
          </a:bodyPr>
          <a:lstStyle/>
          <a:p>
            <a:pPr marL="342900" lvl="0" indent="-342900">
              <a:lnSpc>
                <a:spcPct val="150000"/>
              </a:lnSpc>
              <a:buFont typeface="Wingdings" panose="05000000000000000000" pitchFamily="2" charset="2"/>
              <a:buChar char="Ø"/>
            </a:pPr>
            <a:r>
              <a:rPr lang="zh-CN" altLang="zh-CN" dirty="0"/>
              <a:t>功能性（</a:t>
            </a:r>
            <a:r>
              <a:rPr lang="en-US" altLang="zh-CN" dirty="0"/>
              <a:t>Functionality</a:t>
            </a:r>
            <a:r>
              <a:rPr lang="zh-CN" altLang="zh-CN" dirty="0"/>
              <a:t>）</a:t>
            </a:r>
            <a:endParaRPr lang="en-US" altLang="zh-CN" dirty="0"/>
          </a:p>
          <a:p>
            <a:pPr marL="342900" lvl="0" indent="-342900">
              <a:lnSpc>
                <a:spcPct val="150000"/>
              </a:lnSpc>
              <a:buFont typeface="Wingdings" panose="05000000000000000000" pitchFamily="2" charset="2"/>
              <a:buChar char="Ø"/>
            </a:pPr>
            <a:r>
              <a:rPr lang="zh-CN" altLang="zh-CN" dirty="0"/>
              <a:t>可用性（</a:t>
            </a:r>
            <a:r>
              <a:rPr lang="en-US" altLang="zh-CN" dirty="0"/>
              <a:t>Usability</a:t>
            </a:r>
            <a:r>
              <a:rPr lang="zh-CN" altLang="zh-CN" dirty="0"/>
              <a:t>）</a:t>
            </a:r>
            <a:endParaRPr lang="en-US" altLang="zh-CN" dirty="0"/>
          </a:p>
          <a:p>
            <a:pPr marL="342900" lvl="0" indent="-342900">
              <a:lnSpc>
                <a:spcPct val="150000"/>
              </a:lnSpc>
              <a:buFont typeface="Wingdings" panose="05000000000000000000" pitchFamily="2" charset="2"/>
              <a:buChar char="Ø"/>
            </a:pPr>
            <a:r>
              <a:rPr lang="zh-CN" altLang="zh-CN" dirty="0"/>
              <a:t>可靠性（</a:t>
            </a:r>
            <a:r>
              <a:rPr lang="en-US" altLang="zh-CN" dirty="0"/>
              <a:t>Reliability</a:t>
            </a:r>
            <a:r>
              <a:rPr lang="zh-CN" altLang="zh-CN" dirty="0"/>
              <a:t>）</a:t>
            </a:r>
            <a:endParaRPr lang="en-US" altLang="zh-CN" dirty="0"/>
          </a:p>
          <a:p>
            <a:pPr marL="342900" lvl="0" indent="-342900">
              <a:lnSpc>
                <a:spcPct val="150000"/>
              </a:lnSpc>
              <a:buFont typeface="Wingdings" panose="05000000000000000000" pitchFamily="2" charset="2"/>
              <a:buChar char="Ø"/>
            </a:pPr>
            <a:r>
              <a:rPr lang="zh-CN" altLang="zh-CN" dirty="0"/>
              <a:t>性能（</a:t>
            </a:r>
            <a:r>
              <a:rPr lang="en-US" altLang="zh-CN" dirty="0"/>
              <a:t>Performance</a:t>
            </a:r>
            <a:r>
              <a:rPr lang="zh-CN" altLang="zh-CN" dirty="0"/>
              <a:t>）</a:t>
            </a:r>
            <a:endParaRPr lang="en-US" altLang="zh-CN" dirty="0"/>
          </a:p>
          <a:p>
            <a:pPr marL="342900" lvl="0" indent="-342900">
              <a:lnSpc>
                <a:spcPct val="150000"/>
              </a:lnSpc>
              <a:buFont typeface="Wingdings" panose="05000000000000000000" pitchFamily="2" charset="2"/>
              <a:buChar char="Ø"/>
            </a:pPr>
            <a:r>
              <a:rPr lang="zh-CN" altLang="zh-CN" dirty="0"/>
              <a:t>支持度（</a:t>
            </a:r>
            <a:r>
              <a:rPr lang="en-US" altLang="zh-CN" dirty="0"/>
              <a:t>Supportability</a:t>
            </a:r>
            <a:r>
              <a:rPr lang="zh-CN" altLang="zh-CN" dirty="0"/>
              <a:t>）</a:t>
            </a:r>
            <a:endParaRPr lang="zh-CN" altLang="en-US" dirty="0"/>
          </a:p>
        </p:txBody>
      </p:sp>
      <p:sp>
        <p:nvSpPr>
          <p:cNvPr id="6" name="矩形 5"/>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7" name="矩形 6"/>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8" name="组合 7"/>
          <p:cNvGrpSpPr/>
          <p:nvPr/>
        </p:nvGrpSpPr>
        <p:grpSpPr>
          <a:xfrm flipH="1">
            <a:off x="9571662" y="5527980"/>
            <a:ext cx="2593974" cy="1454044"/>
            <a:chOff x="-8805" y="5407865"/>
            <a:chExt cx="3213509" cy="1301644"/>
          </a:xfrm>
        </p:grpSpPr>
        <p:sp>
          <p:nvSpPr>
            <p:cNvPr id="9" name="矩形 8"/>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灯片编号占位符 17">
            <a:extLst>
              <a:ext uri="{FF2B5EF4-FFF2-40B4-BE49-F238E27FC236}">
                <a16:creationId xmlns:a16="http://schemas.microsoft.com/office/drawing/2014/main" id="{74778262-4EF4-4CD6-BA7C-748F1B3F7781}"/>
              </a:ext>
            </a:extLst>
          </p:cNvPr>
          <p:cNvSpPr>
            <a:spLocks noGrp="1"/>
          </p:cNvSpPr>
          <p:nvPr>
            <p:ph type="sldNum" sz="quarter" idx="12"/>
          </p:nvPr>
        </p:nvSpPr>
        <p:spPr/>
        <p:txBody>
          <a:bodyPr/>
          <a:lstStyle/>
          <a:p>
            <a:fld id="{B6F15528-21DE-4FAA-801E-634DDDAF4B2B}" type="slidenum">
              <a:rPr lang="en-US" smtClean="0"/>
              <a:t>564</a:t>
            </a:fld>
            <a:endParaRPr lang="en-US" dirty="0"/>
          </a:p>
        </p:txBody>
      </p:sp>
      <p:sp>
        <p:nvSpPr>
          <p:cNvPr id="19" name="灯片编号占位符 8">
            <a:extLst>
              <a:ext uri="{FF2B5EF4-FFF2-40B4-BE49-F238E27FC236}">
                <a16:creationId xmlns:a16="http://schemas.microsoft.com/office/drawing/2014/main" id="{FE1E3841-2F0F-4235-B283-AB14A8107CC9}"/>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564</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7.3.2 </a:t>
            </a:r>
            <a:r>
              <a:rPr lang="zh-CN" altLang="en-US" dirty="0"/>
              <a:t>软件</a:t>
            </a:r>
            <a:r>
              <a:rPr lang="zh-CN" altLang="zh-CN" dirty="0"/>
              <a:t>质量模型</a:t>
            </a:r>
            <a:endParaRPr lang="zh-CN" altLang="en-US" dirty="0"/>
          </a:p>
        </p:txBody>
      </p:sp>
      <p:sp>
        <p:nvSpPr>
          <p:cNvPr id="3" name="内容占位符 2"/>
          <p:cNvSpPr>
            <a:spLocks noGrp="1"/>
          </p:cNvSpPr>
          <p:nvPr>
            <p:ph idx="1"/>
          </p:nvPr>
        </p:nvSpPr>
        <p:spPr>
          <a:xfrm>
            <a:off x="688975" y="1372394"/>
            <a:ext cx="10978515" cy="990600"/>
          </a:xfrm>
        </p:spPr>
        <p:txBody>
          <a:bodyPr>
            <a:noAutofit/>
          </a:bodyPr>
          <a:lstStyle/>
          <a:p>
            <a:pPr marL="0" indent="0">
              <a:buNone/>
            </a:pPr>
            <a:r>
              <a:rPr lang="en-US" altLang="zh-CN" sz="2800" b="1" dirty="0">
                <a:solidFill>
                  <a:schemeClr val="tx1"/>
                </a:solidFill>
              </a:rPr>
              <a:t>       </a:t>
            </a:r>
            <a:r>
              <a:rPr lang="zh-CN" altLang="zh-CN" sz="2800" b="1" dirty="0">
                <a:solidFill>
                  <a:schemeClr val="tx1"/>
                </a:solidFill>
              </a:rPr>
              <a:t>而“</a:t>
            </a:r>
            <a:r>
              <a:rPr lang="en-US" altLang="zh-CN" sz="2800" b="1" dirty="0">
                <a:solidFill>
                  <a:schemeClr val="tx1"/>
                </a:solidFill>
              </a:rPr>
              <a:t>FURPS+</a:t>
            </a:r>
            <a:r>
              <a:rPr lang="zh-CN" altLang="zh-CN" sz="2800" b="1" dirty="0">
                <a:solidFill>
                  <a:schemeClr val="tx1"/>
                </a:solidFill>
              </a:rPr>
              <a:t>”模型中的“</a:t>
            </a:r>
            <a:r>
              <a:rPr lang="en-US" altLang="zh-CN" sz="2800" b="1" dirty="0">
                <a:solidFill>
                  <a:schemeClr val="tx1"/>
                </a:solidFill>
              </a:rPr>
              <a:t>+</a:t>
            </a:r>
            <a:r>
              <a:rPr lang="zh-CN" altLang="zh-CN" sz="2800" b="1" dirty="0">
                <a:solidFill>
                  <a:schemeClr val="tx1"/>
                </a:solidFill>
              </a:rPr>
              <a:t>”除了上面的功能性因素外，还增加了一些非功能性的因素，主要是指一些辅助性的和次要的因素：</a:t>
            </a:r>
            <a:endParaRPr lang="zh-CN" altLang="en-US" sz="2800" b="1" dirty="0">
              <a:solidFill>
                <a:schemeClr val="tx1"/>
              </a:solidFill>
            </a:endParaRPr>
          </a:p>
        </p:txBody>
      </p:sp>
      <p:sp>
        <p:nvSpPr>
          <p:cNvPr id="4" name="TextBox 3"/>
          <p:cNvSpPr txBox="1"/>
          <p:nvPr/>
        </p:nvSpPr>
        <p:spPr>
          <a:xfrm>
            <a:off x="1831975" y="2667794"/>
            <a:ext cx="9220200" cy="2862322"/>
          </a:xfrm>
          <a:prstGeom prst="rect">
            <a:avLst/>
          </a:prstGeom>
          <a:noFill/>
        </p:spPr>
        <p:txBody>
          <a:bodyPr wrap="square" rtlCol="0">
            <a:spAutoFit/>
          </a:bodyPr>
          <a:lstStyle/>
          <a:p>
            <a:pPr marL="342900" lvl="0" indent="-342900">
              <a:lnSpc>
                <a:spcPct val="150000"/>
              </a:lnSpc>
              <a:buFont typeface="Wingdings" panose="05000000000000000000" pitchFamily="2" charset="2"/>
              <a:buChar char="Ø"/>
            </a:pPr>
            <a:r>
              <a:rPr lang="zh-CN" altLang="zh-CN" dirty="0"/>
              <a:t>接口（</a:t>
            </a:r>
            <a:r>
              <a:rPr lang="en-US" altLang="zh-CN" dirty="0"/>
              <a:t>interface</a:t>
            </a:r>
            <a:r>
              <a:rPr lang="zh-CN" altLang="zh-CN" dirty="0"/>
              <a:t>）：指强加于外部系统接口之上的约束；</a:t>
            </a:r>
          </a:p>
          <a:p>
            <a:pPr marL="342900" lvl="0" indent="-342900">
              <a:lnSpc>
                <a:spcPct val="150000"/>
              </a:lnSpc>
              <a:buFont typeface="Wingdings" panose="05000000000000000000" pitchFamily="2" charset="2"/>
              <a:buChar char="Ø"/>
            </a:pPr>
            <a:r>
              <a:rPr lang="zh-CN" altLang="zh-CN" dirty="0"/>
              <a:t>实现（</a:t>
            </a:r>
            <a:r>
              <a:rPr lang="en-US" altLang="zh-CN" dirty="0"/>
              <a:t>implementation</a:t>
            </a:r>
            <a:r>
              <a:rPr lang="zh-CN" altLang="zh-CN" dirty="0"/>
              <a:t>）：指资源限制、语言与工具、硬件等；</a:t>
            </a:r>
          </a:p>
          <a:p>
            <a:pPr marL="342900" lvl="0" indent="-342900">
              <a:lnSpc>
                <a:spcPct val="150000"/>
              </a:lnSpc>
              <a:buFont typeface="Wingdings" panose="05000000000000000000" pitchFamily="2" charset="2"/>
              <a:buChar char="Ø"/>
            </a:pPr>
            <a:r>
              <a:rPr lang="zh-CN" altLang="zh-CN" dirty="0"/>
              <a:t>操作（</a:t>
            </a:r>
            <a:r>
              <a:rPr lang="en-US" altLang="zh-CN" dirty="0"/>
              <a:t>operation</a:t>
            </a:r>
            <a:r>
              <a:rPr lang="zh-CN" altLang="zh-CN" dirty="0"/>
              <a:t>）：指对其操作设置的系统管理；</a:t>
            </a:r>
          </a:p>
          <a:p>
            <a:pPr marL="342900" lvl="0" indent="-342900">
              <a:lnSpc>
                <a:spcPct val="150000"/>
              </a:lnSpc>
              <a:buFont typeface="Wingdings" panose="05000000000000000000" pitchFamily="2" charset="2"/>
              <a:buChar char="Ø"/>
            </a:pPr>
            <a:r>
              <a:rPr lang="zh-CN" altLang="zh-CN" dirty="0"/>
              <a:t>包装（</a:t>
            </a:r>
            <a:r>
              <a:rPr lang="en-US" altLang="zh-CN" dirty="0"/>
              <a:t>packaging</a:t>
            </a:r>
            <a:r>
              <a:rPr lang="zh-CN" altLang="zh-CN" dirty="0"/>
              <a:t>）：指软件系统的物理外包装等；</a:t>
            </a:r>
          </a:p>
          <a:p>
            <a:pPr marL="342900" indent="-342900">
              <a:lnSpc>
                <a:spcPct val="150000"/>
              </a:lnSpc>
              <a:buFont typeface="Wingdings" panose="05000000000000000000" pitchFamily="2" charset="2"/>
              <a:buChar char="Ø"/>
            </a:pPr>
            <a:r>
              <a:rPr lang="zh-CN" altLang="zh-CN" dirty="0"/>
              <a:t>授权（</a:t>
            </a:r>
            <a:r>
              <a:rPr lang="en-US" altLang="zh-CN" dirty="0"/>
              <a:t>legal</a:t>
            </a:r>
            <a:r>
              <a:rPr lang="zh-CN" altLang="zh-CN" dirty="0"/>
              <a:t>）：指软件的许可证等。</a:t>
            </a:r>
            <a:endParaRPr lang="zh-CN" altLang="en-US" dirty="0"/>
          </a:p>
        </p:txBody>
      </p:sp>
      <p:sp>
        <p:nvSpPr>
          <p:cNvPr id="5" name="矩形 4"/>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6" name="矩形 5"/>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7" name="组合 6"/>
          <p:cNvGrpSpPr/>
          <p:nvPr/>
        </p:nvGrpSpPr>
        <p:grpSpPr>
          <a:xfrm flipH="1">
            <a:off x="9571662" y="5527980"/>
            <a:ext cx="2593974" cy="1454044"/>
            <a:chOff x="-8805" y="5407865"/>
            <a:chExt cx="3213509" cy="1301644"/>
          </a:xfrm>
        </p:grpSpPr>
        <p:sp>
          <p:nvSpPr>
            <p:cNvPr id="8" name="矩形 7"/>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灯片编号占位符 17">
            <a:extLst>
              <a:ext uri="{FF2B5EF4-FFF2-40B4-BE49-F238E27FC236}">
                <a16:creationId xmlns:a16="http://schemas.microsoft.com/office/drawing/2014/main" id="{E802B25F-B6BC-4163-ACF7-4DD6F0D600C7}"/>
              </a:ext>
            </a:extLst>
          </p:cNvPr>
          <p:cNvSpPr>
            <a:spLocks noGrp="1"/>
          </p:cNvSpPr>
          <p:nvPr>
            <p:ph type="sldNum" sz="quarter" idx="12"/>
          </p:nvPr>
        </p:nvSpPr>
        <p:spPr/>
        <p:txBody>
          <a:bodyPr/>
          <a:lstStyle/>
          <a:p>
            <a:fld id="{B6F15528-21DE-4FAA-801E-634DDDAF4B2B}" type="slidenum">
              <a:rPr lang="en-US" smtClean="0"/>
              <a:t>565</a:t>
            </a:fld>
            <a:endParaRPr lang="en-US" dirty="0"/>
          </a:p>
        </p:txBody>
      </p:sp>
      <p:sp>
        <p:nvSpPr>
          <p:cNvPr id="19" name="灯片编号占位符 8">
            <a:extLst>
              <a:ext uri="{FF2B5EF4-FFF2-40B4-BE49-F238E27FC236}">
                <a16:creationId xmlns:a16="http://schemas.microsoft.com/office/drawing/2014/main" id="{44C2F8AE-38E7-49A4-B018-C08DBF578EF3}"/>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565</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7.3.2 </a:t>
            </a:r>
            <a:r>
              <a:rPr lang="zh-CN" altLang="en-US" dirty="0"/>
              <a:t>软件</a:t>
            </a:r>
            <a:r>
              <a:rPr lang="zh-CN" altLang="zh-CN" dirty="0"/>
              <a:t>质量模型</a:t>
            </a:r>
            <a:endParaRPr lang="zh-CN" altLang="en-US" dirty="0"/>
          </a:p>
        </p:txBody>
      </p:sp>
      <p:sp>
        <p:nvSpPr>
          <p:cNvPr id="3" name="内容占位符 2"/>
          <p:cNvSpPr>
            <a:spLocks noGrp="1"/>
          </p:cNvSpPr>
          <p:nvPr>
            <p:ph idx="1"/>
          </p:nvPr>
        </p:nvSpPr>
        <p:spPr>
          <a:xfrm>
            <a:off x="688975" y="1372394"/>
            <a:ext cx="10978515" cy="990600"/>
          </a:xfrm>
        </p:spPr>
        <p:txBody>
          <a:bodyPr>
            <a:noAutofit/>
          </a:bodyPr>
          <a:lstStyle/>
          <a:p>
            <a:pPr marL="0" indent="0">
              <a:buNone/>
            </a:pPr>
            <a:r>
              <a:rPr lang="zh-CN" altLang="en-US" sz="2400" b="1" dirty="0">
                <a:solidFill>
                  <a:schemeClr val="tx1"/>
                </a:solidFill>
              </a:rPr>
              <a:t>     （</a:t>
            </a:r>
            <a:r>
              <a:rPr lang="en-US" altLang="zh-CN" sz="2400" b="1" dirty="0">
                <a:solidFill>
                  <a:schemeClr val="tx1"/>
                </a:solidFill>
              </a:rPr>
              <a:t>3</a:t>
            </a:r>
            <a:r>
              <a:rPr lang="zh-CN" altLang="en-US" sz="2400" b="1" dirty="0">
                <a:solidFill>
                  <a:schemeClr val="tx1"/>
                </a:solidFill>
              </a:rPr>
              <a:t>）</a:t>
            </a:r>
            <a:r>
              <a:rPr lang="en-US" altLang="zh-CN" sz="2400" b="1" dirty="0">
                <a:solidFill>
                  <a:schemeClr val="tx1"/>
                </a:solidFill>
              </a:rPr>
              <a:t>Boehm</a:t>
            </a:r>
            <a:r>
              <a:rPr lang="zh-CN" altLang="zh-CN" sz="2400" b="1" dirty="0">
                <a:solidFill>
                  <a:schemeClr val="tx1"/>
                </a:solidFill>
              </a:rPr>
              <a:t>模型</a:t>
            </a:r>
            <a:r>
              <a:rPr lang="zh-CN" altLang="en-US" sz="2400" b="1" dirty="0">
                <a:solidFill>
                  <a:schemeClr val="tx1"/>
                </a:solidFill>
              </a:rPr>
              <a:t>：</a:t>
            </a:r>
            <a:r>
              <a:rPr lang="zh-CN" altLang="zh-CN" sz="2400" dirty="0">
                <a:solidFill>
                  <a:schemeClr val="tx1"/>
                </a:solidFill>
              </a:rPr>
              <a:t>主要着眼于整个软件系统的功效，主要分解成可移植性、有效性以及可维护性</a:t>
            </a:r>
            <a:endParaRPr lang="zh-CN" altLang="en-US" sz="2400" dirty="0">
              <a:solidFill>
                <a:schemeClr val="tx1"/>
              </a:solidFill>
            </a:endParaRPr>
          </a:p>
        </p:txBody>
      </p:sp>
      <p:sp>
        <p:nvSpPr>
          <p:cNvPr id="6" name="矩形 5"/>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7" name="矩形 6"/>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8" name="组合 7"/>
          <p:cNvGrpSpPr/>
          <p:nvPr/>
        </p:nvGrpSpPr>
        <p:grpSpPr>
          <a:xfrm flipH="1">
            <a:off x="9571662" y="5527980"/>
            <a:ext cx="2593974" cy="1454044"/>
            <a:chOff x="-8805" y="5407865"/>
            <a:chExt cx="3213509" cy="1301644"/>
          </a:xfrm>
        </p:grpSpPr>
        <p:sp>
          <p:nvSpPr>
            <p:cNvPr id="9" name="矩形 8"/>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804"/>
          <a:stretch>
            <a:fillRect/>
          </a:stretch>
        </p:blipFill>
        <p:spPr bwMode="auto">
          <a:xfrm>
            <a:off x="436953" y="2667794"/>
            <a:ext cx="11528778" cy="2153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灯片编号占位符 4">
            <a:extLst>
              <a:ext uri="{FF2B5EF4-FFF2-40B4-BE49-F238E27FC236}">
                <a16:creationId xmlns:a16="http://schemas.microsoft.com/office/drawing/2014/main" id="{89DB11C6-8C58-4EAF-963B-DDC330D7802D}"/>
              </a:ext>
            </a:extLst>
          </p:cNvPr>
          <p:cNvSpPr>
            <a:spLocks noGrp="1"/>
          </p:cNvSpPr>
          <p:nvPr>
            <p:ph type="sldNum" sz="quarter" idx="12"/>
          </p:nvPr>
        </p:nvSpPr>
        <p:spPr/>
        <p:txBody>
          <a:bodyPr/>
          <a:lstStyle/>
          <a:p>
            <a:fld id="{B6F15528-21DE-4FAA-801E-634DDDAF4B2B}" type="slidenum">
              <a:rPr lang="en-US" smtClean="0"/>
              <a:t>566</a:t>
            </a:fld>
            <a:endParaRPr lang="en-US" dirty="0"/>
          </a:p>
        </p:txBody>
      </p:sp>
      <p:sp>
        <p:nvSpPr>
          <p:cNvPr id="18" name="灯片编号占位符 8">
            <a:extLst>
              <a:ext uri="{FF2B5EF4-FFF2-40B4-BE49-F238E27FC236}">
                <a16:creationId xmlns:a16="http://schemas.microsoft.com/office/drawing/2014/main" id="{0A07BEBD-C654-40F7-8BB6-7E472C32BE1D}"/>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566</a:t>
            </a:fld>
            <a:endParaRPr kumimoji="0" lang="en-US" altLang="zh-CN" sz="1800" dirty="0">
              <a:latin typeface="Times New Roman" panose="02020603050405020304" pitchFamily="18" charset="0"/>
            </a:endParaRPr>
          </a:p>
        </p:txBody>
      </p:sp>
    </p:spTree>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7.3.2 </a:t>
            </a:r>
            <a:r>
              <a:rPr lang="zh-CN" altLang="en-US" dirty="0"/>
              <a:t>软件</a:t>
            </a:r>
            <a:r>
              <a:rPr lang="zh-CN" altLang="zh-CN" dirty="0"/>
              <a:t>质量模型</a:t>
            </a:r>
            <a:endParaRPr lang="zh-CN" altLang="en-US" dirty="0"/>
          </a:p>
        </p:txBody>
      </p:sp>
      <p:sp>
        <p:nvSpPr>
          <p:cNvPr id="3" name="内容占位符 2"/>
          <p:cNvSpPr>
            <a:spLocks noGrp="1"/>
          </p:cNvSpPr>
          <p:nvPr>
            <p:ph idx="1"/>
          </p:nvPr>
        </p:nvSpPr>
        <p:spPr>
          <a:xfrm>
            <a:off x="704406" y="1219994"/>
            <a:ext cx="10978515" cy="990600"/>
          </a:xfrm>
        </p:spPr>
        <p:txBody>
          <a:bodyPr>
            <a:noAutofit/>
          </a:bodyPr>
          <a:lstStyle/>
          <a:p>
            <a:pPr marL="0" lvl="0" indent="0">
              <a:buNone/>
            </a:pPr>
            <a:r>
              <a:rPr lang="en-US" altLang="zh-CN" sz="2800" b="1" dirty="0">
                <a:solidFill>
                  <a:schemeClr val="tx1"/>
                </a:solidFill>
              </a:rPr>
              <a:t>     </a:t>
            </a:r>
            <a:r>
              <a:rPr lang="zh-CN" altLang="en-US" sz="2800" b="1" dirty="0">
                <a:solidFill>
                  <a:schemeClr val="tx1"/>
                </a:solidFill>
              </a:rPr>
              <a:t>（</a:t>
            </a:r>
            <a:r>
              <a:rPr lang="en-US" altLang="zh-CN" sz="2800" b="1" dirty="0">
                <a:solidFill>
                  <a:schemeClr val="tx1"/>
                </a:solidFill>
              </a:rPr>
              <a:t>4</a:t>
            </a:r>
            <a:r>
              <a:rPr lang="zh-CN" altLang="en-US" sz="2800" b="1" dirty="0">
                <a:solidFill>
                  <a:schemeClr val="tx1"/>
                </a:solidFill>
              </a:rPr>
              <a:t>）</a:t>
            </a:r>
            <a:r>
              <a:rPr lang="en-US" altLang="zh-CN" sz="2800" b="1" dirty="0">
                <a:solidFill>
                  <a:schemeClr val="tx1"/>
                </a:solidFill>
              </a:rPr>
              <a:t>ISO/IEC9126</a:t>
            </a:r>
            <a:r>
              <a:rPr lang="zh-CN" altLang="en-US" sz="2800" b="1" dirty="0">
                <a:solidFill>
                  <a:schemeClr val="tx1"/>
                </a:solidFill>
              </a:rPr>
              <a:t>：</a:t>
            </a:r>
            <a:r>
              <a:rPr lang="zh-CN" altLang="zh-CN" sz="2800" b="1" dirty="0">
                <a:solidFill>
                  <a:schemeClr val="tx1"/>
                </a:solidFill>
              </a:rPr>
              <a:t>国际标准组织在二十世纪九十年代发布了</a:t>
            </a:r>
            <a:r>
              <a:rPr lang="en-US" altLang="zh-CN" sz="2800" b="1" dirty="0">
                <a:solidFill>
                  <a:schemeClr val="tx1"/>
                </a:solidFill>
              </a:rPr>
              <a:t>ISO/IEC9126</a:t>
            </a:r>
            <a:r>
              <a:rPr lang="zh-CN" altLang="zh-CN" sz="2800" b="1" dirty="0">
                <a:solidFill>
                  <a:schemeClr val="tx1"/>
                </a:solidFill>
              </a:rPr>
              <a:t>国际质量标准，其质量模型主要包括</a:t>
            </a:r>
            <a:r>
              <a:rPr lang="en-US" altLang="zh-CN" sz="2800" b="1" dirty="0">
                <a:solidFill>
                  <a:schemeClr val="tx1"/>
                </a:solidFill>
              </a:rPr>
              <a:t>6</a:t>
            </a:r>
            <a:r>
              <a:rPr lang="zh-CN" altLang="zh-CN" sz="2800" b="1" dirty="0">
                <a:solidFill>
                  <a:schemeClr val="tx1"/>
                </a:solidFill>
              </a:rPr>
              <a:t>个主质量特性以及</a:t>
            </a:r>
            <a:r>
              <a:rPr lang="en-US" altLang="zh-CN" sz="2800" b="1" dirty="0">
                <a:solidFill>
                  <a:schemeClr val="tx1"/>
                </a:solidFill>
              </a:rPr>
              <a:t>21</a:t>
            </a:r>
            <a:r>
              <a:rPr lang="zh-CN" altLang="zh-CN" sz="2800" b="1" dirty="0">
                <a:solidFill>
                  <a:schemeClr val="tx1"/>
                </a:solidFill>
              </a:rPr>
              <a:t>个质量子特性</a:t>
            </a:r>
            <a:endParaRPr lang="zh-CN" altLang="en-US" sz="2800" b="1" dirty="0">
              <a:solidFill>
                <a:schemeClr val="tx1"/>
              </a:solidFill>
            </a:endParaRPr>
          </a:p>
        </p:txBody>
      </p:sp>
      <p:sp>
        <p:nvSpPr>
          <p:cNvPr id="6" name="矩形 5"/>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7" name="矩形 6"/>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8" name="组合 7"/>
          <p:cNvGrpSpPr/>
          <p:nvPr/>
        </p:nvGrpSpPr>
        <p:grpSpPr>
          <a:xfrm flipH="1">
            <a:off x="9571662" y="5527980"/>
            <a:ext cx="2593974" cy="1454044"/>
            <a:chOff x="-8805" y="5407865"/>
            <a:chExt cx="3213509" cy="1301644"/>
          </a:xfrm>
        </p:grpSpPr>
        <p:sp>
          <p:nvSpPr>
            <p:cNvPr id="9" name="矩形 8"/>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859" y="2878149"/>
            <a:ext cx="10445946" cy="2924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灯片编号占位符 4">
            <a:extLst>
              <a:ext uri="{FF2B5EF4-FFF2-40B4-BE49-F238E27FC236}">
                <a16:creationId xmlns:a16="http://schemas.microsoft.com/office/drawing/2014/main" id="{02F5CD8F-BC56-4EEA-A95C-C844A74276BA}"/>
              </a:ext>
            </a:extLst>
          </p:cNvPr>
          <p:cNvSpPr>
            <a:spLocks noGrp="1"/>
          </p:cNvSpPr>
          <p:nvPr>
            <p:ph type="sldNum" sz="quarter" idx="12"/>
          </p:nvPr>
        </p:nvSpPr>
        <p:spPr/>
        <p:txBody>
          <a:bodyPr/>
          <a:lstStyle/>
          <a:p>
            <a:fld id="{B6F15528-21DE-4FAA-801E-634DDDAF4B2B}" type="slidenum">
              <a:rPr lang="en-US" smtClean="0"/>
              <a:t>567</a:t>
            </a:fld>
            <a:endParaRPr lang="en-US" dirty="0"/>
          </a:p>
        </p:txBody>
      </p:sp>
      <p:sp>
        <p:nvSpPr>
          <p:cNvPr id="18" name="灯片编号占位符 8">
            <a:extLst>
              <a:ext uri="{FF2B5EF4-FFF2-40B4-BE49-F238E27FC236}">
                <a16:creationId xmlns:a16="http://schemas.microsoft.com/office/drawing/2014/main" id="{5F78CBC6-55AF-458A-99E4-30E08BF4A308}"/>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567</a:t>
            </a:fld>
            <a:endParaRPr kumimoji="0" lang="en-US" altLang="zh-CN" sz="1800" dirty="0">
              <a:latin typeface="Times New Roman" panose="02020603050405020304" pitchFamily="18" charset="0"/>
            </a:endParaRPr>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7.3.3 </a:t>
            </a:r>
            <a:r>
              <a:rPr lang="zh-CN" altLang="zh-CN" dirty="0"/>
              <a:t>软件质量保证的内容</a:t>
            </a:r>
            <a:endParaRPr lang="zh-CN" altLang="en-US" dirty="0"/>
          </a:p>
        </p:txBody>
      </p:sp>
      <p:sp>
        <p:nvSpPr>
          <p:cNvPr id="4" name="TextBox 3"/>
          <p:cNvSpPr txBox="1"/>
          <p:nvPr/>
        </p:nvSpPr>
        <p:spPr>
          <a:xfrm>
            <a:off x="1603375" y="1040463"/>
            <a:ext cx="9601200" cy="4616648"/>
          </a:xfrm>
          <a:prstGeom prst="rect">
            <a:avLst/>
          </a:prstGeom>
          <a:noFill/>
        </p:spPr>
        <p:txBody>
          <a:bodyPr wrap="square" rtlCol="0">
            <a:spAutoFit/>
          </a:bodyPr>
          <a:lstStyle/>
          <a:p>
            <a:pPr>
              <a:lnSpc>
                <a:spcPct val="150000"/>
              </a:lnSpc>
            </a:pPr>
            <a:r>
              <a:rPr lang="zh-CN" altLang="zh-CN" sz="2800" b="1" dirty="0"/>
              <a:t>软件质量保证的主要工作内容有：</a:t>
            </a:r>
            <a:endParaRPr lang="zh-CN" altLang="zh-CN" sz="800" b="1" dirty="0"/>
          </a:p>
          <a:p>
            <a:pPr marL="342900" lvl="0" indent="-342900">
              <a:lnSpc>
                <a:spcPct val="150000"/>
              </a:lnSpc>
              <a:buFont typeface="Wingdings" panose="05000000000000000000" pitchFamily="2" charset="2"/>
              <a:buChar char="Ø"/>
            </a:pPr>
            <a:r>
              <a:rPr lang="zh-CN" altLang="zh-CN" dirty="0"/>
              <a:t>与软件质量保证计划直接相关的各项工作。参与软件</a:t>
            </a:r>
            <a:r>
              <a:rPr lang="zh-CN" altLang="en-US" dirty="0"/>
              <a:t>工程</a:t>
            </a:r>
            <a:r>
              <a:rPr lang="zh-CN" altLang="zh-CN" dirty="0"/>
              <a:t>项目的阶段性评审及其审计</a:t>
            </a:r>
          </a:p>
          <a:p>
            <a:pPr marL="342900" lvl="0" indent="-342900">
              <a:lnSpc>
                <a:spcPct val="150000"/>
              </a:lnSpc>
              <a:buFont typeface="Wingdings" panose="05000000000000000000" pitchFamily="2" charset="2"/>
              <a:buChar char="Ø"/>
            </a:pPr>
            <a:r>
              <a:rPr lang="zh-CN" altLang="zh-CN" dirty="0"/>
              <a:t>对软件</a:t>
            </a:r>
            <a:r>
              <a:rPr lang="zh-CN" altLang="en-US" dirty="0"/>
              <a:t>工程</a:t>
            </a:r>
            <a:r>
              <a:rPr lang="zh-CN" altLang="zh-CN" dirty="0"/>
              <a:t>项目常规活动与规程的符合性进行检查</a:t>
            </a:r>
          </a:p>
          <a:p>
            <a:pPr marL="342900" lvl="0" indent="-342900">
              <a:lnSpc>
                <a:spcPct val="150000"/>
              </a:lnSpc>
              <a:buFont typeface="Wingdings" panose="05000000000000000000" pitchFamily="2" charset="2"/>
              <a:buChar char="Ø"/>
            </a:pPr>
            <a:r>
              <a:rPr lang="zh-CN" altLang="zh-CN" dirty="0"/>
              <a:t>对项目的配置管理工作的检查及其审计</a:t>
            </a:r>
          </a:p>
          <a:p>
            <a:pPr marL="342900" lvl="0" indent="-342900">
              <a:lnSpc>
                <a:spcPct val="150000"/>
              </a:lnSpc>
              <a:buFont typeface="Wingdings" panose="05000000000000000000" pitchFamily="2" charset="2"/>
              <a:buChar char="Ø"/>
            </a:pPr>
            <a:r>
              <a:rPr lang="zh-CN" altLang="zh-CN" dirty="0"/>
              <a:t>跟踪所发现问题的解决情况</a:t>
            </a:r>
          </a:p>
          <a:p>
            <a:pPr marL="342900" lvl="0" indent="-342900">
              <a:lnSpc>
                <a:spcPct val="150000"/>
              </a:lnSpc>
              <a:buFont typeface="Wingdings" panose="05000000000000000000" pitchFamily="2" charset="2"/>
              <a:buChar char="Ø"/>
            </a:pPr>
            <a:r>
              <a:rPr lang="zh-CN" altLang="zh-CN" dirty="0"/>
              <a:t>在软件质量保证过程中收集新方法，提供过程改进的相关依据</a:t>
            </a:r>
          </a:p>
          <a:p>
            <a:pPr marL="342900" indent="-342900">
              <a:lnSpc>
                <a:spcPct val="150000"/>
              </a:lnSpc>
              <a:buFont typeface="Wingdings" panose="05000000000000000000" pitchFamily="2" charset="2"/>
              <a:buChar char="Ø"/>
            </a:pPr>
            <a:r>
              <a:rPr lang="zh-CN" altLang="zh-CN" dirty="0"/>
              <a:t>生成软件质量审计报告</a:t>
            </a:r>
            <a:endParaRPr lang="zh-CN" altLang="en-US" dirty="0"/>
          </a:p>
        </p:txBody>
      </p:sp>
      <p:sp>
        <p:nvSpPr>
          <p:cNvPr id="5" name="矩形 4"/>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6" name="矩形 5"/>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7" name="组合 6"/>
          <p:cNvGrpSpPr/>
          <p:nvPr/>
        </p:nvGrpSpPr>
        <p:grpSpPr>
          <a:xfrm flipH="1">
            <a:off x="9571662" y="5527980"/>
            <a:ext cx="2593974" cy="1454044"/>
            <a:chOff x="-8805" y="5407865"/>
            <a:chExt cx="3213509" cy="1301644"/>
          </a:xfrm>
        </p:grpSpPr>
        <p:sp>
          <p:nvSpPr>
            <p:cNvPr id="8" name="矩形 7"/>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灯片编号占位符 16">
            <a:extLst>
              <a:ext uri="{FF2B5EF4-FFF2-40B4-BE49-F238E27FC236}">
                <a16:creationId xmlns:a16="http://schemas.microsoft.com/office/drawing/2014/main" id="{1D97C12E-A1AD-4C75-98A6-E51F7162E4F4}"/>
              </a:ext>
            </a:extLst>
          </p:cNvPr>
          <p:cNvSpPr>
            <a:spLocks noGrp="1"/>
          </p:cNvSpPr>
          <p:nvPr>
            <p:ph type="sldNum" sz="quarter" idx="12"/>
          </p:nvPr>
        </p:nvSpPr>
        <p:spPr/>
        <p:txBody>
          <a:bodyPr/>
          <a:lstStyle/>
          <a:p>
            <a:fld id="{B6F15528-21DE-4FAA-801E-634DDDAF4B2B}" type="slidenum">
              <a:rPr lang="en-US" smtClean="0"/>
              <a:t>568</a:t>
            </a:fld>
            <a:endParaRPr lang="en-US" dirty="0"/>
          </a:p>
        </p:txBody>
      </p:sp>
      <p:sp>
        <p:nvSpPr>
          <p:cNvPr id="18" name="灯片编号占位符 8">
            <a:extLst>
              <a:ext uri="{FF2B5EF4-FFF2-40B4-BE49-F238E27FC236}">
                <a16:creationId xmlns:a16="http://schemas.microsoft.com/office/drawing/2014/main" id="{4D844855-3A13-448B-9A05-FC7E14880971}"/>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568</a:t>
            </a:fld>
            <a:endParaRPr kumimoji="0"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 calcmode="lin" valueType="num">
                                      <p:cBhvr additive="base">
                                        <p:cTn id="3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 calcmode="lin" valueType="num">
                                      <p:cBhvr additive="base">
                                        <p:cTn id="37"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7.3.3 </a:t>
            </a:r>
            <a:r>
              <a:rPr lang="zh-CN" altLang="zh-CN" dirty="0"/>
              <a:t>软件质量保证的内容</a:t>
            </a:r>
            <a:endParaRPr lang="zh-CN" altLang="en-US" dirty="0"/>
          </a:p>
        </p:txBody>
      </p:sp>
      <p:sp>
        <p:nvSpPr>
          <p:cNvPr id="4" name="TextBox 3"/>
          <p:cNvSpPr txBox="1"/>
          <p:nvPr/>
        </p:nvSpPr>
        <p:spPr>
          <a:xfrm>
            <a:off x="1203779" y="1524794"/>
            <a:ext cx="10287000" cy="3416320"/>
          </a:xfrm>
          <a:prstGeom prst="rect">
            <a:avLst/>
          </a:prstGeom>
          <a:noFill/>
        </p:spPr>
        <p:txBody>
          <a:bodyPr wrap="square" rtlCol="0">
            <a:spAutoFit/>
          </a:bodyPr>
          <a:lstStyle/>
          <a:p>
            <a:pPr>
              <a:lnSpc>
                <a:spcPct val="150000"/>
              </a:lnSpc>
            </a:pPr>
            <a:r>
              <a:rPr lang="zh-CN" altLang="zh-CN" dirty="0"/>
              <a:t>【案例</a:t>
            </a:r>
            <a:r>
              <a:rPr lang="en-US" altLang="zh-CN" dirty="0"/>
              <a:t>7.1</a:t>
            </a:r>
            <a:r>
              <a:rPr lang="zh-CN" altLang="zh-CN" dirty="0"/>
              <a:t>】某</a:t>
            </a:r>
            <a:r>
              <a:rPr lang="en-US" altLang="zh-CN" dirty="0"/>
              <a:t>IT</a:t>
            </a:r>
            <a:r>
              <a:rPr lang="zh-CN" altLang="zh-CN" dirty="0"/>
              <a:t>企业中标了某大型连锁酒店的信息系统建设项目，该项目包含</a:t>
            </a:r>
            <a:r>
              <a:rPr lang="en-US" altLang="zh-CN" dirty="0"/>
              <a:t>ERP</a:t>
            </a:r>
            <a:r>
              <a:rPr lang="zh-CN" altLang="zh-CN" dirty="0"/>
              <a:t>、单店管理系统、客户管理系统等子系统</a:t>
            </a:r>
            <a:r>
              <a:rPr lang="zh-CN" altLang="en-US" dirty="0"/>
              <a:t>，</a:t>
            </a:r>
            <a:r>
              <a:rPr lang="zh-CN" altLang="zh-CN" dirty="0"/>
              <a:t>该项目由项目经理李俊全权负责。李俊认为信息系统项目的质量管理重在系统的测试，进而制定了详细的软件测试计划来进行该项目的管理。在整个项目实施过程中，李俊通过定期给用户测试报告来证明项目质量的可靠性，而客户却总觉得对项目的质量不放心。试问为什么客户会对项目质量不放心？</a:t>
            </a:r>
            <a:endParaRPr lang="zh-CN" altLang="en-US" dirty="0"/>
          </a:p>
        </p:txBody>
      </p:sp>
      <p:sp>
        <p:nvSpPr>
          <p:cNvPr id="5" name="矩形 4"/>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6" name="矩形 5"/>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7" name="组合 6"/>
          <p:cNvGrpSpPr/>
          <p:nvPr/>
        </p:nvGrpSpPr>
        <p:grpSpPr>
          <a:xfrm flipH="1">
            <a:off x="9571662" y="5527980"/>
            <a:ext cx="2593974" cy="1454044"/>
            <a:chOff x="-8805" y="5407865"/>
            <a:chExt cx="3213509" cy="1301644"/>
          </a:xfrm>
        </p:grpSpPr>
        <p:sp>
          <p:nvSpPr>
            <p:cNvPr id="8" name="矩形 7"/>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灯片编号占位符 16">
            <a:extLst>
              <a:ext uri="{FF2B5EF4-FFF2-40B4-BE49-F238E27FC236}">
                <a16:creationId xmlns:a16="http://schemas.microsoft.com/office/drawing/2014/main" id="{64F6A810-8900-4748-B11D-A517B3DB8D4C}"/>
              </a:ext>
            </a:extLst>
          </p:cNvPr>
          <p:cNvSpPr>
            <a:spLocks noGrp="1"/>
          </p:cNvSpPr>
          <p:nvPr>
            <p:ph type="sldNum" sz="quarter" idx="12"/>
          </p:nvPr>
        </p:nvSpPr>
        <p:spPr/>
        <p:txBody>
          <a:bodyPr/>
          <a:lstStyle/>
          <a:p>
            <a:fld id="{B6F15528-21DE-4FAA-801E-634DDDAF4B2B}" type="slidenum">
              <a:rPr lang="en-US" smtClean="0"/>
              <a:t>569</a:t>
            </a:fld>
            <a:endParaRPr lang="en-US" dirty="0"/>
          </a:p>
        </p:txBody>
      </p:sp>
      <p:sp>
        <p:nvSpPr>
          <p:cNvPr id="18" name="灯片编号占位符 8">
            <a:extLst>
              <a:ext uri="{FF2B5EF4-FFF2-40B4-BE49-F238E27FC236}">
                <a16:creationId xmlns:a16="http://schemas.microsoft.com/office/drawing/2014/main" id="{2E8F55F7-CD7D-4EEB-96DC-E52569449103}"/>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569</a:t>
            </a:fld>
            <a:endParaRPr kumimoji="0" lang="en-US" altLang="zh-CN" sz="1800" dirty="0">
              <a:latin typeface="Times New Roman" panose="02020603050405020304" pitchFamily="18"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4699" y="352424"/>
            <a:ext cx="6086475" cy="429419"/>
          </a:xfrm>
        </p:spPr>
        <p:txBody>
          <a:bodyPr/>
          <a:lstStyle/>
          <a:p>
            <a:pPr marL="0" indent="0"/>
            <a:r>
              <a:rPr lang="en-US" altLang="zh-CN" dirty="0"/>
              <a:t>2. </a:t>
            </a:r>
            <a:r>
              <a:rPr lang="zh-CN" altLang="zh-CN" dirty="0"/>
              <a:t>软件工程经济学的研究特点与方法体系</a:t>
            </a:r>
            <a:endParaRPr lang="zh-CN" altLang="en-US" dirty="0"/>
          </a:p>
        </p:txBody>
      </p:sp>
      <p:sp>
        <p:nvSpPr>
          <p:cNvPr id="109" name="矩形 108"/>
          <p:cNvSpPr/>
          <p:nvPr/>
        </p:nvSpPr>
        <p:spPr>
          <a:xfrm>
            <a:off x="3175" y="6325394"/>
            <a:ext cx="12195175" cy="533400"/>
          </a:xfrm>
          <a:prstGeom prst="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2" name="文本框 1"/>
          <p:cNvSpPr txBox="1"/>
          <p:nvPr/>
        </p:nvSpPr>
        <p:spPr>
          <a:xfrm>
            <a:off x="741839" y="838994"/>
            <a:ext cx="553998" cy="5486399"/>
          </a:xfrm>
          <a:prstGeom prst="rect">
            <a:avLst/>
          </a:prstGeom>
          <a:solidFill>
            <a:srgbClr val="0070C0"/>
          </a:solidFill>
        </p:spPr>
        <p:txBody>
          <a:bodyPr vert="eaVert" wrap="square" rtlCol="0">
            <a:spAutoFit/>
          </a:bodyPr>
          <a:lstStyle/>
          <a:p>
            <a:pPr algn="ctr"/>
            <a:r>
              <a:rPr lang="zh-CN" altLang="en-US" b="1" dirty="0">
                <a:solidFill>
                  <a:schemeClr val="bg1"/>
                </a:solidFill>
              </a:rPr>
              <a:t>软件工程经济学的研究特点</a:t>
            </a:r>
          </a:p>
        </p:txBody>
      </p:sp>
      <p:sp>
        <p:nvSpPr>
          <p:cNvPr id="4" name="矩形 3"/>
          <p:cNvSpPr/>
          <p:nvPr/>
        </p:nvSpPr>
        <p:spPr>
          <a:xfrm>
            <a:off x="1755775" y="1267679"/>
            <a:ext cx="9906000" cy="4524315"/>
          </a:xfrm>
          <a:prstGeom prst="rect">
            <a:avLst/>
          </a:prstGeom>
        </p:spPr>
        <p:txBody>
          <a:bodyPr wrap="square">
            <a:spAutoFit/>
          </a:bodyPr>
          <a:lstStyle/>
          <a:p>
            <a:pPr marL="457200" lvl="0" indent="-457200">
              <a:buFont typeface="+mj-ea"/>
              <a:buAutoNum type="circleNumDbPlain"/>
            </a:pPr>
            <a:r>
              <a:rPr lang="zh-CN" altLang="zh-CN" dirty="0"/>
              <a:t>软件工程经济学研究的重点始终环绕着软件产品的质量、成本</a:t>
            </a:r>
            <a:r>
              <a:rPr lang="en-US" altLang="zh-CN" dirty="0"/>
              <a:t>/</a:t>
            </a:r>
            <a:r>
              <a:rPr lang="zh-CN" altLang="zh-CN" dirty="0"/>
              <a:t>效益、项目进度、效率等目标要素的关联分析，以及人的组织与协调管理。</a:t>
            </a:r>
          </a:p>
          <a:p>
            <a:pPr marL="457200" lvl="0" indent="-457200">
              <a:buFont typeface="+mj-ea"/>
              <a:buAutoNum type="circleNumDbPlain"/>
            </a:pPr>
            <a:r>
              <a:rPr lang="zh-CN" altLang="zh-CN" dirty="0"/>
              <a:t>软件工程经济学的研究思想主要来自于系统工程，因此软件系统目标的整体性、要素的层次性与关联性、系统环境的适应性等始终是人们研究的指导准则。</a:t>
            </a:r>
          </a:p>
          <a:p>
            <a:pPr marL="457200" lvl="0" indent="-457200">
              <a:buFont typeface="+mj-ea"/>
              <a:buAutoNum type="circleNumDbPlain"/>
            </a:pPr>
            <a:r>
              <a:rPr lang="zh-CN" altLang="zh-CN" dirty="0"/>
              <a:t>软件工程经济学采用定量与定性分析相结合、理论与实证验证相结合的方式进行研究。</a:t>
            </a:r>
          </a:p>
          <a:p>
            <a:pPr marL="457200" indent="-457200">
              <a:buFont typeface="+mj-ea"/>
              <a:buAutoNum type="circleNumDbPlain"/>
            </a:pPr>
            <a:r>
              <a:rPr lang="zh-CN" altLang="zh-CN" dirty="0"/>
              <a:t>考虑到我国与西方发达国家在文化与价值观念、技术水平、经营机制、管理水平与生产效率以及软件工程环境上的差异，因此在大力学习与借鉴西方发达国家有关软件工程经济学的理论、方法与应用成果的同时要注意环境的差异性对数量分析的影响，从而可在数学分析的思路与方法的通用性基础上来寻找适合于我国国情的研究结果。</a:t>
            </a:r>
            <a:endParaRPr lang="zh-CN" altLang="en-US" dirty="0"/>
          </a:p>
        </p:txBody>
      </p:sp>
      <p:sp>
        <p:nvSpPr>
          <p:cNvPr id="6" name="灯片编号占位符 5">
            <a:extLst>
              <a:ext uri="{FF2B5EF4-FFF2-40B4-BE49-F238E27FC236}">
                <a16:creationId xmlns:a16="http://schemas.microsoft.com/office/drawing/2014/main" id="{8E8BC45B-F9E5-4302-9E64-6A24FFD0D6BA}"/>
              </a:ext>
            </a:extLst>
          </p:cNvPr>
          <p:cNvSpPr>
            <a:spLocks noGrp="1"/>
          </p:cNvSpPr>
          <p:nvPr>
            <p:ph type="sldNum" sz="quarter" idx="12"/>
          </p:nvPr>
        </p:nvSpPr>
        <p:spPr/>
        <p:txBody>
          <a:bodyPr/>
          <a:lstStyle/>
          <a:p>
            <a:fld id="{B6F15528-21DE-4FAA-801E-634DDDAF4B2B}" type="slidenum">
              <a:rPr lang="en-US" smtClean="0"/>
              <a:t>57</a:t>
            </a:fld>
            <a:endParaRPr lang="en-US" dirty="0"/>
          </a:p>
        </p:txBody>
      </p:sp>
      <p:sp>
        <p:nvSpPr>
          <p:cNvPr id="8" name="灯片编号占位符 8">
            <a:extLst>
              <a:ext uri="{FF2B5EF4-FFF2-40B4-BE49-F238E27FC236}">
                <a16:creationId xmlns:a16="http://schemas.microsoft.com/office/drawing/2014/main" id="{E4FB71B4-A242-4F15-AFEE-AAB80946A579}"/>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57</a:t>
            </a:fld>
            <a:endParaRPr kumimoji="0" lang="en-US" altLang="zh-CN" sz="1800">
              <a:latin typeface="Times New Roman" panose="02020603050405020304" pitchFamily="18" charset="0"/>
            </a:endParaRPr>
          </a:p>
        </p:txBody>
      </p:sp>
    </p:spTree>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8350" cy="6859588"/>
          </a:xfrm>
          <a:prstGeom prst="rect">
            <a:avLst/>
          </a:prstGeom>
        </p:spPr>
      </p:pic>
      <p:sp>
        <p:nvSpPr>
          <p:cNvPr id="6" name="矩形 5"/>
          <p:cNvSpPr/>
          <p:nvPr/>
        </p:nvSpPr>
        <p:spPr>
          <a:xfrm>
            <a:off x="2258147" y="2210312"/>
            <a:ext cx="7682056" cy="60973"/>
          </a:xfrm>
          <a:prstGeom prst="rect">
            <a:avLst/>
          </a:prstGeom>
          <a:gradFill flip="none" rotWithShape="1">
            <a:gsLst>
              <a:gs pos="0">
                <a:srgbClr val="28A7E1"/>
              </a:gs>
              <a:gs pos="50000">
                <a:schemeClr val="accent1">
                  <a:tint val="44500"/>
                  <a:satMod val="160000"/>
                </a:schemeClr>
              </a:gs>
              <a:gs pos="100000">
                <a:srgbClr val="28A7E1"/>
              </a:gs>
            </a:gsLst>
            <a:lin ang="5400000" scaled="0"/>
            <a:tileRect/>
          </a:gradFill>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spcCol="0" rtlCol="0" anchor="ctr"/>
          <a:lstStyle/>
          <a:p>
            <a:pPr algn="ctr"/>
            <a:endParaRPr lang="zh-CN" altLang="en-US"/>
          </a:p>
        </p:txBody>
      </p:sp>
      <p:sp>
        <p:nvSpPr>
          <p:cNvPr id="7" name="矩形 6"/>
          <p:cNvSpPr/>
          <p:nvPr/>
        </p:nvSpPr>
        <p:spPr>
          <a:xfrm>
            <a:off x="2258147" y="4025019"/>
            <a:ext cx="7682056" cy="60973"/>
          </a:xfrm>
          <a:prstGeom prst="rect">
            <a:avLst/>
          </a:prstGeom>
          <a:gradFill flip="none" rotWithShape="1">
            <a:gsLst>
              <a:gs pos="0">
                <a:srgbClr val="28A7E1"/>
              </a:gs>
              <a:gs pos="50000">
                <a:schemeClr val="accent1">
                  <a:tint val="44500"/>
                  <a:satMod val="160000"/>
                </a:schemeClr>
              </a:gs>
              <a:gs pos="100000">
                <a:srgbClr val="28A7E1"/>
              </a:gs>
            </a:gsLst>
            <a:lin ang="5400000" scaled="0"/>
            <a:tileRect/>
          </a:gradFill>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spcCol="0" rtlCol="0" anchor="ctr"/>
          <a:lstStyle/>
          <a:p>
            <a:pPr algn="ctr"/>
            <a:endParaRPr lang="zh-CN" altLang="en-US"/>
          </a:p>
        </p:txBody>
      </p:sp>
      <p:sp>
        <p:nvSpPr>
          <p:cNvPr id="14" name="椭圆 13"/>
          <p:cNvSpPr/>
          <p:nvPr/>
        </p:nvSpPr>
        <p:spPr>
          <a:xfrm>
            <a:off x="10095121" y="2480346"/>
            <a:ext cx="203200" cy="203200"/>
          </a:xfrm>
          <a:prstGeom prst="ellipse">
            <a:avLst/>
          </a:prstGeom>
          <a:solidFill>
            <a:srgbClr val="3E5C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0095121" y="2727996"/>
            <a:ext cx="203200" cy="203200"/>
          </a:xfrm>
          <a:prstGeom prst="ellipse">
            <a:avLst/>
          </a:pr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0095121" y="2975646"/>
            <a:ext cx="203200" cy="203200"/>
          </a:xfrm>
          <a:prstGeom prst="ellipse">
            <a:avLst/>
          </a:prstGeom>
          <a:solidFill>
            <a:srgbClr val="F08E35">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
          <p:cNvSpPr txBox="1"/>
          <p:nvPr/>
        </p:nvSpPr>
        <p:spPr>
          <a:xfrm>
            <a:off x="2611437" y="2134394"/>
            <a:ext cx="7006442" cy="1938992"/>
          </a:xfrm>
          <a:prstGeom prst="rect">
            <a:avLst/>
          </a:prstGeom>
          <a:noFill/>
        </p:spPr>
        <p:txBody>
          <a:bodyPr wrap="square" rtlCol="0">
            <a:spAutoFit/>
          </a:bodyPr>
          <a:lstStyle/>
          <a:p>
            <a:r>
              <a:rPr lang="en-US" altLang="zh-CN" sz="12000" b="1" dirty="0">
                <a:solidFill>
                  <a:schemeClr val="bg1"/>
                </a:solidFill>
                <a:latin typeface="微软雅黑" panose="020B0503020204020204" pitchFamily="34" charset="-122"/>
                <a:ea typeface="微软雅黑" panose="020B0503020204020204" pitchFamily="34" charset="-122"/>
              </a:rPr>
              <a:t>THANKS</a:t>
            </a:r>
            <a:endParaRPr lang="zh-CN" altLang="en-US" sz="12000"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7467AE76-EFA0-47FD-8869-5439D6DAF4DE}"/>
              </a:ext>
            </a:extLst>
          </p:cNvPr>
          <p:cNvSpPr>
            <a:spLocks noGrp="1"/>
          </p:cNvSpPr>
          <p:nvPr>
            <p:ph type="sldNum" sz="quarter" idx="12"/>
          </p:nvPr>
        </p:nvSpPr>
        <p:spPr/>
        <p:txBody>
          <a:bodyPr/>
          <a:lstStyle/>
          <a:p>
            <a:fld id="{B6F15528-21DE-4FAA-801E-634DDDAF4B2B}" type="slidenum">
              <a:rPr lang="en-US" smtClean="0"/>
              <a:t>570</a:t>
            </a:fld>
            <a:endParaRPr lang="en-US" dirty="0"/>
          </a:p>
        </p:txBody>
      </p:sp>
    </p:spTree>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3736975" y="2499547"/>
            <a:ext cx="4560279" cy="738706"/>
          </a:xfrm>
          <a:prstGeom prst="rect">
            <a:avLst/>
          </a:prstGeom>
          <a:noFill/>
        </p:spPr>
        <p:txBody>
          <a:bodyPr wrap="square" lIns="121963" tIns="60981" rIns="121963" bIns="60981" rtlCol="0">
            <a:spAutoFit/>
          </a:bodyPr>
          <a:lstStyle/>
          <a:p>
            <a:r>
              <a:rPr lang="en-US" altLang="zh-CN" sz="4000" dirty="0">
                <a:solidFill>
                  <a:schemeClr val="bg1"/>
                </a:solidFill>
              </a:rPr>
              <a:t>《</a:t>
            </a:r>
            <a:r>
              <a:rPr lang="zh-CN" altLang="en-US" sz="4000" dirty="0">
                <a:solidFill>
                  <a:schemeClr val="bg1"/>
                </a:solidFill>
              </a:rPr>
              <a:t>软件工程经济学</a:t>
            </a:r>
            <a:r>
              <a:rPr lang="en-US" altLang="zh-CN" sz="4000" dirty="0">
                <a:solidFill>
                  <a:schemeClr val="bg1"/>
                </a:solidFill>
              </a:rPr>
              <a:t>》</a:t>
            </a:r>
            <a:endParaRPr lang="zh-CN" altLang="en-US" sz="4000" dirty="0">
              <a:solidFill>
                <a:schemeClr val="bg1"/>
              </a:solidFill>
            </a:endParaRPr>
          </a:p>
        </p:txBody>
      </p:sp>
      <p:sp>
        <p:nvSpPr>
          <p:cNvPr id="19" name="TextBox 18"/>
          <p:cNvSpPr txBox="1"/>
          <p:nvPr/>
        </p:nvSpPr>
        <p:spPr>
          <a:xfrm>
            <a:off x="4890465" y="1067594"/>
            <a:ext cx="2560786" cy="677151"/>
          </a:xfrm>
          <a:prstGeom prst="rect">
            <a:avLst/>
          </a:prstGeom>
          <a:noFill/>
        </p:spPr>
        <p:txBody>
          <a:bodyPr wrap="square" lIns="121963" tIns="60981" rIns="121963" bIns="60981" rtlCol="0">
            <a:spAutoFit/>
          </a:bodyPr>
          <a:lstStyle/>
          <a:p>
            <a:r>
              <a:rPr lang="zh-CN" altLang="en-US" sz="3600" dirty="0">
                <a:solidFill>
                  <a:schemeClr val="bg1"/>
                </a:solidFill>
                <a:latin typeface="黑体" panose="02010609060101010101" pitchFamily="2" charset="-122"/>
                <a:ea typeface="黑体" panose="02010609060101010101" pitchFamily="2" charset="-122"/>
              </a:rPr>
              <a:t>第</a:t>
            </a:r>
            <a:r>
              <a:rPr lang="en-US" altLang="zh-CN" sz="3600" dirty="0">
                <a:solidFill>
                  <a:schemeClr val="bg1"/>
                </a:solidFill>
                <a:latin typeface="黑体" panose="02010609060101010101" pitchFamily="2" charset="-122"/>
                <a:ea typeface="黑体" panose="02010609060101010101" pitchFamily="2" charset="-122"/>
              </a:rPr>
              <a:t>1</a:t>
            </a:r>
            <a:r>
              <a:rPr lang="zh-CN" altLang="en-US" sz="3600" dirty="0">
                <a:solidFill>
                  <a:schemeClr val="bg1"/>
                </a:solidFill>
                <a:latin typeface="黑体" panose="02010609060101010101" pitchFamily="2" charset="-122"/>
                <a:ea typeface="黑体" panose="02010609060101010101" pitchFamily="2" charset="-122"/>
              </a:rPr>
              <a:t>章 绪论</a:t>
            </a:r>
          </a:p>
        </p:txBody>
      </p:sp>
      <p:sp>
        <p:nvSpPr>
          <p:cNvPr id="22" name="矩形 21"/>
          <p:cNvSpPr/>
          <p:nvPr/>
        </p:nvSpPr>
        <p:spPr>
          <a:xfrm>
            <a:off x="2258147" y="2210312"/>
            <a:ext cx="7682056" cy="60973"/>
          </a:xfrm>
          <a:prstGeom prst="rect">
            <a:avLst/>
          </a:prstGeom>
          <a:gradFill flip="none" rotWithShape="1">
            <a:gsLst>
              <a:gs pos="0">
                <a:srgbClr val="28A7E1"/>
              </a:gs>
              <a:gs pos="50000">
                <a:schemeClr val="accent1">
                  <a:tint val="44500"/>
                  <a:satMod val="160000"/>
                </a:schemeClr>
              </a:gs>
              <a:gs pos="100000">
                <a:srgbClr val="28A7E1"/>
              </a:gs>
            </a:gsLst>
            <a:lin ang="5400000" scaled="0"/>
            <a:tileRect/>
          </a:gradFill>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spcCol="0" rtlCol="0" anchor="ctr"/>
          <a:lstStyle/>
          <a:p>
            <a:pPr algn="ctr"/>
            <a:endParaRPr lang="zh-CN" altLang="en-US"/>
          </a:p>
        </p:txBody>
      </p:sp>
      <p:sp>
        <p:nvSpPr>
          <p:cNvPr id="26" name="矩形 25"/>
          <p:cNvSpPr/>
          <p:nvPr/>
        </p:nvSpPr>
        <p:spPr>
          <a:xfrm>
            <a:off x="2258147" y="4025019"/>
            <a:ext cx="7682056" cy="60973"/>
          </a:xfrm>
          <a:prstGeom prst="rect">
            <a:avLst/>
          </a:prstGeom>
          <a:gradFill flip="none" rotWithShape="1">
            <a:gsLst>
              <a:gs pos="0">
                <a:srgbClr val="28A7E1"/>
              </a:gs>
              <a:gs pos="50000">
                <a:schemeClr val="accent1">
                  <a:tint val="44500"/>
                  <a:satMod val="160000"/>
                </a:schemeClr>
              </a:gs>
              <a:gs pos="100000">
                <a:srgbClr val="28A7E1"/>
              </a:gs>
            </a:gsLst>
            <a:lin ang="5400000" scaled="0"/>
            <a:tileRect/>
          </a:gradFill>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spcCol="0" rtlCol="0" anchor="ctr"/>
          <a:lstStyle/>
          <a:p>
            <a:pPr algn="ctr"/>
            <a:endParaRPr lang="zh-CN" altLang="en-US"/>
          </a:p>
        </p:txBody>
      </p:sp>
      <p:sp>
        <p:nvSpPr>
          <p:cNvPr id="10" name="TextBox 9"/>
          <p:cNvSpPr txBox="1"/>
          <p:nvPr/>
        </p:nvSpPr>
        <p:spPr>
          <a:xfrm>
            <a:off x="4117975" y="3404339"/>
            <a:ext cx="4105767" cy="492485"/>
          </a:xfrm>
          <a:prstGeom prst="rect">
            <a:avLst/>
          </a:prstGeom>
          <a:noFill/>
        </p:spPr>
        <p:txBody>
          <a:bodyPr wrap="square" lIns="121963" tIns="60981" rIns="121963" bIns="60981" rtlCol="0">
            <a:spAutoFit/>
          </a:bodyPr>
          <a:lstStyle/>
          <a:p>
            <a:pPr algn="ctr"/>
            <a:r>
              <a:rPr lang="en-US" altLang="zh-CN" dirty="0">
                <a:solidFill>
                  <a:schemeClr val="bg1"/>
                </a:solidFill>
              </a:rPr>
              <a:t> </a:t>
            </a:r>
            <a:r>
              <a:rPr lang="en-US" altLang="zh-CN" sz="1800" dirty="0">
                <a:solidFill>
                  <a:schemeClr val="bg1"/>
                </a:solidFill>
              </a:rPr>
              <a:t>Software Engineering Economics</a:t>
            </a:r>
            <a:endParaRPr lang="zh-CN" altLang="en-US" sz="1800" dirty="0">
              <a:solidFill>
                <a:schemeClr val="bg1"/>
              </a:solidFill>
            </a:endParaRPr>
          </a:p>
        </p:txBody>
      </p:sp>
      <p:sp>
        <p:nvSpPr>
          <p:cNvPr id="2" name="TextBox 1"/>
          <p:cNvSpPr txBox="1"/>
          <p:nvPr/>
        </p:nvSpPr>
        <p:spPr>
          <a:xfrm>
            <a:off x="5438917" y="4406574"/>
            <a:ext cx="1933772" cy="460375"/>
          </a:xfrm>
          <a:prstGeom prst="rect">
            <a:avLst/>
          </a:prstGeom>
          <a:noFill/>
        </p:spPr>
        <p:txBody>
          <a:bodyPr wrap="square" rtlCol="0">
            <a:spAutoFit/>
          </a:bodyPr>
          <a:lstStyle/>
          <a:p>
            <a:endParaRPr lang="zh-CN" altLang="en-US" dirty="0">
              <a:solidFill>
                <a:schemeClr val="bg1"/>
              </a:solidFill>
            </a:endParaRPr>
          </a:p>
        </p:txBody>
      </p:sp>
      <p:grpSp>
        <p:nvGrpSpPr>
          <p:cNvPr id="11" name="组合 10"/>
          <p:cNvGrpSpPr/>
          <p:nvPr/>
        </p:nvGrpSpPr>
        <p:grpSpPr>
          <a:xfrm>
            <a:off x="-152400" y="0"/>
            <a:ext cx="12347575" cy="7087395"/>
            <a:chOff x="-149225" y="-1"/>
            <a:chExt cx="12347575" cy="7087395"/>
          </a:xfrm>
        </p:grpSpPr>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225" y="-1"/>
              <a:ext cx="12347575" cy="7087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圆角矩形 12"/>
            <p:cNvSpPr/>
            <p:nvPr/>
          </p:nvSpPr>
          <p:spPr>
            <a:xfrm>
              <a:off x="1949449" y="1067593"/>
              <a:ext cx="8305800" cy="4191000"/>
            </a:xfrm>
            <a:prstGeom prst="round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6200000" scaled="1"/>
              <a:tileRect/>
            </a:gradFill>
            <a:ln>
              <a:noFill/>
            </a:ln>
            <a:effectLst>
              <a:outerShdw blurRad="330200" dist="787400" dir="4680000" algn="ctr">
                <a:schemeClr val="bg1">
                  <a:alpha val="30000"/>
                </a:schemeClr>
              </a:outerShdw>
              <a:reflection stA="79000" endPos="65000" dist="50800" dir="5400000" sy="-100000" algn="bl" rotWithShape="0"/>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TextBox 14"/>
          <p:cNvSpPr txBox="1"/>
          <p:nvPr/>
        </p:nvSpPr>
        <p:spPr>
          <a:xfrm>
            <a:off x="3819035" y="1296194"/>
            <a:ext cx="4560279" cy="554040"/>
          </a:xfrm>
          <a:prstGeom prst="rect">
            <a:avLst/>
          </a:prstGeom>
          <a:noFill/>
        </p:spPr>
        <p:txBody>
          <a:bodyPr wrap="square" lIns="121963" tIns="60981" rIns="121963" bIns="60981" rtlCol="0">
            <a:spAutoFit/>
          </a:bodyPr>
          <a:lstStyle/>
          <a:p>
            <a:pPr algn="ctr"/>
            <a:r>
              <a:rPr lang="en-US" altLang="zh-CN" sz="2800" b="1" dirty="0"/>
              <a:t>《</a:t>
            </a:r>
            <a:r>
              <a:rPr lang="zh-CN" altLang="en-US" sz="2800" b="1" dirty="0"/>
              <a:t>软件工程经济学</a:t>
            </a:r>
            <a:r>
              <a:rPr lang="en-US" altLang="zh-CN" sz="2800" b="1" dirty="0"/>
              <a:t>》</a:t>
            </a:r>
            <a:endParaRPr lang="zh-CN" altLang="en-US" sz="2800" b="1" dirty="0"/>
          </a:p>
        </p:txBody>
      </p:sp>
      <p:sp>
        <p:nvSpPr>
          <p:cNvPr id="16" name="矩形 15"/>
          <p:cNvSpPr/>
          <p:nvPr/>
        </p:nvSpPr>
        <p:spPr>
          <a:xfrm>
            <a:off x="2258146" y="2186881"/>
            <a:ext cx="7682056" cy="60973"/>
          </a:xfrm>
          <a:prstGeom prst="rect">
            <a:avLst/>
          </a:prstGeom>
          <a:gradFill flip="none" rotWithShape="1">
            <a:gsLst>
              <a:gs pos="0">
                <a:srgbClr val="28A7E1"/>
              </a:gs>
              <a:gs pos="50000">
                <a:schemeClr val="accent1">
                  <a:tint val="44500"/>
                  <a:satMod val="160000"/>
                </a:schemeClr>
              </a:gs>
              <a:gs pos="100000">
                <a:srgbClr val="28A7E1"/>
              </a:gs>
            </a:gsLst>
            <a:lin ang="5400000" scaled="0"/>
            <a:tileRect/>
          </a:gradFill>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spcCol="0" rtlCol="0" anchor="ctr"/>
          <a:lstStyle/>
          <a:p>
            <a:pPr algn="ctr"/>
            <a:endParaRPr lang="zh-CN" altLang="en-US"/>
          </a:p>
        </p:txBody>
      </p:sp>
      <p:sp>
        <p:nvSpPr>
          <p:cNvPr id="18" name="矩形 17"/>
          <p:cNvSpPr/>
          <p:nvPr/>
        </p:nvSpPr>
        <p:spPr>
          <a:xfrm>
            <a:off x="2258147" y="4025019"/>
            <a:ext cx="7682056" cy="60973"/>
          </a:xfrm>
          <a:prstGeom prst="rect">
            <a:avLst/>
          </a:prstGeom>
          <a:gradFill flip="none" rotWithShape="1">
            <a:gsLst>
              <a:gs pos="0">
                <a:srgbClr val="28A7E1"/>
              </a:gs>
              <a:gs pos="50000">
                <a:schemeClr val="accent1">
                  <a:tint val="44500"/>
                  <a:satMod val="160000"/>
                </a:schemeClr>
              </a:gs>
              <a:gs pos="100000">
                <a:srgbClr val="28A7E1"/>
              </a:gs>
            </a:gsLst>
            <a:lin ang="5400000" scaled="0"/>
            <a:tileRect/>
          </a:gradFill>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spcCol="0" rtlCol="0" anchor="ctr"/>
          <a:lstStyle/>
          <a:p>
            <a:pPr algn="ctr"/>
            <a:endParaRPr lang="zh-CN" altLang="en-US"/>
          </a:p>
        </p:txBody>
      </p:sp>
      <p:sp>
        <p:nvSpPr>
          <p:cNvPr id="20" name="TextBox 19"/>
          <p:cNvSpPr txBox="1"/>
          <p:nvPr/>
        </p:nvSpPr>
        <p:spPr>
          <a:xfrm>
            <a:off x="2593975" y="6172994"/>
            <a:ext cx="7162800" cy="430930"/>
          </a:xfrm>
          <a:prstGeom prst="rect">
            <a:avLst/>
          </a:prstGeom>
          <a:noFill/>
        </p:spPr>
        <p:txBody>
          <a:bodyPr wrap="square" lIns="121963" tIns="60981" rIns="121963" bIns="60981" rtlCol="0">
            <a:spAutoFit/>
          </a:bodyPr>
          <a:lstStyle/>
          <a:p>
            <a:pPr algn="ctr"/>
            <a:r>
              <a:rPr lang="en-US" altLang="zh-CN" sz="2000" dirty="0">
                <a:solidFill>
                  <a:schemeClr val="bg1"/>
                </a:solidFill>
              </a:rPr>
              <a:t> Software Engineering Economics</a:t>
            </a:r>
            <a:endParaRPr lang="zh-CN" altLang="en-US" sz="2000" dirty="0">
              <a:solidFill>
                <a:schemeClr val="bg1"/>
              </a:solidFill>
            </a:endParaRPr>
          </a:p>
        </p:txBody>
      </p:sp>
      <p:sp>
        <p:nvSpPr>
          <p:cNvPr id="21" name="TextBox 20"/>
          <p:cNvSpPr txBox="1"/>
          <p:nvPr/>
        </p:nvSpPr>
        <p:spPr>
          <a:xfrm>
            <a:off x="5322789" y="4422584"/>
            <a:ext cx="1933772" cy="460375"/>
          </a:xfrm>
          <a:prstGeom prst="rect">
            <a:avLst/>
          </a:prstGeom>
          <a:noFill/>
        </p:spPr>
        <p:txBody>
          <a:bodyPr wrap="square" rtlCol="0">
            <a:spAutoFit/>
          </a:bodyPr>
          <a:lstStyle/>
          <a:p>
            <a:pPr algn="ctr"/>
            <a:endParaRPr lang="zh-CN" altLang="en-US" b="1" dirty="0"/>
          </a:p>
        </p:txBody>
      </p:sp>
      <p:sp>
        <p:nvSpPr>
          <p:cNvPr id="23" name="TextBox 22"/>
          <p:cNvSpPr txBox="1"/>
          <p:nvPr/>
        </p:nvSpPr>
        <p:spPr>
          <a:xfrm>
            <a:off x="3895235" y="2691088"/>
            <a:ext cx="4560279" cy="738706"/>
          </a:xfrm>
          <a:prstGeom prst="rect">
            <a:avLst/>
          </a:prstGeom>
          <a:noFill/>
        </p:spPr>
        <p:txBody>
          <a:bodyPr wrap="square" lIns="121963" tIns="60981" rIns="121963" bIns="60981" rtlCol="0">
            <a:spAutoFit/>
          </a:bodyPr>
          <a:lstStyle/>
          <a:p>
            <a:pPr algn="ctr"/>
            <a:r>
              <a:rPr lang="zh-CN" altLang="en-US" sz="4000" b="1" dirty="0"/>
              <a:t>第</a:t>
            </a:r>
            <a:r>
              <a:rPr lang="en-US" altLang="zh-CN" sz="4000" b="1" dirty="0"/>
              <a:t>8</a:t>
            </a:r>
            <a:r>
              <a:rPr lang="zh-CN" altLang="en-US" sz="4000" b="1" dirty="0"/>
              <a:t>章  软件测试</a:t>
            </a:r>
          </a:p>
        </p:txBody>
      </p:sp>
    </p:spTree>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矩形 242"/>
          <p:cNvSpPr/>
          <p:nvPr/>
        </p:nvSpPr>
        <p:spPr>
          <a:xfrm>
            <a:off x="1" y="1768910"/>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9" name="矩形 18"/>
          <p:cNvSpPr/>
          <p:nvPr/>
        </p:nvSpPr>
        <p:spPr>
          <a:xfrm>
            <a:off x="0" y="2319861"/>
            <a:ext cx="12192000" cy="2938733"/>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内容占位符 4"/>
          <p:cNvSpPr txBox="1"/>
          <p:nvPr/>
        </p:nvSpPr>
        <p:spPr>
          <a:xfrm>
            <a:off x="763131" y="2743994"/>
            <a:ext cx="11076667" cy="1911968"/>
          </a:xfrm>
          <a:prstGeom prst="rect">
            <a:avLst/>
          </a:prstGeom>
        </p:spPr>
        <p:txBody>
          <a:bodyPr vert="horz" lIns="91440" tIns="45720" rIns="91440" bIns="45720" rtlCol="0">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3200" dirty="0">
                <a:solidFill>
                  <a:schemeClr val="bg1"/>
                </a:solidFill>
              </a:rPr>
              <a:t>        </a:t>
            </a:r>
            <a:r>
              <a:rPr lang="zh-CN" altLang="zh-CN" sz="3200" dirty="0">
                <a:solidFill>
                  <a:schemeClr val="bg1"/>
                </a:solidFill>
              </a:rPr>
              <a:t>软件</a:t>
            </a:r>
            <a:r>
              <a:rPr lang="zh-CN" altLang="en-US" sz="3200" dirty="0">
                <a:solidFill>
                  <a:schemeClr val="bg1"/>
                </a:solidFill>
              </a:rPr>
              <a:t>测试是指在规定的条件下对程序进行操作，来发现程序错误，衡量软件质量，并对其是否满足设计要求进行评估的过程。</a:t>
            </a:r>
            <a:endParaRPr lang="zh-CN" altLang="en-US" sz="3200" b="1" dirty="0">
              <a:solidFill>
                <a:schemeClr val="bg1"/>
              </a:solidFill>
            </a:endParaRPr>
          </a:p>
        </p:txBody>
      </p:sp>
      <p:sp>
        <p:nvSpPr>
          <p:cNvPr id="23"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4"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5"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6" name="矩形 25"/>
          <p:cNvSpPr/>
          <p:nvPr/>
        </p:nvSpPr>
        <p:spPr>
          <a:xfrm>
            <a:off x="1" y="6515579"/>
            <a:ext cx="8920154" cy="344009"/>
          </a:xfrm>
          <a:prstGeom prst="rect">
            <a:avLst/>
          </a:prstGeom>
          <a:solidFill>
            <a:srgbClr val="4C3D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6F27C186-A8FF-4F85-8C2C-4A31A9541077}"/>
              </a:ext>
            </a:extLst>
          </p:cNvPr>
          <p:cNvSpPr>
            <a:spLocks noGrp="1"/>
          </p:cNvSpPr>
          <p:nvPr>
            <p:ph type="sldNum" sz="quarter" idx="12"/>
          </p:nvPr>
        </p:nvSpPr>
        <p:spPr/>
        <p:txBody>
          <a:bodyPr/>
          <a:lstStyle/>
          <a:p>
            <a:fld id="{B6F15528-21DE-4FAA-801E-634DDDAF4B2B}" type="slidenum">
              <a:rPr lang="en-US" smtClean="0"/>
              <a:t>572</a:t>
            </a:fld>
            <a:endParaRPr lang="en-US" dirty="0"/>
          </a:p>
        </p:txBody>
      </p:sp>
    </p:spTree>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3"/>
          <p:cNvSpPr/>
          <p:nvPr/>
        </p:nvSpPr>
        <p:spPr>
          <a:xfrm>
            <a:off x="4422929" y="967738"/>
            <a:ext cx="6629399" cy="5205255"/>
          </a:xfrm>
          <a:custGeom>
            <a:avLst/>
            <a:gdLst>
              <a:gd name="connsiteX0" fmla="*/ 0 w 7560564"/>
              <a:gd name="connsiteY0" fmla="*/ 282448 h 3275076"/>
              <a:gd name="connsiteX1" fmla="*/ 282473 w 7560564"/>
              <a:gd name="connsiteY1" fmla="*/ 0 h 3275076"/>
              <a:gd name="connsiteX2" fmla="*/ 7278116 w 7560564"/>
              <a:gd name="connsiteY2" fmla="*/ 0 h 3275076"/>
              <a:gd name="connsiteX3" fmla="*/ 7560563 w 7560564"/>
              <a:gd name="connsiteY3" fmla="*/ 282448 h 3275076"/>
              <a:gd name="connsiteX4" fmla="*/ 7560563 w 7560564"/>
              <a:gd name="connsiteY4" fmla="*/ 2992602 h 3275076"/>
              <a:gd name="connsiteX5" fmla="*/ 7278116 w 7560564"/>
              <a:gd name="connsiteY5" fmla="*/ 3275075 h 3275076"/>
              <a:gd name="connsiteX6" fmla="*/ 282473 w 7560564"/>
              <a:gd name="connsiteY6" fmla="*/ 3275075 h 3275076"/>
              <a:gd name="connsiteX7" fmla="*/ 0 w 7560564"/>
              <a:gd name="connsiteY7" fmla="*/ 2992602 h 3275076"/>
              <a:gd name="connsiteX8" fmla="*/ 0 w 7560564"/>
              <a:gd name="connsiteY8" fmla="*/ 282448 h 3275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560564" h="3275076">
                <a:moveTo>
                  <a:pt x="0" y="282448"/>
                </a:moveTo>
                <a:cubicBezTo>
                  <a:pt x="0" y="126492"/>
                  <a:pt x="126466" y="0"/>
                  <a:pt x="282473" y="0"/>
                </a:cubicBezTo>
                <a:lnTo>
                  <a:pt x="7278116" y="0"/>
                </a:lnTo>
                <a:cubicBezTo>
                  <a:pt x="7434071" y="0"/>
                  <a:pt x="7560563" y="126492"/>
                  <a:pt x="7560563" y="282448"/>
                </a:cubicBezTo>
                <a:lnTo>
                  <a:pt x="7560563" y="2992602"/>
                </a:lnTo>
                <a:cubicBezTo>
                  <a:pt x="7560563" y="3148609"/>
                  <a:pt x="7434071" y="3275075"/>
                  <a:pt x="7278116" y="3275075"/>
                </a:cubicBezTo>
                <a:lnTo>
                  <a:pt x="282473" y="3275075"/>
                </a:lnTo>
                <a:cubicBezTo>
                  <a:pt x="126466" y="3275075"/>
                  <a:pt x="0" y="3148609"/>
                  <a:pt x="0" y="2992602"/>
                </a:cubicBezTo>
                <a:lnTo>
                  <a:pt x="0" y="282448"/>
                </a:lnTo>
              </a:path>
            </a:pathLst>
          </a:custGeom>
          <a:solidFill>
            <a:srgbClr val="FFFFFF">
              <a:alpha val="100000"/>
            </a:srgbClr>
          </a:solidFill>
          <a:ln w="12700">
            <a:solidFill>
              <a:srgbClr val="000000">
                <a:alpha val="0"/>
              </a:srgb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Freeform 3"/>
          <p:cNvSpPr/>
          <p:nvPr/>
        </p:nvSpPr>
        <p:spPr>
          <a:xfrm>
            <a:off x="6695261" y="1219994"/>
            <a:ext cx="48816" cy="4836902"/>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algn="ctr"/>
            <a:endParaRPr lang="zh-CN" altLang="en-US"/>
          </a:p>
        </p:txBody>
      </p:sp>
      <p:sp>
        <p:nvSpPr>
          <p:cNvPr id="46" name="TextBox 1"/>
          <p:cNvSpPr txBox="1"/>
          <p:nvPr/>
        </p:nvSpPr>
        <p:spPr>
          <a:xfrm>
            <a:off x="545294" y="2704702"/>
            <a:ext cx="1846659" cy="946434"/>
          </a:xfrm>
          <a:prstGeom prst="rect">
            <a:avLst/>
          </a:prstGeom>
          <a:noFill/>
        </p:spPr>
        <p:txBody>
          <a:bodyPr wrap="none" lIns="0" tIns="0" rIns="0" bIns="60981" rtlCol="0">
            <a:spAutoFit/>
          </a:bodyPr>
          <a:lstStyle/>
          <a:p>
            <a:pPr>
              <a:lnSpc>
                <a:spcPts val="6935"/>
              </a:lnSpc>
            </a:pPr>
            <a:r>
              <a:rPr lang="zh-CN" altLang="en-US" sz="3600" dirty="0">
                <a:solidFill>
                  <a:srgbClr val="4197DF"/>
                </a:solidFill>
                <a:latin typeface="Microsoft YaHei UI" panose="020B0503020204020204" pitchFamily="18" charset="-122"/>
                <a:cs typeface="Microsoft YaHei UI" panose="020B0503020204020204" pitchFamily="18" charset="-122"/>
              </a:rPr>
              <a:t>内容导航</a:t>
            </a:r>
            <a:endParaRPr lang="en-US" altLang="zh-CN" sz="3600" dirty="0">
              <a:solidFill>
                <a:srgbClr val="4197DF"/>
              </a:solidFill>
              <a:latin typeface="Microsoft YaHei UI" panose="020B0503020204020204" pitchFamily="18" charset="-122"/>
              <a:cs typeface="Microsoft YaHei UI" panose="020B0503020204020204" pitchFamily="18" charset="-122"/>
            </a:endParaRPr>
          </a:p>
        </p:txBody>
      </p:sp>
      <p:sp>
        <p:nvSpPr>
          <p:cNvPr id="57" name="TextBox 1"/>
          <p:cNvSpPr txBox="1"/>
          <p:nvPr/>
        </p:nvSpPr>
        <p:spPr>
          <a:xfrm>
            <a:off x="545293" y="3518639"/>
            <a:ext cx="1846659" cy="272596"/>
          </a:xfrm>
          <a:prstGeom prst="rect">
            <a:avLst/>
          </a:prstGeom>
          <a:noFill/>
        </p:spPr>
        <p:txBody>
          <a:bodyPr wrap="square" lIns="0" tIns="0" rIns="0" bIns="60981" rtlCol="0">
            <a:spAutoFit/>
          </a:bodyPr>
          <a:lstStyle/>
          <a:p>
            <a:pPr algn="dist">
              <a:lnSpc>
                <a:spcPts val="1600"/>
              </a:lnSpc>
            </a:pPr>
            <a:r>
              <a:rPr lang="en-US" altLang="zh-CN" sz="1900" dirty="0">
                <a:solidFill>
                  <a:srgbClr val="4197DF"/>
                </a:solidFill>
                <a:latin typeface="Times New Roman" panose="02020603050405020304" pitchFamily="18" charset="0"/>
                <a:cs typeface="Times New Roman" panose="02020603050405020304" pitchFamily="18" charset="0"/>
              </a:rPr>
              <a:t>CONTENTS</a:t>
            </a:r>
          </a:p>
        </p:txBody>
      </p:sp>
      <p:sp>
        <p:nvSpPr>
          <p:cNvPr id="59" name="矩形 58"/>
          <p:cNvSpPr/>
          <p:nvPr/>
        </p:nvSpPr>
        <p:spPr>
          <a:xfrm>
            <a:off x="518434" y="2201849"/>
            <a:ext cx="1873520" cy="70265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p:nvPr/>
        </p:nvCxnSpPr>
        <p:spPr>
          <a:xfrm>
            <a:off x="536575" y="7699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36575" y="2484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6575" y="405607"/>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6575" y="577057"/>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6575" y="71993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36575" y="89138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36575" y="10485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36575" y="1219994"/>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6575" y="1404371"/>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36575" y="154724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36575" y="171869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6575" y="1875858"/>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36575" y="2047308"/>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a:off x="2000250" y="6254294"/>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2381250" y="5840443"/>
            <a:ext cx="674915" cy="10132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a:off x="3146878" y="6329700"/>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a:off x="95250" y="5621722"/>
            <a:ext cx="1066800" cy="123197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p:cNvSpPr/>
          <p:nvPr/>
        </p:nvSpPr>
        <p:spPr>
          <a:xfrm>
            <a:off x="876300" y="6254294"/>
            <a:ext cx="381000" cy="51330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5757541" y="2134394"/>
            <a:ext cx="5142234" cy="482924"/>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5" name="TextBox 1"/>
          <p:cNvSpPr txBox="1"/>
          <p:nvPr/>
        </p:nvSpPr>
        <p:spPr>
          <a:xfrm>
            <a:off x="7013575" y="3658394"/>
            <a:ext cx="2154436" cy="369353"/>
          </a:xfrm>
          <a:prstGeom prst="rect">
            <a:avLst/>
          </a:prstGeom>
          <a:noFill/>
        </p:spPr>
        <p:txBody>
          <a:bodyPr wrap="none" lIns="0" tIns="0" rIns="0" bIns="60981" rtlCol="0">
            <a:spAutoFit/>
          </a:bodyPr>
          <a:lstStyle/>
          <a:p>
            <a:pPr>
              <a:lnSpc>
                <a:spcPts val="2400"/>
              </a:lnSpc>
            </a:pPr>
            <a:r>
              <a:rPr lang="zh-CN" altLang="en-US" b="1" dirty="0">
                <a:solidFill>
                  <a:srgbClr val="656D8D"/>
                </a:solidFill>
                <a:latin typeface="Microsoft YaHei UI" panose="020B0503020204020204" pitchFamily="18" charset="-122"/>
                <a:cs typeface="Microsoft YaHei UI" panose="020B0503020204020204" pitchFamily="18" charset="-122"/>
              </a:rPr>
              <a:t>软件测试的类型</a:t>
            </a:r>
          </a:p>
        </p:txBody>
      </p:sp>
      <p:sp>
        <p:nvSpPr>
          <p:cNvPr id="56" name="TextBox 1"/>
          <p:cNvSpPr txBox="1"/>
          <p:nvPr/>
        </p:nvSpPr>
        <p:spPr>
          <a:xfrm>
            <a:off x="7013575" y="2247965"/>
            <a:ext cx="2154436" cy="369353"/>
          </a:xfrm>
          <a:prstGeom prst="rect">
            <a:avLst/>
          </a:prstGeom>
          <a:noFill/>
        </p:spPr>
        <p:txBody>
          <a:bodyPr wrap="none" lIns="0" tIns="0" rIns="0" bIns="60981" rtlCol="0">
            <a:spAutoFit/>
          </a:bodyPr>
          <a:lstStyle/>
          <a:p>
            <a:pPr>
              <a:lnSpc>
                <a:spcPts val="2400"/>
              </a:lnSpc>
            </a:pPr>
            <a:r>
              <a:rPr lang="zh-CN" altLang="en-US" b="1" dirty="0">
                <a:solidFill>
                  <a:schemeClr val="bg1"/>
                </a:solidFill>
                <a:latin typeface="Microsoft YaHei UI" panose="020B0503020204020204" pitchFamily="18" charset="-122"/>
                <a:cs typeface="Microsoft YaHei UI" panose="020B0503020204020204" pitchFamily="18" charset="-122"/>
              </a:rPr>
              <a:t>软件测试的模型</a:t>
            </a:r>
          </a:p>
        </p:txBody>
      </p:sp>
      <p:sp>
        <p:nvSpPr>
          <p:cNvPr id="78" name="Freeform 3"/>
          <p:cNvSpPr/>
          <p:nvPr/>
        </p:nvSpPr>
        <p:spPr>
          <a:xfrm>
            <a:off x="6632575" y="2314419"/>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chemeClr val="bg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b="1"/>
          </a:p>
        </p:txBody>
      </p:sp>
      <p:sp>
        <p:nvSpPr>
          <p:cNvPr id="79" name="Freeform 3"/>
          <p:cNvSpPr/>
          <p:nvPr/>
        </p:nvSpPr>
        <p:spPr>
          <a:xfrm>
            <a:off x="6632575" y="373459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b="1"/>
          </a:p>
        </p:txBody>
      </p:sp>
      <p:sp>
        <p:nvSpPr>
          <p:cNvPr id="80" name="TextBox 1"/>
          <p:cNvSpPr txBox="1"/>
          <p:nvPr/>
        </p:nvSpPr>
        <p:spPr>
          <a:xfrm>
            <a:off x="6048108" y="2227971"/>
            <a:ext cx="428002" cy="369353"/>
          </a:xfrm>
          <a:prstGeom prst="rect">
            <a:avLst/>
          </a:prstGeom>
          <a:noFill/>
        </p:spPr>
        <p:txBody>
          <a:bodyPr wrap="none" lIns="0" tIns="0" rIns="0" bIns="60981" rtlCol="0">
            <a:spAutoFit/>
          </a:bodyPr>
          <a:lstStyle/>
          <a:p>
            <a:pPr>
              <a:lnSpc>
                <a:spcPts val="2400"/>
              </a:lnSpc>
            </a:pPr>
            <a:r>
              <a:rPr lang="en-US" altLang="zh-CN" b="1" dirty="0">
                <a:solidFill>
                  <a:schemeClr val="bg1"/>
                </a:solidFill>
                <a:latin typeface="+mj-lt"/>
                <a:cs typeface="Microsoft YaHei UI" panose="020B0503020204020204" pitchFamily="18" charset="-122"/>
              </a:rPr>
              <a:t>8.1</a:t>
            </a:r>
            <a:endParaRPr lang="zh-CN" altLang="en-US" b="1" dirty="0">
              <a:solidFill>
                <a:schemeClr val="bg1"/>
              </a:solidFill>
              <a:latin typeface="+mj-lt"/>
              <a:cs typeface="Microsoft YaHei UI" panose="020B0503020204020204" pitchFamily="18" charset="-122"/>
            </a:endParaRPr>
          </a:p>
        </p:txBody>
      </p:sp>
      <p:sp>
        <p:nvSpPr>
          <p:cNvPr id="81" name="TextBox 1"/>
          <p:cNvSpPr txBox="1"/>
          <p:nvPr/>
        </p:nvSpPr>
        <p:spPr>
          <a:xfrm>
            <a:off x="6048108" y="3658394"/>
            <a:ext cx="466474" cy="369353"/>
          </a:xfrm>
          <a:prstGeom prst="rect">
            <a:avLst/>
          </a:prstGeom>
          <a:noFill/>
        </p:spPr>
        <p:txBody>
          <a:bodyPr wrap="none" lIns="0" tIns="0" rIns="0" bIns="60981" rtlCol="0">
            <a:spAutoFit/>
          </a:bodyPr>
          <a:lstStyle/>
          <a:p>
            <a:pPr>
              <a:lnSpc>
                <a:spcPts val="2400"/>
              </a:lnSpc>
            </a:pPr>
            <a:r>
              <a:rPr lang="en-US" altLang="zh-CN" b="1" dirty="0">
                <a:solidFill>
                  <a:srgbClr val="656D8D"/>
                </a:solidFill>
                <a:latin typeface="Microsoft YaHei UI" panose="020B0503020204020204" pitchFamily="18" charset="-122"/>
                <a:cs typeface="Microsoft YaHei UI" panose="020B0503020204020204" pitchFamily="18" charset="-122"/>
              </a:rPr>
              <a:t>8.2</a:t>
            </a:r>
          </a:p>
        </p:txBody>
      </p:sp>
      <p:sp>
        <p:nvSpPr>
          <p:cNvPr id="82" name="TextBox 1"/>
          <p:cNvSpPr txBox="1"/>
          <p:nvPr/>
        </p:nvSpPr>
        <p:spPr>
          <a:xfrm>
            <a:off x="7037627" y="4801394"/>
            <a:ext cx="2769989" cy="369353"/>
          </a:xfrm>
          <a:prstGeom prst="rect">
            <a:avLst/>
          </a:prstGeom>
          <a:noFill/>
        </p:spPr>
        <p:txBody>
          <a:bodyPr wrap="none" lIns="0" tIns="0" rIns="0" bIns="60981" rtlCol="0">
            <a:spAutoFit/>
          </a:bodyPr>
          <a:lstStyle/>
          <a:p>
            <a:pPr>
              <a:lnSpc>
                <a:spcPts val="2400"/>
              </a:lnSpc>
            </a:pPr>
            <a:r>
              <a:rPr lang="zh-CN" altLang="en-US" b="1" dirty="0">
                <a:solidFill>
                  <a:srgbClr val="656D8D"/>
                </a:solidFill>
                <a:latin typeface="Microsoft YaHei UI" panose="020B0503020204020204" pitchFamily="18" charset="-122"/>
                <a:cs typeface="Microsoft YaHei UI" panose="020B0503020204020204" pitchFamily="18" charset="-122"/>
              </a:rPr>
              <a:t>常用软件测试技术型</a:t>
            </a:r>
          </a:p>
        </p:txBody>
      </p:sp>
      <p:sp>
        <p:nvSpPr>
          <p:cNvPr id="83" name="Freeform 3"/>
          <p:cNvSpPr/>
          <p:nvPr/>
        </p:nvSpPr>
        <p:spPr>
          <a:xfrm>
            <a:off x="6656627" y="487759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b="1"/>
          </a:p>
        </p:txBody>
      </p:sp>
      <p:sp>
        <p:nvSpPr>
          <p:cNvPr id="84" name="TextBox 1"/>
          <p:cNvSpPr txBox="1"/>
          <p:nvPr/>
        </p:nvSpPr>
        <p:spPr>
          <a:xfrm>
            <a:off x="6072160" y="4801394"/>
            <a:ext cx="466474" cy="369353"/>
          </a:xfrm>
          <a:prstGeom prst="rect">
            <a:avLst/>
          </a:prstGeom>
          <a:noFill/>
        </p:spPr>
        <p:txBody>
          <a:bodyPr wrap="none" lIns="0" tIns="0" rIns="0" bIns="60981" rtlCol="0">
            <a:spAutoFit/>
          </a:bodyPr>
          <a:lstStyle/>
          <a:p>
            <a:pPr>
              <a:lnSpc>
                <a:spcPts val="2400"/>
              </a:lnSpc>
            </a:pPr>
            <a:r>
              <a:rPr lang="en-US" altLang="zh-CN" b="1" dirty="0">
                <a:solidFill>
                  <a:srgbClr val="656D8D"/>
                </a:solidFill>
                <a:latin typeface="Microsoft YaHei UI" panose="020B0503020204020204" pitchFamily="18" charset="-122"/>
                <a:cs typeface="Microsoft YaHei UI" panose="020B0503020204020204" pitchFamily="18" charset="-122"/>
              </a:rPr>
              <a:t>8.3</a:t>
            </a:r>
          </a:p>
        </p:txBody>
      </p:sp>
      <p:sp>
        <p:nvSpPr>
          <p:cNvPr id="3" name="灯片编号占位符 2">
            <a:extLst>
              <a:ext uri="{FF2B5EF4-FFF2-40B4-BE49-F238E27FC236}">
                <a16:creationId xmlns:a16="http://schemas.microsoft.com/office/drawing/2014/main" id="{FA55022B-490A-4578-9113-33651FCE597E}"/>
              </a:ext>
            </a:extLst>
          </p:cNvPr>
          <p:cNvSpPr>
            <a:spLocks noGrp="1"/>
          </p:cNvSpPr>
          <p:nvPr>
            <p:ph type="sldNum" sz="quarter" idx="12"/>
          </p:nvPr>
        </p:nvSpPr>
        <p:spPr/>
        <p:txBody>
          <a:bodyPr/>
          <a:lstStyle/>
          <a:p>
            <a:fld id="{B6F15528-21DE-4FAA-801E-634DDDAF4B2B}" type="slidenum">
              <a:rPr lang="en-US" smtClean="0"/>
              <a:t>573</a:t>
            </a:fld>
            <a:endParaRPr lang="en-US" dirty="0"/>
          </a:p>
        </p:txBody>
      </p:sp>
    </p:spTree>
  </p:cSld>
  <p:clrMapOvr>
    <a:masterClrMapping/>
  </p:clrMapOvr>
  <p:transition spd="slow">
    <p:push dir="u"/>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b="1" dirty="0"/>
              <a:t>8.1  </a:t>
            </a:r>
            <a:r>
              <a:rPr lang="zh-CN" altLang="en-US" b="1" dirty="0"/>
              <a:t>软件测试的模型</a:t>
            </a:r>
          </a:p>
        </p:txBody>
      </p:sp>
      <p:sp>
        <p:nvSpPr>
          <p:cNvPr id="243" name="矩形 242"/>
          <p:cNvSpPr/>
          <p:nvPr/>
        </p:nvSpPr>
        <p:spPr>
          <a:xfrm>
            <a:off x="-43052" y="1452676"/>
            <a:ext cx="12198349" cy="60684"/>
          </a:xfrm>
          <a:prstGeom prst="rect">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4" name="内容占位符 5"/>
          <p:cNvSpPr>
            <a:spLocks noGrp="1"/>
          </p:cNvSpPr>
          <p:nvPr>
            <p:ph idx="1"/>
          </p:nvPr>
        </p:nvSpPr>
        <p:spPr>
          <a:xfrm>
            <a:off x="1439614" y="2058194"/>
            <a:ext cx="9839583" cy="3200400"/>
          </a:xfrm>
        </p:spPr>
        <p:txBody>
          <a:bodyPr>
            <a:noAutofit/>
          </a:bodyPr>
          <a:lstStyle/>
          <a:p>
            <a:pPr marL="0" indent="0">
              <a:lnSpc>
                <a:spcPct val="150000"/>
              </a:lnSpc>
              <a:buNone/>
            </a:pPr>
            <a:r>
              <a:rPr lang="en-US" altLang="zh-CN" sz="2800" dirty="0">
                <a:solidFill>
                  <a:schemeClr val="tx1"/>
                </a:solidFill>
              </a:rPr>
              <a:t>        </a:t>
            </a:r>
            <a:r>
              <a:rPr lang="zh-CN" altLang="zh-CN" sz="2800" dirty="0">
                <a:solidFill>
                  <a:schemeClr val="tx1"/>
                </a:solidFill>
              </a:rPr>
              <a:t>软件测试模型（</a:t>
            </a:r>
            <a:r>
              <a:rPr lang="en-US" altLang="zh-CN" sz="2800" dirty="0">
                <a:solidFill>
                  <a:schemeClr val="tx1"/>
                </a:solidFill>
              </a:rPr>
              <a:t>Soft Test Model</a:t>
            </a:r>
            <a:r>
              <a:rPr lang="zh-CN" altLang="zh-CN" sz="2800" dirty="0">
                <a:solidFill>
                  <a:schemeClr val="tx1"/>
                </a:solidFill>
              </a:rPr>
              <a:t>）是软件测试与测试对象的基本特征、基本关系的抽象。是测试理论家们根据大量的实际测试应用所总结出来的，能够代表某一种应用的内在规律，并对应于适合此类应用的一组测试性框架。</a:t>
            </a:r>
            <a:endParaRPr lang="zh-CN" altLang="en-US" sz="2800" dirty="0">
              <a:solidFill>
                <a:schemeClr val="tx1"/>
              </a:solidFill>
            </a:endParaRPr>
          </a:p>
        </p:txBody>
      </p:sp>
      <p:sp>
        <p:nvSpPr>
          <p:cNvPr id="245" name="矩形 244"/>
          <p:cNvSpPr/>
          <p:nvPr/>
        </p:nvSpPr>
        <p:spPr>
          <a:xfrm>
            <a:off x="848890" y="6293819"/>
            <a:ext cx="343077" cy="36936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6" name="矩形 245"/>
          <p:cNvSpPr/>
          <p:nvPr/>
        </p:nvSpPr>
        <p:spPr>
          <a:xfrm>
            <a:off x="2016814" y="5524030"/>
            <a:ext cx="266841" cy="28728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7" name="矩形 246"/>
          <p:cNvSpPr/>
          <p:nvPr/>
        </p:nvSpPr>
        <p:spPr>
          <a:xfrm>
            <a:off x="367079" y="5524030"/>
            <a:ext cx="266841" cy="2872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8" name="矩形 247"/>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9" name="矩形 248"/>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0" name="矩形 249"/>
          <p:cNvSpPr/>
          <p:nvPr/>
        </p:nvSpPr>
        <p:spPr>
          <a:xfrm>
            <a:off x="-8809" y="5667672"/>
            <a:ext cx="495557" cy="5335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1" name="矩形 250"/>
          <p:cNvSpPr/>
          <p:nvPr/>
        </p:nvSpPr>
        <p:spPr>
          <a:xfrm>
            <a:off x="2340789" y="6009853"/>
            <a:ext cx="266841" cy="28728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2" name="矩形 251"/>
          <p:cNvSpPr/>
          <p:nvPr/>
        </p:nvSpPr>
        <p:spPr>
          <a:xfrm>
            <a:off x="2016814" y="6423778"/>
            <a:ext cx="266841" cy="2872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3" name="矩形 252"/>
          <p:cNvSpPr/>
          <p:nvPr/>
        </p:nvSpPr>
        <p:spPr>
          <a:xfrm>
            <a:off x="2607630" y="5409117"/>
            <a:ext cx="106736" cy="11491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4" name="矩形 253"/>
          <p:cNvSpPr/>
          <p:nvPr/>
        </p:nvSpPr>
        <p:spPr>
          <a:xfrm>
            <a:off x="1883393" y="5722569"/>
            <a:ext cx="266841" cy="28728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5" name="矩形 254"/>
          <p:cNvSpPr/>
          <p:nvPr/>
        </p:nvSpPr>
        <p:spPr>
          <a:xfrm flipV="1">
            <a:off x="1174351" y="6009853"/>
            <a:ext cx="266841" cy="2872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6" name="矩形 255"/>
          <p:cNvSpPr/>
          <p:nvPr/>
        </p:nvSpPr>
        <p:spPr>
          <a:xfrm>
            <a:off x="3050082" y="6293819"/>
            <a:ext cx="156291" cy="1355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4" name="灯片编号占位符 3">
            <a:extLst>
              <a:ext uri="{FF2B5EF4-FFF2-40B4-BE49-F238E27FC236}">
                <a16:creationId xmlns:a16="http://schemas.microsoft.com/office/drawing/2014/main" id="{F1D97C0E-5A26-458A-B8A5-2BF9CD287B5F}"/>
              </a:ext>
            </a:extLst>
          </p:cNvPr>
          <p:cNvSpPr>
            <a:spLocks noGrp="1"/>
          </p:cNvSpPr>
          <p:nvPr>
            <p:ph type="sldNum" sz="quarter" idx="12"/>
          </p:nvPr>
        </p:nvSpPr>
        <p:spPr/>
        <p:txBody>
          <a:bodyPr/>
          <a:lstStyle/>
          <a:p>
            <a:fld id="{B6F15528-21DE-4FAA-801E-634DDDAF4B2B}" type="slidenum">
              <a:rPr lang="en-US" smtClean="0"/>
              <a:t>574</a:t>
            </a:fld>
            <a:endParaRPr lang="en-US" dirty="0"/>
          </a:p>
        </p:txBody>
      </p:sp>
    </p:spTree>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b="1" dirty="0"/>
              <a:t>8.1.1  </a:t>
            </a:r>
            <a:r>
              <a:rPr lang="zh-CN" altLang="en-US" b="1" dirty="0"/>
              <a:t>软件测试</a:t>
            </a:r>
            <a:r>
              <a:rPr lang="en-US" altLang="zh-CN" b="1" dirty="0"/>
              <a:t>V</a:t>
            </a:r>
            <a:r>
              <a:rPr lang="zh-CN" altLang="en-US" b="1" dirty="0"/>
              <a:t>模型</a:t>
            </a:r>
          </a:p>
        </p:txBody>
      </p:sp>
      <p:sp>
        <p:nvSpPr>
          <p:cNvPr id="245" name="矩形 244"/>
          <p:cNvSpPr/>
          <p:nvPr/>
        </p:nvSpPr>
        <p:spPr>
          <a:xfrm>
            <a:off x="848890" y="6293819"/>
            <a:ext cx="343077" cy="36936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6" name="矩形 245"/>
          <p:cNvSpPr/>
          <p:nvPr/>
        </p:nvSpPr>
        <p:spPr>
          <a:xfrm>
            <a:off x="2016814" y="5524030"/>
            <a:ext cx="266841" cy="28728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7" name="矩形 246"/>
          <p:cNvSpPr/>
          <p:nvPr/>
        </p:nvSpPr>
        <p:spPr>
          <a:xfrm>
            <a:off x="367079" y="5524030"/>
            <a:ext cx="266841" cy="2872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8" name="矩形 247"/>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9" name="矩形 248"/>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0" name="矩形 249"/>
          <p:cNvSpPr/>
          <p:nvPr/>
        </p:nvSpPr>
        <p:spPr>
          <a:xfrm>
            <a:off x="-8809" y="5667672"/>
            <a:ext cx="495557" cy="5335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1" name="矩形 250"/>
          <p:cNvSpPr/>
          <p:nvPr/>
        </p:nvSpPr>
        <p:spPr>
          <a:xfrm>
            <a:off x="2340789" y="6009853"/>
            <a:ext cx="266841" cy="28728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2" name="矩形 251"/>
          <p:cNvSpPr/>
          <p:nvPr/>
        </p:nvSpPr>
        <p:spPr>
          <a:xfrm>
            <a:off x="2016814" y="6423778"/>
            <a:ext cx="266841" cy="2872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3" name="矩形 252"/>
          <p:cNvSpPr/>
          <p:nvPr/>
        </p:nvSpPr>
        <p:spPr>
          <a:xfrm>
            <a:off x="2607630" y="5409117"/>
            <a:ext cx="106736" cy="11491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4" name="矩形 253"/>
          <p:cNvSpPr/>
          <p:nvPr/>
        </p:nvSpPr>
        <p:spPr>
          <a:xfrm>
            <a:off x="1883393" y="5722569"/>
            <a:ext cx="266841" cy="28728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5" name="矩形 254"/>
          <p:cNvSpPr/>
          <p:nvPr/>
        </p:nvSpPr>
        <p:spPr>
          <a:xfrm flipV="1">
            <a:off x="1174351" y="6009853"/>
            <a:ext cx="266841" cy="2872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6" name="矩形 255"/>
          <p:cNvSpPr/>
          <p:nvPr/>
        </p:nvSpPr>
        <p:spPr>
          <a:xfrm>
            <a:off x="3050082" y="6293819"/>
            <a:ext cx="156291" cy="1355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4974" y="1143794"/>
            <a:ext cx="6778651" cy="4322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a:extLst>
              <a:ext uri="{FF2B5EF4-FFF2-40B4-BE49-F238E27FC236}">
                <a16:creationId xmlns:a16="http://schemas.microsoft.com/office/drawing/2014/main" id="{4BA16D5C-44CD-440E-9CAA-5646F1135ACE}"/>
              </a:ext>
            </a:extLst>
          </p:cNvPr>
          <p:cNvSpPr>
            <a:spLocks noGrp="1"/>
          </p:cNvSpPr>
          <p:nvPr>
            <p:ph type="sldNum" sz="quarter" idx="12"/>
          </p:nvPr>
        </p:nvSpPr>
        <p:spPr/>
        <p:txBody>
          <a:bodyPr/>
          <a:lstStyle/>
          <a:p>
            <a:fld id="{B6F15528-21DE-4FAA-801E-634DDDAF4B2B}" type="slidenum">
              <a:rPr lang="en-US" smtClean="0"/>
              <a:t>575</a:t>
            </a:fld>
            <a:endParaRPr lang="en-US" dirty="0"/>
          </a:p>
        </p:txBody>
      </p:sp>
    </p:spTree>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b="1" dirty="0"/>
              <a:t>8.1.2  </a:t>
            </a:r>
            <a:r>
              <a:rPr lang="zh-CN" altLang="en-US" b="1" dirty="0"/>
              <a:t>软件测试</a:t>
            </a:r>
            <a:r>
              <a:rPr lang="en-US" altLang="zh-CN" b="1" dirty="0"/>
              <a:t>W</a:t>
            </a:r>
            <a:r>
              <a:rPr lang="zh-CN" altLang="en-US" b="1" dirty="0"/>
              <a:t>模型</a:t>
            </a:r>
          </a:p>
        </p:txBody>
      </p:sp>
      <p:sp>
        <p:nvSpPr>
          <p:cNvPr id="245" name="矩形 244"/>
          <p:cNvSpPr/>
          <p:nvPr/>
        </p:nvSpPr>
        <p:spPr>
          <a:xfrm>
            <a:off x="848890" y="6293819"/>
            <a:ext cx="343077" cy="36936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6" name="矩形 245"/>
          <p:cNvSpPr/>
          <p:nvPr/>
        </p:nvSpPr>
        <p:spPr>
          <a:xfrm>
            <a:off x="2016814" y="5524030"/>
            <a:ext cx="266841" cy="28728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7" name="矩形 246"/>
          <p:cNvSpPr/>
          <p:nvPr/>
        </p:nvSpPr>
        <p:spPr>
          <a:xfrm>
            <a:off x="367079" y="5524030"/>
            <a:ext cx="266841" cy="2872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8" name="矩形 247"/>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9" name="矩形 248"/>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0" name="矩形 249"/>
          <p:cNvSpPr/>
          <p:nvPr/>
        </p:nvSpPr>
        <p:spPr>
          <a:xfrm>
            <a:off x="-8809" y="5667672"/>
            <a:ext cx="495557" cy="5335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1" name="矩形 250"/>
          <p:cNvSpPr/>
          <p:nvPr/>
        </p:nvSpPr>
        <p:spPr>
          <a:xfrm>
            <a:off x="2340789" y="6009853"/>
            <a:ext cx="266841" cy="28728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2" name="矩形 251"/>
          <p:cNvSpPr/>
          <p:nvPr/>
        </p:nvSpPr>
        <p:spPr>
          <a:xfrm>
            <a:off x="2016814" y="6423778"/>
            <a:ext cx="266841" cy="2872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3" name="矩形 252"/>
          <p:cNvSpPr/>
          <p:nvPr/>
        </p:nvSpPr>
        <p:spPr>
          <a:xfrm>
            <a:off x="2607630" y="5409117"/>
            <a:ext cx="106736" cy="11491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4" name="矩形 253"/>
          <p:cNvSpPr/>
          <p:nvPr/>
        </p:nvSpPr>
        <p:spPr>
          <a:xfrm>
            <a:off x="1883393" y="5722569"/>
            <a:ext cx="266841" cy="28728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5" name="矩形 254"/>
          <p:cNvSpPr/>
          <p:nvPr/>
        </p:nvSpPr>
        <p:spPr>
          <a:xfrm flipV="1">
            <a:off x="1174351" y="6009853"/>
            <a:ext cx="266841" cy="2872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6" name="矩形 255"/>
          <p:cNvSpPr/>
          <p:nvPr/>
        </p:nvSpPr>
        <p:spPr>
          <a:xfrm>
            <a:off x="3050082" y="6293819"/>
            <a:ext cx="156291" cy="1355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0082" y="1448594"/>
            <a:ext cx="6597805"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a:extLst>
              <a:ext uri="{FF2B5EF4-FFF2-40B4-BE49-F238E27FC236}">
                <a16:creationId xmlns:a16="http://schemas.microsoft.com/office/drawing/2014/main" id="{7DA0D324-AE57-4617-BFB8-D246E56220F3}"/>
              </a:ext>
            </a:extLst>
          </p:cNvPr>
          <p:cNvSpPr>
            <a:spLocks noGrp="1"/>
          </p:cNvSpPr>
          <p:nvPr>
            <p:ph type="sldNum" sz="quarter" idx="12"/>
          </p:nvPr>
        </p:nvSpPr>
        <p:spPr/>
        <p:txBody>
          <a:bodyPr/>
          <a:lstStyle/>
          <a:p>
            <a:fld id="{B6F15528-21DE-4FAA-801E-634DDDAF4B2B}" type="slidenum">
              <a:rPr lang="en-US" smtClean="0"/>
              <a:t>576</a:t>
            </a:fld>
            <a:endParaRPr lang="en-US" dirty="0"/>
          </a:p>
        </p:txBody>
      </p:sp>
    </p:spTree>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b="1" dirty="0"/>
              <a:t>8.1.3  </a:t>
            </a:r>
            <a:r>
              <a:rPr lang="zh-CN" altLang="en-US" b="1" dirty="0"/>
              <a:t>软件测试</a:t>
            </a:r>
            <a:r>
              <a:rPr lang="en-US" altLang="zh-CN" b="1" dirty="0"/>
              <a:t>H</a:t>
            </a:r>
            <a:r>
              <a:rPr lang="zh-CN" altLang="en-US" b="1" dirty="0"/>
              <a:t>模型</a:t>
            </a:r>
          </a:p>
        </p:txBody>
      </p:sp>
      <p:sp>
        <p:nvSpPr>
          <p:cNvPr id="245" name="矩形 244"/>
          <p:cNvSpPr/>
          <p:nvPr/>
        </p:nvSpPr>
        <p:spPr>
          <a:xfrm>
            <a:off x="848890" y="6293819"/>
            <a:ext cx="343077" cy="36936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6" name="矩形 245"/>
          <p:cNvSpPr/>
          <p:nvPr/>
        </p:nvSpPr>
        <p:spPr>
          <a:xfrm>
            <a:off x="2016814" y="5524030"/>
            <a:ext cx="266841" cy="28728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7" name="矩形 246"/>
          <p:cNvSpPr/>
          <p:nvPr/>
        </p:nvSpPr>
        <p:spPr>
          <a:xfrm>
            <a:off x="367079" y="5524030"/>
            <a:ext cx="266841" cy="2872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8" name="矩形 247"/>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9" name="矩形 248"/>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0" name="矩形 249"/>
          <p:cNvSpPr/>
          <p:nvPr/>
        </p:nvSpPr>
        <p:spPr>
          <a:xfrm>
            <a:off x="-8809" y="5667672"/>
            <a:ext cx="495557" cy="5335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1" name="矩形 250"/>
          <p:cNvSpPr/>
          <p:nvPr/>
        </p:nvSpPr>
        <p:spPr>
          <a:xfrm>
            <a:off x="2340789" y="6009853"/>
            <a:ext cx="266841" cy="28728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2" name="矩形 251"/>
          <p:cNvSpPr/>
          <p:nvPr/>
        </p:nvSpPr>
        <p:spPr>
          <a:xfrm>
            <a:off x="2016814" y="6423778"/>
            <a:ext cx="266841" cy="2872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3" name="矩形 252"/>
          <p:cNvSpPr/>
          <p:nvPr/>
        </p:nvSpPr>
        <p:spPr>
          <a:xfrm>
            <a:off x="2607630" y="5409117"/>
            <a:ext cx="106736" cy="11491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4" name="矩形 253"/>
          <p:cNvSpPr/>
          <p:nvPr/>
        </p:nvSpPr>
        <p:spPr>
          <a:xfrm>
            <a:off x="1883393" y="5722569"/>
            <a:ext cx="266841" cy="28728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5" name="矩形 254"/>
          <p:cNvSpPr/>
          <p:nvPr/>
        </p:nvSpPr>
        <p:spPr>
          <a:xfrm flipV="1">
            <a:off x="1174351" y="6009853"/>
            <a:ext cx="266841" cy="2872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6" name="矩形 255"/>
          <p:cNvSpPr/>
          <p:nvPr/>
        </p:nvSpPr>
        <p:spPr>
          <a:xfrm>
            <a:off x="3050082" y="6293819"/>
            <a:ext cx="156291" cy="1355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5023" y="1600994"/>
            <a:ext cx="7884054"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a:extLst>
              <a:ext uri="{FF2B5EF4-FFF2-40B4-BE49-F238E27FC236}">
                <a16:creationId xmlns:a16="http://schemas.microsoft.com/office/drawing/2014/main" id="{9DDBB788-D85C-4BF7-BF87-23BF36069966}"/>
              </a:ext>
            </a:extLst>
          </p:cNvPr>
          <p:cNvSpPr>
            <a:spLocks noGrp="1"/>
          </p:cNvSpPr>
          <p:nvPr>
            <p:ph type="sldNum" sz="quarter" idx="12"/>
          </p:nvPr>
        </p:nvSpPr>
        <p:spPr/>
        <p:txBody>
          <a:bodyPr/>
          <a:lstStyle/>
          <a:p>
            <a:fld id="{B6F15528-21DE-4FAA-801E-634DDDAF4B2B}" type="slidenum">
              <a:rPr lang="en-US" smtClean="0"/>
              <a:t>577</a:t>
            </a:fld>
            <a:endParaRPr lang="en-US" dirty="0"/>
          </a:p>
        </p:txBody>
      </p:sp>
    </p:spTree>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b="1" dirty="0"/>
              <a:t>8.1.4  </a:t>
            </a:r>
            <a:r>
              <a:rPr lang="zh-CN" altLang="en-US" b="1" dirty="0"/>
              <a:t>软件测试</a:t>
            </a:r>
            <a:r>
              <a:rPr lang="en-US" altLang="zh-CN" b="1" dirty="0"/>
              <a:t>X</a:t>
            </a:r>
            <a:r>
              <a:rPr lang="zh-CN" altLang="en-US" b="1" dirty="0"/>
              <a:t>模型</a:t>
            </a:r>
          </a:p>
        </p:txBody>
      </p:sp>
      <p:sp>
        <p:nvSpPr>
          <p:cNvPr id="245" name="矩形 244"/>
          <p:cNvSpPr/>
          <p:nvPr/>
        </p:nvSpPr>
        <p:spPr>
          <a:xfrm>
            <a:off x="848890" y="6293819"/>
            <a:ext cx="343077" cy="36936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6" name="矩形 245"/>
          <p:cNvSpPr/>
          <p:nvPr/>
        </p:nvSpPr>
        <p:spPr>
          <a:xfrm>
            <a:off x="2016814" y="5524030"/>
            <a:ext cx="266841" cy="28728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7" name="矩形 246"/>
          <p:cNvSpPr/>
          <p:nvPr/>
        </p:nvSpPr>
        <p:spPr>
          <a:xfrm>
            <a:off x="367079" y="5524030"/>
            <a:ext cx="266841" cy="2872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8" name="矩形 247"/>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9" name="矩形 248"/>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0" name="矩形 249"/>
          <p:cNvSpPr/>
          <p:nvPr/>
        </p:nvSpPr>
        <p:spPr>
          <a:xfrm>
            <a:off x="-8809" y="5667672"/>
            <a:ext cx="495557" cy="5335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1" name="矩形 250"/>
          <p:cNvSpPr/>
          <p:nvPr/>
        </p:nvSpPr>
        <p:spPr>
          <a:xfrm>
            <a:off x="2340789" y="6009853"/>
            <a:ext cx="266841" cy="28728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2" name="矩形 251"/>
          <p:cNvSpPr/>
          <p:nvPr/>
        </p:nvSpPr>
        <p:spPr>
          <a:xfrm>
            <a:off x="2016814" y="6423778"/>
            <a:ext cx="266841" cy="2872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3" name="矩形 252"/>
          <p:cNvSpPr/>
          <p:nvPr/>
        </p:nvSpPr>
        <p:spPr>
          <a:xfrm>
            <a:off x="2607630" y="5409117"/>
            <a:ext cx="106736" cy="11491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4" name="矩形 253"/>
          <p:cNvSpPr/>
          <p:nvPr/>
        </p:nvSpPr>
        <p:spPr>
          <a:xfrm>
            <a:off x="1883393" y="5722569"/>
            <a:ext cx="266841" cy="28728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5" name="矩形 254"/>
          <p:cNvSpPr/>
          <p:nvPr/>
        </p:nvSpPr>
        <p:spPr>
          <a:xfrm flipV="1">
            <a:off x="1174351" y="6009853"/>
            <a:ext cx="266841" cy="2872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6" name="矩形 255"/>
          <p:cNvSpPr/>
          <p:nvPr/>
        </p:nvSpPr>
        <p:spPr>
          <a:xfrm>
            <a:off x="3050082" y="6293819"/>
            <a:ext cx="156291" cy="1355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2797"/>
          <a:stretch>
            <a:fillRect/>
          </a:stretch>
        </p:blipFill>
        <p:spPr bwMode="auto">
          <a:xfrm>
            <a:off x="3069663" y="1067594"/>
            <a:ext cx="5881835" cy="4456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a:extLst>
              <a:ext uri="{FF2B5EF4-FFF2-40B4-BE49-F238E27FC236}">
                <a16:creationId xmlns:a16="http://schemas.microsoft.com/office/drawing/2014/main" id="{3DC327D3-7C12-437B-946C-76B8A5847CA0}"/>
              </a:ext>
            </a:extLst>
          </p:cNvPr>
          <p:cNvSpPr>
            <a:spLocks noGrp="1"/>
          </p:cNvSpPr>
          <p:nvPr>
            <p:ph type="sldNum" sz="quarter" idx="12"/>
          </p:nvPr>
        </p:nvSpPr>
        <p:spPr/>
        <p:txBody>
          <a:bodyPr/>
          <a:lstStyle/>
          <a:p>
            <a:fld id="{B6F15528-21DE-4FAA-801E-634DDDAF4B2B}" type="slidenum">
              <a:rPr lang="en-US" smtClean="0"/>
              <a:t>578</a:t>
            </a:fld>
            <a:endParaRPr lang="en-US" dirty="0"/>
          </a:p>
        </p:txBody>
      </p:sp>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b="1" dirty="0"/>
              <a:t>8.1.5  </a:t>
            </a:r>
            <a:r>
              <a:rPr lang="zh-CN" altLang="en-US" b="1" dirty="0"/>
              <a:t>前置测试模型</a:t>
            </a:r>
          </a:p>
        </p:txBody>
      </p:sp>
      <p:sp>
        <p:nvSpPr>
          <p:cNvPr id="245" name="矩形 244"/>
          <p:cNvSpPr/>
          <p:nvPr/>
        </p:nvSpPr>
        <p:spPr>
          <a:xfrm>
            <a:off x="848890" y="6293819"/>
            <a:ext cx="343077" cy="36936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6" name="矩形 245"/>
          <p:cNvSpPr/>
          <p:nvPr/>
        </p:nvSpPr>
        <p:spPr>
          <a:xfrm>
            <a:off x="2016814" y="5524030"/>
            <a:ext cx="266841" cy="28728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7" name="矩形 246"/>
          <p:cNvSpPr/>
          <p:nvPr/>
        </p:nvSpPr>
        <p:spPr>
          <a:xfrm>
            <a:off x="367079" y="5524030"/>
            <a:ext cx="266841" cy="2872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8" name="矩形 247"/>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9" name="矩形 248"/>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0" name="矩形 249"/>
          <p:cNvSpPr/>
          <p:nvPr/>
        </p:nvSpPr>
        <p:spPr>
          <a:xfrm>
            <a:off x="-8809" y="5667672"/>
            <a:ext cx="495557" cy="5335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1" name="矩形 250"/>
          <p:cNvSpPr/>
          <p:nvPr/>
        </p:nvSpPr>
        <p:spPr>
          <a:xfrm>
            <a:off x="2340789" y="6009853"/>
            <a:ext cx="266841" cy="28728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2" name="矩形 251"/>
          <p:cNvSpPr/>
          <p:nvPr/>
        </p:nvSpPr>
        <p:spPr>
          <a:xfrm>
            <a:off x="2016814" y="6423778"/>
            <a:ext cx="266841" cy="2872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3" name="矩形 252"/>
          <p:cNvSpPr/>
          <p:nvPr/>
        </p:nvSpPr>
        <p:spPr>
          <a:xfrm>
            <a:off x="2607630" y="5409117"/>
            <a:ext cx="106736" cy="11491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4" name="矩形 253"/>
          <p:cNvSpPr/>
          <p:nvPr/>
        </p:nvSpPr>
        <p:spPr>
          <a:xfrm>
            <a:off x="1883393" y="5722569"/>
            <a:ext cx="266841" cy="28728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5" name="矩形 254"/>
          <p:cNvSpPr/>
          <p:nvPr/>
        </p:nvSpPr>
        <p:spPr>
          <a:xfrm flipV="1">
            <a:off x="1174351" y="6009853"/>
            <a:ext cx="266841" cy="2872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6" name="矩形 255"/>
          <p:cNvSpPr/>
          <p:nvPr/>
        </p:nvSpPr>
        <p:spPr>
          <a:xfrm>
            <a:off x="3050082" y="6293819"/>
            <a:ext cx="156291" cy="1355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75" y="1033463"/>
            <a:ext cx="6400800" cy="479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a:extLst>
              <a:ext uri="{FF2B5EF4-FFF2-40B4-BE49-F238E27FC236}">
                <a16:creationId xmlns:a16="http://schemas.microsoft.com/office/drawing/2014/main" id="{214E7446-819C-45B9-B6FB-C009275CC45E}"/>
              </a:ext>
            </a:extLst>
          </p:cNvPr>
          <p:cNvSpPr>
            <a:spLocks noGrp="1"/>
          </p:cNvSpPr>
          <p:nvPr>
            <p:ph type="sldNum" sz="quarter" idx="12"/>
          </p:nvPr>
        </p:nvSpPr>
        <p:spPr/>
        <p:txBody>
          <a:bodyPr/>
          <a:lstStyle/>
          <a:p>
            <a:fld id="{B6F15528-21DE-4FAA-801E-634DDDAF4B2B}" type="slidenum">
              <a:rPr lang="en-US" smtClean="0"/>
              <a:t>579</a:t>
            </a:fld>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60"/>
          <p:cNvSpPr/>
          <p:nvPr/>
        </p:nvSpPr>
        <p:spPr>
          <a:xfrm>
            <a:off x="37166" y="1600994"/>
            <a:ext cx="12184081" cy="3759960"/>
          </a:xfrm>
          <a:prstGeom prst="rect">
            <a:avLst/>
          </a:prstGeom>
          <a:solidFill>
            <a:srgbClr val="1A8AB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58" name="矩形 57"/>
          <p:cNvSpPr/>
          <p:nvPr/>
        </p:nvSpPr>
        <p:spPr>
          <a:xfrm>
            <a:off x="3175" y="1600994"/>
            <a:ext cx="10515600" cy="3759960"/>
          </a:xfrm>
          <a:prstGeom prst="rect">
            <a:avLst/>
          </a:prstGeom>
          <a:solidFill>
            <a:schemeClr val="bg1">
              <a:lumMod val="9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 name="标题 2"/>
          <p:cNvSpPr>
            <a:spLocks noGrp="1"/>
          </p:cNvSpPr>
          <p:nvPr>
            <p:ph type="title"/>
          </p:nvPr>
        </p:nvSpPr>
        <p:spPr>
          <a:xfrm>
            <a:off x="774699" y="352424"/>
            <a:ext cx="6086475" cy="429419"/>
          </a:xfrm>
        </p:spPr>
        <p:txBody>
          <a:bodyPr/>
          <a:lstStyle/>
          <a:p>
            <a:pPr marL="0" indent="0"/>
            <a:r>
              <a:rPr lang="en-US" altLang="zh-CN" dirty="0"/>
              <a:t>2. </a:t>
            </a:r>
            <a:r>
              <a:rPr lang="zh-CN" altLang="zh-CN" dirty="0"/>
              <a:t>软件工程经济学的研究特点与方法体系</a:t>
            </a:r>
            <a:endParaRPr lang="zh-CN" altLang="en-US" dirty="0"/>
          </a:p>
        </p:txBody>
      </p:sp>
      <p:sp>
        <p:nvSpPr>
          <p:cNvPr id="13" name="内容占位符 3"/>
          <p:cNvSpPr>
            <a:spLocks noGrp="1"/>
          </p:cNvSpPr>
          <p:nvPr>
            <p:ph idx="4294967295"/>
          </p:nvPr>
        </p:nvSpPr>
        <p:spPr>
          <a:xfrm>
            <a:off x="1146174" y="1600994"/>
            <a:ext cx="9372601" cy="3034620"/>
          </a:xfrm>
          <a:prstGeom prst="rect">
            <a:avLst/>
          </a:prstGeom>
        </p:spPr>
        <p:txBody>
          <a:bodyPr>
            <a:noAutofit/>
          </a:bodyPr>
          <a:lstStyle/>
          <a:p>
            <a:pPr lvl="0">
              <a:lnSpc>
                <a:spcPct val="150000"/>
              </a:lnSpc>
              <a:buFont typeface="Wingdings" panose="05000000000000000000" pitchFamily="2" charset="2"/>
              <a:buChar char="Ø"/>
            </a:pPr>
            <a:r>
              <a:rPr lang="zh-CN" altLang="zh-CN" sz="2400" dirty="0">
                <a:solidFill>
                  <a:schemeClr val="tx1"/>
                </a:solidFill>
              </a:rPr>
              <a:t>管理学、社会学等；</a:t>
            </a:r>
          </a:p>
          <a:p>
            <a:pPr lvl="0">
              <a:lnSpc>
                <a:spcPct val="150000"/>
              </a:lnSpc>
              <a:buFont typeface="Wingdings" panose="05000000000000000000" pitchFamily="2" charset="2"/>
              <a:buChar char="Ø"/>
            </a:pPr>
            <a:r>
              <a:rPr lang="zh-CN" altLang="zh-CN" sz="2400" dirty="0">
                <a:solidFill>
                  <a:schemeClr val="tx1"/>
                </a:solidFill>
              </a:rPr>
              <a:t>经济学，主要包括微观经济学、宏观经济学、工程经济学、管理经济学、信息经济学等；</a:t>
            </a:r>
          </a:p>
          <a:p>
            <a:pPr lvl="0">
              <a:lnSpc>
                <a:spcPct val="150000"/>
              </a:lnSpc>
              <a:buFont typeface="Wingdings" panose="05000000000000000000" pitchFamily="2" charset="2"/>
              <a:buChar char="Ø"/>
            </a:pPr>
            <a:r>
              <a:rPr lang="zh-CN" altLang="zh-CN" sz="2400" dirty="0">
                <a:solidFill>
                  <a:schemeClr val="tx1"/>
                </a:solidFill>
              </a:rPr>
              <a:t>软件工程学，主要包括软件工程技术学、软件工程管理学；</a:t>
            </a:r>
          </a:p>
          <a:p>
            <a:pPr lvl="0">
              <a:lnSpc>
                <a:spcPct val="150000"/>
              </a:lnSpc>
              <a:buFont typeface="Wingdings" panose="05000000000000000000" pitchFamily="2" charset="2"/>
              <a:buChar char="Ø"/>
            </a:pPr>
            <a:r>
              <a:rPr lang="zh-CN" altLang="zh-CN" sz="2400" dirty="0">
                <a:solidFill>
                  <a:schemeClr val="tx1"/>
                </a:solidFill>
              </a:rPr>
              <a:t>计算机通信网络与信息系统；</a:t>
            </a:r>
          </a:p>
          <a:p>
            <a:pPr lvl="0">
              <a:lnSpc>
                <a:spcPct val="150000"/>
              </a:lnSpc>
              <a:buFont typeface="Wingdings" panose="05000000000000000000" pitchFamily="2" charset="2"/>
              <a:buChar char="Ø"/>
            </a:pPr>
            <a:r>
              <a:rPr lang="zh-CN" altLang="zh-CN" sz="2400" dirty="0">
                <a:solidFill>
                  <a:schemeClr val="tx1"/>
                </a:solidFill>
              </a:rPr>
              <a:t>系统工程与运筹学、应用统计学、模糊数学、系统动力学等。</a:t>
            </a:r>
          </a:p>
        </p:txBody>
      </p:sp>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175" y="6011862"/>
            <a:ext cx="3185397"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矩形 11"/>
          <p:cNvSpPr/>
          <p:nvPr/>
        </p:nvSpPr>
        <p:spPr>
          <a:xfrm>
            <a:off x="3188572" y="6706394"/>
            <a:ext cx="9009778" cy="153194"/>
          </a:xfrm>
          <a:prstGeom prst="rect">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4498975" y="991394"/>
            <a:ext cx="3877985" cy="461665"/>
          </a:xfrm>
          <a:prstGeom prst="rect">
            <a:avLst/>
          </a:prstGeom>
        </p:spPr>
        <p:txBody>
          <a:bodyPr wrap="none">
            <a:spAutoFit/>
          </a:bodyPr>
          <a:lstStyle/>
          <a:p>
            <a:r>
              <a:rPr lang="zh-CN" altLang="en-US" b="1" dirty="0"/>
              <a:t>软件工程经济学的方法体系</a:t>
            </a:r>
          </a:p>
        </p:txBody>
      </p:sp>
      <p:sp>
        <p:nvSpPr>
          <p:cNvPr id="5" name="灯片编号占位符 4">
            <a:extLst>
              <a:ext uri="{FF2B5EF4-FFF2-40B4-BE49-F238E27FC236}">
                <a16:creationId xmlns:a16="http://schemas.microsoft.com/office/drawing/2014/main" id="{5B180D1C-372E-4126-8E22-A35A957AE4BD}"/>
              </a:ext>
            </a:extLst>
          </p:cNvPr>
          <p:cNvSpPr>
            <a:spLocks noGrp="1"/>
          </p:cNvSpPr>
          <p:nvPr>
            <p:ph type="sldNum" sz="quarter" idx="12"/>
          </p:nvPr>
        </p:nvSpPr>
        <p:spPr/>
        <p:txBody>
          <a:bodyPr/>
          <a:lstStyle/>
          <a:p>
            <a:fld id="{B6F15528-21DE-4FAA-801E-634DDDAF4B2B}" type="slidenum">
              <a:rPr lang="en-US" smtClean="0"/>
              <a:t>58</a:t>
            </a:fld>
            <a:endParaRPr lang="en-US" dirty="0"/>
          </a:p>
        </p:txBody>
      </p:sp>
      <p:sp>
        <p:nvSpPr>
          <p:cNvPr id="11" name="灯片编号占位符 8">
            <a:extLst>
              <a:ext uri="{FF2B5EF4-FFF2-40B4-BE49-F238E27FC236}">
                <a16:creationId xmlns:a16="http://schemas.microsoft.com/office/drawing/2014/main" id="{568AACF2-475C-4597-9C2F-2588D52A05EE}"/>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58</a:t>
            </a:fld>
            <a:endParaRPr kumimoji="0" lang="en-US" altLang="zh-CN" sz="1800">
              <a:latin typeface="Times New Roman" panose="02020603050405020304" pitchFamily="18" charset="0"/>
            </a:endParaRP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3"/>
          <p:cNvSpPr/>
          <p:nvPr/>
        </p:nvSpPr>
        <p:spPr>
          <a:xfrm>
            <a:off x="4422929" y="967738"/>
            <a:ext cx="6629399" cy="5205255"/>
          </a:xfrm>
          <a:custGeom>
            <a:avLst/>
            <a:gdLst>
              <a:gd name="connsiteX0" fmla="*/ 0 w 7560564"/>
              <a:gd name="connsiteY0" fmla="*/ 282448 h 3275076"/>
              <a:gd name="connsiteX1" fmla="*/ 282473 w 7560564"/>
              <a:gd name="connsiteY1" fmla="*/ 0 h 3275076"/>
              <a:gd name="connsiteX2" fmla="*/ 7278116 w 7560564"/>
              <a:gd name="connsiteY2" fmla="*/ 0 h 3275076"/>
              <a:gd name="connsiteX3" fmla="*/ 7560563 w 7560564"/>
              <a:gd name="connsiteY3" fmla="*/ 282448 h 3275076"/>
              <a:gd name="connsiteX4" fmla="*/ 7560563 w 7560564"/>
              <a:gd name="connsiteY4" fmla="*/ 2992602 h 3275076"/>
              <a:gd name="connsiteX5" fmla="*/ 7278116 w 7560564"/>
              <a:gd name="connsiteY5" fmla="*/ 3275075 h 3275076"/>
              <a:gd name="connsiteX6" fmla="*/ 282473 w 7560564"/>
              <a:gd name="connsiteY6" fmla="*/ 3275075 h 3275076"/>
              <a:gd name="connsiteX7" fmla="*/ 0 w 7560564"/>
              <a:gd name="connsiteY7" fmla="*/ 2992602 h 3275076"/>
              <a:gd name="connsiteX8" fmla="*/ 0 w 7560564"/>
              <a:gd name="connsiteY8" fmla="*/ 282448 h 3275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560564" h="3275076">
                <a:moveTo>
                  <a:pt x="0" y="282448"/>
                </a:moveTo>
                <a:cubicBezTo>
                  <a:pt x="0" y="126492"/>
                  <a:pt x="126466" y="0"/>
                  <a:pt x="282473" y="0"/>
                </a:cubicBezTo>
                <a:lnTo>
                  <a:pt x="7278116" y="0"/>
                </a:lnTo>
                <a:cubicBezTo>
                  <a:pt x="7434071" y="0"/>
                  <a:pt x="7560563" y="126492"/>
                  <a:pt x="7560563" y="282448"/>
                </a:cubicBezTo>
                <a:lnTo>
                  <a:pt x="7560563" y="2992602"/>
                </a:lnTo>
                <a:cubicBezTo>
                  <a:pt x="7560563" y="3148609"/>
                  <a:pt x="7434071" y="3275075"/>
                  <a:pt x="7278116" y="3275075"/>
                </a:cubicBezTo>
                <a:lnTo>
                  <a:pt x="282473" y="3275075"/>
                </a:lnTo>
                <a:cubicBezTo>
                  <a:pt x="126466" y="3275075"/>
                  <a:pt x="0" y="3148609"/>
                  <a:pt x="0" y="2992602"/>
                </a:cubicBezTo>
                <a:lnTo>
                  <a:pt x="0" y="282448"/>
                </a:lnTo>
              </a:path>
            </a:pathLst>
          </a:custGeom>
          <a:solidFill>
            <a:srgbClr val="FFFFFF">
              <a:alpha val="100000"/>
            </a:srgbClr>
          </a:solidFill>
          <a:ln w="12700">
            <a:solidFill>
              <a:srgbClr val="000000">
                <a:alpha val="0"/>
              </a:srgb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Freeform 3"/>
          <p:cNvSpPr/>
          <p:nvPr/>
        </p:nvSpPr>
        <p:spPr>
          <a:xfrm>
            <a:off x="6695261" y="1219994"/>
            <a:ext cx="48816" cy="4836902"/>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algn="ctr"/>
            <a:endParaRPr lang="zh-CN" altLang="en-US"/>
          </a:p>
        </p:txBody>
      </p:sp>
      <p:sp>
        <p:nvSpPr>
          <p:cNvPr id="46" name="TextBox 1"/>
          <p:cNvSpPr txBox="1"/>
          <p:nvPr/>
        </p:nvSpPr>
        <p:spPr>
          <a:xfrm>
            <a:off x="545294" y="2704702"/>
            <a:ext cx="1846659" cy="946434"/>
          </a:xfrm>
          <a:prstGeom prst="rect">
            <a:avLst/>
          </a:prstGeom>
          <a:noFill/>
        </p:spPr>
        <p:txBody>
          <a:bodyPr wrap="none" lIns="0" tIns="0" rIns="0" bIns="60981" rtlCol="0">
            <a:spAutoFit/>
          </a:bodyPr>
          <a:lstStyle/>
          <a:p>
            <a:pPr>
              <a:lnSpc>
                <a:spcPts val="6935"/>
              </a:lnSpc>
            </a:pPr>
            <a:r>
              <a:rPr lang="zh-CN" altLang="en-US" sz="3600" dirty="0">
                <a:solidFill>
                  <a:srgbClr val="4197DF"/>
                </a:solidFill>
                <a:latin typeface="Microsoft YaHei UI" panose="020B0503020204020204" pitchFamily="18" charset="-122"/>
                <a:cs typeface="Microsoft YaHei UI" panose="020B0503020204020204" pitchFamily="18" charset="-122"/>
              </a:rPr>
              <a:t>内容导航</a:t>
            </a:r>
            <a:endParaRPr lang="en-US" altLang="zh-CN" sz="3600" dirty="0">
              <a:solidFill>
                <a:srgbClr val="4197DF"/>
              </a:solidFill>
              <a:latin typeface="Microsoft YaHei UI" panose="020B0503020204020204" pitchFamily="18" charset="-122"/>
              <a:cs typeface="Microsoft YaHei UI" panose="020B0503020204020204" pitchFamily="18" charset="-122"/>
            </a:endParaRPr>
          </a:p>
        </p:txBody>
      </p:sp>
      <p:sp>
        <p:nvSpPr>
          <p:cNvPr id="57" name="TextBox 1"/>
          <p:cNvSpPr txBox="1"/>
          <p:nvPr/>
        </p:nvSpPr>
        <p:spPr>
          <a:xfrm>
            <a:off x="545293" y="3518639"/>
            <a:ext cx="1846659" cy="272596"/>
          </a:xfrm>
          <a:prstGeom prst="rect">
            <a:avLst/>
          </a:prstGeom>
          <a:noFill/>
        </p:spPr>
        <p:txBody>
          <a:bodyPr wrap="square" lIns="0" tIns="0" rIns="0" bIns="60981" rtlCol="0">
            <a:spAutoFit/>
          </a:bodyPr>
          <a:lstStyle/>
          <a:p>
            <a:pPr algn="dist">
              <a:lnSpc>
                <a:spcPts val="1600"/>
              </a:lnSpc>
            </a:pPr>
            <a:r>
              <a:rPr lang="en-US" altLang="zh-CN" sz="1900" dirty="0">
                <a:solidFill>
                  <a:srgbClr val="4197DF"/>
                </a:solidFill>
                <a:latin typeface="Times New Roman" panose="02020603050405020304" pitchFamily="18" charset="0"/>
                <a:cs typeface="Times New Roman" panose="02020603050405020304" pitchFamily="18" charset="0"/>
              </a:rPr>
              <a:t>CONTENTS</a:t>
            </a:r>
          </a:p>
        </p:txBody>
      </p:sp>
      <p:sp>
        <p:nvSpPr>
          <p:cNvPr id="59" name="矩形 58"/>
          <p:cNvSpPr/>
          <p:nvPr/>
        </p:nvSpPr>
        <p:spPr>
          <a:xfrm>
            <a:off x="518434" y="2201849"/>
            <a:ext cx="1873520" cy="70265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p:nvPr/>
        </p:nvCxnSpPr>
        <p:spPr>
          <a:xfrm>
            <a:off x="536575" y="7699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36575" y="2484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6575" y="405607"/>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6575" y="577057"/>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6575" y="71993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36575" y="89138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36575" y="10485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36575" y="1219994"/>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6575" y="1404371"/>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36575" y="154724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36575" y="171869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6575" y="1875858"/>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36575" y="2047308"/>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a:off x="2000250" y="6254294"/>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2381250" y="5840443"/>
            <a:ext cx="674915" cy="10132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a:off x="3146878" y="6329700"/>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a:off x="95250" y="5621722"/>
            <a:ext cx="1066800" cy="123197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p:cNvSpPr/>
          <p:nvPr/>
        </p:nvSpPr>
        <p:spPr>
          <a:xfrm>
            <a:off x="876300" y="6254294"/>
            <a:ext cx="381000" cy="51330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5727313" y="3133264"/>
            <a:ext cx="5142234" cy="482924"/>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5" name="TextBox 1"/>
          <p:cNvSpPr txBox="1"/>
          <p:nvPr/>
        </p:nvSpPr>
        <p:spPr>
          <a:xfrm>
            <a:off x="7013575" y="3248630"/>
            <a:ext cx="2154436" cy="369353"/>
          </a:xfrm>
          <a:prstGeom prst="rect">
            <a:avLst/>
          </a:prstGeom>
          <a:noFill/>
        </p:spPr>
        <p:txBody>
          <a:bodyPr wrap="none" lIns="0" tIns="0" rIns="0" bIns="60981" rtlCol="0">
            <a:spAutoFit/>
          </a:bodyPr>
          <a:lstStyle/>
          <a:p>
            <a:pPr>
              <a:lnSpc>
                <a:spcPts val="2400"/>
              </a:lnSpc>
            </a:pPr>
            <a:r>
              <a:rPr lang="zh-CN" altLang="en-US" b="1" dirty="0">
                <a:solidFill>
                  <a:schemeClr val="bg1"/>
                </a:solidFill>
                <a:latin typeface="Microsoft YaHei UI" panose="020B0503020204020204" pitchFamily="18" charset="-122"/>
                <a:cs typeface="Microsoft YaHei UI" panose="020B0503020204020204" pitchFamily="18" charset="-122"/>
              </a:rPr>
              <a:t>软件测试的类型</a:t>
            </a:r>
          </a:p>
        </p:txBody>
      </p:sp>
      <p:sp>
        <p:nvSpPr>
          <p:cNvPr id="56" name="TextBox 1"/>
          <p:cNvSpPr txBox="1"/>
          <p:nvPr/>
        </p:nvSpPr>
        <p:spPr>
          <a:xfrm>
            <a:off x="7013575" y="2047308"/>
            <a:ext cx="2154436" cy="369353"/>
          </a:xfrm>
          <a:prstGeom prst="rect">
            <a:avLst/>
          </a:prstGeom>
          <a:noFill/>
        </p:spPr>
        <p:txBody>
          <a:bodyPr wrap="none" lIns="0" tIns="0" rIns="0" bIns="60981" rtlCol="0">
            <a:spAutoFit/>
          </a:bodyPr>
          <a:lstStyle>
            <a:defPPr>
              <a:defRPr lang="en-US"/>
            </a:defPPr>
            <a:lvl1pPr>
              <a:lnSpc>
                <a:spcPts val="2400"/>
              </a:lnSpc>
              <a:defRPr b="1">
                <a:solidFill>
                  <a:srgbClr val="656D8D"/>
                </a:solidFill>
                <a:latin typeface="Microsoft YaHei UI" panose="020B0503020204020204" pitchFamily="18" charset="-122"/>
                <a:cs typeface="Microsoft YaHei UI" panose="020B0503020204020204" pitchFamily="18" charset="-122"/>
              </a:defRPr>
            </a:lvl1pPr>
          </a:lstStyle>
          <a:p>
            <a:r>
              <a:rPr lang="zh-CN" altLang="en-US" dirty="0"/>
              <a:t>软件测试的模型</a:t>
            </a:r>
          </a:p>
        </p:txBody>
      </p:sp>
      <p:sp>
        <p:nvSpPr>
          <p:cNvPr id="78" name="Freeform 3"/>
          <p:cNvSpPr/>
          <p:nvPr/>
        </p:nvSpPr>
        <p:spPr>
          <a:xfrm>
            <a:off x="6632575" y="2113762"/>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74B836"/>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b="1"/>
          </a:p>
        </p:txBody>
      </p:sp>
      <p:sp>
        <p:nvSpPr>
          <p:cNvPr id="79" name="Freeform 3"/>
          <p:cNvSpPr/>
          <p:nvPr/>
        </p:nvSpPr>
        <p:spPr>
          <a:xfrm>
            <a:off x="6632575" y="3324830"/>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chemeClr val="bg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b="1"/>
          </a:p>
        </p:txBody>
      </p:sp>
      <p:sp>
        <p:nvSpPr>
          <p:cNvPr id="80" name="TextBox 1"/>
          <p:cNvSpPr txBox="1"/>
          <p:nvPr/>
        </p:nvSpPr>
        <p:spPr>
          <a:xfrm>
            <a:off x="6048108" y="2027314"/>
            <a:ext cx="466474" cy="369353"/>
          </a:xfrm>
          <a:prstGeom prst="rect">
            <a:avLst/>
          </a:prstGeom>
          <a:noFill/>
        </p:spPr>
        <p:txBody>
          <a:bodyPr wrap="none" lIns="0" tIns="0" rIns="0" bIns="60981" rtlCol="0">
            <a:spAutoFit/>
          </a:bodyPr>
          <a:lstStyle/>
          <a:p>
            <a:pPr>
              <a:lnSpc>
                <a:spcPts val="2400"/>
              </a:lnSpc>
            </a:pPr>
            <a:r>
              <a:rPr lang="en-US" altLang="zh-CN" b="1" dirty="0">
                <a:solidFill>
                  <a:srgbClr val="656D8D"/>
                </a:solidFill>
                <a:latin typeface="Microsoft YaHei UI" panose="020B0503020204020204" pitchFamily="18" charset="-122"/>
                <a:cs typeface="Microsoft YaHei UI" panose="020B0503020204020204" pitchFamily="18" charset="-122"/>
              </a:rPr>
              <a:t>8.1</a:t>
            </a:r>
            <a:endParaRPr lang="zh-CN" altLang="en-US" b="1" dirty="0">
              <a:solidFill>
                <a:srgbClr val="656D8D"/>
              </a:solidFill>
              <a:latin typeface="Microsoft YaHei UI" panose="020B0503020204020204" pitchFamily="18" charset="-122"/>
              <a:cs typeface="Microsoft YaHei UI" panose="020B0503020204020204" pitchFamily="18" charset="-122"/>
            </a:endParaRPr>
          </a:p>
        </p:txBody>
      </p:sp>
      <p:sp>
        <p:nvSpPr>
          <p:cNvPr id="81" name="TextBox 1"/>
          <p:cNvSpPr txBox="1"/>
          <p:nvPr/>
        </p:nvSpPr>
        <p:spPr>
          <a:xfrm>
            <a:off x="6048108" y="3248630"/>
            <a:ext cx="466474" cy="369353"/>
          </a:xfrm>
          <a:prstGeom prst="rect">
            <a:avLst/>
          </a:prstGeom>
          <a:noFill/>
        </p:spPr>
        <p:txBody>
          <a:bodyPr wrap="none" lIns="0" tIns="0" rIns="0" bIns="60981" rtlCol="0">
            <a:spAutoFit/>
          </a:bodyPr>
          <a:lstStyle/>
          <a:p>
            <a:pPr>
              <a:lnSpc>
                <a:spcPts val="2400"/>
              </a:lnSpc>
            </a:pPr>
            <a:r>
              <a:rPr lang="en-US" altLang="zh-CN" b="1" dirty="0">
                <a:solidFill>
                  <a:schemeClr val="bg1"/>
                </a:solidFill>
                <a:latin typeface="Microsoft YaHei UI" panose="020B0503020204020204" pitchFamily="18" charset="-122"/>
                <a:cs typeface="Microsoft YaHei UI" panose="020B0503020204020204" pitchFamily="18" charset="-122"/>
              </a:rPr>
              <a:t>8.2</a:t>
            </a:r>
          </a:p>
        </p:txBody>
      </p:sp>
      <p:sp>
        <p:nvSpPr>
          <p:cNvPr id="32" name="TextBox 1"/>
          <p:cNvSpPr txBox="1"/>
          <p:nvPr/>
        </p:nvSpPr>
        <p:spPr>
          <a:xfrm>
            <a:off x="7037627" y="4801394"/>
            <a:ext cx="2769989" cy="369353"/>
          </a:xfrm>
          <a:prstGeom prst="rect">
            <a:avLst/>
          </a:prstGeom>
          <a:noFill/>
        </p:spPr>
        <p:txBody>
          <a:bodyPr wrap="none" lIns="0" tIns="0" rIns="0" bIns="60981" rtlCol="0">
            <a:spAutoFit/>
          </a:bodyPr>
          <a:lstStyle/>
          <a:p>
            <a:pPr>
              <a:lnSpc>
                <a:spcPts val="2400"/>
              </a:lnSpc>
            </a:pPr>
            <a:r>
              <a:rPr lang="zh-CN" altLang="en-US" b="1" dirty="0">
                <a:solidFill>
                  <a:srgbClr val="656D8D"/>
                </a:solidFill>
                <a:latin typeface="Microsoft YaHei UI" panose="020B0503020204020204" pitchFamily="18" charset="-122"/>
                <a:cs typeface="Microsoft YaHei UI" panose="020B0503020204020204" pitchFamily="18" charset="-122"/>
              </a:rPr>
              <a:t>常用软件测试技术型</a:t>
            </a:r>
          </a:p>
        </p:txBody>
      </p:sp>
      <p:sp>
        <p:nvSpPr>
          <p:cNvPr id="38" name="Freeform 3"/>
          <p:cNvSpPr/>
          <p:nvPr/>
        </p:nvSpPr>
        <p:spPr>
          <a:xfrm>
            <a:off x="6656627" y="487759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b="1"/>
          </a:p>
        </p:txBody>
      </p:sp>
      <p:sp>
        <p:nvSpPr>
          <p:cNvPr id="39" name="TextBox 1"/>
          <p:cNvSpPr txBox="1"/>
          <p:nvPr/>
        </p:nvSpPr>
        <p:spPr>
          <a:xfrm>
            <a:off x="6072160" y="4801394"/>
            <a:ext cx="466474" cy="369353"/>
          </a:xfrm>
          <a:prstGeom prst="rect">
            <a:avLst/>
          </a:prstGeom>
          <a:noFill/>
        </p:spPr>
        <p:txBody>
          <a:bodyPr wrap="none" lIns="0" tIns="0" rIns="0" bIns="60981" rtlCol="0">
            <a:spAutoFit/>
          </a:bodyPr>
          <a:lstStyle/>
          <a:p>
            <a:pPr>
              <a:lnSpc>
                <a:spcPts val="2400"/>
              </a:lnSpc>
            </a:pPr>
            <a:r>
              <a:rPr lang="en-US" altLang="zh-CN" b="1" dirty="0">
                <a:solidFill>
                  <a:srgbClr val="656D8D"/>
                </a:solidFill>
                <a:latin typeface="Microsoft YaHei UI" panose="020B0503020204020204" pitchFamily="18" charset="-122"/>
                <a:cs typeface="Microsoft YaHei UI" panose="020B0503020204020204" pitchFamily="18" charset="-122"/>
              </a:rPr>
              <a:t>8.3</a:t>
            </a:r>
          </a:p>
        </p:txBody>
      </p:sp>
      <p:sp>
        <p:nvSpPr>
          <p:cNvPr id="3" name="灯片编号占位符 2">
            <a:extLst>
              <a:ext uri="{FF2B5EF4-FFF2-40B4-BE49-F238E27FC236}">
                <a16:creationId xmlns:a16="http://schemas.microsoft.com/office/drawing/2014/main" id="{257E53A4-2FD4-4CBB-9600-33AE407DA99F}"/>
              </a:ext>
            </a:extLst>
          </p:cNvPr>
          <p:cNvSpPr>
            <a:spLocks noGrp="1"/>
          </p:cNvSpPr>
          <p:nvPr>
            <p:ph type="sldNum" sz="quarter" idx="12"/>
          </p:nvPr>
        </p:nvSpPr>
        <p:spPr/>
        <p:txBody>
          <a:bodyPr/>
          <a:lstStyle/>
          <a:p>
            <a:fld id="{B6F15528-21DE-4FAA-801E-634DDDAF4B2B}" type="slidenum">
              <a:rPr lang="en-US" smtClean="0"/>
              <a:t>580</a:t>
            </a:fld>
            <a:endParaRPr lang="en-US" dirty="0"/>
          </a:p>
        </p:txBody>
      </p:sp>
    </p:spTree>
  </p:cSld>
  <p:clrMapOvr>
    <a:masterClrMapping/>
  </p:clrMapOvr>
  <p:transition spd="slow">
    <p:push dir="u"/>
  </p:transition>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b="1" dirty="0"/>
              <a:t>8.2   </a:t>
            </a:r>
            <a:r>
              <a:rPr lang="zh-CN" altLang="en-US" b="1" dirty="0"/>
              <a:t>软件测试的类型</a:t>
            </a:r>
          </a:p>
        </p:txBody>
      </p:sp>
      <p:sp>
        <p:nvSpPr>
          <p:cNvPr id="243" name="矩形 242"/>
          <p:cNvSpPr/>
          <p:nvPr/>
        </p:nvSpPr>
        <p:spPr>
          <a:xfrm>
            <a:off x="1" y="1768910"/>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 name="TextBox 1"/>
          <p:cNvSpPr txBox="1"/>
          <p:nvPr/>
        </p:nvSpPr>
        <p:spPr>
          <a:xfrm>
            <a:off x="765175" y="1143794"/>
            <a:ext cx="3962400" cy="430887"/>
          </a:xfrm>
          <a:prstGeom prst="rect">
            <a:avLst/>
          </a:prstGeom>
          <a:noFill/>
        </p:spPr>
        <p:txBody>
          <a:bodyPr wrap="square" rtlCol="0">
            <a:spAutoFit/>
          </a:bodyPr>
          <a:lstStyle/>
          <a:p>
            <a:r>
              <a:rPr lang="en-US" altLang="zh-CN" sz="2200" dirty="0"/>
              <a:t>8.2.1 </a:t>
            </a:r>
            <a:r>
              <a:rPr lang="zh-CN" altLang="en-US" sz="2200" dirty="0"/>
              <a:t>按开发阶段划分</a:t>
            </a:r>
          </a:p>
        </p:txBody>
      </p:sp>
      <p:sp>
        <p:nvSpPr>
          <p:cNvPr id="11" name="TextBox 10"/>
          <p:cNvSpPr txBox="1"/>
          <p:nvPr/>
        </p:nvSpPr>
        <p:spPr>
          <a:xfrm>
            <a:off x="1467668" y="2349204"/>
            <a:ext cx="3023652" cy="461665"/>
          </a:xfrm>
          <a:prstGeom prst="rect">
            <a:avLst/>
          </a:prstGeom>
          <a:noFill/>
        </p:spPr>
        <p:txBody>
          <a:bodyPr wrap="square" rtlCol="0">
            <a:spAutoFit/>
          </a:bodyPr>
          <a:lstStyle/>
          <a:p>
            <a:pPr algn="ctr"/>
            <a:r>
              <a:rPr lang="zh-CN" altLang="en-US" dirty="0"/>
              <a:t>单元测试</a:t>
            </a:r>
          </a:p>
        </p:txBody>
      </p:sp>
      <p:sp>
        <p:nvSpPr>
          <p:cNvPr id="12" name="TextBox 11"/>
          <p:cNvSpPr txBox="1"/>
          <p:nvPr/>
        </p:nvSpPr>
        <p:spPr>
          <a:xfrm>
            <a:off x="1441192" y="4198997"/>
            <a:ext cx="3023652" cy="461665"/>
          </a:xfrm>
          <a:prstGeom prst="rect">
            <a:avLst/>
          </a:prstGeom>
          <a:noFill/>
        </p:spPr>
        <p:txBody>
          <a:bodyPr wrap="square" rtlCol="0">
            <a:spAutoFit/>
          </a:bodyPr>
          <a:lstStyle/>
          <a:p>
            <a:pPr algn="ctr"/>
            <a:r>
              <a:rPr lang="zh-CN" altLang="en-US" dirty="0"/>
              <a:t>集成测试</a:t>
            </a:r>
          </a:p>
        </p:txBody>
      </p:sp>
      <p:sp>
        <p:nvSpPr>
          <p:cNvPr id="13" name="TextBox 12"/>
          <p:cNvSpPr txBox="1"/>
          <p:nvPr/>
        </p:nvSpPr>
        <p:spPr>
          <a:xfrm>
            <a:off x="8080375" y="4126137"/>
            <a:ext cx="3023652" cy="461665"/>
          </a:xfrm>
          <a:prstGeom prst="rect">
            <a:avLst/>
          </a:prstGeom>
          <a:noFill/>
        </p:spPr>
        <p:txBody>
          <a:bodyPr wrap="square" rtlCol="0">
            <a:spAutoFit/>
          </a:bodyPr>
          <a:lstStyle/>
          <a:p>
            <a:pPr algn="ctr"/>
            <a:r>
              <a:rPr lang="zh-CN" altLang="en-US" dirty="0"/>
              <a:t>验收测试</a:t>
            </a:r>
          </a:p>
        </p:txBody>
      </p:sp>
      <p:sp>
        <p:nvSpPr>
          <p:cNvPr id="14" name="TextBox 13"/>
          <p:cNvSpPr txBox="1"/>
          <p:nvPr/>
        </p:nvSpPr>
        <p:spPr>
          <a:xfrm>
            <a:off x="8004175" y="2215788"/>
            <a:ext cx="3023652" cy="461665"/>
          </a:xfrm>
          <a:prstGeom prst="rect">
            <a:avLst/>
          </a:prstGeom>
          <a:noFill/>
        </p:spPr>
        <p:txBody>
          <a:bodyPr wrap="square" rtlCol="0">
            <a:spAutoFit/>
          </a:bodyPr>
          <a:lstStyle/>
          <a:p>
            <a:pPr algn="ctr"/>
            <a:r>
              <a:rPr lang="zh-CN" altLang="en-US" dirty="0"/>
              <a:t>系统测试</a:t>
            </a:r>
          </a:p>
        </p:txBody>
      </p:sp>
      <p:grpSp>
        <p:nvGrpSpPr>
          <p:cNvPr id="15" name="Group 1"/>
          <p:cNvGrpSpPr/>
          <p:nvPr/>
        </p:nvGrpSpPr>
        <p:grpSpPr>
          <a:xfrm>
            <a:off x="4623020" y="2118372"/>
            <a:ext cx="3042923" cy="2898304"/>
            <a:chOff x="4433859" y="2218765"/>
            <a:chExt cx="3533165" cy="3684494"/>
          </a:xfrm>
        </p:grpSpPr>
        <p:grpSp>
          <p:nvGrpSpPr>
            <p:cNvPr id="16" name="Group 2"/>
            <p:cNvGrpSpPr/>
            <p:nvPr/>
          </p:nvGrpSpPr>
          <p:grpSpPr>
            <a:xfrm>
              <a:off x="4433859" y="2218765"/>
              <a:ext cx="3533165" cy="3684494"/>
              <a:chOff x="6277926" y="1615967"/>
              <a:chExt cx="3286239" cy="3282353"/>
            </a:xfrm>
            <a:solidFill>
              <a:schemeClr val="accent2"/>
            </a:solidFill>
          </p:grpSpPr>
          <p:sp>
            <p:nvSpPr>
              <p:cNvPr id="27" name="îŝḷîḓé-Freeform: Shape 7"/>
              <p:cNvSpPr/>
              <p:nvPr/>
            </p:nvSpPr>
            <p:spPr bwMode="auto">
              <a:xfrm>
                <a:off x="7663446" y="1620629"/>
                <a:ext cx="1900719" cy="1958222"/>
              </a:xfrm>
              <a:custGeom>
                <a:avLst/>
                <a:gdLst>
                  <a:gd name="T0" fmla="*/ 286 w 2446"/>
                  <a:gd name="T1" fmla="*/ 0 h 2520"/>
                  <a:gd name="T2" fmla="*/ 314 w 2446"/>
                  <a:gd name="T3" fmla="*/ 0 h 2520"/>
                  <a:gd name="T4" fmla="*/ 391 w 2446"/>
                  <a:gd name="T5" fmla="*/ 0 h 2520"/>
                  <a:gd name="T6" fmla="*/ 427 w 2446"/>
                  <a:gd name="T7" fmla="*/ 0 h 2520"/>
                  <a:gd name="T8" fmla="*/ 505 w 2446"/>
                  <a:gd name="T9" fmla="*/ 0 h 2520"/>
                  <a:gd name="T10" fmla="*/ 577 w 2446"/>
                  <a:gd name="T11" fmla="*/ 0 h 2520"/>
                  <a:gd name="T12" fmla="*/ 729 w 2446"/>
                  <a:gd name="T13" fmla="*/ 0 h 2520"/>
                  <a:gd name="T14" fmla="*/ 864 w 2446"/>
                  <a:gd name="T15" fmla="*/ 0 h 2520"/>
                  <a:gd name="T16" fmla="*/ 1029 w 2446"/>
                  <a:gd name="T17" fmla="*/ 0 h 2520"/>
                  <a:gd name="T18" fmla="*/ 1232 w 2446"/>
                  <a:gd name="T19" fmla="*/ 0 h 2520"/>
                  <a:gd name="T20" fmla="*/ 1381 w 2446"/>
                  <a:gd name="T21" fmla="*/ 12 h 2520"/>
                  <a:gd name="T22" fmla="*/ 1525 w 2446"/>
                  <a:gd name="T23" fmla="*/ 41 h 2520"/>
                  <a:gd name="T24" fmla="*/ 1663 w 2446"/>
                  <a:gd name="T25" fmla="*/ 90 h 2520"/>
                  <a:gd name="T26" fmla="*/ 1793 w 2446"/>
                  <a:gd name="T27" fmla="*/ 157 h 2520"/>
                  <a:gd name="T28" fmla="*/ 1915 w 2446"/>
                  <a:gd name="T29" fmla="*/ 238 h 2520"/>
                  <a:gd name="T30" fmla="*/ 2027 w 2446"/>
                  <a:gd name="T31" fmla="*/ 334 h 2520"/>
                  <a:gd name="T32" fmla="*/ 2128 w 2446"/>
                  <a:gd name="T33" fmla="*/ 442 h 2520"/>
                  <a:gd name="T34" fmla="*/ 2218 w 2446"/>
                  <a:gd name="T35" fmla="*/ 560 h 2520"/>
                  <a:gd name="T36" fmla="*/ 2294 w 2446"/>
                  <a:gd name="T37" fmla="*/ 688 h 2520"/>
                  <a:gd name="T38" fmla="*/ 2356 w 2446"/>
                  <a:gd name="T39" fmla="*/ 824 h 2520"/>
                  <a:gd name="T40" fmla="*/ 2402 w 2446"/>
                  <a:gd name="T41" fmla="*/ 966 h 2520"/>
                  <a:gd name="T42" fmla="*/ 2433 w 2446"/>
                  <a:gd name="T43" fmla="*/ 1114 h 2520"/>
                  <a:gd name="T44" fmla="*/ 2446 w 2446"/>
                  <a:gd name="T45" fmla="*/ 1264 h 2520"/>
                  <a:gd name="T46" fmla="*/ 2439 w 2446"/>
                  <a:gd name="T47" fmla="*/ 1417 h 2520"/>
                  <a:gd name="T48" fmla="*/ 2412 w 2446"/>
                  <a:gd name="T49" fmla="*/ 1569 h 2520"/>
                  <a:gd name="T50" fmla="*/ 2366 w 2446"/>
                  <a:gd name="T51" fmla="*/ 1721 h 2520"/>
                  <a:gd name="T52" fmla="*/ 2297 w 2446"/>
                  <a:gd name="T53" fmla="*/ 1869 h 2520"/>
                  <a:gd name="T54" fmla="*/ 2205 w 2446"/>
                  <a:gd name="T55" fmla="*/ 2013 h 2520"/>
                  <a:gd name="T56" fmla="*/ 2087 w 2446"/>
                  <a:gd name="T57" fmla="*/ 2153 h 2520"/>
                  <a:gd name="T58" fmla="*/ 1945 w 2446"/>
                  <a:gd name="T59" fmla="*/ 2284 h 2520"/>
                  <a:gd name="T60" fmla="*/ 1777 w 2446"/>
                  <a:gd name="T61" fmla="*/ 2407 h 2520"/>
                  <a:gd name="T62" fmla="*/ 1579 w 2446"/>
                  <a:gd name="T63" fmla="*/ 2520 h 2520"/>
                  <a:gd name="T64" fmla="*/ 1534 w 2446"/>
                  <a:gd name="T65" fmla="*/ 2417 h 2520"/>
                  <a:gd name="T66" fmla="*/ 1484 w 2446"/>
                  <a:gd name="T67" fmla="*/ 2302 h 2520"/>
                  <a:gd name="T68" fmla="*/ 1428 w 2446"/>
                  <a:gd name="T69" fmla="*/ 2176 h 2520"/>
                  <a:gd name="T70" fmla="*/ 1370 w 2446"/>
                  <a:gd name="T71" fmla="*/ 2043 h 2520"/>
                  <a:gd name="T72" fmla="*/ 1309 w 2446"/>
                  <a:gd name="T73" fmla="*/ 1903 h 2520"/>
                  <a:gd name="T74" fmla="*/ 1246 w 2446"/>
                  <a:gd name="T75" fmla="*/ 1762 h 2520"/>
                  <a:gd name="T76" fmla="*/ 1184 w 2446"/>
                  <a:gd name="T77" fmla="*/ 1619 h 2520"/>
                  <a:gd name="T78" fmla="*/ 1123 w 2446"/>
                  <a:gd name="T79" fmla="*/ 1481 h 2520"/>
                  <a:gd name="T80" fmla="*/ 1064 w 2446"/>
                  <a:gd name="T81" fmla="*/ 1346 h 2520"/>
                  <a:gd name="T82" fmla="*/ 1008 w 2446"/>
                  <a:gd name="T83" fmla="*/ 1219 h 2520"/>
                  <a:gd name="T84" fmla="*/ 958 w 2446"/>
                  <a:gd name="T85" fmla="*/ 1104 h 2520"/>
                  <a:gd name="T86" fmla="*/ 911 w 2446"/>
                  <a:gd name="T87" fmla="*/ 1000 h 2520"/>
                  <a:gd name="T88" fmla="*/ 873 w 2446"/>
                  <a:gd name="T89" fmla="*/ 912 h 2520"/>
                  <a:gd name="T90" fmla="*/ 842 w 2446"/>
                  <a:gd name="T91" fmla="*/ 842 h 2520"/>
                  <a:gd name="T92" fmla="*/ 820 w 2446"/>
                  <a:gd name="T93" fmla="*/ 793 h 2520"/>
                  <a:gd name="T94" fmla="*/ 809 w 2446"/>
                  <a:gd name="T95" fmla="*/ 767 h 2520"/>
                  <a:gd name="T96" fmla="*/ 806 w 2446"/>
                  <a:gd name="T97" fmla="*/ 761 h 2520"/>
                  <a:gd name="T98" fmla="*/ 793 w 2446"/>
                  <a:gd name="T99" fmla="*/ 735 h 2520"/>
                  <a:gd name="T100" fmla="*/ 768 w 2446"/>
                  <a:gd name="T101" fmla="*/ 689 h 2520"/>
                  <a:gd name="T102" fmla="*/ 729 w 2446"/>
                  <a:gd name="T103" fmla="*/ 625 h 2520"/>
                  <a:gd name="T104" fmla="*/ 677 w 2446"/>
                  <a:gd name="T105" fmla="*/ 547 h 2520"/>
                  <a:gd name="T106" fmla="*/ 611 w 2446"/>
                  <a:gd name="T107" fmla="*/ 461 h 2520"/>
                  <a:gd name="T108" fmla="*/ 532 w 2446"/>
                  <a:gd name="T109" fmla="*/ 369 h 2520"/>
                  <a:gd name="T110" fmla="*/ 438 w 2446"/>
                  <a:gd name="T111" fmla="*/ 276 h 2520"/>
                  <a:gd name="T112" fmla="*/ 331 w 2446"/>
                  <a:gd name="T113" fmla="*/ 186 h 2520"/>
                  <a:gd name="T114" fmla="*/ 209 w 2446"/>
                  <a:gd name="T115" fmla="*/ 103 h 2520"/>
                  <a:gd name="T116" fmla="*/ 73 w 2446"/>
                  <a:gd name="T117" fmla="*/ 31 h 2520"/>
                  <a:gd name="T118" fmla="*/ 51 w 2446"/>
                  <a:gd name="T119" fmla="*/ 0 h 2520"/>
                  <a:gd name="T120" fmla="*/ 136 w 2446"/>
                  <a:gd name="T121" fmla="*/ 0 h 2520"/>
                  <a:gd name="T122" fmla="*/ 200 w 2446"/>
                  <a:gd name="T123" fmla="*/ 0 h 2520"/>
                  <a:gd name="T124" fmla="*/ 268 w 2446"/>
                  <a:gd name="T125" fmla="*/ 0 h 2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6" h="2520">
                    <a:moveTo>
                      <a:pt x="268" y="0"/>
                    </a:moveTo>
                    <a:lnTo>
                      <a:pt x="286" y="0"/>
                    </a:lnTo>
                    <a:lnTo>
                      <a:pt x="300" y="0"/>
                    </a:lnTo>
                    <a:lnTo>
                      <a:pt x="314" y="0"/>
                    </a:lnTo>
                    <a:lnTo>
                      <a:pt x="377" y="0"/>
                    </a:lnTo>
                    <a:lnTo>
                      <a:pt x="391" y="0"/>
                    </a:lnTo>
                    <a:lnTo>
                      <a:pt x="408" y="0"/>
                    </a:lnTo>
                    <a:lnTo>
                      <a:pt x="427" y="0"/>
                    </a:lnTo>
                    <a:lnTo>
                      <a:pt x="450" y="0"/>
                    </a:lnTo>
                    <a:lnTo>
                      <a:pt x="505" y="0"/>
                    </a:lnTo>
                    <a:lnTo>
                      <a:pt x="538" y="0"/>
                    </a:lnTo>
                    <a:lnTo>
                      <a:pt x="577" y="0"/>
                    </a:lnTo>
                    <a:lnTo>
                      <a:pt x="672" y="0"/>
                    </a:lnTo>
                    <a:lnTo>
                      <a:pt x="729" y="0"/>
                    </a:lnTo>
                    <a:lnTo>
                      <a:pt x="792" y="0"/>
                    </a:lnTo>
                    <a:lnTo>
                      <a:pt x="864" y="0"/>
                    </a:lnTo>
                    <a:lnTo>
                      <a:pt x="942" y="0"/>
                    </a:lnTo>
                    <a:lnTo>
                      <a:pt x="1029" y="0"/>
                    </a:lnTo>
                    <a:lnTo>
                      <a:pt x="1125" y="0"/>
                    </a:lnTo>
                    <a:lnTo>
                      <a:pt x="1232" y="0"/>
                    </a:lnTo>
                    <a:lnTo>
                      <a:pt x="1307" y="3"/>
                    </a:lnTo>
                    <a:lnTo>
                      <a:pt x="1381" y="12"/>
                    </a:lnTo>
                    <a:lnTo>
                      <a:pt x="1454" y="25"/>
                    </a:lnTo>
                    <a:lnTo>
                      <a:pt x="1525" y="41"/>
                    </a:lnTo>
                    <a:lnTo>
                      <a:pt x="1595" y="65"/>
                    </a:lnTo>
                    <a:lnTo>
                      <a:pt x="1663" y="90"/>
                    </a:lnTo>
                    <a:lnTo>
                      <a:pt x="1729" y="122"/>
                    </a:lnTo>
                    <a:lnTo>
                      <a:pt x="1793" y="157"/>
                    </a:lnTo>
                    <a:lnTo>
                      <a:pt x="1855" y="195"/>
                    </a:lnTo>
                    <a:lnTo>
                      <a:pt x="1915" y="238"/>
                    </a:lnTo>
                    <a:lnTo>
                      <a:pt x="1973" y="284"/>
                    </a:lnTo>
                    <a:lnTo>
                      <a:pt x="2027" y="334"/>
                    </a:lnTo>
                    <a:lnTo>
                      <a:pt x="2079" y="385"/>
                    </a:lnTo>
                    <a:lnTo>
                      <a:pt x="2128" y="442"/>
                    </a:lnTo>
                    <a:lnTo>
                      <a:pt x="2175" y="499"/>
                    </a:lnTo>
                    <a:lnTo>
                      <a:pt x="2218" y="560"/>
                    </a:lnTo>
                    <a:lnTo>
                      <a:pt x="2257" y="623"/>
                    </a:lnTo>
                    <a:lnTo>
                      <a:pt x="2294" y="688"/>
                    </a:lnTo>
                    <a:lnTo>
                      <a:pt x="2327" y="755"/>
                    </a:lnTo>
                    <a:lnTo>
                      <a:pt x="2356" y="824"/>
                    </a:lnTo>
                    <a:lnTo>
                      <a:pt x="2382" y="894"/>
                    </a:lnTo>
                    <a:lnTo>
                      <a:pt x="2402" y="966"/>
                    </a:lnTo>
                    <a:lnTo>
                      <a:pt x="2420" y="1039"/>
                    </a:lnTo>
                    <a:lnTo>
                      <a:pt x="2433" y="1114"/>
                    </a:lnTo>
                    <a:lnTo>
                      <a:pt x="2441" y="1188"/>
                    </a:lnTo>
                    <a:lnTo>
                      <a:pt x="2446" y="1264"/>
                    </a:lnTo>
                    <a:lnTo>
                      <a:pt x="2444" y="1340"/>
                    </a:lnTo>
                    <a:lnTo>
                      <a:pt x="2439" y="1417"/>
                    </a:lnTo>
                    <a:lnTo>
                      <a:pt x="2429" y="1492"/>
                    </a:lnTo>
                    <a:lnTo>
                      <a:pt x="2412" y="1569"/>
                    </a:lnTo>
                    <a:lnTo>
                      <a:pt x="2392" y="1645"/>
                    </a:lnTo>
                    <a:lnTo>
                      <a:pt x="2366" y="1721"/>
                    </a:lnTo>
                    <a:lnTo>
                      <a:pt x="2334" y="1795"/>
                    </a:lnTo>
                    <a:lnTo>
                      <a:pt x="2297" y="1869"/>
                    </a:lnTo>
                    <a:lnTo>
                      <a:pt x="2253" y="1942"/>
                    </a:lnTo>
                    <a:lnTo>
                      <a:pt x="2205" y="2013"/>
                    </a:lnTo>
                    <a:lnTo>
                      <a:pt x="2148" y="2084"/>
                    </a:lnTo>
                    <a:lnTo>
                      <a:pt x="2087" y="2153"/>
                    </a:lnTo>
                    <a:lnTo>
                      <a:pt x="2020" y="2220"/>
                    </a:lnTo>
                    <a:lnTo>
                      <a:pt x="1945" y="2284"/>
                    </a:lnTo>
                    <a:lnTo>
                      <a:pt x="1864" y="2347"/>
                    </a:lnTo>
                    <a:lnTo>
                      <a:pt x="1777" y="2407"/>
                    </a:lnTo>
                    <a:lnTo>
                      <a:pt x="1682" y="2465"/>
                    </a:lnTo>
                    <a:lnTo>
                      <a:pt x="1579" y="2520"/>
                    </a:lnTo>
                    <a:lnTo>
                      <a:pt x="1557" y="2470"/>
                    </a:lnTo>
                    <a:lnTo>
                      <a:pt x="1534" y="2417"/>
                    </a:lnTo>
                    <a:lnTo>
                      <a:pt x="1510" y="2361"/>
                    </a:lnTo>
                    <a:lnTo>
                      <a:pt x="1484" y="2302"/>
                    </a:lnTo>
                    <a:lnTo>
                      <a:pt x="1456" y="2240"/>
                    </a:lnTo>
                    <a:lnTo>
                      <a:pt x="1428" y="2176"/>
                    </a:lnTo>
                    <a:lnTo>
                      <a:pt x="1400" y="2110"/>
                    </a:lnTo>
                    <a:lnTo>
                      <a:pt x="1370" y="2043"/>
                    </a:lnTo>
                    <a:lnTo>
                      <a:pt x="1340" y="1973"/>
                    </a:lnTo>
                    <a:lnTo>
                      <a:pt x="1309" y="1903"/>
                    </a:lnTo>
                    <a:lnTo>
                      <a:pt x="1278" y="1832"/>
                    </a:lnTo>
                    <a:lnTo>
                      <a:pt x="1246" y="1762"/>
                    </a:lnTo>
                    <a:lnTo>
                      <a:pt x="1215" y="1691"/>
                    </a:lnTo>
                    <a:lnTo>
                      <a:pt x="1184" y="1619"/>
                    </a:lnTo>
                    <a:lnTo>
                      <a:pt x="1154" y="1550"/>
                    </a:lnTo>
                    <a:lnTo>
                      <a:pt x="1123" y="1481"/>
                    </a:lnTo>
                    <a:lnTo>
                      <a:pt x="1093" y="1413"/>
                    </a:lnTo>
                    <a:lnTo>
                      <a:pt x="1064" y="1346"/>
                    </a:lnTo>
                    <a:lnTo>
                      <a:pt x="1036" y="1282"/>
                    </a:lnTo>
                    <a:lnTo>
                      <a:pt x="1008" y="1219"/>
                    </a:lnTo>
                    <a:lnTo>
                      <a:pt x="982" y="1160"/>
                    </a:lnTo>
                    <a:lnTo>
                      <a:pt x="958" y="1104"/>
                    </a:lnTo>
                    <a:lnTo>
                      <a:pt x="933" y="1050"/>
                    </a:lnTo>
                    <a:lnTo>
                      <a:pt x="911" y="1000"/>
                    </a:lnTo>
                    <a:lnTo>
                      <a:pt x="891" y="953"/>
                    </a:lnTo>
                    <a:lnTo>
                      <a:pt x="873" y="912"/>
                    </a:lnTo>
                    <a:lnTo>
                      <a:pt x="856" y="875"/>
                    </a:lnTo>
                    <a:lnTo>
                      <a:pt x="842" y="842"/>
                    </a:lnTo>
                    <a:lnTo>
                      <a:pt x="831" y="815"/>
                    </a:lnTo>
                    <a:lnTo>
                      <a:pt x="820" y="793"/>
                    </a:lnTo>
                    <a:lnTo>
                      <a:pt x="814" y="778"/>
                    </a:lnTo>
                    <a:lnTo>
                      <a:pt x="809" y="767"/>
                    </a:lnTo>
                    <a:lnTo>
                      <a:pt x="808" y="764"/>
                    </a:lnTo>
                    <a:lnTo>
                      <a:pt x="806" y="761"/>
                    </a:lnTo>
                    <a:lnTo>
                      <a:pt x="801" y="751"/>
                    </a:lnTo>
                    <a:lnTo>
                      <a:pt x="793" y="735"/>
                    </a:lnTo>
                    <a:lnTo>
                      <a:pt x="782" y="715"/>
                    </a:lnTo>
                    <a:lnTo>
                      <a:pt x="768" y="689"/>
                    </a:lnTo>
                    <a:lnTo>
                      <a:pt x="750" y="658"/>
                    </a:lnTo>
                    <a:lnTo>
                      <a:pt x="729" y="625"/>
                    </a:lnTo>
                    <a:lnTo>
                      <a:pt x="704" y="587"/>
                    </a:lnTo>
                    <a:lnTo>
                      <a:pt x="677" y="547"/>
                    </a:lnTo>
                    <a:lnTo>
                      <a:pt x="646" y="505"/>
                    </a:lnTo>
                    <a:lnTo>
                      <a:pt x="611" y="461"/>
                    </a:lnTo>
                    <a:lnTo>
                      <a:pt x="573" y="415"/>
                    </a:lnTo>
                    <a:lnTo>
                      <a:pt x="532" y="369"/>
                    </a:lnTo>
                    <a:lnTo>
                      <a:pt x="487" y="322"/>
                    </a:lnTo>
                    <a:lnTo>
                      <a:pt x="438" y="276"/>
                    </a:lnTo>
                    <a:lnTo>
                      <a:pt x="386" y="230"/>
                    </a:lnTo>
                    <a:lnTo>
                      <a:pt x="331" y="186"/>
                    </a:lnTo>
                    <a:lnTo>
                      <a:pt x="272" y="143"/>
                    </a:lnTo>
                    <a:lnTo>
                      <a:pt x="209" y="103"/>
                    </a:lnTo>
                    <a:lnTo>
                      <a:pt x="144" y="66"/>
                    </a:lnTo>
                    <a:lnTo>
                      <a:pt x="73" y="31"/>
                    </a:lnTo>
                    <a:lnTo>
                      <a:pt x="0" y="0"/>
                    </a:lnTo>
                    <a:lnTo>
                      <a:pt x="51" y="0"/>
                    </a:lnTo>
                    <a:lnTo>
                      <a:pt x="96" y="0"/>
                    </a:lnTo>
                    <a:lnTo>
                      <a:pt x="136" y="0"/>
                    </a:lnTo>
                    <a:lnTo>
                      <a:pt x="170" y="0"/>
                    </a:lnTo>
                    <a:lnTo>
                      <a:pt x="200" y="0"/>
                    </a:lnTo>
                    <a:lnTo>
                      <a:pt x="249" y="0"/>
                    </a:lnTo>
                    <a:lnTo>
                      <a:pt x="268" y="0"/>
                    </a:lnTo>
                    <a:close/>
                  </a:path>
                </a:pathLst>
              </a:custGeom>
              <a:solidFill>
                <a:srgbClr val="F9C4BD"/>
              </a:solidFill>
              <a:ln w="0">
                <a:noFill/>
                <a:prstDash val="solid"/>
                <a:round/>
              </a:ln>
            </p:spPr>
            <p:txBody>
              <a:bodyPr anchor="ctr"/>
              <a:lstStyle/>
              <a:p>
                <a:pPr algn="ctr"/>
                <a:endParaRPr>
                  <a:cs typeface="+mn-ea"/>
                  <a:sym typeface="+mn-lt"/>
                </a:endParaRPr>
              </a:p>
            </p:txBody>
          </p:sp>
          <p:sp>
            <p:nvSpPr>
              <p:cNvPr id="28" name="îŝḷîḓé-Freeform: Shape 8"/>
              <p:cNvSpPr/>
              <p:nvPr/>
            </p:nvSpPr>
            <p:spPr bwMode="auto">
              <a:xfrm>
                <a:off x="6277926" y="1615967"/>
                <a:ext cx="1958222" cy="1900719"/>
              </a:xfrm>
              <a:custGeom>
                <a:avLst/>
                <a:gdLst>
                  <a:gd name="T0" fmla="*/ 1341 w 2520"/>
                  <a:gd name="T1" fmla="*/ 0 h 2446"/>
                  <a:gd name="T2" fmla="*/ 1493 w 2520"/>
                  <a:gd name="T3" fmla="*/ 17 h 2446"/>
                  <a:gd name="T4" fmla="*/ 1646 w 2520"/>
                  <a:gd name="T5" fmla="*/ 53 h 2446"/>
                  <a:gd name="T6" fmla="*/ 1796 w 2520"/>
                  <a:gd name="T7" fmla="*/ 112 h 2446"/>
                  <a:gd name="T8" fmla="*/ 1943 w 2520"/>
                  <a:gd name="T9" fmla="*/ 192 h 2446"/>
                  <a:gd name="T10" fmla="*/ 2086 w 2520"/>
                  <a:gd name="T11" fmla="*/ 296 h 2446"/>
                  <a:gd name="T12" fmla="*/ 2220 w 2520"/>
                  <a:gd name="T13" fmla="*/ 426 h 2446"/>
                  <a:gd name="T14" fmla="*/ 2348 w 2520"/>
                  <a:gd name="T15" fmla="*/ 581 h 2446"/>
                  <a:gd name="T16" fmla="*/ 2465 w 2520"/>
                  <a:gd name="T17" fmla="*/ 765 h 2446"/>
                  <a:gd name="T18" fmla="*/ 2471 w 2520"/>
                  <a:gd name="T19" fmla="*/ 888 h 2446"/>
                  <a:gd name="T20" fmla="*/ 2362 w 2520"/>
                  <a:gd name="T21" fmla="*/ 936 h 2446"/>
                  <a:gd name="T22" fmla="*/ 2241 w 2520"/>
                  <a:gd name="T23" fmla="*/ 989 h 2446"/>
                  <a:gd name="T24" fmla="*/ 2111 w 2520"/>
                  <a:gd name="T25" fmla="*/ 1047 h 2446"/>
                  <a:gd name="T26" fmla="*/ 1974 w 2520"/>
                  <a:gd name="T27" fmla="*/ 1107 h 2446"/>
                  <a:gd name="T28" fmla="*/ 1833 w 2520"/>
                  <a:gd name="T29" fmla="*/ 1169 h 2446"/>
                  <a:gd name="T30" fmla="*/ 1692 w 2520"/>
                  <a:gd name="T31" fmla="*/ 1231 h 2446"/>
                  <a:gd name="T32" fmla="*/ 1551 w 2520"/>
                  <a:gd name="T33" fmla="*/ 1293 h 2446"/>
                  <a:gd name="T34" fmla="*/ 1414 w 2520"/>
                  <a:gd name="T35" fmla="*/ 1353 h 2446"/>
                  <a:gd name="T36" fmla="*/ 1282 w 2520"/>
                  <a:gd name="T37" fmla="*/ 1411 h 2446"/>
                  <a:gd name="T38" fmla="*/ 1160 w 2520"/>
                  <a:gd name="T39" fmla="*/ 1465 h 2446"/>
                  <a:gd name="T40" fmla="*/ 1050 w 2520"/>
                  <a:gd name="T41" fmla="*/ 1512 h 2446"/>
                  <a:gd name="T42" fmla="*/ 955 w 2520"/>
                  <a:gd name="T43" fmla="*/ 1555 h 2446"/>
                  <a:gd name="T44" fmla="*/ 875 w 2520"/>
                  <a:gd name="T45" fmla="*/ 1589 h 2446"/>
                  <a:gd name="T46" fmla="*/ 815 w 2520"/>
                  <a:gd name="T47" fmla="*/ 1616 h 2446"/>
                  <a:gd name="T48" fmla="*/ 778 w 2520"/>
                  <a:gd name="T49" fmla="*/ 1633 h 2446"/>
                  <a:gd name="T50" fmla="*/ 764 w 2520"/>
                  <a:gd name="T51" fmla="*/ 1638 h 2446"/>
                  <a:gd name="T52" fmla="*/ 751 w 2520"/>
                  <a:gd name="T53" fmla="*/ 1644 h 2446"/>
                  <a:gd name="T54" fmla="*/ 715 w 2520"/>
                  <a:gd name="T55" fmla="*/ 1664 h 2446"/>
                  <a:gd name="T56" fmla="*/ 659 w 2520"/>
                  <a:gd name="T57" fmla="*/ 1697 h 2446"/>
                  <a:gd name="T58" fmla="*/ 587 w 2520"/>
                  <a:gd name="T59" fmla="*/ 1742 h 2446"/>
                  <a:gd name="T60" fmla="*/ 505 w 2520"/>
                  <a:gd name="T61" fmla="*/ 1801 h 2446"/>
                  <a:gd name="T62" fmla="*/ 414 w 2520"/>
                  <a:gd name="T63" fmla="*/ 1874 h 2446"/>
                  <a:gd name="T64" fmla="*/ 322 w 2520"/>
                  <a:gd name="T65" fmla="*/ 1960 h 2446"/>
                  <a:gd name="T66" fmla="*/ 229 w 2520"/>
                  <a:gd name="T67" fmla="*/ 2060 h 2446"/>
                  <a:gd name="T68" fmla="*/ 142 w 2520"/>
                  <a:gd name="T69" fmla="*/ 2174 h 2446"/>
                  <a:gd name="T70" fmla="*/ 64 w 2520"/>
                  <a:gd name="T71" fmla="*/ 2304 h 2446"/>
                  <a:gd name="T72" fmla="*/ 0 w 2520"/>
                  <a:gd name="T73" fmla="*/ 2446 h 2446"/>
                  <a:gd name="T74" fmla="*/ 0 w 2520"/>
                  <a:gd name="T75" fmla="*/ 2351 h 2446"/>
                  <a:gd name="T76" fmla="*/ 0 w 2520"/>
                  <a:gd name="T77" fmla="*/ 2277 h 2446"/>
                  <a:gd name="T78" fmla="*/ 0 w 2520"/>
                  <a:gd name="T79" fmla="*/ 2220 h 2446"/>
                  <a:gd name="T80" fmla="*/ 0 w 2520"/>
                  <a:gd name="T81" fmla="*/ 2141 h 2446"/>
                  <a:gd name="T82" fmla="*/ 0 w 2520"/>
                  <a:gd name="T83" fmla="*/ 2125 h 2446"/>
                  <a:gd name="T84" fmla="*/ 0 w 2520"/>
                  <a:gd name="T85" fmla="*/ 1416 h 2446"/>
                  <a:gd name="T86" fmla="*/ 0 w 2520"/>
                  <a:gd name="T87" fmla="*/ 1215 h 2446"/>
                  <a:gd name="T88" fmla="*/ 10 w 2520"/>
                  <a:gd name="T89" fmla="*/ 1065 h 2446"/>
                  <a:gd name="T90" fmla="*/ 41 w 2520"/>
                  <a:gd name="T91" fmla="*/ 921 h 2446"/>
                  <a:gd name="T92" fmla="*/ 90 w 2520"/>
                  <a:gd name="T93" fmla="*/ 782 h 2446"/>
                  <a:gd name="T94" fmla="*/ 156 w 2520"/>
                  <a:gd name="T95" fmla="*/ 653 h 2446"/>
                  <a:gd name="T96" fmla="*/ 237 w 2520"/>
                  <a:gd name="T97" fmla="*/ 531 h 2446"/>
                  <a:gd name="T98" fmla="*/ 333 w 2520"/>
                  <a:gd name="T99" fmla="*/ 418 h 2446"/>
                  <a:gd name="T100" fmla="*/ 441 w 2520"/>
                  <a:gd name="T101" fmla="*/ 317 h 2446"/>
                  <a:gd name="T102" fmla="*/ 560 w 2520"/>
                  <a:gd name="T103" fmla="*/ 227 h 2446"/>
                  <a:gd name="T104" fmla="*/ 688 w 2520"/>
                  <a:gd name="T105" fmla="*/ 151 h 2446"/>
                  <a:gd name="T106" fmla="*/ 824 w 2520"/>
                  <a:gd name="T107" fmla="*/ 90 h 2446"/>
                  <a:gd name="T108" fmla="*/ 966 w 2520"/>
                  <a:gd name="T109" fmla="*/ 42 h 2446"/>
                  <a:gd name="T110" fmla="*/ 1114 w 2520"/>
                  <a:gd name="T111" fmla="*/ 13 h 2446"/>
                  <a:gd name="T112" fmla="*/ 1264 w 2520"/>
                  <a:gd name="T113" fmla="*/ 0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2446">
                    <a:moveTo>
                      <a:pt x="1264" y="0"/>
                    </a:moveTo>
                    <a:lnTo>
                      <a:pt x="1341" y="0"/>
                    </a:lnTo>
                    <a:lnTo>
                      <a:pt x="1416" y="6"/>
                    </a:lnTo>
                    <a:lnTo>
                      <a:pt x="1493" y="17"/>
                    </a:lnTo>
                    <a:lnTo>
                      <a:pt x="1569" y="32"/>
                    </a:lnTo>
                    <a:lnTo>
                      <a:pt x="1646" y="53"/>
                    </a:lnTo>
                    <a:lnTo>
                      <a:pt x="1721" y="80"/>
                    </a:lnTo>
                    <a:lnTo>
                      <a:pt x="1796" y="112"/>
                    </a:lnTo>
                    <a:lnTo>
                      <a:pt x="1870" y="149"/>
                    </a:lnTo>
                    <a:lnTo>
                      <a:pt x="1943" y="192"/>
                    </a:lnTo>
                    <a:lnTo>
                      <a:pt x="2015" y="241"/>
                    </a:lnTo>
                    <a:lnTo>
                      <a:pt x="2086" y="296"/>
                    </a:lnTo>
                    <a:lnTo>
                      <a:pt x="2153" y="358"/>
                    </a:lnTo>
                    <a:lnTo>
                      <a:pt x="2220" y="426"/>
                    </a:lnTo>
                    <a:lnTo>
                      <a:pt x="2285" y="500"/>
                    </a:lnTo>
                    <a:lnTo>
                      <a:pt x="2348" y="581"/>
                    </a:lnTo>
                    <a:lnTo>
                      <a:pt x="2409" y="670"/>
                    </a:lnTo>
                    <a:lnTo>
                      <a:pt x="2465" y="765"/>
                    </a:lnTo>
                    <a:lnTo>
                      <a:pt x="2520" y="866"/>
                    </a:lnTo>
                    <a:lnTo>
                      <a:pt x="2471" y="888"/>
                    </a:lnTo>
                    <a:lnTo>
                      <a:pt x="2419" y="911"/>
                    </a:lnTo>
                    <a:lnTo>
                      <a:pt x="2362" y="936"/>
                    </a:lnTo>
                    <a:lnTo>
                      <a:pt x="2303" y="962"/>
                    </a:lnTo>
                    <a:lnTo>
                      <a:pt x="2241" y="989"/>
                    </a:lnTo>
                    <a:lnTo>
                      <a:pt x="2177" y="1017"/>
                    </a:lnTo>
                    <a:lnTo>
                      <a:pt x="2111" y="1047"/>
                    </a:lnTo>
                    <a:lnTo>
                      <a:pt x="2043" y="1076"/>
                    </a:lnTo>
                    <a:lnTo>
                      <a:pt x="1974" y="1107"/>
                    </a:lnTo>
                    <a:lnTo>
                      <a:pt x="1905" y="1138"/>
                    </a:lnTo>
                    <a:lnTo>
                      <a:pt x="1833" y="1169"/>
                    </a:lnTo>
                    <a:lnTo>
                      <a:pt x="1763" y="1199"/>
                    </a:lnTo>
                    <a:lnTo>
                      <a:pt x="1692" y="1231"/>
                    </a:lnTo>
                    <a:lnTo>
                      <a:pt x="1620" y="1262"/>
                    </a:lnTo>
                    <a:lnTo>
                      <a:pt x="1551" y="1293"/>
                    </a:lnTo>
                    <a:lnTo>
                      <a:pt x="1482" y="1324"/>
                    </a:lnTo>
                    <a:lnTo>
                      <a:pt x="1414" y="1353"/>
                    </a:lnTo>
                    <a:lnTo>
                      <a:pt x="1347" y="1383"/>
                    </a:lnTo>
                    <a:lnTo>
                      <a:pt x="1282" y="1411"/>
                    </a:lnTo>
                    <a:lnTo>
                      <a:pt x="1220" y="1438"/>
                    </a:lnTo>
                    <a:lnTo>
                      <a:pt x="1160" y="1465"/>
                    </a:lnTo>
                    <a:lnTo>
                      <a:pt x="1104" y="1489"/>
                    </a:lnTo>
                    <a:lnTo>
                      <a:pt x="1050" y="1512"/>
                    </a:lnTo>
                    <a:lnTo>
                      <a:pt x="1001" y="1534"/>
                    </a:lnTo>
                    <a:lnTo>
                      <a:pt x="955" y="1555"/>
                    </a:lnTo>
                    <a:lnTo>
                      <a:pt x="913" y="1574"/>
                    </a:lnTo>
                    <a:lnTo>
                      <a:pt x="875" y="1589"/>
                    </a:lnTo>
                    <a:lnTo>
                      <a:pt x="842" y="1605"/>
                    </a:lnTo>
                    <a:lnTo>
                      <a:pt x="815" y="1616"/>
                    </a:lnTo>
                    <a:lnTo>
                      <a:pt x="793" y="1625"/>
                    </a:lnTo>
                    <a:lnTo>
                      <a:pt x="778" y="1633"/>
                    </a:lnTo>
                    <a:lnTo>
                      <a:pt x="768" y="1637"/>
                    </a:lnTo>
                    <a:lnTo>
                      <a:pt x="764" y="1638"/>
                    </a:lnTo>
                    <a:lnTo>
                      <a:pt x="761" y="1641"/>
                    </a:lnTo>
                    <a:lnTo>
                      <a:pt x="751" y="1644"/>
                    </a:lnTo>
                    <a:lnTo>
                      <a:pt x="736" y="1653"/>
                    </a:lnTo>
                    <a:lnTo>
                      <a:pt x="715" y="1664"/>
                    </a:lnTo>
                    <a:lnTo>
                      <a:pt x="688" y="1679"/>
                    </a:lnTo>
                    <a:lnTo>
                      <a:pt x="659" y="1697"/>
                    </a:lnTo>
                    <a:lnTo>
                      <a:pt x="624" y="1718"/>
                    </a:lnTo>
                    <a:lnTo>
                      <a:pt x="587" y="1742"/>
                    </a:lnTo>
                    <a:lnTo>
                      <a:pt x="547" y="1770"/>
                    </a:lnTo>
                    <a:lnTo>
                      <a:pt x="505" y="1801"/>
                    </a:lnTo>
                    <a:lnTo>
                      <a:pt x="460" y="1836"/>
                    </a:lnTo>
                    <a:lnTo>
                      <a:pt x="414" y="1874"/>
                    </a:lnTo>
                    <a:lnTo>
                      <a:pt x="368" y="1915"/>
                    </a:lnTo>
                    <a:lnTo>
                      <a:pt x="322" y="1960"/>
                    </a:lnTo>
                    <a:lnTo>
                      <a:pt x="276" y="2009"/>
                    </a:lnTo>
                    <a:lnTo>
                      <a:pt x="229" y="2060"/>
                    </a:lnTo>
                    <a:lnTo>
                      <a:pt x="185" y="2115"/>
                    </a:lnTo>
                    <a:lnTo>
                      <a:pt x="142" y="2174"/>
                    </a:lnTo>
                    <a:lnTo>
                      <a:pt x="103" y="2237"/>
                    </a:lnTo>
                    <a:lnTo>
                      <a:pt x="64" y="2304"/>
                    </a:lnTo>
                    <a:lnTo>
                      <a:pt x="31" y="2373"/>
                    </a:lnTo>
                    <a:lnTo>
                      <a:pt x="0" y="2446"/>
                    </a:lnTo>
                    <a:lnTo>
                      <a:pt x="0" y="2396"/>
                    </a:lnTo>
                    <a:lnTo>
                      <a:pt x="0" y="2351"/>
                    </a:lnTo>
                    <a:lnTo>
                      <a:pt x="0" y="2311"/>
                    </a:lnTo>
                    <a:lnTo>
                      <a:pt x="0" y="2277"/>
                    </a:lnTo>
                    <a:lnTo>
                      <a:pt x="0" y="2236"/>
                    </a:lnTo>
                    <a:lnTo>
                      <a:pt x="0" y="2220"/>
                    </a:lnTo>
                    <a:lnTo>
                      <a:pt x="0" y="2197"/>
                    </a:lnTo>
                    <a:lnTo>
                      <a:pt x="0" y="2141"/>
                    </a:lnTo>
                    <a:lnTo>
                      <a:pt x="0" y="2133"/>
                    </a:lnTo>
                    <a:lnTo>
                      <a:pt x="0" y="2125"/>
                    </a:lnTo>
                    <a:lnTo>
                      <a:pt x="0" y="1469"/>
                    </a:lnTo>
                    <a:lnTo>
                      <a:pt x="0" y="1416"/>
                    </a:lnTo>
                    <a:lnTo>
                      <a:pt x="0" y="1320"/>
                    </a:lnTo>
                    <a:lnTo>
                      <a:pt x="0" y="1215"/>
                    </a:lnTo>
                    <a:lnTo>
                      <a:pt x="3" y="1139"/>
                    </a:lnTo>
                    <a:lnTo>
                      <a:pt x="10" y="1065"/>
                    </a:lnTo>
                    <a:lnTo>
                      <a:pt x="23" y="992"/>
                    </a:lnTo>
                    <a:lnTo>
                      <a:pt x="41" y="921"/>
                    </a:lnTo>
                    <a:lnTo>
                      <a:pt x="63" y="850"/>
                    </a:lnTo>
                    <a:lnTo>
                      <a:pt x="90" y="782"/>
                    </a:lnTo>
                    <a:lnTo>
                      <a:pt x="120" y="717"/>
                    </a:lnTo>
                    <a:lnTo>
                      <a:pt x="156" y="653"/>
                    </a:lnTo>
                    <a:lnTo>
                      <a:pt x="195" y="590"/>
                    </a:lnTo>
                    <a:lnTo>
                      <a:pt x="237" y="531"/>
                    </a:lnTo>
                    <a:lnTo>
                      <a:pt x="283" y="473"/>
                    </a:lnTo>
                    <a:lnTo>
                      <a:pt x="333" y="418"/>
                    </a:lnTo>
                    <a:lnTo>
                      <a:pt x="386" y="366"/>
                    </a:lnTo>
                    <a:lnTo>
                      <a:pt x="441" y="317"/>
                    </a:lnTo>
                    <a:lnTo>
                      <a:pt x="499" y="271"/>
                    </a:lnTo>
                    <a:lnTo>
                      <a:pt x="560" y="227"/>
                    </a:lnTo>
                    <a:lnTo>
                      <a:pt x="623" y="187"/>
                    </a:lnTo>
                    <a:lnTo>
                      <a:pt x="688" y="151"/>
                    </a:lnTo>
                    <a:lnTo>
                      <a:pt x="755" y="118"/>
                    </a:lnTo>
                    <a:lnTo>
                      <a:pt x="824" y="90"/>
                    </a:lnTo>
                    <a:lnTo>
                      <a:pt x="895" y="64"/>
                    </a:lnTo>
                    <a:lnTo>
                      <a:pt x="966" y="42"/>
                    </a:lnTo>
                    <a:lnTo>
                      <a:pt x="1040" y="26"/>
                    </a:lnTo>
                    <a:lnTo>
                      <a:pt x="1114" y="13"/>
                    </a:lnTo>
                    <a:lnTo>
                      <a:pt x="1188" y="4"/>
                    </a:lnTo>
                    <a:lnTo>
                      <a:pt x="1264" y="0"/>
                    </a:lnTo>
                    <a:close/>
                  </a:path>
                </a:pathLst>
              </a:custGeom>
              <a:solidFill>
                <a:srgbClr val="C49FAD"/>
              </a:solidFill>
              <a:ln w="0">
                <a:noFill/>
                <a:prstDash val="solid"/>
                <a:round/>
              </a:ln>
            </p:spPr>
            <p:txBody>
              <a:bodyPr anchor="ctr"/>
              <a:lstStyle/>
              <a:p>
                <a:pPr algn="ctr"/>
                <a:endParaRPr>
                  <a:cs typeface="+mn-ea"/>
                  <a:sym typeface="+mn-lt"/>
                </a:endParaRPr>
              </a:p>
            </p:txBody>
          </p:sp>
          <p:sp>
            <p:nvSpPr>
              <p:cNvPr id="29" name="îŝḷîḓé-Freeform: Shape 9"/>
              <p:cNvSpPr/>
              <p:nvPr/>
            </p:nvSpPr>
            <p:spPr bwMode="auto">
              <a:xfrm>
                <a:off x="6278702" y="2938544"/>
                <a:ext cx="1899942" cy="1959776"/>
              </a:xfrm>
              <a:custGeom>
                <a:avLst/>
                <a:gdLst>
                  <a:gd name="T0" fmla="*/ 887 w 2445"/>
                  <a:gd name="T1" fmla="*/ 49 h 2522"/>
                  <a:gd name="T2" fmla="*/ 935 w 2445"/>
                  <a:gd name="T3" fmla="*/ 158 h 2522"/>
                  <a:gd name="T4" fmla="*/ 989 w 2445"/>
                  <a:gd name="T5" fmla="*/ 279 h 2522"/>
                  <a:gd name="T6" fmla="*/ 1045 w 2445"/>
                  <a:gd name="T7" fmla="*/ 408 h 2522"/>
                  <a:gd name="T8" fmla="*/ 1105 w 2445"/>
                  <a:gd name="T9" fmla="*/ 547 h 2522"/>
                  <a:gd name="T10" fmla="*/ 1168 w 2445"/>
                  <a:gd name="T11" fmla="*/ 686 h 2522"/>
                  <a:gd name="T12" fmla="*/ 1230 w 2445"/>
                  <a:gd name="T13" fmla="*/ 829 h 2522"/>
                  <a:gd name="T14" fmla="*/ 1292 w 2445"/>
                  <a:gd name="T15" fmla="*/ 970 h 2522"/>
                  <a:gd name="T16" fmla="*/ 1353 w 2445"/>
                  <a:gd name="T17" fmla="*/ 1107 h 2522"/>
                  <a:gd name="T18" fmla="*/ 1410 w 2445"/>
                  <a:gd name="T19" fmla="*/ 1238 h 2522"/>
                  <a:gd name="T20" fmla="*/ 1463 w 2445"/>
                  <a:gd name="T21" fmla="*/ 1360 h 2522"/>
                  <a:gd name="T22" fmla="*/ 1512 w 2445"/>
                  <a:gd name="T23" fmla="*/ 1470 h 2522"/>
                  <a:gd name="T24" fmla="*/ 1554 w 2445"/>
                  <a:gd name="T25" fmla="*/ 1566 h 2522"/>
                  <a:gd name="T26" fmla="*/ 1588 w 2445"/>
                  <a:gd name="T27" fmla="*/ 1646 h 2522"/>
                  <a:gd name="T28" fmla="*/ 1615 w 2445"/>
                  <a:gd name="T29" fmla="*/ 1706 h 2522"/>
                  <a:gd name="T30" fmla="*/ 1632 w 2445"/>
                  <a:gd name="T31" fmla="*/ 1743 h 2522"/>
                  <a:gd name="T32" fmla="*/ 1637 w 2445"/>
                  <a:gd name="T33" fmla="*/ 1756 h 2522"/>
                  <a:gd name="T34" fmla="*/ 1644 w 2445"/>
                  <a:gd name="T35" fmla="*/ 1770 h 2522"/>
                  <a:gd name="T36" fmla="*/ 1663 w 2445"/>
                  <a:gd name="T37" fmla="*/ 1806 h 2522"/>
                  <a:gd name="T38" fmla="*/ 1695 w 2445"/>
                  <a:gd name="T39" fmla="*/ 1863 h 2522"/>
                  <a:gd name="T40" fmla="*/ 1741 w 2445"/>
                  <a:gd name="T41" fmla="*/ 1935 h 2522"/>
                  <a:gd name="T42" fmla="*/ 1800 w 2445"/>
                  <a:gd name="T43" fmla="*/ 2017 h 2522"/>
                  <a:gd name="T44" fmla="*/ 1872 w 2445"/>
                  <a:gd name="T45" fmla="*/ 2106 h 2522"/>
                  <a:gd name="T46" fmla="*/ 1959 w 2445"/>
                  <a:gd name="T47" fmla="*/ 2200 h 2522"/>
                  <a:gd name="T48" fmla="*/ 2059 w 2445"/>
                  <a:gd name="T49" fmla="*/ 2292 h 2522"/>
                  <a:gd name="T50" fmla="*/ 2173 w 2445"/>
                  <a:gd name="T51" fmla="*/ 2380 h 2522"/>
                  <a:gd name="T52" fmla="*/ 2301 w 2445"/>
                  <a:gd name="T53" fmla="*/ 2457 h 2522"/>
                  <a:gd name="T54" fmla="*/ 2445 w 2445"/>
                  <a:gd name="T55" fmla="*/ 2522 h 2522"/>
                  <a:gd name="T56" fmla="*/ 2349 w 2445"/>
                  <a:gd name="T57" fmla="*/ 2522 h 2522"/>
                  <a:gd name="T58" fmla="*/ 2274 w 2445"/>
                  <a:gd name="T59" fmla="*/ 2522 h 2522"/>
                  <a:gd name="T60" fmla="*/ 2234 w 2445"/>
                  <a:gd name="T61" fmla="*/ 2522 h 2522"/>
                  <a:gd name="T62" fmla="*/ 2196 w 2445"/>
                  <a:gd name="T63" fmla="*/ 2522 h 2522"/>
                  <a:gd name="T64" fmla="*/ 2131 w 2445"/>
                  <a:gd name="T65" fmla="*/ 2522 h 2522"/>
                  <a:gd name="T66" fmla="*/ 2095 w 2445"/>
                  <a:gd name="T67" fmla="*/ 2522 h 2522"/>
                  <a:gd name="T68" fmla="*/ 2069 w 2445"/>
                  <a:gd name="T69" fmla="*/ 2522 h 2522"/>
                  <a:gd name="T70" fmla="*/ 2037 w 2445"/>
                  <a:gd name="T71" fmla="*/ 2522 h 2522"/>
                  <a:gd name="T72" fmla="*/ 1927 w 2445"/>
                  <a:gd name="T73" fmla="*/ 2522 h 2522"/>
                  <a:gd name="T74" fmla="*/ 1868 w 2445"/>
                  <a:gd name="T75" fmla="*/ 2522 h 2522"/>
                  <a:gd name="T76" fmla="*/ 1582 w 2445"/>
                  <a:gd name="T77" fmla="*/ 2522 h 2522"/>
                  <a:gd name="T78" fmla="*/ 1468 w 2445"/>
                  <a:gd name="T79" fmla="*/ 2522 h 2522"/>
                  <a:gd name="T80" fmla="*/ 1319 w 2445"/>
                  <a:gd name="T81" fmla="*/ 2522 h 2522"/>
                  <a:gd name="T82" fmla="*/ 1139 w 2445"/>
                  <a:gd name="T83" fmla="*/ 2519 h 2522"/>
                  <a:gd name="T84" fmla="*/ 991 w 2445"/>
                  <a:gd name="T85" fmla="*/ 2499 h 2522"/>
                  <a:gd name="T86" fmla="*/ 850 w 2445"/>
                  <a:gd name="T87" fmla="*/ 2458 h 2522"/>
                  <a:gd name="T88" fmla="*/ 716 w 2445"/>
                  <a:gd name="T89" fmla="*/ 2400 h 2522"/>
                  <a:gd name="T90" fmla="*/ 590 w 2445"/>
                  <a:gd name="T91" fmla="*/ 2327 h 2522"/>
                  <a:gd name="T92" fmla="*/ 473 w 2445"/>
                  <a:gd name="T93" fmla="*/ 2239 h 2522"/>
                  <a:gd name="T94" fmla="*/ 366 w 2445"/>
                  <a:gd name="T95" fmla="*/ 2136 h 2522"/>
                  <a:gd name="T96" fmla="*/ 271 w 2445"/>
                  <a:gd name="T97" fmla="*/ 2023 h 2522"/>
                  <a:gd name="T98" fmla="*/ 187 w 2445"/>
                  <a:gd name="T99" fmla="*/ 1899 h 2522"/>
                  <a:gd name="T100" fmla="*/ 118 w 2445"/>
                  <a:gd name="T101" fmla="*/ 1766 h 2522"/>
                  <a:gd name="T102" fmla="*/ 64 w 2445"/>
                  <a:gd name="T103" fmla="*/ 1627 h 2522"/>
                  <a:gd name="T104" fmla="*/ 26 w 2445"/>
                  <a:gd name="T105" fmla="*/ 1482 h 2522"/>
                  <a:gd name="T106" fmla="*/ 4 w 2445"/>
                  <a:gd name="T107" fmla="*/ 1333 h 2522"/>
                  <a:gd name="T108" fmla="*/ 0 w 2445"/>
                  <a:gd name="T109" fmla="*/ 1180 h 2522"/>
                  <a:gd name="T110" fmla="*/ 17 w 2445"/>
                  <a:gd name="T111" fmla="*/ 1028 h 2522"/>
                  <a:gd name="T112" fmla="*/ 53 w 2445"/>
                  <a:gd name="T113" fmla="*/ 875 h 2522"/>
                  <a:gd name="T114" fmla="*/ 111 w 2445"/>
                  <a:gd name="T115" fmla="*/ 725 h 2522"/>
                  <a:gd name="T116" fmla="*/ 191 w 2445"/>
                  <a:gd name="T117" fmla="*/ 577 h 2522"/>
                  <a:gd name="T118" fmla="*/ 296 w 2445"/>
                  <a:gd name="T119" fmla="*/ 435 h 2522"/>
                  <a:gd name="T120" fmla="*/ 426 w 2445"/>
                  <a:gd name="T121" fmla="*/ 300 h 2522"/>
                  <a:gd name="T122" fmla="*/ 581 w 2445"/>
                  <a:gd name="T123" fmla="*/ 172 h 2522"/>
                  <a:gd name="T124" fmla="*/ 764 w 2445"/>
                  <a:gd name="T125" fmla="*/ 54 h 2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5" h="2522">
                    <a:moveTo>
                      <a:pt x="866" y="0"/>
                    </a:moveTo>
                    <a:lnTo>
                      <a:pt x="887" y="49"/>
                    </a:lnTo>
                    <a:lnTo>
                      <a:pt x="910" y="102"/>
                    </a:lnTo>
                    <a:lnTo>
                      <a:pt x="935" y="158"/>
                    </a:lnTo>
                    <a:lnTo>
                      <a:pt x="962" y="217"/>
                    </a:lnTo>
                    <a:lnTo>
                      <a:pt x="989" y="279"/>
                    </a:lnTo>
                    <a:lnTo>
                      <a:pt x="1017" y="343"/>
                    </a:lnTo>
                    <a:lnTo>
                      <a:pt x="1045" y="408"/>
                    </a:lnTo>
                    <a:lnTo>
                      <a:pt x="1076" y="477"/>
                    </a:lnTo>
                    <a:lnTo>
                      <a:pt x="1105" y="547"/>
                    </a:lnTo>
                    <a:lnTo>
                      <a:pt x="1136" y="616"/>
                    </a:lnTo>
                    <a:lnTo>
                      <a:pt x="1168" y="686"/>
                    </a:lnTo>
                    <a:lnTo>
                      <a:pt x="1199" y="758"/>
                    </a:lnTo>
                    <a:lnTo>
                      <a:pt x="1230" y="829"/>
                    </a:lnTo>
                    <a:lnTo>
                      <a:pt x="1262" y="899"/>
                    </a:lnTo>
                    <a:lnTo>
                      <a:pt x="1292" y="970"/>
                    </a:lnTo>
                    <a:lnTo>
                      <a:pt x="1322" y="1039"/>
                    </a:lnTo>
                    <a:lnTo>
                      <a:pt x="1353" y="1107"/>
                    </a:lnTo>
                    <a:lnTo>
                      <a:pt x="1381" y="1174"/>
                    </a:lnTo>
                    <a:lnTo>
                      <a:pt x="1410" y="1238"/>
                    </a:lnTo>
                    <a:lnTo>
                      <a:pt x="1437" y="1301"/>
                    </a:lnTo>
                    <a:lnTo>
                      <a:pt x="1463" y="1360"/>
                    </a:lnTo>
                    <a:lnTo>
                      <a:pt x="1488" y="1418"/>
                    </a:lnTo>
                    <a:lnTo>
                      <a:pt x="1512" y="1470"/>
                    </a:lnTo>
                    <a:lnTo>
                      <a:pt x="1533" y="1520"/>
                    </a:lnTo>
                    <a:lnTo>
                      <a:pt x="1554" y="1566"/>
                    </a:lnTo>
                    <a:lnTo>
                      <a:pt x="1572" y="1609"/>
                    </a:lnTo>
                    <a:lnTo>
                      <a:pt x="1588" y="1646"/>
                    </a:lnTo>
                    <a:lnTo>
                      <a:pt x="1603" y="1678"/>
                    </a:lnTo>
                    <a:lnTo>
                      <a:pt x="1615" y="1706"/>
                    </a:lnTo>
                    <a:lnTo>
                      <a:pt x="1624" y="1728"/>
                    </a:lnTo>
                    <a:lnTo>
                      <a:pt x="1632" y="1743"/>
                    </a:lnTo>
                    <a:lnTo>
                      <a:pt x="1636" y="1754"/>
                    </a:lnTo>
                    <a:lnTo>
                      <a:pt x="1637" y="1756"/>
                    </a:lnTo>
                    <a:lnTo>
                      <a:pt x="1638" y="1760"/>
                    </a:lnTo>
                    <a:lnTo>
                      <a:pt x="1644" y="1770"/>
                    </a:lnTo>
                    <a:lnTo>
                      <a:pt x="1651" y="1786"/>
                    </a:lnTo>
                    <a:lnTo>
                      <a:pt x="1663" y="1806"/>
                    </a:lnTo>
                    <a:lnTo>
                      <a:pt x="1677" y="1832"/>
                    </a:lnTo>
                    <a:lnTo>
                      <a:pt x="1695" y="1863"/>
                    </a:lnTo>
                    <a:lnTo>
                      <a:pt x="1717" y="1897"/>
                    </a:lnTo>
                    <a:lnTo>
                      <a:pt x="1741" y="1935"/>
                    </a:lnTo>
                    <a:lnTo>
                      <a:pt x="1768" y="1974"/>
                    </a:lnTo>
                    <a:lnTo>
                      <a:pt x="1800" y="2017"/>
                    </a:lnTo>
                    <a:lnTo>
                      <a:pt x="1835" y="2062"/>
                    </a:lnTo>
                    <a:lnTo>
                      <a:pt x="1872" y="2106"/>
                    </a:lnTo>
                    <a:lnTo>
                      <a:pt x="1914" y="2154"/>
                    </a:lnTo>
                    <a:lnTo>
                      <a:pt x="1959" y="2200"/>
                    </a:lnTo>
                    <a:lnTo>
                      <a:pt x="2006" y="2246"/>
                    </a:lnTo>
                    <a:lnTo>
                      <a:pt x="2059" y="2292"/>
                    </a:lnTo>
                    <a:lnTo>
                      <a:pt x="2114" y="2336"/>
                    </a:lnTo>
                    <a:lnTo>
                      <a:pt x="2173" y="2380"/>
                    </a:lnTo>
                    <a:lnTo>
                      <a:pt x="2236" y="2419"/>
                    </a:lnTo>
                    <a:lnTo>
                      <a:pt x="2301" y="2457"/>
                    </a:lnTo>
                    <a:lnTo>
                      <a:pt x="2372" y="2491"/>
                    </a:lnTo>
                    <a:lnTo>
                      <a:pt x="2445" y="2522"/>
                    </a:lnTo>
                    <a:lnTo>
                      <a:pt x="2393" y="2522"/>
                    </a:lnTo>
                    <a:lnTo>
                      <a:pt x="2349" y="2522"/>
                    </a:lnTo>
                    <a:lnTo>
                      <a:pt x="2309" y="2522"/>
                    </a:lnTo>
                    <a:lnTo>
                      <a:pt x="2274" y="2522"/>
                    </a:lnTo>
                    <a:lnTo>
                      <a:pt x="2256" y="2522"/>
                    </a:lnTo>
                    <a:lnTo>
                      <a:pt x="2234" y="2522"/>
                    </a:lnTo>
                    <a:lnTo>
                      <a:pt x="2219" y="2522"/>
                    </a:lnTo>
                    <a:lnTo>
                      <a:pt x="2196" y="2522"/>
                    </a:lnTo>
                    <a:lnTo>
                      <a:pt x="2145" y="2522"/>
                    </a:lnTo>
                    <a:lnTo>
                      <a:pt x="2131" y="2522"/>
                    </a:lnTo>
                    <a:lnTo>
                      <a:pt x="2118" y="2522"/>
                    </a:lnTo>
                    <a:lnTo>
                      <a:pt x="2095" y="2522"/>
                    </a:lnTo>
                    <a:lnTo>
                      <a:pt x="2082" y="2522"/>
                    </a:lnTo>
                    <a:lnTo>
                      <a:pt x="2069" y="2522"/>
                    </a:lnTo>
                    <a:lnTo>
                      <a:pt x="2054" y="2522"/>
                    </a:lnTo>
                    <a:lnTo>
                      <a:pt x="2037" y="2522"/>
                    </a:lnTo>
                    <a:lnTo>
                      <a:pt x="2018" y="2522"/>
                    </a:lnTo>
                    <a:lnTo>
                      <a:pt x="1927" y="2522"/>
                    </a:lnTo>
                    <a:lnTo>
                      <a:pt x="1906" y="2522"/>
                    </a:lnTo>
                    <a:lnTo>
                      <a:pt x="1868" y="2522"/>
                    </a:lnTo>
                    <a:lnTo>
                      <a:pt x="1624" y="2522"/>
                    </a:lnTo>
                    <a:lnTo>
                      <a:pt x="1582" y="2522"/>
                    </a:lnTo>
                    <a:lnTo>
                      <a:pt x="1535" y="2522"/>
                    </a:lnTo>
                    <a:lnTo>
                      <a:pt x="1468" y="2522"/>
                    </a:lnTo>
                    <a:lnTo>
                      <a:pt x="1415" y="2522"/>
                    </a:lnTo>
                    <a:lnTo>
                      <a:pt x="1319" y="2522"/>
                    </a:lnTo>
                    <a:lnTo>
                      <a:pt x="1213" y="2522"/>
                    </a:lnTo>
                    <a:lnTo>
                      <a:pt x="1139" y="2519"/>
                    </a:lnTo>
                    <a:lnTo>
                      <a:pt x="1064" y="2512"/>
                    </a:lnTo>
                    <a:lnTo>
                      <a:pt x="991" y="2499"/>
                    </a:lnTo>
                    <a:lnTo>
                      <a:pt x="921" y="2481"/>
                    </a:lnTo>
                    <a:lnTo>
                      <a:pt x="850" y="2458"/>
                    </a:lnTo>
                    <a:lnTo>
                      <a:pt x="782" y="2432"/>
                    </a:lnTo>
                    <a:lnTo>
                      <a:pt x="716" y="2400"/>
                    </a:lnTo>
                    <a:lnTo>
                      <a:pt x="651" y="2366"/>
                    </a:lnTo>
                    <a:lnTo>
                      <a:pt x="590" y="2327"/>
                    </a:lnTo>
                    <a:lnTo>
                      <a:pt x="530" y="2285"/>
                    </a:lnTo>
                    <a:lnTo>
                      <a:pt x="473" y="2239"/>
                    </a:lnTo>
                    <a:lnTo>
                      <a:pt x="418" y="2188"/>
                    </a:lnTo>
                    <a:lnTo>
                      <a:pt x="366" y="2136"/>
                    </a:lnTo>
                    <a:lnTo>
                      <a:pt x="317" y="2081"/>
                    </a:lnTo>
                    <a:lnTo>
                      <a:pt x="271" y="2023"/>
                    </a:lnTo>
                    <a:lnTo>
                      <a:pt x="227" y="1961"/>
                    </a:lnTo>
                    <a:lnTo>
                      <a:pt x="187" y="1899"/>
                    </a:lnTo>
                    <a:lnTo>
                      <a:pt x="152" y="1833"/>
                    </a:lnTo>
                    <a:lnTo>
                      <a:pt x="118" y="1766"/>
                    </a:lnTo>
                    <a:lnTo>
                      <a:pt x="89" y="1697"/>
                    </a:lnTo>
                    <a:lnTo>
                      <a:pt x="64" y="1627"/>
                    </a:lnTo>
                    <a:lnTo>
                      <a:pt x="43" y="1555"/>
                    </a:lnTo>
                    <a:lnTo>
                      <a:pt x="26" y="1482"/>
                    </a:lnTo>
                    <a:lnTo>
                      <a:pt x="12" y="1407"/>
                    </a:lnTo>
                    <a:lnTo>
                      <a:pt x="4" y="1333"/>
                    </a:lnTo>
                    <a:lnTo>
                      <a:pt x="0" y="1256"/>
                    </a:lnTo>
                    <a:lnTo>
                      <a:pt x="0" y="1180"/>
                    </a:lnTo>
                    <a:lnTo>
                      <a:pt x="7" y="1105"/>
                    </a:lnTo>
                    <a:lnTo>
                      <a:pt x="17" y="1028"/>
                    </a:lnTo>
                    <a:lnTo>
                      <a:pt x="32" y="951"/>
                    </a:lnTo>
                    <a:lnTo>
                      <a:pt x="53" y="875"/>
                    </a:lnTo>
                    <a:lnTo>
                      <a:pt x="80" y="799"/>
                    </a:lnTo>
                    <a:lnTo>
                      <a:pt x="111" y="725"/>
                    </a:lnTo>
                    <a:lnTo>
                      <a:pt x="149" y="651"/>
                    </a:lnTo>
                    <a:lnTo>
                      <a:pt x="191" y="577"/>
                    </a:lnTo>
                    <a:lnTo>
                      <a:pt x="241" y="506"/>
                    </a:lnTo>
                    <a:lnTo>
                      <a:pt x="296" y="435"/>
                    </a:lnTo>
                    <a:lnTo>
                      <a:pt x="358" y="367"/>
                    </a:lnTo>
                    <a:lnTo>
                      <a:pt x="426" y="300"/>
                    </a:lnTo>
                    <a:lnTo>
                      <a:pt x="500" y="235"/>
                    </a:lnTo>
                    <a:lnTo>
                      <a:pt x="581" y="172"/>
                    </a:lnTo>
                    <a:lnTo>
                      <a:pt x="669" y="112"/>
                    </a:lnTo>
                    <a:lnTo>
                      <a:pt x="764" y="54"/>
                    </a:lnTo>
                    <a:lnTo>
                      <a:pt x="866" y="0"/>
                    </a:lnTo>
                    <a:close/>
                  </a:path>
                </a:pathLst>
              </a:custGeom>
              <a:solidFill>
                <a:srgbClr val="F9C4BD"/>
              </a:solidFill>
              <a:ln w="0">
                <a:noFill/>
                <a:prstDash val="solid"/>
                <a:round/>
              </a:ln>
            </p:spPr>
            <p:txBody>
              <a:bodyPr anchor="ctr"/>
              <a:lstStyle/>
              <a:p>
                <a:pPr algn="ctr"/>
                <a:endParaRPr>
                  <a:cs typeface="+mn-ea"/>
                  <a:sym typeface="+mn-lt"/>
                </a:endParaRPr>
              </a:p>
            </p:txBody>
          </p:sp>
          <p:sp>
            <p:nvSpPr>
              <p:cNvPr id="30" name="îŝḷîḓé-Freeform: Shape 10"/>
              <p:cNvSpPr/>
              <p:nvPr/>
            </p:nvSpPr>
            <p:spPr bwMode="auto">
              <a:xfrm>
                <a:off x="7602833" y="2996825"/>
                <a:ext cx="1955891" cy="1900719"/>
              </a:xfrm>
              <a:custGeom>
                <a:avLst/>
                <a:gdLst>
                  <a:gd name="T0" fmla="*/ 2517 w 2517"/>
                  <a:gd name="T1" fmla="*/ 50 h 2446"/>
                  <a:gd name="T2" fmla="*/ 2517 w 2517"/>
                  <a:gd name="T3" fmla="*/ 134 h 2446"/>
                  <a:gd name="T4" fmla="*/ 2517 w 2517"/>
                  <a:gd name="T5" fmla="*/ 200 h 2446"/>
                  <a:gd name="T6" fmla="*/ 2517 w 2517"/>
                  <a:gd name="T7" fmla="*/ 300 h 2446"/>
                  <a:gd name="T8" fmla="*/ 2517 w 2517"/>
                  <a:gd name="T9" fmla="*/ 325 h 2446"/>
                  <a:gd name="T10" fmla="*/ 2517 w 2517"/>
                  <a:gd name="T11" fmla="*/ 350 h 2446"/>
                  <a:gd name="T12" fmla="*/ 2517 w 2517"/>
                  <a:gd name="T13" fmla="*/ 375 h 2446"/>
                  <a:gd name="T14" fmla="*/ 2517 w 2517"/>
                  <a:gd name="T15" fmla="*/ 407 h 2446"/>
                  <a:gd name="T16" fmla="*/ 2517 w 2517"/>
                  <a:gd name="T17" fmla="*/ 1231 h 2446"/>
                  <a:gd name="T18" fmla="*/ 2507 w 2517"/>
                  <a:gd name="T19" fmla="*/ 1381 h 2446"/>
                  <a:gd name="T20" fmla="*/ 2476 w 2517"/>
                  <a:gd name="T21" fmla="*/ 1525 h 2446"/>
                  <a:gd name="T22" fmla="*/ 2428 w 2517"/>
                  <a:gd name="T23" fmla="*/ 1663 h 2446"/>
                  <a:gd name="T24" fmla="*/ 2361 w 2517"/>
                  <a:gd name="T25" fmla="*/ 1794 h 2446"/>
                  <a:gd name="T26" fmla="*/ 2280 w 2517"/>
                  <a:gd name="T27" fmla="*/ 1916 h 2446"/>
                  <a:gd name="T28" fmla="*/ 2185 w 2517"/>
                  <a:gd name="T29" fmla="*/ 2028 h 2446"/>
                  <a:gd name="T30" fmla="*/ 2078 w 2517"/>
                  <a:gd name="T31" fmla="*/ 2129 h 2446"/>
                  <a:gd name="T32" fmla="*/ 1958 w 2517"/>
                  <a:gd name="T33" fmla="*/ 2219 h 2446"/>
                  <a:gd name="T34" fmla="*/ 1830 w 2517"/>
                  <a:gd name="T35" fmla="*/ 2294 h 2446"/>
                  <a:gd name="T36" fmla="*/ 1694 w 2517"/>
                  <a:gd name="T37" fmla="*/ 2357 h 2446"/>
                  <a:gd name="T38" fmla="*/ 1552 w 2517"/>
                  <a:gd name="T39" fmla="*/ 2403 h 2446"/>
                  <a:gd name="T40" fmla="*/ 1406 w 2517"/>
                  <a:gd name="T41" fmla="*/ 2433 h 2446"/>
                  <a:gd name="T42" fmla="*/ 1255 w 2517"/>
                  <a:gd name="T43" fmla="*/ 2446 h 2446"/>
                  <a:gd name="T44" fmla="*/ 1103 w 2517"/>
                  <a:gd name="T45" fmla="*/ 2439 h 2446"/>
                  <a:gd name="T46" fmla="*/ 950 w 2517"/>
                  <a:gd name="T47" fmla="*/ 2414 h 2446"/>
                  <a:gd name="T48" fmla="*/ 798 w 2517"/>
                  <a:gd name="T49" fmla="*/ 2366 h 2446"/>
                  <a:gd name="T50" fmla="*/ 650 w 2517"/>
                  <a:gd name="T51" fmla="*/ 2297 h 2446"/>
                  <a:gd name="T52" fmla="*/ 506 w 2517"/>
                  <a:gd name="T53" fmla="*/ 2205 h 2446"/>
                  <a:gd name="T54" fmla="*/ 366 w 2517"/>
                  <a:gd name="T55" fmla="*/ 2088 h 2446"/>
                  <a:gd name="T56" fmla="*/ 236 w 2517"/>
                  <a:gd name="T57" fmla="*/ 1945 h 2446"/>
                  <a:gd name="T58" fmla="*/ 113 w 2517"/>
                  <a:gd name="T59" fmla="*/ 1776 h 2446"/>
                  <a:gd name="T60" fmla="*/ 0 w 2517"/>
                  <a:gd name="T61" fmla="*/ 1580 h 2446"/>
                  <a:gd name="T62" fmla="*/ 102 w 2517"/>
                  <a:gd name="T63" fmla="*/ 1535 h 2446"/>
                  <a:gd name="T64" fmla="*/ 218 w 2517"/>
                  <a:gd name="T65" fmla="*/ 1484 h 2446"/>
                  <a:gd name="T66" fmla="*/ 343 w 2517"/>
                  <a:gd name="T67" fmla="*/ 1429 h 2446"/>
                  <a:gd name="T68" fmla="*/ 477 w 2517"/>
                  <a:gd name="T69" fmla="*/ 1370 h 2446"/>
                  <a:gd name="T70" fmla="*/ 616 w 2517"/>
                  <a:gd name="T71" fmla="*/ 1308 h 2446"/>
                  <a:gd name="T72" fmla="*/ 757 w 2517"/>
                  <a:gd name="T73" fmla="*/ 1246 h 2446"/>
                  <a:gd name="T74" fmla="*/ 900 w 2517"/>
                  <a:gd name="T75" fmla="*/ 1184 h 2446"/>
                  <a:gd name="T76" fmla="*/ 1038 w 2517"/>
                  <a:gd name="T77" fmla="*/ 1122 h 2446"/>
                  <a:gd name="T78" fmla="*/ 1173 w 2517"/>
                  <a:gd name="T79" fmla="*/ 1063 h 2446"/>
                  <a:gd name="T80" fmla="*/ 1300 w 2517"/>
                  <a:gd name="T81" fmla="*/ 1008 h 2446"/>
                  <a:gd name="T82" fmla="*/ 1415 w 2517"/>
                  <a:gd name="T83" fmla="*/ 956 h 2446"/>
                  <a:gd name="T84" fmla="*/ 1519 w 2517"/>
                  <a:gd name="T85" fmla="*/ 912 h 2446"/>
                  <a:gd name="T86" fmla="*/ 1606 w 2517"/>
                  <a:gd name="T87" fmla="*/ 873 h 2446"/>
                  <a:gd name="T88" fmla="*/ 1676 w 2517"/>
                  <a:gd name="T89" fmla="*/ 842 h 2446"/>
                  <a:gd name="T90" fmla="*/ 1725 w 2517"/>
                  <a:gd name="T91" fmla="*/ 821 h 2446"/>
                  <a:gd name="T92" fmla="*/ 1751 w 2517"/>
                  <a:gd name="T93" fmla="*/ 809 h 2446"/>
                  <a:gd name="T94" fmla="*/ 1757 w 2517"/>
                  <a:gd name="T95" fmla="*/ 806 h 2446"/>
                  <a:gd name="T96" fmla="*/ 1783 w 2517"/>
                  <a:gd name="T97" fmla="*/ 794 h 2446"/>
                  <a:gd name="T98" fmla="*/ 1830 w 2517"/>
                  <a:gd name="T99" fmla="*/ 767 h 2446"/>
                  <a:gd name="T100" fmla="*/ 1894 w 2517"/>
                  <a:gd name="T101" fmla="*/ 728 h 2446"/>
                  <a:gd name="T102" fmla="*/ 1971 w 2517"/>
                  <a:gd name="T103" fmla="*/ 676 h 2446"/>
                  <a:gd name="T104" fmla="*/ 2057 w 2517"/>
                  <a:gd name="T105" fmla="*/ 610 h 2446"/>
                  <a:gd name="T106" fmla="*/ 2149 w 2517"/>
                  <a:gd name="T107" fmla="*/ 531 h 2446"/>
                  <a:gd name="T108" fmla="*/ 2242 w 2517"/>
                  <a:gd name="T109" fmla="*/ 437 h 2446"/>
                  <a:gd name="T110" fmla="*/ 2333 w 2517"/>
                  <a:gd name="T111" fmla="*/ 331 h 2446"/>
                  <a:gd name="T112" fmla="*/ 2415 w 2517"/>
                  <a:gd name="T113" fmla="*/ 209 h 2446"/>
                  <a:gd name="T114" fmla="*/ 2487 w 2517"/>
                  <a:gd name="T115" fmla="*/ 73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7" h="2446">
                    <a:moveTo>
                      <a:pt x="2517" y="0"/>
                    </a:moveTo>
                    <a:lnTo>
                      <a:pt x="2517" y="50"/>
                    </a:lnTo>
                    <a:lnTo>
                      <a:pt x="2517" y="96"/>
                    </a:lnTo>
                    <a:lnTo>
                      <a:pt x="2517" y="134"/>
                    </a:lnTo>
                    <a:lnTo>
                      <a:pt x="2517" y="169"/>
                    </a:lnTo>
                    <a:lnTo>
                      <a:pt x="2517" y="200"/>
                    </a:lnTo>
                    <a:lnTo>
                      <a:pt x="2517" y="225"/>
                    </a:lnTo>
                    <a:lnTo>
                      <a:pt x="2517" y="300"/>
                    </a:lnTo>
                    <a:lnTo>
                      <a:pt x="2517" y="314"/>
                    </a:lnTo>
                    <a:lnTo>
                      <a:pt x="2517" y="325"/>
                    </a:lnTo>
                    <a:lnTo>
                      <a:pt x="2517" y="338"/>
                    </a:lnTo>
                    <a:lnTo>
                      <a:pt x="2517" y="350"/>
                    </a:lnTo>
                    <a:lnTo>
                      <a:pt x="2517" y="363"/>
                    </a:lnTo>
                    <a:lnTo>
                      <a:pt x="2517" y="375"/>
                    </a:lnTo>
                    <a:lnTo>
                      <a:pt x="2517" y="391"/>
                    </a:lnTo>
                    <a:lnTo>
                      <a:pt x="2517" y="407"/>
                    </a:lnTo>
                    <a:lnTo>
                      <a:pt x="2517" y="427"/>
                    </a:lnTo>
                    <a:lnTo>
                      <a:pt x="2517" y="1231"/>
                    </a:lnTo>
                    <a:lnTo>
                      <a:pt x="2515" y="1307"/>
                    </a:lnTo>
                    <a:lnTo>
                      <a:pt x="2507" y="1381"/>
                    </a:lnTo>
                    <a:lnTo>
                      <a:pt x="2494" y="1454"/>
                    </a:lnTo>
                    <a:lnTo>
                      <a:pt x="2476" y="1525"/>
                    </a:lnTo>
                    <a:lnTo>
                      <a:pt x="2453" y="1595"/>
                    </a:lnTo>
                    <a:lnTo>
                      <a:pt x="2428" y="1663"/>
                    </a:lnTo>
                    <a:lnTo>
                      <a:pt x="2397" y="1730"/>
                    </a:lnTo>
                    <a:lnTo>
                      <a:pt x="2361" y="1794"/>
                    </a:lnTo>
                    <a:lnTo>
                      <a:pt x="2322" y="1856"/>
                    </a:lnTo>
                    <a:lnTo>
                      <a:pt x="2280" y="1916"/>
                    </a:lnTo>
                    <a:lnTo>
                      <a:pt x="2234" y="1972"/>
                    </a:lnTo>
                    <a:lnTo>
                      <a:pt x="2185" y="2028"/>
                    </a:lnTo>
                    <a:lnTo>
                      <a:pt x="2133" y="2080"/>
                    </a:lnTo>
                    <a:lnTo>
                      <a:pt x="2078" y="2129"/>
                    </a:lnTo>
                    <a:lnTo>
                      <a:pt x="2019" y="2175"/>
                    </a:lnTo>
                    <a:lnTo>
                      <a:pt x="1958" y="2219"/>
                    </a:lnTo>
                    <a:lnTo>
                      <a:pt x="1896" y="2258"/>
                    </a:lnTo>
                    <a:lnTo>
                      <a:pt x="1830" y="2294"/>
                    </a:lnTo>
                    <a:lnTo>
                      <a:pt x="1764" y="2328"/>
                    </a:lnTo>
                    <a:lnTo>
                      <a:pt x="1694" y="2357"/>
                    </a:lnTo>
                    <a:lnTo>
                      <a:pt x="1624" y="2382"/>
                    </a:lnTo>
                    <a:lnTo>
                      <a:pt x="1552" y="2403"/>
                    </a:lnTo>
                    <a:lnTo>
                      <a:pt x="1479" y="2420"/>
                    </a:lnTo>
                    <a:lnTo>
                      <a:pt x="1406" y="2433"/>
                    </a:lnTo>
                    <a:lnTo>
                      <a:pt x="1330" y="2442"/>
                    </a:lnTo>
                    <a:lnTo>
                      <a:pt x="1255" y="2446"/>
                    </a:lnTo>
                    <a:lnTo>
                      <a:pt x="1179" y="2446"/>
                    </a:lnTo>
                    <a:lnTo>
                      <a:pt x="1103" y="2439"/>
                    </a:lnTo>
                    <a:lnTo>
                      <a:pt x="1027" y="2429"/>
                    </a:lnTo>
                    <a:lnTo>
                      <a:pt x="950" y="2414"/>
                    </a:lnTo>
                    <a:lnTo>
                      <a:pt x="874" y="2393"/>
                    </a:lnTo>
                    <a:lnTo>
                      <a:pt x="798" y="2366"/>
                    </a:lnTo>
                    <a:lnTo>
                      <a:pt x="724" y="2335"/>
                    </a:lnTo>
                    <a:lnTo>
                      <a:pt x="650" y="2297"/>
                    </a:lnTo>
                    <a:lnTo>
                      <a:pt x="578" y="2255"/>
                    </a:lnTo>
                    <a:lnTo>
                      <a:pt x="506" y="2205"/>
                    </a:lnTo>
                    <a:lnTo>
                      <a:pt x="436" y="2149"/>
                    </a:lnTo>
                    <a:lnTo>
                      <a:pt x="366" y="2088"/>
                    </a:lnTo>
                    <a:lnTo>
                      <a:pt x="300" y="2020"/>
                    </a:lnTo>
                    <a:lnTo>
                      <a:pt x="236" y="1945"/>
                    </a:lnTo>
                    <a:lnTo>
                      <a:pt x="173" y="1865"/>
                    </a:lnTo>
                    <a:lnTo>
                      <a:pt x="113" y="1776"/>
                    </a:lnTo>
                    <a:lnTo>
                      <a:pt x="55" y="1681"/>
                    </a:lnTo>
                    <a:lnTo>
                      <a:pt x="0" y="1580"/>
                    </a:lnTo>
                    <a:lnTo>
                      <a:pt x="50" y="1558"/>
                    </a:lnTo>
                    <a:lnTo>
                      <a:pt x="102" y="1535"/>
                    </a:lnTo>
                    <a:lnTo>
                      <a:pt x="159" y="1509"/>
                    </a:lnTo>
                    <a:lnTo>
                      <a:pt x="218" y="1484"/>
                    </a:lnTo>
                    <a:lnTo>
                      <a:pt x="279" y="1457"/>
                    </a:lnTo>
                    <a:lnTo>
                      <a:pt x="343" y="1429"/>
                    </a:lnTo>
                    <a:lnTo>
                      <a:pt x="409" y="1399"/>
                    </a:lnTo>
                    <a:lnTo>
                      <a:pt x="477" y="1370"/>
                    </a:lnTo>
                    <a:lnTo>
                      <a:pt x="546" y="1340"/>
                    </a:lnTo>
                    <a:lnTo>
                      <a:pt x="616" y="1308"/>
                    </a:lnTo>
                    <a:lnTo>
                      <a:pt x="687" y="1277"/>
                    </a:lnTo>
                    <a:lnTo>
                      <a:pt x="757" y="1246"/>
                    </a:lnTo>
                    <a:lnTo>
                      <a:pt x="829" y="1216"/>
                    </a:lnTo>
                    <a:lnTo>
                      <a:pt x="900" y="1184"/>
                    </a:lnTo>
                    <a:lnTo>
                      <a:pt x="969" y="1153"/>
                    </a:lnTo>
                    <a:lnTo>
                      <a:pt x="1038" y="1122"/>
                    </a:lnTo>
                    <a:lnTo>
                      <a:pt x="1106" y="1092"/>
                    </a:lnTo>
                    <a:lnTo>
                      <a:pt x="1173" y="1063"/>
                    </a:lnTo>
                    <a:lnTo>
                      <a:pt x="1237" y="1035"/>
                    </a:lnTo>
                    <a:lnTo>
                      <a:pt x="1300" y="1008"/>
                    </a:lnTo>
                    <a:lnTo>
                      <a:pt x="1359" y="982"/>
                    </a:lnTo>
                    <a:lnTo>
                      <a:pt x="1415" y="956"/>
                    </a:lnTo>
                    <a:lnTo>
                      <a:pt x="1469" y="933"/>
                    </a:lnTo>
                    <a:lnTo>
                      <a:pt x="1519" y="912"/>
                    </a:lnTo>
                    <a:lnTo>
                      <a:pt x="1565" y="891"/>
                    </a:lnTo>
                    <a:lnTo>
                      <a:pt x="1606" y="873"/>
                    </a:lnTo>
                    <a:lnTo>
                      <a:pt x="1644" y="856"/>
                    </a:lnTo>
                    <a:lnTo>
                      <a:pt x="1676" y="842"/>
                    </a:lnTo>
                    <a:lnTo>
                      <a:pt x="1703" y="829"/>
                    </a:lnTo>
                    <a:lnTo>
                      <a:pt x="1725" y="821"/>
                    </a:lnTo>
                    <a:lnTo>
                      <a:pt x="1742" y="813"/>
                    </a:lnTo>
                    <a:lnTo>
                      <a:pt x="1751" y="809"/>
                    </a:lnTo>
                    <a:lnTo>
                      <a:pt x="1755" y="808"/>
                    </a:lnTo>
                    <a:lnTo>
                      <a:pt x="1757" y="806"/>
                    </a:lnTo>
                    <a:lnTo>
                      <a:pt x="1767" y="801"/>
                    </a:lnTo>
                    <a:lnTo>
                      <a:pt x="1783" y="794"/>
                    </a:lnTo>
                    <a:lnTo>
                      <a:pt x="1805" y="782"/>
                    </a:lnTo>
                    <a:lnTo>
                      <a:pt x="1830" y="767"/>
                    </a:lnTo>
                    <a:lnTo>
                      <a:pt x="1860" y="750"/>
                    </a:lnTo>
                    <a:lnTo>
                      <a:pt x="1894" y="728"/>
                    </a:lnTo>
                    <a:lnTo>
                      <a:pt x="1932" y="704"/>
                    </a:lnTo>
                    <a:lnTo>
                      <a:pt x="1971" y="676"/>
                    </a:lnTo>
                    <a:lnTo>
                      <a:pt x="2014" y="645"/>
                    </a:lnTo>
                    <a:lnTo>
                      <a:pt x="2057" y="610"/>
                    </a:lnTo>
                    <a:lnTo>
                      <a:pt x="2103" y="573"/>
                    </a:lnTo>
                    <a:lnTo>
                      <a:pt x="2149" y="531"/>
                    </a:lnTo>
                    <a:lnTo>
                      <a:pt x="2196" y="486"/>
                    </a:lnTo>
                    <a:lnTo>
                      <a:pt x="2242" y="437"/>
                    </a:lnTo>
                    <a:lnTo>
                      <a:pt x="2288" y="386"/>
                    </a:lnTo>
                    <a:lnTo>
                      <a:pt x="2333" y="331"/>
                    </a:lnTo>
                    <a:lnTo>
                      <a:pt x="2375" y="272"/>
                    </a:lnTo>
                    <a:lnTo>
                      <a:pt x="2415" y="209"/>
                    </a:lnTo>
                    <a:lnTo>
                      <a:pt x="2452" y="142"/>
                    </a:lnTo>
                    <a:lnTo>
                      <a:pt x="2487" y="73"/>
                    </a:lnTo>
                    <a:lnTo>
                      <a:pt x="2517" y="0"/>
                    </a:lnTo>
                    <a:close/>
                  </a:path>
                </a:pathLst>
              </a:custGeom>
              <a:solidFill>
                <a:srgbClr val="93E3EC"/>
              </a:solidFill>
              <a:ln w="0">
                <a:noFill/>
                <a:prstDash val="solid"/>
                <a:round/>
              </a:ln>
            </p:spPr>
            <p:txBody>
              <a:bodyPr anchor="ctr"/>
              <a:lstStyle/>
              <a:p>
                <a:pPr algn="ctr"/>
                <a:endParaRPr>
                  <a:cs typeface="+mn-ea"/>
                  <a:sym typeface="+mn-lt"/>
                </a:endParaRPr>
              </a:p>
            </p:txBody>
          </p:sp>
        </p:grpSp>
        <p:sp>
          <p:nvSpPr>
            <p:cNvPr id="17" name="îŝḷîḓé-Freeform: Shape 3"/>
            <p:cNvSpPr/>
            <p:nvPr/>
          </p:nvSpPr>
          <p:spPr>
            <a:xfrm>
              <a:off x="4865236" y="4863777"/>
              <a:ext cx="405594" cy="456671"/>
            </a:xfrm>
            <a:custGeom>
              <a:avLst/>
              <a:gdLst/>
              <a:ahLst/>
              <a:cxnLst>
                <a:cxn ang="0">
                  <a:pos x="wd2" y="hd2"/>
                </a:cxn>
                <a:cxn ang="5400000">
                  <a:pos x="wd2" y="hd2"/>
                </a:cxn>
                <a:cxn ang="10800000">
                  <a:pos x="wd2" y="hd2"/>
                </a:cxn>
                <a:cxn ang="16200000">
                  <a:pos x="wd2" y="hd2"/>
                </a:cxn>
              </a:cxnLst>
              <a:rect l="0" t="0" r="r" b="b"/>
              <a:pathLst>
                <a:path w="21600" h="21600" extrusionOk="0">
                  <a:moveTo>
                    <a:pt x="13800" y="18655"/>
                  </a:moveTo>
                  <a:cubicBezTo>
                    <a:pt x="13468" y="18655"/>
                    <a:pt x="13200" y="18874"/>
                    <a:pt x="13200" y="19145"/>
                  </a:cubicBezTo>
                  <a:cubicBezTo>
                    <a:pt x="13200" y="19417"/>
                    <a:pt x="13468" y="19636"/>
                    <a:pt x="13800" y="19636"/>
                  </a:cubicBezTo>
                  <a:cubicBezTo>
                    <a:pt x="14132" y="19636"/>
                    <a:pt x="14400" y="19417"/>
                    <a:pt x="14400" y="19145"/>
                  </a:cubicBezTo>
                  <a:cubicBezTo>
                    <a:pt x="14400" y="18874"/>
                    <a:pt x="14132" y="18655"/>
                    <a:pt x="13800" y="18655"/>
                  </a:cubicBezTo>
                  <a:moveTo>
                    <a:pt x="10200" y="15709"/>
                  </a:moveTo>
                  <a:cubicBezTo>
                    <a:pt x="9868" y="15709"/>
                    <a:pt x="9600" y="15490"/>
                    <a:pt x="9600" y="15218"/>
                  </a:cubicBezTo>
                  <a:cubicBezTo>
                    <a:pt x="9600" y="14947"/>
                    <a:pt x="9868" y="14727"/>
                    <a:pt x="10200" y="14727"/>
                  </a:cubicBezTo>
                  <a:cubicBezTo>
                    <a:pt x="10532" y="14727"/>
                    <a:pt x="10800" y="14947"/>
                    <a:pt x="10800" y="15218"/>
                  </a:cubicBezTo>
                  <a:cubicBezTo>
                    <a:pt x="10800" y="15490"/>
                    <a:pt x="10532" y="15709"/>
                    <a:pt x="10200" y="15709"/>
                  </a:cubicBezTo>
                  <a:moveTo>
                    <a:pt x="10200" y="13745"/>
                  </a:moveTo>
                  <a:cubicBezTo>
                    <a:pt x="9206" y="13745"/>
                    <a:pt x="8400" y="14405"/>
                    <a:pt x="8400" y="15218"/>
                  </a:cubicBezTo>
                  <a:cubicBezTo>
                    <a:pt x="8400" y="16031"/>
                    <a:pt x="9206" y="16691"/>
                    <a:pt x="10200" y="16691"/>
                  </a:cubicBezTo>
                  <a:cubicBezTo>
                    <a:pt x="11194" y="16691"/>
                    <a:pt x="12000" y="16031"/>
                    <a:pt x="12000" y="15218"/>
                  </a:cubicBezTo>
                  <a:cubicBezTo>
                    <a:pt x="12000" y="14405"/>
                    <a:pt x="11194" y="13745"/>
                    <a:pt x="10200" y="13745"/>
                  </a:cubicBezTo>
                  <a:moveTo>
                    <a:pt x="15600" y="13745"/>
                  </a:moveTo>
                  <a:cubicBezTo>
                    <a:pt x="14938" y="13745"/>
                    <a:pt x="14400" y="14186"/>
                    <a:pt x="14400" y="14727"/>
                  </a:cubicBezTo>
                  <a:cubicBezTo>
                    <a:pt x="14400" y="15269"/>
                    <a:pt x="14938" y="15709"/>
                    <a:pt x="15600" y="15709"/>
                  </a:cubicBezTo>
                  <a:cubicBezTo>
                    <a:pt x="16262" y="15709"/>
                    <a:pt x="16800" y="15269"/>
                    <a:pt x="16800" y="14727"/>
                  </a:cubicBezTo>
                  <a:cubicBezTo>
                    <a:pt x="16800" y="14186"/>
                    <a:pt x="16262" y="13745"/>
                    <a:pt x="15600" y="13745"/>
                  </a:cubicBezTo>
                  <a:moveTo>
                    <a:pt x="14400" y="20618"/>
                  </a:moveTo>
                  <a:lnTo>
                    <a:pt x="7200" y="20618"/>
                  </a:lnTo>
                  <a:cubicBezTo>
                    <a:pt x="3892" y="20618"/>
                    <a:pt x="1200" y="18416"/>
                    <a:pt x="1200" y="15709"/>
                  </a:cubicBezTo>
                  <a:cubicBezTo>
                    <a:pt x="1200" y="13123"/>
                    <a:pt x="2182" y="11620"/>
                    <a:pt x="3320" y="9880"/>
                  </a:cubicBezTo>
                  <a:cubicBezTo>
                    <a:pt x="3477" y="9639"/>
                    <a:pt x="3636" y="9392"/>
                    <a:pt x="3797" y="9140"/>
                  </a:cubicBezTo>
                  <a:cubicBezTo>
                    <a:pt x="3905" y="9093"/>
                    <a:pt x="6420" y="8038"/>
                    <a:pt x="9814" y="9625"/>
                  </a:cubicBezTo>
                  <a:cubicBezTo>
                    <a:pt x="10959" y="10160"/>
                    <a:pt x="12064" y="10360"/>
                    <a:pt x="13079" y="10360"/>
                  </a:cubicBezTo>
                  <a:cubicBezTo>
                    <a:pt x="15152" y="10360"/>
                    <a:pt x="16846" y="9523"/>
                    <a:pt x="17711" y="8991"/>
                  </a:cubicBezTo>
                  <a:cubicBezTo>
                    <a:pt x="17902" y="9295"/>
                    <a:pt x="18093" y="9592"/>
                    <a:pt x="18280" y="9880"/>
                  </a:cubicBezTo>
                  <a:cubicBezTo>
                    <a:pt x="19418" y="11620"/>
                    <a:pt x="20400" y="13123"/>
                    <a:pt x="20400" y="15709"/>
                  </a:cubicBezTo>
                  <a:cubicBezTo>
                    <a:pt x="20400" y="18416"/>
                    <a:pt x="17708" y="20618"/>
                    <a:pt x="14400" y="20618"/>
                  </a:cubicBezTo>
                  <a:moveTo>
                    <a:pt x="5967" y="2945"/>
                  </a:moveTo>
                  <a:lnTo>
                    <a:pt x="15633" y="2945"/>
                  </a:lnTo>
                  <a:cubicBezTo>
                    <a:pt x="15782" y="5133"/>
                    <a:pt x="16425" y="6735"/>
                    <a:pt x="17180" y="8090"/>
                  </a:cubicBezTo>
                  <a:cubicBezTo>
                    <a:pt x="16281" y="8690"/>
                    <a:pt x="13509" y="10220"/>
                    <a:pt x="10410" y="8772"/>
                  </a:cubicBezTo>
                  <a:cubicBezTo>
                    <a:pt x="7921" y="7609"/>
                    <a:pt x="5800" y="7679"/>
                    <a:pt x="4520" y="7912"/>
                  </a:cubicBezTo>
                  <a:cubicBezTo>
                    <a:pt x="5231" y="6594"/>
                    <a:pt x="5824" y="5037"/>
                    <a:pt x="5967" y="2945"/>
                  </a:cubicBezTo>
                  <a:moveTo>
                    <a:pt x="3600" y="982"/>
                  </a:moveTo>
                  <a:lnTo>
                    <a:pt x="18000" y="982"/>
                  </a:lnTo>
                  <a:lnTo>
                    <a:pt x="18000" y="1964"/>
                  </a:lnTo>
                  <a:lnTo>
                    <a:pt x="3600" y="1964"/>
                  </a:lnTo>
                  <a:cubicBezTo>
                    <a:pt x="3600" y="1964"/>
                    <a:pt x="3600" y="982"/>
                    <a:pt x="3600" y="982"/>
                  </a:cubicBezTo>
                  <a:close/>
                  <a:moveTo>
                    <a:pt x="16843" y="2945"/>
                  </a:moveTo>
                  <a:lnTo>
                    <a:pt x="18000" y="2945"/>
                  </a:lnTo>
                  <a:cubicBezTo>
                    <a:pt x="18662" y="2945"/>
                    <a:pt x="19200" y="2505"/>
                    <a:pt x="19200" y="1964"/>
                  </a:cubicBezTo>
                  <a:lnTo>
                    <a:pt x="19200" y="982"/>
                  </a:lnTo>
                  <a:cubicBezTo>
                    <a:pt x="19200" y="440"/>
                    <a:pt x="18662" y="0"/>
                    <a:pt x="18000" y="0"/>
                  </a:cubicBezTo>
                  <a:lnTo>
                    <a:pt x="3600" y="0"/>
                  </a:lnTo>
                  <a:cubicBezTo>
                    <a:pt x="2938" y="0"/>
                    <a:pt x="2400" y="440"/>
                    <a:pt x="2400" y="982"/>
                  </a:cubicBezTo>
                  <a:lnTo>
                    <a:pt x="2400" y="1964"/>
                  </a:lnTo>
                  <a:cubicBezTo>
                    <a:pt x="2400" y="2505"/>
                    <a:pt x="2938" y="2945"/>
                    <a:pt x="3600" y="2945"/>
                  </a:cubicBezTo>
                  <a:lnTo>
                    <a:pt x="4757" y="2945"/>
                  </a:lnTo>
                  <a:cubicBezTo>
                    <a:pt x="4322" y="8937"/>
                    <a:pt x="0" y="10114"/>
                    <a:pt x="0" y="15709"/>
                  </a:cubicBezTo>
                  <a:cubicBezTo>
                    <a:pt x="0" y="18962"/>
                    <a:pt x="3224" y="21600"/>
                    <a:pt x="7200" y="21600"/>
                  </a:cubicBezTo>
                  <a:lnTo>
                    <a:pt x="14400" y="21600"/>
                  </a:lnTo>
                  <a:cubicBezTo>
                    <a:pt x="18376" y="21600"/>
                    <a:pt x="21600" y="18962"/>
                    <a:pt x="21600" y="15709"/>
                  </a:cubicBezTo>
                  <a:cubicBezTo>
                    <a:pt x="21600" y="10114"/>
                    <a:pt x="17278" y="8937"/>
                    <a:pt x="16843" y="2945"/>
                  </a:cubicBezTo>
                  <a:moveTo>
                    <a:pt x="17400" y="11782"/>
                  </a:moveTo>
                  <a:cubicBezTo>
                    <a:pt x="17068" y="11782"/>
                    <a:pt x="16800" y="12001"/>
                    <a:pt x="16800" y="12273"/>
                  </a:cubicBezTo>
                  <a:cubicBezTo>
                    <a:pt x="16800" y="12544"/>
                    <a:pt x="17068" y="12764"/>
                    <a:pt x="17400" y="12764"/>
                  </a:cubicBezTo>
                  <a:cubicBezTo>
                    <a:pt x="17732" y="12764"/>
                    <a:pt x="18000" y="12544"/>
                    <a:pt x="18000" y="12273"/>
                  </a:cubicBezTo>
                  <a:cubicBezTo>
                    <a:pt x="18000" y="12001"/>
                    <a:pt x="17732" y="11782"/>
                    <a:pt x="17400" y="11782"/>
                  </a:cubicBezTo>
                  <a:moveTo>
                    <a:pt x="6000" y="10800"/>
                  </a:moveTo>
                  <a:cubicBezTo>
                    <a:pt x="5338" y="10800"/>
                    <a:pt x="4800" y="11240"/>
                    <a:pt x="4800" y="11782"/>
                  </a:cubicBezTo>
                  <a:cubicBezTo>
                    <a:pt x="4800" y="12324"/>
                    <a:pt x="5338" y="12764"/>
                    <a:pt x="6000" y="12764"/>
                  </a:cubicBezTo>
                  <a:cubicBezTo>
                    <a:pt x="6662" y="12764"/>
                    <a:pt x="7200" y="12324"/>
                    <a:pt x="7200" y="11782"/>
                  </a:cubicBezTo>
                  <a:cubicBezTo>
                    <a:pt x="7200" y="11240"/>
                    <a:pt x="6662" y="10800"/>
                    <a:pt x="6000" y="10800"/>
                  </a:cubicBezTo>
                  <a:moveTo>
                    <a:pt x="5400" y="16691"/>
                  </a:moveTo>
                  <a:cubicBezTo>
                    <a:pt x="5068" y="16691"/>
                    <a:pt x="4800" y="16910"/>
                    <a:pt x="4800" y="17182"/>
                  </a:cubicBezTo>
                  <a:cubicBezTo>
                    <a:pt x="4800" y="17453"/>
                    <a:pt x="5068" y="17673"/>
                    <a:pt x="5400" y="17673"/>
                  </a:cubicBezTo>
                  <a:cubicBezTo>
                    <a:pt x="5732" y="17673"/>
                    <a:pt x="6000" y="17453"/>
                    <a:pt x="6000" y="17182"/>
                  </a:cubicBezTo>
                  <a:cubicBezTo>
                    <a:pt x="6000" y="16910"/>
                    <a:pt x="5732" y="16691"/>
                    <a:pt x="5400" y="16691"/>
                  </a:cubicBezTo>
                </a:path>
              </a:pathLst>
            </a:custGeom>
            <a:solidFill>
              <a:schemeClr val="bg1"/>
            </a:solidFill>
            <a:ln w="12700">
              <a:miter lim="400000"/>
            </a:ln>
          </p:spPr>
          <p:txBody>
            <a:bodyPr anchor="ctr"/>
            <a:lstStyle/>
            <a:p>
              <a:pPr algn="ctr"/>
              <a:endParaRPr>
                <a:cs typeface="+mn-ea"/>
                <a:sym typeface="+mn-lt"/>
              </a:endParaRPr>
            </a:p>
          </p:txBody>
        </p:sp>
        <p:sp>
          <p:nvSpPr>
            <p:cNvPr id="18" name="îŝḷîḓé-Freeform: Shape 4"/>
            <p:cNvSpPr/>
            <p:nvPr/>
          </p:nvSpPr>
          <p:spPr>
            <a:xfrm>
              <a:off x="5023121" y="2768922"/>
              <a:ext cx="495418" cy="456691"/>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chemeClr val="bg1"/>
            </a:solidFill>
            <a:ln w="12700">
              <a:miter lim="400000"/>
            </a:ln>
          </p:spPr>
          <p:txBody>
            <a:bodyPr anchor="ctr"/>
            <a:lstStyle/>
            <a:p>
              <a:pPr algn="ctr"/>
              <a:endParaRPr>
                <a:cs typeface="+mn-ea"/>
                <a:sym typeface="+mn-lt"/>
              </a:endParaRPr>
            </a:p>
          </p:txBody>
        </p:sp>
        <p:sp>
          <p:nvSpPr>
            <p:cNvPr id="21" name="îŝḷîḓé-Freeform: Shape 5"/>
            <p:cNvSpPr/>
            <p:nvPr/>
          </p:nvSpPr>
          <p:spPr>
            <a:xfrm>
              <a:off x="7128483" y="2951257"/>
              <a:ext cx="495725" cy="456671"/>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chemeClr val="bg1"/>
            </a:solidFill>
            <a:ln w="12700">
              <a:miter lim="400000"/>
            </a:ln>
          </p:spPr>
          <p:txBody>
            <a:bodyPr anchor="ctr"/>
            <a:lstStyle/>
            <a:p>
              <a:pPr algn="ctr"/>
              <a:endParaRPr>
                <a:cs typeface="+mn-ea"/>
                <a:sym typeface="+mn-lt"/>
              </a:endParaRPr>
            </a:p>
          </p:txBody>
        </p:sp>
        <p:sp>
          <p:nvSpPr>
            <p:cNvPr id="22" name="îŝḷîḓé-Freeform: Shape 6"/>
            <p:cNvSpPr/>
            <p:nvPr/>
          </p:nvSpPr>
          <p:spPr bwMode="auto">
            <a:xfrm>
              <a:off x="6952745" y="4835594"/>
              <a:ext cx="533079" cy="513039"/>
            </a:xfrm>
            <a:custGeom>
              <a:avLst/>
              <a:gdLst>
                <a:gd name="T0" fmla="*/ 188 w 263"/>
                <a:gd name="T1" fmla="*/ 0 h 256"/>
                <a:gd name="T2" fmla="*/ 111 w 263"/>
                <a:gd name="T3" fmla="*/ 54 h 256"/>
                <a:gd name="T4" fmla="*/ 111 w 263"/>
                <a:gd name="T5" fmla="*/ 55 h 256"/>
                <a:gd name="T6" fmla="*/ 28 w 263"/>
                <a:gd name="T7" fmla="*/ 138 h 256"/>
                <a:gd name="T8" fmla="*/ 1 w 263"/>
                <a:gd name="T9" fmla="*/ 220 h 256"/>
                <a:gd name="T10" fmla="*/ 28 w 263"/>
                <a:gd name="T11" fmla="*/ 256 h 256"/>
                <a:gd name="T12" fmla="*/ 105 w 263"/>
                <a:gd name="T13" fmla="*/ 237 h 256"/>
                <a:gd name="T14" fmla="*/ 241 w 263"/>
                <a:gd name="T15" fmla="*/ 105 h 256"/>
                <a:gd name="T16" fmla="*/ 128 w 263"/>
                <a:gd name="T17" fmla="*/ 190 h 256"/>
                <a:gd name="T18" fmla="*/ 198 w 263"/>
                <a:gd name="T19" fmla="*/ 94 h 256"/>
                <a:gd name="T20" fmla="*/ 190 w 263"/>
                <a:gd name="T21" fmla="*/ 134 h 256"/>
                <a:gd name="T22" fmla="*/ 128 w 263"/>
                <a:gd name="T23" fmla="*/ 196 h 256"/>
                <a:gd name="T24" fmla="*/ 118 w 263"/>
                <a:gd name="T25" fmla="*/ 162 h 256"/>
                <a:gd name="T26" fmla="*/ 91 w 263"/>
                <a:gd name="T27" fmla="*/ 136 h 256"/>
                <a:gd name="T28" fmla="*/ 184 w 263"/>
                <a:gd name="T29" fmla="*/ 72 h 256"/>
                <a:gd name="T30" fmla="*/ 118 w 263"/>
                <a:gd name="T31" fmla="*/ 162 h 256"/>
                <a:gd name="T32" fmla="*/ 61 w 263"/>
                <a:gd name="T33" fmla="*/ 128 h 256"/>
                <a:gd name="T34" fmla="*/ 159 w 263"/>
                <a:gd name="T35" fmla="*/ 57 h 256"/>
                <a:gd name="T36" fmla="*/ 33 w 263"/>
                <a:gd name="T37" fmla="*/ 239 h 256"/>
                <a:gd name="T38" fmla="*/ 16 w 263"/>
                <a:gd name="T39" fmla="*/ 228 h 256"/>
                <a:gd name="T40" fmla="*/ 25 w 263"/>
                <a:gd name="T41" fmla="*/ 193 h 256"/>
                <a:gd name="T42" fmla="*/ 63 w 263"/>
                <a:gd name="T43" fmla="*/ 231 h 256"/>
                <a:gd name="T44" fmla="*/ 71 w 263"/>
                <a:gd name="T45" fmla="*/ 229 h 256"/>
                <a:gd name="T46" fmla="*/ 27 w 263"/>
                <a:gd name="T47" fmla="*/ 185 h 256"/>
                <a:gd name="T48" fmla="*/ 39 w 263"/>
                <a:gd name="T49" fmla="*/ 150 h 256"/>
                <a:gd name="T50" fmla="*/ 103 w 263"/>
                <a:gd name="T51" fmla="*/ 220 h 256"/>
                <a:gd name="T52" fmla="*/ 71 w 263"/>
                <a:gd name="T53" fmla="*/ 229 h 256"/>
                <a:gd name="T54" fmla="*/ 216 w 263"/>
                <a:gd name="T55" fmla="*/ 108 h 256"/>
                <a:gd name="T56" fmla="*/ 196 w 263"/>
                <a:gd name="T57" fmla="*/ 60 h 256"/>
                <a:gd name="T58" fmla="*/ 162 w 263"/>
                <a:gd name="T59" fmla="*/ 26 h 256"/>
                <a:gd name="T60" fmla="*/ 224 w 263"/>
                <a:gd name="T61" fmla="*/ 32 h 256"/>
                <a:gd name="T62" fmla="*/ 230 w 263"/>
                <a:gd name="T63" fmla="*/ 9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3" h="256">
                  <a:moveTo>
                    <a:pt x="235" y="21"/>
                  </a:moveTo>
                  <a:cubicBezTo>
                    <a:pt x="222" y="8"/>
                    <a:pt x="205" y="0"/>
                    <a:pt x="188" y="0"/>
                  </a:cubicBezTo>
                  <a:cubicBezTo>
                    <a:pt x="173" y="0"/>
                    <a:pt x="160" y="5"/>
                    <a:pt x="150" y="15"/>
                  </a:cubicBezTo>
                  <a:cubicBezTo>
                    <a:pt x="111" y="54"/>
                    <a:pt x="111" y="54"/>
                    <a:pt x="111" y="54"/>
                  </a:cubicBezTo>
                  <a:cubicBezTo>
                    <a:pt x="111" y="54"/>
                    <a:pt x="111" y="54"/>
                    <a:pt x="111" y="55"/>
                  </a:cubicBezTo>
                  <a:cubicBezTo>
                    <a:pt x="111" y="55"/>
                    <a:pt x="111" y="55"/>
                    <a:pt x="111" y="55"/>
                  </a:cubicBezTo>
                  <a:cubicBezTo>
                    <a:pt x="111" y="55"/>
                    <a:pt x="111" y="55"/>
                    <a:pt x="111" y="55"/>
                  </a:cubicBezTo>
                  <a:cubicBezTo>
                    <a:pt x="28" y="138"/>
                    <a:pt x="28" y="138"/>
                    <a:pt x="28" y="138"/>
                  </a:cubicBezTo>
                  <a:cubicBezTo>
                    <a:pt x="24" y="142"/>
                    <a:pt x="22" y="147"/>
                    <a:pt x="20" y="152"/>
                  </a:cubicBezTo>
                  <a:cubicBezTo>
                    <a:pt x="1" y="220"/>
                    <a:pt x="1" y="220"/>
                    <a:pt x="1" y="220"/>
                  </a:cubicBezTo>
                  <a:cubicBezTo>
                    <a:pt x="1" y="220"/>
                    <a:pt x="0" y="225"/>
                    <a:pt x="0" y="228"/>
                  </a:cubicBezTo>
                  <a:cubicBezTo>
                    <a:pt x="0" y="243"/>
                    <a:pt x="13" y="256"/>
                    <a:pt x="28" y="256"/>
                  </a:cubicBezTo>
                  <a:cubicBezTo>
                    <a:pt x="31" y="256"/>
                    <a:pt x="37" y="255"/>
                    <a:pt x="37" y="255"/>
                  </a:cubicBezTo>
                  <a:cubicBezTo>
                    <a:pt x="105" y="237"/>
                    <a:pt x="105" y="237"/>
                    <a:pt x="105" y="237"/>
                  </a:cubicBezTo>
                  <a:cubicBezTo>
                    <a:pt x="110" y="235"/>
                    <a:pt x="115" y="232"/>
                    <a:pt x="119" y="229"/>
                  </a:cubicBezTo>
                  <a:cubicBezTo>
                    <a:pt x="241" y="105"/>
                    <a:pt x="241" y="105"/>
                    <a:pt x="241" y="105"/>
                  </a:cubicBezTo>
                  <a:cubicBezTo>
                    <a:pt x="263" y="83"/>
                    <a:pt x="261" y="46"/>
                    <a:pt x="235" y="21"/>
                  </a:cubicBezTo>
                  <a:close/>
                  <a:moveTo>
                    <a:pt x="128" y="190"/>
                  </a:moveTo>
                  <a:cubicBezTo>
                    <a:pt x="127" y="183"/>
                    <a:pt x="125" y="176"/>
                    <a:pt x="122" y="169"/>
                  </a:cubicBezTo>
                  <a:cubicBezTo>
                    <a:pt x="198" y="94"/>
                    <a:pt x="198" y="94"/>
                    <a:pt x="198" y="94"/>
                  </a:cubicBezTo>
                  <a:cubicBezTo>
                    <a:pt x="203" y="108"/>
                    <a:pt x="200" y="124"/>
                    <a:pt x="190" y="134"/>
                  </a:cubicBezTo>
                  <a:cubicBezTo>
                    <a:pt x="190" y="134"/>
                    <a:pt x="190" y="134"/>
                    <a:pt x="190" y="134"/>
                  </a:cubicBezTo>
                  <a:cubicBezTo>
                    <a:pt x="190" y="134"/>
                    <a:pt x="190" y="134"/>
                    <a:pt x="190" y="134"/>
                  </a:cubicBezTo>
                  <a:cubicBezTo>
                    <a:pt x="128" y="196"/>
                    <a:pt x="128" y="196"/>
                    <a:pt x="128" y="196"/>
                  </a:cubicBezTo>
                  <a:cubicBezTo>
                    <a:pt x="128" y="194"/>
                    <a:pt x="128" y="192"/>
                    <a:pt x="128" y="190"/>
                  </a:cubicBezTo>
                  <a:close/>
                  <a:moveTo>
                    <a:pt x="118" y="162"/>
                  </a:moveTo>
                  <a:cubicBezTo>
                    <a:pt x="115" y="157"/>
                    <a:pt x="112" y="152"/>
                    <a:pt x="108" y="148"/>
                  </a:cubicBezTo>
                  <a:cubicBezTo>
                    <a:pt x="103" y="143"/>
                    <a:pt x="97" y="140"/>
                    <a:pt x="91" y="136"/>
                  </a:cubicBezTo>
                  <a:cubicBezTo>
                    <a:pt x="168" y="60"/>
                    <a:pt x="168" y="60"/>
                    <a:pt x="168" y="60"/>
                  </a:cubicBezTo>
                  <a:cubicBezTo>
                    <a:pt x="174" y="63"/>
                    <a:pt x="179" y="66"/>
                    <a:pt x="184" y="72"/>
                  </a:cubicBezTo>
                  <a:cubicBezTo>
                    <a:pt x="189" y="76"/>
                    <a:pt x="192" y="81"/>
                    <a:pt x="195" y="86"/>
                  </a:cubicBezTo>
                  <a:lnTo>
                    <a:pt x="118" y="162"/>
                  </a:lnTo>
                  <a:close/>
                  <a:moveTo>
                    <a:pt x="84" y="133"/>
                  </a:moveTo>
                  <a:cubicBezTo>
                    <a:pt x="76" y="130"/>
                    <a:pt x="69" y="128"/>
                    <a:pt x="61" y="128"/>
                  </a:cubicBezTo>
                  <a:cubicBezTo>
                    <a:pt x="123" y="66"/>
                    <a:pt x="123" y="66"/>
                    <a:pt x="123" y="66"/>
                  </a:cubicBezTo>
                  <a:cubicBezTo>
                    <a:pt x="132" y="56"/>
                    <a:pt x="146" y="54"/>
                    <a:pt x="159" y="57"/>
                  </a:cubicBezTo>
                  <a:lnTo>
                    <a:pt x="84" y="133"/>
                  </a:lnTo>
                  <a:close/>
                  <a:moveTo>
                    <a:pt x="33" y="239"/>
                  </a:moveTo>
                  <a:cubicBezTo>
                    <a:pt x="32" y="239"/>
                    <a:pt x="30" y="240"/>
                    <a:pt x="28" y="240"/>
                  </a:cubicBezTo>
                  <a:cubicBezTo>
                    <a:pt x="21" y="240"/>
                    <a:pt x="16" y="235"/>
                    <a:pt x="16" y="228"/>
                  </a:cubicBezTo>
                  <a:cubicBezTo>
                    <a:pt x="16" y="227"/>
                    <a:pt x="17" y="224"/>
                    <a:pt x="17" y="224"/>
                  </a:cubicBezTo>
                  <a:cubicBezTo>
                    <a:pt x="25" y="193"/>
                    <a:pt x="25" y="193"/>
                    <a:pt x="25" y="193"/>
                  </a:cubicBezTo>
                  <a:cubicBezTo>
                    <a:pt x="34" y="193"/>
                    <a:pt x="44" y="196"/>
                    <a:pt x="52" y="204"/>
                  </a:cubicBezTo>
                  <a:cubicBezTo>
                    <a:pt x="60" y="212"/>
                    <a:pt x="64" y="222"/>
                    <a:pt x="63" y="231"/>
                  </a:cubicBezTo>
                  <a:lnTo>
                    <a:pt x="33" y="239"/>
                  </a:lnTo>
                  <a:close/>
                  <a:moveTo>
                    <a:pt x="71" y="229"/>
                  </a:moveTo>
                  <a:cubicBezTo>
                    <a:pt x="71" y="218"/>
                    <a:pt x="66" y="207"/>
                    <a:pt x="58" y="198"/>
                  </a:cubicBezTo>
                  <a:cubicBezTo>
                    <a:pt x="49" y="190"/>
                    <a:pt x="38" y="185"/>
                    <a:pt x="27" y="185"/>
                  </a:cubicBezTo>
                  <a:cubicBezTo>
                    <a:pt x="35" y="156"/>
                    <a:pt x="35" y="156"/>
                    <a:pt x="35" y="156"/>
                  </a:cubicBezTo>
                  <a:cubicBezTo>
                    <a:pt x="36" y="154"/>
                    <a:pt x="37" y="152"/>
                    <a:pt x="39" y="150"/>
                  </a:cubicBezTo>
                  <a:cubicBezTo>
                    <a:pt x="55" y="139"/>
                    <a:pt x="79" y="142"/>
                    <a:pt x="96" y="160"/>
                  </a:cubicBezTo>
                  <a:cubicBezTo>
                    <a:pt x="115" y="178"/>
                    <a:pt x="117" y="204"/>
                    <a:pt x="103" y="220"/>
                  </a:cubicBezTo>
                  <a:cubicBezTo>
                    <a:pt x="103" y="221"/>
                    <a:pt x="102" y="221"/>
                    <a:pt x="101" y="221"/>
                  </a:cubicBezTo>
                  <a:lnTo>
                    <a:pt x="71" y="229"/>
                  </a:lnTo>
                  <a:close/>
                  <a:moveTo>
                    <a:pt x="230" y="94"/>
                  </a:moveTo>
                  <a:cubicBezTo>
                    <a:pt x="216" y="108"/>
                    <a:pt x="216" y="108"/>
                    <a:pt x="216" y="108"/>
                  </a:cubicBezTo>
                  <a:cubicBezTo>
                    <a:pt x="216" y="106"/>
                    <a:pt x="216" y="104"/>
                    <a:pt x="216" y="102"/>
                  </a:cubicBezTo>
                  <a:cubicBezTo>
                    <a:pt x="215" y="87"/>
                    <a:pt x="207" y="72"/>
                    <a:pt x="196" y="60"/>
                  </a:cubicBezTo>
                  <a:cubicBezTo>
                    <a:pt x="183" y="47"/>
                    <a:pt x="165" y="40"/>
                    <a:pt x="148" y="40"/>
                  </a:cubicBezTo>
                  <a:cubicBezTo>
                    <a:pt x="162" y="26"/>
                    <a:pt x="162" y="26"/>
                    <a:pt x="162" y="26"/>
                  </a:cubicBezTo>
                  <a:cubicBezTo>
                    <a:pt x="168" y="20"/>
                    <a:pt x="177" y="16"/>
                    <a:pt x="188" y="16"/>
                  </a:cubicBezTo>
                  <a:cubicBezTo>
                    <a:pt x="200" y="16"/>
                    <a:pt x="214" y="22"/>
                    <a:pt x="224" y="32"/>
                  </a:cubicBezTo>
                  <a:cubicBezTo>
                    <a:pt x="233" y="41"/>
                    <a:pt x="239" y="53"/>
                    <a:pt x="240" y="65"/>
                  </a:cubicBezTo>
                  <a:cubicBezTo>
                    <a:pt x="241" y="76"/>
                    <a:pt x="237" y="87"/>
                    <a:pt x="230" y="94"/>
                  </a:cubicBezTo>
                  <a:close/>
                </a:path>
              </a:pathLst>
            </a:custGeom>
            <a:solidFill>
              <a:schemeClr val="bg1"/>
            </a:solidFill>
            <a:ln>
              <a:noFill/>
            </a:ln>
          </p:spPr>
          <p:txBody>
            <a:bodyPr anchor="ctr"/>
            <a:lstStyle/>
            <a:p>
              <a:pPr algn="ctr"/>
              <a:endParaRPr>
                <a:cs typeface="+mn-ea"/>
                <a:sym typeface="+mn-lt"/>
              </a:endParaRPr>
            </a:p>
          </p:txBody>
        </p:sp>
      </p:grpSp>
      <p:sp>
        <p:nvSpPr>
          <p:cNvPr id="31" name="矩形 30"/>
          <p:cNvSpPr/>
          <p:nvPr/>
        </p:nvSpPr>
        <p:spPr>
          <a:xfrm>
            <a:off x="848890" y="6293819"/>
            <a:ext cx="343077" cy="36936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32" name="矩形 31"/>
          <p:cNvSpPr/>
          <p:nvPr/>
        </p:nvSpPr>
        <p:spPr>
          <a:xfrm>
            <a:off x="2016814" y="5524030"/>
            <a:ext cx="266841" cy="28728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33" name="矩形 32"/>
          <p:cNvSpPr/>
          <p:nvPr/>
        </p:nvSpPr>
        <p:spPr>
          <a:xfrm>
            <a:off x="367079" y="5524030"/>
            <a:ext cx="266841" cy="2872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34" name="矩形 33"/>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35" name="矩形 34"/>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36" name="矩形 35"/>
          <p:cNvSpPr/>
          <p:nvPr/>
        </p:nvSpPr>
        <p:spPr>
          <a:xfrm>
            <a:off x="-8809" y="5667672"/>
            <a:ext cx="495557" cy="5335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37" name="矩形 36"/>
          <p:cNvSpPr/>
          <p:nvPr/>
        </p:nvSpPr>
        <p:spPr>
          <a:xfrm>
            <a:off x="2340789" y="6009853"/>
            <a:ext cx="266841" cy="28728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38" name="矩形 37"/>
          <p:cNvSpPr/>
          <p:nvPr/>
        </p:nvSpPr>
        <p:spPr>
          <a:xfrm>
            <a:off x="2016814" y="6423778"/>
            <a:ext cx="266841" cy="2872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39" name="矩形 38"/>
          <p:cNvSpPr/>
          <p:nvPr/>
        </p:nvSpPr>
        <p:spPr>
          <a:xfrm>
            <a:off x="2607630" y="5182212"/>
            <a:ext cx="106736" cy="11491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40" name="矩形 39"/>
          <p:cNvSpPr/>
          <p:nvPr/>
        </p:nvSpPr>
        <p:spPr>
          <a:xfrm>
            <a:off x="1883393" y="5722569"/>
            <a:ext cx="266841" cy="28728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41" name="矩形 40"/>
          <p:cNvSpPr/>
          <p:nvPr/>
        </p:nvSpPr>
        <p:spPr>
          <a:xfrm flipV="1">
            <a:off x="1174351" y="6009853"/>
            <a:ext cx="266841" cy="2872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42" name="矩形 41"/>
          <p:cNvSpPr/>
          <p:nvPr/>
        </p:nvSpPr>
        <p:spPr>
          <a:xfrm>
            <a:off x="3050082" y="6293819"/>
            <a:ext cx="156291" cy="1355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5" name="灯片编号占位符 4">
            <a:extLst>
              <a:ext uri="{FF2B5EF4-FFF2-40B4-BE49-F238E27FC236}">
                <a16:creationId xmlns:a16="http://schemas.microsoft.com/office/drawing/2014/main" id="{1E3531BD-9930-40E9-860B-912ACD82B88E}"/>
              </a:ext>
            </a:extLst>
          </p:cNvPr>
          <p:cNvSpPr>
            <a:spLocks noGrp="1"/>
          </p:cNvSpPr>
          <p:nvPr>
            <p:ph type="sldNum" sz="quarter" idx="12"/>
          </p:nvPr>
        </p:nvSpPr>
        <p:spPr/>
        <p:txBody>
          <a:bodyPr/>
          <a:lstStyle/>
          <a:p>
            <a:fld id="{B6F15528-21DE-4FAA-801E-634DDDAF4B2B}" type="slidenum">
              <a:rPr lang="en-US" smtClean="0"/>
              <a:t>581</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 calcmode="lin" valueType="num">
                                      <p:cBhvr>
                                        <p:cTn id="9" dur="1000" fill="hold"/>
                                        <p:tgtEl>
                                          <p:spTgt spid="15"/>
                                        </p:tgtEl>
                                        <p:attrNameLst>
                                          <p:attrName>style.rotation</p:attrName>
                                        </p:attrNameLst>
                                      </p:cBhvr>
                                      <p:tavLst>
                                        <p:tav tm="0">
                                          <p:val>
                                            <p:fltVal val="90"/>
                                          </p:val>
                                        </p:tav>
                                        <p:tav tm="100000">
                                          <p:val>
                                            <p:fltVal val="0"/>
                                          </p:val>
                                        </p:tav>
                                      </p:tavLst>
                                    </p:anim>
                                    <p:animEffect transition="in" filter="fade">
                                      <p:cBhvr>
                                        <p:cTn id="10" dur="10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b="1" dirty="0"/>
              <a:t>8.2   </a:t>
            </a:r>
            <a:r>
              <a:rPr lang="zh-CN" altLang="en-US" b="1" dirty="0"/>
              <a:t>软件测试的类型</a:t>
            </a:r>
          </a:p>
        </p:txBody>
      </p:sp>
      <p:sp>
        <p:nvSpPr>
          <p:cNvPr id="243" name="矩形 242"/>
          <p:cNvSpPr/>
          <p:nvPr/>
        </p:nvSpPr>
        <p:spPr>
          <a:xfrm>
            <a:off x="1" y="1768910"/>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 name="TextBox 1"/>
          <p:cNvSpPr txBox="1"/>
          <p:nvPr/>
        </p:nvSpPr>
        <p:spPr>
          <a:xfrm>
            <a:off x="765175" y="1143794"/>
            <a:ext cx="7086600" cy="430887"/>
          </a:xfrm>
          <a:prstGeom prst="rect">
            <a:avLst/>
          </a:prstGeom>
          <a:noFill/>
        </p:spPr>
        <p:txBody>
          <a:bodyPr wrap="square" rtlCol="0">
            <a:spAutoFit/>
          </a:bodyPr>
          <a:lstStyle/>
          <a:p>
            <a:r>
              <a:rPr lang="en-US" altLang="zh-CN" sz="2200" dirty="0"/>
              <a:t>8.2.2  </a:t>
            </a:r>
            <a:r>
              <a:rPr lang="zh-CN" altLang="en-US" sz="2200" dirty="0"/>
              <a:t>按测试实施组织划分</a:t>
            </a:r>
          </a:p>
        </p:txBody>
      </p:sp>
      <p:grpSp>
        <p:nvGrpSpPr>
          <p:cNvPr id="43" name="组合 157"/>
          <p:cNvGrpSpPr/>
          <p:nvPr/>
        </p:nvGrpSpPr>
        <p:grpSpPr>
          <a:xfrm>
            <a:off x="5854468" y="3811972"/>
            <a:ext cx="345440" cy="296211"/>
            <a:chOff x="3546346" y="2339026"/>
            <a:chExt cx="897787" cy="769842"/>
          </a:xfrm>
          <a:solidFill>
            <a:schemeClr val="bg1">
              <a:lumMod val="50000"/>
            </a:schemeClr>
          </a:solidFill>
          <a:effectLst>
            <a:reflection blurRad="6350" stA="52000" endA="300" endPos="35000" dir="5400000" sy="-100000" algn="bl" rotWithShape="0"/>
          </a:effectLst>
        </p:grpSpPr>
        <p:sp>
          <p:nvSpPr>
            <p:cNvPr id="44" name="Rectangle 227"/>
            <p:cNvSpPr>
              <a:spLocks noChangeArrowheads="1"/>
            </p:cNvSpPr>
            <p:nvPr/>
          </p:nvSpPr>
          <p:spPr bwMode="auto">
            <a:xfrm>
              <a:off x="3561526" y="3077423"/>
              <a:ext cx="882607" cy="314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888" tIns="60944" rIns="121888" bIns="60944" numCol="1" anchor="t" anchorCtr="0" compatLnSpc="1"/>
            <a:lstStyle/>
            <a:p>
              <a:pPr>
                <a:defRPr/>
              </a:pPr>
              <a:endParaRPr lang="zh-CN" altLang="en-US" dirty="0">
                <a:solidFill>
                  <a:srgbClr val="FFFFFF"/>
                </a:solidFill>
                <a:latin typeface="Calibri" panose="020F0502020204030204"/>
                <a:ea typeface="宋体" panose="02010600030101010101" pitchFamily="2" charset="-122"/>
              </a:endParaRPr>
            </a:p>
          </p:txBody>
        </p:sp>
        <p:sp>
          <p:nvSpPr>
            <p:cNvPr id="45" name="Freeform 228"/>
            <p:cNvSpPr/>
            <p:nvPr/>
          </p:nvSpPr>
          <p:spPr bwMode="auto">
            <a:xfrm>
              <a:off x="3617909" y="2844302"/>
              <a:ext cx="125777" cy="210351"/>
            </a:xfrm>
            <a:custGeom>
              <a:avLst/>
              <a:gdLst>
                <a:gd name="T0" fmla="*/ 6 w 49"/>
                <a:gd name="T1" fmla="*/ 82 h 82"/>
                <a:gd name="T2" fmla="*/ 43 w 49"/>
                <a:gd name="T3" fmla="*/ 82 h 82"/>
                <a:gd name="T4" fmla="*/ 49 w 49"/>
                <a:gd name="T5" fmla="*/ 76 h 82"/>
                <a:gd name="T6" fmla="*/ 49 w 49"/>
                <a:gd name="T7" fmla="*/ 0 h 82"/>
                <a:gd name="T8" fmla="*/ 0 w 49"/>
                <a:gd name="T9" fmla="*/ 49 h 82"/>
                <a:gd name="T10" fmla="*/ 0 w 49"/>
                <a:gd name="T11" fmla="*/ 76 h 82"/>
                <a:gd name="T12" fmla="*/ 6 w 49"/>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49" h="82">
                  <a:moveTo>
                    <a:pt x="6" y="82"/>
                  </a:moveTo>
                  <a:cubicBezTo>
                    <a:pt x="43" y="82"/>
                    <a:pt x="43" y="82"/>
                    <a:pt x="43" y="82"/>
                  </a:cubicBezTo>
                  <a:cubicBezTo>
                    <a:pt x="46" y="82"/>
                    <a:pt x="49" y="79"/>
                    <a:pt x="49" y="76"/>
                  </a:cubicBezTo>
                  <a:cubicBezTo>
                    <a:pt x="49" y="0"/>
                    <a:pt x="49" y="0"/>
                    <a:pt x="49" y="0"/>
                  </a:cubicBezTo>
                  <a:cubicBezTo>
                    <a:pt x="0" y="49"/>
                    <a:pt x="0" y="49"/>
                    <a:pt x="0" y="49"/>
                  </a:cubicBezTo>
                  <a:cubicBezTo>
                    <a:pt x="0" y="76"/>
                    <a:pt x="0" y="76"/>
                    <a:pt x="0" y="76"/>
                  </a:cubicBezTo>
                  <a:cubicBezTo>
                    <a:pt x="0" y="79"/>
                    <a:pt x="3" y="82"/>
                    <a:pt x="6"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pPr>
                <a:defRPr/>
              </a:pPr>
              <a:endParaRPr lang="zh-CN" altLang="en-US" dirty="0">
                <a:solidFill>
                  <a:srgbClr val="FFFFFF"/>
                </a:solidFill>
                <a:latin typeface="Calibri" panose="020F0502020204030204"/>
                <a:ea typeface="宋体" panose="02010600030101010101" pitchFamily="2" charset="-122"/>
              </a:endParaRPr>
            </a:p>
          </p:txBody>
        </p:sp>
        <p:sp>
          <p:nvSpPr>
            <p:cNvPr id="46" name="Freeform 229"/>
            <p:cNvSpPr/>
            <p:nvPr/>
          </p:nvSpPr>
          <p:spPr bwMode="auto">
            <a:xfrm>
              <a:off x="3779467" y="2682744"/>
              <a:ext cx="122524" cy="371910"/>
            </a:xfrm>
            <a:custGeom>
              <a:avLst/>
              <a:gdLst>
                <a:gd name="T0" fmla="*/ 5 w 48"/>
                <a:gd name="T1" fmla="*/ 145 h 145"/>
                <a:gd name="T2" fmla="*/ 43 w 48"/>
                <a:gd name="T3" fmla="*/ 145 h 145"/>
                <a:gd name="T4" fmla="*/ 48 w 48"/>
                <a:gd name="T5" fmla="*/ 139 h 145"/>
                <a:gd name="T6" fmla="*/ 48 w 48"/>
                <a:gd name="T7" fmla="*/ 0 h 145"/>
                <a:gd name="T8" fmla="*/ 0 w 48"/>
                <a:gd name="T9" fmla="*/ 49 h 145"/>
                <a:gd name="T10" fmla="*/ 0 w 48"/>
                <a:gd name="T11" fmla="*/ 139 h 145"/>
                <a:gd name="T12" fmla="*/ 5 w 48"/>
                <a:gd name="T13" fmla="*/ 145 h 145"/>
              </a:gdLst>
              <a:ahLst/>
              <a:cxnLst>
                <a:cxn ang="0">
                  <a:pos x="T0" y="T1"/>
                </a:cxn>
                <a:cxn ang="0">
                  <a:pos x="T2" y="T3"/>
                </a:cxn>
                <a:cxn ang="0">
                  <a:pos x="T4" y="T5"/>
                </a:cxn>
                <a:cxn ang="0">
                  <a:pos x="T6" y="T7"/>
                </a:cxn>
                <a:cxn ang="0">
                  <a:pos x="T8" y="T9"/>
                </a:cxn>
                <a:cxn ang="0">
                  <a:pos x="T10" y="T11"/>
                </a:cxn>
                <a:cxn ang="0">
                  <a:pos x="T12" y="T13"/>
                </a:cxn>
              </a:cxnLst>
              <a:rect l="0" t="0" r="r" b="b"/>
              <a:pathLst>
                <a:path w="48" h="145">
                  <a:moveTo>
                    <a:pt x="5" y="145"/>
                  </a:moveTo>
                  <a:cubicBezTo>
                    <a:pt x="43" y="145"/>
                    <a:pt x="43" y="145"/>
                    <a:pt x="43" y="145"/>
                  </a:cubicBezTo>
                  <a:cubicBezTo>
                    <a:pt x="46" y="145"/>
                    <a:pt x="48" y="142"/>
                    <a:pt x="48" y="139"/>
                  </a:cubicBezTo>
                  <a:cubicBezTo>
                    <a:pt x="48" y="0"/>
                    <a:pt x="48" y="0"/>
                    <a:pt x="48" y="0"/>
                  </a:cubicBezTo>
                  <a:cubicBezTo>
                    <a:pt x="0" y="49"/>
                    <a:pt x="0" y="49"/>
                    <a:pt x="0" y="49"/>
                  </a:cubicBezTo>
                  <a:cubicBezTo>
                    <a:pt x="0" y="139"/>
                    <a:pt x="0" y="139"/>
                    <a:pt x="0" y="139"/>
                  </a:cubicBezTo>
                  <a:cubicBezTo>
                    <a:pt x="0" y="142"/>
                    <a:pt x="2" y="145"/>
                    <a:pt x="5" y="1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pPr>
                <a:defRPr/>
              </a:pPr>
              <a:endParaRPr lang="zh-CN" altLang="en-US" dirty="0">
                <a:solidFill>
                  <a:srgbClr val="FFFFFF"/>
                </a:solidFill>
                <a:latin typeface="Calibri" panose="020F0502020204030204"/>
                <a:ea typeface="宋体" panose="02010600030101010101" pitchFamily="2" charset="-122"/>
              </a:endParaRPr>
            </a:p>
          </p:txBody>
        </p:sp>
        <p:sp>
          <p:nvSpPr>
            <p:cNvPr id="47" name="Freeform 230"/>
            <p:cNvSpPr/>
            <p:nvPr/>
          </p:nvSpPr>
          <p:spPr bwMode="auto">
            <a:xfrm>
              <a:off x="3938857" y="2713104"/>
              <a:ext cx="124693" cy="341550"/>
            </a:xfrm>
            <a:custGeom>
              <a:avLst/>
              <a:gdLst>
                <a:gd name="T0" fmla="*/ 22 w 49"/>
                <a:gd name="T1" fmla="*/ 22 h 133"/>
                <a:gd name="T2" fmla="*/ 0 w 49"/>
                <a:gd name="T3" fmla="*/ 0 h 133"/>
                <a:gd name="T4" fmla="*/ 0 w 49"/>
                <a:gd name="T5" fmla="*/ 127 h 133"/>
                <a:gd name="T6" fmla="*/ 6 w 49"/>
                <a:gd name="T7" fmla="*/ 133 h 133"/>
                <a:gd name="T8" fmla="*/ 43 w 49"/>
                <a:gd name="T9" fmla="*/ 133 h 133"/>
                <a:gd name="T10" fmla="*/ 49 w 49"/>
                <a:gd name="T11" fmla="*/ 127 h 133"/>
                <a:gd name="T12" fmla="*/ 49 w 49"/>
                <a:gd name="T13" fmla="*/ 26 h 133"/>
                <a:gd name="T14" fmla="*/ 38 w 49"/>
                <a:gd name="T15" fmla="*/ 29 h 133"/>
                <a:gd name="T16" fmla="*/ 22 w 4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33">
                  <a:moveTo>
                    <a:pt x="22" y="22"/>
                  </a:moveTo>
                  <a:cubicBezTo>
                    <a:pt x="0" y="0"/>
                    <a:pt x="0" y="0"/>
                    <a:pt x="0" y="0"/>
                  </a:cubicBezTo>
                  <a:cubicBezTo>
                    <a:pt x="0" y="127"/>
                    <a:pt x="0" y="127"/>
                    <a:pt x="0" y="127"/>
                  </a:cubicBezTo>
                  <a:cubicBezTo>
                    <a:pt x="0" y="130"/>
                    <a:pt x="3" y="133"/>
                    <a:pt x="6" y="133"/>
                  </a:cubicBezTo>
                  <a:cubicBezTo>
                    <a:pt x="43" y="133"/>
                    <a:pt x="43" y="133"/>
                    <a:pt x="43" y="133"/>
                  </a:cubicBezTo>
                  <a:cubicBezTo>
                    <a:pt x="46" y="133"/>
                    <a:pt x="49" y="130"/>
                    <a:pt x="49" y="127"/>
                  </a:cubicBezTo>
                  <a:cubicBezTo>
                    <a:pt x="49" y="26"/>
                    <a:pt x="49" y="26"/>
                    <a:pt x="49" y="26"/>
                  </a:cubicBezTo>
                  <a:cubicBezTo>
                    <a:pt x="46" y="28"/>
                    <a:pt x="42" y="29"/>
                    <a:pt x="38" y="29"/>
                  </a:cubicBezTo>
                  <a:cubicBezTo>
                    <a:pt x="32" y="29"/>
                    <a:pt x="27" y="26"/>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pPr>
                <a:defRPr/>
              </a:pPr>
              <a:endParaRPr lang="zh-CN" altLang="en-US" dirty="0">
                <a:solidFill>
                  <a:srgbClr val="FFFFFF"/>
                </a:solidFill>
                <a:latin typeface="Calibri" panose="020F0502020204030204"/>
                <a:ea typeface="宋体" panose="02010600030101010101" pitchFamily="2" charset="-122"/>
              </a:endParaRPr>
            </a:p>
          </p:txBody>
        </p:sp>
        <p:sp>
          <p:nvSpPr>
            <p:cNvPr id="48" name="Freeform 231"/>
            <p:cNvSpPr/>
            <p:nvPr/>
          </p:nvSpPr>
          <p:spPr bwMode="auto">
            <a:xfrm>
              <a:off x="4100415" y="2624193"/>
              <a:ext cx="122524" cy="430461"/>
            </a:xfrm>
            <a:custGeom>
              <a:avLst/>
              <a:gdLst>
                <a:gd name="T0" fmla="*/ 5 w 48"/>
                <a:gd name="T1" fmla="*/ 168 h 168"/>
                <a:gd name="T2" fmla="*/ 43 w 48"/>
                <a:gd name="T3" fmla="*/ 168 h 168"/>
                <a:gd name="T4" fmla="*/ 48 w 48"/>
                <a:gd name="T5" fmla="*/ 162 h 168"/>
                <a:gd name="T6" fmla="*/ 48 w 48"/>
                <a:gd name="T7" fmla="*/ 0 h 168"/>
                <a:gd name="T8" fmla="*/ 0 w 48"/>
                <a:gd name="T9" fmla="*/ 48 h 168"/>
                <a:gd name="T10" fmla="*/ 0 w 48"/>
                <a:gd name="T11" fmla="*/ 162 h 168"/>
                <a:gd name="T12" fmla="*/ 5 w 48"/>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48" h="168">
                  <a:moveTo>
                    <a:pt x="5" y="168"/>
                  </a:moveTo>
                  <a:cubicBezTo>
                    <a:pt x="43" y="168"/>
                    <a:pt x="43" y="168"/>
                    <a:pt x="43" y="168"/>
                  </a:cubicBezTo>
                  <a:cubicBezTo>
                    <a:pt x="46" y="168"/>
                    <a:pt x="48" y="165"/>
                    <a:pt x="48" y="162"/>
                  </a:cubicBezTo>
                  <a:cubicBezTo>
                    <a:pt x="48" y="0"/>
                    <a:pt x="48" y="0"/>
                    <a:pt x="48" y="0"/>
                  </a:cubicBezTo>
                  <a:cubicBezTo>
                    <a:pt x="0" y="48"/>
                    <a:pt x="0" y="48"/>
                    <a:pt x="0" y="48"/>
                  </a:cubicBezTo>
                  <a:cubicBezTo>
                    <a:pt x="0" y="162"/>
                    <a:pt x="0" y="162"/>
                    <a:pt x="0" y="162"/>
                  </a:cubicBezTo>
                  <a:cubicBezTo>
                    <a:pt x="0" y="165"/>
                    <a:pt x="2" y="168"/>
                    <a:pt x="5" y="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pPr>
                <a:defRPr/>
              </a:pPr>
              <a:endParaRPr lang="zh-CN" altLang="en-US" dirty="0">
                <a:solidFill>
                  <a:srgbClr val="FFFFFF"/>
                </a:solidFill>
                <a:latin typeface="Calibri" panose="020F0502020204030204"/>
                <a:ea typeface="宋体" panose="02010600030101010101" pitchFamily="2" charset="-122"/>
              </a:endParaRPr>
            </a:p>
          </p:txBody>
        </p:sp>
        <p:sp>
          <p:nvSpPr>
            <p:cNvPr id="49" name="Freeform 232"/>
            <p:cNvSpPr/>
            <p:nvPr/>
          </p:nvSpPr>
          <p:spPr bwMode="auto">
            <a:xfrm>
              <a:off x="4258721" y="2513596"/>
              <a:ext cx="125777" cy="541058"/>
            </a:xfrm>
            <a:custGeom>
              <a:avLst/>
              <a:gdLst>
                <a:gd name="T0" fmla="*/ 29 w 49"/>
                <a:gd name="T1" fmla="*/ 0 h 211"/>
                <a:gd name="T2" fmla="*/ 0 w 49"/>
                <a:gd name="T3" fmla="*/ 29 h 211"/>
                <a:gd name="T4" fmla="*/ 0 w 49"/>
                <a:gd name="T5" fmla="*/ 205 h 211"/>
                <a:gd name="T6" fmla="*/ 6 w 49"/>
                <a:gd name="T7" fmla="*/ 211 h 211"/>
                <a:gd name="T8" fmla="*/ 43 w 49"/>
                <a:gd name="T9" fmla="*/ 211 h 211"/>
                <a:gd name="T10" fmla="*/ 49 w 49"/>
                <a:gd name="T11" fmla="*/ 205 h 211"/>
                <a:gd name="T12" fmla="*/ 49 w 49"/>
                <a:gd name="T13" fmla="*/ 22 h 211"/>
                <a:gd name="T14" fmla="*/ 29 w 49"/>
                <a:gd name="T15" fmla="*/ 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11">
                  <a:moveTo>
                    <a:pt x="29" y="0"/>
                  </a:moveTo>
                  <a:cubicBezTo>
                    <a:pt x="0" y="29"/>
                    <a:pt x="0" y="29"/>
                    <a:pt x="0" y="29"/>
                  </a:cubicBezTo>
                  <a:cubicBezTo>
                    <a:pt x="0" y="205"/>
                    <a:pt x="0" y="205"/>
                    <a:pt x="0" y="205"/>
                  </a:cubicBezTo>
                  <a:cubicBezTo>
                    <a:pt x="0" y="208"/>
                    <a:pt x="3" y="211"/>
                    <a:pt x="6" y="211"/>
                  </a:cubicBezTo>
                  <a:cubicBezTo>
                    <a:pt x="43" y="211"/>
                    <a:pt x="43" y="211"/>
                    <a:pt x="43" y="211"/>
                  </a:cubicBezTo>
                  <a:cubicBezTo>
                    <a:pt x="46" y="211"/>
                    <a:pt x="49" y="208"/>
                    <a:pt x="49" y="205"/>
                  </a:cubicBezTo>
                  <a:cubicBezTo>
                    <a:pt x="49" y="22"/>
                    <a:pt x="49" y="22"/>
                    <a:pt x="49" y="22"/>
                  </a:cubicBezTo>
                  <a:cubicBezTo>
                    <a:pt x="38" y="21"/>
                    <a:pt x="29" y="12"/>
                    <a:pt x="2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pPr>
                <a:defRPr/>
              </a:pPr>
              <a:endParaRPr lang="zh-CN" altLang="en-US" dirty="0">
                <a:solidFill>
                  <a:srgbClr val="FFFFFF"/>
                </a:solidFill>
                <a:latin typeface="Calibri" panose="020F0502020204030204"/>
                <a:ea typeface="宋体" panose="02010600030101010101" pitchFamily="2" charset="-122"/>
              </a:endParaRPr>
            </a:p>
          </p:txBody>
        </p:sp>
        <p:sp>
          <p:nvSpPr>
            <p:cNvPr id="50" name="Freeform 233"/>
            <p:cNvSpPr/>
            <p:nvPr/>
          </p:nvSpPr>
          <p:spPr bwMode="auto">
            <a:xfrm>
              <a:off x="3546346" y="2339026"/>
              <a:ext cx="871764" cy="610452"/>
            </a:xfrm>
            <a:custGeom>
              <a:avLst/>
              <a:gdLst>
                <a:gd name="T0" fmla="*/ 20 w 340"/>
                <a:gd name="T1" fmla="*/ 234 h 238"/>
                <a:gd name="T2" fmla="*/ 140 w 340"/>
                <a:gd name="T3" fmla="*/ 113 h 238"/>
                <a:gd name="T4" fmla="*/ 183 w 340"/>
                <a:gd name="T5" fmla="*/ 156 h 238"/>
                <a:gd name="T6" fmla="*/ 199 w 340"/>
                <a:gd name="T7" fmla="*/ 156 h 238"/>
                <a:gd name="T8" fmla="*/ 318 w 340"/>
                <a:gd name="T9" fmla="*/ 37 h 238"/>
                <a:gd name="T10" fmla="*/ 318 w 340"/>
                <a:gd name="T11" fmla="*/ 64 h 238"/>
                <a:gd name="T12" fmla="*/ 329 w 340"/>
                <a:gd name="T13" fmla="*/ 75 h 238"/>
                <a:gd name="T14" fmla="*/ 340 w 340"/>
                <a:gd name="T15" fmla="*/ 64 h 238"/>
                <a:gd name="T16" fmla="*/ 340 w 340"/>
                <a:gd name="T17" fmla="*/ 11 h 238"/>
                <a:gd name="T18" fmla="*/ 337 w 340"/>
                <a:gd name="T19" fmla="*/ 3 h 238"/>
                <a:gd name="T20" fmla="*/ 329 w 340"/>
                <a:gd name="T21" fmla="*/ 0 h 238"/>
                <a:gd name="T22" fmla="*/ 276 w 340"/>
                <a:gd name="T23" fmla="*/ 0 h 238"/>
                <a:gd name="T24" fmla="*/ 265 w 340"/>
                <a:gd name="T25" fmla="*/ 11 h 238"/>
                <a:gd name="T26" fmla="*/ 276 w 340"/>
                <a:gd name="T27" fmla="*/ 22 h 238"/>
                <a:gd name="T28" fmla="*/ 302 w 340"/>
                <a:gd name="T29" fmla="*/ 22 h 238"/>
                <a:gd name="T30" fmla="*/ 191 w 340"/>
                <a:gd name="T31" fmla="*/ 133 h 238"/>
                <a:gd name="T32" fmla="*/ 148 w 340"/>
                <a:gd name="T33" fmla="*/ 90 h 238"/>
                <a:gd name="T34" fmla="*/ 133 w 340"/>
                <a:gd name="T35" fmla="*/ 90 h 238"/>
                <a:gd name="T36" fmla="*/ 4 w 340"/>
                <a:gd name="T37" fmla="*/ 219 h 238"/>
                <a:gd name="T38" fmla="*/ 4 w 340"/>
                <a:gd name="T39" fmla="*/ 234 h 238"/>
                <a:gd name="T40" fmla="*/ 20 w 340"/>
                <a:gd name="T41" fmla="*/ 2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238">
                  <a:moveTo>
                    <a:pt x="20" y="234"/>
                  </a:moveTo>
                  <a:cubicBezTo>
                    <a:pt x="140" y="113"/>
                    <a:pt x="140" y="113"/>
                    <a:pt x="140" y="113"/>
                  </a:cubicBezTo>
                  <a:cubicBezTo>
                    <a:pt x="183" y="156"/>
                    <a:pt x="183" y="156"/>
                    <a:pt x="183" y="156"/>
                  </a:cubicBezTo>
                  <a:cubicBezTo>
                    <a:pt x="188" y="160"/>
                    <a:pt x="195" y="160"/>
                    <a:pt x="199" y="156"/>
                  </a:cubicBezTo>
                  <a:cubicBezTo>
                    <a:pt x="318" y="37"/>
                    <a:pt x="318" y="37"/>
                    <a:pt x="318" y="37"/>
                  </a:cubicBezTo>
                  <a:cubicBezTo>
                    <a:pt x="318" y="64"/>
                    <a:pt x="318" y="64"/>
                    <a:pt x="318" y="64"/>
                  </a:cubicBezTo>
                  <a:cubicBezTo>
                    <a:pt x="318" y="70"/>
                    <a:pt x="323" y="75"/>
                    <a:pt x="329" y="75"/>
                  </a:cubicBezTo>
                  <a:cubicBezTo>
                    <a:pt x="335" y="75"/>
                    <a:pt x="340" y="70"/>
                    <a:pt x="340" y="64"/>
                  </a:cubicBezTo>
                  <a:cubicBezTo>
                    <a:pt x="340" y="11"/>
                    <a:pt x="340" y="11"/>
                    <a:pt x="340" y="11"/>
                  </a:cubicBezTo>
                  <a:cubicBezTo>
                    <a:pt x="340" y="8"/>
                    <a:pt x="339" y="5"/>
                    <a:pt x="337" y="3"/>
                  </a:cubicBezTo>
                  <a:cubicBezTo>
                    <a:pt x="335" y="1"/>
                    <a:pt x="332" y="0"/>
                    <a:pt x="329" y="0"/>
                  </a:cubicBezTo>
                  <a:cubicBezTo>
                    <a:pt x="276" y="0"/>
                    <a:pt x="276" y="0"/>
                    <a:pt x="276" y="0"/>
                  </a:cubicBezTo>
                  <a:cubicBezTo>
                    <a:pt x="270" y="0"/>
                    <a:pt x="265" y="4"/>
                    <a:pt x="265" y="11"/>
                  </a:cubicBezTo>
                  <a:cubicBezTo>
                    <a:pt x="265" y="17"/>
                    <a:pt x="270" y="22"/>
                    <a:pt x="276" y="22"/>
                  </a:cubicBezTo>
                  <a:cubicBezTo>
                    <a:pt x="302" y="22"/>
                    <a:pt x="302" y="22"/>
                    <a:pt x="302" y="22"/>
                  </a:cubicBezTo>
                  <a:cubicBezTo>
                    <a:pt x="191" y="133"/>
                    <a:pt x="191" y="133"/>
                    <a:pt x="191" y="133"/>
                  </a:cubicBezTo>
                  <a:cubicBezTo>
                    <a:pt x="148" y="90"/>
                    <a:pt x="148" y="90"/>
                    <a:pt x="148" y="90"/>
                  </a:cubicBezTo>
                  <a:cubicBezTo>
                    <a:pt x="144" y="86"/>
                    <a:pt x="137" y="86"/>
                    <a:pt x="133" y="90"/>
                  </a:cubicBezTo>
                  <a:cubicBezTo>
                    <a:pt x="4" y="219"/>
                    <a:pt x="4" y="219"/>
                    <a:pt x="4" y="219"/>
                  </a:cubicBezTo>
                  <a:cubicBezTo>
                    <a:pt x="0" y="223"/>
                    <a:pt x="0" y="230"/>
                    <a:pt x="4" y="234"/>
                  </a:cubicBezTo>
                  <a:cubicBezTo>
                    <a:pt x="8" y="238"/>
                    <a:pt x="15" y="238"/>
                    <a:pt x="20" y="2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pPr>
                <a:defRPr/>
              </a:pPr>
              <a:endParaRPr lang="zh-CN" altLang="en-US" dirty="0">
                <a:solidFill>
                  <a:srgbClr val="FFFFFF"/>
                </a:solidFill>
                <a:latin typeface="Calibri" panose="020F0502020204030204"/>
                <a:ea typeface="宋体" panose="02010600030101010101" pitchFamily="2" charset="-122"/>
              </a:endParaRPr>
            </a:p>
          </p:txBody>
        </p:sp>
      </p:grpSp>
      <p:grpSp>
        <p:nvGrpSpPr>
          <p:cNvPr id="51" name="组合 28"/>
          <p:cNvGrpSpPr/>
          <p:nvPr/>
        </p:nvGrpSpPr>
        <p:grpSpPr>
          <a:xfrm>
            <a:off x="4306163" y="2438398"/>
            <a:ext cx="3015206" cy="3065356"/>
            <a:chOff x="4076701" y="1384898"/>
            <a:chExt cx="4021322" cy="4088205"/>
          </a:xfrm>
          <a:effectLst>
            <a:outerShdw blurRad="152400" dist="88900" dir="2700000" sx="99000" sy="99000" algn="tl" rotWithShape="0">
              <a:prstClr val="black">
                <a:alpha val="20000"/>
              </a:prstClr>
            </a:outerShdw>
          </a:effectLst>
        </p:grpSpPr>
        <p:sp>
          <p:nvSpPr>
            <p:cNvPr id="52" name="任意多边形 24"/>
            <p:cNvSpPr/>
            <p:nvPr/>
          </p:nvSpPr>
          <p:spPr>
            <a:xfrm>
              <a:off x="4076701" y="2446530"/>
              <a:ext cx="2026434" cy="1964942"/>
            </a:xfrm>
            <a:custGeom>
              <a:avLst/>
              <a:gdLst>
                <a:gd name="connsiteX0" fmla="*/ 648884 w 2026434"/>
                <a:gd name="connsiteY0" fmla="*/ 0 h 1964942"/>
                <a:gd name="connsiteX1" fmla="*/ 1551718 w 2026434"/>
                <a:gd name="connsiteY1" fmla="*/ 229 h 1964942"/>
                <a:gd name="connsiteX2" fmla="*/ 1724865 w 2026434"/>
                <a:gd name="connsiteY2" fmla="*/ 100196 h 1964942"/>
                <a:gd name="connsiteX3" fmla="*/ 1985955 w 2026434"/>
                <a:gd name="connsiteY3" fmla="*/ 552154 h 1964942"/>
                <a:gd name="connsiteX4" fmla="*/ 2017766 w 2026434"/>
                <a:gd name="connsiteY4" fmla="*/ 605484 h 1964942"/>
                <a:gd name="connsiteX5" fmla="*/ 1976958 w 2026434"/>
                <a:gd name="connsiteY5" fmla="*/ 638328 h 1964942"/>
                <a:gd name="connsiteX6" fmla="*/ 1839723 w 2026434"/>
                <a:gd name="connsiteY6" fmla="*/ 969642 h 1964942"/>
                <a:gd name="connsiteX7" fmla="*/ 1976958 w 2026434"/>
                <a:gd name="connsiteY7" fmla="*/ 1300955 h 1964942"/>
                <a:gd name="connsiteX8" fmla="*/ 2026434 w 2026434"/>
                <a:gd name="connsiteY8" fmla="*/ 1341779 h 1964942"/>
                <a:gd name="connsiteX9" fmla="*/ 1966837 w 2026434"/>
                <a:gd name="connsiteY9" fmla="*/ 1445004 h 1964942"/>
                <a:gd name="connsiteX10" fmla="*/ 1724816 w 2026434"/>
                <a:gd name="connsiteY10" fmla="*/ 1864201 h 1964942"/>
                <a:gd name="connsiteX11" fmla="*/ 1551222 w 2026434"/>
                <a:gd name="connsiteY11" fmla="*/ 1964942 h 1964942"/>
                <a:gd name="connsiteX12" fmla="*/ 648386 w 2026434"/>
                <a:gd name="connsiteY12" fmla="*/ 1964713 h 1964942"/>
                <a:gd name="connsiteX13" fmla="*/ 475240 w 2026434"/>
                <a:gd name="connsiteY13" fmla="*/ 1864748 h 1964942"/>
                <a:gd name="connsiteX14" fmla="*/ 23624 w 2026434"/>
                <a:gd name="connsiteY14" fmla="*/ 1082984 h 1964942"/>
                <a:gd name="connsiteX15" fmla="*/ 24071 w 2026434"/>
                <a:gd name="connsiteY15" fmla="*/ 882276 h 1964942"/>
                <a:gd name="connsiteX16" fmla="*/ 475291 w 2026434"/>
                <a:gd name="connsiteY16" fmla="*/ 100743 h 1964942"/>
                <a:gd name="connsiteX17" fmla="*/ 648884 w 2026434"/>
                <a:gd name="connsiteY17" fmla="*/ 0 h 196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26434" h="1964942">
                  <a:moveTo>
                    <a:pt x="648884" y="0"/>
                  </a:moveTo>
                  <a:cubicBezTo>
                    <a:pt x="1551718" y="229"/>
                    <a:pt x="1551718" y="229"/>
                    <a:pt x="1551718" y="229"/>
                  </a:cubicBezTo>
                  <a:cubicBezTo>
                    <a:pt x="1614503" y="1124"/>
                    <a:pt x="1692699" y="46270"/>
                    <a:pt x="1724865" y="100196"/>
                  </a:cubicBezTo>
                  <a:cubicBezTo>
                    <a:pt x="1837770" y="295637"/>
                    <a:pt x="1922447" y="442218"/>
                    <a:pt x="1985955" y="552154"/>
                  </a:cubicBezTo>
                  <a:lnTo>
                    <a:pt x="2017766" y="605484"/>
                  </a:lnTo>
                  <a:lnTo>
                    <a:pt x="1976958" y="638328"/>
                  </a:lnTo>
                  <a:cubicBezTo>
                    <a:pt x="1892167" y="723118"/>
                    <a:pt x="1839723" y="840256"/>
                    <a:pt x="1839723" y="969642"/>
                  </a:cubicBezTo>
                  <a:cubicBezTo>
                    <a:pt x="1839723" y="1099028"/>
                    <a:pt x="1892167" y="1216165"/>
                    <a:pt x="1976958" y="1300955"/>
                  </a:cubicBezTo>
                  <a:lnTo>
                    <a:pt x="2026434" y="1341779"/>
                  </a:lnTo>
                  <a:lnTo>
                    <a:pt x="1966837" y="1445004"/>
                  </a:lnTo>
                  <a:cubicBezTo>
                    <a:pt x="1724816" y="1864201"/>
                    <a:pt x="1724816" y="1864201"/>
                    <a:pt x="1724816" y="1864201"/>
                  </a:cubicBezTo>
                  <a:cubicBezTo>
                    <a:pt x="1692584" y="1920025"/>
                    <a:pt x="1614811" y="1964440"/>
                    <a:pt x="1551222" y="1964942"/>
                  </a:cubicBezTo>
                  <a:cubicBezTo>
                    <a:pt x="648386" y="1964713"/>
                    <a:pt x="648386" y="1964713"/>
                    <a:pt x="648386" y="1964713"/>
                  </a:cubicBezTo>
                  <a:cubicBezTo>
                    <a:pt x="584795" y="1965216"/>
                    <a:pt x="506600" y="1920070"/>
                    <a:pt x="475240" y="1864748"/>
                  </a:cubicBezTo>
                  <a:cubicBezTo>
                    <a:pt x="23624" y="1082984"/>
                    <a:pt x="23624" y="1082984"/>
                    <a:pt x="23624" y="1082984"/>
                  </a:cubicBezTo>
                  <a:cubicBezTo>
                    <a:pt x="-7738" y="1027662"/>
                    <a:pt x="-8160" y="938100"/>
                    <a:pt x="24071" y="882276"/>
                  </a:cubicBezTo>
                  <a:lnTo>
                    <a:pt x="475291" y="100743"/>
                  </a:lnTo>
                  <a:cubicBezTo>
                    <a:pt x="506715" y="46313"/>
                    <a:pt x="585293" y="503"/>
                    <a:pt x="648884" y="0"/>
                  </a:cubicBezTo>
                  <a:close/>
                </a:path>
              </a:pathLst>
            </a:custGeom>
            <a:pattFill prst="dkDnDiag">
              <a:fgClr>
                <a:srgbClr val="F8F8F8"/>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dirty="0">
                <a:solidFill>
                  <a:srgbClr val="FFFFFF"/>
                </a:solidFill>
                <a:latin typeface="Calibri" panose="020F0502020204030204"/>
                <a:ea typeface="宋体" panose="02010600030101010101" pitchFamily="2" charset="-122"/>
              </a:endParaRPr>
            </a:p>
          </p:txBody>
        </p:sp>
        <p:sp>
          <p:nvSpPr>
            <p:cNvPr id="53" name="任意多边形 27"/>
            <p:cNvSpPr/>
            <p:nvPr/>
          </p:nvSpPr>
          <p:spPr>
            <a:xfrm>
              <a:off x="5898221" y="1384898"/>
              <a:ext cx="2199801" cy="1964942"/>
            </a:xfrm>
            <a:custGeom>
              <a:avLst/>
              <a:gdLst>
                <a:gd name="connsiteX0" fmla="*/ 648882 w 2199801"/>
                <a:gd name="connsiteY0" fmla="*/ 0 h 1964942"/>
                <a:gd name="connsiteX1" fmla="*/ 1551718 w 2199801"/>
                <a:gd name="connsiteY1" fmla="*/ 229 h 1964942"/>
                <a:gd name="connsiteX2" fmla="*/ 1724863 w 2199801"/>
                <a:gd name="connsiteY2" fmla="*/ 100196 h 1964942"/>
                <a:gd name="connsiteX3" fmla="*/ 2176480 w 2199801"/>
                <a:gd name="connsiteY3" fmla="*/ 881958 h 1964942"/>
                <a:gd name="connsiteX4" fmla="*/ 2176032 w 2199801"/>
                <a:gd name="connsiteY4" fmla="*/ 1082667 h 1964942"/>
                <a:gd name="connsiteX5" fmla="*/ 1724813 w 2199801"/>
                <a:gd name="connsiteY5" fmla="*/ 1864201 h 1964942"/>
                <a:gd name="connsiteX6" fmla="*/ 1551218 w 2199801"/>
                <a:gd name="connsiteY6" fmla="*/ 1964942 h 1964942"/>
                <a:gd name="connsiteX7" fmla="*/ 941762 w 2199801"/>
                <a:gd name="connsiteY7" fmla="*/ 1964788 h 1964942"/>
                <a:gd name="connsiteX8" fmla="*/ 931314 w 2199801"/>
                <a:gd name="connsiteY8" fmla="*/ 1964785 h 1964942"/>
                <a:gd name="connsiteX9" fmla="*/ 928498 w 2199801"/>
                <a:gd name="connsiteY9" fmla="*/ 1936844 h 1964942"/>
                <a:gd name="connsiteX10" fmla="*/ 469470 w 2199801"/>
                <a:gd name="connsiteY10" fmla="*/ 1562725 h 1964942"/>
                <a:gd name="connsiteX11" fmla="*/ 375041 w 2199801"/>
                <a:gd name="connsiteY11" fmla="*/ 1572245 h 1964942"/>
                <a:gd name="connsiteX12" fmla="*/ 316721 w 2199801"/>
                <a:gd name="connsiteY12" fmla="*/ 1590348 h 1964942"/>
                <a:gd name="connsiteX13" fmla="*/ 265859 w 2199801"/>
                <a:gd name="connsiteY13" fmla="*/ 1502303 h 1964942"/>
                <a:gd name="connsiteX14" fmla="*/ 23623 w 2199801"/>
                <a:gd name="connsiteY14" fmla="*/ 1082984 h 1964942"/>
                <a:gd name="connsiteX15" fmla="*/ 24070 w 2199801"/>
                <a:gd name="connsiteY15" fmla="*/ 882276 h 1964942"/>
                <a:gd name="connsiteX16" fmla="*/ 475290 w 2199801"/>
                <a:gd name="connsiteY16" fmla="*/ 100743 h 1964942"/>
                <a:gd name="connsiteX17" fmla="*/ 648882 w 2199801"/>
                <a:gd name="connsiteY17" fmla="*/ 0 h 196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9801" h="1964942">
                  <a:moveTo>
                    <a:pt x="648882" y="0"/>
                  </a:moveTo>
                  <a:cubicBezTo>
                    <a:pt x="1551718" y="229"/>
                    <a:pt x="1551718" y="229"/>
                    <a:pt x="1551718" y="229"/>
                  </a:cubicBezTo>
                  <a:cubicBezTo>
                    <a:pt x="1614502" y="1124"/>
                    <a:pt x="1692697" y="46270"/>
                    <a:pt x="1724863" y="100196"/>
                  </a:cubicBezTo>
                  <a:cubicBezTo>
                    <a:pt x="2176480" y="881958"/>
                    <a:pt x="2176480" y="881958"/>
                    <a:pt x="2176480" y="881958"/>
                  </a:cubicBezTo>
                  <a:cubicBezTo>
                    <a:pt x="2207840" y="937281"/>
                    <a:pt x="2207456" y="1028239"/>
                    <a:pt x="2176032" y="1082667"/>
                  </a:cubicBezTo>
                  <a:cubicBezTo>
                    <a:pt x="1724813" y="1864201"/>
                    <a:pt x="1724813" y="1864201"/>
                    <a:pt x="1724813" y="1864201"/>
                  </a:cubicBezTo>
                  <a:cubicBezTo>
                    <a:pt x="1692584" y="1920025"/>
                    <a:pt x="1614809" y="1964441"/>
                    <a:pt x="1551218" y="1964942"/>
                  </a:cubicBezTo>
                  <a:cubicBezTo>
                    <a:pt x="1269083" y="1964870"/>
                    <a:pt x="1075114" y="1964821"/>
                    <a:pt x="941762" y="1964788"/>
                  </a:cubicBezTo>
                  <a:lnTo>
                    <a:pt x="931314" y="1964785"/>
                  </a:lnTo>
                  <a:lnTo>
                    <a:pt x="928498" y="1936844"/>
                  </a:lnTo>
                  <a:cubicBezTo>
                    <a:pt x="884808" y="1723335"/>
                    <a:pt x="695895" y="1562727"/>
                    <a:pt x="469470" y="1562725"/>
                  </a:cubicBezTo>
                  <a:cubicBezTo>
                    <a:pt x="437124" y="1562727"/>
                    <a:pt x="405542" y="1566003"/>
                    <a:pt x="375041" y="1572245"/>
                  </a:cubicBezTo>
                  <a:lnTo>
                    <a:pt x="316721" y="1590348"/>
                  </a:lnTo>
                  <a:lnTo>
                    <a:pt x="265859" y="1502303"/>
                  </a:lnTo>
                  <a:cubicBezTo>
                    <a:pt x="23623" y="1082984"/>
                    <a:pt x="23623" y="1082984"/>
                    <a:pt x="23623" y="1082984"/>
                  </a:cubicBezTo>
                  <a:cubicBezTo>
                    <a:pt x="-7738" y="1027661"/>
                    <a:pt x="-8158" y="938100"/>
                    <a:pt x="24070" y="882276"/>
                  </a:cubicBezTo>
                  <a:lnTo>
                    <a:pt x="475290" y="100743"/>
                  </a:lnTo>
                  <a:cubicBezTo>
                    <a:pt x="506713" y="46314"/>
                    <a:pt x="585292" y="502"/>
                    <a:pt x="648882" y="0"/>
                  </a:cubicBezTo>
                  <a:close/>
                </a:path>
              </a:pathLst>
            </a:custGeom>
            <a:pattFill prst="dkDnDiag">
              <a:fgClr>
                <a:srgbClr val="F8F8F8"/>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dirty="0">
                <a:solidFill>
                  <a:srgbClr val="FFFFFF"/>
                </a:solidFill>
                <a:latin typeface="Calibri" panose="020F0502020204030204"/>
                <a:ea typeface="宋体" panose="02010600030101010101" pitchFamily="2" charset="-122"/>
              </a:endParaRPr>
            </a:p>
          </p:txBody>
        </p:sp>
        <p:sp>
          <p:nvSpPr>
            <p:cNvPr id="54" name="任意多边形 10"/>
            <p:cNvSpPr/>
            <p:nvPr/>
          </p:nvSpPr>
          <p:spPr>
            <a:xfrm>
              <a:off x="5898222" y="3508232"/>
              <a:ext cx="2199801" cy="1964871"/>
            </a:xfrm>
            <a:custGeom>
              <a:avLst/>
              <a:gdLst>
                <a:gd name="connsiteX0" fmla="*/ 928740 w 2199801"/>
                <a:gd name="connsiteY0" fmla="*/ 0 h 1964871"/>
                <a:gd name="connsiteX1" fmla="*/ 946889 w 2199801"/>
                <a:gd name="connsiteY1" fmla="*/ 5 h 1964871"/>
                <a:gd name="connsiteX2" fmla="*/ 1551718 w 2199801"/>
                <a:gd name="connsiteY2" fmla="*/ 160 h 1964871"/>
                <a:gd name="connsiteX3" fmla="*/ 1724864 w 2199801"/>
                <a:gd name="connsiteY3" fmla="*/ 100126 h 1964871"/>
                <a:gd name="connsiteX4" fmla="*/ 2176481 w 2199801"/>
                <a:gd name="connsiteY4" fmla="*/ 881887 h 1964871"/>
                <a:gd name="connsiteX5" fmla="*/ 2176033 w 2199801"/>
                <a:gd name="connsiteY5" fmla="*/ 1082596 h 1964871"/>
                <a:gd name="connsiteX6" fmla="*/ 1724814 w 2199801"/>
                <a:gd name="connsiteY6" fmla="*/ 1864130 h 1964871"/>
                <a:gd name="connsiteX7" fmla="*/ 1551220 w 2199801"/>
                <a:gd name="connsiteY7" fmla="*/ 1964871 h 1964871"/>
                <a:gd name="connsiteX8" fmla="*/ 648385 w 2199801"/>
                <a:gd name="connsiteY8" fmla="*/ 1964642 h 1964871"/>
                <a:gd name="connsiteX9" fmla="*/ 475239 w 2199801"/>
                <a:gd name="connsiteY9" fmla="*/ 1864676 h 1964871"/>
                <a:gd name="connsiteX10" fmla="*/ 23624 w 2199801"/>
                <a:gd name="connsiteY10" fmla="*/ 1082914 h 1964871"/>
                <a:gd name="connsiteX11" fmla="*/ 24071 w 2199801"/>
                <a:gd name="connsiteY11" fmla="*/ 882205 h 1964871"/>
                <a:gd name="connsiteX12" fmla="*/ 329674 w 2199801"/>
                <a:gd name="connsiteY12" fmla="*/ 352885 h 1964871"/>
                <a:gd name="connsiteX13" fmla="*/ 375044 w 2199801"/>
                <a:gd name="connsiteY13" fmla="*/ 366968 h 1964871"/>
                <a:gd name="connsiteX14" fmla="*/ 469472 w 2199801"/>
                <a:gd name="connsiteY14" fmla="*/ 376487 h 1964871"/>
                <a:gd name="connsiteX15" fmla="*/ 928501 w 2199801"/>
                <a:gd name="connsiteY15" fmla="*/ 2368 h 1964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801" h="1964871">
                  <a:moveTo>
                    <a:pt x="928740" y="0"/>
                  </a:moveTo>
                  <a:lnTo>
                    <a:pt x="946889" y="5"/>
                  </a:lnTo>
                  <a:lnTo>
                    <a:pt x="1551718" y="160"/>
                  </a:lnTo>
                  <a:cubicBezTo>
                    <a:pt x="1614503" y="1053"/>
                    <a:pt x="1692699" y="46199"/>
                    <a:pt x="1724864" y="100126"/>
                  </a:cubicBezTo>
                  <a:lnTo>
                    <a:pt x="2176481" y="881887"/>
                  </a:lnTo>
                  <a:cubicBezTo>
                    <a:pt x="2207841" y="937210"/>
                    <a:pt x="2207456" y="1028168"/>
                    <a:pt x="2176033" y="1082596"/>
                  </a:cubicBezTo>
                  <a:lnTo>
                    <a:pt x="1724814" y="1864130"/>
                  </a:lnTo>
                  <a:cubicBezTo>
                    <a:pt x="1692584" y="1919954"/>
                    <a:pt x="1614812" y="1964370"/>
                    <a:pt x="1551220" y="1964871"/>
                  </a:cubicBezTo>
                  <a:lnTo>
                    <a:pt x="648385" y="1964642"/>
                  </a:lnTo>
                  <a:cubicBezTo>
                    <a:pt x="584796" y="1965145"/>
                    <a:pt x="506599" y="1919999"/>
                    <a:pt x="475239" y="1864676"/>
                  </a:cubicBezTo>
                  <a:lnTo>
                    <a:pt x="23624" y="1082914"/>
                  </a:lnTo>
                  <a:cubicBezTo>
                    <a:pt x="-7737" y="1027591"/>
                    <a:pt x="-8159" y="938029"/>
                    <a:pt x="24071" y="882205"/>
                  </a:cubicBezTo>
                  <a:lnTo>
                    <a:pt x="329674" y="352885"/>
                  </a:lnTo>
                  <a:lnTo>
                    <a:pt x="375044" y="366968"/>
                  </a:lnTo>
                  <a:cubicBezTo>
                    <a:pt x="405546" y="373210"/>
                    <a:pt x="437126" y="376488"/>
                    <a:pt x="469472" y="376487"/>
                  </a:cubicBezTo>
                  <a:cubicBezTo>
                    <a:pt x="695899" y="376487"/>
                    <a:pt x="884810" y="215877"/>
                    <a:pt x="928501" y="2368"/>
                  </a:cubicBezTo>
                  <a:close/>
                </a:path>
              </a:pathLst>
            </a:custGeom>
            <a:pattFill prst="dkDnDiag">
              <a:fgClr>
                <a:srgbClr val="F8F8F8"/>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dirty="0">
                <a:solidFill>
                  <a:srgbClr val="FFFFFF"/>
                </a:solidFill>
                <a:latin typeface="Calibri" panose="020F0502020204030204"/>
                <a:ea typeface="宋体" panose="02010600030101010101" pitchFamily="2" charset="-122"/>
              </a:endParaRPr>
            </a:p>
          </p:txBody>
        </p:sp>
      </p:grpSp>
      <p:grpSp>
        <p:nvGrpSpPr>
          <p:cNvPr id="55" name="Group 154"/>
          <p:cNvGrpSpPr/>
          <p:nvPr/>
        </p:nvGrpSpPr>
        <p:grpSpPr>
          <a:xfrm>
            <a:off x="4625959" y="3543199"/>
            <a:ext cx="965540" cy="855750"/>
            <a:chOff x="3021147" y="2143764"/>
            <a:chExt cx="965791" cy="855973"/>
          </a:xfrm>
        </p:grpSpPr>
        <p:sp>
          <p:nvSpPr>
            <p:cNvPr id="56" name="Freeform 5"/>
            <p:cNvSpPr/>
            <p:nvPr/>
          </p:nvSpPr>
          <p:spPr bwMode="auto">
            <a:xfrm>
              <a:off x="3021147" y="2143764"/>
              <a:ext cx="965791" cy="855973"/>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solidFill>
            <a:ln w="15875">
              <a:noFill/>
            </a:ln>
            <a:effectLst/>
          </p:spPr>
          <p:txBody>
            <a:bodyPr vert="horz" wrap="square" lIns="91416" tIns="45708" rIns="91416" bIns="45708" numCol="1" anchor="t" anchorCtr="0" compatLnSpc="1"/>
            <a:lstStyle/>
            <a:p>
              <a:pPr>
                <a:defRPr/>
              </a:pPr>
              <a:endParaRPr lang="zh-CN" altLang="en-US" dirty="0">
                <a:solidFill>
                  <a:prstClr val="black"/>
                </a:solidFill>
                <a:latin typeface="Arial" panose="020B0604020202020204" pitchFamily="34" charset="0"/>
                <a:ea typeface="方正正纤黑简体" panose="02000000000000000000" pitchFamily="2" charset="-122"/>
                <a:sym typeface="Arial" panose="020B0604020202020204" pitchFamily="34" charset="0"/>
              </a:endParaRPr>
            </a:p>
          </p:txBody>
        </p:sp>
        <p:grpSp>
          <p:nvGrpSpPr>
            <p:cNvPr id="57" name="组合 40"/>
            <p:cNvGrpSpPr/>
            <p:nvPr/>
          </p:nvGrpSpPr>
          <p:grpSpPr>
            <a:xfrm>
              <a:off x="3146854" y="2285078"/>
              <a:ext cx="714375" cy="581096"/>
              <a:chOff x="4145699" y="1416086"/>
              <a:chExt cx="952500" cy="774794"/>
            </a:xfrm>
          </p:grpSpPr>
          <p:sp>
            <p:nvSpPr>
              <p:cNvPr id="58" name="文本框 41"/>
              <p:cNvSpPr txBox="1"/>
              <p:nvPr/>
            </p:nvSpPr>
            <p:spPr>
              <a:xfrm>
                <a:off x="4145699" y="1416086"/>
                <a:ext cx="952500" cy="554141"/>
              </a:xfrm>
              <a:prstGeom prst="rect">
                <a:avLst/>
              </a:prstGeom>
              <a:noFill/>
            </p:spPr>
            <p:txBody>
              <a:bodyPr wrap="square" rtlCol="0">
                <a:spAutoFit/>
              </a:bodyPr>
              <a:lstStyle/>
              <a:p>
                <a:pPr algn="ctr">
                  <a:defRPr/>
                </a:pPr>
                <a:r>
                  <a:rPr lang="en-US" altLang="zh-CN" sz="2100" dirty="0">
                    <a:solidFill>
                      <a:srgbClr val="FFFFFF"/>
                    </a:solidFill>
                    <a:latin typeface="Impact" panose="020B0806030902050204" pitchFamily="34" charset="0"/>
                    <a:ea typeface="宋体" panose="02010600030101010101" pitchFamily="2" charset="-122"/>
                  </a:rPr>
                  <a:t>01</a:t>
                </a:r>
                <a:endParaRPr lang="zh-CN" altLang="en-US" sz="2100" dirty="0">
                  <a:solidFill>
                    <a:srgbClr val="FFFFFF"/>
                  </a:solidFill>
                  <a:latin typeface="Impact" panose="020B0806030902050204" pitchFamily="34" charset="0"/>
                  <a:ea typeface="宋体" panose="02010600030101010101" pitchFamily="2" charset="-122"/>
                </a:endParaRPr>
              </a:p>
            </p:txBody>
          </p:sp>
          <p:sp>
            <p:nvSpPr>
              <p:cNvPr id="59" name="文本框 42"/>
              <p:cNvSpPr txBox="1"/>
              <p:nvPr/>
            </p:nvSpPr>
            <p:spPr>
              <a:xfrm>
                <a:off x="4145699" y="1903547"/>
                <a:ext cx="952500" cy="287333"/>
              </a:xfrm>
              <a:prstGeom prst="rect">
                <a:avLst/>
              </a:prstGeom>
              <a:noFill/>
            </p:spPr>
            <p:txBody>
              <a:bodyPr wrap="square" rtlCol="0">
                <a:spAutoFit/>
              </a:bodyPr>
              <a:lstStyle/>
              <a:p>
                <a:pPr algn="ctr">
                  <a:defRPr/>
                </a:pPr>
                <a:r>
                  <a:rPr lang="en-US" altLang="zh-CN" sz="800" dirty="0">
                    <a:solidFill>
                      <a:srgbClr val="FFFFFF"/>
                    </a:solidFill>
                    <a:latin typeface="LiHei Pro" panose="020B0500000000000000" pitchFamily="34" charset="-122"/>
                    <a:ea typeface="LiHei Pro" panose="020B0500000000000000" pitchFamily="34" charset="-122"/>
                  </a:rPr>
                  <a:t>OPTION</a:t>
                </a:r>
                <a:endParaRPr lang="zh-CN" altLang="en-US" sz="800" dirty="0">
                  <a:solidFill>
                    <a:srgbClr val="FFFFFF"/>
                  </a:solidFill>
                  <a:latin typeface="LiHei Pro" panose="020B0500000000000000" pitchFamily="34" charset="-122"/>
                  <a:ea typeface="LiHei Pro" panose="020B0500000000000000" pitchFamily="34" charset="-122"/>
                </a:endParaRPr>
              </a:p>
            </p:txBody>
          </p:sp>
        </p:grpSp>
      </p:grpSp>
      <p:grpSp>
        <p:nvGrpSpPr>
          <p:cNvPr id="60" name="Group 155"/>
          <p:cNvGrpSpPr/>
          <p:nvPr/>
        </p:nvGrpSpPr>
        <p:grpSpPr>
          <a:xfrm>
            <a:off x="6013886" y="2740042"/>
            <a:ext cx="965540" cy="855750"/>
            <a:chOff x="4409436" y="1340397"/>
            <a:chExt cx="965791" cy="855973"/>
          </a:xfrm>
          <a:solidFill>
            <a:srgbClr val="F9C4BD"/>
          </a:solidFill>
        </p:grpSpPr>
        <p:sp>
          <p:nvSpPr>
            <p:cNvPr id="61" name="Freeform 5"/>
            <p:cNvSpPr/>
            <p:nvPr/>
          </p:nvSpPr>
          <p:spPr bwMode="auto">
            <a:xfrm>
              <a:off x="4409436" y="1340397"/>
              <a:ext cx="965791" cy="855973"/>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pFill/>
            <a:ln w="15875">
              <a:noFill/>
            </a:ln>
            <a:effectLst/>
          </p:spPr>
          <p:txBody>
            <a:bodyPr vert="horz" wrap="square" lIns="91416" tIns="45708" rIns="91416" bIns="45708" numCol="1" anchor="t" anchorCtr="0" compatLnSpc="1"/>
            <a:lstStyle/>
            <a:p>
              <a:pPr>
                <a:defRPr/>
              </a:pPr>
              <a:endParaRPr lang="zh-CN" altLang="en-US" dirty="0">
                <a:solidFill>
                  <a:prstClr val="black"/>
                </a:solidFill>
                <a:latin typeface="Arial" panose="020B0604020202020204" pitchFamily="34" charset="0"/>
                <a:ea typeface="方正正纤黑简体" panose="02000000000000000000" pitchFamily="2" charset="-122"/>
                <a:sym typeface="Arial" panose="020B0604020202020204" pitchFamily="34" charset="0"/>
              </a:endParaRPr>
            </a:p>
          </p:txBody>
        </p:sp>
        <p:grpSp>
          <p:nvGrpSpPr>
            <p:cNvPr id="62" name="组合 43"/>
            <p:cNvGrpSpPr/>
            <p:nvPr/>
          </p:nvGrpSpPr>
          <p:grpSpPr>
            <a:xfrm>
              <a:off x="4535144" y="1481710"/>
              <a:ext cx="714375" cy="581096"/>
              <a:chOff x="4145699" y="1416086"/>
              <a:chExt cx="952500" cy="774794"/>
            </a:xfrm>
            <a:grpFill/>
          </p:grpSpPr>
          <p:sp>
            <p:nvSpPr>
              <p:cNvPr id="63" name="文本框 44"/>
              <p:cNvSpPr txBox="1"/>
              <p:nvPr/>
            </p:nvSpPr>
            <p:spPr>
              <a:xfrm>
                <a:off x="4145699" y="1416086"/>
                <a:ext cx="952500" cy="554141"/>
              </a:xfrm>
              <a:prstGeom prst="rect">
                <a:avLst/>
              </a:prstGeom>
              <a:grpFill/>
            </p:spPr>
            <p:txBody>
              <a:bodyPr wrap="square" rtlCol="0">
                <a:spAutoFit/>
              </a:bodyPr>
              <a:lstStyle/>
              <a:p>
                <a:pPr algn="ctr">
                  <a:defRPr/>
                </a:pPr>
                <a:r>
                  <a:rPr lang="en-US" altLang="zh-CN" sz="2100" dirty="0">
                    <a:solidFill>
                      <a:srgbClr val="FFFFFF"/>
                    </a:solidFill>
                    <a:latin typeface="Impact" panose="020B0806030902050204" pitchFamily="34" charset="0"/>
                    <a:ea typeface="宋体" panose="02010600030101010101" pitchFamily="2" charset="-122"/>
                  </a:rPr>
                  <a:t>02</a:t>
                </a:r>
                <a:endParaRPr lang="zh-CN" altLang="en-US" sz="2100" dirty="0">
                  <a:solidFill>
                    <a:srgbClr val="FFFFFF"/>
                  </a:solidFill>
                  <a:latin typeface="Impact" panose="020B0806030902050204" pitchFamily="34" charset="0"/>
                  <a:ea typeface="宋体" panose="02010600030101010101" pitchFamily="2" charset="-122"/>
                </a:endParaRPr>
              </a:p>
            </p:txBody>
          </p:sp>
          <p:sp>
            <p:nvSpPr>
              <p:cNvPr id="64" name="文本框 45"/>
              <p:cNvSpPr txBox="1"/>
              <p:nvPr/>
            </p:nvSpPr>
            <p:spPr>
              <a:xfrm>
                <a:off x="4145699" y="1903547"/>
                <a:ext cx="952500" cy="287333"/>
              </a:xfrm>
              <a:prstGeom prst="rect">
                <a:avLst/>
              </a:prstGeom>
              <a:grpFill/>
            </p:spPr>
            <p:txBody>
              <a:bodyPr wrap="square" rtlCol="0">
                <a:spAutoFit/>
              </a:bodyPr>
              <a:lstStyle/>
              <a:p>
                <a:pPr algn="ctr">
                  <a:defRPr/>
                </a:pPr>
                <a:r>
                  <a:rPr lang="en-US" altLang="zh-CN" sz="800" dirty="0">
                    <a:solidFill>
                      <a:srgbClr val="FFFFFF"/>
                    </a:solidFill>
                    <a:latin typeface="LiHei Pro" panose="020B0500000000000000" pitchFamily="34" charset="-122"/>
                    <a:ea typeface="LiHei Pro" panose="020B0500000000000000" pitchFamily="34" charset="-122"/>
                  </a:rPr>
                  <a:t>OPTION</a:t>
                </a:r>
                <a:endParaRPr lang="zh-CN" altLang="en-US" sz="800" dirty="0">
                  <a:solidFill>
                    <a:srgbClr val="FFFFFF"/>
                  </a:solidFill>
                  <a:latin typeface="LiHei Pro" panose="020B0500000000000000" pitchFamily="34" charset="-122"/>
                  <a:ea typeface="LiHei Pro" panose="020B0500000000000000" pitchFamily="34" charset="-122"/>
                </a:endParaRPr>
              </a:p>
            </p:txBody>
          </p:sp>
        </p:grpSp>
      </p:grpSp>
      <p:grpSp>
        <p:nvGrpSpPr>
          <p:cNvPr id="65" name="Group 156"/>
          <p:cNvGrpSpPr/>
          <p:nvPr/>
        </p:nvGrpSpPr>
        <p:grpSpPr>
          <a:xfrm>
            <a:off x="6013886" y="4339243"/>
            <a:ext cx="965540" cy="855750"/>
            <a:chOff x="4409436" y="2940014"/>
            <a:chExt cx="965791" cy="855973"/>
          </a:xfrm>
          <a:solidFill>
            <a:srgbClr val="8AE0EB"/>
          </a:solidFill>
        </p:grpSpPr>
        <p:sp>
          <p:nvSpPr>
            <p:cNvPr id="66" name="Freeform 5"/>
            <p:cNvSpPr/>
            <p:nvPr/>
          </p:nvSpPr>
          <p:spPr bwMode="auto">
            <a:xfrm>
              <a:off x="4409436" y="2940014"/>
              <a:ext cx="965791" cy="855973"/>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pFill/>
            <a:ln w="15875">
              <a:noFill/>
            </a:ln>
            <a:effectLst/>
          </p:spPr>
          <p:txBody>
            <a:bodyPr vert="horz" wrap="square" lIns="91416" tIns="45708" rIns="91416" bIns="45708" numCol="1" anchor="t" anchorCtr="0" compatLnSpc="1"/>
            <a:lstStyle/>
            <a:p>
              <a:pPr>
                <a:defRPr/>
              </a:pPr>
              <a:endParaRPr lang="zh-CN" altLang="en-US" dirty="0">
                <a:solidFill>
                  <a:prstClr val="black"/>
                </a:solidFill>
                <a:latin typeface="Arial" panose="020B0604020202020204" pitchFamily="34" charset="0"/>
                <a:ea typeface="方正正纤黑简体" panose="02000000000000000000" pitchFamily="2" charset="-122"/>
                <a:sym typeface="Arial" panose="020B0604020202020204" pitchFamily="34" charset="0"/>
              </a:endParaRPr>
            </a:p>
          </p:txBody>
        </p:sp>
        <p:grpSp>
          <p:nvGrpSpPr>
            <p:cNvPr id="67" name="组合 46"/>
            <p:cNvGrpSpPr/>
            <p:nvPr/>
          </p:nvGrpSpPr>
          <p:grpSpPr>
            <a:xfrm>
              <a:off x="4535144" y="3081328"/>
              <a:ext cx="714375" cy="581096"/>
              <a:chOff x="4145699" y="1416086"/>
              <a:chExt cx="952500" cy="774794"/>
            </a:xfrm>
            <a:grpFill/>
          </p:grpSpPr>
          <p:sp>
            <p:nvSpPr>
              <p:cNvPr id="68" name="文本框 47"/>
              <p:cNvSpPr txBox="1"/>
              <p:nvPr/>
            </p:nvSpPr>
            <p:spPr>
              <a:xfrm>
                <a:off x="4145699" y="1416086"/>
                <a:ext cx="952500" cy="554141"/>
              </a:xfrm>
              <a:prstGeom prst="rect">
                <a:avLst/>
              </a:prstGeom>
              <a:grpFill/>
            </p:spPr>
            <p:txBody>
              <a:bodyPr wrap="square" rtlCol="0">
                <a:spAutoFit/>
              </a:bodyPr>
              <a:lstStyle/>
              <a:p>
                <a:pPr algn="ctr">
                  <a:defRPr/>
                </a:pPr>
                <a:r>
                  <a:rPr lang="en-US" altLang="zh-CN" sz="2100" dirty="0">
                    <a:solidFill>
                      <a:srgbClr val="FFFFFF"/>
                    </a:solidFill>
                    <a:latin typeface="Impact" panose="020B0806030902050204" pitchFamily="34" charset="0"/>
                    <a:ea typeface="宋体" panose="02010600030101010101" pitchFamily="2" charset="-122"/>
                  </a:rPr>
                  <a:t>03</a:t>
                </a:r>
                <a:endParaRPr lang="zh-CN" altLang="en-US" sz="2100" dirty="0">
                  <a:solidFill>
                    <a:srgbClr val="FFFFFF"/>
                  </a:solidFill>
                  <a:latin typeface="Impact" panose="020B0806030902050204" pitchFamily="34" charset="0"/>
                  <a:ea typeface="宋体" panose="02010600030101010101" pitchFamily="2" charset="-122"/>
                </a:endParaRPr>
              </a:p>
            </p:txBody>
          </p:sp>
          <p:sp>
            <p:nvSpPr>
              <p:cNvPr id="69" name="文本框 48"/>
              <p:cNvSpPr txBox="1"/>
              <p:nvPr/>
            </p:nvSpPr>
            <p:spPr>
              <a:xfrm>
                <a:off x="4145699" y="1903547"/>
                <a:ext cx="952500" cy="287333"/>
              </a:xfrm>
              <a:prstGeom prst="rect">
                <a:avLst/>
              </a:prstGeom>
              <a:grpFill/>
            </p:spPr>
            <p:txBody>
              <a:bodyPr wrap="square" rtlCol="0">
                <a:spAutoFit/>
              </a:bodyPr>
              <a:lstStyle/>
              <a:p>
                <a:pPr algn="ctr">
                  <a:defRPr/>
                </a:pPr>
                <a:r>
                  <a:rPr lang="en-US" altLang="zh-CN" sz="800" dirty="0">
                    <a:solidFill>
                      <a:srgbClr val="FFFFFF"/>
                    </a:solidFill>
                    <a:latin typeface="LiHei Pro" panose="020B0500000000000000" pitchFamily="34" charset="-122"/>
                    <a:ea typeface="LiHei Pro" panose="020B0500000000000000" pitchFamily="34" charset="-122"/>
                  </a:rPr>
                  <a:t>OPTION</a:t>
                </a:r>
                <a:endParaRPr lang="zh-CN" altLang="en-US" sz="800" dirty="0">
                  <a:solidFill>
                    <a:srgbClr val="FFFFFF"/>
                  </a:solidFill>
                  <a:latin typeface="LiHei Pro" panose="020B0500000000000000" pitchFamily="34" charset="-122"/>
                  <a:ea typeface="LiHei Pro" panose="020B0500000000000000" pitchFamily="34" charset="-122"/>
                </a:endParaRPr>
              </a:p>
            </p:txBody>
          </p:sp>
        </p:grpSp>
      </p:grpSp>
      <p:grpSp>
        <p:nvGrpSpPr>
          <p:cNvPr id="70" name="Group 153"/>
          <p:cNvGrpSpPr/>
          <p:nvPr/>
        </p:nvGrpSpPr>
        <p:grpSpPr>
          <a:xfrm>
            <a:off x="4917509" y="4838052"/>
            <a:ext cx="818400" cy="725342"/>
            <a:chOff x="3312773" y="3438953"/>
            <a:chExt cx="818613" cy="725531"/>
          </a:xfrm>
        </p:grpSpPr>
        <p:sp>
          <p:nvSpPr>
            <p:cNvPr id="71" name="Freeform 5"/>
            <p:cNvSpPr/>
            <p:nvPr/>
          </p:nvSpPr>
          <p:spPr bwMode="auto">
            <a:xfrm>
              <a:off x="3312773" y="3438953"/>
              <a:ext cx="818613" cy="72553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15875">
              <a:solidFill>
                <a:srgbClr val="8AE0EB"/>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a:defRPr/>
              </a:pPr>
              <a:endParaRPr lang="zh-CN" altLang="en-US" dirty="0">
                <a:solidFill>
                  <a:srgbClr val="FFFFFF"/>
                </a:solidFill>
                <a:latin typeface="Calibri" panose="020F0502020204030204"/>
                <a:ea typeface="宋体" panose="02010600030101010101" pitchFamily="2" charset="-122"/>
                <a:sym typeface="Arial" panose="020B0604020202020204" pitchFamily="34" charset="0"/>
              </a:endParaRPr>
            </a:p>
          </p:txBody>
        </p:sp>
        <p:grpSp>
          <p:nvGrpSpPr>
            <p:cNvPr id="72" name="组合 139"/>
            <p:cNvGrpSpPr/>
            <p:nvPr/>
          </p:nvGrpSpPr>
          <p:grpSpPr>
            <a:xfrm>
              <a:off x="3555105" y="3661606"/>
              <a:ext cx="330878" cy="272606"/>
              <a:chOff x="7623010" y="5580803"/>
              <a:chExt cx="645918" cy="532165"/>
            </a:xfrm>
            <a:solidFill>
              <a:schemeClr val="accent3"/>
            </a:solidFill>
          </p:grpSpPr>
          <p:sp>
            <p:nvSpPr>
              <p:cNvPr id="73" name="Freeform 91"/>
              <p:cNvSpPr>
                <a:spLocks noEditPoints="1"/>
              </p:cNvSpPr>
              <p:nvPr/>
            </p:nvSpPr>
            <p:spPr bwMode="auto">
              <a:xfrm>
                <a:off x="8153866" y="5580803"/>
                <a:ext cx="115062" cy="120293"/>
              </a:xfrm>
              <a:custGeom>
                <a:avLst/>
                <a:gdLst>
                  <a:gd name="T0" fmla="*/ 0 w 88"/>
                  <a:gd name="T1" fmla="*/ 0 h 92"/>
                  <a:gd name="T2" fmla="*/ 0 w 88"/>
                  <a:gd name="T3" fmla="*/ 92 h 92"/>
                  <a:gd name="T4" fmla="*/ 88 w 88"/>
                  <a:gd name="T5" fmla="*/ 92 h 92"/>
                  <a:gd name="T6" fmla="*/ 88 w 88"/>
                  <a:gd name="T7" fmla="*/ 0 h 92"/>
                  <a:gd name="T8" fmla="*/ 0 w 88"/>
                  <a:gd name="T9" fmla="*/ 0 h 92"/>
                  <a:gd name="T10" fmla="*/ 74 w 88"/>
                  <a:gd name="T11" fmla="*/ 76 h 92"/>
                  <a:gd name="T12" fmla="*/ 15 w 88"/>
                  <a:gd name="T13" fmla="*/ 76 h 92"/>
                  <a:gd name="T14" fmla="*/ 15 w 88"/>
                  <a:gd name="T15" fmla="*/ 14 h 92"/>
                  <a:gd name="T16" fmla="*/ 74 w 88"/>
                  <a:gd name="T17" fmla="*/ 14 h 92"/>
                  <a:gd name="T18" fmla="*/ 74 w 88"/>
                  <a:gd name="T19" fmla="*/ 7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92">
                    <a:moveTo>
                      <a:pt x="0" y="0"/>
                    </a:moveTo>
                    <a:lnTo>
                      <a:pt x="0" y="92"/>
                    </a:lnTo>
                    <a:lnTo>
                      <a:pt x="88" y="92"/>
                    </a:lnTo>
                    <a:lnTo>
                      <a:pt x="88" y="0"/>
                    </a:lnTo>
                    <a:lnTo>
                      <a:pt x="0" y="0"/>
                    </a:lnTo>
                    <a:close/>
                    <a:moveTo>
                      <a:pt x="74" y="76"/>
                    </a:moveTo>
                    <a:lnTo>
                      <a:pt x="15" y="76"/>
                    </a:lnTo>
                    <a:lnTo>
                      <a:pt x="15" y="14"/>
                    </a:lnTo>
                    <a:lnTo>
                      <a:pt x="74" y="14"/>
                    </a:lnTo>
                    <a:lnTo>
                      <a:pt x="74" y="76"/>
                    </a:lnTo>
                    <a:close/>
                  </a:path>
                </a:pathLst>
              </a:custGeom>
              <a:grpFill/>
              <a:ln>
                <a:solidFill>
                  <a:srgbClr val="8AE0EB"/>
                </a:solidFill>
              </a:ln>
            </p:spPr>
            <p:txBody>
              <a:bodyPr vert="horz" wrap="square" lIns="121888" tIns="60944" rIns="121888" bIns="60944" numCol="1" anchor="t" anchorCtr="0" compatLnSpc="1"/>
              <a:lstStyle/>
              <a:p>
                <a:pPr>
                  <a:defRPr/>
                </a:pPr>
                <a:endParaRPr lang="zh-CN" altLang="en-US" dirty="0">
                  <a:solidFill>
                    <a:srgbClr val="000000"/>
                  </a:solidFill>
                  <a:latin typeface="Calibri" panose="020F0502020204030204"/>
                  <a:ea typeface="宋体" panose="02010600030101010101" pitchFamily="2" charset="-122"/>
                </a:endParaRPr>
              </a:p>
            </p:txBody>
          </p:sp>
          <p:sp>
            <p:nvSpPr>
              <p:cNvPr id="74" name="Freeform 92"/>
              <p:cNvSpPr>
                <a:spLocks noEditPoints="1"/>
              </p:cNvSpPr>
              <p:nvPr/>
            </p:nvSpPr>
            <p:spPr bwMode="auto">
              <a:xfrm>
                <a:off x="8153866" y="5787393"/>
                <a:ext cx="115062" cy="121601"/>
              </a:xfrm>
              <a:custGeom>
                <a:avLst/>
                <a:gdLst>
                  <a:gd name="T0" fmla="*/ 0 w 88"/>
                  <a:gd name="T1" fmla="*/ 93 h 93"/>
                  <a:gd name="T2" fmla="*/ 88 w 88"/>
                  <a:gd name="T3" fmla="*/ 93 h 93"/>
                  <a:gd name="T4" fmla="*/ 88 w 88"/>
                  <a:gd name="T5" fmla="*/ 0 h 93"/>
                  <a:gd name="T6" fmla="*/ 0 w 88"/>
                  <a:gd name="T7" fmla="*/ 0 h 93"/>
                  <a:gd name="T8" fmla="*/ 0 w 88"/>
                  <a:gd name="T9" fmla="*/ 93 h 93"/>
                  <a:gd name="T10" fmla="*/ 15 w 88"/>
                  <a:gd name="T11" fmla="*/ 15 h 93"/>
                  <a:gd name="T12" fmla="*/ 74 w 88"/>
                  <a:gd name="T13" fmla="*/ 15 h 93"/>
                  <a:gd name="T14" fmla="*/ 74 w 88"/>
                  <a:gd name="T15" fmla="*/ 78 h 93"/>
                  <a:gd name="T16" fmla="*/ 15 w 88"/>
                  <a:gd name="T17" fmla="*/ 78 h 93"/>
                  <a:gd name="T18" fmla="*/ 15 w 88"/>
                  <a:gd name="T19" fmla="*/ 1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93">
                    <a:moveTo>
                      <a:pt x="0" y="93"/>
                    </a:moveTo>
                    <a:lnTo>
                      <a:pt x="88" y="93"/>
                    </a:lnTo>
                    <a:lnTo>
                      <a:pt x="88" y="0"/>
                    </a:lnTo>
                    <a:lnTo>
                      <a:pt x="0" y="0"/>
                    </a:lnTo>
                    <a:lnTo>
                      <a:pt x="0" y="93"/>
                    </a:lnTo>
                    <a:close/>
                    <a:moveTo>
                      <a:pt x="15" y="15"/>
                    </a:moveTo>
                    <a:lnTo>
                      <a:pt x="74" y="15"/>
                    </a:lnTo>
                    <a:lnTo>
                      <a:pt x="74" y="78"/>
                    </a:lnTo>
                    <a:lnTo>
                      <a:pt x="15" y="78"/>
                    </a:lnTo>
                    <a:lnTo>
                      <a:pt x="15" y="15"/>
                    </a:lnTo>
                    <a:close/>
                  </a:path>
                </a:pathLst>
              </a:custGeom>
              <a:grpFill/>
              <a:ln>
                <a:solidFill>
                  <a:srgbClr val="8AE0EB"/>
                </a:solidFill>
              </a:ln>
            </p:spPr>
            <p:txBody>
              <a:bodyPr vert="horz" wrap="square" lIns="121888" tIns="60944" rIns="121888" bIns="60944" numCol="1" anchor="t" anchorCtr="0" compatLnSpc="1"/>
              <a:lstStyle/>
              <a:p>
                <a:pPr>
                  <a:defRPr/>
                </a:pPr>
                <a:endParaRPr lang="zh-CN" altLang="en-US" dirty="0">
                  <a:solidFill>
                    <a:srgbClr val="000000"/>
                  </a:solidFill>
                  <a:latin typeface="Calibri" panose="020F0502020204030204"/>
                  <a:ea typeface="宋体" panose="02010600030101010101" pitchFamily="2" charset="-122"/>
                </a:endParaRPr>
              </a:p>
            </p:txBody>
          </p:sp>
          <p:sp>
            <p:nvSpPr>
              <p:cNvPr id="75" name="Freeform 93"/>
              <p:cNvSpPr>
                <a:spLocks noEditPoints="1"/>
              </p:cNvSpPr>
              <p:nvPr/>
            </p:nvSpPr>
            <p:spPr bwMode="auto">
              <a:xfrm>
                <a:off x="8153866" y="5988752"/>
                <a:ext cx="115062" cy="124216"/>
              </a:xfrm>
              <a:custGeom>
                <a:avLst/>
                <a:gdLst>
                  <a:gd name="T0" fmla="*/ 0 w 88"/>
                  <a:gd name="T1" fmla="*/ 95 h 95"/>
                  <a:gd name="T2" fmla="*/ 88 w 88"/>
                  <a:gd name="T3" fmla="*/ 95 h 95"/>
                  <a:gd name="T4" fmla="*/ 88 w 88"/>
                  <a:gd name="T5" fmla="*/ 0 h 95"/>
                  <a:gd name="T6" fmla="*/ 0 w 88"/>
                  <a:gd name="T7" fmla="*/ 0 h 95"/>
                  <a:gd name="T8" fmla="*/ 0 w 88"/>
                  <a:gd name="T9" fmla="*/ 95 h 95"/>
                  <a:gd name="T10" fmla="*/ 15 w 88"/>
                  <a:gd name="T11" fmla="*/ 17 h 95"/>
                  <a:gd name="T12" fmla="*/ 74 w 88"/>
                  <a:gd name="T13" fmla="*/ 17 h 95"/>
                  <a:gd name="T14" fmla="*/ 74 w 88"/>
                  <a:gd name="T15" fmla="*/ 78 h 95"/>
                  <a:gd name="T16" fmla="*/ 15 w 88"/>
                  <a:gd name="T17" fmla="*/ 78 h 95"/>
                  <a:gd name="T18" fmla="*/ 15 w 88"/>
                  <a:gd name="T19" fmla="*/ 1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95">
                    <a:moveTo>
                      <a:pt x="0" y="95"/>
                    </a:moveTo>
                    <a:lnTo>
                      <a:pt x="88" y="95"/>
                    </a:lnTo>
                    <a:lnTo>
                      <a:pt x="88" y="0"/>
                    </a:lnTo>
                    <a:lnTo>
                      <a:pt x="0" y="0"/>
                    </a:lnTo>
                    <a:lnTo>
                      <a:pt x="0" y="95"/>
                    </a:lnTo>
                    <a:close/>
                    <a:moveTo>
                      <a:pt x="15" y="17"/>
                    </a:moveTo>
                    <a:lnTo>
                      <a:pt x="74" y="17"/>
                    </a:lnTo>
                    <a:lnTo>
                      <a:pt x="74" y="78"/>
                    </a:lnTo>
                    <a:lnTo>
                      <a:pt x="15" y="78"/>
                    </a:lnTo>
                    <a:lnTo>
                      <a:pt x="15" y="17"/>
                    </a:lnTo>
                    <a:close/>
                  </a:path>
                </a:pathLst>
              </a:custGeom>
              <a:grpFill/>
              <a:ln>
                <a:solidFill>
                  <a:srgbClr val="8AE0EB"/>
                </a:solidFill>
              </a:ln>
            </p:spPr>
            <p:txBody>
              <a:bodyPr vert="horz" wrap="square" lIns="121888" tIns="60944" rIns="121888" bIns="60944" numCol="1" anchor="t" anchorCtr="0" compatLnSpc="1"/>
              <a:lstStyle/>
              <a:p>
                <a:pPr>
                  <a:defRPr/>
                </a:pPr>
                <a:endParaRPr lang="zh-CN" altLang="en-US" dirty="0">
                  <a:solidFill>
                    <a:srgbClr val="000000"/>
                  </a:solidFill>
                  <a:latin typeface="Calibri" panose="020F0502020204030204"/>
                  <a:ea typeface="宋体" panose="02010600030101010101" pitchFamily="2" charset="-122"/>
                </a:endParaRPr>
              </a:p>
            </p:txBody>
          </p:sp>
          <p:sp>
            <p:nvSpPr>
              <p:cNvPr id="76" name="Freeform 94"/>
              <p:cNvSpPr>
                <a:spLocks noEditPoints="1"/>
              </p:cNvSpPr>
              <p:nvPr/>
            </p:nvSpPr>
            <p:spPr bwMode="auto">
              <a:xfrm>
                <a:off x="7623010" y="5694558"/>
                <a:ext cx="305962" cy="307270"/>
              </a:xfrm>
              <a:custGeom>
                <a:avLst/>
                <a:gdLst>
                  <a:gd name="T0" fmla="*/ 49 w 99"/>
                  <a:gd name="T1" fmla="*/ 0 h 99"/>
                  <a:gd name="T2" fmla="*/ 0 w 99"/>
                  <a:gd name="T3" fmla="*/ 49 h 99"/>
                  <a:gd name="T4" fmla="*/ 49 w 99"/>
                  <a:gd name="T5" fmla="*/ 99 h 99"/>
                  <a:gd name="T6" fmla="*/ 99 w 99"/>
                  <a:gd name="T7" fmla="*/ 49 h 99"/>
                  <a:gd name="T8" fmla="*/ 49 w 99"/>
                  <a:gd name="T9" fmla="*/ 0 h 99"/>
                  <a:gd name="T10" fmla="*/ 49 w 99"/>
                  <a:gd name="T11" fmla="*/ 90 h 99"/>
                  <a:gd name="T12" fmla="*/ 9 w 99"/>
                  <a:gd name="T13" fmla="*/ 49 h 99"/>
                  <a:gd name="T14" fmla="*/ 49 w 99"/>
                  <a:gd name="T15" fmla="*/ 9 h 99"/>
                  <a:gd name="T16" fmla="*/ 90 w 99"/>
                  <a:gd name="T17" fmla="*/ 49 h 99"/>
                  <a:gd name="T18" fmla="*/ 49 w 99"/>
                  <a:gd name="T19" fmla="*/ 9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0"/>
                    </a:moveTo>
                    <a:cubicBezTo>
                      <a:pt x="22" y="0"/>
                      <a:pt x="0" y="22"/>
                      <a:pt x="0" y="49"/>
                    </a:cubicBezTo>
                    <a:cubicBezTo>
                      <a:pt x="0" y="77"/>
                      <a:pt x="22" y="99"/>
                      <a:pt x="49" y="99"/>
                    </a:cubicBezTo>
                    <a:cubicBezTo>
                      <a:pt x="77" y="99"/>
                      <a:pt x="99" y="77"/>
                      <a:pt x="99" y="49"/>
                    </a:cubicBezTo>
                    <a:cubicBezTo>
                      <a:pt x="99" y="22"/>
                      <a:pt x="77" y="0"/>
                      <a:pt x="49" y="0"/>
                    </a:cubicBezTo>
                    <a:close/>
                    <a:moveTo>
                      <a:pt x="49" y="90"/>
                    </a:moveTo>
                    <a:cubicBezTo>
                      <a:pt x="27" y="90"/>
                      <a:pt x="9" y="72"/>
                      <a:pt x="9" y="49"/>
                    </a:cubicBezTo>
                    <a:cubicBezTo>
                      <a:pt x="9" y="27"/>
                      <a:pt x="27" y="9"/>
                      <a:pt x="49" y="9"/>
                    </a:cubicBezTo>
                    <a:cubicBezTo>
                      <a:pt x="72" y="9"/>
                      <a:pt x="90" y="27"/>
                      <a:pt x="90" y="49"/>
                    </a:cubicBezTo>
                    <a:cubicBezTo>
                      <a:pt x="90" y="72"/>
                      <a:pt x="72" y="90"/>
                      <a:pt x="49" y="90"/>
                    </a:cubicBezTo>
                    <a:close/>
                  </a:path>
                </a:pathLst>
              </a:custGeom>
              <a:grpFill/>
              <a:ln>
                <a:solidFill>
                  <a:srgbClr val="8AE0EB"/>
                </a:solidFill>
              </a:ln>
            </p:spPr>
            <p:txBody>
              <a:bodyPr vert="horz" wrap="square" lIns="121888" tIns="60944" rIns="121888" bIns="60944" numCol="1" anchor="t" anchorCtr="0" compatLnSpc="1"/>
              <a:lstStyle/>
              <a:p>
                <a:pPr>
                  <a:defRPr/>
                </a:pPr>
                <a:endParaRPr lang="zh-CN" altLang="en-US" dirty="0">
                  <a:solidFill>
                    <a:srgbClr val="000000"/>
                  </a:solidFill>
                  <a:latin typeface="Calibri" panose="020F0502020204030204"/>
                  <a:ea typeface="宋体" panose="02010600030101010101" pitchFamily="2" charset="-122"/>
                </a:endParaRPr>
              </a:p>
            </p:txBody>
          </p:sp>
          <p:sp>
            <p:nvSpPr>
              <p:cNvPr id="77" name="Freeform 95"/>
              <p:cNvSpPr/>
              <p:nvPr/>
            </p:nvSpPr>
            <p:spPr bwMode="auto">
              <a:xfrm>
                <a:off x="7938125" y="5626567"/>
                <a:ext cx="206589" cy="443252"/>
              </a:xfrm>
              <a:custGeom>
                <a:avLst/>
                <a:gdLst>
                  <a:gd name="T0" fmla="*/ 14 w 67"/>
                  <a:gd name="T1" fmla="*/ 65 h 143"/>
                  <a:gd name="T2" fmla="*/ 0 w 67"/>
                  <a:gd name="T3" fmla="*/ 65 h 143"/>
                  <a:gd name="T4" fmla="*/ 0 w 67"/>
                  <a:gd name="T5" fmla="*/ 71 h 143"/>
                  <a:gd name="T6" fmla="*/ 0 w 67"/>
                  <a:gd name="T7" fmla="*/ 76 h 143"/>
                  <a:gd name="T8" fmla="*/ 14 w 67"/>
                  <a:gd name="T9" fmla="*/ 76 h 143"/>
                  <a:gd name="T10" fmla="*/ 14 w 67"/>
                  <a:gd name="T11" fmla="*/ 143 h 143"/>
                  <a:gd name="T12" fmla="*/ 67 w 67"/>
                  <a:gd name="T13" fmla="*/ 143 h 143"/>
                  <a:gd name="T14" fmla="*/ 67 w 67"/>
                  <a:gd name="T15" fmla="*/ 132 h 143"/>
                  <a:gd name="T16" fmla="*/ 25 w 67"/>
                  <a:gd name="T17" fmla="*/ 132 h 143"/>
                  <a:gd name="T18" fmla="*/ 25 w 67"/>
                  <a:gd name="T19" fmla="*/ 76 h 143"/>
                  <a:gd name="T20" fmla="*/ 67 w 67"/>
                  <a:gd name="T21" fmla="*/ 76 h 143"/>
                  <a:gd name="T22" fmla="*/ 67 w 67"/>
                  <a:gd name="T23" fmla="*/ 65 h 143"/>
                  <a:gd name="T24" fmla="*/ 25 w 67"/>
                  <a:gd name="T25" fmla="*/ 65 h 143"/>
                  <a:gd name="T26" fmla="*/ 25 w 67"/>
                  <a:gd name="T27" fmla="*/ 11 h 143"/>
                  <a:gd name="T28" fmla="*/ 67 w 67"/>
                  <a:gd name="T29" fmla="*/ 11 h 143"/>
                  <a:gd name="T30" fmla="*/ 67 w 67"/>
                  <a:gd name="T31" fmla="*/ 0 h 143"/>
                  <a:gd name="T32" fmla="*/ 14 w 67"/>
                  <a:gd name="T33" fmla="*/ 0 h 143"/>
                  <a:gd name="T34" fmla="*/ 14 w 67"/>
                  <a:gd name="T35" fmla="*/ 6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143">
                    <a:moveTo>
                      <a:pt x="14" y="65"/>
                    </a:moveTo>
                    <a:cubicBezTo>
                      <a:pt x="0" y="65"/>
                      <a:pt x="0" y="65"/>
                      <a:pt x="0" y="65"/>
                    </a:cubicBezTo>
                    <a:cubicBezTo>
                      <a:pt x="0" y="67"/>
                      <a:pt x="0" y="69"/>
                      <a:pt x="0" y="71"/>
                    </a:cubicBezTo>
                    <a:cubicBezTo>
                      <a:pt x="0" y="73"/>
                      <a:pt x="0" y="75"/>
                      <a:pt x="0" y="76"/>
                    </a:cubicBezTo>
                    <a:cubicBezTo>
                      <a:pt x="14" y="76"/>
                      <a:pt x="14" y="76"/>
                      <a:pt x="14" y="76"/>
                    </a:cubicBezTo>
                    <a:cubicBezTo>
                      <a:pt x="14" y="143"/>
                      <a:pt x="14" y="143"/>
                      <a:pt x="14" y="143"/>
                    </a:cubicBezTo>
                    <a:cubicBezTo>
                      <a:pt x="67" y="143"/>
                      <a:pt x="67" y="143"/>
                      <a:pt x="67" y="143"/>
                    </a:cubicBezTo>
                    <a:cubicBezTo>
                      <a:pt x="67" y="132"/>
                      <a:pt x="67" y="132"/>
                      <a:pt x="67" y="132"/>
                    </a:cubicBezTo>
                    <a:cubicBezTo>
                      <a:pt x="25" y="132"/>
                      <a:pt x="25" y="132"/>
                      <a:pt x="25" y="132"/>
                    </a:cubicBezTo>
                    <a:cubicBezTo>
                      <a:pt x="25" y="76"/>
                      <a:pt x="25" y="76"/>
                      <a:pt x="25" y="76"/>
                    </a:cubicBezTo>
                    <a:cubicBezTo>
                      <a:pt x="67" y="76"/>
                      <a:pt x="67" y="76"/>
                      <a:pt x="67" y="76"/>
                    </a:cubicBezTo>
                    <a:cubicBezTo>
                      <a:pt x="67" y="65"/>
                      <a:pt x="67" y="65"/>
                      <a:pt x="67" y="65"/>
                    </a:cubicBezTo>
                    <a:cubicBezTo>
                      <a:pt x="25" y="65"/>
                      <a:pt x="25" y="65"/>
                      <a:pt x="25" y="65"/>
                    </a:cubicBezTo>
                    <a:cubicBezTo>
                      <a:pt x="25" y="11"/>
                      <a:pt x="25" y="11"/>
                      <a:pt x="25" y="11"/>
                    </a:cubicBezTo>
                    <a:cubicBezTo>
                      <a:pt x="67" y="11"/>
                      <a:pt x="67" y="11"/>
                      <a:pt x="67" y="11"/>
                    </a:cubicBezTo>
                    <a:cubicBezTo>
                      <a:pt x="67" y="0"/>
                      <a:pt x="67" y="0"/>
                      <a:pt x="67" y="0"/>
                    </a:cubicBezTo>
                    <a:cubicBezTo>
                      <a:pt x="14" y="0"/>
                      <a:pt x="14" y="0"/>
                      <a:pt x="14" y="0"/>
                    </a:cubicBezTo>
                    <a:lnTo>
                      <a:pt x="14" y="65"/>
                    </a:lnTo>
                    <a:close/>
                  </a:path>
                </a:pathLst>
              </a:custGeom>
              <a:grpFill/>
              <a:ln>
                <a:solidFill>
                  <a:srgbClr val="8AE0EB"/>
                </a:solidFill>
              </a:ln>
            </p:spPr>
            <p:txBody>
              <a:bodyPr vert="horz" wrap="square" lIns="121888" tIns="60944" rIns="121888" bIns="60944" numCol="1" anchor="t" anchorCtr="0" compatLnSpc="1"/>
              <a:lstStyle/>
              <a:p>
                <a:pPr>
                  <a:defRPr/>
                </a:pPr>
                <a:endParaRPr lang="zh-CN" altLang="en-US" dirty="0">
                  <a:solidFill>
                    <a:srgbClr val="000000"/>
                  </a:solidFill>
                  <a:latin typeface="Calibri" panose="020F0502020204030204"/>
                  <a:ea typeface="宋体" panose="02010600030101010101" pitchFamily="2" charset="-122"/>
                </a:endParaRPr>
              </a:p>
            </p:txBody>
          </p:sp>
          <p:sp>
            <p:nvSpPr>
              <p:cNvPr id="78" name="Freeform 96"/>
              <p:cNvSpPr>
                <a:spLocks noEditPoints="1"/>
              </p:cNvSpPr>
              <p:nvPr/>
            </p:nvSpPr>
            <p:spPr bwMode="auto">
              <a:xfrm>
                <a:off x="7675311" y="5748167"/>
                <a:ext cx="201359" cy="200052"/>
              </a:xfrm>
              <a:custGeom>
                <a:avLst/>
                <a:gdLst>
                  <a:gd name="T0" fmla="*/ 32 w 65"/>
                  <a:gd name="T1" fmla="*/ 0 h 65"/>
                  <a:gd name="T2" fmla="*/ 0 w 65"/>
                  <a:gd name="T3" fmla="*/ 32 h 65"/>
                  <a:gd name="T4" fmla="*/ 32 w 65"/>
                  <a:gd name="T5" fmla="*/ 65 h 65"/>
                  <a:gd name="T6" fmla="*/ 65 w 65"/>
                  <a:gd name="T7" fmla="*/ 32 h 65"/>
                  <a:gd name="T8" fmla="*/ 32 w 65"/>
                  <a:gd name="T9" fmla="*/ 0 h 65"/>
                  <a:gd name="T10" fmla="*/ 36 w 65"/>
                  <a:gd name="T11" fmla="*/ 53 h 65"/>
                  <a:gd name="T12" fmla="*/ 36 w 65"/>
                  <a:gd name="T13" fmla="*/ 60 h 65"/>
                  <a:gd name="T14" fmla="*/ 29 w 65"/>
                  <a:gd name="T15" fmla="*/ 60 h 65"/>
                  <a:gd name="T16" fmla="*/ 29 w 65"/>
                  <a:gd name="T17" fmla="*/ 53 h 65"/>
                  <a:gd name="T18" fmla="*/ 18 w 65"/>
                  <a:gd name="T19" fmla="*/ 51 h 65"/>
                  <a:gd name="T20" fmla="*/ 20 w 65"/>
                  <a:gd name="T21" fmla="*/ 43 h 65"/>
                  <a:gd name="T22" fmla="*/ 31 w 65"/>
                  <a:gd name="T23" fmla="*/ 46 h 65"/>
                  <a:gd name="T24" fmla="*/ 37 w 65"/>
                  <a:gd name="T25" fmla="*/ 42 h 65"/>
                  <a:gd name="T26" fmla="*/ 30 w 65"/>
                  <a:gd name="T27" fmla="*/ 36 h 65"/>
                  <a:gd name="T28" fmla="*/ 18 w 65"/>
                  <a:gd name="T29" fmla="*/ 24 h 65"/>
                  <a:gd name="T30" fmla="*/ 29 w 65"/>
                  <a:gd name="T31" fmla="*/ 12 h 65"/>
                  <a:gd name="T32" fmla="*/ 29 w 65"/>
                  <a:gd name="T33" fmla="*/ 5 h 65"/>
                  <a:gd name="T34" fmla="*/ 36 w 65"/>
                  <a:gd name="T35" fmla="*/ 5 h 65"/>
                  <a:gd name="T36" fmla="*/ 36 w 65"/>
                  <a:gd name="T37" fmla="*/ 11 h 65"/>
                  <a:gd name="T38" fmla="*/ 46 w 65"/>
                  <a:gd name="T39" fmla="*/ 13 h 65"/>
                  <a:gd name="T40" fmla="*/ 44 w 65"/>
                  <a:gd name="T41" fmla="*/ 21 h 65"/>
                  <a:gd name="T42" fmla="*/ 34 w 65"/>
                  <a:gd name="T43" fmla="*/ 19 h 65"/>
                  <a:gd name="T44" fmla="*/ 28 w 65"/>
                  <a:gd name="T45" fmla="*/ 22 h 65"/>
                  <a:gd name="T46" fmla="*/ 36 w 65"/>
                  <a:gd name="T47" fmla="*/ 28 h 65"/>
                  <a:gd name="T48" fmla="*/ 47 w 65"/>
                  <a:gd name="T49" fmla="*/ 41 h 65"/>
                  <a:gd name="T50" fmla="*/ 36 w 65"/>
                  <a:gd name="T51" fmla="*/ 5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 h="65">
                    <a:moveTo>
                      <a:pt x="32" y="0"/>
                    </a:moveTo>
                    <a:cubicBezTo>
                      <a:pt x="15" y="0"/>
                      <a:pt x="0" y="15"/>
                      <a:pt x="0" y="32"/>
                    </a:cubicBezTo>
                    <a:cubicBezTo>
                      <a:pt x="0" y="50"/>
                      <a:pt x="15" y="65"/>
                      <a:pt x="32" y="65"/>
                    </a:cubicBezTo>
                    <a:cubicBezTo>
                      <a:pt x="50" y="65"/>
                      <a:pt x="65" y="50"/>
                      <a:pt x="65" y="32"/>
                    </a:cubicBezTo>
                    <a:cubicBezTo>
                      <a:pt x="65" y="15"/>
                      <a:pt x="50" y="0"/>
                      <a:pt x="32" y="0"/>
                    </a:cubicBezTo>
                    <a:close/>
                    <a:moveTo>
                      <a:pt x="36" y="53"/>
                    </a:moveTo>
                    <a:cubicBezTo>
                      <a:pt x="36" y="60"/>
                      <a:pt x="36" y="60"/>
                      <a:pt x="36" y="60"/>
                    </a:cubicBezTo>
                    <a:cubicBezTo>
                      <a:pt x="29" y="60"/>
                      <a:pt x="29" y="60"/>
                      <a:pt x="29" y="60"/>
                    </a:cubicBezTo>
                    <a:cubicBezTo>
                      <a:pt x="29" y="53"/>
                      <a:pt x="29" y="53"/>
                      <a:pt x="29" y="53"/>
                    </a:cubicBezTo>
                    <a:cubicBezTo>
                      <a:pt x="25" y="53"/>
                      <a:pt x="20" y="52"/>
                      <a:pt x="18" y="51"/>
                    </a:cubicBezTo>
                    <a:cubicBezTo>
                      <a:pt x="20" y="43"/>
                      <a:pt x="20" y="43"/>
                      <a:pt x="20" y="43"/>
                    </a:cubicBezTo>
                    <a:cubicBezTo>
                      <a:pt x="23" y="44"/>
                      <a:pt x="26" y="46"/>
                      <a:pt x="31" y="46"/>
                    </a:cubicBezTo>
                    <a:cubicBezTo>
                      <a:pt x="35" y="46"/>
                      <a:pt x="37" y="44"/>
                      <a:pt x="37" y="42"/>
                    </a:cubicBezTo>
                    <a:cubicBezTo>
                      <a:pt x="37" y="39"/>
                      <a:pt x="35" y="37"/>
                      <a:pt x="30" y="36"/>
                    </a:cubicBezTo>
                    <a:cubicBezTo>
                      <a:pt x="23" y="33"/>
                      <a:pt x="18" y="30"/>
                      <a:pt x="18" y="24"/>
                    </a:cubicBezTo>
                    <a:cubicBezTo>
                      <a:pt x="18" y="18"/>
                      <a:pt x="22" y="13"/>
                      <a:pt x="29" y="12"/>
                    </a:cubicBezTo>
                    <a:cubicBezTo>
                      <a:pt x="29" y="5"/>
                      <a:pt x="29" y="5"/>
                      <a:pt x="29" y="5"/>
                    </a:cubicBezTo>
                    <a:cubicBezTo>
                      <a:pt x="36" y="5"/>
                      <a:pt x="36" y="5"/>
                      <a:pt x="36" y="5"/>
                    </a:cubicBezTo>
                    <a:cubicBezTo>
                      <a:pt x="36" y="11"/>
                      <a:pt x="36" y="11"/>
                      <a:pt x="36" y="11"/>
                    </a:cubicBezTo>
                    <a:cubicBezTo>
                      <a:pt x="40" y="11"/>
                      <a:pt x="43" y="12"/>
                      <a:pt x="46" y="13"/>
                    </a:cubicBezTo>
                    <a:cubicBezTo>
                      <a:pt x="44" y="21"/>
                      <a:pt x="44" y="21"/>
                      <a:pt x="44" y="21"/>
                    </a:cubicBezTo>
                    <a:cubicBezTo>
                      <a:pt x="42" y="20"/>
                      <a:pt x="39" y="19"/>
                      <a:pt x="34" y="19"/>
                    </a:cubicBezTo>
                    <a:cubicBezTo>
                      <a:pt x="30" y="19"/>
                      <a:pt x="28" y="21"/>
                      <a:pt x="28" y="22"/>
                    </a:cubicBezTo>
                    <a:cubicBezTo>
                      <a:pt x="28" y="25"/>
                      <a:pt x="31" y="26"/>
                      <a:pt x="36" y="28"/>
                    </a:cubicBezTo>
                    <a:cubicBezTo>
                      <a:pt x="44" y="31"/>
                      <a:pt x="47" y="35"/>
                      <a:pt x="47" y="41"/>
                    </a:cubicBezTo>
                    <a:cubicBezTo>
                      <a:pt x="47" y="47"/>
                      <a:pt x="43" y="52"/>
                      <a:pt x="36" y="53"/>
                    </a:cubicBezTo>
                    <a:close/>
                  </a:path>
                </a:pathLst>
              </a:custGeom>
              <a:grpFill/>
              <a:ln>
                <a:solidFill>
                  <a:srgbClr val="8AE0EB"/>
                </a:solidFill>
              </a:ln>
            </p:spPr>
            <p:txBody>
              <a:bodyPr vert="horz" wrap="square" lIns="121888" tIns="60944" rIns="121888" bIns="60944" numCol="1" anchor="t" anchorCtr="0" compatLnSpc="1"/>
              <a:lstStyle/>
              <a:p>
                <a:pPr>
                  <a:defRPr/>
                </a:pPr>
                <a:endParaRPr lang="zh-CN" altLang="en-US" dirty="0">
                  <a:solidFill>
                    <a:srgbClr val="000000"/>
                  </a:solidFill>
                  <a:latin typeface="Calibri" panose="020F0502020204030204"/>
                  <a:ea typeface="宋体" panose="02010600030101010101" pitchFamily="2" charset="-122"/>
                </a:endParaRPr>
              </a:p>
            </p:txBody>
          </p:sp>
        </p:grpSp>
      </p:grpSp>
      <p:grpSp>
        <p:nvGrpSpPr>
          <p:cNvPr id="79" name="Group 152"/>
          <p:cNvGrpSpPr/>
          <p:nvPr/>
        </p:nvGrpSpPr>
        <p:grpSpPr>
          <a:xfrm>
            <a:off x="7085418" y="3619118"/>
            <a:ext cx="818400" cy="725342"/>
            <a:chOff x="5481246" y="2219701"/>
            <a:chExt cx="818613" cy="725531"/>
          </a:xfrm>
        </p:grpSpPr>
        <p:sp>
          <p:nvSpPr>
            <p:cNvPr id="80" name="Freeform 5"/>
            <p:cNvSpPr/>
            <p:nvPr/>
          </p:nvSpPr>
          <p:spPr bwMode="auto">
            <a:xfrm>
              <a:off x="5481246" y="2219701"/>
              <a:ext cx="818613" cy="72553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15875">
              <a:solidFill>
                <a:srgbClr val="F9C4BD"/>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a:defRPr/>
              </a:pPr>
              <a:endParaRPr lang="zh-CN" altLang="en-US" dirty="0">
                <a:solidFill>
                  <a:srgbClr val="FFFFFF"/>
                </a:solidFill>
                <a:latin typeface="Calibri" panose="020F0502020204030204"/>
                <a:ea typeface="宋体" panose="02010600030101010101" pitchFamily="2" charset="-122"/>
                <a:sym typeface="Arial" panose="020B0604020202020204" pitchFamily="34" charset="0"/>
              </a:endParaRPr>
            </a:p>
          </p:txBody>
        </p:sp>
        <p:grpSp>
          <p:nvGrpSpPr>
            <p:cNvPr id="81" name="组合 140"/>
            <p:cNvGrpSpPr/>
            <p:nvPr/>
          </p:nvGrpSpPr>
          <p:grpSpPr>
            <a:xfrm>
              <a:off x="5722834" y="2458293"/>
              <a:ext cx="335567" cy="240456"/>
              <a:chOff x="9335872" y="5612184"/>
              <a:chExt cx="655071" cy="469403"/>
            </a:xfrm>
            <a:solidFill>
              <a:schemeClr val="accent2"/>
            </a:solidFill>
          </p:grpSpPr>
          <p:sp>
            <p:nvSpPr>
              <p:cNvPr id="82" name="Freeform 98"/>
              <p:cNvSpPr/>
              <p:nvPr/>
            </p:nvSpPr>
            <p:spPr bwMode="auto">
              <a:xfrm>
                <a:off x="9335872" y="5612184"/>
                <a:ext cx="398796" cy="271966"/>
              </a:xfrm>
              <a:custGeom>
                <a:avLst/>
                <a:gdLst>
                  <a:gd name="T0" fmla="*/ 156 w 305"/>
                  <a:gd name="T1" fmla="*/ 156 h 208"/>
                  <a:gd name="T2" fmla="*/ 305 w 305"/>
                  <a:gd name="T3" fmla="*/ 156 h 208"/>
                  <a:gd name="T4" fmla="*/ 305 w 305"/>
                  <a:gd name="T5" fmla="*/ 54 h 208"/>
                  <a:gd name="T6" fmla="*/ 156 w 305"/>
                  <a:gd name="T7" fmla="*/ 54 h 208"/>
                  <a:gd name="T8" fmla="*/ 156 w 305"/>
                  <a:gd name="T9" fmla="*/ 0 h 208"/>
                  <a:gd name="T10" fmla="*/ 0 w 305"/>
                  <a:gd name="T11" fmla="*/ 106 h 208"/>
                  <a:gd name="T12" fmla="*/ 156 w 305"/>
                  <a:gd name="T13" fmla="*/ 208 h 208"/>
                  <a:gd name="T14" fmla="*/ 156 w 305"/>
                  <a:gd name="T15" fmla="*/ 156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5" h="208">
                    <a:moveTo>
                      <a:pt x="156" y="156"/>
                    </a:moveTo>
                    <a:lnTo>
                      <a:pt x="305" y="156"/>
                    </a:lnTo>
                    <a:lnTo>
                      <a:pt x="305" y="54"/>
                    </a:lnTo>
                    <a:lnTo>
                      <a:pt x="156" y="54"/>
                    </a:lnTo>
                    <a:lnTo>
                      <a:pt x="156" y="0"/>
                    </a:lnTo>
                    <a:lnTo>
                      <a:pt x="0" y="106"/>
                    </a:lnTo>
                    <a:lnTo>
                      <a:pt x="156" y="208"/>
                    </a:lnTo>
                    <a:lnTo>
                      <a:pt x="156" y="156"/>
                    </a:lnTo>
                    <a:close/>
                  </a:path>
                </a:pathLst>
              </a:custGeom>
              <a:grpFill/>
              <a:ln>
                <a:solidFill>
                  <a:srgbClr val="F9C4BD"/>
                </a:solidFill>
              </a:ln>
            </p:spPr>
            <p:txBody>
              <a:bodyPr vert="horz" wrap="square" lIns="121888" tIns="60944" rIns="121888" bIns="60944" numCol="1" anchor="t" anchorCtr="0" compatLnSpc="1"/>
              <a:lstStyle/>
              <a:p>
                <a:pPr>
                  <a:defRPr/>
                </a:pPr>
                <a:endParaRPr lang="zh-CN" altLang="en-US" dirty="0">
                  <a:solidFill>
                    <a:srgbClr val="000000"/>
                  </a:solidFill>
                  <a:latin typeface="Calibri" panose="020F0502020204030204"/>
                  <a:ea typeface="宋体" panose="02010600030101010101" pitchFamily="2" charset="-122"/>
                </a:endParaRPr>
              </a:p>
            </p:txBody>
          </p:sp>
          <p:sp>
            <p:nvSpPr>
              <p:cNvPr id="83" name="Freeform 99"/>
              <p:cNvSpPr/>
              <p:nvPr/>
            </p:nvSpPr>
            <p:spPr bwMode="auto">
              <a:xfrm>
                <a:off x="9592147" y="5812236"/>
                <a:ext cx="398796" cy="269351"/>
              </a:xfrm>
              <a:custGeom>
                <a:avLst/>
                <a:gdLst>
                  <a:gd name="T0" fmla="*/ 305 w 305"/>
                  <a:gd name="T1" fmla="*/ 107 h 206"/>
                  <a:gd name="T2" fmla="*/ 149 w 305"/>
                  <a:gd name="T3" fmla="*/ 0 h 206"/>
                  <a:gd name="T4" fmla="*/ 149 w 305"/>
                  <a:gd name="T5" fmla="*/ 52 h 206"/>
                  <a:gd name="T6" fmla="*/ 0 w 305"/>
                  <a:gd name="T7" fmla="*/ 52 h 206"/>
                  <a:gd name="T8" fmla="*/ 0 w 305"/>
                  <a:gd name="T9" fmla="*/ 154 h 206"/>
                  <a:gd name="T10" fmla="*/ 149 w 305"/>
                  <a:gd name="T11" fmla="*/ 154 h 206"/>
                  <a:gd name="T12" fmla="*/ 149 w 305"/>
                  <a:gd name="T13" fmla="*/ 206 h 206"/>
                  <a:gd name="T14" fmla="*/ 305 w 305"/>
                  <a:gd name="T15" fmla="*/ 107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5" h="206">
                    <a:moveTo>
                      <a:pt x="305" y="107"/>
                    </a:moveTo>
                    <a:lnTo>
                      <a:pt x="149" y="0"/>
                    </a:lnTo>
                    <a:lnTo>
                      <a:pt x="149" y="52"/>
                    </a:lnTo>
                    <a:lnTo>
                      <a:pt x="0" y="52"/>
                    </a:lnTo>
                    <a:lnTo>
                      <a:pt x="0" y="154"/>
                    </a:lnTo>
                    <a:lnTo>
                      <a:pt x="149" y="154"/>
                    </a:lnTo>
                    <a:lnTo>
                      <a:pt x="149" y="206"/>
                    </a:lnTo>
                    <a:lnTo>
                      <a:pt x="305" y="107"/>
                    </a:lnTo>
                    <a:close/>
                  </a:path>
                </a:pathLst>
              </a:custGeom>
              <a:grpFill/>
              <a:ln>
                <a:solidFill>
                  <a:srgbClr val="F9C4BD"/>
                </a:solidFill>
              </a:ln>
            </p:spPr>
            <p:txBody>
              <a:bodyPr vert="horz" wrap="square" lIns="121888" tIns="60944" rIns="121888" bIns="60944" numCol="1" anchor="t" anchorCtr="0" compatLnSpc="1"/>
              <a:lstStyle/>
              <a:p>
                <a:pPr>
                  <a:defRPr/>
                </a:pPr>
                <a:endParaRPr lang="zh-CN" altLang="en-US" dirty="0">
                  <a:solidFill>
                    <a:srgbClr val="000000"/>
                  </a:solidFill>
                  <a:latin typeface="Calibri" panose="020F0502020204030204"/>
                  <a:ea typeface="宋体" panose="02010600030101010101" pitchFamily="2" charset="-122"/>
                </a:endParaRPr>
              </a:p>
            </p:txBody>
          </p:sp>
          <p:sp>
            <p:nvSpPr>
              <p:cNvPr id="84" name="Freeform 100"/>
              <p:cNvSpPr>
                <a:spLocks noEditPoints="1"/>
              </p:cNvSpPr>
              <p:nvPr/>
            </p:nvSpPr>
            <p:spPr bwMode="auto">
              <a:xfrm>
                <a:off x="9752974" y="5630489"/>
                <a:ext cx="185669" cy="185669"/>
              </a:xfrm>
              <a:custGeom>
                <a:avLst/>
                <a:gdLst>
                  <a:gd name="T0" fmla="*/ 30 w 60"/>
                  <a:gd name="T1" fmla="*/ 60 h 60"/>
                  <a:gd name="T2" fmla="*/ 60 w 60"/>
                  <a:gd name="T3" fmla="*/ 30 h 60"/>
                  <a:gd name="T4" fmla="*/ 30 w 60"/>
                  <a:gd name="T5" fmla="*/ 0 h 60"/>
                  <a:gd name="T6" fmla="*/ 0 w 60"/>
                  <a:gd name="T7" fmla="*/ 30 h 60"/>
                  <a:gd name="T8" fmla="*/ 30 w 60"/>
                  <a:gd name="T9" fmla="*/ 60 h 60"/>
                  <a:gd name="T10" fmla="*/ 30 w 60"/>
                  <a:gd name="T11" fmla="*/ 4 h 60"/>
                  <a:gd name="T12" fmla="*/ 56 w 60"/>
                  <a:gd name="T13" fmla="*/ 30 h 60"/>
                  <a:gd name="T14" fmla="*/ 30 w 60"/>
                  <a:gd name="T15" fmla="*/ 56 h 60"/>
                  <a:gd name="T16" fmla="*/ 4 w 60"/>
                  <a:gd name="T17" fmla="*/ 30 h 60"/>
                  <a:gd name="T18" fmla="*/ 30 w 60"/>
                  <a:gd name="T1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47" y="60"/>
                      <a:pt x="60" y="47"/>
                      <a:pt x="60" y="30"/>
                    </a:cubicBezTo>
                    <a:cubicBezTo>
                      <a:pt x="60" y="14"/>
                      <a:pt x="47" y="0"/>
                      <a:pt x="30" y="0"/>
                    </a:cubicBezTo>
                    <a:cubicBezTo>
                      <a:pt x="14" y="0"/>
                      <a:pt x="0" y="14"/>
                      <a:pt x="0" y="30"/>
                    </a:cubicBezTo>
                    <a:cubicBezTo>
                      <a:pt x="0" y="47"/>
                      <a:pt x="14" y="60"/>
                      <a:pt x="30" y="60"/>
                    </a:cubicBezTo>
                    <a:close/>
                    <a:moveTo>
                      <a:pt x="30" y="4"/>
                    </a:moveTo>
                    <a:cubicBezTo>
                      <a:pt x="45" y="4"/>
                      <a:pt x="56" y="16"/>
                      <a:pt x="56" y="30"/>
                    </a:cubicBezTo>
                    <a:cubicBezTo>
                      <a:pt x="56" y="45"/>
                      <a:pt x="45" y="56"/>
                      <a:pt x="30" y="56"/>
                    </a:cubicBezTo>
                    <a:cubicBezTo>
                      <a:pt x="16" y="56"/>
                      <a:pt x="4" y="45"/>
                      <a:pt x="4" y="30"/>
                    </a:cubicBezTo>
                    <a:cubicBezTo>
                      <a:pt x="4" y="16"/>
                      <a:pt x="16" y="4"/>
                      <a:pt x="30" y="4"/>
                    </a:cubicBezTo>
                    <a:close/>
                  </a:path>
                </a:pathLst>
              </a:custGeom>
              <a:grpFill/>
              <a:ln>
                <a:solidFill>
                  <a:srgbClr val="F9C4BD"/>
                </a:solidFill>
              </a:ln>
            </p:spPr>
            <p:txBody>
              <a:bodyPr vert="horz" wrap="square" lIns="121888" tIns="60944" rIns="121888" bIns="60944" numCol="1" anchor="t" anchorCtr="0" compatLnSpc="1"/>
              <a:lstStyle/>
              <a:p>
                <a:pPr>
                  <a:defRPr/>
                </a:pPr>
                <a:endParaRPr lang="zh-CN" altLang="en-US" dirty="0">
                  <a:solidFill>
                    <a:srgbClr val="000000"/>
                  </a:solidFill>
                  <a:latin typeface="Calibri" panose="020F0502020204030204"/>
                  <a:ea typeface="宋体" panose="02010600030101010101" pitchFamily="2" charset="-122"/>
                </a:endParaRPr>
              </a:p>
            </p:txBody>
          </p:sp>
          <p:sp>
            <p:nvSpPr>
              <p:cNvPr id="85" name="Freeform 101"/>
              <p:cNvSpPr>
                <a:spLocks noEditPoints="1"/>
              </p:cNvSpPr>
              <p:nvPr/>
            </p:nvSpPr>
            <p:spPr bwMode="auto">
              <a:xfrm>
                <a:off x="9777816" y="5655333"/>
                <a:ext cx="135983" cy="138598"/>
              </a:xfrm>
              <a:custGeom>
                <a:avLst/>
                <a:gdLst>
                  <a:gd name="T0" fmla="*/ 22 w 44"/>
                  <a:gd name="T1" fmla="*/ 45 h 45"/>
                  <a:gd name="T2" fmla="*/ 44 w 44"/>
                  <a:gd name="T3" fmla="*/ 22 h 45"/>
                  <a:gd name="T4" fmla="*/ 22 w 44"/>
                  <a:gd name="T5" fmla="*/ 0 h 45"/>
                  <a:gd name="T6" fmla="*/ 0 w 44"/>
                  <a:gd name="T7" fmla="*/ 22 h 45"/>
                  <a:gd name="T8" fmla="*/ 22 w 44"/>
                  <a:gd name="T9" fmla="*/ 45 h 45"/>
                  <a:gd name="T10" fmla="*/ 21 w 44"/>
                  <a:gd name="T11" fmla="*/ 24 h 45"/>
                  <a:gd name="T12" fmla="*/ 13 w 44"/>
                  <a:gd name="T13" fmla="*/ 17 h 45"/>
                  <a:gd name="T14" fmla="*/ 20 w 44"/>
                  <a:gd name="T15" fmla="*/ 9 h 45"/>
                  <a:gd name="T16" fmla="*/ 20 w 44"/>
                  <a:gd name="T17" fmla="*/ 5 h 45"/>
                  <a:gd name="T18" fmla="*/ 24 w 44"/>
                  <a:gd name="T19" fmla="*/ 5 h 45"/>
                  <a:gd name="T20" fmla="*/ 24 w 44"/>
                  <a:gd name="T21" fmla="*/ 9 h 45"/>
                  <a:gd name="T22" fmla="*/ 31 w 44"/>
                  <a:gd name="T23" fmla="*/ 10 h 45"/>
                  <a:gd name="T24" fmla="*/ 29 w 44"/>
                  <a:gd name="T25" fmla="*/ 15 h 45"/>
                  <a:gd name="T26" fmla="*/ 23 w 44"/>
                  <a:gd name="T27" fmla="*/ 13 h 45"/>
                  <a:gd name="T28" fmla="*/ 19 w 44"/>
                  <a:gd name="T29" fmla="*/ 16 h 45"/>
                  <a:gd name="T30" fmla="*/ 25 w 44"/>
                  <a:gd name="T31" fmla="*/ 19 h 45"/>
                  <a:gd name="T32" fmla="*/ 32 w 44"/>
                  <a:gd name="T33" fmla="*/ 27 h 45"/>
                  <a:gd name="T34" fmla="*/ 24 w 44"/>
                  <a:gd name="T35" fmla="*/ 35 h 45"/>
                  <a:gd name="T36" fmla="*/ 24 w 44"/>
                  <a:gd name="T37" fmla="*/ 40 h 45"/>
                  <a:gd name="T38" fmla="*/ 20 w 44"/>
                  <a:gd name="T39" fmla="*/ 40 h 45"/>
                  <a:gd name="T40" fmla="*/ 20 w 44"/>
                  <a:gd name="T41" fmla="*/ 36 h 45"/>
                  <a:gd name="T42" fmla="*/ 13 w 44"/>
                  <a:gd name="T43" fmla="*/ 34 h 45"/>
                  <a:gd name="T44" fmla="*/ 14 w 44"/>
                  <a:gd name="T45" fmla="*/ 29 h 45"/>
                  <a:gd name="T46" fmla="*/ 21 w 44"/>
                  <a:gd name="T47" fmla="*/ 31 h 45"/>
                  <a:gd name="T48" fmla="*/ 25 w 44"/>
                  <a:gd name="T49" fmla="*/ 28 h 45"/>
                  <a:gd name="T50" fmla="*/ 21 w 44"/>
                  <a:gd name="T51" fmla="*/ 2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45">
                    <a:moveTo>
                      <a:pt x="22" y="45"/>
                    </a:moveTo>
                    <a:cubicBezTo>
                      <a:pt x="34" y="45"/>
                      <a:pt x="44" y="35"/>
                      <a:pt x="44" y="22"/>
                    </a:cubicBezTo>
                    <a:cubicBezTo>
                      <a:pt x="44" y="10"/>
                      <a:pt x="34" y="0"/>
                      <a:pt x="22" y="0"/>
                    </a:cubicBezTo>
                    <a:cubicBezTo>
                      <a:pt x="10" y="0"/>
                      <a:pt x="0" y="10"/>
                      <a:pt x="0" y="22"/>
                    </a:cubicBezTo>
                    <a:cubicBezTo>
                      <a:pt x="0" y="35"/>
                      <a:pt x="10" y="45"/>
                      <a:pt x="22" y="45"/>
                    </a:cubicBezTo>
                    <a:close/>
                    <a:moveTo>
                      <a:pt x="21" y="24"/>
                    </a:moveTo>
                    <a:cubicBezTo>
                      <a:pt x="16" y="23"/>
                      <a:pt x="13" y="21"/>
                      <a:pt x="13" y="17"/>
                    </a:cubicBezTo>
                    <a:cubicBezTo>
                      <a:pt x="13" y="13"/>
                      <a:pt x="16" y="10"/>
                      <a:pt x="20" y="9"/>
                    </a:cubicBezTo>
                    <a:cubicBezTo>
                      <a:pt x="20" y="5"/>
                      <a:pt x="20" y="5"/>
                      <a:pt x="20" y="5"/>
                    </a:cubicBezTo>
                    <a:cubicBezTo>
                      <a:pt x="24" y="5"/>
                      <a:pt x="24" y="5"/>
                      <a:pt x="24" y="5"/>
                    </a:cubicBezTo>
                    <a:cubicBezTo>
                      <a:pt x="24" y="9"/>
                      <a:pt x="24" y="9"/>
                      <a:pt x="24" y="9"/>
                    </a:cubicBezTo>
                    <a:cubicBezTo>
                      <a:pt x="27" y="9"/>
                      <a:pt x="29" y="9"/>
                      <a:pt x="31" y="10"/>
                    </a:cubicBezTo>
                    <a:cubicBezTo>
                      <a:pt x="29" y="15"/>
                      <a:pt x="29" y="15"/>
                      <a:pt x="29" y="15"/>
                    </a:cubicBezTo>
                    <a:cubicBezTo>
                      <a:pt x="28" y="14"/>
                      <a:pt x="26" y="13"/>
                      <a:pt x="23" y="13"/>
                    </a:cubicBezTo>
                    <a:cubicBezTo>
                      <a:pt x="20" y="13"/>
                      <a:pt x="19" y="15"/>
                      <a:pt x="19" y="16"/>
                    </a:cubicBezTo>
                    <a:cubicBezTo>
                      <a:pt x="19" y="17"/>
                      <a:pt x="21" y="18"/>
                      <a:pt x="25" y="19"/>
                    </a:cubicBezTo>
                    <a:cubicBezTo>
                      <a:pt x="30" y="21"/>
                      <a:pt x="32" y="24"/>
                      <a:pt x="32" y="27"/>
                    </a:cubicBezTo>
                    <a:cubicBezTo>
                      <a:pt x="32" y="31"/>
                      <a:pt x="29" y="34"/>
                      <a:pt x="24" y="35"/>
                    </a:cubicBezTo>
                    <a:cubicBezTo>
                      <a:pt x="24" y="40"/>
                      <a:pt x="24" y="40"/>
                      <a:pt x="24" y="40"/>
                    </a:cubicBezTo>
                    <a:cubicBezTo>
                      <a:pt x="20" y="40"/>
                      <a:pt x="20" y="40"/>
                      <a:pt x="20" y="40"/>
                    </a:cubicBezTo>
                    <a:cubicBezTo>
                      <a:pt x="20" y="36"/>
                      <a:pt x="20" y="36"/>
                      <a:pt x="20" y="36"/>
                    </a:cubicBezTo>
                    <a:cubicBezTo>
                      <a:pt x="17" y="36"/>
                      <a:pt x="14" y="35"/>
                      <a:pt x="13" y="34"/>
                    </a:cubicBezTo>
                    <a:cubicBezTo>
                      <a:pt x="14" y="29"/>
                      <a:pt x="14" y="29"/>
                      <a:pt x="14" y="29"/>
                    </a:cubicBezTo>
                    <a:cubicBezTo>
                      <a:pt x="16" y="30"/>
                      <a:pt x="18" y="31"/>
                      <a:pt x="21" y="31"/>
                    </a:cubicBezTo>
                    <a:cubicBezTo>
                      <a:pt x="24" y="31"/>
                      <a:pt x="25" y="30"/>
                      <a:pt x="25" y="28"/>
                    </a:cubicBezTo>
                    <a:cubicBezTo>
                      <a:pt x="25" y="26"/>
                      <a:pt x="24" y="25"/>
                      <a:pt x="21" y="24"/>
                    </a:cubicBezTo>
                    <a:close/>
                  </a:path>
                </a:pathLst>
              </a:custGeom>
              <a:grpFill/>
              <a:ln>
                <a:solidFill>
                  <a:srgbClr val="F9C4BD"/>
                </a:solidFill>
              </a:ln>
            </p:spPr>
            <p:txBody>
              <a:bodyPr vert="horz" wrap="square" lIns="121888" tIns="60944" rIns="121888" bIns="60944" numCol="1" anchor="t" anchorCtr="0" compatLnSpc="1"/>
              <a:lstStyle/>
              <a:p>
                <a:pPr>
                  <a:defRPr/>
                </a:pPr>
                <a:endParaRPr lang="zh-CN" altLang="en-US" dirty="0">
                  <a:solidFill>
                    <a:srgbClr val="000000"/>
                  </a:solidFill>
                  <a:latin typeface="Calibri" panose="020F0502020204030204"/>
                  <a:ea typeface="宋体" panose="02010600030101010101" pitchFamily="2" charset="-122"/>
                </a:endParaRPr>
              </a:p>
            </p:txBody>
          </p:sp>
          <p:sp>
            <p:nvSpPr>
              <p:cNvPr id="86" name="Freeform 102"/>
              <p:cNvSpPr>
                <a:spLocks noEditPoints="1"/>
              </p:cNvSpPr>
              <p:nvPr/>
            </p:nvSpPr>
            <p:spPr bwMode="auto">
              <a:xfrm>
                <a:off x="9356792" y="5871074"/>
                <a:ext cx="185669" cy="185669"/>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6"/>
                    </a:moveTo>
                    <a:cubicBezTo>
                      <a:pt x="15" y="56"/>
                      <a:pt x="4" y="44"/>
                      <a:pt x="4" y="30"/>
                    </a:cubicBezTo>
                    <a:cubicBezTo>
                      <a:pt x="4" y="16"/>
                      <a:pt x="15" y="4"/>
                      <a:pt x="30" y="4"/>
                    </a:cubicBezTo>
                    <a:cubicBezTo>
                      <a:pt x="44" y="4"/>
                      <a:pt x="56" y="16"/>
                      <a:pt x="56" y="30"/>
                    </a:cubicBezTo>
                    <a:cubicBezTo>
                      <a:pt x="56" y="44"/>
                      <a:pt x="44" y="56"/>
                      <a:pt x="30" y="56"/>
                    </a:cubicBezTo>
                    <a:close/>
                  </a:path>
                </a:pathLst>
              </a:custGeom>
              <a:grpFill/>
              <a:ln>
                <a:solidFill>
                  <a:srgbClr val="F9C4BD"/>
                </a:solidFill>
              </a:ln>
            </p:spPr>
            <p:txBody>
              <a:bodyPr vert="horz" wrap="square" lIns="121888" tIns="60944" rIns="121888" bIns="60944" numCol="1" anchor="t" anchorCtr="0" compatLnSpc="1"/>
              <a:lstStyle/>
              <a:p>
                <a:pPr>
                  <a:defRPr/>
                </a:pPr>
                <a:endParaRPr lang="zh-CN" altLang="en-US" dirty="0">
                  <a:solidFill>
                    <a:srgbClr val="000000"/>
                  </a:solidFill>
                  <a:latin typeface="Calibri" panose="020F0502020204030204"/>
                  <a:ea typeface="宋体" panose="02010600030101010101" pitchFamily="2" charset="-122"/>
                </a:endParaRPr>
              </a:p>
            </p:txBody>
          </p:sp>
          <p:sp>
            <p:nvSpPr>
              <p:cNvPr id="87" name="Freeform 103"/>
              <p:cNvSpPr>
                <a:spLocks noEditPoints="1"/>
              </p:cNvSpPr>
              <p:nvPr/>
            </p:nvSpPr>
            <p:spPr bwMode="auto">
              <a:xfrm>
                <a:off x="9381636" y="5895918"/>
                <a:ext cx="135983" cy="135983"/>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4 w 44"/>
                  <a:gd name="T11" fmla="*/ 35 h 44"/>
                  <a:gd name="T12" fmla="*/ 24 w 44"/>
                  <a:gd name="T13" fmla="*/ 39 h 44"/>
                  <a:gd name="T14" fmla="*/ 20 w 44"/>
                  <a:gd name="T15" fmla="*/ 39 h 44"/>
                  <a:gd name="T16" fmla="*/ 20 w 44"/>
                  <a:gd name="T17" fmla="*/ 35 h 44"/>
                  <a:gd name="T18" fmla="*/ 12 w 44"/>
                  <a:gd name="T19" fmla="*/ 34 h 44"/>
                  <a:gd name="T20" fmla="*/ 14 w 44"/>
                  <a:gd name="T21" fmla="*/ 29 h 44"/>
                  <a:gd name="T22" fmla="*/ 21 w 44"/>
                  <a:gd name="T23" fmla="*/ 30 h 44"/>
                  <a:gd name="T24" fmla="*/ 25 w 44"/>
                  <a:gd name="T25" fmla="*/ 28 h 44"/>
                  <a:gd name="T26" fmla="*/ 20 w 44"/>
                  <a:gd name="T27" fmla="*/ 24 h 44"/>
                  <a:gd name="T28" fmla="*/ 13 w 44"/>
                  <a:gd name="T29" fmla="*/ 16 h 44"/>
                  <a:gd name="T30" fmla="*/ 20 w 44"/>
                  <a:gd name="T31" fmla="*/ 9 h 44"/>
                  <a:gd name="T32" fmla="*/ 20 w 44"/>
                  <a:gd name="T33" fmla="*/ 5 h 44"/>
                  <a:gd name="T34" fmla="*/ 24 w 44"/>
                  <a:gd name="T35" fmla="*/ 5 h 44"/>
                  <a:gd name="T36" fmla="*/ 24 w 44"/>
                  <a:gd name="T37" fmla="*/ 8 h 44"/>
                  <a:gd name="T38" fmla="*/ 30 w 44"/>
                  <a:gd name="T39" fmla="*/ 10 h 44"/>
                  <a:gd name="T40" fmla="*/ 29 w 44"/>
                  <a:gd name="T41" fmla="*/ 15 h 44"/>
                  <a:gd name="T42" fmla="*/ 23 w 44"/>
                  <a:gd name="T43" fmla="*/ 13 h 44"/>
                  <a:gd name="T44" fmla="*/ 19 w 44"/>
                  <a:gd name="T45" fmla="*/ 16 h 44"/>
                  <a:gd name="T46" fmla="*/ 24 w 44"/>
                  <a:gd name="T47" fmla="*/ 19 h 44"/>
                  <a:gd name="T48" fmla="*/ 31 w 44"/>
                  <a:gd name="T49" fmla="*/ 27 h 44"/>
                  <a:gd name="T50" fmla="*/ 24 w 44"/>
                  <a:gd name="T51" fmla="*/ 3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4" y="35"/>
                    </a:moveTo>
                    <a:cubicBezTo>
                      <a:pt x="24" y="39"/>
                      <a:pt x="24" y="39"/>
                      <a:pt x="24" y="39"/>
                    </a:cubicBezTo>
                    <a:cubicBezTo>
                      <a:pt x="20" y="39"/>
                      <a:pt x="20" y="39"/>
                      <a:pt x="20" y="39"/>
                    </a:cubicBezTo>
                    <a:cubicBezTo>
                      <a:pt x="20" y="35"/>
                      <a:pt x="20" y="35"/>
                      <a:pt x="20" y="35"/>
                    </a:cubicBezTo>
                    <a:cubicBezTo>
                      <a:pt x="17" y="35"/>
                      <a:pt x="14" y="34"/>
                      <a:pt x="12" y="34"/>
                    </a:cubicBezTo>
                    <a:cubicBezTo>
                      <a:pt x="14" y="29"/>
                      <a:pt x="14" y="29"/>
                      <a:pt x="14" y="29"/>
                    </a:cubicBezTo>
                    <a:cubicBezTo>
                      <a:pt x="15" y="30"/>
                      <a:pt x="18" y="30"/>
                      <a:pt x="21" y="30"/>
                    </a:cubicBezTo>
                    <a:cubicBezTo>
                      <a:pt x="23" y="30"/>
                      <a:pt x="25" y="29"/>
                      <a:pt x="25" y="28"/>
                    </a:cubicBezTo>
                    <a:cubicBezTo>
                      <a:pt x="25" y="26"/>
                      <a:pt x="24" y="25"/>
                      <a:pt x="20" y="24"/>
                    </a:cubicBezTo>
                    <a:cubicBezTo>
                      <a:pt x="16" y="23"/>
                      <a:pt x="13" y="20"/>
                      <a:pt x="13" y="16"/>
                    </a:cubicBezTo>
                    <a:cubicBezTo>
                      <a:pt x="13" y="12"/>
                      <a:pt x="15" y="10"/>
                      <a:pt x="20" y="9"/>
                    </a:cubicBezTo>
                    <a:cubicBezTo>
                      <a:pt x="20" y="5"/>
                      <a:pt x="20" y="5"/>
                      <a:pt x="20" y="5"/>
                    </a:cubicBezTo>
                    <a:cubicBezTo>
                      <a:pt x="24" y="5"/>
                      <a:pt x="24" y="5"/>
                      <a:pt x="24" y="5"/>
                    </a:cubicBezTo>
                    <a:cubicBezTo>
                      <a:pt x="24" y="8"/>
                      <a:pt x="24" y="8"/>
                      <a:pt x="24" y="8"/>
                    </a:cubicBezTo>
                    <a:cubicBezTo>
                      <a:pt x="27" y="8"/>
                      <a:pt x="29" y="9"/>
                      <a:pt x="30" y="10"/>
                    </a:cubicBezTo>
                    <a:cubicBezTo>
                      <a:pt x="29" y="15"/>
                      <a:pt x="29" y="15"/>
                      <a:pt x="29" y="15"/>
                    </a:cubicBezTo>
                    <a:cubicBezTo>
                      <a:pt x="28" y="14"/>
                      <a:pt x="26" y="13"/>
                      <a:pt x="23" y="13"/>
                    </a:cubicBezTo>
                    <a:cubicBezTo>
                      <a:pt x="20" y="13"/>
                      <a:pt x="19" y="14"/>
                      <a:pt x="19" y="16"/>
                    </a:cubicBezTo>
                    <a:cubicBezTo>
                      <a:pt x="19" y="17"/>
                      <a:pt x="21" y="18"/>
                      <a:pt x="24" y="19"/>
                    </a:cubicBezTo>
                    <a:cubicBezTo>
                      <a:pt x="29" y="21"/>
                      <a:pt x="31" y="23"/>
                      <a:pt x="31" y="27"/>
                    </a:cubicBezTo>
                    <a:cubicBezTo>
                      <a:pt x="31" y="31"/>
                      <a:pt x="29" y="34"/>
                      <a:pt x="24" y="35"/>
                    </a:cubicBezTo>
                    <a:close/>
                  </a:path>
                </a:pathLst>
              </a:custGeom>
              <a:grpFill/>
              <a:ln>
                <a:solidFill>
                  <a:srgbClr val="F9C4BD"/>
                </a:solidFill>
              </a:ln>
            </p:spPr>
            <p:txBody>
              <a:bodyPr vert="horz" wrap="square" lIns="121888" tIns="60944" rIns="121888" bIns="60944" numCol="1" anchor="t" anchorCtr="0" compatLnSpc="1"/>
              <a:lstStyle/>
              <a:p>
                <a:pPr>
                  <a:defRPr/>
                </a:pPr>
                <a:endParaRPr lang="zh-CN" altLang="en-US" dirty="0">
                  <a:solidFill>
                    <a:srgbClr val="000000"/>
                  </a:solidFill>
                  <a:latin typeface="Calibri" panose="020F0502020204030204"/>
                  <a:ea typeface="宋体" panose="02010600030101010101" pitchFamily="2" charset="-122"/>
                </a:endParaRPr>
              </a:p>
            </p:txBody>
          </p:sp>
        </p:grpSp>
      </p:grpSp>
      <p:grpSp>
        <p:nvGrpSpPr>
          <p:cNvPr id="88" name="Group 151"/>
          <p:cNvGrpSpPr/>
          <p:nvPr/>
        </p:nvGrpSpPr>
        <p:grpSpPr>
          <a:xfrm>
            <a:off x="4917509" y="2353512"/>
            <a:ext cx="818400" cy="725342"/>
            <a:chOff x="3312773" y="953765"/>
            <a:chExt cx="818613" cy="725531"/>
          </a:xfrm>
        </p:grpSpPr>
        <p:sp>
          <p:nvSpPr>
            <p:cNvPr id="89" name="Freeform 5"/>
            <p:cNvSpPr/>
            <p:nvPr/>
          </p:nvSpPr>
          <p:spPr bwMode="auto">
            <a:xfrm>
              <a:off x="3312773" y="953765"/>
              <a:ext cx="818613" cy="72553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158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a:defRPr/>
              </a:pPr>
              <a:endParaRPr lang="zh-CN" altLang="en-US" dirty="0">
                <a:solidFill>
                  <a:srgbClr val="FFFFFF"/>
                </a:solidFill>
                <a:latin typeface="Calibri" panose="020F0502020204030204"/>
                <a:ea typeface="宋体" panose="02010600030101010101" pitchFamily="2" charset="-122"/>
                <a:sym typeface="Arial" panose="020B0604020202020204" pitchFamily="34" charset="0"/>
              </a:endParaRPr>
            </a:p>
          </p:txBody>
        </p:sp>
        <p:grpSp>
          <p:nvGrpSpPr>
            <p:cNvPr id="90" name="组合 141"/>
            <p:cNvGrpSpPr/>
            <p:nvPr/>
          </p:nvGrpSpPr>
          <p:grpSpPr>
            <a:xfrm>
              <a:off x="3585107" y="1180897"/>
              <a:ext cx="273945" cy="271267"/>
              <a:chOff x="11048734" y="5583418"/>
              <a:chExt cx="534778" cy="529549"/>
            </a:xfrm>
            <a:solidFill>
              <a:schemeClr val="accent1"/>
            </a:solidFill>
          </p:grpSpPr>
          <p:sp>
            <p:nvSpPr>
              <p:cNvPr id="91" name="Freeform 105"/>
              <p:cNvSpPr>
                <a:spLocks noEditPoints="1"/>
              </p:cNvSpPr>
              <p:nvPr/>
            </p:nvSpPr>
            <p:spPr bwMode="auto">
              <a:xfrm>
                <a:off x="11048734" y="5587341"/>
                <a:ext cx="253660" cy="244508"/>
              </a:xfrm>
              <a:custGeom>
                <a:avLst/>
                <a:gdLst>
                  <a:gd name="T0" fmla="*/ 0 w 194"/>
                  <a:gd name="T1" fmla="*/ 187 h 187"/>
                  <a:gd name="T2" fmla="*/ 194 w 194"/>
                  <a:gd name="T3" fmla="*/ 187 h 187"/>
                  <a:gd name="T4" fmla="*/ 194 w 194"/>
                  <a:gd name="T5" fmla="*/ 0 h 187"/>
                  <a:gd name="T6" fmla="*/ 0 w 194"/>
                  <a:gd name="T7" fmla="*/ 0 h 187"/>
                  <a:gd name="T8" fmla="*/ 0 w 194"/>
                  <a:gd name="T9" fmla="*/ 187 h 187"/>
                  <a:gd name="T10" fmla="*/ 28 w 194"/>
                  <a:gd name="T11" fmla="*/ 28 h 187"/>
                  <a:gd name="T12" fmla="*/ 166 w 194"/>
                  <a:gd name="T13" fmla="*/ 28 h 187"/>
                  <a:gd name="T14" fmla="*/ 166 w 194"/>
                  <a:gd name="T15" fmla="*/ 158 h 187"/>
                  <a:gd name="T16" fmla="*/ 28 w 194"/>
                  <a:gd name="T17" fmla="*/ 158 h 187"/>
                  <a:gd name="T18" fmla="*/ 28 w 194"/>
                  <a:gd name="T19" fmla="*/ 2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 h="187">
                    <a:moveTo>
                      <a:pt x="0" y="187"/>
                    </a:moveTo>
                    <a:lnTo>
                      <a:pt x="194" y="187"/>
                    </a:lnTo>
                    <a:lnTo>
                      <a:pt x="194" y="0"/>
                    </a:lnTo>
                    <a:lnTo>
                      <a:pt x="0" y="0"/>
                    </a:lnTo>
                    <a:lnTo>
                      <a:pt x="0" y="187"/>
                    </a:lnTo>
                    <a:close/>
                    <a:moveTo>
                      <a:pt x="28" y="28"/>
                    </a:moveTo>
                    <a:lnTo>
                      <a:pt x="166" y="28"/>
                    </a:lnTo>
                    <a:lnTo>
                      <a:pt x="166" y="158"/>
                    </a:lnTo>
                    <a:lnTo>
                      <a:pt x="28" y="158"/>
                    </a:lnTo>
                    <a:lnTo>
                      <a:pt x="28" y="28"/>
                    </a:lnTo>
                    <a:close/>
                  </a:path>
                </a:pathLst>
              </a:custGeom>
              <a:grpFill/>
              <a:ln>
                <a:noFill/>
              </a:ln>
            </p:spPr>
            <p:txBody>
              <a:bodyPr vert="horz" wrap="square" lIns="121888" tIns="60944" rIns="121888" bIns="60944" numCol="1" anchor="t" anchorCtr="0" compatLnSpc="1"/>
              <a:lstStyle/>
              <a:p>
                <a:pPr>
                  <a:defRPr/>
                </a:pPr>
                <a:endParaRPr lang="zh-CN" altLang="en-US" dirty="0">
                  <a:solidFill>
                    <a:srgbClr val="000000"/>
                  </a:solidFill>
                  <a:latin typeface="Calibri" panose="020F0502020204030204"/>
                  <a:ea typeface="宋体" panose="02010600030101010101" pitchFamily="2" charset="-122"/>
                </a:endParaRPr>
              </a:p>
            </p:txBody>
          </p:sp>
          <p:sp>
            <p:nvSpPr>
              <p:cNvPr id="92" name="Freeform 106"/>
              <p:cNvSpPr>
                <a:spLocks noEditPoints="1"/>
              </p:cNvSpPr>
              <p:nvPr/>
            </p:nvSpPr>
            <p:spPr bwMode="auto">
              <a:xfrm>
                <a:off x="11048734" y="5868459"/>
                <a:ext cx="253660" cy="244508"/>
              </a:xfrm>
              <a:custGeom>
                <a:avLst/>
                <a:gdLst>
                  <a:gd name="T0" fmla="*/ 0 w 194"/>
                  <a:gd name="T1" fmla="*/ 187 h 187"/>
                  <a:gd name="T2" fmla="*/ 194 w 194"/>
                  <a:gd name="T3" fmla="*/ 187 h 187"/>
                  <a:gd name="T4" fmla="*/ 194 w 194"/>
                  <a:gd name="T5" fmla="*/ 0 h 187"/>
                  <a:gd name="T6" fmla="*/ 0 w 194"/>
                  <a:gd name="T7" fmla="*/ 0 h 187"/>
                  <a:gd name="T8" fmla="*/ 0 w 194"/>
                  <a:gd name="T9" fmla="*/ 187 h 187"/>
                  <a:gd name="T10" fmla="*/ 28 w 194"/>
                  <a:gd name="T11" fmla="*/ 28 h 187"/>
                  <a:gd name="T12" fmla="*/ 166 w 194"/>
                  <a:gd name="T13" fmla="*/ 28 h 187"/>
                  <a:gd name="T14" fmla="*/ 166 w 194"/>
                  <a:gd name="T15" fmla="*/ 158 h 187"/>
                  <a:gd name="T16" fmla="*/ 28 w 194"/>
                  <a:gd name="T17" fmla="*/ 158 h 187"/>
                  <a:gd name="T18" fmla="*/ 28 w 194"/>
                  <a:gd name="T19" fmla="*/ 2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 h="187">
                    <a:moveTo>
                      <a:pt x="0" y="187"/>
                    </a:moveTo>
                    <a:lnTo>
                      <a:pt x="194" y="187"/>
                    </a:lnTo>
                    <a:lnTo>
                      <a:pt x="194" y="0"/>
                    </a:lnTo>
                    <a:lnTo>
                      <a:pt x="0" y="0"/>
                    </a:lnTo>
                    <a:lnTo>
                      <a:pt x="0" y="187"/>
                    </a:lnTo>
                    <a:close/>
                    <a:moveTo>
                      <a:pt x="28" y="28"/>
                    </a:moveTo>
                    <a:lnTo>
                      <a:pt x="166" y="28"/>
                    </a:lnTo>
                    <a:lnTo>
                      <a:pt x="166" y="158"/>
                    </a:lnTo>
                    <a:lnTo>
                      <a:pt x="28" y="158"/>
                    </a:lnTo>
                    <a:lnTo>
                      <a:pt x="28" y="28"/>
                    </a:lnTo>
                    <a:close/>
                  </a:path>
                </a:pathLst>
              </a:custGeom>
              <a:grpFill/>
              <a:ln>
                <a:noFill/>
              </a:ln>
            </p:spPr>
            <p:txBody>
              <a:bodyPr vert="horz" wrap="square" lIns="121888" tIns="60944" rIns="121888" bIns="60944" numCol="1" anchor="t" anchorCtr="0" compatLnSpc="1"/>
              <a:lstStyle/>
              <a:p>
                <a:pPr>
                  <a:defRPr/>
                </a:pPr>
                <a:endParaRPr lang="zh-CN" altLang="en-US" dirty="0">
                  <a:solidFill>
                    <a:srgbClr val="000000"/>
                  </a:solidFill>
                  <a:latin typeface="Calibri" panose="020F0502020204030204"/>
                  <a:ea typeface="宋体" panose="02010600030101010101" pitchFamily="2" charset="-122"/>
                </a:endParaRPr>
              </a:p>
            </p:txBody>
          </p:sp>
          <p:sp>
            <p:nvSpPr>
              <p:cNvPr id="93" name="Freeform 107"/>
              <p:cNvSpPr>
                <a:spLocks noEditPoints="1"/>
              </p:cNvSpPr>
              <p:nvPr/>
            </p:nvSpPr>
            <p:spPr bwMode="auto">
              <a:xfrm>
                <a:off x="11329852" y="5583418"/>
                <a:ext cx="253660" cy="244508"/>
              </a:xfrm>
              <a:custGeom>
                <a:avLst/>
                <a:gdLst>
                  <a:gd name="T0" fmla="*/ 0 w 194"/>
                  <a:gd name="T1" fmla="*/ 0 h 187"/>
                  <a:gd name="T2" fmla="*/ 0 w 194"/>
                  <a:gd name="T3" fmla="*/ 187 h 187"/>
                  <a:gd name="T4" fmla="*/ 194 w 194"/>
                  <a:gd name="T5" fmla="*/ 187 h 187"/>
                  <a:gd name="T6" fmla="*/ 194 w 194"/>
                  <a:gd name="T7" fmla="*/ 0 h 187"/>
                  <a:gd name="T8" fmla="*/ 0 w 194"/>
                  <a:gd name="T9" fmla="*/ 0 h 187"/>
                  <a:gd name="T10" fmla="*/ 166 w 194"/>
                  <a:gd name="T11" fmla="*/ 159 h 187"/>
                  <a:gd name="T12" fmla="*/ 29 w 194"/>
                  <a:gd name="T13" fmla="*/ 159 h 187"/>
                  <a:gd name="T14" fmla="*/ 29 w 194"/>
                  <a:gd name="T15" fmla="*/ 29 h 187"/>
                  <a:gd name="T16" fmla="*/ 166 w 194"/>
                  <a:gd name="T17" fmla="*/ 29 h 187"/>
                  <a:gd name="T18" fmla="*/ 166 w 194"/>
                  <a:gd name="T19" fmla="*/ 15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 h="187">
                    <a:moveTo>
                      <a:pt x="0" y="0"/>
                    </a:moveTo>
                    <a:lnTo>
                      <a:pt x="0" y="187"/>
                    </a:lnTo>
                    <a:lnTo>
                      <a:pt x="194" y="187"/>
                    </a:lnTo>
                    <a:lnTo>
                      <a:pt x="194" y="0"/>
                    </a:lnTo>
                    <a:lnTo>
                      <a:pt x="0" y="0"/>
                    </a:lnTo>
                    <a:close/>
                    <a:moveTo>
                      <a:pt x="166" y="159"/>
                    </a:moveTo>
                    <a:lnTo>
                      <a:pt x="29" y="159"/>
                    </a:lnTo>
                    <a:lnTo>
                      <a:pt x="29" y="29"/>
                    </a:lnTo>
                    <a:lnTo>
                      <a:pt x="166" y="29"/>
                    </a:lnTo>
                    <a:lnTo>
                      <a:pt x="166" y="159"/>
                    </a:lnTo>
                    <a:close/>
                  </a:path>
                </a:pathLst>
              </a:custGeom>
              <a:grpFill/>
              <a:ln>
                <a:noFill/>
              </a:ln>
            </p:spPr>
            <p:txBody>
              <a:bodyPr vert="horz" wrap="square" lIns="121888" tIns="60944" rIns="121888" bIns="60944" numCol="1" anchor="t" anchorCtr="0" compatLnSpc="1"/>
              <a:lstStyle/>
              <a:p>
                <a:pPr>
                  <a:defRPr/>
                </a:pPr>
                <a:endParaRPr lang="zh-CN" altLang="en-US" dirty="0">
                  <a:solidFill>
                    <a:srgbClr val="000000"/>
                  </a:solidFill>
                  <a:latin typeface="Calibri" panose="020F0502020204030204"/>
                  <a:ea typeface="宋体" panose="02010600030101010101" pitchFamily="2" charset="-122"/>
                </a:endParaRPr>
              </a:p>
            </p:txBody>
          </p:sp>
          <p:sp>
            <p:nvSpPr>
              <p:cNvPr id="94" name="Freeform 108"/>
              <p:cNvSpPr>
                <a:spLocks noEditPoints="1"/>
              </p:cNvSpPr>
              <p:nvPr/>
            </p:nvSpPr>
            <p:spPr bwMode="auto">
              <a:xfrm>
                <a:off x="11329852" y="5865844"/>
                <a:ext cx="253660" cy="243200"/>
              </a:xfrm>
              <a:custGeom>
                <a:avLst/>
                <a:gdLst>
                  <a:gd name="T0" fmla="*/ 0 w 194"/>
                  <a:gd name="T1" fmla="*/ 186 h 186"/>
                  <a:gd name="T2" fmla="*/ 194 w 194"/>
                  <a:gd name="T3" fmla="*/ 186 h 186"/>
                  <a:gd name="T4" fmla="*/ 194 w 194"/>
                  <a:gd name="T5" fmla="*/ 0 h 186"/>
                  <a:gd name="T6" fmla="*/ 0 w 194"/>
                  <a:gd name="T7" fmla="*/ 0 h 186"/>
                  <a:gd name="T8" fmla="*/ 0 w 194"/>
                  <a:gd name="T9" fmla="*/ 186 h 186"/>
                  <a:gd name="T10" fmla="*/ 29 w 194"/>
                  <a:gd name="T11" fmla="*/ 28 h 186"/>
                  <a:gd name="T12" fmla="*/ 166 w 194"/>
                  <a:gd name="T13" fmla="*/ 28 h 186"/>
                  <a:gd name="T14" fmla="*/ 166 w 194"/>
                  <a:gd name="T15" fmla="*/ 158 h 186"/>
                  <a:gd name="T16" fmla="*/ 29 w 194"/>
                  <a:gd name="T17" fmla="*/ 158 h 186"/>
                  <a:gd name="T18" fmla="*/ 29 w 194"/>
                  <a:gd name="T19" fmla="*/ 2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 h="186">
                    <a:moveTo>
                      <a:pt x="0" y="186"/>
                    </a:moveTo>
                    <a:lnTo>
                      <a:pt x="194" y="186"/>
                    </a:lnTo>
                    <a:lnTo>
                      <a:pt x="194" y="0"/>
                    </a:lnTo>
                    <a:lnTo>
                      <a:pt x="0" y="0"/>
                    </a:lnTo>
                    <a:lnTo>
                      <a:pt x="0" y="186"/>
                    </a:lnTo>
                    <a:close/>
                    <a:moveTo>
                      <a:pt x="29" y="28"/>
                    </a:moveTo>
                    <a:lnTo>
                      <a:pt x="166" y="28"/>
                    </a:lnTo>
                    <a:lnTo>
                      <a:pt x="166" y="158"/>
                    </a:lnTo>
                    <a:lnTo>
                      <a:pt x="29" y="158"/>
                    </a:lnTo>
                    <a:lnTo>
                      <a:pt x="29" y="28"/>
                    </a:lnTo>
                    <a:close/>
                  </a:path>
                </a:pathLst>
              </a:custGeom>
              <a:grpFill/>
              <a:ln>
                <a:noFill/>
              </a:ln>
            </p:spPr>
            <p:txBody>
              <a:bodyPr vert="horz" wrap="square" lIns="121888" tIns="60944" rIns="121888" bIns="60944" numCol="1" anchor="t" anchorCtr="0" compatLnSpc="1"/>
              <a:lstStyle/>
              <a:p>
                <a:pPr>
                  <a:defRPr/>
                </a:pPr>
                <a:endParaRPr lang="zh-CN" altLang="en-US" dirty="0">
                  <a:solidFill>
                    <a:srgbClr val="000000"/>
                  </a:solidFill>
                  <a:latin typeface="Calibri" panose="020F0502020204030204"/>
                  <a:ea typeface="宋体" panose="02010600030101010101" pitchFamily="2" charset="-122"/>
                </a:endParaRPr>
              </a:p>
            </p:txBody>
          </p:sp>
          <p:sp>
            <p:nvSpPr>
              <p:cNvPr id="95" name="Freeform 109"/>
              <p:cNvSpPr/>
              <p:nvPr/>
            </p:nvSpPr>
            <p:spPr bwMode="auto">
              <a:xfrm>
                <a:off x="11125878" y="5655333"/>
                <a:ext cx="99372" cy="101987"/>
              </a:xfrm>
              <a:custGeom>
                <a:avLst/>
                <a:gdLst>
                  <a:gd name="T0" fmla="*/ 45 w 76"/>
                  <a:gd name="T1" fmla="*/ 0 h 78"/>
                  <a:gd name="T2" fmla="*/ 31 w 76"/>
                  <a:gd name="T3" fmla="*/ 0 h 78"/>
                  <a:gd name="T4" fmla="*/ 31 w 76"/>
                  <a:gd name="T5" fmla="*/ 33 h 78"/>
                  <a:gd name="T6" fmla="*/ 0 w 76"/>
                  <a:gd name="T7" fmla="*/ 33 h 78"/>
                  <a:gd name="T8" fmla="*/ 0 w 76"/>
                  <a:gd name="T9" fmla="*/ 45 h 78"/>
                  <a:gd name="T10" fmla="*/ 31 w 76"/>
                  <a:gd name="T11" fmla="*/ 45 h 78"/>
                  <a:gd name="T12" fmla="*/ 31 w 76"/>
                  <a:gd name="T13" fmla="*/ 78 h 78"/>
                  <a:gd name="T14" fmla="*/ 45 w 76"/>
                  <a:gd name="T15" fmla="*/ 78 h 78"/>
                  <a:gd name="T16" fmla="*/ 45 w 76"/>
                  <a:gd name="T17" fmla="*/ 45 h 78"/>
                  <a:gd name="T18" fmla="*/ 76 w 76"/>
                  <a:gd name="T19" fmla="*/ 45 h 78"/>
                  <a:gd name="T20" fmla="*/ 76 w 76"/>
                  <a:gd name="T21" fmla="*/ 33 h 78"/>
                  <a:gd name="T22" fmla="*/ 45 w 76"/>
                  <a:gd name="T23" fmla="*/ 33 h 78"/>
                  <a:gd name="T24" fmla="*/ 45 w 76"/>
                  <a:gd name="T2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78">
                    <a:moveTo>
                      <a:pt x="45" y="0"/>
                    </a:moveTo>
                    <a:lnTo>
                      <a:pt x="31" y="0"/>
                    </a:lnTo>
                    <a:lnTo>
                      <a:pt x="31" y="33"/>
                    </a:lnTo>
                    <a:lnTo>
                      <a:pt x="0" y="33"/>
                    </a:lnTo>
                    <a:lnTo>
                      <a:pt x="0" y="45"/>
                    </a:lnTo>
                    <a:lnTo>
                      <a:pt x="31" y="45"/>
                    </a:lnTo>
                    <a:lnTo>
                      <a:pt x="31" y="78"/>
                    </a:lnTo>
                    <a:lnTo>
                      <a:pt x="45" y="78"/>
                    </a:lnTo>
                    <a:lnTo>
                      <a:pt x="45" y="45"/>
                    </a:lnTo>
                    <a:lnTo>
                      <a:pt x="76" y="45"/>
                    </a:lnTo>
                    <a:lnTo>
                      <a:pt x="76" y="33"/>
                    </a:lnTo>
                    <a:lnTo>
                      <a:pt x="45" y="33"/>
                    </a:lnTo>
                    <a:lnTo>
                      <a:pt x="45" y="0"/>
                    </a:lnTo>
                    <a:close/>
                  </a:path>
                </a:pathLst>
              </a:custGeom>
              <a:grpFill/>
              <a:ln>
                <a:noFill/>
              </a:ln>
            </p:spPr>
            <p:txBody>
              <a:bodyPr vert="horz" wrap="square" lIns="121888" tIns="60944" rIns="121888" bIns="60944" numCol="1" anchor="t" anchorCtr="0" compatLnSpc="1"/>
              <a:lstStyle/>
              <a:p>
                <a:pPr>
                  <a:defRPr/>
                </a:pPr>
                <a:endParaRPr lang="zh-CN" altLang="en-US" dirty="0">
                  <a:solidFill>
                    <a:srgbClr val="000000"/>
                  </a:solidFill>
                  <a:latin typeface="Calibri" panose="020F0502020204030204"/>
                  <a:ea typeface="宋体" panose="02010600030101010101" pitchFamily="2" charset="-122"/>
                </a:endParaRPr>
              </a:p>
            </p:txBody>
          </p:sp>
          <p:sp>
            <p:nvSpPr>
              <p:cNvPr id="96" name="Rectangle 110"/>
              <p:cNvSpPr>
                <a:spLocks noChangeArrowheads="1"/>
              </p:cNvSpPr>
              <p:nvPr/>
            </p:nvSpPr>
            <p:spPr bwMode="auto">
              <a:xfrm>
                <a:off x="11422687" y="5694558"/>
                <a:ext cx="67991" cy="22228"/>
              </a:xfrm>
              <a:prstGeom prst="rect">
                <a:avLst/>
              </a:prstGeom>
              <a:grpFill/>
              <a:ln>
                <a:noFill/>
              </a:ln>
            </p:spPr>
            <p:txBody>
              <a:bodyPr vert="horz" wrap="square" lIns="121888" tIns="60944" rIns="121888" bIns="60944" numCol="1" anchor="t" anchorCtr="0" compatLnSpc="1"/>
              <a:lstStyle/>
              <a:p>
                <a:pPr>
                  <a:defRPr/>
                </a:pPr>
                <a:endParaRPr lang="zh-CN" altLang="en-US" dirty="0">
                  <a:solidFill>
                    <a:srgbClr val="000000"/>
                  </a:solidFill>
                  <a:latin typeface="Calibri" panose="020F0502020204030204"/>
                  <a:ea typeface="宋体" panose="02010600030101010101" pitchFamily="2" charset="-122"/>
                </a:endParaRPr>
              </a:p>
            </p:txBody>
          </p:sp>
          <p:sp>
            <p:nvSpPr>
              <p:cNvPr id="97" name="Freeform 111"/>
              <p:cNvSpPr/>
              <p:nvPr/>
            </p:nvSpPr>
            <p:spPr bwMode="auto">
              <a:xfrm>
                <a:off x="11138953" y="5952141"/>
                <a:ext cx="73222" cy="79760"/>
              </a:xfrm>
              <a:custGeom>
                <a:avLst/>
                <a:gdLst>
                  <a:gd name="T0" fmla="*/ 24 w 24"/>
                  <a:gd name="T1" fmla="*/ 0 h 26"/>
                  <a:gd name="T2" fmla="*/ 16 w 24"/>
                  <a:gd name="T3" fmla="*/ 0 h 26"/>
                  <a:gd name="T4" fmla="*/ 14 w 24"/>
                  <a:gd name="T5" fmla="*/ 5 h 26"/>
                  <a:gd name="T6" fmla="*/ 12 w 24"/>
                  <a:gd name="T7" fmla="*/ 9 h 26"/>
                  <a:gd name="T8" fmla="*/ 12 w 24"/>
                  <a:gd name="T9" fmla="*/ 9 h 26"/>
                  <a:gd name="T10" fmla="*/ 10 w 24"/>
                  <a:gd name="T11" fmla="*/ 5 h 26"/>
                  <a:gd name="T12" fmla="*/ 8 w 24"/>
                  <a:gd name="T13" fmla="*/ 0 h 26"/>
                  <a:gd name="T14" fmla="*/ 0 w 24"/>
                  <a:gd name="T15" fmla="*/ 0 h 26"/>
                  <a:gd name="T16" fmla="*/ 8 w 24"/>
                  <a:gd name="T17" fmla="*/ 13 h 26"/>
                  <a:gd name="T18" fmla="*/ 0 w 24"/>
                  <a:gd name="T19" fmla="*/ 26 h 26"/>
                  <a:gd name="T20" fmla="*/ 7 w 24"/>
                  <a:gd name="T21" fmla="*/ 26 h 26"/>
                  <a:gd name="T22" fmla="*/ 10 w 24"/>
                  <a:gd name="T23" fmla="*/ 21 h 26"/>
                  <a:gd name="T24" fmla="*/ 12 w 24"/>
                  <a:gd name="T25" fmla="*/ 16 h 26"/>
                  <a:gd name="T26" fmla="*/ 12 w 24"/>
                  <a:gd name="T27" fmla="*/ 16 h 26"/>
                  <a:gd name="T28" fmla="*/ 14 w 24"/>
                  <a:gd name="T29" fmla="*/ 21 h 26"/>
                  <a:gd name="T30" fmla="*/ 17 w 24"/>
                  <a:gd name="T31" fmla="*/ 26 h 26"/>
                  <a:gd name="T32" fmla="*/ 24 w 24"/>
                  <a:gd name="T33" fmla="*/ 26 h 26"/>
                  <a:gd name="T34" fmla="*/ 16 w 24"/>
                  <a:gd name="T35" fmla="*/ 13 h 26"/>
                  <a:gd name="T36" fmla="*/ 24 w 24"/>
                  <a:gd name="T3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6">
                    <a:moveTo>
                      <a:pt x="24" y="0"/>
                    </a:moveTo>
                    <a:cubicBezTo>
                      <a:pt x="16" y="0"/>
                      <a:pt x="16" y="0"/>
                      <a:pt x="16" y="0"/>
                    </a:cubicBezTo>
                    <a:cubicBezTo>
                      <a:pt x="14" y="5"/>
                      <a:pt x="14" y="5"/>
                      <a:pt x="14" y="5"/>
                    </a:cubicBezTo>
                    <a:cubicBezTo>
                      <a:pt x="13" y="6"/>
                      <a:pt x="13" y="7"/>
                      <a:pt x="12" y="9"/>
                    </a:cubicBezTo>
                    <a:cubicBezTo>
                      <a:pt x="12" y="9"/>
                      <a:pt x="12" y="9"/>
                      <a:pt x="12" y="9"/>
                    </a:cubicBezTo>
                    <a:cubicBezTo>
                      <a:pt x="11" y="8"/>
                      <a:pt x="11" y="6"/>
                      <a:pt x="10" y="5"/>
                    </a:cubicBezTo>
                    <a:cubicBezTo>
                      <a:pt x="8" y="0"/>
                      <a:pt x="8" y="0"/>
                      <a:pt x="8" y="0"/>
                    </a:cubicBezTo>
                    <a:cubicBezTo>
                      <a:pt x="0" y="0"/>
                      <a:pt x="0" y="0"/>
                      <a:pt x="0" y="0"/>
                    </a:cubicBezTo>
                    <a:cubicBezTo>
                      <a:pt x="8" y="13"/>
                      <a:pt x="8" y="13"/>
                      <a:pt x="8" y="13"/>
                    </a:cubicBezTo>
                    <a:cubicBezTo>
                      <a:pt x="0" y="26"/>
                      <a:pt x="0" y="26"/>
                      <a:pt x="0" y="26"/>
                    </a:cubicBezTo>
                    <a:cubicBezTo>
                      <a:pt x="7" y="26"/>
                      <a:pt x="7" y="26"/>
                      <a:pt x="7" y="26"/>
                    </a:cubicBezTo>
                    <a:cubicBezTo>
                      <a:pt x="10" y="21"/>
                      <a:pt x="10" y="21"/>
                      <a:pt x="10" y="21"/>
                    </a:cubicBezTo>
                    <a:cubicBezTo>
                      <a:pt x="10" y="19"/>
                      <a:pt x="11" y="18"/>
                      <a:pt x="12" y="16"/>
                    </a:cubicBezTo>
                    <a:cubicBezTo>
                      <a:pt x="12" y="16"/>
                      <a:pt x="12" y="16"/>
                      <a:pt x="12" y="16"/>
                    </a:cubicBezTo>
                    <a:cubicBezTo>
                      <a:pt x="13" y="18"/>
                      <a:pt x="13" y="19"/>
                      <a:pt x="14" y="21"/>
                    </a:cubicBezTo>
                    <a:cubicBezTo>
                      <a:pt x="17" y="26"/>
                      <a:pt x="17" y="26"/>
                      <a:pt x="17" y="26"/>
                    </a:cubicBezTo>
                    <a:cubicBezTo>
                      <a:pt x="24" y="26"/>
                      <a:pt x="24" y="26"/>
                      <a:pt x="24" y="26"/>
                    </a:cubicBezTo>
                    <a:cubicBezTo>
                      <a:pt x="16" y="13"/>
                      <a:pt x="16" y="13"/>
                      <a:pt x="16" y="13"/>
                    </a:cubicBezTo>
                    <a:lnTo>
                      <a:pt x="24" y="0"/>
                    </a:lnTo>
                    <a:close/>
                  </a:path>
                </a:pathLst>
              </a:custGeom>
              <a:grpFill/>
              <a:ln>
                <a:noFill/>
              </a:ln>
            </p:spPr>
            <p:txBody>
              <a:bodyPr vert="horz" wrap="square" lIns="121888" tIns="60944" rIns="121888" bIns="60944" numCol="1" anchor="t" anchorCtr="0" compatLnSpc="1"/>
              <a:lstStyle/>
              <a:p>
                <a:pPr>
                  <a:defRPr/>
                </a:pPr>
                <a:endParaRPr lang="zh-CN" altLang="en-US" dirty="0">
                  <a:solidFill>
                    <a:srgbClr val="000000"/>
                  </a:solidFill>
                  <a:latin typeface="Calibri" panose="020F0502020204030204"/>
                  <a:ea typeface="宋体" panose="02010600030101010101" pitchFamily="2" charset="-122"/>
                </a:endParaRPr>
              </a:p>
            </p:txBody>
          </p:sp>
          <p:sp>
            <p:nvSpPr>
              <p:cNvPr id="98" name="Rectangle 112"/>
              <p:cNvSpPr>
                <a:spLocks noChangeArrowheads="1"/>
              </p:cNvSpPr>
              <p:nvPr/>
            </p:nvSpPr>
            <p:spPr bwMode="auto">
              <a:xfrm>
                <a:off x="11410919" y="6004442"/>
                <a:ext cx="101987" cy="15690"/>
              </a:xfrm>
              <a:prstGeom prst="rect">
                <a:avLst/>
              </a:prstGeom>
              <a:grpFill/>
              <a:ln>
                <a:noFill/>
              </a:ln>
            </p:spPr>
            <p:txBody>
              <a:bodyPr vert="horz" wrap="square" lIns="121888" tIns="60944" rIns="121888" bIns="60944" numCol="1" anchor="t" anchorCtr="0" compatLnSpc="1"/>
              <a:lstStyle/>
              <a:p>
                <a:pPr>
                  <a:defRPr/>
                </a:pPr>
                <a:endParaRPr lang="zh-CN" altLang="en-US" dirty="0">
                  <a:solidFill>
                    <a:srgbClr val="000000"/>
                  </a:solidFill>
                  <a:latin typeface="Calibri" panose="020F0502020204030204"/>
                  <a:ea typeface="宋体" panose="02010600030101010101" pitchFamily="2" charset="-122"/>
                </a:endParaRPr>
              </a:p>
            </p:txBody>
          </p:sp>
          <p:sp>
            <p:nvSpPr>
              <p:cNvPr id="99" name="Rectangle 113"/>
              <p:cNvSpPr>
                <a:spLocks noChangeArrowheads="1"/>
              </p:cNvSpPr>
              <p:nvPr/>
            </p:nvSpPr>
            <p:spPr bwMode="auto">
              <a:xfrm>
                <a:off x="11410919" y="5961294"/>
                <a:ext cx="101987" cy="18305"/>
              </a:xfrm>
              <a:prstGeom prst="rect">
                <a:avLst/>
              </a:prstGeom>
              <a:grpFill/>
              <a:ln>
                <a:noFill/>
              </a:ln>
            </p:spPr>
            <p:txBody>
              <a:bodyPr vert="horz" wrap="square" lIns="121888" tIns="60944" rIns="121888" bIns="60944" numCol="1" anchor="t" anchorCtr="0" compatLnSpc="1"/>
              <a:lstStyle/>
              <a:p>
                <a:pPr>
                  <a:defRPr/>
                </a:pPr>
                <a:endParaRPr lang="zh-CN" altLang="en-US" dirty="0">
                  <a:solidFill>
                    <a:srgbClr val="000000"/>
                  </a:solidFill>
                  <a:latin typeface="Calibri" panose="020F0502020204030204"/>
                  <a:ea typeface="宋体" panose="02010600030101010101" pitchFamily="2" charset="-122"/>
                </a:endParaRPr>
              </a:p>
            </p:txBody>
          </p:sp>
        </p:grpSp>
      </p:grpSp>
      <p:sp>
        <p:nvSpPr>
          <p:cNvPr id="100" name="文本框 144"/>
          <p:cNvSpPr txBox="1"/>
          <p:nvPr/>
        </p:nvSpPr>
        <p:spPr bwMode="auto">
          <a:xfrm flipH="1">
            <a:off x="7991029" y="3508018"/>
            <a:ext cx="2375345" cy="461665"/>
          </a:xfrm>
          <a:prstGeom prst="rect">
            <a:avLst/>
          </a:prstGeom>
          <a:noFill/>
        </p:spPr>
        <p:txBody>
          <a:bodyPr wrap="square">
            <a:spAutoFit/>
          </a:bodyPr>
          <a:lstStyle/>
          <a:p>
            <a:pPr>
              <a:defRPr/>
            </a:pPr>
            <a:r>
              <a:rPr lang="zh-CN" altLang="en-US" b="1" dirty="0">
                <a:solidFill>
                  <a:schemeClr val="accent2">
                    <a:lumMod val="60000"/>
                    <a:lumOff val="40000"/>
                  </a:schemeClr>
                </a:solidFill>
                <a:latin typeface="+mn-ea"/>
              </a:rPr>
              <a:t>用户方测试</a:t>
            </a:r>
          </a:p>
        </p:txBody>
      </p:sp>
      <p:sp>
        <p:nvSpPr>
          <p:cNvPr id="101" name="文本框 150"/>
          <p:cNvSpPr txBox="1"/>
          <p:nvPr/>
        </p:nvSpPr>
        <p:spPr bwMode="auto">
          <a:xfrm>
            <a:off x="1786069" y="2221615"/>
            <a:ext cx="2542943" cy="461665"/>
          </a:xfrm>
          <a:prstGeom prst="rect">
            <a:avLst/>
          </a:prstGeom>
          <a:noFill/>
        </p:spPr>
        <p:txBody>
          <a:bodyPr wrap="square">
            <a:spAutoFit/>
          </a:bodyPr>
          <a:lstStyle/>
          <a:p>
            <a:pPr algn="r">
              <a:defRPr/>
            </a:pPr>
            <a:r>
              <a:rPr lang="zh-CN" altLang="en-US" b="1" dirty="0">
                <a:solidFill>
                  <a:srgbClr val="3A4187"/>
                </a:solidFill>
                <a:latin typeface="+mn-ea"/>
              </a:rPr>
              <a:t>开发方测试</a:t>
            </a:r>
          </a:p>
        </p:txBody>
      </p:sp>
      <p:sp>
        <p:nvSpPr>
          <p:cNvPr id="102" name="文本框 156"/>
          <p:cNvSpPr txBox="1"/>
          <p:nvPr/>
        </p:nvSpPr>
        <p:spPr bwMode="auto">
          <a:xfrm>
            <a:off x="2593975" y="5248810"/>
            <a:ext cx="1814621" cy="461665"/>
          </a:xfrm>
          <a:prstGeom prst="rect">
            <a:avLst/>
          </a:prstGeom>
          <a:noFill/>
        </p:spPr>
        <p:txBody>
          <a:bodyPr wrap="square">
            <a:spAutoFit/>
          </a:bodyPr>
          <a:lstStyle/>
          <a:p>
            <a:pPr>
              <a:defRPr/>
            </a:pPr>
            <a:r>
              <a:rPr lang="zh-CN" altLang="en-US" b="1" dirty="0">
                <a:solidFill>
                  <a:schemeClr val="accent5">
                    <a:lumMod val="75000"/>
                  </a:schemeClr>
                </a:solidFill>
                <a:latin typeface="+mn-ea"/>
              </a:rPr>
              <a:t>第三方测试</a:t>
            </a:r>
          </a:p>
        </p:txBody>
      </p:sp>
      <p:sp>
        <p:nvSpPr>
          <p:cNvPr id="103" name="椭圆 35"/>
          <p:cNvSpPr/>
          <p:nvPr/>
        </p:nvSpPr>
        <p:spPr>
          <a:xfrm>
            <a:off x="5473700" y="3416753"/>
            <a:ext cx="1108646" cy="1108646"/>
          </a:xfrm>
          <a:prstGeom prst="ellipse">
            <a:avLst/>
          </a:prstGeom>
          <a:solidFill>
            <a:srgbClr val="3E5CCC">
              <a:alpha val="10000"/>
            </a:srgbClr>
          </a:solidFill>
          <a:ln w="22225">
            <a:gradFill flip="none" rotWithShape="1">
              <a:gsLst>
                <a:gs pos="71000">
                  <a:srgbClr val="ECECEC"/>
                </a:gs>
                <a:gs pos="92000">
                  <a:schemeClr val="bg1"/>
                </a:gs>
                <a:gs pos="45000">
                  <a:schemeClr val="bg1">
                    <a:lumMod val="85000"/>
                  </a:schemeClr>
                </a:gs>
                <a:gs pos="19000">
                  <a:schemeClr val="bg1"/>
                </a:gs>
              </a:gsLst>
              <a:lin ang="2700000" scaled="1"/>
              <a:tileRect/>
            </a:gradFill>
          </a:ln>
          <a:effectLst>
            <a:outerShdw blurRad="254000" dist="88900" dir="2700000" algn="tl" rotWithShape="0">
              <a:schemeClr val="accent3">
                <a:lumMod val="50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defRPr/>
            </a:pPr>
            <a:endParaRPr lang="zh-CN" altLang="en-US" dirty="0">
              <a:solidFill>
                <a:srgbClr val="FFFFFF"/>
              </a:solidFill>
              <a:latin typeface="Calibri" panose="020F0502020204030204"/>
              <a:ea typeface="宋体" panose="02010600030101010101" pitchFamily="2" charset="-122"/>
            </a:endParaRPr>
          </a:p>
        </p:txBody>
      </p:sp>
      <p:grpSp>
        <p:nvGrpSpPr>
          <p:cNvPr id="104" name="组合 103"/>
          <p:cNvGrpSpPr/>
          <p:nvPr/>
        </p:nvGrpSpPr>
        <p:grpSpPr>
          <a:xfrm flipH="1">
            <a:off x="9914161" y="5830680"/>
            <a:ext cx="2284188" cy="1186758"/>
            <a:chOff x="-8805" y="5407865"/>
            <a:chExt cx="3213509" cy="1301644"/>
          </a:xfrm>
        </p:grpSpPr>
        <p:sp>
          <p:nvSpPr>
            <p:cNvPr id="105" name="矩形 104"/>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灯片编号占位符 4">
            <a:extLst>
              <a:ext uri="{FF2B5EF4-FFF2-40B4-BE49-F238E27FC236}">
                <a16:creationId xmlns:a16="http://schemas.microsoft.com/office/drawing/2014/main" id="{C13A6524-8961-44E6-A270-0374228197F7}"/>
              </a:ext>
            </a:extLst>
          </p:cNvPr>
          <p:cNvSpPr>
            <a:spLocks noGrp="1"/>
          </p:cNvSpPr>
          <p:nvPr>
            <p:ph type="sldNum" sz="quarter" idx="12"/>
          </p:nvPr>
        </p:nvSpPr>
        <p:spPr/>
        <p:txBody>
          <a:bodyPr/>
          <a:lstStyle/>
          <a:p>
            <a:fld id="{B6F15528-21DE-4FAA-801E-634DDDAF4B2B}" type="slidenum">
              <a:rPr lang="en-US" smtClean="0"/>
              <a:t>582</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500" fill="hold"/>
                                        <p:tgtEl>
                                          <p:spTgt spid="55"/>
                                        </p:tgtEl>
                                        <p:attrNameLst>
                                          <p:attrName>ppt_w</p:attrName>
                                        </p:attrNameLst>
                                      </p:cBhvr>
                                      <p:tavLst>
                                        <p:tav tm="0">
                                          <p:val>
                                            <p:fltVal val="0"/>
                                          </p:val>
                                        </p:tav>
                                        <p:tav tm="100000">
                                          <p:val>
                                            <p:strVal val="#ppt_w"/>
                                          </p:val>
                                        </p:tav>
                                      </p:tavLst>
                                    </p:anim>
                                    <p:anim calcmode="lin" valueType="num">
                                      <p:cBhvr>
                                        <p:cTn id="8" dur="500" fill="hold"/>
                                        <p:tgtEl>
                                          <p:spTgt spid="55"/>
                                        </p:tgtEl>
                                        <p:attrNameLst>
                                          <p:attrName>ppt_h</p:attrName>
                                        </p:attrNameLst>
                                      </p:cBhvr>
                                      <p:tavLst>
                                        <p:tav tm="0">
                                          <p:val>
                                            <p:fltVal val="0"/>
                                          </p:val>
                                        </p:tav>
                                        <p:tav tm="100000">
                                          <p:val>
                                            <p:strVal val="#ppt_h"/>
                                          </p:val>
                                        </p:tav>
                                      </p:tavLst>
                                    </p:anim>
                                    <p:animEffect transition="in" filter="fade">
                                      <p:cBhvr>
                                        <p:cTn id="9" dur="500"/>
                                        <p:tgtEl>
                                          <p:spTgt spid="5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60"/>
                                        </p:tgtEl>
                                        <p:attrNameLst>
                                          <p:attrName>style.visibility</p:attrName>
                                        </p:attrNameLst>
                                      </p:cBhvr>
                                      <p:to>
                                        <p:strVal val="visible"/>
                                      </p:to>
                                    </p:set>
                                    <p:anim calcmode="lin" valueType="num">
                                      <p:cBhvr>
                                        <p:cTn id="13" dur="500" fill="hold"/>
                                        <p:tgtEl>
                                          <p:spTgt spid="60"/>
                                        </p:tgtEl>
                                        <p:attrNameLst>
                                          <p:attrName>ppt_w</p:attrName>
                                        </p:attrNameLst>
                                      </p:cBhvr>
                                      <p:tavLst>
                                        <p:tav tm="0">
                                          <p:val>
                                            <p:fltVal val="0"/>
                                          </p:val>
                                        </p:tav>
                                        <p:tav tm="100000">
                                          <p:val>
                                            <p:strVal val="#ppt_w"/>
                                          </p:val>
                                        </p:tav>
                                      </p:tavLst>
                                    </p:anim>
                                    <p:anim calcmode="lin" valueType="num">
                                      <p:cBhvr>
                                        <p:cTn id="14" dur="500" fill="hold"/>
                                        <p:tgtEl>
                                          <p:spTgt spid="60"/>
                                        </p:tgtEl>
                                        <p:attrNameLst>
                                          <p:attrName>ppt_h</p:attrName>
                                        </p:attrNameLst>
                                      </p:cBhvr>
                                      <p:tavLst>
                                        <p:tav tm="0">
                                          <p:val>
                                            <p:fltVal val="0"/>
                                          </p:val>
                                        </p:tav>
                                        <p:tav tm="100000">
                                          <p:val>
                                            <p:strVal val="#ppt_h"/>
                                          </p:val>
                                        </p:tav>
                                      </p:tavLst>
                                    </p:anim>
                                    <p:animEffect transition="in" filter="fade">
                                      <p:cBhvr>
                                        <p:cTn id="15" dur="500"/>
                                        <p:tgtEl>
                                          <p:spTgt spid="60"/>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65"/>
                                        </p:tgtEl>
                                        <p:attrNameLst>
                                          <p:attrName>style.visibility</p:attrName>
                                        </p:attrNameLst>
                                      </p:cBhvr>
                                      <p:to>
                                        <p:strVal val="visible"/>
                                      </p:to>
                                    </p:set>
                                    <p:anim calcmode="lin" valueType="num">
                                      <p:cBhvr>
                                        <p:cTn id="19" dur="500" fill="hold"/>
                                        <p:tgtEl>
                                          <p:spTgt spid="65"/>
                                        </p:tgtEl>
                                        <p:attrNameLst>
                                          <p:attrName>ppt_w</p:attrName>
                                        </p:attrNameLst>
                                      </p:cBhvr>
                                      <p:tavLst>
                                        <p:tav tm="0">
                                          <p:val>
                                            <p:fltVal val="0"/>
                                          </p:val>
                                        </p:tav>
                                        <p:tav tm="100000">
                                          <p:val>
                                            <p:strVal val="#ppt_w"/>
                                          </p:val>
                                        </p:tav>
                                      </p:tavLst>
                                    </p:anim>
                                    <p:anim calcmode="lin" valueType="num">
                                      <p:cBhvr>
                                        <p:cTn id="20" dur="500" fill="hold"/>
                                        <p:tgtEl>
                                          <p:spTgt spid="65"/>
                                        </p:tgtEl>
                                        <p:attrNameLst>
                                          <p:attrName>ppt_h</p:attrName>
                                        </p:attrNameLst>
                                      </p:cBhvr>
                                      <p:tavLst>
                                        <p:tav tm="0">
                                          <p:val>
                                            <p:fltVal val="0"/>
                                          </p:val>
                                        </p:tav>
                                        <p:tav tm="100000">
                                          <p:val>
                                            <p:strVal val="#ppt_h"/>
                                          </p:val>
                                        </p:tav>
                                      </p:tavLst>
                                    </p:anim>
                                    <p:animEffect transition="in" filter="fade">
                                      <p:cBhvr>
                                        <p:cTn id="21" dur="500"/>
                                        <p:tgtEl>
                                          <p:spTgt spid="65"/>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88"/>
                                        </p:tgtEl>
                                        <p:attrNameLst>
                                          <p:attrName>style.visibility</p:attrName>
                                        </p:attrNameLst>
                                      </p:cBhvr>
                                      <p:to>
                                        <p:strVal val="visible"/>
                                      </p:to>
                                    </p:set>
                                    <p:anim calcmode="lin" valueType="num">
                                      <p:cBhvr>
                                        <p:cTn id="25" dur="500" fill="hold"/>
                                        <p:tgtEl>
                                          <p:spTgt spid="88"/>
                                        </p:tgtEl>
                                        <p:attrNameLst>
                                          <p:attrName>ppt_w</p:attrName>
                                        </p:attrNameLst>
                                      </p:cBhvr>
                                      <p:tavLst>
                                        <p:tav tm="0">
                                          <p:val>
                                            <p:fltVal val="0"/>
                                          </p:val>
                                        </p:tav>
                                        <p:tav tm="100000">
                                          <p:val>
                                            <p:strVal val="#ppt_w"/>
                                          </p:val>
                                        </p:tav>
                                      </p:tavLst>
                                    </p:anim>
                                    <p:anim calcmode="lin" valueType="num">
                                      <p:cBhvr>
                                        <p:cTn id="26" dur="500" fill="hold"/>
                                        <p:tgtEl>
                                          <p:spTgt spid="88"/>
                                        </p:tgtEl>
                                        <p:attrNameLst>
                                          <p:attrName>ppt_h</p:attrName>
                                        </p:attrNameLst>
                                      </p:cBhvr>
                                      <p:tavLst>
                                        <p:tav tm="0">
                                          <p:val>
                                            <p:fltVal val="0"/>
                                          </p:val>
                                        </p:tav>
                                        <p:tav tm="100000">
                                          <p:val>
                                            <p:strVal val="#ppt_h"/>
                                          </p:val>
                                        </p:tav>
                                      </p:tavLst>
                                    </p:anim>
                                    <p:animEffect transition="in" filter="fade">
                                      <p:cBhvr>
                                        <p:cTn id="27" dur="500"/>
                                        <p:tgtEl>
                                          <p:spTgt spid="88"/>
                                        </p:tgtEl>
                                      </p:cBhvr>
                                    </p:animEffect>
                                  </p:childTnLst>
                                </p:cTn>
                              </p:par>
                              <p:par>
                                <p:cTn id="28" presetID="53" presetClass="entr" presetSubtype="16" fill="hold" nodeType="withEffect">
                                  <p:stCondLst>
                                    <p:cond delay="0"/>
                                  </p:stCondLst>
                                  <p:childTnLst>
                                    <p:set>
                                      <p:cBhvr>
                                        <p:cTn id="29" dur="1" fill="hold">
                                          <p:stCondLst>
                                            <p:cond delay="0"/>
                                          </p:stCondLst>
                                        </p:cTn>
                                        <p:tgtEl>
                                          <p:spTgt spid="70"/>
                                        </p:tgtEl>
                                        <p:attrNameLst>
                                          <p:attrName>style.visibility</p:attrName>
                                        </p:attrNameLst>
                                      </p:cBhvr>
                                      <p:to>
                                        <p:strVal val="visible"/>
                                      </p:to>
                                    </p:set>
                                    <p:anim calcmode="lin" valueType="num">
                                      <p:cBhvr>
                                        <p:cTn id="30" dur="500" fill="hold"/>
                                        <p:tgtEl>
                                          <p:spTgt spid="70"/>
                                        </p:tgtEl>
                                        <p:attrNameLst>
                                          <p:attrName>ppt_w</p:attrName>
                                        </p:attrNameLst>
                                      </p:cBhvr>
                                      <p:tavLst>
                                        <p:tav tm="0">
                                          <p:val>
                                            <p:fltVal val="0"/>
                                          </p:val>
                                        </p:tav>
                                        <p:tav tm="100000">
                                          <p:val>
                                            <p:strVal val="#ppt_w"/>
                                          </p:val>
                                        </p:tav>
                                      </p:tavLst>
                                    </p:anim>
                                    <p:anim calcmode="lin" valueType="num">
                                      <p:cBhvr>
                                        <p:cTn id="31" dur="500" fill="hold"/>
                                        <p:tgtEl>
                                          <p:spTgt spid="70"/>
                                        </p:tgtEl>
                                        <p:attrNameLst>
                                          <p:attrName>ppt_h</p:attrName>
                                        </p:attrNameLst>
                                      </p:cBhvr>
                                      <p:tavLst>
                                        <p:tav tm="0">
                                          <p:val>
                                            <p:fltVal val="0"/>
                                          </p:val>
                                        </p:tav>
                                        <p:tav tm="100000">
                                          <p:val>
                                            <p:strVal val="#ppt_h"/>
                                          </p:val>
                                        </p:tav>
                                      </p:tavLst>
                                    </p:anim>
                                    <p:animEffect transition="in" filter="fade">
                                      <p:cBhvr>
                                        <p:cTn id="32" dur="500"/>
                                        <p:tgtEl>
                                          <p:spTgt spid="70"/>
                                        </p:tgtEl>
                                      </p:cBhvr>
                                    </p:animEffect>
                                  </p:childTnLst>
                                </p:cTn>
                              </p:par>
                              <p:par>
                                <p:cTn id="33" presetID="53" presetClass="entr" presetSubtype="16" fill="hold" nodeType="withEffect">
                                  <p:stCondLst>
                                    <p:cond delay="0"/>
                                  </p:stCondLst>
                                  <p:childTnLst>
                                    <p:set>
                                      <p:cBhvr>
                                        <p:cTn id="34" dur="1" fill="hold">
                                          <p:stCondLst>
                                            <p:cond delay="0"/>
                                          </p:stCondLst>
                                        </p:cTn>
                                        <p:tgtEl>
                                          <p:spTgt spid="79"/>
                                        </p:tgtEl>
                                        <p:attrNameLst>
                                          <p:attrName>style.visibility</p:attrName>
                                        </p:attrNameLst>
                                      </p:cBhvr>
                                      <p:to>
                                        <p:strVal val="visible"/>
                                      </p:to>
                                    </p:set>
                                    <p:anim calcmode="lin" valueType="num">
                                      <p:cBhvr>
                                        <p:cTn id="35" dur="500" fill="hold"/>
                                        <p:tgtEl>
                                          <p:spTgt spid="79"/>
                                        </p:tgtEl>
                                        <p:attrNameLst>
                                          <p:attrName>ppt_w</p:attrName>
                                        </p:attrNameLst>
                                      </p:cBhvr>
                                      <p:tavLst>
                                        <p:tav tm="0">
                                          <p:val>
                                            <p:fltVal val="0"/>
                                          </p:val>
                                        </p:tav>
                                        <p:tav tm="100000">
                                          <p:val>
                                            <p:strVal val="#ppt_w"/>
                                          </p:val>
                                        </p:tav>
                                      </p:tavLst>
                                    </p:anim>
                                    <p:anim calcmode="lin" valueType="num">
                                      <p:cBhvr>
                                        <p:cTn id="36" dur="500" fill="hold"/>
                                        <p:tgtEl>
                                          <p:spTgt spid="79"/>
                                        </p:tgtEl>
                                        <p:attrNameLst>
                                          <p:attrName>ppt_h</p:attrName>
                                        </p:attrNameLst>
                                      </p:cBhvr>
                                      <p:tavLst>
                                        <p:tav tm="0">
                                          <p:val>
                                            <p:fltVal val="0"/>
                                          </p:val>
                                        </p:tav>
                                        <p:tav tm="100000">
                                          <p:val>
                                            <p:strVal val="#ppt_h"/>
                                          </p:val>
                                        </p:tav>
                                      </p:tavLst>
                                    </p:anim>
                                    <p:animEffect transition="in" filter="fade">
                                      <p:cBhvr>
                                        <p:cTn id="37" dur="500"/>
                                        <p:tgtEl>
                                          <p:spTgt spid="79"/>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01"/>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0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1" grpId="0"/>
      <p:bldP spid="102" grpId="0"/>
    </p:bldLst>
  </p:timing>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b="1" dirty="0"/>
              <a:t>8.2   </a:t>
            </a:r>
            <a:r>
              <a:rPr lang="zh-CN" altLang="en-US" b="1" dirty="0"/>
              <a:t>软件测试的类型</a:t>
            </a:r>
          </a:p>
        </p:txBody>
      </p:sp>
      <p:sp>
        <p:nvSpPr>
          <p:cNvPr id="243" name="矩形 242"/>
          <p:cNvSpPr/>
          <p:nvPr/>
        </p:nvSpPr>
        <p:spPr>
          <a:xfrm>
            <a:off x="1" y="1768910"/>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 name="TextBox 1"/>
          <p:cNvSpPr txBox="1"/>
          <p:nvPr/>
        </p:nvSpPr>
        <p:spPr>
          <a:xfrm>
            <a:off x="765175" y="1143794"/>
            <a:ext cx="7086600" cy="430887"/>
          </a:xfrm>
          <a:prstGeom prst="rect">
            <a:avLst/>
          </a:prstGeom>
          <a:noFill/>
        </p:spPr>
        <p:txBody>
          <a:bodyPr wrap="square" rtlCol="0">
            <a:spAutoFit/>
          </a:bodyPr>
          <a:lstStyle/>
          <a:p>
            <a:r>
              <a:rPr lang="en-US" altLang="zh-CN" sz="2200" dirty="0"/>
              <a:t>8.2.3  </a:t>
            </a:r>
            <a:r>
              <a:rPr lang="zh-CN" altLang="en-US" sz="2200" dirty="0"/>
              <a:t>按测试技术划分</a:t>
            </a:r>
          </a:p>
        </p:txBody>
      </p:sp>
      <p:grpSp>
        <p:nvGrpSpPr>
          <p:cNvPr id="104" name="组合 103"/>
          <p:cNvGrpSpPr/>
          <p:nvPr/>
        </p:nvGrpSpPr>
        <p:grpSpPr>
          <a:xfrm flipH="1">
            <a:off x="9914161" y="5830680"/>
            <a:ext cx="2284188" cy="1186758"/>
            <a:chOff x="-8805" y="5407865"/>
            <a:chExt cx="3213509" cy="1301644"/>
          </a:xfrm>
        </p:grpSpPr>
        <p:sp>
          <p:nvSpPr>
            <p:cNvPr id="105" name="矩形 104"/>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4" name="组合 113"/>
          <p:cNvGrpSpPr/>
          <p:nvPr/>
        </p:nvGrpSpPr>
        <p:grpSpPr>
          <a:xfrm>
            <a:off x="2242799" y="2836772"/>
            <a:ext cx="1809884" cy="1809884"/>
            <a:chOff x="1505599" y="1967143"/>
            <a:chExt cx="2413178" cy="2413178"/>
          </a:xfrm>
        </p:grpSpPr>
        <p:sp>
          <p:nvSpPr>
            <p:cNvPr id="115" name="椭圆 114"/>
            <p:cNvSpPr/>
            <p:nvPr/>
          </p:nvSpPr>
          <p:spPr>
            <a:xfrm>
              <a:off x="1633390" y="2094934"/>
              <a:ext cx="2157594" cy="2157594"/>
            </a:xfrm>
            <a:prstGeom prst="ellipse">
              <a:avLst/>
            </a:prstGeom>
            <a:solidFill>
              <a:srgbClr val="ECAE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116" name="椭圆 115"/>
            <p:cNvSpPr/>
            <p:nvPr/>
          </p:nvSpPr>
          <p:spPr>
            <a:xfrm>
              <a:off x="1505599" y="1967143"/>
              <a:ext cx="2413178" cy="2413178"/>
            </a:xfrm>
            <a:prstGeom prst="ellipse">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117" name="Freeform 109"/>
            <p:cNvSpPr>
              <a:spLocks noEditPoints="1"/>
            </p:cNvSpPr>
            <p:nvPr/>
          </p:nvSpPr>
          <p:spPr bwMode="auto">
            <a:xfrm>
              <a:off x="2324838" y="2759131"/>
              <a:ext cx="774699" cy="829201"/>
            </a:xfrm>
            <a:custGeom>
              <a:avLst/>
              <a:gdLst>
                <a:gd name="connsiteX0" fmla="*/ 270013 w 315913"/>
                <a:gd name="connsiteY0" fmla="*/ 244475 h 338138"/>
                <a:gd name="connsiteX1" fmla="*/ 315913 w 315913"/>
                <a:gd name="connsiteY1" fmla="*/ 290647 h 338138"/>
                <a:gd name="connsiteX2" fmla="*/ 315913 w 315913"/>
                <a:gd name="connsiteY2" fmla="*/ 331542 h 338138"/>
                <a:gd name="connsiteX3" fmla="*/ 313290 w 315913"/>
                <a:gd name="connsiteY3" fmla="*/ 335500 h 338138"/>
                <a:gd name="connsiteX4" fmla="*/ 309356 w 315913"/>
                <a:gd name="connsiteY4" fmla="*/ 338138 h 338138"/>
                <a:gd name="connsiteX5" fmla="*/ 231982 w 315913"/>
                <a:gd name="connsiteY5" fmla="*/ 338138 h 338138"/>
                <a:gd name="connsiteX6" fmla="*/ 225425 w 315913"/>
                <a:gd name="connsiteY6" fmla="*/ 331542 h 338138"/>
                <a:gd name="connsiteX7" fmla="*/ 225425 w 315913"/>
                <a:gd name="connsiteY7" fmla="*/ 290647 h 338138"/>
                <a:gd name="connsiteX8" fmla="*/ 270013 w 315913"/>
                <a:gd name="connsiteY8" fmla="*/ 244475 h 338138"/>
                <a:gd name="connsiteX9" fmla="*/ 157956 w 315913"/>
                <a:gd name="connsiteY9" fmla="*/ 244475 h 338138"/>
                <a:gd name="connsiteX10" fmla="*/ 203200 w 315913"/>
                <a:gd name="connsiteY10" fmla="*/ 290647 h 338138"/>
                <a:gd name="connsiteX11" fmla="*/ 203200 w 315913"/>
                <a:gd name="connsiteY11" fmla="*/ 331542 h 338138"/>
                <a:gd name="connsiteX12" fmla="*/ 201869 w 315913"/>
                <a:gd name="connsiteY12" fmla="*/ 335500 h 338138"/>
                <a:gd name="connsiteX13" fmla="*/ 196546 w 315913"/>
                <a:gd name="connsiteY13" fmla="*/ 338138 h 338138"/>
                <a:gd name="connsiteX14" fmla="*/ 119365 w 315913"/>
                <a:gd name="connsiteY14" fmla="*/ 338138 h 338138"/>
                <a:gd name="connsiteX15" fmla="*/ 112712 w 315913"/>
                <a:gd name="connsiteY15" fmla="*/ 331542 h 338138"/>
                <a:gd name="connsiteX16" fmla="*/ 112712 w 315913"/>
                <a:gd name="connsiteY16" fmla="*/ 290647 h 338138"/>
                <a:gd name="connsiteX17" fmla="*/ 157956 w 315913"/>
                <a:gd name="connsiteY17" fmla="*/ 244475 h 338138"/>
                <a:gd name="connsiteX18" fmla="*/ 45900 w 315913"/>
                <a:gd name="connsiteY18" fmla="*/ 244475 h 338138"/>
                <a:gd name="connsiteX19" fmla="*/ 90488 w 315913"/>
                <a:gd name="connsiteY19" fmla="*/ 290647 h 338138"/>
                <a:gd name="connsiteX20" fmla="*/ 90488 w 315913"/>
                <a:gd name="connsiteY20" fmla="*/ 331542 h 338138"/>
                <a:gd name="connsiteX21" fmla="*/ 89176 w 315913"/>
                <a:gd name="connsiteY21" fmla="*/ 335500 h 338138"/>
                <a:gd name="connsiteX22" fmla="*/ 83931 w 315913"/>
                <a:gd name="connsiteY22" fmla="*/ 338138 h 338138"/>
                <a:gd name="connsiteX23" fmla="*/ 6557 w 315913"/>
                <a:gd name="connsiteY23" fmla="*/ 338138 h 338138"/>
                <a:gd name="connsiteX24" fmla="*/ 0 w 315913"/>
                <a:gd name="connsiteY24" fmla="*/ 331542 h 338138"/>
                <a:gd name="connsiteX25" fmla="*/ 0 w 315913"/>
                <a:gd name="connsiteY25" fmla="*/ 290647 h 338138"/>
                <a:gd name="connsiteX26" fmla="*/ 45900 w 315913"/>
                <a:gd name="connsiteY26" fmla="*/ 244475 h 338138"/>
                <a:gd name="connsiteX27" fmla="*/ 271463 w 315913"/>
                <a:gd name="connsiteY27" fmla="*/ 180975 h 338138"/>
                <a:gd name="connsiteX28" fmla="*/ 301625 w 315913"/>
                <a:gd name="connsiteY28" fmla="*/ 211138 h 338138"/>
                <a:gd name="connsiteX29" fmla="*/ 271463 w 315913"/>
                <a:gd name="connsiteY29" fmla="*/ 241300 h 338138"/>
                <a:gd name="connsiteX30" fmla="*/ 241300 w 315913"/>
                <a:gd name="connsiteY30" fmla="*/ 211138 h 338138"/>
                <a:gd name="connsiteX31" fmla="*/ 271463 w 315913"/>
                <a:gd name="connsiteY31" fmla="*/ 180975 h 338138"/>
                <a:gd name="connsiteX32" fmla="*/ 159420 w 315913"/>
                <a:gd name="connsiteY32" fmla="*/ 180975 h 338138"/>
                <a:gd name="connsiteX33" fmla="*/ 188912 w 315913"/>
                <a:gd name="connsiteY33" fmla="*/ 211138 h 338138"/>
                <a:gd name="connsiteX34" fmla="*/ 159420 w 315913"/>
                <a:gd name="connsiteY34" fmla="*/ 241300 h 338138"/>
                <a:gd name="connsiteX35" fmla="*/ 128587 w 315913"/>
                <a:gd name="connsiteY35" fmla="*/ 211138 h 338138"/>
                <a:gd name="connsiteX36" fmla="*/ 159420 w 315913"/>
                <a:gd name="connsiteY36" fmla="*/ 180975 h 338138"/>
                <a:gd name="connsiteX37" fmla="*/ 46038 w 315913"/>
                <a:gd name="connsiteY37" fmla="*/ 180975 h 338138"/>
                <a:gd name="connsiteX38" fmla="*/ 76201 w 315913"/>
                <a:gd name="connsiteY38" fmla="*/ 211138 h 338138"/>
                <a:gd name="connsiteX39" fmla="*/ 46038 w 315913"/>
                <a:gd name="connsiteY39" fmla="*/ 241301 h 338138"/>
                <a:gd name="connsiteX40" fmla="*/ 15875 w 315913"/>
                <a:gd name="connsiteY40" fmla="*/ 211138 h 338138"/>
                <a:gd name="connsiteX41" fmla="*/ 46038 w 315913"/>
                <a:gd name="connsiteY41" fmla="*/ 180975 h 338138"/>
                <a:gd name="connsiteX42" fmla="*/ 270005 w 315913"/>
                <a:gd name="connsiteY42" fmla="*/ 77788 h 338138"/>
                <a:gd name="connsiteX43" fmla="*/ 238125 w 315913"/>
                <a:gd name="connsiteY43" fmla="*/ 109792 h 338138"/>
                <a:gd name="connsiteX44" fmla="*/ 238125 w 315913"/>
                <a:gd name="connsiteY44" fmla="*/ 144463 h 338138"/>
                <a:gd name="connsiteX45" fmla="*/ 303213 w 315913"/>
                <a:gd name="connsiteY45" fmla="*/ 144463 h 338138"/>
                <a:gd name="connsiteX46" fmla="*/ 303213 w 315913"/>
                <a:gd name="connsiteY46" fmla="*/ 109792 h 338138"/>
                <a:gd name="connsiteX47" fmla="*/ 270005 w 315913"/>
                <a:gd name="connsiteY47" fmla="*/ 77788 h 338138"/>
                <a:gd name="connsiteX48" fmla="*/ 270013 w 315913"/>
                <a:gd name="connsiteY48" fmla="*/ 65088 h 338138"/>
                <a:gd name="connsiteX49" fmla="*/ 315913 w 315913"/>
                <a:gd name="connsiteY49" fmla="*/ 109941 h 338138"/>
                <a:gd name="connsiteX50" fmla="*/ 315913 w 315913"/>
                <a:gd name="connsiteY50" fmla="*/ 150836 h 338138"/>
                <a:gd name="connsiteX51" fmla="*/ 313290 w 315913"/>
                <a:gd name="connsiteY51" fmla="*/ 156113 h 338138"/>
                <a:gd name="connsiteX52" fmla="*/ 309356 w 315913"/>
                <a:gd name="connsiteY52" fmla="*/ 158751 h 338138"/>
                <a:gd name="connsiteX53" fmla="*/ 231982 w 315913"/>
                <a:gd name="connsiteY53" fmla="*/ 158751 h 338138"/>
                <a:gd name="connsiteX54" fmla="*/ 225425 w 315913"/>
                <a:gd name="connsiteY54" fmla="*/ 150836 h 338138"/>
                <a:gd name="connsiteX55" fmla="*/ 225425 w 315913"/>
                <a:gd name="connsiteY55" fmla="*/ 109941 h 338138"/>
                <a:gd name="connsiteX56" fmla="*/ 270013 w 315913"/>
                <a:gd name="connsiteY56" fmla="*/ 65088 h 338138"/>
                <a:gd name="connsiteX57" fmla="*/ 157956 w 315913"/>
                <a:gd name="connsiteY57" fmla="*/ 65088 h 338138"/>
                <a:gd name="connsiteX58" fmla="*/ 203200 w 315913"/>
                <a:gd name="connsiteY58" fmla="*/ 109941 h 338138"/>
                <a:gd name="connsiteX59" fmla="*/ 203200 w 315913"/>
                <a:gd name="connsiteY59" fmla="*/ 150836 h 338138"/>
                <a:gd name="connsiteX60" fmla="*/ 201869 w 315913"/>
                <a:gd name="connsiteY60" fmla="*/ 156113 h 338138"/>
                <a:gd name="connsiteX61" fmla="*/ 196546 w 315913"/>
                <a:gd name="connsiteY61" fmla="*/ 158751 h 338138"/>
                <a:gd name="connsiteX62" fmla="*/ 119365 w 315913"/>
                <a:gd name="connsiteY62" fmla="*/ 158751 h 338138"/>
                <a:gd name="connsiteX63" fmla="*/ 112712 w 315913"/>
                <a:gd name="connsiteY63" fmla="*/ 150836 h 338138"/>
                <a:gd name="connsiteX64" fmla="*/ 112712 w 315913"/>
                <a:gd name="connsiteY64" fmla="*/ 109941 h 338138"/>
                <a:gd name="connsiteX65" fmla="*/ 157956 w 315913"/>
                <a:gd name="connsiteY65" fmla="*/ 65088 h 338138"/>
                <a:gd name="connsiteX66" fmla="*/ 45900 w 315913"/>
                <a:gd name="connsiteY66" fmla="*/ 65088 h 338138"/>
                <a:gd name="connsiteX67" fmla="*/ 90488 w 315913"/>
                <a:gd name="connsiteY67" fmla="*/ 109941 h 338138"/>
                <a:gd name="connsiteX68" fmla="*/ 90488 w 315913"/>
                <a:gd name="connsiteY68" fmla="*/ 150836 h 338138"/>
                <a:gd name="connsiteX69" fmla="*/ 89176 w 315913"/>
                <a:gd name="connsiteY69" fmla="*/ 156113 h 338138"/>
                <a:gd name="connsiteX70" fmla="*/ 83931 w 315913"/>
                <a:gd name="connsiteY70" fmla="*/ 158751 h 338138"/>
                <a:gd name="connsiteX71" fmla="*/ 6557 w 315913"/>
                <a:gd name="connsiteY71" fmla="*/ 158751 h 338138"/>
                <a:gd name="connsiteX72" fmla="*/ 0 w 315913"/>
                <a:gd name="connsiteY72" fmla="*/ 150836 h 338138"/>
                <a:gd name="connsiteX73" fmla="*/ 0 w 315913"/>
                <a:gd name="connsiteY73" fmla="*/ 109941 h 338138"/>
                <a:gd name="connsiteX74" fmla="*/ 45900 w 315913"/>
                <a:gd name="connsiteY74" fmla="*/ 65088 h 338138"/>
                <a:gd name="connsiteX75" fmla="*/ 270669 w 315913"/>
                <a:gd name="connsiteY75" fmla="*/ 14288 h 338138"/>
                <a:gd name="connsiteX76" fmla="*/ 254000 w 315913"/>
                <a:gd name="connsiteY76" fmla="*/ 30957 h 338138"/>
                <a:gd name="connsiteX77" fmla="*/ 270669 w 315913"/>
                <a:gd name="connsiteY77" fmla="*/ 47626 h 338138"/>
                <a:gd name="connsiteX78" fmla="*/ 287338 w 315913"/>
                <a:gd name="connsiteY78" fmla="*/ 30957 h 338138"/>
                <a:gd name="connsiteX79" fmla="*/ 270669 w 315913"/>
                <a:gd name="connsiteY79" fmla="*/ 14288 h 338138"/>
                <a:gd name="connsiteX80" fmla="*/ 271463 w 315913"/>
                <a:gd name="connsiteY80" fmla="*/ 0 h 338138"/>
                <a:gd name="connsiteX81" fmla="*/ 301625 w 315913"/>
                <a:gd name="connsiteY81" fmla="*/ 30957 h 338138"/>
                <a:gd name="connsiteX82" fmla="*/ 271463 w 315913"/>
                <a:gd name="connsiteY82" fmla="*/ 61913 h 338138"/>
                <a:gd name="connsiteX83" fmla="*/ 241300 w 315913"/>
                <a:gd name="connsiteY83" fmla="*/ 30957 h 338138"/>
                <a:gd name="connsiteX84" fmla="*/ 271463 w 315913"/>
                <a:gd name="connsiteY84" fmla="*/ 0 h 338138"/>
                <a:gd name="connsiteX85" fmla="*/ 159420 w 315913"/>
                <a:gd name="connsiteY85" fmla="*/ 0 h 338138"/>
                <a:gd name="connsiteX86" fmla="*/ 188912 w 315913"/>
                <a:gd name="connsiteY86" fmla="*/ 30957 h 338138"/>
                <a:gd name="connsiteX87" fmla="*/ 159420 w 315913"/>
                <a:gd name="connsiteY87" fmla="*/ 61913 h 338138"/>
                <a:gd name="connsiteX88" fmla="*/ 128587 w 315913"/>
                <a:gd name="connsiteY88" fmla="*/ 30957 h 338138"/>
                <a:gd name="connsiteX89" fmla="*/ 159420 w 315913"/>
                <a:gd name="connsiteY89" fmla="*/ 0 h 338138"/>
                <a:gd name="connsiteX90" fmla="*/ 46037 w 315913"/>
                <a:gd name="connsiteY90" fmla="*/ 0 h 338138"/>
                <a:gd name="connsiteX91" fmla="*/ 76200 w 315913"/>
                <a:gd name="connsiteY91" fmla="*/ 30957 h 338138"/>
                <a:gd name="connsiteX92" fmla="*/ 46037 w 315913"/>
                <a:gd name="connsiteY92" fmla="*/ 61913 h 338138"/>
                <a:gd name="connsiteX93" fmla="*/ 15875 w 315913"/>
                <a:gd name="connsiteY93" fmla="*/ 30957 h 338138"/>
                <a:gd name="connsiteX94" fmla="*/ 46037 w 315913"/>
                <a:gd name="connsiteY9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5913" h="338138">
                  <a:moveTo>
                    <a:pt x="270013" y="244475"/>
                  </a:moveTo>
                  <a:cubicBezTo>
                    <a:pt x="294930" y="244475"/>
                    <a:pt x="315913" y="265582"/>
                    <a:pt x="315913" y="290647"/>
                  </a:cubicBezTo>
                  <a:cubicBezTo>
                    <a:pt x="315913" y="290647"/>
                    <a:pt x="315913" y="290647"/>
                    <a:pt x="315913" y="331542"/>
                  </a:cubicBezTo>
                  <a:cubicBezTo>
                    <a:pt x="315913" y="332861"/>
                    <a:pt x="314602" y="335500"/>
                    <a:pt x="313290" y="335500"/>
                  </a:cubicBezTo>
                  <a:cubicBezTo>
                    <a:pt x="313290" y="336819"/>
                    <a:pt x="310667" y="338138"/>
                    <a:pt x="309356" y="338138"/>
                  </a:cubicBezTo>
                  <a:cubicBezTo>
                    <a:pt x="309356" y="338138"/>
                    <a:pt x="309356" y="338138"/>
                    <a:pt x="231982" y="338138"/>
                  </a:cubicBezTo>
                  <a:cubicBezTo>
                    <a:pt x="228048" y="338138"/>
                    <a:pt x="225425" y="335500"/>
                    <a:pt x="225425" y="331542"/>
                  </a:cubicBezTo>
                  <a:cubicBezTo>
                    <a:pt x="225425" y="331542"/>
                    <a:pt x="225425" y="331542"/>
                    <a:pt x="225425" y="290647"/>
                  </a:cubicBezTo>
                  <a:cubicBezTo>
                    <a:pt x="225425" y="265582"/>
                    <a:pt x="246408" y="244475"/>
                    <a:pt x="270013" y="244475"/>
                  </a:cubicBezTo>
                  <a:close/>
                  <a:moveTo>
                    <a:pt x="157956" y="244475"/>
                  </a:moveTo>
                  <a:cubicBezTo>
                    <a:pt x="183239" y="244475"/>
                    <a:pt x="203200" y="265582"/>
                    <a:pt x="203200" y="290647"/>
                  </a:cubicBezTo>
                  <a:cubicBezTo>
                    <a:pt x="203200" y="290647"/>
                    <a:pt x="203200" y="290647"/>
                    <a:pt x="203200" y="331542"/>
                  </a:cubicBezTo>
                  <a:cubicBezTo>
                    <a:pt x="203200" y="332861"/>
                    <a:pt x="203200" y="335500"/>
                    <a:pt x="201869" y="335500"/>
                  </a:cubicBezTo>
                  <a:cubicBezTo>
                    <a:pt x="200538" y="336819"/>
                    <a:pt x="199208" y="338138"/>
                    <a:pt x="196546" y="338138"/>
                  </a:cubicBezTo>
                  <a:cubicBezTo>
                    <a:pt x="196546" y="338138"/>
                    <a:pt x="196546" y="338138"/>
                    <a:pt x="119365" y="338138"/>
                  </a:cubicBezTo>
                  <a:cubicBezTo>
                    <a:pt x="115373" y="338138"/>
                    <a:pt x="112712" y="335500"/>
                    <a:pt x="112712" y="331542"/>
                  </a:cubicBezTo>
                  <a:cubicBezTo>
                    <a:pt x="112712" y="331542"/>
                    <a:pt x="112712" y="331542"/>
                    <a:pt x="112712" y="290647"/>
                  </a:cubicBezTo>
                  <a:cubicBezTo>
                    <a:pt x="112712" y="265582"/>
                    <a:pt x="132672" y="244475"/>
                    <a:pt x="157956" y="244475"/>
                  </a:cubicBezTo>
                  <a:close/>
                  <a:moveTo>
                    <a:pt x="45900" y="244475"/>
                  </a:moveTo>
                  <a:cubicBezTo>
                    <a:pt x="69505" y="244475"/>
                    <a:pt x="90488" y="265582"/>
                    <a:pt x="90488" y="290647"/>
                  </a:cubicBezTo>
                  <a:cubicBezTo>
                    <a:pt x="90488" y="290647"/>
                    <a:pt x="90488" y="290647"/>
                    <a:pt x="90488" y="331542"/>
                  </a:cubicBezTo>
                  <a:cubicBezTo>
                    <a:pt x="90488" y="332861"/>
                    <a:pt x="90488" y="335500"/>
                    <a:pt x="89176" y="335500"/>
                  </a:cubicBezTo>
                  <a:cubicBezTo>
                    <a:pt x="87865" y="336819"/>
                    <a:pt x="85242" y="338138"/>
                    <a:pt x="83931" y="338138"/>
                  </a:cubicBezTo>
                  <a:cubicBezTo>
                    <a:pt x="83931" y="338138"/>
                    <a:pt x="83931" y="338138"/>
                    <a:pt x="6557" y="338138"/>
                  </a:cubicBezTo>
                  <a:cubicBezTo>
                    <a:pt x="3934" y="338138"/>
                    <a:pt x="0" y="335500"/>
                    <a:pt x="0" y="331542"/>
                  </a:cubicBezTo>
                  <a:cubicBezTo>
                    <a:pt x="0" y="331542"/>
                    <a:pt x="0" y="331542"/>
                    <a:pt x="0" y="290647"/>
                  </a:cubicBezTo>
                  <a:cubicBezTo>
                    <a:pt x="0" y="265582"/>
                    <a:pt x="20983" y="244475"/>
                    <a:pt x="45900" y="244475"/>
                  </a:cubicBezTo>
                  <a:close/>
                  <a:moveTo>
                    <a:pt x="271463" y="180975"/>
                  </a:moveTo>
                  <a:cubicBezTo>
                    <a:pt x="287200" y="180975"/>
                    <a:pt x="301625" y="194089"/>
                    <a:pt x="301625" y="211138"/>
                  </a:cubicBezTo>
                  <a:cubicBezTo>
                    <a:pt x="301625" y="228186"/>
                    <a:pt x="287200" y="241300"/>
                    <a:pt x="271463" y="241300"/>
                  </a:cubicBezTo>
                  <a:cubicBezTo>
                    <a:pt x="254414" y="241300"/>
                    <a:pt x="241300" y="228186"/>
                    <a:pt x="241300" y="211138"/>
                  </a:cubicBezTo>
                  <a:cubicBezTo>
                    <a:pt x="241300" y="194089"/>
                    <a:pt x="254414" y="180975"/>
                    <a:pt x="271463" y="180975"/>
                  </a:cubicBezTo>
                  <a:close/>
                  <a:moveTo>
                    <a:pt x="159420" y="180975"/>
                  </a:moveTo>
                  <a:cubicBezTo>
                    <a:pt x="175506" y="180975"/>
                    <a:pt x="188912" y="194089"/>
                    <a:pt x="188912" y="211138"/>
                  </a:cubicBezTo>
                  <a:cubicBezTo>
                    <a:pt x="188912" y="228186"/>
                    <a:pt x="175506" y="241300"/>
                    <a:pt x="159420" y="241300"/>
                  </a:cubicBezTo>
                  <a:cubicBezTo>
                    <a:pt x="141992" y="241300"/>
                    <a:pt x="128587" y="228186"/>
                    <a:pt x="128587" y="211138"/>
                  </a:cubicBezTo>
                  <a:cubicBezTo>
                    <a:pt x="128587" y="194089"/>
                    <a:pt x="141992" y="180975"/>
                    <a:pt x="159420" y="180975"/>
                  </a:cubicBezTo>
                  <a:close/>
                  <a:moveTo>
                    <a:pt x="46038" y="180975"/>
                  </a:moveTo>
                  <a:cubicBezTo>
                    <a:pt x="62697" y="180975"/>
                    <a:pt x="76201" y="194479"/>
                    <a:pt x="76201" y="211138"/>
                  </a:cubicBezTo>
                  <a:cubicBezTo>
                    <a:pt x="76201" y="227797"/>
                    <a:pt x="62697" y="241301"/>
                    <a:pt x="46038" y="241301"/>
                  </a:cubicBezTo>
                  <a:cubicBezTo>
                    <a:pt x="29379" y="241301"/>
                    <a:pt x="15875" y="227797"/>
                    <a:pt x="15875" y="211138"/>
                  </a:cubicBezTo>
                  <a:cubicBezTo>
                    <a:pt x="15875" y="194479"/>
                    <a:pt x="29379" y="180975"/>
                    <a:pt x="46038" y="180975"/>
                  </a:cubicBezTo>
                  <a:close/>
                  <a:moveTo>
                    <a:pt x="270005" y="77788"/>
                  </a:moveTo>
                  <a:cubicBezTo>
                    <a:pt x="252736" y="77788"/>
                    <a:pt x="238125" y="92457"/>
                    <a:pt x="238125" y="109792"/>
                  </a:cubicBezTo>
                  <a:cubicBezTo>
                    <a:pt x="238125" y="109792"/>
                    <a:pt x="238125" y="109792"/>
                    <a:pt x="238125" y="144463"/>
                  </a:cubicBezTo>
                  <a:cubicBezTo>
                    <a:pt x="238125" y="144463"/>
                    <a:pt x="238125" y="144463"/>
                    <a:pt x="303213" y="144463"/>
                  </a:cubicBezTo>
                  <a:lnTo>
                    <a:pt x="303213" y="109792"/>
                  </a:lnTo>
                  <a:cubicBezTo>
                    <a:pt x="303213" y="92457"/>
                    <a:pt x="288602" y="77788"/>
                    <a:pt x="270005" y="77788"/>
                  </a:cubicBezTo>
                  <a:close/>
                  <a:moveTo>
                    <a:pt x="270013" y="65088"/>
                  </a:moveTo>
                  <a:cubicBezTo>
                    <a:pt x="294930" y="65088"/>
                    <a:pt x="315913" y="84876"/>
                    <a:pt x="315913" y="109941"/>
                  </a:cubicBezTo>
                  <a:cubicBezTo>
                    <a:pt x="315913" y="109941"/>
                    <a:pt x="315913" y="109941"/>
                    <a:pt x="315913" y="150836"/>
                  </a:cubicBezTo>
                  <a:cubicBezTo>
                    <a:pt x="315913" y="153474"/>
                    <a:pt x="314602" y="154794"/>
                    <a:pt x="313290" y="156113"/>
                  </a:cubicBezTo>
                  <a:cubicBezTo>
                    <a:pt x="313290" y="157432"/>
                    <a:pt x="310667" y="158751"/>
                    <a:pt x="309356" y="158751"/>
                  </a:cubicBezTo>
                  <a:cubicBezTo>
                    <a:pt x="309356" y="158751"/>
                    <a:pt x="309356" y="158751"/>
                    <a:pt x="231982" y="158751"/>
                  </a:cubicBezTo>
                  <a:cubicBezTo>
                    <a:pt x="228048" y="158751"/>
                    <a:pt x="225425" y="154794"/>
                    <a:pt x="225425" y="150836"/>
                  </a:cubicBezTo>
                  <a:cubicBezTo>
                    <a:pt x="225425" y="150836"/>
                    <a:pt x="225425" y="150836"/>
                    <a:pt x="225425" y="109941"/>
                  </a:cubicBezTo>
                  <a:cubicBezTo>
                    <a:pt x="225425" y="84876"/>
                    <a:pt x="246408" y="65088"/>
                    <a:pt x="270013" y="65088"/>
                  </a:cubicBezTo>
                  <a:close/>
                  <a:moveTo>
                    <a:pt x="157956" y="65088"/>
                  </a:moveTo>
                  <a:cubicBezTo>
                    <a:pt x="183239" y="65088"/>
                    <a:pt x="203200" y="84876"/>
                    <a:pt x="203200" y="109941"/>
                  </a:cubicBezTo>
                  <a:cubicBezTo>
                    <a:pt x="203200" y="109941"/>
                    <a:pt x="203200" y="109941"/>
                    <a:pt x="203200" y="150836"/>
                  </a:cubicBezTo>
                  <a:cubicBezTo>
                    <a:pt x="203200" y="153474"/>
                    <a:pt x="203200" y="154794"/>
                    <a:pt x="201869" y="156113"/>
                  </a:cubicBezTo>
                  <a:cubicBezTo>
                    <a:pt x="200538" y="157432"/>
                    <a:pt x="199208" y="158751"/>
                    <a:pt x="196546" y="158751"/>
                  </a:cubicBezTo>
                  <a:cubicBezTo>
                    <a:pt x="196546" y="158751"/>
                    <a:pt x="196546" y="158751"/>
                    <a:pt x="119365" y="158751"/>
                  </a:cubicBezTo>
                  <a:cubicBezTo>
                    <a:pt x="115373" y="158751"/>
                    <a:pt x="112712" y="154794"/>
                    <a:pt x="112712" y="150836"/>
                  </a:cubicBezTo>
                  <a:cubicBezTo>
                    <a:pt x="112712" y="150836"/>
                    <a:pt x="112712" y="150836"/>
                    <a:pt x="112712" y="109941"/>
                  </a:cubicBezTo>
                  <a:cubicBezTo>
                    <a:pt x="112712" y="84876"/>
                    <a:pt x="132672" y="65088"/>
                    <a:pt x="157956" y="65088"/>
                  </a:cubicBezTo>
                  <a:close/>
                  <a:moveTo>
                    <a:pt x="45900" y="65088"/>
                  </a:moveTo>
                  <a:cubicBezTo>
                    <a:pt x="69505" y="65088"/>
                    <a:pt x="90488" y="84876"/>
                    <a:pt x="90488" y="109941"/>
                  </a:cubicBezTo>
                  <a:cubicBezTo>
                    <a:pt x="90488" y="109941"/>
                    <a:pt x="90488" y="109941"/>
                    <a:pt x="90488" y="150836"/>
                  </a:cubicBezTo>
                  <a:cubicBezTo>
                    <a:pt x="90488" y="153474"/>
                    <a:pt x="90488" y="154794"/>
                    <a:pt x="89176" y="156113"/>
                  </a:cubicBezTo>
                  <a:cubicBezTo>
                    <a:pt x="87865" y="157432"/>
                    <a:pt x="85242" y="158751"/>
                    <a:pt x="83931" y="158751"/>
                  </a:cubicBezTo>
                  <a:cubicBezTo>
                    <a:pt x="83931" y="158751"/>
                    <a:pt x="83931" y="158751"/>
                    <a:pt x="6557" y="158751"/>
                  </a:cubicBezTo>
                  <a:cubicBezTo>
                    <a:pt x="3934" y="158751"/>
                    <a:pt x="0" y="154794"/>
                    <a:pt x="0" y="150836"/>
                  </a:cubicBezTo>
                  <a:cubicBezTo>
                    <a:pt x="0" y="150836"/>
                    <a:pt x="0" y="150836"/>
                    <a:pt x="0" y="109941"/>
                  </a:cubicBezTo>
                  <a:cubicBezTo>
                    <a:pt x="0" y="84876"/>
                    <a:pt x="20983" y="65088"/>
                    <a:pt x="45900" y="65088"/>
                  </a:cubicBezTo>
                  <a:close/>
                  <a:moveTo>
                    <a:pt x="270669" y="14288"/>
                  </a:moveTo>
                  <a:cubicBezTo>
                    <a:pt x="261463" y="14288"/>
                    <a:pt x="254000" y="21751"/>
                    <a:pt x="254000" y="30957"/>
                  </a:cubicBezTo>
                  <a:cubicBezTo>
                    <a:pt x="254000" y="40163"/>
                    <a:pt x="261463" y="47626"/>
                    <a:pt x="270669" y="47626"/>
                  </a:cubicBezTo>
                  <a:cubicBezTo>
                    <a:pt x="279875" y="47626"/>
                    <a:pt x="287338" y="40163"/>
                    <a:pt x="287338" y="30957"/>
                  </a:cubicBezTo>
                  <a:cubicBezTo>
                    <a:pt x="287338" y="21751"/>
                    <a:pt x="279875" y="14288"/>
                    <a:pt x="270669" y="14288"/>
                  </a:cubicBezTo>
                  <a:close/>
                  <a:moveTo>
                    <a:pt x="271463" y="0"/>
                  </a:moveTo>
                  <a:cubicBezTo>
                    <a:pt x="287200" y="0"/>
                    <a:pt x="301625" y="13459"/>
                    <a:pt x="301625" y="30957"/>
                  </a:cubicBezTo>
                  <a:cubicBezTo>
                    <a:pt x="301625" y="48454"/>
                    <a:pt x="287200" y="61913"/>
                    <a:pt x="271463" y="61913"/>
                  </a:cubicBezTo>
                  <a:cubicBezTo>
                    <a:pt x="254414" y="61913"/>
                    <a:pt x="241300" y="48454"/>
                    <a:pt x="241300" y="30957"/>
                  </a:cubicBezTo>
                  <a:cubicBezTo>
                    <a:pt x="241300" y="13459"/>
                    <a:pt x="254414" y="0"/>
                    <a:pt x="271463" y="0"/>
                  </a:cubicBezTo>
                  <a:close/>
                  <a:moveTo>
                    <a:pt x="159420" y="0"/>
                  </a:moveTo>
                  <a:cubicBezTo>
                    <a:pt x="175506" y="0"/>
                    <a:pt x="188912" y="13459"/>
                    <a:pt x="188912" y="30957"/>
                  </a:cubicBezTo>
                  <a:cubicBezTo>
                    <a:pt x="188912" y="48454"/>
                    <a:pt x="175506" y="61913"/>
                    <a:pt x="159420" y="61913"/>
                  </a:cubicBezTo>
                  <a:cubicBezTo>
                    <a:pt x="141992" y="61913"/>
                    <a:pt x="128587" y="48454"/>
                    <a:pt x="128587" y="30957"/>
                  </a:cubicBezTo>
                  <a:cubicBezTo>
                    <a:pt x="128587" y="13459"/>
                    <a:pt x="141992" y="0"/>
                    <a:pt x="159420" y="0"/>
                  </a:cubicBezTo>
                  <a:close/>
                  <a:moveTo>
                    <a:pt x="46037" y="0"/>
                  </a:moveTo>
                  <a:cubicBezTo>
                    <a:pt x="63086" y="0"/>
                    <a:pt x="76200" y="13459"/>
                    <a:pt x="76200" y="30957"/>
                  </a:cubicBezTo>
                  <a:cubicBezTo>
                    <a:pt x="76200" y="48454"/>
                    <a:pt x="63086" y="61913"/>
                    <a:pt x="46037" y="61913"/>
                  </a:cubicBezTo>
                  <a:cubicBezTo>
                    <a:pt x="28989" y="61913"/>
                    <a:pt x="15875" y="48454"/>
                    <a:pt x="15875" y="30957"/>
                  </a:cubicBezTo>
                  <a:cubicBezTo>
                    <a:pt x="15875" y="13459"/>
                    <a:pt x="28989" y="0"/>
                    <a:pt x="46037" y="0"/>
                  </a:cubicBez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grpSp>
      <p:grpSp>
        <p:nvGrpSpPr>
          <p:cNvPr id="118" name="组合 117"/>
          <p:cNvGrpSpPr/>
          <p:nvPr/>
        </p:nvGrpSpPr>
        <p:grpSpPr>
          <a:xfrm>
            <a:off x="5314782" y="2836772"/>
            <a:ext cx="1809884" cy="1809884"/>
            <a:chOff x="5103909" y="1967143"/>
            <a:chExt cx="2413178" cy="2413178"/>
          </a:xfrm>
        </p:grpSpPr>
        <p:sp>
          <p:nvSpPr>
            <p:cNvPr id="119" name="椭圆 118"/>
            <p:cNvSpPr/>
            <p:nvPr/>
          </p:nvSpPr>
          <p:spPr>
            <a:xfrm>
              <a:off x="5231700" y="2094934"/>
              <a:ext cx="2157594" cy="2157594"/>
            </a:xfrm>
            <a:prstGeom prst="ellipse">
              <a:avLst/>
            </a:prstGeom>
            <a:solidFill>
              <a:srgbClr val="F78A8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120" name="椭圆 119"/>
            <p:cNvSpPr/>
            <p:nvPr/>
          </p:nvSpPr>
          <p:spPr>
            <a:xfrm>
              <a:off x="5103909" y="1967143"/>
              <a:ext cx="2413178" cy="2413178"/>
            </a:xfrm>
            <a:prstGeom prst="ellipse">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121" name="Freeform 134"/>
            <p:cNvSpPr/>
            <p:nvPr/>
          </p:nvSpPr>
          <p:spPr bwMode="auto">
            <a:xfrm>
              <a:off x="5928666" y="2780502"/>
              <a:ext cx="763663" cy="786459"/>
            </a:xfrm>
            <a:custGeom>
              <a:avLst/>
              <a:gdLst>
                <a:gd name="connsiteX0" fmla="*/ 140277 w 319088"/>
                <a:gd name="connsiteY0" fmla="*/ 225425 h 328613"/>
                <a:gd name="connsiteX1" fmla="*/ 101311 w 319088"/>
                <a:gd name="connsiteY1" fmla="*/ 229351 h 328613"/>
                <a:gd name="connsiteX2" fmla="*/ 100012 w 319088"/>
                <a:gd name="connsiteY2" fmla="*/ 230660 h 328613"/>
                <a:gd name="connsiteX3" fmla="*/ 100012 w 319088"/>
                <a:gd name="connsiteY3" fmla="*/ 319646 h 328613"/>
                <a:gd name="connsiteX4" fmla="*/ 100012 w 319088"/>
                <a:gd name="connsiteY4" fmla="*/ 322263 h 328613"/>
                <a:gd name="connsiteX5" fmla="*/ 101311 w 319088"/>
                <a:gd name="connsiteY5" fmla="*/ 322263 h 328613"/>
                <a:gd name="connsiteX6" fmla="*/ 102610 w 319088"/>
                <a:gd name="connsiteY6" fmla="*/ 322263 h 328613"/>
                <a:gd name="connsiteX7" fmla="*/ 140277 w 319088"/>
                <a:gd name="connsiteY7" fmla="*/ 311794 h 328613"/>
                <a:gd name="connsiteX8" fmla="*/ 142875 w 319088"/>
                <a:gd name="connsiteY8" fmla="*/ 310485 h 328613"/>
                <a:gd name="connsiteX9" fmla="*/ 142875 w 319088"/>
                <a:gd name="connsiteY9" fmla="*/ 228042 h 328613"/>
                <a:gd name="connsiteX10" fmla="*/ 141576 w 319088"/>
                <a:gd name="connsiteY10" fmla="*/ 226734 h 328613"/>
                <a:gd name="connsiteX11" fmla="*/ 140277 w 319088"/>
                <a:gd name="connsiteY11" fmla="*/ 225425 h 328613"/>
                <a:gd name="connsiteX12" fmla="*/ 49212 w 319088"/>
                <a:gd name="connsiteY12" fmla="*/ 223838 h 328613"/>
                <a:gd name="connsiteX13" fmla="*/ 49212 w 319088"/>
                <a:gd name="connsiteY13" fmla="*/ 226378 h 328613"/>
                <a:gd name="connsiteX14" fmla="*/ 49212 w 319088"/>
                <a:gd name="connsiteY14" fmla="*/ 263208 h 328613"/>
                <a:gd name="connsiteX15" fmla="*/ 50497 w 319088"/>
                <a:gd name="connsiteY15" fmla="*/ 265748 h 328613"/>
                <a:gd name="connsiteX16" fmla="*/ 74915 w 319088"/>
                <a:gd name="connsiteY16" fmla="*/ 274638 h 328613"/>
                <a:gd name="connsiteX17" fmla="*/ 76200 w 319088"/>
                <a:gd name="connsiteY17" fmla="*/ 273368 h 328613"/>
                <a:gd name="connsiteX18" fmla="*/ 76200 w 319088"/>
                <a:gd name="connsiteY18" fmla="*/ 272098 h 328613"/>
                <a:gd name="connsiteX19" fmla="*/ 76200 w 319088"/>
                <a:gd name="connsiteY19" fmla="*/ 230188 h 328613"/>
                <a:gd name="connsiteX20" fmla="*/ 74915 w 319088"/>
                <a:gd name="connsiteY20" fmla="*/ 228918 h 328613"/>
                <a:gd name="connsiteX21" fmla="*/ 50497 w 319088"/>
                <a:gd name="connsiteY21" fmla="*/ 223838 h 328613"/>
                <a:gd name="connsiteX22" fmla="*/ 49212 w 319088"/>
                <a:gd name="connsiteY22" fmla="*/ 223838 h 328613"/>
                <a:gd name="connsiteX23" fmla="*/ 189206 w 319088"/>
                <a:gd name="connsiteY23" fmla="*/ 222250 h 328613"/>
                <a:gd name="connsiteX24" fmla="*/ 156868 w 319088"/>
                <a:gd name="connsiteY24" fmla="*/ 224848 h 328613"/>
                <a:gd name="connsiteX25" fmla="*/ 155575 w 319088"/>
                <a:gd name="connsiteY25" fmla="*/ 226147 h 328613"/>
                <a:gd name="connsiteX26" fmla="*/ 155575 w 319088"/>
                <a:gd name="connsiteY26" fmla="*/ 305377 h 328613"/>
                <a:gd name="connsiteX27" fmla="*/ 156868 w 319088"/>
                <a:gd name="connsiteY27" fmla="*/ 307975 h 328613"/>
                <a:gd name="connsiteX28" fmla="*/ 158162 w 319088"/>
                <a:gd name="connsiteY28" fmla="*/ 307975 h 328613"/>
                <a:gd name="connsiteX29" fmla="*/ 189206 w 319088"/>
                <a:gd name="connsiteY29" fmla="*/ 300182 h 328613"/>
                <a:gd name="connsiteX30" fmla="*/ 190500 w 319088"/>
                <a:gd name="connsiteY30" fmla="*/ 297584 h 328613"/>
                <a:gd name="connsiteX31" fmla="*/ 190500 w 319088"/>
                <a:gd name="connsiteY31" fmla="*/ 223549 h 328613"/>
                <a:gd name="connsiteX32" fmla="*/ 190500 w 319088"/>
                <a:gd name="connsiteY32" fmla="*/ 222250 h 328613"/>
                <a:gd name="connsiteX33" fmla="*/ 189206 w 319088"/>
                <a:gd name="connsiteY33" fmla="*/ 222250 h 328613"/>
                <a:gd name="connsiteX34" fmla="*/ 12700 w 319088"/>
                <a:gd name="connsiteY34" fmla="*/ 217488 h 328613"/>
                <a:gd name="connsiteX35" fmla="*/ 12700 w 319088"/>
                <a:gd name="connsiteY35" fmla="*/ 218778 h 328613"/>
                <a:gd name="connsiteX36" fmla="*/ 12700 w 319088"/>
                <a:gd name="connsiteY36" fmla="*/ 251024 h 328613"/>
                <a:gd name="connsiteX37" fmla="*/ 13970 w 319088"/>
                <a:gd name="connsiteY37" fmla="*/ 252314 h 328613"/>
                <a:gd name="connsiteX38" fmla="*/ 29210 w 319088"/>
                <a:gd name="connsiteY38" fmla="*/ 258763 h 328613"/>
                <a:gd name="connsiteX39" fmla="*/ 30480 w 319088"/>
                <a:gd name="connsiteY39" fmla="*/ 258763 h 328613"/>
                <a:gd name="connsiteX40" fmla="*/ 31750 w 319088"/>
                <a:gd name="connsiteY40" fmla="*/ 258763 h 328613"/>
                <a:gd name="connsiteX41" fmla="*/ 31750 w 319088"/>
                <a:gd name="connsiteY41" fmla="*/ 257473 h 328613"/>
                <a:gd name="connsiteX42" fmla="*/ 31750 w 319088"/>
                <a:gd name="connsiteY42" fmla="*/ 222647 h 328613"/>
                <a:gd name="connsiteX43" fmla="*/ 30480 w 319088"/>
                <a:gd name="connsiteY43" fmla="*/ 220068 h 328613"/>
                <a:gd name="connsiteX44" fmla="*/ 13970 w 319088"/>
                <a:gd name="connsiteY44" fmla="*/ 217488 h 328613"/>
                <a:gd name="connsiteX45" fmla="*/ 12700 w 319088"/>
                <a:gd name="connsiteY45" fmla="*/ 217488 h 328613"/>
                <a:gd name="connsiteX46" fmla="*/ 280105 w 319088"/>
                <a:gd name="connsiteY46" fmla="*/ 214313 h 328613"/>
                <a:gd name="connsiteX47" fmla="*/ 261584 w 319088"/>
                <a:gd name="connsiteY47" fmla="*/ 215595 h 328613"/>
                <a:gd name="connsiteX48" fmla="*/ 260350 w 319088"/>
                <a:gd name="connsiteY48" fmla="*/ 216877 h 328613"/>
                <a:gd name="connsiteX49" fmla="*/ 260350 w 319088"/>
                <a:gd name="connsiteY49" fmla="*/ 278424 h 328613"/>
                <a:gd name="connsiteX50" fmla="*/ 260350 w 319088"/>
                <a:gd name="connsiteY50" fmla="*/ 279706 h 328613"/>
                <a:gd name="connsiteX51" fmla="*/ 261584 w 319088"/>
                <a:gd name="connsiteY51" fmla="*/ 280988 h 328613"/>
                <a:gd name="connsiteX52" fmla="*/ 262819 w 319088"/>
                <a:gd name="connsiteY52" fmla="*/ 280988 h 328613"/>
                <a:gd name="connsiteX53" fmla="*/ 280105 w 319088"/>
                <a:gd name="connsiteY53" fmla="*/ 275859 h 328613"/>
                <a:gd name="connsiteX54" fmla="*/ 282575 w 319088"/>
                <a:gd name="connsiteY54" fmla="*/ 273295 h 328613"/>
                <a:gd name="connsiteX55" fmla="*/ 282575 w 319088"/>
                <a:gd name="connsiteY55" fmla="*/ 215595 h 328613"/>
                <a:gd name="connsiteX56" fmla="*/ 281340 w 319088"/>
                <a:gd name="connsiteY56" fmla="*/ 214313 h 328613"/>
                <a:gd name="connsiteX57" fmla="*/ 280105 w 319088"/>
                <a:gd name="connsiteY57" fmla="*/ 214313 h 328613"/>
                <a:gd name="connsiteX58" fmla="*/ 306983 w 319088"/>
                <a:gd name="connsiteY58" fmla="*/ 211138 h 328613"/>
                <a:gd name="connsiteX59" fmla="*/ 290215 w 319088"/>
                <a:gd name="connsiteY59" fmla="*/ 212428 h 328613"/>
                <a:gd name="connsiteX60" fmla="*/ 288925 w 319088"/>
                <a:gd name="connsiteY60" fmla="*/ 215008 h 328613"/>
                <a:gd name="connsiteX61" fmla="*/ 288925 w 319088"/>
                <a:gd name="connsiteY61" fmla="*/ 271761 h 328613"/>
                <a:gd name="connsiteX62" fmla="*/ 288925 w 319088"/>
                <a:gd name="connsiteY62" fmla="*/ 273051 h 328613"/>
                <a:gd name="connsiteX63" fmla="*/ 290215 w 319088"/>
                <a:gd name="connsiteY63" fmla="*/ 273051 h 328613"/>
                <a:gd name="connsiteX64" fmla="*/ 308273 w 319088"/>
                <a:gd name="connsiteY64" fmla="*/ 269181 h 328613"/>
                <a:gd name="connsiteX65" fmla="*/ 309563 w 319088"/>
                <a:gd name="connsiteY65" fmla="*/ 266602 h 328613"/>
                <a:gd name="connsiteX66" fmla="*/ 308273 w 319088"/>
                <a:gd name="connsiteY66" fmla="*/ 212428 h 328613"/>
                <a:gd name="connsiteX67" fmla="*/ 308273 w 319088"/>
                <a:gd name="connsiteY67" fmla="*/ 211138 h 328613"/>
                <a:gd name="connsiteX68" fmla="*/ 306983 w 319088"/>
                <a:gd name="connsiteY68" fmla="*/ 211138 h 328613"/>
                <a:gd name="connsiteX69" fmla="*/ 290195 w 319088"/>
                <a:gd name="connsiteY69" fmla="*/ 169863 h 328613"/>
                <a:gd name="connsiteX70" fmla="*/ 288925 w 319088"/>
                <a:gd name="connsiteY70" fmla="*/ 171196 h 328613"/>
                <a:gd name="connsiteX71" fmla="*/ 288925 w 319088"/>
                <a:gd name="connsiteY71" fmla="*/ 172530 h 328613"/>
                <a:gd name="connsiteX72" fmla="*/ 288925 w 319088"/>
                <a:gd name="connsiteY72" fmla="*/ 201867 h 328613"/>
                <a:gd name="connsiteX73" fmla="*/ 288925 w 319088"/>
                <a:gd name="connsiteY73" fmla="*/ 203201 h 328613"/>
                <a:gd name="connsiteX74" fmla="*/ 290195 w 319088"/>
                <a:gd name="connsiteY74" fmla="*/ 203201 h 328613"/>
                <a:gd name="connsiteX75" fmla="*/ 306705 w 319088"/>
                <a:gd name="connsiteY75" fmla="*/ 201867 h 328613"/>
                <a:gd name="connsiteX76" fmla="*/ 307975 w 319088"/>
                <a:gd name="connsiteY76" fmla="*/ 200534 h 328613"/>
                <a:gd name="connsiteX77" fmla="*/ 307975 w 319088"/>
                <a:gd name="connsiteY77" fmla="*/ 172530 h 328613"/>
                <a:gd name="connsiteX78" fmla="*/ 306705 w 319088"/>
                <a:gd name="connsiteY78" fmla="*/ 171196 h 328613"/>
                <a:gd name="connsiteX79" fmla="*/ 290195 w 319088"/>
                <a:gd name="connsiteY79" fmla="*/ 169863 h 328613"/>
                <a:gd name="connsiteX80" fmla="*/ 261584 w 319088"/>
                <a:gd name="connsiteY80" fmla="*/ 168275 h 328613"/>
                <a:gd name="connsiteX81" fmla="*/ 260350 w 319088"/>
                <a:gd name="connsiteY81" fmla="*/ 169568 h 328613"/>
                <a:gd name="connsiteX82" fmla="*/ 260350 w 319088"/>
                <a:gd name="connsiteY82" fmla="*/ 170862 h 328613"/>
                <a:gd name="connsiteX83" fmla="*/ 260350 w 319088"/>
                <a:gd name="connsiteY83" fmla="*/ 201906 h 328613"/>
                <a:gd name="connsiteX84" fmla="*/ 260350 w 319088"/>
                <a:gd name="connsiteY84" fmla="*/ 203200 h 328613"/>
                <a:gd name="connsiteX85" fmla="*/ 261584 w 319088"/>
                <a:gd name="connsiteY85" fmla="*/ 203200 h 328613"/>
                <a:gd name="connsiteX86" fmla="*/ 280105 w 319088"/>
                <a:gd name="connsiteY86" fmla="*/ 201906 h 328613"/>
                <a:gd name="connsiteX87" fmla="*/ 282575 w 319088"/>
                <a:gd name="connsiteY87" fmla="*/ 200613 h 328613"/>
                <a:gd name="connsiteX88" fmla="*/ 282575 w 319088"/>
                <a:gd name="connsiteY88" fmla="*/ 170862 h 328613"/>
                <a:gd name="connsiteX89" fmla="*/ 280105 w 319088"/>
                <a:gd name="connsiteY89" fmla="*/ 169568 h 328613"/>
                <a:gd name="connsiteX90" fmla="*/ 261584 w 319088"/>
                <a:gd name="connsiteY90" fmla="*/ 168275 h 328613"/>
                <a:gd name="connsiteX91" fmla="*/ 214024 w 319088"/>
                <a:gd name="connsiteY91" fmla="*/ 168275 h 328613"/>
                <a:gd name="connsiteX92" fmla="*/ 212725 w 319088"/>
                <a:gd name="connsiteY92" fmla="*/ 169567 h 328613"/>
                <a:gd name="connsiteX93" fmla="*/ 212725 w 319088"/>
                <a:gd name="connsiteY93" fmla="*/ 222546 h 328613"/>
                <a:gd name="connsiteX94" fmla="*/ 214024 w 319088"/>
                <a:gd name="connsiteY94" fmla="*/ 223838 h 328613"/>
                <a:gd name="connsiteX95" fmla="*/ 215322 w 319088"/>
                <a:gd name="connsiteY95" fmla="*/ 223838 h 328613"/>
                <a:gd name="connsiteX96" fmla="*/ 240001 w 319088"/>
                <a:gd name="connsiteY96" fmla="*/ 221254 h 328613"/>
                <a:gd name="connsiteX97" fmla="*/ 241300 w 319088"/>
                <a:gd name="connsiteY97" fmla="*/ 219962 h 328613"/>
                <a:gd name="connsiteX98" fmla="*/ 241300 w 319088"/>
                <a:gd name="connsiteY98" fmla="*/ 170859 h 328613"/>
                <a:gd name="connsiteX99" fmla="*/ 240001 w 319088"/>
                <a:gd name="connsiteY99" fmla="*/ 169567 h 328613"/>
                <a:gd name="connsiteX100" fmla="*/ 215322 w 319088"/>
                <a:gd name="connsiteY100" fmla="*/ 168275 h 328613"/>
                <a:gd name="connsiteX101" fmla="*/ 214024 w 319088"/>
                <a:gd name="connsiteY101" fmla="*/ 168275 h 328613"/>
                <a:gd name="connsiteX102" fmla="*/ 30480 w 319088"/>
                <a:gd name="connsiteY102" fmla="*/ 168275 h 328613"/>
                <a:gd name="connsiteX103" fmla="*/ 13970 w 319088"/>
                <a:gd name="connsiteY103" fmla="*/ 169545 h 328613"/>
                <a:gd name="connsiteX104" fmla="*/ 12700 w 319088"/>
                <a:gd name="connsiteY104" fmla="*/ 170815 h 328613"/>
                <a:gd name="connsiteX105" fmla="*/ 12700 w 319088"/>
                <a:gd name="connsiteY105" fmla="*/ 202565 h 328613"/>
                <a:gd name="connsiteX106" fmla="*/ 13970 w 319088"/>
                <a:gd name="connsiteY106" fmla="*/ 203835 h 328613"/>
                <a:gd name="connsiteX107" fmla="*/ 30480 w 319088"/>
                <a:gd name="connsiteY107" fmla="*/ 206375 h 328613"/>
                <a:gd name="connsiteX108" fmla="*/ 31750 w 319088"/>
                <a:gd name="connsiteY108" fmla="*/ 205105 h 328613"/>
                <a:gd name="connsiteX109" fmla="*/ 31750 w 319088"/>
                <a:gd name="connsiteY109" fmla="*/ 203835 h 328613"/>
                <a:gd name="connsiteX110" fmla="*/ 31750 w 319088"/>
                <a:gd name="connsiteY110" fmla="*/ 169545 h 328613"/>
                <a:gd name="connsiteX111" fmla="*/ 31750 w 319088"/>
                <a:gd name="connsiteY111" fmla="*/ 168275 h 328613"/>
                <a:gd name="connsiteX112" fmla="*/ 30480 w 319088"/>
                <a:gd name="connsiteY112" fmla="*/ 168275 h 328613"/>
                <a:gd name="connsiteX113" fmla="*/ 158162 w 319088"/>
                <a:gd name="connsiteY113" fmla="*/ 165100 h 328613"/>
                <a:gd name="connsiteX114" fmla="*/ 156868 w 319088"/>
                <a:gd name="connsiteY114" fmla="*/ 166407 h 328613"/>
                <a:gd name="connsiteX115" fmla="*/ 155575 w 319088"/>
                <a:gd name="connsiteY115" fmla="*/ 167715 h 328613"/>
                <a:gd name="connsiteX116" fmla="*/ 155575 w 319088"/>
                <a:gd name="connsiteY116" fmla="*/ 206935 h 328613"/>
                <a:gd name="connsiteX117" fmla="*/ 156868 w 319088"/>
                <a:gd name="connsiteY117" fmla="*/ 208243 h 328613"/>
                <a:gd name="connsiteX118" fmla="*/ 158162 w 319088"/>
                <a:gd name="connsiteY118" fmla="*/ 209550 h 328613"/>
                <a:gd name="connsiteX119" fmla="*/ 189206 w 319088"/>
                <a:gd name="connsiteY119" fmla="*/ 208243 h 328613"/>
                <a:gd name="connsiteX120" fmla="*/ 190500 w 319088"/>
                <a:gd name="connsiteY120" fmla="*/ 205628 h 328613"/>
                <a:gd name="connsiteX121" fmla="*/ 190500 w 319088"/>
                <a:gd name="connsiteY121" fmla="*/ 169022 h 328613"/>
                <a:gd name="connsiteX122" fmla="*/ 189206 w 319088"/>
                <a:gd name="connsiteY122" fmla="*/ 166407 h 328613"/>
                <a:gd name="connsiteX123" fmla="*/ 158162 w 319088"/>
                <a:gd name="connsiteY123" fmla="*/ 165100 h 328613"/>
                <a:gd name="connsiteX124" fmla="*/ 100012 w 319088"/>
                <a:gd name="connsiteY124" fmla="*/ 163513 h 328613"/>
                <a:gd name="connsiteX125" fmla="*/ 100012 w 319088"/>
                <a:gd name="connsiteY125" fmla="*/ 164800 h 328613"/>
                <a:gd name="connsiteX126" fmla="*/ 100012 w 319088"/>
                <a:gd name="connsiteY126" fmla="*/ 208564 h 328613"/>
                <a:gd name="connsiteX127" fmla="*/ 100012 w 319088"/>
                <a:gd name="connsiteY127" fmla="*/ 209851 h 328613"/>
                <a:gd name="connsiteX128" fmla="*/ 101311 w 319088"/>
                <a:gd name="connsiteY128" fmla="*/ 211138 h 328613"/>
                <a:gd name="connsiteX129" fmla="*/ 140277 w 319088"/>
                <a:gd name="connsiteY129" fmla="*/ 208564 h 328613"/>
                <a:gd name="connsiteX130" fmla="*/ 142875 w 319088"/>
                <a:gd name="connsiteY130" fmla="*/ 207276 h 328613"/>
                <a:gd name="connsiteX131" fmla="*/ 142875 w 319088"/>
                <a:gd name="connsiteY131" fmla="*/ 166087 h 328613"/>
                <a:gd name="connsiteX132" fmla="*/ 140277 w 319088"/>
                <a:gd name="connsiteY132" fmla="*/ 164800 h 328613"/>
                <a:gd name="connsiteX133" fmla="*/ 101311 w 319088"/>
                <a:gd name="connsiteY133" fmla="*/ 163513 h 328613"/>
                <a:gd name="connsiteX134" fmla="*/ 100012 w 319088"/>
                <a:gd name="connsiteY134" fmla="*/ 163513 h 328613"/>
                <a:gd name="connsiteX135" fmla="*/ 74915 w 319088"/>
                <a:gd name="connsiteY135" fmla="*/ 163513 h 328613"/>
                <a:gd name="connsiteX136" fmla="*/ 50497 w 319088"/>
                <a:gd name="connsiteY136" fmla="*/ 166159 h 328613"/>
                <a:gd name="connsiteX137" fmla="*/ 49212 w 319088"/>
                <a:gd name="connsiteY137" fmla="*/ 167482 h 328613"/>
                <a:gd name="connsiteX138" fmla="*/ 49212 w 319088"/>
                <a:gd name="connsiteY138" fmla="*/ 207169 h 328613"/>
                <a:gd name="connsiteX139" fmla="*/ 50497 w 319088"/>
                <a:gd name="connsiteY139" fmla="*/ 208492 h 328613"/>
                <a:gd name="connsiteX140" fmla="*/ 74915 w 319088"/>
                <a:gd name="connsiteY140" fmla="*/ 211138 h 328613"/>
                <a:gd name="connsiteX141" fmla="*/ 76200 w 319088"/>
                <a:gd name="connsiteY141" fmla="*/ 211138 h 328613"/>
                <a:gd name="connsiteX142" fmla="*/ 76200 w 319088"/>
                <a:gd name="connsiteY142" fmla="*/ 209815 h 328613"/>
                <a:gd name="connsiteX143" fmla="*/ 76200 w 319088"/>
                <a:gd name="connsiteY143" fmla="*/ 164836 h 328613"/>
                <a:gd name="connsiteX144" fmla="*/ 76200 w 319088"/>
                <a:gd name="connsiteY144" fmla="*/ 163513 h 328613"/>
                <a:gd name="connsiteX145" fmla="*/ 74915 w 319088"/>
                <a:gd name="connsiteY145" fmla="*/ 163513 h 328613"/>
                <a:gd name="connsiteX146" fmla="*/ 288925 w 319088"/>
                <a:gd name="connsiteY146" fmla="*/ 127000 h 328613"/>
                <a:gd name="connsiteX147" fmla="*/ 288925 w 319088"/>
                <a:gd name="connsiteY147" fmla="*/ 129687 h 328613"/>
                <a:gd name="connsiteX148" fmla="*/ 288925 w 319088"/>
                <a:gd name="connsiteY148" fmla="*/ 159238 h 328613"/>
                <a:gd name="connsiteX149" fmla="*/ 290195 w 319088"/>
                <a:gd name="connsiteY149" fmla="*/ 160582 h 328613"/>
                <a:gd name="connsiteX150" fmla="*/ 306705 w 319088"/>
                <a:gd name="connsiteY150" fmla="*/ 161925 h 328613"/>
                <a:gd name="connsiteX151" fmla="*/ 307975 w 319088"/>
                <a:gd name="connsiteY151" fmla="*/ 161925 h 328613"/>
                <a:gd name="connsiteX152" fmla="*/ 307975 w 319088"/>
                <a:gd name="connsiteY152" fmla="*/ 160582 h 328613"/>
                <a:gd name="connsiteX153" fmla="*/ 307975 w 319088"/>
                <a:gd name="connsiteY153" fmla="*/ 132373 h 328613"/>
                <a:gd name="connsiteX154" fmla="*/ 306705 w 319088"/>
                <a:gd name="connsiteY154" fmla="*/ 129687 h 328613"/>
                <a:gd name="connsiteX155" fmla="*/ 290195 w 319088"/>
                <a:gd name="connsiteY155" fmla="*/ 127000 h 328613"/>
                <a:gd name="connsiteX156" fmla="*/ 288925 w 319088"/>
                <a:gd name="connsiteY156" fmla="*/ 127000 h 328613"/>
                <a:gd name="connsiteX157" fmla="*/ 260350 w 319088"/>
                <a:gd name="connsiteY157" fmla="*/ 123542 h 328613"/>
                <a:gd name="connsiteX158" fmla="*/ 260350 w 319088"/>
                <a:gd name="connsiteY158" fmla="*/ 124846 h 328613"/>
                <a:gd name="connsiteX159" fmla="*/ 260350 w 319088"/>
                <a:gd name="connsiteY159" fmla="*/ 156143 h 328613"/>
                <a:gd name="connsiteX160" fmla="*/ 261584 w 319088"/>
                <a:gd name="connsiteY160" fmla="*/ 157447 h 328613"/>
                <a:gd name="connsiteX161" fmla="*/ 280105 w 319088"/>
                <a:gd name="connsiteY161" fmla="*/ 158751 h 328613"/>
                <a:gd name="connsiteX162" fmla="*/ 281340 w 319088"/>
                <a:gd name="connsiteY162" fmla="*/ 158751 h 328613"/>
                <a:gd name="connsiteX163" fmla="*/ 282575 w 319088"/>
                <a:gd name="connsiteY163" fmla="*/ 157447 h 328613"/>
                <a:gd name="connsiteX164" fmla="*/ 282575 w 319088"/>
                <a:gd name="connsiteY164" fmla="*/ 127454 h 328613"/>
                <a:gd name="connsiteX165" fmla="*/ 280105 w 319088"/>
                <a:gd name="connsiteY165" fmla="*/ 126150 h 328613"/>
                <a:gd name="connsiteX166" fmla="*/ 261584 w 319088"/>
                <a:gd name="connsiteY166" fmla="*/ 123542 h 328613"/>
                <a:gd name="connsiteX167" fmla="*/ 260350 w 319088"/>
                <a:gd name="connsiteY167" fmla="*/ 123542 h 328613"/>
                <a:gd name="connsiteX168" fmla="*/ 29210 w 319088"/>
                <a:gd name="connsiteY168" fmla="*/ 115590 h 328613"/>
                <a:gd name="connsiteX169" fmla="*/ 13970 w 319088"/>
                <a:gd name="connsiteY169" fmla="*/ 120749 h 328613"/>
                <a:gd name="connsiteX170" fmla="*/ 12700 w 319088"/>
                <a:gd name="connsiteY170" fmla="*/ 122039 h 328613"/>
                <a:gd name="connsiteX171" fmla="*/ 12700 w 319088"/>
                <a:gd name="connsiteY171" fmla="*/ 154285 h 328613"/>
                <a:gd name="connsiteX172" fmla="*/ 12700 w 319088"/>
                <a:gd name="connsiteY172" fmla="*/ 155575 h 328613"/>
                <a:gd name="connsiteX173" fmla="*/ 13970 w 319088"/>
                <a:gd name="connsiteY173" fmla="*/ 155575 h 328613"/>
                <a:gd name="connsiteX174" fmla="*/ 30480 w 319088"/>
                <a:gd name="connsiteY174" fmla="*/ 152995 h 328613"/>
                <a:gd name="connsiteX175" fmla="*/ 31750 w 319088"/>
                <a:gd name="connsiteY175" fmla="*/ 151705 h 328613"/>
                <a:gd name="connsiteX176" fmla="*/ 31750 w 319088"/>
                <a:gd name="connsiteY176" fmla="*/ 116880 h 328613"/>
                <a:gd name="connsiteX177" fmla="*/ 31750 w 319088"/>
                <a:gd name="connsiteY177" fmla="*/ 115590 h 328613"/>
                <a:gd name="connsiteX178" fmla="*/ 29210 w 319088"/>
                <a:gd name="connsiteY178" fmla="*/ 115590 h 328613"/>
                <a:gd name="connsiteX179" fmla="*/ 158162 w 319088"/>
                <a:gd name="connsiteY179" fmla="*/ 104775 h 328613"/>
                <a:gd name="connsiteX180" fmla="*/ 156868 w 319088"/>
                <a:gd name="connsiteY180" fmla="*/ 106098 h 328613"/>
                <a:gd name="connsiteX181" fmla="*/ 155575 w 319088"/>
                <a:gd name="connsiteY181" fmla="*/ 107421 h 328613"/>
                <a:gd name="connsiteX182" fmla="*/ 155575 w 319088"/>
                <a:gd name="connsiteY182" fmla="*/ 147108 h 328613"/>
                <a:gd name="connsiteX183" fmla="*/ 156868 w 319088"/>
                <a:gd name="connsiteY183" fmla="*/ 149754 h 328613"/>
                <a:gd name="connsiteX184" fmla="*/ 189206 w 319088"/>
                <a:gd name="connsiteY184" fmla="*/ 152400 h 328613"/>
                <a:gd name="connsiteX185" fmla="*/ 190500 w 319088"/>
                <a:gd name="connsiteY185" fmla="*/ 151077 h 328613"/>
                <a:gd name="connsiteX186" fmla="*/ 190500 w 319088"/>
                <a:gd name="connsiteY186" fmla="*/ 149754 h 328613"/>
                <a:gd name="connsiteX187" fmla="*/ 190500 w 319088"/>
                <a:gd name="connsiteY187" fmla="*/ 112712 h 328613"/>
                <a:gd name="connsiteX188" fmla="*/ 189206 w 319088"/>
                <a:gd name="connsiteY188" fmla="*/ 110067 h 328613"/>
                <a:gd name="connsiteX189" fmla="*/ 158162 w 319088"/>
                <a:gd name="connsiteY189" fmla="*/ 104775 h 328613"/>
                <a:gd name="connsiteX190" fmla="*/ 74915 w 319088"/>
                <a:gd name="connsiteY190" fmla="*/ 99735 h 328613"/>
                <a:gd name="connsiteX191" fmla="*/ 50497 w 319088"/>
                <a:gd name="connsiteY191" fmla="*/ 107593 h 328613"/>
                <a:gd name="connsiteX192" fmla="*/ 49212 w 319088"/>
                <a:gd name="connsiteY192" fmla="*/ 110212 h 328613"/>
                <a:gd name="connsiteX193" fmla="*/ 49212 w 319088"/>
                <a:gd name="connsiteY193" fmla="*/ 148194 h 328613"/>
                <a:gd name="connsiteX194" fmla="*/ 49212 w 319088"/>
                <a:gd name="connsiteY194" fmla="*/ 149503 h 328613"/>
                <a:gd name="connsiteX195" fmla="*/ 50497 w 319088"/>
                <a:gd name="connsiteY195" fmla="*/ 150813 h 328613"/>
                <a:gd name="connsiteX196" fmla="*/ 74915 w 319088"/>
                <a:gd name="connsiteY196" fmla="*/ 145574 h 328613"/>
                <a:gd name="connsiteX197" fmla="*/ 76200 w 319088"/>
                <a:gd name="connsiteY197" fmla="*/ 144264 h 328613"/>
                <a:gd name="connsiteX198" fmla="*/ 76200 w 319088"/>
                <a:gd name="connsiteY198" fmla="*/ 101044 h 328613"/>
                <a:gd name="connsiteX199" fmla="*/ 76200 w 319088"/>
                <a:gd name="connsiteY199" fmla="*/ 99735 h 328613"/>
                <a:gd name="connsiteX200" fmla="*/ 74915 w 319088"/>
                <a:gd name="connsiteY200" fmla="*/ 99735 h 328613"/>
                <a:gd name="connsiteX201" fmla="*/ 215322 w 319088"/>
                <a:gd name="connsiteY201" fmla="*/ 98425 h 328613"/>
                <a:gd name="connsiteX202" fmla="*/ 214024 w 319088"/>
                <a:gd name="connsiteY202" fmla="*/ 99695 h 328613"/>
                <a:gd name="connsiteX203" fmla="*/ 212725 w 319088"/>
                <a:gd name="connsiteY203" fmla="*/ 100965 h 328613"/>
                <a:gd name="connsiteX204" fmla="*/ 212725 w 319088"/>
                <a:gd name="connsiteY204" fmla="*/ 151765 h 328613"/>
                <a:gd name="connsiteX205" fmla="*/ 215322 w 319088"/>
                <a:gd name="connsiteY205" fmla="*/ 153035 h 328613"/>
                <a:gd name="connsiteX206" fmla="*/ 238702 w 319088"/>
                <a:gd name="connsiteY206" fmla="*/ 155575 h 328613"/>
                <a:gd name="connsiteX207" fmla="*/ 240001 w 319088"/>
                <a:gd name="connsiteY207" fmla="*/ 155575 h 328613"/>
                <a:gd name="connsiteX208" fmla="*/ 241300 w 319088"/>
                <a:gd name="connsiteY208" fmla="*/ 155575 h 328613"/>
                <a:gd name="connsiteX209" fmla="*/ 241300 w 319088"/>
                <a:gd name="connsiteY209" fmla="*/ 153035 h 328613"/>
                <a:gd name="connsiteX210" fmla="*/ 241300 w 319088"/>
                <a:gd name="connsiteY210" fmla="*/ 106045 h 328613"/>
                <a:gd name="connsiteX211" fmla="*/ 240001 w 319088"/>
                <a:gd name="connsiteY211" fmla="*/ 103505 h 328613"/>
                <a:gd name="connsiteX212" fmla="*/ 215322 w 319088"/>
                <a:gd name="connsiteY212" fmla="*/ 98425 h 328613"/>
                <a:gd name="connsiteX213" fmla="*/ 101311 w 319088"/>
                <a:gd name="connsiteY213" fmla="*/ 96838 h 328613"/>
                <a:gd name="connsiteX214" fmla="*/ 100012 w 319088"/>
                <a:gd name="connsiteY214" fmla="*/ 98108 h 328613"/>
                <a:gd name="connsiteX215" fmla="*/ 100012 w 319088"/>
                <a:gd name="connsiteY215" fmla="*/ 99378 h 328613"/>
                <a:gd name="connsiteX216" fmla="*/ 100012 w 319088"/>
                <a:gd name="connsiteY216" fmla="*/ 142558 h 328613"/>
                <a:gd name="connsiteX217" fmla="*/ 101311 w 319088"/>
                <a:gd name="connsiteY217" fmla="*/ 143828 h 328613"/>
                <a:gd name="connsiteX218" fmla="*/ 140277 w 319088"/>
                <a:gd name="connsiteY218" fmla="*/ 147638 h 328613"/>
                <a:gd name="connsiteX219" fmla="*/ 141576 w 319088"/>
                <a:gd name="connsiteY219" fmla="*/ 146368 h 328613"/>
                <a:gd name="connsiteX220" fmla="*/ 142875 w 319088"/>
                <a:gd name="connsiteY220" fmla="*/ 145098 h 328613"/>
                <a:gd name="connsiteX221" fmla="*/ 142875 w 319088"/>
                <a:gd name="connsiteY221" fmla="*/ 105728 h 328613"/>
                <a:gd name="connsiteX222" fmla="*/ 140277 w 319088"/>
                <a:gd name="connsiteY222" fmla="*/ 103188 h 328613"/>
                <a:gd name="connsiteX223" fmla="*/ 101311 w 319088"/>
                <a:gd name="connsiteY223" fmla="*/ 96838 h 328613"/>
                <a:gd name="connsiteX224" fmla="*/ 288925 w 319088"/>
                <a:gd name="connsiteY224" fmla="*/ 84138 h 328613"/>
                <a:gd name="connsiteX225" fmla="*/ 288925 w 319088"/>
                <a:gd name="connsiteY225" fmla="*/ 85442 h 328613"/>
                <a:gd name="connsiteX226" fmla="*/ 288925 w 319088"/>
                <a:gd name="connsiteY226" fmla="*/ 115435 h 328613"/>
                <a:gd name="connsiteX227" fmla="*/ 290195 w 319088"/>
                <a:gd name="connsiteY227" fmla="*/ 116739 h 328613"/>
                <a:gd name="connsiteX228" fmla="*/ 305435 w 319088"/>
                <a:gd name="connsiteY228" fmla="*/ 120651 h 328613"/>
                <a:gd name="connsiteX229" fmla="*/ 306705 w 319088"/>
                <a:gd name="connsiteY229" fmla="*/ 120651 h 328613"/>
                <a:gd name="connsiteX230" fmla="*/ 307975 w 319088"/>
                <a:gd name="connsiteY230" fmla="*/ 119347 h 328613"/>
                <a:gd name="connsiteX231" fmla="*/ 307975 w 319088"/>
                <a:gd name="connsiteY231" fmla="*/ 118043 h 328613"/>
                <a:gd name="connsiteX232" fmla="*/ 307975 w 319088"/>
                <a:gd name="connsiteY232" fmla="*/ 90658 h 328613"/>
                <a:gd name="connsiteX233" fmla="*/ 306705 w 319088"/>
                <a:gd name="connsiteY233" fmla="*/ 89354 h 328613"/>
                <a:gd name="connsiteX234" fmla="*/ 290195 w 319088"/>
                <a:gd name="connsiteY234" fmla="*/ 84138 h 328613"/>
                <a:gd name="connsiteX235" fmla="*/ 288925 w 319088"/>
                <a:gd name="connsiteY235" fmla="*/ 84138 h 328613"/>
                <a:gd name="connsiteX236" fmla="*/ 260350 w 319088"/>
                <a:gd name="connsiteY236" fmla="*/ 77788 h 328613"/>
                <a:gd name="connsiteX237" fmla="*/ 260350 w 319088"/>
                <a:gd name="connsiteY237" fmla="*/ 79058 h 328613"/>
                <a:gd name="connsiteX238" fmla="*/ 260350 w 319088"/>
                <a:gd name="connsiteY238" fmla="*/ 109538 h 328613"/>
                <a:gd name="connsiteX239" fmla="*/ 261584 w 319088"/>
                <a:gd name="connsiteY239" fmla="*/ 110808 h 328613"/>
                <a:gd name="connsiteX240" fmla="*/ 280105 w 319088"/>
                <a:gd name="connsiteY240" fmla="*/ 115888 h 328613"/>
                <a:gd name="connsiteX241" fmla="*/ 281340 w 319088"/>
                <a:gd name="connsiteY241" fmla="*/ 114618 h 328613"/>
                <a:gd name="connsiteX242" fmla="*/ 282575 w 319088"/>
                <a:gd name="connsiteY242" fmla="*/ 113348 h 328613"/>
                <a:gd name="connsiteX243" fmla="*/ 282575 w 319088"/>
                <a:gd name="connsiteY243" fmla="*/ 85408 h 328613"/>
                <a:gd name="connsiteX244" fmla="*/ 281340 w 319088"/>
                <a:gd name="connsiteY244" fmla="*/ 82868 h 328613"/>
                <a:gd name="connsiteX245" fmla="*/ 262819 w 319088"/>
                <a:gd name="connsiteY245" fmla="*/ 77788 h 328613"/>
                <a:gd name="connsiteX246" fmla="*/ 260350 w 319088"/>
                <a:gd name="connsiteY246" fmla="*/ 77788 h 328613"/>
                <a:gd name="connsiteX247" fmla="*/ 29210 w 319088"/>
                <a:gd name="connsiteY247" fmla="*/ 63500 h 328613"/>
                <a:gd name="connsiteX248" fmla="*/ 12700 w 319088"/>
                <a:gd name="connsiteY248" fmla="*/ 73731 h 328613"/>
                <a:gd name="connsiteX249" fmla="*/ 12700 w 319088"/>
                <a:gd name="connsiteY249" fmla="*/ 75009 h 328613"/>
                <a:gd name="connsiteX250" fmla="*/ 12700 w 319088"/>
                <a:gd name="connsiteY250" fmla="*/ 106980 h 328613"/>
                <a:gd name="connsiteX251" fmla="*/ 12700 w 319088"/>
                <a:gd name="connsiteY251" fmla="*/ 108259 h 328613"/>
                <a:gd name="connsiteX252" fmla="*/ 13970 w 319088"/>
                <a:gd name="connsiteY252" fmla="*/ 109538 h 328613"/>
                <a:gd name="connsiteX253" fmla="*/ 15240 w 319088"/>
                <a:gd name="connsiteY253" fmla="*/ 108259 h 328613"/>
                <a:gd name="connsiteX254" fmla="*/ 31750 w 319088"/>
                <a:gd name="connsiteY254" fmla="*/ 101865 h 328613"/>
                <a:gd name="connsiteX255" fmla="*/ 31750 w 319088"/>
                <a:gd name="connsiteY255" fmla="*/ 99307 h 328613"/>
                <a:gd name="connsiteX256" fmla="*/ 31750 w 319088"/>
                <a:gd name="connsiteY256" fmla="*/ 66058 h 328613"/>
                <a:gd name="connsiteX257" fmla="*/ 31750 w 319088"/>
                <a:gd name="connsiteY257" fmla="*/ 63500 h 328613"/>
                <a:gd name="connsiteX258" fmla="*/ 29210 w 319088"/>
                <a:gd name="connsiteY258" fmla="*/ 63500 h 328613"/>
                <a:gd name="connsiteX259" fmla="*/ 156868 w 319088"/>
                <a:gd name="connsiteY259" fmla="*/ 47625 h 328613"/>
                <a:gd name="connsiteX260" fmla="*/ 155575 w 319088"/>
                <a:gd name="connsiteY260" fmla="*/ 48920 h 328613"/>
                <a:gd name="connsiteX261" fmla="*/ 155575 w 319088"/>
                <a:gd name="connsiteY261" fmla="*/ 89067 h 328613"/>
                <a:gd name="connsiteX262" fmla="*/ 156868 w 319088"/>
                <a:gd name="connsiteY262" fmla="*/ 90363 h 328613"/>
                <a:gd name="connsiteX263" fmla="*/ 187913 w 319088"/>
                <a:gd name="connsiteY263" fmla="*/ 96838 h 328613"/>
                <a:gd name="connsiteX264" fmla="*/ 189206 w 319088"/>
                <a:gd name="connsiteY264" fmla="*/ 96838 h 328613"/>
                <a:gd name="connsiteX265" fmla="*/ 190500 w 319088"/>
                <a:gd name="connsiteY265" fmla="*/ 96838 h 328613"/>
                <a:gd name="connsiteX266" fmla="*/ 190500 w 319088"/>
                <a:gd name="connsiteY266" fmla="*/ 95543 h 328613"/>
                <a:gd name="connsiteX267" fmla="*/ 190500 w 319088"/>
                <a:gd name="connsiteY267" fmla="*/ 57986 h 328613"/>
                <a:gd name="connsiteX268" fmla="*/ 189206 w 319088"/>
                <a:gd name="connsiteY268" fmla="*/ 56691 h 328613"/>
                <a:gd name="connsiteX269" fmla="*/ 158162 w 319088"/>
                <a:gd name="connsiteY269" fmla="*/ 47625 h 328613"/>
                <a:gd name="connsiteX270" fmla="*/ 156868 w 319088"/>
                <a:gd name="connsiteY270" fmla="*/ 47625 h 328613"/>
                <a:gd name="connsiteX271" fmla="*/ 73629 w 319088"/>
                <a:gd name="connsiteY271" fmla="*/ 34925 h 328613"/>
                <a:gd name="connsiteX272" fmla="*/ 49212 w 319088"/>
                <a:gd name="connsiteY272" fmla="*/ 50511 h 328613"/>
                <a:gd name="connsiteX273" fmla="*/ 49212 w 319088"/>
                <a:gd name="connsiteY273" fmla="*/ 51810 h 328613"/>
                <a:gd name="connsiteX274" fmla="*/ 49212 w 319088"/>
                <a:gd name="connsiteY274" fmla="*/ 90776 h 328613"/>
                <a:gd name="connsiteX275" fmla="*/ 49212 w 319088"/>
                <a:gd name="connsiteY275" fmla="*/ 92075 h 328613"/>
                <a:gd name="connsiteX276" fmla="*/ 50497 w 319088"/>
                <a:gd name="connsiteY276" fmla="*/ 92075 h 328613"/>
                <a:gd name="connsiteX277" fmla="*/ 51782 w 319088"/>
                <a:gd name="connsiteY277" fmla="*/ 92075 h 328613"/>
                <a:gd name="connsiteX278" fmla="*/ 76200 w 319088"/>
                <a:gd name="connsiteY278" fmla="*/ 81684 h 328613"/>
                <a:gd name="connsiteX279" fmla="*/ 76200 w 319088"/>
                <a:gd name="connsiteY279" fmla="*/ 79086 h 328613"/>
                <a:gd name="connsiteX280" fmla="*/ 76200 w 319088"/>
                <a:gd name="connsiteY280" fmla="*/ 36224 h 328613"/>
                <a:gd name="connsiteX281" fmla="*/ 76200 w 319088"/>
                <a:gd name="connsiteY281" fmla="*/ 34925 h 328613"/>
                <a:gd name="connsiteX282" fmla="*/ 73629 w 319088"/>
                <a:gd name="connsiteY282" fmla="*/ 34925 h 328613"/>
                <a:gd name="connsiteX283" fmla="*/ 100012 w 319088"/>
                <a:gd name="connsiteY283" fmla="*/ 30163 h 328613"/>
                <a:gd name="connsiteX284" fmla="*/ 100012 w 319088"/>
                <a:gd name="connsiteY284" fmla="*/ 32747 h 328613"/>
                <a:gd name="connsiteX285" fmla="*/ 100012 w 319088"/>
                <a:gd name="connsiteY285" fmla="*/ 76681 h 328613"/>
                <a:gd name="connsiteX286" fmla="*/ 101311 w 319088"/>
                <a:gd name="connsiteY286" fmla="*/ 77973 h 328613"/>
                <a:gd name="connsiteX287" fmla="*/ 140277 w 319088"/>
                <a:gd name="connsiteY287" fmla="*/ 85726 h 328613"/>
                <a:gd name="connsiteX288" fmla="*/ 141576 w 319088"/>
                <a:gd name="connsiteY288" fmla="*/ 85726 h 328613"/>
                <a:gd name="connsiteX289" fmla="*/ 142875 w 319088"/>
                <a:gd name="connsiteY289" fmla="*/ 84434 h 328613"/>
                <a:gd name="connsiteX290" fmla="*/ 142875 w 319088"/>
                <a:gd name="connsiteY290" fmla="*/ 43085 h 328613"/>
                <a:gd name="connsiteX291" fmla="*/ 141576 w 319088"/>
                <a:gd name="connsiteY291" fmla="*/ 41792 h 328613"/>
                <a:gd name="connsiteX292" fmla="*/ 102610 w 319088"/>
                <a:gd name="connsiteY292" fmla="*/ 30163 h 328613"/>
                <a:gd name="connsiteX293" fmla="*/ 100012 w 319088"/>
                <a:gd name="connsiteY293" fmla="*/ 30163 h 328613"/>
                <a:gd name="connsiteX294" fmla="*/ 87846 w 319088"/>
                <a:gd name="connsiteY294" fmla="*/ 0 h 328613"/>
                <a:gd name="connsiteX295" fmla="*/ 90430 w 319088"/>
                <a:gd name="connsiteY295" fmla="*/ 0 h 328613"/>
                <a:gd name="connsiteX296" fmla="*/ 204113 w 319088"/>
                <a:gd name="connsiteY296" fmla="*/ 37667 h 328613"/>
                <a:gd name="connsiteX297" fmla="*/ 207988 w 319088"/>
                <a:gd name="connsiteY297" fmla="*/ 42863 h 328613"/>
                <a:gd name="connsiteX298" fmla="*/ 207988 w 319088"/>
                <a:gd name="connsiteY298" fmla="*/ 70139 h 328613"/>
                <a:gd name="connsiteX299" fmla="*/ 248036 w 319088"/>
                <a:gd name="connsiteY299" fmla="*/ 54552 h 328613"/>
                <a:gd name="connsiteX300" fmla="*/ 250619 w 319088"/>
                <a:gd name="connsiteY300" fmla="*/ 53253 h 328613"/>
                <a:gd name="connsiteX301" fmla="*/ 251911 w 319088"/>
                <a:gd name="connsiteY301" fmla="*/ 53253 h 328613"/>
                <a:gd name="connsiteX302" fmla="*/ 315213 w 319088"/>
                <a:gd name="connsiteY302" fmla="*/ 74035 h 328613"/>
                <a:gd name="connsiteX303" fmla="*/ 319088 w 319088"/>
                <a:gd name="connsiteY303" fmla="*/ 80530 h 328613"/>
                <a:gd name="connsiteX304" fmla="*/ 319088 w 319088"/>
                <a:gd name="connsiteY304" fmla="*/ 266267 h 328613"/>
                <a:gd name="connsiteX305" fmla="*/ 315213 w 319088"/>
                <a:gd name="connsiteY305" fmla="*/ 271463 h 328613"/>
                <a:gd name="connsiteX306" fmla="*/ 251911 w 319088"/>
                <a:gd name="connsiteY306" fmla="*/ 287049 h 328613"/>
                <a:gd name="connsiteX307" fmla="*/ 204113 w 319088"/>
                <a:gd name="connsiteY307" fmla="*/ 300038 h 328613"/>
                <a:gd name="connsiteX308" fmla="*/ 89138 w 319088"/>
                <a:gd name="connsiteY308" fmla="*/ 328613 h 328613"/>
                <a:gd name="connsiteX309" fmla="*/ 87846 w 319088"/>
                <a:gd name="connsiteY309" fmla="*/ 328613 h 328613"/>
                <a:gd name="connsiteX310" fmla="*/ 85262 w 319088"/>
                <a:gd name="connsiteY310" fmla="*/ 328613 h 328613"/>
                <a:gd name="connsiteX311" fmla="*/ 2583 w 319088"/>
                <a:gd name="connsiteY311" fmla="*/ 281854 h 328613"/>
                <a:gd name="connsiteX312" fmla="*/ 0 w 319088"/>
                <a:gd name="connsiteY312" fmla="*/ 277957 h 328613"/>
                <a:gd name="connsiteX313" fmla="*/ 0 w 319088"/>
                <a:gd name="connsiteY313" fmla="*/ 64943 h 328613"/>
                <a:gd name="connsiteX314" fmla="*/ 1292 w 319088"/>
                <a:gd name="connsiteY314" fmla="*/ 61047 h 328613"/>
                <a:gd name="connsiteX315" fmla="*/ 85262 w 319088"/>
                <a:gd name="connsiteY315" fmla="*/ 1299 h 328613"/>
                <a:gd name="connsiteX316" fmla="*/ 87846 w 319088"/>
                <a:gd name="connsiteY316"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Lst>
              <a:rect l="l" t="t" r="r" b="b"/>
              <a:pathLst>
                <a:path w="319088" h="328613">
                  <a:moveTo>
                    <a:pt x="140277" y="225425"/>
                  </a:moveTo>
                  <a:cubicBezTo>
                    <a:pt x="140277" y="225425"/>
                    <a:pt x="140277" y="225425"/>
                    <a:pt x="101311" y="229351"/>
                  </a:cubicBezTo>
                  <a:cubicBezTo>
                    <a:pt x="100012" y="229351"/>
                    <a:pt x="100012" y="229351"/>
                    <a:pt x="100012" y="230660"/>
                  </a:cubicBezTo>
                  <a:cubicBezTo>
                    <a:pt x="100012" y="230660"/>
                    <a:pt x="100012" y="230660"/>
                    <a:pt x="100012" y="319646"/>
                  </a:cubicBezTo>
                  <a:cubicBezTo>
                    <a:pt x="100012" y="320954"/>
                    <a:pt x="100012" y="320954"/>
                    <a:pt x="100012" y="322263"/>
                  </a:cubicBezTo>
                  <a:cubicBezTo>
                    <a:pt x="101311" y="322263"/>
                    <a:pt x="101311" y="322263"/>
                    <a:pt x="101311" y="322263"/>
                  </a:cubicBezTo>
                  <a:cubicBezTo>
                    <a:pt x="101311" y="322263"/>
                    <a:pt x="101311" y="322263"/>
                    <a:pt x="102610" y="322263"/>
                  </a:cubicBezTo>
                  <a:cubicBezTo>
                    <a:pt x="102610" y="322263"/>
                    <a:pt x="102610" y="322263"/>
                    <a:pt x="140277" y="311794"/>
                  </a:cubicBezTo>
                  <a:cubicBezTo>
                    <a:pt x="141576" y="311794"/>
                    <a:pt x="142875" y="311794"/>
                    <a:pt x="142875" y="310485"/>
                  </a:cubicBezTo>
                  <a:lnTo>
                    <a:pt x="142875" y="228042"/>
                  </a:lnTo>
                  <a:cubicBezTo>
                    <a:pt x="142875" y="226734"/>
                    <a:pt x="141576" y="226734"/>
                    <a:pt x="141576" y="226734"/>
                  </a:cubicBezTo>
                  <a:cubicBezTo>
                    <a:pt x="141576" y="225425"/>
                    <a:pt x="140277" y="225425"/>
                    <a:pt x="140277" y="225425"/>
                  </a:cubicBezTo>
                  <a:close/>
                  <a:moveTo>
                    <a:pt x="49212" y="223838"/>
                  </a:moveTo>
                  <a:cubicBezTo>
                    <a:pt x="49212" y="225108"/>
                    <a:pt x="49212" y="225108"/>
                    <a:pt x="49212" y="226378"/>
                  </a:cubicBezTo>
                  <a:cubicBezTo>
                    <a:pt x="49212" y="226378"/>
                    <a:pt x="49212" y="226378"/>
                    <a:pt x="49212" y="263208"/>
                  </a:cubicBezTo>
                  <a:cubicBezTo>
                    <a:pt x="49212" y="264478"/>
                    <a:pt x="49212" y="264478"/>
                    <a:pt x="50497" y="265748"/>
                  </a:cubicBezTo>
                  <a:cubicBezTo>
                    <a:pt x="50497" y="265748"/>
                    <a:pt x="50497" y="265748"/>
                    <a:pt x="74915" y="274638"/>
                  </a:cubicBezTo>
                  <a:cubicBezTo>
                    <a:pt x="74915" y="274638"/>
                    <a:pt x="76200" y="274638"/>
                    <a:pt x="76200" y="273368"/>
                  </a:cubicBezTo>
                  <a:cubicBezTo>
                    <a:pt x="76200" y="273368"/>
                    <a:pt x="76200" y="273368"/>
                    <a:pt x="76200" y="272098"/>
                  </a:cubicBezTo>
                  <a:lnTo>
                    <a:pt x="76200" y="230188"/>
                  </a:lnTo>
                  <a:cubicBezTo>
                    <a:pt x="76200" y="228918"/>
                    <a:pt x="76200" y="228918"/>
                    <a:pt x="74915" y="228918"/>
                  </a:cubicBezTo>
                  <a:cubicBezTo>
                    <a:pt x="74915" y="228918"/>
                    <a:pt x="74915" y="228918"/>
                    <a:pt x="50497" y="223838"/>
                  </a:cubicBezTo>
                  <a:cubicBezTo>
                    <a:pt x="50497" y="223838"/>
                    <a:pt x="50497" y="223838"/>
                    <a:pt x="49212" y="223838"/>
                  </a:cubicBezTo>
                  <a:close/>
                  <a:moveTo>
                    <a:pt x="189206" y="222250"/>
                  </a:moveTo>
                  <a:cubicBezTo>
                    <a:pt x="189206" y="222250"/>
                    <a:pt x="189206" y="222250"/>
                    <a:pt x="156868" y="224848"/>
                  </a:cubicBezTo>
                  <a:cubicBezTo>
                    <a:pt x="156868" y="224848"/>
                    <a:pt x="155575" y="226147"/>
                    <a:pt x="155575" y="226147"/>
                  </a:cubicBezTo>
                  <a:cubicBezTo>
                    <a:pt x="155575" y="226147"/>
                    <a:pt x="155575" y="226147"/>
                    <a:pt x="155575" y="305377"/>
                  </a:cubicBezTo>
                  <a:cubicBezTo>
                    <a:pt x="155575" y="306676"/>
                    <a:pt x="155575" y="306676"/>
                    <a:pt x="156868" y="307975"/>
                  </a:cubicBezTo>
                  <a:cubicBezTo>
                    <a:pt x="156868" y="307975"/>
                    <a:pt x="156868" y="307975"/>
                    <a:pt x="158162" y="307975"/>
                  </a:cubicBezTo>
                  <a:cubicBezTo>
                    <a:pt x="158162" y="307975"/>
                    <a:pt x="158162" y="307975"/>
                    <a:pt x="189206" y="300182"/>
                  </a:cubicBezTo>
                  <a:cubicBezTo>
                    <a:pt x="190500" y="300182"/>
                    <a:pt x="190500" y="298883"/>
                    <a:pt x="190500" y="297584"/>
                  </a:cubicBezTo>
                  <a:lnTo>
                    <a:pt x="190500" y="223549"/>
                  </a:lnTo>
                  <a:cubicBezTo>
                    <a:pt x="190500" y="223549"/>
                    <a:pt x="190500" y="223549"/>
                    <a:pt x="190500" y="222250"/>
                  </a:cubicBezTo>
                  <a:cubicBezTo>
                    <a:pt x="189206" y="222250"/>
                    <a:pt x="189206" y="222250"/>
                    <a:pt x="189206" y="222250"/>
                  </a:cubicBezTo>
                  <a:close/>
                  <a:moveTo>
                    <a:pt x="12700" y="217488"/>
                  </a:moveTo>
                  <a:cubicBezTo>
                    <a:pt x="12700" y="217488"/>
                    <a:pt x="12700" y="218778"/>
                    <a:pt x="12700" y="218778"/>
                  </a:cubicBezTo>
                  <a:cubicBezTo>
                    <a:pt x="12700" y="218778"/>
                    <a:pt x="12700" y="218778"/>
                    <a:pt x="12700" y="251024"/>
                  </a:cubicBezTo>
                  <a:cubicBezTo>
                    <a:pt x="12700" y="252314"/>
                    <a:pt x="12700" y="252314"/>
                    <a:pt x="13970" y="252314"/>
                  </a:cubicBezTo>
                  <a:cubicBezTo>
                    <a:pt x="13970" y="252314"/>
                    <a:pt x="13970" y="252314"/>
                    <a:pt x="29210" y="258763"/>
                  </a:cubicBezTo>
                  <a:cubicBezTo>
                    <a:pt x="30480" y="258763"/>
                    <a:pt x="30480" y="258763"/>
                    <a:pt x="30480" y="258763"/>
                  </a:cubicBezTo>
                  <a:cubicBezTo>
                    <a:pt x="30480" y="258763"/>
                    <a:pt x="31750" y="258763"/>
                    <a:pt x="31750" y="258763"/>
                  </a:cubicBezTo>
                  <a:cubicBezTo>
                    <a:pt x="31750" y="258763"/>
                    <a:pt x="31750" y="257473"/>
                    <a:pt x="31750" y="257473"/>
                  </a:cubicBezTo>
                  <a:lnTo>
                    <a:pt x="31750" y="222647"/>
                  </a:lnTo>
                  <a:cubicBezTo>
                    <a:pt x="31750" y="221358"/>
                    <a:pt x="31750" y="220068"/>
                    <a:pt x="30480" y="220068"/>
                  </a:cubicBezTo>
                  <a:cubicBezTo>
                    <a:pt x="30480" y="220068"/>
                    <a:pt x="30480" y="220068"/>
                    <a:pt x="13970" y="217488"/>
                  </a:cubicBezTo>
                  <a:cubicBezTo>
                    <a:pt x="13970" y="217488"/>
                    <a:pt x="13970" y="217488"/>
                    <a:pt x="12700" y="217488"/>
                  </a:cubicBezTo>
                  <a:close/>
                  <a:moveTo>
                    <a:pt x="280105" y="214313"/>
                  </a:moveTo>
                  <a:cubicBezTo>
                    <a:pt x="280105" y="214313"/>
                    <a:pt x="280105" y="214313"/>
                    <a:pt x="261584" y="215595"/>
                  </a:cubicBezTo>
                  <a:cubicBezTo>
                    <a:pt x="260350" y="215595"/>
                    <a:pt x="260350" y="216877"/>
                    <a:pt x="260350" y="216877"/>
                  </a:cubicBezTo>
                  <a:cubicBezTo>
                    <a:pt x="260350" y="216877"/>
                    <a:pt x="260350" y="216877"/>
                    <a:pt x="260350" y="278424"/>
                  </a:cubicBezTo>
                  <a:cubicBezTo>
                    <a:pt x="260350" y="279706"/>
                    <a:pt x="260350" y="279706"/>
                    <a:pt x="260350" y="279706"/>
                  </a:cubicBezTo>
                  <a:cubicBezTo>
                    <a:pt x="261584" y="279706"/>
                    <a:pt x="261584" y="280988"/>
                    <a:pt x="261584" y="280988"/>
                  </a:cubicBezTo>
                  <a:cubicBezTo>
                    <a:pt x="261584" y="280988"/>
                    <a:pt x="261584" y="280988"/>
                    <a:pt x="262819" y="280988"/>
                  </a:cubicBezTo>
                  <a:cubicBezTo>
                    <a:pt x="262819" y="280988"/>
                    <a:pt x="262819" y="280988"/>
                    <a:pt x="280105" y="275859"/>
                  </a:cubicBezTo>
                  <a:cubicBezTo>
                    <a:pt x="281340" y="275859"/>
                    <a:pt x="282575" y="274577"/>
                    <a:pt x="282575" y="273295"/>
                  </a:cubicBezTo>
                  <a:lnTo>
                    <a:pt x="282575" y="215595"/>
                  </a:lnTo>
                  <a:cubicBezTo>
                    <a:pt x="282575" y="215595"/>
                    <a:pt x="281340" y="214313"/>
                    <a:pt x="281340" y="214313"/>
                  </a:cubicBezTo>
                  <a:cubicBezTo>
                    <a:pt x="281340" y="214313"/>
                    <a:pt x="280105" y="214313"/>
                    <a:pt x="280105" y="214313"/>
                  </a:cubicBezTo>
                  <a:close/>
                  <a:moveTo>
                    <a:pt x="306983" y="211138"/>
                  </a:moveTo>
                  <a:cubicBezTo>
                    <a:pt x="306983" y="211138"/>
                    <a:pt x="306983" y="211138"/>
                    <a:pt x="290215" y="212428"/>
                  </a:cubicBezTo>
                  <a:cubicBezTo>
                    <a:pt x="288925" y="212428"/>
                    <a:pt x="288925" y="213718"/>
                    <a:pt x="288925" y="215008"/>
                  </a:cubicBezTo>
                  <a:cubicBezTo>
                    <a:pt x="288925" y="215008"/>
                    <a:pt x="288925" y="215008"/>
                    <a:pt x="288925" y="271761"/>
                  </a:cubicBezTo>
                  <a:cubicBezTo>
                    <a:pt x="288925" y="271761"/>
                    <a:pt x="288925" y="273051"/>
                    <a:pt x="288925" y="273051"/>
                  </a:cubicBezTo>
                  <a:cubicBezTo>
                    <a:pt x="288925" y="273051"/>
                    <a:pt x="290215" y="273051"/>
                    <a:pt x="290215" y="273051"/>
                  </a:cubicBezTo>
                  <a:cubicBezTo>
                    <a:pt x="290215" y="273051"/>
                    <a:pt x="290215" y="273051"/>
                    <a:pt x="308273" y="269181"/>
                  </a:cubicBezTo>
                  <a:cubicBezTo>
                    <a:pt x="308273" y="269181"/>
                    <a:pt x="309563" y="267892"/>
                    <a:pt x="309563" y="266602"/>
                  </a:cubicBezTo>
                  <a:cubicBezTo>
                    <a:pt x="309563" y="266602"/>
                    <a:pt x="309563" y="266602"/>
                    <a:pt x="308273" y="212428"/>
                  </a:cubicBezTo>
                  <a:cubicBezTo>
                    <a:pt x="308273" y="212428"/>
                    <a:pt x="308273" y="212428"/>
                    <a:pt x="308273" y="211138"/>
                  </a:cubicBezTo>
                  <a:cubicBezTo>
                    <a:pt x="306983" y="211138"/>
                    <a:pt x="306983" y="211138"/>
                    <a:pt x="306983" y="211138"/>
                  </a:cubicBezTo>
                  <a:close/>
                  <a:moveTo>
                    <a:pt x="290195" y="169863"/>
                  </a:moveTo>
                  <a:cubicBezTo>
                    <a:pt x="290195" y="169863"/>
                    <a:pt x="288925" y="169863"/>
                    <a:pt x="288925" y="171196"/>
                  </a:cubicBezTo>
                  <a:cubicBezTo>
                    <a:pt x="288925" y="171196"/>
                    <a:pt x="288925" y="171196"/>
                    <a:pt x="288925" y="172530"/>
                  </a:cubicBezTo>
                  <a:lnTo>
                    <a:pt x="288925" y="201867"/>
                  </a:lnTo>
                  <a:cubicBezTo>
                    <a:pt x="288925" y="201867"/>
                    <a:pt x="288925" y="201867"/>
                    <a:pt x="288925" y="203201"/>
                  </a:cubicBezTo>
                  <a:cubicBezTo>
                    <a:pt x="288925" y="203201"/>
                    <a:pt x="290195" y="203201"/>
                    <a:pt x="290195" y="203201"/>
                  </a:cubicBezTo>
                  <a:cubicBezTo>
                    <a:pt x="290195" y="203201"/>
                    <a:pt x="290195" y="203201"/>
                    <a:pt x="306705" y="201867"/>
                  </a:cubicBezTo>
                  <a:cubicBezTo>
                    <a:pt x="307975" y="201867"/>
                    <a:pt x="307975" y="201867"/>
                    <a:pt x="307975" y="200534"/>
                  </a:cubicBezTo>
                  <a:cubicBezTo>
                    <a:pt x="307975" y="200534"/>
                    <a:pt x="307975" y="200534"/>
                    <a:pt x="307975" y="172530"/>
                  </a:cubicBezTo>
                  <a:cubicBezTo>
                    <a:pt x="307975" y="171196"/>
                    <a:pt x="307975" y="171196"/>
                    <a:pt x="306705" y="171196"/>
                  </a:cubicBezTo>
                  <a:cubicBezTo>
                    <a:pt x="306705" y="171196"/>
                    <a:pt x="306705" y="171196"/>
                    <a:pt x="290195" y="169863"/>
                  </a:cubicBezTo>
                  <a:close/>
                  <a:moveTo>
                    <a:pt x="261584" y="168275"/>
                  </a:moveTo>
                  <a:cubicBezTo>
                    <a:pt x="261584" y="168275"/>
                    <a:pt x="260350" y="168275"/>
                    <a:pt x="260350" y="169568"/>
                  </a:cubicBezTo>
                  <a:cubicBezTo>
                    <a:pt x="260350" y="169568"/>
                    <a:pt x="260350" y="169568"/>
                    <a:pt x="260350" y="170862"/>
                  </a:cubicBezTo>
                  <a:cubicBezTo>
                    <a:pt x="260350" y="170862"/>
                    <a:pt x="260350" y="170862"/>
                    <a:pt x="260350" y="201906"/>
                  </a:cubicBezTo>
                  <a:cubicBezTo>
                    <a:pt x="260350" y="201906"/>
                    <a:pt x="260350" y="201906"/>
                    <a:pt x="260350" y="203200"/>
                  </a:cubicBezTo>
                  <a:cubicBezTo>
                    <a:pt x="260350" y="203200"/>
                    <a:pt x="261584" y="203200"/>
                    <a:pt x="261584" y="203200"/>
                  </a:cubicBezTo>
                  <a:cubicBezTo>
                    <a:pt x="261584" y="203200"/>
                    <a:pt x="261584" y="203200"/>
                    <a:pt x="280105" y="201906"/>
                  </a:cubicBezTo>
                  <a:cubicBezTo>
                    <a:pt x="281340" y="201906"/>
                    <a:pt x="282575" y="201906"/>
                    <a:pt x="282575" y="200613"/>
                  </a:cubicBezTo>
                  <a:lnTo>
                    <a:pt x="282575" y="170862"/>
                  </a:lnTo>
                  <a:cubicBezTo>
                    <a:pt x="282575" y="170862"/>
                    <a:pt x="281340" y="169568"/>
                    <a:pt x="280105" y="169568"/>
                  </a:cubicBezTo>
                  <a:cubicBezTo>
                    <a:pt x="280105" y="169568"/>
                    <a:pt x="280105" y="169568"/>
                    <a:pt x="261584" y="168275"/>
                  </a:cubicBezTo>
                  <a:close/>
                  <a:moveTo>
                    <a:pt x="214024" y="168275"/>
                  </a:moveTo>
                  <a:cubicBezTo>
                    <a:pt x="214024" y="169567"/>
                    <a:pt x="212725" y="169567"/>
                    <a:pt x="212725" y="169567"/>
                  </a:cubicBezTo>
                  <a:cubicBezTo>
                    <a:pt x="212725" y="169567"/>
                    <a:pt x="212725" y="169567"/>
                    <a:pt x="212725" y="222546"/>
                  </a:cubicBezTo>
                  <a:cubicBezTo>
                    <a:pt x="212725" y="222546"/>
                    <a:pt x="214024" y="222546"/>
                    <a:pt x="214024" y="223838"/>
                  </a:cubicBezTo>
                  <a:cubicBezTo>
                    <a:pt x="214024" y="223838"/>
                    <a:pt x="214024" y="223838"/>
                    <a:pt x="215322" y="223838"/>
                  </a:cubicBezTo>
                  <a:cubicBezTo>
                    <a:pt x="215322" y="223838"/>
                    <a:pt x="215322" y="223838"/>
                    <a:pt x="240001" y="221254"/>
                  </a:cubicBezTo>
                  <a:cubicBezTo>
                    <a:pt x="240001" y="221254"/>
                    <a:pt x="241300" y="221254"/>
                    <a:pt x="241300" y="219962"/>
                  </a:cubicBezTo>
                  <a:lnTo>
                    <a:pt x="241300" y="170859"/>
                  </a:lnTo>
                  <a:cubicBezTo>
                    <a:pt x="241300" y="169567"/>
                    <a:pt x="240001" y="169567"/>
                    <a:pt x="240001" y="169567"/>
                  </a:cubicBezTo>
                  <a:cubicBezTo>
                    <a:pt x="240001" y="169567"/>
                    <a:pt x="240001" y="169567"/>
                    <a:pt x="215322" y="168275"/>
                  </a:cubicBezTo>
                  <a:cubicBezTo>
                    <a:pt x="214024" y="168275"/>
                    <a:pt x="214024" y="168275"/>
                    <a:pt x="214024" y="168275"/>
                  </a:cubicBezTo>
                  <a:close/>
                  <a:moveTo>
                    <a:pt x="30480" y="168275"/>
                  </a:moveTo>
                  <a:cubicBezTo>
                    <a:pt x="30480" y="168275"/>
                    <a:pt x="30480" y="168275"/>
                    <a:pt x="13970" y="169545"/>
                  </a:cubicBezTo>
                  <a:cubicBezTo>
                    <a:pt x="12700" y="169545"/>
                    <a:pt x="12700" y="170815"/>
                    <a:pt x="12700" y="170815"/>
                  </a:cubicBezTo>
                  <a:cubicBezTo>
                    <a:pt x="12700" y="170815"/>
                    <a:pt x="12700" y="170815"/>
                    <a:pt x="12700" y="202565"/>
                  </a:cubicBezTo>
                  <a:cubicBezTo>
                    <a:pt x="12700" y="203835"/>
                    <a:pt x="12700" y="203835"/>
                    <a:pt x="13970" y="203835"/>
                  </a:cubicBezTo>
                  <a:cubicBezTo>
                    <a:pt x="13970" y="203835"/>
                    <a:pt x="13970" y="203835"/>
                    <a:pt x="30480" y="206375"/>
                  </a:cubicBezTo>
                  <a:cubicBezTo>
                    <a:pt x="30480" y="206375"/>
                    <a:pt x="31750" y="206375"/>
                    <a:pt x="31750" y="205105"/>
                  </a:cubicBezTo>
                  <a:cubicBezTo>
                    <a:pt x="31750" y="205105"/>
                    <a:pt x="31750" y="205105"/>
                    <a:pt x="31750" y="203835"/>
                  </a:cubicBezTo>
                  <a:lnTo>
                    <a:pt x="31750" y="169545"/>
                  </a:lnTo>
                  <a:cubicBezTo>
                    <a:pt x="31750" y="169545"/>
                    <a:pt x="31750" y="169545"/>
                    <a:pt x="31750" y="168275"/>
                  </a:cubicBezTo>
                  <a:cubicBezTo>
                    <a:pt x="31750" y="168275"/>
                    <a:pt x="30480" y="168275"/>
                    <a:pt x="30480" y="168275"/>
                  </a:cubicBezTo>
                  <a:close/>
                  <a:moveTo>
                    <a:pt x="158162" y="165100"/>
                  </a:moveTo>
                  <a:cubicBezTo>
                    <a:pt x="156868" y="165100"/>
                    <a:pt x="156868" y="165100"/>
                    <a:pt x="156868" y="166407"/>
                  </a:cubicBezTo>
                  <a:cubicBezTo>
                    <a:pt x="155575" y="166407"/>
                    <a:pt x="155575" y="166407"/>
                    <a:pt x="155575" y="167715"/>
                  </a:cubicBezTo>
                  <a:cubicBezTo>
                    <a:pt x="155575" y="167715"/>
                    <a:pt x="155575" y="167715"/>
                    <a:pt x="155575" y="206935"/>
                  </a:cubicBezTo>
                  <a:cubicBezTo>
                    <a:pt x="155575" y="208243"/>
                    <a:pt x="155575" y="208243"/>
                    <a:pt x="156868" y="208243"/>
                  </a:cubicBezTo>
                  <a:cubicBezTo>
                    <a:pt x="156868" y="208243"/>
                    <a:pt x="156868" y="209550"/>
                    <a:pt x="158162" y="209550"/>
                  </a:cubicBezTo>
                  <a:cubicBezTo>
                    <a:pt x="158162" y="209550"/>
                    <a:pt x="158162" y="209550"/>
                    <a:pt x="189206" y="208243"/>
                  </a:cubicBezTo>
                  <a:cubicBezTo>
                    <a:pt x="190500" y="208243"/>
                    <a:pt x="190500" y="206935"/>
                    <a:pt x="190500" y="205628"/>
                  </a:cubicBezTo>
                  <a:lnTo>
                    <a:pt x="190500" y="169022"/>
                  </a:lnTo>
                  <a:cubicBezTo>
                    <a:pt x="190500" y="167715"/>
                    <a:pt x="189206" y="166407"/>
                    <a:pt x="189206" y="166407"/>
                  </a:cubicBezTo>
                  <a:cubicBezTo>
                    <a:pt x="189206" y="166407"/>
                    <a:pt x="189206" y="166407"/>
                    <a:pt x="158162" y="165100"/>
                  </a:cubicBezTo>
                  <a:close/>
                  <a:moveTo>
                    <a:pt x="100012" y="163513"/>
                  </a:moveTo>
                  <a:cubicBezTo>
                    <a:pt x="100012" y="163513"/>
                    <a:pt x="100012" y="164800"/>
                    <a:pt x="100012" y="164800"/>
                  </a:cubicBezTo>
                  <a:cubicBezTo>
                    <a:pt x="100012" y="164800"/>
                    <a:pt x="100012" y="164800"/>
                    <a:pt x="100012" y="208564"/>
                  </a:cubicBezTo>
                  <a:cubicBezTo>
                    <a:pt x="100012" y="209851"/>
                    <a:pt x="100012" y="209851"/>
                    <a:pt x="100012" y="209851"/>
                  </a:cubicBezTo>
                  <a:cubicBezTo>
                    <a:pt x="100012" y="209851"/>
                    <a:pt x="101311" y="211138"/>
                    <a:pt x="101311" y="211138"/>
                  </a:cubicBezTo>
                  <a:cubicBezTo>
                    <a:pt x="101311" y="211138"/>
                    <a:pt x="101311" y="211138"/>
                    <a:pt x="140277" y="208564"/>
                  </a:cubicBezTo>
                  <a:cubicBezTo>
                    <a:pt x="141576" y="208564"/>
                    <a:pt x="142875" y="208564"/>
                    <a:pt x="142875" y="207276"/>
                  </a:cubicBezTo>
                  <a:lnTo>
                    <a:pt x="142875" y="166087"/>
                  </a:lnTo>
                  <a:cubicBezTo>
                    <a:pt x="142875" y="164800"/>
                    <a:pt x="141576" y="164800"/>
                    <a:pt x="140277" y="164800"/>
                  </a:cubicBezTo>
                  <a:cubicBezTo>
                    <a:pt x="140277" y="164800"/>
                    <a:pt x="140277" y="164800"/>
                    <a:pt x="101311" y="163513"/>
                  </a:cubicBezTo>
                  <a:cubicBezTo>
                    <a:pt x="101311" y="163513"/>
                    <a:pt x="100012" y="163513"/>
                    <a:pt x="100012" y="163513"/>
                  </a:cubicBezTo>
                  <a:close/>
                  <a:moveTo>
                    <a:pt x="74915" y="163513"/>
                  </a:moveTo>
                  <a:cubicBezTo>
                    <a:pt x="74915" y="163513"/>
                    <a:pt x="74915" y="163513"/>
                    <a:pt x="50497" y="166159"/>
                  </a:cubicBezTo>
                  <a:cubicBezTo>
                    <a:pt x="49212" y="166159"/>
                    <a:pt x="49212" y="166159"/>
                    <a:pt x="49212" y="167482"/>
                  </a:cubicBezTo>
                  <a:cubicBezTo>
                    <a:pt x="49212" y="167482"/>
                    <a:pt x="49212" y="167482"/>
                    <a:pt x="49212" y="207169"/>
                  </a:cubicBezTo>
                  <a:cubicBezTo>
                    <a:pt x="49212" y="207169"/>
                    <a:pt x="49212" y="208492"/>
                    <a:pt x="50497" y="208492"/>
                  </a:cubicBezTo>
                  <a:cubicBezTo>
                    <a:pt x="50497" y="208492"/>
                    <a:pt x="50497" y="208492"/>
                    <a:pt x="74915" y="211138"/>
                  </a:cubicBezTo>
                  <a:cubicBezTo>
                    <a:pt x="74915" y="211138"/>
                    <a:pt x="76200" y="211138"/>
                    <a:pt x="76200" y="211138"/>
                  </a:cubicBezTo>
                  <a:cubicBezTo>
                    <a:pt x="76200" y="209815"/>
                    <a:pt x="76200" y="209815"/>
                    <a:pt x="76200" y="209815"/>
                  </a:cubicBezTo>
                  <a:lnTo>
                    <a:pt x="76200" y="164836"/>
                  </a:lnTo>
                  <a:cubicBezTo>
                    <a:pt x="76200" y="164836"/>
                    <a:pt x="76200" y="164836"/>
                    <a:pt x="76200" y="163513"/>
                  </a:cubicBezTo>
                  <a:cubicBezTo>
                    <a:pt x="76200" y="163513"/>
                    <a:pt x="74915" y="163513"/>
                    <a:pt x="74915" y="163513"/>
                  </a:cubicBezTo>
                  <a:close/>
                  <a:moveTo>
                    <a:pt x="288925" y="127000"/>
                  </a:moveTo>
                  <a:cubicBezTo>
                    <a:pt x="288925" y="128343"/>
                    <a:pt x="288925" y="128343"/>
                    <a:pt x="288925" y="129687"/>
                  </a:cubicBezTo>
                  <a:lnTo>
                    <a:pt x="288925" y="159238"/>
                  </a:lnTo>
                  <a:cubicBezTo>
                    <a:pt x="288925" y="159238"/>
                    <a:pt x="288925" y="160582"/>
                    <a:pt x="290195" y="160582"/>
                  </a:cubicBezTo>
                  <a:cubicBezTo>
                    <a:pt x="290195" y="160582"/>
                    <a:pt x="290195" y="160582"/>
                    <a:pt x="306705" y="161925"/>
                  </a:cubicBezTo>
                  <a:cubicBezTo>
                    <a:pt x="306705" y="161925"/>
                    <a:pt x="307975" y="161925"/>
                    <a:pt x="307975" y="161925"/>
                  </a:cubicBezTo>
                  <a:cubicBezTo>
                    <a:pt x="307975" y="160582"/>
                    <a:pt x="307975" y="160582"/>
                    <a:pt x="307975" y="160582"/>
                  </a:cubicBezTo>
                  <a:cubicBezTo>
                    <a:pt x="307975" y="160582"/>
                    <a:pt x="307975" y="160582"/>
                    <a:pt x="307975" y="132373"/>
                  </a:cubicBezTo>
                  <a:cubicBezTo>
                    <a:pt x="307975" y="131030"/>
                    <a:pt x="307975" y="129687"/>
                    <a:pt x="306705" y="129687"/>
                  </a:cubicBezTo>
                  <a:cubicBezTo>
                    <a:pt x="306705" y="129687"/>
                    <a:pt x="306705" y="129687"/>
                    <a:pt x="290195" y="127000"/>
                  </a:cubicBezTo>
                  <a:cubicBezTo>
                    <a:pt x="290195" y="127000"/>
                    <a:pt x="288925" y="127000"/>
                    <a:pt x="288925" y="127000"/>
                  </a:cubicBezTo>
                  <a:close/>
                  <a:moveTo>
                    <a:pt x="260350" y="123542"/>
                  </a:moveTo>
                  <a:cubicBezTo>
                    <a:pt x="260350" y="123542"/>
                    <a:pt x="260350" y="124846"/>
                    <a:pt x="260350" y="124846"/>
                  </a:cubicBezTo>
                  <a:cubicBezTo>
                    <a:pt x="260350" y="124846"/>
                    <a:pt x="260350" y="124846"/>
                    <a:pt x="260350" y="156143"/>
                  </a:cubicBezTo>
                  <a:cubicBezTo>
                    <a:pt x="260350" y="157447"/>
                    <a:pt x="260350" y="157447"/>
                    <a:pt x="261584" y="157447"/>
                  </a:cubicBezTo>
                  <a:cubicBezTo>
                    <a:pt x="261584" y="157447"/>
                    <a:pt x="261584" y="157447"/>
                    <a:pt x="280105" y="158751"/>
                  </a:cubicBezTo>
                  <a:cubicBezTo>
                    <a:pt x="280105" y="158751"/>
                    <a:pt x="281340" y="158751"/>
                    <a:pt x="281340" y="158751"/>
                  </a:cubicBezTo>
                  <a:cubicBezTo>
                    <a:pt x="281340" y="158751"/>
                    <a:pt x="282575" y="157447"/>
                    <a:pt x="282575" y="157447"/>
                  </a:cubicBezTo>
                  <a:lnTo>
                    <a:pt x="282575" y="127454"/>
                  </a:lnTo>
                  <a:cubicBezTo>
                    <a:pt x="282575" y="127454"/>
                    <a:pt x="281340" y="126150"/>
                    <a:pt x="280105" y="126150"/>
                  </a:cubicBezTo>
                  <a:cubicBezTo>
                    <a:pt x="280105" y="126150"/>
                    <a:pt x="280105" y="126150"/>
                    <a:pt x="261584" y="123542"/>
                  </a:cubicBezTo>
                  <a:cubicBezTo>
                    <a:pt x="261584" y="122238"/>
                    <a:pt x="261584" y="123542"/>
                    <a:pt x="260350" y="123542"/>
                  </a:cubicBezTo>
                  <a:close/>
                  <a:moveTo>
                    <a:pt x="29210" y="115590"/>
                  </a:moveTo>
                  <a:cubicBezTo>
                    <a:pt x="29210" y="115590"/>
                    <a:pt x="29210" y="115590"/>
                    <a:pt x="13970" y="120749"/>
                  </a:cubicBezTo>
                  <a:cubicBezTo>
                    <a:pt x="12700" y="120749"/>
                    <a:pt x="12700" y="122039"/>
                    <a:pt x="12700" y="122039"/>
                  </a:cubicBezTo>
                  <a:cubicBezTo>
                    <a:pt x="12700" y="122039"/>
                    <a:pt x="12700" y="122039"/>
                    <a:pt x="12700" y="154285"/>
                  </a:cubicBezTo>
                  <a:cubicBezTo>
                    <a:pt x="12700" y="154285"/>
                    <a:pt x="12700" y="155575"/>
                    <a:pt x="12700" y="155575"/>
                  </a:cubicBezTo>
                  <a:cubicBezTo>
                    <a:pt x="13970" y="155575"/>
                    <a:pt x="13970" y="155575"/>
                    <a:pt x="13970" y="155575"/>
                  </a:cubicBezTo>
                  <a:cubicBezTo>
                    <a:pt x="13970" y="155575"/>
                    <a:pt x="13970" y="155575"/>
                    <a:pt x="30480" y="152995"/>
                  </a:cubicBezTo>
                  <a:cubicBezTo>
                    <a:pt x="31750" y="152995"/>
                    <a:pt x="31750" y="152995"/>
                    <a:pt x="31750" y="151705"/>
                  </a:cubicBezTo>
                  <a:lnTo>
                    <a:pt x="31750" y="116880"/>
                  </a:lnTo>
                  <a:cubicBezTo>
                    <a:pt x="31750" y="115590"/>
                    <a:pt x="31750" y="115590"/>
                    <a:pt x="31750" y="115590"/>
                  </a:cubicBezTo>
                  <a:cubicBezTo>
                    <a:pt x="30480" y="114300"/>
                    <a:pt x="30480" y="114300"/>
                    <a:pt x="29210" y="115590"/>
                  </a:cubicBezTo>
                  <a:close/>
                  <a:moveTo>
                    <a:pt x="158162" y="104775"/>
                  </a:moveTo>
                  <a:cubicBezTo>
                    <a:pt x="156868" y="104775"/>
                    <a:pt x="156868" y="104775"/>
                    <a:pt x="156868" y="106098"/>
                  </a:cubicBezTo>
                  <a:cubicBezTo>
                    <a:pt x="155575" y="106098"/>
                    <a:pt x="155575" y="106098"/>
                    <a:pt x="155575" y="107421"/>
                  </a:cubicBezTo>
                  <a:cubicBezTo>
                    <a:pt x="155575" y="107421"/>
                    <a:pt x="155575" y="107421"/>
                    <a:pt x="155575" y="147108"/>
                  </a:cubicBezTo>
                  <a:cubicBezTo>
                    <a:pt x="155575" y="148431"/>
                    <a:pt x="156868" y="149754"/>
                    <a:pt x="156868" y="149754"/>
                  </a:cubicBezTo>
                  <a:cubicBezTo>
                    <a:pt x="156868" y="149754"/>
                    <a:pt x="156868" y="149754"/>
                    <a:pt x="189206" y="152400"/>
                  </a:cubicBezTo>
                  <a:cubicBezTo>
                    <a:pt x="189206" y="152400"/>
                    <a:pt x="189206" y="152400"/>
                    <a:pt x="190500" y="151077"/>
                  </a:cubicBezTo>
                  <a:cubicBezTo>
                    <a:pt x="190500" y="151077"/>
                    <a:pt x="190500" y="151077"/>
                    <a:pt x="190500" y="149754"/>
                  </a:cubicBezTo>
                  <a:lnTo>
                    <a:pt x="190500" y="112712"/>
                  </a:lnTo>
                  <a:cubicBezTo>
                    <a:pt x="190500" y="111390"/>
                    <a:pt x="190500" y="110067"/>
                    <a:pt x="189206" y="110067"/>
                  </a:cubicBezTo>
                  <a:cubicBezTo>
                    <a:pt x="189206" y="110067"/>
                    <a:pt x="189206" y="110067"/>
                    <a:pt x="158162" y="104775"/>
                  </a:cubicBezTo>
                  <a:close/>
                  <a:moveTo>
                    <a:pt x="74915" y="99735"/>
                  </a:moveTo>
                  <a:cubicBezTo>
                    <a:pt x="74915" y="99735"/>
                    <a:pt x="74915" y="99735"/>
                    <a:pt x="50497" y="107593"/>
                  </a:cubicBezTo>
                  <a:cubicBezTo>
                    <a:pt x="49212" y="107593"/>
                    <a:pt x="49212" y="108903"/>
                    <a:pt x="49212" y="110212"/>
                  </a:cubicBezTo>
                  <a:cubicBezTo>
                    <a:pt x="49212" y="110212"/>
                    <a:pt x="49212" y="110212"/>
                    <a:pt x="49212" y="148194"/>
                  </a:cubicBezTo>
                  <a:cubicBezTo>
                    <a:pt x="49212" y="149503"/>
                    <a:pt x="49212" y="149503"/>
                    <a:pt x="49212" y="149503"/>
                  </a:cubicBezTo>
                  <a:cubicBezTo>
                    <a:pt x="50497" y="150813"/>
                    <a:pt x="50497" y="150813"/>
                    <a:pt x="50497" y="150813"/>
                  </a:cubicBezTo>
                  <a:cubicBezTo>
                    <a:pt x="50497" y="150813"/>
                    <a:pt x="50497" y="150813"/>
                    <a:pt x="74915" y="145574"/>
                  </a:cubicBezTo>
                  <a:cubicBezTo>
                    <a:pt x="76200" y="145574"/>
                    <a:pt x="76200" y="145574"/>
                    <a:pt x="76200" y="144264"/>
                  </a:cubicBezTo>
                  <a:cubicBezTo>
                    <a:pt x="76200" y="144264"/>
                    <a:pt x="76200" y="144264"/>
                    <a:pt x="76200" y="101044"/>
                  </a:cubicBezTo>
                  <a:cubicBezTo>
                    <a:pt x="76200" y="99735"/>
                    <a:pt x="76200" y="99735"/>
                    <a:pt x="76200" y="99735"/>
                  </a:cubicBezTo>
                  <a:cubicBezTo>
                    <a:pt x="74915" y="98425"/>
                    <a:pt x="74915" y="98425"/>
                    <a:pt x="74915" y="99735"/>
                  </a:cubicBezTo>
                  <a:close/>
                  <a:moveTo>
                    <a:pt x="215322" y="98425"/>
                  </a:moveTo>
                  <a:cubicBezTo>
                    <a:pt x="215322" y="98425"/>
                    <a:pt x="214024" y="98425"/>
                    <a:pt x="214024" y="99695"/>
                  </a:cubicBezTo>
                  <a:cubicBezTo>
                    <a:pt x="214024" y="99695"/>
                    <a:pt x="212725" y="99695"/>
                    <a:pt x="212725" y="100965"/>
                  </a:cubicBezTo>
                  <a:cubicBezTo>
                    <a:pt x="212725" y="100965"/>
                    <a:pt x="212725" y="100965"/>
                    <a:pt x="212725" y="151765"/>
                  </a:cubicBezTo>
                  <a:cubicBezTo>
                    <a:pt x="212725" y="153035"/>
                    <a:pt x="214024" y="153035"/>
                    <a:pt x="215322" y="153035"/>
                  </a:cubicBezTo>
                  <a:cubicBezTo>
                    <a:pt x="215322" y="153035"/>
                    <a:pt x="215322" y="153035"/>
                    <a:pt x="238702" y="155575"/>
                  </a:cubicBezTo>
                  <a:cubicBezTo>
                    <a:pt x="238702" y="155575"/>
                    <a:pt x="238702" y="155575"/>
                    <a:pt x="240001" y="155575"/>
                  </a:cubicBezTo>
                  <a:cubicBezTo>
                    <a:pt x="240001" y="155575"/>
                    <a:pt x="240001" y="155575"/>
                    <a:pt x="241300" y="155575"/>
                  </a:cubicBezTo>
                  <a:cubicBezTo>
                    <a:pt x="241300" y="154305"/>
                    <a:pt x="241300" y="154305"/>
                    <a:pt x="241300" y="153035"/>
                  </a:cubicBezTo>
                  <a:lnTo>
                    <a:pt x="241300" y="106045"/>
                  </a:lnTo>
                  <a:cubicBezTo>
                    <a:pt x="241300" y="104775"/>
                    <a:pt x="241300" y="103505"/>
                    <a:pt x="240001" y="103505"/>
                  </a:cubicBezTo>
                  <a:cubicBezTo>
                    <a:pt x="240001" y="103505"/>
                    <a:pt x="240001" y="103505"/>
                    <a:pt x="215322" y="98425"/>
                  </a:cubicBezTo>
                  <a:close/>
                  <a:moveTo>
                    <a:pt x="101311" y="96838"/>
                  </a:moveTo>
                  <a:cubicBezTo>
                    <a:pt x="101311" y="96838"/>
                    <a:pt x="101311" y="96838"/>
                    <a:pt x="100012" y="98108"/>
                  </a:cubicBezTo>
                  <a:cubicBezTo>
                    <a:pt x="100012" y="98108"/>
                    <a:pt x="100012" y="98108"/>
                    <a:pt x="100012" y="99378"/>
                  </a:cubicBezTo>
                  <a:cubicBezTo>
                    <a:pt x="100012" y="99378"/>
                    <a:pt x="100012" y="99378"/>
                    <a:pt x="100012" y="142558"/>
                  </a:cubicBezTo>
                  <a:cubicBezTo>
                    <a:pt x="100012" y="143828"/>
                    <a:pt x="100012" y="143828"/>
                    <a:pt x="101311" y="143828"/>
                  </a:cubicBezTo>
                  <a:cubicBezTo>
                    <a:pt x="101311" y="143828"/>
                    <a:pt x="101311" y="143828"/>
                    <a:pt x="140277" y="147638"/>
                  </a:cubicBezTo>
                  <a:cubicBezTo>
                    <a:pt x="141576" y="147638"/>
                    <a:pt x="141576" y="147638"/>
                    <a:pt x="141576" y="146368"/>
                  </a:cubicBezTo>
                  <a:cubicBezTo>
                    <a:pt x="141576" y="146368"/>
                    <a:pt x="142875" y="146368"/>
                    <a:pt x="142875" y="145098"/>
                  </a:cubicBezTo>
                  <a:lnTo>
                    <a:pt x="142875" y="105728"/>
                  </a:lnTo>
                  <a:cubicBezTo>
                    <a:pt x="142875" y="104458"/>
                    <a:pt x="141576" y="103188"/>
                    <a:pt x="140277" y="103188"/>
                  </a:cubicBezTo>
                  <a:cubicBezTo>
                    <a:pt x="140277" y="103188"/>
                    <a:pt x="140277" y="103188"/>
                    <a:pt x="101311" y="96838"/>
                  </a:cubicBezTo>
                  <a:close/>
                  <a:moveTo>
                    <a:pt x="288925" y="84138"/>
                  </a:moveTo>
                  <a:cubicBezTo>
                    <a:pt x="288925" y="85442"/>
                    <a:pt x="288925" y="85442"/>
                    <a:pt x="288925" y="85442"/>
                  </a:cubicBezTo>
                  <a:lnTo>
                    <a:pt x="288925" y="115435"/>
                  </a:lnTo>
                  <a:cubicBezTo>
                    <a:pt x="288925" y="115435"/>
                    <a:pt x="288925" y="116739"/>
                    <a:pt x="290195" y="116739"/>
                  </a:cubicBezTo>
                  <a:cubicBezTo>
                    <a:pt x="290195" y="116739"/>
                    <a:pt x="290195" y="116739"/>
                    <a:pt x="305435" y="120651"/>
                  </a:cubicBezTo>
                  <a:cubicBezTo>
                    <a:pt x="306705" y="120651"/>
                    <a:pt x="306705" y="120651"/>
                    <a:pt x="306705" y="120651"/>
                  </a:cubicBezTo>
                  <a:cubicBezTo>
                    <a:pt x="306705" y="120651"/>
                    <a:pt x="306705" y="119347"/>
                    <a:pt x="307975" y="119347"/>
                  </a:cubicBezTo>
                  <a:cubicBezTo>
                    <a:pt x="307975" y="119347"/>
                    <a:pt x="307975" y="119347"/>
                    <a:pt x="307975" y="118043"/>
                  </a:cubicBezTo>
                  <a:cubicBezTo>
                    <a:pt x="307975" y="118043"/>
                    <a:pt x="307975" y="118043"/>
                    <a:pt x="307975" y="90658"/>
                  </a:cubicBezTo>
                  <a:cubicBezTo>
                    <a:pt x="307975" y="90658"/>
                    <a:pt x="307975" y="89354"/>
                    <a:pt x="306705" y="89354"/>
                  </a:cubicBezTo>
                  <a:cubicBezTo>
                    <a:pt x="306705" y="89354"/>
                    <a:pt x="306705" y="89354"/>
                    <a:pt x="290195" y="84138"/>
                  </a:cubicBezTo>
                  <a:cubicBezTo>
                    <a:pt x="290195" y="84138"/>
                    <a:pt x="288925" y="84138"/>
                    <a:pt x="288925" y="84138"/>
                  </a:cubicBezTo>
                  <a:close/>
                  <a:moveTo>
                    <a:pt x="260350" y="77788"/>
                  </a:moveTo>
                  <a:cubicBezTo>
                    <a:pt x="260350" y="77788"/>
                    <a:pt x="260350" y="79058"/>
                    <a:pt x="260350" y="79058"/>
                  </a:cubicBezTo>
                  <a:cubicBezTo>
                    <a:pt x="260350" y="79058"/>
                    <a:pt x="260350" y="79058"/>
                    <a:pt x="260350" y="109538"/>
                  </a:cubicBezTo>
                  <a:cubicBezTo>
                    <a:pt x="260350" y="110808"/>
                    <a:pt x="260350" y="110808"/>
                    <a:pt x="261584" y="110808"/>
                  </a:cubicBezTo>
                  <a:cubicBezTo>
                    <a:pt x="261584" y="110808"/>
                    <a:pt x="261584" y="110808"/>
                    <a:pt x="280105" y="115888"/>
                  </a:cubicBezTo>
                  <a:cubicBezTo>
                    <a:pt x="280105" y="115888"/>
                    <a:pt x="281340" y="114618"/>
                    <a:pt x="281340" y="114618"/>
                  </a:cubicBezTo>
                  <a:cubicBezTo>
                    <a:pt x="281340" y="114618"/>
                    <a:pt x="282575" y="114618"/>
                    <a:pt x="282575" y="113348"/>
                  </a:cubicBezTo>
                  <a:cubicBezTo>
                    <a:pt x="282575" y="113348"/>
                    <a:pt x="282575" y="113348"/>
                    <a:pt x="282575" y="85408"/>
                  </a:cubicBezTo>
                  <a:cubicBezTo>
                    <a:pt x="282575" y="84138"/>
                    <a:pt x="281340" y="82868"/>
                    <a:pt x="281340" y="82868"/>
                  </a:cubicBezTo>
                  <a:cubicBezTo>
                    <a:pt x="281340" y="82868"/>
                    <a:pt x="281340" y="82868"/>
                    <a:pt x="262819" y="77788"/>
                  </a:cubicBezTo>
                  <a:cubicBezTo>
                    <a:pt x="261584" y="77788"/>
                    <a:pt x="261584" y="77788"/>
                    <a:pt x="260350" y="77788"/>
                  </a:cubicBezTo>
                  <a:close/>
                  <a:moveTo>
                    <a:pt x="29210" y="63500"/>
                  </a:moveTo>
                  <a:cubicBezTo>
                    <a:pt x="29210" y="63500"/>
                    <a:pt x="29210" y="63500"/>
                    <a:pt x="12700" y="73731"/>
                  </a:cubicBezTo>
                  <a:cubicBezTo>
                    <a:pt x="12700" y="73731"/>
                    <a:pt x="12700" y="75009"/>
                    <a:pt x="12700" y="75009"/>
                  </a:cubicBezTo>
                  <a:cubicBezTo>
                    <a:pt x="12700" y="75009"/>
                    <a:pt x="12700" y="75009"/>
                    <a:pt x="12700" y="106980"/>
                  </a:cubicBezTo>
                  <a:cubicBezTo>
                    <a:pt x="12700" y="108259"/>
                    <a:pt x="12700" y="108259"/>
                    <a:pt x="12700" y="108259"/>
                  </a:cubicBezTo>
                  <a:cubicBezTo>
                    <a:pt x="13970" y="108259"/>
                    <a:pt x="13970" y="109538"/>
                    <a:pt x="13970" y="109538"/>
                  </a:cubicBezTo>
                  <a:cubicBezTo>
                    <a:pt x="13970" y="109538"/>
                    <a:pt x="15240" y="108259"/>
                    <a:pt x="15240" y="108259"/>
                  </a:cubicBezTo>
                  <a:cubicBezTo>
                    <a:pt x="15240" y="108259"/>
                    <a:pt x="15240" y="108259"/>
                    <a:pt x="31750" y="101865"/>
                  </a:cubicBezTo>
                  <a:cubicBezTo>
                    <a:pt x="31750" y="101865"/>
                    <a:pt x="31750" y="100586"/>
                    <a:pt x="31750" y="99307"/>
                  </a:cubicBezTo>
                  <a:lnTo>
                    <a:pt x="31750" y="66058"/>
                  </a:lnTo>
                  <a:cubicBezTo>
                    <a:pt x="31750" y="64779"/>
                    <a:pt x="31750" y="64779"/>
                    <a:pt x="31750" y="63500"/>
                  </a:cubicBezTo>
                  <a:cubicBezTo>
                    <a:pt x="30480" y="63500"/>
                    <a:pt x="30480" y="63500"/>
                    <a:pt x="29210" y="63500"/>
                  </a:cubicBezTo>
                  <a:close/>
                  <a:moveTo>
                    <a:pt x="156868" y="47625"/>
                  </a:moveTo>
                  <a:cubicBezTo>
                    <a:pt x="155575" y="47625"/>
                    <a:pt x="155575" y="48920"/>
                    <a:pt x="155575" y="48920"/>
                  </a:cubicBezTo>
                  <a:cubicBezTo>
                    <a:pt x="155575" y="48920"/>
                    <a:pt x="155575" y="48920"/>
                    <a:pt x="155575" y="89067"/>
                  </a:cubicBezTo>
                  <a:cubicBezTo>
                    <a:pt x="155575" y="89067"/>
                    <a:pt x="156868" y="90363"/>
                    <a:pt x="156868" y="90363"/>
                  </a:cubicBezTo>
                  <a:cubicBezTo>
                    <a:pt x="156868" y="90363"/>
                    <a:pt x="156868" y="90363"/>
                    <a:pt x="187913" y="96838"/>
                  </a:cubicBezTo>
                  <a:cubicBezTo>
                    <a:pt x="187913" y="96838"/>
                    <a:pt x="189206" y="96838"/>
                    <a:pt x="189206" y="96838"/>
                  </a:cubicBezTo>
                  <a:cubicBezTo>
                    <a:pt x="189206" y="96838"/>
                    <a:pt x="189206" y="96838"/>
                    <a:pt x="190500" y="96838"/>
                  </a:cubicBezTo>
                  <a:cubicBezTo>
                    <a:pt x="190500" y="95543"/>
                    <a:pt x="190500" y="95543"/>
                    <a:pt x="190500" y="95543"/>
                  </a:cubicBezTo>
                  <a:cubicBezTo>
                    <a:pt x="190500" y="95543"/>
                    <a:pt x="190500" y="95543"/>
                    <a:pt x="190500" y="57986"/>
                  </a:cubicBezTo>
                  <a:cubicBezTo>
                    <a:pt x="190500" y="56691"/>
                    <a:pt x="190500" y="56691"/>
                    <a:pt x="189206" y="56691"/>
                  </a:cubicBezTo>
                  <a:cubicBezTo>
                    <a:pt x="189206" y="56691"/>
                    <a:pt x="189206" y="56691"/>
                    <a:pt x="158162" y="47625"/>
                  </a:cubicBezTo>
                  <a:cubicBezTo>
                    <a:pt x="156868" y="47625"/>
                    <a:pt x="156868" y="47625"/>
                    <a:pt x="156868" y="47625"/>
                  </a:cubicBezTo>
                  <a:close/>
                  <a:moveTo>
                    <a:pt x="73629" y="34925"/>
                  </a:moveTo>
                  <a:cubicBezTo>
                    <a:pt x="73629" y="34925"/>
                    <a:pt x="73629" y="34925"/>
                    <a:pt x="49212" y="50511"/>
                  </a:cubicBezTo>
                  <a:cubicBezTo>
                    <a:pt x="49212" y="50511"/>
                    <a:pt x="49212" y="50511"/>
                    <a:pt x="49212" y="51810"/>
                  </a:cubicBezTo>
                  <a:cubicBezTo>
                    <a:pt x="49212" y="51810"/>
                    <a:pt x="49212" y="51810"/>
                    <a:pt x="49212" y="90776"/>
                  </a:cubicBezTo>
                  <a:cubicBezTo>
                    <a:pt x="49212" y="90776"/>
                    <a:pt x="49212" y="92075"/>
                    <a:pt x="49212" y="92075"/>
                  </a:cubicBezTo>
                  <a:cubicBezTo>
                    <a:pt x="50497" y="92075"/>
                    <a:pt x="50497" y="92075"/>
                    <a:pt x="50497" y="92075"/>
                  </a:cubicBezTo>
                  <a:cubicBezTo>
                    <a:pt x="50497" y="92075"/>
                    <a:pt x="51782" y="92075"/>
                    <a:pt x="51782" y="92075"/>
                  </a:cubicBezTo>
                  <a:cubicBezTo>
                    <a:pt x="51782" y="92075"/>
                    <a:pt x="51782" y="92075"/>
                    <a:pt x="76200" y="81684"/>
                  </a:cubicBezTo>
                  <a:cubicBezTo>
                    <a:pt x="76200" y="80385"/>
                    <a:pt x="76200" y="80385"/>
                    <a:pt x="76200" y="79086"/>
                  </a:cubicBezTo>
                  <a:lnTo>
                    <a:pt x="76200" y="36224"/>
                  </a:lnTo>
                  <a:cubicBezTo>
                    <a:pt x="76200" y="36224"/>
                    <a:pt x="76200" y="34925"/>
                    <a:pt x="76200" y="34925"/>
                  </a:cubicBezTo>
                  <a:cubicBezTo>
                    <a:pt x="74915" y="34925"/>
                    <a:pt x="74915" y="34925"/>
                    <a:pt x="73629" y="34925"/>
                  </a:cubicBezTo>
                  <a:close/>
                  <a:moveTo>
                    <a:pt x="100012" y="30163"/>
                  </a:moveTo>
                  <a:cubicBezTo>
                    <a:pt x="100012" y="31455"/>
                    <a:pt x="100012" y="31455"/>
                    <a:pt x="100012" y="32747"/>
                  </a:cubicBezTo>
                  <a:cubicBezTo>
                    <a:pt x="100012" y="32747"/>
                    <a:pt x="100012" y="32747"/>
                    <a:pt x="100012" y="76681"/>
                  </a:cubicBezTo>
                  <a:cubicBezTo>
                    <a:pt x="100012" y="76681"/>
                    <a:pt x="100012" y="77973"/>
                    <a:pt x="101311" y="77973"/>
                  </a:cubicBezTo>
                  <a:cubicBezTo>
                    <a:pt x="101311" y="77973"/>
                    <a:pt x="101311" y="77973"/>
                    <a:pt x="140277" y="85726"/>
                  </a:cubicBezTo>
                  <a:cubicBezTo>
                    <a:pt x="140277" y="85726"/>
                    <a:pt x="141576" y="85726"/>
                    <a:pt x="141576" y="85726"/>
                  </a:cubicBezTo>
                  <a:cubicBezTo>
                    <a:pt x="141576" y="85726"/>
                    <a:pt x="142875" y="84434"/>
                    <a:pt x="142875" y="84434"/>
                  </a:cubicBezTo>
                  <a:lnTo>
                    <a:pt x="142875" y="43085"/>
                  </a:lnTo>
                  <a:cubicBezTo>
                    <a:pt x="142875" y="43085"/>
                    <a:pt x="141576" y="41792"/>
                    <a:pt x="141576" y="41792"/>
                  </a:cubicBezTo>
                  <a:cubicBezTo>
                    <a:pt x="141576" y="41792"/>
                    <a:pt x="141576" y="41792"/>
                    <a:pt x="102610" y="30163"/>
                  </a:cubicBezTo>
                  <a:cubicBezTo>
                    <a:pt x="101311" y="30163"/>
                    <a:pt x="101311" y="30163"/>
                    <a:pt x="100012" y="30163"/>
                  </a:cubicBezTo>
                  <a:close/>
                  <a:moveTo>
                    <a:pt x="87846" y="0"/>
                  </a:moveTo>
                  <a:cubicBezTo>
                    <a:pt x="89138" y="0"/>
                    <a:pt x="90430" y="0"/>
                    <a:pt x="90430" y="0"/>
                  </a:cubicBezTo>
                  <a:cubicBezTo>
                    <a:pt x="90430" y="0"/>
                    <a:pt x="90430" y="0"/>
                    <a:pt x="204113" y="37667"/>
                  </a:cubicBezTo>
                  <a:cubicBezTo>
                    <a:pt x="206696" y="38966"/>
                    <a:pt x="207988" y="40265"/>
                    <a:pt x="207988" y="42863"/>
                  </a:cubicBezTo>
                  <a:cubicBezTo>
                    <a:pt x="207988" y="42863"/>
                    <a:pt x="207988" y="42863"/>
                    <a:pt x="207988" y="70139"/>
                  </a:cubicBezTo>
                  <a:cubicBezTo>
                    <a:pt x="207988" y="70139"/>
                    <a:pt x="207988" y="70139"/>
                    <a:pt x="248036" y="54552"/>
                  </a:cubicBezTo>
                  <a:cubicBezTo>
                    <a:pt x="248036" y="54552"/>
                    <a:pt x="249328" y="53253"/>
                    <a:pt x="250619" y="53253"/>
                  </a:cubicBezTo>
                  <a:cubicBezTo>
                    <a:pt x="251911" y="53253"/>
                    <a:pt x="251911" y="53253"/>
                    <a:pt x="251911" y="53253"/>
                  </a:cubicBezTo>
                  <a:cubicBezTo>
                    <a:pt x="251911" y="53253"/>
                    <a:pt x="251911" y="53253"/>
                    <a:pt x="315213" y="74035"/>
                  </a:cubicBezTo>
                  <a:cubicBezTo>
                    <a:pt x="317796" y="75334"/>
                    <a:pt x="319088" y="77932"/>
                    <a:pt x="319088" y="80530"/>
                  </a:cubicBezTo>
                  <a:cubicBezTo>
                    <a:pt x="319088" y="80530"/>
                    <a:pt x="319088" y="80530"/>
                    <a:pt x="319088" y="266267"/>
                  </a:cubicBezTo>
                  <a:cubicBezTo>
                    <a:pt x="319088" y="268865"/>
                    <a:pt x="317796" y="271463"/>
                    <a:pt x="315213" y="271463"/>
                  </a:cubicBezTo>
                  <a:cubicBezTo>
                    <a:pt x="315213" y="271463"/>
                    <a:pt x="315213" y="271463"/>
                    <a:pt x="251911" y="287049"/>
                  </a:cubicBezTo>
                  <a:cubicBezTo>
                    <a:pt x="251911" y="287049"/>
                    <a:pt x="251911" y="287049"/>
                    <a:pt x="204113" y="300038"/>
                  </a:cubicBezTo>
                  <a:cubicBezTo>
                    <a:pt x="204113" y="300038"/>
                    <a:pt x="204113" y="300038"/>
                    <a:pt x="89138" y="328613"/>
                  </a:cubicBezTo>
                  <a:cubicBezTo>
                    <a:pt x="89138" y="328613"/>
                    <a:pt x="89138" y="328613"/>
                    <a:pt x="87846" y="328613"/>
                  </a:cubicBezTo>
                  <a:cubicBezTo>
                    <a:pt x="86554" y="328613"/>
                    <a:pt x="85262" y="328613"/>
                    <a:pt x="85262" y="328613"/>
                  </a:cubicBezTo>
                  <a:cubicBezTo>
                    <a:pt x="85262" y="328613"/>
                    <a:pt x="85262" y="328613"/>
                    <a:pt x="2583" y="281854"/>
                  </a:cubicBezTo>
                  <a:cubicBezTo>
                    <a:pt x="0" y="281854"/>
                    <a:pt x="0" y="279256"/>
                    <a:pt x="0" y="277957"/>
                  </a:cubicBezTo>
                  <a:cubicBezTo>
                    <a:pt x="0" y="277957"/>
                    <a:pt x="0" y="277957"/>
                    <a:pt x="0" y="64943"/>
                  </a:cubicBezTo>
                  <a:cubicBezTo>
                    <a:pt x="0" y="63644"/>
                    <a:pt x="0" y="62346"/>
                    <a:pt x="1292" y="61047"/>
                  </a:cubicBezTo>
                  <a:cubicBezTo>
                    <a:pt x="1292" y="61047"/>
                    <a:pt x="1292" y="61047"/>
                    <a:pt x="85262" y="1299"/>
                  </a:cubicBezTo>
                  <a:cubicBezTo>
                    <a:pt x="85262" y="1299"/>
                    <a:pt x="86554" y="0"/>
                    <a:pt x="87846" y="0"/>
                  </a:cubicBez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grpSp>
      <p:grpSp>
        <p:nvGrpSpPr>
          <p:cNvPr id="122" name="组合 121"/>
          <p:cNvGrpSpPr/>
          <p:nvPr/>
        </p:nvGrpSpPr>
        <p:grpSpPr>
          <a:xfrm>
            <a:off x="8385490" y="2836772"/>
            <a:ext cx="1809884" cy="1809884"/>
            <a:chOff x="8480330" y="1967143"/>
            <a:chExt cx="2413178" cy="2413178"/>
          </a:xfrm>
        </p:grpSpPr>
        <p:sp>
          <p:nvSpPr>
            <p:cNvPr id="123" name="椭圆 122"/>
            <p:cNvSpPr/>
            <p:nvPr/>
          </p:nvSpPr>
          <p:spPr>
            <a:xfrm>
              <a:off x="8608121" y="2094934"/>
              <a:ext cx="2157594" cy="2157594"/>
            </a:xfrm>
            <a:prstGeom prst="ellipse">
              <a:avLst/>
            </a:prstGeom>
            <a:solidFill>
              <a:srgbClr val="E9ABA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124" name="椭圆 123"/>
            <p:cNvSpPr/>
            <p:nvPr/>
          </p:nvSpPr>
          <p:spPr>
            <a:xfrm>
              <a:off x="8480330" y="1967143"/>
              <a:ext cx="2413178" cy="2413178"/>
            </a:xfrm>
            <a:prstGeom prst="ellipse">
              <a:avLst/>
            </a:prstGeom>
            <a:noFill/>
            <a:ln>
              <a:solidFill>
                <a:srgbClr val="201F4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125" name="Freeform 135"/>
            <p:cNvSpPr/>
            <p:nvPr/>
          </p:nvSpPr>
          <p:spPr bwMode="auto">
            <a:xfrm>
              <a:off x="9291551" y="2804350"/>
              <a:ext cx="790734" cy="738761"/>
            </a:xfrm>
            <a:custGeom>
              <a:avLst/>
              <a:gdLst>
                <a:gd name="connsiteX0" fmla="*/ 159472 w 338138"/>
                <a:gd name="connsiteY0" fmla="*/ 265112 h 315913"/>
                <a:gd name="connsiteX1" fmla="*/ 155575 w 338138"/>
                <a:gd name="connsiteY1" fmla="*/ 269194 h 315913"/>
                <a:gd name="connsiteX2" fmla="*/ 155575 w 338138"/>
                <a:gd name="connsiteY2" fmla="*/ 289605 h 315913"/>
                <a:gd name="connsiteX3" fmla="*/ 158173 w 338138"/>
                <a:gd name="connsiteY3" fmla="*/ 293687 h 315913"/>
                <a:gd name="connsiteX4" fmla="*/ 181553 w 338138"/>
                <a:gd name="connsiteY4" fmla="*/ 293687 h 315913"/>
                <a:gd name="connsiteX5" fmla="*/ 184150 w 338138"/>
                <a:gd name="connsiteY5" fmla="*/ 290966 h 315913"/>
                <a:gd name="connsiteX6" fmla="*/ 184150 w 338138"/>
                <a:gd name="connsiteY6" fmla="*/ 269194 h 315913"/>
                <a:gd name="connsiteX7" fmla="*/ 181553 w 338138"/>
                <a:gd name="connsiteY7" fmla="*/ 265112 h 315913"/>
                <a:gd name="connsiteX8" fmla="*/ 159472 w 338138"/>
                <a:gd name="connsiteY8" fmla="*/ 265112 h 315913"/>
                <a:gd name="connsiteX9" fmla="*/ 169069 w 338138"/>
                <a:gd name="connsiteY9" fmla="*/ 222250 h 315913"/>
                <a:gd name="connsiteX10" fmla="*/ 155575 w 338138"/>
                <a:gd name="connsiteY10" fmla="*/ 235744 h 315913"/>
                <a:gd name="connsiteX11" fmla="*/ 169069 w 338138"/>
                <a:gd name="connsiteY11" fmla="*/ 249238 h 315913"/>
                <a:gd name="connsiteX12" fmla="*/ 182563 w 338138"/>
                <a:gd name="connsiteY12" fmla="*/ 235744 h 315913"/>
                <a:gd name="connsiteX13" fmla="*/ 169069 w 338138"/>
                <a:gd name="connsiteY13" fmla="*/ 222250 h 315913"/>
                <a:gd name="connsiteX14" fmla="*/ 145852 w 338138"/>
                <a:gd name="connsiteY14" fmla="*/ 55033 h 315913"/>
                <a:gd name="connsiteX15" fmla="*/ 157704 w 338138"/>
                <a:gd name="connsiteY15" fmla="*/ 56356 h 315913"/>
                <a:gd name="connsiteX16" fmla="*/ 156388 w 338138"/>
                <a:gd name="connsiteY16" fmla="*/ 68262 h 315913"/>
                <a:gd name="connsiteX17" fmla="*/ 57619 w 338138"/>
                <a:gd name="connsiteY17" fmla="*/ 137054 h 315913"/>
                <a:gd name="connsiteX18" fmla="*/ 53669 w 338138"/>
                <a:gd name="connsiteY18" fmla="*/ 139700 h 315913"/>
                <a:gd name="connsiteX19" fmla="*/ 47084 w 338138"/>
                <a:gd name="connsiteY19" fmla="*/ 135731 h 315913"/>
                <a:gd name="connsiteX20" fmla="*/ 48401 w 338138"/>
                <a:gd name="connsiteY20" fmla="*/ 123825 h 315913"/>
                <a:gd name="connsiteX21" fmla="*/ 145852 w 338138"/>
                <a:gd name="connsiteY21" fmla="*/ 55033 h 315913"/>
                <a:gd name="connsiteX22" fmla="*/ 88577 w 338138"/>
                <a:gd name="connsiteY22" fmla="*/ 47055 h 315913"/>
                <a:gd name="connsiteX23" fmla="*/ 100532 w 338138"/>
                <a:gd name="connsiteY23" fmla="*/ 48358 h 315913"/>
                <a:gd name="connsiteX24" fmla="*/ 99203 w 338138"/>
                <a:gd name="connsiteY24" fmla="*/ 60081 h 315913"/>
                <a:gd name="connsiteX25" fmla="*/ 52712 w 338138"/>
                <a:gd name="connsiteY25" fmla="*/ 92645 h 315913"/>
                <a:gd name="connsiteX26" fmla="*/ 47399 w 338138"/>
                <a:gd name="connsiteY26" fmla="*/ 95250 h 315913"/>
                <a:gd name="connsiteX27" fmla="*/ 40757 w 338138"/>
                <a:gd name="connsiteY27" fmla="*/ 91342 h 315913"/>
                <a:gd name="connsiteX28" fmla="*/ 43414 w 338138"/>
                <a:gd name="connsiteY28" fmla="*/ 79619 h 315913"/>
                <a:gd name="connsiteX29" fmla="*/ 88577 w 338138"/>
                <a:gd name="connsiteY29" fmla="*/ 47055 h 315913"/>
                <a:gd name="connsiteX30" fmla="*/ 35086 w 338138"/>
                <a:gd name="connsiteY30" fmla="*/ 22225 h 315913"/>
                <a:gd name="connsiteX31" fmla="*/ 20637 w 338138"/>
                <a:gd name="connsiteY31" fmla="*/ 35344 h 315913"/>
                <a:gd name="connsiteX32" fmla="*/ 20637 w 338138"/>
                <a:gd name="connsiteY32" fmla="*/ 196707 h 315913"/>
                <a:gd name="connsiteX33" fmla="*/ 35086 w 338138"/>
                <a:gd name="connsiteY33" fmla="*/ 211138 h 315913"/>
                <a:gd name="connsiteX34" fmla="*/ 303051 w 338138"/>
                <a:gd name="connsiteY34" fmla="*/ 211138 h 315913"/>
                <a:gd name="connsiteX35" fmla="*/ 317500 w 338138"/>
                <a:gd name="connsiteY35" fmla="*/ 196707 h 315913"/>
                <a:gd name="connsiteX36" fmla="*/ 317500 w 338138"/>
                <a:gd name="connsiteY36" fmla="*/ 35344 h 315913"/>
                <a:gd name="connsiteX37" fmla="*/ 303051 w 338138"/>
                <a:gd name="connsiteY37" fmla="*/ 22225 h 315913"/>
                <a:gd name="connsiteX38" fmla="*/ 35086 w 338138"/>
                <a:gd name="connsiteY38" fmla="*/ 22225 h 315913"/>
                <a:gd name="connsiteX39" fmla="*/ 14529 w 338138"/>
                <a:gd name="connsiteY39" fmla="*/ 0 h 315913"/>
                <a:gd name="connsiteX40" fmla="*/ 323609 w 338138"/>
                <a:gd name="connsiteY40" fmla="*/ 0 h 315913"/>
                <a:gd name="connsiteX41" fmla="*/ 338138 w 338138"/>
                <a:gd name="connsiteY41" fmla="*/ 13163 h 315913"/>
                <a:gd name="connsiteX42" fmla="*/ 338138 w 338138"/>
                <a:gd name="connsiteY42" fmla="*/ 251414 h 315913"/>
                <a:gd name="connsiteX43" fmla="*/ 323609 w 338138"/>
                <a:gd name="connsiteY43" fmla="*/ 265893 h 315913"/>
                <a:gd name="connsiteX44" fmla="*/ 210016 w 338138"/>
                <a:gd name="connsiteY44" fmla="*/ 265893 h 315913"/>
                <a:gd name="connsiteX45" fmla="*/ 207374 w 338138"/>
                <a:gd name="connsiteY45" fmla="*/ 268526 h 315913"/>
                <a:gd name="connsiteX46" fmla="*/ 207374 w 338138"/>
                <a:gd name="connsiteY46" fmla="*/ 290903 h 315913"/>
                <a:gd name="connsiteX47" fmla="*/ 208695 w 338138"/>
                <a:gd name="connsiteY47" fmla="*/ 293536 h 315913"/>
                <a:gd name="connsiteX48" fmla="*/ 239074 w 338138"/>
                <a:gd name="connsiteY48" fmla="*/ 293536 h 315913"/>
                <a:gd name="connsiteX49" fmla="*/ 250962 w 338138"/>
                <a:gd name="connsiteY49" fmla="*/ 305383 h 315913"/>
                <a:gd name="connsiteX50" fmla="*/ 239074 w 338138"/>
                <a:gd name="connsiteY50" fmla="*/ 315913 h 315913"/>
                <a:gd name="connsiteX51" fmla="*/ 99064 w 338138"/>
                <a:gd name="connsiteY51" fmla="*/ 315913 h 315913"/>
                <a:gd name="connsiteX52" fmla="*/ 87176 w 338138"/>
                <a:gd name="connsiteY52" fmla="*/ 305383 h 315913"/>
                <a:gd name="connsiteX53" fmla="*/ 99064 w 338138"/>
                <a:gd name="connsiteY53" fmla="*/ 293536 h 315913"/>
                <a:gd name="connsiteX54" fmla="*/ 129444 w 338138"/>
                <a:gd name="connsiteY54" fmla="*/ 293536 h 315913"/>
                <a:gd name="connsiteX55" fmla="*/ 130765 w 338138"/>
                <a:gd name="connsiteY55" fmla="*/ 289587 h 315913"/>
                <a:gd name="connsiteX56" fmla="*/ 130765 w 338138"/>
                <a:gd name="connsiteY56" fmla="*/ 268526 h 315913"/>
                <a:gd name="connsiteX57" fmla="*/ 126802 w 338138"/>
                <a:gd name="connsiteY57" fmla="*/ 265893 h 315913"/>
                <a:gd name="connsiteX58" fmla="*/ 14529 w 338138"/>
                <a:gd name="connsiteY58" fmla="*/ 265893 h 315913"/>
                <a:gd name="connsiteX59" fmla="*/ 0 w 338138"/>
                <a:gd name="connsiteY59" fmla="*/ 251414 h 315913"/>
                <a:gd name="connsiteX60" fmla="*/ 0 w 338138"/>
                <a:gd name="connsiteY60" fmla="*/ 13163 h 315913"/>
                <a:gd name="connsiteX61" fmla="*/ 14529 w 338138"/>
                <a:gd name="connsiteY61" fmla="*/ 0 h 31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38138" h="315913">
                  <a:moveTo>
                    <a:pt x="159472" y="265112"/>
                  </a:moveTo>
                  <a:cubicBezTo>
                    <a:pt x="159472" y="265112"/>
                    <a:pt x="155575" y="265112"/>
                    <a:pt x="155575" y="269194"/>
                  </a:cubicBezTo>
                  <a:cubicBezTo>
                    <a:pt x="155575" y="269194"/>
                    <a:pt x="155575" y="269194"/>
                    <a:pt x="155575" y="289605"/>
                  </a:cubicBezTo>
                  <a:cubicBezTo>
                    <a:pt x="155575" y="292326"/>
                    <a:pt x="155575" y="293687"/>
                    <a:pt x="158173" y="293687"/>
                  </a:cubicBezTo>
                  <a:cubicBezTo>
                    <a:pt x="158173" y="293687"/>
                    <a:pt x="158173" y="293687"/>
                    <a:pt x="181553" y="293687"/>
                  </a:cubicBezTo>
                  <a:cubicBezTo>
                    <a:pt x="182851" y="293687"/>
                    <a:pt x="184150" y="292326"/>
                    <a:pt x="184150" y="290966"/>
                  </a:cubicBezTo>
                  <a:cubicBezTo>
                    <a:pt x="184150" y="290966"/>
                    <a:pt x="184150" y="290966"/>
                    <a:pt x="184150" y="269194"/>
                  </a:cubicBezTo>
                  <a:cubicBezTo>
                    <a:pt x="184150" y="265112"/>
                    <a:pt x="181553" y="265112"/>
                    <a:pt x="181553" y="265112"/>
                  </a:cubicBezTo>
                  <a:cubicBezTo>
                    <a:pt x="181553" y="265112"/>
                    <a:pt x="181553" y="265112"/>
                    <a:pt x="159472" y="265112"/>
                  </a:cubicBezTo>
                  <a:close/>
                  <a:moveTo>
                    <a:pt x="169069" y="222250"/>
                  </a:moveTo>
                  <a:cubicBezTo>
                    <a:pt x="161616" y="222250"/>
                    <a:pt x="155575" y="228291"/>
                    <a:pt x="155575" y="235744"/>
                  </a:cubicBezTo>
                  <a:cubicBezTo>
                    <a:pt x="155575" y="243197"/>
                    <a:pt x="161616" y="249238"/>
                    <a:pt x="169069" y="249238"/>
                  </a:cubicBezTo>
                  <a:cubicBezTo>
                    <a:pt x="176522" y="249238"/>
                    <a:pt x="182563" y="243197"/>
                    <a:pt x="182563" y="235744"/>
                  </a:cubicBezTo>
                  <a:cubicBezTo>
                    <a:pt x="182563" y="228291"/>
                    <a:pt x="176522" y="222250"/>
                    <a:pt x="169069" y="222250"/>
                  </a:cubicBezTo>
                  <a:close/>
                  <a:moveTo>
                    <a:pt x="145852" y="55033"/>
                  </a:moveTo>
                  <a:cubicBezTo>
                    <a:pt x="149803" y="52387"/>
                    <a:pt x="155071" y="52387"/>
                    <a:pt x="157704" y="56356"/>
                  </a:cubicBezTo>
                  <a:cubicBezTo>
                    <a:pt x="160338" y="60325"/>
                    <a:pt x="159021" y="65616"/>
                    <a:pt x="156388" y="68262"/>
                  </a:cubicBezTo>
                  <a:cubicBezTo>
                    <a:pt x="57619" y="137054"/>
                    <a:pt x="57619" y="137054"/>
                    <a:pt x="57619" y="137054"/>
                  </a:cubicBezTo>
                  <a:cubicBezTo>
                    <a:pt x="56302" y="138377"/>
                    <a:pt x="54986" y="139700"/>
                    <a:pt x="53669" y="139700"/>
                  </a:cubicBezTo>
                  <a:cubicBezTo>
                    <a:pt x="51035" y="139700"/>
                    <a:pt x="48401" y="138377"/>
                    <a:pt x="47084" y="135731"/>
                  </a:cubicBezTo>
                  <a:cubicBezTo>
                    <a:pt x="44450" y="131762"/>
                    <a:pt x="44450" y="126471"/>
                    <a:pt x="48401" y="123825"/>
                  </a:cubicBezTo>
                  <a:cubicBezTo>
                    <a:pt x="145852" y="55033"/>
                    <a:pt x="145852" y="55033"/>
                    <a:pt x="145852" y="55033"/>
                  </a:cubicBezTo>
                  <a:close/>
                  <a:moveTo>
                    <a:pt x="88577" y="47055"/>
                  </a:moveTo>
                  <a:cubicBezTo>
                    <a:pt x="92562" y="44450"/>
                    <a:pt x="97875" y="44450"/>
                    <a:pt x="100532" y="48358"/>
                  </a:cubicBezTo>
                  <a:cubicBezTo>
                    <a:pt x="103188" y="52265"/>
                    <a:pt x="101860" y="57476"/>
                    <a:pt x="99203" y="60081"/>
                  </a:cubicBezTo>
                  <a:cubicBezTo>
                    <a:pt x="52712" y="92645"/>
                    <a:pt x="52712" y="92645"/>
                    <a:pt x="52712" y="92645"/>
                  </a:cubicBezTo>
                  <a:cubicBezTo>
                    <a:pt x="51384" y="93947"/>
                    <a:pt x="50055" y="95250"/>
                    <a:pt x="47399" y="95250"/>
                  </a:cubicBezTo>
                  <a:cubicBezTo>
                    <a:pt x="44742" y="95250"/>
                    <a:pt x="42085" y="93947"/>
                    <a:pt x="40757" y="91342"/>
                  </a:cubicBezTo>
                  <a:cubicBezTo>
                    <a:pt x="38100" y="87435"/>
                    <a:pt x="39429" y="82224"/>
                    <a:pt x="43414" y="79619"/>
                  </a:cubicBezTo>
                  <a:cubicBezTo>
                    <a:pt x="88577" y="47055"/>
                    <a:pt x="88577" y="47055"/>
                    <a:pt x="88577" y="47055"/>
                  </a:cubicBezTo>
                  <a:close/>
                  <a:moveTo>
                    <a:pt x="35086" y="22225"/>
                  </a:moveTo>
                  <a:cubicBezTo>
                    <a:pt x="27205" y="22225"/>
                    <a:pt x="20637" y="28785"/>
                    <a:pt x="20637" y="35344"/>
                  </a:cubicBezTo>
                  <a:cubicBezTo>
                    <a:pt x="20637" y="35344"/>
                    <a:pt x="20637" y="35344"/>
                    <a:pt x="20637" y="196707"/>
                  </a:cubicBezTo>
                  <a:cubicBezTo>
                    <a:pt x="20637" y="204579"/>
                    <a:pt x="27205" y="211138"/>
                    <a:pt x="35086" y="211138"/>
                  </a:cubicBezTo>
                  <a:cubicBezTo>
                    <a:pt x="35086" y="211138"/>
                    <a:pt x="35086" y="211138"/>
                    <a:pt x="303051" y="211138"/>
                  </a:cubicBezTo>
                  <a:cubicBezTo>
                    <a:pt x="310932" y="211138"/>
                    <a:pt x="317500" y="204579"/>
                    <a:pt x="317500" y="196707"/>
                  </a:cubicBezTo>
                  <a:lnTo>
                    <a:pt x="317500" y="35344"/>
                  </a:lnTo>
                  <a:cubicBezTo>
                    <a:pt x="317500" y="28785"/>
                    <a:pt x="310932" y="22225"/>
                    <a:pt x="303051" y="22225"/>
                  </a:cubicBezTo>
                  <a:cubicBezTo>
                    <a:pt x="303051" y="22225"/>
                    <a:pt x="303051" y="22225"/>
                    <a:pt x="35086" y="22225"/>
                  </a:cubicBezTo>
                  <a:close/>
                  <a:moveTo>
                    <a:pt x="14529" y="0"/>
                  </a:moveTo>
                  <a:cubicBezTo>
                    <a:pt x="14529" y="0"/>
                    <a:pt x="14529" y="0"/>
                    <a:pt x="323609" y="0"/>
                  </a:cubicBezTo>
                  <a:cubicBezTo>
                    <a:pt x="331534" y="0"/>
                    <a:pt x="338138" y="5265"/>
                    <a:pt x="338138" y="13163"/>
                  </a:cubicBezTo>
                  <a:cubicBezTo>
                    <a:pt x="338138" y="13163"/>
                    <a:pt x="338138" y="13163"/>
                    <a:pt x="338138" y="251414"/>
                  </a:cubicBezTo>
                  <a:cubicBezTo>
                    <a:pt x="338138" y="259312"/>
                    <a:pt x="331534" y="265893"/>
                    <a:pt x="323609" y="265893"/>
                  </a:cubicBezTo>
                  <a:cubicBezTo>
                    <a:pt x="323609" y="265893"/>
                    <a:pt x="323609" y="265893"/>
                    <a:pt x="210016" y="265893"/>
                  </a:cubicBezTo>
                  <a:cubicBezTo>
                    <a:pt x="210016" y="265893"/>
                    <a:pt x="207374" y="265893"/>
                    <a:pt x="207374" y="268526"/>
                  </a:cubicBezTo>
                  <a:cubicBezTo>
                    <a:pt x="207374" y="268526"/>
                    <a:pt x="207374" y="268526"/>
                    <a:pt x="207374" y="290903"/>
                  </a:cubicBezTo>
                  <a:cubicBezTo>
                    <a:pt x="207374" y="292220"/>
                    <a:pt x="207374" y="293536"/>
                    <a:pt x="208695" y="293536"/>
                  </a:cubicBezTo>
                  <a:cubicBezTo>
                    <a:pt x="208695" y="293536"/>
                    <a:pt x="208695" y="293536"/>
                    <a:pt x="239074" y="293536"/>
                  </a:cubicBezTo>
                  <a:cubicBezTo>
                    <a:pt x="245679" y="293536"/>
                    <a:pt x="250962" y="298801"/>
                    <a:pt x="250962" y="305383"/>
                  </a:cubicBezTo>
                  <a:cubicBezTo>
                    <a:pt x="250962" y="310648"/>
                    <a:pt x="245679" y="315913"/>
                    <a:pt x="239074" y="315913"/>
                  </a:cubicBezTo>
                  <a:cubicBezTo>
                    <a:pt x="239074" y="315913"/>
                    <a:pt x="239074" y="315913"/>
                    <a:pt x="99064" y="315913"/>
                  </a:cubicBezTo>
                  <a:cubicBezTo>
                    <a:pt x="92460" y="315913"/>
                    <a:pt x="87176" y="310648"/>
                    <a:pt x="87176" y="305383"/>
                  </a:cubicBezTo>
                  <a:cubicBezTo>
                    <a:pt x="87176" y="298801"/>
                    <a:pt x="92460" y="293536"/>
                    <a:pt x="99064" y="293536"/>
                  </a:cubicBezTo>
                  <a:cubicBezTo>
                    <a:pt x="99064" y="293536"/>
                    <a:pt x="99064" y="293536"/>
                    <a:pt x="129444" y="293536"/>
                  </a:cubicBezTo>
                  <a:cubicBezTo>
                    <a:pt x="130765" y="293536"/>
                    <a:pt x="130765" y="292220"/>
                    <a:pt x="130765" y="289587"/>
                  </a:cubicBezTo>
                  <a:cubicBezTo>
                    <a:pt x="130765" y="289587"/>
                    <a:pt x="130765" y="289587"/>
                    <a:pt x="130765" y="268526"/>
                  </a:cubicBezTo>
                  <a:cubicBezTo>
                    <a:pt x="130765" y="264577"/>
                    <a:pt x="126802" y="265893"/>
                    <a:pt x="126802" y="265893"/>
                  </a:cubicBezTo>
                  <a:cubicBezTo>
                    <a:pt x="126802" y="265893"/>
                    <a:pt x="126802" y="265893"/>
                    <a:pt x="14529" y="265893"/>
                  </a:cubicBezTo>
                  <a:cubicBezTo>
                    <a:pt x="6604" y="265893"/>
                    <a:pt x="0" y="259312"/>
                    <a:pt x="0" y="251414"/>
                  </a:cubicBezTo>
                  <a:cubicBezTo>
                    <a:pt x="0" y="251414"/>
                    <a:pt x="0" y="251414"/>
                    <a:pt x="0" y="13163"/>
                  </a:cubicBezTo>
                  <a:cubicBezTo>
                    <a:pt x="0" y="5265"/>
                    <a:pt x="6604" y="0"/>
                    <a:pt x="14529" y="0"/>
                  </a:cubicBez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grpSp>
      <p:cxnSp>
        <p:nvCxnSpPr>
          <p:cNvPr id="126" name="直接连接符 125"/>
          <p:cNvCxnSpPr/>
          <p:nvPr/>
        </p:nvCxnSpPr>
        <p:spPr>
          <a:xfrm>
            <a:off x="2242799" y="4846614"/>
            <a:ext cx="1809884" cy="0"/>
          </a:xfrm>
          <a:prstGeom prst="line">
            <a:avLst/>
          </a:prstGeom>
          <a:noFill/>
          <a:ln w="9525">
            <a:solidFill>
              <a:schemeClr val="bg1">
                <a:lumMod val="65000"/>
              </a:schemeClr>
            </a:solidFill>
            <a:prstDash val="dash"/>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127" name="直接连接符 126"/>
          <p:cNvCxnSpPr/>
          <p:nvPr/>
        </p:nvCxnSpPr>
        <p:spPr>
          <a:xfrm>
            <a:off x="5314783" y="4846614"/>
            <a:ext cx="1809884" cy="0"/>
          </a:xfrm>
          <a:prstGeom prst="line">
            <a:avLst/>
          </a:prstGeom>
          <a:noFill/>
          <a:ln w="9525">
            <a:solidFill>
              <a:schemeClr val="bg1">
                <a:lumMod val="65000"/>
              </a:schemeClr>
            </a:solidFill>
            <a:prstDash val="dash"/>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128" name="直接连接符 127"/>
          <p:cNvCxnSpPr/>
          <p:nvPr/>
        </p:nvCxnSpPr>
        <p:spPr>
          <a:xfrm>
            <a:off x="8385489" y="4846614"/>
            <a:ext cx="1809884" cy="0"/>
          </a:xfrm>
          <a:prstGeom prst="line">
            <a:avLst/>
          </a:prstGeom>
          <a:noFill/>
          <a:ln w="9525">
            <a:solidFill>
              <a:schemeClr val="bg1">
                <a:lumMod val="65000"/>
              </a:schemeClr>
            </a:solidFill>
            <a:prstDash val="dash"/>
            <a:headEnd type="oval"/>
            <a:tailEnd type="oval"/>
          </a:ln>
        </p:spPr>
        <p:style>
          <a:lnRef idx="2">
            <a:schemeClr val="accent1">
              <a:shade val="50000"/>
            </a:schemeClr>
          </a:lnRef>
          <a:fillRef idx="1">
            <a:schemeClr val="accent1"/>
          </a:fillRef>
          <a:effectRef idx="0">
            <a:schemeClr val="accent1"/>
          </a:effectRef>
          <a:fontRef idx="minor">
            <a:schemeClr val="lt1"/>
          </a:fontRef>
        </p:style>
      </p:cxnSp>
      <p:grpSp>
        <p:nvGrpSpPr>
          <p:cNvPr id="129" name="组合 128"/>
          <p:cNvGrpSpPr/>
          <p:nvPr/>
        </p:nvGrpSpPr>
        <p:grpSpPr>
          <a:xfrm>
            <a:off x="1984375" y="5011452"/>
            <a:ext cx="2329424" cy="628142"/>
            <a:chOff x="1057480" y="4638118"/>
            <a:chExt cx="3105898" cy="837523"/>
          </a:xfrm>
        </p:grpSpPr>
        <p:sp>
          <p:nvSpPr>
            <p:cNvPr id="130" name="矩形 129"/>
            <p:cNvSpPr/>
            <p:nvPr/>
          </p:nvSpPr>
          <p:spPr>
            <a:xfrm>
              <a:off x="1057480" y="5054242"/>
              <a:ext cx="3105898" cy="421399"/>
            </a:xfrm>
            <a:prstGeom prst="rect">
              <a:avLst/>
            </a:prstGeom>
          </p:spPr>
          <p:txBody>
            <a:bodyPr wrap="square">
              <a:spAutoFit/>
              <a:scene3d>
                <a:camera prst="orthographicFront"/>
                <a:lightRig rig="threePt" dir="t"/>
              </a:scene3d>
              <a:sp3d contourW="12700"/>
            </a:bodyPr>
            <a:lstStyle/>
            <a:p>
              <a:pPr lvl="0">
                <a:lnSpc>
                  <a:spcPct val="150000"/>
                </a:lnSpc>
              </a:pPr>
              <a:endParaRPr lang="en-US" altLang="zh-CN" sz="1100" dirty="0">
                <a:cs typeface="+mn-ea"/>
                <a:sym typeface="+mn-lt"/>
              </a:endParaRPr>
            </a:p>
          </p:txBody>
        </p:sp>
        <p:sp>
          <p:nvSpPr>
            <p:cNvPr id="131" name="矩形 130"/>
            <p:cNvSpPr/>
            <p:nvPr/>
          </p:nvSpPr>
          <p:spPr>
            <a:xfrm>
              <a:off x="1489443" y="4638118"/>
              <a:ext cx="2241974" cy="52561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800" b="1" dirty="0">
                  <a:cs typeface="+mn-ea"/>
                  <a:sym typeface="+mn-lt"/>
                </a:rPr>
                <a:t>黑盒测试</a:t>
              </a:r>
            </a:p>
          </p:txBody>
        </p:sp>
      </p:grpSp>
      <p:grpSp>
        <p:nvGrpSpPr>
          <p:cNvPr id="132" name="组合 131"/>
          <p:cNvGrpSpPr/>
          <p:nvPr/>
        </p:nvGrpSpPr>
        <p:grpSpPr>
          <a:xfrm>
            <a:off x="4932792" y="5011454"/>
            <a:ext cx="2616200" cy="626987"/>
            <a:chOff x="4380090" y="4638118"/>
            <a:chExt cx="3488266" cy="835983"/>
          </a:xfrm>
        </p:grpSpPr>
        <p:sp>
          <p:nvSpPr>
            <p:cNvPr id="133" name="矩形 132"/>
            <p:cNvSpPr/>
            <p:nvPr/>
          </p:nvSpPr>
          <p:spPr>
            <a:xfrm>
              <a:off x="4380090" y="5054242"/>
              <a:ext cx="3488266" cy="419859"/>
            </a:xfrm>
            <a:prstGeom prst="rect">
              <a:avLst/>
            </a:prstGeom>
          </p:spPr>
          <p:txBody>
            <a:bodyPr wrap="square">
              <a:spAutoFit/>
              <a:scene3d>
                <a:camera prst="orthographicFront"/>
                <a:lightRig rig="threePt" dir="t"/>
              </a:scene3d>
              <a:sp3d contourW="12700"/>
            </a:bodyPr>
            <a:lstStyle/>
            <a:p>
              <a:pPr lvl="0">
                <a:lnSpc>
                  <a:spcPct val="150000"/>
                </a:lnSpc>
              </a:pPr>
              <a:endParaRPr lang="en-US" altLang="zh-CN" sz="1100" dirty="0">
                <a:solidFill>
                  <a:srgbClr val="000000">
                    <a:lumMod val="65000"/>
                    <a:lumOff val="35000"/>
                  </a:srgbClr>
                </a:solidFill>
                <a:cs typeface="+mn-ea"/>
                <a:sym typeface="+mn-lt"/>
              </a:endParaRPr>
            </a:p>
          </p:txBody>
        </p:sp>
        <p:sp>
          <p:nvSpPr>
            <p:cNvPr id="134" name="矩形 133"/>
            <p:cNvSpPr/>
            <p:nvPr/>
          </p:nvSpPr>
          <p:spPr>
            <a:xfrm>
              <a:off x="4975013" y="4638118"/>
              <a:ext cx="2241974" cy="52561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800" b="1" dirty="0">
                  <a:cs typeface="+mn-ea"/>
                  <a:sym typeface="+mn-lt"/>
                </a:rPr>
                <a:t>白盒测试</a:t>
              </a:r>
            </a:p>
          </p:txBody>
        </p:sp>
      </p:grpSp>
      <p:grpSp>
        <p:nvGrpSpPr>
          <p:cNvPr id="135" name="组合 134"/>
          <p:cNvGrpSpPr/>
          <p:nvPr/>
        </p:nvGrpSpPr>
        <p:grpSpPr>
          <a:xfrm>
            <a:off x="8125719" y="5011450"/>
            <a:ext cx="2621656" cy="626987"/>
            <a:chOff x="8030414" y="4638118"/>
            <a:chExt cx="3495541" cy="835983"/>
          </a:xfrm>
        </p:grpSpPr>
        <p:sp>
          <p:nvSpPr>
            <p:cNvPr id="136" name="矩形 135"/>
            <p:cNvSpPr/>
            <p:nvPr/>
          </p:nvSpPr>
          <p:spPr>
            <a:xfrm>
              <a:off x="8030414" y="5054242"/>
              <a:ext cx="3495541" cy="419859"/>
            </a:xfrm>
            <a:prstGeom prst="rect">
              <a:avLst/>
            </a:prstGeom>
          </p:spPr>
          <p:txBody>
            <a:bodyPr wrap="square">
              <a:spAutoFit/>
              <a:scene3d>
                <a:camera prst="orthographicFront"/>
                <a:lightRig rig="threePt" dir="t"/>
              </a:scene3d>
              <a:sp3d contourW="12700"/>
            </a:bodyPr>
            <a:lstStyle/>
            <a:p>
              <a:pPr lvl="0" algn="ctr">
                <a:lnSpc>
                  <a:spcPct val="150000"/>
                </a:lnSpc>
              </a:pPr>
              <a:endParaRPr lang="en-US" altLang="zh-CN" sz="1100" dirty="0">
                <a:solidFill>
                  <a:srgbClr val="000000">
                    <a:lumMod val="65000"/>
                    <a:lumOff val="35000"/>
                  </a:srgbClr>
                </a:solidFill>
                <a:cs typeface="+mn-ea"/>
                <a:sym typeface="+mn-lt"/>
              </a:endParaRPr>
            </a:p>
          </p:txBody>
        </p:sp>
        <p:sp>
          <p:nvSpPr>
            <p:cNvPr id="137" name="矩形 136"/>
            <p:cNvSpPr/>
            <p:nvPr/>
          </p:nvSpPr>
          <p:spPr>
            <a:xfrm>
              <a:off x="8462377" y="4638118"/>
              <a:ext cx="2241974" cy="52561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800" b="1" dirty="0">
                  <a:cs typeface="+mn-ea"/>
                  <a:sym typeface="+mn-lt"/>
                </a:rPr>
                <a:t>灰盒测试</a:t>
              </a:r>
            </a:p>
          </p:txBody>
        </p:sp>
      </p:grpSp>
      <p:sp>
        <p:nvSpPr>
          <p:cNvPr id="5" name="灯片编号占位符 4">
            <a:extLst>
              <a:ext uri="{FF2B5EF4-FFF2-40B4-BE49-F238E27FC236}">
                <a16:creationId xmlns:a16="http://schemas.microsoft.com/office/drawing/2014/main" id="{6CBCAA48-E65E-4048-8769-441314779F91}"/>
              </a:ext>
            </a:extLst>
          </p:cNvPr>
          <p:cNvSpPr>
            <a:spLocks noGrp="1"/>
          </p:cNvSpPr>
          <p:nvPr>
            <p:ph type="sldNum" sz="quarter" idx="12"/>
          </p:nvPr>
        </p:nvSpPr>
        <p:spPr/>
        <p:txBody>
          <a:bodyPr/>
          <a:lstStyle/>
          <a:p>
            <a:fld id="{B6F15528-21DE-4FAA-801E-634DDDAF4B2B}" type="slidenum">
              <a:rPr lang="en-US" smtClean="0"/>
              <a:t>583</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1000"/>
                                        <p:tgtEl>
                                          <p:spTgt spid="114"/>
                                        </p:tgtEl>
                                      </p:cBhvr>
                                    </p:animEffect>
                                    <p:anim calcmode="lin" valueType="num">
                                      <p:cBhvr>
                                        <p:cTn id="8" dur="1000" fill="hold"/>
                                        <p:tgtEl>
                                          <p:spTgt spid="114"/>
                                        </p:tgtEl>
                                        <p:attrNameLst>
                                          <p:attrName>ppt_x</p:attrName>
                                        </p:attrNameLst>
                                      </p:cBhvr>
                                      <p:tavLst>
                                        <p:tav tm="0">
                                          <p:val>
                                            <p:strVal val="#ppt_x"/>
                                          </p:val>
                                        </p:tav>
                                        <p:tav tm="100000">
                                          <p:val>
                                            <p:strVal val="#ppt_x"/>
                                          </p:val>
                                        </p:tav>
                                      </p:tavLst>
                                    </p:anim>
                                    <p:anim calcmode="lin" valueType="num">
                                      <p:cBhvr>
                                        <p:cTn id="9" dur="1000" fill="hold"/>
                                        <p:tgtEl>
                                          <p:spTgt spid="1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nodeType="afterEffect">
                                  <p:stCondLst>
                                    <p:cond delay="0"/>
                                  </p:stCondLst>
                                  <p:childTnLst>
                                    <p:set>
                                      <p:cBhvr>
                                        <p:cTn id="12" dur="1" fill="hold">
                                          <p:stCondLst>
                                            <p:cond delay="0"/>
                                          </p:stCondLst>
                                        </p:cTn>
                                        <p:tgtEl>
                                          <p:spTgt spid="126"/>
                                        </p:tgtEl>
                                        <p:attrNameLst>
                                          <p:attrName>style.visibility</p:attrName>
                                        </p:attrNameLst>
                                      </p:cBhvr>
                                      <p:to>
                                        <p:strVal val="visible"/>
                                      </p:to>
                                    </p:set>
                                    <p:animEffect transition="in" filter="barn(inVertical)">
                                      <p:cBhvr>
                                        <p:cTn id="13" dur="500"/>
                                        <p:tgtEl>
                                          <p:spTgt spid="126"/>
                                        </p:tgtEl>
                                      </p:cBhvr>
                                    </p:animEffect>
                                  </p:childTnLst>
                                </p:cTn>
                              </p:par>
                            </p:childTnLst>
                          </p:cTn>
                        </p:par>
                        <p:par>
                          <p:cTn id="14" fill="hold">
                            <p:stCondLst>
                              <p:cond delay="1500"/>
                            </p:stCondLst>
                            <p:childTnLst>
                              <p:par>
                                <p:cTn id="15" presetID="22" presetClass="entr" presetSubtype="1" fill="hold" nodeType="afterEffect">
                                  <p:stCondLst>
                                    <p:cond delay="0"/>
                                  </p:stCondLst>
                                  <p:childTnLst>
                                    <p:set>
                                      <p:cBhvr>
                                        <p:cTn id="16" dur="1" fill="hold">
                                          <p:stCondLst>
                                            <p:cond delay="0"/>
                                          </p:stCondLst>
                                        </p:cTn>
                                        <p:tgtEl>
                                          <p:spTgt spid="129"/>
                                        </p:tgtEl>
                                        <p:attrNameLst>
                                          <p:attrName>style.visibility</p:attrName>
                                        </p:attrNameLst>
                                      </p:cBhvr>
                                      <p:to>
                                        <p:strVal val="visible"/>
                                      </p:to>
                                    </p:set>
                                    <p:animEffect transition="in" filter="wipe(up)">
                                      <p:cBhvr>
                                        <p:cTn id="17" dur="500"/>
                                        <p:tgtEl>
                                          <p:spTgt spid="129"/>
                                        </p:tgtEl>
                                      </p:cBhvr>
                                    </p:animEffect>
                                  </p:childTnLst>
                                </p:cTn>
                              </p:par>
                            </p:childTnLst>
                          </p:cTn>
                        </p:par>
                        <p:par>
                          <p:cTn id="18" fill="hold">
                            <p:stCondLst>
                              <p:cond delay="2000"/>
                            </p:stCondLst>
                            <p:childTnLst>
                              <p:par>
                                <p:cTn id="19" presetID="42" presetClass="entr" presetSubtype="0" fill="hold" nodeType="afterEffect">
                                  <p:stCondLst>
                                    <p:cond delay="0"/>
                                  </p:stCondLst>
                                  <p:childTnLst>
                                    <p:set>
                                      <p:cBhvr>
                                        <p:cTn id="20" dur="1" fill="hold">
                                          <p:stCondLst>
                                            <p:cond delay="0"/>
                                          </p:stCondLst>
                                        </p:cTn>
                                        <p:tgtEl>
                                          <p:spTgt spid="118"/>
                                        </p:tgtEl>
                                        <p:attrNameLst>
                                          <p:attrName>style.visibility</p:attrName>
                                        </p:attrNameLst>
                                      </p:cBhvr>
                                      <p:to>
                                        <p:strVal val="visible"/>
                                      </p:to>
                                    </p:set>
                                    <p:animEffect transition="in" filter="fade">
                                      <p:cBhvr>
                                        <p:cTn id="21" dur="1000"/>
                                        <p:tgtEl>
                                          <p:spTgt spid="118"/>
                                        </p:tgtEl>
                                      </p:cBhvr>
                                    </p:animEffect>
                                    <p:anim calcmode="lin" valueType="num">
                                      <p:cBhvr>
                                        <p:cTn id="22" dur="1000" fill="hold"/>
                                        <p:tgtEl>
                                          <p:spTgt spid="118"/>
                                        </p:tgtEl>
                                        <p:attrNameLst>
                                          <p:attrName>ppt_x</p:attrName>
                                        </p:attrNameLst>
                                      </p:cBhvr>
                                      <p:tavLst>
                                        <p:tav tm="0">
                                          <p:val>
                                            <p:strVal val="#ppt_x"/>
                                          </p:val>
                                        </p:tav>
                                        <p:tav tm="100000">
                                          <p:val>
                                            <p:strVal val="#ppt_x"/>
                                          </p:val>
                                        </p:tav>
                                      </p:tavLst>
                                    </p:anim>
                                    <p:anim calcmode="lin" valueType="num">
                                      <p:cBhvr>
                                        <p:cTn id="23" dur="1000" fill="hold"/>
                                        <p:tgtEl>
                                          <p:spTgt spid="118"/>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16" presetClass="entr" presetSubtype="21" fill="hold" nodeType="afterEffect">
                                  <p:stCondLst>
                                    <p:cond delay="0"/>
                                  </p:stCondLst>
                                  <p:childTnLst>
                                    <p:set>
                                      <p:cBhvr>
                                        <p:cTn id="26" dur="1" fill="hold">
                                          <p:stCondLst>
                                            <p:cond delay="0"/>
                                          </p:stCondLst>
                                        </p:cTn>
                                        <p:tgtEl>
                                          <p:spTgt spid="127"/>
                                        </p:tgtEl>
                                        <p:attrNameLst>
                                          <p:attrName>style.visibility</p:attrName>
                                        </p:attrNameLst>
                                      </p:cBhvr>
                                      <p:to>
                                        <p:strVal val="visible"/>
                                      </p:to>
                                    </p:set>
                                    <p:animEffect transition="in" filter="barn(inVertical)">
                                      <p:cBhvr>
                                        <p:cTn id="27" dur="500"/>
                                        <p:tgtEl>
                                          <p:spTgt spid="127"/>
                                        </p:tgtEl>
                                      </p:cBhvr>
                                    </p:animEffect>
                                  </p:childTnLst>
                                </p:cTn>
                              </p:par>
                            </p:childTnLst>
                          </p:cTn>
                        </p:par>
                        <p:par>
                          <p:cTn id="28" fill="hold">
                            <p:stCondLst>
                              <p:cond delay="3500"/>
                            </p:stCondLst>
                            <p:childTnLst>
                              <p:par>
                                <p:cTn id="29" presetID="22" presetClass="entr" presetSubtype="1" fill="hold" nodeType="afterEffect">
                                  <p:stCondLst>
                                    <p:cond delay="0"/>
                                  </p:stCondLst>
                                  <p:childTnLst>
                                    <p:set>
                                      <p:cBhvr>
                                        <p:cTn id="30" dur="1" fill="hold">
                                          <p:stCondLst>
                                            <p:cond delay="0"/>
                                          </p:stCondLst>
                                        </p:cTn>
                                        <p:tgtEl>
                                          <p:spTgt spid="132"/>
                                        </p:tgtEl>
                                        <p:attrNameLst>
                                          <p:attrName>style.visibility</p:attrName>
                                        </p:attrNameLst>
                                      </p:cBhvr>
                                      <p:to>
                                        <p:strVal val="visible"/>
                                      </p:to>
                                    </p:set>
                                    <p:animEffect transition="in" filter="wipe(up)">
                                      <p:cBhvr>
                                        <p:cTn id="31" dur="500"/>
                                        <p:tgtEl>
                                          <p:spTgt spid="132"/>
                                        </p:tgtEl>
                                      </p:cBhvr>
                                    </p:animEffect>
                                  </p:childTnLst>
                                </p:cTn>
                              </p:par>
                            </p:childTnLst>
                          </p:cTn>
                        </p:par>
                        <p:par>
                          <p:cTn id="32" fill="hold">
                            <p:stCondLst>
                              <p:cond delay="4000"/>
                            </p:stCondLst>
                            <p:childTnLst>
                              <p:par>
                                <p:cTn id="33" presetID="42" presetClass="entr" presetSubtype="0" fill="hold" nodeType="afterEffect">
                                  <p:stCondLst>
                                    <p:cond delay="0"/>
                                  </p:stCondLst>
                                  <p:childTnLst>
                                    <p:set>
                                      <p:cBhvr>
                                        <p:cTn id="34" dur="1" fill="hold">
                                          <p:stCondLst>
                                            <p:cond delay="0"/>
                                          </p:stCondLst>
                                        </p:cTn>
                                        <p:tgtEl>
                                          <p:spTgt spid="122"/>
                                        </p:tgtEl>
                                        <p:attrNameLst>
                                          <p:attrName>style.visibility</p:attrName>
                                        </p:attrNameLst>
                                      </p:cBhvr>
                                      <p:to>
                                        <p:strVal val="visible"/>
                                      </p:to>
                                    </p:set>
                                    <p:animEffect transition="in" filter="fade">
                                      <p:cBhvr>
                                        <p:cTn id="35" dur="1000"/>
                                        <p:tgtEl>
                                          <p:spTgt spid="122"/>
                                        </p:tgtEl>
                                      </p:cBhvr>
                                    </p:animEffect>
                                    <p:anim calcmode="lin" valueType="num">
                                      <p:cBhvr>
                                        <p:cTn id="36" dur="1000" fill="hold"/>
                                        <p:tgtEl>
                                          <p:spTgt spid="122"/>
                                        </p:tgtEl>
                                        <p:attrNameLst>
                                          <p:attrName>ppt_x</p:attrName>
                                        </p:attrNameLst>
                                      </p:cBhvr>
                                      <p:tavLst>
                                        <p:tav tm="0">
                                          <p:val>
                                            <p:strVal val="#ppt_x"/>
                                          </p:val>
                                        </p:tav>
                                        <p:tav tm="100000">
                                          <p:val>
                                            <p:strVal val="#ppt_x"/>
                                          </p:val>
                                        </p:tav>
                                      </p:tavLst>
                                    </p:anim>
                                    <p:anim calcmode="lin" valueType="num">
                                      <p:cBhvr>
                                        <p:cTn id="37" dur="1000" fill="hold"/>
                                        <p:tgtEl>
                                          <p:spTgt spid="122"/>
                                        </p:tgtEl>
                                        <p:attrNameLst>
                                          <p:attrName>ppt_y</p:attrName>
                                        </p:attrNameLst>
                                      </p:cBhvr>
                                      <p:tavLst>
                                        <p:tav tm="0">
                                          <p:val>
                                            <p:strVal val="#ppt_y+.1"/>
                                          </p:val>
                                        </p:tav>
                                        <p:tav tm="100000">
                                          <p:val>
                                            <p:strVal val="#ppt_y"/>
                                          </p:val>
                                        </p:tav>
                                      </p:tavLst>
                                    </p:anim>
                                  </p:childTnLst>
                                </p:cTn>
                              </p:par>
                            </p:childTnLst>
                          </p:cTn>
                        </p:par>
                        <p:par>
                          <p:cTn id="38" fill="hold">
                            <p:stCondLst>
                              <p:cond delay="5000"/>
                            </p:stCondLst>
                            <p:childTnLst>
                              <p:par>
                                <p:cTn id="39" presetID="16" presetClass="entr" presetSubtype="21" fill="hold" nodeType="afterEffect">
                                  <p:stCondLst>
                                    <p:cond delay="0"/>
                                  </p:stCondLst>
                                  <p:childTnLst>
                                    <p:set>
                                      <p:cBhvr>
                                        <p:cTn id="40" dur="1" fill="hold">
                                          <p:stCondLst>
                                            <p:cond delay="0"/>
                                          </p:stCondLst>
                                        </p:cTn>
                                        <p:tgtEl>
                                          <p:spTgt spid="128"/>
                                        </p:tgtEl>
                                        <p:attrNameLst>
                                          <p:attrName>style.visibility</p:attrName>
                                        </p:attrNameLst>
                                      </p:cBhvr>
                                      <p:to>
                                        <p:strVal val="visible"/>
                                      </p:to>
                                    </p:set>
                                    <p:animEffect transition="in" filter="barn(inVertical)">
                                      <p:cBhvr>
                                        <p:cTn id="41" dur="500"/>
                                        <p:tgtEl>
                                          <p:spTgt spid="128"/>
                                        </p:tgtEl>
                                      </p:cBhvr>
                                    </p:animEffect>
                                  </p:childTnLst>
                                </p:cTn>
                              </p:par>
                            </p:childTnLst>
                          </p:cTn>
                        </p:par>
                        <p:par>
                          <p:cTn id="42" fill="hold">
                            <p:stCondLst>
                              <p:cond delay="5500"/>
                            </p:stCondLst>
                            <p:childTnLst>
                              <p:par>
                                <p:cTn id="43" presetID="22" presetClass="entr" presetSubtype="1" fill="hold" nodeType="afterEffect">
                                  <p:stCondLst>
                                    <p:cond delay="0"/>
                                  </p:stCondLst>
                                  <p:childTnLst>
                                    <p:set>
                                      <p:cBhvr>
                                        <p:cTn id="44" dur="1" fill="hold">
                                          <p:stCondLst>
                                            <p:cond delay="0"/>
                                          </p:stCondLst>
                                        </p:cTn>
                                        <p:tgtEl>
                                          <p:spTgt spid="135"/>
                                        </p:tgtEl>
                                        <p:attrNameLst>
                                          <p:attrName>style.visibility</p:attrName>
                                        </p:attrNameLst>
                                      </p:cBhvr>
                                      <p:to>
                                        <p:strVal val="visible"/>
                                      </p:to>
                                    </p:set>
                                    <p:animEffect transition="in" filter="wipe(up)">
                                      <p:cBhvr>
                                        <p:cTn id="45"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b="1" dirty="0"/>
              <a:t>8.2   </a:t>
            </a:r>
            <a:r>
              <a:rPr lang="zh-CN" altLang="en-US" b="1" dirty="0"/>
              <a:t>软件测试的类型</a:t>
            </a:r>
          </a:p>
        </p:txBody>
      </p:sp>
      <p:sp>
        <p:nvSpPr>
          <p:cNvPr id="243" name="矩形 242"/>
          <p:cNvSpPr/>
          <p:nvPr/>
        </p:nvSpPr>
        <p:spPr>
          <a:xfrm>
            <a:off x="1" y="1768910"/>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 name="TextBox 1"/>
          <p:cNvSpPr txBox="1"/>
          <p:nvPr/>
        </p:nvSpPr>
        <p:spPr>
          <a:xfrm>
            <a:off x="765175" y="1143794"/>
            <a:ext cx="7086600" cy="430887"/>
          </a:xfrm>
          <a:prstGeom prst="rect">
            <a:avLst/>
          </a:prstGeom>
          <a:noFill/>
        </p:spPr>
        <p:txBody>
          <a:bodyPr wrap="square" rtlCol="0">
            <a:spAutoFit/>
          </a:bodyPr>
          <a:lstStyle/>
          <a:p>
            <a:r>
              <a:rPr lang="en-US" altLang="zh-CN" sz="2200" dirty="0"/>
              <a:t>8.2.4  </a:t>
            </a:r>
            <a:r>
              <a:rPr lang="zh-CN" altLang="en-US" sz="2200" dirty="0"/>
              <a:t>按测试执行方式划分</a:t>
            </a:r>
          </a:p>
        </p:txBody>
      </p:sp>
      <p:grpSp>
        <p:nvGrpSpPr>
          <p:cNvPr id="104" name="组合 103"/>
          <p:cNvGrpSpPr/>
          <p:nvPr/>
        </p:nvGrpSpPr>
        <p:grpSpPr>
          <a:xfrm flipH="1">
            <a:off x="9914161" y="5830680"/>
            <a:ext cx="2284188" cy="1186758"/>
            <a:chOff x="-8805" y="5407865"/>
            <a:chExt cx="3213509" cy="1301644"/>
          </a:xfrm>
        </p:grpSpPr>
        <p:sp>
          <p:nvSpPr>
            <p:cNvPr id="105" name="矩形 104"/>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椭圆 2"/>
          <p:cNvSpPr/>
          <p:nvPr/>
        </p:nvSpPr>
        <p:spPr>
          <a:xfrm rot="3786125">
            <a:off x="4806388" y="932760"/>
            <a:ext cx="3681480" cy="5081783"/>
          </a:xfrm>
          <a:custGeom>
            <a:avLst/>
            <a:gdLst/>
            <a:ahLst/>
            <a:cxnLst/>
            <a:rect l="l" t="t" r="r" b="b"/>
            <a:pathLst>
              <a:path w="3625081" h="2962175">
                <a:moveTo>
                  <a:pt x="2340260" y="0"/>
                </a:moveTo>
                <a:cubicBezTo>
                  <a:pt x="2815384" y="0"/>
                  <a:pt x="3257437" y="141587"/>
                  <a:pt x="3625081" y="386574"/>
                </a:cubicBezTo>
                <a:cubicBezTo>
                  <a:pt x="2706129" y="691235"/>
                  <a:pt x="2022466" y="1707781"/>
                  <a:pt x="1980164" y="2931304"/>
                </a:cubicBezTo>
                <a:cubicBezTo>
                  <a:pt x="1785704" y="2338526"/>
                  <a:pt x="1436457" y="1944216"/>
                  <a:pt x="1038245" y="1944216"/>
                </a:cubicBezTo>
                <a:cubicBezTo>
                  <a:pt x="633157" y="1944216"/>
                  <a:pt x="278738" y="2352263"/>
                  <a:pt x="86185" y="2962175"/>
                </a:cubicBezTo>
                <a:cubicBezTo>
                  <a:pt x="29150" y="2764615"/>
                  <a:pt x="0" y="2555842"/>
                  <a:pt x="0" y="2340260"/>
                </a:cubicBezTo>
                <a:cubicBezTo>
                  <a:pt x="0" y="1047770"/>
                  <a:pt x="1047770" y="0"/>
                  <a:pt x="2340260" y="0"/>
                </a:cubicBezTo>
                <a:close/>
              </a:path>
            </a:pathLst>
          </a:custGeom>
          <a:solidFill>
            <a:srgbClr val="A0CA9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52" name="椭圆 2"/>
          <p:cNvSpPr/>
          <p:nvPr/>
        </p:nvSpPr>
        <p:spPr>
          <a:xfrm rot="3786125" flipH="1" flipV="1">
            <a:off x="3456740" y="2726806"/>
            <a:ext cx="3418985" cy="5059532"/>
          </a:xfrm>
          <a:custGeom>
            <a:avLst/>
            <a:gdLst/>
            <a:ahLst/>
            <a:cxnLst/>
            <a:rect l="l" t="t" r="r" b="b"/>
            <a:pathLst>
              <a:path w="3625081" h="2962175">
                <a:moveTo>
                  <a:pt x="2340260" y="0"/>
                </a:moveTo>
                <a:cubicBezTo>
                  <a:pt x="2815384" y="0"/>
                  <a:pt x="3257437" y="141587"/>
                  <a:pt x="3625081" y="386574"/>
                </a:cubicBezTo>
                <a:cubicBezTo>
                  <a:pt x="2706129" y="691235"/>
                  <a:pt x="2022466" y="1707781"/>
                  <a:pt x="1980164" y="2931304"/>
                </a:cubicBezTo>
                <a:cubicBezTo>
                  <a:pt x="1785704" y="2338526"/>
                  <a:pt x="1436457" y="1944216"/>
                  <a:pt x="1038245" y="1944216"/>
                </a:cubicBezTo>
                <a:cubicBezTo>
                  <a:pt x="633157" y="1944216"/>
                  <a:pt x="278738" y="2352263"/>
                  <a:pt x="86185" y="2962175"/>
                </a:cubicBezTo>
                <a:cubicBezTo>
                  <a:pt x="29150" y="2764615"/>
                  <a:pt x="0" y="2555842"/>
                  <a:pt x="0" y="2340260"/>
                </a:cubicBezTo>
                <a:cubicBezTo>
                  <a:pt x="0" y="1047770"/>
                  <a:pt x="1047770" y="0"/>
                  <a:pt x="2340260" y="0"/>
                </a:cubicBezTo>
                <a:close/>
              </a:path>
            </a:pathLst>
          </a:custGeom>
          <a:solidFill>
            <a:srgbClr val="5FA25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53" name="椭圆 52"/>
          <p:cNvSpPr/>
          <p:nvPr/>
        </p:nvSpPr>
        <p:spPr>
          <a:xfrm>
            <a:off x="3516835" y="2932460"/>
            <a:ext cx="1602395" cy="1602395"/>
          </a:xfrm>
          <a:prstGeom prst="ellipse">
            <a:avLst/>
          </a:prstGeom>
          <a:solidFill>
            <a:srgbClr val="2B6B6F">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4" name="椭圆 53"/>
          <p:cNvSpPr/>
          <p:nvPr/>
        </p:nvSpPr>
        <p:spPr>
          <a:xfrm>
            <a:off x="6610774" y="4168143"/>
            <a:ext cx="1602395" cy="1602395"/>
          </a:xfrm>
          <a:prstGeom prst="ellipse">
            <a:avLst/>
          </a:prstGeom>
          <a:solidFill>
            <a:srgbClr val="A0C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5" name="矩形 54"/>
          <p:cNvSpPr/>
          <p:nvPr/>
        </p:nvSpPr>
        <p:spPr>
          <a:xfrm>
            <a:off x="6043208" y="2683481"/>
            <a:ext cx="2580860" cy="4979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2400" b="1" spc="600" dirty="0">
                <a:solidFill>
                  <a:schemeClr val="bg1"/>
                </a:solidFill>
                <a:latin typeface="微软雅黑" panose="020B0503020204020204" pitchFamily="34" charset="-122"/>
                <a:ea typeface="微软雅黑" panose="020B0503020204020204" pitchFamily="34" charset="-122"/>
                <a:cs typeface="+mn-ea"/>
              </a:rPr>
              <a:t>静态测试</a:t>
            </a:r>
          </a:p>
        </p:txBody>
      </p:sp>
      <p:sp>
        <p:nvSpPr>
          <p:cNvPr id="56" name="矩形 55"/>
          <p:cNvSpPr/>
          <p:nvPr/>
        </p:nvSpPr>
        <p:spPr>
          <a:xfrm>
            <a:off x="3355975" y="5514078"/>
            <a:ext cx="2333200" cy="4979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2400" b="1" spc="600" dirty="0">
                <a:solidFill>
                  <a:schemeClr val="bg1"/>
                </a:solidFill>
                <a:latin typeface="微软雅黑" panose="020B0503020204020204" pitchFamily="34" charset="-122"/>
                <a:ea typeface="微软雅黑" panose="020B0503020204020204" pitchFamily="34" charset="-122"/>
                <a:cs typeface="+mn-ea"/>
              </a:rPr>
              <a:t>动态测试</a:t>
            </a:r>
          </a:p>
        </p:txBody>
      </p:sp>
      <p:grpSp>
        <p:nvGrpSpPr>
          <p:cNvPr id="57" name="组合 56"/>
          <p:cNvGrpSpPr/>
          <p:nvPr/>
        </p:nvGrpSpPr>
        <p:grpSpPr>
          <a:xfrm>
            <a:off x="7097309" y="4564669"/>
            <a:ext cx="750888" cy="750888"/>
            <a:chOff x="2384425" y="3744913"/>
            <a:chExt cx="750888" cy="750888"/>
          </a:xfrm>
          <a:solidFill>
            <a:schemeClr val="bg1"/>
          </a:solidFill>
        </p:grpSpPr>
        <p:sp>
          <p:nvSpPr>
            <p:cNvPr id="58" name="Freeform 33"/>
            <p:cNvSpPr/>
            <p:nvPr/>
          </p:nvSpPr>
          <p:spPr bwMode="auto">
            <a:xfrm>
              <a:off x="2384425" y="3744913"/>
              <a:ext cx="241300" cy="239713"/>
            </a:xfrm>
            <a:custGeom>
              <a:avLst/>
              <a:gdLst>
                <a:gd name="T0" fmla="*/ 64 w 64"/>
                <a:gd name="T1" fmla="*/ 0 h 64"/>
                <a:gd name="T2" fmla="*/ 40 w 64"/>
                <a:gd name="T3" fmla="*/ 0 h 64"/>
                <a:gd name="T4" fmla="*/ 0 w 64"/>
                <a:gd name="T5" fmla="*/ 40 h 64"/>
                <a:gd name="T6" fmla="*/ 0 w 64"/>
                <a:gd name="T7" fmla="*/ 64 h 64"/>
                <a:gd name="T8" fmla="*/ 12 w 64"/>
                <a:gd name="T9" fmla="*/ 64 h 64"/>
                <a:gd name="T10" fmla="*/ 64 w 64"/>
                <a:gd name="T11" fmla="*/ 11 h 64"/>
                <a:gd name="T12" fmla="*/ 64 w 6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64" h="64">
                  <a:moveTo>
                    <a:pt x="64" y="0"/>
                  </a:moveTo>
                  <a:cubicBezTo>
                    <a:pt x="40" y="0"/>
                    <a:pt x="40" y="0"/>
                    <a:pt x="40" y="0"/>
                  </a:cubicBezTo>
                  <a:cubicBezTo>
                    <a:pt x="18" y="0"/>
                    <a:pt x="0" y="18"/>
                    <a:pt x="0" y="40"/>
                  </a:cubicBezTo>
                  <a:cubicBezTo>
                    <a:pt x="0" y="64"/>
                    <a:pt x="0" y="64"/>
                    <a:pt x="0" y="64"/>
                  </a:cubicBezTo>
                  <a:cubicBezTo>
                    <a:pt x="12" y="64"/>
                    <a:pt x="12" y="64"/>
                    <a:pt x="12" y="64"/>
                  </a:cubicBezTo>
                  <a:cubicBezTo>
                    <a:pt x="64" y="11"/>
                    <a:pt x="64" y="11"/>
                    <a:pt x="64" y="11"/>
                  </a:cubicBezTo>
                  <a:lnTo>
                    <a:pt x="6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9" name="Freeform 34"/>
            <p:cNvSpPr/>
            <p:nvPr/>
          </p:nvSpPr>
          <p:spPr bwMode="auto">
            <a:xfrm>
              <a:off x="2898775" y="3744913"/>
              <a:ext cx="236538" cy="239713"/>
            </a:xfrm>
            <a:custGeom>
              <a:avLst/>
              <a:gdLst>
                <a:gd name="T0" fmla="*/ 23 w 63"/>
                <a:gd name="T1" fmla="*/ 0 h 64"/>
                <a:gd name="T2" fmla="*/ 0 w 63"/>
                <a:gd name="T3" fmla="*/ 0 h 64"/>
                <a:gd name="T4" fmla="*/ 0 w 63"/>
                <a:gd name="T5" fmla="*/ 11 h 64"/>
                <a:gd name="T6" fmla="*/ 52 w 63"/>
                <a:gd name="T7" fmla="*/ 64 h 64"/>
                <a:gd name="T8" fmla="*/ 63 w 63"/>
                <a:gd name="T9" fmla="*/ 64 h 64"/>
                <a:gd name="T10" fmla="*/ 63 w 63"/>
                <a:gd name="T11" fmla="*/ 40 h 64"/>
                <a:gd name="T12" fmla="*/ 23 w 63"/>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63" h="64">
                  <a:moveTo>
                    <a:pt x="23" y="0"/>
                  </a:moveTo>
                  <a:cubicBezTo>
                    <a:pt x="0" y="0"/>
                    <a:pt x="0" y="0"/>
                    <a:pt x="0" y="0"/>
                  </a:cubicBezTo>
                  <a:cubicBezTo>
                    <a:pt x="0" y="11"/>
                    <a:pt x="0" y="11"/>
                    <a:pt x="0" y="11"/>
                  </a:cubicBezTo>
                  <a:cubicBezTo>
                    <a:pt x="52" y="64"/>
                    <a:pt x="52" y="64"/>
                    <a:pt x="52" y="64"/>
                  </a:cubicBezTo>
                  <a:cubicBezTo>
                    <a:pt x="63" y="64"/>
                    <a:pt x="63" y="64"/>
                    <a:pt x="63" y="64"/>
                  </a:cubicBezTo>
                  <a:cubicBezTo>
                    <a:pt x="63" y="40"/>
                    <a:pt x="63" y="40"/>
                    <a:pt x="63" y="40"/>
                  </a:cubicBezTo>
                  <a:cubicBezTo>
                    <a:pt x="63" y="18"/>
                    <a:pt x="45" y="0"/>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60" name="Freeform 35"/>
            <p:cNvSpPr>
              <a:spLocks noEditPoints="1"/>
            </p:cNvSpPr>
            <p:nvPr/>
          </p:nvSpPr>
          <p:spPr bwMode="auto">
            <a:xfrm>
              <a:off x="2430463" y="3835401"/>
              <a:ext cx="660400" cy="660400"/>
            </a:xfrm>
            <a:custGeom>
              <a:avLst/>
              <a:gdLst>
                <a:gd name="T0" fmla="*/ 88 w 176"/>
                <a:gd name="T1" fmla="*/ 0 h 176"/>
                <a:gd name="T2" fmla="*/ 0 w 176"/>
                <a:gd name="T3" fmla="*/ 88 h 176"/>
                <a:gd name="T4" fmla="*/ 22 w 176"/>
                <a:gd name="T5" fmla="*/ 146 h 176"/>
                <a:gd name="T6" fmla="*/ 1 w 176"/>
                <a:gd name="T7" fmla="*/ 171 h 176"/>
                <a:gd name="T8" fmla="*/ 7 w 176"/>
                <a:gd name="T9" fmla="*/ 176 h 176"/>
                <a:gd name="T10" fmla="*/ 27 w 176"/>
                <a:gd name="T11" fmla="*/ 151 h 176"/>
                <a:gd name="T12" fmla="*/ 88 w 176"/>
                <a:gd name="T13" fmla="*/ 176 h 176"/>
                <a:gd name="T14" fmla="*/ 149 w 176"/>
                <a:gd name="T15" fmla="*/ 151 h 176"/>
                <a:gd name="T16" fmla="*/ 169 w 176"/>
                <a:gd name="T17" fmla="*/ 176 h 176"/>
                <a:gd name="T18" fmla="*/ 175 w 176"/>
                <a:gd name="T19" fmla="*/ 171 h 176"/>
                <a:gd name="T20" fmla="*/ 155 w 176"/>
                <a:gd name="T21" fmla="*/ 145 h 176"/>
                <a:gd name="T22" fmla="*/ 176 w 176"/>
                <a:gd name="T23" fmla="*/ 88 h 176"/>
                <a:gd name="T24" fmla="*/ 88 w 176"/>
                <a:gd name="T25" fmla="*/ 0 h 176"/>
                <a:gd name="T26" fmla="*/ 92 w 176"/>
                <a:gd name="T27" fmla="*/ 96 h 176"/>
                <a:gd name="T28" fmla="*/ 40 w 176"/>
                <a:gd name="T29" fmla="*/ 96 h 176"/>
                <a:gd name="T30" fmla="*/ 40 w 176"/>
                <a:gd name="T31" fmla="*/ 88 h 176"/>
                <a:gd name="T32" fmla="*/ 84 w 176"/>
                <a:gd name="T33" fmla="*/ 88 h 176"/>
                <a:gd name="T34" fmla="*/ 84 w 176"/>
                <a:gd name="T35" fmla="*/ 24 h 176"/>
                <a:gd name="T36" fmla="*/ 92 w 176"/>
                <a:gd name="T37" fmla="*/ 24 h 176"/>
                <a:gd name="T38" fmla="*/ 92 w 176"/>
                <a:gd name="T39" fmla="*/ 9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 h="176">
                  <a:moveTo>
                    <a:pt x="88" y="0"/>
                  </a:moveTo>
                  <a:cubicBezTo>
                    <a:pt x="40" y="0"/>
                    <a:pt x="0" y="39"/>
                    <a:pt x="0" y="88"/>
                  </a:cubicBezTo>
                  <a:cubicBezTo>
                    <a:pt x="0" y="110"/>
                    <a:pt x="8" y="130"/>
                    <a:pt x="22" y="146"/>
                  </a:cubicBezTo>
                  <a:cubicBezTo>
                    <a:pt x="1" y="171"/>
                    <a:pt x="1" y="171"/>
                    <a:pt x="1" y="171"/>
                  </a:cubicBezTo>
                  <a:cubicBezTo>
                    <a:pt x="7" y="176"/>
                    <a:pt x="7" y="176"/>
                    <a:pt x="7" y="176"/>
                  </a:cubicBezTo>
                  <a:cubicBezTo>
                    <a:pt x="27" y="151"/>
                    <a:pt x="27" y="151"/>
                    <a:pt x="27" y="151"/>
                  </a:cubicBezTo>
                  <a:cubicBezTo>
                    <a:pt x="43" y="167"/>
                    <a:pt x="65" y="176"/>
                    <a:pt x="88" y="176"/>
                  </a:cubicBezTo>
                  <a:cubicBezTo>
                    <a:pt x="112" y="176"/>
                    <a:pt x="134" y="167"/>
                    <a:pt x="149" y="151"/>
                  </a:cubicBezTo>
                  <a:cubicBezTo>
                    <a:pt x="169" y="176"/>
                    <a:pt x="169" y="176"/>
                    <a:pt x="169" y="176"/>
                  </a:cubicBezTo>
                  <a:cubicBezTo>
                    <a:pt x="175" y="171"/>
                    <a:pt x="175" y="171"/>
                    <a:pt x="175" y="171"/>
                  </a:cubicBezTo>
                  <a:cubicBezTo>
                    <a:pt x="155" y="145"/>
                    <a:pt x="155" y="145"/>
                    <a:pt x="155" y="145"/>
                  </a:cubicBezTo>
                  <a:cubicBezTo>
                    <a:pt x="168" y="130"/>
                    <a:pt x="176" y="110"/>
                    <a:pt x="176" y="88"/>
                  </a:cubicBezTo>
                  <a:cubicBezTo>
                    <a:pt x="176" y="39"/>
                    <a:pt x="137" y="0"/>
                    <a:pt x="88" y="0"/>
                  </a:cubicBezTo>
                  <a:close/>
                  <a:moveTo>
                    <a:pt x="92" y="96"/>
                  </a:moveTo>
                  <a:cubicBezTo>
                    <a:pt x="40" y="96"/>
                    <a:pt x="40" y="96"/>
                    <a:pt x="40" y="96"/>
                  </a:cubicBezTo>
                  <a:cubicBezTo>
                    <a:pt x="40" y="88"/>
                    <a:pt x="40" y="88"/>
                    <a:pt x="40" y="88"/>
                  </a:cubicBezTo>
                  <a:cubicBezTo>
                    <a:pt x="84" y="88"/>
                    <a:pt x="84" y="88"/>
                    <a:pt x="84" y="88"/>
                  </a:cubicBezTo>
                  <a:cubicBezTo>
                    <a:pt x="84" y="24"/>
                    <a:pt x="84" y="24"/>
                    <a:pt x="84" y="24"/>
                  </a:cubicBezTo>
                  <a:cubicBezTo>
                    <a:pt x="92" y="24"/>
                    <a:pt x="92" y="24"/>
                    <a:pt x="92" y="24"/>
                  </a:cubicBezTo>
                  <a:lnTo>
                    <a:pt x="92"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sp>
        <p:nvSpPr>
          <p:cNvPr id="61" name="Freeform 37"/>
          <p:cNvSpPr>
            <a:spLocks noEditPoints="1"/>
          </p:cNvSpPr>
          <p:nvPr/>
        </p:nvSpPr>
        <p:spPr bwMode="auto">
          <a:xfrm>
            <a:off x="4003370" y="3328193"/>
            <a:ext cx="750888" cy="752475"/>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54 w 200"/>
              <a:gd name="T11" fmla="*/ 53 h 200"/>
              <a:gd name="T12" fmla="*/ 59 w 200"/>
              <a:gd name="T13" fmla="*/ 53 h 200"/>
              <a:gd name="T14" fmla="*/ 107 w 200"/>
              <a:gd name="T15" fmla="*/ 90 h 200"/>
              <a:gd name="T16" fmla="*/ 108 w 200"/>
              <a:gd name="T17" fmla="*/ 91 h 200"/>
              <a:gd name="T18" fmla="*/ 112 w 200"/>
              <a:gd name="T19" fmla="*/ 100 h 200"/>
              <a:gd name="T20" fmla="*/ 100 w 200"/>
              <a:gd name="T21" fmla="*/ 112 h 200"/>
              <a:gd name="T22" fmla="*/ 91 w 200"/>
              <a:gd name="T23" fmla="*/ 107 h 200"/>
              <a:gd name="T24" fmla="*/ 91 w 200"/>
              <a:gd name="T25" fmla="*/ 107 h 200"/>
              <a:gd name="T26" fmla="*/ 53 w 200"/>
              <a:gd name="T27" fmla="*/ 59 h 200"/>
              <a:gd name="T28" fmla="*/ 54 w 200"/>
              <a:gd name="T29" fmla="*/ 53 h 200"/>
              <a:gd name="T30" fmla="*/ 100 w 200"/>
              <a:gd name="T31" fmla="*/ 192 h 200"/>
              <a:gd name="T32" fmla="*/ 8 w 200"/>
              <a:gd name="T33" fmla="*/ 100 h 200"/>
              <a:gd name="T34" fmla="*/ 35 w 200"/>
              <a:gd name="T35" fmla="*/ 35 h 200"/>
              <a:gd name="T36" fmla="*/ 41 w 200"/>
              <a:gd name="T37" fmla="*/ 40 h 200"/>
              <a:gd name="T38" fmla="*/ 16 w 200"/>
              <a:gd name="T39" fmla="*/ 100 h 200"/>
              <a:gd name="T40" fmla="*/ 100 w 200"/>
              <a:gd name="T41" fmla="*/ 184 h 200"/>
              <a:gd name="T42" fmla="*/ 184 w 200"/>
              <a:gd name="T43" fmla="*/ 100 h 200"/>
              <a:gd name="T44" fmla="*/ 104 w 200"/>
              <a:gd name="T45" fmla="*/ 16 h 200"/>
              <a:gd name="T46" fmla="*/ 104 w 200"/>
              <a:gd name="T47" fmla="*/ 48 h 200"/>
              <a:gd name="T48" fmla="*/ 96 w 200"/>
              <a:gd name="T49" fmla="*/ 48 h 200"/>
              <a:gd name="T50" fmla="*/ 96 w 200"/>
              <a:gd name="T51" fmla="*/ 16 h 200"/>
              <a:gd name="T52" fmla="*/ 96 w 200"/>
              <a:gd name="T53" fmla="*/ 12 h 200"/>
              <a:gd name="T54" fmla="*/ 96 w 200"/>
              <a:gd name="T55" fmla="*/ 8 h 200"/>
              <a:gd name="T56" fmla="*/ 100 w 200"/>
              <a:gd name="T57" fmla="*/ 8 h 200"/>
              <a:gd name="T58" fmla="*/ 192 w 200"/>
              <a:gd name="T59" fmla="*/ 100 h 200"/>
              <a:gd name="T60" fmla="*/ 100 w 200"/>
              <a:gd name="T61"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0" h="200">
                <a:moveTo>
                  <a:pt x="100" y="0"/>
                </a:moveTo>
                <a:cubicBezTo>
                  <a:pt x="45" y="0"/>
                  <a:pt x="0" y="45"/>
                  <a:pt x="0" y="100"/>
                </a:cubicBezTo>
                <a:cubicBezTo>
                  <a:pt x="0" y="155"/>
                  <a:pt x="45" y="200"/>
                  <a:pt x="100" y="200"/>
                </a:cubicBezTo>
                <a:cubicBezTo>
                  <a:pt x="156" y="200"/>
                  <a:pt x="200" y="155"/>
                  <a:pt x="200" y="100"/>
                </a:cubicBezTo>
                <a:cubicBezTo>
                  <a:pt x="200" y="45"/>
                  <a:pt x="156" y="0"/>
                  <a:pt x="100" y="0"/>
                </a:cubicBezTo>
                <a:close/>
                <a:moveTo>
                  <a:pt x="54" y="53"/>
                </a:moveTo>
                <a:cubicBezTo>
                  <a:pt x="55" y="52"/>
                  <a:pt x="58" y="52"/>
                  <a:pt x="59" y="53"/>
                </a:cubicBezTo>
                <a:cubicBezTo>
                  <a:pt x="107" y="90"/>
                  <a:pt x="107" y="90"/>
                  <a:pt x="107" y="90"/>
                </a:cubicBezTo>
                <a:cubicBezTo>
                  <a:pt x="108" y="90"/>
                  <a:pt x="108" y="91"/>
                  <a:pt x="108" y="91"/>
                </a:cubicBezTo>
                <a:cubicBezTo>
                  <a:pt x="111" y="93"/>
                  <a:pt x="112" y="96"/>
                  <a:pt x="112" y="100"/>
                </a:cubicBezTo>
                <a:cubicBezTo>
                  <a:pt x="112" y="107"/>
                  <a:pt x="107" y="112"/>
                  <a:pt x="100" y="112"/>
                </a:cubicBezTo>
                <a:cubicBezTo>
                  <a:pt x="97" y="112"/>
                  <a:pt x="93" y="110"/>
                  <a:pt x="91" y="107"/>
                </a:cubicBezTo>
                <a:cubicBezTo>
                  <a:pt x="91" y="107"/>
                  <a:pt x="91" y="107"/>
                  <a:pt x="91" y="107"/>
                </a:cubicBezTo>
                <a:cubicBezTo>
                  <a:pt x="53" y="59"/>
                  <a:pt x="53" y="59"/>
                  <a:pt x="53" y="59"/>
                </a:cubicBezTo>
                <a:cubicBezTo>
                  <a:pt x="52" y="57"/>
                  <a:pt x="52" y="54"/>
                  <a:pt x="54" y="53"/>
                </a:cubicBezTo>
                <a:close/>
                <a:moveTo>
                  <a:pt x="100" y="192"/>
                </a:moveTo>
                <a:cubicBezTo>
                  <a:pt x="50" y="192"/>
                  <a:pt x="8" y="151"/>
                  <a:pt x="8" y="100"/>
                </a:cubicBezTo>
                <a:cubicBezTo>
                  <a:pt x="8" y="74"/>
                  <a:pt x="19" y="51"/>
                  <a:pt x="35" y="35"/>
                </a:cubicBezTo>
                <a:cubicBezTo>
                  <a:pt x="41" y="40"/>
                  <a:pt x="41" y="40"/>
                  <a:pt x="41" y="40"/>
                </a:cubicBezTo>
                <a:cubicBezTo>
                  <a:pt x="26" y="56"/>
                  <a:pt x="16" y="77"/>
                  <a:pt x="16" y="100"/>
                </a:cubicBezTo>
                <a:cubicBezTo>
                  <a:pt x="16" y="146"/>
                  <a:pt x="54" y="184"/>
                  <a:pt x="100" y="184"/>
                </a:cubicBezTo>
                <a:cubicBezTo>
                  <a:pt x="147" y="184"/>
                  <a:pt x="184" y="146"/>
                  <a:pt x="184" y="100"/>
                </a:cubicBezTo>
                <a:cubicBezTo>
                  <a:pt x="184" y="55"/>
                  <a:pt x="149" y="18"/>
                  <a:pt x="104" y="16"/>
                </a:cubicBezTo>
                <a:cubicBezTo>
                  <a:pt x="104" y="48"/>
                  <a:pt x="104" y="48"/>
                  <a:pt x="104" y="48"/>
                </a:cubicBezTo>
                <a:cubicBezTo>
                  <a:pt x="96" y="48"/>
                  <a:pt x="96" y="48"/>
                  <a:pt x="96" y="48"/>
                </a:cubicBezTo>
                <a:cubicBezTo>
                  <a:pt x="96" y="16"/>
                  <a:pt x="96" y="16"/>
                  <a:pt x="96" y="16"/>
                </a:cubicBezTo>
                <a:cubicBezTo>
                  <a:pt x="96" y="12"/>
                  <a:pt x="96" y="12"/>
                  <a:pt x="96" y="12"/>
                </a:cubicBezTo>
                <a:cubicBezTo>
                  <a:pt x="96" y="8"/>
                  <a:pt x="96" y="8"/>
                  <a:pt x="96" y="8"/>
                </a:cubicBezTo>
                <a:cubicBezTo>
                  <a:pt x="98" y="8"/>
                  <a:pt x="99" y="8"/>
                  <a:pt x="100" y="8"/>
                </a:cubicBezTo>
                <a:cubicBezTo>
                  <a:pt x="151" y="8"/>
                  <a:pt x="192" y="49"/>
                  <a:pt x="192" y="100"/>
                </a:cubicBezTo>
                <a:cubicBezTo>
                  <a:pt x="192" y="151"/>
                  <a:pt x="151" y="192"/>
                  <a:pt x="100" y="192"/>
                </a:cubicBezTo>
                <a:close/>
              </a:path>
            </a:pathLst>
          </a:custGeom>
          <a:solidFill>
            <a:schemeClr val="bg1"/>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 name="灯片编号占位符 4">
            <a:extLst>
              <a:ext uri="{FF2B5EF4-FFF2-40B4-BE49-F238E27FC236}">
                <a16:creationId xmlns:a16="http://schemas.microsoft.com/office/drawing/2014/main" id="{21062776-3AF5-4E05-890C-D24AEBA6836C}"/>
              </a:ext>
            </a:extLst>
          </p:cNvPr>
          <p:cNvSpPr>
            <a:spLocks noGrp="1"/>
          </p:cNvSpPr>
          <p:nvPr>
            <p:ph type="sldNum" sz="quarter" idx="12"/>
          </p:nvPr>
        </p:nvSpPr>
        <p:spPr/>
        <p:txBody>
          <a:bodyPr/>
          <a:lstStyle/>
          <a:p>
            <a:fld id="{B6F15528-21DE-4FAA-801E-634DDDAF4B2B}" type="slidenum">
              <a:rPr lang="en-US" smtClean="0"/>
              <a:t>584</a:t>
            </a:fld>
            <a:endParaRPr lang="en-US" dirty="0"/>
          </a:p>
        </p:txBody>
      </p:sp>
    </p:spTree>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b="1" dirty="0"/>
              <a:t>8.2   </a:t>
            </a:r>
            <a:r>
              <a:rPr lang="zh-CN" altLang="en-US" b="1" dirty="0"/>
              <a:t>软件测试的类型</a:t>
            </a:r>
          </a:p>
        </p:txBody>
      </p:sp>
      <p:sp>
        <p:nvSpPr>
          <p:cNvPr id="243" name="矩形 242"/>
          <p:cNvSpPr/>
          <p:nvPr/>
        </p:nvSpPr>
        <p:spPr>
          <a:xfrm>
            <a:off x="1" y="1768910"/>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 name="TextBox 1"/>
          <p:cNvSpPr txBox="1"/>
          <p:nvPr/>
        </p:nvSpPr>
        <p:spPr>
          <a:xfrm>
            <a:off x="765175" y="1143794"/>
            <a:ext cx="7086600" cy="430887"/>
          </a:xfrm>
          <a:prstGeom prst="rect">
            <a:avLst/>
          </a:prstGeom>
          <a:noFill/>
        </p:spPr>
        <p:txBody>
          <a:bodyPr wrap="square" rtlCol="0">
            <a:spAutoFit/>
          </a:bodyPr>
          <a:lstStyle/>
          <a:p>
            <a:r>
              <a:rPr lang="en-US" altLang="zh-CN" sz="2200" dirty="0"/>
              <a:t>8.2.5  </a:t>
            </a:r>
            <a:r>
              <a:rPr lang="zh-CN" altLang="en-US" sz="2200" dirty="0"/>
              <a:t>按测试对象类型划分</a:t>
            </a:r>
          </a:p>
        </p:txBody>
      </p:sp>
      <p:grpSp>
        <p:nvGrpSpPr>
          <p:cNvPr id="104" name="组合 103"/>
          <p:cNvGrpSpPr/>
          <p:nvPr/>
        </p:nvGrpSpPr>
        <p:grpSpPr>
          <a:xfrm flipH="1">
            <a:off x="9914161" y="5830680"/>
            <a:ext cx="2284188" cy="1186758"/>
            <a:chOff x="-8805" y="5407865"/>
            <a:chExt cx="3213509" cy="1301644"/>
          </a:xfrm>
        </p:grpSpPr>
        <p:sp>
          <p:nvSpPr>
            <p:cNvPr id="105" name="矩形 104"/>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TextBox 3"/>
          <p:cNvSpPr txBox="1"/>
          <p:nvPr/>
        </p:nvSpPr>
        <p:spPr>
          <a:xfrm>
            <a:off x="2822575" y="2617805"/>
            <a:ext cx="3276600" cy="3021789"/>
          </a:xfrm>
          <a:prstGeom prst="rect">
            <a:avLst/>
          </a:prstGeom>
          <a:noFill/>
        </p:spPr>
        <p:txBody>
          <a:bodyPr wrap="square" rtlCol="0">
            <a:spAutoFit/>
          </a:bodyPr>
          <a:lstStyle/>
          <a:p>
            <a:pPr>
              <a:lnSpc>
                <a:spcPct val="150000"/>
              </a:lnSpc>
            </a:pPr>
            <a:r>
              <a:rPr lang="zh-CN" altLang="en-US" sz="2600" dirty="0"/>
              <a:t>① 功能测试 </a:t>
            </a:r>
            <a:endParaRPr lang="en-US" altLang="zh-CN" sz="2600" dirty="0"/>
          </a:p>
          <a:p>
            <a:pPr>
              <a:lnSpc>
                <a:spcPct val="150000"/>
              </a:lnSpc>
            </a:pPr>
            <a:r>
              <a:rPr lang="zh-CN" altLang="en-US" sz="2600" dirty="0"/>
              <a:t>② 界面测试</a:t>
            </a:r>
            <a:endParaRPr lang="en-US" altLang="zh-CN" sz="2600" dirty="0"/>
          </a:p>
          <a:p>
            <a:pPr>
              <a:lnSpc>
                <a:spcPct val="150000"/>
              </a:lnSpc>
            </a:pPr>
            <a:r>
              <a:rPr lang="zh-CN" altLang="en-US" sz="2600" dirty="0"/>
              <a:t>③ 流程测试</a:t>
            </a:r>
            <a:endParaRPr lang="en-US" altLang="zh-CN" sz="2600" dirty="0"/>
          </a:p>
          <a:p>
            <a:pPr>
              <a:lnSpc>
                <a:spcPct val="150000"/>
              </a:lnSpc>
            </a:pPr>
            <a:r>
              <a:rPr lang="zh-CN" altLang="en-US" sz="2600" dirty="0"/>
              <a:t>④ 接口测试</a:t>
            </a:r>
            <a:endParaRPr lang="en-US" altLang="zh-CN" sz="2600" dirty="0"/>
          </a:p>
          <a:p>
            <a:pPr>
              <a:lnSpc>
                <a:spcPct val="150000"/>
              </a:lnSpc>
            </a:pPr>
            <a:r>
              <a:rPr lang="zh-CN" altLang="en-US" sz="2600" dirty="0"/>
              <a:t>⑤ 安装测试</a:t>
            </a:r>
          </a:p>
        </p:txBody>
      </p:sp>
      <p:sp>
        <p:nvSpPr>
          <p:cNvPr id="40" name="TextBox 39"/>
          <p:cNvSpPr txBox="1"/>
          <p:nvPr/>
        </p:nvSpPr>
        <p:spPr>
          <a:xfrm>
            <a:off x="6693078" y="2515394"/>
            <a:ext cx="3276600" cy="3021789"/>
          </a:xfrm>
          <a:prstGeom prst="rect">
            <a:avLst/>
          </a:prstGeom>
          <a:noFill/>
        </p:spPr>
        <p:txBody>
          <a:bodyPr wrap="square" rtlCol="0">
            <a:spAutoFit/>
          </a:bodyPr>
          <a:lstStyle/>
          <a:p>
            <a:pPr>
              <a:lnSpc>
                <a:spcPct val="150000"/>
              </a:lnSpc>
            </a:pPr>
            <a:r>
              <a:rPr lang="zh-CN" altLang="en-US" sz="2600" dirty="0"/>
              <a:t>⑥ 文档测试 </a:t>
            </a:r>
            <a:endParaRPr lang="en-US" altLang="zh-CN" sz="2600" dirty="0"/>
          </a:p>
          <a:p>
            <a:pPr>
              <a:lnSpc>
                <a:spcPct val="150000"/>
              </a:lnSpc>
            </a:pPr>
            <a:r>
              <a:rPr lang="zh-CN" altLang="en-US" sz="2600" dirty="0"/>
              <a:t>⑦ 源代码测试</a:t>
            </a:r>
            <a:endParaRPr lang="en-US" altLang="zh-CN" sz="2600" dirty="0"/>
          </a:p>
          <a:p>
            <a:pPr>
              <a:lnSpc>
                <a:spcPct val="150000"/>
              </a:lnSpc>
            </a:pPr>
            <a:r>
              <a:rPr lang="zh-CN" altLang="en-US" sz="2600" dirty="0"/>
              <a:t>⑧ 数据库测试</a:t>
            </a:r>
            <a:endParaRPr lang="en-US" altLang="zh-CN" sz="2600" dirty="0"/>
          </a:p>
          <a:p>
            <a:pPr>
              <a:lnSpc>
                <a:spcPct val="150000"/>
              </a:lnSpc>
            </a:pPr>
            <a:r>
              <a:rPr lang="zh-CN" altLang="en-US" sz="2600" dirty="0"/>
              <a:t>⑨ 网络测试</a:t>
            </a:r>
            <a:endParaRPr lang="en-US" altLang="zh-CN" sz="2600" dirty="0"/>
          </a:p>
          <a:p>
            <a:pPr>
              <a:lnSpc>
                <a:spcPct val="150000"/>
              </a:lnSpc>
            </a:pPr>
            <a:r>
              <a:rPr lang="zh-CN" altLang="en-US" sz="2600" dirty="0"/>
              <a:t>⑩ 性能测试</a:t>
            </a:r>
          </a:p>
        </p:txBody>
      </p:sp>
      <p:sp>
        <p:nvSpPr>
          <p:cNvPr id="6" name="灯片编号占位符 5">
            <a:extLst>
              <a:ext uri="{FF2B5EF4-FFF2-40B4-BE49-F238E27FC236}">
                <a16:creationId xmlns:a16="http://schemas.microsoft.com/office/drawing/2014/main" id="{613FB9C9-DA35-4721-BA9E-7FCB3990E228}"/>
              </a:ext>
            </a:extLst>
          </p:cNvPr>
          <p:cNvSpPr>
            <a:spLocks noGrp="1"/>
          </p:cNvSpPr>
          <p:nvPr>
            <p:ph type="sldNum" sz="quarter" idx="12"/>
          </p:nvPr>
        </p:nvSpPr>
        <p:spPr/>
        <p:txBody>
          <a:bodyPr/>
          <a:lstStyle/>
          <a:p>
            <a:fld id="{B6F15528-21DE-4FAA-801E-634DDDAF4B2B}" type="slidenum">
              <a:rPr lang="en-US" smtClean="0"/>
              <a:t>585</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0">
                                            <p:txEl>
                                              <p:pRg st="0" end="0"/>
                                            </p:txEl>
                                          </p:spTgt>
                                        </p:tgtEl>
                                        <p:attrNameLst>
                                          <p:attrName>style.visibility</p:attrName>
                                        </p:attrNameLst>
                                      </p:cBhvr>
                                      <p:to>
                                        <p:strVal val="visible"/>
                                      </p:to>
                                    </p:set>
                                    <p:anim calcmode="lin" valueType="num">
                                      <p:cBhvr additive="base">
                                        <p:cTn id="37"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0">
                                            <p:txEl>
                                              <p:pRg st="1" end="1"/>
                                            </p:txEl>
                                          </p:spTgt>
                                        </p:tgtEl>
                                        <p:attrNameLst>
                                          <p:attrName>style.visibility</p:attrName>
                                        </p:attrNameLst>
                                      </p:cBhvr>
                                      <p:to>
                                        <p:strVal val="visible"/>
                                      </p:to>
                                    </p:set>
                                    <p:anim calcmode="lin" valueType="num">
                                      <p:cBhvr additive="base">
                                        <p:cTn id="43" dur="500" fill="hold"/>
                                        <p:tgtEl>
                                          <p:spTgt spid="40">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0">
                                            <p:txEl>
                                              <p:pRg st="2" end="2"/>
                                            </p:txEl>
                                          </p:spTgt>
                                        </p:tgtEl>
                                        <p:attrNameLst>
                                          <p:attrName>style.visibility</p:attrName>
                                        </p:attrNameLst>
                                      </p:cBhvr>
                                      <p:to>
                                        <p:strVal val="visible"/>
                                      </p:to>
                                    </p:set>
                                    <p:anim calcmode="lin" valueType="num">
                                      <p:cBhvr additive="base">
                                        <p:cTn id="49" dur="500" fill="hold"/>
                                        <p:tgtEl>
                                          <p:spTgt spid="40">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0">
                                            <p:txEl>
                                              <p:pRg st="3" end="3"/>
                                            </p:txEl>
                                          </p:spTgt>
                                        </p:tgtEl>
                                        <p:attrNameLst>
                                          <p:attrName>style.visibility</p:attrName>
                                        </p:attrNameLst>
                                      </p:cBhvr>
                                      <p:to>
                                        <p:strVal val="visible"/>
                                      </p:to>
                                    </p:set>
                                    <p:anim calcmode="lin" valueType="num">
                                      <p:cBhvr additive="base">
                                        <p:cTn id="55" dur="500" fill="hold"/>
                                        <p:tgtEl>
                                          <p:spTgt spid="40">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0">
                                            <p:txEl>
                                              <p:pRg st="4" end="4"/>
                                            </p:txEl>
                                          </p:spTgt>
                                        </p:tgtEl>
                                        <p:attrNameLst>
                                          <p:attrName>style.visibility</p:attrName>
                                        </p:attrNameLst>
                                      </p:cBhvr>
                                      <p:to>
                                        <p:strVal val="visible"/>
                                      </p:to>
                                    </p:set>
                                    <p:anim calcmode="lin" valueType="num">
                                      <p:cBhvr additive="base">
                                        <p:cTn id="61" dur="500" fill="hold"/>
                                        <p:tgtEl>
                                          <p:spTgt spid="40">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0">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b="1" dirty="0"/>
              <a:t>8.2   </a:t>
            </a:r>
            <a:r>
              <a:rPr lang="zh-CN" altLang="en-US" b="1" dirty="0"/>
              <a:t>软件测试的类型</a:t>
            </a:r>
          </a:p>
        </p:txBody>
      </p:sp>
      <p:sp>
        <p:nvSpPr>
          <p:cNvPr id="243" name="矩形 242"/>
          <p:cNvSpPr/>
          <p:nvPr/>
        </p:nvSpPr>
        <p:spPr>
          <a:xfrm>
            <a:off x="1" y="1768910"/>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 name="TextBox 1"/>
          <p:cNvSpPr txBox="1"/>
          <p:nvPr/>
        </p:nvSpPr>
        <p:spPr>
          <a:xfrm>
            <a:off x="765175" y="1143794"/>
            <a:ext cx="7086600" cy="430887"/>
          </a:xfrm>
          <a:prstGeom prst="rect">
            <a:avLst/>
          </a:prstGeom>
          <a:noFill/>
        </p:spPr>
        <p:txBody>
          <a:bodyPr wrap="square" rtlCol="0">
            <a:spAutoFit/>
          </a:bodyPr>
          <a:lstStyle/>
          <a:p>
            <a:r>
              <a:rPr lang="en-US" altLang="zh-CN" sz="2200" dirty="0"/>
              <a:t>8.2.6  </a:t>
            </a:r>
            <a:r>
              <a:rPr lang="zh-CN" altLang="en-US" sz="2200" dirty="0"/>
              <a:t>按测试属性划分</a:t>
            </a:r>
          </a:p>
        </p:txBody>
      </p:sp>
      <p:grpSp>
        <p:nvGrpSpPr>
          <p:cNvPr id="104" name="组合 103"/>
          <p:cNvGrpSpPr/>
          <p:nvPr/>
        </p:nvGrpSpPr>
        <p:grpSpPr>
          <a:xfrm flipH="1">
            <a:off x="9914161" y="5830680"/>
            <a:ext cx="2284188" cy="1186758"/>
            <a:chOff x="-8805" y="5407865"/>
            <a:chExt cx="3213509" cy="1301644"/>
          </a:xfrm>
        </p:grpSpPr>
        <p:sp>
          <p:nvSpPr>
            <p:cNvPr id="105" name="矩形 104"/>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a:off x="917644" y="2289135"/>
            <a:ext cx="5121616" cy="3876336"/>
            <a:chOff x="1740123" y="4335463"/>
            <a:chExt cx="9712102" cy="7367587"/>
          </a:xfrm>
        </p:grpSpPr>
        <p:cxnSp>
          <p:nvCxnSpPr>
            <p:cNvPr id="40" name="Straight Connector 11"/>
            <p:cNvCxnSpPr/>
            <p:nvPr/>
          </p:nvCxnSpPr>
          <p:spPr>
            <a:xfrm flipH="1">
              <a:off x="9937750" y="7113588"/>
              <a:ext cx="1514475" cy="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41" name="Straight Connector 12"/>
            <p:cNvCxnSpPr/>
            <p:nvPr/>
          </p:nvCxnSpPr>
          <p:spPr>
            <a:xfrm flipH="1">
              <a:off x="8712200" y="5005388"/>
              <a:ext cx="1225550" cy="0"/>
            </a:xfrm>
            <a:prstGeom prst="line">
              <a:avLst/>
            </a:prstGeom>
            <a:ln w="6350">
              <a:solidFill>
                <a:schemeClr val="bg1">
                  <a:lumMod val="75000"/>
                </a:schemeClr>
              </a:solidFill>
              <a:headEnd type="none"/>
              <a:tailEnd type="oval" w="sm" len="sm"/>
            </a:ln>
          </p:spPr>
          <p:style>
            <a:lnRef idx="1">
              <a:schemeClr val="dk1"/>
            </a:lnRef>
            <a:fillRef idx="0">
              <a:schemeClr val="dk1"/>
            </a:fillRef>
            <a:effectRef idx="0">
              <a:schemeClr val="dk1"/>
            </a:effectRef>
            <a:fontRef idx="minor">
              <a:schemeClr val="tx1"/>
            </a:fontRef>
          </p:style>
        </p:cxnSp>
        <p:cxnSp>
          <p:nvCxnSpPr>
            <p:cNvPr id="42" name="Straight Connector 13"/>
            <p:cNvCxnSpPr/>
            <p:nvPr/>
          </p:nvCxnSpPr>
          <p:spPr>
            <a:xfrm flipH="1">
              <a:off x="8712200" y="7910513"/>
              <a:ext cx="2740025" cy="0"/>
            </a:xfrm>
            <a:prstGeom prst="line">
              <a:avLst/>
            </a:prstGeom>
            <a:ln w="6350">
              <a:solidFill>
                <a:schemeClr val="bg1">
                  <a:lumMod val="75000"/>
                </a:schemeClr>
              </a:solidFill>
              <a:headEnd type="none"/>
              <a:tailEnd type="oval" w="sm" len="sm"/>
            </a:ln>
          </p:spPr>
          <p:style>
            <a:lnRef idx="1">
              <a:schemeClr val="dk1"/>
            </a:lnRef>
            <a:fillRef idx="0">
              <a:schemeClr val="dk1"/>
            </a:fillRef>
            <a:effectRef idx="0">
              <a:schemeClr val="dk1"/>
            </a:effectRef>
            <a:fontRef idx="minor">
              <a:schemeClr val="tx1"/>
            </a:fontRef>
          </p:style>
        </p:cxnSp>
        <p:cxnSp>
          <p:nvCxnSpPr>
            <p:cNvPr id="43" name="Straight Connector 14"/>
            <p:cNvCxnSpPr/>
            <p:nvPr/>
          </p:nvCxnSpPr>
          <p:spPr>
            <a:xfrm flipH="1">
              <a:off x="8712200" y="10815638"/>
              <a:ext cx="1225550" cy="0"/>
            </a:xfrm>
            <a:prstGeom prst="line">
              <a:avLst/>
            </a:prstGeom>
            <a:ln w="6350">
              <a:solidFill>
                <a:schemeClr val="bg1">
                  <a:lumMod val="75000"/>
                </a:schemeClr>
              </a:solidFill>
              <a:headEnd type="none"/>
              <a:tailEnd type="oval" w="sm" len="sm"/>
            </a:ln>
          </p:spPr>
          <p:style>
            <a:lnRef idx="1">
              <a:schemeClr val="dk1"/>
            </a:lnRef>
            <a:fillRef idx="0">
              <a:schemeClr val="dk1"/>
            </a:fillRef>
            <a:effectRef idx="0">
              <a:schemeClr val="dk1"/>
            </a:effectRef>
            <a:fontRef idx="minor">
              <a:schemeClr val="tx1"/>
            </a:fontRef>
          </p:style>
        </p:cxnSp>
        <p:cxnSp>
          <p:nvCxnSpPr>
            <p:cNvPr id="44" name="Straight Connector 15"/>
            <p:cNvCxnSpPr/>
            <p:nvPr/>
          </p:nvCxnSpPr>
          <p:spPr>
            <a:xfrm flipV="1">
              <a:off x="9937750" y="5005388"/>
              <a:ext cx="0" cy="21082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45" name="Straight Connector 16"/>
            <p:cNvCxnSpPr/>
            <p:nvPr/>
          </p:nvCxnSpPr>
          <p:spPr>
            <a:xfrm flipH="1">
              <a:off x="9937750" y="8729663"/>
              <a:ext cx="1514475" cy="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46" name="Straight Connector 17"/>
            <p:cNvCxnSpPr/>
            <p:nvPr/>
          </p:nvCxnSpPr>
          <p:spPr>
            <a:xfrm flipV="1">
              <a:off x="9937750" y="8707438"/>
              <a:ext cx="0" cy="21082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47" name="TextBox 91"/>
            <p:cNvSpPr txBox="1">
              <a:spLocks noChangeArrowheads="1"/>
            </p:cNvSpPr>
            <p:nvPr/>
          </p:nvSpPr>
          <p:spPr bwMode="auto">
            <a:xfrm>
              <a:off x="1740123" y="4754106"/>
              <a:ext cx="4835525" cy="966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770" tIns="68885" rIns="137770" bIns="68885">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530" fontAlgn="base">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530" fontAlgn="base">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530" fontAlgn="base">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530" fontAlgn="base">
                <a:spcBef>
                  <a:spcPct val="0"/>
                </a:spcBef>
                <a:spcAft>
                  <a:spcPct val="0"/>
                </a:spcAft>
                <a:defRPr sz="3600">
                  <a:solidFill>
                    <a:schemeClr val="tx1"/>
                  </a:solidFill>
                  <a:latin typeface="Lato Light" charset="0"/>
                  <a:ea typeface="MS PGothic" panose="020B0600070205080204" pitchFamily="34" charset="-128"/>
                </a:defRPr>
              </a:lvl9pPr>
            </a:lstStyle>
            <a:p>
              <a:pPr algn="r">
                <a:lnSpc>
                  <a:spcPct val="120000"/>
                </a:lnSpc>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容错性测试</a:t>
              </a:r>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Rectangle 94"/>
            <p:cNvSpPr/>
            <p:nvPr/>
          </p:nvSpPr>
          <p:spPr>
            <a:xfrm>
              <a:off x="6888163" y="4335463"/>
              <a:ext cx="1571625" cy="15732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pPr>
              <a:endParaRPr lang="zh-CN" altLang="zh-CN">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TextBox 96"/>
            <p:cNvSpPr txBox="1">
              <a:spLocks noChangeArrowheads="1"/>
            </p:cNvSpPr>
            <p:nvPr/>
          </p:nvSpPr>
          <p:spPr bwMode="auto">
            <a:xfrm>
              <a:off x="1824260" y="7517276"/>
              <a:ext cx="4835525" cy="90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770" tIns="68885" rIns="137770" bIns="68885">
              <a:spAutoFit/>
            </a:bodyPr>
            <a:lstStyle>
              <a:defPPr>
                <a:defRPr lang="en-US"/>
              </a:defPPr>
              <a:lvl1pPr algn="r">
                <a:lnSpc>
                  <a:spcPct val="120000"/>
                </a:lnSpc>
                <a:defRPr sz="2000" b="1">
                  <a:latin typeface="Arial" panose="020B0604020202020204" pitchFamily="34" charset="0"/>
                  <a:ea typeface="微软雅黑" panose="020B0503020204020204" pitchFamily="34" charset="-122"/>
                  <a:cs typeface="+mn-ea"/>
                </a:defRPr>
              </a:lvl1pPr>
              <a:lvl2pPr marL="742950" indent="-285750">
                <a:defRPr sz="3600">
                  <a:latin typeface="Lato Light" charset="0"/>
                  <a:ea typeface="MS PGothic" panose="020B0600070205080204" pitchFamily="34" charset="-128"/>
                </a:defRPr>
              </a:lvl2pPr>
              <a:lvl3pPr marL="1143000" indent="-228600">
                <a:defRPr sz="3600">
                  <a:latin typeface="Lato Light" charset="0"/>
                  <a:ea typeface="MS PGothic" panose="020B0600070205080204" pitchFamily="34" charset="-128"/>
                </a:defRPr>
              </a:lvl3pPr>
              <a:lvl4pPr marL="1600200" indent="-228600">
                <a:defRPr sz="3600">
                  <a:latin typeface="Lato Light" charset="0"/>
                  <a:ea typeface="MS PGothic" panose="020B0600070205080204" pitchFamily="34" charset="-128"/>
                </a:defRPr>
              </a:lvl4pPr>
              <a:lvl5pPr marL="2057400" indent="-228600">
                <a:defRPr sz="3600">
                  <a:latin typeface="Lato Light" charset="0"/>
                  <a:ea typeface="MS PGothic" panose="020B0600070205080204" pitchFamily="34" charset="-128"/>
                </a:defRPr>
              </a:lvl5pPr>
              <a:lvl6pPr marL="2514600" indent="-228600" defTabSz="1827530" fontAlgn="base">
                <a:spcBef>
                  <a:spcPct val="0"/>
                </a:spcBef>
                <a:spcAft>
                  <a:spcPct val="0"/>
                </a:spcAft>
                <a:defRPr sz="3600">
                  <a:latin typeface="Lato Light" charset="0"/>
                  <a:ea typeface="MS PGothic" panose="020B0600070205080204" pitchFamily="34" charset="-128"/>
                </a:defRPr>
              </a:lvl6pPr>
              <a:lvl7pPr marL="2971800" indent="-228600" defTabSz="1827530" fontAlgn="base">
                <a:spcBef>
                  <a:spcPct val="0"/>
                </a:spcBef>
                <a:spcAft>
                  <a:spcPct val="0"/>
                </a:spcAft>
                <a:defRPr sz="3600">
                  <a:latin typeface="Lato Light" charset="0"/>
                  <a:ea typeface="MS PGothic" panose="020B0600070205080204" pitchFamily="34" charset="-128"/>
                </a:defRPr>
              </a:lvl7pPr>
              <a:lvl8pPr marL="3429000" indent="-228600" defTabSz="1827530" fontAlgn="base">
                <a:spcBef>
                  <a:spcPct val="0"/>
                </a:spcBef>
                <a:spcAft>
                  <a:spcPct val="0"/>
                </a:spcAft>
                <a:defRPr sz="3600">
                  <a:latin typeface="Lato Light" charset="0"/>
                  <a:ea typeface="MS PGothic" panose="020B0600070205080204" pitchFamily="34" charset="-128"/>
                </a:defRPr>
              </a:lvl8pPr>
              <a:lvl9pPr marL="3886200" indent="-228600" defTabSz="1827530" fontAlgn="base">
                <a:spcBef>
                  <a:spcPct val="0"/>
                </a:spcBef>
                <a:spcAft>
                  <a:spcPct val="0"/>
                </a:spcAft>
                <a:defRPr sz="3600">
                  <a:latin typeface="Lato Light" charset="0"/>
                  <a:ea typeface="MS PGothic" panose="020B0600070205080204" pitchFamily="34" charset="-128"/>
                </a:defRPr>
              </a:lvl9pPr>
            </a:lstStyle>
            <a:p>
              <a:r>
                <a:rPr lang="zh-CN" altLang="en-US" dirty="0">
                  <a:sym typeface="Arial" panose="020B0604020202020204" pitchFamily="34" charset="0"/>
                </a:rPr>
                <a:t>可靠性测试</a:t>
              </a:r>
              <a:endParaRPr lang="en-US" altLang="zh-CN" dirty="0">
                <a:sym typeface="Arial" panose="020B0604020202020204" pitchFamily="34" charset="0"/>
              </a:endParaRPr>
            </a:p>
          </p:txBody>
        </p:sp>
        <p:sp>
          <p:nvSpPr>
            <p:cNvPr id="50" name="TextBox 98"/>
            <p:cNvSpPr txBox="1">
              <a:spLocks noChangeArrowheads="1"/>
            </p:cNvSpPr>
            <p:nvPr/>
          </p:nvSpPr>
          <p:spPr bwMode="auto">
            <a:xfrm>
              <a:off x="1824260" y="10576669"/>
              <a:ext cx="4835525" cy="90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770" tIns="68885" rIns="137770" bIns="68885">
              <a:spAutoFit/>
            </a:bodyPr>
            <a:lstStyle>
              <a:defPPr>
                <a:defRPr lang="en-US"/>
              </a:defPPr>
              <a:lvl1pPr algn="r">
                <a:lnSpc>
                  <a:spcPct val="120000"/>
                </a:lnSpc>
                <a:defRPr sz="2000" b="1">
                  <a:latin typeface="Arial" panose="020B0604020202020204" pitchFamily="34" charset="0"/>
                  <a:ea typeface="微软雅黑" panose="020B0503020204020204" pitchFamily="34" charset="-122"/>
                  <a:cs typeface="+mn-ea"/>
                </a:defRPr>
              </a:lvl1pPr>
              <a:lvl2pPr marL="742950" indent="-285750">
                <a:defRPr sz="3600">
                  <a:latin typeface="Lato Light" charset="0"/>
                  <a:ea typeface="MS PGothic" panose="020B0600070205080204" pitchFamily="34" charset="-128"/>
                </a:defRPr>
              </a:lvl2pPr>
              <a:lvl3pPr marL="1143000" indent="-228600">
                <a:defRPr sz="3600">
                  <a:latin typeface="Lato Light" charset="0"/>
                  <a:ea typeface="MS PGothic" panose="020B0600070205080204" pitchFamily="34" charset="-128"/>
                </a:defRPr>
              </a:lvl3pPr>
              <a:lvl4pPr marL="1600200" indent="-228600">
                <a:defRPr sz="3600">
                  <a:latin typeface="Lato Light" charset="0"/>
                  <a:ea typeface="MS PGothic" panose="020B0600070205080204" pitchFamily="34" charset="-128"/>
                </a:defRPr>
              </a:lvl4pPr>
              <a:lvl5pPr marL="2057400" indent="-228600">
                <a:defRPr sz="3600">
                  <a:latin typeface="Lato Light" charset="0"/>
                  <a:ea typeface="MS PGothic" panose="020B0600070205080204" pitchFamily="34" charset="-128"/>
                </a:defRPr>
              </a:lvl5pPr>
              <a:lvl6pPr marL="2514600" indent="-228600" defTabSz="1827530" fontAlgn="base">
                <a:spcBef>
                  <a:spcPct val="0"/>
                </a:spcBef>
                <a:spcAft>
                  <a:spcPct val="0"/>
                </a:spcAft>
                <a:defRPr sz="3600">
                  <a:latin typeface="Lato Light" charset="0"/>
                  <a:ea typeface="MS PGothic" panose="020B0600070205080204" pitchFamily="34" charset="-128"/>
                </a:defRPr>
              </a:lvl6pPr>
              <a:lvl7pPr marL="2971800" indent="-228600" defTabSz="1827530" fontAlgn="base">
                <a:spcBef>
                  <a:spcPct val="0"/>
                </a:spcBef>
                <a:spcAft>
                  <a:spcPct val="0"/>
                </a:spcAft>
                <a:defRPr sz="3600">
                  <a:latin typeface="Lato Light" charset="0"/>
                  <a:ea typeface="MS PGothic" panose="020B0600070205080204" pitchFamily="34" charset="-128"/>
                </a:defRPr>
              </a:lvl7pPr>
              <a:lvl8pPr marL="3429000" indent="-228600" defTabSz="1827530" fontAlgn="base">
                <a:spcBef>
                  <a:spcPct val="0"/>
                </a:spcBef>
                <a:spcAft>
                  <a:spcPct val="0"/>
                </a:spcAft>
                <a:defRPr sz="3600">
                  <a:latin typeface="Lato Light" charset="0"/>
                  <a:ea typeface="MS PGothic" panose="020B0600070205080204" pitchFamily="34" charset="-128"/>
                </a:defRPr>
              </a:lvl8pPr>
              <a:lvl9pPr marL="3886200" indent="-228600" defTabSz="1827530" fontAlgn="base">
                <a:spcBef>
                  <a:spcPct val="0"/>
                </a:spcBef>
                <a:spcAft>
                  <a:spcPct val="0"/>
                </a:spcAft>
                <a:defRPr sz="3600">
                  <a:latin typeface="Lato Light" charset="0"/>
                  <a:ea typeface="MS PGothic" panose="020B0600070205080204" pitchFamily="34" charset="-128"/>
                </a:defRPr>
              </a:lvl9pPr>
            </a:lstStyle>
            <a:p>
              <a:r>
                <a:rPr lang="zh-CN" altLang="en-US" dirty="0">
                  <a:sym typeface="Arial" panose="020B0604020202020204" pitchFamily="34" charset="0"/>
                </a:rPr>
                <a:t>兼容性测试</a:t>
              </a:r>
              <a:endParaRPr lang="en-US" altLang="zh-CN" dirty="0">
                <a:sym typeface="Arial" panose="020B0604020202020204" pitchFamily="34" charset="0"/>
              </a:endParaRPr>
            </a:p>
          </p:txBody>
        </p:sp>
        <p:sp>
          <p:nvSpPr>
            <p:cNvPr id="51" name="Rectangle 101"/>
            <p:cNvSpPr/>
            <p:nvPr/>
          </p:nvSpPr>
          <p:spPr>
            <a:xfrm>
              <a:off x="6889750" y="7177088"/>
              <a:ext cx="1570038" cy="15732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pPr>
              <a:endParaRPr lang="zh-CN" altLang="zh-CN">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Rectangle 104"/>
            <p:cNvSpPr/>
            <p:nvPr/>
          </p:nvSpPr>
          <p:spPr>
            <a:xfrm>
              <a:off x="6888163" y="10129838"/>
              <a:ext cx="1571625" cy="15732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pPr>
              <a:endParaRPr lang="zh-CN" altLang="zh-CN">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221"/>
            <p:cNvSpPr>
              <a:spLocks noChangeArrowheads="1"/>
            </p:cNvSpPr>
            <p:nvPr/>
          </p:nvSpPr>
          <p:spPr bwMode="auto">
            <a:xfrm>
              <a:off x="7358063" y="4727575"/>
              <a:ext cx="585787" cy="719138"/>
            </a:xfrm>
            <a:custGeom>
              <a:avLst/>
              <a:gdLst>
                <a:gd name="T0" fmla="*/ 412806 w 501"/>
                <a:gd name="T1" fmla="*/ 0 h 619"/>
                <a:gd name="T2" fmla="*/ 412806 w 501"/>
                <a:gd name="T3" fmla="*/ 0 h 619"/>
                <a:gd name="T4" fmla="*/ 412806 w 501"/>
                <a:gd name="T5" fmla="*/ 0 h 619"/>
                <a:gd name="T6" fmla="*/ 361351 w 501"/>
                <a:gd name="T7" fmla="*/ 0 h 619"/>
                <a:gd name="T8" fmla="*/ 85368 w 501"/>
                <a:gd name="T9" fmla="*/ 0 h 619"/>
                <a:gd name="T10" fmla="*/ 0 w 501"/>
                <a:gd name="T11" fmla="*/ 85809 h 619"/>
                <a:gd name="T12" fmla="*/ 0 w 501"/>
                <a:gd name="T13" fmla="*/ 631970 h 619"/>
                <a:gd name="T14" fmla="*/ 85368 w 501"/>
                <a:gd name="T15" fmla="*/ 716619 h 619"/>
                <a:gd name="T16" fmla="*/ 499343 w 501"/>
                <a:gd name="T17" fmla="*/ 716619 h 619"/>
                <a:gd name="T18" fmla="*/ 584711 w 501"/>
                <a:gd name="T19" fmla="*/ 631970 h 619"/>
                <a:gd name="T20" fmla="*/ 584711 w 501"/>
                <a:gd name="T21" fmla="*/ 170458 h 619"/>
                <a:gd name="T22" fmla="*/ 412806 w 501"/>
                <a:gd name="T23" fmla="*/ 0 h 619"/>
                <a:gd name="T24" fmla="*/ 550797 w 501"/>
                <a:gd name="T25" fmla="*/ 631970 h 619"/>
                <a:gd name="T26" fmla="*/ 550797 w 501"/>
                <a:gd name="T27" fmla="*/ 631970 h 619"/>
                <a:gd name="T28" fmla="*/ 499343 w 501"/>
                <a:gd name="T29" fmla="*/ 682992 h 619"/>
                <a:gd name="T30" fmla="*/ 85368 w 501"/>
                <a:gd name="T31" fmla="*/ 682992 h 619"/>
                <a:gd name="T32" fmla="*/ 33913 w 501"/>
                <a:gd name="T33" fmla="*/ 631970 h 619"/>
                <a:gd name="T34" fmla="*/ 33913 w 501"/>
                <a:gd name="T35" fmla="*/ 85809 h 619"/>
                <a:gd name="T36" fmla="*/ 85368 w 501"/>
                <a:gd name="T37" fmla="*/ 33628 h 619"/>
                <a:gd name="T38" fmla="*/ 361351 w 501"/>
                <a:gd name="T39" fmla="*/ 33628 h 619"/>
                <a:gd name="T40" fmla="*/ 361351 w 501"/>
                <a:gd name="T41" fmla="*/ 136830 h 619"/>
                <a:gd name="T42" fmla="*/ 446719 w 501"/>
                <a:gd name="T43" fmla="*/ 222639 h 619"/>
                <a:gd name="T44" fmla="*/ 550797 w 501"/>
                <a:gd name="T45" fmla="*/ 222639 h 619"/>
                <a:gd name="T46" fmla="*/ 550797 w 501"/>
                <a:gd name="T47" fmla="*/ 631970 h 619"/>
                <a:gd name="T48" fmla="*/ 446719 w 501"/>
                <a:gd name="T49" fmla="*/ 170458 h 619"/>
                <a:gd name="T50" fmla="*/ 446719 w 501"/>
                <a:gd name="T51" fmla="*/ 170458 h 619"/>
                <a:gd name="T52" fmla="*/ 412806 w 501"/>
                <a:gd name="T53" fmla="*/ 136830 h 619"/>
                <a:gd name="T54" fmla="*/ 412806 w 501"/>
                <a:gd name="T55" fmla="*/ 33628 h 619"/>
                <a:gd name="T56" fmla="*/ 550797 w 501"/>
                <a:gd name="T57" fmla="*/ 170458 h 619"/>
                <a:gd name="T58" fmla="*/ 446719 w 501"/>
                <a:gd name="T59" fmla="*/ 170458 h 619"/>
                <a:gd name="T60" fmla="*/ 430347 w 501"/>
                <a:gd name="T61" fmla="*/ 495140 h 619"/>
                <a:gd name="T62" fmla="*/ 430347 w 501"/>
                <a:gd name="T63" fmla="*/ 495140 h 619"/>
                <a:gd name="T64" fmla="*/ 154364 w 501"/>
                <a:gd name="T65" fmla="*/ 495140 h 619"/>
                <a:gd name="T66" fmla="*/ 137992 w 501"/>
                <a:gd name="T67" fmla="*/ 512534 h 619"/>
                <a:gd name="T68" fmla="*/ 154364 w 501"/>
                <a:gd name="T69" fmla="*/ 546161 h 619"/>
                <a:gd name="T70" fmla="*/ 430347 w 501"/>
                <a:gd name="T71" fmla="*/ 546161 h 619"/>
                <a:gd name="T72" fmla="*/ 446719 w 501"/>
                <a:gd name="T73" fmla="*/ 512534 h 619"/>
                <a:gd name="T74" fmla="*/ 430347 w 501"/>
                <a:gd name="T75" fmla="*/ 495140 h 619"/>
                <a:gd name="T76" fmla="*/ 430347 w 501"/>
                <a:gd name="T77" fmla="*/ 358310 h 619"/>
                <a:gd name="T78" fmla="*/ 430347 w 501"/>
                <a:gd name="T79" fmla="*/ 358310 h 619"/>
                <a:gd name="T80" fmla="*/ 154364 w 501"/>
                <a:gd name="T81" fmla="*/ 358310 h 619"/>
                <a:gd name="T82" fmla="*/ 137992 w 501"/>
                <a:gd name="T83" fmla="*/ 375703 h 619"/>
                <a:gd name="T84" fmla="*/ 154364 w 501"/>
                <a:gd name="T85" fmla="*/ 410491 h 619"/>
                <a:gd name="T86" fmla="*/ 430347 w 501"/>
                <a:gd name="T87" fmla="*/ 410491 h 619"/>
                <a:gd name="T88" fmla="*/ 446719 w 501"/>
                <a:gd name="T89" fmla="*/ 375703 h 619"/>
                <a:gd name="T90" fmla="*/ 430347 w 501"/>
                <a:gd name="T91" fmla="*/ 358310 h 61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01" h="619">
                  <a:moveTo>
                    <a:pt x="353" y="0"/>
                  </a:moveTo>
                  <a:lnTo>
                    <a:pt x="353" y="0"/>
                  </a:lnTo>
                  <a:cubicBezTo>
                    <a:pt x="338" y="0"/>
                    <a:pt x="338" y="0"/>
                    <a:pt x="309" y="0"/>
                  </a:cubicBezTo>
                  <a:cubicBezTo>
                    <a:pt x="73" y="0"/>
                    <a:pt x="73" y="0"/>
                    <a:pt x="73" y="0"/>
                  </a:cubicBezTo>
                  <a:cubicBezTo>
                    <a:pt x="29" y="0"/>
                    <a:pt x="0" y="29"/>
                    <a:pt x="0" y="74"/>
                  </a:cubicBezTo>
                  <a:cubicBezTo>
                    <a:pt x="0" y="545"/>
                    <a:pt x="0" y="545"/>
                    <a:pt x="0" y="545"/>
                  </a:cubicBezTo>
                  <a:cubicBezTo>
                    <a:pt x="0" y="589"/>
                    <a:pt x="29" y="618"/>
                    <a:pt x="73" y="618"/>
                  </a:cubicBezTo>
                  <a:cubicBezTo>
                    <a:pt x="427" y="618"/>
                    <a:pt x="427" y="618"/>
                    <a:pt x="427" y="618"/>
                  </a:cubicBezTo>
                  <a:cubicBezTo>
                    <a:pt x="471" y="618"/>
                    <a:pt x="500" y="589"/>
                    <a:pt x="500" y="545"/>
                  </a:cubicBezTo>
                  <a:cubicBezTo>
                    <a:pt x="500" y="147"/>
                    <a:pt x="500" y="147"/>
                    <a:pt x="500" y="147"/>
                  </a:cubicBezTo>
                  <a:lnTo>
                    <a:pt x="353" y="0"/>
                  </a:lnTo>
                  <a:close/>
                  <a:moveTo>
                    <a:pt x="471" y="545"/>
                  </a:moveTo>
                  <a:lnTo>
                    <a:pt x="471" y="545"/>
                  </a:lnTo>
                  <a:cubicBezTo>
                    <a:pt x="471" y="559"/>
                    <a:pt x="441" y="589"/>
                    <a:pt x="427" y="589"/>
                  </a:cubicBezTo>
                  <a:cubicBezTo>
                    <a:pt x="73" y="589"/>
                    <a:pt x="73" y="589"/>
                    <a:pt x="73" y="589"/>
                  </a:cubicBezTo>
                  <a:cubicBezTo>
                    <a:pt x="59" y="589"/>
                    <a:pt x="29" y="559"/>
                    <a:pt x="29" y="545"/>
                  </a:cubicBezTo>
                  <a:cubicBezTo>
                    <a:pt x="29" y="74"/>
                    <a:pt x="29" y="74"/>
                    <a:pt x="29" y="74"/>
                  </a:cubicBezTo>
                  <a:cubicBezTo>
                    <a:pt x="29" y="59"/>
                    <a:pt x="59" y="29"/>
                    <a:pt x="73" y="29"/>
                  </a:cubicBezTo>
                  <a:cubicBezTo>
                    <a:pt x="309" y="29"/>
                    <a:pt x="309" y="29"/>
                    <a:pt x="309" y="29"/>
                  </a:cubicBezTo>
                  <a:cubicBezTo>
                    <a:pt x="309" y="88"/>
                    <a:pt x="309" y="118"/>
                    <a:pt x="309" y="118"/>
                  </a:cubicBezTo>
                  <a:cubicBezTo>
                    <a:pt x="309" y="162"/>
                    <a:pt x="338" y="192"/>
                    <a:pt x="382" y="192"/>
                  </a:cubicBezTo>
                  <a:cubicBezTo>
                    <a:pt x="382" y="192"/>
                    <a:pt x="427" y="192"/>
                    <a:pt x="471" y="192"/>
                  </a:cubicBezTo>
                  <a:lnTo>
                    <a:pt x="471" y="545"/>
                  </a:lnTo>
                  <a:close/>
                  <a:moveTo>
                    <a:pt x="382" y="147"/>
                  </a:moveTo>
                  <a:lnTo>
                    <a:pt x="382" y="147"/>
                  </a:lnTo>
                  <a:cubicBezTo>
                    <a:pt x="368" y="147"/>
                    <a:pt x="353" y="133"/>
                    <a:pt x="353" y="118"/>
                  </a:cubicBezTo>
                  <a:cubicBezTo>
                    <a:pt x="353" y="118"/>
                    <a:pt x="353" y="88"/>
                    <a:pt x="353" y="29"/>
                  </a:cubicBezTo>
                  <a:cubicBezTo>
                    <a:pt x="471" y="147"/>
                    <a:pt x="471" y="147"/>
                    <a:pt x="471" y="147"/>
                  </a:cubicBezTo>
                  <a:lnTo>
                    <a:pt x="382" y="147"/>
                  </a:lnTo>
                  <a:close/>
                  <a:moveTo>
                    <a:pt x="368" y="427"/>
                  </a:moveTo>
                  <a:lnTo>
                    <a:pt x="368" y="427"/>
                  </a:lnTo>
                  <a:cubicBezTo>
                    <a:pt x="132" y="427"/>
                    <a:pt x="132" y="427"/>
                    <a:pt x="132" y="427"/>
                  </a:cubicBezTo>
                  <a:cubicBezTo>
                    <a:pt x="118" y="427"/>
                    <a:pt x="118" y="442"/>
                    <a:pt x="118" y="442"/>
                  </a:cubicBezTo>
                  <a:cubicBezTo>
                    <a:pt x="118" y="457"/>
                    <a:pt x="118" y="471"/>
                    <a:pt x="132" y="471"/>
                  </a:cubicBezTo>
                  <a:cubicBezTo>
                    <a:pt x="368" y="471"/>
                    <a:pt x="368" y="471"/>
                    <a:pt x="368" y="471"/>
                  </a:cubicBezTo>
                  <a:cubicBezTo>
                    <a:pt x="382" y="471"/>
                    <a:pt x="382" y="457"/>
                    <a:pt x="382" y="442"/>
                  </a:cubicBezTo>
                  <a:cubicBezTo>
                    <a:pt x="382" y="442"/>
                    <a:pt x="382" y="427"/>
                    <a:pt x="368" y="427"/>
                  </a:cubicBezTo>
                  <a:close/>
                  <a:moveTo>
                    <a:pt x="368" y="309"/>
                  </a:moveTo>
                  <a:lnTo>
                    <a:pt x="368" y="309"/>
                  </a:lnTo>
                  <a:cubicBezTo>
                    <a:pt x="132" y="309"/>
                    <a:pt x="132" y="309"/>
                    <a:pt x="132" y="309"/>
                  </a:cubicBezTo>
                  <a:cubicBezTo>
                    <a:pt x="118" y="309"/>
                    <a:pt x="118" y="324"/>
                    <a:pt x="118" y="324"/>
                  </a:cubicBezTo>
                  <a:cubicBezTo>
                    <a:pt x="118" y="339"/>
                    <a:pt x="118" y="354"/>
                    <a:pt x="132" y="354"/>
                  </a:cubicBezTo>
                  <a:cubicBezTo>
                    <a:pt x="368" y="354"/>
                    <a:pt x="368" y="354"/>
                    <a:pt x="368" y="354"/>
                  </a:cubicBezTo>
                  <a:cubicBezTo>
                    <a:pt x="382" y="354"/>
                    <a:pt x="382" y="339"/>
                    <a:pt x="382" y="324"/>
                  </a:cubicBezTo>
                  <a:cubicBezTo>
                    <a:pt x="382" y="324"/>
                    <a:pt x="382" y="309"/>
                    <a:pt x="368" y="309"/>
                  </a:cubicBezTo>
                  <a:close/>
                </a:path>
              </a:pathLst>
            </a:custGeom>
            <a:solidFill>
              <a:srgbClr val="FFFFFF"/>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68892" tIns="34446" rIns="68892" bIns="34446" anchor="ctr"/>
            <a:lstStyle/>
            <a:p>
              <a:pPr>
                <a:lnSpc>
                  <a:spcPct val="120000"/>
                </a:lnSpc>
              </a:pPr>
              <a:endParaRPr lang="zh-CN" altLang="en-US">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214"/>
            <p:cNvSpPr>
              <a:spLocks noChangeArrowheads="1"/>
            </p:cNvSpPr>
            <p:nvPr/>
          </p:nvSpPr>
          <p:spPr bwMode="auto">
            <a:xfrm>
              <a:off x="7331075" y="7607300"/>
              <a:ext cx="565150" cy="636588"/>
            </a:xfrm>
            <a:custGeom>
              <a:avLst/>
              <a:gdLst>
                <a:gd name="T0" fmla="*/ 427854 w 545"/>
                <a:gd name="T1" fmla="*/ 378534 h 619"/>
                <a:gd name="T2" fmla="*/ 122541 w 545"/>
                <a:gd name="T3" fmla="*/ 393963 h 619"/>
                <a:gd name="T4" fmla="*/ 427854 w 545"/>
                <a:gd name="T5" fmla="*/ 423794 h 619"/>
                <a:gd name="T6" fmla="*/ 427854 w 545"/>
                <a:gd name="T7" fmla="*/ 378534 h 619"/>
                <a:gd name="T8" fmla="*/ 427854 w 545"/>
                <a:gd name="T9" fmla="*/ 484482 h 619"/>
                <a:gd name="T10" fmla="*/ 122541 w 545"/>
                <a:gd name="T11" fmla="*/ 499912 h 619"/>
                <a:gd name="T12" fmla="*/ 427854 w 545"/>
                <a:gd name="T13" fmla="*/ 515341 h 619"/>
                <a:gd name="T14" fmla="*/ 427854 w 545"/>
                <a:gd name="T15" fmla="*/ 484482 h 619"/>
                <a:gd name="T16" fmla="*/ 489124 w 545"/>
                <a:gd name="T17" fmla="*/ 76118 h 619"/>
                <a:gd name="T18" fmla="*/ 427854 w 545"/>
                <a:gd name="T19" fmla="*/ 29830 h 619"/>
                <a:gd name="T20" fmla="*/ 275197 w 545"/>
                <a:gd name="T21" fmla="*/ 0 h 619"/>
                <a:gd name="T22" fmla="*/ 137079 w 545"/>
                <a:gd name="T23" fmla="*/ 29830 h 619"/>
                <a:gd name="T24" fmla="*/ 75809 w 545"/>
                <a:gd name="T25" fmla="*/ 76118 h 619"/>
                <a:gd name="T26" fmla="*/ 0 w 545"/>
                <a:gd name="T27" fmla="*/ 560601 h 619"/>
                <a:gd name="T28" fmla="*/ 489124 w 545"/>
                <a:gd name="T29" fmla="*/ 635690 h 619"/>
                <a:gd name="T30" fmla="*/ 564934 w 545"/>
                <a:gd name="T31" fmla="*/ 151208 h 619"/>
                <a:gd name="T32" fmla="*/ 183811 w 545"/>
                <a:gd name="T33" fmla="*/ 76118 h 619"/>
                <a:gd name="T34" fmla="*/ 229504 w 545"/>
                <a:gd name="T35" fmla="*/ 76118 h 619"/>
                <a:gd name="T36" fmla="*/ 336468 w 545"/>
                <a:gd name="T37" fmla="*/ 76118 h 619"/>
                <a:gd name="T38" fmla="*/ 382161 w 545"/>
                <a:gd name="T39" fmla="*/ 151208 h 619"/>
                <a:gd name="T40" fmla="*/ 183811 w 545"/>
                <a:gd name="T41" fmla="*/ 76118 h 619"/>
                <a:gd name="T42" fmla="*/ 519240 w 545"/>
                <a:gd name="T43" fmla="*/ 560601 h 619"/>
                <a:gd name="T44" fmla="*/ 75809 w 545"/>
                <a:gd name="T45" fmla="*/ 605860 h 619"/>
                <a:gd name="T46" fmla="*/ 30116 w 545"/>
                <a:gd name="T47" fmla="*/ 151208 h 619"/>
                <a:gd name="T48" fmla="*/ 137079 w 545"/>
                <a:gd name="T49" fmla="*/ 121378 h 619"/>
                <a:gd name="T50" fmla="*/ 427854 w 545"/>
                <a:gd name="T51" fmla="*/ 197496 h 619"/>
                <a:gd name="T52" fmla="*/ 489124 w 545"/>
                <a:gd name="T53" fmla="*/ 121378 h 619"/>
                <a:gd name="T54" fmla="*/ 519240 w 545"/>
                <a:gd name="T55" fmla="*/ 560601 h 619"/>
                <a:gd name="T56" fmla="*/ 427854 w 545"/>
                <a:gd name="T57" fmla="*/ 272586 h 619"/>
                <a:gd name="T58" fmla="*/ 122541 w 545"/>
                <a:gd name="T59" fmla="*/ 303444 h 619"/>
                <a:gd name="T60" fmla="*/ 427854 w 545"/>
                <a:gd name="T61" fmla="*/ 317845 h 619"/>
                <a:gd name="T62" fmla="*/ 427854 w 545"/>
                <a:gd name="T63" fmla="*/ 272586 h 61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45" h="619">
                  <a:moveTo>
                    <a:pt x="412" y="368"/>
                  </a:moveTo>
                  <a:lnTo>
                    <a:pt x="412" y="368"/>
                  </a:lnTo>
                  <a:cubicBezTo>
                    <a:pt x="132" y="368"/>
                    <a:pt x="132" y="368"/>
                    <a:pt x="132" y="368"/>
                  </a:cubicBezTo>
                  <a:cubicBezTo>
                    <a:pt x="118" y="368"/>
                    <a:pt x="118" y="383"/>
                    <a:pt x="118" y="383"/>
                  </a:cubicBezTo>
                  <a:cubicBezTo>
                    <a:pt x="118" y="398"/>
                    <a:pt x="118" y="412"/>
                    <a:pt x="132" y="412"/>
                  </a:cubicBezTo>
                  <a:cubicBezTo>
                    <a:pt x="412" y="412"/>
                    <a:pt x="412" y="412"/>
                    <a:pt x="412" y="412"/>
                  </a:cubicBezTo>
                  <a:cubicBezTo>
                    <a:pt x="412" y="412"/>
                    <a:pt x="427" y="398"/>
                    <a:pt x="427" y="383"/>
                  </a:cubicBezTo>
                  <a:lnTo>
                    <a:pt x="412" y="368"/>
                  </a:lnTo>
                  <a:close/>
                  <a:moveTo>
                    <a:pt x="412" y="471"/>
                  </a:moveTo>
                  <a:lnTo>
                    <a:pt x="412" y="471"/>
                  </a:lnTo>
                  <a:cubicBezTo>
                    <a:pt x="132" y="471"/>
                    <a:pt x="132" y="471"/>
                    <a:pt x="132" y="471"/>
                  </a:cubicBezTo>
                  <a:cubicBezTo>
                    <a:pt x="118" y="471"/>
                    <a:pt x="118" y="471"/>
                    <a:pt x="118" y="486"/>
                  </a:cubicBezTo>
                  <a:cubicBezTo>
                    <a:pt x="118" y="501"/>
                    <a:pt x="118" y="501"/>
                    <a:pt x="132" y="501"/>
                  </a:cubicBezTo>
                  <a:cubicBezTo>
                    <a:pt x="412" y="501"/>
                    <a:pt x="412" y="501"/>
                    <a:pt x="412" y="501"/>
                  </a:cubicBezTo>
                  <a:cubicBezTo>
                    <a:pt x="412" y="501"/>
                    <a:pt x="427" y="501"/>
                    <a:pt x="427" y="486"/>
                  </a:cubicBezTo>
                  <a:cubicBezTo>
                    <a:pt x="427" y="471"/>
                    <a:pt x="412" y="471"/>
                    <a:pt x="412" y="471"/>
                  </a:cubicBezTo>
                  <a:close/>
                  <a:moveTo>
                    <a:pt x="471" y="74"/>
                  </a:moveTo>
                  <a:lnTo>
                    <a:pt x="471" y="74"/>
                  </a:lnTo>
                  <a:cubicBezTo>
                    <a:pt x="412" y="74"/>
                    <a:pt x="412" y="74"/>
                    <a:pt x="412" y="74"/>
                  </a:cubicBezTo>
                  <a:cubicBezTo>
                    <a:pt x="412" y="29"/>
                    <a:pt x="412" y="29"/>
                    <a:pt x="412" y="29"/>
                  </a:cubicBezTo>
                  <a:cubicBezTo>
                    <a:pt x="353" y="29"/>
                    <a:pt x="353" y="29"/>
                    <a:pt x="353" y="29"/>
                  </a:cubicBezTo>
                  <a:cubicBezTo>
                    <a:pt x="339" y="15"/>
                    <a:pt x="309" y="0"/>
                    <a:pt x="265" y="0"/>
                  </a:cubicBezTo>
                  <a:cubicBezTo>
                    <a:pt x="235" y="0"/>
                    <a:pt x="206" y="15"/>
                    <a:pt x="191" y="29"/>
                  </a:cubicBezTo>
                  <a:cubicBezTo>
                    <a:pt x="132" y="29"/>
                    <a:pt x="132" y="29"/>
                    <a:pt x="132" y="29"/>
                  </a:cubicBezTo>
                  <a:cubicBezTo>
                    <a:pt x="132" y="74"/>
                    <a:pt x="132" y="74"/>
                    <a:pt x="132" y="74"/>
                  </a:cubicBezTo>
                  <a:cubicBezTo>
                    <a:pt x="73" y="74"/>
                    <a:pt x="73" y="74"/>
                    <a:pt x="73" y="74"/>
                  </a:cubicBezTo>
                  <a:cubicBezTo>
                    <a:pt x="29" y="74"/>
                    <a:pt x="0" y="103"/>
                    <a:pt x="0" y="147"/>
                  </a:cubicBezTo>
                  <a:cubicBezTo>
                    <a:pt x="0" y="545"/>
                    <a:pt x="0" y="545"/>
                    <a:pt x="0" y="545"/>
                  </a:cubicBezTo>
                  <a:cubicBezTo>
                    <a:pt x="0" y="589"/>
                    <a:pt x="29" y="618"/>
                    <a:pt x="73" y="618"/>
                  </a:cubicBezTo>
                  <a:cubicBezTo>
                    <a:pt x="471" y="618"/>
                    <a:pt x="471" y="618"/>
                    <a:pt x="471" y="618"/>
                  </a:cubicBezTo>
                  <a:cubicBezTo>
                    <a:pt x="515" y="618"/>
                    <a:pt x="544" y="589"/>
                    <a:pt x="544" y="545"/>
                  </a:cubicBezTo>
                  <a:cubicBezTo>
                    <a:pt x="544" y="147"/>
                    <a:pt x="544" y="147"/>
                    <a:pt x="544" y="147"/>
                  </a:cubicBezTo>
                  <a:cubicBezTo>
                    <a:pt x="544" y="103"/>
                    <a:pt x="515" y="74"/>
                    <a:pt x="471" y="74"/>
                  </a:cubicBezTo>
                  <a:close/>
                  <a:moveTo>
                    <a:pt x="177" y="74"/>
                  </a:moveTo>
                  <a:lnTo>
                    <a:pt x="177" y="74"/>
                  </a:lnTo>
                  <a:cubicBezTo>
                    <a:pt x="221" y="74"/>
                    <a:pt x="221" y="74"/>
                    <a:pt x="221" y="74"/>
                  </a:cubicBezTo>
                  <a:cubicBezTo>
                    <a:pt x="221" y="59"/>
                    <a:pt x="235" y="29"/>
                    <a:pt x="265" y="29"/>
                  </a:cubicBezTo>
                  <a:cubicBezTo>
                    <a:pt x="294" y="29"/>
                    <a:pt x="324" y="59"/>
                    <a:pt x="324" y="74"/>
                  </a:cubicBezTo>
                  <a:cubicBezTo>
                    <a:pt x="368" y="74"/>
                    <a:pt x="368" y="74"/>
                    <a:pt x="368" y="74"/>
                  </a:cubicBezTo>
                  <a:cubicBezTo>
                    <a:pt x="368" y="147"/>
                    <a:pt x="368" y="147"/>
                    <a:pt x="368" y="147"/>
                  </a:cubicBezTo>
                  <a:cubicBezTo>
                    <a:pt x="177" y="147"/>
                    <a:pt x="177" y="147"/>
                    <a:pt x="177" y="147"/>
                  </a:cubicBezTo>
                  <a:lnTo>
                    <a:pt x="177" y="74"/>
                  </a:lnTo>
                  <a:close/>
                  <a:moveTo>
                    <a:pt x="500" y="545"/>
                  </a:moveTo>
                  <a:lnTo>
                    <a:pt x="500" y="545"/>
                  </a:lnTo>
                  <a:cubicBezTo>
                    <a:pt x="500" y="559"/>
                    <a:pt x="486" y="589"/>
                    <a:pt x="471" y="589"/>
                  </a:cubicBezTo>
                  <a:cubicBezTo>
                    <a:pt x="73" y="589"/>
                    <a:pt x="73" y="589"/>
                    <a:pt x="73" y="589"/>
                  </a:cubicBezTo>
                  <a:cubicBezTo>
                    <a:pt x="59" y="589"/>
                    <a:pt x="29" y="559"/>
                    <a:pt x="29" y="545"/>
                  </a:cubicBezTo>
                  <a:cubicBezTo>
                    <a:pt x="29" y="147"/>
                    <a:pt x="29" y="147"/>
                    <a:pt x="29" y="147"/>
                  </a:cubicBezTo>
                  <a:cubicBezTo>
                    <a:pt x="29" y="133"/>
                    <a:pt x="59" y="118"/>
                    <a:pt x="73" y="118"/>
                  </a:cubicBezTo>
                  <a:cubicBezTo>
                    <a:pt x="132" y="118"/>
                    <a:pt x="132" y="118"/>
                    <a:pt x="132" y="118"/>
                  </a:cubicBezTo>
                  <a:cubicBezTo>
                    <a:pt x="132" y="192"/>
                    <a:pt x="132" y="192"/>
                    <a:pt x="132" y="192"/>
                  </a:cubicBezTo>
                  <a:cubicBezTo>
                    <a:pt x="412" y="192"/>
                    <a:pt x="412" y="192"/>
                    <a:pt x="412" y="192"/>
                  </a:cubicBezTo>
                  <a:cubicBezTo>
                    <a:pt x="412" y="118"/>
                    <a:pt x="412" y="118"/>
                    <a:pt x="412" y="118"/>
                  </a:cubicBezTo>
                  <a:cubicBezTo>
                    <a:pt x="471" y="118"/>
                    <a:pt x="471" y="118"/>
                    <a:pt x="471" y="118"/>
                  </a:cubicBezTo>
                  <a:cubicBezTo>
                    <a:pt x="486" y="118"/>
                    <a:pt x="500" y="133"/>
                    <a:pt x="500" y="147"/>
                  </a:cubicBezTo>
                  <a:lnTo>
                    <a:pt x="500" y="545"/>
                  </a:lnTo>
                  <a:close/>
                  <a:moveTo>
                    <a:pt x="412" y="265"/>
                  </a:moveTo>
                  <a:lnTo>
                    <a:pt x="412" y="265"/>
                  </a:lnTo>
                  <a:cubicBezTo>
                    <a:pt x="132" y="265"/>
                    <a:pt x="132" y="265"/>
                    <a:pt x="132" y="265"/>
                  </a:cubicBezTo>
                  <a:cubicBezTo>
                    <a:pt x="118" y="265"/>
                    <a:pt x="118" y="280"/>
                    <a:pt x="118" y="295"/>
                  </a:cubicBezTo>
                  <a:cubicBezTo>
                    <a:pt x="118" y="295"/>
                    <a:pt x="118" y="309"/>
                    <a:pt x="132" y="309"/>
                  </a:cubicBezTo>
                  <a:cubicBezTo>
                    <a:pt x="412" y="309"/>
                    <a:pt x="412" y="309"/>
                    <a:pt x="412" y="309"/>
                  </a:cubicBezTo>
                  <a:lnTo>
                    <a:pt x="427" y="295"/>
                  </a:lnTo>
                  <a:cubicBezTo>
                    <a:pt x="427" y="280"/>
                    <a:pt x="412" y="265"/>
                    <a:pt x="412" y="265"/>
                  </a:cubicBezTo>
                  <a:close/>
                </a:path>
              </a:pathLst>
            </a:custGeom>
            <a:solidFill>
              <a:srgbClr val="FFFFFF"/>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68892" tIns="34446" rIns="68892" bIns="34446" anchor="ctr"/>
            <a:lstStyle/>
            <a:p>
              <a:pPr>
                <a:lnSpc>
                  <a:spcPct val="120000"/>
                </a:lnSpc>
              </a:pPr>
              <a:endParaRPr lang="zh-CN" altLang="en-US">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177"/>
            <p:cNvSpPr>
              <a:spLocks noChangeArrowheads="1"/>
            </p:cNvSpPr>
            <p:nvPr/>
          </p:nvSpPr>
          <p:spPr bwMode="auto">
            <a:xfrm>
              <a:off x="7310438" y="10629900"/>
              <a:ext cx="606425" cy="606425"/>
            </a:xfrm>
            <a:custGeom>
              <a:avLst/>
              <a:gdLst>
                <a:gd name="T0" fmla="*/ 591217 w 649"/>
                <a:gd name="T1" fmla="*/ 28020 h 649"/>
                <a:gd name="T2" fmla="*/ 591217 w 649"/>
                <a:gd name="T3" fmla="*/ 28020 h 649"/>
                <a:gd name="T4" fmla="*/ 495016 w 649"/>
                <a:gd name="T5" fmla="*/ 28020 h 649"/>
                <a:gd name="T6" fmla="*/ 384805 w 649"/>
                <a:gd name="T7" fmla="*/ 152241 h 649"/>
                <a:gd name="T8" fmla="*/ 165317 w 649"/>
                <a:gd name="T9" fmla="*/ 69115 h 649"/>
                <a:gd name="T10" fmla="*/ 96201 w 649"/>
                <a:gd name="T11" fmla="*/ 83125 h 649"/>
                <a:gd name="T12" fmla="*/ 96201 w 649"/>
                <a:gd name="T13" fmla="*/ 165317 h 649"/>
                <a:gd name="T14" fmla="*/ 247508 w 649"/>
                <a:gd name="T15" fmla="*/ 289538 h 649"/>
                <a:gd name="T16" fmla="*/ 151307 w 649"/>
                <a:gd name="T17" fmla="*/ 385739 h 649"/>
                <a:gd name="T18" fmla="*/ 55106 w 649"/>
                <a:gd name="T19" fmla="*/ 357719 h 649"/>
                <a:gd name="T20" fmla="*/ 27086 w 649"/>
                <a:gd name="T21" fmla="*/ 371729 h 649"/>
                <a:gd name="T22" fmla="*/ 14010 w 649"/>
                <a:gd name="T23" fmla="*/ 412825 h 649"/>
                <a:gd name="T24" fmla="*/ 123287 w 649"/>
                <a:gd name="T25" fmla="*/ 495016 h 649"/>
                <a:gd name="T26" fmla="*/ 206412 w 649"/>
                <a:gd name="T27" fmla="*/ 592151 h 649"/>
                <a:gd name="T28" fmla="*/ 247508 w 649"/>
                <a:gd name="T29" fmla="*/ 578141 h 649"/>
                <a:gd name="T30" fmla="*/ 247508 w 649"/>
                <a:gd name="T31" fmla="*/ 550121 h 649"/>
                <a:gd name="T32" fmla="*/ 233498 w 649"/>
                <a:gd name="T33" fmla="*/ 467930 h 649"/>
                <a:gd name="T34" fmla="*/ 329699 w 649"/>
                <a:gd name="T35" fmla="*/ 371729 h 649"/>
                <a:gd name="T36" fmla="*/ 453920 w 649"/>
                <a:gd name="T37" fmla="*/ 523036 h 649"/>
                <a:gd name="T38" fmla="*/ 536112 w 649"/>
                <a:gd name="T39" fmla="*/ 523036 h 649"/>
                <a:gd name="T40" fmla="*/ 550121 w 649"/>
                <a:gd name="T41" fmla="*/ 453920 h 649"/>
                <a:gd name="T42" fmla="*/ 466996 w 649"/>
                <a:gd name="T43" fmla="*/ 234432 h 649"/>
                <a:gd name="T44" fmla="*/ 577207 w 649"/>
                <a:gd name="T45" fmla="*/ 110211 h 649"/>
                <a:gd name="T46" fmla="*/ 591217 w 649"/>
                <a:gd name="T47" fmla="*/ 28020 h 649"/>
                <a:gd name="T48" fmla="*/ 563197 w 649"/>
                <a:gd name="T49" fmla="*/ 97135 h 649"/>
                <a:gd name="T50" fmla="*/ 563197 w 649"/>
                <a:gd name="T51" fmla="*/ 97135 h 649"/>
                <a:gd name="T52" fmla="*/ 425900 w 649"/>
                <a:gd name="T53" fmla="*/ 234432 h 649"/>
                <a:gd name="T54" fmla="*/ 509026 w 649"/>
                <a:gd name="T55" fmla="*/ 453920 h 649"/>
                <a:gd name="T56" fmla="*/ 509026 w 649"/>
                <a:gd name="T57" fmla="*/ 495016 h 649"/>
                <a:gd name="T58" fmla="*/ 466996 w 649"/>
                <a:gd name="T59" fmla="*/ 495016 h 649"/>
                <a:gd name="T60" fmla="*/ 343709 w 649"/>
                <a:gd name="T61" fmla="*/ 316623 h 649"/>
                <a:gd name="T62" fmla="*/ 192402 w 649"/>
                <a:gd name="T63" fmla="*/ 453920 h 649"/>
                <a:gd name="T64" fmla="*/ 220422 w 649"/>
                <a:gd name="T65" fmla="*/ 550121 h 649"/>
                <a:gd name="T66" fmla="*/ 151307 w 649"/>
                <a:gd name="T67" fmla="*/ 467930 h 649"/>
                <a:gd name="T68" fmla="*/ 55106 w 649"/>
                <a:gd name="T69" fmla="*/ 398815 h 649"/>
                <a:gd name="T70" fmla="*/ 151307 w 649"/>
                <a:gd name="T71" fmla="*/ 426834 h 649"/>
                <a:gd name="T72" fmla="*/ 302614 w 649"/>
                <a:gd name="T73" fmla="*/ 275528 h 649"/>
                <a:gd name="T74" fmla="*/ 123287 w 649"/>
                <a:gd name="T75" fmla="*/ 137297 h 649"/>
                <a:gd name="T76" fmla="*/ 123287 w 649"/>
                <a:gd name="T77" fmla="*/ 110211 h 649"/>
                <a:gd name="T78" fmla="*/ 165317 w 649"/>
                <a:gd name="T79" fmla="*/ 110211 h 649"/>
                <a:gd name="T80" fmla="*/ 384805 w 649"/>
                <a:gd name="T81" fmla="*/ 192402 h 649"/>
                <a:gd name="T82" fmla="*/ 522102 w 649"/>
                <a:gd name="T83" fmla="*/ 55106 h 649"/>
                <a:gd name="T84" fmla="*/ 563197 w 649"/>
                <a:gd name="T85" fmla="*/ 55106 h 649"/>
                <a:gd name="T86" fmla="*/ 563197 w 649"/>
                <a:gd name="T87" fmla="*/ 97135 h 64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49" h="649">
                  <a:moveTo>
                    <a:pt x="633" y="30"/>
                  </a:moveTo>
                  <a:lnTo>
                    <a:pt x="633" y="30"/>
                  </a:lnTo>
                  <a:cubicBezTo>
                    <a:pt x="603" y="0"/>
                    <a:pt x="559" y="15"/>
                    <a:pt x="530" y="30"/>
                  </a:cubicBezTo>
                  <a:cubicBezTo>
                    <a:pt x="412" y="163"/>
                    <a:pt x="412" y="163"/>
                    <a:pt x="412" y="163"/>
                  </a:cubicBezTo>
                  <a:cubicBezTo>
                    <a:pt x="177" y="74"/>
                    <a:pt x="177" y="74"/>
                    <a:pt x="177" y="74"/>
                  </a:cubicBezTo>
                  <a:cubicBezTo>
                    <a:pt x="162" y="74"/>
                    <a:pt x="132" y="59"/>
                    <a:pt x="103" y="89"/>
                  </a:cubicBezTo>
                  <a:cubicBezTo>
                    <a:pt x="88" y="104"/>
                    <a:pt x="59" y="133"/>
                    <a:pt x="103" y="177"/>
                  </a:cubicBezTo>
                  <a:cubicBezTo>
                    <a:pt x="265" y="310"/>
                    <a:pt x="265" y="310"/>
                    <a:pt x="265" y="310"/>
                  </a:cubicBezTo>
                  <a:cubicBezTo>
                    <a:pt x="162" y="413"/>
                    <a:pt x="162" y="413"/>
                    <a:pt x="162" y="413"/>
                  </a:cubicBezTo>
                  <a:cubicBezTo>
                    <a:pt x="59" y="383"/>
                    <a:pt x="59" y="383"/>
                    <a:pt x="59" y="383"/>
                  </a:cubicBezTo>
                  <a:cubicBezTo>
                    <a:pt x="44" y="383"/>
                    <a:pt x="44" y="383"/>
                    <a:pt x="29" y="398"/>
                  </a:cubicBezTo>
                  <a:cubicBezTo>
                    <a:pt x="29" y="398"/>
                    <a:pt x="0" y="413"/>
                    <a:pt x="15" y="442"/>
                  </a:cubicBezTo>
                  <a:cubicBezTo>
                    <a:pt x="132" y="530"/>
                    <a:pt x="132" y="530"/>
                    <a:pt x="132" y="530"/>
                  </a:cubicBezTo>
                  <a:cubicBezTo>
                    <a:pt x="221" y="634"/>
                    <a:pt x="221" y="634"/>
                    <a:pt x="221" y="634"/>
                  </a:cubicBezTo>
                  <a:cubicBezTo>
                    <a:pt x="236" y="648"/>
                    <a:pt x="250" y="648"/>
                    <a:pt x="265" y="619"/>
                  </a:cubicBezTo>
                  <a:cubicBezTo>
                    <a:pt x="280" y="619"/>
                    <a:pt x="280" y="604"/>
                    <a:pt x="265" y="589"/>
                  </a:cubicBezTo>
                  <a:cubicBezTo>
                    <a:pt x="250" y="501"/>
                    <a:pt x="250" y="501"/>
                    <a:pt x="250" y="501"/>
                  </a:cubicBezTo>
                  <a:cubicBezTo>
                    <a:pt x="353" y="398"/>
                    <a:pt x="353" y="398"/>
                    <a:pt x="353" y="398"/>
                  </a:cubicBezTo>
                  <a:cubicBezTo>
                    <a:pt x="486" y="560"/>
                    <a:pt x="486" y="560"/>
                    <a:pt x="486" y="560"/>
                  </a:cubicBezTo>
                  <a:cubicBezTo>
                    <a:pt x="530" y="589"/>
                    <a:pt x="559" y="560"/>
                    <a:pt x="574" y="560"/>
                  </a:cubicBezTo>
                  <a:cubicBezTo>
                    <a:pt x="589" y="530"/>
                    <a:pt x="589" y="501"/>
                    <a:pt x="589" y="486"/>
                  </a:cubicBezTo>
                  <a:cubicBezTo>
                    <a:pt x="500" y="251"/>
                    <a:pt x="500" y="251"/>
                    <a:pt x="500" y="251"/>
                  </a:cubicBezTo>
                  <a:cubicBezTo>
                    <a:pt x="618" y="118"/>
                    <a:pt x="618" y="118"/>
                    <a:pt x="618" y="118"/>
                  </a:cubicBezTo>
                  <a:cubicBezTo>
                    <a:pt x="648" y="104"/>
                    <a:pt x="648" y="59"/>
                    <a:pt x="633" y="30"/>
                  </a:cubicBezTo>
                  <a:close/>
                  <a:moveTo>
                    <a:pt x="603" y="104"/>
                  </a:moveTo>
                  <a:lnTo>
                    <a:pt x="603" y="104"/>
                  </a:lnTo>
                  <a:cubicBezTo>
                    <a:pt x="456" y="251"/>
                    <a:pt x="456" y="251"/>
                    <a:pt x="456" y="251"/>
                  </a:cubicBezTo>
                  <a:cubicBezTo>
                    <a:pt x="545" y="486"/>
                    <a:pt x="545" y="486"/>
                    <a:pt x="545" y="486"/>
                  </a:cubicBezTo>
                  <a:cubicBezTo>
                    <a:pt x="545" y="501"/>
                    <a:pt x="545" y="516"/>
                    <a:pt x="545" y="530"/>
                  </a:cubicBezTo>
                  <a:cubicBezTo>
                    <a:pt x="530" y="545"/>
                    <a:pt x="515" y="530"/>
                    <a:pt x="500" y="530"/>
                  </a:cubicBezTo>
                  <a:cubicBezTo>
                    <a:pt x="368" y="339"/>
                    <a:pt x="368" y="339"/>
                    <a:pt x="368" y="339"/>
                  </a:cubicBezTo>
                  <a:cubicBezTo>
                    <a:pt x="206" y="486"/>
                    <a:pt x="206" y="486"/>
                    <a:pt x="206" y="486"/>
                  </a:cubicBezTo>
                  <a:cubicBezTo>
                    <a:pt x="236" y="589"/>
                    <a:pt x="236" y="589"/>
                    <a:pt x="236" y="589"/>
                  </a:cubicBezTo>
                  <a:cubicBezTo>
                    <a:pt x="221" y="589"/>
                    <a:pt x="162" y="501"/>
                    <a:pt x="162" y="501"/>
                  </a:cubicBezTo>
                  <a:cubicBezTo>
                    <a:pt x="162" y="501"/>
                    <a:pt x="73" y="427"/>
                    <a:pt x="59" y="427"/>
                  </a:cubicBezTo>
                  <a:cubicBezTo>
                    <a:pt x="162" y="457"/>
                    <a:pt x="162" y="457"/>
                    <a:pt x="162" y="457"/>
                  </a:cubicBezTo>
                  <a:cubicBezTo>
                    <a:pt x="324" y="295"/>
                    <a:pt x="324" y="295"/>
                    <a:pt x="324" y="295"/>
                  </a:cubicBezTo>
                  <a:cubicBezTo>
                    <a:pt x="132" y="147"/>
                    <a:pt x="132" y="147"/>
                    <a:pt x="132" y="147"/>
                  </a:cubicBezTo>
                  <a:cubicBezTo>
                    <a:pt x="132" y="147"/>
                    <a:pt x="118" y="133"/>
                    <a:pt x="132" y="118"/>
                  </a:cubicBezTo>
                  <a:cubicBezTo>
                    <a:pt x="147" y="118"/>
                    <a:pt x="162" y="118"/>
                    <a:pt x="177" y="118"/>
                  </a:cubicBezTo>
                  <a:cubicBezTo>
                    <a:pt x="412" y="206"/>
                    <a:pt x="412" y="206"/>
                    <a:pt x="412" y="206"/>
                  </a:cubicBezTo>
                  <a:cubicBezTo>
                    <a:pt x="559" y="59"/>
                    <a:pt x="559" y="59"/>
                    <a:pt x="559" y="59"/>
                  </a:cubicBezTo>
                  <a:cubicBezTo>
                    <a:pt x="574" y="45"/>
                    <a:pt x="589" y="45"/>
                    <a:pt x="603" y="59"/>
                  </a:cubicBezTo>
                  <a:cubicBezTo>
                    <a:pt x="603" y="74"/>
                    <a:pt x="618" y="89"/>
                    <a:pt x="603" y="104"/>
                  </a:cubicBezTo>
                  <a:close/>
                </a:path>
              </a:pathLst>
            </a:custGeom>
            <a:solidFill>
              <a:srgbClr val="FFFFFF"/>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68892" tIns="34446" rIns="68892" bIns="34446" anchor="ctr"/>
            <a:lstStyle/>
            <a:p>
              <a:pPr>
                <a:lnSpc>
                  <a:spcPct val="120000"/>
                </a:lnSpc>
              </a:pPr>
              <a:endParaRPr lang="zh-CN" altLang="en-US">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9" name="组合 58"/>
          <p:cNvGrpSpPr/>
          <p:nvPr/>
        </p:nvGrpSpPr>
        <p:grpSpPr>
          <a:xfrm>
            <a:off x="6788516" y="2305004"/>
            <a:ext cx="5117990" cy="3863807"/>
            <a:chOff x="12873038" y="4365625"/>
            <a:chExt cx="9705227" cy="7343775"/>
          </a:xfrm>
        </p:grpSpPr>
        <p:cxnSp>
          <p:nvCxnSpPr>
            <p:cNvPr id="60" name="Straight Connector 3"/>
            <p:cNvCxnSpPr/>
            <p:nvPr/>
          </p:nvCxnSpPr>
          <p:spPr>
            <a:xfrm>
              <a:off x="12873038" y="7113588"/>
              <a:ext cx="1512887" cy="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61" name="Straight Connector 4"/>
            <p:cNvCxnSpPr/>
            <p:nvPr/>
          </p:nvCxnSpPr>
          <p:spPr>
            <a:xfrm>
              <a:off x="14385925" y="5005388"/>
              <a:ext cx="1225550" cy="0"/>
            </a:xfrm>
            <a:prstGeom prst="line">
              <a:avLst/>
            </a:prstGeom>
            <a:ln w="6350">
              <a:solidFill>
                <a:schemeClr val="bg1">
                  <a:lumMod val="75000"/>
                </a:schemeClr>
              </a:solidFill>
              <a:headEnd type="none"/>
              <a:tailEnd type="oval" w="sm" len="sm"/>
            </a:ln>
          </p:spPr>
          <p:style>
            <a:lnRef idx="1">
              <a:schemeClr val="dk1"/>
            </a:lnRef>
            <a:fillRef idx="0">
              <a:schemeClr val="dk1"/>
            </a:fillRef>
            <a:effectRef idx="0">
              <a:schemeClr val="dk1"/>
            </a:effectRef>
            <a:fontRef idx="minor">
              <a:schemeClr val="tx1"/>
            </a:fontRef>
          </p:style>
        </p:cxnSp>
        <p:cxnSp>
          <p:nvCxnSpPr>
            <p:cNvPr id="62" name="Straight Connector 5"/>
            <p:cNvCxnSpPr/>
            <p:nvPr/>
          </p:nvCxnSpPr>
          <p:spPr>
            <a:xfrm>
              <a:off x="12873038" y="7910513"/>
              <a:ext cx="2738437" cy="0"/>
            </a:xfrm>
            <a:prstGeom prst="line">
              <a:avLst/>
            </a:prstGeom>
            <a:ln w="6350">
              <a:solidFill>
                <a:schemeClr val="bg1">
                  <a:lumMod val="75000"/>
                </a:schemeClr>
              </a:solidFill>
              <a:headEnd type="none"/>
              <a:tailEnd type="oval" w="sm" len="sm"/>
            </a:ln>
          </p:spPr>
          <p:style>
            <a:lnRef idx="1">
              <a:schemeClr val="dk1"/>
            </a:lnRef>
            <a:fillRef idx="0">
              <a:schemeClr val="dk1"/>
            </a:fillRef>
            <a:effectRef idx="0">
              <a:schemeClr val="dk1"/>
            </a:effectRef>
            <a:fontRef idx="minor">
              <a:schemeClr val="tx1"/>
            </a:fontRef>
          </p:style>
        </p:cxnSp>
        <p:cxnSp>
          <p:nvCxnSpPr>
            <p:cNvPr id="63" name="Straight Connector 6"/>
            <p:cNvCxnSpPr/>
            <p:nvPr/>
          </p:nvCxnSpPr>
          <p:spPr>
            <a:xfrm>
              <a:off x="14385925" y="10815638"/>
              <a:ext cx="1225550" cy="0"/>
            </a:xfrm>
            <a:prstGeom prst="line">
              <a:avLst/>
            </a:prstGeom>
            <a:ln w="6350">
              <a:solidFill>
                <a:schemeClr val="bg1">
                  <a:lumMod val="75000"/>
                </a:schemeClr>
              </a:solidFill>
              <a:headEnd type="none"/>
              <a:tailEnd type="oval" w="sm" len="sm"/>
            </a:ln>
          </p:spPr>
          <p:style>
            <a:lnRef idx="1">
              <a:schemeClr val="dk1"/>
            </a:lnRef>
            <a:fillRef idx="0">
              <a:schemeClr val="dk1"/>
            </a:fillRef>
            <a:effectRef idx="0">
              <a:schemeClr val="dk1"/>
            </a:effectRef>
            <a:fontRef idx="minor">
              <a:schemeClr val="tx1"/>
            </a:fontRef>
          </p:style>
        </p:cxnSp>
        <p:cxnSp>
          <p:nvCxnSpPr>
            <p:cNvPr id="64" name="Straight Connector 7"/>
            <p:cNvCxnSpPr/>
            <p:nvPr/>
          </p:nvCxnSpPr>
          <p:spPr>
            <a:xfrm flipH="1" flipV="1">
              <a:off x="14385925" y="5005388"/>
              <a:ext cx="0" cy="21082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65" name="Straight Connector 8"/>
            <p:cNvCxnSpPr/>
            <p:nvPr/>
          </p:nvCxnSpPr>
          <p:spPr>
            <a:xfrm>
              <a:off x="12873038" y="8729663"/>
              <a:ext cx="1512887" cy="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66" name="Straight Connector 9"/>
            <p:cNvCxnSpPr/>
            <p:nvPr/>
          </p:nvCxnSpPr>
          <p:spPr>
            <a:xfrm flipH="1" flipV="1">
              <a:off x="14385925" y="8707438"/>
              <a:ext cx="0" cy="21082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67" name="TextBox 72"/>
            <p:cNvSpPr txBox="1">
              <a:spLocks noChangeArrowheads="1"/>
            </p:cNvSpPr>
            <p:nvPr/>
          </p:nvSpPr>
          <p:spPr bwMode="auto">
            <a:xfrm>
              <a:off x="17726025" y="4693852"/>
              <a:ext cx="4833939" cy="90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770" tIns="68885" rIns="137770" bIns="68885">
              <a:spAutoFit/>
            </a:bodyPr>
            <a:lstStyle>
              <a:defPPr>
                <a:defRPr lang="en-US"/>
              </a:defPPr>
              <a:lvl1pPr algn="r">
                <a:lnSpc>
                  <a:spcPct val="120000"/>
                </a:lnSpc>
                <a:defRPr sz="2000" b="1">
                  <a:latin typeface="Arial" panose="020B0604020202020204" pitchFamily="34" charset="0"/>
                  <a:ea typeface="微软雅黑" panose="020B0503020204020204" pitchFamily="34" charset="-122"/>
                  <a:cs typeface="+mn-ea"/>
                </a:defRPr>
              </a:lvl1pPr>
              <a:lvl2pPr marL="742950" indent="-285750">
                <a:defRPr sz="3600">
                  <a:latin typeface="Lato Light" charset="0"/>
                  <a:ea typeface="MS PGothic" panose="020B0600070205080204" pitchFamily="34" charset="-128"/>
                </a:defRPr>
              </a:lvl2pPr>
              <a:lvl3pPr marL="1143000" indent="-228600">
                <a:defRPr sz="3600">
                  <a:latin typeface="Lato Light" charset="0"/>
                  <a:ea typeface="MS PGothic" panose="020B0600070205080204" pitchFamily="34" charset="-128"/>
                </a:defRPr>
              </a:lvl3pPr>
              <a:lvl4pPr marL="1600200" indent="-228600">
                <a:defRPr sz="3600">
                  <a:latin typeface="Lato Light" charset="0"/>
                  <a:ea typeface="MS PGothic" panose="020B0600070205080204" pitchFamily="34" charset="-128"/>
                </a:defRPr>
              </a:lvl4pPr>
              <a:lvl5pPr marL="2057400" indent="-228600">
                <a:defRPr sz="3600">
                  <a:latin typeface="Lato Light" charset="0"/>
                  <a:ea typeface="MS PGothic" panose="020B0600070205080204" pitchFamily="34" charset="-128"/>
                </a:defRPr>
              </a:lvl5pPr>
              <a:lvl6pPr marL="2514600" indent="-228600" defTabSz="1827530" fontAlgn="base">
                <a:spcBef>
                  <a:spcPct val="0"/>
                </a:spcBef>
                <a:spcAft>
                  <a:spcPct val="0"/>
                </a:spcAft>
                <a:defRPr sz="3600">
                  <a:latin typeface="Lato Light" charset="0"/>
                  <a:ea typeface="MS PGothic" panose="020B0600070205080204" pitchFamily="34" charset="-128"/>
                </a:defRPr>
              </a:lvl6pPr>
              <a:lvl7pPr marL="2971800" indent="-228600" defTabSz="1827530" fontAlgn="base">
                <a:spcBef>
                  <a:spcPct val="0"/>
                </a:spcBef>
                <a:spcAft>
                  <a:spcPct val="0"/>
                </a:spcAft>
                <a:defRPr sz="3600">
                  <a:latin typeface="Lato Light" charset="0"/>
                  <a:ea typeface="MS PGothic" panose="020B0600070205080204" pitchFamily="34" charset="-128"/>
                </a:defRPr>
              </a:lvl7pPr>
              <a:lvl8pPr marL="3429000" indent="-228600" defTabSz="1827530" fontAlgn="base">
                <a:spcBef>
                  <a:spcPct val="0"/>
                </a:spcBef>
                <a:spcAft>
                  <a:spcPct val="0"/>
                </a:spcAft>
                <a:defRPr sz="3600">
                  <a:latin typeface="Lato Light" charset="0"/>
                  <a:ea typeface="MS PGothic" panose="020B0600070205080204" pitchFamily="34" charset="-128"/>
                </a:defRPr>
              </a:lvl8pPr>
              <a:lvl9pPr marL="3886200" indent="-228600" defTabSz="1827530" fontAlgn="base">
                <a:spcBef>
                  <a:spcPct val="0"/>
                </a:spcBef>
                <a:spcAft>
                  <a:spcPct val="0"/>
                </a:spcAft>
                <a:defRPr sz="3600">
                  <a:latin typeface="Lato Light" charset="0"/>
                  <a:ea typeface="MS PGothic" panose="020B0600070205080204" pitchFamily="34" charset="-128"/>
                </a:defRPr>
              </a:lvl9pPr>
            </a:lstStyle>
            <a:p>
              <a:pPr algn="l"/>
              <a:r>
                <a:rPr lang="zh-CN" altLang="en-US" dirty="0">
                  <a:sym typeface="Arial" panose="020B0604020202020204" pitchFamily="34" charset="0"/>
                </a:rPr>
                <a:t>维护性测试</a:t>
              </a:r>
              <a:endParaRPr lang="en-US" altLang="zh-CN" dirty="0">
                <a:sym typeface="Arial" panose="020B0604020202020204" pitchFamily="34" charset="0"/>
              </a:endParaRPr>
            </a:p>
          </p:txBody>
        </p:sp>
        <p:sp>
          <p:nvSpPr>
            <p:cNvPr id="68" name="Rectangle 75"/>
            <p:cNvSpPr/>
            <p:nvPr/>
          </p:nvSpPr>
          <p:spPr>
            <a:xfrm>
              <a:off x="15933738" y="4365625"/>
              <a:ext cx="1570037" cy="157321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pPr>
              <a:endParaRPr lang="zh-CN" altLang="zh-CN">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TextBox 77"/>
            <p:cNvSpPr txBox="1">
              <a:spLocks noChangeArrowheads="1"/>
            </p:cNvSpPr>
            <p:nvPr/>
          </p:nvSpPr>
          <p:spPr bwMode="auto">
            <a:xfrm>
              <a:off x="17744326" y="7454135"/>
              <a:ext cx="4833939" cy="90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770" tIns="68885" rIns="137770" bIns="68885">
              <a:spAutoFit/>
            </a:bodyPr>
            <a:lstStyle>
              <a:defPPr>
                <a:defRPr lang="en-US"/>
              </a:defPPr>
              <a:lvl1pPr>
                <a:lnSpc>
                  <a:spcPct val="120000"/>
                </a:lnSpc>
                <a:defRPr sz="2000" b="1">
                  <a:latin typeface="Arial" panose="020B0604020202020204" pitchFamily="34" charset="0"/>
                  <a:ea typeface="微软雅黑" panose="020B0503020204020204" pitchFamily="34" charset="-122"/>
                  <a:cs typeface="+mn-ea"/>
                </a:defRPr>
              </a:lvl1pPr>
              <a:lvl2pPr marL="742950" indent="-285750">
                <a:defRPr sz="3600">
                  <a:latin typeface="Lato Light" charset="0"/>
                  <a:ea typeface="MS PGothic" panose="020B0600070205080204" pitchFamily="34" charset="-128"/>
                </a:defRPr>
              </a:lvl2pPr>
              <a:lvl3pPr marL="1143000" indent="-228600">
                <a:defRPr sz="3600">
                  <a:latin typeface="Lato Light" charset="0"/>
                  <a:ea typeface="MS PGothic" panose="020B0600070205080204" pitchFamily="34" charset="-128"/>
                </a:defRPr>
              </a:lvl3pPr>
              <a:lvl4pPr marL="1600200" indent="-228600">
                <a:defRPr sz="3600">
                  <a:latin typeface="Lato Light" charset="0"/>
                  <a:ea typeface="MS PGothic" panose="020B0600070205080204" pitchFamily="34" charset="-128"/>
                </a:defRPr>
              </a:lvl4pPr>
              <a:lvl5pPr marL="2057400" indent="-228600">
                <a:defRPr sz="3600">
                  <a:latin typeface="Lato Light" charset="0"/>
                  <a:ea typeface="MS PGothic" panose="020B0600070205080204" pitchFamily="34" charset="-128"/>
                </a:defRPr>
              </a:lvl5pPr>
              <a:lvl6pPr marL="2514600" indent="-228600" defTabSz="1827530" fontAlgn="base">
                <a:spcBef>
                  <a:spcPct val="0"/>
                </a:spcBef>
                <a:spcAft>
                  <a:spcPct val="0"/>
                </a:spcAft>
                <a:defRPr sz="3600">
                  <a:latin typeface="Lato Light" charset="0"/>
                  <a:ea typeface="MS PGothic" panose="020B0600070205080204" pitchFamily="34" charset="-128"/>
                </a:defRPr>
              </a:lvl6pPr>
              <a:lvl7pPr marL="2971800" indent="-228600" defTabSz="1827530" fontAlgn="base">
                <a:spcBef>
                  <a:spcPct val="0"/>
                </a:spcBef>
                <a:spcAft>
                  <a:spcPct val="0"/>
                </a:spcAft>
                <a:defRPr sz="3600">
                  <a:latin typeface="Lato Light" charset="0"/>
                  <a:ea typeface="MS PGothic" panose="020B0600070205080204" pitchFamily="34" charset="-128"/>
                </a:defRPr>
              </a:lvl7pPr>
              <a:lvl8pPr marL="3429000" indent="-228600" defTabSz="1827530" fontAlgn="base">
                <a:spcBef>
                  <a:spcPct val="0"/>
                </a:spcBef>
                <a:spcAft>
                  <a:spcPct val="0"/>
                </a:spcAft>
                <a:defRPr sz="3600">
                  <a:latin typeface="Lato Light" charset="0"/>
                  <a:ea typeface="MS PGothic" panose="020B0600070205080204" pitchFamily="34" charset="-128"/>
                </a:defRPr>
              </a:lvl8pPr>
              <a:lvl9pPr marL="3886200" indent="-228600" defTabSz="1827530" fontAlgn="base">
                <a:spcBef>
                  <a:spcPct val="0"/>
                </a:spcBef>
                <a:spcAft>
                  <a:spcPct val="0"/>
                </a:spcAft>
                <a:defRPr sz="3600">
                  <a:latin typeface="Lato Light" charset="0"/>
                  <a:ea typeface="MS PGothic" panose="020B0600070205080204" pitchFamily="34" charset="-128"/>
                </a:defRPr>
              </a:lvl9pPr>
            </a:lstStyle>
            <a:p>
              <a:r>
                <a:rPr lang="zh-CN" altLang="en-US" dirty="0">
                  <a:sym typeface="Arial" panose="020B0604020202020204" pitchFamily="34" charset="0"/>
                </a:rPr>
                <a:t>安全性测试</a:t>
              </a:r>
              <a:endParaRPr lang="en-US" altLang="zh-CN" dirty="0">
                <a:sym typeface="Arial" panose="020B0604020202020204" pitchFamily="34" charset="0"/>
              </a:endParaRPr>
            </a:p>
          </p:txBody>
        </p:sp>
        <p:sp>
          <p:nvSpPr>
            <p:cNvPr id="70" name="TextBox 79"/>
            <p:cNvSpPr txBox="1">
              <a:spLocks noChangeArrowheads="1"/>
            </p:cNvSpPr>
            <p:nvPr/>
          </p:nvSpPr>
          <p:spPr bwMode="auto">
            <a:xfrm>
              <a:off x="17709884" y="10411156"/>
              <a:ext cx="4833939" cy="90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770" tIns="68885" rIns="137770" bIns="68885">
              <a:spAutoFit/>
            </a:bodyPr>
            <a:lstStyle>
              <a:defPPr>
                <a:defRPr lang="en-US"/>
              </a:defPPr>
              <a:lvl1pPr algn="r">
                <a:lnSpc>
                  <a:spcPct val="120000"/>
                </a:lnSpc>
                <a:defRPr sz="2000" b="1">
                  <a:latin typeface="Arial" panose="020B0604020202020204" pitchFamily="34" charset="0"/>
                  <a:ea typeface="微软雅黑" panose="020B0503020204020204" pitchFamily="34" charset="-122"/>
                  <a:cs typeface="+mn-ea"/>
                </a:defRPr>
              </a:lvl1pPr>
              <a:lvl2pPr marL="742950" indent="-285750">
                <a:defRPr sz="3600">
                  <a:latin typeface="Lato Light" charset="0"/>
                  <a:ea typeface="MS PGothic" panose="020B0600070205080204" pitchFamily="34" charset="-128"/>
                </a:defRPr>
              </a:lvl2pPr>
              <a:lvl3pPr marL="1143000" indent="-228600">
                <a:defRPr sz="3600">
                  <a:latin typeface="Lato Light" charset="0"/>
                  <a:ea typeface="MS PGothic" panose="020B0600070205080204" pitchFamily="34" charset="-128"/>
                </a:defRPr>
              </a:lvl3pPr>
              <a:lvl4pPr marL="1600200" indent="-228600">
                <a:defRPr sz="3600">
                  <a:latin typeface="Lato Light" charset="0"/>
                  <a:ea typeface="MS PGothic" panose="020B0600070205080204" pitchFamily="34" charset="-128"/>
                </a:defRPr>
              </a:lvl4pPr>
              <a:lvl5pPr marL="2057400" indent="-228600">
                <a:defRPr sz="3600">
                  <a:latin typeface="Lato Light" charset="0"/>
                  <a:ea typeface="MS PGothic" panose="020B0600070205080204" pitchFamily="34" charset="-128"/>
                </a:defRPr>
              </a:lvl5pPr>
              <a:lvl6pPr marL="2514600" indent="-228600" defTabSz="1827530" fontAlgn="base">
                <a:spcBef>
                  <a:spcPct val="0"/>
                </a:spcBef>
                <a:spcAft>
                  <a:spcPct val="0"/>
                </a:spcAft>
                <a:defRPr sz="3600">
                  <a:latin typeface="Lato Light" charset="0"/>
                  <a:ea typeface="MS PGothic" panose="020B0600070205080204" pitchFamily="34" charset="-128"/>
                </a:defRPr>
              </a:lvl6pPr>
              <a:lvl7pPr marL="2971800" indent="-228600" defTabSz="1827530" fontAlgn="base">
                <a:spcBef>
                  <a:spcPct val="0"/>
                </a:spcBef>
                <a:spcAft>
                  <a:spcPct val="0"/>
                </a:spcAft>
                <a:defRPr sz="3600">
                  <a:latin typeface="Lato Light" charset="0"/>
                  <a:ea typeface="MS PGothic" panose="020B0600070205080204" pitchFamily="34" charset="-128"/>
                </a:defRPr>
              </a:lvl7pPr>
              <a:lvl8pPr marL="3429000" indent="-228600" defTabSz="1827530" fontAlgn="base">
                <a:spcBef>
                  <a:spcPct val="0"/>
                </a:spcBef>
                <a:spcAft>
                  <a:spcPct val="0"/>
                </a:spcAft>
                <a:defRPr sz="3600">
                  <a:latin typeface="Lato Light" charset="0"/>
                  <a:ea typeface="MS PGothic" panose="020B0600070205080204" pitchFamily="34" charset="-128"/>
                </a:defRPr>
              </a:lvl8pPr>
              <a:lvl9pPr marL="3886200" indent="-228600" defTabSz="1827530" fontAlgn="base">
                <a:spcBef>
                  <a:spcPct val="0"/>
                </a:spcBef>
                <a:spcAft>
                  <a:spcPct val="0"/>
                </a:spcAft>
                <a:defRPr sz="3600">
                  <a:latin typeface="Lato Light" charset="0"/>
                  <a:ea typeface="MS PGothic" panose="020B0600070205080204" pitchFamily="34" charset="-128"/>
                </a:defRPr>
              </a:lvl9pPr>
            </a:lstStyle>
            <a:p>
              <a:pPr algn="l"/>
              <a:r>
                <a:rPr lang="zh-CN" altLang="en-US" dirty="0">
                  <a:sym typeface="Arial" panose="020B0604020202020204" pitchFamily="34" charset="0"/>
                </a:rPr>
                <a:t>可移植性测试</a:t>
              </a:r>
              <a:endParaRPr lang="en-US" altLang="zh-CN" dirty="0">
                <a:sym typeface="Arial" panose="020B0604020202020204" pitchFamily="34" charset="0"/>
              </a:endParaRPr>
            </a:p>
          </p:txBody>
        </p:sp>
        <p:sp>
          <p:nvSpPr>
            <p:cNvPr id="71" name="Rectangle 82"/>
            <p:cNvSpPr/>
            <p:nvPr/>
          </p:nvSpPr>
          <p:spPr>
            <a:xfrm>
              <a:off x="15933738" y="7177088"/>
              <a:ext cx="1571625" cy="15732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pPr>
              <a:endParaRPr lang="zh-CN" altLang="zh-CN">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Rectangle 85"/>
            <p:cNvSpPr/>
            <p:nvPr/>
          </p:nvSpPr>
          <p:spPr>
            <a:xfrm>
              <a:off x="15933738" y="10136188"/>
              <a:ext cx="1570037" cy="15732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pPr>
              <a:endParaRPr lang="zh-CN" altLang="zh-CN">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185"/>
            <p:cNvSpPr>
              <a:spLocks noChangeArrowheads="1"/>
            </p:cNvSpPr>
            <p:nvPr/>
          </p:nvSpPr>
          <p:spPr bwMode="auto">
            <a:xfrm>
              <a:off x="16370300" y="4849813"/>
              <a:ext cx="701675" cy="536575"/>
            </a:xfrm>
            <a:custGeom>
              <a:avLst/>
              <a:gdLst>
                <a:gd name="T0" fmla="*/ 618257 w 619"/>
                <a:gd name="T1" fmla="*/ 0 h 472"/>
                <a:gd name="T2" fmla="*/ 618257 w 619"/>
                <a:gd name="T3" fmla="*/ 0 h 472"/>
                <a:gd name="T4" fmla="*/ 82812 w 619"/>
                <a:gd name="T5" fmla="*/ 0 h 472"/>
                <a:gd name="T6" fmla="*/ 0 w 619"/>
                <a:gd name="T7" fmla="*/ 83077 h 472"/>
                <a:gd name="T8" fmla="*/ 0 w 619"/>
                <a:gd name="T9" fmla="*/ 451802 h 472"/>
                <a:gd name="T10" fmla="*/ 82812 w 619"/>
                <a:gd name="T11" fmla="*/ 536017 h 472"/>
                <a:gd name="T12" fmla="*/ 618257 w 619"/>
                <a:gd name="T13" fmla="*/ 536017 h 472"/>
                <a:gd name="T14" fmla="*/ 701070 w 619"/>
                <a:gd name="T15" fmla="*/ 451802 h 472"/>
                <a:gd name="T16" fmla="*/ 701070 w 619"/>
                <a:gd name="T17" fmla="*/ 83077 h 472"/>
                <a:gd name="T18" fmla="*/ 618257 w 619"/>
                <a:gd name="T19" fmla="*/ 0 h 472"/>
                <a:gd name="T20" fmla="*/ 634139 w 619"/>
                <a:gd name="T21" fmla="*/ 50074 h 472"/>
                <a:gd name="T22" fmla="*/ 634139 w 619"/>
                <a:gd name="T23" fmla="*/ 50074 h 472"/>
                <a:gd name="T24" fmla="*/ 350535 w 619"/>
                <a:gd name="T25" fmla="*/ 267439 h 472"/>
                <a:gd name="T26" fmla="*/ 66931 w 619"/>
                <a:gd name="T27" fmla="*/ 50074 h 472"/>
                <a:gd name="T28" fmla="*/ 634139 w 619"/>
                <a:gd name="T29" fmla="*/ 50074 h 472"/>
                <a:gd name="T30" fmla="*/ 32898 w 619"/>
                <a:gd name="T31" fmla="*/ 451802 h 472"/>
                <a:gd name="T32" fmla="*/ 32898 w 619"/>
                <a:gd name="T33" fmla="*/ 451802 h 472"/>
                <a:gd name="T34" fmla="*/ 32898 w 619"/>
                <a:gd name="T35" fmla="*/ 83077 h 472"/>
                <a:gd name="T36" fmla="*/ 233690 w 619"/>
                <a:gd name="T37" fmla="*/ 251507 h 472"/>
                <a:gd name="T38" fmla="*/ 32898 w 619"/>
                <a:gd name="T39" fmla="*/ 451802 h 472"/>
                <a:gd name="T40" fmla="*/ 66931 w 619"/>
                <a:gd name="T41" fmla="*/ 485943 h 472"/>
                <a:gd name="T42" fmla="*/ 66931 w 619"/>
                <a:gd name="T43" fmla="*/ 485943 h 472"/>
                <a:gd name="T44" fmla="*/ 267722 w 619"/>
                <a:gd name="T45" fmla="*/ 267439 h 472"/>
                <a:gd name="T46" fmla="*/ 350535 w 619"/>
                <a:gd name="T47" fmla="*/ 334584 h 472"/>
                <a:gd name="T48" fmla="*/ 417465 w 619"/>
                <a:gd name="T49" fmla="*/ 267439 h 472"/>
                <a:gd name="T50" fmla="*/ 634139 w 619"/>
                <a:gd name="T51" fmla="*/ 485943 h 472"/>
                <a:gd name="T52" fmla="*/ 66931 w 619"/>
                <a:gd name="T53" fmla="*/ 485943 h 472"/>
                <a:gd name="T54" fmla="*/ 668171 w 619"/>
                <a:gd name="T55" fmla="*/ 451802 h 472"/>
                <a:gd name="T56" fmla="*/ 668171 w 619"/>
                <a:gd name="T57" fmla="*/ 451802 h 472"/>
                <a:gd name="T58" fmla="*/ 668171 w 619"/>
                <a:gd name="T59" fmla="*/ 451802 h 472"/>
                <a:gd name="T60" fmla="*/ 467380 w 619"/>
                <a:gd name="T61" fmla="*/ 251507 h 472"/>
                <a:gd name="T62" fmla="*/ 668171 w 619"/>
                <a:gd name="T63" fmla="*/ 83077 h 472"/>
                <a:gd name="T64" fmla="*/ 668171 w 619"/>
                <a:gd name="T65" fmla="*/ 451802 h 47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19" h="472">
                  <a:moveTo>
                    <a:pt x="545" y="0"/>
                  </a:moveTo>
                  <a:lnTo>
                    <a:pt x="545" y="0"/>
                  </a:lnTo>
                  <a:cubicBezTo>
                    <a:pt x="73" y="0"/>
                    <a:pt x="73" y="0"/>
                    <a:pt x="73" y="0"/>
                  </a:cubicBezTo>
                  <a:cubicBezTo>
                    <a:pt x="29" y="0"/>
                    <a:pt x="0" y="30"/>
                    <a:pt x="0" y="73"/>
                  </a:cubicBezTo>
                  <a:cubicBezTo>
                    <a:pt x="0" y="397"/>
                    <a:pt x="0" y="397"/>
                    <a:pt x="0" y="397"/>
                  </a:cubicBezTo>
                  <a:cubicBezTo>
                    <a:pt x="0" y="442"/>
                    <a:pt x="29" y="471"/>
                    <a:pt x="73" y="471"/>
                  </a:cubicBezTo>
                  <a:cubicBezTo>
                    <a:pt x="545" y="471"/>
                    <a:pt x="545" y="471"/>
                    <a:pt x="545" y="471"/>
                  </a:cubicBezTo>
                  <a:cubicBezTo>
                    <a:pt x="589" y="471"/>
                    <a:pt x="618" y="442"/>
                    <a:pt x="618" y="397"/>
                  </a:cubicBezTo>
                  <a:cubicBezTo>
                    <a:pt x="618" y="73"/>
                    <a:pt x="618" y="73"/>
                    <a:pt x="618" y="73"/>
                  </a:cubicBezTo>
                  <a:cubicBezTo>
                    <a:pt x="618" y="30"/>
                    <a:pt x="589" y="0"/>
                    <a:pt x="545" y="0"/>
                  </a:cubicBezTo>
                  <a:close/>
                  <a:moveTo>
                    <a:pt x="559" y="44"/>
                  </a:moveTo>
                  <a:lnTo>
                    <a:pt x="559" y="44"/>
                  </a:lnTo>
                  <a:cubicBezTo>
                    <a:pt x="309" y="235"/>
                    <a:pt x="309" y="235"/>
                    <a:pt x="309" y="235"/>
                  </a:cubicBezTo>
                  <a:cubicBezTo>
                    <a:pt x="59" y="44"/>
                    <a:pt x="59" y="44"/>
                    <a:pt x="59" y="44"/>
                  </a:cubicBezTo>
                  <a:lnTo>
                    <a:pt x="559" y="44"/>
                  </a:lnTo>
                  <a:close/>
                  <a:moveTo>
                    <a:pt x="29" y="397"/>
                  </a:moveTo>
                  <a:lnTo>
                    <a:pt x="29" y="397"/>
                  </a:lnTo>
                  <a:cubicBezTo>
                    <a:pt x="29" y="73"/>
                    <a:pt x="29" y="73"/>
                    <a:pt x="29" y="73"/>
                  </a:cubicBezTo>
                  <a:cubicBezTo>
                    <a:pt x="206" y="221"/>
                    <a:pt x="206" y="221"/>
                    <a:pt x="206" y="221"/>
                  </a:cubicBezTo>
                  <a:cubicBezTo>
                    <a:pt x="29" y="397"/>
                    <a:pt x="29" y="397"/>
                    <a:pt x="29" y="397"/>
                  </a:cubicBezTo>
                  <a:close/>
                  <a:moveTo>
                    <a:pt x="59" y="427"/>
                  </a:moveTo>
                  <a:lnTo>
                    <a:pt x="59" y="427"/>
                  </a:lnTo>
                  <a:cubicBezTo>
                    <a:pt x="236" y="235"/>
                    <a:pt x="236" y="235"/>
                    <a:pt x="236" y="235"/>
                  </a:cubicBezTo>
                  <a:cubicBezTo>
                    <a:pt x="309" y="294"/>
                    <a:pt x="309" y="294"/>
                    <a:pt x="309" y="294"/>
                  </a:cubicBezTo>
                  <a:cubicBezTo>
                    <a:pt x="368" y="235"/>
                    <a:pt x="368" y="235"/>
                    <a:pt x="368" y="235"/>
                  </a:cubicBezTo>
                  <a:cubicBezTo>
                    <a:pt x="559" y="427"/>
                    <a:pt x="559" y="427"/>
                    <a:pt x="559" y="427"/>
                  </a:cubicBezTo>
                  <a:cubicBezTo>
                    <a:pt x="545" y="427"/>
                    <a:pt x="73" y="427"/>
                    <a:pt x="59" y="427"/>
                  </a:cubicBezTo>
                  <a:close/>
                  <a:moveTo>
                    <a:pt x="589" y="397"/>
                  </a:moveTo>
                  <a:lnTo>
                    <a:pt x="589" y="397"/>
                  </a:lnTo>
                  <a:cubicBezTo>
                    <a:pt x="412" y="221"/>
                    <a:pt x="412" y="221"/>
                    <a:pt x="412" y="221"/>
                  </a:cubicBezTo>
                  <a:cubicBezTo>
                    <a:pt x="589" y="73"/>
                    <a:pt x="589" y="73"/>
                    <a:pt x="589" y="73"/>
                  </a:cubicBezTo>
                  <a:lnTo>
                    <a:pt x="589" y="397"/>
                  </a:lnTo>
                  <a:close/>
                </a:path>
              </a:pathLst>
            </a:custGeom>
            <a:solidFill>
              <a:srgbClr val="FFFFFF"/>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68892" tIns="34446" rIns="68892" bIns="34446" anchor="ctr"/>
            <a:lstStyle/>
            <a:p>
              <a:pPr>
                <a:lnSpc>
                  <a:spcPct val="120000"/>
                </a:lnSpc>
              </a:pPr>
              <a:endParaRPr lang="zh-CN" altLang="en-US">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Freeform 183"/>
            <p:cNvSpPr>
              <a:spLocks noChangeArrowheads="1"/>
            </p:cNvSpPr>
            <p:nvPr/>
          </p:nvSpPr>
          <p:spPr bwMode="auto">
            <a:xfrm>
              <a:off x="16367125" y="7564438"/>
              <a:ext cx="749300" cy="730250"/>
            </a:xfrm>
            <a:custGeom>
              <a:avLst/>
              <a:gdLst>
                <a:gd name="T0" fmla="*/ 382784 w 634"/>
                <a:gd name="T1" fmla="*/ 0 h 619"/>
                <a:gd name="T2" fmla="*/ 382784 w 634"/>
                <a:gd name="T3" fmla="*/ 0 h 619"/>
                <a:gd name="T4" fmla="*/ 0 w 634"/>
                <a:gd name="T5" fmla="*/ 208849 h 619"/>
                <a:gd name="T6" fmla="*/ 0 w 634"/>
                <a:gd name="T7" fmla="*/ 643067 h 619"/>
                <a:gd name="T8" fmla="*/ 105147 w 634"/>
                <a:gd name="T9" fmla="*/ 729202 h 619"/>
                <a:gd name="T10" fmla="*/ 661602 w 634"/>
                <a:gd name="T11" fmla="*/ 729202 h 619"/>
                <a:gd name="T12" fmla="*/ 747847 w 634"/>
                <a:gd name="T13" fmla="*/ 643067 h 619"/>
                <a:gd name="T14" fmla="*/ 747847 w 634"/>
                <a:gd name="T15" fmla="*/ 208849 h 619"/>
                <a:gd name="T16" fmla="*/ 382784 w 634"/>
                <a:gd name="T17" fmla="*/ 0 h 619"/>
                <a:gd name="T18" fmla="*/ 53164 w 634"/>
                <a:gd name="T19" fmla="*/ 643067 h 619"/>
                <a:gd name="T20" fmla="*/ 53164 w 634"/>
                <a:gd name="T21" fmla="*/ 643067 h 619"/>
                <a:gd name="T22" fmla="*/ 53164 w 634"/>
                <a:gd name="T23" fmla="*/ 278466 h 619"/>
                <a:gd name="T24" fmla="*/ 261097 w 634"/>
                <a:gd name="T25" fmla="*/ 451916 h 619"/>
                <a:gd name="T26" fmla="*/ 53164 w 634"/>
                <a:gd name="T27" fmla="*/ 660766 h 619"/>
                <a:gd name="T28" fmla="*/ 53164 w 634"/>
                <a:gd name="T29" fmla="*/ 643067 h 619"/>
                <a:gd name="T30" fmla="*/ 87426 w 634"/>
                <a:gd name="T31" fmla="*/ 694984 h 619"/>
                <a:gd name="T32" fmla="*/ 87426 w 634"/>
                <a:gd name="T33" fmla="*/ 694984 h 619"/>
                <a:gd name="T34" fmla="*/ 296539 w 634"/>
                <a:gd name="T35" fmla="*/ 469616 h 619"/>
                <a:gd name="T36" fmla="*/ 382784 w 634"/>
                <a:gd name="T37" fmla="*/ 521533 h 619"/>
                <a:gd name="T38" fmla="*/ 452489 w 634"/>
                <a:gd name="T39" fmla="*/ 469616 h 619"/>
                <a:gd name="T40" fmla="*/ 661602 w 634"/>
                <a:gd name="T41" fmla="*/ 694984 h 619"/>
                <a:gd name="T42" fmla="*/ 87426 w 634"/>
                <a:gd name="T43" fmla="*/ 694984 h 619"/>
                <a:gd name="T44" fmla="*/ 695864 w 634"/>
                <a:gd name="T45" fmla="*/ 643067 h 619"/>
                <a:gd name="T46" fmla="*/ 695864 w 634"/>
                <a:gd name="T47" fmla="*/ 643067 h 619"/>
                <a:gd name="T48" fmla="*/ 695864 w 634"/>
                <a:gd name="T49" fmla="*/ 660766 h 619"/>
                <a:gd name="T50" fmla="*/ 486750 w 634"/>
                <a:gd name="T51" fmla="*/ 451916 h 619"/>
                <a:gd name="T52" fmla="*/ 695864 w 634"/>
                <a:gd name="T53" fmla="*/ 278466 h 619"/>
                <a:gd name="T54" fmla="*/ 695864 w 634"/>
                <a:gd name="T55" fmla="*/ 643067 h 619"/>
                <a:gd name="T56" fmla="*/ 382784 w 634"/>
                <a:gd name="T57" fmla="*/ 469616 h 619"/>
                <a:gd name="T58" fmla="*/ 382784 w 634"/>
                <a:gd name="T59" fmla="*/ 469616 h 619"/>
                <a:gd name="T60" fmla="*/ 53164 w 634"/>
                <a:gd name="T61" fmla="*/ 226548 h 619"/>
                <a:gd name="T62" fmla="*/ 382784 w 634"/>
                <a:gd name="T63" fmla="*/ 53097 h 619"/>
                <a:gd name="T64" fmla="*/ 695864 w 634"/>
                <a:gd name="T65" fmla="*/ 226548 h 619"/>
                <a:gd name="T66" fmla="*/ 382784 w 634"/>
                <a:gd name="T67" fmla="*/ 469616 h 6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34" h="619">
                  <a:moveTo>
                    <a:pt x="324" y="0"/>
                  </a:moveTo>
                  <a:lnTo>
                    <a:pt x="324" y="0"/>
                  </a:lnTo>
                  <a:cubicBezTo>
                    <a:pt x="0" y="177"/>
                    <a:pt x="0" y="177"/>
                    <a:pt x="0" y="177"/>
                  </a:cubicBezTo>
                  <a:cubicBezTo>
                    <a:pt x="0" y="221"/>
                    <a:pt x="0" y="545"/>
                    <a:pt x="0" y="545"/>
                  </a:cubicBezTo>
                  <a:cubicBezTo>
                    <a:pt x="0" y="589"/>
                    <a:pt x="45" y="618"/>
                    <a:pt x="89" y="618"/>
                  </a:cubicBezTo>
                  <a:cubicBezTo>
                    <a:pt x="560" y="618"/>
                    <a:pt x="560" y="618"/>
                    <a:pt x="560" y="618"/>
                  </a:cubicBezTo>
                  <a:cubicBezTo>
                    <a:pt x="604" y="618"/>
                    <a:pt x="633" y="589"/>
                    <a:pt x="633" y="545"/>
                  </a:cubicBezTo>
                  <a:cubicBezTo>
                    <a:pt x="633" y="545"/>
                    <a:pt x="633" y="221"/>
                    <a:pt x="633" y="177"/>
                  </a:cubicBezTo>
                  <a:lnTo>
                    <a:pt x="324" y="0"/>
                  </a:lnTo>
                  <a:close/>
                  <a:moveTo>
                    <a:pt x="45" y="545"/>
                  </a:moveTo>
                  <a:lnTo>
                    <a:pt x="45" y="545"/>
                  </a:lnTo>
                  <a:cubicBezTo>
                    <a:pt x="45" y="236"/>
                    <a:pt x="45" y="236"/>
                    <a:pt x="45" y="236"/>
                  </a:cubicBezTo>
                  <a:cubicBezTo>
                    <a:pt x="221" y="383"/>
                    <a:pt x="221" y="383"/>
                    <a:pt x="221" y="383"/>
                  </a:cubicBezTo>
                  <a:cubicBezTo>
                    <a:pt x="45" y="560"/>
                    <a:pt x="45" y="560"/>
                    <a:pt x="45" y="560"/>
                  </a:cubicBezTo>
                  <a:lnTo>
                    <a:pt x="45" y="545"/>
                  </a:lnTo>
                  <a:close/>
                  <a:moveTo>
                    <a:pt x="74" y="589"/>
                  </a:moveTo>
                  <a:lnTo>
                    <a:pt x="74" y="589"/>
                  </a:lnTo>
                  <a:cubicBezTo>
                    <a:pt x="251" y="398"/>
                    <a:pt x="251" y="398"/>
                    <a:pt x="251" y="398"/>
                  </a:cubicBezTo>
                  <a:cubicBezTo>
                    <a:pt x="324" y="442"/>
                    <a:pt x="324" y="442"/>
                    <a:pt x="324" y="442"/>
                  </a:cubicBezTo>
                  <a:cubicBezTo>
                    <a:pt x="383" y="398"/>
                    <a:pt x="383" y="398"/>
                    <a:pt x="383" y="398"/>
                  </a:cubicBezTo>
                  <a:cubicBezTo>
                    <a:pt x="560" y="589"/>
                    <a:pt x="560" y="589"/>
                    <a:pt x="560" y="589"/>
                  </a:cubicBezTo>
                  <a:lnTo>
                    <a:pt x="74" y="589"/>
                  </a:lnTo>
                  <a:close/>
                  <a:moveTo>
                    <a:pt x="589" y="545"/>
                  </a:moveTo>
                  <a:lnTo>
                    <a:pt x="589" y="545"/>
                  </a:lnTo>
                  <a:lnTo>
                    <a:pt x="589" y="560"/>
                  </a:lnTo>
                  <a:cubicBezTo>
                    <a:pt x="412" y="383"/>
                    <a:pt x="412" y="383"/>
                    <a:pt x="412" y="383"/>
                  </a:cubicBezTo>
                  <a:cubicBezTo>
                    <a:pt x="589" y="236"/>
                    <a:pt x="589" y="236"/>
                    <a:pt x="589" y="236"/>
                  </a:cubicBezTo>
                  <a:lnTo>
                    <a:pt x="589" y="545"/>
                  </a:lnTo>
                  <a:close/>
                  <a:moveTo>
                    <a:pt x="324" y="398"/>
                  </a:moveTo>
                  <a:lnTo>
                    <a:pt x="324" y="398"/>
                  </a:lnTo>
                  <a:cubicBezTo>
                    <a:pt x="45" y="192"/>
                    <a:pt x="45" y="192"/>
                    <a:pt x="45" y="192"/>
                  </a:cubicBezTo>
                  <a:cubicBezTo>
                    <a:pt x="324" y="45"/>
                    <a:pt x="324" y="45"/>
                    <a:pt x="324" y="45"/>
                  </a:cubicBezTo>
                  <a:cubicBezTo>
                    <a:pt x="589" y="192"/>
                    <a:pt x="589" y="192"/>
                    <a:pt x="589" y="192"/>
                  </a:cubicBezTo>
                  <a:lnTo>
                    <a:pt x="324" y="398"/>
                  </a:lnTo>
                  <a:close/>
                </a:path>
              </a:pathLst>
            </a:custGeom>
            <a:solidFill>
              <a:srgbClr val="FFFFFF"/>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68892" tIns="34446" rIns="68892" bIns="34446" anchor="ctr"/>
            <a:lstStyle/>
            <a:p>
              <a:pPr>
                <a:lnSpc>
                  <a:spcPct val="120000"/>
                </a:lnSpc>
              </a:pPr>
              <a:endParaRPr lang="zh-CN" altLang="en-US">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5" name="Freeform 179"/>
            <p:cNvSpPr>
              <a:spLocks noChangeArrowheads="1"/>
            </p:cNvSpPr>
            <p:nvPr/>
          </p:nvSpPr>
          <p:spPr bwMode="auto">
            <a:xfrm>
              <a:off x="16422688" y="10596563"/>
              <a:ext cx="665162" cy="617537"/>
            </a:xfrm>
            <a:custGeom>
              <a:avLst/>
              <a:gdLst>
                <a:gd name="T0" fmla="*/ 617256 w 634"/>
                <a:gd name="T1" fmla="*/ 0 h 590"/>
                <a:gd name="T2" fmla="*/ 617256 w 634"/>
                <a:gd name="T3" fmla="*/ 0 h 590"/>
                <a:gd name="T4" fmla="*/ 431765 w 634"/>
                <a:gd name="T5" fmla="*/ 122463 h 590"/>
                <a:gd name="T6" fmla="*/ 169772 w 634"/>
                <a:gd name="T7" fmla="*/ 122463 h 590"/>
                <a:gd name="T8" fmla="*/ 0 w 634"/>
                <a:gd name="T9" fmla="*/ 277374 h 590"/>
                <a:gd name="T10" fmla="*/ 123661 w 634"/>
                <a:gd name="T11" fmla="*/ 415537 h 590"/>
                <a:gd name="T12" fmla="*/ 123661 w 634"/>
                <a:gd name="T13" fmla="*/ 585102 h 590"/>
                <a:gd name="T14" fmla="*/ 169772 w 634"/>
                <a:gd name="T15" fmla="*/ 616502 h 590"/>
                <a:gd name="T16" fmla="*/ 231602 w 634"/>
                <a:gd name="T17" fmla="*/ 616502 h 590"/>
                <a:gd name="T18" fmla="*/ 277713 w 634"/>
                <a:gd name="T19" fmla="*/ 585102 h 590"/>
                <a:gd name="T20" fmla="*/ 277713 w 634"/>
                <a:gd name="T21" fmla="*/ 415537 h 590"/>
                <a:gd name="T22" fmla="*/ 431765 w 634"/>
                <a:gd name="T23" fmla="*/ 415537 h 590"/>
                <a:gd name="T24" fmla="*/ 617256 w 634"/>
                <a:gd name="T25" fmla="*/ 539047 h 590"/>
                <a:gd name="T26" fmla="*/ 663367 w 634"/>
                <a:gd name="T27" fmla="*/ 492993 h 590"/>
                <a:gd name="T28" fmla="*/ 663367 w 634"/>
                <a:gd name="T29" fmla="*/ 46055 h 590"/>
                <a:gd name="T30" fmla="*/ 617256 w 634"/>
                <a:gd name="T31" fmla="*/ 0 h 590"/>
                <a:gd name="T32" fmla="*/ 231602 w 634"/>
                <a:gd name="T33" fmla="*/ 554747 h 590"/>
                <a:gd name="T34" fmla="*/ 231602 w 634"/>
                <a:gd name="T35" fmla="*/ 554747 h 590"/>
                <a:gd name="T36" fmla="*/ 216930 w 634"/>
                <a:gd name="T37" fmla="*/ 585102 h 590"/>
                <a:gd name="T38" fmla="*/ 185491 w 634"/>
                <a:gd name="T39" fmla="*/ 585102 h 590"/>
                <a:gd name="T40" fmla="*/ 169772 w 634"/>
                <a:gd name="T41" fmla="*/ 554747 h 590"/>
                <a:gd name="T42" fmla="*/ 169772 w 634"/>
                <a:gd name="T43" fmla="*/ 415537 h 590"/>
                <a:gd name="T44" fmla="*/ 231602 w 634"/>
                <a:gd name="T45" fmla="*/ 415537 h 590"/>
                <a:gd name="T46" fmla="*/ 231602 w 634"/>
                <a:gd name="T47" fmla="*/ 554747 h 590"/>
                <a:gd name="T48" fmla="*/ 339543 w 634"/>
                <a:gd name="T49" fmla="*/ 369483 h 590"/>
                <a:gd name="T50" fmla="*/ 339543 w 634"/>
                <a:gd name="T51" fmla="*/ 369483 h 590"/>
                <a:gd name="T52" fmla="*/ 169772 w 634"/>
                <a:gd name="T53" fmla="*/ 369483 h 590"/>
                <a:gd name="T54" fmla="*/ 46111 w 634"/>
                <a:gd name="T55" fmla="*/ 277374 h 590"/>
                <a:gd name="T56" fmla="*/ 169772 w 634"/>
                <a:gd name="T57" fmla="*/ 169564 h 590"/>
                <a:gd name="T58" fmla="*/ 339543 w 634"/>
                <a:gd name="T59" fmla="*/ 169564 h 590"/>
                <a:gd name="T60" fmla="*/ 339543 w 634"/>
                <a:gd name="T61" fmla="*/ 369483 h 590"/>
                <a:gd name="T62" fmla="*/ 431765 w 634"/>
                <a:gd name="T63" fmla="*/ 369483 h 590"/>
                <a:gd name="T64" fmla="*/ 431765 w 634"/>
                <a:gd name="T65" fmla="*/ 369483 h 590"/>
                <a:gd name="T66" fmla="*/ 370983 w 634"/>
                <a:gd name="T67" fmla="*/ 369483 h 590"/>
                <a:gd name="T68" fmla="*/ 370983 w 634"/>
                <a:gd name="T69" fmla="*/ 169564 h 590"/>
                <a:gd name="T70" fmla="*/ 431765 w 634"/>
                <a:gd name="T71" fmla="*/ 169564 h 590"/>
                <a:gd name="T72" fmla="*/ 431765 w 634"/>
                <a:gd name="T73" fmla="*/ 369483 h 590"/>
                <a:gd name="T74" fmla="*/ 617256 w 634"/>
                <a:gd name="T75" fmla="*/ 492993 h 590"/>
                <a:gd name="T76" fmla="*/ 617256 w 634"/>
                <a:gd name="T77" fmla="*/ 492993 h 590"/>
                <a:gd name="T78" fmla="*/ 478924 w 634"/>
                <a:gd name="T79" fmla="*/ 400884 h 590"/>
                <a:gd name="T80" fmla="*/ 478924 w 634"/>
                <a:gd name="T81" fmla="*/ 153864 h 590"/>
                <a:gd name="T82" fmla="*/ 617256 w 634"/>
                <a:gd name="T83" fmla="*/ 46055 h 590"/>
                <a:gd name="T84" fmla="*/ 617256 w 634"/>
                <a:gd name="T85" fmla="*/ 492993 h 5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34" h="590">
                  <a:moveTo>
                    <a:pt x="589" y="0"/>
                  </a:moveTo>
                  <a:lnTo>
                    <a:pt x="589" y="0"/>
                  </a:lnTo>
                  <a:cubicBezTo>
                    <a:pt x="412" y="117"/>
                    <a:pt x="412" y="117"/>
                    <a:pt x="412" y="117"/>
                  </a:cubicBezTo>
                  <a:cubicBezTo>
                    <a:pt x="162" y="117"/>
                    <a:pt x="162" y="117"/>
                    <a:pt x="162" y="117"/>
                  </a:cubicBezTo>
                  <a:cubicBezTo>
                    <a:pt x="74" y="117"/>
                    <a:pt x="0" y="176"/>
                    <a:pt x="0" y="265"/>
                  </a:cubicBezTo>
                  <a:cubicBezTo>
                    <a:pt x="0" y="338"/>
                    <a:pt x="59" y="383"/>
                    <a:pt x="118" y="397"/>
                  </a:cubicBezTo>
                  <a:lnTo>
                    <a:pt x="118" y="559"/>
                  </a:lnTo>
                  <a:cubicBezTo>
                    <a:pt x="118" y="574"/>
                    <a:pt x="148" y="589"/>
                    <a:pt x="162" y="589"/>
                  </a:cubicBezTo>
                  <a:cubicBezTo>
                    <a:pt x="221" y="589"/>
                    <a:pt x="221" y="589"/>
                    <a:pt x="221" y="589"/>
                  </a:cubicBezTo>
                  <a:cubicBezTo>
                    <a:pt x="236" y="589"/>
                    <a:pt x="265" y="574"/>
                    <a:pt x="265" y="559"/>
                  </a:cubicBezTo>
                  <a:cubicBezTo>
                    <a:pt x="265" y="397"/>
                    <a:pt x="265" y="397"/>
                    <a:pt x="265" y="397"/>
                  </a:cubicBezTo>
                  <a:cubicBezTo>
                    <a:pt x="412" y="397"/>
                    <a:pt x="412" y="397"/>
                    <a:pt x="412" y="397"/>
                  </a:cubicBezTo>
                  <a:cubicBezTo>
                    <a:pt x="589" y="515"/>
                    <a:pt x="589" y="515"/>
                    <a:pt x="589" y="515"/>
                  </a:cubicBezTo>
                  <a:cubicBezTo>
                    <a:pt x="619" y="515"/>
                    <a:pt x="633" y="500"/>
                    <a:pt x="633" y="471"/>
                  </a:cubicBezTo>
                  <a:cubicBezTo>
                    <a:pt x="633" y="44"/>
                    <a:pt x="633" y="44"/>
                    <a:pt x="633" y="44"/>
                  </a:cubicBezTo>
                  <a:cubicBezTo>
                    <a:pt x="633" y="29"/>
                    <a:pt x="619" y="0"/>
                    <a:pt x="589" y="0"/>
                  </a:cubicBezTo>
                  <a:close/>
                  <a:moveTo>
                    <a:pt x="221" y="530"/>
                  </a:moveTo>
                  <a:lnTo>
                    <a:pt x="221" y="530"/>
                  </a:lnTo>
                  <a:cubicBezTo>
                    <a:pt x="221" y="545"/>
                    <a:pt x="207" y="559"/>
                    <a:pt x="207" y="559"/>
                  </a:cubicBezTo>
                  <a:cubicBezTo>
                    <a:pt x="177" y="559"/>
                    <a:pt x="177" y="559"/>
                    <a:pt x="177" y="559"/>
                  </a:cubicBezTo>
                  <a:cubicBezTo>
                    <a:pt x="177" y="559"/>
                    <a:pt x="162" y="545"/>
                    <a:pt x="162" y="530"/>
                  </a:cubicBezTo>
                  <a:cubicBezTo>
                    <a:pt x="162" y="397"/>
                    <a:pt x="162" y="397"/>
                    <a:pt x="162" y="397"/>
                  </a:cubicBezTo>
                  <a:cubicBezTo>
                    <a:pt x="162" y="397"/>
                    <a:pt x="207" y="397"/>
                    <a:pt x="221" y="397"/>
                  </a:cubicBezTo>
                  <a:lnTo>
                    <a:pt x="221" y="530"/>
                  </a:lnTo>
                  <a:close/>
                  <a:moveTo>
                    <a:pt x="324" y="353"/>
                  </a:moveTo>
                  <a:lnTo>
                    <a:pt x="324" y="353"/>
                  </a:lnTo>
                  <a:cubicBezTo>
                    <a:pt x="162" y="353"/>
                    <a:pt x="162" y="353"/>
                    <a:pt x="162" y="353"/>
                  </a:cubicBezTo>
                  <a:cubicBezTo>
                    <a:pt x="118" y="353"/>
                    <a:pt x="44" y="353"/>
                    <a:pt x="44" y="265"/>
                  </a:cubicBezTo>
                  <a:cubicBezTo>
                    <a:pt x="44" y="176"/>
                    <a:pt x="118" y="162"/>
                    <a:pt x="162" y="162"/>
                  </a:cubicBezTo>
                  <a:cubicBezTo>
                    <a:pt x="324" y="162"/>
                    <a:pt x="324" y="162"/>
                    <a:pt x="324" y="162"/>
                  </a:cubicBezTo>
                  <a:lnTo>
                    <a:pt x="324" y="353"/>
                  </a:lnTo>
                  <a:close/>
                  <a:moveTo>
                    <a:pt x="412" y="353"/>
                  </a:moveTo>
                  <a:lnTo>
                    <a:pt x="412" y="353"/>
                  </a:lnTo>
                  <a:cubicBezTo>
                    <a:pt x="354" y="353"/>
                    <a:pt x="354" y="353"/>
                    <a:pt x="354" y="353"/>
                  </a:cubicBezTo>
                  <a:cubicBezTo>
                    <a:pt x="354" y="162"/>
                    <a:pt x="354" y="162"/>
                    <a:pt x="354" y="162"/>
                  </a:cubicBezTo>
                  <a:cubicBezTo>
                    <a:pt x="412" y="162"/>
                    <a:pt x="412" y="162"/>
                    <a:pt x="412" y="162"/>
                  </a:cubicBezTo>
                  <a:cubicBezTo>
                    <a:pt x="412" y="162"/>
                    <a:pt x="412" y="338"/>
                    <a:pt x="412" y="353"/>
                  </a:cubicBezTo>
                  <a:close/>
                  <a:moveTo>
                    <a:pt x="589" y="471"/>
                  </a:moveTo>
                  <a:lnTo>
                    <a:pt x="589" y="471"/>
                  </a:lnTo>
                  <a:cubicBezTo>
                    <a:pt x="457" y="383"/>
                    <a:pt x="457" y="383"/>
                    <a:pt x="457" y="383"/>
                  </a:cubicBezTo>
                  <a:cubicBezTo>
                    <a:pt x="457" y="353"/>
                    <a:pt x="457" y="162"/>
                    <a:pt x="457" y="147"/>
                  </a:cubicBezTo>
                  <a:cubicBezTo>
                    <a:pt x="589" y="44"/>
                    <a:pt x="589" y="44"/>
                    <a:pt x="589" y="44"/>
                  </a:cubicBezTo>
                  <a:cubicBezTo>
                    <a:pt x="589" y="74"/>
                    <a:pt x="589" y="456"/>
                    <a:pt x="589" y="471"/>
                  </a:cubicBezTo>
                  <a:close/>
                </a:path>
              </a:pathLst>
            </a:custGeom>
            <a:solidFill>
              <a:srgbClr val="FFFFFF"/>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68892" tIns="34446" rIns="68892" bIns="34446" anchor="ctr"/>
            <a:lstStyle/>
            <a:p>
              <a:pPr>
                <a:lnSpc>
                  <a:spcPct val="120000"/>
                </a:lnSpc>
              </a:pPr>
              <a:endParaRPr lang="zh-CN" altLang="en-US">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79" name="Group 23"/>
          <p:cNvGrpSpPr/>
          <p:nvPr/>
        </p:nvGrpSpPr>
        <p:grpSpPr bwMode="auto">
          <a:xfrm>
            <a:off x="5310932" y="3192861"/>
            <a:ext cx="2917496" cy="2244282"/>
            <a:chOff x="10070537" y="3323510"/>
            <a:chExt cx="5533238" cy="4265690"/>
          </a:xfrm>
        </p:grpSpPr>
        <p:grpSp>
          <p:nvGrpSpPr>
            <p:cNvPr id="80" name="Group 62"/>
            <p:cNvGrpSpPr/>
            <p:nvPr/>
          </p:nvGrpSpPr>
          <p:grpSpPr bwMode="auto">
            <a:xfrm>
              <a:off x="10070537" y="3323510"/>
              <a:ext cx="4265896" cy="4265690"/>
              <a:chOff x="10070537" y="3323510"/>
              <a:chExt cx="4265896" cy="4265690"/>
            </a:xfrm>
          </p:grpSpPr>
          <p:sp>
            <p:nvSpPr>
              <p:cNvPr id="88" name="Freeform 13"/>
              <p:cNvSpPr>
                <a:spLocks noChangeArrowheads="1"/>
              </p:cNvSpPr>
              <p:nvPr/>
            </p:nvSpPr>
            <p:spPr bwMode="auto">
              <a:xfrm>
                <a:off x="10070537" y="3323510"/>
                <a:ext cx="4265896" cy="4265690"/>
              </a:xfrm>
              <a:custGeom>
                <a:avLst/>
                <a:gdLst>
                  <a:gd name="T0" fmla="*/ 1536065523 w 4540"/>
                  <a:gd name="T1" fmla="*/ 767826079 h 4540"/>
                  <a:gd name="T2" fmla="*/ 1536065523 w 4540"/>
                  <a:gd name="T3" fmla="*/ 767826079 h 4540"/>
                  <a:gd name="T4" fmla="*/ 768202364 w 4540"/>
                  <a:gd name="T5" fmla="*/ 1535991346 h 4540"/>
                  <a:gd name="T6" fmla="*/ 0 w 4540"/>
                  <a:gd name="T7" fmla="*/ 767826079 h 4540"/>
                  <a:gd name="T8" fmla="*/ 768202364 w 4540"/>
                  <a:gd name="T9" fmla="*/ 0 h 4540"/>
                  <a:gd name="T10" fmla="*/ 1536065523 w 4540"/>
                  <a:gd name="T11" fmla="*/ 767826079 h 45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40" h="4540">
                    <a:moveTo>
                      <a:pt x="4539" y="2269"/>
                    </a:moveTo>
                    <a:lnTo>
                      <a:pt x="4539" y="2269"/>
                    </a:lnTo>
                    <a:cubicBezTo>
                      <a:pt x="4539" y="3523"/>
                      <a:pt x="3523" y="4539"/>
                      <a:pt x="2270" y="4539"/>
                    </a:cubicBezTo>
                    <a:cubicBezTo>
                      <a:pt x="1016" y="4539"/>
                      <a:pt x="0" y="3523"/>
                      <a:pt x="0" y="2269"/>
                    </a:cubicBezTo>
                    <a:cubicBezTo>
                      <a:pt x="0" y="1016"/>
                      <a:pt x="1016" y="0"/>
                      <a:pt x="2270" y="0"/>
                    </a:cubicBezTo>
                    <a:cubicBezTo>
                      <a:pt x="3523" y="0"/>
                      <a:pt x="4539" y="1016"/>
                      <a:pt x="4539" y="2269"/>
                    </a:cubicBezTo>
                  </a:path>
                </a:pathLst>
              </a:custGeom>
              <a:solidFill>
                <a:schemeClr val="accent2"/>
              </a:solid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183667" tIns="91834" rIns="183667" bIns="91834" anchor="ctr"/>
              <a:lstStyle/>
              <a:p>
                <a:pPr>
                  <a:lnSpc>
                    <a:spcPct val="120000"/>
                  </a:lnSpc>
                </a:pPr>
                <a:endParaRPr lang="zh-CN" altLang="en-US">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9" name="Freeform 14"/>
              <p:cNvSpPr>
                <a:spLocks noChangeArrowheads="1"/>
              </p:cNvSpPr>
              <p:nvPr/>
            </p:nvSpPr>
            <p:spPr bwMode="auto">
              <a:xfrm>
                <a:off x="10542684" y="3791492"/>
                <a:ext cx="3321600" cy="3321439"/>
              </a:xfrm>
              <a:custGeom>
                <a:avLst/>
                <a:gdLst>
                  <a:gd name="T0" fmla="*/ 1194963907 w 3538"/>
                  <a:gd name="T1" fmla="*/ 597284481 h 3538"/>
                  <a:gd name="T2" fmla="*/ 1194963907 w 3538"/>
                  <a:gd name="T3" fmla="*/ 597284481 h 3538"/>
                  <a:gd name="T4" fmla="*/ 597651413 w 3538"/>
                  <a:gd name="T5" fmla="*/ 1194905987 h 3538"/>
                  <a:gd name="T6" fmla="*/ 0 w 3538"/>
                  <a:gd name="T7" fmla="*/ 597284481 h 3538"/>
                  <a:gd name="T8" fmla="*/ 597651413 w 3538"/>
                  <a:gd name="T9" fmla="*/ 0 h 3538"/>
                  <a:gd name="T10" fmla="*/ 1194963907 w 3538"/>
                  <a:gd name="T11" fmla="*/ 597284481 h 35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38" h="3538">
                    <a:moveTo>
                      <a:pt x="3537" y="1768"/>
                    </a:moveTo>
                    <a:lnTo>
                      <a:pt x="3537" y="1768"/>
                    </a:lnTo>
                    <a:cubicBezTo>
                      <a:pt x="3537" y="2745"/>
                      <a:pt x="2745" y="3537"/>
                      <a:pt x="1769" y="3537"/>
                    </a:cubicBezTo>
                    <a:cubicBezTo>
                      <a:pt x="792" y="3537"/>
                      <a:pt x="0" y="2745"/>
                      <a:pt x="0" y="1768"/>
                    </a:cubicBezTo>
                    <a:cubicBezTo>
                      <a:pt x="0" y="792"/>
                      <a:pt x="792" y="0"/>
                      <a:pt x="1769" y="0"/>
                    </a:cubicBezTo>
                    <a:cubicBezTo>
                      <a:pt x="2745" y="0"/>
                      <a:pt x="3537" y="792"/>
                      <a:pt x="3537" y="1768"/>
                    </a:cubicBezTo>
                  </a:path>
                </a:pathLst>
              </a:custGeom>
              <a:solidFill>
                <a:schemeClr val="bg1"/>
              </a:solidFill>
              <a:ln w="12700">
                <a:miter lim="400000"/>
              </a:ln>
              <a:extLst>
                <a:ext uri="{91240B29-F687-4F45-9708-019B960494DF}">
                  <a14:hiddenLine xmlns:a14="http://schemas.microsoft.com/office/drawing/2010/main" w="9525">
                    <a:solidFill>
                      <a:srgbClr val="808080"/>
                    </a:solidFill>
                    <a:round/>
                  </a14:hiddenLine>
                </a:ext>
              </a:extLst>
            </p:spPr>
            <p:txBody>
              <a:bodyPr lIns="28708" tIns="28708" rIns="28708" bIns="28708" anchor="ctr"/>
              <a:lstStyle/>
              <a:p>
                <a:pPr defTabSz="240665">
                  <a:lnSpc>
                    <a:spcPct val="120000"/>
                  </a:lnSpc>
                </a:pPr>
                <a:endParaRPr lang="zh-CN" altLang="en-US" sz="1580">
                  <a:solidFill>
                    <a:schemeClr val="bg2">
                      <a:lumMod val="50000"/>
                    </a:schemeClr>
                  </a:solidFill>
                  <a:effectLst>
                    <a:outerShdw blurRad="38100" dist="12700" dir="5400000" rotWithShape="0">
                      <a:srgbClr val="000000">
                        <a:alpha val="50000"/>
                      </a:srgbClr>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0" name="Freeform 15"/>
              <p:cNvSpPr>
                <a:spLocks noChangeArrowheads="1"/>
              </p:cNvSpPr>
              <p:nvPr/>
            </p:nvSpPr>
            <p:spPr bwMode="auto">
              <a:xfrm>
                <a:off x="11010691" y="4263617"/>
                <a:ext cx="2381445" cy="2381333"/>
              </a:xfrm>
              <a:custGeom>
                <a:avLst/>
                <a:gdLst>
                  <a:gd name="T0" fmla="*/ 856843160 w 2536"/>
                  <a:gd name="T1" fmla="*/ 428233348 h 2536"/>
                  <a:gd name="T2" fmla="*/ 856843160 w 2536"/>
                  <a:gd name="T3" fmla="*/ 428233348 h 2536"/>
                  <a:gd name="T4" fmla="*/ 428590610 w 2536"/>
                  <a:gd name="T5" fmla="*/ 856803801 h 2536"/>
                  <a:gd name="T6" fmla="*/ 0 w 2536"/>
                  <a:gd name="T7" fmla="*/ 428233348 h 2536"/>
                  <a:gd name="T8" fmla="*/ 428590610 w 2536"/>
                  <a:gd name="T9" fmla="*/ 0 h 2536"/>
                  <a:gd name="T10" fmla="*/ 856843160 w 2536"/>
                  <a:gd name="T11" fmla="*/ 428233348 h 25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6" h="2536">
                    <a:moveTo>
                      <a:pt x="2535" y="1267"/>
                    </a:moveTo>
                    <a:lnTo>
                      <a:pt x="2535" y="1267"/>
                    </a:lnTo>
                    <a:cubicBezTo>
                      <a:pt x="2535" y="1966"/>
                      <a:pt x="1969" y="2535"/>
                      <a:pt x="1268" y="2535"/>
                    </a:cubicBezTo>
                    <a:cubicBezTo>
                      <a:pt x="569" y="2535"/>
                      <a:pt x="0" y="1966"/>
                      <a:pt x="0" y="1267"/>
                    </a:cubicBezTo>
                    <a:cubicBezTo>
                      <a:pt x="0" y="566"/>
                      <a:pt x="569" y="0"/>
                      <a:pt x="1268" y="0"/>
                    </a:cubicBezTo>
                    <a:cubicBezTo>
                      <a:pt x="1969" y="0"/>
                      <a:pt x="2535" y="566"/>
                      <a:pt x="2535" y="1267"/>
                    </a:cubicBezTo>
                  </a:path>
                </a:pathLst>
              </a:custGeom>
              <a:solidFill>
                <a:schemeClr val="accent4"/>
              </a:solidFill>
              <a:ln w="12700">
                <a:miter lim="400000"/>
              </a:ln>
              <a:extLst>
                <a:ext uri="{91240B29-F687-4F45-9708-019B960494DF}">
                  <a14:hiddenLine xmlns:a14="http://schemas.microsoft.com/office/drawing/2010/main" w="9525">
                    <a:solidFill>
                      <a:srgbClr val="808080"/>
                    </a:solidFill>
                    <a:round/>
                  </a14:hiddenLine>
                </a:ext>
              </a:extLst>
            </p:spPr>
            <p:txBody>
              <a:bodyPr lIns="28708" tIns="28708" rIns="28708" bIns="28708" anchor="ctr"/>
              <a:lstStyle/>
              <a:p>
                <a:pPr defTabSz="240665">
                  <a:lnSpc>
                    <a:spcPct val="120000"/>
                  </a:lnSpc>
                </a:pPr>
                <a:endParaRPr lang="zh-CN" altLang="en-US" sz="1580">
                  <a:solidFill>
                    <a:schemeClr val="bg2">
                      <a:lumMod val="50000"/>
                    </a:schemeClr>
                  </a:solidFill>
                  <a:effectLst>
                    <a:outerShdw blurRad="38100" dist="12700" dir="5400000" rotWithShape="0">
                      <a:srgbClr val="000000">
                        <a:alpha val="50000"/>
                      </a:srgbClr>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1" name="Freeform 16"/>
              <p:cNvSpPr>
                <a:spLocks noChangeArrowheads="1"/>
              </p:cNvSpPr>
              <p:nvPr/>
            </p:nvSpPr>
            <p:spPr bwMode="auto">
              <a:xfrm>
                <a:off x="11482839" y="4731602"/>
                <a:ext cx="1441293" cy="1445364"/>
              </a:xfrm>
              <a:custGeom>
                <a:avLst/>
                <a:gdLst>
                  <a:gd name="T0" fmla="*/ 518724545 w 1534"/>
                  <a:gd name="T1" fmla="*/ 260672385 h 1537"/>
                  <a:gd name="T2" fmla="*/ 518724545 w 1534"/>
                  <a:gd name="T3" fmla="*/ 260672385 h 1537"/>
                  <a:gd name="T4" fmla="*/ 259531394 w 1534"/>
                  <a:gd name="T5" fmla="*/ 520666756 h 1537"/>
                  <a:gd name="T6" fmla="*/ 0 w 1534"/>
                  <a:gd name="T7" fmla="*/ 260672385 h 1537"/>
                  <a:gd name="T8" fmla="*/ 259531394 w 1534"/>
                  <a:gd name="T9" fmla="*/ 0 h 1537"/>
                  <a:gd name="T10" fmla="*/ 518724545 w 1534"/>
                  <a:gd name="T11" fmla="*/ 260672385 h 15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34" h="1537">
                    <a:moveTo>
                      <a:pt x="1533" y="769"/>
                    </a:moveTo>
                    <a:lnTo>
                      <a:pt x="1533" y="769"/>
                    </a:lnTo>
                    <a:cubicBezTo>
                      <a:pt x="1533" y="1193"/>
                      <a:pt x="1191" y="1536"/>
                      <a:pt x="767" y="1536"/>
                    </a:cubicBezTo>
                    <a:cubicBezTo>
                      <a:pt x="342" y="1536"/>
                      <a:pt x="0" y="1193"/>
                      <a:pt x="0" y="769"/>
                    </a:cubicBezTo>
                    <a:cubicBezTo>
                      <a:pt x="0" y="345"/>
                      <a:pt x="342" y="0"/>
                      <a:pt x="767" y="0"/>
                    </a:cubicBezTo>
                    <a:cubicBezTo>
                      <a:pt x="1191" y="0"/>
                      <a:pt x="1533" y="345"/>
                      <a:pt x="1533" y="769"/>
                    </a:cubicBezTo>
                  </a:path>
                </a:pathLst>
              </a:custGeom>
              <a:solidFill>
                <a:schemeClr val="bg1"/>
              </a:solid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183667" tIns="91834" rIns="183667" bIns="91834" anchor="ctr"/>
              <a:lstStyle/>
              <a:p>
                <a:pPr>
                  <a:lnSpc>
                    <a:spcPct val="120000"/>
                  </a:lnSpc>
                </a:pPr>
                <a:endParaRPr lang="zh-CN" altLang="en-US">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2" name="Freeform 17"/>
              <p:cNvSpPr>
                <a:spLocks noChangeArrowheads="1"/>
              </p:cNvSpPr>
              <p:nvPr/>
            </p:nvSpPr>
            <p:spPr bwMode="auto">
              <a:xfrm>
                <a:off x="11950843" y="5199582"/>
                <a:ext cx="501141" cy="501117"/>
              </a:xfrm>
              <a:custGeom>
                <a:avLst/>
                <a:gdLst>
                  <a:gd name="T0" fmla="*/ 179594884 w 535"/>
                  <a:gd name="T1" fmla="*/ 90129873 h 535"/>
                  <a:gd name="T2" fmla="*/ 179594884 w 535"/>
                  <a:gd name="T3" fmla="*/ 90129873 h 535"/>
                  <a:gd name="T4" fmla="*/ 89460694 w 535"/>
                  <a:gd name="T5" fmla="*/ 179586283 h 535"/>
                  <a:gd name="T6" fmla="*/ 0 w 535"/>
                  <a:gd name="T7" fmla="*/ 90129873 h 535"/>
                  <a:gd name="T8" fmla="*/ 89460694 w 535"/>
                  <a:gd name="T9" fmla="*/ 0 h 535"/>
                  <a:gd name="T10" fmla="*/ 179594884 w 535"/>
                  <a:gd name="T11" fmla="*/ 90129873 h 5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35" h="535">
                    <a:moveTo>
                      <a:pt x="534" y="268"/>
                    </a:moveTo>
                    <a:lnTo>
                      <a:pt x="534" y="268"/>
                    </a:lnTo>
                    <a:cubicBezTo>
                      <a:pt x="534" y="415"/>
                      <a:pt x="412" y="534"/>
                      <a:pt x="266" y="534"/>
                    </a:cubicBezTo>
                    <a:cubicBezTo>
                      <a:pt x="119" y="534"/>
                      <a:pt x="0" y="415"/>
                      <a:pt x="0" y="268"/>
                    </a:cubicBezTo>
                    <a:cubicBezTo>
                      <a:pt x="0" y="121"/>
                      <a:pt x="119" y="0"/>
                      <a:pt x="266" y="0"/>
                    </a:cubicBezTo>
                    <a:cubicBezTo>
                      <a:pt x="412" y="0"/>
                      <a:pt x="534" y="121"/>
                      <a:pt x="534" y="268"/>
                    </a:cubicBezTo>
                  </a:path>
                </a:pathLst>
              </a:custGeom>
              <a:solidFill>
                <a:schemeClr val="accent4"/>
              </a:solidFill>
              <a:ln w="12700">
                <a:miter lim="400000"/>
              </a:ln>
              <a:extLst>
                <a:ext uri="{91240B29-F687-4F45-9708-019B960494DF}">
                  <a14:hiddenLine xmlns:a14="http://schemas.microsoft.com/office/drawing/2010/main" w="9525">
                    <a:solidFill>
                      <a:srgbClr val="808080"/>
                    </a:solidFill>
                    <a:round/>
                  </a14:hiddenLine>
                </a:ext>
              </a:extLst>
            </p:spPr>
            <p:txBody>
              <a:bodyPr lIns="28708" tIns="28708" rIns="28708" bIns="28708" anchor="ctr"/>
              <a:lstStyle/>
              <a:p>
                <a:pPr defTabSz="240665">
                  <a:lnSpc>
                    <a:spcPct val="120000"/>
                  </a:lnSpc>
                </a:pPr>
                <a:endParaRPr lang="zh-CN" altLang="en-US" sz="1580">
                  <a:solidFill>
                    <a:schemeClr val="bg2">
                      <a:lumMod val="50000"/>
                    </a:schemeClr>
                  </a:solidFill>
                  <a:effectLst>
                    <a:outerShdw blurRad="38100" dist="12700" dir="5400000" rotWithShape="0">
                      <a:srgbClr val="000000">
                        <a:alpha val="50000"/>
                      </a:srgbClr>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81" name="Group 68"/>
            <p:cNvGrpSpPr/>
            <p:nvPr/>
          </p:nvGrpSpPr>
          <p:grpSpPr bwMode="auto">
            <a:xfrm>
              <a:off x="12124791" y="3770786"/>
              <a:ext cx="3478984" cy="1689710"/>
              <a:chOff x="12124791" y="3770786"/>
              <a:chExt cx="3478984" cy="1689710"/>
            </a:xfrm>
          </p:grpSpPr>
          <p:sp>
            <p:nvSpPr>
              <p:cNvPr id="82" name="Freeform 18"/>
              <p:cNvSpPr>
                <a:spLocks noChangeArrowheads="1"/>
              </p:cNvSpPr>
              <p:nvPr/>
            </p:nvSpPr>
            <p:spPr bwMode="auto">
              <a:xfrm>
                <a:off x="12124793" y="4118666"/>
                <a:ext cx="2841169" cy="1341829"/>
              </a:xfrm>
              <a:custGeom>
                <a:avLst/>
                <a:gdLst>
                  <a:gd name="T0" fmla="*/ 100219111 w 3023"/>
                  <a:gd name="T1" fmla="*/ 382395930 h 1430"/>
                  <a:gd name="T2" fmla="*/ 1002867807 w 3023"/>
                  <a:gd name="T3" fmla="*/ 0 h 1430"/>
                  <a:gd name="T4" fmla="*/ 1023182683 w 3023"/>
                  <a:gd name="T5" fmla="*/ 48938286 h 1430"/>
                  <a:gd name="T6" fmla="*/ 0 w 3023"/>
                  <a:gd name="T7" fmla="*/ 482298383 h 1430"/>
                  <a:gd name="T8" fmla="*/ 100219111 w 3023"/>
                  <a:gd name="T9" fmla="*/ 382395930 h 14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23" h="1430">
                    <a:moveTo>
                      <a:pt x="296" y="1133"/>
                    </a:moveTo>
                    <a:lnTo>
                      <a:pt x="2962" y="0"/>
                    </a:lnTo>
                    <a:lnTo>
                      <a:pt x="3022" y="145"/>
                    </a:lnTo>
                    <a:lnTo>
                      <a:pt x="0" y="1429"/>
                    </a:lnTo>
                    <a:lnTo>
                      <a:pt x="296" y="1133"/>
                    </a:lnTo>
                  </a:path>
                </a:pathLst>
              </a:custGeom>
              <a:solidFill>
                <a:srgbClr val="515D5D"/>
              </a:solid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183667" tIns="91834" rIns="183667" bIns="91834" anchor="ctr"/>
              <a:lstStyle/>
              <a:p>
                <a:pPr>
                  <a:lnSpc>
                    <a:spcPct val="120000"/>
                  </a:lnSpc>
                </a:pPr>
                <a:endParaRPr lang="zh-CN" altLang="en-US">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Freeform 19"/>
              <p:cNvSpPr>
                <a:spLocks noChangeArrowheads="1"/>
              </p:cNvSpPr>
              <p:nvPr/>
            </p:nvSpPr>
            <p:spPr bwMode="auto">
              <a:xfrm>
                <a:off x="12124791" y="4255333"/>
                <a:ext cx="2899153" cy="1205163"/>
              </a:xfrm>
              <a:custGeom>
                <a:avLst/>
                <a:gdLst>
                  <a:gd name="T0" fmla="*/ 141743780 w 3086"/>
                  <a:gd name="T1" fmla="*/ 430563943 h 1285"/>
                  <a:gd name="T2" fmla="*/ 1043629318 w 3086"/>
                  <a:gd name="T3" fmla="*/ 48552594 h 1285"/>
                  <a:gd name="T4" fmla="*/ 1022316880 w 3086"/>
                  <a:gd name="T5" fmla="*/ 0 h 1285"/>
                  <a:gd name="T6" fmla="*/ 0 w 3086"/>
                  <a:gd name="T7" fmla="*/ 432923624 h 1285"/>
                  <a:gd name="T8" fmla="*/ 141743780 w 3086"/>
                  <a:gd name="T9" fmla="*/ 430563943 h 12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86" h="1285">
                    <a:moveTo>
                      <a:pt x="419" y="1277"/>
                    </a:moveTo>
                    <a:lnTo>
                      <a:pt x="3085" y="144"/>
                    </a:lnTo>
                    <a:lnTo>
                      <a:pt x="3022" y="0"/>
                    </a:lnTo>
                    <a:lnTo>
                      <a:pt x="0" y="1284"/>
                    </a:lnTo>
                    <a:lnTo>
                      <a:pt x="419" y="1277"/>
                    </a:lnTo>
                  </a:path>
                </a:pathLst>
              </a:custGeom>
              <a:solidFill>
                <a:srgbClr val="828286"/>
              </a:solid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183667" tIns="91834" rIns="183667" bIns="91834" anchor="ctr"/>
              <a:lstStyle/>
              <a:p>
                <a:pPr>
                  <a:lnSpc>
                    <a:spcPct val="120000"/>
                  </a:lnSpc>
                </a:pPr>
                <a:endParaRPr lang="zh-CN" altLang="en-US">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Freeform 20"/>
              <p:cNvSpPr>
                <a:spLocks noChangeArrowheads="1"/>
              </p:cNvSpPr>
              <p:nvPr/>
            </p:nvSpPr>
            <p:spPr bwMode="auto">
              <a:xfrm>
                <a:off x="12157926" y="4097957"/>
                <a:ext cx="2841169" cy="1341829"/>
              </a:xfrm>
              <a:custGeom>
                <a:avLst/>
                <a:gdLst>
                  <a:gd name="T0" fmla="*/ 100020228 w 3026"/>
                  <a:gd name="T1" fmla="*/ 382395930 h 1430"/>
                  <a:gd name="T2" fmla="*/ 1001556202 w 3026"/>
                  <a:gd name="T3" fmla="*/ 0 h 1430"/>
                  <a:gd name="T4" fmla="*/ 1022168291 w 3026"/>
                  <a:gd name="T5" fmla="*/ 48601422 h 1430"/>
                  <a:gd name="T6" fmla="*/ 0 w 3026"/>
                  <a:gd name="T7" fmla="*/ 482298383 h 1430"/>
                  <a:gd name="T8" fmla="*/ 100020228 w 3026"/>
                  <a:gd name="T9" fmla="*/ 382395930 h 14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26" h="1430">
                    <a:moveTo>
                      <a:pt x="296" y="1133"/>
                    </a:moveTo>
                    <a:lnTo>
                      <a:pt x="2964" y="0"/>
                    </a:lnTo>
                    <a:lnTo>
                      <a:pt x="3025" y="144"/>
                    </a:lnTo>
                    <a:lnTo>
                      <a:pt x="0" y="1429"/>
                    </a:lnTo>
                    <a:lnTo>
                      <a:pt x="296" y="1133"/>
                    </a:lnTo>
                  </a:path>
                </a:pathLst>
              </a:custGeom>
              <a:solidFill>
                <a:srgbClr val="A6A6A6"/>
              </a:solid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183667" tIns="91834" rIns="183667" bIns="91834" anchor="ctr"/>
              <a:lstStyle/>
              <a:p>
                <a:pPr>
                  <a:lnSpc>
                    <a:spcPct val="120000"/>
                  </a:lnSpc>
                </a:pPr>
                <a:endParaRPr lang="zh-CN" altLang="en-US">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Freeform 21"/>
              <p:cNvSpPr>
                <a:spLocks noChangeArrowheads="1"/>
              </p:cNvSpPr>
              <p:nvPr/>
            </p:nvSpPr>
            <p:spPr bwMode="auto">
              <a:xfrm>
                <a:off x="12157924" y="4234626"/>
                <a:ext cx="2899153" cy="1209302"/>
              </a:xfrm>
              <a:custGeom>
                <a:avLst/>
                <a:gdLst>
                  <a:gd name="T0" fmla="*/ 141806968 w 3089"/>
                  <a:gd name="T1" fmla="*/ 433191536 h 1286"/>
                  <a:gd name="T2" fmla="*/ 1042615758 w 3089"/>
                  <a:gd name="T3" fmla="*/ 49149757 h 1286"/>
                  <a:gd name="T4" fmla="*/ 1021344666 w 3089"/>
                  <a:gd name="T5" fmla="*/ 0 h 1286"/>
                  <a:gd name="T6" fmla="*/ 0 w 3089"/>
                  <a:gd name="T7" fmla="*/ 435565003 h 1286"/>
                  <a:gd name="T8" fmla="*/ 141806968 w 3089"/>
                  <a:gd name="T9" fmla="*/ 433191536 h 12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89" h="1286">
                    <a:moveTo>
                      <a:pt x="420" y="1278"/>
                    </a:moveTo>
                    <a:lnTo>
                      <a:pt x="3088" y="145"/>
                    </a:lnTo>
                    <a:lnTo>
                      <a:pt x="3025" y="0"/>
                    </a:lnTo>
                    <a:lnTo>
                      <a:pt x="0" y="1285"/>
                    </a:lnTo>
                    <a:lnTo>
                      <a:pt x="420" y="1278"/>
                    </a:lnTo>
                  </a:path>
                </a:pathLst>
              </a:custGeom>
              <a:solidFill>
                <a:srgbClr val="7F7F7F"/>
              </a:solid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183667" tIns="91834" rIns="183667" bIns="91834" anchor="ctr"/>
              <a:lstStyle/>
              <a:p>
                <a:pPr>
                  <a:lnSpc>
                    <a:spcPct val="120000"/>
                  </a:lnSpc>
                </a:pPr>
                <a:endParaRPr lang="zh-CN" altLang="en-US">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Freeform 22"/>
              <p:cNvSpPr>
                <a:spLocks noChangeArrowheads="1"/>
              </p:cNvSpPr>
              <p:nvPr/>
            </p:nvSpPr>
            <p:spPr bwMode="auto">
              <a:xfrm>
                <a:off x="14560081" y="3770786"/>
                <a:ext cx="820046" cy="604652"/>
              </a:xfrm>
              <a:custGeom>
                <a:avLst/>
                <a:gdLst>
                  <a:gd name="T0" fmla="*/ 0 w 875"/>
                  <a:gd name="T1" fmla="*/ 217275687 h 644"/>
                  <a:gd name="T2" fmla="*/ 0 w 875"/>
                  <a:gd name="T3" fmla="*/ 217275687 h 644"/>
                  <a:gd name="T4" fmla="*/ 109080176 w 875"/>
                  <a:gd name="T5" fmla="*/ 79746463 h 644"/>
                  <a:gd name="T6" fmla="*/ 294247500 w 875"/>
                  <a:gd name="T7" fmla="*/ 0 h 644"/>
                  <a:gd name="T8" fmla="*/ 207723744 w 875"/>
                  <a:gd name="T9" fmla="*/ 129419001 h 644"/>
                  <a:gd name="T10" fmla="*/ 0 w 875"/>
                  <a:gd name="T11" fmla="*/ 217275687 h 6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5" h="644">
                    <a:moveTo>
                      <a:pt x="0" y="643"/>
                    </a:moveTo>
                    <a:lnTo>
                      <a:pt x="0" y="643"/>
                    </a:lnTo>
                    <a:cubicBezTo>
                      <a:pt x="0" y="643"/>
                      <a:pt x="58" y="347"/>
                      <a:pt x="324" y="236"/>
                    </a:cubicBezTo>
                    <a:cubicBezTo>
                      <a:pt x="589" y="122"/>
                      <a:pt x="874" y="0"/>
                      <a:pt x="874" y="0"/>
                    </a:cubicBezTo>
                    <a:cubicBezTo>
                      <a:pt x="617" y="383"/>
                      <a:pt x="617" y="383"/>
                      <a:pt x="617" y="383"/>
                    </a:cubicBezTo>
                    <a:lnTo>
                      <a:pt x="0" y="643"/>
                    </a:lnTo>
                  </a:path>
                </a:pathLst>
              </a:custGeom>
              <a:solidFill>
                <a:srgbClr val="0A5686"/>
              </a:solid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183667" tIns="91834" rIns="183667" bIns="91834" anchor="ctr"/>
              <a:lstStyle/>
              <a:p>
                <a:pPr>
                  <a:lnSpc>
                    <a:spcPct val="120000"/>
                  </a:lnSpc>
                </a:pPr>
                <a:endParaRPr lang="zh-CN" altLang="en-US">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Freeform 23"/>
              <p:cNvSpPr>
                <a:spLocks noChangeArrowheads="1"/>
              </p:cNvSpPr>
              <p:nvPr/>
            </p:nvSpPr>
            <p:spPr bwMode="auto">
              <a:xfrm>
                <a:off x="14597357" y="4218063"/>
                <a:ext cx="1006418" cy="401719"/>
              </a:xfrm>
              <a:custGeom>
                <a:avLst/>
                <a:gdLst>
                  <a:gd name="T0" fmla="*/ 0 w 1071"/>
                  <a:gd name="T1" fmla="*/ 89228658 h 427"/>
                  <a:gd name="T2" fmla="*/ 0 w 1071"/>
                  <a:gd name="T3" fmla="*/ 89228658 h 427"/>
                  <a:gd name="T4" fmla="*/ 176003808 w 1071"/>
                  <a:gd name="T5" fmla="*/ 106531739 h 427"/>
                  <a:gd name="T6" fmla="*/ 362162008 w 1071"/>
                  <a:gd name="T7" fmla="*/ 26802278 h 427"/>
                  <a:gd name="T8" fmla="*/ 209850839 w 1071"/>
                  <a:gd name="T9" fmla="*/ 0 h 427"/>
                  <a:gd name="T10" fmla="*/ 0 w 1071"/>
                  <a:gd name="T11" fmla="*/ 89228658 h 42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71" h="427">
                    <a:moveTo>
                      <a:pt x="0" y="263"/>
                    </a:moveTo>
                    <a:lnTo>
                      <a:pt x="0" y="263"/>
                    </a:lnTo>
                    <a:cubicBezTo>
                      <a:pt x="0" y="263"/>
                      <a:pt x="254" y="426"/>
                      <a:pt x="520" y="314"/>
                    </a:cubicBezTo>
                    <a:cubicBezTo>
                      <a:pt x="786" y="200"/>
                      <a:pt x="1070" y="79"/>
                      <a:pt x="1070" y="79"/>
                    </a:cubicBezTo>
                    <a:cubicBezTo>
                      <a:pt x="620" y="0"/>
                      <a:pt x="620" y="0"/>
                      <a:pt x="620" y="0"/>
                    </a:cubicBezTo>
                    <a:lnTo>
                      <a:pt x="0" y="263"/>
                    </a:lnTo>
                  </a:path>
                </a:pathLst>
              </a:custGeom>
              <a:solidFill>
                <a:schemeClr val="accent1"/>
              </a:solid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183667" tIns="91834" rIns="183667" bIns="91834" anchor="ctr"/>
              <a:lstStyle/>
              <a:p>
                <a:pPr>
                  <a:lnSpc>
                    <a:spcPct val="120000"/>
                  </a:lnSpc>
                </a:pPr>
                <a:endParaRPr lang="zh-CN" altLang="en-US">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5" name="灯片编号占位符 4">
            <a:extLst>
              <a:ext uri="{FF2B5EF4-FFF2-40B4-BE49-F238E27FC236}">
                <a16:creationId xmlns:a16="http://schemas.microsoft.com/office/drawing/2014/main" id="{AB758EA9-E9B3-4BE7-9916-6EE605C0EF7B}"/>
              </a:ext>
            </a:extLst>
          </p:cNvPr>
          <p:cNvSpPr>
            <a:spLocks noGrp="1"/>
          </p:cNvSpPr>
          <p:nvPr>
            <p:ph type="sldNum" sz="quarter" idx="12"/>
          </p:nvPr>
        </p:nvSpPr>
        <p:spPr/>
        <p:txBody>
          <a:bodyPr/>
          <a:lstStyle/>
          <a:p>
            <a:fld id="{B6F15528-21DE-4FAA-801E-634DDDAF4B2B}" type="slidenum">
              <a:rPr lang="en-US" smtClean="0"/>
              <a:t>586</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79"/>
                                        </p:tgtEl>
                                        <p:attrNameLst>
                                          <p:attrName>style.visibility</p:attrName>
                                        </p:attrNameLst>
                                      </p:cBhvr>
                                      <p:to>
                                        <p:strVal val="visible"/>
                                      </p:to>
                                    </p:set>
                                    <p:anim calcmode="lin" valueType="num">
                                      <p:cBhvr>
                                        <p:cTn id="7" dur="500" fill="hold"/>
                                        <p:tgtEl>
                                          <p:spTgt spid="79"/>
                                        </p:tgtEl>
                                        <p:attrNameLst>
                                          <p:attrName>ppt_w</p:attrName>
                                        </p:attrNameLst>
                                      </p:cBhvr>
                                      <p:tavLst>
                                        <p:tav tm="0">
                                          <p:val>
                                            <p:fltVal val="0"/>
                                          </p:val>
                                        </p:tav>
                                        <p:tav tm="100000">
                                          <p:val>
                                            <p:strVal val="#ppt_w"/>
                                          </p:val>
                                        </p:tav>
                                      </p:tavLst>
                                    </p:anim>
                                    <p:anim calcmode="lin" valueType="num">
                                      <p:cBhvr>
                                        <p:cTn id="8" dur="500" fill="hold"/>
                                        <p:tgtEl>
                                          <p:spTgt spid="79"/>
                                        </p:tgtEl>
                                        <p:attrNameLst>
                                          <p:attrName>ppt_h</p:attrName>
                                        </p:attrNameLst>
                                      </p:cBhvr>
                                      <p:tavLst>
                                        <p:tav tm="0">
                                          <p:val>
                                            <p:fltVal val="0"/>
                                          </p:val>
                                        </p:tav>
                                        <p:tav tm="100000">
                                          <p:val>
                                            <p:strVal val="#ppt_h"/>
                                          </p:val>
                                        </p:tav>
                                      </p:tavLst>
                                    </p:anim>
                                    <p:animEffect transition="in" filter="fade">
                                      <p:cBhvr>
                                        <p:cTn id="9" dur="500"/>
                                        <p:tgtEl>
                                          <p:spTgt spid="79"/>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9"/>
                                        </p:tgtEl>
                                        <p:attrNameLst>
                                          <p:attrName>style.visibility</p:attrName>
                                        </p:attrNameLst>
                                      </p:cBhvr>
                                      <p:to>
                                        <p:strVal val="visible"/>
                                      </p:to>
                                    </p:set>
                                    <p:anim calcmode="lin" valueType="num">
                                      <p:cBhvr additive="base">
                                        <p:cTn id="14" dur="500" fill="hold"/>
                                        <p:tgtEl>
                                          <p:spTgt spid="39"/>
                                        </p:tgtEl>
                                        <p:attrNameLst>
                                          <p:attrName>ppt_x</p:attrName>
                                        </p:attrNameLst>
                                      </p:cBhvr>
                                      <p:tavLst>
                                        <p:tav tm="0">
                                          <p:val>
                                            <p:strVal val="#ppt_x"/>
                                          </p:val>
                                        </p:tav>
                                        <p:tav tm="100000">
                                          <p:val>
                                            <p:strVal val="#ppt_x"/>
                                          </p:val>
                                        </p:tav>
                                      </p:tavLst>
                                    </p:anim>
                                    <p:anim calcmode="lin" valueType="num">
                                      <p:cBhvr additive="base">
                                        <p:cTn id="15"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9"/>
                                        </p:tgtEl>
                                        <p:attrNameLst>
                                          <p:attrName>style.visibility</p:attrName>
                                        </p:attrNameLst>
                                      </p:cBhvr>
                                      <p:to>
                                        <p:strVal val="visible"/>
                                      </p:to>
                                    </p:set>
                                    <p:anim calcmode="lin" valueType="num">
                                      <p:cBhvr additive="base">
                                        <p:cTn id="20" dur="500" fill="hold"/>
                                        <p:tgtEl>
                                          <p:spTgt spid="59"/>
                                        </p:tgtEl>
                                        <p:attrNameLst>
                                          <p:attrName>ppt_x</p:attrName>
                                        </p:attrNameLst>
                                      </p:cBhvr>
                                      <p:tavLst>
                                        <p:tav tm="0">
                                          <p:val>
                                            <p:strVal val="#ppt_x"/>
                                          </p:val>
                                        </p:tav>
                                        <p:tav tm="100000">
                                          <p:val>
                                            <p:strVal val="#ppt_x"/>
                                          </p:val>
                                        </p:tav>
                                      </p:tavLst>
                                    </p:anim>
                                    <p:anim calcmode="lin" valueType="num">
                                      <p:cBhvr additive="base">
                                        <p:cTn id="21"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b="1" dirty="0"/>
              <a:t>8.2   </a:t>
            </a:r>
            <a:r>
              <a:rPr lang="zh-CN" altLang="en-US" b="1" dirty="0"/>
              <a:t>软件测试的类型</a:t>
            </a:r>
          </a:p>
        </p:txBody>
      </p:sp>
      <p:sp>
        <p:nvSpPr>
          <p:cNvPr id="243" name="矩形 242"/>
          <p:cNvSpPr/>
          <p:nvPr/>
        </p:nvSpPr>
        <p:spPr>
          <a:xfrm>
            <a:off x="1" y="1768910"/>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 name="TextBox 1"/>
          <p:cNvSpPr txBox="1"/>
          <p:nvPr/>
        </p:nvSpPr>
        <p:spPr>
          <a:xfrm>
            <a:off x="765175" y="1143794"/>
            <a:ext cx="7086600" cy="430887"/>
          </a:xfrm>
          <a:prstGeom prst="rect">
            <a:avLst/>
          </a:prstGeom>
          <a:noFill/>
        </p:spPr>
        <p:txBody>
          <a:bodyPr wrap="square" rtlCol="0">
            <a:spAutoFit/>
          </a:bodyPr>
          <a:lstStyle/>
          <a:p>
            <a:r>
              <a:rPr lang="en-US" altLang="zh-CN" sz="2200" dirty="0"/>
              <a:t>8.2.7  </a:t>
            </a:r>
            <a:r>
              <a:rPr lang="zh-CN" altLang="en-US" sz="2200" dirty="0"/>
              <a:t>按测试地域划分</a:t>
            </a:r>
          </a:p>
        </p:txBody>
      </p:sp>
      <p:grpSp>
        <p:nvGrpSpPr>
          <p:cNvPr id="104" name="组合 103"/>
          <p:cNvGrpSpPr/>
          <p:nvPr/>
        </p:nvGrpSpPr>
        <p:grpSpPr>
          <a:xfrm flipH="1">
            <a:off x="9914161" y="5830680"/>
            <a:ext cx="2284188" cy="1186758"/>
            <a:chOff x="-8805" y="5407865"/>
            <a:chExt cx="3213509" cy="1301644"/>
          </a:xfrm>
        </p:grpSpPr>
        <p:sp>
          <p:nvSpPr>
            <p:cNvPr id="105" name="矩形 104"/>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Group 32"/>
          <p:cNvGrpSpPr/>
          <p:nvPr/>
        </p:nvGrpSpPr>
        <p:grpSpPr bwMode="auto">
          <a:xfrm>
            <a:off x="3289685" y="2887542"/>
            <a:ext cx="5618979" cy="2514600"/>
            <a:chOff x="478" y="1807"/>
            <a:chExt cx="3414" cy="1686"/>
          </a:xfrm>
        </p:grpSpPr>
        <p:sp>
          <p:nvSpPr>
            <p:cNvPr id="18" name="Oval 33"/>
            <p:cNvSpPr>
              <a:spLocks noChangeArrowheads="1"/>
            </p:cNvSpPr>
            <p:nvPr/>
          </p:nvSpPr>
          <p:spPr bwMode="auto">
            <a:xfrm>
              <a:off x="1789" y="2147"/>
              <a:ext cx="794" cy="1006"/>
            </a:xfrm>
            <a:prstGeom prst="ellipse">
              <a:avLst/>
            </a:prstGeom>
            <a:gradFill rotWithShape="0">
              <a:gsLst>
                <a:gs pos="0">
                  <a:srgbClr val="FFFFFF"/>
                </a:gs>
                <a:gs pos="100000">
                  <a:srgbClr val="FFD7FF"/>
                </a:gs>
              </a:gsLst>
              <a:path path="shape">
                <a:fillToRect l="50000" t="50000" r="50000" b="50000"/>
              </a:path>
            </a:gra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a:latin typeface="Calibri" panose="020F0502020204030204" charset="0"/>
              </a:endParaRPr>
            </a:p>
          </p:txBody>
        </p:sp>
        <p:sp>
          <p:nvSpPr>
            <p:cNvPr id="19" name="AutoShape 34"/>
            <p:cNvSpPr>
              <a:spLocks noChangeArrowheads="1"/>
            </p:cNvSpPr>
            <p:nvPr/>
          </p:nvSpPr>
          <p:spPr bwMode="auto">
            <a:xfrm rot="10800000" flipH="1" flipV="1">
              <a:off x="478" y="1807"/>
              <a:ext cx="1296" cy="1686"/>
            </a:xfrm>
            <a:prstGeom prst="homePlate">
              <a:avLst>
                <a:gd name="adj" fmla="val 13968"/>
              </a:avLst>
            </a:prstGeom>
            <a:gradFill rotWithShape="0">
              <a:gsLst>
                <a:gs pos="0">
                  <a:srgbClr val="D888B0"/>
                </a:gs>
                <a:gs pos="50000">
                  <a:srgbClr val="F4DEE9"/>
                </a:gs>
                <a:gs pos="100000">
                  <a:srgbClr val="D888B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latin typeface="Calibri" panose="020F0502020204030204" charset="0"/>
              </a:endParaRPr>
            </a:p>
          </p:txBody>
        </p:sp>
        <p:grpSp>
          <p:nvGrpSpPr>
            <p:cNvPr id="20" name="Group 35"/>
            <p:cNvGrpSpPr/>
            <p:nvPr/>
          </p:nvGrpSpPr>
          <p:grpSpPr bwMode="auto">
            <a:xfrm>
              <a:off x="509" y="1839"/>
              <a:ext cx="1222" cy="1622"/>
              <a:chOff x="511" y="3175"/>
              <a:chExt cx="1222" cy="1622"/>
            </a:xfrm>
          </p:grpSpPr>
          <p:sp>
            <p:nvSpPr>
              <p:cNvPr id="34" name="AutoShape 36"/>
              <p:cNvSpPr>
                <a:spLocks noChangeArrowheads="1"/>
              </p:cNvSpPr>
              <p:nvPr/>
            </p:nvSpPr>
            <p:spPr bwMode="auto">
              <a:xfrm>
                <a:off x="511" y="3469"/>
                <a:ext cx="1039" cy="1325"/>
              </a:xfrm>
              <a:prstGeom prst="homePlate">
                <a:avLst>
                  <a:gd name="adj" fmla="val 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latin typeface="Calibri" panose="020F0502020204030204" charset="0"/>
                </a:endParaRPr>
              </a:p>
            </p:txBody>
          </p:sp>
          <p:sp>
            <p:nvSpPr>
              <p:cNvPr id="35" name="AutoShape 37"/>
              <p:cNvSpPr>
                <a:spLocks noChangeArrowheads="1"/>
              </p:cNvSpPr>
              <p:nvPr/>
            </p:nvSpPr>
            <p:spPr bwMode="auto">
              <a:xfrm flipH="1">
                <a:off x="769" y="3175"/>
                <a:ext cx="858" cy="271"/>
              </a:xfrm>
              <a:prstGeom prst="parallelogram">
                <a:avLst>
                  <a:gd name="adj" fmla="val 21283"/>
                </a:avLst>
              </a:prstGeom>
              <a:gradFill rotWithShape="0">
                <a:gsLst>
                  <a:gs pos="0">
                    <a:srgbClr val="F9EDF3"/>
                  </a:gs>
                  <a:gs pos="100000">
                    <a:srgbClr val="E9BDD3"/>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latin typeface="Calibri" panose="020F0502020204030204" charset="0"/>
                </a:endParaRPr>
              </a:p>
            </p:txBody>
          </p:sp>
          <p:sp>
            <p:nvSpPr>
              <p:cNvPr id="36" name="AutoShape 38"/>
              <p:cNvSpPr>
                <a:spLocks noChangeArrowheads="1"/>
              </p:cNvSpPr>
              <p:nvPr/>
            </p:nvSpPr>
            <p:spPr bwMode="auto">
              <a:xfrm>
                <a:off x="511" y="3175"/>
                <a:ext cx="1039" cy="271"/>
              </a:xfrm>
              <a:prstGeom prst="homePlate">
                <a:avLst>
                  <a:gd name="adj" fmla="val 5236"/>
                </a:avLst>
              </a:prstGeom>
              <a:gradFill rotWithShape="0">
                <a:gsLst>
                  <a:gs pos="0">
                    <a:srgbClr val="F9EDF3"/>
                  </a:gs>
                  <a:gs pos="100000">
                    <a:srgbClr val="E9BDD3"/>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latin typeface="Calibri" panose="020F0502020204030204" charset="0"/>
                </a:endParaRPr>
              </a:p>
            </p:txBody>
          </p:sp>
          <p:sp>
            <p:nvSpPr>
              <p:cNvPr id="37" name="AutoShape 39"/>
              <p:cNvSpPr>
                <a:spLocks noChangeArrowheads="1"/>
              </p:cNvSpPr>
              <p:nvPr/>
            </p:nvSpPr>
            <p:spPr bwMode="auto">
              <a:xfrm flipV="1">
                <a:off x="553" y="3469"/>
                <a:ext cx="1180" cy="499"/>
              </a:xfrm>
              <a:prstGeom prst="parallelogram">
                <a:avLst>
                  <a:gd name="adj" fmla="val 2075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latin typeface="Calibri" panose="020F0502020204030204" charset="0"/>
                </a:endParaRPr>
              </a:p>
            </p:txBody>
          </p:sp>
          <p:sp>
            <p:nvSpPr>
              <p:cNvPr id="38" name="AutoShape 40"/>
              <p:cNvSpPr>
                <a:spLocks noChangeArrowheads="1"/>
              </p:cNvSpPr>
              <p:nvPr/>
            </p:nvSpPr>
            <p:spPr bwMode="auto">
              <a:xfrm>
                <a:off x="572" y="3955"/>
                <a:ext cx="1161" cy="842"/>
              </a:xfrm>
              <a:prstGeom prst="parallelogram">
                <a:avLst>
                  <a:gd name="adj" fmla="val 19591"/>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latin typeface="Calibri" panose="020F0502020204030204" charset="0"/>
                </a:endParaRPr>
              </a:p>
            </p:txBody>
          </p:sp>
        </p:grpSp>
        <p:grpSp>
          <p:nvGrpSpPr>
            <p:cNvPr id="21" name="Group 44"/>
            <p:cNvGrpSpPr/>
            <p:nvPr/>
          </p:nvGrpSpPr>
          <p:grpSpPr bwMode="auto">
            <a:xfrm>
              <a:off x="686" y="2595"/>
              <a:ext cx="844" cy="201"/>
              <a:chOff x="688" y="3878"/>
              <a:chExt cx="844" cy="201"/>
            </a:xfrm>
          </p:grpSpPr>
          <p:sp>
            <p:nvSpPr>
              <p:cNvPr id="32" name="AutoShape 45"/>
              <p:cNvSpPr>
                <a:spLocks noChangeArrowheads="1"/>
              </p:cNvSpPr>
              <p:nvPr/>
            </p:nvSpPr>
            <p:spPr bwMode="auto">
              <a:xfrm>
                <a:off x="729" y="3887"/>
                <a:ext cx="698" cy="118"/>
              </a:xfrm>
              <a:prstGeom prst="roundRect">
                <a:avLst>
                  <a:gd name="adj" fmla="val 38981"/>
                </a:avLst>
              </a:prstGeom>
              <a:solidFill>
                <a:srgbClr val="FAF0F5"/>
              </a:solidFill>
              <a:ln>
                <a:noFill/>
              </a:ln>
              <a:extLst>
                <a:ext uri="{91240B29-F687-4F45-9708-019B960494DF}">
                  <a14:hiddenLine xmlns:a14="http://schemas.microsoft.com/office/drawing/2010/main" w="12700">
                    <a:solidFill>
                      <a:srgbClr val="000000"/>
                    </a:solidFill>
                    <a:round/>
                    <a:headEnd type="none" w="sm" len="sm"/>
                    <a:tailEnd type="none" w="sm" len="sm"/>
                  </a14:hiddenLine>
                </a:ext>
              </a:extLst>
            </p:spPr>
            <p:txBody>
              <a:bodyPr wrap="none" anchor="ctr"/>
              <a:lstStyle/>
              <a:p>
                <a:endParaRPr lang="zh-CN" altLang="en-US">
                  <a:latin typeface="Calibri" panose="020F0502020204030204" charset="0"/>
                </a:endParaRPr>
              </a:p>
            </p:txBody>
          </p:sp>
          <p:sp>
            <p:nvSpPr>
              <p:cNvPr id="33" name="Text Box 46"/>
              <p:cNvSpPr txBox="1">
                <a:spLocks noChangeArrowheads="1"/>
              </p:cNvSpPr>
              <p:nvPr/>
            </p:nvSpPr>
            <p:spPr bwMode="auto">
              <a:xfrm>
                <a:off x="688" y="3878"/>
                <a:ext cx="844"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8345" tIns="49173" rIns="98345" bIns="49173">
                <a:spAutoFit/>
              </a:bodyPr>
              <a:lstStyle>
                <a:lvl1pPr defTabSz="762000">
                  <a:defRPr>
                    <a:solidFill>
                      <a:schemeClr val="tx1"/>
                    </a:solidFill>
                    <a:latin typeface="Calibri" panose="020F0502020204030204" charset="0"/>
                    <a:ea typeface="宋体" panose="02010600030101010101" pitchFamily="2" charset="-122"/>
                  </a:defRPr>
                </a:lvl1pPr>
                <a:lvl2pPr marL="742950" indent="-285750" defTabSz="762000">
                  <a:defRPr>
                    <a:solidFill>
                      <a:schemeClr val="tx1"/>
                    </a:solidFill>
                    <a:latin typeface="Calibri" panose="020F0502020204030204" charset="0"/>
                    <a:ea typeface="宋体" panose="02010600030101010101" pitchFamily="2" charset="-122"/>
                  </a:defRPr>
                </a:lvl2pPr>
                <a:lvl3pPr marL="1143000" indent="-228600" defTabSz="762000">
                  <a:defRPr>
                    <a:solidFill>
                      <a:schemeClr val="tx1"/>
                    </a:solidFill>
                    <a:latin typeface="Calibri" panose="020F0502020204030204" charset="0"/>
                    <a:ea typeface="宋体" panose="02010600030101010101" pitchFamily="2" charset="-122"/>
                  </a:defRPr>
                </a:lvl3pPr>
                <a:lvl4pPr marL="1600200" indent="-228600" defTabSz="762000">
                  <a:defRPr>
                    <a:solidFill>
                      <a:schemeClr val="tx1"/>
                    </a:solidFill>
                    <a:latin typeface="Calibri" panose="020F0502020204030204" charset="0"/>
                    <a:ea typeface="宋体" panose="02010600030101010101" pitchFamily="2" charset="-122"/>
                  </a:defRPr>
                </a:lvl4pPr>
                <a:lvl5pPr marL="2057400" indent="-228600" defTabSz="762000">
                  <a:defRPr>
                    <a:solidFill>
                      <a:schemeClr val="tx1"/>
                    </a:solidFill>
                    <a:latin typeface="Calibri" panose="020F050202020403020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latinLnBrk="1">
                  <a:buFont typeface="Wingdings" panose="05000000000000000000" pitchFamily="2" charset="2"/>
                  <a:buNone/>
                </a:pPr>
                <a:endParaRPr lang="zh-TW" altLang="en-US" sz="1100">
                  <a:latin typeface="HY울릉도M" pitchFamily="18" charset="-127"/>
                  <a:ea typeface="HY울릉도M" pitchFamily="18" charset="-127"/>
                </a:endParaRPr>
              </a:p>
            </p:txBody>
          </p:sp>
        </p:grpSp>
        <p:sp>
          <p:nvSpPr>
            <p:cNvPr id="22" name="AutoShape 47"/>
            <p:cNvSpPr>
              <a:spLocks noChangeArrowheads="1"/>
            </p:cNvSpPr>
            <p:nvPr/>
          </p:nvSpPr>
          <p:spPr bwMode="auto">
            <a:xfrm rot="10800000" flipV="1">
              <a:off x="2596" y="1807"/>
              <a:ext cx="1296" cy="1686"/>
            </a:xfrm>
            <a:prstGeom prst="homePlate">
              <a:avLst>
                <a:gd name="adj" fmla="val 13968"/>
              </a:avLst>
            </a:prstGeom>
            <a:gradFill rotWithShape="0">
              <a:gsLst>
                <a:gs pos="0">
                  <a:srgbClr val="D888B0"/>
                </a:gs>
                <a:gs pos="50000">
                  <a:srgbClr val="F4DEE9"/>
                </a:gs>
                <a:gs pos="100000">
                  <a:srgbClr val="D888B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latin typeface="Calibri" panose="020F0502020204030204" charset="0"/>
              </a:endParaRPr>
            </a:p>
          </p:txBody>
        </p:sp>
        <p:grpSp>
          <p:nvGrpSpPr>
            <p:cNvPr id="23" name="Group 48"/>
            <p:cNvGrpSpPr/>
            <p:nvPr/>
          </p:nvGrpSpPr>
          <p:grpSpPr bwMode="auto">
            <a:xfrm flipH="1">
              <a:off x="2639" y="1839"/>
              <a:ext cx="1222" cy="1622"/>
              <a:chOff x="511" y="3175"/>
              <a:chExt cx="1222" cy="1622"/>
            </a:xfrm>
          </p:grpSpPr>
          <p:sp>
            <p:nvSpPr>
              <p:cNvPr id="27" name="AutoShape 49"/>
              <p:cNvSpPr>
                <a:spLocks noChangeArrowheads="1"/>
              </p:cNvSpPr>
              <p:nvPr/>
            </p:nvSpPr>
            <p:spPr bwMode="auto">
              <a:xfrm>
                <a:off x="511" y="3469"/>
                <a:ext cx="1039" cy="1325"/>
              </a:xfrm>
              <a:prstGeom prst="homePlate">
                <a:avLst>
                  <a:gd name="adj" fmla="val 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latin typeface="Calibri" panose="020F0502020204030204" charset="0"/>
                </a:endParaRPr>
              </a:p>
            </p:txBody>
          </p:sp>
          <p:sp>
            <p:nvSpPr>
              <p:cNvPr id="28" name="AutoShape 50"/>
              <p:cNvSpPr>
                <a:spLocks noChangeArrowheads="1"/>
              </p:cNvSpPr>
              <p:nvPr/>
            </p:nvSpPr>
            <p:spPr bwMode="auto">
              <a:xfrm flipH="1">
                <a:off x="769" y="3175"/>
                <a:ext cx="858" cy="271"/>
              </a:xfrm>
              <a:prstGeom prst="parallelogram">
                <a:avLst>
                  <a:gd name="adj" fmla="val 21283"/>
                </a:avLst>
              </a:prstGeom>
              <a:gradFill rotWithShape="0">
                <a:gsLst>
                  <a:gs pos="0">
                    <a:srgbClr val="F9EDF3"/>
                  </a:gs>
                  <a:gs pos="100000">
                    <a:srgbClr val="E9BDD3"/>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latin typeface="Calibri" panose="020F0502020204030204" charset="0"/>
                </a:endParaRPr>
              </a:p>
            </p:txBody>
          </p:sp>
          <p:sp>
            <p:nvSpPr>
              <p:cNvPr id="29" name="AutoShape 51"/>
              <p:cNvSpPr>
                <a:spLocks noChangeArrowheads="1"/>
              </p:cNvSpPr>
              <p:nvPr/>
            </p:nvSpPr>
            <p:spPr bwMode="auto">
              <a:xfrm>
                <a:off x="511" y="3175"/>
                <a:ext cx="1039" cy="271"/>
              </a:xfrm>
              <a:prstGeom prst="homePlate">
                <a:avLst>
                  <a:gd name="adj" fmla="val 5236"/>
                </a:avLst>
              </a:prstGeom>
              <a:gradFill rotWithShape="0">
                <a:gsLst>
                  <a:gs pos="0">
                    <a:srgbClr val="F9EDF3"/>
                  </a:gs>
                  <a:gs pos="100000">
                    <a:srgbClr val="E9BDD3"/>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latin typeface="Calibri" panose="020F0502020204030204" charset="0"/>
                </a:endParaRPr>
              </a:p>
            </p:txBody>
          </p:sp>
          <p:sp>
            <p:nvSpPr>
              <p:cNvPr id="30" name="AutoShape 52"/>
              <p:cNvSpPr>
                <a:spLocks noChangeArrowheads="1"/>
              </p:cNvSpPr>
              <p:nvPr/>
            </p:nvSpPr>
            <p:spPr bwMode="auto">
              <a:xfrm flipV="1">
                <a:off x="553" y="3469"/>
                <a:ext cx="1180" cy="499"/>
              </a:xfrm>
              <a:prstGeom prst="parallelogram">
                <a:avLst>
                  <a:gd name="adj" fmla="val 2075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latin typeface="Calibri" panose="020F0502020204030204" charset="0"/>
                </a:endParaRPr>
              </a:p>
            </p:txBody>
          </p:sp>
          <p:sp>
            <p:nvSpPr>
              <p:cNvPr id="31" name="AutoShape 53"/>
              <p:cNvSpPr>
                <a:spLocks noChangeArrowheads="1"/>
              </p:cNvSpPr>
              <p:nvPr/>
            </p:nvSpPr>
            <p:spPr bwMode="auto">
              <a:xfrm>
                <a:off x="572" y="3955"/>
                <a:ext cx="1161" cy="842"/>
              </a:xfrm>
              <a:prstGeom prst="parallelogram">
                <a:avLst>
                  <a:gd name="adj" fmla="val 19591"/>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latin typeface="Calibri" panose="020F0502020204030204" charset="0"/>
                </a:endParaRPr>
              </a:p>
            </p:txBody>
          </p:sp>
        </p:grpSp>
        <p:grpSp>
          <p:nvGrpSpPr>
            <p:cNvPr id="24" name="Group 57"/>
            <p:cNvGrpSpPr/>
            <p:nvPr/>
          </p:nvGrpSpPr>
          <p:grpSpPr bwMode="auto">
            <a:xfrm>
              <a:off x="2878" y="2604"/>
              <a:ext cx="844" cy="201"/>
              <a:chOff x="2880" y="3887"/>
              <a:chExt cx="844" cy="201"/>
            </a:xfrm>
          </p:grpSpPr>
          <p:sp>
            <p:nvSpPr>
              <p:cNvPr id="25" name="AutoShape 58"/>
              <p:cNvSpPr>
                <a:spLocks noChangeArrowheads="1"/>
              </p:cNvSpPr>
              <p:nvPr/>
            </p:nvSpPr>
            <p:spPr bwMode="auto">
              <a:xfrm>
                <a:off x="2953" y="3938"/>
                <a:ext cx="698" cy="118"/>
              </a:xfrm>
              <a:prstGeom prst="roundRect">
                <a:avLst>
                  <a:gd name="adj" fmla="val 38981"/>
                </a:avLst>
              </a:prstGeom>
              <a:solidFill>
                <a:srgbClr val="FAF0F5"/>
              </a:solidFill>
              <a:ln>
                <a:noFill/>
              </a:ln>
              <a:extLst>
                <a:ext uri="{91240B29-F687-4F45-9708-019B960494DF}">
                  <a14:hiddenLine xmlns:a14="http://schemas.microsoft.com/office/drawing/2010/main" w="12700">
                    <a:solidFill>
                      <a:srgbClr val="000000"/>
                    </a:solidFill>
                    <a:round/>
                    <a:headEnd type="none" w="sm" len="sm"/>
                    <a:tailEnd type="none" w="sm" len="sm"/>
                  </a14:hiddenLine>
                </a:ext>
              </a:extLst>
            </p:spPr>
            <p:txBody>
              <a:bodyPr wrap="none" anchor="ctr"/>
              <a:lstStyle/>
              <a:p>
                <a:endParaRPr lang="zh-CN" altLang="en-US">
                  <a:latin typeface="Calibri" panose="020F0502020204030204" charset="0"/>
                </a:endParaRPr>
              </a:p>
            </p:txBody>
          </p:sp>
          <p:sp>
            <p:nvSpPr>
              <p:cNvPr id="26" name="Text Box 59"/>
              <p:cNvSpPr txBox="1">
                <a:spLocks noChangeArrowheads="1"/>
              </p:cNvSpPr>
              <p:nvPr/>
            </p:nvSpPr>
            <p:spPr bwMode="auto">
              <a:xfrm>
                <a:off x="2880" y="3887"/>
                <a:ext cx="844"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8345" tIns="49173" rIns="98345" bIns="49173">
                <a:spAutoFit/>
              </a:bodyPr>
              <a:lstStyle>
                <a:lvl1pPr defTabSz="762000">
                  <a:defRPr>
                    <a:solidFill>
                      <a:schemeClr val="tx1"/>
                    </a:solidFill>
                    <a:latin typeface="Calibri" panose="020F0502020204030204" charset="0"/>
                    <a:ea typeface="宋体" panose="02010600030101010101" pitchFamily="2" charset="-122"/>
                  </a:defRPr>
                </a:lvl1pPr>
                <a:lvl2pPr marL="742950" indent="-285750" defTabSz="762000">
                  <a:defRPr>
                    <a:solidFill>
                      <a:schemeClr val="tx1"/>
                    </a:solidFill>
                    <a:latin typeface="Calibri" panose="020F0502020204030204" charset="0"/>
                    <a:ea typeface="宋体" panose="02010600030101010101" pitchFamily="2" charset="-122"/>
                  </a:defRPr>
                </a:lvl2pPr>
                <a:lvl3pPr marL="1143000" indent="-228600" defTabSz="762000">
                  <a:defRPr>
                    <a:solidFill>
                      <a:schemeClr val="tx1"/>
                    </a:solidFill>
                    <a:latin typeface="Calibri" panose="020F0502020204030204" charset="0"/>
                    <a:ea typeface="宋体" panose="02010600030101010101" pitchFamily="2" charset="-122"/>
                  </a:defRPr>
                </a:lvl3pPr>
                <a:lvl4pPr marL="1600200" indent="-228600" defTabSz="762000">
                  <a:defRPr>
                    <a:solidFill>
                      <a:schemeClr val="tx1"/>
                    </a:solidFill>
                    <a:latin typeface="Calibri" panose="020F0502020204030204" charset="0"/>
                    <a:ea typeface="宋体" panose="02010600030101010101" pitchFamily="2" charset="-122"/>
                  </a:defRPr>
                </a:lvl4pPr>
                <a:lvl5pPr marL="2057400" indent="-228600" defTabSz="762000">
                  <a:defRPr>
                    <a:solidFill>
                      <a:schemeClr val="tx1"/>
                    </a:solidFill>
                    <a:latin typeface="Calibri" panose="020F050202020403020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latinLnBrk="1">
                  <a:buFont typeface="Wingdings" panose="05000000000000000000" pitchFamily="2" charset="2"/>
                  <a:buNone/>
                </a:pPr>
                <a:endParaRPr lang="zh-TW" altLang="en-US" sz="1100">
                  <a:latin typeface="HY울릉도M" pitchFamily="18" charset="-127"/>
                  <a:ea typeface="HY울릉도M" pitchFamily="18" charset="-127"/>
                </a:endParaRPr>
              </a:p>
            </p:txBody>
          </p:sp>
        </p:grpSp>
      </p:grpSp>
      <p:sp>
        <p:nvSpPr>
          <p:cNvPr id="39" name="TextBox 38"/>
          <p:cNvSpPr txBox="1"/>
          <p:nvPr/>
        </p:nvSpPr>
        <p:spPr>
          <a:xfrm>
            <a:off x="5479664" y="3702638"/>
            <a:ext cx="1198364" cy="1200329"/>
          </a:xfrm>
          <a:prstGeom prst="rect">
            <a:avLst/>
          </a:prstGeom>
          <a:noFill/>
        </p:spPr>
        <p:txBody>
          <a:bodyPr wrap="square" rtlCol="0">
            <a:spAutoFit/>
          </a:bodyPr>
          <a:lstStyle/>
          <a:p>
            <a:pPr algn="ctr"/>
            <a:r>
              <a:rPr lang="zh-CN" altLang="en-US" b="1" dirty="0"/>
              <a:t>按测试地域划分</a:t>
            </a:r>
          </a:p>
        </p:txBody>
      </p:sp>
      <p:sp>
        <p:nvSpPr>
          <p:cNvPr id="41" name="TextBox 40"/>
          <p:cNvSpPr txBox="1"/>
          <p:nvPr/>
        </p:nvSpPr>
        <p:spPr>
          <a:xfrm>
            <a:off x="3699505" y="3895514"/>
            <a:ext cx="1148813" cy="830997"/>
          </a:xfrm>
          <a:prstGeom prst="rect">
            <a:avLst/>
          </a:prstGeom>
          <a:noFill/>
        </p:spPr>
        <p:txBody>
          <a:bodyPr wrap="square" rtlCol="0">
            <a:spAutoFit/>
          </a:bodyPr>
          <a:lstStyle/>
          <a:p>
            <a:pPr algn="ctr"/>
            <a:r>
              <a:rPr lang="zh-CN" altLang="en-US" dirty="0">
                <a:solidFill>
                  <a:srgbClr val="4C3D83"/>
                </a:solidFill>
              </a:rPr>
              <a:t>本地化</a:t>
            </a:r>
            <a:endParaRPr lang="en-US" altLang="zh-CN" dirty="0">
              <a:solidFill>
                <a:srgbClr val="4C3D83"/>
              </a:solidFill>
            </a:endParaRPr>
          </a:p>
          <a:p>
            <a:pPr algn="ctr"/>
            <a:r>
              <a:rPr lang="zh-CN" altLang="en-US" dirty="0">
                <a:solidFill>
                  <a:srgbClr val="4C3D83"/>
                </a:solidFill>
              </a:rPr>
              <a:t>测试</a:t>
            </a:r>
          </a:p>
        </p:txBody>
      </p:sp>
      <p:sp>
        <p:nvSpPr>
          <p:cNvPr id="42" name="TextBox 41"/>
          <p:cNvSpPr txBox="1"/>
          <p:nvPr/>
        </p:nvSpPr>
        <p:spPr>
          <a:xfrm>
            <a:off x="7371965" y="3992518"/>
            <a:ext cx="1148813" cy="830997"/>
          </a:xfrm>
          <a:prstGeom prst="rect">
            <a:avLst/>
          </a:prstGeom>
          <a:noFill/>
        </p:spPr>
        <p:txBody>
          <a:bodyPr wrap="square" rtlCol="0">
            <a:spAutoFit/>
          </a:bodyPr>
          <a:lstStyle/>
          <a:p>
            <a:pPr algn="ctr"/>
            <a:r>
              <a:rPr lang="zh-CN" altLang="en-US" dirty="0">
                <a:solidFill>
                  <a:srgbClr val="4C3D83"/>
                </a:solidFill>
              </a:rPr>
              <a:t>国际化测试</a:t>
            </a:r>
          </a:p>
        </p:txBody>
      </p:sp>
      <p:sp>
        <p:nvSpPr>
          <p:cNvPr id="5" name="灯片编号占位符 4">
            <a:extLst>
              <a:ext uri="{FF2B5EF4-FFF2-40B4-BE49-F238E27FC236}">
                <a16:creationId xmlns:a16="http://schemas.microsoft.com/office/drawing/2014/main" id="{81E07B01-4061-43E9-A308-2AED13DC4D30}"/>
              </a:ext>
            </a:extLst>
          </p:cNvPr>
          <p:cNvSpPr>
            <a:spLocks noGrp="1"/>
          </p:cNvSpPr>
          <p:nvPr>
            <p:ph type="sldNum" sz="quarter" idx="12"/>
          </p:nvPr>
        </p:nvSpPr>
        <p:spPr/>
        <p:txBody>
          <a:bodyPr/>
          <a:lstStyle/>
          <a:p>
            <a:fld id="{B6F15528-21DE-4FAA-801E-634DDDAF4B2B}" type="slidenum">
              <a:rPr lang="en-US" smtClean="0"/>
              <a:t>587</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fill="hold"/>
                                        <p:tgtEl>
                                          <p:spTgt spid="39"/>
                                        </p:tgtEl>
                                        <p:attrNameLst>
                                          <p:attrName>ppt_x</p:attrName>
                                        </p:attrNameLst>
                                      </p:cBhvr>
                                      <p:tavLst>
                                        <p:tav tm="0">
                                          <p:val>
                                            <p:strVal val="#ppt_x"/>
                                          </p:val>
                                        </p:tav>
                                        <p:tav tm="100000">
                                          <p:val>
                                            <p:strVal val="#ppt_x"/>
                                          </p:val>
                                        </p:tav>
                                      </p:tavLst>
                                    </p:anim>
                                    <p:anim calcmode="lin" valueType="num">
                                      <p:cBhvr additive="base">
                                        <p:cTn id="12" dur="500" fill="hold"/>
                                        <p:tgtEl>
                                          <p:spTgt spid="3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500" fill="hold"/>
                                        <p:tgtEl>
                                          <p:spTgt spid="41"/>
                                        </p:tgtEl>
                                        <p:attrNameLst>
                                          <p:attrName>ppt_x</p:attrName>
                                        </p:attrNameLst>
                                      </p:cBhvr>
                                      <p:tavLst>
                                        <p:tav tm="0">
                                          <p:val>
                                            <p:strVal val="#ppt_x"/>
                                          </p:val>
                                        </p:tav>
                                        <p:tav tm="100000">
                                          <p:val>
                                            <p:strVal val="#ppt_x"/>
                                          </p:val>
                                        </p:tav>
                                      </p:tavLst>
                                    </p:anim>
                                    <p:anim calcmode="lin" valueType="num">
                                      <p:cBhvr additive="base">
                                        <p:cTn id="16" dur="500" fill="hold"/>
                                        <p:tgtEl>
                                          <p:spTgt spid="4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500" fill="hold"/>
                                        <p:tgtEl>
                                          <p:spTgt spid="42"/>
                                        </p:tgtEl>
                                        <p:attrNameLst>
                                          <p:attrName>ppt_x</p:attrName>
                                        </p:attrNameLst>
                                      </p:cBhvr>
                                      <p:tavLst>
                                        <p:tav tm="0">
                                          <p:val>
                                            <p:strVal val="#ppt_x"/>
                                          </p:val>
                                        </p:tav>
                                        <p:tav tm="100000">
                                          <p:val>
                                            <p:strVal val="#ppt_x"/>
                                          </p:val>
                                        </p:tav>
                                      </p:tavLst>
                                    </p:anim>
                                    <p:anim calcmode="lin" valueType="num">
                                      <p:cBhvr additive="base">
                                        <p:cTn id="2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1" grpId="0"/>
      <p:bldP spid="42" grpId="0"/>
    </p:bldLst>
  </p:timing>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3"/>
          <p:cNvSpPr/>
          <p:nvPr/>
        </p:nvSpPr>
        <p:spPr>
          <a:xfrm>
            <a:off x="4422929" y="967738"/>
            <a:ext cx="6629399" cy="5205255"/>
          </a:xfrm>
          <a:custGeom>
            <a:avLst/>
            <a:gdLst>
              <a:gd name="connsiteX0" fmla="*/ 0 w 7560564"/>
              <a:gd name="connsiteY0" fmla="*/ 282448 h 3275076"/>
              <a:gd name="connsiteX1" fmla="*/ 282473 w 7560564"/>
              <a:gd name="connsiteY1" fmla="*/ 0 h 3275076"/>
              <a:gd name="connsiteX2" fmla="*/ 7278116 w 7560564"/>
              <a:gd name="connsiteY2" fmla="*/ 0 h 3275076"/>
              <a:gd name="connsiteX3" fmla="*/ 7560563 w 7560564"/>
              <a:gd name="connsiteY3" fmla="*/ 282448 h 3275076"/>
              <a:gd name="connsiteX4" fmla="*/ 7560563 w 7560564"/>
              <a:gd name="connsiteY4" fmla="*/ 2992602 h 3275076"/>
              <a:gd name="connsiteX5" fmla="*/ 7278116 w 7560564"/>
              <a:gd name="connsiteY5" fmla="*/ 3275075 h 3275076"/>
              <a:gd name="connsiteX6" fmla="*/ 282473 w 7560564"/>
              <a:gd name="connsiteY6" fmla="*/ 3275075 h 3275076"/>
              <a:gd name="connsiteX7" fmla="*/ 0 w 7560564"/>
              <a:gd name="connsiteY7" fmla="*/ 2992602 h 3275076"/>
              <a:gd name="connsiteX8" fmla="*/ 0 w 7560564"/>
              <a:gd name="connsiteY8" fmla="*/ 282448 h 3275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560564" h="3275076">
                <a:moveTo>
                  <a:pt x="0" y="282448"/>
                </a:moveTo>
                <a:cubicBezTo>
                  <a:pt x="0" y="126492"/>
                  <a:pt x="126466" y="0"/>
                  <a:pt x="282473" y="0"/>
                </a:cubicBezTo>
                <a:lnTo>
                  <a:pt x="7278116" y="0"/>
                </a:lnTo>
                <a:cubicBezTo>
                  <a:pt x="7434071" y="0"/>
                  <a:pt x="7560563" y="126492"/>
                  <a:pt x="7560563" y="282448"/>
                </a:cubicBezTo>
                <a:lnTo>
                  <a:pt x="7560563" y="2992602"/>
                </a:lnTo>
                <a:cubicBezTo>
                  <a:pt x="7560563" y="3148609"/>
                  <a:pt x="7434071" y="3275075"/>
                  <a:pt x="7278116" y="3275075"/>
                </a:cubicBezTo>
                <a:lnTo>
                  <a:pt x="282473" y="3275075"/>
                </a:lnTo>
                <a:cubicBezTo>
                  <a:pt x="126466" y="3275075"/>
                  <a:pt x="0" y="3148609"/>
                  <a:pt x="0" y="2992602"/>
                </a:cubicBezTo>
                <a:lnTo>
                  <a:pt x="0" y="282448"/>
                </a:lnTo>
              </a:path>
            </a:pathLst>
          </a:custGeom>
          <a:solidFill>
            <a:srgbClr val="FFFFFF">
              <a:alpha val="100000"/>
            </a:srgbClr>
          </a:solidFill>
          <a:ln w="12700">
            <a:solidFill>
              <a:srgbClr val="000000">
                <a:alpha val="0"/>
              </a:srgb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Freeform 3"/>
          <p:cNvSpPr/>
          <p:nvPr/>
        </p:nvSpPr>
        <p:spPr>
          <a:xfrm>
            <a:off x="6695261" y="1219994"/>
            <a:ext cx="48816" cy="4836902"/>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algn="ctr"/>
            <a:endParaRPr lang="zh-CN" altLang="en-US"/>
          </a:p>
        </p:txBody>
      </p:sp>
      <p:sp>
        <p:nvSpPr>
          <p:cNvPr id="46" name="TextBox 1"/>
          <p:cNvSpPr txBox="1"/>
          <p:nvPr/>
        </p:nvSpPr>
        <p:spPr>
          <a:xfrm>
            <a:off x="545294" y="2704702"/>
            <a:ext cx="1846659" cy="946434"/>
          </a:xfrm>
          <a:prstGeom prst="rect">
            <a:avLst/>
          </a:prstGeom>
          <a:noFill/>
        </p:spPr>
        <p:txBody>
          <a:bodyPr wrap="none" lIns="0" tIns="0" rIns="0" bIns="60981" rtlCol="0">
            <a:spAutoFit/>
          </a:bodyPr>
          <a:lstStyle/>
          <a:p>
            <a:pPr>
              <a:lnSpc>
                <a:spcPts val="6935"/>
              </a:lnSpc>
            </a:pPr>
            <a:r>
              <a:rPr lang="zh-CN" altLang="en-US" sz="3600" dirty="0">
                <a:solidFill>
                  <a:srgbClr val="4197DF"/>
                </a:solidFill>
                <a:latin typeface="Microsoft YaHei UI" panose="020B0503020204020204" pitchFamily="18" charset="-122"/>
                <a:cs typeface="Microsoft YaHei UI" panose="020B0503020204020204" pitchFamily="18" charset="-122"/>
              </a:rPr>
              <a:t>内容导航</a:t>
            </a:r>
            <a:endParaRPr lang="en-US" altLang="zh-CN" sz="3600" dirty="0">
              <a:solidFill>
                <a:srgbClr val="4197DF"/>
              </a:solidFill>
              <a:latin typeface="Microsoft YaHei UI" panose="020B0503020204020204" pitchFamily="18" charset="-122"/>
              <a:cs typeface="Microsoft YaHei UI" panose="020B0503020204020204" pitchFamily="18" charset="-122"/>
            </a:endParaRPr>
          </a:p>
        </p:txBody>
      </p:sp>
      <p:sp>
        <p:nvSpPr>
          <p:cNvPr id="57" name="TextBox 1"/>
          <p:cNvSpPr txBox="1"/>
          <p:nvPr/>
        </p:nvSpPr>
        <p:spPr>
          <a:xfrm>
            <a:off x="545293" y="3518639"/>
            <a:ext cx="1846659" cy="272596"/>
          </a:xfrm>
          <a:prstGeom prst="rect">
            <a:avLst/>
          </a:prstGeom>
          <a:noFill/>
        </p:spPr>
        <p:txBody>
          <a:bodyPr wrap="square" lIns="0" tIns="0" rIns="0" bIns="60981" rtlCol="0">
            <a:spAutoFit/>
          </a:bodyPr>
          <a:lstStyle/>
          <a:p>
            <a:pPr algn="dist">
              <a:lnSpc>
                <a:spcPts val="1600"/>
              </a:lnSpc>
            </a:pPr>
            <a:r>
              <a:rPr lang="en-US" altLang="zh-CN" sz="1900" dirty="0">
                <a:solidFill>
                  <a:srgbClr val="4197DF"/>
                </a:solidFill>
                <a:latin typeface="Times New Roman" panose="02020603050405020304" pitchFamily="18" charset="0"/>
                <a:cs typeface="Times New Roman" panose="02020603050405020304" pitchFamily="18" charset="0"/>
              </a:rPr>
              <a:t>CONTENTS</a:t>
            </a:r>
          </a:p>
        </p:txBody>
      </p:sp>
      <p:sp>
        <p:nvSpPr>
          <p:cNvPr id="59" name="矩形 58"/>
          <p:cNvSpPr/>
          <p:nvPr/>
        </p:nvSpPr>
        <p:spPr>
          <a:xfrm>
            <a:off x="518434" y="2201849"/>
            <a:ext cx="1873520" cy="70265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p:nvPr/>
        </p:nvCxnSpPr>
        <p:spPr>
          <a:xfrm>
            <a:off x="536575" y="7699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36575" y="2484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6575" y="405607"/>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6575" y="577057"/>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6575" y="71993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36575" y="89138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36575" y="10485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36575" y="1219994"/>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6575" y="1404371"/>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36575" y="154724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36575" y="171869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6575" y="1875858"/>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36575" y="2047308"/>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a:off x="2000250" y="6254294"/>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2381250" y="5840443"/>
            <a:ext cx="674915" cy="10132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a:off x="3146878" y="6329700"/>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a:off x="95250" y="5621722"/>
            <a:ext cx="1066800" cy="123197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p:cNvSpPr/>
          <p:nvPr/>
        </p:nvSpPr>
        <p:spPr>
          <a:xfrm>
            <a:off x="876300" y="6254294"/>
            <a:ext cx="381000" cy="51330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5690941" y="4683967"/>
            <a:ext cx="5142234" cy="482924"/>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5" name="TextBox 1"/>
          <p:cNvSpPr txBox="1"/>
          <p:nvPr/>
        </p:nvSpPr>
        <p:spPr>
          <a:xfrm>
            <a:off x="7013575" y="3289041"/>
            <a:ext cx="2154436" cy="369353"/>
          </a:xfrm>
          <a:prstGeom prst="rect">
            <a:avLst/>
          </a:prstGeom>
          <a:noFill/>
        </p:spPr>
        <p:txBody>
          <a:bodyPr wrap="none" lIns="0" tIns="0" rIns="0" bIns="60981" rtlCol="0">
            <a:spAutoFit/>
          </a:bodyPr>
          <a:lstStyle/>
          <a:p>
            <a:pPr>
              <a:lnSpc>
                <a:spcPts val="2400"/>
              </a:lnSpc>
            </a:pPr>
            <a:r>
              <a:rPr lang="zh-CN" altLang="en-US" b="1" dirty="0">
                <a:solidFill>
                  <a:srgbClr val="656D8D"/>
                </a:solidFill>
                <a:latin typeface="Microsoft YaHei UI" panose="020B0503020204020204" pitchFamily="18" charset="-122"/>
                <a:cs typeface="Microsoft YaHei UI" panose="020B0503020204020204" pitchFamily="18" charset="-122"/>
              </a:rPr>
              <a:t>软件测试的类型</a:t>
            </a:r>
          </a:p>
        </p:txBody>
      </p:sp>
      <p:sp>
        <p:nvSpPr>
          <p:cNvPr id="56" name="TextBox 1"/>
          <p:cNvSpPr txBox="1"/>
          <p:nvPr/>
        </p:nvSpPr>
        <p:spPr>
          <a:xfrm>
            <a:off x="7013575" y="2047308"/>
            <a:ext cx="2154436" cy="369353"/>
          </a:xfrm>
          <a:prstGeom prst="rect">
            <a:avLst/>
          </a:prstGeom>
          <a:noFill/>
        </p:spPr>
        <p:txBody>
          <a:bodyPr wrap="none" lIns="0" tIns="0" rIns="0" bIns="60981" rtlCol="0">
            <a:spAutoFit/>
          </a:bodyPr>
          <a:lstStyle>
            <a:defPPr>
              <a:defRPr lang="en-US"/>
            </a:defPPr>
            <a:lvl1pPr>
              <a:lnSpc>
                <a:spcPts val="2400"/>
              </a:lnSpc>
              <a:defRPr b="1">
                <a:solidFill>
                  <a:srgbClr val="656D8D"/>
                </a:solidFill>
                <a:latin typeface="Microsoft YaHei UI" panose="020B0503020204020204" pitchFamily="18" charset="-122"/>
                <a:cs typeface="Microsoft YaHei UI" panose="020B0503020204020204" pitchFamily="18" charset="-122"/>
              </a:defRPr>
            </a:lvl1pPr>
          </a:lstStyle>
          <a:p>
            <a:r>
              <a:rPr lang="zh-CN" altLang="en-US" dirty="0"/>
              <a:t>软件测试的模型</a:t>
            </a:r>
          </a:p>
        </p:txBody>
      </p:sp>
      <p:sp>
        <p:nvSpPr>
          <p:cNvPr id="78" name="Freeform 3"/>
          <p:cNvSpPr/>
          <p:nvPr/>
        </p:nvSpPr>
        <p:spPr>
          <a:xfrm>
            <a:off x="6632575" y="2113762"/>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74B836"/>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b="1"/>
          </a:p>
        </p:txBody>
      </p:sp>
      <p:sp>
        <p:nvSpPr>
          <p:cNvPr id="79" name="Freeform 3"/>
          <p:cNvSpPr/>
          <p:nvPr/>
        </p:nvSpPr>
        <p:spPr>
          <a:xfrm>
            <a:off x="6632575" y="3365241"/>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74B836"/>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b="1"/>
          </a:p>
        </p:txBody>
      </p:sp>
      <p:sp>
        <p:nvSpPr>
          <p:cNvPr id="80" name="TextBox 1"/>
          <p:cNvSpPr txBox="1"/>
          <p:nvPr/>
        </p:nvSpPr>
        <p:spPr>
          <a:xfrm>
            <a:off x="6048108" y="2027314"/>
            <a:ext cx="466474" cy="369353"/>
          </a:xfrm>
          <a:prstGeom prst="rect">
            <a:avLst/>
          </a:prstGeom>
          <a:noFill/>
        </p:spPr>
        <p:txBody>
          <a:bodyPr wrap="none" lIns="0" tIns="0" rIns="0" bIns="60981" rtlCol="0">
            <a:spAutoFit/>
          </a:bodyPr>
          <a:lstStyle/>
          <a:p>
            <a:pPr>
              <a:lnSpc>
                <a:spcPts val="2400"/>
              </a:lnSpc>
            </a:pPr>
            <a:r>
              <a:rPr lang="en-US" altLang="zh-CN" b="1" dirty="0">
                <a:solidFill>
                  <a:srgbClr val="656D8D"/>
                </a:solidFill>
                <a:latin typeface="Microsoft YaHei UI" panose="020B0503020204020204" pitchFamily="18" charset="-122"/>
                <a:cs typeface="Microsoft YaHei UI" panose="020B0503020204020204" pitchFamily="18" charset="-122"/>
              </a:rPr>
              <a:t>8.1</a:t>
            </a:r>
            <a:endParaRPr lang="zh-CN" altLang="en-US" b="1" dirty="0">
              <a:solidFill>
                <a:srgbClr val="656D8D"/>
              </a:solidFill>
              <a:latin typeface="Microsoft YaHei UI" panose="020B0503020204020204" pitchFamily="18" charset="-122"/>
              <a:cs typeface="Microsoft YaHei UI" panose="020B0503020204020204" pitchFamily="18" charset="-122"/>
            </a:endParaRPr>
          </a:p>
        </p:txBody>
      </p:sp>
      <p:sp>
        <p:nvSpPr>
          <p:cNvPr id="81" name="TextBox 1"/>
          <p:cNvSpPr txBox="1"/>
          <p:nvPr/>
        </p:nvSpPr>
        <p:spPr>
          <a:xfrm>
            <a:off x="6048108" y="3289041"/>
            <a:ext cx="466474" cy="369353"/>
          </a:xfrm>
          <a:prstGeom prst="rect">
            <a:avLst/>
          </a:prstGeom>
          <a:noFill/>
        </p:spPr>
        <p:txBody>
          <a:bodyPr wrap="none" lIns="0" tIns="0" rIns="0" bIns="60981" rtlCol="0">
            <a:spAutoFit/>
          </a:bodyPr>
          <a:lstStyle/>
          <a:p>
            <a:pPr>
              <a:lnSpc>
                <a:spcPts val="2400"/>
              </a:lnSpc>
            </a:pPr>
            <a:r>
              <a:rPr lang="en-US" altLang="zh-CN" b="1" dirty="0">
                <a:solidFill>
                  <a:srgbClr val="656D8D"/>
                </a:solidFill>
                <a:latin typeface="Microsoft YaHei UI" panose="020B0503020204020204" pitchFamily="18" charset="-122"/>
                <a:cs typeface="Microsoft YaHei UI" panose="020B0503020204020204" pitchFamily="18" charset="-122"/>
              </a:rPr>
              <a:t>8.2</a:t>
            </a:r>
          </a:p>
        </p:txBody>
      </p:sp>
      <p:sp>
        <p:nvSpPr>
          <p:cNvPr id="32" name="TextBox 1"/>
          <p:cNvSpPr txBox="1"/>
          <p:nvPr/>
        </p:nvSpPr>
        <p:spPr>
          <a:xfrm>
            <a:off x="7037627" y="4801394"/>
            <a:ext cx="2769989" cy="369353"/>
          </a:xfrm>
          <a:prstGeom prst="rect">
            <a:avLst/>
          </a:prstGeom>
          <a:noFill/>
        </p:spPr>
        <p:txBody>
          <a:bodyPr wrap="none" lIns="0" tIns="0" rIns="0" bIns="60981" rtlCol="0">
            <a:spAutoFit/>
          </a:bodyPr>
          <a:lstStyle/>
          <a:p>
            <a:pPr>
              <a:lnSpc>
                <a:spcPts val="2400"/>
              </a:lnSpc>
            </a:pPr>
            <a:r>
              <a:rPr lang="zh-CN" altLang="en-US" b="1" dirty="0">
                <a:solidFill>
                  <a:schemeClr val="bg1"/>
                </a:solidFill>
                <a:latin typeface="Microsoft YaHei UI" panose="020B0503020204020204" pitchFamily="18" charset="-122"/>
                <a:cs typeface="Microsoft YaHei UI" panose="020B0503020204020204" pitchFamily="18" charset="-122"/>
              </a:rPr>
              <a:t>常用软件测试技术型</a:t>
            </a:r>
          </a:p>
        </p:txBody>
      </p:sp>
      <p:sp>
        <p:nvSpPr>
          <p:cNvPr id="38" name="Freeform 3"/>
          <p:cNvSpPr/>
          <p:nvPr/>
        </p:nvSpPr>
        <p:spPr>
          <a:xfrm>
            <a:off x="6656627" y="487759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chemeClr val="bg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b="1"/>
          </a:p>
        </p:txBody>
      </p:sp>
      <p:sp>
        <p:nvSpPr>
          <p:cNvPr id="39" name="TextBox 1"/>
          <p:cNvSpPr txBox="1"/>
          <p:nvPr/>
        </p:nvSpPr>
        <p:spPr>
          <a:xfrm>
            <a:off x="6072160" y="4801394"/>
            <a:ext cx="466474" cy="369353"/>
          </a:xfrm>
          <a:prstGeom prst="rect">
            <a:avLst/>
          </a:prstGeom>
          <a:noFill/>
        </p:spPr>
        <p:txBody>
          <a:bodyPr wrap="none" lIns="0" tIns="0" rIns="0" bIns="60981" rtlCol="0">
            <a:spAutoFit/>
          </a:bodyPr>
          <a:lstStyle/>
          <a:p>
            <a:pPr>
              <a:lnSpc>
                <a:spcPts val="2400"/>
              </a:lnSpc>
            </a:pPr>
            <a:r>
              <a:rPr lang="en-US" altLang="zh-CN" b="1" dirty="0">
                <a:solidFill>
                  <a:schemeClr val="bg1"/>
                </a:solidFill>
                <a:latin typeface="Microsoft YaHei UI" panose="020B0503020204020204" pitchFamily="18" charset="-122"/>
                <a:cs typeface="Microsoft YaHei UI" panose="020B0503020204020204" pitchFamily="18" charset="-122"/>
              </a:rPr>
              <a:t>8.3</a:t>
            </a:r>
          </a:p>
        </p:txBody>
      </p:sp>
      <p:sp>
        <p:nvSpPr>
          <p:cNvPr id="3" name="灯片编号占位符 2">
            <a:extLst>
              <a:ext uri="{FF2B5EF4-FFF2-40B4-BE49-F238E27FC236}">
                <a16:creationId xmlns:a16="http://schemas.microsoft.com/office/drawing/2014/main" id="{BE52BFA6-FC68-4B9F-9777-C89CFE94DC3C}"/>
              </a:ext>
            </a:extLst>
          </p:cNvPr>
          <p:cNvSpPr>
            <a:spLocks noGrp="1"/>
          </p:cNvSpPr>
          <p:nvPr>
            <p:ph type="sldNum" sz="quarter" idx="12"/>
          </p:nvPr>
        </p:nvSpPr>
        <p:spPr/>
        <p:txBody>
          <a:bodyPr/>
          <a:lstStyle/>
          <a:p>
            <a:fld id="{B6F15528-21DE-4FAA-801E-634DDDAF4B2B}" type="slidenum">
              <a:rPr lang="en-US" smtClean="0"/>
              <a:t>588</a:t>
            </a:fld>
            <a:endParaRPr lang="en-US" dirty="0"/>
          </a:p>
        </p:txBody>
      </p:sp>
    </p:spTree>
  </p:cSld>
  <p:clrMapOvr>
    <a:masterClrMapping/>
  </p:clrMapOvr>
  <p:transition spd="slow">
    <p:push dir="u"/>
  </p:transition>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b="1" dirty="0"/>
              <a:t>8.3.1  </a:t>
            </a:r>
            <a:r>
              <a:rPr lang="zh-CN" altLang="en-US" b="1" dirty="0"/>
              <a:t>黑盒测试法</a:t>
            </a:r>
          </a:p>
        </p:txBody>
      </p:sp>
      <p:sp>
        <p:nvSpPr>
          <p:cNvPr id="243" name="矩形 242"/>
          <p:cNvSpPr/>
          <p:nvPr/>
        </p:nvSpPr>
        <p:spPr>
          <a:xfrm>
            <a:off x="1" y="1524794"/>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dirty="0">
              <a:latin typeface="宋体" panose="02010600030101010101" pitchFamily="2" charset="-122"/>
              <a:ea typeface="宋体" panose="02010600030101010101" pitchFamily="2" charset="-122"/>
            </a:endParaRPr>
          </a:p>
        </p:txBody>
      </p:sp>
      <p:grpSp>
        <p:nvGrpSpPr>
          <p:cNvPr id="2" name="组合 1"/>
          <p:cNvGrpSpPr/>
          <p:nvPr/>
        </p:nvGrpSpPr>
        <p:grpSpPr>
          <a:xfrm flipH="1">
            <a:off x="-19237" y="5944879"/>
            <a:ext cx="3297433" cy="914713"/>
            <a:chOff x="8920155" y="5944877"/>
            <a:chExt cx="3294742" cy="914713"/>
          </a:xfrm>
        </p:grpSpPr>
        <p:sp>
          <p:nvSpPr>
            <p:cNvPr id="23"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4"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5"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grpSp>
      <p:sp>
        <p:nvSpPr>
          <p:cNvPr id="26" name="矩形 25"/>
          <p:cNvSpPr/>
          <p:nvPr/>
        </p:nvSpPr>
        <p:spPr>
          <a:xfrm>
            <a:off x="3278196" y="6515583"/>
            <a:ext cx="8920154" cy="34400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714503" y="978567"/>
            <a:ext cx="4572000" cy="430887"/>
          </a:xfrm>
          <a:prstGeom prst="rect">
            <a:avLst/>
          </a:prstGeom>
          <a:noFill/>
        </p:spPr>
        <p:txBody>
          <a:bodyPr wrap="square" rtlCol="0">
            <a:spAutoFit/>
          </a:bodyPr>
          <a:lstStyle/>
          <a:p>
            <a:r>
              <a:rPr lang="en-US" altLang="zh-CN" sz="2200" b="1" dirty="0"/>
              <a:t>1. </a:t>
            </a:r>
            <a:r>
              <a:rPr lang="zh-CN" altLang="en-US" sz="2200" b="1" dirty="0"/>
              <a:t>测试区域确定法</a:t>
            </a:r>
          </a:p>
        </p:txBody>
      </p:sp>
      <p:sp>
        <p:nvSpPr>
          <p:cNvPr id="5" name="矩形 4"/>
          <p:cNvSpPr/>
          <p:nvPr/>
        </p:nvSpPr>
        <p:spPr>
          <a:xfrm>
            <a:off x="765175" y="1981994"/>
            <a:ext cx="10286999" cy="4157613"/>
          </a:xfrm>
          <a:prstGeom prst="rect">
            <a:avLst/>
          </a:prstGeom>
        </p:spPr>
        <p:txBody>
          <a:bodyPr wrap="square">
            <a:spAutoFit/>
          </a:bodyPr>
          <a:lstStyle/>
          <a:p>
            <a:pPr>
              <a:lnSpc>
                <a:spcPts val="3200"/>
              </a:lnSpc>
            </a:pPr>
            <a:r>
              <a:rPr lang="en-US" altLang="zh-CN" sz="2200" dirty="0"/>
              <a:t>1</a:t>
            </a:r>
            <a:r>
              <a:rPr lang="zh-CN" altLang="zh-CN" sz="2200" dirty="0"/>
              <a:t>）等价类划分法</a:t>
            </a:r>
          </a:p>
          <a:p>
            <a:pPr>
              <a:lnSpc>
                <a:spcPts val="3200"/>
              </a:lnSpc>
            </a:pPr>
            <a:r>
              <a:rPr lang="en-US" altLang="zh-CN" sz="2200" dirty="0"/>
              <a:t>        </a:t>
            </a:r>
            <a:r>
              <a:rPr lang="zh-CN" altLang="zh-CN" sz="2200" dirty="0"/>
              <a:t>等价类划分法是将软件程序的输入区域划分为若干子集，然后从每一个子集中选取少数具有代表性的数据作为测试用例。每一类的代表性数据在测试中的作用等价于这一类中的其他值，划分等价类的方法有以下</a:t>
            </a:r>
            <a:r>
              <a:rPr lang="en-US" altLang="zh-CN" sz="2200" dirty="0"/>
              <a:t>6</a:t>
            </a:r>
            <a:r>
              <a:rPr lang="zh-CN" altLang="zh-CN" sz="2200" dirty="0"/>
              <a:t>种。</a:t>
            </a:r>
          </a:p>
          <a:p>
            <a:pPr lvl="0">
              <a:lnSpc>
                <a:spcPts val="3200"/>
              </a:lnSpc>
            </a:pPr>
            <a:r>
              <a:rPr lang="en-US" altLang="zh-CN" sz="2200" dirty="0"/>
              <a:t>       (1) </a:t>
            </a:r>
            <a:r>
              <a:rPr lang="zh-CN" altLang="zh-CN" sz="2200" dirty="0"/>
              <a:t>在输入条件规定了取值范围或值的个数时，可确立一个有效等价类与两个无效等价类。</a:t>
            </a:r>
          </a:p>
          <a:p>
            <a:pPr lvl="0">
              <a:lnSpc>
                <a:spcPts val="3200"/>
              </a:lnSpc>
            </a:pPr>
            <a:r>
              <a:rPr lang="en-US" altLang="zh-CN" sz="2200" dirty="0"/>
              <a:t>       (2)</a:t>
            </a:r>
            <a:r>
              <a:rPr lang="zh-CN" altLang="zh-CN" sz="2200" dirty="0"/>
              <a:t>在输入条件规定了输入值的集合或规定了“必须如何”的条件时，可确立一个有效等价类与一个无效等价类。</a:t>
            </a:r>
          </a:p>
          <a:p>
            <a:pPr lvl="0">
              <a:lnSpc>
                <a:spcPts val="3200"/>
              </a:lnSpc>
            </a:pPr>
            <a:r>
              <a:rPr lang="en-US" altLang="zh-CN" sz="2200" dirty="0"/>
              <a:t>       (3)</a:t>
            </a:r>
            <a:r>
              <a:rPr lang="zh-CN" altLang="zh-CN" sz="2200" dirty="0"/>
              <a:t>在输入条件是一个布尔量时，可确定一个有效等价类与一个无效等价类。</a:t>
            </a:r>
          </a:p>
          <a:p>
            <a:pPr lvl="0">
              <a:lnSpc>
                <a:spcPts val="3200"/>
              </a:lnSpc>
            </a:pPr>
            <a:r>
              <a:rPr lang="en-US" altLang="zh-CN" sz="2200" dirty="0"/>
              <a:t>       </a:t>
            </a:r>
            <a:endParaRPr lang="zh-CN" altLang="zh-CN" sz="2200" dirty="0"/>
          </a:p>
        </p:txBody>
      </p:sp>
      <p:sp>
        <p:nvSpPr>
          <p:cNvPr id="6" name="矩形 5"/>
          <p:cNvSpPr/>
          <p:nvPr/>
        </p:nvSpPr>
        <p:spPr>
          <a:xfrm>
            <a:off x="3995758" y="1046168"/>
            <a:ext cx="7239000" cy="400110"/>
          </a:xfrm>
          <a:prstGeom prst="rect">
            <a:avLst/>
          </a:prstGeom>
        </p:spPr>
        <p:txBody>
          <a:bodyPr wrap="square">
            <a:spAutoFit/>
          </a:bodyPr>
          <a:lstStyle/>
          <a:p>
            <a:r>
              <a:rPr lang="zh-CN" altLang="zh-CN" sz="2000" dirty="0"/>
              <a:t>测试区域确定法分为等价类划分法与边界值分析法。</a:t>
            </a:r>
          </a:p>
        </p:txBody>
      </p:sp>
      <p:sp>
        <p:nvSpPr>
          <p:cNvPr id="8" name="灯片编号占位符 7">
            <a:extLst>
              <a:ext uri="{FF2B5EF4-FFF2-40B4-BE49-F238E27FC236}">
                <a16:creationId xmlns:a16="http://schemas.microsoft.com/office/drawing/2014/main" id="{53A3884A-3CDF-46F3-AD9B-C5E7CE0B20B2}"/>
              </a:ext>
            </a:extLst>
          </p:cNvPr>
          <p:cNvSpPr>
            <a:spLocks noGrp="1"/>
          </p:cNvSpPr>
          <p:nvPr>
            <p:ph type="sldNum" sz="quarter" idx="12"/>
          </p:nvPr>
        </p:nvSpPr>
        <p:spPr/>
        <p:txBody>
          <a:bodyPr/>
          <a:lstStyle/>
          <a:p>
            <a:fld id="{B6F15528-21DE-4FAA-801E-634DDDAF4B2B}" type="slidenum">
              <a:rPr lang="en-US" smtClean="0"/>
              <a:t>589</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additive="base">
                                        <p:cTn id="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 calcmode="lin" valueType="num">
                                      <p:cBhvr additive="base">
                                        <p:cTn id="1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additive="base">
                                        <p:cTn id="1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 calcmode="lin" valueType="num">
                                      <p:cBhvr additive="base">
                                        <p:cTn id="23"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3. </a:t>
            </a:r>
            <a:r>
              <a:rPr lang="zh-CN" altLang="zh-CN" dirty="0"/>
              <a:t>软件工程经济学的研究与发展</a:t>
            </a:r>
            <a:endParaRPr lang="zh-CN" altLang="en-US" dirty="0"/>
          </a:p>
        </p:txBody>
      </p:sp>
      <p:sp>
        <p:nvSpPr>
          <p:cNvPr id="9" name="矩形 8"/>
          <p:cNvSpPr/>
          <p:nvPr/>
        </p:nvSpPr>
        <p:spPr>
          <a:xfrm flipV="1">
            <a:off x="-64547" y="1174275"/>
            <a:ext cx="12321094" cy="45719"/>
          </a:xfrm>
          <a:prstGeom prst="rect">
            <a:avLst/>
          </a:prstGeom>
          <a:solidFill>
            <a:srgbClr val="7CC43A">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3" name="矩形 12"/>
          <p:cNvSpPr/>
          <p:nvPr/>
        </p:nvSpPr>
        <p:spPr>
          <a:xfrm>
            <a:off x="0" y="5891502"/>
            <a:ext cx="12195175" cy="968085"/>
          </a:xfrm>
          <a:prstGeom prst="rect">
            <a:avLst/>
          </a:prstGeom>
          <a:solidFill>
            <a:srgbClr val="DDDDDD">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sp>
        <p:nvSpPr>
          <p:cNvPr id="18" name="矩形 17"/>
          <p:cNvSpPr/>
          <p:nvPr/>
        </p:nvSpPr>
        <p:spPr>
          <a:xfrm>
            <a:off x="434975" y="1392238"/>
            <a:ext cx="5892800" cy="508000"/>
          </a:xfrm>
          <a:prstGeom prst="rect">
            <a:avLst/>
          </a:prstGeom>
          <a:solidFill>
            <a:srgbClr val="7CC43A">
              <a:alpha val="80000"/>
            </a:srgbClr>
          </a:solidFill>
          <a:ln w="12700" cap="flat" cmpd="sng" algn="ctr">
            <a:noFill/>
            <a:prstDash val="solid"/>
            <a:miter lim="800000"/>
          </a:ln>
          <a:effectLst/>
        </p:spPr>
        <p:txBody>
          <a:bodyPr rtlCol="0" anchor="ctr"/>
          <a:lstStyle/>
          <a:p>
            <a:pPr lvl="0" defTabSz="914400"/>
            <a:r>
              <a:rPr lang="zh-CN" altLang="en-US" sz="1800" b="1" kern="0" dirty="0">
                <a:solidFill>
                  <a:srgbClr val="FFFFFF"/>
                </a:solidFill>
                <a:latin typeface="宋体" panose="02010600030101010101" pitchFamily="2" charset="-122"/>
              </a:rPr>
              <a:t>国外研究</a:t>
            </a:r>
          </a:p>
        </p:txBody>
      </p:sp>
      <p:sp>
        <p:nvSpPr>
          <p:cNvPr id="19" name="矩形 18"/>
          <p:cNvSpPr/>
          <p:nvPr/>
        </p:nvSpPr>
        <p:spPr>
          <a:xfrm>
            <a:off x="446087" y="3325813"/>
            <a:ext cx="5892800" cy="476250"/>
          </a:xfrm>
          <a:prstGeom prst="rect">
            <a:avLst/>
          </a:prstGeom>
          <a:solidFill>
            <a:srgbClr val="F69200">
              <a:alpha val="80000"/>
            </a:srgbClr>
          </a:solidFill>
          <a:ln w="12700" cap="flat" cmpd="sng" algn="ctr">
            <a:noFill/>
            <a:prstDash val="solid"/>
            <a:miter lim="800000"/>
          </a:ln>
          <a:effectLst/>
        </p:spPr>
        <p:txBody>
          <a:bodyPr rtlCol="0" anchor="ctr"/>
          <a:lstStyle/>
          <a:p>
            <a:pPr lvl="0" defTabSz="914400"/>
            <a:r>
              <a:rPr lang="zh-CN" altLang="en-US" sz="1800" b="1" kern="0" dirty="0">
                <a:solidFill>
                  <a:srgbClr val="FFFFFF"/>
                </a:solidFill>
                <a:latin typeface="宋体" panose="02010600030101010101" pitchFamily="2" charset="-122"/>
              </a:rPr>
              <a:t>国内研究</a:t>
            </a:r>
          </a:p>
        </p:txBody>
      </p:sp>
      <p:sp>
        <p:nvSpPr>
          <p:cNvPr id="20" name="Rectangle 3"/>
          <p:cNvSpPr txBox="1">
            <a:spLocks noChangeArrowheads="1"/>
          </p:cNvSpPr>
          <p:nvPr/>
        </p:nvSpPr>
        <p:spPr bwMode="auto">
          <a:xfrm>
            <a:off x="434975" y="1954213"/>
            <a:ext cx="11061700" cy="1371600"/>
          </a:xfrm>
          <a:prstGeom prst="rect">
            <a:avLst/>
          </a:prstGeom>
          <a:noFill/>
        </p:spPr>
        <p:txBody>
          <a:bodyPr vert="horz" wrap="square" lIns="91440" tIns="45720" rIns="91440" bIns="45720" numCol="1" rtlCol="0" anchor="t" anchorCtr="0" compatLnSpc="1">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zh-CN" sz="1800" dirty="0"/>
              <a:t>软件工程诞生于“软件危机”。软件危机是指在计算机软件开发中的一系列问题。</a:t>
            </a:r>
            <a:endParaRPr lang="en-US" altLang="zh-CN" sz="1800" dirty="0"/>
          </a:p>
          <a:p>
            <a:pPr>
              <a:lnSpc>
                <a:spcPct val="150000"/>
              </a:lnSpc>
            </a:pPr>
            <a:r>
              <a:rPr lang="zh-CN" altLang="zh-CN" sz="1800" dirty="0"/>
              <a:t>软件工程经济学的研究最早始于美、英等国家，其中较有影响的有</a:t>
            </a:r>
            <a:r>
              <a:rPr lang="en-US" altLang="zh-CN" sz="1800" dirty="0"/>
              <a:t>Boehm B.W</a:t>
            </a:r>
            <a:r>
              <a:rPr lang="zh-CN" altLang="zh-CN" sz="1800" dirty="0"/>
              <a:t>、</a:t>
            </a:r>
            <a:r>
              <a:rPr lang="en-US" altLang="zh-CN" sz="1800" dirty="0"/>
              <a:t>Putnam L.H</a:t>
            </a:r>
            <a:r>
              <a:rPr lang="zh-CN" altLang="zh-CN" sz="1800" dirty="0"/>
              <a:t>以及</a:t>
            </a:r>
            <a:r>
              <a:rPr lang="en-US" altLang="zh-CN" sz="1800" dirty="0" err="1"/>
              <a:t>Banard.L</a:t>
            </a:r>
            <a:r>
              <a:rPr lang="zh-CN" altLang="zh-CN" sz="1800" dirty="0"/>
              <a:t>等专家。</a:t>
            </a:r>
            <a:endParaRPr lang="zh-CN" altLang="en-US" sz="1800" dirty="0">
              <a:solidFill>
                <a:srgbClr val="000000">
                  <a:lumMod val="85000"/>
                  <a:lumOff val="15000"/>
                </a:srgbClr>
              </a:solidFill>
              <a:latin typeface="+mj-ea"/>
              <a:ea typeface="+mj-ea"/>
            </a:endParaRPr>
          </a:p>
        </p:txBody>
      </p:sp>
      <p:sp>
        <p:nvSpPr>
          <p:cNvPr id="21" name="Rectangle 3"/>
          <p:cNvSpPr txBox="1">
            <a:spLocks noChangeArrowheads="1"/>
          </p:cNvSpPr>
          <p:nvPr/>
        </p:nvSpPr>
        <p:spPr bwMode="auto">
          <a:xfrm>
            <a:off x="446087" y="4039394"/>
            <a:ext cx="11050588" cy="1512887"/>
          </a:xfrm>
          <a:prstGeom prst="rect">
            <a:avLst/>
          </a:prstGeom>
          <a:noFill/>
        </p:spPr>
        <p:txBody>
          <a:bodyPr vert="horz" wrap="square" lIns="91440" tIns="45720" rIns="91440" bIns="45720" numCol="1" rtlCol="0" anchor="t" anchorCtr="0" compatLnSpc="1">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zh-CN" sz="1800" dirty="0"/>
              <a:t>我国软件工程经济学的研究还处于初级发展阶段，</a:t>
            </a:r>
            <a:r>
              <a:rPr lang="en-US" altLang="zh-CN" sz="1800" dirty="0"/>
              <a:t>1990</a:t>
            </a:r>
            <a:r>
              <a:rPr lang="zh-CN" altLang="zh-CN" sz="1800" dirty="0"/>
              <a:t>年和</a:t>
            </a:r>
            <a:r>
              <a:rPr lang="en-US" altLang="zh-CN" sz="1800" dirty="0"/>
              <a:t>1991</a:t>
            </a:r>
            <a:r>
              <a:rPr lang="zh-CN" altLang="zh-CN" sz="1800" dirty="0"/>
              <a:t>年由机械工业出版社相继出版了</a:t>
            </a:r>
            <a:r>
              <a:rPr lang="en-US" altLang="zh-CN" sz="1800" dirty="0"/>
              <a:t>Boehm</a:t>
            </a:r>
            <a:r>
              <a:rPr lang="zh-CN" altLang="zh-CN" sz="1800" dirty="0"/>
              <a:t>的著作《软件工程经济学》和</a:t>
            </a:r>
            <a:r>
              <a:rPr lang="en-US" altLang="zh-CN" sz="1800" dirty="0" err="1"/>
              <a:t>Londeix.B</a:t>
            </a:r>
            <a:r>
              <a:rPr lang="zh-CN" altLang="zh-CN" sz="1800" dirty="0"/>
              <a:t>的著作《软件开发成本估算》，对软件工程经济学的概念、方法宣传起到了一定的作用。西安电子科技大学的赵玮教授于</a:t>
            </a:r>
            <a:r>
              <a:rPr lang="en-US" altLang="zh-CN" sz="1800" dirty="0"/>
              <a:t>2008</a:t>
            </a:r>
            <a:r>
              <a:rPr lang="zh-CN" altLang="zh-CN" sz="1800" dirty="0"/>
              <a:t>年出版了《软件工程经济学》，对我国软件工程经济学的发展起到了指引作用。</a:t>
            </a:r>
            <a:endParaRPr lang="en-US" altLang="zh-CN" sz="1800" dirty="0">
              <a:solidFill>
                <a:srgbClr val="000000">
                  <a:lumMod val="85000"/>
                  <a:lumOff val="15000"/>
                </a:srgbClr>
              </a:solidFill>
              <a:latin typeface="+mj-ea"/>
              <a:ea typeface="+mj-ea"/>
            </a:endParaRPr>
          </a:p>
        </p:txBody>
      </p:sp>
      <p:cxnSp>
        <p:nvCxnSpPr>
          <p:cNvPr id="22" name="直接连接符 21"/>
          <p:cNvCxnSpPr/>
          <p:nvPr/>
        </p:nvCxnSpPr>
        <p:spPr>
          <a:xfrm>
            <a:off x="3175" y="5761831"/>
            <a:ext cx="12192000" cy="0"/>
          </a:xfrm>
          <a:prstGeom prst="line">
            <a:avLst/>
          </a:prstGeom>
          <a:noFill/>
          <a:ln w="57150" cap="flat" cmpd="sng" algn="ctr">
            <a:solidFill>
              <a:srgbClr val="F69200"/>
            </a:solidFill>
            <a:prstDash val="solid"/>
            <a:miter lim="800000"/>
          </a:ln>
          <a:effectLst/>
        </p:spPr>
      </p:cxnSp>
      <p:sp>
        <p:nvSpPr>
          <p:cNvPr id="3" name="灯片编号占位符 2">
            <a:extLst>
              <a:ext uri="{FF2B5EF4-FFF2-40B4-BE49-F238E27FC236}">
                <a16:creationId xmlns:a16="http://schemas.microsoft.com/office/drawing/2014/main" id="{9496FC19-184F-452F-9E4A-5C1D9D3F05FB}"/>
              </a:ext>
            </a:extLst>
          </p:cNvPr>
          <p:cNvSpPr>
            <a:spLocks noGrp="1"/>
          </p:cNvSpPr>
          <p:nvPr>
            <p:ph type="sldNum" sz="quarter" idx="12"/>
          </p:nvPr>
        </p:nvSpPr>
        <p:spPr/>
        <p:txBody>
          <a:bodyPr/>
          <a:lstStyle/>
          <a:p>
            <a:fld id="{B6F15528-21DE-4FAA-801E-634DDDAF4B2B}" type="slidenum">
              <a:rPr lang="en-US" smtClean="0"/>
              <a:t>59</a:t>
            </a:fld>
            <a:endParaRPr lang="en-US" dirty="0"/>
          </a:p>
        </p:txBody>
      </p:sp>
      <p:sp>
        <p:nvSpPr>
          <p:cNvPr id="12" name="灯片编号占位符 8">
            <a:extLst>
              <a:ext uri="{FF2B5EF4-FFF2-40B4-BE49-F238E27FC236}">
                <a16:creationId xmlns:a16="http://schemas.microsoft.com/office/drawing/2014/main" id="{6690163F-4009-42FC-95F4-B601BFC33902}"/>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59</a:t>
            </a:fld>
            <a:endParaRPr kumimoji="0" lang="en-US" altLang="zh-CN" sz="1800">
              <a:latin typeface="Times New Roman" panose="02020603050405020304" pitchFamily="18" charset="0"/>
            </a:endParaRPr>
          </a:p>
        </p:txBody>
      </p:sp>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b="1" dirty="0"/>
              <a:t>8.3.1  </a:t>
            </a:r>
            <a:r>
              <a:rPr lang="zh-CN" altLang="en-US" b="1" dirty="0"/>
              <a:t>黑盒测试法</a:t>
            </a:r>
          </a:p>
        </p:txBody>
      </p:sp>
      <p:sp>
        <p:nvSpPr>
          <p:cNvPr id="243" name="矩形 242"/>
          <p:cNvSpPr/>
          <p:nvPr/>
        </p:nvSpPr>
        <p:spPr>
          <a:xfrm>
            <a:off x="1" y="1524794"/>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dirty="0">
              <a:latin typeface="宋体" panose="02010600030101010101" pitchFamily="2" charset="-122"/>
              <a:ea typeface="宋体" panose="02010600030101010101" pitchFamily="2" charset="-122"/>
            </a:endParaRPr>
          </a:p>
        </p:txBody>
      </p:sp>
      <p:grpSp>
        <p:nvGrpSpPr>
          <p:cNvPr id="2" name="组合 1"/>
          <p:cNvGrpSpPr/>
          <p:nvPr/>
        </p:nvGrpSpPr>
        <p:grpSpPr>
          <a:xfrm flipH="1">
            <a:off x="-19237" y="5944879"/>
            <a:ext cx="3297433" cy="914713"/>
            <a:chOff x="8920155" y="5944877"/>
            <a:chExt cx="3294742" cy="914713"/>
          </a:xfrm>
        </p:grpSpPr>
        <p:sp>
          <p:nvSpPr>
            <p:cNvPr id="23"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4"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5"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grpSp>
      <p:sp>
        <p:nvSpPr>
          <p:cNvPr id="26" name="矩形 25"/>
          <p:cNvSpPr/>
          <p:nvPr/>
        </p:nvSpPr>
        <p:spPr>
          <a:xfrm>
            <a:off x="3278196" y="6515583"/>
            <a:ext cx="8920154" cy="34400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765175" y="991394"/>
            <a:ext cx="4572000" cy="430887"/>
          </a:xfrm>
          <a:prstGeom prst="rect">
            <a:avLst/>
          </a:prstGeom>
          <a:noFill/>
        </p:spPr>
        <p:txBody>
          <a:bodyPr wrap="square" rtlCol="0">
            <a:spAutoFit/>
          </a:bodyPr>
          <a:lstStyle/>
          <a:p>
            <a:r>
              <a:rPr lang="en-US" altLang="zh-CN" sz="2200" b="1" dirty="0"/>
              <a:t>1</a:t>
            </a:r>
            <a:r>
              <a:rPr lang="zh-CN" altLang="zh-CN" sz="2200" b="1" dirty="0"/>
              <a:t>）等价类划分法</a:t>
            </a:r>
          </a:p>
        </p:txBody>
      </p:sp>
      <p:sp>
        <p:nvSpPr>
          <p:cNvPr id="5" name="矩形 4"/>
          <p:cNvSpPr/>
          <p:nvPr/>
        </p:nvSpPr>
        <p:spPr>
          <a:xfrm>
            <a:off x="955675" y="2286794"/>
            <a:ext cx="10286999" cy="2954655"/>
          </a:xfrm>
          <a:prstGeom prst="rect">
            <a:avLst/>
          </a:prstGeom>
        </p:spPr>
        <p:txBody>
          <a:bodyPr wrap="square">
            <a:spAutoFit/>
          </a:bodyPr>
          <a:lstStyle/>
          <a:p>
            <a:pPr lvl="0">
              <a:lnSpc>
                <a:spcPct val="150000"/>
              </a:lnSpc>
            </a:pPr>
            <a:r>
              <a:rPr lang="en-US" altLang="zh-CN" sz="2200" dirty="0"/>
              <a:t>       (4) </a:t>
            </a:r>
            <a:r>
              <a:rPr lang="zh-CN" altLang="zh-CN" sz="2200" dirty="0"/>
              <a:t>在规定了输入数据的一组值（假设是</a:t>
            </a:r>
            <a:r>
              <a:rPr lang="en-US" altLang="zh-CN" sz="2200" dirty="0"/>
              <a:t>n</a:t>
            </a:r>
            <a:r>
              <a:rPr lang="zh-CN" altLang="zh-CN" sz="2200" dirty="0"/>
              <a:t>个），且程序要对每一个输入值分别处理时，可确立</a:t>
            </a:r>
            <a:r>
              <a:rPr lang="en-US" altLang="zh-CN" sz="2200" dirty="0"/>
              <a:t>n</a:t>
            </a:r>
            <a:r>
              <a:rPr lang="zh-CN" altLang="zh-CN" sz="2200" dirty="0"/>
              <a:t>个有效等价类与一个无效等价类。</a:t>
            </a:r>
            <a:endParaRPr lang="en-US" altLang="zh-CN" sz="2200" dirty="0"/>
          </a:p>
          <a:p>
            <a:pPr lvl="0">
              <a:lnSpc>
                <a:spcPct val="150000"/>
              </a:lnSpc>
            </a:pPr>
            <a:r>
              <a:rPr lang="en-US" altLang="zh-CN" sz="2000" dirty="0"/>
              <a:t>        (5) </a:t>
            </a:r>
            <a:r>
              <a:rPr lang="zh-CN" altLang="zh-CN" sz="2000" dirty="0"/>
              <a:t>在规定了输入数据必须遵守的规则时，可确立一个有效等价类（符合规则）与若干个无效等价类（从不同角度违反规则）。</a:t>
            </a:r>
          </a:p>
          <a:p>
            <a:pPr>
              <a:lnSpc>
                <a:spcPct val="150000"/>
              </a:lnSpc>
            </a:pPr>
            <a:r>
              <a:rPr lang="en-US" altLang="zh-CN" sz="2000" dirty="0"/>
              <a:t>        (6) </a:t>
            </a:r>
            <a:r>
              <a:rPr lang="zh-CN" altLang="zh-CN" sz="2000" dirty="0"/>
              <a:t>在确知已划分的等价类中各元素在程序处理中的方式不同时，应再将该等价类进一步划分为更小的等价类。</a:t>
            </a:r>
            <a:endParaRPr lang="zh-CN" altLang="zh-CN" sz="2200" dirty="0"/>
          </a:p>
        </p:txBody>
      </p:sp>
      <p:sp>
        <p:nvSpPr>
          <p:cNvPr id="7" name="灯片编号占位符 6">
            <a:extLst>
              <a:ext uri="{FF2B5EF4-FFF2-40B4-BE49-F238E27FC236}">
                <a16:creationId xmlns:a16="http://schemas.microsoft.com/office/drawing/2014/main" id="{DB5F50BE-3D6C-4FCA-BBCA-82ED06C6DF36}"/>
              </a:ext>
            </a:extLst>
          </p:cNvPr>
          <p:cNvSpPr>
            <a:spLocks noGrp="1"/>
          </p:cNvSpPr>
          <p:nvPr>
            <p:ph type="sldNum" sz="quarter" idx="12"/>
          </p:nvPr>
        </p:nvSpPr>
        <p:spPr/>
        <p:txBody>
          <a:bodyPr/>
          <a:lstStyle/>
          <a:p>
            <a:fld id="{B6F15528-21DE-4FAA-801E-634DDDAF4B2B}" type="slidenum">
              <a:rPr lang="en-US" smtClean="0"/>
              <a:t>590</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b="1" dirty="0"/>
              <a:t>8.3.1  </a:t>
            </a:r>
            <a:r>
              <a:rPr lang="zh-CN" altLang="en-US" b="1" dirty="0"/>
              <a:t>黑盒测试法</a:t>
            </a:r>
          </a:p>
        </p:txBody>
      </p:sp>
      <p:sp>
        <p:nvSpPr>
          <p:cNvPr id="243" name="矩形 242"/>
          <p:cNvSpPr/>
          <p:nvPr/>
        </p:nvSpPr>
        <p:spPr>
          <a:xfrm>
            <a:off x="1" y="1768910"/>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2" name="组合 1"/>
          <p:cNvGrpSpPr/>
          <p:nvPr/>
        </p:nvGrpSpPr>
        <p:grpSpPr>
          <a:xfrm flipH="1">
            <a:off x="-19237" y="5944879"/>
            <a:ext cx="3297433" cy="914713"/>
            <a:chOff x="8920155" y="5944877"/>
            <a:chExt cx="3294742" cy="914713"/>
          </a:xfrm>
        </p:grpSpPr>
        <p:sp>
          <p:nvSpPr>
            <p:cNvPr id="23"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4"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5"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grpSp>
      <p:sp>
        <p:nvSpPr>
          <p:cNvPr id="26" name="矩形 25"/>
          <p:cNvSpPr/>
          <p:nvPr/>
        </p:nvSpPr>
        <p:spPr>
          <a:xfrm>
            <a:off x="3278196" y="6515583"/>
            <a:ext cx="8920154" cy="34400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830531" y="1905794"/>
            <a:ext cx="10526444" cy="3970318"/>
          </a:xfrm>
          <a:prstGeom prst="rect">
            <a:avLst/>
          </a:prstGeom>
        </p:spPr>
        <p:txBody>
          <a:bodyPr wrap="square">
            <a:spAutoFit/>
          </a:bodyPr>
          <a:lstStyle/>
          <a:p>
            <a:pPr>
              <a:lnSpc>
                <a:spcPct val="150000"/>
              </a:lnSpc>
            </a:pPr>
            <a:r>
              <a:rPr lang="en-US" altLang="zh-CN" dirty="0"/>
              <a:t>        </a:t>
            </a:r>
            <a:r>
              <a:rPr lang="zh-CN" altLang="zh-CN" dirty="0"/>
              <a:t>在确立了等价类后，需要建立等价类表，列出所有划分出的等价类，再从划分出的等价类中按以下</a:t>
            </a:r>
            <a:r>
              <a:rPr lang="en-US" altLang="zh-CN" dirty="0"/>
              <a:t>3</a:t>
            </a:r>
            <a:r>
              <a:rPr lang="zh-CN" altLang="zh-CN" dirty="0"/>
              <a:t>个原则设计测试用例。</a:t>
            </a:r>
          </a:p>
          <a:p>
            <a:pPr lvl="0">
              <a:lnSpc>
                <a:spcPct val="150000"/>
              </a:lnSpc>
            </a:pPr>
            <a:r>
              <a:rPr lang="en-US" altLang="zh-CN" dirty="0"/>
              <a:t>        (1) </a:t>
            </a:r>
            <a:r>
              <a:rPr lang="zh-CN" altLang="zh-CN" dirty="0"/>
              <a:t>必须为每一个等价类确定一个唯一的编号。</a:t>
            </a:r>
          </a:p>
          <a:p>
            <a:pPr lvl="0">
              <a:lnSpc>
                <a:spcPct val="150000"/>
              </a:lnSpc>
            </a:pPr>
            <a:r>
              <a:rPr lang="en-US" altLang="zh-CN" dirty="0"/>
              <a:t>        (2) </a:t>
            </a:r>
            <a:r>
              <a:rPr lang="zh-CN" altLang="zh-CN" dirty="0"/>
              <a:t>设计一个新的测试用例，使其尽可能多地覆盖尚未被覆盖的有效等价类，重复这一步骤，直到所有的有效等价类完全被覆盖为止。</a:t>
            </a:r>
          </a:p>
          <a:p>
            <a:pPr>
              <a:lnSpc>
                <a:spcPct val="150000"/>
              </a:lnSpc>
            </a:pPr>
            <a:r>
              <a:rPr lang="en-US" altLang="zh-CN" dirty="0"/>
              <a:t>        (3) </a:t>
            </a:r>
            <a:r>
              <a:rPr lang="zh-CN" altLang="zh-CN" dirty="0"/>
              <a:t>设计一个新的测试用例，使其仅覆盖一个尚未被覆盖的无效的等价类，重复这一步骤，直到所有的无效等价类完全被覆盖为止。</a:t>
            </a:r>
            <a:endParaRPr lang="zh-CN" altLang="en-US" dirty="0"/>
          </a:p>
        </p:txBody>
      </p:sp>
      <p:sp>
        <p:nvSpPr>
          <p:cNvPr id="6" name="矩形 5"/>
          <p:cNvSpPr/>
          <p:nvPr/>
        </p:nvSpPr>
        <p:spPr>
          <a:xfrm>
            <a:off x="993775" y="1143794"/>
            <a:ext cx="2316660" cy="430887"/>
          </a:xfrm>
          <a:prstGeom prst="rect">
            <a:avLst/>
          </a:prstGeom>
        </p:spPr>
        <p:txBody>
          <a:bodyPr wrap="none">
            <a:spAutoFit/>
          </a:bodyPr>
          <a:lstStyle/>
          <a:p>
            <a:r>
              <a:rPr lang="en-US" altLang="zh-CN" sz="2200" b="1" dirty="0"/>
              <a:t>1</a:t>
            </a:r>
            <a:r>
              <a:rPr lang="zh-CN" altLang="zh-CN" sz="2200" b="1" dirty="0"/>
              <a:t>）等价类划分法</a:t>
            </a:r>
          </a:p>
        </p:txBody>
      </p:sp>
      <p:sp>
        <p:nvSpPr>
          <p:cNvPr id="7" name="灯片编号占位符 6">
            <a:extLst>
              <a:ext uri="{FF2B5EF4-FFF2-40B4-BE49-F238E27FC236}">
                <a16:creationId xmlns:a16="http://schemas.microsoft.com/office/drawing/2014/main" id="{E2DC3239-B8AD-4E91-B424-ACE5D27B3EB4}"/>
              </a:ext>
            </a:extLst>
          </p:cNvPr>
          <p:cNvSpPr>
            <a:spLocks noGrp="1"/>
          </p:cNvSpPr>
          <p:nvPr>
            <p:ph type="sldNum" sz="quarter" idx="12"/>
          </p:nvPr>
        </p:nvSpPr>
        <p:spPr/>
        <p:txBody>
          <a:bodyPr/>
          <a:lstStyle/>
          <a:p>
            <a:fld id="{B6F15528-21DE-4FAA-801E-634DDDAF4B2B}" type="slidenum">
              <a:rPr lang="en-US" smtClean="0"/>
              <a:t>591</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3175" y="2405601"/>
            <a:ext cx="12192000" cy="2657139"/>
          </a:xfrm>
          <a:prstGeom prst="rect">
            <a:avLst/>
          </a:prstGeom>
          <a:solidFill>
            <a:srgbClr val="3A418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 name="标题 2"/>
          <p:cNvSpPr>
            <a:spLocks noGrp="1"/>
          </p:cNvSpPr>
          <p:nvPr>
            <p:ph type="title"/>
          </p:nvPr>
        </p:nvSpPr>
        <p:spPr>
          <a:xfrm>
            <a:off x="774699" y="352424"/>
            <a:ext cx="6086475" cy="429419"/>
          </a:xfrm>
        </p:spPr>
        <p:txBody>
          <a:bodyPr/>
          <a:lstStyle/>
          <a:p>
            <a:pPr marL="0" indent="0"/>
            <a:r>
              <a:rPr lang="en-US" altLang="zh-CN" b="1" dirty="0"/>
              <a:t>8.3.1  </a:t>
            </a:r>
            <a:r>
              <a:rPr lang="zh-CN" altLang="en-US" b="1" dirty="0"/>
              <a:t>黑盒测试法</a:t>
            </a:r>
            <a:endParaRPr lang="zh-CN" altLang="en-US" dirty="0"/>
          </a:p>
        </p:txBody>
      </p:sp>
      <p:sp>
        <p:nvSpPr>
          <p:cNvPr id="20" name="内容占位符 4"/>
          <p:cNvSpPr txBox="1"/>
          <p:nvPr/>
        </p:nvSpPr>
        <p:spPr>
          <a:xfrm>
            <a:off x="917575" y="2701986"/>
            <a:ext cx="10784837" cy="2064368"/>
          </a:xfrm>
          <a:prstGeom prst="rect">
            <a:avLst/>
          </a:prstGeom>
        </p:spPr>
        <p:txBody>
          <a:bodyPr vert="horz" lIns="91440" tIns="45720" rIns="91440" bIns="45720" rtlCol="0">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zh-CN" sz="2400" dirty="0">
                <a:solidFill>
                  <a:schemeClr val="bg1"/>
                </a:solidFill>
              </a:rPr>
              <a:t>【</a:t>
            </a:r>
            <a:r>
              <a:rPr lang="zh-CN" altLang="zh-CN" sz="2400" b="1" dirty="0">
                <a:solidFill>
                  <a:schemeClr val="bg1"/>
                </a:solidFill>
              </a:rPr>
              <a:t>例</a:t>
            </a:r>
            <a:r>
              <a:rPr lang="en-US" altLang="zh-CN" sz="2400" b="1" dirty="0">
                <a:solidFill>
                  <a:schemeClr val="bg1"/>
                </a:solidFill>
              </a:rPr>
              <a:t>8.1</a:t>
            </a:r>
            <a:r>
              <a:rPr lang="zh-CN" altLang="zh-CN" sz="2400" dirty="0">
                <a:solidFill>
                  <a:schemeClr val="bg1"/>
                </a:solidFill>
              </a:rPr>
              <a:t>】国内固定电话号码均由两部分组成，分别是以</a:t>
            </a:r>
            <a:r>
              <a:rPr lang="en-US" altLang="zh-CN" sz="2400" dirty="0">
                <a:solidFill>
                  <a:schemeClr val="bg1"/>
                </a:solidFill>
              </a:rPr>
              <a:t>0</a:t>
            </a:r>
            <a:r>
              <a:rPr lang="zh-CN" altLang="zh-CN" sz="2400" dirty="0">
                <a:solidFill>
                  <a:schemeClr val="bg1"/>
                </a:solidFill>
              </a:rPr>
              <a:t>开头的三位或四位数字的地区码，以及以非</a:t>
            </a:r>
            <a:r>
              <a:rPr lang="en-US" altLang="zh-CN" sz="2400" dirty="0">
                <a:solidFill>
                  <a:schemeClr val="bg1"/>
                </a:solidFill>
              </a:rPr>
              <a:t>0</a:t>
            </a:r>
            <a:r>
              <a:rPr lang="zh-CN" altLang="zh-CN" sz="2400" dirty="0">
                <a:solidFill>
                  <a:schemeClr val="bg1"/>
                </a:solidFill>
              </a:rPr>
              <a:t>、非</a:t>
            </a:r>
            <a:r>
              <a:rPr lang="en-US" altLang="zh-CN" sz="2400" dirty="0">
                <a:solidFill>
                  <a:schemeClr val="bg1"/>
                </a:solidFill>
              </a:rPr>
              <a:t>1</a:t>
            </a:r>
            <a:r>
              <a:rPr lang="zh-CN" altLang="zh-CN" sz="2400" dirty="0">
                <a:solidFill>
                  <a:schemeClr val="bg1"/>
                </a:solidFill>
              </a:rPr>
              <a:t>开头的七位或八位数字的电话号码。假定测试程序能接受所有符合上述规定的电话号码，拒绝所有不符合规定的电话号码，请使用等价分类法来设计测试用例。</a:t>
            </a:r>
            <a:endParaRPr lang="en-US" altLang="zh-CN" sz="2400" dirty="0">
              <a:solidFill>
                <a:schemeClr val="bg1"/>
              </a:solidFill>
            </a:endParaRPr>
          </a:p>
        </p:txBody>
      </p:sp>
      <p:grpSp>
        <p:nvGrpSpPr>
          <p:cNvPr id="11" name="组合 10"/>
          <p:cNvGrpSpPr/>
          <p:nvPr/>
        </p:nvGrpSpPr>
        <p:grpSpPr>
          <a:xfrm>
            <a:off x="-117364" y="1263857"/>
            <a:ext cx="3213509" cy="1301644"/>
            <a:chOff x="-8805" y="5407865"/>
            <a:chExt cx="3213509" cy="1301644"/>
          </a:xfrm>
        </p:grpSpPr>
        <p:sp>
          <p:nvSpPr>
            <p:cNvPr id="12" name="矩形 11"/>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0" y="5868194"/>
            <a:ext cx="12195175" cy="989805"/>
          </a:xfrm>
          <a:prstGeom prst="rect">
            <a:avLst/>
          </a:prstGeom>
          <a:solidFill>
            <a:srgbClr val="DDDDDD">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sp>
        <p:nvSpPr>
          <p:cNvPr id="2" name="矩形 1"/>
          <p:cNvSpPr/>
          <p:nvPr/>
        </p:nvSpPr>
        <p:spPr>
          <a:xfrm>
            <a:off x="3965575" y="1382298"/>
            <a:ext cx="2316660" cy="430887"/>
          </a:xfrm>
          <a:prstGeom prst="rect">
            <a:avLst/>
          </a:prstGeom>
        </p:spPr>
        <p:txBody>
          <a:bodyPr wrap="none">
            <a:spAutoFit/>
          </a:bodyPr>
          <a:lstStyle/>
          <a:p>
            <a:r>
              <a:rPr lang="en-US" altLang="zh-CN" sz="2200" b="1" dirty="0"/>
              <a:t>1</a:t>
            </a:r>
            <a:r>
              <a:rPr lang="zh-CN" altLang="zh-CN" sz="2200" b="1" dirty="0"/>
              <a:t>）等价类划分法</a:t>
            </a:r>
          </a:p>
        </p:txBody>
      </p:sp>
      <p:sp>
        <p:nvSpPr>
          <p:cNvPr id="5" name="灯片编号占位符 4">
            <a:extLst>
              <a:ext uri="{FF2B5EF4-FFF2-40B4-BE49-F238E27FC236}">
                <a16:creationId xmlns:a16="http://schemas.microsoft.com/office/drawing/2014/main" id="{60C41B20-9F40-4677-8C14-5E6E6540D22A}"/>
              </a:ext>
            </a:extLst>
          </p:cNvPr>
          <p:cNvSpPr>
            <a:spLocks noGrp="1"/>
          </p:cNvSpPr>
          <p:nvPr>
            <p:ph type="sldNum" sz="quarter" idx="12"/>
          </p:nvPr>
        </p:nvSpPr>
        <p:spPr/>
        <p:txBody>
          <a:bodyPr/>
          <a:lstStyle/>
          <a:p>
            <a:fld id="{B6F15528-21DE-4FAA-801E-634DDDAF4B2B}" type="slidenum">
              <a:rPr lang="en-US" smtClean="0"/>
              <a:t>592</a:t>
            </a:fld>
            <a:endParaRPr lang="en-US" dirty="0"/>
          </a:p>
        </p:txBody>
      </p:sp>
    </p:spTree>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b="1" dirty="0"/>
              <a:t>8.3.1  </a:t>
            </a:r>
            <a:r>
              <a:rPr lang="zh-CN" altLang="en-US" b="1" dirty="0"/>
              <a:t>黑盒测试法</a:t>
            </a:r>
          </a:p>
        </p:txBody>
      </p:sp>
      <p:sp>
        <p:nvSpPr>
          <p:cNvPr id="243" name="矩形 242"/>
          <p:cNvSpPr/>
          <p:nvPr/>
        </p:nvSpPr>
        <p:spPr>
          <a:xfrm>
            <a:off x="1" y="1768910"/>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104" name="组合 103"/>
          <p:cNvGrpSpPr/>
          <p:nvPr/>
        </p:nvGrpSpPr>
        <p:grpSpPr>
          <a:xfrm flipH="1">
            <a:off x="9914161" y="5830680"/>
            <a:ext cx="2284188" cy="1186758"/>
            <a:chOff x="-8805" y="5407865"/>
            <a:chExt cx="3213509" cy="1301644"/>
          </a:xfrm>
        </p:grpSpPr>
        <p:sp>
          <p:nvSpPr>
            <p:cNvPr id="105" name="矩形 104"/>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TextBox 25"/>
          <p:cNvSpPr txBox="1"/>
          <p:nvPr/>
        </p:nvSpPr>
        <p:spPr>
          <a:xfrm>
            <a:off x="993775" y="1104268"/>
            <a:ext cx="4572000" cy="430887"/>
          </a:xfrm>
          <a:prstGeom prst="rect">
            <a:avLst/>
          </a:prstGeom>
          <a:noFill/>
        </p:spPr>
        <p:txBody>
          <a:bodyPr wrap="square" rtlCol="0">
            <a:spAutoFit/>
          </a:bodyPr>
          <a:lstStyle/>
          <a:p>
            <a:r>
              <a:rPr lang="zh-CN" altLang="en-US" sz="2200" dirty="0"/>
              <a:t>例</a:t>
            </a:r>
            <a:r>
              <a:rPr lang="en-US" altLang="zh-CN" sz="2200" dirty="0"/>
              <a:t>8.1  </a:t>
            </a:r>
            <a:r>
              <a:rPr lang="zh-CN" altLang="en-US" sz="2200" dirty="0"/>
              <a:t>解：</a:t>
            </a:r>
          </a:p>
        </p:txBody>
      </p:sp>
      <p:sp>
        <p:nvSpPr>
          <p:cNvPr id="4" name="矩形 3"/>
          <p:cNvSpPr/>
          <p:nvPr/>
        </p:nvSpPr>
        <p:spPr>
          <a:xfrm>
            <a:off x="3706546" y="1119398"/>
            <a:ext cx="5171609" cy="400110"/>
          </a:xfrm>
          <a:prstGeom prst="rect">
            <a:avLst/>
          </a:prstGeom>
        </p:spPr>
        <p:txBody>
          <a:bodyPr wrap="none">
            <a:spAutoFit/>
          </a:bodyPr>
          <a:lstStyle/>
          <a:p>
            <a:r>
              <a:rPr lang="zh-CN" altLang="zh-CN" sz="2000" dirty="0"/>
              <a:t>步骤①：划分等价类并编号，如表</a:t>
            </a:r>
            <a:r>
              <a:rPr lang="en-US" altLang="zh-CN" sz="2000" dirty="0"/>
              <a:t>8-1</a:t>
            </a:r>
            <a:r>
              <a:rPr lang="zh-CN" altLang="zh-CN" sz="2000" dirty="0"/>
              <a:t>所示：</a:t>
            </a:r>
            <a:endParaRPr lang="zh-CN" altLang="en-US" sz="2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4775" y="2058194"/>
            <a:ext cx="10010408" cy="418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灯片编号占位符 4">
            <a:extLst>
              <a:ext uri="{FF2B5EF4-FFF2-40B4-BE49-F238E27FC236}">
                <a16:creationId xmlns:a16="http://schemas.microsoft.com/office/drawing/2014/main" id="{DA1B8EC7-8ECC-4993-A703-92FD9AC182CD}"/>
              </a:ext>
            </a:extLst>
          </p:cNvPr>
          <p:cNvSpPr>
            <a:spLocks noGrp="1"/>
          </p:cNvSpPr>
          <p:nvPr>
            <p:ph type="sldNum" sz="quarter" idx="12"/>
          </p:nvPr>
        </p:nvSpPr>
        <p:spPr/>
        <p:txBody>
          <a:bodyPr/>
          <a:lstStyle/>
          <a:p>
            <a:fld id="{B6F15528-21DE-4FAA-801E-634DDDAF4B2B}" type="slidenum">
              <a:rPr lang="en-US" smtClean="0"/>
              <a:t>593</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b="1" dirty="0"/>
              <a:t>8.3.1  </a:t>
            </a:r>
            <a:r>
              <a:rPr lang="zh-CN" altLang="en-US" b="1" dirty="0"/>
              <a:t>黑盒测试法</a:t>
            </a:r>
          </a:p>
        </p:txBody>
      </p:sp>
      <p:sp>
        <p:nvSpPr>
          <p:cNvPr id="243" name="矩形 242"/>
          <p:cNvSpPr/>
          <p:nvPr/>
        </p:nvSpPr>
        <p:spPr>
          <a:xfrm>
            <a:off x="1" y="1768910"/>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104" name="组合 103"/>
          <p:cNvGrpSpPr/>
          <p:nvPr/>
        </p:nvGrpSpPr>
        <p:grpSpPr>
          <a:xfrm flipH="1">
            <a:off x="9914161" y="5830680"/>
            <a:ext cx="2284188" cy="1186758"/>
            <a:chOff x="-8805" y="5407865"/>
            <a:chExt cx="3213509" cy="1301644"/>
          </a:xfrm>
        </p:grpSpPr>
        <p:sp>
          <p:nvSpPr>
            <p:cNvPr id="105" name="矩形 104"/>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TextBox 25"/>
          <p:cNvSpPr txBox="1"/>
          <p:nvPr/>
        </p:nvSpPr>
        <p:spPr>
          <a:xfrm>
            <a:off x="993775" y="1104268"/>
            <a:ext cx="4572000" cy="430887"/>
          </a:xfrm>
          <a:prstGeom prst="rect">
            <a:avLst/>
          </a:prstGeom>
          <a:noFill/>
        </p:spPr>
        <p:txBody>
          <a:bodyPr wrap="square" rtlCol="0">
            <a:spAutoFit/>
          </a:bodyPr>
          <a:lstStyle/>
          <a:p>
            <a:r>
              <a:rPr lang="zh-CN" altLang="en-US" sz="2200" dirty="0"/>
              <a:t>例</a:t>
            </a:r>
            <a:r>
              <a:rPr lang="en-US" altLang="zh-CN" sz="2200" dirty="0"/>
              <a:t>8.1  </a:t>
            </a:r>
            <a:r>
              <a:rPr lang="zh-CN" altLang="en-US" sz="2200" dirty="0"/>
              <a:t>解：</a:t>
            </a:r>
          </a:p>
        </p:txBody>
      </p:sp>
      <p:sp>
        <p:nvSpPr>
          <p:cNvPr id="4" name="矩形 3"/>
          <p:cNvSpPr/>
          <p:nvPr/>
        </p:nvSpPr>
        <p:spPr>
          <a:xfrm>
            <a:off x="3706546" y="1119398"/>
            <a:ext cx="6197530" cy="400110"/>
          </a:xfrm>
          <a:prstGeom prst="rect">
            <a:avLst/>
          </a:prstGeom>
        </p:spPr>
        <p:txBody>
          <a:bodyPr wrap="none">
            <a:spAutoFit/>
          </a:bodyPr>
          <a:lstStyle/>
          <a:p>
            <a:r>
              <a:rPr lang="zh-CN" altLang="zh-CN" sz="2000" dirty="0"/>
              <a:t>步骤②：为有效等价类设计测试用例，如表</a:t>
            </a:r>
            <a:r>
              <a:rPr lang="en-US" altLang="zh-CN" sz="2000" dirty="0"/>
              <a:t>8-2</a:t>
            </a:r>
            <a:r>
              <a:rPr lang="zh-CN" altLang="zh-CN" sz="2000" dirty="0"/>
              <a:t>所示：</a:t>
            </a:r>
            <a:endParaRPr lang="zh-CN" altLang="en-US" sz="20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939" y="2534515"/>
            <a:ext cx="10492882"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灯片编号占位符 4">
            <a:extLst>
              <a:ext uri="{FF2B5EF4-FFF2-40B4-BE49-F238E27FC236}">
                <a16:creationId xmlns:a16="http://schemas.microsoft.com/office/drawing/2014/main" id="{9301D4EF-924D-45D4-B985-4C90E4E81B85}"/>
              </a:ext>
            </a:extLst>
          </p:cNvPr>
          <p:cNvSpPr>
            <a:spLocks noGrp="1"/>
          </p:cNvSpPr>
          <p:nvPr>
            <p:ph type="sldNum" sz="quarter" idx="12"/>
          </p:nvPr>
        </p:nvSpPr>
        <p:spPr/>
        <p:txBody>
          <a:bodyPr/>
          <a:lstStyle/>
          <a:p>
            <a:fld id="{B6F15528-21DE-4FAA-801E-634DDDAF4B2B}" type="slidenum">
              <a:rPr lang="en-US" smtClean="0"/>
              <a:t>594</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b="1" dirty="0"/>
              <a:t>8.3.1  </a:t>
            </a:r>
            <a:r>
              <a:rPr lang="zh-CN" altLang="en-US" b="1" dirty="0"/>
              <a:t>黑盒测试法</a:t>
            </a:r>
          </a:p>
        </p:txBody>
      </p:sp>
      <p:sp>
        <p:nvSpPr>
          <p:cNvPr id="243" name="矩形 242"/>
          <p:cNvSpPr/>
          <p:nvPr/>
        </p:nvSpPr>
        <p:spPr>
          <a:xfrm>
            <a:off x="1" y="1768910"/>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104" name="组合 103"/>
          <p:cNvGrpSpPr/>
          <p:nvPr/>
        </p:nvGrpSpPr>
        <p:grpSpPr>
          <a:xfrm flipH="1">
            <a:off x="9914161" y="5830680"/>
            <a:ext cx="2284188" cy="1186758"/>
            <a:chOff x="-8805" y="5407865"/>
            <a:chExt cx="3213509" cy="1301644"/>
          </a:xfrm>
        </p:grpSpPr>
        <p:sp>
          <p:nvSpPr>
            <p:cNvPr id="105" name="矩形 104"/>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TextBox 25"/>
          <p:cNvSpPr txBox="1"/>
          <p:nvPr/>
        </p:nvSpPr>
        <p:spPr>
          <a:xfrm>
            <a:off x="993775" y="1104268"/>
            <a:ext cx="4572000" cy="430887"/>
          </a:xfrm>
          <a:prstGeom prst="rect">
            <a:avLst/>
          </a:prstGeom>
          <a:noFill/>
        </p:spPr>
        <p:txBody>
          <a:bodyPr wrap="square" rtlCol="0">
            <a:spAutoFit/>
          </a:bodyPr>
          <a:lstStyle/>
          <a:p>
            <a:r>
              <a:rPr lang="zh-CN" altLang="en-US" sz="2200" dirty="0"/>
              <a:t>例</a:t>
            </a:r>
            <a:r>
              <a:rPr lang="en-US" altLang="zh-CN" sz="2200" dirty="0"/>
              <a:t>8.1  </a:t>
            </a:r>
            <a:r>
              <a:rPr lang="zh-CN" altLang="en-US" sz="2200" dirty="0"/>
              <a:t>解：</a:t>
            </a:r>
          </a:p>
        </p:txBody>
      </p:sp>
      <p:sp>
        <p:nvSpPr>
          <p:cNvPr id="4" name="矩形 3"/>
          <p:cNvSpPr/>
          <p:nvPr/>
        </p:nvSpPr>
        <p:spPr>
          <a:xfrm>
            <a:off x="3706546" y="1119398"/>
            <a:ext cx="7992894" cy="400110"/>
          </a:xfrm>
          <a:prstGeom prst="rect">
            <a:avLst/>
          </a:prstGeom>
        </p:spPr>
        <p:txBody>
          <a:bodyPr wrap="none">
            <a:spAutoFit/>
          </a:bodyPr>
          <a:lstStyle/>
          <a:p>
            <a:r>
              <a:rPr lang="zh-CN" altLang="zh-CN" sz="2000" dirty="0"/>
              <a:t>步骤③：为每一个无效等价类至少设计一个测试用例，如表</a:t>
            </a:r>
            <a:r>
              <a:rPr lang="en-US" altLang="zh-CN" sz="2000" dirty="0"/>
              <a:t>8-3</a:t>
            </a:r>
            <a:r>
              <a:rPr lang="zh-CN" altLang="zh-CN" sz="2000" dirty="0"/>
              <a:t>所示。</a:t>
            </a:r>
            <a:endParaRPr lang="zh-CN" altLang="en-US" sz="20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7796" y="1990807"/>
            <a:ext cx="9920417" cy="3906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灯片编号占位符 4">
            <a:extLst>
              <a:ext uri="{FF2B5EF4-FFF2-40B4-BE49-F238E27FC236}">
                <a16:creationId xmlns:a16="http://schemas.microsoft.com/office/drawing/2014/main" id="{8BC1EF29-E9D5-40BB-86DA-5956F36F2F30}"/>
              </a:ext>
            </a:extLst>
          </p:cNvPr>
          <p:cNvSpPr>
            <a:spLocks noGrp="1"/>
          </p:cNvSpPr>
          <p:nvPr>
            <p:ph type="sldNum" sz="quarter" idx="12"/>
          </p:nvPr>
        </p:nvSpPr>
        <p:spPr/>
        <p:txBody>
          <a:bodyPr/>
          <a:lstStyle/>
          <a:p>
            <a:fld id="{B6F15528-21DE-4FAA-801E-634DDDAF4B2B}" type="slidenum">
              <a:rPr lang="en-US" smtClean="0"/>
              <a:t>595</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b="1" dirty="0"/>
              <a:t>8.3.1  </a:t>
            </a:r>
            <a:r>
              <a:rPr lang="zh-CN" altLang="en-US" b="1" dirty="0"/>
              <a:t>黑盒测试法</a:t>
            </a:r>
          </a:p>
        </p:txBody>
      </p:sp>
      <p:sp>
        <p:nvSpPr>
          <p:cNvPr id="243" name="矩形 242"/>
          <p:cNvSpPr/>
          <p:nvPr/>
        </p:nvSpPr>
        <p:spPr>
          <a:xfrm>
            <a:off x="1" y="1524794"/>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dirty="0">
              <a:latin typeface="宋体" panose="02010600030101010101" pitchFamily="2" charset="-122"/>
              <a:ea typeface="宋体" panose="02010600030101010101" pitchFamily="2" charset="-122"/>
            </a:endParaRPr>
          </a:p>
        </p:txBody>
      </p:sp>
      <p:grpSp>
        <p:nvGrpSpPr>
          <p:cNvPr id="2" name="组合 1"/>
          <p:cNvGrpSpPr/>
          <p:nvPr/>
        </p:nvGrpSpPr>
        <p:grpSpPr>
          <a:xfrm flipH="1">
            <a:off x="-19237" y="5944879"/>
            <a:ext cx="3297433" cy="914713"/>
            <a:chOff x="8920155" y="5944877"/>
            <a:chExt cx="3294742" cy="914713"/>
          </a:xfrm>
        </p:grpSpPr>
        <p:sp>
          <p:nvSpPr>
            <p:cNvPr id="23"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4"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5"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grpSp>
      <p:sp>
        <p:nvSpPr>
          <p:cNvPr id="26" name="矩形 25"/>
          <p:cNvSpPr/>
          <p:nvPr/>
        </p:nvSpPr>
        <p:spPr>
          <a:xfrm>
            <a:off x="3278196" y="6515583"/>
            <a:ext cx="8920154" cy="34400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765175" y="991394"/>
            <a:ext cx="4572000" cy="430887"/>
          </a:xfrm>
          <a:prstGeom prst="rect">
            <a:avLst/>
          </a:prstGeom>
          <a:noFill/>
        </p:spPr>
        <p:txBody>
          <a:bodyPr wrap="square" rtlCol="0">
            <a:spAutoFit/>
          </a:bodyPr>
          <a:lstStyle/>
          <a:p>
            <a:r>
              <a:rPr lang="en-US" altLang="zh-CN" sz="2200" b="1" dirty="0"/>
              <a:t>2</a:t>
            </a:r>
            <a:r>
              <a:rPr lang="zh-CN" altLang="en-US" sz="2200" b="1" dirty="0"/>
              <a:t>）</a:t>
            </a:r>
            <a:r>
              <a:rPr lang="en-US" altLang="zh-CN" sz="2200" b="1" dirty="0"/>
              <a:t> </a:t>
            </a:r>
            <a:r>
              <a:rPr lang="zh-CN" altLang="en-US" sz="2200" b="1" dirty="0"/>
              <a:t>边界值分析法</a:t>
            </a:r>
          </a:p>
        </p:txBody>
      </p:sp>
      <p:sp>
        <p:nvSpPr>
          <p:cNvPr id="5" name="矩形 4"/>
          <p:cNvSpPr/>
          <p:nvPr/>
        </p:nvSpPr>
        <p:spPr>
          <a:xfrm>
            <a:off x="765175" y="1753394"/>
            <a:ext cx="10286999" cy="4075668"/>
          </a:xfrm>
          <a:prstGeom prst="rect">
            <a:avLst/>
          </a:prstGeom>
        </p:spPr>
        <p:txBody>
          <a:bodyPr wrap="square">
            <a:spAutoFit/>
          </a:bodyPr>
          <a:lstStyle/>
          <a:p>
            <a:pPr>
              <a:lnSpc>
                <a:spcPct val="150000"/>
              </a:lnSpc>
            </a:pPr>
            <a:r>
              <a:rPr lang="en-US" altLang="zh-CN" sz="2200" dirty="0">
                <a:latin typeface="宋体" panose="02010600030101010101" pitchFamily="2" charset="-122"/>
                <a:ea typeface="宋体" panose="02010600030101010101" pitchFamily="2" charset="-122"/>
              </a:rPr>
              <a:t>    </a:t>
            </a:r>
            <a:r>
              <a:rPr lang="zh-CN" altLang="zh-CN" sz="2200" dirty="0">
                <a:latin typeface="宋体" panose="02010600030101010101" pitchFamily="2" charset="-122"/>
                <a:ea typeface="宋体" panose="02010600030101010101" pitchFamily="2" charset="-122"/>
              </a:rPr>
              <a:t>边界值分析法是指对输入或输出的边界值进行测试的一种黑盒测试法。软件测试中通常将边界值分析法作为对等价类划分法的有效补充，故其测试用例一般取自等价类的边界。软件项目中不少错误的发生通常是在输入或输出范围的边界上，而不是发生在输入输出的范围内，故针对各种边界情况来设计测试用例，便可查出更多的错误。</a:t>
            </a:r>
          </a:p>
          <a:p>
            <a:pPr>
              <a:lnSpc>
                <a:spcPct val="150000"/>
              </a:lnSpc>
            </a:pPr>
            <a:r>
              <a:rPr lang="en-US" altLang="zh-CN" sz="2200" dirty="0">
                <a:latin typeface="宋体" panose="02010600030101010101" pitchFamily="2" charset="-122"/>
                <a:ea typeface="宋体" panose="02010600030101010101" pitchFamily="2" charset="-122"/>
              </a:rPr>
              <a:t>    </a:t>
            </a:r>
            <a:r>
              <a:rPr lang="zh-CN" altLang="zh-CN" sz="2200" dirty="0">
                <a:latin typeface="宋体" panose="02010600030101010101" pitchFamily="2" charset="-122"/>
                <a:ea typeface="宋体" panose="02010600030101010101" pitchFamily="2" charset="-122"/>
              </a:rPr>
              <a:t>边界值分析法不是从等价类中随便挑一个来作为代表，而是将每个等价类的每个边界都要作为测试条件，不仅需考虑输入条件，还需考虑输出空间所产生的测试情况。</a:t>
            </a:r>
          </a:p>
        </p:txBody>
      </p:sp>
      <p:sp>
        <p:nvSpPr>
          <p:cNvPr id="7" name="灯片编号占位符 6">
            <a:extLst>
              <a:ext uri="{FF2B5EF4-FFF2-40B4-BE49-F238E27FC236}">
                <a16:creationId xmlns:a16="http://schemas.microsoft.com/office/drawing/2014/main" id="{3603D776-232D-425E-8B18-E3862A347B22}"/>
              </a:ext>
            </a:extLst>
          </p:cNvPr>
          <p:cNvSpPr>
            <a:spLocks noGrp="1"/>
          </p:cNvSpPr>
          <p:nvPr>
            <p:ph type="sldNum" sz="quarter" idx="12"/>
          </p:nvPr>
        </p:nvSpPr>
        <p:spPr/>
        <p:txBody>
          <a:bodyPr/>
          <a:lstStyle/>
          <a:p>
            <a:fld id="{B6F15528-21DE-4FAA-801E-634DDDAF4B2B}" type="slidenum">
              <a:rPr lang="en-US" smtClean="0"/>
              <a:t>596</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b="1" dirty="0"/>
              <a:t>8.3.1  </a:t>
            </a:r>
            <a:r>
              <a:rPr lang="zh-CN" altLang="en-US" b="1" dirty="0"/>
              <a:t>黑盒测试法</a:t>
            </a:r>
          </a:p>
        </p:txBody>
      </p:sp>
      <p:sp>
        <p:nvSpPr>
          <p:cNvPr id="243" name="矩形 242"/>
          <p:cNvSpPr/>
          <p:nvPr/>
        </p:nvSpPr>
        <p:spPr>
          <a:xfrm>
            <a:off x="1" y="1524794"/>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dirty="0">
              <a:latin typeface="宋体" panose="02010600030101010101" pitchFamily="2" charset="-122"/>
              <a:ea typeface="宋体" panose="02010600030101010101" pitchFamily="2" charset="-122"/>
            </a:endParaRPr>
          </a:p>
        </p:txBody>
      </p:sp>
      <p:grpSp>
        <p:nvGrpSpPr>
          <p:cNvPr id="2" name="组合 1"/>
          <p:cNvGrpSpPr/>
          <p:nvPr/>
        </p:nvGrpSpPr>
        <p:grpSpPr>
          <a:xfrm flipH="1">
            <a:off x="-19237" y="5944879"/>
            <a:ext cx="3297433" cy="914713"/>
            <a:chOff x="8920155" y="5944877"/>
            <a:chExt cx="3294742" cy="914713"/>
          </a:xfrm>
        </p:grpSpPr>
        <p:sp>
          <p:nvSpPr>
            <p:cNvPr id="23"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4"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5"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grpSp>
      <p:sp>
        <p:nvSpPr>
          <p:cNvPr id="26" name="矩形 25"/>
          <p:cNvSpPr/>
          <p:nvPr/>
        </p:nvSpPr>
        <p:spPr>
          <a:xfrm>
            <a:off x="3278196" y="6515583"/>
            <a:ext cx="8920154" cy="34400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749059" y="941507"/>
            <a:ext cx="4572000" cy="430887"/>
          </a:xfrm>
          <a:prstGeom prst="rect">
            <a:avLst/>
          </a:prstGeom>
          <a:noFill/>
        </p:spPr>
        <p:txBody>
          <a:bodyPr wrap="square" rtlCol="0">
            <a:spAutoFit/>
          </a:bodyPr>
          <a:lstStyle/>
          <a:p>
            <a:r>
              <a:rPr lang="en-US" altLang="zh-CN" sz="2200" b="1" dirty="0"/>
              <a:t>2</a:t>
            </a:r>
            <a:r>
              <a:rPr lang="zh-CN" altLang="en-US" sz="2200" b="1" dirty="0"/>
              <a:t>）</a:t>
            </a:r>
            <a:r>
              <a:rPr lang="en-US" altLang="zh-CN" sz="2200" b="1" dirty="0"/>
              <a:t> </a:t>
            </a:r>
            <a:r>
              <a:rPr lang="zh-CN" altLang="en-US" sz="2200" b="1" dirty="0"/>
              <a:t>边界值分析法</a:t>
            </a:r>
          </a:p>
        </p:txBody>
      </p:sp>
      <p:sp>
        <p:nvSpPr>
          <p:cNvPr id="5" name="矩形 4"/>
          <p:cNvSpPr/>
          <p:nvPr/>
        </p:nvSpPr>
        <p:spPr>
          <a:xfrm>
            <a:off x="765175" y="1753394"/>
            <a:ext cx="10286999" cy="3816429"/>
          </a:xfrm>
          <a:prstGeom prst="rect">
            <a:avLst/>
          </a:prstGeom>
        </p:spPr>
        <p:txBody>
          <a:bodyPr wrap="square">
            <a:spAutoFit/>
          </a:bodyPr>
          <a:lstStyle/>
          <a:p>
            <a:pPr lvl="0"/>
            <a:r>
              <a:rPr lang="zh-CN" altLang="en-US" sz="2200" dirty="0">
                <a:latin typeface="宋体" panose="02010600030101010101" pitchFamily="2" charset="-122"/>
                <a:ea typeface="宋体" panose="02010600030101010101" pitchFamily="2" charset="-122"/>
              </a:rPr>
              <a:t>    ①</a:t>
            </a:r>
            <a:r>
              <a:rPr lang="zh-CN" altLang="zh-CN" sz="2200" dirty="0">
                <a:latin typeface="宋体" panose="02010600030101010101" pitchFamily="2" charset="-122"/>
                <a:ea typeface="宋体" panose="02010600030101010101" pitchFamily="2" charset="-122"/>
              </a:rPr>
              <a:t>如果输入条件规定了值的范围，就应取刚达到所规定范围的边界值与刚刚超越所规定范围边界的值来作为测试输入数据。</a:t>
            </a:r>
          </a:p>
          <a:p>
            <a:pPr lvl="0"/>
            <a:r>
              <a:rPr lang="zh-CN" altLang="en-US" sz="2200" dirty="0">
                <a:latin typeface="宋体" panose="02010600030101010101" pitchFamily="2" charset="-122"/>
                <a:ea typeface="宋体" panose="02010600030101010101" pitchFamily="2" charset="-122"/>
              </a:rPr>
              <a:t>    ②</a:t>
            </a:r>
            <a:r>
              <a:rPr lang="zh-CN" altLang="zh-CN" sz="2200" dirty="0">
                <a:latin typeface="宋体" panose="02010600030101010101" pitchFamily="2" charset="-122"/>
                <a:ea typeface="宋体" panose="02010600030101010101" pitchFamily="2" charset="-122"/>
              </a:rPr>
              <a:t>如果输入条件规定了值的个数，就用最大个数，最小个数，比最小个数少</a:t>
            </a:r>
            <a:r>
              <a:rPr lang="en-US" altLang="zh-CN" sz="2200" dirty="0">
                <a:latin typeface="宋体" panose="02010600030101010101" pitchFamily="2" charset="-122"/>
                <a:ea typeface="宋体" panose="02010600030101010101" pitchFamily="2" charset="-122"/>
              </a:rPr>
              <a:t>1</a:t>
            </a:r>
            <a:r>
              <a:rPr lang="zh-CN" altLang="zh-CN" sz="2200" dirty="0">
                <a:latin typeface="宋体" panose="02010600030101010101" pitchFamily="2" charset="-122"/>
                <a:ea typeface="宋体" panose="02010600030101010101" pitchFamily="2" charset="-122"/>
              </a:rPr>
              <a:t>，比最大个数多</a:t>
            </a:r>
            <a:r>
              <a:rPr lang="en-US" altLang="zh-CN" sz="2200" dirty="0">
                <a:latin typeface="宋体" panose="02010600030101010101" pitchFamily="2" charset="-122"/>
                <a:ea typeface="宋体" panose="02010600030101010101" pitchFamily="2" charset="-122"/>
              </a:rPr>
              <a:t>1</a:t>
            </a:r>
            <a:r>
              <a:rPr lang="zh-CN" altLang="zh-CN" sz="2200" dirty="0">
                <a:latin typeface="宋体" panose="02010600030101010101" pitchFamily="2" charset="-122"/>
                <a:ea typeface="宋体" panose="02010600030101010101" pitchFamily="2" charset="-122"/>
              </a:rPr>
              <a:t>的数来作为测试数据。</a:t>
            </a:r>
          </a:p>
          <a:p>
            <a:pPr lvl="0"/>
            <a:r>
              <a:rPr lang="zh-CN" altLang="en-US" sz="2200" dirty="0">
                <a:latin typeface="宋体" panose="02010600030101010101" pitchFamily="2" charset="-122"/>
                <a:ea typeface="宋体" panose="02010600030101010101" pitchFamily="2" charset="-122"/>
              </a:rPr>
              <a:t>    ③</a:t>
            </a:r>
            <a:r>
              <a:rPr lang="zh-CN" altLang="zh-CN" sz="2200" dirty="0">
                <a:latin typeface="宋体" panose="02010600030101010101" pitchFamily="2" charset="-122"/>
                <a:ea typeface="宋体" panose="02010600030101010101" pitchFamily="2" charset="-122"/>
              </a:rPr>
              <a:t>将①、②种的</a:t>
            </a:r>
            <a:r>
              <a:rPr lang="en-US" altLang="zh-CN" sz="2200" dirty="0">
                <a:latin typeface="宋体" panose="02010600030101010101" pitchFamily="2" charset="-122"/>
                <a:ea typeface="宋体" panose="02010600030101010101" pitchFamily="2" charset="-122"/>
              </a:rPr>
              <a:t>2</a:t>
            </a:r>
            <a:r>
              <a:rPr lang="zh-CN" altLang="zh-CN" sz="2200" dirty="0">
                <a:latin typeface="宋体" panose="02010600030101010101" pitchFamily="2" charset="-122"/>
                <a:ea typeface="宋体" panose="02010600030101010101" pitchFamily="2" charset="-122"/>
              </a:rPr>
              <a:t>条原则应用于输出条件，即设计测试用例使输出值达到边界值及其左右的值。</a:t>
            </a:r>
          </a:p>
          <a:p>
            <a:pPr lvl="0"/>
            <a:r>
              <a:rPr lang="zh-CN" altLang="en-US" sz="2200" dirty="0">
                <a:latin typeface="宋体" panose="02010600030101010101" pitchFamily="2" charset="-122"/>
                <a:ea typeface="宋体" panose="02010600030101010101" pitchFamily="2" charset="-122"/>
              </a:rPr>
              <a:t>    ④</a:t>
            </a:r>
            <a:r>
              <a:rPr lang="zh-CN" altLang="zh-CN" sz="2200" dirty="0">
                <a:latin typeface="宋体" panose="02010600030101010101" pitchFamily="2" charset="-122"/>
                <a:ea typeface="宋体" panose="02010600030101010101" pitchFamily="2" charset="-122"/>
              </a:rPr>
              <a:t>如果程序的规格说明所给出的输入域或输出域是有序集合，就应选取集合的第</a:t>
            </a:r>
            <a:r>
              <a:rPr lang="en-US" altLang="zh-CN" sz="2200" dirty="0">
                <a:latin typeface="宋体" panose="02010600030101010101" pitchFamily="2" charset="-122"/>
                <a:ea typeface="宋体" panose="02010600030101010101" pitchFamily="2" charset="-122"/>
              </a:rPr>
              <a:t>1</a:t>
            </a:r>
            <a:r>
              <a:rPr lang="zh-CN" altLang="zh-CN" sz="2200" dirty="0">
                <a:latin typeface="宋体" panose="02010600030101010101" pitchFamily="2" charset="-122"/>
                <a:ea typeface="宋体" panose="02010600030101010101" pitchFamily="2" charset="-122"/>
              </a:rPr>
              <a:t>个元素与最后</a:t>
            </a:r>
            <a:r>
              <a:rPr lang="en-US" altLang="zh-CN" sz="2200" dirty="0">
                <a:latin typeface="宋体" panose="02010600030101010101" pitchFamily="2" charset="-122"/>
                <a:ea typeface="宋体" panose="02010600030101010101" pitchFamily="2" charset="-122"/>
              </a:rPr>
              <a:t>1</a:t>
            </a:r>
            <a:r>
              <a:rPr lang="zh-CN" altLang="zh-CN" sz="2200" dirty="0">
                <a:latin typeface="宋体" panose="02010600030101010101" pitchFamily="2" charset="-122"/>
                <a:ea typeface="宋体" panose="02010600030101010101" pitchFamily="2" charset="-122"/>
              </a:rPr>
              <a:t>个元素来作为测试用例。</a:t>
            </a:r>
          </a:p>
          <a:p>
            <a:pPr lvl="0"/>
            <a:r>
              <a:rPr lang="zh-CN" altLang="en-US" sz="2200" dirty="0">
                <a:latin typeface="宋体" panose="02010600030101010101" pitchFamily="2" charset="-122"/>
                <a:ea typeface="宋体" panose="02010600030101010101" pitchFamily="2" charset="-122"/>
              </a:rPr>
              <a:t>    ⑤</a:t>
            </a:r>
            <a:r>
              <a:rPr lang="zh-CN" altLang="zh-CN" sz="2200" dirty="0">
                <a:latin typeface="宋体" panose="02010600030101010101" pitchFamily="2" charset="-122"/>
                <a:ea typeface="宋体" panose="02010600030101010101" pitchFamily="2" charset="-122"/>
              </a:rPr>
              <a:t>如果程序中使用了</a:t>
            </a:r>
            <a:r>
              <a:rPr lang="en-US" altLang="zh-CN" sz="2200" dirty="0">
                <a:latin typeface="宋体" panose="02010600030101010101" pitchFamily="2" charset="-122"/>
                <a:ea typeface="宋体" panose="02010600030101010101" pitchFamily="2" charset="-122"/>
              </a:rPr>
              <a:t>1</a:t>
            </a:r>
            <a:r>
              <a:rPr lang="zh-CN" altLang="zh-CN" sz="2200" dirty="0">
                <a:latin typeface="宋体" panose="02010600030101010101" pitchFamily="2" charset="-122"/>
                <a:ea typeface="宋体" panose="02010600030101010101" pitchFamily="2" charset="-122"/>
              </a:rPr>
              <a:t>个内部的数据结构，就应选择这个内部数据结构的边界上的值来作为测试用例。</a:t>
            </a:r>
          </a:p>
          <a:p>
            <a:r>
              <a:rPr lang="zh-CN" altLang="en-US" sz="2200" dirty="0">
                <a:latin typeface="宋体" panose="02010600030101010101" pitchFamily="2" charset="-122"/>
                <a:ea typeface="宋体" panose="02010600030101010101" pitchFamily="2" charset="-122"/>
              </a:rPr>
              <a:t>    ⑥</a:t>
            </a:r>
            <a:r>
              <a:rPr lang="zh-CN" altLang="zh-CN" sz="2200" dirty="0">
                <a:latin typeface="宋体" panose="02010600030101010101" pitchFamily="2" charset="-122"/>
                <a:ea typeface="宋体" panose="02010600030101010101" pitchFamily="2" charset="-122"/>
              </a:rPr>
              <a:t>分析规格说明，尽可能地找出其他可能的边界条件。</a:t>
            </a:r>
          </a:p>
        </p:txBody>
      </p:sp>
      <p:sp>
        <p:nvSpPr>
          <p:cNvPr id="6" name="矩形 5"/>
          <p:cNvSpPr/>
          <p:nvPr/>
        </p:nvSpPr>
        <p:spPr>
          <a:xfrm>
            <a:off x="4636302" y="1093907"/>
            <a:ext cx="5702202" cy="430887"/>
          </a:xfrm>
          <a:prstGeom prst="rect">
            <a:avLst/>
          </a:prstGeom>
        </p:spPr>
        <p:txBody>
          <a:bodyPr wrap="none">
            <a:spAutoFit/>
          </a:bodyPr>
          <a:lstStyle/>
          <a:p>
            <a:r>
              <a:rPr lang="zh-CN" altLang="zh-CN" sz="2200" dirty="0"/>
              <a:t>边界值分析法选择测试用例原则有以下</a:t>
            </a:r>
            <a:r>
              <a:rPr lang="en-US" altLang="zh-CN" sz="2200" dirty="0"/>
              <a:t>6</a:t>
            </a:r>
            <a:r>
              <a:rPr lang="zh-CN" altLang="zh-CN" sz="2200" dirty="0"/>
              <a:t>种：</a:t>
            </a:r>
            <a:endParaRPr lang="zh-CN" altLang="en-US" sz="2200" dirty="0"/>
          </a:p>
        </p:txBody>
      </p:sp>
      <p:sp>
        <p:nvSpPr>
          <p:cNvPr id="8" name="灯片编号占位符 7">
            <a:extLst>
              <a:ext uri="{FF2B5EF4-FFF2-40B4-BE49-F238E27FC236}">
                <a16:creationId xmlns:a16="http://schemas.microsoft.com/office/drawing/2014/main" id="{A1D8FCB7-DECA-4A87-8BE1-60D8372AE3BD}"/>
              </a:ext>
            </a:extLst>
          </p:cNvPr>
          <p:cNvSpPr>
            <a:spLocks noGrp="1"/>
          </p:cNvSpPr>
          <p:nvPr>
            <p:ph type="sldNum" sz="quarter" idx="12"/>
          </p:nvPr>
        </p:nvSpPr>
        <p:spPr/>
        <p:txBody>
          <a:bodyPr/>
          <a:lstStyle/>
          <a:p>
            <a:fld id="{B6F15528-21DE-4FAA-801E-634DDDAF4B2B}" type="slidenum">
              <a:rPr lang="en-US" smtClean="0"/>
              <a:t>597</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 calcmode="lin" valueType="num">
                                      <p:cBhvr additive="base">
                                        <p:cTn id="25"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 calcmode="lin" valueType="num">
                                      <p:cBhvr additive="base">
                                        <p:cTn id="31"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3175" y="2405601"/>
            <a:ext cx="12192000" cy="2657139"/>
          </a:xfrm>
          <a:prstGeom prst="rect">
            <a:avLst/>
          </a:prstGeom>
          <a:solidFill>
            <a:srgbClr val="3A418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 name="标题 2"/>
          <p:cNvSpPr>
            <a:spLocks noGrp="1"/>
          </p:cNvSpPr>
          <p:nvPr>
            <p:ph type="title"/>
          </p:nvPr>
        </p:nvSpPr>
        <p:spPr>
          <a:xfrm>
            <a:off x="774699" y="352424"/>
            <a:ext cx="6086475" cy="429419"/>
          </a:xfrm>
        </p:spPr>
        <p:txBody>
          <a:bodyPr/>
          <a:lstStyle/>
          <a:p>
            <a:pPr marL="0" indent="0"/>
            <a:r>
              <a:rPr lang="en-US" altLang="zh-CN" b="1" dirty="0"/>
              <a:t>8.3.1  </a:t>
            </a:r>
            <a:r>
              <a:rPr lang="zh-CN" altLang="en-US" b="1" dirty="0"/>
              <a:t>黑盒测试法</a:t>
            </a:r>
            <a:endParaRPr lang="zh-CN" altLang="en-US" dirty="0"/>
          </a:p>
        </p:txBody>
      </p:sp>
      <p:sp>
        <p:nvSpPr>
          <p:cNvPr id="20" name="内容占位符 4"/>
          <p:cNvSpPr txBox="1"/>
          <p:nvPr/>
        </p:nvSpPr>
        <p:spPr>
          <a:xfrm>
            <a:off x="688975" y="2701986"/>
            <a:ext cx="11201400" cy="2064368"/>
          </a:xfrm>
          <a:prstGeom prst="rect">
            <a:avLst/>
          </a:prstGeom>
        </p:spPr>
        <p:txBody>
          <a:bodyPr vert="horz" lIns="91440" tIns="45720" rIns="91440" bIns="45720" rtlCol="0">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zh-CN" sz="2400" dirty="0">
                <a:solidFill>
                  <a:schemeClr val="bg1"/>
                </a:solidFill>
              </a:rPr>
              <a:t>【</a:t>
            </a:r>
            <a:r>
              <a:rPr lang="zh-CN" altLang="zh-CN" sz="2400" b="1" dirty="0">
                <a:solidFill>
                  <a:schemeClr val="bg1"/>
                </a:solidFill>
              </a:rPr>
              <a:t>例</a:t>
            </a:r>
            <a:r>
              <a:rPr lang="en-US" altLang="zh-CN" sz="2400" b="1" dirty="0">
                <a:solidFill>
                  <a:schemeClr val="bg1"/>
                </a:solidFill>
              </a:rPr>
              <a:t>8.2</a:t>
            </a:r>
            <a:r>
              <a:rPr lang="zh-CN" altLang="zh-CN" sz="2400" dirty="0">
                <a:solidFill>
                  <a:schemeClr val="bg1"/>
                </a:solidFill>
              </a:rPr>
              <a:t>】某软件系统要求输入的范围是</a:t>
            </a:r>
            <a:r>
              <a:rPr lang="en-US" altLang="zh-CN" sz="2400" dirty="0">
                <a:solidFill>
                  <a:schemeClr val="bg1"/>
                </a:solidFill>
              </a:rPr>
              <a:t>300</a:t>
            </a:r>
            <a:r>
              <a:rPr lang="zh-CN" altLang="zh-CN" sz="2400" dirty="0">
                <a:solidFill>
                  <a:schemeClr val="bg1"/>
                </a:solidFill>
              </a:rPr>
              <a:t>至</a:t>
            </a:r>
            <a:r>
              <a:rPr lang="en-US" altLang="zh-CN" sz="2400" dirty="0">
                <a:solidFill>
                  <a:schemeClr val="bg1"/>
                </a:solidFill>
              </a:rPr>
              <a:t>800</a:t>
            </a:r>
            <a:r>
              <a:rPr lang="zh-CN" altLang="zh-CN" sz="2400" dirty="0">
                <a:solidFill>
                  <a:schemeClr val="bg1"/>
                </a:solidFill>
              </a:rPr>
              <a:t>，采用边界值分析法设计测试用例。</a:t>
            </a:r>
          </a:p>
          <a:p>
            <a:pPr marL="0" indent="0">
              <a:buNone/>
            </a:pPr>
            <a:r>
              <a:rPr lang="zh-CN" altLang="zh-CN" sz="2400" dirty="0">
                <a:solidFill>
                  <a:schemeClr val="bg1"/>
                </a:solidFill>
              </a:rPr>
              <a:t>解：根据边界值分析法测试用例的取值原则，应取刚达到与刚超出取值范围的值来作为测试用例。对于边界</a:t>
            </a:r>
            <a:r>
              <a:rPr lang="en-US" altLang="zh-CN" sz="2400" dirty="0">
                <a:solidFill>
                  <a:schemeClr val="bg1"/>
                </a:solidFill>
              </a:rPr>
              <a:t>300</a:t>
            </a:r>
            <a:r>
              <a:rPr lang="zh-CN" altLang="zh-CN" sz="2400" dirty="0">
                <a:solidFill>
                  <a:schemeClr val="bg1"/>
                </a:solidFill>
              </a:rPr>
              <a:t>，应取</a:t>
            </a:r>
            <a:r>
              <a:rPr lang="en-US" altLang="zh-CN" sz="2400" dirty="0">
                <a:solidFill>
                  <a:schemeClr val="bg1"/>
                </a:solidFill>
              </a:rPr>
              <a:t>299</a:t>
            </a:r>
            <a:r>
              <a:rPr lang="zh-CN" altLang="zh-CN" sz="2400" dirty="0">
                <a:solidFill>
                  <a:schemeClr val="bg1"/>
                </a:solidFill>
              </a:rPr>
              <a:t>和</a:t>
            </a:r>
            <a:r>
              <a:rPr lang="en-US" altLang="zh-CN" sz="2400" dirty="0">
                <a:solidFill>
                  <a:schemeClr val="bg1"/>
                </a:solidFill>
              </a:rPr>
              <a:t>300</a:t>
            </a:r>
            <a:r>
              <a:rPr lang="zh-CN" altLang="zh-CN" sz="2400" dirty="0">
                <a:solidFill>
                  <a:schemeClr val="bg1"/>
                </a:solidFill>
              </a:rPr>
              <a:t>；对于边界</a:t>
            </a:r>
            <a:r>
              <a:rPr lang="en-US" altLang="zh-CN" sz="2400" dirty="0">
                <a:solidFill>
                  <a:schemeClr val="bg1"/>
                </a:solidFill>
              </a:rPr>
              <a:t>800</a:t>
            </a:r>
            <a:r>
              <a:rPr lang="zh-CN" altLang="zh-CN" sz="2400" dirty="0">
                <a:solidFill>
                  <a:schemeClr val="bg1"/>
                </a:solidFill>
              </a:rPr>
              <a:t>，应取</a:t>
            </a:r>
            <a:r>
              <a:rPr lang="en-US" altLang="zh-CN" sz="2400" dirty="0">
                <a:solidFill>
                  <a:schemeClr val="bg1"/>
                </a:solidFill>
              </a:rPr>
              <a:t>800</a:t>
            </a:r>
            <a:r>
              <a:rPr lang="zh-CN" altLang="zh-CN" sz="2400" dirty="0">
                <a:solidFill>
                  <a:schemeClr val="bg1"/>
                </a:solidFill>
              </a:rPr>
              <a:t>和</a:t>
            </a:r>
            <a:r>
              <a:rPr lang="en-US" altLang="zh-CN" sz="2400" dirty="0">
                <a:solidFill>
                  <a:schemeClr val="bg1"/>
                </a:solidFill>
              </a:rPr>
              <a:t>801</a:t>
            </a:r>
            <a:r>
              <a:rPr lang="zh-CN" altLang="zh-CN" sz="2400" dirty="0">
                <a:solidFill>
                  <a:schemeClr val="bg1"/>
                </a:solidFill>
              </a:rPr>
              <a:t>。</a:t>
            </a:r>
            <a:endParaRPr lang="en-US" altLang="zh-CN" sz="2400" dirty="0">
              <a:solidFill>
                <a:schemeClr val="bg1"/>
              </a:solidFill>
            </a:endParaRPr>
          </a:p>
        </p:txBody>
      </p:sp>
      <p:grpSp>
        <p:nvGrpSpPr>
          <p:cNvPr id="11" name="组合 10"/>
          <p:cNvGrpSpPr/>
          <p:nvPr/>
        </p:nvGrpSpPr>
        <p:grpSpPr>
          <a:xfrm>
            <a:off x="-117364" y="1263857"/>
            <a:ext cx="3213509" cy="1301644"/>
            <a:chOff x="-8805" y="5407865"/>
            <a:chExt cx="3213509" cy="1301644"/>
          </a:xfrm>
        </p:grpSpPr>
        <p:sp>
          <p:nvSpPr>
            <p:cNvPr id="12" name="矩形 11"/>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0" y="5868194"/>
            <a:ext cx="12195175" cy="989805"/>
          </a:xfrm>
          <a:prstGeom prst="rect">
            <a:avLst/>
          </a:prstGeom>
          <a:solidFill>
            <a:srgbClr val="DDDDDD">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sp>
        <p:nvSpPr>
          <p:cNvPr id="19" name="TextBox 18"/>
          <p:cNvSpPr txBox="1"/>
          <p:nvPr/>
        </p:nvSpPr>
        <p:spPr>
          <a:xfrm>
            <a:off x="3811587" y="1425950"/>
            <a:ext cx="4572000" cy="430887"/>
          </a:xfrm>
          <a:prstGeom prst="rect">
            <a:avLst/>
          </a:prstGeom>
          <a:noFill/>
        </p:spPr>
        <p:txBody>
          <a:bodyPr wrap="square" rtlCol="0">
            <a:spAutoFit/>
          </a:bodyPr>
          <a:lstStyle/>
          <a:p>
            <a:r>
              <a:rPr lang="en-US" altLang="zh-CN" sz="2200" b="1" dirty="0"/>
              <a:t>2</a:t>
            </a:r>
            <a:r>
              <a:rPr lang="zh-CN" altLang="en-US" sz="2200" b="1" dirty="0"/>
              <a:t>）</a:t>
            </a:r>
            <a:r>
              <a:rPr lang="en-US" altLang="zh-CN" sz="2200" b="1" dirty="0"/>
              <a:t> </a:t>
            </a:r>
            <a:r>
              <a:rPr lang="zh-CN" altLang="en-US" sz="2200" b="1" dirty="0"/>
              <a:t>边界值分析法</a:t>
            </a:r>
          </a:p>
        </p:txBody>
      </p:sp>
      <p:sp>
        <p:nvSpPr>
          <p:cNvPr id="4" name="灯片编号占位符 3">
            <a:extLst>
              <a:ext uri="{FF2B5EF4-FFF2-40B4-BE49-F238E27FC236}">
                <a16:creationId xmlns:a16="http://schemas.microsoft.com/office/drawing/2014/main" id="{1B23DD28-A794-4482-A0FD-388990720FBA}"/>
              </a:ext>
            </a:extLst>
          </p:cNvPr>
          <p:cNvSpPr>
            <a:spLocks noGrp="1"/>
          </p:cNvSpPr>
          <p:nvPr>
            <p:ph type="sldNum" sz="quarter" idx="12"/>
          </p:nvPr>
        </p:nvSpPr>
        <p:spPr/>
        <p:txBody>
          <a:bodyPr/>
          <a:lstStyle/>
          <a:p>
            <a:fld id="{B6F15528-21DE-4FAA-801E-634DDDAF4B2B}" type="slidenum">
              <a:rPr lang="en-US" smtClean="0"/>
              <a:t>598</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anim calcmode="lin" valueType="num">
                                      <p:cBhvr additive="base">
                                        <p:cTn id="7" dur="500" fill="hold"/>
                                        <p:tgtEl>
                                          <p:spTgt spid="20">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b="1" dirty="0"/>
              <a:t>8.3.1  </a:t>
            </a:r>
            <a:r>
              <a:rPr lang="zh-CN" altLang="en-US" b="1" dirty="0"/>
              <a:t>黑盒测试法</a:t>
            </a:r>
          </a:p>
        </p:txBody>
      </p:sp>
      <p:sp>
        <p:nvSpPr>
          <p:cNvPr id="243" name="矩形 242"/>
          <p:cNvSpPr/>
          <p:nvPr/>
        </p:nvSpPr>
        <p:spPr>
          <a:xfrm>
            <a:off x="1" y="1524794"/>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dirty="0">
              <a:latin typeface="宋体" panose="02010600030101010101" pitchFamily="2" charset="-122"/>
              <a:ea typeface="宋体" panose="02010600030101010101" pitchFamily="2" charset="-122"/>
            </a:endParaRPr>
          </a:p>
        </p:txBody>
      </p:sp>
      <p:grpSp>
        <p:nvGrpSpPr>
          <p:cNvPr id="2" name="组合 1"/>
          <p:cNvGrpSpPr/>
          <p:nvPr/>
        </p:nvGrpSpPr>
        <p:grpSpPr>
          <a:xfrm flipH="1">
            <a:off x="-19237" y="5944879"/>
            <a:ext cx="3297433" cy="914713"/>
            <a:chOff x="8920155" y="5944877"/>
            <a:chExt cx="3294742" cy="914713"/>
          </a:xfrm>
        </p:grpSpPr>
        <p:sp>
          <p:nvSpPr>
            <p:cNvPr id="23"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4"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5"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grpSp>
      <p:sp>
        <p:nvSpPr>
          <p:cNvPr id="26" name="矩形 25"/>
          <p:cNvSpPr/>
          <p:nvPr/>
        </p:nvSpPr>
        <p:spPr>
          <a:xfrm>
            <a:off x="3278196" y="6515583"/>
            <a:ext cx="8920154" cy="34400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765175" y="991394"/>
            <a:ext cx="4572000" cy="430887"/>
          </a:xfrm>
          <a:prstGeom prst="rect">
            <a:avLst/>
          </a:prstGeom>
          <a:noFill/>
        </p:spPr>
        <p:txBody>
          <a:bodyPr wrap="square" rtlCol="0">
            <a:spAutoFit/>
          </a:bodyPr>
          <a:lstStyle/>
          <a:p>
            <a:r>
              <a:rPr lang="en-US" altLang="zh-CN" sz="2200" b="1" dirty="0"/>
              <a:t>2.  </a:t>
            </a:r>
            <a:r>
              <a:rPr lang="zh-CN" altLang="en-US" sz="2200" b="1" dirty="0"/>
              <a:t>组合覆盖法</a:t>
            </a:r>
          </a:p>
        </p:txBody>
      </p:sp>
      <p:sp>
        <p:nvSpPr>
          <p:cNvPr id="5" name="矩形 4"/>
          <p:cNvSpPr/>
          <p:nvPr/>
        </p:nvSpPr>
        <p:spPr>
          <a:xfrm>
            <a:off x="955674" y="2058194"/>
            <a:ext cx="10286999" cy="3416320"/>
          </a:xfrm>
          <a:prstGeom prst="rect">
            <a:avLst/>
          </a:prstGeom>
        </p:spPr>
        <p:txBody>
          <a:bodyPr wrap="square">
            <a:spAutoFit/>
          </a:bodyPr>
          <a:lstStyle/>
          <a:p>
            <a:pPr>
              <a:lnSpc>
                <a:spcPct val="150000"/>
              </a:lnSpc>
            </a:pPr>
            <a:r>
              <a:rPr lang="en-US" altLang="zh-CN"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组合覆盖法是设计尽可能少的测试用例，但务必使各个被测元素中的各类测试数据组合都被至少执行一次。根据覆盖程度不同，组合覆盖法可为全组合覆盖法、成对组合覆盖法以及正交实验设计法三类。</a:t>
            </a:r>
            <a:endParaRPr lang="en-US" altLang="zh-CN" dirty="0">
              <a:latin typeface="宋体" panose="02010600030101010101" pitchFamily="2" charset="-122"/>
              <a:ea typeface="宋体" panose="02010600030101010101" pitchFamily="2" charset="-122"/>
            </a:endParaRPr>
          </a:p>
          <a:p>
            <a:pPr>
              <a:lnSpc>
                <a:spcPct val="150000"/>
              </a:lnSpc>
            </a:pPr>
            <a:r>
              <a:rPr lang="en-US" altLang="zh-CN" dirty="0">
                <a:latin typeface="宋体" panose="02010600030101010101" pitchFamily="2" charset="-122"/>
                <a:ea typeface="宋体" panose="02010600030101010101" pitchFamily="2" charset="-122"/>
              </a:rPr>
              <a:t>   1</a:t>
            </a:r>
            <a:r>
              <a:rPr lang="zh-CN" altLang="zh-CN" dirty="0">
                <a:latin typeface="宋体" panose="02010600030101010101" pitchFamily="2" charset="-122"/>
                <a:ea typeface="宋体" panose="02010600030101010101" pitchFamily="2" charset="-122"/>
              </a:rPr>
              <a:t>）全组合覆盖法</a:t>
            </a:r>
          </a:p>
          <a:p>
            <a:pPr>
              <a:lnSpc>
                <a:spcPct val="150000"/>
              </a:lnSpc>
            </a:pPr>
            <a:r>
              <a:rPr lang="en-US" altLang="zh-CN"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全组合覆盖法是将所有被测元素组合起来，每个元素的值都至少遍历</a:t>
            </a:r>
            <a:r>
              <a:rPr lang="en-US" altLang="zh-CN" dirty="0">
                <a:latin typeface="宋体" panose="02010600030101010101" pitchFamily="2" charset="-122"/>
                <a:ea typeface="宋体" panose="02010600030101010101" pitchFamily="2" charset="-122"/>
              </a:rPr>
              <a:t>1</a:t>
            </a:r>
            <a:r>
              <a:rPr lang="zh-CN" altLang="zh-CN" dirty="0">
                <a:latin typeface="宋体" panose="02010600030101010101" pitchFamily="2" charset="-122"/>
                <a:ea typeface="宋体" panose="02010600030101010101" pitchFamily="2" charset="-122"/>
              </a:rPr>
              <a:t>次。该法覆盖率较高，但是测试用例量较大，且会产生冗余。</a:t>
            </a:r>
          </a:p>
        </p:txBody>
      </p:sp>
      <p:sp>
        <p:nvSpPr>
          <p:cNvPr id="7" name="灯片编号占位符 6">
            <a:extLst>
              <a:ext uri="{FF2B5EF4-FFF2-40B4-BE49-F238E27FC236}">
                <a16:creationId xmlns:a16="http://schemas.microsoft.com/office/drawing/2014/main" id="{AF0A1723-6A3F-47C7-9B9E-7EDE0931106B}"/>
              </a:ext>
            </a:extLst>
          </p:cNvPr>
          <p:cNvSpPr>
            <a:spLocks noGrp="1"/>
          </p:cNvSpPr>
          <p:nvPr>
            <p:ph type="sldNum" sz="quarter" idx="12"/>
          </p:nvPr>
        </p:nvSpPr>
        <p:spPr/>
        <p:txBody>
          <a:bodyPr/>
          <a:lstStyle/>
          <a:p>
            <a:fld id="{B6F15528-21DE-4FAA-801E-634DDDAF4B2B}" type="slidenum">
              <a:rPr lang="en-US" smtClean="0"/>
              <a:t>599</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 calcmode="lin" valueType="num">
                                      <p:cBhvr additive="base">
                                        <p:cTn id="11"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课程简介</a:t>
            </a:r>
          </a:p>
        </p:txBody>
      </p:sp>
      <p:sp>
        <p:nvSpPr>
          <p:cNvPr id="243" name="矩形 242"/>
          <p:cNvSpPr/>
          <p:nvPr/>
        </p:nvSpPr>
        <p:spPr>
          <a:xfrm>
            <a:off x="-43052" y="1452676"/>
            <a:ext cx="12198349" cy="60684"/>
          </a:xfrm>
          <a:prstGeom prst="rect">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4" name="内容占位符 5"/>
          <p:cNvSpPr>
            <a:spLocks noGrp="1"/>
          </p:cNvSpPr>
          <p:nvPr>
            <p:ph idx="1"/>
          </p:nvPr>
        </p:nvSpPr>
        <p:spPr>
          <a:xfrm>
            <a:off x="238969" y="1551241"/>
            <a:ext cx="11641012" cy="3542531"/>
          </a:xfrm>
        </p:spPr>
        <p:txBody>
          <a:bodyPr>
            <a:noAutofit/>
          </a:bodyPr>
          <a:lstStyle/>
          <a:p>
            <a:r>
              <a:rPr lang="en-US" altLang="zh-CN" b="1" dirty="0"/>
              <a:t>1. </a:t>
            </a:r>
            <a:r>
              <a:rPr lang="zh-CN" altLang="zh-CN" b="1" dirty="0"/>
              <a:t>基础理论</a:t>
            </a:r>
            <a:r>
              <a:rPr lang="zh-CN" altLang="zh-CN" dirty="0"/>
              <a:t>：</a:t>
            </a:r>
            <a:endParaRPr lang="en-US" altLang="zh-CN" dirty="0"/>
          </a:p>
          <a:p>
            <a:pPr marL="0" indent="0">
              <a:buNone/>
            </a:pPr>
            <a:r>
              <a:rPr lang="en-US" altLang="zh-CN" dirty="0"/>
              <a:t>       </a:t>
            </a:r>
            <a:r>
              <a:rPr lang="zh-CN" altLang="zh-CN" dirty="0"/>
              <a:t>软件工程建立在计算机科学的理论基础之上，使用计算机科学的原理和技术来解决软件开发和维护中的实际问题。</a:t>
            </a:r>
          </a:p>
          <a:p>
            <a:r>
              <a:rPr lang="en-US" altLang="zh-CN" b="1" dirty="0"/>
              <a:t>2. </a:t>
            </a:r>
            <a:r>
              <a:rPr lang="zh-CN" altLang="zh-CN" b="1" dirty="0"/>
              <a:t>互补性：</a:t>
            </a:r>
            <a:endParaRPr lang="en-US" altLang="zh-CN" b="1" dirty="0"/>
          </a:p>
          <a:p>
            <a:pPr marL="0" indent="0">
              <a:buNone/>
            </a:pPr>
            <a:r>
              <a:rPr lang="en-US" altLang="zh-CN" dirty="0"/>
              <a:t>       </a:t>
            </a:r>
            <a:r>
              <a:rPr lang="zh-CN" altLang="zh-CN" dirty="0"/>
              <a:t>计算机科学提供了理解计算机系统操作和开发新算法的理论基础，而软件工程则将这些理论应用于实际的软件项目中，确保软件项目的成功实施。</a:t>
            </a:r>
          </a:p>
        </p:txBody>
      </p:sp>
      <p:sp>
        <p:nvSpPr>
          <p:cNvPr id="245" name="矩形 244"/>
          <p:cNvSpPr/>
          <p:nvPr/>
        </p:nvSpPr>
        <p:spPr>
          <a:xfrm>
            <a:off x="848890" y="6293819"/>
            <a:ext cx="343077" cy="36936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6" name="矩形 245"/>
          <p:cNvSpPr/>
          <p:nvPr/>
        </p:nvSpPr>
        <p:spPr>
          <a:xfrm>
            <a:off x="2016814" y="5524030"/>
            <a:ext cx="266841" cy="28728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7" name="矩形 246"/>
          <p:cNvSpPr/>
          <p:nvPr/>
        </p:nvSpPr>
        <p:spPr>
          <a:xfrm>
            <a:off x="367079" y="5524030"/>
            <a:ext cx="266841" cy="2872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8" name="矩形 247"/>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9" name="矩形 248"/>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0" name="矩形 249"/>
          <p:cNvSpPr/>
          <p:nvPr/>
        </p:nvSpPr>
        <p:spPr>
          <a:xfrm>
            <a:off x="-8809" y="5667672"/>
            <a:ext cx="495557" cy="5335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1" name="矩形 250"/>
          <p:cNvSpPr/>
          <p:nvPr/>
        </p:nvSpPr>
        <p:spPr>
          <a:xfrm>
            <a:off x="2340789" y="6009853"/>
            <a:ext cx="266841" cy="28728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2" name="矩形 251"/>
          <p:cNvSpPr/>
          <p:nvPr/>
        </p:nvSpPr>
        <p:spPr>
          <a:xfrm>
            <a:off x="2016814" y="6423778"/>
            <a:ext cx="266841" cy="2872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3" name="矩形 252"/>
          <p:cNvSpPr/>
          <p:nvPr/>
        </p:nvSpPr>
        <p:spPr>
          <a:xfrm>
            <a:off x="2607630" y="5409117"/>
            <a:ext cx="106736" cy="11491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4" name="矩形 253"/>
          <p:cNvSpPr/>
          <p:nvPr/>
        </p:nvSpPr>
        <p:spPr>
          <a:xfrm>
            <a:off x="1883393" y="5722569"/>
            <a:ext cx="266841" cy="28728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5" name="矩形 254"/>
          <p:cNvSpPr/>
          <p:nvPr/>
        </p:nvSpPr>
        <p:spPr>
          <a:xfrm flipV="1">
            <a:off x="1174351" y="6009853"/>
            <a:ext cx="266841" cy="2872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6" name="矩形 255"/>
          <p:cNvSpPr/>
          <p:nvPr/>
        </p:nvSpPr>
        <p:spPr>
          <a:xfrm>
            <a:off x="3050082" y="6293819"/>
            <a:ext cx="156291" cy="1355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4" name="灯片编号占位符 3">
            <a:extLst>
              <a:ext uri="{FF2B5EF4-FFF2-40B4-BE49-F238E27FC236}">
                <a16:creationId xmlns:a16="http://schemas.microsoft.com/office/drawing/2014/main" id="{FE85F167-E291-416B-922D-01F39D35E4CB}"/>
              </a:ext>
            </a:extLst>
          </p:cNvPr>
          <p:cNvSpPr>
            <a:spLocks noGrp="1"/>
          </p:cNvSpPr>
          <p:nvPr>
            <p:ph type="sldNum" sz="quarter" idx="12"/>
          </p:nvPr>
        </p:nvSpPr>
        <p:spPr/>
        <p:txBody>
          <a:bodyPr/>
          <a:lstStyle/>
          <a:p>
            <a:fld id="{B6F15528-21DE-4FAA-801E-634DDDAF4B2B}" type="slidenum">
              <a:rPr lang="en-US" smtClean="0"/>
              <a:t>6</a:t>
            </a:fld>
            <a:endParaRPr lang="en-US" dirty="0"/>
          </a:p>
        </p:txBody>
      </p:sp>
      <p:sp>
        <p:nvSpPr>
          <p:cNvPr id="19" name="灯片编号占位符 8">
            <a:extLst>
              <a:ext uri="{FF2B5EF4-FFF2-40B4-BE49-F238E27FC236}">
                <a16:creationId xmlns:a16="http://schemas.microsoft.com/office/drawing/2014/main" id="{57FE5797-84B9-4A15-B23F-7B73E7FD9AEA}"/>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6</a:t>
            </a:fld>
            <a:endParaRPr kumimoji="0" lang="en-US" altLang="zh-CN" sz="1800">
              <a:latin typeface="Times New Roman" panose="02020603050405020304" pitchFamily="18" charset="0"/>
            </a:endParaRPr>
          </a:p>
        </p:txBody>
      </p:sp>
      <p:sp>
        <p:nvSpPr>
          <p:cNvPr id="2" name="矩形 1">
            <a:extLst>
              <a:ext uri="{FF2B5EF4-FFF2-40B4-BE49-F238E27FC236}">
                <a16:creationId xmlns:a16="http://schemas.microsoft.com/office/drawing/2014/main" id="{57C5C763-B3F2-4076-9272-6626D7AE3CDA}"/>
              </a:ext>
            </a:extLst>
          </p:cNvPr>
          <p:cNvSpPr/>
          <p:nvPr/>
        </p:nvSpPr>
        <p:spPr>
          <a:xfrm>
            <a:off x="238969" y="820831"/>
            <a:ext cx="5256567" cy="580415"/>
          </a:xfrm>
          <a:prstGeom prst="rect">
            <a:avLst/>
          </a:prstGeom>
        </p:spPr>
        <p:txBody>
          <a:bodyPr wrap="none">
            <a:spAutoFit/>
          </a:bodyPr>
          <a:lstStyle/>
          <a:p>
            <a:pPr>
              <a:lnSpc>
                <a:spcPct val="150000"/>
              </a:lnSpc>
            </a:pPr>
            <a:r>
              <a:rPr lang="zh-CN" altLang="en-US" dirty="0"/>
              <a:t>计算机科学与技术同软件工程的联系</a:t>
            </a:r>
            <a:endParaRPr lang="en-US" altLang="zh-CN" dirty="0"/>
          </a:p>
        </p:txBody>
      </p:sp>
    </p:spTree>
    <p:extLst>
      <p:ext uri="{BB962C8B-B14F-4D97-AF65-F5344CB8AC3E}">
        <p14:creationId xmlns:p14="http://schemas.microsoft.com/office/powerpoint/2010/main" val="17940473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8350" cy="6859588"/>
          </a:xfrm>
          <a:prstGeom prst="rect">
            <a:avLst/>
          </a:prstGeom>
        </p:spPr>
      </p:pic>
      <p:sp>
        <p:nvSpPr>
          <p:cNvPr id="6" name="矩形 5"/>
          <p:cNvSpPr/>
          <p:nvPr/>
        </p:nvSpPr>
        <p:spPr>
          <a:xfrm>
            <a:off x="2258147" y="2210312"/>
            <a:ext cx="7682056" cy="60973"/>
          </a:xfrm>
          <a:prstGeom prst="rect">
            <a:avLst/>
          </a:prstGeom>
          <a:gradFill flip="none" rotWithShape="1">
            <a:gsLst>
              <a:gs pos="0">
                <a:srgbClr val="28A7E1"/>
              </a:gs>
              <a:gs pos="50000">
                <a:schemeClr val="accent1">
                  <a:tint val="44500"/>
                  <a:satMod val="160000"/>
                </a:schemeClr>
              </a:gs>
              <a:gs pos="100000">
                <a:srgbClr val="28A7E1"/>
              </a:gs>
            </a:gsLst>
            <a:lin ang="5400000" scaled="0"/>
            <a:tileRect/>
          </a:gradFill>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spcCol="0" rtlCol="0" anchor="ctr"/>
          <a:lstStyle/>
          <a:p>
            <a:pPr algn="ctr"/>
            <a:endParaRPr lang="zh-CN" altLang="en-US"/>
          </a:p>
        </p:txBody>
      </p:sp>
      <p:sp>
        <p:nvSpPr>
          <p:cNvPr id="7" name="矩形 6"/>
          <p:cNvSpPr/>
          <p:nvPr/>
        </p:nvSpPr>
        <p:spPr>
          <a:xfrm>
            <a:off x="2258147" y="4025019"/>
            <a:ext cx="7682056" cy="60973"/>
          </a:xfrm>
          <a:prstGeom prst="rect">
            <a:avLst/>
          </a:prstGeom>
          <a:gradFill flip="none" rotWithShape="1">
            <a:gsLst>
              <a:gs pos="0">
                <a:srgbClr val="28A7E1"/>
              </a:gs>
              <a:gs pos="50000">
                <a:schemeClr val="accent1">
                  <a:tint val="44500"/>
                  <a:satMod val="160000"/>
                </a:schemeClr>
              </a:gs>
              <a:gs pos="100000">
                <a:srgbClr val="28A7E1"/>
              </a:gs>
            </a:gsLst>
            <a:lin ang="5400000" scaled="0"/>
            <a:tileRect/>
          </a:gradFill>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spcCol="0" rtlCol="0" anchor="ctr"/>
          <a:lstStyle/>
          <a:p>
            <a:pPr algn="ctr"/>
            <a:endParaRPr lang="zh-CN" altLang="en-US"/>
          </a:p>
        </p:txBody>
      </p:sp>
      <p:sp>
        <p:nvSpPr>
          <p:cNvPr id="14" name="椭圆 13"/>
          <p:cNvSpPr/>
          <p:nvPr/>
        </p:nvSpPr>
        <p:spPr>
          <a:xfrm>
            <a:off x="10095121" y="2480346"/>
            <a:ext cx="203200" cy="203200"/>
          </a:xfrm>
          <a:prstGeom prst="ellipse">
            <a:avLst/>
          </a:prstGeom>
          <a:solidFill>
            <a:srgbClr val="3E5C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0095121" y="2727996"/>
            <a:ext cx="203200" cy="203200"/>
          </a:xfrm>
          <a:prstGeom prst="ellipse">
            <a:avLst/>
          </a:pr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0095121" y="2975646"/>
            <a:ext cx="203200" cy="203200"/>
          </a:xfrm>
          <a:prstGeom prst="ellipse">
            <a:avLst/>
          </a:prstGeom>
          <a:solidFill>
            <a:srgbClr val="F08E35">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
          <p:cNvSpPr txBox="1"/>
          <p:nvPr/>
        </p:nvSpPr>
        <p:spPr>
          <a:xfrm>
            <a:off x="2611437" y="2134394"/>
            <a:ext cx="7006442" cy="1938992"/>
          </a:xfrm>
          <a:prstGeom prst="rect">
            <a:avLst/>
          </a:prstGeom>
          <a:noFill/>
        </p:spPr>
        <p:txBody>
          <a:bodyPr wrap="square" rtlCol="0">
            <a:spAutoFit/>
          </a:bodyPr>
          <a:lstStyle/>
          <a:p>
            <a:r>
              <a:rPr lang="en-US" altLang="zh-CN" sz="12000" b="1" dirty="0">
                <a:solidFill>
                  <a:schemeClr val="bg1"/>
                </a:solidFill>
                <a:latin typeface="微软雅黑" panose="020B0503020204020204" pitchFamily="34" charset="-122"/>
                <a:ea typeface="微软雅黑" panose="020B0503020204020204" pitchFamily="34" charset="-122"/>
              </a:rPr>
              <a:t>THANKS</a:t>
            </a:r>
            <a:endParaRPr lang="zh-CN" altLang="en-US" sz="12000"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E2004127-3A8E-4222-A794-17B9C47569EF}"/>
              </a:ext>
            </a:extLst>
          </p:cNvPr>
          <p:cNvSpPr>
            <a:spLocks noGrp="1"/>
          </p:cNvSpPr>
          <p:nvPr>
            <p:ph type="sldNum" sz="quarter" idx="12"/>
          </p:nvPr>
        </p:nvSpPr>
        <p:spPr/>
        <p:txBody>
          <a:bodyPr/>
          <a:lstStyle/>
          <a:p>
            <a:fld id="{B6F15528-21DE-4FAA-801E-634DDDAF4B2B}" type="slidenum">
              <a:rPr lang="en-US" smtClean="0"/>
              <a:t>60</a:t>
            </a:fld>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b="1" dirty="0"/>
              <a:t>8.3.1  </a:t>
            </a:r>
            <a:r>
              <a:rPr lang="zh-CN" altLang="en-US" b="1" dirty="0"/>
              <a:t>黑盒测试法</a:t>
            </a:r>
          </a:p>
        </p:txBody>
      </p:sp>
      <p:sp>
        <p:nvSpPr>
          <p:cNvPr id="243" name="矩形 242"/>
          <p:cNvSpPr/>
          <p:nvPr/>
        </p:nvSpPr>
        <p:spPr>
          <a:xfrm>
            <a:off x="1" y="1524794"/>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dirty="0">
              <a:latin typeface="宋体" panose="02010600030101010101" pitchFamily="2" charset="-122"/>
              <a:ea typeface="宋体" panose="02010600030101010101" pitchFamily="2" charset="-122"/>
            </a:endParaRPr>
          </a:p>
        </p:txBody>
      </p:sp>
      <p:grpSp>
        <p:nvGrpSpPr>
          <p:cNvPr id="2" name="组合 1"/>
          <p:cNvGrpSpPr/>
          <p:nvPr/>
        </p:nvGrpSpPr>
        <p:grpSpPr>
          <a:xfrm flipH="1">
            <a:off x="-19237" y="5944879"/>
            <a:ext cx="3297433" cy="914713"/>
            <a:chOff x="8920155" y="5944877"/>
            <a:chExt cx="3294742" cy="914713"/>
          </a:xfrm>
        </p:grpSpPr>
        <p:sp>
          <p:nvSpPr>
            <p:cNvPr id="23"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4"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5"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grpSp>
      <p:sp>
        <p:nvSpPr>
          <p:cNvPr id="26" name="矩形 25"/>
          <p:cNvSpPr/>
          <p:nvPr/>
        </p:nvSpPr>
        <p:spPr>
          <a:xfrm>
            <a:off x="3278196" y="6515583"/>
            <a:ext cx="8920154" cy="34400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765175" y="991394"/>
            <a:ext cx="4572000" cy="430887"/>
          </a:xfrm>
          <a:prstGeom prst="rect">
            <a:avLst/>
          </a:prstGeom>
          <a:noFill/>
        </p:spPr>
        <p:txBody>
          <a:bodyPr wrap="square" rtlCol="0">
            <a:spAutoFit/>
          </a:bodyPr>
          <a:lstStyle/>
          <a:p>
            <a:r>
              <a:rPr lang="en-US" altLang="zh-CN" sz="2200" b="1" dirty="0"/>
              <a:t>2.  </a:t>
            </a:r>
            <a:r>
              <a:rPr lang="zh-CN" altLang="en-US" sz="2200" b="1" dirty="0"/>
              <a:t>组合覆盖法</a:t>
            </a:r>
          </a:p>
        </p:txBody>
      </p:sp>
      <p:sp>
        <p:nvSpPr>
          <p:cNvPr id="5" name="矩形 4"/>
          <p:cNvSpPr/>
          <p:nvPr/>
        </p:nvSpPr>
        <p:spPr>
          <a:xfrm>
            <a:off x="992608" y="1829594"/>
            <a:ext cx="10286999" cy="3785652"/>
          </a:xfrm>
          <a:prstGeom prst="rect">
            <a:avLst/>
          </a:prstGeom>
        </p:spPr>
        <p:txBody>
          <a:bodyPr wrap="square">
            <a:spAutoFit/>
          </a:bodyPr>
          <a:lstStyle/>
          <a:p>
            <a:r>
              <a:rPr lang="en-US" altLang="zh-CN" dirty="0">
                <a:latin typeface="宋体" panose="02010600030101010101" pitchFamily="2" charset="-122"/>
                <a:ea typeface="宋体" panose="02010600030101010101" pitchFamily="2" charset="-122"/>
              </a:rPr>
              <a:t>   2</a:t>
            </a:r>
            <a:r>
              <a:rPr lang="zh-CN" altLang="zh-CN" dirty="0">
                <a:latin typeface="宋体" panose="02010600030101010101" pitchFamily="2" charset="-122"/>
                <a:ea typeface="宋体" panose="02010600030101010101" pitchFamily="2" charset="-122"/>
              </a:rPr>
              <a:t>）成对组合（</a:t>
            </a:r>
            <a:r>
              <a:rPr lang="en-US" altLang="zh-CN" dirty="0">
                <a:latin typeface="宋体" panose="02010600030101010101" pitchFamily="2" charset="-122"/>
                <a:ea typeface="宋体" panose="02010600030101010101" pitchFamily="2" charset="-122"/>
              </a:rPr>
              <a:t>Pair-Wise</a:t>
            </a:r>
            <a:r>
              <a:rPr lang="zh-CN" altLang="zh-CN" dirty="0">
                <a:latin typeface="宋体" panose="02010600030101010101" pitchFamily="2" charset="-122"/>
                <a:ea typeface="宋体" panose="02010600030101010101" pitchFamily="2" charset="-122"/>
              </a:rPr>
              <a:t>）覆盖法</a:t>
            </a:r>
          </a:p>
          <a:p>
            <a:r>
              <a:rPr lang="en-US" altLang="zh-CN"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成对组合覆盖法，又称为两两组合或者对对组合覆盖法，它是将所有被测元素按照两两组合的原则所产生的。成对组合覆盖法要求任意两个元素（输入条件）的所有两两组合至少要被覆盖</a:t>
            </a:r>
            <a:r>
              <a:rPr lang="en-US" altLang="zh-CN" dirty="0">
                <a:latin typeface="宋体" panose="02010600030101010101" pitchFamily="2" charset="-122"/>
                <a:ea typeface="宋体" panose="02010600030101010101" pitchFamily="2" charset="-122"/>
              </a:rPr>
              <a:t>1</a:t>
            </a:r>
            <a:r>
              <a:rPr lang="zh-CN" altLang="zh-CN" dirty="0">
                <a:latin typeface="宋体" panose="02010600030101010101" pitchFamily="2" charset="-122"/>
                <a:ea typeface="宋体" panose="02010600030101010101" pitchFamily="2" charset="-122"/>
              </a:rPr>
              <a:t>次。成对组合覆盖法的设计用例步骤如下：</a:t>
            </a:r>
          </a:p>
          <a:p>
            <a:pPr lvl="0"/>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①</a:t>
            </a:r>
            <a:r>
              <a:rPr lang="zh-CN" altLang="zh-CN" dirty="0">
                <a:latin typeface="宋体" panose="02010600030101010101" pitchFamily="2" charset="-122"/>
                <a:ea typeface="宋体" panose="02010600030101010101" pitchFamily="2" charset="-122"/>
              </a:rPr>
              <a:t>构造对偶表</a:t>
            </a:r>
          </a:p>
          <a:p>
            <a:r>
              <a:rPr lang="en-US" altLang="zh-CN"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设计对偶表的列数是被测试的变量个数，在列上标出变量名称，按可能取值的数量按降序排列各个变量。设计表格的行数的计算方法是：如果第</a:t>
            </a:r>
            <a:r>
              <a:rPr lang="en-US" altLang="zh-CN" dirty="0">
                <a:latin typeface="宋体" panose="02010600030101010101" pitchFamily="2" charset="-122"/>
                <a:ea typeface="宋体" panose="02010600030101010101" pitchFamily="2" charset="-122"/>
              </a:rPr>
              <a:t>1</a:t>
            </a:r>
            <a:r>
              <a:rPr lang="zh-CN" altLang="zh-CN" dirty="0">
                <a:latin typeface="宋体" panose="02010600030101010101" pitchFamily="2" charset="-122"/>
                <a:ea typeface="宋体" panose="02010600030101010101" pitchFamily="2" charset="-122"/>
              </a:rPr>
              <a:t>列的可能取值个数是</a:t>
            </a:r>
            <a:r>
              <a:rPr lang="en-US" altLang="zh-CN" dirty="0">
                <a:latin typeface="宋体" panose="02010600030101010101" pitchFamily="2" charset="-122"/>
                <a:ea typeface="宋体" panose="02010600030101010101" pitchFamily="2" charset="-122"/>
              </a:rPr>
              <a:t>X1</a:t>
            </a:r>
            <a:r>
              <a:rPr lang="zh-CN" altLang="zh-CN" dirty="0">
                <a:latin typeface="宋体" panose="02010600030101010101" pitchFamily="2" charset="-122"/>
                <a:ea typeface="宋体" panose="02010600030101010101" pitchFamily="2" charset="-122"/>
              </a:rPr>
              <a:t>，第</a:t>
            </a:r>
            <a:r>
              <a:rPr lang="en-US" altLang="zh-CN" dirty="0">
                <a:latin typeface="宋体" panose="02010600030101010101" pitchFamily="2" charset="-122"/>
                <a:ea typeface="宋体" panose="02010600030101010101" pitchFamily="2" charset="-122"/>
              </a:rPr>
              <a:t>2</a:t>
            </a:r>
            <a:r>
              <a:rPr lang="zh-CN" altLang="zh-CN" dirty="0">
                <a:latin typeface="宋体" panose="02010600030101010101" pitchFamily="2" charset="-122"/>
                <a:ea typeface="宋体" panose="02010600030101010101" pitchFamily="2" charset="-122"/>
              </a:rPr>
              <a:t>列的可能取值个数是</a:t>
            </a:r>
            <a:r>
              <a:rPr lang="en-US" altLang="zh-CN" dirty="0">
                <a:latin typeface="宋体" panose="02010600030101010101" pitchFamily="2" charset="-122"/>
                <a:ea typeface="宋体" panose="02010600030101010101" pitchFamily="2" charset="-122"/>
              </a:rPr>
              <a:t>Y2</a:t>
            </a:r>
            <a:r>
              <a:rPr lang="zh-CN" altLang="zh-CN" dirty="0">
                <a:latin typeface="宋体" panose="02010600030101010101" pitchFamily="2" charset="-122"/>
                <a:ea typeface="宋体" panose="02010600030101010101" pitchFamily="2" charset="-122"/>
              </a:rPr>
              <a:t>，表中的行数至少为</a:t>
            </a:r>
            <a:r>
              <a:rPr lang="en-US" altLang="zh-CN" dirty="0">
                <a:latin typeface="宋体" panose="02010600030101010101" pitchFamily="2" charset="-122"/>
                <a:ea typeface="宋体" panose="02010600030101010101" pitchFamily="2" charset="-122"/>
              </a:rPr>
              <a:t>X1*Y2</a:t>
            </a:r>
            <a:r>
              <a:rPr lang="zh-CN" altLang="zh-CN" dirty="0">
                <a:latin typeface="宋体" panose="02010600030101010101" pitchFamily="2" charset="-122"/>
                <a:ea typeface="宋体" panose="02010600030101010101" pitchFamily="2" charset="-122"/>
              </a:rPr>
              <a:t>（即至少要设计</a:t>
            </a:r>
            <a:r>
              <a:rPr lang="en-US" altLang="zh-CN" dirty="0">
                <a:latin typeface="宋体" panose="02010600030101010101" pitchFamily="2" charset="-122"/>
                <a:ea typeface="宋体" panose="02010600030101010101" pitchFamily="2" charset="-122"/>
              </a:rPr>
              <a:t>X1*Y2</a:t>
            </a:r>
            <a:r>
              <a:rPr lang="zh-CN" altLang="zh-CN" dirty="0">
                <a:latin typeface="宋体" panose="02010600030101010101" pitchFamily="2" charset="-122"/>
                <a:ea typeface="宋体" panose="02010600030101010101" pitchFamily="2" charset="-122"/>
              </a:rPr>
              <a:t>个测试用例）。</a:t>
            </a:r>
          </a:p>
        </p:txBody>
      </p:sp>
      <p:sp>
        <p:nvSpPr>
          <p:cNvPr id="7" name="灯片编号占位符 6">
            <a:extLst>
              <a:ext uri="{FF2B5EF4-FFF2-40B4-BE49-F238E27FC236}">
                <a16:creationId xmlns:a16="http://schemas.microsoft.com/office/drawing/2014/main" id="{7075C89B-15A6-4F02-B050-0F1A1E78155E}"/>
              </a:ext>
            </a:extLst>
          </p:cNvPr>
          <p:cNvSpPr>
            <a:spLocks noGrp="1"/>
          </p:cNvSpPr>
          <p:nvPr>
            <p:ph type="sldNum" sz="quarter" idx="12"/>
          </p:nvPr>
        </p:nvSpPr>
        <p:spPr/>
        <p:txBody>
          <a:bodyPr/>
          <a:lstStyle/>
          <a:p>
            <a:fld id="{B6F15528-21DE-4FAA-801E-634DDDAF4B2B}" type="slidenum">
              <a:rPr lang="en-US" smtClean="0"/>
              <a:t>600</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additive="base">
                                        <p:cTn id="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 calcmode="lin" valueType="num">
                                      <p:cBhvr additive="base">
                                        <p:cTn id="1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b="1" dirty="0"/>
              <a:t>8.3.1  </a:t>
            </a:r>
            <a:r>
              <a:rPr lang="zh-CN" altLang="en-US" b="1" dirty="0"/>
              <a:t>黑盒测试法</a:t>
            </a:r>
          </a:p>
        </p:txBody>
      </p:sp>
      <p:sp>
        <p:nvSpPr>
          <p:cNvPr id="243" name="矩形 242"/>
          <p:cNvSpPr/>
          <p:nvPr/>
        </p:nvSpPr>
        <p:spPr>
          <a:xfrm>
            <a:off x="1" y="1524794"/>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dirty="0">
              <a:latin typeface="宋体" panose="02010600030101010101" pitchFamily="2" charset="-122"/>
              <a:ea typeface="宋体" panose="02010600030101010101" pitchFamily="2" charset="-122"/>
            </a:endParaRPr>
          </a:p>
        </p:txBody>
      </p:sp>
      <p:grpSp>
        <p:nvGrpSpPr>
          <p:cNvPr id="2" name="组合 1"/>
          <p:cNvGrpSpPr/>
          <p:nvPr/>
        </p:nvGrpSpPr>
        <p:grpSpPr>
          <a:xfrm flipH="1">
            <a:off x="-19237" y="5944879"/>
            <a:ext cx="3297433" cy="914713"/>
            <a:chOff x="8920155" y="5944877"/>
            <a:chExt cx="3294742" cy="914713"/>
          </a:xfrm>
        </p:grpSpPr>
        <p:sp>
          <p:nvSpPr>
            <p:cNvPr id="23"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4"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5"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grpSp>
      <p:sp>
        <p:nvSpPr>
          <p:cNvPr id="26" name="矩形 25"/>
          <p:cNvSpPr/>
          <p:nvPr/>
        </p:nvSpPr>
        <p:spPr>
          <a:xfrm>
            <a:off x="3278196" y="6515583"/>
            <a:ext cx="8920154" cy="34400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765175" y="991394"/>
            <a:ext cx="4572000" cy="430887"/>
          </a:xfrm>
          <a:prstGeom prst="rect">
            <a:avLst/>
          </a:prstGeom>
          <a:noFill/>
        </p:spPr>
        <p:txBody>
          <a:bodyPr wrap="square" rtlCol="0">
            <a:spAutoFit/>
          </a:bodyPr>
          <a:lstStyle/>
          <a:p>
            <a:r>
              <a:rPr lang="en-US" altLang="zh-CN" sz="2200" b="1" dirty="0"/>
              <a:t>2.  </a:t>
            </a:r>
            <a:r>
              <a:rPr lang="zh-CN" altLang="en-US" sz="2200" b="1" dirty="0"/>
              <a:t>组合覆盖法</a:t>
            </a:r>
          </a:p>
        </p:txBody>
      </p:sp>
      <p:sp>
        <p:nvSpPr>
          <p:cNvPr id="5" name="矩形 4"/>
          <p:cNvSpPr/>
          <p:nvPr/>
        </p:nvSpPr>
        <p:spPr>
          <a:xfrm>
            <a:off x="992608" y="1755965"/>
            <a:ext cx="10286999" cy="4154984"/>
          </a:xfrm>
          <a:prstGeom prst="rect">
            <a:avLst/>
          </a:prstGeom>
        </p:spPr>
        <p:txBody>
          <a:bodyPr wrap="square">
            <a:spAutoFit/>
          </a:bodyPr>
          <a:lstStyle/>
          <a:p>
            <a:r>
              <a:rPr lang="en-US" altLang="zh-CN" dirty="0">
                <a:latin typeface="宋体" panose="02010600030101010101" pitchFamily="2" charset="-122"/>
                <a:ea typeface="宋体" panose="02010600030101010101" pitchFamily="2" charset="-122"/>
              </a:rPr>
              <a:t>   2</a:t>
            </a:r>
            <a:r>
              <a:rPr lang="zh-CN" altLang="zh-CN" dirty="0">
                <a:latin typeface="宋体" panose="02010600030101010101" pitchFamily="2" charset="-122"/>
                <a:ea typeface="宋体" panose="02010600030101010101" pitchFamily="2" charset="-122"/>
              </a:rPr>
              <a:t>）成对组合（</a:t>
            </a:r>
            <a:r>
              <a:rPr lang="en-US" altLang="zh-CN" dirty="0">
                <a:latin typeface="宋体" panose="02010600030101010101" pitchFamily="2" charset="-122"/>
                <a:ea typeface="宋体" panose="02010600030101010101" pitchFamily="2" charset="-122"/>
              </a:rPr>
              <a:t>Pair-Wise</a:t>
            </a:r>
            <a:r>
              <a:rPr lang="zh-CN" altLang="zh-CN" dirty="0">
                <a:latin typeface="宋体" panose="02010600030101010101" pitchFamily="2" charset="-122"/>
                <a:ea typeface="宋体" panose="02010600030101010101" pitchFamily="2" charset="-122"/>
              </a:rPr>
              <a:t>）覆盖法</a:t>
            </a:r>
          </a:p>
          <a:p>
            <a:pPr lvl="0"/>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②</a:t>
            </a:r>
            <a:r>
              <a:rPr lang="zh-CN" altLang="zh-CN" dirty="0">
                <a:latin typeface="宋体" panose="02010600030101010101" pitchFamily="2" charset="-122"/>
                <a:ea typeface="宋体" panose="02010600030101010101" pitchFamily="2" charset="-122"/>
              </a:rPr>
              <a:t>填写对偶表</a:t>
            </a:r>
          </a:p>
          <a:p>
            <a:r>
              <a:rPr lang="en-US" altLang="zh-CN"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步骤</a:t>
            </a:r>
            <a:r>
              <a:rPr lang="en-US" altLang="zh-CN" dirty="0">
                <a:latin typeface="宋体" panose="02010600030101010101" pitchFamily="2" charset="-122"/>
                <a:ea typeface="宋体" panose="02010600030101010101" pitchFamily="2" charset="-122"/>
              </a:rPr>
              <a:t>1</a:t>
            </a:r>
            <a:r>
              <a:rPr lang="zh-CN" altLang="zh-CN" dirty="0">
                <a:latin typeface="宋体" panose="02010600030101010101" pitchFamily="2" charset="-122"/>
                <a:ea typeface="宋体" panose="02010600030101010101" pitchFamily="2" charset="-122"/>
              </a:rPr>
              <a:t>：对偶表第</a:t>
            </a:r>
            <a:r>
              <a:rPr lang="en-US" altLang="zh-CN" dirty="0">
                <a:latin typeface="宋体" panose="02010600030101010101" pitchFamily="2" charset="-122"/>
                <a:ea typeface="宋体" panose="02010600030101010101" pitchFamily="2" charset="-122"/>
              </a:rPr>
              <a:t>1</a:t>
            </a:r>
            <a:r>
              <a:rPr lang="zh-CN" altLang="zh-CN" dirty="0">
                <a:latin typeface="宋体" panose="02010600030101010101" pitchFamily="2" charset="-122"/>
                <a:ea typeface="宋体" panose="02010600030101010101" pitchFamily="2" charset="-122"/>
              </a:rPr>
              <a:t>列的填写规则是：每次重复第</a:t>
            </a:r>
            <a:r>
              <a:rPr lang="en-US" altLang="zh-CN" dirty="0">
                <a:latin typeface="宋体" panose="02010600030101010101" pitchFamily="2" charset="-122"/>
                <a:ea typeface="宋体" panose="02010600030101010101" pitchFamily="2" charset="-122"/>
              </a:rPr>
              <a:t>1</a:t>
            </a:r>
            <a:r>
              <a:rPr lang="zh-CN" altLang="zh-CN" dirty="0">
                <a:latin typeface="宋体" panose="02010600030101010101" pitchFamily="2" charset="-122"/>
                <a:ea typeface="宋体" panose="02010600030101010101" pitchFamily="2" charset="-122"/>
              </a:rPr>
              <a:t>列变量的各个取值</a:t>
            </a:r>
            <a:r>
              <a:rPr lang="en-US" altLang="zh-CN" dirty="0">
                <a:latin typeface="宋体" panose="02010600030101010101" pitchFamily="2" charset="-122"/>
                <a:ea typeface="宋体" panose="02010600030101010101" pitchFamily="2" charset="-122"/>
              </a:rPr>
              <a:t>Y2</a:t>
            </a:r>
            <a:r>
              <a:rPr lang="zh-CN" altLang="zh-CN" dirty="0">
                <a:latin typeface="宋体" panose="02010600030101010101" pitchFamily="2" charset="-122"/>
                <a:ea typeface="宋体" panose="02010600030101010101" pitchFamily="2" charset="-122"/>
              </a:rPr>
              <a:t>次。约定第</a:t>
            </a:r>
            <a:r>
              <a:rPr lang="en-US" altLang="zh-CN" dirty="0">
                <a:latin typeface="宋体" panose="02010600030101010101" pitchFamily="2" charset="-122"/>
                <a:ea typeface="宋体" panose="02010600030101010101" pitchFamily="2" charset="-122"/>
              </a:rPr>
              <a:t>1</a:t>
            </a:r>
            <a:r>
              <a:rPr lang="zh-CN" altLang="zh-CN" dirty="0">
                <a:latin typeface="宋体" panose="02010600030101010101" pitchFamily="2" charset="-122"/>
                <a:ea typeface="宋体" panose="02010600030101010101" pitchFamily="2" charset="-122"/>
              </a:rPr>
              <a:t>个变量的相同取值构成一个段（最好在各个段空出一行，再重复给出下一个取值）。</a:t>
            </a:r>
          </a:p>
          <a:p>
            <a:r>
              <a:rPr lang="en-US" altLang="zh-CN"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步骤</a:t>
            </a:r>
            <a:r>
              <a:rPr lang="en-US" altLang="zh-CN" dirty="0">
                <a:latin typeface="宋体" panose="02010600030101010101" pitchFamily="2" charset="-122"/>
                <a:ea typeface="宋体" panose="02010600030101010101" pitchFamily="2" charset="-122"/>
              </a:rPr>
              <a:t>2</a:t>
            </a:r>
            <a:r>
              <a:rPr lang="zh-CN" altLang="zh-CN" dirty="0">
                <a:latin typeface="宋体" panose="02010600030101010101" pitchFamily="2" charset="-122"/>
                <a:ea typeface="宋体" panose="02010600030101010101" pitchFamily="2" charset="-122"/>
              </a:rPr>
              <a:t>：第</a:t>
            </a:r>
            <a:r>
              <a:rPr lang="en-US" altLang="zh-CN" dirty="0">
                <a:latin typeface="宋体" panose="02010600030101010101" pitchFamily="2" charset="-122"/>
                <a:ea typeface="宋体" panose="02010600030101010101" pitchFamily="2" charset="-122"/>
              </a:rPr>
              <a:t>2</a:t>
            </a:r>
            <a:r>
              <a:rPr lang="zh-CN" altLang="zh-CN" dirty="0">
                <a:latin typeface="宋体" panose="02010600030101010101" pitchFamily="2" charset="-122"/>
                <a:ea typeface="宋体" panose="02010600030101010101" pitchFamily="2" charset="-122"/>
              </a:rPr>
              <a:t>列的填写规则是：对于第</a:t>
            </a:r>
            <a:r>
              <a:rPr lang="en-US" altLang="zh-CN" dirty="0">
                <a:latin typeface="宋体" panose="02010600030101010101" pitchFamily="2" charset="-122"/>
                <a:ea typeface="宋体" panose="02010600030101010101" pitchFamily="2" charset="-122"/>
              </a:rPr>
              <a:t>1</a:t>
            </a:r>
            <a:r>
              <a:rPr lang="zh-CN" altLang="zh-CN" dirty="0">
                <a:latin typeface="宋体" panose="02010600030101010101" pitchFamily="2" charset="-122"/>
                <a:ea typeface="宋体" panose="02010600030101010101" pitchFamily="2" charset="-122"/>
              </a:rPr>
              <a:t>个变量的每个段列出第</a:t>
            </a:r>
            <a:r>
              <a:rPr lang="en-US" altLang="zh-CN" dirty="0">
                <a:latin typeface="宋体" panose="02010600030101010101" pitchFamily="2" charset="-122"/>
                <a:ea typeface="宋体" panose="02010600030101010101" pitchFamily="2" charset="-122"/>
              </a:rPr>
              <a:t>2</a:t>
            </a:r>
            <a:r>
              <a:rPr lang="zh-CN" altLang="zh-CN" dirty="0">
                <a:latin typeface="宋体" panose="02010600030101010101" pitchFamily="2" charset="-122"/>
                <a:ea typeface="宋体" panose="02010600030101010101" pitchFamily="2" charset="-122"/>
              </a:rPr>
              <a:t>个变量的所有取值。</a:t>
            </a:r>
          </a:p>
          <a:p>
            <a:r>
              <a:rPr lang="en-US" altLang="zh-CN"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步骤</a:t>
            </a:r>
            <a:r>
              <a:rPr lang="en-US" altLang="zh-CN" dirty="0">
                <a:latin typeface="宋体" panose="02010600030101010101" pitchFamily="2" charset="-122"/>
                <a:ea typeface="宋体" panose="02010600030101010101" pitchFamily="2" charset="-122"/>
              </a:rPr>
              <a:t>3</a:t>
            </a:r>
            <a:r>
              <a:rPr lang="zh-CN" altLang="zh-CN" dirty="0">
                <a:latin typeface="宋体" panose="02010600030101010101" pitchFamily="2" charset="-122"/>
                <a:ea typeface="宋体" panose="02010600030101010101" pitchFamily="2" charset="-122"/>
              </a:rPr>
              <a:t>：增加第</a:t>
            </a:r>
            <a:r>
              <a:rPr lang="en-US" altLang="zh-CN" dirty="0">
                <a:latin typeface="宋体" panose="02010600030101010101" pitchFamily="2" charset="-122"/>
                <a:ea typeface="宋体" panose="02010600030101010101" pitchFamily="2" charset="-122"/>
              </a:rPr>
              <a:t>3</a:t>
            </a:r>
            <a:r>
              <a:rPr lang="zh-CN" altLang="zh-CN" dirty="0">
                <a:latin typeface="宋体" panose="02010600030101010101" pitchFamily="2" charset="-122"/>
                <a:ea typeface="宋体" panose="02010600030101010101" pitchFamily="2" charset="-122"/>
              </a:rPr>
              <a:t>列，使得每个段要包含第</a:t>
            </a:r>
            <a:r>
              <a:rPr lang="en-US" altLang="zh-CN" dirty="0">
                <a:latin typeface="宋体" panose="02010600030101010101" pitchFamily="2" charset="-122"/>
                <a:ea typeface="宋体" panose="02010600030101010101" pitchFamily="2" charset="-122"/>
              </a:rPr>
              <a:t>3</a:t>
            </a:r>
            <a:r>
              <a:rPr lang="zh-CN" altLang="zh-CN" dirty="0">
                <a:latin typeface="宋体" panose="02010600030101010101" pitchFamily="2" charset="-122"/>
                <a:ea typeface="宋体" panose="02010600030101010101" pitchFamily="2" charset="-122"/>
              </a:rPr>
              <a:t>列变量的所有取值，并且这些取值的顺序要使第</a:t>
            </a:r>
            <a:r>
              <a:rPr lang="en-US" altLang="zh-CN" dirty="0">
                <a:latin typeface="宋体" panose="02010600030101010101" pitchFamily="2" charset="-122"/>
                <a:ea typeface="宋体" panose="02010600030101010101" pitchFamily="2" charset="-122"/>
              </a:rPr>
              <a:t>3</a:t>
            </a:r>
            <a:r>
              <a:rPr lang="zh-CN" altLang="zh-CN" dirty="0">
                <a:latin typeface="宋体" panose="02010600030101010101" pitchFamily="2" charset="-122"/>
                <a:ea typeface="宋体" panose="02010600030101010101" pitchFamily="2" charset="-122"/>
              </a:rPr>
              <a:t>列变量和第</a:t>
            </a:r>
            <a:r>
              <a:rPr lang="en-US" altLang="zh-CN" dirty="0">
                <a:latin typeface="宋体" panose="02010600030101010101" pitchFamily="2" charset="-122"/>
                <a:ea typeface="宋体" panose="02010600030101010101" pitchFamily="2" charset="-122"/>
              </a:rPr>
              <a:t>2</a:t>
            </a:r>
            <a:r>
              <a:rPr lang="zh-CN" altLang="zh-CN" dirty="0">
                <a:latin typeface="宋体" panose="02010600030101010101" pitchFamily="2" charset="-122"/>
                <a:ea typeface="宋体" panose="02010600030101010101" pitchFamily="2" charset="-122"/>
              </a:rPr>
              <a:t>列变量也构成全对偶。</a:t>
            </a:r>
          </a:p>
          <a:p>
            <a:r>
              <a:rPr lang="en-US" altLang="zh-CN"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步骤</a:t>
            </a:r>
            <a:r>
              <a:rPr lang="en-US" altLang="zh-CN" dirty="0">
                <a:latin typeface="宋体" panose="02010600030101010101" pitchFamily="2" charset="-122"/>
                <a:ea typeface="宋体" panose="02010600030101010101" pitchFamily="2" charset="-122"/>
              </a:rPr>
              <a:t>4</a:t>
            </a:r>
            <a:r>
              <a:rPr lang="zh-CN" altLang="zh-CN" dirty="0">
                <a:latin typeface="宋体" panose="02010600030101010101" pitchFamily="2" charset="-122"/>
                <a:ea typeface="宋体" panose="02010600030101010101" pitchFamily="2" charset="-122"/>
              </a:rPr>
              <a:t>：依次增加第</a:t>
            </a:r>
            <a:r>
              <a:rPr lang="en-US" altLang="zh-CN" dirty="0">
                <a:latin typeface="宋体" panose="02010600030101010101" pitchFamily="2" charset="-122"/>
                <a:ea typeface="宋体" panose="02010600030101010101" pitchFamily="2" charset="-122"/>
              </a:rPr>
              <a:t>4</a:t>
            </a:r>
            <a:r>
              <a:rPr lang="zh-CN" altLang="zh-CN" dirty="0">
                <a:latin typeface="宋体" panose="02010600030101010101" pitchFamily="2" charset="-122"/>
                <a:ea typeface="宋体" panose="02010600030101010101" pitchFamily="2" charset="-122"/>
              </a:rPr>
              <a:t>列、第</a:t>
            </a:r>
            <a:r>
              <a:rPr lang="en-US" altLang="zh-CN" dirty="0">
                <a:latin typeface="宋体" panose="02010600030101010101" pitchFamily="2" charset="-122"/>
                <a:ea typeface="宋体" panose="02010600030101010101" pitchFamily="2" charset="-122"/>
              </a:rPr>
              <a:t>5</a:t>
            </a:r>
            <a:r>
              <a:rPr lang="zh-CN" altLang="zh-CN" dirty="0">
                <a:latin typeface="宋体" panose="02010600030101010101" pitchFamily="2" charset="-122"/>
                <a:ea typeface="宋体" panose="02010600030101010101" pitchFamily="2" charset="-122"/>
              </a:rPr>
              <a:t>列方法同步骤</a:t>
            </a:r>
            <a:r>
              <a:rPr lang="en-US" altLang="zh-CN" dirty="0">
                <a:latin typeface="宋体" panose="02010600030101010101" pitchFamily="2" charset="-122"/>
                <a:ea typeface="宋体" panose="02010600030101010101" pitchFamily="2" charset="-122"/>
              </a:rPr>
              <a:t>3</a:t>
            </a:r>
            <a:r>
              <a:rPr lang="zh-CN" altLang="zh-CN" dirty="0">
                <a:latin typeface="宋体" panose="02010600030101010101" pitchFamily="2" charset="-122"/>
                <a:ea typeface="宋体" panose="02010600030101010101" pitchFamily="2" charset="-122"/>
              </a:rPr>
              <a:t>，检查各变量之间是否构成全对偶，直至所有变量列完为止。</a:t>
            </a:r>
          </a:p>
        </p:txBody>
      </p:sp>
      <p:sp>
        <p:nvSpPr>
          <p:cNvPr id="7" name="灯片编号占位符 6">
            <a:extLst>
              <a:ext uri="{FF2B5EF4-FFF2-40B4-BE49-F238E27FC236}">
                <a16:creationId xmlns:a16="http://schemas.microsoft.com/office/drawing/2014/main" id="{ADE85773-21E7-440F-B3F6-EC7D3E047052}"/>
              </a:ext>
            </a:extLst>
          </p:cNvPr>
          <p:cNvSpPr>
            <a:spLocks noGrp="1"/>
          </p:cNvSpPr>
          <p:nvPr>
            <p:ph type="sldNum" sz="quarter" idx="12"/>
          </p:nvPr>
        </p:nvSpPr>
        <p:spPr/>
        <p:txBody>
          <a:bodyPr/>
          <a:lstStyle/>
          <a:p>
            <a:fld id="{B6F15528-21DE-4FAA-801E-634DDDAF4B2B}" type="slidenum">
              <a:rPr lang="en-US" smtClean="0"/>
              <a:t>601</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 calcmode="lin" valueType="num">
                                      <p:cBhvr additive="base">
                                        <p:cTn id="25"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 calcmode="lin" valueType="num">
                                      <p:cBhvr additive="base">
                                        <p:cTn id="31"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b="1" dirty="0"/>
              <a:t>8.3.1  </a:t>
            </a:r>
            <a:r>
              <a:rPr lang="zh-CN" altLang="en-US" b="1" dirty="0"/>
              <a:t>黑盒测试法</a:t>
            </a:r>
          </a:p>
        </p:txBody>
      </p:sp>
      <p:sp>
        <p:nvSpPr>
          <p:cNvPr id="243" name="矩形 242"/>
          <p:cNvSpPr/>
          <p:nvPr/>
        </p:nvSpPr>
        <p:spPr>
          <a:xfrm>
            <a:off x="1" y="1524794"/>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dirty="0">
              <a:latin typeface="宋体" panose="02010600030101010101" pitchFamily="2" charset="-122"/>
              <a:ea typeface="宋体" panose="02010600030101010101" pitchFamily="2" charset="-122"/>
            </a:endParaRPr>
          </a:p>
        </p:txBody>
      </p:sp>
      <p:grpSp>
        <p:nvGrpSpPr>
          <p:cNvPr id="2" name="组合 1"/>
          <p:cNvGrpSpPr/>
          <p:nvPr/>
        </p:nvGrpSpPr>
        <p:grpSpPr>
          <a:xfrm flipH="1">
            <a:off x="-19237" y="5944879"/>
            <a:ext cx="3297433" cy="914713"/>
            <a:chOff x="8920155" y="5944877"/>
            <a:chExt cx="3294742" cy="914713"/>
          </a:xfrm>
        </p:grpSpPr>
        <p:sp>
          <p:nvSpPr>
            <p:cNvPr id="23"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4"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5"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grpSp>
      <p:sp>
        <p:nvSpPr>
          <p:cNvPr id="26" name="矩形 25"/>
          <p:cNvSpPr/>
          <p:nvPr/>
        </p:nvSpPr>
        <p:spPr>
          <a:xfrm>
            <a:off x="3278196" y="6515583"/>
            <a:ext cx="8920154" cy="34400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765175" y="991394"/>
            <a:ext cx="4572000" cy="430887"/>
          </a:xfrm>
          <a:prstGeom prst="rect">
            <a:avLst/>
          </a:prstGeom>
          <a:noFill/>
        </p:spPr>
        <p:txBody>
          <a:bodyPr wrap="square" rtlCol="0">
            <a:spAutoFit/>
          </a:bodyPr>
          <a:lstStyle/>
          <a:p>
            <a:r>
              <a:rPr lang="en-US" altLang="zh-CN" sz="2200" b="1" dirty="0"/>
              <a:t>2.  </a:t>
            </a:r>
            <a:r>
              <a:rPr lang="zh-CN" altLang="en-US" sz="2200" b="1" dirty="0"/>
              <a:t>组合覆盖法</a:t>
            </a:r>
          </a:p>
        </p:txBody>
      </p:sp>
      <p:sp>
        <p:nvSpPr>
          <p:cNvPr id="5" name="矩形 4"/>
          <p:cNvSpPr/>
          <p:nvPr/>
        </p:nvSpPr>
        <p:spPr>
          <a:xfrm>
            <a:off x="992608" y="1755965"/>
            <a:ext cx="10286999" cy="3883755"/>
          </a:xfrm>
          <a:prstGeom prst="rect">
            <a:avLst/>
          </a:prstGeom>
        </p:spPr>
        <p:txBody>
          <a:bodyPr wrap="square">
            <a:spAutoFit/>
          </a:bodyPr>
          <a:lstStyle/>
          <a:p>
            <a:pPr>
              <a:lnSpc>
                <a:spcPct val="150000"/>
              </a:lnSpc>
            </a:pPr>
            <a:r>
              <a:rPr lang="en-US" altLang="zh-CN" dirty="0">
                <a:latin typeface="宋体" panose="02010600030101010101" pitchFamily="2" charset="-122"/>
                <a:ea typeface="宋体" panose="02010600030101010101" pitchFamily="2" charset="-122"/>
              </a:rPr>
              <a:t>   3</a:t>
            </a:r>
            <a:r>
              <a:rPr lang="zh-CN" altLang="zh-CN" dirty="0">
                <a:latin typeface="宋体" panose="02010600030101010101" pitchFamily="2" charset="-122"/>
                <a:ea typeface="宋体" panose="02010600030101010101" pitchFamily="2" charset="-122"/>
              </a:rPr>
              <a:t>）正交实验设计法</a:t>
            </a:r>
          </a:p>
          <a:p>
            <a:pPr>
              <a:lnSpc>
                <a:spcPct val="150000"/>
              </a:lnSpc>
            </a:pPr>
            <a:r>
              <a:rPr lang="en-US" altLang="zh-CN"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正交实验设计法是用已设计好的正交表来安排试验并进行数据分析的一种测试方法。正交实验设计法可用最少的测试用例达到来最高的测试覆盖率。</a:t>
            </a:r>
          </a:p>
          <a:p>
            <a:pPr>
              <a:lnSpc>
                <a:spcPct val="150000"/>
              </a:lnSpc>
            </a:pPr>
            <a:r>
              <a:rPr lang="en-US" altLang="zh-CN"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正交表是一整套规则的设计表格，用</a:t>
            </a:r>
            <a:r>
              <a:rPr lang="en-US" altLang="zh-CN" dirty="0">
                <a:latin typeface="宋体" panose="02010600030101010101" pitchFamily="2" charset="-122"/>
                <a:ea typeface="宋体" panose="02010600030101010101" pitchFamily="2" charset="-122"/>
              </a:rPr>
              <a:t>Ln</a:t>
            </a:r>
            <a:r>
              <a:rPr lang="zh-CN" altLang="zh-CN" dirty="0">
                <a:latin typeface="宋体" panose="02010600030101010101" pitchFamily="2" charset="-122"/>
                <a:ea typeface="宋体" panose="02010600030101010101" pitchFamily="2" charset="-122"/>
              </a:rPr>
              <a:t>（</a:t>
            </a:r>
            <a:r>
              <a:rPr lang="en-US" altLang="zh-CN" dirty="0" err="1">
                <a:latin typeface="宋体" panose="02010600030101010101" pitchFamily="2" charset="-122"/>
                <a:ea typeface="宋体" panose="02010600030101010101" pitchFamily="2" charset="-122"/>
              </a:rPr>
              <a:t>tc</a:t>
            </a:r>
            <a:r>
              <a:rPr lang="zh-CN" altLang="zh-CN" dirty="0">
                <a:latin typeface="宋体" panose="02010600030101010101" pitchFamily="2" charset="-122"/>
                <a:ea typeface="宋体" panose="02010600030101010101" pitchFamily="2" charset="-122"/>
              </a:rPr>
              <a:t>）标识，其中</a:t>
            </a:r>
            <a:r>
              <a:rPr lang="en-US" altLang="zh-CN" dirty="0">
                <a:latin typeface="宋体" panose="02010600030101010101" pitchFamily="2" charset="-122"/>
                <a:ea typeface="宋体" panose="02010600030101010101" pitchFamily="2" charset="-122"/>
              </a:rPr>
              <a:t>L</a:t>
            </a:r>
            <a:r>
              <a:rPr lang="zh-CN" altLang="zh-CN" dirty="0">
                <a:latin typeface="宋体" panose="02010600030101010101" pitchFamily="2" charset="-122"/>
                <a:ea typeface="宋体" panose="02010600030101010101" pitchFamily="2" charset="-122"/>
              </a:rPr>
              <a:t>为正交表的代号，</a:t>
            </a:r>
            <a:r>
              <a:rPr lang="en-US" altLang="zh-CN" dirty="0">
                <a:latin typeface="宋体" panose="02010600030101010101" pitchFamily="2" charset="-122"/>
                <a:ea typeface="宋体" panose="02010600030101010101" pitchFamily="2" charset="-122"/>
              </a:rPr>
              <a:t>n</a:t>
            </a:r>
            <a:r>
              <a:rPr lang="zh-CN" altLang="zh-CN" dirty="0">
                <a:latin typeface="宋体" panose="02010600030101010101" pitchFamily="2" charset="-122"/>
                <a:ea typeface="宋体" panose="02010600030101010101" pitchFamily="2" charset="-122"/>
              </a:rPr>
              <a:t>为试验的次数（行数），</a:t>
            </a:r>
            <a:r>
              <a:rPr lang="en-US" altLang="zh-CN" dirty="0">
                <a:latin typeface="宋体" panose="02010600030101010101" pitchFamily="2" charset="-122"/>
                <a:ea typeface="宋体" panose="02010600030101010101" pitchFamily="2" charset="-122"/>
              </a:rPr>
              <a:t>t</a:t>
            </a:r>
            <a:r>
              <a:rPr lang="zh-CN" altLang="zh-CN" dirty="0">
                <a:latin typeface="宋体" panose="02010600030101010101" pitchFamily="2" charset="-122"/>
                <a:ea typeface="宋体" panose="02010600030101010101" pitchFamily="2" charset="-122"/>
              </a:rPr>
              <a:t>为水平数，</a:t>
            </a:r>
            <a:r>
              <a:rPr lang="en-US" altLang="zh-CN" dirty="0">
                <a:latin typeface="宋体" panose="02010600030101010101" pitchFamily="2" charset="-122"/>
                <a:ea typeface="宋体" panose="02010600030101010101" pitchFamily="2" charset="-122"/>
              </a:rPr>
              <a:t>c</a:t>
            </a:r>
            <a:r>
              <a:rPr lang="zh-CN" altLang="zh-CN" dirty="0">
                <a:latin typeface="宋体" panose="02010600030101010101" pitchFamily="2" charset="-122"/>
                <a:ea typeface="宋体" panose="02010600030101010101" pitchFamily="2" charset="-122"/>
              </a:rPr>
              <a:t>为因子数（列数）。正交表的每一列中各数字出现的次数都一样多，任何两列所构成的有序数对出现的次数都一样多。</a:t>
            </a:r>
          </a:p>
        </p:txBody>
      </p:sp>
      <p:sp>
        <p:nvSpPr>
          <p:cNvPr id="7" name="灯片编号占位符 6">
            <a:extLst>
              <a:ext uri="{FF2B5EF4-FFF2-40B4-BE49-F238E27FC236}">
                <a16:creationId xmlns:a16="http://schemas.microsoft.com/office/drawing/2014/main" id="{D5F3C82C-4004-4E2D-A84D-6AE06CC69CA2}"/>
              </a:ext>
            </a:extLst>
          </p:cNvPr>
          <p:cNvSpPr>
            <a:spLocks noGrp="1"/>
          </p:cNvSpPr>
          <p:nvPr>
            <p:ph type="sldNum" sz="quarter" idx="12"/>
          </p:nvPr>
        </p:nvSpPr>
        <p:spPr/>
        <p:txBody>
          <a:bodyPr/>
          <a:lstStyle/>
          <a:p>
            <a:fld id="{B6F15528-21DE-4FAA-801E-634DDDAF4B2B}" type="slidenum">
              <a:rPr lang="en-US" smtClean="0"/>
              <a:t>602</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3175" y="2405601"/>
            <a:ext cx="12192000" cy="2657139"/>
          </a:xfrm>
          <a:prstGeom prst="rect">
            <a:avLst/>
          </a:prstGeom>
          <a:solidFill>
            <a:srgbClr val="3A418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 name="标题 2"/>
          <p:cNvSpPr>
            <a:spLocks noGrp="1"/>
          </p:cNvSpPr>
          <p:nvPr>
            <p:ph type="title"/>
          </p:nvPr>
        </p:nvSpPr>
        <p:spPr>
          <a:xfrm>
            <a:off x="774699" y="352424"/>
            <a:ext cx="6086475" cy="429419"/>
          </a:xfrm>
        </p:spPr>
        <p:txBody>
          <a:bodyPr/>
          <a:lstStyle/>
          <a:p>
            <a:pPr marL="0" indent="0"/>
            <a:r>
              <a:rPr lang="en-US" altLang="zh-CN" b="1" dirty="0"/>
              <a:t>8.3.1  </a:t>
            </a:r>
            <a:r>
              <a:rPr lang="zh-CN" altLang="en-US" b="1" dirty="0"/>
              <a:t>黑盒测试法</a:t>
            </a:r>
            <a:endParaRPr lang="zh-CN" altLang="en-US" dirty="0"/>
          </a:p>
        </p:txBody>
      </p:sp>
      <p:sp>
        <p:nvSpPr>
          <p:cNvPr id="20" name="内容占位符 4"/>
          <p:cNvSpPr txBox="1"/>
          <p:nvPr/>
        </p:nvSpPr>
        <p:spPr>
          <a:xfrm>
            <a:off x="688975" y="2701986"/>
            <a:ext cx="11201400" cy="2064368"/>
          </a:xfrm>
          <a:prstGeom prst="rect">
            <a:avLst/>
          </a:prstGeom>
        </p:spPr>
        <p:txBody>
          <a:bodyPr vert="horz" lIns="91440" tIns="45720" rIns="91440" bIns="45720" rtlCol="0">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zh-CN" sz="2400" dirty="0">
                <a:solidFill>
                  <a:schemeClr val="bg1"/>
                </a:solidFill>
              </a:rPr>
              <a:t>【</a:t>
            </a:r>
            <a:r>
              <a:rPr lang="zh-CN" altLang="zh-CN" sz="2400" b="1" dirty="0">
                <a:solidFill>
                  <a:schemeClr val="bg1"/>
                </a:solidFill>
              </a:rPr>
              <a:t>例</a:t>
            </a:r>
            <a:r>
              <a:rPr lang="en-US" altLang="zh-CN" sz="2400" b="1" dirty="0">
                <a:solidFill>
                  <a:schemeClr val="bg1"/>
                </a:solidFill>
              </a:rPr>
              <a:t>8.3</a:t>
            </a:r>
            <a:r>
              <a:rPr lang="zh-CN" altLang="zh-CN" sz="2400" dirty="0">
                <a:solidFill>
                  <a:schemeClr val="bg1"/>
                </a:solidFill>
              </a:rPr>
              <a:t>】常用的</a:t>
            </a:r>
            <a:r>
              <a:rPr lang="en-US" altLang="zh-CN" sz="2400" dirty="0">
                <a:solidFill>
                  <a:schemeClr val="bg1"/>
                </a:solidFill>
              </a:rPr>
              <a:t>Microsoft PowerPoint</a:t>
            </a:r>
            <a:r>
              <a:rPr lang="zh-CN" altLang="zh-CN" sz="2400" dirty="0">
                <a:solidFill>
                  <a:schemeClr val="bg1"/>
                </a:solidFill>
              </a:rPr>
              <a:t>软件打印功能的打印范围有：全部、当前、选定三种情况；打印内容有：整页幻灯片、备注页、大纲、讲义共四种方式；打印颜色</a:t>
            </a:r>
            <a:r>
              <a:rPr lang="en-US" altLang="zh-CN" sz="2400" dirty="0">
                <a:solidFill>
                  <a:schemeClr val="bg1"/>
                </a:solidFill>
              </a:rPr>
              <a:t>/</a:t>
            </a:r>
            <a:r>
              <a:rPr lang="zh-CN" altLang="zh-CN" sz="2400" dirty="0">
                <a:solidFill>
                  <a:schemeClr val="bg1"/>
                </a:solidFill>
              </a:rPr>
              <a:t>灰度有颜色、灰度、纯黑白三种设置；打印效果有幻灯片加框、不加框两种效果。请利用正交表设计测试用例。</a:t>
            </a:r>
            <a:endParaRPr lang="en-US" altLang="zh-CN" sz="2400" dirty="0">
              <a:solidFill>
                <a:schemeClr val="bg1"/>
              </a:solidFill>
            </a:endParaRPr>
          </a:p>
        </p:txBody>
      </p:sp>
      <p:grpSp>
        <p:nvGrpSpPr>
          <p:cNvPr id="11" name="组合 10"/>
          <p:cNvGrpSpPr/>
          <p:nvPr/>
        </p:nvGrpSpPr>
        <p:grpSpPr>
          <a:xfrm>
            <a:off x="-117364" y="1263857"/>
            <a:ext cx="3213509" cy="1301644"/>
            <a:chOff x="-8805" y="5407865"/>
            <a:chExt cx="3213509" cy="1301644"/>
          </a:xfrm>
        </p:grpSpPr>
        <p:sp>
          <p:nvSpPr>
            <p:cNvPr id="12" name="矩形 11"/>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0" y="5868194"/>
            <a:ext cx="12195175" cy="989805"/>
          </a:xfrm>
          <a:prstGeom prst="rect">
            <a:avLst/>
          </a:prstGeom>
          <a:solidFill>
            <a:srgbClr val="DDDDDD">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sp>
        <p:nvSpPr>
          <p:cNvPr id="19" name="TextBox 18"/>
          <p:cNvSpPr txBox="1"/>
          <p:nvPr/>
        </p:nvSpPr>
        <p:spPr>
          <a:xfrm>
            <a:off x="3811587" y="1425950"/>
            <a:ext cx="4572000" cy="646331"/>
          </a:xfrm>
          <a:prstGeom prst="rect">
            <a:avLst/>
          </a:prstGeom>
          <a:noFill/>
        </p:spPr>
        <p:txBody>
          <a:bodyPr wrap="square" rtlCol="0">
            <a:spAutoFit/>
          </a:bodyPr>
          <a:lstStyle/>
          <a:p>
            <a:pPr>
              <a:lnSpc>
                <a:spcPct val="150000"/>
              </a:lnSpc>
            </a:pPr>
            <a:r>
              <a:rPr lang="en-US" altLang="zh-CN" b="1" dirty="0">
                <a:latin typeface="宋体" panose="02010600030101010101" pitchFamily="2" charset="-122"/>
                <a:ea typeface="宋体" panose="02010600030101010101" pitchFamily="2" charset="-122"/>
              </a:rPr>
              <a:t>3</a:t>
            </a:r>
            <a:r>
              <a:rPr lang="zh-CN" altLang="zh-CN" b="1" dirty="0">
                <a:latin typeface="宋体" panose="02010600030101010101" pitchFamily="2" charset="-122"/>
                <a:ea typeface="宋体" panose="02010600030101010101" pitchFamily="2" charset="-122"/>
              </a:rPr>
              <a:t>）正交实验设计法</a:t>
            </a:r>
          </a:p>
        </p:txBody>
      </p:sp>
      <p:sp>
        <p:nvSpPr>
          <p:cNvPr id="4" name="灯片编号占位符 3">
            <a:extLst>
              <a:ext uri="{FF2B5EF4-FFF2-40B4-BE49-F238E27FC236}">
                <a16:creationId xmlns:a16="http://schemas.microsoft.com/office/drawing/2014/main" id="{01DA58AF-4F4F-4F45-80D8-50D64C64962C}"/>
              </a:ext>
            </a:extLst>
          </p:cNvPr>
          <p:cNvSpPr>
            <a:spLocks noGrp="1"/>
          </p:cNvSpPr>
          <p:nvPr>
            <p:ph type="sldNum" sz="quarter" idx="12"/>
          </p:nvPr>
        </p:nvSpPr>
        <p:spPr/>
        <p:txBody>
          <a:bodyPr/>
          <a:lstStyle/>
          <a:p>
            <a:fld id="{B6F15528-21DE-4FAA-801E-634DDDAF4B2B}" type="slidenum">
              <a:rPr lang="en-US" smtClean="0"/>
              <a:t>603</a:t>
            </a:fld>
            <a:endParaRPr lang="en-US" dirty="0"/>
          </a:p>
        </p:txBody>
      </p:sp>
    </p:spTree>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b="1" dirty="0"/>
              <a:t>8.3.1  </a:t>
            </a:r>
            <a:r>
              <a:rPr lang="zh-CN" altLang="en-US" b="1" dirty="0"/>
              <a:t>黑盒测试法</a:t>
            </a:r>
          </a:p>
        </p:txBody>
      </p:sp>
      <p:sp>
        <p:nvSpPr>
          <p:cNvPr id="243" name="矩形 242"/>
          <p:cNvSpPr/>
          <p:nvPr/>
        </p:nvSpPr>
        <p:spPr>
          <a:xfrm>
            <a:off x="1" y="1768910"/>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104" name="组合 103"/>
          <p:cNvGrpSpPr/>
          <p:nvPr/>
        </p:nvGrpSpPr>
        <p:grpSpPr>
          <a:xfrm flipH="1">
            <a:off x="9914161" y="5830680"/>
            <a:ext cx="2284188" cy="1186758"/>
            <a:chOff x="-8805" y="5407865"/>
            <a:chExt cx="3213509" cy="1301644"/>
          </a:xfrm>
        </p:grpSpPr>
        <p:sp>
          <p:nvSpPr>
            <p:cNvPr id="105" name="矩形 104"/>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TextBox 25"/>
          <p:cNvSpPr txBox="1"/>
          <p:nvPr/>
        </p:nvSpPr>
        <p:spPr>
          <a:xfrm>
            <a:off x="993775" y="1104268"/>
            <a:ext cx="4572000" cy="430887"/>
          </a:xfrm>
          <a:prstGeom prst="rect">
            <a:avLst/>
          </a:prstGeom>
          <a:noFill/>
        </p:spPr>
        <p:txBody>
          <a:bodyPr wrap="square" rtlCol="0">
            <a:spAutoFit/>
          </a:bodyPr>
          <a:lstStyle/>
          <a:p>
            <a:r>
              <a:rPr lang="zh-CN" altLang="en-US" sz="2200" dirty="0"/>
              <a:t>例</a:t>
            </a:r>
            <a:r>
              <a:rPr lang="en-US" altLang="zh-CN" sz="2200" dirty="0"/>
              <a:t>8.3  </a:t>
            </a:r>
            <a:r>
              <a:rPr lang="zh-CN" altLang="en-US" sz="2200" dirty="0"/>
              <a:t>解：</a:t>
            </a:r>
          </a:p>
        </p:txBody>
      </p:sp>
      <p:sp>
        <p:nvSpPr>
          <p:cNvPr id="2" name="矩形 1"/>
          <p:cNvSpPr/>
          <p:nvPr/>
        </p:nvSpPr>
        <p:spPr>
          <a:xfrm>
            <a:off x="689788" y="2108362"/>
            <a:ext cx="10667999" cy="3785652"/>
          </a:xfrm>
          <a:prstGeom prst="rect">
            <a:avLst/>
          </a:prstGeom>
        </p:spPr>
        <p:txBody>
          <a:bodyPr wrap="square">
            <a:spAutoFit/>
          </a:bodyPr>
          <a:lstStyle/>
          <a:p>
            <a:r>
              <a:rPr lang="en-US" altLang="zh-CN"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步骤①：可从例题中得出有四个因素，每个因素的水平分别为</a:t>
            </a:r>
            <a:r>
              <a:rPr lang="en-US" altLang="zh-CN" dirty="0">
                <a:latin typeface="宋体" panose="02010600030101010101" pitchFamily="2" charset="-122"/>
                <a:ea typeface="宋体" panose="02010600030101010101" pitchFamily="2" charset="-122"/>
              </a:rPr>
              <a:t>3</a:t>
            </a:r>
            <a:r>
              <a:rPr lang="zh-CN" altLang="zh-CN"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4</a:t>
            </a:r>
            <a:r>
              <a:rPr lang="zh-CN" altLang="zh-CN"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3</a:t>
            </a:r>
            <a:r>
              <a:rPr lang="zh-CN" altLang="zh-CN"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2</a:t>
            </a:r>
            <a:r>
              <a:rPr lang="zh-CN" altLang="zh-CN" dirty="0">
                <a:latin typeface="宋体" panose="02010600030101010101" pitchFamily="2" charset="-122"/>
                <a:ea typeface="宋体" panose="02010600030101010101" pitchFamily="2" charset="-122"/>
              </a:rPr>
              <a:t>。</a:t>
            </a:r>
          </a:p>
          <a:p>
            <a:r>
              <a:rPr lang="en-US" altLang="zh-CN"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步骤②：给每个因素指定代号。</a:t>
            </a:r>
          </a:p>
          <a:p>
            <a:r>
              <a:rPr lang="en-US" altLang="zh-CN"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打印范围代号：全部——</a:t>
            </a:r>
            <a:r>
              <a:rPr lang="en-US" altLang="zh-CN" dirty="0">
                <a:latin typeface="宋体" panose="02010600030101010101" pitchFamily="2" charset="-122"/>
                <a:ea typeface="宋体" panose="02010600030101010101" pitchFamily="2" charset="-122"/>
              </a:rPr>
              <a:t>a1</a:t>
            </a:r>
            <a:r>
              <a:rPr lang="zh-CN" altLang="zh-CN" dirty="0">
                <a:latin typeface="宋体" panose="02010600030101010101" pitchFamily="2" charset="-122"/>
                <a:ea typeface="宋体" panose="02010600030101010101" pitchFamily="2" charset="-122"/>
              </a:rPr>
              <a:t>、当前——</a:t>
            </a:r>
            <a:r>
              <a:rPr lang="en-US" altLang="zh-CN" dirty="0">
                <a:latin typeface="宋体" panose="02010600030101010101" pitchFamily="2" charset="-122"/>
                <a:ea typeface="宋体" panose="02010600030101010101" pitchFamily="2" charset="-122"/>
              </a:rPr>
              <a:t>a2</a:t>
            </a:r>
            <a:r>
              <a:rPr lang="zh-CN" altLang="zh-CN" dirty="0">
                <a:latin typeface="宋体" panose="02010600030101010101" pitchFamily="2" charset="-122"/>
                <a:ea typeface="宋体" panose="02010600030101010101" pitchFamily="2" charset="-122"/>
              </a:rPr>
              <a:t>、选定——</a:t>
            </a:r>
            <a:r>
              <a:rPr lang="en-US" altLang="zh-CN" dirty="0">
                <a:latin typeface="宋体" panose="02010600030101010101" pitchFamily="2" charset="-122"/>
                <a:ea typeface="宋体" panose="02010600030101010101" pitchFamily="2" charset="-122"/>
              </a:rPr>
              <a:t>a3</a:t>
            </a:r>
            <a:r>
              <a:rPr lang="zh-CN" altLang="zh-CN" dirty="0">
                <a:latin typeface="宋体" panose="02010600030101010101" pitchFamily="2" charset="-122"/>
                <a:ea typeface="宋体" panose="02010600030101010101" pitchFamily="2" charset="-122"/>
              </a:rPr>
              <a:t>；</a:t>
            </a:r>
          </a:p>
          <a:p>
            <a:r>
              <a:rPr lang="en-US" altLang="zh-CN"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打印内容代号：整页幻灯片——</a:t>
            </a:r>
            <a:r>
              <a:rPr lang="en-US" altLang="zh-CN" dirty="0">
                <a:latin typeface="宋体" panose="02010600030101010101" pitchFamily="2" charset="-122"/>
                <a:ea typeface="宋体" panose="02010600030101010101" pitchFamily="2" charset="-122"/>
              </a:rPr>
              <a:t>b1</a:t>
            </a:r>
            <a:r>
              <a:rPr lang="zh-CN" altLang="zh-CN" dirty="0">
                <a:latin typeface="宋体" panose="02010600030101010101" pitchFamily="2" charset="-122"/>
                <a:ea typeface="宋体" panose="02010600030101010101" pitchFamily="2" charset="-122"/>
              </a:rPr>
              <a:t>、备注页——</a:t>
            </a:r>
            <a:r>
              <a:rPr lang="en-US" altLang="zh-CN" dirty="0">
                <a:latin typeface="宋体" panose="02010600030101010101" pitchFamily="2" charset="-122"/>
                <a:ea typeface="宋体" panose="02010600030101010101" pitchFamily="2" charset="-122"/>
              </a:rPr>
              <a:t>b2</a:t>
            </a:r>
            <a:r>
              <a:rPr lang="zh-CN" altLang="zh-CN" dirty="0">
                <a:latin typeface="宋体" panose="02010600030101010101" pitchFamily="2" charset="-122"/>
                <a:ea typeface="宋体" panose="02010600030101010101" pitchFamily="2" charset="-122"/>
              </a:rPr>
              <a:t>、大纲——</a:t>
            </a:r>
            <a:r>
              <a:rPr lang="en-US" altLang="zh-CN" dirty="0">
                <a:latin typeface="宋体" panose="02010600030101010101" pitchFamily="2" charset="-122"/>
                <a:ea typeface="宋体" panose="02010600030101010101" pitchFamily="2" charset="-122"/>
              </a:rPr>
              <a:t>b3</a:t>
            </a:r>
            <a:r>
              <a:rPr lang="zh-CN" altLang="zh-CN" dirty="0">
                <a:latin typeface="宋体" panose="02010600030101010101" pitchFamily="2" charset="-122"/>
                <a:ea typeface="宋体" panose="02010600030101010101" pitchFamily="2" charset="-122"/>
              </a:rPr>
              <a:t>、讲义——</a:t>
            </a:r>
            <a:r>
              <a:rPr lang="en-US" altLang="zh-CN" dirty="0">
                <a:latin typeface="宋体" panose="02010600030101010101" pitchFamily="2" charset="-122"/>
                <a:ea typeface="宋体" panose="02010600030101010101" pitchFamily="2" charset="-122"/>
              </a:rPr>
              <a:t>b4</a:t>
            </a:r>
            <a:r>
              <a:rPr lang="zh-CN" altLang="zh-CN" dirty="0">
                <a:latin typeface="宋体" panose="02010600030101010101" pitchFamily="2" charset="-122"/>
                <a:ea typeface="宋体" panose="02010600030101010101" pitchFamily="2" charset="-122"/>
              </a:rPr>
              <a:t>；</a:t>
            </a:r>
          </a:p>
          <a:p>
            <a:r>
              <a:rPr lang="en-US" altLang="zh-CN"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打印颜色</a:t>
            </a:r>
            <a:r>
              <a:rPr lang="en-US" altLang="zh-CN" dirty="0">
                <a:latin typeface="宋体" panose="02010600030101010101" pitchFamily="2" charset="-122"/>
                <a:ea typeface="宋体" panose="02010600030101010101" pitchFamily="2" charset="-122"/>
              </a:rPr>
              <a:t>/</a:t>
            </a:r>
            <a:r>
              <a:rPr lang="zh-CN" altLang="zh-CN" dirty="0">
                <a:latin typeface="宋体" panose="02010600030101010101" pitchFamily="2" charset="-122"/>
                <a:ea typeface="宋体" panose="02010600030101010101" pitchFamily="2" charset="-122"/>
              </a:rPr>
              <a:t>灰度代号：颜色——</a:t>
            </a:r>
            <a:r>
              <a:rPr lang="en-US" altLang="zh-CN" dirty="0">
                <a:latin typeface="宋体" panose="02010600030101010101" pitchFamily="2" charset="-122"/>
                <a:ea typeface="宋体" panose="02010600030101010101" pitchFamily="2" charset="-122"/>
              </a:rPr>
              <a:t>c1</a:t>
            </a:r>
            <a:r>
              <a:rPr lang="zh-CN" altLang="zh-CN" dirty="0">
                <a:latin typeface="宋体" panose="02010600030101010101" pitchFamily="2" charset="-122"/>
                <a:ea typeface="宋体" panose="02010600030101010101" pitchFamily="2" charset="-122"/>
              </a:rPr>
              <a:t>、灰度——</a:t>
            </a:r>
            <a:r>
              <a:rPr lang="en-US" altLang="zh-CN" dirty="0">
                <a:latin typeface="宋体" panose="02010600030101010101" pitchFamily="2" charset="-122"/>
                <a:ea typeface="宋体" panose="02010600030101010101" pitchFamily="2" charset="-122"/>
              </a:rPr>
              <a:t>c2</a:t>
            </a:r>
            <a:r>
              <a:rPr lang="zh-CN" altLang="zh-CN" dirty="0">
                <a:latin typeface="宋体" panose="02010600030101010101" pitchFamily="2" charset="-122"/>
                <a:ea typeface="宋体" panose="02010600030101010101" pitchFamily="2" charset="-122"/>
              </a:rPr>
              <a:t>、纯黑白——</a:t>
            </a:r>
            <a:r>
              <a:rPr lang="en-US" altLang="zh-CN" dirty="0">
                <a:latin typeface="宋体" panose="02010600030101010101" pitchFamily="2" charset="-122"/>
                <a:ea typeface="宋体" panose="02010600030101010101" pitchFamily="2" charset="-122"/>
              </a:rPr>
              <a:t>c3</a:t>
            </a:r>
            <a:r>
              <a:rPr lang="zh-CN" altLang="zh-CN" dirty="0">
                <a:latin typeface="宋体" panose="02010600030101010101" pitchFamily="2" charset="-122"/>
                <a:ea typeface="宋体" panose="02010600030101010101" pitchFamily="2" charset="-122"/>
              </a:rPr>
              <a:t>；</a:t>
            </a:r>
          </a:p>
          <a:p>
            <a:r>
              <a:rPr lang="en-US" altLang="zh-CN"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打印效果代号：加框——</a:t>
            </a:r>
            <a:r>
              <a:rPr lang="en-US" altLang="zh-CN" dirty="0">
                <a:latin typeface="宋体" panose="02010600030101010101" pitchFamily="2" charset="-122"/>
                <a:ea typeface="宋体" panose="02010600030101010101" pitchFamily="2" charset="-122"/>
              </a:rPr>
              <a:t>d1</a:t>
            </a:r>
            <a:r>
              <a:rPr lang="zh-CN" altLang="zh-CN" dirty="0">
                <a:latin typeface="宋体" panose="02010600030101010101" pitchFamily="2" charset="-122"/>
                <a:ea typeface="宋体" panose="02010600030101010101" pitchFamily="2" charset="-122"/>
              </a:rPr>
              <a:t>、不加框——</a:t>
            </a:r>
            <a:r>
              <a:rPr lang="en-US" altLang="zh-CN" dirty="0">
                <a:latin typeface="宋体" panose="02010600030101010101" pitchFamily="2" charset="-122"/>
                <a:ea typeface="宋体" panose="02010600030101010101" pitchFamily="2" charset="-122"/>
              </a:rPr>
              <a:t>d2</a:t>
            </a:r>
            <a:r>
              <a:rPr lang="zh-CN" altLang="zh-CN" dirty="0">
                <a:latin typeface="宋体" panose="02010600030101010101" pitchFamily="2" charset="-122"/>
                <a:ea typeface="宋体" panose="02010600030101010101" pitchFamily="2" charset="-122"/>
              </a:rPr>
              <a:t>。</a:t>
            </a:r>
          </a:p>
          <a:p>
            <a:r>
              <a:rPr lang="en-US" altLang="zh-CN"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步骤③：根据例题题目给出的打印选项可以得出此例是一个混合正交表，需要行数是</a:t>
            </a:r>
            <a:r>
              <a:rPr lang="en-US" altLang="zh-CN" dirty="0">
                <a:latin typeface="宋体" panose="02010600030101010101" pitchFamily="2" charset="-122"/>
                <a:ea typeface="宋体" panose="02010600030101010101" pitchFamily="2" charset="-122"/>
              </a:rPr>
              <a:t>1*</a:t>
            </a:r>
            <a:r>
              <a:rPr lang="zh-CN" altLang="zh-CN"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4-1</a:t>
            </a:r>
            <a:r>
              <a:rPr lang="zh-CN" altLang="zh-CN"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+2*</a:t>
            </a:r>
            <a:r>
              <a:rPr lang="zh-CN" altLang="zh-CN"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3-1</a:t>
            </a:r>
            <a:r>
              <a:rPr lang="zh-CN" altLang="zh-CN"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+1*</a:t>
            </a:r>
            <a:r>
              <a:rPr lang="zh-CN" altLang="zh-CN"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2-1</a:t>
            </a:r>
            <a:r>
              <a:rPr lang="zh-CN" altLang="zh-CN"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+1=9</a:t>
            </a:r>
            <a:r>
              <a:rPr lang="zh-CN" altLang="zh-CN" dirty="0">
                <a:latin typeface="宋体" panose="02010600030101010101" pitchFamily="2" charset="-122"/>
                <a:ea typeface="宋体" panose="02010600030101010101" pitchFamily="2" charset="-122"/>
              </a:rPr>
              <a:t>；由于</a:t>
            </a:r>
            <a:r>
              <a:rPr lang="en-US" altLang="zh-CN" dirty="0">
                <a:latin typeface="宋体" panose="02010600030101010101" pitchFamily="2" charset="-122"/>
                <a:ea typeface="宋体" panose="02010600030101010101" pitchFamily="2" charset="-122"/>
              </a:rPr>
              <a:t>3</a:t>
            </a:r>
            <a:r>
              <a:rPr lang="zh-CN" altLang="zh-CN" dirty="0">
                <a:latin typeface="宋体" panose="02010600030101010101" pitchFamily="2" charset="-122"/>
                <a:ea typeface="宋体" panose="02010600030101010101" pitchFamily="2" charset="-122"/>
              </a:rPr>
              <a:t>是</a:t>
            </a:r>
            <a:r>
              <a:rPr lang="en-US" altLang="zh-CN" dirty="0">
                <a:latin typeface="宋体" panose="02010600030101010101" pitchFamily="2" charset="-122"/>
                <a:ea typeface="宋体" panose="02010600030101010101" pitchFamily="2" charset="-122"/>
              </a:rPr>
              <a:t>9</a:t>
            </a:r>
            <a:r>
              <a:rPr lang="zh-CN" altLang="zh-CN" dirty="0">
                <a:latin typeface="宋体" panose="02010600030101010101" pitchFamily="2" charset="-122"/>
                <a:ea typeface="宋体" panose="02010600030101010101" pitchFamily="2" charset="-122"/>
              </a:rPr>
              <a:t>的因子，而</a:t>
            </a:r>
            <a:r>
              <a:rPr lang="en-US" altLang="zh-CN" dirty="0">
                <a:latin typeface="宋体" panose="02010600030101010101" pitchFamily="2" charset="-122"/>
                <a:ea typeface="宋体" panose="02010600030101010101" pitchFamily="2" charset="-122"/>
              </a:rPr>
              <a:t>4</a:t>
            </a:r>
            <a:r>
              <a:rPr lang="zh-CN" altLang="zh-CN" dirty="0">
                <a:latin typeface="宋体" panose="02010600030101010101" pitchFamily="2" charset="-122"/>
                <a:ea typeface="宋体" panose="02010600030101010101" pitchFamily="2" charset="-122"/>
              </a:rPr>
              <a:t>和</a:t>
            </a:r>
            <a:r>
              <a:rPr lang="en-US" altLang="zh-CN" dirty="0">
                <a:latin typeface="宋体" panose="02010600030101010101" pitchFamily="2" charset="-122"/>
                <a:ea typeface="宋体" panose="02010600030101010101" pitchFamily="2" charset="-122"/>
              </a:rPr>
              <a:t>2</a:t>
            </a:r>
            <a:r>
              <a:rPr lang="zh-CN" altLang="zh-CN" dirty="0">
                <a:latin typeface="宋体" panose="02010600030101010101" pitchFamily="2" charset="-122"/>
                <a:ea typeface="宋体" panose="02010600030101010101" pitchFamily="2" charset="-122"/>
              </a:rPr>
              <a:t>不是</a:t>
            </a:r>
            <a:r>
              <a:rPr lang="en-US" altLang="zh-CN" dirty="0">
                <a:latin typeface="宋体" panose="02010600030101010101" pitchFamily="2" charset="-122"/>
                <a:ea typeface="宋体" panose="02010600030101010101" pitchFamily="2" charset="-122"/>
              </a:rPr>
              <a:t>9</a:t>
            </a:r>
            <a:r>
              <a:rPr lang="zh-CN" altLang="zh-CN" dirty="0">
                <a:latin typeface="宋体" panose="02010600030101010101" pitchFamily="2" charset="-122"/>
                <a:ea typeface="宋体" panose="02010600030101010101" pitchFamily="2" charset="-122"/>
              </a:rPr>
              <a:t>的因子，所以取最小行数是</a:t>
            </a:r>
            <a:r>
              <a:rPr lang="en-US" altLang="zh-CN" dirty="0">
                <a:latin typeface="宋体" panose="02010600030101010101" pitchFamily="2" charset="-122"/>
                <a:ea typeface="宋体" panose="02010600030101010101" pitchFamily="2" charset="-122"/>
              </a:rPr>
              <a:t>12</a:t>
            </a:r>
            <a:r>
              <a:rPr lang="zh-CN" altLang="zh-CN" dirty="0">
                <a:latin typeface="宋体" panose="02010600030101010101" pitchFamily="2" charset="-122"/>
                <a:ea typeface="宋体" panose="02010600030101010101" pitchFamily="2" charset="-122"/>
              </a:rPr>
              <a:t>即</a:t>
            </a:r>
            <a:r>
              <a:rPr lang="en-US" altLang="zh-CN" dirty="0">
                <a:latin typeface="宋体" panose="02010600030101010101" pitchFamily="2" charset="-122"/>
                <a:ea typeface="宋体" panose="02010600030101010101" pitchFamily="2" charset="-122"/>
              </a:rPr>
              <a:t>L12</a:t>
            </a:r>
            <a:r>
              <a:rPr lang="zh-CN" altLang="zh-CN"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3²*4*2</a:t>
            </a:r>
            <a:r>
              <a:rPr lang="zh-CN" altLang="zh-CN" dirty="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p:txBody>
      </p:sp>
      <p:sp>
        <p:nvSpPr>
          <p:cNvPr id="5" name="灯片编号占位符 4">
            <a:extLst>
              <a:ext uri="{FF2B5EF4-FFF2-40B4-BE49-F238E27FC236}">
                <a16:creationId xmlns:a16="http://schemas.microsoft.com/office/drawing/2014/main" id="{57D61685-851F-4FF8-B6E4-9DA1FDDA532D}"/>
              </a:ext>
            </a:extLst>
          </p:cNvPr>
          <p:cNvSpPr>
            <a:spLocks noGrp="1"/>
          </p:cNvSpPr>
          <p:nvPr>
            <p:ph type="sldNum" sz="quarter" idx="12"/>
          </p:nvPr>
        </p:nvSpPr>
        <p:spPr/>
        <p:txBody>
          <a:bodyPr/>
          <a:lstStyle/>
          <a:p>
            <a:fld id="{B6F15528-21DE-4FAA-801E-634DDDAF4B2B}" type="slidenum">
              <a:rPr lang="en-US" smtClean="0"/>
              <a:t>604</a:t>
            </a:fld>
            <a:endParaRPr lang="en-US" dirty="0"/>
          </a:p>
        </p:txBody>
      </p:sp>
    </p:spTree>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b="1" dirty="0"/>
              <a:t>8.3.1  </a:t>
            </a:r>
            <a:r>
              <a:rPr lang="zh-CN" altLang="en-US" b="1" dirty="0"/>
              <a:t>黑盒测试法</a:t>
            </a:r>
          </a:p>
        </p:txBody>
      </p:sp>
      <p:sp>
        <p:nvSpPr>
          <p:cNvPr id="243" name="矩形 242"/>
          <p:cNvSpPr/>
          <p:nvPr/>
        </p:nvSpPr>
        <p:spPr>
          <a:xfrm>
            <a:off x="1" y="1768910"/>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104" name="组合 103"/>
          <p:cNvGrpSpPr/>
          <p:nvPr/>
        </p:nvGrpSpPr>
        <p:grpSpPr>
          <a:xfrm flipH="1">
            <a:off x="9914161" y="5830680"/>
            <a:ext cx="2284188" cy="1186758"/>
            <a:chOff x="-8805" y="5407865"/>
            <a:chExt cx="3213509" cy="1301644"/>
          </a:xfrm>
        </p:grpSpPr>
        <p:sp>
          <p:nvSpPr>
            <p:cNvPr id="105" name="矩形 104"/>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TextBox 25"/>
          <p:cNvSpPr txBox="1"/>
          <p:nvPr/>
        </p:nvSpPr>
        <p:spPr>
          <a:xfrm>
            <a:off x="993775" y="1104268"/>
            <a:ext cx="4572000" cy="430887"/>
          </a:xfrm>
          <a:prstGeom prst="rect">
            <a:avLst/>
          </a:prstGeom>
          <a:noFill/>
        </p:spPr>
        <p:txBody>
          <a:bodyPr wrap="square" rtlCol="0">
            <a:spAutoFit/>
          </a:bodyPr>
          <a:lstStyle/>
          <a:p>
            <a:r>
              <a:rPr lang="zh-CN" altLang="en-US" sz="2200" b="1" dirty="0"/>
              <a:t>例</a:t>
            </a:r>
            <a:r>
              <a:rPr lang="en-US" altLang="zh-CN" sz="2200" b="1" dirty="0"/>
              <a:t>8.2  </a:t>
            </a:r>
            <a:r>
              <a:rPr lang="zh-CN" altLang="en-US" sz="2200" b="1" dirty="0"/>
              <a:t>解：</a:t>
            </a:r>
          </a:p>
        </p:txBody>
      </p:sp>
      <p:sp>
        <p:nvSpPr>
          <p:cNvPr id="4" name="矩形 3"/>
          <p:cNvSpPr/>
          <p:nvPr/>
        </p:nvSpPr>
        <p:spPr>
          <a:xfrm>
            <a:off x="3508375" y="1085792"/>
            <a:ext cx="7583638" cy="430887"/>
          </a:xfrm>
          <a:prstGeom prst="rect">
            <a:avLst/>
          </a:prstGeom>
        </p:spPr>
        <p:txBody>
          <a:bodyPr wrap="square">
            <a:spAutoFit/>
          </a:bodyPr>
          <a:lstStyle/>
          <a:p>
            <a:r>
              <a:rPr lang="zh-CN" altLang="zh-CN" sz="2200" dirty="0"/>
              <a:t>步骤④：设计正交表测试用例，如表</a:t>
            </a:r>
            <a:r>
              <a:rPr lang="en-US" altLang="zh-CN" sz="2200" dirty="0"/>
              <a:t>8-4</a:t>
            </a:r>
            <a:r>
              <a:rPr lang="zh-CN" altLang="zh-CN" sz="2200" dirty="0"/>
              <a:t>所示。</a:t>
            </a:r>
            <a:endParaRPr lang="zh-CN" altLang="en-US" sz="22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800" y="1962225"/>
            <a:ext cx="9451355" cy="4667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灯片编号占位符 4">
            <a:extLst>
              <a:ext uri="{FF2B5EF4-FFF2-40B4-BE49-F238E27FC236}">
                <a16:creationId xmlns:a16="http://schemas.microsoft.com/office/drawing/2014/main" id="{02219352-D5AD-4012-9637-127474C14852}"/>
              </a:ext>
            </a:extLst>
          </p:cNvPr>
          <p:cNvSpPr>
            <a:spLocks noGrp="1"/>
          </p:cNvSpPr>
          <p:nvPr>
            <p:ph type="sldNum" sz="quarter" idx="12"/>
          </p:nvPr>
        </p:nvSpPr>
        <p:spPr/>
        <p:txBody>
          <a:bodyPr/>
          <a:lstStyle/>
          <a:p>
            <a:fld id="{B6F15528-21DE-4FAA-801E-634DDDAF4B2B}" type="slidenum">
              <a:rPr lang="en-US" smtClean="0"/>
              <a:t>605</a:t>
            </a:fld>
            <a:endParaRPr lang="en-US" dirty="0"/>
          </a:p>
        </p:txBody>
      </p:sp>
    </p:spTree>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b="1" dirty="0"/>
              <a:t>8.3.1  </a:t>
            </a:r>
            <a:r>
              <a:rPr lang="zh-CN" altLang="en-US" b="1" dirty="0"/>
              <a:t>黑盒测试法</a:t>
            </a:r>
          </a:p>
        </p:txBody>
      </p:sp>
      <p:sp>
        <p:nvSpPr>
          <p:cNvPr id="243" name="矩形 242"/>
          <p:cNvSpPr/>
          <p:nvPr/>
        </p:nvSpPr>
        <p:spPr>
          <a:xfrm>
            <a:off x="1" y="1524794"/>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dirty="0">
              <a:latin typeface="宋体" panose="02010600030101010101" pitchFamily="2" charset="-122"/>
              <a:ea typeface="宋体" panose="02010600030101010101" pitchFamily="2" charset="-122"/>
            </a:endParaRPr>
          </a:p>
        </p:txBody>
      </p:sp>
      <p:grpSp>
        <p:nvGrpSpPr>
          <p:cNvPr id="2" name="组合 1"/>
          <p:cNvGrpSpPr/>
          <p:nvPr/>
        </p:nvGrpSpPr>
        <p:grpSpPr>
          <a:xfrm flipH="1">
            <a:off x="-19237" y="5944879"/>
            <a:ext cx="3297433" cy="914713"/>
            <a:chOff x="8920155" y="5944877"/>
            <a:chExt cx="3294742" cy="914713"/>
          </a:xfrm>
        </p:grpSpPr>
        <p:sp>
          <p:nvSpPr>
            <p:cNvPr id="23"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4"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5"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grpSp>
      <p:sp>
        <p:nvSpPr>
          <p:cNvPr id="26" name="矩形 25"/>
          <p:cNvSpPr/>
          <p:nvPr/>
        </p:nvSpPr>
        <p:spPr>
          <a:xfrm>
            <a:off x="3278196" y="6515583"/>
            <a:ext cx="8920154" cy="34400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765175" y="991394"/>
            <a:ext cx="4572000" cy="430887"/>
          </a:xfrm>
          <a:prstGeom prst="rect">
            <a:avLst/>
          </a:prstGeom>
          <a:noFill/>
        </p:spPr>
        <p:txBody>
          <a:bodyPr wrap="square" rtlCol="0">
            <a:spAutoFit/>
          </a:bodyPr>
          <a:lstStyle/>
          <a:p>
            <a:r>
              <a:rPr lang="en-US" altLang="zh-CN" sz="2200" b="1" dirty="0"/>
              <a:t>3.  </a:t>
            </a:r>
            <a:r>
              <a:rPr lang="zh-CN" altLang="en-US" sz="2200" b="1" dirty="0"/>
              <a:t>逻辑推断法</a:t>
            </a:r>
          </a:p>
        </p:txBody>
      </p:sp>
      <p:sp>
        <p:nvSpPr>
          <p:cNvPr id="5" name="矩形 4"/>
          <p:cNvSpPr/>
          <p:nvPr/>
        </p:nvSpPr>
        <p:spPr>
          <a:xfrm>
            <a:off x="765176" y="1755965"/>
            <a:ext cx="10744200" cy="3816429"/>
          </a:xfrm>
          <a:prstGeom prst="rect">
            <a:avLst/>
          </a:prstGeom>
        </p:spPr>
        <p:txBody>
          <a:bodyPr wrap="square">
            <a:spAutoFit/>
          </a:bodyPr>
          <a:lstStyle/>
          <a:p>
            <a:r>
              <a:rPr lang="en-US" altLang="zh-CN" sz="2200" dirty="0">
                <a:latin typeface="宋体" panose="02010600030101010101" pitchFamily="2" charset="-122"/>
                <a:ea typeface="宋体" panose="02010600030101010101" pitchFamily="2" charset="-122"/>
              </a:rPr>
              <a:t>1</a:t>
            </a:r>
            <a:r>
              <a:rPr lang="zh-CN" altLang="zh-CN" sz="2200" dirty="0">
                <a:latin typeface="宋体" panose="02010600030101010101" pitchFamily="2" charset="-122"/>
                <a:ea typeface="宋体" panose="02010600030101010101" pitchFamily="2" charset="-122"/>
              </a:rPr>
              <a:t>）因果图法</a:t>
            </a:r>
          </a:p>
          <a:p>
            <a:r>
              <a:rPr lang="en-US" altLang="zh-CN" sz="2200" dirty="0">
                <a:latin typeface="宋体" panose="02010600030101010101" pitchFamily="2" charset="-122"/>
                <a:ea typeface="宋体" panose="02010600030101010101" pitchFamily="2" charset="-122"/>
              </a:rPr>
              <a:t>    </a:t>
            </a:r>
            <a:r>
              <a:rPr lang="zh-CN" altLang="zh-CN" sz="2200" dirty="0">
                <a:latin typeface="宋体" panose="02010600030101010101" pitchFamily="2" charset="-122"/>
                <a:ea typeface="宋体" panose="02010600030101010101" pitchFamily="2" charset="-122"/>
              </a:rPr>
              <a:t>因果图法是根据输入条件组合、约束关系与输出条件的因果关系，分析输入条件的各种组合情况，来设计测试用例的方法。因果图法生成测试用例的过程如下：</a:t>
            </a:r>
          </a:p>
          <a:p>
            <a:pPr lvl="0"/>
            <a:r>
              <a:rPr lang="zh-CN" altLang="zh-CN" sz="2200" dirty="0">
                <a:latin typeface="宋体" panose="02010600030101010101" pitchFamily="2" charset="-122"/>
                <a:ea typeface="宋体" panose="02010600030101010101" pitchFamily="2" charset="-122"/>
              </a:rPr>
              <a:t>首先将规格说明分解为可执行的片段。</a:t>
            </a:r>
          </a:p>
          <a:p>
            <a:pPr marL="342900" lvl="0" indent="-342900">
              <a:buFont typeface="Wingdings" panose="05000000000000000000" pitchFamily="2" charset="2"/>
              <a:buChar char="p"/>
            </a:pPr>
            <a:r>
              <a:rPr lang="en-US" altLang="zh-CN" sz="2200" dirty="0">
                <a:latin typeface="宋体" panose="02010600030101010101" pitchFamily="2" charset="-122"/>
                <a:ea typeface="宋体" panose="02010600030101010101" pitchFamily="2" charset="-122"/>
              </a:rPr>
              <a:t> </a:t>
            </a:r>
            <a:r>
              <a:rPr lang="zh-CN" altLang="zh-CN" sz="2200" dirty="0">
                <a:latin typeface="宋体" panose="02010600030101010101" pitchFamily="2" charset="-122"/>
                <a:ea typeface="宋体" panose="02010600030101010101" pitchFamily="2" charset="-122"/>
              </a:rPr>
              <a:t>确定规格说明中的因果关系。其中“因”是指一个明确的输入条件或输入条件的等价类；“果”则是指一个输出条件或系统转换（输入对程序或系统状态的延续影响）。</a:t>
            </a:r>
          </a:p>
          <a:p>
            <a:pPr marL="342900" lvl="0" indent="-342900">
              <a:buFont typeface="Wingdings" panose="05000000000000000000" pitchFamily="2" charset="2"/>
              <a:buChar char="p"/>
            </a:pPr>
            <a:r>
              <a:rPr lang="en-US" altLang="zh-CN" sz="2200" dirty="0">
                <a:latin typeface="宋体" panose="02010600030101010101" pitchFamily="2" charset="-122"/>
                <a:ea typeface="宋体" panose="02010600030101010101" pitchFamily="2" charset="-122"/>
              </a:rPr>
              <a:t> </a:t>
            </a:r>
            <a:r>
              <a:rPr lang="zh-CN" altLang="zh-CN" sz="2200" dirty="0">
                <a:latin typeface="宋体" panose="02010600030101010101" pitchFamily="2" charset="-122"/>
                <a:ea typeface="宋体" panose="02010600030101010101" pitchFamily="2" charset="-122"/>
              </a:rPr>
              <a:t>分析规格说明的语义内容，并将其转换为连接因果关系的布尔图。</a:t>
            </a:r>
          </a:p>
          <a:p>
            <a:pPr marL="342900" lvl="0" indent="-342900">
              <a:buFont typeface="Wingdings" panose="05000000000000000000" pitchFamily="2" charset="2"/>
              <a:buChar char="p"/>
            </a:pPr>
            <a:r>
              <a:rPr lang="en-US" altLang="zh-CN" sz="2200" dirty="0">
                <a:latin typeface="宋体" panose="02010600030101010101" pitchFamily="2" charset="-122"/>
                <a:ea typeface="宋体" panose="02010600030101010101" pitchFamily="2" charset="-122"/>
              </a:rPr>
              <a:t> </a:t>
            </a:r>
            <a:r>
              <a:rPr lang="zh-CN" altLang="zh-CN" sz="2200" dirty="0">
                <a:latin typeface="宋体" panose="02010600030101010101" pitchFamily="2" charset="-122"/>
                <a:ea typeface="宋体" panose="02010600030101010101" pitchFamily="2" charset="-122"/>
              </a:rPr>
              <a:t>给图加上注解符号，说明由于语法或环境的限制而不能联系起来的“因”和“果”。</a:t>
            </a:r>
          </a:p>
          <a:p>
            <a:pPr marL="342900" lvl="0" indent="-342900">
              <a:buFont typeface="Wingdings" panose="05000000000000000000" pitchFamily="2" charset="2"/>
              <a:buChar char="p"/>
            </a:pPr>
            <a:r>
              <a:rPr lang="en-US" altLang="zh-CN" sz="2200" dirty="0">
                <a:latin typeface="宋体" panose="02010600030101010101" pitchFamily="2" charset="-122"/>
                <a:ea typeface="宋体" panose="02010600030101010101" pitchFamily="2" charset="-122"/>
              </a:rPr>
              <a:t> </a:t>
            </a:r>
            <a:r>
              <a:rPr lang="zh-CN" altLang="zh-CN" sz="2200" dirty="0">
                <a:latin typeface="宋体" panose="02010600030101010101" pitchFamily="2" charset="-122"/>
                <a:ea typeface="宋体" panose="02010600030101010101" pitchFamily="2" charset="-122"/>
              </a:rPr>
              <a:t>通过跟踪图中的状态变化情况，将因果图转换成一个有限项的判定表。</a:t>
            </a:r>
          </a:p>
          <a:p>
            <a:pPr marL="342900" indent="-342900">
              <a:buFont typeface="Wingdings" panose="05000000000000000000" pitchFamily="2" charset="2"/>
              <a:buChar char="p"/>
            </a:pPr>
            <a:r>
              <a:rPr lang="en-US" altLang="zh-CN" sz="2200" dirty="0">
                <a:latin typeface="宋体" panose="02010600030101010101" pitchFamily="2" charset="-122"/>
                <a:ea typeface="宋体" panose="02010600030101010101" pitchFamily="2" charset="-122"/>
              </a:rPr>
              <a:t> </a:t>
            </a:r>
            <a:r>
              <a:rPr lang="zh-CN" altLang="zh-CN" sz="2200" dirty="0">
                <a:latin typeface="宋体" panose="02010600030101010101" pitchFamily="2" charset="-122"/>
                <a:ea typeface="宋体" panose="02010600030101010101" pitchFamily="2" charset="-122"/>
              </a:rPr>
              <a:t>将判定表中的列转换成测试用例。</a:t>
            </a:r>
          </a:p>
        </p:txBody>
      </p:sp>
      <p:sp>
        <p:nvSpPr>
          <p:cNvPr id="6" name="矩形 5"/>
          <p:cNvSpPr/>
          <p:nvPr/>
        </p:nvSpPr>
        <p:spPr>
          <a:xfrm>
            <a:off x="3965575" y="972329"/>
            <a:ext cx="7314032" cy="430887"/>
          </a:xfrm>
          <a:prstGeom prst="rect">
            <a:avLst/>
          </a:prstGeom>
        </p:spPr>
        <p:txBody>
          <a:bodyPr wrap="square">
            <a:spAutoFit/>
          </a:bodyPr>
          <a:lstStyle/>
          <a:p>
            <a:r>
              <a:rPr lang="zh-CN" altLang="zh-CN" sz="2200" dirty="0">
                <a:latin typeface="宋体" panose="02010600030101010101" pitchFamily="2" charset="-122"/>
                <a:ea typeface="宋体" panose="02010600030101010101" pitchFamily="2" charset="-122"/>
              </a:rPr>
              <a:t>逻辑推断法分为因果图法、判定表法和大纲法等。</a:t>
            </a:r>
            <a:endParaRPr lang="zh-CN" altLang="en-US" sz="2200" dirty="0">
              <a:latin typeface="宋体" panose="02010600030101010101" pitchFamily="2" charset="-122"/>
              <a:ea typeface="宋体" panose="02010600030101010101" pitchFamily="2" charset="-122"/>
            </a:endParaRPr>
          </a:p>
        </p:txBody>
      </p:sp>
      <p:sp>
        <p:nvSpPr>
          <p:cNvPr id="8" name="灯片编号占位符 7">
            <a:extLst>
              <a:ext uri="{FF2B5EF4-FFF2-40B4-BE49-F238E27FC236}">
                <a16:creationId xmlns:a16="http://schemas.microsoft.com/office/drawing/2014/main" id="{036BD3A9-8D78-4D53-9352-2A8AE09B7E2A}"/>
              </a:ext>
            </a:extLst>
          </p:cNvPr>
          <p:cNvSpPr>
            <a:spLocks noGrp="1"/>
          </p:cNvSpPr>
          <p:nvPr>
            <p:ph type="sldNum" sz="quarter" idx="12"/>
          </p:nvPr>
        </p:nvSpPr>
        <p:spPr/>
        <p:txBody>
          <a:bodyPr/>
          <a:lstStyle/>
          <a:p>
            <a:fld id="{B6F15528-21DE-4FAA-801E-634DDDAF4B2B}" type="slidenum">
              <a:rPr lang="en-US" smtClean="0"/>
              <a:t>606</a:t>
            </a:fld>
            <a:endParaRPr lang="en-US" dirty="0"/>
          </a:p>
        </p:txBody>
      </p:sp>
    </p:spTree>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b="1" dirty="0"/>
              <a:t>8.3.1  </a:t>
            </a:r>
            <a:r>
              <a:rPr lang="zh-CN" altLang="en-US" b="1" dirty="0"/>
              <a:t>黑盒测试法</a:t>
            </a:r>
          </a:p>
        </p:txBody>
      </p:sp>
      <p:sp>
        <p:nvSpPr>
          <p:cNvPr id="243" name="矩形 242"/>
          <p:cNvSpPr/>
          <p:nvPr/>
        </p:nvSpPr>
        <p:spPr>
          <a:xfrm>
            <a:off x="1" y="1768910"/>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104" name="组合 103"/>
          <p:cNvGrpSpPr/>
          <p:nvPr/>
        </p:nvGrpSpPr>
        <p:grpSpPr>
          <a:xfrm flipH="1">
            <a:off x="9914161" y="5830680"/>
            <a:ext cx="2284188" cy="1186758"/>
            <a:chOff x="-8805" y="5407865"/>
            <a:chExt cx="3213509" cy="1301644"/>
          </a:xfrm>
        </p:grpSpPr>
        <p:sp>
          <p:nvSpPr>
            <p:cNvPr id="105" name="矩形 104"/>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TextBox 25"/>
          <p:cNvSpPr txBox="1"/>
          <p:nvPr/>
        </p:nvSpPr>
        <p:spPr>
          <a:xfrm>
            <a:off x="993775" y="1104268"/>
            <a:ext cx="4572000" cy="430887"/>
          </a:xfrm>
          <a:prstGeom prst="rect">
            <a:avLst/>
          </a:prstGeom>
          <a:noFill/>
        </p:spPr>
        <p:txBody>
          <a:bodyPr wrap="square" rtlCol="0">
            <a:spAutoFit/>
          </a:bodyPr>
          <a:lstStyle/>
          <a:p>
            <a:r>
              <a:rPr lang="en-US" altLang="zh-CN" sz="2200" b="1" dirty="0">
                <a:latin typeface="宋体" panose="02010600030101010101" pitchFamily="2" charset="-122"/>
                <a:ea typeface="宋体" panose="02010600030101010101" pitchFamily="2" charset="-122"/>
              </a:rPr>
              <a:t>1</a:t>
            </a:r>
            <a:r>
              <a:rPr lang="zh-CN" altLang="zh-CN" sz="2200" b="1" dirty="0">
                <a:latin typeface="宋体" panose="02010600030101010101" pitchFamily="2" charset="-122"/>
                <a:ea typeface="宋体" panose="02010600030101010101" pitchFamily="2" charset="-122"/>
              </a:rPr>
              <a:t>）因果图法</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4974" y="2076449"/>
            <a:ext cx="5575869" cy="3806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a:extLst>
              <a:ext uri="{FF2B5EF4-FFF2-40B4-BE49-F238E27FC236}">
                <a16:creationId xmlns:a16="http://schemas.microsoft.com/office/drawing/2014/main" id="{3157E720-9233-4FEE-815A-4CFAF34518C1}"/>
              </a:ext>
            </a:extLst>
          </p:cNvPr>
          <p:cNvSpPr>
            <a:spLocks noGrp="1"/>
          </p:cNvSpPr>
          <p:nvPr>
            <p:ph type="sldNum" sz="quarter" idx="12"/>
          </p:nvPr>
        </p:nvSpPr>
        <p:spPr/>
        <p:txBody>
          <a:bodyPr/>
          <a:lstStyle/>
          <a:p>
            <a:fld id="{B6F15528-21DE-4FAA-801E-634DDDAF4B2B}" type="slidenum">
              <a:rPr lang="en-US" smtClean="0"/>
              <a:t>607</a:t>
            </a:fld>
            <a:endParaRPr lang="en-US" dirty="0"/>
          </a:p>
        </p:txBody>
      </p:sp>
    </p:spTree>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b="1" dirty="0"/>
              <a:t>8.3.1  </a:t>
            </a:r>
            <a:r>
              <a:rPr lang="zh-CN" altLang="en-US" b="1" dirty="0"/>
              <a:t>黑盒测试法</a:t>
            </a:r>
          </a:p>
        </p:txBody>
      </p:sp>
      <p:sp>
        <p:nvSpPr>
          <p:cNvPr id="243" name="矩形 242"/>
          <p:cNvSpPr/>
          <p:nvPr/>
        </p:nvSpPr>
        <p:spPr>
          <a:xfrm>
            <a:off x="1" y="1768910"/>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104" name="组合 103"/>
          <p:cNvGrpSpPr/>
          <p:nvPr/>
        </p:nvGrpSpPr>
        <p:grpSpPr>
          <a:xfrm flipH="1">
            <a:off x="9914161" y="5830680"/>
            <a:ext cx="2284188" cy="1186758"/>
            <a:chOff x="-8805" y="5407865"/>
            <a:chExt cx="3213509" cy="1301644"/>
          </a:xfrm>
        </p:grpSpPr>
        <p:sp>
          <p:nvSpPr>
            <p:cNvPr id="105" name="矩形 104"/>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TextBox 25"/>
          <p:cNvSpPr txBox="1"/>
          <p:nvPr/>
        </p:nvSpPr>
        <p:spPr>
          <a:xfrm>
            <a:off x="993775" y="1104268"/>
            <a:ext cx="4572000" cy="430887"/>
          </a:xfrm>
          <a:prstGeom prst="rect">
            <a:avLst/>
          </a:prstGeom>
          <a:noFill/>
        </p:spPr>
        <p:txBody>
          <a:bodyPr wrap="square" rtlCol="0">
            <a:spAutoFit/>
          </a:bodyPr>
          <a:lstStyle/>
          <a:p>
            <a:r>
              <a:rPr lang="en-US" altLang="zh-CN" sz="2200" b="1" dirty="0">
                <a:latin typeface="宋体" panose="02010600030101010101" pitchFamily="2" charset="-122"/>
                <a:ea typeface="宋体" panose="02010600030101010101" pitchFamily="2" charset="-122"/>
              </a:rPr>
              <a:t>1</a:t>
            </a:r>
            <a:r>
              <a:rPr lang="zh-CN" altLang="zh-CN" sz="2200" b="1" dirty="0">
                <a:latin typeface="宋体" panose="02010600030101010101" pitchFamily="2" charset="-122"/>
                <a:ea typeface="宋体" panose="02010600030101010101" pitchFamily="2" charset="-122"/>
              </a:rPr>
              <a:t>）因果图法</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6975" y="2145457"/>
            <a:ext cx="5741322" cy="3920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a:extLst>
              <a:ext uri="{FF2B5EF4-FFF2-40B4-BE49-F238E27FC236}">
                <a16:creationId xmlns:a16="http://schemas.microsoft.com/office/drawing/2014/main" id="{05FF799E-ECB4-4A79-9D8C-9E2B4DC425C1}"/>
              </a:ext>
            </a:extLst>
          </p:cNvPr>
          <p:cNvSpPr>
            <a:spLocks noGrp="1"/>
          </p:cNvSpPr>
          <p:nvPr>
            <p:ph type="sldNum" sz="quarter" idx="12"/>
          </p:nvPr>
        </p:nvSpPr>
        <p:spPr/>
        <p:txBody>
          <a:bodyPr/>
          <a:lstStyle/>
          <a:p>
            <a:fld id="{B6F15528-21DE-4FAA-801E-634DDDAF4B2B}" type="slidenum">
              <a:rPr lang="en-US" smtClean="0"/>
              <a:t>608</a:t>
            </a:fld>
            <a:endParaRPr lang="en-US" dirty="0"/>
          </a:p>
        </p:txBody>
      </p:sp>
    </p:spTree>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b="1" dirty="0"/>
              <a:t>8.3.1  </a:t>
            </a:r>
            <a:r>
              <a:rPr lang="zh-CN" altLang="en-US" b="1" dirty="0"/>
              <a:t>黑盒测试法</a:t>
            </a:r>
          </a:p>
        </p:txBody>
      </p:sp>
      <p:sp>
        <p:nvSpPr>
          <p:cNvPr id="243" name="矩形 242"/>
          <p:cNvSpPr/>
          <p:nvPr/>
        </p:nvSpPr>
        <p:spPr>
          <a:xfrm>
            <a:off x="1" y="1768910"/>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104" name="组合 103"/>
          <p:cNvGrpSpPr/>
          <p:nvPr/>
        </p:nvGrpSpPr>
        <p:grpSpPr>
          <a:xfrm flipH="1">
            <a:off x="9914161" y="5830680"/>
            <a:ext cx="2284188" cy="1186758"/>
            <a:chOff x="-8805" y="5407865"/>
            <a:chExt cx="3213509" cy="1301644"/>
          </a:xfrm>
        </p:grpSpPr>
        <p:sp>
          <p:nvSpPr>
            <p:cNvPr id="105" name="矩形 104"/>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TextBox 25"/>
          <p:cNvSpPr txBox="1"/>
          <p:nvPr/>
        </p:nvSpPr>
        <p:spPr>
          <a:xfrm>
            <a:off x="993775" y="1104268"/>
            <a:ext cx="4572000" cy="430887"/>
          </a:xfrm>
          <a:prstGeom prst="rect">
            <a:avLst/>
          </a:prstGeom>
          <a:noFill/>
        </p:spPr>
        <p:txBody>
          <a:bodyPr wrap="square" rtlCol="0">
            <a:spAutoFit/>
          </a:bodyPr>
          <a:lstStyle/>
          <a:p>
            <a:r>
              <a:rPr lang="en-US" altLang="zh-CN" sz="2200" b="1" dirty="0">
                <a:latin typeface="宋体" panose="02010600030101010101" pitchFamily="2" charset="-122"/>
                <a:ea typeface="宋体" panose="02010600030101010101" pitchFamily="2" charset="-122"/>
              </a:rPr>
              <a:t>1</a:t>
            </a:r>
            <a:r>
              <a:rPr lang="zh-CN" altLang="zh-CN" sz="2200" b="1" dirty="0">
                <a:latin typeface="宋体" panose="02010600030101010101" pitchFamily="2" charset="-122"/>
                <a:ea typeface="宋体" panose="02010600030101010101" pitchFamily="2" charset="-122"/>
              </a:rPr>
              <a:t>）因果图法</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9375" y="2210594"/>
            <a:ext cx="4038600" cy="3041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a:extLst>
              <a:ext uri="{FF2B5EF4-FFF2-40B4-BE49-F238E27FC236}">
                <a16:creationId xmlns:a16="http://schemas.microsoft.com/office/drawing/2014/main" id="{364455BF-BFE1-4F89-BE3C-ED3EF1312150}"/>
              </a:ext>
            </a:extLst>
          </p:cNvPr>
          <p:cNvSpPr>
            <a:spLocks noGrp="1"/>
          </p:cNvSpPr>
          <p:nvPr>
            <p:ph type="sldNum" sz="quarter" idx="12"/>
          </p:nvPr>
        </p:nvSpPr>
        <p:spPr/>
        <p:txBody>
          <a:bodyPr/>
          <a:lstStyle/>
          <a:p>
            <a:fld id="{B6F15528-21DE-4FAA-801E-634DDDAF4B2B}" type="slidenum">
              <a:rPr lang="en-US" smtClean="0"/>
              <a:t>609</a:t>
            </a:fld>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52400" y="0"/>
            <a:ext cx="12347575" cy="7087395"/>
            <a:chOff x="-149225" y="-1"/>
            <a:chExt cx="12347575" cy="7087395"/>
          </a:xfrm>
        </p:grpSpPr>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225" y="-1"/>
              <a:ext cx="12347575" cy="7087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圆角矩形 11"/>
            <p:cNvSpPr/>
            <p:nvPr/>
          </p:nvSpPr>
          <p:spPr>
            <a:xfrm>
              <a:off x="1949449" y="1067593"/>
              <a:ext cx="8305800" cy="4191000"/>
            </a:xfrm>
            <a:prstGeom prst="round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6200000" scaled="1"/>
              <a:tileRect/>
            </a:gradFill>
            <a:ln>
              <a:noFill/>
            </a:ln>
            <a:effectLst>
              <a:outerShdw blurRad="330200" dist="787400" dir="4680000" algn="ctr">
                <a:schemeClr val="bg1">
                  <a:alpha val="30000"/>
                </a:schemeClr>
              </a:outerShdw>
              <a:reflection stA="79000" endPos="65000" dist="50800" dir="5400000" sy="-100000" algn="bl" rotWithShape="0"/>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TextBox 16"/>
          <p:cNvSpPr txBox="1"/>
          <p:nvPr/>
        </p:nvSpPr>
        <p:spPr>
          <a:xfrm>
            <a:off x="3819035" y="1372394"/>
            <a:ext cx="4560279" cy="554040"/>
          </a:xfrm>
          <a:prstGeom prst="rect">
            <a:avLst/>
          </a:prstGeom>
          <a:noFill/>
        </p:spPr>
        <p:txBody>
          <a:bodyPr wrap="square" lIns="121963" tIns="60981" rIns="121963" bIns="60981" rtlCol="0">
            <a:spAutoFit/>
          </a:bodyPr>
          <a:lstStyle/>
          <a:p>
            <a:pPr algn="ctr"/>
            <a:r>
              <a:rPr lang="en-US" altLang="zh-CN" sz="2800" b="1" dirty="0"/>
              <a:t>《</a:t>
            </a:r>
            <a:r>
              <a:rPr lang="zh-CN" altLang="en-US" sz="2800" b="1" dirty="0"/>
              <a:t>软件工程经济学</a:t>
            </a:r>
            <a:r>
              <a:rPr lang="en-US" altLang="zh-CN" sz="2800" b="1" dirty="0"/>
              <a:t>》</a:t>
            </a:r>
            <a:endParaRPr lang="zh-CN" altLang="en-US" sz="2800" b="1" dirty="0"/>
          </a:p>
        </p:txBody>
      </p:sp>
      <p:sp>
        <p:nvSpPr>
          <p:cNvPr id="19" name="TextBox 18"/>
          <p:cNvSpPr txBox="1"/>
          <p:nvPr/>
        </p:nvSpPr>
        <p:spPr>
          <a:xfrm>
            <a:off x="3279775" y="2752643"/>
            <a:ext cx="5867400" cy="677151"/>
          </a:xfrm>
          <a:prstGeom prst="rect">
            <a:avLst/>
          </a:prstGeom>
          <a:noFill/>
        </p:spPr>
        <p:txBody>
          <a:bodyPr wrap="square" lIns="121963" tIns="60981" rIns="121963" bIns="60981" rtlCol="0">
            <a:spAutoFit/>
          </a:bodyPr>
          <a:lstStyle/>
          <a:p>
            <a:r>
              <a:rPr lang="zh-CN" altLang="en-US" sz="3600" b="1" dirty="0">
                <a:latin typeface="黑体" panose="02010609060101010101" pitchFamily="2" charset="-122"/>
                <a:ea typeface="黑体" panose="02010609060101010101" pitchFamily="2" charset="-122"/>
              </a:rPr>
              <a:t>第</a:t>
            </a:r>
            <a:r>
              <a:rPr lang="en-US" altLang="zh-CN" sz="3600" b="1" dirty="0">
                <a:latin typeface="黑体" panose="02010609060101010101" pitchFamily="2" charset="-122"/>
                <a:ea typeface="黑体" panose="02010609060101010101" pitchFamily="2" charset="-122"/>
              </a:rPr>
              <a:t>2</a:t>
            </a:r>
            <a:r>
              <a:rPr lang="zh-CN" altLang="en-US" sz="3600" b="1" dirty="0">
                <a:latin typeface="黑体" panose="02010609060101010101" pitchFamily="2" charset="-122"/>
                <a:ea typeface="黑体" panose="02010609060101010101" pitchFamily="2" charset="-122"/>
              </a:rPr>
              <a:t>章 软件工程经济学基础</a:t>
            </a:r>
          </a:p>
        </p:txBody>
      </p:sp>
      <p:sp>
        <p:nvSpPr>
          <p:cNvPr id="22" name="矩形 21"/>
          <p:cNvSpPr/>
          <p:nvPr/>
        </p:nvSpPr>
        <p:spPr>
          <a:xfrm>
            <a:off x="2258147" y="2210312"/>
            <a:ext cx="7682056" cy="60973"/>
          </a:xfrm>
          <a:prstGeom prst="rect">
            <a:avLst/>
          </a:prstGeom>
          <a:gradFill flip="none" rotWithShape="1">
            <a:gsLst>
              <a:gs pos="0">
                <a:srgbClr val="28A7E1"/>
              </a:gs>
              <a:gs pos="50000">
                <a:schemeClr val="accent1">
                  <a:tint val="44500"/>
                  <a:satMod val="160000"/>
                </a:schemeClr>
              </a:gs>
              <a:gs pos="100000">
                <a:srgbClr val="28A7E1"/>
              </a:gs>
            </a:gsLst>
            <a:lin ang="5400000" scaled="0"/>
            <a:tileRect/>
          </a:gradFill>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spcCol="0" rtlCol="0" anchor="ctr"/>
          <a:lstStyle/>
          <a:p>
            <a:pPr algn="ctr"/>
            <a:endParaRPr lang="zh-CN" altLang="en-US"/>
          </a:p>
        </p:txBody>
      </p:sp>
      <p:sp>
        <p:nvSpPr>
          <p:cNvPr id="26" name="矩形 25"/>
          <p:cNvSpPr/>
          <p:nvPr/>
        </p:nvSpPr>
        <p:spPr>
          <a:xfrm>
            <a:off x="2258147" y="4025019"/>
            <a:ext cx="7682056" cy="60973"/>
          </a:xfrm>
          <a:prstGeom prst="rect">
            <a:avLst/>
          </a:prstGeom>
          <a:gradFill flip="none" rotWithShape="1">
            <a:gsLst>
              <a:gs pos="0">
                <a:srgbClr val="28A7E1"/>
              </a:gs>
              <a:gs pos="50000">
                <a:schemeClr val="accent1">
                  <a:tint val="44500"/>
                  <a:satMod val="160000"/>
                </a:schemeClr>
              </a:gs>
              <a:gs pos="100000">
                <a:srgbClr val="28A7E1"/>
              </a:gs>
            </a:gsLst>
            <a:lin ang="5400000" scaled="0"/>
            <a:tileRect/>
          </a:gradFill>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spcCol="0" rtlCol="0" anchor="ctr"/>
          <a:lstStyle/>
          <a:p>
            <a:pPr algn="ctr"/>
            <a:endParaRPr lang="zh-CN" altLang="en-US"/>
          </a:p>
        </p:txBody>
      </p:sp>
      <p:sp>
        <p:nvSpPr>
          <p:cNvPr id="10" name="TextBox 9"/>
          <p:cNvSpPr txBox="1"/>
          <p:nvPr/>
        </p:nvSpPr>
        <p:spPr>
          <a:xfrm>
            <a:off x="4352919" y="6249194"/>
            <a:ext cx="4105767" cy="492485"/>
          </a:xfrm>
          <a:prstGeom prst="rect">
            <a:avLst/>
          </a:prstGeom>
          <a:noFill/>
        </p:spPr>
        <p:txBody>
          <a:bodyPr wrap="square" lIns="121963" tIns="60981" rIns="121963" bIns="60981" rtlCol="0">
            <a:spAutoFit/>
          </a:bodyPr>
          <a:lstStyle/>
          <a:p>
            <a:pPr algn="ctr"/>
            <a:r>
              <a:rPr lang="en-US" altLang="zh-CN" dirty="0">
                <a:solidFill>
                  <a:schemeClr val="bg1"/>
                </a:solidFill>
              </a:rPr>
              <a:t> </a:t>
            </a:r>
            <a:r>
              <a:rPr lang="en-US" altLang="zh-CN" sz="1800" dirty="0">
                <a:solidFill>
                  <a:schemeClr val="bg1"/>
                </a:solidFill>
              </a:rPr>
              <a:t>Software Engineering Economics</a:t>
            </a:r>
            <a:endParaRPr lang="zh-CN" altLang="en-US" sz="1800" dirty="0">
              <a:solidFill>
                <a:schemeClr val="bg1"/>
              </a:solidFill>
            </a:endParaRPr>
          </a:p>
        </p:txBody>
      </p:sp>
      <p:sp>
        <p:nvSpPr>
          <p:cNvPr id="2" name="TextBox 1"/>
          <p:cNvSpPr txBox="1"/>
          <p:nvPr/>
        </p:nvSpPr>
        <p:spPr>
          <a:xfrm>
            <a:off x="5438917" y="4406574"/>
            <a:ext cx="1933772" cy="460375"/>
          </a:xfrm>
          <a:prstGeom prst="rect">
            <a:avLst/>
          </a:prstGeom>
          <a:noFill/>
        </p:spPr>
        <p:txBody>
          <a:bodyPr wrap="square" rtlCol="0">
            <a:spAutoFit/>
          </a:bodyPr>
          <a:lstStyle/>
          <a:p>
            <a:pPr algn="ctr"/>
            <a:endParaRPr lang="zh-CN" altLang="en-US" b="1"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3175" y="2405601"/>
            <a:ext cx="12192000" cy="2657139"/>
          </a:xfrm>
          <a:prstGeom prst="rect">
            <a:avLst/>
          </a:prstGeom>
          <a:solidFill>
            <a:srgbClr val="3A418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 name="标题 2"/>
          <p:cNvSpPr>
            <a:spLocks noGrp="1"/>
          </p:cNvSpPr>
          <p:nvPr>
            <p:ph type="title"/>
          </p:nvPr>
        </p:nvSpPr>
        <p:spPr>
          <a:xfrm>
            <a:off x="774699" y="352424"/>
            <a:ext cx="6086475" cy="429419"/>
          </a:xfrm>
        </p:spPr>
        <p:txBody>
          <a:bodyPr/>
          <a:lstStyle/>
          <a:p>
            <a:pPr marL="0" indent="0"/>
            <a:r>
              <a:rPr lang="en-US" altLang="zh-CN" b="1" dirty="0"/>
              <a:t>8.3.1  </a:t>
            </a:r>
            <a:r>
              <a:rPr lang="zh-CN" altLang="en-US" b="1" dirty="0"/>
              <a:t>黑盒测试法</a:t>
            </a:r>
            <a:endParaRPr lang="zh-CN" altLang="en-US" dirty="0"/>
          </a:p>
        </p:txBody>
      </p:sp>
      <p:sp>
        <p:nvSpPr>
          <p:cNvPr id="20" name="内容占位符 4"/>
          <p:cNvSpPr txBox="1"/>
          <p:nvPr/>
        </p:nvSpPr>
        <p:spPr>
          <a:xfrm>
            <a:off x="688975" y="2701986"/>
            <a:ext cx="11201400" cy="2064368"/>
          </a:xfrm>
          <a:prstGeom prst="rect">
            <a:avLst/>
          </a:prstGeom>
        </p:spPr>
        <p:txBody>
          <a:bodyPr vert="horz" lIns="91440" tIns="45720" rIns="91440" bIns="45720" rtlCol="0">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zh-CN" sz="2400" dirty="0">
                <a:solidFill>
                  <a:schemeClr val="bg1"/>
                </a:solidFill>
              </a:rPr>
              <a:t>【</a:t>
            </a:r>
            <a:r>
              <a:rPr lang="zh-CN" altLang="zh-CN" sz="2400" b="1" dirty="0">
                <a:solidFill>
                  <a:schemeClr val="bg1"/>
                </a:solidFill>
              </a:rPr>
              <a:t>例</a:t>
            </a:r>
            <a:r>
              <a:rPr lang="en-US" altLang="zh-CN" sz="2400" b="1" dirty="0">
                <a:solidFill>
                  <a:schemeClr val="bg1"/>
                </a:solidFill>
              </a:rPr>
              <a:t>8.4</a:t>
            </a:r>
            <a:r>
              <a:rPr lang="zh-CN" altLang="zh-CN" sz="2400" dirty="0">
                <a:solidFill>
                  <a:schemeClr val="bg1"/>
                </a:solidFill>
              </a:rPr>
              <a:t>】某软件规格说明书有如下要求：第</a:t>
            </a:r>
            <a:r>
              <a:rPr lang="en-US" altLang="zh-CN" sz="2400" dirty="0">
                <a:solidFill>
                  <a:schemeClr val="bg1"/>
                </a:solidFill>
              </a:rPr>
              <a:t>1</a:t>
            </a:r>
            <a:r>
              <a:rPr lang="zh-CN" altLang="zh-CN" sz="2400" dirty="0">
                <a:solidFill>
                  <a:schemeClr val="bg1"/>
                </a:solidFill>
              </a:rPr>
              <a:t>列字符必须是</a:t>
            </a:r>
            <a:r>
              <a:rPr lang="en-US" altLang="zh-CN" sz="2400" dirty="0">
                <a:solidFill>
                  <a:schemeClr val="bg1"/>
                </a:solidFill>
              </a:rPr>
              <a:t>A</a:t>
            </a:r>
            <a:r>
              <a:rPr lang="zh-CN" altLang="zh-CN" sz="2400" dirty="0">
                <a:solidFill>
                  <a:schemeClr val="bg1"/>
                </a:solidFill>
              </a:rPr>
              <a:t>或</a:t>
            </a:r>
            <a:r>
              <a:rPr lang="en-US" altLang="zh-CN" sz="2400" dirty="0">
                <a:solidFill>
                  <a:schemeClr val="bg1"/>
                </a:solidFill>
              </a:rPr>
              <a:t>B</a:t>
            </a:r>
            <a:r>
              <a:rPr lang="zh-CN" altLang="zh-CN" sz="2400" dirty="0">
                <a:solidFill>
                  <a:schemeClr val="bg1"/>
                </a:solidFill>
              </a:rPr>
              <a:t>，第</a:t>
            </a:r>
            <a:r>
              <a:rPr lang="en-US" altLang="zh-CN" sz="2400" dirty="0">
                <a:solidFill>
                  <a:schemeClr val="bg1"/>
                </a:solidFill>
              </a:rPr>
              <a:t>2</a:t>
            </a:r>
            <a:r>
              <a:rPr lang="zh-CN" altLang="zh-CN" sz="2400" dirty="0">
                <a:solidFill>
                  <a:schemeClr val="bg1"/>
                </a:solidFill>
              </a:rPr>
              <a:t>列字符必须是一个数字，在此情况下进行文件的修改，但如果第</a:t>
            </a:r>
            <a:r>
              <a:rPr lang="en-US" altLang="zh-CN" sz="2400" dirty="0">
                <a:solidFill>
                  <a:schemeClr val="bg1"/>
                </a:solidFill>
              </a:rPr>
              <a:t>1</a:t>
            </a:r>
            <a:r>
              <a:rPr lang="zh-CN" altLang="zh-CN" sz="2400" dirty="0">
                <a:solidFill>
                  <a:schemeClr val="bg1"/>
                </a:solidFill>
              </a:rPr>
              <a:t>列字符不正确，则给出信息</a:t>
            </a:r>
            <a:r>
              <a:rPr lang="en-US" altLang="zh-CN" sz="2400" dirty="0">
                <a:solidFill>
                  <a:schemeClr val="bg1"/>
                </a:solidFill>
              </a:rPr>
              <a:t>L</a:t>
            </a:r>
            <a:r>
              <a:rPr lang="zh-CN" altLang="zh-CN" sz="2400" dirty="0">
                <a:solidFill>
                  <a:schemeClr val="bg1"/>
                </a:solidFill>
              </a:rPr>
              <a:t>；如果第</a:t>
            </a:r>
            <a:r>
              <a:rPr lang="en-US" altLang="zh-CN" sz="2400" dirty="0">
                <a:solidFill>
                  <a:schemeClr val="bg1"/>
                </a:solidFill>
              </a:rPr>
              <a:t>2</a:t>
            </a:r>
            <a:r>
              <a:rPr lang="zh-CN" altLang="zh-CN" sz="2400" dirty="0">
                <a:solidFill>
                  <a:schemeClr val="bg1"/>
                </a:solidFill>
              </a:rPr>
              <a:t>列字符不是数字，则给出信息</a:t>
            </a:r>
            <a:r>
              <a:rPr lang="en-US" altLang="zh-CN" sz="2400" dirty="0">
                <a:solidFill>
                  <a:schemeClr val="bg1"/>
                </a:solidFill>
              </a:rPr>
              <a:t>M</a:t>
            </a:r>
            <a:r>
              <a:rPr lang="zh-CN" altLang="zh-CN" sz="2400" dirty="0">
                <a:solidFill>
                  <a:schemeClr val="bg1"/>
                </a:solidFill>
              </a:rPr>
              <a:t>，请绘制因果图、列出判定表，并写出相关测试用例。</a:t>
            </a:r>
            <a:endParaRPr lang="en-US" altLang="zh-CN" sz="2400" dirty="0">
              <a:solidFill>
                <a:schemeClr val="bg1"/>
              </a:solidFill>
            </a:endParaRPr>
          </a:p>
        </p:txBody>
      </p:sp>
      <p:grpSp>
        <p:nvGrpSpPr>
          <p:cNvPr id="11" name="组合 10"/>
          <p:cNvGrpSpPr/>
          <p:nvPr/>
        </p:nvGrpSpPr>
        <p:grpSpPr>
          <a:xfrm>
            <a:off x="-117364" y="1263857"/>
            <a:ext cx="3213509" cy="1301644"/>
            <a:chOff x="-8805" y="5407865"/>
            <a:chExt cx="3213509" cy="1301644"/>
          </a:xfrm>
        </p:grpSpPr>
        <p:sp>
          <p:nvSpPr>
            <p:cNvPr id="12" name="矩形 11"/>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0" y="5868194"/>
            <a:ext cx="12195175" cy="989805"/>
          </a:xfrm>
          <a:prstGeom prst="rect">
            <a:avLst/>
          </a:prstGeom>
          <a:solidFill>
            <a:srgbClr val="DDDDDD">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sp>
        <p:nvSpPr>
          <p:cNvPr id="19" name="TextBox 18"/>
          <p:cNvSpPr txBox="1"/>
          <p:nvPr/>
        </p:nvSpPr>
        <p:spPr>
          <a:xfrm>
            <a:off x="3813175" y="1409421"/>
            <a:ext cx="4572000" cy="461665"/>
          </a:xfrm>
          <a:prstGeom prst="rect">
            <a:avLst/>
          </a:prstGeom>
          <a:noFill/>
        </p:spPr>
        <p:txBody>
          <a:bodyPr wrap="square" rtlCol="0">
            <a:spAutoFit/>
          </a:bodyPr>
          <a:lstStyle/>
          <a:p>
            <a:r>
              <a:rPr lang="en-US" altLang="zh-CN" b="1" dirty="0">
                <a:latin typeface="宋体" panose="02010600030101010101" pitchFamily="2" charset="-122"/>
                <a:ea typeface="宋体" panose="02010600030101010101" pitchFamily="2" charset="-122"/>
              </a:rPr>
              <a:t>1</a:t>
            </a:r>
            <a:r>
              <a:rPr lang="zh-CN" altLang="zh-CN" b="1" dirty="0">
                <a:latin typeface="宋体" panose="02010600030101010101" pitchFamily="2" charset="-122"/>
                <a:ea typeface="宋体" panose="02010600030101010101" pitchFamily="2" charset="-122"/>
              </a:rPr>
              <a:t>）因果图法</a:t>
            </a:r>
          </a:p>
        </p:txBody>
      </p:sp>
      <p:sp>
        <p:nvSpPr>
          <p:cNvPr id="4" name="灯片编号占位符 3">
            <a:extLst>
              <a:ext uri="{FF2B5EF4-FFF2-40B4-BE49-F238E27FC236}">
                <a16:creationId xmlns:a16="http://schemas.microsoft.com/office/drawing/2014/main" id="{2BBC5541-BFDA-409A-8396-DA76A58E31AD}"/>
              </a:ext>
            </a:extLst>
          </p:cNvPr>
          <p:cNvSpPr>
            <a:spLocks noGrp="1"/>
          </p:cNvSpPr>
          <p:nvPr>
            <p:ph type="sldNum" sz="quarter" idx="12"/>
          </p:nvPr>
        </p:nvSpPr>
        <p:spPr/>
        <p:txBody>
          <a:bodyPr/>
          <a:lstStyle/>
          <a:p>
            <a:fld id="{B6F15528-21DE-4FAA-801E-634DDDAF4B2B}" type="slidenum">
              <a:rPr lang="en-US" smtClean="0"/>
              <a:t>610</a:t>
            </a:fld>
            <a:endParaRPr lang="en-US" dirty="0"/>
          </a:p>
        </p:txBody>
      </p:sp>
    </p:spTree>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b="1" dirty="0"/>
              <a:t>8.3.1  </a:t>
            </a:r>
            <a:r>
              <a:rPr lang="zh-CN" altLang="en-US" b="1" dirty="0"/>
              <a:t>黑盒测试法</a:t>
            </a:r>
          </a:p>
        </p:txBody>
      </p:sp>
      <p:sp>
        <p:nvSpPr>
          <p:cNvPr id="243" name="矩形 242"/>
          <p:cNvSpPr/>
          <p:nvPr/>
        </p:nvSpPr>
        <p:spPr>
          <a:xfrm>
            <a:off x="1" y="1768910"/>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104" name="组合 103"/>
          <p:cNvGrpSpPr/>
          <p:nvPr/>
        </p:nvGrpSpPr>
        <p:grpSpPr>
          <a:xfrm flipH="1">
            <a:off x="9914161" y="5830680"/>
            <a:ext cx="2284188" cy="1186758"/>
            <a:chOff x="-8805" y="5407865"/>
            <a:chExt cx="3213509" cy="1301644"/>
          </a:xfrm>
        </p:grpSpPr>
        <p:sp>
          <p:nvSpPr>
            <p:cNvPr id="105" name="矩形 104"/>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TextBox 25"/>
          <p:cNvSpPr txBox="1"/>
          <p:nvPr/>
        </p:nvSpPr>
        <p:spPr>
          <a:xfrm>
            <a:off x="993775" y="1104268"/>
            <a:ext cx="4572000" cy="430887"/>
          </a:xfrm>
          <a:prstGeom prst="rect">
            <a:avLst/>
          </a:prstGeom>
          <a:noFill/>
        </p:spPr>
        <p:txBody>
          <a:bodyPr wrap="square" rtlCol="0">
            <a:spAutoFit/>
          </a:bodyPr>
          <a:lstStyle/>
          <a:p>
            <a:r>
              <a:rPr lang="zh-CN" altLang="en-US" sz="2200" dirty="0"/>
              <a:t>例</a:t>
            </a:r>
            <a:r>
              <a:rPr lang="en-US" altLang="zh-CN" sz="2200" dirty="0"/>
              <a:t>8.4  </a:t>
            </a:r>
            <a:r>
              <a:rPr lang="zh-CN" altLang="en-US" sz="2200" dirty="0"/>
              <a:t>解：</a:t>
            </a:r>
          </a:p>
        </p:txBody>
      </p:sp>
      <p:sp>
        <p:nvSpPr>
          <p:cNvPr id="2" name="矩形 1"/>
          <p:cNvSpPr/>
          <p:nvPr/>
        </p:nvSpPr>
        <p:spPr>
          <a:xfrm>
            <a:off x="1831975" y="2108362"/>
            <a:ext cx="9525812" cy="3970318"/>
          </a:xfrm>
          <a:prstGeom prst="rect">
            <a:avLst/>
          </a:prstGeom>
        </p:spPr>
        <p:txBody>
          <a:bodyPr wrap="square">
            <a:spAutoFit/>
          </a:bodyPr>
          <a:lstStyle/>
          <a:p>
            <a:pPr>
              <a:lnSpc>
                <a:spcPct val="150000"/>
              </a:lnSpc>
            </a:pPr>
            <a:r>
              <a:rPr lang="zh-CN" altLang="zh-CN" dirty="0">
                <a:latin typeface="宋体" panose="02010600030101010101" pitchFamily="2" charset="-122"/>
                <a:ea typeface="宋体" panose="02010600030101010101" pitchFamily="2" charset="-122"/>
              </a:rPr>
              <a:t>步骤①：根据题意，分析原因与结果。</a:t>
            </a:r>
          </a:p>
          <a:p>
            <a:pPr>
              <a:lnSpc>
                <a:spcPct val="150000"/>
              </a:lnSpc>
            </a:pPr>
            <a:r>
              <a:rPr lang="zh-CN" altLang="zh-CN" dirty="0">
                <a:latin typeface="宋体" panose="02010600030101010101" pitchFamily="2" charset="-122"/>
                <a:ea typeface="宋体" panose="02010600030101010101" pitchFamily="2" charset="-122"/>
              </a:rPr>
              <a:t>　　　　“原因”为：</a:t>
            </a:r>
            <a:r>
              <a:rPr lang="en-US" altLang="zh-CN" dirty="0">
                <a:latin typeface="宋体" panose="02010600030101010101" pitchFamily="2" charset="-122"/>
                <a:ea typeface="宋体" panose="02010600030101010101" pitchFamily="2" charset="-122"/>
              </a:rPr>
              <a:t>1</a:t>
            </a:r>
            <a:r>
              <a:rPr lang="zh-CN" altLang="zh-CN" dirty="0">
                <a:latin typeface="宋体" panose="02010600030101010101" pitchFamily="2" charset="-122"/>
                <a:ea typeface="宋体" panose="02010600030101010101" pitchFamily="2" charset="-122"/>
              </a:rPr>
              <a:t>——第</a:t>
            </a:r>
            <a:r>
              <a:rPr lang="en-US" altLang="zh-CN" dirty="0">
                <a:latin typeface="宋体" panose="02010600030101010101" pitchFamily="2" charset="-122"/>
                <a:ea typeface="宋体" panose="02010600030101010101" pitchFamily="2" charset="-122"/>
              </a:rPr>
              <a:t>1</a:t>
            </a:r>
            <a:r>
              <a:rPr lang="zh-CN" altLang="zh-CN" dirty="0">
                <a:latin typeface="宋体" panose="02010600030101010101" pitchFamily="2" charset="-122"/>
                <a:ea typeface="宋体" panose="02010600030101010101" pitchFamily="2" charset="-122"/>
              </a:rPr>
              <a:t>列字符是</a:t>
            </a:r>
            <a:r>
              <a:rPr lang="en-US" altLang="zh-CN" dirty="0">
                <a:latin typeface="宋体" panose="02010600030101010101" pitchFamily="2" charset="-122"/>
                <a:ea typeface="宋体" panose="02010600030101010101" pitchFamily="2" charset="-122"/>
              </a:rPr>
              <a:t>A</a:t>
            </a:r>
            <a:r>
              <a:rPr lang="zh-CN" altLang="zh-CN" dirty="0">
                <a:latin typeface="宋体" panose="02010600030101010101" pitchFamily="2" charset="-122"/>
                <a:ea typeface="宋体" panose="02010600030101010101" pitchFamily="2" charset="-122"/>
              </a:rPr>
              <a:t>；</a:t>
            </a:r>
          </a:p>
          <a:p>
            <a:pPr>
              <a:lnSpc>
                <a:spcPct val="150000"/>
              </a:lnSpc>
            </a:pPr>
            <a:r>
              <a:rPr lang="zh-CN" altLang="zh-CN" dirty="0">
                <a:latin typeface="宋体" panose="02010600030101010101" pitchFamily="2" charset="-122"/>
                <a:ea typeface="宋体" panose="02010600030101010101" pitchFamily="2" charset="-122"/>
              </a:rPr>
              <a:t>　　　　　　　　　　</a:t>
            </a:r>
            <a:r>
              <a:rPr lang="en-US" altLang="zh-CN" dirty="0">
                <a:latin typeface="宋体" panose="02010600030101010101" pitchFamily="2" charset="-122"/>
                <a:ea typeface="宋体" panose="02010600030101010101" pitchFamily="2" charset="-122"/>
              </a:rPr>
              <a:t>2</a:t>
            </a:r>
            <a:r>
              <a:rPr lang="zh-CN" altLang="zh-CN" dirty="0">
                <a:latin typeface="宋体" panose="02010600030101010101" pitchFamily="2" charset="-122"/>
                <a:ea typeface="宋体" panose="02010600030101010101" pitchFamily="2" charset="-122"/>
              </a:rPr>
              <a:t>——第</a:t>
            </a:r>
            <a:r>
              <a:rPr lang="en-US" altLang="zh-CN" dirty="0">
                <a:latin typeface="宋体" panose="02010600030101010101" pitchFamily="2" charset="-122"/>
                <a:ea typeface="宋体" panose="02010600030101010101" pitchFamily="2" charset="-122"/>
              </a:rPr>
              <a:t>1</a:t>
            </a:r>
            <a:r>
              <a:rPr lang="zh-CN" altLang="zh-CN" dirty="0">
                <a:latin typeface="宋体" panose="02010600030101010101" pitchFamily="2" charset="-122"/>
                <a:ea typeface="宋体" panose="02010600030101010101" pitchFamily="2" charset="-122"/>
              </a:rPr>
              <a:t>列字符是</a:t>
            </a:r>
            <a:r>
              <a:rPr lang="en-US" altLang="zh-CN" dirty="0">
                <a:latin typeface="宋体" panose="02010600030101010101" pitchFamily="2" charset="-122"/>
                <a:ea typeface="宋体" panose="02010600030101010101" pitchFamily="2" charset="-122"/>
              </a:rPr>
              <a:t>B</a:t>
            </a:r>
            <a:r>
              <a:rPr lang="zh-CN" altLang="zh-CN" dirty="0">
                <a:latin typeface="宋体" panose="02010600030101010101" pitchFamily="2" charset="-122"/>
                <a:ea typeface="宋体" panose="02010600030101010101" pitchFamily="2" charset="-122"/>
              </a:rPr>
              <a:t>；</a:t>
            </a:r>
          </a:p>
          <a:p>
            <a:pPr>
              <a:lnSpc>
                <a:spcPct val="150000"/>
              </a:lnSpc>
            </a:pPr>
            <a:r>
              <a:rPr lang="zh-CN" altLang="zh-CN" dirty="0">
                <a:latin typeface="宋体" panose="02010600030101010101" pitchFamily="2" charset="-122"/>
                <a:ea typeface="宋体" panose="02010600030101010101" pitchFamily="2" charset="-122"/>
              </a:rPr>
              <a:t>　　　　　　　　　　</a:t>
            </a:r>
            <a:r>
              <a:rPr lang="en-US" altLang="zh-CN" dirty="0">
                <a:latin typeface="宋体" panose="02010600030101010101" pitchFamily="2" charset="-122"/>
                <a:ea typeface="宋体" panose="02010600030101010101" pitchFamily="2" charset="-122"/>
              </a:rPr>
              <a:t>3</a:t>
            </a:r>
            <a:r>
              <a:rPr lang="zh-CN" altLang="zh-CN" dirty="0">
                <a:latin typeface="宋体" panose="02010600030101010101" pitchFamily="2" charset="-122"/>
                <a:ea typeface="宋体" panose="02010600030101010101" pitchFamily="2" charset="-122"/>
              </a:rPr>
              <a:t>——第</a:t>
            </a:r>
            <a:r>
              <a:rPr lang="en-US" altLang="zh-CN" dirty="0">
                <a:latin typeface="宋体" panose="02010600030101010101" pitchFamily="2" charset="-122"/>
                <a:ea typeface="宋体" panose="02010600030101010101" pitchFamily="2" charset="-122"/>
              </a:rPr>
              <a:t>2</a:t>
            </a:r>
            <a:r>
              <a:rPr lang="zh-CN" altLang="zh-CN" dirty="0">
                <a:latin typeface="宋体" panose="02010600030101010101" pitchFamily="2" charset="-122"/>
                <a:ea typeface="宋体" panose="02010600030101010101" pitchFamily="2" charset="-122"/>
              </a:rPr>
              <a:t>列字符是一个数字。</a:t>
            </a:r>
          </a:p>
          <a:p>
            <a:pPr>
              <a:lnSpc>
                <a:spcPct val="150000"/>
              </a:lnSpc>
            </a:pPr>
            <a:r>
              <a:rPr lang="zh-CN" altLang="zh-CN" dirty="0">
                <a:latin typeface="宋体" panose="02010600030101010101" pitchFamily="2" charset="-122"/>
                <a:ea typeface="宋体" panose="02010600030101010101" pitchFamily="2" charset="-122"/>
              </a:rPr>
              <a:t>　　　　“结果”为：</a:t>
            </a:r>
            <a:r>
              <a:rPr lang="en-US" altLang="zh-CN" dirty="0">
                <a:latin typeface="宋体" panose="02010600030101010101" pitchFamily="2" charset="-122"/>
                <a:ea typeface="宋体" panose="02010600030101010101" pitchFamily="2" charset="-122"/>
              </a:rPr>
              <a:t>21</a:t>
            </a:r>
            <a:r>
              <a:rPr lang="zh-CN" altLang="zh-CN" dirty="0">
                <a:latin typeface="宋体" panose="02010600030101010101" pitchFamily="2" charset="-122"/>
                <a:ea typeface="宋体" panose="02010600030101010101" pitchFamily="2" charset="-122"/>
              </a:rPr>
              <a:t>——修改文件；</a:t>
            </a:r>
          </a:p>
          <a:p>
            <a:pPr>
              <a:lnSpc>
                <a:spcPct val="150000"/>
              </a:lnSpc>
            </a:pPr>
            <a:r>
              <a:rPr lang="en-US" altLang="zh-CN" dirty="0">
                <a:latin typeface="宋体" panose="02010600030101010101" pitchFamily="2" charset="-122"/>
                <a:ea typeface="宋体" panose="02010600030101010101" pitchFamily="2" charset="-122"/>
              </a:rPr>
              <a:t>                    22</a:t>
            </a:r>
            <a:r>
              <a:rPr lang="zh-CN" altLang="zh-CN" dirty="0">
                <a:latin typeface="宋体" panose="02010600030101010101" pitchFamily="2" charset="-122"/>
                <a:ea typeface="宋体" panose="02010600030101010101" pitchFamily="2" charset="-122"/>
              </a:rPr>
              <a:t>——给出信息</a:t>
            </a:r>
            <a:r>
              <a:rPr lang="en-US" altLang="zh-CN" dirty="0">
                <a:latin typeface="宋体" panose="02010600030101010101" pitchFamily="2" charset="-122"/>
                <a:ea typeface="宋体" panose="02010600030101010101" pitchFamily="2" charset="-122"/>
              </a:rPr>
              <a:t>L</a:t>
            </a:r>
            <a:r>
              <a:rPr lang="zh-CN" altLang="zh-CN" dirty="0">
                <a:latin typeface="宋体" panose="02010600030101010101" pitchFamily="2" charset="-122"/>
                <a:ea typeface="宋体" panose="02010600030101010101" pitchFamily="2" charset="-122"/>
              </a:rPr>
              <a:t>；</a:t>
            </a:r>
          </a:p>
          <a:p>
            <a:pPr>
              <a:lnSpc>
                <a:spcPct val="150000"/>
              </a:lnSpc>
            </a:pPr>
            <a:r>
              <a:rPr lang="en-US" altLang="zh-CN" dirty="0">
                <a:latin typeface="宋体" panose="02010600030101010101" pitchFamily="2" charset="-122"/>
                <a:ea typeface="宋体" panose="02010600030101010101" pitchFamily="2" charset="-122"/>
              </a:rPr>
              <a:t>                    23</a:t>
            </a:r>
            <a:r>
              <a:rPr lang="zh-CN" altLang="zh-CN" dirty="0">
                <a:latin typeface="宋体" panose="02010600030101010101" pitchFamily="2" charset="-122"/>
                <a:ea typeface="宋体" panose="02010600030101010101" pitchFamily="2" charset="-122"/>
              </a:rPr>
              <a:t>——给出信息</a:t>
            </a:r>
            <a:r>
              <a:rPr lang="en-US" altLang="zh-CN" dirty="0">
                <a:latin typeface="宋体" panose="02010600030101010101" pitchFamily="2" charset="-122"/>
                <a:ea typeface="宋体" panose="02010600030101010101" pitchFamily="2" charset="-122"/>
              </a:rPr>
              <a:t>M</a:t>
            </a:r>
            <a:r>
              <a:rPr lang="zh-CN" altLang="zh-CN" dirty="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p:txBody>
      </p:sp>
      <p:sp>
        <p:nvSpPr>
          <p:cNvPr id="5" name="灯片编号占位符 4">
            <a:extLst>
              <a:ext uri="{FF2B5EF4-FFF2-40B4-BE49-F238E27FC236}">
                <a16:creationId xmlns:a16="http://schemas.microsoft.com/office/drawing/2014/main" id="{79D8BA37-C632-4E11-ACAB-82BDD5F52C35}"/>
              </a:ext>
            </a:extLst>
          </p:cNvPr>
          <p:cNvSpPr>
            <a:spLocks noGrp="1"/>
          </p:cNvSpPr>
          <p:nvPr>
            <p:ph type="sldNum" sz="quarter" idx="12"/>
          </p:nvPr>
        </p:nvSpPr>
        <p:spPr/>
        <p:txBody>
          <a:bodyPr/>
          <a:lstStyle/>
          <a:p>
            <a:fld id="{B6F15528-21DE-4FAA-801E-634DDDAF4B2B}" type="slidenum">
              <a:rPr lang="en-US" smtClean="0"/>
              <a:t>611</a:t>
            </a:fld>
            <a:endParaRPr lang="en-US" dirty="0"/>
          </a:p>
        </p:txBody>
      </p:sp>
    </p:spTree>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b="1" dirty="0"/>
              <a:t>8.3.1  </a:t>
            </a:r>
            <a:r>
              <a:rPr lang="zh-CN" altLang="en-US" b="1" dirty="0"/>
              <a:t>黑盒测试法</a:t>
            </a:r>
          </a:p>
        </p:txBody>
      </p:sp>
      <p:sp>
        <p:nvSpPr>
          <p:cNvPr id="243" name="矩形 242"/>
          <p:cNvSpPr/>
          <p:nvPr/>
        </p:nvSpPr>
        <p:spPr>
          <a:xfrm>
            <a:off x="1" y="1768910"/>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104" name="组合 103"/>
          <p:cNvGrpSpPr/>
          <p:nvPr/>
        </p:nvGrpSpPr>
        <p:grpSpPr>
          <a:xfrm flipH="1">
            <a:off x="9914161" y="5830680"/>
            <a:ext cx="2284188" cy="1186758"/>
            <a:chOff x="-8805" y="5407865"/>
            <a:chExt cx="3213509" cy="1301644"/>
          </a:xfrm>
        </p:grpSpPr>
        <p:sp>
          <p:nvSpPr>
            <p:cNvPr id="105" name="矩形 104"/>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TextBox 25"/>
          <p:cNvSpPr txBox="1"/>
          <p:nvPr/>
        </p:nvSpPr>
        <p:spPr>
          <a:xfrm>
            <a:off x="993775" y="1104268"/>
            <a:ext cx="4572000" cy="430887"/>
          </a:xfrm>
          <a:prstGeom prst="rect">
            <a:avLst/>
          </a:prstGeom>
          <a:noFill/>
        </p:spPr>
        <p:txBody>
          <a:bodyPr wrap="square" rtlCol="0">
            <a:spAutoFit/>
          </a:bodyPr>
          <a:lstStyle/>
          <a:p>
            <a:r>
              <a:rPr lang="zh-CN" altLang="en-US" sz="2200" dirty="0"/>
              <a:t>例</a:t>
            </a:r>
            <a:r>
              <a:rPr lang="en-US" altLang="zh-CN" sz="2200" dirty="0"/>
              <a:t>8.4  </a:t>
            </a:r>
            <a:r>
              <a:rPr lang="zh-CN" altLang="en-US" sz="2200" dirty="0"/>
              <a:t>解：</a:t>
            </a:r>
          </a:p>
        </p:txBody>
      </p:sp>
      <p:sp>
        <p:nvSpPr>
          <p:cNvPr id="2" name="矩形 1"/>
          <p:cNvSpPr/>
          <p:nvPr/>
        </p:nvSpPr>
        <p:spPr>
          <a:xfrm>
            <a:off x="993775" y="1843001"/>
            <a:ext cx="10364012" cy="1107996"/>
          </a:xfrm>
          <a:prstGeom prst="rect">
            <a:avLst/>
          </a:prstGeom>
        </p:spPr>
        <p:txBody>
          <a:bodyPr wrap="square">
            <a:spAutoFit/>
          </a:bodyPr>
          <a:lstStyle/>
          <a:p>
            <a:pPr>
              <a:lnSpc>
                <a:spcPct val="150000"/>
              </a:lnSpc>
            </a:pPr>
            <a:r>
              <a:rPr lang="en-US" altLang="zh-CN" sz="2200" dirty="0">
                <a:latin typeface="宋体" panose="02010600030101010101" pitchFamily="2" charset="-122"/>
                <a:ea typeface="宋体" panose="02010600030101010101" pitchFamily="2" charset="-122"/>
              </a:rPr>
              <a:t>     </a:t>
            </a:r>
            <a:r>
              <a:rPr lang="zh-CN" altLang="zh-CN" sz="2200" dirty="0">
                <a:latin typeface="宋体" panose="02010600030101010101" pitchFamily="2" charset="-122"/>
                <a:ea typeface="宋体" panose="02010600030101010101" pitchFamily="2" charset="-122"/>
              </a:rPr>
              <a:t>步骤②：对应的因果图如图</a:t>
            </a:r>
            <a:r>
              <a:rPr lang="en-US" altLang="zh-CN" sz="2200" dirty="0">
                <a:latin typeface="宋体" panose="02010600030101010101" pitchFamily="2" charset="-122"/>
                <a:ea typeface="宋体" panose="02010600030101010101" pitchFamily="2" charset="-122"/>
              </a:rPr>
              <a:t>8-9</a:t>
            </a:r>
            <a:r>
              <a:rPr lang="zh-CN" altLang="zh-CN" sz="2200" dirty="0">
                <a:latin typeface="宋体" panose="02010600030101010101" pitchFamily="2" charset="-122"/>
                <a:ea typeface="宋体" panose="02010600030101010101" pitchFamily="2" charset="-122"/>
              </a:rPr>
              <a:t>所示。其中，</a:t>
            </a:r>
            <a:r>
              <a:rPr lang="en-US" altLang="zh-CN" sz="2200" dirty="0">
                <a:latin typeface="宋体" panose="02010600030101010101" pitchFamily="2" charset="-122"/>
                <a:ea typeface="宋体" panose="02010600030101010101" pitchFamily="2" charset="-122"/>
              </a:rPr>
              <a:t>11</a:t>
            </a:r>
            <a:r>
              <a:rPr lang="zh-CN" altLang="zh-CN" sz="2200" dirty="0">
                <a:latin typeface="宋体" panose="02010600030101010101" pitchFamily="2" charset="-122"/>
                <a:ea typeface="宋体" panose="02010600030101010101" pitchFamily="2" charset="-122"/>
              </a:rPr>
              <a:t>为中间节点，考虑到原则</a:t>
            </a:r>
            <a:r>
              <a:rPr lang="en-US" altLang="zh-CN" sz="2200" dirty="0">
                <a:latin typeface="宋体" panose="02010600030101010101" pitchFamily="2" charset="-122"/>
                <a:ea typeface="宋体" panose="02010600030101010101" pitchFamily="2" charset="-122"/>
              </a:rPr>
              <a:t>1</a:t>
            </a:r>
            <a:r>
              <a:rPr lang="zh-CN" altLang="zh-CN" sz="2200" dirty="0">
                <a:latin typeface="宋体" panose="02010600030101010101" pitchFamily="2" charset="-122"/>
                <a:ea typeface="宋体" panose="02010600030101010101" pitchFamily="2" charset="-122"/>
              </a:rPr>
              <a:t>和原因不可能同时为</a:t>
            </a:r>
            <a:r>
              <a:rPr lang="en-US" altLang="zh-CN" sz="2200" dirty="0">
                <a:latin typeface="宋体" panose="02010600030101010101" pitchFamily="2" charset="-122"/>
                <a:ea typeface="宋体" panose="02010600030101010101" pitchFamily="2" charset="-122"/>
              </a:rPr>
              <a:t>1</a:t>
            </a:r>
            <a:r>
              <a:rPr lang="zh-CN" altLang="zh-CN" sz="2200" dirty="0">
                <a:latin typeface="宋体" panose="02010600030101010101" pitchFamily="2" charset="-122"/>
                <a:ea typeface="宋体" panose="02010600030101010101" pitchFamily="2" charset="-122"/>
              </a:rPr>
              <a:t>，因此在因果图上施加</a:t>
            </a:r>
            <a:r>
              <a:rPr lang="en-US" altLang="zh-CN" sz="2200" dirty="0">
                <a:latin typeface="宋体" panose="02010600030101010101" pitchFamily="2" charset="-122"/>
                <a:ea typeface="宋体" panose="02010600030101010101" pitchFamily="2" charset="-122"/>
              </a:rPr>
              <a:t>E</a:t>
            </a:r>
            <a:r>
              <a:rPr lang="zh-CN" altLang="zh-CN" sz="2200" dirty="0">
                <a:latin typeface="宋体" panose="02010600030101010101" pitchFamily="2" charset="-122"/>
                <a:ea typeface="宋体" panose="02010600030101010101" pitchFamily="2" charset="-122"/>
              </a:rPr>
              <a:t>约束。</a:t>
            </a:r>
            <a:endParaRPr lang="zh-CN" altLang="en-US" sz="2200" dirty="0">
              <a:latin typeface="宋体" panose="02010600030101010101" pitchFamily="2" charset="-122"/>
              <a:ea typeface="宋体" panose="02010600030101010101" pitchFamily="2" charset="-122"/>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5975" y="2892858"/>
            <a:ext cx="5105400" cy="3072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灯片编号占位符 4">
            <a:extLst>
              <a:ext uri="{FF2B5EF4-FFF2-40B4-BE49-F238E27FC236}">
                <a16:creationId xmlns:a16="http://schemas.microsoft.com/office/drawing/2014/main" id="{6C61C6FE-4A8F-4AE1-AE58-5185C09EC554}"/>
              </a:ext>
            </a:extLst>
          </p:cNvPr>
          <p:cNvSpPr>
            <a:spLocks noGrp="1"/>
          </p:cNvSpPr>
          <p:nvPr>
            <p:ph type="sldNum" sz="quarter" idx="12"/>
          </p:nvPr>
        </p:nvSpPr>
        <p:spPr/>
        <p:txBody>
          <a:bodyPr/>
          <a:lstStyle/>
          <a:p>
            <a:fld id="{B6F15528-21DE-4FAA-801E-634DDDAF4B2B}" type="slidenum">
              <a:rPr lang="en-US" smtClean="0"/>
              <a:t>612</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ppt_x"/>
                                          </p:val>
                                        </p:tav>
                                        <p:tav tm="100000">
                                          <p:val>
                                            <p:strVal val="#ppt_x"/>
                                          </p:val>
                                        </p:tav>
                                      </p:tavLst>
                                    </p:anim>
                                    <p:anim calcmode="lin" valueType="num">
                                      <p:cBhvr additive="base">
                                        <p:cTn id="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b="1" dirty="0"/>
              <a:t>8.3.1  </a:t>
            </a:r>
            <a:r>
              <a:rPr lang="zh-CN" altLang="en-US" b="1" dirty="0"/>
              <a:t>黑盒测试法</a:t>
            </a:r>
          </a:p>
        </p:txBody>
      </p:sp>
      <p:sp>
        <p:nvSpPr>
          <p:cNvPr id="243" name="矩形 242"/>
          <p:cNvSpPr/>
          <p:nvPr/>
        </p:nvSpPr>
        <p:spPr>
          <a:xfrm>
            <a:off x="1" y="1768910"/>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104" name="组合 103"/>
          <p:cNvGrpSpPr/>
          <p:nvPr/>
        </p:nvGrpSpPr>
        <p:grpSpPr>
          <a:xfrm flipH="1">
            <a:off x="9914161" y="5830680"/>
            <a:ext cx="2284188" cy="1186758"/>
            <a:chOff x="-8805" y="5407865"/>
            <a:chExt cx="3213509" cy="1301644"/>
          </a:xfrm>
        </p:grpSpPr>
        <p:sp>
          <p:nvSpPr>
            <p:cNvPr id="105" name="矩形 104"/>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TextBox 25"/>
          <p:cNvSpPr txBox="1"/>
          <p:nvPr/>
        </p:nvSpPr>
        <p:spPr>
          <a:xfrm>
            <a:off x="993775" y="1104268"/>
            <a:ext cx="4572000" cy="430887"/>
          </a:xfrm>
          <a:prstGeom prst="rect">
            <a:avLst/>
          </a:prstGeom>
          <a:noFill/>
        </p:spPr>
        <p:txBody>
          <a:bodyPr wrap="square" rtlCol="0">
            <a:spAutoFit/>
          </a:bodyPr>
          <a:lstStyle/>
          <a:p>
            <a:r>
              <a:rPr lang="zh-CN" altLang="en-US" sz="2200" dirty="0"/>
              <a:t>例</a:t>
            </a:r>
            <a:r>
              <a:rPr lang="en-US" altLang="zh-CN" sz="2200" dirty="0"/>
              <a:t>8.4  </a:t>
            </a:r>
            <a:r>
              <a:rPr lang="zh-CN" altLang="en-US" sz="2200" dirty="0"/>
              <a:t>解：</a:t>
            </a:r>
          </a:p>
        </p:txBody>
      </p:sp>
      <p:sp>
        <p:nvSpPr>
          <p:cNvPr id="2" name="矩形 1"/>
          <p:cNvSpPr/>
          <p:nvPr/>
        </p:nvSpPr>
        <p:spPr>
          <a:xfrm>
            <a:off x="993775" y="1843001"/>
            <a:ext cx="10364012" cy="553998"/>
          </a:xfrm>
          <a:prstGeom prst="rect">
            <a:avLst/>
          </a:prstGeom>
        </p:spPr>
        <p:txBody>
          <a:bodyPr wrap="square">
            <a:spAutoFit/>
          </a:bodyPr>
          <a:lstStyle/>
          <a:p>
            <a:pPr>
              <a:lnSpc>
                <a:spcPct val="150000"/>
              </a:lnSpc>
            </a:pPr>
            <a:r>
              <a:rPr lang="zh-CN" altLang="zh-CN" sz="2000" dirty="0">
                <a:latin typeface="宋体" panose="02010600030101010101" pitchFamily="2" charset="-122"/>
                <a:ea typeface="宋体" panose="02010600030101010101" pitchFamily="2" charset="-122"/>
              </a:rPr>
              <a:t>步骤③：依据图</a:t>
            </a:r>
            <a:r>
              <a:rPr lang="en-US" altLang="zh-CN" sz="2000" dirty="0">
                <a:latin typeface="宋体" panose="02010600030101010101" pitchFamily="2" charset="-122"/>
                <a:ea typeface="宋体" panose="02010600030101010101" pitchFamily="2" charset="-122"/>
              </a:rPr>
              <a:t>8-9</a:t>
            </a:r>
            <a:r>
              <a:rPr lang="zh-CN" altLang="zh-CN" sz="2000" dirty="0">
                <a:latin typeface="宋体" panose="02010600030101010101" pitchFamily="2" charset="-122"/>
                <a:ea typeface="宋体" panose="02010600030101010101" pitchFamily="2" charset="-122"/>
              </a:rPr>
              <a:t>中的因果图列出判定表，如表</a:t>
            </a:r>
            <a:r>
              <a:rPr lang="en-US" altLang="zh-CN" sz="2000" dirty="0">
                <a:latin typeface="宋体" panose="02010600030101010101" pitchFamily="2" charset="-122"/>
                <a:ea typeface="宋体" panose="02010600030101010101" pitchFamily="2" charset="-122"/>
              </a:rPr>
              <a:t>8.5</a:t>
            </a:r>
            <a:r>
              <a:rPr lang="zh-CN" altLang="zh-CN" sz="2000" dirty="0">
                <a:latin typeface="宋体" panose="02010600030101010101" pitchFamily="2" charset="-122"/>
                <a:ea typeface="宋体" panose="02010600030101010101" pitchFamily="2" charset="-122"/>
              </a:rPr>
              <a:t>所示。</a:t>
            </a:r>
            <a:endParaRPr lang="zh-CN" altLang="en-US" sz="2200" dirty="0">
              <a:latin typeface="宋体" panose="02010600030101010101" pitchFamily="2" charset="-122"/>
              <a:ea typeface="宋体" panose="02010600030101010101" pitchFamily="2" charset="-122"/>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7175" y="2396999"/>
            <a:ext cx="8837564" cy="2937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993775" y="5650861"/>
            <a:ext cx="9144000" cy="553998"/>
          </a:xfrm>
          <a:prstGeom prst="rect">
            <a:avLst/>
          </a:prstGeom>
        </p:spPr>
        <p:txBody>
          <a:bodyPr wrap="square">
            <a:spAutoFit/>
          </a:bodyPr>
          <a:lstStyle/>
          <a:p>
            <a:pPr>
              <a:lnSpc>
                <a:spcPct val="150000"/>
              </a:lnSpc>
            </a:pPr>
            <a:r>
              <a:rPr lang="zh-CN" altLang="zh-CN" sz="2000" dirty="0">
                <a:latin typeface="宋体" panose="02010600030101010101" pitchFamily="2" charset="-122"/>
                <a:ea typeface="宋体" panose="02010600030101010101" pitchFamily="2" charset="-122"/>
              </a:rPr>
              <a:t>步骤④：根据表</a:t>
            </a:r>
            <a:r>
              <a:rPr lang="en-US" altLang="zh-CN" sz="2000" dirty="0">
                <a:latin typeface="宋体" panose="02010600030101010101" pitchFamily="2" charset="-122"/>
                <a:ea typeface="宋体" panose="02010600030101010101" pitchFamily="2" charset="-122"/>
              </a:rPr>
              <a:t>8.5</a:t>
            </a:r>
            <a:r>
              <a:rPr lang="zh-CN" altLang="zh-CN" sz="2000" dirty="0">
                <a:latin typeface="宋体" panose="02010600030101010101" pitchFamily="2" charset="-122"/>
                <a:ea typeface="宋体" panose="02010600030101010101" pitchFamily="2" charset="-122"/>
              </a:rPr>
              <a:t>中的判定表，可将测试用例设定为</a:t>
            </a:r>
            <a:r>
              <a:rPr lang="en-US" altLang="zh-CN" sz="2000" dirty="0">
                <a:latin typeface="宋体" panose="02010600030101010101" pitchFamily="2" charset="-122"/>
                <a:ea typeface="宋体" panose="02010600030101010101" pitchFamily="2" charset="-122"/>
              </a:rPr>
              <a:t>B8</a:t>
            </a:r>
            <a:r>
              <a:rPr lang="zh-CN" altLang="zh-CN"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Ba</a:t>
            </a:r>
            <a:r>
              <a:rPr lang="zh-CN" altLang="zh-CN"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A7</a:t>
            </a:r>
            <a:r>
              <a:rPr lang="zh-CN" altLang="zh-CN"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AC</a:t>
            </a:r>
            <a:r>
              <a:rPr lang="zh-CN" altLang="zh-CN"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E5</a:t>
            </a:r>
            <a:r>
              <a:rPr lang="zh-CN" altLang="zh-CN"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%Z</a:t>
            </a:r>
            <a:r>
              <a:rPr lang="zh-CN" altLang="zh-CN" sz="2000" dirty="0">
                <a:latin typeface="宋体" panose="02010600030101010101" pitchFamily="2" charset="-122"/>
                <a:ea typeface="宋体" panose="02010600030101010101" pitchFamily="2" charset="-122"/>
              </a:rPr>
              <a:t>。</a:t>
            </a:r>
            <a:endParaRPr lang="zh-CN" altLang="en-US" sz="2000" dirty="0">
              <a:latin typeface="宋体" panose="02010600030101010101" pitchFamily="2" charset="-122"/>
              <a:ea typeface="宋体" panose="02010600030101010101" pitchFamily="2" charset="-122"/>
            </a:endParaRPr>
          </a:p>
        </p:txBody>
      </p:sp>
      <p:sp>
        <p:nvSpPr>
          <p:cNvPr id="6" name="灯片编号占位符 5">
            <a:extLst>
              <a:ext uri="{FF2B5EF4-FFF2-40B4-BE49-F238E27FC236}">
                <a16:creationId xmlns:a16="http://schemas.microsoft.com/office/drawing/2014/main" id="{89C325DE-BA68-4E14-8AAB-12F501B86247}"/>
              </a:ext>
            </a:extLst>
          </p:cNvPr>
          <p:cNvSpPr>
            <a:spLocks noGrp="1"/>
          </p:cNvSpPr>
          <p:nvPr>
            <p:ph type="sldNum" sz="quarter" idx="12"/>
          </p:nvPr>
        </p:nvSpPr>
        <p:spPr/>
        <p:txBody>
          <a:bodyPr/>
          <a:lstStyle/>
          <a:p>
            <a:fld id="{B6F15528-21DE-4FAA-801E-634DDDAF4B2B}" type="slidenum">
              <a:rPr lang="en-US" smtClean="0"/>
              <a:t>613</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additive="base">
                                        <p:cTn id="7" dur="500" fill="hold"/>
                                        <p:tgtEl>
                                          <p:spTgt spid="6146"/>
                                        </p:tgtEl>
                                        <p:attrNameLst>
                                          <p:attrName>ppt_x</p:attrName>
                                        </p:attrNameLst>
                                      </p:cBhvr>
                                      <p:tavLst>
                                        <p:tav tm="0">
                                          <p:val>
                                            <p:strVal val="#ppt_x"/>
                                          </p:val>
                                        </p:tav>
                                        <p:tav tm="100000">
                                          <p:val>
                                            <p:strVal val="#ppt_x"/>
                                          </p:val>
                                        </p:tav>
                                      </p:tavLst>
                                    </p:anim>
                                    <p:anim calcmode="lin" valueType="num">
                                      <p:cBhvr additive="base">
                                        <p:cTn id="8"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b="1" dirty="0"/>
              <a:t>8.3.1  </a:t>
            </a:r>
            <a:r>
              <a:rPr lang="zh-CN" altLang="en-US" b="1" dirty="0"/>
              <a:t>黑盒测试法</a:t>
            </a:r>
          </a:p>
        </p:txBody>
      </p:sp>
      <p:sp>
        <p:nvSpPr>
          <p:cNvPr id="243" name="矩形 242"/>
          <p:cNvSpPr/>
          <p:nvPr/>
        </p:nvSpPr>
        <p:spPr>
          <a:xfrm>
            <a:off x="1" y="1768910"/>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104" name="组合 103"/>
          <p:cNvGrpSpPr/>
          <p:nvPr/>
        </p:nvGrpSpPr>
        <p:grpSpPr>
          <a:xfrm flipH="1">
            <a:off x="9914161" y="5830680"/>
            <a:ext cx="2284188" cy="1186758"/>
            <a:chOff x="-8805" y="5407865"/>
            <a:chExt cx="3213509" cy="1301644"/>
          </a:xfrm>
        </p:grpSpPr>
        <p:sp>
          <p:nvSpPr>
            <p:cNvPr id="105" name="矩形 104"/>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TextBox 25"/>
          <p:cNvSpPr txBox="1"/>
          <p:nvPr/>
        </p:nvSpPr>
        <p:spPr>
          <a:xfrm>
            <a:off x="993775" y="1104268"/>
            <a:ext cx="4572000" cy="400110"/>
          </a:xfrm>
          <a:prstGeom prst="rect">
            <a:avLst/>
          </a:prstGeom>
          <a:noFill/>
        </p:spPr>
        <p:txBody>
          <a:bodyPr wrap="square" rtlCol="0">
            <a:spAutoFit/>
          </a:bodyPr>
          <a:lstStyle/>
          <a:p>
            <a:r>
              <a:rPr lang="en-US" altLang="zh-CN" sz="2000" b="1" dirty="0"/>
              <a:t>2</a:t>
            </a:r>
            <a:r>
              <a:rPr lang="zh-CN" altLang="zh-CN" sz="2000" b="1" dirty="0"/>
              <a:t>）判定表法</a:t>
            </a:r>
          </a:p>
        </p:txBody>
      </p:sp>
      <p:sp>
        <p:nvSpPr>
          <p:cNvPr id="2" name="矩形 1"/>
          <p:cNvSpPr/>
          <p:nvPr/>
        </p:nvSpPr>
        <p:spPr>
          <a:xfrm>
            <a:off x="1143548" y="2086225"/>
            <a:ext cx="9824991" cy="3970318"/>
          </a:xfrm>
          <a:prstGeom prst="rect">
            <a:avLst/>
          </a:prstGeom>
        </p:spPr>
        <p:txBody>
          <a:bodyPr wrap="square">
            <a:spAutoFit/>
          </a:bodyPr>
          <a:lstStyle/>
          <a:p>
            <a:pPr>
              <a:lnSpc>
                <a:spcPct val="150000"/>
              </a:lnSpc>
            </a:pPr>
            <a:r>
              <a:rPr lang="en-US" altLang="zh-CN"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判定表法是黑盒测试法中最为严格，且最具逻辑性的测试方法。判定表是分析和表达多逻辑条件下执行不同操作情况的工具。判定表通常由以下四个部分组成：</a:t>
            </a:r>
          </a:p>
          <a:p>
            <a:pPr lvl="0">
              <a:lnSpc>
                <a:spcPct val="150000"/>
              </a:lnSpc>
            </a:pPr>
            <a:r>
              <a:rPr lang="zh-CN" altLang="en-US" dirty="0">
                <a:latin typeface="宋体" panose="02010600030101010101" pitchFamily="2" charset="-122"/>
                <a:ea typeface="宋体" panose="02010600030101010101" pitchFamily="2" charset="-122"/>
              </a:rPr>
              <a:t>①</a:t>
            </a:r>
            <a:r>
              <a:rPr lang="zh-CN" altLang="zh-CN" dirty="0">
                <a:latin typeface="宋体" panose="02010600030101010101" pitchFamily="2" charset="-122"/>
                <a:ea typeface="宋体" panose="02010600030101010101" pitchFamily="2" charset="-122"/>
              </a:rPr>
              <a:t>条件桩，主要列出问题的所有条件。</a:t>
            </a:r>
          </a:p>
          <a:p>
            <a:pPr lvl="0">
              <a:lnSpc>
                <a:spcPct val="150000"/>
              </a:lnSpc>
            </a:pPr>
            <a:r>
              <a:rPr lang="zh-CN" altLang="en-US" dirty="0">
                <a:latin typeface="宋体" panose="02010600030101010101" pitchFamily="2" charset="-122"/>
                <a:ea typeface="宋体" panose="02010600030101010101" pitchFamily="2" charset="-122"/>
              </a:rPr>
              <a:t>②</a:t>
            </a:r>
            <a:r>
              <a:rPr lang="zh-CN" altLang="zh-CN" dirty="0">
                <a:latin typeface="宋体" panose="02010600030101010101" pitchFamily="2" charset="-122"/>
                <a:ea typeface="宋体" panose="02010600030101010101" pitchFamily="2" charset="-122"/>
              </a:rPr>
              <a:t>条件项，主要针对条件桩给出的条件来列出所有可能的取值。</a:t>
            </a:r>
          </a:p>
          <a:p>
            <a:pPr lvl="0">
              <a:lnSpc>
                <a:spcPct val="150000"/>
              </a:lnSpc>
            </a:pPr>
            <a:r>
              <a:rPr lang="zh-CN" altLang="en-US" dirty="0">
                <a:latin typeface="宋体" panose="02010600030101010101" pitchFamily="2" charset="-122"/>
                <a:ea typeface="宋体" panose="02010600030101010101" pitchFamily="2" charset="-122"/>
              </a:rPr>
              <a:t>③</a:t>
            </a:r>
            <a:r>
              <a:rPr lang="zh-CN" altLang="zh-CN" dirty="0">
                <a:latin typeface="宋体" panose="02010600030101010101" pitchFamily="2" charset="-122"/>
                <a:ea typeface="宋体" panose="02010600030101010101" pitchFamily="2" charset="-122"/>
              </a:rPr>
              <a:t>动作桩，列出问题规定的所可能采取的操作。</a:t>
            </a:r>
          </a:p>
          <a:p>
            <a:pPr>
              <a:lnSpc>
                <a:spcPct val="150000"/>
              </a:lnSpc>
            </a:pPr>
            <a:r>
              <a:rPr lang="zh-CN" altLang="en-US" dirty="0">
                <a:latin typeface="宋体" panose="02010600030101010101" pitchFamily="2" charset="-122"/>
                <a:ea typeface="宋体" panose="02010600030101010101" pitchFamily="2" charset="-122"/>
              </a:rPr>
              <a:t>④</a:t>
            </a:r>
            <a:r>
              <a:rPr lang="zh-CN" altLang="zh-CN" dirty="0">
                <a:latin typeface="宋体" panose="02010600030101010101" pitchFamily="2" charset="-122"/>
                <a:ea typeface="宋体" panose="02010600030101010101" pitchFamily="2" charset="-122"/>
              </a:rPr>
              <a:t>动作项，指出在条件项的各组取值情况下所应采取的动作。</a:t>
            </a:r>
            <a:endParaRPr lang="zh-CN" altLang="en-US" dirty="0">
              <a:latin typeface="宋体" panose="02010600030101010101" pitchFamily="2" charset="-122"/>
              <a:ea typeface="宋体" panose="02010600030101010101" pitchFamily="2" charset="-122"/>
            </a:endParaRPr>
          </a:p>
        </p:txBody>
      </p:sp>
      <p:sp>
        <p:nvSpPr>
          <p:cNvPr id="5" name="灯片编号占位符 4">
            <a:extLst>
              <a:ext uri="{FF2B5EF4-FFF2-40B4-BE49-F238E27FC236}">
                <a16:creationId xmlns:a16="http://schemas.microsoft.com/office/drawing/2014/main" id="{C16586FA-7199-4E45-B931-8268279D7941}"/>
              </a:ext>
            </a:extLst>
          </p:cNvPr>
          <p:cNvSpPr>
            <a:spLocks noGrp="1"/>
          </p:cNvSpPr>
          <p:nvPr>
            <p:ph type="sldNum" sz="quarter" idx="12"/>
          </p:nvPr>
        </p:nvSpPr>
        <p:spPr/>
        <p:txBody>
          <a:bodyPr/>
          <a:lstStyle/>
          <a:p>
            <a:fld id="{B6F15528-21DE-4FAA-801E-634DDDAF4B2B}" type="slidenum">
              <a:rPr lang="en-US" smtClean="0"/>
              <a:t>614</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b="1" dirty="0"/>
              <a:t>8.3.1  </a:t>
            </a:r>
            <a:r>
              <a:rPr lang="zh-CN" altLang="en-US" b="1" dirty="0"/>
              <a:t>黑盒测试法</a:t>
            </a:r>
          </a:p>
        </p:txBody>
      </p:sp>
      <p:sp>
        <p:nvSpPr>
          <p:cNvPr id="243" name="矩形 242"/>
          <p:cNvSpPr/>
          <p:nvPr/>
        </p:nvSpPr>
        <p:spPr>
          <a:xfrm>
            <a:off x="1" y="1768910"/>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104" name="组合 103"/>
          <p:cNvGrpSpPr/>
          <p:nvPr/>
        </p:nvGrpSpPr>
        <p:grpSpPr>
          <a:xfrm flipH="1">
            <a:off x="9914161" y="5830680"/>
            <a:ext cx="2284188" cy="1186758"/>
            <a:chOff x="-8805" y="5407865"/>
            <a:chExt cx="3213509" cy="1301644"/>
          </a:xfrm>
        </p:grpSpPr>
        <p:sp>
          <p:nvSpPr>
            <p:cNvPr id="105" name="矩形 104"/>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TextBox 25"/>
          <p:cNvSpPr txBox="1"/>
          <p:nvPr/>
        </p:nvSpPr>
        <p:spPr>
          <a:xfrm>
            <a:off x="993775" y="1104268"/>
            <a:ext cx="4572000" cy="400110"/>
          </a:xfrm>
          <a:prstGeom prst="rect">
            <a:avLst/>
          </a:prstGeom>
          <a:noFill/>
        </p:spPr>
        <p:txBody>
          <a:bodyPr wrap="square" rtlCol="0">
            <a:spAutoFit/>
          </a:bodyPr>
          <a:lstStyle/>
          <a:p>
            <a:r>
              <a:rPr lang="en-US" altLang="zh-CN" sz="2000" b="1" dirty="0"/>
              <a:t>2</a:t>
            </a:r>
            <a:r>
              <a:rPr lang="zh-CN" altLang="zh-CN" sz="2000" b="1" dirty="0"/>
              <a:t>）判定表法</a:t>
            </a:r>
          </a:p>
        </p:txBody>
      </p:sp>
      <p:sp>
        <p:nvSpPr>
          <p:cNvPr id="2" name="矩形 1"/>
          <p:cNvSpPr/>
          <p:nvPr/>
        </p:nvSpPr>
        <p:spPr>
          <a:xfrm>
            <a:off x="1143547" y="2123731"/>
            <a:ext cx="9824991" cy="3416320"/>
          </a:xfrm>
          <a:prstGeom prst="rect">
            <a:avLst/>
          </a:prstGeom>
        </p:spPr>
        <p:txBody>
          <a:bodyPr wrap="square">
            <a:spAutoFit/>
          </a:bodyPr>
          <a:lstStyle/>
          <a:p>
            <a:pPr>
              <a:lnSpc>
                <a:spcPct val="150000"/>
              </a:lnSpc>
            </a:pPr>
            <a:r>
              <a:rPr lang="zh-CN" altLang="zh-CN" dirty="0">
                <a:latin typeface="宋体" panose="02010600030101010101" pitchFamily="2" charset="-122"/>
                <a:ea typeface="宋体" panose="02010600030101010101" pitchFamily="2" charset="-122"/>
              </a:rPr>
              <a:t>构造判定表通常有以下</a:t>
            </a:r>
            <a:r>
              <a:rPr lang="en-US" altLang="zh-CN" dirty="0">
                <a:latin typeface="宋体" panose="02010600030101010101" pitchFamily="2" charset="-122"/>
                <a:ea typeface="宋体" panose="02010600030101010101" pitchFamily="2" charset="-122"/>
              </a:rPr>
              <a:t>5</a:t>
            </a:r>
            <a:r>
              <a:rPr lang="zh-CN" altLang="zh-CN" dirty="0">
                <a:latin typeface="宋体" panose="02010600030101010101" pitchFamily="2" charset="-122"/>
                <a:ea typeface="宋体" panose="02010600030101010101" pitchFamily="2" charset="-122"/>
              </a:rPr>
              <a:t>个步骤：</a:t>
            </a:r>
          </a:p>
          <a:p>
            <a:pPr lvl="1">
              <a:lnSpc>
                <a:spcPct val="150000"/>
              </a:lnSpc>
            </a:pPr>
            <a:r>
              <a:rPr lang="zh-CN" altLang="en-US" dirty="0">
                <a:latin typeface="宋体" panose="02010600030101010101" pitchFamily="2" charset="-122"/>
                <a:ea typeface="宋体" panose="02010600030101010101" pitchFamily="2" charset="-122"/>
              </a:rPr>
              <a:t>① </a:t>
            </a:r>
            <a:r>
              <a:rPr lang="zh-CN" altLang="zh-CN" dirty="0">
                <a:latin typeface="宋体" panose="02010600030101010101" pitchFamily="2" charset="-122"/>
                <a:ea typeface="宋体" panose="02010600030101010101" pitchFamily="2" charset="-122"/>
              </a:rPr>
              <a:t>确定规则的个数。若有</a:t>
            </a:r>
            <a:r>
              <a:rPr lang="en-US" altLang="zh-CN" dirty="0">
                <a:latin typeface="宋体" panose="02010600030101010101" pitchFamily="2" charset="-122"/>
                <a:ea typeface="宋体" panose="02010600030101010101" pitchFamily="2" charset="-122"/>
              </a:rPr>
              <a:t>n</a:t>
            </a:r>
            <a:r>
              <a:rPr lang="zh-CN" altLang="zh-CN" dirty="0">
                <a:latin typeface="宋体" panose="02010600030101010101" pitchFamily="2" charset="-122"/>
                <a:ea typeface="宋体" panose="02010600030101010101" pitchFamily="2" charset="-122"/>
              </a:rPr>
              <a:t>个条件，则判定表就有</a:t>
            </a:r>
            <a:r>
              <a:rPr lang="en-US" altLang="zh-CN" dirty="0">
                <a:latin typeface="宋体" panose="02010600030101010101" pitchFamily="2" charset="-122"/>
                <a:ea typeface="宋体" panose="02010600030101010101" pitchFamily="2" charset="-122"/>
              </a:rPr>
              <a:t>2</a:t>
            </a:r>
            <a:r>
              <a:rPr lang="en-US" altLang="zh-CN" baseline="30000" dirty="0">
                <a:latin typeface="宋体" panose="02010600030101010101" pitchFamily="2" charset="-122"/>
                <a:ea typeface="宋体" panose="02010600030101010101" pitchFamily="2" charset="-122"/>
              </a:rPr>
              <a:t>n</a:t>
            </a:r>
            <a:r>
              <a:rPr lang="zh-CN" altLang="zh-CN" dirty="0">
                <a:latin typeface="宋体" panose="02010600030101010101" pitchFamily="2" charset="-122"/>
                <a:ea typeface="宋体" panose="02010600030101010101" pitchFamily="2" charset="-122"/>
              </a:rPr>
              <a:t>个规则；</a:t>
            </a:r>
          </a:p>
          <a:p>
            <a:pPr lvl="1">
              <a:lnSpc>
                <a:spcPct val="150000"/>
              </a:lnSpc>
            </a:pPr>
            <a:r>
              <a:rPr lang="zh-CN" altLang="en-US" dirty="0">
                <a:latin typeface="宋体" panose="02010600030101010101" pitchFamily="2" charset="-122"/>
                <a:ea typeface="宋体" panose="02010600030101010101" pitchFamily="2" charset="-122"/>
              </a:rPr>
              <a:t>② </a:t>
            </a:r>
            <a:r>
              <a:rPr lang="zh-CN" altLang="zh-CN" dirty="0">
                <a:latin typeface="宋体" panose="02010600030101010101" pitchFamily="2" charset="-122"/>
                <a:ea typeface="宋体" panose="02010600030101010101" pitchFamily="2" charset="-122"/>
              </a:rPr>
              <a:t>列出所有的条件桩与动作桩；</a:t>
            </a:r>
          </a:p>
          <a:p>
            <a:pPr lvl="1">
              <a:lnSpc>
                <a:spcPct val="150000"/>
              </a:lnSpc>
            </a:pPr>
            <a:r>
              <a:rPr lang="zh-CN" altLang="en-US" dirty="0">
                <a:latin typeface="宋体" panose="02010600030101010101" pitchFamily="2" charset="-122"/>
                <a:ea typeface="宋体" panose="02010600030101010101" pitchFamily="2" charset="-122"/>
              </a:rPr>
              <a:t>③ </a:t>
            </a:r>
            <a:r>
              <a:rPr lang="zh-CN" altLang="zh-CN" dirty="0">
                <a:latin typeface="宋体" panose="02010600030101010101" pitchFamily="2" charset="-122"/>
                <a:ea typeface="宋体" panose="02010600030101010101" pitchFamily="2" charset="-122"/>
              </a:rPr>
              <a:t>填入条件项；</a:t>
            </a:r>
          </a:p>
          <a:p>
            <a:pPr lvl="1">
              <a:lnSpc>
                <a:spcPct val="150000"/>
              </a:lnSpc>
            </a:pPr>
            <a:r>
              <a:rPr lang="zh-CN" altLang="en-US" dirty="0">
                <a:latin typeface="宋体" panose="02010600030101010101" pitchFamily="2" charset="-122"/>
                <a:ea typeface="宋体" panose="02010600030101010101" pitchFamily="2" charset="-122"/>
              </a:rPr>
              <a:t>④ </a:t>
            </a:r>
            <a:r>
              <a:rPr lang="zh-CN" altLang="zh-CN" dirty="0">
                <a:latin typeface="宋体" panose="02010600030101010101" pitchFamily="2" charset="-122"/>
                <a:ea typeface="宋体" panose="02010600030101010101" pitchFamily="2" charset="-122"/>
              </a:rPr>
              <a:t>填入动作项，得到初始的判定表；</a:t>
            </a:r>
          </a:p>
          <a:p>
            <a:pPr>
              <a:lnSpc>
                <a:spcPct val="150000"/>
              </a:lnSpc>
            </a:pP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⑤ </a:t>
            </a:r>
            <a:r>
              <a:rPr lang="zh-CN" altLang="zh-CN" dirty="0">
                <a:latin typeface="宋体" panose="02010600030101010101" pitchFamily="2" charset="-122"/>
                <a:ea typeface="宋体" panose="02010600030101010101" pitchFamily="2" charset="-122"/>
              </a:rPr>
              <a:t>简化判定表，合并相似的规则。</a:t>
            </a:r>
            <a:endParaRPr lang="zh-CN" altLang="en-US" dirty="0">
              <a:latin typeface="宋体" panose="02010600030101010101" pitchFamily="2" charset="-122"/>
              <a:ea typeface="宋体" panose="02010600030101010101" pitchFamily="2" charset="-122"/>
            </a:endParaRPr>
          </a:p>
        </p:txBody>
      </p:sp>
      <p:sp>
        <p:nvSpPr>
          <p:cNvPr id="5" name="灯片编号占位符 4">
            <a:extLst>
              <a:ext uri="{FF2B5EF4-FFF2-40B4-BE49-F238E27FC236}">
                <a16:creationId xmlns:a16="http://schemas.microsoft.com/office/drawing/2014/main" id="{031527E3-5DED-4ECA-8083-DDB11EF8C038}"/>
              </a:ext>
            </a:extLst>
          </p:cNvPr>
          <p:cNvSpPr>
            <a:spLocks noGrp="1"/>
          </p:cNvSpPr>
          <p:nvPr>
            <p:ph type="sldNum" sz="quarter" idx="12"/>
          </p:nvPr>
        </p:nvSpPr>
        <p:spPr/>
        <p:txBody>
          <a:bodyPr/>
          <a:lstStyle/>
          <a:p>
            <a:fld id="{B6F15528-21DE-4FAA-801E-634DDDAF4B2B}" type="slidenum">
              <a:rPr lang="en-US" smtClean="0"/>
              <a:t>615</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 calcmode="lin" valueType="num">
                                      <p:cBhvr additive="base">
                                        <p:cTn id="3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3175" y="2405601"/>
            <a:ext cx="12192000" cy="2657139"/>
          </a:xfrm>
          <a:prstGeom prst="rect">
            <a:avLst/>
          </a:prstGeom>
          <a:solidFill>
            <a:srgbClr val="3A418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 name="标题 2"/>
          <p:cNvSpPr>
            <a:spLocks noGrp="1"/>
          </p:cNvSpPr>
          <p:nvPr>
            <p:ph type="title"/>
          </p:nvPr>
        </p:nvSpPr>
        <p:spPr>
          <a:xfrm>
            <a:off x="774699" y="352424"/>
            <a:ext cx="6086475" cy="429419"/>
          </a:xfrm>
        </p:spPr>
        <p:txBody>
          <a:bodyPr/>
          <a:lstStyle/>
          <a:p>
            <a:pPr marL="0" indent="0"/>
            <a:r>
              <a:rPr lang="en-US" altLang="zh-CN" b="1" dirty="0"/>
              <a:t>8.3.1  </a:t>
            </a:r>
            <a:r>
              <a:rPr lang="zh-CN" altLang="en-US" b="1" dirty="0"/>
              <a:t>黑盒测试法</a:t>
            </a:r>
            <a:endParaRPr lang="zh-CN" altLang="en-US" dirty="0"/>
          </a:p>
        </p:txBody>
      </p:sp>
      <p:sp>
        <p:nvSpPr>
          <p:cNvPr id="20" name="内容占位符 4"/>
          <p:cNvSpPr txBox="1"/>
          <p:nvPr/>
        </p:nvSpPr>
        <p:spPr>
          <a:xfrm>
            <a:off x="699866" y="2998372"/>
            <a:ext cx="11201400" cy="2064368"/>
          </a:xfrm>
          <a:prstGeom prst="rect">
            <a:avLst/>
          </a:prstGeom>
        </p:spPr>
        <p:txBody>
          <a:bodyPr vert="horz" lIns="91440" tIns="45720" rIns="91440" bIns="45720" rtlCol="0">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zh-CN" sz="2400" dirty="0">
                <a:solidFill>
                  <a:schemeClr val="bg1"/>
                </a:solidFill>
              </a:rPr>
              <a:t>【</a:t>
            </a:r>
            <a:r>
              <a:rPr lang="zh-CN" altLang="zh-CN" sz="2400" b="1" dirty="0">
                <a:solidFill>
                  <a:schemeClr val="bg1"/>
                </a:solidFill>
              </a:rPr>
              <a:t>例</a:t>
            </a:r>
            <a:r>
              <a:rPr lang="en-US" altLang="zh-CN" sz="2400" b="1" dirty="0">
                <a:solidFill>
                  <a:schemeClr val="bg1"/>
                </a:solidFill>
              </a:rPr>
              <a:t>8.5</a:t>
            </a:r>
            <a:r>
              <a:rPr lang="zh-CN" altLang="zh-CN" sz="2400" dirty="0">
                <a:solidFill>
                  <a:schemeClr val="bg1"/>
                </a:solidFill>
              </a:rPr>
              <a:t>】某设备管理系统包含的要求是：对于功率大于</a:t>
            </a:r>
            <a:r>
              <a:rPr lang="en-US" altLang="zh-CN" sz="2400" dirty="0">
                <a:solidFill>
                  <a:schemeClr val="bg1"/>
                </a:solidFill>
              </a:rPr>
              <a:t>44.1KW</a:t>
            </a:r>
            <a:r>
              <a:rPr lang="zh-CN" altLang="zh-CN" sz="2400" dirty="0">
                <a:solidFill>
                  <a:schemeClr val="bg1"/>
                </a:solidFill>
              </a:rPr>
              <a:t>的机器，如果维修记录不全或者已运行</a:t>
            </a:r>
            <a:r>
              <a:rPr lang="en-US" altLang="zh-CN" sz="2400" dirty="0">
                <a:solidFill>
                  <a:schemeClr val="bg1"/>
                </a:solidFill>
              </a:rPr>
              <a:t>8</a:t>
            </a:r>
            <a:r>
              <a:rPr lang="zh-CN" altLang="zh-CN" sz="2400" dirty="0">
                <a:solidFill>
                  <a:schemeClr val="bg1"/>
                </a:solidFill>
              </a:rPr>
              <a:t>年以上的机器必须予以优先的维修处理，请依此建立测试判定表。</a:t>
            </a:r>
            <a:endParaRPr lang="en-US" altLang="zh-CN" sz="2400" dirty="0">
              <a:solidFill>
                <a:schemeClr val="bg1"/>
              </a:solidFill>
            </a:endParaRPr>
          </a:p>
        </p:txBody>
      </p:sp>
      <p:grpSp>
        <p:nvGrpSpPr>
          <p:cNvPr id="11" name="组合 10"/>
          <p:cNvGrpSpPr/>
          <p:nvPr/>
        </p:nvGrpSpPr>
        <p:grpSpPr>
          <a:xfrm>
            <a:off x="-117364" y="1263857"/>
            <a:ext cx="3213509" cy="1301644"/>
            <a:chOff x="-8805" y="5407865"/>
            <a:chExt cx="3213509" cy="1301644"/>
          </a:xfrm>
        </p:grpSpPr>
        <p:sp>
          <p:nvSpPr>
            <p:cNvPr id="12" name="矩形 11"/>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0" y="5868194"/>
            <a:ext cx="12195175" cy="989805"/>
          </a:xfrm>
          <a:prstGeom prst="rect">
            <a:avLst/>
          </a:prstGeom>
          <a:solidFill>
            <a:srgbClr val="DDDDDD">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sp>
        <p:nvSpPr>
          <p:cNvPr id="19" name="TextBox 18"/>
          <p:cNvSpPr txBox="1"/>
          <p:nvPr/>
        </p:nvSpPr>
        <p:spPr>
          <a:xfrm>
            <a:off x="3813175" y="1409421"/>
            <a:ext cx="4572000" cy="461665"/>
          </a:xfrm>
          <a:prstGeom prst="rect">
            <a:avLst/>
          </a:prstGeom>
          <a:noFill/>
        </p:spPr>
        <p:txBody>
          <a:bodyPr wrap="square" rtlCol="0">
            <a:spAutoFit/>
          </a:bodyPr>
          <a:lstStyle/>
          <a:p>
            <a:r>
              <a:rPr lang="en-US" altLang="zh-CN" b="1" dirty="0"/>
              <a:t>2</a:t>
            </a:r>
            <a:r>
              <a:rPr lang="zh-CN" altLang="zh-CN" b="1" dirty="0"/>
              <a:t>）判定表法</a:t>
            </a:r>
          </a:p>
        </p:txBody>
      </p:sp>
      <p:sp>
        <p:nvSpPr>
          <p:cNvPr id="4" name="灯片编号占位符 3">
            <a:extLst>
              <a:ext uri="{FF2B5EF4-FFF2-40B4-BE49-F238E27FC236}">
                <a16:creationId xmlns:a16="http://schemas.microsoft.com/office/drawing/2014/main" id="{A49A5FE3-A9EE-4D62-9EAE-A8EFA6AEEFE1}"/>
              </a:ext>
            </a:extLst>
          </p:cNvPr>
          <p:cNvSpPr>
            <a:spLocks noGrp="1"/>
          </p:cNvSpPr>
          <p:nvPr>
            <p:ph type="sldNum" sz="quarter" idx="12"/>
          </p:nvPr>
        </p:nvSpPr>
        <p:spPr/>
        <p:txBody>
          <a:bodyPr/>
          <a:lstStyle/>
          <a:p>
            <a:fld id="{B6F15528-21DE-4FAA-801E-634DDDAF4B2B}" type="slidenum">
              <a:rPr lang="en-US" smtClean="0"/>
              <a:t>616</a:t>
            </a:fld>
            <a:endParaRPr lang="en-US" dirty="0"/>
          </a:p>
        </p:txBody>
      </p:sp>
    </p:spTree>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b="1" dirty="0"/>
              <a:t>8.3.1  </a:t>
            </a:r>
            <a:r>
              <a:rPr lang="zh-CN" altLang="en-US" b="1" dirty="0"/>
              <a:t>黑盒测试法</a:t>
            </a:r>
          </a:p>
        </p:txBody>
      </p:sp>
      <p:sp>
        <p:nvSpPr>
          <p:cNvPr id="243" name="矩形 242"/>
          <p:cNvSpPr/>
          <p:nvPr/>
        </p:nvSpPr>
        <p:spPr>
          <a:xfrm>
            <a:off x="1" y="1768910"/>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104" name="组合 103"/>
          <p:cNvGrpSpPr/>
          <p:nvPr/>
        </p:nvGrpSpPr>
        <p:grpSpPr>
          <a:xfrm flipH="1">
            <a:off x="9914161" y="5830680"/>
            <a:ext cx="2284188" cy="1186758"/>
            <a:chOff x="-8805" y="5407865"/>
            <a:chExt cx="3213509" cy="1301644"/>
          </a:xfrm>
        </p:grpSpPr>
        <p:sp>
          <p:nvSpPr>
            <p:cNvPr id="105" name="矩形 104"/>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TextBox 25"/>
          <p:cNvSpPr txBox="1"/>
          <p:nvPr/>
        </p:nvSpPr>
        <p:spPr>
          <a:xfrm>
            <a:off x="993775" y="1104268"/>
            <a:ext cx="4572000" cy="430887"/>
          </a:xfrm>
          <a:prstGeom prst="rect">
            <a:avLst/>
          </a:prstGeom>
          <a:noFill/>
        </p:spPr>
        <p:txBody>
          <a:bodyPr wrap="square" rtlCol="0">
            <a:spAutoFit/>
          </a:bodyPr>
          <a:lstStyle/>
          <a:p>
            <a:r>
              <a:rPr lang="zh-CN" altLang="en-US" sz="2200" dirty="0"/>
              <a:t>例</a:t>
            </a:r>
            <a:r>
              <a:rPr lang="en-US" altLang="zh-CN" sz="2200" dirty="0"/>
              <a:t>8.5  </a:t>
            </a:r>
            <a:r>
              <a:rPr lang="zh-CN" altLang="en-US" sz="2200" dirty="0"/>
              <a:t>解：</a:t>
            </a:r>
          </a:p>
        </p:txBody>
      </p:sp>
      <p:sp>
        <p:nvSpPr>
          <p:cNvPr id="2" name="矩形 1"/>
          <p:cNvSpPr/>
          <p:nvPr/>
        </p:nvSpPr>
        <p:spPr>
          <a:xfrm>
            <a:off x="1831975" y="2108362"/>
            <a:ext cx="9525812" cy="4524315"/>
          </a:xfrm>
          <a:prstGeom prst="rect">
            <a:avLst/>
          </a:prstGeom>
        </p:spPr>
        <p:txBody>
          <a:bodyPr wrap="square">
            <a:spAutoFit/>
          </a:bodyPr>
          <a:lstStyle/>
          <a:p>
            <a:pPr>
              <a:lnSpc>
                <a:spcPct val="150000"/>
              </a:lnSpc>
            </a:pPr>
            <a:r>
              <a:rPr lang="en-US" altLang="zh-CN"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步骤①：确定规则的个数。其中输入条件的个数为</a:t>
            </a:r>
            <a:r>
              <a:rPr lang="en-US" altLang="zh-CN" dirty="0">
                <a:latin typeface="宋体" panose="02010600030101010101" pitchFamily="2" charset="-122"/>
                <a:ea typeface="宋体" panose="02010600030101010101" pitchFamily="2" charset="-122"/>
              </a:rPr>
              <a:t>3</a:t>
            </a:r>
            <a:r>
              <a:rPr lang="zh-CN" altLang="zh-CN" dirty="0">
                <a:latin typeface="宋体" panose="02010600030101010101" pitchFamily="2" charset="-122"/>
                <a:ea typeface="宋体" panose="02010600030101010101" pitchFamily="2" charset="-122"/>
              </a:rPr>
              <a:t>，每个条件与动作的取值：用</a:t>
            </a:r>
            <a:r>
              <a:rPr lang="en-US" altLang="zh-CN" dirty="0">
                <a:latin typeface="宋体" panose="02010600030101010101" pitchFamily="2" charset="-122"/>
                <a:ea typeface="宋体" panose="02010600030101010101" pitchFamily="2" charset="-122"/>
              </a:rPr>
              <a:t>1</a:t>
            </a:r>
            <a:r>
              <a:rPr lang="zh-CN" altLang="zh-CN" dirty="0">
                <a:latin typeface="宋体" panose="02010600030101010101" pitchFamily="2" charset="-122"/>
                <a:ea typeface="宋体" panose="02010600030101010101" pitchFamily="2" charset="-122"/>
              </a:rPr>
              <a:t>代表“是”或</a:t>
            </a:r>
            <a:r>
              <a:rPr lang="en-US" altLang="zh-CN" dirty="0">
                <a:latin typeface="宋体" panose="02010600030101010101" pitchFamily="2" charset="-122"/>
                <a:ea typeface="宋体" panose="02010600030101010101" pitchFamily="2" charset="-122"/>
              </a:rPr>
              <a:t>0</a:t>
            </a:r>
            <a:r>
              <a:rPr lang="zh-CN" altLang="zh-CN" dirty="0">
                <a:latin typeface="宋体" panose="02010600030101010101" pitchFamily="2" charset="-122"/>
                <a:ea typeface="宋体" panose="02010600030101010101" pitchFamily="2" charset="-122"/>
              </a:rPr>
              <a:t>代表“否”，规则个数为：</a:t>
            </a:r>
            <a:r>
              <a:rPr lang="en-US" altLang="zh-CN" dirty="0">
                <a:latin typeface="宋体" panose="02010600030101010101" pitchFamily="2" charset="-122"/>
                <a:ea typeface="宋体" panose="02010600030101010101" pitchFamily="2" charset="-122"/>
              </a:rPr>
              <a:t>2</a:t>
            </a:r>
            <a:r>
              <a:rPr lang="en-US" altLang="zh-CN" baseline="30000" dirty="0">
                <a:latin typeface="宋体" panose="02010600030101010101" pitchFamily="2" charset="-122"/>
                <a:ea typeface="宋体" panose="02010600030101010101" pitchFamily="2" charset="-122"/>
              </a:rPr>
              <a:t>3</a:t>
            </a:r>
            <a:r>
              <a:rPr lang="en-US" altLang="zh-CN" dirty="0">
                <a:latin typeface="宋体" panose="02010600030101010101" pitchFamily="2" charset="-122"/>
                <a:ea typeface="宋体" panose="02010600030101010101" pitchFamily="2" charset="-122"/>
              </a:rPr>
              <a:t>=8</a:t>
            </a:r>
            <a:r>
              <a:rPr lang="zh-CN" altLang="zh-CN" dirty="0">
                <a:latin typeface="宋体" panose="02010600030101010101" pitchFamily="2" charset="-122"/>
                <a:ea typeface="宋体" panose="02010600030101010101" pitchFamily="2" charset="-122"/>
              </a:rPr>
              <a:t>。</a:t>
            </a:r>
          </a:p>
          <a:p>
            <a:pPr>
              <a:lnSpc>
                <a:spcPct val="150000"/>
              </a:lnSpc>
            </a:pPr>
            <a:r>
              <a:rPr lang="en-US" altLang="zh-CN"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步骤②：列出所有的条件桩与动作桩。</a:t>
            </a:r>
          </a:p>
          <a:p>
            <a:pPr>
              <a:lnSpc>
                <a:spcPct val="150000"/>
              </a:lnSpc>
            </a:pPr>
            <a:r>
              <a:rPr lang="en-US" altLang="zh-CN"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条件桩：</a:t>
            </a:r>
            <a:r>
              <a:rPr lang="en-US" altLang="zh-CN" dirty="0">
                <a:latin typeface="宋体" panose="02010600030101010101" pitchFamily="2" charset="-122"/>
                <a:ea typeface="宋体" panose="02010600030101010101" pitchFamily="2" charset="-122"/>
              </a:rPr>
              <a:t>A1</a:t>
            </a:r>
            <a:r>
              <a:rPr lang="zh-CN" altLang="zh-CN" dirty="0">
                <a:latin typeface="宋体" panose="02010600030101010101" pitchFamily="2" charset="-122"/>
                <a:ea typeface="宋体" panose="02010600030101010101" pitchFamily="2" charset="-122"/>
              </a:rPr>
              <a:t>——功率大于</a:t>
            </a:r>
            <a:r>
              <a:rPr lang="en-US" altLang="zh-CN" dirty="0">
                <a:latin typeface="宋体" panose="02010600030101010101" pitchFamily="2" charset="-122"/>
                <a:ea typeface="宋体" panose="02010600030101010101" pitchFamily="2" charset="-122"/>
              </a:rPr>
              <a:t>44.1KW</a:t>
            </a:r>
            <a:r>
              <a:rPr lang="zh-CN" altLang="zh-CN" dirty="0">
                <a:latin typeface="宋体" panose="02010600030101010101" pitchFamily="2" charset="-122"/>
                <a:ea typeface="宋体" panose="02010600030101010101" pitchFamily="2" charset="-122"/>
              </a:rPr>
              <a:t>马力。</a:t>
            </a:r>
          </a:p>
          <a:p>
            <a:pPr>
              <a:lnSpc>
                <a:spcPct val="150000"/>
              </a:lnSpc>
            </a:pPr>
            <a:r>
              <a:rPr lang="en-US" altLang="zh-CN" dirty="0">
                <a:latin typeface="宋体" panose="02010600030101010101" pitchFamily="2" charset="-122"/>
                <a:ea typeface="宋体" panose="02010600030101010101" pitchFamily="2" charset="-122"/>
              </a:rPr>
              <a:t>                A2</a:t>
            </a:r>
            <a:r>
              <a:rPr lang="zh-CN" altLang="zh-CN" dirty="0">
                <a:latin typeface="宋体" panose="02010600030101010101" pitchFamily="2" charset="-122"/>
                <a:ea typeface="宋体" panose="02010600030101010101" pitchFamily="2" charset="-122"/>
              </a:rPr>
              <a:t>——维修记录不全。</a:t>
            </a:r>
          </a:p>
          <a:p>
            <a:pPr>
              <a:lnSpc>
                <a:spcPct val="150000"/>
              </a:lnSpc>
            </a:pPr>
            <a:r>
              <a:rPr lang="en-US" altLang="zh-CN" dirty="0">
                <a:latin typeface="宋体" panose="02010600030101010101" pitchFamily="2" charset="-122"/>
                <a:ea typeface="宋体" panose="02010600030101010101" pitchFamily="2" charset="-122"/>
              </a:rPr>
              <a:t>                A3</a:t>
            </a:r>
            <a:r>
              <a:rPr lang="zh-CN" altLang="zh-CN" dirty="0">
                <a:latin typeface="宋体" panose="02010600030101010101" pitchFamily="2" charset="-122"/>
                <a:ea typeface="宋体" panose="02010600030101010101" pitchFamily="2" charset="-122"/>
              </a:rPr>
              <a:t>——运行</a:t>
            </a:r>
            <a:r>
              <a:rPr lang="en-US" altLang="zh-CN" dirty="0">
                <a:latin typeface="宋体" panose="02010600030101010101" pitchFamily="2" charset="-122"/>
                <a:ea typeface="宋体" panose="02010600030101010101" pitchFamily="2" charset="-122"/>
              </a:rPr>
              <a:t>8</a:t>
            </a:r>
            <a:r>
              <a:rPr lang="zh-CN" altLang="zh-CN" dirty="0">
                <a:latin typeface="宋体" panose="02010600030101010101" pitchFamily="2" charset="-122"/>
                <a:ea typeface="宋体" panose="02010600030101010101" pitchFamily="2" charset="-122"/>
              </a:rPr>
              <a:t>年以上。</a:t>
            </a:r>
          </a:p>
          <a:p>
            <a:pPr>
              <a:lnSpc>
                <a:spcPct val="150000"/>
              </a:lnSpc>
            </a:pPr>
            <a:r>
              <a:rPr lang="en-US" altLang="zh-CN"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动作桩：</a:t>
            </a:r>
            <a:r>
              <a:rPr lang="en-US" altLang="zh-CN" dirty="0">
                <a:latin typeface="宋体" panose="02010600030101010101" pitchFamily="2" charset="-122"/>
                <a:ea typeface="宋体" panose="02010600030101010101" pitchFamily="2" charset="-122"/>
              </a:rPr>
              <a:t>B1</a:t>
            </a:r>
            <a:r>
              <a:rPr lang="zh-CN" altLang="zh-CN" dirty="0">
                <a:latin typeface="宋体" panose="02010600030101010101" pitchFamily="2" charset="-122"/>
                <a:ea typeface="宋体" panose="02010600030101010101" pitchFamily="2" charset="-122"/>
              </a:rPr>
              <a:t>——优先维修处理。</a:t>
            </a:r>
          </a:p>
          <a:p>
            <a:pPr>
              <a:lnSpc>
                <a:spcPct val="150000"/>
              </a:lnSpc>
            </a:pPr>
            <a:r>
              <a:rPr lang="en-US" altLang="zh-CN" dirty="0">
                <a:latin typeface="宋体" panose="02010600030101010101" pitchFamily="2" charset="-122"/>
                <a:ea typeface="宋体" panose="02010600030101010101" pitchFamily="2" charset="-122"/>
              </a:rPr>
              <a:t>                B2</a:t>
            </a:r>
            <a:r>
              <a:rPr lang="zh-CN" altLang="zh-CN" dirty="0">
                <a:latin typeface="宋体" panose="02010600030101010101" pitchFamily="2" charset="-122"/>
                <a:ea typeface="宋体" panose="02010600030101010101" pitchFamily="2" charset="-122"/>
              </a:rPr>
              <a:t>——其他处理。</a:t>
            </a:r>
            <a:endParaRPr lang="zh-CN" altLang="en-US" dirty="0">
              <a:latin typeface="宋体" panose="02010600030101010101" pitchFamily="2" charset="-122"/>
              <a:ea typeface="宋体" panose="02010600030101010101" pitchFamily="2" charset="-122"/>
            </a:endParaRPr>
          </a:p>
        </p:txBody>
      </p:sp>
      <p:sp>
        <p:nvSpPr>
          <p:cNvPr id="5" name="灯片编号占位符 4">
            <a:extLst>
              <a:ext uri="{FF2B5EF4-FFF2-40B4-BE49-F238E27FC236}">
                <a16:creationId xmlns:a16="http://schemas.microsoft.com/office/drawing/2014/main" id="{3F412826-F177-43F6-8E16-59D32E5B4C1B}"/>
              </a:ext>
            </a:extLst>
          </p:cNvPr>
          <p:cNvSpPr>
            <a:spLocks noGrp="1"/>
          </p:cNvSpPr>
          <p:nvPr>
            <p:ph type="sldNum" sz="quarter" idx="12"/>
          </p:nvPr>
        </p:nvSpPr>
        <p:spPr/>
        <p:txBody>
          <a:bodyPr/>
          <a:lstStyle/>
          <a:p>
            <a:fld id="{B6F15528-21DE-4FAA-801E-634DDDAF4B2B}" type="slidenum">
              <a:rPr lang="en-US" smtClean="0"/>
              <a:t>617</a:t>
            </a:fld>
            <a:endParaRPr lang="en-US" dirty="0"/>
          </a:p>
        </p:txBody>
      </p:sp>
    </p:spTree>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b="1" dirty="0"/>
              <a:t>8.3.1  </a:t>
            </a:r>
            <a:r>
              <a:rPr lang="zh-CN" altLang="en-US" b="1" dirty="0"/>
              <a:t>黑盒测试法</a:t>
            </a:r>
          </a:p>
        </p:txBody>
      </p:sp>
      <p:sp>
        <p:nvSpPr>
          <p:cNvPr id="243" name="矩形 242"/>
          <p:cNvSpPr/>
          <p:nvPr/>
        </p:nvSpPr>
        <p:spPr>
          <a:xfrm>
            <a:off x="1" y="1768910"/>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104" name="组合 103"/>
          <p:cNvGrpSpPr/>
          <p:nvPr/>
        </p:nvGrpSpPr>
        <p:grpSpPr>
          <a:xfrm flipH="1">
            <a:off x="9914161" y="5830680"/>
            <a:ext cx="2284188" cy="1186758"/>
            <a:chOff x="-8805" y="5407865"/>
            <a:chExt cx="3213509" cy="1301644"/>
          </a:xfrm>
        </p:grpSpPr>
        <p:sp>
          <p:nvSpPr>
            <p:cNvPr id="105" name="矩形 104"/>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TextBox 25"/>
          <p:cNvSpPr txBox="1"/>
          <p:nvPr/>
        </p:nvSpPr>
        <p:spPr>
          <a:xfrm>
            <a:off x="993775" y="1104268"/>
            <a:ext cx="4572000" cy="430887"/>
          </a:xfrm>
          <a:prstGeom prst="rect">
            <a:avLst/>
          </a:prstGeom>
          <a:noFill/>
        </p:spPr>
        <p:txBody>
          <a:bodyPr wrap="square" rtlCol="0">
            <a:spAutoFit/>
          </a:bodyPr>
          <a:lstStyle/>
          <a:p>
            <a:r>
              <a:rPr lang="zh-CN" altLang="en-US" sz="2200" dirty="0"/>
              <a:t>例</a:t>
            </a:r>
            <a:r>
              <a:rPr lang="en-US" altLang="zh-CN" sz="2200" dirty="0"/>
              <a:t>8.5  </a:t>
            </a:r>
            <a:r>
              <a:rPr lang="zh-CN" altLang="en-US" sz="2200" dirty="0"/>
              <a:t>解：</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7592" y="2972594"/>
            <a:ext cx="9284179"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1984375" y="2134394"/>
            <a:ext cx="5107488" cy="430887"/>
          </a:xfrm>
          <a:prstGeom prst="rect">
            <a:avLst/>
          </a:prstGeom>
        </p:spPr>
        <p:txBody>
          <a:bodyPr wrap="none">
            <a:spAutoFit/>
          </a:bodyPr>
          <a:lstStyle/>
          <a:p>
            <a:r>
              <a:rPr lang="zh-CN" altLang="zh-CN" sz="2200" dirty="0">
                <a:latin typeface="宋体" panose="02010600030101010101" pitchFamily="2" charset="-122"/>
                <a:ea typeface="宋体" panose="02010600030101010101" pitchFamily="2" charset="-122"/>
              </a:rPr>
              <a:t>步骤③：先填入条件桩。如表</a:t>
            </a:r>
            <a:r>
              <a:rPr lang="en-US" altLang="zh-CN" sz="2200" dirty="0">
                <a:latin typeface="宋体" panose="02010600030101010101" pitchFamily="2" charset="-122"/>
                <a:ea typeface="宋体" panose="02010600030101010101" pitchFamily="2" charset="-122"/>
              </a:rPr>
              <a:t>8-6</a:t>
            </a:r>
            <a:r>
              <a:rPr lang="zh-CN" altLang="zh-CN" sz="2200" dirty="0">
                <a:latin typeface="宋体" panose="02010600030101010101" pitchFamily="2" charset="-122"/>
                <a:ea typeface="宋体" panose="02010600030101010101" pitchFamily="2" charset="-122"/>
              </a:rPr>
              <a:t>所示。</a:t>
            </a:r>
            <a:endParaRPr lang="zh-CN" altLang="en-US" sz="2200" dirty="0">
              <a:latin typeface="宋体" panose="02010600030101010101" pitchFamily="2" charset="-122"/>
              <a:ea typeface="宋体" panose="02010600030101010101" pitchFamily="2" charset="-122"/>
            </a:endParaRPr>
          </a:p>
        </p:txBody>
      </p:sp>
      <p:sp>
        <p:nvSpPr>
          <p:cNvPr id="5" name="灯片编号占位符 4">
            <a:extLst>
              <a:ext uri="{FF2B5EF4-FFF2-40B4-BE49-F238E27FC236}">
                <a16:creationId xmlns:a16="http://schemas.microsoft.com/office/drawing/2014/main" id="{1C783D2B-41A3-48C4-B245-11EC51525E3F}"/>
              </a:ext>
            </a:extLst>
          </p:cNvPr>
          <p:cNvSpPr>
            <a:spLocks noGrp="1"/>
          </p:cNvSpPr>
          <p:nvPr>
            <p:ph type="sldNum" sz="quarter" idx="12"/>
          </p:nvPr>
        </p:nvSpPr>
        <p:spPr/>
        <p:txBody>
          <a:bodyPr/>
          <a:lstStyle/>
          <a:p>
            <a:fld id="{B6F15528-21DE-4FAA-801E-634DDDAF4B2B}" type="slidenum">
              <a:rPr lang="en-US" smtClean="0"/>
              <a:t>618</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ppt_x"/>
                                          </p:val>
                                        </p:tav>
                                        <p:tav tm="100000">
                                          <p:val>
                                            <p:strVal val="#ppt_x"/>
                                          </p:val>
                                        </p:tav>
                                      </p:tavLst>
                                    </p:anim>
                                    <p:anim calcmode="lin" valueType="num">
                                      <p:cBhvr additive="base">
                                        <p:cTn id="8"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b="1" dirty="0"/>
              <a:t>8.3.1  </a:t>
            </a:r>
            <a:r>
              <a:rPr lang="zh-CN" altLang="en-US" b="1" dirty="0"/>
              <a:t>黑盒测试法</a:t>
            </a:r>
          </a:p>
        </p:txBody>
      </p:sp>
      <p:sp>
        <p:nvSpPr>
          <p:cNvPr id="243" name="矩形 242"/>
          <p:cNvSpPr/>
          <p:nvPr/>
        </p:nvSpPr>
        <p:spPr>
          <a:xfrm>
            <a:off x="1" y="1768910"/>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104" name="组合 103"/>
          <p:cNvGrpSpPr/>
          <p:nvPr/>
        </p:nvGrpSpPr>
        <p:grpSpPr>
          <a:xfrm flipH="1">
            <a:off x="9914161" y="5830680"/>
            <a:ext cx="2284188" cy="1186758"/>
            <a:chOff x="-8805" y="5407865"/>
            <a:chExt cx="3213509" cy="1301644"/>
          </a:xfrm>
        </p:grpSpPr>
        <p:sp>
          <p:nvSpPr>
            <p:cNvPr id="105" name="矩形 104"/>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TextBox 25"/>
          <p:cNvSpPr txBox="1"/>
          <p:nvPr/>
        </p:nvSpPr>
        <p:spPr>
          <a:xfrm>
            <a:off x="993775" y="1104268"/>
            <a:ext cx="4572000" cy="430887"/>
          </a:xfrm>
          <a:prstGeom prst="rect">
            <a:avLst/>
          </a:prstGeom>
          <a:noFill/>
        </p:spPr>
        <p:txBody>
          <a:bodyPr wrap="square" rtlCol="0">
            <a:spAutoFit/>
          </a:bodyPr>
          <a:lstStyle/>
          <a:p>
            <a:r>
              <a:rPr lang="zh-CN" altLang="en-US" sz="2200" dirty="0"/>
              <a:t>例</a:t>
            </a:r>
            <a:r>
              <a:rPr lang="en-US" altLang="zh-CN" sz="2200" dirty="0"/>
              <a:t>8.5  </a:t>
            </a:r>
            <a:r>
              <a:rPr lang="zh-CN" altLang="en-US" sz="2200" dirty="0"/>
              <a:t>解：</a:t>
            </a:r>
          </a:p>
        </p:txBody>
      </p:sp>
      <p:sp>
        <p:nvSpPr>
          <p:cNvPr id="4" name="矩形 3"/>
          <p:cNvSpPr/>
          <p:nvPr/>
        </p:nvSpPr>
        <p:spPr>
          <a:xfrm>
            <a:off x="1984375" y="2134394"/>
            <a:ext cx="3993401" cy="430887"/>
          </a:xfrm>
          <a:prstGeom prst="rect">
            <a:avLst/>
          </a:prstGeom>
        </p:spPr>
        <p:txBody>
          <a:bodyPr wrap="none">
            <a:spAutoFit/>
          </a:bodyPr>
          <a:lstStyle/>
          <a:p>
            <a:r>
              <a:rPr lang="zh-CN" altLang="zh-CN" sz="2200" dirty="0">
                <a:latin typeface="宋体" panose="02010600030101010101" pitchFamily="2" charset="-122"/>
                <a:ea typeface="宋体" panose="02010600030101010101" pitchFamily="2" charset="-122"/>
              </a:rPr>
              <a:t>再填入动作桩。如表</a:t>
            </a:r>
            <a:r>
              <a:rPr lang="en-US" altLang="zh-CN" sz="2200" dirty="0">
                <a:latin typeface="宋体" panose="02010600030101010101" pitchFamily="2" charset="-122"/>
                <a:ea typeface="宋体" panose="02010600030101010101" pitchFamily="2" charset="-122"/>
              </a:rPr>
              <a:t>8-7</a:t>
            </a:r>
            <a:r>
              <a:rPr lang="zh-CN" altLang="zh-CN" sz="2200" dirty="0">
                <a:latin typeface="宋体" panose="02010600030101010101" pitchFamily="2" charset="-122"/>
                <a:ea typeface="宋体" panose="02010600030101010101" pitchFamily="2" charset="-122"/>
              </a:rPr>
              <a:t>所示。</a:t>
            </a:r>
            <a:endParaRPr lang="zh-CN" altLang="en-US" sz="2200" dirty="0">
              <a:latin typeface="宋体" panose="02010600030101010101" pitchFamily="2" charset="-122"/>
              <a:ea typeface="宋体" panose="02010600030101010101" pitchFamily="2" charset="-122"/>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3375" y="2820194"/>
            <a:ext cx="9788106"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灯片编号占位符 4">
            <a:extLst>
              <a:ext uri="{FF2B5EF4-FFF2-40B4-BE49-F238E27FC236}">
                <a16:creationId xmlns:a16="http://schemas.microsoft.com/office/drawing/2014/main" id="{A12B3BF8-B3FF-4ABC-82C6-9F47C5145CA9}"/>
              </a:ext>
            </a:extLst>
          </p:cNvPr>
          <p:cNvSpPr>
            <a:spLocks noGrp="1"/>
          </p:cNvSpPr>
          <p:nvPr>
            <p:ph type="sldNum" sz="quarter" idx="12"/>
          </p:nvPr>
        </p:nvSpPr>
        <p:spPr/>
        <p:txBody>
          <a:bodyPr/>
          <a:lstStyle/>
          <a:p>
            <a:fld id="{B6F15528-21DE-4FAA-801E-634DDDAF4B2B}" type="slidenum">
              <a:rPr lang="en-US" smtClean="0"/>
              <a:t>619</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additive="base">
                                        <p:cTn id="7" dur="500" fill="hold"/>
                                        <p:tgtEl>
                                          <p:spTgt spid="8194"/>
                                        </p:tgtEl>
                                        <p:attrNameLst>
                                          <p:attrName>ppt_x</p:attrName>
                                        </p:attrNameLst>
                                      </p:cBhvr>
                                      <p:tavLst>
                                        <p:tav tm="0">
                                          <p:val>
                                            <p:strVal val="#ppt_x"/>
                                          </p:val>
                                        </p:tav>
                                        <p:tav tm="100000">
                                          <p:val>
                                            <p:strVal val="#ppt_x"/>
                                          </p:val>
                                        </p:tav>
                                      </p:tavLst>
                                    </p:anim>
                                    <p:anim calcmode="lin" valueType="num">
                                      <p:cBhvr additive="base">
                                        <p:cTn id="8" dur="500" fill="hold"/>
                                        <p:tgtEl>
                                          <p:spTgt spid="81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3"/>
          <p:cNvSpPr/>
          <p:nvPr/>
        </p:nvSpPr>
        <p:spPr>
          <a:xfrm>
            <a:off x="4803775" y="1188607"/>
            <a:ext cx="6629399" cy="5205255"/>
          </a:xfrm>
          <a:custGeom>
            <a:avLst/>
            <a:gdLst>
              <a:gd name="connsiteX0" fmla="*/ 0 w 7560564"/>
              <a:gd name="connsiteY0" fmla="*/ 282448 h 3275076"/>
              <a:gd name="connsiteX1" fmla="*/ 282473 w 7560564"/>
              <a:gd name="connsiteY1" fmla="*/ 0 h 3275076"/>
              <a:gd name="connsiteX2" fmla="*/ 7278116 w 7560564"/>
              <a:gd name="connsiteY2" fmla="*/ 0 h 3275076"/>
              <a:gd name="connsiteX3" fmla="*/ 7560563 w 7560564"/>
              <a:gd name="connsiteY3" fmla="*/ 282448 h 3275076"/>
              <a:gd name="connsiteX4" fmla="*/ 7560563 w 7560564"/>
              <a:gd name="connsiteY4" fmla="*/ 2992602 h 3275076"/>
              <a:gd name="connsiteX5" fmla="*/ 7278116 w 7560564"/>
              <a:gd name="connsiteY5" fmla="*/ 3275075 h 3275076"/>
              <a:gd name="connsiteX6" fmla="*/ 282473 w 7560564"/>
              <a:gd name="connsiteY6" fmla="*/ 3275075 h 3275076"/>
              <a:gd name="connsiteX7" fmla="*/ 0 w 7560564"/>
              <a:gd name="connsiteY7" fmla="*/ 2992602 h 3275076"/>
              <a:gd name="connsiteX8" fmla="*/ 0 w 7560564"/>
              <a:gd name="connsiteY8" fmla="*/ 282448 h 3275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560564" h="3275076">
                <a:moveTo>
                  <a:pt x="0" y="282448"/>
                </a:moveTo>
                <a:cubicBezTo>
                  <a:pt x="0" y="126492"/>
                  <a:pt x="126466" y="0"/>
                  <a:pt x="282473" y="0"/>
                </a:cubicBezTo>
                <a:lnTo>
                  <a:pt x="7278116" y="0"/>
                </a:lnTo>
                <a:cubicBezTo>
                  <a:pt x="7434071" y="0"/>
                  <a:pt x="7560563" y="126492"/>
                  <a:pt x="7560563" y="282448"/>
                </a:cubicBezTo>
                <a:lnTo>
                  <a:pt x="7560563" y="2992602"/>
                </a:lnTo>
                <a:cubicBezTo>
                  <a:pt x="7560563" y="3148609"/>
                  <a:pt x="7434071" y="3275075"/>
                  <a:pt x="7278116" y="3275075"/>
                </a:cubicBezTo>
                <a:lnTo>
                  <a:pt x="282473" y="3275075"/>
                </a:lnTo>
                <a:cubicBezTo>
                  <a:pt x="126466" y="3275075"/>
                  <a:pt x="0" y="3148609"/>
                  <a:pt x="0" y="2992602"/>
                </a:cubicBezTo>
                <a:lnTo>
                  <a:pt x="0" y="282448"/>
                </a:lnTo>
              </a:path>
            </a:pathLst>
          </a:custGeom>
          <a:solidFill>
            <a:srgbClr val="FFFFFF">
              <a:alpha val="100000"/>
            </a:srgbClr>
          </a:solidFill>
          <a:ln w="12700">
            <a:solidFill>
              <a:srgbClr val="000000">
                <a:alpha val="0"/>
              </a:srgb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5757541" y="2274665"/>
            <a:ext cx="4913633" cy="482924"/>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
          <p:cNvSpPr txBox="1"/>
          <p:nvPr/>
        </p:nvSpPr>
        <p:spPr>
          <a:xfrm>
            <a:off x="7013575" y="3618205"/>
            <a:ext cx="3411190" cy="369353"/>
          </a:xfrm>
          <a:prstGeom prst="rect">
            <a:avLst/>
          </a:prstGeom>
          <a:noFill/>
        </p:spPr>
        <p:txBody>
          <a:bodyPr wrap="none" lIns="0" tIns="0" rIns="0" bIns="60981" rtlCol="0">
            <a:spAutoFit/>
          </a:bodyPr>
          <a:lstStyle/>
          <a:p>
            <a:pPr>
              <a:lnSpc>
                <a:spcPts val="2400"/>
              </a:lnSpc>
            </a:pPr>
            <a:r>
              <a:rPr lang="zh-CN" altLang="zh-CN" sz="1900" b="1" dirty="0">
                <a:solidFill>
                  <a:srgbClr val="656D8D"/>
                </a:solidFill>
                <a:latin typeface="Microsoft YaHei UI" panose="020B0503020204020204" pitchFamily="18" charset="-122"/>
                <a:cs typeface="Microsoft YaHei UI" panose="020B0503020204020204" pitchFamily="18" charset="-122"/>
              </a:rPr>
              <a:t>资金的时间价值及其贴现与</a:t>
            </a:r>
            <a:r>
              <a:rPr lang="zh-CN" altLang="en-US" sz="1900" b="1" dirty="0">
                <a:solidFill>
                  <a:srgbClr val="656D8D"/>
                </a:solidFill>
                <a:latin typeface="Microsoft YaHei UI" panose="020B0503020204020204" pitchFamily="18" charset="-122"/>
                <a:cs typeface="Microsoft YaHei UI" panose="020B0503020204020204" pitchFamily="18" charset="-122"/>
              </a:rPr>
              <a:t>预算</a:t>
            </a:r>
          </a:p>
        </p:txBody>
      </p:sp>
      <p:sp>
        <p:nvSpPr>
          <p:cNvPr id="18" name="TextBox 1"/>
          <p:cNvSpPr txBox="1"/>
          <p:nvPr/>
        </p:nvSpPr>
        <p:spPr>
          <a:xfrm>
            <a:off x="7013575" y="2388236"/>
            <a:ext cx="3334246" cy="369353"/>
          </a:xfrm>
          <a:prstGeom prst="rect">
            <a:avLst/>
          </a:prstGeom>
          <a:noFill/>
        </p:spPr>
        <p:txBody>
          <a:bodyPr wrap="none" lIns="0" tIns="0" rIns="0" bIns="60981" rtlCol="0">
            <a:spAutoFit/>
          </a:bodyPr>
          <a:lstStyle/>
          <a:p>
            <a:pPr>
              <a:lnSpc>
                <a:spcPts val="2400"/>
              </a:lnSpc>
            </a:pPr>
            <a:r>
              <a:rPr lang="zh-CN" altLang="zh-CN" sz="2000" b="1" dirty="0">
                <a:solidFill>
                  <a:schemeClr val="bg1"/>
                </a:solidFill>
              </a:rPr>
              <a:t>软件工程经济分析的基本要素</a:t>
            </a:r>
            <a:endParaRPr lang="zh-CN" altLang="en-US" sz="1900" dirty="0">
              <a:solidFill>
                <a:schemeClr val="bg1"/>
              </a:solidFill>
              <a:latin typeface="Microsoft YaHei UI" panose="020B0503020204020204" pitchFamily="18" charset="-122"/>
              <a:cs typeface="Microsoft YaHei UI" panose="020B0503020204020204" pitchFamily="18" charset="-122"/>
            </a:endParaRPr>
          </a:p>
        </p:txBody>
      </p:sp>
      <p:sp>
        <p:nvSpPr>
          <p:cNvPr id="47" name="TextBox 1"/>
          <p:cNvSpPr txBox="1"/>
          <p:nvPr/>
        </p:nvSpPr>
        <p:spPr>
          <a:xfrm>
            <a:off x="7013575" y="4679108"/>
            <a:ext cx="1218282" cy="350886"/>
          </a:xfrm>
          <a:prstGeom prst="rect">
            <a:avLst/>
          </a:prstGeom>
          <a:noFill/>
        </p:spPr>
        <p:txBody>
          <a:bodyPr wrap="none" lIns="0" tIns="0" rIns="0" bIns="60981" rtlCol="0">
            <a:spAutoFit/>
          </a:bodyPr>
          <a:lstStyle/>
          <a:p>
            <a:pPr>
              <a:lnSpc>
                <a:spcPts val="2400"/>
              </a:lnSpc>
            </a:pPr>
            <a:r>
              <a:rPr lang="zh-CN" altLang="en-US" sz="1900" b="1" dirty="0">
                <a:solidFill>
                  <a:srgbClr val="656D8D"/>
                </a:solidFill>
                <a:latin typeface="Microsoft YaHei UI" panose="020B0503020204020204" pitchFamily="18" charset="-122"/>
                <a:cs typeface="Microsoft YaHei UI" panose="020B0503020204020204" pitchFamily="18" charset="-122"/>
              </a:rPr>
              <a:t>招标与投标</a:t>
            </a:r>
          </a:p>
        </p:txBody>
      </p:sp>
      <p:sp>
        <p:nvSpPr>
          <p:cNvPr id="51" name="Freeform 3"/>
          <p:cNvSpPr/>
          <p:nvPr/>
        </p:nvSpPr>
        <p:spPr>
          <a:xfrm>
            <a:off x="6695261" y="1219994"/>
            <a:ext cx="48816" cy="4836902"/>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algn="ctr"/>
            <a:endParaRPr lang="zh-CN" altLang="en-US"/>
          </a:p>
        </p:txBody>
      </p:sp>
      <p:sp>
        <p:nvSpPr>
          <p:cNvPr id="52" name="Freeform 3"/>
          <p:cNvSpPr/>
          <p:nvPr/>
        </p:nvSpPr>
        <p:spPr>
          <a:xfrm>
            <a:off x="6632575" y="2454690"/>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chemeClr val="bg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7" name="Freeform 3"/>
          <p:cNvSpPr/>
          <p:nvPr/>
        </p:nvSpPr>
        <p:spPr>
          <a:xfrm>
            <a:off x="6632575" y="3694405"/>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53" name="Freeform 3"/>
          <p:cNvSpPr/>
          <p:nvPr/>
        </p:nvSpPr>
        <p:spPr>
          <a:xfrm>
            <a:off x="6632575" y="4755308"/>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16" name="TextBox 1"/>
          <p:cNvSpPr txBox="1"/>
          <p:nvPr/>
        </p:nvSpPr>
        <p:spPr>
          <a:xfrm>
            <a:off x="6048108" y="2368242"/>
            <a:ext cx="355867" cy="369353"/>
          </a:xfrm>
          <a:prstGeom prst="rect">
            <a:avLst/>
          </a:prstGeom>
          <a:noFill/>
        </p:spPr>
        <p:txBody>
          <a:bodyPr wrap="none" lIns="0" tIns="0" rIns="0" bIns="60981" rtlCol="0">
            <a:spAutoFit/>
          </a:bodyPr>
          <a:lstStyle/>
          <a:p>
            <a:pPr>
              <a:lnSpc>
                <a:spcPts val="2400"/>
              </a:lnSpc>
            </a:pPr>
            <a:r>
              <a:rPr lang="en-US" altLang="zh-CN" sz="2000" b="1" dirty="0">
                <a:solidFill>
                  <a:schemeClr val="bg1"/>
                </a:solidFill>
                <a:latin typeface="+mj-lt"/>
                <a:cs typeface="Microsoft YaHei UI" panose="020B0503020204020204" pitchFamily="18" charset="-122"/>
              </a:rPr>
              <a:t>2.1</a:t>
            </a:r>
            <a:endParaRPr lang="zh-CN" altLang="en-US" sz="2000" b="1" dirty="0">
              <a:solidFill>
                <a:schemeClr val="bg1"/>
              </a:solidFill>
              <a:latin typeface="+mj-lt"/>
              <a:cs typeface="Microsoft YaHei UI" panose="020B0503020204020204" pitchFamily="18" charset="-122"/>
            </a:endParaRPr>
          </a:p>
        </p:txBody>
      </p:sp>
      <p:sp>
        <p:nvSpPr>
          <p:cNvPr id="24" name="TextBox 1"/>
          <p:cNvSpPr txBox="1"/>
          <p:nvPr/>
        </p:nvSpPr>
        <p:spPr>
          <a:xfrm>
            <a:off x="6048108" y="3618205"/>
            <a:ext cx="355867" cy="369353"/>
          </a:xfrm>
          <a:prstGeom prst="rect">
            <a:avLst/>
          </a:prstGeom>
          <a:noFill/>
        </p:spPr>
        <p:txBody>
          <a:bodyPr wrap="none" lIns="0" tIns="0" rIns="0" bIns="60981" rtlCol="0">
            <a:spAutoFit/>
          </a:bodyPr>
          <a:lstStyle/>
          <a:p>
            <a:pPr>
              <a:lnSpc>
                <a:spcPts val="2400"/>
              </a:lnSpc>
            </a:pPr>
            <a:r>
              <a:rPr lang="en-US" altLang="zh-CN" sz="2000" b="1" dirty="0">
                <a:solidFill>
                  <a:srgbClr val="4197DF"/>
                </a:solidFill>
                <a:latin typeface="+mj-lt"/>
                <a:cs typeface="Microsoft YaHei UI" panose="020B0503020204020204" pitchFamily="18" charset="-122"/>
              </a:rPr>
              <a:t>2.2</a:t>
            </a:r>
          </a:p>
        </p:txBody>
      </p:sp>
      <p:sp>
        <p:nvSpPr>
          <p:cNvPr id="46" name="TextBox 1"/>
          <p:cNvSpPr txBox="1"/>
          <p:nvPr/>
        </p:nvSpPr>
        <p:spPr>
          <a:xfrm>
            <a:off x="545294" y="2704702"/>
            <a:ext cx="1846659" cy="835956"/>
          </a:xfrm>
          <a:prstGeom prst="rect">
            <a:avLst/>
          </a:prstGeom>
          <a:noFill/>
        </p:spPr>
        <p:txBody>
          <a:bodyPr wrap="none" lIns="0" tIns="0" rIns="0" bIns="60981" rtlCol="0">
            <a:spAutoFit/>
          </a:bodyPr>
          <a:lstStyle/>
          <a:p>
            <a:pPr>
              <a:lnSpc>
                <a:spcPts val="6935"/>
              </a:lnSpc>
            </a:pPr>
            <a:r>
              <a:rPr lang="zh-CN" altLang="en-US" sz="3600" dirty="0">
                <a:solidFill>
                  <a:srgbClr val="4197DF"/>
                </a:solidFill>
                <a:latin typeface="Microsoft YaHei UI" panose="020B0503020204020204" pitchFamily="18" charset="-122"/>
                <a:cs typeface="Microsoft YaHei UI" panose="020B0503020204020204" pitchFamily="18" charset="-122"/>
              </a:rPr>
              <a:t>主要内容</a:t>
            </a:r>
            <a:endParaRPr lang="en-US" altLang="zh-CN" sz="3600" dirty="0">
              <a:solidFill>
                <a:srgbClr val="4197DF"/>
              </a:solidFill>
              <a:latin typeface="Microsoft YaHei UI" panose="020B0503020204020204" pitchFamily="18" charset="-122"/>
              <a:cs typeface="Microsoft YaHei UI" panose="020B0503020204020204" pitchFamily="18" charset="-122"/>
            </a:endParaRPr>
          </a:p>
        </p:txBody>
      </p:sp>
      <p:sp>
        <p:nvSpPr>
          <p:cNvPr id="57" name="TextBox 1"/>
          <p:cNvSpPr txBox="1"/>
          <p:nvPr/>
        </p:nvSpPr>
        <p:spPr>
          <a:xfrm>
            <a:off x="545293" y="3518639"/>
            <a:ext cx="1846659" cy="272596"/>
          </a:xfrm>
          <a:prstGeom prst="rect">
            <a:avLst/>
          </a:prstGeom>
          <a:noFill/>
        </p:spPr>
        <p:txBody>
          <a:bodyPr wrap="square" lIns="0" tIns="0" rIns="0" bIns="60981" rtlCol="0">
            <a:spAutoFit/>
          </a:bodyPr>
          <a:lstStyle/>
          <a:p>
            <a:pPr algn="dist">
              <a:lnSpc>
                <a:spcPts val="1600"/>
              </a:lnSpc>
            </a:pPr>
            <a:r>
              <a:rPr lang="en-US" altLang="zh-CN" sz="1900" dirty="0">
                <a:solidFill>
                  <a:srgbClr val="4197DF"/>
                </a:solidFill>
                <a:latin typeface="Times New Roman" panose="02020603050405020304" pitchFamily="18" charset="0"/>
                <a:cs typeface="Times New Roman" panose="02020603050405020304" pitchFamily="18" charset="0"/>
              </a:rPr>
              <a:t>CONTENTS</a:t>
            </a:r>
          </a:p>
        </p:txBody>
      </p:sp>
      <p:sp>
        <p:nvSpPr>
          <p:cNvPr id="59" name="矩形 58"/>
          <p:cNvSpPr/>
          <p:nvPr/>
        </p:nvSpPr>
        <p:spPr>
          <a:xfrm>
            <a:off x="518434" y="2201849"/>
            <a:ext cx="1873520" cy="70265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p:nvPr/>
        </p:nvCxnSpPr>
        <p:spPr>
          <a:xfrm>
            <a:off x="536575" y="7699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36575" y="2484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6575" y="405607"/>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6575" y="577057"/>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6575" y="71993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36575" y="89138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36575" y="10485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36575" y="1219994"/>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6575" y="1404371"/>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36575" y="154724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36575" y="171869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6575" y="1875858"/>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36575" y="2047308"/>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a:off x="2000250" y="6254294"/>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2381250" y="5840443"/>
            <a:ext cx="674915" cy="10132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a:off x="3146878" y="6329700"/>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a:off x="95250" y="5621722"/>
            <a:ext cx="1066800" cy="123197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p:cNvSpPr/>
          <p:nvPr/>
        </p:nvSpPr>
        <p:spPr>
          <a:xfrm>
            <a:off x="876300" y="6254294"/>
            <a:ext cx="381000" cy="51330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Box 1"/>
          <p:cNvSpPr txBox="1"/>
          <p:nvPr/>
        </p:nvSpPr>
        <p:spPr>
          <a:xfrm>
            <a:off x="6048108" y="4628308"/>
            <a:ext cx="355867" cy="369353"/>
          </a:xfrm>
          <a:prstGeom prst="rect">
            <a:avLst/>
          </a:prstGeom>
          <a:noFill/>
        </p:spPr>
        <p:txBody>
          <a:bodyPr wrap="none" lIns="0" tIns="0" rIns="0" bIns="60981" rtlCol="0">
            <a:spAutoFit/>
          </a:bodyPr>
          <a:lstStyle/>
          <a:p>
            <a:pPr>
              <a:lnSpc>
                <a:spcPts val="2400"/>
              </a:lnSpc>
            </a:pPr>
            <a:r>
              <a:rPr lang="en-US" altLang="zh-CN" sz="2000" b="1" dirty="0">
                <a:solidFill>
                  <a:srgbClr val="4197DF"/>
                </a:solidFill>
                <a:latin typeface="+mj-lt"/>
                <a:cs typeface="Microsoft YaHei UI" panose="020B0503020204020204" pitchFamily="18" charset="-122"/>
              </a:rPr>
              <a:t>2.3</a:t>
            </a:r>
          </a:p>
        </p:txBody>
      </p:sp>
      <p:sp>
        <p:nvSpPr>
          <p:cNvPr id="50" name="TextBox 49"/>
          <p:cNvSpPr txBox="1"/>
          <p:nvPr/>
        </p:nvSpPr>
        <p:spPr>
          <a:xfrm>
            <a:off x="7851775" y="159364"/>
            <a:ext cx="4105767" cy="492485"/>
          </a:xfrm>
          <a:prstGeom prst="rect">
            <a:avLst/>
          </a:prstGeom>
          <a:noFill/>
        </p:spPr>
        <p:txBody>
          <a:bodyPr wrap="square" lIns="121963" tIns="60981" rIns="121963" bIns="60981" rtlCol="0">
            <a:spAutoFit/>
          </a:bodyPr>
          <a:lstStyle/>
          <a:p>
            <a:pPr algn="ctr"/>
            <a:r>
              <a:rPr lang="en-US" altLang="zh-CN" dirty="0">
                <a:solidFill>
                  <a:schemeClr val="bg1"/>
                </a:solidFill>
              </a:rPr>
              <a:t> </a:t>
            </a:r>
            <a:r>
              <a:rPr lang="en-US" altLang="zh-CN" sz="1800" dirty="0"/>
              <a:t>Software Engineering Economics</a:t>
            </a:r>
            <a:endParaRPr lang="zh-CN" altLang="en-US" sz="1800" dirty="0"/>
          </a:p>
        </p:txBody>
      </p:sp>
      <p:sp>
        <p:nvSpPr>
          <p:cNvPr id="3" name="灯片编号占位符 2">
            <a:extLst>
              <a:ext uri="{FF2B5EF4-FFF2-40B4-BE49-F238E27FC236}">
                <a16:creationId xmlns:a16="http://schemas.microsoft.com/office/drawing/2014/main" id="{58CCCA6C-D321-46A5-A9DA-97539C24B294}"/>
              </a:ext>
            </a:extLst>
          </p:cNvPr>
          <p:cNvSpPr>
            <a:spLocks noGrp="1"/>
          </p:cNvSpPr>
          <p:nvPr>
            <p:ph type="sldNum" sz="quarter" idx="12"/>
          </p:nvPr>
        </p:nvSpPr>
        <p:spPr/>
        <p:txBody>
          <a:bodyPr/>
          <a:lstStyle/>
          <a:p>
            <a:fld id="{B6F15528-21DE-4FAA-801E-634DDDAF4B2B}" type="slidenum">
              <a:rPr lang="en-US" smtClean="0"/>
              <a:t>62</a:t>
            </a:fld>
            <a:endParaRPr lang="en-US" dirty="0"/>
          </a:p>
        </p:txBody>
      </p:sp>
    </p:spTree>
  </p:cSld>
  <p:clrMapOvr>
    <a:masterClrMapping/>
  </p:clrMapOvr>
  <p:transition spd="slow">
    <p:push dir="u"/>
  </p:transition>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b="1" dirty="0"/>
              <a:t>8.3.1  </a:t>
            </a:r>
            <a:r>
              <a:rPr lang="zh-CN" altLang="en-US" b="1" dirty="0"/>
              <a:t>黑盒测试法</a:t>
            </a:r>
          </a:p>
        </p:txBody>
      </p:sp>
      <p:sp>
        <p:nvSpPr>
          <p:cNvPr id="243" name="矩形 242"/>
          <p:cNvSpPr/>
          <p:nvPr/>
        </p:nvSpPr>
        <p:spPr>
          <a:xfrm>
            <a:off x="1" y="1768910"/>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104" name="组合 103"/>
          <p:cNvGrpSpPr/>
          <p:nvPr/>
        </p:nvGrpSpPr>
        <p:grpSpPr>
          <a:xfrm flipH="1">
            <a:off x="9914161" y="5830680"/>
            <a:ext cx="2284188" cy="1186758"/>
            <a:chOff x="-8805" y="5407865"/>
            <a:chExt cx="3213509" cy="1301644"/>
          </a:xfrm>
        </p:grpSpPr>
        <p:sp>
          <p:nvSpPr>
            <p:cNvPr id="105" name="矩形 104"/>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TextBox 25"/>
          <p:cNvSpPr txBox="1"/>
          <p:nvPr/>
        </p:nvSpPr>
        <p:spPr>
          <a:xfrm>
            <a:off x="993775" y="1104268"/>
            <a:ext cx="4572000" cy="430887"/>
          </a:xfrm>
          <a:prstGeom prst="rect">
            <a:avLst/>
          </a:prstGeom>
          <a:noFill/>
        </p:spPr>
        <p:txBody>
          <a:bodyPr wrap="square" rtlCol="0">
            <a:spAutoFit/>
          </a:bodyPr>
          <a:lstStyle/>
          <a:p>
            <a:r>
              <a:rPr lang="zh-CN" altLang="en-US" sz="2200" dirty="0"/>
              <a:t>例</a:t>
            </a:r>
            <a:r>
              <a:rPr lang="en-US" altLang="zh-CN" sz="2200" dirty="0"/>
              <a:t>8.5  </a:t>
            </a:r>
            <a:r>
              <a:rPr lang="zh-CN" altLang="en-US" sz="2200" dirty="0"/>
              <a:t>解：</a:t>
            </a:r>
          </a:p>
        </p:txBody>
      </p:sp>
      <p:sp>
        <p:nvSpPr>
          <p:cNvPr id="4" name="矩形 3"/>
          <p:cNvSpPr/>
          <p:nvPr/>
        </p:nvSpPr>
        <p:spPr>
          <a:xfrm>
            <a:off x="841375" y="2134394"/>
            <a:ext cx="10668001" cy="1015663"/>
          </a:xfrm>
          <a:prstGeom prst="rect">
            <a:avLst/>
          </a:prstGeom>
        </p:spPr>
        <p:txBody>
          <a:bodyPr wrap="square">
            <a:spAutoFit/>
          </a:bodyPr>
          <a:lstStyle/>
          <a:p>
            <a:r>
              <a:rPr lang="en-US" altLang="zh-CN" sz="2000" dirty="0">
                <a:latin typeface="宋体" panose="02010600030101010101" pitchFamily="2" charset="-122"/>
                <a:ea typeface="宋体" panose="02010600030101010101" pitchFamily="2" charset="-122"/>
              </a:rPr>
              <a:t>   </a:t>
            </a:r>
            <a:r>
              <a:rPr lang="zh-CN" altLang="zh-CN" sz="2000" dirty="0">
                <a:latin typeface="宋体" panose="02010600030101010101" pitchFamily="2" charset="-122"/>
                <a:ea typeface="宋体" panose="02010600030101010101" pitchFamily="2" charset="-122"/>
              </a:rPr>
              <a:t>步骤④：简化判定表，合并相似规则：动作序号</a:t>
            </a:r>
            <a:r>
              <a:rPr lang="en-US" altLang="zh-CN" sz="2000" dirty="0">
                <a:latin typeface="宋体" panose="02010600030101010101" pitchFamily="2" charset="-122"/>
                <a:ea typeface="宋体" panose="02010600030101010101" pitchFamily="2" charset="-122"/>
              </a:rPr>
              <a:t>1</a:t>
            </a:r>
            <a:r>
              <a:rPr lang="zh-CN" altLang="zh-CN"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2</a:t>
            </a:r>
            <a:r>
              <a:rPr lang="zh-CN" altLang="zh-CN" sz="2000" dirty="0">
                <a:latin typeface="宋体" panose="02010600030101010101" pitchFamily="2" charset="-122"/>
                <a:ea typeface="宋体" panose="02010600030101010101" pitchFamily="2" charset="-122"/>
              </a:rPr>
              <a:t>合并成（</a:t>
            </a:r>
            <a:r>
              <a:rPr lang="en-US" altLang="zh-CN" sz="2000" dirty="0">
                <a:latin typeface="宋体" panose="02010600030101010101" pitchFamily="2" charset="-122"/>
                <a:ea typeface="宋体" panose="02010600030101010101" pitchFamily="2" charset="-122"/>
              </a:rPr>
              <a:t>1</a:t>
            </a:r>
            <a:r>
              <a:rPr lang="zh-CN" altLang="zh-CN"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5</a:t>
            </a:r>
            <a:r>
              <a:rPr lang="zh-CN" altLang="zh-CN"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7</a:t>
            </a:r>
            <a:r>
              <a:rPr lang="zh-CN" altLang="zh-CN" sz="2000" dirty="0">
                <a:latin typeface="宋体" panose="02010600030101010101" pitchFamily="2" charset="-122"/>
                <a:ea typeface="宋体" panose="02010600030101010101" pitchFamily="2" charset="-122"/>
              </a:rPr>
              <a:t>合并成（</a:t>
            </a:r>
            <a:r>
              <a:rPr lang="en-US" altLang="zh-CN" sz="2000" dirty="0">
                <a:latin typeface="宋体" panose="02010600030101010101" pitchFamily="2" charset="-122"/>
                <a:ea typeface="宋体" panose="02010600030101010101" pitchFamily="2" charset="-122"/>
              </a:rPr>
              <a:t>4</a:t>
            </a:r>
            <a:r>
              <a:rPr lang="zh-CN" altLang="zh-CN"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6</a:t>
            </a:r>
            <a:r>
              <a:rPr lang="zh-CN" altLang="zh-CN"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8</a:t>
            </a:r>
            <a:r>
              <a:rPr lang="zh-CN" altLang="zh-CN" sz="2000" dirty="0">
                <a:latin typeface="宋体" panose="02010600030101010101" pitchFamily="2" charset="-122"/>
                <a:ea typeface="宋体" panose="02010600030101010101" pitchFamily="2" charset="-122"/>
              </a:rPr>
              <a:t>合并成（</a:t>
            </a:r>
            <a:r>
              <a:rPr lang="en-US" altLang="zh-CN" sz="2000" dirty="0">
                <a:latin typeface="宋体" panose="02010600030101010101" pitchFamily="2" charset="-122"/>
                <a:ea typeface="宋体" panose="02010600030101010101" pitchFamily="2" charset="-122"/>
              </a:rPr>
              <a:t>5</a:t>
            </a:r>
            <a:r>
              <a:rPr lang="zh-CN" altLang="zh-CN" sz="2000" dirty="0">
                <a:latin typeface="宋体" panose="02010600030101010101" pitchFamily="2" charset="-122"/>
                <a:ea typeface="宋体" panose="02010600030101010101" pitchFamily="2" charset="-122"/>
              </a:rPr>
              <a:t>），原表</a:t>
            </a:r>
            <a:r>
              <a:rPr lang="en-US" altLang="zh-CN" sz="2000" dirty="0">
                <a:latin typeface="宋体" panose="02010600030101010101" pitchFamily="2" charset="-122"/>
                <a:ea typeface="宋体" panose="02010600030101010101" pitchFamily="2" charset="-122"/>
              </a:rPr>
              <a:t>8-7</a:t>
            </a:r>
            <a:r>
              <a:rPr lang="zh-CN" altLang="zh-CN" sz="2000" dirty="0">
                <a:latin typeface="宋体" panose="02010600030101010101" pitchFamily="2" charset="-122"/>
                <a:ea typeface="宋体" panose="02010600030101010101" pitchFamily="2" charset="-122"/>
              </a:rPr>
              <a:t>中的动作序号</a:t>
            </a:r>
            <a:r>
              <a:rPr lang="en-US" altLang="zh-CN" sz="2000" dirty="0">
                <a:latin typeface="宋体" panose="02010600030101010101" pitchFamily="2" charset="-122"/>
                <a:ea typeface="宋体" panose="02010600030101010101" pitchFamily="2" charset="-122"/>
              </a:rPr>
              <a:t>3</a:t>
            </a:r>
            <a:r>
              <a:rPr lang="zh-CN" altLang="zh-CN"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4</a:t>
            </a:r>
            <a:r>
              <a:rPr lang="zh-CN" altLang="zh-CN" sz="2000" dirty="0">
                <a:latin typeface="宋体" panose="02010600030101010101" pitchFamily="2" charset="-122"/>
                <a:ea typeface="宋体" panose="02010600030101010101" pitchFamily="2" charset="-122"/>
              </a:rPr>
              <a:t>分别在新的判定表中表示为（</a:t>
            </a:r>
            <a:r>
              <a:rPr lang="en-US" altLang="zh-CN" sz="2000" dirty="0">
                <a:latin typeface="宋体" panose="02010600030101010101" pitchFamily="2" charset="-122"/>
                <a:ea typeface="宋体" panose="02010600030101010101" pitchFamily="2" charset="-122"/>
              </a:rPr>
              <a:t>2</a:t>
            </a:r>
            <a:r>
              <a:rPr lang="zh-CN" altLang="zh-CN" sz="2000" dirty="0">
                <a:latin typeface="宋体" panose="02010600030101010101" pitchFamily="2" charset="-122"/>
                <a:ea typeface="宋体" panose="02010600030101010101" pitchFamily="2" charset="-122"/>
              </a:rPr>
              <a:t>）和（</a:t>
            </a:r>
            <a:r>
              <a:rPr lang="en-US" altLang="zh-CN" sz="2000" dirty="0">
                <a:latin typeface="宋体" panose="02010600030101010101" pitchFamily="2" charset="-122"/>
                <a:ea typeface="宋体" panose="02010600030101010101" pitchFamily="2" charset="-122"/>
              </a:rPr>
              <a:t>3</a:t>
            </a:r>
            <a:r>
              <a:rPr lang="zh-CN" altLang="zh-CN" sz="2000" dirty="0">
                <a:latin typeface="宋体" panose="02010600030101010101" pitchFamily="2" charset="-122"/>
                <a:ea typeface="宋体" panose="02010600030101010101" pitchFamily="2" charset="-122"/>
              </a:rPr>
              <a:t>）则最终得到的判定表如表</a:t>
            </a:r>
            <a:r>
              <a:rPr lang="en-US" altLang="zh-CN" sz="2000" dirty="0">
                <a:latin typeface="宋体" panose="02010600030101010101" pitchFamily="2" charset="-122"/>
                <a:ea typeface="宋体" panose="02010600030101010101" pitchFamily="2" charset="-122"/>
              </a:rPr>
              <a:t>8-8</a:t>
            </a:r>
            <a:r>
              <a:rPr lang="zh-CN" altLang="zh-CN" sz="2000" dirty="0">
                <a:latin typeface="宋体" panose="02010600030101010101" pitchFamily="2" charset="-122"/>
                <a:ea typeface="宋体" panose="02010600030101010101" pitchFamily="2" charset="-122"/>
              </a:rPr>
              <a:t>所示。</a:t>
            </a:r>
            <a:endParaRPr lang="zh-CN" altLang="en-US" sz="2200" dirty="0">
              <a:latin typeface="宋体" panose="02010600030101010101" pitchFamily="2" charset="-122"/>
              <a:ea typeface="宋体" panose="02010600030101010101" pitchFamily="2" charset="-122"/>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0575" y="3277393"/>
            <a:ext cx="8178857" cy="2919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灯片编号占位符 4">
            <a:extLst>
              <a:ext uri="{FF2B5EF4-FFF2-40B4-BE49-F238E27FC236}">
                <a16:creationId xmlns:a16="http://schemas.microsoft.com/office/drawing/2014/main" id="{B71F633B-008E-4CAD-8272-DEC432B78AF3}"/>
              </a:ext>
            </a:extLst>
          </p:cNvPr>
          <p:cNvSpPr>
            <a:spLocks noGrp="1"/>
          </p:cNvSpPr>
          <p:nvPr>
            <p:ph type="sldNum" sz="quarter" idx="12"/>
          </p:nvPr>
        </p:nvSpPr>
        <p:spPr/>
        <p:txBody>
          <a:bodyPr/>
          <a:lstStyle/>
          <a:p>
            <a:fld id="{B6F15528-21DE-4FAA-801E-634DDDAF4B2B}" type="slidenum">
              <a:rPr lang="en-US" smtClean="0"/>
              <a:t>620</a:t>
            </a:fld>
            <a:endParaRPr lang="en-US" dirty="0"/>
          </a:p>
        </p:txBody>
      </p:sp>
    </p:spTree>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b="1" dirty="0"/>
              <a:t>8.3.1  </a:t>
            </a:r>
            <a:r>
              <a:rPr lang="zh-CN" altLang="en-US" b="1" dirty="0"/>
              <a:t>黑盒测试法</a:t>
            </a:r>
          </a:p>
        </p:txBody>
      </p:sp>
      <p:sp>
        <p:nvSpPr>
          <p:cNvPr id="243" name="矩形 242"/>
          <p:cNvSpPr/>
          <p:nvPr/>
        </p:nvSpPr>
        <p:spPr>
          <a:xfrm>
            <a:off x="1" y="1768910"/>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104" name="组合 103"/>
          <p:cNvGrpSpPr/>
          <p:nvPr/>
        </p:nvGrpSpPr>
        <p:grpSpPr>
          <a:xfrm flipH="1">
            <a:off x="9914161" y="5830680"/>
            <a:ext cx="2284188" cy="1186758"/>
            <a:chOff x="-8805" y="5407865"/>
            <a:chExt cx="3213509" cy="1301644"/>
          </a:xfrm>
        </p:grpSpPr>
        <p:sp>
          <p:nvSpPr>
            <p:cNvPr id="105" name="矩形 104"/>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TextBox 25"/>
          <p:cNvSpPr txBox="1"/>
          <p:nvPr/>
        </p:nvSpPr>
        <p:spPr>
          <a:xfrm>
            <a:off x="993775" y="1104268"/>
            <a:ext cx="4572000" cy="400110"/>
          </a:xfrm>
          <a:prstGeom prst="rect">
            <a:avLst/>
          </a:prstGeom>
          <a:noFill/>
        </p:spPr>
        <p:txBody>
          <a:bodyPr wrap="square" rtlCol="0">
            <a:spAutoFit/>
          </a:bodyPr>
          <a:lstStyle/>
          <a:p>
            <a:r>
              <a:rPr lang="en-US" altLang="zh-CN" sz="2000" b="1" dirty="0"/>
              <a:t>3</a:t>
            </a:r>
            <a:r>
              <a:rPr lang="zh-CN" altLang="zh-CN" sz="2000" b="1" dirty="0"/>
              <a:t>）大纲法</a:t>
            </a:r>
            <a:endParaRPr lang="zh-CN" altLang="en-US" sz="2200" b="1" dirty="0"/>
          </a:p>
        </p:txBody>
      </p:sp>
      <p:sp>
        <p:nvSpPr>
          <p:cNvPr id="4" name="矩形 3"/>
          <p:cNvSpPr/>
          <p:nvPr/>
        </p:nvSpPr>
        <p:spPr>
          <a:xfrm>
            <a:off x="1575685" y="2286794"/>
            <a:ext cx="9448800" cy="2862322"/>
          </a:xfrm>
          <a:prstGeom prst="rect">
            <a:avLst/>
          </a:prstGeom>
        </p:spPr>
        <p:txBody>
          <a:bodyPr wrap="square">
            <a:spAutoFit/>
          </a:bodyPr>
          <a:lstStyle/>
          <a:p>
            <a:pPr>
              <a:lnSpc>
                <a:spcPct val="150000"/>
              </a:lnSpc>
            </a:pPr>
            <a:r>
              <a:rPr lang="en-US" altLang="zh-CN"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大纲法是为了列出各种测试条件，将需求转换为大纲形式的测试方法，是一种着眼于需求的方法。大纲通常表示为树状结构，在根和叶节点之间存在唯一的路径。大纲中的每条路径定义了一个特定的输入条件集合，主要用于定义测试用例。树中叶子的数量或大纲中的路径给出了测试所有功能所需测试用例的大概数量。</a:t>
            </a:r>
            <a:endParaRPr lang="zh-CN" altLang="en-US" dirty="0">
              <a:latin typeface="宋体" panose="02010600030101010101" pitchFamily="2" charset="-122"/>
              <a:ea typeface="宋体" panose="02010600030101010101" pitchFamily="2" charset="-122"/>
            </a:endParaRPr>
          </a:p>
        </p:txBody>
      </p:sp>
      <p:sp>
        <p:nvSpPr>
          <p:cNvPr id="5" name="灯片编号占位符 4">
            <a:extLst>
              <a:ext uri="{FF2B5EF4-FFF2-40B4-BE49-F238E27FC236}">
                <a16:creationId xmlns:a16="http://schemas.microsoft.com/office/drawing/2014/main" id="{C4886E76-585C-4DC7-95B3-B3BE67CF5F9D}"/>
              </a:ext>
            </a:extLst>
          </p:cNvPr>
          <p:cNvSpPr>
            <a:spLocks noGrp="1"/>
          </p:cNvSpPr>
          <p:nvPr>
            <p:ph type="sldNum" sz="quarter" idx="12"/>
          </p:nvPr>
        </p:nvSpPr>
        <p:spPr/>
        <p:txBody>
          <a:bodyPr/>
          <a:lstStyle/>
          <a:p>
            <a:fld id="{B6F15528-21DE-4FAA-801E-634DDDAF4B2B}" type="slidenum">
              <a:rPr lang="en-US" smtClean="0"/>
              <a:t>621</a:t>
            </a:fld>
            <a:endParaRPr lang="en-US" dirty="0"/>
          </a:p>
        </p:txBody>
      </p:sp>
    </p:spTree>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03074" y="381794"/>
            <a:ext cx="5334000" cy="429419"/>
          </a:xfrm>
        </p:spPr>
        <p:txBody>
          <a:bodyPr/>
          <a:lstStyle/>
          <a:p>
            <a:pPr marL="0" indent="0"/>
            <a:r>
              <a:rPr lang="en-US" altLang="zh-CN" b="1" dirty="0"/>
              <a:t>8.3.1  </a:t>
            </a:r>
            <a:r>
              <a:rPr lang="zh-CN" altLang="en-US" b="1" dirty="0"/>
              <a:t>黑盒测试法</a:t>
            </a:r>
          </a:p>
        </p:txBody>
      </p:sp>
      <p:sp>
        <p:nvSpPr>
          <p:cNvPr id="243" name="矩形 242"/>
          <p:cNvSpPr/>
          <p:nvPr/>
        </p:nvSpPr>
        <p:spPr>
          <a:xfrm>
            <a:off x="1" y="1768910"/>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104" name="组合 103"/>
          <p:cNvGrpSpPr/>
          <p:nvPr/>
        </p:nvGrpSpPr>
        <p:grpSpPr>
          <a:xfrm flipH="1">
            <a:off x="9914161" y="5830680"/>
            <a:ext cx="2284188" cy="1186758"/>
            <a:chOff x="-8805" y="5407865"/>
            <a:chExt cx="3213509" cy="1301644"/>
          </a:xfrm>
        </p:grpSpPr>
        <p:sp>
          <p:nvSpPr>
            <p:cNvPr id="105" name="矩形 104"/>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TextBox 25"/>
          <p:cNvSpPr txBox="1"/>
          <p:nvPr/>
        </p:nvSpPr>
        <p:spPr>
          <a:xfrm>
            <a:off x="993775" y="1104268"/>
            <a:ext cx="4572000" cy="400110"/>
          </a:xfrm>
          <a:prstGeom prst="rect">
            <a:avLst/>
          </a:prstGeom>
          <a:noFill/>
        </p:spPr>
        <p:txBody>
          <a:bodyPr wrap="square" rtlCol="0">
            <a:spAutoFit/>
          </a:bodyPr>
          <a:lstStyle/>
          <a:p>
            <a:r>
              <a:rPr lang="en-US" altLang="zh-CN" sz="2000" b="1" dirty="0"/>
              <a:t>4.</a:t>
            </a:r>
            <a:r>
              <a:rPr lang="zh-CN" altLang="zh-CN" sz="2000" b="1" dirty="0"/>
              <a:t>业务路径覆盖法</a:t>
            </a:r>
            <a:endParaRPr lang="zh-CN" altLang="en-US" sz="2200" b="1" dirty="0"/>
          </a:p>
        </p:txBody>
      </p:sp>
      <p:sp>
        <p:nvSpPr>
          <p:cNvPr id="4" name="矩形 3"/>
          <p:cNvSpPr/>
          <p:nvPr/>
        </p:nvSpPr>
        <p:spPr>
          <a:xfrm>
            <a:off x="1222375" y="2286794"/>
            <a:ext cx="5334000" cy="3877985"/>
          </a:xfrm>
          <a:prstGeom prst="rect">
            <a:avLst/>
          </a:prstGeom>
        </p:spPr>
        <p:txBody>
          <a:bodyPr wrap="square">
            <a:spAutoFit/>
          </a:bodyPr>
          <a:lstStyle/>
          <a:p>
            <a:pPr>
              <a:lnSpc>
                <a:spcPct val="150000"/>
              </a:lnSpc>
            </a:pPr>
            <a:r>
              <a:rPr lang="en-US" altLang="zh-CN" dirty="0">
                <a:latin typeface="宋体" panose="02010600030101010101" pitchFamily="2" charset="-122"/>
                <a:ea typeface="宋体" panose="02010600030101010101" pitchFamily="2" charset="-122"/>
              </a:rPr>
              <a:t>1</a:t>
            </a:r>
            <a:r>
              <a:rPr lang="zh-CN" altLang="zh-CN" dirty="0">
                <a:latin typeface="宋体" panose="02010600030101010101" pitchFamily="2" charset="-122"/>
                <a:ea typeface="宋体" panose="02010600030101010101" pitchFamily="2" charset="-122"/>
              </a:rPr>
              <a:t>）场景分析法</a:t>
            </a:r>
            <a:endParaRPr lang="en-US" altLang="zh-CN" dirty="0">
              <a:latin typeface="宋体" panose="02010600030101010101" pitchFamily="2" charset="-122"/>
              <a:ea typeface="宋体" panose="02010600030101010101" pitchFamily="2" charset="-122"/>
            </a:endParaRPr>
          </a:p>
          <a:p>
            <a:pPr>
              <a:lnSpc>
                <a:spcPct val="150000"/>
              </a:lnSpc>
            </a:pPr>
            <a:r>
              <a:rPr lang="en-US" altLang="zh-CN" sz="2000" dirty="0">
                <a:latin typeface="宋体" panose="02010600030101010101" pitchFamily="2" charset="-122"/>
                <a:ea typeface="宋体" panose="02010600030101010101" pitchFamily="2" charset="-122"/>
              </a:rPr>
              <a:t>    </a:t>
            </a:r>
            <a:r>
              <a:rPr lang="zh-CN" altLang="zh-CN" sz="2000" dirty="0">
                <a:latin typeface="宋体" panose="02010600030101010101" pitchFamily="2" charset="-122"/>
                <a:ea typeface="宋体" panose="02010600030101010101" pitchFamily="2" charset="-122"/>
              </a:rPr>
              <a:t>场景主要有正常用例场景、异常用例场景、备选用例场景以及假定推测场景</a:t>
            </a:r>
            <a:r>
              <a:rPr lang="en-US" altLang="zh-CN" sz="2000" dirty="0">
                <a:latin typeface="宋体" panose="02010600030101010101" pitchFamily="2" charset="-122"/>
                <a:ea typeface="宋体" panose="02010600030101010101" pitchFamily="2" charset="-122"/>
              </a:rPr>
              <a:t>4</a:t>
            </a:r>
            <a:r>
              <a:rPr lang="zh-CN" altLang="zh-CN" sz="2000" dirty="0">
                <a:latin typeface="宋体" panose="02010600030101010101" pitchFamily="2" charset="-122"/>
                <a:ea typeface="宋体" panose="02010600030101010101" pitchFamily="2" charset="-122"/>
              </a:rPr>
              <a:t>种类型。场景分析法一般通过正常的用例场景分析开始，再着手其他的场景分析。场景分析法一般包括基本流和备选流，从一个流程开始，通过描述经过的路径来确定过程，经过遍历所有的基本流和备选流来完成整个场景</a:t>
            </a:r>
            <a:endParaRPr lang="zh-CN" altLang="en-US" sz="2000" dirty="0">
              <a:latin typeface="宋体" panose="02010600030101010101" pitchFamily="2" charset="-122"/>
              <a:ea typeface="宋体" panose="02010600030101010101" pitchFamily="2" charset="-122"/>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3374" y="2439194"/>
            <a:ext cx="3009900" cy="323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灯片编号占位符 4">
            <a:extLst>
              <a:ext uri="{FF2B5EF4-FFF2-40B4-BE49-F238E27FC236}">
                <a16:creationId xmlns:a16="http://schemas.microsoft.com/office/drawing/2014/main" id="{1EB92EF6-01BD-42DE-B24A-63CB04522DDC}"/>
              </a:ext>
            </a:extLst>
          </p:cNvPr>
          <p:cNvSpPr>
            <a:spLocks noGrp="1"/>
          </p:cNvSpPr>
          <p:nvPr>
            <p:ph type="sldNum" sz="quarter" idx="12"/>
          </p:nvPr>
        </p:nvSpPr>
        <p:spPr/>
        <p:txBody>
          <a:bodyPr/>
          <a:lstStyle/>
          <a:p>
            <a:fld id="{B6F15528-21DE-4FAA-801E-634DDDAF4B2B}" type="slidenum">
              <a:rPr lang="en-US" smtClean="0"/>
              <a:t>622</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 calcmode="lin" valueType="num">
                                      <p:cBhvr additive="base">
                                        <p:cTn id="7" dur="500" fill="hold"/>
                                        <p:tgtEl>
                                          <p:spTgt spid="10242"/>
                                        </p:tgtEl>
                                        <p:attrNameLst>
                                          <p:attrName>ppt_x</p:attrName>
                                        </p:attrNameLst>
                                      </p:cBhvr>
                                      <p:tavLst>
                                        <p:tav tm="0">
                                          <p:val>
                                            <p:strVal val="#ppt_x"/>
                                          </p:val>
                                        </p:tav>
                                        <p:tav tm="100000">
                                          <p:val>
                                            <p:strVal val="#ppt_x"/>
                                          </p:val>
                                        </p:tav>
                                      </p:tavLst>
                                    </p:anim>
                                    <p:anim calcmode="lin" valueType="num">
                                      <p:cBhvr additive="base">
                                        <p:cTn id="8" dur="500" fill="hold"/>
                                        <p:tgtEl>
                                          <p:spTgt spid="102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8.3.1  </a:t>
            </a:r>
            <a:r>
              <a:rPr lang="zh-CN" altLang="en-US" b="1" dirty="0"/>
              <a:t>黑盒测试法</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zh-CN" sz="2400" dirty="0">
                <a:solidFill>
                  <a:schemeClr val="tx1"/>
                </a:solidFill>
              </a:rPr>
              <a:t>【</a:t>
            </a:r>
            <a:r>
              <a:rPr lang="zh-CN" altLang="zh-CN" sz="2400" b="1" dirty="0">
                <a:solidFill>
                  <a:schemeClr val="tx1"/>
                </a:solidFill>
              </a:rPr>
              <a:t>例</a:t>
            </a:r>
            <a:r>
              <a:rPr lang="en-US" altLang="zh-CN" sz="2400" b="1" dirty="0">
                <a:solidFill>
                  <a:schemeClr val="tx1"/>
                </a:solidFill>
              </a:rPr>
              <a:t>8.6</a:t>
            </a:r>
            <a:r>
              <a:rPr lang="zh-CN" altLang="zh-CN" sz="2400" dirty="0">
                <a:solidFill>
                  <a:schemeClr val="tx1"/>
                </a:solidFill>
              </a:rPr>
              <a:t>】如图</a:t>
            </a:r>
            <a:r>
              <a:rPr lang="en-US" altLang="zh-CN" sz="2400" dirty="0">
                <a:solidFill>
                  <a:schemeClr val="tx1"/>
                </a:solidFill>
              </a:rPr>
              <a:t>8-11</a:t>
            </a:r>
            <a:r>
              <a:rPr lang="zh-CN" altLang="zh-CN" sz="2400" dirty="0">
                <a:solidFill>
                  <a:schemeClr val="tx1"/>
                </a:solidFill>
              </a:rPr>
              <a:t>所示是某银行自助提款机的工作流程示意图。请采用场景分析法设计该提款机提款功能的测试用例。</a:t>
            </a:r>
            <a:endParaRPr lang="zh-CN" altLang="en-US" sz="2400" dirty="0">
              <a:solidFill>
                <a:schemeClr val="tx1"/>
              </a:solidFill>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2730" y="2058194"/>
            <a:ext cx="4724400" cy="3762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灯片编号占位符 4">
            <a:extLst>
              <a:ext uri="{FF2B5EF4-FFF2-40B4-BE49-F238E27FC236}">
                <a16:creationId xmlns:a16="http://schemas.microsoft.com/office/drawing/2014/main" id="{9377B631-D34A-403B-84A5-701B22FC304B}"/>
              </a:ext>
            </a:extLst>
          </p:cNvPr>
          <p:cNvSpPr>
            <a:spLocks noGrp="1"/>
          </p:cNvSpPr>
          <p:nvPr>
            <p:ph type="sldNum" sz="quarter" idx="12"/>
          </p:nvPr>
        </p:nvSpPr>
        <p:spPr/>
        <p:txBody>
          <a:bodyPr/>
          <a:lstStyle/>
          <a:p>
            <a:fld id="{B6F15528-21DE-4FAA-801E-634DDDAF4B2B}" type="slidenum">
              <a:rPr lang="en-US" smtClean="0"/>
              <a:t>623</a:t>
            </a:fld>
            <a:endParaRPr lang="en-US" dirty="0"/>
          </a:p>
        </p:txBody>
      </p:sp>
    </p:spTree>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b="1" dirty="0"/>
              <a:t>8.3.1  </a:t>
            </a:r>
            <a:r>
              <a:rPr lang="zh-CN" altLang="en-US" b="1" dirty="0"/>
              <a:t>黑盒测试法</a:t>
            </a:r>
          </a:p>
        </p:txBody>
      </p:sp>
      <p:sp>
        <p:nvSpPr>
          <p:cNvPr id="243" name="矩形 242"/>
          <p:cNvSpPr/>
          <p:nvPr/>
        </p:nvSpPr>
        <p:spPr>
          <a:xfrm>
            <a:off x="1" y="1768910"/>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104" name="组合 103"/>
          <p:cNvGrpSpPr/>
          <p:nvPr/>
        </p:nvGrpSpPr>
        <p:grpSpPr>
          <a:xfrm flipH="1">
            <a:off x="9914161" y="5830680"/>
            <a:ext cx="2284188" cy="1186758"/>
            <a:chOff x="-8805" y="5407865"/>
            <a:chExt cx="3213509" cy="1301644"/>
          </a:xfrm>
        </p:grpSpPr>
        <p:sp>
          <p:nvSpPr>
            <p:cNvPr id="105" name="矩形 104"/>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TextBox 25"/>
          <p:cNvSpPr txBox="1"/>
          <p:nvPr/>
        </p:nvSpPr>
        <p:spPr>
          <a:xfrm>
            <a:off x="993775" y="1104268"/>
            <a:ext cx="4572000" cy="430887"/>
          </a:xfrm>
          <a:prstGeom prst="rect">
            <a:avLst/>
          </a:prstGeom>
          <a:noFill/>
        </p:spPr>
        <p:txBody>
          <a:bodyPr wrap="square" rtlCol="0">
            <a:spAutoFit/>
          </a:bodyPr>
          <a:lstStyle/>
          <a:p>
            <a:r>
              <a:rPr lang="zh-CN" altLang="en-US" sz="2200" dirty="0"/>
              <a:t>例</a:t>
            </a:r>
            <a:r>
              <a:rPr lang="en-US" altLang="zh-CN" sz="2200" dirty="0"/>
              <a:t>8.6  </a:t>
            </a:r>
            <a:r>
              <a:rPr lang="zh-CN" altLang="en-US" sz="2200" dirty="0"/>
              <a:t>解：</a:t>
            </a:r>
          </a:p>
        </p:txBody>
      </p:sp>
      <p:sp>
        <p:nvSpPr>
          <p:cNvPr id="2" name="矩形 1"/>
          <p:cNvSpPr/>
          <p:nvPr/>
        </p:nvSpPr>
        <p:spPr>
          <a:xfrm>
            <a:off x="1831975" y="1867837"/>
            <a:ext cx="9525812" cy="5078313"/>
          </a:xfrm>
          <a:prstGeom prst="rect">
            <a:avLst/>
          </a:prstGeom>
        </p:spPr>
        <p:txBody>
          <a:bodyPr wrap="square">
            <a:spAutoFit/>
          </a:bodyPr>
          <a:lstStyle/>
          <a:p>
            <a:pPr>
              <a:lnSpc>
                <a:spcPct val="150000"/>
              </a:lnSpc>
            </a:pPr>
            <a:r>
              <a:rPr lang="zh-CN" altLang="zh-CN" dirty="0">
                <a:latin typeface="宋体" panose="02010600030101010101" pitchFamily="2" charset="-122"/>
                <a:ea typeface="宋体" panose="02010600030101010101" pitchFamily="2" charset="-122"/>
              </a:rPr>
              <a:t>步骤一：根据图</a:t>
            </a:r>
            <a:r>
              <a:rPr lang="en-US" altLang="zh-CN" dirty="0">
                <a:latin typeface="宋体" panose="02010600030101010101" pitchFamily="2" charset="-122"/>
                <a:ea typeface="宋体" panose="02010600030101010101" pitchFamily="2" charset="-122"/>
              </a:rPr>
              <a:t>8-11</a:t>
            </a:r>
            <a:r>
              <a:rPr lang="zh-CN" altLang="zh-CN" dirty="0">
                <a:latin typeface="宋体" panose="02010600030101010101" pitchFamily="2" charset="-122"/>
                <a:ea typeface="宋体" panose="02010600030101010101" pitchFamily="2" charset="-122"/>
              </a:rPr>
              <a:t>的示意图，确定基本流与各项备选流。</a:t>
            </a:r>
          </a:p>
          <a:p>
            <a:pPr>
              <a:lnSpc>
                <a:spcPct val="150000"/>
              </a:lnSpc>
            </a:pPr>
            <a:r>
              <a:rPr lang="en-US" altLang="zh-CN"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基本流：插入银行卡→输入账户密码→选择提款项→输入</a:t>
            </a:r>
            <a:r>
              <a:rPr lang="en-US" altLang="zh-CN" dirty="0">
                <a:latin typeface="宋体" panose="02010600030101010101" pitchFamily="2" charset="-122"/>
                <a:ea typeface="宋体" panose="02010600030101010101" pitchFamily="2" charset="-122"/>
              </a:rPr>
              <a:t>/</a:t>
            </a:r>
            <a:r>
              <a:rPr lang="zh-CN" altLang="zh-CN" dirty="0">
                <a:latin typeface="宋体" panose="02010600030101010101" pitchFamily="2" charset="-122"/>
                <a:ea typeface="宋体" panose="02010600030101010101" pitchFamily="2" charset="-122"/>
              </a:rPr>
              <a:t>选择提款金额→成功提款。</a:t>
            </a:r>
          </a:p>
          <a:p>
            <a:pPr>
              <a:lnSpc>
                <a:spcPct val="150000"/>
              </a:lnSpc>
            </a:pPr>
            <a:r>
              <a:rPr lang="en-US" altLang="zh-CN"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备选流①：账户不存在</a:t>
            </a:r>
            <a:r>
              <a:rPr lang="en-US" altLang="zh-CN" dirty="0">
                <a:latin typeface="宋体" panose="02010600030101010101" pitchFamily="2" charset="-122"/>
                <a:ea typeface="宋体" panose="02010600030101010101" pitchFamily="2" charset="-122"/>
              </a:rPr>
              <a:t>/</a:t>
            </a:r>
            <a:r>
              <a:rPr lang="zh-CN" altLang="zh-CN" dirty="0">
                <a:latin typeface="宋体" panose="02010600030101010101" pitchFamily="2" charset="-122"/>
                <a:ea typeface="宋体" panose="02010600030101010101" pitchFamily="2" charset="-122"/>
              </a:rPr>
              <a:t>账户类型有误。</a:t>
            </a:r>
          </a:p>
          <a:p>
            <a:pPr>
              <a:lnSpc>
                <a:spcPct val="150000"/>
              </a:lnSpc>
            </a:pPr>
            <a:r>
              <a:rPr lang="en-US" altLang="zh-CN"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备选流②：密码输入错误（还有输入机会）。</a:t>
            </a:r>
          </a:p>
          <a:p>
            <a:pPr>
              <a:lnSpc>
                <a:spcPct val="150000"/>
              </a:lnSpc>
            </a:pPr>
            <a:r>
              <a:rPr lang="en-US" altLang="zh-CN"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备选流③：密码输入错误（没有输入机会）。</a:t>
            </a:r>
          </a:p>
          <a:p>
            <a:pPr>
              <a:lnSpc>
                <a:spcPct val="150000"/>
              </a:lnSpc>
            </a:pPr>
            <a:r>
              <a:rPr lang="en-US" altLang="zh-CN"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备选流④：账户余额不足。</a:t>
            </a:r>
          </a:p>
          <a:p>
            <a:pPr>
              <a:lnSpc>
                <a:spcPct val="150000"/>
              </a:lnSpc>
            </a:pPr>
            <a:r>
              <a:rPr lang="en-US" altLang="zh-CN"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备选流⑤：自助提款机内没有现金。</a:t>
            </a:r>
          </a:p>
          <a:p>
            <a:pPr>
              <a:lnSpc>
                <a:spcPct val="150000"/>
              </a:lnSpc>
            </a:pPr>
            <a:r>
              <a:rPr lang="en-US" altLang="zh-CN"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备选流⑥：自助提款机内现金不足。</a:t>
            </a:r>
            <a:endParaRPr lang="zh-CN" altLang="en-US" dirty="0">
              <a:latin typeface="宋体" panose="02010600030101010101" pitchFamily="2" charset="-122"/>
              <a:ea typeface="宋体" panose="02010600030101010101" pitchFamily="2" charset="-122"/>
            </a:endParaRPr>
          </a:p>
        </p:txBody>
      </p:sp>
      <p:sp>
        <p:nvSpPr>
          <p:cNvPr id="5" name="灯片编号占位符 4">
            <a:extLst>
              <a:ext uri="{FF2B5EF4-FFF2-40B4-BE49-F238E27FC236}">
                <a16:creationId xmlns:a16="http://schemas.microsoft.com/office/drawing/2014/main" id="{07CF3822-D6E6-4C42-AA2B-65E4754CF5AA}"/>
              </a:ext>
            </a:extLst>
          </p:cNvPr>
          <p:cNvSpPr>
            <a:spLocks noGrp="1"/>
          </p:cNvSpPr>
          <p:nvPr>
            <p:ph type="sldNum" sz="quarter" idx="12"/>
          </p:nvPr>
        </p:nvSpPr>
        <p:spPr/>
        <p:txBody>
          <a:bodyPr/>
          <a:lstStyle/>
          <a:p>
            <a:fld id="{B6F15528-21DE-4FAA-801E-634DDDAF4B2B}" type="slidenum">
              <a:rPr lang="en-US" smtClean="0"/>
              <a:t>624</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 calcmode="lin" valueType="num">
                                      <p:cBhvr additive="base">
                                        <p:cTn id="3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 calcmode="lin" valueType="num">
                                      <p:cBhvr additive="base">
                                        <p:cTn id="37"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
                                            <p:txEl>
                                              <p:pRg st="7" end="7"/>
                                            </p:txEl>
                                          </p:spTgt>
                                        </p:tgtEl>
                                        <p:attrNameLst>
                                          <p:attrName>style.visibility</p:attrName>
                                        </p:attrNameLst>
                                      </p:cBhvr>
                                      <p:to>
                                        <p:strVal val="visible"/>
                                      </p:to>
                                    </p:set>
                                    <p:anim calcmode="lin" valueType="num">
                                      <p:cBhvr additive="base">
                                        <p:cTn id="43"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b="1" dirty="0"/>
              <a:t>8.3.1  </a:t>
            </a:r>
            <a:r>
              <a:rPr lang="zh-CN" altLang="en-US" b="1" dirty="0"/>
              <a:t>黑盒测试法</a:t>
            </a:r>
          </a:p>
        </p:txBody>
      </p:sp>
      <p:sp>
        <p:nvSpPr>
          <p:cNvPr id="243" name="矩形 242"/>
          <p:cNvSpPr/>
          <p:nvPr/>
        </p:nvSpPr>
        <p:spPr>
          <a:xfrm>
            <a:off x="1" y="1768910"/>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104" name="组合 103"/>
          <p:cNvGrpSpPr/>
          <p:nvPr/>
        </p:nvGrpSpPr>
        <p:grpSpPr>
          <a:xfrm flipH="1">
            <a:off x="9914161" y="5830680"/>
            <a:ext cx="2284188" cy="1186758"/>
            <a:chOff x="-8805" y="5407865"/>
            <a:chExt cx="3213509" cy="1301644"/>
          </a:xfrm>
        </p:grpSpPr>
        <p:sp>
          <p:nvSpPr>
            <p:cNvPr id="105" name="矩形 104"/>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TextBox 25"/>
          <p:cNvSpPr txBox="1"/>
          <p:nvPr/>
        </p:nvSpPr>
        <p:spPr>
          <a:xfrm>
            <a:off x="993775" y="1104268"/>
            <a:ext cx="4572000" cy="430887"/>
          </a:xfrm>
          <a:prstGeom prst="rect">
            <a:avLst/>
          </a:prstGeom>
          <a:noFill/>
        </p:spPr>
        <p:txBody>
          <a:bodyPr wrap="square" rtlCol="0">
            <a:spAutoFit/>
          </a:bodyPr>
          <a:lstStyle/>
          <a:p>
            <a:r>
              <a:rPr lang="zh-CN" altLang="en-US" sz="2200" dirty="0"/>
              <a:t>例</a:t>
            </a:r>
            <a:r>
              <a:rPr lang="en-US" altLang="zh-CN" sz="2200" dirty="0"/>
              <a:t>8.6  </a:t>
            </a:r>
            <a:r>
              <a:rPr lang="zh-CN" altLang="en-US" sz="2200" dirty="0"/>
              <a:t>解：</a:t>
            </a:r>
          </a:p>
        </p:txBody>
      </p:sp>
      <p:sp>
        <p:nvSpPr>
          <p:cNvPr id="2" name="矩形 1"/>
          <p:cNvSpPr/>
          <p:nvPr/>
        </p:nvSpPr>
        <p:spPr>
          <a:xfrm>
            <a:off x="1813930" y="2329503"/>
            <a:ext cx="9525812" cy="3579057"/>
          </a:xfrm>
          <a:prstGeom prst="rect">
            <a:avLst/>
          </a:prstGeom>
        </p:spPr>
        <p:txBody>
          <a:bodyPr wrap="square">
            <a:spAutoFit/>
          </a:bodyPr>
          <a:lstStyle/>
          <a:p>
            <a:pPr>
              <a:lnSpc>
                <a:spcPct val="120000"/>
              </a:lnSpc>
            </a:pPr>
            <a:r>
              <a:rPr lang="zh-CN" altLang="zh-CN" dirty="0">
                <a:latin typeface="宋体" panose="02010600030101010101" pitchFamily="2" charset="-122"/>
                <a:ea typeface="宋体" panose="02010600030101010101" pitchFamily="2" charset="-122"/>
              </a:rPr>
              <a:t>步骤二：根据基本流与备选流来确定测试场景。</a:t>
            </a:r>
          </a:p>
          <a:p>
            <a:pPr>
              <a:lnSpc>
                <a:spcPct val="120000"/>
              </a:lnSpc>
            </a:pPr>
            <a:r>
              <a:rPr lang="en-US" altLang="zh-CN"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场景①：提款成功，基本流。</a:t>
            </a:r>
          </a:p>
          <a:p>
            <a:pPr>
              <a:lnSpc>
                <a:spcPct val="120000"/>
              </a:lnSpc>
            </a:pPr>
            <a:r>
              <a:rPr lang="en-US" altLang="zh-CN"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场景②：账户不存在</a:t>
            </a:r>
            <a:r>
              <a:rPr lang="en-US" altLang="zh-CN" dirty="0">
                <a:latin typeface="宋体" panose="02010600030101010101" pitchFamily="2" charset="-122"/>
                <a:ea typeface="宋体" panose="02010600030101010101" pitchFamily="2" charset="-122"/>
              </a:rPr>
              <a:t>/</a:t>
            </a:r>
            <a:r>
              <a:rPr lang="zh-CN" altLang="zh-CN" dirty="0">
                <a:latin typeface="宋体" panose="02010600030101010101" pitchFamily="2" charset="-122"/>
                <a:ea typeface="宋体" panose="02010600030101010101" pitchFamily="2" charset="-122"/>
              </a:rPr>
              <a:t>账户类型有误，基本流和备选流①。</a:t>
            </a:r>
          </a:p>
          <a:p>
            <a:pPr>
              <a:lnSpc>
                <a:spcPct val="120000"/>
              </a:lnSpc>
            </a:pPr>
            <a:r>
              <a:rPr lang="en-US" altLang="zh-CN"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场景③：密码输入错误（还有输入机会），基本流和备选流②。</a:t>
            </a:r>
          </a:p>
          <a:p>
            <a:pPr>
              <a:lnSpc>
                <a:spcPct val="120000"/>
              </a:lnSpc>
            </a:pPr>
            <a:r>
              <a:rPr lang="en-US" altLang="zh-CN"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场景④：密码输入错误（没有输入机会），基本流和备选流③。</a:t>
            </a:r>
          </a:p>
          <a:p>
            <a:pPr>
              <a:lnSpc>
                <a:spcPct val="120000"/>
              </a:lnSpc>
            </a:pPr>
            <a:r>
              <a:rPr lang="en-US" altLang="zh-CN"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场景⑤：账户余额不足，基本流和备选流④。</a:t>
            </a:r>
          </a:p>
          <a:p>
            <a:pPr>
              <a:lnSpc>
                <a:spcPct val="120000"/>
              </a:lnSpc>
            </a:pPr>
            <a:r>
              <a:rPr lang="en-US" altLang="zh-CN"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场景⑥：自助提款机内没有现金，基本流和备选流⑤。</a:t>
            </a:r>
          </a:p>
          <a:p>
            <a:pPr>
              <a:lnSpc>
                <a:spcPct val="120000"/>
              </a:lnSpc>
            </a:pPr>
            <a:r>
              <a:rPr lang="en-US" altLang="zh-CN"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场景⑦：自助提款机内现金不足，基本流和备选流</a:t>
            </a:r>
            <a:endParaRPr lang="zh-CN" altLang="en-US" dirty="0">
              <a:latin typeface="宋体" panose="02010600030101010101" pitchFamily="2" charset="-122"/>
              <a:ea typeface="宋体" panose="02010600030101010101" pitchFamily="2" charset="-122"/>
            </a:endParaRPr>
          </a:p>
        </p:txBody>
      </p:sp>
      <p:sp>
        <p:nvSpPr>
          <p:cNvPr id="5" name="灯片编号占位符 4">
            <a:extLst>
              <a:ext uri="{FF2B5EF4-FFF2-40B4-BE49-F238E27FC236}">
                <a16:creationId xmlns:a16="http://schemas.microsoft.com/office/drawing/2014/main" id="{603A97AE-C825-4570-85E5-DF7D4C864ACF}"/>
              </a:ext>
            </a:extLst>
          </p:cNvPr>
          <p:cNvSpPr>
            <a:spLocks noGrp="1"/>
          </p:cNvSpPr>
          <p:nvPr>
            <p:ph type="sldNum" sz="quarter" idx="12"/>
          </p:nvPr>
        </p:nvSpPr>
        <p:spPr/>
        <p:txBody>
          <a:bodyPr/>
          <a:lstStyle/>
          <a:p>
            <a:fld id="{B6F15528-21DE-4FAA-801E-634DDDAF4B2B}" type="slidenum">
              <a:rPr lang="en-US" smtClean="0"/>
              <a:t>625</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 calcmode="lin" valueType="num">
                                      <p:cBhvr additive="base">
                                        <p:cTn id="3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 calcmode="lin" valueType="num">
                                      <p:cBhvr additive="base">
                                        <p:cTn id="37"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
                                            <p:txEl>
                                              <p:pRg st="7" end="7"/>
                                            </p:txEl>
                                          </p:spTgt>
                                        </p:tgtEl>
                                        <p:attrNameLst>
                                          <p:attrName>style.visibility</p:attrName>
                                        </p:attrNameLst>
                                      </p:cBhvr>
                                      <p:to>
                                        <p:strVal val="visible"/>
                                      </p:to>
                                    </p:set>
                                    <p:anim calcmode="lin" valueType="num">
                                      <p:cBhvr additive="base">
                                        <p:cTn id="43"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b="1" dirty="0"/>
              <a:t>8.3.1  </a:t>
            </a:r>
            <a:r>
              <a:rPr lang="zh-CN" altLang="en-US" b="1" dirty="0"/>
              <a:t>黑盒测试法</a:t>
            </a:r>
          </a:p>
        </p:txBody>
      </p:sp>
      <p:sp>
        <p:nvSpPr>
          <p:cNvPr id="243" name="矩形 242"/>
          <p:cNvSpPr/>
          <p:nvPr/>
        </p:nvSpPr>
        <p:spPr>
          <a:xfrm>
            <a:off x="1" y="1768910"/>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104" name="组合 103"/>
          <p:cNvGrpSpPr/>
          <p:nvPr/>
        </p:nvGrpSpPr>
        <p:grpSpPr>
          <a:xfrm flipH="1">
            <a:off x="9914161" y="5830680"/>
            <a:ext cx="2284188" cy="1186758"/>
            <a:chOff x="-8805" y="5407865"/>
            <a:chExt cx="3213509" cy="1301644"/>
          </a:xfrm>
        </p:grpSpPr>
        <p:sp>
          <p:nvSpPr>
            <p:cNvPr id="105" name="矩形 104"/>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TextBox 25"/>
          <p:cNvSpPr txBox="1"/>
          <p:nvPr/>
        </p:nvSpPr>
        <p:spPr>
          <a:xfrm>
            <a:off x="993775" y="1104268"/>
            <a:ext cx="4572000" cy="430887"/>
          </a:xfrm>
          <a:prstGeom prst="rect">
            <a:avLst/>
          </a:prstGeom>
          <a:noFill/>
        </p:spPr>
        <p:txBody>
          <a:bodyPr wrap="square" rtlCol="0">
            <a:spAutoFit/>
          </a:bodyPr>
          <a:lstStyle/>
          <a:p>
            <a:r>
              <a:rPr lang="zh-CN" altLang="en-US" sz="2200" dirty="0"/>
              <a:t>例</a:t>
            </a:r>
            <a:r>
              <a:rPr lang="en-US" altLang="zh-CN" sz="2200" dirty="0"/>
              <a:t>8.6  </a:t>
            </a:r>
            <a:r>
              <a:rPr lang="zh-CN" altLang="en-US" sz="2200" dirty="0"/>
              <a:t>解：</a:t>
            </a:r>
          </a:p>
        </p:txBody>
      </p:sp>
      <p:sp>
        <p:nvSpPr>
          <p:cNvPr id="2" name="矩形 1"/>
          <p:cNvSpPr/>
          <p:nvPr/>
        </p:nvSpPr>
        <p:spPr>
          <a:xfrm>
            <a:off x="2898775" y="1106991"/>
            <a:ext cx="9525812" cy="444674"/>
          </a:xfrm>
          <a:prstGeom prst="rect">
            <a:avLst/>
          </a:prstGeom>
        </p:spPr>
        <p:txBody>
          <a:bodyPr wrap="square">
            <a:spAutoFit/>
          </a:bodyPr>
          <a:lstStyle/>
          <a:p>
            <a:pPr>
              <a:lnSpc>
                <a:spcPct val="120000"/>
              </a:lnSpc>
            </a:pPr>
            <a:r>
              <a:rPr lang="zh-CN" altLang="zh-CN" sz="2200" dirty="0">
                <a:latin typeface="宋体" panose="02010600030101010101" pitchFamily="2" charset="-122"/>
                <a:ea typeface="宋体" panose="02010600030101010101" pitchFamily="2" charset="-122"/>
              </a:rPr>
              <a:t>步骤三：针对每个场景生成相应的测试用例，如表</a:t>
            </a:r>
            <a:r>
              <a:rPr lang="en-US" altLang="zh-CN" sz="2200" dirty="0">
                <a:latin typeface="宋体" panose="02010600030101010101" pitchFamily="2" charset="-122"/>
                <a:ea typeface="宋体" panose="02010600030101010101" pitchFamily="2" charset="-122"/>
              </a:rPr>
              <a:t>8-9</a:t>
            </a:r>
            <a:r>
              <a:rPr lang="zh-CN" altLang="zh-CN" sz="2200" dirty="0">
                <a:latin typeface="宋体" panose="02010600030101010101" pitchFamily="2" charset="-122"/>
                <a:ea typeface="宋体" panose="02010600030101010101" pitchFamily="2" charset="-122"/>
              </a:rPr>
              <a:t>所示。</a:t>
            </a:r>
            <a:endParaRPr lang="zh-CN" altLang="en-US" sz="2200" dirty="0">
              <a:latin typeface="宋体" panose="02010600030101010101" pitchFamily="2" charset="-122"/>
              <a:ea typeface="宋体" panose="02010600030101010101" pitchFamily="2" charset="-122"/>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790" y="2005906"/>
            <a:ext cx="8001000" cy="454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灯片编号占位符 4">
            <a:extLst>
              <a:ext uri="{FF2B5EF4-FFF2-40B4-BE49-F238E27FC236}">
                <a16:creationId xmlns:a16="http://schemas.microsoft.com/office/drawing/2014/main" id="{293DDFE1-61E6-4969-A671-A7F9F73F8718}"/>
              </a:ext>
            </a:extLst>
          </p:cNvPr>
          <p:cNvSpPr>
            <a:spLocks noGrp="1"/>
          </p:cNvSpPr>
          <p:nvPr>
            <p:ph type="sldNum" sz="quarter" idx="12"/>
          </p:nvPr>
        </p:nvSpPr>
        <p:spPr/>
        <p:txBody>
          <a:bodyPr/>
          <a:lstStyle/>
          <a:p>
            <a:fld id="{B6F15528-21DE-4FAA-801E-634DDDAF4B2B}" type="slidenum">
              <a:rPr lang="en-US" smtClean="0"/>
              <a:t>626</a:t>
            </a:fld>
            <a:endParaRPr lang="en-US" dirty="0"/>
          </a:p>
        </p:txBody>
      </p:sp>
    </p:spTree>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b="1" dirty="0"/>
              <a:t>8.3.1  </a:t>
            </a:r>
            <a:r>
              <a:rPr lang="zh-CN" altLang="en-US" b="1" dirty="0"/>
              <a:t>黑盒测试法</a:t>
            </a:r>
          </a:p>
        </p:txBody>
      </p:sp>
      <p:sp>
        <p:nvSpPr>
          <p:cNvPr id="243" name="矩形 242"/>
          <p:cNvSpPr/>
          <p:nvPr/>
        </p:nvSpPr>
        <p:spPr>
          <a:xfrm>
            <a:off x="1" y="1524794"/>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dirty="0">
              <a:latin typeface="宋体" panose="02010600030101010101" pitchFamily="2" charset="-122"/>
              <a:ea typeface="宋体" panose="02010600030101010101" pitchFamily="2" charset="-122"/>
            </a:endParaRPr>
          </a:p>
        </p:txBody>
      </p:sp>
      <p:grpSp>
        <p:nvGrpSpPr>
          <p:cNvPr id="2" name="组合 1"/>
          <p:cNvGrpSpPr/>
          <p:nvPr/>
        </p:nvGrpSpPr>
        <p:grpSpPr>
          <a:xfrm flipH="1">
            <a:off x="-19237" y="5944879"/>
            <a:ext cx="3297433" cy="914713"/>
            <a:chOff x="8920155" y="5944877"/>
            <a:chExt cx="3294742" cy="914713"/>
          </a:xfrm>
        </p:grpSpPr>
        <p:sp>
          <p:nvSpPr>
            <p:cNvPr id="23"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4"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5"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grpSp>
      <p:sp>
        <p:nvSpPr>
          <p:cNvPr id="26" name="矩形 25"/>
          <p:cNvSpPr/>
          <p:nvPr/>
        </p:nvSpPr>
        <p:spPr>
          <a:xfrm>
            <a:off x="3278196" y="6515583"/>
            <a:ext cx="8920154" cy="34400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765175" y="991394"/>
            <a:ext cx="4572000" cy="400110"/>
          </a:xfrm>
          <a:prstGeom prst="rect">
            <a:avLst/>
          </a:prstGeom>
          <a:noFill/>
        </p:spPr>
        <p:txBody>
          <a:bodyPr wrap="square" rtlCol="0">
            <a:spAutoFit/>
          </a:bodyPr>
          <a:lstStyle/>
          <a:p>
            <a:r>
              <a:rPr lang="en-US" altLang="zh-CN" sz="2000" b="1" dirty="0"/>
              <a:t>2</a:t>
            </a:r>
            <a:r>
              <a:rPr lang="zh-CN" altLang="zh-CN" sz="2000" b="1" dirty="0"/>
              <a:t>）功能图法</a:t>
            </a:r>
            <a:endParaRPr lang="zh-CN" altLang="en-US" sz="2200" b="1" dirty="0"/>
          </a:p>
        </p:txBody>
      </p:sp>
      <p:sp>
        <p:nvSpPr>
          <p:cNvPr id="7" name="矩形 6"/>
          <p:cNvSpPr/>
          <p:nvPr/>
        </p:nvSpPr>
        <p:spPr>
          <a:xfrm>
            <a:off x="741342" y="1905794"/>
            <a:ext cx="11280775" cy="3305520"/>
          </a:xfrm>
          <a:prstGeom prst="rect">
            <a:avLst/>
          </a:prstGeom>
        </p:spPr>
        <p:txBody>
          <a:bodyPr wrap="square">
            <a:spAutoFit/>
          </a:bodyPr>
          <a:lstStyle/>
          <a:p>
            <a:pPr>
              <a:lnSpc>
                <a:spcPct val="120000"/>
              </a:lnSpc>
            </a:pPr>
            <a:r>
              <a:rPr lang="en-US" altLang="zh-CN"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功能图法是指先使用功能图形来表示程序功能的说明，再机械的生成功能图对应的测试用例的测试方法。功能图法属于一种黑、白盒两种测试方法相混合的测试用例设计方法，是一种动态说明问题的测试方法。</a:t>
            </a:r>
            <a:endParaRPr lang="en-US" altLang="zh-CN" dirty="0">
              <a:latin typeface="宋体" panose="02010600030101010101" pitchFamily="2" charset="-122"/>
              <a:ea typeface="宋体" panose="02010600030101010101" pitchFamily="2" charset="-122"/>
            </a:endParaRPr>
          </a:p>
          <a:p>
            <a:pPr>
              <a:lnSpc>
                <a:spcPct val="150000"/>
              </a:lnSpc>
            </a:pPr>
            <a:r>
              <a:rPr lang="en-US" altLang="zh-CN"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使用功能图生成测试用例的步骤如下</a:t>
            </a:r>
            <a:r>
              <a:rPr lang="zh-CN" altLang="en-US" dirty="0">
                <a:latin typeface="宋体" panose="02010600030101010101" pitchFamily="2" charset="-122"/>
                <a:ea typeface="宋体" panose="02010600030101010101" pitchFamily="2" charset="-122"/>
              </a:rPr>
              <a:t>：</a:t>
            </a:r>
            <a:endParaRPr lang="zh-CN" altLang="zh-CN" dirty="0">
              <a:latin typeface="宋体" panose="02010600030101010101" pitchFamily="2" charset="-122"/>
              <a:ea typeface="宋体" panose="02010600030101010101" pitchFamily="2" charset="-122"/>
            </a:endParaRPr>
          </a:p>
          <a:p>
            <a:pPr lvl="1">
              <a:lnSpc>
                <a:spcPct val="120000"/>
              </a:lnSpc>
            </a:pPr>
            <a:r>
              <a:rPr lang="zh-CN" altLang="en-US" dirty="0">
                <a:latin typeface="宋体" panose="02010600030101010101" pitchFamily="2" charset="-122"/>
                <a:ea typeface="宋体" panose="02010600030101010101" pitchFamily="2" charset="-122"/>
              </a:rPr>
              <a:t>①</a:t>
            </a:r>
            <a:r>
              <a:rPr lang="zh-CN" altLang="zh-CN" dirty="0">
                <a:latin typeface="宋体" panose="02010600030101010101" pitchFamily="2" charset="-122"/>
                <a:ea typeface="宋体" panose="02010600030101010101" pitchFamily="2" charset="-122"/>
              </a:rPr>
              <a:t>生成局部测试用例。在功能图的每个状态中，由因果图来生成局部测试用例。</a:t>
            </a:r>
          </a:p>
          <a:p>
            <a:pPr lvl="1">
              <a:lnSpc>
                <a:spcPct val="120000"/>
              </a:lnSpc>
            </a:pPr>
            <a:r>
              <a:rPr lang="zh-CN" altLang="en-US" dirty="0">
                <a:latin typeface="宋体" panose="02010600030101010101" pitchFamily="2" charset="-122"/>
                <a:ea typeface="宋体" panose="02010600030101010101" pitchFamily="2" charset="-122"/>
              </a:rPr>
              <a:t>②</a:t>
            </a:r>
            <a:r>
              <a:rPr lang="zh-CN" altLang="zh-CN" dirty="0">
                <a:latin typeface="宋体" panose="02010600030101010101" pitchFamily="2" charset="-122"/>
                <a:ea typeface="宋体" panose="02010600030101010101" pitchFamily="2" charset="-122"/>
              </a:rPr>
              <a:t>生成测试路径。生成从初始状态到最后状态的测试路径。</a:t>
            </a:r>
          </a:p>
          <a:p>
            <a:pPr>
              <a:lnSpc>
                <a:spcPct val="120000"/>
              </a:lnSpc>
            </a:pP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③</a:t>
            </a:r>
            <a:r>
              <a:rPr lang="zh-CN" altLang="zh-CN" dirty="0">
                <a:latin typeface="宋体" panose="02010600030101010101" pitchFamily="2" charset="-122"/>
                <a:ea typeface="宋体" panose="02010600030101010101" pitchFamily="2" charset="-122"/>
              </a:rPr>
              <a:t>合成测试用例。合成测试路径和功能图中每个状态的局部测试用例。</a:t>
            </a:r>
            <a:endParaRPr lang="zh-CN" altLang="en-US" dirty="0">
              <a:latin typeface="宋体" panose="02010600030101010101" pitchFamily="2" charset="-122"/>
              <a:ea typeface="宋体" panose="02010600030101010101" pitchFamily="2" charset="-122"/>
            </a:endParaRPr>
          </a:p>
        </p:txBody>
      </p:sp>
      <p:sp>
        <p:nvSpPr>
          <p:cNvPr id="6" name="灯片编号占位符 5">
            <a:extLst>
              <a:ext uri="{FF2B5EF4-FFF2-40B4-BE49-F238E27FC236}">
                <a16:creationId xmlns:a16="http://schemas.microsoft.com/office/drawing/2014/main" id="{C291D4FA-797F-4161-BE3F-A6B64A3A496A}"/>
              </a:ext>
            </a:extLst>
          </p:cNvPr>
          <p:cNvSpPr>
            <a:spLocks noGrp="1"/>
          </p:cNvSpPr>
          <p:nvPr>
            <p:ph type="sldNum" sz="quarter" idx="12"/>
          </p:nvPr>
        </p:nvSpPr>
        <p:spPr/>
        <p:txBody>
          <a:bodyPr/>
          <a:lstStyle/>
          <a:p>
            <a:fld id="{B6F15528-21DE-4FAA-801E-634DDDAF4B2B}" type="slidenum">
              <a:rPr lang="en-US" smtClean="0"/>
              <a:t>627</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additive="base">
                                        <p:cTn id="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 calcmode="lin" valueType="num">
                                      <p:cBhvr additive="base">
                                        <p:cTn id="19"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 calcmode="lin" valueType="num">
                                      <p:cBhvr additive="base">
                                        <p:cTn id="25"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910" y="2146763"/>
            <a:ext cx="12192000" cy="2657139"/>
          </a:xfrm>
          <a:prstGeom prst="rect">
            <a:avLst/>
          </a:prstGeom>
          <a:solidFill>
            <a:srgbClr val="3A418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 name="标题 2"/>
          <p:cNvSpPr>
            <a:spLocks noGrp="1"/>
          </p:cNvSpPr>
          <p:nvPr>
            <p:ph type="title"/>
          </p:nvPr>
        </p:nvSpPr>
        <p:spPr/>
        <p:txBody>
          <a:bodyPr/>
          <a:lstStyle/>
          <a:p>
            <a:pPr marL="0" indent="0"/>
            <a:r>
              <a:rPr lang="en-US" altLang="zh-CN" b="1" dirty="0"/>
              <a:t>8.3.1  </a:t>
            </a:r>
            <a:r>
              <a:rPr lang="zh-CN" altLang="en-US" b="1" dirty="0"/>
              <a:t>黑盒测试法</a:t>
            </a:r>
          </a:p>
        </p:txBody>
      </p:sp>
      <p:sp>
        <p:nvSpPr>
          <p:cNvPr id="243" name="矩形 242"/>
          <p:cNvSpPr/>
          <p:nvPr/>
        </p:nvSpPr>
        <p:spPr>
          <a:xfrm>
            <a:off x="1" y="1524794"/>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dirty="0">
              <a:latin typeface="宋体" panose="02010600030101010101" pitchFamily="2" charset="-122"/>
              <a:ea typeface="宋体" panose="02010600030101010101" pitchFamily="2" charset="-122"/>
            </a:endParaRPr>
          </a:p>
        </p:txBody>
      </p:sp>
      <p:grpSp>
        <p:nvGrpSpPr>
          <p:cNvPr id="2" name="组合 1"/>
          <p:cNvGrpSpPr/>
          <p:nvPr/>
        </p:nvGrpSpPr>
        <p:grpSpPr>
          <a:xfrm flipH="1">
            <a:off x="-19237" y="5944879"/>
            <a:ext cx="3297433" cy="914713"/>
            <a:chOff x="8920155" y="5944877"/>
            <a:chExt cx="3294742" cy="914713"/>
          </a:xfrm>
        </p:grpSpPr>
        <p:sp>
          <p:nvSpPr>
            <p:cNvPr id="23"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4"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5"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grpSp>
      <p:sp>
        <p:nvSpPr>
          <p:cNvPr id="26" name="矩形 25"/>
          <p:cNvSpPr/>
          <p:nvPr/>
        </p:nvSpPr>
        <p:spPr>
          <a:xfrm>
            <a:off x="3278196" y="6515583"/>
            <a:ext cx="8920154" cy="34400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765175" y="991394"/>
            <a:ext cx="4572000" cy="400110"/>
          </a:xfrm>
          <a:prstGeom prst="rect">
            <a:avLst/>
          </a:prstGeom>
          <a:noFill/>
        </p:spPr>
        <p:txBody>
          <a:bodyPr wrap="square" rtlCol="0">
            <a:spAutoFit/>
          </a:bodyPr>
          <a:lstStyle/>
          <a:p>
            <a:r>
              <a:rPr lang="en-US" altLang="zh-CN" sz="2000" b="1" dirty="0"/>
              <a:t>2</a:t>
            </a:r>
            <a:r>
              <a:rPr lang="zh-CN" altLang="zh-CN" sz="2000" b="1" dirty="0"/>
              <a:t>）功能图法</a:t>
            </a:r>
            <a:endParaRPr lang="zh-CN" altLang="en-US" sz="2200" b="1" dirty="0"/>
          </a:p>
        </p:txBody>
      </p:sp>
      <p:sp>
        <p:nvSpPr>
          <p:cNvPr id="7" name="矩形 6"/>
          <p:cNvSpPr/>
          <p:nvPr/>
        </p:nvSpPr>
        <p:spPr>
          <a:xfrm>
            <a:off x="993774" y="2134394"/>
            <a:ext cx="10210801" cy="2677656"/>
          </a:xfrm>
          <a:prstGeom prst="rect">
            <a:avLst/>
          </a:prstGeom>
        </p:spPr>
        <p:txBody>
          <a:bodyPr wrap="square">
            <a:spAutoFit/>
          </a:bodyPr>
          <a:lstStyle/>
          <a:p>
            <a:pPr>
              <a:lnSpc>
                <a:spcPct val="150000"/>
              </a:lnSpc>
            </a:pPr>
            <a:r>
              <a:rPr lang="zh-CN" altLang="zh-CN" sz="2800" dirty="0">
                <a:solidFill>
                  <a:schemeClr val="bg1"/>
                </a:solidFill>
              </a:rPr>
              <a:t>【</a:t>
            </a:r>
            <a:r>
              <a:rPr lang="zh-CN" altLang="zh-CN" sz="2800" b="1" dirty="0">
                <a:solidFill>
                  <a:schemeClr val="bg1"/>
                </a:solidFill>
              </a:rPr>
              <a:t>例</a:t>
            </a:r>
            <a:r>
              <a:rPr lang="en-US" altLang="zh-CN" sz="2800" b="1" dirty="0">
                <a:solidFill>
                  <a:schemeClr val="bg1"/>
                </a:solidFill>
              </a:rPr>
              <a:t>8.7</a:t>
            </a:r>
            <a:r>
              <a:rPr lang="zh-CN" altLang="zh-CN" sz="2800" dirty="0">
                <a:solidFill>
                  <a:schemeClr val="bg1"/>
                </a:solidFill>
              </a:rPr>
              <a:t>】某</a:t>
            </a:r>
            <a:r>
              <a:rPr lang="en-US" altLang="zh-CN" sz="2800" dirty="0">
                <a:solidFill>
                  <a:schemeClr val="bg1"/>
                </a:solidFill>
              </a:rPr>
              <a:t>IT</a:t>
            </a:r>
            <a:r>
              <a:rPr lang="zh-CN" altLang="zh-CN" sz="2800" dirty="0">
                <a:solidFill>
                  <a:schemeClr val="bg1"/>
                </a:solidFill>
              </a:rPr>
              <a:t>企业的某员工在其</a:t>
            </a:r>
            <a:r>
              <a:rPr lang="en-US" altLang="zh-CN" sz="2800" dirty="0">
                <a:solidFill>
                  <a:schemeClr val="bg1"/>
                </a:solidFill>
              </a:rPr>
              <a:t>OA</a:t>
            </a:r>
            <a:r>
              <a:rPr lang="zh-CN" altLang="zh-CN" sz="2800" dirty="0">
                <a:solidFill>
                  <a:schemeClr val="bg1"/>
                </a:solidFill>
              </a:rPr>
              <a:t>系统中申请购买物资，申购单由该员工所在部门负责人、财务总监、分管副总审批，审批人拒绝时流程结束。申购流程完成时，申请人、财务总监都能收到通知。请使用功能图法设计测试用例。</a:t>
            </a:r>
          </a:p>
        </p:txBody>
      </p:sp>
      <p:sp>
        <p:nvSpPr>
          <p:cNvPr id="6" name="灯片编号占位符 5">
            <a:extLst>
              <a:ext uri="{FF2B5EF4-FFF2-40B4-BE49-F238E27FC236}">
                <a16:creationId xmlns:a16="http://schemas.microsoft.com/office/drawing/2014/main" id="{9B73D9B0-8DF8-4DA5-A7B5-C9C856F667FF}"/>
              </a:ext>
            </a:extLst>
          </p:cNvPr>
          <p:cNvSpPr>
            <a:spLocks noGrp="1"/>
          </p:cNvSpPr>
          <p:nvPr>
            <p:ph type="sldNum" sz="quarter" idx="12"/>
          </p:nvPr>
        </p:nvSpPr>
        <p:spPr/>
        <p:txBody>
          <a:bodyPr/>
          <a:lstStyle/>
          <a:p>
            <a:fld id="{B6F15528-21DE-4FAA-801E-634DDDAF4B2B}" type="slidenum">
              <a:rPr lang="en-US" smtClean="0"/>
              <a:t>628</a:t>
            </a:fld>
            <a:endParaRPr lang="en-US" dirty="0"/>
          </a:p>
        </p:txBody>
      </p:sp>
    </p:spTree>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b="1" dirty="0"/>
              <a:t>8.3.1  </a:t>
            </a:r>
            <a:r>
              <a:rPr lang="zh-CN" altLang="en-US" b="1" dirty="0"/>
              <a:t>黑盒测试法</a:t>
            </a:r>
          </a:p>
        </p:txBody>
      </p:sp>
      <p:sp>
        <p:nvSpPr>
          <p:cNvPr id="243" name="矩形 242"/>
          <p:cNvSpPr/>
          <p:nvPr/>
        </p:nvSpPr>
        <p:spPr>
          <a:xfrm>
            <a:off x="1" y="1524794"/>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dirty="0">
              <a:latin typeface="宋体" panose="02010600030101010101" pitchFamily="2" charset="-122"/>
              <a:ea typeface="宋体" panose="02010600030101010101" pitchFamily="2" charset="-122"/>
            </a:endParaRPr>
          </a:p>
        </p:txBody>
      </p:sp>
      <p:grpSp>
        <p:nvGrpSpPr>
          <p:cNvPr id="2" name="组合 1"/>
          <p:cNvGrpSpPr/>
          <p:nvPr/>
        </p:nvGrpSpPr>
        <p:grpSpPr>
          <a:xfrm flipH="1">
            <a:off x="-19237" y="5944879"/>
            <a:ext cx="3297433" cy="914713"/>
            <a:chOff x="8920155" y="5944877"/>
            <a:chExt cx="3294742" cy="914713"/>
          </a:xfrm>
        </p:grpSpPr>
        <p:sp>
          <p:nvSpPr>
            <p:cNvPr id="23"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4"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5"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grpSp>
      <p:sp>
        <p:nvSpPr>
          <p:cNvPr id="26" name="矩形 25"/>
          <p:cNvSpPr/>
          <p:nvPr/>
        </p:nvSpPr>
        <p:spPr>
          <a:xfrm>
            <a:off x="3278196" y="6515583"/>
            <a:ext cx="8920154" cy="34400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765175" y="991394"/>
            <a:ext cx="4572000" cy="400110"/>
          </a:xfrm>
          <a:prstGeom prst="rect">
            <a:avLst/>
          </a:prstGeom>
          <a:noFill/>
        </p:spPr>
        <p:txBody>
          <a:bodyPr wrap="square" rtlCol="0">
            <a:spAutoFit/>
          </a:bodyPr>
          <a:lstStyle/>
          <a:p>
            <a:r>
              <a:rPr lang="en-US" altLang="zh-CN" sz="2000" b="1" dirty="0"/>
              <a:t>2</a:t>
            </a:r>
            <a:r>
              <a:rPr lang="zh-CN" altLang="zh-CN" sz="2000" b="1" dirty="0"/>
              <a:t>）功能图法</a:t>
            </a:r>
            <a:endParaRPr lang="zh-CN" altLang="en-US" sz="2200" b="1" dirty="0"/>
          </a:p>
        </p:txBody>
      </p:sp>
      <p:sp>
        <p:nvSpPr>
          <p:cNvPr id="7" name="矩形 6"/>
          <p:cNvSpPr/>
          <p:nvPr/>
        </p:nvSpPr>
        <p:spPr>
          <a:xfrm>
            <a:off x="917574" y="2595983"/>
            <a:ext cx="11280775" cy="1380378"/>
          </a:xfrm>
          <a:prstGeom prst="rect">
            <a:avLst/>
          </a:prstGeom>
        </p:spPr>
        <p:txBody>
          <a:bodyPr wrap="square">
            <a:spAutoFit/>
          </a:bodyPr>
          <a:lstStyle/>
          <a:p>
            <a:pPr>
              <a:lnSpc>
                <a:spcPct val="120000"/>
              </a:lnSpc>
            </a:pPr>
            <a:r>
              <a:rPr lang="zh-CN" altLang="zh-CN" dirty="0"/>
              <a:t>步骤①：根据题目需求说明</a:t>
            </a:r>
            <a:endParaRPr lang="en-US" altLang="zh-CN" dirty="0"/>
          </a:p>
          <a:p>
            <a:pPr>
              <a:lnSpc>
                <a:spcPct val="120000"/>
              </a:lnSpc>
            </a:pPr>
            <a:r>
              <a:rPr lang="zh-CN" altLang="zh-CN" dirty="0"/>
              <a:t>画出相关物质申购功能流程</a:t>
            </a:r>
            <a:endParaRPr lang="en-US" altLang="zh-CN" dirty="0"/>
          </a:p>
          <a:p>
            <a:pPr>
              <a:lnSpc>
                <a:spcPct val="120000"/>
              </a:lnSpc>
            </a:pPr>
            <a:r>
              <a:rPr lang="zh-CN" altLang="zh-CN" dirty="0"/>
              <a:t>图，如图</a:t>
            </a:r>
            <a:r>
              <a:rPr lang="en-US" altLang="zh-CN" dirty="0"/>
              <a:t>8-12</a:t>
            </a:r>
            <a:r>
              <a:rPr lang="zh-CN" altLang="zh-CN" dirty="0"/>
              <a:t>所示。</a:t>
            </a:r>
            <a:endParaRPr lang="zh-CN" altLang="en-US" dirty="0">
              <a:latin typeface="宋体" panose="02010600030101010101" pitchFamily="2" charset="-122"/>
              <a:ea typeface="宋体" panose="02010600030101010101" pitchFamily="2"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9601" y="958429"/>
            <a:ext cx="4762500" cy="530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灯片编号占位符 5">
            <a:extLst>
              <a:ext uri="{FF2B5EF4-FFF2-40B4-BE49-F238E27FC236}">
                <a16:creationId xmlns:a16="http://schemas.microsoft.com/office/drawing/2014/main" id="{422B8179-45EE-4F2D-9BFB-5B5E5DC70D9B}"/>
              </a:ext>
            </a:extLst>
          </p:cNvPr>
          <p:cNvSpPr>
            <a:spLocks noGrp="1"/>
          </p:cNvSpPr>
          <p:nvPr>
            <p:ph type="sldNum" sz="quarter" idx="12"/>
          </p:nvPr>
        </p:nvSpPr>
        <p:spPr/>
        <p:txBody>
          <a:bodyPr/>
          <a:lstStyle/>
          <a:p>
            <a:fld id="{B6F15528-21DE-4FAA-801E-634DDDAF4B2B}" type="slidenum">
              <a:rPr lang="en-US" smtClean="0"/>
              <a:t>629</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b="1" dirty="0"/>
              <a:t>2.1  </a:t>
            </a:r>
            <a:r>
              <a:rPr lang="zh-CN" altLang="zh-CN" b="1" dirty="0"/>
              <a:t>软件工程经济分析的基本要素</a:t>
            </a:r>
            <a:endParaRPr lang="zh-CN" altLang="en-US" dirty="0"/>
          </a:p>
        </p:txBody>
      </p:sp>
      <p:sp>
        <p:nvSpPr>
          <p:cNvPr id="243" name="矩形 242"/>
          <p:cNvSpPr/>
          <p:nvPr/>
        </p:nvSpPr>
        <p:spPr>
          <a:xfrm>
            <a:off x="1" y="1768910"/>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9" name="矩形 18"/>
          <p:cNvSpPr/>
          <p:nvPr/>
        </p:nvSpPr>
        <p:spPr>
          <a:xfrm>
            <a:off x="0" y="2319861"/>
            <a:ext cx="12192000" cy="2938733"/>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3200" dirty="0"/>
          </a:p>
        </p:txBody>
      </p:sp>
      <p:sp>
        <p:nvSpPr>
          <p:cNvPr id="20" name="内容占位符 4"/>
          <p:cNvSpPr txBox="1"/>
          <p:nvPr/>
        </p:nvSpPr>
        <p:spPr>
          <a:xfrm>
            <a:off x="645163" y="2757043"/>
            <a:ext cx="10923849" cy="2064368"/>
          </a:xfrm>
          <a:prstGeom prst="rect">
            <a:avLst/>
          </a:prstGeom>
        </p:spPr>
        <p:txBody>
          <a:bodyPr vert="horz" lIns="91440" tIns="45720" rIns="91440" bIns="45720" rtlCol="0">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3200" dirty="0">
                <a:solidFill>
                  <a:schemeClr val="bg1"/>
                </a:solidFill>
              </a:rPr>
              <a:t>       </a:t>
            </a:r>
            <a:r>
              <a:rPr lang="zh-CN" altLang="zh-CN" sz="3200" dirty="0">
                <a:solidFill>
                  <a:schemeClr val="bg1"/>
                </a:solidFill>
              </a:rPr>
              <a:t>软件工程经济分析的基本要素主要有：投资、筹资和融资、成本和费用、销售收入</a:t>
            </a:r>
            <a:r>
              <a:rPr lang="zh-CN" altLang="en-US" sz="3200" dirty="0">
                <a:solidFill>
                  <a:schemeClr val="bg1"/>
                </a:solidFill>
              </a:rPr>
              <a:t>与</a:t>
            </a:r>
            <a:r>
              <a:rPr lang="zh-CN" altLang="zh-CN" sz="3200" dirty="0">
                <a:solidFill>
                  <a:schemeClr val="bg1"/>
                </a:solidFill>
              </a:rPr>
              <a:t>利润</a:t>
            </a:r>
            <a:r>
              <a:rPr lang="zh-CN" altLang="en-US" sz="3200" dirty="0">
                <a:solidFill>
                  <a:schemeClr val="bg1"/>
                </a:solidFill>
              </a:rPr>
              <a:t>、主要税金</a:t>
            </a:r>
            <a:r>
              <a:rPr lang="zh-CN" altLang="zh-CN" sz="3200" dirty="0">
                <a:solidFill>
                  <a:schemeClr val="bg1"/>
                </a:solidFill>
              </a:rPr>
              <a:t>等。</a:t>
            </a:r>
            <a:endParaRPr lang="zh-CN" altLang="en-US" sz="3200" b="1" dirty="0">
              <a:solidFill>
                <a:schemeClr val="bg1"/>
              </a:solidFill>
            </a:endParaRPr>
          </a:p>
        </p:txBody>
      </p:sp>
      <p:sp>
        <p:nvSpPr>
          <p:cNvPr id="23"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4"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5"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6" name="矩形 25"/>
          <p:cNvSpPr/>
          <p:nvPr/>
        </p:nvSpPr>
        <p:spPr>
          <a:xfrm>
            <a:off x="1" y="6515579"/>
            <a:ext cx="8920154" cy="344009"/>
          </a:xfrm>
          <a:prstGeom prst="rect">
            <a:avLst/>
          </a:prstGeom>
          <a:solidFill>
            <a:srgbClr val="4C3D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DB9E9410-EEEC-4172-8190-BEB92470ACC3}"/>
              </a:ext>
            </a:extLst>
          </p:cNvPr>
          <p:cNvSpPr>
            <a:spLocks noGrp="1"/>
          </p:cNvSpPr>
          <p:nvPr>
            <p:ph type="sldNum" sz="quarter" idx="12"/>
          </p:nvPr>
        </p:nvSpPr>
        <p:spPr/>
        <p:txBody>
          <a:bodyPr/>
          <a:lstStyle/>
          <a:p>
            <a:fld id="{B6F15528-21DE-4FAA-801E-634DDDAF4B2B}" type="slidenum">
              <a:rPr lang="en-US" smtClean="0"/>
              <a:t>63</a:t>
            </a:fld>
            <a:endParaRPr lang="en-US" dirty="0"/>
          </a:p>
        </p:txBody>
      </p:sp>
      <p:sp>
        <p:nvSpPr>
          <p:cNvPr id="12" name="灯片编号占位符 8">
            <a:extLst>
              <a:ext uri="{FF2B5EF4-FFF2-40B4-BE49-F238E27FC236}">
                <a16:creationId xmlns:a16="http://schemas.microsoft.com/office/drawing/2014/main" id="{EB0EC6B6-E1A2-4623-A65E-42F23DABB5C9}"/>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63</a:t>
            </a:fld>
            <a:endParaRPr kumimoji="0" lang="en-US" altLang="zh-CN" sz="1800">
              <a:latin typeface="Times New Roman" panose="02020603050405020304" pitchFamily="18" charset="0"/>
            </a:endParaRPr>
          </a:p>
        </p:txBody>
      </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b="1" dirty="0"/>
              <a:t>8.3.1  </a:t>
            </a:r>
            <a:r>
              <a:rPr lang="zh-CN" altLang="en-US" b="1" dirty="0"/>
              <a:t>黑盒测试法</a:t>
            </a:r>
          </a:p>
        </p:txBody>
      </p:sp>
      <p:sp>
        <p:nvSpPr>
          <p:cNvPr id="243" name="矩形 242"/>
          <p:cNvSpPr/>
          <p:nvPr/>
        </p:nvSpPr>
        <p:spPr>
          <a:xfrm>
            <a:off x="1" y="1524794"/>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dirty="0">
              <a:latin typeface="宋体" panose="02010600030101010101" pitchFamily="2" charset="-122"/>
              <a:ea typeface="宋体" panose="02010600030101010101" pitchFamily="2" charset="-122"/>
            </a:endParaRPr>
          </a:p>
        </p:txBody>
      </p:sp>
      <p:grpSp>
        <p:nvGrpSpPr>
          <p:cNvPr id="2" name="组合 1"/>
          <p:cNvGrpSpPr/>
          <p:nvPr/>
        </p:nvGrpSpPr>
        <p:grpSpPr>
          <a:xfrm flipH="1">
            <a:off x="-19237" y="5944879"/>
            <a:ext cx="3297433" cy="914713"/>
            <a:chOff x="8920155" y="5944877"/>
            <a:chExt cx="3294742" cy="914713"/>
          </a:xfrm>
        </p:grpSpPr>
        <p:sp>
          <p:nvSpPr>
            <p:cNvPr id="23"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4"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5"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grpSp>
      <p:sp>
        <p:nvSpPr>
          <p:cNvPr id="26" name="矩形 25"/>
          <p:cNvSpPr/>
          <p:nvPr/>
        </p:nvSpPr>
        <p:spPr>
          <a:xfrm>
            <a:off x="3278196" y="6515583"/>
            <a:ext cx="8920154" cy="34400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765175" y="991394"/>
            <a:ext cx="4572000" cy="400110"/>
          </a:xfrm>
          <a:prstGeom prst="rect">
            <a:avLst/>
          </a:prstGeom>
          <a:noFill/>
        </p:spPr>
        <p:txBody>
          <a:bodyPr wrap="square" rtlCol="0">
            <a:spAutoFit/>
          </a:bodyPr>
          <a:lstStyle/>
          <a:p>
            <a:r>
              <a:rPr lang="en-US" altLang="zh-CN" sz="2000" b="1" dirty="0"/>
              <a:t>2</a:t>
            </a:r>
            <a:r>
              <a:rPr lang="zh-CN" altLang="zh-CN" sz="2000" b="1" dirty="0"/>
              <a:t>）功能图法</a:t>
            </a:r>
            <a:endParaRPr lang="zh-CN" altLang="en-US" sz="2200" b="1" dirty="0"/>
          </a:p>
        </p:txBody>
      </p:sp>
      <p:sp>
        <p:nvSpPr>
          <p:cNvPr id="7" name="矩形 6"/>
          <p:cNvSpPr/>
          <p:nvPr/>
        </p:nvSpPr>
        <p:spPr>
          <a:xfrm>
            <a:off x="627175" y="1807239"/>
            <a:ext cx="11280775" cy="3933384"/>
          </a:xfrm>
          <a:prstGeom prst="rect">
            <a:avLst/>
          </a:prstGeom>
        </p:spPr>
        <p:txBody>
          <a:bodyPr wrap="square">
            <a:spAutoFit/>
          </a:bodyPr>
          <a:lstStyle/>
          <a:p>
            <a:pPr>
              <a:lnSpc>
                <a:spcPct val="130000"/>
              </a:lnSpc>
            </a:pPr>
            <a:r>
              <a:rPr lang="zh-CN" altLang="zh-CN" dirty="0"/>
              <a:t>步骤②：根据图</a:t>
            </a:r>
            <a:r>
              <a:rPr lang="en-US" altLang="zh-CN" dirty="0"/>
              <a:t>8-12</a:t>
            </a:r>
            <a:r>
              <a:rPr lang="zh-CN" altLang="zh-CN" dirty="0"/>
              <a:t>的功能流程图生成相应的测试路径。</a:t>
            </a:r>
          </a:p>
          <a:p>
            <a:pPr lvl="1">
              <a:lnSpc>
                <a:spcPct val="130000"/>
              </a:lnSpc>
            </a:pPr>
            <a:r>
              <a:rPr lang="zh-CN" altLang="en-US" dirty="0"/>
              <a:t>①</a:t>
            </a:r>
            <a:r>
              <a:rPr lang="zh-CN" altLang="zh-CN" dirty="0"/>
              <a:t>审批（部门领导），流程继续（同意）。</a:t>
            </a:r>
          </a:p>
          <a:p>
            <a:pPr lvl="1">
              <a:lnSpc>
                <a:spcPct val="130000"/>
              </a:lnSpc>
            </a:pPr>
            <a:r>
              <a:rPr lang="zh-CN" altLang="en-US" dirty="0"/>
              <a:t>②</a:t>
            </a:r>
            <a:r>
              <a:rPr lang="zh-CN" altLang="zh-CN" dirty="0"/>
              <a:t>审批（部门领导），流程结束（拒绝）。</a:t>
            </a:r>
          </a:p>
          <a:p>
            <a:pPr lvl="1">
              <a:lnSpc>
                <a:spcPct val="130000"/>
              </a:lnSpc>
            </a:pPr>
            <a:r>
              <a:rPr lang="zh-CN" altLang="en-US" dirty="0"/>
              <a:t>③</a:t>
            </a:r>
            <a:r>
              <a:rPr lang="zh-CN" altLang="zh-CN" dirty="0"/>
              <a:t>审批（财务总监），流程继续（同意）。</a:t>
            </a:r>
          </a:p>
          <a:p>
            <a:pPr lvl="1">
              <a:lnSpc>
                <a:spcPct val="130000"/>
              </a:lnSpc>
            </a:pPr>
            <a:r>
              <a:rPr lang="zh-CN" altLang="en-US" dirty="0"/>
              <a:t>④</a:t>
            </a:r>
            <a:r>
              <a:rPr lang="zh-CN" altLang="zh-CN" dirty="0"/>
              <a:t>审批（账务总监），流程结束（拒绝）。</a:t>
            </a:r>
          </a:p>
          <a:p>
            <a:pPr lvl="1">
              <a:lnSpc>
                <a:spcPct val="130000"/>
              </a:lnSpc>
            </a:pPr>
            <a:r>
              <a:rPr lang="zh-CN" altLang="en-US" dirty="0"/>
              <a:t>⑤</a:t>
            </a:r>
            <a:r>
              <a:rPr lang="zh-CN" altLang="zh-CN" dirty="0"/>
              <a:t>审批（分管副总），流程继续（同意）。</a:t>
            </a:r>
          </a:p>
          <a:p>
            <a:pPr lvl="1">
              <a:lnSpc>
                <a:spcPct val="130000"/>
              </a:lnSpc>
            </a:pPr>
            <a:r>
              <a:rPr lang="zh-CN" altLang="en-US" dirty="0"/>
              <a:t>⑥</a:t>
            </a:r>
            <a:r>
              <a:rPr lang="zh-CN" altLang="zh-CN" dirty="0"/>
              <a:t>审批（分管副总），流程结束（拒绝）。</a:t>
            </a:r>
          </a:p>
          <a:p>
            <a:pPr>
              <a:lnSpc>
                <a:spcPct val="130000"/>
              </a:lnSpc>
            </a:pPr>
            <a:r>
              <a:rPr lang="en-US" altLang="zh-CN" dirty="0"/>
              <a:t>       </a:t>
            </a:r>
            <a:r>
              <a:rPr lang="zh-CN" altLang="zh-CN" dirty="0"/>
              <a:t>⑦申购流程完成时，发送通知。</a:t>
            </a:r>
          </a:p>
        </p:txBody>
      </p:sp>
      <p:pic>
        <p:nvPicPr>
          <p:cNvPr id="1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075" t="-1" r="7293" b="-2180"/>
          <a:stretch>
            <a:fillRect/>
          </a:stretch>
        </p:blipFill>
        <p:spPr bwMode="auto">
          <a:xfrm>
            <a:off x="8248769" y="956460"/>
            <a:ext cx="3935393" cy="5095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灯片编号占位符 5">
            <a:extLst>
              <a:ext uri="{FF2B5EF4-FFF2-40B4-BE49-F238E27FC236}">
                <a16:creationId xmlns:a16="http://schemas.microsoft.com/office/drawing/2014/main" id="{586105FE-0B70-4139-B63F-F8FF7062FC84}"/>
              </a:ext>
            </a:extLst>
          </p:cNvPr>
          <p:cNvSpPr>
            <a:spLocks noGrp="1"/>
          </p:cNvSpPr>
          <p:nvPr>
            <p:ph type="sldNum" sz="quarter" idx="12"/>
          </p:nvPr>
        </p:nvSpPr>
        <p:spPr/>
        <p:txBody>
          <a:bodyPr/>
          <a:lstStyle/>
          <a:p>
            <a:fld id="{B6F15528-21DE-4FAA-801E-634DDDAF4B2B}" type="slidenum">
              <a:rPr lang="en-US" smtClean="0"/>
              <a:t>630</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additive="base">
                                        <p:cTn id="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 calcmode="lin" valueType="num">
                                      <p:cBhvr additive="base">
                                        <p:cTn id="19"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 calcmode="lin" valueType="num">
                                      <p:cBhvr additive="base">
                                        <p:cTn id="25"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anim calcmode="lin" valueType="num">
                                      <p:cBhvr additive="base">
                                        <p:cTn id="31"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 calcmode="lin" valueType="num">
                                      <p:cBhvr additive="base">
                                        <p:cTn id="37"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xEl>
                                              <p:pRg st="7" end="7"/>
                                            </p:txEl>
                                          </p:spTgt>
                                        </p:tgtEl>
                                        <p:attrNameLst>
                                          <p:attrName>style.visibility</p:attrName>
                                        </p:attrNameLst>
                                      </p:cBhvr>
                                      <p:to>
                                        <p:strVal val="visible"/>
                                      </p:to>
                                    </p:set>
                                    <p:anim calcmode="lin" valueType="num">
                                      <p:cBhvr additive="base">
                                        <p:cTn id="43"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b="1" dirty="0"/>
              <a:t>8.3.1  </a:t>
            </a:r>
            <a:r>
              <a:rPr lang="zh-CN" altLang="en-US" b="1" dirty="0"/>
              <a:t>黑盒测试法</a:t>
            </a:r>
          </a:p>
        </p:txBody>
      </p:sp>
      <p:sp>
        <p:nvSpPr>
          <p:cNvPr id="243" name="矩形 242"/>
          <p:cNvSpPr/>
          <p:nvPr/>
        </p:nvSpPr>
        <p:spPr>
          <a:xfrm>
            <a:off x="1" y="1524794"/>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dirty="0">
              <a:latin typeface="宋体" panose="02010600030101010101" pitchFamily="2" charset="-122"/>
              <a:ea typeface="宋体" panose="02010600030101010101" pitchFamily="2" charset="-122"/>
            </a:endParaRPr>
          </a:p>
        </p:txBody>
      </p:sp>
      <p:grpSp>
        <p:nvGrpSpPr>
          <p:cNvPr id="2" name="组合 1"/>
          <p:cNvGrpSpPr/>
          <p:nvPr/>
        </p:nvGrpSpPr>
        <p:grpSpPr>
          <a:xfrm flipH="1">
            <a:off x="-19237" y="5944879"/>
            <a:ext cx="3297433" cy="914713"/>
            <a:chOff x="8920155" y="5944877"/>
            <a:chExt cx="3294742" cy="914713"/>
          </a:xfrm>
        </p:grpSpPr>
        <p:sp>
          <p:nvSpPr>
            <p:cNvPr id="23"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4"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5"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grpSp>
      <p:sp>
        <p:nvSpPr>
          <p:cNvPr id="26" name="矩形 25"/>
          <p:cNvSpPr/>
          <p:nvPr/>
        </p:nvSpPr>
        <p:spPr>
          <a:xfrm>
            <a:off x="3278196" y="6515583"/>
            <a:ext cx="8920154" cy="34400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765175" y="991394"/>
            <a:ext cx="4572000" cy="400110"/>
          </a:xfrm>
          <a:prstGeom prst="rect">
            <a:avLst/>
          </a:prstGeom>
          <a:noFill/>
        </p:spPr>
        <p:txBody>
          <a:bodyPr wrap="square" rtlCol="0">
            <a:spAutoFit/>
          </a:bodyPr>
          <a:lstStyle/>
          <a:p>
            <a:r>
              <a:rPr lang="en-US" altLang="zh-CN" sz="2000" b="1" dirty="0"/>
              <a:t>2</a:t>
            </a:r>
            <a:r>
              <a:rPr lang="zh-CN" altLang="zh-CN" sz="2000" b="1" dirty="0"/>
              <a:t>）功能图法</a:t>
            </a:r>
            <a:endParaRPr lang="zh-CN" altLang="en-US" sz="2200" b="1" dirty="0"/>
          </a:p>
        </p:txBody>
      </p:sp>
      <p:sp>
        <p:nvSpPr>
          <p:cNvPr id="7" name="矩形 6"/>
          <p:cNvSpPr/>
          <p:nvPr/>
        </p:nvSpPr>
        <p:spPr>
          <a:xfrm>
            <a:off x="917575" y="1600994"/>
            <a:ext cx="11280775" cy="984500"/>
          </a:xfrm>
          <a:prstGeom prst="rect">
            <a:avLst/>
          </a:prstGeom>
        </p:spPr>
        <p:txBody>
          <a:bodyPr wrap="square">
            <a:spAutoFit/>
          </a:bodyPr>
          <a:lstStyle/>
          <a:p>
            <a:pPr>
              <a:lnSpc>
                <a:spcPct val="130000"/>
              </a:lnSpc>
            </a:pPr>
            <a:r>
              <a:rPr lang="zh-CN" altLang="zh-CN" dirty="0"/>
              <a:t>由以上状态生成四种测试路径如表</a:t>
            </a:r>
            <a:r>
              <a:rPr lang="en-US" altLang="zh-CN" dirty="0"/>
              <a:t>8-10</a:t>
            </a:r>
            <a:r>
              <a:rPr lang="zh-CN" altLang="zh-CN" dirty="0"/>
              <a:t>所示：</a:t>
            </a:r>
            <a:endParaRPr lang="en-US" altLang="zh-CN" dirty="0"/>
          </a:p>
          <a:p>
            <a:pPr>
              <a:lnSpc>
                <a:spcPct val="130000"/>
              </a:lnSpc>
            </a:pPr>
            <a:endParaRPr lang="zh-CN" altLang="en-US" dirty="0">
              <a:latin typeface="宋体" panose="02010600030101010101" pitchFamily="2" charset="-122"/>
              <a:ea typeface="宋体" panose="02010600030101010101" pitchFamily="2" charset="-122"/>
            </a:endParaRPr>
          </a:p>
        </p:txBody>
      </p:sp>
      <p:graphicFrame>
        <p:nvGraphicFramePr>
          <p:cNvPr id="5" name="表格 4"/>
          <p:cNvGraphicFramePr>
            <a:graphicFrameLocks noGrp="1"/>
          </p:cNvGraphicFramePr>
          <p:nvPr/>
        </p:nvGraphicFramePr>
        <p:xfrm>
          <a:off x="6568853" y="3277394"/>
          <a:ext cx="4849336" cy="1524000"/>
        </p:xfrm>
        <a:graphic>
          <a:graphicData uri="http://schemas.openxmlformats.org/drawingml/2006/table">
            <a:tbl>
              <a:tblPr firstRow="1" firstCol="1" bandRow="1">
                <a:tableStyleId>{5C22544A-7EE6-4342-B048-85BDC9FD1C3A}</a:tableStyleId>
              </a:tblPr>
              <a:tblGrid>
                <a:gridCol w="1676401">
                  <a:extLst>
                    <a:ext uri="{9D8B030D-6E8A-4147-A177-3AD203B41FA5}">
                      <a16:colId xmlns:a16="http://schemas.microsoft.com/office/drawing/2014/main" val="20000"/>
                    </a:ext>
                  </a:extLst>
                </a:gridCol>
                <a:gridCol w="3172935">
                  <a:extLst>
                    <a:ext uri="{9D8B030D-6E8A-4147-A177-3AD203B41FA5}">
                      <a16:colId xmlns:a16="http://schemas.microsoft.com/office/drawing/2014/main" val="20001"/>
                    </a:ext>
                  </a:extLst>
                </a:gridCol>
              </a:tblGrid>
              <a:tr h="0">
                <a:tc>
                  <a:txBody>
                    <a:bodyPr/>
                    <a:lstStyle/>
                    <a:p>
                      <a:pPr algn="ctr">
                        <a:spcAft>
                          <a:spcPts val="0"/>
                        </a:spcAft>
                      </a:pPr>
                      <a:r>
                        <a:rPr lang="zh-CN" sz="2000" kern="100" dirty="0">
                          <a:solidFill>
                            <a:schemeClr val="tx1"/>
                          </a:solidFill>
                          <a:effectLst/>
                        </a:rPr>
                        <a:t>序号</a:t>
                      </a:r>
                      <a:endParaRPr lang="zh-CN" sz="2000" kern="100" dirty="0">
                        <a:solidFill>
                          <a:schemeClr val="tx1"/>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zh-CN" sz="2000" kern="100" dirty="0">
                          <a:solidFill>
                            <a:schemeClr val="tx1"/>
                          </a:solidFill>
                          <a:effectLst/>
                        </a:rPr>
                        <a:t>测试路径</a:t>
                      </a:r>
                      <a:endParaRPr lang="zh-CN" sz="2000" kern="100" dirty="0">
                        <a:solidFill>
                          <a:schemeClr val="tx1"/>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spcAft>
                          <a:spcPts val="0"/>
                        </a:spcAft>
                      </a:pPr>
                      <a:r>
                        <a:rPr lang="en-US" sz="2000" kern="100" dirty="0">
                          <a:solidFill>
                            <a:schemeClr val="tx1"/>
                          </a:solidFill>
                          <a:effectLst/>
                        </a:rPr>
                        <a:t>1</a:t>
                      </a:r>
                      <a:endParaRPr lang="zh-CN" sz="2000" kern="100" dirty="0">
                        <a:solidFill>
                          <a:schemeClr val="tx1"/>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43000" lvl="2" indent="-228600" algn="ctr">
                        <a:spcAft>
                          <a:spcPts val="0"/>
                        </a:spcAft>
                        <a:buFont typeface="+mj-ea"/>
                        <a:buAutoNum type="circleNumDbPlain"/>
                      </a:pPr>
                      <a:r>
                        <a:rPr lang="zh-CN" sz="2000" kern="100" dirty="0">
                          <a:solidFill>
                            <a:schemeClr val="tx1"/>
                          </a:solidFill>
                          <a:effectLst/>
                        </a:rPr>
                        <a:t>→ ③→ ⑤→ ⑦</a:t>
                      </a:r>
                      <a:endParaRPr lang="zh-CN" sz="2000" kern="100" dirty="0">
                        <a:solidFill>
                          <a:schemeClr val="tx1"/>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lgn="ctr">
                        <a:spcAft>
                          <a:spcPts val="0"/>
                        </a:spcAft>
                      </a:pPr>
                      <a:r>
                        <a:rPr lang="en-US" sz="2000" kern="100">
                          <a:solidFill>
                            <a:schemeClr val="tx1"/>
                          </a:solidFill>
                          <a:effectLst/>
                        </a:rPr>
                        <a:t>2</a:t>
                      </a:r>
                      <a:endParaRPr lang="zh-CN" sz="2000" kern="100">
                        <a:solidFill>
                          <a:schemeClr val="tx1"/>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914400" lvl="2" indent="0" algn="ctr">
                        <a:spcAft>
                          <a:spcPts val="0"/>
                        </a:spcAft>
                        <a:buFont typeface="+mj-ea"/>
                        <a:buNone/>
                      </a:pPr>
                      <a:r>
                        <a:rPr lang="zh-CN" altLang="en-US" sz="2000" kern="100">
                          <a:solidFill>
                            <a:schemeClr val="tx1"/>
                          </a:solidFill>
                          <a:effectLst/>
                        </a:rPr>
                        <a:t>②</a:t>
                      </a:r>
                      <a:r>
                        <a:rPr lang="en-US" sz="2000" kern="100" dirty="0">
                          <a:solidFill>
                            <a:schemeClr val="tx1"/>
                          </a:solidFill>
                          <a:effectLst/>
                        </a:rPr>
                        <a:t> </a:t>
                      </a:r>
                      <a:endParaRPr lang="zh-CN" sz="2000" kern="100" dirty="0">
                        <a:solidFill>
                          <a:schemeClr val="tx1"/>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ctr">
                        <a:spcAft>
                          <a:spcPts val="0"/>
                        </a:spcAft>
                      </a:pPr>
                      <a:r>
                        <a:rPr lang="en-US" sz="2000" kern="100">
                          <a:solidFill>
                            <a:schemeClr val="tx1"/>
                          </a:solidFill>
                          <a:effectLst/>
                        </a:rPr>
                        <a:t>3</a:t>
                      </a:r>
                      <a:endParaRPr lang="zh-CN" sz="2000" kern="100">
                        <a:solidFill>
                          <a:schemeClr val="tx1"/>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altLang="zh-CN" sz="2000" kern="100" dirty="0">
                          <a:solidFill>
                            <a:schemeClr val="tx1"/>
                          </a:solidFill>
                          <a:effectLst/>
                        </a:rPr>
                        <a:t>              </a:t>
                      </a:r>
                      <a:r>
                        <a:rPr lang="zh-CN" sz="2000" kern="100" dirty="0">
                          <a:solidFill>
                            <a:schemeClr val="tx1"/>
                          </a:solidFill>
                          <a:effectLst/>
                        </a:rPr>
                        <a:t>①→ ④</a:t>
                      </a:r>
                      <a:endParaRPr lang="zh-CN" sz="2000" kern="100" dirty="0">
                        <a:solidFill>
                          <a:schemeClr val="tx1"/>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algn="ctr">
                        <a:spcAft>
                          <a:spcPts val="0"/>
                        </a:spcAft>
                      </a:pPr>
                      <a:r>
                        <a:rPr lang="en-US" sz="2000" kern="100" dirty="0">
                          <a:solidFill>
                            <a:schemeClr val="tx1"/>
                          </a:solidFill>
                          <a:effectLst/>
                        </a:rPr>
                        <a:t>4</a:t>
                      </a:r>
                      <a:endParaRPr lang="zh-CN" sz="2000" kern="100" dirty="0">
                        <a:solidFill>
                          <a:schemeClr val="tx1"/>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42950" lvl="1" indent="-285750" algn="ctr">
                        <a:spcAft>
                          <a:spcPts val="0"/>
                        </a:spcAft>
                        <a:buFont typeface="+mj-ea"/>
                        <a:buAutoNum type="circleNumDbPlain"/>
                      </a:pPr>
                      <a:r>
                        <a:rPr lang="zh-CN" sz="2000" kern="100" dirty="0">
                          <a:solidFill>
                            <a:schemeClr val="tx1"/>
                          </a:solidFill>
                          <a:effectLst/>
                        </a:rPr>
                        <a:t>→ ③→ ⑥</a:t>
                      </a:r>
                      <a:endParaRPr lang="zh-CN" sz="2000" kern="100" dirty="0">
                        <a:solidFill>
                          <a:schemeClr val="tx1"/>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6" name="Rectangle 1"/>
          <p:cNvSpPr>
            <a:spLocks noChangeArrowheads="1"/>
          </p:cNvSpPr>
          <p:nvPr/>
        </p:nvSpPr>
        <p:spPr bwMode="auto">
          <a:xfrm>
            <a:off x="7532593" y="2401353"/>
            <a:ext cx="282962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2000" b="0" i="0" u="none" strike="noStrike" cap="none" normalizeH="0" baseline="0" dirty="0">
                <a:ln>
                  <a:noFill/>
                </a:ln>
                <a:solidFill>
                  <a:schemeClr val="tx1"/>
                </a:solidFill>
                <a:effectLst/>
                <a:latin typeface="Calibri" panose="020F0502020204030204" charset="0"/>
                <a:ea typeface="宋体" panose="02010600030101010101" pitchFamily="2" charset="-122"/>
                <a:cs typeface="Calibri" panose="020F0502020204030204" charset="0"/>
              </a:rPr>
              <a:t>表</a:t>
            </a:r>
            <a:r>
              <a:rPr kumimoji="0" lang="en-US" altLang="zh-CN" sz="2000" b="0" i="0" u="none" strike="noStrike" cap="none" normalizeH="0" baseline="0" dirty="0">
                <a:ln>
                  <a:noFill/>
                </a:ln>
                <a:solidFill>
                  <a:schemeClr val="tx1"/>
                </a:solidFill>
                <a:effectLst/>
                <a:latin typeface="Calibri" panose="020F0502020204030204" charset="0"/>
                <a:ea typeface="宋体" panose="02010600030101010101" pitchFamily="2" charset="-122"/>
                <a:cs typeface="Calibri" panose="020F0502020204030204" charset="0"/>
              </a:rPr>
              <a:t>8-10 </a:t>
            </a:r>
            <a:r>
              <a:rPr kumimoji="0" lang="zh-CN" altLang="en-US" sz="2000" b="0" i="0" u="none" strike="noStrike" cap="none" normalizeH="0" baseline="0" dirty="0">
                <a:ln>
                  <a:noFill/>
                </a:ln>
                <a:solidFill>
                  <a:schemeClr val="tx1"/>
                </a:solidFill>
                <a:effectLst/>
                <a:latin typeface="Calibri" panose="020F0502020204030204" charset="0"/>
                <a:ea typeface="宋体" panose="02010600030101010101" pitchFamily="2" charset="-122"/>
                <a:cs typeface="Calibri" panose="020F0502020204030204" charset="0"/>
              </a:rPr>
              <a:t>例</a:t>
            </a:r>
            <a:r>
              <a:rPr kumimoji="0" lang="en-US" altLang="zh-CN" sz="2000" b="0" i="0" u="none" strike="noStrike" cap="none" normalizeH="0" baseline="0" dirty="0">
                <a:ln>
                  <a:noFill/>
                </a:ln>
                <a:solidFill>
                  <a:schemeClr val="tx1"/>
                </a:solidFill>
                <a:effectLst/>
                <a:latin typeface="Calibri" panose="020F0502020204030204" charset="0"/>
                <a:ea typeface="宋体" panose="02010600030101010101" pitchFamily="2" charset="-122"/>
                <a:cs typeface="Calibri" panose="020F0502020204030204" charset="0"/>
              </a:rPr>
              <a:t>8.7</a:t>
            </a:r>
            <a:r>
              <a:rPr kumimoji="0" lang="zh-CN" altLang="en-US" sz="2000" b="0" i="0" u="none" strike="noStrike" cap="none" normalizeH="0" baseline="0" dirty="0">
                <a:ln>
                  <a:noFill/>
                </a:ln>
                <a:solidFill>
                  <a:schemeClr val="tx1"/>
                </a:solidFill>
                <a:effectLst/>
                <a:latin typeface="Calibri" panose="020F0502020204030204" charset="0"/>
                <a:ea typeface="宋体" panose="02010600030101010101" pitchFamily="2" charset="-122"/>
                <a:cs typeface="Calibri" panose="020F0502020204030204" charset="0"/>
              </a:rPr>
              <a:t>测试路径表</a:t>
            </a:r>
            <a:endParaRPr kumimoji="0" lang="zh-CN" altLang="en-US"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3" name="矩形 12"/>
          <p:cNvSpPr/>
          <p:nvPr/>
        </p:nvSpPr>
        <p:spPr>
          <a:xfrm>
            <a:off x="1" y="2401353"/>
            <a:ext cx="11280775" cy="3453253"/>
          </a:xfrm>
          <a:prstGeom prst="rect">
            <a:avLst/>
          </a:prstGeom>
        </p:spPr>
        <p:txBody>
          <a:bodyPr wrap="square">
            <a:spAutoFit/>
          </a:bodyPr>
          <a:lstStyle/>
          <a:p>
            <a:pPr lvl="1">
              <a:lnSpc>
                <a:spcPct val="130000"/>
              </a:lnSpc>
            </a:pPr>
            <a:r>
              <a:rPr lang="zh-CN" altLang="en-US" dirty="0">
                <a:latin typeface="宋体" panose="02010600030101010101" pitchFamily="2" charset="-122"/>
                <a:ea typeface="宋体" panose="02010600030101010101" pitchFamily="2" charset="-122"/>
              </a:rPr>
              <a:t>①</a:t>
            </a:r>
            <a:r>
              <a:rPr lang="zh-CN" altLang="zh-CN" dirty="0">
                <a:latin typeface="宋体" panose="02010600030101010101" pitchFamily="2" charset="-122"/>
                <a:ea typeface="宋体" panose="02010600030101010101" pitchFamily="2" charset="-122"/>
              </a:rPr>
              <a:t>审批（部门领导），流程继续（同意）。</a:t>
            </a:r>
          </a:p>
          <a:p>
            <a:pPr lvl="1">
              <a:lnSpc>
                <a:spcPct val="130000"/>
              </a:lnSpc>
            </a:pPr>
            <a:r>
              <a:rPr lang="zh-CN" altLang="en-US" dirty="0">
                <a:latin typeface="宋体" panose="02010600030101010101" pitchFamily="2" charset="-122"/>
                <a:ea typeface="宋体" panose="02010600030101010101" pitchFamily="2" charset="-122"/>
              </a:rPr>
              <a:t>②</a:t>
            </a:r>
            <a:r>
              <a:rPr lang="zh-CN" altLang="zh-CN" dirty="0">
                <a:latin typeface="宋体" panose="02010600030101010101" pitchFamily="2" charset="-122"/>
                <a:ea typeface="宋体" panose="02010600030101010101" pitchFamily="2" charset="-122"/>
              </a:rPr>
              <a:t>审批（部门领导），流程结束（拒绝）。</a:t>
            </a:r>
          </a:p>
          <a:p>
            <a:pPr lvl="1">
              <a:lnSpc>
                <a:spcPct val="130000"/>
              </a:lnSpc>
            </a:pPr>
            <a:r>
              <a:rPr lang="zh-CN" altLang="en-US" dirty="0">
                <a:latin typeface="宋体" panose="02010600030101010101" pitchFamily="2" charset="-122"/>
                <a:ea typeface="宋体" panose="02010600030101010101" pitchFamily="2" charset="-122"/>
              </a:rPr>
              <a:t>③</a:t>
            </a:r>
            <a:r>
              <a:rPr lang="zh-CN" altLang="zh-CN" dirty="0">
                <a:latin typeface="宋体" panose="02010600030101010101" pitchFamily="2" charset="-122"/>
                <a:ea typeface="宋体" panose="02010600030101010101" pitchFamily="2" charset="-122"/>
              </a:rPr>
              <a:t>审批（财务总监），流程继续（同意）。</a:t>
            </a:r>
          </a:p>
          <a:p>
            <a:pPr lvl="1">
              <a:lnSpc>
                <a:spcPct val="130000"/>
              </a:lnSpc>
            </a:pPr>
            <a:r>
              <a:rPr lang="zh-CN" altLang="en-US" dirty="0">
                <a:latin typeface="宋体" panose="02010600030101010101" pitchFamily="2" charset="-122"/>
                <a:ea typeface="宋体" panose="02010600030101010101" pitchFamily="2" charset="-122"/>
              </a:rPr>
              <a:t>④</a:t>
            </a:r>
            <a:r>
              <a:rPr lang="zh-CN" altLang="zh-CN" dirty="0">
                <a:latin typeface="宋体" panose="02010600030101010101" pitchFamily="2" charset="-122"/>
                <a:ea typeface="宋体" panose="02010600030101010101" pitchFamily="2" charset="-122"/>
              </a:rPr>
              <a:t>审批（账务总监），流程结束（拒绝）。</a:t>
            </a:r>
          </a:p>
          <a:p>
            <a:pPr lvl="1">
              <a:lnSpc>
                <a:spcPct val="130000"/>
              </a:lnSpc>
            </a:pPr>
            <a:r>
              <a:rPr lang="zh-CN" altLang="en-US" dirty="0">
                <a:latin typeface="宋体" panose="02010600030101010101" pitchFamily="2" charset="-122"/>
                <a:ea typeface="宋体" panose="02010600030101010101" pitchFamily="2" charset="-122"/>
              </a:rPr>
              <a:t>⑤</a:t>
            </a:r>
            <a:r>
              <a:rPr lang="zh-CN" altLang="zh-CN" dirty="0">
                <a:latin typeface="宋体" panose="02010600030101010101" pitchFamily="2" charset="-122"/>
                <a:ea typeface="宋体" panose="02010600030101010101" pitchFamily="2" charset="-122"/>
              </a:rPr>
              <a:t>审批（分管副总），流程继续（同意）。</a:t>
            </a:r>
          </a:p>
          <a:p>
            <a:pPr lvl="1">
              <a:lnSpc>
                <a:spcPct val="130000"/>
              </a:lnSpc>
            </a:pPr>
            <a:r>
              <a:rPr lang="zh-CN" altLang="en-US" dirty="0">
                <a:latin typeface="宋体" panose="02010600030101010101" pitchFamily="2" charset="-122"/>
                <a:ea typeface="宋体" panose="02010600030101010101" pitchFamily="2" charset="-122"/>
              </a:rPr>
              <a:t>⑥</a:t>
            </a:r>
            <a:r>
              <a:rPr lang="zh-CN" altLang="zh-CN" dirty="0">
                <a:latin typeface="宋体" panose="02010600030101010101" pitchFamily="2" charset="-122"/>
                <a:ea typeface="宋体" panose="02010600030101010101" pitchFamily="2" charset="-122"/>
              </a:rPr>
              <a:t>审批（分管副总），流程结束（拒绝）。</a:t>
            </a:r>
          </a:p>
          <a:p>
            <a:pPr>
              <a:lnSpc>
                <a:spcPct val="130000"/>
              </a:lnSpc>
            </a:pPr>
            <a:r>
              <a:rPr lang="en-US" altLang="zh-CN"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⑦申购流程完成时，发送通知。</a:t>
            </a:r>
          </a:p>
        </p:txBody>
      </p:sp>
      <p:sp>
        <p:nvSpPr>
          <p:cNvPr id="9" name="灯片编号占位符 8">
            <a:extLst>
              <a:ext uri="{FF2B5EF4-FFF2-40B4-BE49-F238E27FC236}">
                <a16:creationId xmlns:a16="http://schemas.microsoft.com/office/drawing/2014/main" id="{C31D7CC0-0E29-4134-BDB8-8C9A55C549B9}"/>
              </a:ext>
            </a:extLst>
          </p:cNvPr>
          <p:cNvSpPr>
            <a:spLocks noGrp="1"/>
          </p:cNvSpPr>
          <p:nvPr>
            <p:ph type="sldNum" sz="quarter" idx="12"/>
          </p:nvPr>
        </p:nvSpPr>
        <p:spPr/>
        <p:txBody>
          <a:bodyPr/>
          <a:lstStyle/>
          <a:p>
            <a:fld id="{B6F15528-21DE-4FAA-801E-634DDDAF4B2B}" type="slidenum">
              <a:rPr lang="en-US" smtClean="0"/>
              <a:t>631</a:t>
            </a:fld>
            <a:endParaRPr lang="en-US" dirty="0"/>
          </a:p>
        </p:txBody>
      </p:sp>
    </p:spTree>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b="1" dirty="0"/>
              <a:t>8.3.1  </a:t>
            </a:r>
            <a:r>
              <a:rPr lang="zh-CN" altLang="en-US" b="1" dirty="0"/>
              <a:t>黑盒测试法</a:t>
            </a:r>
          </a:p>
        </p:txBody>
      </p:sp>
      <p:sp>
        <p:nvSpPr>
          <p:cNvPr id="243" name="矩形 242"/>
          <p:cNvSpPr/>
          <p:nvPr/>
        </p:nvSpPr>
        <p:spPr>
          <a:xfrm>
            <a:off x="1" y="1524794"/>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dirty="0">
              <a:latin typeface="宋体" panose="02010600030101010101" pitchFamily="2" charset="-122"/>
              <a:ea typeface="宋体" panose="02010600030101010101" pitchFamily="2" charset="-122"/>
            </a:endParaRPr>
          </a:p>
        </p:txBody>
      </p:sp>
      <p:grpSp>
        <p:nvGrpSpPr>
          <p:cNvPr id="2" name="组合 1"/>
          <p:cNvGrpSpPr/>
          <p:nvPr/>
        </p:nvGrpSpPr>
        <p:grpSpPr>
          <a:xfrm flipH="1">
            <a:off x="-19237" y="5944879"/>
            <a:ext cx="3297433" cy="914713"/>
            <a:chOff x="8920155" y="5944877"/>
            <a:chExt cx="3294742" cy="914713"/>
          </a:xfrm>
        </p:grpSpPr>
        <p:sp>
          <p:nvSpPr>
            <p:cNvPr id="23"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4"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5"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grpSp>
      <p:sp>
        <p:nvSpPr>
          <p:cNvPr id="26" name="矩形 25"/>
          <p:cNvSpPr/>
          <p:nvPr/>
        </p:nvSpPr>
        <p:spPr>
          <a:xfrm>
            <a:off x="3278196" y="6515583"/>
            <a:ext cx="8920154" cy="34400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765175" y="991394"/>
            <a:ext cx="4572000" cy="400110"/>
          </a:xfrm>
          <a:prstGeom prst="rect">
            <a:avLst/>
          </a:prstGeom>
          <a:noFill/>
        </p:spPr>
        <p:txBody>
          <a:bodyPr wrap="square" rtlCol="0">
            <a:spAutoFit/>
          </a:bodyPr>
          <a:lstStyle/>
          <a:p>
            <a:r>
              <a:rPr lang="en-US" altLang="zh-CN" sz="2000" b="1" dirty="0"/>
              <a:t>2</a:t>
            </a:r>
            <a:r>
              <a:rPr lang="zh-CN" altLang="zh-CN" sz="2000" b="1" dirty="0"/>
              <a:t>）功能图法</a:t>
            </a:r>
            <a:endParaRPr lang="zh-CN" altLang="en-US" sz="2200" b="1" dirty="0"/>
          </a:p>
        </p:txBody>
      </p:sp>
      <p:sp>
        <p:nvSpPr>
          <p:cNvPr id="7" name="矩形 6"/>
          <p:cNvSpPr/>
          <p:nvPr/>
        </p:nvSpPr>
        <p:spPr>
          <a:xfrm>
            <a:off x="917575" y="1600994"/>
            <a:ext cx="11280775" cy="769441"/>
          </a:xfrm>
          <a:prstGeom prst="rect">
            <a:avLst/>
          </a:prstGeom>
        </p:spPr>
        <p:txBody>
          <a:bodyPr wrap="square">
            <a:spAutoFit/>
          </a:bodyPr>
          <a:lstStyle/>
          <a:p>
            <a:pPr lvl="0" indent="266700" defTabSz="914400" fontAlgn="base">
              <a:spcBef>
                <a:spcPct val="0"/>
              </a:spcBef>
              <a:spcAft>
                <a:spcPct val="0"/>
              </a:spcAft>
            </a:pPr>
            <a:r>
              <a:rPr lang="zh-CN" altLang="zh-CN" dirty="0">
                <a:latin typeface="Calibri" panose="020F0502020204030204" charset="0"/>
                <a:ea typeface="宋体" panose="02010600030101010101" pitchFamily="2" charset="-122"/>
                <a:cs typeface="Calibri" panose="020F0502020204030204" charset="0"/>
              </a:rPr>
              <a:t>步骤③：由表</a:t>
            </a:r>
            <a:r>
              <a:rPr lang="en-US" altLang="zh-CN" dirty="0">
                <a:latin typeface="Calibri" panose="020F0502020204030204" charset="0"/>
                <a:ea typeface="宋体" panose="02010600030101010101" pitchFamily="2" charset="-122"/>
                <a:cs typeface="Calibri" panose="020F0502020204030204" charset="0"/>
              </a:rPr>
              <a:t>8-10</a:t>
            </a:r>
            <a:r>
              <a:rPr lang="zh-CN" altLang="en-US" dirty="0">
                <a:latin typeface="Calibri" panose="020F0502020204030204" charset="0"/>
                <a:ea typeface="宋体" panose="02010600030101010101" pitchFamily="2" charset="-122"/>
                <a:cs typeface="Calibri" panose="020F0502020204030204" charset="0"/>
              </a:rPr>
              <a:t>中的测试路径生成相应的测试用例，详见表</a:t>
            </a:r>
            <a:r>
              <a:rPr lang="en-US" altLang="zh-CN" dirty="0">
                <a:latin typeface="Calibri" panose="020F0502020204030204" charset="0"/>
                <a:ea typeface="宋体" panose="02010600030101010101" pitchFamily="2" charset="-122"/>
                <a:cs typeface="Calibri" panose="020F0502020204030204" charset="0"/>
              </a:rPr>
              <a:t>8-11</a:t>
            </a:r>
            <a:r>
              <a:rPr lang="zh-CN" altLang="en-US" dirty="0">
                <a:latin typeface="Calibri" panose="020F0502020204030204" charset="0"/>
                <a:ea typeface="宋体" panose="02010600030101010101" pitchFamily="2" charset="-122"/>
                <a:cs typeface="Calibri" panose="020F0502020204030204" charset="0"/>
              </a:rPr>
              <a:t>。</a:t>
            </a:r>
            <a:endParaRPr lang="zh-CN" altLang="en-US" sz="2000" dirty="0">
              <a:latin typeface="Arial" panose="020B0604020202020204" pitchFamily="34" charset="0"/>
              <a:ea typeface="宋体" panose="02010600030101010101" pitchFamily="2" charset="-122"/>
              <a:cs typeface="宋体" panose="02010600030101010101" pitchFamily="2" charset="-122"/>
            </a:endParaRPr>
          </a:p>
          <a:p>
            <a:pPr lvl="0" indent="266700" algn="ctr" defTabSz="914400" eaLnBrk="0" fontAlgn="base" hangingPunct="0">
              <a:spcBef>
                <a:spcPct val="0"/>
              </a:spcBef>
              <a:spcAft>
                <a:spcPct val="0"/>
              </a:spcAft>
            </a:pPr>
            <a:r>
              <a:rPr lang="zh-CN" altLang="en-US" sz="2000" dirty="0">
                <a:latin typeface="Calibri" panose="020F0502020204030204" charset="0"/>
                <a:ea typeface="宋体" panose="02010600030101010101" pitchFamily="2" charset="-122"/>
                <a:cs typeface="方正仿宋_GBK"/>
              </a:rPr>
              <a:t>表</a:t>
            </a:r>
            <a:r>
              <a:rPr lang="en-US" altLang="zh-CN" sz="2000" dirty="0">
                <a:latin typeface="Calibri" panose="020F0502020204030204" charset="0"/>
                <a:ea typeface="宋体" panose="02010600030101010101" pitchFamily="2" charset="-122"/>
                <a:cs typeface="方正仿宋_GBK"/>
              </a:rPr>
              <a:t>8-11 </a:t>
            </a:r>
            <a:r>
              <a:rPr lang="zh-CN" altLang="en-US" sz="2000" dirty="0">
                <a:latin typeface="Calibri" panose="020F0502020204030204" charset="0"/>
                <a:ea typeface="宋体" panose="02010600030101010101" pitchFamily="2" charset="-122"/>
                <a:cs typeface="Calibri" panose="020F0502020204030204" charset="0"/>
              </a:rPr>
              <a:t>例</a:t>
            </a:r>
            <a:r>
              <a:rPr lang="en-US" altLang="zh-CN" sz="2000" dirty="0">
                <a:latin typeface="Calibri" panose="020F0502020204030204" charset="0"/>
                <a:ea typeface="宋体" panose="02010600030101010101" pitchFamily="2" charset="-122"/>
                <a:cs typeface="Calibri" panose="020F0502020204030204" charset="0"/>
              </a:rPr>
              <a:t>8.7</a:t>
            </a:r>
            <a:r>
              <a:rPr lang="zh-CN" altLang="en-US" sz="2000" dirty="0">
                <a:latin typeface="Calibri" panose="020F0502020204030204" charset="0"/>
                <a:ea typeface="宋体" panose="02010600030101010101" pitchFamily="2" charset="-122"/>
                <a:cs typeface="Calibri" panose="020F0502020204030204" charset="0"/>
              </a:rPr>
              <a:t>测试用例表</a:t>
            </a:r>
            <a:endParaRPr lang="zh-CN" altLang="en-US" sz="2000" dirty="0">
              <a:latin typeface="Arial" panose="020B0604020202020204" pitchFamily="34" charset="0"/>
              <a:ea typeface="宋体" panose="02010600030101010101" pitchFamily="2" charset="-122"/>
              <a:cs typeface="宋体" panose="02010600030101010101" pitchFamily="2" charset="-122"/>
            </a:endParaRPr>
          </a:p>
        </p:txBody>
      </p:sp>
      <p:graphicFrame>
        <p:nvGraphicFramePr>
          <p:cNvPr id="8" name="表格 7"/>
          <p:cNvGraphicFramePr>
            <a:graphicFrameLocks noGrp="1"/>
          </p:cNvGraphicFramePr>
          <p:nvPr/>
        </p:nvGraphicFramePr>
        <p:xfrm>
          <a:off x="964355" y="2370435"/>
          <a:ext cx="10164020" cy="3947160"/>
        </p:xfrm>
        <a:graphic>
          <a:graphicData uri="http://schemas.openxmlformats.org/drawingml/2006/table">
            <a:tbl>
              <a:tblPr firstRow="1" firstCol="1" bandRow="1">
                <a:tableStyleId>{5C22544A-7EE6-4342-B048-85BDC9FD1C3A}</a:tableStyleId>
              </a:tblPr>
              <a:tblGrid>
                <a:gridCol w="864942">
                  <a:extLst>
                    <a:ext uri="{9D8B030D-6E8A-4147-A177-3AD203B41FA5}">
                      <a16:colId xmlns:a16="http://schemas.microsoft.com/office/drawing/2014/main" val="20000"/>
                    </a:ext>
                  </a:extLst>
                </a:gridCol>
                <a:gridCol w="3584078">
                  <a:extLst>
                    <a:ext uri="{9D8B030D-6E8A-4147-A177-3AD203B41FA5}">
                      <a16:colId xmlns:a16="http://schemas.microsoft.com/office/drawing/2014/main" val="20001"/>
                    </a:ext>
                  </a:extLst>
                </a:gridCol>
                <a:gridCol w="5715000">
                  <a:extLst>
                    <a:ext uri="{9D8B030D-6E8A-4147-A177-3AD203B41FA5}">
                      <a16:colId xmlns:a16="http://schemas.microsoft.com/office/drawing/2014/main" val="20002"/>
                    </a:ext>
                  </a:extLst>
                </a:gridCol>
              </a:tblGrid>
              <a:tr h="533400">
                <a:tc>
                  <a:txBody>
                    <a:bodyPr/>
                    <a:lstStyle/>
                    <a:p>
                      <a:pPr algn="ctr">
                        <a:spcAft>
                          <a:spcPts val="0"/>
                        </a:spcAft>
                      </a:pPr>
                      <a:r>
                        <a:rPr lang="zh-CN" sz="1600" kern="100" dirty="0">
                          <a:solidFill>
                            <a:schemeClr val="tx1"/>
                          </a:solidFill>
                          <a:effectLst/>
                          <a:latin typeface="宋体" panose="02010600030101010101" pitchFamily="2" charset="-122"/>
                          <a:ea typeface="宋体" panose="02010600030101010101" pitchFamily="2" charset="-122"/>
                        </a:rPr>
                        <a:t>测试用例</a:t>
                      </a:r>
                      <a:endParaRPr lang="zh-CN" sz="1600" kern="100" dirty="0">
                        <a:solidFill>
                          <a:schemeClr val="tx1"/>
                        </a:solidFill>
                        <a:effectLst/>
                        <a:latin typeface="宋体" panose="02010600030101010101" pitchFamily="2" charset="-122"/>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zh-CN" sz="1600" kern="100" dirty="0">
                          <a:solidFill>
                            <a:schemeClr val="tx1"/>
                          </a:solidFill>
                          <a:effectLst/>
                          <a:latin typeface="宋体" panose="02010600030101010101" pitchFamily="2" charset="-122"/>
                          <a:ea typeface="宋体" panose="02010600030101010101" pitchFamily="2" charset="-122"/>
                        </a:rPr>
                        <a:t>输入</a:t>
                      </a:r>
                      <a:endParaRPr lang="zh-CN" sz="1600" kern="100" dirty="0">
                        <a:solidFill>
                          <a:schemeClr val="tx1"/>
                        </a:solidFill>
                        <a:effectLst/>
                        <a:latin typeface="宋体" panose="02010600030101010101" pitchFamily="2" charset="-122"/>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zh-CN" sz="1600" kern="100" dirty="0">
                          <a:solidFill>
                            <a:schemeClr val="tx1"/>
                          </a:solidFill>
                          <a:effectLst/>
                          <a:latin typeface="宋体" panose="02010600030101010101" pitchFamily="2" charset="-122"/>
                          <a:ea typeface="宋体" panose="02010600030101010101" pitchFamily="2" charset="-122"/>
                        </a:rPr>
                        <a:t>输出</a:t>
                      </a:r>
                      <a:endParaRPr lang="zh-CN" sz="1600" kern="100" dirty="0">
                        <a:solidFill>
                          <a:schemeClr val="tx1"/>
                        </a:solidFill>
                        <a:effectLst/>
                        <a:latin typeface="宋体" panose="02010600030101010101" pitchFamily="2" charset="-122"/>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l">
                        <a:spcAft>
                          <a:spcPts val="0"/>
                        </a:spcAft>
                      </a:pPr>
                      <a:r>
                        <a:rPr lang="en-US" sz="1600" kern="100" dirty="0">
                          <a:solidFill>
                            <a:schemeClr val="tx1"/>
                          </a:solidFill>
                          <a:effectLst/>
                          <a:latin typeface="宋体" panose="02010600030101010101" pitchFamily="2" charset="-122"/>
                          <a:ea typeface="宋体" panose="02010600030101010101" pitchFamily="2" charset="-122"/>
                        </a:rPr>
                        <a:t>Test 1</a:t>
                      </a:r>
                      <a:endParaRPr lang="zh-CN" sz="1600" kern="100" dirty="0">
                        <a:solidFill>
                          <a:schemeClr val="tx1"/>
                        </a:solidFill>
                        <a:effectLst/>
                        <a:latin typeface="宋体" panose="02010600030101010101" pitchFamily="2" charset="-122"/>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lvl="1" indent="0" algn="l">
                        <a:spcAft>
                          <a:spcPts val="0"/>
                        </a:spcAft>
                        <a:buSzPts val="1050"/>
                        <a:buFont typeface="+mj-ea"/>
                        <a:buNone/>
                      </a:pPr>
                      <a:r>
                        <a:rPr lang="zh-CN" altLang="en-US" sz="1600" kern="100" dirty="0">
                          <a:solidFill>
                            <a:schemeClr val="tx1"/>
                          </a:solidFill>
                          <a:effectLst/>
                          <a:latin typeface="宋体" panose="02010600030101010101" pitchFamily="2" charset="-122"/>
                          <a:ea typeface="宋体" panose="02010600030101010101" pitchFamily="2" charset="-122"/>
                        </a:rPr>
                        <a:t>①</a:t>
                      </a:r>
                      <a:r>
                        <a:rPr lang="zh-CN" sz="1600" kern="100" dirty="0">
                          <a:solidFill>
                            <a:schemeClr val="tx1"/>
                          </a:solidFill>
                          <a:effectLst/>
                          <a:latin typeface="宋体" panose="02010600030101010101" pitchFamily="2" charset="-122"/>
                          <a:ea typeface="宋体" panose="02010600030101010101" pitchFamily="2" charset="-122"/>
                        </a:rPr>
                        <a:t>员工提交申购书</a:t>
                      </a:r>
                    </a:p>
                    <a:p>
                      <a:pPr marL="457200" lvl="1" indent="0" algn="l">
                        <a:spcAft>
                          <a:spcPts val="0"/>
                        </a:spcAft>
                        <a:buSzPts val="1050"/>
                        <a:buFont typeface="+mj-ea"/>
                        <a:buNone/>
                      </a:pPr>
                      <a:r>
                        <a:rPr lang="zh-CN" altLang="en-US" sz="1600" kern="100" dirty="0">
                          <a:solidFill>
                            <a:schemeClr val="tx1"/>
                          </a:solidFill>
                          <a:effectLst/>
                          <a:latin typeface="宋体" panose="02010600030101010101" pitchFamily="2" charset="-122"/>
                          <a:ea typeface="宋体" panose="02010600030101010101" pitchFamily="2" charset="-122"/>
                        </a:rPr>
                        <a:t>②</a:t>
                      </a:r>
                      <a:r>
                        <a:rPr lang="zh-CN" sz="1600" kern="100" dirty="0">
                          <a:solidFill>
                            <a:schemeClr val="tx1"/>
                          </a:solidFill>
                          <a:effectLst/>
                          <a:latin typeface="宋体" panose="02010600030101010101" pitchFamily="2" charset="-122"/>
                          <a:ea typeface="宋体" panose="02010600030101010101" pitchFamily="2" charset="-122"/>
                        </a:rPr>
                        <a:t>部门领导“同意”申请</a:t>
                      </a:r>
                    </a:p>
                    <a:p>
                      <a:pPr marL="457200" lvl="1" indent="0" algn="l">
                        <a:spcAft>
                          <a:spcPts val="0"/>
                        </a:spcAft>
                        <a:buSzPts val="1050"/>
                        <a:buFont typeface="+mj-ea"/>
                        <a:buNone/>
                      </a:pPr>
                      <a:r>
                        <a:rPr lang="zh-CN" altLang="en-US" sz="1600" kern="100" dirty="0">
                          <a:solidFill>
                            <a:schemeClr val="tx1"/>
                          </a:solidFill>
                          <a:effectLst/>
                          <a:latin typeface="宋体" panose="02010600030101010101" pitchFamily="2" charset="-122"/>
                          <a:ea typeface="宋体" panose="02010600030101010101" pitchFamily="2" charset="-122"/>
                        </a:rPr>
                        <a:t>③</a:t>
                      </a:r>
                      <a:r>
                        <a:rPr lang="zh-CN" sz="1600" kern="100" dirty="0">
                          <a:solidFill>
                            <a:schemeClr val="tx1"/>
                          </a:solidFill>
                          <a:effectLst/>
                          <a:latin typeface="宋体" panose="02010600030101010101" pitchFamily="2" charset="-122"/>
                          <a:ea typeface="宋体" panose="02010600030101010101" pitchFamily="2" charset="-122"/>
                        </a:rPr>
                        <a:t>财务总监“同意”申请</a:t>
                      </a:r>
                    </a:p>
                    <a:p>
                      <a:pPr marL="457200" lvl="1" indent="0" algn="l">
                        <a:spcAft>
                          <a:spcPts val="0"/>
                        </a:spcAft>
                        <a:buSzPts val="1050"/>
                        <a:buFont typeface="+mj-ea"/>
                        <a:buNone/>
                      </a:pPr>
                      <a:r>
                        <a:rPr lang="zh-CN" altLang="en-US" sz="1600" kern="100" dirty="0">
                          <a:solidFill>
                            <a:schemeClr val="tx1"/>
                          </a:solidFill>
                          <a:effectLst/>
                          <a:latin typeface="宋体" panose="02010600030101010101" pitchFamily="2" charset="-122"/>
                          <a:ea typeface="宋体" panose="02010600030101010101" pitchFamily="2" charset="-122"/>
                        </a:rPr>
                        <a:t>④</a:t>
                      </a:r>
                      <a:r>
                        <a:rPr lang="zh-CN" sz="1600" kern="100" dirty="0">
                          <a:solidFill>
                            <a:schemeClr val="tx1"/>
                          </a:solidFill>
                          <a:effectLst/>
                          <a:latin typeface="宋体" panose="02010600030101010101" pitchFamily="2" charset="-122"/>
                          <a:ea typeface="宋体" panose="02010600030101010101" pitchFamily="2" charset="-122"/>
                        </a:rPr>
                        <a:t>分管副总“同意”申请</a:t>
                      </a:r>
                    </a:p>
                    <a:p>
                      <a:pPr marL="457200" lvl="1" indent="0" algn="l">
                        <a:spcAft>
                          <a:spcPts val="0"/>
                        </a:spcAft>
                        <a:buSzPts val="1050"/>
                        <a:buFont typeface="+mj-ea"/>
                        <a:buNone/>
                      </a:pPr>
                      <a:r>
                        <a:rPr lang="zh-CN" altLang="en-US" sz="1600" kern="100" dirty="0">
                          <a:solidFill>
                            <a:schemeClr val="tx1"/>
                          </a:solidFill>
                          <a:effectLst/>
                          <a:latin typeface="宋体" panose="02010600030101010101" pitchFamily="2" charset="-122"/>
                          <a:ea typeface="宋体" panose="02010600030101010101" pitchFamily="2" charset="-122"/>
                        </a:rPr>
                        <a:t>⑤</a:t>
                      </a:r>
                      <a:r>
                        <a:rPr lang="zh-CN" sz="1600" kern="100" dirty="0">
                          <a:solidFill>
                            <a:schemeClr val="tx1"/>
                          </a:solidFill>
                          <a:effectLst/>
                          <a:latin typeface="宋体" panose="02010600030101010101" pitchFamily="2" charset="-122"/>
                          <a:ea typeface="宋体" panose="02010600030101010101" pitchFamily="2" charset="-122"/>
                        </a:rPr>
                        <a:t>系统自动发送通知</a:t>
                      </a:r>
                      <a:endParaRPr lang="zh-CN" sz="1600" kern="100" dirty="0">
                        <a:solidFill>
                          <a:schemeClr val="tx1"/>
                        </a:solidFill>
                        <a:effectLst/>
                        <a:latin typeface="宋体" panose="02010600030101010101" pitchFamily="2" charset="-122"/>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lvl="0" indent="-342900" algn="l">
                        <a:spcAft>
                          <a:spcPts val="0"/>
                        </a:spcAft>
                        <a:buFont typeface="+mj-ea"/>
                        <a:buAutoNum type="circleNumDbPlain"/>
                      </a:pPr>
                      <a:r>
                        <a:rPr lang="zh-CN" sz="1600" kern="100" dirty="0">
                          <a:solidFill>
                            <a:schemeClr val="tx1"/>
                          </a:solidFill>
                          <a:effectLst/>
                          <a:latin typeface="宋体" panose="02010600030101010101" pitchFamily="2" charset="-122"/>
                          <a:ea typeface="宋体" panose="02010600030101010101" pitchFamily="2" charset="-122"/>
                        </a:rPr>
                        <a:t>提交申购书成功</a:t>
                      </a:r>
                    </a:p>
                    <a:p>
                      <a:pPr marL="342900" lvl="0" indent="-342900" algn="l">
                        <a:spcAft>
                          <a:spcPts val="0"/>
                        </a:spcAft>
                        <a:buFont typeface="+mj-ea"/>
                        <a:buAutoNum type="circleNumDbPlain"/>
                      </a:pPr>
                      <a:r>
                        <a:rPr lang="zh-CN" sz="1600" kern="100" dirty="0">
                          <a:solidFill>
                            <a:schemeClr val="tx1"/>
                          </a:solidFill>
                          <a:effectLst/>
                          <a:latin typeface="宋体" panose="02010600030101010101" pitchFamily="2" charset="-122"/>
                          <a:ea typeface="宋体" panose="02010600030101010101" pitchFamily="2" charset="-122"/>
                        </a:rPr>
                        <a:t>流程继续，进入下一级审批</a:t>
                      </a:r>
                    </a:p>
                    <a:p>
                      <a:pPr marL="342900" lvl="0" indent="-342900" algn="l">
                        <a:spcAft>
                          <a:spcPts val="0"/>
                        </a:spcAft>
                        <a:buFont typeface="+mj-ea"/>
                        <a:buAutoNum type="circleNumDbPlain"/>
                      </a:pPr>
                      <a:r>
                        <a:rPr lang="zh-CN" sz="1600" kern="100" dirty="0">
                          <a:solidFill>
                            <a:schemeClr val="tx1"/>
                          </a:solidFill>
                          <a:effectLst/>
                          <a:latin typeface="宋体" panose="02010600030101010101" pitchFamily="2" charset="-122"/>
                          <a:ea typeface="宋体" panose="02010600030101010101" pitchFamily="2" charset="-122"/>
                        </a:rPr>
                        <a:t>流程继续，进入下一级审批</a:t>
                      </a:r>
                    </a:p>
                    <a:p>
                      <a:pPr marL="342900" lvl="0" indent="-342900" algn="l">
                        <a:spcAft>
                          <a:spcPts val="0"/>
                        </a:spcAft>
                        <a:buFont typeface="+mj-ea"/>
                        <a:buAutoNum type="circleNumDbPlain"/>
                      </a:pPr>
                      <a:r>
                        <a:rPr lang="zh-CN" sz="1600" kern="100" dirty="0">
                          <a:solidFill>
                            <a:schemeClr val="tx1"/>
                          </a:solidFill>
                          <a:effectLst/>
                          <a:latin typeface="宋体" panose="02010600030101010101" pitchFamily="2" charset="-122"/>
                          <a:ea typeface="宋体" panose="02010600030101010101" pitchFamily="2" charset="-122"/>
                        </a:rPr>
                        <a:t>流程完成</a:t>
                      </a:r>
                    </a:p>
                    <a:p>
                      <a:pPr marL="342900" lvl="0" indent="-342900" algn="l">
                        <a:spcAft>
                          <a:spcPts val="0"/>
                        </a:spcAft>
                        <a:buFont typeface="+mj-ea"/>
                        <a:buAutoNum type="circleNumDbPlain"/>
                      </a:pPr>
                      <a:r>
                        <a:rPr lang="zh-CN" sz="1600" kern="100" dirty="0">
                          <a:solidFill>
                            <a:schemeClr val="tx1"/>
                          </a:solidFill>
                          <a:effectLst/>
                          <a:latin typeface="宋体" panose="02010600030101010101" pitchFamily="2" charset="-122"/>
                          <a:ea typeface="宋体" panose="02010600030101010101" pitchFamily="2" charset="-122"/>
                        </a:rPr>
                        <a:t>申请人、财务总监收到通知</a:t>
                      </a:r>
                      <a:endParaRPr lang="zh-CN" sz="1600" kern="100" dirty="0">
                        <a:solidFill>
                          <a:schemeClr val="tx1"/>
                        </a:solidFill>
                        <a:effectLst/>
                        <a:latin typeface="宋体" panose="02010600030101010101" pitchFamily="2" charset="-122"/>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lgn="l">
                        <a:spcAft>
                          <a:spcPts val="0"/>
                        </a:spcAft>
                      </a:pPr>
                      <a:r>
                        <a:rPr lang="en-US" sz="1600" kern="100">
                          <a:solidFill>
                            <a:schemeClr val="tx1"/>
                          </a:solidFill>
                          <a:effectLst/>
                          <a:latin typeface="宋体" panose="02010600030101010101" pitchFamily="2" charset="-122"/>
                          <a:ea typeface="宋体" panose="02010600030101010101" pitchFamily="2" charset="-122"/>
                        </a:rPr>
                        <a:t>Test 2</a:t>
                      </a:r>
                      <a:endParaRPr lang="zh-CN" sz="1600" kern="100">
                        <a:solidFill>
                          <a:schemeClr val="tx1"/>
                        </a:solidFill>
                        <a:effectLst/>
                        <a:latin typeface="宋体" panose="02010600030101010101" pitchFamily="2" charset="-122"/>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a:spcAft>
                          <a:spcPts val="0"/>
                        </a:spcAft>
                        <a:buSzPts val="1050"/>
                        <a:buFont typeface="+mj-ea"/>
                        <a:buNone/>
                      </a:pPr>
                      <a:r>
                        <a:rPr lang="zh-CN" altLang="en-US" sz="1600" kern="100" dirty="0">
                          <a:solidFill>
                            <a:schemeClr val="tx1"/>
                          </a:solidFill>
                          <a:effectLst/>
                          <a:latin typeface="宋体" panose="02010600030101010101" pitchFamily="2" charset="-122"/>
                          <a:ea typeface="宋体" panose="02010600030101010101" pitchFamily="2" charset="-122"/>
                        </a:rPr>
                        <a:t>①</a:t>
                      </a:r>
                      <a:r>
                        <a:rPr lang="zh-CN" sz="1600" kern="100" dirty="0">
                          <a:solidFill>
                            <a:schemeClr val="tx1"/>
                          </a:solidFill>
                          <a:effectLst/>
                          <a:latin typeface="宋体" panose="02010600030101010101" pitchFamily="2" charset="-122"/>
                          <a:ea typeface="宋体" panose="02010600030101010101" pitchFamily="2" charset="-122"/>
                        </a:rPr>
                        <a:t>员工提交申购书</a:t>
                      </a:r>
                    </a:p>
                    <a:p>
                      <a:pPr marL="0" lvl="0" indent="0" algn="l">
                        <a:spcAft>
                          <a:spcPts val="0"/>
                        </a:spcAft>
                        <a:buSzPts val="1050"/>
                        <a:buFont typeface="+mj-ea"/>
                        <a:buNone/>
                      </a:pPr>
                      <a:r>
                        <a:rPr lang="zh-CN" altLang="en-US" sz="1600" kern="100" dirty="0">
                          <a:solidFill>
                            <a:schemeClr val="tx1"/>
                          </a:solidFill>
                          <a:effectLst/>
                          <a:latin typeface="宋体" panose="02010600030101010101" pitchFamily="2" charset="-122"/>
                          <a:ea typeface="宋体" panose="02010600030101010101" pitchFamily="2" charset="-122"/>
                        </a:rPr>
                        <a:t>②</a:t>
                      </a:r>
                      <a:r>
                        <a:rPr lang="zh-CN" sz="1600" kern="100" dirty="0">
                          <a:solidFill>
                            <a:schemeClr val="tx1"/>
                          </a:solidFill>
                          <a:effectLst/>
                          <a:latin typeface="宋体" panose="02010600030101010101" pitchFamily="2" charset="-122"/>
                          <a:ea typeface="宋体" panose="02010600030101010101" pitchFamily="2" charset="-122"/>
                        </a:rPr>
                        <a:t>部门领导“拒绝”申请</a:t>
                      </a:r>
                      <a:endParaRPr lang="zh-CN" sz="1600" kern="100" dirty="0">
                        <a:solidFill>
                          <a:schemeClr val="tx1"/>
                        </a:solidFill>
                        <a:effectLst/>
                        <a:latin typeface="宋体" panose="02010600030101010101" pitchFamily="2" charset="-122"/>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lvl="0" indent="-342900" algn="l">
                        <a:spcAft>
                          <a:spcPts val="0"/>
                        </a:spcAft>
                        <a:buFont typeface="+mj-ea"/>
                        <a:buAutoNum type="circleNumDbPlain"/>
                      </a:pPr>
                      <a:r>
                        <a:rPr lang="zh-CN" sz="1600" kern="100" dirty="0">
                          <a:solidFill>
                            <a:schemeClr val="tx1"/>
                          </a:solidFill>
                          <a:effectLst/>
                          <a:latin typeface="宋体" panose="02010600030101010101" pitchFamily="2" charset="-122"/>
                          <a:ea typeface="宋体" panose="02010600030101010101" pitchFamily="2" charset="-122"/>
                        </a:rPr>
                        <a:t>提交申购书成功</a:t>
                      </a:r>
                    </a:p>
                    <a:p>
                      <a:pPr marL="342900" lvl="0" indent="-342900" algn="l">
                        <a:spcAft>
                          <a:spcPts val="0"/>
                        </a:spcAft>
                        <a:buFont typeface="+mj-ea"/>
                        <a:buAutoNum type="circleNumDbPlain"/>
                      </a:pPr>
                      <a:r>
                        <a:rPr lang="zh-CN" sz="1600" kern="100" dirty="0">
                          <a:solidFill>
                            <a:schemeClr val="tx1"/>
                          </a:solidFill>
                          <a:effectLst/>
                          <a:latin typeface="宋体" panose="02010600030101010101" pitchFamily="2" charset="-122"/>
                          <a:ea typeface="宋体" panose="02010600030101010101" pitchFamily="2" charset="-122"/>
                        </a:rPr>
                        <a:t>流程结束</a:t>
                      </a:r>
                      <a:endParaRPr lang="zh-CN" sz="1600" kern="100" dirty="0">
                        <a:solidFill>
                          <a:schemeClr val="tx1"/>
                        </a:solidFill>
                        <a:effectLst/>
                        <a:latin typeface="宋体" panose="02010600030101010101" pitchFamily="2" charset="-122"/>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l">
                        <a:spcAft>
                          <a:spcPts val="0"/>
                        </a:spcAft>
                      </a:pPr>
                      <a:r>
                        <a:rPr lang="en-US" sz="1600" kern="100">
                          <a:solidFill>
                            <a:schemeClr val="tx1"/>
                          </a:solidFill>
                          <a:effectLst/>
                          <a:latin typeface="宋体" panose="02010600030101010101" pitchFamily="2" charset="-122"/>
                          <a:ea typeface="宋体" panose="02010600030101010101" pitchFamily="2" charset="-122"/>
                        </a:rPr>
                        <a:t>Test 3</a:t>
                      </a:r>
                      <a:endParaRPr lang="zh-CN" sz="1600" kern="100">
                        <a:solidFill>
                          <a:schemeClr val="tx1"/>
                        </a:solidFill>
                        <a:effectLst/>
                        <a:latin typeface="宋体" panose="02010600030101010101" pitchFamily="2" charset="-122"/>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a:spcAft>
                          <a:spcPts val="0"/>
                        </a:spcAft>
                        <a:buSzPts val="1050"/>
                        <a:buFont typeface="+mj-ea"/>
                        <a:buNone/>
                      </a:pPr>
                      <a:r>
                        <a:rPr lang="zh-CN" altLang="en-US" sz="1600" kern="100" dirty="0">
                          <a:solidFill>
                            <a:schemeClr val="tx1"/>
                          </a:solidFill>
                          <a:effectLst/>
                          <a:latin typeface="宋体" panose="02010600030101010101" pitchFamily="2" charset="-122"/>
                          <a:ea typeface="宋体" panose="02010600030101010101" pitchFamily="2" charset="-122"/>
                        </a:rPr>
                        <a:t>①</a:t>
                      </a:r>
                      <a:r>
                        <a:rPr lang="zh-CN" sz="1600" kern="100" dirty="0">
                          <a:solidFill>
                            <a:schemeClr val="tx1"/>
                          </a:solidFill>
                          <a:effectLst/>
                          <a:latin typeface="宋体" panose="02010600030101010101" pitchFamily="2" charset="-122"/>
                          <a:ea typeface="宋体" panose="02010600030101010101" pitchFamily="2" charset="-122"/>
                        </a:rPr>
                        <a:t>员工提交申购书</a:t>
                      </a:r>
                    </a:p>
                    <a:p>
                      <a:pPr marL="0" lvl="0" indent="0" algn="l">
                        <a:spcAft>
                          <a:spcPts val="0"/>
                        </a:spcAft>
                        <a:buSzPts val="1050"/>
                        <a:buFont typeface="+mj-ea"/>
                        <a:buNone/>
                      </a:pPr>
                      <a:r>
                        <a:rPr lang="zh-CN" altLang="en-US" sz="1600" kern="100" dirty="0">
                          <a:solidFill>
                            <a:schemeClr val="tx1"/>
                          </a:solidFill>
                          <a:effectLst/>
                          <a:latin typeface="宋体" panose="02010600030101010101" pitchFamily="2" charset="-122"/>
                          <a:ea typeface="宋体" panose="02010600030101010101" pitchFamily="2" charset="-122"/>
                        </a:rPr>
                        <a:t>②</a:t>
                      </a:r>
                      <a:r>
                        <a:rPr lang="zh-CN" sz="1600" kern="100" dirty="0">
                          <a:solidFill>
                            <a:schemeClr val="tx1"/>
                          </a:solidFill>
                          <a:effectLst/>
                          <a:latin typeface="宋体" panose="02010600030101010101" pitchFamily="2" charset="-122"/>
                          <a:ea typeface="宋体" panose="02010600030101010101" pitchFamily="2" charset="-122"/>
                        </a:rPr>
                        <a:t>部门领导“同意”申请</a:t>
                      </a:r>
                    </a:p>
                    <a:p>
                      <a:pPr marL="0" lvl="0" indent="0" algn="l">
                        <a:spcAft>
                          <a:spcPts val="0"/>
                        </a:spcAft>
                        <a:buSzPts val="1050"/>
                        <a:buFont typeface="+mj-ea"/>
                        <a:buNone/>
                      </a:pPr>
                      <a:r>
                        <a:rPr lang="zh-CN" altLang="en-US" sz="1600" kern="100" dirty="0">
                          <a:solidFill>
                            <a:schemeClr val="tx1"/>
                          </a:solidFill>
                          <a:effectLst/>
                          <a:latin typeface="宋体" panose="02010600030101010101" pitchFamily="2" charset="-122"/>
                          <a:ea typeface="宋体" panose="02010600030101010101" pitchFamily="2" charset="-122"/>
                        </a:rPr>
                        <a:t>③</a:t>
                      </a:r>
                      <a:r>
                        <a:rPr lang="zh-CN" sz="1600" kern="100" dirty="0">
                          <a:solidFill>
                            <a:schemeClr val="tx1"/>
                          </a:solidFill>
                          <a:effectLst/>
                          <a:latin typeface="宋体" panose="02010600030101010101" pitchFamily="2" charset="-122"/>
                          <a:ea typeface="宋体" panose="02010600030101010101" pitchFamily="2" charset="-122"/>
                        </a:rPr>
                        <a:t>财务总监“拒绝”申请</a:t>
                      </a:r>
                      <a:endParaRPr lang="zh-CN" sz="1600" kern="100" dirty="0">
                        <a:solidFill>
                          <a:schemeClr val="tx1"/>
                        </a:solidFill>
                        <a:effectLst/>
                        <a:latin typeface="宋体" panose="02010600030101010101" pitchFamily="2" charset="-122"/>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lvl="0" indent="-342900" algn="l">
                        <a:spcAft>
                          <a:spcPts val="0"/>
                        </a:spcAft>
                        <a:buFont typeface="+mj-ea"/>
                        <a:buAutoNum type="circleNumDbPlain"/>
                      </a:pPr>
                      <a:r>
                        <a:rPr lang="zh-CN" sz="1600" kern="100" dirty="0">
                          <a:solidFill>
                            <a:schemeClr val="tx1"/>
                          </a:solidFill>
                          <a:effectLst/>
                          <a:latin typeface="宋体" panose="02010600030101010101" pitchFamily="2" charset="-122"/>
                          <a:ea typeface="宋体" panose="02010600030101010101" pitchFamily="2" charset="-122"/>
                        </a:rPr>
                        <a:t>提交申购书成功</a:t>
                      </a:r>
                    </a:p>
                    <a:p>
                      <a:pPr marL="342900" lvl="0" indent="-342900" algn="l">
                        <a:spcAft>
                          <a:spcPts val="0"/>
                        </a:spcAft>
                        <a:buFont typeface="+mj-ea"/>
                        <a:buAutoNum type="circleNumDbPlain"/>
                      </a:pPr>
                      <a:r>
                        <a:rPr lang="zh-CN" sz="1600" kern="100" dirty="0">
                          <a:solidFill>
                            <a:schemeClr val="tx1"/>
                          </a:solidFill>
                          <a:effectLst/>
                          <a:latin typeface="宋体" panose="02010600030101010101" pitchFamily="2" charset="-122"/>
                          <a:ea typeface="宋体" panose="02010600030101010101" pitchFamily="2" charset="-122"/>
                        </a:rPr>
                        <a:t>流程继续，进入下一级审批</a:t>
                      </a:r>
                    </a:p>
                    <a:p>
                      <a:pPr marL="342900" lvl="0" indent="-342900" algn="l">
                        <a:spcAft>
                          <a:spcPts val="0"/>
                        </a:spcAft>
                        <a:buFont typeface="+mj-ea"/>
                        <a:buAutoNum type="circleNumDbPlain"/>
                      </a:pPr>
                      <a:r>
                        <a:rPr lang="zh-CN" sz="1600" kern="100" dirty="0">
                          <a:solidFill>
                            <a:schemeClr val="tx1"/>
                          </a:solidFill>
                          <a:effectLst/>
                          <a:latin typeface="宋体" panose="02010600030101010101" pitchFamily="2" charset="-122"/>
                          <a:ea typeface="宋体" panose="02010600030101010101" pitchFamily="2" charset="-122"/>
                        </a:rPr>
                        <a:t>流程结束</a:t>
                      </a:r>
                      <a:endParaRPr lang="zh-CN" sz="1600" kern="100" dirty="0">
                        <a:solidFill>
                          <a:schemeClr val="tx1"/>
                        </a:solidFill>
                        <a:effectLst/>
                        <a:latin typeface="宋体" panose="02010600030101010101" pitchFamily="2" charset="-122"/>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algn="l">
                        <a:spcAft>
                          <a:spcPts val="0"/>
                        </a:spcAft>
                      </a:pPr>
                      <a:r>
                        <a:rPr lang="en-US" sz="1600" kern="100">
                          <a:solidFill>
                            <a:schemeClr val="tx1"/>
                          </a:solidFill>
                          <a:effectLst/>
                          <a:latin typeface="宋体" panose="02010600030101010101" pitchFamily="2" charset="-122"/>
                          <a:ea typeface="宋体" panose="02010600030101010101" pitchFamily="2" charset="-122"/>
                        </a:rPr>
                        <a:t>Test 4</a:t>
                      </a:r>
                      <a:endParaRPr lang="zh-CN" sz="1600" kern="100">
                        <a:solidFill>
                          <a:schemeClr val="tx1"/>
                        </a:solidFill>
                        <a:effectLst/>
                        <a:latin typeface="宋体" panose="02010600030101010101" pitchFamily="2" charset="-122"/>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lvl="0" indent="-342900" algn="l">
                        <a:spcAft>
                          <a:spcPts val="0"/>
                        </a:spcAft>
                        <a:buFont typeface="Times New Roman" panose="02020603050405020304"/>
                        <a:buAutoNum type="circleNumDbPlain"/>
                      </a:pPr>
                      <a:r>
                        <a:rPr lang="zh-CN" sz="1600" kern="100" dirty="0">
                          <a:solidFill>
                            <a:schemeClr val="tx1"/>
                          </a:solidFill>
                          <a:effectLst/>
                          <a:latin typeface="宋体" panose="02010600030101010101" pitchFamily="2" charset="-122"/>
                          <a:ea typeface="宋体" panose="02010600030101010101" pitchFamily="2" charset="-122"/>
                        </a:rPr>
                        <a:t>员工提交申购书</a:t>
                      </a:r>
                    </a:p>
                    <a:p>
                      <a:pPr marL="342900" lvl="0" indent="-342900" algn="l">
                        <a:spcAft>
                          <a:spcPts val="0"/>
                        </a:spcAft>
                        <a:buFont typeface="Times New Roman" panose="02020603050405020304"/>
                        <a:buAutoNum type="circleNumDbPlain"/>
                      </a:pPr>
                      <a:r>
                        <a:rPr lang="zh-CN" sz="1600" kern="100" dirty="0">
                          <a:solidFill>
                            <a:schemeClr val="tx1"/>
                          </a:solidFill>
                          <a:effectLst/>
                          <a:latin typeface="宋体" panose="02010600030101010101" pitchFamily="2" charset="-122"/>
                          <a:ea typeface="宋体" panose="02010600030101010101" pitchFamily="2" charset="-122"/>
                        </a:rPr>
                        <a:t>部门领导“同意”申请</a:t>
                      </a:r>
                    </a:p>
                    <a:p>
                      <a:pPr marL="342900" lvl="0" indent="-342900" algn="l">
                        <a:spcAft>
                          <a:spcPts val="0"/>
                        </a:spcAft>
                        <a:buFont typeface="Times New Roman" panose="02020603050405020304"/>
                        <a:buAutoNum type="circleNumDbPlain"/>
                      </a:pPr>
                      <a:r>
                        <a:rPr lang="zh-CN" sz="1600" kern="100" dirty="0">
                          <a:solidFill>
                            <a:schemeClr val="tx1"/>
                          </a:solidFill>
                          <a:effectLst/>
                          <a:latin typeface="宋体" panose="02010600030101010101" pitchFamily="2" charset="-122"/>
                          <a:ea typeface="宋体" panose="02010600030101010101" pitchFamily="2" charset="-122"/>
                        </a:rPr>
                        <a:t>财务总监“同意”申请</a:t>
                      </a:r>
                    </a:p>
                    <a:p>
                      <a:pPr marL="342900" lvl="0" indent="-342900" algn="l">
                        <a:spcAft>
                          <a:spcPts val="0"/>
                        </a:spcAft>
                        <a:buFont typeface="Times New Roman" panose="02020603050405020304"/>
                        <a:buAutoNum type="circleNumDbPlain"/>
                      </a:pPr>
                      <a:r>
                        <a:rPr lang="zh-CN" sz="1600" kern="100" dirty="0">
                          <a:solidFill>
                            <a:schemeClr val="tx1"/>
                          </a:solidFill>
                          <a:effectLst/>
                          <a:latin typeface="宋体" panose="02010600030101010101" pitchFamily="2" charset="-122"/>
                          <a:ea typeface="宋体" panose="02010600030101010101" pitchFamily="2" charset="-122"/>
                        </a:rPr>
                        <a:t>分管副总“拒绝”申请</a:t>
                      </a:r>
                      <a:endParaRPr lang="zh-CN" sz="1600" kern="100" dirty="0">
                        <a:solidFill>
                          <a:schemeClr val="tx1"/>
                        </a:solidFill>
                        <a:effectLst/>
                        <a:latin typeface="宋体" panose="02010600030101010101" pitchFamily="2" charset="-122"/>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42950" lvl="1" indent="-285750" algn="l">
                        <a:spcAft>
                          <a:spcPts val="0"/>
                        </a:spcAft>
                        <a:buFont typeface="Times New Roman" panose="02020603050405020304"/>
                        <a:buAutoNum type="circleNumDbPlain"/>
                      </a:pPr>
                      <a:r>
                        <a:rPr lang="zh-CN" sz="1600" kern="100" dirty="0">
                          <a:solidFill>
                            <a:schemeClr val="tx1"/>
                          </a:solidFill>
                          <a:effectLst/>
                          <a:latin typeface="宋体" panose="02010600030101010101" pitchFamily="2" charset="-122"/>
                          <a:ea typeface="宋体" panose="02010600030101010101" pitchFamily="2" charset="-122"/>
                        </a:rPr>
                        <a:t>提交申购书成功</a:t>
                      </a:r>
                    </a:p>
                    <a:p>
                      <a:pPr marL="742950" lvl="1" indent="-285750" algn="l">
                        <a:spcAft>
                          <a:spcPts val="0"/>
                        </a:spcAft>
                        <a:buFont typeface="Times New Roman" panose="02020603050405020304"/>
                        <a:buAutoNum type="circleNumDbPlain"/>
                      </a:pPr>
                      <a:r>
                        <a:rPr lang="zh-CN" sz="1600" kern="100" dirty="0">
                          <a:solidFill>
                            <a:schemeClr val="tx1"/>
                          </a:solidFill>
                          <a:effectLst/>
                          <a:latin typeface="宋体" panose="02010600030101010101" pitchFamily="2" charset="-122"/>
                          <a:ea typeface="宋体" panose="02010600030101010101" pitchFamily="2" charset="-122"/>
                        </a:rPr>
                        <a:t>流程继续，进入下一级审批</a:t>
                      </a:r>
                    </a:p>
                    <a:p>
                      <a:pPr marL="742950" lvl="1" indent="-285750" algn="l">
                        <a:spcAft>
                          <a:spcPts val="0"/>
                        </a:spcAft>
                        <a:buFont typeface="Times New Roman" panose="02020603050405020304"/>
                        <a:buAutoNum type="circleNumDbPlain"/>
                      </a:pPr>
                      <a:r>
                        <a:rPr lang="zh-CN" sz="1600" kern="100" dirty="0">
                          <a:solidFill>
                            <a:schemeClr val="tx1"/>
                          </a:solidFill>
                          <a:effectLst/>
                          <a:latin typeface="宋体" panose="02010600030101010101" pitchFamily="2" charset="-122"/>
                          <a:ea typeface="宋体" panose="02010600030101010101" pitchFamily="2" charset="-122"/>
                        </a:rPr>
                        <a:t>流程继续，进入下一级审批</a:t>
                      </a:r>
                    </a:p>
                    <a:p>
                      <a:pPr marL="742950" lvl="1" indent="-285750" algn="l">
                        <a:spcAft>
                          <a:spcPts val="0"/>
                        </a:spcAft>
                        <a:buFont typeface="Times New Roman" panose="02020603050405020304"/>
                        <a:buAutoNum type="circleNumDbPlain"/>
                      </a:pPr>
                      <a:r>
                        <a:rPr lang="zh-CN" sz="1600" kern="100" dirty="0">
                          <a:solidFill>
                            <a:schemeClr val="tx1"/>
                          </a:solidFill>
                          <a:effectLst/>
                          <a:latin typeface="宋体" panose="02010600030101010101" pitchFamily="2" charset="-122"/>
                          <a:ea typeface="宋体" panose="02010600030101010101" pitchFamily="2" charset="-122"/>
                        </a:rPr>
                        <a:t>流程结束</a:t>
                      </a:r>
                      <a:endParaRPr lang="zh-CN" sz="1600" kern="100" dirty="0">
                        <a:solidFill>
                          <a:schemeClr val="tx1"/>
                        </a:solidFill>
                        <a:effectLst/>
                        <a:latin typeface="宋体" panose="02010600030101010101" pitchFamily="2" charset="-122"/>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6" name="灯片编号占位符 5">
            <a:extLst>
              <a:ext uri="{FF2B5EF4-FFF2-40B4-BE49-F238E27FC236}">
                <a16:creationId xmlns:a16="http://schemas.microsoft.com/office/drawing/2014/main" id="{1C6BD58C-0CC4-4BD1-9C5C-9165BA70B110}"/>
              </a:ext>
            </a:extLst>
          </p:cNvPr>
          <p:cNvSpPr>
            <a:spLocks noGrp="1"/>
          </p:cNvSpPr>
          <p:nvPr>
            <p:ph type="sldNum" sz="quarter" idx="12"/>
          </p:nvPr>
        </p:nvSpPr>
        <p:spPr/>
        <p:txBody>
          <a:bodyPr/>
          <a:lstStyle/>
          <a:p>
            <a:fld id="{B6F15528-21DE-4FAA-801E-634DDDAF4B2B}" type="slidenum">
              <a:rPr lang="en-US" smtClean="0"/>
              <a:t>632</a:t>
            </a:fld>
            <a:endParaRPr lang="en-US" dirty="0"/>
          </a:p>
        </p:txBody>
      </p:sp>
    </p:spTree>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b="1" dirty="0"/>
              <a:t>8.3.2  </a:t>
            </a:r>
            <a:r>
              <a:rPr lang="zh-CN" altLang="en-US" b="1" dirty="0"/>
              <a:t>白盒测试法</a:t>
            </a:r>
          </a:p>
        </p:txBody>
      </p:sp>
      <p:sp>
        <p:nvSpPr>
          <p:cNvPr id="11" name="矩形 10"/>
          <p:cNvSpPr/>
          <p:nvPr/>
        </p:nvSpPr>
        <p:spPr>
          <a:xfrm>
            <a:off x="1" y="1768910"/>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12" name="组合 11"/>
          <p:cNvGrpSpPr/>
          <p:nvPr/>
        </p:nvGrpSpPr>
        <p:grpSpPr>
          <a:xfrm flipH="1">
            <a:off x="9914161" y="5830680"/>
            <a:ext cx="2284188" cy="1186758"/>
            <a:chOff x="-8805" y="5407865"/>
            <a:chExt cx="3213509" cy="1301644"/>
          </a:xfrm>
        </p:grpSpPr>
        <p:sp>
          <p:nvSpPr>
            <p:cNvPr id="13" name="矩形 12"/>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2242799" y="2836772"/>
            <a:ext cx="1809884" cy="1809884"/>
            <a:chOff x="1505599" y="1967143"/>
            <a:chExt cx="2413178" cy="2413178"/>
          </a:xfrm>
        </p:grpSpPr>
        <p:sp>
          <p:nvSpPr>
            <p:cNvPr id="27" name="椭圆 26"/>
            <p:cNvSpPr/>
            <p:nvPr/>
          </p:nvSpPr>
          <p:spPr>
            <a:xfrm>
              <a:off x="1633390" y="2094934"/>
              <a:ext cx="2157594" cy="2157594"/>
            </a:xfrm>
            <a:prstGeom prst="ellipse">
              <a:avLst/>
            </a:prstGeom>
            <a:solidFill>
              <a:srgbClr val="ECAE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28" name="椭圆 27"/>
            <p:cNvSpPr/>
            <p:nvPr/>
          </p:nvSpPr>
          <p:spPr>
            <a:xfrm>
              <a:off x="1505599" y="1967143"/>
              <a:ext cx="2413178" cy="2413178"/>
            </a:xfrm>
            <a:prstGeom prst="ellipse">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29" name="Freeform 109"/>
            <p:cNvSpPr>
              <a:spLocks noEditPoints="1"/>
            </p:cNvSpPr>
            <p:nvPr/>
          </p:nvSpPr>
          <p:spPr bwMode="auto">
            <a:xfrm>
              <a:off x="2324838" y="2759131"/>
              <a:ext cx="774699" cy="829201"/>
            </a:xfrm>
            <a:custGeom>
              <a:avLst/>
              <a:gdLst>
                <a:gd name="connsiteX0" fmla="*/ 270013 w 315913"/>
                <a:gd name="connsiteY0" fmla="*/ 244475 h 338138"/>
                <a:gd name="connsiteX1" fmla="*/ 315913 w 315913"/>
                <a:gd name="connsiteY1" fmla="*/ 290647 h 338138"/>
                <a:gd name="connsiteX2" fmla="*/ 315913 w 315913"/>
                <a:gd name="connsiteY2" fmla="*/ 331542 h 338138"/>
                <a:gd name="connsiteX3" fmla="*/ 313290 w 315913"/>
                <a:gd name="connsiteY3" fmla="*/ 335500 h 338138"/>
                <a:gd name="connsiteX4" fmla="*/ 309356 w 315913"/>
                <a:gd name="connsiteY4" fmla="*/ 338138 h 338138"/>
                <a:gd name="connsiteX5" fmla="*/ 231982 w 315913"/>
                <a:gd name="connsiteY5" fmla="*/ 338138 h 338138"/>
                <a:gd name="connsiteX6" fmla="*/ 225425 w 315913"/>
                <a:gd name="connsiteY6" fmla="*/ 331542 h 338138"/>
                <a:gd name="connsiteX7" fmla="*/ 225425 w 315913"/>
                <a:gd name="connsiteY7" fmla="*/ 290647 h 338138"/>
                <a:gd name="connsiteX8" fmla="*/ 270013 w 315913"/>
                <a:gd name="connsiteY8" fmla="*/ 244475 h 338138"/>
                <a:gd name="connsiteX9" fmla="*/ 157956 w 315913"/>
                <a:gd name="connsiteY9" fmla="*/ 244475 h 338138"/>
                <a:gd name="connsiteX10" fmla="*/ 203200 w 315913"/>
                <a:gd name="connsiteY10" fmla="*/ 290647 h 338138"/>
                <a:gd name="connsiteX11" fmla="*/ 203200 w 315913"/>
                <a:gd name="connsiteY11" fmla="*/ 331542 h 338138"/>
                <a:gd name="connsiteX12" fmla="*/ 201869 w 315913"/>
                <a:gd name="connsiteY12" fmla="*/ 335500 h 338138"/>
                <a:gd name="connsiteX13" fmla="*/ 196546 w 315913"/>
                <a:gd name="connsiteY13" fmla="*/ 338138 h 338138"/>
                <a:gd name="connsiteX14" fmla="*/ 119365 w 315913"/>
                <a:gd name="connsiteY14" fmla="*/ 338138 h 338138"/>
                <a:gd name="connsiteX15" fmla="*/ 112712 w 315913"/>
                <a:gd name="connsiteY15" fmla="*/ 331542 h 338138"/>
                <a:gd name="connsiteX16" fmla="*/ 112712 w 315913"/>
                <a:gd name="connsiteY16" fmla="*/ 290647 h 338138"/>
                <a:gd name="connsiteX17" fmla="*/ 157956 w 315913"/>
                <a:gd name="connsiteY17" fmla="*/ 244475 h 338138"/>
                <a:gd name="connsiteX18" fmla="*/ 45900 w 315913"/>
                <a:gd name="connsiteY18" fmla="*/ 244475 h 338138"/>
                <a:gd name="connsiteX19" fmla="*/ 90488 w 315913"/>
                <a:gd name="connsiteY19" fmla="*/ 290647 h 338138"/>
                <a:gd name="connsiteX20" fmla="*/ 90488 w 315913"/>
                <a:gd name="connsiteY20" fmla="*/ 331542 h 338138"/>
                <a:gd name="connsiteX21" fmla="*/ 89176 w 315913"/>
                <a:gd name="connsiteY21" fmla="*/ 335500 h 338138"/>
                <a:gd name="connsiteX22" fmla="*/ 83931 w 315913"/>
                <a:gd name="connsiteY22" fmla="*/ 338138 h 338138"/>
                <a:gd name="connsiteX23" fmla="*/ 6557 w 315913"/>
                <a:gd name="connsiteY23" fmla="*/ 338138 h 338138"/>
                <a:gd name="connsiteX24" fmla="*/ 0 w 315913"/>
                <a:gd name="connsiteY24" fmla="*/ 331542 h 338138"/>
                <a:gd name="connsiteX25" fmla="*/ 0 w 315913"/>
                <a:gd name="connsiteY25" fmla="*/ 290647 h 338138"/>
                <a:gd name="connsiteX26" fmla="*/ 45900 w 315913"/>
                <a:gd name="connsiteY26" fmla="*/ 244475 h 338138"/>
                <a:gd name="connsiteX27" fmla="*/ 271463 w 315913"/>
                <a:gd name="connsiteY27" fmla="*/ 180975 h 338138"/>
                <a:gd name="connsiteX28" fmla="*/ 301625 w 315913"/>
                <a:gd name="connsiteY28" fmla="*/ 211138 h 338138"/>
                <a:gd name="connsiteX29" fmla="*/ 271463 w 315913"/>
                <a:gd name="connsiteY29" fmla="*/ 241300 h 338138"/>
                <a:gd name="connsiteX30" fmla="*/ 241300 w 315913"/>
                <a:gd name="connsiteY30" fmla="*/ 211138 h 338138"/>
                <a:gd name="connsiteX31" fmla="*/ 271463 w 315913"/>
                <a:gd name="connsiteY31" fmla="*/ 180975 h 338138"/>
                <a:gd name="connsiteX32" fmla="*/ 159420 w 315913"/>
                <a:gd name="connsiteY32" fmla="*/ 180975 h 338138"/>
                <a:gd name="connsiteX33" fmla="*/ 188912 w 315913"/>
                <a:gd name="connsiteY33" fmla="*/ 211138 h 338138"/>
                <a:gd name="connsiteX34" fmla="*/ 159420 w 315913"/>
                <a:gd name="connsiteY34" fmla="*/ 241300 h 338138"/>
                <a:gd name="connsiteX35" fmla="*/ 128587 w 315913"/>
                <a:gd name="connsiteY35" fmla="*/ 211138 h 338138"/>
                <a:gd name="connsiteX36" fmla="*/ 159420 w 315913"/>
                <a:gd name="connsiteY36" fmla="*/ 180975 h 338138"/>
                <a:gd name="connsiteX37" fmla="*/ 46038 w 315913"/>
                <a:gd name="connsiteY37" fmla="*/ 180975 h 338138"/>
                <a:gd name="connsiteX38" fmla="*/ 76201 w 315913"/>
                <a:gd name="connsiteY38" fmla="*/ 211138 h 338138"/>
                <a:gd name="connsiteX39" fmla="*/ 46038 w 315913"/>
                <a:gd name="connsiteY39" fmla="*/ 241301 h 338138"/>
                <a:gd name="connsiteX40" fmla="*/ 15875 w 315913"/>
                <a:gd name="connsiteY40" fmla="*/ 211138 h 338138"/>
                <a:gd name="connsiteX41" fmla="*/ 46038 w 315913"/>
                <a:gd name="connsiteY41" fmla="*/ 180975 h 338138"/>
                <a:gd name="connsiteX42" fmla="*/ 270005 w 315913"/>
                <a:gd name="connsiteY42" fmla="*/ 77788 h 338138"/>
                <a:gd name="connsiteX43" fmla="*/ 238125 w 315913"/>
                <a:gd name="connsiteY43" fmla="*/ 109792 h 338138"/>
                <a:gd name="connsiteX44" fmla="*/ 238125 w 315913"/>
                <a:gd name="connsiteY44" fmla="*/ 144463 h 338138"/>
                <a:gd name="connsiteX45" fmla="*/ 303213 w 315913"/>
                <a:gd name="connsiteY45" fmla="*/ 144463 h 338138"/>
                <a:gd name="connsiteX46" fmla="*/ 303213 w 315913"/>
                <a:gd name="connsiteY46" fmla="*/ 109792 h 338138"/>
                <a:gd name="connsiteX47" fmla="*/ 270005 w 315913"/>
                <a:gd name="connsiteY47" fmla="*/ 77788 h 338138"/>
                <a:gd name="connsiteX48" fmla="*/ 270013 w 315913"/>
                <a:gd name="connsiteY48" fmla="*/ 65088 h 338138"/>
                <a:gd name="connsiteX49" fmla="*/ 315913 w 315913"/>
                <a:gd name="connsiteY49" fmla="*/ 109941 h 338138"/>
                <a:gd name="connsiteX50" fmla="*/ 315913 w 315913"/>
                <a:gd name="connsiteY50" fmla="*/ 150836 h 338138"/>
                <a:gd name="connsiteX51" fmla="*/ 313290 w 315913"/>
                <a:gd name="connsiteY51" fmla="*/ 156113 h 338138"/>
                <a:gd name="connsiteX52" fmla="*/ 309356 w 315913"/>
                <a:gd name="connsiteY52" fmla="*/ 158751 h 338138"/>
                <a:gd name="connsiteX53" fmla="*/ 231982 w 315913"/>
                <a:gd name="connsiteY53" fmla="*/ 158751 h 338138"/>
                <a:gd name="connsiteX54" fmla="*/ 225425 w 315913"/>
                <a:gd name="connsiteY54" fmla="*/ 150836 h 338138"/>
                <a:gd name="connsiteX55" fmla="*/ 225425 w 315913"/>
                <a:gd name="connsiteY55" fmla="*/ 109941 h 338138"/>
                <a:gd name="connsiteX56" fmla="*/ 270013 w 315913"/>
                <a:gd name="connsiteY56" fmla="*/ 65088 h 338138"/>
                <a:gd name="connsiteX57" fmla="*/ 157956 w 315913"/>
                <a:gd name="connsiteY57" fmla="*/ 65088 h 338138"/>
                <a:gd name="connsiteX58" fmla="*/ 203200 w 315913"/>
                <a:gd name="connsiteY58" fmla="*/ 109941 h 338138"/>
                <a:gd name="connsiteX59" fmla="*/ 203200 w 315913"/>
                <a:gd name="connsiteY59" fmla="*/ 150836 h 338138"/>
                <a:gd name="connsiteX60" fmla="*/ 201869 w 315913"/>
                <a:gd name="connsiteY60" fmla="*/ 156113 h 338138"/>
                <a:gd name="connsiteX61" fmla="*/ 196546 w 315913"/>
                <a:gd name="connsiteY61" fmla="*/ 158751 h 338138"/>
                <a:gd name="connsiteX62" fmla="*/ 119365 w 315913"/>
                <a:gd name="connsiteY62" fmla="*/ 158751 h 338138"/>
                <a:gd name="connsiteX63" fmla="*/ 112712 w 315913"/>
                <a:gd name="connsiteY63" fmla="*/ 150836 h 338138"/>
                <a:gd name="connsiteX64" fmla="*/ 112712 w 315913"/>
                <a:gd name="connsiteY64" fmla="*/ 109941 h 338138"/>
                <a:gd name="connsiteX65" fmla="*/ 157956 w 315913"/>
                <a:gd name="connsiteY65" fmla="*/ 65088 h 338138"/>
                <a:gd name="connsiteX66" fmla="*/ 45900 w 315913"/>
                <a:gd name="connsiteY66" fmla="*/ 65088 h 338138"/>
                <a:gd name="connsiteX67" fmla="*/ 90488 w 315913"/>
                <a:gd name="connsiteY67" fmla="*/ 109941 h 338138"/>
                <a:gd name="connsiteX68" fmla="*/ 90488 w 315913"/>
                <a:gd name="connsiteY68" fmla="*/ 150836 h 338138"/>
                <a:gd name="connsiteX69" fmla="*/ 89176 w 315913"/>
                <a:gd name="connsiteY69" fmla="*/ 156113 h 338138"/>
                <a:gd name="connsiteX70" fmla="*/ 83931 w 315913"/>
                <a:gd name="connsiteY70" fmla="*/ 158751 h 338138"/>
                <a:gd name="connsiteX71" fmla="*/ 6557 w 315913"/>
                <a:gd name="connsiteY71" fmla="*/ 158751 h 338138"/>
                <a:gd name="connsiteX72" fmla="*/ 0 w 315913"/>
                <a:gd name="connsiteY72" fmla="*/ 150836 h 338138"/>
                <a:gd name="connsiteX73" fmla="*/ 0 w 315913"/>
                <a:gd name="connsiteY73" fmla="*/ 109941 h 338138"/>
                <a:gd name="connsiteX74" fmla="*/ 45900 w 315913"/>
                <a:gd name="connsiteY74" fmla="*/ 65088 h 338138"/>
                <a:gd name="connsiteX75" fmla="*/ 270669 w 315913"/>
                <a:gd name="connsiteY75" fmla="*/ 14288 h 338138"/>
                <a:gd name="connsiteX76" fmla="*/ 254000 w 315913"/>
                <a:gd name="connsiteY76" fmla="*/ 30957 h 338138"/>
                <a:gd name="connsiteX77" fmla="*/ 270669 w 315913"/>
                <a:gd name="connsiteY77" fmla="*/ 47626 h 338138"/>
                <a:gd name="connsiteX78" fmla="*/ 287338 w 315913"/>
                <a:gd name="connsiteY78" fmla="*/ 30957 h 338138"/>
                <a:gd name="connsiteX79" fmla="*/ 270669 w 315913"/>
                <a:gd name="connsiteY79" fmla="*/ 14288 h 338138"/>
                <a:gd name="connsiteX80" fmla="*/ 271463 w 315913"/>
                <a:gd name="connsiteY80" fmla="*/ 0 h 338138"/>
                <a:gd name="connsiteX81" fmla="*/ 301625 w 315913"/>
                <a:gd name="connsiteY81" fmla="*/ 30957 h 338138"/>
                <a:gd name="connsiteX82" fmla="*/ 271463 w 315913"/>
                <a:gd name="connsiteY82" fmla="*/ 61913 h 338138"/>
                <a:gd name="connsiteX83" fmla="*/ 241300 w 315913"/>
                <a:gd name="connsiteY83" fmla="*/ 30957 h 338138"/>
                <a:gd name="connsiteX84" fmla="*/ 271463 w 315913"/>
                <a:gd name="connsiteY84" fmla="*/ 0 h 338138"/>
                <a:gd name="connsiteX85" fmla="*/ 159420 w 315913"/>
                <a:gd name="connsiteY85" fmla="*/ 0 h 338138"/>
                <a:gd name="connsiteX86" fmla="*/ 188912 w 315913"/>
                <a:gd name="connsiteY86" fmla="*/ 30957 h 338138"/>
                <a:gd name="connsiteX87" fmla="*/ 159420 w 315913"/>
                <a:gd name="connsiteY87" fmla="*/ 61913 h 338138"/>
                <a:gd name="connsiteX88" fmla="*/ 128587 w 315913"/>
                <a:gd name="connsiteY88" fmla="*/ 30957 h 338138"/>
                <a:gd name="connsiteX89" fmla="*/ 159420 w 315913"/>
                <a:gd name="connsiteY89" fmla="*/ 0 h 338138"/>
                <a:gd name="connsiteX90" fmla="*/ 46037 w 315913"/>
                <a:gd name="connsiteY90" fmla="*/ 0 h 338138"/>
                <a:gd name="connsiteX91" fmla="*/ 76200 w 315913"/>
                <a:gd name="connsiteY91" fmla="*/ 30957 h 338138"/>
                <a:gd name="connsiteX92" fmla="*/ 46037 w 315913"/>
                <a:gd name="connsiteY92" fmla="*/ 61913 h 338138"/>
                <a:gd name="connsiteX93" fmla="*/ 15875 w 315913"/>
                <a:gd name="connsiteY93" fmla="*/ 30957 h 338138"/>
                <a:gd name="connsiteX94" fmla="*/ 46037 w 315913"/>
                <a:gd name="connsiteY9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5913" h="338138">
                  <a:moveTo>
                    <a:pt x="270013" y="244475"/>
                  </a:moveTo>
                  <a:cubicBezTo>
                    <a:pt x="294930" y="244475"/>
                    <a:pt x="315913" y="265582"/>
                    <a:pt x="315913" y="290647"/>
                  </a:cubicBezTo>
                  <a:cubicBezTo>
                    <a:pt x="315913" y="290647"/>
                    <a:pt x="315913" y="290647"/>
                    <a:pt x="315913" y="331542"/>
                  </a:cubicBezTo>
                  <a:cubicBezTo>
                    <a:pt x="315913" y="332861"/>
                    <a:pt x="314602" y="335500"/>
                    <a:pt x="313290" y="335500"/>
                  </a:cubicBezTo>
                  <a:cubicBezTo>
                    <a:pt x="313290" y="336819"/>
                    <a:pt x="310667" y="338138"/>
                    <a:pt x="309356" y="338138"/>
                  </a:cubicBezTo>
                  <a:cubicBezTo>
                    <a:pt x="309356" y="338138"/>
                    <a:pt x="309356" y="338138"/>
                    <a:pt x="231982" y="338138"/>
                  </a:cubicBezTo>
                  <a:cubicBezTo>
                    <a:pt x="228048" y="338138"/>
                    <a:pt x="225425" y="335500"/>
                    <a:pt x="225425" y="331542"/>
                  </a:cubicBezTo>
                  <a:cubicBezTo>
                    <a:pt x="225425" y="331542"/>
                    <a:pt x="225425" y="331542"/>
                    <a:pt x="225425" y="290647"/>
                  </a:cubicBezTo>
                  <a:cubicBezTo>
                    <a:pt x="225425" y="265582"/>
                    <a:pt x="246408" y="244475"/>
                    <a:pt x="270013" y="244475"/>
                  </a:cubicBezTo>
                  <a:close/>
                  <a:moveTo>
                    <a:pt x="157956" y="244475"/>
                  </a:moveTo>
                  <a:cubicBezTo>
                    <a:pt x="183239" y="244475"/>
                    <a:pt x="203200" y="265582"/>
                    <a:pt x="203200" y="290647"/>
                  </a:cubicBezTo>
                  <a:cubicBezTo>
                    <a:pt x="203200" y="290647"/>
                    <a:pt x="203200" y="290647"/>
                    <a:pt x="203200" y="331542"/>
                  </a:cubicBezTo>
                  <a:cubicBezTo>
                    <a:pt x="203200" y="332861"/>
                    <a:pt x="203200" y="335500"/>
                    <a:pt x="201869" y="335500"/>
                  </a:cubicBezTo>
                  <a:cubicBezTo>
                    <a:pt x="200538" y="336819"/>
                    <a:pt x="199208" y="338138"/>
                    <a:pt x="196546" y="338138"/>
                  </a:cubicBezTo>
                  <a:cubicBezTo>
                    <a:pt x="196546" y="338138"/>
                    <a:pt x="196546" y="338138"/>
                    <a:pt x="119365" y="338138"/>
                  </a:cubicBezTo>
                  <a:cubicBezTo>
                    <a:pt x="115373" y="338138"/>
                    <a:pt x="112712" y="335500"/>
                    <a:pt x="112712" y="331542"/>
                  </a:cubicBezTo>
                  <a:cubicBezTo>
                    <a:pt x="112712" y="331542"/>
                    <a:pt x="112712" y="331542"/>
                    <a:pt x="112712" y="290647"/>
                  </a:cubicBezTo>
                  <a:cubicBezTo>
                    <a:pt x="112712" y="265582"/>
                    <a:pt x="132672" y="244475"/>
                    <a:pt x="157956" y="244475"/>
                  </a:cubicBezTo>
                  <a:close/>
                  <a:moveTo>
                    <a:pt x="45900" y="244475"/>
                  </a:moveTo>
                  <a:cubicBezTo>
                    <a:pt x="69505" y="244475"/>
                    <a:pt x="90488" y="265582"/>
                    <a:pt x="90488" y="290647"/>
                  </a:cubicBezTo>
                  <a:cubicBezTo>
                    <a:pt x="90488" y="290647"/>
                    <a:pt x="90488" y="290647"/>
                    <a:pt x="90488" y="331542"/>
                  </a:cubicBezTo>
                  <a:cubicBezTo>
                    <a:pt x="90488" y="332861"/>
                    <a:pt x="90488" y="335500"/>
                    <a:pt x="89176" y="335500"/>
                  </a:cubicBezTo>
                  <a:cubicBezTo>
                    <a:pt x="87865" y="336819"/>
                    <a:pt x="85242" y="338138"/>
                    <a:pt x="83931" y="338138"/>
                  </a:cubicBezTo>
                  <a:cubicBezTo>
                    <a:pt x="83931" y="338138"/>
                    <a:pt x="83931" y="338138"/>
                    <a:pt x="6557" y="338138"/>
                  </a:cubicBezTo>
                  <a:cubicBezTo>
                    <a:pt x="3934" y="338138"/>
                    <a:pt x="0" y="335500"/>
                    <a:pt x="0" y="331542"/>
                  </a:cubicBezTo>
                  <a:cubicBezTo>
                    <a:pt x="0" y="331542"/>
                    <a:pt x="0" y="331542"/>
                    <a:pt x="0" y="290647"/>
                  </a:cubicBezTo>
                  <a:cubicBezTo>
                    <a:pt x="0" y="265582"/>
                    <a:pt x="20983" y="244475"/>
                    <a:pt x="45900" y="244475"/>
                  </a:cubicBezTo>
                  <a:close/>
                  <a:moveTo>
                    <a:pt x="271463" y="180975"/>
                  </a:moveTo>
                  <a:cubicBezTo>
                    <a:pt x="287200" y="180975"/>
                    <a:pt x="301625" y="194089"/>
                    <a:pt x="301625" y="211138"/>
                  </a:cubicBezTo>
                  <a:cubicBezTo>
                    <a:pt x="301625" y="228186"/>
                    <a:pt x="287200" y="241300"/>
                    <a:pt x="271463" y="241300"/>
                  </a:cubicBezTo>
                  <a:cubicBezTo>
                    <a:pt x="254414" y="241300"/>
                    <a:pt x="241300" y="228186"/>
                    <a:pt x="241300" y="211138"/>
                  </a:cubicBezTo>
                  <a:cubicBezTo>
                    <a:pt x="241300" y="194089"/>
                    <a:pt x="254414" y="180975"/>
                    <a:pt x="271463" y="180975"/>
                  </a:cubicBezTo>
                  <a:close/>
                  <a:moveTo>
                    <a:pt x="159420" y="180975"/>
                  </a:moveTo>
                  <a:cubicBezTo>
                    <a:pt x="175506" y="180975"/>
                    <a:pt x="188912" y="194089"/>
                    <a:pt x="188912" y="211138"/>
                  </a:cubicBezTo>
                  <a:cubicBezTo>
                    <a:pt x="188912" y="228186"/>
                    <a:pt x="175506" y="241300"/>
                    <a:pt x="159420" y="241300"/>
                  </a:cubicBezTo>
                  <a:cubicBezTo>
                    <a:pt x="141992" y="241300"/>
                    <a:pt x="128587" y="228186"/>
                    <a:pt x="128587" y="211138"/>
                  </a:cubicBezTo>
                  <a:cubicBezTo>
                    <a:pt x="128587" y="194089"/>
                    <a:pt x="141992" y="180975"/>
                    <a:pt x="159420" y="180975"/>
                  </a:cubicBezTo>
                  <a:close/>
                  <a:moveTo>
                    <a:pt x="46038" y="180975"/>
                  </a:moveTo>
                  <a:cubicBezTo>
                    <a:pt x="62697" y="180975"/>
                    <a:pt x="76201" y="194479"/>
                    <a:pt x="76201" y="211138"/>
                  </a:cubicBezTo>
                  <a:cubicBezTo>
                    <a:pt x="76201" y="227797"/>
                    <a:pt x="62697" y="241301"/>
                    <a:pt x="46038" y="241301"/>
                  </a:cubicBezTo>
                  <a:cubicBezTo>
                    <a:pt x="29379" y="241301"/>
                    <a:pt x="15875" y="227797"/>
                    <a:pt x="15875" y="211138"/>
                  </a:cubicBezTo>
                  <a:cubicBezTo>
                    <a:pt x="15875" y="194479"/>
                    <a:pt x="29379" y="180975"/>
                    <a:pt x="46038" y="180975"/>
                  </a:cubicBezTo>
                  <a:close/>
                  <a:moveTo>
                    <a:pt x="270005" y="77788"/>
                  </a:moveTo>
                  <a:cubicBezTo>
                    <a:pt x="252736" y="77788"/>
                    <a:pt x="238125" y="92457"/>
                    <a:pt x="238125" y="109792"/>
                  </a:cubicBezTo>
                  <a:cubicBezTo>
                    <a:pt x="238125" y="109792"/>
                    <a:pt x="238125" y="109792"/>
                    <a:pt x="238125" y="144463"/>
                  </a:cubicBezTo>
                  <a:cubicBezTo>
                    <a:pt x="238125" y="144463"/>
                    <a:pt x="238125" y="144463"/>
                    <a:pt x="303213" y="144463"/>
                  </a:cubicBezTo>
                  <a:lnTo>
                    <a:pt x="303213" y="109792"/>
                  </a:lnTo>
                  <a:cubicBezTo>
                    <a:pt x="303213" y="92457"/>
                    <a:pt x="288602" y="77788"/>
                    <a:pt x="270005" y="77788"/>
                  </a:cubicBezTo>
                  <a:close/>
                  <a:moveTo>
                    <a:pt x="270013" y="65088"/>
                  </a:moveTo>
                  <a:cubicBezTo>
                    <a:pt x="294930" y="65088"/>
                    <a:pt x="315913" y="84876"/>
                    <a:pt x="315913" y="109941"/>
                  </a:cubicBezTo>
                  <a:cubicBezTo>
                    <a:pt x="315913" y="109941"/>
                    <a:pt x="315913" y="109941"/>
                    <a:pt x="315913" y="150836"/>
                  </a:cubicBezTo>
                  <a:cubicBezTo>
                    <a:pt x="315913" y="153474"/>
                    <a:pt x="314602" y="154794"/>
                    <a:pt x="313290" y="156113"/>
                  </a:cubicBezTo>
                  <a:cubicBezTo>
                    <a:pt x="313290" y="157432"/>
                    <a:pt x="310667" y="158751"/>
                    <a:pt x="309356" y="158751"/>
                  </a:cubicBezTo>
                  <a:cubicBezTo>
                    <a:pt x="309356" y="158751"/>
                    <a:pt x="309356" y="158751"/>
                    <a:pt x="231982" y="158751"/>
                  </a:cubicBezTo>
                  <a:cubicBezTo>
                    <a:pt x="228048" y="158751"/>
                    <a:pt x="225425" y="154794"/>
                    <a:pt x="225425" y="150836"/>
                  </a:cubicBezTo>
                  <a:cubicBezTo>
                    <a:pt x="225425" y="150836"/>
                    <a:pt x="225425" y="150836"/>
                    <a:pt x="225425" y="109941"/>
                  </a:cubicBezTo>
                  <a:cubicBezTo>
                    <a:pt x="225425" y="84876"/>
                    <a:pt x="246408" y="65088"/>
                    <a:pt x="270013" y="65088"/>
                  </a:cubicBezTo>
                  <a:close/>
                  <a:moveTo>
                    <a:pt x="157956" y="65088"/>
                  </a:moveTo>
                  <a:cubicBezTo>
                    <a:pt x="183239" y="65088"/>
                    <a:pt x="203200" y="84876"/>
                    <a:pt x="203200" y="109941"/>
                  </a:cubicBezTo>
                  <a:cubicBezTo>
                    <a:pt x="203200" y="109941"/>
                    <a:pt x="203200" y="109941"/>
                    <a:pt x="203200" y="150836"/>
                  </a:cubicBezTo>
                  <a:cubicBezTo>
                    <a:pt x="203200" y="153474"/>
                    <a:pt x="203200" y="154794"/>
                    <a:pt x="201869" y="156113"/>
                  </a:cubicBezTo>
                  <a:cubicBezTo>
                    <a:pt x="200538" y="157432"/>
                    <a:pt x="199208" y="158751"/>
                    <a:pt x="196546" y="158751"/>
                  </a:cubicBezTo>
                  <a:cubicBezTo>
                    <a:pt x="196546" y="158751"/>
                    <a:pt x="196546" y="158751"/>
                    <a:pt x="119365" y="158751"/>
                  </a:cubicBezTo>
                  <a:cubicBezTo>
                    <a:pt x="115373" y="158751"/>
                    <a:pt x="112712" y="154794"/>
                    <a:pt x="112712" y="150836"/>
                  </a:cubicBezTo>
                  <a:cubicBezTo>
                    <a:pt x="112712" y="150836"/>
                    <a:pt x="112712" y="150836"/>
                    <a:pt x="112712" y="109941"/>
                  </a:cubicBezTo>
                  <a:cubicBezTo>
                    <a:pt x="112712" y="84876"/>
                    <a:pt x="132672" y="65088"/>
                    <a:pt x="157956" y="65088"/>
                  </a:cubicBezTo>
                  <a:close/>
                  <a:moveTo>
                    <a:pt x="45900" y="65088"/>
                  </a:moveTo>
                  <a:cubicBezTo>
                    <a:pt x="69505" y="65088"/>
                    <a:pt x="90488" y="84876"/>
                    <a:pt x="90488" y="109941"/>
                  </a:cubicBezTo>
                  <a:cubicBezTo>
                    <a:pt x="90488" y="109941"/>
                    <a:pt x="90488" y="109941"/>
                    <a:pt x="90488" y="150836"/>
                  </a:cubicBezTo>
                  <a:cubicBezTo>
                    <a:pt x="90488" y="153474"/>
                    <a:pt x="90488" y="154794"/>
                    <a:pt x="89176" y="156113"/>
                  </a:cubicBezTo>
                  <a:cubicBezTo>
                    <a:pt x="87865" y="157432"/>
                    <a:pt x="85242" y="158751"/>
                    <a:pt x="83931" y="158751"/>
                  </a:cubicBezTo>
                  <a:cubicBezTo>
                    <a:pt x="83931" y="158751"/>
                    <a:pt x="83931" y="158751"/>
                    <a:pt x="6557" y="158751"/>
                  </a:cubicBezTo>
                  <a:cubicBezTo>
                    <a:pt x="3934" y="158751"/>
                    <a:pt x="0" y="154794"/>
                    <a:pt x="0" y="150836"/>
                  </a:cubicBezTo>
                  <a:cubicBezTo>
                    <a:pt x="0" y="150836"/>
                    <a:pt x="0" y="150836"/>
                    <a:pt x="0" y="109941"/>
                  </a:cubicBezTo>
                  <a:cubicBezTo>
                    <a:pt x="0" y="84876"/>
                    <a:pt x="20983" y="65088"/>
                    <a:pt x="45900" y="65088"/>
                  </a:cubicBezTo>
                  <a:close/>
                  <a:moveTo>
                    <a:pt x="270669" y="14288"/>
                  </a:moveTo>
                  <a:cubicBezTo>
                    <a:pt x="261463" y="14288"/>
                    <a:pt x="254000" y="21751"/>
                    <a:pt x="254000" y="30957"/>
                  </a:cubicBezTo>
                  <a:cubicBezTo>
                    <a:pt x="254000" y="40163"/>
                    <a:pt x="261463" y="47626"/>
                    <a:pt x="270669" y="47626"/>
                  </a:cubicBezTo>
                  <a:cubicBezTo>
                    <a:pt x="279875" y="47626"/>
                    <a:pt x="287338" y="40163"/>
                    <a:pt x="287338" y="30957"/>
                  </a:cubicBezTo>
                  <a:cubicBezTo>
                    <a:pt x="287338" y="21751"/>
                    <a:pt x="279875" y="14288"/>
                    <a:pt x="270669" y="14288"/>
                  </a:cubicBezTo>
                  <a:close/>
                  <a:moveTo>
                    <a:pt x="271463" y="0"/>
                  </a:moveTo>
                  <a:cubicBezTo>
                    <a:pt x="287200" y="0"/>
                    <a:pt x="301625" y="13459"/>
                    <a:pt x="301625" y="30957"/>
                  </a:cubicBezTo>
                  <a:cubicBezTo>
                    <a:pt x="301625" y="48454"/>
                    <a:pt x="287200" y="61913"/>
                    <a:pt x="271463" y="61913"/>
                  </a:cubicBezTo>
                  <a:cubicBezTo>
                    <a:pt x="254414" y="61913"/>
                    <a:pt x="241300" y="48454"/>
                    <a:pt x="241300" y="30957"/>
                  </a:cubicBezTo>
                  <a:cubicBezTo>
                    <a:pt x="241300" y="13459"/>
                    <a:pt x="254414" y="0"/>
                    <a:pt x="271463" y="0"/>
                  </a:cubicBezTo>
                  <a:close/>
                  <a:moveTo>
                    <a:pt x="159420" y="0"/>
                  </a:moveTo>
                  <a:cubicBezTo>
                    <a:pt x="175506" y="0"/>
                    <a:pt x="188912" y="13459"/>
                    <a:pt x="188912" y="30957"/>
                  </a:cubicBezTo>
                  <a:cubicBezTo>
                    <a:pt x="188912" y="48454"/>
                    <a:pt x="175506" y="61913"/>
                    <a:pt x="159420" y="61913"/>
                  </a:cubicBezTo>
                  <a:cubicBezTo>
                    <a:pt x="141992" y="61913"/>
                    <a:pt x="128587" y="48454"/>
                    <a:pt x="128587" y="30957"/>
                  </a:cubicBezTo>
                  <a:cubicBezTo>
                    <a:pt x="128587" y="13459"/>
                    <a:pt x="141992" y="0"/>
                    <a:pt x="159420" y="0"/>
                  </a:cubicBezTo>
                  <a:close/>
                  <a:moveTo>
                    <a:pt x="46037" y="0"/>
                  </a:moveTo>
                  <a:cubicBezTo>
                    <a:pt x="63086" y="0"/>
                    <a:pt x="76200" y="13459"/>
                    <a:pt x="76200" y="30957"/>
                  </a:cubicBezTo>
                  <a:cubicBezTo>
                    <a:pt x="76200" y="48454"/>
                    <a:pt x="63086" y="61913"/>
                    <a:pt x="46037" y="61913"/>
                  </a:cubicBezTo>
                  <a:cubicBezTo>
                    <a:pt x="28989" y="61913"/>
                    <a:pt x="15875" y="48454"/>
                    <a:pt x="15875" y="30957"/>
                  </a:cubicBezTo>
                  <a:cubicBezTo>
                    <a:pt x="15875" y="13459"/>
                    <a:pt x="28989" y="0"/>
                    <a:pt x="46037" y="0"/>
                  </a:cubicBez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grpSp>
      <p:grpSp>
        <p:nvGrpSpPr>
          <p:cNvPr id="30" name="组合 29"/>
          <p:cNvGrpSpPr/>
          <p:nvPr/>
        </p:nvGrpSpPr>
        <p:grpSpPr>
          <a:xfrm>
            <a:off x="5314782" y="2836772"/>
            <a:ext cx="1809884" cy="1809884"/>
            <a:chOff x="5103909" y="1967143"/>
            <a:chExt cx="2413178" cy="2413178"/>
          </a:xfrm>
        </p:grpSpPr>
        <p:sp>
          <p:nvSpPr>
            <p:cNvPr id="31" name="椭圆 30"/>
            <p:cNvSpPr/>
            <p:nvPr/>
          </p:nvSpPr>
          <p:spPr>
            <a:xfrm>
              <a:off x="5231700" y="2094934"/>
              <a:ext cx="2157594" cy="2157594"/>
            </a:xfrm>
            <a:prstGeom prst="ellipse">
              <a:avLst/>
            </a:prstGeom>
            <a:solidFill>
              <a:srgbClr val="F78A8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32" name="椭圆 31"/>
            <p:cNvSpPr/>
            <p:nvPr/>
          </p:nvSpPr>
          <p:spPr>
            <a:xfrm>
              <a:off x="5103909" y="1967143"/>
              <a:ext cx="2413178" cy="2413178"/>
            </a:xfrm>
            <a:prstGeom prst="ellipse">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33" name="Freeform 134"/>
            <p:cNvSpPr/>
            <p:nvPr/>
          </p:nvSpPr>
          <p:spPr bwMode="auto">
            <a:xfrm>
              <a:off x="5928666" y="2780502"/>
              <a:ext cx="763663" cy="786459"/>
            </a:xfrm>
            <a:custGeom>
              <a:avLst/>
              <a:gdLst>
                <a:gd name="connsiteX0" fmla="*/ 140277 w 319088"/>
                <a:gd name="connsiteY0" fmla="*/ 225425 h 328613"/>
                <a:gd name="connsiteX1" fmla="*/ 101311 w 319088"/>
                <a:gd name="connsiteY1" fmla="*/ 229351 h 328613"/>
                <a:gd name="connsiteX2" fmla="*/ 100012 w 319088"/>
                <a:gd name="connsiteY2" fmla="*/ 230660 h 328613"/>
                <a:gd name="connsiteX3" fmla="*/ 100012 w 319088"/>
                <a:gd name="connsiteY3" fmla="*/ 319646 h 328613"/>
                <a:gd name="connsiteX4" fmla="*/ 100012 w 319088"/>
                <a:gd name="connsiteY4" fmla="*/ 322263 h 328613"/>
                <a:gd name="connsiteX5" fmla="*/ 101311 w 319088"/>
                <a:gd name="connsiteY5" fmla="*/ 322263 h 328613"/>
                <a:gd name="connsiteX6" fmla="*/ 102610 w 319088"/>
                <a:gd name="connsiteY6" fmla="*/ 322263 h 328613"/>
                <a:gd name="connsiteX7" fmla="*/ 140277 w 319088"/>
                <a:gd name="connsiteY7" fmla="*/ 311794 h 328613"/>
                <a:gd name="connsiteX8" fmla="*/ 142875 w 319088"/>
                <a:gd name="connsiteY8" fmla="*/ 310485 h 328613"/>
                <a:gd name="connsiteX9" fmla="*/ 142875 w 319088"/>
                <a:gd name="connsiteY9" fmla="*/ 228042 h 328613"/>
                <a:gd name="connsiteX10" fmla="*/ 141576 w 319088"/>
                <a:gd name="connsiteY10" fmla="*/ 226734 h 328613"/>
                <a:gd name="connsiteX11" fmla="*/ 140277 w 319088"/>
                <a:gd name="connsiteY11" fmla="*/ 225425 h 328613"/>
                <a:gd name="connsiteX12" fmla="*/ 49212 w 319088"/>
                <a:gd name="connsiteY12" fmla="*/ 223838 h 328613"/>
                <a:gd name="connsiteX13" fmla="*/ 49212 w 319088"/>
                <a:gd name="connsiteY13" fmla="*/ 226378 h 328613"/>
                <a:gd name="connsiteX14" fmla="*/ 49212 w 319088"/>
                <a:gd name="connsiteY14" fmla="*/ 263208 h 328613"/>
                <a:gd name="connsiteX15" fmla="*/ 50497 w 319088"/>
                <a:gd name="connsiteY15" fmla="*/ 265748 h 328613"/>
                <a:gd name="connsiteX16" fmla="*/ 74915 w 319088"/>
                <a:gd name="connsiteY16" fmla="*/ 274638 h 328613"/>
                <a:gd name="connsiteX17" fmla="*/ 76200 w 319088"/>
                <a:gd name="connsiteY17" fmla="*/ 273368 h 328613"/>
                <a:gd name="connsiteX18" fmla="*/ 76200 w 319088"/>
                <a:gd name="connsiteY18" fmla="*/ 272098 h 328613"/>
                <a:gd name="connsiteX19" fmla="*/ 76200 w 319088"/>
                <a:gd name="connsiteY19" fmla="*/ 230188 h 328613"/>
                <a:gd name="connsiteX20" fmla="*/ 74915 w 319088"/>
                <a:gd name="connsiteY20" fmla="*/ 228918 h 328613"/>
                <a:gd name="connsiteX21" fmla="*/ 50497 w 319088"/>
                <a:gd name="connsiteY21" fmla="*/ 223838 h 328613"/>
                <a:gd name="connsiteX22" fmla="*/ 49212 w 319088"/>
                <a:gd name="connsiteY22" fmla="*/ 223838 h 328613"/>
                <a:gd name="connsiteX23" fmla="*/ 189206 w 319088"/>
                <a:gd name="connsiteY23" fmla="*/ 222250 h 328613"/>
                <a:gd name="connsiteX24" fmla="*/ 156868 w 319088"/>
                <a:gd name="connsiteY24" fmla="*/ 224848 h 328613"/>
                <a:gd name="connsiteX25" fmla="*/ 155575 w 319088"/>
                <a:gd name="connsiteY25" fmla="*/ 226147 h 328613"/>
                <a:gd name="connsiteX26" fmla="*/ 155575 w 319088"/>
                <a:gd name="connsiteY26" fmla="*/ 305377 h 328613"/>
                <a:gd name="connsiteX27" fmla="*/ 156868 w 319088"/>
                <a:gd name="connsiteY27" fmla="*/ 307975 h 328613"/>
                <a:gd name="connsiteX28" fmla="*/ 158162 w 319088"/>
                <a:gd name="connsiteY28" fmla="*/ 307975 h 328613"/>
                <a:gd name="connsiteX29" fmla="*/ 189206 w 319088"/>
                <a:gd name="connsiteY29" fmla="*/ 300182 h 328613"/>
                <a:gd name="connsiteX30" fmla="*/ 190500 w 319088"/>
                <a:gd name="connsiteY30" fmla="*/ 297584 h 328613"/>
                <a:gd name="connsiteX31" fmla="*/ 190500 w 319088"/>
                <a:gd name="connsiteY31" fmla="*/ 223549 h 328613"/>
                <a:gd name="connsiteX32" fmla="*/ 190500 w 319088"/>
                <a:gd name="connsiteY32" fmla="*/ 222250 h 328613"/>
                <a:gd name="connsiteX33" fmla="*/ 189206 w 319088"/>
                <a:gd name="connsiteY33" fmla="*/ 222250 h 328613"/>
                <a:gd name="connsiteX34" fmla="*/ 12700 w 319088"/>
                <a:gd name="connsiteY34" fmla="*/ 217488 h 328613"/>
                <a:gd name="connsiteX35" fmla="*/ 12700 w 319088"/>
                <a:gd name="connsiteY35" fmla="*/ 218778 h 328613"/>
                <a:gd name="connsiteX36" fmla="*/ 12700 w 319088"/>
                <a:gd name="connsiteY36" fmla="*/ 251024 h 328613"/>
                <a:gd name="connsiteX37" fmla="*/ 13970 w 319088"/>
                <a:gd name="connsiteY37" fmla="*/ 252314 h 328613"/>
                <a:gd name="connsiteX38" fmla="*/ 29210 w 319088"/>
                <a:gd name="connsiteY38" fmla="*/ 258763 h 328613"/>
                <a:gd name="connsiteX39" fmla="*/ 30480 w 319088"/>
                <a:gd name="connsiteY39" fmla="*/ 258763 h 328613"/>
                <a:gd name="connsiteX40" fmla="*/ 31750 w 319088"/>
                <a:gd name="connsiteY40" fmla="*/ 258763 h 328613"/>
                <a:gd name="connsiteX41" fmla="*/ 31750 w 319088"/>
                <a:gd name="connsiteY41" fmla="*/ 257473 h 328613"/>
                <a:gd name="connsiteX42" fmla="*/ 31750 w 319088"/>
                <a:gd name="connsiteY42" fmla="*/ 222647 h 328613"/>
                <a:gd name="connsiteX43" fmla="*/ 30480 w 319088"/>
                <a:gd name="connsiteY43" fmla="*/ 220068 h 328613"/>
                <a:gd name="connsiteX44" fmla="*/ 13970 w 319088"/>
                <a:gd name="connsiteY44" fmla="*/ 217488 h 328613"/>
                <a:gd name="connsiteX45" fmla="*/ 12700 w 319088"/>
                <a:gd name="connsiteY45" fmla="*/ 217488 h 328613"/>
                <a:gd name="connsiteX46" fmla="*/ 280105 w 319088"/>
                <a:gd name="connsiteY46" fmla="*/ 214313 h 328613"/>
                <a:gd name="connsiteX47" fmla="*/ 261584 w 319088"/>
                <a:gd name="connsiteY47" fmla="*/ 215595 h 328613"/>
                <a:gd name="connsiteX48" fmla="*/ 260350 w 319088"/>
                <a:gd name="connsiteY48" fmla="*/ 216877 h 328613"/>
                <a:gd name="connsiteX49" fmla="*/ 260350 w 319088"/>
                <a:gd name="connsiteY49" fmla="*/ 278424 h 328613"/>
                <a:gd name="connsiteX50" fmla="*/ 260350 w 319088"/>
                <a:gd name="connsiteY50" fmla="*/ 279706 h 328613"/>
                <a:gd name="connsiteX51" fmla="*/ 261584 w 319088"/>
                <a:gd name="connsiteY51" fmla="*/ 280988 h 328613"/>
                <a:gd name="connsiteX52" fmla="*/ 262819 w 319088"/>
                <a:gd name="connsiteY52" fmla="*/ 280988 h 328613"/>
                <a:gd name="connsiteX53" fmla="*/ 280105 w 319088"/>
                <a:gd name="connsiteY53" fmla="*/ 275859 h 328613"/>
                <a:gd name="connsiteX54" fmla="*/ 282575 w 319088"/>
                <a:gd name="connsiteY54" fmla="*/ 273295 h 328613"/>
                <a:gd name="connsiteX55" fmla="*/ 282575 w 319088"/>
                <a:gd name="connsiteY55" fmla="*/ 215595 h 328613"/>
                <a:gd name="connsiteX56" fmla="*/ 281340 w 319088"/>
                <a:gd name="connsiteY56" fmla="*/ 214313 h 328613"/>
                <a:gd name="connsiteX57" fmla="*/ 280105 w 319088"/>
                <a:gd name="connsiteY57" fmla="*/ 214313 h 328613"/>
                <a:gd name="connsiteX58" fmla="*/ 306983 w 319088"/>
                <a:gd name="connsiteY58" fmla="*/ 211138 h 328613"/>
                <a:gd name="connsiteX59" fmla="*/ 290215 w 319088"/>
                <a:gd name="connsiteY59" fmla="*/ 212428 h 328613"/>
                <a:gd name="connsiteX60" fmla="*/ 288925 w 319088"/>
                <a:gd name="connsiteY60" fmla="*/ 215008 h 328613"/>
                <a:gd name="connsiteX61" fmla="*/ 288925 w 319088"/>
                <a:gd name="connsiteY61" fmla="*/ 271761 h 328613"/>
                <a:gd name="connsiteX62" fmla="*/ 288925 w 319088"/>
                <a:gd name="connsiteY62" fmla="*/ 273051 h 328613"/>
                <a:gd name="connsiteX63" fmla="*/ 290215 w 319088"/>
                <a:gd name="connsiteY63" fmla="*/ 273051 h 328613"/>
                <a:gd name="connsiteX64" fmla="*/ 308273 w 319088"/>
                <a:gd name="connsiteY64" fmla="*/ 269181 h 328613"/>
                <a:gd name="connsiteX65" fmla="*/ 309563 w 319088"/>
                <a:gd name="connsiteY65" fmla="*/ 266602 h 328613"/>
                <a:gd name="connsiteX66" fmla="*/ 308273 w 319088"/>
                <a:gd name="connsiteY66" fmla="*/ 212428 h 328613"/>
                <a:gd name="connsiteX67" fmla="*/ 308273 w 319088"/>
                <a:gd name="connsiteY67" fmla="*/ 211138 h 328613"/>
                <a:gd name="connsiteX68" fmla="*/ 306983 w 319088"/>
                <a:gd name="connsiteY68" fmla="*/ 211138 h 328613"/>
                <a:gd name="connsiteX69" fmla="*/ 290195 w 319088"/>
                <a:gd name="connsiteY69" fmla="*/ 169863 h 328613"/>
                <a:gd name="connsiteX70" fmla="*/ 288925 w 319088"/>
                <a:gd name="connsiteY70" fmla="*/ 171196 h 328613"/>
                <a:gd name="connsiteX71" fmla="*/ 288925 w 319088"/>
                <a:gd name="connsiteY71" fmla="*/ 172530 h 328613"/>
                <a:gd name="connsiteX72" fmla="*/ 288925 w 319088"/>
                <a:gd name="connsiteY72" fmla="*/ 201867 h 328613"/>
                <a:gd name="connsiteX73" fmla="*/ 288925 w 319088"/>
                <a:gd name="connsiteY73" fmla="*/ 203201 h 328613"/>
                <a:gd name="connsiteX74" fmla="*/ 290195 w 319088"/>
                <a:gd name="connsiteY74" fmla="*/ 203201 h 328613"/>
                <a:gd name="connsiteX75" fmla="*/ 306705 w 319088"/>
                <a:gd name="connsiteY75" fmla="*/ 201867 h 328613"/>
                <a:gd name="connsiteX76" fmla="*/ 307975 w 319088"/>
                <a:gd name="connsiteY76" fmla="*/ 200534 h 328613"/>
                <a:gd name="connsiteX77" fmla="*/ 307975 w 319088"/>
                <a:gd name="connsiteY77" fmla="*/ 172530 h 328613"/>
                <a:gd name="connsiteX78" fmla="*/ 306705 w 319088"/>
                <a:gd name="connsiteY78" fmla="*/ 171196 h 328613"/>
                <a:gd name="connsiteX79" fmla="*/ 290195 w 319088"/>
                <a:gd name="connsiteY79" fmla="*/ 169863 h 328613"/>
                <a:gd name="connsiteX80" fmla="*/ 261584 w 319088"/>
                <a:gd name="connsiteY80" fmla="*/ 168275 h 328613"/>
                <a:gd name="connsiteX81" fmla="*/ 260350 w 319088"/>
                <a:gd name="connsiteY81" fmla="*/ 169568 h 328613"/>
                <a:gd name="connsiteX82" fmla="*/ 260350 w 319088"/>
                <a:gd name="connsiteY82" fmla="*/ 170862 h 328613"/>
                <a:gd name="connsiteX83" fmla="*/ 260350 w 319088"/>
                <a:gd name="connsiteY83" fmla="*/ 201906 h 328613"/>
                <a:gd name="connsiteX84" fmla="*/ 260350 w 319088"/>
                <a:gd name="connsiteY84" fmla="*/ 203200 h 328613"/>
                <a:gd name="connsiteX85" fmla="*/ 261584 w 319088"/>
                <a:gd name="connsiteY85" fmla="*/ 203200 h 328613"/>
                <a:gd name="connsiteX86" fmla="*/ 280105 w 319088"/>
                <a:gd name="connsiteY86" fmla="*/ 201906 h 328613"/>
                <a:gd name="connsiteX87" fmla="*/ 282575 w 319088"/>
                <a:gd name="connsiteY87" fmla="*/ 200613 h 328613"/>
                <a:gd name="connsiteX88" fmla="*/ 282575 w 319088"/>
                <a:gd name="connsiteY88" fmla="*/ 170862 h 328613"/>
                <a:gd name="connsiteX89" fmla="*/ 280105 w 319088"/>
                <a:gd name="connsiteY89" fmla="*/ 169568 h 328613"/>
                <a:gd name="connsiteX90" fmla="*/ 261584 w 319088"/>
                <a:gd name="connsiteY90" fmla="*/ 168275 h 328613"/>
                <a:gd name="connsiteX91" fmla="*/ 214024 w 319088"/>
                <a:gd name="connsiteY91" fmla="*/ 168275 h 328613"/>
                <a:gd name="connsiteX92" fmla="*/ 212725 w 319088"/>
                <a:gd name="connsiteY92" fmla="*/ 169567 h 328613"/>
                <a:gd name="connsiteX93" fmla="*/ 212725 w 319088"/>
                <a:gd name="connsiteY93" fmla="*/ 222546 h 328613"/>
                <a:gd name="connsiteX94" fmla="*/ 214024 w 319088"/>
                <a:gd name="connsiteY94" fmla="*/ 223838 h 328613"/>
                <a:gd name="connsiteX95" fmla="*/ 215322 w 319088"/>
                <a:gd name="connsiteY95" fmla="*/ 223838 h 328613"/>
                <a:gd name="connsiteX96" fmla="*/ 240001 w 319088"/>
                <a:gd name="connsiteY96" fmla="*/ 221254 h 328613"/>
                <a:gd name="connsiteX97" fmla="*/ 241300 w 319088"/>
                <a:gd name="connsiteY97" fmla="*/ 219962 h 328613"/>
                <a:gd name="connsiteX98" fmla="*/ 241300 w 319088"/>
                <a:gd name="connsiteY98" fmla="*/ 170859 h 328613"/>
                <a:gd name="connsiteX99" fmla="*/ 240001 w 319088"/>
                <a:gd name="connsiteY99" fmla="*/ 169567 h 328613"/>
                <a:gd name="connsiteX100" fmla="*/ 215322 w 319088"/>
                <a:gd name="connsiteY100" fmla="*/ 168275 h 328613"/>
                <a:gd name="connsiteX101" fmla="*/ 214024 w 319088"/>
                <a:gd name="connsiteY101" fmla="*/ 168275 h 328613"/>
                <a:gd name="connsiteX102" fmla="*/ 30480 w 319088"/>
                <a:gd name="connsiteY102" fmla="*/ 168275 h 328613"/>
                <a:gd name="connsiteX103" fmla="*/ 13970 w 319088"/>
                <a:gd name="connsiteY103" fmla="*/ 169545 h 328613"/>
                <a:gd name="connsiteX104" fmla="*/ 12700 w 319088"/>
                <a:gd name="connsiteY104" fmla="*/ 170815 h 328613"/>
                <a:gd name="connsiteX105" fmla="*/ 12700 w 319088"/>
                <a:gd name="connsiteY105" fmla="*/ 202565 h 328613"/>
                <a:gd name="connsiteX106" fmla="*/ 13970 w 319088"/>
                <a:gd name="connsiteY106" fmla="*/ 203835 h 328613"/>
                <a:gd name="connsiteX107" fmla="*/ 30480 w 319088"/>
                <a:gd name="connsiteY107" fmla="*/ 206375 h 328613"/>
                <a:gd name="connsiteX108" fmla="*/ 31750 w 319088"/>
                <a:gd name="connsiteY108" fmla="*/ 205105 h 328613"/>
                <a:gd name="connsiteX109" fmla="*/ 31750 w 319088"/>
                <a:gd name="connsiteY109" fmla="*/ 203835 h 328613"/>
                <a:gd name="connsiteX110" fmla="*/ 31750 w 319088"/>
                <a:gd name="connsiteY110" fmla="*/ 169545 h 328613"/>
                <a:gd name="connsiteX111" fmla="*/ 31750 w 319088"/>
                <a:gd name="connsiteY111" fmla="*/ 168275 h 328613"/>
                <a:gd name="connsiteX112" fmla="*/ 30480 w 319088"/>
                <a:gd name="connsiteY112" fmla="*/ 168275 h 328613"/>
                <a:gd name="connsiteX113" fmla="*/ 158162 w 319088"/>
                <a:gd name="connsiteY113" fmla="*/ 165100 h 328613"/>
                <a:gd name="connsiteX114" fmla="*/ 156868 w 319088"/>
                <a:gd name="connsiteY114" fmla="*/ 166407 h 328613"/>
                <a:gd name="connsiteX115" fmla="*/ 155575 w 319088"/>
                <a:gd name="connsiteY115" fmla="*/ 167715 h 328613"/>
                <a:gd name="connsiteX116" fmla="*/ 155575 w 319088"/>
                <a:gd name="connsiteY116" fmla="*/ 206935 h 328613"/>
                <a:gd name="connsiteX117" fmla="*/ 156868 w 319088"/>
                <a:gd name="connsiteY117" fmla="*/ 208243 h 328613"/>
                <a:gd name="connsiteX118" fmla="*/ 158162 w 319088"/>
                <a:gd name="connsiteY118" fmla="*/ 209550 h 328613"/>
                <a:gd name="connsiteX119" fmla="*/ 189206 w 319088"/>
                <a:gd name="connsiteY119" fmla="*/ 208243 h 328613"/>
                <a:gd name="connsiteX120" fmla="*/ 190500 w 319088"/>
                <a:gd name="connsiteY120" fmla="*/ 205628 h 328613"/>
                <a:gd name="connsiteX121" fmla="*/ 190500 w 319088"/>
                <a:gd name="connsiteY121" fmla="*/ 169022 h 328613"/>
                <a:gd name="connsiteX122" fmla="*/ 189206 w 319088"/>
                <a:gd name="connsiteY122" fmla="*/ 166407 h 328613"/>
                <a:gd name="connsiteX123" fmla="*/ 158162 w 319088"/>
                <a:gd name="connsiteY123" fmla="*/ 165100 h 328613"/>
                <a:gd name="connsiteX124" fmla="*/ 100012 w 319088"/>
                <a:gd name="connsiteY124" fmla="*/ 163513 h 328613"/>
                <a:gd name="connsiteX125" fmla="*/ 100012 w 319088"/>
                <a:gd name="connsiteY125" fmla="*/ 164800 h 328613"/>
                <a:gd name="connsiteX126" fmla="*/ 100012 w 319088"/>
                <a:gd name="connsiteY126" fmla="*/ 208564 h 328613"/>
                <a:gd name="connsiteX127" fmla="*/ 100012 w 319088"/>
                <a:gd name="connsiteY127" fmla="*/ 209851 h 328613"/>
                <a:gd name="connsiteX128" fmla="*/ 101311 w 319088"/>
                <a:gd name="connsiteY128" fmla="*/ 211138 h 328613"/>
                <a:gd name="connsiteX129" fmla="*/ 140277 w 319088"/>
                <a:gd name="connsiteY129" fmla="*/ 208564 h 328613"/>
                <a:gd name="connsiteX130" fmla="*/ 142875 w 319088"/>
                <a:gd name="connsiteY130" fmla="*/ 207276 h 328613"/>
                <a:gd name="connsiteX131" fmla="*/ 142875 w 319088"/>
                <a:gd name="connsiteY131" fmla="*/ 166087 h 328613"/>
                <a:gd name="connsiteX132" fmla="*/ 140277 w 319088"/>
                <a:gd name="connsiteY132" fmla="*/ 164800 h 328613"/>
                <a:gd name="connsiteX133" fmla="*/ 101311 w 319088"/>
                <a:gd name="connsiteY133" fmla="*/ 163513 h 328613"/>
                <a:gd name="connsiteX134" fmla="*/ 100012 w 319088"/>
                <a:gd name="connsiteY134" fmla="*/ 163513 h 328613"/>
                <a:gd name="connsiteX135" fmla="*/ 74915 w 319088"/>
                <a:gd name="connsiteY135" fmla="*/ 163513 h 328613"/>
                <a:gd name="connsiteX136" fmla="*/ 50497 w 319088"/>
                <a:gd name="connsiteY136" fmla="*/ 166159 h 328613"/>
                <a:gd name="connsiteX137" fmla="*/ 49212 w 319088"/>
                <a:gd name="connsiteY137" fmla="*/ 167482 h 328613"/>
                <a:gd name="connsiteX138" fmla="*/ 49212 w 319088"/>
                <a:gd name="connsiteY138" fmla="*/ 207169 h 328613"/>
                <a:gd name="connsiteX139" fmla="*/ 50497 w 319088"/>
                <a:gd name="connsiteY139" fmla="*/ 208492 h 328613"/>
                <a:gd name="connsiteX140" fmla="*/ 74915 w 319088"/>
                <a:gd name="connsiteY140" fmla="*/ 211138 h 328613"/>
                <a:gd name="connsiteX141" fmla="*/ 76200 w 319088"/>
                <a:gd name="connsiteY141" fmla="*/ 211138 h 328613"/>
                <a:gd name="connsiteX142" fmla="*/ 76200 w 319088"/>
                <a:gd name="connsiteY142" fmla="*/ 209815 h 328613"/>
                <a:gd name="connsiteX143" fmla="*/ 76200 w 319088"/>
                <a:gd name="connsiteY143" fmla="*/ 164836 h 328613"/>
                <a:gd name="connsiteX144" fmla="*/ 76200 w 319088"/>
                <a:gd name="connsiteY144" fmla="*/ 163513 h 328613"/>
                <a:gd name="connsiteX145" fmla="*/ 74915 w 319088"/>
                <a:gd name="connsiteY145" fmla="*/ 163513 h 328613"/>
                <a:gd name="connsiteX146" fmla="*/ 288925 w 319088"/>
                <a:gd name="connsiteY146" fmla="*/ 127000 h 328613"/>
                <a:gd name="connsiteX147" fmla="*/ 288925 w 319088"/>
                <a:gd name="connsiteY147" fmla="*/ 129687 h 328613"/>
                <a:gd name="connsiteX148" fmla="*/ 288925 w 319088"/>
                <a:gd name="connsiteY148" fmla="*/ 159238 h 328613"/>
                <a:gd name="connsiteX149" fmla="*/ 290195 w 319088"/>
                <a:gd name="connsiteY149" fmla="*/ 160582 h 328613"/>
                <a:gd name="connsiteX150" fmla="*/ 306705 w 319088"/>
                <a:gd name="connsiteY150" fmla="*/ 161925 h 328613"/>
                <a:gd name="connsiteX151" fmla="*/ 307975 w 319088"/>
                <a:gd name="connsiteY151" fmla="*/ 161925 h 328613"/>
                <a:gd name="connsiteX152" fmla="*/ 307975 w 319088"/>
                <a:gd name="connsiteY152" fmla="*/ 160582 h 328613"/>
                <a:gd name="connsiteX153" fmla="*/ 307975 w 319088"/>
                <a:gd name="connsiteY153" fmla="*/ 132373 h 328613"/>
                <a:gd name="connsiteX154" fmla="*/ 306705 w 319088"/>
                <a:gd name="connsiteY154" fmla="*/ 129687 h 328613"/>
                <a:gd name="connsiteX155" fmla="*/ 290195 w 319088"/>
                <a:gd name="connsiteY155" fmla="*/ 127000 h 328613"/>
                <a:gd name="connsiteX156" fmla="*/ 288925 w 319088"/>
                <a:gd name="connsiteY156" fmla="*/ 127000 h 328613"/>
                <a:gd name="connsiteX157" fmla="*/ 260350 w 319088"/>
                <a:gd name="connsiteY157" fmla="*/ 123542 h 328613"/>
                <a:gd name="connsiteX158" fmla="*/ 260350 w 319088"/>
                <a:gd name="connsiteY158" fmla="*/ 124846 h 328613"/>
                <a:gd name="connsiteX159" fmla="*/ 260350 w 319088"/>
                <a:gd name="connsiteY159" fmla="*/ 156143 h 328613"/>
                <a:gd name="connsiteX160" fmla="*/ 261584 w 319088"/>
                <a:gd name="connsiteY160" fmla="*/ 157447 h 328613"/>
                <a:gd name="connsiteX161" fmla="*/ 280105 w 319088"/>
                <a:gd name="connsiteY161" fmla="*/ 158751 h 328613"/>
                <a:gd name="connsiteX162" fmla="*/ 281340 w 319088"/>
                <a:gd name="connsiteY162" fmla="*/ 158751 h 328613"/>
                <a:gd name="connsiteX163" fmla="*/ 282575 w 319088"/>
                <a:gd name="connsiteY163" fmla="*/ 157447 h 328613"/>
                <a:gd name="connsiteX164" fmla="*/ 282575 w 319088"/>
                <a:gd name="connsiteY164" fmla="*/ 127454 h 328613"/>
                <a:gd name="connsiteX165" fmla="*/ 280105 w 319088"/>
                <a:gd name="connsiteY165" fmla="*/ 126150 h 328613"/>
                <a:gd name="connsiteX166" fmla="*/ 261584 w 319088"/>
                <a:gd name="connsiteY166" fmla="*/ 123542 h 328613"/>
                <a:gd name="connsiteX167" fmla="*/ 260350 w 319088"/>
                <a:gd name="connsiteY167" fmla="*/ 123542 h 328613"/>
                <a:gd name="connsiteX168" fmla="*/ 29210 w 319088"/>
                <a:gd name="connsiteY168" fmla="*/ 115590 h 328613"/>
                <a:gd name="connsiteX169" fmla="*/ 13970 w 319088"/>
                <a:gd name="connsiteY169" fmla="*/ 120749 h 328613"/>
                <a:gd name="connsiteX170" fmla="*/ 12700 w 319088"/>
                <a:gd name="connsiteY170" fmla="*/ 122039 h 328613"/>
                <a:gd name="connsiteX171" fmla="*/ 12700 w 319088"/>
                <a:gd name="connsiteY171" fmla="*/ 154285 h 328613"/>
                <a:gd name="connsiteX172" fmla="*/ 12700 w 319088"/>
                <a:gd name="connsiteY172" fmla="*/ 155575 h 328613"/>
                <a:gd name="connsiteX173" fmla="*/ 13970 w 319088"/>
                <a:gd name="connsiteY173" fmla="*/ 155575 h 328613"/>
                <a:gd name="connsiteX174" fmla="*/ 30480 w 319088"/>
                <a:gd name="connsiteY174" fmla="*/ 152995 h 328613"/>
                <a:gd name="connsiteX175" fmla="*/ 31750 w 319088"/>
                <a:gd name="connsiteY175" fmla="*/ 151705 h 328613"/>
                <a:gd name="connsiteX176" fmla="*/ 31750 w 319088"/>
                <a:gd name="connsiteY176" fmla="*/ 116880 h 328613"/>
                <a:gd name="connsiteX177" fmla="*/ 31750 w 319088"/>
                <a:gd name="connsiteY177" fmla="*/ 115590 h 328613"/>
                <a:gd name="connsiteX178" fmla="*/ 29210 w 319088"/>
                <a:gd name="connsiteY178" fmla="*/ 115590 h 328613"/>
                <a:gd name="connsiteX179" fmla="*/ 158162 w 319088"/>
                <a:gd name="connsiteY179" fmla="*/ 104775 h 328613"/>
                <a:gd name="connsiteX180" fmla="*/ 156868 w 319088"/>
                <a:gd name="connsiteY180" fmla="*/ 106098 h 328613"/>
                <a:gd name="connsiteX181" fmla="*/ 155575 w 319088"/>
                <a:gd name="connsiteY181" fmla="*/ 107421 h 328613"/>
                <a:gd name="connsiteX182" fmla="*/ 155575 w 319088"/>
                <a:gd name="connsiteY182" fmla="*/ 147108 h 328613"/>
                <a:gd name="connsiteX183" fmla="*/ 156868 w 319088"/>
                <a:gd name="connsiteY183" fmla="*/ 149754 h 328613"/>
                <a:gd name="connsiteX184" fmla="*/ 189206 w 319088"/>
                <a:gd name="connsiteY184" fmla="*/ 152400 h 328613"/>
                <a:gd name="connsiteX185" fmla="*/ 190500 w 319088"/>
                <a:gd name="connsiteY185" fmla="*/ 151077 h 328613"/>
                <a:gd name="connsiteX186" fmla="*/ 190500 w 319088"/>
                <a:gd name="connsiteY186" fmla="*/ 149754 h 328613"/>
                <a:gd name="connsiteX187" fmla="*/ 190500 w 319088"/>
                <a:gd name="connsiteY187" fmla="*/ 112712 h 328613"/>
                <a:gd name="connsiteX188" fmla="*/ 189206 w 319088"/>
                <a:gd name="connsiteY188" fmla="*/ 110067 h 328613"/>
                <a:gd name="connsiteX189" fmla="*/ 158162 w 319088"/>
                <a:gd name="connsiteY189" fmla="*/ 104775 h 328613"/>
                <a:gd name="connsiteX190" fmla="*/ 74915 w 319088"/>
                <a:gd name="connsiteY190" fmla="*/ 99735 h 328613"/>
                <a:gd name="connsiteX191" fmla="*/ 50497 w 319088"/>
                <a:gd name="connsiteY191" fmla="*/ 107593 h 328613"/>
                <a:gd name="connsiteX192" fmla="*/ 49212 w 319088"/>
                <a:gd name="connsiteY192" fmla="*/ 110212 h 328613"/>
                <a:gd name="connsiteX193" fmla="*/ 49212 w 319088"/>
                <a:gd name="connsiteY193" fmla="*/ 148194 h 328613"/>
                <a:gd name="connsiteX194" fmla="*/ 49212 w 319088"/>
                <a:gd name="connsiteY194" fmla="*/ 149503 h 328613"/>
                <a:gd name="connsiteX195" fmla="*/ 50497 w 319088"/>
                <a:gd name="connsiteY195" fmla="*/ 150813 h 328613"/>
                <a:gd name="connsiteX196" fmla="*/ 74915 w 319088"/>
                <a:gd name="connsiteY196" fmla="*/ 145574 h 328613"/>
                <a:gd name="connsiteX197" fmla="*/ 76200 w 319088"/>
                <a:gd name="connsiteY197" fmla="*/ 144264 h 328613"/>
                <a:gd name="connsiteX198" fmla="*/ 76200 w 319088"/>
                <a:gd name="connsiteY198" fmla="*/ 101044 h 328613"/>
                <a:gd name="connsiteX199" fmla="*/ 76200 w 319088"/>
                <a:gd name="connsiteY199" fmla="*/ 99735 h 328613"/>
                <a:gd name="connsiteX200" fmla="*/ 74915 w 319088"/>
                <a:gd name="connsiteY200" fmla="*/ 99735 h 328613"/>
                <a:gd name="connsiteX201" fmla="*/ 215322 w 319088"/>
                <a:gd name="connsiteY201" fmla="*/ 98425 h 328613"/>
                <a:gd name="connsiteX202" fmla="*/ 214024 w 319088"/>
                <a:gd name="connsiteY202" fmla="*/ 99695 h 328613"/>
                <a:gd name="connsiteX203" fmla="*/ 212725 w 319088"/>
                <a:gd name="connsiteY203" fmla="*/ 100965 h 328613"/>
                <a:gd name="connsiteX204" fmla="*/ 212725 w 319088"/>
                <a:gd name="connsiteY204" fmla="*/ 151765 h 328613"/>
                <a:gd name="connsiteX205" fmla="*/ 215322 w 319088"/>
                <a:gd name="connsiteY205" fmla="*/ 153035 h 328613"/>
                <a:gd name="connsiteX206" fmla="*/ 238702 w 319088"/>
                <a:gd name="connsiteY206" fmla="*/ 155575 h 328613"/>
                <a:gd name="connsiteX207" fmla="*/ 240001 w 319088"/>
                <a:gd name="connsiteY207" fmla="*/ 155575 h 328613"/>
                <a:gd name="connsiteX208" fmla="*/ 241300 w 319088"/>
                <a:gd name="connsiteY208" fmla="*/ 155575 h 328613"/>
                <a:gd name="connsiteX209" fmla="*/ 241300 w 319088"/>
                <a:gd name="connsiteY209" fmla="*/ 153035 h 328613"/>
                <a:gd name="connsiteX210" fmla="*/ 241300 w 319088"/>
                <a:gd name="connsiteY210" fmla="*/ 106045 h 328613"/>
                <a:gd name="connsiteX211" fmla="*/ 240001 w 319088"/>
                <a:gd name="connsiteY211" fmla="*/ 103505 h 328613"/>
                <a:gd name="connsiteX212" fmla="*/ 215322 w 319088"/>
                <a:gd name="connsiteY212" fmla="*/ 98425 h 328613"/>
                <a:gd name="connsiteX213" fmla="*/ 101311 w 319088"/>
                <a:gd name="connsiteY213" fmla="*/ 96838 h 328613"/>
                <a:gd name="connsiteX214" fmla="*/ 100012 w 319088"/>
                <a:gd name="connsiteY214" fmla="*/ 98108 h 328613"/>
                <a:gd name="connsiteX215" fmla="*/ 100012 w 319088"/>
                <a:gd name="connsiteY215" fmla="*/ 99378 h 328613"/>
                <a:gd name="connsiteX216" fmla="*/ 100012 w 319088"/>
                <a:gd name="connsiteY216" fmla="*/ 142558 h 328613"/>
                <a:gd name="connsiteX217" fmla="*/ 101311 w 319088"/>
                <a:gd name="connsiteY217" fmla="*/ 143828 h 328613"/>
                <a:gd name="connsiteX218" fmla="*/ 140277 w 319088"/>
                <a:gd name="connsiteY218" fmla="*/ 147638 h 328613"/>
                <a:gd name="connsiteX219" fmla="*/ 141576 w 319088"/>
                <a:gd name="connsiteY219" fmla="*/ 146368 h 328613"/>
                <a:gd name="connsiteX220" fmla="*/ 142875 w 319088"/>
                <a:gd name="connsiteY220" fmla="*/ 145098 h 328613"/>
                <a:gd name="connsiteX221" fmla="*/ 142875 w 319088"/>
                <a:gd name="connsiteY221" fmla="*/ 105728 h 328613"/>
                <a:gd name="connsiteX222" fmla="*/ 140277 w 319088"/>
                <a:gd name="connsiteY222" fmla="*/ 103188 h 328613"/>
                <a:gd name="connsiteX223" fmla="*/ 101311 w 319088"/>
                <a:gd name="connsiteY223" fmla="*/ 96838 h 328613"/>
                <a:gd name="connsiteX224" fmla="*/ 288925 w 319088"/>
                <a:gd name="connsiteY224" fmla="*/ 84138 h 328613"/>
                <a:gd name="connsiteX225" fmla="*/ 288925 w 319088"/>
                <a:gd name="connsiteY225" fmla="*/ 85442 h 328613"/>
                <a:gd name="connsiteX226" fmla="*/ 288925 w 319088"/>
                <a:gd name="connsiteY226" fmla="*/ 115435 h 328613"/>
                <a:gd name="connsiteX227" fmla="*/ 290195 w 319088"/>
                <a:gd name="connsiteY227" fmla="*/ 116739 h 328613"/>
                <a:gd name="connsiteX228" fmla="*/ 305435 w 319088"/>
                <a:gd name="connsiteY228" fmla="*/ 120651 h 328613"/>
                <a:gd name="connsiteX229" fmla="*/ 306705 w 319088"/>
                <a:gd name="connsiteY229" fmla="*/ 120651 h 328613"/>
                <a:gd name="connsiteX230" fmla="*/ 307975 w 319088"/>
                <a:gd name="connsiteY230" fmla="*/ 119347 h 328613"/>
                <a:gd name="connsiteX231" fmla="*/ 307975 w 319088"/>
                <a:gd name="connsiteY231" fmla="*/ 118043 h 328613"/>
                <a:gd name="connsiteX232" fmla="*/ 307975 w 319088"/>
                <a:gd name="connsiteY232" fmla="*/ 90658 h 328613"/>
                <a:gd name="connsiteX233" fmla="*/ 306705 w 319088"/>
                <a:gd name="connsiteY233" fmla="*/ 89354 h 328613"/>
                <a:gd name="connsiteX234" fmla="*/ 290195 w 319088"/>
                <a:gd name="connsiteY234" fmla="*/ 84138 h 328613"/>
                <a:gd name="connsiteX235" fmla="*/ 288925 w 319088"/>
                <a:gd name="connsiteY235" fmla="*/ 84138 h 328613"/>
                <a:gd name="connsiteX236" fmla="*/ 260350 w 319088"/>
                <a:gd name="connsiteY236" fmla="*/ 77788 h 328613"/>
                <a:gd name="connsiteX237" fmla="*/ 260350 w 319088"/>
                <a:gd name="connsiteY237" fmla="*/ 79058 h 328613"/>
                <a:gd name="connsiteX238" fmla="*/ 260350 w 319088"/>
                <a:gd name="connsiteY238" fmla="*/ 109538 h 328613"/>
                <a:gd name="connsiteX239" fmla="*/ 261584 w 319088"/>
                <a:gd name="connsiteY239" fmla="*/ 110808 h 328613"/>
                <a:gd name="connsiteX240" fmla="*/ 280105 w 319088"/>
                <a:gd name="connsiteY240" fmla="*/ 115888 h 328613"/>
                <a:gd name="connsiteX241" fmla="*/ 281340 w 319088"/>
                <a:gd name="connsiteY241" fmla="*/ 114618 h 328613"/>
                <a:gd name="connsiteX242" fmla="*/ 282575 w 319088"/>
                <a:gd name="connsiteY242" fmla="*/ 113348 h 328613"/>
                <a:gd name="connsiteX243" fmla="*/ 282575 w 319088"/>
                <a:gd name="connsiteY243" fmla="*/ 85408 h 328613"/>
                <a:gd name="connsiteX244" fmla="*/ 281340 w 319088"/>
                <a:gd name="connsiteY244" fmla="*/ 82868 h 328613"/>
                <a:gd name="connsiteX245" fmla="*/ 262819 w 319088"/>
                <a:gd name="connsiteY245" fmla="*/ 77788 h 328613"/>
                <a:gd name="connsiteX246" fmla="*/ 260350 w 319088"/>
                <a:gd name="connsiteY246" fmla="*/ 77788 h 328613"/>
                <a:gd name="connsiteX247" fmla="*/ 29210 w 319088"/>
                <a:gd name="connsiteY247" fmla="*/ 63500 h 328613"/>
                <a:gd name="connsiteX248" fmla="*/ 12700 w 319088"/>
                <a:gd name="connsiteY248" fmla="*/ 73731 h 328613"/>
                <a:gd name="connsiteX249" fmla="*/ 12700 w 319088"/>
                <a:gd name="connsiteY249" fmla="*/ 75009 h 328613"/>
                <a:gd name="connsiteX250" fmla="*/ 12700 w 319088"/>
                <a:gd name="connsiteY250" fmla="*/ 106980 h 328613"/>
                <a:gd name="connsiteX251" fmla="*/ 12700 w 319088"/>
                <a:gd name="connsiteY251" fmla="*/ 108259 h 328613"/>
                <a:gd name="connsiteX252" fmla="*/ 13970 w 319088"/>
                <a:gd name="connsiteY252" fmla="*/ 109538 h 328613"/>
                <a:gd name="connsiteX253" fmla="*/ 15240 w 319088"/>
                <a:gd name="connsiteY253" fmla="*/ 108259 h 328613"/>
                <a:gd name="connsiteX254" fmla="*/ 31750 w 319088"/>
                <a:gd name="connsiteY254" fmla="*/ 101865 h 328613"/>
                <a:gd name="connsiteX255" fmla="*/ 31750 w 319088"/>
                <a:gd name="connsiteY255" fmla="*/ 99307 h 328613"/>
                <a:gd name="connsiteX256" fmla="*/ 31750 w 319088"/>
                <a:gd name="connsiteY256" fmla="*/ 66058 h 328613"/>
                <a:gd name="connsiteX257" fmla="*/ 31750 w 319088"/>
                <a:gd name="connsiteY257" fmla="*/ 63500 h 328613"/>
                <a:gd name="connsiteX258" fmla="*/ 29210 w 319088"/>
                <a:gd name="connsiteY258" fmla="*/ 63500 h 328613"/>
                <a:gd name="connsiteX259" fmla="*/ 156868 w 319088"/>
                <a:gd name="connsiteY259" fmla="*/ 47625 h 328613"/>
                <a:gd name="connsiteX260" fmla="*/ 155575 w 319088"/>
                <a:gd name="connsiteY260" fmla="*/ 48920 h 328613"/>
                <a:gd name="connsiteX261" fmla="*/ 155575 w 319088"/>
                <a:gd name="connsiteY261" fmla="*/ 89067 h 328613"/>
                <a:gd name="connsiteX262" fmla="*/ 156868 w 319088"/>
                <a:gd name="connsiteY262" fmla="*/ 90363 h 328613"/>
                <a:gd name="connsiteX263" fmla="*/ 187913 w 319088"/>
                <a:gd name="connsiteY263" fmla="*/ 96838 h 328613"/>
                <a:gd name="connsiteX264" fmla="*/ 189206 w 319088"/>
                <a:gd name="connsiteY264" fmla="*/ 96838 h 328613"/>
                <a:gd name="connsiteX265" fmla="*/ 190500 w 319088"/>
                <a:gd name="connsiteY265" fmla="*/ 96838 h 328613"/>
                <a:gd name="connsiteX266" fmla="*/ 190500 w 319088"/>
                <a:gd name="connsiteY266" fmla="*/ 95543 h 328613"/>
                <a:gd name="connsiteX267" fmla="*/ 190500 w 319088"/>
                <a:gd name="connsiteY267" fmla="*/ 57986 h 328613"/>
                <a:gd name="connsiteX268" fmla="*/ 189206 w 319088"/>
                <a:gd name="connsiteY268" fmla="*/ 56691 h 328613"/>
                <a:gd name="connsiteX269" fmla="*/ 158162 w 319088"/>
                <a:gd name="connsiteY269" fmla="*/ 47625 h 328613"/>
                <a:gd name="connsiteX270" fmla="*/ 156868 w 319088"/>
                <a:gd name="connsiteY270" fmla="*/ 47625 h 328613"/>
                <a:gd name="connsiteX271" fmla="*/ 73629 w 319088"/>
                <a:gd name="connsiteY271" fmla="*/ 34925 h 328613"/>
                <a:gd name="connsiteX272" fmla="*/ 49212 w 319088"/>
                <a:gd name="connsiteY272" fmla="*/ 50511 h 328613"/>
                <a:gd name="connsiteX273" fmla="*/ 49212 w 319088"/>
                <a:gd name="connsiteY273" fmla="*/ 51810 h 328613"/>
                <a:gd name="connsiteX274" fmla="*/ 49212 w 319088"/>
                <a:gd name="connsiteY274" fmla="*/ 90776 h 328613"/>
                <a:gd name="connsiteX275" fmla="*/ 49212 w 319088"/>
                <a:gd name="connsiteY275" fmla="*/ 92075 h 328613"/>
                <a:gd name="connsiteX276" fmla="*/ 50497 w 319088"/>
                <a:gd name="connsiteY276" fmla="*/ 92075 h 328613"/>
                <a:gd name="connsiteX277" fmla="*/ 51782 w 319088"/>
                <a:gd name="connsiteY277" fmla="*/ 92075 h 328613"/>
                <a:gd name="connsiteX278" fmla="*/ 76200 w 319088"/>
                <a:gd name="connsiteY278" fmla="*/ 81684 h 328613"/>
                <a:gd name="connsiteX279" fmla="*/ 76200 w 319088"/>
                <a:gd name="connsiteY279" fmla="*/ 79086 h 328613"/>
                <a:gd name="connsiteX280" fmla="*/ 76200 w 319088"/>
                <a:gd name="connsiteY280" fmla="*/ 36224 h 328613"/>
                <a:gd name="connsiteX281" fmla="*/ 76200 w 319088"/>
                <a:gd name="connsiteY281" fmla="*/ 34925 h 328613"/>
                <a:gd name="connsiteX282" fmla="*/ 73629 w 319088"/>
                <a:gd name="connsiteY282" fmla="*/ 34925 h 328613"/>
                <a:gd name="connsiteX283" fmla="*/ 100012 w 319088"/>
                <a:gd name="connsiteY283" fmla="*/ 30163 h 328613"/>
                <a:gd name="connsiteX284" fmla="*/ 100012 w 319088"/>
                <a:gd name="connsiteY284" fmla="*/ 32747 h 328613"/>
                <a:gd name="connsiteX285" fmla="*/ 100012 w 319088"/>
                <a:gd name="connsiteY285" fmla="*/ 76681 h 328613"/>
                <a:gd name="connsiteX286" fmla="*/ 101311 w 319088"/>
                <a:gd name="connsiteY286" fmla="*/ 77973 h 328613"/>
                <a:gd name="connsiteX287" fmla="*/ 140277 w 319088"/>
                <a:gd name="connsiteY287" fmla="*/ 85726 h 328613"/>
                <a:gd name="connsiteX288" fmla="*/ 141576 w 319088"/>
                <a:gd name="connsiteY288" fmla="*/ 85726 h 328613"/>
                <a:gd name="connsiteX289" fmla="*/ 142875 w 319088"/>
                <a:gd name="connsiteY289" fmla="*/ 84434 h 328613"/>
                <a:gd name="connsiteX290" fmla="*/ 142875 w 319088"/>
                <a:gd name="connsiteY290" fmla="*/ 43085 h 328613"/>
                <a:gd name="connsiteX291" fmla="*/ 141576 w 319088"/>
                <a:gd name="connsiteY291" fmla="*/ 41792 h 328613"/>
                <a:gd name="connsiteX292" fmla="*/ 102610 w 319088"/>
                <a:gd name="connsiteY292" fmla="*/ 30163 h 328613"/>
                <a:gd name="connsiteX293" fmla="*/ 100012 w 319088"/>
                <a:gd name="connsiteY293" fmla="*/ 30163 h 328613"/>
                <a:gd name="connsiteX294" fmla="*/ 87846 w 319088"/>
                <a:gd name="connsiteY294" fmla="*/ 0 h 328613"/>
                <a:gd name="connsiteX295" fmla="*/ 90430 w 319088"/>
                <a:gd name="connsiteY295" fmla="*/ 0 h 328613"/>
                <a:gd name="connsiteX296" fmla="*/ 204113 w 319088"/>
                <a:gd name="connsiteY296" fmla="*/ 37667 h 328613"/>
                <a:gd name="connsiteX297" fmla="*/ 207988 w 319088"/>
                <a:gd name="connsiteY297" fmla="*/ 42863 h 328613"/>
                <a:gd name="connsiteX298" fmla="*/ 207988 w 319088"/>
                <a:gd name="connsiteY298" fmla="*/ 70139 h 328613"/>
                <a:gd name="connsiteX299" fmla="*/ 248036 w 319088"/>
                <a:gd name="connsiteY299" fmla="*/ 54552 h 328613"/>
                <a:gd name="connsiteX300" fmla="*/ 250619 w 319088"/>
                <a:gd name="connsiteY300" fmla="*/ 53253 h 328613"/>
                <a:gd name="connsiteX301" fmla="*/ 251911 w 319088"/>
                <a:gd name="connsiteY301" fmla="*/ 53253 h 328613"/>
                <a:gd name="connsiteX302" fmla="*/ 315213 w 319088"/>
                <a:gd name="connsiteY302" fmla="*/ 74035 h 328613"/>
                <a:gd name="connsiteX303" fmla="*/ 319088 w 319088"/>
                <a:gd name="connsiteY303" fmla="*/ 80530 h 328613"/>
                <a:gd name="connsiteX304" fmla="*/ 319088 w 319088"/>
                <a:gd name="connsiteY304" fmla="*/ 266267 h 328613"/>
                <a:gd name="connsiteX305" fmla="*/ 315213 w 319088"/>
                <a:gd name="connsiteY305" fmla="*/ 271463 h 328613"/>
                <a:gd name="connsiteX306" fmla="*/ 251911 w 319088"/>
                <a:gd name="connsiteY306" fmla="*/ 287049 h 328613"/>
                <a:gd name="connsiteX307" fmla="*/ 204113 w 319088"/>
                <a:gd name="connsiteY307" fmla="*/ 300038 h 328613"/>
                <a:gd name="connsiteX308" fmla="*/ 89138 w 319088"/>
                <a:gd name="connsiteY308" fmla="*/ 328613 h 328613"/>
                <a:gd name="connsiteX309" fmla="*/ 87846 w 319088"/>
                <a:gd name="connsiteY309" fmla="*/ 328613 h 328613"/>
                <a:gd name="connsiteX310" fmla="*/ 85262 w 319088"/>
                <a:gd name="connsiteY310" fmla="*/ 328613 h 328613"/>
                <a:gd name="connsiteX311" fmla="*/ 2583 w 319088"/>
                <a:gd name="connsiteY311" fmla="*/ 281854 h 328613"/>
                <a:gd name="connsiteX312" fmla="*/ 0 w 319088"/>
                <a:gd name="connsiteY312" fmla="*/ 277957 h 328613"/>
                <a:gd name="connsiteX313" fmla="*/ 0 w 319088"/>
                <a:gd name="connsiteY313" fmla="*/ 64943 h 328613"/>
                <a:gd name="connsiteX314" fmla="*/ 1292 w 319088"/>
                <a:gd name="connsiteY314" fmla="*/ 61047 h 328613"/>
                <a:gd name="connsiteX315" fmla="*/ 85262 w 319088"/>
                <a:gd name="connsiteY315" fmla="*/ 1299 h 328613"/>
                <a:gd name="connsiteX316" fmla="*/ 87846 w 319088"/>
                <a:gd name="connsiteY316"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Lst>
              <a:rect l="l" t="t" r="r" b="b"/>
              <a:pathLst>
                <a:path w="319088" h="328613">
                  <a:moveTo>
                    <a:pt x="140277" y="225425"/>
                  </a:moveTo>
                  <a:cubicBezTo>
                    <a:pt x="140277" y="225425"/>
                    <a:pt x="140277" y="225425"/>
                    <a:pt x="101311" y="229351"/>
                  </a:cubicBezTo>
                  <a:cubicBezTo>
                    <a:pt x="100012" y="229351"/>
                    <a:pt x="100012" y="229351"/>
                    <a:pt x="100012" y="230660"/>
                  </a:cubicBezTo>
                  <a:cubicBezTo>
                    <a:pt x="100012" y="230660"/>
                    <a:pt x="100012" y="230660"/>
                    <a:pt x="100012" y="319646"/>
                  </a:cubicBezTo>
                  <a:cubicBezTo>
                    <a:pt x="100012" y="320954"/>
                    <a:pt x="100012" y="320954"/>
                    <a:pt x="100012" y="322263"/>
                  </a:cubicBezTo>
                  <a:cubicBezTo>
                    <a:pt x="101311" y="322263"/>
                    <a:pt x="101311" y="322263"/>
                    <a:pt x="101311" y="322263"/>
                  </a:cubicBezTo>
                  <a:cubicBezTo>
                    <a:pt x="101311" y="322263"/>
                    <a:pt x="101311" y="322263"/>
                    <a:pt x="102610" y="322263"/>
                  </a:cubicBezTo>
                  <a:cubicBezTo>
                    <a:pt x="102610" y="322263"/>
                    <a:pt x="102610" y="322263"/>
                    <a:pt x="140277" y="311794"/>
                  </a:cubicBezTo>
                  <a:cubicBezTo>
                    <a:pt x="141576" y="311794"/>
                    <a:pt x="142875" y="311794"/>
                    <a:pt x="142875" y="310485"/>
                  </a:cubicBezTo>
                  <a:lnTo>
                    <a:pt x="142875" y="228042"/>
                  </a:lnTo>
                  <a:cubicBezTo>
                    <a:pt x="142875" y="226734"/>
                    <a:pt x="141576" y="226734"/>
                    <a:pt x="141576" y="226734"/>
                  </a:cubicBezTo>
                  <a:cubicBezTo>
                    <a:pt x="141576" y="225425"/>
                    <a:pt x="140277" y="225425"/>
                    <a:pt x="140277" y="225425"/>
                  </a:cubicBezTo>
                  <a:close/>
                  <a:moveTo>
                    <a:pt x="49212" y="223838"/>
                  </a:moveTo>
                  <a:cubicBezTo>
                    <a:pt x="49212" y="225108"/>
                    <a:pt x="49212" y="225108"/>
                    <a:pt x="49212" y="226378"/>
                  </a:cubicBezTo>
                  <a:cubicBezTo>
                    <a:pt x="49212" y="226378"/>
                    <a:pt x="49212" y="226378"/>
                    <a:pt x="49212" y="263208"/>
                  </a:cubicBezTo>
                  <a:cubicBezTo>
                    <a:pt x="49212" y="264478"/>
                    <a:pt x="49212" y="264478"/>
                    <a:pt x="50497" y="265748"/>
                  </a:cubicBezTo>
                  <a:cubicBezTo>
                    <a:pt x="50497" y="265748"/>
                    <a:pt x="50497" y="265748"/>
                    <a:pt x="74915" y="274638"/>
                  </a:cubicBezTo>
                  <a:cubicBezTo>
                    <a:pt x="74915" y="274638"/>
                    <a:pt x="76200" y="274638"/>
                    <a:pt x="76200" y="273368"/>
                  </a:cubicBezTo>
                  <a:cubicBezTo>
                    <a:pt x="76200" y="273368"/>
                    <a:pt x="76200" y="273368"/>
                    <a:pt x="76200" y="272098"/>
                  </a:cubicBezTo>
                  <a:lnTo>
                    <a:pt x="76200" y="230188"/>
                  </a:lnTo>
                  <a:cubicBezTo>
                    <a:pt x="76200" y="228918"/>
                    <a:pt x="76200" y="228918"/>
                    <a:pt x="74915" y="228918"/>
                  </a:cubicBezTo>
                  <a:cubicBezTo>
                    <a:pt x="74915" y="228918"/>
                    <a:pt x="74915" y="228918"/>
                    <a:pt x="50497" y="223838"/>
                  </a:cubicBezTo>
                  <a:cubicBezTo>
                    <a:pt x="50497" y="223838"/>
                    <a:pt x="50497" y="223838"/>
                    <a:pt x="49212" y="223838"/>
                  </a:cubicBezTo>
                  <a:close/>
                  <a:moveTo>
                    <a:pt x="189206" y="222250"/>
                  </a:moveTo>
                  <a:cubicBezTo>
                    <a:pt x="189206" y="222250"/>
                    <a:pt x="189206" y="222250"/>
                    <a:pt x="156868" y="224848"/>
                  </a:cubicBezTo>
                  <a:cubicBezTo>
                    <a:pt x="156868" y="224848"/>
                    <a:pt x="155575" y="226147"/>
                    <a:pt x="155575" y="226147"/>
                  </a:cubicBezTo>
                  <a:cubicBezTo>
                    <a:pt x="155575" y="226147"/>
                    <a:pt x="155575" y="226147"/>
                    <a:pt x="155575" y="305377"/>
                  </a:cubicBezTo>
                  <a:cubicBezTo>
                    <a:pt x="155575" y="306676"/>
                    <a:pt x="155575" y="306676"/>
                    <a:pt x="156868" y="307975"/>
                  </a:cubicBezTo>
                  <a:cubicBezTo>
                    <a:pt x="156868" y="307975"/>
                    <a:pt x="156868" y="307975"/>
                    <a:pt x="158162" y="307975"/>
                  </a:cubicBezTo>
                  <a:cubicBezTo>
                    <a:pt x="158162" y="307975"/>
                    <a:pt x="158162" y="307975"/>
                    <a:pt x="189206" y="300182"/>
                  </a:cubicBezTo>
                  <a:cubicBezTo>
                    <a:pt x="190500" y="300182"/>
                    <a:pt x="190500" y="298883"/>
                    <a:pt x="190500" y="297584"/>
                  </a:cubicBezTo>
                  <a:lnTo>
                    <a:pt x="190500" y="223549"/>
                  </a:lnTo>
                  <a:cubicBezTo>
                    <a:pt x="190500" y="223549"/>
                    <a:pt x="190500" y="223549"/>
                    <a:pt x="190500" y="222250"/>
                  </a:cubicBezTo>
                  <a:cubicBezTo>
                    <a:pt x="189206" y="222250"/>
                    <a:pt x="189206" y="222250"/>
                    <a:pt x="189206" y="222250"/>
                  </a:cubicBezTo>
                  <a:close/>
                  <a:moveTo>
                    <a:pt x="12700" y="217488"/>
                  </a:moveTo>
                  <a:cubicBezTo>
                    <a:pt x="12700" y="217488"/>
                    <a:pt x="12700" y="218778"/>
                    <a:pt x="12700" y="218778"/>
                  </a:cubicBezTo>
                  <a:cubicBezTo>
                    <a:pt x="12700" y="218778"/>
                    <a:pt x="12700" y="218778"/>
                    <a:pt x="12700" y="251024"/>
                  </a:cubicBezTo>
                  <a:cubicBezTo>
                    <a:pt x="12700" y="252314"/>
                    <a:pt x="12700" y="252314"/>
                    <a:pt x="13970" y="252314"/>
                  </a:cubicBezTo>
                  <a:cubicBezTo>
                    <a:pt x="13970" y="252314"/>
                    <a:pt x="13970" y="252314"/>
                    <a:pt x="29210" y="258763"/>
                  </a:cubicBezTo>
                  <a:cubicBezTo>
                    <a:pt x="30480" y="258763"/>
                    <a:pt x="30480" y="258763"/>
                    <a:pt x="30480" y="258763"/>
                  </a:cubicBezTo>
                  <a:cubicBezTo>
                    <a:pt x="30480" y="258763"/>
                    <a:pt x="31750" y="258763"/>
                    <a:pt x="31750" y="258763"/>
                  </a:cubicBezTo>
                  <a:cubicBezTo>
                    <a:pt x="31750" y="258763"/>
                    <a:pt x="31750" y="257473"/>
                    <a:pt x="31750" y="257473"/>
                  </a:cubicBezTo>
                  <a:lnTo>
                    <a:pt x="31750" y="222647"/>
                  </a:lnTo>
                  <a:cubicBezTo>
                    <a:pt x="31750" y="221358"/>
                    <a:pt x="31750" y="220068"/>
                    <a:pt x="30480" y="220068"/>
                  </a:cubicBezTo>
                  <a:cubicBezTo>
                    <a:pt x="30480" y="220068"/>
                    <a:pt x="30480" y="220068"/>
                    <a:pt x="13970" y="217488"/>
                  </a:cubicBezTo>
                  <a:cubicBezTo>
                    <a:pt x="13970" y="217488"/>
                    <a:pt x="13970" y="217488"/>
                    <a:pt x="12700" y="217488"/>
                  </a:cubicBezTo>
                  <a:close/>
                  <a:moveTo>
                    <a:pt x="280105" y="214313"/>
                  </a:moveTo>
                  <a:cubicBezTo>
                    <a:pt x="280105" y="214313"/>
                    <a:pt x="280105" y="214313"/>
                    <a:pt x="261584" y="215595"/>
                  </a:cubicBezTo>
                  <a:cubicBezTo>
                    <a:pt x="260350" y="215595"/>
                    <a:pt x="260350" y="216877"/>
                    <a:pt x="260350" y="216877"/>
                  </a:cubicBezTo>
                  <a:cubicBezTo>
                    <a:pt x="260350" y="216877"/>
                    <a:pt x="260350" y="216877"/>
                    <a:pt x="260350" y="278424"/>
                  </a:cubicBezTo>
                  <a:cubicBezTo>
                    <a:pt x="260350" y="279706"/>
                    <a:pt x="260350" y="279706"/>
                    <a:pt x="260350" y="279706"/>
                  </a:cubicBezTo>
                  <a:cubicBezTo>
                    <a:pt x="261584" y="279706"/>
                    <a:pt x="261584" y="280988"/>
                    <a:pt x="261584" y="280988"/>
                  </a:cubicBezTo>
                  <a:cubicBezTo>
                    <a:pt x="261584" y="280988"/>
                    <a:pt x="261584" y="280988"/>
                    <a:pt x="262819" y="280988"/>
                  </a:cubicBezTo>
                  <a:cubicBezTo>
                    <a:pt x="262819" y="280988"/>
                    <a:pt x="262819" y="280988"/>
                    <a:pt x="280105" y="275859"/>
                  </a:cubicBezTo>
                  <a:cubicBezTo>
                    <a:pt x="281340" y="275859"/>
                    <a:pt x="282575" y="274577"/>
                    <a:pt x="282575" y="273295"/>
                  </a:cubicBezTo>
                  <a:lnTo>
                    <a:pt x="282575" y="215595"/>
                  </a:lnTo>
                  <a:cubicBezTo>
                    <a:pt x="282575" y="215595"/>
                    <a:pt x="281340" y="214313"/>
                    <a:pt x="281340" y="214313"/>
                  </a:cubicBezTo>
                  <a:cubicBezTo>
                    <a:pt x="281340" y="214313"/>
                    <a:pt x="280105" y="214313"/>
                    <a:pt x="280105" y="214313"/>
                  </a:cubicBezTo>
                  <a:close/>
                  <a:moveTo>
                    <a:pt x="306983" y="211138"/>
                  </a:moveTo>
                  <a:cubicBezTo>
                    <a:pt x="306983" y="211138"/>
                    <a:pt x="306983" y="211138"/>
                    <a:pt x="290215" y="212428"/>
                  </a:cubicBezTo>
                  <a:cubicBezTo>
                    <a:pt x="288925" y="212428"/>
                    <a:pt x="288925" y="213718"/>
                    <a:pt x="288925" y="215008"/>
                  </a:cubicBezTo>
                  <a:cubicBezTo>
                    <a:pt x="288925" y="215008"/>
                    <a:pt x="288925" y="215008"/>
                    <a:pt x="288925" y="271761"/>
                  </a:cubicBezTo>
                  <a:cubicBezTo>
                    <a:pt x="288925" y="271761"/>
                    <a:pt x="288925" y="273051"/>
                    <a:pt x="288925" y="273051"/>
                  </a:cubicBezTo>
                  <a:cubicBezTo>
                    <a:pt x="288925" y="273051"/>
                    <a:pt x="290215" y="273051"/>
                    <a:pt x="290215" y="273051"/>
                  </a:cubicBezTo>
                  <a:cubicBezTo>
                    <a:pt x="290215" y="273051"/>
                    <a:pt x="290215" y="273051"/>
                    <a:pt x="308273" y="269181"/>
                  </a:cubicBezTo>
                  <a:cubicBezTo>
                    <a:pt x="308273" y="269181"/>
                    <a:pt x="309563" y="267892"/>
                    <a:pt x="309563" y="266602"/>
                  </a:cubicBezTo>
                  <a:cubicBezTo>
                    <a:pt x="309563" y="266602"/>
                    <a:pt x="309563" y="266602"/>
                    <a:pt x="308273" y="212428"/>
                  </a:cubicBezTo>
                  <a:cubicBezTo>
                    <a:pt x="308273" y="212428"/>
                    <a:pt x="308273" y="212428"/>
                    <a:pt x="308273" y="211138"/>
                  </a:cubicBezTo>
                  <a:cubicBezTo>
                    <a:pt x="306983" y="211138"/>
                    <a:pt x="306983" y="211138"/>
                    <a:pt x="306983" y="211138"/>
                  </a:cubicBezTo>
                  <a:close/>
                  <a:moveTo>
                    <a:pt x="290195" y="169863"/>
                  </a:moveTo>
                  <a:cubicBezTo>
                    <a:pt x="290195" y="169863"/>
                    <a:pt x="288925" y="169863"/>
                    <a:pt x="288925" y="171196"/>
                  </a:cubicBezTo>
                  <a:cubicBezTo>
                    <a:pt x="288925" y="171196"/>
                    <a:pt x="288925" y="171196"/>
                    <a:pt x="288925" y="172530"/>
                  </a:cubicBezTo>
                  <a:lnTo>
                    <a:pt x="288925" y="201867"/>
                  </a:lnTo>
                  <a:cubicBezTo>
                    <a:pt x="288925" y="201867"/>
                    <a:pt x="288925" y="201867"/>
                    <a:pt x="288925" y="203201"/>
                  </a:cubicBezTo>
                  <a:cubicBezTo>
                    <a:pt x="288925" y="203201"/>
                    <a:pt x="290195" y="203201"/>
                    <a:pt x="290195" y="203201"/>
                  </a:cubicBezTo>
                  <a:cubicBezTo>
                    <a:pt x="290195" y="203201"/>
                    <a:pt x="290195" y="203201"/>
                    <a:pt x="306705" y="201867"/>
                  </a:cubicBezTo>
                  <a:cubicBezTo>
                    <a:pt x="307975" y="201867"/>
                    <a:pt x="307975" y="201867"/>
                    <a:pt x="307975" y="200534"/>
                  </a:cubicBezTo>
                  <a:cubicBezTo>
                    <a:pt x="307975" y="200534"/>
                    <a:pt x="307975" y="200534"/>
                    <a:pt x="307975" y="172530"/>
                  </a:cubicBezTo>
                  <a:cubicBezTo>
                    <a:pt x="307975" y="171196"/>
                    <a:pt x="307975" y="171196"/>
                    <a:pt x="306705" y="171196"/>
                  </a:cubicBezTo>
                  <a:cubicBezTo>
                    <a:pt x="306705" y="171196"/>
                    <a:pt x="306705" y="171196"/>
                    <a:pt x="290195" y="169863"/>
                  </a:cubicBezTo>
                  <a:close/>
                  <a:moveTo>
                    <a:pt x="261584" y="168275"/>
                  </a:moveTo>
                  <a:cubicBezTo>
                    <a:pt x="261584" y="168275"/>
                    <a:pt x="260350" y="168275"/>
                    <a:pt x="260350" y="169568"/>
                  </a:cubicBezTo>
                  <a:cubicBezTo>
                    <a:pt x="260350" y="169568"/>
                    <a:pt x="260350" y="169568"/>
                    <a:pt x="260350" y="170862"/>
                  </a:cubicBezTo>
                  <a:cubicBezTo>
                    <a:pt x="260350" y="170862"/>
                    <a:pt x="260350" y="170862"/>
                    <a:pt x="260350" y="201906"/>
                  </a:cubicBezTo>
                  <a:cubicBezTo>
                    <a:pt x="260350" y="201906"/>
                    <a:pt x="260350" y="201906"/>
                    <a:pt x="260350" y="203200"/>
                  </a:cubicBezTo>
                  <a:cubicBezTo>
                    <a:pt x="260350" y="203200"/>
                    <a:pt x="261584" y="203200"/>
                    <a:pt x="261584" y="203200"/>
                  </a:cubicBezTo>
                  <a:cubicBezTo>
                    <a:pt x="261584" y="203200"/>
                    <a:pt x="261584" y="203200"/>
                    <a:pt x="280105" y="201906"/>
                  </a:cubicBezTo>
                  <a:cubicBezTo>
                    <a:pt x="281340" y="201906"/>
                    <a:pt x="282575" y="201906"/>
                    <a:pt x="282575" y="200613"/>
                  </a:cubicBezTo>
                  <a:lnTo>
                    <a:pt x="282575" y="170862"/>
                  </a:lnTo>
                  <a:cubicBezTo>
                    <a:pt x="282575" y="170862"/>
                    <a:pt x="281340" y="169568"/>
                    <a:pt x="280105" y="169568"/>
                  </a:cubicBezTo>
                  <a:cubicBezTo>
                    <a:pt x="280105" y="169568"/>
                    <a:pt x="280105" y="169568"/>
                    <a:pt x="261584" y="168275"/>
                  </a:cubicBezTo>
                  <a:close/>
                  <a:moveTo>
                    <a:pt x="214024" y="168275"/>
                  </a:moveTo>
                  <a:cubicBezTo>
                    <a:pt x="214024" y="169567"/>
                    <a:pt x="212725" y="169567"/>
                    <a:pt x="212725" y="169567"/>
                  </a:cubicBezTo>
                  <a:cubicBezTo>
                    <a:pt x="212725" y="169567"/>
                    <a:pt x="212725" y="169567"/>
                    <a:pt x="212725" y="222546"/>
                  </a:cubicBezTo>
                  <a:cubicBezTo>
                    <a:pt x="212725" y="222546"/>
                    <a:pt x="214024" y="222546"/>
                    <a:pt x="214024" y="223838"/>
                  </a:cubicBezTo>
                  <a:cubicBezTo>
                    <a:pt x="214024" y="223838"/>
                    <a:pt x="214024" y="223838"/>
                    <a:pt x="215322" y="223838"/>
                  </a:cubicBezTo>
                  <a:cubicBezTo>
                    <a:pt x="215322" y="223838"/>
                    <a:pt x="215322" y="223838"/>
                    <a:pt x="240001" y="221254"/>
                  </a:cubicBezTo>
                  <a:cubicBezTo>
                    <a:pt x="240001" y="221254"/>
                    <a:pt x="241300" y="221254"/>
                    <a:pt x="241300" y="219962"/>
                  </a:cubicBezTo>
                  <a:lnTo>
                    <a:pt x="241300" y="170859"/>
                  </a:lnTo>
                  <a:cubicBezTo>
                    <a:pt x="241300" y="169567"/>
                    <a:pt x="240001" y="169567"/>
                    <a:pt x="240001" y="169567"/>
                  </a:cubicBezTo>
                  <a:cubicBezTo>
                    <a:pt x="240001" y="169567"/>
                    <a:pt x="240001" y="169567"/>
                    <a:pt x="215322" y="168275"/>
                  </a:cubicBezTo>
                  <a:cubicBezTo>
                    <a:pt x="214024" y="168275"/>
                    <a:pt x="214024" y="168275"/>
                    <a:pt x="214024" y="168275"/>
                  </a:cubicBezTo>
                  <a:close/>
                  <a:moveTo>
                    <a:pt x="30480" y="168275"/>
                  </a:moveTo>
                  <a:cubicBezTo>
                    <a:pt x="30480" y="168275"/>
                    <a:pt x="30480" y="168275"/>
                    <a:pt x="13970" y="169545"/>
                  </a:cubicBezTo>
                  <a:cubicBezTo>
                    <a:pt x="12700" y="169545"/>
                    <a:pt x="12700" y="170815"/>
                    <a:pt x="12700" y="170815"/>
                  </a:cubicBezTo>
                  <a:cubicBezTo>
                    <a:pt x="12700" y="170815"/>
                    <a:pt x="12700" y="170815"/>
                    <a:pt x="12700" y="202565"/>
                  </a:cubicBezTo>
                  <a:cubicBezTo>
                    <a:pt x="12700" y="203835"/>
                    <a:pt x="12700" y="203835"/>
                    <a:pt x="13970" y="203835"/>
                  </a:cubicBezTo>
                  <a:cubicBezTo>
                    <a:pt x="13970" y="203835"/>
                    <a:pt x="13970" y="203835"/>
                    <a:pt x="30480" y="206375"/>
                  </a:cubicBezTo>
                  <a:cubicBezTo>
                    <a:pt x="30480" y="206375"/>
                    <a:pt x="31750" y="206375"/>
                    <a:pt x="31750" y="205105"/>
                  </a:cubicBezTo>
                  <a:cubicBezTo>
                    <a:pt x="31750" y="205105"/>
                    <a:pt x="31750" y="205105"/>
                    <a:pt x="31750" y="203835"/>
                  </a:cubicBezTo>
                  <a:lnTo>
                    <a:pt x="31750" y="169545"/>
                  </a:lnTo>
                  <a:cubicBezTo>
                    <a:pt x="31750" y="169545"/>
                    <a:pt x="31750" y="169545"/>
                    <a:pt x="31750" y="168275"/>
                  </a:cubicBezTo>
                  <a:cubicBezTo>
                    <a:pt x="31750" y="168275"/>
                    <a:pt x="30480" y="168275"/>
                    <a:pt x="30480" y="168275"/>
                  </a:cubicBezTo>
                  <a:close/>
                  <a:moveTo>
                    <a:pt x="158162" y="165100"/>
                  </a:moveTo>
                  <a:cubicBezTo>
                    <a:pt x="156868" y="165100"/>
                    <a:pt x="156868" y="165100"/>
                    <a:pt x="156868" y="166407"/>
                  </a:cubicBezTo>
                  <a:cubicBezTo>
                    <a:pt x="155575" y="166407"/>
                    <a:pt x="155575" y="166407"/>
                    <a:pt x="155575" y="167715"/>
                  </a:cubicBezTo>
                  <a:cubicBezTo>
                    <a:pt x="155575" y="167715"/>
                    <a:pt x="155575" y="167715"/>
                    <a:pt x="155575" y="206935"/>
                  </a:cubicBezTo>
                  <a:cubicBezTo>
                    <a:pt x="155575" y="208243"/>
                    <a:pt x="155575" y="208243"/>
                    <a:pt x="156868" y="208243"/>
                  </a:cubicBezTo>
                  <a:cubicBezTo>
                    <a:pt x="156868" y="208243"/>
                    <a:pt x="156868" y="209550"/>
                    <a:pt x="158162" y="209550"/>
                  </a:cubicBezTo>
                  <a:cubicBezTo>
                    <a:pt x="158162" y="209550"/>
                    <a:pt x="158162" y="209550"/>
                    <a:pt x="189206" y="208243"/>
                  </a:cubicBezTo>
                  <a:cubicBezTo>
                    <a:pt x="190500" y="208243"/>
                    <a:pt x="190500" y="206935"/>
                    <a:pt x="190500" y="205628"/>
                  </a:cubicBezTo>
                  <a:lnTo>
                    <a:pt x="190500" y="169022"/>
                  </a:lnTo>
                  <a:cubicBezTo>
                    <a:pt x="190500" y="167715"/>
                    <a:pt x="189206" y="166407"/>
                    <a:pt x="189206" y="166407"/>
                  </a:cubicBezTo>
                  <a:cubicBezTo>
                    <a:pt x="189206" y="166407"/>
                    <a:pt x="189206" y="166407"/>
                    <a:pt x="158162" y="165100"/>
                  </a:cubicBezTo>
                  <a:close/>
                  <a:moveTo>
                    <a:pt x="100012" y="163513"/>
                  </a:moveTo>
                  <a:cubicBezTo>
                    <a:pt x="100012" y="163513"/>
                    <a:pt x="100012" y="164800"/>
                    <a:pt x="100012" y="164800"/>
                  </a:cubicBezTo>
                  <a:cubicBezTo>
                    <a:pt x="100012" y="164800"/>
                    <a:pt x="100012" y="164800"/>
                    <a:pt x="100012" y="208564"/>
                  </a:cubicBezTo>
                  <a:cubicBezTo>
                    <a:pt x="100012" y="209851"/>
                    <a:pt x="100012" y="209851"/>
                    <a:pt x="100012" y="209851"/>
                  </a:cubicBezTo>
                  <a:cubicBezTo>
                    <a:pt x="100012" y="209851"/>
                    <a:pt x="101311" y="211138"/>
                    <a:pt x="101311" y="211138"/>
                  </a:cubicBezTo>
                  <a:cubicBezTo>
                    <a:pt x="101311" y="211138"/>
                    <a:pt x="101311" y="211138"/>
                    <a:pt x="140277" y="208564"/>
                  </a:cubicBezTo>
                  <a:cubicBezTo>
                    <a:pt x="141576" y="208564"/>
                    <a:pt x="142875" y="208564"/>
                    <a:pt x="142875" y="207276"/>
                  </a:cubicBezTo>
                  <a:lnTo>
                    <a:pt x="142875" y="166087"/>
                  </a:lnTo>
                  <a:cubicBezTo>
                    <a:pt x="142875" y="164800"/>
                    <a:pt x="141576" y="164800"/>
                    <a:pt x="140277" y="164800"/>
                  </a:cubicBezTo>
                  <a:cubicBezTo>
                    <a:pt x="140277" y="164800"/>
                    <a:pt x="140277" y="164800"/>
                    <a:pt x="101311" y="163513"/>
                  </a:cubicBezTo>
                  <a:cubicBezTo>
                    <a:pt x="101311" y="163513"/>
                    <a:pt x="100012" y="163513"/>
                    <a:pt x="100012" y="163513"/>
                  </a:cubicBezTo>
                  <a:close/>
                  <a:moveTo>
                    <a:pt x="74915" y="163513"/>
                  </a:moveTo>
                  <a:cubicBezTo>
                    <a:pt x="74915" y="163513"/>
                    <a:pt x="74915" y="163513"/>
                    <a:pt x="50497" y="166159"/>
                  </a:cubicBezTo>
                  <a:cubicBezTo>
                    <a:pt x="49212" y="166159"/>
                    <a:pt x="49212" y="166159"/>
                    <a:pt x="49212" y="167482"/>
                  </a:cubicBezTo>
                  <a:cubicBezTo>
                    <a:pt x="49212" y="167482"/>
                    <a:pt x="49212" y="167482"/>
                    <a:pt x="49212" y="207169"/>
                  </a:cubicBezTo>
                  <a:cubicBezTo>
                    <a:pt x="49212" y="207169"/>
                    <a:pt x="49212" y="208492"/>
                    <a:pt x="50497" y="208492"/>
                  </a:cubicBezTo>
                  <a:cubicBezTo>
                    <a:pt x="50497" y="208492"/>
                    <a:pt x="50497" y="208492"/>
                    <a:pt x="74915" y="211138"/>
                  </a:cubicBezTo>
                  <a:cubicBezTo>
                    <a:pt x="74915" y="211138"/>
                    <a:pt x="76200" y="211138"/>
                    <a:pt x="76200" y="211138"/>
                  </a:cubicBezTo>
                  <a:cubicBezTo>
                    <a:pt x="76200" y="209815"/>
                    <a:pt x="76200" y="209815"/>
                    <a:pt x="76200" y="209815"/>
                  </a:cubicBezTo>
                  <a:lnTo>
                    <a:pt x="76200" y="164836"/>
                  </a:lnTo>
                  <a:cubicBezTo>
                    <a:pt x="76200" y="164836"/>
                    <a:pt x="76200" y="164836"/>
                    <a:pt x="76200" y="163513"/>
                  </a:cubicBezTo>
                  <a:cubicBezTo>
                    <a:pt x="76200" y="163513"/>
                    <a:pt x="74915" y="163513"/>
                    <a:pt x="74915" y="163513"/>
                  </a:cubicBezTo>
                  <a:close/>
                  <a:moveTo>
                    <a:pt x="288925" y="127000"/>
                  </a:moveTo>
                  <a:cubicBezTo>
                    <a:pt x="288925" y="128343"/>
                    <a:pt x="288925" y="128343"/>
                    <a:pt x="288925" y="129687"/>
                  </a:cubicBezTo>
                  <a:lnTo>
                    <a:pt x="288925" y="159238"/>
                  </a:lnTo>
                  <a:cubicBezTo>
                    <a:pt x="288925" y="159238"/>
                    <a:pt x="288925" y="160582"/>
                    <a:pt x="290195" y="160582"/>
                  </a:cubicBezTo>
                  <a:cubicBezTo>
                    <a:pt x="290195" y="160582"/>
                    <a:pt x="290195" y="160582"/>
                    <a:pt x="306705" y="161925"/>
                  </a:cubicBezTo>
                  <a:cubicBezTo>
                    <a:pt x="306705" y="161925"/>
                    <a:pt x="307975" y="161925"/>
                    <a:pt x="307975" y="161925"/>
                  </a:cubicBezTo>
                  <a:cubicBezTo>
                    <a:pt x="307975" y="160582"/>
                    <a:pt x="307975" y="160582"/>
                    <a:pt x="307975" y="160582"/>
                  </a:cubicBezTo>
                  <a:cubicBezTo>
                    <a:pt x="307975" y="160582"/>
                    <a:pt x="307975" y="160582"/>
                    <a:pt x="307975" y="132373"/>
                  </a:cubicBezTo>
                  <a:cubicBezTo>
                    <a:pt x="307975" y="131030"/>
                    <a:pt x="307975" y="129687"/>
                    <a:pt x="306705" y="129687"/>
                  </a:cubicBezTo>
                  <a:cubicBezTo>
                    <a:pt x="306705" y="129687"/>
                    <a:pt x="306705" y="129687"/>
                    <a:pt x="290195" y="127000"/>
                  </a:cubicBezTo>
                  <a:cubicBezTo>
                    <a:pt x="290195" y="127000"/>
                    <a:pt x="288925" y="127000"/>
                    <a:pt x="288925" y="127000"/>
                  </a:cubicBezTo>
                  <a:close/>
                  <a:moveTo>
                    <a:pt x="260350" y="123542"/>
                  </a:moveTo>
                  <a:cubicBezTo>
                    <a:pt x="260350" y="123542"/>
                    <a:pt x="260350" y="124846"/>
                    <a:pt x="260350" y="124846"/>
                  </a:cubicBezTo>
                  <a:cubicBezTo>
                    <a:pt x="260350" y="124846"/>
                    <a:pt x="260350" y="124846"/>
                    <a:pt x="260350" y="156143"/>
                  </a:cubicBezTo>
                  <a:cubicBezTo>
                    <a:pt x="260350" y="157447"/>
                    <a:pt x="260350" y="157447"/>
                    <a:pt x="261584" y="157447"/>
                  </a:cubicBezTo>
                  <a:cubicBezTo>
                    <a:pt x="261584" y="157447"/>
                    <a:pt x="261584" y="157447"/>
                    <a:pt x="280105" y="158751"/>
                  </a:cubicBezTo>
                  <a:cubicBezTo>
                    <a:pt x="280105" y="158751"/>
                    <a:pt x="281340" y="158751"/>
                    <a:pt x="281340" y="158751"/>
                  </a:cubicBezTo>
                  <a:cubicBezTo>
                    <a:pt x="281340" y="158751"/>
                    <a:pt x="282575" y="157447"/>
                    <a:pt x="282575" y="157447"/>
                  </a:cubicBezTo>
                  <a:lnTo>
                    <a:pt x="282575" y="127454"/>
                  </a:lnTo>
                  <a:cubicBezTo>
                    <a:pt x="282575" y="127454"/>
                    <a:pt x="281340" y="126150"/>
                    <a:pt x="280105" y="126150"/>
                  </a:cubicBezTo>
                  <a:cubicBezTo>
                    <a:pt x="280105" y="126150"/>
                    <a:pt x="280105" y="126150"/>
                    <a:pt x="261584" y="123542"/>
                  </a:cubicBezTo>
                  <a:cubicBezTo>
                    <a:pt x="261584" y="122238"/>
                    <a:pt x="261584" y="123542"/>
                    <a:pt x="260350" y="123542"/>
                  </a:cubicBezTo>
                  <a:close/>
                  <a:moveTo>
                    <a:pt x="29210" y="115590"/>
                  </a:moveTo>
                  <a:cubicBezTo>
                    <a:pt x="29210" y="115590"/>
                    <a:pt x="29210" y="115590"/>
                    <a:pt x="13970" y="120749"/>
                  </a:cubicBezTo>
                  <a:cubicBezTo>
                    <a:pt x="12700" y="120749"/>
                    <a:pt x="12700" y="122039"/>
                    <a:pt x="12700" y="122039"/>
                  </a:cubicBezTo>
                  <a:cubicBezTo>
                    <a:pt x="12700" y="122039"/>
                    <a:pt x="12700" y="122039"/>
                    <a:pt x="12700" y="154285"/>
                  </a:cubicBezTo>
                  <a:cubicBezTo>
                    <a:pt x="12700" y="154285"/>
                    <a:pt x="12700" y="155575"/>
                    <a:pt x="12700" y="155575"/>
                  </a:cubicBezTo>
                  <a:cubicBezTo>
                    <a:pt x="13970" y="155575"/>
                    <a:pt x="13970" y="155575"/>
                    <a:pt x="13970" y="155575"/>
                  </a:cubicBezTo>
                  <a:cubicBezTo>
                    <a:pt x="13970" y="155575"/>
                    <a:pt x="13970" y="155575"/>
                    <a:pt x="30480" y="152995"/>
                  </a:cubicBezTo>
                  <a:cubicBezTo>
                    <a:pt x="31750" y="152995"/>
                    <a:pt x="31750" y="152995"/>
                    <a:pt x="31750" y="151705"/>
                  </a:cubicBezTo>
                  <a:lnTo>
                    <a:pt x="31750" y="116880"/>
                  </a:lnTo>
                  <a:cubicBezTo>
                    <a:pt x="31750" y="115590"/>
                    <a:pt x="31750" y="115590"/>
                    <a:pt x="31750" y="115590"/>
                  </a:cubicBezTo>
                  <a:cubicBezTo>
                    <a:pt x="30480" y="114300"/>
                    <a:pt x="30480" y="114300"/>
                    <a:pt x="29210" y="115590"/>
                  </a:cubicBezTo>
                  <a:close/>
                  <a:moveTo>
                    <a:pt x="158162" y="104775"/>
                  </a:moveTo>
                  <a:cubicBezTo>
                    <a:pt x="156868" y="104775"/>
                    <a:pt x="156868" y="104775"/>
                    <a:pt x="156868" y="106098"/>
                  </a:cubicBezTo>
                  <a:cubicBezTo>
                    <a:pt x="155575" y="106098"/>
                    <a:pt x="155575" y="106098"/>
                    <a:pt x="155575" y="107421"/>
                  </a:cubicBezTo>
                  <a:cubicBezTo>
                    <a:pt x="155575" y="107421"/>
                    <a:pt x="155575" y="107421"/>
                    <a:pt x="155575" y="147108"/>
                  </a:cubicBezTo>
                  <a:cubicBezTo>
                    <a:pt x="155575" y="148431"/>
                    <a:pt x="156868" y="149754"/>
                    <a:pt x="156868" y="149754"/>
                  </a:cubicBezTo>
                  <a:cubicBezTo>
                    <a:pt x="156868" y="149754"/>
                    <a:pt x="156868" y="149754"/>
                    <a:pt x="189206" y="152400"/>
                  </a:cubicBezTo>
                  <a:cubicBezTo>
                    <a:pt x="189206" y="152400"/>
                    <a:pt x="189206" y="152400"/>
                    <a:pt x="190500" y="151077"/>
                  </a:cubicBezTo>
                  <a:cubicBezTo>
                    <a:pt x="190500" y="151077"/>
                    <a:pt x="190500" y="151077"/>
                    <a:pt x="190500" y="149754"/>
                  </a:cubicBezTo>
                  <a:lnTo>
                    <a:pt x="190500" y="112712"/>
                  </a:lnTo>
                  <a:cubicBezTo>
                    <a:pt x="190500" y="111390"/>
                    <a:pt x="190500" y="110067"/>
                    <a:pt x="189206" y="110067"/>
                  </a:cubicBezTo>
                  <a:cubicBezTo>
                    <a:pt x="189206" y="110067"/>
                    <a:pt x="189206" y="110067"/>
                    <a:pt x="158162" y="104775"/>
                  </a:cubicBezTo>
                  <a:close/>
                  <a:moveTo>
                    <a:pt x="74915" y="99735"/>
                  </a:moveTo>
                  <a:cubicBezTo>
                    <a:pt x="74915" y="99735"/>
                    <a:pt x="74915" y="99735"/>
                    <a:pt x="50497" y="107593"/>
                  </a:cubicBezTo>
                  <a:cubicBezTo>
                    <a:pt x="49212" y="107593"/>
                    <a:pt x="49212" y="108903"/>
                    <a:pt x="49212" y="110212"/>
                  </a:cubicBezTo>
                  <a:cubicBezTo>
                    <a:pt x="49212" y="110212"/>
                    <a:pt x="49212" y="110212"/>
                    <a:pt x="49212" y="148194"/>
                  </a:cubicBezTo>
                  <a:cubicBezTo>
                    <a:pt x="49212" y="149503"/>
                    <a:pt x="49212" y="149503"/>
                    <a:pt x="49212" y="149503"/>
                  </a:cubicBezTo>
                  <a:cubicBezTo>
                    <a:pt x="50497" y="150813"/>
                    <a:pt x="50497" y="150813"/>
                    <a:pt x="50497" y="150813"/>
                  </a:cubicBezTo>
                  <a:cubicBezTo>
                    <a:pt x="50497" y="150813"/>
                    <a:pt x="50497" y="150813"/>
                    <a:pt x="74915" y="145574"/>
                  </a:cubicBezTo>
                  <a:cubicBezTo>
                    <a:pt x="76200" y="145574"/>
                    <a:pt x="76200" y="145574"/>
                    <a:pt x="76200" y="144264"/>
                  </a:cubicBezTo>
                  <a:cubicBezTo>
                    <a:pt x="76200" y="144264"/>
                    <a:pt x="76200" y="144264"/>
                    <a:pt x="76200" y="101044"/>
                  </a:cubicBezTo>
                  <a:cubicBezTo>
                    <a:pt x="76200" y="99735"/>
                    <a:pt x="76200" y="99735"/>
                    <a:pt x="76200" y="99735"/>
                  </a:cubicBezTo>
                  <a:cubicBezTo>
                    <a:pt x="74915" y="98425"/>
                    <a:pt x="74915" y="98425"/>
                    <a:pt x="74915" y="99735"/>
                  </a:cubicBezTo>
                  <a:close/>
                  <a:moveTo>
                    <a:pt x="215322" y="98425"/>
                  </a:moveTo>
                  <a:cubicBezTo>
                    <a:pt x="215322" y="98425"/>
                    <a:pt x="214024" y="98425"/>
                    <a:pt x="214024" y="99695"/>
                  </a:cubicBezTo>
                  <a:cubicBezTo>
                    <a:pt x="214024" y="99695"/>
                    <a:pt x="212725" y="99695"/>
                    <a:pt x="212725" y="100965"/>
                  </a:cubicBezTo>
                  <a:cubicBezTo>
                    <a:pt x="212725" y="100965"/>
                    <a:pt x="212725" y="100965"/>
                    <a:pt x="212725" y="151765"/>
                  </a:cubicBezTo>
                  <a:cubicBezTo>
                    <a:pt x="212725" y="153035"/>
                    <a:pt x="214024" y="153035"/>
                    <a:pt x="215322" y="153035"/>
                  </a:cubicBezTo>
                  <a:cubicBezTo>
                    <a:pt x="215322" y="153035"/>
                    <a:pt x="215322" y="153035"/>
                    <a:pt x="238702" y="155575"/>
                  </a:cubicBezTo>
                  <a:cubicBezTo>
                    <a:pt x="238702" y="155575"/>
                    <a:pt x="238702" y="155575"/>
                    <a:pt x="240001" y="155575"/>
                  </a:cubicBezTo>
                  <a:cubicBezTo>
                    <a:pt x="240001" y="155575"/>
                    <a:pt x="240001" y="155575"/>
                    <a:pt x="241300" y="155575"/>
                  </a:cubicBezTo>
                  <a:cubicBezTo>
                    <a:pt x="241300" y="154305"/>
                    <a:pt x="241300" y="154305"/>
                    <a:pt x="241300" y="153035"/>
                  </a:cubicBezTo>
                  <a:lnTo>
                    <a:pt x="241300" y="106045"/>
                  </a:lnTo>
                  <a:cubicBezTo>
                    <a:pt x="241300" y="104775"/>
                    <a:pt x="241300" y="103505"/>
                    <a:pt x="240001" y="103505"/>
                  </a:cubicBezTo>
                  <a:cubicBezTo>
                    <a:pt x="240001" y="103505"/>
                    <a:pt x="240001" y="103505"/>
                    <a:pt x="215322" y="98425"/>
                  </a:cubicBezTo>
                  <a:close/>
                  <a:moveTo>
                    <a:pt x="101311" y="96838"/>
                  </a:moveTo>
                  <a:cubicBezTo>
                    <a:pt x="101311" y="96838"/>
                    <a:pt x="101311" y="96838"/>
                    <a:pt x="100012" y="98108"/>
                  </a:cubicBezTo>
                  <a:cubicBezTo>
                    <a:pt x="100012" y="98108"/>
                    <a:pt x="100012" y="98108"/>
                    <a:pt x="100012" y="99378"/>
                  </a:cubicBezTo>
                  <a:cubicBezTo>
                    <a:pt x="100012" y="99378"/>
                    <a:pt x="100012" y="99378"/>
                    <a:pt x="100012" y="142558"/>
                  </a:cubicBezTo>
                  <a:cubicBezTo>
                    <a:pt x="100012" y="143828"/>
                    <a:pt x="100012" y="143828"/>
                    <a:pt x="101311" y="143828"/>
                  </a:cubicBezTo>
                  <a:cubicBezTo>
                    <a:pt x="101311" y="143828"/>
                    <a:pt x="101311" y="143828"/>
                    <a:pt x="140277" y="147638"/>
                  </a:cubicBezTo>
                  <a:cubicBezTo>
                    <a:pt x="141576" y="147638"/>
                    <a:pt x="141576" y="147638"/>
                    <a:pt x="141576" y="146368"/>
                  </a:cubicBezTo>
                  <a:cubicBezTo>
                    <a:pt x="141576" y="146368"/>
                    <a:pt x="142875" y="146368"/>
                    <a:pt x="142875" y="145098"/>
                  </a:cubicBezTo>
                  <a:lnTo>
                    <a:pt x="142875" y="105728"/>
                  </a:lnTo>
                  <a:cubicBezTo>
                    <a:pt x="142875" y="104458"/>
                    <a:pt x="141576" y="103188"/>
                    <a:pt x="140277" y="103188"/>
                  </a:cubicBezTo>
                  <a:cubicBezTo>
                    <a:pt x="140277" y="103188"/>
                    <a:pt x="140277" y="103188"/>
                    <a:pt x="101311" y="96838"/>
                  </a:cubicBezTo>
                  <a:close/>
                  <a:moveTo>
                    <a:pt x="288925" y="84138"/>
                  </a:moveTo>
                  <a:cubicBezTo>
                    <a:pt x="288925" y="85442"/>
                    <a:pt x="288925" y="85442"/>
                    <a:pt x="288925" y="85442"/>
                  </a:cubicBezTo>
                  <a:lnTo>
                    <a:pt x="288925" y="115435"/>
                  </a:lnTo>
                  <a:cubicBezTo>
                    <a:pt x="288925" y="115435"/>
                    <a:pt x="288925" y="116739"/>
                    <a:pt x="290195" y="116739"/>
                  </a:cubicBezTo>
                  <a:cubicBezTo>
                    <a:pt x="290195" y="116739"/>
                    <a:pt x="290195" y="116739"/>
                    <a:pt x="305435" y="120651"/>
                  </a:cubicBezTo>
                  <a:cubicBezTo>
                    <a:pt x="306705" y="120651"/>
                    <a:pt x="306705" y="120651"/>
                    <a:pt x="306705" y="120651"/>
                  </a:cubicBezTo>
                  <a:cubicBezTo>
                    <a:pt x="306705" y="120651"/>
                    <a:pt x="306705" y="119347"/>
                    <a:pt x="307975" y="119347"/>
                  </a:cubicBezTo>
                  <a:cubicBezTo>
                    <a:pt x="307975" y="119347"/>
                    <a:pt x="307975" y="119347"/>
                    <a:pt x="307975" y="118043"/>
                  </a:cubicBezTo>
                  <a:cubicBezTo>
                    <a:pt x="307975" y="118043"/>
                    <a:pt x="307975" y="118043"/>
                    <a:pt x="307975" y="90658"/>
                  </a:cubicBezTo>
                  <a:cubicBezTo>
                    <a:pt x="307975" y="90658"/>
                    <a:pt x="307975" y="89354"/>
                    <a:pt x="306705" y="89354"/>
                  </a:cubicBezTo>
                  <a:cubicBezTo>
                    <a:pt x="306705" y="89354"/>
                    <a:pt x="306705" y="89354"/>
                    <a:pt x="290195" y="84138"/>
                  </a:cubicBezTo>
                  <a:cubicBezTo>
                    <a:pt x="290195" y="84138"/>
                    <a:pt x="288925" y="84138"/>
                    <a:pt x="288925" y="84138"/>
                  </a:cubicBezTo>
                  <a:close/>
                  <a:moveTo>
                    <a:pt x="260350" y="77788"/>
                  </a:moveTo>
                  <a:cubicBezTo>
                    <a:pt x="260350" y="77788"/>
                    <a:pt x="260350" y="79058"/>
                    <a:pt x="260350" y="79058"/>
                  </a:cubicBezTo>
                  <a:cubicBezTo>
                    <a:pt x="260350" y="79058"/>
                    <a:pt x="260350" y="79058"/>
                    <a:pt x="260350" y="109538"/>
                  </a:cubicBezTo>
                  <a:cubicBezTo>
                    <a:pt x="260350" y="110808"/>
                    <a:pt x="260350" y="110808"/>
                    <a:pt x="261584" y="110808"/>
                  </a:cubicBezTo>
                  <a:cubicBezTo>
                    <a:pt x="261584" y="110808"/>
                    <a:pt x="261584" y="110808"/>
                    <a:pt x="280105" y="115888"/>
                  </a:cubicBezTo>
                  <a:cubicBezTo>
                    <a:pt x="280105" y="115888"/>
                    <a:pt x="281340" y="114618"/>
                    <a:pt x="281340" y="114618"/>
                  </a:cubicBezTo>
                  <a:cubicBezTo>
                    <a:pt x="281340" y="114618"/>
                    <a:pt x="282575" y="114618"/>
                    <a:pt x="282575" y="113348"/>
                  </a:cubicBezTo>
                  <a:cubicBezTo>
                    <a:pt x="282575" y="113348"/>
                    <a:pt x="282575" y="113348"/>
                    <a:pt x="282575" y="85408"/>
                  </a:cubicBezTo>
                  <a:cubicBezTo>
                    <a:pt x="282575" y="84138"/>
                    <a:pt x="281340" y="82868"/>
                    <a:pt x="281340" y="82868"/>
                  </a:cubicBezTo>
                  <a:cubicBezTo>
                    <a:pt x="281340" y="82868"/>
                    <a:pt x="281340" y="82868"/>
                    <a:pt x="262819" y="77788"/>
                  </a:cubicBezTo>
                  <a:cubicBezTo>
                    <a:pt x="261584" y="77788"/>
                    <a:pt x="261584" y="77788"/>
                    <a:pt x="260350" y="77788"/>
                  </a:cubicBezTo>
                  <a:close/>
                  <a:moveTo>
                    <a:pt x="29210" y="63500"/>
                  </a:moveTo>
                  <a:cubicBezTo>
                    <a:pt x="29210" y="63500"/>
                    <a:pt x="29210" y="63500"/>
                    <a:pt x="12700" y="73731"/>
                  </a:cubicBezTo>
                  <a:cubicBezTo>
                    <a:pt x="12700" y="73731"/>
                    <a:pt x="12700" y="75009"/>
                    <a:pt x="12700" y="75009"/>
                  </a:cubicBezTo>
                  <a:cubicBezTo>
                    <a:pt x="12700" y="75009"/>
                    <a:pt x="12700" y="75009"/>
                    <a:pt x="12700" y="106980"/>
                  </a:cubicBezTo>
                  <a:cubicBezTo>
                    <a:pt x="12700" y="108259"/>
                    <a:pt x="12700" y="108259"/>
                    <a:pt x="12700" y="108259"/>
                  </a:cubicBezTo>
                  <a:cubicBezTo>
                    <a:pt x="13970" y="108259"/>
                    <a:pt x="13970" y="109538"/>
                    <a:pt x="13970" y="109538"/>
                  </a:cubicBezTo>
                  <a:cubicBezTo>
                    <a:pt x="13970" y="109538"/>
                    <a:pt x="15240" y="108259"/>
                    <a:pt x="15240" y="108259"/>
                  </a:cubicBezTo>
                  <a:cubicBezTo>
                    <a:pt x="15240" y="108259"/>
                    <a:pt x="15240" y="108259"/>
                    <a:pt x="31750" y="101865"/>
                  </a:cubicBezTo>
                  <a:cubicBezTo>
                    <a:pt x="31750" y="101865"/>
                    <a:pt x="31750" y="100586"/>
                    <a:pt x="31750" y="99307"/>
                  </a:cubicBezTo>
                  <a:lnTo>
                    <a:pt x="31750" y="66058"/>
                  </a:lnTo>
                  <a:cubicBezTo>
                    <a:pt x="31750" y="64779"/>
                    <a:pt x="31750" y="64779"/>
                    <a:pt x="31750" y="63500"/>
                  </a:cubicBezTo>
                  <a:cubicBezTo>
                    <a:pt x="30480" y="63500"/>
                    <a:pt x="30480" y="63500"/>
                    <a:pt x="29210" y="63500"/>
                  </a:cubicBezTo>
                  <a:close/>
                  <a:moveTo>
                    <a:pt x="156868" y="47625"/>
                  </a:moveTo>
                  <a:cubicBezTo>
                    <a:pt x="155575" y="47625"/>
                    <a:pt x="155575" y="48920"/>
                    <a:pt x="155575" y="48920"/>
                  </a:cubicBezTo>
                  <a:cubicBezTo>
                    <a:pt x="155575" y="48920"/>
                    <a:pt x="155575" y="48920"/>
                    <a:pt x="155575" y="89067"/>
                  </a:cubicBezTo>
                  <a:cubicBezTo>
                    <a:pt x="155575" y="89067"/>
                    <a:pt x="156868" y="90363"/>
                    <a:pt x="156868" y="90363"/>
                  </a:cubicBezTo>
                  <a:cubicBezTo>
                    <a:pt x="156868" y="90363"/>
                    <a:pt x="156868" y="90363"/>
                    <a:pt x="187913" y="96838"/>
                  </a:cubicBezTo>
                  <a:cubicBezTo>
                    <a:pt x="187913" y="96838"/>
                    <a:pt x="189206" y="96838"/>
                    <a:pt x="189206" y="96838"/>
                  </a:cubicBezTo>
                  <a:cubicBezTo>
                    <a:pt x="189206" y="96838"/>
                    <a:pt x="189206" y="96838"/>
                    <a:pt x="190500" y="96838"/>
                  </a:cubicBezTo>
                  <a:cubicBezTo>
                    <a:pt x="190500" y="95543"/>
                    <a:pt x="190500" y="95543"/>
                    <a:pt x="190500" y="95543"/>
                  </a:cubicBezTo>
                  <a:cubicBezTo>
                    <a:pt x="190500" y="95543"/>
                    <a:pt x="190500" y="95543"/>
                    <a:pt x="190500" y="57986"/>
                  </a:cubicBezTo>
                  <a:cubicBezTo>
                    <a:pt x="190500" y="56691"/>
                    <a:pt x="190500" y="56691"/>
                    <a:pt x="189206" y="56691"/>
                  </a:cubicBezTo>
                  <a:cubicBezTo>
                    <a:pt x="189206" y="56691"/>
                    <a:pt x="189206" y="56691"/>
                    <a:pt x="158162" y="47625"/>
                  </a:cubicBezTo>
                  <a:cubicBezTo>
                    <a:pt x="156868" y="47625"/>
                    <a:pt x="156868" y="47625"/>
                    <a:pt x="156868" y="47625"/>
                  </a:cubicBezTo>
                  <a:close/>
                  <a:moveTo>
                    <a:pt x="73629" y="34925"/>
                  </a:moveTo>
                  <a:cubicBezTo>
                    <a:pt x="73629" y="34925"/>
                    <a:pt x="73629" y="34925"/>
                    <a:pt x="49212" y="50511"/>
                  </a:cubicBezTo>
                  <a:cubicBezTo>
                    <a:pt x="49212" y="50511"/>
                    <a:pt x="49212" y="50511"/>
                    <a:pt x="49212" y="51810"/>
                  </a:cubicBezTo>
                  <a:cubicBezTo>
                    <a:pt x="49212" y="51810"/>
                    <a:pt x="49212" y="51810"/>
                    <a:pt x="49212" y="90776"/>
                  </a:cubicBezTo>
                  <a:cubicBezTo>
                    <a:pt x="49212" y="90776"/>
                    <a:pt x="49212" y="92075"/>
                    <a:pt x="49212" y="92075"/>
                  </a:cubicBezTo>
                  <a:cubicBezTo>
                    <a:pt x="50497" y="92075"/>
                    <a:pt x="50497" y="92075"/>
                    <a:pt x="50497" y="92075"/>
                  </a:cubicBezTo>
                  <a:cubicBezTo>
                    <a:pt x="50497" y="92075"/>
                    <a:pt x="51782" y="92075"/>
                    <a:pt x="51782" y="92075"/>
                  </a:cubicBezTo>
                  <a:cubicBezTo>
                    <a:pt x="51782" y="92075"/>
                    <a:pt x="51782" y="92075"/>
                    <a:pt x="76200" y="81684"/>
                  </a:cubicBezTo>
                  <a:cubicBezTo>
                    <a:pt x="76200" y="80385"/>
                    <a:pt x="76200" y="80385"/>
                    <a:pt x="76200" y="79086"/>
                  </a:cubicBezTo>
                  <a:lnTo>
                    <a:pt x="76200" y="36224"/>
                  </a:lnTo>
                  <a:cubicBezTo>
                    <a:pt x="76200" y="36224"/>
                    <a:pt x="76200" y="34925"/>
                    <a:pt x="76200" y="34925"/>
                  </a:cubicBezTo>
                  <a:cubicBezTo>
                    <a:pt x="74915" y="34925"/>
                    <a:pt x="74915" y="34925"/>
                    <a:pt x="73629" y="34925"/>
                  </a:cubicBezTo>
                  <a:close/>
                  <a:moveTo>
                    <a:pt x="100012" y="30163"/>
                  </a:moveTo>
                  <a:cubicBezTo>
                    <a:pt x="100012" y="31455"/>
                    <a:pt x="100012" y="31455"/>
                    <a:pt x="100012" y="32747"/>
                  </a:cubicBezTo>
                  <a:cubicBezTo>
                    <a:pt x="100012" y="32747"/>
                    <a:pt x="100012" y="32747"/>
                    <a:pt x="100012" y="76681"/>
                  </a:cubicBezTo>
                  <a:cubicBezTo>
                    <a:pt x="100012" y="76681"/>
                    <a:pt x="100012" y="77973"/>
                    <a:pt x="101311" y="77973"/>
                  </a:cubicBezTo>
                  <a:cubicBezTo>
                    <a:pt x="101311" y="77973"/>
                    <a:pt x="101311" y="77973"/>
                    <a:pt x="140277" y="85726"/>
                  </a:cubicBezTo>
                  <a:cubicBezTo>
                    <a:pt x="140277" y="85726"/>
                    <a:pt x="141576" y="85726"/>
                    <a:pt x="141576" y="85726"/>
                  </a:cubicBezTo>
                  <a:cubicBezTo>
                    <a:pt x="141576" y="85726"/>
                    <a:pt x="142875" y="84434"/>
                    <a:pt x="142875" y="84434"/>
                  </a:cubicBezTo>
                  <a:lnTo>
                    <a:pt x="142875" y="43085"/>
                  </a:lnTo>
                  <a:cubicBezTo>
                    <a:pt x="142875" y="43085"/>
                    <a:pt x="141576" y="41792"/>
                    <a:pt x="141576" y="41792"/>
                  </a:cubicBezTo>
                  <a:cubicBezTo>
                    <a:pt x="141576" y="41792"/>
                    <a:pt x="141576" y="41792"/>
                    <a:pt x="102610" y="30163"/>
                  </a:cubicBezTo>
                  <a:cubicBezTo>
                    <a:pt x="101311" y="30163"/>
                    <a:pt x="101311" y="30163"/>
                    <a:pt x="100012" y="30163"/>
                  </a:cubicBezTo>
                  <a:close/>
                  <a:moveTo>
                    <a:pt x="87846" y="0"/>
                  </a:moveTo>
                  <a:cubicBezTo>
                    <a:pt x="89138" y="0"/>
                    <a:pt x="90430" y="0"/>
                    <a:pt x="90430" y="0"/>
                  </a:cubicBezTo>
                  <a:cubicBezTo>
                    <a:pt x="90430" y="0"/>
                    <a:pt x="90430" y="0"/>
                    <a:pt x="204113" y="37667"/>
                  </a:cubicBezTo>
                  <a:cubicBezTo>
                    <a:pt x="206696" y="38966"/>
                    <a:pt x="207988" y="40265"/>
                    <a:pt x="207988" y="42863"/>
                  </a:cubicBezTo>
                  <a:cubicBezTo>
                    <a:pt x="207988" y="42863"/>
                    <a:pt x="207988" y="42863"/>
                    <a:pt x="207988" y="70139"/>
                  </a:cubicBezTo>
                  <a:cubicBezTo>
                    <a:pt x="207988" y="70139"/>
                    <a:pt x="207988" y="70139"/>
                    <a:pt x="248036" y="54552"/>
                  </a:cubicBezTo>
                  <a:cubicBezTo>
                    <a:pt x="248036" y="54552"/>
                    <a:pt x="249328" y="53253"/>
                    <a:pt x="250619" y="53253"/>
                  </a:cubicBezTo>
                  <a:cubicBezTo>
                    <a:pt x="251911" y="53253"/>
                    <a:pt x="251911" y="53253"/>
                    <a:pt x="251911" y="53253"/>
                  </a:cubicBezTo>
                  <a:cubicBezTo>
                    <a:pt x="251911" y="53253"/>
                    <a:pt x="251911" y="53253"/>
                    <a:pt x="315213" y="74035"/>
                  </a:cubicBezTo>
                  <a:cubicBezTo>
                    <a:pt x="317796" y="75334"/>
                    <a:pt x="319088" y="77932"/>
                    <a:pt x="319088" y="80530"/>
                  </a:cubicBezTo>
                  <a:cubicBezTo>
                    <a:pt x="319088" y="80530"/>
                    <a:pt x="319088" y="80530"/>
                    <a:pt x="319088" y="266267"/>
                  </a:cubicBezTo>
                  <a:cubicBezTo>
                    <a:pt x="319088" y="268865"/>
                    <a:pt x="317796" y="271463"/>
                    <a:pt x="315213" y="271463"/>
                  </a:cubicBezTo>
                  <a:cubicBezTo>
                    <a:pt x="315213" y="271463"/>
                    <a:pt x="315213" y="271463"/>
                    <a:pt x="251911" y="287049"/>
                  </a:cubicBezTo>
                  <a:cubicBezTo>
                    <a:pt x="251911" y="287049"/>
                    <a:pt x="251911" y="287049"/>
                    <a:pt x="204113" y="300038"/>
                  </a:cubicBezTo>
                  <a:cubicBezTo>
                    <a:pt x="204113" y="300038"/>
                    <a:pt x="204113" y="300038"/>
                    <a:pt x="89138" y="328613"/>
                  </a:cubicBezTo>
                  <a:cubicBezTo>
                    <a:pt x="89138" y="328613"/>
                    <a:pt x="89138" y="328613"/>
                    <a:pt x="87846" y="328613"/>
                  </a:cubicBezTo>
                  <a:cubicBezTo>
                    <a:pt x="86554" y="328613"/>
                    <a:pt x="85262" y="328613"/>
                    <a:pt x="85262" y="328613"/>
                  </a:cubicBezTo>
                  <a:cubicBezTo>
                    <a:pt x="85262" y="328613"/>
                    <a:pt x="85262" y="328613"/>
                    <a:pt x="2583" y="281854"/>
                  </a:cubicBezTo>
                  <a:cubicBezTo>
                    <a:pt x="0" y="281854"/>
                    <a:pt x="0" y="279256"/>
                    <a:pt x="0" y="277957"/>
                  </a:cubicBezTo>
                  <a:cubicBezTo>
                    <a:pt x="0" y="277957"/>
                    <a:pt x="0" y="277957"/>
                    <a:pt x="0" y="64943"/>
                  </a:cubicBezTo>
                  <a:cubicBezTo>
                    <a:pt x="0" y="63644"/>
                    <a:pt x="0" y="62346"/>
                    <a:pt x="1292" y="61047"/>
                  </a:cubicBezTo>
                  <a:cubicBezTo>
                    <a:pt x="1292" y="61047"/>
                    <a:pt x="1292" y="61047"/>
                    <a:pt x="85262" y="1299"/>
                  </a:cubicBezTo>
                  <a:cubicBezTo>
                    <a:pt x="85262" y="1299"/>
                    <a:pt x="86554" y="0"/>
                    <a:pt x="87846" y="0"/>
                  </a:cubicBez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grpSp>
      <p:grpSp>
        <p:nvGrpSpPr>
          <p:cNvPr id="34" name="组合 33"/>
          <p:cNvGrpSpPr/>
          <p:nvPr/>
        </p:nvGrpSpPr>
        <p:grpSpPr>
          <a:xfrm>
            <a:off x="8385490" y="2836772"/>
            <a:ext cx="1809884" cy="1809884"/>
            <a:chOff x="8480330" y="1967143"/>
            <a:chExt cx="2413178" cy="2413178"/>
          </a:xfrm>
        </p:grpSpPr>
        <p:sp>
          <p:nvSpPr>
            <p:cNvPr id="35" name="椭圆 34"/>
            <p:cNvSpPr/>
            <p:nvPr/>
          </p:nvSpPr>
          <p:spPr>
            <a:xfrm>
              <a:off x="8608121" y="2094934"/>
              <a:ext cx="2157594" cy="2157594"/>
            </a:xfrm>
            <a:prstGeom prst="ellipse">
              <a:avLst/>
            </a:prstGeom>
            <a:solidFill>
              <a:srgbClr val="E9ABA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36" name="椭圆 35"/>
            <p:cNvSpPr/>
            <p:nvPr/>
          </p:nvSpPr>
          <p:spPr>
            <a:xfrm>
              <a:off x="8480330" y="1967143"/>
              <a:ext cx="2413178" cy="2413178"/>
            </a:xfrm>
            <a:prstGeom prst="ellipse">
              <a:avLst/>
            </a:prstGeom>
            <a:noFill/>
            <a:ln>
              <a:solidFill>
                <a:srgbClr val="201F4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37" name="Freeform 135"/>
            <p:cNvSpPr/>
            <p:nvPr/>
          </p:nvSpPr>
          <p:spPr bwMode="auto">
            <a:xfrm>
              <a:off x="9291551" y="2804350"/>
              <a:ext cx="790734" cy="738761"/>
            </a:xfrm>
            <a:custGeom>
              <a:avLst/>
              <a:gdLst>
                <a:gd name="connsiteX0" fmla="*/ 159472 w 338138"/>
                <a:gd name="connsiteY0" fmla="*/ 265112 h 315913"/>
                <a:gd name="connsiteX1" fmla="*/ 155575 w 338138"/>
                <a:gd name="connsiteY1" fmla="*/ 269194 h 315913"/>
                <a:gd name="connsiteX2" fmla="*/ 155575 w 338138"/>
                <a:gd name="connsiteY2" fmla="*/ 289605 h 315913"/>
                <a:gd name="connsiteX3" fmla="*/ 158173 w 338138"/>
                <a:gd name="connsiteY3" fmla="*/ 293687 h 315913"/>
                <a:gd name="connsiteX4" fmla="*/ 181553 w 338138"/>
                <a:gd name="connsiteY4" fmla="*/ 293687 h 315913"/>
                <a:gd name="connsiteX5" fmla="*/ 184150 w 338138"/>
                <a:gd name="connsiteY5" fmla="*/ 290966 h 315913"/>
                <a:gd name="connsiteX6" fmla="*/ 184150 w 338138"/>
                <a:gd name="connsiteY6" fmla="*/ 269194 h 315913"/>
                <a:gd name="connsiteX7" fmla="*/ 181553 w 338138"/>
                <a:gd name="connsiteY7" fmla="*/ 265112 h 315913"/>
                <a:gd name="connsiteX8" fmla="*/ 159472 w 338138"/>
                <a:gd name="connsiteY8" fmla="*/ 265112 h 315913"/>
                <a:gd name="connsiteX9" fmla="*/ 169069 w 338138"/>
                <a:gd name="connsiteY9" fmla="*/ 222250 h 315913"/>
                <a:gd name="connsiteX10" fmla="*/ 155575 w 338138"/>
                <a:gd name="connsiteY10" fmla="*/ 235744 h 315913"/>
                <a:gd name="connsiteX11" fmla="*/ 169069 w 338138"/>
                <a:gd name="connsiteY11" fmla="*/ 249238 h 315913"/>
                <a:gd name="connsiteX12" fmla="*/ 182563 w 338138"/>
                <a:gd name="connsiteY12" fmla="*/ 235744 h 315913"/>
                <a:gd name="connsiteX13" fmla="*/ 169069 w 338138"/>
                <a:gd name="connsiteY13" fmla="*/ 222250 h 315913"/>
                <a:gd name="connsiteX14" fmla="*/ 145852 w 338138"/>
                <a:gd name="connsiteY14" fmla="*/ 55033 h 315913"/>
                <a:gd name="connsiteX15" fmla="*/ 157704 w 338138"/>
                <a:gd name="connsiteY15" fmla="*/ 56356 h 315913"/>
                <a:gd name="connsiteX16" fmla="*/ 156388 w 338138"/>
                <a:gd name="connsiteY16" fmla="*/ 68262 h 315913"/>
                <a:gd name="connsiteX17" fmla="*/ 57619 w 338138"/>
                <a:gd name="connsiteY17" fmla="*/ 137054 h 315913"/>
                <a:gd name="connsiteX18" fmla="*/ 53669 w 338138"/>
                <a:gd name="connsiteY18" fmla="*/ 139700 h 315913"/>
                <a:gd name="connsiteX19" fmla="*/ 47084 w 338138"/>
                <a:gd name="connsiteY19" fmla="*/ 135731 h 315913"/>
                <a:gd name="connsiteX20" fmla="*/ 48401 w 338138"/>
                <a:gd name="connsiteY20" fmla="*/ 123825 h 315913"/>
                <a:gd name="connsiteX21" fmla="*/ 145852 w 338138"/>
                <a:gd name="connsiteY21" fmla="*/ 55033 h 315913"/>
                <a:gd name="connsiteX22" fmla="*/ 88577 w 338138"/>
                <a:gd name="connsiteY22" fmla="*/ 47055 h 315913"/>
                <a:gd name="connsiteX23" fmla="*/ 100532 w 338138"/>
                <a:gd name="connsiteY23" fmla="*/ 48358 h 315913"/>
                <a:gd name="connsiteX24" fmla="*/ 99203 w 338138"/>
                <a:gd name="connsiteY24" fmla="*/ 60081 h 315913"/>
                <a:gd name="connsiteX25" fmla="*/ 52712 w 338138"/>
                <a:gd name="connsiteY25" fmla="*/ 92645 h 315913"/>
                <a:gd name="connsiteX26" fmla="*/ 47399 w 338138"/>
                <a:gd name="connsiteY26" fmla="*/ 95250 h 315913"/>
                <a:gd name="connsiteX27" fmla="*/ 40757 w 338138"/>
                <a:gd name="connsiteY27" fmla="*/ 91342 h 315913"/>
                <a:gd name="connsiteX28" fmla="*/ 43414 w 338138"/>
                <a:gd name="connsiteY28" fmla="*/ 79619 h 315913"/>
                <a:gd name="connsiteX29" fmla="*/ 88577 w 338138"/>
                <a:gd name="connsiteY29" fmla="*/ 47055 h 315913"/>
                <a:gd name="connsiteX30" fmla="*/ 35086 w 338138"/>
                <a:gd name="connsiteY30" fmla="*/ 22225 h 315913"/>
                <a:gd name="connsiteX31" fmla="*/ 20637 w 338138"/>
                <a:gd name="connsiteY31" fmla="*/ 35344 h 315913"/>
                <a:gd name="connsiteX32" fmla="*/ 20637 w 338138"/>
                <a:gd name="connsiteY32" fmla="*/ 196707 h 315913"/>
                <a:gd name="connsiteX33" fmla="*/ 35086 w 338138"/>
                <a:gd name="connsiteY33" fmla="*/ 211138 h 315913"/>
                <a:gd name="connsiteX34" fmla="*/ 303051 w 338138"/>
                <a:gd name="connsiteY34" fmla="*/ 211138 h 315913"/>
                <a:gd name="connsiteX35" fmla="*/ 317500 w 338138"/>
                <a:gd name="connsiteY35" fmla="*/ 196707 h 315913"/>
                <a:gd name="connsiteX36" fmla="*/ 317500 w 338138"/>
                <a:gd name="connsiteY36" fmla="*/ 35344 h 315913"/>
                <a:gd name="connsiteX37" fmla="*/ 303051 w 338138"/>
                <a:gd name="connsiteY37" fmla="*/ 22225 h 315913"/>
                <a:gd name="connsiteX38" fmla="*/ 35086 w 338138"/>
                <a:gd name="connsiteY38" fmla="*/ 22225 h 315913"/>
                <a:gd name="connsiteX39" fmla="*/ 14529 w 338138"/>
                <a:gd name="connsiteY39" fmla="*/ 0 h 315913"/>
                <a:gd name="connsiteX40" fmla="*/ 323609 w 338138"/>
                <a:gd name="connsiteY40" fmla="*/ 0 h 315913"/>
                <a:gd name="connsiteX41" fmla="*/ 338138 w 338138"/>
                <a:gd name="connsiteY41" fmla="*/ 13163 h 315913"/>
                <a:gd name="connsiteX42" fmla="*/ 338138 w 338138"/>
                <a:gd name="connsiteY42" fmla="*/ 251414 h 315913"/>
                <a:gd name="connsiteX43" fmla="*/ 323609 w 338138"/>
                <a:gd name="connsiteY43" fmla="*/ 265893 h 315913"/>
                <a:gd name="connsiteX44" fmla="*/ 210016 w 338138"/>
                <a:gd name="connsiteY44" fmla="*/ 265893 h 315913"/>
                <a:gd name="connsiteX45" fmla="*/ 207374 w 338138"/>
                <a:gd name="connsiteY45" fmla="*/ 268526 h 315913"/>
                <a:gd name="connsiteX46" fmla="*/ 207374 w 338138"/>
                <a:gd name="connsiteY46" fmla="*/ 290903 h 315913"/>
                <a:gd name="connsiteX47" fmla="*/ 208695 w 338138"/>
                <a:gd name="connsiteY47" fmla="*/ 293536 h 315913"/>
                <a:gd name="connsiteX48" fmla="*/ 239074 w 338138"/>
                <a:gd name="connsiteY48" fmla="*/ 293536 h 315913"/>
                <a:gd name="connsiteX49" fmla="*/ 250962 w 338138"/>
                <a:gd name="connsiteY49" fmla="*/ 305383 h 315913"/>
                <a:gd name="connsiteX50" fmla="*/ 239074 w 338138"/>
                <a:gd name="connsiteY50" fmla="*/ 315913 h 315913"/>
                <a:gd name="connsiteX51" fmla="*/ 99064 w 338138"/>
                <a:gd name="connsiteY51" fmla="*/ 315913 h 315913"/>
                <a:gd name="connsiteX52" fmla="*/ 87176 w 338138"/>
                <a:gd name="connsiteY52" fmla="*/ 305383 h 315913"/>
                <a:gd name="connsiteX53" fmla="*/ 99064 w 338138"/>
                <a:gd name="connsiteY53" fmla="*/ 293536 h 315913"/>
                <a:gd name="connsiteX54" fmla="*/ 129444 w 338138"/>
                <a:gd name="connsiteY54" fmla="*/ 293536 h 315913"/>
                <a:gd name="connsiteX55" fmla="*/ 130765 w 338138"/>
                <a:gd name="connsiteY55" fmla="*/ 289587 h 315913"/>
                <a:gd name="connsiteX56" fmla="*/ 130765 w 338138"/>
                <a:gd name="connsiteY56" fmla="*/ 268526 h 315913"/>
                <a:gd name="connsiteX57" fmla="*/ 126802 w 338138"/>
                <a:gd name="connsiteY57" fmla="*/ 265893 h 315913"/>
                <a:gd name="connsiteX58" fmla="*/ 14529 w 338138"/>
                <a:gd name="connsiteY58" fmla="*/ 265893 h 315913"/>
                <a:gd name="connsiteX59" fmla="*/ 0 w 338138"/>
                <a:gd name="connsiteY59" fmla="*/ 251414 h 315913"/>
                <a:gd name="connsiteX60" fmla="*/ 0 w 338138"/>
                <a:gd name="connsiteY60" fmla="*/ 13163 h 315913"/>
                <a:gd name="connsiteX61" fmla="*/ 14529 w 338138"/>
                <a:gd name="connsiteY61" fmla="*/ 0 h 31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38138" h="315913">
                  <a:moveTo>
                    <a:pt x="159472" y="265112"/>
                  </a:moveTo>
                  <a:cubicBezTo>
                    <a:pt x="159472" y="265112"/>
                    <a:pt x="155575" y="265112"/>
                    <a:pt x="155575" y="269194"/>
                  </a:cubicBezTo>
                  <a:cubicBezTo>
                    <a:pt x="155575" y="269194"/>
                    <a:pt x="155575" y="269194"/>
                    <a:pt x="155575" y="289605"/>
                  </a:cubicBezTo>
                  <a:cubicBezTo>
                    <a:pt x="155575" y="292326"/>
                    <a:pt x="155575" y="293687"/>
                    <a:pt x="158173" y="293687"/>
                  </a:cubicBezTo>
                  <a:cubicBezTo>
                    <a:pt x="158173" y="293687"/>
                    <a:pt x="158173" y="293687"/>
                    <a:pt x="181553" y="293687"/>
                  </a:cubicBezTo>
                  <a:cubicBezTo>
                    <a:pt x="182851" y="293687"/>
                    <a:pt x="184150" y="292326"/>
                    <a:pt x="184150" y="290966"/>
                  </a:cubicBezTo>
                  <a:cubicBezTo>
                    <a:pt x="184150" y="290966"/>
                    <a:pt x="184150" y="290966"/>
                    <a:pt x="184150" y="269194"/>
                  </a:cubicBezTo>
                  <a:cubicBezTo>
                    <a:pt x="184150" y="265112"/>
                    <a:pt x="181553" y="265112"/>
                    <a:pt x="181553" y="265112"/>
                  </a:cubicBezTo>
                  <a:cubicBezTo>
                    <a:pt x="181553" y="265112"/>
                    <a:pt x="181553" y="265112"/>
                    <a:pt x="159472" y="265112"/>
                  </a:cubicBezTo>
                  <a:close/>
                  <a:moveTo>
                    <a:pt x="169069" y="222250"/>
                  </a:moveTo>
                  <a:cubicBezTo>
                    <a:pt x="161616" y="222250"/>
                    <a:pt x="155575" y="228291"/>
                    <a:pt x="155575" y="235744"/>
                  </a:cubicBezTo>
                  <a:cubicBezTo>
                    <a:pt x="155575" y="243197"/>
                    <a:pt x="161616" y="249238"/>
                    <a:pt x="169069" y="249238"/>
                  </a:cubicBezTo>
                  <a:cubicBezTo>
                    <a:pt x="176522" y="249238"/>
                    <a:pt x="182563" y="243197"/>
                    <a:pt x="182563" y="235744"/>
                  </a:cubicBezTo>
                  <a:cubicBezTo>
                    <a:pt x="182563" y="228291"/>
                    <a:pt x="176522" y="222250"/>
                    <a:pt x="169069" y="222250"/>
                  </a:cubicBezTo>
                  <a:close/>
                  <a:moveTo>
                    <a:pt x="145852" y="55033"/>
                  </a:moveTo>
                  <a:cubicBezTo>
                    <a:pt x="149803" y="52387"/>
                    <a:pt x="155071" y="52387"/>
                    <a:pt x="157704" y="56356"/>
                  </a:cubicBezTo>
                  <a:cubicBezTo>
                    <a:pt x="160338" y="60325"/>
                    <a:pt x="159021" y="65616"/>
                    <a:pt x="156388" y="68262"/>
                  </a:cubicBezTo>
                  <a:cubicBezTo>
                    <a:pt x="57619" y="137054"/>
                    <a:pt x="57619" y="137054"/>
                    <a:pt x="57619" y="137054"/>
                  </a:cubicBezTo>
                  <a:cubicBezTo>
                    <a:pt x="56302" y="138377"/>
                    <a:pt x="54986" y="139700"/>
                    <a:pt x="53669" y="139700"/>
                  </a:cubicBezTo>
                  <a:cubicBezTo>
                    <a:pt x="51035" y="139700"/>
                    <a:pt x="48401" y="138377"/>
                    <a:pt x="47084" y="135731"/>
                  </a:cubicBezTo>
                  <a:cubicBezTo>
                    <a:pt x="44450" y="131762"/>
                    <a:pt x="44450" y="126471"/>
                    <a:pt x="48401" y="123825"/>
                  </a:cubicBezTo>
                  <a:cubicBezTo>
                    <a:pt x="145852" y="55033"/>
                    <a:pt x="145852" y="55033"/>
                    <a:pt x="145852" y="55033"/>
                  </a:cubicBezTo>
                  <a:close/>
                  <a:moveTo>
                    <a:pt x="88577" y="47055"/>
                  </a:moveTo>
                  <a:cubicBezTo>
                    <a:pt x="92562" y="44450"/>
                    <a:pt x="97875" y="44450"/>
                    <a:pt x="100532" y="48358"/>
                  </a:cubicBezTo>
                  <a:cubicBezTo>
                    <a:pt x="103188" y="52265"/>
                    <a:pt x="101860" y="57476"/>
                    <a:pt x="99203" y="60081"/>
                  </a:cubicBezTo>
                  <a:cubicBezTo>
                    <a:pt x="52712" y="92645"/>
                    <a:pt x="52712" y="92645"/>
                    <a:pt x="52712" y="92645"/>
                  </a:cubicBezTo>
                  <a:cubicBezTo>
                    <a:pt x="51384" y="93947"/>
                    <a:pt x="50055" y="95250"/>
                    <a:pt x="47399" y="95250"/>
                  </a:cubicBezTo>
                  <a:cubicBezTo>
                    <a:pt x="44742" y="95250"/>
                    <a:pt x="42085" y="93947"/>
                    <a:pt x="40757" y="91342"/>
                  </a:cubicBezTo>
                  <a:cubicBezTo>
                    <a:pt x="38100" y="87435"/>
                    <a:pt x="39429" y="82224"/>
                    <a:pt x="43414" y="79619"/>
                  </a:cubicBezTo>
                  <a:cubicBezTo>
                    <a:pt x="88577" y="47055"/>
                    <a:pt x="88577" y="47055"/>
                    <a:pt x="88577" y="47055"/>
                  </a:cubicBezTo>
                  <a:close/>
                  <a:moveTo>
                    <a:pt x="35086" y="22225"/>
                  </a:moveTo>
                  <a:cubicBezTo>
                    <a:pt x="27205" y="22225"/>
                    <a:pt x="20637" y="28785"/>
                    <a:pt x="20637" y="35344"/>
                  </a:cubicBezTo>
                  <a:cubicBezTo>
                    <a:pt x="20637" y="35344"/>
                    <a:pt x="20637" y="35344"/>
                    <a:pt x="20637" y="196707"/>
                  </a:cubicBezTo>
                  <a:cubicBezTo>
                    <a:pt x="20637" y="204579"/>
                    <a:pt x="27205" y="211138"/>
                    <a:pt x="35086" y="211138"/>
                  </a:cubicBezTo>
                  <a:cubicBezTo>
                    <a:pt x="35086" y="211138"/>
                    <a:pt x="35086" y="211138"/>
                    <a:pt x="303051" y="211138"/>
                  </a:cubicBezTo>
                  <a:cubicBezTo>
                    <a:pt x="310932" y="211138"/>
                    <a:pt x="317500" y="204579"/>
                    <a:pt x="317500" y="196707"/>
                  </a:cubicBezTo>
                  <a:lnTo>
                    <a:pt x="317500" y="35344"/>
                  </a:lnTo>
                  <a:cubicBezTo>
                    <a:pt x="317500" y="28785"/>
                    <a:pt x="310932" y="22225"/>
                    <a:pt x="303051" y="22225"/>
                  </a:cubicBezTo>
                  <a:cubicBezTo>
                    <a:pt x="303051" y="22225"/>
                    <a:pt x="303051" y="22225"/>
                    <a:pt x="35086" y="22225"/>
                  </a:cubicBezTo>
                  <a:close/>
                  <a:moveTo>
                    <a:pt x="14529" y="0"/>
                  </a:moveTo>
                  <a:cubicBezTo>
                    <a:pt x="14529" y="0"/>
                    <a:pt x="14529" y="0"/>
                    <a:pt x="323609" y="0"/>
                  </a:cubicBezTo>
                  <a:cubicBezTo>
                    <a:pt x="331534" y="0"/>
                    <a:pt x="338138" y="5265"/>
                    <a:pt x="338138" y="13163"/>
                  </a:cubicBezTo>
                  <a:cubicBezTo>
                    <a:pt x="338138" y="13163"/>
                    <a:pt x="338138" y="13163"/>
                    <a:pt x="338138" y="251414"/>
                  </a:cubicBezTo>
                  <a:cubicBezTo>
                    <a:pt x="338138" y="259312"/>
                    <a:pt x="331534" y="265893"/>
                    <a:pt x="323609" y="265893"/>
                  </a:cubicBezTo>
                  <a:cubicBezTo>
                    <a:pt x="323609" y="265893"/>
                    <a:pt x="323609" y="265893"/>
                    <a:pt x="210016" y="265893"/>
                  </a:cubicBezTo>
                  <a:cubicBezTo>
                    <a:pt x="210016" y="265893"/>
                    <a:pt x="207374" y="265893"/>
                    <a:pt x="207374" y="268526"/>
                  </a:cubicBezTo>
                  <a:cubicBezTo>
                    <a:pt x="207374" y="268526"/>
                    <a:pt x="207374" y="268526"/>
                    <a:pt x="207374" y="290903"/>
                  </a:cubicBezTo>
                  <a:cubicBezTo>
                    <a:pt x="207374" y="292220"/>
                    <a:pt x="207374" y="293536"/>
                    <a:pt x="208695" y="293536"/>
                  </a:cubicBezTo>
                  <a:cubicBezTo>
                    <a:pt x="208695" y="293536"/>
                    <a:pt x="208695" y="293536"/>
                    <a:pt x="239074" y="293536"/>
                  </a:cubicBezTo>
                  <a:cubicBezTo>
                    <a:pt x="245679" y="293536"/>
                    <a:pt x="250962" y="298801"/>
                    <a:pt x="250962" y="305383"/>
                  </a:cubicBezTo>
                  <a:cubicBezTo>
                    <a:pt x="250962" y="310648"/>
                    <a:pt x="245679" y="315913"/>
                    <a:pt x="239074" y="315913"/>
                  </a:cubicBezTo>
                  <a:cubicBezTo>
                    <a:pt x="239074" y="315913"/>
                    <a:pt x="239074" y="315913"/>
                    <a:pt x="99064" y="315913"/>
                  </a:cubicBezTo>
                  <a:cubicBezTo>
                    <a:pt x="92460" y="315913"/>
                    <a:pt x="87176" y="310648"/>
                    <a:pt x="87176" y="305383"/>
                  </a:cubicBezTo>
                  <a:cubicBezTo>
                    <a:pt x="87176" y="298801"/>
                    <a:pt x="92460" y="293536"/>
                    <a:pt x="99064" y="293536"/>
                  </a:cubicBezTo>
                  <a:cubicBezTo>
                    <a:pt x="99064" y="293536"/>
                    <a:pt x="99064" y="293536"/>
                    <a:pt x="129444" y="293536"/>
                  </a:cubicBezTo>
                  <a:cubicBezTo>
                    <a:pt x="130765" y="293536"/>
                    <a:pt x="130765" y="292220"/>
                    <a:pt x="130765" y="289587"/>
                  </a:cubicBezTo>
                  <a:cubicBezTo>
                    <a:pt x="130765" y="289587"/>
                    <a:pt x="130765" y="289587"/>
                    <a:pt x="130765" y="268526"/>
                  </a:cubicBezTo>
                  <a:cubicBezTo>
                    <a:pt x="130765" y="264577"/>
                    <a:pt x="126802" y="265893"/>
                    <a:pt x="126802" y="265893"/>
                  </a:cubicBezTo>
                  <a:cubicBezTo>
                    <a:pt x="126802" y="265893"/>
                    <a:pt x="126802" y="265893"/>
                    <a:pt x="14529" y="265893"/>
                  </a:cubicBezTo>
                  <a:cubicBezTo>
                    <a:pt x="6604" y="265893"/>
                    <a:pt x="0" y="259312"/>
                    <a:pt x="0" y="251414"/>
                  </a:cubicBezTo>
                  <a:cubicBezTo>
                    <a:pt x="0" y="251414"/>
                    <a:pt x="0" y="251414"/>
                    <a:pt x="0" y="13163"/>
                  </a:cubicBezTo>
                  <a:cubicBezTo>
                    <a:pt x="0" y="5265"/>
                    <a:pt x="6604" y="0"/>
                    <a:pt x="14529" y="0"/>
                  </a:cubicBez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grpSp>
      <p:cxnSp>
        <p:nvCxnSpPr>
          <p:cNvPr id="38" name="直接连接符 37"/>
          <p:cNvCxnSpPr/>
          <p:nvPr/>
        </p:nvCxnSpPr>
        <p:spPr>
          <a:xfrm>
            <a:off x="2242799" y="4846614"/>
            <a:ext cx="1809884" cy="0"/>
          </a:xfrm>
          <a:prstGeom prst="line">
            <a:avLst/>
          </a:prstGeom>
          <a:noFill/>
          <a:ln w="9525">
            <a:solidFill>
              <a:schemeClr val="bg1">
                <a:lumMod val="65000"/>
              </a:schemeClr>
            </a:solidFill>
            <a:prstDash val="dash"/>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9" name="直接连接符 38"/>
          <p:cNvCxnSpPr/>
          <p:nvPr/>
        </p:nvCxnSpPr>
        <p:spPr>
          <a:xfrm>
            <a:off x="5314783" y="4846614"/>
            <a:ext cx="1809884" cy="0"/>
          </a:xfrm>
          <a:prstGeom prst="line">
            <a:avLst/>
          </a:prstGeom>
          <a:noFill/>
          <a:ln w="9525">
            <a:solidFill>
              <a:schemeClr val="bg1">
                <a:lumMod val="65000"/>
              </a:schemeClr>
            </a:solidFill>
            <a:prstDash val="dash"/>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40" name="直接连接符 39"/>
          <p:cNvCxnSpPr/>
          <p:nvPr/>
        </p:nvCxnSpPr>
        <p:spPr>
          <a:xfrm>
            <a:off x="8385489" y="4846614"/>
            <a:ext cx="1809884" cy="0"/>
          </a:xfrm>
          <a:prstGeom prst="line">
            <a:avLst/>
          </a:prstGeom>
          <a:noFill/>
          <a:ln w="9525">
            <a:solidFill>
              <a:schemeClr val="bg1">
                <a:lumMod val="65000"/>
              </a:schemeClr>
            </a:solidFill>
            <a:prstDash val="dash"/>
            <a:headEnd type="oval"/>
            <a:tailEnd type="oval"/>
          </a:ln>
        </p:spPr>
        <p:style>
          <a:lnRef idx="2">
            <a:schemeClr val="accent1">
              <a:shade val="50000"/>
            </a:schemeClr>
          </a:lnRef>
          <a:fillRef idx="1">
            <a:schemeClr val="accent1"/>
          </a:fillRef>
          <a:effectRef idx="0">
            <a:schemeClr val="accent1"/>
          </a:effectRef>
          <a:fontRef idx="minor">
            <a:schemeClr val="lt1"/>
          </a:fontRef>
        </p:style>
      </p:cxnSp>
      <p:grpSp>
        <p:nvGrpSpPr>
          <p:cNvPr id="41" name="组合 40"/>
          <p:cNvGrpSpPr/>
          <p:nvPr/>
        </p:nvGrpSpPr>
        <p:grpSpPr>
          <a:xfrm>
            <a:off x="1984375" y="5011452"/>
            <a:ext cx="2329424" cy="628142"/>
            <a:chOff x="1057480" y="4638118"/>
            <a:chExt cx="3105898" cy="837523"/>
          </a:xfrm>
        </p:grpSpPr>
        <p:sp>
          <p:nvSpPr>
            <p:cNvPr id="42" name="矩形 41"/>
            <p:cNvSpPr/>
            <p:nvPr/>
          </p:nvSpPr>
          <p:spPr>
            <a:xfrm>
              <a:off x="1057480" y="5054242"/>
              <a:ext cx="3105898" cy="421399"/>
            </a:xfrm>
            <a:prstGeom prst="rect">
              <a:avLst/>
            </a:prstGeom>
          </p:spPr>
          <p:txBody>
            <a:bodyPr wrap="square">
              <a:spAutoFit/>
              <a:scene3d>
                <a:camera prst="orthographicFront"/>
                <a:lightRig rig="threePt" dir="t"/>
              </a:scene3d>
              <a:sp3d contourW="12700"/>
            </a:bodyPr>
            <a:lstStyle/>
            <a:p>
              <a:pPr lvl="0">
                <a:lnSpc>
                  <a:spcPct val="150000"/>
                </a:lnSpc>
              </a:pPr>
              <a:endParaRPr lang="en-US" altLang="zh-CN" sz="1100" dirty="0">
                <a:cs typeface="+mn-ea"/>
                <a:sym typeface="+mn-lt"/>
              </a:endParaRPr>
            </a:p>
          </p:txBody>
        </p:sp>
        <p:sp>
          <p:nvSpPr>
            <p:cNvPr id="43" name="矩形 42"/>
            <p:cNvSpPr/>
            <p:nvPr/>
          </p:nvSpPr>
          <p:spPr>
            <a:xfrm>
              <a:off x="1489443" y="4638118"/>
              <a:ext cx="2514437" cy="56631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800" b="1" dirty="0">
                  <a:cs typeface="+mn-ea"/>
                  <a:sym typeface="+mn-lt"/>
                </a:rPr>
                <a:t>静态白盒测试法</a:t>
              </a:r>
            </a:p>
          </p:txBody>
        </p:sp>
      </p:grpSp>
      <p:grpSp>
        <p:nvGrpSpPr>
          <p:cNvPr id="44" name="组合 43"/>
          <p:cNvGrpSpPr/>
          <p:nvPr/>
        </p:nvGrpSpPr>
        <p:grpSpPr>
          <a:xfrm>
            <a:off x="4932792" y="5011454"/>
            <a:ext cx="2616200" cy="626987"/>
            <a:chOff x="4380090" y="4638118"/>
            <a:chExt cx="3488266" cy="835983"/>
          </a:xfrm>
        </p:grpSpPr>
        <p:sp>
          <p:nvSpPr>
            <p:cNvPr id="45" name="矩形 44"/>
            <p:cNvSpPr/>
            <p:nvPr/>
          </p:nvSpPr>
          <p:spPr>
            <a:xfrm>
              <a:off x="4380090" y="5054242"/>
              <a:ext cx="3488266" cy="419859"/>
            </a:xfrm>
            <a:prstGeom prst="rect">
              <a:avLst/>
            </a:prstGeom>
          </p:spPr>
          <p:txBody>
            <a:bodyPr wrap="square">
              <a:spAutoFit/>
              <a:scene3d>
                <a:camera prst="orthographicFront"/>
                <a:lightRig rig="threePt" dir="t"/>
              </a:scene3d>
              <a:sp3d contourW="12700"/>
            </a:bodyPr>
            <a:lstStyle/>
            <a:p>
              <a:pPr lvl="0">
                <a:lnSpc>
                  <a:spcPct val="150000"/>
                </a:lnSpc>
              </a:pPr>
              <a:endParaRPr lang="en-US" altLang="zh-CN" sz="1100" dirty="0">
                <a:solidFill>
                  <a:srgbClr val="000000">
                    <a:lumMod val="65000"/>
                    <a:lumOff val="35000"/>
                  </a:srgbClr>
                </a:solidFill>
                <a:cs typeface="+mn-ea"/>
                <a:sym typeface="+mn-lt"/>
              </a:endParaRPr>
            </a:p>
          </p:txBody>
        </p:sp>
        <p:sp>
          <p:nvSpPr>
            <p:cNvPr id="46" name="矩形 45"/>
            <p:cNvSpPr/>
            <p:nvPr/>
          </p:nvSpPr>
          <p:spPr>
            <a:xfrm>
              <a:off x="4975013" y="4638118"/>
              <a:ext cx="2687454" cy="56631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800" b="1" dirty="0">
                  <a:cs typeface="+mn-ea"/>
                  <a:sym typeface="+mn-lt"/>
                </a:rPr>
                <a:t>动态白盒测试法</a:t>
              </a:r>
            </a:p>
          </p:txBody>
        </p:sp>
      </p:grpSp>
      <p:grpSp>
        <p:nvGrpSpPr>
          <p:cNvPr id="47" name="组合 46"/>
          <p:cNvGrpSpPr/>
          <p:nvPr/>
        </p:nvGrpSpPr>
        <p:grpSpPr>
          <a:xfrm>
            <a:off x="8125719" y="5011450"/>
            <a:ext cx="2621656" cy="626987"/>
            <a:chOff x="8030414" y="4638118"/>
            <a:chExt cx="3495541" cy="835983"/>
          </a:xfrm>
        </p:grpSpPr>
        <p:sp>
          <p:nvSpPr>
            <p:cNvPr id="48" name="矩形 47"/>
            <p:cNvSpPr/>
            <p:nvPr/>
          </p:nvSpPr>
          <p:spPr>
            <a:xfrm>
              <a:off x="8030414" y="5054242"/>
              <a:ext cx="3495541" cy="419859"/>
            </a:xfrm>
            <a:prstGeom prst="rect">
              <a:avLst/>
            </a:prstGeom>
          </p:spPr>
          <p:txBody>
            <a:bodyPr wrap="square">
              <a:spAutoFit/>
              <a:scene3d>
                <a:camera prst="orthographicFront"/>
                <a:lightRig rig="threePt" dir="t"/>
              </a:scene3d>
              <a:sp3d contourW="12700"/>
            </a:bodyPr>
            <a:lstStyle/>
            <a:p>
              <a:pPr lvl="0" algn="ctr">
                <a:lnSpc>
                  <a:spcPct val="150000"/>
                </a:lnSpc>
              </a:pPr>
              <a:endParaRPr lang="en-US" altLang="zh-CN" sz="1100" dirty="0">
                <a:solidFill>
                  <a:srgbClr val="000000">
                    <a:lumMod val="65000"/>
                    <a:lumOff val="35000"/>
                  </a:srgbClr>
                </a:solidFill>
                <a:cs typeface="+mn-ea"/>
                <a:sym typeface="+mn-lt"/>
              </a:endParaRPr>
            </a:p>
          </p:txBody>
        </p:sp>
        <p:sp>
          <p:nvSpPr>
            <p:cNvPr id="49" name="矩形 48"/>
            <p:cNvSpPr/>
            <p:nvPr/>
          </p:nvSpPr>
          <p:spPr>
            <a:xfrm>
              <a:off x="8462377" y="4638118"/>
              <a:ext cx="2646169" cy="56631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800" b="1" dirty="0">
                  <a:cs typeface="+mn-ea"/>
                  <a:sym typeface="+mn-lt"/>
                </a:rPr>
                <a:t>其他白盒测试法</a:t>
              </a:r>
            </a:p>
          </p:txBody>
        </p:sp>
      </p:grpSp>
      <p:sp>
        <p:nvSpPr>
          <p:cNvPr id="4" name="灯片编号占位符 3">
            <a:extLst>
              <a:ext uri="{FF2B5EF4-FFF2-40B4-BE49-F238E27FC236}">
                <a16:creationId xmlns:a16="http://schemas.microsoft.com/office/drawing/2014/main" id="{C728F15B-4D96-4623-A287-F230AEDF1652}"/>
              </a:ext>
            </a:extLst>
          </p:cNvPr>
          <p:cNvSpPr>
            <a:spLocks noGrp="1"/>
          </p:cNvSpPr>
          <p:nvPr>
            <p:ph type="sldNum" sz="quarter" idx="12"/>
          </p:nvPr>
        </p:nvSpPr>
        <p:spPr/>
        <p:txBody>
          <a:bodyPr/>
          <a:lstStyle/>
          <a:p>
            <a:fld id="{B6F15528-21DE-4FAA-801E-634DDDAF4B2B}" type="slidenum">
              <a:rPr lang="en-US" smtClean="0"/>
              <a:t>633</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nodeType="after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barn(inVertical)">
                                      <p:cBhvr>
                                        <p:cTn id="13" dur="500"/>
                                        <p:tgtEl>
                                          <p:spTgt spid="38"/>
                                        </p:tgtEl>
                                      </p:cBhvr>
                                    </p:animEffect>
                                  </p:childTnLst>
                                </p:cTn>
                              </p:par>
                            </p:childTnLst>
                          </p:cTn>
                        </p:par>
                        <p:par>
                          <p:cTn id="14" fill="hold">
                            <p:stCondLst>
                              <p:cond delay="1500"/>
                            </p:stCondLst>
                            <p:childTnLst>
                              <p:par>
                                <p:cTn id="15" presetID="22" presetClass="entr" presetSubtype="1" fill="hold" nodeType="after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wipe(up)">
                                      <p:cBhvr>
                                        <p:cTn id="17" dur="500"/>
                                        <p:tgtEl>
                                          <p:spTgt spid="41"/>
                                        </p:tgtEl>
                                      </p:cBhvr>
                                    </p:animEffect>
                                  </p:childTnLst>
                                </p:cTn>
                              </p:par>
                            </p:childTnLst>
                          </p:cTn>
                        </p:par>
                        <p:par>
                          <p:cTn id="18" fill="hold">
                            <p:stCondLst>
                              <p:cond delay="2000"/>
                            </p:stCondLst>
                            <p:childTnLst>
                              <p:par>
                                <p:cTn id="19" presetID="42" presetClass="entr" presetSubtype="0" fill="hold" nodeType="after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1000"/>
                                        <p:tgtEl>
                                          <p:spTgt spid="30"/>
                                        </p:tgtEl>
                                      </p:cBhvr>
                                    </p:animEffect>
                                    <p:anim calcmode="lin" valueType="num">
                                      <p:cBhvr>
                                        <p:cTn id="22" dur="1000" fill="hold"/>
                                        <p:tgtEl>
                                          <p:spTgt spid="30"/>
                                        </p:tgtEl>
                                        <p:attrNameLst>
                                          <p:attrName>ppt_x</p:attrName>
                                        </p:attrNameLst>
                                      </p:cBhvr>
                                      <p:tavLst>
                                        <p:tav tm="0">
                                          <p:val>
                                            <p:strVal val="#ppt_x"/>
                                          </p:val>
                                        </p:tav>
                                        <p:tav tm="100000">
                                          <p:val>
                                            <p:strVal val="#ppt_x"/>
                                          </p:val>
                                        </p:tav>
                                      </p:tavLst>
                                    </p:anim>
                                    <p:anim calcmode="lin" valueType="num">
                                      <p:cBhvr>
                                        <p:cTn id="23" dur="1000" fill="hold"/>
                                        <p:tgtEl>
                                          <p:spTgt spid="30"/>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16" presetClass="entr" presetSubtype="21"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barn(inVertical)">
                                      <p:cBhvr>
                                        <p:cTn id="27" dur="500"/>
                                        <p:tgtEl>
                                          <p:spTgt spid="39"/>
                                        </p:tgtEl>
                                      </p:cBhvr>
                                    </p:animEffect>
                                  </p:childTnLst>
                                </p:cTn>
                              </p:par>
                            </p:childTnLst>
                          </p:cTn>
                        </p:par>
                        <p:par>
                          <p:cTn id="28" fill="hold">
                            <p:stCondLst>
                              <p:cond delay="3500"/>
                            </p:stCondLst>
                            <p:childTnLst>
                              <p:par>
                                <p:cTn id="29" presetID="22" presetClass="entr" presetSubtype="1" fill="hold" nodeType="after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wipe(up)">
                                      <p:cBhvr>
                                        <p:cTn id="31" dur="500"/>
                                        <p:tgtEl>
                                          <p:spTgt spid="44"/>
                                        </p:tgtEl>
                                      </p:cBhvr>
                                    </p:animEffect>
                                  </p:childTnLst>
                                </p:cTn>
                              </p:par>
                            </p:childTnLst>
                          </p:cTn>
                        </p:par>
                        <p:par>
                          <p:cTn id="32" fill="hold">
                            <p:stCondLst>
                              <p:cond delay="4000"/>
                            </p:stCondLst>
                            <p:childTnLst>
                              <p:par>
                                <p:cTn id="33" presetID="42"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1000"/>
                                        <p:tgtEl>
                                          <p:spTgt spid="34"/>
                                        </p:tgtEl>
                                      </p:cBhvr>
                                    </p:animEffect>
                                    <p:anim calcmode="lin" valueType="num">
                                      <p:cBhvr>
                                        <p:cTn id="36" dur="1000" fill="hold"/>
                                        <p:tgtEl>
                                          <p:spTgt spid="34"/>
                                        </p:tgtEl>
                                        <p:attrNameLst>
                                          <p:attrName>ppt_x</p:attrName>
                                        </p:attrNameLst>
                                      </p:cBhvr>
                                      <p:tavLst>
                                        <p:tav tm="0">
                                          <p:val>
                                            <p:strVal val="#ppt_x"/>
                                          </p:val>
                                        </p:tav>
                                        <p:tav tm="100000">
                                          <p:val>
                                            <p:strVal val="#ppt_x"/>
                                          </p:val>
                                        </p:tav>
                                      </p:tavLst>
                                    </p:anim>
                                    <p:anim calcmode="lin" valueType="num">
                                      <p:cBhvr>
                                        <p:cTn id="37" dur="1000" fill="hold"/>
                                        <p:tgtEl>
                                          <p:spTgt spid="34"/>
                                        </p:tgtEl>
                                        <p:attrNameLst>
                                          <p:attrName>ppt_y</p:attrName>
                                        </p:attrNameLst>
                                      </p:cBhvr>
                                      <p:tavLst>
                                        <p:tav tm="0">
                                          <p:val>
                                            <p:strVal val="#ppt_y+.1"/>
                                          </p:val>
                                        </p:tav>
                                        <p:tav tm="100000">
                                          <p:val>
                                            <p:strVal val="#ppt_y"/>
                                          </p:val>
                                        </p:tav>
                                      </p:tavLst>
                                    </p:anim>
                                  </p:childTnLst>
                                </p:cTn>
                              </p:par>
                            </p:childTnLst>
                          </p:cTn>
                        </p:par>
                        <p:par>
                          <p:cTn id="38" fill="hold">
                            <p:stCondLst>
                              <p:cond delay="5000"/>
                            </p:stCondLst>
                            <p:childTnLst>
                              <p:par>
                                <p:cTn id="39" presetID="16" presetClass="entr" presetSubtype="21" fill="hold"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barn(inVertical)">
                                      <p:cBhvr>
                                        <p:cTn id="41" dur="500"/>
                                        <p:tgtEl>
                                          <p:spTgt spid="40"/>
                                        </p:tgtEl>
                                      </p:cBhvr>
                                    </p:animEffect>
                                  </p:childTnLst>
                                </p:cTn>
                              </p:par>
                            </p:childTnLst>
                          </p:cTn>
                        </p:par>
                        <p:par>
                          <p:cTn id="42" fill="hold">
                            <p:stCondLst>
                              <p:cond delay="5500"/>
                            </p:stCondLst>
                            <p:childTnLst>
                              <p:par>
                                <p:cTn id="43" presetID="22" presetClass="entr" presetSubtype="1" fill="hold" nodeType="after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wipe(up)">
                                      <p:cBhvr>
                                        <p:cTn id="4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8350" cy="6859588"/>
          </a:xfrm>
          <a:prstGeom prst="rect">
            <a:avLst/>
          </a:prstGeom>
        </p:spPr>
      </p:pic>
      <p:sp>
        <p:nvSpPr>
          <p:cNvPr id="6" name="矩形 5"/>
          <p:cNvSpPr/>
          <p:nvPr/>
        </p:nvSpPr>
        <p:spPr>
          <a:xfrm>
            <a:off x="2258147" y="2210312"/>
            <a:ext cx="7682056" cy="60973"/>
          </a:xfrm>
          <a:prstGeom prst="rect">
            <a:avLst/>
          </a:prstGeom>
          <a:gradFill flip="none" rotWithShape="1">
            <a:gsLst>
              <a:gs pos="0">
                <a:srgbClr val="28A7E1"/>
              </a:gs>
              <a:gs pos="50000">
                <a:schemeClr val="accent1">
                  <a:tint val="44500"/>
                  <a:satMod val="160000"/>
                </a:schemeClr>
              </a:gs>
              <a:gs pos="100000">
                <a:srgbClr val="28A7E1"/>
              </a:gs>
            </a:gsLst>
            <a:lin ang="5400000" scaled="0"/>
            <a:tileRect/>
          </a:gradFill>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spcCol="0" rtlCol="0" anchor="ctr"/>
          <a:lstStyle/>
          <a:p>
            <a:pPr algn="ctr"/>
            <a:endParaRPr lang="zh-CN" altLang="en-US"/>
          </a:p>
        </p:txBody>
      </p:sp>
      <p:sp>
        <p:nvSpPr>
          <p:cNvPr id="7" name="矩形 6"/>
          <p:cNvSpPr/>
          <p:nvPr/>
        </p:nvSpPr>
        <p:spPr>
          <a:xfrm>
            <a:off x="2258147" y="4025019"/>
            <a:ext cx="7682056" cy="60973"/>
          </a:xfrm>
          <a:prstGeom prst="rect">
            <a:avLst/>
          </a:prstGeom>
          <a:gradFill flip="none" rotWithShape="1">
            <a:gsLst>
              <a:gs pos="0">
                <a:srgbClr val="28A7E1"/>
              </a:gs>
              <a:gs pos="50000">
                <a:schemeClr val="accent1">
                  <a:tint val="44500"/>
                  <a:satMod val="160000"/>
                </a:schemeClr>
              </a:gs>
              <a:gs pos="100000">
                <a:srgbClr val="28A7E1"/>
              </a:gs>
            </a:gsLst>
            <a:lin ang="5400000" scaled="0"/>
            <a:tileRect/>
          </a:gradFill>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spcCol="0" rtlCol="0" anchor="ctr"/>
          <a:lstStyle/>
          <a:p>
            <a:pPr algn="ctr"/>
            <a:endParaRPr lang="zh-CN" altLang="en-US"/>
          </a:p>
        </p:txBody>
      </p:sp>
      <p:sp>
        <p:nvSpPr>
          <p:cNvPr id="14" name="椭圆 13"/>
          <p:cNvSpPr/>
          <p:nvPr/>
        </p:nvSpPr>
        <p:spPr>
          <a:xfrm>
            <a:off x="10095121" y="2480346"/>
            <a:ext cx="203200" cy="203200"/>
          </a:xfrm>
          <a:prstGeom prst="ellipse">
            <a:avLst/>
          </a:prstGeom>
          <a:solidFill>
            <a:srgbClr val="3E5C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0095121" y="2727996"/>
            <a:ext cx="203200" cy="203200"/>
          </a:xfrm>
          <a:prstGeom prst="ellipse">
            <a:avLst/>
          </a:pr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0095121" y="2975646"/>
            <a:ext cx="203200" cy="203200"/>
          </a:xfrm>
          <a:prstGeom prst="ellipse">
            <a:avLst/>
          </a:prstGeom>
          <a:solidFill>
            <a:srgbClr val="F08E35">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
          <p:cNvSpPr txBox="1"/>
          <p:nvPr/>
        </p:nvSpPr>
        <p:spPr>
          <a:xfrm>
            <a:off x="2611437" y="2134394"/>
            <a:ext cx="7006442" cy="1938992"/>
          </a:xfrm>
          <a:prstGeom prst="rect">
            <a:avLst/>
          </a:prstGeom>
          <a:noFill/>
        </p:spPr>
        <p:txBody>
          <a:bodyPr wrap="square" rtlCol="0">
            <a:spAutoFit/>
          </a:bodyPr>
          <a:lstStyle/>
          <a:p>
            <a:r>
              <a:rPr lang="en-US" altLang="zh-CN" sz="12000" b="1" dirty="0">
                <a:solidFill>
                  <a:schemeClr val="bg1"/>
                </a:solidFill>
                <a:latin typeface="微软雅黑" panose="020B0503020204020204" pitchFamily="34" charset="-122"/>
                <a:ea typeface="微软雅黑" panose="020B0503020204020204" pitchFamily="34" charset="-122"/>
              </a:rPr>
              <a:t>THANKS</a:t>
            </a:r>
            <a:endParaRPr lang="zh-CN" altLang="en-US" sz="12000"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CDB24F12-B5BD-42B2-AA6E-B93073807B7C}"/>
              </a:ext>
            </a:extLst>
          </p:cNvPr>
          <p:cNvSpPr>
            <a:spLocks noGrp="1"/>
          </p:cNvSpPr>
          <p:nvPr>
            <p:ph type="sldNum" sz="quarter" idx="12"/>
          </p:nvPr>
        </p:nvSpPr>
        <p:spPr/>
        <p:txBody>
          <a:bodyPr/>
          <a:lstStyle/>
          <a:p>
            <a:fld id="{B6F15528-21DE-4FAA-801E-634DDDAF4B2B}" type="slidenum">
              <a:rPr lang="en-US" smtClean="0"/>
              <a:t>634</a:t>
            </a:fld>
            <a:endParaRPr lang="en-US" dirty="0"/>
          </a:p>
        </p:txBody>
      </p:sp>
    </p:spTree>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52400" y="0"/>
            <a:ext cx="12347575" cy="7087395"/>
            <a:chOff x="-149225" y="-1"/>
            <a:chExt cx="12347575" cy="7087395"/>
          </a:xfrm>
        </p:grpSpPr>
        <p:pic>
          <p:nvPicPr>
            <p:cNvPr id="1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225" y="-1"/>
              <a:ext cx="12347575" cy="7087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圆角矩形 17"/>
            <p:cNvSpPr/>
            <p:nvPr/>
          </p:nvSpPr>
          <p:spPr>
            <a:xfrm>
              <a:off x="1949449" y="1067593"/>
              <a:ext cx="8305800" cy="4191000"/>
            </a:xfrm>
            <a:prstGeom prst="round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6200000" scaled="1"/>
              <a:tileRect/>
            </a:gradFill>
            <a:ln>
              <a:noFill/>
            </a:ln>
            <a:effectLst>
              <a:outerShdw blurRad="330200" dist="787400" dir="4680000" algn="ctr">
                <a:schemeClr val="bg1">
                  <a:alpha val="30000"/>
                </a:schemeClr>
              </a:outerShdw>
              <a:reflection stA="79000" endPos="65000" dist="50800" dir="5400000" sy="-100000" algn="bl" rotWithShape="0"/>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TextBox 8"/>
          <p:cNvSpPr txBox="1"/>
          <p:nvPr/>
        </p:nvSpPr>
        <p:spPr>
          <a:xfrm>
            <a:off x="3819035" y="1296194"/>
            <a:ext cx="4560279" cy="554040"/>
          </a:xfrm>
          <a:prstGeom prst="rect">
            <a:avLst/>
          </a:prstGeom>
          <a:noFill/>
        </p:spPr>
        <p:txBody>
          <a:bodyPr wrap="square" lIns="121963" tIns="60981" rIns="121963" bIns="60981" rtlCol="0">
            <a:spAutoFit/>
          </a:bodyPr>
          <a:lstStyle/>
          <a:p>
            <a:pPr algn="ctr"/>
            <a:r>
              <a:rPr lang="en-US" altLang="zh-CN" sz="2800" b="1" dirty="0"/>
              <a:t>《</a:t>
            </a:r>
            <a:r>
              <a:rPr lang="zh-CN" altLang="en-US" sz="2800" b="1" dirty="0"/>
              <a:t>软件工程经济学</a:t>
            </a:r>
            <a:r>
              <a:rPr lang="en-US" altLang="zh-CN" sz="2800" b="1" dirty="0"/>
              <a:t>》</a:t>
            </a:r>
            <a:endParaRPr lang="zh-CN" altLang="en-US" sz="2800" b="1" dirty="0"/>
          </a:p>
        </p:txBody>
      </p:sp>
      <p:sp>
        <p:nvSpPr>
          <p:cNvPr id="11" name="TextBox 10"/>
          <p:cNvSpPr txBox="1"/>
          <p:nvPr/>
        </p:nvSpPr>
        <p:spPr>
          <a:xfrm>
            <a:off x="2258147" y="2691088"/>
            <a:ext cx="7682056" cy="738706"/>
          </a:xfrm>
          <a:prstGeom prst="rect">
            <a:avLst/>
          </a:prstGeom>
          <a:noFill/>
        </p:spPr>
        <p:txBody>
          <a:bodyPr wrap="square" lIns="121963" tIns="60981" rIns="121963" bIns="60981" rtlCol="0">
            <a:spAutoFit/>
          </a:bodyPr>
          <a:lstStyle/>
          <a:p>
            <a:pPr algn="ctr"/>
            <a:r>
              <a:rPr lang="zh-CN" altLang="en-US" sz="4000" b="1" dirty="0"/>
              <a:t>第</a:t>
            </a:r>
            <a:r>
              <a:rPr lang="en-US" altLang="zh-CN" sz="4000" b="1" dirty="0"/>
              <a:t>9</a:t>
            </a:r>
            <a:r>
              <a:rPr lang="zh-CN" altLang="en-US" sz="4000" b="1" dirty="0"/>
              <a:t>章 软件工程项目后评价</a:t>
            </a:r>
          </a:p>
        </p:txBody>
      </p:sp>
      <p:sp>
        <p:nvSpPr>
          <p:cNvPr id="12" name="矩形 11"/>
          <p:cNvSpPr/>
          <p:nvPr/>
        </p:nvSpPr>
        <p:spPr>
          <a:xfrm>
            <a:off x="2258147" y="2210312"/>
            <a:ext cx="7682056" cy="60973"/>
          </a:xfrm>
          <a:prstGeom prst="rect">
            <a:avLst/>
          </a:prstGeom>
          <a:gradFill flip="none" rotWithShape="1">
            <a:gsLst>
              <a:gs pos="0">
                <a:srgbClr val="28A7E1"/>
              </a:gs>
              <a:gs pos="50000">
                <a:schemeClr val="accent1">
                  <a:tint val="44500"/>
                  <a:satMod val="160000"/>
                </a:schemeClr>
              </a:gs>
              <a:gs pos="100000">
                <a:srgbClr val="28A7E1"/>
              </a:gs>
            </a:gsLst>
            <a:lin ang="5400000" scaled="0"/>
            <a:tileRect/>
          </a:gradFill>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spcCol="0" rtlCol="0" anchor="ctr"/>
          <a:lstStyle/>
          <a:p>
            <a:pPr algn="ctr"/>
            <a:endParaRPr lang="zh-CN" altLang="en-US"/>
          </a:p>
        </p:txBody>
      </p:sp>
      <p:sp>
        <p:nvSpPr>
          <p:cNvPr id="13" name="矩形 12"/>
          <p:cNvSpPr/>
          <p:nvPr/>
        </p:nvSpPr>
        <p:spPr>
          <a:xfrm>
            <a:off x="2258147" y="4025019"/>
            <a:ext cx="7682056" cy="60973"/>
          </a:xfrm>
          <a:prstGeom prst="rect">
            <a:avLst/>
          </a:prstGeom>
          <a:gradFill flip="none" rotWithShape="1">
            <a:gsLst>
              <a:gs pos="0">
                <a:srgbClr val="28A7E1"/>
              </a:gs>
              <a:gs pos="50000">
                <a:schemeClr val="accent1">
                  <a:tint val="44500"/>
                  <a:satMod val="160000"/>
                </a:schemeClr>
              </a:gs>
              <a:gs pos="100000">
                <a:srgbClr val="28A7E1"/>
              </a:gs>
            </a:gsLst>
            <a:lin ang="5400000" scaled="0"/>
            <a:tileRect/>
          </a:gradFill>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spcCol="0" rtlCol="0" anchor="ctr"/>
          <a:lstStyle/>
          <a:p>
            <a:pPr algn="ctr"/>
            <a:endParaRPr lang="zh-CN" altLang="en-US"/>
          </a:p>
        </p:txBody>
      </p:sp>
      <p:sp>
        <p:nvSpPr>
          <p:cNvPr id="15" name="TextBox 14"/>
          <p:cNvSpPr txBox="1"/>
          <p:nvPr/>
        </p:nvSpPr>
        <p:spPr>
          <a:xfrm>
            <a:off x="4117975" y="6172994"/>
            <a:ext cx="4105767" cy="492485"/>
          </a:xfrm>
          <a:prstGeom prst="rect">
            <a:avLst/>
          </a:prstGeom>
          <a:noFill/>
        </p:spPr>
        <p:txBody>
          <a:bodyPr wrap="square" lIns="121963" tIns="60981" rIns="121963" bIns="60981" rtlCol="0">
            <a:spAutoFit/>
          </a:bodyPr>
          <a:lstStyle/>
          <a:p>
            <a:pPr algn="ctr"/>
            <a:r>
              <a:rPr lang="en-US" altLang="zh-CN" dirty="0">
                <a:solidFill>
                  <a:schemeClr val="bg1"/>
                </a:solidFill>
              </a:rPr>
              <a:t> </a:t>
            </a:r>
            <a:r>
              <a:rPr lang="en-US" altLang="zh-CN" sz="1800" dirty="0">
                <a:solidFill>
                  <a:schemeClr val="bg1"/>
                </a:solidFill>
              </a:rPr>
              <a:t>Software Engineering Economics</a:t>
            </a:r>
            <a:endParaRPr lang="zh-CN" altLang="en-US" sz="1800" dirty="0">
              <a:solidFill>
                <a:schemeClr val="bg1"/>
              </a:solidFill>
            </a:endParaRPr>
          </a:p>
        </p:txBody>
      </p:sp>
      <p:sp>
        <p:nvSpPr>
          <p:cNvPr id="16" name="TextBox 15"/>
          <p:cNvSpPr txBox="1"/>
          <p:nvPr/>
        </p:nvSpPr>
        <p:spPr>
          <a:xfrm>
            <a:off x="5054501" y="4406574"/>
            <a:ext cx="1933772" cy="460375"/>
          </a:xfrm>
          <a:prstGeom prst="rect">
            <a:avLst/>
          </a:prstGeom>
          <a:noFill/>
        </p:spPr>
        <p:txBody>
          <a:bodyPr wrap="square" rtlCol="0">
            <a:spAutoFit/>
          </a:bodyPr>
          <a:lstStyle/>
          <a:p>
            <a:pPr algn="ctr"/>
            <a:endParaRPr lang="zh-CN" altLang="en-US" b="1" dirty="0"/>
          </a:p>
        </p:txBody>
      </p:sp>
    </p:spTree>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3"/>
          <p:cNvSpPr/>
          <p:nvPr/>
        </p:nvSpPr>
        <p:spPr>
          <a:xfrm>
            <a:off x="4422775" y="967738"/>
            <a:ext cx="6629399" cy="5205255"/>
          </a:xfrm>
          <a:custGeom>
            <a:avLst/>
            <a:gdLst>
              <a:gd name="connsiteX0" fmla="*/ 0 w 7560564"/>
              <a:gd name="connsiteY0" fmla="*/ 282448 h 3275076"/>
              <a:gd name="connsiteX1" fmla="*/ 282473 w 7560564"/>
              <a:gd name="connsiteY1" fmla="*/ 0 h 3275076"/>
              <a:gd name="connsiteX2" fmla="*/ 7278116 w 7560564"/>
              <a:gd name="connsiteY2" fmla="*/ 0 h 3275076"/>
              <a:gd name="connsiteX3" fmla="*/ 7560563 w 7560564"/>
              <a:gd name="connsiteY3" fmla="*/ 282448 h 3275076"/>
              <a:gd name="connsiteX4" fmla="*/ 7560563 w 7560564"/>
              <a:gd name="connsiteY4" fmla="*/ 2992602 h 3275076"/>
              <a:gd name="connsiteX5" fmla="*/ 7278116 w 7560564"/>
              <a:gd name="connsiteY5" fmla="*/ 3275075 h 3275076"/>
              <a:gd name="connsiteX6" fmla="*/ 282473 w 7560564"/>
              <a:gd name="connsiteY6" fmla="*/ 3275075 h 3275076"/>
              <a:gd name="connsiteX7" fmla="*/ 0 w 7560564"/>
              <a:gd name="connsiteY7" fmla="*/ 2992602 h 3275076"/>
              <a:gd name="connsiteX8" fmla="*/ 0 w 7560564"/>
              <a:gd name="connsiteY8" fmla="*/ 282448 h 3275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560564" h="3275076">
                <a:moveTo>
                  <a:pt x="0" y="282448"/>
                </a:moveTo>
                <a:cubicBezTo>
                  <a:pt x="0" y="126492"/>
                  <a:pt x="126466" y="0"/>
                  <a:pt x="282473" y="0"/>
                </a:cubicBezTo>
                <a:lnTo>
                  <a:pt x="7278116" y="0"/>
                </a:lnTo>
                <a:cubicBezTo>
                  <a:pt x="7434071" y="0"/>
                  <a:pt x="7560563" y="126492"/>
                  <a:pt x="7560563" y="282448"/>
                </a:cubicBezTo>
                <a:lnTo>
                  <a:pt x="7560563" y="2992602"/>
                </a:lnTo>
                <a:cubicBezTo>
                  <a:pt x="7560563" y="3148609"/>
                  <a:pt x="7434071" y="3275075"/>
                  <a:pt x="7278116" y="3275075"/>
                </a:cubicBezTo>
                <a:lnTo>
                  <a:pt x="282473" y="3275075"/>
                </a:lnTo>
                <a:cubicBezTo>
                  <a:pt x="126466" y="3275075"/>
                  <a:pt x="0" y="3148609"/>
                  <a:pt x="0" y="2992602"/>
                </a:cubicBezTo>
                <a:lnTo>
                  <a:pt x="0" y="282448"/>
                </a:lnTo>
              </a:path>
            </a:pathLst>
          </a:custGeom>
          <a:solidFill>
            <a:srgbClr val="FFFFFF">
              <a:alpha val="100000"/>
            </a:srgbClr>
          </a:solidFill>
          <a:ln w="12700">
            <a:solidFill>
              <a:srgbClr val="000000">
                <a:alpha val="0"/>
              </a:srgb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Freeform 3"/>
          <p:cNvSpPr/>
          <p:nvPr/>
        </p:nvSpPr>
        <p:spPr>
          <a:xfrm>
            <a:off x="6695261" y="1219994"/>
            <a:ext cx="48816" cy="4836902"/>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algn="ctr"/>
            <a:endParaRPr lang="zh-CN" altLang="en-US"/>
          </a:p>
        </p:txBody>
      </p:sp>
      <p:sp>
        <p:nvSpPr>
          <p:cNvPr id="46" name="TextBox 1"/>
          <p:cNvSpPr txBox="1"/>
          <p:nvPr/>
        </p:nvSpPr>
        <p:spPr>
          <a:xfrm>
            <a:off x="545294" y="2704702"/>
            <a:ext cx="1846659" cy="835956"/>
          </a:xfrm>
          <a:prstGeom prst="rect">
            <a:avLst/>
          </a:prstGeom>
          <a:noFill/>
        </p:spPr>
        <p:txBody>
          <a:bodyPr wrap="none" lIns="0" tIns="0" rIns="0" bIns="60981" rtlCol="0">
            <a:spAutoFit/>
          </a:bodyPr>
          <a:lstStyle/>
          <a:p>
            <a:pPr>
              <a:lnSpc>
                <a:spcPts val="6935"/>
              </a:lnSpc>
            </a:pPr>
            <a:r>
              <a:rPr lang="zh-CN" altLang="en-US" sz="3600" dirty="0">
                <a:solidFill>
                  <a:srgbClr val="4197DF"/>
                </a:solidFill>
                <a:latin typeface="Microsoft YaHei UI" panose="020B0503020204020204" pitchFamily="18" charset="-122"/>
                <a:cs typeface="Microsoft YaHei UI" panose="020B0503020204020204" pitchFamily="18" charset="-122"/>
              </a:rPr>
              <a:t>主要内容</a:t>
            </a:r>
            <a:endParaRPr lang="en-US" altLang="zh-CN" sz="3600" dirty="0">
              <a:solidFill>
                <a:srgbClr val="4197DF"/>
              </a:solidFill>
              <a:latin typeface="Microsoft YaHei UI" panose="020B0503020204020204" pitchFamily="18" charset="-122"/>
              <a:cs typeface="Microsoft YaHei UI" panose="020B0503020204020204" pitchFamily="18" charset="-122"/>
            </a:endParaRPr>
          </a:p>
        </p:txBody>
      </p:sp>
      <p:sp>
        <p:nvSpPr>
          <p:cNvPr id="57" name="TextBox 1"/>
          <p:cNvSpPr txBox="1"/>
          <p:nvPr/>
        </p:nvSpPr>
        <p:spPr>
          <a:xfrm>
            <a:off x="545293" y="3518639"/>
            <a:ext cx="1846659" cy="272596"/>
          </a:xfrm>
          <a:prstGeom prst="rect">
            <a:avLst/>
          </a:prstGeom>
          <a:noFill/>
        </p:spPr>
        <p:txBody>
          <a:bodyPr wrap="square" lIns="0" tIns="0" rIns="0" bIns="60981" rtlCol="0">
            <a:spAutoFit/>
          </a:bodyPr>
          <a:lstStyle/>
          <a:p>
            <a:pPr algn="dist">
              <a:lnSpc>
                <a:spcPts val="1600"/>
              </a:lnSpc>
            </a:pPr>
            <a:r>
              <a:rPr lang="en-US" altLang="zh-CN" sz="1900" dirty="0">
                <a:solidFill>
                  <a:srgbClr val="4197DF"/>
                </a:solidFill>
                <a:latin typeface="Times New Roman" panose="02020603050405020304" pitchFamily="18" charset="0"/>
                <a:cs typeface="Times New Roman" panose="02020603050405020304" pitchFamily="18" charset="0"/>
              </a:rPr>
              <a:t>CONTENTS</a:t>
            </a:r>
          </a:p>
        </p:txBody>
      </p:sp>
      <p:sp>
        <p:nvSpPr>
          <p:cNvPr id="59" name="矩形 58"/>
          <p:cNvSpPr/>
          <p:nvPr/>
        </p:nvSpPr>
        <p:spPr>
          <a:xfrm>
            <a:off x="518434" y="2201849"/>
            <a:ext cx="1873520" cy="70265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p:nvPr/>
        </p:nvCxnSpPr>
        <p:spPr>
          <a:xfrm>
            <a:off x="536575" y="7699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36575" y="2484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6575" y="405607"/>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6575" y="577057"/>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6575" y="71993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36575" y="89138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36575" y="10485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36575" y="1219994"/>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6575" y="1404371"/>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36575" y="154724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36575" y="171869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6575" y="1875858"/>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36575" y="2047308"/>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a:off x="2000250" y="6254294"/>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2381250" y="5840443"/>
            <a:ext cx="674915" cy="10132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a:off x="3146878" y="6329700"/>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a:off x="95250" y="5621722"/>
            <a:ext cx="1066800" cy="123197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p:cNvSpPr/>
          <p:nvPr/>
        </p:nvSpPr>
        <p:spPr>
          <a:xfrm>
            <a:off x="876300" y="6254294"/>
            <a:ext cx="381000" cy="51330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5641975" y="2108670"/>
            <a:ext cx="5029199" cy="482924"/>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5" name="TextBox 1"/>
          <p:cNvSpPr txBox="1"/>
          <p:nvPr/>
        </p:nvSpPr>
        <p:spPr>
          <a:xfrm>
            <a:off x="7013574" y="3466447"/>
            <a:ext cx="3810001" cy="677130"/>
          </a:xfrm>
          <a:prstGeom prst="rect">
            <a:avLst/>
          </a:prstGeom>
          <a:noFill/>
        </p:spPr>
        <p:txBody>
          <a:bodyPr wrap="square" lIns="0" tIns="0" rIns="0" bIns="60981" rtlCol="0">
            <a:spAutoFit/>
          </a:bodyPr>
          <a:lstStyle/>
          <a:p>
            <a:pPr>
              <a:lnSpc>
                <a:spcPts val="2400"/>
              </a:lnSpc>
            </a:pPr>
            <a:r>
              <a:rPr lang="zh-CN" altLang="en-US" b="1" dirty="0">
                <a:solidFill>
                  <a:srgbClr val="656D8D"/>
                </a:solidFill>
                <a:latin typeface="Microsoft YaHei UI" panose="020B0503020204020204" pitchFamily="18" charset="-122"/>
                <a:cs typeface="Microsoft YaHei UI" panose="020B0503020204020204" pitchFamily="18" charset="-122"/>
              </a:rPr>
              <a:t>软件工程项目后评价的内容与方法</a:t>
            </a:r>
          </a:p>
        </p:txBody>
      </p:sp>
      <p:sp>
        <p:nvSpPr>
          <p:cNvPr id="56" name="TextBox 1"/>
          <p:cNvSpPr txBox="1"/>
          <p:nvPr/>
        </p:nvSpPr>
        <p:spPr>
          <a:xfrm>
            <a:off x="7013575" y="2222241"/>
            <a:ext cx="3385542" cy="369353"/>
          </a:xfrm>
          <a:prstGeom prst="rect">
            <a:avLst/>
          </a:prstGeom>
          <a:noFill/>
        </p:spPr>
        <p:txBody>
          <a:bodyPr wrap="none" lIns="0" tIns="0" rIns="0" bIns="60981" rtlCol="0">
            <a:spAutoFit/>
          </a:bodyPr>
          <a:lstStyle/>
          <a:p>
            <a:pPr>
              <a:lnSpc>
                <a:spcPts val="2400"/>
              </a:lnSpc>
            </a:pPr>
            <a:r>
              <a:rPr lang="zh-CN" altLang="en-US" b="1" dirty="0">
                <a:solidFill>
                  <a:schemeClr val="bg1"/>
                </a:solidFill>
                <a:latin typeface="Microsoft YaHei UI" panose="020B0503020204020204" pitchFamily="18" charset="-122"/>
                <a:cs typeface="Microsoft YaHei UI" panose="020B0503020204020204" pitchFamily="18" charset="-122"/>
              </a:rPr>
              <a:t>软件工程项目后评价概述</a:t>
            </a:r>
          </a:p>
        </p:txBody>
      </p:sp>
      <p:sp>
        <p:nvSpPr>
          <p:cNvPr id="78" name="TextBox 1"/>
          <p:cNvSpPr txBox="1"/>
          <p:nvPr/>
        </p:nvSpPr>
        <p:spPr>
          <a:xfrm>
            <a:off x="7013575" y="4736841"/>
            <a:ext cx="3352800" cy="369353"/>
          </a:xfrm>
          <a:prstGeom prst="rect">
            <a:avLst/>
          </a:prstGeom>
          <a:noFill/>
        </p:spPr>
        <p:txBody>
          <a:bodyPr wrap="square" lIns="0" tIns="0" rIns="0" bIns="60981" rtlCol="0">
            <a:spAutoFit/>
          </a:bodyPr>
          <a:lstStyle/>
          <a:p>
            <a:pPr>
              <a:lnSpc>
                <a:spcPts val="2400"/>
              </a:lnSpc>
            </a:pPr>
            <a:r>
              <a:rPr lang="zh-CN" altLang="en-US" b="1" dirty="0">
                <a:solidFill>
                  <a:srgbClr val="656D8D"/>
                </a:solidFill>
                <a:latin typeface="Microsoft YaHei UI" panose="020B0503020204020204" pitchFamily="18" charset="-122"/>
                <a:cs typeface="Microsoft YaHei UI" panose="020B0503020204020204" pitchFamily="18" charset="-122"/>
              </a:rPr>
              <a:t>软件工程项目营运后评价</a:t>
            </a:r>
          </a:p>
        </p:txBody>
      </p:sp>
      <p:sp>
        <p:nvSpPr>
          <p:cNvPr id="79" name="Freeform 3"/>
          <p:cNvSpPr/>
          <p:nvPr/>
        </p:nvSpPr>
        <p:spPr>
          <a:xfrm>
            <a:off x="6632575" y="2288695"/>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chemeClr val="bg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b="1"/>
          </a:p>
        </p:txBody>
      </p:sp>
      <p:sp>
        <p:nvSpPr>
          <p:cNvPr id="80" name="Freeform 3"/>
          <p:cNvSpPr/>
          <p:nvPr/>
        </p:nvSpPr>
        <p:spPr>
          <a:xfrm>
            <a:off x="6632575" y="3516122"/>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b="1"/>
          </a:p>
        </p:txBody>
      </p:sp>
      <p:sp>
        <p:nvSpPr>
          <p:cNvPr id="81" name="Freeform 3"/>
          <p:cNvSpPr/>
          <p:nvPr/>
        </p:nvSpPr>
        <p:spPr>
          <a:xfrm>
            <a:off x="6632575" y="4755949"/>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b="1"/>
          </a:p>
        </p:txBody>
      </p:sp>
      <p:sp>
        <p:nvSpPr>
          <p:cNvPr id="82" name="TextBox 1"/>
          <p:cNvSpPr txBox="1"/>
          <p:nvPr/>
        </p:nvSpPr>
        <p:spPr>
          <a:xfrm>
            <a:off x="5757541" y="2202247"/>
            <a:ext cx="718569" cy="369353"/>
          </a:xfrm>
          <a:prstGeom prst="rect">
            <a:avLst/>
          </a:prstGeom>
          <a:noFill/>
        </p:spPr>
        <p:txBody>
          <a:bodyPr wrap="square" lIns="0" tIns="0" rIns="0" bIns="60981" rtlCol="0">
            <a:spAutoFit/>
          </a:bodyPr>
          <a:lstStyle/>
          <a:p>
            <a:pPr>
              <a:lnSpc>
                <a:spcPts val="2400"/>
              </a:lnSpc>
            </a:pPr>
            <a:r>
              <a:rPr lang="en-US" altLang="zh-CN" b="1" dirty="0">
                <a:solidFill>
                  <a:schemeClr val="bg1"/>
                </a:solidFill>
                <a:latin typeface="+mj-lt"/>
                <a:cs typeface="Microsoft YaHei UI" panose="020B0503020204020204" pitchFamily="18" charset="-122"/>
              </a:rPr>
              <a:t>9.1</a:t>
            </a:r>
            <a:endParaRPr lang="zh-CN" altLang="en-US" b="1" dirty="0">
              <a:solidFill>
                <a:schemeClr val="bg1"/>
              </a:solidFill>
              <a:latin typeface="+mj-lt"/>
              <a:cs typeface="Microsoft YaHei UI" panose="020B0503020204020204" pitchFamily="18" charset="-122"/>
            </a:endParaRPr>
          </a:p>
        </p:txBody>
      </p:sp>
      <p:sp>
        <p:nvSpPr>
          <p:cNvPr id="83" name="TextBox 1"/>
          <p:cNvSpPr txBox="1"/>
          <p:nvPr/>
        </p:nvSpPr>
        <p:spPr>
          <a:xfrm>
            <a:off x="5757541" y="3466447"/>
            <a:ext cx="757041" cy="369353"/>
          </a:xfrm>
          <a:prstGeom prst="rect">
            <a:avLst/>
          </a:prstGeom>
          <a:noFill/>
        </p:spPr>
        <p:txBody>
          <a:bodyPr wrap="square" lIns="0" tIns="0" rIns="0" bIns="60981" rtlCol="0">
            <a:spAutoFit/>
          </a:bodyPr>
          <a:lstStyle/>
          <a:p>
            <a:pPr>
              <a:lnSpc>
                <a:spcPts val="2400"/>
              </a:lnSpc>
            </a:pPr>
            <a:r>
              <a:rPr lang="en-US" altLang="zh-CN" b="1" dirty="0">
                <a:solidFill>
                  <a:srgbClr val="656D8D"/>
                </a:solidFill>
                <a:latin typeface="Microsoft YaHei UI" panose="020B0503020204020204" pitchFamily="18" charset="-122"/>
                <a:cs typeface="Microsoft YaHei UI" panose="020B0503020204020204" pitchFamily="18" charset="-122"/>
              </a:rPr>
              <a:t>9.2</a:t>
            </a:r>
          </a:p>
        </p:txBody>
      </p:sp>
      <p:sp>
        <p:nvSpPr>
          <p:cNvPr id="84" name="TextBox 1"/>
          <p:cNvSpPr txBox="1"/>
          <p:nvPr/>
        </p:nvSpPr>
        <p:spPr>
          <a:xfrm>
            <a:off x="5757541" y="4736841"/>
            <a:ext cx="757041" cy="369353"/>
          </a:xfrm>
          <a:prstGeom prst="rect">
            <a:avLst/>
          </a:prstGeom>
          <a:noFill/>
        </p:spPr>
        <p:txBody>
          <a:bodyPr wrap="square" lIns="0" tIns="0" rIns="0" bIns="60981" rtlCol="0">
            <a:spAutoFit/>
          </a:bodyPr>
          <a:lstStyle/>
          <a:p>
            <a:pPr>
              <a:lnSpc>
                <a:spcPts val="2400"/>
              </a:lnSpc>
            </a:pPr>
            <a:r>
              <a:rPr lang="en-US" altLang="zh-CN" b="1" dirty="0">
                <a:solidFill>
                  <a:srgbClr val="656D8D"/>
                </a:solidFill>
                <a:latin typeface="Microsoft YaHei UI" panose="020B0503020204020204" pitchFamily="18" charset="-122"/>
                <a:cs typeface="Microsoft YaHei UI" panose="020B0503020204020204" pitchFamily="18" charset="-122"/>
              </a:rPr>
              <a:t>9.3</a:t>
            </a:r>
          </a:p>
        </p:txBody>
      </p:sp>
      <p:sp>
        <p:nvSpPr>
          <p:cNvPr id="3" name="灯片编号占位符 2">
            <a:extLst>
              <a:ext uri="{FF2B5EF4-FFF2-40B4-BE49-F238E27FC236}">
                <a16:creationId xmlns:a16="http://schemas.microsoft.com/office/drawing/2014/main" id="{EA93FB87-92F2-4310-8F1E-0B92D7473D5A}"/>
              </a:ext>
            </a:extLst>
          </p:cNvPr>
          <p:cNvSpPr>
            <a:spLocks noGrp="1"/>
          </p:cNvSpPr>
          <p:nvPr>
            <p:ph type="sldNum" sz="quarter" idx="12"/>
          </p:nvPr>
        </p:nvSpPr>
        <p:spPr/>
        <p:txBody>
          <a:bodyPr/>
          <a:lstStyle/>
          <a:p>
            <a:fld id="{B6F15528-21DE-4FAA-801E-634DDDAF4B2B}" type="slidenum">
              <a:rPr lang="en-US" smtClean="0"/>
              <a:t>636</a:t>
            </a:fld>
            <a:endParaRPr lang="en-US" dirty="0"/>
          </a:p>
        </p:txBody>
      </p:sp>
    </p:spTree>
  </p:cSld>
  <p:clrMapOvr>
    <a:masterClrMapping/>
  </p:clrMapOvr>
  <p:transition spd="slow">
    <p:push dir="u"/>
  </p:transition>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矩形 242"/>
          <p:cNvSpPr/>
          <p:nvPr/>
        </p:nvSpPr>
        <p:spPr>
          <a:xfrm>
            <a:off x="-43052" y="1452676"/>
            <a:ext cx="12198349" cy="60684"/>
          </a:xfrm>
          <a:prstGeom prst="rect">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4" name="内容占位符 5"/>
          <p:cNvSpPr>
            <a:spLocks noGrp="1"/>
          </p:cNvSpPr>
          <p:nvPr>
            <p:ph idx="1"/>
          </p:nvPr>
        </p:nvSpPr>
        <p:spPr>
          <a:xfrm>
            <a:off x="511662" y="1829594"/>
            <a:ext cx="11175028" cy="3048000"/>
          </a:xfrm>
        </p:spPr>
        <p:txBody>
          <a:bodyPr>
            <a:noAutofit/>
          </a:bodyPr>
          <a:lstStyle/>
          <a:p>
            <a:pPr marL="0" indent="0">
              <a:lnSpc>
                <a:spcPct val="150000"/>
              </a:lnSpc>
              <a:buNone/>
            </a:pPr>
            <a:r>
              <a:rPr lang="en-US" altLang="zh-CN" sz="2600" dirty="0">
                <a:solidFill>
                  <a:schemeClr val="tx1"/>
                </a:solidFill>
              </a:rPr>
              <a:t>       </a:t>
            </a:r>
            <a:r>
              <a:rPr lang="zh-CN" altLang="zh-CN" sz="2600" dirty="0">
                <a:solidFill>
                  <a:schemeClr val="tx1"/>
                </a:solidFill>
              </a:rPr>
              <a:t>软件工程项目后评价是软件工程项目投资建设中一项非常重要的工作阶段，是对软件工程项目投资建设成果以及一定时期的营运</a:t>
            </a:r>
            <a:r>
              <a:rPr lang="zh-CN" altLang="en-US" sz="2600" dirty="0">
                <a:solidFill>
                  <a:schemeClr val="tx1"/>
                </a:solidFill>
              </a:rPr>
              <a:t>效果</a:t>
            </a:r>
            <a:r>
              <a:rPr lang="zh-CN" altLang="zh-CN" sz="2600" dirty="0">
                <a:solidFill>
                  <a:schemeClr val="tx1"/>
                </a:solidFill>
              </a:rPr>
              <a:t>进行总结性的评价。软件工程项目后评价工作不仅仅能反映软件工程项目投资实施的实际效果和完成情况，还能为今后相关项目的投资决策和管理实践活动提供数据支持和经验教训。</a:t>
            </a:r>
            <a:endParaRPr lang="zh-CN" altLang="en-US" sz="2600" dirty="0">
              <a:solidFill>
                <a:schemeClr val="tx1"/>
              </a:solidFill>
            </a:endParaRPr>
          </a:p>
        </p:txBody>
      </p:sp>
      <p:sp>
        <p:nvSpPr>
          <p:cNvPr id="245" name="矩形 244"/>
          <p:cNvSpPr/>
          <p:nvPr/>
        </p:nvSpPr>
        <p:spPr>
          <a:xfrm>
            <a:off x="848890" y="6293819"/>
            <a:ext cx="343077" cy="36936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6" name="矩形 245"/>
          <p:cNvSpPr/>
          <p:nvPr/>
        </p:nvSpPr>
        <p:spPr>
          <a:xfrm>
            <a:off x="2016814" y="5524030"/>
            <a:ext cx="266841" cy="28728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7" name="矩形 246"/>
          <p:cNvSpPr/>
          <p:nvPr/>
        </p:nvSpPr>
        <p:spPr>
          <a:xfrm>
            <a:off x="367079" y="5524030"/>
            <a:ext cx="266841" cy="2872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8" name="矩形 247"/>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9" name="矩形 248"/>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0" name="矩形 249"/>
          <p:cNvSpPr/>
          <p:nvPr/>
        </p:nvSpPr>
        <p:spPr>
          <a:xfrm>
            <a:off x="-8809" y="5667672"/>
            <a:ext cx="495557" cy="5335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1" name="矩形 250"/>
          <p:cNvSpPr/>
          <p:nvPr/>
        </p:nvSpPr>
        <p:spPr>
          <a:xfrm>
            <a:off x="2340789" y="6009853"/>
            <a:ext cx="266841" cy="28728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2" name="矩形 251"/>
          <p:cNvSpPr/>
          <p:nvPr/>
        </p:nvSpPr>
        <p:spPr>
          <a:xfrm>
            <a:off x="2016814" y="6423778"/>
            <a:ext cx="266841" cy="2872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3" name="矩形 252"/>
          <p:cNvSpPr/>
          <p:nvPr/>
        </p:nvSpPr>
        <p:spPr>
          <a:xfrm>
            <a:off x="2607630" y="5409117"/>
            <a:ext cx="106736" cy="11491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4" name="矩形 253"/>
          <p:cNvSpPr/>
          <p:nvPr/>
        </p:nvSpPr>
        <p:spPr>
          <a:xfrm>
            <a:off x="1883393" y="5722569"/>
            <a:ext cx="266841" cy="28728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5" name="矩形 254"/>
          <p:cNvSpPr/>
          <p:nvPr/>
        </p:nvSpPr>
        <p:spPr>
          <a:xfrm flipV="1">
            <a:off x="1174351" y="6009853"/>
            <a:ext cx="266841" cy="2872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6" name="矩形 255"/>
          <p:cNvSpPr/>
          <p:nvPr/>
        </p:nvSpPr>
        <p:spPr>
          <a:xfrm>
            <a:off x="3050082" y="6293819"/>
            <a:ext cx="156291" cy="1355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6" name="标题 1"/>
          <p:cNvSpPr>
            <a:spLocks noGrp="1"/>
          </p:cNvSpPr>
          <p:nvPr>
            <p:ph type="title"/>
          </p:nvPr>
        </p:nvSpPr>
        <p:spPr>
          <a:xfrm>
            <a:off x="774700" y="352424"/>
            <a:ext cx="5334000" cy="429419"/>
          </a:xfrm>
        </p:spPr>
        <p:txBody>
          <a:bodyPr/>
          <a:lstStyle/>
          <a:p>
            <a:r>
              <a:rPr lang="zh-CN" altLang="en-US" dirty="0"/>
              <a:t>第</a:t>
            </a:r>
            <a:r>
              <a:rPr lang="en-US" altLang="zh-CN" dirty="0"/>
              <a:t>9</a:t>
            </a:r>
            <a:r>
              <a:rPr lang="zh-CN" altLang="en-US" dirty="0"/>
              <a:t>章 </a:t>
            </a:r>
            <a:r>
              <a:rPr lang="zh-CN" altLang="zh-CN" dirty="0"/>
              <a:t>软件工程项目后评价</a:t>
            </a:r>
            <a:endParaRPr lang="zh-CN" altLang="en-US" dirty="0"/>
          </a:p>
        </p:txBody>
      </p:sp>
      <p:sp>
        <p:nvSpPr>
          <p:cNvPr id="3" name="灯片编号占位符 2">
            <a:extLst>
              <a:ext uri="{FF2B5EF4-FFF2-40B4-BE49-F238E27FC236}">
                <a16:creationId xmlns:a16="http://schemas.microsoft.com/office/drawing/2014/main" id="{D1DDD253-73B0-4035-98D6-6C1BC2F31200}"/>
              </a:ext>
            </a:extLst>
          </p:cNvPr>
          <p:cNvSpPr>
            <a:spLocks noGrp="1"/>
          </p:cNvSpPr>
          <p:nvPr>
            <p:ph type="sldNum" sz="quarter" idx="12"/>
          </p:nvPr>
        </p:nvSpPr>
        <p:spPr/>
        <p:txBody>
          <a:bodyPr/>
          <a:lstStyle/>
          <a:p>
            <a:fld id="{B6F15528-21DE-4FAA-801E-634DDDAF4B2B}" type="slidenum">
              <a:rPr lang="en-US" smtClean="0"/>
              <a:t>637</a:t>
            </a:fld>
            <a:endParaRPr lang="en-US" dirty="0"/>
          </a:p>
        </p:txBody>
      </p:sp>
    </p:spTree>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2319861"/>
            <a:ext cx="12192000" cy="2938733"/>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9.1</a:t>
            </a:r>
            <a:r>
              <a:rPr lang="zh-CN" altLang="zh-CN" dirty="0"/>
              <a:t>软件工程项目后评价概述</a:t>
            </a:r>
            <a:endParaRPr lang="zh-CN" altLang="en-US" dirty="0"/>
          </a:p>
        </p:txBody>
      </p:sp>
      <p:sp>
        <p:nvSpPr>
          <p:cNvPr id="4" name="TextBox 3"/>
          <p:cNvSpPr txBox="1"/>
          <p:nvPr/>
        </p:nvSpPr>
        <p:spPr>
          <a:xfrm>
            <a:off x="917575" y="1296194"/>
            <a:ext cx="10134600" cy="523220"/>
          </a:xfrm>
          <a:prstGeom prst="rect">
            <a:avLst/>
          </a:prstGeom>
          <a:noFill/>
        </p:spPr>
        <p:txBody>
          <a:bodyPr wrap="square" rtlCol="0">
            <a:spAutoFit/>
          </a:bodyPr>
          <a:lstStyle/>
          <a:p>
            <a:r>
              <a:rPr lang="en-US" altLang="zh-CN" sz="2800" b="1" dirty="0"/>
              <a:t>9.1.1 </a:t>
            </a:r>
            <a:r>
              <a:rPr lang="zh-CN" altLang="zh-CN" sz="2800" b="1" dirty="0"/>
              <a:t>软件工程项目后评价的含义</a:t>
            </a:r>
            <a:endParaRPr lang="zh-CN" altLang="en-US" sz="2800" dirty="0"/>
          </a:p>
        </p:txBody>
      </p:sp>
      <p:sp>
        <p:nvSpPr>
          <p:cNvPr id="5" name="矩形 4"/>
          <p:cNvSpPr/>
          <p:nvPr/>
        </p:nvSpPr>
        <p:spPr>
          <a:xfrm>
            <a:off x="917576" y="2644170"/>
            <a:ext cx="10363199" cy="2308324"/>
          </a:xfrm>
          <a:prstGeom prst="rect">
            <a:avLst/>
          </a:prstGeom>
        </p:spPr>
        <p:txBody>
          <a:bodyPr wrap="square">
            <a:spAutoFit/>
          </a:bodyPr>
          <a:lstStyle/>
          <a:p>
            <a:pPr>
              <a:lnSpc>
                <a:spcPct val="150000"/>
              </a:lnSpc>
            </a:pPr>
            <a:r>
              <a:rPr lang="en-US" altLang="zh-CN" sz="3200" dirty="0">
                <a:solidFill>
                  <a:schemeClr val="bg1"/>
                </a:solidFill>
              </a:rPr>
              <a:t>        </a:t>
            </a:r>
            <a:r>
              <a:rPr lang="zh-CN" altLang="zh-CN" sz="3200" dirty="0">
                <a:solidFill>
                  <a:schemeClr val="bg1"/>
                </a:solidFill>
              </a:rPr>
              <a:t>软件工程项目后评价是指在软件工程项目完工后，对整个项目的目的、项目执行过程、效益、作用及其影响来进行客观、系统的分析、评价</a:t>
            </a:r>
            <a:r>
              <a:rPr lang="zh-CN" altLang="en-US" sz="3200" dirty="0">
                <a:solidFill>
                  <a:schemeClr val="bg1"/>
                </a:solidFill>
              </a:rPr>
              <a:t>的技术经济活动</a:t>
            </a:r>
            <a:r>
              <a:rPr lang="zh-CN" altLang="zh-CN" sz="3200" dirty="0">
                <a:solidFill>
                  <a:schemeClr val="bg1"/>
                </a:solidFill>
              </a:rPr>
              <a:t>。</a:t>
            </a:r>
            <a:endParaRPr lang="zh-CN" altLang="en-US" sz="3200" dirty="0">
              <a:solidFill>
                <a:schemeClr val="bg1"/>
              </a:solidFill>
            </a:endParaRPr>
          </a:p>
        </p:txBody>
      </p:sp>
      <p:sp>
        <p:nvSpPr>
          <p:cNvPr id="6" name="矩形 5"/>
          <p:cNvSpPr/>
          <p:nvPr/>
        </p:nvSpPr>
        <p:spPr>
          <a:xfrm>
            <a:off x="1" y="1985873"/>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9"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10"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11"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12" name="矩形 11"/>
          <p:cNvSpPr/>
          <p:nvPr/>
        </p:nvSpPr>
        <p:spPr>
          <a:xfrm>
            <a:off x="1" y="6515579"/>
            <a:ext cx="8920154" cy="344009"/>
          </a:xfrm>
          <a:prstGeom prst="rect">
            <a:avLst/>
          </a:prstGeom>
          <a:solidFill>
            <a:srgbClr val="4C3D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3588" y="1985873"/>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5" name="内容占位符 3"/>
          <p:cNvSpPr txBox="1"/>
          <p:nvPr/>
        </p:nvSpPr>
        <p:spPr>
          <a:xfrm>
            <a:off x="8963742"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16" name="矩形 15"/>
          <p:cNvSpPr/>
          <p:nvPr/>
        </p:nvSpPr>
        <p:spPr>
          <a:xfrm>
            <a:off x="43588" y="6515579"/>
            <a:ext cx="8920154" cy="344009"/>
          </a:xfrm>
          <a:prstGeom prst="rect">
            <a:avLst/>
          </a:prstGeom>
          <a:solidFill>
            <a:srgbClr val="4C3D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灯片编号占位符 7">
            <a:extLst>
              <a:ext uri="{FF2B5EF4-FFF2-40B4-BE49-F238E27FC236}">
                <a16:creationId xmlns:a16="http://schemas.microsoft.com/office/drawing/2014/main" id="{4088ECAC-B1E5-4607-93E8-2A5F15A462CA}"/>
              </a:ext>
            </a:extLst>
          </p:cNvPr>
          <p:cNvSpPr>
            <a:spLocks noGrp="1"/>
          </p:cNvSpPr>
          <p:nvPr>
            <p:ph type="sldNum" sz="quarter" idx="12"/>
          </p:nvPr>
        </p:nvSpPr>
        <p:spPr/>
        <p:txBody>
          <a:bodyPr/>
          <a:lstStyle/>
          <a:p>
            <a:fld id="{B6F15528-21DE-4FAA-801E-634DDDAF4B2B}" type="slidenum">
              <a:rPr lang="en-US" smtClean="0"/>
              <a:t>638</a:t>
            </a:fld>
            <a:endParaRPr lang="en-US" dirty="0"/>
          </a:p>
        </p:txBody>
      </p:sp>
    </p:spTree>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28"/>
          <p:cNvSpPr/>
          <p:nvPr/>
        </p:nvSpPr>
        <p:spPr bwMode="auto">
          <a:xfrm>
            <a:off x="1993789" y="2952486"/>
            <a:ext cx="1362186" cy="1350169"/>
          </a:xfrm>
          <a:custGeom>
            <a:avLst/>
            <a:gdLst>
              <a:gd name="T0" fmla="*/ 1965722666 w 783"/>
              <a:gd name="T1" fmla="*/ 1093748252 h 783"/>
              <a:gd name="T2" fmla="*/ 1930440464 w 783"/>
              <a:gd name="T3" fmla="*/ 1280239890 h 783"/>
              <a:gd name="T4" fmla="*/ 1852316383 w 783"/>
              <a:gd name="T5" fmla="*/ 1459171849 h 783"/>
              <a:gd name="T6" fmla="*/ 1743948827 w 783"/>
              <a:gd name="T7" fmla="*/ 1615421600 h 783"/>
              <a:gd name="T8" fmla="*/ 1615421600 w 783"/>
              <a:gd name="T9" fmla="*/ 1751510092 h 783"/>
              <a:gd name="T10" fmla="*/ 1459171849 w 783"/>
              <a:gd name="T11" fmla="*/ 1859876061 h 783"/>
              <a:gd name="T12" fmla="*/ 1280239890 w 783"/>
              <a:gd name="T13" fmla="*/ 1930440464 h 783"/>
              <a:gd name="T14" fmla="*/ 1086188574 w 783"/>
              <a:gd name="T15" fmla="*/ 1973283931 h 783"/>
              <a:gd name="T16" fmla="*/ 887095357 w 783"/>
              <a:gd name="T17" fmla="*/ 1973283931 h 783"/>
              <a:gd name="T18" fmla="*/ 693044041 w 783"/>
              <a:gd name="T19" fmla="*/ 1930440464 h 783"/>
              <a:gd name="T20" fmla="*/ 514112082 w 783"/>
              <a:gd name="T21" fmla="*/ 1859876061 h 783"/>
              <a:gd name="T22" fmla="*/ 357862331 w 783"/>
              <a:gd name="T23" fmla="*/ 1751510092 h 783"/>
              <a:gd name="T24" fmla="*/ 229335105 w 783"/>
              <a:gd name="T25" fmla="*/ 1615421600 h 783"/>
              <a:gd name="T26" fmla="*/ 120967549 w 783"/>
              <a:gd name="T27" fmla="*/ 1459171849 h 783"/>
              <a:gd name="T28" fmla="*/ 42843467 w 783"/>
              <a:gd name="T29" fmla="*/ 1280239890 h 783"/>
              <a:gd name="T30" fmla="*/ 7561266 w 783"/>
              <a:gd name="T31" fmla="*/ 1093748252 h 783"/>
              <a:gd name="T32" fmla="*/ 7561266 w 783"/>
              <a:gd name="T33" fmla="*/ 887095357 h 783"/>
              <a:gd name="T34" fmla="*/ 42843467 w 783"/>
              <a:gd name="T35" fmla="*/ 693044041 h 783"/>
              <a:gd name="T36" fmla="*/ 120967549 w 783"/>
              <a:gd name="T37" fmla="*/ 521673347 h 783"/>
              <a:gd name="T38" fmla="*/ 229335105 w 783"/>
              <a:gd name="T39" fmla="*/ 365423597 h 783"/>
              <a:gd name="T40" fmla="*/ 357862331 w 783"/>
              <a:gd name="T41" fmla="*/ 229335105 h 783"/>
              <a:gd name="T42" fmla="*/ 514112082 w 783"/>
              <a:gd name="T43" fmla="*/ 120967549 h 783"/>
              <a:gd name="T44" fmla="*/ 693044041 w 783"/>
              <a:gd name="T45" fmla="*/ 50403145 h 783"/>
              <a:gd name="T46" fmla="*/ 887095357 w 783"/>
              <a:gd name="T47" fmla="*/ 7561266 h 783"/>
              <a:gd name="T48" fmla="*/ 1086188574 w 783"/>
              <a:gd name="T49" fmla="*/ 7561266 h 783"/>
              <a:gd name="T50" fmla="*/ 1280239890 w 783"/>
              <a:gd name="T51" fmla="*/ 50403145 h 783"/>
              <a:gd name="T52" fmla="*/ 1459171849 w 783"/>
              <a:gd name="T53" fmla="*/ 120967549 h 783"/>
              <a:gd name="T54" fmla="*/ 1615421600 w 783"/>
              <a:gd name="T55" fmla="*/ 229335105 h 783"/>
              <a:gd name="T56" fmla="*/ 1743948827 w 783"/>
              <a:gd name="T57" fmla="*/ 365423597 h 783"/>
              <a:gd name="T58" fmla="*/ 1852316383 w 783"/>
              <a:gd name="T59" fmla="*/ 521673347 h 783"/>
              <a:gd name="T60" fmla="*/ 1930440464 w 783"/>
              <a:gd name="T61" fmla="*/ 693044041 h 783"/>
              <a:gd name="T62" fmla="*/ 1965722666 w 783"/>
              <a:gd name="T63" fmla="*/ 887095357 h 78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83"/>
              <a:gd name="T97" fmla="*/ 0 h 783"/>
              <a:gd name="T98" fmla="*/ 783 w 783"/>
              <a:gd name="T99" fmla="*/ 783 h 78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83" h="783">
                <a:moveTo>
                  <a:pt x="783" y="392"/>
                </a:moveTo>
                <a:lnTo>
                  <a:pt x="780" y="434"/>
                </a:lnTo>
                <a:lnTo>
                  <a:pt x="775" y="471"/>
                </a:lnTo>
                <a:lnTo>
                  <a:pt x="766" y="508"/>
                </a:lnTo>
                <a:lnTo>
                  <a:pt x="752" y="545"/>
                </a:lnTo>
                <a:lnTo>
                  <a:pt x="735" y="579"/>
                </a:lnTo>
                <a:lnTo>
                  <a:pt x="715" y="613"/>
                </a:lnTo>
                <a:lnTo>
                  <a:pt x="692" y="641"/>
                </a:lnTo>
                <a:lnTo>
                  <a:pt x="670" y="670"/>
                </a:lnTo>
                <a:lnTo>
                  <a:pt x="641" y="695"/>
                </a:lnTo>
                <a:lnTo>
                  <a:pt x="610" y="718"/>
                </a:lnTo>
                <a:lnTo>
                  <a:pt x="579" y="738"/>
                </a:lnTo>
                <a:lnTo>
                  <a:pt x="545" y="755"/>
                </a:lnTo>
                <a:lnTo>
                  <a:pt x="508" y="766"/>
                </a:lnTo>
                <a:lnTo>
                  <a:pt x="471" y="777"/>
                </a:lnTo>
                <a:lnTo>
                  <a:pt x="431" y="783"/>
                </a:lnTo>
                <a:lnTo>
                  <a:pt x="392" y="783"/>
                </a:lnTo>
                <a:lnTo>
                  <a:pt x="352" y="783"/>
                </a:lnTo>
                <a:lnTo>
                  <a:pt x="312" y="777"/>
                </a:lnTo>
                <a:lnTo>
                  <a:pt x="275" y="766"/>
                </a:lnTo>
                <a:lnTo>
                  <a:pt x="238" y="755"/>
                </a:lnTo>
                <a:lnTo>
                  <a:pt x="204" y="738"/>
                </a:lnTo>
                <a:lnTo>
                  <a:pt x="173" y="718"/>
                </a:lnTo>
                <a:lnTo>
                  <a:pt x="142" y="695"/>
                </a:lnTo>
                <a:lnTo>
                  <a:pt x="114" y="670"/>
                </a:lnTo>
                <a:lnTo>
                  <a:pt x="91" y="641"/>
                </a:lnTo>
                <a:lnTo>
                  <a:pt x="68" y="613"/>
                </a:lnTo>
                <a:lnTo>
                  <a:pt x="48" y="579"/>
                </a:lnTo>
                <a:lnTo>
                  <a:pt x="31" y="545"/>
                </a:lnTo>
                <a:lnTo>
                  <a:pt x="17" y="508"/>
                </a:lnTo>
                <a:lnTo>
                  <a:pt x="9" y="471"/>
                </a:lnTo>
                <a:lnTo>
                  <a:pt x="3" y="434"/>
                </a:lnTo>
                <a:lnTo>
                  <a:pt x="0" y="392"/>
                </a:lnTo>
                <a:lnTo>
                  <a:pt x="3" y="352"/>
                </a:lnTo>
                <a:lnTo>
                  <a:pt x="9" y="315"/>
                </a:lnTo>
                <a:lnTo>
                  <a:pt x="17" y="275"/>
                </a:lnTo>
                <a:lnTo>
                  <a:pt x="31" y="241"/>
                </a:lnTo>
                <a:lnTo>
                  <a:pt x="48" y="207"/>
                </a:lnTo>
                <a:lnTo>
                  <a:pt x="68" y="173"/>
                </a:lnTo>
                <a:lnTo>
                  <a:pt x="91" y="145"/>
                </a:lnTo>
                <a:lnTo>
                  <a:pt x="114" y="116"/>
                </a:lnTo>
                <a:lnTo>
                  <a:pt x="142" y="91"/>
                </a:lnTo>
                <a:lnTo>
                  <a:pt x="173" y="68"/>
                </a:lnTo>
                <a:lnTo>
                  <a:pt x="204" y="48"/>
                </a:lnTo>
                <a:lnTo>
                  <a:pt x="238" y="31"/>
                </a:lnTo>
                <a:lnTo>
                  <a:pt x="275" y="20"/>
                </a:lnTo>
                <a:lnTo>
                  <a:pt x="312" y="9"/>
                </a:lnTo>
                <a:lnTo>
                  <a:pt x="352" y="3"/>
                </a:lnTo>
                <a:lnTo>
                  <a:pt x="392" y="0"/>
                </a:lnTo>
                <a:lnTo>
                  <a:pt x="431" y="3"/>
                </a:lnTo>
                <a:lnTo>
                  <a:pt x="471" y="9"/>
                </a:lnTo>
                <a:lnTo>
                  <a:pt x="508" y="20"/>
                </a:lnTo>
                <a:lnTo>
                  <a:pt x="545" y="31"/>
                </a:lnTo>
                <a:lnTo>
                  <a:pt x="579" y="48"/>
                </a:lnTo>
                <a:lnTo>
                  <a:pt x="610" y="68"/>
                </a:lnTo>
                <a:lnTo>
                  <a:pt x="641" y="91"/>
                </a:lnTo>
                <a:lnTo>
                  <a:pt x="670" y="116"/>
                </a:lnTo>
                <a:lnTo>
                  <a:pt x="692" y="145"/>
                </a:lnTo>
                <a:lnTo>
                  <a:pt x="715" y="173"/>
                </a:lnTo>
                <a:lnTo>
                  <a:pt x="735" y="207"/>
                </a:lnTo>
                <a:lnTo>
                  <a:pt x="752" y="241"/>
                </a:lnTo>
                <a:lnTo>
                  <a:pt x="766" y="275"/>
                </a:lnTo>
                <a:lnTo>
                  <a:pt x="775" y="315"/>
                </a:lnTo>
                <a:lnTo>
                  <a:pt x="780" y="352"/>
                </a:lnTo>
                <a:lnTo>
                  <a:pt x="783" y="392"/>
                </a:lnTo>
                <a:close/>
              </a:path>
            </a:pathLst>
          </a:custGeom>
          <a:solidFill>
            <a:srgbClr val="D86C12"/>
          </a:solidFill>
          <a:ln w="9525">
            <a:noFill/>
            <a:round/>
          </a:ln>
        </p:spPr>
        <p:txBody>
          <a:bodyPr/>
          <a:lstStyle/>
          <a:p>
            <a:pPr defTabSz="457200" fontAlgn="base">
              <a:spcBef>
                <a:spcPct val="0"/>
              </a:spcBef>
              <a:spcAft>
                <a:spcPct val="0"/>
              </a:spcAft>
            </a:pPr>
            <a:endParaRPr lang="zh-CN" altLang="en-US">
              <a:solidFill>
                <a:srgbClr val="000000"/>
              </a:solidFill>
              <a:latin typeface="Calibri" panose="020F0502020204030204" charset="0"/>
            </a:endParaRPr>
          </a:p>
        </p:txBody>
      </p:sp>
      <p:sp>
        <p:nvSpPr>
          <p:cNvPr id="2" name="标题 1"/>
          <p:cNvSpPr>
            <a:spLocks noGrp="1"/>
          </p:cNvSpPr>
          <p:nvPr>
            <p:ph type="title"/>
          </p:nvPr>
        </p:nvSpPr>
        <p:spPr/>
        <p:txBody>
          <a:bodyPr/>
          <a:lstStyle/>
          <a:p>
            <a:r>
              <a:rPr lang="en-US" altLang="zh-CN" dirty="0"/>
              <a:t>9.1</a:t>
            </a:r>
            <a:r>
              <a:rPr lang="zh-CN" altLang="zh-CN" dirty="0"/>
              <a:t>软件工程项目后评价概述</a:t>
            </a:r>
            <a:endParaRPr lang="zh-CN" altLang="en-US" dirty="0"/>
          </a:p>
        </p:txBody>
      </p:sp>
      <p:sp>
        <p:nvSpPr>
          <p:cNvPr id="4" name="TextBox 3"/>
          <p:cNvSpPr txBox="1"/>
          <p:nvPr/>
        </p:nvSpPr>
        <p:spPr>
          <a:xfrm>
            <a:off x="440083" y="1171474"/>
            <a:ext cx="10134600" cy="461665"/>
          </a:xfrm>
          <a:prstGeom prst="rect">
            <a:avLst/>
          </a:prstGeom>
          <a:noFill/>
        </p:spPr>
        <p:txBody>
          <a:bodyPr wrap="square" rtlCol="0">
            <a:spAutoFit/>
          </a:bodyPr>
          <a:lstStyle/>
          <a:p>
            <a:r>
              <a:rPr lang="en-US" altLang="zh-CN" b="1" dirty="0"/>
              <a:t>9.1.2 </a:t>
            </a:r>
            <a:r>
              <a:rPr lang="zh-CN" altLang="zh-CN" b="1" dirty="0"/>
              <a:t>软件工程项目后评价的特点</a:t>
            </a:r>
            <a:endParaRPr lang="zh-CN" altLang="en-US" dirty="0"/>
          </a:p>
        </p:txBody>
      </p:sp>
      <p:sp>
        <p:nvSpPr>
          <p:cNvPr id="5" name="Freeform 40"/>
          <p:cNvSpPr/>
          <p:nvPr/>
        </p:nvSpPr>
        <p:spPr bwMode="auto">
          <a:xfrm>
            <a:off x="7312784" y="1402306"/>
            <a:ext cx="1837566" cy="1861493"/>
          </a:xfrm>
          <a:custGeom>
            <a:avLst/>
            <a:gdLst>
              <a:gd name="T0" fmla="*/ 2147483647 w 1318"/>
              <a:gd name="T1" fmla="*/ 1834673750 h 1318"/>
              <a:gd name="T2" fmla="*/ 2147483647 w 1318"/>
              <a:gd name="T3" fmla="*/ 2147483647 h 1318"/>
              <a:gd name="T4" fmla="*/ 2147483647 w 1318"/>
              <a:gd name="T5" fmla="*/ 2147483647 h 1318"/>
              <a:gd name="T6" fmla="*/ 2147483647 w 1318"/>
              <a:gd name="T7" fmla="*/ 2147483647 h 1318"/>
              <a:gd name="T8" fmla="*/ 2147483647 w 1318"/>
              <a:gd name="T9" fmla="*/ 2147483647 h 1318"/>
              <a:gd name="T10" fmla="*/ 2147483647 w 1318"/>
              <a:gd name="T11" fmla="*/ 2147483647 h 1318"/>
              <a:gd name="T12" fmla="*/ 2147483647 w 1318"/>
              <a:gd name="T13" fmla="*/ 2147483647 h 1318"/>
              <a:gd name="T14" fmla="*/ 1827114075 w 1318"/>
              <a:gd name="T15" fmla="*/ 2147483647 h 1318"/>
              <a:gd name="T16" fmla="*/ 1494453450 w 1318"/>
              <a:gd name="T17" fmla="*/ 2147483647 h 1318"/>
              <a:gd name="T18" fmla="*/ 1169352500 w 1318"/>
              <a:gd name="T19" fmla="*/ 2147483647 h 1318"/>
              <a:gd name="T20" fmla="*/ 866933750 w 1318"/>
              <a:gd name="T21" fmla="*/ 2147483647 h 1318"/>
              <a:gd name="T22" fmla="*/ 604837500 w 1318"/>
              <a:gd name="T23" fmla="*/ 2147483647 h 1318"/>
              <a:gd name="T24" fmla="*/ 378023438 w 1318"/>
              <a:gd name="T25" fmla="*/ 2147483647 h 1318"/>
              <a:gd name="T26" fmla="*/ 204133450 w 1318"/>
              <a:gd name="T27" fmla="*/ 2147483647 h 1318"/>
              <a:gd name="T28" fmla="*/ 75604688 w 1318"/>
              <a:gd name="T29" fmla="*/ 2147483647 h 1318"/>
              <a:gd name="T30" fmla="*/ 7561263 w 1318"/>
              <a:gd name="T31" fmla="*/ 1834673750 h 1318"/>
              <a:gd name="T32" fmla="*/ 7561263 w 1318"/>
              <a:gd name="T33" fmla="*/ 1494453450 h 1318"/>
              <a:gd name="T34" fmla="*/ 75604688 w 1318"/>
              <a:gd name="T35" fmla="*/ 1169352500 h 1318"/>
              <a:gd name="T36" fmla="*/ 204133450 w 1318"/>
              <a:gd name="T37" fmla="*/ 874495013 h 1318"/>
              <a:gd name="T38" fmla="*/ 378023438 w 1318"/>
              <a:gd name="T39" fmla="*/ 604837500 h 1318"/>
              <a:gd name="T40" fmla="*/ 604837500 w 1318"/>
              <a:gd name="T41" fmla="*/ 385584700 h 1318"/>
              <a:gd name="T42" fmla="*/ 866933750 w 1318"/>
              <a:gd name="T43" fmla="*/ 204133450 h 1318"/>
              <a:gd name="T44" fmla="*/ 1169352500 w 1318"/>
              <a:gd name="T45" fmla="*/ 75604688 h 1318"/>
              <a:gd name="T46" fmla="*/ 1494453450 w 1318"/>
              <a:gd name="T47" fmla="*/ 15120938 h 1318"/>
              <a:gd name="T48" fmla="*/ 1827114075 w 1318"/>
              <a:gd name="T49" fmla="*/ 15120938 h 1318"/>
              <a:gd name="T50" fmla="*/ 2147483647 w 1318"/>
              <a:gd name="T51" fmla="*/ 75604688 h 1318"/>
              <a:gd name="T52" fmla="*/ 2147483647 w 1318"/>
              <a:gd name="T53" fmla="*/ 204133450 h 1318"/>
              <a:gd name="T54" fmla="*/ 2147483647 w 1318"/>
              <a:gd name="T55" fmla="*/ 385584700 h 1318"/>
              <a:gd name="T56" fmla="*/ 2147483647 w 1318"/>
              <a:gd name="T57" fmla="*/ 604837500 h 1318"/>
              <a:gd name="T58" fmla="*/ 2147483647 w 1318"/>
              <a:gd name="T59" fmla="*/ 874495013 h 1318"/>
              <a:gd name="T60" fmla="*/ 2147483647 w 1318"/>
              <a:gd name="T61" fmla="*/ 1169352500 h 1318"/>
              <a:gd name="T62" fmla="*/ 2147483647 w 1318"/>
              <a:gd name="T63" fmla="*/ 1494453450 h 131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318"/>
              <a:gd name="T97" fmla="*/ 0 h 1318"/>
              <a:gd name="T98" fmla="*/ 1318 w 1318"/>
              <a:gd name="T99" fmla="*/ 1318 h 131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318" h="1318">
                <a:moveTo>
                  <a:pt x="1318" y="659"/>
                </a:moveTo>
                <a:lnTo>
                  <a:pt x="1315" y="728"/>
                </a:lnTo>
                <a:lnTo>
                  <a:pt x="1306" y="794"/>
                </a:lnTo>
                <a:lnTo>
                  <a:pt x="1288" y="857"/>
                </a:lnTo>
                <a:lnTo>
                  <a:pt x="1267" y="917"/>
                </a:lnTo>
                <a:lnTo>
                  <a:pt x="1237" y="974"/>
                </a:lnTo>
                <a:lnTo>
                  <a:pt x="1204" y="1027"/>
                </a:lnTo>
                <a:lnTo>
                  <a:pt x="1168" y="1078"/>
                </a:lnTo>
                <a:lnTo>
                  <a:pt x="1126" y="1126"/>
                </a:lnTo>
                <a:lnTo>
                  <a:pt x="1078" y="1168"/>
                </a:lnTo>
                <a:lnTo>
                  <a:pt x="1027" y="1207"/>
                </a:lnTo>
                <a:lnTo>
                  <a:pt x="974" y="1240"/>
                </a:lnTo>
                <a:lnTo>
                  <a:pt x="917" y="1267"/>
                </a:lnTo>
                <a:lnTo>
                  <a:pt x="854" y="1291"/>
                </a:lnTo>
                <a:lnTo>
                  <a:pt x="791" y="1306"/>
                </a:lnTo>
                <a:lnTo>
                  <a:pt x="725" y="1315"/>
                </a:lnTo>
                <a:lnTo>
                  <a:pt x="659" y="1318"/>
                </a:lnTo>
                <a:lnTo>
                  <a:pt x="593" y="1315"/>
                </a:lnTo>
                <a:lnTo>
                  <a:pt x="527" y="1306"/>
                </a:lnTo>
                <a:lnTo>
                  <a:pt x="464" y="1291"/>
                </a:lnTo>
                <a:lnTo>
                  <a:pt x="401" y="1267"/>
                </a:lnTo>
                <a:lnTo>
                  <a:pt x="344" y="1240"/>
                </a:lnTo>
                <a:lnTo>
                  <a:pt x="291" y="1207"/>
                </a:lnTo>
                <a:lnTo>
                  <a:pt x="240" y="1168"/>
                </a:lnTo>
                <a:lnTo>
                  <a:pt x="192" y="1126"/>
                </a:lnTo>
                <a:lnTo>
                  <a:pt x="150" y="1078"/>
                </a:lnTo>
                <a:lnTo>
                  <a:pt x="114" y="1027"/>
                </a:lnTo>
                <a:lnTo>
                  <a:pt x="81" y="974"/>
                </a:lnTo>
                <a:lnTo>
                  <a:pt x="51" y="917"/>
                </a:lnTo>
                <a:lnTo>
                  <a:pt x="30" y="857"/>
                </a:lnTo>
                <a:lnTo>
                  <a:pt x="12" y="794"/>
                </a:lnTo>
                <a:lnTo>
                  <a:pt x="3" y="728"/>
                </a:lnTo>
                <a:lnTo>
                  <a:pt x="0" y="659"/>
                </a:lnTo>
                <a:lnTo>
                  <a:pt x="3" y="593"/>
                </a:lnTo>
                <a:lnTo>
                  <a:pt x="12" y="527"/>
                </a:lnTo>
                <a:lnTo>
                  <a:pt x="30" y="464"/>
                </a:lnTo>
                <a:lnTo>
                  <a:pt x="51" y="404"/>
                </a:lnTo>
                <a:lnTo>
                  <a:pt x="81" y="347"/>
                </a:lnTo>
                <a:lnTo>
                  <a:pt x="114" y="291"/>
                </a:lnTo>
                <a:lnTo>
                  <a:pt x="150" y="240"/>
                </a:lnTo>
                <a:lnTo>
                  <a:pt x="192" y="195"/>
                </a:lnTo>
                <a:lnTo>
                  <a:pt x="240" y="153"/>
                </a:lnTo>
                <a:lnTo>
                  <a:pt x="291" y="114"/>
                </a:lnTo>
                <a:lnTo>
                  <a:pt x="344" y="81"/>
                </a:lnTo>
                <a:lnTo>
                  <a:pt x="401" y="54"/>
                </a:lnTo>
                <a:lnTo>
                  <a:pt x="464" y="30"/>
                </a:lnTo>
                <a:lnTo>
                  <a:pt x="527" y="15"/>
                </a:lnTo>
                <a:lnTo>
                  <a:pt x="593" y="6"/>
                </a:lnTo>
                <a:lnTo>
                  <a:pt x="659" y="0"/>
                </a:lnTo>
                <a:lnTo>
                  <a:pt x="725" y="6"/>
                </a:lnTo>
                <a:lnTo>
                  <a:pt x="791" y="15"/>
                </a:lnTo>
                <a:lnTo>
                  <a:pt x="854" y="30"/>
                </a:lnTo>
                <a:lnTo>
                  <a:pt x="917" y="54"/>
                </a:lnTo>
                <a:lnTo>
                  <a:pt x="974" y="81"/>
                </a:lnTo>
                <a:lnTo>
                  <a:pt x="1027" y="114"/>
                </a:lnTo>
                <a:lnTo>
                  <a:pt x="1078" y="153"/>
                </a:lnTo>
                <a:lnTo>
                  <a:pt x="1126" y="195"/>
                </a:lnTo>
                <a:lnTo>
                  <a:pt x="1168" y="240"/>
                </a:lnTo>
                <a:lnTo>
                  <a:pt x="1204" y="291"/>
                </a:lnTo>
                <a:lnTo>
                  <a:pt x="1237" y="347"/>
                </a:lnTo>
                <a:lnTo>
                  <a:pt x="1267" y="404"/>
                </a:lnTo>
                <a:lnTo>
                  <a:pt x="1288" y="464"/>
                </a:lnTo>
                <a:lnTo>
                  <a:pt x="1306" y="527"/>
                </a:lnTo>
                <a:lnTo>
                  <a:pt x="1315" y="593"/>
                </a:lnTo>
                <a:lnTo>
                  <a:pt x="1318" y="659"/>
                </a:lnTo>
                <a:close/>
              </a:path>
            </a:pathLst>
          </a:custGeom>
          <a:solidFill>
            <a:srgbClr val="9E0902"/>
          </a:solidFill>
          <a:ln w="9525">
            <a:noFill/>
            <a:round/>
          </a:ln>
        </p:spPr>
        <p:txBody>
          <a:bodyPr/>
          <a:lstStyle/>
          <a:p>
            <a:pPr defTabSz="457200" fontAlgn="base">
              <a:spcBef>
                <a:spcPct val="0"/>
              </a:spcBef>
              <a:spcAft>
                <a:spcPct val="0"/>
              </a:spcAft>
            </a:pPr>
            <a:endParaRPr lang="zh-CN" altLang="en-US">
              <a:solidFill>
                <a:srgbClr val="000000"/>
              </a:solidFill>
              <a:latin typeface="Calibri" panose="020F0502020204030204" charset="0"/>
            </a:endParaRPr>
          </a:p>
        </p:txBody>
      </p:sp>
      <p:sp>
        <p:nvSpPr>
          <p:cNvPr id="6" name="Freeform 48"/>
          <p:cNvSpPr/>
          <p:nvPr/>
        </p:nvSpPr>
        <p:spPr bwMode="auto">
          <a:xfrm>
            <a:off x="5184775" y="4278881"/>
            <a:ext cx="2128009" cy="2198913"/>
          </a:xfrm>
          <a:custGeom>
            <a:avLst/>
            <a:gdLst>
              <a:gd name="T0" fmla="*/ 2147483647 w 1534"/>
              <a:gd name="T1" fmla="*/ 2129532825 h 1534"/>
              <a:gd name="T2" fmla="*/ 2147483647 w 1534"/>
              <a:gd name="T3" fmla="*/ 2147483647 h 1534"/>
              <a:gd name="T4" fmla="*/ 2147483647 w 1534"/>
              <a:gd name="T5" fmla="*/ 2147483647 h 1534"/>
              <a:gd name="T6" fmla="*/ 2147483647 w 1534"/>
              <a:gd name="T7" fmla="*/ 2147483647 h 1534"/>
              <a:gd name="T8" fmla="*/ 2147483647 w 1534"/>
              <a:gd name="T9" fmla="*/ 2147483647 h 1534"/>
              <a:gd name="T10" fmla="*/ 2147483647 w 1534"/>
              <a:gd name="T11" fmla="*/ 2147483647 h 1534"/>
              <a:gd name="T12" fmla="*/ 2147483647 w 1534"/>
              <a:gd name="T13" fmla="*/ 2147483647 h 1534"/>
              <a:gd name="T14" fmla="*/ 2147483647 w 1534"/>
              <a:gd name="T15" fmla="*/ 2147483647 h 1534"/>
              <a:gd name="T16" fmla="*/ 2147483647 w 1534"/>
              <a:gd name="T17" fmla="*/ 2147483647 h 1534"/>
              <a:gd name="T18" fmla="*/ 2147483647 w 1534"/>
              <a:gd name="T19" fmla="*/ 2147483647 h 1534"/>
              <a:gd name="T20" fmla="*/ 1932960638 w 1534"/>
              <a:gd name="T21" fmla="*/ 2147483647 h 1534"/>
              <a:gd name="T22" fmla="*/ 1640622513 w 1534"/>
              <a:gd name="T23" fmla="*/ 2147483647 h 1534"/>
              <a:gd name="T24" fmla="*/ 1355844063 w 1534"/>
              <a:gd name="T25" fmla="*/ 2147483647 h 1534"/>
              <a:gd name="T26" fmla="*/ 1098788125 w 1534"/>
              <a:gd name="T27" fmla="*/ 2147483647 h 1534"/>
              <a:gd name="T28" fmla="*/ 849293450 w 1534"/>
              <a:gd name="T29" fmla="*/ 2147483647 h 1534"/>
              <a:gd name="T30" fmla="*/ 630039063 w 1534"/>
              <a:gd name="T31" fmla="*/ 2147483647 h 1534"/>
              <a:gd name="T32" fmla="*/ 438507188 w 1534"/>
              <a:gd name="T33" fmla="*/ 2147483647 h 1534"/>
              <a:gd name="T34" fmla="*/ 277217188 w 1534"/>
              <a:gd name="T35" fmla="*/ 2147483647 h 1534"/>
              <a:gd name="T36" fmla="*/ 153730325 w 1534"/>
              <a:gd name="T37" fmla="*/ 2147483647 h 1534"/>
              <a:gd name="T38" fmla="*/ 57964388 w 1534"/>
              <a:gd name="T39" fmla="*/ 2147483647 h 1534"/>
              <a:gd name="T40" fmla="*/ 7561263 w 1534"/>
              <a:gd name="T41" fmla="*/ 2129532825 h 1534"/>
              <a:gd name="T42" fmla="*/ 0 w 1534"/>
              <a:gd name="T43" fmla="*/ 1837194700 h 1534"/>
              <a:gd name="T44" fmla="*/ 37803138 w 1534"/>
              <a:gd name="T45" fmla="*/ 1544856575 h 1534"/>
              <a:gd name="T46" fmla="*/ 115927188 w 1534"/>
              <a:gd name="T47" fmla="*/ 1275199063 h 1534"/>
              <a:gd name="T48" fmla="*/ 234375325 w 1534"/>
              <a:gd name="T49" fmla="*/ 1018143125 h 1534"/>
              <a:gd name="T50" fmla="*/ 380544388 w 1534"/>
              <a:gd name="T51" fmla="*/ 776208125 h 1534"/>
              <a:gd name="T52" fmla="*/ 564515000 w 1534"/>
              <a:gd name="T53" fmla="*/ 572076263 h 1534"/>
              <a:gd name="T54" fmla="*/ 776208125 w 1534"/>
              <a:gd name="T55" fmla="*/ 388104063 h 1534"/>
              <a:gd name="T56" fmla="*/ 1010583450 w 1534"/>
              <a:gd name="T57" fmla="*/ 234375325 h 1534"/>
              <a:gd name="T58" fmla="*/ 1267639388 w 1534"/>
              <a:gd name="T59" fmla="*/ 115927188 h 1534"/>
              <a:gd name="T60" fmla="*/ 1544856575 w 1534"/>
              <a:gd name="T61" fmla="*/ 42843450 h 1534"/>
              <a:gd name="T62" fmla="*/ 1829633438 w 1534"/>
              <a:gd name="T63" fmla="*/ 7561263 h 1534"/>
              <a:gd name="T64" fmla="*/ 2129532825 w 1534"/>
              <a:gd name="T65" fmla="*/ 15120938 h 1534"/>
              <a:gd name="T66" fmla="*/ 2147483647 w 1534"/>
              <a:gd name="T67" fmla="*/ 65524063 h 1534"/>
              <a:gd name="T68" fmla="*/ 2147483647 w 1534"/>
              <a:gd name="T69" fmla="*/ 153730325 h 1534"/>
              <a:gd name="T70" fmla="*/ 2147483647 w 1534"/>
              <a:gd name="T71" fmla="*/ 284778450 h 1534"/>
              <a:gd name="T72" fmla="*/ 2147483647 w 1534"/>
              <a:gd name="T73" fmla="*/ 446068450 h 1534"/>
              <a:gd name="T74" fmla="*/ 2147483647 w 1534"/>
              <a:gd name="T75" fmla="*/ 637600325 h 1534"/>
              <a:gd name="T76" fmla="*/ 2147483647 w 1534"/>
              <a:gd name="T77" fmla="*/ 856853125 h 1534"/>
              <a:gd name="T78" fmla="*/ 2147483647 w 1534"/>
              <a:gd name="T79" fmla="*/ 1098788125 h 1534"/>
              <a:gd name="T80" fmla="*/ 2147483647 w 1534"/>
              <a:gd name="T81" fmla="*/ 1360884375 h 1534"/>
              <a:gd name="T82" fmla="*/ 2147483647 w 1534"/>
              <a:gd name="T83" fmla="*/ 1640622513 h 1534"/>
              <a:gd name="T84" fmla="*/ 2147483647 w 1534"/>
              <a:gd name="T85" fmla="*/ 1932960638 h 153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534"/>
              <a:gd name="T130" fmla="*/ 0 h 1534"/>
              <a:gd name="T131" fmla="*/ 1534 w 1534"/>
              <a:gd name="T132" fmla="*/ 1534 h 153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534" h="1534">
                <a:moveTo>
                  <a:pt x="1534" y="767"/>
                </a:moveTo>
                <a:lnTo>
                  <a:pt x="1534" y="808"/>
                </a:lnTo>
                <a:lnTo>
                  <a:pt x="1531" y="845"/>
                </a:lnTo>
                <a:lnTo>
                  <a:pt x="1525" y="886"/>
                </a:lnTo>
                <a:lnTo>
                  <a:pt x="1520" y="924"/>
                </a:lnTo>
                <a:lnTo>
                  <a:pt x="1511" y="959"/>
                </a:lnTo>
                <a:lnTo>
                  <a:pt x="1499" y="997"/>
                </a:lnTo>
                <a:lnTo>
                  <a:pt x="1488" y="1031"/>
                </a:lnTo>
                <a:lnTo>
                  <a:pt x="1473" y="1066"/>
                </a:lnTo>
                <a:lnTo>
                  <a:pt x="1459" y="1101"/>
                </a:lnTo>
                <a:lnTo>
                  <a:pt x="1441" y="1133"/>
                </a:lnTo>
                <a:lnTo>
                  <a:pt x="1424" y="1165"/>
                </a:lnTo>
                <a:lnTo>
                  <a:pt x="1403" y="1197"/>
                </a:lnTo>
                <a:lnTo>
                  <a:pt x="1383" y="1226"/>
                </a:lnTo>
                <a:lnTo>
                  <a:pt x="1360" y="1255"/>
                </a:lnTo>
                <a:lnTo>
                  <a:pt x="1334" y="1284"/>
                </a:lnTo>
                <a:lnTo>
                  <a:pt x="1310" y="1310"/>
                </a:lnTo>
                <a:lnTo>
                  <a:pt x="1284" y="1337"/>
                </a:lnTo>
                <a:lnTo>
                  <a:pt x="1255" y="1360"/>
                </a:lnTo>
                <a:lnTo>
                  <a:pt x="1226" y="1383"/>
                </a:lnTo>
                <a:lnTo>
                  <a:pt x="1197" y="1403"/>
                </a:lnTo>
                <a:lnTo>
                  <a:pt x="1165" y="1424"/>
                </a:lnTo>
                <a:lnTo>
                  <a:pt x="1133" y="1444"/>
                </a:lnTo>
                <a:lnTo>
                  <a:pt x="1098" y="1459"/>
                </a:lnTo>
                <a:lnTo>
                  <a:pt x="1066" y="1476"/>
                </a:lnTo>
                <a:lnTo>
                  <a:pt x="1031" y="1488"/>
                </a:lnTo>
                <a:lnTo>
                  <a:pt x="997" y="1502"/>
                </a:lnTo>
                <a:lnTo>
                  <a:pt x="959" y="1511"/>
                </a:lnTo>
                <a:lnTo>
                  <a:pt x="921" y="1520"/>
                </a:lnTo>
                <a:lnTo>
                  <a:pt x="883" y="1525"/>
                </a:lnTo>
                <a:lnTo>
                  <a:pt x="845" y="1531"/>
                </a:lnTo>
                <a:lnTo>
                  <a:pt x="808" y="1534"/>
                </a:lnTo>
                <a:lnTo>
                  <a:pt x="767" y="1534"/>
                </a:lnTo>
                <a:lnTo>
                  <a:pt x="726" y="1534"/>
                </a:lnTo>
                <a:lnTo>
                  <a:pt x="689" y="1531"/>
                </a:lnTo>
                <a:lnTo>
                  <a:pt x="651" y="1525"/>
                </a:lnTo>
                <a:lnTo>
                  <a:pt x="613" y="1520"/>
                </a:lnTo>
                <a:lnTo>
                  <a:pt x="575" y="1511"/>
                </a:lnTo>
                <a:lnTo>
                  <a:pt x="538" y="1502"/>
                </a:lnTo>
                <a:lnTo>
                  <a:pt x="503" y="1488"/>
                </a:lnTo>
                <a:lnTo>
                  <a:pt x="468" y="1476"/>
                </a:lnTo>
                <a:lnTo>
                  <a:pt x="436" y="1459"/>
                </a:lnTo>
                <a:lnTo>
                  <a:pt x="401" y="1444"/>
                </a:lnTo>
                <a:lnTo>
                  <a:pt x="369" y="1424"/>
                </a:lnTo>
                <a:lnTo>
                  <a:pt x="337" y="1403"/>
                </a:lnTo>
                <a:lnTo>
                  <a:pt x="308" y="1383"/>
                </a:lnTo>
                <a:lnTo>
                  <a:pt x="279" y="1360"/>
                </a:lnTo>
                <a:lnTo>
                  <a:pt x="250" y="1337"/>
                </a:lnTo>
                <a:lnTo>
                  <a:pt x="224" y="1310"/>
                </a:lnTo>
                <a:lnTo>
                  <a:pt x="200" y="1284"/>
                </a:lnTo>
                <a:lnTo>
                  <a:pt x="174" y="1255"/>
                </a:lnTo>
                <a:lnTo>
                  <a:pt x="151" y="1226"/>
                </a:lnTo>
                <a:lnTo>
                  <a:pt x="131" y="1197"/>
                </a:lnTo>
                <a:lnTo>
                  <a:pt x="110" y="1165"/>
                </a:lnTo>
                <a:lnTo>
                  <a:pt x="93" y="1133"/>
                </a:lnTo>
                <a:lnTo>
                  <a:pt x="76" y="1101"/>
                </a:lnTo>
                <a:lnTo>
                  <a:pt x="61" y="1066"/>
                </a:lnTo>
                <a:lnTo>
                  <a:pt x="46" y="1031"/>
                </a:lnTo>
                <a:lnTo>
                  <a:pt x="35" y="997"/>
                </a:lnTo>
                <a:lnTo>
                  <a:pt x="23" y="959"/>
                </a:lnTo>
                <a:lnTo>
                  <a:pt x="15" y="924"/>
                </a:lnTo>
                <a:lnTo>
                  <a:pt x="9" y="886"/>
                </a:lnTo>
                <a:lnTo>
                  <a:pt x="3" y="845"/>
                </a:lnTo>
                <a:lnTo>
                  <a:pt x="0" y="808"/>
                </a:lnTo>
                <a:lnTo>
                  <a:pt x="0" y="767"/>
                </a:lnTo>
                <a:lnTo>
                  <a:pt x="0" y="729"/>
                </a:lnTo>
                <a:lnTo>
                  <a:pt x="3" y="689"/>
                </a:lnTo>
                <a:lnTo>
                  <a:pt x="9" y="651"/>
                </a:lnTo>
                <a:lnTo>
                  <a:pt x="15" y="613"/>
                </a:lnTo>
                <a:lnTo>
                  <a:pt x="23" y="575"/>
                </a:lnTo>
                <a:lnTo>
                  <a:pt x="35" y="540"/>
                </a:lnTo>
                <a:lnTo>
                  <a:pt x="46" y="506"/>
                </a:lnTo>
                <a:lnTo>
                  <a:pt x="61" y="471"/>
                </a:lnTo>
                <a:lnTo>
                  <a:pt x="76" y="436"/>
                </a:lnTo>
                <a:lnTo>
                  <a:pt x="93" y="404"/>
                </a:lnTo>
                <a:lnTo>
                  <a:pt x="110" y="372"/>
                </a:lnTo>
                <a:lnTo>
                  <a:pt x="131" y="340"/>
                </a:lnTo>
                <a:lnTo>
                  <a:pt x="151" y="308"/>
                </a:lnTo>
                <a:lnTo>
                  <a:pt x="174" y="279"/>
                </a:lnTo>
                <a:lnTo>
                  <a:pt x="200" y="253"/>
                </a:lnTo>
                <a:lnTo>
                  <a:pt x="224" y="227"/>
                </a:lnTo>
                <a:lnTo>
                  <a:pt x="250" y="200"/>
                </a:lnTo>
                <a:lnTo>
                  <a:pt x="279" y="177"/>
                </a:lnTo>
                <a:lnTo>
                  <a:pt x="308" y="154"/>
                </a:lnTo>
                <a:lnTo>
                  <a:pt x="337" y="134"/>
                </a:lnTo>
                <a:lnTo>
                  <a:pt x="369" y="113"/>
                </a:lnTo>
                <a:lnTo>
                  <a:pt x="401" y="93"/>
                </a:lnTo>
                <a:lnTo>
                  <a:pt x="436" y="76"/>
                </a:lnTo>
                <a:lnTo>
                  <a:pt x="468" y="61"/>
                </a:lnTo>
                <a:lnTo>
                  <a:pt x="503" y="46"/>
                </a:lnTo>
                <a:lnTo>
                  <a:pt x="538" y="35"/>
                </a:lnTo>
                <a:lnTo>
                  <a:pt x="575" y="26"/>
                </a:lnTo>
                <a:lnTo>
                  <a:pt x="613" y="17"/>
                </a:lnTo>
                <a:lnTo>
                  <a:pt x="651" y="9"/>
                </a:lnTo>
                <a:lnTo>
                  <a:pt x="689" y="6"/>
                </a:lnTo>
                <a:lnTo>
                  <a:pt x="726" y="3"/>
                </a:lnTo>
                <a:lnTo>
                  <a:pt x="767" y="0"/>
                </a:lnTo>
                <a:lnTo>
                  <a:pt x="808" y="3"/>
                </a:lnTo>
                <a:lnTo>
                  <a:pt x="845" y="6"/>
                </a:lnTo>
                <a:lnTo>
                  <a:pt x="883" y="9"/>
                </a:lnTo>
                <a:lnTo>
                  <a:pt x="921" y="17"/>
                </a:lnTo>
                <a:lnTo>
                  <a:pt x="959" y="26"/>
                </a:lnTo>
                <a:lnTo>
                  <a:pt x="997" y="35"/>
                </a:lnTo>
                <a:lnTo>
                  <a:pt x="1031" y="46"/>
                </a:lnTo>
                <a:lnTo>
                  <a:pt x="1066" y="61"/>
                </a:lnTo>
                <a:lnTo>
                  <a:pt x="1098" y="76"/>
                </a:lnTo>
                <a:lnTo>
                  <a:pt x="1133" y="93"/>
                </a:lnTo>
                <a:lnTo>
                  <a:pt x="1165" y="113"/>
                </a:lnTo>
                <a:lnTo>
                  <a:pt x="1197" y="134"/>
                </a:lnTo>
                <a:lnTo>
                  <a:pt x="1226" y="154"/>
                </a:lnTo>
                <a:lnTo>
                  <a:pt x="1255" y="177"/>
                </a:lnTo>
                <a:lnTo>
                  <a:pt x="1284" y="200"/>
                </a:lnTo>
                <a:lnTo>
                  <a:pt x="1310" y="227"/>
                </a:lnTo>
                <a:lnTo>
                  <a:pt x="1334" y="253"/>
                </a:lnTo>
                <a:lnTo>
                  <a:pt x="1360" y="279"/>
                </a:lnTo>
                <a:lnTo>
                  <a:pt x="1383" y="308"/>
                </a:lnTo>
                <a:lnTo>
                  <a:pt x="1403" y="340"/>
                </a:lnTo>
                <a:lnTo>
                  <a:pt x="1424" y="372"/>
                </a:lnTo>
                <a:lnTo>
                  <a:pt x="1441" y="404"/>
                </a:lnTo>
                <a:lnTo>
                  <a:pt x="1459" y="436"/>
                </a:lnTo>
                <a:lnTo>
                  <a:pt x="1473" y="471"/>
                </a:lnTo>
                <a:lnTo>
                  <a:pt x="1488" y="506"/>
                </a:lnTo>
                <a:lnTo>
                  <a:pt x="1499" y="540"/>
                </a:lnTo>
                <a:lnTo>
                  <a:pt x="1511" y="575"/>
                </a:lnTo>
                <a:lnTo>
                  <a:pt x="1520" y="613"/>
                </a:lnTo>
                <a:lnTo>
                  <a:pt x="1525" y="651"/>
                </a:lnTo>
                <a:lnTo>
                  <a:pt x="1531" y="689"/>
                </a:lnTo>
                <a:lnTo>
                  <a:pt x="1534" y="729"/>
                </a:lnTo>
                <a:lnTo>
                  <a:pt x="1534" y="767"/>
                </a:lnTo>
                <a:close/>
              </a:path>
            </a:pathLst>
          </a:custGeom>
          <a:solidFill>
            <a:srgbClr val="D82A1A"/>
          </a:solidFill>
          <a:ln w="9525">
            <a:noFill/>
            <a:round/>
          </a:ln>
        </p:spPr>
        <p:txBody>
          <a:bodyPr/>
          <a:lstStyle/>
          <a:p>
            <a:pPr defTabSz="457200" fontAlgn="base">
              <a:spcBef>
                <a:spcPct val="0"/>
              </a:spcBef>
              <a:spcAft>
                <a:spcPct val="0"/>
              </a:spcAft>
            </a:pPr>
            <a:endParaRPr lang="zh-CN" altLang="en-US">
              <a:solidFill>
                <a:srgbClr val="000000"/>
              </a:solidFill>
              <a:latin typeface="Calibri" panose="020F0502020204030204" charset="0"/>
            </a:endParaRPr>
          </a:p>
        </p:txBody>
      </p:sp>
      <p:sp>
        <p:nvSpPr>
          <p:cNvPr id="7" name="TextBox 17"/>
          <p:cNvSpPr txBox="1">
            <a:spLocks noChangeArrowheads="1"/>
          </p:cNvSpPr>
          <p:nvPr/>
        </p:nvSpPr>
        <p:spPr bwMode="auto">
          <a:xfrm>
            <a:off x="2101794" y="3396737"/>
            <a:ext cx="1146175" cy="461665"/>
          </a:xfrm>
          <a:prstGeom prst="rect">
            <a:avLst/>
          </a:prstGeom>
          <a:noFill/>
          <a:ln w="9525">
            <a:noFill/>
            <a:miter lim="800000"/>
          </a:ln>
        </p:spPr>
        <p:txBody>
          <a:bodyPr wrap="square">
            <a:spAutoFit/>
          </a:bodyPr>
          <a:lstStyle/>
          <a:p>
            <a:pPr marL="342900" indent="-342900" defTabSz="457200" fontAlgn="base">
              <a:spcBef>
                <a:spcPct val="0"/>
              </a:spcBef>
              <a:spcAft>
                <a:spcPct val="0"/>
              </a:spcAft>
              <a:buFont typeface="Arial" panose="020B0604020202020204" pitchFamily="34" charset="0"/>
              <a:buNone/>
            </a:pPr>
            <a:r>
              <a:rPr lang="zh-CN" altLang="zh-CN" b="1" dirty="0">
                <a:solidFill>
                  <a:schemeClr val="bg1"/>
                </a:solidFill>
              </a:rPr>
              <a:t>现实性</a:t>
            </a:r>
            <a:endParaRPr lang="en-GB" b="1" dirty="0">
              <a:solidFill>
                <a:schemeClr val="bg1"/>
              </a:solidFill>
              <a:latin typeface="Calibri" panose="020F0502020204030204" charset="0"/>
            </a:endParaRPr>
          </a:p>
        </p:txBody>
      </p:sp>
      <p:sp>
        <p:nvSpPr>
          <p:cNvPr id="8" name="Freeform 24"/>
          <p:cNvSpPr/>
          <p:nvPr/>
        </p:nvSpPr>
        <p:spPr bwMode="auto">
          <a:xfrm>
            <a:off x="1107964" y="4039130"/>
            <a:ext cx="769938" cy="550863"/>
          </a:xfrm>
          <a:custGeom>
            <a:avLst/>
            <a:gdLst>
              <a:gd name="T0" fmla="*/ 47883794 w 485"/>
              <a:gd name="T1" fmla="*/ 730845976 h 347"/>
              <a:gd name="T2" fmla="*/ 113407899 w 485"/>
              <a:gd name="T3" fmla="*/ 690523439 h 347"/>
              <a:gd name="T4" fmla="*/ 257056104 w 485"/>
              <a:gd name="T5" fmla="*/ 584676781 h 347"/>
              <a:gd name="T6" fmla="*/ 337701157 w 485"/>
              <a:gd name="T7" fmla="*/ 521673611 h 347"/>
              <a:gd name="T8" fmla="*/ 410786529 w 485"/>
              <a:gd name="T9" fmla="*/ 448588220 h 347"/>
              <a:gd name="T10" fmla="*/ 466230003 w 485"/>
              <a:gd name="T11" fmla="*/ 367943146 h 347"/>
              <a:gd name="T12" fmla="*/ 491431582 w 485"/>
              <a:gd name="T13" fmla="*/ 337701244 h 347"/>
              <a:gd name="T14" fmla="*/ 498991262 w 485"/>
              <a:gd name="T15" fmla="*/ 297378707 h 347"/>
              <a:gd name="T16" fmla="*/ 514112209 w 485"/>
              <a:gd name="T17" fmla="*/ 257056171 h 347"/>
              <a:gd name="T18" fmla="*/ 531754108 w 485"/>
              <a:gd name="T19" fmla="*/ 224294904 h 347"/>
              <a:gd name="T20" fmla="*/ 561996002 w 485"/>
              <a:gd name="T21" fmla="*/ 183972367 h 347"/>
              <a:gd name="T22" fmla="*/ 587197581 w 485"/>
              <a:gd name="T23" fmla="*/ 151209512 h 347"/>
              <a:gd name="T24" fmla="*/ 667842634 w 485"/>
              <a:gd name="T25" fmla="*/ 88206343 h 347"/>
              <a:gd name="T26" fmla="*/ 748487686 w 485"/>
              <a:gd name="T27" fmla="*/ 40322537 h 347"/>
              <a:gd name="T28" fmla="*/ 796369892 w 485"/>
              <a:gd name="T29" fmla="*/ 25201585 h 347"/>
              <a:gd name="T30" fmla="*/ 844253686 w 485"/>
              <a:gd name="T31" fmla="*/ 7561269 h 347"/>
              <a:gd name="T32" fmla="*/ 892135892 w 485"/>
              <a:gd name="T33" fmla="*/ 0 h 347"/>
              <a:gd name="T34" fmla="*/ 940019685 w 485"/>
              <a:gd name="T35" fmla="*/ 0 h 347"/>
              <a:gd name="T36" fmla="*/ 987901892 w 485"/>
              <a:gd name="T37" fmla="*/ 7561269 h 347"/>
              <a:gd name="T38" fmla="*/ 1035785685 w 485"/>
              <a:gd name="T39" fmla="*/ 15120951 h 347"/>
              <a:gd name="T40" fmla="*/ 1076108211 w 485"/>
              <a:gd name="T41" fmla="*/ 32762855 h 347"/>
              <a:gd name="T42" fmla="*/ 1116430738 w 485"/>
              <a:gd name="T43" fmla="*/ 63004757 h 347"/>
              <a:gd name="T44" fmla="*/ 1149191996 w 485"/>
              <a:gd name="T45" fmla="*/ 95766024 h 347"/>
              <a:gd name="T46" fmla="*/ 1181954843 w 485"/>
              <a:gd name="T47" fmla="*/ 136088561 h 347"/>
              <a:gd name="T48" fmla="*/ 1197075790 w 485"/>
              <a:gd name="T49" fmla="*/ 176411098 h 347"/>
              <a:gd name="T50" fmla="*/ 1214716101 w 485"/>
              <a:gd name="T51" fmla="*/ 224294904 h 347"/>
              <a:gd name="T52" fmla="*/ 1222277369 w 485"/>
              <a:gd name="T53" fmla="*/ 272177122 h 347"/>
              <a:gd name="T54" fmla="*/ 1222277369 w 485"/>
              <a:gd name="T55" fmla="*/ 327620610 h 347"/>
              <a:gd name="T56" fmla="*/ 1214716101 w 485"/>
              <a:gd name="T57" fmla="*/ 378023781 h 347"/>
              <a:gd name="T58" fmla="*/ 1197075790 w 485"/>
              <a:gd name="T59" fmla="*/ 433467268 h 347"/>
              <a:gd name="T60" fmla="*/ 1181954843 w 485"/>
              <a:gd name="T61" fmla="*/ 481351074 h 347"/>
              <a:gd name="T62" fmla="*/ 1149191996 w 485"/>
              <a:gd name="T63" fmla="*/ 536794562 h 347"/>
              <a:gd name="T64" fmla="*/ 1116430738 w 485"/>
              <a:gd name="T65" fmla="*/ 584676781 h 347"/>
              <a:gd name="T66" fmla="*/ 1076108211 w 485"/>
              <a:gd name="T67" fmla="*/ 632560587 h 347"/>
              <a:gd name="T68" fmla="*/ 1028224418 w 485"/>
              <a:gd name="T69" fmla="*/ 680442805 h 347"/>
              <a:gd name="T70" fmla="*/ 980342212 w 485"/>
              <a:gd name="T71" fmla="*/ 720765342 h 347"/>
              <a:gd name="T72" fmla="*/ 917337471 w 485"/>
              <a:gd name="T73" fmla="*/ 753528196 h 347"/>
              <a:gd name="T74" fmla="*/ 851813366 w 485"/>
              <a:gd name="T75" fmla="*/ 786289464 h 347"/>
              <a:gd name="T76" fmla="*/ 778729581 w 485"/>
              <a:gd name="T77" fmla="*/ 819052318 h 347"/>
              <a:gd name="T78" fmla="*/ 708165160 w 485"/>
              <a:gd name="T79" fmla="*/ 834173270 h 347"/>
              <a:gd name="T80" fmla="*/ 561996002 w 485"/>
              <a:gd name="T81" fmla="*/ 856853903 h 347"/>
              <a:gd name="T82" fmla="*/ 418346209 w 485"/>
              <a:gd name="T83" fmla="*/ 874495806 h 347"/>
              <a:gd name="T84" fmla="*/ 289818951 w 485"/>
              <a:gd name="T85" fmla="*/ 866934537 h 347"/>
              <a:gd name="T86" fmla="*/ 176411052 w 485"/>
              <a:gd name="T87" fmla="*/ 856853903 h 347"/>
              <a:gd name="T88" fmla="*/ 80645052 w 485"/>
              <a:gd name="T89" fmla="*/ 849294221 h 347"/>
              <a:gd name="T90" fmla="*/ 0 w 485"/>
              <a:gd name="T91" fmla="*/ 834173270 h 347"/>
              <a:gd name="T92" fmla="*/ 47883794 w 485"/>
              <a:gd name="T93" fmla="*/ 730845976 h 34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485"/>
              <a:gd name="T142" fmla="*/ 0 h 347"/>
              <a:gd name="T143" fmla="*/ 485 w 485"/>
              <a:gd name="T144" fmla="*/ 347 h 34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485" h="347">
                <a:moveTo>
                  <a:pt x="19" y="290"/>
                </a:moveTo>
                <a:lnTo>
                  <a:pt x="45" y="274"/>
                </a:lnTo>
                <a:lnTo>
                  <a:pt x="102" y="232"/>
                </a:lnTo>
                <a:lnTo>
                  <a:pt x="134" y="207"/>
                </a:lnTo>
                <a:lnTo>
                  <a:pt x="163" y="178"/>
                </a:lnTo>
                <a:lnTo>
                  <a:pt x="185" y="146"/>
                </a:lnTo>
                <a:lnTo>
                  <a:pt x="195" y="134"/>
                </a:lnTo>
                <a:lnTo>
                  <a:pt x="198" y="118"/>
                </a:lnTo>
                <a:lnTo>
                  <a:pt x="204" y="102"/>
                </a:lnTo>
                <a:lnTo>
                  <a:pt x="211" y="89"/>
                </a:lnTo>
                <a:lnTo>
                  <a:pt x="223" y="73"/>
                </a:lnTo>
                <a:lnTo>
                  <a:pt x="233" y="60"/>
                </a:lnTo>
                <a:lnTo>
                  <a:pt x="265" y="35"/>
                </a:lnTo>
                <a:lnTo>
                  <a:pt x="297" y="16"/>
                </a:lnTo>
                <a:lnTo>
                  <a:pt x="316" y="10"/>
                </a:lnTo>
                <a:lnTo>
                  <a:pt x="335" y="3"/>
                </a:lnTo>
                <a:lnTo>
                  <a:pt x="354" y="0"/>
                </a:lnTo>
                <a:lnTo>
                  <a:pt x="373" y="0"/>
                </a:lnTo>
                <a:lnTo>
                  <a:pt x="392" y="3"/>
                </a:lnTo>
                <a:lnTo>
                  <a:pt x="411" y="6"/>
                </a:lnTo>
                <a:lnTo>
                  <a:pt x="427" y="13"/>
                </a:lnTo>
                <a:lnTo>
                  <a:pt x="443" y="25"/>
                </a:lnTo>
                <a:lnTo>
                  <a:pt x="456" y="38"/>
                </a:lnTo>
                <a:lnTo>
                  <a:pt x="469" y="54"/>
                </a:lnTo>
                <a:lnTo>
                  <a:pt x="475" y="70"/>
                </a:lnTo>
                <a:lnTo>
                  <a:pt x="482" y="89"/>
                </a:lnTo>
                <a:lnTo>
                  <a:pt x="485" y="108"/>
                </a:lnTo>
                <a:lnTo>
                  <a:pt x="485" y="130"/>
                </a:lnTo>
                <a:lnTo>
                  <a:pt x="482" y="150"/>
                </a:lnTo>
                <a:lnTo>
                  <a:pt x="475" y="172"/>
                </a:lnTo>
                <a:lnTo>
                  <a:pt x="469" y="191"/>
                </a:lnTo>
                <a:lnTo>
                  <a:pt x="456" y="213"/>
                </a:lnTo>
                <a:lnTo>
                  <a:pt x="443" y="232"/>
                </a:lnTo>
                <a:lnTo>
                  <a:pt x="427" y="251"/>
                </a:lnTo>
                <a:lnTo>
                  <a:pt x="408" y="270"/>
                </a:lnTo>
                <a:lnTo>
                  <a:pt x="389" y="286"/>
                </a:lnTo>
                <a:lnTo>
                  <a:pt x="364" y="299"/>
                </a:lnTo>
                <a:lnTo>
                  <a:pt x="338" y="312"/>
                </a:lnTo>
                <a:lnTo>
                  <a:pt x="309" y="325"/>
                </a:lnTo>
                <a:lnTo>
                  <a:pt x="281" y="331"/>
                </a:lnTo>
                <a:lnTo>
                  <a:pt x="223" y="340"/>
                </a:lnTo>
                <a:lnTo>
                  <a:pt x="166" y="347"/>
                </a:lnTo>
                <a:lnTo>
                  <a:pt x="115" y="344"/>
                </a:lnTo>
                <a:lnTo>
                  <a:pt x="70" y="340"/>
                </a:lnTo>
                <a:lnTo>
                  <a:pt x="32" y="337"/>
                </a:lnTo>
                <a:lnTo>
                  <a:pt x="0" y="331"/>
                </a:lnTo>
                <a:lnTo>
                  <a:pt x="19" y="290"/>
                </a:lnTo>
                <a:close/>
              </a:path>
            </a:pathLst>
          </a:custGeom>
          <a:solidFill>
            <a:srgbClr val="D86C12"/>
          </a:solidFill>
          <a:ln w="9525">
            <a:noFill/>
            <a:round/>
          </a:ln>
        </p:spPr>
        <p:txBody>
          <a:bodyPr/>
          <a:lstStyle/>
          <a:p>
            <a:pPr defTabSz="457200" fontAlgn="base">
              <a:spcBef>
                <a:spcPct val="0"/>
              </a:spcBef>
              <a:spcAft>
                <a:spcPct val="0"/>
              </a:spcAft>
            </a:pPr>
            <a:endParaRPr lang="zh-CN" altLang="en-US">
              <a:solidFill>
                <a:srgbClr val="000000"/>
              </a:solidFill>
              <a:latin typeface="Calibri" panose="020F0502020204030204" charset="0"/>
            </a:endParaRPr>
          </a:p>
        </p:txBody>
      </p:sp>
      <p:sp>
        <p:nvSpPr>
          <p:cNvPr id="10" name="Freeform 32"/>
          <p:cNvSpPr/>
          <p:nvPr/>
        </p:nvSpPr>
        <p:spPr bwMode="auto">
          <a:xfrm>
            <a:off x="3355975" y="1977239"/>
            <a:ext cx="1679532" cy="1504597"/>
          </a:xfrm>
          <a:custGeom>
            <a:avLst/>
            <a:gdLst>
              <a:gd name="T0" fmla="*/ 2147483647 w 1341"/>
              <a:gd name="T1" fmla="*/ 1781751681 h 1341"/>
              <a:gd name="T2" fmla="*/ 2147483647 w 1341"/>
              <a:gd name="T3" fmla="*/ 1953122346 h 1341"/>
              <a:gd name="T4" fmla="*/ 2147483647 w 1341"/>
              <a:gd name="T5" fmla="*/ 2147483647 h 1341"/>
              <a:gd name="T6" fmla="*/ 2147483647 w 1341"/>
              <a:gd name="T7" fmla="*/ 2147483647 h 1341"/>
              <a:gd name="T8" fmla="*/ 2147483647 w 1341"/>
              <a:gd name="T9" fmla="*/ 2147483647 h 1341"/>
              <a:gd name="T10" fmla="*/ 2147483647 w 1341"/>
              <a:gd name="T11" fmla="*/ 2147483647 h 1341"/>
              <a:gd name="T12" fmla="*/ 2147483647 w 1341"/>
              <a:gd name="T13" fmla="*/ 2147483647 h 1341"/>
              <a:gd name="T14" fmla="*/ 2147483647 w 1341"/>
              <a:gd name="T15" fmla="*/ 2147483647 h 1341"/>
              <a:gd name="T16" fmla="*/ 1945561082 w 1341"/>
              <a:gd name="T17" fmla="*/ 2147483647 h 1341"/>
              <a:gd name="T18" fmla="*/ 1774190417 w 1341"/>
              <a:gd name="T19" fmla="*/ 2147483647 h 1341"/>
              <a:gd name="T20" fmla="*/ 1605340702 w 1341"/>
              <a:gd name="T21" fmla="*/ 2147483647 h 1341"/>
              <a:gd name="T22" fmla="*/ 1433970037 w 1341"/>
              <a:gd name="T23" fmla="*/ 2147483647 h 1341"/>
              <a:gd name="T24" fmla="*/ 1186994666 w 1341"/>
              <a:gd name="T25" fmla="*/ 2147483647 h 1341"/>
              <a:gd name="T26" fmla="*/ 887095208 w 1341"/>
              <a:gd name="T27" fmla="*/ 2147483647 h 1341"/>
              <a:gd name="T28" fmla="*/ 617439220 w 1341"/>
              <a:gd name="T29" fmla="*/ 2147483647 h 1341"/>
              <a:gd name="T30" fmla="*/ 383063840 w 1341"/>
              <a:gd name="T31" fmla="*/ 2147483647 h 1341"/>
              <a:gd name="T32" fmla="*/ 206652861 w 1341"/>
              <a:gd name="T33" fmla="*/ 2147483647 h 1341"/>
              <a:gd name="T34" fmla="*/ 78125656 w 1341"/>
              <a:gd name="T35" fmla="*/ 2147483647 h 1341"/>
              <a:gd name="T36" fmla="*/ 20161255 w 1341"/>
              <a:gd name="T37" fmla="*/ 1953122346 h 1341"/>
              <a:gd name="T38" fmla="*/ 0 w 1341"/>
              <a:gd name="T39" fmla="*/ 1781751681 h 1341"/>
              <a:gd name="T40" fmla="*/ 0 w 1341"/>
              <a:gd name="T41" fmla="*/ 1605340702 h 1341"/>
              <a:gd name="T42" fmla="*/ 20161255 w 1341"/>
              <a:gd name="T43" fmla="*/ 1433970037 h 1341"/>
              <a:gd name="T44" fmla="*/ 78125656 w 1341"/>
              <a:gd name="T45" fmla="*/ 1192034980 h 1341"/>
              <a:gd name="T46" fmla="*/ 206652861 w 1341"/>
              <a:gd name="T47" fmla="*/ 887095208 h 1341"/>
              <a:gd name="T48" fmla="*/ 383063840 w 1341"/>
              <a:gd name="T49" fmla="*/ 617439220 h 1341"/>
              <a:gd name="T50" fmla="*/ 617439220 w 1341"/>
              <a:gd name="T51" fmla="*/ 390625104 h 1341"/>
              <a:gd name="T52" fmla="*/ 887095208 w 1341"/>
              <a:gd name="T53" fmla="*/ 206652861 h 1341"/>
              <a:gd name="T54" fmla="*/ 1186994666 w 1341"/>
              <a:gd name="T55" fmla="*/ 78125656 h 1341"/>
              <a:gd name="T56" fmla="*/ 1433970037 w 1341"/>
              <a:gd name="T57" fmla="*/ 20161255 h 1341"/>
              <a:gd name="T58" fmla="*/ 1605340702 w 1341"/>
              <a:gd name="T59" fmla="*/ 7561264 h 1341"/>
              <a:gd name="T60" fmla="*/ 1774190417 w 1341"/>
              <a:gd name="T61" fmla="*/ 7561264 h 1341"/>
              <a:gd name="T62" fmla="*/ 1945561082 w 1341"/>
              <a:gd name="T63" fmla="*/ 20161255 h 1341"/>
              <a:gd name="T64" fmla="*/ 2147483647 w 1341"/>
              <a:gd name="T65" fmla="*/ 78125656 h 1341"/>
              <a:gd name="T66" fmla="*/ 2147483647 w 1341"/>
              <a:gd name="T67" fmla="*/ 206652861 h 1341"/>
              <a:gd name="T68" fmla="*/ 2147483647 w 1341"/>
              <a:gd name="T69" fmla="*/ 390625104 h 1341"/>
              <a:gd name="T70" fmla="*/ 2147483647 w 1341"/>
              <a:gd name="T71" fmla="*/ 617439220 h 1341"/>
              <a:gd name="T72" fmla="*/ 2147483647 w 1341"/>
              <a:gd name="T73" fmla="*/ 887095208 h 1341"/>
              <a:gd name="T74" fmla="*/ 2147483647 w 1341"/>
              <a:gd name="T75" fmla="*/ 1192034980 h 1341"/>
              <a:gd name="T76" fmla="*/ 2147483647 w 1341"/>
              <a:gd name="T77" fmla="*/ 1433970037 h 1341"/>
              <a:gd name="T78" fmla="*/ 2147483647 w 1341"/>
              <a:gd name="T79" fmla="*/ 1605340702 h 134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341"/>
              <a:gd name="T121" fmla="*/ 0 h 1341"/>
              <a:gd name="T122" fmla="*/ 1341 w 1341"/>
              <a:gd name="T123" fmla="*/ 1341 h 134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341" h="1341">
                <a:moveTo>
                  <a:pt x="1341" y="671"/>
                </a:moveTo>
                <a:lnTo>
                  <a:pt x="1341" y="707"/>
                </a:lnTo>
                <a:lnTo>
                  <a:pt x="1338" y="741"/>
                </a:lnTo>
                <a:lnTo>
                  <a:pt x="1333" y="775"/>
                </a:lnTo>
                <a:lnTo>
                  <a:pt x="1327" y="806"/>
                </a:lnTo>
                <a:lnTo>
                  <a:pt x="1310" y="871"/>
                </a:lnTo>
                <a:lnTo>
                  <a:pt x="1288" y="933"/>
                </a:lnTo>
                <a:lnTo>
                  <a:pt x="1259" y="992"/>
                </a:lnTo>
                <a:lnTo>
                  <a:pt x="1226" y="1045"/>
                </a:lnTo>
                <a:lnTo>
                  <a:pt x="1189" y="1099"/>
                </a:lnTo>
                <a:lnTo>
                  <a:pt x="1144" y="1147"/>
                </a:lnTo>
                <a:lnTo>
                  <a:pt x="1096" y="1189"/>
                </a:lnTo>
                <a:lnTo>
                  <a:pt x="1045" y="1228"/>
                </a:lnTo>
                <a:lnTo>
                  <a:pt x="989" y="1262"/>
                </a:lnTo>
                <a:lnTo>
                  <a:pt x="933" y="1290"/>
                </a:lnTo>
                <a:lnTo>
                  <a:pt x="871" y="1313"/>
                </a:lnTo>
                <a:lnTo>
                  <a:pt x="806" y="1330"/>
                </a:lnTo>
                <a:lnTo>
                  <a:pt x="772" y="1336"/>
                </a:lnTo>
                <a:lnTo>
                  <a:pt x="738" y="1338"/>
                </a:lnTo>
                <a:lnTo>
                  <a:pt x="704" y="1341"/>
                </a:lnTo>
                <a:lnTo>
                  <a:pt x="671" y="1341"/>
                </a:lnTo>
                <a:lnTo>
                  <a:pt x="637" y="1341"/>
                </a:lnTo>
                <a:lnTo>
                  <a:pt x="603" y="1338"/>
                </a:lnTo>
                <a:lnTo>
                  <a:pt x="569" y="1336"/>
                </a:lnTo>
                <a:lnTo>
                  <a:pt x="535" y="1330"/>
                </a:lnTo>
                <a:lnTo>
                  <a:pt x="471" y="1313"/>
                </a:lnTo>
                <a:lnTo>
                  <a:pt x="409" y="1290"/>
                </a:lnTo>
                <a:lnTo>
                  <a:pt x="352" y="1262"/>
                </a:lnTo>
                <a:lnTo>
                  <a:pt x="296" y="1228"/>
                </a:lnTo>
                <a:lnTo>
                  <a:pt x="245" y="1189"/>
                </a:lnTo>
                <a:lnTo>
                  <a:pt x="197" y="1147"/>
                </a:lnTo>
                <a:lnTo>
                  <a:pt x="152" y="1099"/>
                </a:lnTo>
                <a:lnTo>
                  <a:pt x="116" y="1045"/>
                </a:lnTo>
                <a:lnTo>
                  <a:pt x="82" y="992"/>
                </a:lnTo>
                <a:lnTo>
                  <a:pt x="54" y="933"/>
                </a:lnTo>
                <a:lnTo>
                  <a:pt x="31" y="871"/>
                </a:lnTo>
                <a:lnTo>
                  <a:pt x="14" y="806"/>
                </a:lnTo>
                <a:lnTo>
                  <a:pt x="8" y="775"/>
                </a:lnTo>
                <a:lnTo>
                  <a:pt x="3" y="741"/>
                </a:lnTo>
                <a:lnTo>
                  <a:pt x="0" y="707"/>
                </a:lnTo>
                <a:lnTo>
                  <a:pt x="0" y="671"/>
                </a:lnTo>
                <a:lnTo>
                  <a:pt x="0" y="637"/>
                </a:lnTo>
                <a:lnTo>
                  <a:pt x="3" y="603"/>
                </a:lnTo>
                <a:lnTo>
                  <a:pt x="8" y="569"/>
                </a:lnTo>
                <a:lnTo>
                  <a:pt x="14" y="535"/>
                </a:lnTo>
                <a:lnTo>
                  <a:pt x="31" y="473"/>
                </a:lnTo>
                <a:lnTo>
                  <a:pt x="54" y="411"/>
                </a:lnTo>
                <a:lnTo>
                  <a:pt x="82" y="352"/>
                </a:lnTo>
                <a:lnTo>
                  <a:pt x="116" y="296"/>
                </a:lnTo>
                <a:lnTo>
                  <a:pt x="152" y="245"/>
                </a:lnTo>
                <a:lnTo>
                  <a:pt x="197" y="197"/>
                </a:lnTo>
                <a:lnTo>
                  <a:pt x="245" y="155"/>
                </a:lnTo>
                <a:lnTo>
                  <a:pt x="296" y="116"/>
                </a:lnTo>
                <a:lnTo>
                  <a:pt x="352" y="82"/>
                </a:lnTo>
                <a:lnTo>
                  <a:pt x="409" y="54"/>
                </a:lnTo>
                <a:lnTo>
                  <a:pt x="471" y="31"/>
                </a:lnTo>
                <a:lnTo>
                  <a:pt x="535" y="14"/>
                </a:lnTo>
                <a:lnTo>
                  <a:pt x="569" y="8"/>
                </a:lnTo>
                <a:lnTo>
                  <a:pt x="603" y="6"/>
                </a:lnTo>
                <a:lnTo>
                  <a:pt x="637" y="3"/>
                </a:lnTo>
                <a:lnTo>
                  <a:pt x="671" y="0"/>
                </a:lnTo>
                <a:lnTo>
                  <a:pt x="704" y="3"/>
                </a:lnTo>
                <a:lnTo>
                  <a:pt x="738" y="6"/>
                </a:lnTo>
                <a:lnTo>
                  <a:pt x="772" y="8"/>
                </a:lnTo>
                <a:lnTo>
                  <a:pt x="806" y="14"/>
                </a:lnTo>
                <a:lnTo>
                  <a:pt x="871" y="31"/>
                </a:lnTo>
                <a:lnTo>
                  <a:pt x="933" y="54"/>
                </a:lnTo>
                <a:lnTo>
                  <a:pt x="989" y="82"/>
                </a:lnTo>
                <a:lnTo>
                  <a:pt x="1045" y="116"/>
                </a:lnTo>
                <a:lnTo>
                  <a:pt x="1096" y="155"/>
                </a:lnTo>
                <a:lnTo>
                  <a:pt x="1144" y="197"/>
                </a:lnTo>
                <a:lnTo>
                  <a:pt x="1189" y="245"/>
                </a:lnTo>
                <a:lnTo>
                  <a:pt x="1226" y="296"/>
                </a:lnTo>
                <a:lnTo>
                  <a:pt x="1259" y="352"/>
                </a:lnTo>
                <a:lnTo>
                  <a:pt x="1288" y="411"/>
                </a:lnTo>
                <a:lnTo>
                  <a:pt x="1310" y="473"/>
                </a:lnTo>
                <a:lnTo>
                  <a:pt x="1327" y="535"/>
                </a:lnTo>
                <a:lnTo>
                  <a:pt x="1333" y="569"/>
                </a:lnTo>
                <a:lnTo>
                  <a:pt x="1338" y="603"/>
                </a:lnTo>
                <a:lnTo>
                  <a:pt x="1341" y="637"/>
                </a:lnTo>
                <a:lnTo>
                  <a:pt x="1341" y="671"/>
                </a:lnTo>
                <a:close/>
              </a:path>
            </a:pathLst>
          </a:custGeom>
          <a:solidFill>
            <a:srgbClr val="349E9B"/>
          </a:solidFill>
          <a:ln w="9525">
            <a:noFill/>
            <a:round/>
          </a:ln>
        </p:spPr>
        <p:txBody>
          <a:bodyPr/>
          <a:lstStyle/>
          <a:p>
            <a:pPr defTabSz="457200" fontAlgn="base">
              <a:spcBef>
                <a:spcPct val="0"/>
              </a:spcBef>
              <a:spcAft>
                <a:spcPct val="0"/>
              </a:spcAft>
            </a:pPr>
            <a:endParaRPr lang="zh-CN" altLang="en-US">
              <a:solidFill>
                <a:srgbClr val="000000"/>
              </a:solidFill>
              <a:latin typeface="Calibri" panose="020F0502020204030204" charset="0"/>
            </a:endParaRPr>
          </a:p>
        </p:txBody>
      </p:sp>
      <p:sp>
        <p:nvSpPr>
          <p:cNvPr id="11" name="Freeform 36"/>
          <p:cNvSpPr/>
          <p:nvPr/>
        </p:nvSpPr>
        <p:spPr bwMode="auto">
          <a:xfrm>
            <a:off x="5222081" y="1171474"/>
            <a:ext cx="1900238" cy="1900237"/>
          </a:xfrm>
          <a:custGeom>
            <a:avLst/>
            <a:gdLst>
              <a:gd name="T0" fmla="*/ 2147483647 w 1197"/>
              <a:gd name="T1" fmla="*/ 1660781738 h 1197"/>
              <a:gd name="T2" fmla="*/ 2147483647 w 1197"/>
              <a:gd name="T3" fmla="*/ 1955640735 h 1197"/>
              <a:gd name="T4" fmla="*/ 2147483647 w 1197"/>
              <a:gd name="T5" fmla="*/ 2147483647 h 1197"/>
              <a:gd name="T6" fmla="*/ 2147483647 w 1197"/>
              <a:gd name="T7" fmla="*/ 2147483647 h 1197"/>
              <a:gd name="T8" fmla="*/ 2147483647 w 1197"/>
              <a:gd name="T9" fmla="*/ 2147483647 h 1197"/>
              <a:gd name="T10" fmla="*/ 2147483647 w 1197"/>
              <a:gd name="T11" fmla="*/ 2147483647 h 1197"/>
              <a:gd name="T12" fmla="*/ 1955641765 w 1197"/>
              <a:gd name="T13" fmla="*/ 2147483647 h 1197"/>
              <a:gd name="T14" fmla="*/ 1660784199 w 1197"/>
              <a:gd name="T15" fmla="*/ 2147483647 h 1197"/>
              <a:gd name="T16" fmla="*/ 1355844419 w 1197"/>
              <a:gd name="T17" fmla="*/ 2147483647 h 1197"/>
              <a:gd name="T18" fmla="*/ 1060986854 w 1197"/>
              <a:gd name="T19" fmla="*/ 2147483647 h 1197"/>
              <a:gd name="T20" fmla="*/ 786288957 w 1197"/>
              <a:gd name="T21" fmla="*/ 2147483647 h 1197"/>
              <a:gd name="T22" fmla="*/ 544353893 w 1197"/>
              <a:gd name="T23" fmla="*/ 2147483647 h 1197"/>
              <a:gd name="T24" fmla="*/ 342741340 w 1197"/>
              <a:gd name="T25" fmla="*/ 2147483647 h 1197"/>
              <a:gd name="T26" fmla="*/ 178931935 w 1197"/>
              <a:gd name="T27" fmla="*/ 2147483647 h 1197"/>
              <a:gd name="T28" fmla="*/ 70564394 w 1197"/>
              <a:gd name="T29" fmla="*/ 1955640735 h 1197"/>
              <a:gd name="T30" fmla="*/ 7561264 w 1197"/>
              <a:gd name="T31" fmla="*/ 1660781738 h 1197"/>
              <a:gd name="T32" fmla="*/ 7561264 w 1197"/>
              <a:gd name="T33" fmla="*/ 1355843706 h 1197"/>
              <a:gd name="T34" fmla="*/ 70564394 w 1197"/>
              <a:gd name="T35" fmla="*/ 1060984708 h 1197"/>
              <a:gd name="T36" fmla="*/ 178931935 w 1197"/>
              <a:gd name="T37" fmla="*/ 786288543 h 1197"/>
              <a:gd name="T38" fmla="*/ 342741340 w 1197"/>
              <a:gd name="T39" fmla="*/ 544353607 h 1197"/>
              <a:gd name="T40" fmla="*/ 544353893 w 1197"/>
              <a:gd name="T41" fmla="*/ 342741160 h 1197"/>
              <a:gd name="T42" fmla="*/ 786288957 w 1197"/>
              <a:gd name="T43" fmla="*/ 178930253 h 1197"/>
              <a:gd name="T44" fmla="*/ 1060986854 w 1197"/>
              <a:gd name="T45" fmla="*/ 70564356 h 1197"/>
              <a:gd name="T46" fmla="*/ 1355844419 w 1197"/>
              <a:gd name="T47" fmla="*/ 7559673 h 1197"/>
              <a:gd name="T48" fmla="*/ 1660784199 w 1197"/>
              <a:gd name="T49" fmla="*/ 7559673 h 1197"/>
              <a:gd name="T50" fmla="*/ 1955641765 w 1197"/>
              <a:gd name="T51" fmla="*/ 70564356 h 1197"/>
              <a:gd name="T52" fmla="*/ 2147483647 w 1197"/>
              <a:gd name="T53" fmla="*/ 178930253 h 1197"/>
              <a:gd name="T54" fmla="*/ 2147483647 w 1197"/>
              <a:gd name="T55" fmla="*/ 342741160 h 1197"/>
              <a:gd name="T56" fmla="*/ 2147483647 w 1197"/>
              <a:gd name="T57" fmla="*/ 544353607 h 1197"/>
              <a:gd name="T58" fmla="*/ 2147483647 w 1197"/>
              <a:gd name="T59" fmla="*/ 786288543 h 1197"/>
              <a:gd name="T60" fmla="*/ 2147483647 w 1197"/>
              <a:gd name="T61" fmla="*/ 1060984708 h 1197"/>
              <a:gd name="T62" fmla="*/ 2147483647 w 1197"/>
              <a:gd name="T63" fmla="*/ 1355843706 h 11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97"/>
              <a:gd name="T97" fmla="*/ 0 h 1197"/>
              <a:gd name="T98" fmla="*/ 1197 w 1197"/>
              <a:gd name="T99" fmla="*/ 1197 h 119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97" h="1197">
                <a:moveTo>
                  <a:pt x="1197" y="597"/>
                </a:moveTo>
                <a:lnTo>
                  <a:pt x="1194" y="659"/>
                </a:lnTo>
                <a:lnTo>
                  <a:pt x="1185" y="718"/>
                </a:lnTo>
                <a:lnTo>
                  <a:pt x="1169" y="776"/>
                </a:lnTo>
                <a:lnTo>
                  <a:pt x="1151" y="832"/>
                </a:lnTo>
                <a:lnTo>
                  <a:pt x="1126" y="885"/>
                </a:lnTo>
                <a:lnTo>
                  <a:pt x="1095" y="934"/>
                </a:lnTo>
                <a:lnTo>
                  <a:pt x="1061" y="980"/>
                </a:lnTo>
                <a:lnTo>
                  <a:pt x="1021" y="1021"/>
                </a:lnTo>
                <a:lnTo>
                  <a:pt x="980" y="1061"/>
                </a:lnTo>
                <a:lnTo>
                  <a:pt x="934" y="1095"/>
                </a:lnTo>
                <a:lnTo>
                  <a:pt x="885" y="1126"/>
                </a:lnTo>
                <a:lnTo>
                  <a:pt x="832" y="1151"/>
                </a:lnTo>
                <a:lnTo>
                  <a:pt x="776" y="1169"/>
                </a:lnTo>
                <a:lnTo>
                  <a:pt x="718" y="1185"/>
                </a:lnTo>
                <a:lnTo>
                  <a:pt x="659" y="1194"/>
                </a:lnTo>
                <a:lnTo>
                  <a:pt x="600" y="1197"/>
                </a:lnTo>
                <a:lnTo>
                  <a:pt x="538" y="1194"/>
                </a:lnTo>
                <a:lnTo>
                  <a:pt x="479" y="1185"/>
                </a:lnTo>
                <a:lnTo>
                  <a:pt x="421" y="1169"/>
                </a:lnTo>
                <a:lnTo>
                  <a:pt x="365" y="1151"/>
                </a:lnTo>
                <a:lnTo>
                  <a:pt x="312" y="1126"/>
                </a:lnTo>
                <a:lnTo>
                  <a:pt x="263" y="1095"/>
                </a:lnTo>
                <a:lnTo>
                  <a:pt x="216" y="1061"/>
                </a:lnTo>
                <a:lnTo>
                  <a:pt x="176" y="1021"/>
                </a:lnTo>
                <a:lnTo>
                  <a:pt x="136" y="980"/>
                </a:lnTo>
                <a:lnTo>
                  <a:pt x="102" y="934"/>
                </a:lnTo>
                <a:lnTo>
                  <a:pt x="71" y="885"/>
                </a:lnTo>
                <a:lnTo>
                  <a:pt x="46" y="832"/>
                </a:lnTo>
                <a:lnTo>
                  <a:pt x="28" y="776"/>
                </a:lnTo>
                <a:lnTo>
                  <a:pt x="12" y="718"/>
                </a:lnTo>
                <a:lnTo>
                  <a:pt x="3" y="659"/>
                </a:lnTo>
                <a:lnTo>
                  <a:pt x="0" y="597"/>
                </a:lnTo>
                <a:lnTo>
                  <a:pt x="3" y="538"/>
                </a:lnTo>
                <a:lnTo>
                  <a:pt x="12" y="476"/>
                </a:lnTo>
                <a:lnTo>
                  <a:pt x="28" y="421"/>
                </a:lnTo>
                <a:lnTo>
                  <a:pt x="46" y="365"/>
                </a:lnTo>
                <a:lnTo>
                  <a:pt x="71" y="312"/>
                </a:lnTo>
                <a:lnTo>
                  <a:pt x="102" y="263"/>
                </a:lnTo>
                <a:lnTo>
                  <a:pt x="136" y="216"/>
                </a:lnTo>
                <a:lnTo>
                  <a:pt x="176" y="176"/>
                </a:lnTo>
                <a:lnTo>
                  <a:pt x="216" y="136"/>
                </a:lnTo>
                <a:lnTo>
                  <a:pt x="263" y="102"/>
                </a:lnTo>
                <a:lnTo>
                  <a:pt x="312" y="71"/>
                </a:lnTo>
                <a:lnTo>
                  <a:pt x="365" y="46"/>
                </a:lnTo>
                <a:lnTo>
                  <a:pt x="421" y="28"/>
                </a:lnTo>
                <a:lnTo>
                  <a:pt x="479" y="12"/>
                </a:lnTo>
                <a:lnTo>
                  <a:pt x="538" y="3"/>
                </a:lnTo>
                <a:lnTo>
                  <a:pt x="600" y="0"/>
                </a:lnTo>
                <a:lnTo>
                  <a:pt x="659" y="3"/>
                </a:lnTo>
                <a:lnTo>
                  <a:pt x="718" y="12"/>
                </a:lnTo>
                <a:lnTo>
                  <a:pt x="776" y="28"/>
                </a:lnTo>
                <a:lnTo>
                  <a:pt x="832" y="46"/>
                </a:lnTo>
                <a:lnTo>
                  <a:pt x="885" y="71"/>
                </a:lnTo>
                <a:lnTo>
                  <a:pt x="934" y="102"/>
                </a:lnTo>
                <a:lnTo>
                  <a:pt x="980" y="136"/>
                </a:lnTo>
                <a:lnTo>
                  <a:pt x="1021" y="176"/>
                </a:lnTo>
                <a:lnTo>
                  <a:pt x="1061" y="216"/>
                </a:lnTo>
                <a:lnTo>
                  <a:pt x="1095" y="263"/>
                </a:lnTo>
                <a:lnTo>
                  <a:pt x="1126" y="312"/>
                </a:lnTo>
                <a:lnTo>
                  <a:pt x="1151" y="365"/>
                </a:lnTo>
                <a:lnTo>
                  <a:pt x="1169" y="421"/>
                </a:lnTo>
                <a:lnTo>
                  <a:pt x="1185" y="476"/>
                </a:lnTo>
                <a:lnTo>
                  <a:pt x="1194" y="538"/>
                </a:lnTo>
                <a:lnTo>
                  <a:pt x="1197" y="597"/>
                </a:lnTo>
                <a:close/>
              </a:path>
            </a:pathLst>
          </a:custGeom>
          <a:solidFill>
            <a:srgbClr val="70A548"/>
          </a:solidFill>
          <a:ln w="9525">
            <a:noFill/>
            <a:round/>
          </a:ln>
        </p:spPr>
        <p:txBody>
          <a:bodyPr/>
          <a:lstStyle/>
          <a:p>
            <a:pPr defTabSz="457200" fontAlgn="base">
              <a:spcBef>
                <a:spcPct val="0"/>
              </a:spcBef>
              <a:spcAft>
                <a:spcPct val="0"/>
              </a:spcAft>
            </a:pPr>
            <a:endParaRPr lang="zh-CN" altLang="en-US">
              <a:solidFill>
                <a:srgbClr val="000000"/>
              </a:solidFill>
              <a:latin typeface="Calibri" panose="020F0502020204030204" charset="0"/>
            </a:endParaRPr>
          </a:p>
        </p:txBody>
      </p:sp>
      <p:sp>
        <p:nvSpPr>
          <p:cNvPr id="13" name="Freeform 44"/>
          <p:cNvSpPr/>
          <p:nvPr/>
        </p:nvSpPr>
        <p:spPr bwMode="auto">
          <a:xfrm>
            <a:off x="7466862" y="3514989"/>
            <a:ext cx="2049351" cy="2200805"/>
          </a:xfrm>
          <a:custGeom>
            <a:avLst/>
            <a:gdLst>
              <a:gd name="T0" fmla="*/ 2147483647 w 1516"/>
              <a:gd name="T1" fmla="*/ 2111890938 h 1516"/>
              <a:gd name="T2" fmla="*/ 2147483647 w 1516"/>
              <a:gd name="T3" fmla="*/ 2147483647 h 1516"/>
              <a:gd name="T4" fmla="*/ 2147483647 w 1516"/>
              <a:gd name="T5" fmla="*/ 2147483647 h 1516"/>
              <a:gd name="T6" fmla="*/ 2147483647 w 1516"/>
              <a:gd name="T7" fmla="*/ 2147483647 h 1516"/>
              <a:gd name="T8" fmla="*/ 2147483647 w 1516"/>
              <a:gd name="T9" fmla="*/ 2147483647 h 1516"/>
              <a:gd name="T10" fmla="*/ 2147483647 w 1516"/>
              <a:gd name="T11" fmla="*/ 2147483647 h 1516"/>
              <a:gd name="T12" fmla="*/ 2147483647 w 1516"/>
              <a:gd name="T13" fmla="*/ 2147483647 h 1516"/>
              <a:gd name="T14" fmla="*/ 2147483647 w 1516"/>
              <a:gd name="T15" fmla="*/ 2147483647 h 1516"/>
              <a:gd name="T16" fmla="*/ 2147483647 w 1516"/>
              <a:gd name="T17" fmla="*/ 2147483647 h 1516"/>
              <a:gd name="T18" fmla="*/ 2147483647 w 1516"/>
              <a:gd name="T19" fmla="*/ 2147483647 h 1516"/>
              <a:gd name="T20" fmla="*/ 1910278438 w 1516"/>
              <a:gd name="T21" fmla="*/ 2147483647 h 1516"/>
              <a:gd name="T22" fmla="*/ 1615420950 w 1516"/>
              <a:gd name="T23" fmla="*/ 2147483647 h 1516"/>
              <a:gd name="T24" fmla="*/ 1343244075 w 1516"/>
              <a:gd name="T25" fmla="*/ 2147483647 h 1516"/>
              <a:gd name="T26" fmla="*/ 1083667188 w 1516"/>
              <a:gd name="T27" fmla="*/ 2147483647 h 1516"/>
              <a:gd name="T28" fmla="*/ 839212825 w 1516"/>
              <a:gd name="T29" fmla="*/ 2147483647 h 1516"/>
              <a:gd name="T30" fmla="*/ 624998750 w 1516"/>
              <a:gd name="T31" fmla="*/ 2147483647 h 1516"/>
              <a:gd name="T32" fmla="*/ 438507188 w 1516"/>
              <a:gd name="T33" fmla="*/ 2147483647 h 1516"/>
              <a:gd name="T34" fmla="*/ 279738138 w 1516"/>
              <a:gd name="T35" fmla="*/ 2147483647 h 1516"/>
              <a:gd name="T36" fmla="*/ 151209375 w 1516"/>
              <a:gd name="T37" fmla="*/ 2147483647 h 1516"/>
              <a:gd name="T38" fmla="*/ 57964388 w 1516"/>
              <a:gd name="T39" fmla="*/ 2147483647 h 1516"/>
              <a:gd name="T40" fmla="*/ 7561263 w 1516"/>
              <a:gd name="T41" fmla="*/ 2111890938 h 1516"/>
              <a:gd name="T42" fmla="*/ 0 w 1516"/>
              <a:gd name="T43" fmla="*/ 1817033450 h 1516"/>
              <a:gd name="T44" fmla="*/ 35282188 w 1516"/>
              <a:gd name="T45" fmla="*/ 1529735638 h 1516"/>
              <a:gd name="T46" fmla="*/ 115927188 w 1516"/>
              <a:gd name="T47" fmla="*/ 1257558763 h 1516"/>
              <a:gd name="T48" fmla="*/ 229335013 w 1516"/>
              <a:gd name="T49" fmla="*/ 1005543138 h 1516"/>
              <a:gd name="T50" fmla="*/ 380544388 w 1516"/>
              <a:gd name="T51" fmla="*/ 768648450 h 1516"/>
              <a:gd name="T52" fmla="*/ 559474688 w 1516"/>
              <a:gd name="T53" fmla="*/ 559474688 h 1516"/>
              <a:gd name="T54" fmla="*/ 768648450 w 1516"/>
              <a:gd name="T55" fmla="*/ 380544388 h 1516"/>
              <a:gd name="T56" fmla="*/ 997981875 w 1516"/>
              <a:gd name="T57" fmla="*/ 236894688 h 1516"/>
              <a:gd name="T58" fmla="*/ 1257558763 w 1516"/>
              <a:gd name="T59" fmla="*/ 120967500 h 1516"/>
              <a:gd name="T60" fmla="*/ 1522174375 w 1516"/>
              <a:gd name="T61" fmla="*/ 42843450 h 1516"/>
              <a:gd name="T62" fmla="*/ 1809472188 w 1516"/>
              <a:gd name="T63" fmla="*/ 7561263 h 1516"/>
              <a:gd name="T64" fmla="*/ 2104331263 w 1516"/>
              <a:gd name="T65" fmla="*/ 15120938 h 1516"/>
              <a:gd name="T66" fmla="*/ 2147483647 w 1516"/>
              <a:gd name="T67" fmla="*/ 65524063 h 1516"/>
              <a:gd name="T68" fmla="*/ 2147483647 w 1516"/>
              <a:gd name="T69" fmla="*/ 151209375 h 1516"/>
              <a:gd name="T70" fmla="*/ 2147483647 w 1516"/>
              <a:gd name="T71" fmla="*/ 279738138 h 1516"/>
              <a:gd name="T72" fmla="*/ 2147483647 w 1516"/>
              <a:gd name="T73" fmla="*/ 438507188 h 1516"/>
              <a:gd name="T74" fmla="*/ 2147483647 w 1516"/>
              <a:gd name="T75" fmla="*/ 632560013 h 1516"/>
              <a:gd name="T76" fmla="*/ 2147483647 w 1516"/>
              <a:gd name="T77" fmla="*/ 846772500 h 1516"/>
              <a:gd name="T78" fmla="*/ 2147483647 w 1516"/>
              <a:gd name="T79" fmla="*/ 1083667188 h 1516"/>
              <a:gd name="T80" fmla="*/ 2147483647 w 1516"/>
              <a:gd name="T81" fmla="*/ 1343244075 h 1516"/>
              <a:gd name="T82" fmla="*/ 2147483647 w 1516"/>
              <a:gd name="T83" fmla="*/ 1622980625 h 1516"/>
              <a:gd name="T84" fmla="*/ 2147483647 w 1516"/>
              <a:gd name="T85" fmla="*/ 1910278438 h 151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516"/>
              <a:gd name="T130" fmla="*/ 0 h 1516"/>
              <a:gd name="T131" fmla="*/ 1516 w 1516"/>
              <a:gd name="T132" fmla="*/ 1516 h 151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516" h="1516">
                <a:moveTo>
                  <a:pt x="1516" y="758"/>
                </a:moveTo>
                <a:lnTo>
                  <a:pt x="1516" y="798"/>
                </a:lnTo>
                <a:lnTo>
                  <a:pt x="1513" y="838"/>
                </a:lnTo>
                <a:lnTo>
                  <a:pt x="1508" y="875"/>
                </a:lnTo>
                <a:lnTo>
                  <a:pt x="1502" y="912"/>
                </a:lnTo>
                <a:lnTo>
                  <a:pt x="1493" y="949"/>
                </a:lnTo>
                <a:lnTo>
                  <a:pt x="1482" y="986"/>
                </a:lnTo>
                <a:lnTo>
                  <a:pt x="1471" y="1020"/>
                </a:lnTo>
                <a:lnTo>
                  <a:pt x="1456" y="1054"/>
                </a:lnTo>
                <a:lnTo>
                  <a:pt x="1442" y="1089"/>
                </a:lnTo>
                <a:lnTo>
                  <a:pt x="1425" y="1120"/>
                </a:lnTo>
                <a:lnTo>
                  <a:pt x="1405" y="1151"/>
                </a:lnTo>
                <a:lnTo>
                  <a:pt x="1388" y="1183"/>
                </a:lnTo>
                <a:lnTo>
                  <a:pt x="1365" y="1214"/>
                </a:lnTo>
                <a:lnTo>
                  <a:pt x="1342" y="1243"/>
                </a:lnTo>
                <a:lnTo>
                  <a:pt x="1320" y="1268"/>
                </a:lnTo>
                <a:lnTo>
                  <a:pt x="1294" y="1297"/>
                </a:lnTo>
                <a:lnTo>
                  <a:pt x="1268" y="1320"/>
                </a:lnTo>
                <a:lnTo>
                  <a:pt x="1240" y="1345"/>
                </a:lnTo>
                <a:lnTo>
                  <a:pt x="1211" y="1368"/>
                </a:lnTo>
                <a:lnTo>
                  <a:pt x="1183" y="1388"/>
                </a:lnTo>
                <a:lnTo>
                  <a:pt x="1151" y="1408"/>
                </a:lnTo>
                <a:lnTo>
                  <a:pt x="1120" y="1425"/>
                </a:lnTo>
                <a:lnTo>
                  <a:pt x="1086" y="1442"/>
                </a:lnTo>
                <a:lnTo>
                  <a:pt x="1054" y="1459"/>
                </a:lnTo>
                <a:lnTo>
                  <a:pt x="1017" y="1471"/>
                </a:lnTo>
                <a:lnTo>
                  <a:pt x="983" y="1482"/>
                </a:lnTo>
                <a:lnTo>
                  <a:pt x="946" y="1493"/>
                </a:lnTo>
                <a:lnTo>
                  <a:pt x="912" y="1502"/>
                </a:lnTo>
                <a:lnTo>
                  <a:pt x="875" y="1508"/>
                </a:lnTo>
                <a:lnTo>
                  <a:pt x="835" y="1513"/>
                </a:lnTo>
                <a:lnTo>
                  <a:pt x="798" y="1516"/>
                </a:lnTo>
                <a:lnTo>
                  <a:pt x="758" y="1516"/>
                </a:lnTo>
                <a:lnTo>
                  <a:pt x="718" y="1516"/>
                </a:lnTo>
                <a:lnTo>
                  <a:pt x="681" y="1513"/>
                </a:lnTo>
                <a:lnTo>
                  <a:pt x="641" y="1508"/>
                </a:lnTo>
                <a:lnTo>
                  <a:pt x="604" y="1502"/>
                </a:lnTo>
                <a:lnTo>
                  <a:pt x="570" y="1493"/>
                </a:lnTo>
                <a:lnTo>
                  <a:pt x="533" y="1482"/>
                </a:lnTo>
                <a:lnTo>
                  <a:pt x="499" y="1471"/>
                </a:lnTo>
                <a:lnTo>
                  <a:pt x="462" y="1459"/>
                </a:lnTo>
                <a:lnTo>
                  <a:pt x="430" y="1442"/>
                </a:lnTo>
                <a:lnTo>
                  <a:pt x="396" y="1425"/>
                </a:lnTo>
                <a:lnTo>
                  <a:pt x="365" y="1408"/>
                </a:lnTo>
                <a:lnTo>
                  <a:pt x="333" y="1388"/>
                </a:lnTo>
                <a:lnTo>
                  <a:pt x="305" y="1368"/>
                </a:lnTo>
                <a:lnTo>
                  <a:pt x="276" y="1345"/>
                </a:lnTo>
                <a:lnTo>
                  <a:pt x="248" y="1320"/>
                </a:lnTo>
                <a:lnTo>
                  <a:pt x="222" y="1297"/>
                </a:lnTo>
                <a:lnTo>
                  <a:pt x="197" y="1268"/>
                </a:lnTo>
                <a:lnTo>
                  <a:pt x="174" y="1243"/>
                </a:lnTo>
                <a:lnTo>
                  <a:pt x="151" y="1214"/>
                </a:lnTo>
                <a:lnTo>
                  <a:pt x="128" y="1183"/>
                </a:lnTo>
                <a:lnTo>
                  <a:pt x="111" y="1151"/>
                </a:lnTo>
                <a:lnTo>
                  <a:pt x="91" y="1120"/>
                </a:lnTo>
                <a:lnTo>
                  <a:pt x="74" y="1089"/>
                </a:lnTo>
                <a:lnTo>
                  <a:pt x="60" y="1054"/>
                </a:lnTo>
                <a:lnTo>
                  <a:pt x="46" y="1020"/>
                </a:lnTo>
                <a:lnTo>
                  <a:pt x="34" y="986"/>
                </a:lnTo>
                <a:lnTo>
                  <a:pt x="23" y="949"/>
                </a:lnTo>
                <a:lnTo>
                  <a:pt x="14" y="912"/>
                </a:lnTo>
                <a:lnTo>
                  <a:pt x="9" y="875"/>
                </a:lnTo>
                <a:lnTo>
                  <a:pt x="3" y="838"/>
                </a:lnTo>
                <a:lnTo>
                  <a:pt x="0" y="798"/>
                </a:lnTo>
                <a:lnTo>
                  <a:pt x="0" y="758"/>
                </a:lnTo>
                <a:lnTo>
                  <a:pt x="0" y="721"/>
                </a:lnTo>
                <a:lnTo>
                  <a:pt x="3" y="681"/>
                </a:lnTo>
                <a:lnTo>
                  <a:pt x="9" y="644"/>
                </a:lnTo>
                <a:lnTo>
                  <a:pt x="14" y="607"/>
                </a:lnTo>
                <a:lnTo>
                  <a:pt x="23" y="570"/>
                </a:lnTo>
                <a:lnTo>
                  <a:pt x="34" y="533"/>
                </a:lnTo>
                <a:lnTo>
                  <a:pt x="46" y="499"/>
                </a:lnTo>
                <a:lnTo>
                  <a:pt x="60" y="465"/>
                </a:lnTo>
                <a:lnTo>
                  <a:pt x="74" y="430"/>
                </a:lnTo>
                <a:lnTo>
                  <a:pt x="91" y="399"/>
                </a:lnTo>
                <a:lnTo>
                  <a:pt x="111" y="365"/>
                </a:lnTo>
                <a:lnTo>
                  <a:pt x="128" y="336"/>
                </a:lnTo>
                <a:lnTo>
                  <a:pt x="151" y="305"/>
                </a:lnTo>
                <a:lnTo>
                  <a:pt x="174" y="276"/>
                </a:lnTo>
                <a:lnTo>
                  <a:pt x="197" y="251"/>
                </a:lnTo>
                <a:lnTo>
                  <a:pt x="222" y="222"/>
                </a:lnTo>
                <a:lnTo>
                  <a:pt x="248" y="199"/>
                </a:lnTo>
                <a:lnTo>
                  <a:pt x="276" y="174"/>
                </a:lnTo>
                <a:lnTo>
                  <a:pt x="305" y="151"/>
                </a:lnTo>
                <a:lnTo>
                  <a:pt x="333" y="131"/>
                </a:lnTo>
                <a:lnTo>
                  <a:pt x="365" y="111"/>
                </a:lnTo>
                <a:lnTo>
                  <a:pt x="396" y="94"/>
                </a:lnTo>
                <a:lnTo>
                  <a:pt x="430" y="77"/>
                </a:lnTo>
                <a:lnTo>
                  <a:pt x="462" y="60"/>
                </a:lnTo>
                <a:lnTo>
                  <a:pt x="499" y="48"/>
                </a:lnTo>
                <a:lnTo>
                  <a:pt x="533" y="34"/>
                </a:lnTo>
                <a:lnTo>
                  <a:pt x="570" y="26"/>
                </a:lnTo>
                <a:lnTo>
                  <a:pt x="604" y="17"/>
                </a:lnTo>
                <a:lnTo>
                  <a:pt x="641" y="9"/>
                </a:lnTo>
                <a:lnTo>
                  <a:pt x="681" y="6"/>
                </a:lnTo>
                <a:lnTo>
                  <a:pt x="718" y="3"/>
                </a:lnTo>
                <a:lnTo>
                  <a:pt x="758" y="0"/>
                </a:lnTo>
                <a:lnTo>
                  <a:pt x="798" y="3"/>
                </a:lnTo>
                <a:lnTo>
                  <a:pt x="835" y="6"/>
                </a:lnTo>
                <a:lnTo>
                  <a:pt x="875" y="9"/>
                </a:lnTo>
                <a:lnTo>
                  <a:pt x="912" y="17"/>
                </a:lnTo>
                <a:lnTo>
                  <a:pt x="946" y="26"/>
                </a:lnTo>
                <a:lnTo>
                  <a:pt x="983" y="34"/>
                </a:lnTo>
                <a:lnTo>
                  <a:pt x="1017" y="48"/>
                </a:lnTo>
                <a:lnTo>
                  <a:pt x="1054" y="60"/>
                </a:lnTo>
                <a:lnTo>
                  <a:pt x="1086" y="77"/>
                </a:lnTo>
                <a:lnTo>
                  <a:pt x="1120" y="94"/>
                </a:lnTo>
                <a:lnTo>
                  <a:pt x="1151" y="111"/>
                </a:lnTo>
                <a:lnTo>
                  <a:pt x="1183" y="131"/>
                </a:lnTo>
                <a:lnTo>
                  <a:pt x="1211" y="151"/>
                </a:lnTo>
                <a:lnTo>
                  <a:pt x="1240" y="174"/>
                </a:lnTo>
                <a:lnTo>
                  <a:pt x="1268" y="199"/>
                </a:lnTo>
                <a:lnTo>
                  <a:pt x="1294" y="222"/>
                </a:lnTo>
                <a:lnTo>
                  <a:pt x="1320" y="251"/>
                </a:lnTo>
                <a:lnTo>
                  <a:pt x="1342" y="276"/>
                </a:lnTo>
                <a:lnTo>
                  <a:pt x="1365" y="305"/>
                </a:lnTo>
                <a:lnTo>
                  <a:pt x="1388" y="336"/>
                </a:lnTo>
                <a:lnTo>
                  <a:pt x="1405" y="365"/>
                </a:lnTo>
                <a:lnTo>
                  <a:pt x="1425" y="399"/>
                </a:lnTo>
                <a:lnTo>
                  <a:pt x="1442" y="430"/>
                </a:lnTo>
                <a:lnTo>
                  <a:pt x="1456" y="465"/>
                </a:lnTo>
                <a:lnTo>
                  <a:pt x="1471" y="499"/>
                </a:lnTo>
                <a:lnTo>
                  <a:pt x="1482" y="533"/>
                </a:lnTo>
                <a:lnTo>
                  <a:pt x="1493" y="570"/>
                </a:lnTo>
                <a:lnTo>
                  <a:pt x="1502" y="607"/>
                </a:lnTo>
                <a:lnTo>
                  <a:pt x="1508" y="644"/>
                </a:lnTo>
                <a:lnTo>
                  <a:pt x="1513" y="681"/>
                </a:lnTo>
                <a:lnTo>
                  <a:pt x="1516" y="721"/>
                </a:lnTo>
                <a:lnTo>
                  <a:pt x="1516" y="758"/>
                </a:lnTo>
                <a:close/>
              </a:path>
            </a:pathLst>
          </a:custGeom>
          <a:solidFill>
            <a:srgbClr val="D38E16"/>
          </a:solidFill>
          <a:ln w="9525">
            <a:noFill/>
            <a:round/>
          </a:ln>
        </p:spPr>
        <p:txBody>
          <a:bodyPr/>
          <a:lstStyle/>
          <a:p>
            <a:pPr defTabSz="457200" fontAlgn="base">
              <a:spcBef>
                <a:spcPct val="0"/>
              </a:spcBef>
              <a:spcAft>
                <a:spcPct val="0"/>
              </a:spcAft>
            </a:pPr>
            <a:endParaRPr lang="zh-CN" altLang="en-US">
              <a:solidFill>
                <a:srgbClr val="000000"/>
              </a:solidFill>
              <a:latin typeface="Calibri" panose="020F0502020204030204" charset="0"/>
            </a:endParaRPr>
          </a:p>
        </p:txBody>
      </p:sp>
      <p:grpSp>
        <p:nvGrpSpPr>
          <p:cNvPr id="14" name="Group 62"/>
          <p:cNvGrpSpPr/>
          <p:nvPr/>
        </p:nvGrpSpPr>
        <p:grpSpPr bwMode="auto">
          <a:xfrm>
            <a:off x="345964" y="4151843"/>
            <a:ext cx="976313" cy="2549525"/>
            <a:chOff x="304800" y="4227513"/>
            <a:chExt cx="976313" cy="2549525"/>
          </a:xfrm>
        </p:grpSpPr>
        <p:sp>
          <p:nvSpPr>
            <p:cNvPr id="15" name="Freeform 57"/>
            <p:cNvSpPr/>
            <p:nvPr/>
          </p:nvSpPr>
          <p:spPr bwMode="auto">
            <a:xfrm>
              <a:off x="747713" y="6650038"/>
              <a:ext cx="371475" cy="127000"/>
            </a:xfrm>
            <a:custGeom>
              <a:avLst/>
              <a:gdLst>
                <a:gd name="T0" fmla="*/ 287297813 w 234"/>
                <a:gd name="T1" fmla="*/ 0 h 80"/>
                <a:gd name="T2" fmla="*/ 582156888 w 234"/>
                <a:gd name="T3" fmla="*/ 105846563 h 80"/>
                <a:gd name="T4" fmla="*/ 589716563 w 234"/>
                <a:gd name="T5" fmla="*/ 201612500 h 80"/>
                <a:gd name="T6" fmla="*/ 246975313 w 234"/>
                <a:gd name="T7" fmla="*/ 194052825 h 80"/>
                <a:gd name="T8" fmla="*/ 199093138 w 234"/>
                <a:gd name="T9" fmla="*/ 136088438 h 80"/>
                <a:gd name="T10" fmla="*/ 183972200 w 234"/>
                <a:gd name="T11" fmla="*/ 183972200 h 80"/>
                <a:gd name="T12" fmla="*/ 15120938 w 234"/>
                <a:gd name="T13" fmla="*/ 183972200 h 80"/>
                <a:gd name="T14" fmla="*/ 0 w 234"/>
                <a:gd name="T15" fmla="*/ 65524063 h 80"/>
                <a:gd name="T16" fmla="*/ 287297813 w 234"/>
                <a:gd name="T17" fmla="*/ 0 h 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4"/>
                <a:gd name="T28" fmla="*/ 0 h 80"/>
                <a:gd name="T29" fmla="*/ 234 w 234"/>
                <a:gd name="T30" fmla="*/ 80 h 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4" h="80">
                  <a:moveTo>
                    <a:pt x="114" y="0"/>
                  </a:moveTo>
                  <a:lnTo>
                    <a:pt x="231" y="42"/>
                  </a:lnTo>
                  <a:lnTo>
                    <a:pt x="234" y="80"/>
                  </a:lnTo>
                  <a:lnTo>
                    <a:pt x="98" y="77"/>
                  </a:lnTo>
                  <a:lnTo>
                    <a:pt x="79" y="54"/>
                  </a:lnTo>
                  <a:lnTo>
                    <a:pt x="73" y="73"/>
                  </a:lnTo>
                  <a:lnTo>
                    <a:pt x="6" y="73"/>
                  </a:lnTo>
                  <a:lnTo>
                    <a:pt x="0" y="26"/>
                  </a:lnTo>
                  <a:lnTo>
                    <a:pt x="114" y="0"/>
                  </a:lnTo>
                  <a:close/>
                </a:path>
              </a:pathLst>
            </a:custGeom>
            <a:solidFill>
              <a:srgbClr val="000000"/>
            </a:solidFill>
            <a:ln w="9525">
              <a:noFill/>
              <a:round/>
            </a:ln>
          </p:spPr>
          <p:txBody>
            <a:bodyPr/>
            <a:lstStyle/>
            <a:p>
              <a:pPr defTabSz="457200" fontAlgn="base">
                <a:spcBef>
                  <a:spcPct val="0"/>
                </a:spcBef>
                <a:spcAft>
                  <a:spcPct val="0"/>
                </a:spcAft>
              </a:pPr>
              <a:endParaRPr lang="zh-CN" altLang="en-US">
                <a:solidFill>
                  <a:srgbClr val="000000"/>
                </a:solidFill>
                <a:latin typeface="Calibri" panose="020F0502020204030204" charset="0"/>
              </a:endParaRPr>
            </a:p>
          </p:txBody>
        </p:sp>
        <p:sp>
          <p:nvSpPr>
            <p:cNvPr id="16" name="Freeform 58"/>
            <p:cNvSpPr/>
            <p:nvPr/>
          </p:nvSpPr>
          <p:spPr bwMode="auto">
            <a:xfrm>
              <a:off x="390525" y="6656388"/>
              <a:ext cx="331788" cy="120650"/>
            </a:xfrm>
            <a:custGeom>
              <a:avLst/>
              <a:gdLst>
                <a:gd name="T0" fmla="*/ 327620806 w 209"/>
                <a:gd name="T1" fmla="*/ 30241875 h 76"/>
                <a:gd name="T2" fmla="*/ 519152970 w 209"/>
                <a:gd name="T3" fmla="*/ 70564375 h 76"/>
                <a:gd name="T4" fmla="*/ 526714244 w 209"/>
                <a:gd name="T5" fmla="*/ 173891575 h 76"/>
                <a:gd name="T6" fmla="*/ 199093438 w 209"/>
                <a:gd name="T7" fmla="*/ 183972200 h 76"/>
                <a:gd name="T8" fmla="*/ 136088643 w 209"/>
                <a:gd name="T9" fmla="*/ 110886875 h 76"/>
                <a:gd name="T10" fmla="*/ 80645122 w 209"/>
                <a:gd name="T11" fmla="*/ 191531875 h 76"/>
                <a:gd name="T12" fmla="*/ 0 w 209"/>
                <a:gd name="T13" fmla="*/ 183972200 h 76"/>
                <a:gd name="T14" fmla="*/ 22682234 w 209"/>
                <a:gd name="T15" fmla="*/ 0 h 76"/>
                <a:gd name="T16" fmla="*/ 327620806 w 209"/>
                <a:gd name="T17" fmla="*/ 30241875 h 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9"/>
                <a:gd name="T28" fmla="*/ 0 h 76"/>
                <a:gd name="T29" fmla="*/ 209 w 209"/>
                <a:gd name="T30" fmla="*/ 76 h 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9" h="76">
                  <a:moveTo>
                    <a:pt x="130" y="12"/>
                  </a:moveTo>
                  <a:lnTo>
                    <a:pt x="206" y="28"/>
                  </a:lnTo>
                  <a:lnTo>
                    <a:pt x="209" y="69"/>
                  </a:lnTo>
                  <a:lnTo>
                    <a:pt x="79" y="73"/>
                  </a:lnTo>
                  <a:lnTo>
                    <a:pt x="54" y="44"/>
                  </a:lnTo>
                  <a:lnTo>
                    <a:pt x="32" y="76"/>
                  </a:lnTo>
                  <a:lnTo>
                    <a:pt x="0" y="73"/>
                  </a:lnTo>
                  <a:lnTo>
                    <a:pt x="9" y="0"/>
                  </a:lnTo>
                  <a:lnTo>
                    <a:pt x="130" y="12"/>
                  </a:lnTo>
                  <a:close/>
                </a:path>
              </a:pathLst>
            </a:custGeom>
            <a:solidFill>
              <a:srgbClr val="000000"/>
            </a:solidFill>
            <a:ln w="9525">
              <a:noFill/>
              <a:round/>
            </a:ln>
          </p:spPr>
          <p:txBody>
            <a:bodyPr/>
            <a:lstStyle/>
            <a:p>
              <a:pPr defTabSz="457200" fontAlgn="base">
                <a:spcBef>
                  <a:spcPct val="0"/>
                </a:spcBef>
                <a:spcAft>
                  <a:spcPct val="0"/>
                </a:spcAft>
              </a:pPr>
              <a:endParaRPr lang="zh-CN" altLang="en-US">
                <a:solidFill>
                  <a:srgbClr val="000000"/>
                </a:solidFill>
                <a:latin typeface="Calibri" panose="020F0502020204030204" charset="0"/>
              </a:endParaRPr>
            </a:p>
          </p:txBody>
        </p:sp>
        <p:sp>
          <p:nvSpPr>
            <p:cNvPr id="17" name="Freeform 59"/>
            <p:cNvSpPr/>
            <p:nvPr/>
          </p:nvSpPr>
          <p:spPr bwMode="auto">
            <a:xfrm>
              <a:off x="974725" y="4525963"/>
              <a:ext cx="180975" cy="282575"/>
            </a:xfrm>
            <a:custGeom>
              <a:avLst/>
              <a:gdLst>
                <a:gd name="T0" fmla="*/ 229335013 w 114"/>
                <a:gd name="T1" fmla="*/ 70564375 h 178"/>
                <a:gd name="T2" fmla="*/ 214214075 w 114"/>
                <a:gd name="T3" fmla="*/ 47883763 h 178"/>
                <a:gd name="T4" fmla="*/ 199093138 w 114"/>
                <a:gd name="T5" fmla="*/ 30241875 h 178"/>
                <a:gd name="T6" fmla="*/ 158770638 w 114"/>
                <a:gd name="T7" fmla="*/ 7561263 h 178"/>
                <a:gd name="T8" fmla="*/ 118448138 w 114"/>
                <a:gd name="T9" fmla="*/ 0 h 178"/>
                <a:gd name="T10" fmla="*/ 95765938 w 114"/>
                <a:gd name="T11" fmla="*/ 0 h 178"/>
                <a:gd name="T12" fmla="*/ 70564375 w 114"/>
                <a:gd name="T13" fmla="*/ 7561263 h 178"/>
                <a:gd name="T14" fmla="*/ 47883763 w 114"/>
                <a:gd name="T15" fmla="*/ 22682200 h 178"/>
                <a:gd name="T16" fmla="*/ 30241875 w 114"/>
                <a:gd name="T17" fmla="*/ 40322500 h 178"/>
                <a:gd name="T18" fmla="*/ 7561263 w 114"/>
                <a:gd name="T19" fmla="*/ 78125638 h 178"/>
                <a:gd name="T20" fmla="*/ 0 w 114"/>
                <a:gd name="T21" fmla="*/ 126007813 h 178"/>
                <a:gd name="T22" fmla="*/ 0 w 114"/>
                <a:gd name="T23" fmla="*/ 151209375 h 178"/>
                <a:gd name="T24" fmla="*/ 7561263 w 114"/>
                <a:gd name="T25" fmla="*/ 176410938 h 178"/>
                <a:gd name="T26" fmla="*/ 30241875 w 114"/>
                <a:gd name="T27" fmla="*/ 206652813 h 178"/>
                <a:gd name="T28" fmla="*/ 70564375 w 114"/>
                <a:gd name="T29" fmla="*/ 231854375 h 178"/>
                <a:gd name="T30" fmla="*/ 103327200 w 114"/>
                <a:gd name="T31" fmla="*/ 239415638 h 178"/>
                <a:gd name="T32" fmla="*/ 151209375 w 114"/>
                <a:gd name="T33" fmla="*/ 239415638 h 178"/>
                <a:gd name="T34" fmla="*/ 246975313 w 114"/>
                <a:gd name="T35" fmla="*/ 448587813 h 178"/>
                <a:gd name="T36" fmla="*/ 287297813 w 114"/>
                <a:gd name="T37" fmla="*/ 430947513 h 178"/>
                <a:gd name="T38" fmla="*/ 181451250 w 114"/>
                <a:gd name="T39" fmla="*/ 224294700 h 178"/>
                <a:gd name="T40" fmla="*/ 214214075 w 114"/>
                <a:gd name="T41" fmla="*/ 191531875 h 178"/>
                <a:gd name="T42" fmla="*/ 239415638 w 114"/>
                <a:gd name="T43" fmla="*/ 151209375 h 178"/>
                <a:gd name="T44" fmla="*/ 239415638 w 114"/>
                <a:gd name="T45" fmla="*/ 110886875 h 178"/>
                <a:gd name="T46" fmla="*/ 229335013 w 114"/>
                <a:gd name="T47" fmla="*/ 70564375 h 178"/>
                <a:gd name="T48" fmla="*/ 151209375 w 114"/>
                <a:gd name="T49" fmla="*/ 191531875 h 178"/>
                <a:gd name="T50" fmla="*/ 126007813 w 114"/>
                <a:gd name="T51" fmla="*/ 191531875 h 178"/>
                <a:gd name="T52" fmla="*/ 95765938 w 114"/>
                <a:gd name="T53" fmla="*/ 191531875 h 178"/>
                <a:gd name="T54" fmla="*/ 70564375 w 114"/>
                <a:gd name="T55" fmla="*/ 176410938 h 178"/>
                <a:gd name="T56" fmla="*/ 55443438 w 114"/>
                <a:gd name="T57" fmla="*/ 151209375 h 178"/>
                <a:gd name="T58" fmla="*/ 47883763 w 114"/>
                <a:gd name="T59" fmla="*/ 126007813 h 178"/>
                <a:gd name="T60" fmla="*/ 47883763 w 114"/>
                <a:gd name="T61" fmla="*/ 95765938 h 178"/>
                <a:gd name="T62" fmla="*/ 63004700 w 114"/>
                <a:gd name="T63" fmla="*/ 70564375 h 178"/>
                <a:gd name="T64" fmla="*/ 85685313 w 114"/>
                <a:gd name="T65" fmla="*/ 55443438 h 178"/>
                <a:gd name="T66" fmla="*/ 118448138 w 114"/>
                <a:gd name="T67" fmla="*/ 47883763 h 178"/>
                <a:gd name="T68" fmla="*/ 143649700 w 114"/>
                <a:gd name="T69" fmla="*/ 47883763 h 178"/>
                <a:gd name="T70" fmla="*/ 166330313 w 114"/>
                <a:gd name="T71" fmla="*/ 63004700 h 178"/>
                <a:gd name="T72" fmla="*/ 191531875 w 114"/>
                <a:gd name="T73" fmla="*/ 88206263 h 178"/>
                <a:gd name="T74" fmla="*/ 191531875 w 114"/>
                <a:gd name="T75" fmla="*/ 118448138 h 178"/>
                <a:gd name="T76" fmla="*/ 191531875 w 114"/>
                <a:gd name="T77" fmla="*/ 143649700 h 178"/>
                <a:gd name="T78" fmla="*/ 173891575 w 114"/>
                <a:gd name="T79" fmla="*/ 166330313 h 178"/>
                <a:gd name="T80" fmla="*/ 151209375 w 114"/>
                <a:gd name="T81" fmla="*/ 191531875 h 178"/>
                <a:gd name="T82" fmla="*/ 229335013 w 114"/>
                <a:gd name="T83" fmla="*/ 70564375 h 17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4"/>
                <a:gd name="T127" fmla="*/ 0 h 178"/>
                <a:gd name="T128" fmla="*/ 114 w 114"/>
                <a:gd name="T129" fmla="*/ 178 h 17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4" h="178">
                  <a:moveTo>
                    <a:pt x="91" y="28"/>
                  </a:moveTo>
                  <a:lnTo>
                    <a:pt x="85" y="19"/>
                  </a:lnTo>
                  <a:lnTo>
                    <a:pt x="79" y="12"/>
                  </a:lnTo>
                  <a:lnTo>
                    <a:pt x="63" y="3"/>
                  </a:lnTo>
                  <a:lnTo>
                    <a:pt x="47" y="0"/>
                  </a:lnTo>
                  <a:lnTo>
                    <a:pt x="38" y="0"/>
                  </a:lnTo>
                  <a:lnTo>
                    <a:pt x="28" y="3"/>
                  </a:lnTo>
                  <a:lnTo>
                    <a:pt x="19" y="9"/>
                  </a:lnTo>
                  <a:lnTo>
                    <a:pt x="12" y="16"/>
                  </a:lnTo>
                  <a:lnTo>
                    <a:pt x="3" y="31"/>
                  </a:lnTo>
                  <a:lnTo>
                    <a:pt x="0" y="50"/>
                  </a:lnTo>
                  <a:lnTo>
                    <a:pt x="0" y="60"/>
                  </a:lnTo>
                  <a:lnTo>
                    <a:pt x="3" y="70"/>
                  </a:lnTo>
                  <a:lnTo>
                    <a:pt x="12" y="82"/>
                  </a:lnTo>
                  <a:lnTo>
                    <a:pt x="28" y="92"/>
                  </a:lnTo>
                  <a:lnTo>
                    <a:pt x="41" y="95"/>
                  </a:lnTo>
                  <a:lnTo>
                    <a:pt x="60" y="95"/>
                  </a:lnTo>
                  <a:lnTo>
                    <a:pt x="98" y="178"/>
                  </a:lnTo>
                  <a:lnTo>
                    <a:pt x="114" y="171"/>
                  </a:lnTo>
                  <a:lnTo>
                    <a:pt x="72" y="89"/>
                  </a:lnTo>
                  <a:lnTo>
                    <a:pt x="85" y="76"/>
                  </a:lnTo>
                  <a:lnTo>
                    <a:pt x="95" y="60"/>
                  </a:lnTo>
                  <a:lnTo>
                    <a:pt x="95" y="44"/>
                  </a:lnTo>
                  <a:lnTo>
                    <a:pt x="91" y="28"/>
                  </a:lnTo>
                  <a:lnTo>
                    <a:pt x="60" y="76"/>
                  </a:lnTo>
                  <a:lnTo>
                    <a:pt x="50" y="76"/>
                  </a:lnTo>
                  <a:lnTo>
                    <a:pt x="38" y="76"/>
                  </a:lnTo>
                  <a:lnTo>
                    <a:pt x="28" y="70"/>
                  </a:lnTo>
                  <a:lnTo>
                    <a:pt x="22" y="60"/>
                  </a:lnTo>
                  <a:lnTo>
                    <a:pt x="19" y="50"/>
                  </a:lnTo>
                  <a:lnTo>
                    <a:pt x="19" y="38"/>
                  </a:lnTo>
                  <a:lnTo>
                    <a:pt x="25" y="28"/>
                  </a:lnTo>
                  <a:lnTo>
                    <a:pt x="34" y="22"/>
                  </a:lnTo>
                  <a:lnTo>
                    <a:pt x="47" y="19"/>
                  </a:lnTo>
                  <a:lnTo>
                    <a:pt x="57" y="19"/>
                  </a:lnTo>
                  <a:lnTo>
                    <a:pt x="66" y="25"/>
                  </a:lnTo>
                  <a:lnTo>
                    <a:pt x="76" y="35"/>
                  </a:lnTo>
                  <a:lnTo>
                    <a:pt x="76" y="47"/>
                  </a:lnTo>
                  <a:lnTo>
                    <a:pt x="76" y="57"/>
                  </a:lnTo>
                  <a:lnTo>
                    <a:pt x="69" y="66"/>
                  </a:lnTo>
                  <a:lnTo>
                    <a:pt x="60" y="76"/>
                  </a:lnTo>
                  <a:lnTo>
                    <a:pt x="91" y="28"/>
                  </a:lnTo>
                  <a:close/>
                </a:path>
              </a:pathLst>
            </a:custGeom>
            <a:solidFill>
              <a:srgbClr val="754C3F"/>
            </a:solidFill>
            <a:ln w="9525">
              <a:noFill/>
              <a:round/>
            </a:ln>
          </p:spPr>
          <p:txBody>
            <a:bodyPr/>
            <a:lstStyle/>
            <a:p>
              <a:pPr defTabSz="457200" fontAlgn="base">
                <a:spcBef>
                  <a:spcPct val="0"/>
                </a:spcBef>
                <a:spcAft>
                  <a:spcPct val="0"/>
                </a:spcAft>
              </a:pPr>
              <a:endParaRPr lang="zh-CN" altLang="en-US">
                <a:solidFill>
                  <a:srgbClr val="000000"/>
                </a:solidFill>
                <a:latin typeface="Calibri" panose="020F0502020204030204" charset="0"/>
              </a:endParaRPr>
            </a:p>
          </p:txBody>
        </p:sp>
        <p:sp>
          <p:nvSpPr>
            <p:cNvPr id="18" name="Freeform 60"/>
            <p:cNvSpPr/>
            <p:nvPr/>
          </p:nvSpPr>
          <p:spPr bwMode="auto">
            <a:xfrm>
              <a:off x="1069975" y="4706938"/>
              <a:ext cx="180975" cy="157162"/>
            </a:xfrm>
            <a:custGeom>
              <a:avLst/>
              <a:gdLst>
                <a:gd name="T0" fmla="*/ 279738138 w 114"/>
                <a:gd name="T1" fmla="*/ 209171510 h 99"/>
                <a:gd name="T2" fmla="*/ 287297813 w 114"/>
                <a:gd name="T3" fmla="*/ 183970027 h 99"/>
                <a:gd name="T4" fmla="*/ 287297813 w 114"/>
                <a:gd name="T5" fmla="*/ 128526766 h 99"/>
                <a:gd name="T6" fmla="*/ 287297813 w 114"/>
                <a:gd name="T7" fmla="*/ 95765633 h 99"/>
                <a:gd name="T8" fmla="*/ 279738138 w 114"/>
                <a:gd name="T9" fmla="*/ 65523854 h 99"/>
                <a:gd name="T10" fmla="*/ 262096250 w 114"/>
                <a:gd name="T11" fmla="*/ 40322372 h 99"/>
                <a:gd name="T12" fmla="*/ 246975313 w 114"/>
                <a:gd name="T13" fmla="*/ 25201482 h 99"/>
                <a:gd name="T14" fmla="*/ 199093138 w 114"/>
                <a:gd name="T15" fmla="*/ 7559651 h 99"/>
                <a:gd name="T16" fmla="*/ 158770638 w 114"/>
                <a:gd name="T17" fmla="*/ 0 h 99"/>
                <a:gd name="T18" fmla="*/ 143649700 w 114"/>
                <a:gd name="T19" fmla="*/ 0 h 99"/>
                <a:gd name="T20" fmla="*/ 126007813 w 114"/>
                <a:gd name="T21" fmla="*/ 7559651 h 99"/>
                <a:gd name="T22" fmla="*/ 110886875 w 114"/>
                <a:gd name="T23" fmla="*/ 15120889 h 99"/>
                <a:gd name="T24" fmla="*/ 95765938 w 114"/>
                <a:gd name="T25" fmla="*/ 40322372 h 99"/>
                <a:gd name="T26" fmla="*/ 63004700 w 114"/>
                <a:gd name="T27" fmla="*/ 73083505 h 99"/>
                <a:gd name="T28" fmla="*/ 55443438 w 114"/>
                <a:gd name="T29" fmla="*/ 80644743 h 99"/>
                <a:gd name="T30" fmla="*/ 47883763 w 114"/>
                <a:gd name="T31" fmla="*/ 80644743 h 99"/>
                <a:gd name="T32" fmla="*/ 30241875 w 114"/>
                <a:gd name="T33" fmla="*/ 65523854 h 99"/>
                <a:gd name="T34" fmla="*/ 22682200 w 114"/>
                <a:gd name="T35" fmla="*/ 47882023 h 99"/>
                <a:gd name="T36" fmla="*/ 22682200 w 114"/>
                <a:gd name="T37" fmla="*/ 40322372 h 99"/>
                <a:gd name="T38" fmla="*/ 15120938 w 114"/>
                <a:gd name="T39" fmla="*/ 47882023 h 99"/>
                <a:gd name="T40" fmla="*/ 0 w 114"/>
                <a:gd name="T41" fmla="*/ 80644743 h 99"/>
                <a:gd name="T42" fmla="*/ 0 w 114"/>
                <a:gd name="T43" fmla="*/ 103325284 h 99"/>
                <a:gd name="T44" fmla="*/ 0 w 114"/>
                <a:gd name="T45" fmla="*/ 128526766 h 99"/>
                <a:gd name="T46" fmla="*/ 7561263 w 114"/>
                <a:gd name="T47" fmla="*/ 153728248 h 99"/>
                <a:gd name="T48" fmla="*/ 30241875 w 114"/>
                <a:gd name="T49" fmla="*/ 176410376 h 99"/>
                <a:gd name="T50" fmla="*/ 63004700 w 114"/>
                <a:gd name="T51" fmla="*/ 201611859 h 99"/>
                <a:gd name="T52" fmla="*/ 118448138 w 114"/>
                <a:gd name="T53" fmla="*/ 249493881 h 99"/>
                <a:gd name="T54" fmla="*/ 279738138 w 114"/>
                <a:gd name="T55" fmla="*/ 209171510 h 9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4"/>
                <a:gd name="T85" fmla="*/ 0 h 99"/>
                <a:gd name="T86" fmla="*/ 114 w 114"/>
                <a:gd name="T87" fmla="*/ 99 h 9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4" h="99">
                  <a:moveTo>
                    <a:pt x="111" y="83"/>
                  </a:moveTo>
                  <a:lnTo>
                    <a:pt x="114" y="73"/>
                  </a:lnTo>
                  <a:lnTo>
                    <a:pt x="114" y="51"/>
                  </a:lnTo>
                  <a:lnTo>
                    <a:pt x="114" y="38"/>
                  </a:lnTo>
                  <a:lnTo>
                    <a:pt x="111" y="26"/>
                  </a:lnTo>
                  <a:lnTo>
                    <a:pt x="104" y="16"/>
                  </a:lnTo>
                  <a:lnTo>
                    <a:pt x="98" y="10"/>
                  </a:lnTo>
                  <a:lnTo>
                    <a:pt x="79" y="3"/>
                  </a:lnTo>
                  <a:lnTo>
                    <a:pt x="63" y="0"/>
                  </a:lnTo>
                  <a:lnTo>
                    <a:pt x="57" y="0"/>
                  </a:lnTo>
                  <a:lnTo>
                    <a:pt x="50" y="3"/>
                  </a:lnTo>
                  <a:lnTo>
                    <a:pt x="44" y="6"/>
                  </a:lnTo>
                  <a:lnTo>
                    <a:pt x="38" y="16"/>
                  </a:lnTo>
                  <a:lnTo>
                    <a:pt x="25" y="29"/>
                  </a:lnTo>
                  <a:lnTo>
                    <a:pt x="22" y="32"/>
                  </a:lnTo>
                  <a:lnTo>
                    <a:pt x="19" y="32"/>
                  </a:lnTo>
                  <a:lnTo>
                    <a:pt x="12" y="26"/>
                  </a:lnTo>
                  <a:lnTo>
                    <a:pt x="9" y="19"/>
                  </a:lnTo>
                  <a:lnTo>
                    <a:pt x="9" y="16"/>
                  </a:lnTo>
                  <a:lnTo>
                    <a:pt x="6" y="19"/>
                  </a:lnTo>
                  <a:lnTo>
                    <a:pt x="0" y="32"/>
                  </a:lnTo>
                  <a:lnTo>
                    <a:pt x="0" y="41"/>
                  </a:lnTo>
                  <a:lnTo>
                    <a:pt x="0" y="51"/>
                  </a:lnTo>
                  <a:lnTo>
                    <a:pt x="3" y="61"/>
                  </a:lnTo>
                  <a:lnTo>
                    <a:pt x="12" y="70"/>
                  </a:lnTo>
                  <a:lnTo>
                    <a:pt x="25" y="80"/>
                  </a:lnTo>
                  <a:lnTo>
                    <a:pt x="47" y="99"/>
                  </a:lnTo>
                  <a:lnTo>
                    <a:pt x="111" y="83"/>
                  </a:lnTo>
                  <a:close/>
                </a:path>
              </a:pathLst>
            </a:custGeom>
            <a:solidFill>
              <a:srgbClr val="E5D6C1"/>
            </a:solidFill>
            <a:ln w="9525">
              <a:noFill/>
              <a:round/>
            </a:ln>
          </p:spPr>
          <p:txBody>
            <a:bodyPr/>
            <a:lstStyle/>
            <a:p>
              <a:pPr defTabSz="457200" fontAlgn="base">
                <a:spcBef>
                  <a:spcPct val="0"/>
                </a:spcBef>
                <a:spcAft>
                  <a:spcPct val="0"/>
                </a:spcAft>
              </a:pPr>
              <a:endParaRPr lang="zh-CN" altLang="en-US">
                <a:solidFill>
                  <a:srgbClr val="000000"/>
                </a:solidFill>
                <a:latin typeface="Calibri" panose="020F0502020204030204" charset="0"/>
              </a:endParaRPr>
            </a:p>
          </p:txBody>
        </p:sp>
        <p:sp>
          <p:nvSpPr>
            <p:cNvPr id="19" name="Freeform 61"/>
            <p:cNvSpPr/>
            <p:nvPr/>
          </p:nvSpPr>
          <p:spPr bwMode="auto">
            <a:xfrm>
              <a:off x="450850" y="4822825"/>
              <a:ext cx="830263" cy="1076325"/>
            </a:xfrm>
            <a:custGeom>
              <a:avLst/>
              <a:gdLst>
                <a:gd name="T0" fmla="*/ 143649787 w 523"/>
                <a:gd name="T1" fmla="*/ 153730325 h 678"/>
                <a:gd name="T2" fmla="*/ 0 w 523"/>
                <a:gd name="T3" fmla="*/ 1708665938 h 678"/>
                <a:gd name="T4" fmla="*/ 806450486 w 523"/>
                <a:gd name="T5" fmla="*/ 1708665938 h 678"/>
                <a:gd name="T6" fmla="*/ 637600709 w 523"/>
                <a:gd name="T7" fmla="*/ 642640638 h 678"/>
                <a:gd name="T8" fmla="*/ 670361966 w 523"/>
                <a:gd name="T9" fmla="*/ 650200313 h 678"/>
                <a:gd name="T10" fmla="*/ 773689228 w 523"/>
                <a:gd name="T11" fmla="*/ 650200313 h 678"/>
                <a:gd name="T12" fmla="*/ 902216481 w 523"/>
                <a:gd name="T13" fmla="*/ 632560013 h 678"/>
                <a:gd name="T14" fmla="*/ 975301850 w 523"/>
                <a:gd name="T15" fmla="*/ 617439075 h 678"/>
                <a:gd name="T16" fmla="*/ 1045866267 w 523"/>
                <a:gd name="T17" fmla="*/ 602318138 h 678"/>
                <a:gd name="T18" fmla="*/ 1118950049 w 523"/>
                <a:gd name="T19" fmla="*/ 569555313 h 678"/>
                <a:gd name="T20" fmla="*/ 1181954787 w 523"/>
                <a:gd name="T21" fmla="*/ 529232813 h 678"/>
                <a:gd name="T22" fmla="*/ 1229836991 w 523"/>
                <a:gd name="T23" fmla="*/ 481350638 h 678"/>
                <a:gd name="T24" fmla="*/ 1277720782 w 523"/>
                <a:gd name="T25" fmla="*/ 418345938 h 678"/>
                <a:gd name="T26" fmla="*/ 1292841729 w 523"/>
                <a:gd name="T27" fmla="*/ 378023438 h 678"/>
                <a:gd name="T28" fmla="*/ 1300401408 w 523"/>
                <a:gd name="T29" fmla="*/ 337700938 h 678"/>
                <a:gd name="T30" fmla="*/ 1310482039 w 523"/>
                <a:gd name="T31" fmla="*/ 289818763 h 678"/>
                <a:gd name="T32" fmla="*/ 1318043306 w 523"/>
                <a:gd name="T33" fmla="*/ 241935000 h 678"/>
                <a:gd name="T34" fmla="*/ 1318043306 w 523"/>
                <a:gd name="T35" fmla="*/ 194052825 h 678"/>
                <a:gd name="T36" fmla="*/ 1310482039 w 523"/>
                <a:gd name="T37" fmla="*/ 128528763 h 678"/>
                <a:gd name="T38" fmla="*/ 1292841729 w 523"/>
                <a:gd name="T39" fmla="*/ 73085325 h 678"/>
                <a:gd name="T40" fmla="*/ 1277720782 w 523"/>
                <a:gd name="T41" fmla="*/ 0 h 678"/>
                <a:gd name="T42" fmla="*/ 1060987214 w 523"/>
                <a:gd name="T43" fmla="*/ 73085325 h 678"/>
                <a:gd name="T44" fmla="*/ 1071067845 w 523"/>
                <a:gd name="T45" fmla="*/ 105846563 h 678"/>
                <a:gd name="T46" fmla="*/ 1086188792 w 523"/>
                <a:gd name="T47" fmla="*/ 168851263 h 678"/>
                <a:gd name="T48" fmla="*/ 1093748471 w 523"/>
                <a:gd name="T49" fmla="*/ 209173763 h 678"/>
                <a:gd name="T50" fmla="*/ 1086188792 w 523"/>
                <a:gd name="T51" fmla="*/ 249496263 h 678"/>
                <a:gd name="T52" fmla="*/ 1078627525 w 523"/>
                <a:gd name="T53" fmla="*/ 289818763 h 678"/>
                <a:gd name="T54" fmla="*/ 1053425947 w 523"/>
                <a:gd name="T55" fmla="*/ 330141263 h 678"/>
                <a:gd name="T56" fmla="*/ 982861529 w 523"/>
                <a:gd name="T57" fmla="*/ 320060638 h 678"/>
                <a:gd name="T58" fmla="*/ 1005543743 w 523"/>
                <a:gd name="T59" fmla="*/ 393144375 h 678"/>
                <a:gd name="T60" fmla="*/ 942539005 w 523"/>
                <a:gd name="T61" fmla="*/ 360383138 h 678"/>
                <a:gd name="T62" fmla="*/ 917337427 w 523"/>
                <a:gd name="T63" fmla="*/ 400705638 h 678"/>
                <a:gd name="T64" fmla="*/ 685482913 w 523"/>
                <a:gd name="T65" fmla="*/ 385584700 h 678"/>
                <a:gd name="T66" fmla="*/ 143649787 w 523"/>
                <a:gd name="T67" fmla="*/ 153730325 h 67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23"/>
                <a:gd name="T103" fmla="*/ 0 h 678"/>
                <a:gd name="T104" fmla="*/ 523 w 523"/>
                <a:gd name="T105" fmla="*/ 678 h 67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23" h="678">
                  <a:moveTo>
                    <a:pt x="57" y="61"/>
                  </a:moveTo>
                  <a:lnTo>
                    <a:pt x="0" y="678"/>
                  </a:lnTo>
                  <a:lnTo>
                    <a:pt x="320" y="678"/>
                  </a:lnTo>
                  <a:lnTo>
                    <a:pt x="253" y="255"/>
                  </a:lnTo>
                  <a:lnTo>
                    <a:pt x="266" y="258"/>
                  </a:lnTo>
                  <a:lnTo>
                    <a:pt x="307" y="258"/>
                  </a:lnTo>
                  <a:lnTo>
                    <a:pt x="358" y="251"/>
                  </a:lnTo>
                  <a:lnTo>
                    <a:pt x="387" y="245"/>
                  </a:lnTo>
                  <a:lnTo>
                    <a:pt x="415" y="239"/>
                  </a:lnTo>
                  <a:lnTo>
                    <a:pt x="444" y="226"/>
                  </a:lnTo>
                  <a:lnTo>
                    <a:pt x="469" y="210"/>
                  </a:lnTo>
                  <a:lnTo>
                    <a:pt x="488" y="191"/>
                  </a:lnTo>
                  <a:lnTo>
                    <a:pt x="507" y="166"/>
                  </a:lnTo>
                  <a:lnTo>
                    <a:pt x="513" y="150"/>
                  </a:lnTo>
                  <a:lnTo>
                    <a:pt x="516" y="134"/>
                  </a:lnTo>
                  <a:lnTo>
                    <a:pt x="520" y="115"/>
                  </a:lnTo>
                  <a:lnTo>
                    <a:pt x="523" y="96"/>
                  </a:lnTo>
                  <a:lnTo>
                    <a:pt x="523" y="77"/>
                  </a:lnTo>
                  <a:lnTo>
                    <a:pt x="520" y="51"/>
                  </a:lnTo>
                  <a:lnTo>
                    <a:pt x="513" y="29"/>
                  </a:lnTo>
                  <a:lnTo>
                    <a:pt x="507" y="0"/>
                  </a:lnTo>
                  <a:lnTo>
                    <a:pt x="421" y="29"/>
                  </a:lnTo>
                  <a:lnTo>
                    <a:pt x="425" y="42"/>
                  </a:lnTo>
                  <a:lnTo>
                    <a:pt x="431" y="67"/>
                  </a:lnTo>
                  <a:lnTo>
                    <a:pt x="434" y="83"/>
                  </a:lnTo>
                  <a:lnTo>
                    <a:pt x="431" y="99"/>
                  </a:lnTo>
                  <a:lnTo>
                    <a:pt x="428" y="115"/>
                  </a:lnTo>
                  <a:lnTo>
                    <a:pt x="418" y="131"/>
                  </a:lnTo>
                  <a:lnTo>
                    <a:pt x="390" y="127"/>
                  </a:lnTo>
                  <a:lnTo>
                    <a:pt x="399" y="156"/>
                  </a:lnTo>
                  <a:lnTo>
                    <a:pt x="374" y="143"/>
                  </a:lnTo>
                  <a:lnTo>
                    <a:pt x="364" y="159"/>
                  </a:lnTo>
                  <a:lnTo>
                    <a:pt x="272" y="153"/>
                  </a:lnTo>
                  <a:lnTo>
                    <a:pt x="57" y="61"/>
                  </a:lnTo>
                  <a:close/>
                </a:path>
              </a:pathLst>
            </a:custGeom>
            <a:solidFill>
              <a:srgbClr val="3D3C3C"/>
            </a:solidFill>
            <a:ln w="9525">
              <a:noFill/>
              <a:round/>
            </a:ln>
          </p:spPr>
          <p:txBody>
            <a:bodyPr/>
            <a:lstStyle/>
            <a:p>
              <a:pPr defTabSz="457200" fontAlgn="base">
                <a:spcBef>
                  <a:spcPct val="0"/>
                </a:spcBef>
                <a:spcAft>
                  <a:spcPct val="0"/>
                </a:spcAft>
              </a:pPr>
              <a:endParaRPr lang="zh-CN" altLang="en-US">
                <a:solidFill>
                  <a:srgbClr val="000000"/>
                </a:solidFill>
                <a:latin typeface="Calibri" panose="020F0502020204030204" charset="0"/>
              </a:endParaRPr>
            </a:p>
          </p:txBody>
        </p:sp>
        <p:sp>
          <p:nvSpPr>
            <p:cNvPr id="20" name="Freeform 62"/>
            <p:cNvSpPr/>
            <p:nvPr/>
          </p:nvSpPr>
          <p:spPr bwMode="auto">
            <a:xfrm>
              <a:off x="404813" y="5827713"/>
              <a:ext cx="523875" cy="893762"/>
            </a:xfrm>
            <a:custGeom>
              <a:avLst/>
              <a:gdLst>
                <a:gd name="T0" fmla="*/ 831651563 w 330"/>
                <a:gd name="T1" fmla="*/ 1305440207 h 563"/>
                <a:gd name="T2" fmla="*/ 735885625 w 330"/>
                <a:gd name="T3" fmla="*/ 826610788 h 563"/>
                <a:gd name="T4" fmla="*/ 831651563 w 330"/>
                <a:gd name="T5" fmla="*/ 753525503 h 563"/>
                <a:gd name="T6" fmla="*/ 688003450 w 330"/>
                <a:gd name="T7" fmla="*/ 688001478 h 563"/>
                <a:gd name="T8" fmla="*/ 640119688 w 330"/>
                <a:gd name="T9" fmla="*/ 0 h 563"/>
                <a:gd name="T10" fmla="*/ 191531875 w 330"/>
                <a:gd name="T11" fmla="*/ 25201548 h 563"/>
                <a:gd name="T12" fmla="*/ 0 w 330"/>
                <a:gd name="T13" fmla="*/ 1323080497 h 563"/>
                <a:gd name="T14" fmla="*/ 312499375 w 330"/>
                <a:gd name="T15" fmla="*/ 1370964233 h 563"/>
                <a:gd name="T16" fmla="*/ 287297813 w 330"/>
                <a:gd name="T17" fmla="*/ 874492936 h 563"/>
                <a:gd name="T18" fmla="*/ 312499375 w 330"/>
                <a:gd name="T19" fmla="*/ 728323955 h 563"/>
                <a:gd name="T20" fmla="*/ 287297813 w 330"/>
                <a:gd name="T21" fmla="*/ 617437142 h 563"/>
                <a:gd name="T22" fmla="*/ 352821875 w 330"/>
                <a:gd name="T23" fmla="*/ 113406174 h 563"/>
                <a:gd name="T24" fmla="*/ 471270013 w 330"/>
                <a:gd name="T25" fmla="*/ 113406174 h 563"/>
                <a:gd name="T26" fmla="*/ 496471575 w 330"/>
                <a:gd name="T27" fmla="*/ 1418846381 h 563"/>
                <a:gd name="T28" fmla="*/ 831651563 w 330"/>
                <a:gd name="T29" fmla="*/ 1305440207 h 56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30"/>
                <a:gd name="T46" fmla="*/ 0 h 563"/>
                <a:gd name="T47" fmla="*/ 330 w 330"/>
                <a:gd name="T48" fmla="*/ 563 h 56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30" h="563">
                  <a:moveTo>
                    <a:pt x="330" y="518"/>
                  </a:moveTo>
                  <a:lnTo>
                    <a:pt x="292" y="328"/>
                  </a:lnTo>
                  <a:lnTo>
                    <a:pt x="330" y="299"/>
                  </a:lnTo>
                  <a:lnTo>
                    <a:pt x="273" y="273"/>
                  </a:lnTo>
                  <a:lnTo>
                    <a:pt x="254" y="0"/>
                  </a:lnTo>
                  <a:lnTo>
                    <a:pt x="76" y="10"/>
                  </a:lnTo>
                  <a:lnTo>
                    <a:pt x="0" y="525"/>
                  </a:lnTo>
                  <a:lnTo>
                    <a:pt x="124" y="544"/>
                  </a:lnTo>
                  <a:lnTo>
                    <a:pt x="114" y="347"/>
                  </a:lnTo>
                  <a:lnTo>
                    <a:pt x="124" y="289"/>
                  </a:lnTo>
                  <a:lnTo>
                    <a:pt x="114" y="245"/>
                  </a:lnTo>
                  <a:lnTo>
                    <a:pt x="140" y="45"/>
                  </a:lnTo>
                  <a:lnTo>
                    <a:pt x="187" y="45"/>
                  </a:lnTo>
                  <a:lnTo>
                    <a:pt x="197" y="563"/>
                  </a:lnTo>
                  <a:lnTo>
                    <a:pt x="330" y="518"/>
                  </a:lnTo>
                  <a:close/>
                </a:path>
              </a:pathLst>
            </a:custGeom>
            <a:solidFill>
              <a:srgbClr val="3D3C3C"/>
            </a:solidFill>
            <a:ln w="9525">
              <a:noFill/>
              <a:round/>
            </a:ln>
          </p:spPr>
          <p:txBody>
            <a:bodyPr/>
            <a:lstStyle/>
            <a:p>
              <a:pPr defTabSz="457200" fontAlgn="base">
                <a:spcBef>
                  <a:spcPct val="0"/>
                </a:spcBef>
                <a:spcAft>
                  <a:spcPct val="0"/>
                </a:spcAft>
              </a:pPr>
              <a:endParaRPr lang="zh-CN" altLang="en-US">
                <a:solidFill>
                  <a:srgbClr val="000000"/>
                </a:solidFill>
                <a:latin typeface="Calibri" panose="020F0502020204030204" charset="0"/>
              </a:endParaRPr>
            </a:p>
          </p:txBody>
        </p:sp>
        <p:sp>
          <p:nvSpPr>
            <p:cNvPr id="21" name="Freeform 63"/>
            <p:cNvSpPr/>
            <p:nvPr/>
          </p:nvSpPr>
          <p:spPr bwMode="auto">
            <a:xfrm>
              <a:off x="541338" y="4929188"/>
              <a:ext cx="341313" cy="136525"/>
            </a:xfrm>
            <a:custGeom>
              <a:avLst/>
              <a:gdLst>
                <a:gd name="T0" fmla="*/ 0 w 215"/>
                <a:gd name="T1" fmla="*/ 0 h 86"/>
                <a:gd name="T2" fmla="*/ 40322559 w 215"/>
                <a:gd name="T3" fmla="*/ 32762825 h 86"/>
                <a:gd name="T4" fmla="*/ 541835181 w 215"/>
                <a:gd name="T5" fmla="*/ 216733438 h 86"/>
                <a:gd name="T6" fmla="*/ 446069103 w 215"/>
                <a:gd name="T7" fmla="*/ 47883763 h 86"/>
                <a:gd name="T8" fmla="*/ 0 w 215"/>
                <a:gd name="T9" fmla="*/ 0 h 86"/>
                <a:gd name="T10" fmla="*/ 0 60000 65536"/>
                <a:gd name="T11" fmla="*/ 0 60000 65536"/>
                <a:gd name="T12" fmla="*/ 0 60000 65536"/>
                <a:gd name="T13" fmla="*/ 0 60000 65536"/>
                <a:gd name="T14" fmla="*/ 0 60000 65536"/>
                <a:gd name="T15" fmla="*/ 0 w 215"/>
                <a:gd name="T16" fmla="*/ 0 h 86"/>
                <a:gd name="T17" fmla="*/ 215 w 215"/>
                <a:gd name="T18" fmla="*/ 86 h 86"/>
              </a:gdLst>
              <a:ahLst/>
              <a:cxnLst>
                <a:cxn ang="T10">
                  <a:pos x="T0" y="T1"/>
                </a:cxn>
                <a:cxn ang="T11">
                  <a:pos x="T2" y="T3"/>
                </a:cxn>
                <a:cxn ang="T12">
                  <a:pos x="T4" y="T5"/>
                </a:cxn>
                <a:cxn ang="T13">
                  <a:pos x="T6" y="T7"/>
                </a:cxn>
                <a:cxn ang="T14">
                  <a:pos x="T8" y="T9"/>
                </a:cxn>
              </a:cxnLst>
              <a:rect l="T15" t="T16" r="T17" b="T18"/>
              <a:pathLst>
                <a:path w="215" h="86">
                  <a:moveTo>
                    <a:pt x="0" y="0"/>
                  </a:moveTo>
                  <a:lnTo>
                    <a:pt x="16" y="13"/>
                  </a:lnTo>
                  <a:lnTo>
                    <a:pt x="215" y="86"/>
                  </a:lnTo>
                  <a:lnTo>
                    <a:pt x="177" y="19"/>
                  </a:lnTo>
                  <a:lnTo>
                    <a:pt x="0" y="0"/>
                  </a:lnTo>
                  <a:close/>
                </a:path>
              </a:pathLst>
            </a:custGeom>
            <a:solidFill>
              <a:srgbClr val="FFFFFF"/>
            </a:solidFill>
            <a:ln w="9525">
              <a:noFill/>
              <a:round/>
            </a:ln>
          </p:spPr>
          <p:txBody>
            <a:bodyPr/>
            <a:lstStyle/>
            <a:p>
              <a:pPr defTabSz="457200" fontAlgn="base">
                <a:spcBef>
                  <a:spcPct val="0"/>
                </a:spcBef>
                <a:spcAft>
                  <a:spcPct val="0"/>
                </a:spcAft>
              </a:pPr>
              <a:endParaRPr lang="zh-CN" altLang="en-US">
                <a:solidFill>
                  <a:srgbClr val="000000"/>
                </a:solidFill>
                <a:latin typeface="Calibri" panose="020F0502020204030204" charset="0"/>
              </a:endParaRPr>
            </a:p>
          </p:txBody>
        </p:sp>
        <p:sp>
          <p:nvSpPr>
            <p:cNvPr id="22" name="Freeform 64"/>
            <p:cNvSpPr/>
            <p:nvPr/>
          </p:nvSpPr>
          <p:spPr bwMode="auto">
            <a:xfrm>
              <a:off x="411163" y="4378325"/>
              <a:ext cx="538163" cy="581025"/>
            </a:xfrm>
            <a:custGeom>
              <a:avLst/>
              <a:gdLst>
                <a:gd name="T0" fmla="*/ 662802503 w 339"/>
                <a:gd name="T1" fmla="*/ 47883763 h 366"/>
                <a:gd name="T2" fmla="*/ 821571701 w 339"/>
                <a:gd name="T3" fmla="*/ 448587813 h 366"/>
                <a:gd name="T4" fmla="*/ 718245992 w 339"/>
                <a:gd name="T5" fmla="*/ 488910313 h 366"/>
                <a:gd name="T6" fmla="*/ 733366944 w 339"/>
                <a:gd name="T7" fmla="*/ 546874700 h 366"/>
                <a:gd name="T8" fmla="*/ 821571701 w 339"/>
                <a:gd name="T9" fmla="*/ 594756875 h 366"/>
                <a:gd name="T10" fmla="*/ 758568530 w 339"/>
                <a:gd name="T11" fmla="*/ 657761575 h 366"/>
                <a:gd name="T12" fmla="*/ 854334556 w 339"/>
                <a:gd name="T13" fmla="*/ 675401875 h 366"/>
                <a:gd name="T14" fmla="*/ 758568530 w 339"/>
                <a:gd name="T15" fmla="*/ 730845313 h 366"/>
                <a:gd name="T16" fmla="*/ 652721869 w 339"/>
                <a:gd name="T17" fmla="*/ 922377188 h 366"/>
                <a:gd name="T18" fmla="*/ 206653004 w 339"/>
                <a:gd name="T19" fmla="*/ 874495013 h 366"/>
                <a:gd name="T20" fmla="*/ 166330467 w 339"/>
                <a:gd name="T21" fmla="*/ 819051575 h 366"/>
                <a:gd name="T22" fmla="*/ 126007930 w 339"/>
                <a:gd name="T23" fmla="*/ 753527513 h 366"/>
                <a:gd name="T24" fmla="*/ 85685392 w 339"/>
                <a:gd name="T25" fmla="*/ 675401875 h 366"/>
                <a:gd name="T26" fmla="*/ 47883807 w 339"/>
                <a:gd name="T27" fmla="*/ 577116575 h 366"/>
                <a:gd name="T28" fmla="*/ 15120952 w 339"/>
                <a:gd name="T29" fmla="*/ 481350638 h 366"/>
                <a:gd name="T30" fmla="*/ 7561270 w 339"/>
                <a:gd name="T31" fmla="*/ 433466875 h 366"/>
                <a:gd name="T32" fmla="*/ 0 w 339"/>
                <a:gd name="T33" fmla="*/ 393144375 h 366"/>
                <a:gd name="T34" fmla="*/ 7561270 w 339"/>
                <a:gd name="T35" fmla="*/ 345262200 h 366"/>
                <a:gd name="T36" fmla="*/ 15120952 w 339"/>
                <a:gd name="T37" fmla="*/ 304939700 h 366"/>
                <a:gd name="T38" fmla="*/ 30241903 w 339"/>
                <a:gd name="T39" fmla="*/ 264617200 h 366"/>
                <a:gd name="T40" fmla="*/ 55443489 w 339"/>
                <a:gd name="T41" fmla="*/ 224294700 h 366"/>
                <a:gd name="T42" fmla="*/ 103327296 w 339"/>
                <a:gd name="T43" fmla="*/ 153730325 h 366"/>
                <a:gd name="T44" fmla="*/ 173891737 w 339"/>
                <a:gd name="T45" fmla="*/ 88206263 h 366"/>
                <a:gd name="T46" fmla="*/ 262096494 w 339"/>
                <a:gd name="T47" fmla="*/ 40322500 h 366"/>
                <a:gd name="T48" fmla="*/ 302419031 w 339"/>
                <a:gd name="T49" fmla="*/ 25201563 h 366"/>
                <a:gd name="T50" fmla="*/ 350302838 w 339"/>
                <a:gd name="T51" fmla="*/ 10080625 h 366"/>
                <a:gd name="T52" fmla="*/ 405746327 w 339"/>
                <a:gd name="T53" fmla="*/ 0 h 366"/>
                <a:gd name="T54" fmla="*/ 453628546 w 339"/>
                <a:gd name="T55" fmla="*/ 0 h 366"/>
                <a:gd name="T56" fmla="*/ 501512353 w 339"/>
                <a:gd name="T57" fmla="*/ 0 h 366"/>
                <a:gd name="T58" fmla="*/ 556955842 w 339"/>
                <a:gd name="T59" fmla="*/ 10080625 h 366"/>
                <a:gd name="T60" fmla="*/ 614918696 w 339"/>
                <a:gd name="T61" fmla="*/ 25201563 h 366"/>
                <a:gd name="T62" fmla="*/ 662802503 w 339"/>
                <a:gd name="T63" fmla="*/ 47883763 h 36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9"/>
                <a:gd name="T97" fmla="*/ 0 h 366"/>
                <a:gd name="T98" fmla="*/ 339 w 339"/>
                <a:gd name="T99" fmla="*/ 366 h 36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9" h="366">
                  <a:moveTo>
                    <a:pt x="263" y="19"/>
                  </a:moveTo>
                  <a:lnTo>
                    <a:pt x="326" y="178"/>
                  </a:lnTo>
                  <a:lnTo>
                    <a:pt x="285" y="194"/>
                  </a:lnTo>
                  <a:lnTo>
                    <a:pt x="291" y="217"/>
                  </a:lnTo>
                  <a:lnTo>
                    <a:pt x="326" y="236"/>
                  </a:lnTo>
                  <a:lnTo>
                    <a:pt x="301" y="261"/>
                  </a:lnTo>
                  <a:lnTo>
                    <a:pt x="339" y="268"/>
                  </a:lnTo>
                  <a:lnTo>
                    <a:pt x="301" y="290"/>
                  </a:lnTo>
                  <a:lnTo>
                    <a:pt x="259" y="366"/>
                  </a:lnTo>
                  <a:lnTo>
                    <a:pt x="82" y="347"/>
                  </a:lnTo>
                  <a:lnTo>
                    <a:pt x="66" y="325"/>
                  </a:lnTo>
                  <a:lnTo>
                    <a:pt x="50" y="299"/>
                  </a:lnTo>
                  <a:lnTo>
                    <a:pt x="34" y="268"/>
                  </a:lnTo>
                  <a:lnTo>
                    <a:pt x="19" y="229"/>
                  </a:lnTo>
                  <a:lnTo>
                    <a:pt x="6" y="191"/>
                  </a:lnTo>
                  <a:lnTo>
                    <a:pt x="3" y="172"/>
                  </a:lnTo>
                  <a:lnTo>
                    <a:pt x="0" y="156"/>
                  </a:lnTo>
                  <a:lnTo>
                    <a:pt x="3" y="137"/>
                  </a:lnTo>
                  <a:lnTo>
                    <a:pt x="6" y="121"/>
                  </a:lnTo>
                  <a:lnTo>
                    <a:pt x="12" y="105"/>
                  </a:lnTo>
                  <a:lnTo>
                    <a:pt x="22" y="89"/>
                  </a:lnTo>
                  <a:lnTo>
                    <a:pt x="41" y="61"/>
                  </a:lnTo>
                  <a:lnTo>
                    <a:pt x="69" y="35"/>
                  </a:lnTo>
                  <a:lnTo>
                    <a:pt x="104" y="16"/>
                  </a:lnTo>
                  <a:lnTo>
                    <a:pt x="120" y="10"/>
                  </a:lnTo>
                  <a:lnTo>
                    <a:pt x="139" y="4"/>
                  </a:lnTo>
                  <a:lnTo>
                    <a:pt x="161" y="0"/>
                  </a:lnTo>
                  <a:lnTo>
                    <a:pt x="180" y="0"/>
                  </a:lnTo>
                  <a:lnTo>
                    <a:pt x="199" y="0"/>
                  </a:lnTo>
                  <a:lnTo>
                    <a:pt x="221" y="4"/>
                  </a:lnTo>
                  <a:lnTo>
                    <a:pt x="244" y="10"/>
                  </a:lnTo>
                  <a:lnTo>
                    <a:pt x="263" y="19"/>
                  </a:lnTo>
                  <a:close/>
                </a:path>
              </a:pathLst>
            </a:custGeom>
            <a:solidFill>
              <a:srgbClr val="E5D6C1"/>
            </a:solidFill>
            <a:ln w="9525">
              <a:noFill/>
              <a:round/>
            </a:ln>
          </p:spPr>
          <p:txBody>
            <a:bodyPr/>
            <a:lstStyle/>
            <a:p>
              <a:pPr defTabSz="457200" fontAlgn="base">
                <a:spcBef>
                  <a:spcPct val="0"/>
                </a:spcBef>
                <a:spcAft>
                  <a:spcPct val="0"/>
                </a:spcAft>
              </a:pPr>
              <a:endParaRPr lang="zh-CN" altLang="en-US">
                <a:solidFill>
                  <a:srgbClr val="000000"/>
                </a:solidFill>
                <a:latin typeface="Calibri" panose="020F0502020204030204" charset="0"/>
              </a:endParaRPr>
            </a:p>
          </p:txBody>
        </p:sp>
        <p:sp>
          <p:nvSpPr>
            <p:cNvPr id="23" name="Freeform 65"/>
            <p:cNvSpPr/>
            <p:nvPr/>
          </p:nvSpPr>
          <p:spPr bwMode="auto">
            <a:xfrm>
              <a:off x="355600" y="4433888"/>
              <a:ext cx="582613" cy="566737"/>
            </a:xfrm>
            <a:custGeom>
              <a:avLst/>
              <a:gdLst>
                <a:gd name="T0" fmla="*/ 269657744 w 367"/>
                <a:gd name="T1" fmla="*/ 849291113 h 357"/>
                <a:gd name="T2" fmla="*/ 350302813 w 367"/>
                <a:gd name="T3" fmla="*/ 899694194 h 357"/>
                <a:gd name="T4" fmla="*/ 287298059 w 367"/>
                <a:gd name="T5" fmla="*/ 672880331 h 357"/>
                <a:gd name="T6" fmla="*/ 357862495 w 367"/>
                <a:gd name="T7" fmla="*/ 738404336 h 357"/>
                <a:gd name="T8" fmla="*/ 350302813 w 367"/>
                <a:gd name="T9" fmla="*/ 690522203 h 357"/>
                <a:gd name="T10" fmla="*/ 335181863 w 367"/>
                <a:gd name="T11" fmla="*/ 602316019 h 357"/>
                <a:gd name="T12" fmla="*/ 327620594 w 367"/>
                <a:gd name="T13" fmla="*/ 546872630 h 357"/>
                <a:gd name="T14" fmla="*/ 335181863 w 367"/>
                <a:gd name="T15" fmla="*/ 498990497 h 357"/>
                <a:gd name="T16" fmla="*/ 342741544 w 367"/>
                <a:gd name="T17" fmla="*/ 448587417 h 357"/>
                <a:gd name="T18" fmla="*/ 357862495 w 367"/>
                <a:gd name="T19" fmla="*/ 425905237 h 357"/>
                <a:gd name="T20" fmla="*/ 342741544 w 367"/>
                <a:gd name="T21" fmla="*/ 400703696 h 357"/>
                <a:gd name="T22" fmla="*/ 317539960 w 367"/>
                <a:gd name="T23" fmla="*/ 345260308 h 357"/>
                <a:gd name="T24" fmla="*/ 309980279 w 367"/>
                <a:gd name="T25" fmla="*/ 312499099 h 357"/>
                <a:gd name="T26" fmla="*/ 309980279 w 367"/>
                <a:gd name="T27" fmla="*/ 282257251 h 357"/>
                <a:gd name="T28" fmla="*/ 317539960 w 367"/>
                <a:gd name="T29" fmla="*/ 249494455 h 357"/>
                <a:gd name="T30" fmla="*/ 342741544 w 367"/>
                <a:gd name="T31" fmla="*/ 234373531 h 357"/>
                <a:gd name="T32" fmla="*/ 357862495 w 367"/>
                <a:gd name="T33" fmla="*/ 234373531 h 357"/>
                <a:gd name="T34" fmla="*/ 398185029 w 367"/>
                <a:gd name="T35" fmla="*/ 241934787 h 357"/>
                <a:gd name="T36" fmla="*/ 413305980 w 367"/>
                <a:gd name="T37" fmla="*/ 257055711 h 357"/>
                <a:gd name="T38" fmla="*/ 438507564 w 367"/>
                <a:gd name="T39" fmla="*/ 272176635 h 357"/>
                <a:gd name="T40" fmla="*/ 453628514 w 367"/>
                <a:gd name="T41" fmla="*/ 297378175 h 357"/>
                <a:gd name="T42" fmla="*/ 463709148 w 367"/>
                <a:gd name="T43" fmla="*/ 337700640 h 357"/>
                <a:gd name="T44" fmla="*/ 493951049 w 367"/>
                <a:gd name="T45" fmla="*/ 433466493 h 357"/>
                <a:gd name="T46" fmla="*/ 478830098 w 367"/>
                <a:gd name="T47" fmla="*/ 224292915 h 357"/>
                <a:gd name="T48" fmla="*/ 559475168 w 367"/>
                <a:gd name="T49" fmla="*/ 297378175 h 357"/>
                <a:gd name="T50" fmla="*/ 534273584 w 367"/>
                <a:gd name="T51" fmla="*/ 186491398 h 357"/>
                <a:gd name="T52" fmla="*/ 607358971 w 367"/>
                <a:gd name="T53" fmla="*/ 209171990 h 357"/>
                <a:gd name="T54" fmla="*/ 703124991 w 367"/>
                <a:gd name="T55" fmla="*/ 201612322 h 357"/>
                <a:gd name="T56" fmla="*/ 788810377 w 367"/>
                <a:gd name="T57" fmla="*/ 186491398 h 357"/>
                <a:gd name="T58" fmla="*/ 821571643 w 367"/>
                <a:gd name="T59" fmla="*/ 176410782 h 357"/>
                <a:gd name="T60" fmla="*/ 861894177 w 367"/>
                <a:gd name="T61" fmla="*/ 161289858 h 357"/>
                <a:gd name="T62" fmla="*/ 877015128 w 367"/>
                <a:gd name="T63" fmla="*/ 153728602 h 357"/>
                <a:gd name="T64" fmla="*/ 902216712 w 367"/>
                <a:gd name="T65" fmla="*/ 136088317 h 357"/>
                <a:gd name="T66" fmla="*/ 917337662 w 367"/>
                <a:gd name="T67" fmla="*/ 120967393 h 357"/>
                <a:gd name="T68" fmla="*/ 924898931 w 367"/>
                <a:gd name="T69" fmla="*/ 113406137 h 357"/>
                <a:gd name="T70" fmla="*/ 924898931 w 367"/>
                <a:gd name="T71" fmla="*/ 98285213 h 357"/>
                <a:gd name="T72" fmla="*/ 909777981 w 367"/>
                <a:gd name="T73" fmla="*/ 88204597 h 357"/>
                <a:gd name="T74" fmla="*/ 814011961 w 367"/>
                <a:gd name="T75" fmla="*/ 40322464 h 357"/>
                <a:gd name="T76" fmla="*/ 718245941 w 367"/>
                <a:gd name="T77" fmla="*/ 17640284 h 357"/>
                <a:gd name="T78" fmla="*/ 630039603 w 367"/>
                <a:gd name="T79" fmla="*/ 10080616 h 357"/>
                <a:gd name="T80" fmla="*/ 541834853 w 367"/>
                <a:gd name="T81" fmla="*/ 0 h 357"/>
                <a:gd name="T82" fmla="*/ 471270417 w 367"/>
                <a:gd name="T83" fmla="*/ 10080616 h 357"/>
                <a:gd name="T84" fmla="*/ 413305980 w 367"/>
                <a:gd name="T85" fmla="*/ 10080616 h 357"/>
                <a:gd name="T86" fmla="*/ 357862495 w 367"/>
                <a:gd name="T87" fmla="*/ 25201540 h 357"/>
                <a:gd name="T88" fmla="*/ 88206338 w 367"/>
                <a:gd name="T89" fmla="*/ 47882133 h 357"/>
                <a:gd name="T90" fmla="*/ 47883804 w 367"/>
                <a:gd name="T91" fmla="*/ 176410782 h 357"/>
                <a:gd name="T92" fmla="*/ 15120950 w 367"/>
                <a:gd name="T93" fmla="*/ 272176635 h 357"/>
                <a:gd name="T94" fmla="*/ 0 w 367"/>
                <a:gd name="T95" fmla="*/ 352821564 h 357"/>
                <a:gd name="T96" fmla="*/ 15120950 w 367"/>
                <a:gd name="T97" fmla="*/ 425905237 h 357"/>
                <a:gd name="T98" fmla="*/ 22682219 w 367"/>
                <a:gd name="T99" fmla="*/ 466227701 h 357"/>
                <a:gd name="T100" fmla="*/ 22682219 w 367"/>
                <a:gd name="T101" fmla="*/ 473788957 h 357"/>
                <a:gd name="T102" fmla="*/ 22682219 w 367"/>
                <a:gd name="T103" fmla="*/ 466227701 h 357"/>
                <a:gd name="T104" fmla="*/ 30241901 w 367"/>
                <a:gd name="T105" fmla="*/ 441026161 h 357"/>
                <a:gd name="T106" fmla="*/ 47883804 w 367"/>
                <a:gd name="T107" fmla="*/ 425905237 h 357"/>
                <a:gd name="T108" fmla="*/ 70564436 w 367"/>
                <a:gd name="T109" fmla="*/ 410784313 h 357"/>
                <a:gd name="T110" fmla="*/ 88206338 w 367"/>
                <a:gd name="T111" fmla="*/ 536792014 h 357"/>
                <a:gd name="T112" fmla="*/ 143649823 w 367"/>
                <a:gd name="T113" fmla="*/ 554433886 h 357"/>
                <a:gd name="T114" fmla="*/ 183972358 w 367"/>
                <a:gd name="T115" fmla="*/ 672880331 h 357"/>
                <a:gd name="T116" fmla="*/ 221773940 w 367"/>
                <a:gd name="T117" fmla="*/ 771167132 h 357"/>
                <a:gd name="T118" fmla="*/ 246975524 w 367"/>
                <a:gd name="T119" fmla="*/ 819049265 h 357"/>
                <a:gd name="T120" fmla="*/ 269657744 w 367"/>
                <a:gd name="T121" fmla="*/ 849291113 h 35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67"/>
                <a:gd name="T184" fmla="*/ 0 h 357"/>
                <a:gd name="T185" fmla="*/ 367 w 367"/>
                <a:gd name="T186" fmla="*/ 357 h 35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67" h="357">
                  <a:moveTo>
                    <a:pt x="107" y="337"/>
                  </a:moveTo>
                  <a:lnTo>
                    <a:pt x="139" y="357"/>
                  </a:lnTo>
                  <a:lnTo>
                    <a:pt x="114" y="267"/>
                  </a:lnTo>
                  <a:lnTo>
                    <a:pt x="142" y="293"/>
                  </a:lnTo>
                  <a:lnTo>
                    <a:pt x="139" y="274"/>
                  </a:lnTo>
                  <a:lnTo>
                    <a:pt x="133" y="239"/>
                  </a:lnTo>
                  <a:lnTo>
                    <a:pt x="130" y="217"/>
                  </a:lnTo>
                  <a:lnTo>
                    <a:pt x="133" y="198"/>
                  </a:lnTo>
                  <a:lnTo>
                    <a:pt x="136" y="178"/>
                  </a:lnTo>
                  <a:lnTo>
                    <a:pt x="142" y="169"/>
                  </a:lnTo>
                  <a:lnTo>
                    <a:pt x="136" y="159"/>
                  </a:lnTo>
                  <a:lnTo>
                    <a:pt x="126" y="137"/>
                  </a:lnTo>
                  <a:lnTo>
                    <a:pt x="123" y="124"/>
                  </a:lnTo>
                  <a:lnTo>
                    <a:pt x="123" y="112"/>
                  </a:lnTo>
                  <a:lnTo>
                    <a:pt x="126" y="99"/>
                  </a:lnTo>
                  <a:lnTo>
                    <a:pt x="136" y="93"/>
                  </a:lnTo>
                  <a:lnTo>
                    <a:pt x="142" y="93"/>
                  </a:lnTo>
                  <a:lnTo>
                    <a:pt x="158" y="96"/>
                  </a:lnTo>
                  <a:lnTo>
                    <a:pt x="164" y="102"/>
                  </a:lnTo>
                  <a:lnTo>
                    <a:pt x="174" y="108"/>
                  </a:lnTo>
                  <a:lnTo>
                    <a:pt x="180" y="118"/>
                  </a:lnTo>
                  <a:lnTo>
                    <a:pt x="184" y="134"/>
                  </a:lnTo>
                  <a:lnTo>
                    <a:pt x="196" y="172"/>
                  </a:lnTo>
                  <a:lnTo>
                    <a:pt x="190" y="89"/>
                  </a:lnTo>
                  <a:lnTo>
                    <a:pt x="222" y="118"/>
                  </a:lnTo>
                  <a:lnTo>
                    <a:pt x="212" y="74"/>
                  </a:lnTo>
                  <a:lnTo>
                    <a:pt x="241" y="83"/>
                  </a:lnTo>
                  <a:lnTo>
                    <a:pt x="279" y="80"/>
                  </a:lnTo>
                  <a:lnTo>
                    <a:pt x="313" y="74"/>
                  </a:lnTo>
                  <a:lnTo>
                    <a:pt x="326" y="70"/>
                  </a:lnTo>
                  <a:lnTo>
                    <a:pt x="342" y="64"/>
                  </a:lnTo>
                  <a:lnTo>
                    <a:pt x="348" y="61"/>
                  </a:lnTo>
                  <a:lnTo>
                    <a:pt x="358" y="54"/>
                  </a:lnTo>
                  <a:lnTo>
                    <a:pt x="364" y="48"/>
                  </a:lnTo>
                  <a:lnTo>
                    <a:pt x="367" y="45"/>
                  </a:lnTo>
                  <a:lnTo>
                    <a:pt x="367" y="39"/>
                  </a:lnTo>
                  <a:lnTo>
                    <a:pt x="361" y="35"/>
                  </a:lnTo>
                  <a:lnTo>
                    <a:pt x="323" y="16"/>
                  </a:lnTo>
                  <a:lnTo>
                    <a:pt x="285" y="7"/>
                  </a:lnTo>
                  <a:lnTo>
                    <a:pt x="250" y="4"/>
                  </a:lnTo>
                  <a:lnTo>
                    <a:pt x="215" y="0"/>
                  </a:lnTo>
                  <a:lnTo>
                    <a:pt x="187" y="4"/>
                  </a:lnTo>
                  <a:lnTo>
                    <a:pt x="164" y="4"/>
                  </a:lnTo>
                  <a:lnTo>
                    <a:pt x="142" y="10"/>
                  </a:lnTo>
                  <a:lnTo>
                    <a:pt x="35" y="19"/>
                  </a:lnTo>
                  <a:lnTo>
                    <a:pt x="19" y="70"/>
                  </a:lnTo>
                  <a:lnTo>
                    <a:pt x="6" y="108"/>
                  </a:lnTo>
                  <a:lnTo>
                    <a:pt x="0" y="140"/>
                  </a:lnTo>
                  <a:lnTo>
                    <a:pt x="6" y="169"/>
                  </a:lnTo>
                  <a:lnTo>
                    <a:pt x="9" y="185"/>
                  </a:lnTo>
                  <a:lnTo>
                    <a:pt x="9" y="188"/>
                  </a:lnTo>
                  <a:lnTo>
                    <a:pt x="9" y="185"/>
                  </a:lnTo>
                  <a:lnTo>
                    <a:pt x="12" y="175"/>
                  </a:lnTo>
                  <a:lnTo>
                    <a:pt x="19" y="169"/>
                  </a:lnTo>
                  <a:lnTo>
                    <a:pt x="28" y="163"/>
                  </a:lnTo>
                  <a:lnTo>
                    <a:pt x="35" y="213"/>
                  </a:lnTo>
                  <a:lnTo>
                    <a:pt x="57" y="220"/>
                  </a:lnTo>
                  <a:lnTo>
                    <a:pt x="73" y="267"/>
                  </a:lnTo>
                  <a:lnTo>
                    <a:pt x="88" y="306"/>
                  </a:lnTo>
                  <a:lnTo>
                    <a:pt x="98" y="325"/>
                  </a:lnTo>
                  <a:lnTo>
                    <a:pt x="107" y="337"/>
                  </a:lnTo>
                  <a:close/>
                </a:path>
              </a:pathLst>
            </a:custGeom>
            <a:solidFill>
              <a:srgbClr val="000000"/>
            </a:solidFill>
            <a:ln w="9525">
              <a:noFill/>
              <a:round/>
            </a:ln>
          </p:spPr>
          <p:txBody>
            <a:bodyPr/>
            <a:lstStyle/>
            <a:p>
              <a:pPr defTabSz="457200" fontAlgn="base">
                <a:spcBef>
                  <a:spcPct val="0"/>
                </a:spcBef>
                <a:spcAft>
                  <a:spcPct val="0"/>
                </a:spcAft>
              </a:pPr>
              <a:endParaRPr lang="zh-CN" altLang="en-US">
                <a:solidFill>
                  <a:srgbClr val="000000"/>
                </a:solidFill>
                <a:latin typeface="Calibri" panose="020F0502020204030204" charset="0"/>
              </a:endParaRPr>
            </a:p>
          </p:txBody>
        </p:sp>
        <p:sp>
          <p:nvSpPr>
            <p:cNvPr id="24" name="Freeform 66"/>
            <p:cNvSpPr/>
            <p:nvPr/>
          </p:nvSpPr>
          <p:spPr bwMode="auto">
            <a:xfrm>
              <a:off x="304800" y="4227513"/>
              <a:ext cx="638175" cy="398462"/>
            </a:xfrm>
            <a:custGeom>
              <a:avLst/>
              <a:gdLst>
                <a:gd name="T0" fmla="*/ 1013102813 w 402"/>
                <a:gd name="T1" fmla="*/ 337700514 h 251"/>
                <a:gd name="T2" fmla="*/ 887095000 w 402"/>
                <a:gd name="T3" fmla="*/ 385582629 h 251"/>
                <a:gd name="T4" fmla="*/ 582156888 w 402"/>
                <a:gd name="T5" fmla="*/ 488909699 h 251"/>
                <a:gd name="T6" fmla="*/ 415826575 w 402"/>
                <a:gd name="T7" fmla="*/ 536791814 h 251"/>
                <a:gd name="T8" fmla="*/ 246975313 w 402"/>
                <a:gd name="T9" fmla="*/ 584675516 h 251"/>
                <a:gd name="T10" fmla="*/ 103327200 w 402"/>
                <a:gd name="T11" fmla="*/ 617436713 h 251"/>
                <a:gd name="T12" fmla="*/ 0 w 402"/>
                <a:gd name="T13" fmla="*/ 632557631 h 251"/>
                <a:gd name="T14" fmla="*/ 143649700 w 402"/>
                <a:gd name="T15" fmla="*/ 456146915 h 251"/>
                <a:gd name="T16" fmla="*/ 103327200 w 402"/>
                <a:gd name="T17" fmla="*/ 209171913 h 251"/>
                <a:gd name="T18" fmla="*/ 120967500 w 402"/>
                <a:gd name="T19" fmla="*/ 183970382 h 251"/>
                <a:gd name="T20" fmla="*/ 176410938 w 402"/>
                <a:gd name="T21" fmla="*/ 151209185 h 251"/>
                <a:gd name="T22" fmla="*/ 206652813 w 402"/>
                <a:gd name="T23" fmla="*/ 128527014 h 251"/>
                <a:gd name="T24" fmla="*/ 246975313 w 402"/>
                <a:gd name="T25" fmla="*/ 113406095 h 251"/>
                <a:gd name="T26" fmla="*/ 287297813 w 402"/>
                <a:gd name="T27" fmla="*/ 103325483 h 251"/>
                <a:gd name="T28" fmla="*/ 327620313 w 402"/>
                <a:gd name="T29" fmla="*/ 95765817 h 251"/>
                <a:gd name="T30" fmla="*/ 375504075 w 402"/>
                <a:gd name="T31" fmla="*/ 95765817 h 251"/>
                <a:gd name="T32" fmla="*/ 408265313 w 402"/>
                <a:gd name="T33" fmla="*/ 88204564 h 251"/>
                <a:gd name="T34" fmla="*/ 471270013 w 402"/>
                <a:gd name="T35" fmla="*/ 55443368 h 251"/>
                <a:gd name="T36" fmla="*/ 511592513 w 402"/>
                <a:gd name="T37" fmla="*/ 32761196 h 251"/>
                <a:gd name="T38" fmla="*/ 544353750 w 402"/>
                <a:gd name="T39" fmla="*/ 7559666 h 251"/>
                <a:gd name="T40" fmla="*/ 559474688 w 402"/>
                <a:gd name="T41" fmla="*/ 0 h 251"/>
                <a:gd name="T42" fmla="*/ 582156888 w 402"/>
                <a:gd name="T43" fmla="*/ 0 h 251"/>
                <a:gd name="T44" fmla="*/ 640119688 w 402"/>
                <a:gd name="T45" fmla="*/ 7559666 h 251"/>
                <a:gd name="T46" fmla="*/ 710684063 w 402"/>
                <a:gd name="T47" fmla="*/ 25201531 h 251"/>
                <a:gd name="T48" fmla="*/ 791329063 w 402"/>
                <a:gd name="T49" fmla="*/ 224292831 h 251"/>
                <a:gd name="T50" fmla="*/ 1013102813 w 402"/>
                <a:gd name="T51" fmla="*/ 337700514 h 25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02"/>
                <a:gd name="T79" fmla="*/ 0 h 251"/>
                <a:gd name="T80" fmla="*/ 402 w 402"/>
                <a:gd name="T81" fmla="*/ 251 h 25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02" h="251">
                  <a:moveTo>
                    <a:pt x="402" y="134"/>
                  </a:moveTo>
                  <a:lnTo>
                    <a:pt x="352" y="153"/>
                  </a:lnTo>
                  <a:lnTo>
                    <a:pt x="231" y="194"/>
                  </a:lnTo>
                  <a:lnTo>
                    <a:pt x="165" y="213"/>
                  </a:lnTo>
                  <a:lnTo>
                    <a:pt x="98" y="232"/>
                  </a:lnTo>
                  <a:lnTo>
                    <a:pt x="41" y="245"/>
                  </a:lnTo>
                  <a:lnTo>
                    <a:pt x="0" y="251"/>
                  </a:lnTo>
                  <a:lnTo>
                    <a:pt x="57" y="181"/>
                  </a:lnTo>
                  <a:lnTo>
                    <a:pt x="41" y="83"/>
                  </a:lnTo>
                  <a:lnTo>
                    <a:pt x="48" y="73"/>
                  </a:lnTo>
                  <a:lnTo>
                    <a:pt x="70" y="60"/>
                  </a:lnTo>
                  <a:lnTo>
                    <a:pt x="82" y="51"/>
                  </a:lnTo>
                  <a:lnTo>
                    <a:pt x="98" y="45"/>
                  </a:lnTo>
                  <a:lnTo>
                    <a:pt x="114" y="41"/>
                  </a:lnTo>
                  <a:lnTo>
                    <a:pt x="130" y="38"/>
                  </a:lnTo>
                  <a:lnTo>
                    <a:pt x="149" y="38"/>
                  </a:lnTo>
                  <a:lnTo>
                    <a:pt x="162" y="35"/>
                  </a:lnTo>
                  <a:lnTo>
                    <a:pt x="187" y="22"/>
                  </a:lnTo>
                  <a:lnTo>
                    <a:pt x="203" y="13"/>
                  </a:lnTo>
                  <a:lnTo>
                    <a:pt x="216" y="3"/>
                  </a:lnTo>
                  <a:lnTo>
                    <a:pt x="222" y="0"/>
                  </a:lnTo>
                  <a:lnTo>
                    <a:pt x="231" y="0"/>
                  </a:lnTo>
                  <a:lnTo>
                    <a:pt x="254" y="3"/>
                  </a:lnTo>
                  <a:lnTo>
                    <a:pt x="282" y="10"/>
                  </a:lnTo>
                  <a:lnTo>
                    <a:pt x="314" y="89"/>
                  </a:lnTo>
                  <a:lnTo>
                    <a:pt x="402" y="134"/>
                  </a:lnTo>
                  <a:close/>
                </a:path>
              </a:pathLst>
            </a:custGeom>
            <a:solidFill>
              <a:srgbClr val="3D3C3C"/>
            </a:solidFill>
            <a:ln w="9525">
              <a:noFill/>
              <a:round/>
            </a:ln>
          </p:spPr>
          <p:txBody>
            <a:bodyPr/>
            <a:lstStyle/>
            <a:p>
              <a:pPr defTabSz="457200" fontAlgn="base">
                <a:spcBef>
                  <a:spcPct val="0"/>
                </a:spcBef>
                <a:spcAft>
                  <a:spcPct val="0"/>
                </a:spcAft>
              </a:pPr>
              <a:endParaRPr lang="zh-CN" altLang="en-US">
                <a:solidFill>
                  <a:srgbClr val="000000"/>
                </a:solidFill>
                <a:latin typeface="Calibri" panose="020F0502020204030204" charset="0"/>
              </a:endParaRPr>
            </a:p>
          </p:txBody>
        </p:sp>
        <p:sp>
          <p:nvSpPr>
            <p:cNvPr id="25" name="Line 67"/>
            <p:cNvSpPr>
              <a:spLocks noChangeShapeType="1"/>
            </p:cNvSpPr>
            <p:nvPr/>
          </p:nvSpPr>
          <p:spPr bwMode="auto">
            <a:xfrm>
              <a:off x="808038" y="4575175"/>
              <a:ext cx="1588" cy="61912"/>
            </a:xfrm>
            <a:prstGeom prst="line">
              <a:avLst/>
            </a:prstGeom>
            <a:noFill/>
            <a:ln w="6">
              <a:solidFill>
                <a:srgbClr val="000000"/>
              </a:solidFill>
              <a:round/>
            </a:ln>
          </p:spPr>
          <p:txBody>
            <a:bodyPr/>
            <a:lstStyle/>
            <a:p>
              <a:pPr defTabSz="457200" fontAlgn="base">
                <a:spcBef>
                  <a:spcPct val="0"/>
                </a:spcBef>
                <a:spcAft>
                  <a:spcPct val="0"/>
                </a:spcAft>
              </a:pPr>
              <a:endParaRPr lang="zh-CN" altLang="en-US">
                <a:solidFill>
                  <a:srgbClr val="000000"/>
                </a:solidFill>
                <a:latin typeface="Calibri" panose="020F0502020204030204" charset="0"/>
              </a:endParaRPr>
            </a:p>
          </p:txBody>
        </p:sp>
        <p:sp>
          <p:nvSpPr>
            <p:cNvPr id="26" name="Line 68"/>
            <p:cNvSpPr>
              <a:spLocks noChangeShapeType="1"/>
            </p:cNvSpPr>
            <p:nvPr/>
          </p:nvSpPr>
          <p:spPr bwMode="auto">
            <a:xfrm flipH="1" flipV="1">
              <a:off x="768350" y="4595813"/>
              <a:ext cx="39688" cy="41275"/>
            </a:xfrm>
            <a:prstGeom prst="line">
              <a:avLst/>
            </a:prstGeom>
            <a:noFill/>
            <a:ln w="6">
              <a:solidFill>
                <a:srgbClr val="000000"/>
              </a:solidFill>
              <a:round/>
            </a:ln>
          </p:spPr>
          <p:txBody>
            <a:bodyPr/>
            <a:lstStyle/>
            <a:p>
              <a:pPr defTabSz="457200" fontAlgn="base">
                <a:spcBef>
                  <a:spcPct val="0"/>
                </a:spcBef>
                <a:spcAft>
                  <a:spcPct val="0"/>
                </a:spcAft>
              </a:pPr>
              <a:endParaRPr lang="zh-CN" altLang="en-US">
                <a:solidFill>
                  <a:srgbClr val="000000"/>
                </a:solidFill>
                <a:latin typeface="Calibri" panose="020F0502020204030204" charset="0"/>
              </a:endParaRPr>
            </a:p>
          </p:txBody>
        </p:sp>
        <p:sp>
          <p:nvSpPr>
            <p:cNvPr id="27" name="Freeform 69"/>
            <p:cNvSpPr/>
            <p:nvPr/>
          </p:nvSpPr>
          <p:spPr bwMode="auto">
            <a:xfrm>
              <a:off x="738188" y="4676775"/>
              <a:ext cx="19050" cy="20637"/>
            </a:xfrm>
            <a:custGeom>
              <a:avLst/>
              <a:gdLst>
                <a:gd name="T0" fmla="*/ 30241875 w 12"/>
                <a:gd name="T1" fmla="*/ 25200952 h 13"/>
                <a:gd name="T2" fmla="*/ 22682200 w 12"/>
                <a:gd name="T3" fmla="*/ 32760444 h 13"/>
                <a:gd name="T4" fmla="*/ 7561263 w 12"/>
                <a:gd name="T5" fmla="*/ 32760444 h 13"/>
                <a:gd name="T6" fmla="*/ 0 w 12"/>
                <a:gd name="T7" fmla="*/ 25200952 h 13"/>
                <a:gd name="T8" fmla="*/ 0 w 12"/>
                <a:gd name="T9" fmla="*/ 15120571 h 13"/>
                <a:gd name="T10" fmla="*/ 7561263 w 12"/>
                <a:gd name="T11" fmla="*/ 0 h 13"/>
                <a:gd name="T12" fmla="*/ 15120938 w 12"/>
                <a:gd name="T13" fmla="*/ 0 h 13"/>
                <a:gd name="T14" fmla="*/ 30241875 w 12"/>
                <a:gd name="T15" fmla="*/ 7559492 h 13"/>
                <a:gd name="T16" fmla="*/ 30241875 w 12"/>
                <a:gd name="T17" fmla="*/ 25200952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3"/>
                <a:gd name="T29" fmla="*/ 12 w 12"/>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3">
                  <a:moveTo>
                    <a:pt x="12" y="10"/>
                  </a:moveTo>
                  <a:lnTo>
                    <a:pt x="9" y="13"/>
                  </a:lnTo>
                  <a:lnTo>
                    <a:pt x="3" y="13"/>
                  </a:lnTo>
                  <a:lnTo>
                    <a:pt x="0" y="10"/>
                  </a:lnTo>
                  <a:lnTo>
                    <a:pt x="0" y="6"/>
                  </a:lnTo>
                  <a:lnTo>
                    <a:pt x="3" y="0"/>
                  </a:lnTo>
                  <a:lnTo>
                    <a:pt x="6" y="0"/>
                  </a:lnTo>
                  <a:lnTo>
                    <a:pt x="12" y="3"/>
                  </a:lnTo>
                  <a:lnTo>
                    <a:pt x="12" y="10"/>
                  </a:lnTo>
                  <a:close/>
                </a:path>
              </a:pathLst>
            </a:custGeom>
            <a:solidFill>
              <a:srgbClr val="BFB09D"/>
            </a:solidFill>
            <a:ln w="9525">
              <a:noFill/>
              <a:round/>
            </a:ln>
          </p:spPr>
          <p:txBody>
            <a:bodyPr/>
            <a:lstStyle/>
            <a:p>
              <a:pPr defTabSz="457200" fontAlgn="base">
                <a:spcBef>
                  <a:spcPct val="0"/>
                </a:spcBef>
                <a:spcAft>
                  <a:spcPct val="0"/>
                </a:spcAft>
              </a:pPr>
              <a:endParaRPr lang="zh-CN" altLang="en-US">
                <a:solidFill>
                  <a:srgbClr val="000000"/>
                </a:solidFill>
                <a:latin typeface="Calibri" panose="020F0502020204030204" charset="0"/>
              </a:endParaRPr>
            </a:p>
          </p:txBody>
        </p:sp>
        <p:sp>
          <p:nvSpPr>
            <p:cNvPr id="28" name="Freeform 70"/>
            <p:cNvSpPr/>
            <p:nvPr/>
          </p:nvSpPr>
          <p:spPr bwMode="auto">
            <a:xfrm>
              <a:off x="687388" y="4702175"/>
              <a:ext cx="20638" cy="20637"/>
            </a:xfrm>
            <a:custGeom>
              <a:avLst/>
              <a:gdLst>
                <a:gd name="T0" fmla="*/ 32763619 w 13"/>
                <a:gd name="T1" fmla="*/ 22680063 h 13"/>
                <a:gd name="T2" fmla="*/ 22682750 w 13"/>
                <a:gd name="T3" fmla="*/ 32760444 h 13"/>
                <a:gd name="T4" fmla="*/ 15121304 w 13"/>
                <a:gd name="T5" fmla="*/ 32760444 h 13"/>
                <a:gd name="T6" fmla="*/ 7561446 w 13"/>
                <a:gd name="T7" fmla="*/ 22680063 h 13"/>
                <a:gd name="T8" fmla="*/ 0 w 13"/>
                <a:gd name="T9" fmla="*/ 15120571 h 13"/>
                <a:gd name="T10" fmla="*/ 7561446 w 13"/>
                <a:gd name="T11" fmla="*/ 0 h 13"/>
                <a:gd name="T12" fmla="*/ 22682750 w 13"/>
                <a:gd name="T13" fmla="*/ 0 h 13"/>
                <a:gd name="T14" fmla="*/ 32763619 w 13"/>
                <a:gd name="T15" fmla="*/ 7559492 h 13"/>
                <a:gd name="T16" fmla="*/ 32763619 w 13"/>
                <a:gd name="T17" fmla="*/ 22680063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
                <a:gd name="T28" fmla="*/ 0 h 13"/>
                <a:gd name="T29" fmla="*/ 13 w 13"/>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 h="13">
                  <a:moveTo>
                    <a:pt x="13" y="9"/>
                  </a:moveTo>
                  <a:lnTo>
                    <a:pt x="9" y="13"/>
                  </a:lnTo>
                  <a:lnTo>
                    <a:pt x="6" y="13"/>
                  </a:lnTo>
                  <a:lnTo>
                    <a:pt x="3" y="9"/>
                  </a:lnTo>
                  <a:lnTo>
                    <a:pt x="0" y="6"/>
                  </a:lnTo>
                  <a:lnTo>
                    <a:pt x="3" y="0"/>
                  </a:lnTo>
                  <a:lnTo>
                    <a:pt x="9" y="0"/>
                  </a:lnTo>
                  <a:lnTo>
                    <a:pt x="13" y="3"/>
                  </a:lnTo>
                  <a:lnTo>
                    <a:pt x="13" y="9"/>
                  </a:lnTo>
                  <a:close/>
                </a:path>
              </a:pathLst>
            </a:custGeom>
            <a:solidFill>
              <a:srgbClr val="BFB09D"/>
            </a:solidFill>
            <a:ln w="9525">
              <a:noFill/>
              <a:round/>
            </a:ln>
          </p:spPr>
          <p:txBody>
            <a:bodyPr/>
            <a:lstStyle/>
            <a:p>
              <a:pPr defTabSz="457200" fontAlgn="base">
                <a:spcBef>
                  <a:spcPct val="0"/>
                </a:spcBef>
                <a:spcAft>
                  <a:spcPct val="0"/>
                </a:spcAft>
              </a:pPr>
              <a:endParaRPr lang="zh-CN" altLang="en-US">
                <a:solidFill>
                  <a:srgbClr val="000000"/>
                </a:solidFill>
                <a:latin typeface="Calibri" panose="020F0502020204030204" charset="0"/>
              </a:endParaRPr>
            </a:p>
          </p:txBody>
        </p:sp>
        <p:sp>
          <p:nvSpPr>
            <p:cNvPr id="29" name="Freeform 71"/>
            <p:cNvSpPr/>
            <p:nvPr/>
          </p:nvSpPr>
          <p:spPr bwMode="auto">
            <a:xfrm>
              <a:off x="727075" y="4727575"/>
              <a:ext cx="20638" cy="20637"/>
            </a:xfrm>
            <a:custGeom>
              <a:avLst/>
              <a:gdLst>
                <a:gd name="T0" fmla="*/ 32763619 w 13"/>
                <a:gd name="T1" fmla="*/ 15120571 h 13"/>
                <a:gd name="T2" fmla="*/ 25202173 w 13"/>
                <a:gd name="T3" fmla="*/ 22680063 h 13"/>
                <a:gd name="T4" fmla="*/ 17642315 w 13"/>
                <a:gd name="T5" fmla="*/ 32760444 h 13"/>
                <a:gd name="T6" fmla="*/ 0 w 13"/>
                <a:gd name="T7" fmla="*/ 22680063 h 13"/>
                <a:gd name="T8" fmla="*/ 0 w 13"/>
                <a:gd name="T9" fmla="*/ 7559492 h 13"/>
                <a:gd name="T10" fmla="*/ 7561446 w 13"/>
                <a:gd name="T11" fmla="*/ 0 h 13"/>
                <a:gd name="T12" fmla="*/ 25202173 w 13"/>
                <a:gd name="T13" fmla="*/ 0 h 13"/>
                <a:gd name="T14" fmla="*/ 32763619 w 13"/>
                <a:gd name="T15" fmla="*/ 0 h 13"/>
                <a:gd name="T16" fmla="*/ 32763619 w 13"/>
                <a:gd name="T17" fmla="*/ 15120571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
                <a:gd name="T28" fmla="*/ 0 h 13"/>
                <a:gd name="T29" fmla="*/ 13 w 13"/>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 h="13">
                  <a:moveTo>
                    <a:pt x="13" y="6"/>
                  </a:moveTo>
                  <a:lnTo>
                    <a:pt x="10" y="9"/>
                  </a:lnTo>
                  <a:lnTo>
                    <a:pt x="7" y="13"/>
                  </a:lnTo>
                  <a:lnTo>
                    <a:pt x="0" y="9"/>
                  </a:lnTo>
                  <a:lnTo>
                    <a:pt x="0" y="3"/>
                  </a:lnTo>
                  <a:lnTo>
                    <a:pt x="3" y="0"/>
                  </a:lnTo>
                  <a:lnTo>
                    <a:pt x="10" y="0"/>
                  </a:lnTo>
                  <a:lnTo>
                    <a:pt x="13" y="0"/>
                  </a:lnTo>
                  <a:lnTo>
                    <a:pt x="13" y="6"/>
                  </a:lnTo>
                  <a:close/>
                </a:path>
              </a:pathLst>
            </a:custGeom>
            <a:solidFill>
              <a:srgbClr val="BFB09D"/>
            </a:solidFill>
            <a:ln w="9525">
              <a:noFill/>
              <a:round/>
            </a:ln>
          </p:spPr>
          <p:txBody>
            <a:bodyPr/>
            <a:lstStyle/>
            <a:p>
              <a:pPr defTabSz="457200" fontAlgn="base">
                <a:spcBef>
                  <a:spcPct val="0"/>
                </a:spcBef>
                <a:spcAft>
                  <a:spcPct val="0"/>
                </a:spcAft>
              </a:pPr>
              <a:endParaRPr lang="zh-CN" altLang="en-US">
                <a:solidFill>
                  <a:srgbClr val="000000"/>
                </a:solidFill>
                <a:latin typeface="Calibri" panose="020F0502020204030204" charset="0"/>
              </a:endParaRPr>
            </a:p>
          </p:txBody>
        </p:sp>
        <p:sp>
          <p:nvSpPr>
            <p:cNvPr id="30" name="Freeform 72"/>
            <p:cNvSpPr/>
            <p:nvPr/>
          </p:nvSpPr>
          <p:spPr bwMode="auto">
            <a:xfrm>
              <a:off x="747713" y="4908550"/>
              <a:ext cx="125413" cy="101600"/>
            </a:xfrm>
            <a:custGeom>
              <a:avLst/>
              <a:gdLst>
                <a:gd name="T0" fmla="*/ 151209978 w 79"/>
                <a:gd name="T1" fmla="*/ 47883763 h 64"/>
                <a:gd name="T2" fmla="*/ 88206614 w 79"/>
                <a:gd name="T3" fmla="*/ 17641888 h 64"/>
                <a:gd name="T4" fmla="*/ 32762956 w 79"/>
                <a:gd name="T5" fmla="*/ 0 h 64"/>
                <a:gd name="T6" fmla="*/ 15120998 w 79"/>
                <a:gd name="T7" fmla="*/ 0 h 64"/>
                <a:gd name="T8" fmla="*/ 0 w 79"/>
                <a:gd name="T9" fmla="*/ 17641888 h 64"/>
                <a:gd name="T10" fmla="*/ 0 w 79"/>
                <a:gd name="T11" fmla="*/ 32762825 h 64"/>
                <a:gd name="T12" fmla="*/ 0 w 79"/>
                <a:gd name="T13" fmla="*/ 65524063 h 64"/>
                <a:gd name="T14" fmla="*/ 7561293 w 79"/>
                <a:gd name="T15" fmla="*/ 113407825 h 64"/>
                <a:gd name="T16" fmla="*/ 15120998 w 79"/>
                <a:gd name="T17" fmla="*/ 136088438 h 64"/>
                <a:gd name="T18" fmla="*/ 32762956 w 79"/>
                <a:gd name="T19" fmla="*/ 153730325 h 64"/>
                <a:gd name="T20" fmla="*/ 47883953 w 79"/>
                <a:gd name="T21" fmla="*/ 161290000 h 64"/>
                <a:gd name="T22" fmla="*/ 70564656 w 79"/>
                <a:gd name="T23" fmla="*/ 161290000 h 64"/>
                <a:gd name="T24" fmla="*/ 110887317 w 79"/>
                <a:gd name="T25" fmla="*/ 146169063 h 64"/>
                <a:gd name="T26" fmla="*/ 128529275 w 79"/>
                <a:gd name="T27" fmla="*/ 136088438 h 64"/>
                <a:gd name="T28" fmla="*/ 143650273 w 79"/>
                <a:gd name="T29" fmla="*/ 113407825 h 64"/>
                <a:gd name="T30" fmla="*/ 151209978 w 79"/>
                <a:gd name="T31" fmla="*/ 153730325 h 64"/>
                <a:gd name="T32" fmla="*/ 166330976 w 79"/>
                <a:gd name="T33" fmla="*/ 161290000 h 64"/>
                <a:gd name="T34" fmla="*/ 183972933 w 79"/>
                <a:gd name="T35" fmla="*/ 153730325 h 64"/>
                <a:gd name="T36" fmla="*/ 191532639 w 79"/>
                <a:gd name="T37" fmla="*/ 136088438 h 64"/>
                <a:gd name="T38" fmla="*/ 191532639 w 79"/>
                <a:gd name="T39" fmla="*/ 95765938 h 64"/>
                <a:gd name="T40" fmla="*/ 199093931 w 79"/>
                <a:gd name="T41" fmla="*/ 65524063 h 64"/>
                <a:gd name="T42" fmla="*/ 191532639 w 79"/>
                <a:gd name="T43" fmla="*/ 57964388 h 64"/>
                <a:gd name="T44" fmla="*/ 183972933 w 79"/>
                <a:gd name="T45" fmla="*/ 47883763 h 64"/>
                <a:gd name="T46" fmla="*/ 176411641 w 79"/>
                <a:gd name="T47" fmla="*/ 40322500 h 64"/>
                <a:gd name="T48" fmla="*/ 151209978 w 79"/>
                <a:gd name="T49" fmla="*/ 47883763 h 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9"/>
                <a:gd name="T76" fmla="*/ 0 h 64"/>
                <a:gd name="T77" fmla="*/ 79 w 79"/>
                <a:gd name="T78" fmla="*/ 64 h 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9" h="64">
                  <a:moveTo>
                    <a:pt x="60" y="19"/>
                  </a:moveTo>
                  <a:lnTo>
                    <a:pt x="35" y="7"/>
                  </a:lnTo>
                  <a:lnTo>
                    <a:pt x="13" y="0"/>
                  </a:lnTo>
                  <a:lnTo>
                    <a:pt x="6" y="0"/>
                  </a:lnTo>
                  <a:lnTo>
                    <a:pt x="0" y="7"/>
                  </a:lnTo>
                  <a:lnTo>
                    <a:pt x="0" y="13"/>
                  </a:lnTo>
                  <a:lnTo>
                    <a:pt x="0" y="26"/>
                  </a:lnTo>
                  <a:lnTo>
                    <a:pt x="3" y="45"/>
                  </a:lnTo>
                  <a:lnTo>
                    <a:pt x="6" y="54"/>
                  </a:lnTo>
                  <a:lnTo>
                    <a:pt x="13" y="61"/>
                  </a:lnTo>
                  <a:lnTo>
                    <a:pt x="19" y="64"/>
                  </a:lnTo>
                  <a:lnTo>
                    <a:pt x="28" y="64"/>
                  </a:lnTo>
                  <a:lnTo>
                    <a:pt x="44" y="58"/>
                  </a:lnTo>
                  <a:lnTo>
                    <a:pt x="51" y="54"/>
                  </a:lnTo>
                  <a:lnTo>
                    <a:pt x="57" y="45"/>
                  </a:lnTo>
                  <a:lnTo>
                    <a:pt x="60" y="61"/>
                  </a:lnTo>
                  <a:lnTo>
                    <a:pt x="66" y="64"/>
                  </a:lnTo>
                  <a:lnTo>
                    <a:pt x="73" y="61"/>
                  </a:lnTo>
                  <a:lnTo>
                    <a:pt x="76" y="54"/>
                  </a:lnTo>
                  <a:lnTo>
                    <a:pt x="76" y="38"/>
                  </a:lnTo>
                  <a:lnTo>
                    <a:pt x="79" y="26"/>
                  </a:lnTo>
                  <a:lnTo>
                    <a:pt x="76" y="23"/>
                  </a:lnTo>
                  <a:lnTo>
                    <a:pt x="73" y="19"/>
                  </a:lnTo>
                  <a:lnTo>
                    <a:pt x="70" y="16"/>
                  </a:lnTo>
                  <a:lnTo>
                    <a:pt x="60" y="19"/>
                  </a:lnTo>
                  <a:close/>
                </a:path>
              </a:pathLst>
            </a:custGeom>
            <a:solidFill>
              <a:srgbClr val="E42611"/>
            </a:solidFill>
            <a:ln w="9525">
              <a:noFill/>
              <a:round/>
            </a:ln>
          </p:spPr>
          <p:txBody>
            <a:bodyPr/>
            <a:lstStyle/>
            <a:p>
              <a:pPr defTabSz="457200" fontAlgn="base">
                <a:spcBef>
                  <a:spcPct val="0"/>
                </a:spcBef>
                <a:spcAft>
                  <a:spcPct val="0"/>
                </a:spcAft>
              </a:pPr>
              <a:endParaRPr lang="zh-CN" altLang="en-US">
                <a:solidFill>
                  <a:srgbClr val="000000"/>
                </a:solidFill>
                <a:latin typeface="Calibri" panose="020F0502020204030204" charset="0"/>
              </a:endParaRPr>
            </a:p>
          </p:txBody>
        </p:sp>
      </p:grpSp>
      <p:sp>
        <p:nvSpPr>
          <p:cNvPr id="31" name="TextBox 17"/>
          <p:cNvSpPr txBox="1">
            <a:spLocks noChangeArrowheads="1"/>
          </p:cNvSpPr>
          <p:nvPr/>
        </p:nvSpPr>
        <p:spPr bwMode="auto">
          <a:xfrm>
            <a:off x="5699743" y="5194635"/>
            <a:ext cx="1146175" cy="461665"/>
          </a:xfrm>
          <a:prstGeom prst="rect">
            <a:avLst/>
          </a:prstGeom>
          <a:noFill/>
          <a:ln w="9525">
            <a:noFill/>
            <a:miter lim="800000"/>
          </a:ln>
        </p:spPr>
        <p:txBody>
          <a:bodyPr wrap="square">
            <a:spAutoFit/>
          </a:bodyPr>
          <a:lstStyle/>
          <a:p>
            <a:pPr marL="342900" indent="-342900" defTabSz="457200" fontAlgn="base">
              <a:spcBef>
                <a:spcPct val="0"/>
              </a:spcBef>
              <a:spcAft>
                <a:spcPct val="0"/>
              </a:spcAft>
              <a:buFont typeface="Arial" panose="020B0604020202020204" pitchFamily="34" charset="0"/>
              <a:buNone/>
            </a:pPr>
            <a:r>
              <a:rPr lang="zh-CN" altLang="en-US" b="1" dirty="0">
                <a:solidFill>
                  <a:schemeClr val="bg1"/>
                </a:solidFill>
              </a:rPr>
              <a:t>可信</a:t>
            </a:r>
            <a:r>
              <a:rPr lang="zh-CN" altLang="zh-CN" b="1" dirty="0">
                <a:solidFill>
                  <a:schemeClr val="bg1"/>
                </a:solidFill>
              </a:rPr>
              <a:t>性</a:t>
            </a:r>
            <a:endParaRPr lang="en-GB" b="1" dirty="0">
              <a:solidFill>
                <a:schemeClr val="bg1"/>
              </a:solidFill>
              <a:latin typeface="Calibri" panose="020F0502020204030204" charset="0"/>
            </a:endParaRPr>
          </a:p>
        </p:txBody>
      </p:sp>
      <p:sp>
        <p:nvSpPr>
          <p:cNvPr id="32" name="TextBox 17"/>
          <p:cNvSpPr txBox="1">
            <a:spLocks noChangeArrowheads="1"/>
          </p:cNvSpPr>
          <p:nvPr/>
        </p:nvSpPr>
        <p:spPr bwMode="auto">
          <a:xfrm>
            <a:off x="8004175" y="4420394"/>
            <a:ext cx="1146175" cy="461665"/>
          </a:xfrm>
          <a:prstGeom prst="rect">
            <a:avLst/>
          </a:prstGeom>
          <a:noFill/>
          <a:ln w="9525">
            <a:noFill/>
            <a:miter lim="800000"/>
          </a:ln>
        </p:spPr>
        <p:txBody>
          <a:bodyPr wrap="square">
            <a:spAutoFit/>
          </a:bodyPr>
          <a:lstStyle/>
          <a:p>
            <a:pPr marL="342900" indent="-342900" defTabSz="457200" fontAlgn="base">
              <a:spcBef>
                <a:spcPct val="0"/>
              </a:spcBef>
              <a:spcAft>
                <a:spcPct val="0"/>
              </a:spcAft>
              <a:buFont typeface="Arial" panose="020B0604020202020204" pitchFamily="34" charset="0"/>
              <a:buNone/>
            </a:pPr>
            <a:r>
              <a:rPr lang="zh-CN" altLang="en-US" b="1" dirty="0">
                <a:solidFill>
                  <a:schemeClr val="bg1"/>
                </a:solidFill>
              </a:rPr>
              <a:t>独立</a:t>
            </a:r>
            <a:r>
              <a:rPr lang="zh-CN" altLang="zh-CN" b="1" dirty="0">
                <a:solidFill>
                  <a:schemeClr val="bg1"/>
                </a:solidFill>
              </a:rPr>
              <a:t>性</a:t>
            </a:r>
            <a:endParaRPr lang="en-GB" b="1" dirty="0">
              <a:solidFill>
                <a:schemeClr val="bg1"/>
              </a:solidFill>
              <a:latin typeface="Calibri" panose="020F0502020204030204" charset="0"/>
            </a:endParaRPr>
          </a:p>
        </p:txBody>
      </p:sp>
      <p:sp>
        <p:nvSpPr>
          <p:cNvPr id="33" name="TextBox 17"/>
          <p:cNvSpPr txBox="1">
            <a:spLocks noChangeArrowheads="1"/>
          </p:cNvSpPr>
          <p:nvPr/>
        </p:nvSpPr>
        <p:spPr bwMode="auto">
          <a:xfrm>
            <a:off x="7712618" y="2102219"/>
            <a:ext cx="1146175" cy="461665"/>
          </a:xfrm>
          <a:prstGeom prst="rect">
            <a:avLst/>
          </a:prstGeom>
          <a:noFill/>
          <a:ln w="9525">
            <a:noFill/>
            <a:miter lim="800000"/>
          </a:ln>
        </p:spPr>
        <p:txBody>
          <a:bodyPr wrap="square">
            <a:spAutoFit/>
          </a:bodyPr>
          <a:lstStyle/>
          <a:p>
            <a:pPr marL="342900" indent="-342900" defTabSz="457200" fontAlgn="base">
              <a:spcBef>
                <a:spcPct val="0"/>
              </a:spcBef>
              <a:spcAft>
                <a:spcPct val="0"/>
              </a:spcAft>
              <a:buFont typeface="Arial" panose="020B0604020202020204" pitchFamily="34" charset="0"/>
              <a:buNone/>
            </a:pPr>
            <a:r>
              <a:rPr lang="zh-CN" altLang="en-US" b="1" dirty="0">
                <a:solidFill>
                  <a:schemeClr val="bg1"/>
                </a:solidFill>
              </a:rPr>
              <a:t>合作</a:t>
            </a:r>
            <a:r>
              <a:rPr lang="zh-CN" altLang="zh-CN" b="1" dirty="0">
                <a:solidFill>
                  <a:schemeClr val="bg1"/>
                </a:solidFill>
              </a:rPr>
              <a:t>性</a:t>
            </a:r>
            <a:endParaRPr lang="en-GB" b="1" dirty="0">
              <a:solidFill>
                <a:schemeClr val="bg1"/>
              </a:solidFill>
              <a:latin typeface="Calibri" panose="020F0502020204030204" charset="0"/>
            </a:endParaRPr>
          </a:p>
        </p:txBody>
      </p:sp>
      <p:sp>
        <p:nvSpPr>
          <p:cNvPr id="34" name="TextBox 17"/>
          <p:cNvSpPr txBox="1">
            <a:spLocks noChangeArrowheads="1"/>
          </p:cNvSpPr>
          <p:nvPr/>
        </p:nvSpPr>
        <p:spPr bwMode="auto">
          <a:xfrm>
            <a:off x="5599112" y="1890759"/>
            <a:ext cx="1146175" cy="461665"/>
          </a:xfrm>
          <a:prstGeom prst="rect">
            <a:avLst/>
          </a:prstGeom>
          <a:noFill/>
          <a:ln w="9525">
            <a:noFill/>
            <a:miter lim="800000"/>
          </a:ln>
        </p:spPr>
        <p:txBody>
          <a:bodyPr wrap="square">
            <a:spAutoFit/>
          </a:bodyPr>
          <a:lstStyle/>
          <a:p>
            <a:pPr marL="342900" indent="-342900" defTabSz="457200" fontAlgn="base">
              <a:spcBef>
                <a:spcPct val="0"/>
              </a:spcBef>
              <a:spcAft>
                <a:spcPct val="0"/>
              </a:spcAft>
              <a:buFont typeface="Arial" panose="020B0604020202020204" pitchFamily="34" charset="0"/>
              <a:buNone/>
            </a:pPr>
            <a:r>
              <a:rPr lang="zh-CN" altLang="en-US" b="1" dirty="0">
                <a:solidFill>
                  <a:schemeClr val="bg1"/>
                </a:solidFill>
              </a:rPr>
              <a:t>反馈</a:t>
            </a:r>
            <a:r>
              <a:rPr lang="zh-CN" altLang="zh-CN" b="1" dirty="0">
                <a:solidFill>
                  <a:schemeClr val="bg1"/>
                </a:solidFill>
              </a:rPr>
              <a:t>性</a:t>
            </a:r>
            <a:endParaRPr lang="en-GB" b="1" dirty="0">
              <a:solidFill>
                <a:schemeClr val="bg1"/>
              </a:solidFill>
              <a:latin typeface="Calibri" panose="020F0502020204030204" charset="0"/>
            </a:endParaRPr>
          </a:p>
        </p:txBody>
      </p:sp>
      <p:sp>
        <p:nvSpPr>
          <p:cNvPr id="35" name="TextBox 17"/>
          <p:cNvSpPr txBox="1">
            <a:spLocks noChangeArrowheads="1"/>
          </p:cNvSpPr>
          <p:nvPr/>
        </p:nvSpPr>
        <p:spPr bwMode="auto">
          <a:xfrm>
            <a:off x="3622653" y="2461275"/>
            <a:ext cx="1146175" cy="461665"/>
          </a:xfrm>
          <a:prstGeom prst="rect">
            <a:avLst/>
          </a:prstGeom>
          <a:noFill/>
          <a:ln w="9525">
            <a:noFill/>
            <a:miter lim="800000"/>
          </a:ln>
        </p:spPr>
        <p:txBody>
          <a:bodyPr wrap="square">
            <a:spAutoFit/>
          </a:bodyPr>
          <a:lstStyle/>
          <a:p>
            <a:pPr marL="342900" indent="-342900" defTabSz="457200" fontAlgn="base">
              <a:spcBef>
                <a:spcPct val="0"/>
              </a:spcBef>
              <a:spcAft>
                <a:spcPct val="0"/>
              </a:spcAft>
              <a:buFont typeface="Arial" panose="020B0604020202020204" pitchFamily="34" charset="0"/>
              <a:buNone/>
            </a:pPr>
            <a:r>
              <a:rPr lang="zh-CN" altLang="en-US" b="1" dirty="0">
                <a:solidFill>
                  <a:schemeClr val="bg1"/>
                </a:solidFill>
              </a:rPr>
              <a:t>全面</a:t>
            </a:r>
            <a:r>
              <a:rPr lang="zh-CN" altLang="zh-CN" b="1" dirty="0">
                <a:solidFill>
                  <a:schemeClr val="bg1"/>
                </a:solidFill>
              </a:rPr>
              <a:t>性</a:t>
            </a:r>
            <a:endParaRPr lang="en-GB" b="1" dirty="0">
              <a:solidFill>
                <a:schemeClr val="bg1"/>
              </a:solidFill>
              <a:latin typeface="Calibri" panose="020F0502020204030204" charset="0"/>
            </a:endParaRPr>
          </a:p>
        </p:txBody>
      </p:sp>
      <p:sp>
        <p:nvSpPr>
          <p:cNvPr id="12" name="灯片编号占位符 11">
            <a:extLst>
              <a:ext uri="{FF2B5EF4-FFF2-40B4-BE49-F238E27FC236}">
                <a16:creationId xmlns:a16="http://schemas.microsoft.com/office/drawing/2014/main" id="{08B0A44C-8668-4DDB-8F0B-654C691DA580}"/>
              </a:ext>
            </a:extLst>
          </p:cNvPr>
          <p:cNvSpPr>
            <a:spLocks noGrp="1"/>
          </p:cNvSpPr>
          <p:nvPr>
            <p:ph type="sldNum" sz="quarter" idx="12"/>
          </p:nvPr>
        </p:nvSpPr>
        <p:spPr/>
        <p:txBody>
          <a:bodyPr/>
          <a:lstStyle/>
          <a:p>
            <a:fld id="{B6F15528-21DE-4FAA-801E-634DDDAF4B2B}" type="slidenum">
              <a:rPr lang="en-US" smtClean="0"/>
              <a:t>639</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5" grpId="0" bldLvl="0" animBg="1"/>
      <p:bldP spid="6" grpId="0" bldLvl="0" animBg="1"/>
      <p:bldP spid="10" grpId="0" bldLvl="0" animBg="1"/>
      <p:bldP spid="11" grpId="0" bldLvl="0" animBg="1"/>
      <p:bldP spid="13" grpId="0" bldLvl="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2.1.1</a:t>
            </a:r>
            <a:r>
              <a:rPr lang="en-US" altLang="zh-CN" dirty="0"/>
              <a:t> </a:t>
            </a:r>
            <a:r>
              <a:rPr lang="zh-CN" altLang="zh-CN" b="1" dirty="0"/>
              <a:t>投资的基本概念及其构成</a:t>
            </a:r>
            <a:endParaRPr lang="zh-CN" altLang="en-US" dirty="0"/>
          </a:p>
        </p:txBody>
      </p:sp>
      <p:sp>
        <p:nvSpPr>
          <p:cNvPr id="51" name="矩形 50"/>
          <p:cNvSpPr/>
          <p:nvPr/>
        </p:nvSpPr>
        <p:spPr>
          <a:xfrm>
            <a:off x="14007" y="1296194"/>
            <a:ext cx="12192000" cy="2286000"/>
          </a:xfrm>
          <a:prstGeom prst="rect">
            <a:avLst/>
          </a:prstGeom>
          <a:solidFill>
            <a:srgbClr val="838383">
              <a:lumMod val="20000"/>
              <a:lumOff val="80000"/>
              <a:alpha val="80000"/>
            </a:srgbClr>
          </a:solidFill>
          <a:ln w="12700" cap="flat" cmpd="sng" algn="ctr">
            <a:noFill/>
            <a:prstDash val="solid"/>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srgbClr val="838383">
                  <a:lumMod val="50000"/>
                </a:srgbClr>
              </a:solidFill>
              <a:effectLst/>
              <a:uLnTx/>
              <a:uFillTx/>
              <a:latin typeface="Arial" panose="020B0604020202020204"/>
              <a:ea typeface="微软雅黑" panose="020B0503020204020204" pitchFamily="34" charset="-122"/>
              <a:cs typeface="+mn-cs"/>
            </a:endParaRPr>
          </a:p>
        </p:txBody>
      </p:sp>
      <p:sp>
        <p:nvSpPr>
          <p:cNvPr id="52" name="矩形 51"/>
          <p:cNvSpPr/>
          <p:nvPr/>
        </p:nvSpPr>
        <p:spPr>
          <a:xfrm>
            <a:off x="478464" y="1372394"/>
            <a:ext cx="11088914" cy="1938992"/>
          </a:xfrm>
          <a:prstGeom prst="rect">
            <a:avLst/>
          </a:prstGeom>
          <a:noFill/>
          <a:ln w="38100">
            <a:noFill/>
            <a:prstDash val="sysDot"/>
          </a:ln>
        </p:spPr>
        <p:txBody>
          <a:bodyPr wrap="square">
            <a:spAutoFit/>
          </a:bodyPr>
          <a:lstStyle/>
          <a:p>
            <a:pPr marL="342900" indent="-342900">
              <a:lnSpc>
                <a:spcPct val="150000"/>
              </a:lnSpc>
              <a:buFont typeface="Wingdings" panose="05000000000000000000" pitchFamily="2" charset="2"/>
              <a:buChar char="l"/>
            </a:pPr>
            <a:r>
              <a:rPr lang="zh-CN" altLang="zh-CN" sz="2000" b="1" dirty="0"/>
              <a:t>投资是指国家、企业或者个人，为了实现特定的目的，与对方签订协议，实现互惠互利，输送资金的过程或者相关经济活动。</a:t>
            </a:r>
            <a:endParaRPr lang="en-US" altLang="zh-CN" sz="2000" b="1" dirty="0"/>
          </a:p>
          <a:p>
            <a:pPr marL="342900" indent="-342900">
              <a:lnSpc>
                <a:spcPct val="150000"/>
              </a:lnSpc>
              <a:buFont typeface="Wingdings" panose="05000000000000000000" pitchFamily="2" charset="2"/>
              <a:buChar char="l"/>
            </a:pPr>
            <a:r>
              <a:rPr lang="zh-CN" altLang="zh-CN" sz="2000" b="1" dirty="0"/>
              <a:t>广义的投资</a:t>
            </a:r>
            <a:r>
              <a:rPr lang="zh-CN" altLang="en-US" sz="2000" b="1" dirty="0"/>
              <a:t>：</a:t>
            </a:r>
            <a:r>
              <a:rPr lang="zh-CN" altLang="zh-CN" sz="2000" b="1" dirty="0"/>
              <a:t>指人们为了获取将来的报酬，事先投入一定资源的经济行为</a:t>
            </a:r>
            <a:r>
              <a:rPr lang="zh-CN" altLang="en-US" sz="2000" b="1" dirty="0"/>
              <a:t>。</a:t>
            </a:r>
            <a:endParaRPr lang="en-US" altLang="zh-CN" sz="2000" b="1" dirty="0"/>
          </a:p>
          <a:p>
            <a:pPr marL="342900" indent="-342900">
              <a:lnSpc>
                <a:spcPct val="150000"/>
              </a:lnSpc>
              <a:buFont typeface="Wingdings" panose="05000000000000000000" pitchFamily="2" charset="2"/>
              <a:buChar char="l"/>
            </a:pPr>
            <a:r>
              <a:rPr lang="zh-CN" altLang="zh-CN" sz="2000" b="1" dirty="0"/>
              <a:t>狭义的投资</a:t>
            </a:r>
            <a:r>
              <a:rPr lang="zh-CN" altLang="en-US" sz="2000" b="1" dirty="0"/>
              <a:t>：</a:t>
            </a:r>
            <a:r>
              <a:rPr lang="zh-CN" altLang="zh-CN" sz="2000" b="1" dirty="0"/>
              <a:t>指人们在社会生产活动中为了实现某项预定的生产而预先垫付的资金。</a:t>
            </a:r>
            <a:endParaRPr lang="zh-CN" altLang="en-US" sz="2000" b="1" dirty="0"/>
          </a:p>
        </p:txBody>
      </p:sp>
      <p:sp>
        <p:nvSpPr>
          <p:cNvPr id="61" name="矩形 60"/>
          <p:cNvSpPr/>
          <p:nvPr/>
        </p:nvSpPr>
        <p:spPr>
          <a:xfrm>
            <a:off x="-27697" y="4073504"/>
            <a:ext cx="12216671" cy="45719"/>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62" name="内容占位符 4"/>
          <p:cNvSpPr txBox="1"/>
          <p:nvPr/>
        </p:nvSpPr>
        <p:spPr>
          <a:xfrm>
            <a:off x="534092" y="3886994"/>
            <a:ext cx="5336483" cy="464458"/>
          </a:xfrm>
          <a:prstGeom prst="rect">
            <a:avLst/>
          </a:prstGeom>
          <a:solidFill>
            <a:srgbClr val="7CC43A"/>
          </a:solidFill>
        </p:spPr>
        <p:txBody>
          <a:bodyPr>
            <a:no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gn="ctr">
              <a:buNone/>
            </a:pPr>
            <a:r>
              <a:rPr lang="zh-CN" altLang="zh-CN" b="1" dirty="0">
                <a:solidFill>
                  <a:schemeClr val="bg1"/>
                </a:solidFill>
              </a:rPr>
              <a:t>投资活动主要分为生产性投资和非生产性投资</a:t>
            </a:r>
            <a:endParaRPr lang="zh-CN" altLang="en-US" b="1" dirty="0">
              <a:solidFill>
                <a:schemeClr val="bg1"/>
              </a:solidFill>
            </a:endParaRPr>
          </a:p>
        </p:txBody>
      </p:sp>
      <p:sp>
        <p:nvSpPr>
          <p:cNvPr id="63" name="内容占位符 2"/>
          <p:cNvSpPr txBox="1"/>
          <p:nvPr/>
        </p:nvSpPr>
        <p:spPr>
          <a:xfrm>
            <a:off x="478464" y="4572794"/>
            <a:ext cx="11118449" cy="1447800"/>
          </a:xfrm>
          <a:prstGeom prst="rect">
            <a:avLst/>
          </a:prstGeom>
        </p:spPr>
        <p:txBody>
          <a:bodyPr vert="horz" lIns="121917" tIns="60958" rIns="121917" bIns="60958" rtlCol="0">
            <a:normAutofit lnSpcReduction="10000"/>
          </a:bodyPr>
          <a:lstStyle>
            <a:lvl1pPr marL="457200" indent="-457200" algn="l" defTabSz="1219835" rtl="0" eaLnBrk="1" latinLnBrk="0" hangingPunct="1">
              <a:lnSpc>
                <a:spcPct val="12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a:lnSpc>
                <a:spcPct val="150000"/>
              </a:lnSpc>
            </a:pPr>
            <a:r>
              <a:rPr lang="zh-CN" altLang="zh-CN" b="1" dirty="0">
                <a:solidFill>
                  <a:schemeClr val="tx1"/>
                </a:solidFill>
              </a:rPr>
              <a:t>生产性投资主要是为了实现对内扩大再生产来奠定基础的，如购置固定资产、无形资产和其他长期资产支付的现金。</a:t>
            </a:r>
            <a:endParaRPr lang="en-US" altLang="zh-CN" b="1" dirty="0">
              <a:solidFill>
                <a:schemeClr val="tx1"/>
              </a:solidFill>
            </a:endParaRPr>
          </a:p>
          <a:p>
            <a:pPr>
              <a:lnSpc>
                <a:spcPct val="150000"/>
              </a:lnSpc>
            </a:pPr>
            <a:r>
              <a:rPr lang="zh-CN" altLang="zh-CN" b="1" dirty="0">
                <a:solidFill>
                  <a:schemeClr val="tx1"/>
                </a:solidFill>
              </a:rPr>
              <a:t>非生产性投资主要是为了实现对外扩张，如对外</a:t>
            </a:r>
            <a:r>
              <a:rPr lang="zh-CN" altLang="en-US" b="1" dirty="0">
                <a:solidFill>
                  <a:schemeClr val="tx1"/>
                </a:solidFill>
              </a:rPr>
              <a:t>购买</a:t>
            </a:r>
            <a:r>
              <a:rPr lang="zh-CN" altLang="zh-CN" b="1" dirty="0">
                <a:solidFill>
                  <a:schemeClr val="tx1"/>
                </a:solidFill>
              </a:rPr>
              <a:t>股权、债权</a:t>
            </a:r>
            <a:r>
              <a:rPr lang="zh-CN" altLang="en-US" b="1" dirty="0">
                <a:solidFill>
                  <a:schemeClr val="tx1"/>
                </a:solidFill>
              </a:rPr>
              <a:t>、</a:t>
            </a:r>
            <a:r>
              <a:rPr lang="zh-CN" altLang="zh-CN" b="1" dirty="0">
                <a:solidFill>
                  <a:schemeClr val="tx1"/>
                </a:solidFill>
              </a:rPr>
              <a:t>股票等经济活动。</a:t>
            </a:r>
            <a:endParaRPr lang="zh-CN" altLang="en-US" b="1" dirty="0">
              <a:solidFill>
                <a:schemeClr val="tx1"/>
              </a:solidFill>
            </a:endParaRPr>
          </a:p>
        </p:txBody>
      </p:sp>
      <p:sp>
        <p:nvSpPr>
          <p:cNvPr id="68" name="矩形 67"/>
          <p:cNvSpPr/>
          <p:nvPr/>
        </p:nvSpPr>
        <p:spPr>
          <a:xfrm>
            <a:off x="14007" y="6172993"/>
            <a:ext cx="12192000" cy="689181"/>
          </a:xfrm>
          <a:prstGeom prst="rect">
            <a:avLst/>
          </a:prstGeom>
          <a:solidFill>
            <a:srgbClr val="838383">
              <a:lumMod val="20000"/>
              <a:lumOff val="80000"/>
              <a:alpha val="80000"/>
            </a:srgbClr>
          </a:solidFill>
          <a:ln w="12700" cap="flat" cmpd="sng" algn="ctr">
            <a:noFill/>
            <a:prstDash val="solid"/>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838383">
                  <a:lumMod val="50000"/>
                </a:srgbClr>
              </a:solidFill>
              <a:effectLst/>
              <a:uLnTx/>
              <a:uFillTx/>
              <a:latin typeface="Arial" panose="020B0604020202020204"/>
              <a:ea typeface="微软雅黑" panose="020B0503020204020204" pitchFamily="34" charset="-122"/>
              <a:cs typeface="+mn-cs"/>
            </a:endParaRPr>
          </a:p>
        </p:txBody>
      </p:sp>
      <p:sp>
        <p:nvSpPr>
          <p:cNvPr id="4" name="灯片编号占位符 3">
            <a:extLst>
              <a:ext uri="{FF2B5EF4-FFF2-40B4-BE49-F238E27FC236}">
                <a16:creationId xmlns:a16="http://schemas.microsoft.com/office/drawing/2014/main" id="{B2CCDED9-E02E-4D93-95C6-41297A840151}"/>
              </a:ext>
            </a:extLst>
          </p:cNvPr>
          <p:cNvSpPr>
            <a:spLocks noGrp="1"/>
          </p:cNvSpPr>
          <p:nvPr>
            <p:ph type="sldNum" sz="quarter" idx="12"/>
          </p:nvPr>
        </p:nvSpPr>
        <p:spPr/>
        <p:txBody>
          <a:bodyPr/>
          <a:lstStyle/>
          <a:p>
            <a:fld id="{B6F15528-21DE-4FAA-801E-634DDDAF4B2B}" type="slidenum">
              <a:rPr lang="en-US" smtClean="0"/>
              <a:t>64</a:t>
            </a:fld>
            <a:endParaRPr lang="en-US" dirty="0"/>
          </a:p>
        </p:txBody>
      </p:sp>
      <p:sp>
        <p:nvSpPr>
          <p:cNvPr id="11" name="灯片编号占位符 8">
            <a:extLst>
              <a:ext uri="{FF2B5EF4-FFF2-40B4-BE49-F238E27FC236}">
                <a16:creationId xmlns:a16="http://schemas.microsoft.com/office/drawing/2014/main" id="{987F855F-C721-46E5-8DAA-60BF0BB609BB}"/>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64</a:t>
            </a:fld>
            <a:endParaRPr kumimoji="0" lang="en-US" altLang="zh-CN" sz="1800">
              <a:latin typeface="Times New Roman" panose="02020603050405020304" pitchFamily="18" charset="0"/>
            </a:endParaRPr>
          </a:p>
        </p:txBody>
      </p:sp>
    </p:spTree>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9.1</a:t>
            </a:r>
            <a:r>
              <a:rPr lang="zh-CN" altLang="zh-CN" dirty="0"/>
              <a:t>软件工程项目后评价概述</a:t>
            </a:r>
            <a:endParaRPr lang="zh-CN" altLang="en-US" dirty="0"/>
          </a:p>
        </p:txBody>
      </p:sp>
      <p:sp>
        <p:nvSpPr>
          <p:cNvPr id="4" name="TextBox 3"/>
          <p:cNvSpPr txBox="1"/>
          <p:nvPr/>
        </p:nvSpPr>
        <p:spPr>
          <a:xfrm>
            <a:off x="917575" y="1219994"/>
            <a:ext cx="10134600" cy="830997"/>
          </a:xfrm>
          <a:prstGeom prst="rect">
            <a:avLst/>
          </a:prstGeom>
          <a:noFill/>
        </p:spPr>
        <p:txBody>
          <a:bodyPr wrap="square" rtlCol="0">
            <a:spAutoFit/>
          </a:bodyPr>
          <a:lstStyle/>
          <a:p>
            <a:r>
              <a:rPr lang="en-US" altLang="zh-CN" dirty="0"/>
              <a:t>       </a:t>
            </a:r>
            <a:r>
              <a:rPr lang="zh-CN" altLang="zh-CN" dirty="0"/>
              <a:t>软件工程项目后评价与软件工程项目前评价</a:t>
            </a:r>
            <a:r>
              <a:rPr lang="zh-CN" altLang="en-US" dirty="0"/>
              <a:t>、</a:t>
            </a:r>
            <a:r>
              <a:rPr lang="zh-CN" altLang="zh-CN" dirty="0"/>
              <a:t>可行性分析因其评价的目的与时间的不同而不同，主要体现</a:t>
            </a:r>
            <a:r>
              <a:rPr lang="zh-CN" altLang="en-US" dirty="0"/>
              <a:t>有：</a:t>
            </a:r>
          </a:p>
        </p:txBody>
      </p:sp>
      <p:grpSp>
        <p:nvGrpSpPr>
          <p:cNvPr id="5" name="组合 4"/>
          <p:cNvGrpSpPr/>
          <p:nvPr/>
        </p:nvGrpSpPr>
        <p:grpSpPr>
          <a:xfrm>
            <a:off x="3785836" y="3019406"/>
            <a:ext cx="3497188" cy="3380233"/>
            <a:chOff x="4326832" y="2425416"/>
            <a:chExt cx="3489918" cy="3271438"/>
          </a:xfrm>
        </p:grpSpPr>
        <p:sp>
          <p:nvSpPr>
            <p:cNvPr id="6" name="任意多边形: 形状 9"/>
            <p:cNvSpPr/>
            <p:nvPr/>
          </p:nvSpPr>
          <p:spPr>
            <a:xfrm>
              <a:off x="4942965" y="3044326"/>
              <a:ext cx="2300891" cy="2300890"/>
            </a:xfrm>
            <a:custGeom>
              <a:avLst/>
              <a:gdLst>
                <a:gd name="connsiteX0" fmla="*/ 0 w 3116791"/>
                <a:gd name="connsiteY0" fmla="*/ 1558396 h 3116791"/>
                <a:gd name="connsiteX1" fmla="*/ 1558396 w 3116791"/>
                <a:gd name="connsiteY1" fmla="*/ 0 h 3116791"/>
                <a:gd name="connsiteX2" fmla="*/ 3116792 w 3116791"/>
                <a:gd name="connsiteY2" fmla="*/ 1558396 h 3116791"/>
                <a:gd name="connsiteX3" fmla="*/ 1558396 w 3116791"/>
                <a:gd name="connsiteY3" fmla="*/ 3116792 h 3116791"/>
                <a:gd name="connsiteX4" fmla="*/ 0 w 3116791"/>
                <a:gd name="connsiteY4" fmla="*/ 1558396 h 3116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6791" h="3116791">
                  <a:moveTo>
                    <a:pt x="0" y="1558396"/>
                  </a:moveTo>
                  <a:cubicBezTo>
                    <a:pt x="0" y="697718"/>
                    <a:pt x="697718" y="0"/>
                    <a:pt x="1558396" y="0"/>
                  </a:cubicBezTo>
                  <a:cubicBezTo>
                    <a:pt x="2419074" y="0"/>
                    <a:pt x="3116792" y="697718"/>
                    <a:pt x="3116792" y="1558396"/>
                  </a:cubicBezTo>
                  <a:cubicBezTo>
                    <a:pt x="3116792" y="2419074"/>
                    <a:pt x="2419074" y="3116792"/>
                    <a:pt x="1558396" y="3116792"/>
                  </a:cubicBezTo>
                  <a:cubicBezTo>
                    <a:pt x="697718" y="3116792"/>
                    <a:pt x="0" y="2419074"/>
                    <a:pt x="0" y="1558396"/>
                  </a:cubicBezTo>
                  <a:close/>
                </a:path>
              </a:pathLst>
            </a:custGeom>
            <a:noFill/>
            <a:ln w="38100">
              <a:solidFill>
                <a:schemeClr val="tx1">
                  <a:lumMod val="50000"/>
                  <a:lumOff val="50000"/>
                </a:schemeClr>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538993" tIns="538993" rIns="538993" bIns="538993" numCol="1" spcCol="1270" anchor="ctr" anchorCtr="0">
              <a:noAutofit/>
            </a:bodyPr>
            <a:lstStyle/>
            <a:p>
              <a:pPr algn="ctr" defTabSz="2167255">
                <a:lnSpc>
                  <a:spcPct val="90000"/>
                </a:lnSpc>
                <a:spcBef>
                  <a:spcPct val="0"/>
                </a:spcBef>
                <a:spcAft>
                  <a:spcPct val="35000"/>
                </a:spcAft>
              </a:pPr>
              <a:endParaRPr lang="zh-CN" altLang="en-US" sz="4900">
                <a:cs typeface="+mn-ea"/>
                <a:sym typeface="+mn-lt"/>
              </a:endParaRPr>
            </a:p>
          </p:txBody>
        </p:sp>
        <p:sp>
          <p:nvSpPr>
            <p:cNvPr id="7" name="任意多边形: 形状 10"/>
            <p:cNvSpPr/>
            <p:nvPr/>
          </p:nvSpPr>
          <p:spPr>
            <a:xfrm rot="19668571">
              <a:off x="4326832" y="3264951"/>
              <a:ext cx="1096428" cy="1032411"/>
            </a:xfrm>
            <a:custGeom>
              <a:avLst/>
              <a:gdLst>
                <a:gd name="connsiteX0" fmla="*/ 29102 w 2763588"/>
                <a:gd name="connsiteY0" fmla="*/ 2298707 h 2602231"/>
                <a:gd name="connsiteX1" fmla="*/ 1388002 w 2763588"/>
                <a:gd name="connsiteY1" fmla="*/ 7 h 2602231"/>
                <a:gd name="connsiteX2" fmla="*/ 2734202 w 2763588"/>
                <a:gd name="connsiteY2" fmla="*/ 2324107 h 2602231"/>
                <a:gd name="connsiteX3" fmla="*/ 29102 w 2763588"/>
                <a:gd name="connsiteY3" fmla="*/ 2298707 h 2602231"/>
              </a:gdLst>
              <a:ahLst/>
              <a:cxnLst>
                <a:cxn ang="0">
                  <a:pos x="connsiteX0" y="connsiteY0"/>
                </a:cxn>
                <a:cxn ang="0">
                  <a:pos x="connsiteX1" y="connsiteY1"/>
                </a:cxn>
                <a:cxn ang="0">
                  <a:pos x="connsiteX2" y="connsiteY2"/>
                </a:cxn>
                <a:cxn ang="0">
                  <a:pos x="connsiteX3" y="connsiteY3"/>
                </a:cxn>
              </a:cxnLst>
              <a:rect l="l" t="t" r="r" b="b"/>
              <a:pathLst>
                <a:path w="2763588" h="2602231">
                  <a:moveTo>
                    <a:pt x="29102" y="2298707"/>
                  </a:moveTo>
                  <a:cubicBezTo>
                    <a:pt x="-195265" y="1911357"/>
                    <a:pt x="937152" y="-4226"/>
                    <a:pt x="1388002" y="7"/>
                  </a:cubicBezTo>
                  <a:cubicBezTo>
                    <a:pt x="1838852" y="4240"/>
                    <a:pt x="2958569" y="1936757"/>
                    <a:pt x="2734202" y="2324107"/>
                  </a:cubicBezTo>
                  <a:cubicBezTo>
                    <a:pt x="2509835" y="2711457"/>
                    <a:pt x="253469" y="2686057"/>
                    <a:pt x="29102" y="2298707"/>
                  </a:cubicBezTo>
                  <a:close/>
                </a:path>
              </a:pathLst>
            </a:custGeom>
            <a:solidFill>
              <a:srgbClr val="7DC9BA"/>
            </a:solidFill>
            <a:ln>
              <a:noFill/>
            </a:ln>
            <a:effectLst>
              <a:outerShdw blurRad="6477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任意多边形: 形状 11"/>
            <p:cNvSpPr/>
            <p:nvPr/>
          </p:nvSpPr>
          <p:spPr>
            <a:xfrm rot="242365">
              <a:off x="5556539" y="2425416"/>
              <a:ext cx="1096428" cy="1032411"/>
            </a:xfrm>
            <a:custGeom>
              <a:avLst/>
              <a:gdLst>
                <a:gd name="connsiteX0" fmla="*/ 29102 w 2763588"/>
                <a:gd name="connsiteY0" fmla="*/ 2298707 h 2602231"/>
                <a:gd name="connsiteX1" fmla="*/ 1388002 w 2763588"/>
                <a:gd name="connsiteY1" fmla="*/ 7 h 2602231"/>
                <a:gd name="connsiteX2" fmla="*/ 2734202 w 2763588"/>
                <a:gd name="connsiteY2" fmla="*/ 2324107 h 2602231"/>
                <a:gd name="connsiteX3" fmla="*/ 29102 w 2763588"/>
                <a:gd name="connsiteY3" fmla="*/ 2298707 h 2602231"/>
              </a:gdLst>
              <a:ahLst/>
              <a:cxnLst>
                <a:cxn ang="0">
                  <a:pos x="connsiteX0" y="connsiteY0"/>
                </a:cxn>
                <a:cxn ang="0">
                  <a:pos x="connsiteX1" y="connsiteY1"/>
                </a:cxn>
                <a:cxn ang="0">
                  <a:pos x="connsiteX2" y="connsiteY2"/>
                </a:cxn>
                <a:cxn ang="0">
                  <a:pos x="connsiteX3" y="connsiteY3"/>
                </a:cxn>
              </a:cxnLst>
              <a:rect l="l" t="t" r="r" b="b"/>
              <a:pathLst>
                <a:path w="2763588" h="2602231">
                  <a:moveTo>
                    <a:pt x="29102" y="2298707"/>
                  </a:moveTo>
                  <a:cubicBezTo>
                    <a:pt x="-195265" y="1911357"/>
                    <a:pt x="937152" y="-4226"/>
                    <a:pt x="1388002" y="7"/>
                  </a:cubicBezTo>
                  <a:cubicBezTo>
                    <a:pt x="1838852" y="4240"/>
                    <a:pt x="2958569" y="1936757"/>
                    <a:pt x="2734202" y="2324107"/>
                  </a:cubicBezTo>
                  <a:cubicBezTo>
                    <a:pt x="2509835" y="2711457"/>
                    <a:pt x="253469" y="2686057"/>
                    <a:pt x="29102" y="2298707"/>
                  </a:cubicBezTo>
                  <a:close/>
                </a:path>
              </a:pathLst>
            </a:custGeom>
            <a:solidFill>
              <a:srgbClr val="77C7B7"/>
            </a:solidFill>
            <a:ln>
              <a:noFill/>
            </a:ln>
            <a:effectLst>
              <a:outerShdw blurRad="6477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任意多边形: 形状 12"/>
            <p:cNvSpPr/>
            <p:nvPr/>
          </p:nvSpPr>
          <p:spPr>
            <a:xfrm rot="20345498">
              <a:off x="6720322" y="3262688"/>
              <a:ext cx="1096428" cy="1032411"/>
            </a:xfrm>
            <a:custGeom>
              <a:avLst/>
              <a:gdLst>
                <a:gd name="connsiteX0" fmla="*/ 29102 w 2763588"/>
                <a:gd name="connsiteY0" fmla="*/ 2298707 h 2602231"/>
                <a:gd name="connsiteX1" fmla="*/ 1388002 w 2763588"/>
                <a:gd name="connsiteY1" fmla="*/ 7 h 2602231"/>
                <a:gd name="connsiteX2" fmla="*/ 2734202 w 2763588"/>
                <a:gd name="connsiteY2" fmla="*/ 2324107 h 2602231"/>
                <a:gd name="connsiteX3" fmla="*/ 29102 w 2763588"/>
                <a:gd name="connsiteY3" fmla="*/ 2298707 h 2602231"/>
              </a:gdLst>
              <a:ahLst/>
              <a:cxnLst>
                <a:cxn ang="0">
                  <a:pos x="connsiteX0" y="connsiteY0"/>
                </a:cxn>
                <a:cxn ang="0">
                  <a:pos x="connsiteX1" y="connsiteY1"/>
                </a:cxn>
                <a:cxn ang="0">
                  <a:pos x="connsiteX2" y="connsiteY2"/>
                </a:cxn>
                <a:cxn ang="0">
                  <a:pos x="connsiteX3" y="connsiteY3"/>
                </a:cxn>
              </a:cxnLst>
              <a:rect l="l" t="t" r="r" b="b"/>
              <a:pathLst>
                <a:path w="2763588" h="2602231">
                  <a:moveTo>
                    <a:pt x="29102" y="2298707"/>
                  </a:moveTo>
                  <a:cubicBezTo>
                    <a:pt x="-195265" y="1911357"/>
                    <a:pt x="937152" y="-4226"/>
                    <a:pt x="1388002" y="7"/>
                  </a:cubicBezTo>
                  <a:cubicBezTo>
                    <a:pt x="1838852" y="4240"/>
                    <a:pt x="2958569" y="1936757"/>
                    <a:pt x="2734202" y="2324107"/>
                  </a:cubicBezTo>
                  <a:cubicBezTo>
                    <a:pt x="2509835" y="2711457"/>
                    <a:pt x="253469" y="2686057"/>
                    <a:pt x="29102" y="2298707"/>
                  </a:cubicBezTo>
                  <a:close/>
                </a:path>
              </a:pathLst>
            </a:custGeom>
            <a:solidFill>
              <a:srgbClr val="F89EA4"/>
            </a:solidFill>
            <a:ln>
              <a:noFill/>
            </a:ln>
            <a:effectLst>
              <a:outerShdw blurRad="6477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任意多边形: 形状 13"/>
            <p:cNvSpPr/>
            <p:nvPr/>
          </p:nvSpPr>
          <p:spPr>
            <a:xfrm rot="19567772">
              <a:off x="6210424" y="4664443"/>
              <a:ext cx="1096428" cy="1032411"/>
            </a:xfrm>
            <a:custGeom>
              <a:avLst/>
              <a:gdLst>
                <a:gd name="connsiteX0" fmla="*/ 29102 w 2763588"/>
                <a:gd name="connsiteY0" fmla="*/ 2298707 h 2602231"/>
                <a:gd name="connsiteX1" fmla="*/ 1388002 w 2763588"/>
                <a:gd name="connsiteY1" fmla="*/ 7 h 2602231"/>
                <a:gd name="connsiteX2" fmla="*/ 2734202 w 2763588"/>
                <a:gd name="connsiteY2" fmla="*/ 2324107 h 2602231"/>
                <a:gd name="connsiteX3" fmla="*/ 29102 w 2763588"/>
                <a:gd name="connsiteY3" fmla="*/ 2298707 h 2602231"/>
              </a:gdLst>
              <a:ahLst/>
              <a:cxnLst>
                <a:cxn ang="0">
                  <a:pos x="connsiteX0" y="connsiteY0"/>
                </a:cxn>
                <a:cxn ang="0">
                  <a:pos x="connsiteX1" y="connsiteY1"/>
                </a:cxn>
                <a:cxn ang="0">
                  <a:pos x="connsiteX2" y="connsiteY2"/>
                </a:cxn>
                <a:cxn ang="0">
                  <a:pos x="connsiteX3" y="connsiteY3"/>
                </a:cxn>
              </a:cxnLst>
              <a:rect l="l" t="t" r="r" b="b"/>
              <a:pathLst>
                <a:path w="2763588" h="2602231">
                  <a:moveTo>
                    <a:pt x="29102" y="2298707"/>
                  </a:moveTo>
                  <a:cubicBezTo>
                    <a:pt x="-195265" y="1911357"/>
                    <a:pt x="937152" y="-4226"/>
                    <a:pt x="1388002" y="7"/>
                  </a:cubicBezTo>
                  <a:cubicBezTo>
                    <a:pt x="1838852" y="4240"/>
                    <a:pt x="2958569" y="1936757"/>
                    <a:pt x="2734202" y="2324107"/>
                  </a:cubicBezTo>
                  <a:cubicBezTo>
                    <a:pt x="2509835" y="2711457"/>
                    <a:pt x="253469" y="2686057"/>
                    <a:pt x="29102" y="2298707"/>
                  </a:cubicBezTo>
                  <a:close/>
                </a:path>
              </a:pathLst>
            </a:custGeom>
            <a:solidFill>
              <a:srgbClr val="93E3EC"/>
            </a:solidFill>
            <a:ln>
              <a:noFill/>
            </a:ln>
            <a:effectLst>
              <a:outerShdw blurRad="6477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任意多边形: 形状 14"/>
            <p:cNvSpPr/>
            <p:nvPr/>
          </p:nvSpPr>
          <p:spPr>
            <a:xfrm rot="1335812">
              <a:off x="4879971" y="4664443"/>
              <a:ext cx="1096428" cy="1032411"/>
            </a:xfrm>
            <a:custGeom>
              <a:avLst/>
              <a:gdLst>
                <a:gd name="connsiteX0" fmla="*/ 29102 w 2763588"/>
                <a:gd name="connsiteY0" fmla="*/ 2298707 h 2602231"/>
                <a:gd name="connsiteX1" fmla="*/ 1388002 w 2763588"/>
                <a:gd name="connsiteY1" fmla="*/ 7 h 2602231"/>
                <a:gd name="connsiteX2" fmla="*/ 2734202 w 2763588"/>
                <a:gd name="connsiteY2" fmla="*/ 2324107 h 2602231"/>
                <a:gd name="connsiteX3" fmla="*/ 29102 w 2763588"/>
                <a:gd name="connsiteY3" fmla="*/ 2298707 h 2602231"/>
              </a:gdLst>
              <a:ahLst/>
              <a:cxnLst>
                <a:cxn ang="0">
                  <a:pos x="connsiteX0" y="connsiteY0"/>
                </a:cxn>
                <a:cxn ang="0">
                  <a:pos x="connsiteX1" y="connsiteY1"/>
                </a:cxn>
                <a:cxn ang="0">
                  <a:pos x="connsiteX2" y="connsiteY2"/>
                </a:cxn>
                <a:cxn ang="0">
                  <a:pos x="connsiteX3" y="connsiteY3"/>
                </a:cxn>
              </a:cxnLst>
              <a:rect l="l" t="t" r="r" b="b"/>
              <a:pathLst>
                <a:path w="2763588" h="2602231">
                  <a:moveTo>
                    <a:pt x="29102" y="2298707"/>
                  </a:moveTo>
                  <a:cubicBezTo>
                    <a:pt x="-195265" y="1911357"/>
                    <a:pt x="937152" y="-4226"/>
                    <a:pt x="1388002" y="7"/>
                  </a:cubicBezTo>
                  <a:cubicBezTo>
                    <a:pt x="1838852" y="4240"/>
                    <a:pt x="2958569" y="1936757"/>
                    <a:pt x="2734202" y="2324107"/>
                  </a:cubicBezTo>
                  <a:cubicBezTo>
                    <a:pt x="2509835" y="2711457"/>
                    <a:pt x="253469" y="2686057"/>
                    <a:pt x="29102" y="2298707"/>
                  </a:cubicBezTo>
                  <a:close/>
                </a:path>
              </a:pathLst>
            </a:custGeom>
            <a:solidFill>
              <a:srgbClr val="C49FAD"/>
            </a:solidFill>
            <a:ln>
              <a:noFill/>
            </a:ln>
            <a:effectLst>
              <a:outerShdw blurRad="6477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任意多边形: 形状 15"/>
            <p:cNvSpPr/>
            <p:nvPr/>
          </p:nvSpPr>
          <p:spPr>
            <a:xfrm>
              <a:off x="5859202" y="2770127"/>
              <a:ext cx="468419" cy="467655"/>
            </a:xfrm>
            <a:custGeom>
              <a:avLst/>
              <a:gdLst>
                <a:gd name="connsiteX0" fmla="*/ 140017 w 606581"/>
                <a:gd name="connsiteY0" fmla="*/ 411043 h 605592"/>
                <a:gd name="connsiteX1" fmla="*/ 178821 w 606581"/>
                <a:gd name="connsiteY1" fmla="*/ 427078 h 605592"/>
                <a:gd name="connsiteX2" fmla="*/ 178821 w 606581"/>
                <a:gd name="connsiteY2" fmla="*/ 504564 h 605592"/>
                <a:gd name="connsiteX3" fmla="*/ 93692 w 606581"/>
                <a:gd name="connsiteY3" fmla="*/ 589557 h 605592"/>
                <a:gd name="connsiteX4" fmla="*/ 54887 w 606581"/>
                <a:gd name="connsiteY4" fmla="*/ 605592 h 605592"/>
                <a:gd name="connsiteX5" fmla="*/ 16083 w 606581"/>
                <a:gd name="connsiteY5" fmla="*/ 589557 h 605592"/>
                <a:gd name="connsiteX6" fmla="*/ 16083 w 606581"/>
                <a:gd name="connsiteY6" fmla="*/ 511979 h 605592"/>
                <a:gd name="connsiteX7" fmla="*/ 101212 w 606581"/>
                <a:gd name="connsiteY7" fmla="*/ 427078 h 605592"/>
                <a:gd name="connsiteX8" fmla="*/ 140017 w 606581"/>
                <a:gd name="connsiteY8" fmla="*/ 411043 h 605592"/>
                <a:gd name="connsiteX9" fmla="*/ 382501 w 606581"/>
                <a:gd name="connsiteY9" fmla="*/ 49537 h 605592"/>
                <a:gd name="connsiteX10" fmla="*/ 557044 w 606581"/>
                <a:gd name="connsiteY10" fmla="*/ 223798 h 605592"/>
                <a:gd name="connsiteX11" fmla="*/ 382501 w 606581"/>
                <a:gd name="connsiteY11" fmla="*/ 398059 h 605592"/>
                <a:gd name="connsiteX12" fmla="*/ 207957 w 606581"/>
                <a:gd name="connsiteY12" fmla="*/ 223798 h 605592"/>
                <a:gd name="connsiteX13" fmla="*/ 382501 w 606581"/>
                <a:gd name="connsiteY13" fmla="*/ 49537 h 605592"/>
                <a:gd name="connsiteX14" fmla="*/ 382536 w 606581"/>
                <a:gd name="connsiteY14" fmla="*/ 24750 h 605592"/>
                <a:gd name="connsiteX15" fmla="*/ 304914 w 606581"/>
                <a:gd name="connsiteY15" fmla="*/ 40417 h 605592"/>
                <a:gd name="connsiteX16" fmla="*/ 241591 w 606581"/>
                <a:gd name="connsiteY16" fmla="*/ 83058 h 605592"/>
                <a:gd name="connsiteX17" fmla="*/ 198880 w 606581"/>
                <a:gd name="connsiteY17" fmla="*/ 146278 h 605592"/>
                <a:gd name="connsiteX18" fmla="*/ 183189 w 606581"/>
                <a:gd name="connsiteY18" fmla="*/ 223774 h 605592"/>
                <a:gd name="connsiteX19" fmla="*/ 198880 w 606581"/>
                <a:gd name="connsiteY19" fmla="*/ 301177 h 605592"/>
                <a:gd name="connsiteX20" fmla="*/ 241591 w 606581"/>
                <a:gd name="connsiteY20" fmla="*/ 364490 h 605592"/>
                <a:gd name="connsiteX21" fmla="*/ 304914 w 606581"/>
                <a:gd name="connsiteY21" fmla="*/ 407131 h 605592"/>
                <a:gd name="connsiteX22" fmla="*/ 382536 w 606581"/>
                <a:gd name="connsiteY22" fmla="*/ 422705 h 605592"/>
                <a:gd name="connsiteX23" fmla="*/ 460158 w 606581"/>
                <a:gd name="connsiteY23" fmla="*/ 407131 h 605592"/>
                <a:gd name="connsiteX24" fmla="*/ 523481 w 606581"/>
                <a:gd name="connsiteY24" fmla="*/ 364490 h 605592"/>
                <a:gd name="connsiteX25" fmla="*/ 566192 w 606581"/>
                <a:gd name="connsiteY25" fmla="*/ 301177 h 605592"/>
                <a:gd name="connsiteX26" fmla="*/ 581883 w 606581"/>
                <a:gd name="connsiteY26" fmla="*/ 223774 h 605592"/>
                <a:gd name="connsiteX27" fmla="*/ 566192 w 606581"/>
                <a:gd name="connsiteY27" fmla="*/ 146278 h 605592"/>
                <a:gd name="connsiteX28" fmla="*/ 523481 w 606581"/>
                <a:gd name="connsiteY28" fmla="*/ 83058 h 605592"/>
                <a:gd name="connsiteX29" fmla="*/ 460158 w 606581"/>
                <a:gd name="connsiteY29" fmla="*/ 40417 h 605592"/>
                <a:gd name="connsiteX30" fmla="*/ 382536 w 606581"/>
                <a:gd name="connsiteY30" fmla="*/ 24750 h 605592"/>
                <a:gd name="connsiteX31" fmla="*/ 382536 w 606581"/>
                <a:gd name="connsiteY31" fmla="*/ 0 h 605592"/>
                <a:gd name="connsiteX32" fmla="*/ 469721 w 606581"/>
                <a:gd name="connsiteY32" fmla="*/ 17613 h 605592"/>
                <a:gd name="connsiteX33" fmla="*/ 540937 w 606581"/>
                <a:gd name="connsiteY33" fmla="*/ 65538 h 605592"/>
                <a:gd name="connsiteX34" fmla="*/ 588940 w 606581"/>
                <a:gd name="connsiteY34" fmla="*/ 136637 h 605592"/>
                <a:gd name="connsiteX35" fmla="*/ 606581 w 606581"/>
                <a:gd name="connsiteY35" fmla="*/ 223774 h 605592"/>
                <a:gd name="connsiteX36" fmla="*/ 588940 w 606581"/>
                <a:gd name="connsiteY36" fmla="*/ 310818 h 605592"/>
                <a:gd name="connsiteX37" fmla="*/ 540937 w 606581"/>
                <a:gd name="connsiteY37" fmla="*/ 381917 h 605592"/>
                <a:gd name="connsiteX38" fmla="*/ 469721 w 606581"/>
                <a:gd name="connsiteY38" fmla="*/ 429842 h 605592"/>
                <a:gd name="connsiteX39" fmla="*/ 382536 w 606581"/>
                <a:gd name="connsiteY39" fmla="*/ 447455 h 605592"/>
                <a:gd name="connsiteX40" fmla="*/ 295258 w 606581"/>
                <a:gd name="connsiteY40" fmla="*/ 429842 h 605592"/>
                <a:gd name="connsiteX41" fmla="*/ 240105 w 606581"/>
                <a:gd name="connsiteY41" fmla="*/ 396471 h 605592"/>
                <a:gd name="connsiteX42" fmla="*/ 209558 w 606581"/>
                <a:gd name="connsiteY42" fmla="*/ 427061 h 605592"/>
                <a:gd name="connsiteX43" fmla="*/ 196373 w 606581"/>
                <a:gd name="connsiteY43" fmla="*/ 409541 h 605592"/>
                <a:gd name="connsiteX44" fmla="*/ 178918 w 606581"/>
                <a:gd name="connsiteY44" fmla="*/ 396378 h 605592"/>
                <a:gd name="connsiteX45" fmla="*/ 209465 w 606581"/>
                <a:gd name="connsiteY45" fmla="*/ 365880 h 605592"/>
                <a:gd name="connsiteX46" fmla="*/ 176040 w 606581"/>
                <a:gd name="connsiteY46" fmla="*/ 310818 h 605592"/>
                <a:gd name="connsiteX47" fmla="*/ 158491 w 606581"/>
                <a:gd name="connsiteY47" fmla="*/ 223774 h 605592"/>
                <a:gd name="connsiteX48" fmla="*/ 176040 w 606581"/>
                <a:gd name="connsiteY48" fmla="*/ 136637 h 605592"/>
                <a:gd name="connsiteX49" fmla="*/ 224043 w 606581"/>
                <a:gd name="connsiteY49" fmla="*/ 65538 h 605592"/>
                <a:gd name="connsiteX50" fmla="*/ 295258 w 606581"/>
                <a:gd name="connsiteY50" fmla="*/ 17613 h 605592"/>
                <a:gd name="connsiteX51" fmla="*/ 382536 w 606581"/>
                <a:gd name="connsiteY5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6581" h="605592">
                  <a:moveTo>
                    <a:pt x="140017" y="411043"/>
                  </a:moveTo>
                  <a:cubicBezTo>
                    <a:pt x="154035" y="411043"/>
                    <a:pt x="168053" y="416326"/>
                    <a:pt x="178821" y="427078"/>
                  </a:cubicBezTo>
                  <a:cubicBezTo>
                    <a:pt x="200266" y="448488"/>
                    <a:pt x="200266" y="483153"/>
                    <a:pt x="178821" y="504564"/>
                  </a:cubicBezTo>
                  <a:lnTo>
                    <a:pt x="93692" y="589557"/>
                  </a:lnTo>
                  <a:cubicBezTo>
                    <a:pt x="83016" y="600216"/>
                    <a:pt x="68905" y="605592"/>
                    <a:pt x="54887" y="605592"/>
                  </a:cubicBezTo>
                  <a:cubicBezTo>
                    <a:pt x="40870" y="605592"/>
                    <a:pt x="26759" y="600216"/>
                    <a:pt x="16083" y="589557"/>
                  </a:cubicBezTo>
                  <a:cubicBezTo>
                    <a:pt x="-5362" y="568147"/>
                    <a:pt x="-5362" y="533389"/>
                    <a:pt x="16083" y="511979"/>
                  </a:cubicBezTo>
                  <a:lnTo>
                    <a:pt x="101212" y="427078"/>
                  </a:lnTo>
                  <a:cubicBezTo>
                    <a:pt x="111888" y="416326"/>
                    <a:pt x="125999" y="411043"/>
                    <a:pt x="140017" y="411043"/>
                  </a:cubicBezTo>
                  <a:close/>
                  <a:moveTo>
                    <a:pt x="382501" y="49537"/>
                  </a:moveTo>
                  <a:cubicBezTo>
                    <a:pt x="478871" y="49537"/>
                    <a:pt x="557044" y="127491"/>
                    <a:pt x="557044" y="223798"/>
                  </a:cubicBezTo>
                  <a:cubicBezTo>
                    <a:pt x="557044" y="320012"/>
                    <a:pt x="478871" y="398059"/>
                    <a:pt x="382501" y="398059"/>
                  </a:cubicBezTo>
                  <a:cubicBezTo>
                    <a:pt x="286130" y="398059"/>
                    <a:pt x="207957" y="320012"/>
                    <a:pt x="207957" y="223798"/>
                  </a:cubicBezTo>
                  <a:cubicBezTo>
                    <a:pt x="207957" y="127491"/>
                    <a:pt x="286130" y="49537"/>
                    <a:pt x="382501" y="49537"/>
                  </a:cubicBezTo>
                  <a:close/>
                  <a:moveTo>
                    <a:pt x="382536" y="24750"/>
                  </a:moveTo>
                  <a:cubicBezTo>
                    <a:pt x="355610" y="24750"/>
                    <a:pt x="329519" y="30034"/>
                    <a:pt x="304914" y="40417"/>
                  </a:cubicBezTo>
                  <a:cubicBezTo>
                    <a:pt x="281238" y="50428"/>
                    <a:pt x="259882" y="64796"/>
                    <a:pt x="241591" y="83058"/>
                  </a:cubicBezTo>
                  <a:cubicBezTo>
                    <a:pt x="223300" y="101319"/>
                    <a:pt x="208908" y="122547"/>
                    <a:pt x="198880" y="146278"/>
                  </a:cubicBezTo>
                  <a:cubicBezTo>
                    <a:pt x="188481" y="170843"/>
                    <a:pt x="183189" y="196891"/>
                    <a:pt x="183189" y="223774"/>
                  </a:cubicBezTo>
                  <a:cubicBezTo>
                    <a:pt x="183189" y="250564"/>
                    <a:pt x="188481" y="276705"/>
                    <a:pt x="198880" y="301177"/>
                  </a:cubicBezTo>
                  <a:cubicBezTo>
                    <a:pt x="208908" y="324908"/>
                    <a:pt x="223300" y="346228"/>
                    <a:pt x="241591" y="364490"/>
                  </a:cubicBezTo>
                  <a:cubicBezTo>
                    <a:pt x="259882" y="382752"/>
                    <a:pt x="281238" y="397027"/>
                    <a:pt x="304914" y="407131"/>
                  </a:cubicBezTo>
                  <a:cubicBezTo>
                    <a:pt x="329519" y="417513"/>
                    <a:pt x="355610" y="422705"/>
                    <a:pt x="382536" y="422705"/>
                  </a:cubicBezTo>
                  <a:cubicBezTo>
                    <a:pt x="409462" y="422705"/>
                    <a:pt x="435553" y="417513"/>
                    <a:pt x="460158" y="407131"/>
                  </a:cubicBezTo>
                  <a:cubicBezTo>
                    <a:pt x="483834" y="397027"/>
                    <a:pt x="505190" y="382752"/>
                    <a:pt x="523481" y="364490"/>
                  </a:cubicBezTo>
                  <a:cubicBezTo>
                    <a:pt x="541772" y="346228"/>
                    <a:pt x="556164" y="324908"/>
                    <a:pt x="566192" y="301177"/>
                  </a:cubicBezTo>
                  <a:cubicBezTo>
                    <a:pt x="576591" y="276705"/>
                    <a:pt x="581883" y="250564"/>
                    <a:pt x="581883" y="223774"/>
                  </a:cubicBezTo>
                  <a:cubicBezTo>
                    <a:pt x="581883" y="196891"/>
                    <a:pt x="576591" y="170843"/>
                    <a:pt x="566192" y="146278"/>
                  </a:cubicBezTo>
                  <a:cubicBezTo>
                    <a:pt x="556164" y="122547"/>
                    <a:pt x="541772" y="101319"/>
                    <a:pt x="523481" y="83058"/>
                  </a:cubicBezTo>
                  <a:cubicBezTo>
                    <a:pt x="505190" y="64796"/>
                    <a:pt x="483834" y="50428"/>
                    <a:pt x="460158" y="40417"/>
                  </a:cubicBezTo>
                  <a:cubicBezTo>
                    <a:pt x="435553" y="30034"/>
                    <a:pt x="409462" y="24750"/>
                    <a:pt x="382536" y="24750"/>
                  </a:cubicBezTo>
                  <a:close/>
                  <a:moveTo>
                    <a:pt x="382536" y="0"/>
                  </a:moveTo>
                  <a:cubicBezTo>
                    <a:pt x="412712" y="0"/>
                    <a:pt x="442145" y="5933"/>
                    <a:pt x="469721" y="17613"/>
                  </a:cubicBezTo>
                  <a:cubicBezTo>
                    <a:pt x="496462" y="28922"/>
                    <a:pt x="520417" y="45051"/>
                    <a:pt x="540937" y="65538"/>
                  </a:cubicBezTo>
                  <a:cubicBezTo>
                    <a:pt x="561549" y="86117"/>
                    <a:pt x="577705" y="110033"/>
                    <a:pt x="588940" y="136637"/>
                  </a:cubicBezTo>
                  <a:cubicBezTo>
                    <a:pt x="600639" y="164262"/>
                    <a:pt x="606581" y="193554"/>
                    <a:pt x="606581" y="223774"/>
                  </a:cubicBezTo>
                  <a:cubicBezTo>
                    <a:pt x="606581" y="253901"/>
                    <a:pt x="600639" y="283194"/>
                    <a:pt x="588940" y="310818"/>
                  </a:cubicBezTo>
                  <a:cubicBezTo>
                    <a:pt x="577705" y="337515"/>
                    <a:pt x="561549" y="361431"/>
                    <a:pt x="540937" y="381917"/>
                  </a:cubicBezTo>
                  <a:cubicBezTo>
                    <a:pt x="520417" y="402496"/>
                    <a:pt x="496462" y="418626"/>
                    <a:pt x="469721" y="429842"/>
                  </a:cubicBezTo>
                  <a:cubicBezTo>
                    <a:pt x="442145" y="441522"/>
                    <a:pt x="412805" y="447455"/>
                    <a:pt x="382536" y="447455"/>
                  </a:cubicBezTo>
                  <a:cubicBezTo>
                    <a:pt x="352267" y="447455"/>
                    <a:pt x="322927" y="441522"/>
                    <a:pt x="295258" y="429842"/>
                  </a:cubicBezTo>
                  <a:cubicBezTo>
                    <a:pt x="275295" y="421407"/>
                    <a:pt x="256818" y="410190"/>
                    <a:pt x="240105" y="396471"/>
                  </a:cubicBezTo>
                  <a:lnTo>
                    <a:pt x="209558" y="427061"/>
                  </a:lnTo>
                  <a:cubicBezTo>
                    <a:pt x="206030" y="420758"/>
                    <a:pt x="201666" y="414918"/>
                    <a:pt x="196373" y="409541"/>
                  </a:cubicBezTo>
                  <a:cubicBezTo>
                    <a:pt x="191081" y="404350"/>
                    <a:pt x="185232" y="399901"/>
                    <a:pt x="178918" y="396378"/>
                  </a:cubicBezTo>
                  <a:lnTo>
                    <a:pt x="209465" y="365880"/>
                  </a:lnTo>
                  <a:cubicBezTo>
                    <a:pt x="195724" y="349287"/>
                    <a:pt x="184582" y="330840"/>
                    <a:pt x="176040" y="310818"/>
                  </a:cubicBezTo>
                  <a:cubicBezTo>
                    <a:pt x="164341" y="283194"/>
                    <a:pt x="158491" y="253901"/>
                    <a:pt x="158491" y="223774"/>
                  </a:cubicBezTo>
                  <a:cubicBezTo>
                    <a:pt x="158491" y="193554"/>
                    <a:pt x="164341" y="164262"/>
                    <a:pt x="176040" y="136637"/>
                  </a:cubicBezTo>
                  <a:cubicBezTo>
                    <a:pt x="187367" y="110033"/>
                    <a:pt x="203523" y="86117"/>
                    <a:pt x="224043" y="65538"/>
                  </a:cubicBezTo>
                  <a:cubicBezTo>
                    <a:pt x="244655" y="45051"/>
                    <a:pt x="268610" y="28922"/>
                    <a:pt x="295258" y="17613"/>
                  </a:cubicBezTo>
                  <a:cubicBezTo>
                    <a:pt x="322927" y="5933"/>
                    <a:pt x="352267" y="0"/>
                    <a:pt x="382536" y="0"/>
                  </a:cubicBezTo>
                  <a:close/>
                </a:path>
              </a:pathLst>
            </a:custGeom>
            <a:solidFill>
              <a:schemeClr val="bg1"/>
            </a:soli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72672" tIns="272672" rIns="272672" bIns="272672" numCol="1" spcCol="127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1167130">
                <a:lnSpc>
                  <a:spcPct val="90000"/>
                </a:lnSpc>
                <a:spcBef>
                  <a:spcPct val="0"/>
                </a:spcBef>
                <a:spcAft>
                  <a:spcPct val="35000"/>
                </a:spcAft>
              </a:pPr>
              <a:endParaRPr lang="zh-CN" altLang="en-US" sz="2600">
                <a:cs typeface="+mn-ea"/>
                <a:sym typeface="+mn-lt"/>
              </a:endParaRPr>
            </a:p>
          </p:txBody>
        </p:sp>
        <p:sp>
          <p:nvSpPr>
            <p:cNvPr id="13" name="任意多边形: 形状 16"/>
            <p:cNvSpPr/>
            <p:nvPr/>
          </p:nvSpPr>
          <p:spPr>
            <a:xfrm>
              <a:off x="7045668" y="3648926"/>
              <a:ext cx="468419" cy="434093"/>
            </a:xfrm>
            <a:custGeom>
              <a:avLst/>
              <a:gdLst>
                <a:gd name="T0" fmla="*/ 5404 w 6827"/>
                <a:gd name="T1" fmla="*/ 0 h 6336"/>
                <a:gd name="T2" fmla="*/ 1422 w 6827"/>
                <a:gd name="T3" fmla="*/ 0 h 6336"/>
                <a:gd name="T4" fmla="*/ 0 w 6827"/>
                <a:gd name="T5" fmla="*/ 1422 h 6336"/>
                <a:gd name="T6" fmla="*/ 0 w 6827"/>
                <a:gd name="T7" fmla="*/ 3698 h 6336"/>
                <a:gd name="T8" fmla="*/ 1422 w 6827"/>
                <a:gd name="T9" fmla="*/ 5120 h 6336"/>
                <a:gd name="T10" fmla="*/ 2276 w 6827"/>
                <a:gd name="T11" fmla="*/ 5120 h 6336"/>
                <a:gd name="T12" fmla="*/ 2560 w 6827"/>
                <a:gd name="T13" fmla="*/ 4836 h 6336"/>
                <a:gd name="T14" fmla="*/ 2276 w 6827"/>
                <a:gd name="T15" fmla="*/ 4551 h 6336"/>
                <a:gd name="T16" fmla="*/ 1422 w 6827"/>
                <a:gd name="T17" fmla="*/ 4551 h 6336"/>
                <a:gd name="T18" fmla="*/ 569 w 6827"/>
                <a:gd name="T19" fmla="*/ 3698 h 6336"/>
                <a:gd name="T20" fmla="*/ 569 w 6827"/>
                <a:gd name="T21" fmla="*/ 1422 h 6336"/>
                <a:gd name="T22" fmla="*/ 1422 w 6827"/>
                <a:gd name="T23" fmla="*/ 569 h 6336"/>
                <a:gd name="T24" fmla="*/ 5404 w 6827"/>
                <a:gd name="T25" fmla="*/ 569 h 6336"/>
                <a:gd name="T26" fmla="*/ 6258 w 6827"/>
                <a:gd name="T27" fmla="*/ 1422 h 6336"/>
                <a:gd name="T28" fmla="*/ 6258 w 6827"/>
                <a:gd name="T29" fmla="*/ 3698 h 6336"/>
                <a:gd name="T30" fmla="*/ 5404 w 6827"/>
                <a:gd name="T31" fmla="*/ 4551 h 6336"/>
                <a:gd name="T32" fmla="*/ 5404 w 6827"/>
                <a:gd name="T33" fmla="*/ 3698 h 6336"/>
                <a:gd name="T34" fmla="*/ 4962 w 6827"/>
                <a:gd name="T35" fmla="*/ 3461 h 6336"/>
                <a:gd name="T36" fmla="*/ 3256 w 6827"/>
                <a:gd name="T37" fmla="*/ 4599 h 6336"/>
                <a:gd name="T38" fmla="*/ 3256 w 6827"/>
                <a:gd name="T39" fmla="*/ 5072 h 6336"/>
                <a:gd name="T40" fmla="*/ 4962 w 6827"/>
                <a:gd name="T41" fmla="*/ 6210 h 6336"/>
                <a:gd name="T42" fmla="*/ 5404 w 6827"/>
                <a:gd name="T43" fmla="*/ 5974 h 6336"/>
                <a:gd name="T44" fmla="*/ 5404 w 6827"/>
                <a:gd name="T45" fmla="*/ 5120 h 6336"/>
                <a:gd name="T46" fmla="*/ 6827 w 6827"/>
                <a:gd name="T47" fmla="*/ 3698 h 6336"/>
                <a:gd name="T48" fmla="*/ 6827 w 6827"/>
                <a:gd name="T49" fmla="*/ 1422 h 6336"/>
                <a:gd name="T50" fmla="*/ 5404 w 6827"/>
                <a:gd name="T51" fmla="*/ 0 h 6336"/>
                <a:gd name="T52" fmla="*/ 4836 w 6827"/>
                <a:gd name="T53" fmla="*/ 5442 h 6336"/>
                <a:gd name="T54" fmla="*/ 3926 w 6827"/>
                <a:gd name="T55" fmla="*/ 4836 h 6336"/>
                <a:gd name="T56" fmla="*/ 4836 w 6827"/>
                <a:gd name="T57" fmla="*/ 4229 h 6336"/>
                <a:gd name="T58" fmla="*/ 4836 w 6827"/>
                <a:gd name="T59" fmla="*/ 5442 h 6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27" h="6336">
                  <a:moveTo>
                    <a:pt x="5404" y="0"/>
                  </a:moveTo>
                  <a:lnTo>
                    <a:pt x="1422" y="0"/>
                  </a:lnTo>
                  <a:cubicBezTo>
                    <a:pt x="637" y="0"/>
                    <a:pt x="0" y="637"/>
                    <a:pt x="0" y="1422"/>
                  </a:cubicBezTo>
                  <a:lnTo>
                    <a:pt x="0" y="3698"/>
                  </a:lnTo>
                  <a:cubicBezTo>
                    <a:pt x="0" y="4483"/>
                    <a:pt x="637" y="5120"/>
                    <a:pt x="1422" y="5120"/>
                  </a:cubicBezTo>
                  <a:lnTo>
                    <a:pt x="2276" y="5120"/>
                  </a:lnTo>
                  <a:cubicBezTo>
                    <a:pt x="2433" y="5120"/>
                    <a:pt x="2560" y="4993"/>
                    <a:pt x="2560" y="4836"/>
                  </a:cubicBezTo>
                  <a:cubicBezTo>
                    <a:pt x="2560" y="4679"/>
                    <a:pt x="2433" y="4551"/>
                    <a:pt x="2276" y="4551"/>
                  </a:cubicBezTo>
                  <a:lnTo>
                    <a:pt x="1422" y="4551"/>
                  </a:lnTo>
                  <a:cubicBezTo>
                    <a:pt x="951" y="4551"/>
                    <a:pt x="569" y="4169"/>
                    <a:pt x="569" y="3698"/>
                  </a:cubicBezTo>
                  <a:lnTo>
                    <a:pt x="569" y="1422"/>
                  </a:lnTo>
                  <a:cubicBezTo>
                    <a:pt x="569" y="951"/>
                    <a:pt x="951" y="569"/>
                    <a:pt x="1422" y="569"/>
                  </a:cubicBezTo>
                  <a:lnTo>
                    <a:pt x="5404" y="569"/>
                  </a:lnTo>
                  <a:cubicBezTo>
                    <a:pt x="5876" y="569"/>
                    <a:pt x="6258" y="951"/>
                    <a:pt x="6258" y="1422"/>
                  </a:cubicBezTo>
                  <a:lnTo>
                    <a:pt x="6258" y="3698"/>
                  </a:lnTo>
                  <a:cubicBezTo>
                    <a:pt x="6258" y="4169"/>
                    <a:pt x="5876" y="4551"/>
                    <a:pt x="5404" y="4551"/>
                  </a:cubicBezTo>
                  <a:lnTo>
                    <a:pt x="5404" y="3698"/>
                  </a:lnTo>
                  <a:cubicBezTo>
                    <a:pt x="5404" y="3471"/>
                    <a:pt x="5151" y="3335"/>
                    <a:pt x="4962" y="3461"/>
                  </a:cubicBezTo>
                  <a:lnTo>
                    <a:pt x="3256" y="4599"/>
                  </a:lnTo>
                  <a:cubicBezTo>
                    <a:pt x="3087" y="4712"/>
                    <a:pt x="3087" y="4960"/>
                    <a:pt x="3256" y="5072"/>
                  </a:cubicBezTo>
                  <a:lnTo>
                    <a:pt x="4962" y="6210"/>
                  </a:lnTo>
                  <a:cubicBezTo>
                    <a:pt x="5151" y="6336"/>
                    <a:pt x="5404" y="6201"/>
                    <a:pt x="5404" y="5974"/>
                  </a:cubicBezTo>
                  <a:lnTo>
                    <a:pt x="5404" y="5120"/>
                  </a:lnTo>
                  <a:cubicBezTo>
                    <a:pt x="6190" y="5120"/>
                    <a:pt x="6827" y="4483"/>
                    <a:pt x="6827" y="3698"/>
                  </a:cubicBezTo>
                  <a:lnTo>
                    <a:pt x="6827" y="1422"/>
                  </a:lnTo>
                  <a:cubicBezTo>
                    <a:pt x="6827" y="637"/>
                    <a:pt x="6190" y="0"/>
                    <a:pt x="5404" y="0"/>
                  </a:cubicBezTo>
                  <a:close/>
                  <a:moveTo>
                    <a:pt x="4836" y="5442"/>
                  </a:moveTo>
                  <a:lnTo>
                    <a:pt x="3926" y="4836"/>
                  </a:lnTo>
                  <a:lnTo>
                    <a:pt x="4836" y="4229"/>
                  </a:lnTo>
                  <a:lnTo>
                    <a:pt x="4836" y="5442"/>
                  </a:lnTo>
                  <a:close/>
                </a:path>
              </a:pathLst>
            </a:custGeom>
            <a:solidFill>
              <a:schemeClr val="bg1"/>
            </a:soli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72672" tIns="272672" rIns="272672" bIns="272672" numCol="1" spcCol="127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1167130">
                <a:lnSpc>
                  <a:spcPct val="90000"/>
                </a:lnSpc>
                <a:spcBef>
                  <a:spcPct val="0"/>
                </a:spcBef>
                <a:spcAft>
                  <a:spcPct val="35000"/>
                </a:spcAft>
              </a:pPr>
              <a:endParaRPr lang="zh-CN" altLang="en-US" sz="2600">
                <a:cs typeface="+mn-ea"/>
                <a:sym typeface="+mn-lt"/>
              </a:endParaRPr>
            </a:p>
          </p:txBody>
        </p:sp>
        <p:sp>
          <p:nvSpPr>
            <p:cNvPr id="14" name="任意多边形: 形状 17"/>
            <p:cNvSpPr/>
            <p:nvPr/>
          </p:nvSpPr>
          <p:spPr>
            <a:xfrm>
              <a:off x="6592479" y="5033589"/>
              <a:ext cx="468419" cy="454317"/>
            </a:xfrm>
            <a:custGeom>
              <a:avLst/>
              <a:gdLst>
                <a:gd name="connsiteX0" fmla="*/ 35700 w 578738"/>
                <a:gd name="connsiteY0" fmla="*/ 243554 h 561315"/>
                <a:gd name="connsiteX1" fmla="*/ 30383 w 578738"/>
                <a:gd name="connsiteY1" fmla="*/ 254930 h 561315"/>
                <a:gd name="connsiteX2" fmla="*/ 30383 w 578738"/>
                <a:gd name="connsiteY2" fmla="*/ 519604 h 561315"/>
                <a:gd name="connsiteX3" fmla="*/ 35700 w 578738"/>
                <a:gd name="connsiteY3" fmla="*/ 530980 h 561315"/>
                <a:gd name="connsiteX4" fmla="*/ 132926 w 578738"/>
                <a:gd name="connsiteY4" fmla="*/ 530980 h 561315"/>
                <a:gd name="connsiteX5" fmla="*/ 138243 w 578738"/>
                <a:gd name="connsiteY5" fmla="*/ 519604 h 561315"/>
                <a:gd name="connsiteX6" fmla="*/ 138243 w 578738"/>
                <a:gd name="connsiteY6" fmla="*/ 254930 h 561315"/>
                <a:gd name="connsiteX7" fmla="*/ 132926 w 578738"/>
                <a:gd name="connsiteY7" fmla="*/ 243554 h 561315"/>
                <a:gd name="connsiteX8" fmla="*/ 35700 w 578738"/>
                <a:gd name="connsiteY8" fmla="*/ 213219 h 561315"/>
                <a:gd name="connsiteX9" fmla="*/ 132926 w 578738"/>
                <a:gd name="connsiteY9" fmla="*/ 213219 h 561315"/>
                <a:gd name="connsiteX10" fmla="*/ 168626 w 578738"/>
                <a:gd name="connsiteY10" fmla="*/ 254930 h 561315"/>
                <a:gd name="connsiteX11" fmla="*/ 168626 w 578738"/>
                <a:gd name="connsiteY11" fmla="*/ 519604 h 561315"/>
                <a:gd name="connsiteX12" fmla="*/ 132926 w 578738"/>
                <a:gd name="connsiteY12" fmla="*/ 561315 h 561315"/>
                <a:gd name="connsiteX13" fmla="*/ 35700 w 578738"/>
                <a:gd name="connsiteY13" fmla="*/ 561315 h 561315"/>
                <a:gd name="connsiteX14" fmla="*/ 0 w 578738"/>
                <a:gd name="connsiteY14" fmla="*/ 519604 h 561315"/>
                <a:gd name="connsiteX15" fmla="*/ 0 w 578738"/>
                <a:gd name="connsiteY15" fmla="*/ 254930 h 561315"/>
                <a:gd name="connsiteX16" fmla="*/ 35700 w 578738"/>
                <a:gd name="connsiteY16" fmla="*/ 213219 h 561315"/>
                <a:gd name="connsiteX17" fmla="*/ 321281 w 578738"/>
                <a:gd name="connsiteY17" fmla="*/ 30341 h 561315"/>
                <a:gd name="connsiteX18" fmla="*/ 296219 w 578738"/>
                <a:gd name="connsiteY18" fmla="*/ 55373 h 561315"/>
                <a:gd name="connsiteX19" fmla="*/ 296979 w 578738"/>
                <a:gd name="connsiteY19" fmla="*/ 60683 h 561315"/>
                <a:gd name="connsiteX20" fmla="*/ 296979 w 578738"/>
                <a:gd name="connsiteY20" fmla="*/ 65992 h 561315"/>
                <a:gd name="connsiteX21" fmla="*/ 268119 w 578738"/>
                <a:gd name="connsiteY21" fmla="*/ 212389 h 561315"/>
                <a:gd name="connsiteX22" fmla="*/ 263563 w 578738"/>
                <a:gd name="connsiteY22" fmla="*/ 221492 h 561315"/>
                <a:gd name="connsiteX23" fmla="*/ 262044 w 578738"/>
                <a:gd name="connsiteY23" fmla="*/ 223009 h 561315"/>
                <a:gd name="connsiteX24" fmla="*/ 232425 w 578738"/>
                <a:gd name="connsiteY24" fmla="*/ 240455 h 561315"/>
                <a:gd name="connsiteX25" fmla="*/ 230146 w 578738"/>
                <a:gd name="connsiteY25" fmla="*/ 240455 h 561315"/>
                <a:gd name="connsiteX26" fmla="*/ 225590 w 578738"/>
                <a:gd name="connsiteY26" fmla="*/ 240455 h 561315"/>
                <a:gd name="connsiteX27" fmla="*/ 224071 w 578738"/>
                <a:gd name="connsiteY27" fmla="*/ 241214 h 561315"/>
                <a:gd name="connsiteX28" fmla="*/ 211919 w 578738"/>
                <a:gd name="connsiteY28" fmla="*/ 253350 h 561315"/>
                <a:gd name="connsiteX29" fmla="*/ 211919 w 578738"/>
                <a:gd name="connsiteY29" fmla="*/ 518079 h 561315"/>
                <a:gd name="connsiteX30" fmla="*/ 224830 w 578738"/>
                <a:gd name="connsiteY30" fmla="*/ 530974 h 561315"/>
                <a:gd name="connsiteX31" fmla="*/ 521019 w 578738"/>
                <a:gd name="connsiteY31" fmla="*/ 530974 h 561315"/>
                <a:gd name="connsiteX32" fmla="*/ 522538 w 578738"/>
                <a:gd name="connsiteY32" fmla="*/ 530215 h 561315"/>
                <a:gd name="connsiteX33" fmla="*/ 546081 w 578738"/>
                <a:gd name="connsiteY33" fmla="*/ 505942 h 561315"/>
                <a:gd name="connsiteX34" fmla="*/ 522538 w 578738"/>
                <a:gd name="connsiteY34" fmla="*/ 480910 h 561315"/>
                <a:gd name="connsiteX35" fmla="*/ 508108 w 578738"/>
                <a:gd name="connsiteY35" fmla="*/ 465740 h 561315"/>
                <a:gd name="connsiteX36" fmla="*/ 523298 w 578738"/>
                <a:gd name="connsiteY36" fmla="*/ 450569 h 561315"/>
                <a:gd name="connsiteX37" fmla="*/ 548360 w 578738"/>
                <a:gd name="connsiteY37" fmla="*/ 425537 h 561315"/>
                <a:gd name="connsiteX38" fmla="*/ 523298 w 578738"/>
                <a:gd name="connsiteY38" fmla="*/ 401264 h 561315"/>
                <a:gd name="connsiteX39" fmla="*/ 508108 w 578738"/>
                <a:gd name="connsiteY39" fmla="*/ 386094 h 561315"/>
                <a:gd name="connsiteX40" fmla="*/ 523298 w 578738"/>
                <a:gd name="connsiteY40" fmla="*/ 370923 h 561315"/>
                <a:gd name="connsiteX41" fmla="*/ 548360 w 578738"/>
                <a:gd name="connsiteY41" fmla="*/ 345891 h 561315"/>
                <a:gd name="connsiteX42" fmla="*/ 523298 w 578738"/>
                <a:gd name="connsiteY42" fmla="*/ 320860 h 561315"/>
                <a:gd name="connsiteX43" fmla="*/ 508108 w 578738"/>
                <a:gd name="connsiteY43" fmla="*/ 305689 h 561315"/>
                <a:gd name="connsiteX44" fmla="*/ 523298 w 578738"/>
                <a:gd name="connsiteY44" fmla="*/ 290518 h 561315"/>
                <a:gd name="connsiteX45" fmla="*/ 548360 w 578738"/>
                <a:gd name="connsiteY45" fmla="*/ 265487 h 561315"/>
                <a:gd name="connsiteX46" fmla="*/ 523298 w 578738"/>
                <a:gd name="connsiteY46" fmla="*/ 240455 h 561315"/>
                <a:gd name="connsiteX47" fmla="*/ 373684 w 578738"/>
                <a:gd name="connsiteY47" fmla="*/ 240455 h 561315"/>
                <a:gd name="connsiteX48" fmla="*/ 361533 w 578738"/>
                <a:gd name="connsiteY48" fmla="*/ 234387 h 561315"/>
                <a:gd name="connsiteX49" fmla="*/ 360014 w 578738"/>
                <a:gd name="connsiteY49" fmla="*/ 219975 h 561315"/>
                <a:gd name="connsiteX50" fmla="*/ 343306 w 578738"/>
                <a:gd name="connsiteY50" fmla="*/ 42478 h 561315"/>
                <a:gd name="connsiteX51" fmla="*/ 341787 w 578738"/>
                <a:gd name="connsiteY51" fmla="*/ 40961 h 561315"/>
                <a:gd name="connsiteX52" fmla="*/ 321281 w 578738"/>
                <a:gd name="connsiteY52" fmla="*/ 30341 h 561315"/>
                <a:gd name="connsiteX53" fmla="*/ 321281 w 578738"/>
                <a:gd name="connsiteY53" fmla="*/ 0 h 561315"/>
                <a:gd name="connsiteX54" fmla="*/ 365330 w 578738"/>
                <a:gd name="connsiteY54" fmla="*/ 21997 h 561315"/>
                <a:gd name="connsiteX55" fmla="*/ 395708 w 578738"/>
                <a:gd name="connsiteY55" fmla="*/ 210114 h 561315"/>
                <a:gd name="connsiteX56" fmla="*/ 523298 w 578738"/>
                <a:gd name="connsiteY56" fmla="*/ 210114 h 561315"/>
                <a:gd name="connsiteX57" fmla="*/ 562789 w 578738"/>
                <a:gd name="connsiteY57" fmla="*/ 226802 h 561315"/>
                <a:gd name="connsiteX58" fmla="*/ 578738 w 578738"/>
                <a:gd name="connsiteY58" fmla="*/ 265487 h 561315"/>
                <a:gd name="connsiteX59" fmla="*/ 561270 w 578738"/>
                <a:gd name="connsiteY59" fmla="*/ 305689 h 561315"/>
                <a:gd name="connsiteX60" fmla="*/ 578738 w 578738"/>
                <a:gd name="connsiteY60" fmla="*/ 345891 h 561315"/>
                <a:gd name="connsiteX61" fmla="*/ 561270 w 578738"/>
                <a:gd name="connsiteY61" fmla="*/ 386094 h 561315"/>
                <a:gd name="connsiteX62" fmla="*/ 578738 w 578738"/>
                <a:gd name="connsiteY62" fmla="*/ 425537 h 561315"/>
                <a:gd name="connsiteX63" fmla="*/ 560511 w 578738"/>
                <a:gd name="connsiteY63" fmla="*/ 466498 h 561315"/>
                <a:gd name="connsiteX64" fmla="*/ 576460 w 578738"/>
                <a:gd name="connsiteY64" fmla="*/ 505942 h 561315"/>
                <a:gd name="connsiteX65" fmla="*/ 527095 w 578738"/>
                <a:gd name="connsiteY65" fmla="*/ 560556 h 561315"/>
                <a:gd name="connsiteX66" fmla="*/ 523298 w 578738"/>
                <a:gd name="connsiteY66" fmla="*/ 561315 h 561315"/>
                <a:gd name="connsiteX67" fmla="*/ 224830 w 578738"/>
                <a:gd name="connsiteY67" fmla="*/ 561315 h 561315"/>
                <a:gd name="connsiteX68" fmla="*/ 181541 w 578738"/>
                <a:gd name="connsiteY68" fmla="*/ 518079 h 561315"/>
                <a:gd name="connsiteX69" fmla="*/ 181541 w 578738"/>
                <a:gd name="connsiteY69" fmla="*/ 253350 h 561315"/>
                <a:gd name="connsiteX70" fmla="*/ 222552 w 578738"/>
                <a:gd name="connsiteY70" fmla="*/ 210872 h 561315"/>
                <a:gd name="connsiteX71" fmla="*/ 224830 w 578738"/>
                <a:gd name="connsiteY71" fmla="*/ 210114 h 561315"/>
                <a:gd name="connsiteX72" fmla="*/ 229387 w 578738"/>
                <a:gd name="connsiteY72" fmla="*/ 210114 h 561315"/>
                <a:gd name="connsiteX73" fmla="*/ 237741 w 578738"/>
                <a:gd name="connsiteY73" fmla="*/ 205563 h 561315"/>
                <a:gd name="connsiteX74" fmla="*/ 240779 w 578738"/>
                <a:gd name="connsiteY74" fmla="*/ 198736 h 561315"/>
                <a:gd name="connsiteX75" fmla="*/ 266600 w 578738"/>
                <a:gd name="connsiteY75" fmla="*/ 66751 h 561315"/>
                <a:gd name="connsiteX76" fmla="*/ 266600 w 578738"/>
                <a:gd name="connsiteY76" fmla="*/ 60683 h 561315"/>
                <a:gd name="connsiteX77" fmla="*/ 265841 w 578738"/>
                <a:gd name="connsiteY77" fmla="*/ 55373 h 561315"/>
                <a:gd name="connsiteX78" fmla="*/ 321281 w 578738"/>
                <a:gd name="connsiteY78" fmla="*/ 0 h 56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78738" h="561315">
                  <a:moveTo>
                    <a:pt x="35700" y="243554"/>
                  </a:moveTo>
                  <a:cubicBezTo>
                    <a:pt x="34181" y="243554"/>
                    <a:pt x="30383" y="248104"/>
                    <a:pt x="30383" y="254930"/>
                  </a:cubicBezTo>
                  <a:lnTo>
                    <a:pt x="30383" y="519604"/>
                  </a:lnTo>
                  <a:cubicBezTo>
                    <a:pt x="30383" y="526430"/>
                    <a:pt x="34181" y="530980"/>
                    <a:pt x="35700" y="530980"/>
                  </a:cubicBezTo>
                  <a:lnTo>
                    <a:pt x="132926" y="530980"/>
                  </a:lnTo>
                  <a:cubicBezTo>
                    <a:pt x="134445" y="530980"/>
                    <a:pt x="138243" y="526430"/>
                    <a:pt x="138243" y="519604"/>
                  </a:cubicBezTo>
                  <a:lnTo>
                    <a:pt x="138243" y="254930"/>
                  </a:lnTo>
                  <a:cubicBezTo>
                    <a:pt x="138243" y="248104"/>
                    <a:pt x="134445" y="243554"/>
                    <a:pt x="132926" y="243554"/>
                  </a:cubicBezTo>
                  <a:close/>
                  <a:moveTo>
                    <a:pt x="35700" y="213219"/>
                  </a:moveTo>
                  <a:lnTo>
                    <a:pt x="132926" y="213219"/>
                  </a:lnTo>
                  <a:cubicBezTo>
                    <a:pt x="152675" y="213219"/>
                    <a:pt x="168626" y="231420"/>
                    <a:pt x="168626" y="254930"/>
                  </a:cubicBezTo>
                  <a:lnTo>
                    <a:pt x="168626" y="519604"/>
                  </a:lnTo>
                  <a:cubicBezTo>
                    <a:pt x="168626" y="542356"/>
                    <a:pt x="152675" y="561315"/>
                    <a:pt x="132926" y="561315"/>
                  </a:cubicBezTo>
                  <a:lnTo>
                    <a:pt x="35700" y="561315"/>
                  </a:lnTo>
                  <a:cubicBezTo>
                    <a:pt x="15951" y="561315"/>
                    <a:pt x="0" y="542356"/>
                    <a:pt x="0" y="519604"/>
                  </a:cubicBezTo>
                  <a:lnTo>
                    <a:pt x="0" y="254930"/>
                  </a:lnTo>
                  <a:cubicBezTo>
                    <a:pt x="0" y="231420"/>
                    <a:pt x="15951" y="213219"/>
                    <a:pt x="35700" y="213219"/>
                  </a:cubicBezTo>
                  <a:close/>
                  <a:moveTo>
                    <a:pt x="321281" y="30341"/>
                  </a:moveTo>
                  <a:cubicBezTo>
                    <a:pt x="307611" y="30341"/>
                    <a:pt x="296219" y="41719"/>
                    <a:pt x="296219" y="55373"/>
                  </a:cubicBezTo>
                  <a:cubicBezTo>
                    <a:pt x="296219" y="56890"/>
                    <a:pt x="296979" y="59166"/>
                    <a:pt x="296979" y="60683"/>
                  </a:cubicBezTo>
                  <a:cubicBezTo>
                    <a:pt x="297738" y="62200"/>
                    <a:pt x="297738" y="64475"/>
                    <a:pt x="296979" y="65992"/>
                  </a:cubicBezTo>
                  <a:cubicBezTo>
                    <a:pt x="306852" y="119090"/>
                    <a:pt x="287106" y="174463"/>
                    <a:pt x="268119" y="212389"/>
                  </a:cubicBezTo>
                  <a:cubicBezTo>
                    <a:pt x="266600" y="215424"/>
                    <a:pt x="265081" y="218458"/>
                    <a:pt x="263563" y="221492"/>
                  </a:cubicBezTo>
                  <a:cubicBezTo>
                    <a:pt x="263563" y="221492"/>
                    <a:pt x="262803" y="222250"/>
                    <a:pt x="262044" y="223009"/>
                  </a:cubicBezTo>
                  <a:cubicBezTo>
                    <a:pt x="255209" y="232870"/>
                    <a:pt x="244576" y="238938"/>
                    <a:pt x="232425" y="240455"/>
                  </a:cubicBezTo>
                  <a:cubicBezTo>
                    <a:pt x="231665" y="240455"/>
                    <a:pt x="230906" y="240455"/>
                    <a:pt x="230146" y="240455"/>
                  </a:cubicBezTo>
                  <a:lnTo>
                    <a:pt x="225590" y="240455"/>
                  </a:lnTo>
                  <a:cubicBezTo>
                    <a:pt x="225590" y="241214"/>
                    <a:pt x="224830" y="241214"/>
                    <a:pt x="224071" y="241214"/>
                  </a:cubicBezTo>
                  <a:cubicBezTo>
                    <a:pt x="217236" y="241214"/>
                    <a:pt x="211919" y="246524"/>
                    <a:pt x="211919" y="253350"/>
                  </a:cubicBezTo>
                  <a:lnTo>
                    <a:pt x="211919" y="518079"/>
                  </a:lnTo>
                  <a:cubicBezTo>
                    <a:pt x="211919" y="524905"/>
                    <a:pt x="217995" y="530974"/>
                    <a:pt x="224830" y="530974"/>
                  </a:cubicBezTo>
                  <a:lnTo>
                    <a:pt x="521019" y="530974"/>
                  </a:lnTo>
                  <a:cubicBezTo>
                    <a:pt x="521779" y="530974"/>
                    <a:pt x="521779" y="530215"/>
                    <a:pt x="522538" y="530215"/>
                  </a:cubicBezTo>
                  <a:cubicBezTo>
                    <a:pt x="536208" y="530215"/>
                    <a:pt x="546081" y="518837"/>
                    <a:pt x="546081" y="505942"/>
                  </a:cubicBezTo>
                  <a:cubicBezTo>
                    <a:pt x="546081" y="493047"/>
                    <a:pt x="536208" y="481669"/>
                    <a:pt x="522538" y="480910"/>
                  </a:cubicBezTo>
                  <a:cubicBezTo>
                    <a:pt x="514943" y="480910"/>
                    <a:pt x="508108" y="474084"/>
                    <a:pt x="508108" y="465740"/>
                  </a:cubicBezTo>
                  <a:cubicBezTo>
                    <a:pt x="508108" y="457396"/>
                    <a:pt x="514943" y="450569"/>
                    <a:pt x="523298" y="450569"/>
                  </a:cubicBezTo>
                  <a:cubicBezTo>
                    <a:pt x="536968" y="450569"/>
                    <a:pt x="548360" y="439191"/>
                    <a:pt x="548360" y="425537"/>
                  </a:cubicBezTo>
                  <a:cubicBezTo>
                    <a:pt x="548360" y="411884"/>
                    <a:pt x="536968" y="401264"/>
                    <a:pt x="523298" y="401264"/>
                  </a:cubicBezTo>
                  <a:cubicBezTo>
                    <a:pt x="514943" y="401264"/>
                    <a:pt x="508108" y="394438"/>
                    <a:pt x="508108" y="386094"/>
                  </a:cubicBezTo>
                  <a:cubicBezTo>
                    <a:pt x="508108" y="377750"/>
                    <a:pt x="514943" y="370923"/>
                    <a:pt x="523298" y="370923"/>
                  </a:cubicBezTo>
                  <a:cubicBezTo>
                    <a:pt x="536968" y="370923"/>
                    <a:pt x="548360" y="359545"/>
                    <a:pt x="548360" y="345891"/>
                  </a:cubicBezTo>
                  <a:cubicBezTo>
                    <a:pt x="548360" y="332238"/>
                    <a:pt x="536968" y="320860"/>
                    <a:pt x="523298" y="320860"/>
                  </a:cubicBezTo>
                  <a:cubicBezTo>
                    <a:pt x="514943" y="320860"/>
                    <a:pt x="508108" y="314033"/>
                    <a:pt x="508108" y="305689"/>
                  </a:cubicBezTo>
                  <a:cubicBezTo>
                    <a:pt x="508108" y="297345"/>
                    <a:pt x="514943" y="290518"/>
                    <a:pt x="523298" y="290518"/>
                  </a:cubicBezTo>
                  <a:cubicBezTo>
                    <a:pt x="536968" y="290518"/>
                    <a:pt x="548360" y="279140"/>
                    <a:pt x="548360" y="265487"/>
                  </a:cubicBezTo>
                  <a:cubicBezTo>
                    <a:pt x="548360" y="251833"/>
                    <a:pt x="536968" y="240455"/>
                    <a:pt x="523298" y="240455"/>
                  </a:cubicBezTo>
                  <a:lnTo>
                    <a:pt x="373684" y="240455"/>
                  </a:lnTo>
                  <a:cubicBezTo>
                    <a:pt x="369127" y="240455"/>
                    <a:pt x="363811" y="238180"/>
                    <a:pt x="361533" y="234387"/>
                  </a:cubicBezTo>
                  <a:cubicBezTo>
                    <a:pt x="358495" y="229836"/>
                    <a:pt x="357735" y="224526"/>
                    <a:pt x="360014" y="219975"/>
                  </a:cubicBezTo>
                  <a:cubicBezTo>
                    <a:pt x="401784" y="120607"/>
                    <a:pt x="349381" y="50822"/>
                    <a:pt x="343306" y="42478"/>
                  </a:cubicBezTo>
                  <a:cubicBezTo>
                    <a:pt x="342546" y="42478"/>
                    <a:pt x="341787" y="41719"/>
                    <a:pt x="341787" y="40961"/>
                  </a:cubicBezTo>
                  <a:cubicBezTo>
                    <a:pt x="336471" y="34134"/>
                    <a:pt x="329635" y="30341"/>
                    <a:pt x="321281" y="30341"/>
                  </a:cubicBezTo>
                  <a:close/>
                  <a:moveTo>
                    <a:pt x="321281" y="0"/>
                  </a:moveTo>
                  <a:cubicBezTo>
                    <a:pt x="338749" y="0"/>
                    <a:pt x="354698" y="8344"/>
                    <a:pt x="365330" y="21997"/>
                  </a:cubicBezTo>
                  <a:cubicBezTo>
                    <a:pt x="368368" y="25032"/>
                    <a:pt x="431403" y="99368"/>
                    <a:pt x="395708" y="210114"/>
                  </a:cubicBezTo>
                  <a:lnTo>
                    <a:pt x="523298" y="210114"/>
                  </a:lnTo>
                  <a:cubicBezTo>
                    <a:pt x="538487" y="210114"/>
                    <a:pt x="552157" y="216182"/>
                    <a:pt x="562789" y="226802"/>
                  </a:cubicBezTo>
                  <a:cubicBezTo>
                    <a:pt x="572662" y="237421"/>
                    <a:pt x="578738" y="251075"/>
                    <a:pt x="578738" y="265487"/>
                  </a:cubicBezTo>
                  <a:cubicBezTo>
                    <a:pt x="578738" y="281416"/>
                    <a:pt x="571903" y="295828"/>
                    <a:pt x="561270" y="305689"/>
                  </a:cubicBezTo>
                  <a:cubicBezTo>
                    <a:pt x="571903" y="315550"/>
                    <a:pt x="578738" y="329962"/>
                    <a:pt x="578738" y="345891"/>
                  </a:cubicBezTo>
                  <a:cubicBezTo>
                    <a:pt x="578738" y="361821"/>
                    <a:pt x="571903" y="375474"/>
                    <a:pt x="561270" y="386094"/>
                  </a:cubicBezTo>
                  <a:cubicBezTo>
                    <a:pt x="571903" y="395955"/>
                    <a:pt x="578738" y="410367"/>
                    <a:pt x="578738" y="425537"/>
                  </a:cubicBezTo>
                  <a:cubicBezTo>
                    <a:pt x="578738" y="442225"/>
                    <a:pt x="571903" y="456637"/>
                    <a:pt x="560511" y="466498"/>
                  </a:cubicBezTo>
                  <a:cubicBezTo>
                    <a:pt x="570384" y="477118"/>
                    <a:pt x="576460" y="490771"/>
                    <a:pt x="576460" y="505942"/>
                  </a:cubicBezTo>
                  <a:cubicBezTo>
                    <a:pt x="576460" y="534008"/>
                    <a:pt x="555195" y="557522"/>
                    <a:pt x="527095" y="560556"/>
                  </a:cubicBezTo>
                  <a:cubicBezTo>
                    <a:pt x="525576" y="560556"/>
                    <a:pt x="524816" y="561315"/>
                    <a:pt x="523298" y="561315"/>
                  </a:cubicBezTo>
                  <a:lnTo>
                    <a:pt x="224830" y="561315"/>
                  </a:lnTo>
                  <a:cubicBezTo>
                    <a:pt x="201287" y="561315"/>
                    <a:pt x="181541" y="541593"/>
                    <a:pt x="181541" y="518079"/>
                  </a:cubicBezTo>
                  <a:lnTo>
                    <a:pt x="181541" y="253350"/>
                  </a:lnTo>
                  <a:cubicBezTo>
                    <a:pt x="181541" y="230594"/>
                    <a:pt x="199768" y="211631"/>
                    <a:pt x="222552" y="210872"/>
                  </a:cubicBezTo>
                  <a:cubicBezTo>
                    <a:pt x="223311" y="210872"/>
                    <a:pt x="224071" y="210114"/>
                    <a:pt x="224830" y="210114"/>
                  </a:cubicBezTo>
                  <a:lnTo>
                    <a:pt x="229387" y="210114"/>
                  </a:lnTo>
                  <a:cubicBezTo>
                    <a:pt x="232425" y="210114"/>
                    <a:pt x="235463" y="208597"/>
                    <a:pt x="237741" y="205563"/>
                  </a:cubicBezTo>
                  <a:cubicBezTo>
                    <a:pt x="238500" y="203287"/>
                    <a:pt x="240019" y="201011"/>
                    <a:pt x="240779" y="198736"/>
                  </a:cubicBezTo>
                  <a:cubicBezTo>
                    <a:pt x="255209" y="170670"/>
                    <a:pt x="277233" y="115297"/>
                    <a:pt x="266600" y="66751"/>
                  </a:cubicBezTo>
                  <a:cubicBezTo>
                    <a:pt x="265841" y="65234"/>
                    <a:pt x="265841" y="62958"/>
                    <a:pt x="266600" y="60683"/>
                  </a:cubicBezTo>
                  <a:cubicBezTo>
                    <a:pt x="265841" y="59166"/>
                    <a:pt x="265841" y="56890"/>
                    <a:pt x="265841" y="55373"/>
                  </a:cubicBezTo>
                  <a:cubicBezTo>
                    <a:pt x="265841" y="25032"/>
                    <a:pt x="290903" y="0"/>
                    <a:pt x="321281" y="0"/>
                  </a:cubicBezTo>
                  <a:close/>
                </a:path>
              </a:pathLst>
            </a:custGeom>
            <a:solidFill>
              <a:schemeClr val="bg1"/>
            </a:soli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72672" tIns="272672" rIns="272672" bIns="272672" numCol="1" spcCol="127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1167130">
                <a:lnSpc>
                  <a:spcPct val="90000"/>
                </a:lnSpc>
                <a:spcBef>
                  <a:spcPct val="0"/>
                </a:spcBef>
                <a:spcAft>
                  <a:spcPct val="35000"/>
                </a:spcAft>
              </a:pPr>
              <a:endParaRPr lang="zh-CN" altLang="en-US" sz="2600">
                <a:cs typeface="+mn-ea"/>
                <a:sym typeface="+mn-lt"/>
              </a:endParaRPr>
            </a:p>
          </p:txBody>
        </p:sp>
        <p:sp>
          <p:nvSpPr>
            <p:cNvPr id="15" name="任意多边形: 形状 18"/>
            <p:cNvSpPr/>
            <p:nvPr/>
          </p:nvSpPr>
          <p:spPr>
            <a:xfrm>
              <a:off x="5129511" y="5026539"/>
              <a:ext cx="461248" cy="468419"/>
            </a:xfrm>
            <a:custGeom>
              <a:avLst/>
              <a:gdLst>
                <a:gd name="connsiteX0" fmla="*/ 87620 w 596114"/>
                <a:gd name="connsiteY0" fmla="*/ 437153 h 605381"/>
                <a:gd name="connsiteX1" fmla="*/ 147471 w 596114"/>
                <a:gd name="connsiteY1" fmla="*/ 437153 h 605381"/>
                <a:gd name="connsiteX2" fmla="*/ 155808 w 596114"/>
                <a:gd name="connsiteY2" fmla="*/ 476105 h 605381"/>
                <a:gd name="connsiteX3" fmla="*/ 87620 w 596114"/>
                <a:gd name="connsiteY3" fmla="*/ 476105 h 605381"/>
                <a:gd name="connsiteX4" fmla="*/ 68166 w 596114"/>
                <a:gd name="connsiteY4" fmla="*/ 456679 h 605381"/>
                <a:gd name="connsiteX5" fmla="*/ 87620 w 596114"/>
                <a:gd name="connsiteY5" fmla="*/ 437153 h 605381"/>
                <a:gd name="connsiteX6" fmla="*/ 241113 w 596114"/>
                <a:gd name="connsiteY6" fmla="*/ 372802 h 605381"/>
                <a:gd name="connsiteX7" fmla="*/ 230888 w 596114"/>
                <a:gd name="connsiteY7" fmla="*/ 419692 h 605381"/>
                <a:gd name="connsiteX8" fmla="*/ 277846 w 596114"/>
                <a:gd name="connsiteY8" fmla="*/ 409481 h 605381"/>
                <a:gd name="connsiteX9" fmla="*/ 87625 w 596114"/>
                <a:gd name="connsiteY9" fmla="*/ 339420 h 605381"/>
                <a:gd name="connsiteX10" fmla="*/ 168439 w 596114"/>
                <a:gd name="connsiteY10" fmla="*/ 339420 h 605381"/>
                <a:gd name="connsiteX11" fmla="*/ 160000 w 596114"/>
                <a:gd name="connsiteY11" fmla="*/ 378372 h 605381"/>
                <a:gd name="connsiteX12" fmla="*/ 87625 w 596114"/>
                <a:gd name="connsiteY12" fmla="*/ 378372 h 605381"/>
                <a:gd name="connsiteX13" fmla="*/ 68166 w 596114"/>
                <a:gd name="connsiteY13" fmla="*/ 358946 h 605381"/>
                <a:gd name="connsiteX14" fmla="*/ 87625 w 596114"/>
                <a:gd name="connsiteY14" fmla="*/ 339420 h 605381"/>
                <a:gd name="connsiteX15" fmla="*/ 87622 w 596114"/>
                <a:gd name="connsiteY15" fmla="*/ 241687 h 605381"/>
                <a:gd name="connsiteX16" fmla="*/ 239005 w 596114"/>
                <a:gd name="connsiteY16" fmla="*/ 241687 h 605381"/>
                <a:gd name="connsiteX17" fmla="*/ 199993 w 596114"/>
                <a:gd name="connsiteY17" fmla="*/ 280639 h 605381"/>
                <a:gd name="connsiteX18" fmla="*/ 87622 w 596114"/>
                <a:gd name="connsiteY18" fmla="*/ 280639 h 605381"/>
                <a:gd name="connsiteX19" fmla="*/ 68166 w 596114"/>
                <a:gd name="connsiteY19" fmla="*/ 261213 h 605381"/>
                <a:gd name="connsiteX20" fmla="*/ 87622 w 596114"/>
                <a:gd name="connsiteY20" fmla="*/ 241687 h 605381"/>
                <a:gd name="connsiteX21" fmla="*/ 87627 w 596114"/>
                <a:gd name="connsiteY21" fmla="*/ 143954 h 605381"/>
                <a:gd name="connsiteX22" fmla="*/ 336949 w 596114"/>
                <a:gd name="connsiteY22" fmla="*/ 143954 h 605381"/>
                <a:gd name="connsiteX23" fmla="*/ 297927 w 596114"/>
                <a:gd name="connsiteY23" fmla="*/ 182906 h 605381"/>
                <a:gd name="connsiteX24" fmla="*/ 87627 w 596114"/>
                <a:gd name="connsiteY24" fmla="*/ 182906 h 605381"/>
                <a:gd name="connsiteX25" fmla="*/ 68166 w 596114"/>
                <a:gd name="connsiteY25" fmla="*/ 163480 h 605381"/>
                <a:gd name="connsiteX26" fmla="*/ 87627 w 596114"/>
                <a:gd name="connsiteY26" fmla="*/ 143954 h 605381"/>
                <a:gd name="connsiteX27" fmla="*/ 515787 w 596114"/>
                <a:gd name="connsiteY27" fmla="*/ 93955 h 605381"/>
                <a:gd name="connsiteX28" fmla="*/ 484936 w 596114"/>
                <a:gd name="connsiteY28" fmla="*/ 106334 h 605381"/>
                <a:gd name="connsiteX29" fmla="*/ 257196 w 596114"/>
                <a:gd name="connsiteY29" fmla="*/ 333744 h 605381"/>
                <a:gd name="connsiteX30" fmla="*/ 316961 w 596114"/>
                <a:gd name="connsiteY30" fmla="*/ 393422 h 605381"/>
                <a:gd name="connsiteX31" fmla="*/ 544701 w 596114"/>
                <a:gd name="connsiteY31" fmla="*/ 166012 h 605381"/>
                <a:gd name="connsiteX32" fmla="*/ 546190 w 596114"/>
                <a:gd name="connsiteY32" fmla="*/ 107821 h 605381"/>
                <a:gd name="connsiteX33" fmla="*/ 515787 w 596114"/>
                <a:gd name="connsiteY33" fmla="*/ 93955 h 605381"/>
                <a:gd name="connsiteX34" fmla="*/ 515178 w 596114"/>
                <a:gd name="connsiteY34" fmla="*/ 54984 h 605381"/>
                <a:gd name="connsiteX35" fmla="*/ 573094 w 596114"/>
                <a:gd name="connsiteY35" fmla="*/ 79668 h 605381"/>
                <a:gd name="connsiteX36" fmla="*/ 572300 w 596114"/>
                <a:gd name="connsiteY36" fmla="*/ 193571 h 605381"/>
                <a:gd name="connsiteX37" fmla="*/ 330760 w 596114"/>
                <a:gd name="connsiteY37" fmla="*/ 434760 h 605381"/>
                <a:gd name="connsiteX38" fmla="*/ 321031 w 596114"/>
                <a:gd name="connsiteY38" fmla="*/ 440014 h 605381"/>
                <a:gd name="connsiteX39" fmla="*/ 209543 w 596114"/>
                <a:gd name="connsiteY39" fmla="*/ 464202 h 605381"/>
                <a:gd name="connsiteX40" fmla="*/ 191674 w 596114"/>
                <a:gd name="connsiteY40" fmla="*/ 458849 h 605381"/>
                <a:gd name="connsiteX41" fmla="*/ 186412 w 596114"/>
                <a:gd name="connsiteY41" fmla="*/ 441005 h 605381"/>
                <a:gd name="connsiteX42" fmla="*/ 210536 w 596114"/>
                <a:gd name="connsiteY42" fmla="*/ 329680 h 605381"/>
                <a:gd name="connsiteX43" fmla="*/ 215798 w 596114"/>
                <a:gd name="connsiteY43" fmla="*/ 319965 h 605381"/>
                <a:gd name="connsiteX44" fmla="*/ 457338 w 596114"/>
                <a:gd name="connsiteY44" fmla="*/ 78776 h 605381"/>
                <a:gd name="connsiteX45" fmla="*/ 515178 w 596114"/>
                <a:gd name="connsiteY45" fmla="*/ 54984 h 605381"/>
                <a:gd name="connsiteX46" fmla="*/ 42688 w 596114"/>
                <a:gd name="connsiteY46" fmla="*/ 0 h 605381"/>
                <a:gd name="connsiteX47" fmla="*/ 398388 w 596114"/>
                <a:gd name="connsiteY47" fmla="*/ 0 h 605381"/>
                <a:gd name="connsiteX48" fmla="*/ 441076 w 596114"/>
                <a:gd name="connsiteY48" fmla="*/ 41337 h 605381"/>
                <a:gd name="connsiteX49" fmla="*/ 402160 w 596114"/>
                <a:gd name="connsiteY49" fmla="*/ 78907 h 605381"/>
                <a:gd name="connsiteX50" fmla="*/ 402160 w 596114"/>
                <a:gd name="connsiteY50" fmla="*/ 42625 h 605381"/>
                <a:gd name="connsiteX51" fmla="*/ 398388 w 596114"/>
                <a:gd name="connsiteY51" fmla="*/ 38958 h 605381"/>
                <a:gd name="connsiteX52" fmla="*/ 42688 w 596114"/>
                <a:gd name="connsiteY52" fmla="*/ 38958 h 605381"/>
                <a:gd name="connsiteX53" fmla="*/ 39015 w 596114"/>
                <a:gd name="connsiteY53" fmla="*/ 42625 h 605381"/>
                <a:gd name="connsiteX54" fmla="*/ 39015 w 596114"/>
                <a:gd name="connsiteY54" fmla="*/ 562656 h 605381"/>
                <a:gd name="connsiteX55" fmla="*/ 42688 w 596114"/>
                <a:gd name="connsiteY55" fmla="*/ 566423 h 605381"/>
                <a:gd name="connsiteX56" fmla="*/ 398388 w 596114"/>
                <a:gd name="connsiteY56" fmla="*/ 566423 h 605381"/>
                <a:gd name="connsiteX57" fmla="*/ 402160 w 596114"/>
                <a:gd name="connsiteY57" fmla="*/ 562656 h 605381"/>
                <a:gd name="connsiteX58" fmla="*/ 402160 w 596114"/>
                <a:gd name="connsiteY58" fmla="*/ 418622 h 605381"/>
                <a:gd name="connsiteX59" fmla="*/ 441175 w 596114"/>
                <a:gd name="connsiteY59" fmla="*/ 379664 h 605381"/>
                <a:gd name="connsiteX60" fmla="*/ 441175 w 596114"/>
                <a:gd name="connsiteY60" fmla="*/ 562656 h 605381"/>
                <a:gd name="connsiteX61" fmla="*/ 398388 w 596114"/>
                <a:gd name="connsiteY61" fmla="*/ 605381 h 605381"/>
                <a:gd name="connsiteX62" fmla="*/ 42688 w 596114"/>
                <a:gd name="connsiteY62" fmla="*/ 605381 h 605381"/>
                <a:gd name="connsiteX63" fmla="*/ 0 w 596114"/>
                <a:gd name="connsiteY63" fmla="*/ 562656 h 605381"/>
                <a:gd name="connsiteX64" fmla="*/ 0 w 596114"/>
                <a:gd name="connsiteY64" fmla="*/ 42625 h 605381"/>
                <a:gd name="connsiteX65" fmla="*/ 42688 w 596114"/>
                <a:gd name="connsiteY65" fmla="*/ 0 h 60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96114" h="605381">
                  <a:moveTo>
                    <a:pt x="87620" y="437153"/>
                  </a:moveTo>
                  <a:lnTo>
                    <a:pt x="147471" y="437153"/>
                  </a:lnTo>
                  <a:cubicBezTo>
                    <a:pt x="145585" y="450930"/>
                    <a:pt x="148562" y="464608"/>
                    <a:pt x="155808" y="476105"/>
                  </a:cubicBezTo>
                  <a:lnTo>
                    <a:pt x="87620" y="476105"/>
                  </a:lnTo>
                  <a:cubicBezTo>
                    <a:pt x="76900" y="476105"/>
                    <a:pt x="68166" y="467383"/>
                    <a:pt x="68166" y="456679"/>
                  </a:cubicBezTo>
                  <a:cubicBezTo>
                    <a:pt x="68166" y="445875"/>
                    <a:pt x="76900" y="437153"/>
                    <a:pt x="87620" y="437153"/>
                  </a:cubicBezTo>
                  <a:close/>
                  <a:moveTo>
                    <a:pt x="241113" y="372802"/>
                  </a:moveTo>
                  <a:lnTo>
                    <a:pt x="230888" y="419692"/>
                  </a:lnTo>
                  <a:lnTo>
                    <a:pt x="277846" y="409481"/>
                  </a:lnTo>
                  <a:close/>
                  <a:moveTo>
                    <a:pt x="87625" y="339420"/>
                  </a:moveTo>
                  <a:lnTo>
                    <a:pt x="168439" y="339420"/>
                  </a:lnTo>
                  <a:lnTo>
                    <a:pt x="160000" y="378372"/>
                  </a:lnTo>
                  <a:lnTo>
                    <a:pt x="87625" y="378372"/>
                  </a:lnTo>
                  <a:cubicBezTo>
                    <a:pt x="76903" y="378372"/>
                    <a:pt x="68166" y="369650"/>
                    <a:pt x="68166" y="358946"/>
                  </a:cubicBezTo>
                  <a:cubicBezTo>
                    <a:pt x="68166" y="348142"/>
                    <a:pt x="76903" y="339420"/>
                    <a:pt x="87625" y="339420"/>
                  </a:cubicBezTo>
                  <a:close/>
                  <a:moveTo>
                    <a:pt x="87622" y="241687"/>
                  </a:moveTo>
                  <a:lnTo>
                    <a:pt x="239005" y="241687"/>
                  </a:lnTo>
                  <a:lnTo>
                    <a:pt x="199993" y="280639"/>
                  </a:lnTo>
                  <a:lnTo>
                    <a:pt x="87622" y="280639"/>
                  </a:lnTo>
                  <a:cubicBezTo>
                    <a:pt x="76902" y="280639"/>
                    <a:pt x="68166" y="271917"/>
                    <a:pt x="68166" y="261213"/>
                  </a:cubicBezTo>
                  <a:cubicBezTo>
                    <a:pt x="68166" y="250409"/>
                    <a:pt x="76902" y="241687"/>
                    <a:pt x="87622" y="241687"/>
                  </a:cubicBezTo>
                  <a:close/>
                  <a:moveTo>
                    <a:pt x="87627" y="143954"/>
                  </a:moveTo>
                  <a:lnTo>
                    <a:pt x="336949" y="143954"/>
                  </a:lnTo>
                  <a:lnTo>
                    <a:pt x="297927" y="182906"/>
                  </a:lnTo>
                  <a:lnTo>
                    <a:pt x="87627" y="182906"/>
                  </a:lnTo>
                  <a:cubicBezTo>
                    <a:pt x="76904" y="182906"/>
                    <a:pt x="68166" y="174184"/>
                    <a:pt x="68166" y="163480"/>
                  </a:cubicBezTo>
                  <a:cubicBezTo>
                    <a:pt x="68166" y="152676"/>
                    <a:pt x="76904" y="143954"/>
                    <a:pt x="87627" y="143954"/>
                  </a:cubicBezTo>
                  <a:close/>
                  <a:moveTo>
                    <a:pt x="515787" y="93955"/>
                  </a:moveTo>
                  <a:cubicBezTo>
                    <a:pt x="504643" y="93695"/>
                    <a:pt x="493425" y="97809"/>
                    <a:pt x="484936" y="106334"/>
                  </a:cubicBezTo>
                  <a:lnTo>
                    <a:pt x="257196" y="333744"/>
                  </a:lnTo>
                  <a:lnTo>
                    <a:pt x="316961" y="393422"/>
                  </a:lnTo>
                  <a:lnTo>
                    <a:pt x="544701" y="166012"/>
                  </a:lnTo>
                  <a:cubicBezTo>
                    <a:pt x="560784" y="149953"/>
                    <a:pt x="561082" y="124376"/>
                    <a:pt x="546190" y="107821"/>
                  </a:cubicBezTo>
                  <a:cubicBezTo>
                    <a:pt x="538000" y="98850"/>
                    <a:pt x="526930" y="94215"/>
                    <a:pt x="515787" y="93955"/>
                  </a:cubicBezTo>
                  <a:close/>
                  <a:moveTo>
                    <a:pt x="515178" y="54984"/>
                  </a:moveTo>
                  <a:cubicBezTo>
                    <a:pt x="536138" y="55083"/>
                    <a:pt x="557110" y="63262"/>
                    <a:pt x="573094" y="79668"/>
                  </a:cubicBezTo>
                  <a:cubicBezTo>
                    <a:pt x="603870" y="111291"/>
                    <a:pt x="603969" y="161948"/>
                    <a:pt x="572300" y="193571"/>
                  </a:cubicBezTo>
                  <a:lnTo>
                    <a:pt x="330760" y="434760"/>
                  </a:lnTo>
                  <a:cubicBezTo>
                    <a:pt x="328179" y="437337"/>
                    <a:pt x="324704" y="439221"/>
                    <a:pt x="321031" y="440014"/>
                  </a:cubicBezTo>
                  <a:lnTo>
                    <a:pt x="209543" y="464202"/>
                  </a:lnTo>
                  <a:cubicBezTo>
                    <a:pt x="203090" y="465590"/>
                    <a:pt x="196340" y="463607"/>
                    <a:pt x="191674" y="458849"/>
                  </a:cubicBezTo>
                  <a:cubicBezTo>
                    <a:pt x="186908" y="454190"/>
                    <a:pt x="185022" y="447350"/>
                    <a:pt x="186412" y="441005"/>
                  </a:cubicBezTo>
                  <a:lnTo>
                    <a:pt x="210536" y="329680"/>
                  </a:lnTo>
                  <a:cubicBezTo>
                    <a:pt x="211330" y="325913"/>
                    <a:pt x="213217" y="322542"/>
                    <a:pt x="215798" y="319965"/>
                  </a:cubicBezTo>
                  <a:cubicBezTo>
                    <a:pt x="225825" y="310051"/>
                    <a:pt x="439369" y="96719"/>
                    <a:pt x="457338" y="78776"/>
                  </a:cubicBezTo>
                  <a:cubicBezTo>
                    <a:pt x="473271" y="62865"/>
                    <a:pt x="494219" y="54885"/>
                    <a:pt x="515178" y="54984"/>
                  </a:cubicBezTo>
                  <a:close/>
                  <a:moveTo>
                    <a:pt x="42688" y="0"/>
                  </a:moveTo>
                  <a:lnTo>
                    <a:pt x="398388" y="0"/>
                  </a:lnTo>
                  <a:cubicBezTo>
                    <a:pt x="421519" y="0"/>
                    <a:pt x="440381" y="18438"/>
                    <a:pt x="441076" y="41337"/>
                  </a:cubicBezTo>
                  <a:lnTo>
                    <a:pt x="402160" y="78907"/>
                  </a:lnTo>
                  <a:lnTo>
                    <a:pt x="402160" y="42625"/>
                  </a:lnTo>
                  <a:cubicBezTo>
                    <a:pt x="402160" y="40643"/>
                    <a:pt x="400473" y="38958"/>
                    <a:pt x="398388" y="38958"/>
                  </a:cubicBezTo>
                  <a:lnTo>
                    <a:pt x="42688" y="38958"/>
                  </a:lnTo>
                  <a:cubicBezTo>
                    <a:pt x="40702" y="38958"/>
                    <a:pt x="39015" y="40643"/>
                    <a:pt x="39015" y="42625"/>
                  </a:cubicBezTo>
                  <a:lnTo>
                    <a:pt x="39015" y="562656"/>
                  </a:lnTo>
                  <a:cubicBezTo>
                    <a:pt x="39015" y="564738"/>
                    <a:pt x="40702" y="566423"/>
                    <a:pt x="42688" y="566423"/>
                  </a:cubicBezTo>
                  <a:lnTo>
                    <a:pt x="398388" y="566423"/>
                  </a:lnTo>
                  <a:cubicBezTo>
                    <a:pt x="400473" y="566423"/>
                    <a:pt x="402160" y="564738"/>
                    <a:pt x="402160" y="562656"/>
                  </a:cubicBezTo>
                  <a:lnTo>
                    <a:pt x="402160" y="418622"/>
                  </a:lnTo>
                  <a:lnTo>
                    <a:pt x="441175" y="379664"/>
                  </a:lnTo>
                  <a:lnTo>
                    <a:pt x="441175" y="562656"/>
                  </a:lnTo>
                  <a:cubicBezTo>
                    <a:pt x="441175" y="586249"/>
                    <a:pt x="422015" y="605381"/>
                    <a:pt x="398388" y="605381"/>
                  </a:cubicBezTo>
                  <a:lnTo>
                    <a:pt x="42688" y="605381"/>
                  </a:lnTo>
                  <a:cubicBezTo>
                    <a:pt x="19160" y="605381"/>
                    <a:pt x="0" y="586249"/>
                    <a:pt x="0" y="562656"/>
                  </a:cubicBezTo>
                  <a:lnTo>
                    <a:pt x="0" y="42625"/>
                  </a:lnTo>
                  <a:cubicBezTo>
                    <a:pt x="0" y="19132"/>
                    <a:pt x="19160" y="0"/>
                    <a:pt x="42688" y="0"/>
                  </a:cubicBezTo>
                  <a:close/>
                </a:path>
              </a:pathLst>
            </a:custGeom>
            <a:solidFill>
              <a:schemeClr val="bg1"/>
            </a:soli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72672" tIns="272672" rIns="272672" bIns="272672" numCol="1" spcCol="127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1167130">
                <a:lnSpc>
                  <a:spcPct val="90000"/>
                </a:lnSpc>
                <a:spcBef>
                  <a:spcPct val="0"/>
                </a:spcBef>
                <a:spcAft>
                  <a:spcPct val="35000"/>
                </a:spcAft>
              </a:pPr>
              <a:endParaRPr lang="zh-CN" altLang="en-US" sz="2600">
                <a:cs typeface="+mn-ea"/>
                <a:sym typeface="+mn-lt"/>
              </a:endParaRPr>
            </a:p>
          </p:txBody>
        </p:sp>
        <p:sp>
          <p:nvSpPr>
            <p:cNvPr id="16" name="任意多边形: 形状 19"/>
            <p:cNvSpPr/>
            <p:nvPr/>
          </p:nvSpPr>
          <p:spPr>
            <a:xfrm>
              <a:off x="4672734" y="3649683"/>
              <a:ext cx="468419" cy="432579"/>
            </a:xfrm>
            <a:custGeom>
              <a:avLst/>
              <a:gdLst>
                <a:gd name="connsiteX0" fmla="*/ 186302 w 608697"/>
                <a:gd name="connsiteY0" fmla="*/ 63862 h 562124"/>
                <a:gd name="connsiteX1" fmla="*/ 204357 w 608697"/>
                <a:gd name="connsiteY1" fmla="*/ 81889 h 562124"/>
                <a:gd name="connsiteX2" fmla="*/ 186302 w 608697"/>
                <a:gd name="connsiteY2" fmla="*/ 99991 h 562124"/>
                <a:gd name="connsiteX3" fmla="*/ 99759 w 608697"/>
                <a:gd name="connsiteY3" fmla="*/ 186326 h 562124"/>
                <a:gd name="connsiteX4" fmla="*/ 81705 w 608697"/>
                <a:gd name="connsiteY4" fmla="*/ 204428 h 562124"/>
                <a:gd name="connsiteX5" fmla="*/ 63650 w 608697"/>
                <a:gd name="connsiteY5" fmla="*/ 186326 h 562124"/>
                <a:gd name="connsiteX6" fmla="*/ 186302 w 608697"/>
                <a:gd name="connsiteY6" fmla="*/ 63862 h 562124"/>
                <a:gd name="connsiteX7" fmla="*/ 175448 w 608697"/>
                <a:gd name="connsiteY7" fmla="*/ 36129 h 562124"/>
                <a:gd name="connsiteX8" fmla="*/ 36179 w 608697"/>
                <a:gd name="connsiteY8" fmla="*/ 175282 h 562124"/>
                <a:gd name="connsiteX9" fmla="*/ 276226 w 608697"/>
                <a:gd name="connsiteY9" fmla="*/ 490611 h 562124"/>
                <a:gd name="connsiteX10" fmla="*/ 276972 w 608697"/>
                <a:gd name="connsiteY10" fmla="*/ 491356 h 562124"/>
                <a:gd name="connsiteX11" fmla="*/ 304349 w 608697"/>
                <a:gd name="connsiteY11" fmla="*/ 518546 h 562124"/>
                <a:gd name="connsiteX12" fmla="*/ 331725 w 608697"/>
                <a:gd name="connsiteY12" fmla="*/ 491356 h 562124"/>
                <a:gd name="connsiteX13" fmla="*/ 332471 w 608697"/>
                <a:gd name="connsiteY13" fmla="*/ 490611 h 562124"/>
                <a:gd name="connsiteX14" fmla="*/ 572518 w 608697"/>
                <a:gd name="connsiteY14" fmla="*/ 175282 h 562124"/>
                <a:gd name="connsiteX15" fmla="*/ 433249 w 608697"/>
                <a:gd name="connsiteY15" fmla="*/ 36129 h 562124"/>
                <a:gd name="connsiteX16" fmla="*/ 318149 w 608697"/>
                <a:gd name="connsiteY16" fmla="*/ 89764 h 562124"/>
                <a:gd name="connsiteX17" fmla="*/ 304349 w 608697"/>
                <a:gd name="connsiteY17" fmla="*/ 96170 h 562124"/>
                <a:gd name="connsiteX18" fmla="*/ 290548 w 608697"/>
                <a:gd name="connsiteY18" fmla="*/ 89764 h 562124"/>
                <a:gd name="connsiteX19" fmla="*/ 175448 w 608697"/>
                <a:gd name="connsiteY19" fmla="*/ 36129 h 562124"/>
                <a:gd name="connsiteX20" fmla="*/ 175448 w 608697"/>
                <a:gd name="connsiteY20" fmla="*/ 0 h 562124"/>
                <a:gd name="connsiteX21" fmla="*/ 304349 w 608697"/>
                <a:gd name="connsiteY21" fmla="*/ 51847 h 562124"/>
                <a:gd name="connsiteX22" fmla="*/ 433249 w 608697"/>
                <a:gd name="connsiteY22" fmla="*/ 0 h 562124"/>
                <a:gd name="connsiteX23" fmla="*/ 608697 w 608697"/>
                <a:gd name="connsiteY23" fmla="*/ 175282 h 562124"/>
                <a:gd name="connsiteX24" fmla="*/ 537309 w 608697"/>
                <a:gd name="connsiteY24" fmla="*/ 342593 h 562124"/>
                <a:gd name="connsiteX25" fmla="*/ 356864 w 608697"/>
                <a:gd name="connsiteY25" fmla="*/ 517354 h 562124"/>
                <a:gd name="connsiteX26" fmla="*/ 317104 w 608697"/>
                <a:gd name="connsiteY26" fmla="*/ 556835 h 562124"/>
                <a:gd name="connsiteX27" fmla="*/ 304349 w 608697"/>
                <a:gd name="connsiteY27" fmla="*/ 562124 h 562124"/>
                <a:gd name="connsiteX28" fmla="*/ 291593 w 608697"/>
                <a:gd name="connsiteY28" fmla="*/ 556835 h 562124"/>
                <a:gd name="connsiteX29" fmla="*/ 251834 w 608697"/>
                <a:gd name="connsiteY29" fmla="*/ 517354 h 562124"/>
                <a:gd name="connsiteX30" fmla="*/ 71388 w 608697"/>
                <a:gd name="connsiteY30" fmla="*/ 342593 h 562124"/>
                <a:gd name="connsiteX31" fmla="*/ 0 w 608697"/>
                <a:gd name="connsiteY31" fmla="*/ 175282 h 562124"/>
                <a:gd name="connsiteX32" fmla="*/ 175448 w 608697"/>
                <a:gd name="connsiteY32" fmla="*/ 0 h 5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8697" h="562124">
                  <a:moveTo>
                    <a:pt x="186302" y="63862"/>
                  </a:moveTo>
                  <a:cubicBezTo>
                    <a:pt x="196225" y="63862"/>
                    <a:pt x="204357" y="71907"/>
                    <a:pt x="204357" y="81889"/>
                  </a:cubicBezTo>
                  <a:cubicBezTo>
                    <a:pt x="204357" y="91871"/>
                    <a:pt x="196300" y="99991"/>
                    <a:pt x="186302" y="99991"/>
                  </a:cubicBezTo>
                  <a:cubicBezTo>
                    <a:pt x="137808" y="99991"/>
                    <a:pt x="99759" y="137907"/>
                    <a:pt x="99759" y="186326"/>
                  </a:cubicBezTo>
                  <a:cubicBezTo>
                    <a:pt x="99759" y="196308"/>
                    <a:pt x="91702" y="204428"/>
                    <a:pt x="81705" y="204428"/>
                  </a:cubicBezTo>
                  <a:cubicBezTo>
                    <a:pt x="71708" y="204428"/>
                    <a:pt x="63650" y="196308"/>
                    <a:pt x="63650" y="186326"/>
                  </a:cubicBezTo>
                  <a:cubicBezTo>
                    <a:pt x="63650" y="117645"/>
                    <a:pt x="117516" y="63862"/>
                    <a:pt x="186302" y="63862"/>
                  </a:cubicBezTo>
                  <a:close/>
                  <a:moveTo>
                    <a:pt x="175448" y="36129"/>
                  </a:moveTo>
                  <a:cubicBezTo>
                    <a:pt x="97347" y="36129"/>
                    <a:pt x="36179" y="97213"/>
                    <a:pt x="36179" y="175282"/>
                  </a:cubicBezTo>
                  <a:cubicBezTo>
                    <a:pt x="36179" y="273687"/>
                    <a:pt x="122933" y="355182"/>
                    <a:pt x="276226" y="490611"/>
                  </a:cubicBezTo>
                  <a:cubicBezTo>
                    <a:pt x="276450" y="490834"/>
                    <a:pt x="276748" y="491132"/>
                    <a:pt x="276972" y="491356"/>
                  </a:cubicBezTo>
                  <a:lnTo>
                    <a:pt x="304349" y="518546"/>
                  </a:lnTo>
                  <a:lnTo>
                    <a:pt x="331725" y="491356"/>
                  </a:lnTo>
                  <a:cubicBezTo>
                    <a:pt x="331949" y="491132"/>
                    <a:pt x="332247" y="490834"/>
                    <a:pt x="332471" y="490611"/>
                  </a:cubicBezTo>
                  <a:cubicBezTo>
                    <a:pt x="485764" y="355182"/>
                    <a:pt x="572518" y="273762"/>
                    <a:pt x="572518" y="175282"/>
                  </a:cubicBezTo>
                  <a:cubicBezTo>
                    <a:pt x="572518" y="97213"/>
                    <a:pt x="511350" y="36129"/>
                    <a:pt x="433249" y="36129"/>
                  </a:cubicBezTo>
                  <a:cubicBezTo>
                    <a:pt x="390282" y="36129"/>
                    <a:pt x="346196" y="56689"/>
                    <a:pt x="318149" y="89764"/>
                  </a:cubicBezTo>
                  <a:cubicBezTo>
                    <a:pt x="314717" y="93861"/>
                    <a:pt x="309645" y="96170"/>
                    <a:pt x="304349" y="96170"/>
                  </a:cubicBezTo>
                  <a:cubicBezTo>
                    <a:pt x="299052" y="96170"/>
                    <a:pt x="293980" y="93861"/>
                    <a:pt x="290548" y="89764"/>
                  </a:cubicBezTo>
                  <a:cubicBezTo>
                    <a:pt x="262501" y="56689"/>
                    <a:pt x="218415" y="36129"/>
                    <a:pt x="175448" y="36129"/>
                  </a:cubicBezTo>
                  <a:close/>
                  <a:moveTo>
                    <a:pt x="175448" y="0"/>
                  </a:moveTo>
                  <a:cubicBezTo>
                    <a:pt x="222891" y="0"/>
                    <a:pt x="269736" y="19145"/>
                    <a:pt x="304349" y="51847"/>
                  </a:cubicBezTo>
                  <a:cubicBezTo>
                    <a:pt x="338961" y="19145"/>
                    <a:pt x="385807" y="0"/>
                    <a:pt x="433249" y="0"/>
                  </a:cubicBezTo>
                  <a:cubicBezTo>
                    <a:pt x="531640" y="0"/>
                    <a:pt x="608697" y="77026"/>
                    <a:pt x="608697" y="175282"/>
                  </a:cubicBezTo>
                  <a:cubicBezTo>
                    <a:pt x="608697" y="230258"/>
                    <a:pt x="586020" y="283446"/>
                    <a:pt x="537309" y="342593"/>
                  </a:cubicBezTo>
                  <a:cubicBezTo>
                    <a:pt x="494865" y="394291"/>
                    <a:pt x="435711" y="447628"/>
                    <a:pt x="356864" y="517354"/>
                  </a:cubicBezTo>
                  <a:lnTo>
                    <a:pt x="317104" y="556835"/>
                  </a:lnTo>
                  <a:cubicBezTo>
                    <a:pt x="313598" y="560336"/>
                    <a:pt x="308973" y="562124"/>
                    <a:pt x="304349" y="562124"/>
                  </a:cubicBezTo>
                  <a:cubicBezTo>
                    <a:pt x="299724" y="562124"/>
                    <a:pt x="295099" y="560336"/>
                    <a:pt x="291593" y="556835"/>
                  </a:cubicBezTo>
                  <a:lnTo>
                    <a:pt x="251834" y="517354"/>
                  </a:lnTo>
                  <a:cubicBezTo>
                    <a:pt x="172986" y="447628"/>
                    <a:pt x="113832" y="394291"/>
                    <a:pt x="71388" y="342593"/>
                  </a:cubicBezTo>
                  <a:cubicBezTo>
                    <a:pt x="22677" y="283446"/>
                    <a:pt x="0" y="230258"/>
                    <a:pt x="0" y="175282"/>
                  </a:cubicBezTo>
                  <a:cubicBezTo>
                    <a:pt x="0" y="77026"/>
                    <a:pt x="77057" y="0"/>
                    <a:pt x="175448" y="0"/>
                  </a:cubicBezTo>
                  <a:close/>
                </a:path>
              </a:pathLst>
            </a:custGeom>
            <a:solidFill>
              <a:schemeClr val="bg1"/>
            </a:soli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10772" tIns="310772" rIns="310772" bIns="310772" numCol="1" spcCol="127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2167255">
                <a:lnSpc>
                  <a:spcPct val="90000"/>
                </a:lnSpc>
                <a:spcBef>
                  <a:spcPct val="0"/>
                </a:spcBef>
                <a:spcAft>
                  <a:spcPct val="35000"/>
                </a:spcAft>
              </a:pPr>
              <a:endParaRPr lang="zh-CN" altLang="en-US" sz="4900">
                <a:cs typeface="+mn-ea"/>
                <a:sym typeface="+mn-lt"/>
              </a:endParaRPr>
            </a:p>
          </p:txBody>
        </p:sp>
      </p:grpSp>
      <p:sp>
        <p:nvSpPr>
          <p:cNvPr id="17" name="矩形 16"/>
          <p:cNvSpPr/>
          <p:nvPr/>
        </p:nvSpPr>
        <p:spPr>
          <a:xfrm>
            <a:off x="4590187" y="2377521"/>
            <a:ext cx="2374242" cy="400110"/>
          </a:xfrm>
          <a:prstGeom prst="rect">
            <a:avLst/>
          </a:prstGeom>
        </p:spPr>
        <p:txBody>
          <a:bodyPr wrap="square">
            <a:spAutoFit/>
          </a:bodyPr>
          <a:lstStyle/>
          <a:p>
            <a:r>
              <a:rPr lang="zh-CN" altLang="zh-CN" sz="2000" b="1" dirty="0"/>
              <a:t>所处的阶段不同</a:t>
            </a:r>
            <a:endParaRPr lang="zh-CN" altLang="en-US" sz="2000" b="1" dirty="0"/>
          </a:p>
        </p:txBody>
      </p:sp>
      <p:sp>
        <p:nvSpPr>
          <p:cNvPr id="18" name="矩形 17"/>
          <p:cNvSpPr/>
          <p:nvPr/>
        </p:nvSpPr>
        <p:spPr>
          <a:xfrm>
            <a:off x="993775" y="4220178"/>
            <a:ext cx="2474159" cy="400110"/>
          </a:xfrm>
          <a:prstGeom prst="rect">
            <a:avLst/>
          </a:prstGeom>
        </p:spPr>
        <p:txBody>
          <a:bodyPr wrap="square">
            <a:spAutoFit/>
          </a:bodyPr>
          <a:lstStyle/>
          <a:p>
            <a:r>
              <a:rPr lang="zh-CN" altLang="zh-CN" sz="2000" b="1" dirty="0"/>
              <a:t>评价的组织结构不同</a:t>
            </a:r>
            <a:endParaRPr lang="zh-CN" altLang="en-US" sz="2000" b="1" dirty="0"/>
          </a:p>
        </p:txBody>
      </p:sp>
      <p:sp>
        <p:nvSpPr>
          <p:cNvPr id="19" name="矩形 18"/>
          <p:cNvSpPr/>
          <p:nvPr/>
        </p:nvSpPr>
        <p:spPr>
          <a:xfrm>
            <a:off x="7775575" y="4220178"/>
            <a:ext cx="2819400" cy="400110"/>
          </a:xfrm>
          <a:prstGeom prst="rect">
            <a:avLst/>
          </a:prstGeom>
        </p:spPr>
        <p:txBody>
          <a:bodyPr wrap="square">
            <a:spAutoFit/>
          </a:bodyPr>
          <a:lstStyle/>
          <a:p>
            <a:r>
              <a:rPr lang="zh-CN" altLang="zh-CN" sz="2000" b="1" dirty="0"/>
              <a:t>评价的依据不同</a:t>
            </a:r>
            <a:endParaRPr lang="zh-CN" altLang="en-US" sz="2000" b="1" dirty="0"/>
          </a:p>
        </p:txBody>
      </p:sp>
      <p:sp>
        <p:nvSpPr>
          <p:cNvPr id="20" name="矩形 19"/>
          <p:cNvSpPr/>
          <p:nvPr/>
        </p:nvSpPr>
        <p:spPr>
          <a:xfrm>
            <a:off x="2060575" y="6107460"/>
            <a:ext cx="2118428" cy="400110"/>
          </a:xfrm>
          <a:prstGeom prst="rect">
            <a:avLst/>
          </a:prstGeom>
        </p:spPr>
        <p:txBody>
          <a:bodyPr wrap="square">
            <a:spAutoFit/>
          </a:bodyPr>
          <a:lstStyle/>
          <a:p>
            <a:r>
              <a:rPr lang="zh-CN" altLang="zh-CN" sz="2000" b="1" dirty="0"/>
              <a:t>评价的内容不同</a:t>
            </a:r>
            <a:endParaRPr lang="zh-CN" altLang="en-US" sz="2000" b="1" dirty="0"/>
          </a:p>
        </p:txBody>
      </p:sp>
      <p:sp>
        <p:nvSpPr>
          <p:cNvPr id="21" name="矩形 20"/>
          <p:cNvSpPr/>
          <p:nvPr/>
        </p:nvSpPr>
        <p:spPr>
          <a:xfrm>
            <a:off x="6993345" y="5944900"/>
            <a:ext cx="4834443" cy="400110"/>
          </a:xfrm>
          <a:prstGeom prst="rect">
            <a:avLst/>
          </a:prstGeom>
        </p:spPr>
        <p:txBody>
          <a:bodyPr wrap="square">
            <a:spAutoFit/>
          </a:bodyPr>
          <a:lstStyle/>
          <a:p>
            <a:r>
              <a:rPr lang="zh-CN" altLang="zh-CN" sz="2000" b="1" dirty="0"/>
              <a:t>在投资决策中的作用不一样</a:t>
            </a:r>
            <a:endParaRPr lang="zh-CN" altLang="en-US" sz="2000" b="1" dirty="0"/>
          </a:p>
        </p:txBody>
      </p:sp>
      <p:sp>
        <p:nvSpPr>
          <p:cNvPr id="22" name="灯片编号占位符 21">
            <a:extLst>
              <a:ext uri="{FF2B5EF4-FFF2-40B4-BE49-F238E27FC236}">
                <a16:creationId xmlns:a16="http://schemas.microsoft.com/office/drawing/2014/main" id="{C7756DBF-7F1B-4377-8038-3CB8CA1C44D5}"/>
              </a:ext>
            </a:extLst>
          </p:cNvPr>
          <p:cNvSpPr>
            <a:spLocks noGrp="1"/>
          </p:cNvSpPr>
          <p:nvPr>
            <p:ph type="sldNum" sz="quarter" idx="12"/>
          </p:nvPr>
        </p:nvSpPr>
        <p:spPr/>
        <p:txBody>
          <a:bodyPr/>
          <a:lstStyle/>
          <a:p>
            <a:fld id="{B6F15528-21DE-4FAA-801E-634DDDAF4B2B}" type="slidenum">
              <a:rPr lang="en-US" smtClean="0"/>
              <a:t>640</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Lst>
  </p:timing>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9.1</a:t>
            </a:r>
            <a:r>
              <a:rPr lang="zh-CN" altLang="zh-CN" dirty="0"/>
              <a:t>软件工程项目后评价概述</a:t>
            </a:r>
            <a:endParaRPr lang="zh-CN" altLang="en-US" dirty="0"/>
          </a:p>
        </p:txBody>
      </p:sp>
      <p:sp>
        <p:nvSpPr>
          <p:cNvPr id="4" name="TextBox 3"/>
          <p:cNvSpPr txBox="1"/>
          <p:nvPr/>
        </p:nvSpPr>
        <p:spPr>
          <a:xfrm>
            <a:off x="917575" y="1313748"/>
            <a:ext cx="10134600" cy="461665"/>
          </a:xfrm>
          <a:prstGeom prst="rect">
            <a:avLst/>
          </a:prstGeom>
          <a:noFill/>
        </p:spPr>
        <p:txBody>
          <a:bodyPr wrap="square" rtlCol="0">
            <a:spAutoFit/>
          </a:bodyPr>
          <a:lstStyle/>
          <a:p>
            <a:r>
              <a:rPr lang="zh-CN" altLang="zh-CN" b="1" dirty="0"/>
              <a:t>软件工程项目后评价与前评价的相同点</a:t>
            </a:r>
            <a:r>
              <a:rPr lang="zh-CN" altLang="en-US" b="1" dirty="0"/>
              <a:t>：</a:t>
            </a:r>
          </a:p>
        </p:txBody>
      </p:sp>
      <p:cxnSp>
        <p:nvCxnSpPr>
          <p:cNvPr id="5" name="Straight Connector 13"/>
          <p:cNvCxnSpPr/>
          <p:nvPr/>
        </p:nvCxnSpPr>
        <p:spPr>
          <a:xfrm>
            <a:off x="6096003" y="2210596"/>
            <a:ext cx="1" cy="4267198"/>
          </a:xfrm>
          <a:prstGeom prst="line">
            <a:avLst/>
          </a:prstGeom>
          <a:ln w="952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 name="Rectangle 20"/>
          <p:cNvSpPr/>
          <p:nvPr/>
        </p:nvSpPr>
        <p:spPr>
          <a:xfrm>
            <a:off x="6476982" y="2477265"/>
            <a:ext cx="1231106" cy="369332"/>
          </a:xfrm>
          <a:prstGeom prst="rect">
            <a:avLst/>
          </a:prstGeom>
        </p:spPr>
        <p:txBody>
          <a:bodyPr wrap="none" lIns="0" tIns="0" rIns="0" bIns="0">
            <a:spAutoFit/>
          </a:bodyPr>
          <a:lstStyle/>
          <a:p>
            <a:r>
              <a:rPr lang="zh-CN" altLang="en-US" b="1" dirty="0">
                <a:latin typeface="Arial" panose="020B0604020202020204" pitchFamily="34" charset="0"/>
                <a:ea typeface="微软雅黑" panose="020B0503020204020204" pitchFamily="34" charset="-122"/>
                <a:sym typeface="Arial" panose="020B0604020202020204" pitchFamily="34" charset="0"/>
              </a:rPr>
              <a:t>目的相同</a:t>
            </a:r>
          </a:p>
        </p:txBody>
      </p:sp>
      <p:sp>
        <p:nvSpPr>
          <p:cNvPr id="15" name="Rectangle 22"/>
          <p:cNvSpPr/>
          <p:nvPr/>
        </p:nvSpPr>
        <p:spPr>
          <a:xfrm>
            <a:off x="838388" y="4989655"/>
            <a:ext cx="1231107" cy="369332"/>
          </a:xfrm>
          <a:prstGeom prst="rect">
            <a:avLst/>
          </a:prstGeom>
        </p:spPr>
        <p:txBody>
          <a:bodyPr wrap="none" lIns="0" tIns="0" rIns="0" bIns="0">
            <a:spAutoFit/>
          </a:bodyPr>
          <a:lstStyle/>
          <a:p>
            <a:r>
              <a:rPr lang="zh-CN" altLang="en-US" b="1" dirty="0">
                <a:latin typeface="Arial" panose="020B0604020202020204" pitchFamily="34" charset="0"/>
                <a:ea typeface="微软雅黑" panose="020B0503020204020204" pitchFamily="34" charset="-122"/>
                <a:sym typeface="Arial" panose="020B0604020202020204" pitchFamily="34" charset="0"/>
              </a:rPr>
              <a:t>性质相同</a:t>
            </a:r>
          </a:p>
        </p:txBody>
      </p:sp>
      <p:sp>
        <p:nvSpPr>
          <p:cNvPr id="16" name="矩形 15"/>
          <p:cNvSpPr/>
          <p:nvPr/>
        </p:nvSpPr>
        <p:spPr>
          <a:xfrm>
            <a:off x="765175" y="5526663"/>
            <a:ext cx="4724400" cy="646331"/>
          </a:xfrm>
          <a:prstGeom prst="rect">
            <a:avLst/>
          </a:prstGeom>
        </p:spPr>
        <p:txBody>
          <a:bodyPr wrap="square">
            <a:spAutoFit/>
          </a:bodyPr>
          <a:lstStyle/>
          <a:p>
            <a:r>
              <a:rPr lang="zh-CN" altLang="zh-CN" sz="1800" b="1" dirty="0"/>
              <a:t>都是对软件工程项目整个生命周期全过程进行技术、经济论证</a:t>
            </a:r>
            <a:endParaRPr lang="zh-CN" altLang="en-US" sz="1800" b="1" dirty="0"/>
          </a:p>
        </p:txBody>
      </p:sp>
      <p:sp>
        <p:nvSpPr>
          <p:cNvPr id="17" name="矩形 16"/>
          <p:cNvSpPr/>
          <p:nvPr/>
        </p:nvSpPr>
        <p:spPr>
          <a:xfrm>
            <a:off x="6453017" y="3033283"/>
            <a:ext cx="4827758" cy="646331"/>
          </a:xfrm>
          <a:prstGeom prst="rect">
            <a:avLst/>
          </a:prstGeom>
        </p:spPr>
        <p:txBody>
          <a:bodyPr wrap="square">
            <a:spAutoFit/>
          </a:bodyPr>
          <a:lstStyle/>
          <a:p>
            <a:r>
              <a:rPr lang="zh-CN" altLang="zh-CN" sz="1800" b="1" dirty="0"/>
              <a:t>都是为了提高软件工程项目的效益，实现经济、社会以及环境效益的统一</a:t>
            </a:r>
            <a:endParaRPr lang="zh-CN" altLang="en-US" sz="1800" b="1"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9623" y="3890732"/>
            <a:ext cx="4754545" cy="2567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347" y="2457020"/>
            <a:ext cx="4373628" cy="2195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灯片编号占位符 5">
            <a:extLst>
              <a:ext uri="{FF2B5EF4-FFF2-40B4-BE49-F238E27FC236}">
                <a16:creationId xmlns:a16="http://schemas.microsoft.com/office/drawing/2014/main" id="{35094614-CAB0-49DF-B68E-53C4A004F73A}"/>
              </a:ext>
            </a:extLst>
          </p:cNvPr>
          <p:cNvSpPr>
            <a:spLocks noGrp="1"/>
          </p:cNvSpPr>
          <p:nvPr>
            <p:ph type="sldNum" sz="quarter" idx="12"/>
          </p:nvPr>
        </p:nvSpPr>
        <p:spPr/>
        <p:txBody>
          <a:bodyPr/>
          <a:lstStyle/>
          <a:p>
            <a:fld id="{B6F15528-21DE-4FAA-801E-634DDDAF4B2B}" type="slidenum">
              <a:rPr lang="en-US" smtClean="0"/>
              <a:t>641</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To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slide(fromTop)">
                                      <p:cBhvr>
                                        <p:cTn id="12" dur="500"/>
                                        <p:tgtEl>
                                          <p:spTgt spid="15"/>
                                        </p:tgtEl>
                                      </p:cBhvr>
                                    </p:animEffect>
                                  </p:childTnLst>
                                </p:cTn>
                              </p:par>
                            </p:childTnLst>
                          </p:cTn>
                        </p:par>
                        <p:par>
                          <p:cTn id="13" fill="hold">
                            <p:stCondLst>
                              <p:cond delay="500"/>
                            </p:stCondLst>
                            <p:childTnLst>
                              <p:par>
                                <p:cTn id="14" presetID="12" presetClass="entr" presetSubtype="1" fill="hold" nodeType="afterEffect">
                                  <p:stCondLst>
                                    <p:cond delay="0"/>
                                  </p:stCondLst>
                                  <p:childTnLst>
                                    <p:set>
                                      <p:cBhvr>
                                        <p:cTn id="15" dur="1" fill="hold">
                                          <p:stCondLst>
                                            <p:cond delay="0"/>
                                          </p:stCondLst>
                                        </p:cTn>
                                        <p:tgtEl>
                                          <p:spTgt spid="1028"/>
                                        </p:tgtEl>
                                        <p:attrNameLst>
                                          <p:attrName>style.visibility</p:attrName>
                                        </p:attrNameLst>
                                      </p:cBhvr>
                                      <p:to>
                                        <p:strVal val="visible"/>
                                      </p:to>
                                    </p:set>
                                    <p:animEffect transition="in" filter="slide(fromTop)">
                                      <p:cBhvr>
                                        <p:cTn id="16" dur="500"/>
                                        <p:tgtEl>
                                          <p:spTgt spid="1028"/>
                                        </p:tgtEl>
                                      </p:cBhvr>
                                    </p:animEffect>
                                  </p:childTnLst>
                                </p:cTn>
                              </p:par>
                            </p:childTnLst>
                          </p:cTn>
                        </p:par>
                        <p:par>
                          <p:cTn id="17" fill="hold">
                            <p:stCondLst>
                              <p:cond delay="1000"/>
                            </p:stCondLst>
                            <p:childTnLst>
                              <p:par>
                                <p:cTn id="18" presetID="12" presetClass="entr" presetSubtype="1"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slide(fromTop)">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1"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slide(fromTop)">
                                      <p:cBhvr>
                                        <p:cTn id="25" dur="500"/>
                                        <p:tgtEl>
                                          <p:spTgt spid="10"/>
                                        </p:tgtEl>
                                      </p:cBhvr>
                                    </p:animEffect>
                                  </p:childTnLst>
                                </p:cTn>
                              </p:par>
                            </p:childTnLst>
                          </p:cTn>
                        </p:par>
                        <p:par>
                          <p:cTn id="26" fill="hold">
                            <p:stCondLst>
                              <p:cond delay="500"/>
                            </p:stCondLst>
                            <p:childTnLst>
                              <p:par>
                                <p:cTn id="27" presetID="12" presetClass="entr" presetSubtype="1" fill="hold" nodeType="afterEffect">
                                  <p:stCondLst>
                                    <p:cond delay="0"/>
                                  </p:stCondLst>
                                  <p:childTnLst>
                                    <p:set>
                                      <p:cBhvr>
                                        <p:cTn id="28" dur="1" fill="hold">
                                          <p:stCondLst>
                                            <p:cond delay="0"/>
                                          </p:stCondLst>
                                        </p:cTn>
                                        <p:tgtEl>
                                          <p:spTgt spid="1026"/>
                                        </p:tgtEl>
                                        <p:attrNameLst>
                                          <p:attrName>style.visibility</p:attrName>
                                        </p:attrNameLst>
                                      </p:cBhvr>
                                      <p:to>
                                        <p:strVal val="visible"/>
                                      </p:to>
                                    </p:set>
                                    <p:animEffect transition="in" filter="slide(fromTop)">
                                      <p:cBhvr>
                                        <p:cTn id="29" dur="500"/>
                                        <p:tgtEl>
                                          <p:spTgt spid="1026"/>
                                        </p:tgtEl>
                                      </p:cBhvr>
                                    </p:animEffect>
                                  </p:childTnLst>
                                </p:cTn>
                              </p:par>
                            </p:childTnLst>
                          </p:cTn>
                        </p:par>
                        <p:par>
                          <p:cTn id="30" fill="hold">
                            <p:stCondLst>
                              <p:cond delay="1000"/>
                            </p:stCondLst>
                            <p:childTnLst>
                              <p:par>
                                <p:cTn id="31" presetID="12" presetClass="entr" presetSubtype="1"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slide(fromTop)">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6" grpId="0"/>
      <p:bldP spid="17" grpId="0"/>
    </p:bldLst>
  </p:timing>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9.1</a:t>
            </a:r>
            <a:r>
              <a:rPr lang="zh-CN" altLang="zh-CN" dirty="0"/>
              <a:t>软件工程项目后评价概述</a:t>
            </a:r>
            <a:endParaRPr lang="zh-CN" altLang="en-US" dirty="0"/>
          </a:p>
        </p:txBody>
      </p:sp>
      <p:grpSp>
        <p:nvGrpSpPr>
          <p:cNvPr id="44" name="组合 43"/>
          <p:cNvGrpSpPr/>
          <p:nvPr/>
        </p:nvGrpSpPr>
        <p:grpSpPr>
          <a:xfrm>
            <a:off x="612775" y="1782462"/>
            <a:ext cx="579307" cy="626655"/>
            <a:chOff x="6242320" y="1105727"/>
            <a:chExt cx="579005" cy="626656"/>
          </a:xfrm>
        </p:grpSpPr>
        <p:sp>
          <p:nvSpPr>
            <p:cNvPr id="45" name="TextBox 6"/>
            <p:cNvSpPr txBox="1"/>
            <p:nvPr/>
          </p:nvSpPr>
          <p:spPr>
            <a:xfrm>
              <a:off x="6327224" y="1105727"/>
              <a:ext cx="448425" cy="492443"/>
            </a:xfrm>
            <a:prstGeom prst="rect">
              <a:avLst/>
            </a:prstGeom>
            <a:noFill/>
          </p:spPr>
          <p:txBody>
            <a:bodyPr vert="horz" wrap="square" lIns="0" tIns="0" rIns="0" bIns="0" rtlCol="0" anchor="ctr">
              <a:spAutoFit/>
            </a:bodyPr>
            <a:lstStyle/>
            <a:p>
              <a:pPr algn="l"/>
              <a:r>
                <a:rPr lang="en-US" altLang="zh-CN" sz="3200" dirty="0">
                  <a:solidFill>
                    <a:srgbClr val="FFB850"/>
                  </a:solidFill>
                  <a:latin typeface="Impact" panose="020B0806030902050204" pitchFamily="34" charset="0"/>
                  <a:ea typeface="微软雅黑" panose="020B0503020204020204" pitchFamily="34" charset="-122"/>
                </a:rPr>
                <a:t>01</a:t>
              </a:r>
              <a:endParaRPr lang="zh-CN" altLang="en-US" sz="3200" dirty="0">
                <a:solidFill>
                  <a:srgbClr val="FFB850"/>
                </a:solidFill>
                <a:latin typeface="微软雅黑" panose="020B0503020204020204" pitchFamily="34" charset="-122"/>
                <a:ea typeface="微软雅黑" panose="020B0503020204020204" pitchFamily="34" charset="-122"/>
              </a:endParaRPr>
            </a:p>
          </p:txBody>
        </p:sp>
        <p:sp>
          <p:nvSpPr>
            <p:cNvPr id="46" name="文本框 22"/>
            <p:cNvSpPr txBox="1"/>
            <p:nvPr/>
          </p:nvSpPr>
          <p:spPr>
            <a:xfrm>
              <a:off x="6242320" y="1516939"/>
              <a:ext cx="579005" cy="215444"/>
            </a:xfrm>
            <a:prstGeom prst="rect">
              <a:avLst/>
            </a:prstGeom>
            <a:noFill/>
          </p:spPr>
          <p:txBody>
            <a:bodyPr wrap="none" rtlCol="0">
              <a:spAutoFit/>
            </a:bodyPr>
            <a:lstStyle/>
            <a:p>
              <a:r>
                <a:rPr lang="en-US" altLang="zh-CN" sz="800" b="1" dirty="0">
                  <a:solidFill>
                    <a:srgbClr val="818181"/>
                  </a:solidFill>
                  <a:latin typeface="Leelawadee" panose="020B0502040204020203" pitchFamily="34" charset="-34"/>
                  <a:cs typeface="Leelawadee" panose="020B0502040204020203" pitchFamily="34" charset="-34"/>
                </a:rPr>
                <a:t>OPTION</a:t>
              </a:r>
              <a:endParaRPr lang="zh-CN" altLang="en-US" sz="800" b="1" dirty="0">
                <a:solidFill>
                  <a:srgbClr val="818181"/>
                </a:solidFill>
                <a:latin typeface="Leelawadee" panose="020B0502040204020203" pitchFamily="34" charset="-34"/>
                <a:cs typeface="Leelawadee" panose="020B0502040204020203" pitchFamily="34" charset="-34"/>
              </a:endParaRPr>
            </a:p>
          </p:txBody>
        </p:sp>
      </p:grpSp>
      <p:grpSp>
        <p:nvGrpSpPr>
          <p:cNvPr id="47" name="组合 46"/>
          <p:cNvGrpSpPr/>
          <p:nvPr/>
        </p:nvGrpSpPr>
        <p:grpSpPr>
          <a:xfrm>
            <a:off x="612775" y="2751882"/>
            <a:ext cx="579307" cy="631762"/>
            <a:chOff x="6242320" y="2373233"/>
            <a:chExt cx="579005" cy="631762"/>
          </a:xfrm>
        </p:grpSpPr>
        <p:sp>
          <p:nvSpPr>
            <p:cNvPr id="48" name="TextBox 6"/>
            <p:cNvSpPr txBox="1"/>
            <p:nvPr/>
          </p:nvSpPr>
          <p:spPr>
            <a:xfrm>
              <a:off x="6327224" y="2373233"/>
              <a:ext cx="448425" cy="492443"/>
            </a:xfrm>
            <a:prstGeom prst="rect">
              <a:avLst/>
            </a:prstGeom>
            <a:noFill/>
          </p:spPr>
          <p:txBody>
            <a:bodyPr vert="horz" wrap="square" lIns="0" tIns="0" rIns="0" bIns="0" rtlCol="0" anchor="ctr">
              <a:spAutoFit/>
            </a:bodyPr>
            <a:lstStyle/>
            <a:p>
              <a:pPr algn="l"/>
              <a:r>
                <a:rPr lang="en-US" altLang="zh-CN" sz="3200" dirty="0">
                  <a:solidFill>
                    <a:srgbClr val="01ACBE"/>
                  </a:solidFill>
                  <a:latin typeface="Impact" panose="020B0806030902050204" pitchFamily="34" charset="0"/>
                  <a:ea typeface="微软雅黑" panose="020B0503020204020204" pitchFamily="34" charset="-122"/>
                </a:rPr>
                <a:t>02</a:t>
              </a:r>
              <a:endParaRPr lang="zh-CN" altLang="en-US" sz="3200" dirty="0">
                <a:solidFill>
                  <a:srgbClr val="01ACBE"/>
                </a:solidFill>
                <a:latin typeface="微软雅黑" panose="020B0503020204020204" pitchFamily="34" charset="-122"/>
                <a:ea typeface="微软雅黑" panose="020B0503020204020204" pitchFamily="34" charset="-122"/>
              </a:endParaRPr>
            </a:p>
          </p:txBody>
        </p:sp>
        <p:sp>
          <p:nvSpPr>
            <p:cNvPr id="49" name="文本框 23"/>
            <p:cNvSpPr txBox="1"/>
            <p:nvPr/>
          </p:nvSpPr>
          <p:spPr>
            <a:xfrm>
              <a:off x="6242320" y="2789551"/>
              <a:ext cx="579005" cy="215444"/>
            </a:xfrm>
            <a:prstGeom prst="rect">
              <a:avLst/>
            </a:prstGeom>
            <a:noFill/>
          </p:spPr>
          <p:txBody>
            <a:bodyPr wrap="none" rtlCol="0">
              <a:spAutoFit/>
            </a:bodyPr>
            <a:lstStyle/>
            <a:p>
              <a:r>
                <a:rPr lang="en-US" altLang="zh-CN" sz="800" b="1" dirty="0">
                  <a:solidFill>
                    <a:srgbClr val="818181"/>
                  </a:solidFill>
                  <a:latin typeface="Leelawadee" panose="020B0502040204020203" pitchFamily="34" charset="-34"/>
                  <a:cs typeface="Leelawadee" panose="020B0502040204020203" pitchFamily="34" charset="-34"/>
                </a:rPr>
                <a:t>OPTION</a:t>
              </a:r>
              <a:endParaRPr lang="zh-CN" altLang="en-US" sz="800" b="1" dirty="0">
                <a:solidFill>
                  <a:srgbClr val="818181"/>
                </a:solidFill>
                <a:latin typeface="Leelawadee" panose="020B0502040204020203" pitchFamily="34" charset="-34"/>
                <a:cs typeface="Leelawadee" panose="020B0502040204020203" pitchFamily="34" charset="-34"/>
              </a:endParaRPr>
            </a:p>
          </p:txBody>
        </p:sp>
      </p:grpSp>
      <p:grpSp>
        <p:nvGrpSpPr>
          <p:cNvPr id="50" name="组合 49"/>
          <p:cNvGrpSpPr/>
          <p:nvPr/>
        </p:nvGrpSpPr>
        <p:grpSpPr>
          <a:xfrm>
            <a:off x="612775" y="3726411"/>
            <a:ext cx="579307" cy="620494"/>
            <a:chOff x="6242320" y="3640739"/>
            <a:chExt cx="579005" cy="620494"/>
          </a:xfrm>
        </p:grpSpPr>
        <p:sp>
          <p:nvSpPr>
            <p:cNvPr id="51" name="TextBox 6"/>
            <p:cNvSpPr txBox="1"/>
            <p:nvPr/>
          </p:nvSpPr>
          <p:spPr>
            <a:xfrm>
              <a:off x="6327224" y="3640739"/>
              <a:ext cx="448425" cy="492443"/>
            </a:xfrm>
            <a:prstGeom prst="rect">
              <a:avLst/>
            </a:prstGeom>
            <a:noFill/>
          </p:spPr>
          <p:txBody>
            <a:bodyPr vert="horz" wrap="square" lIns="0" tIns="0" rIns="0" bIns="0" rtlCol="0" anchor="ctr">
              <a:spAutoFit/>
            </a:bodyPr>
            <a:lstStyle/>
            <a:p>
              <a:pPr algn="l"/>
              <a:r>
                <a:rPr lang="en-US" altLang="zh-CN" sz="3200" dirty="0">
                  <a:solidFill>
                    <a:srgbClr val="C00000"/>
                  </a:solidFill>
                  <a:latin typeface="Impact" panose="020B0806030902050204" pitchFamily="34" charset="0"/>
                  <a:ea typeface="微软雅黑" panose="020B0503020204020204" pitchFamily="34" charset="-122"/>
                </a:rPr>
                <a:t>03</a:t>
              </a:r>
              <a:endParaRPr lang="zh-CN" altLang="en-US" sz="3200" dirty="0">
                <a:solidFill>
                  <a:srgbClr val="C00000"/>
                </a:solidFill>
                <a:latin typeface="微软雅黑" panose="020B0503020204020204" pitchFamily="34" charset="-122"/>
                <a:ea typeface="微软雅黑" panose="020B0503020204020204" pitchFamily="34" charset="-122"/>
              </a:endParaRPr>
            </a:p>
          </p:txBody>
        </p:sp>
        <p:sp>
          <p:nvSpPr>
            <p:cNvPr id="52" name="文本框 24"/>
            <p:cNvSpPr txBox="1"/>
            <p:nvPr/>
          </p:nvSpPr>
          <p:spPr>
            <a:xfrm>
              <a:off x="6242320" y="4045789"/>
              <a:ext cx="579005" cy="215444"/>
            </a:xfrm>
            <a:prstGeom prst="rect">
              <a:avLst/>
            </a:prstGeom>
            <a:noFill/>
          </p:spPr>
          <p:txBody>
            <a:bodyPr wrap="none" rtlCol="0">
              <a:spAutoFit/>
            </a:bodyPr>
            <a:lstStyle/>
            <a:p>
              <a:r>
                <a:rPr lang="en-US" altLang="zh-CN" sz="800" b="1" dirty="0">
                  <a:solidFill>
                    <a:srgbClr val="818181"/>
                  </a:solidFill>
                  <a:latin typeface="Leelawadee" panose="020B0502040204020203" pitchFamily="34" charset="-34"/>
                  <a:cs typeface="Leelawadee" panose="020B0502040204020203" pitchFamily="34" charset="-34"/>
                </a:rPr>
                <a:t>OPTION</a:t>
              </a:r>
              <a:endParaRPr lang="zh-CN" altLang="en-US" sz="800" b="1" dirty="0">
                <a:solidFill>
                  <a:srgbClr val="818181"/>
                </a:solidFill>
                <a:latin typeface="Leelawadee" panose="020B0502040204020203" pitchFamily="34" charset="-34"/>
                <a:cs typeface="Leelawadee" panose="020B0502040204020203" pitchFamily="34" charset="-34"/>
              </a:endParaRPr>
            </a:p>
          </p:txBody>
        </p:sp>
      </p:grpSp>
      <p:grpSp>
        <p:nvGrpSpPr>
          <p:cNvPr id="53" name="组合 52"/>
          <p:cNvGrpSpPr/>
          <p:nvPr/>
        </p:nvGrpSpPr>
        <p:grpSpPr>
          <a:xfrm>
            <a:off x="612775" y="4689673"/>
            <a:ext cx="579307" cy="609226"/>
            <a:chOff x="6250444" y="4908245"/>
            <a:chExt cx="579005" cy="609226"/>
          </a:xfrm>
        </p:grpSpPr>
        <p:sp>
          <p:nvSpPr>
            <p:cNvPr id="54" name="TextBox 6"/>
            <p:cNvSpPr txBox="1"/>
            <p:nvPr/>
          </p:nvSpPr>
          <p:spPr>
            <a:xfrm>
              <a:off x="6327224" y="4908245"/>
              <a:ext cx="448425" cy="492443"/>
            </a:xfrm>
            <a:prstGeom prst="rect">
              <a:avLst/>
            </a:prstGeom>
            <a:noFill/>
          </p:spPr>
          <p:txBody>
            <a:bodyPr vert="horz" wrap="square" lIns="0" tIns="0" rIns="0" bIns="0" rtlCol="0" anchor="ctr">
              <a:spAutoFit/>
            </a:bodyPr>
            <a:lstStyle/>
            <a:p>
              <a:pPr algn="l"/>
              <a:r>
                <a:rPr lang="en-US" altLang="zh-CN" sz="3200" dirty="0">
                  <a:solidFill>
                    <a:srgbClr val="960096"/>
                  </a:solidFill>
                  <a:latin typeface="Impact" panose="020B0806030902050204" pitchFamily="34" charset="0"/>
                  <a:ea typeface="微软雅黑" panose="020B0503020204020204" pitchFamily="34" charset="-122"/>
                </a:rPr>
                <a:t>04</a:t>
              </a:r>
              <a:endParaRPr lang="zh-CN" altLang="en-US" sz="3200" dirty="0">
                <a:solidFill>
                  <a:srgbClr val="960096"/>
                </a:solidFill>
                <a:latin typeface="微软雅黑" panose="020B0503020204020204" pitchFamily="34" charset="-122"/>
                <a:ea typeface="微软雅黑" panose="020B0503020204020204" pitchFamily="34" charset="-122"/>
              </a:endParaRPr>
            </a:p>
          </p:txBody>
        </p:sp>
        <p:sp>
          <p:nvSpPr>
            <p:cNvPr id="55" name="文本框 25"/>
            <p:cNvSpPr txBox="1"/>
            <p:nvPr/>
          </p:nvSpPr>
          <p:spPr>
            <a:xfrm>
              <a:off x="6250444" y="5302027"/>
              <a:ext cx="579005" cy="215444"/>
            </a:xfrm>
            <a:prstGeom prst="rect">
              <a:avLst/>
            </a:prstGeom>
            <a:noFill/>
          </p:spPr>
          <p:txBody>
            <a:bodyPr wrap="none" rtlCol="0">
              <a:spAutoFit/>
            </a:bodyPr>
            <a:lstStyle/>
            <a:p>
              <a:r>
                <a:rPr lang="en-US" altLang="zh-CN" sz="800" b="1" dirty="0">
                  <a:solidFill>
                    <a:srgbClr val="818181"/>
                  </a:solidFill>
                  <a:latin typeface="Leelawadee" panose="020B0502040204020203" pitchFamily="34" charset="-34"/>
                  <a:cs typeface="Leelawadee" panose="020B0502040204020203" pitchFamily="34" charset="-34"/>
                </a:rPr>
                <a:t>OPTION</a:t>
              </a:r>
              <a:endParaRPr lang="zh-CN" altLang="en-US" sz="800" b="1" dirty="0">
                <a:solidFill>
                  <a:srgbClr val="818181"/>
                </a:solidFill>
                <a:latin typeface="Leelawadee" panose="020B0502040204020203" pitchFamily="34" charset="-34"/>
                <a:cs typeface="Leelawadee" panose="020B0502040204020203" pitchFamily="34" charset="-34"/>
              </a:endParaRPr>
            </a:p>
          </p:txBody>
        </p:sp>
      </p:grpSp>
      <p:grpSp>
        <p:nvGrpSpPr>
          <p:cNvPr id="56" name="组合 55"/>
          <p:cNvGrpSpPr/>
          <p:nvPr/>
        </p:nvGrpSpPr>
        <p:grpSpPr>
          <a:xfrm>
            <a:off x="697725" y="2503796"/>
            <a:ext cx="4807240" cy="180682"/>
            <a:chOff x="6327224" y="1896619"/>
            <a:chExt cx="2624395" cy="9524"/>
          </a:xfrm>
        </p:grpSpPr>
        <p:cxnSp>
          <p:nvCxnSpPr>
            <p:cNvPr id="57" name="直接连接符 56"/>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6327224" y="1906143"/>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9" name="组合 58"/>
          <p:cNvGrpSpPr/>
          <p:nvPr/>
        </p:nvGrpSpPr>
        <p:grpSpPr>
          <a:xfrm>
            <a:off x="697725" y="3435497"/>
            <a:ext cx="4807240" cy="122560"/>
            <a:chOff x="6327224" y="1896619"/>
            <a:chExt cx="2624395" cy="9524"/>
          </a:xfrm>
        </p:grpSpPr>
        <p:cxnSp>
          <p:nvCxnSpPr>
            <p:cNvPr id="60" name="直接连接符 59"/>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6327224" y="1906143"/>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2" name="组合 61"/>
          <p:cNvGrpSpPr/>
          <p:nvPr/>
        </p:nvGrpSpPr>
        <p:grpSpPr>
          <a:xfrm>
            <a:off x="697725" y="4367197"/>
            <a:ext cx="4807240" cy="143360"/>
            <a:chOff x="6327224" y="1896619"/>
            <a:chExt cx="2624395" cy="9524"/>
          </a:xfrm>
        </p:grpSpPr>
        <p:cxnSp>
          <p:nvCxnSpPr>
            <p:cNvPr id="63" name="直接连接符 62"/>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6327224" y="1906143"/>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5" name="组合 64"/>
          <p:cNvGrpSpPr/>
          <p:nvPr/>
        </p:nvGrpSpPr>
        <p:grpSpPr>
          <a:xfrm>
            <a:off x="697725" y="5298900"/>
            <a:ext cx="4807240" cy="113520"/>
            <a:chOff x="6327224" y="1896619"/>
            <a:chExt cx="2624395" cy="9524"/>
          </a:xfrm>
        </p:grpSpPr>
        <p:cxnSp>
          <p:nvCxnSpPr>
            <p:cNvPr id="66" name="直接连接符 65"/>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6327224" y="1906143"/>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8" name="文本框 44"/>
          <p:cNvSpPr txBox="1"/>
          <p:nvPr/>
        </p:nvSpPr>
        <p:spPr>
          <a:xfrm>
            <a:off x="1413011" y="1768288"/>
            <a:ext cx="4140312" cy="707886"/>
          </a:xfrm>
          <a:prstGeom prst="rect">
            <a:avLst/>
          </a:prstGeom>
          <a:noFill/>
        </p:spPr>
        <p:txBody>
          <a:bodyPr wrap="square" rtlCol="0">
            <a:spAutoFit/>
          </a:bodyPr>
          <a:lstStyle>
            <a:defPPr>
              <a:defRPr lang="en-US"/>
            </a:defPPr>
            <a:lvl1pPr>
              <a:defRPr sz="2000"/>
            </a:lvl1pPr>
          </a:lstStyle>
          <a:p>
            <a:r>
              <a:rPr lang="zh-CN" altLang="zh-CN" b="1" dirty="0"/>
              <a:t>提高建设软件工程项目决策的科学化水平服务</a:t>
            </a:r>
            <a:endParaRPr lang="zh-CN" altLang="en-US" b="1" dirty="0"/>
          </a:p>
        </p:txBody>
      </p:sp>
      <p:sp>
        <p:nvSpPr>
          <p:cNvPr id="69" name="文本框 44"/>
          <p:cNvSpPr txBox="1"/>
          <p:nvPr/>
        </p:nvSpPr>
        <p:spPr>
          <a:xfrm>
            <a:off x="1464926" y="2721908"/>
            <a:ext cx="4040039" cy="707886"/>
          </a:xfrm>
          <a:prstGeom prst="rect">
            <a:avLst/>
          </a:prstGeom>
          <a:noFill/>
        </p:spPr>
        <p:txBody>
          <a:bodyPr wrap="square" rtlCol="0">
            <a:spAutoFit/>
          </a:bodyPr>
          <a:lstStyle/>
          <a:p>
            <a:r>
              <a:rPr lang="zh-CN" altLang="zh-CN" sz="2000" b="1" dirty="0"/>
              <a:t>为政府制</a:t>
            </a:r>
            <a:r>
              <a:rPr lang="zh-CN" altLang="en-US" sz="2000" b="1" dirty="0"/>
              <a:t>订</a:t>
            </a:r>
            <a:r>
              <a:rPr lang="zh-CN" altLang="zh-CN" sz="2000" b="1" dirty="0"/>
              <a:t>和调整有关经济政策提供参考</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Leelawadee" panose="020B0502040204020203" pitchFamily="34" charset="-34"/>
            </a:endParaRPr>
          </a:p>
        </p:txBody>
      </p:sp>
      <p:sp>
        <p:nvSpPr>
          <p:cNvPr id="70" name="文本框 44"/>
          <p:cNvSpPr txBox="1"/>
          <p:nvPr/>
        </p:nvSpPr>
        <p:spPr>
          <a:xfrm>
            <a:off x="1464926" y="3734594"/>
            <a:ext cx="3796049" cy="400110"/>
          </a:xfrm>
          <a:prstGeom prst="rect">
            <a:avLst/>
          </a:prstGeom>
          <a:noFill/>
        </p:spPr>
        <p:txBody>
          <a:bodyPr wrap="square" rtlCol="0">
            <a:spAutoFit/>
          </a:bodyPr>
          <a:lstStyle>
            <a:defPPr>
              <a:defRPr lang="en-US"/>
            </a:defPPr>
            <a:lvl1pPr>
              <a:defRPr sz="2000"/>
            </a:lvl1pPr>
          </a:lstStyle>
          <a:p>
            <a:r>
              <a:rPr lang="zh-CN" altLang="zh-CN" b="1" dirty="0"/>
              <a:t>为银行调整信贷政策提供依据</a:t>
            </a:r>
            <a:endParaRPr lang="zh-CN" altLang="en-US" b="1" dirty="0"/>
          </a:p>
        </p:txBody>
      </p:sp>
      <p:sp>
        <p:nvSpPr>
          <p:cNvPr id="71" name="文本框 44"/>
          <p:cNvSpPr txBox="1"/>
          <p:nvPr/>
        </p:nvSpPr>
        <p:spPr>
          <a:xfrm>
            <a:off x="1485845" y="4550708"/>
            <a:ext cx="4019120" cy="707886"/>
          </a:xfrm>
          <a:prstGeom prst="rect">
            <a:avLst/>
          </a:prstGeom>
          <a:noFill/>
        </p:spPr>
        <p:txBody>
          <a:bodyPr wrap="square" rtlCol="0">
            <a:spAutoFit/>
          </a:bodyPr>
          <a:lstStyle>
            <a:defPPr>
              <a:defRPr lang="en-US"/>
            </a:defPPr>
            <a:lvl1pPr>
              <a:defRPr sz="2000"/>
            </a:lvl1pPr>
          </a:lstStyle>
          <a:p>
            <a:r>
              <a:rPr lang="zh-CN" altLang="zh-CN" b="1" dirty="0"/>
              <a:t>为提高</a:t>
            </a:r>
            <a:r>
              <a:rPr lang="zh-CN" altLang="en-US" b="1" dirty="0"/>
              <a:t>出资人</a:t>
            </a:r>
            <a:r>
              <a:rPr lang="zh-CN" altLang="zh-CN" b="1" dirty="0"/>
              <a:t>建设软件工程项目监管水平提出建议</a:t>
            </a:r>
            <a:endParaRPr lang="zh-CN" altLang="en-US" b="1" dirty="0"/>
          </a:p>
        </p:txBody>
      </p:sp>
      <p:grpSp>
        <p:nvGrpSpPr>
          <p:cNvPr id="72" name="组合 71"/>
          <p:cNvGrpSpPr/>
          <p:nvPr/>
        </p:nvGrpSpPr>
        <p:grpSpPr>
          <a:xfrm>
            <a:off x="6486469" y="1830391"/>
            <a:ext cx="579307" cy="626655"/>
            <a:chOff x="6242320" y="1105727"/>
            <a:chExt cx="579005" cy="626656"/>
          </a:xfrm>
        </p:grpSpPr>
        <p:sp>
          <p:nvSpPr>
            <p:cNvPr id="73" name="TextBox 6"/>
            <p:cNvSpPr txBox="1"/>
            <p:nvPr/>
          </p:nvSpPr>
          <p:spPr>
            <a:xfrm>
              <a:off x="6327224" y="1105727"/>
              <a:ext cx="448425" cy="492443"/>
            </a:xfrm>
            <a:prstGeom prst="rect">
              <a:avLst/>
            </a:prstGeom>
            <a:noFill/>
          </p:spPr>
          <p:txBody>
            <a:bodyPr vert="horz" wrap="square" lIns="0" tIns="0" rIns="0" bIns="0" rtlCol="0" anchor="ctr">
              <a:spAutoFit/>
            </a:bodyPr>
            <a:lstStyle/>
            <a:p>
              <a:pPr algn="l"/>
              <a:r>
                <a:rPr lang="en-US" altLang="zh-CN" sz="3200" dirty="0">
                  <a:solidFill>
                    <a:srgbClr val="FFB850"/>
                  </a:solidFill>
                  <a:latin typeface="Impact" panose="020B0806030902050204" pitchFamily="34" charset="0"/>
                  <a:ea typeface="微软雅黑" panose="020B0503020204020204" pitchFamily="34" charset="-122"/>
                </a:rPr>
                <a:t>05</a:t>
              </a:r>
              <a:endParaRPr lang="zh-CN" altLang="en-US" sz="3200" dirty="0">
                <a:solidFill>
                  <a:srgbClr val="FFB850"/>
                </a:solidFill>
                <a:latin typeface="微软雅黑" panose="020B0503020204020204" pitchFamily="34" charset="-122"/>
                <a:ea typeface="微软雅黑" panose="020B0503020204020204" pitchFamily="34" charset="-122"/>
              </a:endParaRPr>
            </a:p>
          </p:txBody>
        </p:sp>
        <p:sp>
          <p:nvSpPr>
            <p:cNvPr id="74" name="文本框 22"/>
            <p:cNvSpPr txBox="1"/>
            <p:nvPr/>
          </p:nvSpPr>
          <p:spPr>
            <a:xfrm>
              <a:off x="6242320" y="1516939"/>
              <a:ext cx="579005" cy="215444"/>
            </a:xfrm>
            <a:prstGeom prst="rect">
              <a:avLst/>
            </a:prstGeom>
            <a:noFill/>
          </p:spPr>
          <p:txBody>
            <a:bodyPr wrap="none" rtlCol="0">
              <a:spAutoFit/>
            </a:bodyPr>
            <a:lstStyle/>
            <a:p>
              <a:r>
                <a:rPr lang="en-US" altLang="zh-CN" sz="800" b="1" dirty="0">
                  <a:solidFill>
                    <a:srgbClr val="818181"/>
                  </a:solidFill>
                  <a:latin typeface="Leelawadee" panose="020B0502040204020203" pitchFamily="34" charset="-34"/>
                  <a:cs typeface="Leelawadee" panose="020B0502040204020203" pitchFamily="34" charset="-34"/>
                </a:rPr>
                <a:t>OPTION</a:t>
              </a:r>
              <a:endParaRPr lang="zh-CN" altLang="en-US" sz="800" b="1" dirty="0">
                <a:solidFill>
                  <a:srgbClr val="818181"/>
                </a:solidFill>
                <a:latin typeface="Leelawadee" panose="020B0502040204020203" pitchFamily="34" charset="-34"/>
                <a:cs typeface="Leelawadee" panose="020B0502040204020203" pitchFamily="34" charset="-34"/>
              </a:endParaRPr>
            </a:p>
          </p:txBody>
        </p:sp>
      </p:grpSp>
      <p:grpSp>
        <p:nvGrpSpPr>
          <p:cNvPr id="75" name="组合 74"/>
          <p:cNvGrpSpPr/>
          <p:nvPr/>
        </p:nvGrpSpPr>
        <p:grpSpPr>
          <a:xfrm>
            <a:off x="6486469" y="2799811"/>
            <a:ext cx="579307" cy="631762"/>
            <a:chOff x="6242320" y="2373233"/>
            <a:chExt cx="579005" cy="631762"/>
          </a:xfrm>
        </p:grpSpPr>
        <p:sp>
          <p:nvSpPr>
            <p:cNvPr id="76" name="TextBox 6"/>
            <p:cNvSpPr txBox="1"/>
            <p:nvPr/>
          </p:nvSpPr>
          <p:spPr>
            <a:xfrm>
              <a:off x="6327224" y="2373233"/>
              <a:ext cx="448425" cy="492443"/>
            </a:xfrm>
            <a:prstGeom prst="rect">
              <a:avLst/>
            </a:prstGeom>
            <a:noFill/>
          </p:spPr>
          <p:txBody>
            <a:bodyPr vert="horz" wrap="square" lIns="0" tIns="0" rIns="0" bIns="0" rtlCol="0" anchor="ctr">
              <a:spAutoFit/>
            </a:bodyPr>
            <a:lstStyle/>
            <a:p>
              <a:pPr algn="l"/>
              <a:r>
                <a:rPr lang="en-US" altLang="zh-CN" sz="3200" dirty="0">
                  <a:solidFill>
                    <a:srgbClr val="01ACBE"/>
                  </a:solidFill>
                  <a:latin typeface="Impact" panose="020B0806030902050204" pitchFamily="34" charset="0"/>
                  <a:ea typeface="微软雅黑" panose="020B0503020204020204" pitchFamily="34" charset="-122"/>
                </a:rPr>
                <a:t>06</a:t>
              </a:r>
              <a:endParaRPr lang="zh-CN" altLang="en-US" sz="3200" dirty="0">
                <a:solidFill>
                  <a:srgbClr val="01ACBE"/>
                </a:solidFill>
                <a:latin typeface="微软雅黑" panose="020B0503020204020204" pitchFamily="34" charset="-122"/>
                <a:ea typeface="微软雅黑" panose="020B0503020204020204" pitchFamily="34" charset="-122"/>
              </a:endParaRPr>
            </a:p>
          </p:txBody>
        </p:sp>
        <p:sp>
          <p:nvSpPr>
            <p:cNvPr id="77" name="文本框 23"/>
            <p:cNvSpPr txBox="1"/>
            <p:nvPr/>
          </p:nvSpPr>
          <p:spPr>
            <a:xfrm>
              <a:off x="6242320" y="2789551"/>
              <a:ext cx="579005" cy="215444"/>
            </a:xfrm>
            <a:prstGeom prst="rect">
              <a:avLst/>
            </a:prstGeom>
            <a:noFill/>
          </p:spPr>
          <p:txBody>
            <a:bodyPr wrap="none" rtlCol="0">
              <a:spAutoFit/>
            </a:bodyPr>
            <a:lstStyle/>
            <a:p>
              <a:r>
                <a:rPr lang="en-US" altLang="zh-CN" sz="800" b="1" dirty="0">
                  <a:solidFill>
                    <a:srgbClr val="818181"/>
                  </a:solidFill>
                  <a:latin typeface="Leelawadee" panose="020B0502040204020203" pitchFamily="34" charset="-34"/>
                  <a:cs typeface="Leelawadee" panose="020B0502040204020203" pitchFamily="34" charset="-34"/>
                </a:rPr>
                <a:t>OPTION</a:t>
              </a:r>
              <a:endParaRPr lang="zh-CN" altLang="en-US" sz="800" b="1" dirty="0">
                <a:solidFill>
                  <a:srgbClr val="818181"/>
                </a:solidFill>
                <a:latin typeface="Leelawadee" panose="020B0502040204020203" pitchFamily="34" charset="-34"/>
                <a:cs typeface="Leelawadee" panose="020B0502040204020203" pitchFamily="34" charset="-34"/>
              </a:endParaRPr>
            </a:p>
          </p:txBody>
        </p:sp>
      </p:grpSp>
      <p:grpSp>
        <p:nvGrpSpPr>
          <p:cNvPr id="78" name="组合 77"/>
          <p:cNvGrpSpPr/>
          <p:nvPr/>
        </p:nvGrpSpPr>
        <p:grpSpPr>
          <a:xfrm>
            <a:off x="6486469" y="3774340"/>
            <a:ext cx="579307" cy="620494"/>
            <a:chOff x="6242320" y="3640739"/>
            <a:chExt cx="579005" cy="620494"/>
          </a:xfrm>
        </p:grpSpPr>
        <p:sp>
          <p:nvSpPr>
            <p:cNvPr id="79" name="TextBox 6"/>
            <p:cNvSpPr txBox="1"/>
            <p:nvPr/>
          </p:nvSpPr>
          <p:spPr>
            <a:xfrm>
              <a:off x="6327224" y="3640739"/>
              <a:ext cx="448425" cy="492443"/>
            </a:xfrm>
            <a:prstGeom prst="rect">
              <a:avLst/>
            </a:prstGeom>
            <a:noFill/>
          </p:spPr>
          <p:txBody>
            <a:bodyPr vert="horz" wrap="square" lIns="0" tIns="0" rIns="0" bIns="0" rtlCol="0" anchor="ctr">
              <a:spAutoFit/>
            </a:bodyPr>
            <a:lstStyle/>
            <a:p>
              <a:pPr algn="l"/>
              <a:r>
                <a:rPr lang="en-US" altLang="zh-CN" sz="3200" dirty="0">
                  <a:solidFill>
                    <a:srgbClr val="C00000"/>
                  </a:solidFill>
                  <a:latin typeface="Impact" panose="020B0806030902050204" pitchFamily="34" charset="0"/>
                  <a:ea typeface="微软雅黑" panose="020B0503020204020204" pitchFamily="34" charset="-122"/>
                </a:rPr>
                <a:t>07</a:t>
              </a:r>
              <a:endParaRPr lang="zh-CN" altLang="en-US" sz="3200" dirty="0">
                <a:solidFill>
                  <a:srgbClr val="C00000"/>
                </a:solidFill>
                <a:latin typeface="微软雅黑" panose="020B0503020204020204" pitchFamily="34" charset="-122"/>
                <a:ea typeface="微软雅黑" panose="020B0503020204020204" pitchFamily="34" charset="-122"/>
              </a:endParaRPr>
            </a:p>
          </p:txBody>
        </p:sp>
        <p:sp>
          <p:nvSpPr>
            <p:cNvPr id="80" name="文本框 24"/>
            <p:cNvSpPr txBox="1"/>
            <p:nvPr/>
          </p:nvSpPr>
          <p:spPr>
            <a:xfrm>
              <a:off x="6242320" y="4045789"/>
              <a:ext cx="579005" cy="215444"/>
            </a:xfrm>
            <a:prstGeom prst="rect">
              <a:avLst/>
            </a:prstGeom>
            <a:noFill/>
          </p:spPr>
          <p:txBody>
            <a:bodyPr wrap="none" rtlCol="0">
              <a:spAutoFit/>
            </a:bodyPr>
            <a:lstStyle/>
            <a:p>
              <a:r>
                <a:rPr lang="en-US" altLang="zh-CN" sz="800" b="1" dirty="0">
                  <a:solidFill>
                    <a:srgbClr val="818181"/>
                  </a:solidFill>
                  <a:latin typeface="Leelawadee" panose="020B0502040204020203" pitchFamily="34" charset="-34"/>
                  <a:cs typeface="Leelawadee" panose="020B0502040204020203" pitchFamily="34" charset="-34"/>
                </a:rPr>
                <a:t>OPTION</a:t>
              </a:r>
              <a:endParaRPr lang="zh-CN" altLang="en-US" sz="800" b="1" dirty="0">
                <a:solidFill>
                  <a:srgbClr val="818181"/>
                </a:solidFill>
                <a:latin typeface="Leelawadee" panose="020B0502040204020203" pitchFamily="34" charset="-34"/>
                <a:cs typeface="Leelawadee" panose="020B0502040204020203" pitchFamily="34" charset="-34"/>
              </a:endParaRPr>
            </a:p>
          </p:txBody>
        </p:sp>
      </p:grpSp>
      <p:grpSp>
        <p:nvGrpSpPr>
          <p:cNvPr id="84" name="组合 83"/>
          <p:cNvGrpSpPr/>
          <p:nvPr/>
        </p:nvGrpSpPr>
        <p:grpSpPr>
          <a:xfrm>
            <a:off x="6571419" y="2551725"/>
            <a:ext cx="4807240" cy="180682"/>
            <a:chOff x="6327224" y="1896619"/>
            <a:chExt cx="2624395" cy="9524"/>
          </a:xfrm>
        </p:grpSpPr>
        <p:cxnSp>
          <p:nvCxnSpPr>
            <p:cNvPr id="85" name="直接连接符 84"/>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6327224" y="1906143"/>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7" name="组合 86"/>
          <p:cNvGrpSpPr/>
          <p:nvPr/>
        </p:nvGrpSpPr>
        <p:grpSpPr>
          <a:xfrm>
            <a:off x="6571419" y="3483426"/>
            <a:ext cx="4807240" cy="122560"/>
            <a:chOff x="6327224" y="1896619"/>
            <a:chExt cx="2624395" cy="9524"/>
          </a:xfrm>
        </p:grpSpPr>
        <p:cxnSp>
          <p:nvCxnSpPr>
            <p:cNvPr id="88" name="直接连接符 87"/>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6327224" y="1906143"/>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0" name="组合 89"/>
          <p:cNvGrpSpPr/>
          <p:nvPr/>
        </p:nvGrpSpPr>
        <p:grpSpPr>
          <a:xfrm>
            <a:off x="6571419" y="4415126"/>
            <a:ext cx="4807240" cy="143360"/>
            <a:chOff x="6327224" y="1896619"/>
            <a:chExt cx="2624395" cy="9524"/>
          </a:xfrm>
        </p:grpSpPr>
        <p:cxnSp>
          <p:nvCxnSpPr>
            <p:cNvPr id="91" name="直接连接符 90"/>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6327224" y="1906143"/>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96" name="文本框 44"/>
          <p:cNvSpPr txBox="1"/>
          <p:nvPr/>
        </p:nvSpPr>
        <p:spPr>
          <a:xfrm>
            <a:off x="7305451" y="1905794"/>
            <a:ext cx="4140312" cy="400110"/>
          </a:xfrm>
          <a:prstGeom prst="rect">
            <a:avLst/>
          </a:prstGeom>
          <a:noFill/>
        </p:spPr>
        <p:txBody>
          <a:bodyPr wrap="square" rtlCol="0">
            <a:spAutoFit/>
          </a:bodyPr>
          <a:lstStyle>
            <a:defPPr>
              <a:defRPr lang="en-US"/>
            </a:defPPr>
            <a:lvl1pPr>
              <a:defRPr sz="2000"/>
            </a:lvl1pPr>
          </a:lstStyle>
          <a:p>
            <a:r>
              <a:rPr lang="zh-CN" altLang="zh-CN" b="1" dirty="0"/>
              <a:t>有利于提高生产能力和经济效益</a:t>
            </a:r>
            <a:endParaRPr lang="zh-CN" altLang="en-US" b="1" dirty="0"/>
          </a:p>
        </p:txBody>
      </p:sp>
      <p:sp>
        <p:nvSpPr>
          <p:cNvPr id="97" name="文本框 44"/>
          <p:cNvSpPr txBox="1"/>
          <p:nvPr/>
        </p:nvSpPr>
        <p:spPr>
          <a:xfrm>
            <a:off x="7338620" y="2743994"/>
            <a:ext cx="3865955" cy="707886"/>
          </a:xfrm>
          <a:prstGeom prst="rect">
            <a:avLst/>
          </a:prstGeom>
          <a:noFill/>
        </p:spPr>
        <p:txBody>
          <a:bodyPr wrap="square" rtlCol="0">
            <a:spAutoFit/>
          </a:bodyPr>
          <a:lstStyle>
            <a:defPPr>
              <a:defRPr lang="en-US"/>
            </a:defPPr>
            <a:lvl1pPr>
              <a:defRPr sz="2000"/>
            </a:lvl1pPr>
          </a:lstStyle>
          <a:p>
            <a:r>
              <a:rPr lang="zh-CN" altLang="zh-CN" b="1" dirty="0"/>
              <a:t>有利于提高引进技术和装备的成功率</a:t>
            </a:r>
            <a:endParaRPr lang="zh-CN" altLang="en-US" b="1" dirty="0"/>
          </a:p>
        </p:txBody>
      </p:sp>
      <p:sp>
        <p:nvSpPr>
          <p:cNvPr id="98" name="文本框 44"/>
          <p:cNvSpPr txBox="1"/>
          <p:nvPr/>
        </p:nvSpPr>
        <p:spPr>
          <a:xfrm>
            <a:off x="7402232" y="3734594"/>
            <a:ext cx="2659343" cy="400110"/>
          </a:xfrm>
          <a:prstGeom prst="rect">
            <a:avLst/>
          </a:prstGeom>
          <a:noFill/>
        </p:spPr>
        <p:txBody>
          <a:bodyPr wrap="square" rtlCol="0">
            <a:spAutoFit/>
          </a:bodyPr>
          <a:lstStyle>
            <a:defPPr>
              <a:defRPr lang="en-US"/>
            </a:defPPr>
            <a:lvl1pPr>
              <a:defRPr sz="2000"/>
            </a:lvl1pPr>
          </a:lstStyle>
          <a:p>
            <a:r>
              <a:rPr lang="zh-CN" altLang="zh-CN" b="1" dirty="0"/>
              <a:t>有利于控制项目造价</a:t>
            </a:r>
            <a:endParaRPr lang="zh-CN" altLang="en-US" b="1" dirty="0"/>
          </a:p>
        </p:txBody>
      </p:sp>
      <p:sp>
        <p:nvSpPr>
          <p:cNvPr id="100" name="矩形 99"/>
          <p:cNvSpPr/>
          <p:nvPr/>
        </p:nvSpPr>
        <p:spPr>
          <a:xfrm>
            <a:off x="-3174" y="1540310"/>
            <a:ext cx="12198349" cy="60684"/>
          </a:xfrm>
          <a:prstGeom prst="rect">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01" name="矩形 100"/>
          <p:cNvSpPr/>
          <p:nvPr/>
        </p:nvSpPr>
        <p:spPr>
          <a:xfrm>
            <a:off x="0" y="6097412"/>
            <a:ext cx="12198350" cy="76217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03" name="矩形 102"/>
          <p:cNvSpPr/>
          <p:nvPr/>
        </p:nvSpPr>
        <p:spPr>
          <a:xfrm>
            <a:off x="6584455" y="5271155"/>
            <a:ext cx="4794204" cy="20895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p:cNvSpPr/>
          <p:nvPr/>
        </p:nvSpPr>
        <p:spPr>
          <a:xfrm>
            <a:off x="6584455" y="4849516"/>
            <a:ext cx="4794204" cy="20895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876376" y="977600"/>
            <a:ext cx="5126724" cy="461665"/>
          </a:xfrm>
          <a:prstGeom prst="rect">
            <a:avLst/>
          </a:prstGeom>
        </p:spPr>
        <p:txBody>
          <a:bodyPr wrap="none">
            <a:spAutoFit/>
          </a:bodyPr>
          <a:lstStyle/>
          <a:p>
            <a:r>
              <a:rPr lang="en-US" altLang="zh-CN" b="1" dirty="0"/>
              <a:t>9.1.3 </a:t>
            </a:r>
            <a:r>
              <a:rPr lang="zh-CN" altLang="zh-CN" b="1" dirty="0"/>
              <a:t>软件工程项目后评价的作用</a:t>
            </a:r>
            <a:r>
              <a:rPr lang="zh-CN" altLang="en-US" b="1" dirty="0"/>
              <a:t>：</a:t>
            </a:r>
            <a:endParaRPr lang="zh-CN" altLang="en-US" dirty="0"/>
          </a:p>
        </p:txBody>
      </p:sp>
      <p:sp>
        <p:nvSpPr>
          <p:cNvPr id="5" name="灯片编号占位符 4">
            <a:extLst>
              <a:ext uri="{FF2B5EF4-FFF2-40B4-BE49-F238E27FC236}">
                <a16:creationId xmlns:a16="http://schemas.microsoft.com/office/drawing/2014/main" id="{3FE252C4-0D98-4E02-BA50-3C19AE3023D6}"/>
              </a:ext>
            </a:extLst>
          </p:cNvPr>
          <p:cNvSpPr>
            <a:spLocks noGrp="1"/>
          </p:cNvSpPr>
          <p:nvPr>
            <p:ph type="sldNum" sz="quarter" idx="12"/>
          </p:nvPr>
        </p:nvSpPr>
        <p:spPr/>
        <p:txBody>
          <a:bodyPr/>
          <a:lstStyle/>
          <a:p>
            <a:fld id="{B6F15528-21DE-4FAA-801E-634DDDAF4B2B}" type="slidenum">
              <a:rPr lang="en-US" smtClean="0"/>
              <a:t>642</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1000"/>
                                        <p:tgtEl>
                                          <p:spTgt spid="68"/>
                                        </p:tgtEl>
                                      </p:cBhvr>
                                    </p:animEffect>
                                    <p:anim calcmode="lin" valueType="num">
                                      <p:cBhvr>
                                        <p:cTn id="13" dur="1000" fill="hold"/>
                                        <p:tgtEl>
                                          <p:spTgt spid="68"/>
                                        </p:tgtEl>
                                        <p:attrNameLst>
                                          <p:attrName>ppt_x</p:attrName>
                                        </p:attrNameLst>
                                      </p:cBhvr>
                                      <p:tavLst>
                                        <p:tav tm="0">
                                          <p:val>
                                            <p:strVal val="#ppt_x"/>
                                          </p:val>
                                        </p:tav>
                                        <p:tav tm="100000">
                                          <p:val>
                                            <p:strVal val="#ppt_x"/>
                                          </p:val>
                                        </p:tav>
                                      </p:tavLst>
                                    </p:anim>
                                    <p:anim calcmode="lin" valueType="num">
                                      <p:cBhvr>
                                        <p:cTn id="14"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1000"/>
                                        <p:tgtEl>
                                          <p:spTgt spid="47"/>
                                        </p:tgtEl>
                                      </p:cBhvr>
                                    </p:animEffect>
                                    <p:anim calcmode="lin" valueType="num">
                                      <p:cBhvr>
                                        <p:cTn id="20" dur="1000" fill="hold"/>
                                        <p:tgtEl>
                                          <p:spTgt spid="47"/>
                                        </p:tgtEl>
                                        <p:attrNameLst>
                                          <p:attrName>ppt_x</p:attrName>
                                        </p:attrNameLst>
                                      </p:cBhvr>
                                      <p:tavLst>
                                        <p:tav tm="0">
                                          <p:val>
                                            <p:strVal val="#ppt_x"/>
                                          </p:val>
                                        </p:tav>
                                        <p:tav tm="100000">
                                          <p:val>
                                            <p:strVal val="#ppt_x"/>
                                          </p:val>
                                        </p:tav>
                                      </p:tavLst>
                                    </p:anim>
                                    <p:anim calcmode="lin" valueType="num">
                                      <p:cBhvr>
                                        <p:cTn id="21" dur="1000" fill="hold"/>
                                        <p:tgtEl>
                                          <p:spTgt spid="47"/>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fade">
                                      <p:cBhvr>
                                        <p:cTn id="24" dur="1000"/>
                                        <p:tgtEl>
                                          <p:spTgt spid="59"/>
                                        </p:tgtEl>
                                      </p:cBhvr>
                                    </p:animEffect>
                                    <p:anim calcmode="lin" valueType="num">
                                      <p:cBhvr>
                                        <p:cTn id="25" dur="1000" fill="hold"/>
                                        <p:tgtEl>
                                          <p:spTgt spid="59"/>
                                        </p:tgtEl>
                                        <p:attrNameLst>
                                          <p:attrName>ppt_x</p:attrName>
                                        </p:attrNameLst>
                                      </p:cBhvr>
                                      <p:tavLst>
                                        <p:tav tm="0">
                                          <p:val>
                                            <p:strVal val="#ppt_x"/>
                                          </p:val>
                                        </p:tav>
                                        <p:tav tm="100000">
                                          <p:val>
                                            <p:strVal val="#ppt_x"/>
                                          </p:val>
                                        </p:tav>
                                      </p:tavLst>
                                    </p:anim>
                                    <p:anim calcmode="lin" valueType="num">
                                      <p:cBhvr>
                                        <p:cTn id="26" dur="1000" fill="hold"/>
                                        <p:tgtEl>
                                          <p:spTgt spid="5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69"/>
                                        </p:tgtEl>
                                        <p:attrNameLst>
                                          <p:attrName>style.visibility</p:attrName>
                                        </p:attrNameLst>
                                      </p:cBhvr>
                                      <p:to>
                                        <p:strVal val="visible"/>
                                      </p:to>
                                    </p:set>
                                    <p:animEffect transition="in" filter="fade">
                                      <p:cBhvr>
                                        <p:cTn id="29" dur="1000"/>
                                        <p:tgtEl>
                                          <p:spTgt spid="69"/>
                                        </p:tgtEl>
                                      </p:cBhvr>
                                    </p:animEffect>
                                    <p:anim calcmode="lin" valueType="num">
                                      <p:cBhvr>
                                        <p:cTn id="30" dur="1000" fill="hold"/>
                                        <p:tgtEl>
                                          <p:spTgt spid="69"/>
                                        </p:tgtEl>
                                        <p:attrNameLst>
                                          <p:attrName>ppt_x</p:attrName>
                                        </p:attrNameLst>
                                      </p:cBhvr>
                                      <p:tavLst>
                                        <p:tav tm="0">
                                          <p:val>
                                            <p:strVal val="#ppt_x"/>
                                          </p:val>
                                        </p:tav>
                                        <p:tav tm="100000">
                                          <p:val>
                                            <p:strVal val="#ppt_x"/>
                                          </p:val>
                                        </p:tav>
                                      </p:tavLst>
                                    </p:anim>
                                    <p:anim calcmode="lin" valueType="num">
                                      <p:cBhvr>
                                        <p:cTn id="31"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fade">
                                      <p:cBhvr>
                                        <p:cTn id="36" dur="1000"/>
                                        <p:tgtEl>
                                          <p:spTgt spid="50"/>
                                        </p:tgtEl>
                                      </p:cBhvr>
                                    </p:animEffect>
                                    <p:anim calcmode="lin" valueType="num">
                                      <p:cBhvr>
                                        <p:cTn id="37" dur="1000" fill="hold"/>
                                        <p:tgtEl>
                                          <p:spTgt spid="50"/>
                                        </p:tgtEl>
                                        <p:attrNameLst>
                                          <p:attrName>ppt_x</p:attrName>
                                        </p:attrNameLst>
                                      </p:cBhvr>
                                      <p:tavLst>
                                        <p:tav tm="0">
                                          <p:val>
                                            <p:strVal val="#ppt_x"/>
                                          </p:val>
                                        </p:tav>
                                        <p:tav tm="100000">
                                          <p:val>
                                            <p:strVal val="#ppt_x"/>
                                          </p:val>
                                        </p:tav>
                                      </p:tavLst>
                                    </p:anim>
                                    <p:anim calcmode="lin" valueType="num">
                                      <p:cBhvr>
                                        <p:cTn id="38" dur="1000" fill="hold"/>
                                        <p:tgtEl>
                                          <p:spTgt spid="50"/>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1000"/>
                                        <p:tgtEl>
                                          <p:spTgt spid="62"/>
                                        </p:tgtEl>
                                      </p:cBhvr>
                                    </p:animEffect>
                                    <p:anim calcmode="lin" valueType="num">
                                      <p:cBhvr>
                                        <p:cTn id="42" dur="1000" fill="hold"/>
                                        <p:tgtEl>
                                          <p:spTgt spid="62"/>
                                        </p:tgtEl>
                                        <p:attrNameLst>
                                          <p:attrName>ppt_x</p:attrName>
                                        </p:attrNameLst>
                                      </p:cBhvr>
                                      <p:tavLst>
                                        <p:tav tm="0">
                                          <p:val>
                                            <p:strVal val="#ppt_x"/>
                                          </p:val>
                                        </p:tav>
                                        <p:tav tm="100000">
                                          <p:val>
                                            <p:strVal val="#ppt_x"/>
                                          </p:val>
                                        </p:tav>
                                      </p:tavLst>
                                    </p:anim>
                                    <p:anim calcmode="lin" valueType="num">
                                      <p:cBhvr>
                                        <p:cTn id="43" dur="1000" fill="hold"/>
                                        <p:tgtEl>
                                          <p:spTgt spid="62"/>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70"/>
                                        </p:tgtEl>
                                        <p:attrNameLst>
                                          <p:attrName>style.visibility</p:attrName>
                                        </p:attrNameLst>
                                      </p:cBhvr>
                                      <p:to>
                                        <p:strVal val="visible"/>
                                      </p:to>
                                    </p:set>
                                    <p:animEffect transition="in" filter="fade">
                                      <p:cBhvr>
                                        <p:cTn id="46" dur="1000"/>
                                        <p:tgtEl>
                                          <p:spTgt spid="70"/>
                                        </p:tgtEl>
                                      </p:cBhvr>
                                    </p:animEffect>
                                    <p:anim calcmode="lin" valueType="num">
                                      <p:cBhvr>
                                        <p:cTn id="47" dur="1000" fill="hold"/>
                                        <p:tgtEl>
                                          <p:spTgt spid="70"/>
                                        </p:tgtEl>
                                        <p:attrNameLst>
                                          <p:attrName>ppt_x</p:attrName>
                                        </p:attrNameLst>
                                      </p:cBhvr>
                                      <p:tavLst>
                                        <p:tav tm="0">
                                          <p:val>
                                            <p:strVal val="#ppt_x"/>
                                          </p:val>
                                        </p:tav>
                                        <p:tav tm="100000">
                                          <p:val>
                                            <p:strVal val="#ppt_x"/>
                                          </p:val>
                                        </p:tav>
                                      </p:tavLst>
                                    </p:anim>
                                    <p:anim calcmode="lin" valueType="num">
                                      <p:cBhvr>
                                        <p:cTn id="48"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1000"/>
                                        <p:tgtEl>
                                          <p:spTgt spid="53"/>
                                        </p:tgtEl>
                                      </p:cBhvr>
                                    </p:animEffect>
                                    <p:anim calcmode="lin" valueType="num">
                                      <p:cBhvr>
                                        <p:cTn id="54" dur="1000" fill="hold"/>
                                        <p:tgtEl>
                                          <p:spTgt spid="53"/>
                                        </p:tgtEl>
                                        <p:attrNameLst>
                                          <p:attrName>ppt_x</p:attrName>
                                        </p:attrNameLst>
                                      </p:cBhvr>
                                      <p:tavLst>
                                        <p:tav tm="0">
                                          <p:val>
                                            <p:strVal val="#ppt_x"/>
                                          </p:val>
                                        </p:tav>
                                        <p:tav tm="100000">
                                          <p:val>
                                            <p:strVal val="#ppt_x"/>
                                          </p:val>
                                        </p:tav>
                                      </p:tavLst>
                                    </p:anim>
                                    <p:anim calcmode="lin" valueType="num">
                                      <p:cBhvr>
                                        <p:cTn id="55" dur="1000" fill="hold"/>
                                        <p:tgtEl>
                                          <p:spTgt spid="53"/>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fade">
                                      <p:cBhvr>
                                        <p:cTn id="58" dur="1000"/>
                                        <p:tgtEl>
                                          <p:spTgt spid="65"/>
                                        </p:tgtEl>
                                      </p:cBhvr>
                                    </p:animEffect>
                                    <p:anim calcmode="lin" valueType="num">
                                      <p:cBhvr>
                                        <p:cTn id="59" dur="1000" fill="hold"/>
                                        <p:tgtEl>
                                          <p:spTgt spid="65"/>
                                        </p:tgtEl>
                                        <p:attrNameLst>
                                          <p:attrName>ppt_x</p:attrName>
                                        </p:attrNameLst>
                                      </p:cBhvr>
                                      <p:tavLst>
                                        <p:tav tm="0">
                                          <p:val>
                                            <p:strVal val="#ppt_x"/>
                                          </p:val>
                                        </p:tav>
                                        <p:tav tm="100000">
                                          <p:val>
                                            <p:strVal val="#ppt_x"/>
                                          </p:val>
                                        </p:tav>
                                      </p:tavLst>
                                    </p:anim>
                                    <p:anim calcmode="lin" valueType="num">
                                      <p:cBhvr>
                                        <p:cTn id="60" dur="1000" fill="hold"/>
                                        <p:tgtEl>
                                          <p:spTgt spid="65"/>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71"/>
                                        </p:tgtEl>
                                        <p:attrNameLst>
                                          <p:attrName>style.visibility</p:attrName>
                                        </p:attrNameLst>
                                      </p:cBhvr>
                                      <p:to>
                                        <p:strVal val="visible"/>
                                      </p:to>
                                    </p:set>
                                    <p:animEffect transition="in" filter="fade">
                                      <p:cBhvr>
                                        <p:cTn id="63" dur="1000"/>
                                        <p:tgtEl>
                                          <p:spTgt spid="71"/>
                                        </p:tgtEl>
                                      </p:cBhvr>
                                    </p:animEffect>
                                    <p:anim calcmode="lin" valueType="num">
                                      <p:cBhvr>
                                        <p:cTn id="64" dur="1000" fill="hold"/>
                                        <p:tgtEl>
                                          <p:spTgt spid="71"/>
                                        </p:tgtEl>
                                        <p:attrNameLst>
                                          <p:attrName>ppt_x</p:attrName>
                                        </p:attrNameLst>
                                      </p:cBhvr>
                                      <p:tavLst>
                                        <p:tav tm="0">
                                          <p:val>
                                            <p:strVal val="#ppt_x"/>
                                          </p:val>
                                        </p:tav>
                                        <p:tav tm="100000">
                                          <p:val>
                                            <p:strVal val="#ppt_x"/>
                                          </p:val>
                                        </p:tav>
                                      </p:tavLst>
                                    </p:anim>
                                    <p:anim calcmode="lin" valueType="num">
                                      <p:cBhvr>
                                        <p:cTn id="65"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72"/>
                                        </p:tgtEl>
                                        <p:attrNameLst>
                                          <p:attrName>style.visibility</p:attrName>
                                        </p:attrNameLst>
                                      </p:cBhvr>
                                      <p:to>
                                        <p:strVal val="visible"/>
                                      </p:to>
                                    </p:set>
                                    <p:animEffect transition="in" filter="fade">
                                      <p:cBhvr>
                                        <p:cTn id="70" dur="1000"/>
                                        <p:tgtEl>
                                          <p:spTgt spid="72"/>
                                        </p:tgtEl>
                                      </p:cBhvr>
                                    </p:animEffect>
                                    <p:anim calcmode="lin" valueType="num">
                                      <p:cBhvr>
                                        <p:cTn id="71" dur="1000" fill="hold"/>
                                        <p:tgtEl>
                                          <p:spTgt spid="72"/>
                                        </p:tgtEl>
                                        <p:attrNameLst>
                                          <p:attrName>ppt_x</p:attrName>
                                        </p:attrNameLst>
                                      </p:cBhvr>
                                      <p:tavLst>
                                        <p:tav tm="0">
                                          <p:val>
                                            <p:strVal val="#ppt_x"/>
                                          </p:val>
                                        </p:tav>
                                        <p:tav tm="100000">
                                          <p:val>
                                            <p:strVal val="#ppt_x"/>
                                          </p:val>
                                        </p:tav>
                                      </p:tavLst>
                                    </p:anim>
                                    <p:anim calcmode="lin" valueType="num">
                                      <p:cBhvr>
                                        <p:cTn id="72" dur="1000" fill="hold"/>
                                        <p:tgtEl>
                                          <p:spTgt spid="72"/>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0"/>
                                  </p:stCondLst>
                                  <p:childTnLst>
                                    <p:set>
                                      <p:cBhvr>
                                        <p:cTn id="74" dur="1" fill="hold">
                                          <p:stCondLst>
                                            <p:cond delay="0"/>
                                          </p:stCondLst>
                                        </p:cTn>
                                        <p:tgtEl>
                                          <p:spTgt spid="84"/>
                                        </p:tgtEl>
                                        <p:attrNameLst>
                                          <p:attrName>style.visibility</p:attrName>
                                        </p:attrNameLst>
                                      </p:cBhvr>
                                      <p:to>
                                        <p:strVal val="visible"/>
                                      </p:to>
                                    </p:set>
                                    <p:animEffect transition="in" filter="fade">
                                      <p:cBhvr>
                                        <p:cTn id="75" dur="1000"/>
                                        <p:tgtEl>
                                          <p:spTgt spid="84"/>
                                        </p:tgtEl>
                                      </p:cBhvr>
                                    </p:animEffect>
                                    <p:anim calcmode="lin" valueType="num">
                                      <p:cBhvr>
                                        <p:cTn id="76" dur="1000" fill="hold"/>
                                        <p:tgtEl>
                                          <p:spTgt spid="84"/>
                                        </p:tgtEl>
                                        <p:attrNameLst>
                                          <p:attrName>ppt_x</p:attrName>
                                        </p:attrNameLst>
                                      </p:cBhvr>
                                      <p:tavLst>
                                        <p:tav tm="0">
                                          <p:val>
                                            <p:strVal val="#ppt_x"/>
                                          </p:val>
                                        </p:tav>
                                        <p:tav tm="100000">
                                          <p:val>
                                            <p:strVal val="#ppt_x"/>
                                          </p:val>
                                        </p:tav>
                                      </p:tavLst>
                                    </p:anim>
                                    <p:anim calcmode="lin" valueType="num">
                                      <p:cBhvr>
                                        <p:cTn id="77" dur="1000" fill="hold"/>
                                        <p:tgtEl>
                                          <p:spTgt spid="84"/>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96"/>
                                        </p:tgtEl>
                                        <p:attrNameLst>
                                          <p:attrName>style.visibility</p:attrName>
                                        </p:attrNameLst>
                                      </p:cBhvr>
                                      <p:to>
                                        <p:strVal val="visible"/>
                                      </p:to>
                                    </p:set>
                                    <p:animEffect transition="in" filter="fade">
                                      <p:cBhvr>
                                        <p:cTn id="80" dur="1000"/>
                                        <p:tgtEl>
                                          <p:spTgt spid="96"/>
                                        </p:tgtEl>
                                      </p:cBhvr>
                                    </p:animEffect>
                                    <p:anim calcmode="lin" valueType="num">
                                      <p:cBhvr>
                                        <p:cTn id="81" dur="1000" fill="hold"/>
                                        <p:tgtEl>
                                          <p:spTgt spid="96"/>
                                        </p:tgtEl>
                                        <p:attrNameLst>
                                          <p:attrName>ppt_x</p:attrName>
                                        </p:attrNameLst>
                                      </p:cBhvr>
                                      <p:tavLst>
                                        <p:tav tm="0">
                                          <p:val>
                                            <p:strVal val="#ppt_x"/>
                                          </p:val>
                                        </p:tav>
                                        <p:tav tm="100000">
                                          <p:val>
                                            <p:strVal val="#ppt_x"/>
                                          </p:val>
                                        </p:tav>
                                      </p:tavLst>
                                    </p:anim>
                                    <p:anim calcmode="lin" valueType="num">
                                      <p:cBhvr>
                                        <p:cTn id="82"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nodeType="clickEffect">
                                  <p:stCondLst>
                                    <p:cond delay="0"/>
                                  </p:stCondLst>
                                  <p:childTnLst>
                                    <p:set>
                                      <p:cBhvr>
                                        <p:cTn id="86" dur="1" fill="hold">
                                          <p:stCondLst>
                                            <p:cond delay="0"/>
                                          </p:stCondLst>
                                        </p:cTn>
                                        <p:tgtEl>
                                          <p:spTgt spid="75"/>
                                        </p:tgtEl>
                                        <p:attrNameLst>
                                          <p:attrName>style.visibility</p:attrName>
                                        </p:attrNameLst>
                                      </p:cBhvr>
                                      <p:to>
                                        <p:strVal val="visible"/>
                                      </p:to>
                                    </p:set>
                                    <p:animEffect transition="in" filter="fade">
                                      <p:cBhvr>
                                        <p:cTn id="87" dur="1000"/>
                                        <p:tgtEl>
                                          <p:spTgt spid="75"/>
                                        </p:tgtEl>
                                      </p:cBhvr>
                                    </p:animEffect>
                                    <p:anim calcmode="lin" valueType="num">
                                      <p:cBhvr>
                                        <p:cTn id="88" dur="1000" fill="hold"/>
                                        <p:tgtEl>
                                          <p:spTgt spid="75"/>
                                        </p:tgtEl>
                                        <p:attrNameLst>
                                          <p:attrName>ppt_x</p:attrName>
                                        </p:attrNameLst>
                                      </p:cBhvr>
                                      <p:tavLst>
                                        <p:tav tm="0">
                                          <p:val>
                                            <p:strVal val="#ppt_x"/>
                                          </p:val>
                                        </p:tav>
                                        <p:tav tm="100000">
                                          <p:val>
                                            <p:strVal val="#ppt_x"/>
                                          </p:val>
                                        </p:tav>
                                      </p:tavLst>
                                    </p:anim>
                                    <p:anim calcmode="lin" valueType="num">
                                      <p:cBhvr>
                                        <p:cTn id="89" dur="1000" fill="hold"/>
                                        <p:tgtEl>
                                          <p:spTgt spid="75"/>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87"/>
                                        </p:tgtEl>
                                        <p:attrNameLst>
                                          <p:attrName>style.visibility</p:attrName>
                                        </p:attrNameLst>
                                      </p:cBhvr>
                                      <p:to>
                                        <p:strVal val="visible"/>
                                      </p:to>
                                    </p:set>
                                    <p:animEffect transition="in" filter="fade">
                                      <p:cBhvr>
                                        <p:cTn id="92" dur="1000"/>
                                        <p:tgtEl>
                                          <p:spTgt spid="87"/>
                                        </p:tgtEl>
                                      </p:cBhvr>
                                    </p:animEffect>
                                    <p:anim calcmode="lin" valueType="num">
                                      <p:cBhvr>
                                        <p:cTn id="93" dur="1000" fill="hold"/>
                                        <p:tgtEl>
                                          <p:spTgt spid="87"/>
                                        </p:tgtEl>
                                        <p:attrNameLst>
                                          <p:attrName>ppt_x</p:attrName>
                                        </p:attrNameLst>
                                      </p:cBhvr>
                                      <p:tavLst>
                                        <p:tav tm="0">
                                          <p:val>
                                            <p:strVal val="#ppt_x"/>
                                          </p:val>
                                        </p:tav>
                                        <p:tav tm="100000">
                                          <p:val>
                                            <p:strVal val="#ppt_x"/>
                                          </p:val>
                                        </p:tav>
                                      </p:tavLst>
                                    </p:anim>
                                    <p:anim calcmode="lin" valueType="num">
                                      <p:cBhvr>
                                        <p:cTn id="94" dur="1000" fill="hold"/>
                                        <p:tgtEl>
                                          <p:spTgt spid="87"/>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97"/>
                                        </p:tgtEl>
                                        <p:attrNameLst>
                                          <p:attrName>style.visibility</p:attrName>
                                        </p:attrNameLst>
                                      </p:cBhvr>
                                      <p:to>
                                        <p:strVal val="visible"/>
                                      </p:to>
                                    </p:set>
                                    <p:animEffect transition="in" filter="fade">
                                      <p:cBhvr>
                                        <p:cTn id="97" dur="1000"/>
                                        <p:tgtEl>
                                          <p:spTgt spid="97"/>
                                        </p:tgtEl>
                                      </p:cBhvr>
                                    </p:animEffect>
                                    <p:anim calcmode="lin" valueType="num">
                                      <p:cBhvr>
                                        <p:cTn id="98" dur="1000" fill="hold"/>
                                        <p:tgtEl>
                                          <p:spTgt spid="97"/>
                                        </p:tgtEl>
                                        <p:attrNameLst>
                                          <p:attrName>ppt_x</p:attrName>
                                        </p:attrNameLst>
                                      </p:cBhvr>
                                      <p:tavLst>
                                        <p:tav tm="0">
                                          <p:val>
                                            <p:strVal val="#ppt_x"/>
                                          </p:val>
                                        </p:tav>
                                        <p:tav tm="100000">
                                          <p:val>
                                            <p:strVal val="#ppt_x"/>
                                          </p:val>
                                        </p:tav>
                                      </p:tavLst>
                                    </p:anim>
                                    <p:anim calcmode="lin" valueType="num">
                                      <p:cBhvr>
                                        <p:cTn id="99" dur="1000" fill="hold"/>
                                        <p:tgtEl>
                                          <p:spTgt spid="97"/>
                                        </p:tgtEl>
                                        <p:attrNameLst>
                                          <p:attrName>ppt_y</p:attrName>
                                        </p:attrNameLst>
                                      </p:cBhvr>
                                      <p:tavLst>
                                        <p:tav tm="0">
                                          <p:val>
                                            <p:strVal val="#ppt_y+.1"/>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nodeType="clickEffect">
                                  <p:stCondLst>
                                    <p:cond delay="0"/>
                                  </p:stCondLst>
                                  <p:childTnLst>
                                    <p:set>
                                      <p:cBhvr>
                                        <p:cTn id="103" dur="1" fill="hold">
                                          <p:stCondLst>
                                            <p:cond delay="0"/>
                                          </p:stCondLst>
                                        </p:cTn>
                                        <p:tgtEl>
                                          <p:spTgt spid="78"/>
                                        </p:tgtEl>
                                        <p:attrNameLst>
                                          <p:attrName>style.visibility</p:attrName>
                                        </p:attrNameLst>
                                      </p:cBhvr>
                                      <p:to>
                                        <p:strVal val="visible"/>
                                      </p:to>
                                    </p:set>
                                    <p:animEffect transition="in" filter="fade">
                                      <p:cBhvr>
                                        <p:cTn id="104" dur="1000"/>
                                        <p:tgtEl>
                                          <p:spTgt spid="78"/>
                                        </p:tgtEl>
                                      </p:cBhvr>
                                    </p:animEffect>
                                    <p:anim calcmode="lin" valueType="num">
                                      <p:cBhvr>
                                        <p:cTn id="105" dur="1000" fill="hold"/>
                                        <p:tgtEl>
                                          <p:spTgt spid="78"/>
                                        </p:tgtEl>
                                        <p:attrNameLst>
                                          <p:attrName>ppt_x</p:attrName>
                                        </p:attrNameLst>
                                      </p:cBhvr>
                                      <p:tavLst>
                                        <p:tav tm="0">
                                          <p:val>
                                            <p:strVal val="#ppt_x"/>
                                          </p:val>
                                        </p:tav>
                                        <p:tav tm="100000">
                                          <p:val>
                                            <p:strVal val="#ppt_x"/>
                                          </p:val>
                                        </p:tav>
                                      </p:tavLst>
                                    </p:anim>
                                    <p:anim calcmode="lin" valueType="num">
                                      <p:cBhvr>
                                        <p:cTn id="106" dur="1000" fill="hold"/>
                                        <p:tgtEl>
                                          <p:spTgt spid="78"/>
                                        </p:tgtEl>
                                        <p:attrNameLst>
                                          <p:attrName>ppt_y</p:attrName>
                                        </p:attrNameLst>
                                      </p:cBhvr>
                                      <p:tavLst>
                                        <p:tav tm="0">
                                          <p:val>
                                            <p:strVal val="#ppt_y+.1"/>
                                          </p:val>
                                        </p:tav>
                                        <p:tav tm="100000">
                                          <p:val>
                                            <p:strVal val="#ppt_y"/>
                                          </p:val>
                                        </p:tav>
                                      </p:tavLst>
                                    </p:anim>
                                  </p:childTnLst>
                                </p:cTn>
                              </p:par>
                              <p:par>
                                <p:cTn id="107" presetID="42" presetClass="entr" presetSubtype="0" fill="hold" nodeType="withEffect">
                                  <p:stCondLst>
                                    <p:cond delay="0"/>
                                  </p:stCondLst>
                                  <p:childTnLst>
                                    <p:set>
                                      <p:cBhvr>
                                        <p:cTn id="108" dur="1" fill="hold">
                                          <p:stCondLst>
                                            <p:cond delay="0"/>
                                          </p:stCondLst>
                                        </p:cTn>
                                        <p:tgtEl>
                                          <p:spTgt spid="90"/>
                                        </p:tgtEl>
                                        <p:attrNameLst>
                                          <p:attrName>style.visibility</p:attrName>
                                        </p:attrNameLst>
                                      </p:cBhvr>
                                      <p:to>
                                        <p:strVal val="visible"/>
                                      </p:to>
                                    </p:set>
                                    <p:animEffect transition="in" filter="fade">
                                      <p:cBhvr>
                                        <p:cTn id="109" dur="1000"/>
                                        <p:tgtEl>
                                          <p:spTgt spid="90"/>
                                        </p:tgtEl>
                                      </p:cBhvr>
                                    </p:animEffect>
                                    <p:anim calcmode="lin" valueType="num">
                                      <p:cBhvr>
                                        <p:cTn id="110" dur="1000" fill="hold"/>
                                        <p:tgtEl>
                                          <p:spTgt spid="90"/>
                                        </p:tgtEl>
                                        <p:attrNameLst>
                                          <p:attrName>ppt_x</p:attrName>
                                        </p:attrNameLst>
                                      </p:cBhvr>
                                      <p:tavLst>
                                        <p:tav tm="0">
                                          <p:val>
                                            <p:strVal val="#ppt_x"/>
                                          </p:val>
                                        </p:tav>
                                        <p:tav tm="100000">
                                          <p:val>
                                            <p:strVal val="#ppt_x"/>
                                          </p:val>
                                        </p:tav>
                                      </p:tavLst>
                                    </p:anim>
                                    <p:anim calcmode="lin" valueType="num">
                                      <p:cBhvr>
                                        <p:cTn id="111" dur="1000" fill="hold"/>
                                        <p:tgtEl>
                                          <p:spTgt spid="90"/>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98"/>
                                        </p:tgtEl>
                                        <p:attrNameLst>
                                          <p:attrName>style.visibility</p:attrName>
                                        </p:attrNameLst>
                                      </p:cBhvr>
                                      <p:to>
                                        <p:strVal val="visible"/>
                                      </p:to>
                                    </p:set>
                                    <p:animEffect transition="in" filter="fade">
                                      <p:cBhvr>
                                        <p:cTn id="114" dur="1000"/>
                                        <p:tgtEl>
                                          <p:spTgt spid="98"/>
                                        </p:tgtEl>
                                      </p:cBhvr>
                                    </p:animEffect>
                                    <p:anim calcmode="lin" valueType="num">
                                      <p:cBhvr>
                                        <p:cTn id="115" dur="1000" fill="hold"/>
                                        <p:tgtEl>
                                          <p:spTgt spid="98"/>
                                        </p:tgtEl>
                                        <p:attrNameLst>
                                          <p:attrName>ppt_x</p:attrName>
                                        </p:attrNameLst>
                                      </p:cBhvr>
                                      <p:tavLst>
                                        <p:tav tm="0">
                                          <p:val>
                                            <p:strVal val="#ppt_x"/>
                                          </p:val>
                                        </p:tav>
                                        <p:tav tm="100000">
                                          <p:val>
                                            <p:strVal val="#ppt_x"/>
                                          </p:val>
                                        </p:tav>
                                      </p:tavLst>
                                    </p:anim>
                                    <p:anim calcmode="lin" valueType="num">
                                      <p:cBhvr>
                                        <p:cTn id="116" dur="1000" fill="hold"/>
                                        <p:tgtEl>
                                          <p:spTgt spid="98"/>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42" presetClass="entr" presetSubtype="0" fill="hold" grpId="0" nodeType="clickEffect">
                                  <p:stCondLst>
                                    <p:cond delay="0"/>
                                  </p:stCondLst>
                                  <p:childTnLst>
                                    <p:set>
                                      <p:cBhvr>
                                        <p:cTn id="120" dur="1" fill="hold">
                                          <p:stCondLst>
                                            <p:cond delay="0"/>
                                          </p:stCondLst>
                                        </p:cTn>
                                        <p:tgtEl>
                                          <p:spTgt spid="103"/>
                                        </p:tgtEl>
                                        <p:attrNameLst>
                                          <p:attrName>style.visibility</p:attrName>
                                        </p:attrNameLst>
                                      </p:cBhvr>
                                      <p:to>
                                        <p:strVal val="visible"/>
                                      </p:to>
                                    </p:set>
                                    <p:animEffect transition="in" filter="fade">
                                      <p:cBhvr>
                                        <p:cTn id="121" dur="1000"/>
                                        <p:tgtEl>
                                          <p:spTgt spid="103"/>
                                        </p:tgtEl>
                                      </p:cBhvr>
                                    </p:animEffect>
                                    <p:anim calcmode="lin" valueType="num">
                                      <p:cBhvr>
                                        <p:cTn id="122" dur="1000" fill="hold"/>
                                        <p:tgtEl>
                                          <p:spTgt spid="103"/>
                                        </p:tgtEl>
                                        <p:attrNameLst>
                                          <p:attrName>ppt_x</p:attrName>
                                        </p:attrNameLst>
                                      </p:cBhvr>
                                      <p:tavLst>
                                        <p:tav tm="0">
                                          <p:val>
                                            <p:strVal val="#ppt_x"/>
                                          </p:val>
                                        </p:tav>
                                        <p:tav tm="100000">
                                          <p:val>
                                            <p:strVal val="#ppt_x"/>
                                          </p:val>
                                        </p:tav>
                                      </p:tavLst>
                                    </p:anim>
                                    <p:anim calcmode="lin" valueType="num">
                                      <p:cBhvr>
                                        <p:cTn id="123" dur="1000" fill="hold"/>
                                        <p:tgtEl>
                                          <p:spTgt spid="103"/>
                                        </p:tgtEl>
                                        <p:attrNameLst>
                                          <p:attrName>ppt_y</p:attrName>
                                        </p:attrNameLst>
                                      </p:cBhvr>
                                      <p:tavLst>
                                        <p:tav tm="0">
                                          <p:val>
                                            <p:strVal val="#ppt_y+.1"/>
                                          </p:val>
                                        </p:tav>
                                        <p:tav tm="100000">
                                          <p:val>
                                            <p:strVal val="#ppt_y"/>
                                          </p:val>
                                        </p:tav>
                                      </p:tavLst>
                                    </p:anim>
                                  </p:childTnLst>
                                </p:cTn>
                              </p:par>
                              <p:par>
                                <p:cTn id="124" presetID="42" presetClass="entr" presetSubtype="0" fill="hold" grpId="0" nodeType="withEffect">
                                  <p:stCondLst>
                                    <p:cond delay="0"/>
                                  </p:stCondLst>
                                  <p:childTnLst>
                                    <p:set>
                                      <p:cBhvr>
                                        <p:cTn id="125" dur="1" fill="hold">
                                          <p:stCondLst>
                                            <p:cond delay="0"/>
                                          </p:stCondLst>
                                        </p:cTn>
                                        <p:tgtEl>
                                          <p:spTgt spid="104"/>
                                        </p:tgtEl>
                                        <p:attrNameLst>
                                          <p:attrName>style.visibility</p:attrName>
                                        </p:attrNameLst>
                                      </p:cBhvr>
                                      <p:to>
                                        <p:strVal val="visible"/>
                                      </p:to>
                                    </p:set>
                                    <p:animEffect transition="in" filter="fade">
                                      <p:cBhvr>
                                        <p:cTn id="126" dur="1000"/>
                                        <p:tgtEl>
                                          <p:spTgt spid="104"/>
                                        </p:tgtEl>
                                      </p:cBhvr>
                                    </p:animEffect>
                                    <p:anim calcmode="lin" valueType="num">
                                      <p:cBhvr>
                                        <p:cTn id="127" dur="1000" fill="hold"/>
                                        <p:tgtEl>
                                          <p:spTgt spid="104"/>
                                        </p:tgtEl>
                                        <p:attrNameLst>
                                          <p:attrName>ppt_x</p:attrName>
                                        </p:attrNameLst>
                                      </p:cBhvr>
                                      <p:tavLst>
                                        <p:tav tm="0">
                                          <p:val>
                                            <p:strVal val="#ppt_x"/>
                                          </p:val>
                                        </p:tav>
                                        <p:tav tm="100000">
                                          <p:val>
                                            <p:strVal val="#ppt_x"/>
                                          </p:val>
                                        </p:tav>
                                      </p:tavLst>
                                    </p:anim>
                                    <p:anim calcmode="lin" valueType="num">
                                      <p:cBhvr>
                                        <p:cTn id="128" dur="1000" fill="hold"/>
                                        <p:tgtEl>
                                          <p:spTgt spid="1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9" grpId="0"/>
      <p:bldP spid="70" grpId="0"/>
      <p:bldP spid="71" grpId="0"/>
      <p:bldP spid="96" grpId="0"/>
      <p:bldP spid="97" grpId="0"/>
      <p:bldP spid="98" grpId="0"/>
      <p:bldP spid="103" grpId="0" bldLvl="0" animBg="1"/>
      <p:bldP spid="104" grpId="0" bldLvl="0" animBg="1"/>
    </p:bldLst>
  </p:timing>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9.1.4 </a:t>
            </a:r>
            <a:r>
              <a:rPr lang="zh-CN" altLang="zh-CN" dirty="0"/>
              <a:t>软件工程项目后评价的程序</a:t>
            </a:r>
            <a:endParaRPr lang="zh-CN" altLang="en-US" dirty="0"/>
          </a:p>
        </p:txBody>
      </p:sp>
      <p:sp>
        <p:nvSpPr>
          <p:cNvPr id="4" name="TextBox 3"/>
          <p:cNvSpPr txBox="1"/>
          <p:nvPr/>
        </p:nvSpPr>
        <p:spPr>
          <a:xfrm>
            <a:off x="894697" y="1480070"/>
            <a:ext cx="10134600" cy="523220"/>
          </a:xfrm>
          <a:prstGeom prst="rect">
            <a:avLst/>
          </a:prstGeom>
          <a:noFill/>
        </p:spPr>
        <p:txBody>
          <a:bodyPr wrap="square" rtlCol="0">
            <a:spAutoFit/>
          </a:bodyPr>
          <a:lstStyle/>
          <a:p>
            <a:r>
              <a:rPr lang="zh-CN" altLang="en-US" sz="2800" b="1" dirty="0"/>
              <a:t>（</a:t>
            </a:r>
            <a:r>
              <a:rPr lang="en-US" altLang="zh-CN" sz="2800" b="1" dirty="0"/>
              <a:t>1</a:t>
            </a:r>
            <a:r>
              <a:rPr lang="zh-CN" altLang="en-US" sz="2800" b="1" dirty="0"/>
              <a:t>）</a:t>
            </a:r>
            <a:r>
              <a:rPr lang="zh-CN" altLang="zh-CN" sz="2800" b="1" dirty="0"/>
              <a:t>软件工程项目后评价机构的组建</a:t>
            </a:r>
            <a:r>
              <a:rPr lang="zh-CN" altLang="en-US" sz="2800" b="1" dirty="0"/>
              <a:t>：</a:t>
            </a:r>
          </a:p>
        </p:txBody>
      </p:sp>
      <p:grpSp>
        <p:nvGrpSpPr>
          <p:cNvPr id="5" name="Group 58"/>
          <p:cNvGrpSpPr/>
          <p:nvPr/>
        </p:nvGrpSpPr>
        <p:grpSpPr>
          <a:xfrm>
            <a:off x="7466403" y="1803028"/>
            <a:ext cx="3661972" cy="3981191"/>
            <a:chOff x="6232318" y="1631840"/>
            <a:chExt cx="4969784" cy="5226160"/>
          </a:xfrm>
        </p:grpSpPr>
        <p:sp>
          <p:nvSpPr>
            <p:cNvPr id="6" name="Freeform 5"/>
            <p:cNvSpPr>
              <a:spLocks noEditPoints="1"/>
            </p:cNvSpPr>
            <p:nvPr/>
          </p:nvSpPr>
          <p:spPr bwMode="auto">
            <a:xfrm>
              <a:off x="7783740" y="4766317"/>
              <a:ext cx="1781183" cy="2091683"/>
            </a:xfrm>
            <a:custGeom>
              <a:avLst/>
              <a:gdLst>
                <a:gd name="T0" fmla="*/ 27 w 764"/>
                <a:gd name="T1" fmla="*/ 536 h 897"/>
                <a:gd name="T2" fmla="*/ 37 w 764"/>
                <a:gd name="T3" fmla="*/ 614 h 897"/>
                <a:gd name="T4" fmla="*/ 23 w 764"/>
                <a:gd name="T5" fmla="*/ 649 h 897"/>
                <a:gd name="T6" fmla="*/ 171 w 764"/>
                <a:gd name="T7" fmla="*/ 735 h 897"/>
                <a:gd name="T8" fmla="*/ 170 w 764"/>
                <a:gd name="T9" fmla="*/ 764 h 897"/>
                <a:gd name="T10" fmla="*/ 197 w 764"/>
                <a:gd name="T11" fmla="*/ 887 h 897"/>
                <a:gd name="T12" fmla="*/ 589 w 764"/>
                <a:gd name="T13" fmla="*/ 897 h 897"/>
                <a:gd name="T14" fmla="*/ 522 w 764"/>
                <a:gd name="T15" fmla="*/ 818 h 897"/>
                <a:gd name="T16" fmla="*/ 524 w 764"/>
                <a:gd name="T17" fmla="*/ 670 h 897"/>
                <a:gd name="T18" fmla="*/ 585 w 764"/>
                <a:gd name="T19" fmla="*/ 615 h 897"/>
                <a:gd name="T20" fmla="*/ 640 w 764"/>
                <a:gd name="T21" fmla="*/ 537 h 897"/>
                <a:gd name="T22" fmla="*/ 640 w 764"/>
                <a:gd name="T23" fmla="*/ 558 h 897"/>
                <a:gd name="T24" fmla="*/ 686 w 764"/>
                <a:gd name="T25" fmla="*/ 508 h 897"/>
                <a:gd name="T26" fmla="*/ 695 w 764"/>
                <a:gd name="T27" fmla="*/ 493 h 897"/>
                <a:gd name="T28" fmla="*/ 764 w 764"/>
                <a:gd name="T29" fmla="*/ 446 h 897"/>
                <a:gd name="T30" fmla="*/ 751 w 764"/>
                <a:gd name="T31" fmla="*/ 442 h 897"/>
                <a:gd name="T32" fmla="*/ 700 w 764"/>
                <a:gd name="T33" fmla="*/ 349 h 897"/>
                <a:gd name="T34" fmla="*/ 702 w 764"/>
                <a:gd name="T35" fmla="*/ 332 h 897"/>
                <a:gd name="T36" fmla="*/ 715 w 764"/>
                <a:gd name="T37" fmla="*/ 345 h 897"/>
                <a:gd name="T38" fmla="*/ 694 w 764"/>
                <a:gd name="T39" fmla="*/ 268 h 897"/>
                <a:gd name="T40" fmla="*/ 694 w 764"/>
                <a:gd name="T41" fmla="*/ 264 h 897"/>
                <a:gd name="T42" fmla="*/ 639 w 764"/>
                <a:gd name="T43" fmla="*/ 208 h 897"/>
                <a:gd name="T44" fmla="*/ 654 w 764"/>
                <a:gd name="T45" fmla="*/ 216 h 897"/>
                <a:gd name="T46" fmla="*/ 692 w 764"/>
                <a:gd name="T47" fmla="*/ 255 h 897"/>
                <a:gd name="T48" fmla="*/ 651 w 764"/>
                <a:gd name="T49" fmla="*/ 178 h 897"/>
                <a:gd name="T50" fmla="*/ 646 w 764"/>
                <a:gd name="T51" fmla="*/ 173 h 897"/>
                <a:gd name="T52" fmla="*/ 620 w 764"/>
                <a:gd name="T53" fmla="*/ 109 h 897"/>
                <a:gd name="T54" fmla="*/ 516 w 764"/>
                <a:gd name="T55" fmla="*/ 139 h 897"/>
                <a:gd name="T56" fmla="*/ 408 w 764"/>
                <a:gd name="T57" fmla="*/ 62 h 897"/>
                <a:gd name="T58" fmla="*/ 381 w 764"/>
                <a:gd name="T59" fmla="*/ 92 h 897"/>
                <a:gd name="T60" fmla="*/ 383 w 764"/>
                <a:gd name="T61" fmla="*/ 73 h 897"/>
                <a:gd name="T62" fmla="*/ 367 w 764"/>
                <a:gd name="T63" fmla="*/ 96 h 897"/>
                <a:gd name="T64" fmla="*/ 348 w 764"/>
                <a:gd name="T65" fmla="*/ 68 h 897"/>
                <a:gd name="T66" fmla="*/ 290 w 764"/>
                <a:gd name="T67" fmla="*/ 59 h 897"/>
                <a:gd name="T68" fmla="*/ 281 w 764"/>
                <a:gd name="T69" fmla="*/ 59 h 897"/>
                <a:gd name="T70" fmla="*/ 291 w 764"/>
                <a:gd name="T71" fmla="*/ 41 h 897"/>
                <a:gd name="T72" fmla="*/ 269 w 764"/>
                <a:gd name="T73" fmla="*/ 62 h 897"/>
                <a:gd name="T74" fmla="*/ 201 w 764"/>
                <a:gd name="T75" fmla="*/ 86 h 897"/>
                <a:gd name="T76" fmla="*/ 161 w 764"/>
                <a:gd name="T77" fmla="*/ 93 h 897"/>
                <a:gd name="T78" fmla="*/ 156 w 764"/>
                <a:gd name="T79" fmla="*/ 96 h 897"/>
                <a:gd name="T80" fmla="*/ 133 w 764"/>
                <a:gd name="T81" fmla="*/ 81 h 897"/>
                <a:gd name="T82" fmla="*/ 73 w 764"/>
                <a:gd name="T83" fmla="*/ 164 h 897"/>
                <a:gd name="T84" fmla="*/ 71 w 764"/>
                <a:gd name="T85" fmla="*/ 166 h 897"/>
                <a:gd name="T86" fmla="*/ 54 w 764"/>
                <a:gd name="T87" fmla="*/ 180 h 897"/>
                <a:gd name="T88" fmla="*/ 91 w 764"/>
                <a:gd name="T89" fmla="*/ 189 h 897"/>
                <a:gd name="T90" fmla="*/ 131 w 764"/>
                <a:gd name="T91" fmla="*/ 251 h 897"/>
                <a:gd name="T92" fmla="*/ 125 w 764"/>
                <a:gd name="T93" fmla="*/ 285 h 897"/>
                <a:gd name="T94" fmla="*/ 93 w 764"/>
                <a:gd name="T95" fmla="*/ 339 h 897"/>
                <a:gd name="T96" fmla="*/ 81 w 764"/>
                <a:gd name="T97" fmla="*/ 389 h 897"/>
                <a:gd name="T98" fmla="*/ 17 w 764"/>
                <a:gd name="T99" fmla="*/ 446 h 897"/>
                <a:gd name="T100" fmla="*/ 35 w 764"/>
                <a:gd name="T101" fmla="*/ 506 h 897"/>
                <a:gd name="T102" fmla="*/ 637 w 764"/>
                <a:gd name="T103" fmla="*/ 203 h 897"/>
                <a:gd name="T104" fmla="*/ 629 w 764"/>
                <a:gd name="T105" fmla="*/ 187 h 897"/>
                <a:gd name="T106" fmla="*/ 656 w 764"/>
                <a:gd name="T107" fmla="*/ 204 h 897"/>
                <a:gd name="T108" fmla="*/ 616 w 764"/>
                <a:gd name="T109" fmla="*/ 178 h 897"/>
                <a:gd name="T110" fmla="*/ 642 w 764"/>
                <a:gd name="T111" fmla="*/ 175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64" h="897">
                  <a:moveTo>
                    <a:pt x="35" y="506"/>
                  </a:moveTo>
                  <a:cubicBezTo>
                    <a:pt x="52" y="520"/>
                    <a:pt x="27" y="536"/>
                    <a:pt x="27" y="536"/>
                  </a:cubicBezTo>
                  <a:cubicBezTo>
                    <a:pt x="17" y="554"/>
                    <a:pt x="43" y="573"/>
                    <a:pt x="43" y="573"/>
                  </a:cubicBezTo>
                  <a:cubicBezTo>
                    <a:pt x="17" y="597"/>
                    <a:pt x="37" y="614"/>
                    <a:pt x="37" y="614"/>
                  </a:cubicBezTo>
                  <a:cubicBezTo>
                    <a:pt x="44" y="619"/>
                    <a:pt x="36" y="627"/>
                    <a:pt x="36" y="627"/>
                  </a:cubicBezTo>
                  <a:cubicBezTo>
                    <a:pt x="29" y="632"/>
                    <a:pt x="23" y="649"/>
                    <a:pt x="23" y="649"/>
                  </a:cubicBezTo>
                  <a:cubicBezTo>
                    <a:pt x="4" y="715"/>
                    <a:pt x="60" y="730"/>
                    <a:pt x="60" y="730"/>
                  </a:cubicBezTo>
                  <a:cubicBezTo>
                    <a:pt x="83" y="739"/>
                    <a:pt x="171" y="735"/>
                    <a:pt x="171" y="735"/>
                  </a:cubicBezTo>
                  <a:cubicBezTo>
                    <a:pt x="171" y="736"/>
                    <a:pt x="171" y="736"/>
                    <a:pt x="171" y="736"/>
                  </a:cubicBezTo>
                  <a:cubicBezTo>
                    <a:pt x="171" y="736"/>
                    <a:pt x="174" y="748"/>
                    <a:pt x="170" y="764"/>
                  </a:cubicBezTo>
                  <a:cubicBezTo>
                    <a:pt x="166" y="781"/>
                    <a:pt x="176" y="813"/>
                    <a:pt x="179" y="823"/>
                  </a:cubicBezTo>
                  <a:cubicBezTo>
                    <a:pt x="182" y="834"/>
                    <a:pt x="189" y="881"/>
                    <a:pt x="197" y="887"/>
                  </a:cubicBezTo>
                  <a:cubicBezTo>
                    <a:pt x="200" y="889"/>
                    <a:pt x="202" y="893"/>
                    <a:pt x="203" y="897"/>
                  </a:cubicBezTo>
                  <a:cubicBezTo>
                    <a:pt x="589" y="897"/>
                    <a:pt x="589" y="897"/>
                    <a:pt x="589" y="897"/>
                  </a:cubicBezTo>
                  <a:cubicBezTo>
                    <a:pt x="580" y="887"/>
                    <a:pt x="572" y="878"/>
                    <a:pt x="565" y="871"/>
                  </a:cubicBezTo>
                  <a:cubicBezTo>
                    <a:pt x="539" y="845"/>
                    <a:pt x="538" y="838"/>
                    <a:pt x="522" y="818"/>
                  </a:cubicBezTo>
                  <a:cubicBezTo>
                    <a:pt x="506" y="797"/>
                    <a:pt x="504" y="766"/>
                    <a:pt x="503" y="738"/>
                  </a:cubicBezTo>
                  <a:cubicBezTo>
                    <a:pt x="502" y="711"/>
                    <a:pt x="518" y="680"/>
                    <a:pt x="524" y="670"/>
                  </a:cubicBezTo>
                  <a:cubicBezTo>
                    <a:pt x="530" y="659"/>
                    <a:pt x="535" y="658"/>
                    <a:pt x="547" y="646"/>
                  </a:cubicBezTo>
                  <a:cubicBezTo>
                    <a:pt x="559" y="634"/>
                    <a:pt x="567" y="632"/>
                    <a:pt x="585" y="615"/>
                  </a:cubicBezTo>
                  <a:cubicBezTo>
                    <a:pt x="604" y="599"/>
                    <a:pt x="613" y="577"/>
                    <a:pt x="621" y="564"/>
                  </a:cubicBezTo>
                  <a:cubicBezTo>
                    <a:pt x="629" y="550"/>
                    <a:pt x="640" y="537"/>
                    <a:pt x="640" y="537"/>
                  </a:cubicBezTo>
                  <a:cubicBezTo>
                    <a:pt x="635" y="545"/>
                    <a:pt x="643" y="577"/>
                    <a:pt x="640" y="559"/>
                  </a:cubicBezTo>
                  <a:cubicBezTo>
                    <a:pt x="640" y="559"/>
                    <a:pt x="640" y="558"/>
                    <a:pt x="640" y="558"/>
                  </a:cubicBezTo>
                  <a:cubicBezTo>
                    <a:pt x="640" y="539"/>
                    <a:pt x="674" y="496"/>
                    <a:pt x="674" y="496"/>
                  </a:cubicBezTo>
                  <a:cubicBezTo>
                    <a:pt x="673" y="500"/>
                    <a:pt x="686" y="508"/>
                    <a:pt x="686" y="508"/>
                  </a:cubicBezTo>
                  <a:cubicBezTo>
                    <a:pt x="676" y="501"/>
                    <a:pt x="683" y="478"/>
                    <a:pt x="683" y="478"/>
                  </a:cubicBezTo>
                  <a:cubicBezTo>
                    <a:pt x="692" y="470"/>
                    <a:pt x="695" y="493"/>
                    <a:pt x="695" y="493"/>
                  </a:cubicBezTo>
                  <a:cubicBezTo>
                    <a:pt x="712" y="482"/>
                    <a:pt x="701" y="457"/>
                    <a:pt x="701" y="457"/>
                  </a:cubicBezTo>
                  <a:cubicBezTo>
                    <a:pt x="753" y="468"/>
                    <a:pt x="764" y="446"/>
                    <a:pt x="764" y="446"/>
                  </a:cubicBezTo>
                  <a:cubicBezTo>
                    <a:pt x="755" y="456"/>
                    <a:pt x="736" y="450"/>
                    <a:pt x="736" y="450"/>
                  </a:cubicBezTo>
                  <a:cubicBezTo>
                    <a:pt x="749" y="444"/>
                    <a:pt x="751" y="442"/>
                    <a:pt x="751" y="442"/>
                  </a:cubicBezTo>
                  <a:cubicBezTo>
                    <a:pt x="670" y="475"/>
                    <a:pt x="689" y="396"/>
                    <a:pt x="689" y="396"/>
                  </a:cubicBezTo>
                  <a:cubicBezTo>
                    <a:pt x="711" y="374"/>
                    <a:pt x="700" y="349"/>
                    <a:pt x="700" y="349"/>
                  </a:cubicBezTo>
                  <a:cubicBezTo>
                    <a:pt x="715" y="365"/>
                    <a:pt x="701" y="394"/>
                    <a:pt x="701" y="394"/>
                  </a:cubicBezTo>
                  <a:cubicBezTo>
                    <a:pt x="718" y="373"/>
                    <a:pt x="705" y="338"/>
                    <a:pt x="702" y="332"/>
                  </a:cubicBezTo>
                  <a:cubicBezTo>
                    <a:pt x="700" y="326"/>
                    <a:pt x="700" y="318"/>
                    <a:pt x="700" y="318"/>
                  </a:cubicBezTo>
                  <a:cubicBezTo>
                    <a:pt x="714" y="329"/>
                    <a:pt x="715" y="345"/>
                    <a:pt x="715" y="345"/>
                  </a:cubicBezTo>
                  <a:cubicBezTo>
                    <a:pt x="719" y="334"/>
                    <a:pt x="698" y="303"/>
                    <a:pt x="698" y="303"/>
                  </a:cubicBezTo>
                  <a:cubicBezTo>
                    <a:pt x="702" y="294"/>
                    <a:pt x="694" y="268"/>
                    <a:pt x="694" y="268"/>
                  </a:cubicBezTo>
                  <a:cubicBezTo>
                    <a:pt x="702" y="263"/>
                    <a:pt x="715" y="275"/>
                    <a:pt x="715" y="275"/>
                  </a:cubicBezTo>
                  <a:cubicBezTo>
                    <a:pt x="712" y="265"/>
                    <a:pt x="694" y="264"/>
                    <a:pt x="694" y="264"/>
                  </a:cubicBezTo>
                  <a:cubicBezTo>
                    <a:pt x="694" y="259"/>
                    <a:pt x="678" y="249"/>
                    <a:pt x="678" y="249"/>
                  </a:cubicBezTo>
                  <a:cubicBezTo>
                    <a:pt x="671" y="224"/>
                    <a:pt x="639" y="208"/>
                    <a:pt x="639" y="208"/>
                  </a:cubicBezTo>
                  <a:cubicBezTo>
                    <a:pt x="645" y="207"/>
                    <a:pt x="651" y="207"/>
                    <a:pt x="655" y="208"/>
                  </a:cubicBezTo>
                  <a:cubicBezTo>
                    <a:pt x="655" y="213"/>
                    <a:pt x="654" y="216"/>
                    <a:pt x="654" y="216"/>
                  </a:cubicBezTo>
                  <a:cubicBezTo>
                    <a:pt x="655" y="213"/>
                    <a:pt x="656" y="211"/>
                    <a:pt x="656" y="208"/>
                  </a:cubicBezTo>
                  <a:cubicBezTo>
                    <a:pt x="687" y="215"/>
                    <a:pt x="692" y="255"/>
                    <a:pt x="692" y="255"/>
                  </a:cubicBezTo>
                  <a:cubicBezTo>
                    <a:pt x="689" y="221"/>
                    <a:pt x="672" y="209"/>
                    <a:pt x="657" y="205"/>
                  </a:cubicBezTo>
                  <a:cubicBezTo>
                    <a:pt x="660" y="193"/>
                    <a:pt x="657" y="184"/>
                    <a:pt x="651" y="178"/>
                  </a:cubicBezTo>
                  <a:cubicBezTo>
                    <a:pt x="662" y="168"/>
                    <a:pt x="658" y="154"/>
                    <a:pt x="658" y="154"/>
                  </a:cubicBezTo>
                  <a:cubicBezTo>
                    <a:pt x="656" y="164"/>
                    <a:pt x="652" y="169"/>
                    <a:pt x="646" y="173"/>
                  </a:cubicBezTo>
                  <a:cubicBezTo>
                    <a:pt x="626" y="156"/>
                    <a:pt x="588" y="154"/>
                    <a:pt x="588" y="154"/>
                  </a:cubicBezTo>
                  <a:cubicBezTo>
                    <a:pt x="622" y="139"/>
                    <a:pt x="620" y="109"/>
                    <a:pt x="620" y="109"/>
                  </a:cubicBezTo>
                  <a:cubicBezTo>
                    <a:pt x="613" y="149"/>
                    <a:pt x="576" y="150"/>
                    <a:pt x="566" y="145"/>
                  </a:cubicBezTo>
                  <a:cubicBezTo>
                    <a:pt x="556" y="140"/>
                    <a:pt x="531" y="143"/>
                    <a:pt x="516" y="139"/>
                  </a:cubicBezTo>
                  <a:cubicBezTo>
                    <a:pt x="501" y="136"/>
                    <a:pt x="482" y="114"/>
                    <a:pt x="482" y="114"/>
                  </a:cubicBezTo>
                  <a:cubicBezTo>
                    <a:pt x="483" y="50"/>
                    <a:pt x="408" y="62"/>
                    <a:pt x="408" y="62"/>
                  </a:cubicBezTo>
                  <a:cubicBezTo>
                    <a:pt x="398" y="36"/>
                    <a:pt x="368" y="45"/>
                    <a:pt x="368" y="45"/>
                  </a:cubicBezTo>
                  <a:cubicBezTo>
                    <a:pt x="439" y="56"/>
                    <a:pt x="381" y="92"/>
                    <a:pt x="381" y="92"/>
                  </a:cubicBezTo>
                  <a:cubicBezTo>
                    <a:pt x="381" y="92"/>
                    <a:pt x="387" y="95"/>
                    <a:pt x="379" y="92"/>
                  </a:cubicBezTo>
                  <a:cubicBezTo>
                    <a:pt x="371" y="88"/>
                    <a:pt x="383" y="73"/>
                    <a:pt x="383" y="73"/>
                  </a:cubicBezTo>
                  <a:cubicBezTo>
                    <a:pt x="368" y="84"/>
                    <a:pt x="379" y="97"/>
                    <a:pt x="379" y="97"/>
                  </a:cubicBezTo>
                  <a:cubicBezTo>
                    <a:pt x="388" y="105"/>
                    <a:pt x="377" y="99"/>
                    <a:pt x="367" y="96"/>
                  </a:cubicBezTo>
                  <a:cubicBezTo>
                    <a:pt x="358" y="93"/>
                    <a:pt x="348" y="90"/>
                    <a:pt x="348" y="90"/>
                  </a:cubicBezTo>
                  <a:cubicBezTo>
                    <a:pt x="334" y="81"/>
                    <a:pt x="348" y="68"/>
                    <a:pt x="348" y="68"/>
                  </a:cubicBezTo>
                  <a:cubicBezTo>
                    <a:pt x="359" y="59"/>
                    <a:pt x="366" y="87"/>
                    <a:pt x="366" y="87"/>
                  </a:cubicBezTo>
                  <a:cubicBezTo>
                    <a:pt x="360" y="36"/>
                    <a:pt x="290" y="59"/>
                    <a:pt x="290" y="59"/>
                  </a:cubicBezTo>
                  <a:cubicBezTo>
                    <a:pt x="326" y="20"/>
                    <a:pt x="354" y="36"/>
                    <a:pt x="354" y="36"/>
                  </a:cubicBezTo>
                  <a:cubicBezTo>
                    <a:pt x="328" y="16"/>
                    <a:pt x="281" y="59"/>
                    <a:pt x="281" y="59"/>
                  </a:cubicBezTo>
                  <a:cubicBezTo>
                    <a:pt x="285" y="47"/>
                    <a:pt x="308" y="35"/>
                    <a:pt x="308" y="35"/>
                  </a:cubicBezTo>
                  <a:cubicBezTo>
                    <a:pt x="301" y="34"/>
                    <a:pt x="291" y="41"/>
                    <a:pt x="291" y="41"/>
                  </a:cubicBezTo>
                  <a:cubicBezTo>
                    <a:pt x="307" y="18"/>
                    <a:pt x="317" y="32"/>
                    <a:pt x="317" y="32"/>
                  </a:cubicBezTo>
                  <a:cubicBezTo>
                    <a:pt x="307" y="0"/>
                    <a:pt x="269" y="62"/>
                    <a:pt x="269" y="62"/>
                  </a:cubicBezTo>
                  <a:cubicBezTo>
                    <a:pt x="253" y="51"/>
                    <a:pt x="240" y="69"/>
                    <a:pt x="240" y="69"/>
                  </a:cubicBezTo>
                  <a:cubicBezTo>
                    <a:pt x="218" y="50"/>
                    <a:pt x="201" y="86"/>
                    <a:pt x="201" y="86"/>
                  </a:cubicBezTo>
                  <a:cubicBezTo>
                    <a:pt x="196" y="87"/>
                    <a:pt x="191" y="93"/>
                    <a:pt x="191" y="93"/>
                  </a:cubicBezTo>
                  <a:cubicBezTo>
                    <a:pt x="180" y="85"/>
                    <a:pt x="161" y="93"/>
                    <a:pt x="161" y="93"/>
                  </a:cubicBezTo>
                  <a:cubicBezTo>
                    <a:pt x="164" y="68"/>
                    <a:pt x="185" y="65"/>
                    <a:pt x="192" y="65"/>
                  </a:cubicBezTo>
                  <a:cubicBezTo>
                    <a:pt x="158" y="65"/>
                    <a:pt x="156" y="96"/>
                    <a:pt x="156" y="96"/>
                  </a:cubicBezTo>
                  <a:cubicBezTo>
                    <a:pt x="141" y="85"/>
                    <a:pt x="99" y="105"/>
                    <a:pt x="99" y="105"/>
                  </a:cubicBezTo>
                  <a:cubicBezTo>
                    <a:pt x="105" y="71"/>
                    <a:pt x="133" y="81"/>
                    <a:pt x="133" y="81"/>
                  </a:cubicBezTo>
                  <a:cubicBezTo>
                    <a:pt x="101" y="65"/>
                    <a:pt x="91" y="115"/>
                    <a:pt x="91" y="115"/>
                  </a:cubicBezTo>
                  <a:cubicBezTo>
                    <a:pt x="71" y="123"/>
                    <a:pt x="73" y="164"/>
                    <a:pt x="73" y="164"/>
                  </a:cubicBezTo>
                  <a:cubicBezTo>
                    <a:pt x="63" y="160"/>
                    <a:pt x="65" y="147"/>
                    <a:pt x="65" y="147"/>
                  </a:cubicBezTo>
                  <a:cubicBezTo>
                    <a:pt x="60" y="158"/>
                    <a:pt x="71" y="166"/>
                    <a:pt x="71" y="166"/>
                  </a:cubicBezTo>
                  <a:cubicBezTo>
                    <a:pt x="68" y="174"/>
                    <a:pt x="74" y="185"/>
                    <a:pt x="74" y="185"/>
                  </a:cubicBezTo>
                  <a:cubicBezTo>
                    <a:pt x="64" y="187"/>
                    <a:pt x="54" y="180"/>
                    <a:pt x="54" y="180"/>
                  </a:cubicBezTo>
                  <a:cubicBezTo>
                    <a:pt x="61" y="191"/>
                    <a:pt x="91" y="188"/>
                    <a:pt x="91" y="188"/>
                  </a:cubicBezTo>
                  <a:cubicBezTo>
                    <a:pt x="91" y="188"/>
                    <a:pt x="102" y="171"/>
                    <a:pt x="91" y="189"/>
                  </a:cubicBezTo>
                  <a:cubicBezTo>
                    <a:pt x="81" y="207"/>
                    <a:pt x="129" y="230"/>
                    <a:pt x="129" y="230"/>
                  </a:cubicBezTo>
                  <a:cubicBezTo>
                    <a:pt x="115" y="237"/>
                    <a:pt x="131" y="251"/>
                    <a:pt x="131" y="251"/>
                  </a:cubicBezTo>
                  <a:cubicBezTo>
                    <a:pt x="118" y="231"/>
                    <a:pt x="146" y="232"/>
                    <a:pt x="146" y="232"/>
                  </a:cubicBezTo>
                  <a:cubicBezTo>
                    <a:pt x="144" y="235"/>
                    <a:pt x="129" y="277"/>
                    <a:pt x="125" y="285"/>
                  </a:cubicBezTo>
                  <a:cubicBezTo>
                    <a:pt x="122" y="293"/>
                    <a:pt x="119" y="297"/>
                    <a:pt x="109" y="310"/>
                  </a:cubicBezTo>
                  <a:cubicBezTo>
                    <a:pt x="99" y="324"/>
                    <a:pt x="93" y="339"/>
                    <a:pt x="93" y="339"/>
                  </a:cubicBezTo>
                  <a:cubicBezTo>
                    <a:pt x="81" y="351"/>
                    <a:pt x="98" y="365"/>
                    <a:pt x="98" y="365"/>
                  </a:cubicBezTo>
                  <a:cubicBezTo>
                    <a:pt x="103" y="370"/>
                    <a:pt x="98" y="382"/>
                    <a:pt x="81" y="389"/>
                  </a:cubicBezTo>
                  <a:cubicBezTo>
                    <a:pt x="65" y="396"/>
                    <a:pt x="57" y="408"/>
                    <a:pt x="51" y="414"/>
                  </a:cubicBezTo>
                  <a:cubicBezTo>
                    <a:pt x="45" y="419"/>
                    <a:pt x="35" y="428"/>
                    <a:pt x="17" y="446"/>
                  </a:cubicBezTo>
                  <a:cubicBezTo>
                    <a:pt x="0" y="463"/>
                    <a:pt x="6" y="475"/>
                    <a:pt x="6" y="475"/>
                  </a:cubicBezTo>
                  <a:cubicBezTo>
                    <a:pt x="9" y="496"/>
                    <a:pt x="35" y="506"/>
                    <a:pt x="35" y="506"/>
                  </a:cubicBezTo>
                  <a:close/>
                  <a:moveTo>
                    <a:pt x="656" y="204"/>
                  </a:moveTo>
                  <a:cubicBezTo>
                    <a:pt x="645" y="202"/>
                    <a:pt x="637" y="203"/>
                    <a:pt x="637" y="203"/>
                  </a:cubicBezTo>
                  <a:cubicBezTo>
                    <a:pt x="638" y="198"/>
                    <a:pt x="628" y="193"/>
                    <a:pt x="628" y="193"/>
                  </a:cubicBezTo>
                  <a:cubicBezTo>
                    <a:pt x="629" y="190"/>
                    <a:pt x="629" y="187"/>
                    <a:pt x="629" y="187"/>
                  </a:cubicBezTo>
                  <a:cubicBezTo>
                    <a:pt x="637" y="185"/>
                    <a:pt x="643" y="183"/>
                    <a:pt x="648" y="180"/>
                  </a:cubicBezTo>
                  <a:cubicBezTo>
                    <a:pt x="655" y="188"/>
                    <a:pt x="657" y="197"/>
                    <a:pt x="656" y="204"/>
                  </a:cubicBezTo>
                  <a:close/>
                  <a:moveTo>
                    <a:pt x="642" y="175"/>
                  </a:moveTo>
                  <a:cubicBezTo>
                    <a:pt x="630" y="181"/>
                    <a:pt x="616" y="178"/>
                    <a:pt x="616" y="178"/>
                  </a:cubicBezTo>
                  <a:cubicBezTo>
                    <a:pt x="618" y="173"/>
                    <a:pt x="605" y="168"/>
                    <a:pt x="605" y="168"/>
                  </a:cubicBezTo>
                  <a:cubicBezTo>
                    <a:pt x="623" y="168"/>
                    <a:pt x="634" y="171"/>
                    <a:pt x="642" y="175"/>
                  </a:cubicBezTo>
                  <a:close/>
                </a:path>
              </a:pathLst>
            </a:custGeom>
            <a:solidFill>
              <a:schemeClr val="accent1"/>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7" name="Group 4"/>
            <p:cNvGrpSpPr/>
            <p:nvPr/>
          </p:nvGrpSpPr>
          <p:grpSpPr>
            <a:xfrm>
              <a:off x="6911115" y="4116699"/>
              <a:ext cx="934635" cy="960622"/>
              <a:chOff x="6746504" y="3812399"/>
              <a:chExt cx="1130908" cy="1162352"/>
            </a:xfrm>
          </p:grpSpPr>
          <p:sp>
            <p:nvSpPr>
              <p:cNvPr id="61" name="Freeform 6"/>
              <p:cNvSpPr/>
              <p:nvPr/>
            </p:nvSpPr>
            <p:spPr bwMode="auto">
              <a:xfrm>
                <a:off x="6746504" y="3812399"/>
                <a:ext cx="1130908" cy="1162352"/>
              </a:xfrm>
              <a:custGeom>
                <a:avLst/>
                <a:gdLst>
                  <a:gd name="T0" fmla="*/ 419 w 441"/>
                  <a:gd name="T1" fmla="*/ 163 h 453"/>
                  <a:gd name="T2" fmla="*/ 166 w 441"/>
                  <a:gd name="T3" fmla="*/ 34 h 453"/>
                  <a:gd name="T4" fmla="*/ 33 w 441"/>
                  <a:gd name="T5" fmla="*/ 285 h 453"/>
                  <a:gd name="T6" fmla="*/ 286 w 441"/>
                  <a:gd name="T7" fmla="*/ 415 h 453"/>
                  <a:gd name="T8" fmla="*/ 299 w 441"/>
                  <a:gd name="T9" fmla="*/ 410 h 453"/>
                  <a:gd name="T10" fmla="*/ 391 w 441"/>
                  <a:gd name="T11" fmla="*/ 453 h 453"/>
                  <a:gd name="T12" fmla="*/ 373 w 441"/>
                  <a:gd name="T13" fmla="*/ 361 h 453"/>
                  <a:gd name="T14" fmla="*/ 419 w 441"/>
                  <a:gd name="T15" fmla="*/ 163 h 4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453">
                    <a:moveTo>
                      <a:pt x="419" y="163"/>
                    </a:moveTo>
                    <a:cubicBezTo>
                      <a:pt x="386" y="58"/>
                      <a:pt x="272" y="0"/>
                      <a:pt x="166" y="34"/>
                    </a:cubicBezTo>
                    <a:cubicBezTo>
                      <a:pt x="59" y="67"/>
                      <a:pt x="0" y="180"/>
                      <a:pt x="33" y="285"/>
                    </a:cubicBezTo>
                    <a:cubicBezTo>
                      <a:pt x="66" y="390"/>
                      <a:pt x="180" y="448"/>
                      <a:pt x="286" y="415"/>
                    </a:cubicBezTo>
                    <a:cubicBezTo>
                      <a:pt x="290" y="413"/>
                      <a:pt x="295" y="412"/>
                      <a:pt x="299" y="410"/>
                    </a:cubicBezTo>
                    <a:cubicBezTo>
                      <a:pt x="391" y="453"/>
                      <a:pt x="391" y="453"/>
                      <a:pt x="391" y="453"/>
                    </a:cubicBezTo>
                    <a:cubicBezTo>
                      <a:pt x="373" y="361"/>
                      <a:pt x="373" y="361"/>
                      <a:pt x="373" y="361"/>
                    </a:cubicBezTo>
                    <a:cubicBezTo>
                      <a:pt x="421" y="310"/>
                      <a:pt x="441" y="235"/>
                      <a:pt x="419" y="163"/>
                    </a:cubicBezTo>
                    <a:close/>
                  </a:path>
                </a:pathLst>
              </a:custGeom>
              <a:solidFill>
                <a:schemeClr val="accent1"/>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22"/>
              <p:cNvSpPr>
                <a:spLocks noEditPoints="1"/>
              </p:cNvSpPr>
              <p:nvPr/>
            </p:nvSpPr>
            <p:spPr bwMode="auto">
              <a:xfrm>
                <a:off x="6928664" y="4178887"/>
                <a:ext cx="548648" cy="549732"/>
              </a:xfrm>
              <a:custGeom>
                <a:avLst/>
                <a:gdLst>
                  <a:gd name="T0" fmla="*/ 206 w 214"/>
                  <a:gd name="T1" fmla="*/ 84 h 214"/>
                  <a:gd name="T2" fmla="*/ 194 w 214"/>
                  <a:gd name="T3" fmla="*/ 84 h 214"/>
                  <a:gd name="T4" fmla="*/ 185 w 214"/>
                  <a:gd name="T5" fmla="*/ 60 h 214"/>
                  <a:gd name="T6" fmla="*/ 193 w 214"/>
                  <a:gd name="T7" fmla="*/ 52 h 214"/>
                  <a:gd name="T8" fmla="*/ 193 w 214"/>
                  <a:gd name="T9" fmla="*/ 41 h 214"/>
                  <a:gd name="T10" fmla="*/ 170 w 214"/>
                  <a:gd name="T11" fmla="*/ 19 h 214"/>
                  <a:gd name="T12" fmla="*/ 159 w 214"/>
                  <a:gd name="T13" fmla="*/ 19 h 214"/>
                  <a:gd name="T14" fmla="*/ 152 w 214"/>
                  <a:gd name="T15" fmla="*/ 26 h 214"/>
                  <a:gd name="T16" fmla="*/ 130 w 214"/>
                  <a:gd name="T17" fmla="*/ 16 h 214"/>
                  <a:gd name="T18" fmla="*/ 130 w 214"/>
                  <a:gd name="T19" fmla="*/ 8 h 214"/>
                  <a:gd name="T20" fmla="*/ 123 w 214"/>
                  <a:gd name="T21" fmla="*/ 0 h 214"/>
                  <a:gd name="T22" fmla="*/ 91 w 214"/>
                  <a:gd name="T23" fmla="*/ 0 h 214"/>
                  <a:gd name="T24" fmla="*/ 84 w 214"/>
                  <a:gd name="T25" fmla="*/ 8 h 214"/>
                  <a:gd name="T26" fmla="*/ 84 w 214"/>
                  <a:gd name="T27" fmla="*/ 14 h 214"/>
                  <a:gd name="T28" fmla="*/ 56 w 214"/>
                  <a:gd name="T29" fmla="*/ 25 h 214"/>
                  <a:gd name="T30" fmla="*/ 52 w 214"/>
                  <a:gd name="T31" fmla="*/ 21 h 214"/>
                  <a:gd name="T32" fmla="*/ 41 w 214"/>
                  <a:gd name="T33" fmla="*/ 22 h 214"/>
                  <a:gd name="T34" fmla="*/ 19 w 214"/>
                  <a:gd name="T35" fmla="*/ 44 h 214"/>
                  <a:gd name="T36" fmla="*/ 19 w 214"/>
                  <a:gd name="T37" fmla="*/ 55 h 214"/>
                  <a:gd name="T38" fmla="*/ 23 w 214"/>
                  <a:gd name="T39" fmla="*/ 58 h 214"/>
                  <a:gd name="T40" fmla="*/ 13 w 214"/>
                  <a:gd name="T41" fmla="*/ 84 h 214"/>
                  <a:gd name="T42" fmla="*/ 8 w 214"/>
                  <a:gd name="T43" fmla="*/ 84 h 214"/>
                  <a:gd name="T44" fmla="*/ 0 w 214"/>
                  <a:gd name="T45" fmla="*/ 91 h 214"/>
                  <a:gd name="T46" fmla="*/ 0 w 214"/>
                  <a:gd name="T47" fmla="*/ 123 h 214"/>
                  <a:gd name="T48" fmla="*/ 8 w 214"/>
                  <a:gd name="T49" fmla="*/ 131 h 214"/>
                  <a:gd name="T50" fmla="*/ 13 w 214"/>
                  <a:gd name="T51" fmla="*/ 131 h 214"/>
                  <a:gd name="T52" fmla="*/ 26 w 214"/>
                  <a:gd name="T53" fmla="*/ 157 h 214"/>
                  <a:gd name="T54" fmla="*/ 21 w 214"/>
                  <a:gd name="T55" fmla="*/ 162 h 214"/>
                  <a:gd name="T56" fmla="*/ 21 w 214"/>
                  <a:gd name="T57" fmla="*/ 173 h 214"/>
                  <a:gd name="T58" fmla="*/ 44 w 214"/>
                  <a:gd name="T59" fmla="*/ 195 h 214"/>
                  <a:gd name="T60" fmla="*/ 55 w 214"/>
                  <a:gd name="T61" fmla="*/ 195 h 214"/>
                  <a:gd name="T62" fmla="*/ 61 w 214"/>
                  <a:gd name="T63" fmla="*/ 189 h 214"/>
                  <a:gd name="T64" fmla="*/ 84 w 214"/>
                  <a:gd name="T65" fmla="*/ 197 h 214"/>
                  <a:gd name="T66" fmla="*/ 84 w 214"/>
                  <a:gd name="T67" fmla="*/ 206 h 214"/>
                  <a:gd name="T68" fmla="*/ 91 w 214"/>
                  <a:gd name="T69" fmla="*/ 214 h 214"/>
                  <a:gd name="T70" fmla="*/ 123 w 214"/>
                  <a:gd name="T71" fmla="*/ 214 h 214"/>
                  <a:gd name="T72" fmla="*/ 130 w 214"/>
                  <a:gd name="T73" fmla="*/ 206 h 214"/>
                  <a:gd name="T74" fmla="*/ 130 w 214"/>
                  <a:gd name="T75" fmla="*/ 195 h 214"/>
                  <a:gd name="T76" fmla="*/ 153 w 214"/>
                  <a:gd name="T77" fmla="*/ 184 h 214"/>
                  <a:gd name="T78" fmla="*/ 162 w 214"/>
                  <a:gd name="T79" fmla="*/ 193 h 214"/>
                  <a:gd name="T80" fmla="*/ 173 w 214"/>
                  <a:gd name="T81" fmla="*/ 193 h 214"/>
                  <a:gd name="T82" fmla="*/ 195 w 214"/>
                  <a:gd name="T83" fmla="*/ 170 h 214"/>
                  <a:gd name="T84" fmla="*/ 195 w 214"/>
                  <a:gd name="T85" fmla="*/ 159 h 214"/>
                  <a:gd name="T86" fmla="*/ 185 w 214"/>
                  <a:gd name="T87" fmla="*/ 150 h 214"/>
                  <a:gd name="T88" fmla="*/ 193 w 214"/>
                  <a:gd name="T89" fmla="*/ 131 h 214"/>
                  <a:gd name="T90" fmla="*/ 206 w 214"/>
                  <a:gd name="T91" fmla="*/ 131 h 214"/>
                  <a:gd name="T92" fmla="*/ 214 w 214"/>
                  <a:gd name="T93" fmla="*/ 123 h 214"/>
                  <a:gd name="T94" fmla="*/ 214 w 214"/>
                  <a:gd name="T95" fmla="*/ 91 h 214"/>
                  <a:gd name="T96" fmla="*/ 206 w 214"/>
                  <a:gd name="T97" fmla="*/ 84 h 214"/>
                  <a:gd name="T98" fmla="*/ 103 w 214"/>
                  <a:gd name="T99" fmla="*/ 156 h 214"/>
                  <a:gd name="T100" fmla="*/ 53 w 214"/>
                  <a:gd name="T101" fmla="*/ 106 h 214"/>
                  <a:gd name="T102" fmla="*/ 103 w 214"/>
                  <a:gd name="T103" fmla="*/ 55 h 214"/>
                  <a:gd name="T104" fmla="*/ 153 w 214"/>
                  <a:gd name="T105" fmla="*/ 106 h 214"/>
                  <a:gd name="T106" fmla="*/ 103 w 214"/>
                  <a:gd name="T107" fmla="*/ 156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4" h="214">
                    <a:moveTo>
                      <a:pt x="206" y="84"/>
                    </a:moveTo>
                    <a:cubicBezTo>
                      <a:pt x="194" y="84"/>
                      <a:pt x="194" y="84"/>
                      <a:pt x="194" y="84"/>
                    </a:cubicBezTo>
                    <a:cubicBezTo>
                      <a:pt x="192" y="75"/>
                      <a:pt x="189" y="68"/>
                      <a:pt x="185" y="60"/>
                    </a:cubicBezTo>
                    <a:cubicBezTo>
                      <a:pt x="193" y="52"/>
                      <a:pt x="193" y="52"/>
                      <a:pt x="193" y="52"/>
                    </a:cubicBezTo>
                    <a:cubicBezTo>
                      <a:pt x="196" y="49"/>
                      <a:pt x="196" y="44"/>
                      <a:pt x="193" y="41"/>
                    </a:cubicBezTo>
                    <a:cubicBezTo>
                      <a:pt x="170" y="19"/>
                      <a:pt x="170" y="19"/>
                      <a:pt x="170" y="19"/>
                    </a:cubicBezTo>
                    <a:cubicBezTo>
                      <a:pt x="167" y="16"/>
                      <a:pt x="162" y="16"/>
                      <a:pt x="159" y="19"/>
                    </a:cubicBezTo>
                    <a:cubicBezTo>
                      <a:pt x="152" y="26"/>
                      <a:pt x="152" y="26"/>
                      <a:pt x="152" y="26"/>
                    </a:cubicBezTo>
                    <a:cubicBezTo>
                      <a:pt x="146" y="22"/>
                      <a:pt x="138" y="19"/>
                      <a:pt x="130" y="16"/>
                    </a:cubicBezTo>
                    <a:cubicBezTo>
                      <a:pt x="130" y="8"/>
                      <a:pt x="130" y="8"/>
                      <a:pt x="130" y="8"/>
                    </a:cubicBezTo>
                    <a:cubicBezTo>
                      <a:pt x="130" y="4"/>
                      <a:pt x="127" y="0"/>
                      <a:pt x="123" y="0"/>
                    </a:cubicBezTo>
                    <a:cubicBezTo>
                      <a:pt x="91" y="0"/>
                      <a:pt x="91" y="0"/>
                      <a:pt x="91" y="0"/>
                    </a:cubicBezTo>
                    <a:cubicBezTo>
                      <a:pt x="87" y="0"/>
                      <a:pt x="84" y="4"/>
                      <a:pt x="84" y="8"/>
                    </a:cubicBezTo>
                    <a:cubicBezTo>
                      <a:pt x="84" y="14"/>
                      <a:pt x="84" y="14"/>
                      <a:pt x="84" y="14"/>
                    </a:cubicBezTo>
                    <a:cubicBezTo>
                      <a:pt x="74" y="17"/>
                      <a:pt x="64" y="20"/>
                      <a:pt x="56" y="25"/>
                    </a:cubicBezTo>
                    <a:cubicBezTo>
                      <a:pt x="52" y="21"/>
                      <a:pt x="52" y="21"/>
                      <a:pt x="52" y="21"/>
                    </a:cubicBezTo>
                    <a:cubicBezTo>
                      <a:pt x="49" y="18"/>
                      <a:pt x="44" y="19"/>
                      <a:pt x="41" y="22"/>
                    </a:cubicBezTo>
                    <a:cubicBezTo>
                      <a:pt x="19" y="44"/>
                      <a:pt x="19" y="44"/>
                      <a:pt x="19" y="44"/>
                    </a:cubicBezTo>
                    <a:cubicBezTo>
                      <a:pt x="16" y="47"/>
                      <a:pt x="16" y="52"/>
                      <a:pt x="19" y="55"/>
                    </a:cubicBezTo>
                    <a:cubicBezTo>
                      <a:pt x="23" y="58"/>
                      <a:pt x="23" y="58"/>
                      <a:pt x="23" y="58"/>
                    </a:cubicBezTo>
                    <a:cubicBezTo>
                      <a:pt x="18" y="66"/>
                      <a:pt x="15" y="75"/>
                      <a:pt x="13" y="84"/>
                    </a:cubicBezTo>
                    <a:cubicBezTo>
                      <a:pt x="8" y="84"/>
                      <a:pt x="8" y="84"/>
                      <a:pt x="8" y="84"/>
                    </a:cubicBezTo>
                    <a:cubicBezTo>
                      <a:pt x="4" y="84"/>
                      <a:pt x="0" y="87"/>
                      <a:pt x="0" y="91"/>
                    </a:cubicBezTo>
                    <a:cubicBezTo>
                      <a:pt x="0" y="123"/>
                      <a:pt x="0" y="123"/>
                      <a:pt x="0" y="123"/>
                    </a:cubicBezTo>
                    <a:cubicBezTo>
                      <a:pt x="0" y="127"/>
                      <a:pt x="4" y="131"/>
                      <a:pt x="8" y="131"/>
                    </a:cubicBezTo>
                    <a:cubicBezTo>
                      <a:pt x="13" y="131"/>
                      <a:pt x="13" y="131"/>
                      <a:pt x="13" y="131"/>
                    </a:cubicBezTo>
                    <a:cubicBezTo>
                      <a:pt x="16" y="140"/>
                      <a:pt x="20" y="149"/>
                      <a:pt x="26" y="157"/>
                    </a:cubicBezTo>
                    <a:cubicBezTo>
                      <a:pt x="21" y="162"/>
                      <a:pt x="21" y="162"/>
                      <a:pt x="21" y="162"/>
                    </a:cubicBezTo>
                    <a:cubicBezTo>
                      <a:pt x="18" y="165"/>
                      <a:pt x="18" y="170"/>
                      <a:pt x="21" y="173"/>
                    </a:cubicBezTo>
                    <a:cubicBezTo>
                      <a:pt x="44" y="195"/>
                      <a:pt x="44" y="195"/>
                      <a:pt x="44" y="195"/>
                    </a:cubicBezTo>
                    <a:cubicBezTo>
                      <a:pt x="47" y="198"/>
                      <a:pt x="52" y="198"/>
                      <a:pt x="55" y="195"/>
                    </a:cubicBezTo>
                    <a:cubicBezTo>
                      <a:pt x="61" y="189"/>
                      <a:pt x="61" y="189"/>
                      <a:pt x="61" y="189"/>
                    </a:cubicBezTo>
                    <a:cubicBezTo>
                      <a:pt x="68" y="192"/>
                      <a:pt x="76" y="195"/>
                      <a:pt x="84" y="197"/>
                    </a:cubicBezTo>
                    <a:cubicBezTo>
                      <a:pt x="84" y="206"/>
                      <a:pt x="84" y="206"/>
                      <a:pt x="84" y="206"/>
                    </a:cubicBezTo>
                    <a:cubicBezTo>
                      <a:pt x="84" y="211"/>
                      <a:pt x="87" y="214"/>
                      <a:pt x="91" y="214"/>
                    </a:cubicBezTo>
                    <a:cubicBezTo>
                      <a:pt x="123" y="214"/>
                      <a:pt x="123" y="214"/>
                      <a:pt x="123" y="214"/>
                    </a:cubicBezTo>
                    <a:cubicBezTo>
                      <a:pt x="127" y="214"/>
                      <a:pt x="130" y="211"/>
                      <a:pt x="130" y="206"/>
                    </a:cubicBezTo>
                    <a:cubicBezTo>
                      <a:pt x="130" y="195"/>
                      <a:pt x="130" y="195"/>
                      <a:pt x="130" y="195"/>
                    </a:cubicBezTo>
                    <a:cubicBezTo>
                      <a:pt x="139" y="192"/>
                      <a:pt x="146" y="189"/>
                      <a:pt x="153" y="184"/>
                    </a:cubicBezTo>
                    <a:cubicBezTo>
                      <a:pt x="162" y="193"/>
                      <a:pt x="162" y="193"/>
                      <a:pt x="162" y="193"/>
                    </a:cubicBezTo>
                    <a:cubicBezTo>
                      <a:pt x="165" y="196"/>
                      <a:pt x="170" y="196"/>
                      <a:pt x="173" y="193"/>
                    </a:cubicBezTo>
                    <a:cubicBezTo>
                      <a:pt x="195" y="170"/>
                      <a:pt x="195" y="170"/>
                      <a:pt x="195" y="170"/>
                    </a:cubicBezTo>
                    <a:cubicBezTo>
                      <a:pt x="198" y="167"/>
                      <a:pt x="198" y="162"/>
                      <a:pt x="195" y="159"/>
                    </a:cubicBezTo>
                    <a:cubicBezTo>
                      <a:pt x="185" y="150"/>
                      <a:pt x="185" y="150"/>
                      <a:pt x="185" y="150"/>
                    </a:cubicBezTo>
                    <a:cubicBezTo>
                      <a:pt x="188" y="144"/>
                      <a:pt x="191" y="137"/>
                      <a:pt x="193" y="131"/>
                    </a:cubicBezTo>
                    <a:cubicBezTo>
                      <a:pt x="206" y="131"/>
                      <a:pt x="206" y="131"/>
                      <a:pt x="206" y="131"/>
                    </a:cubicBezTo>
                    <a:cubicBezTo>
                      <a:pt x="210" y="131"/>
                      <a:pt x="214" y="127"/>
                      <a:pt x="214" y="123"/>
                    </a:cubicBezTo>
                    <a:cubicBezTo>
                      <a:pt x="214" y="91"/>
                      <a:pt x="214" y="91"/>
                      <a:pt x="214" y="91"/>
                    </a:cubicBezTo>
                    <a:cubicBezTo>
                      <a:pt x="214" y="87"/>
                      <a:pt x="210" y="84"/>
                      <a:pt x="206" y="84"/>
                    </a:cubicBezTo>
                    <a:close/>
                    <a:moveTo>
                      <a:pt x="103" y="156"/>
                    </a:moveTo>
                    <a:cubicBezTo>
                      <a:pt x="76" y="156"/>
                      <a:pt x="53" y="133"/>
                      <a:pt x="53" y="106"/>
                    </a:cubicBezTo>
                    <a:cubicBezTo>
                      <a:pt x="53" y="78"/>
                      <a:pt x="76" y="55"/>
                      <a:pt x="103" y="55"/>
                    </a:cubicBezTo>
                    <a:cubicBezTo>
                      <a:pt x="131" y="55"/>
                      <a:pt x="153" y="78"/>
                      <a:pt x="153" y="106"/>
                    </a:cubicBezTo>
                    <a:cubicBezTo>
                      <a:pt x="153" y="133"/>
                      <a:pt x="131" y="156"/>
                      <a:pt x="103" y="15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23"/>
              <p:cNvSpPr>
                <a:spLocks noEditPoints="1"/>
              </p:cNvSpPr>
              <p:nvPr/>
            </p:nvSpPr>
            <p:spPr bwMode="auto">
              <a:xfrm>
                <a:off x="7433940" y="4159370"/>
                <a:ext cx="292757" cy="291672"/>
              </a:xfrm>
              <a:custGeom>
                <a:avLst/>
                <a:gdLst>
                  <a:gd name="T0" fmla="*/ 103 w 114"/>
                  <a:gd name="T1" fmla="*/ 30 h 114"/>
                  <a:gd name="T2" fmla="*/ 97 w 114"/>
                  <a:gd name="T3" fmla="*/ 31 h 114"/>
                  <a:gd name="T4" fmla="*/ 89 w 114"/>
                  <a:gd name="T5" fmla="*/ 21 h 114"/>
                  <a:gd name="T6" fmla="*/ 92 w 114"/>
                  <a:gd name="T7" fmla="*/ 16 h 114"/>
                  <a:gd name="T8" fmla="*/ 90 w 114"/>
                  <a:gd name="T9" fmla="*/ 10 h 114"/>
                  <a:gd name="T10" fmla="*/ 75 w 114"/>
                  <a:gd name="T11" fmla="*/ 3 h 114"/>
                  <a:gd name="T12" fmla="*/ 69 w 114"/>
                  <a:gd name="T13" fmla="*/ 5 h 114"/>
                  <a:gd name="T14" fmla="*/ 67 w 114"/>
                  <a:gd name="T15" fmla="*/ 9 h 114"/>
                  <a:gd name="T16" fmla="*/ 54 w 114"/>
                  <a:gd name="T17" fmla="*/ 8 h 114"/>
                  <a:gd name="T18" fmla="*/ 53 w 114"/>
                  <a:gd name="T19" fmla="*/ 3 h 114"/>
                  <a:gd name="T20" fmla="*/ 48 w 114"/>
                  <a:gd name="T21" fmla="*/ 1 h 114"/>
                  <a:gd name="T22" fmla="*/ 32 w 114"/>
                  <a:gd name="T23" fmla="*/ 6 h 114"/>
                  <a:gd name="T24" fmla="*/ 29 w 114"/>
                  <a:gd name="T25" fmla="*/ 11 h 114"/>
                  <a:gd name="T26" fmla="*/ 31 w 114"/>
                  <a:gd name="T27" fmla="*/ 14 h 114"/>
                  <a:gd name="T28" fmla="*/ 18 w 114"/>
                  <a:gd name="T29" fmla="*/ 24 h 114"/>
                  <a:gd name="T30" fmla="*/ 16 w 114"/>
                  <a:gd name="T31" fmla="*/ 23 h 114"/>
                  <a:gd name="T32" fmla="*/ 10 w 114"/>
                  <a:gd name="T33" fmla="*/ 24 h 114"/>
                  <a:gd name="T34" fmla="*/ 3 w 114"/>
                  <a:gd name="T35" fmla="*/ 39 h 114"/>
                  <a:gd name="T36" fmla="*/ 5 w 114"/>
                  <a:gd name="T37" fmla="*/ 45 h 114"/>
                  <a:gd name="T38" fmla="*/ 7 w 114"/>
                  <a:gd name="T39" fmla="*/ 46 h 114"/>
                  <a:gd name="T40" fmla="*/ 6 w 114"/>
                  <a:gd name="T41" fmla="*/ 60 h 114"/>
                  <a:gd name="T42" fmla="*/ 3 w 114"/>
                  <a:gd name="T43" fmla="*/ 61 h 114"/>
                  <a:gd name="T44" fmla="*/ 1 w 114"/>
                  <a:gd name="T45" fmla="*/ 66 h 114"/>
                  <a:gd name="T46" fmla="*/ 6 w 114"/>
                  <a:gd name="T47" fmla="*/ 82 h 114"/>
                  <a:gd name="T48" fmla="*/ 11 w 114"/>
                  <a:gd name="T49" fmla="*/ 85 h 114"/>
                  <a:gd name="T50" fmla="*/ 14 w 114"/>
                  <a:gd name="T51" fmla="*/ 84 h 114"/>
                  <a:gd name="T52" fmla="*/ 24 w 114"/>
                  <a:gd name="T53" fmla="*/ 95 h 114"/>
                  <a:gd name="T54" fmla="*/ 23 w 114"/>
                  <a:gd name="T55" fmla="*/ 98 h 114"/>
                  <a:gd name="T56" fmla="*/ 24 w 114"/>
                  <a:gd name="T57" fmla="*/ 104 h 114"/>
                  <a:gd name="T58" fmla="*/ 39 w 114"/>
                  <a:gd name="T59" fmla="*/ 111 h 114"/>
                  <a:gd name="T60" fmla="*/ 45 w 114"/>
                  <a:gd name="T61" fmla="*/ 109 h 114"/>
                  <a:gd name="T62" fmla="*/ 47 w 114"/>
                  <a:gd name="T63" fmla="*/ 105 h 114"/>
                  <a:gd name="T64" fmla="*/ 59 w 114"/>
                  <a:gd name="T65" fmla="*/ 106 h 114"/>
                  <a:gd name="T66" fmla="*/ 61 w 114"/>
                  <a:gd name="T67" fmla="*/ 111 h 114"/>
                  <a:gd name="T68" fmla="*/ 66 w 114"/>
                  <a:gd name="T69" fmla="*/ 113 h 114"/>
                  <a:gd name="T70" fmla="*/ 82 w 114"/>
                  <a:gd name="T71" fmla="*/ 108 h 114"/>
                  <a:gd name="T72" fmla="*/ 85 w 114"/>
                  <a:gd name="T73" fmla="*/ 103 h 114"/>
                  <a:gd name="T74" fmla="*/ 83 w 114"/>
                  <a:gd name="T75" fmla="*/ 97 h 114"/>
                  <a:gd name="T76" fmla="*/ 93 w 114"/>
                  <a:gd name="T77" fmla="*/ 89 h 114"/>
                  <a:gd name="T78" fmla="*/ 98 w 114"/>
                  <a:gd name="T79" fmla="*/ 92 h 114"/>
                  <a:gd name="T80" fmla="*/ 104 w 114"/>
                  <a:gd name="T81" fmla="*/ 90 h 114"/>
                  <a:gd name="T82" fmla="*/ 111 w 114"/>
                  <a:gd name="T83" fmla="*/ 75 h 114"/>
                  <a:gd name="T84" fmla="*/ 109 w 114"/>
                  <a:gd name="T85" fmla="*/ 69 h 114"/>
                  <a:gd name="T86" fmla="*/ 103 w 114"/>
                  <a:gd name="T87" fmla="*/ 66 h 114"/>
                  <a:gd name="T88" fmla="*/ 104 w 114"/>
                  <a:gd name="T89" fmla="*/ 55 h 114"/>
                  <a:gd name="T90" fmla="*/ 111 w 114"/>
                  <a:gd name="T91" fmla="*/ 53 h 114"/>
                  <a:gd name="T92" fmla="*/ 113 w 114"/>
                  <a:gd name="T93" fmla="*/ 48 h 114"/>
                  <a:gd name="T94" fmla="*/ 108 w 114"/>
                  <a:gd name="T95" fmla="*/ 32 h 114"/>
                  <a:gd name="T96" fmla="*/ 103 w 114"/>
                  <a:gd name="T97" fmla="*/ 30 h 114"/>
                  <a:gd name="T98" fmla="*/ 63 w 114"/>
                  <a:gd name="T99" fmla="*/ 82 h 114"/>
                  <a:gd name="T100" fmla="*/ 30 w 114"/>
                  <a:gd name="T101" fmla="*/ 65 h 114"/>
                  <a:gd name="T102" fmla="*/ 47 w 114"/>
                  <a:gd name="T103" fmla="*/ 32 h 114"/>
                  <a:gd name="T104" fmla="*/ 80 w 114"/>
                  <a:gd name="T105" fmla="*/ 49 h 114"/>
                  <a:gd name="T106" fmla="*/ 63 w 114"/>
                  <a:gd name="T107" fmla="*/ 8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4" h="114">
                    <a:moveTo>
                      <a:pt x="103" y="30"/>
                    </a:moveTo>
                    <a:cubicBezTo>
                      <a:pt x="97" y="31"/>
                      <a:pt x="97" y="31"/>
                      <a:pt x="97" y="31"/>
                    </a:cubicBezTo>
                    <a:cubicBezTo>
                      <a:pt x="95" y="28"/>
                      <a:pt x="92" y="24"/>
                      <a:pt x="89" y="21"/>
                    </a:cubicBezTo>
                    <a:cubicBezTo>
                      <a:pt x="92" y="16"/>
                      <a:pt x="92" y="16"/>
                      <a:pt x="92" y="16"/>
                    </a:cubicBezTo>
                    <a:cubicBezTo>
                      <a:pt x="92" y="14"/>
                      <a:pt x="92" y="11"/>
                      <a:pt x="90" y="10"/>
                    </a:cubicBezTo>
                    <a:cubicBezTo>
                      <a:pt x="75" y="3"/>
                      <a:pt x="75" y="3"/>
                      <a:pt x="75" y="3"/>
                    </a:cubicBezTo>
                    <a:cubicBezTo>
                      <a:pt x="73" y="2"/>
                      <a:pt x="70" y="3"/>
                      <a:pt x="69" y="5"/>
                    </a:cubicBezTo>
                    <a:cubicBezTo>
                      <a:pt x="67" y="9"/>
                      <a:pt x="67" y="9"/>
                      <a:pt x="67" y="9"/>
                    </a:cubicBezTo>
                    <a:cubicBezTo>
                      <a:pt x="63" y="8"/>
                      <a:pt x="59" y="8"/>
                      <a:pt x="54" y="8"/>
                    </a:cubicBezTo>
                    <a:cubicBezTo>
                      <a:pt x="53" y="3"/>
                      <a:pt x="53" y="3"/>
                      <a:pt x="53" y="3"/>
                    </a:cubicBezTo>
                    <a:cubicBezTo>
                      <a:pt x="52" y="1"/>
                      <a:pt x="50" y="0"/>
                      <a:pt x="48" y="1"/>
                    </a:cubicBezTo>
                    <a:cubicBezTo>
                      <a:pt x="32" y="6"/>
                      <a:pt x="32" y="6"/>
                      <a:pt x="32" y="6"/>
                    </a:cubicBezTo>
                    <a:cubicBezTo>
                      <a:pt x="30" y="7"/>
                      <a:pt x="29" y="9"/>
                      <a:pt x="29" y="11"/>
                    </a:cubicBezTo>
                    <a:cubicBezTo>
                      <a:pt x="31" y="14"/>
                      <a:pt x="31" y="14"/>
                      <a:pt x="31" y="14"/>
                    </a:cubicBezTo>
                    <a:cubicBezTo>
                      <a:pt x="26" y="17"/>
                      <a:pt x="22" y="20"/>
                      <a:pt x="18" y="24"/>
                    </a:cubicBezTo>
                    <a:cubicBezTo>
                      <a:pt x="16" y="23"/>
                      <a:pt x="16" y="23"/>
                      <a:pt x="16" y="23"/>
                    </a:cubicBezTo>
                    <a:cubicBezTo>
                      <a:pt x="14" y="22"/>
                      <a:pt x="11" y="22"/>
                      <a:pt x="10" y="24"/>
                    </a:cubicBezTo>
                    <a:cubicBezTo>
                      <a:pt x="3" y="39"/>
                      <a:pt x="3" y="39"/>
                      <a:pt x="3" y="39"/>
                    </a:cubicBezTo>
                    <a:cubicBezTo>
                      <a:pt x="2" y="41"/>
                      <a:pt x="3" y="44"/>
                      <a:pt x="5" y="45"/>
                    </a:cubicBezTo>
                    <a:cubicBezTo>
                      <a:pt x="7" y="46"/>
                      <a:pt x="7" y="46"/>
                      <a:pt x="7" y="46"/>
                    </a:cubicBezTo>
                    <a:cubicBezTo>
                      <a:pt x="6" y="51"/>
                      <a:pt x="5" y="55"/>
                      <a:pt x="6" y="60"/>
                    </a:cubicBezTo>
                    <a:cubicBezTo>
                      <a:pt x="3" y="61"/>
                      <a:pt x="3" y="61"/>
                      <a:pt x="3" y="61"/>
                    </a:cubicBezTo>
                    <a:cubicBezTo>
                      <a:pt x="1" y="62"/>
                      <a:pt x="0" y="64"/>
                      <a:pt x="1" y="66"/>
                    </a:cubicBezTo>
                    <a:cubicBezTo>
                      <a:pt x="6" y="82"/>
                      <a:pt x="6" y="82"/>
                      <a:pt x="6" y="82"/>
                    </a:cubicBezTo>
                    <a:cubicBezTo>
                      <a:pt x="7" y="84"/>
                      <a:pt x="9" y="85"/>
                      <a:pt x="11" y="85"/>
                    </a:cubicBezTo>
                    <a:cubicBezTo>
                      <a:pt x="14" y="84"/>
                      <a:pt x="14" y="84"/>
                      <a:pt x="14" y="84"/>
                    </a:cubicBezTo>
                    <a:cubicBezTo>
                      <a:pt x="17" y="88"/>
                      <a:pt x="20" y="92"/>
                      <a:pt x="24" y="95"/>
                    </a:cubicBezTo>
                    <a:cubicBezTo>
                      <a:pt x="23" y="98"/>
                      <a:pt x="23" y="98"/>
                      <a:pt x="23" y="98"/>
                    </a:cubicBezTo>
                    <a:cubicBezTo>
                      <a:pt x="22" y="100"/>
                      <a:pt x="22" y="103"/>
                      <a:pt x="24" y="104"/>
                    </a:cubicBezTo>
                    <a:cubicBezTo>
                      <a:pt x="39" y="111"/>
                      <a:pt x="39" y="111"/>
                      <a:pt x="39" y="111"/>
                    </a:cubicBezTo>
                    <a:cubicBezTo>
                      <a:pt x="41" y="112"/>
                      <a:pt x="44" y="111"/>
                      <a:pt x="45" y="109"/>
                    </a:cubicBezTo>
                    <a:cubicBezTo>
                      <a:pt x="47" y="105"/>
                      <a:pt x="47" y="105"/>
                      <a:pt x="47" y="105"/>
                    </a:cubicBezTo>
                    <a:cubicBezTo>
                      <a:pt x="51" y="106"/>
                      <a:pt x="55" y="106"/>
                      <a:pt x="59" y="106"/>
                    </a:cubicBezTo>
                    <a:cubicBezTo>
                      <a:pt x="61" y="111"/>
                      <a:pt x="61" y="111"/>
                      <a:pt x="61" y="111"/>
                    </a:cubicBezTo>
                    <a:cubicBezTo>
                      <a:pt x="62" y="113"/>
                      <a:pt x="64" y="114"/>
                      <a:pt x="66" y="113"/>
                    </a:cubicBezTo>
                    <a:cubicBezTo>
                      <a:pt x="82" y="108"/>
                      <a:pt x="82" y="108"/>
                      <a:pt x="82" y="108"/>
                    </a:cubicBezTo>
                    <a:cubicBezTo>
                      <a:pt x="84" y="108"/>
                      <a:pt x="85" y="105"/>
                      <a:pt x="85" y="103"/>
                    </a:cubicBezTo>
                    <a:cubicBezTo>
                      <a:pt x="83" y="97"/>
                      <a:pt x="83" y="97"/>
                      <a:pt x="83" y="97"/>
                    </a:cubicBezTo>
                    <a:cubicBezTo>
                      <a:pt x="86" y="95"/>
                      <a:pt x="90" y="92"/>
                      <a:pt x="93" y="89"/>
                    </a:cubicBezTo>
                    <a:cubicBezTo>
                      <a:pt x="98" y="92"/>
                      <a:pt x="98" y="92"/>
                      <a:pt x="98" y="92"/>
                    </a:cubicBezTo>
                    <a:cubicBezTo>
                      <a:pt x="100" y="92"/>
                      <a:pt x="103" y="92"/>
                      <a:pt x="104" y="90"/>
                    </a:cubicBezTo>
                    <a:cubicBezTo>
                      <a:pt x="111" y="75"/>
                      <a:pt x="111" y="75"/>
                      <a:pt x="111" y="75"/>
                    </a:cubicBezTo>
                    <a:cubicBezTo>
                      <a:pt x="112" y="73"/>
                      <a:pt x="111" y="70"/>
                      <a:pt x="109" y="69"/>
                    </a:cubicBezTo>
                    <a:cubicBezTo>
                      <a:pt x="103" y="66"/>
                      <a:pt x="103" y="66"/>
                      <a:pt x="103" y="66"/>
                    </a:cubicBezTo>
                    <a:cubicBezTo>
                      <a:pt x="104" y="63"/>
                      <a:pt x="104" y="59"/>
                      <a:pt x="104" y="55"/>
                    </a:cubicBezTo>
                    <a:cubicBezTo>
                      <a:pt x="111" y="53"/>
                      <a:pt x="111" y="53"/>
                      <a:pt x="111" y="53"/>
                    </a:cubicBezTo>
                    <a:cubicBezTo>
                      <a:pt x="113" y="52"/>
                      <a:pt x="114" y="50"/>
                      <a:pt x="113" y="48"/>
                    </a:cubicBezTo>
                    <a:cubicBezTo>
                      <a:pt x="108" y="32"/>
                      <a:pt x="108" y="32"/>
                      <a:pt x="108" y="32"/>
                    </a:cubicBezTo>
                    <a:cubicBezTo>
                      <a:pt x="108" y="30"/>
                      <a:pt x="105" y="29"/>
                      <a:pt x="103" y="30"/>
                    </a:cubicBezTo>
                    <a:close/>
                    <a:moveTo>
                      <a:pt x="63" y="82"/>
                    </a:moveTo>
                    <a:cubicBezTo>
                      <a:pt x="49" y="86"/>
                      <a:pt x="34" y="79"/>
                      <a:pt x="30" y="65"/>
                    </a:cubicBezTo>
                    <a:cubicBezTo>
                      <a:pt x="25" y="51"/>
                      <a:pt x="33" y="36"/>
                      <a:pt x="47" y="32"/>
                    </a:cubicBezTo>
                    <a:cubicBezTo>
                      <a:pt x="61" y="27"/>
                      <a:pt x="76" y="35"/>
                      <a:pt x="80" y="49"/>
                    </a:cubicBezTo>
                    <a:cubicBezTo>
                      <a:pt x="85" y="63"/>
                      <a:pt x="77" y="78"/>
                      <a:pt x="63" y="8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8" name="Group 8"/>
            <p:cNvGrpSpPr/>
            <p:nvPr/>
          </p:nvGrpSpPr>
          <p:grpSpPr>
            <a:xfrm>
              <a:off x="8820262" y="4009693"/>
              <a:ext cx="724050" cy="741973"/>
              <a:chOff x="8990972" y="3802641"/>
              <a:chExt cx="876101" cy="897787"/>
            </a:xfrm>
          </p:grpSpPr>
          <p:sp>
            <p:nvSpPr>
              <p:cNvPr id="57" name="Freeform 8"/>
              <p:cNvSpPr/>
              <p:nvPr/>
            </p:nvSpPr>
            <p:spPr bwMode="auto">
              <a:xfrm>
                <a:off x="8990972" y="3802641"/>
                <a:ext cx="876101" cy="897787"/>
              </a:xfrm>
              <a:custGeom>
                <a:avLst/>
                <a:gdLst>
                  <a:gd name="T0" fmla="*/ 266 w 342"/>
                  <a:gd name="T1" fmla="*/ 292 h 350"/>
                  <a:gd name="T2" fmla="*/ 290 w 342"/>
                  <a:gd name="T3" fmla="*/ 78 h 350"/>
                  <a:gd name="T4" fmla="*/ 76 w 342"/>
                  <a:gd name="T5" fmla="*/ 52 h 350"/>
                  <a:gd name="T6" fmla="*/ 53 w 342"/>
                  <a:gd name="T7" fmla="*/ 265 h 350"/>
                  <a:gd name="T8" fmla="*/ 59 w 342"/>
                  <a:gd name="T9" fmla="*/ 273 h 350"/>
                  <a:gd name="T10" fmla="*/ 54 w 342"/>
                  <a:gd name="T11" fmla="*/ 350 h 350"/>
                  <a:gd name="T12" fmla="*/ 114 w 342"/>
                  <a:gd name="T13" fmla="*/ 312 h 350"/>
                  <a:gd name="T14" fmla="*/ 266 w 342"/>
                  <a:gd name="T15" fmla="*/ 292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2" h="350">
                    <a:moveTo>
                      <a:pt x="266" y="292"/>
                    </a:moveTo>
                    <a:cubicBezTo>
                      <a:pt x="331" y="240"/>
                      <a:pt x="342" y="144"/>
                      <a:pt x="290" y="78"/>
                    </a:cubicBezTo>
                    <a:cubicBezTo>
                      <a:pt x="237" y="12"/>
                      <a:pt x="142" y="0"/>
                      <a:pt x="76" y="52"/>
                    </a:cubicBezTo>
                    <a:cubicBezTo>
                      <a:pt x="11" y="104"/>
                      <a:pt x="0" y="199"/>
                      <a:pt x="53" y="265"/>
                    </a:cubicBezTo>
                    <a:cubicBezTo>
                      <a:pt x="55" y="268"/>
                      <a:pt x="57" y="271"/>
                      <a:pt x="59" y="273"/>
                    </a:cubicBezTo>
                    <a:cubicBezTo>
                      <a:pt x="54" y="350"/>
                      <a:pt x="54" y="350"/>
                      <a:pt x="54" y="350"/>
                    </a:cubicBezTo>
                    <a:cubicBezTo>
                      <a:pt x="114" y="312"/>
                      <a:pt x="114" y="312"/>
                      <a:pt x="114" y="312"/>
                    </a:cubicBezTo>
                    <a:cubicBezTo>
                      <a:pt x="163" y="333"/>
                      <a:pt x="221" y="327"/>
                      <a:pt x="266" y="292"/>
                    </a:cubicBezTo>
                    <a:close/>
                  </a:path>
                </a:pathLst>
              </a:custGeom>
              <a:solidFill>
                <a:schemeClr val="accent1"/>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4"/>
              <p:cNvSpPr/>
              <p:nvPr/>
            </p:nvSpPr>
            <p:spPr bwMode="auto">
              <a:xfrm>
                <a:off x="9139518" y="4086723"/>
                <a:ext cx="535636" cy="285167"/>
              </a:xfrm>
              <a:custGeom>
                <a:avLst/>
                <a:gdLst>
                  <a:gd name="T0" fmla="*/ 190 w 209"/>
                  <a:gd name="T1" fmla="*/ 21 h 111"/>
                  <a:gd name="T2" fmla="*/ 48 w 209"/>
                  <a:gd name="T3" fmla="*/ 21 h 111"/>
                  <a:gd name="T4" fmla="*/ 46 w 209"/>
                  <a:gd name="T5" fmla="*/ 21 h 111"/>
                  <a:gd name="T6" fmla="*/ 30 w 209"/>
                  <a:gd name="T7" fmla="*/ 3 h 111"/>
                  <a:gd name="T8" fmla="*/ 23 w 209"/>
                  <a:gd name="T9" fmla="*/ 0 h 111"/>
                  <a:gd name="T10" fmla="*/ 14 w 209"/>
                  <a:gd name="T11" fmla="*/ 0 h 111"/>
                  <a:gd name="T12" fmla="*/ 10 w 209"/>
                  <a:gd name="T13" fmla="*/ 0 h 111"/>
                  <a:gd name="T14" fmla="*/ 0 w 209"/>
                  <a:gd name="T15" fmla="*/ 10 h 111"/>
                  <a:gd name="T16" fmla="*/ 10 w 209"/>
                  <a:gd name="T17" fmla="*/ 20 h 111"/>
                  <a:gd name="T18" fmla="*/ 18 w 209"/>
                  <a:gd name="T19" fmla="*/ 15 h 111"/>
                  <a:gd name="T20" fmla="*/ 23 w 209"/>
                  <a:gd name="T21" fmla="*/ 15 h 111"/>
                  <a:gd name="T22" fmla="*/ 31 w 209"/>
                  <a:gd name="T23" fmla="*/ 19 h 111"/>
                  <a:gd name="T24" fmla="*/ 36 w 209"/>
                  <a:gd name="T25" fmla="*/ 26 h 111"/>
                  <a:gd name="T26" fmla="*/ 36 w 209"/>
                  <a:gd name="T27" fmla="*/ 32 h 111"/>
                  <a:gd name="T28" fmla="*/ 75 w 209"/>
                  <a:gd name="T29" fmla="*/ 107 h 111"/>
                  <a:gd name="T30" fmla="*/ 76 w 209"/>
                  <a:gd name="T31" fmla="*/ 108 h 111"/>
                  <a:gd name="T32" fmla="*/ 78 w 209"/>
                  <a:gd name="T33" fmla="*/ 110 h 111"/>
                  <a:gd name="T34" fmla="*/ 80 w 209"/>
                  <a:gd name="T35" fmla="*/ 111 h 111"/>
                  <a:gd name="T36" fmla="*/ 83 w 209"/>
                  <a:gd name="T37" fmla="*/ 111 h 111"/>
                  <a:gd name="T38" fmla="*/ 145 w 209"/>
                  <a:gd name="T39" fmla="*/ 111 h 111"/>
                  <a:gd name="T40" fmla="*/ 160 w 209"/>
                  <a:gd name="T41" fmla="*/ 104 h 111"/>
                  <a:gd name="T42" fmla="*/ 160 w 209"/>
                  <a:gd name="T43" fmla="*/ 103 h 111"/>
                  <a:gd name="T44" fmla="*/ 160 w 209"/>
                  <a:gd name="T45" fmla="*/ 102 h 111"/>
                  <a:gd name="T46" fmla="*/ 160 w 209"/>
                  <a:gd name="T47" fmla="*/ 101 h 111"/>
                  <a:gd name="T48" fmla="*/ 159 w 209"/>
                  <a:gd name="T49" fmla="*/ 100 h 111"/>
                  <a:gd name="T50" fmla="*/ 159 w 209"/>
                  <a:gd name="T51" fmla="*/ 99 h 111"/>
                  <a:gd name="T52" fmla="*/ 157 w 209"/>
                  <a:gd name="T53" fmla="*/ 99 h 111"/>
                  <a:gd name="T54" fmla="*/ 155 w 209"/>
                  <a:gd name="T55" fmla="*/ 98 h 111"/>
                  <a:gd name="T56" fmla="*/ 88 w 209"/>
                  <a:gd name="T57" fmla="*/ 98 h 111"/>
                  <a:gd name="T58" fmla="*/ 83 w 209"/>
                  <a:gd name="T59" fmla="*/ 95 h 111"/>
                  <a:gd name="T60" fmla="*/ 79 w 209"/>
                  <a:gd name="T61" fmla="*/ 85 h 111"/>
                  <a:gd name="T62" fmla="*/ 88 w 209"/>
                  <a:gd name="T63" fmla="*/ 83 h 111"/>
                  <a:gd name="T64" fmla="*/ 167 w 209"/>
                  <a:gd name="T65" fmla="*/ 83 h 111"/>
                  <a:gd name="T66" fmla="*/ 169 w 209"/>
                  <a:gd name="T67" fmla="*/ 83 h 111"/>
                  <a:gd name="T68" fmla="*/ 170 w 209"/>
                  <a:gd name="T69" fmla="*/ 83 h 111"/>
                  <a:gd name="T70" fmla="*/ 171 w 209"/>
                  <a:gd name="T71" fmla="*/ 83 h 111"/>
                  <a:gd name="T72" fmla="*/ 172 w 209"/>
                  <a:gd name="T73" fmla="*/ 82 h 111"/>
                  <a:gd name="T74" fmla="*/ 173 w 209"/>
                  <a:gd name="T75" fmla="*/ 81 h 111"/>
                  <a:gd name="T76" fmla="*/ 174 w 209"/>
                  <a:gd name="T77" fmla="*/ 81 h 111"/>
                  <a:gd name="T78" fmla="*/ 174 w 209"/>
                  <a:gd name="T79" fmla="*/ 80 h 111"/>
                  <a:gd name="T80" fmla="*/ 175 w 209"/>
                  <a:gd name="T81" fmla="*/ 79 h 111"/>
                  <a:gd name="T82" fmla="*/ 202 w 209"/>
                  <a:gd name="T83" fmla="*/ 32 h 111"/>
                  <a:gd name="T84" fmla="*/ 190 w 209"/>
                  <a:gd name="T85" fmla="*/ 2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9" h="111">
                    <a:moveTo>
                      <a:pt x="190" y="21"/>
                    </a:moveTo>
                    <a:cubicBezTo>
                      <a:pt x="48" y="21"/>
                      <a:pt x="48" y="21"/>
                      <a:pt x="48" y="21"/>
                    </a:cubicBezTo>
                    <a:cubicBezTo>
                      <a:pt x="48" y="21"/>
                      <a:pt x="47" y="21"/>
                      <a:pt x="46" y="21"/>
                    </a:cubicBezTo>
                    <a:cubicBezTo>
                      <a:pt x="30" y="3"/>
                      <a:pt x="30" y="3"/>
                      <a:pt x="30" y="3"/>
                    </a:cubicBezTo>
                    <a:cubicBezTo>
                      <a:pt x="30" y="3"/>
                      <a:pt x="28" y="0"/>
                      <a:pt x="23" y="0"/>
                    </a:cubicBezTo>
                    <a:cubicBezTo>
                      <a:pt x="19" y="1"/>
                      <a:pt x="16" y="0"/>
                      <a:pt x="14" y="0"/>
                    </a:cubicBezTo>
                    <a:cubicBezTo>
                      <a:pt x="12" y="0"/>
                      <a:pt x="11" y="0"/>
                      <a:pt x="10" y="0"/>
                    </a:cubicBezTo>
                    <a:cubicBezTo>
                      <a:pt x="4" y="0"/>
                      <a:pt x="0" y="4"/>
                      <a:pt x="0" y="10"/>
                    </a:cubicBezTo>
                    <a:cubicBezTo>
                      <a:pt x="0" y="15"/>
                      <a:pt x="4" y="20"/>
                      <a:pt x="10" y="20"/>
                    </a:cubicBezTo>
                    <a:cubicBezTo>
                      <a:pt x="13" y="20"/>
                      <a:pt x="16" y="18"/>
                      <a:pt x="18" y="15"/>
                    </a:cubicBezTo>
                    <a:cubicBezTo>
                      <a:pt x="23" y="15"/>
                      <a:pt x="23" y="15"/>
                      <a:pt x="23" y="15"/>
                    </a:cubicBezTo>
                    <a:cubicBezTo>
                      <a:pt x="23" y="15"/>
                      <a:pt x="27" y="14"/>
                      <a:pt x="31" y="19"/>
                    </a:cubicBezTo>
                    <a:cubicBezTo>
                      <a:pt x="32" y="20"/>
                      <a:pt x="33" y="23"/>
                      <a:pt x="36" y="26"/>
                    </a:cubicBezTo>
                    <a:cubicBezTo>
                      <a:pt x="35" y="27"/>
                      <a:pt x="36" y="29"/>
                      <a:pt x="36" y="32"/>
                    </a:cubicBezTo>
                    <a:cubicBezTo>
                      <a:pt x="75" y="107"/>
                      <a:pt x="75" y="107"/>
                      <a:pt x="75" y="107"/>
                    </a:cubicBezTo>
                    <a:cubicBezTo>
                      <a:pt x="76" y="108"/>
                      <a:pt x="76" y="108"/>
                      <a:pt x="76" y="108"/>
                    </a:cubicBezTo>
                    <a:cubicBezTo>
                      <a:pt x="78" y="110"/>
                      <a:pt x="78" y="110"/>
                      <a:pt x="78" y="110"/>
                    </a:cubicBezTo>
                    <a:cubicBezTo>
                      <a:pt x="80" y="111"/>
                      <a:pt x="80" y="111"/>
                      <a:pt x="80" y="111"/>
                    </a:cubicBezTo>
                    <a:cubicBezTo>
                      <a:pt x="83" y="111"/>
                      <a:pt x="83" y="111"/>
                      <a:pt x="83" y="111"/>
                    </a:cubicBezTo>
                    <a:cubicBezTo>
                      <a:pt x="145" y="111"/>
                      <a:pt x="145" y="111"/>
                      <a:pt x="145" y="111"/>
                    </a:cubicBezTo>
                    <a:cubicBezTo>
                      <a:pt x="156" y="111"/>
                      <a:pt x="160" y="107"/>
                      <a:pt x="160" y="104"/>
                    </a:cubicBezTo>
                    <a:cubicBezTo>
                      <a:pt x="160" y="103"/>
                      <a:pt x="160" y="103"/>
                      <a:pt x="160" y="103"/>
                    </a:cubicBezTo>
                    <a:cubicBezTo>
                      <a:pt x="160" y="102"/>
                      <a:pt x="160" y="102"/>
                      <a:pt x="160" y="102"/>
                    </a:cubicBezTo>
                    <a:cubicBezTo>
                      <a:pt x="160" y="101"/>
                      <a:pt x="160" y="101"/>
                      <a:pt x="160" y="101"/>
                    </a:cubicBezTo>
                    <a:cubicBezTo>
                      <a:pt x="159" y="100"/>
                      <a:pt x="159" y="100"/>
                      <a:pt x="159" y="100"/>
                    </a:cubicBezTo>
                    <a:cubicBezTo>
                      <a:pt x="159" y="99"/>
                      <a:pt x="159" y="99"/>
                      <a:pt x="159" y="99"/>
                    </a:cubicBezTo>
                    <a:cubicBezTo>
                      <a:pt x="157" y="99"/>
                      <a:pt x="157" y="99"/>
                      <a:pt x="157" y="99"/>
                    </a:cubicBezTo>
                    <a:cubicBezTo>
                      <a:pt x="155" y="98"/>
                      <a:pt x="155" y="98"/>
                      <a:pt x="155" y="98"/>
                    </a:cubicBezTo>
                    <a:cubicBezTo>
                      <a:pt x="88" y="98"/>
                      <a:pt x="88" y="98"/>
                      <a:pt x="88" y="98"/>
                    </a:cubicBezTo>
                    <a:cubicBezTo>
                      <a:pt x="88" y="98"/>
                      <a:pt x="85" y="99"/>
                      <a:pt x="83" y="95"/>
                    </a:cubicBezTo>
                    <a:cubicBezTo>
                      <a:pt x="79" y="85"/>
                      <a:pt x="79" y="85"/>
                      <a:pt x="79" y="85"/>
                    </a:cubicBezTo>
                    <a:cubicBezTo>
                      <a:pt x="79" y="83"/>
                      <a:pt x="86" y="83"/>
                      <a:pt x="88" y="83"/>
                    </a:cubicBezTo>
                    <a:cubicBezTo>
                      <a:pt x="167" y="83"/>
                      <a:pt x="167" y="83"/>
                      <a:pt x="167" y="83"/>
                    </a:cubicBezTo>
                    <a:cubicBezTo>
                      <a:pt x="169" y="83"/>
                      <a:pt x="169" y="83"/>
                      <a:pt x="169" y="83"/>
                    </a:cubicBezTo>
                    <a:cubicBezTo>
                      <a:pt x="170" y="83"/>
                      <a:pt x="170" y="83"/>
                      <a:pt x="170" y="83"/>
                    </a:cubicBezTo>
                    <a:cubicBezTo>
                      <a:pt x="171" y="83"/>
                      <a:pt x="171" y="83"/>
                      <a:pt x="171" y="83"/>
                    </a:cubicBezTo>
                    <a:cubicBezTo>
                      <a:pt x="172" y="82"/>
                      <a:pt x="172" y="82"/>
                      <a:pt x="172" y="82"/>
                    </a:cubicBezTo>
                    <a:cubicBezTo>
                      <a:pt x="173" y="81"/>
                      <a:pt x="173" y="81"/>
                      <a:pt x="173" y="81"/>
                    </a:cubicBezTo>
                    <a:cubicBezTo>
                      <a:pt x="174" y="81"/>
                      <a:pt x="174" y="81"/>
                      <a:pt x="174" y="81"/>
                    </a:cubicBezTo>
                    <a:cubicBezTo>
                      <a:pt x="174" y="80"/>
                      <a:pt x="174" y="80"/>
                      <a:pt x="174" y="80"/>
                    </a:cubicBezTo>
                    <a:cubicBezTo>
                      <a:pt x="175" y="79"/>
                      <a:pt x="175" y="79"/>
                      <a:pt x="175" y="79"/>
                    </a:cubicBezTo>
                    <a:cubicBezTo>
                      <a:pt x="202" y="32"/>
                      <a:pt x="202" y="32"/>
                      <a:pt x="202" y="32"/>
                    </a:cubicBezTo>
                    <a:cubicBezTo>
                      <a:pt x="209" y="21"/>
                      <a:pt x="203" y="21"/>
                      <a:pt x="190" y="2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Oval 25"/>
              <p:cNvSpPr>
                <a:spLocks noChangeArrowheads="1"/>
              </p:cNvSpPr>
              <p:nvPr/>
            </p:nvSpPr>
            <p:spPr bwMode="auto">
              <a:xfrm>
                <a:off x="9344448" y="4400081"/>
                <a:ext cx="66141" cy="69394"/>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Oval 26"/>
              <p:cNvSpPr>
                <a:spLocks noChangeArrowheads="1"/>
              </p:cNvSpPr>
              <p:nvPr/>
            </p:nvSpPr>
            <p:spPr bwMode="auto">
              <a:xfrm>
                <a:off x="9477815" y="4400081"/>
                <a:ext cx="66141" cy="69394"/>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 name="Group 13"/>
            <p:cNvGrpSpPr/>
            <p:nvPr/>
          </p:nvGrpSpPr>
          <p:grpSpPr>
            <a:xfrm>
              <a:off x="9750416" y="2212111"/>
              <a:ext cx="1059194" cy="1174790"/>
              <a:chOff x="10116458" y="1627567"/>
              <a:chExt cx="1281624" cy="1421496"/>
            </a:xfrm>
          </p:grpSpPr>
          <p:sp>
            <p:nvSpPr>
              <p:cNvPr id="50" name="Freeform 11"/>
              <p:cNvSpPr/>
              <p:nvPr/>
            </p:nvSpPr>
            <p:spPr bwMode="auto">
              <a:xfrm>
                <a:off x="10116458" y="1627567"/>
                <a:ext cx="1281624" cy="1421496"/>
              </a:xfrm>
              <a:custGeom>
                <a:avLst/>
                <a:gdLst>
                  <a:gd name="T0" fmla="*/ 448 w 500"/>
                  <a:gd name="T1" fmla="*/ 345 h 554"/>
                  <a:gd name="T2" fmla="*/ 345 w 500"/>
                  <a:gd name="T3" fmla="*/ 53 h 554"/>
                  <a:gd name="T4" fmla="*/ 52 w 500"/>
                  <a:gd name="T5" fmla="*/ 153 h 554"/>
                  <a:gd name="T6" fmla="*/ 155 w 500"/>
                  <a:gd name="T7" fmla="*/ 445 h 554"/>
                  <a:gd name="T8" fmla="*/ 169 w 500"/>
                  <a:gd name="T9" fmla="*/ 451 h 554"/>
                  <a:gd name="T10" fmla="*/ 210 w 500"/>
                  <a:gd name="T11" fmla="*/ 554 h 554"/>
                  <a:gd name="T12" fmla="*/ 264 w 500"/>
                  <a:gd name="T13" fmla="*/ 467 h 554"/>
                  <a:gd name="T14" fmla="*/ 448 w 500"/>
                  <a:gd name="T15" fmla="*/ 345 h 5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0" h="554">
                    <a:moveTo>
                      <a:pt x="448" y="345"/>
                    </a:moveTo>
                    <a:cubicBezTo>
                      <a:pt x="500" y="237"/>
                      <a:pt x="454" y="106"/>
                      <a:pt x="345" y="53"/>
                    </a:cubicBezTo>
                    <a:cubicBezTo>
                      <a:pt x="235" y="0"/>
                      <a:pt x="104" y="45"/>
                      <a:pt x="52" y="153"/>
                    </a:cubicBezTo>
                    <a:cubicBezTo>
                      <a:pt x="0" y="261"/>
                      <a:pt x="46" y="392"/>
                      <a:pt x="155" y="445"/>
                    </a:cubicBezTo>
                    <a:cubicBezTo>
                      <a:pt x="160" y="447"/>
                      <a:pt x="164" y="449"/>
                      <a:pt x="169" y="451"/>
                    </a:cubicBezTo>
                    <a:cubicBezTo>
                      <a:pt x="210" y="554"/>
                      <a:pt x="210" y="554"/>
                      <a:pt x="210" y="554"/>
                    </a:cubicBezTo>
                    <a:cubicBezTo>
                      <a:pt x="264" y="467"/>
                      <a:pt x="264" y="467"/>
                      <a:pt x="264" y="467"/>
                    </a:cubicBezTo>
                    <a:cubicBezTo>
                      <a:pt x="341" y="463"/>
                      <a:pt x="413" y="418"/>
                      <a:pt x="448" y="345"/>
                    </a:cubicBezTo>
                    <a:close/>
                  </a:path>
                </a:pathLst>
              </a:custGeom>
              <a:solidFill>
                <a:schemeClr val="accent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27"/>
              <p:cNvSpPr/>
              <p:nvPr/>
            </p:nvSpPr>
            <p:spPr bwMode="auto">
              <a:xfrm>
                <a:off x="10379939" y="2194647"/>
                <a:ext cx="251554" cy="330707"/>
              </a:xfrm>
              <a:custGeom>
                <a:avLst/>
                <a:gdLst>
                  <a:gd name="T0" fmla="*/ 78 w 98"/>
                  <a:gd name="T1" fmla="*/ 44 h 129"/>
                  <a:gd name="T2" fmla="*/ 98 w 98"/>
                  <a:gd name="T3" fmla="*/ 55 h 129"/>
                  <a:gd name="T4" fmla="*/ 67 w 98"/>
                  <a:gd name="T5" fmla="*/ 0 h 129"/>
                  <a:gd name="T6" fmla="*/ 3 w 98"/>
                  <a:gd name="T7" fmla="*/ 0 h 129"/>
                  <a:gd name="T8" fmla="*/ 21 w 98"/>
                  <a:gd name="T9" fmla="*/ 11 h 129"/>
                  <a:gd name="T10" fmla="*/ 7 w 98"/>
                  <a:gd name="T11" fmla="*/ 38 h 129"/>
                  <a:gd name="T12" fmla="*/ 7 w 98"/>
                  <a:gd name="T13" fmla="*/ 64 h 129"/>
                  <a:gd name="T14" fmla="*/ 44 w 98"/>
                  <a:gd name="T15" fmla="*/ 129 h 129"/>
                  <a:gd name="T16" fmla="*/ 47 w 98"/>
                  <a:gd name="T17" fmla="*/ 97 h 129"/>
                  <a:gd name="T18" fmla="*/ 78 w 98"/>
                  <a:gd name="T19" fmla="*/ 4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129">
                    <a:moveTo>
                      <a:pt x="78" y="44"/>
                    </a:moveTo>
                    <a:cubicBezTo>
                      <a:pt x="98" y="55"/>
                      <a:pt x="98" y="55"/>
                      <a:pt x="98" y="55"/>
                    </a:cubicBezTo>
                    <a:cubicBezTo>
                      <a:pt x="67" y="0"/>
                      <a:pt x="67" y="0"/>
                      <a:pt x="67" y="0"/>
                    </a:cubicBezTo>
                    <a:cubicBezTo>
                      <a:pt x="3" y="0"/>
                      <a:pt x="3" y="0"/>
                      <a:pt x="3" y="0"/>
                    </a:cubicBezTo>
                    <a:cubicBezTo>
                      <a:pt x="21" y="11"/>
                      <a:pt x="21" y="11"/>
                      <a:pt x="21" y="11"/>
                    </a:cubicBezTo>
                    <a:cubicBezTo>
                      <a:pt x="7" y="38"/>
                      <a:pt x="7" y="38"/>
                      <a:pt x="7" y="38"/>
                    </a:cubicBezTo>
                    <a:cubicBezTo>
                      <a:pt x="0" y="50"/>
                      <a:pt x="7" y="64"/>
                      <a:pt x="7" y="64"/>
                    </a:cubicBezTo>
                    <a:cubicBezTo>
                      <a:pt x="44" y="129"/>
                      <a:pt x="44" y="129"/>
                      <a:pt x="44" y="129"/>
                    </a:cubicBezTo>
                    <a:cubicBezTo>
                      <a:pt x="38" y="117"/>
                      <a:pt x="47" y="97"/>
                      <a:pt x="47" y="97"/>
                    </a:cubicBezTo>
                    <a:lnTo>
                      <a:pt x="78" y="4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28"/>
              <p:cNvSpPr/>
              <p:nvPr/>
            </p:nvSpPr>
            <p:spPr bwMode="auto">
              <a:xfrm>
                <a:off x="10460176" y="2435358"/>
                <a:ext cx="274324" cy="166980"/>
              </a:xfrm>
              <a:custGeom>
                <a:avLst/>
                <a:gdLst>
                  <a:gd name="T0" fmla="*/ 62 w 107"/>
                  <a:gd name="T1" fmla="*/ 65 h 65"/>
                  <a:gd name="T2" fmla="*/ 107 w 107"/>
                  <a:gd name="T3" fmla="*/ 64 h 65"/>
                  <a:gd name="T4" fmla="*/ 107 w 107"/>
                  <a:gd name="T5" fmla="*/ 0 h 65"/>
                  <a:gd name="T6" fmla="*/ 30 w 107"/>
                  <a:gd name="T7" fmla="*/ 0 h 65"/>
                  <a:gd name="T8" fmla="*/ 62 w 107"/>
                  <a:gd name="T9" fmla="*/ 65 h 65"/>
                </a:gdLst>
                <a:ahLst/>
                <a:cxnLst>
                  <a:cxn ang="0">
                    <a:pos x="T0" y="T1"/>
                  </a:cxn>
                  <a:cxn ang="0">
                    <a:pos x="T2" y="T3"/>
                  </a:cxn>
                  <a:cxn ang="0">
                    <a:pos x="T4" y="T5"/>
                  </a:cxn>
                  <a:cxn ang="0">
                    <a:pos x="T6" y="T7"/>
                  </a:cxn>
                  <a:cxn ang="0">
                    <a:pos x="T8" y="T9"/>
                  </a:cxn>
                </a:cxnLst>
                <a:rect l="0" t="0" r="r" b="b"/>
                <a:pathLst>
                  <a:path w="107" h="65">
                    <a:moveTo>
                      <a:pt x="62" y="65"/>
                    </a:moveTo>
                    <a:cubicBezTo>
                      <a:pt x="107" y="64"/>
                      <a:pt x="107" y="64"/>
                      <a:pt x="107" y="64"/>
                    </a:cubicBezTo>
                    <a:cubicBezTo>
                      <a:pt x="107" y="0"/>
                      <a:pt x="107" y="0"/>
                      <a:pt x="107" y="0"/>
                    </a:cubicBezTo>
                    <a:cubicBezTo>
                      <a:pt x="30" y="0"/>
                      <a:pt x="30" y="0"/>
                      <a:pt x="30" y="0"/>
                    </a:cubicBezTo>
                    <a:cubicBezTo>
                      <a:pt x="30" y="0"/>
                      <a:pt x="0" y="58"/>
                      <a:pt x="62" y="6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29"/>
              <p:cNvSpPr/>
              <p:nvPr/>
            </p:nvSpPr>
            <p:spPr bwMode="auto">
              <a:xfrm>
                <a:off x="10678117" y="1925745"/>
                <a:ext cx="338297" cy="214688"/>
              </a:xfrm>
              <a:custGeom>
                <a:avLst/>
                <a:gdLst>
                  <a:gd name="T0" fmla="*/ 101 w 132"/>
                  <a:gd name="T1" fmla="*/ 83 h 84"/>
                  <a:gd name="T2" fmla="*/ 132 w 132"/>
                  <a:gd name="T3" fmla="*/ 28 h 84"/>
                  <a:gd name="T4" fmla="*/ 113 w 132"/>
                  <a:gd name="T5" fmla="*/ 38 h 84"/>
                  <a:gd name="T6" fmla="*/ 97 w 132"/>
                  <a:gd name="T7" fmla="*/ 12 h 84"/>
                  <a:gd name="T8" fmla="*/ 74 w 132"/>
                  <a:gd name="T9" fmla="*/ 0 h 84"/>
                  <a:gd name="T10" fmla="*/ 0 w 132"/>
                  <a:gd name="T11" fmla="*/ 0 h 84"/>
                  <a:gd name="T12" fmla="*/ 26 w 132"/>
                  <a:gd name="T13" fmla="*/ 19 h 84"/>
                  <a:gd name="T14" fmla="*/ 57 w 132"/>
                  <a:gd name="T15" fmla="*/ 71 h 84"/>
                  <a:gd name="T16" fmla="*/ 38 w 132"/>
                  <a:gd name="T17" fmla="*/ 84 h 84"/>
                  <a:gd name="T18" fmla="*/ 101 w 132"/>
                  <a:gd name="T19" fmla="*/ 8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84">
                    <a:moveTo>
                      <a:pt x="101" y="83"/>
                    </a:moveTo>
                    <a:cubicBezTo>
                      <a:pt x="132" y="28"/>
                      <a:pt x="132" y="28"/>
                      <a:pt x="132" y="28"/>
                    </a:cubicBezTo>
                    <a:cubicBezTo>
                      <a:pt x="113" y="38"/>
                      <a:pt x="113" y="38"/>
                      <a:pt x="113" y="38"/>
                    </a:cubicBezTo>
                    <a:cubicBezTo>
                      <a:pt x="97" y="12"/>
                      <a:pt x="97" y="12"/>
                      <a:pt x="97" y="12"/>
                    </a:cubicBezTo>
                    <a:cubicBezTo>
                      <a:pt x="90" y="1"/>
                      <a:pt x="74" y="0"/>
                      <a:pt x="74" y="0"/>
                    </a:cubicBezTo>
                    <a:cubicBezTo>
                      <a:pt x="0" y="0"/>
                      <a:pt x="0" y="0"/>
                      <a:pt x="0" y="0"/>
                    </a:cubicBezTo>
                    <a:cubicBezTo>
                      <a:pt x="13" y="1"/>
                      <a:pt x="26" y="19"/>
                      <a:pt x="26" y="19"/>
                    </a:cubicBezTo>
                    <a:cubicBezTo>
                      <a:pt x="57" y="71"/>
                      <a:pt x="57" y="71"/>
                      <a:pt x="57" y="71"/>
                    </a:cubicBezTo>
                    <a:cubicBezTo>
                      <a:pt x="38" y="84"/>
                      <a:pt x="38" y="84"/>
                      <a:pt x="38" y="84"/>
                    </a:cubicBezTo>
                    <a:lnTo>
                      <a:pt x="101" y="8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30"/>
              <p:cNvSpPr/>
              <p:nvPr/>
            </p:nvSpPr>
            <p:spPr bwMode="auto">
              <a:xfrm>
                <a:off x="10492705" y="1869362"/>
                <a:ext cx="238542" cy="312274"/>
              </a:xfrm>
              <a:custGeom>
                <a:avLst/>
                <a:gdLst>
                  <a:gd name="T0" fmla="*/ 93 w 93"/>
                  <a:gd name="T1" fmla="*/ 55 h 122"/>
                  <a:gd name="T2" fmla="*/ 21 w 93"/>
                  <a:gd name="T3" fmla="*/ 51 h 122"/>
                  <a:gd name="T4" fmla="*/ 0 w 93"/>
                  <a:gd name="T5" fmla="*/ 91 h 122"/>
                  <a:gd name="T6" fmla="*/ 56 w 93"/>
                  <a:gd name="T7" fmla="*/ 122 h 122"/>
                  <a:gd name="T8" fmla="*/ 93 w 93"/>
                  <a:gd name="T9" fmla="*/ 55 h 122"/>
                </a:gdLst>
                <a:ahLst/>
                <a:cxnLst>
                  <a:cxn ang="0">
                    <a:pos x="T0" y="T1"/>
                  </a:cxn>
                  <a:cxn ang="0">
                    <a:pos x="T2" y="T3"/>
                  </a:cxn>
                  <a:cxn ang="0">
                    <a:pos x="T4" y="T5"/>
                  </a:cxn>
                  <a:cxn ang="0">
                    <a:pos x="T6" y="T7"/>
                  </a:cxn>
                  <a:cxn ang="0">
                    <a:pos x="T8" y="T9"/>
                  </a:cxn>
                </a:cxnLst>
                <a:rect l="0" t="0" r="r" b="b"/>
                <a:pathLst>
                  <a:path w="93" h="122">
                    <a:moveTo>
                      <a:pt x="93" y="55"/>
                    </a:moveTo>
                    <a:cubicBezTo>
                      <a:pt x="93" y="55"/>
                      <a:pt x="57" y="0"/>
                      <a:pt x="21" y="51"/>
                    </a:cubicBezTo>
                    <a:cubicBezTo>
                      <a:pt x="0" y="91"/>
                      <a:pt x="0" y="91"/>
                      <a:pt x="0" y="91"/>
                    </a:cubicBezTo>
                    <a:cubicBezTo>
                      <a:pt x="56" y="122"/>
                      <a:pt x="56" y="122"/>
                      <a:pt x="56" y="122"/>
                    </a:cubicBezTo>
                    <a:lnTo>
                      <a:pt x="93" y="5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31"/>
              <p:cNvSpPr/>
              <p:nvPr/>
            </p:nvSpPr>
            <p:spPr bwMode="auto">
              <a:xfrm>
                <a:off x="10787630" y="2374639"/>
                <a:ext cx="313358" cy="278661"/>
              </a:xfrm>
              <a:custGeom>
                <a:avLst/>
                <a:gdLst>
                  <a:gd name="T0" fmla="*/ 93 w 122"/>
                  <a:gd name="T1" fmla="*/ 19 h 109"/>
                  <a:gd name="T2" fmla="*/ 32 w 122"/>
                  <a:gd name="T3" fmla="*/ 22 h 109"/>
                  <a:gd name="T4" fmla="*/ 30 w 122"/>
                  <a:gd name="T5" fmla="*/ 0 h 109"/>
                  <a:gd name="T6" fmla="*/ 0 w 122"/>
                  <a:gd name="T7" fmla="*/ 55 h 109"/>
                  <a:gd name="T8" fmla="*/ 35 w 122"/>
                  <a:gd name="T9" fmla="*/ 109 h 109"/>
                  <a:gd name="T10" fmla="*/ 35 w 122"/>
                  <a:gd name="T11" fmla="*/ 87 h 109"/>
                  <a:gd name="T12" fmla="*/ 65 w 122"/>
                  <a:gd name="T13" fmla="*/ 85 h 109"/>
                  <a:gd name="T14" fmla="*/ 87 w 122"/>
                  <a:gd name="T15" fmla="*/ 71 h 109"/>
                  <a:gd name="T16" fmla="*/ 122 w 122"/>
                  <a:gd name="T17" fmla="*/ 5 h 109"/>
                  <a:gd name="T18" fmla="*/ 93 w 122"/>
                  <a:gd name="T19" fmla="*/ 1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09">
                    <a:moveTo>
                      <a:pt x="93" y="19"/>
                    </a:moveTo>
                    <a:cubicBezTo>
                      <a:pt x="32" y="22"/>
                      <a:pt x="32" y="22"/>
                      <a:pt x="32" y="22"/>
                    </a:cubicBezTo>
                    <a:cubicBezTo>
                      <a:pt x="30" y="0"/>
                      <a:pt x="30" y="0"/>
                      <a:pt x="30" y="0"/>
                    </a:cubicBezTo>
                    <a:cubicBezTo>
                      <a:pt x="0" y="55"/>
                      <a:pt x="0" y="55"/>
                      <a:pt x="0" y="55"/>
                    </a:cubicBezTo>
                    <a:cubicBezTo>
                      <a:pt x="35" y="109"/>
                      <a:pt x="35" y="109"/>
                      <a:pt x="35" y="109"/>
                    </a:cubicBezTo>
                    <a:cubicBezTo>
                      <a:pt x="35" y="87"/>
                      <a:pt x="35" y="87"/>
                      <a:pt x="35" y="87"/>
                    </a:cubicBezTo>
                    <a:cubicBezTo>
                      <a:pt x="65" y="85"/>
                      <a:pt x="65" y="85"/>
                      <a:pt x="65" y="85"/>
                    </a:cubicBezTo>
                    <a:cubicBezTo>
                      <a:pt x="78" y="84"/>
                      <a:pt x="87" y="71"/>
                      <a:pt x="87" y="71"/>
                    </a:cubicBezTo>
                    <a:cubicBezTo>
                      <a:pt x="122" y="5"/>
                      <a:pt x="122" y="5"/>
                      <a:pt x="122" y="5"/>
                    </a:cubicBezTo>
                    <a:cubicBezTo>
                      <a:pt x="115" y="17"/>
                      <a:pt x="93" y="19"/>
                      <a:pt x="93"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32"/>
              <p:cNvSpPr/>
              <p:nvPr/>
            </p:nvSpPr>
            <p:spPr bwMode="auto">
              <a:xfrm>
                <a:off x="10896058" y="2143686"/>
                <a:ext cx="271071" cy="253722"/>
              </a:xfrm>
              <a:custGeom>
                <a:avLst/>
                <a:gdLst>
                  <a:gd name="T0" fmla="*/ 41 w 106"/>
                  <a:gd name="T1" fmla="*/ 99 h 99"/>
                  <a:gd name="T2" fmla="*/ 79 w 106"/>
                  <a:gd name="T3" fmla="*/ 38 h 99"/>
                  <a:gd name="T4" fmla="*/ 53 w 106"/>
                  <a:gd name="T5" fmla="*/ 0 h 99"/>
                  <a:gd name="T6" fmla="*/ 0 w 106"/>
                  <a:gd name="T7" fmla="*/ 34 h 99"/>
                  <a:gd name="T8" fmla="*/ 41 w 106"/>
                  <a:gd name="T9" fmla="*/ 99 h 99"/>
                </a:gdLst>
                <a:ahLst/>
                <a:cxnLst>
                  <a:cxn ang="0">
                    <a:pos x="T0" y="T1"/>
                  </a:cxn>
                  <a:cxn ang="0">
                    <a:pos x="T2" y="T3"/>
                  </a:cxn>
                  <a:cxn ang="0">
                    <a:pos x="T4" y="T5"/>
                  </a:cxn>
                  <a:cxn ang="0">
                    <a:pos x="T6" y="T7"/>
                  </a:cxn>
                  <a:cxn ang="0">
                    <a:pos x="T8" y="T9"/>
                  </a:cxn>
                </a:cxnLst>
                <a:rect l="0" t="0" r="r" b="b"/>
                <a:pathLst>
                  <a:path w="106" h="99">
                    <a:moveTo>
                      <a:pt x="41" y="99"/>
                    </a:moveTo>
                    <a:cubicBezTo>
                      <a:pt x="41" y="99"/>
                      <a:pt x="106" y="93"/>
                      <a:pt x="79" y="38"/>
                    </a:cubicBezTo>
                    <a:cubicBezTo>
                      <a:pt x="53" y="0"/>
                      <a:pt x="53" y="0"/>
                      <a:pt x="53" y="0"/>
                    </a:cubicBezTo>
                    <a:cubicBezTo>
                      <a:pt x="0" y="34"/>
                      <a:pt x="0" y="34"/>
                      <a:pt x="0" y="34"/>
                    </a:cubicBezTo>
                    <a:lnTo>
                      <a:pt x="41" y="9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 name="Group 21"/>
            <p:cNvGrpSpPr/>
            <p:nvPr/>
          </p:nvGrpSpPr>
          <p:grpSpPr>
            <a:xfrm>
              <a:off x="7224304" y="2008696"/>
              <a:ext cx="802907" cy="909544"/>
              <a:chOff x="7059862" y="1381434"/>
              <a:chExt cx="971518" cy="1100548"/>
            </a:xfrm>
          </p:grpSpPr>
          <p:sp>
            <p:nvSpPr>
              <p:cNvPr id="46" name="Freeform 17"/>
              <p:cNvSpPr/>
              <p:nvPr/>
            </p:nvSpPr>
            <p:spPr bwMode="auto">
              <a:xfrm>
                <a:off x="7059862" y="1381434"/>
                <a:ext cx="971518" cy="1100548"/>
              </a:xfrm>
              <a:custGeom>
                <a:avLst/>
                <a:gdLst>
                  <a:gd name="T0" fmla="*/ 359 w 379"/>
                  <a:gd name="T1" fmla="*/ 224 h 429"/>
                  <a:gd name="T2" fmla="*/ 226 w 379"/>
                  <a:gd name="T3" fmla="*/ 20 h 429"/>
                  <a:gd name="T4" fmla="*/ 20 w 379"/>
                  <a:gd name="T5" fmla="*/ 151 h 429"/>
                  <a:gd name="T6" fmla="*/ 153 w 379"/>
                  <a:gd name="T7" fmla="*/ 355 h 429"/>
                  <a:gd name="T8" fmla="*/ 165 w 379"/>
                  <a:gd name="T9" fmla="*/ 357 h 429"/>
                  <a:gd name="T10" fmla="*/ 215 w 379"/>
                  <a:gd name="T11" fmla="*/ 429 h 429"/>
                  <a:gd name="T12" fmla="*/ 241 w 379"/>
                  <a:gd name="T13" fmla="*/ 352 h 429"/>
                  <a:gd name="T14" fmla="*/ 359 w 379"/>
                  <a:gd name="T15" fmla="*/ 224 h 4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9" h="429">
                    <a:moveTo>
                      <a:pt x="359" y="224"/>
                    </a:moveTo>
                    <a:cubicBezTo>
                      <a:pt x="379" y="132"/>
                      <a:pt x="319" y="40"/>
                      <a:pt x="226" y="20"/>
                    </a:cubicBezTo>
                    <a:cubicBezTo>
                      <a:pt x="132" y="0"/>
                      <a:pt x="40" y="58"/>
                      <a:pt x="20" y="151"/>
                    </a:cubicBezTo>
                    <a:cubicBezTo>
                      <a:pt x="0" y="244"/>
                      <a:pt x="60" y="335"/>
                      <a:pt x="153" y="355"/>
                    </a:cubicBezTo>
                    <a:cubicBezTo>
                      <a:pt x="157" y="356"/>
                      <a:pt x="161" y="357"/>
                      <a:pt x="165" y="357"/>
                    </a:cubicBezTo>
                    <a:cubicBezTo>
                      <a:pt x="215" y="429"/>
                      <a:pt x="215" y="429"/>
                      <a:pt x="215" y="429"/>
                    </a:cubicBezTo>
                    <a:cubicBezTo>
                      <a:pt x="241" y="352"/>
                      <a:pt x="241" y="352"/>
                      <a:pt x="241" y="352"/>
                    </a:cubicBezTo>
                    <a:cubicBezTo>
                      <a:pt x="299" y="334"/>
                      <a:pt x="346" y="287"/>
                      <a:pt x="359" y="224"/>
                    </a:cubicBezTo>
                    <a:close/>
                  </a:path>
                </a:pathLst>
              </a:custGeom>
              <a:solidFill>
                <a:schemeClr val="accent3"/>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33"/>
              <p:cNvSpPr>
                <a:spLocks noEditPoints="1"/>
              </p:cNvSpPr>
              <p:nvPr/>
            </p:nvSpPr>
            <p:spPr bwMode="auto">
              <a:xfrm>
                <a:off x="7400327" y="1646000"/>
                <a:ext cx="272155" cy="451062"/>
              </a:xfrm>
              <a:custGeom>
                <a:avLst/>
                <a:gdLst>
                  <a:gd name="T0" fmla="*/ 65 w 106"/>
                  <a:gd name="T1" fmla="*/ 81 h 176"/>
                  <a:gd name="T2" fmla="*/ 106 w 106"/>
                  <a:gd name="T3" fmla="*/ 28 h 176"/>
                  <a:gd name="T4" fmla="*/ 106 w 106"/>
                  <a:gd name="T5" fmla="*/ 0 h 176"/>
                  <a:gd name="T6" fmla="*/ 98 w 106"/>
                  <a:gd name="T7" fmla="*/ 0 h 176"/>
                  <a:gd name="T8" fmla="*/ 8 w 106"/>
                  <a:gd name="T9" fmla="*/ 0 h 176"/>
                  <a:gd name="T10" fmla="*/ 0 w 106"/>
                  <a:gd name="T11" fmla="*/ 0 h 176"/>
                  <a:gd name="T12" fmla="*/ 0 w 106"/>
                  <a:gd name="T13" fmla="*/ 28 h 176"/>
                  <a:gd name="T14" fmla="*/ 0 w 106"/>
                  <a:gd name="T15" fmla="*/ 28 h 176"/>
                  <a:gd name="T16" fmla="*/ 42 w 106"/>
                  <a:gd name="T17" fmla="*/ 81 h 176"/>
                  <a:gd name="T18" fmla="*/ 48 w 106"/>
                  <a:gd name="T19" fmla="*/ 89 h 176"/>
                  <a:gd name="T20" fmla="*/ 45 w 106"/>
                  <a:gd name="T21" fmla="*/ 94 h 176"/>
                  <a:gd name="T22" fmla="*/ 0 w 106"/>
                  <a:gd name="T23" fmla="*/ 147 h 176"/>
                  <a:gd name="T24" fmla="*/ 0 w 106"/>
                  <a:gd name="T25" fmla="*/ 147 h 176"/>
                  <a:gd name="T26" fmla="*/ 0 w 106"/>
                  <a:gd name="T27" fmla="*/ 176 h 176"/>
                  <a:gd name="T28" fmla="*/ 8 w 106"/>
                  <a:gd name="T29" fmla="*/ 176 h 176"/>
                  <a:gd name="T30" fmla="*/ 98 w 106"/>
                  <a:gd name="T31" fmla="*/ 176 h 176"/>
                  <a:gd name="T32" fmla="*/ 106 w 106"/>
                  <a:gd name="T33" fmla="*/ 176 h 176"/>
                  <a:gd name="T34" fmla="*/ 106 w 106"/>
                  <a:gd name="T35" fmla="*/ 147 h 176"/>
                  <a:gd name="T36" fmla="*/ 62 w 106"/>
                  <a:gd name="T37" fmla="*/ 94 h 176"/>
                  <a:gd name="T38" fmla="*/ 59 w 106"/>
                  <a:gd name="T39" fmla="*/ 89 h 176"/>
                  <a:gd name="T40" fmla="*/ 65 w 106"/>
                  <a:gd name="T41" fmla="*/ 81 h 176"/>
                  <a:gd name="T42" fmla="*/ 16 w 106"/>
                  <a:gd name="T43" fmla="*/ 147 h 176"/>
                  <a:gd name="T44" fmla="*/ 16 w 106"/>
                  <a:gd name="T45" fmla="*/ 143 h 176"/>
                  <a:gd name="T46" fmla="*/ 16 w 106"/>
                  <a:gd name="T47" fmla="*/ 143 h 176"/>
                  <a:gd name="T48" fmla="*/ 47 w 106"/>
                  <a:gd name="T49" fmla="*/ 106 h 176"/>
                  <a:gd name="T50" fmla="*/ 16 w 106"/>
                  <a:gd name="T51" fmla="*/ 147 h 176"/>
                  <a:gd name="T52" fmla="*/ 90 w 106"/>
                  <a:gd name="T53" fmla="*/ 143 h 176"/>
                  <a:gd name="T54" fmla="*/ 90 w 106"/>
                  <a:gd name="T55" fmla="*/ 145 h 176"/>
                  <a:gd name="T56" fmla="*/ 58 w 106"/>
                  <a:gd name="T57" fmla="*/ 106 h 176"/>
                  <a:gd name="T58" fmla="*/ 90 w 106"/>
                  <a:gd name="T59" fmla="*/ 143 h 176"/>
                  <a:gd name="T60" fmla="*/ 47 w 106"/>
                  <a:gd name="T61" fmla="*/ 47 h 176"/>
                  <a:gd name="T62" fmla="*/ 21 w 106"/>
                  <a:gd name="T63" fmla="*/ 51 h 176"/>
                  <a:gd name="T64" fmla="*/ 16 w 106"/>
                  <a:gd name="T65" fmla="*/ 32 h 176"/>
                  <a:gd name="T66" fmla="*/ 16 w 106"/>
                  <a:gd name="T67" fmla="*/ 32 h 176"/>
                  <a:gd name="T68" fmla="*/ 16 w 106"/>
                  <a:gd name="T69" fmla="*/ 12 h 176"/>
                  <a:gd name="T70" fmla="*/ 22 w 106"/>
                  <a:gd name="T71" fmla="*/ 12 h 176"/>
                  <a:gd name="T72" fmla="*/ 85 w 106"/>
                  <a:gd name="T73" fmla="*/ 12 h 176"/>
                  <a:gd name="T74" fmla="*/ 90 w 106"/>
                  <a:gd name="T75" fmla="*/ 12 h 176"/>
                  <a:gd name="T76" fmla="*/ 90 w 106"/>
                  <a:gd name="T77" fmla="*/ 32 h 176"/>
                  <a:gd name="T78" fmla="*/ 89 w 106"/>
                  <a:gd name="T79" fmla="*/ 42 h 176"/>
                  <a:gd name="T80" fmla="*/ 68 w 106"/>
                  <a:gd name="T81" fmla="*/ 49 h 176"/>
                  <a:gd name="T82" fmla="*/ 47 w 106"/>
                  <a:gd name="T83" fmla="*/ 4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 h="176">
                    <a:moveTo>
                      <a:pt x="65" y="81"/>
                    </a:moveTo>
                    <a:cubicBezTo>
                      <a:pt x="89" y="75"/>
                      <a:pt x="106" y="54"/>
                      <a:pt x="106" y="28"/>
                    </a:cubicBezTo>
                    <a:cubicBezTo>
                      <a:pt x="106" y="0"/>
                      <a:pt x="106" y="0"/>
                      <a:pt x="106" y="0"/>
                    </a:cubicBezTo>
                    <a:cubicBezTo>
                      <a:pt x="98" y="0"/>
                      <a:pt x="98" y="0"/>
                      <a:pt x="98" y="0"/>
                    </a:cubicBezTo>
                    <a:cubicBezTo>
                      <a:pt x="8" y="0"/>
                      <a:pt x="8" y="0"/>
                      <a:pt x="8" y="0"/>
                    </a:cubicBezTo>
                    <a:cubicBezTo>
                      <a:pt x="0" y="0"/>
                      <a:pt x="0" y="0"/>
                      <a:pt x="0" y="0"/>
                    </a:cubicBezTo>
                    <a:cubicBezTo>
                      <a:pt x="0" y="28"/>
                      <a:pt x="0" y="28"/>
                      <a:pt x="0" y="28"/>
                    </a:cubicBezTo>
                    <a:cubicBezTo>
                      <a:pt x="0" y="28"/>
                      <a:pt x="0" y="28"/>
                      <a:pt x="0" y="28"/>
                    </a:cubicBezTo>
                    <a:cubicBezTo>
                      <a:pt x="0" y="54"/>
                      <a:pt x="18" y="76"/>
                      <a:pt x="42" y="81"/>
                    </a:cubicBezTo>
                    <a:cubicBezTo>
                      <a:pt x="45" y="83"/>
                      <a:pt x="47" y="86"/>
                      <a:pt x="48" y="89"/>
                    </a:cubicBezTo>
                    <a:cubicBezTo>
                      <a:pt x="47" y="91"/>
                      <a:pt x="46" y="92"/>
                      <a:pt x="45" y="94"/>
                    </a:cubicBezTo>
                    <a:cubicBezTo>
                      <a:pt x="20" y="98"/>
                      <a:pt x="0" y="120"/>
                      <a:pt x="0" y="147"/>
                    </a:cubicBezTo>
                    <a:cubicBezTo>
                      <a:pt x="0" y="147"/>
                      <a:pt x="0" y="147"/>
                      <a:pt x="0" y="147"/>
                    </a:cubicBezTo>
                    <a:cubicBezTo>
                      <a:pt x="0" y="176"/>
                      <a:pt x="0" y="176"/>
                      <a:pt x="0" y="176"/>
                    </a:cubicBezTo>
                    <a:cubicBezTo>
                      <a:pt x="8" y="176"/>
                      <a:pt x="8" y="176"/>
                      <a:pt x="8" y="176"/>
                    </a:cubicBezTo>
                    <a:cubicBezTo>
                      <a:pt x="98" y="176"/>
                      <a:pt x="98" y="176"/>
                      <a:pt x="98" y="176"/>
                    </a:cubicBezTo>
                    <a:cubicBezTo>
                      <a:pt x="106" y="176"/>
                      <a:pt x="106" y="176"/>
                      <a:pt x="106" y="176"/>
                    </a:cubicBezTo>
                    <a:cubicBezTo>
                      <a:pt x="106" y="147"/>
                      <a:pt x="106" y="147"/>
                      <a:pt x="106" y="147"/>
                    </a:cubicBezTo>
                    <a:cubicBezTo>
                      <a:pt x="106" y="120"/>
                      <a:pt x="87" y="98"/>
                      <a:pt x="62" y="94"/>
                    </a:cubicBezTo>
                    <a:cubicBezTo>
                      <a:pt x="61" y="92"/>
                      <a:pt x="60" y="91"/>
                      <a:pt x="59" y="89"/>
                    </a:cubicBezTo>
                    <a:cubicBezTo>
                      <a:pt x="60" y="86"/>
                      <a:pt x="62" y="83"/>
                      <a:pt x="65" y="81"/>
                    </a:cubicBezTo>
                    <a:close/>
                    <a:moveTo>
                      <a:pt x="16" y="147"/>
                    </a:moveTo>
                    <a:cubicBezTo>
                      <a:pt x="16" y="143"/>
                      <a:pt x="16" y="143"/>
                      <a:pt x="16" y="143"/>
                    </a:cubicBezTo>
                    <a:cubicBezTo>
                      <a:pt x="16" y="143"/>
                      <a:pt x="16" y="143"/>
                      <a:pt x="16" y="143"/>
                    </a:cubicBezTo>
                    <a:cubicBezTo>
                      <a:pt x="16" y="124"/>
                      <a:pt x="29" y="109"/>
                      <a:pt x="47" y="106"/>
                    </a:cubicBezTo>
                    <a:cubicBezTo>
                      <a:pt x="47" y="113"/>
                      <a:pt x="43" y="131"/>
                      <a:pt x="16" y="147"/>
                    </a:cubicBezTo>
                    <a:close/>
                    <a:moveTo>
                      <a:pt x="90" y="143"/>
                    </a:moveTo>
                    <a:cubicBezTo>
                      <a:pt x="90" y="145"/>
                      <a:pt x="90" y="145"/>
                      <a:pt x="90" y="145"/>
                    </a:cubicBezTo>
                    <a:cubicBezTo>
                      <a:pt x="79" y="138"/>
                      <a:pt x="57" y="122"/>
                      <a:pt x="58" y="106"/>
                    </a:cubicBezTo>
                    <a:cubicBezTo>
                      <a:pt x="76" y="109"/>
                      <a:pt x="90" y="124"/>
                      <a:pt x="90" y="143"/>
                    </a:cubicBezTo>
                    <a:close/>
                    <a:moveTo>
                      <a:pt x="47" y="47"/>
                    </a:moveTo>
                    <a:cubicBezTo>
                      <a:pt x="36" y="42"/>
                      <a:pt x="26" y="48"/>
                      <a:pt x="21" y="51"/>
                    </a:cubicBezTo>
                    <a:cubicBezTo>
                      <a:pt x="18" y="46"/>
                      <a:pt x="16" y="39"/>
                      <a:pt x="16" y="32"/>
                    </a:cubicBezTo>
                    <a:cubicBezTo>
                      <a:pt x="16" y="32"/>
                      <a:pt x="16" y="32"/>
                      <a:pt x="16" y="32"/>
                    </a:cubicBezTo>
                    <a:cubicBezTo>
                      <a:pt x="16" y="12"/>
                      <a:pt x="16" y="12"/>
                      <a:pt x="16" y="12"/>
                    </a:cubicBezTo>
                    <a:cubicBezTo>
                      <a:pt x="22" y="12"/>
                      <a:pt x="22" y="12"/>
                      <a:pt x="22" y="12"/>
                    </a:cubicBezTo>
                    <a:cubicBezTo>
                      <a:pt x="85" y="12"/>
                      <a:pt x="85" y="12"/>
                      <a:pt x="85" y="12"/>
                    </a:cubicBezTo>
                    <a:cubicBezTo>
                      <a:pt x="90" y="12"/>
                      <a:pt x="90" y="12"/>
                      <a:pt x="90" y="12"/>
                    </a:cubicBezTo>
                    <a:cubicBezTo>
                      <a:pt x="90" y="32"/>
                      <a:pt x="90" y="32"/>
                      <a:pt x="90" y="32"/>
                    </a:cubicBezTo>
                    <a:cubicBezTo>
                      <a:pt x="90" y="36"/>
                      <a:pt x="90" y="39"/>
                      <a:pt x="89" y="42"/>
                    </a:cubicBezTo>
                    <a:cubicBezTo>
                      <a:pt x="83" y="42"/>
                      <a:pt x="72" y="47"/>
                      <a:pt x="68" y="49"/>
                    </a:cubicBezTo>
                    <a:cubicBezTo>
                      <a:pt x="63" y="52"/>
                      <a:pt x="63" y="53"/>
                      <a:pt x="47" y="4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34"/>
              <p:cNvSpPr/>
              <p:nvPr/>
            </p:nvSpPr>
            <p:spPr bwMode="auto">
              <a:xfrm>
                <a:off x="7375389" y="2115495"/>
                <a:ext cx="319864" cy="56383"/>
              </a:xfrm>
              <a:custGeom>
                <a:avLst/>
                <a:gdLst>
                  <a:gd name="T0" fmla="*/ 117 w 125"/>
                  <a:gd name="T1" fmla="*/ 0 h 22"/>
                  <a:gd name="T2" fmla="*/ 8 w 125"/>
                  <a:gd name="T3" fmla="*/ 0 h 22"/>
                  <a:gd name="T4" fmla="*/ 0 w 125"/>
                  <a:gd name="T5" fmla="*/ 11 h 22"/>
                  <a:gd name="T6" fmla="*/ 8 w 125"/>
                  <a:gd name="T7" fmla="*/ 22 h 22"/>
                  <a:gd name="T8" fmla="*/ 117 w 125"/>
                  <a:gd name="T9" fmla="*/ 22 h 22"/>
                  <a:gd name="T10" fmla="*/ 125 w 125"/>
                  <a:gd name="T11" fmla="*/ 11 h 22"/>
                  <a:gd name="T12" fmla="*/ 117 w 125"/>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25" h="22">
                    <a:moveTo>
                      <a:pt x="117" y="0"/>
                    </a:moveTo>
                    <a:cubicBezTo>
                      <a:pt x="8" y="0"/>
                      <a:pt x="8" y="0"/>
                      <a:pt x="8" y="0"/>
                    </a:cubicBezTo>
                    <a:cubicBezTo>
                      <a:pt x="3" y="0"/>
                      <a:pt x="0" y="5"/>
                      <a:pt x="0" y="11"/>
                    </a:cubicBezTo>
                    <a:cubicBezTo>
                      <a:pt x="0" y="17"/>
                      <a:pt x="3" y="22"/>
                      <a:pt x="8" y="22"/>
                    </a:cubicBezTo>
                    <a:cubicBezTo>
                      <a:pt x="117" y="22"/>
                      <a:pt x="117" y="22"/>
                      <a:pt x="117" y="22"/>
                    </a:cubicBezTo>
                    <a:cubicBezTo>
                      <a:pt x="121" y="22"/>
                      <a:pt x="125" y="17"/>
                      <a:pt x="125" y="11"/>
                    </a:cubicBezTo>
                    <a:cubicBezTo>
                      <a:pt x="125" y="5"/>
                      <a:pt x="121" y="0"/>
                      <a:pt x="11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35"/>
              <p:cNvSpPr/>
              <p:nvPr/>
            </p:nvSpPr>
            <p:spPr bwMode="auto">
              <a:xfrm>
                <a:off x="7375389" y="1569016"/>
                <a:ext cx="319864" cy="58551"/>
              </a:xfrm>
              <a:custGeom>
                <a:avLst/>
                <a:gdLst>
                  <a:gd name="T0" fmla="*/ 8 w 125"/>
                  <a:gd name="T1" fmla="*/ 23 h 23"/>
                  <a:gd name="T2" fmla="*/ 117 w 125"/>
                  <a:gd name="T3" fmla="*/ 23 h 23"/>
                  <a:gd name="T4" fmla="*/ 125 w 125"/>
                  <a:gd name="T5" fmla="*/ 11 h 23"/>
                  <a:gd name="T6" fmla="*/ 117 w 125"/>
                  <a:gd name="T7" fmla="*/ 0 h 23"/>
                  <a:gd name="T8" fmla="*/ 8 w 125"/>
                  <a:gd name="T9" fmla="*/ 0 h 23"/>
                  <a:gd name="T10" fmla="*/ 0 w 125"/>
                  <a:gd name="T11" fmla="*/ 11 h 23"/>
                  <a:gd name="T12" fmla="*/ 8 w 125"/>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125" h="23">
                    <a:moveTo>
                      <a:pt x="8" y="23"/>
                    </a:moveTo>
                    <a:cubicBezTo>
                      <a:pt x="117" y="23"/>
                      <a:pt x="117" y="23"/>
                      <a:pt x="117" y="23"/>
                    </a:cubicBezTo>
                    <a:cubicBezTo>
                      <a:pt x="121" y="23"/>
                      <a:pt x="125" y="17"/>
                      <a:pt x="125" y="11"/>
                    </a:cubicBezTo>
                    <a:cubicBezTo>
                      <a:pt x="125" y="5"/>
                      <a:pt x="121" y="0"/>
                      <a:pt x="117" y="0"/>
                    </a:cubicBezTo>
                    <a:cubicBezTo>
                      <a:pt x="8" y="0"/>
                      <a:pt x="8" y="0"/>
                      <a:pt x="8" y="0"/>
                    </a:cubicBezTo>
                    <a:cubicBezTo>
                      <a:pt x="3" y="0"/>
                      <a:pt x="0" y="5"/>
                      <a:pt x="0" y="11"/>
                    </a:cubicBezTo>
                    <a:cubicBezTo>
                      <a:pt x="0" y="17"/>
                      <a:pt x="3" y="23"/>
                      <a:pt x="8" y="2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 name="Group 26"/>
            <p:cNvGrpSpPr/>
            <p:nvPr/>
          </p:nvGrpSpPr>
          <p:grpSpPr>
            <a:xfrm>
              <a:off x="8309484" y="3068785"/>
              <a:ext cx="1059194" cy="1156869"/>
              <a:chOff x="8372930" y="2664142"/>
              <a:chExt cx="1281624" cy="1399811"/>
            </a:xfrm>
          </p:grpSpPr>
          <p:sp>
            <p:nvSpPr>
              <p:cNvPr id="44" name="Freeform 18"/>
              <p:cNvSpPr/>
              <p:nvPr/>
            </p:nvSpPr>
            <p:spPr bwMode="auto">
              <a:xfrm>
                <a:off x="8372930" y="2664142"/>
                <a:ext cx="1281624" cy="1399811"/>
              </a:xfrm>
              <a:custGeom>
                <a:avLst/>
                <a:gdLst>
                  <a:gd name="T0" fmla="*/ 435 w 500"/>
                  <a:gd name="T1" fmla="*/ 369 h 546"/>
                  <a:gd name="T2" fmla="*/ 369 w 500"/>
                  <a:gd name="T3" fmla="*/ 66 h 546"/>
                  <a:gd name="T4" fmla="*/ 66 w 500"/>
                  <a:gd name="T5" fmla="*/ 129 h 546"/>
                  <a:gd name="T6" fmla="*/ 132 w 500"/>
                  <a:gd name="T7" fmla="*/ 431 h 546"/>
                  <a:gd name="T8" fmla="*/ 144 w 500"/>
                  <a:gd name="T9" fmla="*/ 439 h 546"/>
                  <a:gd name="T10" fmla="*/ 172 w 500"/>
                  <a:gd name="T11" fmla="*/ 546 h 546"/>
                  <a:gd name="T12" fmla="*/ 237 w 500"/>
                  <a:gd name="T13" fmla="*/ 466 h 546"/>
                  <a:gd name="T14" fmla="*/ 435 w 500"/>
                  <a:gd name="T15" fmla="*/ 369 h 5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0" h="546">
                    <a:moveTo>
                      <a:pt x="435" y="369"/>
                    </a:moveTo>
                    <a:cubicBezTo>
                      <a:pt x="500" y="268"/>
                      <a:pt x="471" y="133"/>
                      <a:pt x="369" y="66"/>
                    </a:cubicBezTo>
                    <a:cubicBezTo>
                      <a:pt x="267" y="0"/>
                      <a:pt x="131" y="28"/>
                      <a:pt x="66" y="129"/>
                    </a:cubicBezTo>
                    <a:cubicBezTo>
                      <a:pt x="0" y="229"/>
                      <a:pt x="30" y="365"/>
                      <a:pt x="132" y="431"/>
                    </a:cubicBezTo>
                    <a:cubicBezTo>
                      <a:pt x="136" y="434"/>
                      <a:pt x="140" y="436"/>
                      <a:pt x="144" y="439"/>
                    </a:cubicBezTo>
                    <a:cubicBezTo>
                      <a:pt x="172" y="546"/>
                      <a:pt x="172" y="546"/>
                      <a:pt x="172" y="546"/>
                    </a:cubicBezTo>
                    <a:cubicBezTo>
                      <a:pt x="237" y="466"/>
                      <a:pt x="237" y="466"/>
                      <a:pt x="237" y="466"/>
                    </a:cubicBezTo>
                    <a:cubicBezTo>
                      <a:pt x="313" y="472"/>
                      <a:pt x="390" y="437"/>
                      <a:pt x="435" y="369"/>
                    </a:cubicBezTo>
                    <a:close/>
                  </a:path>
                </a:pathLst>
              </a:custGeom>
              <a:solidFill>
                <a:schemeClr val="accent3"/>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36"/>
              <p:cNvSpPr>
                <a:spLocks noEditPoints="1"/>
              </p:cNvSpPr>
              <p:nvPr/>
            </p:nvSpPr>
            <p:spPr bwMode="auto">
              <a:xfrm>
                <a:off x="8767609" y="2946056"/>
                <a:ext cx="479253" cy="715627"/>
              </a:xfrm>
              <a:custGeom>
                <a:avLst/>
                <a:gdLst>
                  <a:gd name="T0" fmla="*/ 93 w 187"/>
                  <a:gd name="T1" fmla="*/ 1 h 279"/>
                  <a:gd name="T2" fmla="*/ 18 w 187"/>
                  <a:gd name="T3" fmla="*/ 38 h 279"/>
                  <a:gd name="T4" fmla="*/ 2 w 187"/>
                  <a:gd name="T5" fmla="*/ 103 h 279"/>
                  <a:gd name="T6" fmla="*/ 27 w 187"/>
                  <a:gd name="T7" fmla="*/ 158 h 279"/>
                  <a:gd name="T8" fmla="*/ 27 w 187"/>
                  <a:gd name="T9" fmla="*/ 158 h 279"/>
                  <a:gd name="T10" fmla="*/ 42 w 187"/>
                  <a:gd name="T11" fmla="*/ 204 h 279"/>
                  <a:gd name="T12" fmla="*/ 51 w 187"/>
                  <a:gd name="T13" fmla="*/ 269 h 279"/>
                  <a:gd name="T14" fmla="*/ 55 w 187"/>
                  <a:gd name="T15" fmla="*/ 273 h 279"/>
                  <a:gd name="T16" fmla="*/ 91 w 187"/>
                  <a:gd name="T17" fmla="*/ 279 h 279"/>
                  <a:gd name="T18" fmla="*/ 134 w 187"/>
                  <a:gd name="T19" fmla="*/ 271 h 279"/>
                  <a:gd name="T20" fmla="*/ 144 w 187"/>
                  <a:gd name="T21" fmla="*/ 246 h 279"/>
                  <a:gd name="T22" fmla="*/ 149 w 187"/>
                  <a:gd name="T23" fmla="*/ 184 h 279"/>
                  <a:gd name="T24" fmla="*/ 160 w 187"/>
                  <a:gd name="T25" fmla="*/ 156 h 279"/>
                  <a:gd name="T26" fmla="*/ 176 w 187"/>
                  <a:gd name="T27" fmla="*/ 127 h 279"/>
                  <a:gd name="T28" fmla="*/ 185 w 187"/>
                  <a:gd name="T29" fmla="*/ 70 h 279"/>
                  <a:gd name="T30" fmla="*/ 94 w 187"/>
                  <a:gd name="T31" fmla="*/ 1 h 279"/>
                  <a:gd name="T32" fmla="*/ 164 w 187"/>
                  <a:gd name="T33" fmla="*/ 74 h 279"/>
                  <a:gd name="T34" fmla="*/ 130 w 187"/>
                  <a:gd name="T35" fmla="*/ 169 h 279"/>
                  <a:gd name="T36" fmla="*/ 127 w 187"/>
                  <a:gd name="T37" fmla="*/ 184 h 279"/>
                  <a:gd name="T38" fmla="*/ 125 w 187"/>
                  <a:gd name="T39" fmla="*/ 193 h 279"/>
                  <a:gd name="T40" fmla="*/ 103 w 187"/>
                  <a:gd name="T41" fmla="*/ 199 h 279"/>
                  <a:gd name="T42" fmla="*/ 101 w 187"/>
                  <a:gd name="T43" fmla="*/ 148 h 279"/>
                  <a:gd name="T44" fmla="*/ 125 w 187"/>
                  <a:gd name="T45" fmla="*/ 71 h 279"/>
                  <a:gd name="T46" fmla="*/ 112 w 187"/>
                  <a:gd name="T47" fmla="*/ 65 h 279"/>
                  <a:gd name="T48" fmla="*/ 99 w 187"/>
                  <a:gd name="T49" fmla="*/ 66 h 279"/>
                  <a:gd name="T50" fmla="*/ 75 w 187"/>
                  <a:gd name="T51" fmla="*/ 68 h 279"/>
                  <a:gd name="T52" fmla="*/ 66 w 187"/>
                  <a:gd name="T53" fmla="*/ 69 h 279"/>
                  <a:gd name="T54" fmla="*/ 52 w 187"/>
                  <a:gd name="T55" fmla="*/ 77 h 279"/>
                  <a:gd name="T56" fmla="*/ 83 w 187"/>
                  <a:gd name="T57" fmla="*/ 153 h 279"/>
                  <a:gd name="T58" fmla="*/ 65 w 187"/>
                  <a:gd name="T59" fmla="*/ 198 h 279"/>
                  <a:gd name="T60" fmla="*/ 62 w 187"/>
                  <a:gd name="T61" fmla="*/ 194 h 279"/>
                  <a:gd name="T62" fmla="*/ 60 w 187"/>
                  <a:gd name="T63" fmla="*/ 185 h 279"/>
                  <a:gd name="T64" fmla="*/ 57 w 187"/>
                  <a:gd name="T65" fmla="*/ 170 h 279"/>
                  <a:gd name="T66" fmla="*/ 31 w 187"/>
                  <a:gd name="T67" fmla="*/ 122 h 279"/>
                  <a:gd name="T68" fmla="*/ 23 w 187"/>
                  <a:gd name="T69" fmla="*/ 76 h 279"/>
                  <a:gd name="T70" fmla="*/ 36 w 187"/>
                  <a:gd name="T71" fmla="*/ 47 h 279"/>
                  <a:gd name="T72" fmla="*/ 93 w 187"/>
                  <a:gd name="T73" fmla="*/ 20 h 279"/>
                  <a:gd name="T74" fmla="*/ 93 w 187"/>
                  <a:gd name="T75" fmla="*/ 19 h 279"/>
                  <a:gd name="T76" fmla="*/ 150 w 187"/>
                  <a:gd name="T77" fmla="*/ 45 h 279"/>
                  <a:gd name="T78" fmla="*/ 72 w 187"/>
                  <a:gd name="T79" fmla="*/ 71 h 279"/>
                  <a:gd name="T80" fmla="*/ 80 w 187"/>
                  <a:gd name="T81" fmla="*/ 76 h 279"/>
                  <a:gd name="T82" fmla="*/ 83 w 187"/>
                  <a:gd name="T83" fmla="*/ 69 h 279"/>
                  <a:gd name="T84" fmla="*/ 91 w 187"/>
                  <a:gd name="T85" fmla="*/ 69 h 279"/>
                  <a:gd name="T86" fmla="*/ 95 w 187"/>
                  <a:gd name="T87" fmla="*/ 69 h 279"/>
                  <a:gd name="T88" fmla="*/ 98 w 187"/>
                  <a:gd name="T89" fmla="*/ 79 h 279"/>
                  <a:gd name="T90" fmla="*/ 103 w 187"/>
                  <a:gd name="T91" fmla="*/ 77 h 279"/>
                  <a:gd name="T92" fmla="*/ 116 w 187"/>
                  <a:gd name="T93" fmla="*/ 78 h 279"/>
                  <a:gd name="T94" fmla="*/ 63 w 187"/>
                  <a:gd name="T95" fmla="*/ 80 h 279"/>
                  <a:gd name="T96" fmla="*/ 72 w 187"/>
                  <a:gd name="T97" fmla="*/ 71 h 279"/>
                  <a:gd name="T98" fmla="*/ 114 w 187"/>
                  <a:gd name="T99" fmla="*/ 71 h 279"/>
                  <a:gd name="T100" fmla="*/ 115 w 187"/>
                  <a:gd name="T101" fmla="*/ 69 h 279"/>
                  <a:gd name="T102" fmla="*/ 107 w 187"/>
                  <a:gd name="T103" fmla="*/ 68 h 279"/>
                  <a:gd name="T104" fmla="*/ 103 w 187"/>
                  <a:gd name="T105" fmla="*/ 69 h 279"/>
                  <a:gd name="T106" fmla="*/ 62 w 187"/>
                  <a:gd name="T107" fmla="*/ 77 h 279"/>
                  <a:gd name="T108" fmla="*/ 62 w 187"/>
                  <a:gd name="T109" fmla="*/ 7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7" h="279">
                    <a:moveTo>
                      <a:pt x="94" y="1"/>
                    </a:moveTo>
                    <a:cubicBezTo>
                      <a:pt x="93" y="1"/>
                      <a:pt x="93" y="1"/>
                      <a:pt x="93" y="1"/>
                    </a:cubicBezTo>
                    <a:cubicBezTo>
                      <a:pt x="93" y="1"/>
                      <a:pt x="93" y="1"/>
                      <a:pt x="92" y="1"/>
                    </a:cubicBezTo>
                    <a:cubicBezTo>
                      <a:pt x="53" y="2"/>
                      <a:pt x="30" y="21"/>
                      <a:pt x="18" y="38"/>
                    </a:cubicBezTo>
                    <a:cubicBezTo>
                      <a:pt x="6" y="54"/>
                      <a:pt x="2" y="71"/>
                      <a:pt x="2" y="73"/>
                    </a:cubicBezTo>
                    <a:cubicBezTo>
                      <a:pt x="0" y="82"/>
                      <a:pt x="0" y="92"/>
                      <a:pt x="2" y="103"/>
                    </a:cubicBezTo>
                    <a:cubicBezTo>
                      <a:pt x="4" y="112"/>
                      <a:pt x="7" y="121"/>
                      <a:pt x="11" y="130"/>
                    </a:cubicBezTo>
                    <a:cubicBezTo>
                      <a:pt x="18" y="146"/>
                      <a:pt x="26" y="157"/>
                      <a:pt x="27" y="158"/>
                    </a:cubicBezTo>
                    <a:cubicBezTo>
                      <a:pt x="27" y="158"/>
                      <a:pt x="27" y="158"/>
                      <a:pt x="27" y="158"/>
                    </a:cubicBezTo>
                    <a:cubicBezTo>
                      <a:pt x="27" y="158"/>
                      <a:pt x="27" y="158"/>
                      <a:pt x="27" y="158"/>
                    </a:cubicBezTo>
                    <a:cubicBezTo>
                      <a:pt x="34" y="166"/>
                      <a:pt x="37" y="180"/>
                      <a:pt x="37" y="185"/>
                    </a:cubicBezTo>
                    <a:cubicBezTo>
                      <a:pt x="37" y="193"/>
                      <a:pt x="40" y="200"/>
                      <a:pt x="42" y="204"/>
                    </a:cubicBezTo>
                    <a:cubicBezTo>
                      <a:pt x="41" y="222"/>
                      <a:pt x="41" y="236"/>
                      <a:pt x="43" y="248"/>
                    </a:cubicBezTo>
                    <a:cubicBezTo>
                      <a:pt x="45" y="257"/>
                      <a:pt x="47" y="265"/>
                      <a:pt x="51" y="269"/>
                    </a:cubicBezTo>
                    <a:cubicBezTo>
                      <a:pt x="52" y="272"/>
                      <a:pt x="52" y="272"/>
                      <a:pt x="52" y="272"/>
                    </a:cubicBezTo>
                    <a:cubicBezTo>
                      <a:pt x="55" y="273"/>
                      <a:pt x="55" y="273"/>
                      <a:pt x="55" y="273"/>
                    </a:cubicBezTo>
                    <a:cubicBezTo>
                      <a:pt x="61" y="275"/>
                      <a:pt x="73" y="279"/>
                      <a:pt x="91" y="279"/>
                    </a:cubicBezTo>
                    <a:cubicBezTo>
                      <a:pt x="91" y="279"/>
                      <a:pt x="91" y="279"/>
                      <a:pt x="91" y="279"/>
                    </a:cubicBezTo>
                    <a:cubicBezTo>
                      <a:pt x="104" y="278"/>
                      <a:pt x="117" y="276"/>
                      <a:pt x="131" y="272"/>
                    </a:cubicBezTo>
                    <a:cubicBezTo>
                      <a:pt x="134" y="271"/>
                      <a:pt x="134" y="271"/>
                      <a:pt x="134" y="271"/>
                    </a:cubicBezTo>
                    <a:cubicBezTo>
                      <a:pt x="137" y="268"/>
                      <a:pt x="137" y="268"/>
                      <a:pt x="137" y="268"/>
                    </a:cubicBezTo>
                    <a:cubicBezTo>
                      <a:pt x="140" y="263"/>
                      <a:pt x="142" y="256"/>
                      <a:pt x="144" y="246"/>
                    </a:cubicBezTo>
                    <a:cubicBezTo>
                      <a:pt x="146" y="234"/>
                      <a:pt x="146" y="220"/>
                      <a:pt x="145" y="202"/>
                    </a:cubicBezTo>
                    <a:cubicBezTo>
                      <a:pt x="147" y="198"/>
                      <a:pt x="150" y="192"/>
                      <a:pt x="149" y="184"/>
                    </a:cubicBezTo>
                    <a:cubicBezTo>
                      <a:pt x="150" y="178"/>
                      <a:pt x="152" y="164"/>
                      <a:pt x="159" y="156"/>
                    </a:cubicBezTo>
                    <a:cubicBezTo>
                      <a:pt x="160" y="156"/>
                      <a:pt x="160" y="156"/>
                      <a:pt x="160" y="156"/>
                    </a:cubicBezTo>
                    <a:cubicBezTo>
                      <a:pt x="160" y="155"/>
                      <a:pt x="160" y="155"/>
                      <a:pt x="160" y="155"/>
                    </a:cubicBezTo>
                    <a:cubicBezTo>
                      <a:pt x="160" y="155"/>
                      <a:pt x="169" y="143"/>
                      <a:pt x="176" y="127"/>
                    </a:cubicBezTo>
                    <a:cubicBezTo>
                      <a:pt x="180" y="118"/>
                      <a:pt x="183" y="108"/>
                      <a:pt x="185" y="100"/>
                    </a:cubicBezTo>
                    <a:cubicBezTo>
                      <a:pt x="187" y="89"/>
                      <a:pt x="187" y="79"/>
                      <a:pt x="185" y="70"/>
                    </a:cubicBezTo>
                    <a:cubicBezTo>
                      <a:pt x="184" y="67"/>
                      <a:pt x="180" y="51"/>
                      <a:pt x="168" y="35"/>
                    </a:cubicBezTo>
                    <a:cubicBezTo>
                      <a:pt x="156" y="19"/>
                      <a:pt x="133" y="0"/>
                      <a:pt x="94" y="1"/>
                    </a:cubicBezTo>
                    <a:close/>
                    <a:moveTo>
                      <a:pt x="164" y="73"/>
                    </a:moveTo>
                    <a:cubicBezTo>
                      <a:pt x="164" y="74"/>
                      <a:pt x="164" y="74"/>
                      <a:pt x="164" y="74"/>
                    </a:cubicBezTo>
                    <a:cubicBezTo>
                      <a:pt x="171" y="102"/>
                      <a:pt x="144" y="140"/>
                      <a:pt x="142" y="144"/>
                    </a:cubicBezTo>
                    <a:cubicBezTo>
                      <a:pt x="136" y="150"/>
                      <a:pt x="132" y="159"/>
                      <a:pt x="130" y="169"/>
                    </a:cubicBezTo>
                    <a:cubicBezTo>
                      <a:pt x="128" y="176"/>
                      <a:pt x="127" y="182"/>
                      <a:pt x="127" y="183"/>
                    </a:cubicBezTo>
                    <a:cubicBezTo>
                      <a:pt x="127" y="184"/>
                      <a:pt x="127" y="184"/>
                      <a:pt x="127" y="184"/>
                    </a:cubicBezTo>
                    <a:cubicBezTo>
                      <a:pt x="127" y="184"/>
                      <a:pt x="127" y="184"/>
                      <a:pt x="127" y="184"/>
                    </a:cubicBezTo>
                    <a:cubicBezTo>
                      <a:pt x="127" y="189"/>
                      <a:pt x="125" y="192"/>
                      <a:pt x="125" y="193"/>
                    </a:cubicBezTo>
                    <a:cubicBezTo>
                      <a:pt x="122" y="195"/>
                      <a:pt x="122" y="195"/>
                      <a:pt x="122" y="195"/>
                    </a:cubicBezTo>
                    <a:cubicBezTo>
                      <a:pt x="115" y="197"/>
                      <a:pt x="109" y="199"/>
                      <a:pt x="103" y="199"/>
                    </a:cubicBezTo>
                    <a:cubicBezTo>
                      <a:pt x="102" y="152"/>
                      <a:pt x="102" y="152"/>
                      <a:pt x="102" y="152"/>
                    </a:cubicBezTo>
                    <a:cubicBezTo>
                      <a:pt x="102" y="151"/>
                      <a:pt x="102" y="149"/>
                      <a:pt x="101" y="148"/>
                    </a:cubicBezTo>
                    <a:cubicBezTo>
                      <a:pt x="128" y="72"/>
                      <a:pt x="128" y="72"/>
                      <a:pt x="128" y="72"/>
                    </a:cubicBezTo>
                    <a:cubicBezTo>
                      <a:pt x="125" y="71"/>
                      <a:pt x="125" y="71"/>
                      <a:pt x="125" y="71"/>
                    </a:cubicBezTo>
                    <a:cubicBezTo>
                      <a:pt x="125" y="70"/>
                      <a:pt x="125" y="69"/>
                      <a:pt x="124" y="69"/>
                    </a:cubicBezTo>
                    <a:cubicBezTo>
                      <a:pt x="122" y="64"/>
                      <a:pt x="117" y="64"/>
                      <a:pt x="112" y="65"/>
                    </a:cubicBezTo>
                    <a:cubicBezTo>
                      <a:pt x="112" y="65"/>
                      <a:pt x="111" y="64"/>
                      <a:pt x="110" y="63"/>
                    </a:cubicBezTo>
                    <a:cubicBezTo>
                      <a:pt x="106" y="62"/>
                      <a:pt x="102" y="63"/>
                      <a:pt x="99" y="66"/>
                    </a:cubicBezTo>
                    <a:cubicBezTo>
                      <a:pt x="96" y="65"/>
                      <a:pt x="92" y="65"/>
                      <a:pt x="89" y="66"/>
                    </a:cubicBezTo>
                    <a:cubicBezTo>
                      <a:pt x="85" y="64"/>
                      <a:pt x="79" y="65"/>
                      <a:pt x="75" y="68"/>
                    </a:cubicBezTo>
                    <a:cubicBezTo>
                      <a:pt x="74" y="67"/>
                      <a:pt x="72" y="66"/>
                      <a:pt x="70" y="67"/>
                    </a:cubicBezTo>
                    <a:cubicBezTo>
                      <a:pt x="69" y="67"/>
                      <a:pt x="67" y="68"/>
                      <a:pt x="66" y="69"/>
                    </a:cubicBezTo>
                    <a:cubicBezTo>
                      <a:pt x="61" y="65"/>
                      <a:pt x="56" y="70"/>
                      <a:pt x="55" y="76"/>
                    </a:cubicBezTo>
                    <a:cubicBezTo>
                      <a:pt x="52" y="77"/>
                      <a:pt x="52" y="77"/>
                      <a:pt x="52" y="77"/>
                    </a:cubicBezTo>
                    <a:cubicBezTo>
                      <a:pt x="85" y="149"/>
                      <a:pt x="85" y="149"/>
                      <a:pt x="85" y="149"/>
                    </a:cubicBezTo>
                    <a:cubicBezTo>
                      <a:pt x="84" y="150"/>
                      <a:pt x="83" y="151"/>
                      <a:pt x="83" y="153"/>
                    </a:cubicBezTo>
                    <a:cubicBezTo>
                      <a:pt x="84" y="201"/>
                      <a:pt x="84" y="201"/>
                      <a:pt x="84" y="201"/>
                    </a:cubicBezTo>
                    <a:cubicBezTo>
                      <a:pt x="76" y="200"/>
                      <a:pt x="69" y="199"/>
                      <a:pt x="65" y="198"/>
                    </a:cubicBezTo>
                    <a:cubicBezTo>
                      <a:pt x="65" y="197"/>
                      <a:pt x="65" y="197"/>
                      <a:pt x="65" y="197"/>
                    </a:cubicBezTo>
                    <a:cubicBezTo>
                      <a:pt x="62" y="194"/>
                      <a:pt x="62" y="194"/>
                      <a:pt x="62" y="194"/>
                    </a:cubicBezTo>
                    <a:cubicBezTo>
                      <a:pt x="62" y="194"/>
                      <a:pt x="59" y="190"/>
                      <a:pt x="60" y="186"/>
                    </a:cubicBezTo>
                    <a:cubicBezTo>
                      <a:pt x="60" y="185"/>
                      <a:pt x="60" y="185"/>
                      <a:pt x="60" y="185"/>
                    </a:cubicBezTo>
                    <a:cubicBezTo>
                      <a:pt x="60" y="184"/>
                      <a:pt x="60" y="184"/>
                      <a:pt x="60" y="184"/>
                    </a:cubicBezTo>
                    <a:cubicBezTo>
                      <a:pt x="59" y="183"/>
                      <a:pt x="59" y="178"/>
                      <a:pt x="57" y="170"/>
                    </a:cubicBezTo>
                    <a:cubicBezTo>
                      <a:pt x="54" y="160"/>
                      <a:pt x="50" y="152"/>
                      <a:pt x="45" y="145"/>
                    </a:cubicBezTo>
                    <a:cubicBezTo>
                      <a:pt x="44" y="144"/>
                      <a:pt x="37" y="134"/>
                      <a:pt x="31" y="122"/>
                    </a:cubicBezTo>
                    <a:cubicBezTo>
                      <a:pt x="25" y="109"/>
                      <a:pt x="19" y="92"/>
                      <a:pt x="23" y="76"/>
                    </a:cubicBezTo>
                    <a:cubicBezTo>
                      <a:pt x="23" y="76"/>
                      <a:pt x="23" y="76"/>
                      <a:pt x="23" y="76"/>
                    </a:cubicBezTo>
                    <a:cubicBezTo>
                      <a:pt x="23" y="76"/>
                      <a:pt x="23" y="76"/>
                      <a:pt x="23" y="76"/>
                    </a:cubicBezTo>
                    <a:cubicBezTo>
                      <a:pt x="23" y="76"/>
                      <a:pt x="26" y="61"/>
                      <a:pt x="36" y="47"/>
                    </a:cubicBezTo>
                    <a:cubicBezTo>
                      <a:pt x="49" y="29"/>
                      <a:pt x="68" y="20"/>
                      <a:pt x="92" y="20"/>
                    </a:cubicBezTo>
                    <a:cubicBezTo>
                      <a:pt x="93" y="20"/>
                      <a:pt x="93" y="20"/>
                      <a:pt x="93" y="20"/>
                    </a:cubicBezTo>
                    <a:cubicBezTo>
                      <a:pt x="93" y="20"/>
                      <a:pt x="93" y="20"/>
                      <a:pt x="93" y="20"/>
                    </a:cubicBezTo>
                    <a:cubicBezTo>
                      <a:pt x="93" y="19"/>
                      <a:pt x="93" y="19"/>
                      <a:pt x="93" y="19"/>
                    </a:cubicBezTo>
                    <a:cubicBezTo>
                      <a:pt x="93" y="20"/>
                      <a:pt x="93" y="19"/>
                      <a:pt x="94" y="19"/>
                    </a:cubicBezTo>
                    <a:cubicBezTo>
                      <a:pt x="118" y="19"/>
                      <a:pt x="137" y="27"/>
                      <a:pt x="150" y="45"/>
                    </a:cubicBezTo>
                    <a:cubicBezTo>
                      <a:pt x="160" y="58"/>
                      <a:pt x="164" y="73"/>
                      <a:pt x="164" y="73"/>
                    </a:cubicBezTo>
                    <a:close/>
                    <a:moveTo>
                      <a:pt x="72" y="71"/>
                    </a:moveTo>
                    <a:cubicBezTo>
                      <a:pt x="71" y="72"/>
                      <a:pt x="70" y="75"/>
                      <a:pt x="71" y="77"/>
                    </a:cubicBezTo>
                    <a:cubicBezTo>
                      <a:pt x="73" y="80"/>
                      <a:pt x="78" y="79"/>
                      <a:pt x="80" y="76"/>
                    </a:cubicBezTo>
                    <a:cubicBezTo>
                      <a:pt x="80" y="74"/>
                      <a:pt x="80" y="72"/>
                      <a:pt x="79" y="70"/>
                    </a:cubicBezTo>
                    <a:cubicBezTo>
                      <a:pt x="80" y="69"/>
                      <a:pt x="81" y="69"/>
                      <a:pt x="83" y="69"/>
                    </a:cubicBezTo>
                    <a:cubicBezTo>
                      <a:pt x="76" y="75"/>
                      <a:pt x="89" y="83"/>
                      <a:pt x="91" y="73"/>
                    </a:cubicBezTo>
                    <a:cubicBezTo>
                      <a:pt x="92" y="71"/>
                      <a:pt x="91" y="70"/>
                      <a:pt x="91" y="69"/>
                    </a:cubicBezTo>
                    <a:cubicBezTo>
                      <a:pt x="91" y="69"/>
                      <a:pt x="92" y="69"/>
                      <a:pt x="92" y="69"/>
                    </a:cubicBezTo>
                    <a:cubicBezTo>
                      <a:pt x="93" y="69"/>
                      <a:pt x="94" y="69"/>
                      <a:pt x="95" y="69"/>
                    </a:cubicBezTo>
                    <a:cubicBezTo>
                      <a:pt x="95" y="69"/>
                      <a:pt x="95" y="69"/>
                      <a:pt x="95" y="69"/>
                    </a:cubicBezTo>
                    <a:cubicBezTo>
                      <a:pt x="92" y="72"/>
                      <a:pt x="93" y="80"/>
                      <a:pt x="98" y="79"/>
                    </a:cubicBezTo>
                    <a:cubicBezTo>
                      <a:pt x="100" y="78"/>
                      <a:pt x="101" y="78"/>
                      <a:pt x="102" y="76"/>
                    </a:cubicBezTo>
                    <a:cubicBezTo>
                      <a:pt x="103" y="77"/>
                      <a:pt x="103" y="77"/>
                      <a:pt x="103" y="77"/>
                    </a:cubicBezTo>
                    <a:cubicBezTo>
                      <a:pt x="108" y="79"/>
                      <a:pt x="111" y="77"/>
                      <a:pt x="113" y="74"/>
                    </a:cubicBezTo>
                    <a:cubicBezTo>
                      <a:pt x="113" y="76"/>
                      <a:pt x="114" y="77"/>
                      <a:pt x="116" y="78"/>
                    </a:cubicBezTo>
                    <a:cubicBezTo>
                      <a:pt x="92" y="144"/>
                      <a:pt x="92" y="144"/>
                      <a:pt x="92" y="144"/>
                    </a:cubicBezTo>
                    <a:cubicBezTo>
                      <a:pt x="63" y="80"/>
                      <a:pt x="63" y="80"/>
                      <a:pt x="63" y="80"/>
                    </a:cubicBezTo>
                    <a:cubicBezTo>
                      <a:pt x="69" y="82"/>
                      <a:pt x="70" y="76"/>
                      <a:pt x="68" y="72"/>
                    </a:cubicBezTo>
                    <a:cubicBezTo>
                      <a:pt x="69" y="71"/>
                      <a:pt x="70" y="71"/>
                      <a:pt x="72" y="71"/>
                    </a:cubicBezTo>
                    <a:close/>
                    <a:moveTo>
                      <a:pt x="115" y="69"/>
                    </a:moveTo>
                    <a:cubicBezTo>
                      <a:pt x="115" y="70"/>
                      <a:pt x="114" y="70"/>
                      <a:pt x="114" y="71"/>
                    </a:cubicBezTo>
                    <a:cubicBezTo>
                      <a:pt x="114" y="70"/>
                      <a:pt x="114" y="69"/>
                      <a:pt x="114" y="69"/>
                    </a:cubicBezTo>
                    <a:cubicBezTo>
                      <a:pt x="114" y="69"/>
                      <a:pt x="115" y="69"/>
                      <a:pt x="115" y="69"/>
                    </a:cubicBezTo>
                    <a:close/>
                    <a:moveTo>
                      <a:pt x="102" y="67"/>
                    </a:moveTo>
                    <a:cubicBezTo>
                      <a:pt x="104" y="67"/>
                      <a:pt x="105" y="67"/>
                      <a:pt x="107" y="68"/>
                    </a:cubicBezTo>
                    <a:cubicBezTo>
                      <a:pt x="106" y="69"/>
                      <a:pt x="105" y="70"/>
                      <a:pt x="104" y="71"/>
                    </a:cubicBezTo>
                    <a:cubicBezTo>
                      <a:pt x="103" y="70"/>
                      <a:pt x="103" y="69"/>
                      <a:pt x="103" y="69"/>
                    </a:cubicBezTo>
                    <a:cubicBezTo>
                      <a:pt x="103" y="68"/>
                      <a:pt x="102" y="68"/>
                      <a:pt x="102" y="67"/>
                    </a:cubicBezTo>
                    <a:close/>
                    <a:moveTo>
                      <a:pt x="62" y="77"/>
                    </a:moveTo>
                    <a:cubicBezTo>
                      <a:pt x="62" y="77"/>
                      <a:pt x="62" y="77"/>
                      <a:pt x="62" y="77"/>
                    </a:cubicBezTo>
                    <a:cubicBezTo>
                      <a:pt x="62" y="77"/>
                      <a:pt x="62" y="77"/>
                      <a:pt x="62" y="77"/>
                    </a:cubicBezTo>
                    <a:cubicBezTo>
                      <a:pt x="62" y="77"/>
                      <a:pt x="62" y="77"/>
                      <a:pt x="62" y="7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2" name="Group 29"/>
            <p:cNvGrpSpPr/>
            <p:nvPr/>
          </p:nvGrpSpPr>
          <p:grpSpPr>
            <a:xfrm>
              <a:off x="8423929" y="1631840"/>
              <a:ext cx="1046648" cy="1170310"/>
              <a:chOff x="8375098" y="1043138"/>
              <a:chExt cx="1266444" cy="1416075"/>
            </a:xfrm>
          </p:grpSpPr>
          <p:sp>
            <p:nvSpPr>
              <p:cNvPr id="42" name="Freeform 19"/>
              <p:cNvSpPr/>
              <p:nvPr/>
            </p:nvSpPr>
            <p:spPr bwMode="auto">
              <a:xfrm>
                <a:off x="8375098" y="1043138"/>
                <a:ext cx="1266444" cy="1416075"/>
              </a:xfrm>
              <a:custGeom>
                <a:avLst/>
                <a:gdLst>
                  <a:gd name="T0" fmla="*/ 455 w 494"/>
                  <a:gd name="T1" fmla="*/ 317 h 552"/>
                  <a:gd name="T2" fmla="*/ 317 w 494"/>
                  <a:gd name="T3" fmla="*/ 39 h 552"/>
                  <a:gd name="T4" fmla="*/ 39 w 494"/>
                  <a:gd name="T5" fmla="*/ 174 h 552"/>
                  <a:gd name="T6" fmla="*/ 176 w 494"/>
                  <a:gd name="T7" fmla="*/ 451 h 552"/>
                  <a:gd name="T8" fmla="*/ 190 w 494"/>
                  <a:gd name="T9" fmla="*/ 455 h 552"/>
                  <a:gd name="T10" fmla="*/ 243 w 494"/>
                  <a:gd name="T11" fmla="*/ 552 h 552"/>
                  <a:gd name="T12" fmla="*/ 287 w 494"/>
                  <a:gd name="T13" fmla="*/ 460 h 552"/>
                  <a:gd name="T14" fmla="*/ 455 w 494"/>
                  <a:gd name="T15" fmla="*/ 317 h 5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4" h="552">
                    <a:moveTo>
                      <a:pt x="455" y="317"/>
                    </a:moveTo>
                    <a:cubicBezTo>
                      <a:pt x="494" y="203"/>
                      <a:pt x="432" y="79"/>
                      <a:pt x="317" y="39"/>
                    </a:cubicBezTo>
                    <a:cubicBezTo>
                      <a:pt x="202" y="0"/>
                      <a:pt x="78" y="60"/>
                      <a:pt x="39" y="174"/>
                    </a:cubicBezTo>
                    <a:cubicBezTo>
                      <a:pt x="0" y="287"/>
                      <a:pt x="61" y="412"/>
                      <a:pt x="176" y="451"/>
                    </a:cubicBezTo>
                    <a:cubicBezTo>
                      <a:pt x="181" y="453"/>
                      <a:pt x="186" y="454"/>
                      <a:pt x="190" y="455"/>
                    </a:cubicBezTo>
                    <a:cubicBezTo>
                      <a:pt x="243" y="552"/>
                      <a:pt x="243" y="552"/>
                      <a:pt x="243" y="552"/>
                    </a:cubicBezTo>
                    <a:cubicBezTo>
                      <a:pt x="287" y="460"/>
                      <a:pt x="287" y="460"/>
                      <a:pt x="287" y="460"/>
                    </a:cubicBezTo>
                    <a:cubicBezTo>
                      <a:pt x="362" y="446"/>
                      <a:pt x="428" y="394"/>
                      <a:pt x="455" y="317"/>
                    </a:cubicBezTo>
                    <a:close/>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38"/>
              <p:cNvSpPr>
                <a:spLocks noEditPoints="1"/>
              </p:cNvSpPr>
              <p:nvPr/>
            </p:nvSpPr>
            <p:spPr bwMode="auto">
              <a:xfrm>
                <a:off x="8608219" y="1396614"/>
                <a:ext cx="813213" cy="564912"/>
              </a:xfrm>
              <a:custGeom>
                <a:avLst/>
                <a:gdLst>
                  <a:gd name="T0" fmla="*/ 314 w 317"/>
                  <a:gd name="T1" fmla="*/ 82 h 220"/>
                  <a:gd name="T2" fmla="*/ 309 w 317"/>
                  <a:gd name="T3" fmla="*/ 75 h 220"/>
                  <a:gd name="T4" fmla="*/ 303 w 317"/>
                  <a:gd name="T5" fmla="*/ 71 h 220"/>
                  <a:gd name="T6" fmla="*/ 302 w 317"/>
                  <a:gd name="T7" fmla="*/ 72 h 220"/>
                  <a:gd name="T8" fmla="*/ 306 w 317"/>
                  <a:gd name="T9" fmla="*/ 83 h 220"/>
                  <a:gd name="T10" fmla="*/ 307 w 317"/>
                  <a:gd name="T11" fmla="*/ 87 h 220"/>
                  <a:gd name="T12" fmla="*/ 305 w 317"/>
                  <a:gd name="T13" fmla="*/ 92 h 220"/>
                  <a:gd name="T14" fmla="*/ 303 w 317"/>
                  <a:gd name="T15" fmla="*/ 94 h 220"/>
                  <a:gd name="T16" fmla="*/ 302 w 317"/>
                  <a:gd name="T17" fmla="*/ 94 h 220"/>
                  <a:gd name="T18" fmla="*/ 303 w 317"/>
                  <a:gd name="T19" fmla="*/ 94 h 220"/>
                  <a:gd name="T20" fmla="*/ 303 w 317"/>
                  <a:gd name="T21" fmla="*/ 94 h 220"/>
                  <a:gd name="T22" fmla="*/ 301 w 317"/>
                  <a:gd name="T23" fmla="*/ 95 h 220"/>
                  <a:gd name="T24" fmla="*/ 298 w 317"/>
                  <a:gd name="T25" fmla="*/ 96 h 220"/>
                  <a:gd name="T26" fmla="*/ 159 w 317"/>
                  <a:gd name="T27" fmla="*/ 0 h 220"/>
                  <a:gd name="T28" fmla="*/ 17 w 317"/>
                  <a:gd name="T29" fmla="*/ 11 h 220"/>
                  <a:gd name="T30" fmla="*/ 20 w 317"/>
                  <a:gd name="T31" fmla="*/ 99 h 220"/>
                  <a:gd name="T32" fmla="*/ 9 w 317"/>
                  <a:gd name="T33" fmla="*/ 99 h 220"/>
                  <a:gd name="T34" fmla="*/ 9 w 317"/>
                  <a:gd name="T35" fmla="*/ 146 h 220"/>
                  <a:gd name="T36" fmla="*/ 91 w 317"/>
                  <a:gd name="T37" fmla="*/ 185 h 220"/>
                  <a:gd name="T38" fmla="*/ 113 w 317"/>
                  <a:gd name="T39" fmla="*/ 220 h 220"/>
                  <a:gd name="T40" fmla="*/ 135 w 317"/>
                  <a:gd name="T41" fmla="*/ 196 h 220"/>
                  <a:gd name="T42" fmla="*/ 177 w 317"/>
                  <a:gd name="T43" fmla="*/ 197 h 220"/>
                  <a:gd name="T44" fmla="*/ 196 w 317"/>
                  <a:gd name="T45" fmla="*/ 220 h 220"/>
                  <a:gd name="T46" fmla="*/ 220 w 317"/>
                  <a:gd name="T47" fmla="*/ 187 h 220"/>
                  <a:gd name="T48" fmla="*/ 303 w 317"/>
                  <a:gd name="T49" fmla="*/ 110 h 220"/>
                  <a:gd name="T50" fmla="*/ 309 w 317"/>
                  <a:gd name="T51" fmla="*/ 106 h 220"/>
                  <a:gd name="T52" fmla="*/ 311 w 317"/>
                  <a:gd name="T53" fmla="*/ 104 h 220"/>
                  <a:gd name="T54" fmla="*/ 312 w 317"/>
                  <a:gd name="T55" fmla="*/ 104 h 220"/>
                  <a:gd name="T56" fmla="*/ 312 w 317"/>
                  <a:gd name="T57" fmla="*/ 103 h 220"/>
                  <a:gd name="T58" fmla="*/ 312 w 317"/>
                  <a:gd name="T59" fmla="*/ 103 h 220"/>
                  <a:gd name="T60" fmla="*/ 316 w 317"/>
                  <a:gd name="T61" fmla="*/ 96 h 220"/>
                  <a:gd name="T62" fmla="*/ 316 w 317"/>
                  <a:gd name="T63" fmla="*/ 85 h 220"/>
                  <a:gd name="T64" fmla="*/ 52 w 317"/>
                  <a:gd name="T65" fmla="*/ 99 h 220"/>
                  <a:gd name="T66" fmla="*/ 76 w 317"/>
                  <a:gd name="T67" fmla="*/ 99 h 220"/>
                  <a:gd name="T68" fmla="*/ 201 w 317"/>
                  <a:gd name="T69" fmla="*/ 24 h 220"/>
                  <a:gd name="T70" fmla="*/ 158 w 317"/>
                  <a:gd name="T71" fmla="*/ 31 h 220"/>
                  <a:gd name="T72" fmla="*/ 119 w 317"/>
                  <a:gd name="T73" fmla="*/ 37 h 220"/>
                  <a:gd name="T74" fmla="*/ 113 w 317"/>
                  <a:gd name="T75" fmla="*/ 25 h 220"/>
                  <a:gd name="T76" fmla="*/ 158 w 317"/>
                  <a:gd name="T77" fmla="*/ 12 h 220"/>
                  <a:gd name="T78" fmla="*/ 201 w 317"/>
                  <a:gd name="T79" fmla="*/ 2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17" h="220">
                    <a:moveTo>
                      <a:pt x="316" y="85"/>
                    </a:moveTo>
                    <a:cubicBezTo>
                      <a:pt x="315" y="84"/>
                      <a:pt x="315" y="83"/>
                      <a:pt x="314" y="82"/>
                    </a:cubicBezTo>
                    <a:cubicBezTo>
                      <a:pt x="314" y="81"/>
                      <a:pt x="313" y="80"/>
                      <a:pt x="313" y="79"/>
                    </a:cubicBezTo>
                    <a:cubicBezTo>
                      <a:pt x="311" y="78"/>
                      <a:pt x="310" y="77"/>
                      <a:pt x="309" y="75"/>
                    </a:cubicBezTo>
                    <a:cubicBezTo>
                      <a:pt x="308" y="74"/>
                      <a:pt x="307" y="74"/>
                      <a:pt x="306" y="73"/>
                    </a:cubicBezTo>
                    <a:cubicBezTo>
                      <a:pt x="305" y="72"/>
                      <a:pt x="304" y="71"/>
                      <a:pt x="303" y="71"/>
                    </a:cubicBezTo>
                    <a:cubicBezTo>
                      <a:pt x="302" y="70"/>
                      <a:pt x="301" y="70"/>
                      <a:pt x="301" y="70"/>
                    </a:cubicBezTo>
                    <a:cubicBezTo>
                      <a:pt x="301" y="70"/>
                      <a:pt x="301" y="71"/>
                      <a:pt x="302" y="72"/>
                    </a:cubicBezTo>
                    <a:cubicBezTo>
                      <a:pt x="303" y="74"/>
                      <a:pt x="304" y="76"/>
                      <a:pt x="305" y="78"/>
                    </a:cubicBezTo>
                    <a:cubicBezTo>
                      <a:pt x="305" y="80"/>
                      <a:pt x="306" y="81"/>
                      <a:pt x="306" y="83"/>
                    </a:cubicBezTo>
                    <a:cubicBezTo>
                      <a:pt x="306" y="83"/>
                      <a:pt x="306" y="84"/>
                      <a:pt x="306" y="85"/>
                    </a:cubicBezTo>
                    <a:cubicBezTo>
                      <a:pt x="307" y="85"/>
                      <a:pt x="307" y="86"/>
                      <a:pt x="307" y="87"/>
                    </a:cubicBezTo>
                    <a:cubicBezTo>
                      <a:pt x="307" y="88"/>
                      <a:pt x="306" y="89"/>
                      <a:pt x="306" y="90"/>
                    </a:cubicBezTo>
                    <a:cubicBezTo>
                      <a:pt x="306" y="91"/>
                      <a:pt x="305" y="91"/>
                      <a:pt x="305" y="92"/>
                    </a:cubicBezTo>
                    <a:cubicBezTo>
                      <a:pt x="305" y="92"/>
                      <a:pt x="305" y="92"/>
                      <a:pt x="305" y="92"/>
                    </a:cubicBezTo>
                    <a:cubicBezTo>
                      <a:pt x="303" y="94"/>
                      <a:pt x="303" y="94"/>
                      <a:pt x="303" y="94"/>
                    </a:cubicBezTo>
                    <a:cubicBezTo>
                      <a:pt x="302" y="94"/>
                      <a:pt x="302" y="94"/>
                      <a:pt x="302" y="94"/>
                    </a:cubicBezTo>
                    <a:cubicBezTo>
                      <a:pt x="302" y="94"/>
                      <a:pt x="302" y="94"/>
                      <a:pt x="302" y="94"/>
                    </a:cubicBezTo>
                    <a:cubicBezTo>
                      <a:pt x="302" y="94"/>
                      <a:pt x="303" y="94"/>
                      <a:pt x="303" y="94"/>
                    </a:cubicBezTo>
                    <a:cubicBezTo>
                      <a:pt x="303" y="94"/>
                      <a:pt x="303" y="94"/>
                      <a:pt x="303" y="94"/>
                    </a:cubicBezTo>
                    <a:cubicBezTo>
                      <a:pt x="303" y="94"/>
                      <a:pt x="303" y="94"/>
                      <a:pt x="303" y="94"/>
                    </a:cubicBezTo>
                    <a:cubicBezTo>
                      <a:pt x="303" y="94"/>
                      <a:pt x="303" y="94"/>
                      <a:pt x="303" y="94"/>
                    </a:cubicBezTo>
                    <a:cubicBezTo>
                      <a:pt x="302" y="94"/>
                      <a:pt x="302" y="94"/>
                      <a:pt x="302" y="94"/>
                    </a:cubicBezTo>
                    <a:cubicBezTo>
                      <a:pt x="301" y="95"/>
                      <a:pt x="301" y="95"/>
                      <a:pt x="301" y="95"/>
                    </a:cubicBezTo>
                    <a:cubicBezTo>
                      <a:pt x="301" y="95"/>
                      <a:pt x="300" y="95"/>
                      <a:pt x="300" y="96"/>
                    </a:cubicBezTo>
                    <a:cubicBezTo>
                      <a:pt x="299" y="96"/>
                      <a:pt x="299" y="96"/>
                      <a:pt x="298" y="96"/>
                    </a:cubicBezTo>
                    <a:cubicBezTo>
                      <a:pt x="298" y="96"/>
                      <a:pt x="297" y="96"/>
                      <a:pt x="297" y="96"/>
                    </a:cubicBezTo>
                    <a:cubicBezTo>
                      <a:pt x="295" y="43"/>
                      <a:pt x="234" y="0"/>
                      <a:pt x="159" y="0"/>
                    </a:cubicBezTo>
                    <a:cubicBezTo>
                      <a:pt x="123" y="0"/>
                      <a:pt x="90" y="10"/>
                      <a:pt x="66" y="26"/>
                    </a:cubicBezTo>
                    <a:cubicBezTo>
                      <a:pt x="56" y="19"/>
                      <a:pt x="39" y="11"/>
                      <a:pt x="17" y="11"/>
                    </a:cubicBezTo>
                    <a:cubicBezTo>
                      <a:pt x="17" y="11"/>
                      <a:pt x="32" y="33"/>
                      <a:pt x="40" y="48"/>
                    </a:cubicBezTo>
                    <a:cubicBezTo>
                      <a:pt x="28" y="63"/>
                      <a:pt x="20" y="80"/>
                      <a:pt x="20" y="99"/>
                    </a:cubicBezTo>
                    <a:cubicBezTo>
                      <a:pt x="20" y="99"/>
                      <a:pt x="20" y="99"/>
                      <a:pt x="20" y="99"/>
                    </a:cubicBezTo>
                    <a:cubicBezTo>
                      <a:pt x="9" y="99"/>
                      <a:pt x="9" y="99"/>
                      <a:pt x="9" y="99"/>
                    </a:cubicBezTo>
                    <a:cubicBezTo>
                      <a:pt x="9" y="99"/>
                      <a:pt x="0" y="108"/>
                      <a:pt x="0" y="123"/>
                    </a:cubicBezTo>
                    <a:cubicBezTo>
                      <a:pt x="0" y="138"/>
                      <a:pt x="9" y="146"/>
                      <a:pt x="9" y="146"/>
                    </a:cubicBezTo>
                    <a:cubicBezTo>
                      <a:pt x="45" y="155"/>
                      <a:pt x="45" y="155"/>
                      <a:pt x="45" y="155"/>
                    </a:cubicBezTo>
                    <a:cubicBezTo>
                      <a:pt x="57" y="167"/>
                      <a:pt x="72" y="177"/>
                      <a:pt x="91" y="185"/>
                    </a:cubicBezTo>
                    <a:cubicBezTo>
                      <a:pt x="99" y="216"/>
                      <a:pt x="99" y="216"/>
                      <a:pt x="99" y="216"/>
                    </a:cubicBezTo>
                    <a:cubicBezTo>
                      <a:pt x="99" y="216"/>
                      <a:pt x="101" y="220"/>
                      <a:pt x="113" y="220"/>
                    </a:cubicBezTo>
                    <a:cubicBezTo>
                      <a:pt x="126" y="220"/>
                      <a:pt x="130" y="216"/>
                      <a:pt x="130" y="216"/>
                    </a:cubicBezTo>
                    <a:cubicBezTo>
                      <a:pt x="135" y="196"/>
                      <a:pt x="135" y="196"/>
                      <a:pt x="135" y="196"/>
                    </a:cubicBezTo>
                    <a:cubicBezTo>
                      <a:pt x="143" y="197"/>
                      <a:pt x="151" y="197"/>
                      <a:pt x="159" y="197"/>
                    </a:cubicBezTo>
                    <a:cubicBezTo>
                      <a:pt x="165" y="197"/>
                      <a:pt x="171" y="197"/>
                      <a:pt x="177" y="197"/>
                    </a:cubicBezTo>
                    <a:cubicBezTo>
                      <a:pt x="182" y="216"/>
                      <a:pt x="182" y="216"/>
                      <a:pt x="182" y="216"/>
                    </a:cubicBezTo>
                    <a:cubicBezTo>
                      <a:pt x="182" y="216"/>
                      <a:pt x="184" y="220"/>
                      <a:pt x="196" y="220"/>
                    </a:cubicBezTo>
                    <a:cubicBezTo>
                      <a:pt x="208" y="220"/>
                      <a:pt x="213" y="216"/>
                      <a:pt x="213" y="216"/>
                    </a:cubicBezTo>
                    <a:cubicBezTo>
                      <a:pt x="220" y="187"/>
                      <a:pt x="220" y="187"/>
                      <a:pt x="220" y="187"/>
                    </a:cubicBezTo>
                    <a:cubicBezTo>
                      <a:pt x="260" y="173"/>
                      <a:pt x="290" y="145"/>
                      <a:pt x="296" y="111"/>
                    </a:cubicBezTo>
                    <a:cubicBezTo>
                      <a:pt x="298" y="111"/>
                      <a:pt x="300" y="111"/>
                      <a:pt x="303" y="110"/>
                    </a:cubicBezTo>
                    <a:cubicBezTo>
                      <a:pt x="304" y="109"/>
                      <a:pt x="305" y="109"/>
                      <a:pt x="306" y="108"/>
                    </a:cubicBezTo>
                    <a:cubicBezTo>
                      <a:pt x="307" y="108"/>
                      <a:pt x="308" y="107"/>
                      <a:pt x="309" y="106"/>
                    </a:cubicBezTo>
                    <a:cubicBezTo>
                      <a:pt x="311" y="105"/>
                      <a:pt x="311" y="105"/>
                      <a:pt x="311" y="105"/>
                    </a:cubicBezTo>
                    <a:cubicBezTo>
                      <a:pt x="311" y="104"/>
                      <a:pt x="311" y="104"/>
                      <a:pt x="311" y="104"/>
                    </a:cubicBezTo>
                    <a:cubicBezTo>
                      <a:pt x="312" y="104"/>
                      <a:pt x="312" y="104"/>
                      <a:pt x="312" y="104"/>
                    </a:cubicBezTo>
                    <a:cubicBezTo>
                      <a:pt x="312" y="104"/>
                      <a:pt x="312" y="104"/>
                      <a:pt x="312" y="104"/>
                    </a:cubicBezTo>
                    <a:cubicBezTo>
                      <a:pt x="312" y="104"/>
                      <a:pt x="312" y="104"/>
                      <a:pt x="312" y="104"/>
                    </a:cubicBezTo>
                    <a:cubicBezTo>
                      <a:pt x="312" y="103"/>
                      <a:pt x="312" y="103"/>
                      <a:pt x="312" y="103"/>
                    </a:cubicBezTo>
                    <a:cubicBezTo>
                      <a:pt x="312" y="103"/>
                      <a:pt x="312" y="103"/>
                      <a:pt x="312" y="103"/>
                    </a:cubicBezTo>
                    <a:cubicBezTo>
                      <a:pt x="312" y="103"/>
                      <a:pt x="312" y="103"/>
                      <a:pt x="312" y="103"/>
                    </a:cubicBezTo>
                    <a:cubicBezTo>
                      <a:pt x="314" y="101"/>
                      <a:pt x="314" y="101"/>
                      <a:pt x="314" y="101"/>
                    </a:cubicBezTo>
                    <a:cubicBezTo>
                      <a:pt x="315" y="99"/>
                      <a:pt x="316" y="98"/>
                      <a:pt x="316" y="96"/>
                    </a:cubicBezTo>
                    <a:cubicBezTo>
                      <a:pt x="317" y="95"/>
                      <a:pt x="317" y="93"/>
                      <a:pt x="317" y="92"/>
                    </a:cubicBezTo>
                    <a:cubicBezTo>
                      <a:pt x="317" y="89"/>
                      <a:pt x="317" y="87"/>
                      <a:pt x="316" y="85"/>
                    </a:cubicBezTo>
                    <a:close/>
                    <a:moveTo>
                      <a:pt x="64" y="111"/>
                    </a:moveTo>
                    <a:cubicBezTo>
                      <a:pt x="57" y="111"/>
                      <a:pt x="52" y="106"/>
                      <a:pt x="52" y="99"/>
                    </a:cubicBezTo>
                    <a:cubicBezTo>
                      <a:pt x="52" y="93"/>
                      <a:pt x="57" y="87"/>
                      <a:pt x="64" y="87"/>
                    </a:cubicBezTo>
                    <a:cubicBezTo>
                      <a:pt x="70" y="87"/>
                      <a:pt x="76" y="93"/>
                      <a:pt x="76" y="99"/>
                    </a:cubicBezTo>
                    <a:cubicBezTo>
                      <a:pt x="76" y="106"/>
                      <a:pt x="70" y="111"/>
                      <a:pt x="64" y="111"/>
                    </a:cubicBezTo>
                    <a:close/>
                    <a:moveTo>
                      <a:pt x="201" y="24"/>
                    </a:moveTo>
                    <a:cubicBezTo>
                      <a:pt x="200" y="27"/>
                      <a:pt x="197" y="37"/>
                      <a:pt x="195" y="36"/>
                    </a:cubicBezTo>
                    <a:cubicBezTo>
                      <a:pt x="183" y="33"/>
                      <a:pt x="171" y="31"/>
                      <a:pt x="158" y="31"/>
                    </a:cubicBezTo>
                    <a:cubicBezTo>
                      <a:pt x="145" y="31"/>
                      <a:pt x="132" y="33"/>
                      <a:pt x="119" y="37"/>
                    </a:cubicBezTo>
                    <a:cubicBezTo>
                      <a:pt x="119" y="37"/>
                      <a:pt x="119" y="37"/>
                      <a:pt x="119" y="37"/>
                    </a:cubicBezTo>
                    <a:cubicBezTo>
                      <a:pt x="119" y="37"/>
                      <a:pt x="119" y="37"/>
                      <a:pt x="119" y="37"/>
                    </a:cubicBezTo>
                    <a:cubicBezTo>
                      <a:pt x="116" y="36"/>
                      <a:pt x="114" y="27"/>
                      <a:pt x="113" y="25"/>
                    </a:cubicBezTo>
                    <a:cubicBezTo>
                      <a:pt x="112" y="23"/>
                      <a:pt x="114" y="20"/>
                      <a:pt x="116" y="19"/>
                    </a:cubicBezTo>
                    <a:cubicBezTo>
                      <a:pt x="130" y="15"/>
                      <a:pt x="144" y="12"/>
                      <a:pt x="158" y="12"/>
                    </a:cubicBezTo>
                    <a:cubicBezTo>
                      <a:pt x="172" y="12"/>
                      <a:pt x="185" y="14"/>
                      <a:pt x="198" y="18"/>
                    </a:cubicBezTo>
                    <a:cubicBezTo>
                      <a:pt x="200" y="19"/>
                      <a:pt x="202" y="22"/>
                      <a:pt x="201" y="2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3" name="Group 32"/>
            <p:cNvGrpSpPr/>
            <p:nvPr/>
          </p:nvGrpSpPr>
          <p:grpSpPr>
            <a:xfrm>
              <a:off x="9332833" y="3121655"/>
              <a:ext cx="847714" cy="902375"/>
              <a:chOff x="9611182" y="2728115"/>
              <a:chExt cx="1025733" cy="1091874"/>
            </a:xfrm>
          </p:grpSpPr>
          <p:sp>
            <p:nvSpPr>
              <p:cNvPr id="39" name="Freeform 7"/>
              <p:cNvSpPr/>
              <p:nvPr/>
            </p:nvSpPr>
            <p:spPr bwMode="auto">
              <a:xfrm>
                <a:off x="9611182" y="2728115"/>
                <a:ext cx="1025733" cy="1091874"/>
              </a:xfrm>
              <a:custGeom>
                <a:avLst/>
                <a:gdLst>
                  <a:gd name="T0" fmla="*/ 327 w 400"/>
                  <a:gd name="T1" fmla="*/ 332 h 426"/>
                  <a:gd name="T2" fmla="*/ 330 w 400"/>
                  <a:gd name="T3" fmla="*/ 75 h 426"/>
                  <a:gd name="T4" fmla="*/ 74 w 400"/>
                  <a:gd name="T5" fmla="*/ 69 h 426"/>
                  <a:gd name="T6" fmla="*/ 70 w 400"/>
                  <a:gd name="T7" fmla="*/ 326 h 426"/>
                  <a:gd name="T8" fmla="*/ 79 w 400"/>
                  <a:gd name="T9" fmla="*/ 334 h 426"/>
                  <a:gd name="T10" fmla="*/ 82 w 400"/>
                  <a:gd name="T11" fmla="*/ 426 h 426"/>
                  <a:gd name="T12" fmla="*/ 149 w 400"/>
                  <a:gd name="T13" fmla="*/ 374 h 426"/>
                  <a:gd name="T14" fmla="*/ 327 w 400"/>
                  <a:gd name="T15" fmla="*/ 332 h 4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0" h="426">
                    <a:moveTo>
                      <a:pt x="327" y="332"/>
                    </a:moveTo>
                    <a:cubicBezTo>
                      <a:pt x="399" y="263"/>
                      <a:pt x="400" y="148"/>
                      <a:pt x="330" y="75"/>
                    </a:cubicBezTo>
                    <a:cubicBezTo>
                      <a:pt x="260" y="3"/>
                      <a:pt x="146" y="0"/>
                      <a:pt x="74" y="69"/>
                    </a:cubicBezTo>
                    <a:cubicBezTo>
                      <a:pt x="2" y="138"/>
                      <a:pt x="0" y="253"/>
                      <a:pt x="70" y="326"/>
                    </a:cubicBezTo>
                    <a:cubicBezTo>
                      <a:pt x="73" y="329"/>
                      <a:pt x="76" y="331"/>
                      <a:pt x="79" y="334"/>
                    </a:cubicBezTo>
                    <a:cubicBezTo>
                      <a:pt x="82" y="426"/>
                      <a:pt x="82" y="426"/>
                      <a:pt x="82" y="426"/>
                    </a:cubicBezTo>
                    <a:cubicBezTo>
                      <a:pt x="149" y="374"/>
                      <a:pt x="149" y="374"/>
                      <a:pt x="149" y="374"/>
                    </a:cubicBezTo>
                    <a:cubicBezTo>
                      <a:pt x="210" y="393"/>
                      <a:pt x="278" y="379"/>
                      <a:pt x="327" y="332"/>
                    </a:cubicBezTo>
                    <a:close/>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39"/>
              <p:cNvSpPr/>
              <p:nvPr/>
            </p:nvSpPr>
            <p:spPr bwMode="auto">
              <a:xfrm>
                <a:off x="9787920" y="3010029"/>
                <a:ext cx="499855" cy="325285"/>
              </a:xfrm>
              <a:custGeom>
                <a:avLst/>
                <a:gdLst>
                  <a:gd name="T0" fmla="*/ 95 w 195"/>
                  <a:gd name="T1" fmla="*/ 122 h 127"/>
                  <a:gd name="T2" fmla="*/ 180 w 195"/>
                  <a:gd name="T3" fmla="*/ 65 h 127"/>
                  <a:gd name="T4" fmla="*/ 195 w 195"/>
                  <a:gd name="T5" fmla="*/ 66 h 127"/>
                  <a:gd name="T6" fmla="*/ 195 w 195"/>
                  <a:gd name="T7" fmla="*/ 63 h 127"/>
                  <a:gd name="T8" fmla="*/ 100 w 195"/>
                  <a:gd name="T9" fmla="*/ 0 h 127"/>
                  <a:gd name="T10" fmla="*/ 5 w 195"/>
                  <a:gd name="T11" fmla="*/ 63 h 127"/>
                  <a:gd name="T12" fmla="*/ 28 w 195"/>
                  <a:gd name="T13" fmla="*/ 105 h 127"/>
                  <a:gd name="T14" fmla="*/ 0 w 195"/>
                  <a:gd name="T15" fmla="*/ 125 h 127"/>
                  <a:gd name="T16" fmla="*/ 13 w 195"/>
                  <a:gd name="T17" fmla="*/ 127 h 127"/>
                  <a:gd name="T18" fmla="*/ 44 w 195"/>
                  <a:gd name="T19" fmla="*/ 115 h 127"/>
                  <a:gd name="T20" fmla="*/ 94 w 195"/>
                  <a:gd name="T21" fmla="*/ 126 h 127"/>
                  <a:gd name="T22" fmla="*/ 95 w 195"/>
                  <a:gd name="T23" fmla="*/ 12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5" h="127">
                    <a:moveTo>
                      <a:pt x="95" y="122"/>
                    </a:moveTo>
                    <a:cubicBezTo>
                      <a:pt x="102" y="89"/>
                      <a:pt x="134" y="65"/>
                      <a:pt x="180" y="65"/>
                    </a:cubicBezTo>
                    <a:cubicBezTo>
                      <a:pt x="185" y="65"/>
                      <a:pt x="190" y="65"/>
                      <a:pt x="195" y="66"/>
                    </a:cubicBezTo>
                    <a:cubicBezTo>
                      <a:pt x="195" y="65"/>
                      <a:pt x="195" y="64"/>
                      <a:pt x="195" y="63"/>
                    </a:cubicBezTo>
                    <a:cubicBezTo>
                      <a:pt x="195" y="28"/>
                      <a:pt x="152" y="0"/>
                      <a:pt x="100" y="0"/>
                    </a:cubicBezTo>
                    <a:cubicBezTo>
                      <a:pt x="47" y="0"/>
                      <a:pt x="5" y="28"/>
                      <a:pt x="5" y="63"/>
                    </a:cubicBezTo>
                    <a:cubicBezTo>
                      <a:pt x="5" y="79"/>
                      <a:pt x="14" y="94"/>
                      <a:pt x="28" y="105"/>
                    </a:cubicBezTo>
                    <a:cubicBezTo>
                      <a:pt x="21" y="114"/>
                      <a:pt x="11" y="121"/>
                      <a:pt x="0" y="125"/>
                    </a:cubicBezTo>
                    <a:cubicBezTo>
                      <a:pt x="4" y="126"/>
                      <a:pt x="8" y="127"/>
                      <a:pt x="13" y="127"/>
                    </a:cubicBezTo>
                    <a:cubicBezTo>
                      <a:pt x="25" y="127"/>
                      <a:pt x="36" y="122"/>
                      <a:pt x="44" y="115"/>
                    </a:cubicBezTo>
                    <a:cubicBezTo>
                      <a:pt x="59" y="122"/>
                      <a:pt x="74" y="126"/>
                      <a:pt x="94" y="126"/>
                    </a:cubicBezTo>
                    <a:cubicBezTo>
                      <a:pt x="93" y="125"/>
                      <a:pt x="94" y="123"/>
                      <a:pt x="95" y="1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40"/>
              <p:cNvSpPr>
                <a:spLocks noEditPoints="1"/>
              </p:cNvSpPr>
              <p:nvPr/>
            </p:nvSpPr>
            <p:spPr bwMode="auto">
              <a:xfrm>
                <a:off x="10073087" y="3220380"/>
                <a:ext cx="387089" cy="251554"/>
              </a:xfrm>
              <a:custGeom>
                <a:avLst/>
                <a:gdLst>
                  <a:gd name="T0" fmla="*/ 129 w 151"/>
                  <a:gd name="T1" fmla="*/ 81 h 98"/>
                  <a:gd name="T2" fmla="*/ 147 w 151"/>
                  <a:gd name="T3" fmla="*/ 49 h 98"/>
                  <a:gd name="T4" fmla="*/ 73 w 151"/>
                  <a:gd name="T5" fmla="*/ 0 h 98"/>
                  <a:gd name="T6" fmla="*/ 0 w 151"/>
                  <a:gd name="T7" fmla="*/ 49 h 98"/>
                  <a:gd name="T8" fmla="*/ 73 w 151"/>
                  <a:gd name="T9" fmla="*/ 98 h 98"/>
                  <a:gd name="T10" fmla="*/ 116 w 151"/>
                  <a:gd name="T11" fmla="*/ 88 h 98"/>
                  <a:gd name="T12" fmla="*/ 140 w 151"/>
                  <a:gd name="T13" fmla="*/ 98 h 98"/>
                  <a:gd name="T14" fmla="*/ 151 w 151"/>
                  <a:gd name="T15" fmla="*/ 96 h 98"/>
                  <a:gd name="T16" fmla="*/ 129 w 151"/>
                  <a:gd name="T17" fmla="*/ 81 h 98"/>
                  <a:gd name="T18" fmla="*/ 46 w 151"/>
                  <a:gd name="T19" fmla="*/ 57 h 98"/>
                  <a:gd name="T20" fmla="*/ 37 w 151"/>
                  <a:gd name="T21" fmla="*/ 49 h 98"/>
                  <a:gd name="T22" fmla="*/ 46 w 151"/>
                  <a:gd name="T23" fmla="*/ 40 h 98"/>
                  <a:gd name="T24" fmla="*/ 54 w 151"/>
                  <a:gd name="T25" fmla="*/ 49 h 98"/>
                  <a:gd name="T26" fmla="*/ 46 w 151"/>
                  <a:gd name="T27" fmla="*/ 57 h 98"/>
                  <a:gd name="T28" fmla="*/ 76 w 151"/>
                  <a:gd name="T29" fmla="*/ 57 h 98"/>
                  <a:gd name="T30" fmla="*/ 67 w 151"/>
                  <a:gd name="T31" fmla="*/ 49 h 98"/>
                  <a:gd name="T32" fmla="*/ 76 w 151"/>
                  <a:gd name="T33" fmla="*/ 40 h 98"/>
                  <a:gd name="T34" fmla="*/ 84 w 151"/>
                  <a:gd name="T35" fmla="*/ 49 h 98"/>
                  <a:gd name="T36" fmla="*/ 76 w 151"/>
                  <a:gd name="T37" fmla="*/ 57 h 98"/>
                  <a:gd name="T38" fmla="*/ 106 w 151"/>
                  <a:gd name="T39" fmla="*/ 57 h 98"/>
                  <a:gd name="T40" fmla="*/ 97 w 151"/>
                  <a:gd name="T41" fmla="*/ 49 h 98"/>
                  <a:gd name="T42" fmla="*/ 106 w 151"/>
                  <a:gd name="T43" fmla="*/ 40 h 98"/>
                  <a:gd name="T44" fmla="*/ 114 w 151"/>
                  <a:gd name="T45" fmla="*/ 49 h 98"/>
                  <a:gd name="T46" fmla="*/ 106 w 151"/>
                  <a:gd name="T47" fmla="*/ 5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1" h="98">
                    <a:moveTo>
                      <a:pt x="129" y="81"/>
                    </a:moveTo>
                    <a:cubicBezTo>
                      <a:pt x="140" y="72"/>
                      <a:pt x="147" y="61"/>
                      <a:pt x="147" y="49"/>
                    </a:cubicBezTo>
                    <a:cubicBezTo>
                      <a:pt x="147" y="22"/>
                      <a:pt x="114" y="0"/>
                      <a:pt x="73" y="0"/>
                    </a:cubicBezTo>
                    <a:cubicBezTo>
                      <a:pt x="33" y="0"/>
                      <a:pt x="0" y="22"/>
                      <a:pt x="0" y="49"/>
                    </a:cubicBezTo>
                    <a:cubicBezTo>
                      <a:pt x="0" y="76"/>
                      <a:pt x="33" y="98"/>
                      <a:pt x="73" y="98"/>
                    </a:cubicBezTo>
                    <a:cubicBezTo>
                      <a:pt x="89" y="98"/>
                      <a:pt x="104" y="94"/>
                      <a:pt x="116" y="88"/>
                    </a:cubicBezTo>
                    <a:cubicBezTo>
                      <a:pt x="123" y="94"/>
                      <a:pt x="131" y="98"/>
                      <a:pt x="140" y="98"/>
                    </a:cubicBezTo>
                    <a:cubicBezTo>
                      <a:pt x="144" y="98"/>
                      <a:pt x="147" y="97"/>
                      <a:pt x="151" y="96"/>
                    </a:cubicBezTo>
                    <a:cubicBezTo>
                      <a:pt x="142" y="93"/>
                      <a:pt x="134" y="88"/>
                      <a:pt x="129" y="81"/>
                    </a:cubicBezTo>
                    <a:close/>
                    <a:moveTo>
                      <a:pt x="46" y="57"/>
                    </a:moveTo>
                    <a:cubicBezTo>
                      <a:pt x="41" y="57"/>
                      <a:pt x="37" y="54"/>
                      <a:pt x="37" y="49"/>
                    </a:cubicBezTo>
                    <a:cubicBezTo>
                      <a:pt x="37" y="44"/>
                      <a:pt x="41" y="40"/>
                      <a:pt x="46" y="40"/>
                    </a:cubicBezTo>
                    <a:cubicBezTo>
                      <a:pt x="50" y="40"/>
                      <a:pt x="54" y="44"/>
                      <a:pt x="54" y="49"/>
                    </a:cubicBezTo>
                    <a:cubicBezTo>
                      <a:pt x="54" y="54"/>
                      <a:pt x="50" y="57"/>
                      <a:pt x="46" y="57"/>
                    </a:cubicBezTo>
                    <a:close/>
                    <a:moveTo>
                      <a:pt x="76" y="57"/>
                    </a:moveTo>
                    <a:cubicBezTo>
                      <a:pt x="71" y="57"/>
                      <a:pt x="67" y="54"/>
                      <a:pt x="67" y="49"/>
                    </a:cubicBezTo>
                    <a:cubicBezTo>
                      <a:pt x="67" y="44"/>
                      <a:pt x="71" y="40"/>
                      <a:pt x="76" y="40"/>
                    </a:cubicBezTo>
                    <a:cubicBezTo>
                      <a:pt x="80" y="40"/>
                      <a:pt x="84" y="44"/>
                      <a:pt x="84" y="49"/>
                    </a:cubicBezTo>
                    <a:cubicBezTo>
                      <a:pt x="84" y="54"/>
                      <a:pt x="80" y="57"/>
                      <a:pt x="76" y="57"/>
                    </a:cubicBezTo>
                    <a:close/>
                    <a:moveTo>
                      <a:pt x="106" y="57"/>
                    </a:moveTo>
                    <a:cubicBezTo>
                      <a:pt x="101" y="57"/>
                      <a:pt x="97" y="54"/>
                      <a:pt x="97" y="49"/>
                    </a:cubicBezTo>
                    <a:cubicBezTo>
                      <a:pt x="97" y="44"/>
                      <a:pt x="101" y="40"/>
                      <a:pt x="106" y="40"/>
                    </a:cubicBezTo>
                    <a:cubicBezTo>
                      <a:pt x="110" y="40"/>
                      <a:pt x="114" y="44"/>
                      <a:pt x="114" y="49"/>
                    </a:cubicBezTo>
                    <a:cubicBezTo>
                      <a:pt x="114" y="54"/>
                      <a:pt x="110" y="57"/>
                      <a:pt x="106" y="5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Group 36"/>
            <p:cNvGrpSpPr/>
            <p:nvPr/>
          </p:nvGrpSpPr>
          <p:grpSpPr>
            <a:xfrm>
              <a:off x="10146494" y="3213057"/>
              <a:ext cx="1055608" cy="1012596"/>
              <a:chOff x="10595712" y="2838712"/>
              <a:chExt cx="1277286" cy="1225241"/>
            </a:xfrm>
          </p:grpSpPr>
          <p:sp>
            <p:nvSpPr>
              <p:cNvPr id="37" name="Freeform 12"/>
              <p:cNvSpPr/>
              <p:nvPr/>
            </p:nvSpPr>
            <p:spPr bwMode="auto">
              <a:xfrm>
                <a:off x="10595712" y="2838712"/>
                <a:ext cx="1277286" cy="1225241"/>
              </a:xfrm>
              <a:custGeom>
                <a:avLst/>
                <a:gdLst>
                  <a:gd name="T0" fmla="*/ 314 w 498"/>
                  <a:gd name="T1" fmla="*/ 456 h 478"/>
                  <a:gd name="T2" fmla="*/ 465 w 498"/>
                  <a:gd name="T3" fmla="*/ 187 h 478"/>
                  <a:gd name="T4" fmla="*/ 197 w 498"/>
                  <a:gd name="T5" fmla="*/ 32 h 478"/>
                  <a:gd name="T6" fmla="*/ 46 w 498"/>
                  <a:gd name="T7" fmla="*/ 302 h 478"/>
                  <a:gd name="T8" fmla="*/ 50 w 498"/>
                  <a:gd name="T9" fmla="*/ 316 h 478"/>
                  <a:gd name="T10" fmla="*/ 0 w 498"/>
                  <a:gd name="T11" fmla="*/ 415 h 478"/>
                  <a:gd name="T12" fmla="*/ 101 w 498"/>
                  <a:gd name="T13" fmla="*/ 398 h 478"/>
                  <a:gd name="T14" fmla="*/ 314 w 498"/>
                  <a:gd name="T15" fmla="*/ 456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8" h="478">
                    <a:moveTo>
                      <a:pt x="314" y="456"/>
                    </a:moveTo>
                    <a:cubicBezTo>
                      <a:pt x="430" y="425"/>
                      <a:pt x="498" y="304"/>
                      <a:pt x="465" y="187"/>
                    </a:cubicBezTo>
                    <a:cubicBezTo>
                      <a:pt x="433" y="69"/>
                      <a:pt x="313" y="0"/>
                      <a:pt x="197" y="32"/>
                    </a:cubicBezTo>
                    <a:cubicBezTo>
                      <a:pt x="81" y="64"/>
                      <a:pt x="14" y="185"/>
                      <a:pt x="46" y="302"/>
                    </a:cubicBezTo>
                    <a:cubicBezTo>
                      <a:pt x="47" y="307"/>
                      <a:pt x="49" y="312"/>
                      <a:pt x="50" y="316"/>
                    </a:cubicBezTo>
                    <a:cubicBezTo>
                      <a:pt x="0" y="415"/>
                      <a:pt x="0" y="415"/>
                      <a:pt x="0" y="415"/>
                    </a:cubicBezTo>
                    <a:cubicBezTo>
                      <a:pt x="101" y="398"/>
                      <a:pt x="101" y="398"/>
                      <a:pt x="101" y="398"/>
                    </a:cubicBezTo>
                    <a:cubicBezTo>
                      <a:pt x="155" y="453"/>
                      <a:pt x="235" y="478"/>
                      <a:pt x="314" y="456"/>
                    </a:cubicBezTo>
                    <a:close/>
                  </a:path>
                </a:pathLst>
              </a:custGeom>
              <a:solidFill>
                <a:schemeClr val="accent3"/>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41"/>
              <p:cNvSpPr>
                <a:spLocks noEditPoints="1"/>
              </p:cNvSpPr>
              <p:nvPr/>
            </p:nvSpPr>
            <p:spPr bwMode="auto">
              <a:xfrm>
                <a:off x="10931840" y="3214959"/>
                <a:ext cx="651655" cy="477085"/>
              </a:xfrm>
              <a:custGeom>
                <a:avLst/>
                <a:gdLst>
                  <a:gd name="T0" fmla="*/ 223 w 254"/>
                  <a:gd name="T1" fmla="*/ 0 h 186"/>
                  <a:gd name="T2" fmla="*/ 31 w 254"/>
                  <a:gd name="T3" fmla="*/ 0 h 186"/>
                  <a:gd name="T4" fmla="*/ 0 w 254"/>
                  <a:gd name="T5" fmla="*/ 31 h 186"/>
                  <a:gd name="T6" fmla="*/ 0 w 254"/>
                  <a:gd name="T7" fmla="*/ 155 h 186"/>
                  <a:gd name="T8" fmla="*/ 31 w 254"/>
                  <a:gd name="T9" fmla="*/ 186 h 186"/>
                  <a:gd name="T10" fmla="*/ 223 w 254"/>
                  <a:gd name="T11" fmla="*/ 186 h 186"/>
                  <a:gd name="T12" fmla="*/ 254 w 254"/>
                  <a:gd name="T13" fmla="*/ 155 h 186"/>
                  <a:gd name="T14" fmla="*/ 254 w 254"/>
                  <a:gd name="T15" fmla="*/ 31 h 186"/>
                  <a:gd name="T16" fmla="*/ 223 w 254"/>
                  <a:gd name="T17" fmla="*/ 0 h 186"/>
                  <a:gd name="T18" fmla="*/ 216 w 254"/>
                  <a:gd name="T19" fmla="*/ 24 h 186"/>
                  <a:gd name="T20" fmla="*/ 129 w 254"/>
                  <a:gd name="T21" fmla="*/ 86 h 186"/>
                  <a:gd name="T22" fmla="*/ 47 w 254"/>
                  <a:gd name="T23" fmla="*/ 24 h 186"/>
                  <a:gd name="T24" fmla="*/ 216 w 254"/>
                  <a:gd name="T25" fmla="*/ 24 h 186"/>
                  <a:gd name="T26" fmla="*/ 223 w 254"/>
                  <a:gd name="T27" fmla="*/ 162 h 186"/>
                  <a:gd name="T28" fmla="*/ 31 w 254"/>
                  <a:gd name="T29" fmla="*/ 162 h 186"/>
                  <a:gd name="T30" fmla="*/ 24 w 254"/>
                  <a:gd name="T31" fmla="*/ 155 h 186"/>
                  <a:gd name="T32" fmla="*/ 24 w 254"/>
                  <a:gd name="T33" fmla="*/ 36 h 186"/>
                  <a:gd name="T34" fmla="*/ 128 w 254"/>
                  <a:gd name="T35" fmla="*/ 115 h 186"/>
                  <a:gd name="T36" fmla="*/ 230 w 254"/>
                  <a:gd name="T37" fmla="*/ 43 h 186"/>
                  <a:gd name="T38" fmla="*/ 230 w 254"/>
                  <a:gd name="T39" fmla="*/ 155 h 186"/>
                  <a:gd name="T40" fmla="*/ 223 w 254"/>
                  <a:gd name="T41" fmla="*/ 16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4" h="186">
                    <a:moveTo>
                      <a:pt x="223" y="0"/>
                    </a:moveTo>
                    <a:cubicBezTo>
                      <a:pt x="31" y="0"/>
                      <a:pt x="31" y="0"/>
                      <a:pt x="31" y="0"/>
                    </a:cubicBezTo>
                    <a:cubicBezTo>
                      <a:pt x="14" y="0"/>
                      <a:pt x="0" y="14"/>
                      <a:pt x="0" y="31"/>
                    </a:cubicBezTo>
                    <a:cubicBezTo>
                      <a:pt x="0" y="155"/>
                      <a:pt x="0" y="155"/>
                      <a:pt x="0" y="155"/>
                    </a:cubicBezTo>
                    <a:cubicBezTo>
                      <a:pt x="0" y="172"/>
                      <a:pt x="14" y="186"/>
                      <a:pt x="31" y="186"/>
                    </a:cubicBezTo>
                    <a:cubicBezTo>
                      <a:pt x="223" y="186"/>
                      <a:pt x="223" y="186"/>
                      <a:pt x="223" y="186"/>
                    </a:cubicBezTo>
                    <a:cubicBezTo>
                      <a:pt x="240" y="186"/>
                      <a:pt x="254" y="172"/>
                      <a:pt x="254" y="155"/>
                    </a:cubicBezTo>
                    <a:cubicBezTo>
                      <a:pt x="254" y="31"/>
                      <a:pt x="254" y="31"/>
                      <a:pt x="254" y="31"/>
                    </a:cubicBezTo>
                    <a:cubicBezTo>
                      <a:pt x="254" y="14"/>
                      <a:pt x="240" y="0"/>
                      <a:pt x="223" y="0"/>
                    </a:cubicBezTo>
                    <a:close/>
                    <a:moveTo>
                      <a:pt x="216" y="24"/>
                    </a:moveTo>
                    <a:cubicBezTo>
                      <a:pt x="129" y="86"/>
                      <a:pt x="129" y="86"/>
                      <a:pt x="129" y="86"/>
                    </a:cubicBezTo>
                    <a:cubicBezTo>
                      <a:pt x="47" y="24"/>
                      <a:pt x="47" y="24"/>
                      <a:pt x="47" y="24"/>
                    </a:cubicBezTo>
                    <a:lnTo>
                      <a:pt x="216" y="24"/>
                    </a:lnTo>
                    <a:close/>
                    <a:moveTo>
                      <a:pt x="223" y="162"/>
                    </a:moveTo>
                    <a:cubicBezTo>
                      <a:pt x="31" y="162"/>
                      <a:pt x="31" y="162"/>
                      <a:pt x="31" y="162"/>
                    </a:cubicBezTo>
                    <a:cubicBezTo>
                      <a:pt x="27" y="162"/>
                      <a:pt x="24" y="159"/>
                      <a:pt x="24" y="155"/>
                    </a:cubicBezTo>
                    <a:cubicBezTo>
                      <a:pt x="24" y="36"/>
                      <a:pt x="24" y="36"/>
                      <a:pt x="24" y="36"/>
                    </a:cubicBezTo>
                    <a:cubicBezTo>
                      <a:pt x="128" y="115"/>
                      <a:pt x="128" y="115"/>
                      <a:pt x="128" y="115"/>
                    </a:cubicBezTo>
                    <a:cubicBezTo>
                      <a:pt x="230" y="43"/>
                      <a:pt x="230" y="43"/>
                      <a:pt x="230" y="43"/>
                    </a:cubicBezTo>
                    <a:cubicBezTo>
                      <a:pt x="230" y="155"/>
                      <a:pt x="230" y="155"/>
                      <a:pt x="230" y="155"/>
                    </a:cubicBezTo>
                    <a:cubicBezTo>
                      <a:pt x="230" y="159"/>
                      <a:pt x="227" y="162"/>
                      <a:pt x="223" y="1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5" name="Group 39"/>
            <p:cNvGrpSpPr/>
            <p:nvPr/>
          </p:nvGrpSpPr>
          <p:grpSpPr>
            <a:xfrm>
              <a:off x="7855160" y="2471085"/>
              <a:ext cx="805596" cy="898791"/>
              <a:chOff x="7823198" y="1940925"/>
              <a:chExt cx="974771" cy="1087537"/>
            </a:xfrm>
          </p:grpSpPr>
          <p:sp>
            <p:nvSpPr>
              <p:cNvPr id="35" name="Freeform 9"/>
              <p:cNvSpPr/>
              <p:nvPr/>
            </p:nvSpPr>
            <p:spPr bwMode="auto">
              <a:xfrm>
                <a:off x="7823198" y="1940925"/>
                <a:ext cx="974771" cy="1087537"/>
              </a:xfrm>
              <a:custGeom>
                <a:avLst/>
                <a:gdLst>
                  <a:gd name="T0" fmla="*/ 347 w 380"/>
                  <a:gd name="T1" fmla="*/ 249 h 424"/>
                  <a:gd name="T2" fmla="*/ 250 w 380"/>
                  <a:gd name="T3" fmla="*/ 33 h 424"/>
                  <a:gd name="T4" fmla="*/ 33 w 380"/>
                  <a:gd name="T5" fmla="*/ 129 h 424"/>
                  <a:gd name="T6" fmla="*/ 131 w 380"/>
                  <a:gd name="T7" fmla="*/ 344 h 424"/>
                  <a:gd name="T8" fmla="*/ 141 w 380"/>
                  <a:gd name="T9" fmla="*/ 348 h 424"/>
                  <a:gd name="T10" fmla="*/ 179 w 380"/>
                  <a:gd name="T11" fmla="*/ 424 h 424"/>
                  <a:gd name="T12" fmla="*/ 215 w 380"/>
                  <a:gd name="T13" fmla="*/ 354 h 424"/>
                  <a:gd name="T14" fmla="*/ 347 w 380"/>
                  <a:gd name="T15" fmla="*/ 249 h 4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0" h="424">
                    <a:moveTo>
                      <a:pt x="347" y="249"/>
                    </a:moveTo>
                    <a:cubicBezTo>
                      <a:pt x="380" y="163"/>
                      <a:pt x="337" y="67"/>
                      <a:pt x="250" y="33"/>
                    </a:cubicBezTo>
                    <a:cubicBezTo>
                      <a:pt x="163" y="0"/>
                      <a:pt x="66" y="43"/>
                      <a:pt x="33" y="129"/>
                    </a:cubicBezTo>
                    <a:cubicBezTo>
                      <a:pt x="0" y="215"/>
                      <a:pt x="44" y="311"/>
                      <a:pt x="131" y="344"/>
                    </a:cubicBezTo>
                    <a:cubicBezTo>
                      <a:pt x="134" y="346"/>
                      <a:pt x="138" y="347"/>
                      <a:pt x="141" y="348"/>
                    </a:cubicBezTo>
                    <a:cubicBezTo>
                      <a:pt x="179" y="424"/>
                      <a:pt x="179" y="424"/>
                      <a:pt x="179" y="424"/>
                    </a:cubicBezTo>
                    <a:cubicBezTo>
                      <a:pt x="215" y="354"/>
                      <a:pt x="215" y="354"/>
                      <a:pt x="215" y="354"/>
                    </a:cubicBezTo>
                    <a:cubicBezTo>
                      <a:pt x="273" y="346"/>
                      <a:pt x="325" y="307"/>
                      <a:pt x="347" y="249"/>
                    </a:cubicBezTo>
                    <a:close/>
                  </a:path>
                </a:pathLst>
              </a:custGeom>
              <a:solidFill>
                <a:schemeClr val="accent1"/>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42"/>
              <p:cNvSpPr>
                <a:spLocks noEditPoints="1"/>
              </p:cNvSpPr>
              <p:nvPr/>
            </p:nvSpPr>
            <p:spPr bwMode="auto">
              <a:xfrm>
                <a:off x="8051982" y="2176215"/>
                <a:ext cx="497686" cy="510698"/>
              </a:xfrm>
              <a:custGeom>
                <a:avLst/>
                <a:gdLst>
                  <a:gd name="T0" fmla="*/ 142 w 194"/>
                  <a:gd name="T1" fmla="*/ 189 h 199"/>
                  <a:gd name="T2" fmla="*/ 89 w 194"/>
                  <a:gd name="T3" fmla="*/ 199 h 199"/>
                  <a:gd name="T4" fmla="*/ 0 w 194"/>
                  <a:gd name="T5" fmla="*/ 109 h 199"/>
                  <a:gd name="T6" fmla="*/ 107 w 194"/>
                  <a:gd name="T7" fmla="*/ 0 h 199"/>
                  <a:gd name="T8" fmla="*/ 194 w 194"/>
                  <a:gd name="T9" fmla="*/ 83 h 199"/>
                  <a:gd name="T10" fmla="*/ 139 w 194"/>
                  <a:gd name="T11" fmla="*/ 151 h 199"/>
                  <a:gd name="T12" fmla="*/ 115 w 194"/>
                  <a:gd name="T13" fmla="*/ 129 h 199"/>
                  <a:gd name="T14" fmla="*/ 114 w 194"/>
                  <a:gd name="T15" fmla="*/ 129 h 199"/>
                  <a:gd name="T16" fmla="*/ 77 w 194"/>
                  <a:gd name="T17" fmla="*/ 151 h 199"/>
                  <a:gd name="T18" fmla="*/ 45 w 194"/>
                  <a:gd name="T19" fmla="*/ 114 h 199"/>
                  <a:gd name="T20" fmla="*/ 112 w 194"/>
                  <a:gd name="T21" fmla="*/ 47 h 199"/>
                  <a:gd name="T22" fmla="*/ 146 w 194"/>
                  <a:gd name="T23" fmla="*/ 54 h 199"/>
                  <a:gd name="T24" fmla="*/ 138 w 194"/>
                  <a:gd name="T25" fmla="*/ 107 h 199"/>
                  <a:gd name="T26" fmla="*/ 145 w 194"/>
                  <a:gd name="T27" fmla="*/ 132 h 199"/>
                  <a:gd name="T28" fmla="*/ 173 w 194"/>
                  <a:gd name="T29" fmla="*/ 84 h 199"/>
                  <a:gd name="T30" fmla="*/ 104 w 194"/>
                  <a:gd name="T31" fmla="*/ 17 h 199"/>
                  <a:gd name="T32" fmla="*/ 22 w 194"/>
                  <a:gd name="T33" fmla="*/ 106 h 199"/>
                  <a:gd name="T34" fmla="*/ 95 w 194"/>
                  <a:gd name="T35" fmla="*/ 181 h 199"/>
                  <a:gd name="T36" fmla="*/ 137 w 194"/>
                  <a:gd name="T37" fmla="*/ 173 h 199"/>
                  <a:gd name="T38" fmla="*/ 142 w 194"/>
                  <a:gd name="T39" fmla="*/ 189 h 199"/>
                  <a:gd name="T40" fmla="*/ 117 w 194"/>
                  <a:gd name="T41" fmla="*/ 71 h 199"/>
                  <a:gd name="T42" fmla="*/ 108 w 194"/>
                  <a:gd name="T43" fmla="*/ 70 h 199"/>
                  <a:gd name="T44" fmla="*/ 74 w 194"/>
                  <a:gd name="T45" fmla="*/ 110 h 199"/>
                  <a:gd name="T46" fmla="*/ 88 w 194"/>
                  <a:gd name="T47" fmla="*/ 128 h 199"/>
                  <a:gd name="T48" fmla="*/ 113 w 194"/>
                  <a:gd name="T49" fmla="*/ 98 h 199"/>
                  <a:gd name="T50" fmla="*/ 117 w 194"/>
                  <a:gd name="T51" fmla="*/ 7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4" h="199">
                    <a:moveTo>
                      <a:pt x="142" y="189"/>
                    </a:moveTo>
                    <a:cubicBezTo>
                      <a:pt x="125" y="197"/>
                      <a:pt x="110" y="199"/>
                      <a:pt x="89" y="199"/>
                    </a:cubicBezTo>
                    <a:cubicBezTo>
                      <a:pt x="42" y="199"/>
                      <a:pt x="0" y="165"/>
                      <a:pt x="0" y="109"/>
                    </a:cubicBezTo>
                    <a:cubicBezTo>
                      <a:pt x="0" y="51"/>
                      <a:pt x="43" y="0"/>
                      <a:pt x="107" y="0"/>
                    </a:cubicBezTo>
                    <a:cubicBezTo>
                      <a:pt x="158" y="0"/>
                      <a:pt x="194" y="35"/>
                      <a:pt x="194" y="83"/>
                    </a:cubicBezTo>
                    <a:cubicBezTo>
                      <a:pt x="194" y="125"/>
                      <a:pt x="170" y="151"/>
                      <a:pt x="139" y="151"/>
                    </a:cubicBezTo>
                    <a:cubicBezTo>
                      <a:pt x="126" y="151"/>
                      <a:pt x="116" y="144"/>
                      <a:pt x="115" y="129"/>
                    </a:cubicBezTo>
                    <a:cubicBezTo>
                      <a:pt x="114" y="129"/>
                      <a:pt x="114" y="129"/>
                      <a:pt x="114" y="129"/>
                    </a:cubicBezTo>
                    <a:cubicBezTo>
                      <a:pt x="105" y="143"/>
                      <a:pt x="92" y="151"/>
                      <a:pt x="77" y="151"/>
                    </a:cubicBezTo>
                    <a:cubicBezTo>
                      <a:pt x="59" y="151"/>
                      <a:pt x="45" y="137"/>
                      <a:pt x="45" y="114"/>
                    </a:cubicBezTo>
                    <a:cubicBezTo>
                      <a:pt x="45" y="78"/>
                      <a:pt x="71" y="47"/>
                      <a:pt x="112" y="47"/>
                    </a:cubicBezTo>
                    <a:cubicBezTo>
                      <a:pt x="125" y="47"/>
                      <a:pt x="139" y="50"/>
                      <a:pt x="146" y="54"/>
                    </a:cubicBezTo>
                    <a:cubicBezTo>
                      <a:pt x="138" y="107"/>
                      <a:pt x="138" y="107"/>
                      <a:pt x="138" y="107"/>
                    </a:cubicBezTo>
                    <a:cubicBezTo>
                      <a:pt x="135" y="124"/>
                      <a:pt x="137" y="132"/>
                      <a:pt x="145" y="132"/>
                    </a:cubicBezTo>
                    <a:cubicBezTo>
                      <a:pt x="157" y="132"/>
                      <a:pt x="173" y="117"/>
                      <a:pt x="173" y="84"/>
                    </a:cubicBezTo>
                    <a:cubicBezTo>
                      <a:pt x="173" y="46"/>
                      <a:pt x="149" y="17"/>
                      <a:pt x="104" y="17"/>
                    </a:cubicBezTo>
                    <a:cubicBezTo>
                      <a:pt x="60" y="17"/>
                      <a:pt x="22" y="51"/>
                      <a:pt x="22" y="106"/>
                    </a:cubicBezTo>
                    <a:cubicBezTo>
                      <a:pt x="22" y="154"/>
                      <a:pt x="52" y="181"/>
                      <a:pt x="95" y="181"/>
                    </a:cubicBezTo>
                    <a:cubicBezTo>
                      <a:pt x="110" y="181"/>
                      <a:pt x="125" y="178"/>
                      <a:pt x="137" y="173"/>
                    </a:cubicBezTo>
                    <a:lnTo>
                      <a:pt x="142" y="189"/>
                    </a:lnTo>
                    <a:close/>
                    <a:moveTo>
                      <a:pt x="117" y="71"/>
                    </a:moveTo>
                    <a:cubicBezTo>
                      <a:pt x="114" y="70"/>
                      <a:pt x="111" y="70"/>
                      <a:pt x="108" y="70"/>
                    </a:cubicBezTo>
                    <a:cubicBezTo>
                      <a:pt x="89" y="70"/>
                      <a:pt x="74" y="88"/>
                      <a:pt x="74" y="110"/>
                    </a:cubicBezTo>
                    <a:cubicBezTo>
                      <a:pt x="74" y="121"/>
                      <a:pt x="79" y="128"/>
                      <a:pt x="88" y="128"/>
                    </a:cubicBezTo>
                    <a:cubicBezTo>
                      <a:pt x="99" y="128"/>
                      <a:pt x="110" y="114"/>
                      <a:pt x="113" y="98"/>
                    </a:cubicBezTo>
                    <a:lnTo>
                      <a:pt x="117" y="7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6" name="Group 42"/>
            <p:cNvGrpSpPr/>
            <p:nvPr/>
          </p:nvGrpSpPr>
          <p:grpSpPr>
            <a:xfrm>
              <a:off x="9455598" y="4119913"/>
              <a:ext cx="1051128" cy="1015285"/>
              <a:chOff x="9759729" y="3936007"/>
              <a:chExt cx="1271865" cy="1228494"/>
            </a:xfrm>
          </p:grpSpPr>
          <p:sp>
            <p:nvSpPr>
              <p:cNvPr id="32" name="Freeform 14"/>
              <p:cNvSpPr/>
              <p:nvPr/>
            </p:nvSpPr>
            <p:spPr bwMode="auto">
              <a:xfrm>
                <a:off x="9759729" y="3936007"/>
                <a:ext cx="1271865" cy="1228494"/>
              </a:xfrm>
              <a:custGeom>
                <a:avLst/>
                <a:gdLst>
                  <a:gd name="T0" fmla="*/ 315 w 496"/>
                  <a:gd name="T1" fmla="*/ 456 h 479"/>
                  <a:gd name="T2" fmla="*/ 462 w 496"/>
                  <a:gd name="T3" fmla="*/ 184 h 479"/>
                  <a:gd name="T4" fmla="*/ 191 w 496"/>
                  <a:gd name="T5" fmla="*/ 34 h 479"/>
                  <a:gd name="T6" fmla="*/ 44 w 496"/>
                  <a:gd name="T7" fmla="*/ 307 h 479"/>
                  <a:gd name="T8" fmla="*/ 49 w 496"/>
                  <a:gd name="T9" fmla="*/ 321 h 479"/>
                  <a:gd name="T10" fmla="*/ 0 w 496"/>
                  <a:gd name="T11" fmla="*/ 420 h 479"/>
                  <a:gd name="T12" fmla="*/ 101 w 496"/>
                  <a:gd name="T13" fmla="*/ 402 h 479"/>
                  <a:gd name="T14" fmla="*/ 315 w 496"/>
                  <a:gd name="T15" fmla="*/ 456 h 4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6" h="479">
                    <a:moveTo>
                      <a:pt x="315" y="456"/>
                    </a:moveTo>
                    <a:cubicBezTo>
                      <a:pt x="430" y="422"/>
                      <a:pt x="496" y="300"/>
                      <a:pt x="462" y="184"/>
                    </a:cubicBezTo>
                    <a:cubicBezTo>
                      <a:pt x="427" y="67"/>
                      <a:pt x="306" y="0"/>
                      <a:pt x="191" y="34"/>
                    </a:cubicBezTo>
                    <a:cubicBezTo>
                      <a:pt x="75" y="68"/>
                      <a:pt x="10" y="190"/>
                      <a:pt x="44" y="307"/>
                    </a:cubicBezTo>
                    <a:cubicBezTo>
                      <a:pt x="46" y="311"/>
                      <a:pt x="47" y="316"/>
                      <a:pt x="49" y="321"/>
                    </a:cubicBezTo>
                    <a:cubicBezTo>
                      <a:pt x="0" y="420"/>
                      <a:pt x="0" y="420"/>
                      <a:pt x="0" y="420"/>
                    </a:cubicBezTo>
                    <a:cubicBezTo>
                      <a:pt x="101" y="402"/>
                      <a:pt x="101" y="402"/>
                      <a:pt x="101" y="402"/>
                    </a:cubicBezTo>
                    <a:cubicBezTo>
                      <a:pt x="156" y="456"/>
                      <a:pt x="237" y="479"/>
                      <a:pt x="315" y="456"/>
                    </a:cubicBezTo>
                    <a:close/>
                  </a:path>
                </a:pathLst>
              </a:custGeom>
              <a:solidFill>
                <a:schemeClr val="accent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43"/>
              <p:cNvSpPr/>
              <p:nvPr/>
            </p:nvSpPr>
            <p:spPr bwMode="auto">
              <a:xfrm>
                <a:off x="10011283" y="4235270"/>
                <a:ext cx="535636" cy="518288"/>
              </a:xfrm>
              <a:custGeom>
                <a:avLst/>
                <a:gdLst>
                  <a:gd name="T0" fmla="*/ 11 w 209"/>
                  <a:gd name="T1" fmla="*/ 202 h 202"/>
                  <a:gd name="T2" fmla="*/ 26 w 209"/>
                  <a:gd name="T3" fmla="*/ 166 h 202"/>
                  <a:gd name="T4" fmla="*/ 79 w 209"/>
                  <a:gd name="T5" fmla="*/ 119 h 202"/>
                  <a:gd name="T6" fmla="*/ 52 w 209"/>
                  <a:gd name="T7" fmla="*/ 63 h 202"/>
                  <a:gd name="T8" fmla="*/ 107 w 209"/>
                  <a:gd name="T9" fmla="*/ 0 h 202"/>
                  <a:gd name="T10" fmla="*/ 159 w 209"/>
                  <a:gd name="T11" fmla="*/ 68 h 202"/>
                  <a:gd name="T12" fmla="*/ 134 w 209"/>
                  <a:gd name="T13" fmla="*/ 121 h 202"/>
                  <a:gd name="T14" fmla="*/ 190 w 209"/>
                  <a:gd name="T15" fmla="*/ 163 h 202"/>
                  <a:gd name="T16" fmla="*/ 209 w 209"/>
                  <a:gd name="T17" fmla="*/ 202 h 202"/>
                  <a:gd name="T18" fmla="*/ 11 w 209"/>
                  <a:gd name="T19"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202">
                    <a:moveTo>
                      <a:pt x="11" y="202"/>
                    </a:moveTo>
                    <a:cubicBezTo>
                      <a:pt x="11" y="202"/>
                      <a:pt x="0" y="174"/>
                      <a:pt x="26" y="166"/>
                    </a:cubicBezTo>
                    <a:cubicBezTo>
                      <a:pt x="52" y="158"/>
                      <a:pt x="79" y="149"/>
                      <a:pt x="79" y="119"/>
                    </a:cubicBezTo>
                    <a:cubicBezTo>
                      <a:pt x="79" y="119"/>
                      <a:pt x="52" y="108"/>
                      <a:pt x="52" y="63"/>
                    </a:cubicBezTo>
                    <a:cubicBezTo>
                      <a:pt x="52" y="23"/>
                      <a:pt x="73" y="0"/>
                      <a:pt x="107" y="0"/>
                    </a:cubicBezTo>
                    <a:cubicBezTo>
                      <a:pt x="140" y="0"/>
                      <a:pt x="159" y="25"/>
                      <a:pt x="159" y="68"/>
                    </a:cubicBezTo>
                    <a:cubicBezTo>
                      <a:pt x="159" y="68"/>
                      <a:pt x="152" y="111"/>
                      <a:pt x="134" y="121"/>
                    </a:cubicBezTo>
                    <a:cubicBezTo>
                      <a:pt x="135" y="128"/>
                      <a:pt x="130" y="154"/>
                      <a:pt x="190" y="163"/>
                    </a:cubicBezTo>
                    <a:cubicBezTo>
                      <a:pt x="208" y="165"/>
                      <a:pt x="209" y="183"/>
                      <a:pt x="209" y="202"/>
                    </a:cubicBezTo>
                    <a:lnTo>
                      <a:pt x="11" y="20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44"/>
              <p:cNvSpPr/>
              <p:nvPr/>
            </p:nvSpPr>
            <p:spPr bwMode="auto">
              <a:xfrm>
                <a:off x="10482946" y="4304664"/>
                <a:ext cx="345887" cy="446725"/>
              </a:xfrm>
              <a:custGeom>
                <a:avLst/>
                <a:gdLst>
                  <a:gd name="T0" fmla="*/ 40 w 135"/>
                  <a:gd name="T1" fmla="*/ 174 h 174"/>
                  <a:gd name="T2" fmla="*/ 135 w 135"/>
                  <a:gd name="T3" fmla="*/ 174 h 174"/>
                  <a:gd name="T4" fmla="*/ 119 w 135"/>
                  <a:gd name="T5" fmla="*/ 141 h 174"/>
                  <a:gd name="T6" fmla="*/ 70 w 135"/>
                  <a:gd name="T7" fmla="*/ 104 h 174"/>
                  <a:gd name="T8" fmla="*/ 92 w 135"/>
                  <a:gd name="T9" fmla="*/ 59 h 174"/>
                  <a:gd name="T10" fmla="*/ 47 w 135"/>
                  <a:gd name="T11" fmla="*/ 0 h 174"/>
                  <a:gd name="T12" fmla="*/ 0 w 135"/>
                  <a:gd name="T13" fmla="*/ 55 h 174"/>
                  <a:gd name="T14" fmla="*/ 23 w 135"/>
                  <a:gd name="T15" fmla="*/ 103 h 174"/>
                  <a:gd name="T16" fmla="*/ 14 w 135"/>
                  <a:gd name="T17" fmla="*/ 124 h 174"/>
                  <a:gd name="T18" fmla="*/ 38 w 135"/>
                  <a:gd name="T19" fmla="*/ 146 h 174"/>
                  <a:gd name="T20" fmla="*/ 40 w 135"/>
                  <a:gd name="T21"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5" h="174">
                    <a:moveTo>
                      <a:pt x="40" y="174"/>
                    </a:moveTo>
                    <a:cubicBezTo>
                      <a:pt x="135" y="174"/>
                      <a:pt x="135" y="174"/>
                      <a:pt x="135" y="174"/>
                    </a:cubicBezTo>
                    <a:cubicBezTo>
                      <a:pt x="135" y="158"/>
                      <a:pt x="134" y="143"/>
                      <a:pt x="119" y="141"/>
                    </a:cubicBezTo>
                    <a:cubicBezTo>
                      <a:pt x="67" y="133"/>
                      <a:pt x="71" y="111"/>
                      <a:pt x="70" y="104"/>
                    </a:cubicBezTo>
                    <a:cubicBezTo>
                      <a:pt x="86" y="96"/>
                      <a:pt x="92" y="59"/>
                      <a:pt x="92" y="59"/>
                    </a:cubicBezTo>
                    <a:cubicBezTo>
                      <a:pt x="92" y="22"/>
                      <a:pt x="76" y="0"/>
                      <a:pt x="47" y="0"/>
                    </a:cubicBezTo>
                    <a:cubicBezTo>
                      <a:pt x="18" y="0"/>
                      <a:pt x="0" y="20"/>
                      <a:pt x="0" y="55"/>
                    </a:cubicBezTo>
                    <a:cubicBezTo>
                      <a:pt x="0" y="93"/>
                      <a:pt x="23" y="103"/>
                      <a:pt x="23" y="103"/>
                    </a:cubicBezTo>
                    <a:cubicBezTo>
                      <a:pt x="23" y="115"/>
                      <a:pt x="18" y="121"/>
                      <a:pt x="14" y="124"/>
                    </a:cubicBezTo>
                    <a:cubicBezTo>
                      <a:pt x="14" y="124"/>
                      <a:pt x="33" y="129"/>
                      <a:pt x="38" y="146"/>
                    </a:cubicBezTo>
                    <a:cubicBezTo>
                      <a:pt x="42" y="158"/>
                      <a:pt x="40" y="174"/>
                      <a:pt x="40" y="17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7" name="Group 46"/>
            <p:cNvGrpSpPr/>
            <p:nvPr/>
          </p:nvGrpSpPr>
          <p:grpSpPr>
            <a:xfrm>
              <a:off x="6300422" y="3401239"/>
              <a:ext cx="887141" cy="826206"/>
              <a:chOff x="5941965" y="3066412"/>
              <a:chExt cx="1073441" cy="999710"/>
            </a:xfrm>
          </p:grpSpPr>
          <p:sp>
            <p:nvSpPr>
              <p:cNvPr id="30" name="Freeform 20"/>
              <p:cNvSpPr/>
              <p:nvPr/>
            </p:nvSpPr>
            <p:spPr bwMode="auto">
              <a:xfrm>
                <a:off x="5941965" y="3066412"/>
                <a:ext cx="1073441" cy="999710"/>
              </a:xfrm>
              <a:custGeom>
                <a:avLst/>
                <a:gdLst>
                  <a:gd name="T0" fmla="*/ 311 w 419"/>
                  <a:gd name="T1" fmla="*/ 64 h 390"/>
                  <a:gd name="T2" fmla="*/ 65 w 419"/>
                  <a:gd name="T3" fmla="*/ 79 h 390"/>
                  <a:gd name="T4" fmla="*/ 77 w 419"/>
                  <a:gd name="T5" fmla="*/ 326 h 390"/>
                  <a:gd name="T6" fmla="*/ 323 w 419"/>
                  <a:gd name="T7" fmla="*/ 311 h 390"/>
                  <a:gd name="T8" fmla="*/ 331 w 419"/>
                  <a:gd name="T9" fmla="*/ 302 h 390"/>
                  <a:gd name="T10" fmla="*/ 419 w 419"/>
                  <a:gd name="T11" fmla="*/ 293 h 390"/>
                  <a:gd name="T12" fmla="*/ 364 w 419"/>
                  <a:gd name="T13" fmla="*/ 232 h 390"/>
                  <a:gd name="T14" fmla="*/ 311 w 419"/>
                  <a:gd name="T15" fmla="*/ 64 h 3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9" h="390">
                    <a:moveTo>
                      <a:pt x="311" y="64"/>
                    </a:moveTo>
                    <a:cubicBezTo>
                      <a:pt x="240" y="0"/>
                      <a:pt x="129" y="7"/>
                      <a:pt x="65" y="79"/>
                    </a:cubicBezTo>
                    <a:cubicBezTo>
                      <a:pt x="0" y="151"/>
                      <a:pt x="5" y="262"/>
                      <a:pt x="77" y="326"/>
                    </a:cubicBezTo>
                    <a:cubicBezTo>
                      <a:pt x="148" y="390"/>
                      <a:pt x="259" y="383"/>
                      <a:pt x="323" y="311"/>
                    </a:cubicBezTo>
                    <a:cubicBezTo>
                      <a:pt x="326" y="308"/>
                      <a:pt x="328" y="305"/>
                      <a:pt x="331" y="302"/>
                    </a:cubicBezTo>
                    <a:cubicBezTo>
                      <a:pt x="419" y="293"/>
                      <a:pt x="419" y="293"/>
                      <a:pt x="419" y="293"/>
                    </a:cubicBezTo>
                    <a:cubicBezTo>
                      <a:pt x="364" y="232"/>
                      <a:pt x="364" y="232"/>
                      <a:pt x="364" y="232"/>
                    </a:cubicBezTo>
                    <a:cubicBezTo>
                      <a:pt x="378" y="173"/>
                      <a:pt x="360" y="108"/>
                      <a:pt x="311" y="64"/>
                    </a:cubicBezTo>
                    <a:close/>
                  </a:path>
                </a:pathLst>
              </a:custGeom>
              <a:solidFill>
                <a:schemeClr val="accent3"/>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45"/>
              <p:cNvSpPr/>
              <p:nvPr/>
            </p:nvSpPr>
            <p:spPr bwMode="auto">
              <a:xfrm>
                <a:off x="6159906" y="3286521"/>
                <a:ext cx="481422" cy="512866"/>
              </a:xfrm>
              <a:custGeom>
                <a:avLst/>
                <a:gdLst>
                  <a:gd name="T0" fmla="*/ 188 w 188"/>
                  <a:gd name="T1" fmla="*/ 9 h 200"/>
                  <a:gd name="T2" fmla="*/ 179 w 188"/>
                  <a:gd name="T3" fmla="*/ 0 h 200"/>
                  <a:gd name="T4" fmla="*/ 48 w 188"/>
                  <a:gd name="T5" fmla="*/ 42 h 200"/>
                  <a:gd name="T6" fmla="*/ 48 w 188"/>
                  <a:gd name="T7" fmla="*/ 154 h 200"/>
                  <a:gd name="T8" fmla="*/ 34 w 188"/>
                  <a:gd name="T9" fmla="*/ 151 h 200"/>
                  <a:gd name="T10" fmla="*/ 0 w 188"/>
                  <a:gd name="T11" fmla="*/ 176 h 200"/>
                  <a:gd name="T12" fmla="*/ 34 w 188"/>
                  <a:gd name="T13" fmla="*/ 200 h 200"/>
                  <a:gd name="T14" fmla="*/ 68 w 188"/>
                  <a:gd name="T15" fmla="*/ 176 h 200"/>
                  <a:gd name="T16" fmla="*/ 68 w 188"/>
                  <a:gd name="T17" fmla="*/ 172 h 200"/>
                  <a:gd name="T18" fmla="*/ 68 w 188"/>
                  <a:gd name="T19" fmla="*/ 80 h 200"/>
                  <a:gd name="T20" fmla="*/ 159 w 188"/>
                  <a:gd name="T21" fmla="*/ 50 h 200"/>
                  <a:gd name="T22" fmla="*/ 159 w 188"/>
                  <a:gd name="T23" fmla="*/ 120 h 200"/>
                  <a:gd name="T24" fmla="*/ 145 w 188"/>
                  <a:gd name="T25" fmla="*/ 117 h 200"/>
                  <a:gd name="T26" fmla="*/ 111 w 188"/>
                  <a:gd name="T27" fmla="*/ 142 h 200"/>
                  <a:gd name="T28" fmla="*/ 145 w 188"/>
                  <a:gd name="T29" fmla="*/ 166 h 200"/>
                  <a:gd name="T30" fmla="*/ 179 w 188"/>
                  <a:gd name="T31" fmla="*/ 142 h 200"/>
                  <a:gd name="T32" fmla="*/ 178 w 188"/>
                  <a:gd name="T33" fmla="*/ 137 h 200"/>
                  <a:gd name="T34" fmla="*/ 179 w 188"/>
                  <a:gd name="T35" fmla="*/ 137 h 200"/>
                  <a:gd name="T36" fmla="*/ 188 w 188"/>
                  <a:gd name="T37" fmla="*/ 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8" h="200">
                    <a:moveTo>
                      <a:pt x="188" y="9"/>
                    </a:moveTo>
                    <a:cubicBezTo>
                      <a:pt x="179" y="0"/>
                      <a:pt x="179" y="0"/>
                      <a:pt x="179" y="0"/>
                    </a:cubicBezTo>
                    <a:cubicBezTo>
                      <a:pt x="48" y="42"/>
                      <a:pt x="48" y="42"/>
                      <a:pt x="48" y="42"/>
                    </a:cubicBezTo>
                    <a:cubicBezTo>
                      <a:pt x="48" y="154"/>
                      <a:pt x="48" y="154"/>
                      <a:pt x="48" y="154"/>
                    </a:cubicBezTo>
                    <a:cubicBezTo>
                      <a:pt x="44" y="152"/>
                      <a:pt x="39" y="151"/>
                      <a:pt x="34" y="151"/>
                    </a:cubicBezTo>
                    <a:cubicBezTo>
                      <a:pt x="15" y="151"/>
                      <a:pt x="0" y="162"/>
                      <a:pt x="0" y="176"/>
                    </a:cubicBezTo>
                    <a:cubicBezTo>
                      <a:pt x="0" y="189"/>
                      <a:pt x="15" y="200"/>
                      <a:pt x="34" y="200"/>
                    </a:cubicBezTo>
                    <a:cubicBezTo>
                      <a:pt x="53" y="200"/>
                      <a:pt x="68" y="189"/>
                      <a:pt x="68" y="176"/>
                    </a:cubicBezTo>
                    <a:cubicBezTo>
                      <a:pt x="68" y="174"/>
                      <a:pt x="68" y="173"/>
                      <a:pt x="68" y="172"/>
                    </a:cubicBezTo>
                    <a:cubicBezTo>
                      <a:pt x="68" y="80"/>
                      <a:pt x="68" y="80"/>
                      <a:pt x="68" y="80"/>
                    </a:cubicBezTo>
                    <a:cubicBezTo>
                      <a:pt x="159" y="50"/>
                      <a:pt x="159" y="50"/>
                      <a:pt x="159" y="50"/>
                    </a:cubicBezTo>
                    <a:cubicBezTo>
                      <a:pt x="159" y="120"/>
                      <a:pt x="159" y="120"/>
                      <a:pt x="159" y="120"/>
                    </a:cubicBezTo>
                    <a:cubicBezTo>
                      <a:pt x="155" y="118"/>
                      <a:pt x="150" y="117"/>
                      <a:pt x="145" y="117"/>
                    </a:cubicBezTo>
                    <a:cubicBezTo>
                      <a:pt x="126" y="117"/>
                      <a:pt x="111" y="128"/>
                      <a:pt x="111" y="142"/>
                    </a:cubicBezTo>
                    <a:cubicBezTo>
                      <a:pt x="111" y="155"/>
                      <a:pt x="126" y="166"/>
                      <a:pt x="145" y="166"/>
                    </a:cubicBezTo>
                    <a:cubicBezTo>
                      <a:pt x="164" y="166"/>
                      <a:pt x="179" y="155"/>
                      <a:pt x="179" y="142"/>
                    </a:cubicBezTo>
                    <a:cubicBezTo>
                      <a:pt x="179" y="140"/>
                      <a:pt x="179" y="138"/>
                      <a:pt x="178" y="137"/>
                    </a:cubicBezTo>
                    <a:cubicBezTo>
                      <a:pt x="179" y="137"/>
                      <a:pt x="179" y="137"/>
                      <a:pt x="179" y="137"/>
                    </a:cubicBezTo>
                    <a:lnTo>
                      <a:pt x="188"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8" name="Group 49"/>
            <p:cNvGrpSpPr/>
            <p:nvPr/>
          </p:nvGrpSpPr>
          <p:grpSpPr>
            <a:xfrm>
              <a:off x="7202648" y="3165770"/>
              <a:ext cx="964206" cy="1080699"/>
              <a:chOff x="6913484" y="2576315"/>
              <a:chExt cx="1166689" cy="1307646"/>
            </a:xfrm>
          </p:grpSpPr>
          <p:sp>
            <p:nvSpPr>
              <p:cNvPr id="28" name="Freeform 10"/>
              <p:cNvSpPr/>
              <p:nvPr/>
            </p:nvSpPr>
            <p:spPr bwMode="auto">
              <a:xfrm>
                <a:off x="6913484" y="2576315"/>
                <a:ext cx="1166689" cy="1307646"/>
              </a:xfrm>
              <a:custGeom>
                <a:avLst/>
                <a:gdLst>
                  <a:gd name="T0" fmla="*/ 449 w 455"/>
                  <a:gd name="T1" fmla="*/ 209 h 510"/>
                  <a:gd name="T2" fmla="*/ 212 w 455"/>
                  <a:gd name="T3" fmla="*/ 10 h 510"/>
                  <a:gd name="T4" fmla="*/ 10 w 455"/>
                  <a:gd name="T5" fmla="*/ 245 h 510"/>
                  <a:gd name="T6" fmla="*/ 247 w 455"/>
                  <a:gd name="T7" fmla="*/ 444 h 510"/>
                  <a:gd name="T8" fmla="*/ 262 w 455"/>
                  <a:gd name="T9" fmla="*/ 442 h 510"/>
                  <a:gd name="T10" fmla="*/ 349 w 455"/>
                  <a:gd name="T11" fmla="*/ 510 h 510"/>
                  <a:gd name="T12" fmla="*/ 352 w 455"/>
                  <a:gd name="T13" fmla="*/ 408 h 510"/>
                  <a:gd name="T14" fmla="*/ 449 w 455"/>
                  <a:gd name="T15" fmla="*/ 209 h 5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5" h="510">
                    <a:moveTo>
                      <a:pt x="449" y="209"/>
                    </a:moveTo>
                    <a:cubicBezTo>
                      <a:pt x="439" y="90"/>
                      <a:pt x="333" y="0"/>
                      <a:pt x="212" y="10"/>
                    </a:cubicBezTo>
                    <a:cubicBezTo>
                      <a:pt x="91" y="20"/>
                      <a:pt x="0" y="125"/>
                      <a:pt x="10" y="245"/>
                    </a:cubicBezTo>
                    <a:cubicBezTo>
                      <a:pt x="20" y="365"/>
                      <a:pt x="126" y="454"/>
                      <a:pt x="247" y="444"/>
                    </a:cubicBezTo>
                    <a:cubicBezTo>
                      <a:pt x="252" y="444"/>
                      <a:pt x="257" y="443"/>
                      <a:pt x="262" y="442"/>
                    </a:cubicBezTo>
                    <a:cubicBezTo>
                      <a:pt x="349" y="510"/>
                      <a:pt x="349" y="510"/>
                      <a:pt x="349" y="510"/>
                    </a:cubicBezTo>
                    <a:cubicBezTo>
                      <a:pt x="352" y="408"/>
                      <a:pt x="352" y="408"/>
                      <a:pt x="352" y="408"/>
                    </a:cubicBezTo>
                    <a:cubicBezTo>
                      <a:pt x="416" y="365"/>
                      <a:pt x="455" y="291"/>
                      <a:pt x="449" y="209"/>
                    </a:cubicBezTo>
                    <a:close/>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46"/>
              <p:cNvSpPr/>
              <p:nvPr/>
            </p:nvSpPr>
            <p:spPr bwMode="auto">
              <a:xfrm>
                <a:off x="7118413" y="2850639"/>
                <a:ext cx="669003" cy="628885"/>
              </a:xfrm>
              <a:custGeom>
                <a:avLst/>
                <a:gdLst>
                  <a:gd name="T0" fmla="*/ 245 w 261"/>
                  <a:gd name="T1" fmla="*/ 61 h 245"/>
                  <a:gd name="T2" fmla="*/ 168 w 261"/>
                  <a:gd name="T3" fmla="*/ 18 h 245"/>
                  <a:gd name="T4" fmla="*/ 122 w 261"/>
                  <a:gd name="T5" fmla="*/ 70 h 245"/>
                  <a:gd name="T6" fmla="*/ 55 w 261"/>
                  <a:gd name="T7" fmla="*/ 54 h 245"/>
                  <a:gd name="T8" fmla="*/ 17 w 261"/>
                  <a:gd name="T9" fmla="*/ 134 h 245"/>
                  <a:gd name="T10" fmla="*/ 86 w 261"/>
                  <a:gd name="T11" fmla="*/ 204 h 245"/>
                  <a:gd name="T12" fmla="*/ 179 w 261"/>
                  <a:gd name="T13" fmla="*/ 245 h 245"/>
                  <a:gd name="T14" fmla="*/ 179 w 261"/>
                  <a:gd name="T15" fmla="*/ 245 h 245"/>
                  <a:gd name="T16" fmla="*/ 179 w 261"/>
                  <a:gd name="T17" fmla="*/ 245 h 245"/>
                  <a:gd name="T18" fmla="*/ 179 w 261"/>
                  <a:gd name="T19" fmla="*/ 245 h 245"/>
                  <a:gd name="T20" fmla="*/ 179 w 261"/>
                  <a:gd name="T21" fmla="*/ 245 h 245"/>
                  <a:gd name="T22" fmla="*/ 230 w 261"/>
                  <a:gd name="T23" fmla="*/ 158 h 245"/>
                  <a:gd name="T24" fmla="*/ 245 w 261"/>
                  <a:gd name="T25" fmla="*/ 6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 h="245">
                    <a:moveTo>
                      <a:pt x="245" y="61"/>
                    </a:moveTo>
                    <a:cubicBezTo>
                      <a:pt x="222" y="0"/>
                      <a:pt x="168" y="18"/>
                      <a:pt x="168" y="18"/>
                    </a:cubicBezTo>
                    <a:cubicBezTo>
                      <a:pt x="131" y="28"/>
                      <a:pt x="123" y="68"/>
                      <a:pt x="122" y="70"/>
                    </a:cubicBezTo>
                    <a:cubicBezTo>
                      <a:pt x="121" y="68"/>
                      <a:pt x="91" y="41"/>
                      <a:pt x="55" y="54"/>
                    </a:cubicBezTo>
                    <a:cubicBezTo>
                      <a:pt x="55" y="54"/>
                      <a:pt x="0" y="71"/>
                      <a:pt x="17" y="134"/>
                    </a:cubicBezTo>
                    <a:cubicBezTo>
                      <a:pt x="17" y="134"/>
                      <a:pt x="28" y="176"/>
                      <a:pt x="86" y="204"/>
                    </a:cubicBezTo>
                    <a:cubicBezTo>
                      <a:pt x="179" y="245"/>
                      <a:pt x="179" y="245"/>
                      <a:pt x="179" y="245"/>
                    </a:cubicBezTo>
                    <a:cubicBezTo>
                      <a:pt x="179" y="245"/>
                      <a:pt x="179" y="245"/>
                      <a:pt x="179" y="245"/>
                    </a:cubicBezTo>
                    <a:cubicBezTo>
                      <a:pt x="179" y="245"/>
                      <a:pt x="179" y="245"/>
                      <a:pt x="179" y="245"/>
                    </a:cubicBezTo>
                    <a:cubicBezTo>
                      <a:pt x="179" y="245"/>
                      <a:pt x="179" y="245"/>
                      <a:pt x="179" y="245"/>
                    </a:cubicBezTo>
                    <a:cubicBezTo>
                      <a:pt x="179" y="245"/>
                      <a:pt x="179" y="245"/>
                      <a:pt x="179" y="245"/>
                    </a:cubicBezTo>
                    <a:cubicBezTo>
                      <a:pt x="230" y="158"/>
                      <a:pt x="230" y="158"/>
                      <a:pt x="230" y="158"/>
                    </a:cubicBezTo>
                    <a:cubicBezTo>
                      <a:pt x="261" y="101"/>
                      <a:pt x="245" y="61"/>
                      <a:pt x="245" y="6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9" name="Group 52"/>
            <p:cNvGrpSpPr/>
            <p:nvPr/>
          </p:nvGrpSpPr>
          <p:grpSpPr>
            <a:xfrm>
              <a:off x="6232318" y="2301721"/>
              <a:ext cx="983024" cy="1076219"/>
              <a:chOff x="5859560" y="1735995"/>
              <a:chExt cx="1189459" cy="1302225"/>
            </a:xfrm>
          </p:grpSpPr>
          <p:sp>
            <p:nvSpPr>
              <p:cNvPr id="26" name="Freeform 13"/>
              <p:cNvSpPr/>
              <p:nvPr/>
            </p:nvSpPr>
            <p:spPr bwMode="auto">
              <a:xfrm>
                <a:off x="5859560" y="1735995"/>
                <a:ext cx="1189459" cy="1302225"/>
              </a:xfrm>
              <a:custGeom>
                <a:avLst/>
                <a:gdLst>
                  <a:gd name="T0" fmla="*/ 453 w 464"/>
                  <a:gd name="T1" fmla="*/ 202 h 508"/>
                  <a:gd name="T2" fmla="*/ 205 w 464"/>
                  <a:gd name="T3" fmla="*/ 17 h 508"/>
                  <a:gd name="T4" fmla="*/ 17 w 464"/>
                  <a:gd name="T5" fmla="*/ 263 h 508"/>
                  <a:gd name="T6" fmla="*/ 265 w 464"/>
                  <a:gd name="T7" fmla="*/ 448 h 508"/>
                  <a:gd name="T8" fmla="*/ 280 w 464"/>
                  <a:gd name="T9" fmla="*/ 445 h 508"/>
                  <a:gd name="T10" fmla="*/ 371 w 464"/>
                  <a:gd name="T11" fmla="*/ 508 h 508"/>
                  <a:gd name="T12" fmla="*/ 368 w 464"/>
                  <a:gd name="T13" fmla="*/ 406 h 508"/>
                  <a:gd name="T14" fmla="*/ 453 w 464"/>
                  <a:gd name="T15" fmla="*/ 202 h 5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4" h="508">
                    <a:moveTo>
                      <a:pt x="453" y="202"/>
                    </a:moveTo>
                    <a:cubicBezTo>
                      <a:pt x="436" y="83"/>
                      <a:pt x="325" y="0"/>
                      <a:pt x="205" y="17"/>
                    </a:cubicBezTo>
                    <a:cubicBezTo>
                      <a:pt x="84" y="34"/>
                      <a:pt x="0" y="144"/>
                      <a:pt x="17" y="263"/>
                    </a:cubicBezTo>
                    <a:cubicBezTo>
                      <a:pt x="34" y="382"/>
                      <a:pt x="145" y="465"/>
                      <a:pt x="265" y="448"/>
                    </a:cubicBezTo>
                    <a:cubicBezTo>
                      <a:pt x="270" y="447"/>
                      <a:pt x="275" y="446"/>
                      <a:pt x="280" y="445"/>
                    </a:cubicBezTo>
                    <a:cubicBezTo>
                      <a:pt x="371" y="508"/>
                      <a:pt x="371" y="508"/>
                      <a:pt x="371" y="508"/>
                    </a:cubicBezTo>
                    <a:cubicBezTo>
                      <a:pt x="368" y="406"/>
                      <a:pt x="368" y="406"/>
                      <a:pt x="368" y="406"/>
                    </a:cubicBezTo>
                    <a:cubicBezTo>
                      <a:pt x="429" y="359"/>
                      <a:pt x="464" y="283"/>
                      <a:pt x="453" y="202"/>
                    </a:cubicBezTo>
                    <a:close/>
                  </a:path>
                </a:pathLst>
              </a:custGeom>
              <a:solidFill>
                <a:schemeClr val="accent1"/>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47"/>
              <p:cNvSpPr>
                <a:spLocks noEditPoints="1"/>
              </p:cNvSpPr>
              <p:nvPr/>
            </p:nvSpPr>
            <p:spPr bwMode="auto">
              <a:xfrm>
                <a:off x="6023287" y="2030921"/>
                <a:ext cx="841404" cy="702616"/>
              </a:xfrm>
              <a:custGeom>
                <a:avLst/>
                <a:gdLst>
                  <a:gd name="T0" fmla="*/ 328 w 328"/>
                  <a:gd name="T1" fmla="*/ 42 h 274"/>
                  <a:gd name="T2" fmla="*/ 163 w 328"/>
                  <a:gd name="T3" fmla="*/ 0 h 274"/>
                  <a:gd name="T4" fmla="*/ 0 w 328"/>
                  <a:gd name="T5" fmla="*/ 42 h 274"/>
                  <a:gd name="T6" fmla="*/ 1 w 328"/>
                  <a:gd name="T7" fmla="*/ 53 h 274"/>
                  <a:gd name="T8" fmla="*/ 66 w 328"/>
                  <a:gd name="T9" fmla="*/ 70 h 274"/>
                  <a:gd name="T10" fmla="*/ 66 w 328"/>
                  <a:gd name="T11" fmla="*/ 150 h 274"/>
                  <a:gd name="T12" fmla="*/ 160 w 328"/>
                  <a:gd name="T13" fmla="*/ 197 h 274"/>
                  <a:gd name="T14" fmla="*/ 261 w 328"/>
                  <a:gd name="T15" fmla="*/ 150 h 274"/>
                  <a:gd name="T16" fmla="*/ 262 w 328"/>
                  <a:gd name="T17" fmla="*/ 71 h 274"/>
                  <a:gd name="T18" fmla="*/ 266 w 328"/>
                  <a:gd name="T19" fmla="*/ 70 h 274"/>
                  <a:gd name="T20" fmla="*/ 272 w 328"/>
                  <a:gd name="T21" fmla="*/ 134 h 274"/>
                  <a:gd name="T22" fmla="*/ 269 w 328"/>
                  <a:gd name="T23" fmla="*/ 204 h 274"/>
                  <a:gd name="T24" fmla="*/ 258 w 328"/>
                  <a:gd name="T25" fmla="*/ 216 h 274"/>
                  <a:gd name="T26" fmla="*/ 267 w 328"/>
                  <a:gd name="T27" fmla="*/ 228 h 274"/>
                  <a:gd name="T28" fmla="*/ 252 w 328"/>
                  <a:gd name="T29" fmla="*/ 272 h 274"/>
                  <a:gd name="T30" fmla="*/ 256 w 328"/>
                  <a:gd name="T31" fmla="*/ 273 h 274"/>
                  <a:gd name="T32" fmla="*/ 263 w 328"/>
                  <a:gd name="T33" fmla="*/ 256 h 274"/>
                  <a:gd name="T34" fmla="*/ 259 w 328"/>
                  <a:gd name="T35" fmla="*/ 273 h 274"/>
                  <a:gd name="T36" fmla="*/ 264 w 328"/>
                  <a:gd name="T37" fmla="*/ 274 h 274"/>
                  <a:gd name="T38" fmla="*/ 266 w 328"/>
                  <a:gd name="T39" fmla="*/ 261 h 274"/>
                  <a:gd name="T40" fmla="*/ 267 w 328"/>
                  <a:gd name="T41" fmla="*/ 274 h 274"/>
                  <a:gd name="T42" fmla="*/ 272 w 328"/>
                  <a:gd name="T43" fmla="*/ 274 h 274"/>
                  <a:gd name="T44" fmla="*/ 272 w 328"/>
                  <a:gd name="T45" fmla="*/ 261 h 274"/>
                  <a:gd name="T46" fmla="*/ 274 w 328"/>
                  <a:gd name="T47" fmla="*/ 274 h 274"/>
                  <a:gd name="T48" fmla="*/ 278 w 328"/>
                  <a:gd name="T49" fmla="*/ 274 h 274"/>
                  <a:gd name="T50" fmla="*/ 276 w 328"/>
                  <a:gd name="T51" fmla="*/ 259 h 274"/>
                  <a:gd name="T52" fmla="*/ 281 w 328"/>
                  <a:gd name="T53" fmla="*/ 273 h 274"/>
                  <a:gd name="T54" fmla="*/ 284 w 328"/>
                  <a:gd name="T55" fmla="*/ 272 h 274"/>
                  <a:gd name="T56" fmla="*/ 274 w 328"/>
                  <a:gd name="T57" fmla="*/ 228 h 274"/>
                  <a:gd name="T58" fmla="*/ 283 w 328"/>
                  <a:gd name="T59" fmla="*/ 216 h 274"/>
                  <a:gd name="T60" fmla="*/ 274 w 328"/>
                  <a:gd name="T61" fmla="*/ 204 h 274"/>
                  <a:gd name="T62" fmla="*/ 277 w 328"/>
                  <a:gd name="T63" fmla="*/ 134 h 274"/>
                  <a:gd name="T64" fmla="*/ 271 w 328"/>
                  <a:gd name="T65" fmla="*/ 68 h 274"/>
                  <a:gd name="T66" fmla="*/ 327 w 328"/>
                  <a:gd name="T67" fmla="*/ 54 h 274"/>
                  <a:gd name="T68" fmla="*/ 328 w 328"/>
                  <a:gd name="T69" fmla="*/ 42 h 274"/>
                  <a:gd name="T70" fmla="*/ 162 w 328"/>
                  <a:gd name="T71" fmla="*/ 57 h 274"/>
                  <a:gd name="T72" fmla="*/ 66 w 328"/>
                  <a:gd name="T73" fmla="*/ 40 h 274"/>
                  <a:gd name="T74" fmla="*/ 162 w 328"/>
                  <a:gd name="T75" fmla="*/ 23 h 274"/>
                  <a:gd name="T76" fmla="*/ 258 w 328"/>
                  <a:gd name="T77" fmla="*/ 40 h 274"/>
                  <a:gd name="T78" fmla="*/ 162 w 328"/>
                  <a:gd name="T79" fmla="*/ 5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8" h="274">
                    <a:moveTo>
                      <a:pt x="328" y="42"/>
                    </a:moveTo>
                    <a:cubicBezTo>
                      <a:pt x="163" y="0"/>
                      <a:pt x="163" y="0"/>
                      <a:pt x="163" y="0"/>
                    </a:cubicBezTo>
                    <a:cubicBezTo>
                      <a:pt x="0" y="42"/>
                      <a:pt x="0" y="42"/>
                      <a:pt x="0" y="42"/>
                    </a:cubicBezTo>
                    <a:cubicBezTo>
                      <a:pt x="1" y="53"/>
                      <a:pt x="1" y="53"/>
                      <a:pt x="1" y="53"/>
                    </a:cubicBezTo>
                    <a:cubicBezTo>
                      <a:pt x="66" y="70"/>
                      <a:pt x="66" y="70"/>
                      <a:pt x="66" y="70"/>
                    </a:cubicBezTo>
                    <a:cubicBezTo>
                      <a:pt x="66" y="150"/>
                      <a:pt x="66" y="150"/>
                      <a:pt x="66" y="150"/>
                    </a:cubicBezTo>
                    <a:cubicBezTo>
                      <a:pt x="80" y="195"/>
                      <a:pt x="160" y="197"/>
                      <a:pt x="160" y="197"/>
                    </a:cubicBezTo>
                    <a:cubicBezTo>
                      <a:pt x="253" y="196"/>
                      <a:pt x="261" y="150"/>
                      <a:pt x="261" y="150"/>
                    </a:cubicBezTo>
                    <a:cubicBezTo>
                      <a:pt x="262" y="71"/>
                      <a:pt x="262" y="71"/>
                      <a:pt x="262" y="71"/>
                    </a:cubicBezTo>
                    <a:cubicBezTo>
                      <a:pt x="266" y="70"/>
                      <a:pt x="266" y="70"/>
                      <a:pt x="266" y="70"/>
                    </a:cubicBezTo>
                    <a:cubicBezTo>
                      <a:pt x="270" y="80"/>
                      <a:pt x="274" y="99"/>
                      <a:pt x="272" y="134"/>
                    </a:cubicBezTo>
                    <a:cubicBezTo>
                      <a:pt x="269" y="182"/>
                      <a:pt x="268" y="196"/>
                      <a:pt x="269" y="204"/>
                    </a:cubicBezTo>
                    <a:cubicBezTo>
                      <a:pt x="263" y="204"/>
                      <a:pt x="258" y="210"/>
                      <a:pt x="258" y="216"/>
                    </a:cubicBezTo>
                    <a:cubicBezTo>
                      <a:pt x="258" y="222"/>
                      <a:pt x="262" y="226"/>
                      <a:pt x="267" y="228"/>
                    </a:cubicBezTo>
                    <a:cubicBezTo>
                      <a:pt x="266" y="234"/>
                      <a:pt x="261" y="251"/>
                      <a:pt x="252" y="272"/>
                    </a:cubicBezTo>
                    <a:cubicBezTo>
                      <a:pt x="256" y="273"/>
                      <a:pt x="256" y="273"/>
                      <a:pt x="256" y="273"/>
                    </a:cubicBezTo>
                    <a:cubicBezTo>
                      <a:pt x="256" y="273"/>
                      <a:pt x="262" y="260"/>
                      <a:pt x="263" y="256"/>
                    </a:cubicBezTo>
                    <a:cubicBezTo>
                      <a:pt x="262" y="259"/>
                      <a:pt x="260" y="272"/>
                      <a:pt x="259" y="273"/>
                    </a:cubicBezTo>
                    <a:cubicBezTo>
                      <a:pt x="264" y="274"/>
                      <a:pt x="264" y="274"/>
                      <a:pt x="264" y="274"/>
                    </a:cubicBezTo>
                    <a:cubicBezTo>
                      <a:pt x="264" y="274"/>
                      <a:pt x="267" y="263"/>
                      <a:pt x="266" y="261"/>
                    </a:cubicBezTo>
                    <a:cubicBezTo>
                      <a:pt x="266" y="261"/>
                      <a:pt x="267" y="273"/>
                      <a:pt x="267" y="274"/>
                    </a:cubicBezTo>
                    <a:cubicBezTo>
                      <a:pt x="272" y="274"/>
                      <a:pt x="272" y="274"/>
                      <a:pt x="272" y="274"/>
                    </a:cubicBezTo>
                    <a:cubicBezTo>
                      <a:pt x="272" y="274"/>
                      <a:pt x="271" y="263"/>
                      <a:pt x="272" y="261"/>
                    </a:cubicBezTo>
                    <a:cubicBezTo>
                      <a:pt x="272" y="261"/>
                      <a:pt x="274" y="268"/>
                      <a:pt x="274" y="274"/>
                    </a:cubicBezTo>
                    <a:cubicBezTo>
                      <a:pt x="278" y="274"/>
                      <a:pt x="278" y="274"/>
                      <a:pt x="278" y="274"/>
                    </a:cubicBezTo>
                    <a:cubicBezTo>
                      <a:pt x="278" y="274"/>
                      <a:pt x="277" y="261"/>
                      <a:pt x="276" y="259"/>
                    </a:cubicBezTo>
                    <a:cubicBezTo>
                      <a:pt x="276" y="259"/>
                      <a:pt x="280" y="266"/>
                      <a:pt x="281" y="273"/>
                    </a:cubicBezTo>
                    <a:cubicBezTo>
                      <a:pt x="284" y="272"/>
                      <a:pt x="284" y="272"/>
                      <a:pt x="284" y="272"/>
                    </a:cubicBezTo>
                    <a:cubicBezTo>
                      <a:pt x="284" y="272"/>
                      <a:pt x="277" y="237"/>
                      <a:pt x="274" y="228"/>
                    </a:cubicBezTo>
                    <a:cubicBezTo>
                      <a:pt x="279" y="226"/>
                      <a:pt x="283" y="221"/>
                      <a:pt x="283" y="216"/>
                    </a:cubicBezTo>
                    <a:cubicBezTo>
                      <a:pt x="283" y="210"/>
                      <a:pt x="279" y="205"/>
                      <a:pt x="274" y="204"/>
                    </a:cubicBezTo>
                    <a:cubicBezTo>
                      <a:pt x="274" y="196"/>
                      <a:pt x="274" y="183"/>
                      <a:pt x="277" y="134"/>
                    </a:cubicBezTo>
                    <a:cubicBezTo>
                      <a:pt x="279" y="105"/>
                      <a:pt x="277" y="83"/>
                      <a:pt x="271" y="68"/>
                    </a:cubicBezTo>
                    <a:cubicBezTo>
                      <a:pt x="327" y="54"/>
                      <a:pt x="327" y="54"/>
                      <a:pt x="327" y="54"/>
                    </a:cubicBezTo>
                    <a:lnTo>
                      <a:pt x="328" y="42"/>
                    </a:lnTo>
                    <a:close/>
                    <a:moveTo>
                      <a:pt x="162" y="57"/>
                    </a:moveTo>
                    <a:cubicBezTo>
                      <a:pt x="109" y="57"/>
                      <a:pt x="66" y="50"/>
                      <a:pt x="66" y="40"/>
                    </a:cubicBezTo>
                    <a:cubicBezTo>
                      <a:pt x="66" y="30"/>
                      <a:pt x="109" y="23"/>
                      <a:pt x="162" y="23"/>
                    </a:cubicBezTo>
                    <a:cubicBezTo>
                      <a:pt x="215" y="23"/>
                      <a:pt x="258" y="30"/>
                      <a:pt x="258" y="40"/>
                    </a:cubicBezTo>
                    <a:cubicBezTo>
                      <a:pt x="258" y="50"/>
                      <a:pt x="215" y="57"/>
                      <a:pt x="162" y="5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0" name="Group 55"/>
            <p:cNvGrpSpPr/>
            <p:nvPr/>
          </p:nvGrpSpPr>
          <p:grpSpPr>
            <a:xfrm>
              <a:off x="9020988" y="2621630"/>
              <a:ext cx="612934" cy="675661"/>
              <a:chOff x="9233851" y="2123085"/>
              <a:chExt cx="741650" cy="817550"/>
            </a:xfrm>
          </p:grpSpPr>
          <p:sp>
            <p:nvSpPr>
              <p:cNvPr id="24" name="Freeform 16"/>
              <p:cNvSpPr/>
              <p:nvPr/>
            </p:nvSpPr>
            <p:spPr bwMode="auto">
              <a:xfrm>
                <a:off x="9233851" y="2123085"/>
                <a:ext cx="741650" cy="817550"/>
              </a:xfrm>
              <a:custGeom>
                <a:avLst/>
                <a:gdLst>
                  <a:gd name="T0" fmla="*/ 258 w 289"/>
                  <a:gd name="T1" fmla="*/ 200 h 319"/>
                  <a:gd name="T2" fmla="*/ 201 w 289"/>
                  <a:gd name="T3" fmla="*/ 31 h 319"/>
                  <a:gd name="T4" fmla="*/ 31 w 289"/>
                  <a:gd name="T5" fmla="*/ 87 h 319"/>
                  <a:gd name="T6" fmla="*/ 89 w 289"/>
                  <a:gd name="T7" fmla="*/ 256 h 319"/>
                  <a:gd name="T8" fmla="*/ 96 w 289"/>
                  <a:gd name="T9" fmla="*/ 259 h 319"/>
                  <a:gd name="T10" fmla="*/ 119 w 289"/>
                  <a:gd name="T11" fmla="*/ 319 h 319"/>
                  <a:gd name="T12" fmla="*/ 151 w 289"/>
                  <a:gd name="T13" fmla="*/ 269 h 319"/>
                  <a:gd name="T14" fmla="*/ 258 w 289"/>
                  <a:gd name="T15" fmla="*/ 200 h 3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9" h="319">
                    <a:moveTo>
                      <a:pt x="258" y="200"/>
                    </a:moveTo>
                    <a:cubicBezTo>
                      <a:pt x="289" y="138"/>
                      <a:pt x="264" y="62"/>
                      <a:pt x="201" y="31"/>
                    </a:cubicBezTo>
                    <a:cubicBezTo>
                      <a:pt x="138" y="0"/>
                      <a:pt x="62" y="25"/>
                      <a:pt x="31" y="87"/>
                    </a:cubicBezTo>
                    <a:cubicBezTo>
                      <a:pt x="0" y="149"/>
                      <a:pt x="26" y="224"/>
                      <a:pt x="89" y="256"/>
                    </a:cubicBezTo>
                    <a:cubicBezTo>
                      <a:pt x="91" y="257"/>
                      <a:pt x="94" y="258"/>
                      <a:pt x="96" y="259"/>
                    </a:cubicBezTo>
                    <a:cubicBezTo>
                      <a:pt x="119" y="319"/>
                      <a:pt x="119" y="319"/>
                      <a:pt x="119" y="319"/>
                    </a:cubicBezTo>
                    <a:cubicBezTo>
                      <a:pt x="151" y="269"/>
                      <a:pt x="151" y="269"/>
                      <a:pt x="151" y="269"/>
                    </a:cubicBezTo>
                    <a:cubicBezTo>
                      <a:pt x="196" y="267"/>
                      <a:pt x="237" y="242"/>
                      <a:pt x="258" y="200"/>
                    </a:cubicBezTo>
                    <a:close/>
                  </a:path>
                </a:pathLst>
              </a:custGeom>
              <a:solidFill>
                <a:schemeClr val="accent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48"/>
              <p:cNvSpPr>
                <a:spLocks noEditPoints="1"/>
              </p:cNvSpPr>
              <p:nvPr/>
            </p:nvSpPr>
            <p:spPr bwMode="auto">
              <a:xfrm>
                <a:off x="9419264" y="2251030"/>
                <a:ext cx="368657" cy="492265"/>
              </a:xfrm>
              <a:custGeom>
                <a:avLst/>
                <a:gdLst>
                  <a:gd name="T0" fmla="*/ 87 w 144"/>
                  <a:gd name="T1" fmla="*/ 86 h 192"/>
                  <a:gd name="T2" fmla="*/ 126 w 144"/>
                  <a:gd name="T3" fmla="*/ 119 h 192"/>
                  <a:gd name="T4" fmla="*/ 128 w 144"/>
                  <a:gd name="T5" fmla="*/ 143 h 192"/>
                  <a:gd name="T6" fmla="*/ 127 w 144"/>
                  <a:gd name="T7" fmla="*/ 145 h 192"/>
                  <a:gd name="T8" fmla="*/ 104 w 144"/>
                  <a:gd name="T9" fmla="*/ 169 h 192"/>
                  <a:gd name="T10" fmla="*/ 65 w 144"/>
                  <a:gd name="T11" fmla="*/ 171 h 192"/>
                  <a:gd name="T12" fmla="*/ 61 w 144"/>
                  <a:gd name="T13" fmla="*/ 186 h 192"/>
                  <a:gd name="T14" fmla="*/ 51 w 144"/>
                  <a:gd name="T15" fmla="*/ 191 h 192"/>
                  <a:gd name="T16" fmla="*/ 45 w 144"/>
                  <a:gd name="T17" fmla="*/ 182 h 192"/>
                  <a:gd name="T18" fmla="*/ 48 w 144"/>
                  <a:gd name="T19" fmla="*/ 167 h 192"/>
                  <a:gd name="T20" fmla="*/ 12 w 144"/>
                  <a:gd name="T21" fmla="*/ 143 h 192"/>
                  <a:gd name="T22" fmla="*/ 2 w 144"/>
                  <a:gd name="T23" fmla="*/ 113 h 192"/>
                  <a:gd name="T24" fmla="*/ 17 w 144"/>
                  <a:gd name="T25" fmla="*/ 106 h 192"/>
                  <a:gd name="T26" fmla="*/ 27 w 144"/>
                  <a:gd name="T27" fmla="*/ 118 h 192"/>
                  <a:gd name="T28" fmla="*/ 53 w 144"/>
                  <a:gd name="T29" fmla="*/ 150 h 192"/>
                  <a:gd name="T30" fmla="*/ 66 w 144"/>
                  <a:gd name="T31" fmla="*/ 99 h 192"/>
                  <a:gd name="T32" fmla="*/ 28 w 144"/>
                  <a:gd name="T33" fmla="*/ 47 h 192"/>
                  <a:gd name="T34" fmla="*/ 86 w 144"/>
                  <a:gd name="T35" fmla="*/ 20 h 192"/>
                  <a:gd name="T36" fmla="*/ 90 w 144"/>
                  <a:gd name="T37" fmla="*/ 6 h 192"/>
                  <a:gd name="T38" fmla="*/ 100 w 144"/>
                  <a:gd name="T39" fmla="*/ 1 h 192"/>
                  <a:gd name="T40" fmla="*/ 106 w 144"/>
                  <a:gd name="T41" fmla="*/ 10 h 192"/>
                  <a:gd name="T42" fmla="*/ 102 w 144"/>
                  <a:gd name="T43" fmla="*/ 25 h 192"/>
                  <a:gd name="T44" fmla="*/ 143 w 144"/>
                  <a:gd name="T45" fmla="*/ 71 h 192"/>
                  <a:gd name="T46" fmla="*/ 129 w 144"/>
                  <a:gd name="T47" fmla="*/ 77 h 192"/>
                  <a:gd name="T48" fmla="*/ 120 w 144"/>
                  <a:gd name="T49" fmla="*/ 68 h 192"/>
                  <a:gd name="T50" fmla="*/ 98 w 144"/>
                  <a:gd name="T51" fmla="*/ 41 h 192"/>
                  <a:gd name="T52" fmla="*/ 87 w 144"/>
                  <a:gd name="T53" fmla="*/ 86 h 192"/>
                  <a:gd name="T54" fmla="*/ 82 w 144"/>
                  <a:gd name="T55" fmla="*/ 37 h 192"/>
                  <a:gd name="T56" fmla="*/ 53 w 144"/>
                  <a:gd name="T57" fmla="*/ 51 h 192"/>
                  <a:gd name="T58" fmla="*/ 72 w 144"/>
                  <a:gd name="T59" fmla="*/ 78 h 192"/>
                  <a:gd name="T60" fmla="*/ 82 w 144"/>
                  <a:gd name="T61" fmla="*/ 37 h 192"/>
                  <a:gd name="T62" fmla="*/ 69 w 144"/>
                  <a:gd name="T63" fmla="*/ 154 h 192"/>
                  <a:gd name="T64" fmla="*/ 103 w 144"/>
                  <a:gd name="T65" fmla="*/ 139 h 192"/>
                  <a:gd name="T66" fmla="*/ 81 w 144"/>
                  <a:gd name="T67" fmla="*/ 108 h 192"/>
                  <a:gd name="T68" fmla="*/ 69 w 144"/>
                  <a:gd name="T69" fmla="*/ 15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92">
                    <a:moveTo>
                      <a:pt x="87" y="86"/>
                    </a:moveTo>
                    <a:cubicBezTo>
                      <a:pt x="109" y="99"/>
                      <a:pt x="120" y="107"/>
                      <a:pt x="126" y="119"/>
                    </a:cubicBezTo>
                    <a:cubicBezTo>
                      <a:pt x="129" y="126"/>
                      <a:pt x="130" y="135"/>
                      <a:pt x="128" y="143"/>
                    </a:cubicBezTo>
                    <a:cubicBezTo>
                      <a:pt x="127" y="145"/>
                      <a:pt x="127" y="145"/>
                      <a:pt x="127" y="145"/>
                    </a:cubicBezTo>
                    <a:cubicBezTo>
                      <a:pt x="125" y="154"/>
                      <a:pt x="119" y="164"/>
                      <a:pt x="104" y="169"/>
                    </a:cubicBezTo>
                    <a:cubicBezTo>
                      <a:pt x="88" y="175"/>
                      <a:pt x="73" y="173"/>
                      <a:pt x="65" y="171"/>
                    </a:cubicBezTo>
                    <a:cubicBezTo>
                      <a:pt x="61" y="186"/>
                      <a:pt x="61" y="186"/>
                      <a:pt x="61" y="186"/>
                    </a:cubicBezTo>
                    <a:cubicBezTo>
                      <a:pt x="60" y="188"/>
                      <a:pt x="59" y="192"/>
                      <a:pt x="51" y="191"/>
                    </a:cubicBezTo>
                    <a:cubicBezTo>
                      <a:pt x="44" y="189"/>
                      <a:pt x="44" y="184"/>
                      <a:pt x="45" y="182"/>
                    </a:cubicBezTo>
                    <a:cubicBezTo>
                      <a:pt x="48" y="167"/>
                      <a:pt x="48" y="167"/>
                      <a:pt x="48" y="167"/>
                    </a:cubicBezTo>
                    <a:cubicBezTo>
                      <a:pt x="41" y="165"/>
                      <a:pt x="24" y="159"/>
                      <a:pt x="12" y="143"/>
                    </a:cubicBezTo>
                    <a:cubicBezTo>
                      <a:pt x="4" y="132"/>
                      <a:pt x="0" y="119"/>
                      <a:pt x="2" y="113"/>
                    </a:cubicBezTo>
                    <a:cubicBezTo>
                      <a:pt x="4" y="107"/>
                      <a:pt x="11" y="105"/>
                      <a:pt x="17" y="106"/>
                    </a:cubicBezTo>
                    <a:cubicBezTo>
                      <a:pt x="25" y="108"/>
                      <a:pt x="26" y="114"/>
                      <a:pt x="27" y="118"/>
                    </a:cubicBezTo>
                    <a:cubicBezTo>
                      <a:pt x="28" y="127"/>
                      <a:pt x="31" y="142"/>
                      <a:pt x="53" y="150"/>
                    </a:cubicBezTo>
                    <a:cubicBezTo>
                      <a:pt x="66" y="99"/>
                      <a:pt x="66" y="99"/>
                      <a:pt x="66" y="99"/>
                    </a:cubicBezTo>
                    <a:cubicBezTo>
                      <a:pt x="46" y="88"/>
                      <a:pt x="21" y="73"/>
                      <a:pt x="28" y="47"/>
                    </a:cubicBezTo>
                    <a:cubicBezTo>
                      <a:pt x="33" y="24"/>
                      <a:pt x="57" y="15"/>
                      <a:pt x="86" y="20"/>
                    </a:cubicBezTo>
                    <a:cubicBezTo>
                      <a:pt x="90" y="6"/>
                      <a:pt x="90" y="6"/>
                      <a:pt x="90" y="6"/>
                    </a:cubicBezTo>
                    <a:cubicBezTo>
                      <a:pt x="91" y="4"/>
                      <a:pt x="93" y="0"/>
                      <a:pt x="100" y="1"/>
                    </a:cubicBezTo>
                    <a:cubicBezTo>
                      <a:pt x="107" y="3"/>
                      <a:pt x="106" y="8"/>
                      <a:pt x="106" y="10"/>
                    </a:cubicBezTo>
                    <a:cubicBezTo>
                      <a:pt x="102" y="25"/>
                      <a:pt x="102" y="25"/>
                      <a:pt x="102" y="25"/>
                    </a:cubicBezTo>
                    <a:cubicBezTo>
                      <a:pt x="142" y="37"/>
                      <a:pt x="144" y="67"/>
                      <a:pt x="143" y="71"/>
                    </a:cubicBezTo>
                    <a:cubicBezTo>
                      <a:pt x="141" y="77"/>
                      <a:pt x="135" y="79"/>
                      <a:pt x="129" y="77"/>
                    </a:cubicBezTo>
                    <a:cubicBezTo>
                      <a:pt x="122" y="75"/>
                      <a:pt x="120" y="71"/>
                      <a:pt x="120" y="68"/>
                    </a:cubicBezTo>
                    <a:cubicBezTo>
                      <a:pt x="118" y="60"/>
                      <a:pt x="116" y="49"/>
                      <a:pt x="98" y="41"/>
                    </a:cubicBezTo>
                    <a:lnTo>
                      <a:pt x="87" y="86"/>
                    </a:lnTo>
                    <a:close/>
                    <a:moveTo>
                      <a:pt x="82" y="37"/>
                    </a:moveTo>
                    <a:cubicBezTo>
                      <a:pt x="63" y="34"/>
                      <a:pt x="55" y="44"/>
                      <a:pt x="53" y="51"/>
                    </a:cubicBezTo>
                    <a:cubicBezTo>
                      <a:pt x="50" y="64"/>
                      <a:pt x="60" y="70"/>
                      <a:pt x="72" y="78"/>
                    </a:cubicBezTo>
                    <a:lnTo>
                      <a:pt x="82" y="37"/>
                    </a:lnTo>
                    <a:close/>
                    <a:moveTo>
                      <a:pt x="69" y="154"/>
                    </a:moveTo>
                    <a:cubicBezTo>
                      <a:pt x="75" y="155"/>
                      <a:pt x="98" y="157"/>
                      <a:pt x="103" y="139"/>
                    </a:cubicBezTo>
                    <a:cubicBezTo>
                      <a:pt x="106" y="125"/>
                      <a:pt x="95" y="116"/>
                      <a:pt x="81" y="108"/>
                    </a:cubicBezTo>
                    <a:lnTo>
                      <a:pt x="69" y="15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1" name="Group 59"/>
            <p:cNvGrpSpPr/>
            <p:nvPr/>
          </p:nvGrpSpPr>
          <p:grpSpPr>
            <a:xfrm>
              <a:off x="8020490" y="4111471"/>
              <a:ext cx="612934" cy="675661"/>
              <a:chOff x="9233851" y="2123085"/>
              <a:chExt cx="741650" cy="817550"/>
            </a:xfrm>
          </p:grpSpPr>
          <p:sp>
            <p:nvSpPr>
              <p:cNvPr id="22" name="Freeform 16"/>
              <p:cNvSpPr/>
              <p:nvPr/>
            </p:nvSpPr>
            <p:spPr bwMode="auto">
              <a:xfrm>
                <a:off x="9233851" y="2123085"/>
                <a:ext cx="741650" cy="817550"/>
              </a:xfrm>
              <a:custGeom>
                <a:avLst/>
                <a:gdLst>
                  <a:gd name="T0" fmla="*/ 258 w 289"/>
                  <a:gd name="T1" fmla="*/ 200 h 319"/>
                  <a:gd name="T2" fmla="*/ 201 w 289"/>
                  <a:gd name="T3" fmla="*/ 31 h 319"/>
                  <a:gd name="T4" fmla="*/ 31 w 289"/>
                  <a:gd name="T5" fmla="*/ 87 h 319"/>
                  <a:gd name="T6" fmla="*/ 89 w 289"/>
                  <a:gd name="T7" fmla="*/ 256 h 319"/>
                  <a:gd name="T8" fmla="*/ 96 w 289"/>
                  <a:gd name="T9" fmla="*/ 259 h 319"/>
                  <a:gd name="T10" fmla="*/ 119 w 289"/>
                  <a:gd name="T11" fmla="*/ 319 h 319"/>
                  <a:gd name="T12" fmla="*/ 151 w 289"/>
                  <a:gd name="T13" fmla="*/ 269 h 319"/>
                  <a:gd name="T14" fmla="*/ 258 w 289"/>
                  <a:gd name="T15" fmla="*/ 200 h 3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9" h="319">
                    <a:moveTo>
                      <a:pt x="258" y="200"/>
                    </a:moveTo>
                    <a:cubicBezTo>
                      <a:pt x="289" y="138"/>
                      <a:pt x="264" y="62"/>
                      <a:pt x="201" y="31"/>
                    </a:cubicBezTo>
                    <a:cubicBezTo>
                      <a:pt x="138" y="0"/>
                      <a:pt x="62" y="25"/>
                      <a:pt x="31" y="87"/>
                    </a:cubicBezTo>
                    <a:cubicBezTo>
                      <a:pt x="0" y="149"/>
                      <a:pt x="26" y="224"/>
                      <a:pt x="89" y="256"/>
                    </a:cubicBezTo>
                    <a:cubicBezTo>
                      <a:pt x="91" y="257"/>
                      <a:pt x="94" y="258"/>
                      <a:pt x="96" y="259"/>
                    </a:cubicBezTo>
                    <a:cubicBezTo>
                      <a:pt x="119" y="319"/>
                      <a:pt x="119" y="319"/>
                      <a:pt x="119" y="319"/>
                    </a:cubicBezTo>
                    <a:cubicBezTo>
                      <a:pt x="151" y="269"/>
                      <a:pt x="151" y="269"/>
                      <a:pt x="151" y="269"/>
                    </a:cubicBezTo>
                    <a:cubicBezTo>
                      <a:pt x="196" y="267"/>
                      <a:pt x="237" y="242"/>
                      <a:pt x="258" y="200"/>
                    </a:cubicBezTo>
                    <a:close/>
                  </a:path>
                </a:pathLst>
              </a:custGeom>
              <a:solidFill>
                <a:schemeClr val="accent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48"/>
              <p:cNvSpPr>
                <a:spLocks noEditPoints="1"/>
              </p:cNvSpPr>
              <p:nvPr/>
            </p:nvSpPr>
            <p:spPr bwMode="auto">
              <a:xfrm>
                <a:off x="9419264" y="2251030"/>
                <a:ext cx="368657" cy="492265"/>
              </a:xfrm>
              <a:custGeom>
                <a:avLst/>
                <a:gdLst>
                  <a:gd name="T0" fmla="*/ 87 w 144"/>
                  <a:gd name="T1" fmla="*/ 86 h 192"/>
                  <a:gd name="T2" fmla="*/ 126 w 144"/>
                  <a:gd name="T3" fmla="*/ 119 h 192"/>
                  <a:gd name="T4" fmla="*/ 128 w 144"/>
                  <a:gd name="T5" fmla="*/ 143 h 192"/>
                  <a:gd name="T6" fmla="*/ 127 w 144"/>
                  <a:gd name="T7" fmla="*/ 145 h 192"/>
                  <a:gd name="T8" fmla="*/ 104 w 144"/>
                  <a:gd name="T9" fmla="*/ 169 h 192"/>
                  <a:gd name="T10" fmla="*/ 65 w 144"/>
                  <a:gd name="T11" fmla="*/ 171 h 192"/>
                  <a:gd name="T12" fmla="*/ 61 w 144"/>
                  <a:gd name="T13" fmla="*/ 186 h 192"/>
                  <a:gd name="T14" fmla="*/ 51 w 144"/>
                  <a:gd name="T15" fmla="*/ 191 h 192"/>
                  <a:gd name="T16" fmla="*/ 45 w 144"/>
                  <a:gd name="T17" fmla="*/ 182 h 192"/>
                  <a:gd name="T18" fmla="*/ 48 w 144"/>
                  <a:gd name="T19" fmla="*/ 167 h 192"/>
                  <a:gd name="T20" fmla="*/ 12 w 144"/>
                  <a:gd name="T21" fmla="*/ 143 h 192"/>
                  <a:gd name="T22" fmla="*/ 2 w 144"/>
                  <a:gd name="T23" fmla="*/ 113 h 192"/>
                  <a:gd name="T24" fmla="*/ 17 w 144"/>
                  <a:gd name="T25" fmla="*/ 106 h 192"/>
                  <a:gd name="T26" fmla="*/ 27 w 144"/>
                  <a:gd name="T27" fmla="*/ 118 h 192"/>
                  <a:gd name="T28" fmla="*/ 53 w 144"/>
                  <a:gd name="T29" fmla="*/ 150 h 192"/>
                  <a:gd name="T30" fmla="*/ 66 w 144"/>
                  <a:gd name="T31" fmla="*/ 99 h 192"/>
                  <a:gd name="T32" fmla="*/ 28 w 144"/>
                  <a:gd name="T33" fmla="*/ 47 h 192"/>
                  <a:gd name="T34" fmla="*/ 86 w 144"/>
                  <a:gd name="T35" fmla="*/ 20 h 192"/>
                  <a:gd name="T36" fmla="*/ 90 w 144"/>
                  <a:gd name="T37" fmla="*/ 6 h 192"/>
                  <a:gd name="T38" fmla="*/ 100 w 144"/>
                  <a:gd name="T39" fmla="*/ 1 h 192"/>
                  <a:gd name="T40" fmla="*/ 106 w 144"/>
                  <a:gd name="T41" fmla="*/ 10 h 192"/>
                  <a:gd name="T42" fmla="*/ 102 w 144"/>
                  <a:gd name="T43" fmla="*/ 25 h 192"/>
                  <a:gd name="T44" fmla="*/ 143 w 144"/>
                  <a:gd name="T45" fmla="*/ 71 h 192"/>
                  <a:gd name="T46" fmla="*/ 129 w 144"/>
                  <a:gd name="T47" fmla="*/ 77 h 192"/>
                  <a:gd name="T48" fmla="*/ 120 w 144"/>
                  <a:gd name="T49" fmla="*/ 68 h 192"/>
                  <a:gd name="T50" fmla="*/ 98 w 144"/>
                  <a:gd name="T51" fmla="*/ 41 h 192"/>
                  <a:gd name="T52" fmla="*/ 87 w 144"/>
                  <a:gd name="T53" fmla="*/ 86 h 192"/>
                  <a:gd name="T54" fmla="*/ 82 w 144"/>
                  <a:gd name="T55" fmla="*/ 37 h 192"/>
                  <a:gd name="T56" fmla="*/ 53 w 144"/>
                  <a:gd name="T57" fmla="*/ 51 h 192"/>
                  <a:gd name="T58" fmla="*/ 72 w 144"/>
                  <a:gd name="T59" fmla="*/ 78 h 192"/>
                  <a:gd name="T60" fmla="*/ 82 w 144"/>
                  <a:gd name="T61" fmla="*/ 37 h 192"/>
                  <a:gd name="T62" fmla="*/ 69 w 144"/>
                  <a:gd name="T63" fmla="*/ 154 h 192"/>
                  <a:gd name="T64" fmla="*/ 103 w 144"/>
                  <a:gd name="T65" fmla="*/ 139 h 192"/>
                  <a:gd name="T66" fmla="*/ 81 w 144"/>
                  <a:gd name="T67" fmla="*/ 108 h 192"/>
                  <a:gd name="T68" fmla="*/ 69 w 144"/>
                  <a:gd name="T69" fmla="*/ 15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92">
                    <a:moveTo>
                      <a:pt x="87" y="86"/>
                    </a:moveTo>
                    <a:cubicBezTo>
                      <a:pt x="109" y="99"/>
                      <a:pt x="120" y="107"/>
                      <a:pt x="126" y="119"/>
                    </a:cubicBezTo>
                    <a:cubicBezTo>
                      <a:pt x="129" y="126"/>
                      <a:pt x="130" y="135"/>
                      <a:pt x="128" y="143"/>
                    </a:cubicBezTo>
                    <a:cubicBezTo>
                      <a:pt x="127" y="145"/>
                      <a:pt x="127" y="145"/>
                      <a:pt x="127" y="145"/>
                    </a:cubicBezTo>
                    <a:cubicBezTo>
                      <a:pt x="125" y="154"/>
                      <a:pt x="119" y="164"/>
                      <a:pt x="104" y="169"/>
                    </a:cubicBezTo>
                    <a:cubicBezTo>
                      <a:pt x="88" y="175"/>
                      <a:pt x="73" y="173"/>
                      <a:pt x="65" y="171"/>
                    </a:cubicBezTo>
                    <a:cubicBezTo>
                      <a:pt x="61" y="186"/>
                      <a:pt x="61" y="186"/>
                      <a:pt x="61" y="186"/>
                    </a:cubicBezTo>
                    <a:cubicBezTo>
                      <a:pt x="60" y="188"/>
                      <a:pt x="59" y="192"/>
                      <a:pt x="51" y="191"/>
                    </a:cubicBezTo>
                    <a:cubicBezTo>
                      <a:pt x="44" y="189"/>
                      <a:pt x="44" y="184"/>
                      <a:pt x="45" y="182"/>
                    </a:cubicBezTo>
                    <a:cubicBezTo>
                      <a:pt x="48" y="167"/>
                      <a:pt x="48" y="167"/>
                      <a:pt x="48" y="167"/>
                    </a:cubicBezTo>
                    <a:cubicBezTo>
                      <a:pt x="41" y="165"/>
                      <a:pt x="24" y="159"/>
                      <a:pt x="12" y="143"/>
                    </a:cubicBezTo>
                    <a:cubicBezTo>
                      <a:pt x="4" y="132"/>
                      <a:pt x="0" y="119"/>
                      <a:pt x="2" y="113"/>
                    </a:cubicBezTo>
                    <a:cubicBezTo>
                      <a:pt x="4" y="107"/>
                      <a:pt x="11" y="105"/>
                      <a:pt x="17" y="106"/>
                    </a:cubicBezTo>
                    <a:cubicBezTo>
                      <a:pt x="25" y="108"/>
                      <a:pt x="26" y="114"/>
                      <a:pt x="27" y="118"/>
                    </a:cubicBezTo>
                    <a:cubicBezTo>
                      <a:pt x="28" y="127"/>
                      <a:pt x="31" y="142"/>
                      <a:pt x="53" y="150"/>
                    </a:cubicBezTo>
                    <a:cubicBezTo>
                      <a:pt x="66" y="99"/>
                      <a:pt x="66" y="99"/>
                      <a:pt x="66" y="99"/>
                    </a:cubicBezTo>
                    <a:cubicBezTo>
                      <a:pt x="46" y="88"/>
                      <a:pt x="21" y="73"/>
                      <a:pt x="28" y="47"/>
                    </a:cubicBezTo>
                    <a:cubicBezTo>
                      <a:pt x="33" y="24"/>
                      <a:pt x="57" y="15"/>
                      <a:pt x="86" y="20"/>
                    </a:cubicBezTo>
                    <a:cubicBezTo>
                      <a:pt x="90" y="6"/>
                      <a:pt x="90" y="6"/>
                      <a:pt x="90" y="6"/>
                    </a:cubicBezTo>
                    <a:cubicBezTo>
                      <a:pt x="91" y="4"/>
                      <a:pt x="93" y="0"/>
                      <a:pt x="100" y="1"/>
                    </a:cubicBezTo>
                    <a:cubicBezTo>
                      <a:pt x="107" y="3"/>
                      <a:pt x="106" y="8"/>
                      <a:pt x="106" y="10"/>
                    </a:cubicBezTo>
                    <a:cubicBezTo>
                      <a:pt x="102" y="25"/>
                      <a:pt x="102" y="25"/>
                      <a:pt x="102" y="25"/>
                    </a:cubicBezTo>
                    <a:cubicBezTo>
                      <a:pt x="142" y="37"/>
                      <a:pt x="144" y="67"/>
                      <a:pt x="143" y="71"/>
                    </a:cubicBezTo>
                    <a:cubicBezTo>
                      <a:pt x="141" y="77"/>
                      <a:pt x="135" y="79"/>
                      <a:pt x="129" y="77"/>
                    </a:cubicBezTo>
                    <a:cubicBezTo>
                      <a:pt x="122" y="75"/>
                      <a:pt x="120" y="71"/>
                      <a:pt x="120" y="68"/>
                    </a:cubicBezTo>
                    <a:cubicBezTo>
                      <a:pt x="118" y="60"/>
                      <a:pt x="116" y="49"/>
                      <a:pt x="98" y="41"/>
                    </a:cubicBezTo>
                    <a:lnTo>
                      <a:pt x="87" y="86"/>
                    </a:lnTo>
                    <a:close/>
                    <a:moveTo>
                      <a:pt x="82" y="37"/>
                    </a:moveTo>
                    <a:cubicBezTo>
                      <a:pt x="63" y="34"/>
                      <a:pt x="55" y="44"/>
                      <a:pt x="53" y="51"/>
                    </a:cubicBezTo>
                    <a:cubicBezTo>
                      <a:pt x="50" y="64"/>
                      <a:pt x="60" y="70"/>
                      <a:pt x="72" y="78"/>
                    </a:cubicBezTo>
                    <a:lnTo>
                      <a:pt x="82" y="37"/>
                    </a:lnTo>
                    <a:close/>
                    <a:moveTo>
                      <a:pt x="69" y="154"/>
                    </a:moveTo>
                    <a:cubicBezTo>
                      <a:pt x="75" y="155"/>
                      <a:pt x="98" y="157"/>
                      <a:pt x="103" y="139"/>
                    </a:cubicBezTo>
                    <a:cubicBezTo>
                      <a:pt x="106" y="125"/>
                      <a:pt x="95" y="116"/>
                      <a:pt x="81" y="108"/>
                    </a:cubicBezTo>
                    <a:lnTo>
                      <a:pt x="69" y="15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64" name="Freeform 68"/>
          <p:cNvSpPr>
            <a:spLocks noEditPoints="1"/>
          </p:cNvSpPr>
          <p:nvPr/>
        </p:nvSpPr>
        <p:spPr bwMode="auto">
          <a:xfrm>
            <a:off x="1776436" y="4660924"/>
            <a:ext cx="237380" cy="347754"/>
          </a:xfrm>
          <a:custGeom>
            <a:avLst/>
            <a:gdLst>
              <a:gd name="T0" fmla="*/ 16 w 73"/>
              <a:gd name="T1" fmla="*/ 77 h 107"/>
              <a:gd name="T2" fmla="*/ 57 w 73"/>
              <a:gd name="T3" fmla="*/ 77 h 107"/>
              <a:gd name="T4" fmla="*/ 52 w 73"/>
              <a:gd name="T5" fmla="*/ 101 h 107"/>
              <a:gd name="T6" fmla="*/ 45 w 73"/>
              <a:gd name="T7" fmla="*/ 101 h 107"/>
              <a:gd name="T8" fmla="*/ 37 w 73"/>
              <a:gd name="T9" fmla="*/ 107 h 107"/>
              <a:gd name="T10" fmla="*/ 29 w 73"/>
              <a:gd name="T11" fmla="*/ 101 h 107"/>
              <a:gd name="T12" fmla="*/ 21 w 73"/>
              <a:gd name="T13" fmla="*/ 101 h 107"/>
              <a:gd name="T14" fmla="*/ 16 w 73"/>
              <a:gd name="T15" fmla="*/ 77 h 107"/>
              <a:gd name="T16" fmla="*/ 51 w 73"/>
              <a:gd name="T17" fmla="*/ 29 h 107"/>
              <a:gd name="T18" fmla="*/ 52 w 73"/>
              <a:gd name="T19" fmla="*/ 35 h 107"/>
              <a:gd name="T20" fmla="*/ 51 w 73"/>
              <a:gd name="T21" fmla="*/ 37 h 107"/>
              <a:gd name="T22" fmla="*/ 53 w 73"/>
              <a:gd name="T23" fmla="*/ 38 h 107"/>
              <a:gd name="T24" fmla="*/ 52 w 73"/>
              <a:gd name="T25" fmla="*/ 42 h 107"/>
              <a:gd name="T26" fmla="*/ 50 w 73"/>
              <a:gd name="T27" fmla="*/ 42 h 107"/>
              <a:gd name="T28" fmla="*/ 52 w 73"/>
              <a:gd name="T29" fmla="*/ 44 h 107"/>
              <a:gd name="T30" fmla="*/ 51 w 73"/>
              <a:gd name="T31" fmla="*/ 47 h 107"/>
              <a:gd name="T32" fmla="*/ 50 w 73"/>
              <a:gd name="T33" fmla="*/ 48 h 107"/>
              <a:gd name="T34" fmla="*/ 51 w 73"/>
              <a:gd name="T35" fmla="*/ 49 h 107"/>
              <a:gd name="T36" fmla="*/ 50 w 73"/>
              <a:gd name="T37" fmla="*/ 53 h 107"/>
              <a:gd name="T38" fmla="*/ 47 w 73"/>
              <a:gd name="T39" fmla="*/ 54 h 107"/>
              <a:gd name="T40" fmla="*/ 29 w 73"/>
              <a:gd name="T41" fmla="*/ 49 h 107"/>
              <a:gd name="T42" fmla="*/ 21 w 73"/>
              <a:gd name="T43" fmla="*/ 49 h 107"/>
              <a:gd name="T44" fmla="*/ 21 w 73"/>
              <a:gd name="T45" fmla="*/ 32 h 107"/>
              <a:gd name="T46" fmla="*/ 28 w 73"/>
              <a:gd name="T47" fmla="*/ 31 h 107"/>
              <a:gd name="T48" fmla="*/ 42 w 73"/>
              <a:gd name="T49" fmla="*/ 16 h 107"/>
              <a:gd name="T50" fmla="*/ 38 w 73"/>
              <a:gd name="T51" fmla="*/ 30 h 107"/>
              <a:gd name="T52" fmla="*/ 51 w 73"/>
              <a:gd name="T53" fmla="*/ 29 h 107"/>
              <a:gd name="T54" fmla="*/ 15 w 73"/>
              <a:gd name="T55" fmla="*/ 71 h 107"/>
              <a:gd name="T56" fmla="*/ 25 w 73"/>
              <a:gd name="T57" fmla="*/ 71 h 107"/>
              <a:gd name="T58" fmla="*/ 17 w 73"/>
              <a:gd name="T59" fmla="*/ 48 h 107"/>
              <a:gd name="T60" fmla="*/ 11 w 73"/>
              <a:gd name="T61" fmla="*/ 29 h 107"/>
              <a:gd name="T62" fmla="*/ 23 w 73"/>
              <a:gd name="T63" fmla="*/ 13 h 107"/>
              <a:gd name="T64" fmla="*/ 37 w 73"/>
              <a:gd name="T65" fmla="*/ 11 h 107"/>
              <a:gd name="T66" fmla="*/ 50 w 73"/>
              <a:gd name="T67" fmla="*/ 14 h 107"/>
              <a:gd name="T68" fmla="*/ 62 w 73"/>
              <a:gd name="T69" fmla="*/ 29 h 107"/>
              <a:gd name="T70" fmla="*/ 56 w 73"/>
              <a:gd name="T71" fmla="*/ 48 h 107"/>
              <a:gd name="T72" fmla="*/ 48 w 73"/>
              <a:gd name="T73" fmla="*/ 71 h 107"/>
              <a:gd name="T74" fmla="*/ 58 w 73"/>
              <a:gd name="T75" fmla="*/ 71 h 107"/>
              <a:gd name="T76" fmla="*/ 65 w 73"/>
              <a:gd name="T77" fmla="*/ 52 h 107"/>
              <a:gd name="T78" fmla="*/ 71 w 73"/>
              <a:gd name="T79" fmla="*/ 27 h 107"/>
              <a:gd name="T80" fmla="*/ 55 w 73"/>
              <a:gd name="T81" fmla="*/ 5 h 107"/>
              <a:gd name="T82" fmla="*/ 37 w 73"/>
              <a:gd name="T83" fmla="*/ 1 h 107"/>
              <a:gd name="T84" fmla="*/ 19 w 73"/>
              <a:gd name="T85" fmla="*/ 5 h 107"/>
              <a:gd name="T86" fmla="*/ 2 w 73"/>
              <a:gd name="T87" fmla="*/ 27 h 107"/>
              <a:gd name="T88" fmla="*/ 8 w 73"/>
              <a:gd name="T89" fmla="*/ 53 h 107"/>
              <a:gd name="T90" fmla="*/ 15 w 73"/>
              <a:gd name="T91" fmla="*/ 7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3" h="107">
                <a:moveTo>
                  <a:pt x="16" y="77"/>
                </a:moveTo>
                <a:cubicBezTo>
                  <a:pt x="57" y="77"/>
                  <a:pt x="57" y="77"/>
                  <a:pt x="57" y="77"/>
                </a:cubicBezTo>
                <a:cubicBezTo>
                  <a:pt x="52" y="101"/>
                  <a:pt x="52" y="101"/>
                  <a:pt x="52" y="101"/>
                </a:cubicBezTo>
                <a:cubicBezTo>
                  <a:pt x="45" y="101"/>
                  <a:pt x="45" y="101"/>
                  <a:pt x="45" y="101"/>
                </a:cubicBezTo>
                <a:cubicBezTo>
                  <a:pt x="44" y="104"/>
                  <a:pt x="41" y="107"/>
                  <a:pt x="37" y="107"/>
                </a:cubicBezTo>
                <a:cubicBezTo>
                  <a:pt x="33" y="107"/>
                  <a:pt x="30" y="104"/>
                  <a:pt x="29" y="101"/>
                </a:cubicBezTo>
                <a:cubicBezTo>
                  <a:pt x="21" y="101"/>
                  <a:pt x="21" y="101"/>
                  <a:pt x="21" y="101"/>
                </a:cubicBezTo>
                <a:cubicBezTo>
                  <a:pt x="16" y="77"/>
                  <a:pt x="16" y="77"/>
                  <a:pt x="16" y="77"/>
                </a:cubicBezTo>
                <a:close/>
                <a:moveTo>
                  <a:pt x="51" y="29"/>
                </a:moveTo>
                <a:cubicBezTo>
                  <a:pt x="52" y="35"/>
                  <a:pt x="52" y="35"/>
                  <a:pt x="52" y="35"/>
                </a:cubicBezTo>
                <a:cubicBezTo>
                  <a:pt x="51" y="37"/>
                  <a:pt x="51" y="37"/>
                  <a:pt x="51" y="37"/>
                </a:cubicBezTo>
                <a:cubicBezTo>
                  <a:pt x="53" y="38"/>
                  <a:pt x="53" y="38"/>
                  <a:pt x="53" y="38"/>
                </a:cubicBezTo>
                <a:cubicBezTo>
                  <a:pt x="52" y="42"/>
                  <a:pt x="52" y="42"/>
                  <a:pt x="52" y="42"/>
                </a:cubicBezTo>
                <a:cubicBezTo>
                  <a:pt x="50" y="42"/>
                  <a:pt x="50" y="42"/>
                  <a:pt x="50" y="42"/>
                </a:cubicBezTo>
                <a:cubicBezTo>
                  <a:pt x="52" y="44"/>
                  <a:pt x="52" y="44"/>
                  <a:pt x="52" y="44"/>
                </a:cubicBezTo>
                <a:cubicBezTo>
                  <a:pt x="51" y="47"/>
                  <a:pt x="51" y="47"/>
                  <a:pt x="51" y="47"/>
                </a:cubicBezTo>
                <a:cubicBezTo>
                  <a:pt x="50" y="48"/>
                  <a:pt x="50" y="48"/>
                  <a:pt x="50" y="48"/>
                </a:cubicBezTo>
                <a:cubicBezTo>
                  <a:pt x="51" y="49"/>
                  <a:pt x="51" y="49"/>
                  <a:pt x="51" y="49"/>
                </a:cubicBezTo>
                <a:cubicBezTo>
                  <a:pt x="50" y="53"/>
                  <a:pt x="50" y="53"/>
                  <a:pt x="50" y="53"/>
                </a:cubicBezTo>
                <a:cubicBezTo>
                  <a:pt x="47" y="54"/>
                  <a:pt x="47" y="54"/>
                  <a:pt x="47" y="54"/>
                </a:cubicBezTo>
                <a:cubicBezTo>
                  <a:pt x="29" y="49"/>
                  <a:pt x="29" y="49"/>
                  <a:pt x="29" y="49"/>
                </a:cubicBezTo>
                <a:cubicBezTo>
                  <a:pt x="21" y="49"/>
                  <a:pt x="21" y="49"/>
                  <a:pt x="21" y="49"/>
                </a:cubicBezTo>
                <a:cubicBezTo>
                  <a:pt x="21" y="32"/>
                  <a:pt x="21" y="32"/>
                  <a:pt x="21" y="32"/>
                </a:cubicBezTo>
                <a:cubicBezTo>
                  <a:pt x="28" y="31"/>
                  <a:pt x="28" y="31"/>
                  <a:pt x="28" y="31"/>
                </a:cubicBezTo>
                <a:cubicBezTo>
                  <a:pt x="42" y="16"/>
                  <a:pt x="42" y="16"/>
                  <a:pt x="42" y="16"/>
                </a:cubicBezTo>
                <a:cubicBezTo>
                  <a:pt x="50" y="21"/>
                  <a:pt x="43" y="27"/>
                  <a:pt x="38" y="30"/>
                </a:cubicBezTo>
                <a:cubicBezTo>
                  <a:pt x="51" y="29"/>
                  <a:pt x="51" y="29"/>
                  <a:pt x="51" y="29"/>
                </a:cubicBezTo>
                <a:close/>
                <a:moveTo>
                  <a:pt x="15" y="71"/>
                </a:moveTo>
                <a:cubicBezTo>
                  <a:pt x="25" y="71"/>
                  <a:pt x="25" y="71"/>
                  <a:pt x="25" y="71"/>
                </a:cubicBezTo>
                <a:cubicBezTo>
                  <a:pt x="24" y="62"/>
                  <a:pt x="20" y="55"/>
                  <a:pt x="17" y="48"/>
                </a:cubicBezTo>
                <a:cubicBezTo>
                  <a:pt x="13" y="41"/>
                  <a:pt x="10" y="34"/>
                  <a:pt x="11" y="29"/>
                </a:cubicBezTo>
                <a:cubicBezTo>
                  <a:pt x="13" y="21"/>
                  <a:pt x="17" y="16"/>
                  <a:pt x="23" y="13"/>
                </a:cubicBezTo>
                <a:cubicBezTo>
                  <a:pt x="27" y="11"/>
                  <a:pt x="32" y="10"/>
                  <a:pt x="37" y="11"/>
                </a:cubicBezTo>
                <a:cubicBezTo>
                  <a:pt x="42" y="11"/>
                  <a:pt x="46" y="12"/>
                  <a:pt x="50" y="14"/>
                </a:cubicBezTo>
                <a:cubicBezTo>
                  <a:pt x="56" y="17"/>
                  <a:pt x="60" y="22"/>
                  <a:pt x="62" y="29"/>
                </a:cubicBezTo>
                <a:cubicBezTo>
                  <a:pt x="63" y="34"/>
                  <a:pt x="59" y="41"/>
                  <a:pt x="56" y="48"/>
                </a:cubicBezTo>
                <a:cubicBezTo>
                  <a:pt x="53" y="55"/>
                  <a:pt x="49" y="62"/>
                  <a:pt x="48" y="71"/>
                </a:cubicBezTo>
                <a:cubicBezTo>
                  <a:pt x="58" y="71"/>
                  <a:pt x="58" y="71"/>
                  <a:pt x="58" y="71"/>
                </a:cubicBezTo>
                <a:cubicBezTo>
                  <a:pt x="59" y="64"/>
                  <a:pt x="62" y="58"/>
                  <a:pt x="65" y="52"/>
                </a:cubicBezTo>
                <a:cubicBezTo>
                  <a:pt x="69" y="44"/>
                  <a:pt x="73" y="36"/>
                  <a:pt x="71" y="27"/>
                </a:cubicBezTo>
                <a:cubicBezTo>
                  <a:pt x="70" y="17"/>
                  <a:pt x="63" y="9"/>
                  <a:pt x="55" y="5"/>
                </a:cubicBezTo>
                <a:cubicBezTo>
                  <a:pt x="49" y="2"/>
                  <a:pt x="43" y="1"/>
                  <a:pt x="37" y="1"/>
                </a:cubicBezTo>
                <a:cubicBezTo>
                  <a:pt x="31" y="0"/>
                  <a:pt x="24" y="2"/>
                  <a:pt x="19" y="5"/>
                </a:cubicBezTo>
                <a:cubicBezTo>
                  <a:pt x="10" y="9"/>
                  <a:pt x="4" y="16"/>
                  <a:pt x="2" y="27"/>
                </a:cubicBezTo>
                <a:cubicBezTo>
                  <a:pt x="0" y="36"/>
                  <a:pt x="4" y="44"/>
                  <a:pt x="8" y="53"/>
                </a:cubicBezTo>
                <a:cubicBezTo>
                  <a:pt x="11" y="58"/>
                  <a:pt x="13" y="64"/>
                  <a:pt x="15" y="71"/>
                </a:cubicBezTo>
                <a:close/>
              </a:path>
            </a:pathLst>
          </a:custGeom>
          <a:solidFill>
            <a:schemeClr val="accent4"/>
          </a:solidFill>
          <a:ln>
            <a:noFill/>
          </a:ln>
        </p:spPr>
        <p:txBody>
          <a:bodyPr vert="horz" wrap="square" lIns="96430" tIns="48216" rIns="96430" bIns="482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69"/>
          <p:cNvSpPr>
            <a:spLocks noEditPoints="1"/>
          </p:cNvSpPr>
          <p:nvPr/>
        </p:nvSpPr>
        <p:spPr bwMode="auto">
          <a:xfrm>
            <a:off x="1766304" y="3071057"/>
            <a:ext cx="250987" cy="303906"/>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2"/>
          </a:solidFill>
          <a:ln>
            <a:noFill/>
          </a:ln>
        </p:spPr>
        <p:txBody>
          <a:bodyPr vert="horz" wrap="square" lIns="96430" tIns="48216" rIns="96430" bIns="482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Donut 70"/>
          <p:cNvSpPr/>
          <p:nvPr/>
        </p:nvSpPr>
        <p:spPr>
          <a:xfrm>
            <a:off x="1532881" y="4457900"/>
            <a:ext cx="724494" cy="724494"/>
          </a:xfrm>
          <a:prstGeom prst="donut">
            <a:avLst>
              <a:gd name="adj" fmla="val 680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Donut 72"/>
          <p:cNvSpPr/>
          <p:nvPr/>
        </p:nvSpPr>
        <p:spPr>
          <a:xfrm>
            <a:off x="1527175" y="2860763"/>
            <a:ext cx="724494" cy="724494"/>
          </a:xfrm>
          <a:prstGeom prst="donut">
            <a:avLst>
              <a:gd name="adj" fmla="val 680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TextBox 68"/>
          <p:cNvSpPr txBox="1"/>
          <p:nvPr/>
        </p:nvSpPr>
        <p:spPr>
          <a:xfrm>
            <a:off x="2602190" y="2897666"/>
            <a:ext cx="3877985" cy="497316"/>
          </a:xfrm>
          <a:prstGeom prst="rect">
            <a:avLst/>
          </a:prstGeom>
          <a:noFill/>
        </p:spPr>
        <p:txBody>
          <a:bodyPr wrap="none" rtlCol="0">
            <a:spAutoFit/>
          </a:bodyPr>
          <a:lstStyle/>
          <a:p>
            <a:pPr>
              <a:lnSpc>
                <a:spcPct val="120000"/>
              </a:lnSpc>
            </a:pPr>
            <a:r>
              <a:rPr lang="zh-CN" altLang="zh-CN" b="1" dirty="0"/>
              <a:t>①客观可信性、公正性要求</a:t>
            </a:r>
            <a:endParaRPr lang="en-GB" b="1"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TextBox 70"/>
          <p:cNvSpPr txBox="1"/>
          <p:nvPr/>
        </p:nvSpPr>
        <p:spPr>
          <a:xfrm>
            <a:off x="2627286" y="4580826"/>
            <a:ext cx="1415772" cy="497316"/>
          </a:xfrm>
          <a:prstGeom prst="rect">
            <a:avLst/>
          </a:prstGeom>
          <a:noFill/>
        </p:spPr>
        <p:txBody>
          <a:bodyPr wrap="none" rtlCol="0">
            <a:spAutoFit/>
          </a:bodyPr>
          <a:lstStyle>
            <a:defPPr>
              <a:defRPr lang="en-US"/>
            </a:defPPr>
            <a:lvl1pPr>
              <a:lnSpc>
                <a:spcPct val="120000"/>
              </a:lnSpc>
            </a:lvl1pPr>
          </a:lstStyle>
          <a:p>
            <a:r>
              <a:rPr lang="zh-CN" altLang="en-US" b="1" dirty="0"/>
              <a:t>②</a:t>
            </a:r>
            <a:r>
              <a:rPr lang="zh-CN" altLang="zh-CN" b="1" dirty="0"/>
              <a:t>反馈性</a:t>
            </a:r>
            <a:endParaRPr lang="en-GB" b="1" dirty="0">
              <a:sym typeface="Arial" panose="020B0604020202020204" pitchFamily="34" charset="0"/>
            </a:endParaRPr>
          </a:p>
        </p:txBody>
      </p:sp>
      <p:sp>
        <p:nvSpPr>
          <p:cNvPr id="68" name="灯片编号占位符 67">
            <a:extLst>
              <a:ext uri="{FF2B5EF4-FFF2-40B4-BE49-F238E27FC236}">
                <a16:creationId xmlns:a16="http://schemas.microsoft.com/office/drawing/2014/main" id="{6A1073CA-8B08-4DC1-B3F4-73CA27C6D5C1}"/>
              </a:ext>
            </a:extLst>
          </p:cNvPr>
          <p:cNvSpPr>
            <a:spLocks noGrp="1"/>
          </p:cNvSpPr>
          <p:nvPr>
            <p:ph type="sldNum" sz="quarter" idx="12"/>
          </p:nvPr>
        </p:nvSpPr>
        <p:spPr/>
        <p:txBody>
          <a:bodyPr/>
          <a:lstStyle/>
          <a:p>
            <a:fld id="{B6F15528-21DE-4FAA-801E-634DDDAF4B2B}" type="slidenum">
              <a:rPr lang="en-US" smtClean="0"/>
              <a:t>643</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9" presetClass="entr" presetSubtype="0" decel="100000" fill="hold" grpId="0" nodeType="afterEffect">
                                  <p:stCondLst>
                                    <p:cond delay="0"/>
                                  </p:stCondLst>
                                  <p:childTnLst>
                                    <p:set>
                                      <p:cBhvr>
                                        <p:cTn id="12" dur="1" fill="hold">
                                          <p:stCondLst>
                                            <p:cond delay="0"/>
                                          </p:stCondLst>
                                        </p:cTn>
                                        <p:tgtEl>
                                          <p:spTgt spid="67"/>
                                        </p:tgtEl>
                                        <p:attrNameLst>
                                          <p:attrName>style.visibility</p:attrName>
                                        </p:attrNameLst>
                                      </p:cBhvr>
                                      <p:to>
                                        <p:strVal val="visible"/>
                                      </p:to>
                                    </p:set>
                                    <p:anim calcmode="lin" valueType="num">
                                      <p:cBhvr>
                                        <p:cTn id="13" dur="500" fill="hold"/>
                                        <p:tgtEl>
                                          <p:spTgt spid="67"/>
                                        </p:tgtEl>
                                        <p:attrNameLst>
                                          <p:attrName>ppt_w</p:attrName>
                                        </p:attrNameLst>
                                      </p:cBhvr>
                                      <p:tavLst>
                                        <p:tav tm="0">
                                          <p:val>
                                            <p:fltVal val="0"/>
                                          </p:val>
                                        </p:tav>
                                        <p:tav tm="100000">
                                          <p:val>
                                            <p:strVal val="#ppt_w"/>
                                          </p:val>
                                        </p:tav>
                                      </p:tavLst>
                                    </p:anim>
                                    <p:anim calcmode="lin" valueType="num">
                                      <p:cBhvr>
                                        <p:cTn id="14" dur="500" fill="hold"/>
                                        <p:tgtEl>
                                          <p:spTgt spid="67"/>
                                        </p:tgtEl>
                                        <p:attrNameLst>
                                          <p:attrName>ppt_h</p:attrName>
                                        </p:attrNameLst>
                                      </p:cBhvr>
                                      <p:tavLst>
                                        <p:tav tm="0">
                                          <p:val>
                                            <p:fltVal val="0"/>
                                          </p:val>
                                        </p:tav>
                                        <p:tav tm="100000">
                                          <p:val>
                                            <p:strVal val="#ppt_h"/>
                                          </p:val>
                                        </p:tav>
                                      </p:tavLst>
                                    </p:anim>
                                    <p:anim calcmode="lin" valueType="num">
                                      <p:cBhvr>
                                        <p:cTn id="15" dur="500" fill="hold"/>
                                        <p:tgtEl>
                                          <p:spTgt spid="67"/>
                                        </p:tgtEl>
                                        <p:attrNameLst>
                                          <p:attrName>style.rotation</p:attrName>
                                        </p:attrNameLst>
                                      </p:cBhvr>
                                      <p:tavLst>
                                        <p:tav tm="0">
                                          <p:val>
                                            <p:fltVal val="360"/>
                                          </p:val>
                                        </p:tav>
                                        <p:tav tm="100000">
                                          <p:val>
                                            <p:fltVal val="0"/>
                                          </p:val>
                                        </p:tav>
                                      </p:tavLst>
                                    </p:anim>
                                    <p:animEffect transition="in" filter="fade">
                                      <p:cBhvr>
                                        <p:cTn id="16" dur="500"/>
                                        <p:tgtEl>
                                          <p:spTgt spid="67"/>
                                        </p:tgtEl>
                                      </p:cBhvr>
                                    </p:animEffect>
                                  </p:childTnLst>
                                </p:cTn>
                              </p:par>
                            </p:childTnLst>
                          </p:cTn>
                        </p:par>
                        <p:par>
                          <p:cTn id="17" fill="hold">
                            <p:stCondLst>
                              <p:cond delay="1500"/>
                            </p:stCondLst>
                            <p:childTnLst>
                              <p:par>
                                <p:cTn id="18" presetID="49" presetClass="entr" presetSubtype="0" decel="100000" fill="hold" grpId="0" nodeType="afterEffect">
                                  <p:stCondLst>
                                    <p:cond delay="0"/>
                                  </p:stCondLst>
                                  <p:childTnLst>
                                    <p:set>
                                      <p:cBhvr>
                                        <p:cTn id="19" dur="1" fill="hold">
                                          <p:stCondLst>
                                            <p:cond delay="0"/>
                                          </p:stCondLst>
                                        </p:cTn>
                                        <p:tgtEl>
                                          <p:spTgt spid="65"/>
                                        </p:tgtEl>
                                        <p:attrNameLst>
                                          <p:attrName>style.visibility</p:attrName>
                                        </p:attrNameLst>
                                      </p:cBhvr>
                                      <p:to>
                                        <p:strVal val="visible"/>
                                      </p:to>
                                    </p:set>
                                    <p:anim calcmode="lin" valueType="num">
                                      <p:cBhvr>
                                        <p:cTn id="20" dur="500" fill="hold"/>
                                        <p:tgtEl>
                                          <p:spTgt spid="65"/>
                                        </p:tgtEl>
                                        <p:attrNameLst>
                                          <p:attrName>ppt_w</p:attrName>
                                        </p:attrNameLst>
                                      </p:cBhvr>
                                      <p:tavLst>
                                        <p:tav tm="0">
                                          <p:val>
                                            <p:fltVal val="0"/>
                                          </p:val>
                                        </p:tav>
                                        <p:tav tm="100000">
                                          <p:val>
                                            <p:strVal val="#ppt_w"/>
                                          </p:val>
                                        </p:tav>
                                      </p:tavLst>
                                    </p:anim>
                                    <p:anim calcmode="lin" valueType="num">
                                      <p:cBhvr>
                                        <p:cTn id="21" dur="500" fill="hold"/>
                                        <p:tgtEl>
                                          <p:spTgt spid="65"/>
                                        </p:tgtEl>
                                        <p:attrNameLst>
                                          <p:attrName>ppt_h</p:attrName>
                                        </p:attrNameLst>
                                      </p:cBhvr>
                                      <p:tavLst>
                                        <p:tav tm="0">
                                          <p:val>
                                            <p:fltVal val="0"/>
                                          </p:val>
                                        </p:tav>
                                        <p:tav tm="100000">
                                          <p:val>
                                            <p:strVal val="#ppt_h"/>
                                          </p:val>
                                        </p:tav>
                                      </p:tavLst>
                                    </p:anim>
                                    <p:anim calcmode="lin" valueType="num">
                                      <p:cBhvr>
                                        <p:cTn id="22" dur="500" fill="hold"/>
                                        <p:tgtEl>
                                          <p:spTgt spid="65"/>
                                        </p:tgtEl>
                                        <p:attrNameLst>
                                          <p:attrName>style.rotation</p:attrName>
                                        </p:attrNameLst>
                                      </p:cBhvr>
                                      <p:tavLst>
                                        <p:tav tm="0">
                                          <p:val>
                                            <p:fltVal val="360"/>
                                          </p:val>
                                        </p:tav>
                                        <p:tav tm="100000">
                                          <p:val>
                                            <p:fltVal val="0"/>
                                          </p:val>
                                        </p:tav>
                                      </p:tavLst>
                                    </p:anim>
                                    <p:animEffect transition="in" filter="fade">
                                      <p:cBhvr>
                                        <p:cTn id="23" dur="500"/>
                                        <p:tgtEl>
                                          <p:spTgt spid="65"/>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500" fill="hold"/>
                                        <p:tgtEl>
                                          <p:spTgt spid="4"/>
                                        </p:tgtEl>
                                        <p:attrNameLst>
                                          <p:attrName>ppt_x</p:attrName>
                                        </p:attrNameLst>
                                      </p:cBhvr>
                                      <p:tavLst>
                                        <p:tav tm="0">
                                          <p:val>
                                            <p:strVal val="#ppt_x"/>
                                          </p:val>
                                        </p:tav>
                                        <p:tav tm="100000">
                                          <p:val>
                                            <p:strVal val="#ppt_x"/>
                                          </p:val>
                                        </p:tav>
                                      </p:tavLst>
                                    </p:anim>
                                    <p:anim calcmode="lin" valueType="num">
                                      <p:cBhvr additive="base">
                                        <p:cTn id="2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9"/>
                                        </p:tgtEl>
                                        <p:attrNameLst>
                                          <p:attrName>style.visibility</p:attrName>
                                        </p:attrNameLst>
                                      </p:cBhvr>
                                      <p:to>
                                        <p:strVal val="visible"/>
                                      </p:to>
                                    </p:set>
                                    <p:animEffect transition="in" filter="fade">
                                      <p:cBhvr>
                                        <p:cTn id="34" dur="500"/>
                                        <p:tgtEl>
                                          <p:spTgt spid="69"/>
                                        </p:tgtEl>
                                      </p:cBhvr>
                                    </p:animEffect>
                                  </p:childTnLst>
                                </p:cTn>
                              </p:par>
                            </p:childTnLst>
                          </p:cTn>
                        </p:par>
                      </p:childTnLst>
                    </p:cTn>
                  </p:par>
                  <p:par>
                    <p:cTn id="35" fill="hold">
                      <p:stCondLst>
                        <p:cond delay="indefinite"/>
                      </p:stCondLst>
                      <p:childTnLst>
                        <p:par>
                          <p:cTn id="36" fill="hold">
                            <p:stCondLst>
                              <p:cond delay="0"/>
                            </p:stCondLst>
                            <p:childTnLst>
                              <p:par>
                                <p:cTn id="37" presetID="49" presetClass="entr" presetSubtype="0" decel="100000" fill="hold" grpId="0" nodeType="clickEffect">
                                  <p:stCondLst>
                                    <p:cond delay="0"/>
                                  </p:stCondLst>
                                  <p:childTnLst>
                                    <p:set>
                                      <p:cBhvr>
                                        <p:cTn id="38" dur="1" fill="hold">
                                          <p:stCondLst>
                                            <p:cond delay="0"/>
                                          </p:stCondLst>
                                        </p:cTn>
                                        <p:tgtEl>
                                          <p:spTgt spid="66"/>
                                        </p:tgtEl>
                                        <p:attrNameLst>
                                          <p:attrName>style.visibility</p:attrName>
                                        </p:attrNameLst>
                                      </p:cBhvr>
                                      <p:to>
                                        <p:strVal val="visible"/>
                                      </p:to>
                                    </p:set>
                                    <p:anim calcmode="lin" valueType="num">
                                      <p:cBhvr>
                                        <p:cTn id="39" dur="500" fill="hold"/>
                                        <p:tgtEl>
                                          <p:spTgt spid="66"/>
                                        </p:tgtEl>
                                        <p:attrNameLst>
                                          <p:attrName>ppt_w</p:attrName>
                                        </p:attrNameLst>
                                      </p:cBhvr>
                                      <p:tavLst>
                                        <p:tav tm="0">
                                          <p:val>
                                            <p:fltVal val="0"/>
                                          </p:val>
                                        </p:tav>
                                        <p:tav tm="100000">
                                          <p:val>
                                            <p:strVal val="#ppt_w"/>
                                          </p:val>
                                        </p:tav>
                                      </p:tavLst>
                                    </p:anim>
                                    <p:anim calcmode="lin" valueType="num">
                                      <p:cBhvr>
                                        <p:cTn id="40" dur="500" fill="hold"/>
                                        <p:tgtEl>
                                          <p:spTgt spid="66"/>
                                        </p:tgtEl>
                                        <p:attrNameLst>
                                          <p:attrName>ppt_h</p:attrName>
                                        </p:attrNameLst>
                                      </p:cBhvr>
                                      <p:tavLst>
                                        <p:tav tm="0">
                                          <p:val>
                                            <p:fltVal val="0"/>
                                          </p:val>
                                        </p:tav>
                                        <p:tav tm="100000">
                                          <p:val>
                                            <p:strVal val="#ppt_h"/>
                                          </p:val>
                                        </p:tav>
                                      </p:tavLst>
                                    </p:anim>
                                    <p:anim calcmode="lin" valueType="num">
                                      <p:cBhvr>
                                        <p:cTn id="41" dur="500" fill="hold"/>
                                        <p:tgtEl>
                                          <p:spTgt spid="66"/>
                                        </p:tgtEl>
                                        <p:attrNameLst>
                                          <p:attrName>style.rotation</p:attrName>
                                        </p:attrNameLst>
                                      </p:cBhvr>
                                      <p:tavLst>
                                        <p:tav tm="0">
                                          <p:val>
                                            <p:fltVal val="360"/>
                                          </p:val>
                                        </p:tav>
                                        <p:tav tm="100000">
                                          <p:val>
                                            <p:fltVal val="0"/>
                                          </p:val>
                                        </p:tav>
                                      </p:tavLst>
                                    </p:anim>
                                    <p:animEffect transition="in" filter="fade">
                                      <p:cBhvr>
                                        <p:cTn id="42" dur="500"/>
                                        <p:tgtEl>
                                          <p:spTgt spid="66"/>
                                        </p:tgtEl>
                                      </p:cBhvr>
                                    </p:animEffect>
                                  </p:childTnLst>
                                </p:cTn>
                              </p:par>
                            </p:childTnLst>
                          </p:cTn>
                        </p:par>
                        <p:par>
                          <p:cTn id="43" fill="hold">
                            <p:stCondLst>
                              <p:cond delay="500"/>
                            </p:stCondLst>
                            <p:childTnLst>
                              <p:par>
                                <p:cTn id="44" presetID="49" presetClass="entr" presetSubtype="0" decel="100000" fill="hold" grpId="0" nodeType="afterEffect">
                                  <p:stCondLst>
                                    <p:cond delay="0"/>
                                  </p:stCondLst>
                                  <p:childTnLst>
                                    <p:set>
                                      <p:cBhvr>
                                        <p:cTn id="45" dur="1" fill="hold">
                                          <p:stCondLst>
                                            <p:cond delay="0"/>
                                          </p:stCondLst>
                                        </p:cTn>
                                        <p:tgtEl>
                                          <p:spTgt spid="64"/>
                                        </p:tgtEl>
                                        <p:attrNameLst>
                                          <p:attrName>style.visibility</p:attrName>
                                        </p:attrNameLst>
                                      </p:cBhvr>
                                      <p:to>
                                        <p:strVal val="visible"/>
                                      </p:to>
                                    </p:set>
                                    <p:anim calcmode="lin" valueType="num">
                                      <p:cBhvr>
                                        <p:cTn id="46" dur="500" fill="hold"/>
                                        <p:tgtEl>
                                          <p:spTgt spid="64"/>
                                        </p:tgtEl>
                                        <p:attrNameLst>
                                          <p:attrName>ppt_w</p:attrName>
                                        </p:attrNameLst>
                                      </p:cBhvr>
                                      <p:tavLst>
                                        <p:tav tm="0">
                                          <p:val>
                                            <p:fltVal val="0"/>
                                          </p:val>
                                        </p:tav>
                                        <p:tav tm="100000">
                                          <p:val>
                                            <p:strVal val="#ppt_w"/>
                                          </p:val>
                                        </p:tav>
                                      </p:tavLst>
                                    </p:anim>
                                    <p:anim calcmode="lin" valueType="num">
                                      <p:cBhvr>
                                        <p:cTn id="47" dur="500" fill="hold"/>
                                        <p:tgtEl>
                                          <p:spTgt spid="64"/>
                                        </p:tgtEl>
                                        <p:attrNameLst>
                                          <p:attrName>ppt_h</p:attrName>
                                        </p:attrNameLst>
                                      </p:cBhvr>
                                      <p:tavLst>
                                        <p:tav tm="0">
                                          <p:val>
                                            <p:fltVal val="0"/>
                                          </p:val>
                                        </p:tav>
                                        <p:tav tm="100000">
                                          <p:val>
                                            <p:strVal val="#ppt_h"/>
                                          </p:val>
                                        </p:tav>
                                      </p:tavLst>
                                    </p:anim>
                                    <p:anim calcmode="lin" valueType="num">
                                      <p:cBhvr>
                                        <p:cTn id="48" dur="500" fill="hold"/>
                                        <p:tgtEl>
                                          <p:spTgt spid="64"/>
                                        </p:tgtEl>
                                        <p:attrNameLst>
                                          <p:attrName>style.rotation</p:attrName>
                                        </p:attrNameLst>
                                      </p:cBhvr>
                                      <p:tavLst>
                                        <p:tav tm="0">
                                          <p:val>
                                            <p:fltVal val="360"/>
                                          </p:val>
                                        </p:tav>
                                        <p:tav tm="100000">
                                          <p:val>
                                            <p:fltVal val="0"/>
                                          </p:val>
                                        </p:tav>
                                      </p:tavLst>
                                    </p:anim>
                                    <p:animEffect transition="in" filter="fade">
                                      <p:cBhvr>
                                        <p:cTn id="49" dur="500"/>
                                        <p:tgtEl>
                                          <p:spTgt spid="64"/>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71"/>
                                        </p:tgtEl>
                                        <p:attrNameLst>
                                          <p:attrName>style.visibility</p:attrName>
                                        </p:attrNameLst>
                                      </p:cBhvr>
                                      <p:to>
                                        <p:strVal val="visible"/>
                                      </p:to>
                                    </p:set>
                                    <p:animEffect transition="in" filter="fade">
                                      <p:cBhvr>
                                        <p:cTn id="53"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4" grpId="0" bldLvl="0" animBg="1"/>
      <p:bldP spid="65" grpId="0" bldLvl="0" animBg="1"/>
      <p:bldP spid="66" grpId="0" bldLvl="0" animBg="1"/>
      <p:bldP spid="67" grpId="0" bldLvl="0" animBg="1"/>
      <p:bldP spid="69" grpId="0"/>
      <p:bldP spid="71" grpId="0"/>
    </p:bldLst>
  </p:timing>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9.1.4 </a:t>
            </a:r>
            <a:r>
              <a:rPr lang="zh-CN" altLang="zh-CN" dirty="0"/>
              <a:t>软件工程项目后评价的程序</a:t>
            </a:r>
            <a:endParaRPr lang="zh-CN" altLang="en-US" dirty="0"/>
          </a:p>
        </p:txBody>
      </p:sp>
      <p:sp>
        <p:nvSpPr>
          <p:cNvPr id="5"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6"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7" name="矩形 6"/>
          <p:cNvSpPr/>
          <p:nvPr/>
        </p:nvSpPr>
        <p:spPr>
          <a:xfrm>
            <a:off x="0" y="2134395"/>
            <a:ext cx="12235587" cy="3124200"/>
          </a:xfrm>
          <a:prstGeom prst="rect">
            <a:avLst/>
          </a:prstGeom>
          <a:solidFill>
            <a:srgbClr val="3E5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8074" y="1753394"/>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9" name="内容占位符 3"/>
          <p:cNvSpPr txBox="1"/>
          <p:nvPr/>
        </p:nvSpPr>
        <p:spPr>
          <a:xfrm>
            <a:off x="8963742"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10" name="矩形 9"/>
          <p:cNvSpPr/>
          <p:nvPr/>
        </p:nvSpPr>
        <p:spPr>
          <a:xfrm>
            <a:off x="43588" y="6515579"/>
            <a:ext cx="8920154" cy="344009"/>
          </a:xfrm>
          <a:prstGeom prst="rect">
            <a:avLst/>
          </a:prstGeom>
          <a:solidFill>
            <a:srgbClr val="4C3D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788527" y="2165441"/>
            <a:ext cx="10644648" cy="3093154"/>
          </a:xfrm>
          <a:prstGeom prst="rect">
            <a:avLst/>
          </a:prstGeom>
          <a:noFill/>
        </p:spPr>
        <p:txBody>
          <a:bodyPr wrap="square" rtlCol="0">
            <a:spAutoFit/>
          </a:bodyPr>
          <a:lstStyle/>
          <a:p>
            <a:pPr lvl="0">
              <a:lnSpc>
                <a:spcPct val="150000"/>
              </a:lnSpc>
            </a:pPr>
            <a:r>
              <a:rPr lang="zh-CN" altLang="en-US" b="1" dirty="0">
                <a:solidFill>
                  <a:schemeClr val="bg1"/>
                </a:solidFill>
              </a:rPr>
              <a:t>（</a:t>
            </a:r>
            <a:r>
              <a:rPr lang="en-US" altLang="zh-CN" b="1" dirty="0">
                <a:solidFill>
                  <a:schemeClr val="bg1"/>
                </a:solidFill>
              </a:rPr>
              <a:t>2</a:t>
            </a:r>
            <a:r>
              <a:rPr lang="zh-CN" altLang="en-US" b="1" dirty="0">
                <a:solidFill>
                  <a:schemeClr val="bg1"/>
                </a:solidFill>
              </a:rPr>
              <a:t>）</a:t>
            </a:r>
            <a:r>
              <a:rPr lang="zh-CN" altLang="zh-CN" b="1" dirty="0">
                <a:solidFill>
                  <a:schemeClr val="bg1"/>
                </a:solidFill>
              </a:rPr>
              <a:t>制</a:t>
            </a:r>
            <a:r>
              <a:rPr lang="zh-CN" altLang="en-US" b="1" dirty="0">
                <a:solidFill>
                  <a:schemeClr val="bg1"/>
                </a:solidFill>
              </a:rPr>
              <a:t>订</a:t>
            </a:r>
            <a:r>
              <a:rPr lang="zh-CN" altLang="zh-CN" b="1" dirty="0">
                <a:solidFill>
                  <a:schemeClr val="bg1"/>
                </a:solidFill>
              </a:rPr>
              <a:t>软件工程项目后评价计划</a:t>
            </a:r>
          </a:p>
          <a:p>
            <a:pPr>
              <a:lnSpc>
                <a:spcPct val="150000"/>
              </a:lnSpc>
            </a:pPr>
            <a:endParaRPr lang="en-US" altLang="zh-CN" sz="1000" dirty="0">
              <a:solidFill>
                <a:schemeClr val="bg1"/>
              </a:solidFill>
            </a:endParaRPr>
          </a:p>
          <a:p>
            <a:pPr>
              <a:lnSpc>
                <a:spcPct val="150000"/>
              </a:lnSpc>
            </a:pPr>
            <a:r>
              <a:rPr lang="en-US" altLang="zh-CN" dirty="0">
                <a:solidFill>
                  <a:schemeClr val="bg1"/>
                </a:solidFill>
              </a:rPr>
              <a:t>       </a:t>
            </a:r>
            <a:r>
              <a:rPr lang="zh-CN" altLang="zh-CN" dirty="0">
                <a:solidFill>
                  <a:schemeClr val="bg1"/>
                </a:solidFill>
              </a:rPr>
              <a:t>软件工程项目后评价机构应当根据项目的相关特点，确定项目后评价的具体对象、范围、目标来制</a:t>
            </a:r>
            <a:r>
              <a:rPr lang="zh-CN" altLang="en-US" dirty="0">
                <a:solidFill>
                  <a:schemeClr val="bg1"/>
                </a:solidFill>
              </a:rPr>
              <a:t>订</a:t>
            </a:r>
            <a:r>
              <a:rPr lang="zh-CN" altLang="zh-CN" dirty="0">
                <a:solidFill>
                  <a:schemeClr val="bg1"/>
                </a:solidFill>
              </a:rPr>
              <a:t>必要的后评价计划。</a:t>
            </a:r>
          </a:p>
          <a:p>
            <a:pPr>
              <a:lnSpc>
                <a:spcPct val="150000"/>
              </a:lnSpc>
            </a:pPr>
            <a:r>
              <a:rPr lang="en-US" altLang="zh-CN" dirty="0">
                <a:solidFill>
                  <a:schemeClr val="bg1"/>
                </a:solidFill>
              </a:rPr>
              <a:t>       </a:t>
            </a:r>
            <a:r>
              <a:rPr lang="zh-CN" altLang="zh-CN" dirty="0">
                <a:solidFill>
                  <a:schemeClr val="bg1"/>
                </a:solidFill>
              </a:rPr>
              <a:t>从完善的软件工程类项目管理的角度来看，原则上是需要对所有已完工的项目进行后评价。</a:t>
            </a:r>
            <a:endParaRPr lang="zh-CN" altLang="en-US" dirty="0">
              <a:solidFill>
                <a:schemeClr val="bg1"/>
              </a:solidFill>
            </a:endParaRPr>
          </a:p>
        </p:txBody>
      </p:sp>
      <p:sp>
        <p:nvSpPr>
          <p:cNvPr id="11" name="灯片编号占位符 10">
            <a:extLst>
              <a:ext uri="{FF2B5EF4-FFF2-40B4-BE49-F238E27FC236}">
                <a16:creationId xmlns:a16="http://schemas.microsoft.com/office/drawing/2014/main" id="{026B7F5E-17B7-4452-B505-B32FF7CE3152}"/>
              </a:ext>
            </a:extLst>
          </p:cNvPr>
          <p:cNvSpPr>
            <a:spLocks noGrp="1"/>
          </p:cNvSpPr>
          <p:nvPr>
            <p:ph type="sldNum" sz="quarter" idx="12"/>
          </p:nvPr>
        </p:nvSpPr>
        <p:spPr/>
        <p:txBody>
          <a:bodyPr/>
          <a:lstStyle/>
          <a:p>
            <a:fld id="{B6F15528-21DE-4FAA-801E-634DDDAF4B2B}" type="slidenum">
              <a:rPr lang="en-US" smtClean="0"/>
              <a:t>644</a:t>
            </a:fld>
            <a:endParaRPr lang="en-US" dirty="0"/>
          </a:p>
        </p:txBody>
      </p:sp>
    </p:spTree>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9.1.4 </a:t>
            </a:r>
            <a:r>
              <a:rPr lang="zh-CN" altLang="zh-CN" dirty="0"/>
              <a:t>软件工程项目后评价的程序</a:t>
            </a:r>
            <a:endParaRPr lang="zh-CN" altLang="en-US" dirty="0"/>
          </a:p>
        </p:txBody>
      </p:sp>
      <p:sp>
        <p:nvSpPr>
          <p:cNvPr id="4" name="TextBox 3"/>
          <p:cNvSpPr txBox="1"/>
          <p:nvPr/>
        </p:nvSpPr>
        <p:spPr>
          <a:xfrm>
            <a:off x="917575" y="1219994"/>
            <a:ext cx="10134600" cy="461665"/>
          </a:xfrm>
          <a:prstGeom prst="rect">
            <a:avLst/>
          </a:prstGeom>
          <a:noFill/>
        </p:spPr>
        <p:txBody>
          <a:bodyPr wrap="square" rtlCol="0">
            <a:spAutoFit/>
          </a:bodyPr>
          <a:lstStyle/>
          <a:p>
            <a:r>
              <a:rPr lang="zh-CN" altLang="en-US" b="1" dirty="0"/>
              <a:t>（</a:t>
            </a:r>
            <a:r>
              <a:rPr lang="en-US" altLang="zh-CN" b="1" dirty="0"/>
              <a:t>3</a:t>
            </a:r>
            <a:r>
              <a:rPr lang="zh-CN" altLang="en-US" b="1" dirty="0"/>
              <a:t>）</a:t>
            </a:r>
            <a:r>
              <a:rPr lang="zh-CN" altLang="zh-CN" b="1" dirty="0"/>
              <a:t>收集和整理相关资料和数据</a:t>
            </a:r>
            <a:endParaRPr lang="zh-CN" altLang="en-US" b="1" dirty="0"/>
          </a:p>
        </p:txBody>
      </p:sp>
      <p:sp>
        <p:nvSpPr>
          <p:cNvPr id="6" name="TextBox 5"/>
          <p:cNvSpPr txBox="1"/>
          <p:nvPr/>
        </p:nvSpPr>
        <p:spPr>
          <a:xfrm>
            <a:off x="1997063" y="2439194"/>
            <a:ext cx="2308324" cy="636200"/>
          </a:xfrm>
          <a:prstGeom prst="rect">
            <a:avLst/>
          </a:prstGeom>
          <a:noFill/>
        </p:spPr>
        <p:txBody>
          <a:bodyPr wrap="none" lIns="0" tIns="0" rIns="0" bIns="0" rtlCol="0">
            <a:spAutoFit/>
          </a:bodyPr>
          <a:lstStyle/>
          <a:p>
            <a:pPr algn="ctr">
              <a:lnSpc>
                <a:spcPct val="120000"/>
              </a:lnSpc>
            </a:pPr>
            <a:r>
              <a:rPr lang="zh-CN" altLang="en-US" sz="1800" b="1" dirty="0"/>
              <a:t>①</a:t>
            </a:r>
            <a:r>
              <a:rPr lang="zh-CN" altLang="zh-CN" sz="1800" b="1" dirty="0"/>
              <a:t>软件工程项目建设的</a:t>
            </a:r>
            <a:endParaRPr lang="en-US" altLang="zh-CN" sz="1800" b="1" dirty="0"/>
          </a:p>
          <a:p>
            <a:pPr algn="ctr">
              <a:lnSpc>
                <a:spcPct val="120000"/>
              </a:lnSpc>
            </a:pPr>
            <a:r>
              <a:rPr lang="zh-CN" altLang="zh-CN" sz="1800" b="1" dirty="0"/>
              <a:t>相关档案资料</a:t>
            </a:r>
            <a:endParaRPr lang="en-GB" sz="1800" b="1"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8" name="Group 155"/>
          <p:cNvGrpSpPr/>
          <p:nvPr/>
        </p:nvGrpSpPr>
        <p:grpSpPr>
          <a:xfrm>
            <a:off x="3024087" y="2054325"/>
            <a:ext cx="254276" cy="253518"/>
            <a:chOff x="2138511" y="2464802"/>
            <a:chExt cx="354012" cy="352956"/>
          </a:xfrm>
          <a:solidFill>
            <a:schemeClr val="accent1"/>
          </a:solidFill>
        </p:grpSpPr>
        <p:sp>
          <p:nvSpPr>
            <p:cNvPr id="9" name="Oval 156"/>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3743" tIns="41872" rIns="83743" bIns="41872" numCol="1" anchor="t" anchorCtr="0" compatLnSpc="1"/>
            <a:lstStyle/>
            <a:p>
              <a:pPr algn="ctr">
                <a:lnSpc>
                  <a:spcPct val="120000"/>
                </a:lnSpc>
              </a:pPr>
              <a:endParaRPr lang="id-ID" sz="900" b="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Freeform 157"/>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3743" tIns="41872" rIns="83743" bIns="41872" numCol="1" anchor="t" anchorCtr="0" compatLnSpc="1"/>
            <a:lstStyle/>
            <a:p>
              <a:pPr algn="ctr">
                <a:lnSpc>
                  <a:spcPct val="120000"/>
                </a:lnSpc>
              </a:pPr>
              <a:endParaRPr lang="id-ID" sz="900" b="1">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2" name="TextBox 11"/>
          <p:cNvSpPr txBox="1"/>
          <p:nvPr/>
        </p:nvSpPr>
        <p:spPr>
          <a:xfrm>
            <a:off x="2112484" y="3871302"/>
            <a:ext cx="2077492" cy="636200"/>
          </a:xfrm>
          <a:prstGeom prst="rect">
            <a:avLst/>
          </a:prstGeom>
          <a:noFill/>
        </p:spPr>
        <p:txBody>
          <a:bodyPr wrap="none" lIns="0" tIns="0" rIns="0" bIns="0" rtlCol="0">
            <a:spAutoFit/>
          </a:bodyPr>
          <a:lstStyle/>
          <a:p>
            <a:pPr algn="ctr">
              <a:lnSpc>
                <a:spcPct val="120000"/>
              </a:lnSpc>
            </a:pPr>
            <a:r>
              <a:rPr lang="zh-CN" altLang="en-US" sz="1800" b="1" dirty="0"/>
              <a:t>②</a:t>
            </a:r>
            <a:r>
              <a:rPr lang="zh-CN" altLang="zh-CN" sz="1800" b="1" dirty="0"/>
              <a:t>软件工程项目运行</a:t>
            </a:r>
            <a:endParaRPr lang="en-US" altLang="zh-CN" sz="1800" b="1" dirty="0"/>
          </a:p>
          <a:p>
            <a:pPr algn="ctr">
              <a:lnSpc>
                <a:spcPct val="120000"/>
              </a:lnSpc>
            </a:pPr>
            <a:r>
              <a:rPr lang="zh-CN" altLang="zh-CN" sz="1800" b="1" dirty="0"/>
              <a:t>的相关资料</a:t>
            </a:r>
            <a:endParaRPr lang="en-GB" sz="1800" b="1" dirty="0">
              <a:sym typeface="Arial" panose="020B0604020202020204" pitchFamily="34" charset="0"/>
            </a:endParaRPr>
          </a:p>
        </p:txBody>
      </p:sp>
      <p:grpSp>
        <p:nvGrpSpPr>
          <p:cNvPr id="14" name="Group 160"/>
          <p:cNvGrpSpPr/>
          <p:nvPr/>
        </p:nvGrpSpPr>
        <p:grpSpPr>
          <a:xfrm>
            <a:off x="9654899" y="5057001"/>
            <a:ext cx="254276" cy="253518"/>
            <a:chOff x="2138511" y="2464802"/>
            <a:chExt cx="354012" cy="352956"/>
          </a:xfrm>
          <a:solidFill>
            <a:srgbClr val="FFC000"/>
          </a:solidFill>
        </p:grpSpPr>
        <p:sp>
          <p:nvSpPr>
            <p:cNvPr id="15" name="Oval 161"/>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3743" tIns="41872" rIns="83743" bIns="41872" numCol="1" anchor="t" anchorCtr="0" compatLnSpc="1"/>
            <a:lstStyle/>
            <a:p>
              <a:pPr algn="ctr">
                <a:lnSpc>
                  <a:spcPct val="120000"/>
                </a:lnSpc>
              </a:pPr>
              <a:endParaRPr lang="id-ID" sz="900" b="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162"/>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3743" tIns="41872" rIns="83743" bIns="41872" numCol="1" anchor="t" anchorCtr="0" compatLnSpc="1"/>
            <a:lstStyle/>
            <a:p>
              <a:pPr algn="ctr">
                <a:lnSpc>
                  <a:spcPct val="120000"/>
                </a:lnSpc>
              </a:pPr>
              <a:endParaRPr lang="id-ID" sz="900" b="1">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8" name="TextBox 17"/>
          <p:cNvSpPr txBox="1"/>
          <p:nvPr/>
        </p:nvSpPr>
        <p:spPr>
          <a:xfrm>
            <a:off x="2112483" y="5460594"/>
            <a:ext cx="2077492" cy="636200"/>
          </a:xfrm>
          <a:prstGeom prst="rect">
            <a:avLst/>
          </a:prstGeom>
          <a:noFill/>
        </p:spPr>
        <p:txBody>
          <a:bodyPr wrap="none" lIns="0" tIns="0" rIns="0" bIns="0" rtlCol="0">
            <a:spAutoFit/>
          </a:bodyPr>
          <a:lstStyle/>
          <a:p>
            <a:pPr algn="ctr">
              <a:lnSpc>
                <a:spcPct val="120000"/>
              </a:lnSpc>
            </a:pPr>
            <a:r>
              <a:rPr lang="zh-CN" altLang="en-US" sz="1800" b="1" dirty="0"/>
              <a:t>③</a:t>
            </a:r>
            <a:r>
              <a:rPr lang="zh-CN" altLang="zh-CN" sz="1800" b="1" dirty="0"/>
              <a:t>国家有关经济政策</a:t>
            </a:r>
            <a:endParaRPr lang="en-US" altLang="zh-CN" sz="1800" b="1" dirty="0"/>
          </a:p>
          <a:p>
            <a:pPr algn="ctr">
              <a:lnSpc>
                <a:spcPct val="120000"/>
              </a:lnSpc>
            </a:pPr>
            <a:r>
              <a:rPr lang="zh-CN" altLang="zh-CN" sz="1800" b="1" dirty="0"/>
              <a:t>与规定等资</a:t>
            </a:r>
            <a:r>
              <a:rPr lang="zh-CN" altLang="en-US" sz="1800" b="1" dirty="0"/>
              <a:t>料</a:t>
            </a:r>
            <a:endParaRPr lang="en-GB" sz="1800" b="1" dirty="0">
              <a:sym typeface="Arial" panose="020B0604020202020204" pitchFamily="34" charset="0"/>
            </a:endParaRPr>
          </a:p>
        </p:txBody>
      </p:sp>
      <p:grpSp>
        <p:nvGrpSpPr>
          <p:cNvPr id="20" name="Group 165"/>
          <p:cNvGrpSpPr/>
          <p:nvPr/>
        </p:nvGrpSpPr>
        <p:grpSpPr>
          <a:xfrm>
            <a:off x="3024087" y="5089459"/>
            <a:ext cx="254276" cy="253518"/>
            <a:chOff x="2138511" y="2464802"/>
            <a:chExt cx="354012" cy="352956"/>
          </a:xfrm>
          <a:solidFill>
            <a:schemeClr val="accent3"/>
          </a:solidFill>
        </p:grpSpPr>
        <p:sp>
          <p:nvSpPr>
            <p:cNvPr id="21" name="Oval 166"/>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3743" tIns="41872" rIns="83743" bIns="41872" numCol="1" anchor="t" anchorCtr="0" compatLnSpc="1"/>
            <a:lstStyle/>
            <a:p>
              <a:pPr algn="ctr">
                <a:lnSpc>
                  <a:spcPct val="120000"/>
                </a:lnSpc>
              </a:pPr>
              <a:endParaRPr lang="id-ID" sz="900" b="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167"/>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3743" tIns="41872" rIns="83743" bIns="41872" numCol="1" anchor="t" anchorCtr="0" compatLnSpc="1"/>
            <a:lstStyle/>
            <a:p>
              <a:pPr algn="ctr">
                <a:lnSpc>
                  <a:spcPct val="120000"/>
                </a:lnSpc>
              </a:pPr>
              <a:endParaRPr lang="id-ID" sz="900" b="1">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3" name="Group 13"/>
          <p:cNvGrpSpPr/>
          <p:nvPr/>
        </p:nvGrpSpPr>
        <p:grpSpPr>
          <a:xfrm>
            <a:off x="5318909" y="2976232"/>
            <a:ext cx="1035243" cy="1079022"/>
            <a:chOff x="4883468" y="2805677"/>
            <a:chExt cx="1130395" cy="1178197"/>
          </a:xfrm>
        </p:grpSpPr>
        <p:sp>
          <p:nvSpPr>
            <p:cNvPr id="24" name="Freeform 75"/>
            <p:cNvSpPr/>
            <p:nvPr/>
          </p:nvSpPr>
          <p:spPr bwMode="auto">
            <a:xfrm>
              <a:off x="4883468" y="2805677"/>
              <a:ext cx="1130395" cy="1178197"/>
            </a:xfrm>
            <a:custGeom>
              <a:avLst/>
              <a:gdLst>
                <a:gd name="T0" fmla="*/ 675 w 710"/>
                <a:gd name="T1" fmla="*/ 271 h 740"/>
                <a:gd name="T2" fmla="*/ 270 w 710"/>
                <a:gd name="T3" fmla="*/ 52 h 740"/>
                <a:gd name="T4" fmla="*/ 52 w 710"/>
                <a:gd name="T5" fmla="*/ 457 h 740"/>
                <a:gd name="T6" fmla="*/ 456 w 710"/>
                <a:gd name="T7" fmla="*/ 676 h 740"/>
                <a:gd name="T8" fmla="*/ 471 w 710"/>
                <a:gd name="T9" fmla="*/ 671 h 740"/>
                <a:gd name="T10" fmla="*/ 628 w 710"/>
                <a:gd name="T11" fmla="*/ 740 h 740"/>
                <a:gd name="T12" fmla="*/ 598 w 710"/>
                <a:gd name="T13" fmla="*/ 589 h 740"/>
                <a:gd name="T14" fmla="*/ 675 w 710"/>
                <a:gd name="T15" fmla="*/ 271 h 7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0" h="740">
                  <a:moveTo>
                    <a:pt x="675" y="271"/>
                  </a:moveTo>
                  <a:cubicBezTo>
                    <a:pt x="624" y="98"/>
                    <a:pt x="443" y="0"/>
                    <a:pt x="270" y="52"/>
                  </a:cubicBezTo>
                  <a:cubicBezTo>
                    <a:pt x="98" y="103"/>
                    <a:pt x="0" y="285"/>
                    <a:pt x="52" y="457"/>
                  </a:cubicBezTo>
                  <a:cubicBezTo>
                    <a:pt x="103" y="629"/>
                    <a:pt x="284" y="727"/>
                    <a:pt x="456" y="676"/>
                  </a:cubicBezTo>
                  <a:cubicBezTo>
                    <a:pt x="461" y="674"/>
                    <a:pt x="466" y="673"/>
                    <a:pt x="471" y="671"/>
                  </a:cubicBezTo>
                  <a:cubicBezTo>
                    <a:pt x="628" y="740"/>
                    <a:pt x="628" y="740"/>
                    <a:pt x="628" y="740"/>
                  </a:cubicBezTo>
                  <a:cubicBezTo>
                    <a:pt x="598" y="589"/>
                    <a:pt x="598" y="589"/>
                    <a:pt x="598" y="589"/>
                  </a:cubicBezTo>
                  <a:cubicBezTo>
                    <a:pt x="676" y="508"/>
                    <a:pt x="710" y="387"/>
                    <a:pt x="675" y="271"/>
                  </a:cubicBezTo>
                  <a:close/>
                </a:path>
              </a:pathLst>
            </a:custGeom>
            <a:solidFill>
              <a:schemeClr val="accent3"/>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78"/>
            <p:cNvSpPr>
              <a:spLocks noEditPoints="1"/>
            </p:cNvSpPr>
            <p:nvPr/>
          </p:nvSpPr>
          <p:spPr bwMode="auto">
            <a:xfrm>
              <a:off x="5276649" y="3155770"/>
              <a:ext cx="407993" cy="299599"/>
            </a:xfrm>
            <a:custGeom>
              <a:avLst/>
              <a:gdLst>
                <a:gd name="T0" fmla="*/ 256 w 256"/>
                <a:gd name="T1" fmla="*/ 7 h 188"/>
                <a:gd name="T2" fmla="*/ 249 w 256"/>
                <a:gd name="T3" fmla="*/ 0 h 188"/>
                <a:gd name="T4" fmla="*/ 7 w 256"/>
                <a:gd name="T5" fmla="*/ 0 h 188"/>
                <a:gd name="T6" fmla="*/ 0 w 256"/>
                <a:gd name="T7" fmla="*/ 7 h 188"/>
                <a:gd name="T8" fmla="*/ 0 w 256"/>
                <a:gd name="T9" fmla="*/ 181 h 188"/>
                <a:gd name="T10" fmla="*/ 7 w 256"/>
                <a:gd name="T11" fmla="*/ 188 h 188"/>
                <a:gd name="T12" fmla="*/ 249 w 256"/>
                <a:gd name="T13" fmla="*/ 188 h 188"/>
                <a:gd name="T14" fmla="*/ 256 w 256"/>
                <a:gd name="T15" fmla="*/ 181 h 188"/>
                <a:gd name="T16" fmla="*/ 256 w 256"/>
                <a:gd name="T17" fmla="*/ 7 h 188"/>
                <a:gd name="T18" fmla="*/ 219 w 256"/>
                <a:gd name="T19" fmla="*/ 155 h 188"/>
                <a:gd name="T20" fmla="*/ 214 w 256"/>
                <a:gd name="T21" fmla="*/ 160 h 188"/>
                <a:gd name="T22" fmla="*/ 37 w 256"/>
                <a:gd name="T23" fmla="*/ 160 h 188"/>
                <a:gd name="T24" fmla="*/ 32 w 256"/>
                <a:gd name="T25" fmla="*/ 155 h 188"/>
                <a:gd name="T26" fmla="*/ 32 w 256"/>
                <a:gd name="T27" fmla="*/ 29 h 188"/>
                <a:gd name="T28" fmla="*/ 37 w 256"/>
                <a:gd name="T29" fmla="*/ 24 h 188"/>
                <a:gd name="T30" fmla="*/ 214 w 256"/>
                <a:gd name="T31" fmla="*/ 24 h 188"/>
                <a:gd name="T32" fmla="*/ 219 w 256"/>
                <a:gd name="T33" fmla="*/ 29 h 188"/>
                <a:gd name="T34" fmla="*/ 219 w 256"/>
                <a:gd name="T35" fmla="*/ 155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6" h="188">
                  <a:moveTo>
                    <a:pt x="256" y="7"/>
                  </a:moveTo>
                  <a:cubicBezTo>
                    <a:pt x="256" y="3"/>
                    <a:pt x="253" y="0"/>
                    <a:pt x="249" y="0"/>
                  </a:cubicBezTo>
                  <a:cubicBezTo>
                    <a:pt x="7" y="0"/>
                    <a:pt x="7" y="0"/>
                    <a:pt x="7" y="0"/>
                  </a:cubicBezTo>
                  <a:cubicBezTo>
                    <a:pt x="3" y="0"/>
                    <a:pt x="0" y="3"/>
                    <a:pt x="0" y="7"/>
                  </a:cubicBezTo>
                  <a:cubicBezTo>
                    <a:pt x="0" y="181"/>
                    <a:pt x="0" y="181"/>
                    <a:pt x="0" y="181"/>
                  </a:cubicBezTo>
                  <a:cubicBezTo>
                    <a:pt x="0" y="185"/>
                    <a:pt x="3" y="188"/>
                    <a:pt x="7" y="188"/>
                  </a:cubicBezTo>
                  <a:cubicBezTo>
                    <a:pt x="249" y="188"/>
                    <a:pt x="249" y="188"/>
                    <a:pt x="249" y="188"/>
                  </a:cubicBezTo>
                  <a:cubicBezTo>
                    <a:pt x="253" y="188"/>
                    <a:pt x="256" y="185"/>
                    <a:pt x="256" y="181"/>
                  </a:cubicBezTo>
                  <a:lnTo>
                    <a:pt x="256" y="7"/>
                  </a:lnTo>
                  <a:close/>
                  <a:moveTo>
                    <a:pt x="219" y="155"/>
                  </a:moveTo>
                  <a:cubicBezTo>
                    <a:pt x="219" y="158"/>
                    <a:pt x="217" y="160"/>
                    <a:pt x="214" y="160"/>
                  </a:cubicBezTo>
                  <a:cubicBezTo>
                    <a:pt x="37" y="160"/>
                    <a:pt x="37" y="160"/>
                    <a:pt x="37" y="160"/>
                  </a:cubicBezTo>
                  <a:cubicBezTo>
                    <a:pt x="34" y="160"/>
                    <a:pt x="32" y="158"/>
                    <a:pt x="32" y="155"/>
                  </a:cubicBezTo>
                  <a:cubicBezTo>
                    <a:pt x="32" y="29"/>
                    <a:pt x="32" y="29"/>
                    <a:pt x="32" y="29"/>
                  </a:cubicBezTo>
                  <a:cubicBezTo>
                    <a:pt x="32" y="26"/>
                    <a:pt x="34" y="24"/>
                    <a:pt x="37" y="24"/>
                  </a:cubicBezTo>
                  <a:cubicBezTo>
                    <a:pt x="214" y="24"/>
                    <a:pt x="214" y="24"/>
                    <a:pt x="214" y="24"/>
                  </a:cubicBezTo>
                  <a:cubicBezTo>
                    <a:pt x="217" y="24"/>
                    <a:pt x="219" y="26"/>
                    <a:pt x="219" y="29"/>
                  </a:cubicBezTo>
                  <a:lnTo>
                    <a:pt x="219" y="155"/>
                  </a:lnTo>
                  <a:close/>
                </a:path>
              </a:pathLst>
            </a:custGeom>
            <a:solidFill>
              <a:schemeClr val="bg2"/>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79"/>
            <p:cNvSpPr>
              <a:spLocks noEditPoints="1"/>
            </p:cNvSpPr>
            <p:nvPr/>
          </p:nvSpPr>
          <p:spPr bwMode="auto">
            <a:xfrm>
              <a:off x="5191145" y="3474220"/>
              <a:ext cx="578999" cy="127245"/>
            </a:xfrm>
            <a:custGeom>
              <a:avLst/>
              <a:gdLst>
                <a:gd name="T0" fmla="*/ 317 w 364"/>
                <a:gd name="T1" fmla="*/ 7 h 80"/>
                <a:gd name="T2" fmla="*/ 310 w 364"/>
                <a:gd name="T3" fmla="*/ 0 h 80"/>
                <a:gd name="T4" fmla="*/ 54 w 364"/>
                <a:gd name="T5" fmla="*/ 0 h 80"/>
                <a:gd name="T6" fmla="*/ 47 w 364"/>
                <a:gd name="T7" fmla="*/ 7 h 80"/>
                <a:gd name="T8" fmla="*/ 0 w 364"/>
                <a:gd name="T9" fmla="*/ 74 h 80"/>
                <a:gd name="T10" fmla="*/ 7 w 364"/>
                <a:gd name="T11" fmla="*/ 80 h 80"/>
                <a:gd name="T12" fmla="*/ 357 w 364"/>
                <a:gd name="T13" fmla="*/ 80 h 80"/>
                <a:gd name="T14" fmla="*/ 364 w 364"/>
                <a:gd name="T15" fmla="*/ 74 h 80"/>
                <a:gd name="T16" fmla="*/ 317 w 364"/>
                <a:gd name="T17" fmla="*/ 7 h 80"/>
                <a:gd name="T18" fmla="*/ 162 w 364"/>
                <a:gd name="T19" fmla="*/ 75 h 80"/>
                <a:gd name="T20" fmla="*/ 162 w 364"/>
                <a:gd name="T21" fmla="*/ 60 h 80"/>
                <a:gd name="T22" fmla="*/ 203 w 364"/>
                <a:gd name="T23" fmla="*/ 60 h 80"/>
                <a:gd name="T24" fmla="*/ 205 w 364"/>
                <a:gd name="T25" fmla="*/ 74 h 80"/>
                <a:gd name="T26" fmla="*/ 162 w 364"/>
                <a:gd name="T27" fmla="*/ 75 h 80"/>
                <a:gd name="T28" fmla="*/ 322 w 364"/>
                <a:gd name="T29" fmla="*/ 56 h 80"/>
                <a:gd name="T30" fmla="*/ 46 w 364"/>
                <a:gd name="T31" fmla="*/ 56 h 80"/>
                <a:gd name="T32" fmla="*/ 41 w 364"/>
                <a:gd name="T33" fmla="*/ 52 h 80"/>
                <a:gd name="T34" fmla="*/ 60 w 364"/>
                <a:gd name="T35" fmla="*/ 12 h 80"/>
                <a:gd name="T36" fmla="*/ 65 w 364"/>
                <a:gd name="T37" fmla="*/ 8 h 80"/>
                <a:gd name="T38" fmla="*/ 299 w 364"/>
                <a:gd name="T39" fmla="*/ 8 h 80"/>
                <a:gd name="T40" fmla="*/ 304 w 364"/>
                <a:gd name="T41" fmla="*/ 11 h 80"/>
                <a:gd name="T42" fmla="*/ 328 w 364"/>
                <a:gd name="T43" fmla="*/ 52 h 80"/>
                <a:gd name="T44" fmla="*/ 322 w 364"/>
                <a:gd name="T45" fmla="*/ 5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4" h="80">
                  <a:moveTo>
                    <a:pt x="317" y="7"/>
                  </a:moveTo>
                  <a:cubicBezTo>
                    <a:pt x="317" y="3"/>
                    <a:pt x="314" y="0"/>
                    <a:pt x="310" y="0"/>
                  </a:cubicBezTo>
                  <a:cubicBezTo>
                    <a:pt x="54" y="0"/>
                    <a:pt x="54" y="0"/>
                    <a:pt x="54" y="0"/>
                  </a:cubicBezTo>
                  <a:cubicBezTo>
                    <a:pt x="50" y="0"/>
                    <a:pt x="47" y="3"/>
                    <a:pt x="47" y="7"/>
                  </a:cubicBezTo>
                  <a:cubicBezTo>
                    <a:pt x="0" y="74"/>
                    <a:pt x="0" y="74"/>
                    <a:pt x="0" y="74"/>
                  </a:cubicBezTo>
                  <a:cubicBezTo>
                    <a:pt x="0" y="78"/>
                    <a:pt x="3" y="80"/>
                    <a:pt x="7" y="80"/>
                  </a:cubicBezTo>
                  <a:cubicBezTo>
                    <a:pt x="357" y="80"/>
                    <a:pt x="357" y="80"/>
                    <a:pt x="357" y="80"/>
                  </a:cubicBezTo>
                  <a:cubicBezTo>
                    <a:pt x="361" y="80"/>
                    <a:pt x="364" y="78"/>
                    <a:pt x="364" y="74"/>
                  </a:cubicBezTo>
                  <a:lnTo>
                    <a:pt x="317" y="7"/>
                  </a:lnTo>
                  <a:close/>
                  <a:moveTo>
                    <a:pt x="162" y="75"/>
                  </a:moveTo>
                  <a:cubicBezTo>
                    <a:pt x="162" y="60"/>
                    <a:pt x="162" y="60"/>
                    <a:pt x="162" y="60"/>
                  </a:cubicBezTo>
                  <a:cubicBezTo>
                    <a:pt x="203" y="60"/>
                    <a:pt x="203" y="60"/>
                    <a:pt x="203" y="60"/>
                  </a:cubicBezTo>
                  <a:cubicBezTo>
                    <a:pt x="205" y="74"/>
                    <a:pt x="205" y="74"/>
                    <a:pt x="205" y="74"/>
                  </a:cubicBezTo>
                  <a:lnTo>
                    <a:pt x="162" y="75"/>
                  </a:lnTo>
                  <a:close/>
                  <a:moveTo>
                    <a:pt x="322" y="56"/>
                  </a:moveTo>
                  <a:cubicBezTo>
                    <a:pt x="46" y="56"/>
                    <a:pt x="46" y="56"/>
                    <a:pt x="46" y="56"/>
                  </a:cubicBezTo>
                  <a:cubicBezTo>
                    <a:pt x="43" y="56"/>
                    <a:pt x="41" y="54"/>
                    <a:pt x="41" y="52"/>
                  </a:cubicBezTo>
                  <a:cubicBezTo>
                    <a:pt x="60" y="12"/>
                    <a:pt x="60" y="12"/>
                    <a:pt x="60" y="12"/>
                  </a:cubicBezTo>
                  <a:cubicBezTo>
                    <a:pt x="60" y="10"/>
                    <a:pt x="62" y="8"/>
                    <a:pt x="65" y="8"/>
                  </a:cubicBezTo>
                  <a:cubicBezTo>
                    <a:pt x="299" y="8"/>
                    <a:pt x="299" y="8"/>
                    <a:pt x="299" y="8"/>
                  </a:cubicBezTo>
                  <a:cubicBezTo>
                    <a:pt x="301" y="8"/>
                    <a:pt x="304" y="9"/>
                    <a:pt x="304" y="11"/>
                  </a:cubicBezTo>
                  <a:cubicBezTo>
                    <a:pt x="328" y="52"/>
                    <a:pt x="328" y="52"/>
                    <a:pt x="328" y="52"/>
                  </a:cubicBezTo>
                  <a:cubicBezTo>
                    <a:pt x="328" y="54"/>
                    <a:pt x="325" y="56"/>
                    <a:pt x="322" y="56"/>
                  </a:cubicBezTo>
                  <a:close/>
                </a:path>
              </a:pathLst>
            </a:custGeom>
            <a:solidFill>
              <a:schemeClr val="bg2"/>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7" name="Group 9"/>
          <p:cNvGrpSpPr/>
          <p:nvPr/>
        </p:nvGrpSpPr>
        <p:grpSpPr>
          <a:xfrm>
            <a:off x="5517446" y="4164392"/>
            <a:ext cx="652961" cy="763948"/>
            <a:chOff x="5100256" y="4103040"/>
            <a:chExt cx="712977" cy="834163"/>
          </a:xfrm>
        </p:grpSpPr>
        <p:sp>
          <p:nvSpPr>
            <p:cNvPr id="28" name="Freeform 69"/>
            <p:cNvSpPr/>
            <p:nvPr/>
          </p:nvSpPr>
          <p:spPr bwMode="auto">
            <a:xfrm>
              <a:off x="5100256" y="4103040"/>
              <a:ext cx="712977" cy="834163"/>
            </a:xfrm>
            <a:custGeom>
              <a:avLst/>
              <a:gdLst>
                <a:gd name="T0" fmla="*/ 448 w 448"/>
                <a:gd name="T1" fmla="*/ 224 h 524"/>
                <a:gd name="T2" fmla="*/ 224 w 448"/>
                <a:gd name="T3" fmla="*/ 0 h 524"/>
                <a:gd name="T4" fmla="*/ 0 w 448"/>
                <a:gd name="T5" fmla="*/ 224 h 524"/>
                <a:gd name="T6" fmla="*/ 224 w 448"/>
                <a:gd name="T7" fmla="*/ 448 h 524"/>
                <a:gd name="T8" fmla="*/ 234 w 448"/>
                <a:gd name="T9" fmla="*/ 448 h 524"/>
                <a:gd name="T10" fmla="*/ 324 w 448"/>
                <a:gd name="T11" fmla="*/ 524 h 524"/>
                <a:gd name="T12" fmla="*/ 334 w 448"/>
                <a:gd name="T13" fmla="*/ 419 h 524"/>
                <a:gd name="T14" fmla="*/ 448 w 448"/>
                <a:gd name="T15" fmla="*/ 224 h 5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8" h="524">
                  <a:moveTo>
                    <a:pt x="448" y="224"/>
                  </a:moveTo>
                  <a:cubicBezTo>
                    <a:pt x="448" y="100"/>
                    <a:pt x="348" y="0"/>
                    <a:pt x="224" y="0"/>
                  </a:cubicBezTo>
                  <a:cubicBezTo>
                    <a:pt x="100" y="0"/>
                    <a:pt x="0" y="100"/>
                    <a:pt x="0" y="224"/>
                  </a:cubicBezTo>
                  <a:cubicBezTo>
                    <a:pt x="0" y="347"/>
                    <a:pt x="100" y="448"/>
                    <a:pt x="224" y="448"/>
                  </a:cubicBezTo>
                  <a:cubicBezTo>
                    <a:pt x="227" y="448"/>
                    <a:pt x="231" y="448"/>
                    <a:pt x="234" y="448"/>
                  </a:cubicBezTo>
                  <a:cubicBezTo>
                    <a:pt x="324" y="524"/>
                    <a:pt x="324" y="524"/>
                    <a:pt x="324" y="524"/>
                  </a:cubicBezTo>
                  <a:cubicBezTo>
                    <a:pt x="334" y="419"/>
                    <a:pt x="334" y="419"/>
                    <a:pt x="334" y="419"/>
                  </a:cubicBezTo>
                  <a:cubicBezTo>
                    <a:pt x="402" y="380"/>
                    <a:pt x="448" y="307"/>
                    <a:pt x="448" y="224"/>
                  </a:cubicBezTo>
                  <a:close/>
                </a:path>
              </a:pathLst>
            </a:custGeom>
            <a:solidFill>
              <a:schemeClr val="accent2"/>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80"/>
            <p:cNvSpPr/>
            <p:nvPr/>
          </p:nvSpPr>
          <p:spPr bwMode="auto">
            <a:xfrm>
              <a:off x="5361479" y="4274720"/>
              <a:ext cx="205343" cy="388468"/>
            </a:xfrm>
            <a:custGeom>
              <a:avLst/>
              <a:gdLst>
                <a:gd name="T0" fmla="*/ 8 w 129"/>
                <a:gd name="T1" fmla="*/ 244 h 244"/>
                <a:gd name="T2" fmla="*/ 8 w 129"/>
                <a:gd name="T3" fmla="*/ 244 h 244"/>
                <a:gd name="T4" fmla="*/ 0 w 129"/>
                <a:gd name="T5" fmla="*/ 236 h 244"/>
                <a:gd name="T6" fmla="*/ 67 w 129"/>
                <a:gd name="T7" fmla="*/ 163 h 244"/>
                <a:gd name="T8" fmla="*/ 112 w 129"/>
                <a:gd name="T9" fmla="*/ 119 h 244"/>
                <a:gd name="T10" fmla="*/ 64 w 129"/>
                <a:gd name="T11" fmla="*/ 75 h 244"/>
                <a:gd name="T12" fmla="*/ 3 w 129"/>
                <a:gd name="T13" fmla="*/ 7 h 244"/>
                <a:gd name="T14" fmla="*/ 12 w 129"/>
                <a:gd name="T15" fmla="*/ 0 h 244"/>
                <a:gd name="T16" fmla="*/ 19 w 129"/>
                <a:gd name="T17" fmla="*/ 9 h 244"/>
                <a:gd name="T18" fmla="*/ 71 w 129"/>
                <a:gd name="T19" fmla="*/ 61 h 244"/>
                <a:gd name="T20" fmla="*/ 127 w 129"/>
                <a:gd name="T21" fmla="*/ 119 h 244"/>
                <a:gd name="T22" fmla="*/ 72 w 129"/>
                <a:gd name="T23" fmla="*/ 178 h 244"/>
                <a:gd name="T24" fmla="*/ 16 w 129"/>
                <a:gd name="T25" fmla="*/ 237 h 244"/>
                <a:gd name="T26" fmla="*/ 8 w 129"/>
                <a:gd name="T2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9" h="244">
                  <a:moveTo>
                    <a:pt x="8" y="244"/>
                  </a:moveTo>
                  <a:cubicBezTo>
                    <a:pt x="8" y="244"/>
                    <a:pt x="8" y="244"/>
                    <a:pt x="8" y="244"/>
                  </a:cubicBezTo>
                  <a:cubicBezTo>
                    <a:pt x="3" y="244"/>
                    <a:pt x="0" y="240"/>
                    <a:pt x="0" y="236"/>
                  </a:cubicBezTo>
                  <a:cubicBezTo>
                    <a:pt x="4" y="186"/>
                    <a:pt x="39" y="174"/>
                    <a:pt x="67" y="163"/>
                  </a:cubicBezTo>
                  <a:cubicBezTo>
                    <a:pt x="95" y="153"/>
                    <a:pt x="112" y="146"/>
                    <a:pt x="112" y="119"/>
                  </a:cubicBezTo>
                  <a:cubicBezTo>
                    <a:pt x="113" y="98"/>
                    <a:pt x="94" y="88"/>
                    <a:pt x="64" y="75"/>
                  </a:cubicBezTo>
                  <a:cubicBezTo>
                    <a:pt x="34" y="63"/>
                    <a:pt x="0" y="48"/>
                    <a:pt x="3" y="7"/>
                  </a:cubicBezTo>
                  <a:cubicBezTo>
                    <a:pt x="4" y="3"/>
                    <a:pt x="8" y="0"/>
                    <a:pt x="12" y="0"/>
                  </a:cubicBezTo>
                  <a:cubicBezTo>
                    <a:pt x="16" y="0"/>
                    <a:pt x="20" y="4"/>
                    <a:pt x="19" y="9"/>
                  </a:cubicBezTo>
                  <a:cubicBezTo>
                    <a:pt x="17" y="36"/>
                    <a:pt x="37" y="46"/>
                    <a:pt x="71" y="61"/>
                  </a:cubicBezTo>
                  <a:cubicBezTo>
                    <a:pt x="98" y="73"/>
                    <a:pt x="129" y="86"/>
                    <a:pt x="127" y="119"/>
                  </a:cubicBezTo>
                  <a:cubicBezTo>
                    <a:pt x="127" y="158"/>
                    <a:pt x="98" y="169"/>
                    <a:pt x="72" y="178"/>
                  </a:cubicBezTo>
                  <a:cubicBezTo>
                    <a:pt x="45" y="188"/>
                    <a:pt x="19" y="198"/>
                    <a:pt x="16" y="237"/>
                  </a:cubicBezTo>
                  <a:cubicBezTo>
                    <a:pt x="16" y="241"/>
                    <a:pt x="12" y="244"/>
                    <a:pt x="8" y="244"/>
                  </a:cubicBezTo>
                  <a:close/>
                </a:path>
              </a:pathLst>
            </a:custGeom>
            <a:solidFill>
              <a:srgbClr val="F8E9B2"/>
            </a:solidFill>
            <a:ln>
              <a:noFill/>
            </a:ln>
            <a:extLst>
              <a:ext uri="{91240B29-F687-4F45-9708-019B960494DF}">
                <a14:hiddenLine xmlns:a14="http://schemas.microsoft.com/office/drawing/2010/main" w="9525">
                  <a:solidFill>
                    <a:srgbClr val="000000"/>
                  </a:solidFill>
                  <a:round/>
                </a14:hiddenLine>
              </a:ext>
            </a:extLst>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81"/>
            <p:cNvSpPr/>
            <p:nvPr/>
          </p:nvSpPr>
          <p:spPr bwMode="auto">
            <a:xfrm>
              <a:off x="5359459" y="4274720"/>
              <a:ext cx="205343" cy="388468"/>
            </a:xfrm>
            <a:custGeom>
              <a:avLst/>
              <a:gdLst>
                <a:gd name="T0" fmla="*/ 121 w 129"/>
                <a:gd name="T1" fmla="*/ 244 h 244"/>
                <a:gd name="T2" fmla="*/ 113 w 129"/>
                <a:gd name="T3" fmla="*/ 237 h 244"/>
                <a:gd name="T4" fmla="*/ 57 w 129"/>
                <a:gd name="T5" fmla="*/ 178 h 244"/>
                <a:gd name="T6" fmla="*/ 1 w 129"/>
                <a:gd name="T7" fmla="*/ 119 h 244"/>
                <a:gd name="T8" fmla="*/ 58 w 129"/>
                <a:gd name="T9" fmla="*/ 61 h 244"/>
                <a:gd name="T10" fmla="*/ 110 w 129"/>
                <a:gd name="T11" fmla="*/ 9 h 244"/>
                <a:gd name="T12" fmla="*/ 117 w 129"/>
                <a:gd name="T13" fmla="*/ 0 h 244"/>
                <a:gd name="T14" fmla="*/ 126 w 129"/>
                <a:gd name="T15" fmla="*/ 7 h 244"/>
                <a:gd name="T16" fmla="*/ 64 w 129"/>
                <a:gd name="T17" fmla="*/ 75 h 244"/>
                <a:gd name="T18" fmla="*/ 17 w 129"/>
                <a:gd name="T19" fmla="*/ 119 h 244"/>
                <a:gd name="T20" fmla="*/ 62 w 129"/>
                <a:gd name="T21" fmla="*/ 163 h 244"/>
                <a:gd name="T22" fmla="*/ 129 w 129"/>
                <a:gd name="T23" fmla="*/ 236 h 244"/>
                <a:gd name="T24" fmla="*/ 121 w 129"/>
                <a:gd name="T25"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 h="244">
                  <a:moveTo>
                    <a:pt x="121" y="244"/>
                  </a:moveTo>
                  <a:cubicBezTo>
                    <a:pt x="116" y="244"/>
                    <a:pt x="113" y="241"/>
                    <a:pt x="113" y="237"/>
                  </a:cubicBezTo>
                  <a:cubicBezTo>
                    <a:pt x="110" y="198"/>
                    <a:pt x="84" y="188"/>
                    <a:pt x="57" y="178"/>
                  </a:cubicBezTo>
                  <a:cubicBezTo>
                    <a:pt x="31" y="169"/>
                    <a:pt x="1" y="158"/>
                    <a:pt x="1" y="119"/>
                  </a:cubicBezTo>
                  <a:cubicBezTo>
                    <a:pt x="0" y="86"/>
                    <a:pt x="31" y="73"/>
                    <a:pt x="58" y="61"/>
                  </a:cubicBezTo>
                  <a:cubicBezTo>
                    <a:pt x="92" y="46"/>
                    <a:pt x="112" y="36"/>
                    <a:pt x="110" y="9"/>
                  </a:cubicBezTo>
                  <a:cubicBezTo>
                    <a:pt x="109" y="4"/>
                    <a:pt x="113" y="0"/>
                    <a:pt x="117" y="0"/>
                  </a:cubicBezTo>
                  <a:cubicBezTo>
                    <a:pt x="121" y="0"/>
                    <a:pt x="125" y="3"/>
                    <a:pt x="126" y="7"/>
                  </a:cubicBezTo>
                  <a:cubicBezTo>
                    <a:pt x="129" y="48"/>
                    <a:pt x="95" y="63"/>
                    <a:pt x="64" y="75"/>
                  </a:cubicBezTo>
                  <a:cubicBezTo>
                    <a:pt x="34" y="88"/>
                    <a:pt x="16" y="98"/>
                    <a:pt x="17" y="119"/>
                  </a:cubicBezTo>
                  <a:cubicBezTo>
                    <a:pt x="17" y="146"/>
                    <a:pt x="34" y="153"/>
                    <a:pt x="62" y="163"/>
                  </a:cubicBezTo>
                  <a:cubicBezTo>
                    <a:pt x="90" y="174"/>
                    <a:pt x="125" y="186"/>
                    <a:pt x="129" y="236"/>
                  </a:cubicBezTo>
                  <a:cubicBezTo>
                    <a:pt x="129" y="240"/>
                    <a:pt x="126" y="244"/>
                    <a:pt x="121" y="244"/>
                  </a:cubicBezTo>
                  <a:close/>
                </a:path>
              </a:pathLst>
            </a:custGeom>
            <a:solidFill>
              <a:srgbClr val="F8E9B2"/>
            </a:solidFill>
            <a:ln>
              <a:noFill/>
            </a:ln>
            <a:extLst>
              <a:ext uri="{91240B29-F687-4F45-9708-019B960494DF}">
                <a14:hiddenLine xmlns:a14="http://schemas.microsoft.com/office/drawing/2010/main" w="9525">
                  <a:solidFill>
                    <a:srgbClr val="000000"/>
                  </a:solidFill>
                  <a:round/>
                </a14:hiddenLine>
              </a:ext>
            </a:extLst>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82"/>
            <p:cNvSpPr/>
            <p:nvPr/>
          </p:nvSpPr>
          <p:spPr bwMode="auto">
            <a:xfrm>
              <a:off x="5407260" y="4301650"/>
              <a:ext cx="116473" cy="19524"/>
            </a:xfrm>
            <a:custGeom>
              <a:avLst/>
              <a:gdLst>
                <a:gd name="T0" fmla="*/ 68 w 73"/>
                <a:gd name="T1" fmla="*/ 12 h 12"/>
                <a:gd name="T2" fmla="*/ 5 w 73"/>
                <a:gd name="T3" fmla="*/ 12 h 12"/>
                <a:gd name="T4" fmla="*/ 0 w 73"/>
                <a:gd name="T5" fmla="*/ 6 h 12"/>
                <a:gd name="T6" fmla="*/ 5 w 73"/>
                <a:gd name="T7" fmla="*/ 0 h 12"/>
                <a:gd name="T8" fmla="*/ 68 w 73"/>
                <a:gd name="T9" fmla="*/ 0 h 12"/>
                <a:gd name="T10" fmla="*/ 73 w 73"/>
                <a:gd name="T11" fmla="*/ 6 h 12"/>
                <a:gd name="T12" fmla="*/ 68 w 73"/>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73" h="12">
                  <a:moveTo>
                    <a:pt x="68" y="12"/>
                  </a:moveTo>
                  <a:cubicBezTo>
                    <a:pt x="5" y="12"/>
                    <a:pt x="5" y="12"/>
                    <a:pt x="5" y="12"/>
                  </a:cubicBezTo>
                  <a:cubicBezTo>
                    <a:pt x="2" y="12"/>
                    <a:pt x="0" y="9"/>
                    <a:pt x="0" y="6"/>
                  </a:cubicBezTo>
                  <a:cubicBezTo>
                    <a:pt x="0" y="3"/>
                    <a:pt x="2" y="0"/>
                    <a:pt x="5" y="0"/>
                  </a:cubicBezTo>
                  <a:cubicBezTo>
                    <a:pt x="68" y="0"/>
                    <a:pt x="68" y="0"/>
                    <a:pt x="68" y="0"/>
                  </a:cubicBezTo>
                  <a:cubicBezTo>
                    <a:pt x="71" y="0"/>
                    <a:pt x="73" y="3"/>
                    <a:pt x="73" y="6"/>
                  </a:cubicBezTo>
                  <a:cubicBezTo>
                    <a:pt x="73" y="9"/>
                    <a:pt x="71" y="12"/>
                    <a:pt x="68" y="12"/>
                  </a:cubicBezTo>
                  <a:close/>
                </a:path>
              </a:pathLst>
            </a:custGeom>
            <a:solidFill>
              <a:srgbClr val="F8E9B2"/>
            </a:solidFill>
            <a:ln>
              <a:noFill/>
            </a:ln>
            <a:extLst>
              <a:ext uri="{91240B29-F687-4F45-9708-019B960494DF}">
                <a14:hiddenLine xmlns:a14="http://schemas.microsoft.com/office/drawing/2010/main" w="9525">
                  <a:solidFill>
                    <a:srgbClr val="000000"/>
                  </a:solidFill>
                  <a:round/>
                </a14:hiddenLine>
              </a:ext>
            </a:extLst>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83"/>
            <p:cNvSpPr/>
            <p:nvPr/>
          </p:nvSpPr>
          <p:spPr bwMode="auto">
            <a:xfrm>
              <a:off x="5407260" y="4614041"/>
              <a:ext cx="116473" cy="12792"/>
            </a:xfrm>
            <a:custGeom>
              <a:avLst/>
              <a:gdLst>
                <a:gd name="T0" fmla="*/ 68 w 73"/>
                <a:gd name="T1" fmla="*/ 8 h 8"/>
                <a:gd name="T2" fmla="*/ 5 w 73"/>
                <a:gd name="T3" fmla="*/ 8 h 8"/>
                <a:gd name="T4" fmla="*/ 0 w 73"/>
                <a:gd name="T5" fmla="*/ 4 h 8"/>
                <a:gd name="T6" fmla="*/ 5 w 73"/>
                <a:gd name="T7" fmla="*/ 0 h 8"/>
                <a:gd name="T8" fmla="*/ 68 w 73"/>
                <a:gd name="T9" fmla="*/ 0 h 8"/>
                <a:gd name="T10" fmla="*/ 73 w 73"/>
                <a:gd name="T11" fmla="*/ 4 h 8"/>
                <a:gd name="T12" fmla="*/ 68 w 7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73" h="8">
                  <a:moveTo>
                    <a:pt x="68" y="8"/>
                  </a:moveTo>
                  <a:cubicBezTo>
                    <a:pt x="5" y="8"/>
                    <a:pt x="5" y="8"/>
                    <a:pt x="5" y="8"/>
                  </a:cubicBezTo>
                  <a:cubicBezTo>
                    <a:pt x="2" y="8"/>
                    <a:pt x="0" y="7"/>
                    <a:pt x="0" y="4"/>
                  </a:cubicBezTo>
                  <a:cubicBezTo>
                    <a:pt x="0" y="1"/>
                    <a:pt x="2" y="0"/>
                    <a:pt x="5" y="0"/>
                  </a:cubicBezTo>
                  <a:cubicBezTo>
                    <a:pt x="68" y="0"/>
                    <a:pt x="68" y="0"/>
                    <a:pt x="68" y="0"/>
                  </a:cubicBezTo>
                  <a:cubicBezTo>
                    <a:pt x="71" y="0"/>
                    <a:pt x="73" y="1"/>
                    <a:pt x="73" y="4"/>
                  </a:cubicBezTo>
                  <a:cubicBezTo>
                    <a:pt x="73" y="7"/>
                    <a:pt x="71" y="8"/>
                    <a:pt x="68" y="8"/>
                  </a:cubicBezTo>
                  <a:close/>
                </a:path>
              </a:pathLst>
            </a:custGeom>
            <a:solidFill>
              <a:srgbClr val="F8E9B2"/>
            </a:solidFill>
            <a:ln>
              <a:noFill/>
            </a:ln>
            <a:extLst>
              <a:ext uri="{91240B29-F687-4F45-9708-019B960494DF}">
                <a14:hiddenLine xmlns:a14="http://schemas.microsoft.com/office/drawing/2010/main" w="9525">
                  <a:solidFill>
                    <a:srgbClr val="000000"/>
                  </a:solidFill>
                  <a:round/>
                </a14:hiddenLine>
              </a:ext>
            </a:extLst>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84"/>
            <p:cNvSpPr/>
            <p:nvPr/>
          </p:nvSpPr>
          <p:spPr bwMode="auto">
            <a:xfrm>
              <a:off x="5407260" y="4429569"/>
              <a:ext cx="116473" cy="18851"/>
            </a:xfrm>
            <a:custGeom>
              <a:avLst/>
              <a:gdLst>
                <a:gd name="T0" fmla="*/ 68 w 73"/>
                <a:gd name="T1" fmla="*/ 12 h 12"/>
                <a:gd name="T2" fmla="*/ 5 w 73"/>
                <a:gd name="T3" fmla="*/ 12 h 12"/>
                <a:gd name="T4" fmla="*/ 0 w 73"/>
                <a:gd name="T5" fmla="*/ 6 h 12"/>
                <a:gd name="T6" fmla="*/ 5 w 73"/>
                <a:gd name="T7" fmla="*/ 0 h 12"/>
                <a:gd name="T8" fmla="*/ 68 w 73"/>
                <a:gd name="T9" fmla="*/ 0 h 12"/>
                <a:gd name="T10" fmla="*/ 73 w 73"/>
                <a:gd name="T11" fmla="*/ 6 h 12"/>
                <a:gd name="T12" fmla="*/ 68 w 73"/>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73" h="12">
                  <a:moveTo>
                    <a:pt x="68" y="12"/>
                  </a:moveTo>
                  <a:cubicBezTo>
                    <a:pt x="5" y="12"/>
                    <a:pt x="5" y="12"/>
                    <a:pt x="5" y="12"/>
                  </a:cubicBezTo>
                  <a:cubicBezTo>
                    <a:pt x="2" y="12"/>
                    <a:pt x="0" y="9"/>
                    <a:pt x="0" y="6"/>
                  </a:cubicBezTo>
                  <a:cubicBezTo>
                    <a:pt x="0" y="3"/>
                    <a:pt x="2" y="0"/>
                    <a:pt x="5" y="0"/>
                  </a:cubicBezTo>
                  <a:cubicBezTo>
                    <a:pt x="68" y="0"/>
                    <a:pt x="68" y="0"/>
                    <a:pt x="68" y="0"/>
                  </a:cubicBezTo>
                  <a:cubicBezTo>
                    <a:pt x="71" y="0"/>
                    <a:pt x="73" y="3"/>
                    <a:pt x="73" y="6"/>
                  </a:cubicBezTo>
                  <a:cubicBezTo>
                    <a:pt x="73" y="9"/>
                    <a:pt x="71" y="12"/>
                    <a:pt x="68" y="12"/>
                  </a:cubicBezTo>
                  <a:close/>
                </a:path>
              </a:pathLst>
            </a:custGeom>
            <a:solidFill>
              <a:srgbClr val="F8E9B2"/>
            </a:solidFill>
            <a:ln>
              <a:noFill/>
            </a:ln>
            <a:extLst>
              <a:ext uri="{91240B29-F687-4F45-9708-019B960494DF}">
                <a14:hiddenLine xmlns:a14="http://schemas.microsoft.com/office/drawing/2010/main" w="9525">
                  <a:solidFill>
                    <a:srgbClr val="000000"/>
                  </a:solidFill>
                  <a:round/>
                </a14:hiddenLine>
              </a:ext>
            </a:extLst>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85"/>
            <p:cNvSpPr/>
            <p:nvPr/>
          </p:nvSpPr>
          <p:spPr bwMode="auto">
            <a:xfrm>
              <a:off x="5407260" y="4474003"/>
              <a:ext cx="116473" cy="18851"/>
            </a:xfrm>
            <a:custGeom>
              <a:avLst/>
              <a:gdLst>
                <a:gd name="T0" fmla="*/ 68 w 73"/>
                <a:gd name="T1" fmla="*/ 12 h 12"/>
                <a:gd name="T2" fmla="*/ 5 w 73"/>
                <a:gd name="T3" fmla="*/ 12 h 12"/>
                <a:gd name="T4" fmla="*/ 0 w 73"/>
                <a:gd name="T5" fmla="*/ 6 h 12"/>
                <a:gd name="T6" fmla="*/ 5 w 73"/>
                <a:gd name="T7" fmla="*/ 0 h 12"/>
                <a:gd name="T8" fmla="*/ 68 w 73"/>
                <a:gd name="T9" fmla="*/ 0 h 12"/>
                <a:gd name="T10" fmla="*/ 73 w 73"/>
                <a:gd name="T11" fmla="*/ 6 h 12"/>
                <a:gd name="T12" fmla="*/ 68 w 73"/>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73" h="12">
                  <a:moveTo>
                    <a:pt x="68" y="12"/>
                  </a:moveTo>
                  <a:cubicBezTo>
                    <a:pt x="5" y="12"/>
                    <a:pt x="5" y="12"/>
                    <a:pt x="5" y="12"/>
                  </a:cubicBezTo>
                  <a:cubicBezTo>
                    <a:pt x="2" y="12"/>
                    <a:pt x="0" y="9"/>
                    <a:pt x="0" y="6"/>
                  </a:cubicBezTo>
                  <a:cubicBezTo>
                    <a:pt x="0" y="3"/>
                    <a:pt x="2" y="0"/>
                    <a:pt x="5" y="0"/>
                  </a:cubicBezTo>
                  <a:cubicBezTo>
                    <a:pt x="68" y="0"/>
                    <a:pt x="68" y="0"/>
                    <a:pt x="68" y="0"/>
                  </a:cubicBezTo>
                  <a:cubicBezTo>
                    <a:pt x="71" y="0"/>
                    <a:pt x="73" y="3"/>
                    <a:pt x="73" y="6"/>
                  </a:cubicBezTo>
                  <a:cubicBezTo>
                    <a:pt x="73" y="9"/>
                    <a:pt x="71" y="12"/>
                    <a:pt x="68" y="12"/>
                  </a:cubicBezTo>
                  <a:close/>
                </a:path>
              </a:pathLst>
            </a:custGeom>
            <a:solidFill>
              <a:srgbClr val="F8E9B2"/>
            </a:solidFill>
            <a:ln>
              <a:noFill/>
            </a:ln>
            <a:extLst>
              <a:ext uri="{91240B29-F687-4F45-9708-019B960494DF}">
                <a14:hiddenLine xmlns:a14="http://schemas.microsoft.com/office/drawing/2010/main" w="9525">
                  <a:solidFill>
                    <a:srgbClr val="000000"/>
                  </a:solidFill>
                  <a:round/>
                </a14:hiddenLine>
              </a:ext>
            </a:extLst>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5" name="Group 15"/>
          <p:cNvGrpSpPr/>
          <p:nvPr/>
        </p:nvGrpSpPr>
        <p:grpSpPr>
          <a:xfrm>
            <a:off x="7213054" y="2630944"/>
            <a:ext cx="1210354" cy="1294210"/>
            <a:chOff x="6951707" y="2428654"/>
            <a:chExt cx="1321600" cy="1413163"/>
          </a:xfrm>
        </p:grpSpPr>
        <p:sp>
          <p:nvSpPr>
            <p:cNvPr id="36" name="Freeform 77"/>
            <p:cNvSpPr/>
            <p:nvPr/>
          </p:nvSpPr>
          <p:spPr bwMode="auto">
            <a:xfrm>
              <a:off x="6951707" y="2428654"/>
              <a:ext cx="1321600" cy="1413163"/>
            </a:xfrm>
            <a:custGeom>
              <a:avLst/>
              <a:gdLst>
                <a:gd name="T0" fmla="*/ 492 w 830"/>
                <a:gd name="T1" fmla="*/ 46 h 888"/>
                <a:gd name="T2" fmla="*/ 32 w 830"/>
                <a:gd name="T3" fmla="*/ 338 h 888"/>
                <a:gd name="T4" fmla="*/ 149 w 830"/>
                <a:gd name="T5" fmla="*/ 708 h 888"/>
                <a:gd name="T6" fmla="*/ 126 w 830"/>
                <a:gd name="T7" fmla="*/ 888 h 888"/>
                <a:gd name="T8" fmla="*/ 306 w 830"/>
                <a:gd name="T9" fmla="*/ 793 h 888"/>
                <a:gd name="T10" fmla="*/ 323 w 830"/>
                <a:gd name="T11" fmla="*/ 798 h 888"/>
                <a:gd name="T12" fmla="*/ 783 w 830"/>
                <a:gd name="T13" fmla="*/ 506 h 888"/>
                <a:gd name="T14" fmla="*/ 492 w 830"/>
                <a:gd name="T15" fmla="*/ 46 h 8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0" h="888">
                  <a:moveTo>
                    <a:pt x="492" y="46"/>
                  </a:moveTo>
                  <a:cubicBezTo>
                    <a:pt x="284" y="0"/>
                    <a:pt x="78" y="130"/>
                    <a:pt x="32" y="338"/>
                  </a:cubicBezTo>
                  <a:cubicBezTo>
                    <a:pt x="0" y="478"/>
                    <a:pt x="50" y="618"/>
                    <a:pt x="149" y="708"/>
                  </a:cubicBezTo>
                  <a:cubicBezTo>
                    <a:pt x="126" y="888"/>
                    <a:pt x="126" y="888"/>
                    <a:pt x="126" y="888"/>
                  </a:cubicBezTo>
                  <a:cubicBezTo>
                    <a:pt x="306" y="793"/>
                    <a:pt x="306" y="793"/>
                    <a:pt x="306" y="793"/>
                  </a:cubicBezTo>
                  <a:cubicBezTo>
                    <a:pt x="312" y="795"/>
                    <a:pt x="317" y="796"/>
                    <a:pt x="323" y="798"/>
                  </a:cubicBezTo>
                  <a:cubicBezTo>
                    <a:pt x="531" y="844"/>
                    <a:pt x="737" y="714"/>
                    <a:pt x="783" y="506"/>
                  </a:cubicBezTo>
                  <a:cubicBezTo>
                    <a:pt x="830" y="299"/>
                    <a:pt x="699" y="93"/>
                    <a:pt x="492" y="46"/>
                  </a:cubicBezTo>
                  <a:close/>
                </a:path>
              </a:pathLst>
            </a:custGeom>
            <a:solidFill>
              <a:schemeClr val="accent4"/>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86"/>
            <p:cNvSpPr/>
            <p:nvPr/>
          </p:nvSpPr>
          <p:spPr bwMode="auto">
            <a:xfrm>
              <a:off x="7359700" y="2754510"/>
              <a:ext cx="493496" cy="681334"/>
            </a:xfrm>
            <a:custGeom>
              <a:avLst/>
              <a:gdLst>
                <a:gd name="T0" fmla="*/ 200 w 310"/>
                <a:gd name="T1" fmla="*/ 39 h 428"/>
                <a:gd name="T2" fmla="*/ 205 w 310"/>
                <a:gd name="T3" fmla="*/ 40 h 428"/>
                <a:gd name="T4" fmla="*/ 215 w 310"/>
                <a:gd name="T5" fmla="*/ 23 h 428"/>
                <a:gd name="T6" fmla="*/ 206 w 310"/>
                <a:gd name="T7" fmla="*/ 5 h 428"/>
                <a:gd name="T8" fmla="*/ 196 w 310"/>
                <a:gd name="T9" fmla="*/ 9 h 428"/>
                <a:gd name="T10" fmla="*/ 123 w 310"/>
                <a:gd name="T11" fmla="*/ 0 h 428"/>
                <a:gd name="T12" fmla="*/ 97 w 310"/>
                <a:gd name="T13" fmla="*/ 11 h 428"/>
                <a:gd name="T14" fmla="*/ 104 w 310"/>
                <a:gd name="T15" fmla="*/ 17 h 428"/>
                <a:gd name="T16" fmla="*/ 99 w 310"/>
                <a:gd name="T17" fmla="*/ 35 h 428"/>
                <a:gd name="T18" fmla="*/ 120 w 310"/>
                <a:gd name="T19" fmla="*/ 38 h 428"/>
                <a:gd name="T20" fmla="*/ 120 w 310"/>
                <a:gd name="T21" fmla="*/ 182 h 428"/>
                <a:gd name="T22" fmla="*/ 13 w 310"/>
                <a:gd name="T23" fmla="*/ 347 h 428"/>
                <a:gd name="T24" fmla="*/ 3 w 310"/>
                <a:gd name="T25" fmla="*/ 399 h 428"/>
                <a:gd name="T26" fmla="*/ 89 w 310"/>
                <a:gd name="T27" fmla="*/ 426 h 428"/>
                <a:gd name="T28" fmla="*/ 286 w 310"/>
                <a:gd name="T29" fmla="*/ 414 h 428"/>
                <a:gd name="T30" fmla="*/ 310 w 310"/>
                <a:gd name="T31" fmla="*/ 388 h 428"/>
                <a:gd name="T32" fmla="*/ 199 w 310"/>
                <a:gd name="T33" fmla="*/ 178 h 428"/>
                <a:gd name="T34" fmla="*/ 192 w 310"/>
                <a:gd name="T35" fmla="*/ 182 h 428"/>
                <a:gd name="T36" fmla="*/ 284 w 310"/>
                <a:gd name="T37" fmla="*/ 354 h 428"/>
                <a:gd name="T38" fmla="*/ 293 w 310"/>
                <a:gd name="T39" fmla="*/ 391 h 428"/>
                <a:gd name="T40" fmla="*/ 219 w 310"/>
                <a:gd name="T41" fmla="*/ 410 h 428"/>
                <a:gd name="T42" fmla="*/ 29 w 310"/>
                <a:gd name="T43" fmla="*/ 399 h 428"/>
                <a:gd name="T44" fmla="*/ 16 w 310"/>
                <a:gd name="T45" fmla="*/ 388 h 428"/>
                <a:gd name="T46" fmla="*/ 81 w 310"/>
                <a:gd name="T47" fmla="*/ 260 h 428"/>
                <a:gd name="T48" fmla="*/ 128 w 310"/>
                <a:gd name="T49" fmla="*/ 38 h 428"/>
                <a:gd name="T50" fmla="*/ 121 w 310"/>
                <a:gd name="T51" fmla="*/ 30 h 428"/>
                <a:gd name="T52" fmla="*/ 121 w 310"/>
                <a:gd name="T53" fmla="*/ 30 h 428"/>
                <a:gd name="T54" fmla="*/ 112 w 310"/>
                <a:gd name="T55" fmla="*/ 25 h 428"/>
                <a:gd name="T56" fmla="*/ 112 w 310"/>
                <a:gd name="T57" fmla="*/ 17 h 428"/>
                <a:gd name="T58" fmla="*/ 112 w 310"/>
                <a:gd name="T59" fmla="*/ 18 h 428"/>
                <a:gd name="T60" fmla="*/ 112 w 310"/>
                <a:gd name="T61" fmla="*/ 18 h 428"/>
                <a:gd name="T62" fmla="*/ 112 w 310"/>
                <a:gd name="T63" fmla="*/ 18 h 428"/>
                <a:gd name="T64" fmla="*/ 111 w 310"/>
                <a:gd name="T65" fmla="*/ 18 h 428"/>
                <a:gd name="T66" fmla="*/ 111 w 310"/>
                <a:gd name="T67" fmla="*/ 18 h 428"/>
                <a:gd name="T68" fmla="*/ 117 w 310"/>
                <a:gd name="T69" fmla="*/ 16 h 428"/>
                <a:gd name="T70" fmla="*/ 122 w 310"/>
                <a:gd name="T71" fmla="*/ 16 h 428"/>
                <a:gd name="T72" fmla="*/ 196 w 310"/>
                <a:gd name="T73" fmla="*/ 14 h 428"/>
                <a:gd name="T74" fmla="*/ 196 w 310"/>
                <a:gd name="T75" fmla="*/ 14 h 428"/>
                <a:gd name="T76" fmla="*/ 195 w 310"/>
                <a:gd name="T77" fmla="*/ 17 h 428"/>
                <a:gd name="T78" fmla="*/ 195 w 310"/>
                <a:gd name="T79" fmla="*/ 17 h 428"/>
                <a:gd name="T80" fmla="*/ 199 w 310"/>
                <a:gd name="T81" fmla="*/ 23 h 428"/>
                <a:gd name="T82" fmla="*/ 200 w 310"/>
                <a:gd name="T83" fmla="*/ 25 h 428"/>
                <a:gd name="T84" fmla="*/ 200 w 310"/>
                <a:gd name="T85" fmla="*/ 25 h 428"/>
                <a:gd name="T86" fmla="*/ 207 w 310"/>
                <a:gd name="T87" fmla="*/ 23 h 428"/>
                <a:gd name="T88" fmla="*/ 200 w 310"/>
                <a:gd name="T89" fmla="*/ 22 h 428"/>
                <a:gd name="T90" fmla="*/ 200 w 310"/>
                <a:gd name="T91" fmla="*/ 22 h 428"/>
                <a:gd name="T92" fmla="*/ 200 w 310"/>
                <a:gd name="T93" fmla="*/ 22 h 428"/>
                <a:gd name="T94" fmla="*/ 200 w 310"/>
                <a:gd name="T95" fmla="*/ 22 h 428"/>
                <a:gd name="T96" fmla="*/ 200 w 310"/>
                <a:gd name="T97" fmla="*/ 22 h 428"/>
                <a:gd name="T98" fmla="*/ 192 w 310"/>
                <a:gd name="T99" fmla="*/ 29 h 428"/>
                <a:gd name="T100" fmla="*/ 188 w 310"/>
                <a:gd name="T101" fmla="*/ 32 h 428"/>
                <a:gd name="T102" fmla="*/ 188 w 310"/>
                <a:gd name="T103" fmla="*/ 32 h 428"/>
                <a:gd name="T104" fmla="*/ 188 w 310"/>
                <a:gd name="T105" fmla="*/ 32 h 428"/>
                <a:gd name="T106" fmla="*/ 185 w 310"/>
                <a:gd name="T107" fmla="*/ 187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0" h="428">
                  <a:moveTo>
                    <a:pt x="192" y="182"/>
                  </a:moveTo>
                  <a:cubicBezTo>
                    <a:pt x="200" y="182"/>
                    <a:pt x="200" y="182"/>
                    <a:pt x="200" y="182"/>
                  </a:cubicBezTo>
                  <a:cubicBezTo>
                    <a:pt x="200" y="39"/>
                    <a:pt x="200" y="39"/>
                    <a:pt x="200" y="39"/>
                  </a:cubicBezTo>
                  <a:cubicBezTo>
                    <a:pt x="192" y="39"/>
                    <a:pt x="192" y="39"/>
                    <a:pt x="192" y="39"/>
                  </a:cubicBezTo>
                  <a:cubicBezTo>
                    <a:pt x="196" y="46"/>
                    <a:pt x="196" y="46"/>
                    <a:pt x="196" y="46"/>
                  </a:cubicBezTo>
                  <a:cubicBezTo>
                    <a:pt x="196" y="45"/>
                    <a:pt x="200" y="43"/>
                    <a:pt x="205" y="40"/>
                  </a:cubicBezTo>
                  <a:cubicBezTo>
                    <a:pt x="207" y="38"/>
                    <a:pt x="209" y="36"/>
                    <a:pt x="211" y="34"/>
                  </a:cubicBezTo>
                  <a:cubicBezTo>
                    <a:pt x="212" y="32"/>
                    <a:pt x="213" y="31"/>
                    <a:pt x="214" y="29"/>
                  </a:cubicBezTo>
                  <a:cubicBezTo>
                    <a:pt x="215" y="28"/>
                    <a:pt x="215" y="25"/>
                    <a:pt x="215" y="23"/>
                  </a:cubicBezTo>
                  <a:cubicBezTo>
                    <a:pt x="215" y="22"/>
                    <a:pt x="215" y="22"/>
                    <a:pt x="215" y="21"/>
                  </a:cubicBezTo>
                  <a:cubicBezTo>
                    <a:pt x="215" y="21"/>
                    <a:pt x="214" y="17"/>
                    <a:pt x="211" y="12"/>
                  </a:cubicBezTo>
                  <a:cubicBezTo>
                    <a:pt x="210" y="10"/>
                    <a:pt x="209" y="7"/>
                    <a:pt x="206" y="5"/>
                  </a:cubicBezTo>
                  <a:cubicBezTo>
                    <a:pt x="205" y="4"/>
                    <a:pt x="204" y="3"/>
                    <a:pt x="202" y="2"/>
                  </a:cubicBezTo>
                  <a:cubicBezTo>
                    <a:pt x="200" y="1"/>
                    <a:pt x="198" y="1"/>
                    <a:pt x="196" y="1"/>
                  </a:cubicBezTo>
                  <a:cubicBezTo>
                    <a:pt x="196" y="9"/>
                    <a:pt x="196" y="9"/>
                    <a:pt x="196" y="9"/>
                  </a:cubicBezTo>
                  <a:cubicBezTo>
                    <a:pt x="196" y="1"/>
                    <a:pt x="196" y="1"/>
                    <a:pt x="196" y="1"/>
                  </a:cubicBezTo>
                  <a:cubicBezTo>
                    <a:pt x="123" y="0"/>
                    <a:pt x="123" y="0"/>
                    <a:pt x="123" y="0"/>
                  </a:cubicBezTo>
                  <a:cubicBezTo>
                    <a:pt x="123" y="0"/>
                    <a:pt x="123" y="0"/>
                    <a:pt x="123" y="0"/>
                  </a:cubicBezTo>
                  <a:cubicBezTo>
                    <a:pt x="118" y="0"/>
                    <a:pt x="113" y="0"/>
                    <a:pt x="108" y="2"/>
                  </a:cubicBezTo>
                  <a:cubicBezTo>
                    <a:pt x="105" y="3"/>
                    <a:pt x="103" y="4"/>
                    <a:pt x="100" y="7"/>
                  </a:cubicBezTo>
                  <a:cubicBezTo>
                    <a:pt x="99" y="8"/>
                    <a:pt x="98" y="9"/>
                    <a:pt x="97" y="11"/>
                  </a:cubicBezTo>
                  <a:cubicBezTo>
                    <a:pt x="96" y="13"/>
                    <a:pt x="96" y="15"/>
                    <a:pt x="96" y="17"/>
                  </a:cubicBezTo>
                  <a:cubicBezTo>
                    <a:pt x="96" y="17"/>
                    <a:pt x="96" y="17"/>
                    <a:pt x="96" y="17"/>
                  </a:cubicBezTo>
                  <a:cubicBezTo>
                    <a:pt x="104" y="17"/>
                    <a:pt x="104" y="17"/>
                    <a:pt x="104" y="17"/>
                  </a:cubicBezTo>
                  <a:cubicBezTo>
                    <a:pt x="96" y="15"/>
                    <a:pt x="96" y="15"/>
                    <a:pt x="96" y="15"/>
                  </a:cubicBezTo>
                  <a:cubicBezTo>
                    <a:pt x="96" y="17"/>
                    <a:pt x="95" y="20"/>
                    <a:pt x="95" y="22"/>
                  </a:cubicBezTo>
                  <a:cubicBezTo>
                    <a:pt x="95" y="27"/>
                    <a:pt x="97" y="31"/>
                    <a:pt x="99" y="35"/>
                  </a:cubicBezTo>
                  <a:cubicBezTo>
                    <a:pt x="103" y="40"/>
                    <a:pt x="108" y="43"/>
                    <a:pt x="112" y="44"/>
                  </a:cubicBezTo>
                  <a:cubicBezTo>
                    <a:pt x="116" y="46"/>
                    <a:pt x="118" y="46"/>
                    <a:pt x="119" y="46"/>
                  </a:cubicBezTo>
                  <a:cubicBezTo>
                    <a:pt x="120" y="38"/>
                    <a:pt x="120" y="38"/>
                    <a:pt x="120" y="38"/>
                  </a:cubicBezTo>
                  <a:cubicBezTo>
                    <a:pt x="112" y="38"/>
                    <a:pt x="112" y="38"/>
                    <a:pt x="112" y="38"/>
                  </a:cubicBezTo>
                  <a:cubicBezTo>
                    <a:pt x="112" y="182"/>
                    <a:pt x="112" y="182"/>
                    <a:pt x="112" y="182"/>
                  </a:cubicBezTo>
                  <a:cubicBezTo>
                    <a:pt x="120" y="182"/>
                    <a:pt x="120" y="182"/>
                    <a:pt x="120" y="182"/>
                  </a:cubicBezTo>
                  <a:cubicBezTo>
                    <a:pt x="113" y="178"/>
                    <a:pt x="113" y="178"/>
                    <a:pt x="113" y="178"/>
                  </a:cubicBezTo>
                  <a:cubicBezTo>
                    <a:pt x="93" y="210"/>
                    <a:pt x="65" y="253"/>
                    <a:pt x="42" y="292"/>
                  </a:cubicBezTo>
                  <a:cubicBezTo>
                    <a:pt x="30" y="312"/>
                    <a:pt x="20" y="331"/>
                    <a:pt x="13" y="347"/>
                  </a:cubicBezTo>
                  <a:cubicBezTo>
                    <a:pt x="9" y="355"/>
                    <a:pt x="6" y="363"/>
                    <a:pt x="4" y="370"/>
                  </a:cubicBezTo>
                  <a:cubicBezTo>
                    <a:pt x="2" y="376"/>
                    <a:pt x="0" y="382"/>
                    <a:pt x="0" y="388"/>
                  </a:cubicBezTo>
                  <a:cubicBezTo>
                    <a:pt x="0" y="392"/>
                    <a:pt x="1" y="396"/>
                    <a:pt x="3" y="399"/>
                  </a:cubicBezTo>
                  <a:cubicBezTo>
                    <a:pt x="5" y="403"/>
                    <a:pt x="8" y="406"/>
                    <a:pt x="11" y="408"/>
                  </a:cubicBezTo>
                  <a:cubicBezTo>
                    <a:pt x="18" y="412"/>
                    <a:pt x="26" y="415"/>
                    <a:pt x="36" y="417"/>
                  </a:cubicBezTo>
                  <a:cubicBezTo>
                    <a:pt x="50" y="421"/>
                    <a:pt x="69" y="424"/>
                    <a:pt x="89" y="426"/>
                  </a:cubicBezTo>
                  <a:cubicBezTo>
                    <a:pt x="110" y="427"/>
                    <a:pt x="132" y="428"/>
                    <a:pt x="155" y="428"/>
                  </a:cubicBezTo>
                  <a:cubicBezTo>
                    <a:pt x="189" y="428"/>
                    <a:pt x="224" y="426"/>
                    <a:pt x="251" y="422"/>
                  </a:cubicBezTo>
                  <a:cubicBezTo>
                    <a:pt x="265" y="420"/>
                    <a:pt x="277" y="417"/>
                    <a:pt x="286" y="414"/>
                  </a:cubicBezTo>
                  <a:cubicBezTo>
                    <a:pt x="291" y="412"/>
                    <a:pt x="295" y="410"/>
                    <a:pt x="299" y="408"/>
                  </a:cubicBezTo>
                  <a:cubicBezTo>
                    <a:pt x="302" y="406"/>
                    <a:pt x="305" y="403"/>
                    <a:pt x="307" y="399"/>
                  </a:cubicBezTo>
                  <a:cubicBezTo>
                    <a:pt x="309" y="396"/>
                    <a:pt x="310" y="392"/>
                    <a:pt x="310" y="388"/>
                  </a:cubicBezTo>
                  <a:cubicBezTo>
                    <a:pt x="310" y="383"/>
                    <a:pt x="309" y="377"/>
                    <a:pt x="307" y="370"/>
                  </a:cubicBezTo>
                  <a:cubicBezTo>
                    <a:pt x="303" y="358"/>
                    <a:pt x="297" y="344"/>
                    <a:pt x="289" y="329"/>
                  </a:cubicBezTo>
                  <a:cubicBezTo>
                    <a:pt x="266" y="282"/>
                    <a:pt x="228" y="222"/>
                    <a:pt x="199" y="178"/>
                  </a:cubicBezTo>
                  <a:cubicBezTo>
                    <a:pt x="192" y="182"/>
                    <a:pt x="192" y="182"/>
                    <a:pt x="192" y="182"/>
                  </a:cubicBezTo>
                  <a:cubicBezTo>
                    <a:pt x="200" y="182"/>
                    <a:pt x="200" y="182"/>
                    <a:pt x="200" y="182"/>
                  </a:cubicBezTo>
                  <a:cubicBezTo>
                    <a:pt x="192" y="182"/>
                    <a:pt x="192" y="182"/>
                    <a:pt x="192" y="182"/>
                  </a:cubicBezTo>
                  <a:cubicBezTo>
                    <a:pt x="185" y="187"/>
                    <a:pt x="185" y="187"/>
                    <a:pt x="185" y="187"/>
                  </a:cubicBezTo>
                  <a:cubicBezTo>
                    <a:pt x="207" y="220"/>
                    <a:pt x="235" y="263"/>
                    <a:pt x="257" y="301"/>
                  </a:cubicBezTo>
                  <a:cubicBezTo>
                    <a:pt x="267" y="321"/>
                    <a:pt x="277" y="339"/>
                    <a:pt x="284" y="354"/>
                  </a:cubicBezTo>
                  <a:cubicBezTo>
                    <a:pt x="287" y="362"/>
                    <a:pt x="290" y="369"/>
                    <a:pt x="291" y="375"/>
                  </a:cubicBezTo>
                  <a:cubicBezTo>
                    <a:pt x="293" y="381"/>
                    <a:pt x="294" y="385"/>
                    <a:pt x="294" y="388"/>
                  </a:cubicBezTo>
                  <a:cubicBezTo>
                    <a:pt x="294" y="390"/>
                    <a:pt x="293" y="391"/>
                    <a:pt x="293" y="391"/>
                  </a:cubicBezTo>
                  <a:cubicBezTo>
                    <a:pt x="293" y="392"/>
                    <a:pt x="292" y="393"/>
                    <a:pt x="290" y="394"/>
                  </a:cubicBezTo>
                  <a:cubicBezTo>
                    <a:pt x="286" y="397"/>
                    <a:pt x="279" y="400"/>
                    <a:pt x="270" y="402"/>
                  </a:cubicBezTo>
                  <a:cubicBezTo>
                    <a:pt x="257" y="405"/>
                    <a:pt x="239" y="408"/>
                    <a:pt x="219" y="410"/>
                  </a:cubicBezTo>
                  <a:cubicBezTo>
                    <a:pt x="199" y="411"/>
                    <a:pt x="177" y="412"/>
                    <a:pt x="155" y="412"/>
                  </a:cubicBezTo>
                  <a:cubicBezTo>
                    <a:pt x="121" y="412"/>
                    <a:pt x="88" y="410"/>
                    <a:pt x="62" y="406"/>
                  </a:cubicBezTo>
                  <a:cubicBezTo>
                    <a:pt x="48" y="404"/>
                    <a:pt x="37" y="402"/>
                    <a:pt x="29" y="399"/>
                  </a:cubicBezTo>
                  <a:cubicBezTo>
                    <a:pt x="25" y="397"/>
                    <a:pt x="22" y="396"/>
                    <a:pt x="20" y="394"/>
                  </a:cubicBezTo>
                  <a:cubicBezTo>
                    <a:pt x="18" y="393"/>
                    <a:pt x="17" y="392"/>
                    <a:pt x="17" y="391"/>
                  </a:cubicBezTo>
                  <a:cubicBezTo>
                    <a:pt x="17" y="391"/>
                    <a:pt x="16" y="390"/>
                    <a:pt x="16" y="388"/>
                  </a:cubicBezTo>
                  <a:cubicBezTo>
                    <a:pt x="16" y="385"/>
                    <a:pt x="17" y="380"/>
                    <a:pt x="19" y="374"/>
                  </a:cubicBezTo>
                  <a:cubicBezTo>
                    <a:pt x="22" y="364"/>
                    <a:pt x="28" y="350"/>
                    <a:pt x="36" y="335"/>
                  </a:cubicBezTo>
                  <a:cubicBezTo>
                    <a:pt x="48" y="312"/>
                    <a:pt x="64" y="286"/>
                    <a:pt x="81" y="260"/>
                  </a:cubicBezTo>
                  <a:cubicBezTo>
                    <a:pt x="97" y="233"/>
                    <a:pt x="113" y="208"/>
                    <a:pt x="127" y="186"/>
                  </a:cubicBezTo>
                  <a:cubicBezTo>
                    <a:pt x="128" y="185"/>
                    <a:pt x="128" y="184"/>
                    <a:pt x="128" y="182"/>
                  </a:cubicBezTo>
                  <a:cubicBezTo>
                    <a:pt x="128" y="38"/>
                    <a:pt x="128" y="38"/>
                    <a:pt x="128" y="38"/>
                  </a:cubicBezTo>
                  <a:cubicBezTo>
                    <a:pt x="128" y="34"/>
                    <a:pt x="125" y="31"/>
                    <a:pt x="121" y="30"/>
                  </a:cubicBezTo>
                  <a:cubicBezTo>
                    <a:pt x="121" y="35"/>
                    <a:pt x="121" y="35"/>
                    <a:pt x="121" y="35"/>
                  </a:cubicBezTo>
                  <a:cubicBezTo>
                    <a:pt x="121" y="30"/>
                    <a:pt x="121" y="30"/>
                    <a:pt x="121" y="30"/>
                  </a:cubicBezTo>
                  <a:cubicBezTo>
                    <a:pt x="121" y="30"/>
                    <a:pt x="121" y="30"/>
                    <a:pt x="121" y="30"/>
                  </a:cubicBezTo>
                  <a:cubicBezTo>
                    <a:pt x="121" y="35"/>
                    <a:pt x="121" y="35"/>
                    <a:pt x="121" y="35"/>
                  </a:cubicBezTo>
                  <a:cubicBezTo>
                    <a:pt x="121" y="30"/>
                    <a:pt x="121" y="30"/>
                    <a:pt x="121" y="30"/>
                  </a:cubicBezTo>
                  <a:cubicBezTo>
                    <a:pt x="121" y="30"/>
                    <a:pt x="121" y="30"/>
                    <a:pt x="121" y="30"/>
                  </a:cubicBezTo>
                  <a:cubicBezTo>
                    <a:pt x="120" y="30"/>
                    <a:pt x="117" y="29"/>
                    <a:pt x="115" y="28"/>
                  </a:cubicBezTo>
                  <a:cubicBezTo>
                    <a:pt x="114" y="27"/>
                    <a:pt x="113" y="26"/>
                    <a:pt x="112" y="25"/>
                  </a:cubicBezTo>
                  <a:cubicBezTo>
                    <a:pt x="112" y="24"/>
                    <a:pt x="111" y="23"/>
                    <a:pt x="111" y="22"/>
                  </a:cubicBezTo>
                  <a:cubicBezTo>
                    <a:pt x="111" y="21"/>
                    <a:pt x="112" y="20"/>
                    <a:pt x="112" y="19"/>
                  </a:cubicBezTo>
                  <a:cubicBezTo>
                    <a:pt x="112" y="18"/>
                    <a:pt x="112" y="18"/>
                    <a:pt x="112" y="17"/>
                  </a:cubicBezTo>
                  <a:cubicBezTo>
                    <a:pt x="112" y="17"/>
                    <a:pt x="112" y="17"/>
                    <a:pt x="112" y="17"/>
                  </a:cubicBezTo>
                  <a:cubicBezTo>
                    <a:pt x="110" y="17"/>
                    <a:pt x="110" y="17"/>
                    <a:pt x="110" y="17"/>
                  </a:cubicBezTo>
                  <a:cubicBezTo>
                    <a:pt x="112" y="18"/>
                    <a:pt x="112" y="18"/>
                    <a:pt x="112" y="18"/>
                  </a:cubicBezTo>
                  <a:cubicBezTo>
                    <a:pt x="112" y="17"/>
                    <a:pt x="112" y="17"/>
                    <a:pt x="112" y="17"/>
                  </a:cubicBezTo>
                  <a:cubicBezTo>
                    <a:pt x="110" y="17"/>
                    <a:pt x="110" y="17"/>
                    <a:pt x="110" y="17"/>
                  </a:cubicBezTo>
                  <a:cubicBezTo>
                    <a:pt x="112" y="18"/>
                    <a:pt x="112" y="18"/>
                    <a:pt x="112" y="18"/>
                  </a:cubicBezTo>
                  <a:cubicBezTo>
                    <a:pt x="110" y="17"/>
                    <a:pt x="110" y="17"/>
                    <a:pt x="110" y="17"/>
                  </a:cubicBezTo>
                  <a:cubicBezTo>
                    <a:pt x="112" y="18"/>
                    <a:pt x="112" y="18"/>
                    <a:pt x="112" y="18"/>
                  </a:cubicBezTo>
                  <a:cubicBezTo>
                    <a:pt x="112" y="18"/>
                    <a:pt x="112" y="18"/>
                    <a:pt x="112" y="18"/>
                  </a:cubicBezTo>
                  <a:cubicBezTo>
                    <a:pt x="110" y="17"/>
                    <a:pt x="110" y="17"/>
                    <a:pt x="110" y="17"/>
                  </a:cubicBezTo>
                  <a:cubicBezTo>
                    <a:pt x="112" y="18"/>
                    <a:pt x="112" y="18"/>
                    <a:pt x="112" y="18"/>
                  </a:cubicBezTo>
                  <a:cubicBezTo>
                    <a:pt x="111" y="18"/>
                    <a:pt x="111" y="18"/>
                    <a:pt x="111" y="18"/>
                  </a:cubicBezTo>
                  <a:cubicBezTo>
                    <a:pt x="112" y="18"/>
                    <a:pt x="112" y="18"/>
                    <a:pt x="112" y="18"/>
                  </a:cubicBezTo>
                  <a:cubicBezTo>
                    <a:pt x="112" y="18"/>
                    <a:pt x="112" y="18"/>
                    <a:pt x="112" y="18"/>
                  </a:cubicBezTo>
                  <a:cubicBezTo>
                    <a:pt x="111" y="18"/>
                    <a:pt x="111" y="18"/>
                    <a:pt x="111" y="18"/>
                  </a:cubicBezTo>
                  <a:cubicBezTo>
                    <a:pt x="112" y="18"/>
                    <a:pt x="112" y="18"/>
                    <a:pt x="112" y="18"/>
                  </a:cubicBezTo>
                  <a:cubicBezTo>
                    <a:pt x="112" y="18"/>
                    <a:pt x="112" y="18"/>
                    <a:pt x="113" y="17"/>
                  </a:cubicBezTo>
                  <a:cubicBezTo>
                    <a:pt x="114" y="17"/>
                    <a:pt x="115" y="16"/>
                    <a:pt x="117" y="16"/>
                  </a:cubicBezTo>
                  <a:cubicBezTo>
                    <a:pt x="119" y="16"/>
                    <a:pt x="121" y="16"/>
                    <a:pt x="123" y="16"/>
                  </a:cubicBezTo>
                  <a:cubicBezTo>
                    <a:pt x="123" y="8"/>
                    <a:pt x="123" y="8"/>
                    <a:pt x="123" y="8"/>
                  </a:cubicBezTo>
                  <a:cubicBezTo>
                    <a:pt x="122" y="16"/>
                    <a:pt x="122" y="16"/>
                    <a:pt x="122" y="16"/>
                  </a:cubicBezTo>
                  <a:cubicBezTo>
                    <a:pt x="196" y="17"/>
                    <a:pt x="196" y="17"/>
                    <a:pt x="196" y="17"/>
                  </a:cubicBezTo>
                  <a:cubicBezTo>
                    <a:pt x="196" y="17"/>
                    <a:pt x="196" y="17"/>
                    <a:pt x="196" y="17"/>
                  </a:cubicBezTo>
                  <a:cubicBezTo>
                    <a:pt x="196" y="14"/>
                    <a:pt x="196" y="14"/>
                    <a:pt x="196" y="14"/>
                  </a:cubicBezTo>
                  <a:cubicBezTo>
                    <a:pt x="195" y="17"/>
                    <a:pt x="195" y="17"/>
                    <a:pt x="195" y="17"/>
                  </a:cubicBezTo>
                  <a:cubicBezTo>
                    <a:pt x="195" y="17"/>
                    <a:pt x="196" y="17"/>
                    <a:pt x="196" y="17"/>
                  </a:cubicBezTo>
                  <a:cubicBezTo>
                    <a:pt x="196" y="14"/>
                    <a:pt x="196" y="14"/>
                    <a:pt x="196" y="14"/>
                  </a:cubicBezTo>
                  <a:cubicBezTo>
                    <a:pt x="195" y="17"/>
                    <a:pt x="195" y="17"/>
                    <a:pt x="195" y="17"/>
                  </a:cubicBezTo>
                  <a:cubicBezTo>
                    <a:pt x="195" y="16"/>
                    <a:pt x="195" y="16"/>
                    <a:pt x="195" y="16"/>
                  </a:cubicBezTo>
                  <a:cubicBezTo>
                    <a:pt x="195" y="17"/>
                    <a:pt x="195" y="17"/>
                    <a:pt x="195" y="17"/>
                  </a:cubicBezTo>
                  <a:cubicBezTo>
                    <a:pt x="195" y="17"/>
                    <a:pt x="195" y="17"/>
                    <a:pt x="195" y="17"/>
                  </a:cubicBezTo>
                  <a:cubicBezTo>
                    <a:pt x="195" y="16"/>
                    <a:pt x="195" y="16"/>
                    <a:pt x="195" y="16"/>
                  </a:cubicBezTo>
                  <a:cubicBezTo>
                    <a:pt x="195" y="17"/>
                    <a:pt x="195" y="17"/>
                    <a:pt x="195" y="17"/>
                  </a:cubicBezTo>
                  <a:cubicBezTo>
                    <a:pt x="195" y="17"/>
                    <a:pt x="195" y="17"/>
                    <a:pt x="195" y="17"/>
                  </a:cubicBezTo>
                  <a:cubicBezTo>
                    <a:pt x="195" y="17"/>
                    <a:pt x="196" y="17"/>
                    <a:pt x="197" y="18"/>
                  </a:cubicBezTo>
                  <a:cubicBezTo>
                    <a:pt x="197" y="20"/>
                    <a:pt x="198" y="22"/>
                    <a:pt x="199" y="23"/>
                  </a:cubicBezTo>
                  <a:cubicBezTo>
                    <a:pt x="199" y="24"/>
                    <a:pt x="199" y="24"/>
                    <a:pt x="200" y="25"/>
                  </a:cubicBezTo>
                  <a:cubicBezTo>
                    <a:pt x="200" y="25"/>
                    <a:pt x="200" y="25"/>
                    <a:pt x="200" y="25"/>
                  </a:cubicBezTo>
                  <a:cubicBezTo>
                    <a:pt x="200" y="25"/>
                    <a:pt x="200" y="25"/>
                    <a:pt x="200" y="25"/>
                  </a:cubicBezTo>
                  <a:cubicBezTo>
                    <a:pt x="201" y="25"/>
                    <a:pt x="201" y="25"/>
                    <a:pt x="201" y="25"/>
                  </a:cubicBezTo>
                  <a:cubicBezTo>
                    <a:pt x="200" y="25"/>
                    <a:pt x="200" y="25"/>
                    <a:pt x="200" y="25"/>
                  </a:cubicBezTo>
                  <a:cubicBezTo>
                    <a:pt x="200" y="25"/>
                    <a:pt x="200" y="25"/>
                    <a:pt x="200" y="25"/>
                  </a:cubicBezTo>
                  <a:cubicBezTo>
                    <a:pt x="201" y="25"/>
                    <a:pt x="201" y="25"/>
                    <a:pt x="201" y="25"/>
                  </a:cubicBezTo>
                  <a:cubicBezTo>
                    <a:pt x="200" y="25"/>
                    <a:pt x="200" y="25"/>
                    <a:pt x="200" y="25"/>
                  </a:cubicBezTo>
                  <a:cubicBezTo>
                    <a:pt x="207" y="23"/>
                    <a:pt x="207" y="23"/>
                    <a:pt x="207" y="23"/>
                  </a:cubicBezTo>
                  <a:cubicBezTo>
                    <a:pt x="199" y="23"/>
                    <a:pt x="199" y="23"/>
                    <a:pt x="199" y="23"/>
                  </a:cubicBezTo>
                  <a:cubicBezTo>
                    <a:pt x="202" y="23"/>
                    <a:pt x="202" y="23"/>
                    <a:pt x="202" y="23"/>
                  </a:cubicBezTo>
                  <a:cubicBezTo>
                    <a:pt x="200" y="22"/>
                    <a:pt x="200" y="22"/>
                    <a:pt x="200" y="22"/>
                  </a:cubicBezTo>
                  <a:cubicBezTo>
                    <a:pt x="199" y="23"/>
                    <a:pt x="199" y="23"/>
                    <a:pt x="199" y="23"/>
                  </a:cubicBezTo>
                  <a:cubicBezTo>
                    <a:pt x="202" y="23"/>
                    <a:pt x="202" y="23"/>
                    <a:pt x="202" y="23"/>
                  </a:cubicBezTo>
                  <a:cubicBezTo>
                    <a:pt x="200" y="22"/>
                    <a:pt x="200" y="22"/>
                    <a:pt x="200" y="22"/>
                  </a:cubicBezTo>
                  <a:cubicBezTo>
                    <a:pt x="201" y="23"/>
                    <a:pt x="201" y="23"/>
                    <a:pt x="201" y="23"/>
                  </a:cubicBezTo>
                  <a:cubicBezTo>
                    <a:pt x="200" y="22"/>
                    <a:pt x="200" y="22"/>
                    <a:pt x="200" y="22"/>
                  </a:cubicBezTo>
                  <a:cubicBezTo>
                    <a:pt x="200" y="22"/>
                    <a:pt x="200" y="22"/>
                    <a:pt x="200" y="22"/>
                  </a:cubicBezTo>
                  <a:cubicBezTo>
                    <a:pt x="201" y="23"/>
                    <a:pt x="201" y="23"/>
                    <a:pt x="201" y="23"/>
                  </a:cubicBezTo>
                  <a:cubicBezTo>
                    <a:pt x="200" y="22"/>
                    <a:pt x="200" y="22"/>
                    <a:pt x="200" y="22"/>
                  </a:cubicBezTo>
                  <a:cubicBezTo>
                    <a:pt x="200" y="22"/>
                    <a:pt x="200" y="22"/>
                    <a:pt x="200" y="22"/>
                  </a:cubicBezTo>
                  <a:cubicBezTo>
                    <a:pt x="200" y="22"/>
                    <a:pt x="200" y="22"/>
                    <a:pt x="200" y="22"/>
                  </a:cubicBezTo>
                  <a:cubicBezTo>
                    <a:pt x="200" y="22"/>
                    <a:pt x="200" y="22"/>
                    <a:pt x="200" y="22"/>
                  </a:cubicBezTo>
                  <a:cubicBezTo>
                    <a:pt x="200" y="22"/>
                    <a:pt x="200" y="22"/>
                    <a:pt x="200" y="22"/>
                  </a:cubicBezTo>
                  <a:cubicBezTo>
                    <a:pt x="200" y="22"/>
                    <a:pt x="200" y="22"/>
                    <a:pt x="200" y="22"/>
                  </a:cubicBezTo>
                  <a:cubicBezTo>
                    <a:pt x="200" y="22"/>
                    <a:pt x="199" y="23"/>
                    <a:pt x="198" y="25"/>
                  </a:cubicBezTo>
                  <a:cubicBezTo>
                    <a:pt x="196" y="26"/>
                    <a:pt x="194" y="28"/>
                    <a:pt x="192" y="29"/>
                  </a:cubicBezTo>
                  <a:cubicBezTo>
                    <a:pt x="191" y="30"/>
                    <a:pt x="190" y="31"/>
                    <a:pt x="189" y="31"/>
                  </a:cubicBezTo>
                  <a:cubicBezTo>
                    <a:pt x="188" y="31"/>
                    <a:pt x="188" y="31"/>
                    <a:pt x="188" y="31"/>
                  </a:cubicBezTo>
                  <a:cubicBezTo>
                    <a:pt x="188" y="32"/>
                    <a:pt x="188" y="32"/>
                    <a:pt x="188" y="32"/>
                  </a:cubicBezTo>
                  <a:cubicBezTo>
                    <a:pt x="188" y="32"/>
                    <a:pt x="188" y="32"/>
                    <a:pt x="188" y="32"/>
                  </a:cubicBezTo>
                  <a:cubicBezTo>
                    <a:pt x="189" y="33"/>
                    <a:pt x="189" y="33"/>
                    <a:pt x="189" y="33"/>
                  </a:cubicBezTo>
                  <a:cubicBezTo>
                    <a:pt x="188" y="32"/>
                    <a:pt x="188" y="32"/>
                    <a:pt x="188" y="32"/>
                  </a:cubicBezTo>
                  <a:cubicBezTo>
                    <a:pt x="188" y="32"/>
                    <a:pt x="188" y="32"/>
                    <a:pt x="188" y="32"/>
                  </a:cubicBezTo>
                  <a:cubicBezTo>
                    <a:pt x="189" y="33"/>
                    <a:pt x="189" y="33"/>
                    <a:pt x="189" y="33"/>
                  </a:cubicBezTo>
                  <a:cubicBezTo>
                    <a:pt x="188" y="32"/>
                    <a:pt x="188" y="32"/>
                    <a:pt x="188" y="32"/>
                  </a:cubicBezTo>
                  <a:cubicBezTo>
                    <a:pt x="186" y="33"/>
                    <a:pt x="184" y="36"/>
                    <a:pt x="184" y="39"/>
                  </a:cubicBezTo>
                  <a:cubicBezTo>
                    <a:pt x="184" y="182"/>
                    <a:pt x="184" y="182"/>
                    <a:pt x="184" y="182"/>
                  </a:cubicBezTo>
                  <a:cubicBezTo>
                    <a:pt x="184" y="184"/>
                    <a:pt x="184" y="185"/>
                    <a:pt x="185" y="187"/>
                  </a:cubicBezTo>
                  <a:lnTo>
                    <a:pt x="192" y="182"/>
                  </a:lnTo>
                  <a:close/>
                </a:path>
              </a:pathLst>
            </a:custGeom>
            <a:solidFill>
              <a:schemeClr val="bg2"/>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Oval 87"/>
            <p:cNvSpPr>
              <a:spLocks noChangeArrowheads="1"/>
            </p:cNvSpPr>
            <p:nvPr/>
          </p:nvSpPr>
          <p:spPr bwMode="auto">
            <a:xfrm>
              <a:off x="7588607" y="3060168"/>
              <a:ext cx="66652" cy="67326"/>
            </a:xfrm>
            <a:prstGeom prst="ellipse">
              <a:avLst/>
            </a:prstGeom>
            <a:solidFill>
              <a:schemeClr val="bg2"/>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88"/>
            <p:cNvSpPr>
              <a:spLocks noEditPoints="1"/>
            </p:cNvSpPr>
            <p:nvPr/>
          </p:nvSpPr>
          <p:spPr bwMode="auto">
            <a:xfrm>
              <a:off x="7429718" y="3157116"/>
              <a:ext cx="350093" cy="229580"/>
            </a:xfrm>
            <a:custGeom>
              <a:avLst/>
              <a:gdLst>
                <a:gd name="T0" fmla="*/ 161 w 220"/>
                <a:gd name="T1" fmla="*/ 0 h 144"/>
                <a:gd name="T2" fmla="*/ 65 w 220"/>
                <a:gd name="T3" fmla="*/ 3 h 144"/>
                <a:gd name="T4" fmla="*/ 0 w 220"/>
                <a:gd name="T5" fmla="*/ 118 h 144"/>
                <a:gd name="T6" fmla="*/ 220 w 220"/>
                <a:gd name="T7" fmla="*/ 119 h 144"/>
                <a:gd name="T8" fmla="*/ 161 w 220"/>
                <a:gd name="T9" fmla="*/ 0 h 144"/>
                <a:gd name="T10" fmla="*/ 87 w 220"/>
                <a:gd name="T11" fmla="*/ 87 h 144"/>
                <a:gd name="T12" fmla="*/ 62 w 220"/>
                <a:gd name="T13" fmla="*/ 63 h 144"/>
                <a:gd name="T14" fmla="*/ 87 w 220"/>
                <a:gd name="T15" fmla="*/ 39 h 144"/>
                <a:gd name="T16" fmla="*/ 111 w 220"/>
                <a:gd name="T17" fmla="*/ 63 h 144"/>
                <a:gd name="T18" fmla="*/ 87 w 220"/>
                <a:gd name="T19" fmla="*/ 87 h 144"/>
                <a:gd name="T20" fmla="*/ 147 w 220"/>
                <a:gd name="T21" fmla="*/ 103 h 144"/>
                <a:gd name="T22" fmla="*/ 132 w 220"/>
                <a:gd name="T23" fmla="*/ 88 h 144"/>
                <a:gd name="T24" fmla="*/ 147 w 220"/>
                <a:gd name="T25" fmla="*/ 74 h 144"/>
                <a:gd name="T26" fmla="*/ 161 w 220"/>
                <a:gd name="T27" fmla="*/ 88 h 144"/>
                <a:gd name="T28" fmla="*/ 147 w 220"/>
                <a:gd name="T29" fmla="*/ 10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144">
                  <a:moveTo>
                    <a:pt x="161" y="0"/>
                  </a:moveTo>
                  <a:cubicBezTo>
                    <a:pt x="65" y="3"/>
                    <a:pt x="65" y="3"/>
                    <a:pt x="65" y="3"/>
                  </a:cubicBezTo>
                  <a:cubicBezTo>
                    <a:pt x="0" y="118"/>
                    <a:pt x="0" y="118"/>
                    <a:pt x="0" y="118"/>
                  </a:cubicBezTo>
                  <a:cubicBezTo>
                    <a:pt x="39" y="134"/>
                    <a:pt x="147" y="144"/>
                    <a:pt x="220" y="119"/>
                  </a:cubicBezTo>
                  <a:lnTo>
                    <a:pt x="161" y="0"/>
                  </a:lnTo>
                  <a:close/>
                  <a:moveTo>
                    <a:pt x="87" y="87"/>
                  </a:moveTo>
                  <a:cubicBezTo>
                    <a:pt x="73" y="87"/>
                    <a:pt x="62" y="76"/>
                    <a:pt x="62" y="63"/>
                  </a:cubicBezTo>
                  <a:cubicBezTo>
                    <a:pt x="62" y="49"/>
                    <a:pt x="73" y="39"/>
                    <a:pt x="87" y="39"/>
                  </a:cubicBezTo>
                  <a:cubicBezTo>
                    <a:pt x="100" y="39"/>
                    <a:pt x="111" y="49"/>
                    <a:pt x="111" y="63"/>
                  </a:cubicBezTo>
                  <a:cubicBezTo>
                    <a:pt x="111" y="76"/>
                    <a:pt x="100" y="87"/>
                    <a:pt x="87" y="87"/>
                  </a:cubicBezTo>
                  <a:close/>
                  <a:moveTo>
                    <a:pt x="147" y="103"/>
                  </a:moveTo>
                  <a:cubicBezTo>
                    <a:pt x="139" y="103"/>
                    <a:pt x="132" y="96"/>
                    <a:pt x="132" y="88"/>
                  </a:cubicBezTo>
                  <a:cubicBezTo>
                    <a:pt x="132" y="81"/>
                    <a:pt x="139" y="74"/>
                    <a:pt x="147" y="74"/>
                  </a:cubicBezTo>
                  <a:cubicBezTo>
                    <a:pt x="155" y="74"/>
                    <a:pt x="161" y="81"/>
                    <a:pt x="161" y="88"/>
                  </a:cubicBezTo>
                  <a:cubicBezTo>
                    <a:pt x="161" y="96"/>
                    <a:pt x="155" y="103"/>
                    <a:pt x="147" y="103"/>
                  </a:cubicBezTo>
                  <a:close/>
                </a:path>
              </a:pathLst>
            </a:custGeom>
            <a:solidFill>
              <a:schemeClr val="bg2"/>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0" name="Group 14"/>
          <p:cNvGrpSpPr/>
          <p:nvPr/>
        </p:nvGrpSpPr>
        <p:grpSpPr>
          <a:xfrm>
            <a:off x="7261144" y="4196452"/>
            <a:ext cx="749765" cy="877400"/>
            <a:chOff x="7004221" y="4138049"/>
            <a:chExt cx="818678" cy="958042"/>
          </a:xfrm>
        </p:grpSpPr>
        <p:sp>
          <p:nvSpPr>
            <p:cNvPr id="41" name="Freeform 68"/>
            <p:cNvSpPr/>
            <p:nvPr/>
          </p:nvSpPr>
          <p:spPr bwMode="auto">
            <a:xfrm>
              <a:off x="7004221" y="4138049"/>
              <a:ext cx="818678" cy="958042"/>
            </a:xfrm>
            <a:custGeom>
              <a:avLst/>
              <a:gdLst>
                <a:gd name="T0" fmla="*/ 257 w 514"/>
                <a:gd name="T1" fmla="*/ 0 h 602"/>
                <a:gd name="T2" fmla="*/ 0 w 514"/>
                <a:gd name="T3" fmla="*/ 257 h 602"/>
                <a:gd name="T4" fmla="*/ 131 w 514"/>
                <a:gd name="T5" fmla="*/ 481 h 602"/>
                <a:gd name="T6" fmla="*/ 142 w 514"/>
                <a:gd name="T7" fmla="*/ 602 h 602"/>
                <a:gd name="T8" fmla="*/ 246 w 514"/>
                <a:gd name="T9" fmla="*/ 514 h 602"/>
                <a:gd name="T10" fmla="*/ 257 w 514"/>
                <a:gd name="T11" fmla="*/ 514 h 602"/>
                <a:gd name="T12" fmla="*/ 514 w 514"/>
                <a:gd name="T13" fmla="*/ 257 h 602"/>
                <a:gd name="T14" fmla="*/ 257 w 514"/>
                <a:gd name="T15" fmla="*/ 0 h 6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4" h="602">
                  <a:moveTo>
                    <a:pt x="257" y="0"/>
                  </a:moveTo>
                  <a:cubicBezTo>
                    <a:pt x="115" y="0"/>
                    <a:pt x="0" y="115"/>
                    <a:pt x="0" y="257"/>
                  </a:cubicBezTo>
                  <a:cubicBezTo>
                    <a:pt x="0" y="353"/>
                    <a:pt x="53" y="437"/>
                    <a:pt x="131" y="481"/>
                  </a:cubicBezTo>
                  <a:cubicBezTo>
                    <a:pt x="142" y="602"/>
                    <a:pt x="142" y="602"/>
                    <a:pt x="142" y="602"/>
                  </a:cubicBezTo>
                  <a:cubicBezTo>
                    <a:pt x="246" y="514"/>
                    <a:pt x="246" y="514"/>
                    <a:pt x="246" y="514"/>
                  </a:cubicBezTo>
                  <a:cubicBezTo>
                    <a:pt x="249" y="514"/>
                    <a:pt x="253" y="514"/>
                    <a:pt x="257" y="514"/>
                  </a:cubicBezTo>
                  <a:cubicBezTo>
                    <a:pt x="399" y="514"/>
                    <a:pt x="514" y="399"/>
                    <a:pt x="514" y="257"/>
                  </a:cubicBezTo>
                  <a:cubicBezTo>
                    <a:pt x="514" y="115"/>
                    <a:pt x="399" y="0"/>
                    <a:pt x="257" y="0"/>
                  </a:cubicBezTo>
                  <a:close/>
                </a:path>
              </a:pathLst>
            </a:custGeom>
            <a:solidFill>
              <a:schemeClr val="tx2"/>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89"/>
            <p:cNvSpPr/>
            <p:nvPr/>
          </p:nvSpPr>
          <p:spPr bwMode="auto">
            <a:xfrm>
              <a:off x="7138199" y="4430915"/>
              <a:ext cx="154175" cy="216115"/>
            </a:xfrm>
            <a:custGeom>
              <a:avLst/>
              <a:gdLst>
                <a:gd name="T0" fmla="*/ 3 w 97"/>
                <a:gd name="T1" fmla="*/ 54 h 136"/>
                <a:gd name="T2" fmla="*/ 51 w 97"/>
                <a:gd name="T3" fmla="*/ 0 h 136"/>
                <a:gd name="T4" fmla="*/ 97 w 97"/>
                <a:gd name="T5" fmla="*/ 42 h 136"/>
                <a:gd name="T6" fmla="*/ 73 w 97"/>
                <a:gd name="T7" fmla="*/ 82 h 136"/>
                <a:gd name="T8" fmla="*/ 34 w 97"/>
                <a:gd name="T9" fmla="*/ 113 h 136"/>
                <a:gd name="T10" fmla="*/ 97 w 97"/>
                <a:gd name="T11" fmla="*/ 113 h 136"/>
                <a:gd name="T12" fmla="*/ 97 w 97"/>
                <a:gd name="T13" fmla="*/ 136 h 136"/>
                <a:gd name="T14" fmla="*/ 0 w 97"/>
                <a:gd name="T15" fmla="*/ 136 h 136"/>
                <a:gd name="T16" fmla="*/ 42 w 97"/>
                <a:gd name="T17" fmla="*/ 76 h 136"/>
                <a:gd name="T18" fmla="*/ 70 w 97"/>
                <a:gd name="T19" fmla="*/ 43 h 136"/>
                <a:gd name="T20" fmla="*/ 51 w 97"/>
                <a:gd name="T21" fmla="*/ 23 h 136"/>
                <a:gd name="T22" fmla="*/ 28 w 97"/>
                <a:gd name="T23" fmla="*/ 54 h 136"/>
                <a:gd name="T24" fmla="*/ 3 w 97"/>
                <a:gd name="T25" fmla="*/ 5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36">
                  <a:moveTo>
                    <a:pt x="3" y="54"/>
                  </a:moveTo>
                  <a:cubicBezTo>
                    <a:pt x="2" y="23"/>
                    <a:pt x="19" y="0"/>
                    <a:pt x="51" y="0"/>
                  </a:cubicBezTo>
                  <a:cubicBezTo>
                    <a:pt x="75" y="0"/>
                    <a:pt x="97" y="16"/>
                    <a:pt x="97" y="42"/>
                  </a:cubicBezTo>
                  <a:cubicBezTo>
                    <a:pt x="97" y="62"/>
                    <a:pt x="86" y="73"/>
                    <a:pt x="73" y="82"/>
                  </a:cubicBezTo>
                  <a:cubicBezTo>
                    <a:pt x="60" y="91"/>
                    <a:pt x="44" y="99"/>
                    <a:pt x="34" y="113"/>
                  </a:cubicBezTo>
                  <a:cubicBezTo>
                    <a:pt x="97" y="113"/>
                    <a:pt x="97" y="113"/>
                    <a:pt x="97" y="113"/>
                  </a:cubicBezTo>
                  <a:cubicBezTo>
                    <a:pt x="97" y="136"/>
                    <a:pt x="97" y="136"/>
                    <a:pt x="97" y="136"/>
                  </a:cubicBezTo>
                  <a:cubicBezTo>
                    <a:pt x="0" y="136"/>
                    <a:pt x="0" y="136"/>
                    <a:pt x="0" y="136"/>
                  </a:cubicBezTo>
                  <a:cubicBezTo>
                    <a:pt x="0" y="105"/>
                    <a:pt x="19" y="92"/>
                    <a:pt x="42" y="76"/>
                  </a:cubicBezTo>
                  <a:cubicBezTo>
                    <a:pt x="60" y="64"/>
                    <a:pt x="70" y="57"/>
                    <a:pt x="70" y="43"/>
                  </a:cubicBezTo>
                  <a:cubicBezTo>
                    <a:pt x="70" y="32"/>
                    <a:pt x="61" y="23"/>
                    <a:pt x="51" y="23"/>
                  </a:cubicBezTo>
                  <a:cubicBezTo>
                    <a:pt x="33" y="23"/>
                    <a:pt x="28" y="40"/>
                    <a:pt x="28" y="54"/>
                  </a:cubicBezTo>
                  <a:lnTo>
                    <a:pt x="3" y="54"/>
                  </a:lnTo>
                  <a:close/>
                </a:path>
              </a:pathLst>
            </a:custGeom>
            <a:solidFill>
              <a:schemeClr val="bg2"/>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90"/>
            <p:cNvSpPr/>
            <p:nvPr/>
          </p:nvSpPr>
          <p:spPr bwMode="auto">
            <a:xfrm>
              <a:off x="7335463" y="4476697"/>
              <a:ext cx="159561" cy="157542"/>
            </a:xfrm>
            <a:custGeom>
              <a:avLst/>
              <a:gdLst>
                <a:gd name="T0" fmla="*/ 0 w 237"/>
                <a:gd name="T1" fmla="*/ 102 h 234"/>
                <a:gd name="T2" fmla="*/ 104 w 237"/>
                <a:gd name="T3" fmla="*/ 102 h 234"/>
                <a:gd name="T4" fmla="*/ 104 w 237"/>
                <a:gd name="T5" fmla="*/ 0 h 234"/>
                <a:gd name="T6" fmla="*/ 132 w 237"/>
                <a:gd name="T7" fmla="*/ 0 h 234"/>
                <a:gd name="T8" fmla="*/ 132 w 237"/>
                <a:gd name="T9" fmla="*/ 102 h 234"/>
                <a:gd name="T10" fmla="*/ 237 w 237"/>
                <a:gd name="T11" fmla="*/ 102 h 234"/>
                <a:gd name="T12" fmla="*/ 237 w 237"/>
                <a:gd name="T13" fmla="*/ 130 h 234"/>
                <a:gd name="T14" fmla="*/ 132 w 237"/>
                <a:gd name="T15" fmla="*/ 130 h 234"/>
                <a:gd name="T16" fmla="*/ 132 w 237"/>
                <a:gd name="T17" fmla="*/ 234 h 234"/>
                <a:gd name="T18" fmla="*/ 104 w 237"/>
                <a:gd name="T19" fmla="*/ 234 h 234"/>
                <a:gd name="T20" fmla="*/ 104 w 237"/>
                <a:gd name="T21" fmla="*/ 130 h 234"/>
                <a:gd name="T22" fmla="*/ 0 w 237"/>
                <a:gd name="T23" fmla="*/ 130 h 234"/>
                <a:gd name="T24" fmla="*/ 0 w 237"/>
                <a:gd name="T25" fmla="*/ 102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 h="234">
                  <a:moveTo>
                    <a:pt x="0" y="102"/>
                  </a:moveTo>
                  <a:lnTo>
                    <a:pt x="104" y="102"/>
                  </a:lnTo>
                  <a:lnTo>
                    <a:pt x="104" y="0"/>
                  </a:lnTo>
                  <a:lnTo>
                    <a:pt x="132" y="0"/>
                  </a:lnTo>
                  <a:lnTo>
                    <a:pt x="132" y="102"/>
                  </a:lnTo>
                  <a:lnTo>
                    <a:pt x="237" y="102"/>
                  </a:lnTo>
                  <a:lnTo>
                    <a:pt x="237" y="130"/>
                  </a:lnTo>
                  <a:lnTo>
                    <a:pt x="132" y="130"/>
                  </a:lnTo>
                  <a:lnTo>
                    <a:pt x="132" y="234"/>
                  </a:lnTo>
                  <a:lnTo>
                    <a:pt x="104" y="234"/>
                  </a:lnTo>
                  <a:lnTo>
                    <a:pt x="104" y="130"/>
                  </a:lnTo>
                  <a:lnTo>
                    <a:pt x="0" y="130"/>
                  </a:lnTo>
                  <a:lnTo>
                    <a:pt x="0" y="102"/>
                  </a:lnTo>
                  <a:close/>
                </a:path>
              </a:pathLst>
            </a:custGeom>
            <a:solidFill>
              <a:schemeClr val="bg2"/>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91"/>
            <p:cNvSpPr/>
            <p:nvPr/>
          </p:nvSpPr>
          <p:spPr bwMode="auto">
            <a:xfrm>
              <a:off x="7528014" y="4430915"/>
              <a:ext cx="156195" cy="216115"/>
            </a:xfrm>
            <a:custGeom>
              <a:avLst/>
              <a:gdLst>
                <a:gd name="T0" fmla="*/ 3 w 98"/>
                <a:gd name="T1" fmla="*/ 54 h 136"/>
                <a:gd name="T2" fmla="*/ 51 w 98"/>
                <a:gd name="T3" fmla="*/ 0 h 136"/>
                <a:gd name="T4" fmla="*/ 97 w 98"/>
                <a:gd name="T5" fmla="*/ 42 h 136"/>
                <a:gd name="T6" fmla="*/ 73 w 98"/>
                <a:gd name="T7" fmla="*/ 82 h 136"/>
                <a:gd name="T8" fmla="*/ 35 w 98"/>
                <a:gd name="T9" fmla="*/ 113 h 136"/>
                <a:gd name="T10" fmla="*/ 98 w 98"/>
                <a:gd name="T11" fmla="*/ 113 h 136"/>
                <a:gd name="T12" fmla="*/ 98 w 98"/>
                <a:gd name="T13" fmla="*/ 136 h 136"/>
                <a:gd name="T14" fmla="*/ 0 w 98"/>
                <a:gd name="T15" fmla="*/ 136 h 136"/>
                <a:gd name="T16" fmla="*/ 42 w 98"/>
                <a:gd name="T17" fmla="*/ 76 h 136"/>
                <a:gd name="T18" fmla="*/ 70 w 98"/>
                <a:gd name="T19" fmla="*/ 43 h 136"/>
                <a:gd name="T20" fmla="*/ 51 w 98"/>
                <a:gd name="T21" fmla="*/ 23 h 136"/>
                <a:gd name="T22" fmla="*/ 29 w 98"/>
                <a:gd name="T23" fmla="*/ 54 h 136"/>
                <a:gd name="T24" fmla="*/ 3 w 98"/>
                <a:gd name="T25" fmla="*/ 5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36">
                  <a:moveTo>
                    <a:pt x="3" y="54"/>
                  </a:moveTo>
                  <a:cubicBezTo>
                    <a:pt x="2" y="23"/>
                    <a:pt x="19" y="0"/>
                    <a:pt x="51" y="0"/>
                  </a:cubicBezTo>
                  <a:cubicBezTo>
                    <a:pt x="75" y="0"/>
                    <a:pt x="97" y="16"/>
                    <a:pt x="97" y="42"/>
                  </a:cubicBezTo>
                  <a:cubicBezTo>
                    <a:pt x="97" y="62"/>
                    <a:pt x="86" y="73"/>
                    <a:pt x="73" y="82"/>
                  </a:cubicBezTo>
                  <a:cubicBezTo>
                    <a:pt x="60" y="91"/>
                    <a:pt x="44" y="99"/>
                    <a:pt x="35" y="113"/>
                  </a:cubicBezTo>
                  <a:cubicBezTo>
                    <a:pt x="98" y="113"/>
                    <a:pt x="98" y="113"/>
                    <a:pt x="98" y="113"/>
                  </a:cubicBezTo>
                  <a:cubicBezTo>
                    <a:pt x="98" y="136"/>
                    <a:pt x="98" y="136"/>
                    <a:pt x="98" y="136"/>
                  </a:cubicBezTo>
                  <a:cubicBezTo>
                    <a:pt x="0" y="136"/>
                    <a:pt x="0" y="136"/>
                    <a:pt x="0" y="136"/>
                  </a:cubicBezTo>
                  <a:cubicBezTo>
                    <a:pt x="0" y="105"/>
                    <a:pt x="19" y="92"/>
                    <a:pt x="42" y="76"/>
                  </a:cubicBezTo>
                  <a:cubicBezTo>
                    <a:pt x="60" y="64"/>
                    <a:pt x="70" y="57"/>
                    <a:pt x="70" y="43"/>
                  </a:cubicBezTo>
                  <a:cubicBezTo>
                    <a:pt x="70" y="32"/>
                    <a:pt x="62" y="23"/>
                    <a:pt x="51" y="23"/>
                  </a:cubicBezTo>
                  <a:cubicBezTo>
                    <a:pt x="33" y="23"/>
                    <a:pt x="29" y="40"/>
                    <a:pt x="29" y="54"/>
                  </a:cubicBezTo>
                  <a:lnTo>
                    <a:pt x="3" y="54"/>
                  </a:lnTo>
                  <a:close/>
                </a:path>
              </a:pathLst>
            </a:custGeom>
            <a:solidFill>
              <a:schemeClr val="bg2"/>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5" name="Group 12"/>
          <p:cNvGrpSpPr/>
          <p:nvPr/>
        </p:nvGrpSpPr>
        <p:grpSpPr>
          <a:xfrm>
            <a:off x="6216039" y="2301072"/>
            <a:ext cx="895279" cy="1048192"/>
            <a:chOff x="5863054" y="2068463"/>
            <a:chExt cx="977566" cy="1144534"/>
          </a:xfrm>
        </p:grpSpPr>
        <p:sp>
          <p:nvSpPr>
            <p:cNvPr id="46" name="Freeform 63"/>
            <p:cNvSpPr/>
            <p:nvPr/>
          </p:nvSpPr>
          <p:spPr bwMode="auto">
            <a:xfrm>
              <a:off x="5863054" y="2068463"/>
              <a:ext cx="977566" cy="1144534"/>
            </a:xfrm>
            <a:custGeom>
              <a:avLst/>
              <a:gdLst>
                <a:gd name="T0" fmla="*/ 614 w 614"/>
                <a:gd name="T1" fmla="*/ 307 h 719"/>
                <a:gd name="T2" fmla="*/ 307 w 614"/>
                <a:gd name="T3" fmla="*/ 0 h 719"/>
                <a:gd name="T4" fmla="*/ 0 w 614"/>
                <a:gd name="T5" fmla="*/ 307 h 719"/>
                <a:gd name="T6" fmla="*/ 307 w 614"/>
                <a:gd name="T7" fmla="*/ 614 h 719"/>
                <a:gd name="T8" fmla="*/ 321 w 614"/>
                <a:gd name="T9" fmla="*/ 614 h 719"/>
                <a:gd name="T10" fmla="*/ 445 w 614"/>
                <a:gd name="T11" fmla="*/ 719 h 719"/>
                <a:gd name="T12" fmla="*/ 458 w 614"/>
                <a:gd name="T13" fmla="*/ 575 h 719"/>
                <a:gd name="T14" fmla="*/ 614 w 614"/>
                <a:gd name="T15" fmla="*/ 307 h 7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4" h="719">
                  <a:moveTo>
                    <a:pt x="614" y="307"/>
                  </a:moveTo>
                  <a:cubicBezTo>
                    <a:pt x="614" y="138"/>
                    <a:pt x="477" y="0"/>
                    <a:pt x="307" y="0"/>
                  </a:cubicBezTo>
                  <a:cubicBezTo>
                    <a:pt x="137" y="0"/>
                    <a:pt x="0" y="138"/>
                    <a:pt x="0" y="307"/>
                  </a:cubicBezTo>
                  <a:cubicBezTo>
                    <a:pt x="0" y="477"/>
                    <a:pt x="137" y="614"/>
                    <a:pt x="307" y="614"/>
                  </a:cubicBezTo>
                  <a:cubicBezTo>
                    <a:pt x="312" y="614"/>
                    <a:pt x="316" y="614"/>
                    <a:pt x="321" y="614"/>
                  </a:cubicBezTo>
                  <a:cubicBezTo>
                    <a:pt x="445" y="719"/>
                    <a:pt x="445" y="719"/>
                    <a:pt x="445" y="719"/>
                  </a:cubicBezTo>
                  <a:cubicBezTo>
                    <a:pt x="458" y="575"/>
                    <a:pt x="458" y="575"/>
                    <a:pt x="458" y="575"/>
                  </a:cubicBezTo>
                  <a:cubicBezTo>
                    <a:pt x="551" y="522"/>
                    <a:pt x="614" y="422"/>
                    <a:pt x="614" y="307"/>
                  </a:cubicBezTo>
                  <a:close/>
                </a:path>
              </a:pathLst>
            </a:custGeom>
            <a:solidFill>
              <a:schemeClr val="accent4"/>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92"/>
            <p:cNvSpPr>
              <a:spLocks noEditPoints="1"/>
            </p:cNvSpPr>
            <p:nvPr/>
          </p:nvSpPr>
          <p:spPr bwMode="auto">
            <a:xfrm>
              <a:off x="6063684" y="2215232"/>
              <a:ext cx="486763" cy="555436"/>
            </a:xfrm>
            <a:custGeom>
              <a:avLst/>
              <a:gdLst>
                <a:gd name="T0" fmla="*/ 0 w 723"/>
                <a:gd name="T1" fmla="*/ 338 h 825"/>
                <a:gd name="T2" fmla="*/ 305 w 723"/>
                <a:gd name="T3" fmla="*/ 825 h 825"/>
                <a:gd name="T4" fmla="*/ 723 w 723"/>
                <a:gd name="T5" fmla="*/ 0 h 825"/>
                <a:gd name="T6" fmla="*/ 0 w 723"/>
                <a:gd name="T7" fmla="*/ 338 h 825"/>
                <a:gd name="T8" fmla="*/ 198 w 723"/>
                <a:gd name="T9" fmla="*/ 383 h 825"/>
                <a:gd name="T10" fmla="*/ 482 w 723"/>
                <a:gd name="T11" fmla="*/ 250 h 825"/>
                <a:gd name="T12" fmla="*/ 319 w 723"/>
                <a:gd name="T13" fmla="*/ 574 h 825"/>
                <a:gd name="T14" fmla="*/ 198 w 723"/>
                <a:gd name="T15" fmla="*/ 383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3" h="825">
                  <a:moveTo>
                    <a:pt x="0" y="338"/>
                  </a:moveTo>
                  <a:lnTo>
                    <a:pt x="305" y="825"/>
                  </a:lnTo>
                  <a:lnTo>
                    <a:pt x="723" y="0"/>
                  </a:lnTo>
                  <a:lnTo>
                    <a:pt x="0" y="338"/>
                  </a:lnTo>
                  <a:close/>
                  <a:moveTo>
                    <a:pt x="198" y="383"/>
                  </a:moveTo>
                  <a:lnTo>
                    <a:pt x="482" y="250"/>
                  </a:lnTo>
                  <a:lnTo>
                    <a:pt x="319" y="574"/>
                  </a:lnTo>
                  <a:lnTo>
                    <a:pt x="198" y="383"/>
                  </a:lnTo>
                  <a:close/>
                </a:path>
              </a:pathLst>
            </a:custGeom>
            <a:solidFill>
              <a:schemeClr val="bg2"/>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93"/>
            <p:cNvSpPr/>
            <p:nvPr/>
          </p:nvSpPr>
          <p:spPr bwMode="auto">
            <a:xfrm>
              <a:off x="6383480" y="2531662"/>
              <a:ext cx="200630" cy="207363"/>
            </a:xfrm>
            <a:custGeom>
              <a:avLst/>
              <a:gdLst>
                <a:gd name="T0" fmla="*/ 0 w 298"/>
                <a:gd name="T1" fmla="*/ 194 h 308"/>
                <a:gd name="T2" fmla="*/ 184 w 298"/>
                <a:gd name="T3" fmla="*/ 0 h 308"/>
                <a:gd name="T4" fmla="*/ 298 w 298"/>
                <a:gd name="T5" fmla="*/ 116 h 308"/>
                <a:gd name="T6" fmla="*/ 113 w 298"/>
                <a:gd name="T7" fmla="*/ 308 h 308"/>
                <a:gd name="T8" fmla="*/ 0 w 298"/>
                <a:gd name="T9" fmla="*/ 194 h 308"/>
              </a:gdLst>
              <a:ahLst/>
              <a:cxnLst>
                <a:cxn ang="0">
                  <a:pos x="T0" y="T1"/>
                </a:cxn>
                <a:cxn ang="0">
                  <a:pos x="T2" y="T3"/>
                </a:cxn>
                <a:cxn ang="0">
                  <a:pos x="T4" y="T5"/>
                </a:cxn>
                <a:cxn ang="0">
                  <a:pos x="T6" y="T7"/>
                </a:cxn>
                <a:cxn ang="0">
                  <a:pos x="T8" y="T9"/>
                </a:cxn>
              </a:cxnLst>
              <a:rect l="0" t="0" r="r" b="b"/>
              <a:pathLst>
                <a:path w="298" h="308">
                  <a:moveTo>
                    <a:pt x="0" y="194"/>
                  </a:moveTo>
                  <a:lnTo>
                    <a:pt x="184" y="0"/>
                  </a:lnTo>
                  <a:lnTo>
                    <a:pt x="298" y="116"/>
                  </a:lnTo>
                  <a:lnTo>
                    <a:pt x="113" y="308"/>
                  </a:lnTo>
                  <a:lnTo>
                    <a:pt x="0" y="194"/>
                  </a:lnTo>
                  <a:close/>
                </a:path>
              </a:pathLst>
            </a:custGeom>
            <a:solidFill>
              <a:schemeClr val="bg2"/>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94"/>
            <p:cNvSpPr/>
            <p:nvPr/>
          </p:nvSpPr>
          <p:spPr bwMode="auto">
            <a:xfrm>
              <a:off x="6351837" y="2675066"/>
              <a:ext cx="94929" cy="87523"/>
            </a:xfrm>
            <a:custGeom>
              <a:avLst/>
              <a:gdLst>
                <a:gd name="T0" fmla="*/ 16 w 60"/>
                <a:gd name="T1" fmla="*/ 0 h 55"/>
                <a:gd name="T2" fmla="*/ 60 w 60"/>
                <a:gd name="T3" fmla="*/ 45 h 55"/>
                <a:gd name="T4" fmla="*/ 0 w 60"/>
                <a:gd name="T5" fmla="*/ 55 h 55"/>
                <a:gd name="T6" fmla="*/ 16 w 60"/>
                <a:gd name="T7" fmla="*/ 0 h 55"/>
              </a:gdLst>
              <a:ahLst/>
              <a:cxnLst>
                <a:cxn ang="0">
                  <a:pos x="T0" y="T1"/>
                </a:cxn>
                <a:cxn ang="0">
                  <a:pos x="T2" y="T3"/>
                </a:cxn>
                <a:cxn ang="0">
                  <a:pos x="T4" y="T5"/>
                </a:cxn>
                <a:cxn ang="0">
                  <a:pos x="T6" y="T7"/>
                </a:cxn>
              </a:cxnLst>
              <a:rect l="0" t="0" r="r" b="b"/>
              <a:pathLst>
                <a:path w="60" h="55">
                  <a:moveTo>
                    <a:pt x="16" y="0"/>
                  </a:moveTo>
                  <a:cubicBezTo>
                    <a:pt x="17" y="1"/>
                    <a:pt x="60" y="45"/>
                    <a:pt x="60" y="45"/>
                  </a:cubicBezTo>
                  <a:cubicBezTo>
                    <a:pt x="0" y="55"/>
                    <a:pt x="0" y="55"/>
                    <a:pt x="0" y="55"/>
                  </a:cubicBezTo>
                  <a:lnTo>
                    <a:pt x="16" y="0"/>
                  </a:lnTo>
                  <a:close/>
                </a:path>
              </a:pathLst>
            </a:custGeom>
            <a:solidFill>
              <a:schemeClr val="bg2"/>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95"/>
            <p:cNvSpPr/>
            <p:nvPr/>
          </p:nvSpPr>
          <p:spPr bwMode="auto">
            <a:xfrm>
              <a:off x="6502646" y="2476455"/>
              <a:ext cx="135324" cy="133305"/>
            </a:xfrm>
            <a:custGeom>
              <a:avLst/>
              <a:gdLst>
                <a:gd name="T0" fmla="*/ 156 w 201"/>
                <a:gd name="T1" fmla="*/ 198 h 198"/>
                <a:gd name="T2" fmla="*/ 0 w 201"/>
                <a:gd name="T3" fmla="*/ 44 h 198"/>
                <a:gd name="T4" fmla="*/ 45 w 201"/>
                <a:gd name="T5" fmla="*/ 0 h 198"/>
                <a:gd name="T6" fmla="*/ 201 w 201"/>
                <a:gd name="T7" fmla="*/ 153 h 198"/>
                <a:gd name="T8" fmla="*/ 156 w 201"/>
                <a:gd name="T9" fmla="*/ 198 h 198"/>
              </a:gdLst>
              <a:ahLst/>
              <a:cxnLst>
                <a:cxn ang="0">
                  <a:pos x="T0" y="T1"/>
                </a:cxn>
                <a:cxn ang="0">
                  <a:pos x="T2" y="T3"/>
                </a:cxn>
                <a:cxn ang="0">
                  <a:pos x="T4" y="T5"/>
                </a:cxn>
                <a:cxn ang="0">
                  <a:pos x="T6" y="T7"/>
                </a:cxn>
                <a:cxn ang="0">
                  <a:pos x="T8" y="T9"/>
                </a:cxn>
              </a:cxnLst>
              <a:rect l="0" t="0" r="r" b="b"/>
              <a:pathLst>
                <a:path w="201" h="198">
                  <a:moveTo>
                    <a:pt x="156" y="198"/>
                  </a:moveTo>
                  <a:lnTo>
                    <a:pt x="0" y="44"/>
                  </a:lnTo>
                  <a:lnTo>
                    <a:pt x="45" y="0"/>
                  </a:lnTo>
                  <a:lnTo>
                    <a:pt x="201" y="153"/>
                  </a:lnTo>
                  <a:lnTo>
                    <a:pt x="156" y="198"/>
                  </a:lnTo>
                  <a:close/>
                </a:path>
              </a:pathLst>
            </a:custGeom>
            <a:solidFill>
              <a:schemeClr val="bg2"/>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Rectangle 96"/>
            <p:cNvSpPr>
              <a:spLocks noChangeArrowheads="1"/>
            </p:cNvSpPr>
            <p:nvPr/>
          </p:nvSpPr>
          <p:spPr bwMode="auto">
            <a:xfrm>
              <a:off x="6200355" y="2799618"/>
              <a:ext cx="311717" cy="31643"/>
            </a:xfrm>
            <a:prstGeom prst="rect">
              <a:avLst/>
            </a:prstGeom>
            <a:solidFill>
              <a:schemeClr val="bg2"/>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2" name="Group 8"/>
          <p:cNvGrpSpPr/>
          <p:nvPr/>
        </p:nvGrpSpPr>
        <p:grpSpPr>
          <a:xfrm>
            <a:off x="4599972" y="4316070"/>
            <a:ext cx="813891" cy="952006"/>
            <a:chOff x="4098452" y="4268661"/>
            <a:chExt cx="888697" cy="1039506"/>
          </a:xfrm>
        </p:grpSpPr>
        <p:sp>
          <p:nvSpPr>
            <p:cNvPr id="53" name="Freeform 60"/>
            <p:cNvSpPr>
              <a:spLocks noEditPoints="1"/>
            </p:cNvSpPr>
            <p:nvPr/>
          </p:nvSpPr>
          <p:spPr bwMode="auto">
            <a:xfrm>
              <a:off x="4354962" y="4408698"/>
              <a:ext cx="334608" cy="624108"/>
            </a:xfrm>
            <a:custGeom>
              <a:avLst/>
              <a:gdLst>
                <a:gd name="T0" fmla="*/ 210 w 210"/>
                <a:gd name="T1" fmla="*/ 261 h 392"/>
                <a:gd name="T2" fmla="*/ 204 w 210"/>
                <a:gd name="T3" fmla="*/ 290 h 392"/>
                <a:gd name="T4" fmla="*/ 187 w 210"/>
                <a:gd name="T5" fmla="*/ 318 h 392"/>
                <a:gd name="T6" fmla="*/ 159 w 210"/>
                <a:gd name="T7" fmla="*/ 341 h 392"/>
                <a:gd name="T8" fmla="*/ 123 w 210"/>
                <a:gd name="T9" fmla="*/ 355 h 392"/>
                <a:gd name="T10" fmla="*/ 123 w 210"/>
                <a:gd name="T11" fmla="*/ 392 h 392"/>
                <a:gd name="T12" fmla="*/ 96 w 210"/>
                <a:gd name="T13" fmla="*/ 392 h 392"/>
                <a:gd name="T14" fmla="*/ 96 w 210"/>
                <a:gd name="T15" fmla="*/ 358 h 392"/>
                <a:gd name="T16" fmla="*/ 94 w 210"/>
                <a:gd name="T17" fmla="*/ 358 h 392"/>
                <a:gd name="T18" fmla="*/ 91 w 210"/>
                <a:gd name="T19" fmla="*/ 358 h 392"/>
                <a:gd name="T20" fmla="*/ 64 w 210"/>
                <a:gd name="T21" fmla="*/ 357 h 392"/>
                <a:gd name="T22" fmla="*/ 41 w 210"/>
                <a:gd name="T23" fmla="*/ 352 h 392"/>
                <a:gd name="T24" fmla="*/ 20 w 210"/>
                <a:gd name="T25" fmla="*/ 345 h 392"/>
                <a:gd name="T26" fmla="*/ 0 w 210"/>
                <a:gd name="T27" fmla="*/ 335 h 392"/>
                <a:gd name="T28" fmla="*/ 15 w 210"/>
                <a:gd name="T29" fmla="*/ 288 h 392"/>
                <a:gd name="T30" fmla="*/ 31 w 210"/>
                <a:gd name="T31" fmla="*/ 297 h 392"/>
                <a:gd name="T32" fmla="*/ 51 w 210"/>
                <a:gd name="T33" fmla="*/ 306 h 392"/>
                <a:gd name="T34" fmla="*/ 74 w 210"/>
                <a:gd name="T35" fmla="*/ 314 h 392"/>
                <a:gd name="T36" fmla="*/ 96 w 210"/>
                <a:gd name="T37" fmla="*/ 318 h 392"/>
                <a:gd name="T38" fmla="*/ 96 w 210"/>
                <a:gd name="T39" fmla="*/ 219 h 392"/>
                <a:gd name="T40" fmla="*/ 66 w 210"/>
                <a:gd name="T41" fmla="*/ 206 h 392"/>
                <a:gd name="T42" fmla="*/ 39 w 210"/>
                <a:gd name="T43" fmla="*/ 188 h 392"/>
                <a:gd name="T44" fmla="*/ 19 w 210"/>
                <a:gd name="T45" fmla="*/ 160 h 392"/>
                <a:gd name="T46" fmla="*/ 11 w 210"/>
                <a:gd name="T47" fmla="*/ 119 h 392"/>
                <a:gd name="T48" fmla="*/ 17 w 210"/>
                <a:gd name="T49" fmla="*/ 94 h 392"/>
                <a:gd name="T50" fmla="*/ 33 w 210"/>
                <a:gd name="T51" fmla="*/ 69 h 392"/>
                <a:gd name="T52" fmla="*/ 60 w 210"/>
                <a:gd name="T53" fmla="*/ 48 h 392"/>
                <a:gd name="T54" fmla="*/ 96 w 210"/>
                <a:gd name="T55" fmla="*/ 35 h 392"/>
                <a:gd name="T56" fmla="*/ 96 w 210"/>
                <a:gd name="T57" fmla="*/ 0 h 392"/>
                <a:gd name="T58" fmla="*/ 123 w 210"/>
                <a:gd name="T59" fmla="*/ 0 h 392"/>
                <a:gd name="T60" fmla="*/ 123 w 210"/>
                <a:gd name="T61" fmla="*/ 32 h 392"/>
                <a:gd name="T62" fmla="*/ 123 w 210"/>
                <a:gd name="T63" fmla="*/ 32 h 392"/>
                <a:gd name="T64" fmla="*/ 161 w 210"/>
                <a:gd name="T65" fmla="*/ 34 h 392"/>
                <a:gd name="T66" fmla="*/ 196 w 210"/>
                <a:gd name="T67" fmla="*/ 40 h 392"/>
                <a:gd name="T68" fmla="*/ 187 w 210"/>
                <a:gd name="T69" fmla="*/ 87 h 392"/>
                <a:gd name="T70" fmla="*/ 155 w 210"/>
                <a:gd name="T71" fmla="*/ 77 h 392"/>
                <a:gd name="T72" fmla="*/ 123 w 210"/>
                <a:gd name="T73" fmla="*/ 72 h 392"/>
                <a:gd name="T74" fmla="*/ 123 w 210"/>
                <a:gd name="T75" fmla="*/ 159 h 392"/>
                <a:gd name="T76" fmla="*/ 153 w 210"/>
                <a:gd name="T77" fmla="*/ 172 h 392"/>
                <a:gd name="T78" fmla="*/ 181 w 210"/>
                <a:gd name="T79" fmla="*/ 191 h 392"/>
                <a:gd name="T80" fmla="*/ 202 w 210"/>
                <a:gd name="T81" fmla="*/ 219 h 392"/>
                <a:gd name="T82" fmla="*/ 210 w 210"/>
                <a:gd name="T83" fmla="*/ 261 h 392"/>
                <a:gd name="T84" fmla="*/ 65 w 210"/>
                <a:gd name="T85" fmla="*/ 110 h 392"/>
                <a:gd name="T86" fmla="*/ 74 w 210"/>
                <a:gd name="T87" fmla="*/ 133 h 392"/>
                <a:gd name="T88" fmla="*/ 96 w 210"/>
                <a:gd name="T89" fmla="*/ 148 h 392"/>
                <a:gd name="T90" fmla="*/ 96 w 210"/>
                <a:gd name="T91" fmla="*/ 73 h 392"/>
                <a:gd name="T92" fmla="*/ 77 w 210"/>
                <a:gd name="T93" fmla="*/ 79 h 392"/>
                <a:gd name="T94" fmla="*/ 68 w 210"/>
                <a:gd name="T95" fmla="*/ 90 h 392"/>
                <a:gd name="T96" fmla="*/ 65 w 210"/>
                <a:gd name="T97" fmla="*/ 110 h 392"/>
                <a:gd name="T98" fmla="*/ 155 w 210"/>
                <a:gd name="T99" fmla="*/ 269 h 392"/>
                <a:gd name="T100" fmla="*/ 146 w 210"/>
                <a:gd name="T101" fmla="*/ 246 h 392"/>
                <a:gd name="T102" fmla="*/ 123 w 210"/>
                <a:gd name="T103" fmla="*/ 230 h 392"/>
                <a:gd name="T104" fmla="*/ 123 w 210"/>
                <a:gd name="T105" fmla="*/ 316 h 392"/>
                <a:gd name="T106" fmla="*/ 132 w 210"/>
                <a:gd name="T107" fmla="*/ 314 h 392"/>
                <a:gd name="T108" fmla="*/ 140 w 210"/>
                <a:gd name="T109" fmla="*/ 311 h 392"/>
                <a:gd name="T110" fmla="*/ 151 w 210"/>
                <a:gd name="T111" fmla="*/ 298 h 392"/>
                <a:gd name="T112" fmla="*/ 155 w 210"/>
                <a:gd name="T113" fmla="*/ 269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0" h="392">
                  <a:moveTo>
                    <a:pt x="210" y="261"/>
                  </a:moveTo>
                  <a:cubicBezTo>
                    <a:pt x="210" y="271"/>
                    <a:pt x="208" y="281"/>
                    <a:pt x="204" y="290"/>
                  </a:cubicBezTo>
                  <a:cubicBezTo>
                    <a:pt x="200" y="300"/>
                    <a:pt x="194" y="310"/>
                    <a:pt x="187" y="318"/>
                  </a:cubicBezTo>
                  <a:cubicBezTo>
                    <a:pt x="179" y="327"/>
                    <a:pt x="170" y="334"/>
                    <a:pt x="159" y="341"/>
                  </a:cubicBezTo>
                  <a:cubicBezTo>
                    <a:pt x="148" y="347"/>
                    <a:pt x="136" y="352"/>
                    <a:pt x="123" y="355"/>
                  </a:cubicBezTo>
                  <a:cubicBezTo>
                    <a:pt x="123" y="392"/>
                    <a:pt x="123" y="392"/>
                    <a:pt x="123" y="392"/>
                  </a:cubicBezTo>
                  <a:cubicBezTo>
                    <a:pt x="96" y="392"/>
                    <a:pt x="96" y="392"/>
                    <a:pt x="96" y="392"/>
                  </a:cubicBezTo>
                  <a:cubicBezTo>
                    <a:pt x="96" y="358"/>
                    <a:pt x="96" y="358"/>
                    <a:pt x="96" y="358"/>
                  </a:cubicBezTo>
                  <a:cubicBezTo>
                    <a:pt x="95" y="358"/>
                    <a:pt x="94" y="358"/>
                    <a:pt x="94" y="358"/>
                  </a:cubicBezTo>
                  <a:cubicBezTo>
                    <a:pt x="93" y="358"/>
                    <a:pt x="92" y="358"/>
                    <a:pt x="91" y="358"/>
                  </a:cubicBezTo>
                  <a:cubicBezTo>
                    <a:pt x="82" y="358"/>
                    <a:pt x="73" y="358"/>
                    <a:pt x="64" y="357"/>
                  </a:cubicBezTo>
                  <a:cubicBezTo>
                    <a:pt x="56" y="356"/>
                    <a:pt x="48" y="354"/>
                    <a:pt x="41" y="352"/>
                  </a:cubicBezTo>
                  <a:cubicBezTo>
                    <a:pt x="34" y="350"/>
                    <a:pt x="27" y="348"/>
                    <a:pt x="20" y="345"/>
                  </a:cubicBezTo>
                  <a:cubicBezTo>
                    <a:pt x="13" y="342"/>
                    <a:pt x="7" y="339"/>
                    <a:pt x="0" y="335"/>
                  </a:cubicBezTo>
                  <a:cubicBezTo>
                    <a:pt x="15" y="288"/>
                    <a:pt x="15" y="288"/>
                    <a:pt x="15" y="288"/>
                  </a:cubicBezTo>
                  <a:cubicBezTo>
                    <a:pt x="19" y="291"/>
                    <a:pt x="25" y="294"/>
                    <a:pt x="31" y="297"/>
                  </a:cubicBezTo>
                  <a:cubicBezTo>
                    <a:pt x="37" y="301"/>
                    <a:pt x="44" y="304"/>
                    <a:pt x="51" y="306"/>
                  </a:cubicBezTo>
                  <a:cubicBezTo>
                    <a:pt x="59" y="309"/>
                    <a:pt x="66" y="312"/>
                    <a:pt x="74" y="314"/>
                  </a:cubicBezTo>
                  <a:cubicBezTo>
                    <a:pt x="82" y="316"/>
                    <a:pt x="89" y="317"/>
                    <a:pt x="96" y="318"/>
                  </a:cubicBezTo>
                  <a:cubicBezTo>
                    <a:pt x="96" y="219"/>
                    <a:pt x="96" y="219"/>
                    <a:pt x="96" y="219"/>
                  </a:cubicBezTo>
                  <a:cubicBezTo>
                    <a:pt x="86" y="215"/>
                    <a:pt x="76" y="211"/>
                    <a:pt x="66" y="206"/>
                  </a:cubicBezTo>
                  <a:cubicBezTo>
                    <a:pt x="56" y="201"/>
                    <a:pt x="47" y="195"/>
                    <a:pt x="39" y="188"/>
                  </a:cubicBezTo>
                  <a:cubicBezTo>
                    <a:pt x="30" y="180"/>
                    <a:pt x="24" y="171"/>
                    <a:pt x="19" y="160"/>
                  </a:cubicBezTo>
                  <a:cubicBezTo>
                    <a:pt x="13" y="149"/>
                    <a:pt x="11" y="136"/>
                    <a:pt x="11" y="119"/>
                  </a:cubicBezTo>
                  <a:cubicBezTo>
                    <a:pt x="11" y="111"/>
                    <a:pt x="13" y="103"/>
                    <a:pt x="17" y="94"/>
                  </a:cubicBezTo>
                  <a:cubicBezTo>
                    <a:pt x="21" y="85"/>
                    <a:pt x="26" y="77"/>
                    <a:pt x="33" y="69"/>
                  </a:cubicBezTo>
                  <a:cubicBezTo>
                    <a:pt x="41" y="61"/>
                    <a:pt x="50" y="54"/>
                    <a:pt x="60" y="48"/>
                  </a:cubicBezTo>
                  <a:cubicBezTo>
                    <a:pt x="71" y="42"/>
                    <a:pt x="83" y="37"/>
                    <a:pt x="96" y="35"/>
                  </a:cubicBezTo>
                  <a:cubicBezTo>
                    <a:pt x="96" y="0"/>
                    <a:pt x="96" y="0"/>
                    <a:pt x="96" y="0"/>
                  </a:cubicBezTo>
                  <a:cubicBezTo>
                    <a:pt x="123" y="0"/>
                    <a:pt x="123" y="0"/>
                    <a:pt x="123" y="0"/>
                  </a:cubicBezTo>
                  <a:cubicBezTo>
                    <a:pt x="123" y="32"/>
                    <a:pt x="123" y="32"/>
                    <a:pt x="123" y="32"/>
                  </a:cubicBezTo>
                  <a:cubicBezTo>
                    <a:pt x="123" y="32"/>
                    <a:pt x="123" y="32"/>
                    <a:pt x="123" y="32"/>
                  </a:cubicBezTo>
                  <a:cubicBezTo>
                    <a:pt x="137" y="32"/>
                    <a:pt x="149" y="33"/>
                    <a:pt x="161" y="34"/>
                  </a:cubicBezTo>
                  <a:cubicBezTo>
                    <a:pt x="172" y="36"/>
                    <a:pt x="184" y="38"/>
                    <a:pt x="196" y="40"/>
                  </a:cubicBezTo>
                  <a:cubicBezTo>
                    <a:pt x="187" y="87"/>
                    <a:pt x="187" y="87"/>
                    <a:pt x="187" y="87"/>
                  </a:cubicBezTo>
                  <a:cubicBezTo>
                    <a:pt x="176" y="83"/>
                    <a:pt x="166" y="80"/>
                    <a:pt x="155" y="77"/>
                  </a:cubicBezTo>
                  <a:cubicBezTo>
                    <a:pt x="143" y="74"/>
                    <a:pt x="133" y="73"/>
                    <a:pt x="123" y="72"/>
                  </a:cubicBezTo>
                  <a:cubicBezTo>
                    <a:pt x="123" y="159"/>
                    <a:pt x="123" y="159"/>
                    <a:pt x="123" y="159"/>
                  </a:cubicBezTo>
                  <a:cubicBezTo>
                    <a:pt x="132" y="163"/>
                    <a:pt x="143" y="168"/>
                    <a:pt x="153" y="172"/>
                  </a:cubicBezTo>
                  <a:cubicBezTo>
                    <a:pt x="163" y="177"/>
                    <a:pt x="173" y="183"/>
                    <a:pt x="181" y="191"/>
                  </a:cubicBezTo>
                  <a:cubicBezTo>
                    <a:pt x="190" y="198"/>
                    <a:pt x="197" y="208"/>
                    <a:pt x="202" y="219"/>
                  </a:cubicBezTo>
                  <a:cubicBezTo>
                    <a:pt x="207" y="230"/>
                    <a:pt x="210" y="244"/>
                    <a:pt x="210" y="261"/>
                  </a:cubicBezTo>
                  <a:moveTo>
                    <a:pt x="65" y="110"/>
                  </a:moveTo>
                  <a:cubicBezTo>
                    <a:pt x="65" y="119"/>
                    <a:pt x="68" y="127"/>
                    <a:pt x="74" y="133"/>
                  </a:cubicBezTo>
                  <a:cubicBezTo>
                    <a:pt x="80" y="139"/>
                    <a:pt x="87" y="144"/>
                    <a:pt x="96" y="148"/>
                  </a:cubicBezTo>
                  <a:cubicBezTo>
                    <a:pt x="96" y="73"/>
                    <a:pt x="96" y="73"/>
                    <a:pt x="96" y="73"/>
                  </a:cubicBezTo>
                  <a:cubicBezTo>
                    <a:pt x="88" y="74"/>
                    <a:pt x="82" y="76"/>
                    <a:pt x="77" y="79"/>
                  </a:cubicBezTo>
                  <a:cubicBezTo>
                    <a:pt x="73" y="81"/>
                    <a:pt x="70" y="85"/>
                    <a:pt x="68" y="90"/>
                  </a:cubicBezTo>
                  <a:cubicBezTo>
                    <a:pt x="66" y="95"/>
                    <a:pt x="65" y="102"/>
                    <a:pt x="65" y="110"/>
                  </a:cubicBezTo>
                  <a:moveTo>
                    <a:pt x="155" y="269"/>
                  </a:moveTo>
                  <a:cubicBezTo>
                    <a:pt x="155" y="260"/>
                    <a:pt x="152" y="252"/>
                    <a:pt x="146" y="246"/>
                  </a:cubicBezTo>
                  <a:cubicBezTo>
                    <a:pt x="140" y="240"/>
                    <a:pt x="132" y="235"/>
                    <a:pt x="123" y="230"/>
                  </a:cubicBezTo>
                  <a:cubicBezTo>
                    <a:pt x="123" y="316"/>
                    <a:pt x="123" y="316"/>
                    <a:pt x="123" y="316"/>
                  </a:cubicBezTo>
                  <a:cubicBezTo>
                    <a:pt x="126" y="316"/>
                    <a:pt x="129" y="315"/>
                    <a:pt x="132" y="314"/>
                  </a:cubicBezTo>
                  <a:cubicBezTo>
                    <a:pt x="134" y="313"/>
                    <a:pt x="137" y="312"/>
                    <a:pt x="140" y="311"/>
                  </a:cubicBezTo>
                  <a:cubicBezTo>
                    <a:pt x="144" y="309"/>
                    <a:pt x="148" y="305"/>
                    <a:pt x="151" y="298"/>
                  </a:cubicBezTo>
                  <a:cubicBezTo>
                    <a:pt x="154" y="290"/>
                    <a:pt x="155" y="281"/>
                    <a:pt x="155" y="269"/>
                  </a:cubicBezTo>
                </a:path>
              </a:pathLst>
            </a:custGeom>
            <a:solidFill>
              <a:schemeClr val="bg2"/>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65"/>
            <p:cNvSpPr>
              <a:spLocks noEditPoints="1"/>
            </p:cNvSpPr>
            <p:nvPr/>
          </p:nvSpPr>
          <p:spPr bwMode="auto">
            <a:xfrm>
              <a:off x="4354962" y="4408698"/>
              <a:ext cx="334608" cy="624108"/>
            </a:xfrm>
            <a:custGeom>
              <a:avLst/>
              <a:gdLst>
                <a:gd name="T0" fmla="*/ 123 w 210"/>
                <a:gd name="T1" fmla="*/ 316 h 392"/>
                <a:gd name="T2" fmla="*/ 123 w 210"/>
                <a:gd name="T3" fmla="*/ 230 h 392"/>
                <a:gd name="T4" fmla="*/ 146 w 210"/>
                <a:gd name="T5" fmla="*/ 246 h 392"/>
                <a:gd name="T6" fmla="*/ 155 w 210"/>
                <a:gd name="T7" fmla="*/ 269 h 392"/>
                <a:gd name="T8" fmla="*/ 151 w 210"/>
                <a:gd name="T9" fmla="*/ 298 h 392"/>
                <a:gd name="T10" fmla="*/ 140 w 210"/>
                <a:gd name="T11" fmla="*/ 311 h 392"/>
                <a:gd name="T12" fmla="*/ 132 w 210"/>
                <a:gd name="T13" fmla="*/ 314 h 392"/>
                <a:gd name="T14" fmla="*/ 123 w 210"/>
                <a:gd name="T15" fmla="*/ 316 h 392"/>
                <a:gd name="T16" fmla="*/ 96 w 210"/>
                <a:gd name="T17" fmla="*/ 148 h 392"/>
                <a:gd name="T18" fmla="*/ 74 w 210"/>
                <a:gd name="T19" fmla="*/ 133 h 392"/>
                <a:gd name="T20" fmla="*/ 65 w 210"/>
                <a:gd name="T21" fmla="*/ 110 h 392"/>
                <a:gd name="T22" fmla="*/ 68 w 210"/>
                <a:gd name="T23" fmla="*/ 90 h 392"/>
                <a:gd name="T24" fmla="*/ 77 w 210"/>
                <a:gd name="T25" fmla="*/ 79 h 392"/>
                <a:gd name="T26" fmla="*/ 96 w 210"/>
                <a:gd name="T27" fmla="*/ 73 h 392"/>
                <a:gd name="T28" fmla="*/ 96 w 210"/>
                <a:gd name="T29" fmla="*/ 148 h 392"/>
                <a:gd name="T30" fmla="*/ 123 w 210"/>
                <a:gd name="T31" fmla="*/ 0 h 392"/>
                <a:gd name="T32" fmla="*/ 96 w 210"/>
                <a:gd name="T33" fmla="*/ 0 h 392"/>
                <a:gd name="T34" fmla="*/ 96 w 210"/>
                <a:gd name="T35" fmla="*/ 35 h 392"/>
                <a:gd name="T36" fmla="*/ 60 w 210"/>
                <a:gd name="T37" fmla="*/ 48 h 392"/>
                <a:gd name="T38" fmla="*/ 33 w 210"/>
                <a:gd name="T39" fmla="*/ 69 h 392"/>
                <a:gd name="T40" fmla="*/ 17 w 210"/>
                <a:gd name="T41" fmla="*/ 94 h 392"/>
                <a:gd name="T42" fmla="*/ 11 w 210"/>
                <a:gd name="T43" fmla="*/ 119 h 392"/>
                <a:gd name="T44" fmla="*/ 19 w 210"/>
                <a:gd name="T45" fmla="*/ 160 h 392"/>
                <a:gd name="T46" fmla="*/ 39 w 210"/>
                <a:gd name="T47" fmla="*/ 188 h 392"/>
                <a:gd name="T48" fmla="*/ 66 w 210"/>
                <a:gd name="T49" fmla="*/ 206 h 392"/>
                <a:gd name="T50" fmla="*/ 96 w 210"/>
                <a:gd name="T51" fmla="*/ 219 h 392"/>
                <a:gd name="T52" fmla="*/ 96 w 210"/>
                <a:gd name="T53" fmla="*/ 318 h 392"/>
                <a:gd name="T54" fmla="*/ 74 w 210"/>
                <a:gd name="T55" fmla="*/ 314 h 392"/>
                <a:gd name="T56" fmla="*/ 51 w 210"/>
                <a:gd name="T57" fmla="*/ 306 h 392"/>
                <a:gd name="T58" fmla="*/ 31 w 210"/>
                <a:gd name="T59" fmla="*/ 297 h 392"/>
                <a:gd name="T60" fmla="*/ 15 w 210"/>
                <a:gd name="T61" fmla="*/ 288 h 392"/>
                <a:gd name="T62" fmla="*/ 0 w 210"/>
                <a:gd name="T63" fmla="*/ 335 h 392"/>
                <a:gd name="T64" fmla="*/ 20 w 210"/>
                <a:gd name="T65" fmla="*/ 345 h 392"/>
                <a:gd name="T66" fmla="*/ 41 w 210"/>
                <a:gd name="T67" fmla="*/ 352 h 392"/>
                <a:gd name="T68" fmla="*/ 64 w 210"/>
                <a:gd name="T69" fmla="*/ 357 h 392"/>
                <a:gd name="T70" fmla="*/ 91 w 210"/>
                <a:gd name="T71" fmla="*/ 358 h 392"/>
                <a:gd name="T72" fmla="*/ 94 w 210"/>
                <a:gd name="T73" fmla="*/ 358 h 392"/>
                <a:gd name="T74" fmla="*/ 96 w 210"/>
                <a:gd name="T75" fmla="*/ 358 h 392"/>
                <a:gd name="T76" fmla="*/ 96 w 210"/>
                <a:gd name="T77" fmla="*/ 392 h 392"/>
                <a:gd name="T78" fmla="*/ 123 w 210"/>
                <a:gd name="T79" fmla="*/ 392 h 392"/>
                <a:gd name="T80" fmla="*/ 123 w 210"/>
                <a:gd name="T81" fmla="*/ 355 h 392"/>
                <a:gd name="T82" fmla="*/ 159 w 210"/>
                <a:gd name="T83" fmla="*/ 341 h 392"/>
                <a:gd name="T84" fmla="*/ 187 w 210"/>
                <a:gd name="T85" fmla="*/ 318 h 392"/>
                <a:gd name="T86" fmla="*/ 204 w 210"/>
                <a:gd name="T87" fmla="*/ 290 h 392"/>
                <a:gd name="T88" fmla="*/ 210 w 210"/>
                <a:gd name="T89" fmla="*/ 261 h 392"/>
                <a:gd name="T90" fmla="*/ 202 w 210"/>
                <a:gd name="T91" fmla="*/ 219 h 392"/>
                <a:gd name="T92" fmla="*/ 181 w 210"/>
                <a:gd name="T93" fmla="*/ 191 h 392"/>
                <a:gd name="T94" fmla="*/ 153 w 210"/>
                <a:gd name="T95" fmla="*/ 172 h 392"/>
                <a:gd name="T96" fmla="*/ 123 w 210"/>
                <a:gd name="T97" fmla="*/ 159 h 392"/>
                <a:gd name="T98" fmla="*/ 123 w 210"/>
                <a:gd name="T99" fmla="*/ 72 h 392"/>
                <a:gd name="T100" fmla="*/ 155 w 210"/>
                <a:gd name="T101" fmla="*/ 77 h 392"/>
                <a:gd name="T102" fmla="*/ 187 w 210"/>
                <a:gd name="T103" fmla="*/ 87 h 392"/>
                <a:gd name="T104" fmla="*/ 196 w 210"/>
                <a:gd name="T105" fmla="*/ 40 h 392"/>
                <a:gd name="T106" fmla="*/ 161 w 210"/>
                <a:gd name="T107" fmla="*/ 34 h 392"/>
                <a:gd name="T108" fmla="*/ 123 w 210"/>
                <a:gd name="T109" fmla="*/ 32 h 392"/>
                <a:gd name="T110" fmla="*/ 123 w 210"/>
                <a:gd name="T111" fmla="*/ 32 h 392"/>
                <a:gd name="T112" fmla="*/ 123 w 210"/>
                <a:gd name="T113"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0" h="392">
                  <a:moveTo>
                    <a:pt x="123" y="316"/>
                  </a:moveTo>
                  <a:cubicBezTo>
                    <a:pt x="123" y="230"/>
                    <a:pt x="123" y="230"/>
                    <a:pt x="123" y="230"/>
                  </a:cubicBezTo>
                  <a:cubicBezTo>
                    <a:pt x="132" y="235"/>
                    <a:pt x="140" y="240"/>
                    <a:pt x="146" y="246"/>
                  </a:cubicBezTo>
                  <a:cubicBezTo>
                    <a:pt x="152" y="252"/>
                    <a:pt x="155" y="260"/>
                    <a:pt x="155" y="269"/>
                  </a:cubicBezTo>
                  <a:cubicBezTo>
                    <a:pt x="155" y="281"/>
                    <a:pt x="154" y="290"/>
                    <a:pt x="151" y="298"/>
                  </a:cubicBezTo>
                  <a:cubicBezTo>
                    <a:pt x="148" y="305"/>
                    <a:pt x="144" y="309"/>
                    <a:pt x="140" y="311"/>
                  </a:cubicBezTo>
                  <a:cubicBezTo>
                    <a:pt x="137" y="312"/>
                    <a:pt x="134" y="313"/>
                    <a:pt x="132" y="314"/>
                  </a:cubicBezTo>
                  <a:cubicBezTo>
                    <a:pt x="129" y="315"/>
                    <a:pt x="126" y="316"/>
                    <a:pt x="123" y="316"/>
                  </a:cubicBezTo>
                  <a:moveTo>
                    <a:pt x="96" y="148"/>
                  </a:moveTo>
                  <a:cubicBezTo>
                    <a:pt x="87" y="144"/>
                    <a:pt x="80" y="139"/>
                    <a:pt x="74" y="133"/>
                  </a:cubicBezTo>
                  <a:cubicBezTo>
                    <a:pt x="68" y="127"/>
                    <a:pt x="65" y="119"/>
                    <a:pt x="65" y="110"/>
                  </a:cubicBezTo>
                  <a:cubicBezTo>
                    <a:pt x="65" y="102"/>
                    <a:pt x="66" y="95"/>
                    <a:pt x="68" y="90"/>
                  </a:cubicBezTo>
                  <a:cubicBezTo>
                    <a:pt x="70" y="85"/>
                    <a:pt x="73" y="81"/>
                    <a:pt x="77" y="79"/>
                  </a:cubicBezTo>
                  <a:cubicBezTo>
                    <a:pt x="82" y="76"/>
                    <a:pt x="88" y="74"/>
                    <a:pt x="96" y="73"/>
                  </a:cubicBezTo>
                  <a:cubicBezTo>
                    <a:pt x="96" y="148"/>
                    <a:pt x="96" y="148"/>
                    <a:pt x="96" y="148"/>
                  </a:cubicBezTo>
                  <a:moveTo>
                    <a:pt x="123" y="0"/>
                  </a:moveTo>
                  <a:cubicBezTo>
                    <a:pt x="96" y="0"/>
                    <a:pt x="96" y="0"/>
                    <a:pt x="96" y="0"/>
                  </a:cubicBezTo>
                  <a:cubicBezTo>
                    <a:pt x="96" y="35"/>
                    <a:pt x="96" y="35"/>
                    <a:pt x="96" y="35"/>
                  </a:cubicBezTo>
                  <a:cubicBezTo>
                    <a:pt x="83" y="37"/>
                    <a:pt x="71" y="42"/>
                    <a:pt x="60" y="48"/>
                  </a:cubicBezTo>
                  <a:cubicBezTo>
                    <a:pt x="50" y="54"/>
                    <a:pt x="41" y="61"/>
                    <a:pt x="33" y="69"/>
                  </a:cubicBezTo>
                  <a:cubicBezTo>
                    <a:pt x="26" y="77"/>
                    <a:pt x="21" y="85"/>
                    <a:pt x="17" y="94"/>
                  </a:cubicBezTo>
                  <a:cubicBezTo>
                    <a:pt x="13" y="103"/>
                    <a:pt x="11" y="111"/>
                    <a:pt x="11" y="119"/>
                  </a:cubicBezTo>
                  <a:cubicBezTo>
                    <a:pt x="11" y="136"/>
                    <a:pt x="13" y="149"/>
                    <a:pt x="19" y="160"/>
                  </a:cubicBezTo>
                  <a:cubicBezTo>
                    <a:pt x="24" y="171"/>
                    <a:pt x="30" y="180"/>
                    <a:pt x="39" y="188"/>
                  </a:cubicBezTo>
                  <a:cubicBezTo>
                    <a:pt x="47" y="195"/>
                    <a:pt x="56" y="201"/>
                    <a:pt x="66" y="206"/>
                  </a:cubicBezTo>
                  <a:cubicBezTo>
                    <a:pt x="76" y="211"/>
                    <a:pt x="86" y="215"/>
                    <a:pt x="96" y="219"/>
                  </a:cubicBezTo>
                  <a:cubicBezTo>
                    <a:pt x="96" y="318"/>
                    <a:pt x="96" y="318"/>
                    <a:pt x="96" y="318"/>
                  </a:cubicBezTo>
                  <a:cubicBezTo>
                    <a:pt x="89" y="317"/>
                    <a:pt x="82" y="316"/>
                    <a:pt x="74" y="314"/>
                  </a:cubicBezTo>
                  <a:cubicBezTo>
                    <a:pt x="66" y="312"/>
                    <a:pt x="59" y="309"/>
                    <a:pt x="51" y="306"/>
                  </a:cubicBezTo>
                  <a:cubicBezTo>
                    <a:pt x="44" y="304"/>
                    <a:pt x="37" y="301"/>
                    <a:pt x="31" y="297"/>
                  </a:cubicBezTo>
                  <a:cubicBezTo>
                    <a:pt x="25" y="294"/>
                    <a:pt x="19" y="291"/>
                    <a:pt x="15" y="288"/>
                  </a:cubicBezTo>
                  <a:cubicBezTo>
                    <a:pt x="0" y="335"/>
                    <a:pt x="0" y="335"/>
                    <a:pt x="0" y="335"/>
                  </a:cubicBezTo>
                  <a:cubicBezTo>
                    <a:pt x="7" y="339"/>
                    <a:pt x="13" y="342"/>
                    <a:pt x="20" y="345"/>
                  </a:cubicBezTo>
                  <a:cubicBezTo>
                    <a:pt x="27" y="348"/>
                    <a:pt x="34" y="350"/>
                    <a:pt x="41" y="352"/>
                  </a:cubicBezTo>
                  <a:cubicBezTo>
                    <a:pt x="48" y="354"/>
                    <a:pt x="56" y="356"/>
                    <a:pt x="64" y="357"/>
                  </a:cubicBezTo>
                  <a:cubicBezTo>
                    <a:pt x="73" y="358"/>
                    <a:pt x="82" y="358"/>
                    <a:pt x="91" y="358"/>
                  </a:cubicBezTo>
                  <a:cubicBezTo>
                    <a:pt x="92" y="358"/>
                    <a:pt x="93" y="358"/>
                    <a:pt x="94" y="358"/>
                  </a:cubicBezTo>
                  <a:cubicBezTo>
                    <a:pt x="94" y="358"/>
                    <a:pt x="95" y="358"/>
                    <a:pt x="96" y="358"/>
                  </a:cubicBezTo>
                  <a:cubicBezTo>
                    <a:pt x="96" y="392"/>
                    <a:pt x="96" y="392"/>
                    <a:pt x="96" y="392"/>
                  </a:cubicBezTo>
                  <a:cubicBezTo>
                    <a:pt x="123" y="392"/>
                    <a:pt x="123" y="392"/>
                    <a:pt x="123" y="392"/>
                  </a:cubicBezTo>
                  <a:cubicBezTo>
                    <a:pt x="123" y="355"/>
                    <a:pt x="123" y="355"/>
                    <a:pt x="123" y="355"/>
                  </a:cubicBezTo>
                  <a:cubicBezTo>
                    <a:pt x="136" y="352"/>
                    <a:pt x="148" y="347"/>
                    <a:pt x="159" y="341"/>
                  </a:cubicBezTo>
                  <a:cubicBezTo>
                    <a:pt x="170" y="334"/>
                    <a:pt x="179" y="327"/>
                    <a:pt x="187" y="318"/>
                  </a:cubicBezTo>
                  <a:cubicBezTo>
                    <a:pt x="194" y="310"/>
                    <a:pt x="200" y="300"/>
                    <a:pt x="204" y="290"/>
                  </a:cubicBezTo>
                  <a:cubicBezTo>
                    <a:pt x="208" y="281"/>
                    <a:pt x="210" y="271"/>
                    <a:pt x="210" y="261"/>
                  </a:cubicBezTo>
                  <a:cubicBezTo>
                    <a:pt x="210" y="244"/>
                    <a:pt x="207" y="230"/>
                    <a:pt x="202" y="219"/>
                  </a:cubicBezTo>
                  <a:cubicBezTo>
                    <a:pt x="197" y="208"/>
                    <a:pt x="190" y="198"/>
                    <a:pt x="181" y="191"/>
                  </a:cubicBezTo>
                  <a:cubicBezTo>
                    <a:pt x="173" y="183"/>
                    <a:pt x="163" y="177"/>
                    <a:pt x="153" y="172"/>
                  </a:cubicBezTo>
                  <a:cubicBezTo>
                    <a:pt x="143" y="168"/>
                    <a:pt x="132" y="163"/>
                    <a:pt x="123" y="159"/>
                  </a:cubicBezTo>
                  <a:cubicBezTo>
                    <a:pt x="123" y="72"/>
                    <a:pt x="123" y="72"/>
                    <a:pt x="123" y="72"/>
                  </a:cubicBezTo>
                  <a:cubicBezTo>
                    <a:pt x="133" y="73"/>
                    <a:pt x="143" y="74"/>
                    <a:pt x="155" y="77"/>
                  </a:cubicBezTo>
                  <a:cubicBezTo>
                    <a:pt x="166" y="80"/>
                    <a:pt x="176" y="83"/>
                    <a:pt x="187" y="87"/>
                  </a:cubicBezTo>
                  <a:cubicBezTo>
                    <a:pt x="196" y="40"/>
                    <a:pt x="196" y="40"/>
                    <a:pt x="196" y="40"/>
                  </a:cubicBezTo>
                  <a:cubicBezTo>
                    <a:pt x="184" y="38"/>
                    <a:pt x="172" y="36"/>
                    <a:pt x="161" y="34"/>
                  </a:cubicBezTo>
                  <a:cubicBezTo>
                    <a:pt x="149" y="33"/>
                    <a:pt x="137" y="32"/>
                    <a:pt x="123" y="32"/>
                  </a:cubicBezTo>
                  <a:cubicBezTo>
                    <a:pt x="123" y="32"/>
                    <a:pt x="123" y="32"/>
                    <a:pt x="123" y="32"/>
                  </a:cubicBezTo>
                  <a:cubicBezTo>
                    <a:pt x="123" y="0"/>
                    <a:pt x="123" y="0"/>
                    <a:pt x="123" y="0"/>
                  </a:cubicBezTo>
                </a:path>
              </a:pathLst>
            </a:custGeom>
            <a:solidFill>
              <a:schemeClr val="bg2"/>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66"/>
            <p:cNvSpPr/>
            <p:nvPr/>
          </p:nvSpPr>
          <p:spPr bwMode="auto">
            <a:xfrm>
              <a:off x="4098452" y="4268661"/>
              <a:ext cx="888697" cy="1039506"/>
            </a:xfrm>
            <a:custGeom>
              <a:avLst/>
              <a:gdLst>
                <a:gd name="T0" fmla="*/ 558 w 558"/>
                <a:gd name="T1" fmla="*/ 279 h 653"/>
                <a:gd name="T2" fmla="*/ 279 w 558"/>
                <a:gd name="T3" fmla="*/ 0 h 653"/>
                <a:gd name="T4" fmla="*/ 0 w 558"/>
                <a:gd name="T5" fmla="*/ 279 h 653"/>
                <a:gd name="T6" fmla="*/ 279 w 558"/>
                <a:gd name="T7" fmla="*/ 558 h 653"/>
                <a:gd name="T8" fmla="*/ 292 w 558"/>
                <a:gd name="T9" fmla="*/ 558 h 653"/>
                <a:gd name="T10" fmla="*/ 404 w 558"/>
                <a:gd name="T11" fmla="*/ 653 h 653"/>
                <a:gd name="T12" fmla="*/ 416 w 558"/>
                <a:gd name="T13" fmla="*/ 522 h 653"/>
                <a:gd name="T14" fmla="*/ 558 w 558"/>
                <a:gd name="T15" fmla="*/ 279 h 6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8" h="653">
                  <a:moveTo>
                    <a:pt x="558" y="279"/>
                  </a:moveTo>
                  <a:cubicBezTo>
                    <a:pt x="558" y="125"/>
                    <a:pt x="433" y="0"/>
                    <a:pt x="279" y="0"/>
                  </a:cubicBezTo>
                  <a:cubicBezTo>
                    <a:pt x="125" y="0"/>
                    <a:pt x="0" y="125"/>
                    <a:pt x="0" y="279"/>
                  </a:cubicBezTo>
                  <a:cubicBezTo>
                    <a:pt x="0" y="433"/>
                    <a:pt x="125" y="558"/>
                    <a:pt x="279" y="558"/>
                  </a:cubicBezTo>
                  <a:cubicBezTo>
                    <a:pt x="283" y="558"/>
                    <a:pt x="287" y="558"/>
                    <a:pt x="292" y="558"/>
                  </a:cubicBezTo>
                  <a:cubicBezTo>
                    <a:pt x="404" y="653"/>
                    <a:pt x="404" y="653"/>
                    <a:pt x="404" y="653"/>
                  </a:cubicBezTo>
                  <a:cubicBezTo>
                    <a:pt x="416" y="522"/>
                    <a:pt x="416" y="522"/>
                    <a:pt x="416" y="522"/>
                  </a:cubicBezTo>
                  <a:cubicBezTo>
                    <a:pt x="501" y="474"/>
                    <a:pt x="558" y="383"/>
                    <a:pt x="558" y="279"/>
                  </a:cubicBezTo>
                  <a:close/>
                </a:path>
              </a:pathLst>
            </a:custGeom>
            <a:solidFill>
              <a:schemeClr val="accent1"/>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97"/>
            <p:cNvSpPr>
              <a:spLocks noEditPoints="1"/>
            </p:cNvSpPr>
            <p:nvPr/>
          </p:nvSpPr>
          <p:spPr bwMode="auto">
            <a:xfrm>
              <a:off x="4291003" y="4558160"/>
              <a:ext cx="206016" cy="245065"/>
            </a:xfrm>
            <a:custGeom>
              <a:avLst/>
              <a:gdLst>
                <a:gd name="T0" fmla="*/ 37 w 129"/>
                <a:gd name="T1" fmla="*/ 106 h 154"/>
                <a:gd name="T2" fmla="*/ 21 w 129"/>
                <a:gd name="T3" fmla="*/ 154 h 154"/>
                <a:gd name="T4" fmla="*/ 0 w 129"/>
                <a:gd name="T5" fmla="*/ 154 h 154"/>
                <a:gd name="T6" fmla="*/ 53 w 129"/>
                <a:gd name="T7" fmla="*/ 0 h 154"/>
                <a:gd name="T8" fmla="*/ 77 w 129"/>
                <a:gd name="T9" fmla="*/ 0 h 154"/>
                <a:gd name="T10" fmla="*/ 129 w 129"/>
                <a:gd name="T11" fmla="*/ 154 h 154"/>
                <a:gd name="T12" fmla="*/ 108 w 129"/>
                <a:gd name="T13" fmla="*/ 154 h 154"/>
                <a:gd name="T14" fmla="*/ 92 w 129"/>
                <a:gd name="T15" fmla="*/ 106 h 154"/>
                <a:gd name="T16" fmla="*/ 37 w 129"/>
                <a:gd name="T17" fmla="*/ 106 h 154"/>
                <a:gd name="T18" fmla="*/ 88 w 129"/>
                <a:gd name="T19" fmla="*/ 90 h 154"/>
                <a:gd name="T20" fmla="*/ 72 w 129"/>
                <a:gd name="T21" fmla="*/ 46 h 154"/>
                <a:gd name="T22" fmla="*/ 64 w 129"/>
                <a:gd name="T23" fmla="*/ 18 h 154"/>
                <a:gd name="T24" fmla="*/ 64 w 129"/>
                <a:gd name="T25" fmla="*/ 18 h 154"/>
                <a:gd name="T26" fmla="*/ 56 w 129"/>
                <a:gd name="T27" fmla="*/ 45 h 154"/>
                <a:gd name="T28" fmla="*/ 41 w 129"/>
                <a:gd name="T29" fmla="*/ 90 h 154"/>
                <a:gd name="T30" fmla="*/ 88 w 129"/>
                <a:gd name="T31" fmla="*/ 9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9" h="154">
                  <a:moveTo>
                    <a:pt x="37" y="106"/>
                  </a:moveTo>
                  <a:cubicBezTo>
                    <a:pt x="21" y="154"/>
                    <a:pt x="21" y="154"/>
                    <a:pt x="21" y="154"/>
                  </a:cubicBezTo>
                  <a:cubicBezTo>
                    <a:pt x="0" y="154"/>
                    <a:pt x="0" y="154"/>
                    <a:pt x="0" y="154"/>
                  </a:cubicBezTo>
                  <a:cubicBezTo>
                    <a:pt x="53" y="0"/>
                    <a:pt x="53" y="0"/>
                    <a:pt x="53" y="0"/>
                  </a:cubicBezTo>
                  <a:cubicBezTo>
                    <a:pt x="77" y="0"/>
                    <a:pt x="77" y="0"/>
                    <a:pt x="77" y="0"/>
                  </a:cubicBezTo>
                  <a:cubicBezTo>
                    <a:pt x="129" y="154"/>
                    <a:pt x="129" y="154"/>
                    <a:pt x="129" y="154"/>
                  </a:cubicBezTo>
                  <a:cubicBezTo>
                    <a:pt x="108" y="154"/>
                    <a:pt x="108" y="154"/>
                    <a:pt x="108" y="154"/>
                  </a:cubicBezTo>
                  <a:cubicBezTo>
                    <a:pt x="92" y="106"/>
                    <a:pt x="92" y="106"/>
                    <a:pt x="92" y="106"/>
                  </a:cubicBezTo>
                  <a:lnTo>
                    <a:pt x="37" y="106"/>
                  </a:lnTo>
                  <a:close/>
                  <a:moveTo>
                    <a:pt x="88" y="90"/>
                  </a:moveTo>
                  <a:cubicBezTo>
                    <a:pt x="72" y="46"/>
                    <a:pt x="72" y="46"/>
                    <a:pt x="72" y="46"/>
                  </a:cubicBezTo>
                  <a:cubicBezTo>
                    <a:pt x="69" y="36"/>
                    <a:pt x="67" y="26"/>
                    <a:pt x="64" y="18"/>
                  </a:cubicBezTo>
                  <a:cubicBezTo>
                    <a:pt x="64" y="18"/>
                    <a:pt x="64" y="18"/>
                    <a:pt x="64" y="18"/>
                  </a:cubicBezTo>
                  <a:cubicBezTo>
                    <a:pt x="62" y="26"/>
                    <a:pt x="59" y="36"/>
                    <a:pt x="56" y="45"/>
                  </a:cubicBezTo>
                  <a:cubicBezTo>
                    <a:pt x="41" y="90"/>
                    <a:pt x="41" y="90"/>
                    <a:pt x="41" y="90"/>
                  </a:cubicBezTo>
                  <a:lnTo>
                    <a:pt x="88" y="90"/>
                  </a:lnTo>
                  <a:close/>
                </a:path>
              </a:pathLst>
            </a:custGeom>
            <a:solidFill>
              <a:schemeClr val="bg2"/>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98"/>
            <p:cNvSpPr>
              <a:spLocks noEditPoints="1"/>
            </p:cNvSpPr>
            <p:nvPr/>
          </p:nvSpPr>
          <p:spPr bwMode="auto">
            <a:xfrm>
              <a:off x="4528662" y="4427549"/>
              <a:ext cx="156195" cy="248431"/>
            </a:xfrm>
            <a:custGeom>
              <a:avLst/>
              <a:gdLst>
                <a:gd name="T0" fmla="*/ 0 w 98"/>
                <a:gd name="T1" fmla="*/ 3 h 156"/>
                <a:gd name="T2" fmla="*/ 37 w 98"/>
                <a:gd name="T3" fmla="*/ 0 h 156"/>
                <a:gd name="T4" fmla="*/ 79 w 98"/>
                <a:gd name="T5" fmla="*/ 11 h 156"/>
                <a:gd name="T6" fmla="*/ 92 w 98"/>
                <a:gd name="T7" fmla="*/ 38 h 156"/>
                <a:gd name="T8" fmla="*/ 66 w 98"/>
                <a:gd name="T9" fmla="*/ 72 h 156"/>
                <a:gd name="T10" fmla="*/ 66 w 98"/>
                <a:gd name="T11" fmla="*/ 73 h 156"/>
                <a:gd name="T12" fmla="*/ 98 w 98"/>
                <a:gd name="T13" fmla="*/ 111 h 156"/>
                <a:gd name="T14" fmla="*/ 84 w 98"/>
                <a:gd name="T15" fmla="*/ 142 h 156"/>
                <a:gd name="T16" fmla="*/ 31 w 98"/>
                <a:gd name="T17" fmla="*/ 156 h 156"/>
                <a:gd name="T18" fmla="*/ 0 w 98"/>
                <a:gd name="T19" fmla="*/ 155 h 156"/>
                <a:gd name="T20" fmla="*/ 0 w 98"/>
                <a:gd name="T21" fmla="*/ 3 h 156"/>
                <a:gd name="T22" fmla="*/ 20 w 98"/>
                <a:gd name="T23" fmla="*/ 66 h 156"/>
                <a:gd name="T24" fmla="*/ 38 w 98"/>
                <a:gd name="T25" fmla="*/ 66 h 156"/>
                <a:gd name="T26" fmla="*/ 72 w 98"/>
                <a:gd name="T27" fmla="*/ 40 h 156"/>
                <a:gd name="T28" fmla="*/ 38 w 98"/>
                <a:gd name="T29" fmla="*/ 15 h 156"/>
                <a:gd name="T30" fmla="*/ 20 w 98"/>
                <a:gd name="T31" fmla="*/ 16 h 156"/>
                <a:gd name="T32" fmla="*/ 20 w 98"/>
                <a:gd name="T33" fmla="*/ 66 h 156"/>
                <a:gd name="T34" fmla="*/ 20 w 98"/>
                <a:gd name="T35" fmla="*/ 140 h 156"/>
                <a:gd name="T36" fmla="*/ 37 w 98"/>
                <a:gd name="T37" fmla="*/ 141 h 156"/>
                <a:gd name="T38" fmla="*/ 77 w 98"/>
                <a:gd name="T39" fmla="*/ 111 h 156"/>
                <a:gd name="T40" fmla="*/ 37 w 98"/>
                <a:gd name="T41" fmla="*/ 81 h 156"/>
                <a:gd name="T42" fmla="*/ 20 w 98"/>
                <a:gd name="T43" fmla="*/ 81 h 156"/>
                <a:gd name="T44" fmla="*/ 20 w 98"/>
                <a:gd name="T45" fmla="*/ 14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156">
                  <a:moveTo>
                    <a:pt x="0" y="3"/>
                  </a:moveTo>
                  <a:cubicBezTo>
                    <a:pt x="9" y="1"/>
                    <a:pt x="23" y="0"/>
                    <a:pt x="37" y="0"/>
                  </a:cubicBezTo>
                  <a:cubicBezTo>
                    <a:pt x="57" y="0"/>
                    <a:pt x="69" y="3"/>
                    <a:pt x="79" y="11"/>
                  </a:cubicBezTo>
                  <a:cubicBezTo>
                    <a:pt x="87" y="17"/>
                    <a:pt x="92" y="26"/>
                    <a:pt x="92" y="38"/>
                  </a:cubicBezTo>
                  <a:cubicBezTo>
                    <a:pt x="92" y="53"/>
                    <a:pt x="82" y="66"/>
                    <a:pt x="66" y="72"/>
                  </a:cubicBezTo>
                  <a:cubicBezTo>
                    <a:pt x="66" y="73"/>
                    <a:pt x="66" y="73"/>
                    <a:pt x="66" y="73"/>
                  </a:cubicBezTo>
                  <a:cubicBezTo>
                    <a:pt x="80" y="76"/>
                    <a:pt x="98" y="88"/>
                    <a:pt x="98" y="111"/>
                  </a:cubicBezTo>
                  <a:cubicBezTo>
                    <a:pt x="98" y="124"/>
                    <a:pt x="92" y="134"/>
                    <a:pt x="84" y="142"/>
                  </a:cubicBezTo>
                  <a:cubicBezTo>
                    <a:pt x="74" y="152"/>
                    <a:pt x="56" y="156"/>
                    <a:pt x="31" y="156"/>
                  </a:cubicBezTo>
                  <a:cubicBezTo>
                    <a:pt x="18" y="156"/>
                    <a:pt x="7" y="156"/>
                    <a:pt x="0" y="155"/>
                  </a:cubicBezTo>
                  <a:lnTo>
                    <a:pt x="0" y="3"/>
                  </a:lnTo>
                  <a:close/>
                  <a:moveTo>
                    <a:pt x="20" y="66"/>
                  </a:moveTo>
                  <a:cubicBezTo>
                    <a:pt x="38" y="66"/>
                    <a:pt x="38" y="66"/>
                    <a:pt x="38" y="66"/>
                  </a:cubicBezTo>
                  <a:cubicBezTo>
                    <a:pt x="59" y="66"/>
                    <a:pt x="72" y="55"/>
                    <a:pt x="72" y="40"/>
                  </a:cubicBezTo>
                  <a:cubicBezTo>
                    <a:pt x="72" y="22"/>
                    <a:pt x="58" y="15"/>
                    <a:pt x="38" y="15"/>
                  </a:cubicBezTo>
                  <a:cubicBezTo>
                    <a:pt x="29" y="15"/>
                    <a:pt x="23" y="16"/>
                    <a:pt x="20" y="16"/>
                  </a:cubicBezTo>
                  <a:lnTo>
                    <a:pt x="20" y="66"/>
                  </a:lnTo>
                  <a:close/>
                  <a:moveTo>
                    <a:pt x="20" y="140"/>
                  </a:moveTo>
                  <a:cubicBezTo>
                    <a:pt x="24" y="141"/>
                    <a:pt x="30" y="141"/>
                    <a:pt x="37" y="141"/>
                  </a:cubicBezTo>
                  <a:cubicBezTo>
                    <a:pt x="58" y="141"/>
                    <a:pt x="77" y="133"/>
                    <a:pt x="77" y="111"/>
                  </a:cubicBezTo>
                  <a:cubicBezTo>
                    <a:pt x="77" y="90"/>
                    <a:pt x="58" y="81"/>
                    <a:pt x="37" y="81"/>
                  </a:cubicBezTo>
                  <a:cubicBezTo>
                    <a:pt x="20" y="81"/>
                    <a:pt x="20" y="81"/>
                    <a:pt x="20" y="81"/>
                  </a:cubicBezTo>
                  <a:lnTo>
                    <a:pt x="20" y="140"/>
                  </a:lnTo>
                  <a:close/>
                </a:path>
              </a:pathLst>
            </a:custGeom>
            <a:solidFill>
              <a:schemeClr val="bg2"/>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99"/>
            <p:cNvSpPr/>
            <p:nvPr/>
          </p:nvSpPr>
          <p:spPr bwMode="auto">
            <a:xfrm>
              <a:off x="4552226" y="4741286"/>
              <a:ext cx="157542" cy="213422"/>
            </a:xfrm>
            <a:custGeom>
              <a:avLst/>
              <a:gdLst>
                <a:gd name="T0" fmla="*/ 99 w 99"/>
                <a:gd name="T1" fmla="*/ 128 h 134"/>
                <a:gd name="T2" fmla="*/ 64 w 99"/>
                <a:gd name="T3" fmla="*/ 134 h 134"/>
                <a:gd name="T4" fmla="*/ 0 w 99"/>
                <a:gd name="T5" fmla="*/ 68 h 134"/>
                <a:gd name="T6" fmla="*/ 68 w 99"/>
                <a:gd name="T7" fmla="*/ 0 h 134"/>
                <a:gd name="T8" fmla="*/ 99 w 99"/>
                <a:gd name="T9" fmla="*/ 5 h 134"/>
                <a:gd name="T10" fmla="*/ 95 w 99"/>
                <a:gd name="T11" fmla="*/ 19 h 134"/>
                <a:gd name="T12" fmla="*/ 69 w 99"/>
                <a:gd name="T13" fmla="*/ 14 h 134"/>
                <a:gd name="T14" fmla="*/ 18 w 99"/>
                <a:gd name="T15" fmla="*/ 67 h 134"/>
                <a:gd name="T16" fmla="*/ 68 w 99"/>
                <a:gd name="T17" fmla="*/ 119 h 134"/>
                <a:gd name="T18" fmla="*/ 95 w 99"/>
                <a:gd name="T19" fmla="*/ 114 h 134"/>
                <a:gd name="T20" fmla="*/ 99 w 99"/>
                <a:gd name="T21" fmla="*/ 12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134">
                  <a:moveTo>
                    <a:pt x="99" y="128"/>
                  </a:moveTo>
                  <a:cubicBezTo>
                    <a:pt x="93" y="131"/>
                    <a:pt x="80" y="134"/>
                    <a:pt x="64" y="134"/>
                  </a:cubicBezTo>
                  <a:cubicBezTo>
                    <a:pt x="28" y="134"/>
                    <a:pt x="0" y="111"/>
                    <a:pt x="0" y="68"/>
                  </a:cubicBezTo>
                  <a:cubicBezTo>
                    <a:pt x="0" y="27"/>
                    <a:pt x="28" y="0"/>
                    <a:pt x="68" y="0"/>
                  </a:cubicBezTo>
                  <a:cubicBezTo>
                    <a:pt x="84" y="0"/>
                    <a:pt x="95" y="3"/>
                    <a:pt x="99" y="5"/>
                  </a:cubicBezTo>
                  <a:cubicBezTo>
                    <a:pt x="95" y="19"/>
                    <a:pt x="95" y="19"/>
                    <a:pt x="95" y="19"/>
                  </a:cubicBezTo>
                  <a:cubicBezTo>
                    <a:pt x="89" y="16"/>
                    <a:pt x="80" y="14"/>
                    <a:pt x="69" y="14"/>
                  </a:cubicBezTo>
                  <a:cubicBezTo>
                    <a:pt x="38" y="14"/>
                    <a:pt x="18" y="33"/>
                    <a:pt x="18" y="67"/>
                  </a:cubicBezTo>
                  <a:cubicBezTo>
                    <a:pt x="18" y="99"/>
                    <a:pt x="36" y="119"/>
                    <a:pt x="68" y="119"/>
                  </a:cubicBezTo>
                  <a:cubicBezTo>
                    <a:pt x="78" y="119"/>
                    <a:pt x="89" y="117"/>
                    <a:pt x="95" y="114"/>
                  </a:cubicBezTo>
                  <a:lnTo>
                    <a:pt x="99" y="128"/>
                  </a:lnTo>
                  <a:close/>
                </a:path>
              </a:pathLst>
            </a:custGeom>
            <a:solidFill>
              <a:schemeClr val="bg2"/>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9" name="Group 10"/>
          <p:cNvGrpSpPr/>
          <p:nvPr/>
        </p:nvGrpSpPr>
        <p:grpSpPr>
          <a:xfrm>
            <a:off x="4435345" y="3037274"/>
            <a:ext cx="722020" cy="842870"/>
            <a:chOff x="3918693" y="2872329"/>
            <a:chExt cx="788382" cy="920340"/>
          </a:xfrm>
        </p:grpSpPr>
        <p:sp>
          <p:nvSpPr>
            <p:cNvPr id="60" name="Freeform 73"/>
            <p:cNvSpPr/>
            <p:nvPr/>
          </p:nvSpPr>
          <p:spPr bwMode="auto">
            <a:xfrm>
              <a:off x="3918693" y="2872329"/>
              <a:ext cx="788382" cy="920340"/>
            </a:xfrm>
            <a:custGeom>
              <a:avLst/>
              <a:gdLst>
                <a:gd name="T0" fmla="*/ 495 w 495"/>
                <a:gd name="T1" fmla="*/ 247 h 578"/>
                <a:gd name="T2" fmla="*/ 248 w 495"/>
                <a:gd name="T3" fmla="*/ 0 h 578"/>
                <a:gd name="T4" fmla="*/ 0 w 495"/>
                <a:gd name="T5" fmla="*/ 247 h 578"/>
                <a:gd name="T6" fmla="*/ 248 w 495"/>
                <a:gd name="T7" fmla="*/ 494 h 578"/>
                <a:gd name="T8" fmla="*/ 259 w 495"/>
                <a:gd name="T9" fmla="*/ 494 h 578"/>
                <a:gd name="T10" fmla="*/ 359 w 495"/>
                <a:gd name="T11" fmla="*/ 578 h 578"/>
                <a:gd name="T12" fmla="*/ 369 w 495"/>
                <a:gd name="T13" fmla="*/ 462 h 578"/>
                <a:gd name="T14" fmla="*/ 495 w 495"/>
                <a:gd name="T15" fmla="*/ 247 h 5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5" h="578">
                  <a:moveTo>
                    <a:pt x="495" y="247"/>
                  </a:moveTo>
                  <a:cubicBezTo>
                    <a:pt x="495" y="110"/>
                    <a:pt x="384" y="0"/>
                    <a:pt x="248" y="0"/>
                  </a:cubicBezTo>
                  <a:cubicBezTo>
                    <a:pt x="111" y="0"/>
                    <a:pt x="0" y="110"/>
                    <a:pt x="0" y="247"/>
                  </a:cubicBezTo>
                  <a:cubicBezTo>
                    <a:pt x="0" y="383"/>
                    <a:pt x="111" y="494"/>
                    <a:pt x="248" y="494"/>
                  </a:cubicBezTo>
                  <a:cubicBezTo>
                    <a:pt x="251" y="494"/>
                    <a:pt x="255" y="494"/>
                    <a:pt x="259" y="494"/>
                  </a:cubicBezTo>
                  <a:cubicBezTo>
                    <a:pt x="359" y="578"/>
                    <a:pt x="359" y="578"/>
                    <a:pt x="359" y="578"/>
                  </a:cubicBezTo>
                  <a:cubicBezTo>
                    <a:pt x="369" y="462"/>
                    <a:pt x="369" y="462"/>
                    <a:pt x="369" y="462"/>
                  </a:cubicBezTo>
                  <a:cubicBezTo>
                    <a:pt x="444" y="419"/>
                    <a:pt x="495" y="339"/>
                    <a:pt x="495" y="247"/>
                  </a:cubicBezTo>
                  <a:close/>
                </a:path>
              </a:pathLst>
            </a:custGeom>
            <a:solidFill>
              <a:schemeClr val="accent1"/>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100"/>
            <p:cNvSpPr>
              <a:spLocks noEditPoints="1"/>
            </p:cNvSpPr>
            <p:nvPr/>
          </p:nvSpPr>
          <p:spPr bwMode="auto">
            <a:xfrm>
              <a:off x="4149620" y="3238580"/>
              <a:ext cx="235639" cy="235639"/>
            </a:xfrm>
            <a:custGeom>
              <a:avLst/>
              <a:gdLst>
                <a:gd name="T0" fmla="*/ 148 w 148"/>
                <a:gd name="T1" fmla="*/ 145 h 148"/>
                <a:gd name="T2" fmla="*/ 145 w 148"/>
                <a:gd name="T3" fmla="*/ 148 h 148"/>
                <a:gd name="T4" fmla="*/ 3 w 148"/>
                <a:gd name="T5" fmla="*/ 148 h 148"/>
                <a:gd name="T6" fmla="*/ 0 w 148"/>
                <a:gd name="T7" fmla="*/ 145 h 148"/>
                <a:gd name="T8" fmla="*/ 0 w 148"/>
                <a:gd name="T9" fmla="*/ 3 h 148"/>
                <a:gd name="T10" fmla="*/ 3 w 148"/>
                <a:gd name="T11" fmla="*/ 0 h 148"/>
                <a:gd name="T12" fmla="*/ 145 w 148"/>
                <a:gd name="T13" fmla="*/ 0 h 148"/>
                <a:gd name="T14" fmla="*/ 148 w 148"/>
                <a:gd name="T15" fmla="*/ 3 h 148"/>
                <a:gd name="T16" fmla="*/ 148 w 148"/>
                <a:gd name="T17" fmla="*/ 145 h 148"/>
                <a:gd name="T18" fmla="*/ 4 w 148"/>
                <a:gd name="T19" fmla="*/ 140 h 148"/>
                <a:gd name="T20" fmla="*/ 144 w 148"/>
                <a:gd name="T21" fmla="*/ 140 h 148"/>
                <a:gd name="T22" fmla="*/ 144 w 148"/>
                <a:gd name="T23" fmla="*/ 8 h 148"/>
                <a:gd name="T24" fmla="*/ 4 w 148"/>
                <a:gd name="T25" fmla="*/ 8 h 148"/>
                <a:gd name="T26" fmla="*/ 4 w 148"/>
                <a:gd name="T27" fmla="*/ 14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148">
                  <a:moveTo>
                    <a:pt x="148" y="145"/>
                  </a:moveTo>
                  <a:cubicBezTo>
                    <a:pt x="148" y="147"/>
                    <a:pt x="147" y="148"/>
                    <a:pt x="145" y="148"/>
                  </a:cubicBezTo>
                  <a:cubicBezTo>
                    <a:pt x="3" y="148"/>
                    <a:pt x="3" y="148"/>
                    <a:pt x="3" y="148"/>
                  </a:cubicBezTo>
                  <a:cubicBezTo>
                    <a:pt x="1" y="148"/>
                    <a:pt x="0" y="147"/>
                    <a:pt x="0" y="145"/>
                  </a:cubicBezTo>
                  <a:cubicBezTo>
                    <a:pt x="0" y="3"/>
                    <a:pt x="0" y="3"/>
                    <a:pt x="0" y="3"/>
                  </a:cubicBezTo>
                  <a:cubicBezTo>
                    <a:pt x="0" y="1"/>
                    <a:pt x="1" y="0"/>
                    <a:pt x="3" y="0"/>
                  </a:cubicBezTo>
                  <a:cubicBezTo>
                    <a:pt x="145" y="0"/>
                    <a:pt x="145" y="0"/>
                    <a:pt x="145" y="0"/>
                  </a:cubicBezTo>
                  <a:cubicBezTo>
                    <a:pt x="147" y="0"/>
                    <a:pt x="148" y="1"/>
                    <a:pt x="148" y="3"/>
                  </a:cubicBezTo>
                  <a:lnTo>
                    <a:pt x="148" y="145"/>
                  </a:lnTo>
                  <a:close/>
                  <a:moveTo>
                    <a:pt x="4" y="140"/>
                  </a:moveTo>
                  <a:cubicBezTo>
                    <a:pt x="144" y="140"/>
                    <a:pt x="144" y="140"/>
                    <a:pt x="144" y="140"/>
                  </a:cubicBezTo>
                  <a:cubicBezTo>
                    <a:pt x="144" y="8"/>
                    <a:pt x="144" y="8"/>
                    <a:pt x="144" y="8"/>
                  </a:cubicBezTo>
                  <a:cubicBezTo>
                    <a:pt x="4" y="8"/>
                    <a:pt x="4" y="8"/>
                    <a:pt x="4" y="8"/>
                  </a:cubicBezTo>
                  <a:lnTo>
                    <a:pt x="4" y="140"/>
                  </a:lnTo>
                  <a:close/>
                </a:path>
              </a:pathLst>
            </a:custGeom>
            <a:solidFill>
              <a:schemeClr val="bg2"/>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101"/>
            <p:cNvSpPr/>
            <p:nvPr/>
          </p:nvSpPr>
          <p:spPr bwMode="auto">
            <a:xfrm>
              <a:off x="4152986" y="3154423"/>
              <a:ext cx="316430" cy="93582"/>
            </a:xfrm>
            <a:custGeom>
              <a:avLst/>
              <a:gdLst>
                <a:gd name="T0" fmla="*/ 144 w 199"/>
                <a:gd name="T1" fmla="*/ 59 h 59"/>
                <a:gd name="T2" fmla="*/ 142 w 199"/>
                <a:gd name="T3" fmla="*/ 59 h 59"/>
                <a:gd name="T4" fmla="*/ 142 w 199"/>
                <a:gd name="T5" fmla="*/ 55 h 59"/>
                <a:gd name="T6" fmla="*/ 190 w 199"/>
                <a:gd name="T7" fmla="*/ 5 h 59"/>
                <a:gd name="T8" fmla="*/ 55 w 199"/>
                <a:gd name="T9" fmla="*/ 5 h 59"/>
                <a:gd name="T10" fmla="*/ 5 w 199"/>
                <a:gd name="T11" fmla="*/ 58 h 59"/>
                <a:gd name="T12" fmla="*/ 1 w 199"/>
                <a:gd name="T13" fmla="*/ 58 h 59"/>
                <a:gd name="T14" fmla="*/ 1 w 199"/>
                <a:gd name="T15" fmla="*/ 54 h 59"/>
                <a:gd name="T16" fmla="*/ 52 w 199"/>
                <a:gd name="T17" fmla="*/ 1 h 59"/>
                <a:gd name="T18" fmla="*/ 54 w 199"/>
                <a:gd name="T19" fmla="*/ 1 h 59"/>
                <a:gd name="T20" fmla="*/ 196 w 199"/>
                <a:gd name="T21" fmla="*/ 1 h 59"/>
                <a:gd name="T22" fmla="*/ 199 w 199"/>
                <a:gd name="T23" fmla="*/ 2 h 59"/>
                <a:gd name="T24" fmla="*/ 198 w 199"/>
                <a:gd name="T25" fmla="*/ 4 h 59"/>
                <a:gd name="T26" fmla="*/ 146 w 199"/>
                <a:gd name="T27" fmla="*/ 59 h 59"/>
                <a:gd name="T28" fmla="*/ 144 w 199"/>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9" h="59">
                  <a:moveTo>
                    <a:pt x="144" y="59"/>
                  </a:moveTo>
                  <a:cubicBezTo>
                    <a:pt x="144" y="59"/>
                    <a:pt x="143" y="59"/>
                    <a:pt x="142" y="59"/>
                  </a:cubicBezTo>
                  <a:cubicBezTo>
                    <a:pt x="141" y="58"/>
                    <a:pt x="141" y="56"/>
                    <a:pt x="142" y="55"/>
                  </a:cubicBezTo>
                  <a:cubicBezTo>
                    <a:pt x="190" y="5"/>
                    <a:pt x="190" y="5"/>
                    <a:pt x="190" y="5"/>
                  </a:cubicBezTo>
                  <a:cubicBezTo>
                    <a:pt x="55" y="5"/>
                    <a:pt x="55" y="5"/>
                    <a:pt x="55" y="5"/>
                  </a:cubicBezTo>
                  <a:cubicBezTo>
                    <a:pt x="5" y="58"/>
                    <a:pt x="5" y="58"/>
                    <a:pt x="5" y="58"/>
                  </a:cubicBezTo>
                  <a:cubicBezTo>
                    <a:pt x="4" y="59"/>
                    <a:pt x="2" y="59"/>
                    <a:pt x="1" y="58"/>
                  </a:cubicBezTo>
                  <a:cubicBezTo>
                    <a:pt x="0" y="57"/>
                    <a:pt x="0" y="55"/>
                    <a:pt x="1" y="54"/>
                  </a:cubicBezTo>
                  <a:cubicBezTo>
                    <a:pt x="52" y="1"/>
                    <a:pt x="52" y="1"/>
                    <a:pt x="52" y="1"/>
                  </a:cubicBezTo>
                  <a:cubicBezTo>
                    <a:pt x="52" y="0"/>
                    <a:pt x="53" y="1"/>
                    <a:pt x="54" y="1"/>
                  </a:cubicBezTo>
                  <a:cubicBezTo>
                    <a:pt x="196" y="1"/>
                    <a:pt x="196" y="1"/>
                    <a:pt x="196" y="1"/>
                  </a:cubicBezTo>
                  <a:cubicBezTo>
                    <a:pt x="197" y="1"/>
                    <a:pt x="198" y="1"/>
                    <a:pt x="199" y="2"/>
                  </a:cubicBezTo>
                  <a:cubicBezTo>
                    <a:pt x="199" y="3"/>
                    <a:pt x="199" y="3"/>
                    <a:pt x="198" y="4"/>
                  </a:cubicBezTo>
                  <a:cubicBezTo>
                    <a:pt x="146" y="59"/>
                    <a:pt x="146" y="59"/>
                    <a:pt x="146" y="59"/>
                  </a:cubicBezTo>
                  <a:cubicBezTo>
                    <a:pt x="146" y="59"/>
                    <a:pt x="145" y="59"/>
                    <a:pt x="144" y="59"/>
                  </a:cubicBezTo>
                  <a:close/>
                </a:path>
              </a:pathLst>
            </a:custGeom>
            <a:solidFill>
              <a:schemeClr val="bg2"/>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102"/>
            <p:cNvSpPr/>
            <p:nvPr/>
          </p:nvSpPr>
          <p:spPr bwMode="auto">
            <a:xfrm>
              <a:off x="4379199" y="3155770"/>
              <a:ext cx="93582" cy="318450"/>
            </a:xfrm>
            <a:custGeom>
              <a:avLst/>
              <a:gdLst>
                <a:gd name="T0" fmla="*/ 3 w 59"/>
                <a:gd name="T1" fmla="*/ 200 h 200"/>
                <a:gd name="T2" fmla="*/ 1 w 59"/>
                <a:gd name="T3" fmla="*/ 199 h 200"/>
                <a:gd name="T4" fmla="*/ 1 w 59"/>
                <a:gd name="T5" fmla="*/ 195 h 200"/>
                <a:gd name="T6" fmla="*/ 53 w 59"/>
                <a:gd name="T7" fmla="*/ 138 h 200"/>
                <a:gd name="T8" fmla="*/ 52 w 59"/>
                <a:gd name="T9" fmla="*/ 2 h 200"/>
                <a:gd name="T10" fmla="*/ 54 w 59"/>
                <a:gd name="T11" fmla="*/ 0 h 200"/>
                <a:gd name="T12" fmla="*/ 57 w 59"/>
                <a:gd name="T13" fmla="*/ 2 h 200"/>
                <a:gd name="T14" fmla="*/ 59 w 59"/>
                <a:gd name="T15" fmla="*/ 139 h 200"/>
                <a:gd name="T16" fmla="*/ 58 w 59"/>
                <a:gd name="T17" fmla="*/ 141 h 200"/>
                <a:gd name="T18" fmla="*/ 5 w 59"/>
                <a:gd name="T19" fmla="*/ 199 h 200"/>
                <a:gd name="T20" fmla="*/ 3 w 59"/>
                <a:gd name="T21"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200">
                  <a:moveTo>
                    <a:pt x="3" y="200"/>
                  </a:moveTo>
                  <a:cubicBezTo>
                    <a:pt x="2" y="200"/>
                    <a:pt x="2" y="199"/>
                    <a:pt x="1" y="199"/>
                  </a:cubicBezTo>
                  <a:cubicBezTo>
                    <a:pt x="0" y="198"/>
                    <a:pt x="0" y="196"/>
                    <a:pt x="1" y="195"/>
                  </a:cubicBezTo>
                  <a:cubicBezTo>
                    <a:pt x="53" y="138"/>
                    <a:pt x="53" y="138"/>
                    <a:pt x="53" y="138"/>
                  </a:cubicBezTo>
                  <a:cubicBezTo>
                    <a:pt x="52" y="2"/>
                    <a:pt x="52" y="2"/>
                    <a:pt x="52" y="2"/>
                  </a:cubicBezTo>
                  <a:cubicBezTo>
                    <a:pt x="52" y="1"/>
                    <a:pt x="53" y="0"/>
                    <a:pt x="54" y="0"/>
                  </a:cubicBezTo>
                  <a:cubicBezTo>
                    <a:pt x="56" y="0"/>
                    <a:pt x="57" y="1"/>
                    <a:pt x="57" y="2"/>
                  </a:cubicBezTo>
                  <a:cubicBezTo>
                    <a:pt x="59" y="139"/>
                    <a:pt x="59" y="139"/>
                    <a:pt x="59" y="139"/>
                  </a:cubicBezTo>
                  <a:cubicBezTo>
                    <a:pt x="59" y="140"/>
                    <a:pt x="59" y="140"/>
                    <a:pt x="58" y="141"/>
                  </a:cubicBezTo>
                  <a:cubicBezTo>
                    <a:pt x="5" y="199"/>
                    <a:pt x="5" y="199"/>
                    <a:pt x="5" y="199"/>
                  </a:cubicBezTo>
                  <a:cubicBezTo>
                    <a:pt x="4" y="199"/>
                    <a:pt x="4" y="200"/>
                    <a:pt x="3" y="200"/>
                  </a:cubicBezTo>
                  <a:close/>
                </a:path>
              </a:pathLst>
            </a:custGeom>
            <a:solidFill>
              <a:schemeClr val="bg2"/>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103"/>
            <p:cNvSpPr/>
            <p:nvPr/>
          </p:nvSpPr>
          <p:spPr bwMode="auto">
            <a:xfrm>
              <a:off x="4235796" y="3154423"/>
              <a:ext cx="9426" cy="20198"/>
            </a:xfrm>
            <a:custGeom>
              <a:avLst/>
              <a:gdLst>
                <a:gd name="T0" fmla="*/ 3 w 6"/>
                <a:gd name="T1" fmla="*/ 13 h 13"/>
                <a:gd name="T2" fmla="*/ 0 w 6"/>
                <a:gd name="T3" fmla="*/ 9 h 13"/>
                <a:gd name="T4" fmla="*/ 0 w 6"/>
                <a:gd name="T5" fmla="*/ 4 h 13"/>
                <a:gd name="T6" fmla="*/ 3 w 6"/>
                <a:gd name="T7" fmla="*/ 1 h 13"/>
                <a:gd name="T8" fmla="*/ 6 w 6"/>
                <a:gd name="T9" fmla="*/ 3 h 13"/>
                <a:gd name="T10" fmla="*/ 6 w 6"/>
                <a:gd name="T11" fmla="*/ 9 h 13"/>
                <a:gd name="T12" fmla="*/ 3 w 6"/>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6" h="13">
                  <a:moveTo>
                    <a:pt x="3" y="13"/>
                  </a:moveTo>
                  <a:cubicBezTo>
                    <a:pt x="1" y="13"/>
                    <a:pt x="0" y="11"/>
                    <a:pt x="0" y="9"/>
                  </a:cubicBezTo>
                  <a:cubicBezTo>
                    <a:pt x="0" y="4"/>
                    <a:pt x="0" y="4"/>
                    <a:pt x="0" y="4"/>
                  </a:cubicBezTo>
                  <a:cubicBezTo>
                    <a:pt x="0" y="2"/>
                    <a:pt x="1" y="1"/>
                    <a:pt x="3" y="1"/>
                  </a:cubicBezTo>
                  <a:cubicBezTo>
                    <a:pt x="4" y="0"/>
                    <a:pt x="6" y="2"/>
                    <a:pt x="6" y="3"/>
                  </a:cubicBezTo>
                  <a:cubicBezTo>
                    <a:pt x="6" y="9"/>
                    <a:pt x="6" y="9"/>
                    <a:pt x="6" y="9"/>
                  </a:cubicBezTo>
                  <a:cubicBezTo>
                    <a:pt x="6" y="11"/>
                    <a:pt x="4" y="13"/>
                    <a:pt x="3" y="13"/>
                  </a:cubicBezTo>
                  <a:close/>
                </a:path>
              </a:pathLst>
            </a:custGeom>
            <a:solidFill>
              <a:schemeClr val="bg2"/>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104"/>
            <p:cNvSpPr>
              <a:spLocks noEditPoints="1"/>
            </p:cNvSpPr>
            <p:nvPr/>
          </p:nvSpPr>
          <p:spPr bwMode="auto">
            <a:xfrm>
              <a:off x="4171837" y="3180007"/>
              <a:ext cx="74731" cy="273342"/>
            </a:xfrm>
            <a:custGeom>
              <a:avLst/>
              <a:gdLst>
                <a:gd name="T0" fmla="*/ 1 w 47"/>
                <a:gd name="T1" fmla="*/ 171 h 172"/>
                <a:gd name="T2" fmla="*/ 8 w 47"/>
                <a:gd name="T3" fmla="*/ 159 h 172"/>
                <a:gd name="T4" fmla="*/ 12 w 47"/>
                <a:gd name="T5" fmla="*/ 163 h 172"/>
                <a:gd name="T6" fmla="*/ 3 w 47"/>
                <a:gd name="T7" fmla="*/ 172 h 172"/>
                <a:gd name="T8" fmla="*/ 15 w 47"/>
                <a:gd name="T9" fmla="*/ 155 h 172"/>
                <a:gd name="T10" fmla="*/ 22 w 47"/>
                <a:gd name="T11" fmla="*/ 144 h 172"/>
                <a:gd name="T12" fmla="*/ 26 w 47"/>
                <a:gd name="T13" fmla="*/ 147 h 172"/>
                <a:gd name="T14" fmla="*/ 17 w 47"/>
                <a:gd name="T15" fmla="*/ 156 h 172"/>
                <a:gd name="T16" fmla="*/ 30 w 47"/>
                <a:gd name="T17" fmla="*/ 139 h 172"/>
                <a:gd name="T18" fmla="*/ 37 w 47"/>
                <a:gd name="T19" fmla="*/ 128 h 172"/>
                <a:gd name="T20" fmla="*/ 41 w 47"/>
                <a:gd name="T21" fmla="*/ 131 h 172"/>
                <a:gd name="T22" fmla="*/ 32 w 47"/>
                <a:gd name="T23" fmla="*/ 140 h 172"/>
                <a:gd name="T24" fmla="*/ 42 w 47"/>
                <a:gd name="T25" fmla="*/ 122 h 172"/>
                <a:gd name="T26" fmla="*/ 45 w 47"/>
                <a:gd name="T27" fmla="*/ 108 h 172"/>
                <a:gd name="T28" fmla="*/ 47 w 47"/>
                <a:gd name="T29" fmla="*/ 122 h 172"/>
                <a:gd name="T30" fmla="*/ 44 w 47"/>
                <a:gd name="T31" fmla="*/ 105 h 172"/>
                <a:gd name="T32" fmla="*/ 42 w 47"/>
                <a:gd name="T33" fmla="*/ 90 h 172"/>
                <a:gd name="T34" fmla="*/ 47 w 47"/>
                <a:gd name="T35" fmla="*/ 89 h 172"/>
                <a:gd name="T36" fmla="*/ 44 w 47"/>
                <a:gd name="T37" fmla="*/ 105 h 172"/>
                <a:gd name="T38" fmla="*/ 41 w 47"/>
                <a:gd name="T39" fmla="*/ 80 h 172"/>
                <a:gd name="T40" fmla="*/ 44 w 47"/>
                <a:gd name="T41" fmla="*/ 65 h 172"/>
                <a:gd name="T42" fmla="*/ 47 w 47"/>
                <a:gd name="T43" fmla="*/ 80 h 172"/>
                <a:gd name="T44" fmla="*/ 44 w 47"/>
                <a:gd name="T45" fmla="*/ 61 h 172"/>
                <a:gd name="T46" fmla="*/ 41 w 47"/>
                <a:gd name="T47" fmla="*/ 47 h 172"/>
                <a:gd name="T48" fmla="*/ 46 w 47"/>
                <a:gd name="T49" fmla="*/ 46 h 172"/>
                <a:gd name="T50" fmla="*/ 44 w 47"/>
                <a:gd name="T51" fmla="*/ 61 h 172"/>
                <a:gd name="T52" fmla="*/ 41 w 47"/>
                <a:gd name="T53" fmla="*/ 35 h 172"/>
                <a:gd name="T54" fmla="*/ 43 w 47"/>
                <a:gd name="T55" fmla="*/ 22 h 172"/>
                <a:gd name="T56" fmla="*/ 46 w 47"/>
                <a:gd name="T57" fmla="*/ 35 h 172"/>
                <a:gd name="T58" fmla="*/ 43 w 47"/>
                <a:gd name="T59" fmla="*/ 37 h 172"/>
                <a:gd name="T60" fmla="*/ 40 w 47"/>
                <a:gd name="T61" fmla="*/ 12 h 172"/>
                <a:gd name="T62" fmla="*/ 43 w 47"/>
                <a:gd name="T63" fmla="*/ 0 h 172"/>
                <a:gd name="T64" fmla="*/ 46 w 47"/>
                <a:gd name="T65" fmla="*/ 1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 h="172">
                  <a:moveTo>
                    <a:pt x="3" y="172"/>
                  </a:moveTo>
                  <a:cubicBezTo>
                    <a:pt x="2" y="172"/>
                    <a:pt x="1" y="172"/>
                    <a:pt x="1" y="171"/>
                  </a:cubicBezTo>
                  <a:cubicBezTo>
                    <a:pt x="0" y="170"/>
                    <a:pt x="0" y="168"/>
                    <a:pt x="1" y="167"/>
                  </a:cubicBezTo>
                  <a:cubicBezTo>
                    <a:pt x="8" y="159"/>
                    <a:pt x="8" y="159"/>
                    <a:pt x="8" y="159"/>
                  </a:cubicBezTo>
                  <a:cubicBezTo>
                    <a:pt x="9" y="158"/>
                    <a:pt x="11" y="158"/>
                    <a:pt x="12" y="159"/>
                  </a:cubicBezTo>
                  <a:cubicBezTo>
                    <a:pt x="13" y="160"/>
                    <a:pt x="13" y="162"/>
                    <a:pt x="12" y="163"/>
                  </a:cubicBezTo>
                  <a:cubicBezTo>
                    <a:pt x="5" y="171"/>
                    <a:pt x="5" y="171"/>
                    <a:pt x="5" y="171"/>
                  </a:cubicBezTo>
                  <a:cubicBezTo>
                    <a:pt x="4" y="171"/>
                    <a:pt x="3" y="172"/>
                    <a:pt x="3" y="172"/>
                  </a:cubicBezTo>
                  <a:close/>
                  <a:moveTo>
                    <a:pt x="17" y="156"/>
                  </a:moveTo>
                  <a:cubicBezTo>
                    <a:pt x="16" y="156"/>
                    <a:pt x="16" y="156"/>
                    <a:pt x="15" y="155"/>
                  </a:cubicBezTo>
                  <a:cubicBezTo>
                    <a:pt x="14" y="154"/>
                    <a:pt x="14" y="153"/>
                    <a:pt x="15" y="151"/>
                  </a:cubicBezTo>
                  <a:cubicBezTo>
                    <a:pt x="22" y="144"/>
                    <a:pt x="22" y="144"/>
                    <a:pt x="22" y="144"/>
                  </a:cubicBezTo>
                  <a:cubicBezTo>
                    <a:pt x="23" y="142"/>
                    <a:pt x="25" y="142"/>
                    <a:pt x="26" y="143"/>
                  </a:cubicBezTo>
                  <a:cubicBezTo>
                    <a:pt x="27" y="144"/>
                    <a:pt x="27" y="146"/>
                    <a:pt x="26" y="147"/>
                  </a:cubicBezTo>
                  <a:cubicBezTo>
                    <a:pt x="19" y="155"/>
                    <a:pt x="19" y="155"/>
                    <a:pt x="19" y="155"/>
                  </a:cubicBezTo>
                  <a:cubicBezTo>
                    <a:pt x="19" y="156"/>
                    <a:pt x="18" y="156"/>
                    <a:pt x="17" y="156"/>
                  </a:cubicBezTo>
                  <a:close/>
                  <a:moveTo>
                    <a:pt x="32" y="140"/>
                  </a:moveTo>
                  <a:cubicBezTo>
                    <a:pt x="31" y="140"/>
                    <a:pt x="30" y="140"/>
                    <a:pt x="30" y="139"/>
                  </a:cubicBezTo>
                  <a:cubicBezTo>
                    <a:pt x="29" y="138"/>
                    <a:pt x="29" y="137"/>
                    <a:pt x="30" y="136"/>
                  </a:cubicBezTo>
                  <a:cubicBezTo>
                    <a:pt x="37" y="128"/>
                    <a:pt x="37" y="128"/>
                    <a:pt x="37" y="128"/>
                  </a:cubicBezTo>
                  <a:cubicBezTo>
                    <a:pt x="38" y="127"/>
                    <a:pt x="40" y="127"/>
                    <a:pt x="41" y="128"/>
                  </a:cubicBezTo>
                  <a:cubicBezTo>
                    <a:pt x="42" y="129"/>
                    <a:pt x="42" y="130"/>
                    <a:pt x="41" y="131"/>
                  </a:cubicBezTo>
                  <a:cubicBezTo>
                    <a:pt x="34" y="139"/>
                    <a:pt x="34" y="139"/>
                    <a:pt x="34" y="139"/>
                  </a:cubicBezTo>
                  <a:cubicBezTo>
                    <a:pt x="33" y="140"/>
                    <a:pt x="32" y="140"/>
                    <a:pt x="32" y="140"/>
                  </a:cubicBezTo>
                  <a:close/>
                  <a:moveTo>
                    <a:pt x="45" y="125"/>
                  </a:moveTo>
                  <a:cubicBezTo>
                    <a:pt x="43" y="125"/>
                    <a:pt x="42" y="123"/>
                    <a:pt x="42" y="122"/>
                  </a:cubicBezTo>
                  <a:cubicBezTo>
                    <a:pt x="42" y="111"/>
                    <a:pt x="42" y="111"/>
                    <a:pt x="42" y="111"/>
                  </a:cubicBezTo>
                  <a:cubicBezTo>
                    <a:pt x="42" y="109"/>
                    <a:pt x="43" y="108"/>
                    <a:pt x="45" y="108"/>
                  </a:cubicBezTo>
                  <a:cubicBezTo>
                    <a:pt x="46" y="108"/>
                    <a:pt x="47" y="109"/>
                    <a:pt x="47" y="110"/>
                  </a:cubicBezTo>
                  <a:cubicBezTo>
                    <a:pt x="47" y="122"/>
                    <a:pt x="47" y="122"/>
                    <a:pt x="47" y="122"/>
                  </a:cubicBezTo>
                  <a:cubicBezTo>
                    <a:pt x="47" y="123"/>
                    <a:pt x="46" y="125"/>
                    <a:pt x="45" y="125"/>
                  </a:cubicBezTo>
                  <a:close/>
                  <a:moveTo>
                    <a:pt x="44" y="105"/>
                  </a:moveTo>
                  <a:cubicBezTo>
                    <a:pt x="43" y="105"/>
                    <a:pt x="42" y="103"/>
                    <a:pt x="42" y="101"/>
                  </a:cubicBezTo>
                  <a:cubicBezTo>
                    <a:pt x="42" y="90"/>
                    <a:pt x="42" y="90"/>
                    <a:pt x="42" y="90"/>
                  </a:cubicBezTo>
                  <a:cubicBezTo>
                    <a:pt x="42" y="88"/>
                    <a:pt x="43" y="87"/>
                    <a:pt x="44" y="87"/>
                  </a:cubicBezTo>
                  <a:cubicBezTo>
                    <a:pt x="46" y="86"/>
                    <a:pt x="47" y="88"/>
                    <a:pt x="47" y="89"/>
                  </a:cubicBezTo>
                  <a:cubicBezTo>
                    <a:pt x="47" y="101"/>
                    <a:pt x="47" y="101"/>
                    <a:pt x="47" y="101"/>
                  </a:cubicBezTo>
                  <a:cubicBezTo>
                    <a:pt x="47" y="103"/>
                    <a:pt x="46" y="105"/>
                    <a:pt x="44" y="105"/>
                  </a:cubicBezTo>
                  <a:close/>
                  <a:moveTo>
                    <a:pt x="44" y="85"/>
                  </a:moveTo>
                  <a:cubicBezTo>
                    <a:pt x="43" y="85"/>
                    <a:pt x="41" y="82"/>
                    <a:pt x="41" y="80"/>
                  </a:cubicBezTo>
                  <a:cubicBezTo>
                    <a:pt x="41" y="69"/>
                    <a:pt x="41" y="69"/>
                    <a:pt x="41" y="69"/>
                  </a:cubicBezTo>
                  <a:cubicBezTo>
                    <a:pt x="41" y="67"/>
                    <a:pt x="42" y="65"/>
                    <a:pt x="44" y="65"/>
                  </a:cubicBezTo>
                  <a:cubicBezTo>
                    <a:pt x="45" y="65"/>
                    <a:pt x="47" y="66"/>
                    <a:pt x="47" y="68"/>
                  </a:cubicBezTo>
                  <a:cubicBezTo>
                    <a:pt x="47" y="80"/>
                    <a:pt x="47" y="80"/>
                    <a:pt x="47" y="80"/>
                  </a:cubicBezTo>
                  <a:cubicBezTo>
                    <a:pt x="47" y="82"/>
                    <a:pt x="46" y="85"/>
                    <a:pt x="44" y="85"/>
                  </a:cubicBezTo>
                  <a:close/>
                  <a:moveTo>
                    <a:pt x="44" y="61"/>
                  </a:moveTo>
                  <a:cubicBezTo>
                    <a:pt x="42" y="61"/>
                    <a:pt x="41" y="59"/>
                    <a:pt x="41" y="58"/>
                  </a:cubicBezTo>
                  <a:cubicBezTo>
                    <a:pt x="41" y="47"/>
                    <a:pt x="41" y="47"/>
                    <a:pt x="41" y="47"/>
                  </a:cubicBezTo>
                  <a:cubicBezTo>
                    <a:pt x="41" y="45"/>
                    <a:pt x="42" y="44"/>
                    <a:pt x="44" y="44"/>
                  </a:cubicBezTo>
                  <a:cubicBezTo>
                    <a:pt x="45" y="43"/>
                    <a:pt x="46" y="45"/>
                    <a:pt x="46" y="46"/>
                  </a:cubicBezTo>
                  <a:cubicBezTo>
                    <a:pt x="47" y="58"/>
                    <a:pt x="47" y="58"/>
                    <a:pt x="47" y="58"/>
                  </a:cubicBezTo>
                  <a:cubicBezTo>
                    <a:pt x="47" y="59"/>
                    <a:pt x="45" y="61"/>
                    <a:pt x="44" y="61"/>
                  </a:cubicBezTo>
                  <a:close/>
                  <a:moveTo>
                    <a:pt x="43" y="37"/>
                  </a:moveTo>
                  <a:cubicBezTo>
                    <a:pt x="42" y="37"/>
                    <a:pt x="41" y="36"/>
                    <a:pt x="41" y="35"/>
                  </a:cubicBezTo>
                  <a:cubicBezTo>
                    <a:pt x="41" y="24"/>
                    <a:pt x="41" y="24"/>
                    <a:pt x="41" y="24"/>
                  </a:cubicBezTo>
                  <a:cubicBezTo>
                    <a:pt x="41" y="23"/>
                    <a:pt x="42" y="22"/>
                    <a:pt x="43" y="22"/>
                  </a:cubicBezTo>
                  <a:cubicBezTo>
                    <a:pt x="45" y="22"/>
                    <a:pt x="46" y="23"/>
                    <a:pt x="46" y="25"/>
                  </a:cubicBezTo>
                  <a:cubicBezTo>
                    <a:pt x="46" y="35"/>
                    <a:pt x="46" y="35"/>
                    <a:pt x="46" y="35"/>
                  </a:cubicBezTo>
                  <a:cubicBezTo>
                    <a:pt x="46" y="36"/>
                    <a:pt x="45" y="37"/>
                    <a:pt x="44" y="37"/>
                  </a:cubicBezTo>
                  <a:lnTo>
                    <a:pt x="43" y="37"/>
                  </a:lnTo>
                  <a:close/>
                  <a:moveTo>
                    <a:pt x="43" y="13"/>
                  </a:moveTo>
                  <a:cubicBezTo>
                    <a:pt x="42" y="13"/>
                    <a:pt x="40" y="14"/>
                    <a:pt x="40" y="12"/>
                  </a:cubicBezTo>
                  <a:cubicBezTo>
                    <a:pt x="40" y="2"/>
                    <a:pt x="40" y="2"/>
                    <a:pt x="40" y="2"/>
                  </a:cubicBezTo>
                  <a:cubicBezTo>
                    <a:pt x="40" y="1"/>
                    <a:pt x="41" y="0"/>
                    <a:pt x="43" y="0"/>
                  </a:cubicBezTo>
                  <a:cubicBezTo>
                    <a:pt x="44" y="0"/>
                    <a:pt x="46" y="1"/>
                    <a:pt x="46" y="3"/>
                  </a:cubicBezTo>
                  <a:cubicBezTo>
                    <a:pt x="46" y="12"/>
                    <a:pt x="46" y="12"/>
                    <a:pt x="46" y="12"/>
                  </a:cubicBezTo>
                  <a:cubicBezTo>
                    <a:pt x="46" y="13"/>
                    <a:pt x="45" y="13"/>
                    <a:pt x="43" y="13"/>
                  </a:cubicBezTo>
                  <a:close/>
                </a:path>
              </a:pathLst>
            </a:custGeom>
            <a:solidFill>
              <a:schemeClr val="bg2"/>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105"/>
            <p:cNvSpPr/>
            <p:nvPr/>
          </p:nvSpPr>
          <p:spPr bwMode="auto">
            <a:xfrm>
              <a:off x="4154332" y="3456715"/>
              <a:ext cx="14138" cy="16158"/>
            </a:xfrm>
            <a:custGeom>
              <a:avLst/>
              <a:gdLst>
                <a:gd name="T0" fmla="*/ 3 w 9"/>
                <a:gd name="T1" fmla="*/ 10 h 10"/>
                <a:gd name="T2" fmla="*/ 1 w 9"/>
                <a:gd name="T3" fmla="*/ 9 h 10"/>
                <a:gd name="T4" fmla="*/ 1 w 9"/>
                <a:gd name="T5" fmla="*/ 5 h 10"/>
                <a:gd name="T6" fmla="*/ 4 w 9"/>
                <a:gd name="T7" fmla="*/ 1 h 10"/>
                <a:gd name="T8" fmla="*/ 8 w 9"/>
                <a:gd name="T9" fmla="*/ 1 h 10"/>
                <a:gd name="T10" fmla="*/ 8 w 9"/>
                <a:gd name="T11" fmla="*/ 5 h 10"/>
                <a:gd name="T12" fmla="*/ 5 w 9"/>
                <a:gd name="T13" fmla="*/ 9 h 10"/>
                <a:gd name="T14" fmla="*/ 3 w 9"/>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3" y="10"/>
                  </a:moveTo>
                  <a:cubicBezTo>
                    <a:pt x="2" y="10"/>
                    <a:pt x="1" y="9"/>
                    <a:pt x="1" y="9"/>
                  </a:cubicBezTo>
                  <a:cubicBezTo>
                    <a:pt x="0" y="8"/>
                    <a:pt x="0" y="6"/>
                    <a:pt x="1" y="5"/>
                  </a:cubicBezTo>
                  <a:cubicBezTo>
                    <a:pt x="4" y="1"/>
                    <a:pt x="4" y="1"/>
                    <a:pt x="4" y="1"/>
                  </a:cubicBezTo>
                  <a:cubicBezTo>
                    <a:pt x="5" y="0"/>
                    <a:pt x="7" y="0"/>
                    <a:pt x="8" y="1"/>
                  </a:cubicBezTo>
                  <a:cubicBezTo>
                    <a:pt x="9" y="2"/>
                    <a:pt x="9" y="4"/>
                    <a:pt x="8" y="5"/>
                  </a:cubicBezTo>
                  <a:cubicBezTo>
                    <a:pt x="5" y="9"/>
                    <a:pt x="5" y="9"/>
                    <a:pt x="5" y="9"/>
                  </a:cubicBezTo>
                  <a:cubicBezTo>
                    <a:pt x="4" y="9"/>
                    <a:pt x="3" y="10"/>
                    <a:pt x="3" y="10"/>
                  </a:cubicBezTo>
                  <a:close/>
                </a:path>
              </a:pathLst>
            </a:custGeom>
            <a:solidFill>
              <a:schemeClr val="bg2"/>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106"/>
            <p:cNvSpPr/>
            <p:nvPr/>
          </p:nvSpPr>
          <p:spPr bwMode="auto">
            <a:xfrm>
              <a:off x="4238489" y="3372558"/>
              <a:ext cx="17505" cy="6059"/>
            </a:xfrm>
            <a:custGeom>
              <a:avLst/>
              <a:gdLst>
                <a:gd name="T0" fmla="*/ 8 w 11"/>
                <a:gd name="T1" fmla="*/ 4 h 4"/>
                <a:gd name="T2" fmla="*/ 8 w 11"/>
                <a:gd name="T3" fmla="*/ 4 h 4"/>
                <a:gd name="T4" fmla="*/ 3 w 11"/>
                <a:gd name="T5" fmla="*/ 4 h 4"/>
                <a:gd name="T6" fmla="*/ 0 w 11"/>
                <a:gd name="T7" fmla="*/ 2 h 4"/>
                <a:gd name="T8" fmla="*/ 3 w 11"/>
                <a:gd name="T9" fmla="*/ 0 h 4"/>
                <a:gd name="T10" fmla="*/ 3 w 11"/>
                <a:gd name="T11" fmla="*/ 0 h 4"/>
                <a:gd name="T12" fmla="*/ 8 w 11"/>
                <a:gd name="T13" fmla="*/ 0 h 4"/>
                <a:gd name="T14" fmla="*/ 11 w 11"/>
                <a:gd name="T15" fmla="*/ 2 h 4"/>
                <a:gd name="T16" fmla="*/ 8 w 11"/>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4">
                  <a:moveTo>
                    <a:pt x="8" y="4"/>
                  </a:moveTo>
                  <a:cubicBezTo>
                    <a:pt x="8" y="4"/>
                    <a:pt x="8" y="4"/>
                    <a:pt x="8" y="4"/>
                  </a:cubicBezTo>
                  <a:cubicBezTo>
                    <a:pt x="3" y="4"/>
                    <a:pt x="3" y="4"/>
                    <a:pt x="3" y="4"/>
                  </a:cubicBezTo>
                  <a:cubicBezTo>
                    <a:pt x="1" y="4"/>
                    <a:pt x="0" y="4"/>
                    <a:pt x="0" y="2"/>
                  </a:cubicBezTo>
                  <a:cubicBezTo>
                    <a:pt x="0" y="1"/>
                    <a:pt x="1" y="0"/>
                    <a:pt x="3" y="0"/>
                  </a:cubicBezTo>
                  <a:cubicBezTo>
                    <a:pt x="3" y="0"/>
                    <a:pt x="3" y="0"/>
                    <a:pt x="3" y="0"/>
                  </a:cubicBezTo>
                  <a:cubicBezTo>
                    <a:pt x="8" y="0"/>
                    <a:pt x="8" y="0"/>
                    <a:pt x="8" y="0"/>
                  </a:cubicBezTo>
                  <a:cubicBezTo>
                    <a:pt x="10" y="0"/>
                    <a:pt x="11" y="0"/>
                    <a:pt x="11" y="2"/>
                  </a:cubicBezTo>
                  <a:cubicBezTo>
                    <a:pt x="11" y="3"/>
                    <a:pt x="10" y="4"/>
                    <a:pt x="8" y="4"/>
                  </a:cubicBezTo>
                  <a:close/>
                </a:path>
              </a:pathLst>
            </a:custGeom>
            <a:solidFill>
              <a:schemeClr val="bg2"/>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107"/>
            <p:cNvSpPr>
              <a:spLocks noEditPoints="1"/>
            </p:cNvSpPr>
            <p:nvPr/>
          </p:nvSpPr>
          <p:spPr bwMode="auto">
            <a:xfrm>
              <a:off x="4266093" y="3365826"/>
              <a:ext cx="175046" cy="14138"/>
            </a:xfrm>
            <a:custGeom>
              <a:avLst/>
              <a:gdLst>
                <a:gd name="T0" fmla="*/ 108 w 110"/>
                <a:gd name="T1" fmla="*/ 8 h 9"/>
                <a:gd name="T2" fmla="*/ 107 w 110"/>
                <a:gd name="T3" fmla="*/ 8 h 9"/>
                <a:gd name="T4" fmla="*/ 96 w 110"/>
                <a:gd name="T5" fmla="*/ 9 h 9"/>
                <a:gd name="T6" fmla="*/ 93 w 110"/>
                <a:gd name="T7" fmla="*/ 6 h 9"/>
                <a:gd name="T8" fmla="*/ 96 w 110"/>
                <a:gd name="T9" fmla="*/ 4 h 9"/>
                <a:gd name="T10" fmla="*/ 108 w 110"/>
                <a:gd name="T11" fmla="*/ 4 h 9"/>
                <a:gd name="T12" fmla="*/ 110 w 110"/>
                <a:gd name="T13" fmla="*/ 6 h 9"/>
                <a:gd name="T14" fmla="*/ 108 w 110"/>
                <a:gd name="T15" fmla="*/ 8 h 9"/>
                <a:gd name="T16" fmla="*/ 84 w 110"/>
                <a:gd name="T17" fmla="*/ 8 h 9"/>
                <a:gd name="T18" fmla="*/ 84 w 110"/>
                <a:gd name="T19" fmla="*/ 8 h 9"/>
                <a:gd name="T20" fmla="*/ 73 w 110"/>
                <a:gd name="T21" fmla="*/ 9 h 9"/>
                <a:gd name="T22" fmla="*/ 70 w 110"/>
                <a:gd name="T23" fmla="*/ 4 h 9"/>
                <a:gd name="T24" fmla="*/ 73 w 110"/>
                <a:gd name="T25" fmla="*/ 0 h 9"/>
                <a:gd name="T26" fmla="*/ 73 w 110"/>
                <a:gd name="T27" fmla="*/ 0 h 9"/>
                <a:gd name="T28" fmla="*/ 84 w 110"/>
                <a:gd name="T29" fmla="*/ 2 h 9"/>
                <a:gd name="T30" fmla="*/ 87 w 110"/>
                <a:gd name="T31" fmla="*/ 5 h 9"/>
                <a:gd name="T32" fmla="*/ 84 w 110"/>
                <a:gd name="T33" fmla="*/ 8 h 9"/>
                <a:gd name="T34" fmla="*/ 61 w 110"/>
                <a:gd name="T35" fmla="*/ 8 h 9"/>
                <a:gd name="T36" fmla="*/ 61 w 110"/>
                <a:gd name="T37" fmla="*/ 8 h 9"/>
                <a:gd name="T38" fmla="*/ 49 w 110"/>
                <a:gd name="T39" fmla="*/ 9 h 9"/>
                <a:gd name="T40" fmla="*/ 47 w 110"/>
                <a:gd name="T41" fmla="*/ 4 h 9"/>
                <a:gd name="T42" fmla="*/ 49 w 110"/>
                <a:gd name="T43" fmla="*/ 0 h 9"/>
                <a:gd name="T44" fmla="*/ 49 w 110"/>
                <a:gd name="T45" fmla="*/ 0 h 9"/>
                <a:gd name="T46" fmla="*/ 61 w 110"/>
                <a:gd name="T47" fmla="*/ 2 h 9"/>
                <a:gd name="T48" fmla="*/ 64 w 110"/>
                <a:gd name="T49" fmla="*/ 5 h 9"/>
                <a:gd name="T50" fmla="*/ 61 w 110"/>
                <a:gd name="T51" fmla="*/ 8 h 9"/>
                <a:gd name="T52" fmla="*/ 38 w 110"/>
                <a:gd name="T53" fmla="*/ 8 h 9"/>
                <a:gd name="T54" fmla="*/ 38 w 110"/>
                <a:gd name="T55" fmla="*/ 8 h 9"/>
                <a:gd name="T56" fmla="*/ 26 w 110"/>
                <a:gd name="T57" fmla="*/ 8 h 9"/>
                <a:gd name="T58" fmla="*/ 23 w 110"/>
                <a:gd name="T59" fmla="*/ 4 h 9"/>
                <a:gd name="T60" fmla="*/ 26 w 110"/>
                <a:gd name="T61" fmla="*/ 0 h 9"/>
                <a:gd name="T62" fmla="*/ 26 w 110"/>
                <a:gd name="T63" fmla="*/ 0 h 9"/>
                <a:gd name="T64" fmla="*/ 38 w 110"/>
                <a:gd name="T65" fmla="*/ 2 h 9"/>
                <a:gd name="T66" fmla="*/ 40 w 110"/>
                <a:gd name="T67" fmla="*/ 5 h 9"/>
                <a:gd name="T68" fmla="*/ 38 w 110"/>
                <a:gd name="T69" fmla="*/ 8 h 9"/>
                <a:gd name="T70" fmla="*/ 14 w 110"/>
                <a:gd name="T71" fmla="*/ 8 h 9"/>
                <a:gd name="T72" fmla="*/ 14 w 110"/>
                <a:gd name="T73" fmla="*/ 8 h 9"/>
                <a:gd name="T74" fmla="*/ 3 w 110"/>
                <a:gd name="T75" fmla="*/ 8 h 9"/>
                <a:gd name="T76" fmla="*/ 0 w 110"/>
                <a:gd name="T77" fmla="*/ 4 h 9"/>
                <a:gd name="T78" fmla="*/ 3 w 110"/>
                <a:gd name="T79" fmla="*/ 0 h 9"/>
                <a:gd name="T80" fmla="*/ 3 w 110"/>
                <a:gd name="T81" fmla="*/ 0 h 9"/>
                <a:gd name="T82" fmla="*/ 15 w 110"/>
                <a:gd name="T83" fmla="*/ 2 h 9"/>
                <a:gd name="T84" fmla="*/ 17 w 110"/>
                <a:gd name="T85" fmla="*/ 5 h 9"/>
                <a:gd name="T86" fmla="*/ 14 w 110"/>
                <a:gd name="T8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0" h="9">
                  <a:moveTo>
                    <a:pt x="108" y="8"/>
                  </a:moveTo>
                  <a:cubicBezTo>
                    <a:pt x="107" y="8"/>
                    <a:pt x="107" y="8"/>
                    <a:pt x="107" y="8"/>
                  </a:cubicBezTo>
                  <a:cubicBezTo>
                    <a:pt x="96" y="9"/>
                    <a:pt x="96" y="9"/>
                    <a:pt x="96" y="9"/>
                  </a:cubicBezTo>
                  <a:cubicBezTo>
                    <a:pt x="94" y="9"/>
                    <a:pt x="93" y="8"/>
                    <a:pt x="93" y="6"/>
                  </a:cubicBezTo>
                  <a:cubicBezTo>
                    <a:pt x="93" y="5"/>
                    <a:pt x="94" y="4"/>
                    <a:pt x="96" y="4"/>
                  </a:cubicBezTo>
                  <a:cubicBezTo>
                    <a:pt x="108" y="4"/>
                    <a:pt x="108" y="4"/>
                    <a:pt x="108" y="4"/>
                  </a:cubicBezTo>
                  <a:cubicBezTo>
                    <a:pt x="109" y="4"/>
                    <a:pt x="110" y="4"/>
                    <a:pt x="110" y="6"/>
                  </a:cubicBezTo>
                  <a:cubicBezTo>
                    <a:pt x="110" y="8"/>
                    <a:pt x="109" y="8"/>
                    <a:pt x="108" y="8"/>
                  </a:cubicBezTo>
                  <a:close/>
                  <a:moveTo>
                    <a:pt x="84" y="8"/>
                  </a:moveTo>
                  <a:cubicBezTo>
                    <a:pt x="84" y="8"/>
                    <a:pt x="84" y="8"/>
                    <a:pt x="84" y="8"/>
                  </a:cubicBezTo>
                  <a:cubicBezTo>
                    <a:pt x="73" y="9"/>
                    <a:pt x="73" y="9"/>
                    <a:pt x="73" y="9"/>
                  </a:cubicBezTo>
                  <a:cubicBezTo>
                    <a:pt x="71" y="9"/>
                    <a:pt x="70" y="6"/>
                    <a:pt x="70" y="4"/>
                  </a:cubicBezTo>
                  <a:cubicBezTo>
                    <a:pt x="70" y="3"/>
                    <a:pt x="71" y="0"/>
                    <a:pt x="73" y="0"/>
                  </a:cubicBezTo>
                  <a:cubicBezTo>
                    <a:pt x="73" y="0"/>
                    <a:pt x="73" y="0"/>
                    <a:pt x="73" y="0"/>
                  </a:cubicBezTo>
                  <a:cubicBezTo>
                    <a:pt x="84" y="2"/>
                    <a:pt x="84" y="2"/>
                    <a:pt x="84" y="2"/>
                  </a:cubicBezTo>
                  <a:cubicBezTo>
                    <a:pt x="86" y="2"/>
                    <a:pt x="87" y="3"/>
                    <a:pt x="87" y="5"/>
                  </a:cubicBezTo>
                  <a:cubicBezTo>
                    <a:pt x="87" y="6"/>
                    <a:pt x="86" y="8"/>
                    <a:pt x="84" y="8"/>
                  </a:cubicBezTo>
                  <a:close/>
                  <a:moveTo>
                    <a:pt x="61" y="8"/>
                  </a:moveTo>
                  <a:cubicBezTo>
                    <a:pt x="61" y="8"/>
                    <a:pt x="61" y="8"/>
                    <a:pt x="61" y="8"/>
                  </a:cubicBezTo>
                  <a:cubicBezTo>
                    <a:pt x="49" y="9"/>
                    <a:pt x="49" y="9"/>
                    <a:pt x="49" y="9"/>
                  </a:cubicBezTo>
                  <a:cubicBezTo>
                    <a:pt x="48" y="9"/>
                    <a:pt x="47" y="6"/>
                    <a:pt x="47" y="4"/>
                  </a:cubicBezTo>
                  <a:cubicBezTo>
                    <a:pt x="47" y="3"/>
                    <a:pt x="48" y="0"/>
                    <a:pt x="49" y="0"/>
                  </a:cubicBezTo>
                  <a:cubicBezTo>
                    <a:pt x="49" y="0"/>
                    <a:pt x="49" y="0"/>
                    <a:pt x="49" y="0"/>
                  </a:cubicBezTo>
                  <a:cubicBezTo>
                    <a:pt x="61" y="2"/>
                    <a:pt x="61" y="2"/>
                    <a:pt x="61" y="2"/>
                  </a:cubicBezTo>
                  <a:cubicBezTo>
                    <a:pt x="63" y="2"/>
                    <a:pt x="64" y="3"/>
                    <a:pt x="64" y="5"/>
                  </a:cubicBezTo>
                  <a:cubicBezTo>
                    <a:pt x="64" y="6"/>
                    <a:pt x="63" y="8"/>
                    <a:pt x="61" y="8"/>
                  </a:cubicBezTo>
                  <a:close/>
                  <a:moveTo>
                    <a:pt x="38" y="8"/>
                  </a:moveTo>
                  <a:cubicBezTo>
                    <a:pt x="38" y="8"/>
                    <a:pt x="38" y="8"/>
                    <a:pt x="38" y="8"/>
                  </a:cubicBezTo>
                  <a:cubicBezTo>
                    <a:pt x="26" y="8"/>
                    <a:pt x="26" y="8"/>
                    <a:pt x="26" y="8"/>
                  </a:cubicBezTo>
                  <a:cubicBezTo>
                    <a:pt x="25" y="8"/>
                    <a:pt x="23" y="6"/>
                    <a:pt x="23" y="4"/>
                  </a:cubicBezTo>
                  <a:cubicBezTo>
                    <a:pt x="23" y="3"/>
                    <a:pt x="25" y="0"/>
                    <a:pt x="26" y="0"/>
                  </a:cubicBezTo>
                  <a:cubicBezTo>
                    <a:pt x="26" y="0"/>
                    <a:pt x="26" y="0"/>
                    <a:pt x="26" y="0"/>
                  </a:cubicBezTo>
                  <a:cubicBezTo>
                    <a:pt x="38" y="2"/>
                    <a:pt x="38" y="2"/>
                    <a:pt x="38" y="2"/>
                  </a:cubicBezTo>
                  <a:cubicBezTo>
                    <a:pt x="39" y="2"/>
                    <a:pt x="40" y="3"/>
                    <a:pt x="40" y="5"/>
                  </a:cubicBezTo>
                  <a:cubicBezTo>
                    <a:pt x="40" y="6"/>
                    <a:pt x="39" y="8"/>
                    <a:pt x="38" y="8"/>
                  </a:cubicBezTo>
                  <a:close/>
                  <a:moveTo>
                    <a:pt x="14" y="8"/>
                  </a:moveTo>
                  <a:cubicBezTo>
                    <a:pt x="14" y="8"/>
                    <a:pt x="14" y="8"/>
                    <a:pt x="14" y="8"/>
                  </a:cubicBezTo>
                  <a:cubicBezTo>
                    <a:pt x="3" y="8"/>
                    <a:pt x="3" y="8"/>
                    <a:pt x="3" y="8"/>
                  </a:cubicBezTo>
                  <a:cubicBezTo>
                    <a:pt x="1" y="8"/>
                    <a:pt x="0" y="6"/>
                    <a:pt x="0" y="4"/>
                  </a:cubicBezTo>
                  <a:cubicBezTo>
                    <a:pt x="0" y="3"/>
                    <a:pt x="1" y="0"/>
                    <a:pt x="3" y="0"/>
                  </a:cubicBezTo>
                  <a:cubicBezTo>
                    <a:pt x="3" y="0"/>
                    <a:pt x="3" y="0"/>
                    <a:pt x="3" y="0"/>
                  </a:cubicBezTo>
                  <a:cubicBezTo>
                    <a:pt x="15" y="2"/>
                    <a:pt x="15" y="2"/>
                    <a:pt x="15" y="2"/>
                  </a:cubicBezTo>
                  <a:cubicBezTo>
                    <a:pt x="16" y="2"/>
                    <a:pt x="17" y="3"/>
                    <a:pt x="17" y="5"/>
                  </a:cubicBezTo>
                  <a:cubicBezTo>
                    <a:pt x="17" y="6"/>
                    <a:pt x="16" y="8"/>
                    <a:pt x="14" y="8"/>
                  </a:cubicBezTo>
                  <a:close/>
                </a:path>
              </a:pathLst>
            </a:custGeom>
            <a:solidFill>
              <a:schemeClr val="bg2"/>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Freeform 108"/>
            <p:cNvSpPr/>
            <p:nvPr/>
          </p:nvSpPr>
          <p:spPr bwMode="auto">
            <a:xfrm>
              <a:off x="4450565" y="3372558"/>
              <a:ext cx="17505" cy="7406"/>
            </a:xfrm>
            <a:custGeom>
              <a:avLst/>
              <a:gdLst>
                <a:gd name="T0" fmla="*/ 9 w 11"/>
                <a:gd name="T1" fmla="*/ 4 h 5"/>
                <a:gd name="T2" fmla="*/ 9 w 11"/>
                <a:gd name="T3" fmla="*/ 4 h 5"/>
                <a:gd name="T4" fmla="*/ 3 w 11"/>
                <a:gd name="T5" fmla="*/ 5 h 5"/>
                <a:gd name="T6" fmla="*/ 0 w 11"/>
                <a:gd name="T7" fmla="*/ 2 h 5"/>
                <a:gd name="T8" fmla="*/ 3 w 11"/>
                <a:gd name="T9" fmla="*/ 0 h 5"/>
                <a:gd name="T10" fmla="*/ 3 w 11"/>
                <a:gd name="T11" fmla="*/ 0 h 5"/>
                <a:gd name="T12" fmla="*/ 9 w 11"/>
                <a:gd name="T13" fmla="*/ 0 h 5"/>
                <a:gd name="T14" fmla="*/ 11 w 11"/>
                <a:gd name="T15" fmla="*/ 2 h 5"/>
                <a:gd name="T16" fmla="*/ 9 w 11"/>
                <a:gd name="T1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
                  <a:moveTo>
                    <a:pt x="9" y="4"/>
                  </a:moveTo>
                  <a:cubicBezTo>
                    <a:pt x="9" y="4"/>
                    <a:pt x="9" y="4"/>
                    <a:pt x="9" y="4"/>
                  </a:cubicBezTo>
                  <a:cubicBezTo>
                    <a:pt x="3" y="5"/>
                    <a:pt x="3" y="5"/>
                    <a:pt x="3" y="5"/>
                  </a:cubicBezTo>
                  <a:cubicBezTo>
                    <a:pt x="2" y="5"/>
                    <a:pt x="0" y="4"/>
                    <a:pt x="0" y="2"/>
                  </a:cubicBezTo>
                  <a:cubicBezTo>
                    <a:pt x="0" y="1"/>
                    <a:pt x="2" y="0"/>
                    <a:pt x="3" y="0"/>
                  </a:cubicBezTo>
                  <a:cubicBezTo>
                    <a:pt x="3" y="0"/>
                    <a:pt x="3" y="0"/>
                    <a:pt x="3" y="0"/>
                  </a:cubicBezTo>
                  <a:cubicBezTo>
                    <a:pt x="9" y="0"/>
                    <a:pt x="9" y="0"/>
                    <a:pt x="9" y="0"/>
                  </a:cubicBezTo>
                  <a:cubicBezTo>
                    <a:pt x="10" y="0"/>
                    <a:pt x="11" y="0"/>
                    <a:pt x="11" y="2"/>
                  </a:cubicBezTo>
                  <a:cubicBezTo>
                    <a:pt x="11" y="3"/>
                    <a:pt x="10" y="4"/>
                    <a:pt x="9" y="4"/>
                  </a:cubicBezTo>
                  <a:close/>
                </a:path>
              </a:pathLst>
            </a:custGeom>
            <a:solidFill>
              <a:schemeClr val="bg2"/>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Freeform 109"/>
            <p:cNvSpPr>
              <a:spLocks noEditPoints="1"/>
            </p:cNvSpPr>
            <p:nvPr/>
          </p:nvSpPr>
          <p:spPr bwMode="auto">
            <a:xfrm>
              <a:off x="4085660" y="3155770"/>
              <a:ext cx="65306" cy="53860"/>
            </a:xfrm>
            <a:custGeom>
              <a:avLst/>
              <a:gdLst>
                <a:gd name="T0" fmla="*/ 2 w 41"/>
                <a:gd name="T1" fmla="*/ 11 h 34"/>
                <a:gd name="T2" fmla="*/ 21 w 41"/>
                <a:gd name="T3" fmla="*/ 0 h 34"/>
                <a:gd name="T4" fmla="*/ 39 w 41"/>
                <a:gd name="T5" fmla="*/ 11 h 34"/>
                <a:gd name="T6" fmla="*/ 39 w 41"/>
                <a:gd name="T7" fmla="*/ 27 h 34"/>
                <a:gd name="T8" fmla="*/ 41 w 41"/>
                <a:gd name="T9" fmla="*/ 33 h 34"/>
                <a:gd name="T10" fmla="*/ 30 w 41"/>
                <a:gd name="T11" fmla="*/ 33 h 34"/>
                <a:gd name="T12" fmla="*/ 29 w 41"/>
                <a:gd name="T13" fmla="*/ 30 h 34"/>
                <a:gd name="T14" fmla="*/ 14 w 41"/>
                <a:gd name="T15" fmla="*/ 34 h 34"/>
                <a:gd name="T16" fmla="*/ 0 w 41"/>
                <a:gd name="T17" fmla="*/ 24 h 34"/>
                <a:gd name="T18" fmla="*/ 13 w 41"/>
                <a:gd name="T19" fmla="*/ 14 h 34"/>
                <a:gd name="T20" fmla="*/ 24 w 41"/>
                <a:gd name="T21" fmla="*/ 13 h 34"/>
                <a:gd name="T22" fmla="*/ 29 w 41"/>
                <a:gd name="T23" fmla="*/ 10 h 34"/>
                <a:gd name="T24" fmla="*/ 20 w 41"/>
                <a:gd name="T25" fmla="*/ 6 h 34"/>
                <a:gd name="T26" fmla="*/ 12 w 41"/>
                <a:gd name="T27" fmla="*/ 11 h 34"/>
                <a:gd name="T28" fmla="*/ 2 w 41"/>
                <a:gd name="T29" fmla="*/ 11 h 34"/>
                <a:gd name="T30" fmla="*/ 29 w 41"/>
                <a:gd name="T31" fmla="*/ 17 h 34"/>
                <a:gd name="T32" fmla="*/ 23 w 41"/>
                <a:gd name="T33" fmla="*/ 19 h 34"/>
                <a:gd name="T34" fmla="*/ 17 w 41"/>
                <a:gd name="T35" fmla="*/ 19 h 34"/>
                <a:gd name="T36" fmla="*/ 11 w 41"/>
                <a:gd name="T37" fmla="*/ 24 h 34"/>
                <a:gd name="T38" fmla="*/ 18 w 41"/>
                <a:gd name="T39" fmla="*/ 28 h 34"/>
                <a:gd name="T40" fmla="*/ 29 w 41"/>
                <a:gd name="T41" fmla="*/ 20 h 34"/>
                <a:gd name="T42" fmla="*/ 29 w 41"/>
                <a:gd name="T4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 h="34">
                  <a:moveTo>
                    <a:pt x="2" y="11"/>
                  </a:moveTo>
                  <a:cubicBezTo>
                    <a:pt x="3" y="1"/>
                    <a:pt x="12" y="0"/>
                    <a:pt x="21" y="0"/>
                  </a:cubicBezTo>
                  <a:cubicBezTo>
                    <a:pt x="36" y="0"/>
                    <a:pt x="39" y="5"/>
                    <a:pt x="39" y="11"/>
                  </a:cubicBezTo>
                  <a:cubicBezTo>
                    <a:pt x="39" y="27"/>
                    <a:pt x="39" y="27"/>
                    <a:pt x="39" y="27"/>
                  </a:cubicBezTo>
                  <a:cubicBezTo>
                    <a:pt x="39" y="29"/>
                    <a:pt x="40" y="31"/>
                    <a:pt x="41" y="33"/>
                  </a:cubicBezTo>
                  <a:cubicBezTo>
                    <a:pt x="30" y="33"/>
                    <a:pt x="30" y="33"/>
                    <a:pt x="30" y="33"/>
                  </a:cubicBezTo>
                  <a:cubicBezTo>
                    <a:pt x="30" y="32"/>
                    <a:pt x="29" y="31"/>
                    <a:pt x="29" y="30"/>
                  </a:cubicBezTo>
                  <a:cubicBezTo>
                    <a:pt x="26" y="33"/>
                    <a:pt x="19" y="34"/>
                    <a:pt x="14" y="34"/>
                  </a:cubicBezTo>
                  <a:cubicBezTo>
                    <a:pt x="6" y="34"/>
                    <a:pt x="0" y="31"/>
                    <a:pt x="0" y="24"/>
                  </a:cubicBezTo>
                  <a:cubicBezTo>
                    <a:pt x="0" y="16"/>
                    <a:pt x="7" y="14"/>
                    <a:pt x="13" y="14"/>
                  </a:cubicBezTo>
                  <a:cubicBezTo>
                    <a:pt x="24" y="13"/>
                    <a:pt x="24" y="13"/>
                    <a:pt x="24" y="13"/>
                  </a:cubicBezTo>
                  <a:cubicBezTo>
                    <a:pt x="28" y="13"/>
                    <a:pt x="29" y="12"/>
                    <a:pt x="29" y="10"/>
                  </a:cubicBezTo>
                  <a:cubicBezTo>
                    <a:pt x="29" y="7"/>
                    <a:pt x="27" y="6"/>
                    <a:pt x="20" y="6"/>
                  </a:cubicBezTo>
                  <a:cubicBezTo>
                    <a:pt x="16" y="6"/>
                    <a:pt x="14" y="6"/>
                    <a:pt x="12" y="11"/>
                  </a:cubicBezTo>
                  <a:lnTo>
                    <a:pt x="2" y="11"/>
                  </a:lnTo>
                  <a:close/>
                  <a:moveTo>
                    <a:pt x="29" y="17"/>
                  </a:moveTo>
                  <a:cubicBezTo>
                    <a:pt x="27" y="18"/>
                    <a:pt x="25" y="19"/>
                    <a:pt x="23" y="19"/>
                  </a:cubicBezTo>
                  <a:cubicBezTo>
                    <a:pt x="17" y="19"/>
                    <a:pt x="17" y="19"/>
                    <a:pt x="17" y="19"/>
                  </a:cubicBezTo>
                  <a:cubicBezTo>
                    <a:pt x="13" y="20"/>
                    <a:pt x="11" y="21"/>
                    <a:pt x="11" y="24"/>
                  </a:cubicBezTo>
                  <a:cubicBezTo>
                    <a:pt x="11" y="26"/>
                    <a:pt x="14" y="28"/>
                    <a:pt x="18" y="28"/>
                  </a:cubicBezTo>
                  <a:cubicBezTo>
                    <a:pt x="23" y="28"/>
                    <a:pt x="29" y="25"/>
                    <a:pt x="29" y="20"/>
                  </a:cubicBezTo>
                  <a:lnTo>
                    <a:pt x="29" y="17"/>
                  </a:lnTo>
                  <a:close/>
                </a:path>
              </a:pathLst>
            </a:custGeom>
            <a:solidFill>
              <a:schemeClr val="bg2"/>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110"/>
            <p:cNvSpPr>
              <a:spLocks noEditPoints="1"/>
            </p:cNvSpPr>
            <p:nvPr/>
          </p:nvSpPr>
          <p:spPr bwMode="auto">
            <a:xfrm>
              <a:off x="4219638" y="3041317"/>
              <a:ext cx="66652" cy="71365"/>
            </a:xfrm>
            <a:custGeom>
              <a:avLst/>
              <a:gdLst>
                <a:gd name="T0" fmla="*/ 0 w 42"/>
                <a:gd name="T1" fmla="*/ 0 h 45"/>
                <a:gd name="T2" fmla="*/ 11 w 42"/>
                <a:gd name="T3" fmla="*/ 0 h 45"/>
                <a:gd name="T4" fmla="*/ 11 w 42"/>
                <a:gd name="T5" fmla="*/ 15 h 45"/>
                <a:gd name="T6" fmla="*/ 11 w 42"/>
                <a:gd name="T7" fmla="*/ 15 h 45"/>
                <a:gd name="T8" fmla="*/ 24 w 42"/>
                <a:gd name="T9" fmla="*/ 11 h 45"/>
                <a:gd name="T10" fmla="*/ 42 w 42"/>
                <a:gd name="T11" fmla="*/ 28 h 45"/>
                <a:gd name="T12" fmla="*/ 23 w 42"/>
                <a:gd name="T13" fmla="*/ 45 h 45"/>
                <a:gd name="T14" fmla="*/ 11 w 42"/>
                <a:gd name="T15" fmla="*/ 40 h 45"/>
                <a:gd name="T16" fmla="*/ 11 w 42"/>
                <a:gd name="T17" fmla="*/ 40 h 45"/>
                <a:gd name="T18" fmla="*/ 11 w 42"/>
                <a:gd name="T19" fmla="*/ 44 h 45"/>
                <a:gd name="T20" fmla="*/ 0 w 42"/>
                <a:gd name="T21" fmla="*/ 44 h 45"/>
                <a:gd name="T22" fmla="*/ 0 w 42"/>
                <a:gd name="T23" fmla="*/ 0 h 45"/>
                <a:gd name="T24" fmla="*/ 21 w 42"/>
                <a:gd name="T25" fmla="*/ 37 h 45"/>
                <a:gd name="T26" fmla="*/ 31 w 42"/>
                <a:gd name="T27" fmla="*/ 28 h 45"/>
                <a:gd name="T28" fmla="*/ 21 w 42"/>
                <a:gd name="T29" fmla="*/ 18 h 45"/>
                <a:gd name="T30" fmla="*/ 11 w 42"/>
                <a:gd name="T31" fmla="*/ 28 h 45"/>
                <a:gd name="T32" fmla="*/ 21 w 42"/>
                <a:gd name="T33"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45">
                  <a:moveTo>
                    <a:pt x="0" y="0"/>
                  </a:moveTo>
                  <a:cubicBezTo>
                    <a:pt x="11" y="0"/>
                    <a:pt x="11" y="0"/>
                    <a:pt x="11" y="0"/>
                  </a:cubicBezTo>
                  <a:cubicBezTo>
                    <a:pt x="11" y="15"/>
                    <a:pt x="11" y="15"/>
                    <a:pt x="11" y="15"/>
                  </a:cubicBezTo>
                  <a:cubicBezTo>
                    <a:pt x="11" y="15"/>
                    <a:pt x="11" y="15"/>
                    <a:pt x="11" y="15"/>
                  </a:cubicBezTo>
                  <a:cubicBezTo>
                    <a:pt x="13" y="13"/>
                    <a:pt x="18" y="11"/>
                    <a:pt x="24" y="11"/>
                  </a:cubicBezTo>
                  <a:cubicBezTo>
                    <a:pt x="34" y="11"/>
                    <a:pt x="42" y="17"/>
                    <a:pt x="42" y="28"/>
                  </a:cubicBezTo>
                  <a:cubicBezTo>
                    <a:pt x="42" y="39"/>
                    <a:pt x="33" y="45"/>
                    <a:pt x="23" y="45"/>
                  </a:cubicBezTo>
                  <a:cubicBezTo>
                    <a:pt x="18" y="45"/>
                    <a:pt x="15" y="44"/>
                    <a:pt x="11" y="40"/>
                  </a:cubicBezTo>
                  <a:cubicBezTo>
                    <a:pt x="11" y="40"/>
                    <a:pt x="11" y="40"/>
                    <a:pt x="11" y="40"/>
                  </a:cubicBezTo>
                  <a:cubicBezTo>
                    <a:pt x="11" y="44"/>
                    <a:pt x="11" y="44"/>
                    <a:pt x="11" y="44"/>
                  </a:cubicBezTo>
                  <a:cubicBezTo>
                    <a:pt x="0" y="44"/>
                    <a:pt x="0" y="44"/>
                    <a:pt x="0" y="44"/>
                  </a:cubicBezTo>
                  <a:lnTo>
                    <a:pt x="0" y="0"/>
                  </a:lnTo>
                  <a:close/>
                  <a:moveTo>
                    <a:pt x="21" y="37"/>
                  </a:moveTo>
                  <a:cubicBezTo>
                    <a:pt x="26" y="37"/>
                    <a:pt x="31" y="34"/>
                    <a:pt x="31" y="28"/>
                  </a:cubicBezTo>
                  <a:cubicBezTo>
                    <a:pt x="31" y="22"/>
                    <a:pt x="26" y="18"/>
                    <a:pt x="21" y="18"/>
                  </a:cubicBezTo>
                  <a:cubicBezTo>
                    <a:pt x="15" y="18"/>
                    <a:pt x="11" y="22"/>
                    <a:pt x="11" y="28"/>
                  </a:cubicBezTo>
                  <a:cubicBezTo>
                    <a:pt x="11" y="34"/>
                    <a:pt x="15" y="37"/>
                    <a:pt x="21" y="37"/>
                  </a:cubicBezTo>
                  <a:close/>
                </a:path>
              </a:pathLst>
            </a:custGeom>
            <a:solidFill>
              <a:schemeClr val="bg2"/>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Freeform 111"/>
            <p:cNvSpPr/>
            <p:nvPr/>
          </p:nvSpPr>
          <p:spPr bwMode="auto">
            <a:xfrm>
              <a:off x="4469416" y="3076326"/>
              <a:ext cx="65306" cy="55880"/>
            </a:xfrm>
            <a:custGeom>
              <a:avLst/>
              <a:gdLst>
                <a:gd name="T0" fmla="*/ 30 w 41"/>
                <a:gd name="T1" fmla="*/ 13 h 35"/>
                <a:gd name="T2" fmla="*/ 21 w 41"/>
                <a:gd name="T3" fmla="*/ 8 h 35"/>
                <a:gd name="T4" fmla="*/ 11 w 41"/>
                <a:gd name="T5" fmla="*/ 17 h 35"/>
                <a:gd name="T6" fmla="*/ 21 w 41"/>
                <a:gd name="T7" fmla="*/ 27 h 35"/>
                <a:gd name="T8" fmla="*/ 30 w 41"/>
                <a:gd name="T9" fmla="*/ 21 h 35"/>
                <a:gd name="T10" fmla="*/ 41 w 41"/>
                <a:gd name="T11" fmla="*/ 21 h 35"/>
                <a:gd name="T12" fmla="*/ 20 w 41"/>
                <a:gd name="T13" fmla="*/ 35 h 35"/>
                <a:gd name="T14" fmla="*/ 0 w 41"/>
                <a:gd name="T15" fmla="*/ 17 h 35"/>
                <a:gd name="T16" fmla="*/ 21 w 41"/>
                <a:gd name="T17" fmla="*/ 0 h 35"/>
                <a:gd name="T18" fmla="*/ 41 w 41"/>
                <a:gd name="T19" fmla="*/ 13 h 35"/>
                <a:gd name="T20" fmla="*/ 30 w 41"/>
                <a:gd name="T21"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35">
                  <a:moveTo>
                    <a:pt x="30" y="13"/>
                  </a:moveTo>
                  <a:cubicBezTo>
                    <a:pt x="29" y="9"/>
                    <a:pt x="25" y="8"/>
                    <a:pt x="21" y="8"/>
                  </a:cubicBezTo>
                  <a:cubicBezTo>
                    <a:pt x="14" y="8"/>
                    <a:pt x="11" y="11"/>
                    <a:pt x="11" y="17"/>
                  </a:cubicBezTo>
                  <a:cubicBezTo>
                    <a:pt x="11" y="24"/>
                    <a:pt x="14" y="27"/>
                    <a:pt x="21" y="27"/>
                  </a:cubicBezTo>
                  <a:cubicBezTo>
                    <a:pt x="26" y="27"/>
                    <a:pt x="29" y="25"/>
                    <a:pt x="30" y="21"/>
                  </a:cubicBezTo>
                  <a:cubicBezTo>
                    <a:pt x="41" y="21"/>
                    <a:pt x="41" y="21"/>
                    <a:pt x="41" y="21"/>
                  </a:cubicBezTo>
                  <a:cubicBezTo>
                    <a:pt x="39" y="32"/>
                    <a:pt x="31" y="35"/>
                    <a:pt x="20" y="35"/>
                  </a:cubicBezTo>
                  <a:cubicBezTo>
                    <a:pt x="8" y="35"/>
                    <a:pt x="0" y="30"/>
                    <a:pt x="0" y="17"/>
                  </a:cubicBezTo>
                  <a:cubicBezTo>
                    <a:pt x="0" y="5"/>
                    <a:pt x="8" y="0"/>
                    <a:pt x="21" y="0"/>
                  </a:cubicBezTo>
                  <a:cubicBezTo>
                    <a:pt x="29" y="0"/>
                    <a:pt x="39" y="2"/>
                    <a:pt x="41" y="13"/>
                  </a:cubicBezTo>
                  <a:lnTo>
                    <a:pt x="30" y="13"/>
                  </a:lnTo>
                  <a:close/>
                </a:path>
              </a:pathLst>
            </a:custGeom>
            <a:solidFill>
              <a:schemeClr val="bg2"/>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73" name="Group 11"/>
          <p:cNvGrpSpPr/>
          <p:nvPr/>
        </p:nvGrpSpPr>
        <p:grpSpPr>
          <a:xfrm>
            <a:off x="5001371" y="2202421"/>
            <a:ext cx="654196" cy="763331"/>
            <a:chOff x="4536741" y="1960742"/>
            <a:chExt cx="714324" cy="833490"/>
          </a:xfrm>
        </p:grpSpPr>
        <p:sp>
          <p:nvSpPr>
            <p:cNvPr id="74" name="Freeform 71"/>
            <p:cNvSpPr/>
            <p:nvPr/>
          </p:nvSpPr>
          <p:spPr bwMode="auto">
            <a:xfrm>
              <a:off x="4536741" y="1960742"/>
              <a:ext cx="714324" cy="833490"/>
            </a:xfrm>
            <a:custGeom>
              <a:avLst/>
              <a:gdLst>
                <a:gd name="T0" fmla="*/ 449 w 449"/>
                <a:gd name="T1" fmla="*/ 224 h 524"/>
                <a:gd name="T2" fmla="*/ 225 w 449"/>
                <a:gd name="T3" fmla="*/ 0 h 524"/>
                <a:gd name="T4" fmla="*/ 0 w 449"/>
                <a:gd name="T5" fmla="*/ 224 h 524"/>
                <a:gd name="T6" fmla="*/ 225 w 449"/>
                <a:gd name="T7" fmla="*/ 448 h 524"/>
                <a:gd name="T8" fmla="*/ 235 w 449"/>
                <a:gd name="T9" fmla="*/ 448 h 524"/>
                <a:gd name="T10" fmla="*/ 325 w 449"/>
                <a:gd name="T11" fmla="*/ 524 h 524"/>
                <a:gd name="T12" fmla="*/ 335 w 449"/>
                <a:gd name="T13" fmla="*/ 419 h 524"/>
                <a:gd name="T14" fmla="*/ 449 w 449"/>
                <a:gd name="T15" fmla="*/ 224 h 5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9" h="524">
                  <a:moveTo>
                    <a:pt x="449" y="224"/>
                  </a:moveTo>
                  <a:cubicBezTo>
                    <a:pt x="449" y="100"/>
                    <a:pt x="348" y="0"/>
                    <a:pt x="225" y="0"/>
                  </a:cubicBezTo>
                  <a:cubicBezTo>
                    <a:pt x="101" y="0"/>
                    <a:pt x="0" y="100"/>
                    <a:pt x="0" y="224"/>
                  </a:cubicBezTo>
                  <a:cubicBezTo>
                    <a:pt x="0" y="348"/>
                    <a:pt x="101" y="448"/>
                    <a:pt x="225" y="448"/>
                  </a:cubicBezTo>
                  <a:cubicBezTo>
                    <a:pt x="228" y="448"/>
                    <a:pt x="231" y="448"/>
                    <a:pt x="235" y="448"/>
                  </a:cubicBezTo>
                  <a:cubicBezTo>
                    <a:pt x="325" y="524"/>
                    <a:pt x="325" y="524"/>
                    <a:pt x="325" y="524"/>
                  </a:cubicBezTo>
                  <a:cubicBezTo>
                    <a:pt x="335" y="419"/>
                    <a:pt x="335" y="419"/>
                    <a:pt x="335" y="419"/>
                  </a:cubicBezTo>
                  <a:cubicBezTo>
                    <a:pt x="403" y="380"/>
                    <a:pt x="449" y="307"/>
                    <a:pt x="449" y="224"/>
                  </a:cubicBezTo>
                  <a:close/>
                </a:path>
              </a:pathLst>
            </a:custGeom>
            <a:solidFill>
              <a:schemeClr val="accent3"/>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5" name="Freeform 112"/>
            <p:cNvSpPr>
              <a:spLocks noEditPoints="1"/>
            </p:cNvSpPr>
            <p:nvPr/>
          </p:nvSpPr>
          <p:spPr bwMode="auto">
            <a:xfrm>
              <a:off x="4649848" y="2145214"/>
              <a:ext cx="508981" cy="379043"/>
            </a:xfrm>
            <a:custGeom>
              <a:avLst/>
              <a:gdLst>
                <a:gd name="T0" fmla="*/ 318 w 320"/>
                <a:gd name="T1" fmla="*/ 85 h 238"/>
                <a:gd name="T2" fmla="*/ 50 w 320"/>
                <a:gd name="T3" fmla="*/ 237 h 238"/>
                <a:gd name="T4" fmla="*/ 44 w 320"/>
                <a:gd name="T5" fmla="*/ 235 h 238"/>
                <a:gd name="T6" fmla="*/ 1 w 320"/>
                <a:gd name="T7" fmla="*/ 158 h 238"/>
                <a:gd name="T8" fmla="*/ 2 w 320"/>
                <a:gd name="T9" fmla="*/ 153 h 238"/>
                <a:gd name="T10" fmla="*/ 270 w 320"/>
                <a:gd name="T11" fmla="*/ 1 h 238"/>
                <a:gd name="T12" fmla="*/ 276 w 320"/>
                <a:gd name="T13" fmla="*/ 3 h 238"/>
                <a:gd name="T14" fmla="*/ 319 w 320"/>
                <a:gd name="T15" fmla="*/ 80 h 238"/>
                <a:gd name="T16" fmla="*/ 318 w 320"/>
                <a:gd name="T17" fmla="*/ 85 h 238"/>
                <a:gd name="T18" fmla="*/ 49 w 320"/>
                <a:gd name="T19" fmla="*/ 228 h 238"/>
                <a:gd name="T20" fmla="*/ 310 w 320"/>
                <a:gd name="T21" fmla="*/ 80 h 238"/>
                <a:gd name="T22" fmla="*/ 271 w 320"/>
                <a:gd name="T23" fmla="*/ 10 h 238"/>
                <a:gd name="T24" fmla="*/ 10 w 320"/>
                <a:gd name="T25" fmla="*/ 158 h 238"/>
                <a:gd name="T26" fmla="*/ 49 w 320"/>
                <a:gd name="T27" fmla="*/ 22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8">
                  <a:moveTo>
                    <a:pt x="318" y="85"/>
                  </a:moveTo>
                  <a:cubicBezTo>
                    <a:pt x="50" y="237"/>
                    <a:pt x="50" y="237"/>
                    <a:pt x="50" y="237"/>
                  </a:cubicBezTo>
                  <a:cubicBezTo>
                    <a:pt x="48" y="238"/>
                    <a:pt x="45" y="237"/>
                    <a:pt x="44" y="235"/>
                  </a:cubicBezTo>
                  <a:cubicBezTo>
                    <a:pt x="1" y="158"/>
                    <a:pt x="1" y="158"/>
                    <a:pt x="1" y="158"/>
                  </a:cubicBezTo>
                  <a:cubicBezTo>
                    <a:pt x="0" y="157"/>
                    <a:pt x="0" y="154"/>
                    <a:pt x="2" y="153"/>
                  </a:cubicBezTo>
                  <a:cubicBezTo>
                    <a:pt x="270" y="1"/>
                    <a:pt x="270" y="1"/>
                    <a:pt x="270" y="1"/>
                  </a:cubicBezTo>
                  <a:cubicBezTo>
                    <a:pt x="272" y="0"/>
                    <a:pt x="275" y="1"/>
                    <a:pt x="276" y="3"/>
                  </a:cubicBezTo>
                  <a:cubicBezTo>
                    <a:pt x="319" y="80"/>
                    <a:pt x="319" y="80"/>
                    <a:pt x="319" y="80"/>
                  </a:cubicBezTo>
                  <a:cubicBezTo>
                    <a:pt x="320" y="81"/>
                    <a:pt x="320" y="84"/>
                    <a:pt x="318" y="85"/>
                  </a:cubicBezTo>
                  <a:close/>
                  <a:moveTo>
                    <a:pt x="49" y="228"/>
                  </a:moveTo>
                  <a:cubicBezTo>
                    <a:pt x="310" y="80"/>
                    <a:pt x="310" y="80"/>
                    <a:pt x="310" y="80"/>
                  </a:cubicBezTo>
                  <a:cubicBezTo>
                    <a:pt x="271" y="10"/>
                    <a:pt x="271" y="10"/>
                    <a:pt x="271" y="10"/>
                  </a:cubicBezTo>
                  <a:cubicBezTo>
                    <a:pt x="10" y="158"/>
                    <a:pt x="10" y="158"/>
                    <a:pt x="10" y="158"/>
                  </a:cubicBezTo>
                  <a:lnTo>
                    <a:pt x="49" y="228"/>
                  </a:lnTo>
                  <a:close/>
                </a:path>
              </a:pathLst>
            </a:custGeom>
            <a:solidFill>
              <a:schemeClr val="bg2"/>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6" name="Freeform 113"/>
            <p:cNvSpPr/>
            <p:nvPr/>
          </p:nvSpPr>
          <p:spPr bwMode="auto">
            <a:xfrm>
              <a:off x="4698996" y="2358636"/>
              <a:ext cx="45781" cy="70019"/>
            </a:xfrm>
            <a:custGeom>
              <a:avLst/>
              <a:gdLst>
                <a:gd name="T0" fmla="*/ 26 w 29"/>
                <a:gd name="T1" fmla="*/ 43 h 44"/>
                <a:gd name="T2" fmla="*/ 21 w 29"/>
                <a:gd name="T3" fmla="*/ 42 h 44"/>
                <a:gd name="T4" fmla="*/ 1 w 29"/>
                <a:gd name="T5" fmla="*/ 7 h 44"/>
                <a:gd name="T6" fmla="*/ 3 w 29"/>
                <a:gd name="T7" fmla="*/ 1 h 44"/>
                <a:gd name="T8" fmla="*/ 8 w 29"/>
                <a:gd name="T9" fmla="*/ 3 h 44"/>
                <a:gd name="T10" fmla="*/ 28 w 29"/>
                <a:gd name="T11" fmla="*/ 38 h 44"/>
                <a:gd name="T12" fmla="*/ 26 w 29"/>
                <a:gd name="T13" fmla="*/ 43 h 44"/>
              </a:gdLst>
              <a:ahLst/>
              <a:cxnLst>
                <a:cxn ang="0">
                  <a:pos x="T0" y="T1"/>
                </a:cxn>
                <a:cxn ang="0">
                  <a:pos x="T2" y="T3"/>
                </a:cxn>
                <a:cxn ang="0">
                  <a:pos x="T4" y="T5"/>
                </a:cxn>
                <a:cxn ang="0">
                  <a:pos x="T6" y="T7"/>
                </a:cxn>
                <a:cxn ang="0">
                  <a:pos x="T8" y="T9"/>
                </a:cxn>
                <a:cxn ang="0">
                  <a:pos x="T10" y="T11"/>
                </a:cxn>
                <a:cxn ang="0">
                  <a:pos x="T12" y="T13"/>
                </a:cxn>
              </a:cxnLst>
              <a:rect l="0" t="0" r="r" b="b"/>
              <a:pathLst>
                <a:path w="29" h="44">
                  <a:moveTo>
                    <a:pt x="26" y="43"/>
                  </a:moveTo>
                  <a:cubicBezTo>
                    <a:pt x="24" y="44"/>
                    <a:pt x="22" y="43"/>
                    <a:pt x="21" y="42"/>
                  </a:cubicBezTo>
                  <a:cubicBezTo>
                    <a:pt x="1" y="7"/>
                    <a:pt x="1" y="7"/>
                    <a:pt x="1" y="7"/>
                  </a:cubicBezTo>
                  <a:cubicBezTo>
                    <a:pt x="0" y="5"/>
                    <a:pt x="1" y="2"/>
                    <a:pt x="3" y="1"/>
                  </a:cubicBezTo>
                  <a:cubicBezTo>
                    <a:pt x="5" y="0"/>
                    <a:pt x="7" y="1"/>
                    <a:pt x="8" y="3"/>
                  </a:cubicBezTo>
                  <a:cubicBezTo>
                    <a:pt x="28" y="38"/>
                    <a:pt x="28" y="38"/>
                    <a:pt x="28" y="38"/>
                  </a:cubicBezTo>
                  <a:cubicBezTo>
                    <a:pt x="29" y="40"/>
                    <a:pt x="28" y="42"/>
                    <a:pt x="26" y="43"/>
                  </a:cubicBezTo>
                  <a:close/>
                </a:path>
              </a:pathLst>
            </a:custGeom>
            <a:solidFill>
              <a:schemeClr val="bg2"/>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7" name="Freeform 114"/>
            <p:cNvSpPr/>
            <p:nvPr/>
          </p:nvSpPr>
          <p:spPr bwMode="auto">
            <a:xfrm>
              <a:off x="4765648" y="2321607"/>
              <a:ext cx="46455" cy="70019"/>
            </a:xfrm>
            <a:custGeom>
              <a:avLst/>
              <a:gdLst>
                <a:gd name="T0" fmla="*/ 26 w 29"/>
                <a:gd name="T1" fmla="*/ 42 h 44"/>
                <a:gd name="T2" fmla="*/ 21 w 29"/>
                <a:gd name="T3" fmla="*/ 41 h 44"/>
                <a:gd name="T4" fmla="*/ 1 w 29"/>
                <a:gd name="T5" fmla="*/ 6 h 44"/>
                <a:gd name="T6" fmla="*/ 2 w 29"/>
                <a:gd name="T7" fmla="*/ 1 h 44"/>
                <a:gd name="T8" fmla="*/ 8 w 29"/>
                <a:gd name="T9" fmla="*/ 2 h 44"/>
                <a:gd name="T10" fmla="*/ 28 w 29"/>
                <a:gd name="T11" fmla="*/ 37 h 44"/>
                <a:gd name="T12" fmla="*/ 26 w 29"/>
                <a:gd name="T13" fmla="*/ 42 h 44"/>
              </a:gdLst>
              <a:ahLst/>
              <a:cxnLst>
                <a:cxn ang="0">
                  <a:pos x="T0" y="T1"/>
                </a:cxn>
                <a:cxn ang="0">
                  <a:pos x="T2" y="T3"/>
                </a:cxn>
                <a:cxn ang="0">
                  <a:pos x="T4" y="T5"/>
                </a:cxn>
                <a:cxn ang="0">
                  <a:pos x="T6" y="T7"/>
                </a:cxn>
                <a:cxn ang="0">
                  <a:pos x="T8" y="T9"/>
                </a:cxn>
                <a:cxn ang="0">
                  <a:pos x="T10" y="T11"/>
                </a:cxn>
                <a:cxn ang="0">
                  <a:pos x="T12" y="T13"/>
                </a:cxn>
              </a:cxnLst>
              <a:rect l="0" t="0" r="r" b="b"/>
              <a:pathLst>
                <a:path w="29" h="44">
                  <a:moveTo>
                    <a:pt x="26" y="42"/>
                  </a:moveTo>
                  <a:cubicBezTo>
                    <a:pt x="24" y="44"/>
                    <a:pt x="22" y="43"/>
                    <a:pt x="21" y="41"/>
                  </a:cubicBezTo>
                  <a:cubicBezTo>
                    <a:pt x="1" y="6"/>
                    <a:pt x="1" y="6"/>
                    <a:pt x="1" y="6"/>
                  </a:cubicBezTo>
                  <a:cubicBezTo>
                    <a:pt x="0" y="4"/>
                    <a:pt x="1" y="2"/>
                    <a:pt x="2" y="1"/>
                  </a:cubicBezTo>
                  <a:cubicBezTo>
                    <a:pt x="4" y="0"/>
                    <a:pt x="7" y="0"/>
                    <a:pt x="8" y="2"/>
                  </a:cubicBezTo>
                  <a:cubicBezTo>
                    <a:pt x="28" y="37"/>
                    <a:pt x="28" y="37"/>
                    <a:pt x="28" y="37"/>
                  </a:cubicBezTo>
                  <a:cubicBezTo>
                    <a:pt x="29" y="39"/>
                    <a:pt x="28" y="41"/>
                    <a:pt x="26" y="42"/>
                  </a:cubicBezTo>
                  <a:close/>
                </a:path>
              </a:pathLst>
            </a:custGeom>
            <a:solidFill>
              <a:schemeClr val="bg2"/>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8" name="Freeform 115"/>
            <p:cNvSpPr/>
            <p:nvPr/>
          </p:nvSpPr>
          <p:spPr bwMode="auto">
            <a:xfrm>
              <a:off x="4840379" y="2285251"/>
              <a:ext cx="46455" cy="70019"/>
            </a:xfrm>
            <a:custGeom>
              <a:avLst/>
              <a:gdLst>
                <a:gd name="T0" fmla="*/ 26 w 29"/>
                <a:gd name="T1" fmla="*/ 43 h 44"/>
                <a:gd name="T2" fmla="*/ 21 w 29"/>
                <a:gd name="T3" fmla="*/ 42 h 44"/>
                <a:gd name="T4" fmla="*/ 1 w 29"/>
                <a:gd name="T5" fmla="*/ 7 h 44"/>
                <a:gd name="T6" fmla="*/ 3 w 29"/>
                <a:gd name="T7" fmla="*/ 2 h 44"/>
                <a:gd name="T8" fmla="*/ 8 w 29"/>
                <a:gd name="T9" fmla="*/ 3 h 44"/>
                <a:gd name="T10" fmla="*/ 28 w 29"/>
                <a:gd name="T11" fmla="*/ 38 h 44"/>
                <a:gd name="T12" fmla="*/ 26 w 29"/>
                <a:gd name="T13" fmla="*/ 43 h 44"/>
              </a:gdLst>
              <a:ahLst/>
              <a:cxnLst>
                <a:cxn ang="0">
                  <a:pos x="T0" y="T1"/>
                </a:cxn>
                <a:cxn ang="0">
                  <a:pos x="T2" y="T3"/>
                </a:cxn>
                <a:cxn ang="0">
                  <a:pos x="T4" y="T5"/>
                </a:cxn>
                <a:cxn ang="0">
                  <a:pos x="T6" y="T7"/>
                </a:cxn>
                <a:cxn ang="0">
                  <a:pos x="T8" y="T9"/>
                </a:cxn>
                <a:cxn ang="0">
                  <a:pos x="T10" y="T11"/>
                </a:cxn>
                <a:cxn ang="0">
                  <a:pos x="T12" y="T13"/>
                </a:cxn>
              </a:cxnLst>
              <a:rect l="0" t="0" r="r" b="b"/>
              <a:pathLst>
                <a:path w="29" h="44">
                  <a:moveTo>
                    <a:pt x="26" y="43"/>
                  </a:moveTo>
                  <a:cubicBezTo>
                    <a:pt x="24" y="44"/>
                    <a:pt x="22" y="44"/>
                    <a:pt x="21" y="42"/>
                  </a:cubicBezTo>
                  <a:cubicBezTo>
                    <a:pt x="1" y="7"/>
                    <a:pt x="1" y="7"/>
                    <a:pt x="1" y="7"/>
                  </a:cubicBezTo>
                  <a:cubicBezTo>
                    <a:pt x="0" y="5"/>
                    <a:pt x="1" y="3"/>
                    <a:pt x="3" y="2"/>
                  </a:cubicBezTo>
                  <a:cubicBezTo>
                    <a:pt x="5" y="0"/>
                    <a:pt x="7" y="1"/>
                    <a:pt x="8" y="3"/>
                  </a:cubicBezTo>
                  <a:cubicBezTo>
                    <a:pt x="28" y="38"/>
                    <a:pt x="28" y="38"/>
                    <a:pt x="28" y="38"/>
                  </a:cubicBezTo>
                  <a:cubicBezTo>
                    <a:pt x="29" y="40"/>
                    <a:pt x="28" y="42"/>
                    <a:pt x="26" y="43"/>
                  </a:cubicBezTo>
                  <a:close/>
                </a:path>
              </a:pathLst>
            </a:custGeom>
            <a:solidFill>
              <a:schemeClr val="bg2"/>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Freeform 116"/>
            <p:cNvSpPr/>
            <p:nvPr/>
          </p:nvSpPr>
          <p:spPr bwMode="auto">
            <a:xfrm>
              <a:off x="4732658" y="2339111"/>
              <a:ext cx="55207" cy="87523"/>
            </a:xfrm>
            <a:custGeom>
              <a:avLst/>
              <a:gdLst>
                <a:gd name="T0" fmla="*/ 32 w 35"/>
                <a:gd name="T1" fmla="*/ 54 h 55"/>
                <a:gd name="T2" fmla="*/ 27 w 35"/>
                <a:gd name="T3" fmla="*/ 52 h 55"/>
                <a:gd name="T4" fmla="*/ 1 w 35"/>
                <a:gd name="T5" fmla="*/ 7 h 55"/>
                <a:gd name="T6" fmla="*/ 3 w 35"/>
                <a:gd name="T7" fmla="*/ 1 h 55"/>
                <a:gd name="T8" fmla="*/ 8 w 35"/>
                <a:gd name="T9" fmla="*/ 3 h 55"/>
                <a:gd name="T10" fmla="*/ 34 w 35"/>
                <a:gd name="T11" fmla="*/ 48 h 55"/>
                <a:gd name="T12" fmla="*/ 32 w 35"/>
                <a:gd name="T13" fmla="*/ 54 h 55"/>
              </a:gdLst>
              <a:ahLst/>
              <a:cxnLst>
                <a:cxn ang="0">
                  <a:pos x="T0" y="T1"/>
                </a:cxn>
                <a:cxn ang="0">
                  <a:pos x="T2" y="T3"/>
                </a:cxn>
                <a:cxn ang="0">
                  <a:pos x="T4" y="T5"/>
                </a:cxn>
                <a:cxn ang="0">
                  <a:pos x="T6" y="T7"/>
                </a:cxn>
                <a:cxn ang="0">
                  <a:pos x="T8" y="T9"/>
                </a:cxn>
                <a:cxn ang="0">
                  <a:pos x="T10" y="T11"/>
                </a:cxn>
                <a:cxn ang="0">
                  <a:pos x="T12" y="T13"/>
                </a:cxn>
              </a:cxnLst>
              <a:rect l="0" t="0" r="r" b="b"/>
              <a:pathLst>
                <a:path w="35" h="55">
                  <a:moveTo>
                    <a:pt x="32" y="54"/>
                  </a:moveTo>
                  <a:cubicBezTo>
                    <a:pt x="30" y="55"/>
                    <a:pt x="28" y="54"/>
                    <a:pt x="27" y="52"/>
                  </a:cubicBezTo>
                  <a:cubicBezTo>
                    <a:pt x="1" y="7"/>
                    <a:pt x="1" y="7"/>
                    <a:pt x="1" y="7"/>
                  </a:cubicBezTo>
                  <a:cubicBezTo>
                    <a:pt x="0" y="5"/>
                    <a:pt x="1" y="3"/>
                    <a:pt x="3" y="1"/>
                  </a:cubicBezTo>
                  <a:cubicBezTo>
                    <a:pt x="4" y="0"/>
                    <a:pt x="7" y="1"/>
                    <a:pt x="8" y="3"/>
                  </a:cubicBezTo>
                  <a:cubicBezTo>
                    <a:pt x="34" y="48"/>
                    <a:pt x="34" y="48"/>
                    <a:pt x="34" y="48"/>
                  </a:cubicBezTo>
                  <a:cubicBezTo>
                    <a:pt x="35" y="50"/>
                    <a:pt x="34" y="53"/>
                    <a:pt x="32" y="54"/>
                  </a:cubicBezTo>
                  <a:close/>
                </a:path>
              </a:pathLst>
            </a:custGeom>
            <a:solidFill>
              <a:schemeClr val="bg2"/>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0" name="Freeform 117"/>
            <p:cNvSpPr/>
            <p:nvPr/>
          </p:nvSpPr>
          <p:spPr bwMode="auto">
            <a:xfrm>
              <a:off x="4802677" y="2307468"/>
              <a:ext cx="53860" cy="87523"/>
            </a:xfrm>
            <a:custGeom>
              <a:avLst/>
              <a:gdLst>
                <a:gd name="T0" fmla="*/ 32 w 34"/>
                <a:gd name="T1" fmla="*/ 54 h 55"/>
                <a:gd name="T2" fmla="*/ 26 w 34"/>
                <a:gd name="T3" fmla="*/ 52 h 55"/>
                <a:gd name="T4" fmla="*/ 1 w 34"/>
                <a:gd name="T5" fmla="*/ 7 h 55"/>
                <a:gd name="T6" fmla="*/ 2 w 34"/>
                <a:gd name="T7" fmla="*/ 1 h 55"/>
                <a:gd name="T8" fmla="*/ 8 w 34"/>
                <a:gd name="T9" fmla="*/ 3 h 55"/>
                <a:gd name="T10" fmla="*/ 33 w 34"/>
                <a:gd name="T11" fmla="*/ 48 h 55"/>
                <a:gd name="T12" fmla="*/ 32 w 34"/>
                <a:gd name="T13" fmla="*/ 54 h 55"/>
              </a:gdLst>
              <a:ahLst/>
              <a:cxnLst>
                <a:cxn ang="0">
                  <a:pos x="T0" y="T1"/>
                </a:cxn>
                <a:cxn ang="0">
                  <a:pos x="T2" y="T3"/>
                </a:cxn>
                <a:cxn ang="0">
                  <a:pos x="T4" y="T5"/>
                </a:cxn>
                <a:cxn ang="0">
                  <a:pos x="T6" y="T7"/>
                </a:cxn>
                <a:cxn ang="0">
                  <a:pos x="T8" y="T9"/>
                </a:cxn>
                <a:cxn ang="0">
                  <a:pos x="T10" y="T11"/>
                </a:cxn>
                <a:cxn ang="0">
                  <a:pos x="T12" y="T13"/>
                </a:cxn>
              </a:cxnLst>
              <a:rect l="0" t="0" r="r" b="b"/>
              <a:pathLst>
                <a:path w="34" h="55">
                  <a:moveTo>
                    <a:pt x="32" y="54"/>
                  </a:moveTo>
                  <a:cubicBezTo>
                    <a:pt x="30" y="55"/>
                    <a:pt x="27" y="54"/>
                    <a:pt x="26" y="52"/>
                  </a:cubicBezTo>
                  <a:cubicBezTo>
                    <a:pt x="1" y="7"/>
                    <a:pt x="1" y="7"/>
                    <a:pt x="1" y="7"/>
                  </a:cubicBezTo>
                  <a:cubicBezTo>
                    <a:pt x="0" y="5"/>
                    <a:pt x="0" y="2"/>
                    <a:pt x="2" y="1"/>
                  </a:cubicBezTo>
                  <a:cubicBezTo>
                    <a:pt x="4" y="0"/>
                    <a:pt x="7" y="1"/>
                    <a:pt x="8" y="3"/>
                  </a:cubicBezTo>
                  <a:cubicBezTo>
                    <a:pt x="33" y="48"/>
                    <a:pt x="33" y="48"/>
                    <a:pt x="33" y="48"/>
                  </a:cubicBezTo>
                  <a:cubicBezTo>
                    <a:pt x="34" y="50"/>
                    <a:pt x="34" y="52"/>
                    <a:pt x="32" y="54"/>
                  </a:cubicBezTo>
                  <a:close/>
                </a:path>
              </a:pathLst>
            </a:custGeom>
            <a:solidFill>
              <a:schemeClr val="bg2"/>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1" name="Freeform 118"/>
            <p:cNvSpPr/>
            <p:nvPr/>
          </p:nvSpPr>
          <p:spPr bwMode="auto">
            <a:xfrm>
              <a:off x="4918477" y="2242163"/>
              <a:ext cx="46455" cy="70019"/>
            </a:xfrm>
            <a:custGeom>
              <a:avLst/>
              <a:gdLst>
                <a:gd name="T0" fmla="*/ 26 w 29"/>
                <a:gd name="T1" fmla="*/ 43 h 44"/>
                <a:gd name="T2" fmla="*/ 21 w 29"/>
                <a:gd name="T3" fmla="*/ 41 h 44"/>
                <a:gd name="T4" fmla="*/ 1 w 29"/>
                <a:gd name="T5" fmla="*/ 6 h 44"/>
                <a:gd name="T6" fmla="*/ 2 w 29"/>
                <a:gd name="T7" fmla="*/ 1 h 44"/>
                <a:gd name="T8" fmla="*/ 8 w 29"/>
                <a:gd name="T9" fmla="*/ 3 h 44"/>
                <a:gd name="T10" fmla="*/ 28 w 29"/>
                <a:gd name="T11" fmla="*/ 37 h 44"/>
                <a:gd name="T12" fmla="*/ 26 w 29"/>
                <a:gd name="T13" fmla="*/ 43 h 44"/>
              </a:gdLst>
              <a:ahLst/>
              <a:cxnLst>
                <a:cxn ang="0">
                  <a:pos x="T0" y="T1"/>
                </a:cxn>
                <a:cxn ang="0">
                  <a:pos x="T2" y="T3"/>
                </a:cxn>
                <a:cxn ang="0">
                  <a:pos x="T4" y="T5"/>
                </a:cxn>
                <a:cxn ang="0">
                  <a:pos x="T6" y="T7"/>
                </a:cxn>
                <a:cxn ang="0">
                  <a:pos x="T8" y="T9"/>
                </a:cxn>
                <a:cxn ang="0">
                  <a:pos x="T10" y="T11"/>
                </a:cxn>
                <a:cxn ang="0">
                  <a:pos x="T12" y="T13"/>
                </a:cxn>
              </a:cxnLst>
              <a:rect l="0" t="0" r="r" b="b"/>
              <a:pathLst>
                <a:path w="29" h="44">
                  <a:moveTo>
                    <a:pt x="26" y="43"/>
                  </a:moveTo>
                  <a:cubicBezTo>
                    <a:pt x="24" y="44"/>
                    <a:pt x="22" y="43"/>
                    <a:pt x="21" y="41"/>
                  </a:cubicBezTo>
                  <a:cubicBezTo>
                    <a:pt x="1" y="6"/>
                    <a:pt x="1" y="6"/>
                    <a:pt x="1" y="6"/>
                  </a:cubicBezTo>
                  <a:cubicBezTo>
                    <a:pt x="0" y="5"/>
                    <a:pt x="1" y="2"/>
                    <a:pt x="2" y="1"/>
                  </a:cubicBezTo>
                  <a:cubicBezTo>
                    <a:pt x="4" y="0"/>
                    <a:pt x="7" y="1"/>
                    <a:pt x="8" y="3"/>
                  </a:cubicBezTo>
                  <a:cubicBezTo>
                    <a:pt x="28" y="37"/>
                    <a:pt x="28" y="37"/>
                    <a:pt x="28" y="37"/>
                  </a:cubicBezTo>
                  <a:cubicBezTo>
                    <a:pt x="29" y="39"/>
                    <a:pt x="28" y="42"/>
                    <a:pt x="26" y="43"/>
                  </a:cubicBezTo>
                  <a:close/>
                </a:path>
              </a:pathLst>
            </a:custGeom>
            <a:solidFill>
              <a:schemeClr val="bg2"/>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2" name="Freeform 119"/>
            <p:cNvSpPr/>
            <p:nvPr/>
          </p:nvSpPr>
          <p:spPr bwMode="auto">
            <a:xfrm>
              <a:off x="4878755" y="2264380"/>
              <a:ext cx="55880" cy="86177"/>
            </a:xfrm>
            <a:custGeom>
              <a:avLst/>
              <a:gdLst>
                <a:gd name="T0" fmla="*/ 33 w 35"/>
                <a:gd name="T1" fmla="*/ 53 h 54"/>
                <a:gd name="T2" fmla="*/ 27 w 35"/>
                <a:gd name="T3" fmla="*/ 51 h 54"/>
                <a:gd name="T4" fmla="*/ 2 w 35"/>
                <a:gd name="T5" fmla="*/ 6 h 54"/>
                <a:gd name="T6" fmla="*/ 3 w 35"/>
                <a:gd name="T7" fmla="*/ 1 h 54"/>
                <a:gd name="T8" fmla="*/ 9 w 35"/>
                <a:gd name="T9" fmla="*/ 2 h 54"/>
                <a:gd name="T10" fmla="*/ 34 w 35"/>
                <a:gd name="T11" fmla="*/ 48 h 54"/>
                <a:gd name="T12" fmla="*/ 33 w 35"/>
                <a:gd name="T13" fmla="*/ 53 h 54"/>
              </a:gdLst>
              <a:ahLst/>
              <a:cxnLst>
                <a:cxn ang="0">
                  <a:pos x="T0" y="T1"/>
                </a:cxn>
                <a:cxn ang="0">
                  <a:pos x="T2" y="T3"/>
                </a:cxn>
                <a:cxn ang="0">
                  <a:pos x="T4" y="T5"/>
                </a:cxn>
                <a:cxn ang="0">
                  <a:pos x="T6" y="T7"/>
                </a:cxn>
                <a:cxn ang="0">
                  <a:pos x="T8" y="T9"/>
                </a:cxn>
                <a:cxn ang="0">
                  <a:pos x="T10" y="T11"/>
                </a:cxn>
                <a:cxn ang="0">
                  <a:pos x="T12" y="T13"/>
                </a:cxn>
              </a:cxnLst>
              <a:rect l="0" t="0" r="r" b="b"/>
              <a:pathLst>
                <a:path w="35" h="54">
                  <a:moveTo>
                    <a:pt x="33" y="53"/>
                  </a:moveTo>
                  <a:cubicBezTo>
                    <a:pt x="31" y="54"/>
                    <a:pt x="28" y="53"/>
                    <a:pt x="27" y="51"/>
                  </a:cubicBezTo>
                  <a:cubicBezTo>
                    <a:pt x="2" y="6"/>
                    <a:pt x="2" y="6"/>
                    <a:pt x="2" y="6"/>
                  </a:cubicBezTo>
                  <a:cubicBezTo>
                    <a:pt x="0" y="4"/>
                    <a:pt x="1" y="2"/>
                    <a:pt x="3" y="1"/>
                  </a:cubicBezTo>
                  <a:cubicBezTo>
                    <a:pt x="5" y="0"/>
                    <a:pt x="7" y="0"/>
                    <a:pt x="9" y="2"/>
                  </a:cubicBezTo>
                  <a:cubicBezTo>
                    <a:pt x="34" y="48"/>
                    <a:pt x="34" y="48"/>
                    <a:pt x="34" y="48"/>
                  </a:cubicBezTo>
                  <a:cubicBezTo>
                    <a:pt x="35" y="49"/>
                    <a:pt x="35" y="52"/>
                    <a:pt x="33" y="53"/>
                  </a:cubicBezTo>
                  <a:close/>
                </a:path>
              </a:pathLst>
            </a:custGeom>
            <a:solidFill>
              <a:schemeClr val="bg2"/>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Freeform 120"/>
            <p:cNvSpPr/>
            <p:nvPr/>
          </p:nvSpPr>
          <p:spPr bwMode="auto">
            <a:xfrm>
              <a:off x="4996574" y="2197728"/>
              <a:ext cx="44435" cy="70019"/>
            </a:xfrm>
            <a:custGeom>
              <a:avLst/>
              <a:gdLst>
                <a:gd name="T0" fmla="*/ 26 w 28"/>
                <a:gd name="T1" fmla="*/ 43 h 44"/>
                <a:gd name="T2" fmla="*/ 20 w 28"/>
                <a:gd name="T3" fmla="*/ 42 h 44"/>
                <a:gd name="T4" fmla="*/ 1 w 28"/>
                <a:gd name="T5" fmla="*/ 7 h 44"/>
                <a:gd name="T6" fmla="*/ 2 w 28"/>
                <a:gd name="T7" fmla="*/ 1 h 44"/>
                <a:gd name="T8" fmla="*/ 8 w 28"/>
                <a:gd name="T9" fmla="*/ 3 h 44"/>
                <a:gd name="T10" fmla="*/ 27 w 28"/>
                <a:gd name="T11" fmla="*/ 38 h 44"/>
                <a:gd name="T12" fmla="*/ 26 w 28"/>
                <a:gd name="T13" fmla="*/ 43 h 44"/>
              </a:gdLst>
              <a:ahLst/>
              <a:cxnLst>
                <a:cxn ang="0">
                  <a:pos x="T0" y="T1"/>
                </a:cxn>
                <a:cxn ang="0">
                  <a:pos x="T2" y="T3"/>
                </a:cxn>
                <a:cxn ang="0">
                  <a:pos x="T4" y="T5"/>
                </a:cxn>
                <a:cxn ang="0">
                  <a:pos x="T6" y="T7"/>
                </a:cxn>
                <a:cxn ang="0">
                  <a:pos x="T8" y="T9"/>
                </a:cxn>
                <a:cxn ang="0">
                  <a:pos x="T10" y="T11"/>
                </a:cxn>
                <a:cxn ang="0">
                  <a:pos x="T12" y="T13"/>
                </a:cxn>
              </a:cxnLst>
              <a:rect l="0" t="0" r="r" b="b"/>
              <a:pathLst>
                <a:path w="28" h="44">
                  <a:moveTo>
                    <a:pt x="26" y="43"/>
                  </a:moveTo>
                  <a:cubicBezTo>
                    <a:pt x="24" y="44"/>
                    <a:pt x="21" y="44"/>
                    <a:pt x="20" y="42"/>
                  </a:cubicBezTo>
                  <a:cubicBezTo>
                    <a:pt x="1" y="7"/>
                    <a:pt x="1" y="7"/>
                    <a:pt x="1" y="7"/>
                  </a:cubicBezTo>
                  <a:cubicBezTo>
                    <a:pt x="0" y="5"/>
                    <a:pt x="0" y="3"/>
                    <a:pt x="2" y="1"/>
                  </a:cubicBezTo>
                  <a:cubicBezTo>
                    <a:pt x="4" y="0"/>
                    <a:pt x="7" y="1"/>
                    <a:pt x="8" y="3"/>
                  </a:cubicBezTo>
                  <a:cubicBezTo>
                    <a:pt x="27" y="38"/>
                    <a:pt x="27" y="38"/>
                    <a:pt x="27" y="38"/>
                  </a:cubicBezTo>
                  <a:cubicBezTo>
                    <a:pt x="28" y="40"/>
                    <a:pt x="28" y="42"/>
                    <a:pt x="26" y="43"/>
                  </a:cubicBezTo>
                  <a:close/>
                </a:path>
              </a:pathLst>
            </a:custGeom>
            <a:solidFill>
              <a:schemeClr val="bg2"/>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Freeform 121"/>
            <p:cNvSpPr/>
            <p:nvPr/>
          </p:nvSpPr>
          <p:spPr bwMode="auto">
            <a:xfrm>
              <a:off x="4956852" y="2219945"/>
              <a:ext cx="55880" cy="87523"/>
            </a:xfrm>
            <a:custGeom>
              <a:avLst/>
              <a:gdLst>
                <a:gd name="T0" fmla="*/ 32 w 35"/>
                <a:gd name="T1" fmla="*/ 53 h 55"/>
                <a:gd name="T2" fmla="*/ 27 w 35"/>
                <a:gd name="T3" fmla="*/ 52 h 55"/>
                <a:gd name="T4" fmla="*/ 1 w 35"/>
                <a:gd name="T5" fmla="*/ 7 h 55"/>
                <a:gd name="T6" fmla="*/ 3 w 35"/>
                <a:gd name="T7" fmla="*/ 1 h 55"/>
                <a:gd name="T8" fmla="*/ 8 w 35"/>
                <a:gd name="T9" fmla="*/ 3 h 55"/>
                <a:gd name="T10" fmla="*/ 34 w 35"/>
                <a:gd name="T11" fmla="*/ 48 h 55"/>
                <a:gd name="T12" fmla="*/ 32 w 35"/>
                <a:gd name="T13" fmla="*/ 53 h 55"/>
              </a:gdLst>
              <a:ahLst/>
              <a:cxnLst>
                <a:cxn ang="0">
                  <a:pos x="T0" y="T1"/>
                </a:cxn>
                <a:cxn ang="0">
                  <a:pos x="T2" y="T3"/>
                </a:cxn>
                <a:cxn ang="0">
                  <a:pos x="T4" y="T5"/>
                </a:cxn>
                <a:cxn ang="0">
                  <a:pos x="T6" y="T7"/>
                </a:cxn>
                <a:cxn ang="0">
                  <a:pos x="T8" y="T9"/>
                </a:cxn>
                <a:cxn ang="0">
                  <a:pos x="T10" y="T11"/>
                </a:cxn>
                <a:cxn ang="0">
                  <a:pos x="T12" y="T13"/>
                </a:cxn>
              </a:cxnLst>
              <a:rect l="0" t="0" r="r" b="b"/>
              <a:pathLst>
                <a:path w="35" h="55">
                  <a:moveTo>
                    <a:pt x="32" y="53"/>
                  </a:moveTo>
                  <a:cubicBezTo>
                    <a:pt x="30" y="55"/>
                    <a:pt x="28" y="54"/>
                    <a:pt x="27" y="52"/>
                  </a:cubicBezTo>
                  <a:cubicBezTo>
                    <a:pt x="1" y="7"/>
                    <a:pt x="1" y="7"/>
                    <a:pt x="1" y="7"/>
                  </a:cubicBezTo>
                  <a:cubicBezTo>
                    <a:pt x="0" y="5"/>
                    <a:pt x="1" y="2"/>
                    <a:pt x="3" y="1"/>
                  </a:cubicBezTo>
                  <a:cubicBezTo>
                    <a:pt x="5" y="0"/>
                    <a:pt x="7" y="1"/>
                    <a:pt x="8" y="3"/>
                  </a:cubicBezTo>
                  <a:cubicBezTo>
                    <a:pt x="34" y="48"/>
                    <a:pt x="34" y="48"/>
                    <a:pt x="34" y="48"/>
                  </a:cubicBezTo>
                  <a:cubicBezTo>
                    <a:pt x="35" y="50"/>
                    <a:pt x="34" y="52"/>
                    <a:pt x="32" y="53"/>
                  </a:cubicBezTo>
                  <a:close/>
                </a:path>
              </a:pathLst>
            </a:custGeom>
            <a:solidFill>
              <a:schemeClr val="bg2"/>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Freeform 122"/>
            <p:cNvSpPr/>
            <p:nvPr/>
          </p:nvSpPr>
          <p:spPr bwMode="auto">
            <a:xfrm>
              <a:off x="5034950" y="2176857"/>
              <a:ext cx="55880" cy="86177"/>
            </a:xfrm>
            <a:custGeom>
              <a:avLst/>
              <a:gdLst>
                <a:gd name="T0" fmla="*/ 32 w 35"/>
                <a:gd name="T1" fmla="*/ 53 h 54"/>
                <a:gd name="T2" fmla="*/ 27 w 35"/>
                <a:gd name="T3" fmla="*/ 51 h 54"/>
                <a:gd name="T4" fmla="*/ 1 w 35"/>
                <a:gd name="T5" fmla="*/ 6 h 54"/>
                <a:gd name="T6" fmla="*/ 3 w 35"/>
                <a:gd name="T7" fmla="*/ 1 h 54"/>
                <a:gd name="T8" fmla="*/ 8 w 35"/>
                <a:gd name="T9" fmla="*/ 2 h 54"/>
                <a:gd name="T10" fmla="*/ 34 w 35"/>
                <a:gd name="T11" fmla="*/ 47 h 54"/>
                <a:gd name="T12" fmla="*/ 32 w 35"/>
                <a:gd name="T13" fmla="*/ 53 h 54"/>
              </a:gdLst>
              <a:ahLst/>
              <a:cxnLst>
                <a:cxn ang="0">
                  <a:pos x="T0" y="T1"/>
                </a:cxn>
                <a:cxn ang="0">
                  <a:pos x="T2" y="T3"/>
                </a:cxn>
                <a:cxn ang="0">
                  <a:pos x="T4" y="T5"/>
                </a:cxn>
                <a:cxn ang="0">
                  <a:pos x="T6" y="T7"/>
                </a:cxn>
                <a:cxn ang="0">
                  <a:pos x="T8" y="T9"/>
                </a:cxn>
                <a:cxn ang="0">
                  <a:pos x="T10" y="T11"/>
                </a:cxn>
                <a:cxn ang="0">
                  <a:pos x="T12" y="T13"/>
                </a:cxn>
              </a:cxnLst>
              <a:rect l="0" t="0" r="r" b="b"/>
              <a:pathLst>
                <a:path w="35" h="54">
                  <a:moveTo>
                    <a:pt x="32" y="53"/>
                  </a:moveTo>
                  <a:cubicBezTo>
                    <a:pt x="30" y="54"/>
                    <a:pt x="28" y="53"/>
                    <a:pt x="27" y="51"/>
                  </a:cubicBezTo>
                  <a:cubicBezTo>
                    <a:pt x="1" y="6"/>
                    <a:pt x="1" y="6"/>
                    <a:pt x="1" y="6"/>
                  </a:cubicBezTo>
                  <a:cubicBezTo>
                    <a:pt x="0" y="4"/>
                    <a:pt x="1" y="2"/>
                    <a:pt x="3" y="1"/>
                  </a:cubicBezTo>
                  <a:cubicBezTo>
                    <a:pt x="4" y="0"/>
                    <a:pt x="7" y="0"/>
                    <a:pt x="8" y="2"/>
                  </a:cubicBezTo>
                  <a:cubicBezTo>
                    <a:pt x="34" y="47"/>
                    <a:pt x="34" y="47"/>
                    <a:pt x="34" y="47"/>
                  </a:cubicBezTo>
                  <a:cubicBezTo>
                    <a:pt x="35" y="49"/>
                    <a:pt x="34" y="52"/>
                    <a:pt x="32" y="53"/>
                  </a:cubicBezTo>
                  <a:close/>
                </a:path>
              </a:pathLst>
            </a:custGeom>
            <a:solidFill>
              <a:schemeClr val="bg2"/>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87" name="TextBox 86"/>
          <p:cNvSpPr txBox="1"/>
          <p:nvPr/>
        </p:nvSpPr>
        <p:spPr>
          <a:xfrm>
            <a:off x="8662682" y="2455133"/>
            <a:ext cx="2077492" cy="636200"/>
          </a:xfrm>
          <a:prstGeom prst="rect">
            <a:avLst/>
          </a:prstGeom>
          <a:noFill/>
        </p:spPr>
        <p:txBody>
          <a:bodyPr wrap="none" lIns="0" tIns="0" rIns="0" bIns="0" rtlCol="0">
            <a:spAutoFit/>
          </a:bodyPr>
          <a:lstStyle/>
          <a:p>
            <a:pPr algn="ctr">
              <a:lnSpc>
                <a:spcPct val="120000"/>
              </a:lnSpc>
            </a:pPr>
            <a:r>
              <a:rPr lang="zh-CN" altLang="en-US" sz="1800" b="1" dirty="0"/>
              <a:t>④</a:t>
            </a:r>
            <a:r>
              <a:rPr lang="zh-CN" altLang="zh-CN" sz="1800" b="1" dirty="0"/>
              <a:t>软件工程项目所在</a:t>
            </a:r>
            <a:endParaRPr lang="en-US" altLang="zh-CN" sz="1800" b="1" dirty="0"/>
          </a:p>
          <a:p>
            <a:pPr algn="ctr">
              <a:lnSpc>
                <a:spcPct val="120000"/>
              </a:lnSpc>
            </a:pPr>
            <a:r>
              <a:rPr lang="zh-CN" altLang="zh-CN" sz="1800" b="1" dirty="0"/>
              <a:t>行业的有关资料</a:t>
            </a:r>
            <a:endParaRPr lang="en-GB" sz="1800" b="1"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89" name="Group 288"/>
          <p:cNvGrpSpPr/>
          <p:nvPr/>
        </p:nvGrpSpPr>
        <p:grpSpPr>
          <a:xfrm>
            <a:off x="9574287" y="2054325"/>
            <a:ext cx="254276" cy="253518"/>
            <a:chOff x="2138511" y="2464802"/>
            <a:chExt cx="354012" cy="352956"/>
          </a:xfrm>
          <a:solidFill>
            <a:schemeClr val="accent4"/>
          </a:solidFill>
        </p:grpSpPr>
        <p:sp>
          <p:nvSpPr>
            <p:cNvPr id="90" name="Oval 289"/>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3743" tIns="41872" rIns="83743" bIns="41872" numCol="1" anchor="t" anchorCtr="0" compatLnSpc="1"/>
            <a:lstStyle/>
            <a:p>
              <a:pPr algn="just">
                <a:lnSpc>
                  <a:spcPct val="120000"/>
                </a:lnSpc>
              </a:pPr>
              <a:endParaRPr lang="id-ID" sz="900" b="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1" name="Freeform 290"/>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3743" tIns="41872" rIns="83743" bIns="41872" numCol="1" anchor="t" anchorCtr="0" compatLnSpc="1"/>
            <a:lstStyle/>
            <a:p>
              <a:pPr algn="just">
                <a:lnSpc>
                  <a:spcPct val="120000"/>
                </a:lnSpc>
              </a:pPr>
              <a:endParaRPr lang="id-ID" sz="900" b="1">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93" name="TextBox 92"/>
          <p:cNvSpPr txBox="1"/>
          <p:nvPr/>
        </p:nvSpPr>
        <p:spPr>
          <a:xfrm>
            <a:off x="8591450" y="3839224"/>
            <a:ext cx="2308324" cy="636200"/>
          </a:xfrm>
          <a:prstGeom prst="rect">
            <a:avLst/>
          </a:prstGeom>
          <a:noFill/>
        </p:spPr>
        <p:txBody>
          <a:bodyPr wrap="none" lIns="0" tIns="0" rIns="0" bIns="0" rtlCol="0">
            <a:spAutoFit/>
          </a:bodyPr>
          <a:lstStyle/>
          <a:p>
            <a:pPr algn="ctr">
              <a:lnSpc>
                <a:spcPct val="120000"/>
              </a:lnSpc>
            </a:pPr>
            <a:r>
              <a:rPr lang="zh-CN" altLang="en-US" sz="1800" b="1" dirty="0"/>
              <a:t>⑤</a:t>
            </a:r>
            <a:r>
              <a:rPr lang="zh-CN" altLang="zh-CN" sz="1800" b="1" dirty="0"/>
              <a:t>有关部门制定的软件</a:t>
            </a:r>
            <a:endParaRPr lang="en-US" altLang="zh-CN" sz="1800" b="1" dirty="0"/>
          </a:p>
          <a:p>
            <a:pPr algn="ctr">
              <a:lnSpc>
                <a:spcPct val="120000"/>
              </a:lnSpc>
            </a:pPr>
            <a:r>
              <a:rPr lang="zh-CN" altLang="zh-CN" sz="1800" b="1" dirty="0"/>
              <a:t>工程项目后评价的方法</a:t>
            </a:r>
            <a:endParaRPr lang="en-GB" sz="1800" b="1"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95" name="Group 293"/>
          <p:cNvGrpSpPr/>
          <p:nvPr/>
        </p:nvGrpSpPr>
        <p:grpSpPr>
          <a:xfrm>
            <a:off x="9574287" y="3468393"/>
            <a:ext cx="254276" cy="253518"/>
            <a:chOff x="2138511" y="2464802"/>
            <a:chExt cx="354012" cy="352956"/>
          </a:xfrm>
          <a:solidFill>
            <a:schemeClr val="tx2"/>
          </a:solidFill>
        </p:grpSpPr>
        <p:sp>
          <p:nvSpPr>
            <p:cNvPr id="96" name="Oval 294"/>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3743" tIns="41872" rIns="83743" bIns="41872" numCol="1" anchor="t" anchorCtr="0" compatLnSpc="1"/>
            <a:lstStyle/>
            <a:p>
              <a:pPr algn="just">
                <a:lnSpc>
                  <a:spcPct val="120000"/>
                </a:lnSpc>
              </a:pPr>
              <a:endParaRPr lang="id-ID" sz="900" b="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7" name="Freeform 295"/>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3743" tIns="41872" rIns="83743" bIns="41872" numCol="1" anchor="t" anchorCtr="0" compatLnSpc="1"/>
            <a:lstStyle/>
            <a:p>
              <a:pPr algn="just">
                <a:lnSpc>
                  <a:spcPct val="120000"/>
                </a:lnSpc>
              </a:pPr>
              <a:endParaRPr lang="id-ID" sz="900" b="1">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8" name="Group 3"/>
          <p:cNvGrpSpPr/>
          <p:nvPr/>
        </p:nvGrpSpPr>
        <p:grpSpPr>
          <a:xfrm>
            <a:off x="5407702" y="4642784"/>
            <a:ext cx="294728" cy="2207531"/>
            <a:chOff x="4980416" y="5038865"/>
            <a:chExt cx="321817" cy="1816442"/>
          </a:xfrm>
        </p:grpSpPr>
        <p:sp>
          <p:nvSpPr>
            <p:cNvPr id="99" name="Freeform 11"/>
            <p:cNvSpPr/>
            <p:nvPr/>
          </p:nvSpPr>
          <p:spPr bwMode="auto">
            <a:xfrm>
              <a:off x="4991862" y="5046944"/>
              <a:ext cx="300945" cy="490130"/>
            </a:xfrm>
            <a:custGeom>
              <a:avLst/>
              <a:gdLst>
                <a:gd name="T0" fmla="*/ 447 w 447"/>
                <a:gd name="T1" fmla="*/ 659 h 728"/>
                <a:gd name="T2" fmla="*/ 241 w 447"/>
                <a:gd name="T3" fmla="*/ 0 h 728"/>
                <a:gd name="T4" fmla="*/ 196 w 447"/>
                <a:gd name="T5" fmla="*/ 0 h 728"/>
                <a:gd name="T6" fmla="*/ 0 w 447"/>
                <a:gd name="T7" fmla="*/ 681 h 728"/>
                <a:gd name="T8" fmla="*/ 12 w 447"/>
                <a:gd name="T9" fmla="*/ 728 h 728"/>
                <a:gd name="T10" fmla="*/ 423 w 447"/>
                <a:gd name="T11" fmla="*/ 728 h 728"/>
                <a:gd name="T12" fmla="*/ 447 w 447"/>
                <a:gd name="T13" fmla="*/ 659 h 728"/>
              </a:gdLst>
              <a:ahLst/>
              <a:cxnLst>
                <a:cxn ang="0">
                  <a:pos x="T0" y="T1"/>
                </a:cxn>
                <a:cxn ang="0">
                  <a:pos x="T2" y="T3"/>
                </a:cxn>
                <a:cxn ang="0">
                  <a:pos x="T4" y="T5"/>
                </a:cxn>
                <a:cxn ang="0">
                  <a:pos x="T6" y="T7"/>
                </a:cxn>
                <a:cxn ang="0">
                  <a:pos x="T8" y="T9"/>
                </a:cxn>
                <a:cxn ang="0">
                  <a:pos x="T10" y="T11"/>
                </a:cxn>
                <a:cxn ang="0">
                  <a:pos x="T12" y="T13"/>
                </a:cxn>
              </a:cxnLst>
              <a:rect l="0" t="0" r="r" b="b"/>
              <a:pathLst>
                <a:path w="447" h="728">
                  <a:moveTo>
                    <a:pt x="447" y="659"/>
                  </a:moveTo>
                  <a:lnTo>
                    <a:pt x="241" y="0"/>
                  </a:lnTo>
                  <a:lnTo>
                    <a:pt x="196" y="0"/>
                  </a:lnTo>
                  <a:lnTo>
                    <a:pt x="0" y="681"/>
                  </a:lnTo>
                  <a:lnTo>
                    <a:pt x="12" y="728"/>
                  </a:lnTo>
                  <a:lnTo>
                    <a:pt x="423" y="728"/>
                  </a:lnTo>
                  <a:lnTo>
                    <a:pt x="447" y="659"/>
                  </a:lnTo>
                  <a:close/>
                </a:path>
              </a:pathLst>
            </a:custGeom>
            <a:solidFill>
              <a:srgbClr val="F8E9B2"/>
            </a:solidFill>
            <a:ln>
              <a:noFill/>
            </a:ln>
            <a:extLst>
              <a:ext uri="{91240B29-F687-4F45-9708-019B960494DF}">
                <a14:hiddenLine xmlns:a14="http://schemas.microsoft.com/office/drawing/2010/main" w="9525">
                  <a:solidFill>
                    <a:srgbClr val="000000"/>
                  </a:solidFill>
                  <a:round/>
                </a14:hiddenLine>
              </a:ext>
            </a:extLst>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0" name="Freeform 12"/>
            <p:cNvSpPr/>
            <p:nvPr/>
          </p:nvSpPr>
          <p:spPr bwMode="auto">
            <a:xfrm>
              <a:off x="4991862" y="5046944"/>
              <a:ext cx="300945" cy="490130"/>
            </a:xfrm>
            <a:custGeom>
              <a:avLst/>
              <a:gdLst>
                <a:gd name="T0" fmla="*/ 447 w 447"/>
                <a:gd name="T1" fmla="*/ 659 h 728"/>
                <a:gd name="T2" fmla="*/ 241 w 447"/>
                <a:gd name="T3" fmla="*/ 0 h 728"/>
                <a:gd name="T4" fmla="*/ 196 w 447"/>
                <a:gd name="T5" fmla="*/ 0 h 728"/>
                <a:gd name="T6" fmla="*/ 0 w 447"/>
                <a:gd name="T7" fmla="*/ 681 h 728"/>
                <a:gd name="T8" fmla="*/ 12 w 447"/>
                <a:gd name="T9" fmla="*/ 728 h 728"/>
                <a:gd name="T10" fmla="*/ 423 w 447"/>
                <a:gd name="T11" fmla="*/ 728 h 728"/>
                <a:gd name="T12" fmla="*/ 447 w 447"/>
                <a:gd name="T13" fmla="*/ 659 h 728"/>
              </a:gdLst>
              <a:ahLst/>
              <a:cxnLst>
                <a:cxn ang="0">
                  <a:pos x="T0" y="T1"/>
                </a:cxn>
                <a:cxn ang="0">
                  <a:pos x="T2" y="T3"/>
                </a:cxn>
                <a:cxn ang="0">
                  <a:pos x="T4" y="T5"/>
                </a:cxn>
                <a:cxn ang="0">
                  <a:pos x="T6" y="T7"/>
                </a:cxn>
                <a:cxn ang="0">
                  <a:pos x="T8" y="T9"/>
                </a:cxn>
                <a:cxn ang="0">
                  <a:pos x="T10" y="T11"/>
                </a:cxn>
                <a:cxn ang="0">
                  <a:pos x="T12" y="T13"/>
                </a:cxn>
              </a:cxnLst>
              <a:rect l="0" t="0" r="r" b="b"/>
              <a:pathLst>
                <a:path w="447" h="728">
                  <a:moveTo>
                    <a:pt x="447" y="659"/>
                  </a:moveTo>
                  <a:lnTo>
                    <a:pt x="241" y="0"/>
                  </a:lnTo>
                  <a:lnTo>
                    <a:pt x="196" y="0"/>
                  </a:lnTo>
                  <a:lnTo>
                    <a:pt x="0" y="681"/>
                  </a:lnTo>
                  <a:lnTo>
                    <a:pt x="12" y="728"/>
                  </a:lnTo>
                  <a:lnTo>
                    <a:pt x="423" y="728"/>
                  </a:lnTo>
                  <a:lnTo>
                    <a:pt x="447" y="6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1" name="Freeform 13"/>
            <p:cNvSpPr/>
            <p:nvPr/>
          </p:nvSpPr>
          <p:spPr bwMode="auto">
            <a:xfrm>
              <a:off x="5078038" y="5468401"/>
              <a:ext cx="125899" cy="1386906"/>
            </a:xfrm>
            <a:custGeom>
              <a:avLst/>
              <a:gdLst>
                <a:gd name="T0" fmla="*/ 79 w 79"/>
                <a:gd name="T1" fmla="*/ 871 h 871"/>
                <a:gd name="T2" fmla="*/ 0 w 79"/>
                <a:gd name="T3" fmla="*/ 871 h 871"/>
                <a:gd name="T4" fmla="*/ 0 w 79"/>
                <a:gd name="T5" fmla="*/ 33 h 871"/>
                <a:gd name="T6" fmla="*/ 39 w 79"/>
                <a:gd name="T7" fmla="*/ 1 h 871"/>
                <a:gd name="T8" fmla="*/ 79 w 79"/>
                <a:gd name="T9" fmla="*/ 33 h 871"/>
                <a:gd name="T10" fmla="*/ 79 w 79"/>
                <a:gd name="T11" fmla="*/ 871 h 871"/>
              </a:gdLst>
              <a:ahLst/>
              <a:cxnLst>
                <a:cxn ang="0">
                  <a:pos x="T0" y="T1"/>
                </a:cxn>
                <a:cxn ang="0">
                  <a:pos x="T2" y="T3"/>
                </a:cxn>
                <a:cxn ang="0">
                  <a:pos x="T4" y="T5"/>
                </a:cxn>
                <a:cxn ang="0">
                  <a:pos x="T6" y="T7"/>
                </a:cxn>
                <a:cxn ang="0">
                  <a:pos x="T8" y="T9"/>
                </a:cxn>
                <a:cxn ang="0">
                  <a:pos x="T10" y="T11"/>
                </a:cxn>
              </a:cxnLst>
              <a:rect l="0" t="0" r="r" b="b"/>
              <a:pathLst>
                <a:path w="79" h="871">
                  <a:moveTo>
                    <a:pt x="79" y="871"/>
                  </a:moveTo>
                  <a:cubicBezTo>
                    <a:pt x="0" y="871"/>
                    <a:pt x="0" y="871"/>
                    <a:pt x="0" y="871"/>
                  </a:cubicBezTo>
                  <a:cubicBezTo>
                    <a:pt x="0" y="33"/>
                    <a:pt x="0" y="33"/>
                    <a:pt x="0" y="33"/>
                  </a:cubicBezTo>
                  <a:cubicBezTo>
                    <a:pt x="0" y="33"/>
                    <a:pt x="5" y="2"/>
                    <a:pt x="39" y="1"/>
                  </a:cubicBezTo>
                  <a:cubicBezTo>
                    <a:pt x="73" y="0"/>
                    <a:pt x="79" y="33"/>
                    <a:pt x="79" y="33"/>
                  </a:cubicBezTo>
                  <a:cubicBezTo>
                    <a:pt x="79" y="871"/>
                    <a:pt x="79" y="871"/>
                    <a:pt x="79" y="871"/>
                  </a:cubicBezTo>
                </a:path>
              </a:pathLst>
            </a:custGeom>
            <a:solidFill>
              <a:schemeClr val="accent1">
                <a:lumMod val="60000"/>
                <a:lumOff val="40000"/>
              </a:schemeClr>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2" name="Freeform 14"/>
            <p:cNvSpPr/>
            <p:nvPr/>
          </p:nvSpPr>
          <p:spPr bwMode="auto">
            <a:xfrm>
              <a:off x="5200571" y="5465708"/>
              <a:ext cx="101662" cy="1387579"/>
            </a:xfrm>
            <a:custGeom>
              <a:avLst/>
              <a:gdLst>
                <a:gd name="T0" fmla="*/ 64 w 64"/>
                <a:gd name="T1" fmla="*/ 872 h 872"/>
                <a:gd name="T2" fmla="*/ 0 w 64"/>
                <a:gd name="T3" fmla="*/ 872 h 872"/>
                <a:gd name="T4" fmla="*/ 0 w 64"/>
                <a:gd name="T5" fmla="*/ 33 h 872"/>
                <a:gd name="T6" fmla="*/ 31 w 64"/>
                <a:gd name="T7" fmla="*/ 1 h 872"/>
                <a:gd name="T8" fmla="*/ 64 w 64"/>
                <a:gd name="T9" fmla="*/ 33 h 872"/>
                <a:gd name="T10" fmla="*/ 64 w 64"/>
                <a:gd name="T11" fmla="*/ 872 h 872"/>
              </a:gdLst>
              <a:ahLst/>
              <a:cxnLst>
                <a:cxn ang="0">
                  <a:pos x="T0" y="T1"/>
                </a:cxn>
                <a:cxn ang="0">
                  <a:pos x="T2" y="T3"/>
                </a:cxn>
                <a:cxn ang="0">
                  <a:pos x="T4" y="T5"/>
                </a:cxn>
                <a:cxn ang="0">
                  <a:pos x="T6" y="T7"/>
                </a:cxn>
                <a:cxn ang="0">
                  <a:pos x="T8" y="T9"/>
                </a:cxn>
                <a:cxn ang="0">
                  <a:pos x="T10" y="T11"/>
                </a:cxn>
              </a:cxnLst>
              <a:rect l="0" t="0" r="r" b="b"/>
              <a:pathLst>
                <a:path w="64" h="872">
                  <a:moveTo>
                    <a:pt x="64" y="872"/>
                  </a:moveTo>
                  <a:cubicBezTo>
                    <a:pt x="0" y="872"/>
                    <a:pt x="0" y="872"/>
                    <a:pt x="0" y="872"/>
                  </a:cubicBezTo>
                  <a:cubicBezTo>
                    <a:pt x="0" y="33"/>
                    <a:pt x="0" y="33"/>
                    <a:pt x="0" y="33"/>
                  </a:cubicBezTo>
                  <a:cubicBezTo>
                    <a:pt x="0" y="33"/>
                    <a:pt x="4" y="2"/>
                    <a:pt x="31" y="1"/>
                  </a:cubicBezTo>
                  <a:cubicBezTo>
                    <a:pt x="58" y="0"/>
                    <a:pt x="64" y="33"/>
                    <a:pt x="64" y="33"/>
                  </a:cubicBezTo>
                  <a:cubicBezTo>
                    <a:pt x="64" y="872"/>
                    <a:pt x="64" y="872"/>
                    <a:pt x="64" y="872"/>
                  </a:cubicBezTo>
                </a:path>
              </a:pathLst>
            </a:custGeom>
            <a:solidFill>
              <a:srgbClr val="ABA07A"/>
            </a:solidFill>
            <a:ln>
              <a:noFill/>
            </a:ln>
            <a:extLst>
              <a:ext uri="{91240B29-F687-4F45-9708-019B960494DF}">
                <a14:hiddenLine xmlns:a14="http://schemas.microsoft.com/office/drawing/2010/main" w="9525">
                  <a:solidFill>
                    <a:srgbClr val="000000"/>
                  </a:solidFill>
                  <a:round/>
                </a14:hiddenLine>
              </a:ext>
            </a:extLst>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3" name="Freeform 15"/>
            <p:cNvSpPr/>
            <p:nvPr/>
          </p:nvSpPr>
          <p:spPr bwMode="auto">
            <a:xfrm>
              <a:off x="4980416" y="5465708"/>
              <a:ext cx="100315" cy="1387579"/>
            </a:xfrm>
            <a:custGeom>
              <a:avLst/>
              <a:gdLst>
                <a:gd name="T0" fmla="*/ 63 w 63"/>
                <a:gd name="T1" fmla="*/ 872 h 872"/>
                <a:gd name="T2" fmla="*/ 0 w 63"/>
                <a:gd name="T3" fmla="*/ 872 h 872"/>
                <a:gd name="T4" fmla="*/ 0 w 63"/>
                <a:gd name="T5" fmla="*/ 33 h 872"/>
                <a:gd name="T6" fmla="*/ 31 w 63"/>
                <a:gd name="T7" fmla="*/ 1 h 872"/>
                <a:gd name="T8" fmla="*/ 63 w 63"/>
                <a:gd name="T9" fmla="*/ 33 h 872"/>
                <a:gd name="T10" fmla="*/ 63 w 63"/>
                <a:gd name="T11" fmla="*/ 872 h 872"/>
              </a:gdLst>
              <a:ahLst/>
              <a:cxnLst>
                <a:cxn ang="0">
                  <a:pos x="T0" y="T1"/>
                </a:cxn>
                <a:cxn ang="0">
                  <a:pos x="T2" y="T3"/>
                </a:cxn>
                <a:cxn ang="0">
                  <a:pos x="T4" y="T5"/>
                </a:cxn>
                <a:cxn ang="0">
                  <a:pos x="T6" y="T7"/>
                </a:cxn>
                <a:cxn ang="0">
                  <a:pos x="T8" y="T9"/>
                </a:cxn>
                <a:cxn ang="0">
                  <a:pos x="T10" y="T11"/>
                </a:cxn>
              </a:cxnLst>
              <a:rect l="0" t="0" r="r" b="b"/>
              <a:pathLst>
                <a:path w="63" h="872">
                  <a:moveTo>
                    <a:pt x="63" y="872"/>
                  </a:moveTo>
                  <a:cubicBezTo>
                    <a:pt x="0" y="872"/>
                    <a:pt x="0" y="872"/>
                    <a:pt x="0" y="872"/>
                  </a:cubicBezTo>
                  <a:cubicBezTo>
                    <a:pt x="0" y="33"/>
                    <a:pt x="0" y="33"/>
                    <a:pt x="0" y="33"/>
                  </a:cubicBezTo>
                  <a:cubicBezTo>
                    <a:pt x="0" y="33"/>
                    <a:pt x="4" y="2"/>
                    <a:pt x="31" y="1"/>
                  </a:cubicBezTo>
                  <a:cubicBezTo>
                    <a:pt x="57" y="0"/>
                    <a:pt x="63" y="33"/>
                    <a:pt x="63" y="33"/>
                  </a:cubicBezTo>
                  <a:lnTo>
                    <a:pt x="63" y="872"/>
                  </a:lnTo>
                  <a:close/>
                </a:path>
              </a:pathLst>
            </a:custGeom>
            <a:solidFill>
              <a:schemeClr val="accent1">
                <a:lumMod val="60000"/>
                <a:lumOff val="40000"/>
              </a:schemeClr>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 name="Freeform 16"/>
            <p:cNvSpPr/>
            <p:nvPr/>
          </p:nvSpPr>
          <p:spPr bwMode="auto">
            <a:xfrm>
              <a:off x="5076019" y="5038865"/>
              <a:ext cx="132631" cy="192551"/>
            </a:xfrm>
            <a:custGeom>
              <a:avLst/>
              <a:gdLst>
                <a:gd name="T0" fmla="*/ 0 w 83"/>
                <a:gd name="T1" fmla="*/ 111 h 121"/>
                <a:gd name="T2" fmla="*/ 83 w 83"/>
                <a:gd name="T3" fmla="*/ 113 h 121"/>
                <a:gd name="T4" fmla="*/ 49 w 83"/>
                <a:gd name="T5" fmla="*/ 0 h 121"/>
                <a:gd name="T6" fmla="*/ 29 w 83"/>
                <a:gd name="T7" fmla="*/ 0 h 121"/>
                <a:gd name="T8" fmla="*/ 0 w 83"/>
                <a:gd name="T9" fmla="*/ 111 h 121"/>
              </a:gdLst>
              <a:ahLst/>
              <a:cxnLst>
                <a:cxn ang="0">
                  <a:pos x="T0" y="T1"/>
                </a:cxn>
                <a:cxn ang="0">
                  <a:pos x="T2" y="T3"/>
                </a:cxn>
                <a:cxn ang="0">
                  <a:pos x="T4" y="T5"/>
                </a:cxn>
                <a:cxn ang="0">
                  <a:pos x="T6" y="T7"/>
                </a:cxn>
                <a:cxn ang="0">
                  <a:pos x="T8" y="T9"/>
                </a:cxn>
              </a:cxnLst>
              <a:rect l="0" t="0" r="r" b="b"/>
              <a:pathLst>
                <a:path w="83" h="121">
                  <a:moveTo>
                    <a:pt x="0" y="111"/>
                  </a:moveTo>
                  <a:cubicBezTo>
                    <a:pt x="0" y="111"/>
                    <a:pt x="40" y="121"/>
                    <a:pt x="83" y="113"/>
                  </a:cubicBezTo>
                  <a:cubicBezTo>
                    <a:pt x="49" y="0"/>
                    <a:pt x="49" y="0"/>
                    <a:pt x="49" y="0"/>
                  </a:cubicBezTo>
                  <a:cubicBezTo>
                    <a:pt x="29" y="0"/>
                    <a:pt x="29" y="0"/>
                    <a:pt x="29" y="0"/>
                  </a:cubicBezTo>
                  <a:cubicBezTo>
                    <a:pt x="0" y="111"/>
                    <a:pt x="0" y="111"/>
                    <a:pt x="0" y="111"/>
                  </a:cubicBezTo>
                </a:path>
              </a:pathLst>
            </a:custGeom>
            <a:solidFill>
              <a:schemeClr val="accent1">
                <a:lumMod val="60000"/>
                <a:lumOff val="40000"/>
              </a:schemeClr>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 name="Freeform 36"/>
            <p:cNvSpPr/>
            <p:nvPr/>
          </p:nvSpPr>
          <p:spPr bwMode="auto">
            <a:xfrm>
              <a:off x="5143344" y="5218624"/>
              <a:ext cx="149463" cy="294886"/>
            </a:xfrm>
            <a:custGeom>
              <a:avLst/>
              <a:gdLst>
                <a:gd name="T0" fmla="*/ 41 w 94"/>
                <a:gd name="T1" fmla="*/ 0 h 185"/>
                <a:gd name="T2" fmla="*/ 6 w 94"/>
                <a:gd name="T3" fmla="*/ 3 h 185"/>
                <a:gd name="T4" fmla="*/ 0 w 94"/>
                <a:gd name="T5" fmla="*/ 3 h 185"/>
                <a:gd name="T6" fmla="*/ 0 w 94"/>
                <a:gd name="T7" fmla="*/ 158 h 185"/>
                <a:gd name="T8" fmla="*/ 37 w 94"/>
                <a:gd name="T9" fmla="*/ 185 h 185"/>
                <a:gd name="T10" fmla="*/ 67 w 94"/>
                <a:gd name="T11" fmla="*/ 156 h 185"/>
                <a:gd name="T12" fmla="*/ 68 w 94"/>
                <a:gd name="T13" fmla="*/ 156 h 185"/>
                <a:gd name="T14" fmla="*/ 94 w 94"/>
                <a:gd name="T15" fmla="*/ 172 h 185"/>
                <a:gd name="T16" fmla="*/ 94 w 94"/>
                <a:gd name="T17" fmla="*/ 171 h 185"/>
                <a:gd name="T18" fmla="*/ 41 w 94"/>
                <a:gd name="T19"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185">
                  <a:moveTo>
                    <a:pt x="41" y="0"/>
                  </a:moveTo>
                  <a:cubicBezTo>
                    <a:pt x="28" y="2"/>
                    <a:pt x="16" y="3"/>
                    <a:pt x="6" y="3"/>
                  </a:cubicBezTo>
                  <a:cubicBezTo>
                    <a:pt x="4" y="3"/>
                    <a:pt x="2" y="3"/>
                    <a:pt x="0" y="3"/>
                  </a:cubicBezTo>
                  <a:cubicBezTo>
                    <a:pt x="0" y="158"/>
                    <a:pt x="0" y="158"/>
                    <a:pt x="0" y="158"/>
                  </a:cubicBezTo>
                  <a:cubicBezTo>
                    <a:pt x="24" y="159"/>
                    <a:pt x="34" y="177"/>
                    <a:pt x="37" y="185"/>
                  </a:cubicBezTo>
                  <a:cubicBezTo>
                    <a:pt x="38" y="178"/>
                    <a:pt x="45" y="157"/>
                    <a:pt x="67" y="156"/>
                  </a:cubicBezTo>
                  <a:cubicBezTo>
                    <a:pt x="68" y="156"/>
                    <a:pt x="68" y="156"/>
                    <a:pt x="68" y="156"/>
                  </a:cubicBezTo>
                  <a:cubicBezTo>
                    <a:pt x="81" y="156"/>
                    <a:pt x="89" y="164"/>
                    <a:pt x="94" y="172"/>
                  </a:cubicBezTo>
                  <a:cubicBezTo>
                    <a:pt x="94" y="171"/>
                    <a:pt x="94" y="171"/>
                    <a:pt x="94" y="171"/>
                  </a:cubicBezTo>
                  <a:cubicBezTo>
                    <a:pt x="41" y="0"/>
                    <a:pt x="41" y="0"/>
                    <a:pt x="41" y="0"/>
                  </a:cubicBezTo>
                </a:path>
              </a:pathLst>
            </a:custGeom>
            <a:solidFill>
              <a:srgbClr val="C2B388"/>
            </a:solidFill>
            <a:ln>
              <a:noFill/>
            </a:ln>
            <a:extLst>
              <a:ext uri="{91240B29-F687-4F45-9708-019B960494DF}">
                <a14:hiddenLine xmlns:a14="http://schemas.microsoft.com/office/drawing/2010/main" w="9525">
                  <a:solidFill>
                    <a:srgbClr val="000000"/>
                  </a:solidFill>
                  <a:round/>
                </a14:hiddenLine>
              </a:ext>
            </a:extLst>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6" name="Freeform 37"/>
            <p:cNvSpPr/>
            <p:nvPr/>
          </p:nvSpPr>
          <p:spPr bwMode="auto">
            <a:xfrm>
              <a:off x="5143344" y="5470421"/>
              <a:ext cx="60593" cy="1384886"/>
            </a:xfrm>
            <a:custGeom>
              <a:avLst/>
              <a:gdLst>
                <a:gd name="T0" fmla="*/ 0 w 38"/>
                <a:gd name="T1" fmla="*/ 0 h 870"/>
                <a:gd name="T2" fmla="*/ 0 w 38"/>
                <a:gd name="T3" fmla="*/ 870 h 870"/>
                <a:gd name="T4" fmla="*/ 38 w 38"/>
                <a:gd name="T5" fmla="*/ 870 h 870"/>
                <a:gd name="T6" fmla="*/ 38 w 38"/>
                <a:gd name="T7" fmla="*/ 869 h 870"/>
                <a:gd name="T8" fmla="*/ 36 w 38"/>
                <a:gd name="T9" fmla="*/ 869 h 870"/>
                <a:gd name="T10" fmla="*/ 36 w 38"/>
                <a:gd name="T11" fmla="*/ 30 h 870"/>
                <a:gd name="T12" fmla="*/ 37 w 38"/>
                <a:gd name="T13" fmla="*/ 27 h 870"/>
                <a:gd name="T14" fmla="*/ 0 w 38"/>
                <a:gd name="T15" fmla="*/ 0 h 8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870">
                  <a:moveTo>
                    <a:pt x="0" y="0"/>
                  </a:moveTo>
                  <a:cubicBezTo>
                    <a:pt x="0" y="870"/>
                    <a:pt x="0" y="870"/>
                    <a:pt x="0" y="870"/>
                  </a:cubicBezTo>
                  <a:cubicBezTo>
                    <a:pt x="38" y="870"/>
                    <a:pt x="38" y="870"/>
                    <a:pt x="38" y="870"/>
                  </a:cubicBezTo>
                  <a:cubicBezTo>
                    <a:pt x="38" y="869"/>
                    <a:pt x="38" y="869"/>
                    <a:pt x="38" y="869"/>
                  </a:cubicBezTo>
                  <a:cubicBezTo>
                    <a:pt x="36" y="869"/>
                    <a:pt x="36" y="869"/>
                    <a:pt x="36" y="869"/>
                  </a:cubicBezTo>
                  <a:cubicBezTo>
                    <a:pt x="36" y="30"/>
                    <a:pt x="36" y="30"/>
                    <a:pt x="36" y="30"/>
                  </a:cubicBezTo>
                  <a:cubicBezTo>
                    <a:pt x="36" y="30"/>
                    <a:pt x="37" y="29"/>
                    <a:pt x="37" y="27"/>
                  </a:cubicBezTo>
                  <a:cubicBezTo>
                    <a:pt x="34" y="19"/>
                    <a:pt x="24" y="1"/>
                    <a:pt x="0" y="0"/>
                  </a:cubicBezTo>
                </a:path>
              </a:pathLst>
            </a:custGeom>
            <a:solidFill>
              <a:schemeClr val="accent1"/>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7" name="Freeform 38"/>
            <p:cNvSpPr/>
            <p:nvPr/>
          </p:nvSpPr>
          <p:spPr bwMode="auto">
            <a:xfrm>
              <a:off x="5200571" y="5467055"/>
              <a:ext cx="101662" cy="1386232"/>
            </a:xfrm>
            <a:custGeom>
              <a:avLst/>
              <a:gdLst>
                <a:gd name="T0" fmla="*/ 32 w 64"/>
                <a:gd name="T1" fmla="*/ 0 h 871"/>
                <a:gd name="T2" fmla="*/ 31 w 64"/>
                <a:gd name="T3" fmla="*/ 0 h 871"/>
                <a:gd name="T4" fmla="*/ 1 w 64"/>
                <a:gd name="T5" fmla="*/ 29 h 871"/>
                <a:gd name="T6" fmla="*/ 0 w 64"/>
                <a:gd name="T7" fmla="*/ 32 h 871"/>
                <a:gd name="T8" fmla="*/ 0 w 64"/>
                <a:gd name="T9" fmla="*/ 871 h 871"/>
                <a:gd name="T10" fmla="*/ 2 w 64"/>
                <a:gd name="T11" fmla="*/ 871 h 871"/>
                <a:gd name="T12" fmla="*/ 64 w 64"/>
                <a:gd name="T13" fmla="*/ 871 h 871"/>
                <a:gd name="T14" fmla="*/ 64 w 64"/>
                <a:gd name="T15" fmla="*/ 32 h 871"/>
                <a:gd name="T16" fmla="*/ 58 w 64"/>
                <a:gd name="T17" fmla="*/ 16 h 871"/>
                <a:gd name="T18" fmla="*/ 32 w 64"/>
                <a:gd name="T19" fmla="*/ 0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71">
                  <a:moveTo>
                    <a:pt x="32" y="0"/>
                  </a:moveTo>
                  <a:cubicBezTo>
                    <a:pt x="32" y="0"/>
                    <a:pt x="32" y="0"/>
                    <a:pt x="31" y="0"/>
                  </a:cubicBezTo>
                  <a:cubicBezTo>
                    <a:pt x="9" y="1"/>
                    <a:pt x="2" y="22"/>
                    <a:pt x="1" y="29"/>
                  </a:cubicBezTo>
                  <a:cubicBezTo>
                    <a:pt x="1" y="31"/>
                    <a:pt x="0" y="32"/>
                    <a:pt x="0" y="32"/>
                  </a:cubicBezTo>
                  <a:cubicBezTo>
                    <a:pt x="0" y="871"/>
                    <a:pt x="0" y="871"/>
                    <a:pt x="0" y="871"/>
                  </a:cubicBezTo>
                  <a:cubicBezTo>
                    <a:pt x="2" y="871"/>
                    <a:pt x="2" y="871"/>
                    <a:pt x="2" y="871"/>
                  </a:cubicBezTo>
                  <a:cubicBezTo>
                    <a:pt x="64" y="871"/>
                    <a:pt x="64" y="871"/>
                    <a:pt x="64" y="871"/>
                  </a:cubicBezTo>
                  <a:cubicBezTo>
                    <a:pt x="64" y="32"/>
                    <a:pt x="64" y="32"/>
                    <a:pt x="64" y="32"/>
                  </a:cubicBezTo>
                  <a:cubicBezTo>
                    <a:pt x="64" y="32"/>
                    <a:pt x="62" y="24"/>
                    <a:pt x="58" y="16"/>
                  </a:cubicBezTo>
                  <a:cubicBezTo>
                    <a:pt x="53" y="8"/>
                    <a:pt x="45" y="0"/>
                    <a:pt x="32" y="0"/>
                  </a:cubicBezTo>
                </a:path>
              </a:pathLst>
            </a:custGeom>
            <a:solidFill>
              <a:schemeClr val="accent1"/>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8" name="Freeform 39"/>
            <p:cNvSpPr/>
            <p:nvPr/>
          </p:nvSpPr>
          <p:spPr bwMode="auto">
            <a:xfrm>
              <a:off x="5143344" y="5038865"/>
              <a:ext cx="65306" cy="184472"/>
            </a:xfrm>
            <a:custGeom>
              <a:avLst/>
              <a:gdLst>
                <a:gd name="T0" fmla="*/ 7 w 41"/>
                <a:gd name="T1" fmla="*/ 0 h 116"/>
                <a:gd name="T2" fmla="*/ 0 w 41"/>
                <a:gd name="T3" fmla="*/ 0 h 116"/>
                <a:gd name="T4" fmla="*/ 0 w 41"/>
                <a:gd name="T5" fmla="*/ 116 h 116"/>
                <a:gd name="T6" fmla="*/ 6 w 41"/>
                <a:gd name="T7" fmla="*/ 116 h 116"/>
                <a:gd name="T8" fmla="*/ 41 w 41"/>
                <a:gd name="T9" fmla="*/ 113 h 116"/>
                <a:gd name="T10" fmla="*/ 41 w 41"/>
                <a:gd name="T11" fmla="*/ 113 h 116"/>
                <a:gd name="T12" fmla="*/ 7 w 41"/>
                <a:gd name="T13" fmla="*/ 0 h 116"/>
              </a:gdLst>
              <a:ahLst/>
              <a:cxnLst>
                <a:cxn ang="0">
                  <a:pos x="T0" y="T1"/>
                </a:cxn>
                <a:cxn ang="0">
                  <a:pos x="T2" y="T3"/>
                </a:cxn>
                <a:cxn ang="0">
                  <a:pos x="T4" y="T5"/>
                </a:cxn>
                <a:cxn ang="0">
                  <a:pos x="T6" y="T7"/>
                </a:cxn>
                <a:cxn ang="0">
                  <a:pos x="T8" y="T9"/>
                </a:cxn>
                <a:cxn ang="0">
                  <a:pos x="T10" y="T11"/>
                </a:cxn>
                <a:cxn ang="0">
                  <a:pos x="T12" y="T13"/>
                </a:cxn>
              </a:cxnLst>
              <a:rect l="0" t="0" r="r" b="b"/>
              <a:pathLst>
                <a:path w="41" h="116">
                  <a:moveTo>
                    <a:pt x="7" y="0"/>
                  </a:moveTo>
                  <a:cubicBezTo>
                    <a:pt x="0" y="0"/>
                    <a:pt x="0" y="0"/>
                    <a:pt x="0" y="0"/>
                  </a:cubicBezTo>
                  <a:cubicBezTo>
                    <a:pt x="0" y="116"/>
                    <a:pt x="0" y="116"/>
                    <a:pt x="0" y="116"/>
                  </a:cubicBezTo>
                  <a:cubicBezTo>
                    <a:pt x="2" y="116"/>
                    <a:pt x="4" y="116"/>
                    <a:pt x="6" y="116"/>
                  </a:cubicBezTo>
                  <a:cubicBezTo>
                    <a:pt x="16" y="116"/>
                    <a:pt x="28" y="115"/>
                    <a:pt x="41" y="113"/>
                  </a:cubicBezTo>
                  <a:cubicBezTo>
                    <a:pt x="41" y="113"/>
                    <a:pt x="41" y="113"/>
                    <a:pt x="41" y="113"/>
                  </a:cubicBezTo>
                  <a:cubicBezTo>
                    <a:pt x="7" y="0"/>
                    <a:pt x="7" y="0"/>
                    <a:pt x="7" y="0"/>
                  </a:cubicBezTo>
                </a:path>
              </a:pathLst>
            </a:custGeom>
            <a:solidFill>
              <a:schemeClr val="accent1"/>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9" name="Group 4"/>
          <p:cNvGrpSpPr/>
          <p:nvPr/>
        </p:nvGrpSpPr>
        <p:grpSpPr>
          <a:xfrm>
            <a:off x="5886169" y="4934757"/>
            <a:ext cx="294727" cy="1911955"/>
            <a:chOff x="5502862" y="5357314"/>
            <a:chExt cx="321816" cy="1497993"/>
          </a:xfrm>
        </p:grpSpPr>
        <p:sp>
          <p:nvSpPr>
            <p:cNvPr id="110" name="Freeform 23"/>
            <p:cNvSpPr/>
            <p:nvPr/>
          </p:nvSpPr>
          <p:spPr bwMode="auto">
            <a:xfrm>
              <a:off x="5514308" y="5365393"/>
              <a:ext cx="302292" cy="490130"/>
            </a:xfrm>
            <a:custGeom>
              <a:avLst/>
              <a:gdLst>
                <a:gd name="T0" fmla="*/ 449 w 449"/>
                <a:gd name="T1" fmla="*/ 657 h 728"/>
                <a:gd name="T2" fmla="*/ 241 w 449"/>
                <a:gd name="T3" fmla="*/ 0 h 728"/>
                <a:gd name="T4" fmla="*/ 196 w 449"/>
                <a:gd name="T5" fmla="*/ 0 h 728"/>
                <a:gd name="T6" fmla="*/ 0 w 449"/>
                <a:gd name="T7" fmla="*/ 681 h 728"/>
                <a:gd name="T8" fmla="*/ 12 w 449"/>
                <a:gd name="T9" fmla="*/ 728 h 728"/>
                <a:gd name="T10" fmla="*/ 423 w 449"/>
                <a:gd name="T11" fmla="*/ 726 h 728"/>
                <a:gd name="T12" fmla="*/ 449 w 449"/>
                <a:gd name="T13" fmla="*/ 657 h 728"/>
              </a:gdLst>
              <a:ahLst/>
              <a:cxnLst>
                <a:cxn ang="0">
                  <a:pos x="T0" y="T1"/>
                </a:cxn>
                <a:cxn ang="0">
                  <a:pos x="T2" y="T3"/>
                </a:cxn>
                <a:cxn ang="0">
                  <a:pos x="T4" y="T5"/>
                </a:cxn>
                <a:cxn ang="0">
                  <a:pos x="T6" y="T7"/>
                </a:cxn>
                <a:cxn ang="0">
                  <a:pos x="T8" y="T9"/>
                </a:cxn>
                <a:cxn ang="0">
                  <a:pos x="T10" y="T11"/>
                </a:cxn>
                <a:cxn ang="0">
                  <a:pos x="T12" y="T13"/>
                </a:cxn>
              </a:cxnLst>
              <a:rect l="0" t="0" r="r" b="b"/>
              <a:pathLst>
                <a:path w="449" h="728">
                  <a:moveTo>
                    <a:pt x="449" y="657"/>
                  </a:moveTo>
                  <a:lnTo>
                    <a:pt x="241" y="0"/>
                  </a:lnTo>
                  <a:lnTo>
                    <a:pt x="196" y="0"/>
                  </a:lnTo>
                  <a:lnTo>
                    <a:pt x="0" y="681"/>
                  </a:lnTo>
                  <a:lnTo>
                    <a:pt x="12" y="728"/>
                  </a:lnTo>
                  <a:lnTo>
                    <a:pt x="423" y="726"/>
                  </a:lnTo>
                  <a:lnTo>
                    <a:pt x="449" y="657"/>
                  </a:lnTo>
                  <a:close/>
                </a:path>
              </a:pathLst>
            </a:custGeom>
            <a:solidFill>
              <a:srgbClr val="F8E9B2"/>
            </a:solidFill>
            <a:ln>
              <a:noFill/>
            </a:ln>
            <a:extLst>
              <a:ext uri="{91240B29-F687-4F45-9708-019B960494DF}">
                <a14:hiddenLine xmlns:a14="http://schemas.microsoft.com/office/drawing/2010/main" w="9525">
                  <a:solidFill>
                    <a:srgbClr val="000000"/>
                  </a:solidFill>
                  <a:round/>
                </a14:hiddenLine>
              </a:ext>
            </a:extLst>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1" name="Freeform 24"/>
            <p:cNvSpPr/>
            <p:nvPr/>
          </p:nvSpPr>
          <p:spPr bwMode="auto">
            <a:xfrm>
              <a:off x="5514308" y="5365393"/>
              <a:ext cx="302292" cy="490130"/>
            </a:xfrm>
            <a:custGeom>
              <a:avLst/>
              <a:gdLst>
                <a:gd name="T0" fmla="*/ 449 w 449"/>
                <a:gd name="T1" fmla="*/ 657 h 728"/>
                <a:gd name="T2" fmla="*/ 241 w 449"/>
                <a:gd name="T3" fmla="*/ 0 h 728"/>
                <a:gd name="T4" fmla="*/ 196 w 449"/>
                <a:gd name="T5" fmla="*/ 0 h 728"/>
                <a:gd name="T6" fmla="*/ 0 w 449"/>
                <a:gd name="T7" fmla="*/ 681 h 728"/>
                <a:gd name="T8" fmla="*/ 12 w 449"/>
                <a:gd name="T9" fmla="*/ 728 h 728"/>
                <a:gd name="T10" fmla="*/ 423 w 449"/>
                <a:gd name="T11" fmla="*/ 726 h 728"/>
                <a:gd name="T12" fmla="*/ 449 w 449"/>
                <a:gd name="T13" fmla="*/ 657 h 728"/>
              </a:gdLst>
              <a:ahLst/>
              <a:cxnLst>
                <a:cxn ang="0">
                  <a:pos x="T0" y="T1"/>
                </a:cxn>
                <a:cxn ang="0">
                  <a:pos x="T2" y="T3"/>
                </a:cxn>
                <a:cxn ang="0">
                  <a:pos x="T4" y="T5"/>
                </a:cxn>
                <a:cxn ang="0">
                  <a:pos x="T6" y="T7"/>
                </a:cxn>
                <a:cxn ang="0">
                  <a:pos x="T8" y="T9"/>
                </a:cxn>
                <a:cxn ang="0">
                  <a:pos x="T10" y="T11"/>
                </a:cxn>
                <a:cxn ang="0">
                  <a:pos x="T12" y="T13"/>
                </a:cxn>
              </a:cxnLst>
              <a:rect l="0" t="0" r="r" b="b"/>
              <a:pathLst>
                <a:path w="449" h="728">
                  <a:moveTo>
                    <a:pt x="449" y="657"/>
                  </a:moveTo>
                  <a:lnTo>
                    <a:pt x="241" y="0"/>
                  </a:lnTo>
                  <a:lnTo>
                    <a:pt x="196" y="0"/>
                  </a:lnTo>
                  <a:lnTo>
                    <a:pt x="0" y="681"/>
                  </a:lnTo>
                  <a:lnTo>
                    <a:pt x="12" y="728"/>
                  </a:lnTo>
                  <a:lnTo>
                    <a:pt x="423" y="726"/>
                  </a:lnTo>
                  <a:lnTo>
                    <a:pt x="449" y="65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2" name="Freeform 25"/>
            <p:cNvSpPr/>
            <p:nvPr/>
          </p:nvSpPr>
          <p:spPr bwMode="auto">
            <a:xfrm>
              <a:off x="5601831" y="5786851"/>
              <a:ext cx="125899" cy="1068456"/>
            </a:xfrm>
            <a:custGeom>
              <a:avLst/>
              <a:gdLst>
                <a:gd name="T0" fmla="*/ 79 w 79"/>
                <a:gd name="T1" fmla="*/ 671 h 671"/>
                <a:gd name="T2" fmla="*/ 0 w 79"/>
                <a:gd name="T3" fmla="*/ 671 h 671"/>
                <a:gd name="T4" fmla="*/ 0 w 79"/>
                <a:gd name="T5" fmla="*/ 32 h 671"/>
                <a:gd name="T6" fmla="*/ 38 w 79"/>
                <a:gd name="T7" fmla="*/ 1 h 671"/>
                <a:gd name="T8" fmla="*/ 79 w 79"/>
                <a:gd name="T9" fmla="*/ 32 h 671"/>
                <a:gd name="T10" fmla="*/ 79 w 79"/>
                <a:gd name="T11" fmla="*/ 671 h 671"/>
              </a:gdLst>
              <a:ahLst/>
              <a:cxnLst>
                <a:cxn ang="0">
                  <a:pos x="T0" y="T1"/>
                </a:cxn>
                <a:cxn ang="0">
                  <a:pos x="T2" y="T3"/>
                </a:cxn>
                <a:cxn ang="0">
                  <a:pos x="T4" y="T5"/>
                </a:cxn>
                <a:cxn ang="0">
                  <a:pos x="T6" y="T7"/>
                </a:cxn>
                <a:cxn ang="0">
                  <a:pos x="T8" y="T9"/>
                </a:cxn>
                <a:cxn ang="0">
                  <a:pos x="T10" y="T11"/>
                </a:cxn>
              </a:cxnLst>
              <a:rect l="0" t="0" r="r" b="b"/>
              <a:pathLst>
                <a:path w="79" h="671">
                  <a:moveTo>
                    <a:pt x="79" y="671"/>
                  </a:moveTo>
                  <a:cubicBezTo>
                    <a:pt x="0" y="671"/>
                    <a:pt x="0" y="671"/>
                    <a:pt x="0" y="671"/>
                  </a:cubicBezTo>
                  <a:cubicBezTo>
                    <a:pt x="0" y="32"/>
                    <a:pt x="0" y="32"/>
                    <a:pt x="0" y="32"/>
                  </a:cubicBezTo>
                  <a:cubicBezTo>
                    <a:pt x="0" y="32"/>
                    <a:pt x="5" y="1"/>
                    <a:pt x="38" y="1"/>
                  </a:cubicBezTo>
                  <a:cubicBezTo>
                    <a:pt x="72" y="0"/>
                    <a:pt x="79" y="32"/>
                    <a:pt x="79" y="32"/>
                  </a:cubicBezTo>
                  <a:cubicBezTo>
                    <a:pt x="79" y="671"/>
                    <a:pt x="79" y="671"/>
                    <a:pt x="79" y="671"/>
                  </a:cubicBezTo>
                </a:path>
              </a:pathLst>
            </a:custGeom>
            <a:solidFill>
              <a:schemeClr val="accent2">
                <a:lumMod val="60000"/>
                <a:lumOff val="40000"/>
              </a:schemeClr>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3" name="Freeform 26"/>
            <p:cNvSpPr/>
            <p:nvPr/>
          </p:nvSpPr>
          <p:spPr bwMode="auto">
            <a:xfrm>
              <a:off x="5724363" y="5783485"/>
              <a:ext cx="100315" cy="1069802"/>
            </a:xfrm>
            <a:custGeom>
              <a:avLst/>
              <a:gdLst>
                <a:gd name="T0" fmla="*/ 63 w 63"/>
                <a:gd name="T1" fmla="*/ 672 h 672"/>
                <a:gd name="T2" fmla="*/ 0 w 63"/>
                <a:gd name="T3" fmla="*/ 672 h 672"/>
                <a:gd name="T4" fmla="*/ 0 w 63"/>
                <a:gd name="T5" fmla="*/ 32 h 672"/>
                <a:gd name="T6" fmla="*/ 31 w 63"/>
                <a:gd name="T7" fmla="*/ 0 h 672"/>
                <a:gd name="T8" fmla="*/ 63 w 63"/>
                <a:gd name="T9" fmla="*/ 32 h 672"/>
                <a:gd name="T10" fmla="*/ 63 w 63"/>
                <a:gd name="T11" fmla="*/ 672 h 672"/>
              </a:gdLst>
              <a:ahLst/>
              <a:cxnLst>
                <a:cxn ang="0">
                  <a:pos x="T0" y="T1"/>
                </a:cxn>
                <a:cxn ang="0">
                  <a:pos x="T2" y="T3"/>
                </a:cxn>
                <a:cxn ang="0">
                  <a:pos x="T4" y="T5"/>
                </a:cxn>
                <a:cxn ang="0">
                  <a:pos x="T6" y="T7"/>
                </a:cxn>
                <a:cxn ang="0">
                  <a:pos x="T8" y="T9"/>
                </a:cxn>
                <a:cxn ang="0">
                  <a:pos x="T10" y="T11"/>
                </a:cxn>
              </a:cxnLst>
              <a:rect l="0" t="0" r="r" b="b"/>
              <a:pathLst>
                <a:path w="63" h="672">
                  <a:moveTo>
                    <a:pt x="63" y="672"/>
                  </a:moveTo>
                  <a:cubicBezTo>
                    <a:pt x="0" y="672"/>
                    <a:pt x="0" y="672"/>
                    <a:pt x="0" y="672"/>
                  </a:cubicBezTo>
                  <a:cubicBezTo>
                    <a:pt x="0" y="32"/>
                    <a:pt x="0" y="32"/>
                    <a:pt x="0" y="32"/>
                  </a:cubicBezTo>
                  <a:cubicBezTo>
                    <a:pt x="0" y="32"/>
                    <a:pt x="4" y="1"/>
                    <a:pt x="31" y="0"/>
                  </a:cubicBezTo>
                  <a:cubicBezTo>
                    <a:pt x="57" y="0"/>
                    <a:pt x="63" y="32"/>
                    <a:pt x="63" y="32"/>
                  </a:cubicBezTo>
                  <a:cubicBezTo>
                    <a:pt x="63" y="672"/>
                    <a:pt x="63" y="672"/>
                    <a:pt x="63" y="672"/>
                  </a:cubicBezTo>
                </a:path>
              </a:pathLst>
            </a:custGeom>
            <a:solidFill>
              <a:srgbClr val="B59BC5"/>
            </a:solidFill>
            <a:ln>
              <a:noFill/>
            </a:ln>
            <a:extLst>
              <a:ext uri="{91240B29-F687-4F45-9708-019B960494DF}">
                <a14:hiddenLine xmlns:a14="http://schemas.microsoft.com/office/drawing/2010/main" w="9525">
                  <a:solidFill>
                    <a:srgbClr val="000000"/>
                  </a:solidFill>
                  <a:round/>
                </a14:hiddenLine>
              </a:ext>
            </a:extLst>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4" name="Freeform 27"/>
            <p:cNvSpPr/>
            <p:nvPr/>
          </p:nvSpPr>
          <p:spPr bwMode="auto">
            <a:xfrm>
              <a:off x="5502862" y="5783485"/>
              <a:ext cx="100315" cy="1069802"/>
            </a:xfrm>
            <a:custGeom>
              <a:avLst/>
              <a:gdLst>
                <a:gd name="T0" fmla="*/ 63 w 63"/>
                <a:gd name="T1" fmla="*/ 672 h 672"/>
                <a:gd name="T2" fmla="*/ 0 w 63"/>
                <a:gd name="T3" fmla="*/ 672 h 672"/>
                <a:gd name="T4" fmla="*/ 0 w 63"/>
                <a:gd name="T5" fmla="*/ 32 h 672"/>
                <a:gd name="T6" fmla="*/ 31 w 63"/>
                <a:gd name="T7" fmla="*/ 0 h 672"/>
                <a:gd name="T8" fmla="*/ 63 w 63"/>
                <a:gd name="T9" fmla="*/ 32 h 672"/>
                <a:gd name="T10" fmla="*/ 63 w 63"/>
                <a:gd name="T11" fmla="*/ 672 h 672"/>
              </a:gdLst>
              <a:ahLst/>
              <a:cxnLst>
                <a:cxn ang="0">
                  <a:pos x="T0" y="T1"/>
                </a:cxn>
                <a:cxn ang="0">
                  <a:pos x="T2" y="T3"/>
                </a:cxn>
                <a:cxn ang="0">
                  <a:pos x="T4" y="T5"/>
                </a:cxn>
                <a:cxn ang="0">
                  <a:pos x="T6" y="T7"/>
                </a:cxn>
                <a:cxn ang="0">
                  <a:pos x="T8" y="T9"/>
                </a:cxn>
                <a:cxn ang="0">
                  <a:pos x="T10" y="T11"/>
                </a:cxn>
              </a:cxnLst>
              <a:rect l="0" t="0" r="r" b="b"/>
              <a:pathLst>
                <a:path w="63" h="672">
                  <a:moveTo>
                    <a:pt x="63" y="672"/>
                  </a:moveTo>
                  <a:cubicBezTo>
                    <a:pt x="0" y="672"/>
                    <a:pt x="0" y="672"/>
                    <a:pt x="0" y="672"/>
                  </a:cubicBezTo>
                  <a:cubicBezTo>
                    <a:pt x="0" y="32"/>
                    <a:pt x="0" y="32"/>
                    <a:pt x="0" y="32"/>
                  </a:cubicBezTo>
                  <a:cubicBezTo>
                    <a:pt x="0" y="32"/>
                    <a:pt x="4" y="1"/>
                    <a:pt x="31" y="0"/>
                  </a:cubicBezTo>
                  <a:cubicBezTo>
                    <a:pt x="58" y="0"/>
                    <a:pt x="63" y="32"/>
                    <a:pt x="63" y="32"/>
                  </a:cubicBezTo>
                  <a:lnTo>
                    <a:pt x="63" y="672"/>
                  </a:lnTo>
                  <a:close/>
                </a:path>
              </a:pathLst>
            </a:custGeom>
            <a:solidFill>
              <a:schemeClr val="accent2">
                <a:lumMod val="60000"/>
                <a:lumOff val="40000"/>
              </a:schemeClr>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5" name="Freeform 28"/>
            <p:cNvSpPr/>
            <p:nvPr/>
          </p:nvSpPr>
          <p:spPr bwMode="auto">
            <a:xfrm>
              <a:off x="5599811" y="5357314"/>
              <a:ext cx="130611" cy="189185"/>
            </a:xfrm>
            <a:custGeom>
              <a:avLst/>
              <a:gdLst>
                <a:gd name="T0" fmla="*/ 0 w 82"/>
                <a:gd name="T1" fmla="*/ 110 h 119"/>
                <a:gd name="T2" fmla="*/ 82 w 82"/>
                <a:gd name="T3" fmla="*/ 111 h 119"/>
                <a:gd name="T4" fmla="*/ 48 w 82"/>
                <a:gd name="T5" fmla="*/ 0 h 119"/>
                <a:gd name="T6" fmla="*/ 28 w 82"/>
                <a:gd name="T7" fmla="*/ 0 h 119"/>
                <a:gd name="T8" fmla="*/ 0 w 82"/>
                <a:gd name="T9" fmla="*/ 110 h 119"/>
              </a:gdLst>
              <a:ahLst/>
              <a:cxnLst>
                <a:cxn ang="0">
                  <a:pos x="T0" y="T1"/>
                </a:cxn>
                <a:cxn ang="0">
                  <a:pos x="T2" y="T3"/>
                </a:cxn>
                <a:cxn ang="0">
                  <a:pos x="T4" y="T5"/>
                </a:cxn>
                <a:cxn ang="0">
                  <a:pos x="T6" y="T7"/>
                </a:cxn>
                <a:cxn ang="0">
                  <a:pos x="T8" y="T9"/>
                </a:cxn>
              </a:cxnLst>
              <a:rect l="0" t="0" r="r" b="b"/>
              <a:pathLst>
                <a:path w="82" h="119">
                  <a:moveTo>
                    <a:pt x="0" y="110"/>
                  </a:moveTo>
                  <a:cubicBezTo>
                    <a:pt x="0" y="110"/>
                    <a:pt x="39" y="119"/>
                    <a:pt x="82" y="111"/>
                  </a:cubicBezTo>
                  <a:cubicBezTo>
                    <a:pt x="48" y="0"/>
                    <a:pt x="48" y="0"/>
                    <a:pt x="48" y="0"/>
                  </a:cubicBezTo>
                  <a:cubicBezTo>
                    <a:pt x="28" y="0"/>
                    <a:pt x="28" y="0"/>
                    <a:pt x="28" y="0"/>
                  </a:cubicBezTo>
                  <a:cubicBezTo>
                    <a:pt x="0" y="110"/>
                    <a:pt x="0" y="110"/>
                    <a:pt x="0" y="110"/>
                  </a:cubicBezTo>
                </a:path>
              </a:pathLst>
            </a:custGeom>
            <a:solidFill>
              <a:schemeClr val="accent2">
                <a:lumMod val="60000"/>
                <a:lumOff val="40000"/>
              </a:schemeClr>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6" name="Freeform 41"/>
            <p:cNvSpPr/>
            <p:nvPr/>
          </p:nvSpPr>
          <p:spPr bwMode="auto">
            <a:xfrm>
              <a:off x="5665117" y="5535727"/>
              <a:ext cx="151482" cy="295559"/>
            </a:xfrm>
            <a:custGeom>
              <a:avLst/>
              <a:gdLst>
                <a:gd name="T0" fmla="*/ 40 w 95"/>
                <a:gd name="T1" fmla="*/ 0 h 186"/>
                <a:gd name="T2" fmla="*/ 6 w 95"/>
                <a:gd name="T3" fmla="*/ 2 h 186"/>
                <a:gd name="T4" fmla="*/ 0 w 95"/>
                <a:gd name="T5" fmla="*/ 2 h 186"/>
                <a:gd name="T6" fmla="*/ 0 w 95"/>
                <a:gd name="T7" fmla="*/ 159 h 186"/>
                <a:gd name="T8" fmla="*/ 37 w 95"/>
                <a:gd name="T9" fmla="*/ 186 h 186"/>
                <a:gd name="T10" fmla="*/ 68 w 95"/>
                <a:gd name="T11" fmla="*/ 156 h 186"/>
                <a:gd name="T12" fmla="*/ 68 w 95"/>
                <a:gd name="T13" fmla="*/ 156 h 186"/>
                <a:gd name="T14" fmla="*/ 94 w 95"/>
                <a:gd name="T15" fmla="*/ 173 h 186"/>
                <a:gd name="T16" fmla="*/ 95 w 95"/>
                <a:gd name="T17" fmla="*/ 171 h 186"/>
                <a:gd name="T18" fmla="*/ 40 w 95"/>
                <a:gd name="T19"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186">
                  <a:moveTo>
                    <a:pt x="40" y="0"/>
                  </a:moveTo>
                  <a:cubicBezTo>
                    <a:pt x="28" y="2"/>
                    <a:pt x="16" y="2"/>
                    <a:pt x="6" y="2"/>
                  </a:cubicBezTo>
                  <a:cubicBezTo>
                    <a:pt x="4" y="2"/>
                    <a:pt x="2" y="2"/>
                    <a:pt x="0" y="2"/>
                  </a:cubicBezTo>
                  <a:cubicBezTo>
                    <a:pt x="0" y="159"/>
                    <a:pt x="0" y="159"/>
                    <a:pt x="0" y="159"/>
                  </a:cubicBezTo>
                  <a:cubicBezTo>
                    <a:pt x="24" y="159"/>
                    <a:pt x="34" y="177"/>
                    <a:pt x="37" y="186"/>
                  </a:cubicBezTo>
                  <a:cubicBezTo>
                    <a:pt x="39" y="179"/>
                    <a:pt x="45" y="157"/>
                    <a:pt x="68" y="156"/>
                  </a:cubicBezTo>
                  <a:cubicBezTo>
                    <a:pt x="68" y="156"/>
                    <a:pt x="68" y="156"/>
                    <a:pt x="68" y="156"/>
                  </a:cubicBezTo>
                  <a:cubicBezTo>
                    <a:pt x="82" y="156"/>
                    <a:pt x="89" y="165"/>
                    <a:pt x="94" y="173"/>
                  </a:cubicBezTo>
                  <a:cubicBezTo>
                    <a:pt x="95" y="171"/>
                    <a:pt x="95" y="171"/>
                    <a:pt x="95" y="171"/>
                  </a:cubicBezTo>
                  <a:cubicBezTo>
                    <a:pt x="40" y="0"/>
                    <a:pt x="40" y="0"/>
                    <a:pt x="40" y="0"/>
                  </a:cubicBezTo>
                </a:path>
              </a:pathLst>
            </a:custGeom>
            <a:solidFill>
              <a:srgbClr val="C2B388"/>
            </a:solidFill>
            <a:ln>
              <a:noFill/>
            </a:ln>
            <a:extLst>
              <a:ext uri="{91240B29-F687-4F45-9708-019B960494DF}">
                <a14:hiddenLine xmlns:a14="http://schemas.microsoft.com/office/drawing/2010/main" w="9525">
                  <a:solidFill>
                    <a:srgbClr val="000000"/>
                  </a:solidFill>
                  <a:round/>
                </a14:hiddenLine>
              </a:ext>
            </a:extLst>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7" name="Freeform 42"/>
            <p:cNvSpPr/>
            <p:nvPr/>
          </p:nvSpPr>
          <p:spPr bwMode="auto">
            <a:xfrm>
              <a:off x="5679185" y="5788871"/>
              <a:ext cx="62613" cy="1066436"/>
            </a:xfrm>
            <a:custGeom>
              <a:avLst/>
              <a:gdLst>
                <a:gd name="T0" fmla="*/ 0 w 39"/>
                <a:gd name="T1" fmla="*/ 0 h 670"/>
                <a:gd name="T2" fmla="*/ 0 w 39"/>
                <a:gd name="T3" fmla="*/ 670 h 670"/>
                <a:gd name="T4" fmla="*/ 39 w 39"/>
                <a:gd name="T5" fmla="*/ 670 h 670"/>
                <a:gd name="T6" fmla="*/ 39 w 39"/>
                <a:gd name="T7" fmla="*/ 669 h 670"/>
                <a:gd name="T8" fmla="*/ 37 w 39"/>
                <a:gd name="T9" fmla="*/ 669 h 670"/>
                <a:gd name="T10" fmla="*/ 37 w 39"/>
                <a:gd name="T11" fmla="*/ 29 h 670"/>
                <a:gd name="T12" fmla="*/ 37 w 39"/>
                <a:gd name="T13" fmla="*/ 27 h 670"/>
                <a:gd name="T14" fmla="*/ 0 w 39"/>
                <a:gd name="T15" fmla="*/ 0 h 6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670">
                  <a:moveTo>
                    <a:pt x="0" y="0"/>
                  </a:moveTo>
                  <a:cubicBezTo>
                    <a:pt x="0" y="670"/>
                    <a:pt x="0" y="670"/>
                    <a:pt x="0" y="670"/>
                  </a:cubicBezTo>
                  <a:cubicBezTo>
                    <a:pt x="39" y="670"/>
                    <a:pt x="39" y="670"/>
                    <a:pt x="39" y="670"/>
                  </a:cubicBezTo>
                  <a:cubicBezTo>
                    <a:pt x="39" y="669"/>
                    <a:pt x="39" y="669"/>
                    <a:pt x="39" y="669"/>
                  </a:cubicBezTo>
                  <a:cubicBezTo>
                    <a:pt x="37" y="669"/>
                    <a:pt x="37" y="669"/>
                    <a:pt x="37" y="669"/>
                  </a:cubicBezTo>
                  <a:cubicBezTo>
                    <a:pt x="37" y="29"/>
                    <a:pt x="37" y="29"/>
                    <a:pt x="37" y="29"/>
                  </a:cubicBezTo>
                  <a:cubicBezTo>
                    <a:pt x="37" y="29"/>
                    <a:pt x="37" y="28"/>
                    <a:pt x="37" y="27"/>
                  </a:cubicBezTo>
                  <a:cubicBezTo>
                    <a:pt x="34" y="18"/>
                    <a:pt x="24" y="0"/>
                    <a:pt x="0" y="0"/>
                  </a:cubicBezTo>
                </a:path>
              </a:pathLst>
            </a:custGeom>
            <a:solidFill>
              <a:schemeClr val="accent2"/>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8" name="Freeform 43"/>
            <p:cNvSpPr/>
            <p:nvPr/>
          </p:nvSpPr>
          <p:spPr bwMode="auto">
            <a:xfrm>
              <a:off x="5724363" y="5783485"/>
              <a:ext cx="100315" cy="1069802"/>
            </a:xfrm>
            <a:custGeom>
              <a:avLst/>
              <a:gdLst>
                <a:gd name="T0" fmla="*/ 31 w 63"/>
                <a:gd name="T1" fmla="*/ 0 h 672"/>
                <a:gd name="T2" fmla="*/ 31 w 63"/>
                <a:gd name="T3" fmla="*/ 0 h 672"/>
                <a:gd name="T4" fmla="*/ 0 w 63"/>
                <a:gd name="T5" fmla="*/ 30 h 672"/>
                <a:gd name="T6" fmla="*/ 0 w 63"/>
                <a:gd name="T7" fmla="*/ 32 h 672"/>
                <a:gd name="T8" fmla="*/ 0 w 63"/>
                <a:gd name="T9" fmla="*/ 672 h 672"/>
                <a:gd name="T10" fmla="*/ 2 w 63"/>
                <a:gd name="T11" fmla="*/ 672 h 672"/>
                <a:gd name="T12" fmla="*/ 63 w 63"/>
                <a:gd name="T13" fmla="*/ 672 h 672"/>
                <a:gd name="T14" fmla="*/ 63 w 63"/>
                <a:gd name="T15" fmla="*/ 32 h 672"/>
                <a:gd name="T16" fmla="*/ 57 w 63"/>
                <a:gd name="T17" fmla="*/ 17 h 672"/>
                <a:gd name="T18" fmla="*/ 31 w 63"/>
                <a:gd name="T19" fmla="*/ 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672">
                  <a:moveTo>
                    <a:pt x="31" y="0"/>
                  </a:moveTo>
                  <a:cubicBezTo>
                    <a:pt x="31" y="0"/>
                    <a:pt x="31" y="0"/>
                    <a:pt x="31" y="0"/>
                  </a:cubicBezTo>
                  <a:cubicBezTo>
                    <a:pt x="8" y="1"/>
                    <a:pt x="2" y="23"/>
                    <a:pt x="0" y="30"/>
                  </a:cubicBezTo>
                  <a:cubicBezTo>
                    <a:pt x="0" y="31"/>
                    <a:pt x="0" y="32"/>
                    <a:pt x="0" y="32"/>
                  </a:cubicBezTo>
                  <a:cubicBezTo>
                    <a:pt x="0" y="672"/>
                    <a:pt x="0" y="672"/>
                    <a:pt x="0" y="672"/>
                  </a:cubicBezTo>
                  <a:cubicBezTo>
                    <a:pt x="2" y="672"/>
                    <a:pt x="2" y="672"/>
                    <a:pt x="2" y="672"/>
                  </a:cubicBezTo>
                  <a:cubicBezTo>
                    <a:pt x="63" y="672"/>
                    <a:pt x="63" y="672"/>
                    <a:pt x="63" y="672"/>
                  </a:cubicBezTo>
                  <a:cubicBezTo>
                    <a:pt x="63" y="32"/>
                    <a:pt x="63" y="32"/>
                    <a:pt x="63" y="32"/>
                  </a:cubicBezTo>
                  <a:cubicBezTo>
                    <a:pt x="63" y="32"/>
                    <a:pt x="61" y="24"/>
                    <a:pt x="57" y="17"/>
                  </a:cubicBezTo>
                  <a:cubicBezTo>
                    <a:pt x="52" y="9"/>
                    <a:pt x="45" y="0"/>
                    <a:pt x="31" y="0"/>
                  </a:cubicBezTo>
                </a:path>
              </a:pathLst>
            </a:custGeom>
            <a:solidFill>
              <a:schemeClr val="accent2"/>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9" name="Freeform 44"/>
            <p:cNvSpPr/>
            <p:nvPr/>
          </p:nvSpPr>
          <p:spPr bwMode="auto">
            <a:xfrm>
              <a:off x="5665117" y="5357314"/>
              <a:ext cx="65306" cy="181106"/>
            </a:xfrm>
            <a:custGeom>
              <a:avLst/>
              <a:gdLst>
                <a:gd name="T0" fmla="*/ 7 w 41"/>
                <a:gd name="T1" fmla="*/ 0 h 114"/>
                <a:gd name="T2" fmla="*/ 0 w 41"/>
                <a:gd name="T3" fmla="*/ 0 h 114"/>
                <a:gd name="T4" fmla="*/ 0 w 41"/>
                <a:gd name="T5" fmla="*/ 114 h 114"/>
                <a:gd name="T6" fmla="*/ 6 w 41"/>
                <a:gd name="T7" fmla="*/ 114 h 114"/>
                <a:gd name="T8" fmla="*/ 40 w 41"/>
                <a:gd name="T9" fmla="*/ 112 h 114"/>
                <a:gd name="T10" fmla="*/ 41 w 41"/>
                <a:gd name="T11" fmla="*/ 111 h 114"/>
                <a:gd name="T12" fmla="*/ 7 w 41"/>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41" h="114">
                  <a:moveTo>
                    <a:pt x="7" y="0"/>
                  </a:moveTo>
                  <a:cubicBezTo>
                    <a:pt x="0" y="0"/>
                    <a:pt x="0" y="0"/>
                    <a:pt x="0" y="0"/>
                  </a:cubicBezTo>
                  <a:cubicBezTo>
                    <a:pt x="0" y="114"/>
                    <a:pt x="0" y="114"/>
                    <a:pt x="0" y="114"/>
                  </a:cubicBezTo>
                  <a:cubicBezTo>
                    <a:pt x="2" y="114"/>
                    <a:pt x="4" y="114"/>
                    <a:pt x="6" y="114"/>
                  </a:cubicBezTo>
                  <a:cubicBezTo>
                    <a:pt x="16" y="114"/>
                    <a:pt x="28" y="114"/>
                    <a:pt x="40" y="112"/>
                  </a:cubicBezTo>
                  <a:cubicBezTo>
                    <a:pt x="41" y="112"/>
                    <a:pt x="41" y="111"/>
                    <a:pt x="41" y="111"/>
                  </a:cubicBezTo>
                  <a:cubicBezTo>
                    <a:pt x="7" y="0"/>
                    <a:pt x="7" y="0"/>
                    <a:pt x="7" y="0"/>
                  </a:cubicBezTo>
                </a:path>
              </a:pathLst>
            </a:custGeom>
            <a:solidFill>
              <a:schemeClr val="accent2"/>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20" name="Group 7"/>
          <p:cNvGrpSpPr/>
          <p:nvPr/>
        </p:nvGrpSpPr>
        <p:grpSpPr>
          <a:xfrm>
            <a:off x="7220445" y="4934761"/>
            <a:ext cx="294727" cy="1915388"/>
            <a:chOff x="6959786" y="5357314"/>
            <a:chExt cx="321816" cy="1497993"/>
          </a:xfrm>
        </p:grpSpPr>
        <p:sp>
          <p:nvSpPr>
            <p:cNvPr id="121" name="Freeform 17"/>
            <p:cNvSpPr/>
            <p:nvPr/>
          </p:nvSpPr>
          <p:spPr bwMode="auto">
            <a:xfrm>
              <a:off x="6970558" y="5365393"/>
              <a:ext cx="302965" cy="490130"/>
            </a:xfrm>
            <a:custGeom>
              <a:avLst/>
              <a:gdLst>
                <a:gd name="T0" fmla="*/ 450 w 450"/>
                <a:gd name="T1" fmla="*/ 657 h 728"/>
                <a:gd name="T2" fmla="*/ 242 w 450"/>
                <a:gd name="T3" fmla="*/ 0 h 728"/>
                <a:gd name="T4" fmla="*/ 197 w 450"/>
                <a:gd name="T5" fmla="*/ 0 h 728"/>
                <a:gd name="T6" fmla="*/ 0 w 450"/>
                <a:gd name="T7" fmla="*/ 681 h 728"/>
                <a:gd name="T8" fmla="*/ 12 w 450"/>
                <a:gd name="T9" fmla="*/ 728 h 728"/>
                <a:gd name="T10" fmla="*/ 424 w 450"/>
                <a:gd name="T11" fmla="*/ 726 h 728"/>
                <a:gd name="T12" fmla="*/ 450 w 450"/>
                <a:gd name="T13" fmla="*/ 657 h 728"/>
              </a:gdLst>
              <a:ahLst/>
              <a:cxnLst>
                <a:cxn ang="0">
                  <a:pos x="T0" y="T1"/>
                </a:cxn>
                <a:cxn ang="0">
                  <a:pos x="T2" y="T3"/>
                </a:cxn>
                <a:cxn ang="0">
                  <a:pos x="T4" y="T5"/>
                </a:cxn>
                <a:cxn ang="0">
                  <a:pos x="T6" y="T7"/>
                </a:cxn>
                <a:cxn ang="0">
                  <a:pos x="T8" y="T9"/>
                </a:cxn>
                <a:cxn ang="0">
                  <a:pos x="T10" y="T11"/>
                </a:cxn>
                <a:cxn ang="0">
                  <a:pos x="T12" y="T13"/>
                </a:cxn>
              </a:cxnLst>
              <a:rect l="0" t="0" r="r" b="b"/>
              <a:pathLst>
                <a:path w="450" h="728">
                  <a:moveTo>
                    <a:pt x="450" y="657"/>
                  </a:moveTo>
                  <a:lnTo>
                    <a:pt x="242" y="0"/>
                  </a:lnTo>
                  <a:lnTo>
                    <a:pt x="197" y="0"/>
                  </a:lnTo>
                  <a:lnTo>
                    <a:pt x="0" y="681"/>
                  </a:lnTo>
                  <a:lnTo>
                    <a:pt x="12" y="728"/>
                  </a:lnTo>
                  <a:lnTo>
                    <a:pt x="424" y="726"/>
                  </a:lnTo>
                  <a:lnTo>
                    <a:pt x="450" y="657"/>
                  </a:lnTo>
                  <a:close/>
                </a:path>
              </a:pathLst>
            </a:custGeom>
            <a:solidFill>
              <a:srgbClr val="F8E9B2"/>
            </a:solidFill>
            <a:ln>
              <a:noFill/>
            </a:ln>
            <a:extLst>
              <a:ext uri="{91240B29-F687-4F45-9708-019B960494DF}">
                <a14:hiddenLine xmlns:a14="http://schemas.microsoft.com/office/drawing/2010/main" w="9525">
                  <a:solidFill>
                    <a:srgbClr val="000000"/>
                  </a:solidFill>
                  <a:round/>
                </a14:hiddenLine>
              </a:ext>
            </a:extLst>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2" name="Freeform 18"/>
            <p:cNvSpPr/>
            <p:nvPr/>
          </p:nvSpPr>
          <p:spPr bwMode="auto">
            <a:xfrm>
              <a:off x="6970558" y="5365393"/>
              <a:ext cx="302965" cy="490130"/>
            </a:xfrm>
            <a:custGeom>
              <a:avLst/>
              <a:gdLst>
                <a:gd name="T0" fmla="*/ 450 w 450"/>
                <a:gd name="T1" fmla="*/ 657 h 728"/>
                <a:gd name="T2" fmla="*/ 242 w 450"/>
                <a:gd name="T3" fmla="*/ 0 h 728"/>
                <a:gd name="T4" fmla="*/ 197 w 450"/>
                <a:gd name="T5" fmla="*/ 0 h 728"/>
                <a:gd name="T6" fmla="*/ 0 w 450"/>
                <a:gd name="T7" fmla="*/ 681 h 728"/>
                <a:gd name="T8" fmla="*/ 12 w 450"/>
                <a:gd name="T9" fmla="*/ 728 h 728"/>
                <a:gd name="T10" fmla="*/ 424 w 450"/>
                <a:gd name="T11" fmla="*/ 726 h 728"/>
                <a:gd name="T12" fmla="*/ 450 w 450"/>
                <a:gd name="T13" fmla="*/ 657 h 728"/>
              </a:gdLst>
              <a:ahLst/>
              <a:cxnLst>
                <a:cxn ang="0">
                  <a:pos x="T0" y="T1"/>
                </a:cxn>
                <a:cxn ang="0">
                  <a:pos x="T2" y="T3"/>
                </a:cxn>
                <a:cxn ang="0">
                  <a:pos x="T4" y="T5"/>
                </a:cxn>
                <a:cxn ang="0">
                  <a:pos x="T6" y="T7"/>
                </a:cxn>
                <a:cxn ang="0">
                  <a:pos x="T8" y="T9"/>
                </a:cxn>
                <a:cxn ang="0">
                  <a:pos x="T10" y="T11"/>
                </a:cxn>
                <a:cxn ang="0">
                  <a:pos x="T12" y="T13"/>
                </a:cxn>
              </a:cxnLst>
              <a:rect l="0" t="0" r="r" b="b"/>
              <a:pathLst>
                <a:path w="450" h="728">
                  <a:moveTo>
                    <a:pt x="450" y="657"/>
                  </a:moveTo>
                  <a:lnTo>
                    <a:pt x="242" y="0"/>
                  </a:lnTo>
                  <a:lnTo>
                    <a:pt x="197" y="0"/>
                  </a:lnTo>
                  <a:lnTo>
                    <a:pt x="0" y="681"/>
                  </a:lnTo>
                  <a:lnTo>
                    <a:pt x="12" y="728"/>
                  </a:lnTo>
                  <a:lnTo>
                    <a:pt x="424" y="726"/>
                  </a:lnTo>
                  <a:lnTo>
                    <a:pt x="450" y="65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3" name="Freeform 19"/>
            <p:cNvSpPr/>
            <p:nvPr/>
          </p:nvSpPr>
          <p:spPr bwMode="auto">
            <a:xfrm>
              <a:off x="7058755" y="5786851"/>
              <a:ext cx="123879" cy="1068456"/>
            </a:xfrm>
            <a:custGeom>
              <a:avLst/>
              <a:gdLst>
                <a:gd name="T0" fmla="*/ 78 w 78"/>
                <a:gd name="T1" fmla="*/ 671 h 671"/>
                <a:gd name="T2" fmla="*/ 0 w 78"/>
                <a:gd name="T3" fmla="*/ 671 h 671"/>
                <a:gd name="T4" fmla="*/ 0 w 78"/>
                <a:gd name="T5" fmla="*/ 32 h 671"/>
                <a:gd name="T6" fmla="*/ 38 w 78"/>
                <a:gd name="T7" fmla="*/ 1 h 671"/>
                <a:gd name="T8" fmla="*/ 78 w 78"/>
                <a:gd name="T9" fmla="*/ 32 h 671"/>
                <a:gd name="T10" fmla="*/ 78 w 78"/>
                <a:gd name="T11" fmla="*/ 671 h 671"/>
              </a:gdLst>
              <a:ahLst/>
              <a:cxnLst>
                <a:cxn ang="0">
                  <a:pos x="T0" y="T1"/>
                </a:cxn>
                <a:cxn ang="0">
                  <a:pos x="T2" y="T3"/>
                </a:cxn>
                <a:cxn ang="0">
                  <a:pos x="T4" y="T5"/>
                </a:cxn>
                <a:cxn ang="0">
                  <a:pos x="T6" y="T7"/>
                </a:cxn>
                <a:cxn ang="0">
                  <a:pos x="T8" y="T9"/>
                </a:cxn>
                <a:cxn ang="0">
                  <a:pos x="T10" y="T11"/>
                </a:cxn>
              </a:cxnLst>
              <a:rect l="0" t="0" r="r" b="b"/>
              <a:pathLst>
                <a:path w="78" h="671">
                  <a:moveTo>
                    <a:pt x="78" y="671"/>
                  </a:moveTo>
                  <a:cubicBezTo>
                    <a:pt x="0" y="671"/>
                    <a:pt x="0" y="671"/>
                    <a:pt x="0" y="671"/>
                  </a:cubicBezTo>
                  <a:cubicBezTo>
                    <a:pt x="0" y="32"/>
                    <a:pt x="0" y="32"/>
                    <a:pt x="0" y="32"/>
                  </a:cubicBezTo>
                  <a:cubicBezTo>
                    <a:pt x="0" y="32"/>
                    <a:pt x="4" y="1"/>
                    <a:pt x="38" y="1"/>
                  </a:cubicBezTo>
                  <a:cubicBezTo>
                    <a:pt x="72" y="0"/>
                    <a:pt x="78" y="32"/>
                    <a:pt x="78" y="32"/>
                  </a:cubicBezTo>
                  <a:cubicBezTo>
                    <a:pt x="78" y="671"/>
                    <a:pt x="78" y="671"/>
                    <a:pt x="78" y="671"/>
                  </a:cubicBezTo>
                </a:path>
              </a:pathLst>
            </a:custGeom>
            <a:solidFill>
              <a:schemeClr val="tx2">
                <a:lumMod val="60000"/>
                <a:lumOff val="40000"/>
              </a:schemeClr>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4" name="Freeform 20"/>
            <p:cNvSpPr/>
            <p:nvPr/>
          </p:nvSpPr>
          <p:spPr bwMode="auto">
            <a:xfrm>
              <a:off x="7181287" y="5783485"/>
              <a:ext cx="100315" cy="1069802"/>
            </a:xfrm>
            <a:custGeom>
              <a:avLst/>
              <a:gdLst>
                <a:gd name="T0" fmla="*/ 63 w 63"/>
                <a:gd name="T1" fmla="*/ 672 h 672"/>
                <a:gd name="T2" fmla="*/ 0 w 63"/>
                <a:gd name="T3" fmla="*/ 672 h 672"/>
                <a:gd name="T4" fmla="*/ 0 w 63"/>
                <a:gd name="T5" fmla="*/ 32 h 672"/>
                <a:gd name="T6" fmla="*/ 31 w 63"/>
                <a:gd name="T7" fmla="*/ 0 h 672"/>
                <a:gd name="T8" fmla="*/ 63 w 63"/>
                <a:gd name="T9" fmla="*/ 32 h 672"/>
                <a:gd name="T10" fmla="*/ 63 w 63"/>
                <a:gd name="T11" fmla="*/ 672 h 672"/>
              </a:gdLst>
              <a:ahLst/>
              <a:cxnLst>
                <a:cxn ang="0">
                  <a:pos x="T0" y="T1"/>
                </a:cxn>
                <a:cxn ang="0">
                  <a:pos x="T2" y="T3"/>
                </a:cxn>
                <a:cxn ang="0">
                  <a:pos x="T4" y="T5"/>
                </a:cxn>
                <a:cxn ang="0">
                  <a:pos x="T6" y="T7"/>
                </a:cxn>
                <a:cxn ang="0">
                  <a:pos x="T8" y="T9"/>
                </a:cxn>
                <a:cxn ang="0">
                  <a:pos x="T10" y="T11"/>
                </a:cxn>
              </a:cxnLst>
              <a:rect l="0" t="0" r="r" b="b"/>
              <a:pathLst>
                <a:path w="63" h="672">
                  <a:moveTo>
                    <a:pt x="63" y="672"/>
                  </a:moveTo>
                  <a:cubicBezTo>
                    <a:pt x="0" y="672"/>
                    <a:pt x="0" y="672"/>
                    <a:pt x="0" y="672"/>
                  </a:cubicBezTo>
                  <a:cubicBezTo>
                    <a:pt x="0" y="32"/>
                    <a:pt x="0" y="32"/>
                    <a:pt x="0" y="32"/>
                  </a:cubicBezTo>
                  <a:cubicBezTo>
                    <a:pt x="0" y="32"/>
                    <a:pt x="4" y="1"/>
                    <a:pt x="31" y="0"/>
                  </a:cubicBezTo>
                  <a:cubicBezTo>
                    <a:pt x="57" y="0"/>
                    <a:pt x="63" y="32"/>
                    <a:pt x="63" y="32"/>
                  </a:cubicBezTo>
                  <a:cubicBezTo>
                    <a:pt x="63" y="672"/>
                    <a:pt x="63" y="672"/>
                    <a:pt x="63" y="672"/>
                  </a:cubicBezTo>
                </a:path>
              </a:pathLst>
            </a:custGeom>
            <a:solidFill>
              <a:srgbClr val="F77872"/>
            </a:solidFill>
            <a:ln>
              <a:noFill/>
            </a:ln>
            <a:extLst>
              <a:ext uri="{91240B29-F687-4F45-9708-019B960494DF}">
                <a14:hiddenLine xmlns:a14="http://schemas.microsoft.com/office/drawing/2010/main" w="9525">
                  <a:solidFill>
                    <a:srgbClr val="000000"/>
                  </a:solidFill>
                  <a:round/>
                </a14:hiddenLine>
              </a:ext>
            </a:extLst>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5" name="Freeform 21"/>
            <p:cNvSpPr/>
            <p:nvPr/>
          </p:nvSpPr>
          <p:spPr bwMode="auto">
            <a:xfrm>
              <a:off x="6959786" y="5783485"/>
              <a:ext cx="100315" cy="1069802"/>
            </a:xfrm>
            <a:custGeom>
              <a:avLst/>
              <a:gdLst>
                <a:gd name="T0" fmla="*/ 63 w 63"/>
                <a:gd name="T1" fmla="*/ 672 h 672"/>
                <a:gd name="T2" fmla="*/ 0 w 63"/>
                <a:gd name="T3" fmla="*/ 672 h 672"/>
                <a:gd name="T4" fmla="*/ 0 w 63"/>
                <a:gd name="T5" fmla="*/ 32 h 672"/>
                <a:gd name="T6" fmla="*/ 31 w 63"/>
                <a:gd name="T7" fmla="*/ 0 h 672"/>
                <a:gd name="T8" fmla="*/ 63 w 63"/>
                <a:gd name="T9" fmla="*/ 32 h 672"/>
                <a:gd name="T10" fmla="*/ 63 w 63"/>
                <a:gd name="T11" fmla="*/ 672 h 672"/>
              </a:gdLst>
              <a:ahLst/>
              <a:cxnLst>
                <a:cxn ang="0">
                  <a:pos x="T0" y="T1"/>
                </a:cxn>
                <a:cxn ang="0">
                  <a:pos x="T2" y="T3"/>
                </a:cxn>
                <a:cxn ang="0">
                  <a:pos x="T4" y="T5"/>
                </a:cxn>
                <a:cxn ang="0">
                  <a:pos x="T6" y="T7"/>
                </a:cxn>
                <a:cxn ang="0">
                  <a:pos x="T8" y="T9"/>
                </a:cxn>
                <a:cxn ang="0">
                  <a:pos x="T10" y="T11"/>
                </a:cxn>
              </a:cxnLst>
              <a:rect l="0" t="0" r="r" b="b"/>
              <a:pathLst>
                <a:path w="63" h="672">
                  <a:moveTo>
                    <a:pt x="63" y="672"/>
                  </a:moveTo>
                  <a:cubicBezTo>
                    <a:pt x="0" y="672"/>
                    <a:pt x="0" y="672"/>
                    <a:pt x="0" y="672"/>
                  </a:cubicBezTo>
                  <a:cubicBezTo>
                    <a:pt x="0" y="32"/>
                    <a:pt x="0" y="32"/>
                    <a:pt x="0" y="32"/>
                  </a:cubicBezTo>
                  <a:cubicBezTo>
                    <a:pt x="0" y="32"/>
                    <a:pt x="4" y="1"/>
                    <a:pt x="31" y="0"/>
                  </a:cubicBezTo>
                  <a:cubicBezTo>
                    <a:pt x="58" y="0"/>
                    <a:pt x="63" y="32"/>
                    <a:pt x="63" y="32"/>
                  </a:cubicBezTo>
                  <a:lnTo>
                    <a:pt x="63" y="672"/>
                  </a:lnTo>
                  <a:close/>
                </a:path>
              </a:pathLst>
            </a:custGeom>
            <a:solidFill>
              <a:schemeClr val="tx2">
                <a:lumMod val="60000"/>
                <a:lumOff val="40000"/>
              </a:schemeClr>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6" name="Freeform 22"/>
            <p:cNvSpPr/>
            <p:nvPr/>
          </p:nvSpPr>
          <p:spPr bwMode="auto">
            <a:xfrm>
              <a:off x="7056735" y="5357314"/>
              <a:ext cx="130611" cy="191204"/>
            </a:xfrm>
            <a:custGeom>
              <a:avLst/>
              <a:gdLst>
                <a:gd name="T0" fmla="*/ 0 w 82"/>
                <a:gd name="T1" fmla="*/ 110 h 120"/>
                <a:gd name="T2" fmla="*/ 82 w 82"/>
                <a:gd name="T3" fmla="*/ 112 h 120"/>
                <a:gd name="T4" fmla="*/ 48 w 82"/>
                <a:gd name="T5" fmla="*/ 0 h 120"/>
                <a:gd name="T6" fmla="*/ 28 w 82"/>
                <a:gd name="T7" fmla="*/ 0 h 120"/>
                <a:gd name="T8" fmla="*/ 0 w 82"/>
                <a:gd name="T9" fmla="*/ 110 h 120"/>
              </a:gdLst>
              <a:ahLst/>
              <a:cxnLst>
                <a:cxn ang="0">
                  <a:pos x="T0" y="T1"/>
                </a:cxn>
                <a:cxn ang="0">
                  <a:pos x="T2" y="T3"/>
                </a:cxn>
                <a:cxn ang="0">
                  <a:pos x="T4" y="T5"/>
                </a:cxn>
                <a:cxn ang="0">
                  <a:pos x="T6" y="T7"/>
                </a:cxn>
                <a:cxn ang="0">
                  <a:pos x="T8" y="T9"/>
                </a:cxn>
              </a:cxnLst>
              <a:rect l="0" t="0" r="r" b="b"/>
              <a:pathLst>
                <a:path w="82" h="120">
                  <a:moveTo>
                    <a:pt x="0" y="110"/>
                  </a:moveTo>
                  <a:cubicBezTo>
                    <a:pt x="0" y="110"/>
                    <a:pt x="39" y="120"/>
                    <a:pt x="82" y="112"/>
                  </a:cubicBezTo>
                  <a:cubicBezTo>
                    <a:pt x="48" y="0"/>
                    <a:pt x="48" y="0"/>
                    <a:pt x="48" y="0"/>
                  </a:cubicBezTo>
                  <a:cubicBezTo>
                    <a:pt x="28" y="0"/>
                    <a:pt x="28" y="0"/>
                    <a:pt x="28" y="0"/>
                  </a:cubicBezTo>
                  <a:cubicBezTo>
                    <a:pt x="0" y="110"/>
                    <a:pt x="0" y="110"/>
                    <a:pt x="0" y="110"/>
                  </a:cubicBezTo>
                </a:path>
              </a:pathLst>
            </a:custGeom>
            <a:solidFill>
              <a:schemeClr val="tx2">
                <a:lumMod val="60000"/>
                <a:lumOff val="40000"/>
              </a:schemeClr>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7" name="Freeform 46"/>
            <p:cNvSpPr/>
            <p:nvPr/>
          </p:nvSpPr>
          <p:spPr bwMode="auto">
            <a:xfrm>
              <a:off x="7117328" y="5535727"/>
              <a:ext cx="156195" cy="295559"/>
            </a:xfrm>
            <a:custGeom>
              <a:avLst/>
              <a:gdLst>
                <a:gd name="T0" fmla="*/ 44 w 98"/>
                <a:gd name="T1" fmla="*/ 0 h 186"/>
                <a:gd name="T2" fmla="*/ 9 w 98"/>
                <a:gd name="T3" fmla="*/ 3 h 186"/>
                <a:gd name="T4" fmla="*/ 0 w 98"/>
                <a:gd name="T5" fmla="*/ 3 h 186"/>
                <a:gd name="T6" fmla="*/ 0 w 98"/>
                <a:gd name="T7" fmla="*/ 159 h 186"/>
                <a:gd name="T8" fmla="*/ 1 w 98"/>
                <a:gd name="T9" fmla="*/ 159 h 186"/>
                <a:gd name="T10" fmla="*/ 2 w 98"/>
                <a:gd name="T11" fmla="*/ 159 h 186"/>
                <a:gd name="T12" fmla="*/ 40 w 98"/>
                <a:gd name="T13" fmla="*/ 186 h 186"/>
                <a:gd name="T14" fmla="*/ 71 w 98"/>
                <a:gd name="T15" fmla="*/ 156 h 186"/>
                <a:gd name="T16" fmla="*/ 71 w 98"/>
                <a:gd name="T17" fmla="*/ 156 h 186"/>
                <a:gd name="T18" fmla="*/ 97 w 98"/>
                <a:gd name="T19" fmla="*/ 173 h 186"/>
                <a:gd name="T20" fmla="*/ 98 w 98"/>
                <a:gd name="T21" fmla="*/ 171 h 186"/>
                <a:gd name="T22" fmla="*/ 44 w 98"/>
                <a:gd name="T23"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186">
                  <a:moveTo>
                    <a:pt x="44" y="0"/>
                  </a:moveTo>
                  <a:cubicBezTo>
                    <a:pt x="31" y="2"/>
                    <a:pt x="20" y="3"/>
                    <a:pt x="9" y="3"/>
                  </a:cubicBezTo>
                  <a:cubicBezTo>
                    <a:pt x="6" y="3"/>
                    <a:pt x="3" y="3"/>
                    <a:pt x="0" y="3"/>
                  </a:cubicBezTo>
                  <a:cubicBezTo>
                    <a:pt x="0" y="159"/>
                    <a:pt x="0" y="159"/>
                    <a:pt x="0" y="159"/>
                  </a:cubicBezTo>
                  <a:cubicBezTo>
                    <a:pt x="0" y="159"/>
                    <a:pt x="1" y="159"/>
                    <a:pt x="1" y="159"/>
                  </a:cubicBezTo>
                  <a:cubicBezTo>
                    <a:pt x="2" y="159"/>
                    <a:pt x="2" y="159"/>
                    <a:pt x="2" y="159"/>
                  </a:cubicBezTo>
                  <a:cubicBezTo>
                    <a:pt x="27" y="159"/>
                    <a:pt x="37" y="177"/>
                    <a:pt x="40" y="186"/>
                  </a:cubicBezTo>
                  <a:cubicBezTo>
                    <a:pt x="42" y="179"/>
                    <a:pt x="48" y="157"/>
                    <a:pt x="71" y="156"/>
                  </a:cubicBezTo>
                  <a:cubicBezTo>
                    <a:pt x="71" y="156"/>
                    <a:pt x="71" y="156"/>
                    <a:pt x="71" y="156"/>
                  </a:cubicBezTo>
                  <a:cubicBezTo>
                    <a:pt x="85" y="156"/>
                    <a:pt x="92" y="165"/>
                    <a:pt x="97" y="173"/>
                  </a:cubicBezTo>
                  <a:cubicBezTo>
                    <a:pt x="98" y="171"/>
                    <a:pt x="98" y="171"/>
                    <a:pt x="98" y="171"/>
                  </a:cubicBezTo>
                  <a:cubicBezTo>
                    <a:pt x="44" y="0"/>
                    <a:pt x="44" y="0"/>
                    <a:pt x="44" y="0"/>
                  </a:cubicBezTo>
                </a:path>
              </a:pathLst>
            </a:custGeom>
            <a:solidFill>
              <a:srgbClr val="C2B388"/>
            </a:solidFill>
            <a:ln>
              <a:noFill/>
            </a:ln>
            <a:extLst>
              <a:ext uri="{91240B29-F687-4F45-9708-019B960494DF}">
                <a14:hiddenLine xmlns:a14="http://schemas.microsoft.com/office/drawing/2010/main" w="9525">
                  <a:solidFill>
                    <a:srgbClr val="000000"/>
                  </a:solidFill>
                  <a:round/>
                </a14:hiddenLine>
              </a:ext>
            </a:extLst>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8" name="Freeform 47"/>
            <p:cNvSpPr/>
            <p:nvPr/>
          </p:nvSpPr>
          <p:spPr bwMode="auto">
            <a:xfrm>
              <a:off x="7117328" y="5788871"/>
              <a:ext cx="65306" cy="1066436"/>
            </a:xfrm>
            <a:custGeom>
              <a:avLst/>
              <a:gdLst>
                <a:gd name="T0" fmla="*/ 2 w 41"/>
                <a:gd name="T1" fmla="*/ 0 h 670"/>
                <a:gd name="T2" fmla="*/ 1 w 41"/>
                <a:gd name="T3" fmla="*/ 0 h 670"/>
                <a:gd name="T4" fmla="*/ 0 w 41"/>
                <a:gd name="T5" fmla="*/ 0 h 670"/>
                <a:gd name="T6" fmla="*/ 0 w 41"/>
                <a:gd name="T7" fmla="*/ 670 h 670"/>
                <a:gd name="T8" fmla="*/ 41 w 41"/>
                <a:gd name="T9" fmla="*/ 670 h 670"/>
                <a:gd name="T10" fmla="*/ 41 w 41"/>
                <a:gd name="T11" fmla="*/ 669 h 670"/>
                <a:gd name="T12" fmla="*/ 40 w 41"/>
                <a:gd name="T13" fmla="*/ 669 h 670"/>
                <a:gd name="T14" fmla="*/ 40 w 41"/>
                <a:gd name="T15" fmla="*/ 29 h 670"/>
                <a:gd name="T16" fmla="*/ 40 w 41"/>
                <a:gd name="T17" fmla="*/ 27 h 670"/>
                <a:gd name="T18" fmla="*/ 2 w 41"/>
                <a:gd name="T19" fmla="*/ 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670">
                  <a:moveTo>
                    <a:pt x="2" y="0"/>
                  </a:moveTo>
                  <a:cubicBezTo>
                    <a:pt x="2" y="0"/>
                    <a:pt x="2" y="0"/>
                    <a:pt x="1" y="0"/>
                  </a:cubicBezTo>
                  <a:cubicBezTo>
                    <a:pt x="1" y="0"/>
                    <a:pt x="0" y="0"/>
                    <a:pt x="0" y="0"/>
                  </a:cubicBezTo>
                  <a:cubicBezTo>
                    <a:pt x="0" y="670"/>
                    <a:pt x="0" y="670"/>
                    <a:pt x="0" y="670"/>
                  </a:cubicBezTo>
                  <a:cubicBezTo>
                    <a:pt x="41" y="670"/>
                    <a:pt x="41" y="670"/>
                    <a:pt x="41" y="670"/>
                  </a:cubicBezTo>
                  <a:cubicBezTo>
                    <a:pt x="41" y="669"/>
                    <a:pt x="41" y="669"/>
                    <a:pt x="41" y="669"/>
                  </a:cubicBezTo>
                  <a:cubicBezTo>
                    <a:pt x="40" y="669"/>
                    <a:pt x="40" y="669"/>
                    <a:pt x="40" y="669"/>
                  </a:cubicBezTo>
                  <a:cubicBezTo>
                    <a:pt x="40" y="29"/>
                    <a:pt x="40" y="29"/>
                    <a:pt x="40" y="29"/>
                  </a:cubicBezTo>
                  <a:cubicBezTo>
                    <a:pt x="40" y="29"/>
                    <a:pt x="40" y="28"/>
                    <a:pt x="40" y="27"/>
                  </a:cubicBezTo>
                  <a:cubicBezTo>
                    <a:pt x="37" y="18"/>
                    <a:pt x="27" y="0"/>
                    <a:pt x="2" y="0"/>
                  </a:cubicBezTo>
                </a:path>
              </a:pathLst>
            </a:custGeom>
            <a:solidFill>
              <a:schemeClr val="tx2"/>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9" name="Freeform 48"/>
            <p:cNvSpPr/>
            <p:nvPr/>
          </p:nvSpPr>
          <p:spPr bwMode="auto">
            <a:xfrm>
              <a:off x="7181287" y="5783485"/>
              <a:ext cx="100315" cy="1069802"/>
            </a:xfrm>
            <a:custGeom>
              <a:avLst/>
              <a:gdLst>
                <a:gd name="T0" fmla="*/ 31 w 63"/>
                <a:gd name="T1" fmla="*/ 0 h 672"/>
                <a:gd name="T2" fmla="*/ 31 w 63"/>
                <a:gd name="T3" fmla="*/ 0 h 672"/>
                <a:gd name="T4" fmla="*/ 0 w 63"/>
                <a:gd name="T5" fmla="*/ 30 h 672"/>
                <a:gd name="T6" fmla="*/ 0 w 63"/>
                <a:gd name="T7" fmla="*/ 32 h 672"/>
                <a:gd name="T8" fmla="*/ 0 w 63"/>
                <a:gd name="T9" fmla="*/ 672 h 672"/>
                <a:gd name="T10" fmla="*/ 1 w 63"/>
                <a:gd name="T11" fmla="*/ 672 h 672"/>
                <a:gd name="T12" fmla="*/ 63 w 63"/>
                <a:gd name="T13" fmla="*/ 672 h 672"/>
                <a:gd name="T14" fmla="*/ 63 w 63"/>
                <a:gd name="T15" fmla="*/ 32 h 672"/>
                <a:gd name="T16" fmla="*/ 57 w 63"/>
                <a:gd name="T17" fmla="*/ 17 h 672"/>
                <a:gd name="T18" fmla="*/ 31 w 63"/>
                <a:gd name="T19" fmla="*/ 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672">
                  <a:moveTo>
                    <a:pt x="31" y="0"/>
                  </a:moveTo>
                  <a:cubicBezTo>
                    <a:pt x="31" y="0"/>
                    <a:pt x="31" y="0"/>
                    <a:pt x="31" y="0"/>
                  </a:cubicBezTo>
                  <a:cubicBezTo>
                    <a:pt x="8" y="1"/>
                    <a:pt x="2" y="23"/>
                    <a:pt x="0" y="30"/>
                  </a:cubicBezTo>
                  <a:cubicBezTo>
                    <a:pt x="0" y="31"/>
                    <a:pt x="0" y="32"/>
                    <a:pt x="0" y="32"/>
                  </a:cubicBezTo>
                  <a:cubicBezTo>
                    <a:pt x="0" y="672"/>
                    <a:pt x="0" y="672"/>
                    <a:pt x="0" y="672"/>
                  </a:cubicBezTo>
                  <a:cubicBezTo>
                    <a:pt x="1" y="672"/>
                    <a:pt x="1" y="672"/>
                    <a:pt x="1" y="672"/>
                  </a:cubicBezTo>
                  <a:cubicBezTo>
                    <a:pt x="63" y="672"/>
                    <a:pt x="63" y="672"/>
                    <a:pt x="63" y="672"/>
                  </a:cubicBezTo>
                  <a:cubicBezTo>
                    <a:pt x="63" y="32"/>
                    <a:pt x="63" y="32"/>
                    <a:pt x="63" y="32"/>
                  </a:cubicBezTo>
                  <a:cubicBezTo>
                    <a:pt x="63" y="32"/>
                    <a:pt x="61" y="24"/>
                    <a:pt x="57" y="17"/>
                  </a:cubicBezTo>
                  <a:cubicBezTo>
                    <a:pt x="52" y="9"/>
                    <a:pt x="45" y="0"/>
                    <a:pt x="31" y="0"/>
                  </a:cubicBezTo>
                </a:path>
              </a:pathLst>
            </a:custGeom>
            <a:solidFill>
              <a:schemeClr val="tx2"/>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0" name="Freeform 49"/>
            <p:cNvSpPr/>
            <p:nvPr/>
          </p:nvSpPr>
          <p:spPr bwMode="auto">
            <a:xfrm>
              <a:off x="7117328" y="5357314"/>
              <a:ext cx="70019" cy="183125"/>
            </a:xfrm>
            <a:custGeom>
              <a:avLst/>
              <a:gdLst>
                <a:gd name="T0" fmla="*/ 10 w 44"/>
                <a:gd name="T1" fmla="*/ 0 h 115"/>
                <a:gd name="T2" fmla="*/ 0 w 44"/>
                <a:gd name="T3" fmla="*/ 0 h 115"/>
                <a:gd name="T4" fmla="*/ 0 w 44"/>
                <a:gd name="T5" fmla="*/ 115 h 115"/>
                <a:gd name="T6" fmla="*/ 9 w 44"/>
                <a:gd name="T7" fmla="*/ 115 h 115"/>
                <a:gd name="T8" fmla="*/ 44 w 44"/>
                <a:gd name="T9" fmla="*/ 112 h 115"/>
                <a:gd name="T10" fmla="*/ 44 w 44"/>
                <a:gd name="T11" fmla="*/ 112 h 115"/>
                <a:gd name="T12" fmla="*/ 10 w 44"/>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44" h="115">
                  <a:moveTo>
                    <a:pt x="10" y="0"/>
                  </a:moveTo>
                  <a:cubicBezTo>
                    <a:pt x="0" y="0"/>
                    <a:pt x="0" y="0"/>
                    <a:pt x="0" y="0"/>
                  </a:cubicBezTo>
                  <a:cubicBezTo>
                    <a:pt x="0" y="115"/>
                    <a:pt x="0" y="115"/>
                    <a:pt x="0" y="115"/>
                  </a:cubicBezTo>
                  <a:cubicBezTo>
                    <a:pt x="3" y="115"/>
                    <a:pt x="6" y="115"/>
                    <a:pt x="9" y="115"/>
                  </a:cubicBezTo>
                  <a:cubicBezTo>
                    <a:pt x="20" y="115"/>
                    <a:pt x="31" y="114"/>
                    <a:pt x="44" y="112"/>
                  </a:cubicBezTo>
                  <a:cubicBezTo>
                    <a:pt x="44" y="112"/>
                    <a:pt x="44" y="112"/>
                    <a:pt x="44" y="112"/>
                  </a:cubicBezTo>
                  <a:cubicBezTo>
                    <a:pt x="10" y="0"/>
                    <a:pt x="10" y="0"/>
                    <a:pt x="10" y="0"/>
                  </a:cubicBezTo>
                </a:path>
              </a:pathLst>
            </a:custGeom>
            <a:solidFill>
              <a:schemeClr val="tx2"/>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31" name="Group 5"/>
          <p:cNvGrpSpPr/>
          <p:nvPr/>
        </p:nvGrpSpPr>
        <p:grpSpPr>
          <a:xfrm>
            <a:off x="6348611" y="3937430"/>
            <a:ext cx="294110" cy="2907935"/>
            <a:chOff x="6007804" y="4268661"/>
            <a:chExt cx="321142" cy="2586646"/>
          </a:xfrm>
        </p:grpSpPr>
        <p:sp>
          <p:nvSpPr>
            <p:cNvPr id="132" name="Freeform 29"/>
            <p:cNvSpPr/>
            <p:nvPr/>
          </p:nvSpPr>
          <p:spPr bwMode="auto">
            <a:xfrm>
              <a:off x="6018576" y="4273373"/>
              <a:ext cx="300945" cy="490130"/>
            </a:xfrm>
            <a:custGeom>
              <a:avLst/>
              <a:gdLst>
                <a:gd name="T0" fmla="*/ 447 w 447"/>
                <a:gd name="T1" fmla="*/ 657 h 728"/>
                <a:gd name="T2" fmla="*/ 242 w 447"/>
                <a:gd name="T3" fmla="*/ 0 h 728"/>
                <a:gd name="T4" fmla="*/ 197 w 447"/>
                <a:gd name="T5" fmla="*/ 0 h 728"/>
                <a:gd name="T6" fmla="*/ 0 w 447"/>
                <a:gd name="T7" fmla="*/ 681 h 728"/>
                <a:gd name="T8" fmla="*/ 12 w 447"/>
                <a:gd name="T9" fmla="*/ 728 h 728"/>
                <a:gd name="T10" fmla="*/ 424 w 447"/>
                <a:gd name="T11" fmla="*/ 726 h 728"/>
                <a:gd name="T12" fmla="*/ 447 w 447"/>
                <a:gd name="T13" fmla="*/ 657 h 728"/>
              </a:gdLst>
              <a:ahLst/>
              <a:cxnLst>
                <a:cxn ang="0">
                  <a:pos x="T0" y="T1"/>
                </a:cxn>
                <a:cxn ang="0">
                  <a:pos x="T2" y="T3"/>
                </a:cxn>
                <a:cxn ang="0">
                  <a:pos x="T4" y="T5"/>
                </a:cxn>
                <a:cxn ang="0">
                  <a:pos x="T6" y="T7"/>
                </a:cxn>
                <a:cxn ang="0">
                  <a:pos x="T8" y="T9"/>
                </a:cxn>
                <a:cxn ang="0">
                  <a:pos x="T10" y="T11"/>
                </a:cxn>
                <a:cxn ang="0">
                  <a:pos x="T12" y="T13"/>
                </a:cxn>
              </a:cxnLst>
              <a:rect l="0" t="0" r="r" b="b"/>
              <a:pathLst>
                <a:path w="447" h="728">
                  <a:moveTo>
                    <a:pt x="447" y="657"/>
                  </a:moveTo>
                  <a:lnTo>
                    <a:pt x="242" y="0"/>
                  </a:lnTo>
                  <a:lnTo>
                    <a:pt x="197" y="0"/>
                  </a:lnTo>
                  <a:lnTo>
                    <a:pt x="0" y="681"/>
                  </a:lnTo>
                  <a:lnTo>
                    <a:pt x="12" y="728"/>
                  </a:lnTo>
                  <a:lnTo>
                    <a:pt x="424" y="726"/>
                  </a:lnTo>
                  <a:lnTo>
                    <a:pt x="447" y="657"/>
                  </a:lnTo>
                  <a:close/>
                </a:path>
              </a:pathLst>
            </a:custGeom>
            <a:solidFill>
              <a:srgbClr val="F8E9B2"/>
            </a:solidFill>
            <a:ln>
              <a:noFill/>
            </a:ln>
            <a:extLst>
              <a:ext uri="{91240B29-F687-4F45-9708-019B960494DF}">
                <a14:hiddenLine xmlns:a14="http://schemas.microsoft.com/office/drawing/2010/main" w="9525">
                  <a:solidFill>
                    <a:srgbClr val="000000"/>
                  </a:solidFill>
                  <a:round/>
                </a14:hiddenLine>
              </a:ext>
            </a:extLst>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3" name="Freeform 30"/>
            <p:cNvSpPr/>
            <p:nvPr/>
          </p:nvSpPr>
          <p:spPr bwMode="auto">
            <a:xfrm>
              <a:off x="6018576" y="4273373"/>
              <a:ext cx="300945" cy="490130"/>
            </a:xfrm>
            <a:custGeom>
              <a:avLst/>
              <a:gdLst>
                <a:gd name="T0" fmla="*/ 447 w 447"/>
                <a:gd name="T1" fmla="*/ 657 h 728"/>
                <a:gd name="T2" fmla="*/ 242 w 447"/>
                <a:gd name="T3" fmla="*/ 0 h 728"/>
                <a:gd name="T4" fmla="*/ 197 w 447"/>
                <a:gd name="T5" fmla="*/ 0 h 728"/>
                <a:gd name="T6" fmla="*/ 0 w 447"/>
                <a:gd name="T7" fmla="*/ 681 h 728"/>
                <a:gd name="T8" fmla="*/ 12 w 447"/>
                <a:gd name="T9" fmla="*/ 728 h 728"/>
                <a:gd name="T10" fmla="*/ 424 w 447"/>
                <a:gd name="T11" fmla="*/ 726 h 728"/>
                <a:gd name="T12" fmla="*/ 447 w 447"/>
                <a:gd name="T13" fmla="*/ 657 h 728"/>
              </a:gdLst>
              <a:ahLst/>
              <a:cxnLst>
                <a:cxn ang="0">
                  <a:pos x="T0" y="T1"/>
                </a:cxn>
                <a:cxn ang="0">
                  <a:pos x="T2" y="T3"/>
                </a:cxn>
                <a:cxn ang="0">
                  <a:pos x="T4" y="T5"/>
                </a:cxn>
                <a:cxn ang="0">
                  <a:pos x="T6" y="T7"/>
                </a:cxn>
                <a:cxn ang="0">
                  <a:pos x="T8" y="T9"/>
                </a:cxn>
                <a:cxn ang="0">
                  <a:pos x="T10" y="T11"/>
                </a:cxn>
                <a:cxn ang="0">
                  <a:pos x="T12" y="T13"/>
                </a:cxn>
              </a:cxnLst>
              <a:rect l="0" t="0" r="r" b="b"/>
              <a:pathLst>
                <a:path w="447" h="728">
                  <a:moveTo>
                    <a:pt x="447" y="657"/>
                  </a:moveTo>
                  <a:lnTo>
                    <a:pt x="242" y="0"/>
                  </a:lnTo>
                  <a:lnTo>
                    <a:pt x="197" y="0"/>
                  </a:lnTo>
                  <a:lnTo>
                    <a:pt x="0" y="681"/>
                  </a:lnTo>
                  <a:lnTo>
                    <a:pt x="12" y="728"/>
                  </a:lnTo>
                  <a:lnTo>
                    <a:pt x="424" y="726"/>
                  </a:lnTo>
                  <a:lnTo>
                    <a:pt x="447" y="65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4" name="Freeform 31"/>
            <p:cNvSpPr/>
            <p:nvPr/>
          </p:nvSpPr>
          <p:spPr bwMode="auto">
            <a:xfrm>
              <a:off x="6104752" y="4694831"/>
              <a:ext cx="125899" cy="2160476"/>
            </a:xfrm>
            <a:custGeom>
              <a:avLst/>
              <a:gdLst>
                <a:gd name="T0" fmla="*/ 79 w 79"/>
                <a:gd name="T1" fmla="*/ 1357 h 1357"/>
                <a:gd name="T2" fmla="*/ 0 w 79"/>
                <a:gd name="T3" fmla="*/ 1357 h 1357"/>
                <a:gd name="T4" fmla="*/ 0 w 79"/>
                <a:gd name="T5" fmla="*/ 32 h 1357"/>
                <a:gd name="T6" fmla="*/ 39 w 79"/>
                <a:gd name="T7" fmla="*/ 1 h 1357"/>
                <a:gd name="T8" fmla="*/ 79 w 79"/>
                <a:gd name="T9" fmla="*/ 32 h 1357"/>
                <a:gd name="T10" fmla="*/ 79 w 79"/>
                <a:gd name="T11" fmla="*/ 1357 h 1357"/>
              </a:gdLst>
              <a:ahLst/>
              <a:cxnLst>
                <a:cxn ang="0">
                  <a:pos x="T0" y="T1"/>
                </a:cxn>
                <a:cxn ang="0">
                  <a:pos x="T2" y="T3"/>
                </a:cxn>
                <a:cxn ang="0">
                  <a:pos x="T4" y="T5"/>
                </a:cxn>
                <a:cxn ang="0">
                  <a:pos x="T6" y="T7"/>
                </a:cxn>
                <a:cxn ang="0">
                  <a:pos x="T8" y="T9"/>
                </a:cxn>
                <a:cxn ang="0">
                  <a:pos x="T10" y="T11"/>
                </a:cxn>
              </a:cxnLst>
              <a:rect l="0" t="0" r="r" b="b"/>
              <a:pathLst>
                <a:path w="79" h="1357">
                  <a:moveTo>
                    <a:pt x="79" y="1357"/>
                  </a:moveTo>
                  <a:cubicBezTo>
                    <a:pt x="0" y="1357"/>
                    <a:pt x="0" y="1357"/>
                    <a:pt x="0" y="1357"/>
                  </a:cubicBezTo>
                  <a:cubicBezTo>
                    <a:pt x="0" y="32"/>
                    <a:pt x="0" y="32"/>
                    <a:pt x="0" y="32"/>
                  </a:cubicBezTo>
                  <a:cubicBezTo>
                    <a:pt x="0" y="32"/>
                    <a:pt x="5" y="1"/>
                    <a:pt x="39" y="1"/>
                  </a:cubicBezTo>
                  <a:cubicBezTo>
                    <a:pt x="73" y="0"/>
                    <a:pt x="79" y="32"/>
                    <a:pt x="79" y="32"/>
                  </a:cubicBezTo>
                  <a:cubicBezTo>
                    <a:pt x="79" y="1357"/>
                    <a:pt x="79" y="1357"/>
                    <a:pt x="79" y="1357"/>
                  </a:cubicBezTo>
                </a:path>
              </a:pathLst>
            </a:custGeom>
            <a:solidFill>
              <a:schemeClr val="accent3">
                <a:lumMod val="60000"/>
                <a:lumOff val="40000"/>
              </a:schemeClr>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5" name="Freeform 32"/>
            <p:cNvSpPr/>
            <p:nvPr/>
          </p:nvSpPr>
          <p:spPr bwMode="auto">
            <a:xfrm>
              <a:off x="6228631" y="4692138"/>
              <a:ext cx="100315" cy="2161149"/>
            </a:xfrm>
            <a:custGeom>
              <a:avLst/>
              <a:gdLst>
                <a:gd name="T0" fmla="*/ 63 w 63"/>
                <a:gd name="T1" fmla="*/ 1358 h 1358"/>
                <a:gd name="T2" fmla="*/ 0 w 63"/>
                <a:gd name="T3" fmla="*/ 1358 h 1358"/>
                <a:gd name="T4" fmla="*/ 0 w 63"/>
                <a:gd name="T5" fmla="*/ 32 h 1358"/>
                <a:gd name="T6" fmla="*/ 30 w 63"/>
                <a:gd name="T7" fmla="*/ 0 h 1358"/>
                <a:gd name="T8" fmla="*/ 63 w 63"/>
                <a:gd name="T9" fmla="*/ 32 h 1358"/>
                <a:gd name="T10" fmla="*/ 63 w 63"/>
                <a:gd name="T11" fmla="*/ 1358 h 1358"/>
              </a:gdLst>
              <a:ahLst/>
              <a:cxnLst>
                <a:cxn ang="0">
                  <a:pos x="T0" y="T1"/>
                </a:cxn>
                <a:cxn ang="0">
                  <a:pos x="T2" y="T3"/>
                </a:cxn>
                <a:cxn ang="0">
                  <a:pos x="T4" y="T5"/>
                </a:cxn>
                <a:cxn ang="0">
                  <a:pos x="T6" y="T7"/>
                </a:cxn>
                <a:cxn ang="0">
                  <a:pos x="T8" y="T9"/>
                </a:cxn>
                <a:cxn ang="0">
                  <a:pos x="T10" y="T11"/>
                </a:cxn>
              </a:cxnLst>
              <a:rect l="0" t="0" r="r" b="b"/>
              <a:pathLst>
                <a:path w="63" h="1358">
                  <a:moveTo>
                    <a:pt x="63" y="1358"/>
                  </a:moveTo>
                  <a:cubicBezTo>
                    <a:pt x="0" y="1358"/>
                    <a:pt x="0" y="1358"/>
                    <a:pt x="0" y="1358"/>
                  </a:cubicBezTo>
                  <a:cubicBezTo>
                    <a:pt x="0" y="32"/>
                    <a:pt x="0" y="32"/>
                    <a:pt x="0" y="32"/>
                  </a:cubicBezTo>
                  <a:cubicBezTo>
                    <a:pt x="0" y="32"/>
                    <a:pt x="4" y="1"/>
                    <a:pt x="30" y="0"/>
                  </a:cubicBezTo>
                  <a:cubicBezTo>
                    <a:pt x="57" y="0"/>
                    <a:pt x="63" y="32"/>
                    <a:pt x="63" y="32"/>
                  </a:cubicBezTo>
                  <a:cubicBezTo>
                    <a:pt x="63" y="1358"/>
                    <a:pt x="63" y="1358"/>
                    <a:pt x="63" y="1358"/>
                  </a:cubicBezTo>
                </a:path>
              </a:pathLst>
            </a:custGeom>
            <a:solidFill>
              <a:srgbClr val="FFB14A"/>
            </a:solidFill>
            <a:ln>
              <a:noFill/>
            </a:ln>
            <a:extLst>
              <a:ext uri="{91240B29-F687-4F45-9708-019B960494DF}">
                <a14:hiddenLine xmlns:a14="http://schemas.microsoft.com/office/drawing/2010/main" w="9525">
                  <a:solidFill>
                    <a:srgbClr val="000000"/>
                  </a:solidFill>
                  <a:round/>
                </a14:hiddenLine>
              </a:ext>
            </a:extLst>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6" name="Freeform 33"/>
            <p:cNvSpPr/>
            <p:nvPr/>
          </p:nvSpPr>
          <p:spPr bwMode="auto">
            <a:xfrm>
              <a:off x="6007804" y="4692138"/>
              <a:ext cx="100315" cy="2161149"/>
            </a:xfrm>
            <a:custGeom>
              <a:avLst/>
              <a:gdLst>
                <a:gd name="T0" fmla="*/ 63 w 63"/>
                <a:gd name="T1" fmla="*/ 1358 h 1358"/>
                <a:gd name="T2" fmla="*/ 0 w 63"/>
                <a:gd name="T3" fmla="*/ 1358 h 1358"/>
                <a:gd name="T4" fmla="*/ 0 w 63"/>
                <a:gd name="T5" fmla="*/ 32 h 1358"/>
                <a:gd name="T6" fmla="*/ 31 w 63"/>
                <a:gd name="T7" fmla="*/ 0 h 1358"/>
                <a:gd name="T8" fmla="*/ 63 w 63"/>
                <a:gd name="T9" fmla="*/ 32 h 1358"/>
                <a:gd name="T10" fmla="*/ 63 w 63"/>
                <a:gd name="T11" fmla="*/ 1358 h 1358"/>
              </a:gdLst>
              <a:ahLst/>
              <a:cxnLst>
                <a:cxn ang="0">
                  <a:pos x="T0" y="T1"/>
                </a:cxn>
                <a:cxn ang="0">
                  <a:pos x="T2" y="T3"/>
                </a:cxn>
                <a:cxn ang="0">
                  <a:pos x="T4" y="T5"/>
                </a:cxn>
                <a:cxn ang="0">
                  <a:pos x="T6" y="T7"/>
                </a:cxn>
                <a:cxn ang="0">
                  <a:pos x="T8" y="T9"/>
                </a:cxn>
                <a:cxn ang="0">
                  <a:pos x="T10" y="T11"/>
                </a:cxn>
              </a:cxnLst>
              <a:rect l="0" t="0" r="r" b="b"/>
              <a:pathLst>
                <a:path w="63" h="1358">
                  <a:moveTo>
                    <a:pt x="63" y="1358"/>
                  </a:moveTo>
                  <a:cubicBezTo>
                    <a:pt x="0" y="1358"/>
                    <a:pt x="0" y="1358"/>
                    <a:pt x="0" y="1358"/>
                  </a:cubicBezTo>
                  <a:cubicBezTo>
                    <a:pt x="0" y="32"/>
                    <a:pt x="0" y="32"/>
                    <a:pt x="0" y="32"/>
                  </a:cubicBezTo>
                  <a:cubicBezTo>
                    <a:pt x="0" y="32"/>
                    <a:pt x="4" y="1"/>
                    <a:pt x="31" y="0"/>
                  </a:cubicBezTo>
                  <a:cubicBezTo>
                    <a:pt x="58" y="0"/>
                    <a:pt x="63" y="32"/>
                    <a:pt x="63" y="32"/>
                  </a:cubicBezTo>
                  <a:lnTo>
                    <a:pt x="63" y="1358"/>
                  </a:lnTo>
                  <a:close/>
                </a:path>
              </a:pathLst>
            </a:custGeom>
            <a:solidFill>
              <a:schemeClr val="accent3">
                <a:lumMod val="60000"/>
                <a:lumOff val="40000"/>
              </a:schemeClr>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7" name="Freeform 34"/>
            <p:cNvSpPr/>
            <p:nvPr/>
          </p:nvSpPr>
          <p:spPr bwMode="auto">
            <a:xfrm>
              <a:off x="6104752" y="4268661"/>
              <a:ext cx="129265" cy="185818"/>
            </a:xfrm>
            <a:custGeom>
              <a:avLst/>
              <a:gdLst>
                <a:gd name="T0" fmla="*/ 0 w 81"/>
                <a:gd name="T1" fmla="*/ 107 h 117"/>
                <a:gd name="T2" fmla="*/ 81 w 81"/>
                <a:gd name="T3" fmla="*/ 109 h 117"/>
                <a:gd name="T4" fmla="*/ 48 w 81"/>
                <a:gd name="T5" fmla="*/ 0 h 117"/>
                <a:gd name="T6" fmla="*/ 28 w 81"/>
                <a:gd name="T7" fmla="*/ 0 h 117"/>
                <a:gd name="T8" fmla="*/ 0 w 81"/>
                <a:gd name="T9" fmla="*/ 107 h 117"/>
              </a:gdLst>
              <a:ahLst/>
              <a:cxnLst>
                <a:cxn ang="0">
                  <a:pos x="T0" y="T1"/>
                </a:cxn>
                <a:cxn ang="0">
                  <a:pos x="T2" y="T3"/>
                </a:cxn>
                <a:cxn ang="0">
                  <a:pos x="T4" y="T5"/>
                </a:cxn>
                <a:cxn ang="0">
                  <a:pos x="T6" y="T7"/>
                </a:cxn>
                <a:cxn ang="0">
                  <a:pos x="T8" y="T9"/>
                </a:cxn>
              </a:cxnLst>
              <a:rect l="0" t="0" r="r" b="b"/>
              <a:pathLst>
                <a:path w="81" h="117">
                  <a:moveTo>
                    <a:pt x="0" y="107"/>
                  </a:moveTo>
                  <a:cubicBezTo>
                    <a:pt x="0" y="107"/>
                    <a:pt x="39" y="117"/>
                    <a:pt x="81" y="109"/>
                  </a:cubicBezTo>
                  <a:cubicBezTo>
                    <a:pt x="48" y="0"/>
                    <a:pt x="48" y="0"/>
                    <a:pt x="48" y="0"/>
                  </a:cubicBezTo>
                  <a:cubicBezTo>
                    <a:pt x="28" y="0"/>
                    <a:pt x="28" y="0"/>
                    <a:pt x="28" y="0"/>
                  </a:cubicBezTo>
                  <a:cubicBezTo>
                    <a:pt x="0" y="107"/>
                    <a:pt x="0" y="107"/>
                    <a:pt x="0" y="107"/>
                  </a:cubicBezTo>
                </a:path>
              </a:pathLst>
            </a:custGeom>
            <a:solidFill>
              <a:schemeClr val="accent3">
                <a:lumMod val="60000"/>
                <a:lumOff val="40000"/>
              </a:schemeClr>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8" name="Freeform 51"/>
            <p:cNvSpPr/>
            <p:nvPr/>
          </p:nvSpPr>
          <p:spPr bwMode="auto">
            <a:xfrm>
              <a:off x="6161979" y="4441687"/>
              <a:ext cx="157542" cy="298252"/>
            </a:xfrm>
            <a:custGeom>
              <a:avLst/>
              <a:gdLst>
                <a:gd name="T0" fmla="*/ 45 w 99"/>
                <a:gd name="T1" fmla="*/ 0 h 187"/>
                <a:gd name="T2" fmla="*/ 45 w 99"/>
                <a:gd name="T3" fmla="*/ 0 h 187"/>
                <a:gd name="T4" fmla="*/ 11 w 99"/>
                <a:gd name="T5" fmla="*/ 3 h 187"/>
                <a:gd name="T6" fmla="*/ 0 w 99"/>
                <a:gd name="T7" fmla="*/ 3 h 187"/>
                <a:gd name="T8" fmla="*/ 0 w 99"/>
                <a:gd name="T9" fmla="*/ 160 h 187"/>
                <a:gd name="T10" fmla="*/ 3 w 99"/>
                <a:gd name="T11" fmla="*/ 160 h 187"/>
                <a:gd name="T12" fmla="*/ 4 w 99"/>
                <a:gd name="T13" fmla="*/ 160 h 187"/>
                <a:gd name="T14" fmla="*/ 42 w 99"/>
                <a:gd name="T15" fmla="*/ 187 h 187"/>
                <a:gd name="T16" fmla="*/ 72 w 99"/>
                <a:gd name="T17" fmla="*/ 157 h 187"/>
                <a:gd name="T18" fmla="*/ 73 w 99"/>
                <a:gd name="T19" fmla="*/ 157 h 187"/>
                <a:gd name="T20" fmla="*/ 99 w 99"/>
                <a:gd name="T21" fmla="*/ 174 h 187"/>
                <a:gd name="T22" fmla="*/ 99 w 99"/>
                <a:gd name="T23" fmla="*/ 172 h 187"/>
                <a:gd name="T24" fmla="*/ 45 w 9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87">
                  <a:moveTo>
                    <a:pt x="45" y="0"/>
                  </a:moveTo>
                  <a:cubicBezTo>
                    <a:pt x="45" y="0"/>
                    <a:pt x="45" y="0"/>
                    <a:pt x="45" y="0"/>
                  </a:cubicBezTo>
                  <a:cubicBezTo>
                    <a:pt x="33" y="2"/>
                    <a:pt x="21" y="3"/>
                    <a:pt x="11" y="3"/>
                  </a:cubicBezTo>
                  <a:cubicBezTo>
                    <a:pt x="7" y="3"/>
                    <a:pt x="3" y="3"/>
                    <a:pt x="0" y="3"/>
                  </a:cubicBezTo>
                  <a:cubicBezTo>
                    <a:pt x="0" y="160"/>
                    <a:pt x="0" y="160"/>
                    <a:pt x="0" y="160"/>
                  </a:cubicBezTo>
                  <a:cubicBezTo>
                    <a:pt x="1" y="160"/>
                    <a:pt x="2" y="160"/>
                    <a:pt x="3" y="160"/>
                  </a:cubicBezTo>
                  <a:cubicBezTo>
                    <a:pt x="3" y="160"/>
                    <a:pt x="4" y="160"/>
                    <a:pt x="4" y="160"/>
                  </a:cubicBezTo>
                  <a:cubicBezTo>
                    <a:pt x="29" y="160"/>
                    <a:pt x="39" y="178"/>
                    <a:pt x="42" y="187"/>
                  </a:cubicBezTo>
                  <a:cubicBezTo>
                    <a:pt x="44" y="179"/>
                    <a:pt x="50" y="158"/>
                    <a:pt x="72" y="157"/>
                  </a:cubicBezTo>
                  <a:cubicBezTo>
                    <a:pt x="73" y="157"/>
                    <a:pt x="73" y="157"/>
                    <a:pt x="73" y="157"/>
                  </a:cubicBezTo>
                  <a:cubicBezTo>
                    <a:pt x="87" y="157"/>
                    <a:pt x="94" y="166"/>
                    <a:pt x="99" y="174"/>
                  </a:cubicBezTo>
                  <a:cubicBezTo>
                    <a:pt x="99" y="172"/>
                    <a:pt x="99" y="172"/>
                    <a:pt x="99" y="172"/>
                  </a:cubicBezTo>
                  <a:cubicBezTo>
                    <a:pt x="45" y="0"/>
                    <a:pt x="45" y="0"/>
                    <a:pt x="45" y="0"/>
                  </a:cubicBezTo>
                </a:path>
              </a:pathLst>
            </a:custGeom>
            <a:solidFill>
              <a:srgbClr val="C2B388"/>
            </a:solidFill>
            <a:ln>
              <a:noFill/>
            </a:ln>
            <a:extLst>
              <a:ext uri="{91240B29-F687-4F45-9708-019B960494DF}">
                <a14:hiddenLine xmlns:a14="http://schemas.microsoft.com/office/drawing/2010/main" w="9525">
                  <a:solidFill>
                    <a:srgbClr val="000000"/>
                  </a:solidFill>
                  <a:round/>
                </a14:hiddenLine>
              </a:ext>
            </a:extLst>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9" name="Freeform 52"/>
            <p:cNvSpPr/>
            <p:nvPr/>
          </p:nvSpPr>
          <p:spPr bwMode="auto">
            <a:xfrm>
              <a:off x="6161979" y="4696851"/>
              <a:ext cx="68672" cy="2158456"/>
            </a:xfrm>
            <a:custGeom>
              <a:avLst/>
              <a:gdLst>
                <a:gd name="T0" fmla="*/ 4 w 43"/>
                <a:gd name="T1" fmla="*/ 0 h 1356"/>
                <a:gd name="T2" fmla="*/ 3 w 43"/>
                <a:gd name="T3" fmla="*/ 0 h 1356"/>
                <a:gd name="T4" fmla="*/ 0 w 43"/>
                <a:gd name="T5" fmla="*/ 0 h 1356"/>
                <a:gd name="T6" fmla="*/ 0 w 43"/>
                <a:gd name="T7" fmla="*/ 1356 h 1356"/>
                <a:gd name="T8" fmla="*/ 43 w 43"/>
                <a:gd name="T9" fmla="*/ 1356 h 1356"/>
                <a:gd name="T10" fmla="*/ 43 w 43"/>
                <a:gd name="T11" fmla="*/ 1355 h 1356"/>
                <a:gd name="T12" fmla="*/ 42 w 43"/>
                <a:gd name="T13" fmla="*/ 1355 h 1356"/>
                <a:gd name="T14" fmla="*/ 42 w 43"/>
                <a:gd name="T15" fmla="*/ 29 h 1356"/>
                <a:gd name="T16" fmla="*/ 42 w 43"/>
                <a:gd name="T17" fmla="*/ 27 h 1356"/>
                <a:gd name="T18" fmla="*/ 4 w 43"/>
                <a:gd name="T19" fmla="*/ 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1356">
                  <a:moveTo>
                    <a:pt x="4" y="0"/>
                  </a:moveTo>
                  <a:cubicBezTo>
                    <a:pt x="4" y="0"/>
                    <a:pt x="3" y="0"/>
                    <a:pt x="3" y="0"/>
                  </a:cubicBezTo>
                  <a:cubicBezTo>
                    <a:pt x="2" y="0"/>
                    <a:pt x="1" y="0"/>
                    <a:pt x="0" y="0"/>
                  </a:cubicBezTo>
                  <a:cubicBezTo>
                    <a:pt x="0" y="1356"/>
                    <a:pt x="0" y="1356"/>
                    <a:pt x="0" y="1356"/>
                  </a:cubicBezTo>
                  <a:cubicBezTo>
                    <a:pt x="43" y="1356"/>
                    <a:pt x="43" y="1356"/>
                    <a:pt x="43" y="1356"/>
                  </a:cubicBezTo>
                  <a:cubicBezTo>
                    <a:pt x="43" y="1355"/>
                    <a:pt x="43" y="1355"/>
                    <a:pt x="43" y="1355"/>
                  </a:cubicBezTo>
                  <a:cubicBezTo>
                    <a:pt x="42" y="1355"/>
                    <a:pt x="42" y="1355"/>
                    <a:pt x="42" y="1355"/>
                  </a:cubicBezTo>
                  <a:cubicBezTo>
                    <a:pt x="42" y="29"/>
                    <a:pt x="42" y="29"/>
                    <a:pt x="42" y="29"/>
                  </a:cubicBezTo>
                  <a:cubicBezTo>
                    <a:pt x="42" y="29"/>
                    <a:pt x="42" y="28"/>
                    <a:pt x="42" y="27"/>
                  </a:cubicBezTo>
                  <a:cubicBezTo>
                    <a:pt x="39" y="18"/>
                    <a:pt x="29" y="0"/>
                    <a:pt x="4" y="0"/>
                  </a:cubicBezTo>
                </a:path>
              </a:pathLst>
            </a:custGeom>
            <a:solidFill>
              <a:schemeClr val="accent3"/>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0" name="Freeform 53"/>
            <p:cNvSpPr/>
            <p:nvPr/>
          </p:nvSpPr>
          <p:spPr bwMode="auto">
            <a:xfrm>
              <a:off x="6228631" y="4692138"/>
              <a:ext cx="100315" cy="2161149"/>
            </a:xfrm>
            <a:custGeom>
              <a:avLst/>
              <a:gdLst>
                <a:gd name="T0" fmla="*/ 31 w 63"/>
                <a:gd name="T1" fmla="*/ 0 h 1358"/>
                <a:gd name="T2" fmla="*/ 30 w 63"/>
                <a:gd name="T3" fmla="*/ 0 h 1358"/>
                <a:gd name="T4" fmla="*/ 0 w 63"/>
                <a:gd name="T5" fmla="*/ 30 h 1358"/>
                <a:gd name="T6" fmla="*/ 0 w 63"/>
                <a:gd name="T7" fmla="*/ 32 h 1358"/>
                <a:gd name="T8" fmla="*/ 0 w 63"/>
                <a:gd name="T9" fmla="*/ 1358 h 1358"/>
                <a:gd name="T10" fmla="*/ 1 w 63"/>
                <a:gd name="T11" fmla="*/ 1358 h 1358"/>
                <a:gd name="T12" fmla="*/ 63 w 63"/>
                <a:gd name="T13" fmla="*/ 1358 h 1358"/>
                <a:gd name="T14" fmla="*/ 63 w 63"/>
                <a:gd name="T15" fmla="*/ 32 h 1358"/>
                <a:gd name="T16" fmla="*/ 57 w 63"/>
                <a:gd name="T17" fmla="*/ 17 h 1358"/>
                <a:gd name="T18" fmla="*/ 31 w 63"/>
                <a:gd name="T19" fmla="*/ 0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1358">
                  <a:moveTo>
                    <a:pt x="31" y="0"/>
                  </a:moveTo>
                  <a:cubicBezTo>
                    <a:pt x="31" y="0"/>
                    <a:pt x="31" y="0"/>
                    <a:pt x="30" y="0"/>
                  </a:cubicBezTo>
                  <a:cubicBezTo>
                    <a:pt x="8" y="1"/>
                    <a:pt x="2" y="22"/>
                    <a:pt x="0" y="30"/>
                  </a:cubicBezTo>
                  <a:cubicBezTo>
                    <a:pt x="0" y="31"/>
                    <a:pt x="0" y="32"/>
                    <a:pt x="0" y="32"/>
                  </a:cubicBezTo>
                  <a:cubicBezTo>
                    <a:pt x="0" y="1358"/>
                    <a:pt x="0" y="1358"/>
                    <a:pt x="0" y="1358"/>
                  </a:cubicBezTo>
                  <a:cubicBezTo>
                    <a:pt x="1" y="1358"/>
                    <a:pt x="1" y="1358"/>
                    <a:pt x="1" y="1358"/>
                  </a:cubicBezTo>
                  <a:cubicBezTo>
                    <a:pt x="63" y="1358"/>
                    <a:pt x="63" y="1358"/>
                    <a:pt x="63" y="1358"/>
                  </a:cubicBezTo>
                  <a:cubicBezTo>
                    <a:pt x="63" y="32"/>
                    <a:pt x="63" y="32"/>
                    <a:pt x="63" y="32"/>
                  </a:cubicBezTo>
                  <a:cubicBezTo>
                    <a:pt x="63" y="32"/>
                    <a:pt x="61" y="24"/>
                    <a:pt x="57" y="17"/>
                  </a:cubicBezTo>
                  <a:cubicBezTo>
                    <a:pt x="52" y="9"/>
                    <a:pt x="45" y="0"/>
                    <a:pt x="31" y="0"/>
                  </a:cubicBezTo>
                </a:path>
              </a:pathLst>
            </a:custGeom>
            <a:solidFill>
              <a:schemeClr val="accent3"/>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1" name="Freeform 54"/>
            <p:cNvSpPr/>
            <p:nvPr/>
          </p:nvSpPr>
          <p:spPr bwMode="auto">
            <a:xfrm>
              <a:off x="6161979" y="4268661"/>
              <a:ext cx="72038" cy="178413"/>
            </a:xfrm>
            <a:custGeom>
              <a:avLst/>
              <a:gdLst>
                <a:gd name="T0" fmla="*/ 12 w 45"/>
                <a:gd name="T1" fmla="*/ 0 h 112"/>
                <a:gd name="T2" fmla="*/ 7 w 45"/>
                <a:gd name="T3" fmla="*/ 0 h 112"/>
                <a:gd name="T4" fmla="*/ 0 w 45"/>
                <a:gd name="T5" fmla="*/ 0 h 112"/>
                <a:gd name="T6" fmla="*/ 0 w 45"/>
                <a:gd name="T7" fmla="*/ 112 h 112"/>
                <a:gd name="T8" fmla="*/ 11 w 45"/>
                <a:gd name="T9" fmla="*/ 112 h 112"/>
                <a:gd name="T10" fmla="*/ 45 w 45"/>
                <a:gd name="T11" fmla="*/ 109 h 112"/>
                <a:gd name="T12" fmla="*/ 45 w 45"/>
                <a:gd name="T13" fmla="*/ 109 h 112"/>
                <a:gd name="T14" fmla="*/ 12 w 45"/>
                <a:gd name="T15" fmla="*/ 0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112">
                  <a:moveTo>
                    <a:pt x="12" y="0"/>
                  </a:moveTo>
                  <a:cubicBezTo>
                    <a:pt x="7" y="0"/>
                    <a:pt x="7" y="0"/>
                    <a:pt x="7" y="0"/>
                  </a:cubicBezTo>
                  <a:cubicBezTo>
                    <a:pt x="0" y="0"/>
                    <a:pt x="0" y="0"/>
                    <a:pt x="0" y="0"/>
                  </a:cubicBezTo>
                  <a:cubicBezTo>
                    <a:pt x="0" y="112"/>
                    <a:pt x="0" y="112"/>
                    <a:pt x="0" y="112"/>
                  </a:cubicBezTo>
                  <a:cubicBezTo>
                    <a:pt x="3" y="112"/>
                    <a:pt x="7" y="112"/>
                    <a:pt x="11" y="112"/>
                  </a:cubicBezTo>
                  <a:cubicBezTo>
                    <a:pt x="21" y="112"/>
                    <a:pt x="33" y="111"/>
                    <a:pt x="45" y="109"/>
                  </a:cubicBezTo>
                  <a:cubicBezTo>
                    <a:pt x="45" y="109"/>
                    <a:pt x="45" y="109"/>
                    <a:pt x="45" y="109"/>
                  </a:cubicBezTo>
                  <a:cubicBezTo>
                    <a:pt x="12" y="0"/>
                    <a:pt x="12" y="0"/>
                    <a:pt x="12" y="0"/>
                  </a:cubicBezTo>
                </a:path>
              </a:pathLst>
            </a:custGeom>
            <a:solidFill>
              <a:schemeClr val="accent3"/>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2" name="Group 6"/>
          <p:cNvGrpSpPr/>
          <p:nvPr/>
        </p:nvGrpSpPr>
        <p:grpSpPr>
          <a:xfrm>
            <a:off x="6781442" y="3429794"/>
            <a:ext cx="294727" cy="3417770"/>
            <a:chOff x="6480429" y="3714572"/>
            <a:chExt cx="321816" cy="3140735"/>
          </a:xfrm>
        </p:grpSpPr>
        <p:sp>
          <p:nvSpPr>
            <p:cNvPr id="143" name="Freeform 5"/>
            <p:cNvSpPr/>
            <p:nvPr/>
          </p:nvSpPr>
          <p:spPr bwMode="auto">
            <a:xfrm>
              <a:off x="6491874" y="3722651"/>
              <a:ext cx="302292" cy="490130"/>
            </a:xfrm>
            <a:custGeom>
              <a:avLst/>
              <a:gdLst>
                <a:gd name="T0" fmla="*/ 449 w 449"/>
                <a:gd name="T1" fmla="*/ 657 h 728"/>
                <a:gd name="T2" fmla="*/ 241 w 449"/>
                <a:gd name="T3" fmla="*/ 0 h 728"/>
                <a:gd name="T4" fmla="*/ 196 w 449"/>
                <a:gd name="T5" fmla="*/ 0 h 728"/>
                <a:gd name="T6" fmla="*/ 0 w 449"/>
                <a:gd name="T7" fmla="*/ 681 h 728"/>
                <a:gd name="T8" fmla="*/ 12 w 449"/>
                <a:gd name="T9" fmla="*/ 728 h 728"/>
                <a:gd name="T10" fmla="*/ 423 w 449"/>
                <a:gd name="T11" fmla="*/ 726 h 728"/>
                <a:gd name="T12" fmla="*/ 449 w 449"/>
                <a:gd name="T13" fmla="*/ 657 h 728"/>
              </a:gdLst>
              <a:ahLst/>
              <a:cxnLst>
                <a:cxn ang="0">
                  <a:pos x="T0" y="T1"/>
                </a:cxn>
                <a:cxn ang="0">
                  <a:pos x="T2" y="T3"/>
                </a:cxn>
                <a:cxn ang="0">
                  <a:pos x="T4" y="T5"/>
                </a:cxn>
                <a:cxn ang="0">
                  <a:pos x="T6" y="T7"/>
                </a:cxn>
                <a:cxn ang="0">
                  <a:pos x="T8" y="T9"/>
                </a:cxn>
                <a:cxn ang="0">
                  <a:pos x="T10" y="T11"/>
                </a:cxn>
                <a:cxn ang="0">
                  <a:pos x="T12" y="T13"/>
                </a:cxn>
              </a:cxnLst>
              <a:rect l="0" t="0" r="r" b="b"/>
              <a:pathLst>
                <a:path w="449" h="728">
                  <a:moveTo>
                    <a:pt x="449" y="657"/>
                  </a:moveTo>
                  <a:lnTo>
                    <a:pt x="241" y="0"/>
                  </a:lnTo>
                  <a:lnTo>
                    <a:pt x="196" y="0"/>
                  </a:lnTo>
                  <a:lnTo>
                    <a:pt x="0" y="681"/>
                  </a:lnTo>
                  <a:lnTo>
                    <a:pt x="12" y="728"/>
                  </a:lnTo>
                  <a:lnTo>
                    <a:pt x="423" y="726"/>
                  </a:lnTo>
                  <a:lnTo>
                    <a:pt x="449" y="657"/>
                  </a:lnTo>
                  <a:close/>
                </a:path>
              </a:pathLst>
            </a:custGeom>
            <a:solidFill>
              <a:srgbClr val="F8E9B2"/>
            </a:solidFill>
            <a:ln>
              <a:noFill/>
            </a:ln>
            <a:extLst>
              <a:ext uri="{91240B29-F687-4F45-9708-019B960494DF}">
                <a14:hiddenLine xmlns:a14="http://schemas.microsoft.com/office/drawing/2010/main" w="9525">
                  <a:solidFill>
                    <a:srgbClr val="000000"/>
                  </a:solidFill>
                  <a:round/>
                </a14:hiddenLine>
              </a:ext>
            </a:extLst>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4" name="Freeform 6"/>
            <p:cNvSpPr/>
            <p:nvPr/>
          </p:nvSpPr>
          <p:spPr bwMode="auto">
            <a:xfrm>
              <a:off x="6491874" y="3722651"/>
              <a:ext cx="302292" cy="490130"/>
            </a:xfrm>
            <a:custGeom>
              <a:avLst/>
              <a:gdLst>
                <a:gd name="T0" fmla="*/ 449 w 449"/>
                <a:gd name="T1" fmla="*/ 657 h 728"/>
                <a:gd name="T2" fmla="*/ 241 w 449"/>
                <a:gd name="T3" fmla="*/ 0 h 728"/>
                <a:gd name="T4" fmla="*/ 196 w 449"/>
                <a:gd name="T5" fmla="*/ 0 h 728"/>
                <a:gd name="T6" fmla="*/ 0 w 449"/>
                <a:gd name="T7" fmla="*/ 681 h 728"/>
                <a:gd name="T8" fmla="*/ 12 w 449"/>
                <a:gd name="T9" fmla="*/ 728 h 728"/>
                <a:gd name="T10" fmla="*/ 423 w 449"/>
                <a:gd name="T11" fmla="*/ 726 h 728"/>
                <a:gd name="T12" fmla="*/ 449 w 449"/>
                <a:gd name="T13" fmla="*/ 657 h 728"/>
              </a:gdLst>
              <a:ahLst/>
              <a:cxnLst>
                <a:cxn ang="0">
                  <a:pos x="T0" y="T1"/>
                </a:cxn>
                <a:cxn ang="0">
                  <a:pos x="T2" y="T3"/>
                </a:cxn>
                <a:cxn ang="0">
                  <a:pos x="T4" y="T5"/>
                </a:cxn>
                <a:cxn ang="0">
                  <a:pos x="T6" y="T7"/>
                </a:cxn>
                <a:cxn ang="0">
                  <a:pos x="T8" y="T9"/>
                </a:cxn>
                <a:cxn ang="0">
                  <a:pos x="T10" y="T11"/>
                </a:cxn>
                <a:cxn ang="0">
                  <a:pos x="T12" y="T13"/>
                </a:cxn>
              </a:cxnLst>
              <a:rect l="0" t="0" r="r" b="b"/>
              <a:pathLst>
                <a:path w="449" h="728">
                  <a:moveTo>
                    <a:pt x="449" y="657"/>
                  </a:moveTo>
                  <a:lnTo>
                    <a:pt x="241" y="0"/>
                  </a:lnTo>
                  <a:lnTo>
                    <a:pt x="196" y="0"/>
                  </a:lnTo>
                  <a:lnTo>
                    <a:pt x="0" y="681"/>
                  </a:lnTo>
                  <a:lnTo>
                    <a:pt x="12" y="728"/>
                  </a:lnTo>
                  <a:lnTo>
                    <a:pt x="423" y="726"/>
                  </a:lnTo>
                  <a:lnTo>
                    <a:pt x="449" y="65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5" name="Freeform 7"/>
            <p:cNvSpPr/>
            <p:nvPr/>
          </p:nvSpPr>
          <p:spPr bwMode="auto">
            <a:xfrm>
              <a:off x="6579397" y="4144108"/>
              <a:ext cx="125899" cy="2711199"/>
            </a:xfrm>
            <a:custGeom>
              <a:avLst/>
              <a:gdLst>
                <a:gd name="T0" fmla="*/ 79 w 79"/>
                <a:gd name="T1" fmla="*/ 1703 h 1703"/>
                <a:gd name="T2" fmla="*/ 0 w 79"/>
                <a:gd name="T3" fmla="*/ 1703 h 1703"/>
                <a:gd name="T4" fmla="*/ 0 w 79"/>
                <a:gd name="T5" fmla="*/ 33 h 1703"/>
                <a:gd name="T6" fmla="*/ 38 w 79"/>
                <a:gd name="T7" fmla="*/ 1 h 1703"/>
                <a:gd name="T8" fmla="*/ 79 w 79"/>
                <a:gd name="T9" fmla="*/ 33 h 1703"/>
                <a:gd name="T10" fmla="*/ 79 w 79"/>
                <a:gd name="T11" fmla="*/ 1703 h 1703"/>
              </a:gdLst>
              <a:ahLst/>
              <a:cxnLst>
                <a:cxn ang="0">
                  <a:pos x="T0" y="T1"/>
                </a:cxn>
                <a:cxn ang="0">
                  <a:pos x="T2" y="T3"/>
                </a:cxn>
                <a:cxn ang="0">
                  <a:pos x="T4" y="T5"/>
                </a:cxn>
                <a:cxn ang="0">
                  <a:pos x="T6" y="T7"/>
                </a:cxn>
                <a:cxn ang="0">
                  <a:pos x="T8" y="T9"/>
                </a:cxn>
                <a:cxn ang="0">
                  <a:pos x="T10" y="T11"/>
                </a:cxn>
              </a:cxnLst>
              <a:rect l="0" t="0" r="r" b="b"/>
              <a:pathLst>
                <a:path w="79" h="1703">
                  <a:moveTo>
                    <a:pt x="79" y="1703"/>
                  </a:moveTo>
                  <a:cubicBezTo>
                    <a:pt x="0" y="1703"/>
                    <a:pt x="0" y="1703"/>
                    <a:pt x="0" y="1703"/>
                  </a:cubicBezTo>
                  <a:cubicBezTo>
                    <a:pt x="0" y="33"/>
                    <a:pt x="0" y="33"/>
                    <a:pt x="0" y="33"/>
                  </a:cubicBezTo>
                  <a:cubicBezTo>
                    <a:pt x="0" y="33"/>
                    <a:pt x="5" y="2"/>
                    <a:pt x="38" y="1"/>
                  </a:cubicBezTo>
                  <a:cubicBezTo>
                    <a:pt x="72" y="0"/>
                    <a:pt x="79" y="33"/>
                    <a:pt x="79" y="33"/>
                  </a:cubicBezTo>
                  <a:cubicBezTo>
                    <a:pt x="79" y="1703"/>
                    <a:pt x="79" y="1703"/>
                    <a:pt x="79" y="1703"/>
                  </a:cubicBezTo>
                </a:path>
              </a:pathLst>
            </a:custGeom>
            <a:solidFill>
              <a:schemeClr val="accent4">
                <a:lumMod val="60000"/>
                <a:lumOff val="40000"/>
              </a:schemeClr>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6" name="Freeform 8"/>
            <p:cNvSpPr/>
            <p:nvPr/>
          </p:nvSpPr>
          <p:spPr bwMode="auto">
            <a:xfrm>
              <a:off x="6701930" y="4141415"/>
              <a:ext cx="100315" cy="2711872"/>
            </a:xfrm>
            <a:custGeom>
              <a:avLst/>
              <a:gdLst>
                <a:gd name="T0" fmla="*/ 63 w 63"/>
                <a:gd name="T1" fmla="*/ 1704 h 1704"/>
                <a:gd name="T2" fmla="*/ 0 w 63"/>
                <a:gd name="T3" fmla="*/ 1704 h 1704"/>
                <a:gd name="T4" fmla="*/ 0 w 63"/>
                <a:gd name="T5" fmla="*/ 33 h 1704"/>
                <a:gd name="T6" fmla="*/ 31 w 63"/>
                <a:gd name="T7" fmla="*/ 1 h 1704"/>
                <a:gd name="T8" fmla="*/ 63 w 63"/>
                <a:gd name="T9" fmla="*/ 33 h 1704"/>
                <a:gd name="T10" fmla="*/ 63 w 63"/>
                <a:gd name="T11" fmla="*/ 1704 h 1704"/>
              </a:gdLst>
              <a:ahLst/>
              <a:cxnLst>
                <a:cxn ang="0">
                  <a:pos x="T0" y="T1"/>
                </a:cxn>
                <a:cxn ang="0">
                  <a:pos x="T2" y="T3"/>
                </a:cxn>
                <a:cxn ang="0">
                  <a:pos x="T4" y="T5"/>
                </a:cxn>
                <a:cxn ang="0">
                  <a:pos x="T6" y="T7"/>
                </a:cxn>
                <a:cxn ang="0">
                  <a:pos x="T8" y="T9"/>
                </a:cxn>
                <a:cxn ang="0">
                  <a:pos x="T10" y="T11"/>
                </a:cxn>
              </a:cxnLst>
              <a:rect l="0" t="0" r="r" b="b"/>
              <a:pathLst>
                <a:path w="63" h="1704">
                  <a:moveTo>
                    <a:pt x="63" y="1704"/>
                  </a:moveTo>
                  <a:cubicBezTo>
                    <a:pt x="0" y="1704"/>
                    <a:pt x="0" y="1704"/>
                    <a:pt x="0" y="1704"/>
                  </a:cubicBezTo>
                  <a:cubicBezTo>
                    <a:pt x="0" y="33"/>
                    <a:pt x="0" y="33"/>
                    <a:pt x="0" y="33"/>
                  </a:cubicBezTo>
                  <a:cubicBezTo>
                    <a:pt x="0" y="33"/>
                    <a:pt x="4" y="1"/>
                    <a:pt x="31" y="1"/>
                  </a:cubicBezTo>
                  <a:cubicBezTo>
                    <a:pt x="58" y="0"/>
                    <a:pt x="63" y="33"/>
                    <a:pt x="63" y="33"/>
                  </a:cubicBezTo>
                  <a:cubicBezTo>
                    <a:pt x="63" y="1704"/>
                    <a:pt x="63" y="1704"/>
                    <a:pt x="63" y="1704"/>
                  </a:cubicBezTo>
                </a:path>
              </a:pathLst>
            </a:custGeom>
            <a:solidFill>
              <a:srgbClr val="3DCEB5"/>
            </a:solidFill>
            <a:ln>
              <a:noFill/>
            </a:ln>
            <a:extLst>
              <a:ext uri="{91240B29-F687-4F45-9708-019B960494DF}">
                <a14:hiddenLine xmlns:a14="http://schemas.microsoft.com/office/drawing/2010/main" w="9525">
                  <a:solidFill>
                    <a:srgbClr val="000000"/>
                  </a:solidFill>
                  <a:round/>
                </a14:hiddenLine>
              </a:ext>
            </a:extLst>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7" name="Freeform 9"/>
            <p:cNvSpPr/>
            <p:nvPr/>
          </p:nvSpPr>
          <p:spPr bwMode="auto">
            <a:xfrm>
              <a:off x="6480429" y="4141415"/>
              <a:ext cx="100315" cy="2711872"/>
            </a:xfrm>
            <a:custGeom>
              <a:avLst/>
              <a:gdLst>
                <a:gd name="T0" fmla="*/ 63 w 63"/>
                <a:gd name="T1" fmla="*/ 1704 h 1704"/>
                <a:gd name="T2" fmla="*/ 0 w 63"/>
                <a:gd name="T3" fmla="*/ 1704 h 1704"/>
                <a:gd name="T4" fmla="*/ 0 w 63"/>
                <a:gd name="T5" fmla="*/ 33 h 1704"/>
                <a:gd name="T6" fmla="*/ 31 w 63"/>
                <a:gd name="T7" fmla="*/ 1 h 1704"/>
                <a:gd name="T8" fmla="*/ 63 w 63"/>
                <a:gd name="T9" fmla="*/ 33 h 1704"/>
                <a:gd name="T10" fmla="*/ 63 w 63"/>
                <a:gd name="T11" fmla="*/ 1704 h 1704"/>
              </a:gdLst>
              <a:ahLst/>
              <a:cxnLst>
                <a:cxn ang="0">
                  <a:pos x="T0" y="T1"/>
                </a:cxn>
                <a:cxn ang="0">
                  <a:pos x="T2" y="T3"/>
                </a:cxn>
                <a:cxn ang="0">
                  <a:pos x="T4" y="T5"/>
                </a:cxn>
                <a:cxn ang="0">
                  <a:pos x="T6" y="T7"/>
                </a:cxn>
                <a:cxn ang="0">
                  <a:pos x="T8" y="T9"/>
                </a:cxn>
                <a:cxn ang="0">
                  <a:pos x="T10" y="T11"/>
                </a:cxn>
              </a:cxnLst>
              <a:rect l="0" t="0" r="r" b="b"/>
              <a:pathLst>
                <a:path w="63" h="1704">
                  <a:moveTo>
                    <a:pt x="63" y="1704"/>
                  </a:moveTo>
                  <a:cubicBezTo>
                    <a:pt x="0" y="1704"/>
                    <a:pt x="0" y="1704"/>
                    <a:pt x="0" y="1704"/>
                  </a:cubicBezTo>
                  <a:cubicBezTo>
                    <a:pt x="0" y="33"/>
                    <a:pt x="0" y="33"/>
                    <a:pt x="0" y="33"/>
                  </a:cubicBezTo>
                  <a:cubicBezTo>
                    <a:pt x="0" y="33"/>
                    <a:pt x="4" y="1"/>
                    <a:pt x="31" y="1"/>
                  </a:cubicBezTo>
                  <a:cubicBezTo>
                    <a:pt x="58" y="0"/>
                    <a:pt x="63" y="33"/>
                    <a:pt x="63" y="33"/>
                  </a:cubicBezTo>
                  <a:lnTo>
                    <a:pt x="63" y="1704"/>
                  </a:lnTo>
                  <a:close/>
                </a:path>
              </a:pathLst>
            </a:custGeom>
            <a:solidFill>
              <a:schemeClr val="accent4">
                <a:lumMod val="60000"/>
                <a:lumOff val="40000"/>
              </a:schemeClr>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8" name="Freeform 10"/>
            <p:cNvSpPr/>
            <p:nvPr/>
          </p:nvSpPr>
          <p:spPr bwMode="auto">
            <a:xfrm>
              <a:off x="6576031" y="3714572"/>
              <a:ext cx="131958" cy="191204"/>
            </a:xfrm>
            <a:custGeom>
              <a:avLst/>
              <a:gdLst>
                <a:gd name="T0" fmla="*/ 0 w 83"/>
                <a:gd name="T1" fmla="*/ 111 h 120"/>
                <a:gd name="T2" fmla="*/ 83 w 83"/>
                <a:gd name="T3" fmla="*/ 113 h 120"/>
                <a:gd name="T4" fmla="*/ 50 w 83"/>
                <a:gd name="T5" fmla="*/ 0 h 120"/>
                <a:gd name="T6" fmla="*/ 29 w 83"/>
                <a:gd name="T7" fmla="*/ 0 h 120"/>
                <a:gd name="T8" fmla="*/ 0 w 83"/>
                <a:gd name="T9" fmla="*/ 111 h 120"/>
              </a:gdLst>
              <a:ahLst/>
              <a:cxnLst>
                <a:cxn ang="0">
                  <a:pos x="T0" y="T1"/>
                </a:cxn>
                <a:cxn ang="0">
                  <a:pos x="T2" y="T3"/>
                </a:cxn>
                <a:cxn ang="0">
                  <a:pos x="T4" y="T5"/>
                </a:cxn>
                <a:cxn ang="0">
                  <a:pos x="T6" y="T7"/>
                </a:cxn>
                <a:cxn ang="0">
                  <a:pos x="T8" y="T9"/>
                </a:cxn>
              </a:cxnLst>
              <a:rect l="0" t="0" r="r" b="b"/>
              <a:pathLst>
                <a:path w="83" h="120">
                  <a:moveTo>
                    <a:pt x="0" y="111"/>
                  </a:moveTo>
                  <a:cubicBezTo>
                    <a:pt x="0" y="111"/>
                    <a:pt x="40" y="120"/>
                    <a:pt x="83" y="113"/>
                  </a:cubicBezTo>
                  <a:cubicBezTo>
                    <a:pt x="50" y="0"/>
                    <a:pt x="50" y="0"/>
                    <a:pt x="50" y="0"/>
                  </a:cubicBezTo>
                  <a:cubicBezTo>
                    <a:pt x="29" y="0"/>
                    <a:pt x="29" y="0"/>
                    <a:pt x="29" y="0"/>
                  </a:cubicBezTo>
                  <a:cubicBezTo>
                    <a:pt x="0" y="111"/>
                    <a:pt x="0" y="111"/>
                    <a:pt x="0" y="111"/>
                  </a:cubicBezTo>
                </a:path>
              </a:pathLst>
            </a:custGeom>
            <a:solidFill>
              <a:schemeClr val="accent4">
                <a:lumMod val="60000"/>
                <a:lumOff val="40000"/>
              </a:schemeClr>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9" name="Freeform 56"/>
            <p:cNvSpPr/>
            <p:nvPr/>
          </p:nvSpPr>
          <p:spPr bwMode="auto">
            <a:xfrm>
              <a:off x="6639990" y="3894331"/>
              <a:ext cx="154175" cy="294886"/>
            </a:xfrm>
            <a:custGeom>
              <a:avLst/>
              <a:gdLst>
                <a:gd name="T0" fmla="*/ 43 w 97"/>
                <a:gd name="T1" fmla="*/ 0 h 185"/>
                <a:gd name="T2" fmla="*/ 8 w 97"/>
                <a:gd name="T3" fmla="*/ 3 h 185"/>
                <a:gd name="T4" fmla="*/ 0 w 97"/>
                <a:gd name="T5" fmla="*/ 3 h 185"/>
                <a:gd name="T6" fmla="*/ 0 w 97"/>
                <a:gd name="T7" fmla="*/ 158 h 185"/>
                <a:gd name="T8" fmla="*/ 0 w 97"/>
                <a:gd name="T9" fmla="*/ 158 h 185"/>
                <a:gd name="T10" fmla="*/ 1 w 97"/>
                <a:gd name="T11" fmla="*/ 158 h 185"/>
                <a:gd name="T12" fmla="*/ 39 w 97"/>
                <a:gd name="T13" fmla="*/ 185 h 185"/>
                <a:gd name="T14" fmla="*/ 70 w 97"/>
                <a:gd name="T15" fmla="*/ 156 h 185"/>
                <a:gd name="T16" fmla="*/ 71 w 97"/>
                <a:gd name="T17" fmla="*/ 156 h 185"/>
                <a:gd name="T18" fmla="*/ 96 w 97"/>
                <a:gd name="T19" fmla="*/ 172 h 185"/>
                <a:gd name="T20" fmla="*/ 97 w 97"/>
                <a:gd name="T21" fmla="*/ 170 h 185"/>
                <a:gd name="T22" fmla="*/ 43 w 97"/>
                <a:gd name="T23"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185">
                  <a:moveTo>
                    <a:pt x="43" y="0"/>
                  </a:moveTo>
                  <a:cubicBezTo>
                    <a:pt x="31" y="2"/>
                    <a:pt x="19" y="3"/>
                    <a:pt x="8" y="3"/>
                  </a:cubicBezTo>
                  <a:cubicBezTo>
                    <a:pt x="5" y="3"/>
                    <a:pt x="3" y="3"/>
                    <a:pt x="0" y="3"/>
                  </a:cubicBezTo>
                  <a:cubicBezTo>
                    <a:pt x="0" y="158"/>
                    <a:pt x="0" y="158"/>
                    <a:pt x="0" y="158"/>
                  </a:cubicBezTo>
                  <a:cubicBezTo>
                    <a:pt x="0" y="158"/>
                    <a:pt x="0" y="158"/>
                    <a:pt x="0" y="158"/>
                  </a:cubicBezTo>
                  <a:cubicBezTo>
                    <a:pt x="1" y="158"/>
                    <a:pt x="1" y="158"/>
                    <a:pt x="1" y="158"/>
                  </a:cubicBezTo>
                  <a:cubicBezTo>
                    <a:pt x="26" y="158"/>
                    <a:pt x="36" y="176"/>
                    <a:pt x="39" y="185"/>
                  </a:cubicBezTo>
                  <a:cubicBezTo>
                    <a:pt x="41" y="178"/>
                    <a:pt x="47" y="156"/>
                    <a:pt x="70" y="156"/>
                  </a:cubicBezTo>
                  <a:cubicBezTo>
                    <a:pt x="70" y="156"/>
                    <a:pt x="70" y="156"/>
                    <a:pt x="71" y="156"/>
                  </a:cubicBezTo>
                  <a:cubicBezTo>
                    <a:pt x="84" y="156"/>
                    <a:pt x="92" y="164"/>
                    <a:pt x="96" y="172"/>
                  </a:cubicBezTo>
                  <a:cubicBezTo>
                    <a:pt x="97" y="170"/>
                    <a:pt x="97" y="170"/>
                    <a:pt x="97" y="170"/>
                  </a:cubicBezTo>
                  <a:cubicBezTo>
                    <a:pt x="43" y="0"/>
                    <a:pt x="43" y="0"/>
                    <a:pt x="43" y="0"/>
                  </a:cubicBezTo>
                </a:path>
              </a:pathLst>
            </a:custGeom>
            <a:solidFill>
              <a:srgbClr val="C2B388"/>
            </a:solidFill>
            <a:ln>
              <a:noFill/>
            </a:ln>
            <a:extLst>
              <a:ext uri="{91240B29-F687-4F45-9708-019B960494DF}">
                <a14:hiddenLine xmlns:a14="http://schemas.microsoft.com/office/drawing/2010/main" w="9525">
                  <a:solidFill>
                    <a:srgbClr val="000000"/>
                  </a:solidFill>
                  <a:round/>
                </a14:hiddenLine>
              </a:ext>
            </a:extLst>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0" name="Freeform 57"/>
            <p:cNvSpPr/>
            <p:nvPr/>
          </p:nvSpPr>
          <p:spPr bwMode="auto">
            <a:xfrm>
              <a:off x="6639990" y="4146128"/>
              <a:ext cx="65306" cy="2709179"/>
            </a:xfrm>
            <a:custGeom>
              <a:avLst/>
              <a:gdLst>
                <a:gd name="T0" fmla="*/ 1 w 41"/>
                <a:gd name="T1" fmla="*/ 0 h 1702"/>
                <a:gd name="T2" fmla="*/ 0 w 41"/>
                <a:gd name="T3" fmla="*/ 0 h 1702"/>
                <a:gd name="T4" fmla="*/ 0 w 41"/>
                <a:gd name="T5" fmla="*/ 0 h 1702"/>
                <a:gd name="T6" fmla="*/ 0 w 41"/>
                <a:gd name="T7" fmla="*/ 1702 h 1702"/>
                <a:gd name="T8" fmla="*/ 41 w 41"/>
                <a:gd name="T9" fmla="*/ 1702 h 1702"/>
                <a:gd name="T10" fmla="*/ 41 w 41"/>
                <a:gd name="T11" fmla="*/ 1701 h 1702"/>
                <a:gd name="T12" fmla="*/ 39 w 41"/>
                <a:gd name="T13" fmla="*/ 1701 h 1702"/>
                <a:gd name="T14" fmla="*/ 39 w 41"/>
                <a:gd name="T15" fmla="*/ 30 h 1702"/>
                <a:gd name="T16" fmla="*/ 39 w 41"/>
                <a:gd name="T17" fmla="*/ 27 h 1702"/>
                <a:gd name="T18" fmla="*/ 1 w 41"/>
                <a:gd name="T19" fmla="*/ 0 h 1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1702">
                  <a:moveTo>
                    <a:pt x="1" y="0"/>
                  </a:moveTo>
                  <a:cubicBezTo>
                    <a:pt x="1" y="0"/>
                    <a:pt x="1" y="0"/>
                    <a:pt x="0" y="0"/>
                  </a:cubicBezTo>
                  <a:cubicBezTo>
                    <a:pt x="0" y="0"/>
                    <a:pt x="0" y="0"/>
                    <a:pt x="0" y="0"/>
                  </a:cubicBezTo>
                  <a:cubicBezTo>
                    <a:pt x="0" y="1702"/>
                    <a:pt x="0" y="1702"/>
                    <a:pt x="0" y="1702"/>
                  </a:cubicBezTo>
                  <a:cubicBezTo>
                    <a:pt x="41" y="1702"/>
                    <a:pt x="41" y="1702"/>
                    <a:pt x="41" y="1702"/>
                  </a:cubicBezTo>
                  <a:cubicBezTo>
                    <a:pt x="41" y="1701"/>
                    <a:pt x="41" y="1701"/>
                    <a:pt x="41" y="1701"/>
                  </a:cubicBezTo>
                  <a:cubicBezTo>
                    <a:pt x="39" y="1701"/>
                    <a:pt x="39" y="1701"/>
                    <a:pt x="39" y="1701"/>
                  </a:cubicBezTo>
                  <a:cubicBezTo>
                    <a:pt x="39" y="30"/>
                    <a:pt x="39" y="30"/>
                    <a:pt x="39" y="30"/>
                  </a:cubicBezTo>
                  <a:cubicBezTo>
                    <a:pt x="39" y="30"/>
                    <a:pt x="39" y="29"/>
                    <a:pt x="39" y="27"/>
                  </a:cubicBezTo>
                  <a:cubicBezTo>
                    <a:pt x="36" y="18"/>
                    <a:pt x="26" y="0"/>
                    <a:pt x="1" y="0"/>
                  </a:cubicBezTo>
                </a:path>
              </a:pathLst>
            </a:custGeom>
            <a:solidFill>
              <a:schemeClr val="accent4"/>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1" name="Freeform 58"/>
            <p:cNvSpPr/>
            <p:nvPr/>
          </p:nvSpPr>
          <p:spPr bwMode="auto">
            <a:xfrm>
              <a:off x="6701930" y="4142762"/>
              <a:ext cx="100315" cy="2710525"/>
            </a:xfrm>
            <a:custGeom>
              <a:avLst/>
              <a:gdLst>
                <a:gd name="T0" fmla="*/ 32 w 63"/>
                <a:gd name="T1" fmla="*/ 0 h 1703"/>
                <a:gd name="T2" fmla="*/ 31 w 63"/>
                <a:gd name="T3" fmla="*/ 0 h 1703"/>
                <a:gd name="T4" fmla="*/ 0 w 63"/>
                <a:gd name="T5" fmla="*/ 29 h 1703"/>
                <a:gd name="T6" fmla="*/ 0 w 63"/>
                <a:gd name="T7" fmla="*/ 32 h 1703"/>
                <a:gd name="T8" fmla="*/ 0 w 63"/>
                <a:gd name="T9" fmla="*/ 1703 h 1703"/>
                <a:gd name="T10" fmla="*/ 2 w 63"/>
                <a:gd name="T11" fmla="*/ 1703 h 1703"/>
                <a:gd name="T12" fmla="*/ 63 w 63"/>
                <a:gd name="T13" fmla="*/ 1703 h 1703"/>
                <a:gd name="T14" fmla="*/ 63 w 63"/>
                <a:gd name="T15" fmla="*/ 32 h 1703"/>
                <a:gd name="T16" fmla="*/ 57 w 63"/>
                <a:gd name="T17" fmla="*/ 16 h 1703"/>
                <a:gd name="T18" fmla="*/ 32 w 63"/>
                <a:gd name="T19" fmla="*/ 0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1703">
                  <a:moveTo>
                    <a:pt x="32" y="0"/>
                  </a:moveTo>
                  <a:cubicBezTo>
                    <a:pt x="31" y="0"/>
                    <a:pt x="31" y="0"/>
                    <a:pt x="31" y="0"/>
                  </a:cubicBezTo>
                  <a:cubicBezTo>
                    <a:pt x="8" y="0"/>
                    <a:pt x="2" y="22"/>
                    <a:pt x="0" y="29"/>
                  </a:cubicBezTo>
                  <a:cubicBezTo>
                    <a:pt x="0" y="31"/>
                    <a:pt x="0" y="32"/>
                    <a:pt x="0" y="32"/>
                  </a:cubicBezTo>
                  <a:cubicBezTo>
                    <a:pt x="0" y="1703"/>
                    <a:pt x="0" y="1703"/>
                    <a:pt x="0" y="1703"/>
                  </a:cubicBezTo>
                  <a:cubicBezTo>
                    <a:pt x="2" y="1703"/>
                    <a:pt x="2" y="1703"/>
                    <a:pt x="2" y="1703"/>
                  </a:cubicBezTo>
                  <a:cubicBezTo>
                    <a:pt x="63" y="1703"/>
                    <a:pt x="63" y="1703"/>
                    <a:pt x="63" y="1703"/>
                  </a:cubicBezTo>
                  <a:cubicBezTo>
                    <a:pt x="63" y="32"/>
                    <a:pt x="63" y="32"/>
                    <a:pt x="63" y="32"/>
                  </a:cubicBezTo>
                  <a:cubicBezTo>
                    <a:pt x="63" y="32"/>
                    <a:pt x="62" y="24"/>
                    <a:pt x="57" y="16"/>
                  </a:cubicBezTo>
                  <a:cubicBezTo>
                    <a:pt x="53" y="8"/>
                    <a:pt x="45" y="0"/>
                    <a:pt x="32" y="0"/>
                  </a:cubicBezTo>
                </a:path>
              </a:pathLst>
            </a:custGeom>
            <a:solidFill>
              <a:schemeClr val="accent4"/>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2" name="Freeform 59"/>
            <p:cNvSpPr/>
            <p:nvPr/>
          </p:nvSpPr>
          <p:spPr bwMode="auto">
            <a:xfrm>
              <a:off x="6639990" y="3714572"/>
              <a:ext cx="67999" cy="184472"/>
            </a:xfrm>
            <a:custGeom>
              <a:avLst/>
              <a:gdLst>
                <a:gd name="T0" fmla="*/ 10 w 43"/>
                <a:gd name="T1" fmla="*/ 0 h 116"/>
                <a:gd name="T2" fmla="*/ 0 w 43"/>
                <a:gd name="T3" fmla="*/ 0 h 116"/>
                <a:gd name="T4" fmla="*/ 0 w 43"/>
                <a:gd name="T5" fmla="*/ 116 h 116"/>
                <a:gd name="T6" fmla="*/ 8 w 43"/>
                <a:gd name="T7" fmla="*/ 116 h 116"/>
                <a:gd name="T8" fmla="*/ 43 w 43"/>
                <a:gd name="T9" fmla="*/ 113 h 116"/>
                <a:gd name="T10" fmla="*/ 43 w 43"/>
                <a:gd name="T11" fmla="*/ 113 h 116"/>
                <a:gd name="T12" fmla="*/ 10 w 43"/>
                <a:gd name="T13" fmla="*/ 0 h 116"/>
              </a:gdLst>
              <a:ahLst/>
              <a:cxnLst>
                <a:cxn ang="0">
                  <a:pos x="T0" y="T1"/>
                </a:cxn>
                <a:cxn ang="0">
                  <a:pos x="T2" y="T3"/>
                </a:cxn>
                <a:cxn ang="0">
                  <a:pos x="T4" y="T5"/>
                </a:cxn>
                <a:cxn ang="0">
                  <a:pos x="T6" y="T7"/>
                </a:cxn>
                <a:cxn ang="0">
                  <a:pos x="T8" y="T9"/>
                </a:cxn>
                <a:cxn ang="0">
                  <a:pos x="T10" y="T11"/>
                </a:cxn>
                <a:cxn ang="0">
                  <a:pos x="T12" y="T13"/>
                </a:cxn>
              </a:cxnLst>
              <a:rect l="0" t="0" r="r" b="b"/>
              <a:pathLst>
                <a:path w="43" h="116">
                  <a:moveTo>
                    <a:pt x="10" y="0"/>
                  </a:moveTo>
                  <a:cubicBezTo>
                    <a:pt x="0" y="0"/>
                    <a:pt x="0" y="0"/>
                    <a:pt x="0" y="0"/>
                  </a:cubicBezTo>
                  <a:cubicBezTo>
                    <a:pt x="0" y="116"/>
                    <a:pt x="0" y="116"/>
                    <a:pt x="0" y="116"/>
                  </a:cubicBezTo>
                  <a:cubicBezTo>
                    <a:pt x="3" y="116"/>
                    <a:pt x="5" y="116"/>
                    <a:pt x="8" y="116"/>
                  </a:cubicBezTo>
                  <a:cubicBezTo>
                    <a:pt x="19" y="116"/>
                    <a:pt x="31" y="115"/>
                    <a:pt x="43" y="113"/>
                  </a:cubicBezTo>
                  <a:cubicBezTo>
                    <a:pt x="43" y="113"/>
                    <a:pt x="43" y="113"/>
                    <a:pt x="43" y="113"/>
                  </a:cubicBezTo>
                  <a:cubicBezTo>
                    <a:pt x="10" y="0"/>
                    <a:pt x="10" y="0"/>
                    <a:pt x="10" y="0"/>
                  </a:cubicBezTo>
                </a:path>
              </a:pathLst>
            </a:custGeom>
            <a:solidFill>
              <a:schemeClr val="accent4"/>
            </a:solidFill>
            <a:ln>
              <a:noFill/>
            </a:ln>
          </p:spPr>
          <p:txBody>
            <a:bodyPr vert="horz" wrap="square" lIns="83743" tIns="41872" rIns="83743" bIns="41872" numCol="1" anchor="t" anchorCtr="0" compatLnSpc="1"/>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53" name="Group 160"/>
          <p:cNvGrpSpPr/>
          <p:nvPr/>
        </p:nvGrpSpPr>
        <p:grpSpPr>
          <a:xfrm>
            <a:off x="3025499" y="3620793"/>
            <a:ext cx="254276" cy="253518"/>
            <a:chOff x="2138511" y="2464802"/>
            <a:chExt cx="354012" cy="352956"/>
          </a:xfrm>
          <a:solidFill>
            <a:schemeClr val="accent2"/>
          </a:solidFill>
        </p:grpSpPr>
        <p:sp>
          <p:nvSpPr>
            <p:cNvPr id="154" name="Oval 161"/>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3743" tIns="41872" rIns="83743" bIns="41872" numCol="1" anchor="t" anchorCtr="0" compatLnSpc="1"/>
            <a:lstStyle/>
            <a:p>
              <a:pPr algn="ctr">
                <a:lnSpc>
                  <a:spcPct val="120000"/>
                </a:lnSpc>
              </a:pPr>
              <a:endParaRPr lang="id-ID" sz="900" b="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5" name="Freeform 162"/>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3743" tIns="41872" rIns="83743" bIns="41872" numCol="1" anchor="t" anchorCtr="0" compatLnSpc="1"/>
            <a:lstStyle/>
            <a:p>
              <a:pPr algn="ctr">
                <a:lnSpc>
                  <a:spcPct val="120000"/>
                </a:lnSpc>
              </a:pPr>
              <a:endParaRPr lang="id-ID" sz="900" b="1">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56" name="TextBox 155"/>
          <p:cNvSpPr txBox="1"/>
          <p:nvPr/>
        </p:nvSpPr>
        <p:spPr>
          <a:xfrm>
            <a:off x="8974122" y="5494912"/>
            <a:ext cx="1615827" cy="636200"/>
          </a:xfrm>
          <a:prstGeom prst="rect">
            <a:avLst/>
          </a:prstGeom>
          <a:noFill/>
        </p:spPr>
        <p:txBody>
          <a:bodyPr wrap="none" lIns="0" tIns="0" rIns="0" bIns="0" rtlCol="0">
            <a:spAutoFit/>
          </a:bodyPr>
          <a:lstStyle/>
          <a:p>
            <a:pPr algn="ctr">
              <a:lnSpc>
                <a:spcPct val="120000"/>
              </a:lnSpc>
            </a:pPr>
            <a:r>
              <a:rPr lang="zh-CN" altLang="en-US" sz="1800" b="1" dirty="0"/>
              <a:t>⑥</a:t>
            </a:r>
            <a:r>
              <a:rPr lang="zh-CN" altLang="zh-CN" sz="1800" b="1" dirty="0"/>
              <a:t>软件工程项目</a:t>
            </a:r>
            <a:endParaRPr lang="en-US" altLang="zh-CN" sz="1800" b="1" dirty="0"/>
          </a:p>
          <a:p>
            <a:pPr algn="ctr">
              <a:lnSpc>
                <a:spcPct val="120000"/>
              </a:lnSpc>
            </a:pPr>
            <a:r>
              <a:rPr lang="zh-CN" altLang="zh-CN" sz="1800" b="1" dirty="0"/>
              <a:t>相关的其他资料</a:t>
            </a:r>
            <a:endParaRPr lang="en-GB" sz="1800" b="1"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灯片编号占位符 4">
            <a:extLst>
              <a:ext uri="{FF2B5EF4-FFF2-40B4-BE49-F238E27FC236}">
                <a16:creationId xmlns:a16="http://schemas.microsoft.com/office/drawing/2014/main" id="{8D9A41BB-25BD-4796-8B56-B63406A401DB}"/>
              </a:ext>
            </a:extLst>
          </p:cNvPr>
          <p:cNvSpPr>
            <a:spLocks noGrp="1"/>
          </p:cNvSpPr>
          <p:nvPr>
            <p:ph type="sldNum" sz="quarter" idx="12"/>
          </p:nvPr>
        </p:nvSpPr>
        <p:spPr/>
        <p:txBody>
          <a:bodyPr/>
          <a:lstStyle/>
          <a:p>
            <a:fld id="{B6F15528-21DE-4FAA-801E-634DDDAF4B2B}" type="slidenum">
              <a:rPr lang="en-US" smtClean="0"/>
              <a:t>645</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8" grpId="0"/>
      <p:bldP spid="87" grpId="0"/>
      <p:bldP spid="93" grpId="0"/>
      <p:bldP spid="156" grpId="0"/>
    </p:bldLst>
  </p:timing>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1905794"/>
            <a:ext cx="12198350" cy="3505994"/>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9050" y="1896269"/>
            <a:ext cx="12217400" cy="5707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1829594"/>
            <a:ext cx="1219835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8575" y="4954588"/>
            <a:ext cx="12217400" cy="5707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9.1.4 </a:t>
            </a:r>
            <a:r>
              <a:rPr lang="zh-CN" altLang="zh-CN" dirty="0"/>
              <a:t>软件工程项目后评价的程序</a:t>
            </a:r>
            <a:endParaRPr lang="zh-CN" altLang="en-US" dirty="0"/>
          </a:p>
        </p:txBody>
      </p:sp>
      <p:sp>
        <p:nvSpPr>
          <p:cNvPr id="4" name="TextBox 3"/>
          <p:cNvSpPr txBox="1"/>
          <p:nvPr/>
        </p:nvSpPr>
        <p:spPr>
          <a:xfrm>
            <a:off x="2212975" y="2689295"/>
            <a:ext cx="8001000" cy="1938992"/>
          </a:xfrm>
          <a:prstGeom prst="rect">
            <a:avLst/>
          </a:prstGeom>
          <a:noFill/>
        </p:spPr>
        <p:txBody>
          <a:bodyPr wrap="square" rtlCol="0">
            <a:spAutoFit/>
          </a:bodyPr>
          <a:lstStyle/>
          <a:p>
            <a:r>
              <a:rPr lang="zh-CN" altLang="en-US" b="1" dirty="0">
                <a:solidFill>
                  <a:schemeClr val="bg1"/>
                </a:solidFill>
              </a:rPr>
              <a:t>（</a:t>
            </a:r>
            <a:r>
              <a:rPr lang="en-US" altLang="zh-CN" b="1" dirty="0">
                <a:solidFill>
                  <a:schemeClr val="bg1"/>
                </a:solidFill>
              </a:rPr>
              <a:t>4</a:t>
            </a:r>
            <a:r>
              <a:rPr lang="zh-CN" altLang="en-US" b="1" dirty="0">
                <a:solidFill>
                  <a:schemeClr val="bg1"/>
                </a:solidFill>
              </a:rPr>
              <a:t>）</a:t>
            </a:r>
            <a:r>
              <a:rPr lang="zh-CN" altLang="zh-CN" b="1" dirty="0">
                <a:solidFill>
                  <a:schemeClr val="bg1"/>
                </a:solidFill>
              </a:rPr>
              <a:t>整理分析资料和数据，应用评价方法分析论证</a:t>
            </a:r>
            <a:endParaRPr lang="en-US" altLang="zh-CN" b="1" dirty="0">
              <a:solidFill>
                <a:schemeClr val="bg1"/>
              </a:solidFill>
            </a:endParaRPr>
          </a:p>
          <a:p>
            <a:endParaRPr lang="en-US" altLang="zh-CN" b="1" dirty="0">
              <a:solidFill>
                <a:schemeClr val="bg1"/>
              </a:solidFill>
            </a:endParaRPr>
          </a:p>
          <a:p>
            <a:r>
              <a:rPr lang="zh-CN" altLang="en-US" b="1" dirty="0">
                <a:solidFill>
                  <a:schemeClr val="bg1"/>
                </a:solidFill>
              </a:rPr>
              <a:t>（</a:t>
            </a:r>
            <a:r>
              <a:rPr lang="en-US" altLang="zh-CN" b="1" dirty="0">
                <a:solidFill>
                  <a:schemeClr val="bg1"/>
                </a:solidFill>
              </a:rPr>
              <a:t>5</a:t>
            </a:r>
            <a:r>
              <a:rPr lang="zh-CN" altLang="en-US" b="1" dirty="0">
                <a:solidFill>
                  <a:schemeClr val="bg1"/>
                </a:solidFill>
              </a:rPr>
              <a:t>）</a:t>
            </a:r>
            <a:r>
              <a:rPr lang="zh-CN" altLang="zh-CN" b="1" dirty="0">
                <a:solidFill>
                  <a:schemeClr val="bg1"/>
                </a:solidFill>
              </a:rPr>
              <a:t>编制项目后评价报告</a:t>
            </a:r>
            <a:endParaRPr lang="en-US" altLang="zh-CN" b="1" dirty="0">
              <a:solidFill>
                <a:schemeClr val="bg1"/>
              </a:solidFill>
            </a:endParaRPr>
          </a:p>
          <a:p>
            <a:endParaRPr lang="en-US" altLang="zh-CN" b="1" dirty="0">
              <a:solidFill>
                <a:schemeClr val="bg1"/>
              </a:solidFill>
            </a:endParaRPr>
          </a:p>
          <a:p>
            <a:r>
              <a:rPr lang="zh-CN" altLang="en-US" b="1" dirty="0">
                <a:solidFill>
                  <a:schemeClr val="bg1"/>
                </a:solidFill>
              </a:rPr>
              <a:t>（</a:t>
            </a:r>
            <a:r>
              <a:rPr lang="en-US" altLang="zh-CN" b="1" dirty="0">
                <a:solidFill>
                  <a:schemeClr val="bg1"/>
                </a:solidFill>
              </a:rPr>
              <a:t>6</a:t>
            </a:r>
            <a:r>
              <a:rPr lang="zh-CN" altLang="en-US" b="1" dirty="0">
                <a:solidFill>
                  <a:schemeClr val="bg1"/>
                </a:solidFill>
              </a:rPr>
              <a:t>）</a:t>
            </a:r>
            <a:r>
              <a:rPr lang="zh-CN" altLang="zh-CN" b="1" dirty="0">
                <a:solidFill>
                  <a:schemeClr val="bg1"/>
                </a:solidFill>
              </a:rPr>
              <a:t>上报软件工程项目后评价报告</a:t>
            </a:r>
            <a:endParaRPr lang="zh-CN" altLang="en-US" b="1" dirty="0">
              <a:solidFill>
                <a:schemeClr val="bg1"/>
              </a:solidFill>
            </a:endParaRPr>
          </a:p>
        </p:txBody>
      </p:sp>
      <p:sp>
        <p:nvSpPr>
          <p:cNvPr id="9" name="矩形 8"/>
          <p:cNvSpPr/>
          <p:nvPr/>
        </p:nvSpPr>
        <p:spPr>
          <a:xfrm>
            <a:off x="0" y="5515650"/>
            <a:ext cx="1219835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灯片编号占位符 9">
            <a:extLst>
              <a:ext uri="{FF2B5EF4-FFF2-40B4-BE49-F238E27FC236}">
                <a16:creationId xmlns:a16="http://schemas.microsoft.com/office/drawing/2014/main" id="{40111EC6-FE0F-4821-9EFA-7824AB17E696}"/>
              </a:ext>
            </a:extLst>
          </p:cNvPr>
          <p:cNvSpPr>
            <a:spLocks noGrp="1"/>
          </p:cNvSpPr>
          <p:nvPr>
            <p:ph type="sldNum" sz="quarter" idx="12"/>
          </p:nvPr>
        </p:nvSpPr>
        <p:spPr/>
        <p:txBody>
          <a:bodyPr/>
          <a:lstStyle/>
          <a:p>
            <a:fld id="{B6F15528-21DE-4FAA-801E-634DDDAF4B2B}" type="slidenum">
              <a:rPr lang="en-US" smtClean="0"/>
              <a:t>646</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3"/>
          <p:cNvSpPr/>
          <p:nvPr/>
        </p:nvSpPr>
        <p:spPr>
          <a:xfrm>
            <a:off x="4422775" y="967738"/>
            <a:ext cx="6629399" cy="5205255"/>
          </a:xfrm>
          <a:custGeom>
            <a:avLst/>
            <a:gdLst>
              <a:gd name="connsiteX0" fmla="*/ 0 w 7560564"/>
              <a:gd name="connsiteY0" fmla="*/ 282448 h 3275076"/>
              <a:gd name="connsiteX1" fmla="*/ 282473 w 7560564"/>
              <a:gd name="connsiteY1" fmla="*/ 0 h 3275076"/>
              <a:gd name="connsiteX2" fmla="*/ 7278116 w 7560564"/>
              <a:gd name="connsiteY2" fmla="*/ 0 h 3275076"/>
              <a:gd name="connsiteX3" fmla="*/ 7560563 w 7560564"/>
              <a:gd name="connsiteY3" fmla="*/ 282448 h 3275076"/>
              <a:gd name="connsiteX4" fmla="*/ 7560563 w 7560564"/>
              <a:gd name="connsiteY4" fmla="*/ 2992602 h 3275076"/>
              <a:gd name="connsiteX5" fmla="*/ 7278116 w 7560564"/>
              <a:gd name="connsiteY5" fmla="*/ 3275075 h 3275076"/>
              <a:gd name="connsiteX6" fmla="*/ 282473 w 7560564"/>
              <a:gd name="connsiteY6" fmla="*/ 3275075 h 3275076"/>
              <a:gd name="connsiteX7" fmla="*/ 0 w 7560564"/>
              <a:gd name="connsiteY7" fmla="*/ 2992602 h 3275076"/>
              <a:gd name="connsiteX8" fmla="*/ 0 w 7560564"/>
              <a:gd name="connsiteY8" fmla="*/ 282448 h 3275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560564" h="3275076">
                <a:moveTo>
                  <a:pt x="0" y="282448"/>
                </a:moveTo>
                <a:cubicBezTo>
                  <a:pt x="0" y="126492"/>
                  <a:pt x="126466" y="0"/>
                  <a:pt x="282473" y="0"/>
                </a:cubicBezTo>
                <a:lnTo>
                  <a:pt x="7278116" y="0"/>
                </a:lnTo>
                <a:cubicBezTo>
                  <a:pt x="7434071" y="0"/>
                  <a:pt x="7560563" y="126492"/>
                  <a:pt x="7560563" y="282448"/>
                </a:cubicBezTo>
                <a:lnTo>
                  <a:pt x="7560563" y="2992602"/>
                </a:lnTo>
                <a:cubicBezTo>
                  <a:pt x="7560563" y="3148609"/>
                  <a:pt x="7434071" y="3275075"/>
                  <a:pt x="7278116" y="3275075"/>
                </a:cubicBezTo>
                <a:lnTo>
                  <a:pt x="282473" y="3275075"/>
                </a:lnTo>
                <a:cubicBezTo>
                  <a:pt x="126466" y="3275075"/>
                  <a:pt x="0" y="3148609"/>
                  <a:pt x="0" y="2992602"/>
                </a:cubicBezTo>
                <a:lnTo>
                  <a:pt x="0" y="282448"/>
                </a:lnTo>
              </a:path>
            </a:pathLst>
          </a:custGeom>
          <a:solidFill>
            <a:srgbClr val="FFFFFF">
              <a:alpha val="100000"/>
            </a:srgbClr>
          </a:solidFill>
          <a:ln w="12700">
            <a:solidFill>
              <a:srgbClr val="000000">
                <a:alpha val="0"/>
              </a:srgb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Freeform 3"/>
          <p:cNvSpPr/>
          <p:nvPr/>
        </p:nvSpPr>
        <p:spPr>
          <a:xfrm>
            <a:off x="6695261" y="1219994"/>
            <a:ext cx="48816" cy="4836902"/>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algn="ctr"/>
            <a:endParaRPr lang="zh-CN" altLang="en-US"/>
          </a:p>
        </p:txBody>
      </p:sp>
      <p:sp>
        <p:nvSpPr>
          <p:cNvPr id="46" name="TextBox 1"/>
          <p:cNvSpPr txBox="1"/>
          <p:nvPr/>
        </p:nvSpPr>
        <p:spPr>
          <a:xfrm>
            <a:off x="545294" y="2704702"/>
            <a:ext cx="1846659" cy="835956"/>
          </a:xfrm>
          <a:prstGeom prst="rect">
            <a:avLst/>
          </a:prstGeom>
          <a:noFill/>
        </p:spPr>
        <p:txBody>
          <a:bodyPr wrap="none" lIns="0" tIns="0" rIns="0" bIns="60981" rtlCol="0">
            <a:spAutoFit/>
          </a:bodyPr>
          <a:lstStyle/>
          <a:p>
            <a:pPr>
              <a:lnSpc>
                <a:spcPts val="6935"/>
              </a:lnSpc>
            </a:pPr>
            <a:r>
              <a:rPr lang="zh-CN" altLang="en-US" sz="3600" dirty="0">
                <a:solidFill>
                  <a:srgbClr val="4197DF"/>
                </a:solidFill>
                <a:latin typeface="Microsoft YaHei UI" panose="020B0503020204020204" pitchFamily="18" charset="-122"/>
                <a:cs typeface="Microsoft YaHei UI" panose="020B0503020204020204" pitchFamily="18" charset="-122"/>
              </a:rPr>
              <a:t>主要内容</a:t>
            </a:r>
            <a:endParaRPr lang="en-US" altLang="zh-CN" sz="3600" dirty="0">
              <a:solidFill>
                <a:srgbClr val="4197DF"/>
              </a:solidFill>
              <a:latin typeface="Microsoft YaHei UI" panose="020B0503020204020204" pitchFamily="18" charset="-122"/>
              <a:cs typeface="Microsoft YaHei UI" panose="020B0503020204020204" pitchFamily="18" charset="-122"/>
            </a:endParaRPr>
          </a:p>
        </p:txBody>
      </p:sp>
      <p:sp>
        <p:nvSpPr>
          <p:cNvPr id="57" name="TextBox 1"/>
          <p:cNvSpPr txBox="1"/>
          <p:nvPr/>
        </p:nvSpPr>
        <p:spPr>
          <a:xfrm>
            <a:off x="545293" y="3518639"/>
            <a:ext cx="1846659" cy="272596"/>
          </a:xfrm>
          <a:prstGeom prst="rect">
            <a:avLst/>
          </a:prstGeom>
          <a:noFill/>
        </p:spPr>
        <p:txBody>
          <a:bodyPr wrap="square" lIns="0" tIns="0" rIns="0" bIns="60981" rtlCol="0">
            <a:spAutoFit/>
          </a:bodyPr>
          <a:lstStyle/>
          <a:p>
            <a:pPr algn="dist">
              <a:lnSpc>
                <a:spcPts val="1600"/>
              </a:lnSpc>
            </a:pPr>
            <a:r>
              <a:rPr lang="en-US" altLang="zh-CN" sz="1900" dirty="0">
                <a:solidFill>
                  <a:srgbClr val="4197DF"/>
                </a:solidFill>
                <a:latin typeface="Times New Roman" panose="02020603050405020304" pitchFamily="18" charset="0"/>
                <a:cs typeface="Times New Roman" panose="02020603050405020304" pitchFamily="18" charset="0"/>
              </a:rPr>
              <a:t>CONTENTS</a:t>
            </a:r>
          </a:p>
        </p:txBody>
      </p:sp>
      <p:sp>
        <p:nvSpPr>
          <p:cNvPr id="59" name="矩形 58"/>
          <p:cNvSpPr/>
          <p:nvPr/>
        </p:nvSpPr>
        <p:spPr>
          <a:xfrm>
            <a:off x="518434" y="2201849"/>
            <a:ext cx="1873520" cy="70265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p:nvPr/>
        </p:nvCxnSpPr>
        <p:spPr>
          <a:xfrm>
            <a:off x="536575" y="7699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36575" y="2484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6575" y="405607"/>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6575" y="577057"/>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6575" y="71993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36575" y="89138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36575" y="10485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36575" y="1219994"/>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6575" y="1404371"/>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36575" y="154724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36575" y="171869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6575" y="1875858"/>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36575" y="2047308"/>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a:off x="2000250" y="6254294"/>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2381250" y="5840443"/>
            <a:ext cx="674915" cy="10132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a:off x="3146878" y="6329700"/>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a:off x="95250" y="5621722"/>
            <a:ext cx="1066800" cy="123197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p:cNvSpPr/>
          <p:nvPr/>
        </p:nvSpPr>
        <p:spPr>
          <a:xfrm>
            <a:off x="876300" y="6254294"/>
            <a:ext cx="381000" cy="51330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5757541" y="3327870"/>
            <a:ext cx="5029199" cy="787724"/>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ndParaRPr>
          </a:p>
        </p:txBody>
      </p:sp>
      <p:sp>
        <p:nvSpPr>
          <p:cNvPr id="55" name="TextBox 1"/>
          <p:cNvSpPr txBox="1"/>
          <p:nvPr/>
        </p:nvSpPr>
        <p:spPr>
          <a:xfrm>
            <a:off x="7013574" y="3466447"/>
            <a:ext cx="3810001" cy="677130"/>
          </a:xfrm>
          <a:prstGeom prst="rect">
            <a:avLst/>
          </a:prstGeom>
          <a:noFill/>
        </p:spPr>
        <p:txBody>
          <a:bodyPr wrap="square" lIns="0" tIns="0" rIns="0" bIns="60981" rtlCol="0">
            <a:spAutoFit/>
          </a:bodyPr>
          <a:lstStyle/>
          <a:p>
            <a:pPr>
              <a:lnSpc>
                <a:spcPts val="2400"/>
              </a:lnSpc>
            </a:pPr>
            <a:r>
              <a:rPr lang="zh-CN" altLang="en-US" b="1" dirty="0">
                <a:solidFill>
                  <a:schemeClr val="bg1"/>
                </a:solidFill>
                <a:latin typeface="Microsoft YaHei UI" panose="020B0503020204020204" pitchFamily="18" charset="-122"/>
                <a:cs typeface="Microsoft YaHei UI" panose="020B0503020204020204" pitchFamily="18" charset="-122"/>
              </a:rPr>
              <a:t>软件工程项目后评价的内容与方法</a:t>
            </a:r>
          </a:p>
        </p:txBody>
      </p:sp>
      <p:sp>
        <p:nvSpPr>
          <p:cNvPr id="56" name="TextBox 1"/>
          <p:cNvSpPr txBox="1"/>
          <p:nvPr/>
        </p:nvSpPr>
        <p:spPr>
          <a:xfrm>
            <a:off x="7013575" y="2222241"/>
            <a:ext cx="3385542" cy="369353"/>
          </a:xfrm>
          <a:prstGeom prst="rect">
            <a:avLst/>
          </a:prstGeom>
          <a:noFill/>
        </p:spPr>
        <p:txBody>
          <a:bodyPr wrap="none" lIns="0" tIns="0" rIns="0" bIns="60981" rtlCol="0">
            <a:spAutoFit/>
          </a:bodyPr>
          <a:lstStyle/>
          <a:p>
            <a:pPr>
              <a:lnSpc>
                <a:spcPts val="2400"/>
              </a:lnSpc>
            </a:pPr>
            <a:r>
              <a:rPr lang="zh-CN" altLang="en-US" b="1" dirty="0">
                <a:solidFill>
                  <a:srgbClr val="656D8D"/>
                </a:solidFill>
                <a:latin typeface="Microsoft YaHei UI" panose="020B0503020204020204" pitchFamily="18" charset="-122"/>
                <a:cs typeface="Microsoft YaHei UI" panose="020B0503020204020204" pitchFamily="18" charset="-122"/>
              </a:rPr>
              <a:t>软件工程项目后评价概述</a:t>
            </a:r>
          </a:p>
        </p:txBody>
      </p:sp>
      <p:sp>
        <p:nvSpPr>
          <p:cNvPr id="78" name="TextBox 1"/>
          <p:cNvSpPr txBox="1"/>
          <p:nvPr/>
        </p:nvSpPr>
        <p:spPr>
          <a:xfrm>
            <a:off x="7013575" y="4889241"/>
            <a:ext cx="3352800" cy="369353"/>
          </a:xfrm>
          <a:prstGeom prst="rect">
            <a:avLst/>
          </a:prstGeom>
          <a:noFill/>
        </p:spPr>
        <p:txBody>
          <a:bodyPr wrap="square" lIns="0" tIns="0" rIns="0" bIns="60981" rtlCol="0">
            <a:spAutoFit/>
          </a:bodyPr>
          <a:lstStyle/>
          <a:p>
            <a:pPr>
              <a:lnSpc>
                <a:spcPts val="2400"/>
              </a:lnSpc>
            </a:pPr>
            <a:r>
              <a:rPr lang="zh-CN" altLang="en-US" b="1" dirty="0">
                <a:solidFill>
                  <a:srgbClr val="656D8D"/>
                </a:solidFill>
                <a:latin typeface="Microsoft YaHei UI" panose="020B0503020204020204" pitchFamily="18" charset="-122"/>
                <a:cs typeface="Microsoft YaHei UI" panose="020B0503020204020204" pitchFamily="18" charset="-122"/>
              </a:rPr>
              <a:t>软件工程项目营运后评价</a:t>
            </a:r>
          </a:p>
        </p:txBody>
      </p:sp>
      <p:sp>
        <p:nvSpPr>
          <p:cNvPr id="79" name="Freeform 3"/>
          <p:cNvSpPr/>
          <p:nvPr/>
        </p:nvSpPr>
        <p:spPr>
          <a:xfrm>
            <a:off x="6632575" y="2288695"/>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92D050"/>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b="1"/>
          </a:p>
        </p:txBody>
      </p:sp>
      <p:sp>
        <p:nvSpPr>
          <p:cNvPr id="80" name="Freeform 3"/>
          <p:cNvSpPr/>
          <p:nvPr/>
        </p:nvSpPr>
        <p:spPr>
          <a:xfrm>
            <a:off x="6632575" y="3516122"/>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chemeClr val="bg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b="1">
              <a:solidFill>
                <a:schemeClr val="bg1"/>
              </a:solidFill>
            </a:endParaRPr>
          </a:p>
        </p:txBody>
      </p:sp>
      <p:sp>
        <p:nvSpPr>
          <p:cNvPr id="81" name="Freeform 3"/>
          <p:cNvSpPr/>
          <p:nvPr/>
        </p:nvSpPr>
        <p:spPr>
          <a:xfrm>
            <a:off x="6632575" y="4908349"/>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b="1"/>
          </a:p>
        </p:txBody>
      </p:sp>
      <p:sp>
        <p:nvSpPr>
          <p:cNvPr id="82" name="TextBox 1"/>
          <p:cNvSpPr txBox="1"/>
          <p:nvPr/>
        </p:nvSpPr>
        <p:spPr>
          <a:xfrm>
            <a:off x="5757541" y="2202247"/>
            <a:ext cx="718569" cy="369353"/>
          </a:xfrm>
          <a:prstGeom prst="rect">
            <a:avLst/>
          </a:prstGeom>
          <a:noFill/>
        </p:spPr>
        <p:txBody>
          <a:bodyPr wrap="square" lIns="0" tIns="0" rIns="0" bIns="60981" rtlCol="0">
            <a:spAutoFit/>
          </a:bodyPr>
          <a:lstStyle/>
          <a:p>
            <a:pPr>
              <a:lnSpc>
                <a:spcPts val="2400"/>
              </a:lnSpc>
            </a:pPr>
            <a:r>
              <a:rPr lang="en-US" altLang="zh-CN" b="1" dirty="0">
                <a:solidFill>
                  <a:srgbClr val="656D8D"/>
                </a:solidFill>
                <a:latin typeface="Microsoft YaHei UI" panose="020B0503020204020204" pitchFamily="18" charset="-122"/>
                <a:cs typeface="Microsoft YaHei UI" panose="020B0503020204020204" pitchFamily="18" charset="-122"/>
              </a:rPr>
              <a:t>9.1</a:t>
            </a:r>
            <a:endParaRPr lang="zh-CN" altLang="en-US" b="1" dirty="0">
              <a:solidFill>
                <a:srgbClr val="656D8D"/>
              </a:solidFill>
              <a:latin typeface="Microsoft YaHei UI" panose="020B0503020204020204" pitchFamily="18" charset="-122"/>
              <a:cs typeface="Microsoft YaHei UI" panose="020B0503020204020204" pitchFamily="18" charset="-122"/>
            </a:endParaRPr>
          </a:p>
        </p:txBody>
      </p:sp>
      <p:sp>
        <p:nvSpPr>
          <p:cNvPr id="83" name="TextBox 1"/>
          <p:cNvSpPr txBox="1"/>
          <p:nvPr/>
        </p:nvSpPr>
        <p:spPr>
          <a:xfrm>
            <a:off x="5757541" y="3466447"/>
            <a:ext cx="757041" cy="369353"/>
          </a:xfrm>
          <a:prstGeom prst="rect">
            <a:avLst/>
          </a:prstGeom>
          <a:noFill/>
        </p:spPr>
        <p:txBody>
          <a:bodyPr wrap="square" lIns="0" tIns="0" rIns="0" bIns="60981" rtlCol="0">
            <a:spAutoFit/>
          </a:bodyPr>
          <a:lstStyle/>
          <a:p>
            <a:pPr>
              <a:lnSpc>
                <a:spcPts val="2400"/>
              </a:lnSpc>
            </a:pPr>
            <a:r>
              <a:rPr lang="en-US" altLang="zh-CN" b="1" dirty="0">
                <a:solidFill>
                  <a:schemeClr val="bg1"/>
                </a:solidFill>
                <a:latin typeface="Microsoft YaHei UI" panose="020B0503020204020204" pitchFamily="18" charset="-122"/>
                <a:cs typeface="Microsoft YaHei UI" panose="020B0503020204020204" pitchFamily="18" charset="-122"/>
              </a:rPr>
              <a:t>9.2</a:t>
            </a:r>
          </a:p>
        </p:txBody>
      </p:sp>
      <p:sp>
        <p:nvSpPr>
          <p:cNvPr id="84" name="TextBox 1"/>
          <p:cNvSpPr txBox="1"/>
          <p:nvPr/>
        </p:nvSpPr>
        <p:spPr>
          <a:xfrm>
            <a:off x="5757541" y="4889241"/>
            <a:ext cx="757041" cy="369353"/>
          </a:xfrm>
          <a:prstGeom prst="rect">
            <a:avLst/>
          </a:prstGeom>
          <a:noFill/>
        </p:spPr>
        <p:txBody>
          <a:bodyPr wrap="square" lIns="0" tIns="0" rIns="0" bIns="60981" rtlCol="0">
            <a:spAutoFit/>
          </a:bodyPr>
          <a:lstStyle/>
          <a:p>
            <a:pPr>
              <a:lnSpc>
                <a:spcPts val="2400"/>
              </a:lnSpc>
            </a:pPr>
            <a:r>
              <a:rPr lang="en-US" altLang="zh-CN" b="1" dirty="0">
                <a:solidFill>
                  <a:srgbClr val="656D8D"/>
                </a:solidFill>
                <a:latin typeface="Microsoft YaHei UI" panose="020B0503020204020204" pitchFamily="18" charset="-122"/>
                <a:cs typeface="Microsoft YaHei UI" panose="020B0503020204020204" pitchFamily="18" charset="-122"/>
              </a:rPr>
              <a:t>9.3</a:t>
            </a:r>
          </a:p>
        </p:txBody>
      </p:sp>
      <p:sp>
        <p:nvSpPr>
          <p:cNvPr id="3" name="灯片编号占位符 2">
            <a:extLst>
              <a:ext uri="{FF2B5EF4-FFF2-40B4-BE49-F238E27FC236}">
                <a16:creationId xmlns:a16="http://schemas.microsoft.com/office/drawing/2014/main" id="{CA067872-2CFD-4077-8BC3-20B14A12A747}"/>
              </a:ext>
            </a:extLst>
          </p:cNvPr>
          <p:cNvSpPr>
            <a:spLocks noGrp="1"/>
          </p:cNvSpPr>
          <p:nvPr>
            <p:ph type="sldNum" sz="quarter" idx="12"/>
          </p:nvPr>
        </p:nvSpPr>
        <p:spPr/>
        <p:txBody>
          <a:bodyPr/>
          <a:lstStyle/>
          <a:p>
            <a:fld id="{B6F15528-21DE-4FAA-801E-634DDDAF4B2B}" type="slidenum">
              <a:rPr lang="en-US" smtClean="0"/>
              <a:t>647</a:t>
            </a:fld>
            <a:endParaRPr lang="en-US" dirty="0"/>
          </a:p>
        </p:txBody>
      </p:sp>
    </p:spTree>
  </p:cSld>
  <p:clrMapOvr>
    <a:masterClrMapping/>
  </p:clrMapOvr>
  <p:transition spd="slow">
    <p:push dir="u"/>
  </p:transition>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3"/>
          <p:cNvSpPr txBox="1"/>
          <p:nvPr/>
        </p:nvSpPr>
        <p:spPr>
          <a:xfrm>
            <a:off x="10923127" y="5944082"/>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7" name="内容占位符 3"/>
          <p:cNvSpPr txBox="1"/>
          <p:nvPr/>
        </p:nvSpPr>
        <p:spPr>
          <a:xfrm>
            <a:off x="9718441" y="5944081"/>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8" name="矩形 7"/>
          <p:cNvSpPr/>
          <p:nvPr/>
        </p:nvSpPr>
        <p:spPr>
          <a:xfrm>
            <a:off x="-73025" y="1981994"/>
            <a:ext cx="12287922" cy="3352800"/>
          </a:xfrm>
          <a:prstGeom prst="rect">
            <a:avLst/>
          </a:prstGeom>
          <a:solidFill>
            <a:srgbClr val="3E5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174" y="1524794"/>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0" name="内容占位符 3"/>
          <p:cNvSpPr txBox="1"/>
          <p:nvPr/>
        </p:nvSpPr>
        <p:spPr>
          <a:xfrm>
            <a:off x="8963742" y="5944083"/>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11" name="矩形 10"/>
          <p:cNvSpPr/>
          <p:nvPr/>
        </p:nvSpPr>
        <p:spPr>
          <a:xfrm>
            <a:off x="-3174" y="6514783"/>
            <a:ext cx="8966916" cy="344009"/>
          </a:xfrm>
          <a:prstGeom prst="rect">
            <a:avLst/>
          </a:prstGeom>
          <a:solidFill>
            <a:srgbClr val="4C3D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9.2.1 </a:t>
            </a:r>
            <a:r>
              <a:rPr lang="zh-CN" altLang="zh-CN" dirty="0"/>
              <a:t>软件工程项目后评价的内容</a:t>
            </a:r>
            <a:endParaRPr lang="zh-CN" altLang="en-US" dirty="0"/>
          </a:p>
        </p:txBody>
      </p:sp>
      <p:sp>
        <p:nvSpPr>
          <p:cNvPr id="4" name="TextBox 3"/>
          <p:cNvSpPr txBox="1"/>
          <p:nvPr/>
        </p:nvSpPr>
        <p:spPr>
          <a:xfrm>
            <a:off x="987423" y="2134394"/>
            <a:ext cx="10279650" cy="3093154"/>
          </a:xfrm>
          <a:prstGeom prst="rect">
            <a:avLst/>
          </a:prstGeom>
          <a:noFill/>
        </p:spPr>
        <p:txBody>
          <a:bodyPr wrap="square" rtlCol="0">
            <a:spAutoFit/>
          </a:bodyPr>
          <a:lstStyle/>
          <a:p>
            <a:pPr lvl="0">
              <a:lnSpc>
                <a:spcPct val="150000"/>
              </a:lnSpc>
            </a:pPr>
            <a:r>
              <a:rPr lang="zh-CN" altLang="en-US" b="1" dirty="0">
                <a:solidFill>
                  <a:schemeClr val="bg1"/>
                </a:solidFill>
              </a:rPr>
              <a:t>（</a:t>
            </a:r>
            <a:r>
              <a:rPr lang="en-US" altLang="zh-CN" b="1" dirty="0">
                <a:solidFill>
                  <a:schemeClr val="bg1"/>
                </a:solidFill>
              </a:rPr>
              <a:t>1</a:t>
            </a:r>
            <a:r>
              <a:rPr lang="zh-CN" altLang="en-US" b="1" dirty="0">
                <a:solidFill>
                  <a:schemeClr val="bg1"/>
                </a:solidFill>
              </a:rPr>
              <a:t>）</a:t>
            </a:r>
            <a:r>
              <a:rPr lang="zh-CN" altLang="zh-CN" b="1" dirty="0">
                <a:solidFill>
                  <a:schemeClr val="bg1"/>
                </a:solidFill>
              </a:rPr>
              <a:t>软件工程项目目标评价</a:t>
            </a:r>
            <a:endParaRPr lang="en-US" altLang="zh-CN" b="1" dirty="0">
              <a:solidFill>
                <a:schemeClr val="bg1"/>
              </a:solidFill>
            </a:endParaRPr>
          </a:p>
          <a:p>
            <a:pPr lvl="0">
              <a:lnSpc>
                <a:spcPct val="150000"/>
              </a:lnSpc>
            </a:pPr>
            <a:endParaRPr lang="zh-CN" altLang="zh-CN" sz="800" dirty="0">
              <a:solidFill>
                <a:schemeClr val="bg1"/>
              </a:solidFill>
            </a:endParaRPr>
          </a:p>
          <a:p>
            <a:pPr>
              <a:lnSpc>
                <a:spcPct val="150000"/>
              </a:lnSpc>
            </a:pPr>
            <a:r>
              <a:rPr lang="en-US" altLang="zh-CN" dirty="0">
                <a:solidFill>
                  <a:schemeClr val="bg1"/>
                </a:solidFill>
              </a:rPr>
              <a:t>       </a:t>
            </a:r>
            <a:r>
              <a:rPr lang="zh-CN" altLang="zh-CN" dirty="0">
                <a:solidFill>
                  <a:schemeClr val="bg1"/>
                </a:solidFill>
              </a:rPr>
              <a:t>软件工程项目目标评价是通过对项目初期立项审批决策时所确定的目标，与项目实际运作所产生的某些经济、技术指标进行比较，检查项目是否达到了预期目标，并分析论证实际项目发生变化的原因。倘若原项目目标不明确，项目目标超前或滞后等则需要在项目后评价中进行详细的分析与评价。</a:t>
            </a:r>
            <a:endParaRPr lang="zh-CN" altLang="en-US" dirty="0">
              <a:solidFill>
                <a:schemeClr val="bg1"/>
              </a:solidFill>
            </a:endParaRPr>
          </a:p>
        </p:txBody>
      </p:sp>
      <p:sp>
        <p:nvSpPr>
          <p:cNvPr id="5" name="灯片编号占位符 4">
            <a:extLst>
              <a:ext uri="{FF2B5EF4-FFF2-40B4-BE49-F238E27FC236}">
                <a16:creationId xmlns:a16="http://schemas.microsoft.com/office/drawing/2014/main" id="{8C8782D7-2164-44F2-83ED-9108F3930DF8}"/>
              </a:ext>
            </a:extLst>
          </p:cNvPr>
          <p:cNvSpPr>
            <a:spLocks noGrp="1"/>
          </p:cNvSpPr>
          <p:nvPr>
            <p:ph type="sldNum" sz="quarter" idx="12"/>
          </p:nvPr>
        </p:nvSpPr>
        <p:spPr/>
        <p:txBody>
          <a:bodyPr/>
          <a:lstStyle/>
          <a:p>
            <a:fld id="{B6F15528-21DE-4FAA-801E-634DDDAF4B2B}" type="slidenum">
              <a:rPr lang="en-US" smtClean="0"/>
              <a:t>648</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9.2.1 </a:t>
            </a:r>
            <a:r>
              <a:rPr lang="zh-CN" altLang="zh-CN" dirty="0"/>
              <a:t>软件工程项目后评价的内容</a:t>
            </a:r>
            <a:endParaRPr lang="zh-CN" altLang="en-US" dirty="0"/>
          </a:p>
        </p:txBody>
      </p:sp>
      <p:sp>
        <p:nvSpPr>
          <p:cNvPr id="4" name="TextBox 3"/>
          <p:cNvSpPr txBox="1"/>
          <p:nvPr/>
        </p:nvSpPr>
        <p:spPr>
          <a:xfrm>
            <a:off x="1146175" y="1219994"/>
            <a:ext cx="10134600" cy="461665"/>
          </a:xfrm>
          <a:prstGeom prst="rect">
            <a:avLst/>
          </a:prstGeom>
          <a:noFill/>
        </p:spPr>
        <p:txBody>
          <a:bodyPr wrap="square" rtlCol="0">
            <a:spAutoFit/>
          </a:bodyPr>
          <a:lstStyle/>
          <a:p>
            <a:r>
              <a:rPr lang="zh-CN" altLang="en-US" b="1" dirty="0"/>
              <a:t>（</a:t>
            </a:r>
            <a:r>
              <a:rPr lang="en-US" altLang="zh-CN" b="1" dirty="0"/>
              <a:t>2</a:t>
            </a:r>
            <a:r>
              <a:rPr lang="zh-CN" altLang="en-US" b="1" dirty="0"/>
              <a:t>）</a:t>
            </a:r>
            <a:r>
              <a:rPr lang="zh-CN" altLang="zh-CN" b="1" dirty="0"/>
              <a:t>软件工程项目实施过程评价</a:t>
            </a:r>
            <a:endParaRPr lang="zh-CN" altLang="en-US" b="1" dirty="0"/>
          </a:p>
        </p:txBody>
      </p:sp>
      <p:grpSp>
        <p:nvGrpSpPr>
          <p:cNvPr id="5" name="组合 4"/>
          <p:cNvGrpSpPr/>
          <p:nvPr/>
        </p:nvGrpSpPr>
        <p:grpSpPr>
          <a:xfrm>
            <a:off x="612775" y="2170547"/>
            <a:ext cx="579307" cy="626655"/>
            <a:chOff x="6242320" y="1105727"/>
            <a:chExt cx="579005" cy="626656"/>
          </a:xfrm>
        </p:grpSpPr>
        <p:sp>
          <p:nvSpPr>
            <p:cNvPr id="6" name="TextBox 6"/>
            <p:cNvSpPr txBox="1"/>
            <p:nvPr/>
          </p:nvSpPr>
          <p:spPr>
            <a:xfrm>
              <a:off x="6327224" y="1105727"/>
              <a:ext cx="448425" cy="492443"/>
            </a:xfrm>
            <a:prstGeom prst="rect">
              <a:avLst/>
            </a:prstGeom>
            <a:noFill/>
          </p:spPr>
          <p:txBody>
            <a:bodyPr vert="horz" wrap="square" lIns="0" tIns="0" rIns="0" bIns="0" rtlCol="0" anchor="ctr">
              <a:spAutoFit/>
            </a:bodyPr>
            <a:lstStyle/>
            <a:p>
              <a:pPr algn="l"/>
              <a:r>
                <a:rPr lang="en-US" altLang="zh-CN" sz="3200" dirty="0">
                  <a:solidFill>
                    <a:srgbClr val="FFB850"/>
                  </a:solidFill>
                  <a:latin typeface="Impact" panose="020B0806030902050204" pitchFamily="34" charset="0"/>
                  <a:ea typeface="微软雅黑" panose="020B0503020204020204" pitchFamily="34" charset="-122"/>
                </a:rPr>
                <a:t>01</a:t>
              </a:r>
              <a:endParaRPr lang="zh-CN" altLang="en-US" sz="3200" dirty="0">
                <a:solidFill>
                  <a:srgbClr val="FFB850"/>
                </a:solidFill>
                <a:latin typeface="微软雅黑" panose="020B0503020204020204" pitchFamily="34" charset="-122"/>
                <a:ea typeface="微软雅黑" panose="020B0503020204020204" pitchFamily="34" charset="-122"/>
              </a:endParaRPr>
            </a:p>
          </p:txBody>
        </p:sp>
        <p:sp>
          <p:nvSpPr>
            <p:cNvPr id="7" name="文本框 22"/>
            <p:cNvSpPr txBox="1"/>
            <p:nvPr/>
          </p:nvSpPr>
          <p:spPr>
            <a:xfrm>
              <a:off x="6242320" y="1516939"/>
              <a:ext cx="579005" cy="215444"/>
            </a:xfrm>
            <a:prstGeom prst="rect">
              <a:avLst/>
            </a:prstGeom>
            <a:noFill/>
          </p:spPr>
          <p:txBody>
            <a:bodyPr wrap="none" rtlCol="0">
              <a:spAutoFit/>
            </a:bodyPr>
            <a:lstStyle/>
            <a:p>
              <a:r>
                <a:rPr lang="en-US" altLang="zh-CN" sz="800" b="1" dirty="0">
                  <a:solidFill>
                    <a:srgbClr val="818181"/>
                  </a:solidFill>
                  <a:latin typeface="Leelawadee" panose="020B0502040204020203" pitchFamily="34" charset="-34"/>
                  <a:cs typeface="Leelawadee" panose="020B0502040204020203" pitchFamily="34" charset="-34"/>
                </a:rPr>
                <a:t>OPTION</a:t>
              </a:r>
              <a:endParaRPr lang="zh-CN" altLang="en-US" sz="800" b="1" dirty="0">
                <a:solidFill>
                  <a:srgbClr val="818181"/>
                </a:solidFill>
                <a:latin typeface="Leelawadee" panose="020B0502040204020203" pitchFamily="34" charset="-34"/>
                <a:cs typeface="Leelawadee" panose="020B0502040204020203" pitchFamily="34" charset="-34"/>
              </a:endParaRPr>
            </a:p>
          </p:txBody>
        </p:sp>
      </p:grpSp>
      <p:grpSp>
        <p:nvGrpSpPr>
          <p:cNvPr id="8" name="组合 7"/>
          <p:cNvGrpSpPr/>
          <p:nvPr/>
        </p:nvGrpSpPr>
        <p:grpSpPr>
          <a:xfrm>
            <a:off x="612775" y="3139967"/>
            <a:ext cx="579307" cy="631762"/>
            <a:chOff x="6242320" y="2373233"/>
            <a:chExt cx="579005" cy="631762"/>
          </a:xfrm>
        </p:grpSpPr>
        <p:sp>
          <p:nvSpPr>
            <p:cNvPr id="9" name="TextBox 6"/>
            <p:cNvSpPr txBox="1"/>
            <p:nvPr/>
          </p:nvSpPr>
          <p:spPr>
            <a:xfrm>
              <a:off x="6327224" y="2373233"/>
              <a:ext cx="448425" cy="492443"/>
            </a:xfrm>
            <a:prstGeom prst="rect">
              <a:avLst/>
            </a:prstGeom>
            <a:noFill/>
          </p:spPr>
          <p:txBody>
            <a:bodyPr vert="horz" wrap="square" lIns="0" tIns="0" rIns="0" bIns="0" rtlCol="0" anchor="ctr">
              <a:spAutoFit/>
            </a:bodyPr>
            <a:lstStyle/>
            <a:p>
              <a:pPr algn="l"/>
              <a:r>
                <a:rPr lang="en-US" altLang="zh-CN" sz="3200" dirty="0">
                  <a:solidFill>
                    <a:srgbClr val="01ACBE"/>
                  </a:solidFill>
                  <a:latin typeface="Impact" panose="020B0806030902050204" pitchFamily="34" charset="0"/>
                  <a:ea typeface="微软雅黑" panose="020B0503020204020204" pitchFamily="34" charset="-122"/>
                </a:rPr>
                <a:t>02</a:t>
              </a:r>
              <a:endParaRPr lang="zh-CN" altLang="en-US" sz="3200" dirty="0">
                <a:solidFill>
                  <a:srgbClr val="01ACBE"/>
                </a:solidFill>
                <a:latin typeface="微软雅黑" panose="020B0503020204020204" pitchFamily="34" charset="-122"/>
                <a:ea typeface="微软雅黑" panose="020B0503020204020204" pitchFamily="34" charset="-122"/>
              </a:endParaRPr>
            </a:p>
          </p:txBody>
        </p:sp>
        <p:sp>
          <p:nvSpPr>
            <p:cNvPr id="10" name="文本框 23"/>
            <p:cNvSpPr txBox="1"/>
            <p:nvPr/>
          </p:nvSpPr>
          <p:spPr>
            <a:xfrm>
              <a:off x="6242320" y="2789551"/>
              <a:ext cx="579005" cy="215444"/>
            </a:xfrm>
            <a:prstGeom prst="rect">
              <a:avLst/>
            </a:prstGeom>
            <a:noFill/>
          </p:spPr>
          <p:txBody>
            <a:bodyPr wrap="none" rtlCol="0">
              <a:spAutoFit/>
            </a:bodyPr>
            <a:lstStyle/>
            <a:p>
              <a:r>
                <a:rPr lang="en-US" altLang="zh-CN" sz="800" b="1" dirty="0">
                  <a:solidFill>
                    <a:srgbClr val="818181"/>
                  </a:solidFill>
                  <a:latin typeface="Leelawadee" panose="020B0502040204020203" pitchFamily="34" charset="-34"/>
                  <a:cs typeface="Leelawadee" panose="020B0502040204020203" pitchFamily="34" charset="-34"/>
                </a:rPr>
                <a:t>OPTION</a:t>
              </a:r>
              <a:endParaRPr lang="zh-CN" altLang="en-US" sz="800" b="1" dirty="0">
                <a:solidFill>
                  <a:srgbClr val="818181"/>
                </a:solidFill>
                <a:latin typeface="Leelawadee" panose="020B0502040204020203" pitchFamily="34" charset="-34"/>
                <a:cs typeface="Leelawadee" panose="020B0502040204020203" pitchFamily="34" charset="-34"/>
              </a:endParaRPr>
            </a:p>
          </p:txBody>
        </p:sp>
      </p:grpSp>
      <p:grpSp>
        <p:nvGrpSpPr>
          <p:cNvPr id="11" name="组合 10"/>
          <p:cNvGrpSpPr/>
          <p:nvPr/>
        </p:nvGrpSpPr>
        <p:grpSpPr>
          <a:xfrm>
            <a:off x="612775" y="4114496"/>
            <a:ext cx="579307" cy="620494"/>
            <a:chOff x="6242320" y="3640739"/>
            <a:chExt cx="579005" cy="620494"/>
          </a:xfrm>
        </p:grpSpPr>
        <p:sp>
          <p:nvSpPr>
            <p:cNvPr id="12" name="TextBox 6"/>
            <p:cNvSpPr txBox="1"/>
            <p:nvPr/>
          </p:nvSpPr>
          <p:spPr>
            <a:xfrm>
              <a:off x="6327224" y="3640739"/>
              <a:ext cx="448425" cy="492443"/>
            </a:xfrm>
            <a:prstGeom prst="rect">
              <a:avLst/>
            </a:prstGeom>
            <a:noFill/>
          </p:spPr>
          <p:txBody>
            <a:bodyPr vert="horz" wrap="square" lIns="0" tIns="0" rIns="0" bIns="0" rtlCol="0" anchor="ctr">
              <a:spAutoFit/>
            </a:bodyPr>
            <a:lstStyle/>
            <a:p>
              <a:pPr algn="l"/>
              <a:r>
                <a:rPr lang="en-US" altLang="zh-CN" sz="3200" dirty="0">
                  <a:solidFill>
                    <a:srgbClr val="C00000"/>
                  </a:solidFill>
                  <a:latin typeface="Impact" panose="020B0806030902050204" pitchFamily="34" charset="0"/>
                  <a:ea typeface="微软雅黑" panose="020B0503020204020204" pitchFamily="34" charset="-122"/>
                </a:rPr>
                <a:t>03</a:t>
              </a:r>
              <a:endParaRPr lang="zh-CN" altLang="en-US" sz="3200" dirty="0">
                <a:solidFill>
                  <a:srgbClr val="C00000"/>
                </a:solidFill>
                <a:latin typeface="微软雅黑" panose="020B0503020204020204" pitchFamily="34" charset="-122"/>
                <a:ea typeface="微软雅黑" panose="020B0503020204020204" pitchFamily="34" charset="-122"/>
              </a:endParaRPr>
            </a:p>
          </p:txBody>
        </p:sp>
        <p:sp>
          <p:nvSpPr>
            <p:cNvPr id="13" name="文本框 24"/>
            <p:cNvSpPr txBox="1"/>
            <p:nvPr/>
          </p:nvSpPr>
          <p:spPr>
            <a:xfrm>
              <a:off x="6242320" y="4045789"/>
              <a:ext cx="579005" cy="215444"/>
            </a:xfrm>
            <a:prstGeom prst="rect">
              <a:avLst/>
            </a:prstGeom>
            <a:noFill/>
          </p:spPr>
          <p:txBody>
            <a:bodyPr wrap="none" rtlCol="0">
              <a:spAutoFit/>
            </a:bodyPr>
            <a:lstStyle/>
            <a:p>
              <a:r>
                <a:rPr lang="en-US" altLang="zh-CN" sz="800" b="1" dirty="0">
                  <a:solidFill>
                    <a:srgbClr val="818181"/>
                  </a:solidFill>
                  <a:latin typeface="Leelawadee" panose="020B0502040204020203" pitchFamily="34" charset="-34"/>
                  <a:cs typeface="Leelawadee" panose="020B0502040204020203" pitchFamily="34" charset="-34"/>
                </a:rPr>
                <a:t>OPTION</a:t>
              </a:r>
              <a:endParaRPr lang="zh-CN" altLang="en-US" sz="800" b="1" dirty="0">
                <a:solidFill>
                  <a:srgbClr val="818181"/>
                </a:solidFill>
                <a:latin typeface="Leelawadee" panose="020B0502040204020203" pitchFamily="34" charset="-34"/>
                <a:cs typeface="Leelawadee" panose="020B0502040204020203" pitchFamily="34" charset="-34"/>
              </a:endParaRPr>
            </a:p>
          </p:txBody>
        </p:sp>
      </p:grpSp>
      <p:grpSp>
        <p:nvGrpSpPr>
          <p:cNvPr id="14" name="组合 13"/>
          <p:cNvGrpSpPr/>
          <p:nvPr/>
        </p:nvGrpSpPr>
        <p:grpSpPr>
          <a:xfrm>
            <a:off x="612775" y="5077758"/>
            <a:ext cx="579307" cy="609226"/>
            <a:chOff x="6250444" y="4908245"/>
            <a:chExt cx="579005" cy="609226"/>
          </a:xfrm>
        </p:grpSpPr>
        <p:sp>
          <p:nvSpPr>
            <p:cNvPr id="15" name="TextBox 6"/>
            <p:cNvSpPr txBox="1"/>
            <p:nvPr/>
          </p:nvSpPr>
          <p:spPr>
            <a:xfrm>
              <a:off x="6327224" y="4908245"/>
              <a:ext cx="448425" cy="492443"/>
            </a:xfrm>
            <a:prstGeom prst="rect">
              <a:avLst/>
            </a:prstGeom>
            <a:noFill/>
          </p:spPr>
          <p:txBody>
            <a:bodyPr vert="horz" wrap="square" lIns="0" tIns="0" rIns="0" bIns="0" rtlCol="0" anchor="ctr">
              <a:spAutoFit/>
            </a:bodyPr>
            <a:lstStyle/>
            <a:p>
              <a:pPr algn="l"/>
              <a:r>
                <a:rPr lang="en-US" altLang="zh-CN" sz="3200" dirty="0">
                  <a:solidFill>
                    <a:srgbClr val="960096"/>
                  </a:solidFill>
                  <a:latin typeface="Impact" panose="020B0806030902050204" pitchFamily="34" charset="0"/>
                  <a:ea typeface="微软雅黑" panose="020B0503020204020204" pitchFamily="34" charset="-122"/>
                </a:rPr>
                <a:t>04</a:t>
              </a:r>
              <a:endParaRPr lang="zh-CN" altLang="en-US" sz="3200" dirty="0">
                <a:solidFill>
                  <a:srgbClr val="960096"/>
                </a:solidFill>
                <a:latin typeface="微软雅黑" panose="020B0503020204020204" pitchFamily="34" charset="-122"/>
                <a:ea typeface="微软雅黑" panose="020B0503020204020204" pitchFamily="34" charset="-122"/>
              </a:endParaRPr>
            </a:p>
          </p:txBody>
        </p:sp>
        <p:sp>
          <p:nvSpPr>
            <p:cNvPr id="16" name="文本框 25"/>
            <p:cNvSpPr txBox="1"/>
            <p:nvPr/>
          </p:nvSpPr>
          <p:spPr>
            <a:xfrm>
              <a:off x="6250444" y="5302027"/>
              <a:ext cx="579005" cy="215444"/>
            </a:xfrm>
            <a:prstGeom prst="rect">
              <a:avLst/>
            </a:prstGeom>
            <a:noFill/>
          </p:spPr>
          <p:txBody>
            <a:bodyPr wrap="none" rtlCol="0">
              <a:spAutoFit/>
            </a:bodyPr>
            <a:lstStyle/>
            <a:p>
              <a:r>
                <a:rPr lang="en-US" altLang="zh-CN" sz="800" b="1" dirty="0">
                  <a:solidFill>
                    <a:srgbClr val="818181"/>
                  </a:solidFill>
                  <a:latin typeface="Leelawadee" panose="020B0502040204020203" pitchFamily="34" charset="-34"/>
                  <a:cs typeface="Leelawadee" panose="020B0502040204020203" pitchFamily="34" charset="-34"/>
                </a:rPr>
                <a:t>OPTION</a:t>
              </a:r>
              <a:endParaRPr lang="zh-CN" altLang="en-US" sz="800" b="1" dirty="0">
                <a:solidFill>
                  <a:srgbClr val="818181"/>
                </a:solidFill>
                <a:latin typeface="Leelawadee" panose="020B0502040204020203" pitchFamily="34" charset="-34"/>
                <a:cs typeface="Leelawadee" panose="020B0502040204020203" pitchFamily="34" charset="-34"/>
              </a:endParaRPr>
            </a:p>
          </p:txBody>
        </p:sp>
      </p:grpSp>
      <p:grpSp>
        <p:nvGrpSpPr>
          <p:cNvPr id="17" name="组合 16"/>
          <p:cNvGrpSpPr/>
          <p:nvPr/>
        </p:nvGrpSpPr>
        <p:grpSpPr>
          <a:xfrm>
            <a:off x="697725" y="2891881"/>
            <a:ext cx="4807240" cy="180682"/>
            <a:chOff x="6327224" y="1896619"/>
            <a:chExt cx="2624395" cy="9524"/>
          </a:xfrm>
        </p:grpSpPr>
        <p:cxnSp>
          <p:nvCxnSpPr>
            <p:cNvPr id="18" name="直接连接符 17"/>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327224" y="1906143"/>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697725" y="3823582"/>
            <a:ext cx="4807240" cy="122560"/>
            <a:chOff x="6327224" y="1896619"/>
            <a:chExt cx="2624395" cy="9524"/>
          </a:xfrm>
        </p:grpSpPr>
        <p:cxnSp>
          <p:nvCxnSpPr>
            <p:cNvPr id="21" name="直接连接符 20"/>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327224" y="1906143"/>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697725" y="4755282"/>
            <a:ext cx="4807240" cy="143360"/>
            <a:chOff x="6327224" y="1896619"/>
            <a:chExt cx="2624395" cy="9524"/>
          </a:xfrm>
        </p:grpSpPr>
        <p:cxnSp>
          <p:nvCxnSpPr>
            <p:cNvPr id="24" name="直接连接符 23"/>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327224" y="1906143"/>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a:off x="697725" y="5686985"/>
            <a:ext cx="4807240" cy="113520"/>
            <a:chOff x="6327224" y="1896619"/>
            <a:chExt cx="2624395" cy="9524"/>
          </a:xfrm>
        </p:grpSpPr>
        <p:cxnSp>
          <p:nvCxnSpPr>
            <p:cNvPr id="27" name="直接连接符 26"/>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6327224" y="1906143"/>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9" name="文本框 44"/>
          <p:cNvSpPr txBox="1"/>
          <p:nvPr/>
        </p:nvSpPr>
        <p:spPr>
          <a:xfrm>
            <a:off x="1413011" y="2264775"/>
            <a:ext cx="4140312" cy="400110"/>
          </a:xfrm>
          <a:prstGeom prst="rect">
            <a:avLst/>
          </a:prstGeom>
          <a:noFill/>
        </p:spPr>
        <p:txBody>
          <a:bodyPr wrap="square" rtlCol="0">
            <a:spAutoFit/>
          </a:bodyPr>
          <a:lstStyle>
            <a:defPPr>
              <a:defRPr lang="en-US"/>
            </a:defPPr>
            <a:lvl1pPr>
              <a:defRPr sz="2000"/>
            </a:lvl1pPr>
          </a:lstStyle>
          <a:p>
            <a:r>
              <a:rPr lang="zh-CN" altLang="zh-CN" b="1" dirty="0"/>
              <a:t>软件工程项目立项决策评价</a:t>
            </a:r>
            <a:endParaRPr lang="zh-CN" altLang="en-US" b="1" dirty="0"/>
          </a:p>
        </p:txBody>
      </p:sp>
      <p:sp>
        <p:nvSpPr>
          <p:cNvPr id="30" name="文本框 44"/>
          <p:cNvSpPr txBox="1"/>
          <p:nvPr/>
        </p:nvSpPr>
        <p:spPr>
          <a:xfrm>
            <a:off x="1464926" y="3109993"/>
            <a:ext cx="3567449" cy="707886"/>
          </a:xfrm>
          <a:prstGeom prst="rect">
            <a:avLst/>
          </a:prstGeom>
          <a:noFill/>
        </p:spPr>
        <p:txBody>
          <a:bodyPr wrap="square" rtlCol="0">
            <a:spAutoFit/>
          </a:bodyPr>
          <a:lstStyle>
            <a:defPPr>
              <a:defRPr lang="en-US"/>
            </a:defPPr>
            <a:lvl1pPr>
              <a:defRPr sz="2000" b="1"/>
            </a:lvl1pPr>
          </a:lstStyle>
          <a:p>
            <a:r>
              <a:rPr lang="zh-CN" altLang="zh-CN" dirty="0"/>
              <a:t>系统集成类软件工程项目的勘察设计后评价</a:t>
            </a:r>
            <a:endParaRPr lang="zh-CN" altLang="en-US" dirty="0"/>
          </a:p>
        </p:txBody>
      </p:sp>
      <p:sp>
        <p:nvSpPr>
          <p:cNvPr id="31" name="文本框 44"/>
          <p:cNvSpPr txBox="1"/>
          <p:nvPr/>
        </p:nvSpPr>
        <p:spPr>
          <a:xfrm>
            <a:off x="1464926" y="4115594"/>
            <a:ext cx="3796049" cy="400110"/>
          </a:xfrm>
          <a:prstGeom prst="rect">
            <a:avLst/>
          </a:prstGeom>
          <a:noFill/>
        </p:spPr>
        <p:txBody>
          <a:bodyPr wrap="square" rtlCol="0">
            <a:spAutoFit/>
          </a:bodyPr>
          <a:lstStyle>
            <a:defPPr>
              <a:defRPr lang="en-US"/>
            </a:defPPr>
            <a:lvl1pPr>
              <a:defRPr sz="2000" b="1"/>
            </a:lvl1pPr>
          </a:lstStyle>
          <a:p>
            <a:r>
              <a:rPr lang="zh-CN" altLang="zh-CN" dirty="0"/>
              <a:t>软件工程项目前期工作后评价</a:t>
            </a:r>
            <a:endParaRPr lang="zh-CN" altLang="en-US" dirty="0"/>
          </a:p>
        </p:txBody>
      </p:sp>
      <p:sp>
        <p:nvSpPr>
          <p:cNvPr id="32" name="文本框 44"/>
          <p:cNvSpPr txBox="1"/>
          <p:nvPr/>
        </p:nvSpPr>
        <p:spPr>
          <a:xfrm>
            <a:off x="1485845" y="5010884"/>
            <a:ext cx="4019120" cy="400110"/>
          </a:xfrm>
          <a:prstGeom prst="rect">
            <a:avLst/>
          </a:prstGeom>
          <a:noFill/>
        </p:spPr>
        <p:txBody>
          <a:bodyPr wrap="square" rtlCol="0">
            <a:spAutoFit/>
          </a:bodyPr>
          <a:lstStyle>
            <a:defPPr>
              <a:defRPr lang="en-US"/>
            </a:defPPr>
            <a:lvl1pPr>
              <a:defRPr sz="2000" b="1"/>
            </a:lvl1pPr>
          </a:lstStyle>
          <a:p>
            <a:r>
              <a:rPr lang="zh-CN" altLang="zh-CN" dirty="0"/>
              <a:t>软件工程项目实施阶段后评价</a:t>
            </a:r>
            <a:endParaRPr lang="zh-CN" altLang="en-US" dirty="0"/>
          </a:p>
        </p:txBody>
      </p:sp>
      <p:grpSp>
        <p:nvGrpSpPr>
          <p:cNvPr id="33" name="组合 32"/>
          <p:cNvGrpSpPr/>
          <p:nvPr/>
        </p:nvGrpSpPr>
        <p:grpSpPr>
          <a:xfrm>
            <a:off x="6486469" y="2218476"/>
            <a:ext cx="579307" cy="626655"/>
            <a:chOff x="6242320" y="1105727"/>
            <a:chExt cx="579005" cy="626656"/>
          </a:xfrm>
        </p:grpSpPr>
        <p:sp>
          <p:nvSpPr>
            <p:cNvPr id="34" name="TextBox 6"/>
            <p:cNvSpPr txBox="1"/>
            <p:nvPr/>
          </p:nvSpPr>
          <p:spPr>
            <a:xfrm>
              <a:off x="6327224" y="1105727"/>
              <a:ext cx="448425" cy="492443"/>
            </a:xfrm>
            <a:prstGeom prst="rect">
              <a:avLst/>
            </a:prstGeom>
            <a:noFill/>
          </p:spPr>
          <p:txBody>
            <a:bodyPr vert="horz" wrap="square" lIns="0" tIns="0" rIns="0" bIns="0" rtlCol="0" anchor="ctr">
              <a:spAutoFit/>
            </a:bodyPr>
            <a:lstStyle/>
            <a:p>
              <a:pPr algn="l"/>
              <a:r>
                <a:rPr lang="en-US" altLang="zh-CN" sz="3200" dirty="0">
                  <a:solidFill>
                    <a:srgbClr val="FFB850"/>
                  </a:solidFill>
                  <a:latin typeface="Impact" panose="020B0806030902050204" pitchFamily="34" charset="0"/>
                  <a:ea typeface="微软雅黑" panose="020B0503020204020204" pitchFamily="34" charset="-122"/>
                </a:rPr>
                <a:t>05</a:t>
              </a:r>
              <a:endParaRPr lang="zh-CN" altLang="en-US" sz="3200" dirty="0">
                <a:solidFill>
                  <a:srgbClr val="FFB850"/>
                </a:solidFill>
                <a:latin typeface="微软雅黑" panose="020B0503020204020204" pitchFamily="34" charset="-122"/>
                <a:ea typeface="微软雅黑" panose="020B0503020204020204" pitchFamily="34" charset="-122"/>
              </a:endParaRPr>
            </a:p>
          </p:txBody>
        </p:sp>
        <p:sp>
          <p:nvSpPr>
            <p:cNvPr id="35" name="文本框 22"/>
            <p:cNvSpPr txBox="1"/>
            <p:nvPr/>
          </p:nvSpPr>
          <p:spPr>
            <a:xfrm>
              <a:off x="6242320" y="1516939"/>
              <a:ext cx="579005" cy="215444"/>
            </a:xfrm>
            <a:prstGeom prst="rect">
              <a:avLst/>
            </a:prstGeom>
            <a:noFill/>
          </p:spPr>
          <p:txBody>
            <a:bodyPr wrap="none" rtlCol="0">
              <a:spAutoFit/>
            </a:bodyPr>
            <a:lstStyle/>
            <a:p>
              <a:r>
                <a:rPr lang="en-US" altLang="zh-CN" sz="800" b="1" dirty="0">
                  <a:solidFill>
                    <a:srgbClr val="818181"/>
                  </a:solidFill>
                  <a:latin typeface="Leelawadee" panose="020B0502040204020203" pitchFamily="34" charset="-34"/>
                  <a:cs typeface="Leelawadee" panose="020B0502040204020203" pitchFamily="34" charset="-34"/>
                </a:rPr>
                <a:t>OPTION</a:t>
              </a:r>
              <a:endParaRPr lang="zh-CN" altLang="en-US" sz="800" b="1" dirty="0">
                <a:solidFill>
                  <a:srgbClr val="818181"/>
                </a:solidFill>
                <a:latin typeface="Leelawadee" panose="020B0502040204020203" pitchFamily="34" charset="-34"/>
                <a:cs typeface="Leelawadee" panose="020B0502040204020203" pitchFamily="34" charset="-34"/>
              </a:endParaRPr>
            </a:p>
          </p:txBody>
        </p:sp>
      </p:grpSp>
      <p:grpSp>
        <p:nvGrpSpPr>
          <p:cNvPr id="36" name="组合 35"/>
          <p:cNvGrpSpPr/>
          <p:nvPr/>
        </p:nvGrpSpPr>
        <p:grpSpPr>
          <a:xfrm>
            <a:off x="6486469" y="3187896"/>
            <a:ext cx="579307" cy="631762"/>
            <a:chOff x="6242320" y="2373233"/>
            <a:chExt cx="579005" cy="631762"/>
          </a:xfrm>
        </p:grpSpPr>
        <p:sp>
          <p:nvSpPr>
            <p:cNvPr id="37" name="TextBox 6"/>
            <p:cNvSpPr txBox="1"/>
            <p:nvPr/>
          </p:nvSpPr>
          <p:spPr>
            <a:xfrm>
              <a:off x="6327224" y="2373233"/>
              <a:ext cx="448425" cy="492443"/>
            </a:xfrm>
            <a:prstGeom prst="rect">
              <a:avLst/>
            </a:prstGeom>
            <a:noFill/>
          </p:spPr>
          <p:txBody>
            <a:bodyPr vert="horz" wrap="square" lIns="0" tIns="0" rIns="0" bIns="0" rtlCol="0" anchor="ctr">
              <a:spAutoFit/>
            </a:bodyPr>
            <a:lstStyle/>
            <a:p>
              <a:pPr algn="l"/>
              <a:r>
                <a:rPr lang="en-US" altLang="zh-CN" sz="3200" dirty="0">
                  <a:solidFill>
                    <a:srgbClr val="01ACBE"/>
                  </a:solidFill>
                  <a:latin typeface="Impact" panose="020B0806030902050204" pitchFamily="34" charset="0"/>
                  <a:ea typeface="微软雅黑" panose="020B0503020204020204" pitchFamily="34" charset="-122"/>
                </a:rPr>
                <a:t>06</a:t>
              </a:r>
              <a:endParaRPr lang="zh-CN" altLang="en-US" sz="3200" dirty="0">
                <a:solidFill>
                  <a:srgbClr val="01ACBE"/>
                </a:solidFill>
                <a:latin typeface="微软雅黑" panose="020B0503020204020204" pitchFamily="34" charset="-122"/>
                <a:ea typeface="微软雅黑" panose="020B0503020204020204" pitchFamily="34" charset="-122"/>
              </a:endParaRPr>
            </a:p>
          </p:txBody>
        </p:sp>
        <p:sp>
          <p:nvSpPr>
            <p:cNvPr id="38" name="文本框 23"/>
            <p:cNvSpPr txBox="1"/>
            <p:nvPr/>
          </p:nvSpPr>
          <p:spPr>
            <a:xfrm>
              <a:off x="6242320" y="2789551"/>
              <a:ext cx="579005" cy="215444"/>
            </a:xfrm>
            <a:prstGeom prst="rect">
              <a:avLst/>
            </a:prstGeom>
            <a:noFill/>
          </p:spPr>
          <p:txBody>
            <a:bodyPr wrap="none" rtlCol="0">
              <a:spAutoFit/>
            </a:bodyPr>
            <a:lstStyle/>
            <a:p>
              <a:r>
                <a:rPr lang="en-US" altLang="zh-CN" sz="800" b="1" dirty="0">
                  <a:solidFill>
                    <a:srgbClr val="818181"/>
                  </a:solidFill>
                  <a:latin typeface="Leelawadee" panose="020B0502040204020203" pitchFamily="34" charset="-34"/>
                  <a:cs typeface="Leelawadee" panose="020B0502040204020203" pitchFamily="34" charset="-34"/>
                </a:rPr>
                <a:t>OPTION</a:t>
              </a:r>
              <a:endParaRPr lang="zh-CN" altLang="en-US" sz="800" b="1" dirty="0">
                <a:solidFill>
                  <a:srgbClr val="818181"/>
                </a:solidFill>
                <a:latin typeface="Leelawadee" panose="020B0502040204020203" pitchFamily="34" charset="-34"/>
                <a:cs typeface="Leelawadee" panose="020B0502040204020203" pitchFamily="34" charset="-34"/>
              </a:endParaRPr>
            </a:p>
          </p:txBody>
        </p:sp>
      </p:grpSp>
      <p:grpSp>
        <p:nvGrpSpPr>
          <p:cNvPr id="39" name="组合 38"/>
          <p:cNvGrpSpPr/>
          <p:nvPr/>
        </p:nvGrpSpPr>
        <p:grpSpPr>
          <a:xfrm>
            <a:off x="6486469" y="4162425"/>
            <a:ext cx="579307" cy="620494"/>
            <a:chOff x="6242320" y="3640739"/>
            <a:chExt cx="579005" cy="620494"/>
          </a:xfrm>
        </p:grpSpPr>
        <p:sp>
          <p:nvSpPr>
            <p:cNvPr id="40" name="TextBox 6"/>
            <p:cNvSpPr txBox="1"/>
            <p:nvPr/>
          </p:nvSpPr>
          <p:spPr>
            <a:xfrm>
              <a:off x="6327224" y="3640739"/>
              <a:ext cx="448425" cy="492443"/>
            </a:xfrm>
            <a:prstGeom prst="rect">
              <a:avLst/>
            </a:prstGeom>
            <a:noFill/>
          </p:spPr>
          <p:txBody>
            <a:bodyPr vert="horz" wrap="square" lIns="0" tIns="0" rIns="0" bIns="0" rtlCol="0" anchor="ctr">
              <a:spAutoFit/>
            </a:bodyPr>
            <a:lstStyle/>
            <a:p>
              <a:pPr algn="l"/>
              <a:r>
                <a:rPr lang="en-US" altLang="zh-CN" sz="3200" dirty="0">
                  <a:solidFill>
                    <a:srgbClr val="C00000"/>
                  </a:solidFill>
                  <a:latin typeface="Impact" panose="020B0806030902050204" pitchFamily="34" charset="0"/>
                  <a:ea typeface="微软雅黑" panose="020B0503020204020204" pitchFamily="34" charset="-122"/>
                </a:rPr>
                <a:t>07</a:t>
              </a:r>
              <a:endParaRPr lang="zh-CN" altLang="en-US" sz="3200" dirty="0">
                <a:solidFill>
                  <a:srgbClr val="C00000"/>
                </a:solidFill>
                <a:latin typeface="微软雅黑" panose="020B0503020204020204" pitchFamily="34" charset="-122"/>
                <a:ea typeface="微软雅黑" panose="020B0503020204020204" pitchFamily="34" charset="-122"/>
              </a:endParaRPr>
            </a:p>
          </p:txBody>
        </p:sp>
        <p:sp>
          <p:nvSpPr>
            <p:cNvPr id="41" name="文本框 24"/>
            <p:cNvSpPr txBox="1"/>
            <p:nvPr/>
          </p:nvSpPr>
          <p:spPr>
            <a:xfrm>
              <a:off x="6242320" y="4045789"/>
              <a:ext cx="579005" cy="215444"/>
            </a:xfrm>
            <a:prstGeom prst="rect">
              <a:avLst/>
            </a:prstGeom>
            <a:noFill/>
          </p:spPr>
          <p:txBody>
            <a:bodyPr wrap="none" rtlCol="0">
              <a:spAutoFit/>
            </a:bodyPr>
            <a:lstStyle/>
            <a:p>
              <a:r>
                <a:rPr lang="en-US" altLang="zh-CN" sz="800" b="1" dirty="0">
                  <a:solidFill>
                    <a:srgbClr val="818181"/>
                  </a:solidFill>
                  <a:latin typeface="Leelawadee" panose="020B0502040204020203" pitchFamily="34" charset="-34"/>
                  <a:cs typeface="Leelawadee" panose="020B0502040204020203" pitchFamily="34" charset="-34"/>
                </a:rPr>
                <a:t>OPTION</a:t>
              </a:r>
              <a:endParaRPr lang="zh-CN" altLang="en-US" sz="800" b="1" dirty="0">
                <a:solidFill>
                  <a:srgbClr val="818181"/>
                </a:solidFill>
                <a:latin typeface="Leelawadee" panose="020B0502040204020203" pitchFamily="34" charset="-34"/>
                <a:cs typeface="Leelawadee" panose="020B0502040204020203" pitchFamily="34" charset="-34"/>
              </a:endParaRPr>
            </a:p>
          </p:txBody>
        </p:sp>
      </p:grpSp>
      <p:grpSp>
        <p:nvGrpSpPr>
          <p:cNvPr id="42" name="组合 41"/>
          <p:cNvGrpSpPr/>
          <p:nvPr/>
        </p:nvGrpSpPr>
        <p:grpSpPr>
          <a:xfrm>
            <a:off x="6571419" y="2939810"/>
            <a:ext cx="4807240" cy="180682"/>
            <a:chOff x="6327224" y="1896619"/>
            <a:chExt cx="2624395" cy="9524"/>
          </a:xfrm>
        </p:grpSpPr>
        <p:cxnSp>
          <p:nvCxnSpPr>
            <p:cNvPr id="43" name="直接连接符 42"/>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6327224" y="1906143"/>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5" name="组合 44"/>
          <p:cNvGrpSpPr/>
          <p:nvPr/>
        </p:nvGrpSpPr>
        <p:grpSpPr>
          <a:xfrm>
            <a:off x="6571419" y="3871511"/>
            <a:ext cx="4807240" cy="122560"/>
            <a:chOff x="6327224" y="1896619"/>
            <a:chExt cx="2624395" cy="9524"/>
          </a:xfrm>
        </p:grpSpPr>
        <p:cxnSp>
          <p:nvCxnSpPr>
            <p:cNvPr id="46" name="直接连接符 45"/>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6327224" y="1906143"/>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8" name="组合 47"/>
          <p:cNvGrpSpPr/>
          <p:nvPr/>
        </p:nvGrpSpPr>
        <p:grpSpPr>
          <a:xfrm>
            <a:off x="6571419" y="4803211"/>
            <a:ext cx="4807240" cy="143360"/>
            <a:chOff x="6327224" y="1896619"/>
            <a:chExt cx="2624395" cy="9524"/>
          </a:xfrm>
        </p:grpSpPr>
        <p:cxnSp>
          <p:nvCxnSpPr>
            <p:cNvPr id="49" name="直接连接符 48"/>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6327224" y="1906143"/>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1" name="文本框 44"/>
          <p:cNvSpPr txBox="1"/>
          <p:nvPr/>
        </p:nvSpPr>
        <p:spPr>
          <a:xfrm>
            <a:off x="7338620" y="2290716"/>
            <a:ext cx="4140312" cy="400110"/>
          </a:xfrm>
          <a:prstGeom prst="rect">
            <a:avLst/>
          </a:prstGeom>
          <a:noFill/>
        </p:spPr>
        <p:txBody>
          <a:bodyPr wrap="square" rtlCol="0">
            <a:spAutoFit/>
          </a:bodyPr>
          <a:lstStyle>
            <a:defPPr>
              <a:defRPr lang="en-US"/>
            </a:defPPr>
            <a:lvl1pPr>
              <a:defRPr sz="2000" b="1"/>
            </a:lvl1pPr>
          </a:lstStyle>
          <a:p>
            <a:r>
              <a:rPr lang="zh-CN" altLang="zh-CN" dirty="0"/>
              <a:t>软件工程项目运营阶段后评价</a:t>
            </a:r>
            <a:endParaRPr lang="zh-CN" altLang="en-US" dirty="0"/>
          </a:p>
        </p:txBody>
      </p:sp>
      <p:sp>
        <p:nvSpPr>
          <p:cNvPr id="52" name="文本框 44"/>
          <p:cNvSpPr txBox="1"/>
          <p:nvPr/>
        </p:nvSpPr>
        <p:spPr>
          <a:xfrm>
            <a:off x="7394575" y="3188468"/>
            <a:ext cx="3637355" cy="400110"/>
          </a:xfrm>
          <a:prstGeom prst="rect">
            <a:avLst/>
          </a:prstGeom>
          <a:noFill/>
        </p:spPr>
        <p:txBody>
          <a:bodyPr wrap="square" rtlCol="0">
            <a:spAutoFit/>
          </a:bodyPr>
          <a:lstStyle>
            <a:defPPr>
              <a:defRPr lang="en-US"/>
            </a:defPPr>
            <a:lvl1pPr>
              <a:defRPr sz="2000" b="1"/>
            </a:lvl1pPr>
          </a:lstStyle>
          <a:p>
            <a:r>
              <a:rPr lang="zh-CN" altLang="zh-CN" dirty="0"/>
              <a:t>软件工程项目管理后评价</a:t>
            </a:r>
            <a:endParaRPr lang="zh-CN" altLang="en-US" dirty="0"/>
          </a:p>
        </p:txBody>
      </p:sp>
      <p:sp>
        <p:nvSpPr>
          <p:cNvPr id="53" name="文本框 44"/>
          <p:cNvSpPr txBox="1"/>
          <p:nvPr/>
        </p:nvSpPr>
        <p:spPr>
          <a:xfrm>
            <a:off x="7338620" y="4039394"/>
            <a:ext cx="3561155" cy="707886"/>
          </a:xfrm>
          <a:prstGeom prst="rect">
            <a:avLst/>
          </a:prstGeom>
          <a:noFill/>
        </p:spPr>
        <p:txBody>
          <a:bodyPr wrap="square" rtlCol="0">
            <a:spAutoFit/>
          </a:bodyPr>
          <a:lstStyle>
            <a:defPPr>
              <a:defRPr lang="en-US"/>
            </a:defPPr>
            <a:lvl1pPr>
              <a:defRPr sz="2000" b="1"/>
            </a:lvl1pPr>
          </a:lstStyle>
          <a:p>
            <a:r>
              <a:rPr lang="zh-CN" altLang="zh-CN" dirty="0"/>
              <a:t>软件工程项目可行性研究水平综合后评价</a:t>
            </a:r>
            <a:endParaRPr lang="zh-CN" altLang="en-US" dirty="0"/>
          </a:p>
        </p:txBody>
      </p:sp>
      <p:sp>
        <p:nvSpPr>
          <p:cNvPr id="54" name="矩形 53"/>
          <p:cNvSpPr/>
          <p:nvPr/>
        </p:nvSpPr>
        <p:spPr>
          <a:xfrm>
            <a:off x="-3174" y="1928395"/>
            <a:ext cx="12198349" cy="60684"/>
          </a:xfrm>
          <a:prstGeom prst="rect">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55" name="矩形 54"/>
          <p:cNvSpPr/>
          <p:nvPr/>
        </p:nvSpPr>
        <p:spPr>
          <a:xfrm>
            <a:off x="0" y="6097412"/>
            <a:ext cx="12198350" cy="76217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56" name="矩形 55"/>
          <p:cNvSpPr/>
          <p:nvPr/>
        </p:nvSpPr>
        <p:spPr>
          <a:xfrm>
            <a:off x="6584455" y="5659240"/>
            <a:ext cx="4794204" cy="20895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6584455" y="5237601"/>
            <a:ext cx="4794204" cy="20895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灯片编号占位符 57">
            <a:extLst>
              <a:ext uri="{FF2B5EF4-FFF2-40B4-BE49-F238E27FC236}">
                <a16:creationId xmlns:a16="http://schemas.microsoft.com/office/drawing/2014/main" id="{39EE5F02-1ED6-4DFB-8AAC-C129D1BDBB4A}"/>
              </a:ext>
            </a:extLst>
          </p:cNvPr>
          <p:cNvSpPr>
            <a:spLocks noGrp="1"/>
          </p:cNvSpPr>
          <p:nvPr>
            <p:ph type="sldNum" sz="quarter" idx="12"/>
          </p:nvPr>
        </p:nvSpPr>
        <p:spPr/>
        <p:txBody>
          <a:bodyPr/>
          <a:lstStyle/>
          <a:p>
            <a:fld id="{B6F15528-21DE-4FAA-801E-634DDDAF4B2B}" type="slidenum">
              <a:rPr lang="en-US" smtClean="0"/>
              <a:t>649</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1000"/>
                                        <p:tgtEl>
                                          <p:spTgt spid="20"/>
                                        </p:tgtEl>
                                      </p:cBhvr>
                                    </p:animEffect>
                                    <p:anim calcmode="lin" valueType="num">
                                      <p:cBhvr>
                                        <p:cTn id="25" dur="1000" fill="hold"/>
                                        <p:tgtEl>
                                          <p:spTgt spid="20"/>
                                        </p:tgtEl>
                                        <p:attrNameLst>
                                          <p:attrName>ppt_x</p:attrName>
                                        </p:attrNameLst>
                                      </p:cBhvr>
                                      <p:tavLst>
                                        <p:tav tm="0">
                                          <p:val>
                                            <p:strVal val="#ppt_x"/>
                                          </p:val>
                                        </p:tav>
                                        <p:tav tm="100000">
                                          <p:val>
                                            <p:strVal val="#ppt_x"/>
                                          </p:val>
                                        </p:tav>
                                      </p:tavLst>
                                    </p:anim>
                                    <p:anim calcmode="lin" valueType="num">
                                      <p:cBhvr>
                                        <p:cTn id="26" dur="1000" fill="hold"/>
                                        <p:tgtEl>
                                          <p:spTgt spid="20"/>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1000"/>
                                        <p:tgtEl>
                                          <p:spTgt spid="30"/>
                                        </p:tgtEl>
                                      </p:cBhvr>
                                    </p:animEffect>
                                    <p:anim calcmode="lin" valueType="num">
                                      <p:cBhvr>
                                        <p:cTn id="30" dur="1000" fill="hold"/>
                                        <p:tgtEl>
                                          <p:spTgt spid="30"/>
                                        </p:tgtEl>
                                        <p:attrNameLst>
                                          <p:attrName>ppt_x</p:attrName>
                                        </p:attrNameLst>
                                      </p:cBhvr>
                                      <p:tavLst>
                                        <p:tav tm="0">
                                          <p:val>
                                            <p:strVal val="#ppt_x"/>
                                          </p:val>
                                        </p:tav>
                                        <p:tav tm="100000">
                                          <p:val>
                                            <p:strVal val="#ppt_x"/>
                                          </p:val>
                                        </p:tav>
                                      </p:tavLst>
                                    </p:anim>
                                    <p:anim calcmode="lin" valueType="num">
                                      <p:cBhvr>
                                        <p:cTn id="31"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1000"/>
                                        <p:tgtEl>
                                          <p:spTgt spid="11"/>
                                        </p:tgtEl>
                                      </p:cBhvr>
                                    </p:animEffect>
                                    <p:anim calcmode="lin" valueType="num">
                                      <p:cBhvr>
                                        <p:cTn id="37" dur="1000" fill="hold"/>
                                        <p:tgtEl>
                                          <p:spTgt spid="11"/>
                                        </p:tgtEl>
                                        <p:attrNameLst>
                                          <p:attrName>ppt_x</p:attrName>
                                        </p:attrNameLst>
                                      </p:cBhvr>
                                      <p:tavLst>
                                        <p:tav tm="0">
                                          <p:val>
                                            <p:strVal val="#ppt_x"/>
                                          </p:val>
                                        </p:tav>
                                        <p:tav tm="100000">
                                          <p:val>
                                            <p:strVal val="#ppt_x"/>
                                          </p:val>
                                        </p:tav>
                                      </p:tavLst>
                                    </p:anim>
                                    <p:anim calcmode="lin" valueType="num">
                                      <p:cBhvr>
                                        <p:cTn id="38" dur="1000" fill="hold"/>
                                        <p:tgtEl>
                                          <p:spTgt spid="11"/>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1000"/>
                                        <p:tgtEl>
                                          <p:spTgt spid="23"/>
                                        </p:tgtEl>
                                      </p:cBhvr>
                                    </p:animEffect>
                                    <p:anim calcmode="lin" valueType="num">
                                      <p:cBhvr>
                                        <p:cTn id="42" dur="1000" fill="hold"/>
                                        <p:tgtEl>
                                          <p:spTgt spid="23"/>
                                        </p:tgtEl>
                                        <p:attrNameLst>
                                          <p:attrName>ppt_x</p:attrName>
                                        </p:attrNameLst>
                                      </p:cBhvr>
                                      <p:tavLst>
                                        <p:tav tm="0">
                                          <p:val>
                                            <p:strVal val="#ppt_x"/>
                                          </p:val>
                                        </p:tav>
                                        <p:tav tm="100000">
                                          <p:val>
                                            <p:strVal val="#ppt_x"/>
                                          </p:val>
                                        </p:tav>
                                      </p:tavLst>
                                    </p:anim>
                                    <p:anim calcmode="lin" valueType="num">
                                      <p:cBhvr>
                                        <p:cTn id="43" dur="1000" fill="hold"/>
                                        <p:tgtEl>
                                          <p:spTgt spid="23"/>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1000"/>
                                        <p:tgtEl>
                                          <p:spTgt spid="31"/>
                                        </p:tgtEl>
                                      </p:cBhvr>
                                    </p:animEffect>
                                    <p:anim calcmode="lin" valueType="num">
                                      <p:cBhvr>
                                        <p:cTn id="47" dur="1000" fill="hold"/>
                                        <p:tgtEl>
                                          <p:spTgt spid="31"/>
                                        </p:tgtEl>
                                        <p:attrNameLst>
                                          <p:attrName>ppt_x</p:attrName>
                                        </p:attrNameLst>
                                      </p:cBhvr>
                                      <p:tavLst>
                                        <p:tav tm="0">
                                          <p:val>
                                            <p:strVal val="#ppt_x"/>
                                          </p:val>
                                        </p:tav>
                                        <p:tav tm="100000">
                                          <p:val>
                                            <p:strVal val="#ppt_x"/>
                                          </p:val>
                                        </p:tav>
                                      </p:tavLst>
                                    </p:anim>
                                    <p:anim calcmode="lin" valueType="num">
                                      <p:cBhvr>
                                        <p:cTn id="48"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1000"/>
                                        <p:tgtEl>
                                          <p:spTgt spid="14"/>
                                        </p:tgtEl>
                                      </p:cBhvr>
                                    </p:animEffect>
                                    <p:anim calcmode="lin" valueType="num">
                                      <p:cBhvr>
                                        <p:cTn id="54" dur="1000" fill="hold"/>
                                        <p:tgtEl>
                                          <p:spTgt spid="14"/>
                                        </p:tgtEl>
                                        <p:attrNameLst>
                                          <p:attrName>ppt_x</p:attrName>
                                        </p:attrNameLst>
                                      </p:cBhvr>
                                      <p:tavLst>
                                        <p:tav tm="0">
                                          <p:val>
                                            <p:strVal val="#ppt_x"/>
                                          </p:val>
                                        </p:tav>
                                        <p:tav tm="100000">
                                          <p:val>
                                            <p:strVal val="#ppt_x"/>
                                          </p:val>
                                        </p:tav>
                                      </p:tavLst>
                                    </p:anim>
                                    <p:anim calcmode="lin" valueType="num">
                                      <p:cBhvr>
                                        <p:cTn id="55" dur="1000" fill="hold"/>
                                        <p:tgtEl>
                                          <p:spTgt spid="14"/>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1000"/>
                                        <p:tgtEl>
                                          <p:spTgt spid="26"/>
                                        </p:tgtEl>
                                      </p:cBhvr>
                                    </p:animEffect>
                                    <p:anim calcmode="lin" valueType="num">
                                      <p:cBhvr>
                                        <p:cTn id="59" dur="1000" fill="hold"/>
                                        <p:tgtEl>
                                          <p:spTgt spid="26"/>
                                        </p:tgtEl>
                                        <p:attrNameLst>
                                          <p:attrName>ppt_x</p:attrName>
                                        </p:attrNameLst>
                                      </p:cBhvr>
                                      <p:tavLst>
                                        <p:tav tm="0">
                                          <p:val>
                                            <p:strVal val="#ppt_x"/>
                                          </p:val>
                                        </p:tav>
                                        <p:tav tm="100000">
                                          <p:val>
                                            <p:strVal val="#ppt_x"/>
                                          </p:val>
                                        </p:tav>
                                      </p:tavLst>
                                    </p:anim>
                                    <p:anim calcmode="lin" valueType="num">
                                      <p:cBhvr>
                                        <p:cTn id="60" dur="1000" fill="hold"/>
                                        <p:tgtEl>
                                          <p:spTgt spid="26"/>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1000"/>
                                        <p:tgtEl>
                                          <p:spTgt spid="32"/>
                                        </p:tgtEl>
                                      </p:cBhvr>
                                    </p:animEffect>
                                    <p:anim calcmode="lin" valueType="num">
                                      <p:cBhvr>
                                        <p:cTn id="64" dur="1000" fill="hold"/>
                                        <p:tgtEl>
                                          <p:spTgt spid="32"/>
                                        </p:tgtEl>
                                        <p:attrNameLst>
                                          <p:attrName>ppt_x</p:attrName>
                                        </p:attrNameLst>
                                      </p:cBhvr>
                                      <p:tavLst>
                                        <p:tav tm="0">
                                          <p:val>
                                            <p:strVal val="#ppt_x"/>
                                          </p:val>
                                        </p:tav>
                                        <p:tav tm="100000">
                                          <p:val>
                                            <p:strVal val="#ppt_x"/>
                                          </p:val>
                                        </p:tav>
                                      </p:tavLst>
                                    </p:anim>
                                    <p:anim calcmode="lin" valueType="num">
                                      <p:cBhvr>
                                        <p:cTn id="65"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1000"/>
                                        <p:tgtEl>
                                          <p:spTgt spid="33"/>
                                        </p:tgtEl>
                                      </p:cBhvr>
                                    </p:animEffect>
                                    <p:anim calcmode="lin" valueType="num">
                                      <p:cBhvr>
                                        <p:cTn id="71" dur="1000" fill="hold"/>
                                        <p:tgtEl>
                                          <p:spTgt spid="33"/>
                                        </p:tgtEl>
                                        <p:attrNameLst>
                                          <p:attrName>ppt_x</p:attrName>
                                        </p:attrNameLst>
                                      </p:cBhvr>
                                      <p:tavLst>
                                        <p:tav tm="0">
                                          <p:val>
                                            <p:strVal val="#ppt_x"/>
                                          </p:val>
                                        </p:tav>
                                        <p:tav tm="100000">
                                          <p:val>
                                            <p:strVal val="#ppt_x"/>
                                          </p:val>
                                        </p:tav>
                                      </p:tavLst>
                                    </p:anim>
                                    <p:anim calcmode="lin" valueType="num">
                                      <p:cBhvr>
                                        <p:cTn id="72" dur="1000" fill="hold"/>
                                        <p:tgtEl>
                                          <p:spTgt spid="33"/>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fade">
                                      <p:cBhvr>
                                        <p:cTn id="75" dur="1000"/>
                                        <p:tgtEl>
                                          <p:spTgt spid="42"/>
                                        </p:tgtEl>
                                      </p:cBhvr>
                                    </p:animEffect>
                                    <p:anim calcmode="lin" valueType="num">
                                      <p:cBhvr>
                                        <p:cTn id="76" dur="1000" fill="hold"/>
                                        <p:tgtEl>
                                          <p:spTgt spid="42"/>
                                        </p:tgtEl>
                                        <p:attrNameLst>
                                          <p:attrName>ppt_x</p:attrName>
                                        </p:attrNameLst>
                                      </p:cBhvr>
                                      <p:tavLst>
                                        <p:tav tm="0">
                                          <p:val>
                                            <p:strVal val="#ppt_x"/>
                                          </p:val>
                                        </p:tav>
                                        <p:tav tm="100000">
                                          <p:val>
                                            <p:strVal val="#ppt_x"/>
                                          </p:val>
                                        </p:tav>
                                      </p:tavLst>
                                    </p:anim>
                                    <p:anim calcmode="lin" valueType="num">
                                      <p:cBhvr>
                                        <p:cTn id="77" dur="1000" fill="hold"/>
                                        <p:tgtEl>
                                          <p:spTgt spid="42"/>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1000"/>
                                        <p:tgtEl>
                                          <p:spTgt spid="51"/>
                                        </p:tgtEl>
                                      </p:cBhvr>
                                    </p:animEffect>
                                    <p:anim calcmode="lin" valueType="num">
                                      <p:cBhvr>
                                        <p:cTn id="81" dur="1000" fill="hold"/>
                                        <p:tgtEl>
                                          <p:spTgt spid="51"/>
                                        </p:tgtEl>
                                        <p:attrNameLst>
                                          <p:attrName>ppt_x</p:attrName>
                                        </p:attrNameLst>
                                      </p:cBhvr>
                                      <p:tavLst>
                                        <p:tav tm="0">
                                          <p:val>
                                            <p:strVal val="#ppt_x"/>
                                          </p:val>
                                        </p:tav>
                                        <p:tav tm="100000">
                                          <p:val>
                                            <p:strVal val="#ppt_x"/>
                                          </p:val>
                                        </p:tav>
                                      </p:tavLst>
                                    </p:anim>
                                    <p:anim calcmode="lin" valueType="num">
                                      <p:cBhvr>
                                        <p:cTn id="82"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nodeType="click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fade">
                                      <p:cBhvr>
                                        <p:cTn id="87" dur="1000"/>
                                        <p:tgtEl>
                                          <p:spTgt spid="36"/>
                                        </p:tgtEl>
                                      </p:cBhvr>
                                    </p:animEffect>
                                    <p:anim calcmode="lin" valueType="num">
                                      <p:cBhvr>
                                        <p:cTn id="88" dur="1000" fill="hold"/>
                                        <p:tgtEl>
                                          <p:spTgt spid="36"/>
                                        </p:tgtEl>
                                        <p:attrNameLst>
                                          <p:attrName>ppt_x</p:attrName>
                                        </p:attrNameLst>
                                      </p:cBhvr>
                                      <p:tavLst>
                                        <p:tav tm="0">
                                          <p:val>
                                            <p:strVal val="#ppt_x"/>
                                          </p:val>
                                        </p:tav>
                                        <p:tav tm="100000">
                                          <p:val>
                                            <p:strVal val="#ppt_x"/>
                                          </p:val>
                                        </p:tav>
                                      </p:tavLst>
                                    </p:anim>
                                    <p:anim calcmode="lin" valueType="num">
                                      <p:cBhvr>
                                        <p:cTn id="89" dur="1000" fill="hold"/>
                                        <p:tgtEl>
                                          <p:spTgt spid="36"/>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45"/>
                                        </p:tgtEl>
                                        <p:attrNameLst>
                                          <p:attrName>style.visibility</p:attrName>
                                        </p:attrNameLst>
                                      </p:cBhvr>
                                      <p:to>
                                        <p:strVal val="visible"/>
                                      </p:to>
                                    </p:set>
                                    <p:animEffect transition="in" filter="fade">
                                      <p:cBhvr>
                                        <p:cTn id="92" dur="1000"/>
                                        <p:tgtEl>
                                          <p:spTgt spid="45"/>
                                        </p:tgtEl>
                                      </p:cBhvr>
                                    </p:animEffect>
                                    <p:anim calcmode="lin" valueType="num">
                                      <p:cBhvr>
                                        <p:cTn id="93" dur="1000" fill="hold"/>
                                        <p:tgtEl>
                                          <p:spTgt spid="45"/>
                                        </p:tgtEl>
                                        <p:attrNameLst>
                                          <p:attrName>ppt_x</p:attrName>
                                        </p:attrNameLst>
                                      </p:cBhvr>
                                      <p:tavLst>
                                        <p:tav tm="0">
                                          <p:val>
                                            <p:strVal val="#ppt_x"/>
                                          </p:val>
                                        </p:tav>
                                        <p:tav tm="100000">
                                          <p:val>
                                            <p:strVal val="#ppt_x"/>
                                          </p:val>
                                        </p:tav>
                                      </p:tavLst>
                                    </p:anim>
                                    <p:anim calcmode="lin" valueType="num">
                                      <p:cBhvr>
                                        <p:cTn id="94" dur="1000" fill="hold"/>
                                        <p:tgtEl>
                                          <p:spTgt spid="45"/>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52"/>
                                        </p:tgtEl>
                                        <p:attrNameLst>
                                          <p:attrName>style.visibility</p:attrName>
                                        </p:attrNameLst>
                                      </p:cBhvr>
                                      <p:to>
                                        <p:strVal val="visible"/>
                                      </p:to>
                                    </p:set>
                                    <p:animEffect transition="in" filter="fade">
                                      <p:cBhvr>
                                        <p:cTn id="97" dur="1000"/>
                                        <p:tgtEl>
                                          <p:spTgt spid="52"/>
                                        </p:tgtEl>
                                      </p:cBhvr>
                                    </p:animEffect>
                                    <p:anim calcmode="lin" valueType="num">
                                      <p:cBhvr>
                                        <p:cTn id="98" dur="1000" fill="hold"/>
                                        <p:tgtEl>
                                          <p:spTgt spid="52"/>
                                        </p:tgtEl>
                                        <p:attrNameLst>
                                          <p:attrName>ppt_x</p:attrName>
                                        </p:attrNameLst>
                                      </p:cBhvr>
                                      <p:tavLst>
                                        <p:tav tm="0">
                                          <p:val>
                                            <p:strVal val="#ppt_x"/>
                                          </p:val>
                                        </p:tav>
                                        <p:tav tm="100000">
                                          <p:val>
                                            <p:strVal val="#ppt_x"/>
                                          </p:val>
                                        </p:tav>
                                      </p:tavLst>
                                    </p:anim>
                                    <p:anim calcmode="lin" valueType="num">
                                      <p:cBhvr>
                                        <p:cTn id="99"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nodeType="clickEffect">
                                  <p:stCondLst>
                                    <p:cond delay="0"/>
                                  </p:stCondLst>
                                  <p:childTnLst>
                                    <p:set>
                                      <p:cBhvr>
                                        <p:cTn id="103" dur="1" fill="hold">
                                          <p:stCondLst>
                                            <p:cond delay="0"/>
                                          </p:stCondLst>
                                        </p:cTn>
                                        <p:tgtEl>
                                          <p:spTgt spid="39"/>
                                        </p:tgtEl>
                                        <p:attrNameLst>
                                          <p:attrName>style.visibility</p:attrName>
                                        </p:attrNameLst>
                                      </p:cBhvr>
                                      <p:to>
                                        <p:strVal val="visible"/>
                                      </p:to>
                                    </p:set>
                                    <p:animEffect transition="in" filter="fade">
                                      <p:cBhvr>
                                        <p:cTn id="104" dur="1000"/>
                                        <p:tgtEl>
                                          <p:spTgt spid="39"/>
                                        </p:tgtEl>
                                      </p:cBhvr>
                                    </p:animEffect>
                                    <p:anim calcmode="lin" valueType="num">
                                      <p:cBhvr>
                                        <p:cTn id="105" dur="1000" fill="hold"/>
                                        <p:tgtEl>
                                          <p:spTgt spid="39"/>
                                        </p:tgtEl>
                                        <p:attrNameLst>
                                          <p:attrName>ppt_x</p:attrName>
                                        </p:attrNameLst>
                                      </p:cBhvr>
                                      <p:tavLst>
                                        <p:tav tm="0">
                                          <p:val>
                                            <p:strVal val="#ppt_x"/>
                                          </p:val>
                                        </p:tav>
                                        <p:tav tm="100000">
                                          <p:val>
                                            <p:strVal val="#ppt_x"/>
                                          </p:val>
                                        </p:tav>
                                      </p:tavLst>
                                    </p:anim>
                                    <p:anim calcmode="lin" valueType="num">
                                      <p:cBhvr>
                                        <p:cTn id="106" dur="1000" fill="hold"/>
                                        <p:tgtEl>
                                          <p:spTgt spid="39"/>
                                        </p:tgtEl>
                                        <p:attrNameLst>
                                          <p:attrName>ppt_y</p:attrName>
                                        </p:attrNameLst>
                                      </p:cBhvr>
                                      <p:tavLst>
                                        <p:tav tm="0">
                                          <p:val>
                                            <p:strVal val="#ppt_y+.1"/>
                                          </p:val>
                                        </p:tav>
                                        <p:tav tm="100000">
                                          <p:val>
                                            <p:strVal val="#ppt_y"/>
                                          </p:val>
                                        </p:tav>
                                      </p:tavLst>
                                    </p:anim>
                                  </p:childTnLst>
                                </p:cTn>
                              </p:par>
                              <p:par>
                                <p:cTn id="107" presetID="42" presetClass="entr" presetSubtype="0" fill="hold" nodeType="withEffect">
                                  <p:stCondLst>
                                    <p:cond delay="0"/>
                                  </p:stCondLst>
                                  <p:childTnLst>
                                    <p:set>
                                      <p:cBhvr>
                                        <p:cTn id="108" dur="1" fill="hold">
                                          <p:stCondLst>
                                            <p:cond delay="0"/>
                                          </p:stCondLst>
                                        </p:cTn>
                                        <p:tgtEl>
                                          <p:spTgt spid="48"/>
                                        </p:tgtEl>
                                        <p:attrNameLst>
                                          <p:attrName>style.visibility</p:attrName>
                                        </p:attrNameLst>
                                      </p:cBhvr>
                                      <p:to>
                                        <p:strVal val="visible"/>
                                      </p:to>
                                    </p:set>
                                    <p:animEffect transition="in" filter="fade">
                                      <p:cBhvr>
                                        <p:cTn id="109" dur="1000"/>
                                        <p:tgtEl>
                                          <p:spTgt spid="48"/>
                                        </p:tgtEl>
                                      </p:cBhvr>
                                    </p:animEffect>
                                    <p:anim calcmode="lin" valueType="num">
                                      <p:cBhvr>
                                        <p:cTn id="110" dur="1000" fill="hold"/>
                                        <p:tgtEl>
                                          <p:spTgt spid="48"/>
                                        </p:tgtEl>
                                        <p:attrNameLst>
                                          <p:attrName>ppt_x</p:attrName>
                                        </p:attrNameLst>
                                      </p:cBhvr>
                                      <p:tavLst>
                                        <p:tav tm="0">
                                          <p:val>
                                            <p:strVal val="#ppt_x"/>
                                          </p:val>
                                        </p:tav>
                                        <p:tav tm="100000">
                                          <p:val>
                                            <p:strVal val="#ppt_x"/>
                                          </p:val>
                                        </p:tav>
                                      </p:tavLst>
                                    </p:anim>
                                    <p:anim calcmode="lin" valueType="num">
                                      <p:cBhvr>
                                        <p:cTn id="111" dur="1000" fill="hold"/>
                                        <p:tgtEl>
                                          <p:spTgt spid="48"/>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53"/>
                                        </p:tgtEl>
                                        <p:attrNameLst>
                                          <p:attrName>style.visibility</p:attrName>
                                        </p:attrNameLst>
                                      </p:cBhvr>
                                      <p:to>
                                        <p:strVal val="visible"/>
                                      </p:to>
                                    </p:set>
                                    <p:animEffect transition="in" filter="fade">
                                      <p:cBhvr>
                                        <p:cTn id="114" dur="1000"/>
                                        <p:tgtEl>
                                          <p:spTgt spid="53"/>
                                        </p:tgtEl>
                                      </p:cBhvr>
                                    </p:animEffect>
                                    <p:anim calcmode="lin" valueType="num">
                                      <p:cBhvr>
                                        <p:cTn id="115" dur="1000" fill="hold"/>
                                        <p:tgtEl>
                                          <p:spTgt spid="53"/>
                                        </p:tgtEl>
                                        <p:attrNameLst>
                                          <p:attrName>ppt_x</p:attrName>
                                        </p:attrNameLst>
                                      </p:cBhvr>
                                      <p:tavLst>
                                        <p:tav tm="0">
                                          <p:val>
                                            <p:strVal val="#ppt_x"/>
                                          </p:val>
                                        </p:tav>
                                        <p:tav tm="100000">
                                          <p:val>
                                            <p:strVal val="#ppt_x"/>
                                          </p:val>
                                        </p:tav>
                                      </p:tavLst>
                                    </p:anim>
                                    <p:anim calcmode="lin" valueType="num">
                                      <p:cBhvr>
                                        <p:cTn id="116"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42" presetClass="entr" presetSubtype="0" fill="hold" grpId="0" nodeType="clickEffect">
                                  <p:stCondLst>
                                    <p:cond delay="0"/>
                                  </p:stCondLst>
                                  <p:childTnLst>
                                    <p:set>
                                      <p:cBhvr>
                                        <p:cTn id="120" dur="1" fill="hold">
                                          <p:stCondLst>
                                            <p:cond delay="0"/>
                                          </p:stCondLst>
                                        </p:cTn>
                                        <p:tgtEl>
                                          <p:spTgt spid="56"/>
                                        </p:tgtEl>
                                        <p:attrNameLst>
                                          <p:attrName>style.visibility</p:attrName>
                                        </p:attrNameLst>
                                      </p:cBhvr>
                                      <p:to>
                                        <p:strVal val="visible"/>
                                      </p:to>
                                    </p:set>
                                    <p:animEffect transition="in" filter="fade">
                                      <p:cBhvr>
                                        <p:cTn id="121" dur="1000"/>
                                        <p:tgtEl>
                                          <p:spTgt spid="56"/>
                                        </p:tgtEl>
                                      </p:cBhvr>
                                    </p:animEffect>
                                    <p:anim calcmode="lin" valueType="num">
                                      <p:cBhvr>
                                        <p:cTn id="122" dur="1000" fill="hold"/>
                                        <p:tgtEl>
                                          <p:spTgt spid="56"/>
                                        </p:tgtEl>
                                        <p:attrNameLst>
                                          <p:attrName>ppt_x</p:attrName>
                                        </p:attrNameLst>
                                      </p:cBhvr>
                                      <p:tavLst>
                                        <p:tav tm="0">
                                          <p:val>
                                            <p:strVal val="#ppt_x"/>
                                          </p:val>
                                        </p:tav>
                                        <p:tav tm="100000">
                                          <p:val>
                                            <p:strVal val="#ppt_x"/>
                                          </p:val>
                                        </p:tav>
                                      </p:tavLst>
                                    </p:anim>
                                    <p:anim calcmode="lin" valueType="num">
                                      <p:cBhvr>
                                        <p:cTn id="123" dur="1000" fill="hold"/>
                                        <p:tgtEl>
                                          <p:spTgt spid="56"/>
                                        </p:tgtEl>
                                        <p:attrNameLst>
                                          <p:attrName>ppt_y</p:attrName>
                                        </p:attrNameLst>
                                      </p:cBhvr>
                                      <p:tavLst>
                                        <p:tav tm="0">
                                          <p:val>
                                            <p:strVal val="#ppt_y+.1"/>
                                          </p:val>
                                        </p:tav>
                                        <p:tav tm="100000">
                                          <p:val>
                                            <p:strVal val="#ppt_y"/>
                                          </p:val>
                                        </p:tav>
                                      </p:tavLst>
                                    </p:anim>
                                  </p:childTnLst>
                                </p:cTn>
                              </p:par>
                              <p:par>
                                <p:cTn id="124" presetID="42" presetClass="entr" presetSubtype="0" fill="hold" grpId="0" nodeType="withEffect">
                                  <p:stCondLst>
                                    <p:cond delay="0"/>
                                  </p:stCondLst>
                                  <p:childTnLst>
                                    <p:set>
                                      <p:cBhvr>
                                        <p:cTn id="125" dur="1" fill="hold">
                                          <p:stCondLst>
                                            <p:cond delay="0"/>
                                          </p:stCondLst>
                                        </p:cTn>
                                        <p:tgtEl>
                                          <p:spTgt spid="57"/>
                                        </p:tgtEl>
                                        <p:attrNameLst>
                                          <p:attrName>style.visibility</p:attrName>
                                        </p:attrNameLst>
                                      </p:cBhvr>
                                      <p:to>
                                        <p:strVal val="visible"/>
                                      </p:to>
                                    </p:set>
                                    <p:animEffect transition="in" filter="fade">
                                      <p:cBhvr>
                                        <p:cTn id="126" dur="1000"/>
                                        <p:tgtEl>
                                          <p:spTgt spid="57"/>
                                        </p:tgtEl>
                                      </p:cBhvr>
                                    </p:animEffect>
                                    <p:anim calcmode="lin" valueType="num">
                                      <p:cBhvr>
                                        <p:cTn id="127" dur="1000" fill="hold"/>
                                        <p:tgtEl>
                                          <p:spTgt spid="57"/>
                                        </p:tgtEl>
                                        <p:attrNameLst>
                                          <p:attrName>ppt_x</p:attrName>
                                        </p:attrNameLst>
                                      </p:cBhvr>
                                      <p:tavLst>
                                        <p:tav tm="0">
                                          <p:val>
                                            <p:strVal val="#ppt_x"/>
                                          </p:val>
                                        </p:tav>
                                        <p:tav tm="100000">
                                          <p:val>
                                            <p:strVal val="#ppt_x"/>
                                          </p:val>
                                        </p:tav>
                                      </p:tavLst>
                                    </p:anim>
                                    <p:anim calcmode="lin" valueType="num">
                                      <p:cBhvr>
                                        <p:cTn id="128"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P spid="51" grpId="0"/>
      <p:bldP spid="52" grpId="0"/>
      <p:bldP spid="53" grpId="0"/>
      <p:bldP spid="56" grpId="0" bldLvl="0" animBg="1"/>
      <p:bldP spid="57" grpId="0" bldLvl="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b="1" dirty="0"/>
              <a:t>2.1.1</a:t>
            </a:r>
            <a:r>
              <a:rPr lang="en-US" altLang="zh-CN" dirty="0"/>
              <a:t> </a:t>
            </a:r>
            <a:r>
              <a:rPr lang="zh-CN" altLang="zh-CN" b="1" dirty="0"/>
              <a:t>投资的基本概念及其构成</a:t>
            </a:r>
            <a:endParaRPr lang="zh-CN" altLang="en-US" dirty="0"/>
          </a:p>
        </p:txBody>
      </p:sp>
      <p:sp>
        <p:nvSpPr>
          <p:cNvPr id="243" name="矩形 242"/>
          <p:cNvSpPr/>
          <p:nvPr/>
        </p:nvSpPr>
        <p:spPr>
          <a:xfrm>
            <a:off x="-43052" y="1452676"/>
            <a:ext cx="12198349" cy="60684"/>
          </a:xfrm>
          <a:prstGeom prst="rect">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4" name="内容占位符 5"/>
          <p:cNvSpPr>
            <a:spLocks noGrp="1"/>
          </p:cNvSpPr>
          <p:nvPr>
            <p:ph idx="1"/>
          </p:nvPr>
        </p:nvSpPr>
        <p:spPr>
          <a:xfrm>
            <a:off x="4651375" y="1869101"/>
            <a:ext cx="3581400" cy="3655723"/>
          </a:xfrm>
        </p:spPr>
        <p:txBody>
          <a:bodyPr>
            <a:noAutofit/>
          </a:bodyPr>
          <a:lstStyle/>
          <a:p>
            <a:pPr>
              <a:lnSpc>
                <a:spcPct val="150000"/>
              </a:lnSpc>
            </a:pPr>
            <a:r>
              <a:rPr lang="zh-CN" altLang="zh-CN" sz="2800" b="1" dirty="0">
                <a:solidFill>
                  <a:schemeClr val="tx1"/>
                </a:solidFill>
              </a:rPr>
              <a:t>固定资产</a:t>
            </a:r>
            <a:endParaRPr lang="en-US" altLang="zh-CN" sz="2800" b="1" dirty="0">
              <a:solidFill>
                <a:schemeClr val="tx1"/>
              </a:solidFill>
            </a:endParaRPr>
          </a:p>
          <a:p>
            <a:pPr>
              <a:lnSpc>
                <a:spcPct val="150000"/>
              </a:lnSpc>
            </a:pPr>
            <a:r>
              <a:rPr lang="zh-CN" altLang="zh-CN" sz="2800" b="1" dirty="0">
                <a:solidFill>
                  <a:schemeClr val="tx1"/>
                </a:solidFill>
              </a:rPr>
              <a:t>流动资产</a:t>
            </a:r>
            <a:endParaRPr lang="en-US" altLang="zh-CN" sz="2800" b="1" dirty="0">
              <a:solidFill>
                <a:schemeClr val="tx1"/>
              </a:solidFill>
            </a:endParaRPr>
          </a:p>
          <a:p>
            <a:pPr>
              <a:lnSpc>
                <a:spcPct val="150000"/>
              </a:lnSpc>
            </a:pPr>
            <a:r>
              <a:rPr lang="zh-CN" altLang="zh-CN" sz="2800" b="1" dirty="0">
                <a:solidFill>
                  <a:schemeClr val="tx1"/>
                </a:solidFill>
              </a:rPr>
              <a:t>无形资产</a:t>
            </a:r>
            <a:endParaRPr lang="en-US" altLang="zh-CN" sz="2800" b="1" dirty="0">
              <a:solidFill>
                <a:schemeClr val="tx1"/>
              </a:solidFill>
            </a:endParaRPr>
          </a:p>
          <a:p>
            <a:pPr>
              <a:lnSpc>
                <a:spcPct val="150000"/>
              </a:lnSpc>
            </a:pPr>
            <a:r>
              <a:rPr lang="zh-CN" altLang="zh-CN" sz="2800" b="1" dirty="0">
                <a:solidFill>
                  <a:schemeClr val="tx1"/>
                </a:solidFill>
              </a:rPr>
              <a:t>其它资产</a:t>
            </a:r>
            <a:endParaRPr lang="zh-CN" altLang="en-US" sz="2800" b="1" dirty="0">
              <a:solidFill>
                <a:schemeClr val="tx1"/>
              </a:solidFill>
            </a:endParaRPr>
          </a:p>
        </p:txBody>
      </p:sp>
      <p:sp>
        <p:nvSpPr>
          <p:cNvPr id="245" name="矩形 244"/>
          <p:cNvSpPr/>
          <p:nvPr/>
        </p:nvSpPr>
        <p:spPr>
          <a:xfrm>
            <a:off x="848890" y="6293819"/>
            <a:ext cx="343077" cy="36936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6" name="矩形 245"/>
          <p:cNvSpPr/>
          <p:nvPr/>
        </p:nvSpPr>
        <p:spPr>
          <a:xfrm>
            <a:off x="2016814" y="5524030"/>
            <a:ext cx="266841" cy="28728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7" name="矩形 246"/>
          <p:cNvSpPr/>
          <p:nvPr/>
        </p:nvSpPr>
        <p:spPr>
          <a:xfrm>
            <a:off x="367079" y="5524030"/>
            <a:ext cx="266841" cy="2872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8" name="矩形 247"/>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9" name="矩形 248"/>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0" name="矩形 249"/>
          <p:cNvSpPr/>
          <p:nvPr/>
        </p:nvSpPr>
        <p:spPr>
          <a:xfrm>
            <a:off x="-8809" y="5667672"/>
            <a:ext cx="495557" cy="5335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1" name="矩形 250"/>
          <p:cNvSpPr/>
          <p:nvPr/>
        </p:nvSpPr>
        <p:spPr>
          <a:xfrm>
            <a:off x="2340789" y="6009853"/>
            <a:ext cx="266841" cy="28728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2" name="矩形 251"/>
          <p:cNvSpPr/>
          <p:nvPr/>
        </p:nvSpPr>
        <p:spPr>
          <a:xfrm>
            <a:off x="2016814" y="6423778"/>
            <a:ext cx="266841" cy="2872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3" name="矩形 252"/>
          <p:cNvSpPr/>
          <p:nvPr/>
        </p:nvSpPr>
        <p:spPr>
          <a:xfrm>
            <a:off x="2607630" y="5409117"/>
            <a:ext cx="106736" cy="11491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4" name="矩形 253"/>
          <p:cNvSpPr/>
          <p:nvPr/>
        </p:nvSpPr>
        <p:spPr>
          <a:xfrm>
            <a:off x="1883393" y="5722569"/>
            <a:ext cx="266841" cy="28728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5" name="矩形 254"/>
          <p:cNvSpPr/>
          <p:nvPr/>
        </p:nvSpPr>
        <p:spPr>
          <a:xfrm flipV="1">
            <a:off x="1174351" y="6009853"/>
            <a:ext cx="266841" cy="2872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6" name="矩形 255"/>
          <p:cNvSpPr/>
          <p:nvPr/>
        </p:nvSpPr>
        <p:spPr>
          <a:xfrm>
            <a:off x="3050082" y="6293819"/>
            <a:ext cx="156291" cy="1355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4" name="灯片编号占位符 3">
            <a:extLst>
              <a:ext uri="{FF2B5EF4-FFF2-40B4-BE49-F238E27FC236}">
                <a16:creationId xmlns:a16="http://schemas.microsoft.com/office/drawing/2014/main" id="{46DCD8FC-B4BA-441E-A189-05420E292A57}"/>
              </a:ext>
            </a:extLst>
          </p:cNvPr>
          <p:cNvSpPr>
            <a:spLocks noGrp="1"/>
          </p:cNvSpPr>
          <p:nvPr>
            <p:ph type="sldNum" sz="quarter" idx="12"/>
          </p:nvPr>
        </p:nvSpPr>
        <p:spPr/>
        <p:txBody>
          <a:bodyPr/>
          <a:lstStyle/>
          <a:p>
            <a:fld id="{B6F15528-21DE-4FAA-801E-634DDDAF4B2B}" type="slidenum">
              <a:rPr lang="en-US" smtClean="0"/>
              <a:t>65</a:t>
            </a:fld>
            <a:endParaRPr lang="en-US" dirty="0"/>
          </a:p>
        </p:txBody>
      </p:sp>
      <p:sp>
        <p:nvSpPr>
          <p:cNvPr id="19" name="灯片编号占位符 8">
            <a:extLst>
              <a:ext uri="{FF2B5EF4-FFF2-40B4-BE49-F238E27FC236}">
                <a16:creationId xmlns:a16="http://schemas.microsoft.com/office/drawing/2014/main" id="{3B318C49-05EB-498B-8B5C-60B7CDF48BBB}"/>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65</a:t>
            </a:fld>
            <a:endParaRPr kumimoji="0" lang="en-US" altLang="zh-CN" sz="1800">
              <a:latin typeface="Times New Roman" panose="02020603050405020304" pitchFamily="18" charset="0"/>
            </a:endParaRPr>
          </a:p>
        </p:txBody>
      </p:sp>
    </p:spTree>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9.2.1 </a:t>
            </a:r>
            <a:r>
              <a:rPr lang="zh-CN" altLang="zh-CN" dirty="0"/>
              <a:t>软件工程项目后评价的内容</a:t>
            </a:r>
            <a:endParaRPr lang="zh-CN" altLang="en-US" dirty="0"/>
          </a:p>
        </p:txBody>
      </p:sp>
      <p:sp>
        <p:nvSpPr>
          <p:cNvPr id="4" name="TextBox 3"/>
          <p:cNvSpPr txBox="1"/>
          <p:nvPr/>
        </p:nvSpPr>
        <p:spPr>
          <a:xfrm>
            <a:off x="2660998" y="1905794"/>
            <a:ext cx="7315200" cy="3416320"/>
          </a:xfrm>
          <a:prstGeom prst="rect">
            <a:avLst/>
          </a:prstGeom>
          <a:noFill/>
        </p:spPr>
        <p:txBody>
          <a:bodyPr wrap="square" rtlCol="0">
            <a:spAutoFit/>
          </a:bodyPr>
          <a:lstStyle/>
          <a:p>
            <a:pPr>
              <a:lnSpc>
                <a:spcPct val="150000"/>
              </a:lnSpc>
            </a:pPr>
            <a:r>
              <a:rPr lang="zh-CN" altLang="en-US" b="1" dirty="0"/>
              <a:t>（</a:t>
            </a:r>
            <a:r>
              <a:rPr lang="en-US" altLang="zh-CN" b="1" dirty="0"/>
              <a:t>3</a:t>
            </a:r>
            <a:r>
              <a:rPr lang="zh-CN" altLang="en-US" b="1" dirty="0"/>
              <a:t>）</a:t>
            </a:r>
            <a:r>
              <a:rPr lang="zh-CN" altLang="zh-CN" b="1" dirty="0"/>
              <a:t>软件工程项目经济效益评价</a:t>
            </a:r>
            <a:endParaRPr lang="en-US" altLang="zh-CN" b="1" dirty="0"/>
          </a:p>
          <a:p>
            <a:pPr>
              <a:lnSpc>
                <a:spcPct val="150000"/>
              </a:lnSpc>
            </a:pPr>
            <a:r>
              <a:rPr lang="zh-CN" altLang="en-US" b="1" dirty="0"/>
              <a:t>（</a:t>
            </a:r>
            <a:r>
              <a:rPr lang="en-US" altLang="zh-CN" b="1" dirty="0"/>
              <a:t>4</a:t>
            </a:r>
            <a:r>
              <a:rPr lang="zh-CN" altLang="en-US" b="1" dirty="0"/>
              <a:t>）</a:t>
            </a:r>
            <a:r>
              <a:rPr lang="zh-CN" altLang="zh-CN" b="1" dirty="0"/>
              <a:t>软件工程项目可持续性评价</a:t>
            </a:r>
            <a:endParaRPr lang="en-US" altLang="zh-CN" b="1" dirty="0"/>
          </a:p>
          <a:p>
            <a:pPr>
              <a:lnSpc>
                <a:spcPct val="150000"/>
              </a:lnSpc>
            </a:pPr>
            <a:r>
              <a:rPr lang="zh-CN" altLang="en-US" b="1" dirty="0"/>
              <a:t>（</a:t>
            </a:r>
            <a:r>
              <a:rPr lang="en-US" altLang="zh-CN" b="1" dirty="0"/>
              <a:t>5</a:t>
            </a:r>
            <a:r>
              <a:rPr lang="zh-CN" altLang="en-US" b="1" dirty="0"/>
              <a:t>）</a:t>
            </a:r>
            <a:r>
              <a:rPr lang="zh-CN" altLang="zh-CN" b="1" dirty="0"/>
              <a:t>软件工程项目的影响评价</a:t>
            </a:r>
            <a:endParaRPr lang="en-US" altLang="zh-CN" b="1" dirty="0"/>
          </a:p>
          <a:p>
            <a:pPr>
              <a:lnSpc>
                <a:spcPct val="150000"/>
              </a:lnSpc>
            </a:pPr>
            <a:r>
              <a:rPr lang="en-US" altLang="zh-CN" dirty="0">
                <a:solidFill>
                  <a:schemeClr val="tx1">
                    <a:lumMod val="75000"/>
                    <a:lumOff val="25000"/>
                  </a:schemeClr>
                </a:solidFill>
              </a:rPr>
              <a:t>         </a:t>
            </a:r>
            <a:r>
              <a:rPr lang="zh-CN" altLang="en-US" dirty="0">
                <a:solidFill>
                  <a:schemeClr val="tx1">
                    <a:lumMod val="75000"/>
                    <a:lumOff val="25000"/>
                  </a:schemeClr>
                </a:solidFill>
              </a:rPr>
              <a:t>①</a:t>
            </a:r>
            <a:r>
              <a:rPr lang="zh-CN" altLang="zh-CN" dirty="0">
                <a:solidFill>
                  <a:schemeClr val="tx1">
                    <a:lumMod val="75000"/>
                    <a:lumOff val="25000"/>
                  </a:schemeClr>
                </a:solidFill>
              </a:rPr>
              <a:t>软件工程项目经济影响评价</a:t>
            </a:r>
            <a:endParaRPr lang="en-US" altLang="zh-CN" dirty="0">
              <a:solidFill>
                <a:schemeClr val="tx1">
                  <a:lumMod val="75000"/>
                  <a:lumOff val="25000"/>
                </a:schemeClr>
              </a:solidFill>
            </a:endParaRPr>
          </a:p>
          <a:p>
            <a:pPr>
              <a:lnSpc>
                <a:spcPct val="150000"/>
              </a:lnSpc>
            </a:pPr>
            <a:r>
              <a:rPr lang="en-US" altLang="zh-CN" dirty="0">
                <a:solidFill>
                  <a:schemeClr val="tx1">
                    <a:lumMod val="75000"/>
                    <a:lumOff val="25000"/>
                  </a:schemeClr>
                </a:solidFill>
              </a:rPr>
              <a:t>         </a:t>
            </a:r>
            <a:r>
              <a:rPr lang="zh-CN" altLang="en-US" dirty="0">
                <a:solidFill>
                  <a:schemeClr val="tx1">
                    <a:lumMod val="75000"/>
                    <a:lumOff val="25000"/>
                  </a:schemeClr>
                </a:solidFill>
              </a:rPr>
              <a:t>②</a:t>
            </a:r>
            <a:r>
              <a:rPr lang="zh-CN" altLang="zh-CN" dirty="0">
                <a:solidFill>
                  <a:schemeClr val="tx1">
                    <a:lumMod val="75000"/>
                    <a:lumOff val="25000"/>
                  </a:schemeClr>
                </a:solidFill>
              </a:rPr>
              <a:t>软件工程项目社会影响评价</a:t>
            </a:r>
            <a:endParaRPr lang="en-US" altLang="zh-CN" dirty="0">
              <a:solidFill>
                <a:schemeClr val="tx1">
                  <a:lumMod val="75000"/>
                  <a:lumOff val="25000"/>
                </a:schemeClr>
              </a:solidFill>
            </a:endParaRPr>
          </a:p>
          <a:p>
            <a:pPr>
              <a:lnSpc>
                <a:spcPct val="150000"/>
              </a:lnSpc>
            </a:pPr>
            <a:r>
              <a:rPr lang="zh-CN" altLang="en-US" b="1" dirty="0"/>
              <a:t>（</a:t>
            </a:r>
            <a:r>
              <a:rPr lang="en-US" altLang="zh-CN" b="1" dirty="0"/>
              <a:t>6</a:t>
            </a:r>
            <a:r>
              <a:rPr lang="zh-CN" altLang="en-US" b="1" dirty="0"/>
              <a:t>）</a:t>
            </a:r>
            <a:r>
              <a:rPr lang="zh-CN" altLang="zh-CN" b="1" dirty="0"/>
              <a:t>软件工程项目综合评价</a:t>
            </a:r>
            <a:endParaRPr lang="zh-CN" altLang="en-US" b="1" dirty="0"/>
          </a:p>
        </p:txBody>
      </p:sp>
      <p:sp>
        <p:nvSpPr>
          <p:cNvPr id="9" name="矩形 8"/>
          <p:cNvSpPr/>
          <p:nvPr/>
        </p:nvSpPr>
        <p:spPr>
          <a:xfrm>
            <a:off x="-43052" y="1616510"/>
            <a:ext cx="12198349" cy="60684"/>
          </a:xfrm>
          <a:prstGeom prst="rect">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0" name="矩形 9"/>
          <p:cNvSpPr/>
          <p:nvPr/>
        </p:nvSpPr>
        <p:spPr>
          <a:xfrm>
            <a:off x="848890" y="6293819"/>
            <a:ext cx="343077" cy="36936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1" name="矩形 10"/>
          <p:cNvSpPr/>
          <p:nvPr/>
        </p:nvSpPr>
        <p:spPr>
          <a:xfrm>
            <a:off x="2016814" y="5524030"/>
            <a:ext cx="266841" cy="28728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2" name="矩形 11"/>
          <p:cNvSpPr/>
          <p:nvPr/>
        </p:nvSpPr>
        <p:spPr>
          <a:xfrm>
            <a:off x="367079" y="5524030"/>
            <a:ext cx="266841" cy="2872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3" name="矩形 12"/>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4" name="矩形 13"/>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5" name="矩形 14"/>
          <p:cNvSpPr/>
          <p:nvPr/>
        </p:nvSpPr>
        <p:spPr>
          <a:xfrm>
            <a:off x="-8809" y="5667672"/>
            <a:ext cx="495557" cy="5335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6" name="矩形 15"/>
          <p:cNvSpPr/>
          <p:nvPr/>
        </p:nvSpPr>
        <p:spPr>
          <a:xfrm>
            <a:off x="2340789" y="6009853"/>
            <a:ext cx="266841" cy="28728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7" name="矩形 16"/>
          <p:cNvSpPr/>
          <p:nvPr/>
        </p:nvSpPr>
        <p:spPr>
          <a:xfrm>
            <a:off x="2016814" y="6423778"/>
            <a:ext cx="266841" cy="2872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8" name="矩形 17"/>
          <p:cNvSpPr/>
          <p:nvPr/>
        </p:nvSpPr>
        <p:spPr>
          <a:xfrm>
            <a:off x="2607630" y="5409117"/>
            <a:ext cx="106736" cy="11491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9" name="矩形 18"/>
          <p:cNvSpPr/>
          <p:nvPr/>
        </p:nvSpPr>
        <p:spPr>
          <a:xfrm>
            <a:off x="1883393" y="5722569"/>
            <a:ext cx="266841" cy="28728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0" name="矩形 19"/>
          <p:cNvSpPr/>
          <p:nvPr/>
        </p:nvSpPr>
        <p:spPr>
          <a:xfrm flipV="1">
            <a:off x="1174351" y="6009853"/>
            <a:ext cx="266841" cy="2872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1" name="矩形 20"/>
          <p:cNvSpPr/>
          <p:nvPr/>
        </p:nvSpPr>
        <p:spPr>
          <a:xfrm>
            <a:off x="3050082" y="6293819"/>
            <a:ext cx="156291" cy="1355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5" name="灯片编号占位符 4">
            <a:extLst>
              <a:ext uri="{FF2B5EF4-FFF2-40B4-BE49-F238E27FC236}">
                <a16:creationId xmlns:a16="http://schemas.microsoft.com/office/drawing/2014/main" id="{038DBB22-1F5B-4503-83C6-0512B5E40FE6}"/>
              </a:ext>
            </a:extLst>
          </p:cNvPr>
          <p:cNvSpPr>
            <a:spLocks noGrp="1"/>
          </p:cNvSpPr>
          <p:nvPr>
            <p:ph type="sldNum" sz="quarter" idx="12"/>
          </p:nvPr>
        </p:nvSpPr>
        <p:spPr/>
        <p:txBody>
          <a:bodyPr/>
          <a:lstStyle/>
          <a:p>
            <a:fld id="{B6F15528-21DE-4FAA-801E-634DDDAF4B2B}" type="slidenum">
              <a:rPr lang="en-US" smtClean="0"/>
              <a:t>650</a:t>
            </a:fld>
            <a:endParaRPr lang="en-US" dirty="0"/>
          </a:p>
        </p:txBody>
      </p:sp>
    </p:spTree>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9.2.2 </a:t>
            </a:r>
            <a:r>
              <a:rPr lang="zh-CN" altLang="zh-CN" dirty="0"/>
              <a:t>软件工程项目后评价的方法</a:t>
            </a:r>
            <a:endParaRPr lang="zh-CN" altLang="en-US" dirty="0"/>
          </a:p>
        </p:txBody>
      </p:sp>
      <p:sp>
        <p:nvSpPr>
          <p:cNvPr id="4" name="TextBox 3"/>
          <p:cNvSpPr txBox="1"/>
          <p:nvPr/>
        </p:nvSpPr>
        <p:spPr>
          <a:xfrm>
            <a:off x="870292" y="1296194"/>
            <a:ext cx="10134600" cy="461665"/>
          </a:xfrm>
          <a:prstGeom prst="rect">
            <a:avLst/>
          </a:prstGeom>
          <a:noFill/>
        </p:spPr>
        <p:txBody>
          <a:bodyPr wrap="square" rtlCol="0">
            <a:spAutoFit/>
          </a:bodyPr>
          <a:lstStyle/>
          <a:p>
            <a:r>
              <a:rPr lang="zh-CN" altLang="en-US" b="1" dirty="0"/>
              <a:t>（</a:t>
            </a:r>
            <a:r>
              <a:rPr lang="en-US" altLang="zh-CN" b="1" dirty="0"/>
              <a:t>1</a:t>
            </a:r>
            <a:r>
              <a:rPr lang="zh-CN" altLang="en-US" b="1" dirty="0"/>
              <a:t>）</a:t>
            </a:r>
            <a:r>
              <a:rPr lang="zh-CN" altLang="zh-CN" b="1" dirty="0"/>
              <a:t>对比分析法</a:t>
            </a:r>
            <a:endParaRPr lang="zh-CN" altLang="en-US" b="1" dirty="0"/>
          </a:p>
        </p:txBody>
      </p:sp>
      <p:sp>
        <p:nvSpPr>
          <p:cNvPr id="5" name="Freeform 3"/>
          <p:cNvSpPr/>
          <p:nvPr/>
        </p:nvSpPr>
        <p:spPr bwMode="auto">
          <a:xfrm>
            <a:off x="5917868" y="5153943"/>
            <a:ext cx="594634" cy="594633"/>
          </a:xfrm>
          <a:custGeom>
            <a:avLst/>
            <a:gdLst>
              <a:gd name="connsiteX0" fmla="*/ 317501 w 649288"/>
              <a:gd name="connsiteY0" fmla="*/ 0 h 649287"/>
              <a:gd name="connsiteX1" fmla="*/ 393701 w 649288"/>
              <a:gd name="connsiteY1" fmla="*/ 7937 h 649287"/>
              <a:gd name="connsiteX2" fmla="*/ 412730 w 649288"/>
              <a:gd name="connsiteY2" fmla="*/ 94070 h 649287"/>
              <a:gd name="connsiteX3" fmla="*/ 432413 w 649288"/>
              <a:gd name="connsiteY3" fmla="*/ 101205 h 649287"/>
              <a:gd name="connsiteX4" fmla="*/ 464868 w 649288"/>
              <a:gd name="connsiteY4" fmla="*/ 120995 h 649287"/>
              <a:gd name="connsiteX5" fmla="*/ 546101 w 649288"/>
              <a:gd name="connsiteY5" fmla="*/ 87313 h 649287"/>
              <a:gd name="connsiteX6" fmla="*/ 595313 w 649288"/>
              <a:gd name="connsiteY6" fmla="*/ 147638 h 649287"/>
              <a:gd name="connsiteX7" fmla="*/ 548746 w 649288"/>
              <a:gd name="connsiteY7" fmla="*/ 220957 h 649287"/>
              <a:gd name="connsiteX8" fmla="*/ 557723 w 649288"/>
              <a:gd name="connsiteY8" fmla="*/ 239746 h 649287"/>
              <a:gd name="connsiteX9" fmla="*/ 565985 w 649288"/>
              <a:gd name="connsiteY9" fmla="*/ 279785 h 649287"/>
              <a:gd name="connsiteX10" fmla="*/ 649288 w 649288"/>
              <a:gd name="connsiteY10" fmla="*/ 314325 h 649287"/>
              <a:gd name="connsiteX11" fmla="*/ 642938 w 649288"/>
              <a:gd name="connsiteY11" fmla="*/ 390525 h 649287"/>
              <a:gd name="connsiteX12" fmla="*/ 554781 w 649288"/>
              <a:gd name="connsiteY12" fmla="*/ 409778 h 649287"/>
              <a:gd name="connsiteX13" fmla="*/ 542320 w 649288"/>
              <a:gd name="connsiteY13" fmla="*/ 441665 h 649287"/>
              <a:gd name="connsiteX14" fmla="*/ 525918 w 649288"/>
              <a:gd name="connsiteY14" fmla="*/ 464554 h 649287"/>
              <a:gd name="connsiteX15" fmla="*/ 560388 w 649288"/>
              <a:gd name="connsiteY15" fmla="*/ 547688 h 649287"/>
              <a:gd name="connsiteX16" fmla="*/ 500063 w 649288"/>
              <a:gd name="connsiteY16" fmla="*/ 596900 h 649287"/>
              <a:gd name="connsiteX17" fmla="*/ 424832 w 649288"/>
              <a:gd name="connsiteY17" fmla="*/ 548101 h 649287"/>
              <a:gd name="connsiteX18" fmla="*/ 408777 w 649288"/>
              <a:gd name="connsiteY18" fmla="*/ 556207 h 649287"/>
              <a:gd name="connsiteX19" fmla="*/ 367585 w 649288"/>
              <a:gd name="connsiteY19" fmla="*/ 566783 h 649287"/>
              <a:gd name="connsiteX20" fmla="*/ 333376 w 649288"/>
              <a:gd name="connsiteY20" fmla="*/ 649287 h 649287"/>
              <a:gd name="connsiteX21" fmla="*/ 255588 w 649288"/>
              <a:gd name="connsiteY21" fmla="*/ 641350 h 649287"/>
              <a:gd name="connsiteX22" fmla="*/ 237123 w 649288"/>
              <a:gd name="connsiteY22" fmla="*/ 553129 h 649287"/>
              <a:gd name="connsiteX23" fmla="*/ 205664 w 649288"/>
              <a:gd name="connsiteY23" fmla="*/ 540895 h 649287"/>
              <a:gd name="connsiteX24" fmla="*/ 184716 w 649288"/>
              <a:gd name="connsiteY24" fmla="*/ 525926 h 649287"/>
              <a:gd name="connsiteX25" fmla="*/ 101601 w 649288"/>
              <a:gd name="connsiteY25" fmla="*/ 560388 h 649287"/>
              <a:gd name="connsiteX26" fmla="*/ 52388 w 649288"/>
              <a:gd name="connsiteY26" fmla="*/ 500063 h 649287"/>
              <a:gd name="connsiteX27" fmla="*/ 100490 w 649288"/>
              <a:gd name="connsiteY27" fmla="*/ 425907 h 649287"/>
              <a:gd name="connsiteX28" fmla="*/ 91334 w 649288"/>
              <a:gd name="connsiteY28" fmla="*/ 407740 h 649287"/>
              <a:gd name="connsiteX29" fmla="*/ 80918 w 649288"/>
              <a:gd name="connsiteY29" fmla="*/ 366926 h 649287"/>
              <a:gd name="connsiteX30" fmla="*/ 0 w 649288"/>
              <a:gd name="connsiteY30" fmla="*/ 333375 h 649287"/>
              <a:gd name="connsiteX31" fmla="*/ 7937 w 649288"/>
              <a:gd name="connsiteY31" fmla="*/ 255588 h 649287"/>
              <a:gd name="connsiteX32" fmla="*/ 94980 w 649288"/>
              <a:gd name="connsiteY32" fmla="*/ 236357 h 649287"/>
              <a:gd name="connsiteX33" fmla="*/ 108451 w 649288"/>
              <a:gd name="connsiteY33" fmla="*/ 202540 h 649287"/>
              <a:gd name="connsiteX34" fmla="*/ 123332 w 649288"/>
              <a:gd name="connsiteY34" fmla="*/ 182620 h 649287"/>
              <a:gd name="connsiteX35" fmla="*/ 90488 w 649288"/>
              <a:gd name="connsiteY35" fmla="*/ 100013 h 649287"/>
              <a:gd name="connsiteX36" fmla="*/ 149226 w 649288"/>
              <a:gd name="connsiteY36" fmla="*/ 50800 h 649287"/>
              <a:gd name="connsiteX37" fmla="*/ 225205 w 649288"/>
              <a:gd name="connsiteY37" fmla="*/ 99427 h 649287"/>
              <a:gd name="connsiteX38" fmla="*/ 251847 w 649288"/>
              <a:gd name="connsiteY38" fmla="*/ 87446 h 649287"/>
              <a:gd name="connsiteX39" fmla="*/ 281793 w 649288"/>
              <a:gd name="connsiteY39" fmla="*/ 83658 h 64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49288" h="649287">
                <a:moveTo>
                  <a:pt x="317501" y="0"/>
                </a:moveTo>
                <a:lnTo>
                  <a:pt x="393701" y="7937"/>
                </a:lnTo>
                <a:lnTo>
                  <a:pt x="412730" y="94070"/>
                </a:lnTo>
                <a:lnTo>
                  <a:pt x="432413" y="101205"/>
                </a:lnTo>
                <a:lnTo>
                  <a:pt x="464868" y="120995"/>
                </a:lnTo>
                <a:lnTo>
                  <a:pt x="546101" y="87313"/>
                </a:lnTo>
                <a:lnTo>
                  <a:pt x="595313" y="147638"/>
                </a:lnTo>
                <a:lnTo>
                  <a:pt x="548746" y="220957"/>
                </a:lnTo>
                <a:lnTo>
                  <a:pt x="557723" y="239746"/>
                </a:lnTo>
                <a:lnTo>
                  <a:pt x="565985" y="279785"/>
                </a:lnTo>
                <a:lnTo>
                  <a:pt x="649288" y="314325"/>
                </a:lnTo>
                <a:lnTo>
                  <a:pt x="642938" y="390525"/>
                </a:lnTo>
                <a:lnTo>
                  <a:pt x="554781" y="409778"/>
                </a:lnTo>
                <a:lnTo>
                  <a:pt x="542320" y="441665"/>
                </a:lnTo>
                <a:lnTo>
                  <a:pt x="525918" y="464554"/>
                </a:lnTo>
                <a:lnTo>
                  <a:pt x="560388" y="547688"/>
                </a:lnTo>
                <a:lnTo>
                  <a:pt x="500063" y="596900"/>
                </a:lnTo>
                <a:lnTo>
                  <a:pt x="424832" y="548101"/>
                </a:lnTo>
                <a:lnTo>
                  <a:pt x="408777" y="556207"/>
                </a:lnTo>
                <a:lnTo>
                  <a:pt x="367585" y="566783"/>
                </a:lnTo>
                <a:lnTo>
                  <a:pt x="333376" y="649287"/>
                </a:lnTo>
                <a:lnTo>
                  <a:pt x="255588" y="641350"/>
                </a:lnTo>
                <a:lnTo>
                  <a:pt x="237123" y="553129"/>
                </a:lnTo>
                <a:lnTo>
                  <a:pt x="205664" y="540895"/>
                </a:lnTo>
                <a:lnTo>
                  <a:pt x="184716" y="525926"/>
                </a:lnTo>
                <a:lnTo>
                  <a:pt x="101601" y="560388"/>
                </a:lnTo>
                <a:lnTo>
                  <a:pt x="52388" y="500063"/>
                </a:lnTo>
                <a:lnTo>
                  <a:pt x="100490" y="425907"/>
                </a:lnTo>
                <a:lnTo>
                  <a:pt x="91334" y="407740"/>
                </a:lnTo>
                <a:lnTo>
                  <a:pt x="80918" y="366926"/>
                </a:lnTo>
                <a:lnTo>
                  <a:pt x="0" y="333375"/>
                </a:lnTo>
                <a:lnTo>
                  <a:pt x="7937" y="255588"/>
                </a:lnTo>
                <a:lnTo>
                  <a:pt x="94980" y="236357"/>
                </a:lnTo>
                <a:lnTo>
                  <a:pt x="108451" y="202540"/>
                </a:lnTo>
                <a:lnTo>
                  <a:pt x="123332" y="182620"/>
                </a:lnTo>
                <a:lnTo>
                  <a:pt x="90488" y="100013"/>
                </a:lnTo>
                <a:lnTo>
                  <a:pt x="149226" y="50800"/>
                </a:lnTo>
                <a:lnTo>
                  <a:pt x="225205" y="99427"/>
                </a:lnTo>
                <a:lnTo>
                  <a:pt x="251847" y="87446"/>
                </a:lnTo>
                <a:lnTo>
                  <a:pt x="281793" y="83658"/>
                </a:lnTo>
                <a:close/>
              </a:path>
            </a:pathLst>
          </a:custGeom>
          <a:solidFill>
            <a:schemeClr val="accent2"/>
          </a:solidFill>
          <a:ln>
            <a:noFill/>
          </a:ln>
        </p:spPr>
        <p:txBody>
          <a:bodyPr vert="horz" wrap="square" lIns="83743" tIns="41872" rIns="83743" bIns="41872" numCol="1" anchor="t" anchorCtr="0" compatLnSpc="1">
            <a:noAutofit/>
          </a:bodyPr>
          <a:lstStyle/>
          <a:p>
            <a:pPr algn="just">
              <a:lnSpc>
                <a:spcPct val="120000"/>
              </a:lnSpc>
            </a:pPr>
            <a:endParaRPr lang="en-US"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Freeform 4"/>
          <p:cNvSpPr/>
          <p:nvPr/>
        </p:nvSpPr>
        <p:spPr bwMode="auto">
          <a:xfrm>
            <a:off x="5333412" y="4458991"/>
            <a:ext cx="914486" cy="913031"/>
          </a:xfrm>
          <a:custGeom>
            <a:avLst/>
            <a:gdLst>
              <a:gd name="connsiteX0" fmla="*/ 414337 w 998538"/>
              <a:gd name="connsiteY0" fmla="*/ 0 h 996950"/>
              <a:gd name="connsiteX1" fmla="*/ 479337 w 998538"/>
              <a:gd name="connsiteY1" fmla="*/ 109032 h 996950"/>
              <a:gd name="connsiteX2" fmla="*/ 546972 w 998538"/>
              <a:gd name="connsiteY2" fmla="*/ 110548 h 996950"/>
              <a:gd name="connsiteX3" fmla="*/ 620653 w 998538"/>
              <a:gd name="connsiteY3" fmla="*/ 127113 h 996950"/>
              <a:gd name="connsiteX4" fmla="*/ 711201 w 998538"/>
              <a:gd name="connsiteY4" fmla="*/ 39688 h 996950"/>
              <a:gd name="connsiteX5" fmla="*/ 792163 w 998538"/>
              <a:gd name="connsiteY5" fmla="*/ 87313 h 996950"/>
              <a:gd name="connsiteX6" fmla="*/ 760994 w 998538"/>
              <a:gd name="connsiteY6" fmla="*/ 208872 h 996950"/>
              <a:gd name="connsiteX7" fmla="*/ 805799 w 998538"/>
              <a:gd name="connsiteY7" fmla="*/ 254804 h 996950"/>
              <a:gd name="connsiteX8" fmla="*/ 838031 w 998538"/>
              <a:gd name="connsiteY8" fmla="*/ 301428 h 996950"/>
              <a:gd name="connsiteX9" fmla="*/ 847795 w 998538"/>
              <a:gd name="connsiteY9" fmla="*/ 321218 h 996950"/>
              <a:gd name="connsiteX10" fmla="*/ 973138 w 998538"/>
              <a:gd name="connsiteY10" fmla="*/ 322263 h 996950"/>
              <a:gd name="connsiteX11" fmla="*/ 998538 w 998538"/>
              <a:gd name="connsiteY11" fmla="*/ 414338 h 996950"/>
              <a:gd name="connsiteX12" fmla="*/ 890497 w 998538"/>
              <a:gd name="connsiteY12" fmla="*/ 478747 h 996950"/>
              <a:gd name="connsiteX13" fmla="*/ 890774 w 998538"/>
              <a:gd name="connsiteY13" fmla="*/ 527148 h 996950"/>
              <a:gd name="connsiteX14" fmla="*/ 882299 w 998538"/>
              <a:gd name="connsiteY14" fmla="*/ 584940 h 996950"/>
              <a:gd name="connsiteX15" fmla="*/ 871815 w 998538"/>
              <a:gd name="connsiteY15" fmla="*/ 619468 h 996950"/>
              <a:gd name="connsiteX16" fmla="*/ 958851 w 998538"/>
              <a:gd name="connsiteY16" fmla="*/ 709612 h 996950"/>
              <a:gd name="connsiteX17" fmla="*/ 911226 w 998538"/>
              <a:gd name="connsiteY17" fmla="*/ 792162 h 996950"/>
              <a:gd name="connsiteX18" fmla="*/ 787774 w 998538"/>
              <a:gd name="connsiteY18" fmla="*/ 760508 h 996950"/>
              <a:gd name="connsiteX19" fmla="*/ 772513 w 998538"/>
              <a:gd name="connsiteY19" fmla="*/ 780248 h 996950"/>
              <a:gd name="connsiteX20" fmla="*/ 680686 w 998538"/>
              <a:gd name="connsiteY20" fmla="*/ 846352 h 996950"/>
              <a:gd name="connsiteX21" fmla="*/ 677312 w 998538"/>
              <a:gd name="connsiteY21" fmla="*/ 847695 h 996950"/>
              <a:gd name="connsiteX22" fmla="*/ 676276 w 998538"/>
              <a:gd name="connsiteY22" fmla="*/ 973138 h 996950"/>
              <a:gd name="connsiteX23" fmla="*/ 584201 w 998538"/>
              <a:gd name="connsiteY23" fmla="*/ 996950 h 996950"/>
              <a:gd name="connsiteX24" fmla="*/ 519821 w 998538"/>
              <a:gd name="connsiteY24" fmla="*/ 888959 h 996950"/>
              <a:gd name="connsiteX25" fmla="*/ 470892 w 998538"/>
              <a:gd name="connsiteY25" fmla="*/ 889254 h 996950"/>
              <a:gd name="connsiteX26" fmla="*/ 379143 w 998538"/>
              <a:gd name="connsiteY26" fmla="*/ 870730 h 996950"/>
              <a:gd name="connsiteX27" fmla="*/ 288925 w 998538"/>
              <a:gd name="connsiteY27" fmla="*/ 958850 h 996950"/>
              <a:gd name="connsiteX28" fmla="*/ 206375 w 998538"/>
              <a:gd name="connsiteY28" fmla="*/ 911225 h 996950"/>
              <a:gd name="connsiteX29" fmla="*/ 237029 w 998538"/>
              <a:gd name="connsiteY29" fmla="*/ 786493 h 996950"/>
              <a:gd name="connsiteX30" fmla="*/ 207771 w 998538"/>
              <a:gd name="connsiteY30" fmla="*/ 761387 h 996950"/>
              <a:gd name="connsiteX31" fmla="*/ 151139 w 998538"/>
              <a:gd name="connsiteY31" fmla="*/ 680106 h 996950"/>
              <a:gd name="connsiteX32" fmla="*/ 149800 w 998538"/>
              <a:gd name="connsiteY32" fmla="*/ 676770 h 996950"/>
              <a:gd name="connsiteX33" fmla="*/ 23812 w 998538"/>
              <a:gd name="connsiteY33" fmla="*/ 674687 h 996950"/>
              <a:gd name="connsiteX34" fmla="*/ 0 w 998538"/>
              <a:gd name="connsiteY34" fmla="*/ 582612 h 996950"/>
              <a:gd name="connsiteX35" fmla="*/ 108043 w 998538"/>
              <a:gd name="connsiteY35" fmla="*/ 519241 h 996950"/>
              <a:gd name="connsiteX36" fmla="*/ 107765 w 998538"/>
              <a:gd name="connsiteY36" fmla="*/ 470735 h 996950"/>
              <a:gd name="connsiteX37" fmla="*/ 126816 w 998538"/>
              <a:gd name="connsiteY37" fmla="*/ 377577 h 996950"/>
              <a:gd name="connsiteX38" fmla="*/ 39688 w 998538"/>
              <a:gd name="connsiteY38" fmla="*/ 287338 h 996950"/>
              <a:gd name="connsiteX39" fmla="*/ 87313 w 998538"/>
              <a:gd name="connsiteY39" fmla="*/ 206375 h 996950"/>
              <a:gd name="connsiteX40" fmla="*/ 210783 w 998538"/>
              <a:gd name="connsiteY40" fmla="*/ 238034 h 996950"/>
              <a:gd name="connsiteX41" fmla="*/ 236348 w 998538"/>
              <a:gd name="connsiteY41" fmla="*/ 208415 h 996950"/>
              <a:gd name="connsiteX42" fmla="*/ 317853 w 998538"/>
              <a:gd name="connsiteY42" fmla="*/ 151801 h 996950"/>
              <a:gd name="connsiteX43" fmla="*/ 321216 w 998538"/>
              <a:gd name="connsiteY43" fmla="*/ 150452 h 996950"/>
              <a:gd name="connsiteX44" fmla="*/ 322262 w 998538"/>
              <a:gd name="connsiteY44" fmla="*/ 23812 h 99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98538" h="996950">
                <a:moveTo>
                  <a:pt x="414337" y="0"/>
                </a:moveTo>
                <a:lnTo>
                  <a:pt x="479337" y="109032"/>
                </a:lnTo>
                <a:lnTo>
                  <a:pt x="546972" y="110548"/>
                </a:lnTo>
                <a:lnTo>
                  <a:pt x="620653" y="127113"/>
                </a:lnTo>
                <a:lnTo>
                  <a:pt x="711201" y="39688"/>
                </a:lnTo>
                <a:lnTo>
                  <a:pt x="792163" y="87313"/>
                </a:lnTo>
                <a:lnTo>
                  <a:pt x="760994" y="208872"/>
                </a:lnTo>
                <a:lnTo>
                  <a:pt x="805799" y="254804"/>
                </a:lnTo>
                <a:cubicBezTo>
                  <a:pt x="817614" y="269493"/>
                  <a:pt x="828398" y="285067"/>
                  <a:pt x="838031" y="301428"/>
                </a:cubicBezTo>
                <a:lnTo>
                  <a:pt x="847795" y="321218"/>
                </a:lnTo>
                <a:lnTo>
                  <a:pt x="973138" y="322263"/>
                </a:lnTo>
                <a:lnTo>
                  <a:pt x="998538" y="414338"/>
                </a:lnTo>
                <a:lnTo>
                  <a:pt x="890497" y="478747"/>
                </a:lnTo>
                <a:lnTo>
                  <a:pt x="890774" y="527148"/>
                </a:lnTo>
                <a:cubicBezTo>
                  <a:pt x="889384" y="546811"/>
                  <a:pt x="886525" y="566115"/>
                  <a:pt x="882299" y="584940"/>
                </a:cubicBezTo>
                <a:lnTo>
                  <a:pt x="871815" y="619468"/>
                </a:lnTo>
                <a:lnTo>
                  <a:pt x="958851" y="709612"/>
                </a:lnTo>
                <a:lnTo>
                  <a:pt x="911226" y="792162"/>
                </a:lnTo>
                <a:lnTo>
                  <a:pt x="787774" y="760508"/>
                </a:lnTo>
                <a:lnTo>
                  <a:pt x="772513" y="780248"/>
                </a:lnTo>
                <a:cubicBezTo>
                  <a:pt x="745462" y="806425"/>
                  <a:pt x="714580" y="828779"/>
                  <a:pt x="680686" y="846352"/>
                </a:cubicBezTo>
                <a:lnTo>
                  <a:pt x="677312" y="847695"/>
                </a:lnTo>
                <a:lnTo>
                  <a:pt x="676276" y="973138"/>
                </a:lnTo>
                <a:lnTo>
                  <a:pt x="584201" y="996950"/>
                </a:lnTo>
                <a:lnTo>
                  <a:pt x="519821" y="888959"/>
                </a:lnTo>
                <a:lnTo>
                  <a:pt x="470892" y="889254"/>
                </a:lnTo>
                <a:lnTo>
                  <a:pt x="379143" y="870730"/>
                </a:lnTo>
                <a:lnTo>
                  <a:pt x="288925" y="958850"/>
                </a:lnTo>
                <a:lnTo>
                  <a:pt x="206375" y="911225"/>
                </a:lnTo>
                <a:lnTo>
                  <a:pt x="237029" y="786493"/>
                </a:lnTo>
                <a:lnTo>
                  <a:pt x="207771" y="761387"/>
                </a:lnTo>
                <a:cubicBezTo>
                  <a:pt x="185674" y="736979"/>
                  <a:pt x="166586" y="709707"/>
                  <a:pt x="151139" y="680106"/>
                </a:cubicBezTo>
                <a:lnTo>
                  <a:pt x="149800" y="676770"/>
                </a:lnTo>
                <a:lnTo>
                  <a:pt x="23812" y="674687"/>
                </a:lnTo>
                <a:lnTo>
                  <a:pt x="0" y="582612"/>
                </a:lnTo>
                <a:lnTo>
                  <a:pt x="108043" y="519241"/>
                </a:lnTo>
                <a:lnTo>
                  <a:pt x="107765" y="470735"/>
                </a:lnTo>
                <a:lnTo>
                  <a:pt x="126816" y="377577"/>
                </a:lnTo>
                <a:lnTo>
                  <a:pt x="39688" y="287338"/>
                </a:lnTo>
                <a:lnTo>
                  <a:pt x="87313" y="206375"/>
                </a:lnTo>
                <a:lnTo>
                  <a:pt x="210783" y="238034"/>
                </a:lnTo>
                <a:lnTo>
                  <a:pt x="236348" y="208415"/>
                </a:lnTo>
                <a:cubicBezTo>
                  <a:pt x="260844" y="186335"/>
                  <a:pt x="288196" y="167250"/>
                  <a:pt x="317853" y="151801"/>
                </a:cubicBezTo>
                <a:lnTo>
                  <a:pt x="321216" y="150452"/>
                </a:lnTo>
                <a:lnTo>
                  <a:pt x="322262" y="23812"/>
                </a:lnTo>
                <a:close/>
              </a:path>
            </a:pathLst>
          </a:custGeom>
          <a:solidFill>
            <a:schemeClr val="accent1"/>
          </a:solidFill>
          <a:ln>
            <a:noFill/>
          </a:ln>
        </p:spPr>
        <p:txBody>
          <a:bodyPr vert="horz" wrap="square" lIns="83743" tIns="41872" rIns="83743" bIns="41872" numCol="1" anchor="t" anchorCtr="0" compatLnSpc="1">
            <a:noAutofit/>
          </a:bodyPr>
          <a:lstStyle/>
          <a:p>
            <a:pPr algn="just">
              <a:lnSpc>
                <a:spcPct val="120000"/>
              </a:lnSpc>
            </a:pPr>
            <a:endParaRPr lang="en-US"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5"/>
          <p:cNvSpPr/>
          <p:nvPr/>
        </p:nvSpPr>
        <p:spPr bwMode="auto">
          <a:xfrm>
            <a:off x="4352050" y="2365413"/>
            <a:ext cx="1482949" cy="1481495"/>
          </a:xfrm>
          <a:custGeom>
            <a:avLst/>
            <a:gdLst>
              <a:gd name="connsiteX0" fmla="*/ 847725 w 1619250"/>
              <a:gd name="connsiteY0" fmla="*/ 0 h 1617662"/>
              <a:gd name="connsiteX1" fmla="*/ 949326 w 1619250"/>
              <a:gd name="connsiteY1" fmla="*/ 11113 h 1617662"/>
              <a:gd name="connsiteX2" fmla="*/ 970985 w 1619250"/>
              <a:gd name="connsiteY2" fmla="*/ 154479 h 1617662"/>
              <a:gd name="connsiteX3" fmla="*/ 1020676 w 1619250"/>
              <a:gd name="connsiteY3" fmla="*/ 165666 h 1617662"/>
              <a:gd name="connsiteX4" fmla="*/ 1059385 w 1619250"/>
              <a:gd name="connsiteY4" fmla="*/ 182405 h 1617662"/>
              <a:gd name="connsiteX5" fmla="*/ 1158875 w 1619250"/>
              <a:gd name="connsiteY5" fmla="*/ 77787 h 1617662"/>
              <a:gd name="connsiteX6" fmla="*/ 1249362 w 1619250"/>
              <a:gd name="connsiteY6" fmla="*/ 128587 h 1617662"/>
              <a:gd name="connsiteX7" fmla="*/ 1212628 w 1619250"/>
              <a:gd name="connsiteY7" fmla="*/ 267361 h 1617662"/>
              <a:gd name="connsiteX8" fmla="*/ 1233852 w 1619250"/>
              <a:gd name="connsiteY8" fmla="*/ 281489 h 1617662"/>
              <a:gd name="connsiteX9" fmla="*/ 1276002 w 1619250"/>
              <a:gd name="connsiteY9" fmla="*/ 322146 h 1617662"/>
              <a:gd name="connsiteX10" fmla="*/ 1409700 w 1619250"/>
              <a:gd name="connsiteY10" fmla="*/ 263525 h 1617662"/>
              <a:gd name="connsiteX11" fmla="*/ 1473200 w 1619250"/>
              <a:gd name="connsiteY11" fmla="*/ 344488 h 1617662"/>
              <a:gd name="connsiteX12" fmla="*/ 1387587 w 1619250"/>
              <a:gd name="connsiteY12" fmla="*/ 458303 h 1617662"/>
              <a:gd name="connsiteX13" fmla="*/ 1394228 w 1619250"/>
              <a:gd name="connsiteY13" fmla="*/ 467599 h 1617662"/>
              <a:gd name="connsiteX14" fmla="*/ 1431944 w 1619250"/>
              <a:gd name="connsiteY14" fmla="*/ 542726 h 1617662"/>
              <a:gd name="connsiteX15" fmla="*/ 1574800 w 1619250"/>
              <a:gd name="connsiteY15" fmla="*/ 539750 h 1617662"/>
              <a:gd name="connsiteX16" fmla="*/ 1603375 w 1619250"/>
              <a:gd name="connsiteY16" fmla="*/ 638175 h 1617662"/>
              <a:gd name="connsiteX17" fmla="*/ 1477160 w 1619250"/>
              <a:gd name="connsiteY17" fmla="*/ 710875 h 1617662"/>
              <a:gd name="connsiteX18" fmla="*/ 1483169 w 1619250"/>
              <a:gd name="connsiteY18" fmla="*/ 742768 h 1617662"/>
              <a:gd name="connsiteX19" fmla="*/ 1485310 w 1619250"/>
              <a:gd name="connsiteY19" fmla="*/ 795975 h 1617662"/>
              <a:gd name="connsiteX20" fmla="*/ 1619250 w 1619250"/>
              <a:gd name="connsiteY20" fmla="*/ 847724 h 1617662"/>
              <a:gd name="connsiteX21" fmla="*/ 1606550 w 1619250"/>
              <a:gd name="connsiteY21" fmla="*/ 949324 h 1617662"/>
              <a:gd name="connsiteX22" fmla="*/ 1466784 w 1619250"/>
              <a:gd name="connsiteY22" fmla="*/ 969434 h 1617662"/>
              <a:gd name="connsiteX23" fmla="*/ 1466709 w 1619250"/>
              <a:gd name="connsiteY23" fmla="*/ 969830 h 1617662"/>
              <a:gd name="connsiteX24" fmla="*/ 1444759 w 1619250"/>
              <a:gd name="connsiteY24" fmla="*/ 1041504 h 1617662"/>
              <a:gd name="connsiteX25" fmla="*/ 1436556 w 1619250"/>
              <a:gd name="connsiteY25" fmla="*/ 1059607 h 1617662"/>
              <a:gd name="connsiteX26" fmla="*/ 1539875 w 1619250"/>
              <a:gd name="connsiteY26" fmla="*/ 1158875 h 1617662"/>
              <a:gd name="connsiteX27" fmla="*/ 1490663 w 1619250"/>
              <a:gd name="connsiteY27" fmla="*/ 1247775 h 1617662"/>
              <a:gd name="connsiteX28" fmla="*/ 1352092 w 1619250"/>
              <a:gd name="connsiteY28" fmla="*/ 1212374 h 1617662"/>
              <a:gd name="connsiteX29" fmla="*/ 1349843 w 1619250"/>
              <a:gd name="connsiteY29" fmla="*/ 1215872 h 1617662"/>
              <a:gd name="connsiteX30" fmla="*/ 1294635 w 1619250"/>
              <a:gd name="connsiteY30" fmla="*/ 1274490 h 1617662"/>
              <a:gd name="connsiteX31" fmla="*/ 1354138 w 1619250"/>
              <a:gd name="connsiteY31" fmla="*/ 1408112 h 1617662"/>
              <a:gd name="connsiteX32" fmla="*/ 1273176 w 1619250"/>
              <a:gd name="connsiteY32" fmla="*/ 1473199 h 1617662"/>
              <a:gd name="connsiteX33" fmla="*/ 1157217 w 1619250"/>
              <a:gd name="connsiteY33" fmla="*/ 1385195 h 1617662"/>
              <a:gd name="connsiteX34" fmla="*/ 1120350 w 1619250"/>
              <a:gd name="connsiteY34" fmla="*/ 1409895 h 1617662"/>
              <a:gd name="connsiteX35" fmla="*/ 1075411 w 1619250"/>
              <a:gd name="connsiteY35" fmla="*/ 1427570 h 1617662"/>
              <a:gd name="connsiteX36" fmla="*/ 1079500 w 1619250"/>
              <a:gd name="connsiteY36" fmla="*/ 1574800 h 1617662"/>
              <a:gd name="connsiteX37" fmla="*/ 979488 w 1619250"/>
              <a:gd name="connsiteY37" fmla="*/ 1603375 h 1617662"/>
              <a:gd name="connsiteX38" fmla="*/ 906418 w 1619250"/>
              <a:gd name="connsiteY38" fmla="*/ 1476518 h 1617662"/>
              <a:gd name="connsiteX39" fmla="*/ 874521 w 1619250"/>
              <a:gd name="connsiteY39" fmla="*/ 1482591 h 1617662"/>
              <a:gd name="connsiteX40" fmla="*/ 821659 w 1619250"/>
              <a:gd name="connsiteY40" fmla="*/ 1484809 h 1617662"/>
              <a:gd name="connsiteX41" fmla="*/ 769938 w 1619250"/>
              <a:gd name="connsiteY41" fmla="*/ 1617662 h 1617662"/>
              <a:gd name="connsiteX42" fmla="*/ 668337 w 1619250"/>
              <a:gd name="connsiteY42" fmla="*/ 1606550 h 1617662"/>
              <a:gd name="connsiteX43" fmla="*/ 648200 w 1619250"/>
              <a:gd name="connsiteY43" fmla="*/ 1466596 h 1617662"/>
              <a:gd name="connsiteX44" fmla="*/ 647485 w 1619250"/>
              <a:gd name="connsiteY44" fmla="*/ 1466463 h 1617662"/>
              <a:gd name="connsiteX45" fmla="*/ 575832 w 1619250"/>
              <a:gd name="connsiteY45" fmla="*/ 1444578 h 1617662"/>
              <a:gd name="connsiteX46" fmla="*/ 558072 w 1619250"/>
              <a:gd name="connsiteY46" fmla="*/ 1436539 h 1617662"/>
              <a:gd name="connsiteX47" fmla="*/ 458787 w 1619250"/>
              <a:gd name="connsiteY47" fmla="*/ 1539875 h 1617662"/>
              <a:gd name="connsiteX48" fmla="*/ 368300 w 1619250"/>
              <a:gd name="connsiteY48" fmla="*/ 1489075 h 1617662"/>
              <a:gd name="connsiteX49" fmla="*/ 404648 w 1619250"/>
              <a:gd name="connsiteY49" fmla="*/ 1351758 h 1617662"/>
              <a:gd name="connsiteX50" fmla="*/ 401488 w 1619250"/>
              <a:gd name="connsiteY50" fmla="*/ 1349726 h 1617662"/>
              <a:gd name="connsiteX51" fmla="*/ 342640 w 1619250"/>
              <a:gd name="connsiteY51" fmla="*/ 1294298 h 1617662"/>
              <a:gd name="connsiteX52" fmla="*/ 209550 w 1619250"/>
              <a:gd name="connsiteY52" fmla="*/ 1354137 h 1617662"/>
              <a:gd name="connsiteX53" fmla="*/ 146050 w 1619250"/>
              <a:gd name="connsiteY53" fmla="*/ 1273175 h 1617662"/>
              <a:gd name="connsiteX54" fmla="*/ 232208 w 1619250"/>
              <a:gd name="connsiteY54" fmla="*/ 1157271 h 1617662"/>
              <a:gd name="connsiteX55" fmla="*/ 207227 w 1619250"/>
              <a:gd name="connsiteY55" fmla="*/ 1120016 h 1617662"/>
              <a:gd name="connsiteX56" fmla="*/ 189389 w 1619250"/>
              <a:gd name="connsiteY56" fmla="*/ 1074838 h 1617662"/>
              <a:gd name="connsiteX57" fmla="*/ 42862 w 1619250"/>
              <a:gd name="connsiteY57" fmla="*/ 1077912 h 1617662"/>
              <a:gd name="connsiteX58" fmla="*/ 14287 w 1619250"/>
              <a:gd name="connsiteY58" fmla="*/ 979487 h 1617662"/>
              <a:gd name="connsiteX59" fmla="*/ 140548 w 1619250"/>
              <a:gd name="connsiteY59" fmla="*/ 906174 h 1617662"/>
              <a:gd name="connsiteX60" fmla="*/ 134493 w 1619250"/>
              <a:gd name="connsiteY60" fmla="*/ 874043 h 1617662"/>
              <a:gd name="connsiteX61" fmla="*/ 132361 w 1619250"/>
              <a:gd name="connsiteY61" fmla="*/ 821076 h 1617662"/>
              <a:gd name="connsiteX62" fmla="*/ 0 w 1619250"/>
              <a:gd name="connsiteY62" fmla="*/ 769937 h 1617662"/>
              <a:gd name="connsiteX63" fmla="*/ 11112 w 1619250"/>
              <a:gd name="connsiteY63" fmla="*/ 668337 h 1617662"/>
              <a:gd name="connsiteX64" fmla="*/ 150722 w 1619250"/>
              <a:gd name="connsiteY64" fmla="*/ 648393 h 1617662"/>
              <a:gd name="connsiteX65" fmla="*/ 150953 w 1619250"/>
              <a:gd name="connsiteY65" fmla="*/ 647170 h 1617662"/>
              <a:gd name="connsiteX66" fmla="*/ 172903 w 1619250"/>
              <a:gd name="connsiteY66" fmla="*/ 575583 h 1617662"/>
              <a:gd name="connsiteX67" fmla="*/ 180932 w 1619250"/>
              <a:gd name="connsiteY67" fmla="*/ 557888 h 1617662"/>
              <a:gd name="connsiteX68" fmla="*/ 77787 w 1619250"/>
              <a:gd name="connsiteY68" fmla="*/ 458787 h 1617662"/>
              <a:gd name="connsiteX69" fmla="*/ 128587 w 1619250"/>
              <a:gd name="connsiteY69" fmla="*/ 368300 h 1617662"/>
              <a:gd name="connsiteX70" fmla="*/ 265788 w 1619250"/>
              <a:gd name="connsiteY70" fmla="*/ 404618 h 1617662"/>
              <a:gd name="connsiteX71" fmla="*/ 267819 w 1619250"/>
              <a:gd name="connsiteY71" fmla="*/ 401465 h 1617662"/>
              <a:gd name="connsiteX72" fmla="*/ 323724 w 1619250"/>
              <a:gd name="connsiteY72" fmla="*/ 342199 h 1617662"/>
              <a:gd name="connsiteX73" fmla="*/ 265112 w 1619250"/>
              <a:gd name="connsiteY73" fmla="*/ 209550 h 1617662"/>
              <a:gd name="connsiteX74" fmla="*/ 344487 w 1619250"/>
              <a:gd name="connsiteY74" fmla="*/ 146050 h 1617662"/>
              <a:gd name="connsiteX75" fmla="*/ 460547 w 1619250"/>
              <a:gd name="connsiteY75" fmla="*/ 232325 h 1617662"/>
              <a:gd name="connsiteX76" fmla="*/ 497312 w 1619250"/>
              <a:gd name="connsiteY76" fmla="*/ 207728 h 1617662"/>
              <a:gd name="connsiteX77" fmla="*/ 542279 w 1619250"/>
              <a:gd name="connsiteY77" fmla="*/ 190056 h 1617662"/>
              <a:gd name="connsiteX78" fmla="*/ 538162 w 1619250"/>
              <a:gd name="connsiteY78" fmla="*/ 42862 h 1617662"/>
              <a:gd name="connsiteX79" fmla="*/ 638174 w 1619250"/>
              <a:gd name="connsiteY79" fmla="*/ 14287 h 1617662"/>
              <a:gd name="connsiteX80" fmla="*/ 711825 w 1619250"/>
              <a:gd name="connsiteY80" fmla="*/ 142152 h 1617662"/>
              <a:gd name="connsiteX81" fmla="*/ 759983 w 1619250"/>
              <a:gd name="connsiteY81" fmla="*/ 133603 h 1617662"/>
              <a:gd name="connsiteX82" fmla="*/ 796385 w 1619250"/>
              <a:gd name="connsiteY82" fmla="*/ 134513 h 161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619250" h="1617662">
                <a:moveTo>
                  <a:pt x="847725" y="0"/>
                </a:moveTo>
                <a:lnTo>
                  <a:pt x="949326" y="11113"/>
                </a:lnTo>
                <a:lnTo>
                  <a:pt x="970985" y="154479"/>
                </a:lnTo>
                <a:lnTo>
                  <a:pt x="1020676" y="165666"/>
                </a:lnTo>
                <a:lnTo>
                  <a:pt x="1059385" y="182405"/>
                </a:lnTo>
                <a:lnTo>
                  <a:pt x="1158875" y="77787"/>
                </a:lnTo>
                <a:lnTo>
                  <a:pt x="1249362" y="128587"/>
                </a:lnTo>
                <a:lnTo>
                  <a:pt x="1212628" y="267361"/>
                </a:lnTo>
                <a:lnTo>
                  <a:pt x="1233852" y="281489"/>
                </a:lnTo>
                <a:lnTo>
                  <a:pt x="1276002" y="322146"/>
                </a:lnTo>
                <a:lnTo>
                  <a:pt x="1409700" y="263525"/>
                </a:lnTo>
                <a:lnTo>
                  <a:pt x="1473200" y="344488"/>
                </a:lnTo>
                <a:lnTo>
                  <a:pt x="1387587" y="458303"/>
                </a:lnTo>
                <a:lnTo>
                  <a:pt x="1394228" y="467599"/>
                </a:lnTo>
                <a:lnTo>
                  <a:pt x="1431944" y="542726"/>
                </a:lnTo>
                <a:lnTo>
                  <a:pt x="1574800" y="539750"/>
                </a:lnTo>
                <a:lnTo>
                  <a:pt x="1603375" y="638175"/>
                </a:lnTo>
                <a:lnTo>
                  <a:pt x="1477160" y="710875"/>
                </a:lnTo>
                <a:lnTo>
                  <a:pt x="1483169" y="742768"/>
                </a:lnTo>
                <a:lnTo>
                  <a:pt x="1485310" y="795975"/>
                </a:lnTo>
                <a:lnTo>
                  <a:pt x="1619250" y="847724"/>
                </a:lnTo>
                <a:lnTo>
                  <a:pt x="1606550" y="949324"/>
                </a:lnTo>
                <a:lnTo>
                  <a:pt x="1466784" y="969434"/>
                </a:lnTo>
                <a:lnTo>
                  <a:pt x="1466709" y="969830"/>
                </a:lnTo>
                <a:cubicBezTo>
                  <a:pt x="1460705" y="994163"/>
                  <a:pt x="1453369" y="1018089"/>
                  <a:pt x="1444759" y="1041504"/>
                </a:cubicBezTo>
                <a:lnTo>
                  <a:pt x="1436556" y="1059607"/>
                </a:lnTo>
                <a:lnTo>
                  <a:pt x="1539875" y="1158875"/>
                </a:lnTo>
                <a:lnTo>
                  <a:pt x="1490663" y="1247775"/>
                </a:lnTo>
                <a:lnTo>
                  <a:pt x="1352092" y="1212374"/>
                </a:lnTo>
                <a:lnTo>
                  <a:pt x="1349843" y="1215872"/>
                </a:lnTo>
                <a:lnTo>
                  <a:pt x="1294635" y="1274490"/>
                </a:lnTo>
                <a:lnTo>
                  <a:pt x="1354138" y="1408112"/>
                </a:lnTo>
                <a:lnTo>
                  <a:pt x="1273176" y="1473199"/>
                </a:lnTo>
                <a:lnTo>
                  <a:pt x="1157217" y="1385195"/>
                </a:lnTo>
                <a:lnTo>
                  <a:pt x="1120350" y="1409895"/>
                </a:lnTo>
                <a:lnTo>
                  <a:pt x="1075411" y="1427570"/>
                </a:lnTo>
                <a:lnTo>
                  <a:pt x="1079500" y="1574800"/>
                </a:lnTo>
                <a:lnTo>
                  <a:pt x="979488" y="1603375"/>
                </a:lnTo>
                <a:lnTo>
                  <a:pt x="906418" y="1476518"/>
                </a:lnTo>
                <a:lnTo>
                  <a:pt x="874521" y="1482591"/>
                </a:lnTo>
                <a:lnTo>
                  <a:pt x="821659" y="1484809"/>
                </a:lnTo>
                <a:lnTo>
                  <a:pt x="769938" y="1617662"/>
                </a:lnTo>
                <a:lnTo>
                  <a:pt x="668337" y="1606550"/>
                </a:lnTo>
                <a:lnTo>
                  <a:pt x="648200" y="1466596"/>
                </a:lnTo>
                <a:lnTo>
                  <a:pt x="647485" y="1466463"/>
                </a:lnTo>
                <a:cubicBezTo>
                  <a:pt x="623160" y="1460484"/>
                  <a:pt x="599240" y="1453170"/>
                  <a:pt x="575832" y="1444578"/>
                </a:cubicBezTo>
                <a:lnTo>
                  <a:pt x="558072" y="1436539"/>
                </a:lnTo>
                <a:lnTo>
                  <a:pt x="458787" y="1539875"/>
                </a:lnTo>
                <a:lnTo>
                  <a:pt x="368300" y="1489075"/>
                </a:lnTo>
                <a:lnTo>
                  <a:pt x="404648" y="1351758"/>
                </a:lnTo>
                <a:lnTo>
                  <a:pt x="401488" y="1349726"/>
                </a:lnTo>
                <a:lnTo>
                  <a:pt x="342640" y="1294298"/>
                </a:lnTo>
                <a:lnTo>
                  <a:pt x="209550" y="1354137"/>
                </a:lnTo>
                <a:lnTo>
                  <a:pt x="146050" y="1273175"/>
                </a:lnTo>
                <a:lnTo>
                  <a:pt x="232208" y="1157271"/>
                </a:lnTo>
                <a:lnTo>
                  <a:pt x="207227" y="1120016"/>
                </a:lnTo>
                <a:lnTo>
                  <a:pt x="189389" y="1074838"/>
                </a:lnTo>
                <a:lnTo>
                  <a:pt x="42862" y="1077912"/>
                </a:lnTo>
                <a:lnTo>
                  <a:pt x="14287" y="979487"/>
                </a:lnTo>
                <a:lnTo>
                  <a:pt x="140548" y="906174"/>
                </a:lnTo>
                <a:lnTo>
                  <a:pt x="134493" y="874043"/>
                </a:lnTo>
                <a:lnTo>
                  <a:pt x="132361" y="821076"/>
                </a:lnTo>
                <a:lnTo>
                  <a:pt x="0" y="769937"/>
                </a:lnTo>
                <a:lnTo>
                  <a:pt x="11112" y="668337"/>
                </a:lnTo>
                <a:lnTo>
                  <a:pt x="150722" y="648393"/>
                </a:lnTo>
                <a:lnTo>
                  <a:pt x="150953" y="647170"/>
                </a:lnTo>
                <a:cubicBezTo>
                  <a:pt x="156957" y="622865"/>
                  <a:pt x="164293" y="598967"/>
                  <a:pt x="172903" y="575583"/>
                </a:cubicBezTo>
                <a:lnTo>
                  <a:pt x="180932" y="557888"/>
                </a:lnTo>
                <a:lnTo>
                  <a:pt x="77787" y="458787"/>
                </a:lnTo>
                <a:lnTo>
                  <a:pt x="128587" y="368300"/>
                </a:lnTo>
                <a:lnTo>
                  <a:pt x="265788" y="404618"/>
                </a:lnTo>
                <a:lnTo>
                  <a:pt x="267819" y="401465"/>
                </a:lnTo>
                <a:lnTo>
                  <a:pt x="323724" y="342199"/>
                </a:lnTo>
                <a:lnTo>
                  <a:pt x="265112" y="209550"/>
                </a:lnTo>
                <a:lnTo>
                  <a:pt x="344487" y="146050"/>
                </a:lnTo>
                <a:lnTo>
                  <a:pt x="460547" y="232325"/>
                </a:lnTo>
                <a:lnTo>
                  <a:pt x="497312" y="207728"/>
                </a:lnTo>
                <a:lnTo>
                  <a:pt x="542279" y="190056"/>
                </a:lnTo>
                <a:lnTo>
                  <a:pt x="538162" y="42862"/>
                </a:lnTo>
                <a:lnTo>
                  <a:pt x="638174" y="14287"/>
                </a:lnTo>
                <a:lnTo>
                  <a:pt x="711825" y="142152"/>
                </a:lnTo>
                <a:lnTo>
                  <a:pt x="759983" y="133603"/>
                </a:lnTo>
                <a:lnTo>
                  <a:pt x="796385" y="134513"/>
                </a:lnTo>
                <a:close/>
              </a:path>
            </a:pathLst>
          </a:custGeom>
          <a:solidFill>
            <a:schemeClr val="accent2"/>
          </a:solidFill>
          <a:ln>
            <a:noFill/>
          </a:ln>
        </p:spPr>
        <p:txBody>
          <a:bodyPr vert="horz" wrap="square" lIns="83743" tIns="41872" rIns="83743" bIns="41872" numCol="1" anchor="t" anchorCtr="0" compatLnSpc="1">
            <a:noAutofit/>
          </a:bodyPr>
          <a:lstStyle/>
          <a:p>
            <a:pPr algn="just">
              <a:lnSpc>
                <a:spcPct val="120000"/>
              </a:lnSpc>
            </a:pPr>
            <a:endParaRPr lang="en-US"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6"/>
          <p:cNvSpPr/>
          <p:nvPr/>
        </p:nvSpPr>
        <p:spPr bwMode="auto">
          <a:xfrm>
            <a:off x="5584933" y="1876914"/>
            <a:ext cx="1075865" cy="1075865"/>
          </a:xfrm>
          <a:custGeom>
            <a:avLst/>
            <a:gdLst>
              <a:gd name="connsiteX0" fmla="*/ 615950 w 1174750"/>
              <a:gd name="connsiteY0" fmla="*/ 0 h 1174750"/>
              <a:gd name="connsiteX1" fmla="*/ 690562 w 1174750"/>
              <a:gd name="connsiteY1" fmla="*/ 7938 h 1174750"/>
              <a:gd name="connsiteX2" fmla="*/ 704967 w 1174750"/>
              <a:gd name="connsiteY2" fmla="*/ 112884 h 1174750"/>
              <a:gd name="connsiteX3" fmla="*/ 742050 w 1174750"/>
              <a:gd name="connsiteY3" fmla="*/ 121270 h 1174750"/>
              <a:gd name="connsiteX4" fmla="*/ 769468 w 1174750"/>
              <a:gd name="connsiteY4" fmla="*/ 133166 h 1174750"/>
              <a:gd name="connsiteX5" fmla="*/ 841375 w 1174750"/>
              <a:gd name="connsiteY5" fmla="*/ 57150 h 1174750"/>
              <a:gd name="connsiteX6" fmla="*/ 908050 w 1174750"/>
              <a:gd name="connsiteY6" fmla="*/ 93663 h 1174750"/>
              <a:gd name="connsiteX7" fmla="*/ 881353 w 1174750"/>
              <a:gd name="connsiteY7" fmla="*/ 195319 h 1174750"/>
              <a:gd name="connsiteX8" fmla="*/ 896621 w 1174750"/>
              <a:gd name="connsiteY8" fmla="*/ 205513 h 1174750"/>
              <a:gd name="connsiteX9" fmla="*/ 927173 w 1174750"/>
              <a:gd name="connsiteY9" fmla="*/ 235070 h 1174750"/>
              <a:gd name="connsiteX10" fmla="*/ 1022350 w 1174750"/>
              <a:gd name="connsiteY10" fmla="*/ 192087 h 1174750"/>
              <a:gd name="connsiteX11" fmla="*/ 1069975 w 1174750"/>
              <a:gd name="connsiteY11" fmla="*/ 250824 h 1174750"/>
              <a:gd name="connsiteX12" fmla="*/ 1008057 w 1174750"/>
              <a:gd name="connsiteY12" fmla="*/ 334058 h 1174750"/>
              <a:gd name="connsiteX13" fmla="*/ 1012850 w 1174750"/>
              <a:gd name="connsiteY13" fmla="*/ 340787 h 1174750"/>
              <a:gd name="connsiteX14" fmla="*/ 1035896 w 1174750"/>
              <a:gd name="connsiteY14" fmla="*/ 395218 h 1174750"/>
              <a:gd name="connsiteX15" fmla="*/ 1144588 w 1174750"/>
              <a:gd name="connsiteY15" fmla="*/ 392112 h 1174750"/>
              <a:gd name="connsiteX16" fmla="*/ 1165225 w 1174750"/>
              <a:gd name="connsiteY16" fmla="*/ 463549 h 1174750"/>
              <a:gd name="connsiteX17" fmla="*/ 1072819 w 1174750"/>
              <a:gd name="connsiteY17" fmla="*/ 516353 h 1174750"/>
              <a:gd name="connsiteX18" fmla="*/ 1077438 w 1174750"/>
              <a:gd name="connsiteY18" fmla="*/ 540687 h 1174750"/>
              <a:gd name="connsiteX19" fmla="*/ 1076865 w 1174750"/>
              <a:gd name="connsiteY19" fmla="*/ 577826 h 1174750"/>
              <a:gd name="connsiteX20" fmla="*/ 1174750 w 1174750"/>
              <a:gd name="connsiteY20" fmla="*/ 615950 h 1174750"/>
              <a:gd name="connsiteX21" fmla="*/ 1166813 w 1174750"/>
              <a:gd name="connsiteY21" fmla="*/ 690562 h 1174750"/>
              <a:gd name="connsiteX22" fmla="*/ 1062601 w 1174750"/>
              <a:gd name="connsiteY22" fmla="*/ 705007 h 1174750"/>
              <a:gd name="connsiteX23" fmla="*/ 1049710 w 1174750"/>
              <a:gd name="connsiteY23" fmla="*/ 757392 h 1174750"/>
              <a:gd name="connsiteX24" fmla="*/ 1043913 w 1174750"/>
              <a:gd name="connsiteY24" fmla="*/ 770170 h 1174750"/>
              <a:gd name="connsiteX25" fmla="*/ 1119188 w 1174750"/>
              <a:gd name="connsiteY25" fmla="*/ 841375 h 1174750"/>
              <a:gd name="connsiteX26" fmla="*/ 1082676 w 1174750"/>
              <a:gd name="connsiteY26" fmla="*/ 908050 h 1174750"/>
              <a:gd name="connsiteX27" fmla="*/ 982045 w 1174750"/>
              <a:gd name="connsiteY27" fmla="*/ 881886 h 1174750"/>
              <a:gd name="connsiteX28" fmla="*/ 980809 w 1174750"/>
              <a:gd name="connsiteY28" fmla="*/ 883806 h 1174750"/>
              <a:gd name="connsiteX29" fmla="*/ 940450 w 1174750"/>
              <a:gd name="connsiteY29" fmla="*/ 926599 h 1174750"/>
              <a:gd name="connsiteX30" fmla="*/ 982662 w 1174750"/>
              <a:gd name="connsiteY30" fmla="*/ 1022349 h 1174750"/>
              <a:gd name="connsiteX31" fmla="*/ 925512 w 1174750"/>
              <a:gd name="connsiteY31" fmla="*/ 1069974 h 1174750"/>
              <a:gd name="connsiteX32" fmla="*/ 840644 w 1174750"/>
              <a:gd name="connsiteY32" fmla="*/ 1006841 h 1174750"/>
              <a:gd name="connsiteX33" fmla="*/ 814145 w 1174750"/>
              <a:gd name="connsiteY33" fmla="*/ 1024591 h 1174750"/>
              <a:gd name="connsiteX34" fmla="*/ 781185 w 1174750"/>
              <a:gd name="connsiteY34" fmla="*/ 1037594 h 1174750"/>
              <a:gd name="connsiteX35" fmla="*/ 784225 w 1174750"/>
              <a:gd name="connsiteY35" fmla="*/ 1143000 h 1174750"/>
              <a:gd name="connsiteX36" fmla="*/ 711200 w 1174750"/>
              <a:gd name="connsiteY36" fmla="*/ 1163637 h 1174750"/>
              <a:gd name="connsiteX37" fmla="*/ 658868 w 1174750"/>
              <a:gd name="connsiteY37" fmla="*/ 1073062 h 1174750"/>
              <a:gd name="connsiteX38" fmla="*/ 635880 w 1174750"/>
              <a:gd name="connsiteY38" fmla="*/ 1077436 h 1174750"/>
              <a:gd name="connsiteX39" fmla="*/ 597489 w 1174750"/>
              <a:gd name="connsiteY39" fmla="*/ 1076843 h 1174750"/>
              <a:gd name="connsiteX40" fmla="*/ 560387 w 1174750"/>
              <a:gd name="connsiteY40" fmla="*/ 1174750 h 1174750"/>
              <a:gd name="connsiteX41" fmla="*/ 485774 w 1174750"/>
              <a:gd name="connsiteY41" fmla="*/ 1166813 h 1174750"/>
              <a:gd name="connsiteX42" fmla="*/ 470244 w 1174750"/>
              <a:gd name="connsiteY42" fmla="*/ 1062239 h 1174750"/>
              <a:gd name="connsiteX43" fmla="*/ 419327 w 1174750"/>
              <a:gd name="connsiteY43" fmla="*/ 1049708 h 1174750"/>
              <a:gd name="connsiteX44" fmla="*/ 404822 w 1174750"/>
              <a:gd name="connsiteY44" fmla="*/ 1043134 h 1174750"/>
              <a:gd name="connsiteX45" fmla="*/ 333374 w 1174750"/>
              <a:gd name="connsiteY45" fmla="*/ 1117600 h 1174750"/>
              <a:gd name="connsiteX46" fmla="*/ 268287 w 1174750"/>
              <a:gd name="connsiteY46" fmla="*/ 1081088 h 1174750"/>
              <a:gd name="connsiteX47" fmla="*/ 294359 w 1174750"/>
              <a:gd name="connsiteY47" fmla="*/ 981814 h 1174750"/>
              <a:gd name="connsiteX48" fmla="*/ 292795 w 1174750"/>
              <a:gd name="connsiteY48" fmla="*/ 980808 h 1174750"/>
              <a:gd name="connsiteX49" fmla="*/ 249696 w 1174750"/>
              <a:gd name="connsiteY49" fmla="*/ 940224 h 1174750"/>
              <a:gd name="connsiteX50" fmla="*/ 152399 w 1174750"/>
              <a:gd name="connsiteY50" fmla="*/ 982662 h 1174750"/>
              <a:gd name="connsiteX51" fmla="*/ 106362 w 1174750"/>
              <a:gd name="connsiteY51" fmla="*/ 925512 h 1174750"/>
              <a:gd name="connsiteX52" fmla="*/ 169531 w 1174750"/>
              <a:gd name="connsiteY52" fmla="*/ 840597 h 1174750"/>
              <a:gd name="connsiteX53" fmla="*/ 151782 w 1174750"/>
              <a:gd name="connsiteY53" fmla="*/ 814144 h 1174750"/>
              <a:gd name="connsiteX54" fmla="*/ 138529 w 1174750"/>
              <a:gd name="connsiteY54" fmla="*/ 780584 h 1174750"/>
              <a:gd name="connsiteX55" fmla="*/ 31749 w 1174750"/>
              <a:gd name="connsiteY55" fmla="*/ 782637 h 1174750"/>
              <a:gd name="connsiteX56" fmla="*/ 11112 w 1174750"/>
              <a:gd name="connsiteY56" fmla="*/ 712787 h 1174750"/>
              <a:gd name="connsiteX57" fmla="*/ 103243 w 1174750"/>
              <a:gd name="connsiteY57" fmla="*/ 658532 h 1174750"/>
              <a:gd name="connsiteX58" fmla="*/ 98900 w 1174750"/>
              <a:gd name="connsiteY58" fmla="*/ 635651 h 1174750"/>
              <a:gd name="connsiteX59" fmla="*/ 99486 w 1174750"/>
              <a:gd name="connsiteY59" fmla="*/ 597694 h 1174750"/>
              <a:gd name="connsiteX60" fmla="*/ 0 w 1174750"/>
              <a:gd name="connsiteY60" fmla="*/ 560387 h 1174750"/>
              <a:gd name="connsiteX61" fmla="*/ 7937 w 1174750"/>
              <a:gd name="connsiteY61" fmla="*/ 485775 h 1174750"/>
              <a:gd name="connsiteX62" fmla="*/ 114022 w 1174750"/>
              <a:gd name="connsiteY62" fmla="*/ 470174 h 1174750"/>
              <a:gd name="connsiteX63" fmla="*/ 126629 w 1174750"/>
              <a:gd name="connsiteY63" fmla="*/ 418946 h 1174750"/>
              <a:gd name="connsiteX64" fmla="*/ 132605 w 1174750"/>
              <a:gd name="connsiteY64" fmla="*/ 405771 h 1174750"/>
              <a:gd name="connsiteX65" fmla="*/ 57150 w 1174750"/>
              <a:gd name="connsiteY65" fmla="*/ 333375 h 1174750"/>
              <a:gd name="connsiteX66" fmla="*/ 93662 w 1174750"/>
              <a:gd name="connsiteY66" fmla="*/ 268287 h 1174750"/>
              <a:gd name="connsiteX67" fmla="*/ 194147 w 1174750"/>
              <a:gd name="connsiteY67" fmla="*/ 294677 h 1174750"/>
              <a:gd name="connsiteX68" fmla="*/ 195530 w 1174750"/>
              <a:gd name="connsiteY68" fmla="*/ 292531 h 1174750"/>
              <a:gd name="connsiteX69" fmla="*/ 235678 w 1174750"/>
              <a:gd name="connsiteY69" fmla="*/ 249961 h 1174750"/>
              <a:gd name="connsiteX70" fmla="*/ 192087 w 1174750"/>
              <a:gd name="connsiteY70" fmla="*/ 152400 h 1174750"/>
              <a:gd name="connsiteX71" fmla="*/ 250824 w 1174750"/>
              <a:gd name="connsiteY71" fmla="*/ 106362 h 1174750"/>
              <a:gd name="connsiteX72" fmla="*/ 335694 w 1174750"/>
              <a:gd name="connsiteY72" fmla="*/ 169496 h 1174750"/>
              <a:gd name="connsiteX73" fmla="*/ 362193 w 1174750"/>
              <a:gd name="connsiteY73" fmla="*/ 151746 h 1174750"/>
              <a:gd name="connsiteX74" fmla="*/ 395198 w 1174750"/>
              <a:gd name="connsiteY74" fmla="*/ 138726 h 1174750"/>
              <a:gd name="connsiteX75" fmla="*/ 392112 w 1174750"/>
              <a:gd name="connsiteY75" fmla="*/ 31750 h 1174750"/>
              <a:gd name="connsiteX76" fmla="*/ 463549 w 1174750"/>
              <a:gd name="connsiteY76" fmla="*/ 11112 h 1174750"/>
              <a:gd name="connsiteX77" fmla="*/ 518238 w 1174750"/>
              <a:gd name="connsiteY77" fmla="*/ 103979 h 1174750"/>
              <a:gd name="connsiteX78" fmla="*/ 552910 w 1174750"/>
              <a:gd name="connsiteY78" fmla="*/ 97845 h 1174750"/>
              <a:gd name="connsiteX79" fmla="*/ 577990 w 1174750"/>
              <a:gd name="connsiteY79" fmla="*/ 98490 h 117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1174750" h="1174750">
                <a:moveTo>
                  <a:pt x="615950" y="0"/>
                </a:moveTo>
                <a:lnTo>
                  <a:pt x="690562" y="7938"/>
                </a:lnTo>
                <a:lnTo>
                  <a:pt x="704967" y="112884"/>
                </a:lnTo>
                <a:lnTo>
                  <a:pt x="742050" y="121270"/>
                </a:lnTo>
                <a:lnTo>
                  <a:pt x="769468" y="133166"/>
                </a:lnTo>
                <a:lnTo>
                  <a:pt x="841375" y="57150"/>
                </a:lnTo>
                <a:lnTo>
                  <a:pt x="908050" y="93663"/>
                </a:lnTo>
                <a:lnTo>
                  <a:pt x="881353" y="195319"/>
                </a:lnTo>
                <a:lnTo>
                  <a:pt x="896621" y="205513"/>
                </a:lnTo>
                <a:lnTo>
                  <a:pt x="927173" y="235070"/>
                </a:lnTo>
                <a:lnTo>
                  <a:pt x="1022350" y="192087"/>
                </a:lnTo>
                <a:lnTo>
                  <a:pt x="1069975" y="250824"/>
                </a:lnTo>
                <a:lnTo>
                  <a:pt x="1008057" y="334058"/>
                </a:lnTo>
                <a:lnTo>
                  <a:pt x="1012850" y="340787"/>
                </a:lnTo>
                <a:lnTo>
                  <a:pt x="1035896" y="395218"/>
                </a:lnTo>
                <a:lnTo>
                  <a:pt x="1144588" y="392112"/>
                </a:lnTo>
                <a:lnTo>
                  <a:pt x="1165225" y="463549"/>
                </a:lnTo>
                <a:lnTo>
                  <a:pt x="1072819" y="516353"/>
                </a:lnTo>
                <a:lnTo>
                  <a:pt x="1077438" y="540687"/>
                </a:lnTo>
                <a:lnTo>
                  <a:pt x="1076865" y="577826"/>
                </a:lnTo>
                <a:lnTo>
                  <a:pt x="1174750" y="615950"/>
                </a:lnTo>
                <a:lnTo>
                  <a:pt x="1166813" y="690562"/>
                </a:lnTo>
                <a:lnTo>
                  <a:pt x="1062601" y="705007"/>
                </a:lnTo>
                <a:lnTo>
                  <a:pt x="1049710" y="757392"/>
                </a:lnTo>
                <a:lnTo>
                  <a:pt x="1043913" y="770170"/>
                </a:lnTo>
                <a:lnTo>
                  <a:pt x="1119188" y="841375"/>
                </a:lnTo>
                <a:lnTo>
                  <a:pt x="1082676" y="908050"/>
                </a:lnTo>
                <a:lnTo>
                  <a:pt x="982045" y="881886"/>
                </a:lnTo>
                <a:lnTo>
                  <a:pt x="980809" y="883806"/>
                </a:lnTo>
                <a:lnTo>
                  <a:pt x="940450" y="926599"/>
                </a:lnTo>
                <a:lnTo>
                  <a:pt x="982662" y="1022349"/>
                </a:lnTo>
                <a:lnTo>
                  <a:pt x="925512" y="1069974"/>
                </a:lnTo>
                <a:lnTo>
                  <a:pt x="840644" y="1006841"/>
                </a:lnTo>
                <a:lnTo>
                  <a:pt x="814145" y="1024591"/>
                </a:lnTo>
                <a:lnTo>
                  <a:pt x="781185" y="1037594"/>
                </a:lnTo>
                <a:lnTo>
                  <a:pt x="784225" y="1143000"/>
                </a:lnTo>
                <a:lnTo>
                  <a:pt x="711200" y="1163637"/>
                </a:lnTo>
                <a:lnTo>
                  <a:pt x="658868" y="1073062"/>
                </a:lnTo>
                <a:lnTo>
                  <a:pt x="635880" y="1077436"/>
                </a:lnTo>
                <a:lnTo>
                  <a:pt x="597489" y="1076843"/>
                </a:lnTo>
                <a:lnTo>
                  <a:pt x="560387" y="1174750"/>
                </a:lnTo>
                <a:lnTo>
                  <a:pt x="485774" y="1166813"/>
                </a:lnTo>
                <a:lnTo>
                  <a:pt x="470244" y="1062239"/>
                </a:lnTo>
                <a:lnTo>
                  <a:pt x="419327" y="1049708"/>
                </a:lnTo>
                <a:lnTo>
                  <a:pt x="404822" y="1043134"/>
                </a:lnTo>
                <a:lnTo>
                  <a:pt x="333374" y="1117600"/>
                </a:lnTo>
                <a:lnTo>
                  <a:pt x="268287" y="1081088"/>
                </a:lnTo>
                <a:lnTo>
                  <a:pt x="294359" y="981814"/>
                </a:lnTo>
                <a:lnTo>
                  <a:pt x="292795" y="980808"/>
                </a:lnTo>
                <a:lnTo>
                  <a:pt x="249696" y="940224"/>
                </a:lnTo>
                <a:lnTo>
                  <a:pt x="152399" y="982662"/>
                </a:lnTo>
                <a:lnTo>
                  <a:pt x="106362" y="925512"/>
                </a:lnTo>
                <a:lnTo>
                  <a:pt x="169531" y="840597"/>
                </a:lnTo>
                <a:lnTo>
                  <a:pt x="151782" y="814144"/>
                </a:lnTo>
                <a:lnTo>
                  <a:pt x="138529" y="780584"/>
                </a:lnTo>
                <a:lnTo>
                  <a:pt x="31749" y="782637"/>
                </a:lnTo>
                <a:lnTo>
                  <a:pt x="11112" y="712787"/>
                </a:lnTo>
                <a:lnTo>
                  <a:pt x="103243" y="658532"/>
                </a:lnTo>
                <a:lnTo>
                  <a:pt x="98900" y="635651"/>
                </a:lnTo>
                <a:lnTo>
                  <a:pt x="99486" y="597694"/>
                </a:lnTo>
                <a:lnTo>
                  <a:pt x="0" y="560387"/>
                </a:lnTo>
                <a:lnTo>
                  <a:pt x="7937" y="485775"/>
                </a:lnTo>
                <a:lnTo>
                  <a:pt x="114022" y="470174"/>
                </a:lnTo>
                <a:lnTo>
                  <a:pt x="126629" y="418946"/>
                </a:lnTo>
                <a:lnTo>
                  <a:pt x="132605" y="405771"/>
                </a:lnTo>
                <a:lnTo>
                  <a:pt x="57150" y="333375"/>
                </a:lnTo>
                <a:lnTo>
                  <a:pt x="93662" y="268287"/>
                </a:lnTo>
                <a:lnTo>
                  <a:pt x="194147" y="294677"/>
                </a:lnTo>
                <a:lnTo>
                  <a:pt x="195530" y="292531"/>
                </a:lnTo>
                <a:lnTo>
                  <a:pt x="235678" y="249961"/>
                </a:lnTo>
                <a:lnTo>
                  <a:pt x="192087" y="152400"/>
                </a:lnTo>
                <a:lnTo>
                  <a:pt x="250824" y="106362"/>
                </a:lnTo>
                <a:lnTo>
                  <a:pt x="335694" y="169496"/>
                </a:lnTo>
                <a:lnTo>
                  <a:pt x="362193" y="151746"/>
                </a:lnTo>
                <a:lnTo>
                  <a:pt x="395198" y="138726"/>
                </a:lnTo>
                <a:lnTo>
                  <a:pt x="392112" y="31750"/>
                </a:lnTo>
                <a:lnTo>
                  <a:pt x="463549" y="11112"/>
                </a:lnTo>
                <a:lnTo>
                  <a:pt x="518238" y="103979"/>
                </a:lnTo>
                <a:lnTo>
                  <a:pt x="552910" y="97845"/>
                </a:lnTo>
                <a:lnTo>
                  <a:pt x="577990" y="98490"/>
                </a:lnTo>
                <a:close/>
              </a:path>
            </a:pathLst>
          </a:custGeom>
          <a:solidFill>
            <a:schemeClr val="accent1"/>
          </a:solidFill>
          <a:ln>
            <a:noFill/>
          </a:ln>
        </p:spPr>
        <p:txBody>
          <a:bodyPr vert="horz" wrap="square" lIns="83743" tIns="41872" rIns="83743" bIns="41872" numCol="1" anchor="t" anchorCtr="0" compatLnSpc="1">
            <a:noAutofit/>
          </a:bodyPr>
          <a:lstStyle/>
          <a:p>
            <a:pPr algn="just">
              <a:lnSpc>
                <a:spcPct val="120000"/>
              </a:lnSpc>
            </a:pPr>
            <a:endParaRPr lang="en-US"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Freeform 7"/>
          <p:cNvSpPr/>
          <p:nvPr/>
        </p:nvSpPr>
        <p:spPr bwMode="auto">
          <a:xfrm>
            <a:off x="6516864" y="2502079"/>
            <a:ext cx="594634" cy="594633"/>
          </a:xfrm>
          <a:custGeom>
            <a:avLst/>
            <a:gdLst>
              <a:gd name="connsiteX0" fmla="*/ 317500 w 649288"/>
              <a:gd name="connsiteY0" fmla="*/ 0 h 649287"/>
              <a:gd name="connsiteX1" fmla="*/ 393700 w 649288"/>
              <a:gd name="connsiteY1" fmla="*/ 7937 h 649287"/>
              <a:gd name="connsiteX2" fmla="*/ 412438 w 649288"/>
              <a:gd name="connsiteY2" fmla="*/ 93737 h 649287"/>
              <a:gd name="connsiteX3" fmla="*/ 433195 w 649288"/>
              <a:gd name="connsiteY3" fmla="*/ 101206 h 649287"/>
              <a:gd name="connsiteX4" fmla="*/ 466681 w 649288"/>
              <a:gd name="connsiteY4" fmla="*/ 121501 h 649287"/>
              <a:gd name="connsiteX5" fmla="*/ 547689 w 649288"/>
              <a:gd name="connsiteY5" fmla="*/ 88900 h 649287"/>
              <a:gd name="connsiteX6" fmla="*/ 596901 w 649288"/>
              <a:gd name="connsiteY6" fmla="*/ 147638 h 649287"/>
              <a:gd name="connsiteX7" fmla="*/ 550055 w 649288"/>
              <a:gd name="connsiteY7" fmla="*/ 220835 h 649287"/>
              <a:gd name="connsiteX8" fmla="*/ 559211 w 649288"/>
              <a:gd name="connsiteY8" fmla="*/ 239961 h 649287"/>
              <a:gd name="connsiteX9" fmla="*/ 569814 w 649288"/>
              <a:gd name="connsiteY9" fmla="*/ 280966 h 649287"/>
              <a:gd name="connsiteX10" fmla="*/ 649288 w 649288"/>
              <a:gd name="connsiteY10" fmla="*/ 314325 h 649287"/>
              <a:gd name="connsiteX11" fmla="*/ 642938 w 649288"/>
              <a:gd name="connsiteY11" fmla="*/ 392113 h 649287"/>
              <a:gd name="connsiteX12" fmla="*/ 556964 w 649288"/>
              <a:gd name="connsiteY12" fmla="*/ 410889 h 649287"/>
              <a:gd name="connsiteX13" fmla="*/ 549457 w 649288"/>
              <a:gd name="connsiteY13" fmla="*/ 431560 h 649287"/>
              <a:gd name="connsiteX14" fmla="*/ 527263 w 649288"/>
              <a:gd name="connsiteY14" fmla="*/ 467798 h 649287"/>
              <a:gd name="connsiteX15" fmla="*/ 560388 w 649288"/>
              <a:gd name="connsiteY15" fmla="*/ 547687 h 649287"/>
              <a:gd name="connsiteX16" fmla="*/ 500063 w 649288"/>
              <a:gd name="connsiteY16" fmla="*/ 598487 h 649287"/>
              <a:gd name="connsiteX17" fmla="*/ 424873 w 649288"/>
              <a:gd name="connsiteY17" fmla="*/ 549715 h 649287"/>
              <a:gd name="connsiteX18" fmla="*/ 410120 w 649288"/>
              <a:gd name="connsiteY18" fmla="*/ 556698 h 649287"/>
              <a:gd name="connsiteX19" fmla="*/ 368313 w 649288"/>
              <a:gd name="connsiteY19" fmla="*/ 567433 h 649287"/>
              <a:gd name="connsiteX20" fmla="*/ 333375 w 649288"/>
              <a:gd name="connsiteY20" fmla="*/ 649287 h 649287"/>
              <a:gd name="connsiteX21" fmla="*/ 255588 w 649288"/>
              <a:gd name="connsiteY21" fmla="*/ 642937 h 649287"/>
              <a:gd name="connsiteX22" fmla="*/ 237274 w 649288"/>
              <a:gd name="connsiteY22" fmla="*/ 554423 h 649287"/>
              <a:gd name="connsiteX23" fmla="*/ 217680 w 649288"/>
              <a:gd name="connsiteY23" fmla="*/ 547372 h 649287"/>
              <a:gd name="connsiteX24" fmla="*/ 184265 w 649288"/>
              <a:gd name="connsiteY24" fmla="*/ 527120 h 649287"/>
              <a:gd name="connsiteX25" fmla="*/ 101600 w 649288"/>
              <a:gd name="connsiteY25" fmla="*/ 560387 h 649287"/>
              <a:gd name="connsiteX26" fmla="*/ 52388 w 649288"/>
              <a:gd name="connsiteY26" fmla="*/ 501650 h 649287"/>
              <a:gd name="connsiteX27" fmla="*/ 100335 w 649288"/>
              <a:gd name="connsiteY27" fmla="*/ 426731 h 649287"/>
              <a:gd name="connsiteX28" fmla="*/ 91664 w 649288"/>
              <a:gd name="connsiteY28" fmla="*/ 408618 h 649287"/>
              <a:gd name="connsiteX29" fmla="*/ 81166 w 649288"/>
              <a:gd name="connsiteY29" fmla="*/ 368019 h 649287"/>
              <a:gd name="connsiteX30" fmla="*/ 0 w 649288"/>
              <a:gd name="connsiteY30" fmla="*/ 333375 h 649287"/>
              <a:gd name="connsiteX31" fmla="*/ 7937 w 649288"/>
              <a:gd name="connsiteY31" fmla="*/ 257175 h 649287"/>
              <a:gd name="connsiteX32" fmla="*/ 93624 w 649288"/>
              <a:gd name="connsiteY32" fmla="*/ 238462 h 649287"/>
              <a:gd name="connsiteX33" fmla="*/ 101418 w 649288"/>
              <a:gd name="connsiteY33" fmla="*/ 216983 h 649287"/>
              <a:gd name="connsiteX34" fmla="*/ 122826 w 649288"/>
              <a:gd name="connsiteY34" fmla="*/ 181954 h 649287"/>
              <a:gd name="connsiteX35" fmla="*/ 90488 w 649288"/>
              <a:gd name="connsiteY35" fmla="*/ 101599 h 649287"/>
              <a:gd name="connsiteX36" fmla="*/ 149225 w 649288"/>
              <a:gd name="connsiteY36" fmla="*/ 52387 h 649287"/>
              <a:gd name="connsiteX37" fmla="*/ 223287 w 649288"/>
              <a:gd name="connsiteY37" fmla="*/ 99786 h 649287"/>
              <a:gd name="connsiteX38" fmla="*/ 240755 w 649288"/>
              <a:gd name="connsiteY38" fmla="*/ 91494 h 649287"/>
              <a:gd name="connsiteX39" fmla="*/ 283081 w 649288"/>
              <a:gd name="connsiteY39" fmla="*/ 80640 h 64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49288" h="649287">
                <a:moveTo>
                  <a:pt x="317500" y="0"/>
                </a:moveTo>
                <a:lnTo>
                  <a:pt x="393700" y="7937"/>
                </a:lnTo>
                <a:lnTo>
                  <a:pt x="412438" y="93737"/>
                </a:lnTo>
                <a:lnTo>
                  <a:pt x="433195" y="101206"/>
                </a:lnTo>
                <a:lnTo>
                  <a:pt x="466681" y="121501"/>
                </a:lnTo>
                <a:lnTo>
                  <a:pt x="547689" y="88900"/>
                </a:lnTo>
                <a:lnTo>
                  <a:pt x="596901" y="147638"/>
                </a:lnTo>
                <a:lnTo>
                  <a:pt x="550055" y="220835"/>
                </a:lnTo>
                <a:lnTo>
                  <a:pt x="559211" y="239961"/>
                </a:lnTo>
                <a:lnTo>
                  <a:pt x="569814" y="280966"/>
                </a:lnTo>
                <a:lnTo>
                  <a:pt x="649288" y="314325"/>
                </a:lnTo>
                <a:lnTo>
                  <a:pt x="642938" y="392113"/>
                </a:lnTo>
                <a:lnTo>
                  <a:pt x="556964" y="410889"/>
                </a:lnTo>
                <a:lnTo>
                  <a:pt x="549457" y="431560"/>
                </a:lnTo>
                <a:lnTo>
                  <a:pt x="527263" y="467798"/>
                </a:lnTo>
                <a:lnTo>
                  <a:pt x="560388" y="547687"/>
                </a:lnTo>
                <a:lnTo>
                  <a:pt x="500063" y="598487"/>
                </a:lnTo>
                <a:lnTo>
                  <a:pt x="424873" y="549715"/>
                </a:lnTo>
                <a:lnTo>
                  <a:pt x="410120" y="556698"/>
                </a:lnTo>
                <a:lnTo>
                  <a:pt x="368313" y="567433"/>
                </a:lnTo>
                <a:lnTo>
                  <a:pt x="333375" y="649287"/>
                </a:lnTo>
                <a:lnTo>
                  <a:pt x="255588" y="642937"/>
                </a:lnTo>
                <a:lnTo>
                  <a:pt x="237274" y="554423"/>
                </a:lnTo>
                <a:lnTo>
                  <a:pt x="217680" y="547372"/>
                </a:lnTo>
                <a:lnTo>
                  <a:pt x="184265" y="527120"/>
                </a:lnTo>
                <a:lnTo>
                  <a:pt x="101600" y="560387"/>
                </a:lnTo>
                <a:lnTo>
                  <a:pt x="52388" y="501650"/>
                </a:lnTo>
                <a:lnTo>
                  <a:pt x="100335" y="426731"/>
                </a:lnTo>
                <a:lnTo>
                  <a:pt x="91664" y="408618"/>
                </a:lnTo>
                <a:lnTo>
                  <a:pt x="81166" y="368019"/>
                </a:lnTo>
                <a:lnTo>
                  <a:pt x="0" y="333375"/>
                </a:lnTo>
                <a:lnTo>
                  <a:pt x="7937" y="257175"/>
                </a:lnTo>
                <a:lnTo>
                  <a:pt x="93624" y="238462"/>
                </a:lnTo>
                <a:lnTo>
                  <a:pt x="101418" y="216983"/>
                </a:lnTo>
                <a:lnTo>
                  <a:pt x="122826" y="181954"/>
                </a:lnTo>
                <a:lnTo>
                  <a:pt x="90488" y="101599"/>
                </a:lnTo>
                <a:lnTo>
                  <a:pt x="149225" y="52387"/>
                </a:lnTo>
                <a:lnTo>
                  <a:pt x="223287" y="99786"/>
                </a:lnTo>
                <a:lnTo>
                  <a:pt x="240755" y="91494"/>
                </a:lnTo>
                <a:lnTo>
                  <a:pt x="283081" y="80640"/>
                </a:lnTo>
                <a:close/>
              </a:path>
            </a:pathLst>
          </a:custGeom>
          <a:solidFill>
            <a:schemeClr val="accent3"/>
          </a:solidFill>
          <a:ln>
            <a:noFill/>
          </a:ln>
        </p:spPr>
        <p:txBody>
          <a:bodyPr vert="horz" wrap="square" lIns="83743" tIns="41872" rIns="83743" bIns="41872" numCol="1" anchor="t" anchorCtr="0" compatLnSpc="1">
            <a:noAutofit/>
          </a:bodyPr>
          <a:lstStyle/>
          <a:p>
            <a:pPr algn="just">
              <a:lnSpc>
                <a:spcPct val="120000"/>
              </a:lnSpc>
            </a:pPr>
            <a:endParaRPr lang="en-US"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Freeform 8"/>
          <p:cNvSpPr/>
          <p:nvPr/>
        </p:nvSpPr>
        <p:spPr bwMode="auto">
          <a:xfrm>
            <a:off x="5552949" y="2994939"/>
            <a:ext cx="1705392" cy="1703938"/>
          </a:xfrm>
          <a:custGeom>
            <a:avLst/>
            <a:gdLst>
              <a:gd name="connsiteX0" fmla="*/ 925512 w 1862137"/>
              <a:gd name="connsiteY0" fmla="*/ 0 h 1860550"/>
              <a:gd name="connsiteX1" fmla="*/ 978984 w 1862137"/>
              <a:gd name="connsiteY1" fmla="*/ 157330 h 1860550"/>
              <a:gd name="connsiteX2" fmla="*/ 1037671 w 1862137"/>
              <a:gd name="connsiteY2" fmla="*/ 159757 h 1860550"/>
              <a:gd name="connsiteX3" fmla="*/ 1083692 w 1862137"/>
              <a:gd name="connsiteY3" fmla="*/ 170718 h 1860550"/>
              <a:gd name="connsiteX4" fmla="*/ 1176338 w 1862137"/>
              <a:gd name="connsiteY4" fmla="*/ 31750 h 1860550"/>
              <a:gd name="connsiteX5" fmla="*/ 1289050 w 1862137"/>
              <a:gd name="connsiteY5" fmla="*/ 69850 h 1860550"/>
              <a:gd name="connsiteX6" fmla="*/ 1275692 w 1862137"/>
              <a:gd name="connsiteY6" fmla="*/ 236320 h 1860550"/>
              <a:gd name="connsiteX7" fmla="*/ 1319008 w 1862137"/>
              <a:gd name="connsiteY7" fmla="*/ 255918 h 1860550"/>
              <a:gd name="connsiteX8" fmla="*/ 1358662 w 1862137"/>
              <a:gd name="connsiteY8" fmla="*/ 284075 h 1860550"/>
              <a:gd name="connsiteX9" fmla="*/ 1495425 w 1862137"/>
              <a:gd name="connsiteY9" fmla="*/ 190500 h 1860550"/>
              <a:gd name="connsiteX10" fmla="*/ 1585912 w 1862137"/>
              <a:gd name="connsiteY10" fmla="*/ 268288 h 1860550"/>
              <a:gd name="connsiteX11" fmla="*/ 1511895 w 1862137"/>
              <a:gd name="connsiteY11" fmla="*/ 417350 h 1860550"/>
              <a:gd name="connsiteX12" fmla="*/ 1546743 w 1862137"/>
              <a:gd name="connsiteY12" fmla="*/ 454238 h 1860550"/>
              <a:gd name="connsiteX13" fmla="*/ 1576521 w 1862137"/>
              <a:gd name="connsiteY13" fmla="*/ 502126 h 1860550"/>
              <a:gd name="connsiteX14" fmla="*/ 1741488 w 1862137"/>
              <a:gd name="connsiteY14" fmla="*/ 468313 h 1860550"/>
              <a:gd name="connsiteX15" fmla="*/ 1793875 w 1862137"/>
              <a:gd name="connsiteY15" fmla="*/ 573088 h 1860550"/>
              <a:gd name="connsiteX16" fmla="*/ 1667696 w 1862137"/>
              <a:gd name="connsiteY16" fmla="*/ 681097 h 1860550"/>
              <a:gd name="connsiteX17" fmla="*/ 1684884 w 1862137"/>
              <a:gd name="connsiteY17" fmla="*/ 735702 h 1860550"/>
              <a:gd name="connsiteX18" fmla="*/ 1693262 w 1862137"/>
              <a:gd name="connsiteY18" fmla="*/ 776085 h 1860550"/>
              <a:gd name="connsiteX19" fmla="*/ 1854200 w 1862137"/>
              <a:gd name="connsiteY19" fmla="*/ 806450 h 1860550"/>
              <a:gd name="connsiteX20" fmla="*/ 1862137 w 1862137"/>
              <a:gd name="connsiteY20" fmla="*/ 925513 h 1860550"/>
              <a:gd name="connsiteX21" fmla="*/ 1704727 w 1862137"/>
              <a:gd name="connsiteY21" fmla="*/ 977642 h 1860550"/>
              <a:gd name="connsiteX22" fmla="*/ 1702277 w 1862137"/>
              <a:gd name="connsiteY22" fmla="*/ 1036783 h 1860550"/>
              <a:gd name="connsiteX23" fmla="*/ 1691105 w 1862137"/>
              <a:gd name="connsiteY23" fmla="*/ 1083603 h 1860550"/>
              <a:gd name="connsiteX24" fmla="*/ 1830387 w 1862137"/>
              <a:gd name="connsiteY24" fmla="*/ 1174750 h 1860550"/>
              <a:gd name="connsiteX25" fmla="*/ 1792287 w 1862137"/>
              <a:gd name="connsiteY25" fmla="*/ 1285875 h 1860550"/>
              <a:gd name="connsiteX26" fmla="*/ 1625658 w 1862137"/>
              <a:gd name="connsiteY26" fmla="*/ 1274561 h 1860550"/>
              <a:gd name="connsiteX27" fmla="*/ 1606030 w 1862137"/>
              <a:gd name="connsiteY27" fmla="*/ 1317868 h 1860550"/>
              <a:gd name="connsiteX28" fmla="*/ 1577382 w 1862137"/>
              <a:gd name="connsiteY28" fmla="*/ 1358141 h 1860550"/>
              <a:gd name="connsiteX29" fmla="*/ 1671637 w 1862137"/>
              <a:gd name="connsiteY29" fmla="*/ 1495425 h 1860550"/>
              <a:gd name="connsiteX30" fmla="*/ 1593850 w 1862137"/>
              <a:gd name="connsiteY30" fmla="*/ 1584325 h 1860550"/>
              <a:gd name="connsiteX31" fmla="*/ 1444760 w 1862137"/>
              <a:gd name="connsiteY31" fmla="*/ 1510294 h 1860550"/>
              <a:gd name="connsiteX32" fmla="*/ 1407533 w 1862137"/>
              <a:gd name="connsiteY32" fmla="*/ 1545400 h 1860550"/>
              <a:gd name="connsiteX33" fmla="*/ 1359818 w 1862137"/>
              <a:gd name="connsiteY33" fmla="*/ 1575017 h 1860550"/>
              <a:gd name="connsiteX34" fmla="*/ 1393825 w 1862137"/>
              <a:gd name="connsiteY34" fmla="*/ 1739900 h 1860550"/>
              <a:gd name="connsiteX35" fmla="*/ 1289050 w 1862137"/>
              <a:gd name="connsiteY35" fmla="*/ 1792287 h 1860550"/>
              <a:gd name="connsiteX36" fmla="*/ 1181011 w 1862137"/>
              <a:gd name="connsiteY36" fmla="*/ 1666074 h 1860550"/>
              <a:gd name="connsiteX37" fmla="*/ 1125816 w 1862137"/>
              <a:gd name="connsiteY37" fmla="*/ 1683417 h 1860550"/>
              <a:gd name="connsiteX38" fmla="*/ 1086058 w 1862137"/>
              <a:gd name="connsiteY38" fmla="*/ 1691651 h 1860550"/>
              <a:gd name="connsiteX39" fmla="*/ 1055688 w 1862137"/>
              <a:gd name="connsiteY39" fmla="*/ 1852613 h 1860550"/>
              <a:gd name="connsiteX40" fmla="*/ 936625 w 1862137"/>
              <a:gd name="connsiteY40" fmla="*/ 1860550 h 1860550"/>
              <a:gd name="connsiteX41" fmla="*/ 883154 w 1862137"/>
              <a:gd name="connsiteY41" fmla="*/ 1703221 h 1860550"/>
              <a:gd name="connsiteX42" fmla="*/ 824467 w 1862137"/>
              <a:gd name="connsiteY42" fmla="*/ 1700794 h 1860550"/>
              <a:gd name="connsiteX43" fmla="*/ 777857 w 1862137"/>
              <a:gd name="connsiteY43" fmla="*/ 1689693 h 1860550"/>
              <a:gd name="connsiteX44" fmla="*/ 685800 w 1862137"/>
              <a:gd name="connsiteY44" fmla="*/ 1828800 h 1860550"/>
              <a:gd name="connsiteX45" fmla="*/ 574675 w 1862137"/>
              <a:gd name="connsiteY45" fmla="*/ 1789113 h 1860550"/>
              <a:gd name="connsiteX46" fmla="*/ 586948 w 1862137"/>
              <a:gd name="connsiteY46" fmla="*/ 1624458 h 1860550"/>
              <a:gd name="connsiteX47" fmla="*/ 543130 w 1862137"/>
              <a:gd name="connsiteY47" fmla="*/ 1604634 h 1860550"/>
              <a:gd name="connsiteX48" fmla="*/ 502741 w 1862137"/>
              <a:gd name="connsiteY48" fmla="*/ 1575955 h 1860550"/>
              <a:gd name="connsiteX49" fmla="*/ 366712 w 1862137"/>
              <a:gd name="connsiteY49" fmla="*/ 1670050 h 1860550"/>
              <a:gd name="connsiteX50" fmla="*/ 276225 w 1862137"/>
              <a:gd name="connsiteY50" fmla="*/ 1592263 h 1860550"/>
              <a:gd name="connsiteX51" fmla="*/ 350241 w 1862137"/>
              <a:gd name="connsiteY51" fmla="*/ 1443201 h 1860550"/>
              <a:gd name="connsiteX52" fmla="*/ 315394 w 1862137"/>
              <a:gd name="connsiteY52" fmla="*/ 1406314 h 1860550"/>
              <a:gd name="connsiteX53" fmla="*/ 285679 w 1862137"/>
              <a:gd name="connsiteY53" fmla="*/ 1358527 h 1860550"/>
              <a:gd name="connsiteX54" fmla="*/ 122237 w 1862137"/>
              <a:gd name="connsiteY54" fmla="*/ 1392237 h 1860550"/>
              <a:gd name="connsiteX55" fmla="*/ 68262 w 1862137"/>
              <a:gd name="connsiteY55" fmla="*/ 1285875 h 1860550"/>
              <a:gd name="connsiteX56" fmla="*/ 194297 w 1862137"/>
              <a:gd name="connsiteY56" fmla="*/ 1178997 h 1860550"/>
              <a:gd name="connsiteX57" fmla="*/ 177253 w 1862137"/>
              <a:gd name="connsiteY57" fmla="*/ 1124849 h 1860550"/>
              <a:gd name="connsiteX58" fmla="*/ 168617 w 1862137"/>
              <a:gd name="connsiteY58" fmla="*/ 1083223 h 1860550"/>
              <a:gd name="connsiteX59" fmla="*/ 7937 w 1862137"/>
              <a:gd name="connsiteY59" fmla="*/ 1054100 h 1860550"/>
              <a:gd name="connsiteX60" fmla="*/ 0 w 1862137"/>
              <a:gd name="connsiteY60" fmla="*/ 935037 h 1860550"/>
              <a:gd name="connsiteX61" fmla="*/ 157410 w 1862137"/>
              <a:gd name="connsiteY61" fmla="*/ 882908 h 1860550"/>
              <a:gd name="connsiteX62" fmla="*/ 159860 w 1862137"/>
              <a:gd name="connsiteY62" fmla="*/ 823769 h 1860550"/>
              <a:gd name="connsiteX63" fmla="*/ 171108 w 1862137"/>
              <a:gd name="connsiteY63" fmla="*/ 776628 h 1860550"/>
              <a:gd name="connsiteX64" fmla="*/ 33337 w 1862137"/>
              <a:gd name="connsiteY64" fmla="*/ 685801 h 1860550"/>
              <a:gd name="connsiteX65" fmla="*/ 71437 w 1862137"/>
              <a:gd name="connsiteY65" fmla="*/ 573088 h 1860550"/>
              <a:gd name="connsiteX66" fmla="*/ 236742 w 1862137"/>
              <a:gd name="connsiteY66" fmla="*/ 585409 h 1860550"/>
              <a:gd name="connsiteX67" fmla="*/ 256107 w 1862137"/>
              <a:gd name="connsiteY67" fmla="*/ 542684 h 1860550"/>
              <a:gd name="connsiteX68" fmla="*/ 284755 w 1862137"/>
              <a:gd name="connsiteY68" fmla="*/ 502410 h 1860550"/>
              <a:gd name="connsiteX69" fmla="*/ 190500 w 1862137"/>
              <a:gd name="connsiteY69" fmla="*/ 365125 h 1860550"/>
              <a:gd name="connsiteX70" fmla="*/ 268287 w 1862137"/>
              <a:gd name="connsiteY70" fmla="*/ 276225 h 1860550"/>
              <a:gd name="connsiteX71" fmla="*/ 417378 w 1862137"/>
              <a:gd name="connsiteY71" fmla="*/ 350256 h 1860550"/>
              <a:gd name="connsiteX72" fmla="*/ 454604 w 1862137"/>
              <a:gd name="connsiteY72" fmla="*/ 315152 h 1860550"/>
              <a:gd name="connsiteX73" fmla="*/ 502320 w 1862137"/>
              <a:gd name="connsiteY73" fmla="*/ 285534 h 1860550"/>
              <a:gd name="connsiteX74" fmla="*/ 468312 w 1862137"/>
              <a:gd name="connsiteY74" fmla="*/ 120651 h 1860550"/>
              <a:gd name="connsiteX75" fmla="*/ 574675 w 1862137"/>
              <a:gd name="connsiteY75" fmla="*/ 68263 h 1860550"/>
              <a:gd name="connsiteX76" fmla="*/ 682378 w 1862137"/>
              <a:gd name="connsiteY76" fmla="*/ 194084 h 1860550"/>
              <a:gd name="connsiteX77" fmla="*/ 736321 w 1862137"/>
              <a:gd name="connsiteY77" fmla="*/ 177134 h 1860550"/>
              <a:gd name="connsiteX78" fmla="*/ 777732 w 1862137"/>
              <a:gd name="connsiteY78" fmla="*/ 168558 h 1860550"/>
              <a:gd name="connsiteX79" fmla="*/ 808037 w 1862137"/>
              <a:gd name="connsiteY79" fmla="*/ 7937 h 186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1862137" h="1860550">
                <a:moveTo>
                  <a:pt x="925512" y="0"/>
                </a:moveTo>
                <a:lnTo>
                  <a:pt x="978984" y="157330"/>
                </a:lnTo>
                <a:lnTo>
                  <a:pt x="1037671" y="159757"/>
                </a:lnTo>
                <a:lnTo>
                  <a:pt x="1083692" y="170718"/>
                </a:lnTo>
                <a:lnTo>
                  <a:pt x="1176338" y="31750"/>
                </a:lnTo>
                <a:lnTo>
                  <a:pt x="1289050" y="69850"/>
                </a:lnTo>
                <a:lnTo>
                  <a:pt x="1275692" y="236320"/>
                </a:lnTo>
                <a:lnTo>
                  <a:pt x="1319008" y="255918"/>
                </a:lnTo>
                <a:lnTo>
                  <a:pt x="1358662" y="284075"/>
                </a:lnTo>
                <a:lnTo>
                  <a:pt x="1495425" y="190500"/>
                </a:lnTo>
                <a:lnTo>
                  <a:pt x="1585912" y="268288"/>
                </a:lnTo>
                <a:lnTo>
                  <a:pt x="1511895" y="417350"/>
                </a:lnTo>
                <a:lnTo>
                  <a:pt x="1546743" y="454238"/>
                </a:lnTo>
                <a:lnTo>
                  <a:pt x="1576521" y="502126"/>
                </a:lnTo>
                <a:lnTo>
                  <a:pt x="1741488" y="468313"/>
                </a:lnTo>
                <a:lnTo>
                  <a:pt x="1793875" y="573088"/>
                </a:lnTo>
                <a:lnTo>
                  <a:pt x="1667696" y="681097"/>
                </a:lnTo>
                <a:lnTo>
                  <a:pt x="1684884" y="735702"/>
                </a:lnTo>
                <a:lnTo>
                  <a:pt x="1693262" y="776085"/>
                </a:lnTo>
                <a:lnTo>
                  <a:pt x="1854200" y="806450"/>
                </a:lnTo>
                <a:lnTo>
                  <a:pt x="1862137" y="925513"/>
                </a:lnTo>
                <a:lnTo>
                  <a:pt x="1704727" y="977642"/>
                </a:lnTo>
                <a:lnTo>
                  <a:pt x="1702277" y="1036783"/>
                </a:lnTo>
                <a:lnTo>
                  <a:pt x="1691105" y="1083603"/>
                </a:lnTo>
                <a:lnTo>
                  <a:pt x="1830387" y="1174750"/>
                </a:lnTo>
                <a:lnTo>
                  <a:pt x="1792287" y="1285875"/>
                </a:lnTo>
                <a:lnTo>
                  <a:pt x="1625658" y="1274561"/>
                </a:lnTo>
                <a:lnTo>
                  <a:pt x="1606030" y="1317868"/>
                </a:lnTo>
                <a:lnTo>
                  <a:pt x="1577382" y="1358141"/>
                </a:lnTo>
                <a:lnTo>
                  <a:pt x="1671637" y="1495425"/>
                </a:lnTo>
                <a:lnTo>
                  <a:pt x="1593850" y="1584325"/>
                </a:lnTo>
                <a:lnTo>
                  <a:pt x="1444760" y="1510294"/>
                </a:lnTo>
                <a:lnTo>
                  <a:pt x="1407533" y="1545400"/>
                </a:lnTo>
                <a:lnTo>
                  <a:pt x="1359818" y="1575017"/>
                </a:lnTo>
                <a:lnTo>
                  <a:pt x="1393825" y="1739900"/>
                </a:lnTo>
                <a:lnTo>
                  <a:pt x="1289050" y="1792287"/>
                </a:lnTo>
                <a:lnTo>
                  <a:pt x="1181011" y="1666074"/>
                </a:lnTo>
                <a:lnTo>
                  <a:pt x="1125816" y="1683417"/>
                </a:lnTo>
                <a:lnTo>
                  <a:pt x="1086058" y="1691651"/>
                </a:lnTo>
                <a:lnTo>
                  <a:pt x="1055688" y="1852613"/>
                </a:lnTo>
                <a:lnTo>
                  <a:pt x="936625" y="1860550"/>
                </a:lnTo>
                <a:lnTo>
                  <a:pt x="883154" y="1703221"/>
                </a:lnTo>
                <a:lnTo>
                  <a:pt x="824467" y="1700794"/>
                </a:lnTo>
                <a:lnTo>
                  <a:pt x="777857" y="1689693"/>
                </a:lnTo>
                <a:lnTo>
                  <a:pt x="685800" y="1828800"/>
                </a:lnTo>
                <a:lnTo>
                  <a:pt x="574675" y="1789113"/>
                </a:lnTo>
                <a:lnTo>
                  <a:pt x="586948" y="1624458"/>
                </a:lnTo>
                <a:lnTo>
                  <a:pt x="543130" y="1604634"/>
                </a:lnTo>
                <a:lnTo>
                  <a:pt x="502741" y="1575955"/>
                </a:lnTo>
                <a:lnTo>
                  <a:pt x="366712" y="1670050"/>
                </a:lnTo>
                <a:lnTo>
                  <a:pt x="276225" y="1592263"/>
                </a:lnTo>
                <a:lnTo>
                  <a:pt x="350241" y="1443201"/>
                </a:lnTo>
                <a:lnTo>
                  <a:pt x="315394" y="1406314"/>
                </a:lnTo>
                <a:lnTo>
                  <a:pt x="285679" y="1358527"/>
                </a:lnTo>
                <a:lnTo>
                  <a:pt x="122237" y="1392237"/>
                </a:lnTo>
                <a:lnTo>
                  <a:pt x="68262" y="1285875"/>
                </a:lnTo>
                <a:lnTo>
                  <a:pt x="194297" y="1178997"/>
                </a:lnTo>
                <a:lnTo>
                  <a:pt x="177253" y="1124849"/>
                </a:lnTo>
                <a:lnTo>
                  <a:pt x="168617" y="1083223"/>
                </a:lnTo>
                <a:lnTo>
                  <a:pt x="7937" y="1054100"/>
                </a:lnTo>
                <a:lnTo>
                  <a:pt x="0" y="935037"/>
                </a:lnTo>
                <a:lnTo>
                  <a:pt x="157410" y="882908"/>
                </a:lnTo>
                <a:lnTo>
                  <a:pt x="159860" y="823769"/>
                </a:lnTo>
                <a:lnTo>
                  <a:pt x="171108" y="776628"/>
                </a:lnTo>
                <a:lnTo>
                  <a:pt x="33337" y="685801"/>
                </a:lnTo>
                <a:lnTo>
                  <a:pt x="71437" y="573088"/>
                </a:lnTo>
                <a:lnTo>
                  <a:pt x="236742" y="585409"/>
                </a:lnTo>
                <a:lnTo>
                  <a:pt x="256107" y="542684"/>
                </a:lnTo>
                <a:lnTo>
                  <a:pt x="284755" y="502410"/>
                </a:lnTo>
                <a:lnTo>
                  <a:pt x="190500" y="365125"/>
                </a:lnTo>
                <a:lnTo>
                  <a:pt x="268287" y="276225"/>
                </a:lnTo>
                <a:lnTo>
                  <a:pt x="417378" y="350256"/>
                </a:lnTo>
                <a:lnTo>
                  <a:pt x="454604" y="315152"/>
                </a:lnTo>
                <a:lnTo>
                  <a:pt x="502320" y="285534"/>
                </a:lnTo>
                <a:lnTo>
                  <a:pt x="468312" y="120651"/>
                </a:lnTo>
                <a:lnTo>
                  <a:pt x="574675" y="68263"/>
                </a:lnTo>
                <a:lnTo>
                  <a:pt x="682378" y="194084"/>
                </a:lnTo>
                <a:lnTo>
                  <a:pt x="736321" y="177134"/>
                </a:lnTo>
                <a:lnTo>
                  <a:pt x="777732" y="168558"/>
                </a:lnTo>
                <a:lnTo>
                  <a:pt x="808037" y="7937"/>
                </a:lnTo>
                <a:close/>
              </a:path>
            </a:pathLst>
          </a:custGeom>
          <a:solidFill>
            <a:schemeClr val="accent4"/>
          </a:solidFill>
          <a:ln>
            <a:noFill/>
          </a:ln>
        </p:spPr>
        <p:txBody>
          <a:bodyPr vert="horz" wrap="square" lIns="83743" tIns="41872" rIns="83743" bIns="41872" numCol="1" anchor="t" anchorCtr="0" compatLnSpc="1">
            <a:noAutofit/>
          </a:bodyPr>
          <a:lstStyle/>
          <a:p>
            <a:pPr algn="just">
              <a:lnSpc>
                <a:spcPct val="120000"/>
              </a:lnSpc>
            </a:pPr>
            <a:endParaRPr lang="en-US" sz="90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1" name="Group 9"/>
          <p:cNvGrpSpPr/>
          <p:nvPr/>
        </p:nvGrpSpPr>
        <p:grpSpPr>
          <a:xfrm>
            <a:off x="4117975" y="3961765"/>
            <a:ext cx="1199445" cy="2384349"/>
            <a:chOff x="3987801" y="4254500"/>
            <a:chExt cx="1309688" cy="2603499"/>
          </a:xfrm>
          <a:solidFill>
            <a:schemeClr val="accent1"/>
          </a:solidFill>
        </p:grpSpPr>
        <p:sp>
          <p:nvSpPr>
            <p:cNvPr id="12" name="Oval 6"/>
            <p:cNvSpPr>
              <a:spLocks noChangeArrowheads="1"/>
            </p:cNvSpPr>
            <p:nvPr/>
          </p:nvSpPr>
          <p:spPr bwMode="auto">
            <a:xfrm>
              <a:off x="4241801" y="4419599"/>
              <a:ext cx="469900" cy="471487"/>
            </a:xfrm>
            <a:prstGeom prst="ellipse">
              <a:avLst/>
            </a:prstGeom>
            <a:grpFill/>
            <a:ln>
              <a:noFill/>
            </a:ln>
          </p:spPr>
          <p:txBody>
            <a:bodyPr vert="horz" wrap="square" lIns="83743" tIns="41872" rIns="83743" bIns="41872" numCol="1" anchor="t" anchorCtr="0" compatLnSpc="1"/>
            <a:lstStyle/>
            <a:p>
              <a:pPr algn="just">
                <a:lnSpc>
                  <a:spcPct val="120000"/>
                </a:lnSpc>
              </a:pPr>
              <a:endParaRPr lang="en-US"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7"/>
            <p:cNvSpPr/>
            <p:nvPr/>
          </p:nvSpPr>
          <p:spPr bwMode="auto">
            <a:xfrm>
              <a:off x="3987801" y="4348162"/>
              <a:ext cx="1309688" cy="2509837"/>
            </a:xfrm>
            <a:custGeom>
              <a:avLst/>
              <a:gdLst>
                <a:gd name="T0" fmla="*/ 835 w 1488"/>
                <a:gd name="T1" fmla="*/ 717 h 2854"/>
                <a:gd name="T2" fmla="*/ 851 w 1488"/>
                <a:gd name="T3" fmla="*/ 708 h 2854"/>
                <a:gd name="T4" fmla="*/ 1249 w 1488"/>
                <a:gd name="T5" fmla="*/ 68 h 2854"/>
                <a:gd name="T6" fmla="*/ 1417 w 1488"/>
                <a:gd name="T7" fmla="*/ 36 h 2854"/>
                <a:gd name="T8" fmla="*/ 1451 w 1488"/>
                <a:gd name="T9" fmla="*/ 199 h 2854"/>
                <a:gd name="T10" fmla="*/ 890 w 1488"/>
                <a:gd name="T11" fmla="*/ 1074 h 2854"/>
                <a:gd name="T12" fmla="*/ 887 w 1488"/>
                <a:gd name="T13" fmla="*/ 1085 h 2854"/>
                <a:gd name="T14" fmla="*/ 887 w 1488"/>
                <a:gd name="T15" fmla="*/ 1839 h 2854"/>
                <a:gd name="T16" fmla="*/ 887 w 1488"/>
                <a:gd name="T17" fmla="*/ 1906 h 2854"/>
                <a:gd name="T18" fmla="*/ 887 w 1488"/>
                <a:gd name="T19" fmla="*/ 2723 h 2854"/>
                <a:gd name="T20" fmla="*/ 751 w 1488"/>
                <a:gd name="T21" fmla="*/ 2854 h 2854"/>
                <a:gd name="T22" fmla="*/ 749 w 1488"/>
                <a:gd name="T23" fmla="*/ 2854 h 2854"/>
                <a:gd name="T24" fmla="*/ 614 w 1488"/>
                <a:gd name="T25" fmla="*/ 2723 h 2854"/>
                <a:gd name="T26" fmla="*/ 614 w 1488"/>
                <a:gd name="T27" fmla="*/ 1925 h 2854"/>
                <a:gd name="T28" fmla="*/ 595 w 1488"/>
                <a:gd name="T29" fmla="*/ 1906 h 2854"/>
                <a:gd name="T30" fmla="*/ 576 w 1488"/>
                <a:gd name="T31" fmla="*/ 1906 h 2854"/>
                <a:gd name="T32" fmla="*/ 557 w 1488"/>
                <a:gd name="T33" fmla="*/ 1925 h 2854"/>
                <a:gd name="T34" fmla="*/ 557 w 1488"/>
                <a:gd name="T35" fmla="*/ 2723 h 2854"/>
                <a:gd name="T36" fmla="*/ 421 w 1488"/>
                <a:gd name="T37" fmla="*/ 2854 h 2854"/>
                <a:gd name="T38" fmla="*/ 419 w 1488"/>
                <a:gd name="T39" fmla="*/ 2854 h 2854"/>
                <a:gd name="T40" fmla="*/ 283 w 1488"/>
                <a:gd name="T41" fmla="*/ 2723 h 2854"/>
                <a:gd name="T42" fmla="*/ 283 w 1488"/>
                <a:gd name="T43" fmla="*/ 1906 h 2854"/>
                <a:gd name="T44" fmla="*/ 283 w 1488"/>
                <a:gd name="T45" fmla="*/ 1839 h 2854"/>
                <a:gd name="T46" fmla="*/ 283 w 1488"/>
                <a:gd name="T47" fmla="*/ 1103 h 2854"/>
                <a:gd name="T48" fmla="*/ 263 w 1488"/>
                <a:gd name="T49" fmla="*/ 1085 h 2854"/>
                <a:gd name="T50" fmla="*/ 263 w 1488"/>
                <a:gd name="T51" fmla="*/ 1085 h 2854"/>
                <a:gd name="T52" fmla="*/ 246 w 1488"/>
                <a:gd name="T53" fmla="*/ 1103 h 2854"/>
                <a:gd name="T54" fmla="*/ 246 w 1488"/>
                <a:gd name="T55" fmla="*/ 1712 h 2854"/>
                <a:gd name="T56" fmla="*/ 123 w 1488"/>
                <a:gd name="T57" fmla="*/ 1830 h 2854"/>
                <a:gd name="T58" fmla="*/ 0 w 1488"/>
                <a:gd name="T59" fmla="*/ 1712 h 2854"/>
                <a:gd name="T60" fmla="*/ 0 w 1488"/>
                <a:gd name="T61" fmla="*/ 1170 h 2854"/>
                <a:gd name="T62" fmla="*/ 0 w 1488"/>
                <a:gd name="T63" fmla="*/ 1024 h 2854"/>
                <a:gd name="T64" fmla="*/ 0 w 1488"/>
                <a:gd name="T65" fmla="*/ 736 h 2854"/>
                <a:gd name="T66" fmla="*/ 19 w 1488"/>
                <a:gd name="T67" fmla="*/ 717 h 2854"/>
                <a:gd name="T68" fmla="*/ 835 w 1488"/>
                <a:gd name="T69" fmla="*/ 717 h 2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88" h="2854">
                  <a:moveTo>
                    <a:pt x="835" y="717"/>
                  </a:moveTo>
                  <a:cubicBezTo>
                    <a:pt x="841" y="717"/>
                    <a:pt x="847" y="714"/>
                    <a:pt x="851" y="708"/>
                  </a:cubicBezTo>
                  <a:cubicBezTo>
                    <a:pt x="1249" y="68"/>
                    <a:pt x="1249" y="68"/>
                    <a:pt x="1249" y="68"/>
                  </a:cubicBezTo>
                  <a:cubicBezTo>
                    <a:pt x="1286" y="14"/>
                    <a:pt x="1361" y="0"/>
                    <a:pt x="1417" y="36"/>
                  </a:cubicBezTo>
                  <a:cubicBezTo>
                    <a:pt x="1473" y="72"/>
                    <a:pt x="1488" y="145"/>
                    <a:pt x="1451" y="199"/>
                  </a:cubicBezTo>
                  <a:cubicBezTo>
                    <a:pt x="890" y="1074"/>
                    <a:pt x="890" y="1074"/>
                    <a:pt x="890" y="1074"/>
                  </a:cubicBezTo>
                  <a:cubicBezTo>
                    <a:pt x="888" y="1077"/>
                    <a:pt x="887" y="1081"/>
                    <a:pt x="887" y="1085"/>
                  </a:cubicBezTo>
                  <a:cubicBezTo>
                    <a:pt x="887" y="1839"/>
                    <a:pt x="887" y="1839"/>
                    <a:pt x="887" y="1839"/>
                  </a:cubicBezTo>
                  <a:cubicBezTo>
                    <a:pt x="887" y="1906"/>
                    <a:pt x="887" y="1906"/>
                    <a:pt x="887" y="1906"/>
                  </a:cubicBezTo>
                  <a:cubicBezTo>
                    <a:pt x="887" y="2723"/>
                    <a:pt x="887" y="2723"/>
                    <a:pt x="887" y="2723"/>
                  </a:cubicBezTo>
                  <a:cubicBezTo>
                    <a:pt x="887" y="2795"/>
                    <a:pt x="826" y="2854"/>
                    <a:pt x="751" y="2854"/>
                  </a:cubicBezTo>
                  <a:cubicBezTo>
                    <a:pt x="749" y="2854"/>
                    <a:pt x="749" y="2854"/>
                    <a:pt x="749" y="2854"/>
                  </a:cubicBezTo>
                  <a:cubicBezTo>
                    <a:pt x="675" y="2854"/>
                    <a:pt x="614" y="2795"/>
                    <a:pt x="614" y="2723"/>
                  </a:cubicBezTo>
                  <a:cubicBezTo>
                    <a:pt x="614" y="1925"/>
                    <a:pt x="614" y="1925"/>
                    <a:pt x="614" y="1925"/>
                  </a:cubicBezTo>
                  <a:cubicBezTo>
                    <a:pt x="614" y="1914"/>
                    <a:pt x="605" y="1906"/>
                    <a:pt x="595" y="1906"/>
                  </a:cubicBezTo>
                  <a:cubicBezTo>
                    <a:pt x="576" y="1906"/>
                    <a:pt x="576" y="1906"/>
                    <a:pt x="576" y="1906"/>
                  </a:cubicBezTo>
                  <a:cubicBezTo>
                    <a:pt x="565" y="1906"/>
                    <a:pt x="557" y="1914"/>
                    <a:pt x="557" y="1925"/>
                  </a:cubicBezTo>
                  <a:cubicBezTo>
                    <a:pt x="557" y="2723"/>
                    <a:pt x="557" y="2723"/>
                    <a:pt x="557" y="2723"/>
                  </a:cubicBezTo>
                  <a:cubicBezTo>
                    <a:pt x="557" y="2795"/>
                    <a:pt x="495" y="2854"/>
                    <a:pt x="421" y="2854"/>
                  </a:cubicBezTo>
                  <a:cubicBezTo>
                    <a:pt x="419" y="2854"/>
                    <a:pt x="419" y="2854"/>
                    <a:pt x="419" y="2854"/>
                  </a:cubicBezTo>
                  <a:cubicBezTo>
                    <a:pt x="344" y="2854"/>
                    <a:pt x="283" y="2795"/>
                    <a:pt x="283" y="2723"/>
                  </a:cubicBezTo>
                  <a:cubicBezTo>
                    <a:pt x="283" y="1906"/>
                    <a:pt x="283" y="1906"/>
                    <a:pt x="283" y="1906"/>
                  </a:cubicBezTo>
                  <a:cubicBezTo>
                    <a:pt x="283" y="1839"/>
                    <a:pt x="283" y="1839"/>
                    <a:pt x="283" y="1839"/>
                  </a:cubicBezTo>
                  <a:cubicBezTo>
                    <a:pt x="283" y="1103"/>
                    <a:pt x="283" y="1103"/>
                    <a:pt x="283" y="1103"/>
                  </a:cubicBezTo>
                  <a:cubicBezTo>
                    <a:pt x="283" y="1092"/>
                    <a:pt x="274" y="1084"/>
                    <a:pt x="263" y="1085"/>
                  </a:cubicBezTo>
                  <a:cubicBezTo>
                    <a:pt x="263" y="1085"/>
                    <a:pt x="263" y="1085"/>
                    <a:pt x="263" y="1085"/>
                  </a:cubicBezTo>
                  <a:cubicBezTo>
                    <a:pt x="253" y="1086"/>
                    <a:pt x="246" y="1094"/>
                    <a:pt x="246" y="1103"/>
                  </a:cubicBezTo>
                  <a:cubicBezTo>
                    <a:pt x="246" y="1712"/>
                    <a:pt x="246" y="1712"/>
                    <a:pt x="246" y="1712"/>
                  </a:cubicBezTo>
                  <a:cubicBezTo>
                    <a:pt x="246" y="1778"/>
                    <a:pt x="190" y="1830"/>
                    <a:pt x="123" y="1830"/>
                  </a:cubicBezTo>
                  <a:cubicBezTo>
                    <a:pt x="56" y="1830"/>
                    <a:pt x="0" y="1778"/>
                    <a:pt x="0" y="1712"/>
                  </a:cubicBezTo>
                  <a:cubicBezTo>
                    <a:pt x="0" y="1170"/>
                    <a:pt x="0" y="1170"/>
                    <a:pt x="0" y="1170"/>
                  </a:cubicBezTo>
                  <a:cubicBezTo>
                    <a:pt x="0" y="1024"/>
                    <a:pt x="0" y="1024"/>
                    <a:pt x="0" y="1024"/>
                  </a:cubicBezTo>
                  <a:cubicBezTo>
                    <a:pt x="0" y="736"/>
                    <a:pt x="0" y="736"/>
                    <a:pt x="0" y="736"/>
                  </a:cubicBezTo>
                  <a:cubicBezTo>
                    <a:pt x="0" y="726"/>
                    <a:pt x="9" y="717"/>
                    <a:pt x="19" y="717"/>
                  </a:cubicBezTo>
                  <a:lnTo>
                    <a:pt x="835" y="717"/>
                  </a:lnTo>
                  <a:close/>
                </a:path>
              </a:pathLst>
            </a:custGeom>
            <a:grpFill/>
            <a:ln>
              <a:noFill/>
            </a:ln>
          </p:spPr>
          <p:txBody>
            <a:bodyPr vert="horz" wrap="square" lIns="83743" tIns="41872" rIns="83743" bIns="41872" numCol="1" anchor="t" anchorCtr="0" compatLnSpc="1"/>
            <a:lstStyle/>
            <a:p>
              <a:pPr algn="just">
                <a:lnSpc>
                  <a:spcPct val="120000"/>
                </a:lnSpc>
              </a:pPr>
              <a:endParaRPr lang="en-US"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8"/>
            <p:cNvSpPr/>
            <p:nvPr/>
          </p:nvSpPr>
          <p:spPr bwMode="auto">
            <a:xfrm>
              <a:off x="4176714" y="4281487"/>
              <a:ext cx="625475" cy="330200"/>
            </a:xfrm>
            <a:custGeom>
              <a:avLst/>
              <a:gdLst>
                <a:gd name="T0" fmla="*/ 51 w 711"/>
                <a:gd name="T1" fmla="*/ 375 h 375"/>
                <a:gd name="T2" fmla="*/ 0 w 711"/>
                <a:gd name="T3" fmla="*/ 323 h 375"/>
                <a:gd name="T4" fmla="*/ 21 w 711"/>
                <a:gd name="T5" fmla="*/ 281 h 375"/>
                <a:gd name="T6" fmla="*/ 334 w 711"/>
                <a:gd name="T7" fmla="*/ 0 h 375"/>
                <a:gd name="T8" fmla="*/ 646 w 711"/>
                <a:gd name="T9" fmla="*/ 271 h 375"/>
                <a:gd name="T10" fmla="*/ 660 w 711"/>
                <a:gd name="T11" fmla="*/ 271 h 375"/>
                <a:gd name="T12" fmla="*/ 711 w 711"/>
                <a:gd name="T13" fmla="*/ 323 h 375"/>
                <a:gd name="T14" fmla="*/ 660 w 711"/>
                <a:gd name="T15" fmla="*/ 375 h 375"/>
                <a:gd name="T16" fmla="*/ 51 w 711"/>
                <a:gd name="T17" fmla="*/ 375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1" h="375">
                  <a:moveTo>
                    <a:pt x="51" y="375"/>
                  </a:moveTo>
                  <a:cubicBezTo>
                    <a:pt x="23" y="375"/>
                    <a:pt x="0" y="351"/>
                    <a:pt x="0" y="323"/>
                  </a:cubicBezTo>
                  <a:cubicBezTo>
                    <a:pt x="0" y="306"/>
                    <a:pt x="8" y="291"/>
                    <a:pt x="21" y="281"/>
                  </a:cubicBezTo>
                  <a:cubicBezTo>
                    <a:pt x="41" y="120"/>
                    <a:pt x="172" y="0"/>
                    <a:pt x="334" y="0"/>
                  </a:cubicBezTo>
                  <a:cubicBezTo>
                    <a:pt x="492" y="0"/>
                    <a:pt x="622" y="115"/>
                    <a:pt x="646" y="271"/>
                  </a:cubicBezTo>
                  <a:cubicBezTo>
                    <a:pt x="660" y="271"/>
                    <a:pt x="660" y="271"/>
                    <a:pt x="660" y="271"/>
                  </a:cubicBezTo>
                  <a:cubicBezTo>
                    <a:pt x="688" y="271"/>
                    <a:pt x="711" y="295"/>
                    <a:pt x="711" y="323"/>
                  </a:cubicBezTo>
                  <a:cubicBezTo>
                    <a:pt x="711" y="351"/>
                    <a:pt x="688" y="375"/>
                    <a:pt x="660" y="375"/>
                  </a:cubicBezTo>
                  <a:lnTo>
                    <a:pt x="51" y="375"/>
                  </a:lnTo>
                  <a:close/>
                </a:path>
              </a:pathLst>
            </a:custGeom>
            <a:grpFill/>
            <a:ln>
              <a:noFill/>
            </a:ln>
          </p:spPr>
          <p:txBody>
            <a:bodyPr vert="horz" wrap="square" lIns="83743" tIns="41872" rIns="83743" bIns="41872" numCol="1" anchor="t" anchorCtr="0" compatLnSpc="1"/>
            <a:lstStyle/>
            <a:p>
              <a:pPr algn="just">
                <a:lnSpc>
                  <a:spcPct val="120000"/>
                </a:lnSpc>
              </a:pPr>
              <a:endParaRPr lang="en-US"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9"/>
            <p:cNvSpPr>
              <a:spLocks noEditPoints="1"/>
            </p:cNvSpPr>
            <p:nvPr/>
          </p:nvSpPr>
          <p:spPr bwMode="auto">
            <a:xfrm>
              <a:off x="4149726" y="4254500"/>
              <a:ext cx="679450" cy="381000"/>
            </a:xfrm>
            <a:custGeom>
              <a:avLst/>
              <a:gdLst>
                <a:gd name="T0" fmla="*/ 364 w 771"/>
                <a:gd name="T1" fmla="*/ 60 h 433"/>
                <a:gd name="T2" fmla="*/ 649 w 771"/>
                <a:gd name="T3" fmla="*/ 333 h 433"/>
                <a:gd name="T4" fmla="*/ 690 w 771"/>
                <a:gd name="T5" fmla="*/ 333 h 433"/>
                <a:gd name="T6" fmla="*/ 711 w 771"/>
                <a:gd name="T7" fmla="*/ 353 h 433"/>
                <a:gd name="T8" fmla="*/ 690 w 771"/>
                <a:gd name="T9" fmla="*/ 373 h 433"/>
                <a:gd name="T10" fmla="*/ 81 w 771"/>
                <a:gd name="T11" fmla="*/ 373 h 433"/>
                <a:gd name="T12" fmla="*/ 60 w 771"/>
                <a:gd name="T13" fmla="*/ 352 h 433"/>
                <a:gd name="T14" fmla="*/ 79 w 771"/>
                <a:gd name="T15" fmla="*/ 331 h 433"/>
                <a:gd name="T16" fmla="*/ 364 w 771"/>
                <a:gd name="T17" fmla="*/ 60 h 433"/>
                <a:gd name="T18" fmla="*/ 364 w 771"/>
                <a:gd name="T19" fmla="*/ 0 h 433"/>
                <a:gd name="T20" fmla="*/ 128 w 771"/>
                <a:gd name="T21" fmla="*/ 94 h 433"/>
                <a:gd name="T22" fmla="*/ 23 w 771"/>
                <a:gd name="T23" fmla="*/ 296 h 433"/>
                <a:gd name="T24" fmla="*/ 0 w 771"/>
                <a:gd name="T25" fmla="*/ 352 h 433"/>
                <a:gd name="T26" fmla="*/ 81 w 771"/>
                <a:gd name="T27" fmla="*/ 433 h 433"/>
                <a:gd name="T28" fmla="*/ 690 w 771"/>
                <a:gd name="T29" fmla="*/ 433 h 433"/>
                <a:gd name="T30" fmla="*/ 771 w 771"/>
                <a:gd name="T31" fmla="*/ 353 h 433"/>
                <a:gd name="T32" fmla="*/ 701 w 771"/>
                <a:gd name="T33" fmla="*/ 273 h 433"/>
                <a:gd name="T34" fmla="*/ 600 w 771"/>
                <a:gd name="T35" fmla="*/ 93 h 433"/>
                <a:gd name="T36" fmla="*/ 364 w 771"/>
                <a:gd name="T37" fmla="*/ 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1" h="433">
                  <a:moveTo>
                    <a:pt x="364" y="60"/>
                  </a:moveTo>
                  <a:cubicBezTo>
                    <a:pt x="514" y="60"/>
                    <a:pt x="638" y="173"/>
                    <a:pt x="649" y="333"/>
                  </a:cubicBezTo>
                  <a:cubicBezTo>
                    <a:pt x="690" y="333"/>
                    <a:pt x="690" y="333"/>
                    <a:pt x="690" y="333"/>
                  </a:cubicBezTo>
                  <a:cubicBezTo>
                    <a:pt x="702" y="333"/>
                    <a:pt x="711" y="342"/>
                    <a:pt x="711" y="353"/>
                  </a:cubicBezTo>
                  <a:cubicBezTo>
                    <a:pt x="711" y="364"/>
                    <a:pt x="702" y="373"/>
                    <a:pt x="690" y="373"/>
                  </a:cubicBezTo>
                  <a:cubicBezTo>
                    <a:pt x="81" y="373"/>
                    <a:pt x="81" y="373"/>
                    <a:pt x="81" y="373"/>
                  </a:cubicBezTo>
                  <a:cubicBezTo>
                    <a:pt x="70" y="373"/>
                    <a:pt x="60" y="363"/>
                    <a:pt x="60" y="352"/>
                  </a:cubicBezTo>
                  <a:cubicBezTo>
                    <a:pt x="60" y="341"/>
                    <a:pt x="69" y="332"/>
                    <a:pt x="79" y="331"/>
                  </a:cubicBezTo>
                  <a:cubicBezTo>
                    <a:pt x="90" y="176"/>
                    <a:pt x="213" y="60"/>
                    <a:pt x="364" y="60"/>
                  </a:cubicBezTo>
                  <a:moveTo>
                    <a:pt x="364" y="0"/>
                  </a:moveTo>
                  <a:cubicBezTo>
                    <a:pt x="275" y="0"/>
                    <a:pt x="192" y="33"/>
                    <a:pt x="128" y="94"/>
                  </a:cubicBezTo>
                  <a:cubicBezTo>
                    <a:pt x="71" y="147"/>
                    <a:pt x="35" y="218"/>
                    <a:pt x="23" y="296"/>
                  </a:cubicBezTo>
                  <a:cubicBezTo>
                    <a:pt x="9" y="311"/>
                    <a:pt x="0" y="331"/>
                    <a:pt x="0" y="352"/>
                  </a:cubicBezTo>
                  <a:cubicBezTo>
                    <a:pt x="0" y="397"/>
                    <a:pt x="37" y="433"/>
                    <a:pt x="81" y="433"/>
                  </a:cubicBezTo>
                  <a:cubicBezTo>
                    <a:pt x="690" y="433"/>
                    <a:pt x="690" y="433"/>
                    <a:pt x="690" y="433"/>
                  </a:cubicBezTo>
                  <a:cubicBezTo>
                    <a:pt x="735" y="433"/>
                    <a:pt x="771" y="397"/>
                    <a:pt x="771" y="353"/>
                  </a:cubicBezTo>
                  <a:cubicBezTo>
                    <a:pt x="771" y="312"/>
                    <a:pt x="740" y="278"/>
                    <a:pt x="701" y="273"/>
                  </a:cubicBezTo>
                  <a:cubicBezTo>
                    <a:pt x="685" y="203"/>
                    <a:pt x="651" y="141"/>
                    <a:pt x="600" y="93"/>
                  </a:cubicBezTo>
                  <a:cubicBezTo>
                    <a:pt x="536" y="33"/>
                    <a:pt x="453" y="0"/>
                    <a:pt x="364" y="0"/>
                  </a:cubicBezTo>
                  <a:close/>
                </a:path>
              </a:pathLst>
            </a:custGeom>
            <a:grpFill/>
            <a:ln>
              <a:noFill/>
            </a:ln>
          </p:spPr>
          <p:txBody>
            <a:bodyPr vert="horz" wrap="square" lIns="83743" tIns="41872" rIns="83743" bIns="41872" numCol="1" anchor="t" anchorCtr="0" compatLnSpc="1"/>
            <a:lstStyle/>
            <a:p>
              <a:pPr algn="just">
                <a:lnSpc>
                  <a:spcPct val="120000"/>
                </a:lnSpc>
              </a:pPr>
              <a:endParaRPr lang="en-US" sz="9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6" name="Freeform 12"/>
          <p:cNvSpPr/>
          <p:nvPr/>
        </p:nvSpPr>
        <p:spPr bwMode="auto">
          <a:xfrm>
            <a:off x="5779753" y="3221745"/>
            <a:ext cx="1251784" cy="1250330"/>
          </a:xfrm>
          <a:custGeom>
            <a:avLst/>
            <a:gdLst>
              <a:gd name="T0" fmla="*/ 165 w 1552"/>
              <a:gd name="T1" fmla="*/ 1075 h 1552"/>
              <a:gd name="T2" fmla="*/ 1076 w 1552"/>
              <a:gd name="T3" fmla="*/ 1387 h 1552"/>
              <a:gd name="T4" fmla="*/ 1387 w 1552"/>
              <a:gd name="T5" fmla="*/ 477 h 1552"/>
              <a:gd name="T6" fmla="*/ 477 w 1552"/>
              <a:gd name="T7" fmla="*/ 165 h 1552"/>
              <a:gd name="T8" fmla="*/ 165 w 1552"/>
              <a:gd name="T9" fmla="*/ 1075 h 1552"/>
            </a:gdLst>
            <a:ahLst/>
            <a:cxnLst>
              <a:cxn ang="0">
                <a:pos x="T0" y="T1"/>
              </a:cxn>
              <a:cxn ang="0">
                <a:pos x="T2" y="T3"/>
              </a:cxn>
              <a:cxn ang="0">
                <a:pos x="T4" y="T5"/>
              </a:cxn>
              <a:cxn ang="0">
                <a:pos x="T6" y="T7"/>
              </a:cxn>
              <a:cxn ang="0">
                <a:pos x="T8" y="T9"/>
              </a:cxn>
            </a:cxnLst>
            <a:rect l="0" t="0" r="r" b="b"/>
            <a:pathLst>
              <a:path w="1552" h="1552">
                <a:moveTo>
                  <a:pt x="165" y="1075"/>
                </a:moveTo>
                <a:cubicBezTo>
                  <a:pt x="331" y="1413"/>
                  <a:pt x="738" y="1552"/>
                  <a:pt x="1076" y="1387"/>
                </a:cubicBezTo>
                <a:cubicBezTo>
                  <a:pt x="1413" y="1221"/>
                  <a:pt x="1552" y="814"/>
                  <a:pt x="1387" y="477"/>
                </a:cubicBezTo>
                <a:cubicBezTo>
                  <a:pt x="1222" y="139"/>
                  <a:pt x="814" y="0"/>
                  <a:pt x="477" y="165"/>
                </a:cubicBezTo>
                <a:cubicBezTo>
                  <a:pt x="139" y="331"/>
                  <a:pt x="0" y="738"/>
                  <a:pt x="165" y="1075"/>
                </a:cubicBezTo>
                <a:close/>
              </a:path>
            </a:pathLst>
          </a:custGeom>
          <a:solidFill>
            <a:schemeClr val="bg1"/>
          </a:solidFill>
          <a:ln>
            <a:noFill/>
          </a:ln>
        </p:spPr>
        <p:txBody>
          <a:bodyPr vert="horz" wrap="square" lIns="83743" tIns="41872" rIns="83743" bIns="41872" numCol="1" anchor="t" anchorCtr="0" compatLnSpc="1"/>
          <a:lstStyle/>
          <a:p>
            <a:pPr algn="just">
              <a:lnSpc>
                <a:spcPct val="120000"/>
              </a:lnSpc>
            </a:pPr>
            <a:endParaRPr lang="en-US"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30"/>
          <p:cNvSpPr/>
          <p:nvPr/>
        </p:nvSpPr>
        <p:spPr bwMode="auto">
          <a:xfrm>
            <a:off x="4562862" y="2576227"/>
            <a:ext cx="1061326" cy="1059872"/>
          </a:xfrm>
          <a:custGeom>
            <a:avLst/>
            <a:gdLst>
              <a:gd name="T0" fmla="*/ 88 w 1317"/>
              <a:gd name="T1" fmla="*/ 819 h 1317"/>
              <a:gd name="T2" fmla="*/ 819 w 1317"/>
              <a:gd name="T3" fmla="*/ 1228 h 1317"/>
              <a:gd name="T4" fmla="*/ 1228 w 1317"/>
              <a:gd name="T5" fmla="*/ 498 h 1317"/>
              <a:gd name="T6" fmla="*/ 497 w 1317"/>
              <a:gd name="T7" fmla="*/ 89 h 1317"/>
              <a:gd name="T8" fmla="*/ 88 w 1317"/>
              <a:gd name="T9" fmla="*/ 819 h 1317"/>
            </a:gdLst>
            <a:ahLst/>
            <a:cxnLst>
              <a:cxn ang="0">
                <a:pos x="T0" y="T1"/>
              </a:cxn>
              <a:cxn ang="0">
                <a:pos x="T2" y="T3"/>
              </a:cxn>
              <a:cxn ang="0">
                <a:pos x="T4" y="T5"/>
              </a:cxn>
              <a:cxn ang="0">
                <a:pos x="T6" y="T7"/>
              </a:cxn>
              <a:cxn ang="0">
                <a:pos x="T8" y="T9"/>
              </a:cxn>
            </a:cxnLst>
            <a:rect l="0" t="0" r="r" b="b"/>
            <a:pathLst>
              <a:path w="1317" h="1317">
                <a:moveTo>
                  <a:pt x="88" y="819"/>
                </a:moveTo>
                <a:cubicBezTo>
                  <a:pt x="177" y="1134"/>
                  <a:pt x="504" y="1317"/>
                  <a:pt x="819" y="1228"/>
                </a:cubicBezTo>
                <a:cubicBezTo>
                  <a:pt x="1134" y="1139"/>
                  <a:pt x="1317" y="812"/>
                  <a:pt x="1228" y="498"/>
                </a:cubicBezTo>
                <a:cubicBezTo>
                  <a:pt x="1139" y="183"/>
                  <a:pt x="812" y="0"/>
                  <a:pt x="497" y="89"/>
                </a:cubicBezTo>
                <a:cubicBezTo>
                  <a:pt x="183" y="177"/>
                  <a:pt x="0" y="505"/>
                  <a:pt x="88" y="819"/>
                </a:cubicBezTo>
                <a:close/>
              </a:path>
            </a:pathLst>
          </a:custGeom>
          <a:solidFill>
            <a:schemeClr val="bg1"/>
          </a:solidFill>
          <a:ln>
            <a:noFill/>
          </a:ln>
        </p:spPr>
        <p:txBody>
          <a:bodyPr vert="horz" wrap="square" lIns="83743" tIns="41872" rIns="83743" bIns="41872" numCol="1" anchor="t" anchorCtr="0" compatLnSpc="1"/>
          <a:lstStyle/>
          <a:p>
            <a:pPr algn="just">
              <a:lnSpc>
                <a:spcPct val="120000"/>
              </a:lnSpc>
            </a:pPr>
            <a:endParaRPr lang="en-US"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8"/>
          <p:cNvSpPr/>
          <p:nvPr/>
        </p:nvSpPr>
        <p:spPr bwMode="auto">
          <a:xfrm>
            <a:off x="5768122" y="2060101"/>
            <a:ext cx="710944" cy="710943"/>
          </a:xfrm>
          <a:custGeom>
            <a:avLst/>
            <a:gdLst>
              <a:gd name="T0" fmla="*/ 60 w 883"/>
              <a:gd name="T1" fmla="*/ 549 h 883"/>
              <a:gd name="T2" fmla="*/ 550 w 883"/>
              <a:gd name="T3" fmla="*/ 824 h 883"/>
              <a:gd name="T4" fmla="*/ 824 w 883"/>
              <a:gd name="T5" fmla="*/ 334 h 883"/>
              <a:gd name="T6" fmla="*/ 334 w 883"/>
              <a:gd name="T7" fmla="*/ 60 h 883"/>
              <a:gd name="T8" fmla="*/ 60 w 883"/>
              <a:gd name="T9" fmla="*/ 549 h 883"/>
            </a:gdLst>
            <a:ahLst/>
            <a:cxnLst>
              <a:cxn ang="0">
                <a:pos x="T0" y="T1"/>
              </a:cxn>
              <a:cxn ang="0">
                <a:pos x="T2" y="T3"/>
              </a:cxn>
              <a:cxn ang="0">
                <a:pos x="T4" y="T5"/>
              </a:cxn>
              <a:cxn ang="0">
                <a:pos x="T6" y="T7"/>
              </a:cxn>
              <a:cxn ang="0">
                <a:pos x="T8" y="T9"/>
              </a:cxn>
            </a:cxnLst>
            <a:rect l="0" t="0" r="r" b="b"/>
            <a:pathLst>
              <a:path w="883" h="883">
                <a:moveTo>
                  <a:pt x="60" y="549"/>
                </a:moveTo>
                <a:cubicBezTo>
                  <a:pt x="119" y="760"/>
                  <a:pt x="339" y="883"/>
                  <a:pt x="550" y="824"/>
                </a:cubicBezTo>
                <a:cubicBezTo>
                  <a:pt x="761" y="764"/>
                  <a:pt x="883" y="545"/>
                  <a:pt x="824" y="334"/>
                </a:cubicBezTo>
                <a:cubicBezTo>
                  <a:pt x="764" y="123"/>
                  <a:pt x="545" y="0"/>
                  <a:pt x="334" y="60"/>
                </a:cubicBezTo>
                <a:cubicBezTo>
                  <a:pt x="123" y="119"/>
                  <a:pt x="0" y="338"/>
                  <a:pt x="60" y="549"/>
                </a:cubicBezTo>
                <a:close/>
              </a:path>
            </a:pathLst>
          </a:custGeom>
          <a:solidFill>
            <a:schemeClr val="bg1"/>
          </a:solidFill>
          <a:ln>
            <a:noFill/>
          </a:ln>
        </p:spPr>
        <p:txBody>
          <a:bodyPr vert="horz" wrap="square" lIns="83743" tIns="41872" rIns="83743" bIns="41872" numCol="1" anchor="t" anchorCtr="0" compatLnSpc="1"/>
          <a:lstStyle/>
          <a:p>
            <a:pPr algn="just">
              <a:lnSpc>
                <a:spcPct val="120000"/>
              </a:lnSpc>
            </a:pPr>
            <a:endParaRPr lang="en-US"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66"/>
          <p:cNvSpPr/>
          <p:nvPr/>
        </p:nvSpPr>
        <p:spPr bwMode="auto">
          <a:xfrm>
            <a:off x="5528232" y="4653808"/>
            <a:ext cx="524849" cy="524848"/>
          </a:xfrm>
          <a:custGeom>
            <a:avLst/>
            <a:gdLst>
              <a:gd name="T0" fmla="*/ 13 w 650"/>
              <a:gd name="T1" fmla="*/ 351 h 651"/>
              <a:gd name="T2" fmla="*/ 350 w 650"/>
              <a:gd name="T3" fmla="*/ 637 h 651"/>
              <a:gd name="T4" fmla="*/ 636 w 650"/>
              <a:gd name="T5" fmla="*/ 300 h 651"/>
              <a:gd name="T6" fmla="*/ 300 w 650"/>
              <a:gd name="T7" fmla="*/ 14 h 651"/>
              <a:gd name="T8" fmla="*/ 13 w 650"/>
              <a:gd name="T9" fmla="*/ 351 h 651"/>
            </a:gdLst>
            <a:ahLst/>
            <a:cxnLst>
              <a:cxn ang="0">
                <a:pos x="T0" y="T1"/>
              </a:cxn>
              <a:cxn ang="0">
                <a:pos x="T2" y="T3"/>
              </a:cxn>
              <a:cxn ang="0">
                <a:pos x="T4" y="T5"/>
              </a:cxn>
              <a:cxn ang="0">
                <a:pos x="T6" y="T7"/>
              </a:cxn>
              <a:cxn ang="0">
                <a:pos x="T8" y="T9"/>
              </a:cxn>
            </a:cxnLst>
            <a:rect l="0" t="0" r="r" b="b"/>
            <a:pathLst>
              <a:path w="650" h="651">
                <a:moveTo>
                  <a:pt x="13" y="351"/>
                </a:moveTo>
                <a:cubicBezTo>
                  <a:pt x="27" y="522"/>
                  <a:pt x="178" y="651"/>
                  <a:pt x="350" y="637"/>
                </a:cubicBezTo>
                <a:cubicBezTo>
                  <a:pt x="522" y="623"/>
                  <a:pt x="650" y="472"/>
                  <a:pt x="636" y="300"/>
                </a:cubicBezTo>
                <a:cubicBezTo>
                  <a:pt x="622" y="128"/>
                  <a:pt x="471" y="0"/>
                  <a:pt x="300" y="14"/>
                </a:cubicBezTo>
                <a:cubicBezTo>
                  <a:pt x="128" y="28"/>
                  <a:pt x="0" y="179"/>
                  <a:pt x="13" y="351"/>
                </a:cubicBezTo>
                <a:close/>
              </a:path>
            </a:pathLst>
          </a:custGeom>
          <a:solidFill>
            <a:schemeClr val="bg1"/>
          </a:solidFill>
          <a:ln>
            <a:noFill/>
          </a:ln>
        </p:spPr>
        <p:txBody>
          <a:bodyPr vert="horz" wrap="square" lIns="83743" tIns="41872" rIns="83743" bIns="41872" numCol="1" anchor="t" anchorCtr="0" compatLnSpc="1"/>
          <a:lstStyle/>
          <a:p>
            <a:pPr algn="just">
              <a:lnSpc>
                <a:spcPct val="120000"/>
              </a:lnSpc>
            </a:pPr>
            <a:endParaRPr lang="en-US"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76"/>
          <p:cNvSpPr>
            <a:spLocks noEditPoints="1"/>
          </p:cNvSpPr>
          <p:nvPr/>
        </p:nvSpPr>
        <p:spPr bwMode="auto">
          <a:xfrm>
            <a:off x="6092335" y="5338581"/>
            <a:ext cx="238435" cy="222442"/>
          </a:xfrm>
          <a:custGeom>
            <a:avLst/>
            <a:gdLst>
              <a:gd name="T0" fmla="*/ 153 w 296"/>
              <a:gd name="T1" fmla="*/ 276 h 276"/>
              <a:gd name="T2" fmla="*/ 153 w 296"/>
              <a:gd name="T3" fmla="*/ 276 h 276"/>
              <a:gd name="T4" fmla="*/ 119 w 296"/>
              <a:gd name="T5" fmla="*/ 273 h 276"/>
              <a:gd name="T6" fmla="*/ 18 w 296"/>
              <a:gd name="T7" fmla="*/ 105 h 276"/>
              <a:gd name="T8" fmla="*/ 153 w 296"/>
              <a:gd name="T9" fmla="*/ 0 h 276"/>
              <a:gd name="T10" fmla="*/ 187 w 296"/>
              <a:gd name="T11" fmla="*/ 4 h 276"/>
              <a:gd name="T12" fmla="*/ 272 w 296"/>
              <a:gd name="T13" fmla="*/ 68 h 276"/>
              <a:gd name="T14" fmla="*/ 287 w 296"/>
              <a:gd name="T15" fmla="*/ 172 h 276"/>
              <a:gd name="T16" fmla="*/ 153 w 296"/>
              <a:gd name="T17" fmla="*/ 276 h 276"/>
              <a:gd name="T18" fmla="*/ 153 w 296"/>
              <a:gd name="T19" fmla="*/ 44 h 276"/>
              <a:gd name="T20" fmla="*/ 61 w 296"/>
              <a:gd name="T21" fmla="*/ 116 h 276"/>
              <a:gd name="T22" fmla="*/ 130 w 296"/>
              <a:gd name="T23" fmla="*/ 230 h 276"/>
              <a:gd name="T24" fmla="*/ 153 w 296"/>
              <a:gd name="T25" fmla="*/ 232 h 276"/>
              <a:gd name="T26" fmla="*/ 153 w 296"/>
              <a:gd name="T27" fmla="*/ 232 h 276"/>
              <a:gd name="T28" fmla="*/ 245 w 296"/>
              <a:gd name="T29" fmla="*/ 161 h 276"/>
              <a:gd name="T30" fmla="*/ 234 w 296"/>
              <a:gd name="T31" fmla="*/ 90 h 276"/>
              <a:gd name="T32" fmla="*/ 176 w 296"/>
              <a:gd name="T33" fmla="*/ 47 h 276"/>
              <a:gd name="T34" fmla="*/ 153 w 296"/>
              <a:gd name="T35" fmla="*/ 44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276">
                <a:moveTo>
                  <a:pt x="153" y="276"/>
                </a:moveTo>
                <a:cubicBezTo>
                  <a:pt x="153" y="276"/>
                  <a:pt x="153" y="276"/>
                  <a:pt x="153" y="276"/>
                </a:cubicBezTo>
                <a:cubicBezTo>
                  <a:pt x="142" y="276"/>
                  <a:pt x="130" y="275"/>
                  <a:pt x="119" y="273"/>
                </a:cubicBezTo>
                <a:cubicBezTo>
                  <a:pt x="45" y="254"/>
                  <a:pt x="0" y="179"/>
                  <a:pt x="18" y="105"/>
                </a:cubicBezTo>
                <a:cubicBezTo>
                  <a:pt x="34" y="43"/>
                  <a:pt x="89" y="0"/>
                  <a:pt x="153" y="0"/>
                </a:cubicBezTo>
                <a:cubicBezTo>
                  <a:pt x="164" y="0"/>
                  <a:pt x="176" y="2"/>
                  <a:pt x="187" y="4"/>
                </a:cubicBezTo>
                <a:cubicBezTo>
                  <a:pt x="223" y="13"/>
                  <a:pt x="253" y="36"/>
                  <a:pt x="272" y="68"/>
                </a:cubicBezTo>
                <a:cubicBezTo>
                  <a:pt x="291" y="99"/>
                  <a:pt x="296" y="136"/>
                  <a:pt x="287" y="172"/>
                </a:cubicBezTo>
                <a:cubicBezTo>
                  <a:pt x="272" y="234"/>
                  <a:pt x="217" y="276"/>
                  <a:pt x="153" y="276"/>
                </a:cubicBezTo>
                <a:close/>
                <a:moveTo>
                  <a:pt x="153" y="44"/>
                </a:moveTo>
                <a:cubicBezTo>
                  <a:pt x="109" y="44"/>
                  <a:pt x="72" y="74"/>
                  <a:pt x="61" y="116"/>
                </a:cubicBezTo>
                <a:cubicBezTo>
                  <a:pt x="49" y="166"/>
                  <a:pt x="79" y="217"/>
                  <a:pt x="130" y="230"/>
                </a:cubicBezTo>
                <a:cubicBezTo>
                  <a:pt x="138" y="232"/>
                  <a:pt x="145" y="232"/>
                  <a:pt x="153" y="232"/>
                </a:cubicBezTo>
                <a:cubicBezTo>
                  <a:pt x="153" y="232"/>
                  <a:pt x="153" y="232"/>
                  <a:pt x="153" y="232"/>
                </a:cubicBezTo>
                <a:cubicBezTo>
                  <a:pt x="196" y="232"/>
                  <a:pt x="234" y="203"/>
                  <a:pt x="245" y="161"/>
                </a:cubicBezTo>
                <a:cubicBezTo>
                  <a:pt x="251" y="137"/>
                  <a:pt x="247" y="112"/>
                  <a:pt x="234" y="90"/>
                </a:cubicBezTo>
                <a:cubicBezTo>
                  <a:pt x="221" y="68"/>
                  <a:pt x="200" y="53"/>
                  <a:pt x="176" y="47"/>
                </a:cubicBezTo>
                <a:cubicBezTo>
                  <a:pt x="168" y="45"/>
                  <a:pt x="161" y="44"/>
                  <a:pt x="153" y="44"/>
                </a:cubicBezTo>
                <a:close/>
              </a:path>
            </a:pathLst>
          </a:custGeom>
          <a:solidFill>
            <a:schemeClr val="bg1"/>
          </a:solidFill>
          <a:ln>
            <a:noFill/>
          </a:ln>
        </p:spPr>
        <p:txBody>
          <a:bodyPr vert="horz" wrap="square" lIns="83743" tIns="41872" rIns="83743" bIns="41872" numCol="1" anchor="t" anchorCtr="0" compatLnSpc="1"/>
          <a:lstStyle/>
          <a:p>
            <a:pPr algn="just">
              <a:lnSpc>
                <a:spcPct val="120000"/>
              </a:lnSpc>
            </a:pPr>
            <a:endParaRPr lang="en-US"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86"/>
          <p:cNvSpPr>
            <a:spLocks noEditPoints="1"/>
          </p:cNvSpPr>
          <p:nvPr/>
        </p:nvSpPr>
        <p:spPr bwMode="auto">
          <a:xfrm>
            <a:off x="6691328" y="2688174"/>
            <a:ext cx="238435" cy="222442"/>
          </a:xfrm>
          <a:custGeom>
            <a:avLst/>
            <a:gdLst>
              <a:gd name="T0" fmla="*/ 153 w 296"/>
              <a:gd name="T1" fmla="*/ 277 h 277"/>
              <a:gd name="T2" fmla="*/ 153 w 296"/>
              <a:gd name="T3" fmla="*/ 277 h 277"/>
              <a:gd name="T4" fmla="*/ 119 w 296"/>
              <a:gd name="T5" fmla="*/ 273 h 277"/>
              <a:gd name="T6" fmla="*/ 18 w 296"/>
              <a:gd name="T7" fmla="*/ 105 h 277"/>
              <a:gd name="T8" fmla="*/ 152 w 296"/>
              <a:gd name="T9" fmla="*/ 0 h 277"/>
              <a:gd name="T10" fmla="*/ 186 w 296"/>
              <a:gd name="T11" fmla="*/ 4 h 277"/>
              <a:gd name="T12" fmla="*/ 271 w 296"/>
              <a:gd name="T13" fmla="*/ 67 h 277"/>
              <a:gd name="T14" fmla="*/ 287 w 296"/>
              <a:gd name="T15" fmla="*/ 172 h 277"/>
              <a:gd name="T16" fmla="*/ 153 w 296"/>
              <a:gd name="T17" fmla="*/ 277 h 277"/>
              <a:gd name="T18" fmla="*/ 152 w 296"/>
              <a:gd name="T19" fmla="*/ 44 h 277"/>
              <a:gd name="T20" fmla="*/ 61 w 296"/>
              <a:gd name="T21" fmla="*/ 115 h 277"/>
              <a:gd name="T22" fmla="*/ 130 w 296"/>
              <a:gd name="T23" fmla="*/ 230 h 277"/>
              <a:gd name="T24" fmla="*/ 153 w 296"/>
              <a:gd name="T25" fmla="*/ 233 h 277"/>
              <a:gd name="T26" fmla="*/ 244 w 296"/>
              <a:gd name="T27" fmla="*/ 161 h 277"/>
              <a:gd name="T28" fmla="*/ 234 w 296"/>
              <a:gd name="T29" fmla="*/ 90 h 277"/>
              <a:gd name="T30" fmla="*/ 176 w 296"/>
              <a:gd name="T31" fmla="*/ 47 h 277"/>
              <a:gd name="T32" fmla="*/ 152 w 296"/>
              <a:gd name="T33" fmla="*/ 4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277">
                <a:moveTo>
                  <a:pt x="153" y="277"/>
                </a:moveTo>
                <a:cubicBezTo>
                  <a:pt x="153" y="277"/>
                  <a:pt x="153" y="277"/>
                  <a:pt x="153" y="277"/>
                </a:cubicBezTo>
                <a:cubicBezTo>
                  <a:pt x="141" y="277"/>
                  <a:pt x="130" y="276"/>
                  <a:pt x="119" y="273"/>
                </a:cubicBezTo>
                <a:cubicBezTo>
                  <a:pt x="45" y="254"/>
                  <a:pt x="0" y="179"/>
                  <a:pt x="18" y="105"/>
                </a:cubicBezTo>
                <a:cubicBezTo>
                  <a:pt x="34" y="43"/>
                  <a:pt x="89" y="0"/>
                  <a:pt x="152" y="0"/>
                </a:cubicBezTo>
                <a:cubicBezTo>
                  <a:pt x="164" y="0"/>
                  <a:pt x="175" y="1"/>
                  <a:pt x="186" y="4"/>
                </a:cubicBezTo>
                <a:cubicBezTo>
                  <a:pt x="222" y="13"/>
                  <a:pt x="252" y="35"/>
                  <a:pt x="271" y="67"/>
                </a:cubicBezTo>
                <a:cubicBezTo>
                  <a:pt x="291" y="99"/>
                  <a:pt x="296" y="136"/>
                  <a:pt x="287" y="172"/>
                </a:cubicBezTo>
                <a:cubicBezTo>
                  <a:pt x="272" y="234"/>
                  <a:pt x="216" y="277"/>
                  <a:pt x="153" y="277"/>
                </a:cubicBezTo>
                <a:close/>
                <a:moveTo>
                  <a:pt x="152" y="44"/>
                </a:moveTo>
                <a:cubicBezTo>
                  <a:pt x="109" y="44"/>
                  <a:pt x="71" y="73"/>
                  <a:pt x="61" y="115"/>
                </a:cubicBezTo>
                <a:cubicBezTo>
                  <a:pt x="48" y="166"/>
                  <a:pt x="79" y="217"/>
                  <a:pt x="130" y="230"/>
                </a:cubicBezTo>
                <a:cubicBezTo>
                  <a:pt x="137" y="232"/>
                  <a:pt x="145" y="233"/>
                  <a:pt x="153" y="233"/>
                </a:cubicBezTo>
                <a:cubicBezTo>
                  <a:pt x="196" y="233"/>
                  <a:pt x="234" y="204"/>
                  <a:pt x="244" y="161"/>
                </a:cubicBezTo>
                <a:cubicBezTo>
                  <a:pt x="250" y="137"/>
                  <a:pt x="247" y="111"/>
                  <a:pt x="234" y="90"/>
                </a:cubicBezTo>
                <a:cubicBezTo>
                  <a:pt x="221" y="68"/>
                  <a:pt x="200" y="53"/>
                  <a:pt x="176" y="47"/>
                </a:cubicBezTo>
                <a:cubicBezTo>
                  <a:pt x="168" y="45"/>
                  <a:pt x="160" y="44"/>
                  <a:pt x="152" y="44"/>
                </a:cubicBezTo>
                <a:close/>
              </a:path>
            </a:pathLst>
          </a:custGeom>
          <a:solidFill>
            <a:schemeClr val="bg1"/>
          </a:solidFill>
          <a:ln>
            <a:noFill/>
          </a:ln>
        </p:spPr>
        <p:txBody>
          <a:bodyPr vert="horz" wrap="square" lIns="83743" tIns="41872" rIns="83743" bIns="41872" numCol="1" anchor="t" anchorCtr="0" compatLnSpc="1"/>
          <a:lstStyle/>
          <a:p>
            <a:pPr algn="just">
              <a:lnSpc>
                <a:spcPct val="120000"/>
              </a:lnSpc>
            </a:pPr>
            <a:endParaRPr lang="en-US"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Oval 20"/>
          <p:cNvSpPr>
            <a:spLocks noChangeArrowheads="1"/>
          </p:cNvSpPr>
          <p:nvPr/>
        </p:nvSpPr>
        <p:spPr bwMode="auto">
          <a:xfrm>
            <a:off x="4948139" y="2961502"/>
            <a:ext cx="289320" cy="289320"/>
          </a:xfrm>
          <a:prstGeom prst="ellipse">
            <a:avLst/>
          </a:prstGeom>
          <a:noFill/>
          <a:ln w="122238" cap="flat">
            <a:solidFill>
              <a:schemeClr val="accent2"/>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83743" tIns="41872" rIns="83743" bIns="41872" numCol="1" anchor="t" anchorCtr="0" compatLnSpc="1"/>
          <a:lstStyle/>
          <a:p>
            <a:pPr algn="just">
              <a:lnSpc>
                <a:spcPct val="120000"/>
              </a:lnSpc>
            </a:pPr>
            <a:endParaRPr lang="en-US"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Oval 21"/>
          <p:cNvSpPr>
            <a:spLocks noChangeArrowheads="1"/>
          </p:cNvSpPr>
          <p:nvPr/>
        </p:nvSpPr>
        <p:spPr bwMode="auto">
          <a:xfrm>
            <a:off x="6247899" y="3679715"/>
            <a:ext cx="332937" cy="334391"/>
          </a:xfrm>
          <a:prstGeom prst="ellipse">
            <a:avLst/>
          </a:prstGeom>
          <a:noFill/>
          <a:ln w="139700" cap="flat">
            <a:solidFill>
              <a:schemeClr val="accent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83743" tIns="41872" rIns="83743" bIns="41872" numCol="1" anchor="t" anchorCtr="0" compatLnSpc="1"/>
          <a:lstStyle/>
          <a:p>
            <a:pPr algn="just">
              <a:lnSpc>
                <a:spcPct val="120000"/>
              </a:lnSpc>
            </a:pPr>
            <a:endParaRPr lang="en-US"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Oval 22"/>
          <p:cNvSpPr>
            <a:spLocks noChangeArrowheads="1"/>
          </p:cNvSpPr>
          <p:nvPr/>
        </p:nvSpPr>
        <p:spPr bwMode="auto">
          <a:xfrm>
            <a:off x="6026912" y="2318889"/>
            <a:ext cx="196273" cy="196272"/>
          </a:xfrm>
          <a:prstGeom prst="ellipse">
            <a:avLst/>
          </a:prstGeom>
          <a:noFill/>
          <a:ln w="104775"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83743" tIns="41872" rIns="83743" bIns="41872" numCol="1" anchor="t" anchorCtr="0" compatLnSpc="1"/>
          <a:lstStyle/>
          <a:p>
            <a:pPr algn="just">
              <a:lnSpc>
                <a:spcPct val="120000"/>
              </a:lnSpc>
            </a:pPr>
            <a:endParaRPr lang="en-US"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Oval 23"/>
          <p:cNvSpPr>
            <a:spLocks noChangeArrowheads="1"/>
          </p:cNvSpPr>
          <p:nvPr/>
        </p:nvSpPr>
        <p:spPr bwMode="auto">
          <a:xfrm>
            <a:off x="5691067" y="4819550"/>
            <a:ext cx="196273" cy="194819"/>
          </a:xfrm>
          <a:prstGeom prst="ellipse">
            <a:avLst/>
          </a:prstGeom>
          <a:noFill/>
          <a:ln w="87313"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83743" tIns="41872" rIns="83743" bIns="41872" numCol="1" anchor="t" anchorCtr="0" compatLnSpc="1"/>
          <a:lstStyle/>
          <a:p>
            <a:pPr algn="just">
              <a:lnSpc>
                <a:spcPct val="120000"/>
              </a:lnSpc>
            </a:pPr>
            <a:endParaRPr lang="en-US" sz="90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6" name="Group 24"/>
          <p:cNvGrpSpPr/>
          <p:nvPr/>
        </p:nvGrpSpPr>
        <p:grpSpPr>
          <a:xfrm>
            <a:off x="6587760" y="4117329"/>
            <a:ext cx="1391702" cy="2222970"/>
            <a:chOff x="6684587" y="4424362"/>
            <a:chExt cx="1519615" cy="2427287"/>
          </a:xfrm>
          <a:solidFill>
            <a:schemeClr val="accent1"/>
          </a:solidFill>
        </p:grpSpPr>
        <p:sp>
          <p:nvSpPr>
            <p:cNvPr id="27" name="Freeform 25"/>
            <p:cNvSpPr/>
            <p:nvPr/>
          </p:nvSpPr>
          <p:spPr bwMode="auto">
            <a:xfrm>
              <a:off x="6684587" y="4970462"/>
              <a:ext cx="1519615" cy="1881187"/>
            </a:xfrm>
            <a:custGeom>
              <a:avLst/>
              <a:gdLst>
                <a:gd name="connsiteX0" fmla="*/ 687119 w 1519615"/>
                <a:gd name="connsiteY0" fmla="*/ 0 h 1881187"/>
                <a:gd name="connsiteX1" fmla="*/ 954208 w 1519615"/>
                <a:gd name="connsiteY1" fmla="*/ 0 h 1881187"/>
                <a:gd name="connsiteX2" fmla="*/ 965811 w 1519615"/>
                <a:gd name="connsiteY2" fmla="*/ 0 h 1881187"/>
                <a:gd name="connsiteX3" fmla="*/ 945837 w 1519615"/>
                <a:gd name="connsiteY3" fmla="*/ 26046 h 1881187"/>
                <a:gd name="connsiteX4" fmla="*/ 945837 w 1519615"/>
                <a:gd name="connsiteY4" fmla="*/ 60981 h 1881187"/>
                <a:gd name="connsiteX5" fmla="*/ 971550 w 1519615"/>
                <a:gd name="connsiteY5" fmla="*/ 94142 h 1881187"/>
                <a:gd name="connsiteX6" fmla="*/ 991717 w 1519615"/>
                <a:gd name="connsiteY6" fmla="*/ 120151 h 1881187"/>
                <a:gd name="connsiteX7" fmla="*/ 987968 w 1519615"/>
                <a:gd name="connsiteY7" fmla="*/ 141878 h 1881187"/>
                <a:gd name="connsiteX8" fmla="*/ 928461 w 1519615"/>
                <a:gd name="connsiteY8" fmla="*/ 489711 h 1881187"/>
                <a:gd name="connsiteX9" fmla="*/ 930224 w 1519615"/>
                <a:gd name="connsiteY9" fmla="*/ 501057 h 1881187"/>
                <a:gd name="connsiteX10" fmla="*/ 934632 w 1519615"/>
                <a:gd name="connsiteY10" fmla="*/ 510658 h 1881187"/>
                <a:gd name="connsiteX11" fmla="*/ 1005159 w 1519615"/>
                <a:gd name="connsiteY11" fmla="*/ 602301 h 1881187"/>
                <a:gd name="connsiteX12" fmla="*/ 1035133 w 1519615"/>
                <a:gd name="connsiteY12" fmla="*/ 602301 h 1881187"/>
                <a:gd name="connsiteX13" fmla="*/ 1104780 w 1519615"/>
                <a:gd name="connsiteY13" fmla="*/ 510658 h 1881187"/>
                <a:gd name="connsiteX14" fmla="*/ 1110951 w 1519615"/>
                <a:gd name="connsiteY14" fmla="*/ 485347 h 1881187"/>
                <a:gd name="connsiteX15" fmla="*/ 1077450 w 1519615"/>
                <a:gd name="connsiteY15" fmla="*/ 302935 h 1881187"/>
                <a:gd name="connsiteX16" fmla="*/ 1077450 w 1519615"/>
                <a:gd name="connsiteY16" fmla="*/ 302062 h 1881187"/>
                <a:gd name="connsiteX17" fmla="*/ 1051884 w 1519615"/>
                <a:gd name="connsiteY17" fmla="*/ 144088 h 1881187"/>
                <a:gd name="connsiteX18" fmla="*/ 1047870 w 1519615"/>
                <a:gd name="connsiteY18" fmla="*/ 119635 h 1881187"/>
                <a:gd name="connsiteX19" fmla="*/ 1058114 w 1519615"/>
                <a:gd name="connsiteY19" fmla="*/ 106423 h 1881187"/>
                <a:gd name="connsiteX20" fmla="*/ 1093350 w 1519615"/>
                <a:gd name="connsiteY20" fmla="*/ 60981 h 1881187"/>
                <a:gd name="connsiteX21" fmla="*/ 1093350 w 1519615"/>
                <a:gd name="connsiteY21" fmla="*/ 26046 h 1881187"/>
                <a:gd name="connsiteX22" fmla="*/ 1085732 w 1519615"/>
                <a:gd name="connsiteY22" fmla="*/ 16111 h 1881187"/>
                <a:gd name="connsiteX23" fmla="*/ 1073377 w 1519615"/>
                <a:gd name="connsiteY23" fmla="*/ 0 h 1881187"/>
                <a:gd name="connsiteX24" fmla="*/ 1127987 w 1519615"/>
                <a:gd name="connsiteY24" fmla="*/ 0 h 1881187"/>
                <a:gd name="connsiteX25" fmla="*/ 1509055 w 1519615"/>
                <a:gd name="connsiteY25" fmla="*/ 0 h 1881187"/>
                <a:gd name="connsiteX26" fmla="*/ 1519615 w 1519615"/>
                <a:gd name="connsiteY26" fmla="*/ 10549 h 1881187"/>
                <a:gd name="connsiteX27" fmla="*/ 1519615 w 1519615"/>
                <a:gd name="connsiteY27" fmla="*/ 271630 h 1881187"/>
                <a:gd name="connsiteX28" fmla="*/ 1519615 w 1519615"/>
                <a:gd name="connsiteY28" fmla="*/ 399972 h 1881187"/>
                <a:gd name="connsiteX29" fmla="*/ 1519615 w 1519615"/>
                <a:gd name="connsiteY29" fmla="*/ 876422 h 1881187"/>
                <a:gd name="connsiteX30" fmla="*/ 1411373 w 1519615"/>
                <a:gd name="connsiteY30" fmla="*/ 980151 h 1881187"/>
                <a:gd name="connsiteX31" fmla="*/ 1302251 w 1519615"/>
                <a:gd name="connsiteY31" fmla="*/ 876422 h 1881187"/>
                <a:gd name="connsiteX32" fmla="*/ 1302251 w 1519615"/>
                <a:gd name="connsiteY32" fmla="*/ 341075 h 1881187"/>
                <a:gd name="connsiteX33" fmla="*/ 1288171 w 1519615"/>
                <a:gd name="connsiteY33" fmla="*/ 325252 h 1881187"/>
                <a:gd name="connsiteX34" fmla="*/ 1270570 w 1519615"/>
                <a:gd name="connsiteY34" fmla="*/ 341075 h 1881187"/>
                <a:gd name="connsiteX35" fmla="*/ 1270570 w 1519615"/>
                <a:gd name="connsiteY35" fmla="*/ 988063 h 1881187"/>
                <a:gd name="connsiteX36" fmla="*/ 1270570 w 1519615"/>
                <a:gd name="connsiteY36" fmla="*/ 1046960 h 1881187"/>
                <a:gd name="connsiteX37" fmla="*/ 1270570 w 1519615"/>
                <a:gd name="connsiteY37" fmla="*/ 1765151 h 1881187"/>
                <a:gd name="connsiteX38" fmla="*/ 1151768 w 1519615"/>
                <a:gd name="connsiteY38" fmla="*/ 1881187 h 1881187"/>
                <a:gd name="connsiteX39" fmla="*/ 1150008 w 1519615"/>
                <a:gd name="connsiteY39" fmla="*/ 1881187 h 1881187"/>
                <a:gd name="connsiteX40" fmla="*/ 1031206 w 1519615"/>
                <a:gd name="connsiteY40" fmla="*/ 1765151 h 1881187"/>
                <a:gd name="connsiteX41" fmla="*/ 1031206 w 1519615"/>
                <a:gd name="connsiteY41" fmla="*/ 1058388 h 1881187"/>
                <a:gd name="connsiteX42" fmla="*/ 1020645 w 1519615"/>
                <a:gd name="connsiteY42" fmla="*/ 1047839 h 1881187"/>
                <a:gd name="connsiteX43" fmla="*/ 992485 w 1519615"/>
                <a:gd name="connsiteY43" fmla="*/ 1047839 h 1881187"/>
                <a:gd name="connsiteX44" fmla="*/ 981045 w 1519615"/>
                <a:gd name="connsiteY44" fmla="*/ 1058388 h 1881187"/>
                <a:gd name="connsiteX45" fmla="*/ 981045 w 1519615"/>
                <a:gd name="connsiteY45" fmla="*/ 1765151 h 1881187"/>
                <a:gd name="connsiteX46" fmla="*/ 860482 w 1519615"/>
                <a:gd name="connsiteY46" fmla="*/ 1881187 h 1881187"/>
                <a:gd name="connsiteX47" fmla="*/ 859602 w 1519615"/>
                <a:gd name="connsiteY47" fmla="*/ 1881187 h 1881187"/>
                <a:gd name="connsiteX48" fmla="*/ 739040 w 1519615"/>
                <a:gd name="connsiteY48" fmla="*/ 1765151 h 1881187"/>
                <a:gd name="connsiteX49" fmla="*/ 739040 w 1519615"/>
                <a:gd name="connsiteY49" fmla="*/ 1046960 h 1881187"/>
                <a:gd name="connsiteX50" fmla="*/ 739040 w 1519615"/>
                <a:gd name="connsiteY50" fmla="*/ 988063 h 1881187"/>
                <a:gd name="connsiteX51" fmla="*/ 739920 w 1519615"/>
                <a:gd name="connsiteY51" fmla="*/ 356898 h 1881187"/>
                <a:gd name="connsiteX52" fmla="*/ 721440 w 1519615"/>
                <a:gd name="connsiteY52" fmla="*/ 349866 h 1881187"/>
                <a:gd name="connsiteX53" fmla="*/ 537516 w 1519615"/>
                <a:gd name="connsiteY53" fmla="*/ 563477 h 1881187"/>
                <a:gd name="connsiteX54" fmla="*/ 126548 w 1519615"/>
                <a:gd name="connsiteY54" fmla="*/ 712038 h 1881187"/>
                <a:gd name="connsiteX55" fmla="*/ 3346 w 1519615"/>
                <a:gd name="connsiteY55" fmla="*/ 640834 h 1881187"/>
                <a:gd name="connsiteX56" fmla="*/ 73747 w 1519615"/>
                <a:gd name="connsiteY56" fmla="*/ 514250 h 1881187"/>
                <a:gd name="connsiteX57" fmla="*/ 386153 w 1519615"/>
                <a:gd name="connsiteY57" fmla="*/ 410521 h 1881187"/>
                <a:gd name="connsiteX58" fmla="*/ 391433 w 1519615"/>
                <a:gd name="connsiteY58" fmla="*/ 407884 h 1881187"/>
                <a:gd name="connsiteX59" fmla="*/ 687119 w 1519615"/>
                <a:gd name="connsiteY59" fmla="*/ 0 h 1881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519615" h="1881187">
                  <a:moveTo>
                    <a:pt x="687119" y="0"/>
                  </a:moveTo>
                  <a:cubicBezTo>
                    <a:pt x="687119" y="0"/>
                    <a:pt x="687119" y="0"/>
                    <a:pt x="954208" y="0"/>
                  </a:cubicBezTo>
                  <a:lnTo>
                    <a:pt x="965811" y="0"/>
                  </a:lnTo>
                  <a:lnTo>
                    <a:pt x="945837" y="26046"/>
                  </a:lnTo>
                  <a:cubicBezTo>
                    <a:pt x="938771" y="35653"/>
                    <a:pt x="938771" y="51374"/>
                    <a:pt x="945837" y="60981"/>
                  </a:cubicBezTo>
                  <a:cubicBezTo>
                    <a:pt x="945837" y="60981"/>
                    <a:pt x="945837" y="60981"/>
                    <a:pt x="971550" y="94142"/>
                  </a:cubicBezTo>
                  <a:lnTo>
                    <a:pt x="991717" y="120151"/>
                  </a:lnTo>
                  <a:lnTo>
                    <a:pt x="987968" y="141878"/>
                  </a:lnTo>
                  <a:cubicBezTo>
                    <a:pt x="967141" y="262241"/>
                    <a:pt x="928461" y="484474"/>
                    <a:pt x="928461" y="489711"/>
                  </a:cubicBezTo>
                  <a:cubicBezTo>
                    <a:pt x="928461" y="494075"/>
                    <a:pt x="928461" y="497566"/>
                    <a:pt x="930224" y="501057"/>
                  </a:cubicBezTo>
                  <a:cubicBezTo>
                    <a:pt x="930224" y="502803"/>
                    <a:pt x="932869" y="510658"/>
                    <a:pt x="934632" y="510658"/>
                  </a:cubicBezTo>
                  <a:cubicBezTo>
                    <a:pt x="1005159" y="602301"/>
                    <a:pt x="1005159" y="602301"/>
                    <a:pt x="1005159" y="602301"/>
                  </a:cubicBezTo>
                  <a:cubicBezTo>
                    <a:pt x="1013094" y="612774"/>
                    <a:pt x="1026317" y="612774"/>
                    <a:pt x="1035133" y="602301"/>
                  </a:cubicBezTo>
                  <a:cubicBezTo>
                    <a:pt x="1104780" y="510658"/>
                    <a:pt x="1104780" y="510658"/>
                    <a:pt x="1104780" y="510658"/>
                  </a:cubicBezTo>
                  <a:cubicBezTo>
                    <a:pt x="1110069" y="503676"/>
                    <a:pt x="1111832" y="494075"/>
                    <a:pt x="1110951" y="485347"/>
                  </a:cubicBezTo>
                  <a:cubicBezTo>
                    <a:pt x="1110069" y="478365"/>
                    <a:pt x="1086266" y="357048"/>
                    <a:pt x="1077450" y="302935"/>
                  </a:cubicBezTo>
                  <a:cubicBezTo>
                    <a:pt x="1077450" y="302935"/>
                    <a:pt x="1077450" y="302062"/>
                    <a:pt x="1077450" y="302062"/>
                  </a:cubicBezTo>
                  <a:cubicBezTo>
                    <a:pt x="1073923" y="279370"/>
                    <a:pt x="1056291" y="173762"/>
                    <a:pt x="1051884" y="144088"/>
                  </a:cubicBezTo>
                  <a:lnTo>
                    <a:pt x="1047870" y="119635"/>
                  </a:lnTo>
                  <a:lnTo>
                    <a:pt x="1058114" y="106423"/>
                  </a:lnTo>
                  <a:cubicBezTo>
                    <a:pt x="1066685" y="95370"/>
                    <a:pt x="1078113" y="80632"/>
                    <a:pt x="1093350" y="60981"/>
                  </a:cubicBezTo>
                  <a:cubicBezTo>
                    <a:pt x="1100417" y="51374"/>
                    <a:pt x="1100417" y="35653"/>
                    <a:pt x="1093350" y="26046"/>
                  </a:cubicBezTo>
                  <a:cubicBezTo>
                    <a:pt x="1093350" y="26046"/>
                    <a:pt x="1093350" y="26046"/>
                    <a:pt x="1085732" y="16111"/>
                  </a:cubicBezTo>
                  <a:lnTo>
                    <a:pt x="1073377" y="0"/>
                  </a:lnTo>
                  <a:lnTo>
                    <a:pt x="1127987" y="0"/>
                  </a:lnTo>
                  <a:cubicBezTo>
                    <a:pt x="1229725" y="0"/>
                    <a:pt x="1354942" y="0"/>
                    <a:pt x="1509055" y="0"/>
                  </a:cubicBezTo>
                  <a:cubicBezTo>
                    <a:pt x="1515215" y="0"/>
                    <a:pt x="1519615" y="5275"/>
                    <a:pt x="1519615" y="10549"/>
                  </a:cubicBezTo>
                  <a:cubicBezTo>
                    <a:pt x="1519615" y="10549"/>
                    <a:pt x="1519615" y="10549"/>
                    <a:pt x="1519615" y="271630"/>
                  </a:cubicBezTo>
                  <a:cubicBezTo>
                    <a:pt x="1519615" y="271630"/>
                    <a:pt x="1519615" y="271630"/>
                    <a:pt x="1519615" y="399972"/>
                  </a:cubicBezTo>
                  <a:cubicBezTo>
                    <a:pt x="1519615" y="399972"/>
                    <a:pt x="1519615" y="399972"/>
                    <a:pt x="1519615" y="876422"/>
                  </a:cubicBezTo>
                  <a:cubicBezTo>
                    <a:pt x="1519615" y="933561"/>
                    <a:pt x="1470334" y="980151"/>
                    <a:pt x="1411373" y="980151"/>
                  </a:cubicBezTo>
                  <a:cubicBezTo>
                    <a:pt x="1352412" y="980151"/>
                    <a:pt x="1302251" y="933561"/>
                    <a:pt x="1302251" y="876422"/>
                  </a:cubicBezTo>
                  <a:cubicBezTo>
                    <a:pt x="1302251" y="876422"/>
                    <a:pt x="1302251" y="876422"/>
                    <a:pt x="1302251" y="341075"/>
                  </a:cubicBezTo>
                  <a:cubicBezTo>
                    <a:pt x="1302251" y="333164"/>
                    <a:pt x="1296091" y="325252"/>
                    <a:pt x="1288171" y="325252"/>
                  </a:cubicBezTo>
                  <a:cubicBezTo>
                    <a:pt x="1278490" y="324373"/>
                    <a:pt x="1270570" y="331406"/>
                    <a:pt x="1270570" y="341075"/>
                  </a:cubicBezTo>
                  <a:cubicBezTo>
                    <a:pt x="1270570" y="341075"/>
                    <a:pt x="1270570" y="341075"/>
                    <a:pt x="1270570" y="988063"/>
                  </a:cubicBezTo>
                  <a:cubicBezTo>
                    <a:pt x="1270570" y="988063"/>
                    <a:pt x="1270570" y="988063"/>
                    <a:pt x="1270570" y="1046960"/>
                  </a:cubicBezTo>
                  <a:cubicBezTo>
                    <a:pt x="1270570" y="1046960"/>
                    <a:pt x="1270570" y="1046960"/>
                    <a:pt x="1270570" y="1765151"/>
                  </a:cubicBezTo>
                  <a:cubicBezTo>
                    <a:pt x="1270570" y="1828444"/>
                    <a:pt x="1216889" y="1881187"/>
                    <a:pt x="1151768" y="1881187"/>
                  </a:cubicBezTo>
                  <a:cubicBezTo>
                    <a:pt x="1151768" y="1881187"/>
                    <a:pt x="1151768" y="1881187"/>
                    <a:pt x="1150008" y="1881187"/>
                  </a:cubicBezTo>
                  <a:cubicBezTo>
                    <a:pt x="1084007" y="1881187"/>
                    <a:pt x="1031206" y="1828444"/>
                    <a:pt x="1031206" y="1765151"/>
                  </a:cubicBezTo>
                  <a:cubicBezTo>
                    <a:pt x="1031206" y="1765151"/>
                    <a:pt x="1031206" y="1765151"/>
                    <a:pt x="1031206" y="1058388"/>
                  </a:cubicBezTo>
                  <a:cubicBezTo>
                    <a:pt x="1031206" y="1052234"/>
                    <a:pt x="1026806" y="1047839"/>
                    <a:pt x="1020645" y="1047839"/>
                  </a:cubicBezTo>
                  <a:cubicBezTo>
                    <a:pt x="1020645" y="1047839"/>
                    <a:pt x="1020645" y="1047839"/>
                    <a:pt x="992485" y="1047839"/>
                  </a:cubicBezTo>
                  <a:cubicBezTo>
                    <a:pt x="986325" y="1047839"/>
                    <a:pt x="981045" y="1052234"/>
                    <a:pt x="981045" y="1058388"/>
                  </a:cubicBezTo>
                  <a:cubicBezTo>
                    <a:pt x="981045" y="1058388"/>
                    <a:pt x="981045" y="1058388"/>
                    <a:pt x="981045" y="1765151"/>
                  </a:cubicBezTo>
                  <a:cubicBezTo>
                    <a:pt x="981045" y="1828444"/>
                    <a:pt x="926484" y="1881187"/>
                    <a:pt x="860482" y="1881187"/>
                  </a:cubicBezTo>
                  <a:cubicBezTo>
                    <a:pt x="860482" y="1881187"/>
                    <a:pt x="860482" y="1881187"/>
                    <a:pt x="859602" y="1881187"/>
                  </a:cubicBezTo>
                  <a:cubicBezTo>
                    <a:pt x="793601" y="1881187"/>
                    <a:pt x="739040" y="1828444"/>
                    <a:pt x="739040" y="1765151"/>
                  </a:cubicBezTo>
                  <a:cubicBezTo>
                    <a:pt x="739040" y="1765151"/>
                    <a:pt x="739040" y="1765151"/>
                    <a:pt x="739040" y="1046960"/>
                  </a:cubicBezTo>
                  <a:cubicBezTo>
                    <a:pt x="739040" y="1046960"/>
                    <a:pt x="739040" y="1046960"/>
                    <a:pt x="739040" y="988063"/>
                  </a:cubicBezTo>
                  <a:cubicBezTo>
                    <a:pt x="739040" y="988063"/>
                    <a:pt x="739040" y="988063"/>
                    <a:pt x="739920" y="356898"/>
                  </a:cubicBezTo>
                  <a:cubicBezTo>
                    <a:pt x="739920" y="347229"/>
                    <a:pt x="727600" y="341954"/>
                    <a:pt x="721440" y="349866"/>
                  </a:cubicBezTo>
                  <a:cubicBezTo>
                    <a:pt x="658958" y="418432"/>
                    <a:pt x="537516" y="562598"/>
                    <a:pt x="537516" y="563477"/>
                  </a:cubicBezTo>
                  <a:cubicBezTo>
                    <a:pt x="516396" y="585454"/>
                    <a:pt x="202229" y="686546"/>
                    <a:pt x="126548" y="712038"/>
                  </a:cubicBezTo>
                  <a:cubicBezTo>
                    <a:pt x="72867" y="726982"/>
                    <a:pt x="17426" y="695336"/>
                    <a:pt x="3346" y="640834"/>
                  </a:cubicBezTo>
                  <a:cubicBezTo>
                    <a:pt x="-10735" y="586333"/>
                    <a:pt x="20946" y="529194"/>
                    <a:pt x="73747" y="514250"/>
                  </a:cubicBezTo>
                  <a:cubicBezTo>
                    <a:pt x="74627" y="514250"/>
                    <a:pt x="349192" y="423707"/>
                    <a:pt x="386153" y="410521"/>
                  </a:cubicBezTo>
                  <a:cubicBezTo>
                    <a:pt x="387913" y="410521"/>
                    <a:pt x="389673" y="408763"/>
                    <a:pt x="391433" y="407884"/>
                  </a:cubicBezTo>
                  <a:cubicBezTo>
                    <a:pt x="391433" y="407884"/>
                    <a:pt x="391433" y="407884"/>
                    <a:pt x="687119" y="0"/>
                  </a:cubicBezTo>
                  <a:close/>
                </a:path>
              </a:pathLst>
            </a:custGeom>
            <a:grpFill/>
            <a:ln>
              <a:noFill/>
            </a:ln>
          </p:spPr>
          <p:txBody>
            <a:bodyPr vert="horz" wrap="square" lIns="83743" tIns="41872" rIns="83743" bIns="41872" numCol="1" anchor="t" anchorCtr="0" compatLnSpc="1">
              <a:noAutofit/>
            </a:bodyPr>
            <a:lstStyle/>
            <a:p>
              <a:pPr algn="just">
                <a:lnSpc>
                  <a:spcPct val="120000"/>
                </a:lnSpc>
              </a:pPr>
              <a:endParaRPr lang="en-US"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Oval 10"/>
            <p:cNvSpPr>
              <a:spLocks noChangeArrowheads="1"/>
            </p:cNvSpPr>
            <p:nvPr/>
          </p:nvSpPr>
          <p:spPr bwMode="auto">
            <a:xfrm>
              <a:off x="7470776" y="4424362"/>
              <a:ext cx="469900" cy="469900"/>
            </a:xfrm>
            <a:prstGeom prst="ellipse">
              <a:avLst/>
            </a:prstGeom>
            <a:grpFill/>
            <a:ln>
              <a:noFill/>
            </a:ln>
          </p:spPr>
          <p:txBody>
            <a:bodyPr vert="horz" wrap="square" lIns="83743" tIns="41872" rIns="83743" bIns="41872" numCol="1" anchor="t" anchorCtr="0" compatLnSpc="1"/>
            <a:lstStyle/>
            <a:p>
              <a:pPr algn="just">
                <a:lnSpc>
                  <a:spcPct val="120000"/>
                </a:lnSpc>
              </a:pPr>
              <a:endParaRPr lang="en-US" sz="9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 name="矩形 2"/>
          <p:cNvSpPr/>
          <p:nvPr/>
        </p:nvSpPr>
        <p:spPr>
          <a:xfrm>
            <a:off x="1527175" y="3470609"/>
            <a:ext cx="1723549" cy="461665"/>
          </a:xfrm>
          <a:prstGeom prst="rect">
            <a:avLst/>
          </a:prstGeom>
        </p:spPr>
        <p:txBody>
          <a:bodyPr wrap="none">
            <a:spAutoFit/>
          </a:bodyPr>
          <a:lstStyle/>
          <a:p>
            <a:r>
              <a:rPr lang="zh-CN" altLang="zh-CN" b="1" dirty="0"/>
              <a:t>前后对比法</a:t>
            </a:r>
            <a:endParaRPr lang="zh-CN" altLang="en-US" b="1" dirty="0"/>
          </a:p>
        </p:txBody>
      </p:sp>
      <p:sp>
        <p:nvSpPr>
          <p:cNvPr id="29" name="矩形 28"/>
          <p:cNvSpPr/>
          <p:nvPr/>
        </p:nvSpPr>
        <p:spPr>
          <a:xfrm>
            <a:off x="8461375" y="3385243"/>
            <a:ext cx="1723549" cy="461665"/>
          </a:xfrm>
          <a:prstGeom prst="rect">
            <a:avLst/>
          </a:prstGeom>
        </p:spPr>
        <p:txBody>
          <a:bodyPr wrap="none">
            <a:spAutoFit/>
          </a:bodyPr>
          <a:lstStyle/>
          <a:p>
            <a:r>
              <a:rPr lang="zh-CN" altLang="zh-CN" b="1" dirty="0"/>
              <a:t>有无对比法</a:t>
            </a:r>
            <a:endParaRPr lang="zh-CN" altLang="en-US" b="1" dirty="0"/>
          </a:p>
        </p:txBody>
      </p:sp>
      <p:sp>
        <p:nvSpPr>
          <p:cNvPr id="31" name="灯片编号占位符 30">
            <a:extLst>
              <a:ext uri="{FF2B5EF4-FFF2-40B4-BE49-F238E27FC236}">
                <a16:creationId xmlns:a16="http://schemas.microsoft.com/office/drawing/2014/main" id="{907B07E3-6818-40CE-91A5-6D913DD40D1B}"/>
              </a:ext>
            </a:extLst>
          </p:cNvPr>
          <p:cNvSpPr>
            <a:spLocks noGrp="1"/>
          </p:cNvSpPr>
          <p:nvPr>
            <p:ph type="sldNum" sz="quarter" idx="12"/>
          </p:nvPr>
        </p:nvSpPr>
        <p:spPr/>
        <p:txBody>
          <a:bodyPr/>
          <a:lstStyle/>
          <a:p>
            <a:fld id="{B6F15528-21DE-4FAA-801E-634DDDAF4B2B}" type="slidenum">
              <a:rPr lang="en-US" smtClean="0"/>
              <a:t>651</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par>
                                <p:cTn id="35" presetID="53" presetClass="entr" presetSubtype="16"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500" fill="hold"/>
                                        <p:tgtEl>
                                          <p:spTgt spid="11"/>
                                        </p:tgtEl>
                                        <p:attrNameLst>
                                          <p:attrName>ppt_w</p:attrName>
                                        </p:attrNameLst>
                                      </p:cBhvr>
                                      <p:tavLst>
                                        <p:tav tm="0">
                                          <p:val>
                                            <p:fltVal val="0"/>
                                          </p:val>
                                        </p:tav>
                                        <p:tav tm="100000">
                                          <p:val>
                                            <p:strVal val="#ppt_w"/>
                                          </p:val>
                                        </p:tav>
                                      </p:tavLst>
                                    </p:anim>
                                    <p:anim calcmode="lin" valueType="num">
                                      <p:cBhvr>
                                        <p:cTn id="38" dur="500" fill="hold"/>
                                        <p:tgtEl>
                                          <p:spTgt spid="11"/>
                                        </p:tgtEl>
                                        <p:attrNameLst>
                                          <p:attrName>ppt_h</p:attrName>
                                        </p:attrNameLst>
                                      </p:cBhvr>
                                      <p:tavLst>
                                        <p:tav tm="0">
                                          <p:val>
                                            <p:fltVal val="0"/>
                                          </p:val>
                                        </p:tav>
                                        <p:tav tm="100000">
                                          <p:val>
                                            <p:strVal val="#ppt_h"/>
                                          </p:val>
                                        </p:tav>
                                      </p:tavLst>
                                    </p:anim>
                                    <p:animEffect transition="in" filter="fade">
                                      <p:cBhvr>
                                        <p:cTn id="39" dur="500"/>
                                        <p:tgtEl>
                                          <p:spTgt spid="11"/>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p:cTn id="42" dur="500" fill="hold"/>
                                        <p:tgtEl>
                                          <p:spTgt spid="16"/>
                                        </p:tgtEl>
                                        <p:attrNameLst>
                                          <p:attrName>ppt_w</p:attrName>
                                        </p:attrNameLst>
                                      </p:cBhvr>
                                      <p:tavLst>
                                        <p:tav tm="0">
                                          <p:val>
                                            <p:fltVal val="0"/>
                                          </p:val>
                                        </p:tav>
                                        <p:tav tm="100000">
                                          <p:val>
                                            <p:strVal val="#ppt_w"/>
                                          </p:val>
                                        </p:tav>
                                      </p:tavLst>
                                    </p:anim>
                                    <p:anim calcmode="lin" valueType="num">
                                      <p:cBhvr>
                                        <p:cTn id="43" dur="500" fill="hold"/>
                                        <p:tgtEl>
                                          <p:spTgt spid="16"/>
                                        </p:tgtEl>
                                        <p:attrNameLst>
                                          <p:attrName>ppt_h</p:attrName>
                                        </p:attrNameLst>
                                      </p:cBhvr>
                                      <p:tavLst>
                                        <p:tav tm="0">
                                          <p:val>
                                            <p:fltVal val="0"/>
                                          </p:val>
                                        </p:tav>
                                        <p:tav tm="100000">
                                          <p:val>
                                            <p:strVal val="#ppt_h"/>
                                          </p:val>
                                        </p:tav>
                                      </p:tavLst>
                                    </p:anim>
                                    <p:animEffect transition="in" filter="fade">
                                      <p:cBhvr>
                                        <p:cTn id="44" dur="500"/>
                                        <p:tgtEl>
                                          <p:spTgt spid="16"/>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p:cTn id="47" dur="500" fill="hold"/>
                                        <p:tgtEl>
                                          <p:spTgt spid="17"/>
                                        </p:tgtEl>
                                        <p:attrNameLst>
                                          <p:attrName>ppt_w</p:attrName>
                                        </p:attrNameLst>
                                      </p:cBhvr>
                                      <p:tavLst>
                                        <p:tav tm="0">
                                          <p:val>
                                            <p:fltVal val="0"/>
                                          </p:val>
                                        </p:tav>
                                        <p:tav tm="100000">
                                          <p:val>
                                            <p:strVal val="#ppt_w"/>
                                          </p:val>
                                        </p:tav>
                                      </p:tavLst>
                                    </p:anim>
                                    <p:anim calcmode="lin" valueType="num">
                                      <p:cBhvr>
                                        <p:cTn id="48" dur="500" fill="hold"/>
                                        <p:tgtEl>
                                          <p:spTgt spid="17"/>
                                        </p:tgtEl>
                                        <p:attrNameLst>
                                          <p:attrName>ppt_h</p:attrName>
                                        </p:attrNameLst>
                                      </p:cBhvr>
                                      <p:tavLst>
                                        <p:tav tm="0">
                                          <p:val>
                                            <p:fltVal val="0"/>
                                          </p:val>
                                        </p:tav>
                                        <p:tav tm="100000">
                                          <p:val>
                                            <p:strVal val="#ppt_h"/>
                                          </p:val>
                                        </p:tav>
                                      </p:tavLst>
                                    </p:anim>
                                    <p:animEffect transition="in" filter="fade">
                                      <p:cBhvr>
                                        <p:cTn id="49" dur="500"/>
                                        <p:tgtEl>
                                          <p:spTgt spid="17"/>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 calcmode="lin" valueType="num">
                                      <p:cBhvr>
                                        <p:cTn id="52" dur="500" fill="hold"/>
                                        <p:tgtEl>
                                          <p:spTgt spid="18"/>
                                        </p:tgtEl>
                                        <p:attrNameLst>
                                          <p:attrName>ppt_w</p:attrName>
                                        </p:attrNameLst>
                                      </p:cBhvr>
                                      <p:tavLst>
                                        <p:tav tm="0">
                                          <p:val>
                                            <p:fltVal val="0"/>
                                          </p:val>
                                        </p:tav>
                                        <p:tav tm="100000">
                                          <p:val>
                                            <p:strVal val="#ppt_w"/>
                                          </p:val>
                                        </p:tav>
                                      </p:tavLst>
                                    </p:anim>
                                    <p:anim calcmode="lin" valueType="num">
                                      <p:cBhvr>
                                        <p:cTn id="53" dur="500" fill="hold"/>
                                        <p:tgtEl>
                                          <p:spTgt spid="18"/>
                                        </p:tgtEl>
                                        <p:attrNameLst>
                                          <p:attrName>ppt_h</p:attrName>
                                        </p:attrNameLst>
                                      </p:cBhvr>
                                      <p:tavLst>
                                        <p:tav tm="0">
                                          <p:val>
                                            <p:fltVal val="0"/>
                                          </p:val>
                                        </p:tav>
                                        <p:tav tm="100000">
                                          <p:val>
                                            <p:strVal val="#ppt_h"/>
                                          </p:val>
                                        </p:tav>
                                      </p:tavLst>
                                    </p:anim>
                                    <p:animEffect transition="in" filter="fade">
                                      <p:cBhvr>
                                        <p:cTn id="54" dur="500"/>
                                        <p:tgtEl>
                                          <p:spTgt spid="18"/>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 calcmode="lin" valueType="num">
                                      <p:cBhvr>
                                        <p:cTn id="57" dur="500" fill="hold"/>
                                        <p:tgtEl>
                                          <p:spTgt spid="19"/>
                                        </p:tgtEl>
                                        <p:attrNameLst>
                                          <p:attrName>ppt_w</p:attrName>
                                        </p:attrNameLst>
                                      </p:cBhvr>
                                      <p:tavLst>
                                        <p:tav tm="0">
                                          <p:val>
                                            <p:fltVal val="0"/>
                                          </p:val>
                                        </p:tav>
                                        <p:tav tm="100000">
                                          <p:val>
                                            <p:strVal val="#ppt_w"/>
                                          </p:val>
                                        </p:tav>
                                      </p:tavLst>
                                    </p:anim>
                                    <p:anim calcmode="lin" valueType="num">
                                      <p:cBhvr>
                                        <p:cTn id="58" dur="500" fill="hold"/>
                                        <p:tgtEl>
                                          <p:spTgt spid="19"/>
                                        </p:tgtEl>
                                        <p:attrNameLst>
                                          <p:attrName>ppt_h</p:attrName>
                                        </p:attrNameLst>
                                      </p:cBhvr>
                                      <p:tavLst>
                                        <p:tav tm="0">
                                          <p:val>
                                            <p:fltVal val="0"/>
                                          </p:val>
                                        </p:tav>
                                        <p:tav tm="100000">
                                          <p:val>
                                            <p:strVal val="#ppt_h"/>
                                          </p:val>
                                        </p:tav>
                                      </p:tavLst>
                                    </p:anim>
                                    <p:animEffect transition="in" filter="fade">
                                      <p:cBhvr>
                                        <p:cTn id="59" dur="500"/>
                                        <p:tgtEl>
                                          <p:spTgt spid="19"/>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 calcmode="lin" valueType="num">
                                      <p:cBhvr>
                                        <p:cTn id="62" dur="500" fill="hold"/>
                                        <p:tgtEl>
                                          <p:spTgt spid="20"/>
                                        </p:tgtEl>
                                        <p:attrNameLst>
                                          <p:attrName>ppt_w</p:attrName>
                                        </p:attrNameLst>
                                      </p:cBhvr>
                                      <p:tavLst>
                                        <p:tav tm="0">
                                          <p:val>
                                            <p:fltVal val="0"/>
                                          </p:val>
                                        </p:tav>
                                        <p:tav tm="100000">
                                          <p:val>
                                            <p:strVal val="#ppt_w"/>
                                          </p:val>
                                        </p:tav>
                                      </p:tavLst>
                                    </p:anim>
                                    <p:anim calcmode="lin" valueType="num">
                                      <p:cBhvr>
                                        <p:cTn id="63" dur="500" fill="hold"/>
                                        <p:tgtEl>
                                          <p:spTgt spid="20"/>
                                        </p:tgtEl>
                                        <p:attrNameLst>
                                          <p:attrName>ppt_h</p:attrName>
                                        </p:attrNameLst>
                                      </p:cBhvr>
                                      <p:tavLst>
                                        <p:tav tm="0">
                                          <p:val>
                                            <p:fltVal val="0"/>
                                          </p:val>
                                        </p:tav>
                                        <p:tav tm="100000">
                                          <p:val>
                                            <p:strVal val="#ppt_h"/>
                                          </p:val>
                                        </p:tav>
                                      </p:tavLst>
                                    </p:anim>
                                    <p:animEffect transition="in" filter="fade">
                                      <p:cBhvr>
                                        <p:cTn id="64" dur="500"/>
                                        <p:tgtEl>
                                          <p:spTgt spid="20"/>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p:cTn id="67" dur="500" fill="hold"/>
                                        <p:tgtEl>
                                          <p:spTgt spid="21"/>
                                        </p:tgtEl>
                                        <p:attrNameLst>
                                          <p:attrName>ppt_w</p:attrName>
                                        </p:attrNameLst>
                                      </p:cBhvr>
                                      <p:tavLst>
                                        <p:tav tm="0">
                                          <p:val>
                                            <p:fltVal val="0"/>
                                          </p:val>
                                        </p:tav>
                                        <p:tav tm="100000">
                                          <p:val>
                                            <p:strVal val="#ppt_w"/>
                                          </p:val>
                                        </p:tav>
                                      </p:tavLst>
                                    </p:anim>
                                    <p:anim calcmode="lin" valueType="num">
                                      <p:cBhvr>
                                        <p:cTn id="68" dur="500" fill="hold"/>
                                        <p:tgtEl>
                                          <p:spTgt spid="21"/>
                                        </p:tgtEl>
                                        <p:attrNameLst>
                                          <p:attrName>ppt_h</p:attrName>
                                        </p:attrNameLst>
                                      </p:cBhvr>
                                      <p:tavLst>
                                        <p:tav tm="0">
                                          <p:val>
                                            <p:fltVal val="0"/>
                                          </p:val>
                                        </p:tav>
                                        <p:tav tm="100000">
                                          <p:val>
                                            <p:strVal val="#ppt_h"/>
                                          </p:val>
                                        </p:tav>
                                      </p:tavLst>
                                    </p:anim>
                                    <p:animEffect transition="in" filter="fade">
                                      <p:cBhvr>
                                        <p:cTn id="69" dur="500"/>
                                        <p:tgtEl>
                                          <p:spTgt spid="21"/>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 calcmode="lin" valueType="num">
                                      <p:cBhvr>
                                        <p:cTn id="72" dur="500" fill="hold"/>
                                        <p:tgtEl>
                                          <p:spTgt spid="22"/>
                                        </p:tgtEl>
                                        <p:attrNameLst>
                                          <p:attrName>ppt_w</p:attrName>
                                        </p:attrNameLst>
                                      </p:cBhvr>
                                      <p:tavLst>
                                        <p:tav tm="0">
                                          <p:val>
                                            <p:fltVal val="0"/>
                                          </p:val>
                                        </p:tav>
                                        <p:tav tm="100000">
                                          <p:val>
                                            <p:strVal val="#ppt_w"/>
                                          </p:val>
                                        </p:tav>
                                      </p:tavLst>
                                    </p:anim>
                                    <p:anim calcmode="lin" valueType="num">
                                      <p:cBhvr>
                                        <p:cTn id="73" dur="500" fill="hold"/>
                                        <p:tgtEl>
                                          <p:spTgt spid="22"/>
                                        </p:tgtEl>
                                        <p:attrNameLst>
                                          <p:attrName>ppt_h</p:attrName>
                                        </p:attrNameLst>
                                      </p:cBhvr>
                                      <p:tavLst>
                                        <p:tav tm="0">
                                          <p:val>
                                            <p:fltVal val="0"/>
                                          </p:val>
                                        </p:tav>
                                        <p:tav tm="100000">
                                          <p:val>
                                            <p:strVal val="#ppt_h"/>
                                          </p:val>
                                        </p:tav>
                                      </p:tavLst>
                                    </p:anim>
                                    <p:animEffect transition="in" filter="fade">
                                      <p:cBhvr>
                                        <p:cTn id="74" dur="500"/>
                                        <p:tgtEl>
                                          <p:spTgt spid="22"/>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p:cTn id="77" dur="500" fill="hold"/>
                                        <p:tgtEl>
                                          <p:spTgt spid="23"/>
                                        </p:tgtEl>
                                        <p:attrNameLst>
                                          <p:attrName>ppt_w</p:attrName>
                                        </p:attrNameLst>
                                      </p:cBhvr>
                                      <p:tavLst>
                                        <p:tav tm="0">
                                          <p:val>
                                            <p:fltVal val="0"/>
                                          </p:val>
                                        </p:tav>
                                        <p:tav tm="100000">
                                          <p:val>
                                            <p:strVal val="#ppt_w"/>
                                          </p:val>
                                        </p:tav>
                                      </p:tavLst>
                                    </p:anim>
                                    <p:anim calcmode="lin" valueType="num">
                                      <p:cBhvr>
                                        <p:cTn id="78" dur="500" fill="hold"/>
                                        <p:tgtEl>
                                          <p:spTgt spid="23"/>
                                        </p:tgtEl>
                                        <p:attrNameLst>
                                          <p:attrName>ppt_h</p:attrName>
                                        </p:attrNameLst>
                                      </p:cBhvr>
                                      <p:tavLst>
                                        <p:tav tm="0">
                                          <p:val>
                                            <p:fltVal val="0"/>
                                          </p:val>
                                        </p:tav>
                                        <p:tav tm="100000">
                                          <p:val>
                                            <p:strVal val="#ppt_h"/>
                                          </p:val>
                                        </p:tav>
                                      </p:tavLst>
                                    </p:anim>
                                    <p:animEffect transition="in" filter="fade">
                                      <p:cBhvr>
                                        <p:cTn id="79" dur="500"/>
                                        <p:tgtEl>
                                          <p:spTgt spid="23"/>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24"/>
                                        </p:tgtEl>
                                        <p:attrNameLst>
                                          <p:attrName>style.visibility</p:attrName>
                                        </p:attrNameLst>
                                      </p:cBhvr>
                                      <p:to>
                                        <p:strVal val="visible"/>
                                      </p:to>
                                    </p:set>
                                    <p:anim calcmode="lin" valueType="num">
                                      <p:cBhvr>
                                        <p:cTn id="82" dur="500" fill="hold"/>
                                        <p:tgtEl>
                                          <p:spTgt spid="24"/>
                                        </p:tgtEl>
                                        <p:attrNameLst>
                                          <p:attrName>ppt_w</p:attrName>
                                        </p:attrNameLst>
                                      </p:cBhvr>
                                      <p:tavLst>
                                        <p:tav tm="0">
                                          <p:val>
                                            <p:fltVal val="0"/>
                                          </p:val>
                                        </p:tav>
                                        <p:tav tm="100000">
                                          <p:val>
                                            <p:strVal val="#ppt_w"/>
                                          </p:val>
                                        </p:tav>
                                      </p:tavLst>
                                    </p:anim>
                                    <p:anim calcmode="lin" valueType="num">
                                      <p:cBhvr>
                                        <p:cTn id="83" dur="500" fill="hold"/>
                                        <p:tgtEl>
                                          <p:spTgt spid="24"/>
                                        </p:tgtEl>
                                        <p:attrNameLst>
                                          <p:attrName>ppt_h</p:attrName>
                                        </p:attrNameLst>
                                      </p:cBhvr>
                                      <p:tavLst>
                                        <p:tav tm="0">
                                          <p:val>
                                            <p:fltVal val="0"/>
                                          </p:val>
                                        </p:tav>
                                        <p:tav tm="100000">
                                          <p:val>
                                            <p:strVal val="#ppt_h"/>
                                          </p:val>
                                        </p:tav>
                                      </p:tavLst>
                                    </p:anim>
                                    <p:animEffect transition="in" filter="fade">
                                      <p:cBhvr>
                                        <p:cTn id="84" dur="500"/>
                                        <p:tgtEl>
                                          <p:spTgt spid="24"/>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25"/>
                                        </p:tgtEl>
                                        <p:attrNameLst>
                                          <p:attrName>style.visibility</p:attrName>
                                        </p:attrNameLst>
                                      </p:cBhvr>
                                      <p:to>
                                        <p:strVal val="visible"/>
                                      </p:to>
                                    </p:set>
                                    <p:anim calcmode="lin" valueType="num">
                                      <p:cBhvr>
                                        <p:cTn id="87" dur="500" fill="hold"/>
                                        <p:tgtEl>
                                          <p:spTgt spid="25"/>
                                        </p:tgtEl>
                                        <p:attrNameLst>
                                          <p:attrName>ppt_w</p:attrName>
                                        </p:attrNameLst>
                                      </p:cBhvr>
                                      <p:tavLst>
                                        <p:tav tm="0">
                                          <p:val>
                                            <p:fltVal val="0"/>
                                          </p:val>
                                        </p:tav>
                                        <p:tav tm="100000">
                                          <p:val>
                                            <p:strVal val="#ppt_w"/>
                                          </p:val>
                                        </p:tav>
                                      </p:tavLst>
                                    </p:anim>
                                    <p:anim calcmode="lin" valueType="num">
                                      <p:cBhvr>
                                        <p:cTn id="88" dur="500" fill="hold"/>
                                        <p:tgtEl>
                                          <p:spTgt spid="25"/>
                                        </p:tgtEl>
                                        <p:attrNameLst>
                                          <p:attrName>ppt_h</p:attrName>
                                        </p:attrNameLst>
                                      </p:cBhvr>
                                      <p:tavLst>
                                        <p:tav tm="0">
                                          <p:val>
                                            <p:fltVal val="0"/>
                                          </p:val>
                                        </p:tav>
                                        <p:tav tm="100000">
                                          <p:val>
                                            <p:strVal val="#ppt_h"/>
                                          </p:val>
                                        </p:tav>
                                      </p:tavLst>
                                    </p:anim>
                                    <p:animEffect transition="in" filter="fade">
                                      <p:cBhvr>
                                        <p:cTn id="89" dur="500"/>
                                        <p:tgtEl>
                                          <p:spTgt spid="25"/>
                                        </p:tgtEl>
                                      </p:cBhvr>
                                    </p:animEffect>
                                  </p:childTnLst>
                                </p:cTn>
                              </p:par>
                              <p:par>
                                <p:cTn id="90" presetID="53" presetClass="entr" presetSubtype="16" fill="hold" nodeType="withEffect">
                                  <p:stCondLst>
                                    <p:cond delay="0"/>
                                  </p:stCondLst>
                                  <p:childTnLst>
                                    <p:set>
                                      <p:cBhvr>
                                        <p:cTn id="91" dur="1" fill="hold">
                                          <p:stCondLst>
                                            <p:cond delay="0"/>
                                          </p:stCondLst>
                                        </p:cTn>
                                        <p:tgtEl>
                                          <p:spTgt spid="26"/>
                                        </p:tgtEl>
                                        <p:attrNameLst>
                                          <p:attrName>style.visibility</p:attrName>
                                        </p:attrNameLst>
                                      </p:cBhvr>
                                      <p:to>
                                        <p:strVal val="visible"/>
                                      </p:to>
                                    </p:set>
                                    <p:anim calcmode="lin" valueType="num">
                                      <p:cBhvr>
                                        <p:cTn id="92" dur="500" fill="hold"/>
                                        <p:tgtEl>
                                          <p:spTgt spid="26"/>
                                        </p:tgtEl>
                                        <p:attrNameLst>
                                          <p:attrName>ppt_w</p:attrName>
                                        </p:attrNameLst>
                                      </p:cBhvr>
                                      <p:tavLst>
                                        <p:tav tm="0">
                                          <p:val>
                                            <p:fltVal val="0"/>
                                          </p:val>
                                        </p:tav>
                                        <p:tav tm="100000">
                                          <p:val>
                                            <p:strVal val="#ppt_w"/>
                                          </p:val>
                                        </p:tav>
                                      </p:tavLst>
                                    </p:anim>
                                    <p:anim calcmode="lin" valueType="num">
                                      <p:cBhvr>
                                        <p:cTn id="93" dur="500" fill="hold"/>
                                        <p:tgtEl>
                                          <p:spTgt spid="26"/>
                                        </p:tgtEl>
                                        <p:attrNameLst>
                                          <p:attrName>ppt_h</p:attrName>
                                        </p:attrNameLst>
                                      </p:cBhvr>
                                      <p:tavLst>
                                        <p:tav tm="0">
                                          <p:val>
                                            <p:fltVal val="0"/>
                                          </p:val>
                                        </p:tav>
                                        <p:tav tm="100000">
                                          <p:val>
                                            <p:strVal val="#ppt_h"/>
                                          </p:val>
                                        </p:tav>
                                      </p:tavLst>
                                    </p:anim>
                                    <p:animEffect transition="in" filter="fade">
                                      <p:cBhvr>
                                        <p:cTn id="94" dur="500"/>
                                        <p:tgtEl>
                                          <p:spTgt spid="26"/>
                                        </p:tgtEl>
                                      </p:cBhvr>
                                    </p:animEffect>
                                  </p:childTnLst>
                                </p:cTn>
                              </p:par>
                            </p:childTnLst>
                          </p:cTn>
                        </p:par>
                        <p:par>
                          <p:cTn id="95" fill="hold">
                            <p:stCondLst>
                              <p:cond delay="500"/>
                            </p:stCondLst>
                            <p:childTnLst>
                              <p:par>
                                <p:cTn id="96" presetID="8" presetClass="emph" presetSubtype="0" fill="hold" grpId="1" nodeType="afterEffect">
                                  <p:stCondLst>
                                    <p:cond delay="0"/>
                                  </p:stCondLst>
                                  <p:childTnLst>
                                    <p:animRot by="21600000">
                                      <p:cBhvr>
                                        <p:cTn id="97" dur="2000" fill="hold"/>
                                        <p:tgtEl>
                                          <p:spTgt spid="5"/>
                                        </p:tgtEl>
                                        <p:attrNameLst>
                                          <p:attrName>r</p:attrName>
                                        </p:attrNameLst>
                                      </p:cBhvr>
                                    </p:animRot>
                                  </p:childTnLst>
                                </p:cTn>
                              </p:par>
                              <p:par>
                                <p:cTn id="98" presetID="8" presetClass="emph" presetSubtype="0" fill="hold" grpId="1" nodeType="withEffect">
                                  <p:stCondLst>
                                    <p:cond delay="0"/>
                                  </p:stCondLst>
                                  <p:childTnLst>
                                    <p:animRot by="-21600000">
                                      <p:cBhvr>
                                        <p:cTn id="99" dur="2000" fill="hold"/>
                                        <p:tgtEl>
                                          <p:spTgt spid="6"/>
                                        </p:tgtEl>
                                        <p:attrNameLst>
                                          <p:attrName>r</p:attrName>
                                        </p:attrNameLst>
                                      </p:cBhvr>
                                    </p:animRot>
                                  </p:childTnLst>
                                </p:cTn>
                              </p:par>
                              <p:par>
                                <p:cTn id="100" presetID="8" presetClass="emph" presetSubtype="0" fill="hold" grpId="1" nodeType="withEffect">
                                  <p:stCondLst>
                                    <p:cond delay="0"/>
                                  </p:stCondLst>
                                  <p:childTnLst>
                                    <p:animRot by="-21600000">
                                      <p:cBhvr>
                                        <p:cTn id="101" dur="2000" fill="hold"/>
                                        <p:tgtEl>
                                          <p:spTgt spid="7"/>
                                        </p:tgtEl>
                                        <p:attrNameLst>
                                          <p:attrName>r</p:attrName>
                                        </p:attrNameLst>
                                      </p:cBhvr>
                                    </p:animRot>
                                  </p:childTnLst>
                                </p:cTn>
                              </p:par>
                              <p:par>
                                <p:cTn id="102" presetID="8" presetClass="emph" presetSubtype="0" fill="hold" grpId="1" nodeType="withEffect">
                                  <p:stCondLst>
                                    <p:cond delay="0"/>
                                  </p:stCondLst>
                                  <p:childTnLst>
                                    <p:animRot by="21600000">
                                      <p:cBhvr>
                                        <p:cTn id="103" dur="2000" fill="hold"/>
                                        <p:tgtEl>
                                          <p:spTgt spid="8"/>
                                        </p:tgtEl>
                                        <p:attrNameLst>
                                          <p:attrName>r</p:attrName>
                                        </p:attrNameLst>
                                      </p:cBhvr>
                                    </p:animRot>
                                  </p:childTnLst>
                                </p:cTn>
                              </p:par>
                              <p:par>
                                <p:cTn id="104" presetID="8" presetClass="emph" presetSubtype="0" fill="hold" grpId="1" nodeType="withEffect">
                                  <p:stCondLst>
                                    <p:cond delay="0"/>
                                  </p:stCondLst>
                                  <p:childTnLst>
                                    <p:animRot by="-21600000">
                                      <p:cBhvr>
                                        <p:cTn id="105" dur="2000" fill="hold"/>
                                        <p:tgtEl>
                                          <p:spTgt spid="9"/>
                                        </p:tgtEl>
                                        <p:attrNameLst>
                                          <p:attrName>r</p:attrName>
                                        </p:attrNameLst>
                                      </p:cBhvr>
                                    </p:animRot>
                                  </p:childTnLst>
                                </p:cTn>
                              </p:par>
                              <p:par>
                                <p:cTn id="106" presetID="8" presetClass="emph" presetSubtype="0" fill="hold" grpId="1" nodeType="withEffect">
                                  <p:stCondLst>
                                    <p:cond delay="0"/>
                                  </p:stCondLst>
                                  <p:childTnLst>
                                    <p:animRot by="21600000">
                                      <p:cBhvr>
                                        <p:cTn id="107" dur="2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5" grpId="1" bldLvl="0" animBg="1"/>
      <p:bldP spid="6" grpId="0" bldLvl="0" animBg="1"/>
      <p:bldP spid="6" grpId="1" bldLvl="0" animBg="1"/>
      <p:bldP spid="7" grpId="0" bldLvl="0" animBg="1"/>
      <p:bldP spid="7" grpId="1" bldLvl="0" animBg="1"/>
      <p:bldP spid="8" grpId="0" bldLvl="0" animBg="1"/>
      <p:bldP spid="8" grpId="1" bldLvl="0" animBg="1"/>
      <p:bldP spid="9" grpId="0" bldLvl="0" animBg="1"/>
      <p:bldP spid="9" grpId="1" bldLvl="0" animBg="1"/>
      <p:bldP spid="10" grpId="0" bldLvl="0" animBg="1"/>
      <p:bldP spid="10" grpId="1" bldLvl="0" animBg="1"/>
      <p:bldP spid="16" grpId="0" bldLvl="0" animBg="1"/>
      <p:bldP spid="17" grpId="0" bldLvl="0" animBg="1"/>
      <p:bldP spid="18" grpId="0" bldLvl="0" animBg="1"/>
      <p:bldP spid="19" grpId="0" bldLvl="0" animBg="1"/>
      <p:bldP spid="20" grpId="0" bldLvl="0" animBg="1"/>
      <p:bldP spid="21" grpId="0" bldLvl="0" animBg="1"/>
      <p:bldP spid="22" grpId="0" bldLvl="0" animBg="1"/>
      <p:bldP spid="23" grpId="0" bldLvl="0" animBg="1"/>
      <p:bldP spid="24" grpId="0" bldLvl="0" animBg="1"/>
      <p:bldP spid="25" grpId="0" bldLvl="0" animBg="1"/>
    </p:bldLst>
  </p:timing>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9.2.2 </a:t>
            </a:r>
            <a:r>
              <a:rPr lang="zh-CN" altLang="zh-CN" dirty="0"/>
              <a:t>软件工程项目后评价的方法</a:t>
            </a:r>
            <a:endParaRPr lang="zh-CN" altLang="en-US" dirty="0"/>
          </a:p>
        </p:txBody>
      </p:sp>
      <p:sp>
        <p:nvSpPr>
          <p:cNvPr id="4" name="TextBox 3"/>
          <p:cNvSpPr txBox="1"/>
          <p:nvPr/>
        </p:nvSpPr>
        <p:spPr>
          <a:xfrm>
            <a:off x="1146175" y="1372394"/>
            <a:ext cx="10134600" cy="461665"/>
          </a:xfrm>
          <a:prstGeom prst="rect">
            <a:avLst/>
          </a:prstGeom>
          <a:noFill/>
        </p:spPr>
        <p:txBody>
          <a:bodyPr wrap="square" rtlCol="0">
            <a:spAutoFit/>
          </a:bodyPr>
          <a:lstStyle/>
          <a:p>
            <a:r>
              <a:rPr lang="zh-CN" altLang="en-US" b="1" dirty="0"/>
              <a:t>（</a:t>
            </a:r>
            <a:r>
              <a:rPr lang="en-US" altLang="zh-CN" b="1" dirty="0"/>
              <a:t>2</a:t>
            </a:r>
            <a:r>
              <a:rPr lang="zh-CN" altLang="en-US" b="1" dirty="0"/>
              <a:t>）</a:t>
            </a:r>
            <a:r>
              <a:rPr lang="zh-CN" altLang="zh-CN" b="1" dirty="0"/>
              <a:t>因素分析法</a:t>
            </a:r>
            <a:endParaRPr lang="zh-CN" altLang="en-US" b="1" dirty="0"/>
          </a:p>
        </p:txBody>
      </p:sp>
      <p:grpSp>
        <p:nvGrpSpPr>
          <p:cNvPr id="5" name="Group 3"/>
          <p:cNvGrpSpPr/>
          <p:nvPr/>
        </p:nvGrpSpPr>
        <p:grpSpPr>
          <a:xfrm>
            <a:off x="5209724" y="2135103"/>
            <a:ext cx="2439306" cy="4405374"/>
            <a:chOff x="4665731" y="1530069"/>
            <a:chExt cx="2860538" cy="5166121"/>
          </a:xfrm>
        </p:grpSpPr>
        <p:sp>
          <p:nvSpPr>
            <p:cNvPr id="6" name="Freeform 5"/>
            <p:cNvSpPr/>
            <p:nvPr/>
          </p:nvSpPr>
          <p:spPr bwMode="auto">
            <a:xfrm>
              <a:off x="4766273" y="3343781"/>
              <a:ext cx="1694440" cy="1760483"/>
            </a:xfrm>
            <a:custGeom>
              <a:avLst/>
              <a:gdLst>
                <a:gd name="T0" fmla="*/ 727 w 727"/>
                <a:gd name="T1" fmla="*/ 559 h 755"/>
                <a:gd name="T2" fmla="*/ 553 w 727"/>
                <a:gd name="T3" fmla="*/ 525 h 755"/>
                <a:gd name="T4" fmla="*/ 326 w 727"/>
                <a:gd name="T5" fmla="*/ 313 h 755"/>
                <a:gd name="T6" fmla="*/ 403 w 727"/>
                <a:gd name="T7" fmla="*/ 310 h 755"/>
                <a:gd name="T8" fmla="*/ 413 w 727"/>
                <a:gd name="T9" fmla="*/ 274 h 755"/>
                <a:gd name="T10" fmla="*/ 245 w 727"/>
                <a:gd name="T11" fmla="*/ 26 h 755"/>
                <a:gd name="T12" fmla="*/ 203 w 727"/>
                <a:gd name="T13" fmla="*/ 26 h 755"/>
                <a:gd name="T14" fmla="*/ 15 w 727"/>
                <a:gd name="T15" fmla="*/ 280 h 755"/>
                <a:gd name="T16" fmla="*/ 24 w 727"/>
                <a:gd name="T17" fmla="*/ 310 h 755"/>
                <a:gd name="T18" fmla="*/ 114 w 727"/>
                <a:gd name="T19" fmla="*/ 315 h 755"/>
                <a:gd name="T20" fmla="*/ 567 w 727"/>
                <a:gd name="T21" fmla="*/ 747 h 755"/>
                <a:gd name="T22" fmla="*/ 727 w 727"/>
                <a:gd name="T23" fmla="*/ 559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7" h="755">
                  <a:moveTo>
                    <a:pt x="727" y="559"/>
                  </a:moveTo>
                  <a:cubicBezTo>
                    <a:pt x="715" y="515"/>
                    <a:pt x="651" y="517"/>
                    <a:pt x="553" y="525"/>
                  </a:cubicBezTo>
                  <a:cubicBezTo>
                    <a:pt x="479" y="533"/>
                    <a:pt x="309" y="547"/>
                    <a:pt x="326" y="313"/>
                  </a:cubicBezTo>
                  <a:cubicBezTo>
                    <a:pt x="403" y="310"/>
                    <a:pt x="403" y="310"/>
                    <a:pt x="403" y="310"/>
                  </a:cubicBezTo>
                  <a:cubicBezTo>
                    <a:pt x="429" y="310"/>
                    <a:pt x="428" y="295"/>
                    <a:pt x="413" y="274"/>
                  </a:cubicBezTo>
                  <a:cubicBezTo>
                    <a:pt x="413" y="274"/>
                    <a:pt x="297" y="101"/>
                    <a:pt x="245" y="26"/>
                  </a:cubicBezTo>
                  <a:cubicBezTo>
                    <a:pt x="231" y="6"/>
                    <a:pt x="220" y="0"/>
                    <a:pt x="203" y="26"/>
                  </a:cubicBezTo>
                  <a:cubicBezTo>
                    <a:pt x="144" y="97"/>
                    <a:pt x="55" y="225"/>
                    <a:pt x="15" y="280"/>
                  </a:cubicBezTo>
                  <a:cubicBezTo>
                    <a:pt x="12" y="284"/>
                    <a:pt x="0" y="307"/>
                    <a:pt x="24" y="310"/>
                  </a:cubicBezTo>
                  <a:cubicBezTo>
                    <a:pt x="52" y="313"/>
                    <a:pt x="114" y="315"/>
                    <a:pt x="114" y="315"/>
                  </a:cubicBezTo>
                  <a:cubicBezTo>
                    <a:pt x="93" y="749"/>
                    <a:pt x="350" y="749"/>
                    <a:pt x="567" y="747"/>
                  </a:cubicBezTo>
                  <a:cubicBezTo>
                    <a:pt x="606" y="755"/>
                    <a:pt x="723" y="704"/>
                    <a:pt x="727" y="559"/>
                  </a:cubicBezTo>
                  <a:close/>
                </a:path>
              </a:pathLst>
            </a:custGeom>
            <a:solidFill>
              <a:schemeClr val="accent3"/>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6"/>
            <p:cNvSpPr/>
            <p:nvPr/>
          </p:nvSpPr>
          <p:spPr bwMode="auto">
            <a:xfrm>
              <a:off x="5831829" y="2495082"/>
              <a:ext cx="1694440" cy="1762454"/>
            </a:xfrm>
            <a:custGeom>
              <a:avLst/>
              <a:gdLst>
                <a:gd name="T0" fmla="*/ 0 w 727"/>
                <a:gd name="T1" fmla="*/ 559 h 756"/>
                <a:gd name="T2" fmla="*/ 173 w 727"/>
                <a:gd name="T3" fmla="*/ 526 h 756"/>
                <a:gd name="T4" fmla="*/ 401 w 727"/>
                <a:gd name="T5" fmla="*/ 314 h 756"/>
                <a:gd name="T6" fmla="*/ 324 w 727"/>
                <a:gd name="T7" fmla="*/ 311 h 756"/>
                <a:gd name="T8" fmla="*/ 314 w 727"/>
                <a:gd name="T9" fmla="*/ 275 h 756"/>
                <a:gd name="T10" fmla="*/ 482 w 727"/>
                <a:gd name="T11" fmla="*/ 27 h 756"/>
                <a:gd name="T12" fmla="*/ 524 w 727"/>
                <a:gd name="T13" fmla="*/ 27 h 756"/>
                <a:gd name="T14" fmla="*/ 712 w 727"/>
                <a:gd name="T15" fmla="*/ 280 h 756"/>
                <a:gd name="T16" fmla="*/ 703 w 727"/>
                <a:gd name="T17" fmla="*/ 311 h 756"/>
                <a:gd name="T18" fmla="*/ 613 w 727"/>
                <a:gd name="T19" fmla="*/ 316 h 756"/>
                <a:gd name="T20" fmla="*/ 160 w 727"/>
                <a:gd name="T21" fmla="*/ 748 h 756"/>
                <a:gd name="T22" fmla="*/ 0 w 727"/>
                <a:gd name="T23" fmla="*/ 559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7" h="756">
                  <a:moveTo>
                    <a:pt x="0" y="559"/>
                  </a:moveTo>
                  <a:cubicBezTo>
                    <a:pt x="11" y="516"/>
                    <a:pt x="76" y="518"/>
                    <a:pt x="173" y="526"/>
                  </a:cubicBezTo>
                  <a:cubicBezTo>
                    <a:pt x="248" y="534"/>
                    <a:pt x="418" y="548"/>
                    <a:pt x="401" y="314"/>
                  </a:cubicBezTo>
                  <a:cubicBezTo>
                    <a:pt x="324" y="311"/>
                    <a:pt x="324" y="311"/>
                    <a:pt x="324" y="311"/>
                  </a:cubicBezTo>
                  <a:cubicBezTo>
                    <a:pt x="297" y="311"/>
                    <a:pt x="298" y="296"/>
                    <a:pt x="314" y="275"/>
                  </a:cubicBezTo>
                  <a:cubicBezTo>
                    <a:pt x="314" y="275"/>
                    <a:pt x="429" y="102"/>
                    <a:pt x="482" y="27"/>
                  </a:cubicBezTo>
                  <a:cubicBezTo>
                    <a:pt x="496" y="7"/>
                    <a:pt x="507" y="0"/>
                    <a:pt x="524" y="27"/>
                  </a:cubicBezTo>
                  <a:cubicBezTo>
                    <a:pt x="583" y="98"/>
                    <a:pt x="672" y="225"/>
                    <a:pt x="712" y="280"/>
                  </a:cubicBezTo>
                  <a:cubicBezTo>
                    <a:pt x="714" y="285"/>
                    <a:pt x="727" y="308"/>
                    <a:pt x="703" y="311"/>
                  </a:cubicBezTo>
                  <a:cubicBezTo>
                    <a:pt x="675" y="314"/>
                    <a:pt x="613" y="316"/>
                    <a:pt x="613" y="316"/>
                  </a:cubicBezTo>
                  <a:cubicBezTo>
                    <a:pt x="634" y="750"/>
                    <a:pt x="376" y="750"/>
                    <a:pt x="160" y="748"/>
                  </a:cubicBezTo>
                  <a:cubicBezTo>
                    <a:pt x="121" y="756"/>
                    <a:pt x="4" y="705"/>
                    <a:pt x="0" y="559"/>
                  </a:cubicBezTo>
                  <a:close/>
                </a:path>
              </a:pathLst>
            </a:custGeom>
            <a:solidFill>
              <a:schemeClr val="accent1"/>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7"/>
            <p:cNvSpPr/>
            <p:nvPr/>
          </p:nvSpPr>
          <p:spPr bwMode="auto">
            <a:xfrm>
              <a:off x="4665731" y="1530069"/>
              <a:ext cx="1695426" cy="1762454"/>
            </a:xfrm>
            <a:custGeom>
              <a:avLst/>
              <a:gdLst>
                <a:gd name="T0" fmla="*/ 727 w 727"/>
                <a:gd name="T1" fmla="*/ 559 h 756"/>
                <a:gd name="T2" fmla="*/ 554 w 727"/>
                <a:gd name="T3" fmla="*/ 526 h 756"/>
                <a:gd name="T4" fmla="*/ 326 w 727"/>
                <a:gd name="T5" fmla="*/ 314 h 756"/>
                <a:gd name="T6" fmla="*/ 403 w 727"/>
                <a:gd name="T7" fmla="*/ 311 h 756"/>
                <a:gd name="T8" fmla="*/ 413 w 727"/>
                <a:gd name="T9" fmla="*/ 275 h 756"/>
                <a:gd name="T10" fmla="*/ 245 w 727"/>
                <a:gd name="T11" fmla="*/ 27 h 756"/>
                <a:gd name="T12" fmla="*/ 203 w 727"/>
                <a:gd name="T13" fmla="*/ 27 h 756"/>
                <a:gd name="T14" fmla="*/ 15 w 727"/>
                <a:gd name="T15" fmla="*/ 280 h 756"/>
                <a:gd name="T16" fmla="*/ 24 w 727"/>
                <a:gd name="T17" fmla="*/ 311 h 756"/>
                <a:gd name="T18" fmla="*/ 114 w 727"/>
                <a:gd name="T19" fmla="*/ 316 h 756"/>
                <a:gd name="T20" fmla="*/ 567 w 727"/>
                <a:gd name="T21" fmla="*/ 748 h 756"/>
                <a:gd name="T22" fmla="*/ 727 w 727"/>
                <a:gd name="T23" fmla="*/ 559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7" h="756">
                  <a:moveTo>
                    <a:pt x="727" y="559"/>
                  </a:moveTo>
                  <a:cubicBezTo>
                    <a:pt x="716" y="516"/>
                    <a:pt x="651" y="518"/>
                    <a:pt x="554" y="526"/>
                  </a:cubicBezTo>
                  <a:cubicBezTo>
                    <a:pt x="479" y="534"/>
                    <a:pt x="309" y="548"/>
                    <a:pt x="326" y="314"/>
                  </a:cubicBezTo>
                  <a:cubicBezTo>
                    <a:pt x="403" y="311"/>
                    <a:pt x="403" y="311"/>
                    <a:pt x="403" y="311"/>
                  </a:cubicBezTo>
                  <a:cubicBezTo>
                    <a:pt x="430" y="311"/>
                    <a:pt x="429" y="296"/>
                    <a:pt x="413" y="275"/>
                  </a:cubicBezTo>
                  <a:cubicBezTo>
                    <a:pt x="413" y="275"/>
                    <a:pt x="298" y="102"/>
                    <a:pt x="245" y="27"/>
                  </a:cubicBezTo>
                  <a:cubicBezTo>
                    <a:pt x="231" y="7"/>
                    <a:pt x="220" y="0"/>
                    <a:pt x="203" y="27"/>
                  </a:cubicBezTo>
                  <a:cubicBezTo>
                    <a:pt x="144" y="98"/>
                    <a:pt x="55" y="226"/>
                    <a:pt x="15" y="280"/>
                  </a:cubicBezTo>
                  <a:cubicBezTo>
                    <a:pt x="13" y="285"/>
                    <a:pt x="0" y="308"/>
                    <a:pt x="24" y="311"/>
                  </a:cubicBezTo>
                  <a:cubicBezTo>
                    <a:pt x="52" y="314"/>
                    <a:pt x="114" y="316"/>
                    <a:pt x="114" y="316"/>
                  </a:cubicBezTo>
                  <a:cubicBezTo>
                    <a:pt x="93" y="750"/>
                    <a:pt x="351" y="750"/>
                    <a:pt x="567" y="748"/>
                  </a:cubicBezTo>
                  <a:cubicBezTo>
                    <a:pt x="606" y="756"/>
                    <a:pt x="723" y="705"/>
                    <a:pt x="727" y="559"/>
                  </a:cubicBezTo>
                  <a:close/>
                </a:path>
              </a:pathLst>
            </a:custGeom>
            <a:solidFill>
              <a:schemeClr val="accent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Freeform 8"/>
            <p:cNvSpPr/>
            <p:nvPr/>
          </p:nvSpPr>
          <p:spPr bwMode="auto">
            <a:xfrm>
              <a:off x="5927443" y="1632584"/>
              <a:ext cx="104486" cy="4464293"/>
            </a:xfrm>
            <a:custGeom>
              <a:avLst/>
              <a:gdLst>
                <a:gd name="T0" fmla="*/ 94 w 106"/>
                <a:gd name="T1" fmla="*/ 4529 h 4529"/>
                <a:gd name="T2" fmla="*/ 0 w 106"/>
                <a:gd name="T3" fmla="*/ 4484 h 4529"/>
                <a:gd name="T4" fmla="*/ 12 w 106"/>
                <a:gd name="T5" fmla="*/ 0 h 4529"/>
                <a:gd name="T6" fmla="*/ 106 w 106"/>
                <a:gd name="T7" fmla="*/ 0 h 4529"/>
                <a:gd name="T8" fmla="*/ 94 w 106"/>
                <a:gd name="T9" fmla="*/ 4529 h 4529"/>
              </a:gdLst>
              <a:ahLst/>
              <a:cxnLst>
                <a:cxn ang="0">
                  <a:pos x="T0" y="T1"/>
                </a:cxn>
                <a:cxn ang="0">
                  <a:pos x="T2" y="T3"/>
                </a:cxn>
                <a:cxn ang="0">
                  <a:pos x="T4" y="T5"/>
                </a:cxn>
                <a:cxn ang="0">
                  <a:pos x="T6" y="T7"/>
                </a:cxn>
                <a:cxn ang="0">
                  <a:pos x="T8" y="T9"/>
                </a:cxn>
              </a:cxnLst>
              <a:rect l="0" t="0" r="r" b="b"/>
              <a:pathLst>
                <a:path w="106" h="4529">
                  <a:moveTo>
                    <a:pt x="94" y="4529"/>
                  </a:moveTo>
                  <a:lnTo>
                    <a:pt x="0" y="4484"/>
                  </a:lnTo>
                  <a:lnTo>
                    <a:pt x="12" y="0"/>
                  </a:lnTo>
                  <a:lnTo>
                    <a:pt x="106" y="0"/>
                  </a:lnTo>
                  <a:lnTo>
                    <a:pt x="94" y="4529"/>
                  </a:lnTo>
                  <a:close/>
                </a:path>
              </a:pathLst>
            </a:custGeom>
            <a:solidFill>
              <a:srgbClr val="878787"/>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Freeform 9"/>
            <p:cNvSpPr/>
            <p:nvPr/>
          </p:nvSpPr>
          <p:spPr bwMode="auto">
            <a:xfrm>
              <a:off x="6181757" y="1632584"/>
              <a:ext cx="102514" cy="4467250"/>
            </a:xfrm>
            <a:custGeom>
              <a:avLst/>
              <a:gdLst>
                <a:gd name="T0" fmla="*/ 87 w 104"/>
                <a:gd name="T1" fmla="*/ 4498 h 4532"/>
                <a:gd name="T2" fmla="*/ 0 w 104"/>
                <a:gd name="T3" fmla="*/ 4532 h 4532"/>
                <a:gd name="T4" fmla="*/ 11 w 104"/>
                <a:gd name="T5" fmla="*/ 0 h 4532"/>
                <a:gd name="T6" fmla="*/ 104 w 104"/>
                <a:gd name="T7" fmla="*/ 3 h 4532"/>
                <a:gd name="T8" fmla="*/ 87 w 104"/>
                <a:gd name="T9" fmla="*/ 4498 h 4532"/>
              </a:gdLst>
              <a:ahLst/>
              <a:cxnLst>
                <a:cxn ang="0">
                  <a:pos x="T0" y="T1"/>
                </a:cxn>
                <a:cxn ang="0">
                  <a:pos x="T2" y="T3"/>
                </a:cxn>
                <a:cxn ang="0">
                  <a:pos x="T4" y="T5"/>
                </a:cxn>
                <a:cxn ang="0">
                  <a:pos x="T6" y="T7"/>
                </a:cxn>
                <a:cxn ang="0">
                  <a:pos x="T8" y="T9"/>
                </a:cxn>
              </a:cxnLst>
              <a:rect l="0" t="0" r="r" b="b"/>
              <a:pathLst>
                <a:path w="104" h="4532">
                  <a:moveTo>
                    <a:pt x="87" y="4498"/>
                  </a:moveTo>
                  <a:lnTo>
                    <a:pt x="0" y="4532"/>
                  </a:lnTo>
                  <a:lnTo>
                    <a:pt x="11" y="0"/>
                  </a:lnTo>
                  <a:lnTo>
                    <a:pt x="104" y="3"/>
                  </a:lnTo>
                  <a:lnTo>
                    <a:pt x="87" y="4498"/>
                  </a:lnTo>
                  <a:close/>
                </a:path>
              </a:pathLst>
            </a:custGeom>
            <a:solidFill>
              <a:srgbClr val="878787"/>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Freeform 10"/>
            <p:cNvSpPr/>
            <p:nvPr/>
          </p:nvSpPr>
          <p:spPr bwMode="auto">
            <a:xfrm>
              <a:off x="6016157" y="1632584"/>
              <a:ext cx="181371" cy="4467250"/>
            </a:xfrm>
            <a:custGeom>
              <a:avLst/>
              <a:gdLst>
                <a:gd name="T0" fmla="*/ 172 w 184"/>
                <a:gd name="T1" fmla="*/ 4532 h 4532"/>
                <a:gd name="T2" fmla="*/ 0 w 184"/>
                <a:gd name="T3" fmla="*/ 4529 h 4532"/>
                <a:gd name="T4" fmla="*/ 11 w 184"/>
                <a:gd name="T5" fmla="*/ 0 h 4532"/>
                <a:gd name="T6" fmla="*/ 184 w 184"/>
                <a:gd name="T7" fmla="*/ 0 h 4532"/>
                <a:gd name="T8" fmla="*/ 172 w 184"/>
                <a:gd name="T9" fmla="*/ 4532 h 4532"/>
              </a:gdLst>
              <a:ahLst/>
              <a:cxnLst>
                <a:cxn ang="0">
                  <a:pos x="T0" y="T1"/>
                </a:cxn>
                <a:cxn ang="0">
                  <a:pos x="T2" y="T3"/>
                </a:cxn>
                <a:cxn ang="0">
                  <a:pos x="T4" y="T5"/>
                </a:cxn>
                <a:cxn ang="0">
                  <a:pos x="T6" y="T7"/>
                </a:cxn>
                <a:cxn ang="0">
                  <a:pos x="T8" y="T9"/>
                </a:cxn>
              </a:cxnLst>
              <a:rect l="0" t="0" r="r" b="b"/>
              <a:pathLst>
                <a:path w="184" h="4532">
                  <a:moveTo>
                    <a:pt x="172" y="4532"/>
                  </a:moveTo>
                  <a:lnTo>
                    <a:pt x="0" y="4529"/>
                  </a:lnTo>
                  <a:lnTo>
                    <a:pt x="11" y="0"/>
                  </a:lnTo>
                  <a:lnTo>
                    <a:pt x="184" y="0"/>
                  </a:lnTo>
                  <a:lnTo>
                    <a:pt x="172" y="4532"/>
                  </a:lnTo>
                  <a:close/>
                </a:path>
              </a:pathLst>
            </a:custGeom>
            <a:solidFill>
              <a:srgbClr val="B3B3B3"/>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Freeform 11"/>
            <p:cNvSpPr/>
            <p:nvPr/>
          </p:nvSpPr>
          <p:spPr bwMode="auto">
            <a:xfrm>
              <a:off x="5927443" y="5975634"/>
              <a:ext cx="344999" cy="720556"/>
            </a:xfrm>
            <a:custGeom>
              <a:avLst/>
              <a:gdLst>
                <a:gd name="T0" fmla="*/ 38 w 148"/>
                <a:gd name="T1" fmla="*/ 52 h 309"/>
                <a:gd name="T2" fmla="*/ 70 w 148"/>
                <a:gd name="T3" fmla="*/ 17 h 309"/>
                <a:gd name="T4" fmla="*/ 107 w 148"/>
                <a:gd name="T5" fmla="*/ 45 h 309"/>
                <a:gd name="T6" fmla="*/ 134 w 148"/>
                <a:gd name="T7" fmla="*/ 18 h 309"/>
                <a:gd name="T8" fmla="*/ 148 w 148"/>
                <a:gd name="T9" fmla="*/ 34 h 309"/>
                <a:gd name="T10" fmla="*/ 78 w 148"/>
                <a:gd name="T11" fmla="*/ 309 h 309"/>
                <a:gd name="T12" fmla="*/ 0 w 148"/>
                <a:gd name="T13" fmla="*/ 33 h 309"/>
                <a:gd name="T14" fmla="*/ 38 w 148"/>
                <a:gd name="T15" fmla="*/ 52 h 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309">
                  <a:moveTo>
                    <a:pt x="38" y="52"/>
                  </a:moveTo>
                  <a:cubicBezTo>
                    <a:pt x="38" y="52"/>
                    <a:pt x="57" y="13"/>
                    <a:pt x="70" y="17"/>
                  </a:cubicBezTo>
                  <a:cubicBezTo>
                    <a:pt x="84" y="21"/>
                    <a:pt x="103" y="15"/>
                    <a:pt x="107" y="45"/>
                  </a:cubicBezTo>
                  <a:cubicBezTo>
                    <a:pt x="111" y="42"/>
                    <a:pt x="122" y="19"/>
                    <a:pt x="134" y="18"/>
                  </a:cubicBezTo>
                  <a:cubicBezTo>
                    <a:pt x="145" y="18"/>
                    <a:pt x="148" y="34"/>
                    <a:pt x="148" y="34"/>
                  </a:cubicBezTo>
                  <a:cubicBezTo>
                    <a:pt x="78" y="309"/>
                    <a:pt x="78" y="309"/>
                    <a:pt x="78" y="309"/>
                  </a:cubicBezTo>
                  <a:cubicBezTo>
                    <a:pt x="0" y="33"/>
                    <a:pt x="0" y="33"/>
                    <a:pt x="0" y="33"/>
                  </a:cubicBezTo>
                  <a:cubicBezTo>
                    <a:pt x="0" y="33"/>
                    <a:pt x="24" y="0"/>
                    <a:pt x="38" y="52"/>
                  </a:cubicBezTo>
                  <a:close/>
                </a:path>
              </a:pathLst>
            </a:custGeom>
            <a:solidFill>
              <a:srgbClr val="F3E1D1"/>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12"/>
            <p:cNvSpPr/>
            <p:nvPr/>
          </p:nvSpPr>
          <p:spPr bwMode="auto">
            <a:xfrm>
              <a:off x="6043757" y="6409348"/>
              <a:ext cx="126171" cy="286842"/>
            </a:xfrm>
            <a:custGeom>
              <a:avLst/>
              <a:gdLst>
                <a:gd name="T0" fmla="*/ 0 w 54"/>
                <a:gd name="T1" fmla="*/ 23 h 123"/>
                <a:gd name="T2" fmla="*/ 28 w 54"/>
                <a:gd name="T3" fmla="*/ 123 h 123"/>
                <a:gd name="T4" fmla="*/ 54 w 54"/>
                <a:gd name="T5" fmla="*/ 23 h 123"/>
                <a:gd name="T6" fmla="*/ 0 w 54"/>
                <a:gd name="T7" fmla="*/ 23 h 123"/>
              </a:gdLst>
              <a:ahLst/>
              <a:cxnLst>
                <a:cxn ang="0">
                  <a:pos x="T0" y="T1"/>
                </a:cxn>
                <a:cxn ang="0">
                  <a:pos x="T2" y="T3"/>
                </a:cxn>
                <a:cxn ang="0">
                  <a:pos x="T4" y="T5"/>
                </a:cxn>
                <a:cxn ang="0">
                  <a:pos x="T6" y="T7"/>
                </a:cxn>
              </a:cxnLst>
              <a:rect l="0" t="0" r="r" b="b"/>
              <a:pathLst>
                <a:path w="54" h="123">
                  <a:moveTo>
                    <a:pt x="0" y="23"/>
                  </a:moveTo>
                  <a:cubicBezTo>
                    <a:pt x="28" y="123"/>
                    <a:pt x="28" y="123"/>
                    <a:pt x="28" y="123"/>
                  </a:cubicBezTo>
                  <a:cubicBezTo>
                    <a:pt x="54" y="23"/>
                    <a:pt x="54" y="23"/>
                    <a:pt x="54" y="23"/>
                  </a:cubicBezTo>
                  <a:cubicBezTo>
                    <a:pt x="54" y="23"/>
                    <a:pt x="27" y="0"/>
                    <a:pt x="0" y="23"/>
                  </a:cubicBezTo>
                  <a:close/>
                </a:path>
              </a:pathLst>
            </a:custGeom>
            <a:solidFill>
              <a:schemeClr val="tx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Rectangle 13"/>
            <p:cNvSpPr>
              <a:spLocks noChangeArrowheads="1"/>
            </p:cNvSpPr>
            <p:nvPr/>
          </p:nvSpPr>
          <p:spPr bwMode="auto">
            <a:xfrm>
              <a:off x="5939271" y="1632584"/>
              <a:ext cx="348942" cy="314442"/>
            </a:xfrm>
            <a:prstGeom prst="rect">
              <a:avLst/>
            </a:prstGeom>
            <a:solidFill>
              <a:schemeClr val="tx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14"/>
            <p:cNvSpPr/>
            <p:nvPr/>
          </p:nvSpPr>
          <p:spPr bwMode="auto">
            <a:xfrm>
              <a:off x="5927443" y="2833182"/>
              <a:ext cx="437656" cy="3266652"/>
            </a:xfrm>
            <a:custGeom>
              <a:avLst/>
              <a:gdLst>
                <a:gd name="T0" fmla="*/ 38 w 188"/>
                <a:gd name="T1" fmla="*/ 1401 h 1401"/>
                <a:gd name="T2" fmla="*/ 40 w 188"/>
                <a:gd name="T3" fmla="*/ 246 h 1401"/>
                <a:gd name="T4" fmla="*/ 188 w 188"/>
                <a:gd name="T5" fmla="*/ 187 h 1401"/>
                <a:gd name="T6" fmla="*/ 186 w 188"/>
                <a:gd name="T7" fmla="*/ 0 h 1401"/>
                <a:gd name="T8" fmla="*/ 3 w 188"/>
                <a:gd name="T9" fmla="*/ 226 h 1401"/>
                <a:gd name="T10" fmla="*/ 0 w 188"/>
                <a:gd name="T11" fmla="*/ 1381 h 1401"/>
                <a:gd name="T12" fmla="*/ 38 w 188"/>
                <a:gd name="T13" fmla="*/ 1401 h 1401"/>
              </a:gdLst>
              <a:ahLst/>
              <a:cxnLst>
                <a:cxn ang="0">
                  <a:pos x="T0" y="T1"/>
                </a:cxn>
                <a:cxn ang="0">
                  <a:pos x="T2" y="T3"/>
                </a:cxn>
                <a:cxn ang="0">
                  <a:pos x="T4" y="T5"/>
                </a:cxn>
                <a:cxn ang="0">
                  <a:pos x="T6" y="T7"/>
                </a:cxn>
                <a:cxn ang="0">
                  <a:pos x="T8" y="T9"/>
                </a:cxn>
                <a:cxn ang="0">
                  <a:pos x="T10" y="T11"/>
                </a:cxn>
                <a:cxn ang="0">
                  <a:pos x="T12" y="T13"/>
                </a:cxn>
              </a:cxnLst>
              <a:rect l="0" t="0" r="r" b="b"/>
              <a:pathLst>
                <a:path w="188" h="1401">
                  <a:moveTo>
                    <a:pt x="38" y="1401"/>
                  </a:moveTo>
                  <a:cubicBezTo>
                    <a:pt x="40" y="246"/>
                    <a:pt x="40" y="246"/>
                    <a:pt x="40" y="246"/>
                  </a:cubicBezTo>
                  <a:cubicBezTo>
                    <a:pt x="131" y="218"/>
                    <a:pt x="182" y="213"/>
                    <a:pt x="188" y="187"/>
                  </a:cubicBezTo>
                  <a:cubicBezTo>
                    <a:pt x="186" y="0"/>
                    <a:pt x="186" y="0"/>
                    <a:pt x="186" y="0"/>
                  </a:cubicBezTo>
                  <a:cubicBezTo>
                    <a:pt x="171" y="93"/>
                    <a:pt x="3" y="184"/>
                    <a:pt x="3" y="226"/>
                  </a:cubicBezTo>
                  <a:cubicBezTo>
                    <a:pt x="0" y="1381"/>
                    <a:pt x="0" y="1381"/>
                    <a:pt x="0" y="1381"/>
                  </a:cubicBezTo>
                  <a:cubicBezTo>
                    <a:pt x="14" y="1364"/>
                    <a:pt x="30" y="1368"/>
                    <a:pt x="38" y="1401"/>
                  </a:cubicBezTo>
                  <a:close/>
                </a:path>
              </a:pathLst>
            </a:custGeom>
            <a:solidFill>
              <a:schemeClr val="accent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15"/>
            <p:cNvSpPr/>
            <p:nvPr/>
          </p:nvSpPr>
          <p:spPr bwMode="auto">
            <a:xfrm>
              <a:off x="5826900" y="3798195"/>
              <a:ext cx="447513" cy="2294739"/>
            </a:xfrm>
            <a:custGeom>
              <a:avLst/>
              <a:gdLst>
                <a:gd name="T0" fmla="*/ 151 w 192"/>
                <a:gd name="T1" fmla="*/ 984 h 984"/>
                <a:gd name="T2" fmla="*/ 154 w 192"/>
                <a:gd name="T3" fmla="*/ 256 h 984"/>
                <a:gd name="T4" fmla="*/ 0 w 192"/>
                <a:gd name="T5" fmla="*/ 195 h 984"/>
                <a:gd name="T6" fmla="*/ 2 w 192"/>
                <a:gd name="T7" fmla="*/ 0 h 984"/>
                <a:gd name="T8" fmla="*/ 192 w 192"/>
                <a:gd name="T9" fmla="*/ 235 h 984"/>
                <a:gd name="T10" fmla="*/ 191 w 192"/>
                <a:gd name="T11" fmla="*/ 968 h 984"/>
                <a:gd name="T12" fmla="*/ 151 w 192"/>
                <a:gd name="T13" fmla="*/ 984 h 984"/>
              </a:gdLst>
              <a:ahLst/>
              <a:cxnLst>
                <a:cxn ang="0">
                  <a:pos x="T0" y="T1"/>
                </a:cxn>
                <a:cxn ang="0">
                  <a:pos x="T2" y="T3"/>
                </a:cxn>
                <a:cxn ang="0">
                  <a:pos x="T4" y="T5"/>
                </a:cxn>
                <a:cxn ang="0">
                  <a:pos x="T6" y="T7"/>
                </a:cxn>
                <a:cxn ang="0">
                  <a:pos x="T8" y="T9"/>
                </a:cxn>
                <a:cxn ang="0">
                  <a:pos x="T10" y="T11"/>
                </a:cxn>
                <a:cxn ang="0">
                  <a:pos x="T12" y="T13"/>
                </a:cxn>
              </a:cxnLst>
              <a:rect l="0" t="0" r="r" b="b"/>
              <a:pathLst>
                <a:path w="192" h="984">
                  <a:moveTo>
                    <a:pt x="151" y="984"/>
                  </a:moveTo>
                  <a:cubicBezTo>
                    <a:pt x="154" y="256"/>
                    <a:pt x="154" y="256"/>
                    <a:pt x="154" y="256"/>
                  </a:cubicBezTo>
                  <a:cubicBezTo>
                    <a:pt x="59" y="227"/>
                    <a:pt x="6" y="221"/>
                    <a:pt x="0" y="195"/>
                  </a:cubicBezTo>
                  <a:cubicBezTo>
                    <a:pt x="2" y="0"/>
                    <a:pt x="2" y="0"/>
                    <a:pt x="2" y="0"/>
                  </a:cubicBezTo>
                  <a:cubicBezTo>
                    <a:pt x="18" y="97"/>
                    <a:pt x="192" y="192"/>
                    <a:pt x="192" y="235"/>
                  </a:cubicBezTo>
                  <a:cubicBezTo>
                    <a:pt x="191" y="968"/>
                    <a:pt x="191" y="968"/>
                    <a:pt x="191" y="968"/>
                  </a:cubicBezTo>
                  <a:cubicBezTo>
                    <a:pt x="186" y="945"/>
                    <a:pt x="164" y="947"/>
                    <a:pt x="151" y="984"/>
                  </a:cubicBezTo>
                  <a:close/>
                </a:path>
              </a:pathLst>
            </a:custGeom>
            <a:solidFill>
              <a:schemeClr val="accent1"/>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16"/>
            <p:cNvSpPr/>
            <p:nvPr/>
          </p:nvSpPr>
          <p:spPr bwMode="auto">
            <a:xfrm>
              <a:off x="6013200" y="4646893"/>
              <a:ext cx="452442" cy="1449983"/>
            </a:xfrm>
            <a:custGeom>
              <a:avLst/>
              <a:gdLst>
                <a:gd name="T0" fmla="*/ 71 w 194"/>
                <a:gd name="T1" fmla="*/ 620 h 622"/>
                <a:gd name="T2" fmla="*/ 74 w 194"/>
                <a:gd name="T3" fmla="*/ 246 h 622"/>
                <a:gd name="T4" fmla="*/ 194 w 194"/>
                <a:gd name="T5" fmla="*/ 194 h 622"/>
                <a:gd name="T6" fmla="*/ 192 w 194"/>
                <a:gd name="T7" fmla="*/ 0 h 622"/>
                <a:gd name="T8" fmla="*/ 0 w 194"/>
                <a:gd name="T9" fmla="*/ 234 h 622"/>
                <a:gd name="T10" fmla="*/ 1 w 194"/>
                <a:gd name="T11" fmla="*/ 622 h 622"/>
                <a:gd name="T12" fmla="*/ 71 w 194"/>
                <a:gd name="T13" fmla="*/ 620 h 622"/>
              </a:gdLst>
              <a:ahLst/>
              <a:cxnLst>
                <a:cxn ang="0">
                  <a:pos x="T0" y="T1"/>
                </a:cxn>
                <a:cxn ang="0">
                  <a:pos x="T2" y="T3"/>
                </a:cxn>
                <a:cxn ang="0">
                  <a:pos x="T4" y="T5"/>
                </a:cxn>
                <a:cxn ang="0">
                  <a:pos x="T6" y="T7"/>
                </a:cxn>
                <a:cxn ang="0">
                  <a:pos x="T8" y="T9"/>
                </a:cxn>
                <a:cxn ang="0">
                  <a:pos x="T10" y="T11"/>
                </a:cxn>
                <a:cxn ang="0">
                  <a:pos x="T12" y="T13"/>
                </a:cxn>
              </a:cxnLst>
              <a:rect l="0" t="0" r="r" b="b"/>
              <a:pathLst>
                <a:path w="194" h="622">
                  <a:moveTo>
                    <a:pt x="71" y="620"/>
                  </a:moveTo>
                  <a:cubicBezTo>
                    <a:pt x="74" y="246"/>
                    <a:pt x="74" y="246"/>
                    <a:pt x="74" y="246"/>
                  </a:cubicBezTo>
                  <a:cubicBezTo>
                    <a:pt x="169" y="217"/>
                    <a:pt x="188" y="221"/>
                    <a:pt x="194" y="194"/>
                  </a:cubicBezTo>
                  <a:cubicBezTo>
                    <a:pt x="192" y="0"/>
                    <a:pt x="192" y="0"/>
                    <a:pt x="192" y="0"/>
                  </a:cubicBezTo>
                  <a:cubicBezTo>
                    <a:pt x="176" y="96"/>
                    <a:pt x="0" y="191"/>
                    <a:pt x="0" y="234"/>
                  </a:cubicBezTo>
                  <a:cubicBezTo>
                    <a:pt x="1" y="622"/>
                    <a:pt x="1" y="622"/>
                    <a:pt x="1" y="622"/>
                  </a:cubicBezTo>
                  <a:cubicBezTo>
                    <a:pt x="21" y="582"/>
                    <a:pt x="59" y="583"/>
                    <a:pt x="71" y="620"/>
                  </a:cubicBezTo>
                  <a:close/>
                </a:path>
              </a:pathLst>
            </a:custGeom>
            <a:solidFill>
              <a:schemeClr val="accent3"/>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56"/>
            <p:cNvSpPr/>
            <p:nvPr/>
          </p:nvSpPr>
          <p:spPr bwMode="auto">
            <a:xfrm>
              <a:off x="6071357" y="2754325"/>
              <a:ext cx="91671" cy="60128"/>
            </a:xfrm>
            <a:custGeom>
              <a:avLst/>
              <a:gdLst>
                <a:gd name="T0" fmla="*/ 10 w 39"/>
                <a:gd name="T1" fmla="*/ 6 h 26"/>
                <a:gd name="T2" fmla="*/ 3 w 39"/>
                <a:gd name="T3" fmla="*/ 14 h 26"/>
                <a:gd name="T4" fmla="*/ 9 w 39"/>
                <a:gd name="T5" fmla="*/ 21 h 26"/>
                <a:gd name="T6" fmla="*/ 27 w 39"/>
                <a:gd name="T7" fmla="*/ 0 h 26"/>
                <a:gd name="T8" fmla="*/ 39 w 39"/>
                <a:gd name="T9" fmla="*/ 13 h 26"/>
                <a:gd name="T10" fmla="*/ 29 w 39"/>
                <a:gd name="T11" fmla="*/ 26 h 26"/>
                <a:gd name="T12" fmla="*/ 27 w 39"/>
                <a:gd name="T13" fmla="*/ 23 h 26"/>
                <a:gd name="T14" fmla="*/ 35 w 39"/>
                <a:gd name="T15" fmla="*/ 13 h 26"/>
                <a:gd name="T16" fmla="*/ 28 w 39"/>
                <a:gd name="T17" fmla="*/ 4 h 26"/>
                <a:gd name="T18" fmla="*/ 10 w 39"/>
                <a:gd name="T19" fmla="*/ 26 h 26"/>
                <a:gd name="T20" fmla="*/ 0 w 39"/>
                <a:gd name="T21" fmla="*/ 14 h 26"/>
                <a:gd name="T22" fmla="*/ 9 w 39"/>
                <a:gd name="T23" fmla="*/ 2 h 26"/>
                <a:gd name="T24" fmla="*/ 10 w 39"/>
                <a:gd name="T25" fmla="*/ 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26">
                  <a:moveTo>
                    <a:pt x="10" y="6"/>
                  </a:moveTo>
                  <a:cubicBezTo>
                    <a:pt x="6" y="7"/>
                    <a:pt x="3" y="10"/>
                    <a:pt x="3" y="14"/>
                  </a:cubicBezTo>
                  <a:cubicBezTo>
                    <a:pt x="3" y="19"/>
                    <a:pt x="5" y="21"/>
                    <a:pt x="9" y="21"/>
                  </a:cubicBezTo>
                  <a:cubicBezTo>
                    <a:pt x="17" y="22"/>
                    <a:pt x="15" y="0"/>
                    <a:pt x="27" y="0"/>
                  </a:cubicBezTo>
                  <a:cubicBezTo>
                    <a:pt x="33" y="0"/>
                    <a:pt x="39" y="3"/>
                    <a:pt x="39" y="13"/>
                  </a:cubicBezTo>
                  <a:cubicBezTo>
                    <a:pt x="39" y="21"/>
                    <a:pt x="33" y="24"/>
                    <a:pt x="29" y="26"/>
                  </a:cubicBezTo>
                  <a:cubicBezTo>
                    <a:pt x="27" y="23"/>
                    <a:pt x="27" y="23"/>
                    <a:pt x="27" y="23"/>
                  </a:cubicBezTo>
                  <a:cubicBezTo>
                    <a:pt x="31" y="21"/>
                    <a:pt x="35" y="18"/>
                    <a:pt x="35" y="13"/>
                  </a:cubicBezTo>
                  <a:cubicBezTo>
                    <a:pt x="35" y="7"/>
                    <a:pt x="32" y="4"/>
                    <a:pt x="28" y="4"/>
                  </a:cubicBezTo>
                  <a:cubicBezTo>
                    <a:pt x="19" y="4"/>
                    <a:pt x="21" y="26"/>
                    <a:pt x="10" y="26"/>
                  </a:cubicBezTo>
                  <a:cubicBezTo>
                    <a:pt x="4" y="26"/>
                    <a:pt x="0" y="21"/>
                    <a:pt x="0" y="14"/>
                  </a:cubicBezTo>
                  <a:cubicBezTo>
                    <a:pt x="0" y="8"/>
                    <a:pt x="3" y="4"/>
                    <a:pt x="9" y="2"/>
                  </a:cubicBezTo>
                  <a:lnTo>
                    <a:pt x="10" y="6"/>
                  </a:lnTo>
                  <a:close/>
                </a:path>
              </a:pathLst>
            </a:custGeom>
            <a:solidFill>
              <a:schemeClr val="tx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57"/>
            <p:cNvSpPr>
              <a:spLocks noEditPoints="1"/>
            </p:cNvSpPr>
            <p:nvPr/>
          </p:nvSpPr>
          <p:spPr bwMode="auto">
            <a:xfrm>
              <a:off x="6071357" y="2674482"/>
              <a:ext cx="88714" cy="69986"/>
            </a:xfrm>
            <a:custGeom>
              <a:avLst/>
              <a:gdLst>
                <a:gd name="T0" fmla="*/ 90 w 90"/>
                <a:gd name="T1" fmla="*/ 71 h 71"/>
                <a:gd name="T2" fmla="*/ 0 w 90"/>
                <a:gd name="T3" fmla="*/ 43 h 71"/>
                <a:gd name="T4" fmla="*/ 0 w 90"/>
                <a:gd name="T5" fmla="*/ 29 h 71"/>
                <a:gd name="T6" fmla="*/ 90 w 90"/>
                <a:gd name="T7" fmla="*/ 0 h 71"/>
                <a:gd name="T8" fmla="*/ 90 w 90"/>
                <a:gd name="T9" fmla="*/ 12 h 71"/>
                <a:gd name="T10" fmla="*/ 62 w 90"/>
                <a:gd name="T11" fmla="*/ 19 h 71"/>
                <a:gd name="T12" fmla="*/ 62 w 90"/>
                <a:gd name="T13" fmla="*/ 52 h 71"/>
                <a:gd name="T14" fmla="*/ 90 w 90"/>
                <a:gd name="T15" fmla="*/ 59 h 71"/>
                <a:gd name="T16" fmla="*/ 90 w 90"/>
                <a:gd name="T17" fmla="*/ 71 h 71"/>
                <a:gd name="T18" fmla="*/ 55 w 90"/>
                <a:gd name="T19" fmla="*/ 50 h 71"/>
                <a:gd name="T20" fmla="*/ 55 w 90"/>
                <a:gd name="T21" fmla="*/ 22 h 71"/>
                <a:gd name="T22" fmla="*/ 7 w 90"/>
                <a:gd name="T23" fmla="*/ 36 h 71"/>
                <a:gd name="T24" fmla="*/ 7 w 90"/>
                <a:gd name="T25" fmla="*/ 36 h 71"/>
                <a:gd name="T26" fmla="*/ 55 w 90"/>
                <a:gd name="T27" fmla="*/ 5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71">
                  <a:moveTo>
                    <a:pt x="90" y="71"/>
                  </a:moveTo>
                  <a:lnTo>
                    <a:pt x="0" y="43"/>
                  </a:lnTo>
                  <a:lnTo>
                    <a:pt x="0" y="29"/>
                  </a:lnTo>
                  <a:lnTo>
                    <a:pt x="90" y="0"/>
                  </a:lnTo>
                  <a:lnTo>
                    <a:pt x="90" y="12"/>
                  </a:lnTo>
                  <a:lnTo>
                    <a:pt x="62" y="19"/>
                  </a:lnTo>
                  <a:lnTo>
                    <a:pt x="62" y="52"/>
                  </a:lnTo>
                  <a:lnTo>
                    <a:pt x="90" y="59"/>
                  </a:lnTo>
                  <a:lnTo>
                    <a:pt x="90" y="71"/>
                  </a:lnTo>
                  <a:close/>
                  <a:moveTo>
                    <a:pt x="55" y="50"/>
                  </a:moveTo>
                  <a:lnTo>
                    <a:pt x="55" y="22"/>
                  </a:lnTo>
                  <a:lnTo>
                    <a:pt x="7" y="36"/>
                  </a:lnTo>
                  <a:lnTo>
                    <a:pt x="7" y="36"/>
                  </a:lnTo>
                  <a:lnTo>
                    <a:pt x="55" y="50"/>
                  </a:lnTo>
                  <a:close/>
                </a:path>
              </a:pathLst>
            </a:custGeom>
            <a:solidFill>
              <a:schemeClr val="tx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58"/>
            <p:cNvSpPr/>
            <p:nvPr/>
          </p:nvSpPr>
          <p:spPr bwMode="auto">
            <a:xfrm>
              <a:off x="6071357" y="2583796"/>
              <a:ext cx="88714" cy="74914"/>
            </a:xfrm>
            <a:custGeom>
              <a:avLst/>
              <a:gdLst>
                <a:gd name="T0" fmla="*/ 90 w 90"/>
                <a:gd name="T1" fmla="*/ 10 h 76"/>
                <a:gd name="T2" fmla="*/ 10 w 90"/>
                <a:gd name="T3" fmla="*/ 10 h 76"/>
                <a:gd name="T4" fmla="*/ 10 w 90"/>
                <a:gd name="T5" fmla="*/ 10 h 76"/>
                <a:gd name="T6" fmla="*/ 90 w 90"/>
                <a:gd name="T7" fmla="*/ 36 h 76"/>
                <a:gd name="T8" fmla="*/ 90 w 90"/>
                <a:gd name="T9" fmla="*/ 43 h 76"/>
                <a:gd name="T10" fmla="*/ 10 w 90"/>
                <a:gd name="T11" fmla="*/ 69 h 76"/>
                <a:gd name="T12" fmla="*/ 10 w 90"/>
                <a:gd name="T13" fmla="*/ 69 h 76"/>
                <a:gd name="T14" fmla="*/ 90 w 90"/>
                <a:gd name="T15" fmla="*/ 69 h 76"/>
                <a:gd name="T16" fmla="*/ 90 w 90"/>
                <a:gd name="T17" fmla="*/ 76 h 76"/>
                <a:gd name="T18" fmla="*/ 0 w 90"/>
                <a:gd name="T19" fmla="*/ 76 h 76"/>
                <a:gd name="T20" fmla="*/ 0 w 90"/>
                <a:gd name="T21" fmla="*/ 62 h 76"/>
                <a:gd name="T22" fmla="*/ 74 w 90"/>
                <a:gd name="T23" fmla="*/ 38 h 76"/>
                <a:gd name="T24" fmla="*/ 74 w 90"/>
                <a:gd name="T25" fmla="*/ 38 h 76"/>
                <a:gd name="T26" fmla="*/ 0 w 90"/>
                <a:gd name="T27" fmla="*/ 17 h 76"/>
                <a:gd name="T28" fmla="*/ 0 w 90"/>
                <a:gd name="T29" fmla="*/ 0 h 76"/>
                <a:gd name="T30" fmla="*/ 90 w 90"/>
                <a:gd name="T31" fmla="*/ 0 h 76"/>
                <a:gd name="T32" fmla="*/ 90 w 90"/>
                <a:gd name="T33" fmla="*/ 1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76">
                  <a:moveTo>
                    <a:pt x="90" y="10"/>
                  </a:moveTo>
                  <a:lnTo>
                    <a:pt x="10" y="10"/>
                  </a:lnTo>
                  <a:lnTo>
                    <a:pt x="10" y="10"/>
                  </a:lnTo>
                  <a:lnTo>
                    <a:pt x="90" y="36"/>
                  </a:lnTo>
                  <a:lnTo>
                    <a:pt x="90" y="43"/>
                  </a:lnTo>
                  <a:lnTo>
                    <a:pt x="10" y="69"/>
                  </a:lnTo>
                  <a:lnTo>
                    <a:pt x="10" y="69"/>
                  </a:lnTo>
                  <a:lnTo>
                    <a:pt x="90" y="69"/>
                  </a:lnTo>
                  <a:lnTo>
                    <a:pt x="90" y="76"/>
                  </a:lnTo>
                  <a:lnTo>
                    <a:pt x="0" y="76"/>
                  </a:lnTo>
                  <a:lnTo>
                    <a:pt x="0" y="62"/>
                  </a:lnTo>
                  <a:lnTo>
                    <a:pt x="74" y="38"/>
                  </a:lnTo>
                  <a:lnTo>
                    <a:pt x="74" y="38"/>
                  </a:lnTo>
                  <a:lnTo>
                    <a:pt x="0" y="17"/>
                  </a:lnTo>
                  <a:lnTo>
                    <a:pt x="0" y="0"/>
                  </a:lnTo>
                  <a:lnTo>
                    <a:pt x="90" y="0"/>
                  </a:lnTo>
                  <a:lnTo>
                    <a:pt x="90" y="10"/>
                  </a:lnTo>
                  <a:close/>
                </a:path>
              </a:pathLst>
            </a:custGeom>
            <a:solidFill>
              <a:schemeClr val="tx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59"/>
            <p:cNvSpPr>
              <a:spLocks noEditPoints="1"/>
            </p:cNvSpPr>
            <p:nvPr/>
          </p:nvSpPr>
          <p:spPr bwMode="auto">
            <a:xfrm>
              <a:off x="6071357" y="2501982"/>
              <a:ext cx="88714" cy="56186"/>
            </a:xfrm>
            <a:custGeom>
              <a:avLst/>
              <a:gdLst>
                <a:gd name="T0" fmla="*/ 38 w 38"/>
                <a:gd name="T1" fmla="*/ 24 h 24"/>
                <a:gd name="T2" fmla="*/ 0 w 38"/>
                <a:gd name="T3" fmla="*/ 24 h 24"/>
                <a:gd name="T4" fmla="*/ 0 w 38"/>
                <a:gd name="T5" fmla="*/ 11 h 24"/>
                <a:gd name="T6" fmla="*/ 11 w 38"/>
                <a:gd name="T7" fmla="*/ 0 h 24"/>
                <a:gd name="T8" fmla="*/ 21 w 38"/>
                <a:gd name="T9" fmla="*/ 13 h 24"/>
                <a:gd name="T10" fmla="*/ 21 w 38"/>
                <a:gd name="T11" fmla="*/ 20 h 24"/>
                <a:gd name="T12" fmla="*/ 38 w 38"/>
                <a:gd name="T13" fmla="*/ 20 h 24"/>
                <a:gd name="T14" fmla="*/ 38 w 38"/>
                <a:gd name="T15" fmla="*/ 24 h 24"/>
                <a:gd name="T16" fmla="*/ 18 w 38"/>
                <a:gd name="T17" fmla="*/ 20 h 24"/>
                <a:gd name="T18" fmla="*/ 18 w 38"/>
                <a:gd name="T19" fmla="*/ 13 h 24"/>
                <a:gd name="T20" fmla="*/ 11 w 38"/>
                <a:gd name="T21" fmla="*/ 4 h 24"/>
                <a:gd name="T22" fmla="*/ 4 w 38"/>
                <a:gd name="T23" fmla="*/ 12 h 24"/>
                <a:gd name="T24" fmla="*/ 4 w 38"/>
                <a:gd name="T25" fmla="*/ 20 h 24"/>
                <a:gd name="T26" fmla="*/ 18 w 38"/>
                <a:gd name="T2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4">
                  <a:moveTo>
                    <a:pt x="38" y="24"/>
                  </a:moveTo>
                  <a:cubicBezTo>
                    <a:pt x="0" y="24"/>
                    <a:pt x="0" y="24"/>
                    <a:pt x="0" y="24"/>
                  </a:cubicBezTo>
                  <a:cubicBezTo>
                    <a:pt x="0" y="11"/>
                    <a:pt x="0" y="11"/>
                    <a:pt x="0" y="11"/>
                  </a:cubicBezTo>
                  <a:cubicBezTo>
                    <a:pt x="0" y="3"/>
                    <a:pt x="5" y="0"/>
                    <a:pt x="11" y="0"/>
                  </a:cubicBezTo>
                  <a:cubicBezTo>
                    <a:pt x="17" y="0"/>
                    <a:pt x="21" y="4"/>
                    <a:pt x="21" y="13"/>
                  </a:cubicBezTo>
                  <a:cubicBezTo>
                    <a:pt x="21" y="20"/>
                    <a:pt x="21" y="20"/>
                    <a:pt x="21" y="20"/>
                  </a:cubicBezTo>
                  <a:cubicBezTo>
                    <a:pt x="38" y="20"/>
                    <a:pt x="38" y="20"/>
                    <a:pt x="38" y="20"/>
                  </a:cubicBezTo>
                  <a:lnTo>
                    <a:pt x="38" y="24"/>
                  </a:lnTo>
                  <a:close/>
                  <a:moveTo>
                    <a:pt x="18" y="20"/>
                  </a:moveTo>
                  <a:cubicBezTo>
                    <a:pt x="18" y="13"/>
                    <a:pt x="18" y="13"/>
                    <a:pt x="18" y="13"/>
                  </a:cubicBezTo>
                  <a:cubicBezTo>
                    <a:pt x="18" y="6"/>
                    <a:pt x="15" y="4"/>
                    <a:pt x="11" y="4"/>
                  </a:cubicBezTo>
                  <a:cubicBezTo>
                    <a:pt x="6" y="4"/>
                    <a:pt x="4" y="6"/>
                    <a:pt x="4" y="12"/>
                  </a:cubicBezTo>
                  <a:cubicBezTo>
                    <a:pt x="4" y="20"/>
                    <a:pt x="4" y="20"/>
                    <a:pt x="4" y="20"/>
                  </a:cubicBezTo>
                  <a:lnTo>
                    <a:pt x="18" y="20"/>
                  </a:lnTo>
                  <a:close/>
                </a:path>
              </a:pathLst>
            </a:custGeom>
            <a:solidFill>
              <a:schemeClr val="tx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60"/>
            <p:cNvSpPr/>
            <p:nvPr/>
          </p:nvSpPr>
          <p:spPr bwMode="auto">
            <a:xfrm>
              <a:off x="6071357" y="2431997"/>
              <a:ext cx="88714" cy="51257"/>
            </a:xfrm>
            <a:custGeom>
              <a:avLst/>
              <a:gdLst>
                <a:gd name="T0" fmla="*/ 90 w 90"/>
                <a:gd name="T1" fmla="*/ 52 h 52"/>
                <a:gd name="T2" fmla="*/ 0 w 90"/>
                <a:gd name="T3" fmla="*/ 52 h 52"/>
                <a:gd name="T4" fmla="*/ 0 w 90"/>
                <a:gd name="T5" fmla="*/ 43 h 52"/>
                <a:gd name="T6" fmla="*/ 81 w 90"/>
                <a:gd name="T7" fmla="*/ 43 h 52"/>
                <a:gd name="T8" fmla="*/ 81 w 90"/>
                <a:gd name="T9" fmla="*/ 0 h 52"/>
                <a:gd name="T10" fmla="*/ 90 w 90"/>
                <a:gd name="T11" fmla="*/ 0 h 52"/>
                <a:gd name="T12" fmla="*/ 90 w 90"/>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90" h="52">
                  <a:moveTo>
                    <a:pt x="90" y="52"/>
                  </a:moveTo>
                  <a:lnTo>
                    <a:pt x="0" y="52"/>
                  </a:lnTo>
                  <a:lnTo>
                    <a:pt x="0" y="43"/>
                  </a:lnTo>
                  <a:lnTo>
                    <a:pt x="81" y="43"/>
                  </a:lnTo>
                  <a:lnTo>
                    <a:pt x="81" y="0"/>
                  </a:lnTo>
                  <a:lnTo>
                    <a:pt x="90" y="0"/>
                  </a:lnTo>
                  <a:lnTo>
                    <a:pt x="90" y="52"/>
                  </a:lnTo>
                  <a:close/>
                </a:path>
              </a:pathLst>
            </a:custGeom>
            <a:solidFill>
              <a:schemeClr val="tx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61"/>
            <p:cNvSpPr/>
            <p:nvPr/>
          </p:nvSpPr>
          <p:spPr bwMode="auto">
            <a:xfrm>
              <a:off x="6071357" y="2360040"/>
              <a:ext cx="88714" cy="56186"/>
            </a:xfrm>
            <a:custGeom>
              <a:avLst/>
              <a:gdLst>
                <a:gd name="T0" fmla="*/ 0 w 90"/>
                <a:gd name="T1" fmla="*/ 2 h 57"/>
                <a:gd name="T2" fmla="*/ 10 w 90"/>
                <a:gd name="T3" fmla="*/ 2 h 57"/>
                <a:gd name="T4" fmla="*/ 10 w 90"/>
                <a:gd name="T5" fmla="*/ 47 h 57"/>
                <a:gd name="T6" fmla="*/ 41 w 90"/>
                <a:gd name="T7" fmla="*/ 47 h 57"/>
                <a:gd name="T8" fmla="*/ 41 w 90"/>
                <a:gd name="T9" fmla="*/ 17 h 57"/>
                <a:gd name="T10" fmla="*/ 48 w 90"/>
                <a:gd name="T11" fmla="*/ 17 h 57"/>
                <a:gd name="T12" fmla="*/ 48 w 90"/>
                <a:gd name="T13" fmla="*/ 47 h 57"/>
                <a:gd name="T14" fmla="*/ 81 w 90"/>
                <a:gd name="T15" fmla="*/ 47 h 57"/>
                <a:gd name="T16" fmla="*/ 81 w 90"/>
                <a:gd name="T17" fmla="*/ 0 h 57"/>
                <a:gd name="T18" fmla="*/ 90 w 90"/>
                <a:gd name="T19" fmla="*/ 0 h 57"/>
                <a:gd name="T20" fmla="*/ 90 w 90"/>
                <a:gd name="T21" fmla="*/ 57 h 57"/>
                <a:gd name="T22" fmla="*/ 0 w 90"/>
                <a:gd name="T23" fmla="*/ 57 h 57"/>
                <a:gd name="T24" fmla="*/ 0 w 90"/>
                <a:gd name="T25" fmla="*/ 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57">
                  <a:moveTo>
                    <a:pt x="0" y="2"/>
                  </a:moveTo>
                  <a:lnTo>
                    <a:pt x="10" y="2"/>
                  </a:lnTo>
                  <a:lnTo>
                    <a:pt x="10" y="47"/>
                  </a:lnTo>
                  <a:lnTo>
                    <a:pt x="41" y="47"/>
                  </a:lnTo>
                  <a:lnTo>
                    <a:pt x="41" y="17"/>
                  </a:lnTo>
                  <a:lnTo>
                    <a:pt x="48" y="17"/>
                  </a:lnTo>
                  <a:lnTo>
                    <a:pt x="48" y="47"/>
                  </a:lnTo>
                  <a:lnTo>
                    <a:pt x="81" y="47"/>
                  </a:lnTo>
                  <a:lnTo>
                    <a:pt x="81" y="0"/>
                  </a:lnTo>
                  <a:lnTo>
                    <a:pt x="90" y="0"/>
                  </a:lnTo>
                  <a:lnTo>
                    <a:pt x="90" y="57"/>
                  </a:lnTo>
                  <a:lnTo>
                    <a:pt x="0" y="57"/>
                  </a:lnTo>
                  <a:lnTo>
                    <a:pt x="0" y="2"/>
                  </a:lnTo>
                  <a:close/>
                </a:path>
              </a:pathLst>
            </a:custGeom>
            <a:solidFill>
              <a:schemeClr val="tx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62"/>
            <p:cNvSpPr/>
            <p:nvPr/>
          </p:nvSpPr>
          <p:spPr bwMode="auto">
            <a:xfrm>
              <a:off x="6071357" y="2252597"/>
              <a:ext cx="88714" cy="61114"/>
            </a:xfrm>
            <a:custGeom>
              <a:avLst/>
              <a:gdLst>
                <a:gd name="T0" fmla="*/ 10 w 90"/>
                <a:gd name="T1" fmla="*/ 26 h 62"/>
                <a:gd name="T2" fmla="*/ 90 w 90"/>
                <a:gd name="T3" fmla="*/ 26 h 62"/>
                <a:gd name="T4" fmla="*/ 90 w 90"/>
                <a:gd name="T5" fmla="*/ 36 h 62"/>
                <a:gd name="T6" fmla="*/ 10 w 90"/>
                <a:gd name="T7" fmla="*/ 36 h 62"/>
                <a:gd name="T8" fmla="*/ 10 w 90"/>
                <a:gd name="T9" fmla="*/ 62 h 62"/>
                <a:gd name="T10" fmla="*/ 0 w 90"/>
                <a:gd name="T11" fmla="*/ 62 h 62"/>
                <a:gd name="T12" fmla="*/ 0 w 90"/>
                <a:gd name="T13" fmla="*/ 0 h 62"/>
                <a:gd name="T14" fmla="*/ 10 w 90"/>
                <a:gd name="T15" fmla="*/ 0 h 62"/>
                <a:gd name="T16" fmla="*/ 10 w 90"/>
                <a:gd name="T17"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10" y="26"/>
                  </a:moveTo>
                  <a:lnTo>
                    <a:pt x="90" y="26"/>
                  </a:lnTo>
                  <a:lnTo>
                    <a:pt x="90" y="36"/>
                  </a:lnTo>
                  <a:lnTo>
                    <a:pt x="10" y="36"/>
                  </a:lnTo>
                  <a:lnTo>
                    <a:pt x="10" y="62"/>
                  </a:lnTo>
                  <a:lnTo>
                    <a:pt x="0" y="62"/>
                  </a:lnTo>
                  <a:lnTo>
                    <a:pt x="0" y="0"/>
                  </a:lnTo>
                  <a:lnTo>
                    <a:pt x="10" y="0"/>
                  </a:lnTo>
                  <a:lnTo>
                    <a:pt x="10" y="26"/>
                  </a:lnTo>
                  <a:close/>
                </a:path>
              </a:pathLst>
            </a:custGeom>
            <a:solidFill>
              <a:schemeClr val="tx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63"/>
            <p:cNvSpPr/>
            <p:nvPr/>
          </p:nvSpPr>
          <p:spPr bwMode="auto">
            <a:xfrm>
              <a:off x="6071357" y="2180640"/>
              <a:ext cx="88714" cy="56186"/>
            </a:xfrm>
            <a:custGeom>
              <a:avLst/>
              <a:gdLst>
                <a:gd name="T0" fmla="*/ 0 w 90"/>
                <a:gd name="T1" fmla="*/ 2 h 57"/>
                <a:gd name="T2" fmla="*/ 10 w 90"/>
                <a:gd name="T3" fmla="*/ 2 h 57"/>
                <a:gd name="T4" fmla="*/ 10 w 90"/>
                <a:gd name="T5" fmla="*/ 47 h 57"/>
                <a:gd name="T6" fmla="*/ 41 w 90"/>
                <a:gd name="T7" fmla="*/ 47 h 57"/>
                <a:gd name="T8" fmla="*/ 41 w 90"/>
                <a:gd name="T9" fmla="*/ 17 h 57"/>
                <a:gd name="T10" fmla="*/ 48 w 90"/>
                <a:gd name="T11" fmla="*/ 17 h 57"/>
                <a:gd name="T12" fmla="*/ 48 w 90"/>
                <a:gd name="T13" fmla="*/ 47 h 57"/>
                <a:gd name="T14" fmla="*/ 81 w 90"/>
                <a:gd name="T15" fmla="*/ 47 h 57"/>
                <a:gd name="T16" fmla="*/ 81 w 90"/>
                <a:gd name="T17" fmla="*/ 0 h 57"/>
                <a:gd name="T18" fmla="*/ 90 w 90"/>
                <a:gd name="T19" fmla="*/ 0 h 57"/>
                <a:gd name="T20" fmla="*/ 90 w 90"/>
                <a:gd name="T21" fmla="*/ 57 h 57"/>
                <a:gd name="T22" fmla="*/ 0 w 90"/>
                <a:gd name="T23" fmla="*/ 57 h 57"/>
                <a:gd name="T24" fmla="*/ 0 w 90"/>
                <a:gd name="T25" fmla="*/ 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57">
                  <a:moveTo>
                    <a:pt x="0" y="2"/>
                  </a:moveTo>
                  <a:lnTo>
                    <a:pt x="10" y="2"/>
                  </a:lnTo>
                  <a:lnTo>
                    <a:pt x="10" y="47"/>
                  </a:lnTo>
                  <a:lnTo>
                    <a:pt x="41" y="47"/>
                  </a:lnTo>
                  <a:lnTo>
                    <a:pt x="41" y="17"/>
                  </a:lnTo>
                  <a:lnTo>
                    <a:pt x="48" y="17"/>
                  </a:lnTo>
                  <a:lnTo>
                    <a:pt x="48" y="47"/>
                  </a:lnTo>
                  <a:lnTo>
                    <a:pt x="81" y="47"/>
                  </a:lnTo>
                  <a:lnTo>
                    <a:pt x="81" y="0"/>
                  </a:lnTo>
                  <a:lnTo>
                    <a:pt x="90" y="0"/>
                  </a:lnTo>
                  <a:lnTo>
                    <a:pt x="90" y="57"/>
                  </a:lnTo>
                  <a:lnTo>
                    <a:pt x="0" y="57"/>
                  </a:lnTo>
                  <a:lnTo>
                    <a:pt x="0" y="2"/>
                  </a:lnTo>
                  <a:close/>
                </a:path>
              </a:pathLst>
            </a:custGeom>
            <a:solidFill>
              <a:schemeClr val="tx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64"/>
            <p:cNvSpPr/>
            <p:nvPr/>
          </p:nvSpPr>
          <p:spPr bwMode="auto">
            <a:xfrm>
              <a:off x="6071357" y="2108683"/>
              <a:ext cx="88714" cy="65057"/>
            </a:xfrm>
            <a:custGeom>
              <a:avLst/>
              <a:gdLst>
                <a:gd name="T0" fmla="*/ 90 w 90"/>
                <a:gd name="T1" fmla="*/ 54 h 66"/>
                <a:gd name="T2" fmla="*/ 90 w 90"/>
                <a:gd name="T3" fmla="*/ 66 h 66"/>
                <a:gd name="T4" fmla="*/ 43 w 90"/>
                <a:gd name="T5" fmla="*/ 40 h 66"/>
                <a:gd name="T6" fmla="*/ 0 w 90"/>
                <a:gd name="T7" fmla="*/ 64 h 66"/>
                <a:gd name="T8" fmla="*/ 0 w 90"/>
                <a:gd name="T9" fmla="*/ 52 h 66"/>
                <a:gd name="T10" fmla="*/ 33 w 90"/>
                <a:gd name="T11" fmla="*/ 33 h 66"/>
                <a:gd name="T12" fmla="*/ 0 w 90"/>
                <a:gd name="T13" fmla="*/ 14 h 66"/>
                <a:gd name="T14" fmla="*/ 0 w 90"/>
                <a:gd name="T15" fmla="*/ 4 h 66"/>
                <a:gd name="T16" fmla="*/ 43 w 90"/>
                <a:gd name="T17" fmla="*/ 28 h 66"/>
                <a:gd name="T18" fmla="*/ 90 w 90"/>
                <a:gd name="T19" fmla="*/ 0 h 66"/>
                <a:gd name="T20" fmla="*/ 90 w 90"/>
                <a:gd name="T21" fmla="*/ 11 h 66"/>
                <a:gd name="T22" fmla="*/ 52 w 90"/>
                <a:gd name="T23" fmla="*/ 33 h 66"/>
                <a:gd name="T24" fmla="*/ 90 w 90"/>
                <a:gd name="T25"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66">
                  <a:moveTo>
                    <a:pt x="90" y="54"/>
                  </a:moveTo>
                  <a:lnTo>
                    <a:pt x="90" y="66"/>
                  </a:lnTo>
                  <a:lnTo>
                    <a:pt x="43" y="40"/>
                  </a:lnTo>
                  <a:lnTo>
                    <a:pt x="0" y="64"/>
                  </a:lnTo>
                  <a:lnTo>
                    <a:pt x="0" y="52"/>
                  </a:lnTo>
                  <a:lnTo>
                    <a:pt x="33" y="33"/>
                  </a:lnTo>
                  <a:lnTo>
                    <a:pt x="0" y="14"/>
                  </a:lnTo>
                  <a:lnTo>
                    <a:pt x="0" y="4"/>
                  </a:lnTo>
                  <a:lnTo>
                    <a:pt x="43" y="28"/>
                  </a:lnTo>
                  <a:lnTo>
                    <a:pt x="90" y="0"/>
                  </a:lnTo>
                  <a:lnTo>
                    <a:pt x="90" y="11"/>
                  </a:lnTo>
                  <a:lnTo>
                    <a:pt x="52" y="33"/>
                  </a:lnTo>
                  <a:lnTo>
                    <a:pt x="90" y="54"/>
                  </a:lnTo>
                  <a:close/>
                </a:path>
              </a:pathLst>
            </a:custGeom>
            <a:solidFill>
              <a:schemeClr val="tx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65"/>
            <p:cNvSpPr/>
            <p:nvPr/>
          </p:nvSpPr>
          <p:spPr bwMode="auto">
            <a:xfrm>
              <a:off x="6071357" y="2042640"/>
              <a:ext cx="88714" cy="61114"/>
            </a:xfrm>
            <a:custGeom>
              <a:avLst/>
              <a:gdLst>
                <a:gd name="T0" fmla="*/ 10 w 90"/>
                <a:gd name="T1" fmla="*/ 26 h 62"/>
                <a:gd name="T2" fmla="*/ 90 w 90"/>
                <a:gd name="T3" fmla="*/ 26 h 62"/>
                <a:gd name="T4" fmla="*/ 90 w 90"/>
                <a:gd name="T5" fmla="*/ 36 h 62"/>
                <a:gd name="T6" fmla="*/ 10 w 90"/>
                <a:gd name="T7" fmla="*/ 36 h 62"/>
                <a:gd name="T8" fmla="*/ 10 w 90"/>
                <a:gd name="T9" fmla="*/ 62 h 62"/>
                <a:gd name="T10" fmla="*/ 0 w 90"/>
                <a:gd name="T11" fmla="*/ 62 h 62"/>
                <a:gd name="T12" fmla="*/ 0 w 90"/>
                <a:gd name="T13" fmla="*/ 0 h 62"/>
                <a:gd name="T14" fmla="*/ 10 w 90"/>
                <a:gd name="T15" fmla="*/ 0 h 62"/>
                <a:gd name="T16" fmla="*/ 10 w 90"/>
                <a:gd name="T17"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10" y="26"/>
                  </a:moveTo>
                  <a:lnTo>
                    <a:pt x="90" y="26"/>
                  </a:lnTo>
                  <a:lnTo>
                    <a:pt x="90" y="36"/>
                  </a:lnTo>
                  <a:lnTo>
                    <a:pt x="10" y="36"/>
                  </a:lnTo>
                  <a:lnTo>
                    <a:pt x="10" y="62"/>
                  </a:lnTo>
                  <a:lnTo>
                    <a:pt x="0" y="62"/>
                  </a:lnTo>
                  <a:lnTo>
                    <a:pt x="0" y="0"/>
                  </a:lnTo>
                  <a:lnTo>
                    <a:pt x="10" y="0"/>
                  </a:lnTo>
                  <a:lnTo>
                    <a:pt x="10" y="26"/>
                  </a:lnTo>
                  <a:close/>
                </a:path>
              </a:pathLst>
            </a:custGeom>
            <a:solidFill>
              <a:schemeClr val="tx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78"/>
            <p:cNvSpPr/>
            <p:nvPr/>
          </p:nvSpPr>
          <p:spPr bwMode="auto">
            <a:xfrm>
              <a:off x="5188158" y="3751866"/>
              <a:ext cx="196157" cy="428785"/>
            </a:xfrm>
            <a:custGeom>
              <a:avLst/>
              <a:gdLst>
                <a:gd name="T0" fmla="*/ 4 w 84"/>
                <a:gd name="T1" fmla="*/ 184 h 184"/>
                <a:gd name="T2" fmla="*/ 4 w 84"/>
                <a:gd name="T3" fmla="*/ 168 h 184"/>
                <a:gd name="T4" fmla="*/ 35 w 84"/>
                <a:gd name="T5" fmla="*/ 168 h 184"/>
                <a:gd name="T6" fmla="*/ 35 w 84"/>
                <a:gd name="T7" fmla="*/ 21 h 184"/>
                <a:gd name="T8" fmla="*/ 0 w 84"/>
                <a:gd name="T9" fmla="*/ 25 h 184"/>
                <a:gd name="T10" fmla="*/ 0 w 84"/>
                <a:gd name="T11" fmla="*/ 13 h 184"/>
                <a:gd name="T12" fmla="*/ 35 w 84"/>
                <a:gd name="T13" fmla="*/ 0 h 184"/>
                <a:gd name="T14" fmla="*/ 53 w 84"/>
                <a:gd name="T15" fmla="*/ 0 h 184"/>
                <a:gd name="T16" fmla="*/ 53 w 84"/>
                <a:gd name="T17" fmla="*/ 168 h 184"/>
                <a:gd name="T18" fmla="*/ 84 w 84"/>
                <a:gd name="T19" fmla="*/ 168 h 184"/>
                <a:gd name="T20" fmla="*/ 84 w 84"/>
                <a:gd name="T21" fmla="*/ 184 h 184"/>
                <a:gd name="T22" fmla="*/ 4 w 84"/>
                <a:gd name="T23"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84">
                  <a:moveTo>
                    <a:pt x="4" y="184"/>
                  </a:moveTo>
                  <a:cubicBezTo>
                    <a:pt x="4" y="168"/>
                    <a:pt x="4" y="168"/>
                    <a:pt x="4" y="168"/>
                  </a:cubicBezTo>
                  <a:cubicBezTo>
                    <a:pt x="35" y="168"/>
                    <a:pt x="35" y="168"/>
                    <a:pt x="35" y="168"/>
                  </a:cubicBezTo>
                  <a:cubicBezTo>
                    <a:pt x="35" y="21"/>
                    <a:pt x="35" y="21"/>
                    <a:pt x="35" y="21"/>
                  </a:cubicBezTo>
                  <a:cubicBezTo>
                    <a:pt x="0" y="25"/>
                    <a:pt x="0" y="25"/>
                    <a:pt x="0" y="25"/>
                  </a:cubicBezTo>
                  <a:cubicBezTo>
                    <a:pt x="0" y="13"/>
                    <a:pt x="0" y="13"/>
                    <a:pt x="0" y="13"/>
                  </a:cubicBezTo>
                  <a:cubicBezTo>
                    <a:pt x="13" y="9"/>
                    <a:pt x="27" y="5"/>
                    <a:pt x="35" y="0"/>
                  </a:cubicBezTo>
                  <a:cubicBezTo>
                    <a:pt x="53" y="0"/>
                    <a:pt x="53" y="0"/>
                    <a:pt x="53" y="0"/>
                  </a:cubicBezTo>
                  <a:cubicBezTo>
                    <a:pt x="53" y="168"/>
                    <a:pt x="53" y="168"/>
                    <a:pt x="53" y="168"/>
                  </a:cubicBezTo>
                  <a:cubicBezTo>
                    <a:pt x="84" y="168"/>
                    <a:pt x="84" y="168"/>
                    <a:pt x="84" y="168"/>
                  </a:cubicBezTo>
                  <a:cubicBezTo>
                    <a:pt x="84" y="184"/>
                    <a:pt x="84" y="184"/>
                    <a:pt x="84" y="184"/>
                  </a:cubicBezTo>
                  <a:lnTo>
                    <a:pt x="4" y="184"/>
                  </a:lnTo>
                  <a:close/>
                </a:path>
              </a:pathLst>
            </a:custGeom>
            <a:solidFill>
              <a:schemeClr val="bg1"/>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79"/>
            <p:cNvSpPr/>
            <p:nvPr/>
          </p:nvSpPr>
          <p:spPr bwMode="auto">
            <a:xfrm>
              <a:off x="6878655" y="2903167"/>
              <a:ext cx="273042" cy="426814"/>
            </a:xfrm>
            <a:custGeom>
              <a:avLst/>
              <a:gdLst>
                <a:gd name="T0" fmla="*/ 117 w 117"/>
                <a:gd name="T1" fmla="*/ 183 h 183"/>
                <a:gd name="T2" fmla="*/ 0 w 117"/>
                <a:gd name="T3" fmla="*/ 183 h 183"/>
                <a:gd name="T4" fmla="*/ 0 w 117"/>
                <a:gd name="T5" fmla="*/ 164 h 183"/>
                <a:gd name="T6" fmla="*/ 98 w 117"/>
                <a:gd name="T7" fmla="*/ 48 h 183"/>
                <a:gd name="T8" fmla="*/ 62 w 117"/>
                <a:gd name="T9" fmla="*/ 15 h 183"/>
                <a:gd name="T10" fmla="*/ 19 w 117"/>
                <a:gd name="T11" fmla="*/ 54 h 183"/>
                <a:gd name="T12" fmla="*/ 1 w 117"/>
                <a:gd name="T13" fmla="*/ 50 h 183"/>
                <a:gd name="T14" fmla="*/ 62 w 117"/>
                <a:gd name="T15" fmla="*/ 0 h 183"/>
                <a:gd name="T16" fmla="*/ 117 w 117"/>
                <a:gd name="T17" fmla="*/ 48 h 183"/>
                <a:gd name="T18" fmla="*/ 19 w 117"/>
                <a:gd name="T19" fmla="*/ 167 h 183"/>
                <a:gd name="T20" fmla="*/ 117 w 117"/>
                <a:gd name="T21" fmla="*/ 167 h 183"/>
                <a:gd name="T22" fmla="*/ 117 w 117"/>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7" h="183">
                  <a:moveTo>
                    <a:pt x="117" y="183"/>
                  </a:moveTo>
                  <a:cubicBezTo>
                    <a:pt x="0" y="183"/>
                    <a:pt x="0" y="183"/>
                    <a:pt x="0" y="183"/>
                  </a:cubicBezTo>
                  <a:cubicBezTo>
                    <a:pt x="0" y="164"/>
                    <a:pt x="0" y="164"/>
                    <a:pt x="0" y="164"/>
                  </a:cubicBezTo>
                  <a:cubicBezTo>
                    <a:pt x="31" y="100"/>
                    <a:pt x="98" y="97"/>
                    <a:pt x="98" y="48"/>
                  </a:cubicBezTo>
                  <a:cubicBezTo>
                    <a:pt x="98" y="27"/>
                    <a:pt x="85" y="15"/>
                    <a:pt x="62" y="15"/>
                  </a:cubicBezTo>
                  <a:cubicBezTo>
                    <a:pt x="36" y="15"/>
                    <a:pt x="22" y="36"/>
                    <a:pt x="19" y="54"/>
                  </a:cubicBezTo>
                  <a:cubicBezTo>
                    <a:pt x="1" y="50"/>
                    <a:pt x="1" y="50"/>
                    <a:pt x="1" y="50"/>
                  </a:cubicBezTo>
                  <a:cubicBezTo>
                    <a:pt x="7" y="25"/>
                    <a:pt x="22" y="0"/>
                    <a:pt x="62" y="0"/>
                  </a:cubicBezTo>
                  <a:cubicBezTo>
                    <a:pt x="92" y="0"/>
                    <a:pt x="117" y="17"/>
                    <a:pt x="117" y="48"/>
                  </a:cubicBezTo>
                  <a:cubicBezTo>
                    <a:pt x="117" y="103"/>
                    <a:pt x="38" y="118"/>
                    <a:pt x="19" y="167"/>
                  </a:cubicBezTo>
                  <a:cubicBezTo>
                    <a:pt x="117" y="167"/>
                    <a:pt x="117" y="167"/>
                    <a:pt x="117" y="167"/>
                  </a:cubicBezTo>
                  <a:lnTo>
                    <a:pt x="117" y="183"/>
                  </a:lnTo>
                  <a:close/>
                </a:path>
              </a:pathLst>
            </a:custGeom>
            <a:solidFill>
              <a:schemeClr val="bg1"/>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80"/>
            <p:cNvSpPr/>
            <p:nvPr/>
          </p:nvSpPr>
          <p:spPr bwMode="auto">
            <a:xfrm>
              <a:off x="5029459" y="1938155"/>
              <a:ext cx="291771" cy="433714"/>
            </a:xfrm>
            <a:custGeom>
              <a:avLst/>
              <a:gdLst>
                <a:gd name="T0" fmla="*/ 14 w 125"/>
                <a:gd name="T1" fmla="*/ 140 h 186"/>
                <a:gd name="T2" fmla="*/ 64 w 125"/>
                <a:gd name="T3" fmla="*/ 170 h 186"/>
                <a:gd name="T4" fmla="*/ 106 w 125"/>
                <a:gd name="T5" fmla="*/ 135 h 186"/>
                <a:gd name="T6" fmla="*/ 55 w 125"/>
                <a:gd name="T7" fmla="*/ 94 h 186"/>
                <a:gd name="T8" fmla="*/ 38 w 125"/>
                <a:gd name="T9" fmla="*/ 94 h 186"/>
                <a:gd name="T10" fmla="*/ 38 w 125"/>
                <a:gd name="T11" fmla="*/ 79 h 186"/>
                <a:gd name="T12" fmla="*/ 48 w 125"/>
                <a:gd name="T13" fmla="*/ 79 h 186"/>
                <a:gd name="T14" fmla="*/ 100 w 125"/>
                <a:gd name="T15" fmla="*/ 45 h 186"/>
                <a:gd name="T16" fmla="*/ 67 w 125"/>
                <a:gd name="T17" fmla="*/ 15 h 186"/>
                <a:gd name="T18" fmla="*/ 23 w 125"/>
                <a:gd name="T19" fmla="*/ 40 h 186"/>
                <a:gd name="T20" fmla="*/ 9 w 125"/>
                <a:gd name="T21" fmla="*/ 30 h 186"/>
                <a:gd name="T22" fmla="*/ 67 w 125"/>
                <a:gd name="T23" fmla="*/ 0 h 186"/>
                <a:gd name="T24" fmla="*/ 119 w 125"/>
                <a:gd name="T25" fmla="*/ 45 h 186"/>
                <a:gd name="T26" fmla="*/ 91 w 125"/>
                <a:gd name="T27" fmla="*/ 85 h 186"/>
                <a:gd name="T28" fmla="*/ 125 w 125"/>
                <a:gd name="T29" fmla="*/ 133 h 186"/>
                <a:gd name="T30" fmla="*/ 64 w 125"/>
                <a:gd name="T31" fmla="*/ 186 h 186"/>
                <a:gd name="T32" fmla="*/ 0 w 125"/>
                <a:gd name="T33" fmla="*/ 150 h 186"/>
                <a:gd name="T34" fmla="*/ 14 w 125"/>
                <a:gd name="T35" fmla="*/ 14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5" h="186">
                  <a:moveTo>
                    <a:pt x="14" y="140"/>
                  </a:moveTo>
                  <a:cubicBezTo>
                    <a:pt x="28" y="159"/>
                    <a:pt x="45" y="170"/>
                    <a:pt x="64" y="170"/>
                  </a:cubicBezTo>
                  <a:cubicBezTo>
                    <a:pt x="90" y="170"/>
                    <a:pt x="106" y="157"/>
                    <a:pt x="106" y="135"/>
                  </a:cubicBezTo>
                  <a:cubicBezTo>
                    <a:pt x="106" y="110"/>
                    <a:pt x="91" y="94"/>
                    <a:pt x="55" y="94"/>
                  </a:cubicBezTo>
                  <a:cubicBezTo>
                    <a:pt x="38" y="94"/>
                    <a:pt x="38" y="94"/>
                    <a:pt x="38" y="94"/>
                  </a:cubicBezTo>
                  <a:cubicBezTo>
                    <a:pt x="38" y="79"/>
                    <a:pt x="38" y="79"/>
                    <a:pt x="38" y="79"/>
                  </a:cubicBezTo>
                  <a:cubicBezTo>
                    <a:pt x="48" y="79"/>
                    <a:pt x="48" y="79"/>
                    <a:pt x="48" y="79"/>
                  </a:cubicBezTo>
                  <a:cubicBezTo>
                    <a:pt x="84" y="79"/>
                    <a:pt x="100" y="67"/>
                    <a:pt x="100" y="45"/>
                  </a:cubicBezTo>
                  <a:cubicBezTo>
                    <a:pt x="100" y="27"/>
                    <a:pt x="84" y="15"/>
                    <a:pt x="67" y="15"/>
                  </a:cubicBezTo>
                  <a:cubicBezTo>
                    <a:pt x="45" y="15"/>
                    <a:pt x="35" y="25"/>
                    <a:pt x="23" y="40"/>
                  </a:cubicBezTo>
                  <a:cubicBezTo>
                    <a:pt x="9" y="30"/>
                    <a:pt x="9" y="30"/>
                    <a:pt x="9" y="30"/>
                  </a:cubicBezTo>
                  <a:cubicBezTo>
                    <a:pt x="21" y="13"/>
                    <a:pt x="38" y="0"/>
                    <a:pt x="67" y="0"/>
                  </a:cubicBezTo>
                  <a:cubicBezTo>
                    <a:pt x="99" y="0"/>
                    <a:pt x="119" y="16"/>
                    <a:pt x="119" y="45"/>
                  </a:cubicBezTo>
                  <a:cubicBezTo>
                    <a:pt x="119" y="67"/>
                    <a:pt x="105" y="79"/>
                    <a:pt x="91" y="85"/>
                  </a:cubicBezTo>
                  <a:cubicBezTo>
                    <a:pt x="119" y="96"/>
                    <a:pt x="125" y="116"/>
                    <a:pt x="125" y="133"/>
                  </a:cubicBezTo>
                  <a:cubicBezTo>
                    <a:pt x="125" y="164"/>
                    <a:pt x="102" y="186"/>
                    <a:pt x="64" y="186"/>
                  </a:cubicBezTo>
                  <a:cubicBezTo>
                    <a:pt x="29" y="186"/>
                    <a:pt x="8" y="164"/>
                    <a:pt x="0" y="150"/>
                  </a:cubicBezTo>
                  <a:lnTo>
                    <a:pt x="14" y="140"/>
                  </a:lnTo>
                  <a:close/>
                </a:path>
              </a:pathLst>
            </a:custGeom>
            <a:solidFill>
              <a:schemeClr val="bg1"/>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2" name="TextBox 31"/>
          <p:cNvSpPr txBox="1"/>
          <p:nvPr/>
        </p:nvSpPr>
        <p:spPr>
          <a:xfrm>
            <a:off x="7866730" y="3139440"/>
            <a:ext cx="2031325" cy="728533"/>
          </a:xfrm>
          <a:prstGeom prst="rect">
            <a:avLst/>
          </a:prstGeom>
          <a:noFill/>
        </p:spPr>
        <p:txBody>
          <a:bodyPr wrap="none" rtlCol="0">
            <a:spAutoFit/>
          </a:bodyPr>
          <a:lstStyle/>
          <a:p>
            <a:pPr>
              <a:lnSpc>
                <a:spcPct val="120000"/>
              </a:lnSpc>
            </a:pPr>
            <a:r>
              <a:rPr lang="zh-CN" altLang="zh-CN" sz="1800" b="1" dirty="0"/>
              <a:t>②确定各个因素与</a:t>
            </a:r>
            <a:endParaRPr lang="en-US" altLang="zh-CN" sz="1800" b="1" dirty="0"/>
          </a:p>
          <a:p>
            <a:pPr>
              <a:lnSpc>
                <a:spcPct val="120000"/>
              </a:lnSpc>
            </a:pPr>
            <a:r>
              <a:rPr lang="zh-CN" altLang="zh-CN" sz="1800" b="1" dirty="0"/>
              <a:t>指标之间的关系</a:t>
            </a:r>
            <a:endParaRPr lang="en-GB" sz="1800" b="1"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TextBox 34"/>
          <p:cNvSpPr txBox="1"/>
          <p:nvPr/>
        </p:nvSpPr>
        <p:spPr>
          <a:xfrm>
            <a:off x="3337867" y="2207927"/>
            <a:ext cx="1694507" cy="757130"/>
          </a:xfrm>
          <a:prstGeom prst="rect">
            <a:avLst/>
          </a:prstGeom>
          <a:noFill/>
        </p:spPr>
        <p:txBody>
          <a:bodyPr wrap="square" rtlCol="0">
            <a:spAutoFit/>
          </a:bodyPr>
          <a:lstStyle/>
          <a:p>
            <a:pPr>
              <a:lnSpc>
                <a:spcPct val="120000"/>
              </a:lnSpc>
            </a:pPr>
            <a:r>
              <a:rPr lang="zh-CN" altLang="zh-CN" sz="1800" b="1" dirty="0"/>
              <a:t>③确定各个因素所占比重</a:t>
            </a:r>
            <a:endParaRPr lang="en-GB" sz="1800" b="1"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TextBox 37"/>
          <p:cNvSpPr txBox="1"/>
          <p:nvPr/>
        </p:nvSpPr>
        <p:spPr>
          <a:xfrm>
            <a:off x="3107035" y="3882001"/>
            <a:ext cx="2031325" cy="757130"/>
          </a:xfrm>
          <a:prstGeom prst="rect">
            <a:avLst/>
          </a:prstGeom>
          <a:noFill/>
        </p:spPr>
        <p:txBody>
          <a:bodyPr wrap="none" rtlCol="0">
            <a:spAutoFit/>
          </a:bodyPr>
          <a:lstStyle/>
          <a:p>
            <a:pPr algn="r">
              <a:lnSpc>
                <a:spcPct val="120000"/>
              </a:lnSpc>
            </a:pPr>
            <a:r>
              <a:rPr lang="zh-CN" altLang="zh-CN" sz="1800" b="1" dirty="0"/>
              <a:t>①确定某项指标是</a:t>
            </a:r>
            <a:endParaRPr lang="en-US" altLang="zh-CN" sz="1800" b="1" dirty="0"/>
          </a:p>
          <a:p>
            <a:pPr algn="r">
              <a:lnSpc>
                <a:spcPct val="120000"/>
              </a:lnSpc>
            </a:pPr>
            <a:r>
              <a:rPr lang="zh-CN" altLang="zh-CN" sz="1800" b="1" dirty="0"/>
              <a:t>由哪些因素组成的</a:t>
            </a:r>
            <a:endParaRPr lang="en-GB" sz="1800" b="1"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9" name="组合 48"/>
          <p:cNvGrpSpPr/>
          <p:nvPr/>
        </p:nvGrpSpPr>
        <p:grpSpPr>
          <a:xfrm flipH="1">
            <a:off x="9757897" y="5702495"/>
            <a:ext cx="2284188" cy="1186758"/>
            <a:chOff x="-8805" y="5407865"/>
            <a:chExt cx="3213509" cy="1301644"/>
          </a:xfrm>
        </p:grpSpPr>
        <p:sp>
          <p:nvSpPr>
            <p:cNvPr id="50" name="矩形 49"/>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灯片编号占位符 30">
            <a:extLst>
              <a:ext uri="{FF2B5EF4-FFF2-40B4-BE49-F238E27FC236}">
                <a16:creationId xmlns:a16="http://schemas.microsoft.com/office/drawing/2014/main" id="{5760669F-6880-4A8C-87A9-D6AB0E8F07AE}"/>
              </a:ext>
            </a:extLst>
          </p:cNvPr>
          <p:cNvSpPr>
            <a:spLocks noGrp="1"/>
          </p:cNvSpPr>
          <p:nvPr>
            <p:ph type="sldNum" sz="quarter" idx="12"/>
          </p:nvPr>
        </p:nvSpPr>
        <p:spPr/>
        <p:txBody>
          <a:bodyPr/>
          <a:lstStyle/>
          <a:p>
            <a:fld id="{B6F15528-21DE-4FAA-801E-634DDDAF4B2B}" type="slidenum">
              <a:rPr lang="en-US" smtClean="0"/>
              <a:t>652</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9.2.2 </a:t>
            </a:r>
            <a:r>
              <a:rPr lang="zh-CN" altLang="zh-CN" dirty="0"/>
              <a:t>软件工程项目后评价的方法</a:t>
            </a:r>
            <a:endParaRPr lang="zh-CN" altLang="en-US" dirty="0"/>
          </a:p>
        </p:txBody>
      </p:sp>
      <p:sp>
        <p:nvSpPr>
          <p:cNvPr id="4" name="TextBox 3"/>
          <p:cNvSpPr txBox="1"/>
          <p:nvPr/>
        </p:nvSpPr>
        <p:spPr>
          <a:xfrm>
            <a:off x="1146175" y="1677194"/>
            <a:ext cx="10134600" cy="3588675"/>
          </a:xfrm>
          <a:prstGeom prst="rect">
            <a:avLst/>
          </a:prstGeom>
          <a:noFill/>
        </p:spPr>
        <p:txBody>
          <a:bodyPr wrap="square" rtlCol="0">
            <a:spAutoFit/>
          </a:bodyPr>
          <a:lstStyle/>
          <a:p>
            <a:pPr lvl="0">
              <a:lnSpc>
                <a:spcPct val="110000"/>
              </a:lnSpc>
            </a:pPr>
            <a:r>
              <a:rPr lang="zh-CN" altLang="en-US" b="1" dirty="0"/>
              <a:t>（</a:t>
            </a:r>
            <a:r>
              <a:rPr lang="en-US" altLang="zh-CN" b="1" dirty="0"/>
              <a:t>3</a:t>
            </a:r>
            <a:r>
              <a:rPr lang="zh-CN" altLang="en-US" b="1" dirty="0"/>
              <a:t>）</a:t>
            </a:r>
            <a:r>
              <a:rPr lang="zh-CN" altLang="zh-CN" b="1" dirty="0"/>
              <a:t>逻辑框架法</a:t>
            </a:r>
            <a:endParaRPr lang="en-US" altLang="zh-CN" b="1" dirty="0"/>
          </a:p>
          <a:p>
            <a:pPr lvl="0">
              <a:lnSpc>
                <a:spcPct val="110000"/>
              </a:lnSpc>
            </a:pPr>
            <a:endParaRPr lang="zh-CN" altLang="zh-CN" sz="800" dirty="0"/>
          </a:p>
          <a:p>
            <a:pPr>
              <a:lnSpc>
                <a:spcPct val="200000"/>
              </a:lnSpc>
            </a:pPr>
            <a:r>
              <a:rPr lang="en-US" altLang="zh-CN"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逻辑框架法</a:t>
            </a:r>
            <a:r>
              <a:rPr lang="en-US" altLang="zh-CN" dirty="0">
                <a:latin typeface="宋体" panose="02010600030101010101" pitchFamily="2" charset="-122"/>
                <a:ea typeface="宋体" panose="02010600030101010101" pitchFamily="2" charset="-122"/>
              </a:rPr>
              <a:t>(Logical Framework Approach</a:t>
            </a:r>
            <a:r>
              <a:rPr lang="zh-CN" altLang="zh-CN"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LFA)</a:t>
            </a:r>
            <a:r>
              <a:rPr lang="zh-CN" altLang="zh-CN" dirty="0">
                <a:latin typeface="宋体" panose="02010600030101010101" pitchFamily="2" charset="-122"/>
                <a:ea typeface="宋体" panose="02010600030101010101" pitchFamily="2" charset="-122"/>
              </a:rPr>
              <a:t>是美国国际开发署</a:t>
            </a:r>
            <a:r>
              <a:rPr lang="en-US" altLang="zh-CN" dirty="0">
                <a:latin typeface="宋体" panose="02010600030101010101" pitchFamily="2" charset="-122"/>
                <a:ea typeface="宋体" panose="02010600030101010101" pitchFamily="2" charset="-122"/>
              </a:rPr>
              <a:t>(USAID)</a:t>
            </a:r>
            <a:r>
              <a:rPr lang="zh-CN" altLang="zh-CN" dirty="0">
                <a:latin typeface="宋体" panose="02010600030101010101" pitchFamily="2" charset="-122"/>
                <a:ea typeface="宋体" panose="02010600030101010101" pitchFamily="2" charset="-122"/>
              </a:rPr>
              <a:t>于</a:t>
            </a:r>
            <a:r>
              <a:rPr lang="en-US" altLang="zh-CN" dirty="0">
                <a:latin typeface="宋体" panose="02010600030101010101" pitchFamily="2" charset="-122"/>
                <a:ea typeface="宋体" panose="02010600030101010101" pitchFamily="2" charset="-122"/>
              </a:rPr>
              <a:t>1970</a:t>
            </a:r>
            <a:r>
              <a:rPr lang="zh-CN" altLang="zh-CN" dirty="0">
                <a:latin typeface="宋体" panose="02010600030101010101" pitchFamily="2" charset="-122"/>
                <a:ea typeface="宋体" panose="02010600030101010101" pitchFamily="2" charset="-122"/>
              </a:rPr>
              <a:t>年开发并使用的一种设计、计划和评价工具，目前大部分国际组织把</a:t>
            </a:r>
            <a:r>
              <a:rPr lang="en-US" altLang="zh-CN" dirty="0">
                <a:latin typeface="宋体" panose="02010600030101010101" pitchFamily="2" charset="-122"/>
                <a:ea typeface="宋体" panose="02010600030101010101" pitchFamily="2" charset="-122"/>
              </a:rPr>
              <a:t>LFA</a:t>
            </a:r>
            <a:r>
              <a:rPr lang="zh-CN" altLang="zh-CN" dirty="0">
                <a:latin typeface="宋体" panose="02010600030101010101" pitchFamily="2" charset="-122"/>
                <a:ea typeface="宋体" panose="02010600030101010101" pitchFamily="2" charset="-122"/>
              </a:rPr>
              <a:t>作为援助项目的计划管理和后评价的主要方法。</a:t>
            </a:r>
            <a:endParaRPr lang="en-US" altLang="zh-CN" dirty="0">
              <a:latin typeface="宋体" panose="02010600030101010101" pitchFamily="2" charset="-122"/>
              <a:ea typeface="宋体" panose="02010600030101010101" pitchFamily="2" charset="-122"/>
            </a:endParaRPr>
          </a:p>
          <a:p>
            <a:pPr>
              <a:lnSpc>
                <a:spcPct val="200000"/>
              </a:lnSpc>
            </a:pPr>
            <a:r>
              <a:rPr lang="en-US" altLang="zh-CN" dirty="0">
                <a:latin typeface="宋体" panose="02010600030101010101" pitchFamily="2" charset="-122"/>
                <a:ea typeface="宋体" panose="02010600030101010101" pitchFamily="2" charset="-122"/>
              </a:rPr>
              <a:t>    </a:t>
            </a:r>
            <a:endParaRPr lang="zh-CN" altLang="en-US" dirty="0">
              <a:latin typeface="宋体" panose="02010600030101010101" pitchFamily="2" charset="-122"/>
              <a:ea typeface="宋体" panose="02010600030101010101" pitchFamily="2" charset="-122"/>
            </a:endParaRPr>
          </a:p>
        </p:txBody>
      </p:sp>
      <p:sp>
        <p:nvSpPr>
          <p:cNvPr id="5" name="矩形 4"/>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6" name="矩形 5"/>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7" name="组合 6"/>
          <p:cNvGrpSpPr/>
          <p:nvPr/>
        </p:nvGrpSpPr>
        <p:grpSpPr>
          <a:xfrm flipH="1">
            <a:off x="9757897" y="5702495"/>
            <a:ext cx="2284188" cy="1186758"/>
            <a:chOff x="-8805" y="5407865"/>
            <a:chExt cx="3213509" cy="1301644"/>
          </a:xfrm>
        </p:grpSpPr>
        <p:sp>
          <p:nvSpPr>
            <p:cNvPr id="8" name="矩形 7"/>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灯片编号占位符 16">
            <a:extLst>
              <a:ext uri="{FF2B5EF4-FFF2-40B4-BE49-F238E27FC236}">
                <a16:creationId xmlns:a16="http://schemas.microsoft.com/office/drawing/2014/main" id="{F35E8E5F-A358-4D02-8BE4-C98EC09B738A}"/>
              </a:ext>
            </a:extLst>
          </p:cNvPr>
          <p:cNvSpPr>
            <a:spLocks noGrp="1"/>
          </p:cNvSpPr>
          <p:nvPr>
            <p:ph type="sldNum" sz="quarter" idx="12"/>
          </p:nvPr>
        </p:nvSpPr>
        <p:spPr/>
        <p:txBody>
          <a:bodyPr/>
          <a:lstStyle/>
          <a:p>
            <a:fld id="{B6F15528-21DE-4FAA-801E-634DDDAF4B2B}" type="slidenum">
              <a:rPr lang="en-US" smtClean="0"/>
              <a:t>653</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 calcmode="lin" valueType="num">
                                      <p:cBhvr additive="base">
                                        <p:cTn id="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9.2.2 </a:t>
            </a:r>
            <a:r>
              <a:rPr lang="zh-CN" altLang="zh-CN" dirty="0"/>
              <a:t>软件工程项目后评价的方法</a:t>
            </a:r>
            <a:endParaRPr lang="zh-CN" alt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2062"/>
          <a:stretch>
            <a:fillRect/>
          </a:stretch>
        </p:blipFill>
        <p:spPr bwMode="auto">
          <a:xfrm>
            <a:off x="460375" y="2167002"/>
            <a:ext cx="11141110" cy="3015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6" name="矩形 5"/>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7" name="组合 6"/>
          <p:cNvGrpSpPr/>
          <p:nvPr/>
        </p:nvGrpSpPr>
        <p:grpSpPr>
          <a:xfrm flipH="1">
            <a:off x="9757897" y="5702495"/>
            <a:ext cx="2284188" cy="1186758"/>
            <a:chOff x="-8805" y="5407865"/>
            <a:chExt cx="3213509" cy="1301644"/>
          </a:xfrm>
        </p:grpSpPr>
        <p:sp>
          <p:nvSpPr>
            <p:cNvPr id="8" name="矩形 7"/>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TextBox 2"/>
          <p:cNvSpPr txBox="1"/>
          <p:nvPr/>
        </p:nvSpPr>
        <p:spPr>
          <a:xfrm>
            <a:off x="3813175" y="1330288"/>
            <a:ext cx="4953000" cy="400110"/>
          </a:xfrm>
          <a:prstGeom prst="rect">
            <a:avLst/>
          </a:prstGeom>
          <a:noFill/>
        </p:spPr>
        <p:txBody>
          <a:bodyPr wrap="square" rtlCol="0">
            <a:spAutoFit/>
          </a:bodyPr>
          <a:lstStyle/>
          <a:p>
            <a:pPr algn="ctr"/>
            <a:r>
              <a:rPr lang="zh-CN" altLang="en-US" sz="2000" dirty="0"/>
              <a:t>表</a:t>
            </a:r>
            <a:r>
              <a:rPr lang="en-US" altLang="zh-CN" sz="2000" dirty="0"/>
              <a:t>9-1 </a:t>
            </a:r>
            <a:r>
              <a:rPr lang="zh-CN" altLang="en-US" sz="2000" dirty="0"/>
              <a:t>逻辑框架基本模式表</a:t>
            </a:r>
          </a:p>
        </p:txBody>
      </p:sp>
      <p:sp>
        <p:nvSpPr>
          <p:cNvPr id="17" name="灯片编号占位符 16">
            <a:extLst>
              <a:ext uri="{FF2B5EF4-FFF2-40B4-BE49-F238E27FC236}">
                <a16:creationId xmlns:a16="http://schemas.microsoft.com/office/drawing/2014/main" id="{441FAC36-45FE-41C5-8CB6-69882EDC9C6D}"/>
              </a:ext>
            </a:extLst>
          </p:cNvPr>
          <p:cNvSpPr>
            <a:spLocks noGrp="1"/>
          </p:cNvSpPr>
          <p:nvPr>
            <p:ph type="sldNum" sz="quarter" idx="12"/>
          </p:nvPr>
        </p:nvSpPr>
        <p:spPr/>
        <p:txBody>
          <a:bodyPr/>
          <a:lstStyle/>
          <a:p>
            <a:fld id="{B6F15528-21DE-4FAA-801E-634DDDAF4B2B}" type="slidenum">
              <a:rPr lang="en-US" smtClean="0"/>
              <a:t>654</a:t>
            </a:fld>
            <a:endParaRPr lang="en-US" dirty="0"/>
          </a:p>
        </p:txBody>
      </p:sp>
    </p:spTree>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3"/>
          <p:cNvSpPr txBox="1"/>
          <p:nvPr/>
        </p:nvSpPr>
        <p:spPr>
          <a:xfrm>
            <a:off x="10923127" y="5944082"/>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6" name="内容占位符 3"/>
          <p:cNvSpPr txBox="1"/>
          <p:nvPr/>
        </p:nvSpPr>
        <p:spPr>
          <a:xfrm>
            <a:off x="9718441" y="5944081"/>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7" name="矩形 6"/>
          <p:cNvSpPr/>
          <p:nvPr/>
        </p:nvSpPr>
        <p:spPr>
          <a:xfrm>
            <a:off x="-73025" y="1981994"/>
            <a:ext cx="12287922" cy="3352800"/>
          </a:xfrm>
          <a:prstGeom prst="rect">
            <a:avLst/>
          </a:prstGeom>
          <a:solidFill>
            <a:srgbClr val="3E5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174" y="1524794"/>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9" name="内容占位符 3"/>
          <p:cNvSpPr txBox="1"/>
          <p:nvPr/>
        </p:nvSpPr>
        <p:spPr>
          <a:xfrm>
            <a:off x="8963742" y="5944083"/>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10" name="矩形 9"/>
          <p:cNvSpPr/>
          <p:nvPr/>
        </p:nvSpPr>
        <p:spPr>
          <a:xfrm>
            <a:off x="-3174" y="6514783"/>
            <a:ext cx="8966916" cy="344009"/>
          </a:xfrm>
          <a:prstGeom prst="rect">
            <a:avLst/>
          </a:prstGeom>
          <a:solidFill>
            <a:srgbClr val="4C3D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9.2.2 </a:t>
            </a:r>
            <a:r>
              <a:rPr lang="zh-CN" altLang="zh-CN" dirty="0"/>
              <a:t>软件工程项目后评价的方法</a:t>
            </a:r>
            <a:endParaRPr lang="zh-CN" altLang="en-US" dirty="0"/>
          </a:p>
        </p:txBody>
      </p:sp>
      <p:sp>
        <p:nvSpPr>
          <p:cNvPr id="4" name="TextBox 3"/>
          <p:cNvSpPr txBox="1"/>
          <p:nvPr/>
        </p:nvSpPr>
        <p:spPr>
          <a:xfrm>
            <a:off x="917575" y="2059206"/>
            <a:ext cx="10363200" cy="3046988"/>
          </a:xfrm>
          <a:prstGeom prst="rect">
            <a:avLst/>
          </a:prstGeom>
          <a:noFill/>
        </p:spPr>
        <p:txBody>
          <a:bodyPr wrap="square" rtlCol="0">
            <a:spAutoFit/>
          </a:bodyPr>
          <a:lstStyle/>
          <a:p>
            <a:pPr>
              <a:lnSpc>
                <a:spcPct val="150000"/>
              </a:lnSpc>
            </a:pPr>
            <a:r>
              <a:rPr lang="zh-CN" altLang="en-US" b="1" dirty="0">
                <a:solidFill>
                  <a:schemeClr val="bg1"/>
                </a:solidFill>
              </a:rPr>
              <a:t>（</a:t>
            </a:r>
            <a:r>
              <a:rPr lang="en-US" altLang="zh-CN" b="1" dirty="0">
                <a:solidFill>
                  <a:schemeClr val="bg1"/>
                </a:solidFill>
              </a:rPr>
              <a:t>4</a:t>
            </a:r>
            <a:r>
              <a:rPr lang="zh-CN" altLang="en-US" b="1" dirty="0">
                <a:solidFill>
                  <a:schemeClr val="bg1"/>
                </a:solidFill>
              </a:rPr>
              <a:t>）</a:t>
            </a:r>
            <a:r>
              <a:rPr lang="zh-CN" altLang="zh-CN" b="1" dirty="0">
                <a:solidFill>
                  <a:schemeClr val="bg1"/>
                </a:solidFill>
              </a:rPr>
              <a:t>成功度评价法</a:t>
            </a:r>
            <a:endParaRPr lang="en-US" altLang="zh-CN" b="1" dirty="0">
              <a:solidFill>
                <a:schemeClr val="bg1"/>
              </a:solidFill>
            </a:endParaRPr>
          </a:p>
          <a:p>
            <a:pPr>
              <a:lnSpc>
                <a:spcPct val="150000"/>
              </a:lnSpc>
            </a:pPr>
            <a:endParaRPr lang="en-US" altLang="zh-CN" sz="800" dirty="0">
              <a:solidFill>
                <a:schemeClr val="bg1"/>
              </a:solidFill>
            </a:endParaRPr>
          </a:p>
          <a:p>
            <a:pPr>
              <a:lnSpc>
                <a:spcPct val="150000"/>
              </a:lnSpc>
            </a:pPr>
            <a:r>
              <a:rPr lang="en-US" altLang="zh-CN" dirty="0">
                <a:solidFill>
                  <a:schemeClr val="bg1"/>
                </a:solidFill>
              </a:rPr>
              <a:t>       </a:t>
            </a:r>
            <a:r>
              <a:rPr lang="zh-CN" altLang="zh-CN" dirty="0">
                <a:solidFill>
                  <a:schemeClr val="bg1"/>
                </a:solidFill>
              </a:rPr>
              <a:t>成功度评价法</a:t>
            </a:r>
            <a:r>
              <a:rPr lang="zh-CN" altLang="en-US" dirty="0">
                <a:solidFill>
                  <a:schemeClr val="bg1"/>
                </a:solidFill>
              </a:rPr>
              <a:t>又称为专家打分法</a:t>
            </a:r>
            <a:r>
              <a:rPr lang="zh-CN" altLang="zh-CN" dirty="0">
                <a:solidFill>
                  <a:schemeClr val="bg1"/>
                </a:solidFill>
              </a:rPr>
              <a:t>，通常</a:t>
            </a:r>
            <a:r>
              <a:rPr lang="zh-CN" altLang="en-US" dirty="0">
                <a:solidFill>
                  <a:schemeClr val="bg1"/>
                </a:solidFill>
              </a:rPr>
              <a:t>以</a:t>
            </a:r>
            <a:r>
              <a:rPr lang="zh-CN" altLang="zh-CN" dirty="0">
                <a:solidFill>
                  <a:schemeClr val="bg1"/>
                </a:solidFill>
              </a:rPr>
              <a:t>逻辑框架法分析的项目目标的实现程度和经济效益分析的评价结论为基础，以项目的目标和效益为核心所进行的全面系统的</a:t>
            </a:r>
            <a:r>
              <a:rPr lang="zh-CN" altLang="en-US" dirty="0">
                <a:solidFill>
                  <a:schemeClr val="bg1"/>
                </a:solidFill>
              </a:rPr>
              <a:t>一种</a:t>
            </a:r>
            <a:r>
              <a:rPr lang="zh-CN" altLang="zh-CN" dirty="0">
                <a:solidFill>
                  <a:schemeClr val="bg1"/>
                </a:solidFill>
              </a:rPr>
              <a:t>评价</a:t>
            </a:r>
            <a:r>
              <a:rPr lang="zh-CN" altLang="en-US" dirty="0">
                <a:solidFill>
                  <a:schemeClr val="bg1"/>
                </a:solidFill>
              </a:rPr>
              <a:t>方法</a:t>
            </a:r>
            <a:r>
              <a:rPr lang="zh-CN" altLang="zh-CN" dirty="0">
                <a:solidFill>
                  <a:schemeClr val="bg1"/>
                </a:solidFill>
              </a:rPr>
              <a:t>。该评价法依靠评价专家或专家组的经验，综合后评价各项指标的评价结果，对项目的成功程度作出定性的</a:t>
            </a:r>
            <a:r>
              <a:rPr lang="zh-CN" altLang="en-US" dirty="0">
                <a:solidFill>
                  <a:schemeClr val="bg1"/>
                </a:solidFill>
              </a:rPr>
              <a:t>分析与评价</a:t>
            </a:r>
            <a:r>
              <a:rPr lang="zh-CN" altLang="zh-CN" dirty="0">
                <a:solidFill>
                  <a:schemeClr val="bg1"/>
                </a:solidFill>
              </a:rPr>
              <a:t>。</a:t>
            </a:r>
            <a:endParaRPr lang="zh-CN" altLang="en-US" dirty="0">
              <a:solidFill>
                <a:schemeClr val="bg1"/>
              </a:solidFill>
            </a:endParaRPr>
          </a:p>
        </p:txBody>
      </p:sp>
      <p:sp>
        <p:nvSpPr>
          <p:cNvPr id="11" name="灯片编号占位符 10">
            <a:extLst>
              <a:ext uri="{FF2B5EF4-FFF2-40B4-BE49-F238E27FC236}">
                <a16:creationId xmlns:a16="http://schemas.microsoft.com/office/drawing/2014/main" id="{C42108CA-6D66-4ADA-A86E-0BFD5856B0F1}"/>
              </a:ext>
            </a:extLst>
          </p:cNvPr>
          <p:cNvSpPr>
            <a:spLocks noGrp="1"/>
          </p:cNvSpPr>
          <p:nvPr>
            <p:ph type="sldNum" sz="quarter" idx="12"/>
          </p:nvPr>
        </p:nvSpPr>
        <p:spPr/>
        <p:txBody>
          <a:bodyPr/>
          <a:lstStyle/>
          <a:p>
            <a:fld id="{B6F15528-21DE-4FAA-801E-634DDDAF4B2B}" type="slidenum">
              <a:rPr lang="en-US" smtClean="0"/>
              <a:t>655</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3"/>
          <p:cNvSpPr txBox="1"/>
          <p:nvPr/>
        </p:nvSpPr>
        <p:spPr>
          <a:xfrm>
            <a:off x="10923127" y="5944082"/>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6" name="内容占位符 3"/>
          <p:cNvSpPr txBox="1"/>
          <p:nvPr/>
        </p:nvSpPr>
        <p:spPr>
          <a:xfrm>
            <a:off x="9718441" y="5944081"/>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7" name="矩形 6"/>
          <p:cNvSpPr/>
          <p:nvPr/>
        </p:nvSpPr>
        <p:spPr>
          <a:xfrm>
            <a:off x="-73025" y="1981994"/>
            <a:ext cx="12287922" cy="37338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174" y="1524794"/>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9" name="内容占位符 3"/>
          <p:cNvSpPr txBox="1"/>
          <p:nvPr/>
        </p:nvSpPr>
        <p:spPr>
          <a:xfrm>
            <a:off x="8963742" y="5944083"/>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10" name="矩形 9"/>
          <p:cNvSpPr/>
          <p:nvPr/>
        </p:nvSpPr>
        <p:spPr>
          <a:xfrm>
            <a:off x="-3174" y="6514783"/>
            <a:ext cx="8966916" cy="344009"/>
          </a:xfrm>
          <a:prstGeom prst="rect">
            <a:avLst/>
          </a:prstGeom>
          <a:solidFill>
            <a:srgbClr val="4C3D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9.2.2 </a:t>
            </a:r>
            <a:r>
              <a:rPr lang="zh-CN" altLang="zh-CN" dirty="0"/>
              <a:t>软件工程项目后评价的方法</a:t>
            </a:r>
            <a:endParaRPr lang="zh-CN" altLang="en-US" dirty="0"/>
          </a:p>
        </p:txBody>
      </p:sp>
      <p:sp>
        <p:nvSpPr>
          <p:cNvPr id="4" name="TextBox 3"/>
          <p:cNvSpPr txBox="1"/>
          <p:nvPr/>
        </p:nvSpPr>
        <p:spPr>
          <a:xfrm>
            <a:off x="841374" y="2173723"/>
            <a:ext cx="10727637" cy="3313471"/>
          </a:xfrm>
          <a:prstGeom prst="rect">
            <a:avLst/>
          </a:prstGeom>
          <a:noFill/>
        </p:spPr>
        <p:txBody>
          <a:bodyPr wrap="square" rtlCol="0">
            <a:spAutoFit/>
          </a:bodyPr>
          <a:lstStyle/>
          <a:p>
            <a:pPr>
              <a:lnSpc>
                <a:spcPct val="110000"/>
              </a:lnSpc>
            </a:pPr>
            <a:r>
              <a:rPr lang="en-US" altLang="zh-CN" dirty="0">
                <a:solidFill>
                  <a:schemeClr val="bg1"/>
                </a:solidFill>
              </a:rPr>
              <a:t>       </a:t>
            </a:r>
            <a:r>
              <a:rPr lang="zh-CN" altLang="zh-CN" dirty="0">
                <a:solidFill>
                  <a:schemeClr val="bg1"/>
                </a:solidFill>
              </a:rPr>
              <a:t>在进行软件工程项目成功度评价时，评价人员首先要根据具体项目的类型和特点，确定评价指标以及与项目相关的程度，把相关重要性分为“重要”、“次重要”与“不重要”三类。不用测定相关重要性中“不重要”的指标，只需测定“重要”和“次重要”的项目内容，通常的软件工程项目实际需测定的指标在</a:t>
            </a:r>
            <a:r>
              <a:rPr lang="zh-CN" altLang="en-US" dirty="0">
                <a:solidFill>
                  <a:schemeClr val="bg1"/>
                </a:solidFill>
              </a:rPr>
              <a:t>十</a:t>
            </a:r>
            <a:r>
              <a:rPr lang="zh-CN" altLang="zh-CN" dirty="0">
                <a:solidFill>
                  <a:schemeClr val="bg1"/>
                </a:solidFill>
              </a:rPr>
              <a:t>项左右。</a:t>
            </a:r>
          </a:p>
          <a:p>
            <a:pPr>
              <a:lnSpc>
                <a:spcPct val="110000"/>
              </a:lnSpc>
            </a:pPr>
            <a:r>
              <a:rPr lang="en-US" altLang="zh-CN" dirty="0">
                <a:solidFill>
                  <a:schemeClr val="bg1"/>
                </a:solidFill>
              </a:rPr>
              <a:t>       </a:t>
            </a:r>
            <a:r>
              <a:rPr lang="zh-CN" altLang="zh-CN" dirty="0">
                <a:solidFill>
                  <a:schemeClr val="bg1"/>
                </a:solidFill>
              </a:rPr>
              <a:t>在测定各项指标时，一般采用权重制与打分制相结合的方法，打分情况如表</a:t>
            </a:r>
            <a:r>
              <a:rPr lang="en-US" altLang="zh-CN" dirty="0">
                <a:solidFill>
                  <a:schemeClr val="bg1"/>
                </a:solidFill>
              </a:rPr>
              <a:t>9-2</a:t>
            </a:r>
            <a:r>
              <a:rPr lang="zh-CN" altLang="zh-CN" dirty="0">
                <a:solidFill>
                  <a:schemeClr val="bg1"/>
                </a:solidFill>
              </a:rPr>
              <a:t>所示。先给每项指标确定权重，再根据实际执行情况逐项打分，填在表的最底一行“软件工程项目总成功度”栏内。详见表</a:t>
            </a:r>
            <a:r>
              <a:rPr lang="en-US" altLang="zh-CN" dirty="0">
                <a:solidFill>
                  <a:schemeClr val="bg1"/>
                </a:solidFill>
              </a:rPr>
              <a:t>9-3</a:t>
            </a:r>
            <a:r>
              <a:rPr lang="zh-CN" altLang="zh-CN" dirty="0">
                <a:solidFill>
                  <a:schemeClr val="bg1"/>
                </a:solidFill>
              </a:rPr>
              <a:t>。</a:t>
            </a:r>
            <a:endParaRPr lang="zh-CN" altLang="en-US" dirty="0">
              <a:solidFill>
                <a:schemeClr val="bg1"/>
              </a:solidFill>
            </a:endParaRPr>
          </a:p>
        </p:txBody>
      </p:sp>
      <p:sp>
        <p:nvSpPr>
          <p:cNvPr id="11" name="灯片编号占位符 10">
            <a:extLst>
              <a:ext uri="{FF2B5EF4-FFF2-40B4-BE49-F238E27FC236}">
                <a16:creationId xmlns:a16="http://schemas.microsoft.com/office/drawing/2014/main" id="{00402F47-423B-4589-A3A5-CBB1753E4088}"/>
              </a:ext>
            </a:extLst>
          </p:cNvPr>
          <p:cNvSpPr>
            <a:spLocks noGrp="1"/>
          </p:cNvSpPr>
          <p:nvPr>
            <p:ph type="sldNum" sz="quarter" idx="12"/>
          </p:nvPr>
        </p:nvSpPr>
        <p:spPr/>
        <p:txBody>
          <a:bodyPr/>
          <a:lstStyle/>
          <a:p>
            <a:fld id="{B6F15528-21DE-4FAA-801E-634DDDAF4B2B}" type="slidenum">
              <a:rPr lang="en-US" smtClean="0"/>
              <a:t>656</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9.2.2 </a:t>
            </a:r>
            <a:r>
              <a:rPr lang="zh-CN" altLang="zh-CN" dirty="0"/>
              <a:t>软件工程项目后评价的方法</a:t>
            </a:r>
            <a:endParaRPr lang="zh-CN" altLang="en-US"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8955"/>
          <a:stretch>
            <a:fillRect/>
          </a:stretch>
        </p:blipFill>
        <p:spPr bwMode="auto">
          <a:xfrm>
            <a:off x="993775" y="1866378"/>
            <a:ext cx="10401540" cy="3430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6" name="矩形 5"/>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7" name="组合 6"/>
          <p:cNvGrpSpPr/>
          <p:nvPr/>
        </p:nvGrpSpPr>
        <p:grpSpPr>
          <a:xfrm flipH="1">
            <a:off x="9757897" y="5702495"/>
            <a:ext cx="2284188" cy="1186758"/>
            <a:chOff x="-8805" y="5407865"/>
            <a:chExt cx="3213509" cy="1301644"/>
          </a:xfrm>
        </p:grpSpPr>
        <p:sp>
          <p:nvSpPr>
            <p:cNvPr id="8" name="矩形 7"/>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TextBox 2"/>
          <p:cNvSpPr txBox="1"/>
          <p:nvPr/>
        </p:nvSpPr>
        <p:spPr>
          <a:xfrm>
            <a:off x="3696352" y="1153444"/>
            <a:ext cx="5334000" cy="400110"/>
          </a:xfrm>
          <a:prstGeom prst="rect">
            <a:avLst/>
          </a:prstGeom>
          <a:noFill/>
        </p:spPr>
        <p:txBody>
          <a:bodyPr wrap="square" rtlCol="0">
            <a:spAutoFit/>
          </a:bodyPr>
          <a:lstStyle/>
          <a:p>
            <a:pPr algn="ctr"/>
            <a:r>
              <a:rPr lang="en-US" altLang="zh-CN" sz="2000" dirty="0"/>
              <a:t>9-2 </a:t>
            </a:r>
            <a:r>
              <a:rPr lang="zh-CN" altLang="en-US" sz="2000" dirty="0"/>
              <a:t>成功度评价法打分等级明细表</a:t>
            </a:r>
          </a:p>
        </p:txBody>
      </p:sp>
      <p:sp>
        <p:nvSpPr>
          <p:cNvPr id="17" name="灯片编号占位符 16">
            <a:extLst>
              <a:ext uri="{FF2B5EF4-FFF2-40B4-BE49-F238E27FC236}">
                <a16:creationId xmlns:a16="http://schemas.microsoft.com/office/drawing/2014/main" id="{BA8E9224-6913-4423-8A20-86837121DCF9}"/>
              </a:ext>
            </a:extLst>
          </p:cNvPr>
          <p:cNvSpPr>
            <a:spLocks noGrp="1"/>
          </p:cNvSpPr>
          <p:nvPr>
            <p:ph type="sldNum" sz="quarter" idx="12"/>
          </p:nvPr>
        </p:nvSpPr>
        <p:spPr/>
        <p:txBody>
          <a:bodyPr/>
          <a:lstStyle/>
          <a:p>
            <a:fld id="{B6F15528-21DE-4FAA-801E-634DDDAF4B2B}" type="slidenum">
              <a:rPr lang="en-US" smtClean="0"/>
              <a:t>657</a:t>
            </a:fld>
            <a:endParaRPr lang="en-US" dirty="0"/>
          </a:p>
        </p:txBody>
      </p:sp>
    </p:spTree>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9.2.2 </a:t>
            </a:r>
            <a:r>
              <a:rPr lang="zh-CN" altLang="zh-CN" dirty="0"/>
              <a:t>软件工程项目后评价的方法</a:t>
            </a:r>
            <a:endParaRPr lang="zh-CN" altLang="en-US" dirty="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0597"/>
          <a:stretch>
            <a:fillRect/>
          </a:stretch>
        </p:blipFill>
        <p:spPr bwMode="auto">
          <a:xfrm>
            <a:off x="1903413" y="1691014"/>
            <a:ext cx="8653573" cy="4100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5" name="矩形 4"/>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6" name="组合 5"/>
          <p:cNvGrpSpPr/>
          <p:nvPr/>
        </p:nvGrpSpPr>
        <p:grpSpPr>
          <a:xfrm flipH="1">
            <a:off x="9757897" y="5702495"/>
            <a:ext cx="2284188" cy="1186758"/>
            <a:chOff x="-8805" y="5407865"/>
            <a:chExt cx="3213509" cy="1301644"/>
          </a:xfrm>
        </p:grpSpPr>
        <p:sp>
          <p:nvSpPr>
            <p:cNvPr id="7" name="矩形 6"/>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TextBox 2"/>
          <p:cNvSpPr txBox="1"/>
          <p:nvPr/>
        </p:nvSpPr>
        <p:spPr>
          <a:xfrm>
            <a:off x="4270375" y="1222226"/>
            <a:ext cx="4724400" cy="400110"/>
          </a:xfrm>
          <a:prstGeom prst="rect">
            <a:avLst/>
          </a:prstGeom>
          <a:noFill/>
        </p:spPr>
        <p:txBody>
          <a:bodyPr wrap="square" rtlCol="0">
            <a:spAutoFit/>
          </a:bodyPr>
          <a:lstStyle/>
          <a:p>
            <a:pPr algn="ctr"/>
            <a:r>
              <a:rPr lang="zh-CN" altLang="en-US" sz="2000" dirty="0"/>
              <a:t>表</a:t>
            </a:r>
            <a:r>
              <a:rPr lang="en-US" altLang="zh-CN" sz="2000" dirty="0"/>
              <a:t>9-3  </a:t>
            </a:r>
            <a:r>
              <a:rPr lang="zh-CN" altLang="en-US" sz="2000" dirty="0"/>
              <a:t>成功度评价法打分示例表</a:t>
            </a:r>
          </a:p>
        </p:txBody>
      </p:sp>
      <p:sp>
        <p:nvSpPr>
          <p:cNvPr id="17" name="灯片编号占位符 16">
            <a:extLst>
              <a:ext uri="{FF2B5EF4-FFF2-40B4-BE49-F238E27FC236}">
                <a16:creationId xmlns:a16="http://schemas.microsoft.com/office/drawing/2014/main" id="{E77DDD71-A1EE-4653-9AAD-D6737D2D956B}"/>
              </a:ext>
            </a:extLst>
          </p:cNvPr>
          <p:cNvSpPr>
            <a:spLocks noGrp="1"/>
          </p:cNvSpPr>
          <p:nvPr>
            <p:ph type="sldNum" sz="quarter" idx="12"/>
          </p:nvPr>
        </p:nvSpPr>
        <p:spPr/>
        <p:txBody>
          <a:bodyPr/>
          <a:lstStyle/>
          <a:p>
            <a:fld id="{B6F15528-21DE-4FAA-801E-634DDDAF4B2B}" type="slidenum">
              <a:rPr lang="en-US" smtClean="0"/>
              <a:t>658</a:t>
            </a:fld>
            <a:endParaRPr lang="en-US" dirty="0"/>
          </a:p>
        </p:txBody>
      </p:sp>
    </p:spTree>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9.2.2 </a:t>
            </a:r>
            <a:r>
              <a:rPr lang="zh-CN" altLang="zh-CN" dirty="0"/>
              <a:t>软件工程项目后评价的方法</a:t>
            </a:r>
            <a:endParaRPr lang="zh-CN" altLang="en-US" dirty="0"/>
          </a:p>
        </p:txBody>
      </p:sp>
      <p:sp>
        <p:nvSpPr>
          <p:cNvPr id="3" name="TextBox 2"/>
          <p:cNvSpPr txBox="1"/>
          <p:nvPr/>
        </p:nvSpPr>
        <p:spPr>
          <a:xfrm>
            <a:off x="1146175" y="1143794"/>
            <a:ext cx="1371600" cy="369332"/>
          </a:xfrm>
          <a:prstGeom prst="rect">
            <a:avLst/>
          </a:prstGeom>
          <a:noFill/>
        </p:spPr>
        <p:txBody>
          <a:bodyPr wrap="square" rtlCol="0">
            <a:spAutoFit/>
          </a:bodyPr>
          <a:lstStyle/>
          <a:p>
            <a:r>
              <a:rPr lang="zh-CN" altLang="en-US" sz="1800" dirty="0"/>
              <a:t>续表</a:t>
            </a:r>
            <a:r>
              <a:rPr lang="en-US" altLang="zh-CN" sz="1800" dirty="0"/>
              <a:t>9-3</a:t>
            </a:r>
            <a:endParaRPr lang="zh-CN" altLang="en-US" sz="18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6827" y="1871663"/>
            <a:ext cx="9865347" cy="3674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7" name="矩形 6"/>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8" name="组合 7"/>
          <p:cNvGrpSpPr/>
          <p:nvPr/>
        </p:nvGrpSpPr>
        <p:grpSpPr>
          <a:xfrm flipH="1">
            <a:off x="9757897" y="5702495"/>
            <a:ext cx="2284188" cy="1186758"/>
            <a:chOff x="-8805" y="5407865"/>
            <a:chExt cx="3213509" cy="1301644"/>
          </a:xfrm>
        </p:grpSpPr>
        <p:sp>
          <p:nvSpPr>
            <p:cNvPr id="9" name="矩形 8"/>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灯片编号占位符 4">
            <a:extLst>
              <a:ext uri="{FF2B5EF4-FFF2-40B4-BE49-F238E27FC236}">
                <a16:creationId xmlns:a16="http://schemas.microsoft.com/office/drawing/2014/main" id="{EE330005-0257-4660-93B0-5D4BCC5069EB}"/>
              </a:ext>
            </a:extLst>
          </p:cNvPr>
          <p:cNvSpPr>
            <a:spLocks noGrp="1"/>
          </p:cNvSpPr>
          <p:nvPr>
            <p:ph type="sldNum" sz="quarter" idx="12"/>
          </p:nvPr>
        </p:nvSpPr>
        <p:spPr/>
        <p:txBody>
          <a:bodyPr/>
          <a:lstStyle/>
          <a:p>
            <a:fld id="{B6F15528-21DE-4FAA-801E-634DDDAF4B2B}" type="slidenum">
              <a:rPr lang="en-US" smtClean="0"/>
              <a:t>659</a:t>
            </a:fld>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b="1" dirty="0"/>
              <a:t>2.1.2 </a:t>
            </a:r>
            <a:r>
              <a:rPr lang="zh-CN" altLang="en-US" b="1" dirty="0"/>
              <a:t>筹资与融资</a:t>
            </a:r>
          </a:p>
        </p:txBody>
      </p:sp>
      <p:sp>
        <p:nvSpPr>
          <p:cNvPr id="158" name="矩形 157"/>
          <p:cNvSpPr/>
          <p:nvPr/>
        </p:nvSpPr>
        <p:spPr>
          <a:xfrm>
            <a:off x="9525" y="857614"/>
            <a:ext cx="1025525" cy="6001974"/>
          </a:xfrm>
          <a:prstGeom prst="rect">
            <a:avLst/>
          </a:prstGeom>
          <a:solidFill>
            <a:srgbClr val="FFFFFF">
              <a:lumMod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59" name="矩形 158"/>
          <p:cNvSpPr/>
          <p:nvPr/>
        </p:nvSpPr>
        <p:spPr>
          <a:xfrm>
            <a:off x="1035050" y="6706395"/>
            <a:ext cx="11142270" cy="153194"/>
          </a:xfrm>
          <a:prstGeom prst="rect">
            <a:avLst/>
          </a:prstGeom>
          <a:solidFill>
            <a:srgbClr val="F69200">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226" name="矩形 225"/>
          <p:cNvSpPr/>
          <p:nvPr/>
        </p:nvSpPr>
        <p:spPr>
          <a:xfrm>
            <a:off x="11204575" y="838994"/>
            <a:ext cx="1025525" cy="6001974"/>
          </a:xfrm>
          <a:prstGeom prst="rect">
            <a:avLst/>
          </a:prstGeom>
          <a:solidFill>
            <a:srgbClr val="FFFFFF">
              <a:lumMod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2"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5546" name="Picture 4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991394"/>
            <a:ext cx="8305800" cy="5482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47" name="Picture 4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6175" y="6373020"/>
            <a:ext cx="264795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灯片编号占位符 4">
            <a:extLst>
              <a:ext uri="{FF2B5EF4-FFF2-40B4-BE49-F238E27FC236}">
                <a16:creationId xmlns:a16="http://schemas.microsoft.com/office/drawing/2014/main" id="{00E7A819-A809-413F-9399-A1D408D1D6D1}"/>
              </a:ext>
            </a:extLst>
          </p:cNvPr>
          <p:cNvSpPr>
            <a:spLocks noGrp="1"/>
          </p:cNvSpPr>
          <p:nvPr>
            <p:ph type="sldNum" sz="quarter" idx="12"/>
          </p:nvPr>
        </p:nvSpPr>
        <p:spPr/>
        <p:txBody>
          <a:bodyPr/>
          <a:lstStyle/>
          <a:p>
            <a:fld id="{B6F15528-21DE-4FAA-801E-634DDDAF4B2B}" type="slidenum">
              <a:rPr lang="en-US" smtClean="0"/>
              <a:t>66</a:t>
            </a:fld>
            <a:endParaRPr lang="en-US" dirty="0"/>
          </a:p>
        </p:txBody>
      </p:sp>
      <p:sp>
        <p:nvSpPr>
          <p:cNvPr id="11" name="灯片编号占位符 8">
            <a:extLst>
              <a:ext uri="{FF2B5EF4-FFF2-40B4-BE49-F238E27FC236}">
                <a16:creationId xmlns:a16="http://schemas.microsoft.com/office/drawing/2014/main" id="{584A28C6-BF3F-45D3-8F4E-5C90ACD22040}"/>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66</a:t>
            </a:fld>
            <a:endParaRPr kumimoji="0" lang="en-US" altLang="zh-CN" sz="1800">
              <a:latin typeface="Times New Roman" panose="02020603050405020304" pitchFamily="18" charset="0"/>
            </a:endParaRPr>
          </a:p>
        </p:txBody>
      </p:sp>
    </p:spTree>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9.2.2 </a:t>
            </a:r>
            <a:r>
              <a:rPr lang="zh-CN" altLang="zh-CN" dirty="0"/>
              <a:t>软件工程项目后评价的方法</a:t>
            </a:r>
            <a:endParaRPr lang="zh-CN" altLang="en-US" dirty="0"/>
          </a:p>
        </p:txBody>
      </p:sp>
      <p:sp>
        <p:nvSpPr>
          <p:cNvPr id="4" name="TextBox 3"/>
          <p:cNvSpPr txBox="1"/>
          <p:nvPr/>
        </p:nvSpPr>
        <p:spPr>
          <a:xfrm>
            <a:off x="852616" y="1094429"/>
            <a:ext cx="10134600" cy="469616"/>
          </a:xfrm>
          <a:prstGeom prst="rect">
            <a:avLst/>
          </a:prstGeom>
          <a:noFill/>
        </p:spPr>
        <p:txBody>
          <a:bodyPr wrap="square" rtlCol="0">
            <a:spAutoFit/>
          </a:bodyPr>
          <a:lstStyle/>
          <a:p>
            <a:pPr lvl="0">
              <a:lnSpc>
                <a:spcPct val="110000"/>
              </a:lnSpc>
            </a:pPr>
            <a:r>
              <a:rPr lang="zh-CN" altLang="en-US" b="1" dirty="0"/>
              <a:t>（</a:t>
            </a:r>
            <a:r>
              <a:rPr lang="en-US" altLang="zh-CN" b="1" dirty="0"/>
              <a:t>5</a:t>
            </a:r>
            <a:r>
              <a:rPr lang="zh-CN" altLang="en-US" b="1" dirty="0"/>
              <a:t>）</a:t>
            </a:r>
            <a:r>
              <a:rPr lang="zh-CN" altLang="zh-CN" b="1" dirty="0"/>
              <a:t>综合评价法</a:t>
            </a:r>
            <a:endParaRPr lang="zh-CN" altLang="zh-CN" sz="800" b="1" dirty="0"/>
          </a:p>
        </p:txBody>
      </p:sp>
      <p:sp>
        <p:nvSpPr>
          <p:cNvPr id="5" name="矩形 4"/>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6" name="矩形 5"/>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7" name="组合 6"/>
          <p:cNvGrpSpPr/>
          <p:nvPr/>
        </p:nvGrpSpPr>
        <p:grpSpPr>
          <a:xfrm flipH="1">
            <a:off x="9757897" y="5702495"/>
            <a:ext cx="2284188" cy="1186758"/>
            <a:chOff x="-8805" y="5407865"/>
            <a:chExt cx="3213509" cy="1301644"/>
          </a:xfrm>
        </p:grpSpPr>
        <p:sp>
          <p:nvSpPr>
            <p:cNvPr id="8" name="矩形 7"/>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Group 156"/>
          <p:cNvGrpSpPr/>
          <p:nvPr/>
        </p:nvGrpSpPr>
        <p:grpSpPr>
          <a:xfrm>
            <a:off x="1257073" y="2061526"/>
            <a:ext cx="3493676" cy="3265126"/>
            <a:chOff x="3534332" y="1723527"/>
            <a:chExt cx="5122595" cy="4370164"/>
          </a:xfrm>
        </p:grpSpPr>
        <p:sp>
          <p:nvSpPr>
            <p:cNvPr id="18" name="Freeform 5"/>
            <p:cNvSpPr>
              <a:spLocks noEditPoints="1"/>
            </p:cNvSpPr>
            <p:nvPr/>
          </p:nvSpPr>
          <p:spPr bwMode="auto">
            <a:xfrm>
              <a:off x="4014228" y="2113813"/>
              <a:ext cx="4205016" cy="2151386"/>
            </a:xfrm>
            <a:custGeom>
              <a:avLst/>
              <a:gdLst>
                <a:gd name="T0" fmla="*/ 5626 w 5678"/>
                <a:gd name="T1" fmla="*/ 2815 h 2905"/>
                <a:gd name="T2" fmla="*/ 5572 w 5678"/>
                <a:gd name="T3" fmla="*/ 2673 h 2905"/>
                <a:gd name="T4" fmla="*/ 5520 w 5678"/>
                <a:gd name="T5" fmla="*/ 2531 h 2905"/>
                <a:gd name="T6" fmla="*/ 5465 w 5678"/>
                <a:gd name="T7" fmla="*/ 2389 h 2905"/>
                <a:gd name="T8" fmla="*/ 5413 w 5678"/>
                <a:gd name="T9" fmla="*/ 2247 h 2905"/>
                <a:gd name="T10" fmla="*/ 5359 w 5678"/>
                <a:gd name="T11" fmla="*/ 2105 h 2905"/>
                <a:gd name="T12" fmla="*/ 5307 w 5678"/>
                <a:gd name="T13" fmla="*/ 1963 h 2905"/>
                <a:gd name="T14" fmla="*/ 5253 w 5678"/>
                <a:gd name="T15" fmla="*/ 1822 h 2905"/>
                <a:gd name="T16" fmla="*/ 5201 w 5678"/>
                <a:gd name="T17" fmla="*/ 1682 h 2905"/>
                <a:gd name="T18" fmla="*/ 5146 w 5678"/>
                <a:gd name="T19" fmla="*/ 1540 h 2905"/>
                <a:gd name="T20" fmla="*/ 5092 w 5678"/>
                <a:gd name="T21" fmla="*/ 1398 h 2905"/>
                <a:gd name="T22" fmla="*/ 5040 w 5678"/>
                <a:gd name="T23" fmla="*/ 1256 h 2905"/>
                <a:gd name="T24" fmla="*/ 4985 w 5678"/>
                <a:gd name="T25" fmla="*/ 1114 h 2905"/>
                <a:gd name="T26" fmla="*/ 4933 w 5678"/>
                <a:gd name="T27" fmla="*/ 972 h 2905"/>
                <a:gd name="T28" fmla="*/ 4905 w 5678"/>
                <a:gd name="T29" fmla="*/ 845 h 2905"/>
                <a:gd name="T30" fmla="*/ 4765 w 5678"/>
                <a:gd name="T31" fmla="*/ 807 h 2905"/>
                <a:gd name="T32" fmla="*/ 4626 w 5678"/>
                <a:gd name="T33" fmla="*/ 750 h 2905"/>
                <a:gd name="T34" fmla="*/ 4484 w 5678"/>
                <a:gd name="T35" fmla="*/ 693 h 2905"/>
                <a:gd name="T36" fmla="*/ 4345 w 5678"/>
                <a:gd name="T37" fmla="*/ 637 h 2905"/>
                <a:gd name="T38" fmla="*/ 4205 w 5678"/>
                <a:gd name="T39" fmla="*/ 580 h 2905"/>
                <a:gd name="T40" fmla="*/ 4063 w 5678"/>
                <a:gd name="T41" fmla="*/ 523 h 2905"/>
                <a:gd name="T42" fmla="*/ 3924 w 5678"/>
                <a:gd name="T43" fmla="*/ 466 h 2905"/>
                <a:gd name="T44" fmla="*/ 3784 w 5678"/>
                <a:gd name="T45" fmla="*/ 410 h 2905"/>
                <a:gd name="T46" fmla="*/ 3642 w 5678"/>
                <a:gd name="T47" fmla="*/ 353 h 2905"/>
                <a:gd name="T48" fmla="*/ 3503 w 5678"/>
                <a:gd name="T49" fmla="*/ 296 h 2905"/>
                <a:gd name="T50" fmla="*/ 3363 w 5678"/>
                <a:gd name="T51" fmla="*/ 239 h 2905"/>
                <a:gd name="T52" fmla="*/ 3224 w 5678"/>
                <a:gd name="T53" fmla="*/ 182 h 2905"/>
                <a:gd name="T54" fmla="*/ 3082 w 5678"/>
                <a:gd name="T55" fmla="*/ 126 h 2905"/>
                <a:gd name="T56" fmla="*/ 2942 w 5678"/>
                <a:gd name="T57" fmla="*/ 69 h 2905"/>
                <a:gd name="T58" fmla="*/ 2807 w 5678"/>
                <a:gd name="T59" fmla="*/ 19 h 2905"/>
                <a:gd name="T60" fmla="*/ 2666 w 5678"/>
                <a:gd name="T61" fmla="*/ 71 h 2905"/>
                <a:gd name="T62" fmla="*/ 2524 w 5678"/>
                <a:gd name="T63" fmla="*/ 123 h 2905"/>
                <a:gd name="T64" fmla="*/ 2382 w 5678"/>
                <a:gd name="T65" fmla="*/ 175 h 2905"/>
                <a:gd name="T66" fmla="*/ 2240 w 5678"/>
                <a:gd name="T67" fmla="*/ 227 h 2905"/>
                <a:gd name="T68" fmla="*/ 2098 w 5678"/>
                <a:gd name="T69" fmla="*/ 279 h 2905"/>
                <a:gd name="T70" fmla="*/ 1956 w 5678"/>
                <a:gd name="T71" fmla="*/ 331 h 2905"/>
                <a:gd name="T72" fmla="*/ 1814 w 5678"/>
                <a:gd name="T73" fmla="*/ 384 h 2905"/>
                <a:gd name="T74" fmla="*/ 1672 w 5678"/>
                <a:gd name="T75" fmla="*/ 436 h 2905"/>
                <a:gd name="T76" fmla="*/ 1530 w 5678"/>
                <a:gd name="T77" fmla="*/ 488 h 2905"/>
                <a:gd name="T78" fmla="*/ 1389 w 5678"/>
                <a:gd name="T79" fmla="*/ 540 h 2905"/>
                <a:gd name="T80" fmla="*/ 1247 w 5678"/>
                <a:gd name="T81" fmla="*/ 594 h 2905"/>
                <a:gd name="T82" fmla="*/ 1105 w 5678"/>
                <a:gd name="T83" fmla="*/ 646 h 2905"/>
                <a:gd name="T84" fmla="*/ 963 w 5678"/>
                <a:gd name="T85" fmla="*/ 698 h 2905"/>
                <a:gd name="T86" fmla="*/ 821 w 5678"/>
                <a:gd name="T87" fmla="*/ 750 h 2905"/>
                <a:gd name="T88" fmla="*/ 745 w 5678"/>
                <a:gd name="T89" fmla="*/ 859 h 2905"/>
                <a:gd name="T90" fmla="*/ 693 w 5678"/>
                <a:gd name="T91" fmla="*/ 1001 h 2905"/>
                <a:gd name="T92" fmla="*/ 641 w 5678"/>
                <a:gd name="T93" fmla="*/ 1143 h 2905"/>
                <a:gd name="T94" fmla="*/ 587 w 5678"/>
                <a:gd name="T95" fmla="*/ 1285 h 2905"/>
                <a:gd name="T96" fmla="*/ 535 w 5678"/>
                <a:gd name="T97" fmla="*/ 1427 h 2905"/>
                <a:gd name="T98" fmla="*/ 480 w 5678"/>
                <a:gd name="T99" fmla="*/ 1568 h 2905"/>
                <a:gd name="T100" fmla="*/ 428 w 5678"/>
                <a:gd name="T101" fmla="*/ 1710 h 2905"/>
                <a:gd name="T102" fmla="*/ 376 w 5678"/>
                <a:gd name="T103" fmla="*/ 1852 h 2905"/>
                <a:gd name="T104" fmla="*/ 322 w 5678"/>
                <a:gd name="T105" fmla="*/ 1994 h 2905"/>
                <a:gd name="T106" fmla="*/ 270 w 5678"/>
                <a:gd name="T107" fmla="*/ 2136 h 2905"/>
                <a:gd name="T108" fmla="*/ 218 w 5678"/>
                <a:gd name="T109" fmla="*/ 2278 h 2905"/>
                <a:gd name="T110" fmla="*/ 164 w 5678"/>
                <a:gd name="T111" fmla="*/ 2420 h 2905"/>
                <a:gd name="T112" fmla="*/ 112 w 5678"/>
                <a:gd name="T113" fmla="*/ 2562 h 2905"/>
                <a:gd name="T114" fmla="*/ 60 w 5678"/>
                <a:gd name="T115" fmla="*/ 2704 h 2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678" h="2905">
                  <a:moveTo>
                    <a:pt x="5652" y="2886"/>
                  </a:moveTo>
                  <a:lnTo>
                    <a:pt x="5662" y="2905"/>
                  </a:lnTo>
                  <a:lnTo>
                    <a:pt x="5678" y="2900"/>
                  </a:lnTo>
                  <a:lnTo>
                    <a:pt x="5671" y="2879"/>
                  </a:lnTo>
                  <a:lnTo>
                    <a:pt x="5652" y="2886"/>
                  </a:lnTo>
                  <a:close/>
                  <a:moveTo>
                    <a:pt x="5626" y="2815"/>
                  </a:moveTo>
                  <a:lnTo>
                    <a:pt x="5640" y="2850"/>
                  </a:lnTo>
                  <a:lnTo>
                    <a:pt x="5657" y="2843"/>
                  </a:lnTo>
                  <a:lnTo>
                    <a:pt x="5643" y="2808"/>
                  </a:lnTo>
                  <a:lnTo>
                    <a:pt x="5626" y="2815"/>
                  </a:lnTo>
                  <a:close/>
                  <a:moveTo>
                    <a:pt x="5600" y="2744"/>
                  </a:moveTo>
                  <a:lnTo>
                    <a:pt x="5612" y="2779"/>
                  </a:lnTo>
                  <a:lnTo>
                    <a:pt x="5631" y="2772"/>
                  </a:lnTo>
                  <a:lnTo>
                    <a:pt x="5617" y="2737"/>
                  </a:lnTo>
                  <a:lnTo>
                    <a:pt x="5600" y="2744"/>
                  </a:lnTo>
                  <a:close/>
                  <a:moveTo>
                    <a:pt x="5572" y="2673"/>
                  </a:moveTo>
                  <a:lnTo>
                    <a:pt x="5586" y="2708"/>
                  </a:lnTo>
                  <a:lnTo>
                    <a:pt x="5605" y="2701"/>
                  </a:lnTo>
                  <a:lnTo>
                    <a:pt x="5591" y="2666"/>
                  </a:lnTo>
                  <a:lnTo>
                    <a:pt x="5572" y="2673"/>
                  </a:lnTo>
                  <a:close/>
                  <a:moveTo>
                    <a:pt x="5546" y="2602"/>
                  </a:moveTo>
                  <a:lnTo>
                    <a:pt x="5560" y="2638"/>
                  </a:lnTo>
                  <a:lnTo>
                    <a:pt x="5577" y="2630"/>
                  </a:lnTo>
                  <a:lnTo>
                    <a:pt x="5565" y="2595"/>
                  </a:lnTo>
                  <a:lnTo>
                    <a:pt x="5546" y="2602"/>
                  </a:lnTo>
                  <a:close/>
                  <a:moveTo>
                    <a:pt x="5520" y="2531"/>
                  </a:moveTo>
                  <a:lnTo>
                    <a:pt x="5532" y="2567"/>
                  </a:lnTo>
                  <a:lnTo>
                    <a:pt x="5551" y="2559"/>
                  </a:lnTo>
                  <a:lnTo>
                    <a:pt x="5536" y="2524"/>
                  </a:lnTo>
                  <a:lnTo>
                    <a:pt x="5520" y="2531"/>
                  </a:lnTo>
                  <a:close/>
                  <a:moveTo>
                    <a:pt x="5494" y="2460"/>
                  </a:moveTo>
                  <a:lnTo>
                    <a:pt x="5506" y="2496"/>
                  </a:lnTo>
                  <a:lnTo>
                    <a:pt x="5525" y="2489"/>
                  </a:lnTo>
                  <a:lnTo>
                    <a:pt x="5510" y="2453"/>
                  </a:lnTo>
                  <a:lnTo>
                    <a:pt x="5494" y="2460"/>
                  </a:lnTo>
                  <a:close/>
                  <a:moveTo>
                    <a:pt x="5465" y="2389"/>
                  </a:moveTo>
                  <a:lnTo>
                    <a:pt x="5480" y="2425"/>
                  </a:lnTo>
                  <a:lnTo>
                    <a:pt x="5496" y="2418"/>
                  </a:lnTo>
                  <a:lnTo>
                    <a:pt x="5484" y="2382"/>
                  </a:lnTo>
                  <a:lnTo>
                    <a:pt x="5465" y="2389"/>
                  </a:lnTo>
                  <a:close/>
                  <a:moveTo>
                    <a:pt x="5439" y="2318"/>
                  </a:moveTo>
                  <a:lnTo>
                    <a:pt x="5454" y="2354"/>
                  </a:lnTo>
                  <a:lnTo>
                    <a:pt x="5470" y="2347"/>
                  </a:lnTo>
                  <a:lnTo>
                    <a:pt x="5458" y="2311"/>
                  </a:lnTo>
                  <a:lnTo>
                    <a:pt x="5439" y="2318"/>
                  </a:lnTo>
                  <a:close/>
                  <a:moveTo>
                    <a:pt x="5413" y="2247"/>
                  </a:moveTo>
                  <a:lnTo>
                    <a:pt x="5425" y="2283"/>
                  </a:lnTo>
                  <a:lnTo>
                    <a:pt x="5444" y="2276"/>
                  </a:lnTo>
                  <a:lnTo>
                    <a:pt x="5430" y="2240"/>
                  </a:lnTo>
                  <a:lnTo>
                    <a:pt x="5413" y="2247"/>
                  </a:lnTo>
                  <a:close/>
                  <a:moveTo>
                    <a:pt x="5385" y="2176"/>
                  </a:moveTo>
                  <a:lnTo>
                    <a:pt x="5399" y="2212"/>
                  </a:lnTo>
                  <a:lnTo>
                    <a:pt x="5418" y="2205"/>
                  </a:lnTo>
                  <a:lnTo>
                    <a:pt x="5404" y="2169"/>
                  </a:lnTo>
                  <a:lnTo>
                    <a:pt x="5385" y="2176"/>
                  </a:lnTo>
                  <a:close/>
                  <a:moveTo>
                    <a:pt x="5359" y="2105"/>
                  </a:moveTo>
                  <a:lnTo>
                    <a:pt x="5373" y="2141"/>
                  </a:lnTo>
                  <a:lnTo>
                    <a:pt x="5390" y="2134"/>
                  </a:lnTo>
                  <a:lnTo>
                    <a:pt x="5378" y="2098"/>
                  </a:lnTo>
                  <a:lnTo>
                    <a:pt x="5359" y="2105"/>
                  </a:lnTo>
                  <a:close/>
                  <a:moveTo>
                    <a:pt x="5333" y="2034"/>
                  </a:moveTo>
                  <a:lnTo>
                    <a:pt x="5347" y="2070"/>
                  </a:lnTo>
                  <a:lnTo>
                    <a:pt x="5364" y="2063"/>
                  </a:lnTo>
                  <a:lnTo>
                    <a:pt x="5350" y="2027"/>
                  </a:lnTo>
                  <a:lnTo>
                    <a:pt x="5333" y="2034"/>
                  </a:lnTo>
                  <a:close/>
                  <a:moveTo>
                    <a:pt x="5307" y="1963"/>
                  </a:moveTo>
                  <a:lnTo>
                    <a:pt x="5319" y="1999"/>
                  </a:lnTo>
                  <a:lnTo>
                    <a:pt x="5338" y="1992"/>
                  </a:lnTo>
                  <a:lnTo>
                    <a:pt x="5324" y="1959"/>
                  </a:lnTo>
                  <a:lnTo>
                    <a:pt x="5307" y="1963"/>
                  </a:lnTo>
                  <a:close/>
                  <a:moveTo>
                    <a:pt x="5279" y="1892"/>
                  </a:moveTo>
                  <a:lnTo>
                    <a:pt x="5293" y="1928"/>
                  </a:lnTo>
                  <a:lnTo>
                    <a:pt x="5309" y="1923"/>
                  </a:lnTo>
                  <a:lnTo>
                    <a:pt x="5298" y="1888"/>
                  </a:lnTo>
                  <a:lnTo>
                    <a:pt x="5279" y="1892"/>
                  </a:lnTo>
                  <a:close/>
                  <a:moveTo>
                    <a:pt x="5253" y="1822"/>
                  </a:moveTo>
                  <a:lnTo>
                    <a:pt x="5267" y="1857"/>
                  </a:lnTo>
                  <a:lnTo>
                    <a:pt x="5283" y="1852"/>
                  </a:lnTo>
                  <a:lnTo>
                    <a:pt x="5272" y="1817"/>
                  </a:lnTo>
                  <a:lnTo>
                    <a:pt x="5253" y="1822"/>
                  </a:lnTo>
                  <a:close/>
                  <a:moveTo>
                    <a:pt x="5227" y="1751"/>
                  </a:moveTo>
                  <a:lnTo>
                    <a:pt x="5238" y="1786"/>
                  </a:lnTo>
                  <a:lnTo>
                    <a:pt x="5257" y="1781"/>
                  </a:lnTo>
                  <a:lnTo>
                    <a:pt x="5243" y="1746"/>
                  </a:lnTo>
                  <a:lnTo>
                    <a:pt x="5227" y="1751"/>
                  </a:lnTo>
                  <a:close/>
                  <a:moveTo>
                    <a:pt x="5201" y="1682"/>
                  </a:moveTo>
                  <a:lnTo>
                    <a:pt x="5212" y="1717"/>
                  </a:lnTo>
                  <a:lnTo>
                    <a:pt x="5231" y="1710"/>
                  </a:lnTo>
                  <a:lnTo>
                    <a:pt x="5217" y="1675"/>
                  </a:lnTo>
                  <a:lnTo>
                    <a:pt x="5201" y="1682"/>
                  </a:lnTo>
                  <a:close/>
                  <a:moveTo>
                    <a:pt x="5172" y="1611"/>
                  </a:moveTo>
                  <a:lnTo>
                    <a:pt x="5186" y="1647"/>
                  </a:lnTo>
                  <a:lnTo>
                    <a:pt x="5203" y="1639"/>
                  </a:lnTo>
                  <a:lnTo>
                    <a:pt x="5191" y="1604"/>
                  </a:lnTo>
                  <a:lnTo>
                    <a:pt x="5172" y="1611"/>
                  </a:lnTo>
                  <a:close/>
                  <a:moveTo>
                    <a:pt x="5146" y="1540"/>
                  </a:moveTo>
                  <a:lnTo>
                    <a:pt x="5160" y="1576"/>
                  </a:lnTo>
                  <a:lnTo>
                    <a:pt x="5177" y="1568"/>
                  </a:lnTo>
                  <a:lnTo>
                    <a:pt x="5163" y="1533"/>
                  </a:lnTo>
                  <a:lnTo>
                    <a:pt x="5146" y="1540"/>
                  </a:lnTo>
                  <a:close/>
                  <a:moveTo>
                    <a:pt x="5120" y="1469"/>
                  </a:moveTo>
                  <a:lnTo>
                    <a:pt x="5132" y="1505"/>
                  </a:lnTo>
                  <a:lnTo>
                    <a:pt x="5151" y="1498"/>
                  </a:lnTo>
                  <a:lnTo>
                    <a:pt x="5137" y="1462"/>
                  </a:lnTo>
                  <a:lnTo>
                    <a:pt x="5120" y="1469"/>
                  </a:lnTo>
                  <a:close/>
                  <a:moveTo>
                    <a:pt x="5092" y="1398"/>
                  </a:moveTo>
                  <a:lnTo>
                    <a:pt x="5106" y="1434"/>
                  </a:lnTo>
                  <a:lnTo>
                    <a:pt x="5125" y="1427"/>
                  </a:lnTo>
                  <a:lnTo>
                    <a:pt x="5111" y="1391"/>
                  </a:lnTo>
                  <a:lnTo>
                    <a:pt x="5092" y="1398"/>
                  </a:lnTo>
                  <a:close/>
                  <a:moveTo>
                    <a:pt x="5066" y="1327"/>
                  </a:moveTo>
                  <a:lnTo>
                    <a:pt x="5080" y="1363"/>
                  </a:lnTo>
                  <a:lnTo>
                    <a:pt x="5097" y="1356"/>
                  </a:lnTo>
                  <a:lnTo>
                    <a:pt x="5085" y="1320"/>
                  </a:lnTo>
                  <a:lnTo>
                    <a:pt x="5066" y="1327"/>
                  </a:lnTo>
                  <a:close/>
                  <a:moveTo>
                    <a:pt x="5040" y="1256"/>
                  </a:moveTo>
                  <a:lnTo>
                    <a:pt x="5054" y="1292"/>
                  </a:lnTo>
                  <a:lnTo>
                    <a:pt x="5071" y="1285"/>
                  </a:lnTo>
                  <a:lnTo>
                    <a:pt x="5056" y="1249"/>
                  </a:lnTo>
                  <a:lnTo>
                    <a:pt x="5040" y="1256"/>
                  </a:lnTo>
                  <a:close/>
                  <a:moveTo>
                    <a:pt x="5014" y="1185"/>
                  </a:moveTo>
                  <a:lnTo>
                    <a:pt x="5026" y="1221"/>
                  </a:lnTo>
                  <a:lnTo>
                    <a:pt x="5045" y="1214"/>
                  </a:lnTo>
                  <a:lnTo>
                    <a:pt x="5030" y="1178"/>
                  </a:lnTo>
                  <a:lnTo>
                    <a:pt x="5014" y="1185"/>
                  </a:lnTo>
                  <a:close/>
                  <a:moveTo>
                    <a:pt x="4985" y="1114"/>
                  </a:moveTo>
                  <a:lnTo>
                    <a:pt x="5000" y="1150"/>
                  </a:lnTo>
                  <a:lnTo>
                    <a:pt x="5016" y="1143"/>
                  </a:lnTo>
                  <a:lnTo>
                    <a:pt x="5004" y="1107"/>
                  </a:lnTo>
                  <a:lnTo>
                    <a:pt x="4985" y="1114"/>
                  </a:lnTo>
                  <a:close/>
                  <a:moveTo>
                    <a:pt x="4959" y="1043"/>
                  </a:moveTo>
                  <a:lnTo>
                    <a:pt x="4974" y="1079"/>
                  </a:lnTo>
                  <a:lnTo>
                    <a:pt x="4990" y="1072"/>
                  </a:lnTo>
                  <a:lnTo>
                    <a:pt x="4978" y="1036"/>
                  </a:lnTo>
                  <a:lnTo>
                    <a:pt x="4959" y="1043"/>
                  </a:lnTo>
                  <a:close/>
                  <a:moveTo>
                    <a:pt x="4933" y="972"/>
                  </a:moveTo>
                  <a:lnTo>
                    <a:pt x="4945" y="1008"/>
                  </a:lnTo>
                  <a:lnTo>
                    <a:pt x="4964" y="1001"/>
                  </a:lnTo>
                  <a:lnTo>
                    <a:pt x="4950" y="965"/>
                  </a:lnTo>
                  <a:lnTo>
                    <a:pt x="4933" y="972"/>
                  </a:lnTo>
                  <a:close/>
                  <a:moveTo>
                    <a:pt x="4907" y="901"/>
                  </a:moveTo>
                  <a:lnTo>
                    <a:pt x="4919" y="937"/>
                  </a:lnTo>
                  <a:lnTo>
                    <a:pt x="4938" y="930"/>
                  </a:lnTo>
                  <a:lnTo>
                    <a:pt x="4924" y="894"/>
                  </a:lnTo>
                  <a:lnTo>
                    <a:pt x="4907" y="901"/>
                  </a:lnTo>
                  <a:close/>
                  <a:moveTo>
                    <a:pt x="4870" y="849"/>
                  </a:moveTo>
                  <a:lnTo>
                    <a:pt x="4891" y="859"/>
                  </a:lnTo>
                  <a:lnTo>
                    <a:pt x="4893" y="866"/>
                  </a:lnTo>
                  <a:lnTo>
                    <a:pt x="4910" y="859"/>
                  </a:lnTo>
                  <a:lnTo>
                    <a:pt x="4905" y="845"/>
                  </a:lnTo>
                  <a:lnTo>
                    <a:pt x="4877" y="833"/>
                  </a:lnTo>
                  <a:lnTo>
                    <a:pt x="4870" y="849"/>
                  </a:lnTo>
                  <a:lnTo>
                    <a:pt x="4870" y="849"/>
                  </a:lnTo>
                  <a:close/>
                  <a:moveTo>
                    <a:pt x="4801" y="821"/>
                  </a:moveTo>
                  <a:lnTo>
                    <a:pt x="4836" y="835"/>
                  </a:lnTo>
                  <a:lnTo>
                    <a:pt x="4844" y="819"/>
                  </a:lnTo>
                  <a:lnTo>
                    <a:pt x="4808" y="805"/>
                  </a:lnTo>
                  <a:lnTo>
                    <a:pt x="4801" y="821"/>
                  </a:lnTo>
                  <a:close/>
                  <a:moveTo>
                    <a:pt x="4730" y="793"/>
                  </a:moveTo>
                  <a:lnTo>
                    <a:pt x="4765" y="807"/>
                  </a:lnTo>
                  <a:lnTo>
                    <a:pt x="4773" y="790"/>
                  </a:lnTo>
                  <a:lnTo>
                    <a:pt x="4737" y="776"/>
                  </a:lnTo>
                  <a:lnTo>
                    <a:pt x="4730" y="793"/>
                  </a:lnTo>
                  <a:close/>
                  <a:moveTo>
                    <a:pt x="4659" y="764"/>
                  </a:moveTo>
                  <a:lnTo>
                    <a:pt x="4695" y="778"/>
                  </a:lnTo>
                  <a:lnTo>
                    <a:pt x="4702" y="762"/>
                  </a:lnTo>
                  <a:lnTo>
                    <a:pt x="4666" y="748"/>
                  </a:lnTo>
                  <a:lnTo>
                    <a:pt x="4659" y="764"/>
                  </a:lnTo>
                  <a:close/>
                  <a:moveTo>
                    <a:pt x="4590" y="736"/>
                  </a:moveTo>
                  <a:lnTo>
                    <a:pt x="4626" y="750"/>
                  </a:lnTo>
                  <a:lnTo>
                    <a:pt x="4633" y="734"/>
                  </a:lnTo>
                  <a:lnTo>
                    <a:pt x="4598" y="719"/>
                  </a:lnTo>
                  <a:lnTo>
                    <a:pt x="4590" y="736"/>
                  </a:lnTo>
                  <a:close/>
                  <a:moveTo>
                    <a:pt x="4520" y="708"/>
                  </a:moveTo>
                  <a:lnTo>
                    <a:pt x="4555" y="722"/>
                  </a:lnTo>
                  <a:lnTo>
                    <a:pt x="4562" y="705"/>
                  </a:lnTo>
                  <a:lnTo>
                    <a:pt x="4527" y="691"/>
                  </a:lnTo>
                  <a:lnTo>
                    <a:pt x="4520" y="708"/>
                  </a:lnTo>
                  <a:close/>
                  <a:moveTo>
                    <a:pt x="4449" y="679"/>
                  </a:moveTo>
                  <a:lnTo>
                    <a:pt x="4484" y="693"/>
                  </a:lnTo>
                  <a:lnTo>
                    <a:pt x="4491" y="677"/>
                  </a:lnTo>
                  <a:lnTo>
                    <a:pt x="4456" y="663"/>
                  </a:lnTo>
                  <a:lnTo>
                    <a:pt x="4449" y="679"/>
                  </a:lnTo>
                  <a:close/>
                  <a:moveTo>
                    <a:pt x="4380" y="651"/>
                  </a:moveTo>
                  <a:lnTo>
                    <a:pt x="4416" y="665"/>
                  </a:lnTo>
                  <a:lnTo>
                    <a:pt x="4423" y="648"/>
                  </a:lnTo>
                  <a:lnTo>
                    <a:pt x="4387" y="634"/>
                  </a:lnTo>
                  <a:lnTo>
                    <a:pt x="4380" y="651"/>
                  </a:lnTo>
                  <a:close/>
                  <a:moveTo>
                    <a:pt x="4309" y="622"/>
                  </a:moveTo>
                  <a:lnTo>
                    <a:pt x="4345" y="637"/>
                  </a:lnTo>
                  <a:lnTo>
                    <a:pt x="4352" y="620"/>
                  </a:lnTo>
                  <a:lnTo>
                    <a:pt x="4316" y="606"/>
                  </a:lnTo>
                  <a:lnTo>
                    <a:pt x="4309" y="622"/>
                  </a:lnTo>
                  <a:close/>
                  <a:moveTo>
                    <a:pt x="4238" y="594"/>
                  </a:moveTo>
                  <a:lnTo>
                    <a:pt x="4274" y="608"/>
                  </a:lnTo>
                  <a:lnTo>
                    <a:pt x="4281" y="592"/>
                  </a:lnTo>
                  <a:lnTo>
                    <a:pt x="4245" y="577"/>
                  </a:lnTo>
                  <a:lnTo>
                    <a:pt x="4238" y="594"/>
                  </a:lnTo>
                  <a:close/>
                  <a:moveTo>
                    <a:pt x="4170" y="566"/>
                  </a:moveTo>
                  <a:lnTo>
                    <a:pt x="4205" y="580"/>
                  </a:lnTo>
                  <a:lnTo>
                    <a:pt x="4212" y="563"/>
                  </a:lnTo>
                  <a:lnTo>
                    <a:pt x="4177" y="549"/>
                  </a:lnTo>
                  <a:lnTo>
                    <a:pt x="4170" y="566"/>
                  </a:lnTo>
                  <a:close/>
                  <a:moveTo>
                    <a:pt x="4099" y="537"/>
                  </a:moveTo>
                  <a:lnTo>
                    <a:pt x="4134" y="551"/>
                  </a:lnTo>
                  <a:lnTo>
                    <a:pt x="4141" y="535"/>
                  </a:lnTo>
                  <a:lnTo>
                    <a:pt x="4106" y="521"/>
                  </a:lnTo>
                  <a:lnTo>
                    <a:pt x="4099" y="537"/>
                  </a:lnTo>
                  <a:close/>
                  <a:moveTo>
                    <a:pt x="4030" y="509"/>
                  </a:moveTo>
                  <a:lnTo>
                    <a:pt x="4063" y="523"/>
                  </a:lnTo>
                  <a:lnTo>
                    <a:pt x="4070" y="507"/>
                  </a:lnTo>
                  <a:lnTo>
                    <a:pt x="4037" y="492"/>
                  </a:lnTo>
                  <a:lnTo>
                    <a:pt x="4030" y="509"/>
                  </a:lnTo>
                  <a:close/>
                  <a:moveTo>
                    <a:pt x="3959" y="480"/>
                  </a:moveTo>
                  <a:lnTo>
                    <a:pt x="3995" y="495"/>
                  </a:lnTo>
                  <a:lnTo>
                    <a:pt x="4002" y="478"/>
                  </a:lnTo>
                  <a:lnTo>
                    <a:pt x="3966" y="464"/>
                  </a:lnTo>
                  <a:lnTo>
                    <a:pt x="3959" y="480"/>
                  </a:lnTo>
                  <a:close/>
                  <a:moveTo>
                    <a:pt x="3888" y="452"/>
                  </a:moveTo>
                  <a:lnTo>
                    <a:pt x="3924" y="466"/>
                  </a:lnTo>
                  <a:lnTo>
                    <a:pt x="3931" y="450"/>
                  </a:lnTo>
                  <a:lnTo>
                    <a:pt x="3895" y="436"/>
                  </a:lnTo>
                  <a:lnTo>
                    <a:pt x="3888" y="452"/>
                  </a:lnTo>
                  <a:close/>
                  <a:moveTo>
                    <a:pt x="3820" y="424"/>
                  </a:moveTo>
                  <a:lnTo>
                    <a:pt x="3853" y="438"/>
                  </a:lnTo>
                  <a:lnTo>
                    <a:pt x="3860" y="421"/>
                  </a:lnTo>
                  <a:lnTo>
                    <a:pt x="3827" y="407"/>
                  </a:lnTo>
                  <a:lnTo>
                    <a:pt x="3820" y="424"/>
                  </a:lnTo>
                  <a:close/>
                  <a:moveTo>
                    <a:pt x="3749" y="395"/>
                  </a:moveTo>
                  <a:lnTo>
                    <a:pt x="3784" y="410"/>
                  </a:lnTo>
                  <a:lnTo>
                    <a:pt x="3791" y="393"/>
                  </a:lnTo>
                  <a:lnTo>
                    <a:pt x="3756" y="379"/>
                  </a:lnTo>
                  <a:lnTo>
                    <a:pt x="3749" y="395"/>
                  </a:lnTo>
                  <a:close/>
                  <a:moveTo>
                    <a:pt x="3678" y="367"/>
                  </a:moveTo>
                  <a:lnTo>
                    <a:pt x="3713" y="381"/>
                  </a:lnTo>
                  <a:lnTo>
                    <a:pt x="3720" y="365"/>
                  </a:lnTo>
                  <a:lnTo>
                    <a:pt x="3685" y="348"/>
                  </a:lnTo>
                  <a:lnTo>
                    <a:pt x="3678" y="367"/>
                  </a:lnTo>
                  <a:close/>
                  <a:moveTo>
                    <a:pt x="3609" y="339"/>
                  </a:moveTo>
                  <a:lnTo>
                    <a:pt x="3642" y="353"/>
                  </a:lnTo>
                  <a:lnTo>
                    <a:pt x="3649" y="334"/>
                  </a:lnTo>
                  <a:lnTo>
                    <a:pt x="3616" y="320"/>
                  </a:lnTo>
                  <a:lnTo>
                    <a:pt x="3609" y="339"/>
                  </a:lnTo>
                  <a:close/>
                  <a:moveTo>
                    <a:pt x="3538" y="310"/>
                  </a:moveTo>
                  <a:lnTo>
                    <a:pt x="3574" y="324"/>
                  </a:lnTo>
                  <a:lnTo>
                    <a:pt x="3581" y="305"/>
                  </a:lnTo>
                  <a:lnTo>
                    <a:pt x="3545" y="291"/>
                  </a:lnTo>
                  <a:lnTo>
                    <a:pt x="3538" y="310"/>
                  </a:lnTo>
                  <a:close/>
                  <a:moveTo>
                    <a:pt x="3467" y="282"/>
                  </a:moveTo>
                  <a:lnTo>
                    <a:pt x="3503" y="296"/>
                  </a:lnTo>
                  <a:lnTo>
                    <a:pt x="3510" y="277"/>
                  </a:lnTo>
                  <a:lnTo>
                    <a:pt x="3474" y="263"/>
                  </a:lnTo>
                  <a:lnTo>
                    <a:pt x="3467" y="282"/>
                  </a:lnTo>
                  <a:close/>
                  <a:moveTo>
                    <a:pt x="3399" y="253"/>
                  </a:moveTo>
                  <a:lnTo>
                    <a:pt x="3432" y="268"/>
                  </a:lnTo>
                  <a:lnTo>
                    <a:pt x="3439" y="249"/>
                  </a:lnTo>
                  <a:lnTo>
                    <a:pt x="3406" y="235"/>
                  </a:lnTo>
                  <a:lnTo>
                    <a:pt x="3399" y="253"/>
                  </a:lnTo>
                  <a:close/>
                  <a:moveTo>
                    <a:pt x="3328" y="225"/>
                  </a:moveTo>
                  <a:lnTo>
                    <a:pt x="3363" y="239"/>
                  </a:lnTo>
                  <a:lnTo>
                    <a:pt x="3370" y="220"/>
                  </a:lnTo>
                  <a:lnTo>
                    <a:pt x="3335" y="206"/>
                  </a:lnTo>
                  <a:lnTo>
                    <a:pt x="3328" y="225"/>
                  </a:lnTo>
                  <a:close/>
                  <a:moveTo>
                    <a:pt x="3257" y="197"/>
                  </a:moveTo>
                  <a:lnTo>
                    <a:pt x="3292" y="211"/>
                  </a:lnTo>
                  <a:lnTo>
                    <a:pt x="3299" y="192"/>
                  </a:lnTo>
                  <a:lnTo>
                    <a:pt x="3264" y="178"/>
                  </a:lnTo>
                  <a:lnTo>
                    <a:pt x="3257" y="197"/>
                  </a:lnTo>
                  <a:close/>
                  <a:moveTo>
                    <a:pt x="3188" y="168"/>
                  </a:moveTo>
                  <a:lnTo>
                    <a:pt x="3224" y="182"/>
                  </a:lnTo>
                  <a:lnTo>
                    <a:pt x="3231" y="164"/>
                  </a:lnTo>
                  <a:lnTo>
                    <a:pt x="3195" y="149"/>
                  </a:lnTo>
                  <a:lnTo>
                    <a:pt x="3188" y="168"/>
                  </a:lnTo>
                  <a:close/>
                  <a:moveTo>
                    <a:pt x="3117" y="140"/>
                  </a:moveTo>
                  <a:lnTo>
                    <a:pt x="3153" y="154"/>
                  </a:lnTo>
                  <a:lnTo>
                    <a:pt x="3160" y="135"/>
                  </a:lnTo>
                  <a:lnTo>
                    <a:pt x="3124" y="121"/>
                  </a:lnTo>
                  <a:lnTo>
                    <a:pt x="3117" y="140"/>
                  </a:lnTo>
                  <a:close/>
                  <a:moveTo>
                    <a:pt x="3046" y="112"/>
                  </a:moveTo>
                  <a:lnTo>
                    <a:pt x="3082" y="126"/>
                  </a:lnTo>
                  <a:lnTo>
                    <a:pt x="3089" y="107"/>
                  </a:lnTo>
                  <a:lnTo>
                    <a:pt x="3053" y="93"/>
                  </a:lnTo>
                  <a:lnTo>
                    <a:pt x="3046" y="112"/>
                  </a:lnTo>
                  <a:close/>
                  <a:moveTo>
                    <a:pt x="2978" y="83"/>
                  </a:moveTo>
                  <a:lnTo>
                    <a:pt x="3013" y="97"/>
                  </a:lnTo>
                  <a:lnTo>
                    <a:pt x="3020" y="78"/>
                  </a:lnTo>
                  <a:lnTo>
                    <a:pt x="2985" y="64"/>
                  </a:lnTo>
                  <a:lnTo>
                    <a:pt x="2978" y="83"/>
                  </a:lnTo>
                  <a:close/>
                  <a:moveTo>
                    <a:pt x="2907" y="55"/>
                  </a:moveTo>
                  <a:lnTo>
                    <a:pt x="2942" y="69"/>
                  </a:lnTo>
                  <a:lnTo>
                    <a:pt x="2949" y="50"/>
                  </a:lnTo>
                  <a:lnTo>
                    <a:pt x="2914" y="36"/>
                  </a:lnTo>
                  <a:lnTo>
                    <a:pt x="2907" y="55"/>
                  </a:lnTo>
                  <a:close/>
                  <a:moveTo>
                    <a:pt x="2836" y="26"/>
                  </a:moveTo>
                  <a:lnTo>
                    <a:pt x="2871" y="41"/>
                  </a:lnTo>
                  <a:lnTo>
                    <a:pt x="2878" y="22"/>
                  </a:lnTo>
                  <a:lnTo>
                    <a:pt x="2843" y="7"/>
                  </a:lnTo>
                  <a:lnTo>
                    <a:pt x="2836" y="26"/>
                  </a:lnTo>
                  <a:close/>
                  <a:moveTo>
                    <a:pt x="2772" y="31"/>
                  </a:moveTo>
                  <a:lnTo>
                    <a:pt x="2807" y="19"/>
                  </a:lnTo>
                  <a:lnTo>
                    <a:pt x="2803" y="0"/>
                  </a:lnTo>
                  <a:lnTo>
                    <a:pt x="2767" y="15"/>
                  </a:lnTo>
                  <a:lnTo>
                    <a:pt x="2772" y="31"/>
                  </a:lnTo>
                  <a:close/>
                  <a:moveTo>
                    <a:pt x="2701" y="57"/>
                  </a:moveTo>
                  <a:lnTo>
                    <a:pt x="2737" y="45"/>
                  </a:lnTo>
                  <a:lnTo>
                    <a:pt x="2732" y="26"/>
                  </a:lnTo>
                  <a:lnTo>
                    <a:pt x="2696" y="41"/>
                  </a:lnTo>
                  <a:lnTo>
                    <a:pt x="2701" y="57"/>
                  </a:lnTo>
                  <a:close/>
                  <a:moveTo>
                    <a:pt x="2630" y="83"/>
                  </a:moveTo>
                  <a:lnTo>
                    <a:pt x="2666" y="71"/>
                  </a:lnTo>
                  <a:lnTo>
                    <a:pt x="2661" y="52"/>
                  </a:lnTo>
                  <a:lnTo>
                    <a:pt x="2625" y="67"/>
                  </a:lnTo>
                  <a:lnTo>
                    <a:pt x="2630" y="83"/>
                  </a:lnTo>
                  <a:close/>
                  <a:moveTo>
                    <a:pt x="2559" y="109"/>
                  </a:moveTo>
                  <a:lnTo>
                    <a:pt x="2595" y="97"/>
                  </a:lnTo>
                  <a:lnTo>
                    <a:pt x="2590" y="78"/>
                  </a:lnTo>
                  <a:lnTo>
                    <a:pt x="2554" y="93"/>
                  </a:lnTo>
                  <a:lnTo>
                    <a:pt x="2559" y="109"/>
                  </a:lnTo>
                  <a:close/>
                  <a:moveTo>
                    <a:pt x="2488" y="135"/>
                  </a:moveTo>
                  <a:lnTo>
                    <a:pt x="2524" y="123"/>
                  </a:lnTo>
                  <a:lnTo>
                    <a:pt x="2519" y="104"/>
                  </a:lnTo>
                  <a:lnTo>
                    <a:pt x="2483" y="119"/>
                  </a:lnTo>
                  <a:lnTo>
                    <a:pt x="2488" y="135"/>
                  </a:lnTo>
                  <a:close/>
                  <a:moveTo>
                    <a:pt x="2417" y="161"/>
                  </a:moveTo>
                  <a:lnTo>
                    <a:pt x="2453" y="149"/>
                  </a:lnTo>
                  <a:lnTo>
                    <a:pt x="2448" y="130"/>
                  </a:lnTo>
                  <a:lnTo>
                    <a:pt x="2413" y="145"/>
                  </a:lnTo>
                  <a:lnTo>
                    <a:pt x="2417" y="161"/>
                  </a:lnTo>
                  <a:close/>
                  <a:moveTo>
                    <a:pt x="2346" y="187"/>
                  </a:moveTo>
                  <a:lnTo>
                    <a:pt x="2382" y="175"/>
                  </a:lnTo>
                  <a:lnTo>
                    <a:pt x="2375" y="156"/>
                  </a:lnTo>
                  <a:lnTo>
                    <a:pt x="2339" y="171"/>
                  </a:lnTo>
                  <a:lnTo>
                    <a:pt x="2346" y="187"/>
                  </a:lnTo>
                  <a:close/>
                  <a:moveTo>
                    <a:pt x="2275" y="213"/>
                  </a:moveTo>
                  <a:lnTo>
                    <a:pt x="2311" y="201"/>
                  </a:lnTo>
                  <a:lnTo>
                    <a:pt x="2304" y="182"/>
                  </a:lnTo>
                  <a:lnTo>
                    <a:pt x="2268" y="197"/>
                  </a:lnTo>
                  <a:lnTo>
                    <a:pt x="2275" y="213"/>
                  </a:lnTo>
                  <a:close/>
                  <a:moveTo>
                    <a:pt x="2204" y="239"/>
                  </a:moveTo>
                  <a:lnTo>
                    <a:pt x="2240" y="227"/>
                  </a:lnTo>
                  <a:lnTo>
                    <a:pt x="2233" y="208"/>
                  </a:lnTo>
                  <a:lnTo>
                    <a:pt x="2197" y="223"/>
                  </a:lnTo>
                  <a:lnTo>
                    <a:pt x="2204" y="239"/>
                  </a:lnTo>
                  <a:close/>
                  <a:moveTo>
                    <a:pt x="2133" y="265"/>
                  </a:moveTo>
                  <a:lnTo>
                    <a:pt x="2169" y="253"/>
                  </a:lnTo>
                  <a:lnTo>
                    <a:pt x="2162" y="235"/>
                  </a:lnTo>
                  <a:lnTo>
                    <a:pt x="2126" y="249"/>
                  </a:lnTo>
                  <a:lnTo>
                    <a:pt x="2133" y="265"/>
                  </a:lnTo>
                  <a:close/>
                  <a:moveTo>
                    <a:pt x="2063" y="294"/>
                  </a:moveTo>
                  <a:lnTo>
                    <a:pt x="2098" y="279"/>
                  </a:lnTo>
                  <a:lnTo>
                    <a:pt x="2091" y="263"/>
                  </a:lnTo>
                  <a:lnTo>
                    <a:pt x="2055" y="275"/>
                  </a:lnTo>
                  <a:lnTo>
                    <a:pt x="2063" y="294"/>
                  </a:lnTo>
                  <a:close/>
                  <a:moveTo>
                    <a:pt x="1992" y="320"/>
                  </a:moveTo>
                  <a:lnTo>
                    <a:pt x="2027" y="305"/>
                  </a:lnTo>
                  <a:lnTo>
                    <a:pt x="2020" y="289"/>
                  </a:lnTo>
                  <a:lnTo>
                    <a:pt x="1985" y="301"/>
                  </a:lnTo>
                  <a:lnTo>
                    <a:pt x="1992" y="320"/>
                  </a:lnTo>
                  <a:close/>
                  <a:moveTo>
                    <a:pt x="1921" y="346"/>
                  </a:moveTo>
                  <a:lnTo>
                    <a:pt x="1956" y="331"/>
                  </a:lnTo>
                  <a:lnTo>
                    <a:pt x="1949" y="315"/>
                  </a:lnTo>
                  <a:lnTo>
                    <a:pt x="1914" y="327"/>
                  </a:lnTo>
                  <a:lnTo>
                    <a:pt x="1921" y="346"/>
                  </a:lnTo>
                  <a:close/>
                  <a:moveTo>
                    <a:pt x="1850" y="372"/>
                  </a:moveTo>
                  <a:lnTo>
                    <a:pt x="1885" y="357"/>
                  </a:lnTo>
                  <a:lnTo>
                    <a:pt x="1878" y="341"/>
                  </a:lnTo>
                  <a:lnTo>
                    <a:pt x="1843" y="353"/>
                  </a:lnTo>
                  <a:lnTo>
                    <a:pt x="1850" y="372"/>
                  </a:lnTo>
                  <a:close/>
                  <a:moveTo>
                    <a:pt x="1779" y="398"/>
                  </a:moveTo>
                  <a:lnTo>
                    <a:pt x="1814" y="384"/>
                  </a:lnTo>
                  <a:lnTo>
                    <a:pt x="1807" y="367"/>
                  </a:lnTo>
                  <a:lnTo>
                    <a:pt x="1772" y="379"/>
                  </a:lnTo>
                  <a:lnTo>
                    <a:pt x="1779" y="398"/>
                  </a:lnTo>
                  <a:close/>
                  <a:moveTo>
                    <a:pt x="1708" y="424"/>
                  </a:moveTo>
                  <a:lnTo>
                    <a:pt x="1743" y="410"/>
                  </a:lnTo>
                  <a:lnTo>
                    <a:pt x="1736" y="393"/>
                  </a:lnTo>
                  <a:lnTo>
                    <a:pt x="1701" y="405"/>
                  </a:lnTo>
                  <a:lnTo>
                    <a:pt x="1708" y="424"/>
                  </a:lnTo>
                  <a:close/>
                  <a:moveTo>
                    <a:pt x="1637" y="450"/>
                  </a:moveTo>
                  <a:lnTo>
                    <a:pt x="1672" y="436"/>
                  </a:lnTo>
                  <a:lnTo>
                    <a:pt x="1665" y="419"/>
                  </a:lnTo>
                  <a:lnTo>
                    <a:pt x="1630" y="431"/>
                  </a:lnTo>
                  <a:lnTo>
                    <a:pt x="1637" y="450"/>
                  </a:lnTo>
                  <a:close/>
                  <a:moveTo>
                    <a:pt x="1566" y="476"/>
                  </a:moveTo>
                  <a:lnTo>
                    <a:pt x="1601" y="462"/>
                  </a:lnTo>
                  <a:lnTo>
                    <a:pt x="1594" y="445"/>
                  </a:lnTo>
                  <a:lnTo>
                    <a:pt x="1559" y="457"/>
                  </a:lnTo>
                  <a:lnTo>
                    <a:pt x="1566" y="476"/>
                  </a:lnTo>
                  <a:close/>
                  <a:moveTo>
                    <a:pt x="1495" y="502"/>
                  </a:moveTo>
                  <a:lnTo>
                    <a:pt x="1530" y="488"/>
                  </a:lnTo>
                  <a:lnTo>
                    <a:pt x="1523" y="471"/>
                  </a:lnTo>
                  <a:lnTo>
                    <a:pt x="1488" y="483"/>
                  </a:lnTo>
                  <a:lnTo>
                    <a:pt x="1495" y="502"/>
                  </a:lnTo>
                  <a:close/>
                  <a:moveTo>
                    <a:pt x="1424" y="528"/>
                  </a:moveTo>
                  <a:lnTo>
                    <a:pt x="1460" y="514"/>
                  </a:lnTo>
                  <a:lnTo>
                    <a:pt x="1452" y="497"/>
                  </a:lnTo>
                  <a:lnTo>
                    <a:pt x="1417" y="509"/>
                  </a:lnTo>
                  <a:lnTo>
                    <a:pt x="1424" y="528"/>
                  </a:lnTo>
                  <a:close/>
                  <a:moveTo>
                    <a:pt x="1353" y="554"/>
                  </a:moveTo>
                  <a:lnTo>
                    <a:pt x="1389" y="540"/>
                  </a:lnTo>
                  <a:lnTo>
                    <a:pt x="1381" y="523"/>
                  </a:lnTo>
                  <a:lnTo>
                    <a:pt x="1346" y="535"/>
                  </a:lnTo>
                  <a:lnTo>
                    <a:pt x="1353" y="554"/>
                  </a:lnTo>
                  <a:close/>
                  <a:moveTo>
                    <a:pt x="1282" y="580"/>
                  </a:moveTo>
                  <a:lnTo>
                    <a:pt x="1318" y="566"/>
                  </a:lnTo>
                  <a:lnTo>
                    <a:pt x="1311" y="549"/>
                  </a:lnTo>
                  <a:lnTo>
                    <a:pt x="1275" y="563"/>
                  </a:lnTo>
                  <a:lnTo>
                    <a:pt x="1282" y="580"/>
                  </a:lnTo>
                  <a:close/>
                  <a:moveTo>
                    <a:pt x="1211" y="606"/>
                  </a:moveTo>
                  <a:lnTo>
                    <a:pt x="1247" y="594"/>
                  </a:lnTo>
                  <a:lnTo>
                    <a:pt x="1240" y="575"/>
                  </a:lnTo>
                  <a:lnTo>
                    <a:pt x="1204" y="589"/>
                  </a:lnTo>
                  <a:lnTo>
                    <a:pt x="1211" y="606"/>
                  </a:lnTo>
                  <a:close/>
                  <a:moveTo>
                    <a:pt x="1140" y="632"/>
                  </a:moveTo>
                  <a:lnTo>
                    <a:pt x="1176" y="620"/>
                  </a:lnTo>
                  <a:lnTo>
                    <a:pt x="1169" y="601"/>
                  </a:lnTo>
                  <a:lnTo>
                    <a:pt x="1133" y="615"/>
                  </a:lnTo>
                  <a:lnTo>
                    <a:pt x="1140" y="632"/>
                  </a:lnTo>
                  <a:close/>
                  <a:moveTo>
                    <a:pt x="1069" y="658"/>
                  </a:moveTo>
                  <a:lnTo>
                    <a:pt x="1105" y="646"/>
                  </a:lnTo>
                  <a:lnTo>
                    <a:pt x="1098" y="627"/>
                  </a:lnTo>
                  <a:lnTo>
                    <a:pt x="1062" y="641"/>
                  </a:lnTo>
                  <a:lnTo>
                    <a:pt x="1069" y="658"/>
                  </a:lnTo>
                  <a:close/>
                  <a:moveTo>
                    <a:pt x="998" y="684"/>
                  </a:moveTo>
                  <a:lnTo>
                    <a:pt x="1034" y="672"/>
                  </a:lnTo>
                  <a:lnTo>
                    <a:pt x="1027" y="653"/>
                  </a:lnTo>
                  <a:lnTo>
                    <a:pt x="991" y="667"/>
                  </a:lnTo>
                  <a:lnTo>
                    <a:pt x="998" y="684"/>
                  </a:lnTo>
                  <a:close/>
                  <a:moveTo>
                    <a:pt x="927" y="710"/>
                  </a:moveTo>
                  <a:lnTo>
                    <a:pt x="963" y="698"/>
                  </a:lnTo>
                  <a:lnTo>
                    <a:pt x="956" y="679"/>
                  </a:lnTo>
                  <a:lnTo>
                    <a:pt x="920" y="693"/>
                  </a:lnTo>
                  <a:lnTo>
                    <a:pt x="927" y="710"/>
                  </a:lnTo>
                  <a:close/>
                  <a:moveTo>
                    <a:pt x="856" y="736"/>
                  </a:moveTo>
                  <a:lnTo>
                    <a:pt x="892" y="724"/>
                  </a:lnTo>
                  <a:lnTo>
                    <a:pt x="885" y="705"/>
                  </a:lnTo>
                  <a:lnTo>
                    <a:pt x="849" y="719"/>
                  </a:lnTo>
                  <a:lnTo>
                    <a:pt x="856" y="736"/>
                  </a:lnTo>
                  <a:close/>
                  <a:moveTo>
                    <a:pt x="783" y="762"/>
                  </a:moveTo>
                  <a:lnTo>
                    <a:pt x="821" y="750"/>
                  </a:lnTo>
                  <a:lnTo>
                    <a:pt x="814" y="731"/>
                  </a:lnTo>
                  <a:lnTo>
                    <a:pt x="778" y="745"/>
                  </a:lnTo>
                  <a:lnTo>
                    <a:pt x="783" y="762"/>
                  </a:lnTo>
                  <a:close/>
                  <a:moveTo>
                    <a:pt x="760" y="823"/>
                  </a:moveTo>
                  <a:lnTo>
                    <a:pt x="771" y="788"/>
                  </a:lnTo>
                  <a:lnTo>
                    <a:pt x="755" y="781"/>
                  </a:lnTo>
                  <a:lnTo>
                    <a:pt x="741" y="816"/>
                  </a:lnTo>
                  <a:lnTo>
                    <a:pt x="760" y="823"/>
                  </a:lnTo>
                  <a:close/>
                  <a:moveTo>
                    <a:pt x="734" y="894"/>
                  </a:moveTo>
                  <a:lnTo>
                    <a:pt x="745" y="859"/>
                  </a:lnTo>
                  <a:lnTo>
                    <a:pt x="729" y="852"/>
                  </a:lnTo>
                  <a:lnTo>
                    <a:pt x="715" y="887"/>
                  </a:lnTo>
                  <a:lnTo>
                    <a:pt x="734" y="894"/>
                  </a:lnTo>
                  <a:close/>
                  <a:moveTo>
                    <a:pt x="705" y="965"/>
                  </a:moveTo>
                  <a:lnTo>
                    <a:pt x="719" y="930"/>
                  </a:lnTo>
                  <a:lnTo>
                    <a:pt x="703" y="923"/>
                  </a:lnTo>
                  <a:lnTo>
                    <a:pt x="689" y="958"/>
                  </a:lnTo>
                  <a:lnTo>
                    <a:pt x="705" y="965"/>
                  </a:lnTo>
                  <a:close/>
                  <a:moveTo>
                    <a:pt x="679" y="1036"/>
                  </a:moveTo>
                  <a:lnTo>
                    <a:pt x="693" y="1001"/>
                  </a:lnTo>
                  <a:lnTo>
                    <a:pt x="674" y="994"/>
                  </a:lnTo>
                  <a:lnTo>
                    <a:pt x="663" y="1029"/>
                  </a:lnTo>
                  <a:lnTo>
                    <a:pt x="679" y="1036"/>
                  </a:lnTo>
                  <a:close/>
                  <a:moveTo>
                    <a:pt x="653" y="1107"/>
                  </a:moveTo>
                  <a:lnTo>
                    <a:pt x="667" y="1072"/>
                  </a:lnTo>
                  <a:lnTo>
                    <a:pt x="648" y="1065"/>
                  </a:lnTo>
                  <a:lnTo>
                    <a:pt x="637" y="1100"/>
                  </a:lnTo>
                  <a:lnTo>
                    <a:pt x="653" y="1107"/>
                  </a:lnTo>
                  <a:close/>
                  <a:moveTo>
                    <a:pt x="627" y="1178"/>
                  </a:moveTo>
                  <a:lnTo>
                    <a:pt x="641" y="1143"/>
                  </a:lnTo>
                  <a:lnTo>
                    <a:pt x="622" y="1136"/>
                  </a:lnTo>
                  <a:lnTo>
                    <a:pt x="608" y="1171"/>
                  </a:lnTo>
                  <a:lnTo>
                    <a:pt x="627" y="1178"/>
                  </a:lnTo>
                  <a:close/>
                  <a:moveTo>
                    <a:pt x="601" y="1249"/>
                  </a:moveTo>
                  <a:lnTo>
                    <a:pt x="613" y="1214"/>
                  </a:lnTo>
                  <a:lnTo>
                    <a:pt x="596" y="1207"/>
                  </a:lnTo>
                  <a:lnTo>
                    <a:pt x="582" y="1242"/>
                  </a:lnTo>
                  <a:lnTo>
                    <a:pt x="601" y="1249"/>
                  </a:lnTo>
                  <a:close/>
                  <a:moveTo>
                    <a:pt x="575" y="1320"/>
                  </a:moveTo>
                  <a:lnTo>
                    <a:pt x="587" y="1285"/>
                  </a:lnTo>
                  <a:lnTo>
                    <a:pt x="570" y="1278"/>
                  </a:lnTo>
                  <a:lnTo>
                    <a:pt x="556" y="1313"/>
                  </a:lnTo>
                  <a:lnTo>
                    <a:pt x="575" y="1320"/>
                  </a:lnTo>
                  <a:close/>
                  <a:moveTo>
                    <a:pt x="547" y="1391"/>
                  </a:moveTo>
                  <a:lnTo>
                    <a:pt x="561" y="1356"/>
                  </a:lnTo>
                  <a:lnTo>
                    <a:pt x="542" y="1348"/>
                  </a:lnTo>
                  <a:lnTo>
                    <a:pt x="530" y="1384"/>
                  </a:lnTo>
                  <a:lnTo>
                    <a:pt x="547" y="1391"/>
                  </a:lnTo>
                  <a:close/>
                  <a:moveTo>
                    <a:pt x="521" y="1462"/>
                  </a:moveTo>
                  <a:lnTo>
                    <a:pt x="535" y="1427"/>
                  </a:lnTo>
                  <a:lnTo>
                    <a:pt x="516" y="1419"/>
                  </a:lnTo>
                  <a:lnTo>
                    <a:pt x="504" y="1455"/>
                  </a:lnTo>
                  <a:lnTo>
                    <a:pt x="521" y="1462"/>
                  </a:lnTo>
                  <a:close/>
                  <a:moveTo>
                    <a:pt x="495" y="1533"/>
                  </a:moveTo>
                  <a:lnTo>
                    <a:pt x="509" y="1498"/>
                  </a:lnTo>
                  <a:lnTo>
                    <a:pt x="490" y="1490"/>
                  </a:lnTo>
                  <a:lnTo>
                    <a:pt x="478" y="1526"/>
                  </a:lnTo>
                  <a:lnTo>
                    <a:pt x="495" y="1533"/>
                  </a:lnTo>
                  <a:close/>
                  <a:moveTo>
                    <a:pt x="469" y="1604"/>
                  </a:moveTo>
                  <a:lnTo>
                    <a:pt x="480" y="1568"/>
                  </a:lnTo>
                  <a:lnTo>
                    <a:pt x="464" y="1561"/>
                  </a:lnTo>
                  <a:lnTo>
                    <a:pt x="450" y="1597"/>
                  </a:lnTo>
                  <a:lnTo>
                    <a:pt x="469" y="1604"/>
                  </a:lnTo>
                  <a:close/>
                  <a:moveTo>
                    <a:pt x="443" y="1675"/>
                  </a:moveTo>
                  <a:lnTo>
                    <a:pt x="454" y="1639"/>
                  </a:lnTo>
                  <a:lnTo>
                    <a:pt x="438" y="1632"/>
                  </a:lnTo>
                  <a:lnTo>
                    <a:pt x="424" y="1668"/>
                  </a:lnTo>
                  <a:lnTo>
                    <a:pt x="443" y="1675"/>
                  </a:lnTo>
                  <a:close/>
                  <a:moveTo>
                    <a:pt x="417" y="1746"/>
                  </a:moveTo>
                  <a:lnTo>
                    <a:pt x="428" y="1710"/>
                  </a:lnTo>
                  <a:lnTo>
                    <a:pt x="412" y="1703"/>
                  </a:lnTo>
                  <a:lnTo>
                    <a:pt x="398" y="1739"/>
                  </a:lnTo>
                  <a:lnTo>
                    <a:pt x="417" y="1746"/>
                  </a:lnTo>
                  <a:close/>
                  <a:moveTo>
                    <a:pt x="388" y="1817"/>
                  </a:moveTo>
                  <a:lnTo>
                    <a:pt x="402" y="1781"/>
                  </a:lnTo>
                  <a:lnTo>
                    <a:pt x="384" y="1774"/>
                  </a:lnTo>
                  <a:lnTo>
                    <a:pt x="372" y="1810"/>
                  </a:lnTo>
                  <a:lnTo>
                    <a:pt x="388" y="1817"/>
                  </a:lnTo>
                  <a:close/>
                  <a:moveTo>
                    <a:pt x="362" y="1888"/>
                  </a:moveTo>
                  <a:lnTo>
                    <a:pt x="376" y="1852"/>
                  </a:lnTo>
                  <a:lnTo>
                    <a:pt x="358" y="1845"/>
                  </a:lnTo>
                  <a:lnTo>
                    <a:pt x="346" y="1881"/>
                  </a:lnTo>
                  <a:lnTo>
                    <a:pt x="362" y="1888"/>
                  </a:lnTo>
                  <a:close/>
                  <a:moveTo>
                    <a:pt x="336" y="1959"/>
                  </a:moveTo>
                  <a:lnTo>
                    <a:pt x="350" y="1923"/>
                  </a:lnTo>
                  <a:lnTo>
                    <a:pt x="332" y="1916"/>
                  </a:lnTo>
                  <a:lnTo>
                    <a:pt x="317" y="1952"/>
                  </a:lnTo>
                  <a:lnTo>
                    <a:pt x="336" y="1959"/>
                  </a:lnTo>
                  <a:close/>
                  <a:moveTo>
                    <a:pt x="310" y="2030"/>
                  </a:moveTo>
                  <a:lnTo>
                    <a:pt x="322" y="1994"/>
                  </a:lnTo>
                  <a:lnTo>
                    <a:pt x="306" y="1987"/>
                  </a:lnTo>
                  <a:lnTo>
                    <a:pt x="291" y="2023"/>
                  </a:lnTo>
                  <a:lnTo>
                    <a:pt x="310" y="2030"/>
                  </a:lnTo>
                  <a:close/>
                  <a:moveTo>
                    <a:pt x="284" y="2101"/>
                  </a:moveTo>
                  <a:lnTo>
                    <a:pt x="296" y="2065"/>
                  </a:lnTo>
                  <a:lnTo>
                    <a:pt x="279" y="2058"/>
                  </a:lnTo>
                  <a:lnTo>
                    <a:pt x="265" y="2094"/>
                  </a:lnTo>
                  <a:lnTo>
                    <a:pt x="284" y="2101"/>
                  </a:lnTo>
                  <a:close/>
                  <a:moveTo>
                    <a:pt x="256" y="2172"/>
                  </a:moveTo>
                  <a:lnTo>
                    <a:pt x="270" y="2136"/>
                  </a:lnTo>
                  <a:lnTo>
                    <a:pt x="253" y="2129"/>
                  </a:lnTo>
                  <a:lnTo>
                    <a:pt x="239" y="2164"/>
                  </a:lnTo>
                  <a:lnTo>
                    <a:pt x="256" y="2172"/>
                  </a:lnTo>
                  <a:close/>
                  <a:moveTo>
                    <a:pt x="230" y="2243"/>
                  </a:moveTo>
                  <a:lnTo>
                    <a:pt x="244" y="2207"/>
                  </a:lnTo>
                  <a:lnTo>
                    <a:pt x="225" y="2200"/>
                  </a:lnTo>
                  <a:lnTo>
                    <a:pt x="213" y="2235"/>
                  </a:lnTo>
                  <a:lnTo>
                    <a:pt x="230" y="2243"/>
                  </a:lnTo>
                  <a:close/>
                  <a:moveTo>
                    <a:pt x="204" y="2313"/>
                  </a:moveTo>
                  <a:lnTo>
                    <a:pt x="218" y="2278"/>
                  </a:lnTo>
                  <a:lnTo>
                    <a:pt x="199" y="2271"/>
                  </a:lnTo>
                  <a:lnTo>
                    <a:pt x="187" y="2306"/>
                  </a:lnTo>
                  <a:lnTo>
                    <a:pt x="204" y="2313"/>
                  </a:lnTo>
                  <a:close/>
                  <a:moveTo>
                    <a:pt x="178" y="2384"/>
                  </a:moveTo>
                  <a:lnTo>
                    <a:pt x="190" y="2349"/>
                  </a:lnTo>
                  <a:lnTo>
                    <a:pt x="173" y="2342"/>
                  </a:lnTo>
                  <a:lnTo>
                    <a:pt x="159" y="2377"/>
                  </a:lnTo>
                  <a:lnTo>
                    <a:pt x="178" y="2384"/>
                  </a:lnTo>
                  <a:close/>
                  <a:moveTo>
                    <a:pt x="152" y="2455"/>
                  </a:moveTo>
                  <a:lnTo>
                    <a:pt x="164" y="2420"/>
                  </a:lnTo>
                  <a:lnTo>
                    <a:pt x="147" y="2413"/>
                  </a:lnTo>
                  <a:lnTo>
                    <a:pt x="133" y="2448"/>
                  </a:lnTo>
                  <a:lnTo>
                    <a:pt x="152" y="2455"/>
                  </a:lnTo>
                  <a:close/>
                  <a:moveTo>
                    <a:pt x="126" y="2526"/>
                  </a:moveTo>
                  <a:lnTo>
                    <a:pt x="138" y="2491"/>
                  </a:lnTo>
                  <a:lnTo>
                    <a:pt x="121" y="2484"/>
                  </a:lnTo>
                  <a:lnTo>
                    <a:pt x="107" y="2519"/>
                  </a:lnTo>
                  <a:lnTo>
                    <a:pt x="126" y="2526"/>
                  </a:lnTo>
                  <a:close/>
                  <a:moveTo>
                    <a:pt x="97" y="2597"/>
                  </a:moveTo>
                  <a:lnTo>
                    <a:pt x="112" y="2562"/>
                  </a:lnTo>
                  <a:lnTo>
                    <a:pt x="93" y="2555"/>
                  </a:lnTo>
                  <a:lnTo>
                    <a:pt x="81" y="2590"/>
                  </a:lnTo>
                  <a:lnTo>
                    <a:pt x="97" y="2597"/>
                  </a:lnTo>
                  <a:close/>
                  <a:moveTo>
                    <a:pt x="71" y="2668"/>
                  </a:moveTo>
                  <a:lnTo>
                    <a:pt x="86" y="2633"/>
                  </a:lnTo>
                  <a:lnTo>
                    <a:pt x="67" y="2626"/>
                  </a:lnTo>
                  <a:lnTo>
                    <a:pt x="55" y="2661"/>
                  </a:lnTo>
                  <a:lnTo>
                    <a:pt x="71" y="2668"/>
                  </a:lnTo>
                  <a:close/>
                  <a:moveTo>
                    <a:pt x="45" y="2739"/>
                  </a:moveTo>
                  <a:lnTo>
                    <a:pt x="60" y="2704"/>
                  </a:lnTo>
                  <a:lnTo>
                    <a:pt x="41" y="2697"/>
                  </a:lnTo>
                  <a:lnTo>
                    <a:pt x="29" y="2732"/>
                  </a:lnTo>
                  <a:lnTo>
                    <a:pt x="45" y="2739"/>
                  </a:lnTo>
                  <a:close/>
                  <a:moveTo>
                    <a:pt x="19" y="2810"/>
                  </a:moveTo>
                  <a:lnTo>
                    <a:pt x="31" y="2775"/>
                  </a:lnTo>
                  <a:lnTo>
                    <a:pt x="15" y="2768"/>
                  </a:lnTo>
                  <a:lnTo>
                    <a:pt x="0" y="2803"/>
                  </a:lnTo>
                  <a:lnTo>
                    <a:pt x="19" y="2810"/>
                  </a:lnTo>
                  <a:close/>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6"/>
            <p:cNvSpPr>
              <a:spLocks noEditPoints="1"/>
            </p:cNvSpPr>
            <p:nvPr/>
          </p:nvSpPr>
          <p:spPr bwMode="auto">
            <a:xfrm>
              <a:off x="3969053" y="2746268"/>
              <a:ext cx="2131391" cy="1510043"/>
            </a:xfrm>
            <a:custGeom>
              <a:avLst/>
              <a:gdLst>
                <a:gd name="T0" fmla="*/ 106 w 2878"/>
                <a:gd name="T1" fmla="*/ 1977 h 2039"/>
                <a:gd name="T2" fmla="*/ 142 w 2878"/>
                <a:gd name="T3" fmla="*/ 1966 h 2039"/>
                <a:gd name="T4" fmla="*/ 220 w 2878"/>
                <a:gd name="T5" fmla="*/ 1954 h 2039"/>
                <a:gd name="T6" fmla="*/ 324 w 2878"/>
                <a:gd name="T7" fmla="*/ 1914 h 2039"/>
                <a:gd name="T8" fmla="*/ 388 w 2878"/>
                <a:gd name="T9" fmla="*/ 1866 h 2039"/>
                <a:gd name="T10" fmla="*/ 530 w 2878"/>
                <a:gd name="T11" fmla="*/ 1812 h 2039"/>
                <a:gd name="T12" fmla="*/ 563 w 2878"/>
                <a:gd name="T13" fmla="*/ 1798 h 2039"/>
                <a:gd name="T14" fmla="*/ 641 w 2878"/>
                <a:gd name="T15" fmla="*/ 1788 h 2039"/>
                <a:gd name="T16" fmla="*/ 747 w 2878"/>
                <a:gd name="T17" fmla="*/ 1746 h 2039"/>
                <a:gd name="T18" fmla="*/ 811 w 2878"/>
                <a:gd name="T19" fmla="*/ 1701 h 2039"/>
                <a:gd name="T20" fmla="*/ 951 w 2878"/>
                <a:gd name="T21" fmla="*/ 1644 h 2039"/>
                <a:gd name="T22" fmla="*/ 986 w 2878"/>
                <a:gd name="T23" fmla="*/ 1632 h 2039"/>
                <a:gd name="T24" fmla="*/ 1064 w 2878"/>
                <a:gd name="T25" fmla="*/ 1620 h 2039"/>
                <a:gd name="T26" fmla="*/ 1168 w 2878"/>
                <a:gd name="T27" fmla="*/ 1580 h 2039"/>
                <a:gd name="T28" fmla="*/ 1232 w 2878"/>
                <a:gd name="T29" fmla="*/ 1533 h 2039"/>
                <a:gd name="T30" fmla="*/ 1374 w 2878"/>
                <a:gd name="T31" fmla="*/ 1478 h 2039"/>
                <a:gd name="T32" fmla="*/ 1409 w 2878"/>
                <a:gd name="T33" fmla="*/ 1464 h 2039"/>
                <a:gd name="T34" fmla="*/ 1485 w 2878"/>
                <a:gd name="T35" fmla="*/ 1455 h 2039"/>
                <a:gd name="T36" fmla="*/ 1591 w 2878"/>
                <a:gd name="T37" fmla="*/ 1412 h 2039"/>
                <a:gd name="T38" fmla="*/ 1655 w 2878"/>
                <a:gd name="T39" fmla="*/ 1367 h 2039"/>
                <a:gd name="T40" fmla="*/ 1795 w 2878"/>
                <a:gd name="T41" fmla="*/ 1310 h 2039"/>
                <a:gd name="T42" fmla="*/ 1830 w 2878"/>
                <a:gd name="T43" fmla="*/ 1299 h 2039"/>
                <a:gd name="T44" fmla="*/ 1908 w 2878"/>
                <a:gd name="T45" fmla="*/ 1287 h 2039"/>
                <a:gd name="T46" fmla="*/ 2015 w 2878"/>
                <a:gd name="T47" fmla="*/ 1247 h 2039"/>
                <a:gd name="T48" fmla="*/ 2076 w 2878"/>
                <a:gd name="T49" fmla="*/ 1199 h 2039"/>
                <a:gd name="T50" fmla="*/ 2218 w 2878"/>
                <a:gd name="T51" fmla="*/ 1145 h 2039"/>
                <a:gd name="T52" fmla="*/ 2254 w 2878"/>
                <a:gd name="T53" fmla="*/ 1131 h 2039"/>
                <a:gd name="T54" fmla="*/ 2329 w 2878"/>
                <a:gd name="T55" fmla="*/ 1121 h 2039"/>
                <a:gd name="T56" fmla="*/ 2436 w 2878"/>
                <a:gd name="T57" fmla="*/ 1079 h 2039"/>
                <a:gd name="T58" fmla="*/ 2500 w 2878"/>
                <a:gd name="T59" fmla="*/ 1034 h 2039"/>
                <a:gd name="T60" fmla="*/ 2639 w 2878"/>
                <a:gd name="T61" fmla="*/ 977 h 2039"/>
                <a:gd name="T62" fmla="*/ 2675 w 2878"/>
                <a:gd name="T63" fmla="*/ 965 h 2039"/>
                <a:gd name="T64" fmla="*/ 2753 w 2878"/>
                <a:gd name="T65" fmla="*/ 953 h 2039"/>
                <a:gd name="T66" fmla="*/ 2850 w 2878"/>
                <a:gd name="T67" fmla="*/ 894 h 2039"/>
                <a:gd name="T68" fmla="*/ 2781 w 2878"/>
                <a:gd name="T69" fmla="*/ 878 h 2039"/>
                <a:gd name="T70" fmla="*/ 2748 w 2878"/>
                <a:gd name="T71" fmla="*/ 861 h 2039"/>
                <a:gd name="T72" fmla="*/ 2686 w 2878"/>
                <a:gd name="T73" fmla="*/ 811 h 2039"/>
                <a:gd name="T74" fmla="*/ 2585 w 2878"/>
                <a:gd name="T75" fmla="*/ 762 h 2039"/>
                <a:gd name="T76" fmla="*/ 2509 w 2878"/>
                <a:gd name="T77" fmla="*/ 745 h 2039"/>
                <a:gd name="T78" fmla="*/ 2372 w 2878"/>
                <a:gd name="T79" fmla="*/ 679 h 2039"/>
                <a:gd name="T80" fmla="*/ 2339 w 2878"/>
                <a:gd name="T81" fmla="*/ 662 h 2039"/>
                <a:gd name="T82" fmla="*/ 2280 w 2878"/>
                <a:gd name="T83" fmla="*/ 613 h 2039"/>
                <a:gd name="T84" fmla="*/ 2178 w 2878"/>
                <a:gd name="T85" fmla="*/ 563 h 2039"/>
                <a:gd name="T86" fmla="*/ 2100 w 2878"/>
                <a:gd name="T87" fmla="*/ 547 h 2039"/>
                <a:gd name="T88" fmla="*/ 1965 w 2878"/>
                <a:gd name="T89" fmla="*/ 480 h 2039"/>
                <a:gd name="T90" fmla="*/ 1930 w 2878"/>
                <a:gd name="T91" fmla="*/ 464 h 2039"/>
                <a:gd name="T92" fmla="*/ 1871 w 2878"/>
                <a:gd name="T93" fmla="*/ 414 h 2039"/>
                <a:gd name="T94" fmla="*/ 1769 w 2878"/>
                <a:gd name="T95" fmla="*/ 364 h 2039"/>
                <a:gd name="T96" fmla="*/ 1693 w 2878"/>
                <a:gd name="T97" fmla="*/ 348 h 2039"/>
                <a:gd name="T98" fmla="*/ 1556 w 2878"/>
                <a:gd name="T99" fmla="*/ 282 h 2039"/>
                <a:gd name="T100" fmla="*/ 1523 w 2878"/>
                <a:gd name="T101" fmla="*/ 265 h 2039"/>
                <a:gd name="T102" fmla="*/ 1461 w 2878"/>
                <a:gd name="T103" fmla="*/ 215 h 2039"/>
                <a:gd name="T104" fmla="*/ 1360 w 2878"/>
                <a:gd name="T105" fmla="*/ 166 h 2039"/>
                <a:gd name="T106" fmla="*/ 1284 w 2878"/>
                <a:gd name="T107" fmla="*/ 149 h 2039"/>
                <a:gd name="T108" fmla="*/ 1147 w 2878"/>
                <a:gd name="T109" fmla="*/ 83 h 2039"/>
                <a:gd name="T110" fmla="*/ 1114 w 2878"/>
                <a:gd name="T111" fmla="*/ 66 h 2039"/>
                <a:gd name="T112" fmla="*/ 1055 w 2878"/>
                <a:gd name="T113" fmla="*/ 17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78" h="2039">
                  <a:moveTo>
                    <a:pt x="35" y="2006"/>
                  </a:moveTo>
                  <a:lnTo>
                    <a:pt x="0" y="2020"/>
                  </a:lnTo>
                  <a:lnTo>
                    <a:pt x="7" y="2039"/>
                  </a:lnTo>
                  <a:lnTo>
                    <a:pt x="43" y="2025"/>
                  </a:lnTo>
                  <a:lnTo>
                    <a:pt x="35" y="2006"/>
                  </a:lnTo>
                  <a:close/>
                  <a:moveTo>
                    <a:pt x="106" y="1977"/>
                  </a:moveTo>
                  <a:lnTo>
                    <a:pt x="71" y="1992"/>
                  </a:lnTo>
                  <a:lnTo>
                    <a:pt x="78" y="2011"/>
                  </a:lnTo>
                  <a:lnTo>
                    <a:pt x="113" y="1996"/>
                  </a:lnTo>
                  <a:lnTo>
                    <a:pt x="106" y="1977"/>
                  </a:lnTo>
                  <a:close/>
                  <a:moveTo>
                    <a:pt x="177" y="1951"/>
                  </a:moveTo>
                  <a:lnTo>
                    <a:pt x="142" y="1966"/>
                  </a:lnTo>
                  <a:lnTo>
                    <a:pt x="149" y="1982"/>
                  </a:lnTo>
                  <a:lnTo>
                    <a:pt x="184" y="1968"/>
                  </a:lnTo>
                  <a:lnTo>
                    <a:pt x="177" y="1951"/>
                  </a:lnTo>
                  <a:close/>
                  <a:moveTo>
                    <a:pt x="248" y="1923"/>
                  </a:moveTo>
                  <a:lnTo>
                    <a:pt x="213" y="1937"/>
                  </a:lnTo>
                  <a:lnTo>
                    <a:pt x="220" y="1954"/>
                  </a:lnTo>
                  <a:lnTo>
                    <a:pt x="253" y="1940"/>
                  </a:lnTo>
                  <a:lnTo>
                    <a:pt x="248" y="1923"/>
                  </a:lnTo>
                  <a:close/>
                  <a:moveTo>
                    <a:pt x="317" y="1895"/>
                  </a:moveTo>
                  <a:lnTo>
                    <a:pt x="281" y="1909"/>
                  </a:lnTo>
                  <a:lnTo>
                    <a:pt x="288" y="1928"/>
                  </a:lnTo>
                  <a:lnTo>
                    <a:pt x="324" y="1914"/>
                  </a:lnTo>
                  <a:lnTo>
                    <a:pt x="317" y="1895"/>
                  </a:lnTo>
                  <a:close/>
                  <a:moveTo>
                    <a:pt x="388" y="1866"/>
                  </a:moveTo>
                  <a:lnTo>
                    <a:pt x="352" y="1880"/>
                  </a:lnTo>
                  <a:lnTo>
                    <a:pt x="359" y="1899"/>
                  </a:lnTo>
                  <a:lnTo>
                    <a:pt x="395" y="1885"/>
                  </a:lnTo>
                  <a:lnTo>
                    <a:pt x="388" y="1866"/>
                  </a:lnTo>
                  <a:close/>
                  <a:moveTo>
                    <a:pt x="459" y="1840"/>
                  </a:moveTo>
                  <a:lnTo>
                    <a:pt x="423" y="1854"/>
                  </a:lnTo>
                  <a:lnTo>
                    <a:pt x="430" y="1871"/>
                  </a:lnTo>
                  <a:lnTo>
                    <a:pt x="466" y="1857"/>
                  </a:lnTo>
                  <a:lnTo>
                    <a:pt x="459" y="1840"/>
                  </a:lnTo>
                  <a:close/>
                  <a:moveTo>
                    <a:pt x="530" y="1812"/>
                  </a:moveTo>
                  <a:lnTo>
                    <a:pt x="494" y="1826"/>
                  </a:lnTo>
                  <a:lnTo>
                    <a:pt x="501" y="1843"/>
                  </a:lnTo>
                  <a:lnTo>
                    <a:pt x="537" y="1828"/>
                  </a:lnTo>
                  <a:lnTo>
                    <a:pt x="530" y="1812"/>
                  </a:lnTo>
                  <a:close/>
                  <a:moveTo>
                    <a:pt x="598" y="1784"/>
                  </a:moveTo>
                  <a:lnTo>
                    <a:pt x="563" y="1798"/>
                  </a:lnTo>
                  <a:lnTo>
                    <a:pt x="570" y="1817"/>
                  </a:lnTo>
                  <a:lnTo>
                    <a:pt x="605" y="1802"/>
                  </a:lnTo>
                  <a:lnTo>
                    <a:pt x="598" y="1784"/>
                  </a:lnTo>
                  <a:close/>
                  <a:moveTo>
                    <a:pt x="669" y="1755"/>
                  </a:moveTo>
                  <a:lnTo>
                    <a:pt x="634" y="1769"/>
                  </a:lnTo>
                  <a:lnTo>
                    <a:pt x="641" y="1788"/>
                  </a:lnTo>
                  <a:lnTo>
                    <a:pt x="676" y="1774"/>
                  </a:lnTo>
                  <a:lnTo>
                    <a:pt x="669" y="1755"/>
                  </a:lnTo>
                  <a:close/>
                  <a:moveTo>
                    <a:pt x="740" y="1729"/>
                  </a:moveTo>
                  <a:lnTo>
                    <a:pt x="705" y="1743"/>
                  </a:lnTo>
                  <a:lnTo>
                    <a:pt x="712" y="1760"/>
                  </a:lnTo>
                  <a:lnTo>
                    <a:pt x="747" y="1746"/>
                  </a:lnTo>
                  <a:lnTo>
                    <a:pt x="740" y="1729"/>
                  </a:lnTo>
                  <a:close/>
                  <a:moveTo>
                    <a:pt x="811" y="1701"/>
                  </a:moveTo>
                  <a:lnTo>
                    <a:pt x="776" y="1715"/>
                  </a:lnTo>
                  <a:lnTo>
                    <a:pt x="783" y="1731"/>
                  </a:lnTo>
                  <a:lnTo>
                    <a:pt x="818" y="1717"/>
                  </a:lnTo>
                  <a:lnTo>
                    <a:pt x="811" y="1701"/>
                  </a:lnTo>
                  <a:close/>
                  <a:moveTo>
                    <a:pt x="880" y="1672"/>
                  </a:moveTo>
                  <a:lnTo>
                    <a:pt x="847" y="1687"/>
                  </a:lnTo>
                  <a:lnTo>
                    <a:pt x="851" y="1705"/>
                  </a:lnTo>
                  <a:lnTo>
                    <a:pt x="887" y="1691"/>
                  </a:lnTo>
                  <a:lnTo>
                    <a:pt x="880" y="1672"/>
                  </a:lnTo>
                  <a:close/>
                  <a:moveTo>
                    <a:pt x="951" y="1644"/>
                  </a:moveTo>
                  <a:lnTo>
                    <a:pt x="915" y="1658"/>
                  </a:lnTo>
                  <a:lnTo>
                    <a:pt x="922" y="1677"/>
                  </a:lnTo>
                  <a:lnTo>
                    <a:pt x="958" y="1663"/>
                  </a:lnTo>
                  <a:lnTo>
                    <a:pt x="951" y="1644"/>
                  </a:lnTo>
                  <a:close/>
                  <a:moveTo>
                    <a:pt x="1022" y="1618"/>
                  </a:moveTo>
                  <a:lnTo>
                    <a:pt x="986" y="1632"/>
                  </a:lnTo>
                  <a:lnTo>
                    <a:pt x="993" y="1649"/>
                  </a:lnTo>
                  <a:lnTo>
                    <a:pt x="1029" y="1635"/>
                  </a:lnTo>
                  <a:lnTo>
                    <a:pt x="1022" y="1618"/>
                  </a:lnTo>
                  <a:close/>
                  <a:moveTo>
                    <a:pt x="1092" y="1590"/>
                  </a:moveTo>
                  <a:lnTo>
                    <a:pt x="1057" y="1604"/>
                  </a:lnTo>
                  <a:lnTo>
                    <a:pt x="1064" y="1620"/>
                  </a:lnTo>
                  <a:lnTo>
                    <a:pt x="1100" y="1606"/>
                  </a:lnTo>
                  <a:lnTo>
                    <a:pt x="1092" y="1590"/>
                  </a:lnTo>
                  <a:close/>
                  <a:moveTo>
                    <a:pt x="1161" y="1561"/>
                  </a:moveTo>
                  <a:lnTo>
                    <a:pt x="1128" y="1575"/>
                  </a:lnTo>
                  <a:lnTo>
                    <a:pt x="1133" y="1592"/>
                  </a:lnTo>
                  <a:lnTo>
                    <a:pt x="1168" y="1580"/>
                  </a:lnTo>
                  <a:lnTo>
                    <a:pt x="1161" y="1561"/>
                  </a:lnTo>
                  <a:close/>
                  <a:moveTo>
                    <a:pt x="1232" y="1533"/>
                  </a:moveTo>
                  <a:lnTo>
                    <a:pt x="1197" y="1547"/>
                  </a:lnTo>
                  <a:lnTo>
                    <a:pt x="1204" y="1566"/>
                  </a:lnTo>
                  <a:lnTo>
                    <a:pt x="1239" y="1552"/>
                  </a:lnTo>
                  <a:lnTo>
                    <a:pt x="1232" y="1533"/>
                  </a:lnTo>
                  <a:close/>
                  <a:moveTo>
                    <a:pt x="1303" y="1507"/>
                  </a:moveTo>
                  <a:lnTo>
                    <a:pt x="1267" y="1521"/>
                  </a:lnTo>
                  <a:lnTo>
                    <a:pt x="1275" y="1538"/>
                  </a:lnTo>
                  <a:lnTo>
                    <a:pt x="1310" y="1523"/>
                  </a:lnTo>
                  <a:lnTo>
                    <a:pt x="1303" y="1507"/>
                  </a:lnTo>
                  <a:close/>
                  <a:moveTo>
                    <a:pt x="1374" y="1478"/>
                  </a:moveTo>
                  <a:lnTo>
                    <a:pt x="1338" y="1493"/>
                  </a:lnTo>
                  <a:lnTo>
                    <a:pt x="1346" y="1509"/>
                  </a:lnTo>
                  <a:lnTo>
                    <a:pt x="1381" y="1495"/>
                  </a:lnTo>
                  <a:lnTo>
                    <a:pt x="1374" y="1478"/>
                  </a:lnTo>
                  <a:close/>
                  <a:moveTo>
                    <a:pt x="1442" y="1450"/>
                  </a:moveTo>
                  <a:lnTo>
                    <a:pt x="1409" y="1464"/>
                  </a:lnTo>
                  <a:lnTo>
                    <a:pt x="1416" y="1481"/>
                  </a:lnTo>
                  <a:lnTo>
                    <a:pt x="1450" y="1469"/>
                  </a:lnTo>
                  <a:lnTo>
                    <a:pt x="1442" y="1450"/>
                  </a:lnTo>
                  <a:close/>
                  <a:moveTo>
                    <a:pt x="1513" y="1422"/>
                  </a:moveTo>
                  <a:lnTo>
                    <a:pt x="1478" y="1436"/>
                  </a:lnTo>
                  <a:lnTo>
                    <a:pt x="1485" y="1455"/>
                  </a:lnTo>
                  <a:lnTo>
                    <a:pt x="1521" y="1441"/>
                  </a:lnTo>
                  <a:lnTo>
                    <a:pt x="1513" y="1422"/>
                  </a:lnTo>
                  <a:close/>
                  <a:moveTo>
                    <a:pt x="1584" y="1396"/>
                  </a:moveTo>
                  <a:lnTo>
                    <a:pt x="1549" y="1410"/>
                  </a:lnTo>
                  <a:lnTo>
                    <a:pt x="1556" y="1426"/>
                  </a:lnTo>
                  <a:lnTo>
                    <a:pt x="1591" y="1412"/>
                  </a:lnTo>
                  <a:lnTo>
                    <a:pt x="1584" y="1396"/>
                  </a:lnTo>
                  <a:close/>
                  <a:moveTo>
                    <a:pt x="1655" y="1367"/>
                  </a:moveTo>
                  <a:lnTo>
                    <a:pt x="1620" y="1381"/>
                  </a:lnTo>
                  <a:lnTo>
                    <a:pt x="1627" y="1398"/>
                  </a:lnTo>
                  <a:lnTo>
                    <a:pt x="1662" y="1384"/>
                  </a:lnTo>
                  <a:lnTo>
                    <a:pt x="1655" y="1367"/>
                  </a:lnTo>
                  <a:close/>
                  <a:moveTo>
                    <a:pt x="1726" y="1339"/>
                  </a:moveTo>
                  <a:lnTo>
                    <a:pt x="1691" y="1353"/>
                  </a:lnTo>
                  <a:lnTo>
                    <a:pt x="1698" y="1370"/>
                  </a:lnTo>
                  <a:lnTo>
                    <a:pt x="1731" y="1358"/>
                  </a:lnTo>
                  <a:lnTo>
                    <a:pt x="1726" y="1339"/>
                  </a:lnTo>
                  <a:close/>
                  <a:moveTo>
                    <a:pt x="1795" y="1310"/>
                  </a:moveTo>
                  <a:lnTo>
                    <a:pt x="1759" y="1325"/>
                  </a:lnTo>
                  <a:lnTo>
                    <a:pt x="1766" y="1344"/>
                  </a:lnTo>
                  <a:lnTo>
                    <a:pt x="1802" y="1329"/>
                  </a:lnTo>
                  <a:lnTo>
                    <a:pt x="1795" y="1310"/>
                  </a:lnTo>
                  <a:close/>
                  <a:moveTo>
                    <a:pt x="1866" y="1284"/>
                  </a:moveTo>
                  <a:lnTo>
                    <a:pt x="1830" y="1299"/>
                  </a:lnTo>
                  <a:lnTo>
                    <a:pt x="1837" y="1315"/>
                  </a:lnTo>
                  <a:lnTo>
                    <a:pt x="1873" y="1301"/>
                  </a:lnTo>
                  <a:lnTo>
                    <a:pt x="1866" y="1284"/>
                  </a:lnTo>
                  <a:close/>
                  <a:moveTo>
                    <a:pt x="1937" y="1256"/>
                  </a:moveTo>
                  <a:lnTo>
                    <a:pt x="1901" y="1270"/>
                  </a:lnTo>
                  <a:lnTo>
                    <a:pt x="1908" y="1287"/>
                  </a:lnTo>
                  <a:lnTo>
                    <a:pt x="1944" y="1273"/>
                  </a:lnTo>
                  <a:lnTo>
                    <a:pt x="1937" y="1256"/>
                  </a:lnTo>
                  <a:close/>
                  <a:moveTo>
                    <a:pt x="2008" y="1228"/>
                  </a:moveTo>
                  <a:lnTo>
                    <a:pt x="1972" y="1242"/>
                  </a:lnTo>
                  <a:lnTo>
                    <a:pt x="1979" y="1258"/>
                  </a:lnTo>
                  <a:lnTo>
                    <a:pt x="2015" y="1247"/>
                  </a:lnTo>
                  <a:lnTo>
                    <a:pt x="2008" y="1228"/>
                  </a:lnTo>
                  <a:close/>
                  <a:moveTo>
                    <a:pt x="2076" y="1199"/>
                  </a:moveTo>
                  <a:lnTo>
                    <a:pt x="2041" y="1214"/>
                  </a:lnTo>
                  <a:lnTo>
                    <a:pt x="2048" y="1232"/>
                  </a:lnTo>
                  <a:lnTo>
                    <a:pt x="2083" y="1218"/>
                  </a:lnTo>
                  <a:lnTo>
                    <a:pt x="2076" y="1199"/>
                  </a:lnTo>
                  <a:close/>
                  <a:moveTo>
                    <a:pt x="2147" y="1173"/>
                  </a:moveTo>
                  <a:lnTo>
                    <a:pt x="2112" y="1187"/>
                  </a:lnTo>
                  <a:lnTo>
                    <a:pt x="2119" y="1204"/>
                  </a:lnTo>
                  <a:lnTo>
                    <a:pt x="2154" y="1190"/>
                  </a:lnTo>
                  <a:lnTo>
                    <a:pt x="2147" y="1173"/>
                  </a:lnTo>
                  <a:close/>
                  <a:moveTo>
                    <a:pt x="2218" y="1145"/>
                  </a:moveTo>
                  <a:lnTo>
                    <a:pt x="2183" y="1159"/>
                  </a:lnTo>
                  <a:lnTo>
                    <a:pt x="2190" y="1176"/>
                  </a:lnTo>
                  <a:lnTo>
                    <a:pt x="2225" y="1161"/>
                  </a:lnTo>
                  <a:lnTo>
                    <a:pt x="2218" y="1145"/>
                  </a:lnTo>
                  <a:close/>
                  <a:moveTo>
                    <a:pt x="2289" y="1117"/>
                  </a:moveTo>
                  <a:lnTo>
                    <a:pt x="2254" y="1131"/>
                  </a:lnTo>
                  <a:lnTo>
                    <a:pt x="2261" y="1147"/>
                  </a:lnTo>
                  <a:lnTo>
                    <a:pt x="2296" y="1135"/>
                  </a:lnTo>
                  <a:lnTo>
                    <a:pt x="2289" y="1117"/>
                  </a:lnTo>
                  <a:close/>
                  <a:moveTo>
                    <a:pt x="2358" y="1088"/>
                  </a:moveTo>
                  <a:lnTo>
                    <a:pt x="2325" y="1102"/>
                  </a:lnTo>
                  <a:lnTo>
                    <a:pt x="2329" y="1121"/>
                  </a:lnTo>
                  <a:lnTo>
                    <a:pt x="2365" y="1107"/>
                  </a:lnTo>
                  <a:lnTo>
                    <a:pt x="2358" y="1088"/>
                  </a:lnTo>
                  <a:close/>
                  <a:moveTo>
                    <a:pt x="2429" y="1062"/>
                  </a:moveTo>
                  <a:lnTo>
                    <a:pt x="2393" y="1076"/>
                  </a:lnTo>
                  <a:lnTo>
                    <a:pt x="2400" y="1093"/>
                  </a:lnTo>
                  <a:lnTo>
                    <a:pt x="2436" y="1079"/>
                  </a:lnTo>
                  <a:lnTo>
                    <a:pt x="2429" y="1062"/>
                  </a:lnTo>
                  <a:close/>
                  <a:moveTo>
                    <a:pt x="2500" y="1034"/>
                  </a:moveTo>
                  <a:lnTo>
                    <a:pt x="2464" y="1048"/>
                  </a:lnTo>
                  <a:lnTo>
                    <a:pt x="2471" y="1064"/>
                  </a:lnTo>
                  <a:lnTo>
                    <a:pt x="2507" y="1050"/>
                  </a:lnTo>
                  <a:lnTo>
                    <a:pt x="2500" y="1034"/>
                  </a:lnTo>
                  <a:close/>
                  <a:moveTo>
                    <a:pt x="2570" y="1005"/>
                  </a:moveTo>
                  <a:lnTo>
                    <a:pt x="2535" y="1020"/>
                  </a:lnTo>
                  <a:lnTo>
                    <a:pt x="2542" y="1036"/>
                  </a:lnTo>
                  <a:lnTo>
                    <a:pt x="2578" y="1024"/>
                  </a:lnTo>
                  <a:lnTo>
                    <a:pt x="2570" y="1005"/>
                  </a:lnTo>
                  <a:close/>
                  <a:moveTo>
                    <a:pt x="2639" y="977"/>
                  </a:moveTo>
                  <a:lnTo>
                    <a:pt x="2606" y="991"/>
                  </a:lnTo>
                  <a:lnTo>
                    <a:pt x="2613" y="1010"/>
                  </a:lnTo>
                  <a:lnTo>
                    <a:pt x="2646" y="996"/>
                  </a:lnTo>
                  <a:lnTo>
                    <a:pt x="2639" y="977"/>
                  </a:lnTo>
                  <a:close/>
                  <a:moveTo>
                    <a:pt x="2710" y="951"/>
                  </a:moveTo>
                  <a:lnTo>
                    <a:pt x="2675" y="965"/>
                  </a:lnTo>
                  <a:lnTo>
                    <a:pt x="2682" y="982"/>
                  </a:lnTo>
                  <a:lnTo>
                    <a:pt x="2717" y="968"/>
                  </a:lnTo>
                  <a:lnTo>
                    <a:pt x="2710" y="951"/>
                  </a:lnTo>
                  <a:close/>
                  <a:moveTo>
                    <a:pt x="2781" y="923"/>
                  </a:moveTo>
                  <a:lnTo>
                    <a:pt x="2745" y="937"/>
                  </a:lnTo>
                  <a:lnTo>
                    <a:pt x="2753" y="953"/>
                  </a:lnTo>
                  <a:lnTo>
                    <a:pt x="2788" y="939"/>
                  </a:lnTo>
                  <a:lnTo>
                    <a:pt x="2781" y="923"/>
                  </a:lnTo>
                  <a:close/>
                  <a:moveTo>
                    <a:pt x="2850" y="911"/>
                  </a:moveTo>
                  <a:lnTo>
                    <a:pt x="2850" y="913"/>
                  </a:lnTo>
                  <a:lnTo>
                    <a:pt x="2854" y="904"/>
                  </a:lnTo>
                  <a:lnTo>
                    <a:pt x="2850" y="894"/>
                  </a:lnTo>
                  <a:lnTo>
                    <a:pt x="2816" y="908"/>
                  </a:lnTo>
                  <a:lnTo>
                    <a:pt x="2824" y="925"/>
                  </a:lnTo>
                  <a:lnTo>
                    <a:pt x="2878" y="904"/>
                  </a:lnTo>
                  <a:lnTo>
                    <a:pt x="2857" y="894"/>
                  </a:lnTo>
                  <a:lnTo>
                    <a:pt x="2850" y="911"/>
                  </a:lnTo>
                  <a:close/>
                  <a:moveTo>
                    <a:pt x="2781" y="878"/>
                  </a:moveTo>
                  <a:lnTo>
                    <a:pt x="2814" y="894"/>
                  </a:lnTo>
                  <a:lnTo>
                    <a:pt x="2824" y="878"/>
                  </a:lnTo>
                  <a:lnTo>
                    <a:pt x="2790" y="861"/>
                  </a:lnTo>
                  <a:lnTo>
                    <a:pt x="2781" y="878"/>
                  </a:lnTo>
                  <a:close/>
                  <a:moveTo>
                    <a:pt x="2712" y="845"/>
                  </a:moveTo>
                  <a:lnTo>
                    <a:pt x="2748" y="861"/>
                  </a:lnTo>
                  <a:lnTo>
                    <a:pt x="2755" y="845"/>
                  </a:lnTo>
                  <a:lnTo>
                    <a:pt x="2722" y="828"/>
                  </a:lnTo>
                  <a:lnTo>
                    <a:pt x="2712" y="845"/>
                  </a:lnTo>
                  <a:close/>
                  <a:moveTo>
                    <a:pt x="2644" y="811"/>
                  </a:moveTo>
                  <a:lnTo>
                    <a:pt x="2679" y="828"/>
                  </a:lnTo>
                  <a:lnTo>
                    <a:pt x="2686" y="811"/>
                  </a:lnTo>
                  <a:lnTo>
                    <a:pt x="2653" y="795"/>
                  </a:lnTo>
                  <a:lnTo>
                    <a:pt x="2644" y="811"/>
                  </a:lnTo>
                  <a:close/>
                  <a:moveTo>
                    <a:pt x="2578" y="778"/>
                  </a:moveTo>
                  <a:lnTo>
                    <a:pt x="2611" y="795"/>
                  </a:lnTo>
                  <a:lnTo>
                    <a:pt x="2620" y="778"/>
                  </a:lnTo>
                  <a:lnTo>
                    <a:pt x="2585" y="762"/>
                  </a:lnTo>
                  <a:lnTo>
                    <a:pt x="2578" y="778"/>
                  </a:lnTo>
                  <a:close/>
                  <a:moveTo>
                    <a:pt x="2509" y="745"/>
                  </a:moveTo>
                  <a:lnTo>
                    <a:pt x="2542" y="762"/>
                  </a:lnTo>
                  <a:lnTo>
                    <a:pt x="2552" y="745"/>
                  </a:lnTo>
                  <a:lnTo>
                    <a:pt x="2516" y="729"/>
                  </a:lnTo>
                  <a:lnTo>
                    <a:pt x="2509" y="745"/>
                  </a:lnTo>
                  <a:close/>
                  <a:moveTo>
                    <a:pt x="2440" y="712"/>
                  </a:moveTo>
                  <a:lnTo>
                    <a:pt x="2476" y="729"/>
                  </a:lnTo>
                  <a:lnTo>
                    <a:pt x="2483" y="712"/>
                  </a:lnTo>
                  <a:lnTo>
                    <a:pt x="2450" y="696"/>
                  </a:lnTo>
                  <a:lnTo>
                    <a:pt x="2440" y="712"/>
                  </a:lnTo>
                  <a:close/>
                  <a:moveTo>
                    <a:pt x="2372" y="679"/>
                  </a:moveTo>
                  <a:lnTo>
                    <a:pt x="2407" y="696"/>
                  </a:lnTo>
                  <a:lnTo>
                    <a:pt x="2414" y="679"/>
                  </a:lnTo>
                  <a:lnTo>
                    <a:pt x="2381" y="662"/>
                  </a:lnTo>
                  <a:lnTo>
                    <a:pt x="2372" y="679"/>
                  </a:lnTo>
                  <a:close/>
                  <a:moveTo>
                    <a:pt x="2306" y="646"/>
                  </a:moveTo>
                  <a:lnTo>
                    <a:pt x="2339" y="662"/>
                  </a:lnTo>
                  <a:lnTo>
                    <a:pt x="2346" y="646"/>
                  </a:lnTo>
                  <a:lnTo>
                    <a:pt x="2313" y="629"/>
                  </a:lnTo>
                  <a:lnTo>
                    <a:pt x="2306" y="646"/>
                  </a:lnTo>
                  <a:close/>
                  <a:moveTo>
                    <a:pt x="2237" y="613"/>
                  </a:moveTo>
                  <a:lnTo>
                    <a:pt x="2270" y="629"/>
                  </a:lnTo>
                  <a:lnTo>
                    <a:pt x="2280" y="613"/>
                  </a:lnTo>
                  <a:lnTo>
                    <a:pt x="2244" y="596"/>
                  </a:lnTo>
                  <a:lnTo>
                    <a:pt x="2237" y="613"/>
                  </a:lnTo>
                  <a:close/>
                  <a:moveTo>
                    <a:pt x="2168" y="580"/>
                  </a:moveTo>
                  <a:lnTo>
                    <a:pt x="2202" y="596"/>
                  </a:lnTo>
                  <a:lnTo>
                    <a:pt x="2211" y="580"/>
                  </a:lnTo>
                  <a:lnTo>
                    <a:pt x="2178" y="563"/>
                  </a:lnTo>
                  <a:lnTo>
                    <a:pt x="2168" y="580"/>
                  </a:lnTo>
                  <a:close/>
                  <a:moveTo>
                    <a:pt x="2100" y="547"/>
                  </a:moveTo>
                  <a:lnTo>
                    <a:pt x="2135" y="563"/>
                  </a:lnTo>
                  <a:lnTo>
                    <a:pt x="2142" y="547"/>
                  </a:lnTo>
                  <a:lnTo>
                    <a:pt x="2109" y="530"/>
                  </a:lnTo>
                  <a:lnTo>
                    <a:pt x="2100" y="547"/>
                  </a:lnTo>
                  <a:close/>
                  <a:moveTo>
                    <a:pt x="2034" y="513"/>
                  </a:moveTo>
                  <a:lnTo>
                    <a:pt x="2067" y="530"/>
                  </a:lnTo>
                  <a:lnTo>
                    <a:pt x="2074" y="513"/>
                  </a:lnTo>
                  <a:lnTo>
                    <a:pt x="2041" y="497"/>
                  </a:lnTo>
                  <a:lnTo>
                    <a:pt x="2034" y="513"/>
                  </a:lnTo>
                  <a:close/>
                  <a:moveTo>
                    <a:pt x="1965" y="480"/>
                  </a:moveTo>
                  <a:lnTo>
                    <a:pt x="1998" y="497"/>
                  </a:lnTo>
                  <a:lnTo>
                    <a:pt x="2008" y="480"/>
                  </a:lnTo>
                  <a:lnTo>
                    <a:pt x="1972" y="464"/>
                  </a:lnTo>
                  <a:lnTo>
                    <a:pt x="1965" y="480"/>
                  </a:lnTo>
                  <a:close/>
                  <a:moveTo>
                    <a:pt x="1897" y="447"/>
                  </a:moveTo>
                  <a:lnTo>
                    <a:pt x="1930" y="464"/>
                  </a:lnTo>
                  <a:lnTo>
                    <a:pt x="1939" y="447"/>
                  </a:lnTo>
                  <a:lnTo>
                    <a:pt x="1904" y="431"/>
                  </a:lnTo>
                  <a:lnTo>
                    <a:pt x="1897" y="447"/>
                  </a:lnTo>
                  <a:close/>
                  <a:moveTo>
                    <a:pt x="1828" y="414"/>
                  </a:moveTo>
                  <a:lnTo>
                    <a:pt x="1863" y="431"/>
                  </a:lnTo>
                  <a:lnTo>
                    <a:pt x="1871" y="414"/>
                  </a:lnTo>
                  <a:lnTo>
                    <a:pt x="1837" y="398"/>
                  </a:lnTo>
                  <a:lnTo>
                    <a:pt x="1828" y="414"/>
                  </a:lnTo>
                  <a:close/>
                  <a:moveTo>
                    <a:pt x="1759" y="381"/>
                  </a:moveTo>
                  <a:lnTo>
                    <a:pt x="1795" y="398"/>
                  </a:lnTo>
                  <a:lnTo>
                    <a:pt x="1802" y="381"/>
                  </a:lnTo>
                  <a:lnTo>
                    <a:pt x="1769" y="364"/>
                  </a:lnTo>
                  <a:lnTo>
                    <a:pt x="1759" y="381"/>
                  </a:lnTo>
                  <a:close/>
                  <a:moveTo>
                    <a:pt x="1693" y="348"/>
                  </a:moveTo>
                  <a:lnTo>
                    <a:pt x="1726" y="364"/>
                  </a:lnTo>
                  <a:lnTo>
                    <a:pt x="1736" y="348"/>
                  </a:lnTo>
                  <a:lnTo>
                    <a:pt x="1700" y="331"/>
                  </a:lnTo>
                  <a:lnTo>
                    <a:pt x="1693" y="348"/>
                  </a:lnTo>
                  <a:close/>
                  <a:moveTo>
                    <a:pt x="1625" y="315"/>
                  </a:moveTo>
                  <a:lnTo>
                    <a:pt x="1658" y="331"/>
                  </a:lnTo>
                  <a:lnTo>
                    <a:pt x="1667" y="315"/>
                  </a:lnTo>
                  <a:lnTo>
                    <a:pt x="1632" y="298"/>
                  </a:lnTo>
                  <a:lnTo>
                    <a:pt x="1625" y="315"/>
                  </a:lnTo>
                  <a:close/>
                  <a:moveTo>
                    <a:pt x="1556" y="282"/>
                  </a:moveTo>
                  <a:lnTo>
                    <a:pt x="1589" y="298"/>
                  </a:lnTo>
                  <a:lnTo>
                    <a:pt x="1599" y="282"/>
                  </a:lnTo>
                  <a:lnTo>
                    <a:pt x="1565" y="265"/>
                  </a:lnTo>
                  <a:lnTo>
                    <a:pt x="1556" y="282"/>
                  </a:lnTo>
                  <a:close/>
                  <a:moveTo>
                    <a:pt x="1487" y="249"/>
                  </a:moveTo>
                  <a:lnTo>
                    <a:pt x="1523" y="265"/>
                  </a:lnTo>
                  <a:lnTo>
                    <a:pt x="1530" y="249"/>
                  </a:lnTo>
                  <a:lnTo>
                    <a:pt x="1497" y="232"/>
                  </a:lnTo>
                  <a:lnTo>
                    <a:pt x="1487" y="249"/>
                  </a:lnTo>
                  <a:close/>
                  <a:moveTo>
                    <a:pt x="1421" y="215"/>
                  </a:moveTo>
                  <a:lnTo>
                    <a:pt x="1454" y="232"/>
                  </a:lnTo>
                  <a:lnTo>
                    <a:pt x="1461" y="215"/>
                  </a:lnTo>
                  <a:lnTo>
                    <a:pt x="1428" y="199"/>
                  </a:lnTo>
                  <a:lnTo>
                    <a:pt x="1421" y="215"/>
                  </a:lnTo>
                  <a:close/>
                  <a:moveTo>
                    <a:pt x="1353" y="182"/>
                  </a:moveTo>
                  <a:lnTo>
                    <a:pt x="1386" y="199"/>
                  </a:lnTo>
                  <a:lnTo>
                    <a:pt x="1395" y="182"/>
                  </a:lnTo>
                  <a:lnTo>
                    <a:pt x="1360" y="166"/>
                  </a:lnTo>
                  <a:lnTo>
                    <a:pt x="1353" y="182"/>
                  </a:lnTo>
                  <a:close/>
                  <a:moveTo>
                    <a:pt x="1284" y="149"/>
                  </a:moveTo>
                  <a:lnTo>
                    <a:pt x="1317" y="166"/>
                  </a:lnTo>
                  <a:lnTo>
                    <a:pt x="1327" y="149"/>
                  </a:lnTo>
                  <a:lnTo>
                    <a:pt x="1291" y="133"/>
                  </a:lnTo>
                  <a:lnTo>
                    <a:pt x="1284" y="149"/>
                  </a:lnTo>
                  <a:close/>
                  <a:moveTo>
                    <a:pt x="1215" y="116"/>
                  </a:moveTo>
                  <a:lnTo>
                    <a:pt x="1251" y="133"/>
                  </a:lnTo>
                  <a:lnTo>
                    <a:pt x="1258" y="116"/>
                  </a:lnTo>
                  <a:lnTo>
                    <a:pt x="1225" y="100"/>
                  </a:lnTo>
                  <a:lnTo>
                    <a:pt x="1215" y="116"/>
                  </a:lnTo>
                  <a:close/>
                  <a:moveTo>
                    <a:pt x="1147" y="83"/>
                  </a:moveTo>
                  <a:lnTo>
                    <a:pt x="1182" y="100"/>
                  </a:lnTo>
                  <a:lnTo>
                    <a:pt x="1189" y="83"/>
                  </a:lnTo>
                  <a:lnTo>
                    <a:pt x="1156" y="66"/>
                  </a:lnTo>
                  <a:lnTo>
                    <a:pt x="1147" y="83"/>
                  </a:lnTo>
                  <a:close/>
                  <a:moveTo>
                    <a:pt x="1081" y="50"/>
                  </a:moveTo>
                  <a:lnTo>
                    <a:pt x="1114" y="66"/>
                  </a:lnTo>
                  <a:lnTo>
                    <a:pt x="1123" y="50"/>
                  </a:lnTo>
                  <a:lnTo>
                    <a:pt x="1088" y="33"/>
                  </a:lnTo>
                  <a:lnTo>
                    <a:pt x="1081" y="50"/>
                  </a:lnTo>
                  <a:close/>
                  <a:moveTo>
                    <a:pt x="1012" y="17"/>
                  </a:moveTo>
                  <a:lnTo>
                    <a:pt x="1045" y="33"/>
                  </a:lnTo>
                  <a:lnTo>
                    <a:pt x="1055" y="17"/>
                  </a:lnTo>
                  <a:lnTo>
                    <a:pt x="1019" y="0"/>
                  </a:lnTo>
                  <a:lnTo>
                    <a:pt x="1012" y="17"/>
                  </a:lnTo>
                  <a:close/>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7"/>
            <p:cNvSpPr>
              <a:spLocks noEditPoints="1"/>
            </p:cNvSpPr>
            <p:nvPr/>
          </p:nvSpPr>
          <p:spPr bwMode="auto">
            <a:xfrm>
              <a:off x="6076004" y="2122700"/>
              <a:ext cx="1693708" cy="1303421"/>
            </a:xfrm>
            <a:custGeom>
              <a:avLst/>
              <a:gdLst>
                <a:gd name="T0" fmla="*/ 90 w 2287"/>
                <a:gd name="T1" fmla="*/ 40 h 1760"/>
                <a:gd name="T2" fmla="*/ 85 w 2287"/>
                <a:gd name="T3" fmla="*/ 116 h 1760"/>
                <a:gd name="T4" fmla="*/ 83 w 2287"/>
                <a:gd name="T5" fmla="*/ 192 h 1760"/>
                <a:gd name="T6" fmla="*/ 80 w 2287"/>
                <a:gd name="T7" fmla="*/ 267 h 1760"/>
                <a:gd name="T8" fmla="*/ 75 w 2287"/>
                <a:gd name="T9" fmla="*/ 343 h 1760"/>
                <a:gd name="T10" fmla="*/ 73 w 2287"/>
                <a:gd name="T11" fmla="*/ 419 h 1760"/>
                <a:gd name="T12" fmla="*/ 71 w 2287"/>
                <a:gd name="T13" fmla="*/ 495 h 1760"/>
                <a:gd name="T14" fmla="*/ 66 w 2287"/>
                <a:gd name="T15" fmla="*/ 568 h 1760"/>
                <a:gd name="T16" fmla="*/ 64 w 2287"/>
                <a:gd name="T17" fmla="*/ 644 h 1760"/>
                <a:gd name="T18" fmla="*/ 61 w 2287"/>
                <a:gd name="T19" fmla="*/ 719 h 1760"/>
                <a:gd name="T20" fmla="*/ 57 w 2287"/>
                <a:gd name="T21" fmla="*/ 795 h 1760"/>
                <a:gd name="T22" fmla="*/ 54 w 2287"/>
                <a:gd name="T23" fmla="*/ 871 h 1760"/>
                <a:gd name="T24" fmla="*/ 52 w 2287"/>
                <a:gd name="T25" fmla="*/ 946 h 1760"/>
                <a:gd name="T26" fmla="*/ 47 w 2287"/>
                <a:gd name="T27" fmla="*/ 1022 h 1760"/>
                <a:gd name="T28" fmla="*/ 45 w 2287"/>
                <a:gd name="T29" fmla="*/ 1098 h 1760"/>
                <a:gd name="T30" fmla="*/ 42 w 2287"/>
                <a:gd name="T31" fmla="*/ 1173 h 1760"/>
                <a:gd name="T32" fmla="*/ 40 w 2287"/>
                <a:gd name="T33" fmla="*/ 1249 h 1760"/>
                <a:gd name="T34" fmla="*/ 35 w 2287"/>
                <a:gd name="T35" fmla="*/ 1325 h 1760"/>
                <a:gd name="T36" fmla="*/ 33 w 2287"/>
                <a:gd name="T37" fmla="*/ 1400 h 1760"/>
                <a:gd name="T38" fmla="*/ 31 w 2287"/>
                <a:gd name="T39" fmla="*/ 1476 h 1760"/>
                <a:gd name="T40" fmla="*/ 26 w 2287"/>
                <a:gd name="T41" fmla="*/ 1552 h 1760"/>
                <a:gd name="T42" fmla="*/ 23 w 2287"/>
                <a:gd name="T43" fmla="*/ 1627 h 1760"/>
                <a:gd name="T44" fmla="*/ 21 w 2287"/>
                <a:gd name="T45" fmla="*/ 1703 h 1760"/>
                <a:gd name="T46" fmla="*/ 19 w 2287"/>
                <a:gd name="T47" fmla="*/ 1741 h 1760"/>
                <a:gd name="T48" fmla="*/ 35 w 2287"/>
                <a:gd name="T49" fmla="*/ 1724 h 1760"/>
                <a:gd name="T50" fmla="*/ 106 w 2287"/>
                <a:gd name="T51" fmla="*/ 1696 h 1760"/>
                <a:gd name="T52" fmla="*/ 177 w 2287"/>
                <a:gd name="T53" fmla="*/ 1668 h 1760"/>
                <a:gd name="T54" fmla="*/ 246 w 2287"/>
                <a:gd name="T55" fmla="*/ 1639 h 1760"/>
                <a:gd name="T56" fmla="*/ 317 w 2287"/>
                <a:gd name="T57" fmla="*/ 1611 h 1760"/>
                <a:gd name="T58" fmla="*/ 385 w 2287"/>
                <a:gd name="T59" fmla="*/ 1582 h 1760"/>
                <a:gd name="T60" fmla="*/ 456 w 2287"/>
                <a:gd name="T61" fmla="*/ 1554 h 1760"/>
                <a:gd name="T62" fmla="*/ 527 w 2287"/>
                <a:gd name="T63" fmla="*/ 1523 h 1760"/>
                <a:gd name="T64" fmla="*/ 596 w 2287"/>
                <a:gd name="T65" fmla="*/ 1495 h 1760"/>
                <a:gd name="T66" fmla="*/ 667 w 2287"/>
                <a:gd name="T67" fmla="*/ 1467 h 1760"/>
                <a:gd name="T68" fmla="*/ 738 w 2287"/>
                <a:gd name="T69" fmla="*/ 1438 h 1760"/>
                <a:gd name="T70" fmla="*/ 806 w 2287"/>
                <a:gd name="T71" fmla="*/ 1410 h 1760"/>
                <a:gd name="T72" fmla="*/ 877 w 2287"/>
                <a:gd name="T73" fmla="*/ 1381 h 1760"/>
                <a:gd name="T74" fmla="*/ 946 w 2287"/>
                <a:gd name="T75" fmla="*/ 1353 h 1760"/>
                <a:gd name="T76" fmla="*/ 1017 w 2287"/>
                <a:gd name="T77" fmla="*/ 1325 h 1760"/>
                <a:gd name="T78" fmla="*/ 1088 w 2287"/>
                <a:gd name="T79" fmla="*/ 1296 h 1760"/>
                <a:gd name="T80" fmla="*/ 1156 w 2287"/>
                <a:gd name="T81" fmla="*/ 1268 h 1760"/>
                <a:gd name="T82" fmla="*/ 1227 w 2287"/>
                <a:gd name="T83" fmla="*/ 1240 h 1760"/>
                <a:gd name="T84" fmla="*/ 1298 w 2287"/>
                <a:gd name="T85" fmla="*/ 1211 h 1760"/>
                <a:gd name="T86" fmla="*/ 1367 w 2287"/>
                <a:gd name="T87" fmla="*/ 1180 h 1760"/>
                <a:gd name="T88" fmla="*/ 1438 w 2287"/>
                <a:gd name="T89" fmla="*/ 1152 h 1760"/>
                <a:gd name="T90" fmla="*/ 1509 w 2287"/>
                <a:gd name="T91" fmla="*/ 1124 h 1760"/>
                <a:gd name="T92" fmla="*/ 1577 w 2287"/>
                <a:gd name="T93" fmla="*/ 1095 h 1760"/>
                <a:gd name="T94" fmla="*/ 1648 w 2287"/>
                <a:gd name="T95" fmla="*/ 1067 h 1760"/>
                <a:gd name="T96" fmla="*/ 1717 w 2287"/>
                <a:gd name="T97" fmla="*/ 1038 h 1760"/>
                <a:gd name="T98" fmla="*/ 1788 w 2287"/>
                <a:gd name="T99" fmla="*/ 1010 h 1760"/>
                <a:gd name="T100" fmla="*/ 1859 w 2287"/>
                <a:gd name="T101" fmla="*/ 982 h 1760"/>
                <a:gd name="T102" fmla="*/ 1927 w 2287"/>
                <a:gd name="T103" fmla="*/ 953 h 1760"/>
                <a:gd name="T104" fmla="*/ 1998 w 2287"/>
                <a:gd name="T105" fmla="*/ 925 h 1760"/>
                <a:gd name="T106" fmla="*/ 2069 w 2287"/>
                <a:gd name="T107" fmla="*/ 897 h 1760"/>
                <a:gd name="T108" fmla="*/ 2138 w 2287"/>
                <a:gd name="T109" fmla="*/ 868 h 1760"/>
                <a:gd name="T110" fmla="*/ 2209 w 2287"/>
                <a:gd name="T111" fmla="*/ 840 h 1760"/>
                <a:gd name="T112" fmla="*/ 2277 w 2287"/>
                <a:gd name="T113" fmla="*/ 809 h 1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87" h="1760">
                  <a:moveTo>
                    <a:pt x="90" y="40"/>
                  </a:moveTo>
                  <a:lnTo>
                    <a:pt x="90" y="3"/>
                  </a:lnTo>
                  <a:lnTo>
                    <a:pt x="71" y="0"/>
                  </a:lnTo>
                  <a:lnTo>
                    <a:pt x="71" y="38"/>
                  </a:lnTo>
                  <a:lnTo>
                    <a:pt x="90" y="40"/>
                  </a:lnTo>
                  <a:close/>
                  <a:moveTo>
                    <a:pt x="85" y="116"/>
                  </a:moveTo>
                  <a:lnTo>
                    <a:pt x="87" y="78"/>
                  </a:lnTo>
                  <a:lnTo>
                    <a:pt x="68" y="76"/>
                  </a:lnTo>
                  <a:lnTo>
                    <a:pt x="66" y="114"/>
                  </a:lnTo>
                  <a:lnTo>
                    <a:pt x="85" y="116"/>
                  </a:lnTo>
                  <a:close/>
                  <a:moveTo>
                    <a:pt x="83" y="192"/>
                  </a:moveTo>
                  <a:lnTo>
                    <a:pt x="85" y="154"/>
                  </a:lnTo>
                  <a:lnTo>
                    <a:pt x="66" y="152"/>
                  </a:lnTo>
                  <a:lnTo>
                    <a:pt x="64" y="189"/>
                  </a:lnTo>
                  <a:lnTo>
                    <a:pt x="83" y="192"/>
                  </a:lnTo>
                  <a:close/>
                  <a:moveTo>
                    <a:pt x="80" y="267"/>
                  </a:moveTo>
                  <a:lnTo>
                    <a:pt x="80" y="230"/>
                  </a:lnTo>
                  <a:lnTo>
                    <a:pt x="61" y="227"/>
                  </a:lnTo>
                  <a:lnTo>
                    <a:pt x="61" y="265"/>
                  </a:lnTo>
                  <a:lnTo>
                    <a:pt x="80" y="267"/>
                  </a:lnTo>
                  <a:close/>
                  <a:moveTo>
                    <a:pt x="75" y="343"/>
                  </a:moveTo>
                  <a:lnTo>
                    <a:pt x="78" y="305"/>
                  </a:lnTo>
                  <a:lnTo>
                    <a:pt x="59" y="303"/>
                  </a:lnTo>
                  <a:lnTo>
                    <a:pt x="57" y="341"/>
                  </a:lnTo>
                  <a:lnTo>
                    <a:pt x="75" y="343"/>
                  </a:lnTo>
                  <a:close/>
                  <a:moveTo>
                    <a:pt x="73" y="419"/>
                  </a:moveTo>
                  <a:lnTo>
                    <a:pt x="75" y="381"/>
                  </a:lnTo>
                  <a:lnTo>
                    <a:pt x="57" y="379"/>
                  </a:lnTo>
                  <a:lnTo>
                    <a:pt x="54" y="416"/>
                  </a:lnTo>
                  <a:lnTo>
                    <a:pt x="73" y="419"/>
                  </a:lnTo>
                  <a:close/>
                  <a:moveTo>
                    <a:pt x="71" y="495"/>
                  </a:moveTo>
                  <a:lnTo>
                    <a:pt x="71" y="457"/>
                  </a:lnTo>
                  <a:lnTo>
                    <a:pt x="52" y="454"/>
                  </a:lnTo>
                  <a:lnTo>
                    <a:pt x="52" y="492"/>
                  </a:lnTo>
                  <a:lnTo>
                    <a:pt x="71" y="495"/>
                  </a:lnTo>
                  <a:close/>
                  <a:moveTo>
                    <a:pt x="66" y="568"/>
                  </a:moveTo>
                  <a:lnTo>
                    <a:pt x="68" y="532"/>
                  </a:lnTo>
                  <a:lnTo>
                    <a:pt x="49" y="530"/>
                  </a:lnTo>
                  <a:lnTo>
                    <a:pt x="47" y="568"/>
                  </a:lnTo>
                  <a:lnTo>
                    <a:pt x="66" y="568"/>
                  </a:lnTo>
                  <a:close/>
                  <a:moveTo>
                    <a:pt x="64" y="644"/>
                  </a:moveTo>
                  <a:lnTo>
                    <a:pt x="66" y="606"/>
                  </a:lnTo>
                  <a:lnTo>
                    <a:pt x="47" y="606"/>
                  </a:lnTo>
                  <a:lnTo>
                    <a:pt x="45" y="644"/>
                  </a:lnTo>
                  <a:lnTo>
                    <a:pt x="64" y="644"/>
                  </a:lnTo>
                  <a:close/>
                  <a:moveTo>
                    <a:pt x="61" y="719"/>
                  </a:moveTo>
                  <a:lnTo>
                    <a:pt x="61" y="681"/>
                  </a:lnTo>
                  <a:lnTo>
                    <a:pt x="42" y="681"/>
                  </a:lnTo>
                  <a:lnTo>
                    <a:pt x="42" y="719"/>
                  </a:lnTo>
                  <a:lnTo>
                    <a:pt x="61" y="719"/>
                  </a:lnTo>
                  <a:close/>
                  <a:moveTo>
                    <a:pt x="57" y="795"/>
                  </a:moveTo>
                  <a:lnTo>
                    <a:pt x="59" y="757"/>
                  </a:lnTo>
                  <a:lnTo>
                    <a:pt x="40" y="757"/>
                  </a:lnTo>
                  <a:lnTo>
                    <a:pt x="38" y="795"/>
                  </a:lnTo>
                  <a:lnTo>
                    <a:pt x="57" y="795"/>
                  </a:lnTo>
                  <a:close/>
                  <a:moveTo>
                    <a:pt x="54" y="871"/>
                  </a:moveTo>
                  <a:lnTo>
                    <a:pt x="57" y="833"/>
                  </a:lnTo>
                  <a:lnTo>
                    <a:pt x="38" y="833"/>
                  </a:lnTo>
                  <a:lnTo>
                    <a:pt x="35" y="871"/>
                  </a:lnTo>
                  <a:lnTo>
                    <a:pt x="54" y="871"/>
                  </a:lnTo>
                  <a:close/>
                  <a:moveTo>
                    <a:pt x="52" y="946"/>
                  </a:moveTo>
                  <a:lnTo>
                    <a:pt x="52" y="908"/>
                  </a:lnTo>
                  <a:lnTo>
                    <a:pt x="33" y="908"/>
                  </a:lnTo>
                  <a:lnTo>
                    <a:pt x="33" y="946"/>
                  </a:lnTo>
                  <a:lnTo>
                    <a:pt x="52" y="946"/>
                  </a:lnTo>
                  <a:close/>
                  <a:moveTo>
                    <a:pt x="47" y="1022"/>
                  </a:moveTo>
                  <a:lnTo>
                    <a:pt x="49" y="984"/>
                  </a:lnTo>
                  <a:lnTo>
                    <a:pt x="31" y="984"/>
                  </a:lnTo>
                  <a:lnTo>
                    <a:pt x="28" y="1022"/>
                  </a:lnTo>
                  <a:lnTo>
                    <a:pt x="47" y="1022"/>
                  </a:lnTo>
                  <a:close/>
                  <a:moveTo>
                    <a:pt x="45" y="1098"/>
                  </a:moveTo>
                  <a:lnTo>
                    <a:pt x="47" y="1060"/>
                  </a:lnTo>
                  <a:lnTo>
                    <a:pt x="28" y="1060"/>
                  </a:lnTo>
                  <a:lnTo>
                    <a:pt x="26" y="1098"/>
                  </a:lnTo>
                  <a:lnTo>
                    <a:pt x="45" y="1098"/>
                  </a:lnTo>
                  <a:close/>
                  <a:moveTo>
                    <a:pt x="42" y="1173"/>
                  </a:moveTo>
                  <a:lnTo>
                    <a:pt x="42" y="1135"/>
                  </a:lnTo>
                  <a:lnTo>
                    <a:pt x="23" y="1135"/>
                  </a:lnTo>
                  <a:lnTo>
                    <a:pt x="23" y="1173"/>
                  </a:lnTo>
                  <a:lnTo>
                    <a:pt x="42" y="1173"/>
                  </a:lnTo>
                  <a:close/>
                  <a:moveTo>
                    <a:pt x="40" y="1249"/>
                  </a:moveTo>
                  <a:lnTo>
                    <a:pt x="40" y="1211"/>
                  </a:lnTo>
                  <a:lnTo>
                    <a:pt x="21" y="1211"/>
                  </a:lnTo>
                  <a:lnTo>
                    <a:pt x="21" y="1249"/>
                  </a:lnTo>
                  <a:lnTo>
                    <a:pt x="40" y="1249"/>
                  </a:lnTo>
                  <a:close/>
                  <a:moveTo>
                    <a:pt x="35" y="1325"/>
                  </a:moveTo>
                  <a:lnTo>
                    <a:pt x="38" y="1287"/>
                  </a:lnTo>
                  <a:lnTo>
                    <a:pt x="19" y="1287"/>
                  </a:lnTo>
                  <a:lnTo>
                    <a:pt x="16" y="1325"/>
                  </a:lnTo>
                  <a:lnTo>
                    <a:pt x="35" y="1325"/>
                  </a:lnTo>
                  <a:close/>
                  <a:moveTo>
                    <a:pt x="33" y="1400"/>
                  </a:moveTo>
                  <a:lnTo>
                    <a:pt x="35" y="1363"/>
                  </a:lnTo>
                  <a:lnTo>
                    <a:pt x="16" y="1363"/>
                  </a:lnTo>
                  <a:lnTo>
                    <a:pt x="14" y="1400"/>
                  </a:lnTo>
                  <a:lnTo>
                    <a:pt x="33" y="1400"/>
                  </a:lnTo>
                  <a:close/>
                  <a:moveTo>
                    <a:pt x="31" y="1476"/>
                  </a:moveTo>
                  <a:lnTo>
                    <a:pt x="31" y="1438"/>
                  </a:lnTo>
                  <a:lnTo>
                    <a:pt x="12" y="1438"/>
                  </a:lnTo>
                  <a:lnTo>
                    <a:pt x="12" y="1476"/>
                  </a:lnTo>
                  <a:lnTo>
                    <a:pt x="31" y="1476"/>
                  </a:lnTo>
                  <a:close/>
                  <a:moveTo>
                    <a:pt x="26" y="1552"/>
                  </a:moveTo>
                  <a:lnTo>
                    <a:pt x="28" y="1514"/>
                  </a:lnTo>
                  <a:lnTo>
                    <a:pt x="9" y="1514"/>
                  </a:lnTo>
                  <a:lnTo>
                    <a:pt x="7" y="1552"/>
                  </a:lnTo>
                  <a:lnTo>
                    <a:pt x="26" y="1552"/>
                  </a:lnTo>
                  <a:close/>
                  <a:moveTo>
                    <a:pt x="23" y="1627"/>
                  </a:moveTo>
                  <a:lnTo>
                    <a:pt x="26" y="1590"/>
                  </a:lnTo>
                  <a:lnTo>
                    <a:pt x="7" y="1590"/>
                  </a:lnTo>
                  <a:lnTo>
                    <a:pt x="5" y="1627"/>
                  </a:lnTo>
                  <a:lnTo>
                    <a:pt x="23" y="1627"/>
                  </a:lnTo>
                  <a:close/>
                  <a:moveTo>
                    <a:pt x="21" y="1703"/>
                  </a:moveTo>
                  <a:lnTo>
                    <a:pt x="21" y="1665"/>
                  </a:lnTo>
                  <a:lnTo>
                    <a:pt x="2" y="1665"/>
                  </a:lnTo>
                  <a:lnTo>
                    <a:pt x="2" y="1703"/>
                  </a:lnTo>
                  <a:lnTo>
                    <a:pt x="21" y="1703"/>
                  </a:lnTo>
                  <a:close/>
                  <a:moveTo>
                    <a:pt x="35" y="1724"/>
                  </a:moveTo>
                  <a:lnTo>
                    <a:pt x="5" y="1736"/>
                  </a:lnTo>
                  <a:lnTo>
                    <a:pt x="9" y="1746"/>
                  </a:lnTo>
                  <a:lnTo>
                    <a:pt x="19" y="1746"/>
                  </a:lnTo>
                  <a:lnTo>
                    <a:pt x="19" y="1741"/>
                  </a:lnTo>
                  <a:lnTo>
                    <a:pt x="0" y="1741"/>
                  </a:lnTo>
                  <a:lnTo>
                    <a:pt x="0" y="1746"/>
                  </a:lnTo>
                  <a:lnTo>
                    <a:pt x="0" y="1760"/>
                  </a:lnTo>
                  <a:lnTo>
                    <a:pt x="42" y="1741"/>
                  </a:lnTo>
                  <a:lnTo>
                    <a:pt x="35" y="1724"/>
                  </a:lnTo>
                  <a:close/>
                  <a:moveTo>
                    <a:pt x="106" y="1696"/>
                  </a:moveTo>
                  <a:lnTo>
                    <a:pt x="71" y="1710"/>
                  </a:lnTo>
                  <a:lnTo>
                    <a:pt x="78" y="1727"/>
                  </a:lnTo>
                  <a:lnTo>
                    <a:pt x="113" y="1713"/>
                  </a:lnTo>
                  <a:lnTo>
                    <a:pt x="106" y="1696"/>
                  </a:lnTo>
                  <a:close/>
                  <a:moveTo>
                    <a:pt x="177" y="1668"/>
                  </a:moveTo>
                  <a:lnTo>
                    <a:pt x="142" y="1682"/>
                  </a:lnTo>
                  <a:lnTo>
                    <a:pt x="149" y="1698"/>
                  </a:lnTo>
                  <a:lnTo>
                    <a:pt x="184" y="1684"/>
                  </a:lnTo>
                  <a:lnTo>
                    <a:pt x="177" y="1668"/>
                  </a:lnTo>
                  <a:close/>
                  <a:moveTo>
                    <a:pt x="246" y="1639"/>
                  </a:moveTo>
                  <a:lnTo>
                    <a:pt x="210" y="1653"/>
                  </a:lnTo>
                  <a:lnTo>
                    <a:pt x="217" y="1670"/>
                  </a:lnTo>
                  <a:lnTo>
                    <a:pt x="253" y="1656"/>
                  </a:lnTo>
                  <a:lnTo>
                    <a:pt x="246" y="1639"/>
                  </a:lnTo>
                  <a:close/>
                  <a:moveTo>
                    <a:pt x="317" y="1611"/>
                  </a:moveTo>
                  <a:lnTo>
                    <a:pt x="281" y="1625"/>
                  </a:lnTo>
                  <a:lnTo>
                    <a:pt x="288" y="1642"/>
                  </a:lnTo>
                  <a:lnTo>
                    <a:pt x="324" y="1627"/>
                  </a:lnTo>
                  <a:lnTo>
                    <a:pt x="317" y="1611"/>
                  </a:lnTo>
                  <a:close/>
                  <a:moveTo>
                    <a:pt x="385" y="1582"/>
                  </a:moveTo>
                  <a:lnTo>
                    <a:pt x="352" y="1597"/>
                  </a:lnTo>
                  <a:lnTo>
                    <a:pt x="359" y="1613"/>
                  </a:lnTo>
                  <a:lnTo>
                    <a:pt x="392" y="1599"/>
                  </a:lnTo>
                  <a:lnTo>
                    <a:pt x="385" y="1582"/>
                  </a:lnTo>
                  <a:close/>
                  <a:moveTo>
                    <a:pt x="456" y="1554"/>
                  </a:moveTo>
                  <a:lnTo>
                    <a:pt x="421" y="1568"/>
                  </a:lnTo>
                  <a:lnTo>
                    <a:pt x="428" y="1585"/>
                  </a:lnTo>
                  <a:lnTo>
                    <a:pt x="463" y="1571"/>
                  </a:lnTo>
                  <a:lnTo>
                    <a:pt x="456" y="1554"/>
                  </a:lnTo>
                  <a:close/>
                  <a:moveTo>
                    <a:pt x="527" y="1523"/>
                  </a:moveTo>
                  <a:lnTo>
                    <a:pt x="492" y="1540"/>
                  </a:lnTo>
                  <a:lnTo>
                    <a:pt x="499" y="1556"/>
                  </a:lnTo>
                  <a:lnTo>
                    <a:pt x="534" y="1542"/>
                  </a:lnTo>
                  <a:lnTo>
                    <a:pt x="527" y="1523"/>
                  </a:lnTo>
                  <a:close/>
                  <a:moveTo>
                    <a:pt x="596" y="1495"/>
                  </a:moveTo>
                  <a:lnTo>
                    <a:pt x="563" y="1509"/>
                  </a:lnTo>
                  <a:lnTo>
                    <a:pt x="570" y="1528"/>
                  </a:lnTo>
                  <a:lnTo>
                    <a:pt x="603" y="1514"/>
                  </a:lnTo>
                  <a:lnTo>
                    <a:pt x="596" y="1495"/>
                  </a:lnTo>
                  <a:close/>
                  <a:moveTo>
                    <a:pt x="667" y="1467"/>
                  </a:moveTo>
                  <a:lnTo>
                    <a:pt x="631" y="1481"/>
                  </a:lnTo>
                  <a:lnTo>
                    <a:pt x="638" y="1500"/>
                  </a:lnTo>
                  <a:lnTo>
                    <a:pt x="674" y="1486"/>
                  </a:lnTo>
                  <a:lnTo>
                    <a:pt x="667" y="1467"/>
                  </a:lnTo>
                  <a:close/>
                  <a:moveTo>
                    <a:pt x="738" y="1438"/>
                  </a:moveTo>
                  <a:lnTo>
                    <a:pt x="702" y="1452"/>
                  </a:lnTo>
                  <a:lnTo>
                    <a:pt x="709" y="1471"/>
                  </a:lnTo>
                  <a:lnTo>
                    <a:pt x="745" y="1457"/>
                  </a:lnTo>
                  <a:lnTo>
                    <a:pt x="738" y="1438"/>
                  </a:lnTo>
                  <a:close/>
                  <a:moveTo>
                    <a:pt x="806" y="1410"/>
                  </a:moveTo>
                  <a:lnTo>
                    <a:pt x="771" y="1424"/>
                  </a:lnTo>
                  <a:lnTo>
                    <a:pt x="778" y="1443"/>
                  </a:lnTo>
                  <a:lnTo>
                    <a:pt x="813" y="1429"/>
                  </a:lnTo>
                  <a:lnTo>
                    <a:pt x="806" y="1410"/>
                  </a:lnTo>
                  <a:close/>
                  <a:moveTo>
                    <a:pt x="877" y="1381"/>
                  </a:moveTo>
                  <a:lnTo>
                    <a:pt x="842" y="1396"/>
                  </a:lnTo>
                  <a:lnTo>
                    <a:pt x="849" y="1415"/>
                  </a:lnTo>
                  <a:lnTo>
                    <a:pt x="884" y="1398"/>
                  </a:lnTo>
                  <a:lnTo>
                    <a:pt x="877" y="1381"/>
                  </a:lnTo>
                  <a:close/>
                  <a:moveTo>
                    <a:pt x="946" y="1353"/>
                  </a:moveTo>
                  <a:lnTo>
                    <a:pt x="913" y="1367"/>
                  </a:lnTo>
                  <a:lnTo>
                    <a:pt x="920" y="1384"/>
                  </a:lnTo>
                  <a:lnTo>
                    <a:pt x="953" y="1370"/>
                  </a:lnTo>
                  <a:lnTo>
                    <a:pt x="946" y="1353"/>
                  </a:lnTo>
                  <a:close/>
                  <a:moveTo>
                    <a:pt x="1017" y="1325"/>
                  </a:moveTo>
                  <a:lnTo>
                    <a:pt x="981" y="1339"/>
                  </a:lnTo>
                  <a:lnTo>
                    <a:pt x="988" y="1355"/>
                  </a:lnTo>
                  <a:lnTo>
                    <a:pt x="1024" y="1341"/>
                  </a:lnTo>
                  <a:lnTo>
                    <a:pt x="1017" y="1325"/>
                  </a:lnTo>
                  <a:close/>
                  <a:moveTo>
                    <a:pt x="1088" y="1296"/>
                  </a:moveTo>
                  <a:lnTo>
                    <a:pt x="1052" y="1310"/>
                  </a:lnTo>
                  <a:lnTo>
                    <a:pt x="1059" y="1327"/>
                  </a:lnTo>
                  <a:lnTo>
                    <a:pt x="1095" y="1313"/>
                  </a:lnTo>
                  <a:lnTo>
                    <a:pt x="1088" y="1296"/>
                  </a:lnTo>
                  <a:close/>
                  <a:moveTo>
                    <a:pt x="1156" y="1268"/>
                  </a:moveTo>
                  <a:lnTo>
                    <a:pt x="1123" y="1282"/>
                  </a:lnTo>
                  <a:lnTo>
                    <a:pt x="1130" y="1299"/>
                  </a:lnTo>
                  <a:lnTo>
                    <a:pt x="1163" y="1284"/>
                  </a:lnTo>
                  <a:lnTo>
                    <a:pt x="1156" y="1268"/>
                  </a:lnTo>
                  <a:close/>
                  <a:moveTo>
                    <a:pt x="1227" y="1240"/>
                  </a:moveTo>
                  <a:lnTo>
                    <a:pt x="1192" y="1254"/>
                  </a:lnTo>
                  <a:lnTo>
                    <a:pt x="1199" y="1270"/>
                  </a:lnTo>
                  <a:lnTo>
                    <a:pt x="1234" y="1256"/>
                  </a:lnTo>
                  <a:lnTo>
                    <a:pt x="1227" y="1240"/>
                  </a:lnTo>
                  <a:close/>
                  <a:moveTo>
                    <a:pt x="1298" y="1211"/>
                  </a:moveTo>
                  <a:lnTo>
                    <a:pt x="1263" y="1225"/>
                  </a:lnTo>
                  <a:lnTo>
                    <a:pt x="1270" y="1242"/>
                  </a:lnTo>
                  <a:lnTo>
                    <a:pt x="1305" y="1228"/>
                  </a:lnTo>
                  <a:lnTo>
                    <a:pt x="1298" y="1211"/>
                  </a:lnTo>
                  <a:close/>
                  <a:moveTo>
                    <a:pt x="1367" y="1180"/>
                  </a:moveTo>
                  <a:lnTo>
                    <a:pt x="1331" y="1197"/>
                  </a:lnTo>
                  <a:lnTo>
                    <a:pt x="1338" y="1214"/>
                  </a:lnTo>
                  <a:lnTo>
                    <a:pt x="1374" y="1199"/>
                  </a:lnTo>
                  <a:lnTo>
                    <a:pt x="1367" y="1180"/>
                  </a:lnTo>
                  <a:close/>
                  <a:moveTo>
                    <a:pt x="1438" y="1152"/>
                  </a:moveTo>
                  <a:lnTo>
                    <a:pt x="1402" y="1166"/>
                  </a:lnTo>
                  <a:lnTo>
                    <a:pt x="1409" y="1185"/>
                  </a:lnTo>
                  <a:lnTo>
                    <a:pt x="1445" y="1171"/>
                  </a:lnTo>
                  <a:lnTo>
                    <a:pt x="1438" y="1152"/>
                  </a:lnTo>
                  <a:close/>
                  <a:moveTo>
                    <a:pt x="1509" y="1124"/>
                  </a:moveTo>
                  <a:lnTo>
                    <a:pt x="1473" y="1138"/>
                  </a:lnTo>
                  <a:lnTo>
                    <a:pt x="1480" y="1157"/>
                  </a:lnTo>
                  <a:lnTo>
                    <a:pt x="1516" y="1143"/>
                  </a:lnTo>
                  <a:lnTo>
                    <a:pt x="1509" y="1124"/>
                  </a:lnTo>
                  <a:close/>
                  <a:moveTo>
                    <a:pt x="1577" y="1095"/>
                  </a:moveTo>
                  <a:lnTo>
                    <a:pt x="1542" y="1109"/>
                  </a:lnTo>
                  <a:lnTo>
                    <a:pt x="1549" y="1128"/>
                  </a:lnTo>
                  <a:lnTo>
                    <a:pt x="1584" y="1114"/>
                  </a:lnTo>
                  <a:lnTo>
                    <a:pt x="1577" y="1095"/>
                  </a:lnTo>
                  <a:close/>
                  <a:moveTo>
                    <a:pt x="1648" y="1067"/>
                  </a:moveTo>
                  <a:lnTo>
                    <a:pt x="1613" y="1081"/>
                  </a:lnTo>
                  <a:lnTo>
                    <a:pt x="1620" y="1100"/>
                  </a:lnTo>
                  <a:lnTo>
                    <a:pt x="1655" y="1086"/>
                  </a:lnTo>
                  <a:lnTo>
                    <a:pt x="1648" y="1067"/>
                  </a:lnTo>
                  <a:close/>
                  <a:moveTo>
                    <a:pt x="1717" y="1038"/>
                  </a:moveTo>
                  <a:lnTo>
                    <a:pt x="1684" y="1053"/>
                  </a:lnTo>
                  <a:lnTo>
                    <a:pt x="1691" y="1072"/>
                  </a:lnTo>
                  <a:lnTo>
                    <a:pt x="1724" y="1055"/>
                  </a:lnTo>
                  <a:lnTo>
                    <a:pt x="1717" y="1038"/>
                  </a:lnTo>
                  <a:close/>
                  <a:moveTo>
                    <a:pt x="1788" y="1010"/>
                  </a:moveTo>
                  <a:lnTo>
                    <a:pt x="1752" y="1024"/>
                  </a:lnTo>
                  <a:lnTo>
                    <a:pt x="1759" y="1041"/>
                  </a:lnTo>
                  <a:lnTo>
                    <a:pt x="1795" y="1027"/>
                  </a:lnTo>
                  <a:lnTo>
                    <a:pt x="1788" y="1010"/>
                  </a:lnTo>
                  <a:close/>
                  <a:moveTo>
                    <a:pt x="1859" y="982"/>
                  </a:moveTo>
                  <a:lnTo>
                    <a:pt x="1823" y="996"/>
                  </a:lnTo>
                  <a:lnTo>
                    <a:pt x="1830" y="1012"/>
                  </a:lnTo>
                  <a:lnTo>
                    <a:pt x="1866" y="998"/>
                  </a:lnTo>
                  <a:lnTo>
                    <a:pt x="1859" y="982"/>
                  </a:lnTo>
                  <a:close/>
                  <a:moveTo>
                    <a:pt x="1927" y="953"/>
                  </a:moveTo>
                  <a:lnTo>
                    <a:pt x="1894" y="968"/>
                  </a:lnTo>
                  <a:lnTo>
                    <a:pt x="1901" y="984"/>
                  </a:lnTo>
                  <a:lnTo>
                    <a:pt x="1934" y="970"/>
                  </a:lnTo>
                  <a:lnTo>
                    <a:pt x="1927" y="953"/>
                  </a:lnTo>
                  <a:close/>
                  <a:moveTo>
                    <a:pt x="1998" y="925"/>
                  </a:moveTo>
                  <a:lnTo>
                    <a:pt x="1963" y="939"/>
                  </a:lnTo>
                  <a:lnTo>
                    <a:pt x="1970" y="956"/>
                  </a:lnTo>
                  <a:lnTo>
                    <a:pt x="2005" y="942"/>
                  </a:lnTo>
                  <a:lnTo>
                    <a:pt x="1998" y="925"/>
                  </a:lnTo>
                  <a:close/>
                  <a:moveTo>
                    <a:pt x="2069" y="897"/>
                  </a:moveTo>
                  <a:lnTo>
                    <a:pt x="2034" y="911"/>
                  </a:lnTo>
                  <a:lnTo>
                    <a:pt x="2041" y="927"/>
                  </a:lnTo>
                  <a:lnTo>
                    <a:pt x="2076" y="913"/>
                  </a:lnTo>
                  <a:lnTo>
                    <a:pt x="2069" y="897"/>
                  </a:lnTo>
                  <a:close/>
                  <a:moveTo>
                    <a:pt x="2138" y="868"/>
                  </a:moveTo>
                  <a:lnTo>
                    <a:pt x="2102" y="882"/>
                  </a:lnTo>
                  <a:lnTo>
                    <a:pt x="2109" y="899"/>
                  </a:lnTo>
                  <a:lnTo>
                    <a:pt x="2145" y="885"/>
                  </a:lnTo>
                  <a:lnTo>
                    <a:pt x="2138" y="868"/>
                  </a:lnTo>
                  <a:close/>
                  <a:moveTo>
                    <a:pt x="2209" y="840"/>
                  </a:moveTo>
                  <a:lnTo>
                    <a:pt x="2173" y="854"/>
                  </a:lnTo>
                  <a:lnTo>
                    <a:pt x="2180" y="871"/>
                  </a:lnTo>
                  <a:lnTo>
                    <a:pt x="2216" y="856"/>
                  </a:lnTo>
                  <a:lnTo>
                    <a:pt x="2209" y="840"/>
                  </a:lnTo>
                  <a:close/>
                  <a:moveTo>
                    <a:pt x="2277" y="809"/>
                  </a:moveTo>
                  <a:lnTo>
                    <a:pt x="2244" y="823"/>
                  </a:lnTo>
                  <a:lnTo>
                    <a:pt x="2251" y="842"/>
                  </a:lnTo>
                  <a:lnTo>
                    <a:pt x="2287" y="828"/>
                  </a:lnTo>
                  <a:lnTo>
                    <a:pt x="2277" y="809"/>
                  </a:lnTo>
                  <a:close/>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8"/>
            <p:cNvSpPr>
              <a:spLocks noEditPoints="1"/>
            </p:cNvSpPr>
            <p:nvPr/>
          </p:nvSpPr>
          <p:spPr bwMode="auto">
            <a:xfrm>
              <a:off x="3820196" y="3287632"/>
              <a:ext cx="4519763" cy="994599"/>
            </a:xfrm>
            <a:custGeom>
              <a:avLst/>
              <a:gdLst>
                <a:gd name="T0" fmla="*/ 6025 w 6103"/>
                <a:gd name="T1" fmla="*/ 1315 h 1343"/>
                <a:gd name="T2" fmla="*/ 5926 w 6103"/>
                <a:gd name="T3" fmla="*/ 1258 h 1343"/>
                <a:gd name="T4" fmla="*/ 5779 w 6103"/>
                <a:gd name="T5" fmla="*/ 1220 h 1343"/>
                <a:gd name="T6" fmla="*/ 5749 w 6103"/>
                <a:gd name="T7" fmla="*/ 1190 h 1343"/>
                <a:gd name="T8" fmla="*/ 5638 w 6103"/>
                <a:gd name="T9" fmla="*/ 1166 h 1343"/>
                <a:gd name="T10" fmla="*/ 5531 w 6103"/>
                <a:gd name="T11" fmla="*/ 1126 h 1343"/>
                <a:gd name="T12" fmla="*/ 5432 w 6103"/>
                <a:gd name="T13" fmla="*/ 1069 h 1343"/>
                <a:gd name="T14" fmla="*/ 5283 w 6103"/>
                <a:gd name="T15" fmla="*/ 1031 h 1343"/>
                <a:gd name="T16" fmla="*/ 5255 w 6103"/>
                <a:gd name="T17" fmla="*/ 1000 h 1343"/>
                <a:gd name="T18" fmla="*/ 5141 w 6103"/>
                <a:gd name="T19" fmla="*/ 979 h 1343"/>
                <a:gd name="T20" fmla="*/ 5037 w 6103"/>
                <a:gd name="T21" fmla="*/ 939 h 1343"/>
                <a:gd name="T22" fmla="*/ 4938 w 6103"/>
                <a:gd name="T23" fmla="*/ 880 h 1343"/>
                <a:gd name="T24" fmla="*/ 4789 w 6103"/>
                <a:gd name="T25" fmla="*/ 844 h 1343"/>
                <a:gd name="T26" fmla="*/ 4760 w 6103"/>
                <a:gd name="T27" fmla="*/ 814 h 1343"/>
                <a:gd name="T28" fmla="*/ 4647 w 6103"/>
                <a:gd name="T29" fmla="*/ 790 h 1343"/>
                <a:gd name="T30" fmla="*/ 4540 w 6103"/>
                <a:gd name="T31" fmla="*/ 750 h 1343"/>
                <a:gd name="T32" fmla="*/ 4441 w 6103"/>
                <a:gd name="T33" fmla="*/ 691 h 1343"/>
                <a:gd name="T34" fmla="*/ 4294 w 6103"/>
                <a:gd name="T35" fmla="*/ 655 h 1343"/>
                <a:gd name="T36" fmla="*/ 4266 w 6103"/>
                <a:gd name="T37" fmla="*/ 624 h 1343"/>
                <a:gd name="T38" fmla="*/ 4153 w 6103"/>
                <a:gd name="T39" fmla="*/ 601 h 1343"/>
                <a:gd name="T40" fmla="*/ 4046 w 6103"/>
                <a:gd name="T41" fmla="*/ 561 h 1343"/>
                <a:gd name="T42" fmla="*/ 3947 w 6103"/>
                <a:gd name="T43" fmla="*/ 501 h 1343"/>
                <a:gd name="T44" fmla="*/ 3798 w 6103"/>
                <a:gd name="T45" fmla="*/ 466 h 1343"/>
                <a:gd name="T46" fmla="*/ 3769 w 6103"/>
                <a:gd name="T47" fmla="*/ 435 h 1343"/>
                <a:gd name="T48" fmla="*/ 3658 w 6103"/>
                <a:gd name="T49" fmla="*/ 412 h 1343"/>
                <a:gd name="T50" fmla="*/ 3552 w 6103"/>
                <a:gd name="T51" fmla="*/ 371 h 1343"/>
                <a:gd name="T52" fmla="*/ 3453 w 6103"/>
                <a:gd name="T53" fmla="*/ 315 h 1343"/>
                <a:gd name="T54" fmla="*/ 3304 w 6103"/>
                <a:gd name="T55" fmla="*/ 277 h 1343"/>
                <a:gd name="T56" fmla="*/ 3275 w 6103"/>
                <a:gd name="T57" fmla="*/ 246 h 1343"/>
                <a:gd name="T58" fmla="*/ 3162 w 6103"/>
                <a:gd name="T59" fmla="*/ 225 h 1343"/>
                <a:gd name="T60" fmla="*/ 3053 w 6103"/>
                <a:gd name="T61" fmla="*/ 182 h 1343"/>
                <a:gd name="T62" fmla="*/ 2946 w 6103"/>
                <a:gd name="T63" fmla="*/ 177 h 1343"/>
                <a:gd name="T64" fmla="*/ 2909 w 6103"/>
                <a:gd name="T65" fmla="*/ 156 h 1343"/>
                <a:gd name="T66" fmla="*/ 2795 w 6103"/>
                <a:gd name="T67" fmla="*/ 168 h 1343"/>
                <a:gd name="T68" fmla="*/ 2682 w 6103"/>
                <a:gd name="T69" fmla="*/ 163 h 1343"/>
                <a:gd name="T70" fmla="*/ 2568 w 6103"/>
                <a:gd name="T71" fmla="*/ 137 h 1343"/>
                <a:gd name="T72" fmla="*/ 2417 w 6103"/>
                <a:gd name="T73" fmla="*/ 149 h 1343"/>
                <a:gd name="T74" fmla="*/ 2381 w 6103"/>
                <a:gd name="T75" fmla="*/ 128 h 1343"/>
                <a:gd name="T76" fmla="*/ 2265 w 6103"/>
                <a:gd name="T77" fmla="*/ 140 h 1343"/>
                <a:gd name="T78" fmla="*/ 2152 w 6103"/>
                <a:gd name="T79" fmla="*/ 135 h 1343"/>
                <a:gd name="T80" fmla="*/ 2041 w 6103"/>
                <a:gd name="T81" fmla="*/ 109 h 1343"/>
                <a:gd name="T82" fmla="*/ 1887 w 6103"/>
                <a:gd name="T83" fmla="*/ 121 h 1343"/>
                <a:gd name="T84" fmla="*/ 1852 w 6103"/>
                <a:gd name="T85" fmla="*/ 99 h 1343"/>
                <a:gd name="T86" fmla="*/ 1736 w 6103"/>
                <a:gd name="T87" fmla="*/ 111 h 1343"/>
                <a:gd name="T88" fmla="*/ 1625 w 6103"/>
                <a:gd name="T89" fmla="*/ 106 h 1343"/>
                <a:gd name="T90" fmla="*/ 1511 w 6103"/>
                <a:gd name="T91" fmla="*/ 80 h 1343"/>
                <a:gd name="T92" fmla="*/ 1360 w 6103"/>
                <a:gd name="T93" fmla="*/ 92 h 1343"/>
                <a:gd name="T94" fmla="*/ 1322 w 6103"/>
                <a:gd name="T95" fmla="*/ 71 h 1343"/>
                <a:gd name="T96" fmla="*/ 1208 w 6103"/>
                <a:gd name="T97" fmla="*/ 83 h 1343"/>
                <a:gd name="T98" fmla="*/ 1095 w 6103"/>
                <a:gd name="T99" fmla="*/ 78 h 1343"/>
                <a:gd name="T100" fmla="*/ 981 w 6103"/>
                <a:gd name="T101" fmla="*/ 52 h 1343"/>
                <a:gd name="T102" fmla="*/ 830 w 6103"/>
                <a:gd name="T103" fmla="*/ 64 h 1343"/>
                <a:gd name="T104" fmla="*/ 792 w 6103"/>
                <a:gd name="T105" fmla="*/ 43 h 1343"/>
                <a:gd name="T106" fmla="*/ 679 w 6103"/>
                <a:gd name="T107" fmla="*/ 57 h 1343"/>
                <a:gd name="T108" fmla="*/ 565 w 6103"/>
                <a:gd name="T109" fmla="*/ 50 h 1343"/>
                <a:gd name="T110" fmla="*/ 454 w 6103"/>
                <a:gd name="T111" fmla="*/ 24 h 1343"/>
                <a:gd name="T112" fmla="*/ 300 w 6103"/>
                <a:gd name="T113" fmla="*/ 35 h 1343"/>
                <a:gd name="T114" fmla="*/ 265 w 6103"/>
                <a:gd name="T115" fmla="*/ 14 h 1343"/>
                <a:gd name="T116" fmla="*/ 149 w 6103"/>
                <a:gd name="T117" fmla="*/ 28 h 1343"/>
                <a:gd name="T118" fmla="*/ 35 w 6103"/>
                <a:gd name="T119" fmla="*/ 21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103" h="1343">
                  <a:moveTo>
                    <a:pt x="6061" y="1329"/>
                  </a:moveTo>
                  <a:lnTo>
                    <a:pt x="6096" y="1343"/>
                  </a:lnTo>
                  <a:lnTo>
                    <a:pt x="6103" y="1324"/>
                  </a:lnTo>
                  <a:lnTo>
                    <a:pt x="6068" y="1310"/>
                  </a:lnTo>
                  <a:lnTo>
                    <a:pt x="6061" y="1329"/>
                  </a:lnTo>
                  <a:close/>
                  <a:moveTo>
                    <a:pt x="5990" y="1301"/>
                  </a:moveTo>
                  <a:lnTo>
                    <a:pt x="6025" y="1315"/>
                  </a:lnTo>
                  <a:lnTo>
                    <a:pt x="6033" y="1298"/>
                  </a:lnTo>
                  <a:lnTo>
                    <a:pt x="5997" y="1284"/>
                  </a:lnTo>
                  <a:lnTo>
                    <a:pt x="5990" y="1301"/>
                  </a:lnTo>
                  <a:close/>
                  <a:moveTo>
                    <a:pt x="5919" y="1275"/>
                  </a:moveTo>
                  <a:lnTo>
                    <a:pt x="5954" y="1289"/>
                  </a:lnTo>
                  <a:lnTo>
                    <a:pt x="5962" y="1270"/>
                  </a:lnTo>
                  <a:lnTo>
                    <a:pt x="5926" y="1258"/>
                  </a:lnTo>
                  <a:lnTo>
                    <a:pt x="5919" y="1275"/>
                  </a:lnTo>
                  <a:close/>
                  <a:moveTo>
                    <a:pt x="5848" y="1249"/>
                  </a:moveTo>
                  <a:lnTo>
                    <a:pt x="5884" y="1261"/>
                  </a:lnTo>
                  <a:lnTo>
                    <a:pt x="5891" y="1244"/>
                  </a:lnTo>
                  <a:lnTo>
                    <a:pt x="5855" y="1230"/>
                  </a:lnTo>
                  <a:lnTo>
                    <a:pt x="5848" y="1249"/>
                  </a:lnTo>
                  <a:close/>
                  <a:moveTo>
                    <a:pt x="5779" y="1220"/>
                  </a:moveTo>
                  <a:lnTo>
                    <a:pt x="5813" y="1235"/>
                  </a:lnTo>
                  <a:lnTo>
                    <a:pt x="5820" y="1216"/>
                  </a:lnTo>
                  <a:lnTo>
                    <a:pt x="5784" y="1204"/>
                  </a:lnTo>
                  <a:lnTo>
                    <a:pt x="5779" y="1220"/>
                  </a:lnTo>
                  <a:close/>
                  <a:moveTo>
                    <a:pt x="5709" y="1194"/>
                  </a:moveTo>
                  <a:lnTo>
                    <a:pt x="5744" y="1209"/>
                  </a:lnTo>
                  <a:lnTo>
                    <a:pt x="5749" y="1190"/>
                  </a:lnTo>
                  <a:lnTo>
                    <a:pt x="5713" y="1175"/>
                  </a:lnTo>
                  <a:lnTo>
                    <a:pt x="5709" y="1194"/>
                  </a:lnTo>
                  <a:close/>
                  <a:moveTo>
                    <a:pt x="5638" y="1166"/>
                  </a:moveTo>
                  <a:lnTo>
                    <a:pt x="5673" y="1180"/>
                  </a:lnTo>
                  <a:lnTo>
                    <a:pt x="5680" y="1164"/>
                  </a:lnTo>
                  <a:lnTo>
                    <a:pt x="5645" y="1149"/>
                  </a:lnTo>
                  <a:lnTo>
                    <a:pt x="5638" y="1166"/>
                  </a:lnTo>
                  <a:close/>
                  <a:moveTo>
                    <a:pt x="5567" y="1140"/>
                  </a:moveTo>
                  <a:lnTo>
                    <a:pt x="5602" y="1154"/>
                  </a:lnTo>
                  <a:lnTo>
                    <a:pt x="5609" y="1135"/>
                  </a:lnTo>
                  <a:lnTo>
                    <a:pt x="5574" y="1123"/>
                  </a:lnTo>
                  <a:lnTo>
                    <a:pt x="5567" y="1140"/>
                  </a:lnTo>
                  <a:close/>
                  <a:moveTo>
                    <a:pt x="5496" y="1114"/>
                  </a:moveTo>
                  <a:lnTo>
                    <a:pt x="5531" y="1126"/>
                  </a:lnTo>
                  <a:lnTo>
                    <a:pt x="5538" y="1109"/>
                  </a:lnTo>
                  <a:lnTo>
                    <a:pt x="5503" y="1095"/>
                  </a:lnTo>
                  <a:lnTo>
                    <a:pt x="5496" y="1114"/>
                  </a:lnTo>
                  <a:close/>
                  <a:moveTo>
                    <a:pt x="5425" y="1086"/>
                  </a:moveTo>
                  <a:lnTo>
                    <a:pt x="5460" y="1100"/>
                  </a:lnTo>
                  <a:lnTo>
                    <a:pt x="5467" y="1081"/>
                  </a:lnTo>
                  <a:lnTo>
                    <a:pt x="5432" y="1069"/>
                  </a:lnTo>
                  <a:lnTo>
                    <a:pt x="5425" y="1086"/>
                  </a:lnTo>
                  <a:close/>
                  <a:moveTo>
                    <a:pt x="5354" y="1060"/>
                  </a:moveTo>
                  <a:lnTo>
                    <a:pt x="5389" y="1074"/>
                  </a:lnTo>
                  <a:lnTo>
                    <a:pt x="5396" y="1055"/>
                  </a:lnTo>
                  <a:lnTo>
                    <a:pt x="5361" y="1041"/>
                  </a:lnTo>
                  <a:lnTo>
                    <a:pt x="5354" y="1060"/>
                  </a:lnTo>
                  <a:close/>
                  <a:moveTo>
                    <a:pt x="5283" y="1031"/>
                  </a:moveTo>
                  <a:lnTo>
                    <a:pt x="5318" y="1045"/>
                  </a:lnTo>
                  <a:lnTo>
                    <a:pt x="5325" y="1029"/>
                  </a:lnTo>
                  <a:lnTo>
                    <a:pt x="5290" y="1015"/>
                  </a:lnTo>
                  <a:lnTo>
                    <a:pt x="5283" y="1031"/>
                  </a:lnTo>
                  <a:close/>
                  <a:moveTo>
                    <a:pt x="5212" y="1005"/>
                  </a:moveTo>
                  <a:lnTo>
                    <a:pt x="5247" y="1019"/>
                  </a:lnTo>
                  <a:lnTo>
                    <a:pt x="5255" y="1000"/>
                  </a:lnTo>
                  <a:lnTo>
                    <a:pt x="5219" y="989"/>
                  </a:lnTo>
                  <a:lnTo>
                    <a:pt x="5212" y="1005"/>
                  </a:lnTo>
                  <a:close/>
                  <a:moveTo>
                    <a:pt x="5141" y="979"/>
                  </a:moveTo>
                  <a:lnTo>
                    <a:pt x="5176" y="991"/>
                  </a:lnTo>
                  <a:lnTo>
                    <a:pt x="5184" y="974"/>
                  </a:lnTo>
                  <a:lnTo>
                    <a:pt x="5148" y="960"/>
                  </a:lnTo>
                  <a:lnTo>
                    <a:pt x="5141" y="979"/>
                  </a:lnTo>
                  <a:close/>
                  <a:moveTo>
                    <a:pt x="5072" y="951"/>
                  </a:moveTo>
                  <a:lnTo>
                    <a:pt x="5106" y="965"/>
                  </a:lnTo>
                  <a:lnTo>
                    <a:pt x="5113" y="946"/>
                  </a:lnTo>
                  <a:lnTo>
                    <a:pt x="5077" y="934"/>
                  </a:lnTo>
                  <a:lnTo>
                    <a:pt x="5072" y="951"/>
                  </a:lnTo>
                  <a:close/>
                  <a:moveTo>
                    <a:pt x="5001" y="925"/>
                  </a:moveTo>
                  <a:lnTo>
                    <a:pt x="5037" y="939"/>
                  </a:lnTo>
                  <a:lnTo>
                    <a:pt x="5042" y="920"/>
                  </a:lnTo>
                  <a:lnTo>
                    <a:pt x="5006" y="906"/>
                  </a:lnTo>
                  <a:lnTo>
                    <a:pt x="5001" y="925"/>
                  </a:lnTo>
                  <a:close/>
                  <a:moveTo>
                    <a:pt x="4931" y="896"/>
                  </a:moveTo>
                  <a:lnTo>
                    <a:pt x="4966" y="911"/>
                  </a:lnTo>
                  <a:lnTo>
                    <a:pt x="4973" y="894"/>
                  </a:lnTo>
                  <a:lnTo>
                    <a:pt x="4938" y="880"/>
                  </a:lnTo>
                  <a:lnTo>
                    <a:pt x="4931" y="896"/>
                  </a:lnTo>
                  <a:close/>
                  <a:moveTo>
                    <a:pt x="4860" y="870"/>
                  </a:moveTo>
                  <a:lnTo>
                    <a:pt x="4895" y="885"/>
                  </a:lnTo>
                  <a:lnTo>
                    <a:pt x="4902" y="866"/>
                  </a:lnTo>
                  <a:lnTo>
                    <a:pt x="4867" y="854"/>
                  </a:lnTo>
                  <a:lnTo>
                    <a:pt x="4860" y="870"/>
                  </a:lnTo>
                  <a:close/>
                  <a:moveTo>
                    <a:pt x="4789" y="844"/>
                  </a:moveTo>
                  <a:lnTo>
                    <a:pt x="4824" y="856"/>
                  </a:lnTo>
                  <a:lnTo>
                    <a:pt x="4831" y="840"/>
                  </a:lnTo>
                  <a:lnTo>
                    <a:pt x="4796" y="825"/>
                  </a:lnTo>
                  <a:lnTo>
                    <a:pt x="4789" y="844"/>
                  </a:lnTo>
                  <a:close/>
                  <a:moveTo>
                    <a:pt x="4718" y="816"/>
                  </a:moveTo>
                  <a:lnTo>
                    <a:pt x="4753" y="830"/>
                  </a:lnTo>
                  <a:lnTo>
                    <a:pt x="4760" y="814"/>
                  </a:lnTo>
                  <a:lnTo>
                    <a:pt x="4725" y="799"/>
                  </a:lnTo>
                  <a:lnTo>
                    <a:pt x="4718" y="816"/>
                  </a:lnTo>
                  <a:close/>
                  <a:moveTo>
                    <a:pt x="4647" y="790"/>
                  </a:moveTo>
                  <a:lnTo>
                    <a:pt x="4682" y="804"/>
                  </a:lnTo>
                  <a:lnTo>
                    <a:pt x="4689" y="785"/>
                  </a:lnTo>
                  <a:lnTo>
                    <a:pt x="4654" y="771"/>
                  </a:lnTo>
                  <a:lnTo>
                    <a:pt x="4647" y="790"/>
                  </a:lnTo>
                  <a:close/>
                  <a:moveTo>
                    <a:pt x="4576" y="762"/>
                  </a:moveTo>
                  <a:lnTo>
                    <a:pt x="4611" y="776"/>
                  </a:lnTo>
                  <a:lnTo>
                    <a:pt x="4618" y="759"/>
                  </a:lnTo>
                  <a:lnTo>
                    <a:pt x="4583" y="745"/>
                  </a:lnTo>
                  <a:lnTo>
                    <a:pt x="4576" y="762"/>
                  </a:lnTo>
                  <a:close/>
                  <a:moveTo>
                    <a:pt x="4505" y="736"/>
                  </a:moveTo>
                  <a:lnTo>
                    <a:pt x="4540" y="750"/>
                  </a:lnTo>
                  <a:lnTo>
                    <a:pt x="4547" y="731"/>
                  </a:lnTo>
                  <a:lnTo>
                    <a:pt x="4512" y="719"/>
                  </a:lnTo>
                  <a:lnTo>
                    <a:pt x="4505" y="736"/>
                  </a:lnTo>
                  <a:close/>
                  <a:moveTo>
                    <a:pt x="4434" y="710"/>
                  </a:moveTo>
                  <a:lnTo>
                    <a:pt x="4469" y="721"/>
                  </a:lnTo>
                  <a:lnTo>
                    <a:pt x="4476" y="705"/>
                  </a:lnTo>
                  <a:lnTo>
                    <a:pt x="4441" y="691"/>
                  </a:lnTo>
                  <a:lnTo>
                    <a:pt x="4434" y="710"/>
                  </a:lnTo>
                  <a:close/>
                  <a:moveTo>
                    <a:pt x="4365" y="681"/>
                  </a:moveTo>
                  <a:lnTo>
                    <a:pt x="4398" y="695"/>
                  </a:lnTo>
                  <a:lnTo>
                    <a:pt x="4406" y="679"/>
                  </a:lnTo>
                  <a:lnTo>
                    <a:pt x="4370" y="665"/>
                  </a:lnTo>
                  <a:lnTo>
                    <a:pt x="4365" y="681"/>
                  </a:lnTo>
                  <a:close/>
                  <a:moveTo>
                    <a:pt x="4294" y="655"/>
                  </a:moveTo>
                  <a:lnTo>
                    <a:pt x="4330" y="669"/>
                  </a:lnTo>
                  <a:lnTo>
                    <a:pt x="4335" y="650"/>
                  </a:lnTo>
                  <a:lnTo>
                    <a:pt x="4299" y="636"/>
                  </a:lnTo>
                  <a:lnTo>
                    <a:pt x="4294" y="655"/>
                  </a:lnTo>
                  <a:close/>
                  <a:moveTo>
                    <a:pt x="4223" y="629"/>
                  </a:moveTo>
                  <a:lnTo>
                    <a:pt x="4259" y="641"/>
                  </a:lnTo>
                  <a:lnTo>
                    <a:pt x="4266" y="624"/>
                  </a:lnTo>
                  <a:lnTo>
                    <a:pt x="4231" y="610"/>
                  </a:lnTo>
                  <a:lnTo>
                    <a:pt x="4223" y="629"/>
                  </a:lnTo>
                  <a:close/>
                  <a:moveTo>
                    <a:pt x="4153" y="601"/>
                  </a:moveTo>
                  <a:lnTo>
                    <a:pt x="4188" y="615"/>
                  </a:lnTo>
                  <a:lnTo>
                    <a:pt x="4195" y="596"/>
                  </a:lnTo>
                  <a:lnTo>
                    <a:pt x="4160" y="584"/>
                  </a:lnTo>
                  <a:lnTo>
                    <a:pt x="4153" y="601"/>
                  </a:lnTo>
                  <a:close/>
                  <a:moveTo>
                    <a:pt x="4082" y="575"/>
                  </a:moveTo>
                  <a:lnTo>
                    <a:pt x="4117" y="587"/>
                  </a:lnTo>
                  <a:lnTo>
                    <a:pt x="4124" y="570"/>
                  </a:lnTo>
                  <a:lnTo>
                    <a:pt x="4089" y="556"/>
                  </a:lnTo>
                  <a:lnTo>
                    <a:pt x="4082" y="575"/>
                  </a:lnTo>
                  <a:close/>
                  <a:moveTo>
                    <a:pt x="4011" y="546"/>
                  </a:moveTo>
                  <a:lnTo>
                    <a:pt x="4046" y="561"/>
                  </a:lnTo>
                  <a:lnTo>
                    <a:pt x="4053" y="544"/>
                  </a:lnTo>
                  <a:lnTo>
                    <a:pt x="4018" y="530"/>
                  </a:lnTo>
                  <a:lnTo>
                    <a:pt x="4011" y="546"/>
                  </a:lnTo>
                  <a:close/>
                  <a:moveTo>
                    <a:pt x="3940" y="520"/>
                  </a:moveTo>
                  <a:lnTo>
                    <a:pt x="3975" y="535"/>
                  </a:lnTo>
                  <a:lnTo>
                    <a:pt x="3982" y="516"/>
                  </a:lnTo>
                  <a:lnTo>
                    <a:pt x="3947" y="501"/>
                  </a:lnTo>
                  <a:lnTo>
                    <a:pt x="3940" y="520"/>
                  </a:lnTo>
                  <a:close/>
                  <a:moveTo>
                    <a:pt x="3869" y="494"/>
                  </a:moveTo>
                  <a:lnTo>
                    <a:pt x="3904" y="506"/>
                  </a:lnTo>
                  <a:lnTo>
                    <a:pt x="3911" y="490"/>
                  </a:lnTo>
                  <a:lnTo>
                    <a:pt x="3876" y="475"/>
                  </a:lnTo>
                  <a:lnTo>
                    <a:pt x="3869" y="494"/>
                  </a:lnTo>
                  <a:close/>
                  <a:moveTo>
                    <a:pt x="3798" y="466"/>
                  </a:moveTo>
                  <a:lnTo>
                    <a:pt x="3833" y="480"/>
                  </a:lnTo>
                  <a:lnTo>
                    <a:pt x="3840" y="461"/>
                  </a:lnTo>
                  <a:lnTo>
                    <a:pt x="3805" y="449"/>
                  </a:lnTo>
                  <a:lnTo>
                    <a:pt x="3798" y="466"/>
                  </a:lnTo>
                  <a:close/>
                  <a:moveTo>
                    <a:pt x="3727" y="440"/>
                  </a:moveTo>
                  <a:lnTo>
                    <a:pt x="3762" y="452"/>
                  </a:lnTo>
                  <a:lnTo>
                    <a:pt x="3769" y="435"/>
                  </a:lnTo>
                  <a:lnTo>
                    <a:pt x="3734" y="421"/>
                  </a:lnTo>
                  <a:lnTo>
                    <a:pt x="3727" y="440"/>
                  </a:lnTo>
                  <a:close/>
                  <a:moveTo>
                    <a:pt x="3658" y="412"/>
                  </a:moveTo>
                  <a:lnTo>
                    <a:pt x="3691" y="426"/>
                  </a:lnTo>
                  <a:lnTo>
                    <a:pt x="3698" y="409"/>
                  </a:lnTo>
                  <a:lnTo>
                    <a:pt x="3663" y="395"/>
                  </a:lnTo>
                  <a:lnTo>
                    <a:pt x="3658" y="412"/>
                  </a:lnTo>
                  <a:close/>
                  <a:moveTo>
                    <a:pt x="3587" y="386"/>
                  </a:moveTo>
                  <a:lnTo>
                    <a:pt x="3623" y="400"/>
                  </a:lnTo>
                  <a:lnTo>
                    <a:pt x="3628" y="381"/>
                  </a:lnTo>
                  <a:lnTo>
                    <a:pt x="3592" y="367"/>
                  </a:lnTo>
                  <a:lnTo>
                    <a:pt x="3587" y="386"/>
                  </a:lnTo>
                  <a:close/>
                  <a:moveTo>
                    <a:pt x="3516" y="360"/>
                  </a:moveTo>
                  <a:lnTo>
                    <a:pt x="3552" y="371"/>
                  </a:lnTo>
                  <a:lnTo>
                    <a:pt x="3557" y="355"/>
                  </a:lnTo>
                  <a:lnTo>
                    <a:pt x="3523" y="341"/>
                  </a:lnTo>
                  <a:lnTo>
                    <a:pt x="3516" y="360"/>
                  </a:lnTo>
                  <a:close/>
                  <a:moveTo>
                    <a:pt x="3445" y="331"/>
                  </a:moveTo>
                  <a:lnTo>
                    <a:pt x="3481" y="345"/>
                  </a:lnTo>
                  <a:lnTo>
                    <a:pt x="3488" y="326"/>
                  </a:lnTo>
                  <a:lnTo>
                    <a:pt x="3453" y="315"/>
                  </a:lnTo>
                  <a:lnTo>
                    <a:pt x="3445" y="331"/>
                  </a:lnTo>
                  <a:close/>
                  <a:moveTo>
                    <a:pt x="3375" y="305"/>
                  </a:moveTo>
                  <a:lnTo>
                    <a:pt x="3410" y="317"/>
                  </a:lnTo>
                  <a:lnTo>
                    <a:pt x="3417" y="300"/>
                  </a:lnTo>
                  <a:lnTo>
                    <a:pt x="3382" y="286"/>
                  </a:lnTo>
                  <a:lnTo>
                    <a:pt x="3375" y="305"/>
                  </a:lnTo>
                  <a:close/>
                  <a:moveTo>
                    <a:pt x="3304" y="277"/>
                  </a:moveTo>
                  <a:lnTo>
                    <a:pt x="3339" y="291"/>
                  </a:lnTo>
                  <a:lnTo>
                    <a:pt x="3346" y="274"/>
                  </a:lnTo>
                  <a:lnTo>
                    <a:pt x="3311" y="260"/>
                  </a:lnTo>
                  <a:lnTo>
                    <a:pt x="3304" y="277"/>
                  </a:lnTo>
                  <a:close/>
                  <a:moveTo>
                    <a:pt x="3233" y="251"/>
                  </a:moveTo>
                  <a:lnTo>
                    <a:pt x="3268" y="265"/>
                  </a:lnTo>
                  <a:lnTo>
                    <a:pt x="3275" y="246"/>
                  </a:lnTo>
                  <a:lnTo>
                    <a:pt x="3240" y="232"/>
                  </a:lnTo>
                  <a:lnTo>
                    <a:pt x="3233" y="251"/>
                  </a:lnTo>
                  <a:close/>
                  <a:moveTo>
                    <a:pt x="3162" y="225"/>
                  </a:moveTo>
                  <a:lnTo>
                    <a:pt x="3197" y="237"/>
                  </a:lnTo>
                  <a:lnTo>
                    <a:pt x="3204" y="220"/>
                  </a:lnTo>
                  <a:lnTo>
                    <a:pt x="3169" y="206"/>
                  </a:lnTo>
                  <a:lnTo>
                    <a:pt x="3162" y="225"/>
                  </a:lnTo>
                  <a:close/>
                  <a:moveTo>
                    <a:pt x="3091" y="196"/>
                  </a:moveTo>
                  <a:lnTo>
                    <a:pt x="3126" y="211"/>
                  </a:lnTo>
                  <a:lnTo>
                    <a:pt x="3133" y="192"/>
                  </a:lnTo>
                  <a:lnTo>
                    <a:pt x="3098" y="180"/>
                  </a:lnTo>
                  <a:lnTo>
                    <a:pt x="3091" y="196"/>
                  </a:lnTo>
                  <a:close/>
                  <a:moveTo>
                    <a:pt x="3022" y="180"/>
                  </a:moveTo>
                  <a:lnTo>
                    <a:pt x="3053" y="182"/>
                  </a:lnTo>
                  <a:lnTo>
                    <a:pt x="3055" y="182"/>
                  </a:lnTo>
                  <a:lnTo>
                    <a:pt x="3062" y="166"/>
                  </a:lnTo>
                  <a:lnTo>
                    <a:pt x="3058" y="163"/>
                  </a:lnTo>
                  <a:lnTo>
                    <a:pt x="3058" y="163"/>
                  </a:lnTo>
                  <a:lnTo>
                    <a:pt x="3022" y="161"/>
                  </a:lnTo>
                  <a:lnTo>
                    <a:pt x="3022" y="180"/>
                  </a:lnTo>
                  <a:close/>
                  <a:moveTo>
                    <a:pt x="2946" y="177"/>
                  </a:moveTo>
                  <a:lnTo>
                    <a:pt x="2984" y="177"/>
                  </a:lnTo>
                  <a:lnTo>
                    <a:pt x="2984" y="158"/>
                  </a:lnTo>
                  <a:lnTo>
                    <a:pt x="2946" y="158"/>
                  </a:lnTo>
                  <a:lnTo>
                    <a:pt x="2946" y="177"/>
                  </a:lnTo>
                  <a:close/>
                  <a:moveTo>
                    <a:pt x="2871" y="173"/>
                  </a:moveTo>
                  <a:lnTo>
                    <a:pt x="2909" y="175"/>
                  </a:lnTo>
                  <a:lnTo>
                    <a:pt x="2909" y="156"/>
                  </a:lnTo>
                  <a:lnTo>
                    <a:pt x="2871" y="154"/>
                  </a:lnTo>
                  <a:lnTo>
                    <a:pt x="2871" y="173"/>
                  </a:lnTo>
                  <a:close/>
                  <a:moveTo>
                    <a:pt x="2795" y="168"/>
                  </a:moveTo>
                  <a:lnTo>
                    <a:pt x="2833" y="170"/>
                  </a:lnTo>
                  <a:lnTo>
                    <a:pt x="2833" y="151"/>
                  </a:lnTo>
                  <a:lnTo>
                    <a:pt x="2795" y="149"/>
                  </a:lnTo>
                  <a:lnTo>
                    <a:pt x="2795" y="168"/>
                  </a:lnTo>
                  <a:close/>
                  <a:moveTo>
                    <a:pt x="2719" y="163"/>
                  </a:moveTo>
                  <a:lnTo>
                    <a:pt x="2757" y="166"/>
                  </a:lnTo>
                  <a:lnTo>
                    <a:pt x="2757" y="147"/>
                  </a:lnTo>
                  <a:lnTo>
                    <a:pt x="2719" y="144"/>
                  </a:lnTo>
                  <a:lnTo>
                    <a:pt x="2719" y="163"/>
                  </a:lnTo>
                  <a:close/>
                  <a:moveTo>
                    <a:pt x="2644" y="161"/>
                  </a:moveTo>
                  <a:lnTo>
                    <a:pt x="2682" y="163"/>
                  </a:lnTo>
                  <a:lnTo>
                    <a:pt x="2682" y="144"/>
                  </a:lnTo>
                  <a:lnTo>
                    <a:pt x="2644" y="142"/>
                  </a:lnTo>
                  <a:lnTo>
                    <a:pt x="2644" y="161"/>
                  </a:lnTo>
                  <a:close/>
                  <a:moveTo>
                    <a:pt x="2568" y="156"/>
                  </a:moveTo>
                  <a:lnTo>
                    <a:pt x="2606" y="158"/>
                  </a:lnTo>
                  <a:lnTo>
                    <a:pt x="2606" y="140"/>
                  </a:lnTo>
                  <a:lnTo>
                    <a:pt x="2568" y="137"/>
                  </a:lnTo>
                  <a:lnTo>
                    <a:pt x="2568" y="156"/>
                  </a:lnTo>
                  <a:close/>
                  <a:moveTo>
                    <a:pt x="2492" y="151"/>
                  </a:moveTo>
                  <a:lnTo>
                    <a:pt x="2530" y="154"/>
                  </a:lnTo>
                  <a:lnTo>
                    <a:pt x="2530" y="135"/>
                  </a:lnTo>
                  <a:lnTo>
                    <a:pt x="2492" y="132"/>
                  </a:lnTo>
                  <a:lnTo>
                    <a:pt x="2492" y="151"/>
                  </a:lnTo>
                  <a:close/>
                  <a:moveTo>
                    <a:pt x="2417" y="149"/>
                  </a:moveTo>
                  <a:lnTo>
                    <a:pt x="2455" y="149"/>
                  </a:lnTo>
                  <a:lnTo>
                    <a:pt x="2455" y="132"/>
                  </a:lnTo>
                  <a:lnTo>
                    <a:pt x="2417" y="130"/>
                  </a:lnTo>
                  <a:lnTo>
                    <a:pt x="2417" y="149"/>
                  </a:lnTo>
                  <a:close/>
                  <a:moveTo>
                    <a:pt x="2341" y="144"/>
                  </a:moveTo>
                  <a:lnTo>
                    <a:pt x="2379" y="147"/>
                  </a:lnTo>
                  <a:lnTo>
                    <a:pt x="2381" y="128"/>
                  </a:lnTo>
                  <a:lnTo>
                    <a:pt x="2343" y="125"/>
                  </a:lnTo>
                  <a:lnTo>
                    <a:pt x="2341" y="144"/>
                  </a:lnTo>
                  <a:close/>
                  <a:moveTo>
                    <a:pt x="2265" y="140"/>
                  </a:moveTo>
                  <a:lnTo>
                    <a:pt x="2303" y="142"/>
                  </a:lnTo>
                  <a:lnTo>
                    <a:pt x="2306" y="123"/>
                  </a:lnTo>
                  <a:lnTo>
                    <a:pt x="2268" y="121"/>
                  </a:lnTo>
                  <a:lnTo>
                    <a:pt x="2265" y="140"/>
                  </a:lnTo>
                  <a:close/>
                  <a:moveTo>
                    <a:pt x="2190" y="137"/>
                  </a:moveTo>
                  <a:lnTo>
                    <a:pt x="2228" y="137"/>
                  </a:lnTo>
                  <a:lnTo>
                    <a:pt x="2230" y="118"/>
                  </a:lnTo>
                  <a:lnTo>
                    <a:pt x="2192" y="118"/>
                  </a:lnTo>
                  <a:lnTo>
                    <a:pt x="2190" y="137"/>
                  </a:lnTo>
                  <a:close/>
                  <a:moveTo>
                    <a:pt x="2114" y="132"/>
                  </a:moveTo>
                  <a:lnTo>
                    <a:pt x="2152" y="135"/>
                  </a:lnTo>
                  <a:lnTo>
                    <a:pt x="2154" y="116"/>
                  </a:lnTo>
                  <a:lnTo>
                    <a:pt x="2116" y="114"/>
                  </a:lnTo>
                  <a:lnTo>
                    <a:pt x="2114" y="132"/>
                  </a:lnTo>
                  <a:close/>
                  <a:moveTo>
                    <a:pt x="2038" y="128"/>
                  </a:moveTo>
                  <a:lnTo>
                    <a:pt x="2076" y="130"/>
                  </a:lnTo>
                  <a:lnTo>
                    <a:pt x="2079" y="111"/>
                  </a:lnTo>
                  <a:lnTo>
                    <a:pt x="2041" y="109"/>
                  </a:lnTo>
                  <a:lnTo>
                    <a:pt x="2038" y="128"/>
                  </a:lnTo>
                  <a:close/>
                  <a:moveTo>
                    <a:pt x="1963" y="123"/>
                  </a:moveTo>
                  <a:lnTo>
                    <a:pt x="2001" y="125"/>
                  </a:lnTo>
                  <a:lnTo>
                    <a:pt x="2003" y="106"/>
                  </a:lnTo>
                  <a:lnTo>
                    <a:pt x="1965" y="104"/>
                  </a:lnTo>
                  <a:lnTo>
                    <a:pt x="1963" y="123"/>
                  </a:lnTo>
                  <a:close/>
                  <a:moveTo>
                    <a:pt x="1887" y="121"/>
                  </a:moveTo>
                  <a:lnTo>
                    <a:pt x="1925" y="123"/>
                  </a:lnTo>
                  <a:lnTo>
                    <a:pt x="1927" y="104"/>
                  </a:lnTo>
                  <a:lnTo>
                    <a:pt x="1889" y="102"/>
                  </a:lnTo>
                  <a:lnTo>
                    <a:pt x="1887" y="121"/>
                  </a:lnTo>
                  <a:close/>
                  <a:moveTo>
                    <a:pt x="1811" y="116"/>
                  </a:moveTo>
                  <a:lnTo>
                    <a:pt x="1849" y="118"/>
                  </a:lnTo>
                  <a:lnTo>
                    <a:pt x="1852" y="99"/>
                  </a:lnTo>
                  <a:lnTo>
                    <a:pt x="1814" y="97"/>
                  </a:lnTo>
                  <a:lnTo>
                    <a:pt x="1811" y="116"/>
                  </a:lnTo>
                  <a:close/>
                  <a:moveTo>
                    <a:pt x="1736" y="111"/>
                  </a:moveTo>
                  <a:lnTo>
                    <a:pt x="1774" y="114"/>
                  </a:lnTo>
                  <a:lnTo>
                    <a:pt x="1776" y="95"/>
                  </a:lnTo>
                  <a:lnTo>
                    <a:pt x="1738" y="92"/>
                  </a:lnTo>
                  <a:lnTo>
                    <a:pt x="1736" y="111"/>
                  </a:lnTo>
                  <a:close/>
                  <a:moveTo>
                    <a:pt x="1662" y="109"/>
                  </a:moveTo>
                  <a:lnTo>
                    <a:pt x="1698" y="109"/>
                  </a:lnTo>
                  <a:lnTo>
                    <a:pt x="1700" y="92"/>
                  </a:lnTo>
                  <a:lnTo>
                    <a:pt x="1662" y="90"/>
                  </a:lnTo>
                  <a:lnTo>
                    <a:pt x="1662" y="109"/>
                  </a:lnTo>
                  <a:close/>
                  <a:moveTo>
                    <a:pt x="1587" y="104"/>
                  </a:moveTo>
                  <a:lnTo>
                    <a:pt x="1625" y="106"/>
                  </a:lnTo>
                  <a:lnTo>
                    <a:pt x="1625" y="88"/>
                  </a:lnTo>
                  <a:lnTo>
                    <a:pt x="1587" y="85"/>
                  </a:lnTo>
                  <a:lnTo>
                    <a:pt x="1587" y="104"/>
                  </a:lnTo>
                  <a:close/>
                  <a:moveTo>
                    <a:pt x="1511" y="99"/>
                  </a:moveTo>
                  <a:lnTo>
                    <a:pt x="1549" y="102"/>
                  </a:lnTo>
                  <a:lnTo>
                    <a:pt x="1549" y="83"/>
                  </a:lnTo>
                  <a:lnTo>
                    <a:pt x="1511" y="80"/>
                  </a:lnTo>
                  <a:lnTo>
                    <a:pt x="1511" y="99"/>
                  </a:lnTo>
                  <a:close/>
                  <a:moveTo>
                    <a:pt x="1435" y="97"/>
                  </a:moveTo>
                  <a:lnTo>
                    <a:pt x="1473" y="97"/>
                  </a:lnTo>
                  <a:lnTo>
                    <a:pt x="1473" y="78"/>
                  </a:lnTo>
                  <a:lnTo>
                    <a:pt x="1435" y="78"/>
                  </a:lnTo>
                  <a:lnTo>
                    <a:pt x="1435" y="97"/>
                  </a:lnTo>
                  <a:close/>
                  <a:moveTo>
                    <a:pt x="1360" y="92"/>
                  </a:moveTo>
                  <a:lnTo>
                    <a:pt x="1398" y="95"/>
                  </a:lnTo>
                  <a:lnTo>
                    <a:pt x="1398" y="76"/>
                  </a:lnTo>
                  <a:lnTo>
                    <a:pt x="1360" y="73"/>
                  </a:lnTo>
                  <a:lnTo>
                    <a:pt x="1360" y="92"/>
                  </a:lnTo>
                  <a:close/>
                  <a:moveTo>
                    <a:pt x="1284" y="88"/>
                  </a:moveTo>
                  <a:lnTo>
                    <a:pt x="1322" y="90"/>
                  </a:lnTo>
                  <a:lnTo>
                    <a:pt x="1322" y="71"/>
                  </a:lnTo>
                  <a:lnTo>
                    <a:pt x="1284" y="69"/>
                  </a:lnTo>
                  <a:lnTo>
                    <a:pt x="1284" y="88"/>
                  </a:lnTo>
                  <a:close/>
                  <a:moveTo>
                    <a:pt x="1208" y="83"/>
                  </a:moveTo>
                  <a:lnTo>
                    <a:pt x="1246" y="85"/>
                  </a:lnTo>
                  <a:lnTo>
                    <a:pt x="1246" y="66"/>
                  </a:lnTo>
                  <a:lnTo>
                    <a:pt x="1208" y="64"/>
                  </a:lnTo>
                  <a:lnTo>
                    <a:pt x="1208" y="83"/>
                  </a:lnTo>
                  <a:close/>
                  <a:moveTo>
                    <a:pt x="1133" y="80"/>
                  </a:moveTo>
                  <a:lnTo>
                    <a:pt x="1171" y="83"/>
                  </a:lnTo>
                  <a:lnTo>
                    <a:pt x="1171" y="64"/>
                  </a:lnTo>
                  <a:lnTo>
                    <a:pt x="1133" y="62"/>
                  </a:lnTo>
                  <a:lnTo>
                    <a:pt x="1133" y="80"/>
                  </a:lnTo>
                  <a:close/>
                  <a:moveTo>
                    <a:pt x="1057" y="76"/>
                  </a:moveTo>
                  <a:lnTo>
                    <a:pt x="1095" y="78"/>
                  </a:lnTo>
                  <a:lnTo>
                    <a:pt x="1095" y="59"/>
                  </a:lnTo>
                  <a:lnTo>
                    <a:pt x="1057" y="57"/>
                  </a:lnTo>
                  <a:lnTo>
                    <a:pt x="1057" y="76"/>
                  </a:lnTo>
                  <a:close/>
                  <a:moveTo>
                    <a:pt x="981" y="71"/>
                  </a:moveTo>
                  <a:lnTo>
                    <a:pt x="1019" y="73"/>
                  </a:lnTo>
                  <a:lnTo>
                    <a:pt x="1019" y="54"/>
                  </a:lnTo>
                  <a:lnTo>
                    <a:pt x="981" y="52"/>
                  </a:lnTo>
                  <a:lnTo>
                    <a:pt x="981" y="71"/>
                  </a:lnTo>
                  <a:close/>
                  <a:moveTo>
                    <a:pt x="906" y="69"/>
                  </a:moveTo>
                  <a:lnTo>
                    <a:pt x="944" y="69"/>
                  </a:lnTo>
                  <a:lnTo>
                    <a:pt x="944" y="50"/>
                  </a:lnTo>
                  <a:lnTo>
                    <a:pt x="906" y="50"/>
                  </a:lnTo>
                  <a:lnTo>
                    <a:pt x="906" y="69"/>
                  </a:lnTo>
                  <a:close/>
                  <a:moveTo>
                    <a:pt x="830" y="64"/>
                  </a:moveTo>
                  <a:lnTo>
                    <a:pt x="868" y="66"/>
                  </a:lnTo>
                  <a:lnTo>
                    <a:pt x="868" y="47"/>
                  </a:lnTo>
                  <a:lnTo>
                    <a:pt x="830" y="45"/>
                  </a:lnTo>
                  <a:lnTo>
                    <a:pt x="830" y="64"/>
                  </a:lnTo>
                  <a:close/>
                  <a:moveTo>
                    <a:pt x="754" y="59"/>
                  </a:moveTo>
                  <a:lnTo>
                    <a:pt x="792" y="62"/>
                  </a:lnTo>
                  <a:lnTo>
                    <a:pt x="792" y="43"/>
                  </a:lnTo>
                  <a:lnTo>
                    <a:pt x="754" y="40"/>
                  </a:lnTo>
                  <a:lnTo>
                    <a:pt x="754" y="59"/>
                  </a:lnTo>
                  <a:close/>
                  <a:moveTo>
                    <a:pt x="679" y="57"/>
                  </a:moveTo>
                  <a:lnTo>
                    <a:pt x="716" y="57"/>
                  </a:lnTo>
                  <a:lnTo>
                    <a:pt x="719" y="38"/>
                  </a:lnTo>
                  <a:lnTo>
                    <a:pt x="681" y="38"/>
                  </a:lnTo>
                  <a:lnTo>
                    <a:pt x="679" y="57"/>
                  </a:lnTo>
                  <a:close/>
                  <a:moveTo>
                    <a:pt x="603" y="52"/>
                  </a:moveTo>
                  <a:lnTo>
                    <a:pt x="641" y="54"/>
                  </a:lnTo>
                  <a:lnTo>
                    <a:pt x="643" y="35"/>
                  </a:lnTo>
                  <a:lnTo>
                    <a:pt x="605" y="33"/>
                  </a:lnTo>
                  <a:lnTo>
                    <a:pt x="603" y="52"/>
                  </a:lnTo>
                  <a:close/>
                  <a:moveTo>
                    <a:pt x="527" y="47"/>
                  </a:moveTo>
                  <a:lnTo>
                    <a:pt x="565" y="50"/>
                  </a:lnTo>
                  <a:lnTo>
                    <a:pt x="568" y="31"/>
                  </a:lnTo>
                  <a:lnTo>
                    <a:pt x="530" y="28"/>
                  </a:lnTo>
                  <a:lnTo>
                    <a:pt x="527" y="47"/>
                  </a:lnTo>
                  <a:close/>
                  <a:moveTo>
                    <a:pt x="452" y="43"/>
                  </a:moveTo>
                  <a:lnTo>
                    <a:pt x="489" y="45"/>
                  </a:lnTo>
                  <a:lnTo>
                    <a:pt x="492" y="26"/>
                  </a:lnTo>
                  <a:lnTo>
                    <a:pt x="454" y="24"/>
                  </a:lnTo>
                  <a:lnTo>
                    <a:pt x="452" y="43"/>
                  </a:lnTo>
                  <a:close/>
                  <a:moveTo>
                    <a:pt x="376" y="40"/>
                  </a:moveTo>
                  <a:lnTo>
                    <a:pt x="414" y="43"/>
                  </a:lnTo>
                  <a:lnTo>
                    <a:pt x="416" y="24"/>
                  </a:lnTo>
                  <a:lnTo>
                    <a:pt x="378" y="21"/>
                  </a:lnTo>
                  <a:lnTo>
                    <a:pt x="376" y="40"/>
                  </a:lnTo>
                  <a:close/>
                  <a:moveTo>
                    <a:pt x="300" y="35"/>
                  </a:moveTo>
                  <a:lnTo>
                    <a:pt x="338" y="38"/>
                  </a:lnTo>
                  <a:lnTo>
                    <a:pt x="340" y="19"/>
                  </a:lnTo>
                  <a:lnTo>
                    <a:pt x="303" y="17"/>
                  </a:lnTo>
                  <a:lnTo>
                    <a:pt x="300" y="35"/>
                  </a:lnTo>
                  <a:close/>
                  <a:moveTo>
                    <a:pt x="225" y="31"/>
                  </a:moveTo>
                  <a:lnTo>
                    <a:pt x="262" y="33"/>
                  </a:lnTo>
                  <a:lnTo>
                    <a:pt x="265" y="14"/>
                  </a:lnTo>
                  <a:lnTo>
                    <a:pt x="227" y="12"/>
                  </a:lnTo>
                  <a:lnTo>
                    <a:pt x="225" y="31"/>
                  </a:lnTo>
                  <a:close/>
                  <a:moveTo>
                    <a:pt x="149" y="28"/>
                  </a:moveTo>
                  <a:lnTo>
                    <a:pt x="187" y="28"/>
                  </a:lnTo>
                  <a:lnTo>
                    <a:pt x="189" y="9"/>
                  </a:lnTo>
                  <a:lnTo>
                    <a:pt x="151" y="9"/>
                  </a:lnTo>
                  <a:lnTo>
                    <a:pt x="149" y="28"/>
                  </a:lnTo>
                  <a:close/>
                  <a:moveTo>
                    <a:pt x="73" y="24"/>
                  </a:moveTo>
                  <a:lnTo>
                    <a:pt x="111" y="26"/>
                  </a:lnTo>
                  <a:lnTo>
                    <a:pt x="113" y="7"/>
                  </a:lnTo>
                  <a:lnTo>
                    <a:pt x="76" y="5"/>
                  </a:lnTo>
                  <a:lnTo>
                    <a:pt x="73" y="24"/>
                  </a:lnTo>
                  <a:close/>
                  <a:moveTo>
                    <a:pt x="0" y="19"/>
                  </a:moveTo>
                  <a:lnTo>
                    <a:pt x="35" y="21"/>
                  </a:lnTo>
                  <a:lnTo>
                    <a:pt x="38" y="2"/>
                  </a:lnTo>
                  <a:lnTo>
                    <a:pt x="0" y="0"/>
                  </a:lnTo>
                  <a:lnTo>
                    <a:pt x="0" y="19"/>
                  </a:lnTo>
                  <a:close/>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9"/>
            <p:cNvSpPr>
              <a:spLocks noEditPoints="1"/>
            </p:cNvSpPr>
            <p:nvPr/>
          </p:nvSpPr>
          <p:spPr bwMode="auto">
            <a:xfrm>
              <a:off x="6082670" y="3312072"/>
              <a:ext cx="2304686" cy="110346"/>
            </a:xfrm>
            <a:custGeom>
              <a:avLst/>
              <a:gdLst>
                <a:gd name="T0" fmla="*/ 12 w 3112"/>
                <a:gd name="T1" fmla="*/ 149 h 149"/>
                <a:gd name="T2" fmla="*/ 50 w 3112"/>
                <a:gd name="T3" fmla="*/ 147 h 149"/>
                <a:gd name="T4" fmla="*/ 126 w 3112"/>
                <a:gd name="T5" fmla="*/ 125 h 149"/>
                <a:gd name="T6" fmla="*/ 237 w 3112"/>
                <a:gd name="T7" fmla="*/ 121 h 149"/>
                <a:gd name="T8" fmla="*/ 237 w 3112"/>
                <a:gd name="T9" fmla="*/ 121 h 149"/>
                <a:gd name="T10" fmla="*/ 315 w 3112"/>
                <a:gd name="T11" fmla="*/ 135 h 149"/>
                <a:gd name="T12" fmla="*/ 353 w 3112"/>
                <a:gd name="T13" fmla="*/ 135 h 149"/>
                <a:gd name="T14" fmla="*/ 426 w 3112"/>
                <a:gd name="T15" fmla="*/ 114 h 149"/>
                <a:gd name="T16" fmla="*/ 539 w 3112"/>
                <a:gd name="T17" fmla="*/ 109 h 149"/>
                <a:gd name="T18" fmla="*/ 539 w 3112"/>
                <a:gd name="T19" fmla="*/ 109 h 149"/>
                <a:gd name="T20" fmla="*/ 617 w 3112"/>
                <a:gd name="T21" fmla="*/ 123 h 149"/>
                <a:gd name="T22" fmla="*/ 655 w 3112"/>
                <a:gd name="T23" fmla="*/ 123 h 149"/>
                <a:gd name="T24" fmla="*/ 729 w 3112"/>
                <a:gd name="T25" fmla="*/ 99 h 149"/>
                <a:gd name="T26" fmla="*/ 842 w 3112"/>
                <a:gd name="T27" fmla="*/ 95 h 149"/>
                <a:gd name="T28" fmla="*/ 842 w 3112"/>
                <a:gd name="T29" fmla="*/ 95 h 149"/>
                <a:gd name="T30" fmla="*/ 920 w 3112"/>
                <a:gd name="T31" fmla="*/ 111 h 149"/>
                <a:gd name="T32" fmla="*/ 958 w 3112"/>
                <a:gd name="T33" fmla="*/ 109 h 149"/>
                <a:gd name="T34" fmla="*/ 1031 w 3112"/>
                <a:gd name="T35" fmla="*/ 88 h 149"/>
                <a:gd name="T36" fmla="*/ 1145 w 3112"/>
                <a:gd name="T37" fmla="*/ 83 h 149"/>
                <a:gd name="T38" fmla="*/ 1145 w 3112"/>
                <a:gd name="T39" fmla="*/ 83 h 149"/>
                <a:gd name="T40" fmla="*/ 1220 w 3112"/>
                <a:gd name="T41" fmla="*/ 99 h 149"/>
                <a:gd name="T42" fmla="*/ 1258 w 3112"/>
                <a:gd name="T43" fmla="*/ 97 h 149"/>
                <a:gd name="T44" fmla="*/ 1334 w 3112"/>
                <a:gd name="T45" fmla="*/ 76 h 149"/>
                <a:gd name="T46" fmla="*/ 1448 w 3112"/>
                <a:gd name="T47" fmla="*/ 71 h 149"/>
                <a:gd name="T48" fmla="*/ 1448 w 3112"/>
                <a:gd name="T49" fmla="*/ 71 h 149"/>
                <a:gd name="T50" fmla="*/ 1523 w 3112"/>
                <a:gd name="T51" fmla="*/ 85 h 149"/>
                <a:gd name="T52" fmla="*/ 1561 w 3112"/>
                <a:gd name="T53" fmla="*/ 85 h 149"/>
                <a:gd name="T54" fmla="*/ 1637 w 3112"/>
                <a:gd name="T55" fmla="*/ 62 h 149"/>
                <a:gd name="T56" fmla="*/ 1750 w 3112"/>
                <a:gd name="T57" fmla="*/ 57 h 149"/>
                <a:gd name="T58" fmla="*/ 1750 w 3112"/>
                <a:gd name="T59" fmla="*/ 57 h 149"/>
                <a:gd name="T60" fmla="*/ 1826 w 3112"/>
                <a:gd name="T61" fmla="*/ 73 h 149"/>
                <a:gd name="T62" fmla="*/ 1864 w 3112"/>
                <a:gd name="T63" fmla="*/ 71 h 149"/>
                <a:gd name="T64" fmla="*/ 1939 w 3112"/>
                <a:gd name="T65" fmla="*/ 50 h 149"/>
                <a:gd name="T66" fmla="*/ 2053 w 3112"/>
                <a:gd name="T67" fmla="*/ 45 h 149"/>
                <a:gd name="T68" fmla="*/ 2053 w 3112"/>
                <a:gd name="T69" fmla="*/ 45 h 149"/>
                <a:gd name="T70" fmla="*/ 2129 w 3112"/>
                <a:gd name="T71" fmla="*/ 62 h 149"/>
                <a:gd name="T72" fmla="*/ 2166 w 3112"/>
                <a:gd name="T73" fmla="*/ 59 h 149"/>
                <a:gd name="T74" fmla="*/ 2242 w 3112"/>
                <a:gd name="T75" fmla="*/ 38 h 149"/>
                <a:gd name="T76" fmla="*/ 2356 w 3112"/>
                <a:gd name="T77" fmla="*/ 33 h 149"/>
                <a:gd name="T78" fmla="*/ 2356 w 3112"/>
                <a:gd name="T79" fmla="*/ 33 h 149"/>
                <a:gd name="T80" fmla="*/ 2431 w 3112"/>
                <a:gd name="T81" fmla="*/ 47 h 149"/>
                <a:gd name="T82" fmla="*/ 2469 w 3112"/>
                <a:gd name="T83" fmla="*/ 47 h 149"/>
                <a:gd name="T84" fmla="*/ 2545 w 3112"/>
                <a:gd name="T85" fmla="*/ 24 h 149"/>
                <a:gd name="T86" fmla="*/ 2658 w 3112"/>
                <a:gd name="T87" fmla="*/ 19 h 149"/>
                <a:gd name="T88" fmla="*/ 2658 w 3112"/>
                <a:gd name="T89" fmla="*/ 19 h 149"/>
                <a:gd name="T90" fmla="*/ 2734 w 3112"/>
                <a:gd name="T91" fmla="*/ 36 h 149"/>
                <a:gd name="T92" fmla="*/ 2772 w 3112"/>
                <a:gd name="T93" fmla="*/ 33 h 149"/>
                <a:gd name="T94" fmla="*/ 2847 w 3112"/>
                <a:gd name="T95" fmla="*/ 12 h 149"/>
                <a:gd name="T96" fmla="*/ 2961 w 3112"/>
                <a:gd name="T97" fmla="*/ 7 h 149"/>
                <a:gd name="T98" fmla="*/ 2961 w 3112"/>
                <a:gd name="T99" fmla="*/ 7 h 149"/>
                <a:gd name="T100" fmla="*/ 3037 w 3112"/>
                <a:gd name="T101" fmla="*/ 24 h 149"/>
                <a:gd name="T102" fmla="*/ 3074 w 3112"/>
                <a:gd name="T103" fmla="*/ 2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12" h="149">
                  <a:moveTo>
                    <a:pt x="12" y="130"/>
                  </a:moveTo>
                  <a:lnTo>
                    <a:pt x="0" y="130"/>
                  </a:lnTo>
                  <a:lnTo>
                    <a:pt x="0" y="149"/>
                  </a:lnTo>
                  <a:lnTo>
                    <a:pt x="12" y="149"/>
                  </a:lnTo>
                  <a:lnTo>
                    <a:pt x="12" y="130"/>
                  </a:lnTo>
                  <a:close/>
                  <a:moveTo>
                    <a:pt x="88" y="125"/>
                  </a:moveTo>
                  <a:lnTo>
                    <a:pt x="50" y="128"/>
                  </a:lnTo>
                  <a:lnTo>
                    <a:pt x="50" y="147"/>
                  </a:lnTo>
                  <a:lnTo>
                    <a:pt x="88" y="144"/>
                  </a:lnTo>
                  <a:lnTo>
                    <a:pt x="88" y="125"/>
                  </a:lnTo>
                  <a:close/>
                  <a:moveTo>
                    <a:pt x="163" y="123"/>
                  </a:moveTo>
                  <a:lnTo>
                    <a:pt x="126" y="125"/>
                  </a:lnTo>
                  <a:lnTo>
                    <a:pt x="126" y="144"/>
                  </a:lnTo>
                  <a:lnTo>
                    <a:pt x="163" y="142"/>
                  </a:lnTo>
                  <a:lnTo>
                    <a:pt x="163" y="123"/>
                  </a:lnTo>
                  <a:close/>
                  <a:moveTo>
                    <a:pt x="237" y="121"/>
                  </a:moveTo>
                  <a:lnTo>
                    <a:pt x="201" y="121"/>
                  </a:lnTo>
                  <a:lnTo>
                    <a:pt x="201" y="140"/>
                  </a:lnTo>
                  <a:lnTo>
                    <a:pt x="239" y="140"/>
                  </a:lnTo>
                  <a:lnTo>
                    <a:pt x="237" y="121"/>
                  </a:lnTo>
                  <a:close/>
                  <a:moveTo>
                    <a:pt x="312" y="118"/>
                  </a:moveTo>
                  <a:lnTo>
                    <a:pt x="275" y="118"/>
                  </a:lnTo>
                  <a:lnTo>
                    <a:pt x="277" y="137"/>
                  </a:lnTo>
                  <a:lnTo>
                    <a:pt x="315" y="135"/>
                  </a:lnTo>
                  <a:lnTo>
                    <a:pt x="312" y="118"/>
                  </a:lnTo>
                  <a:close/>
                  <a:moveTo>
                    <a:pt x="388" y="114"/>
                  </a:moveTo>
                  <a:lnTo>
                    <a:pt x="350" y="116"/>
                  </a:lnTo>
                  <a:lnTo>
                    <a:pt x="353" y="135"/>
                  </a:lnTo>
                  <a:lnTo>
                    <a:pt x="390" y="133"/>
                  </a:lnTo>
                  <a:lnTo>
                    <a:pt x="388" y="114"/>
                  </a:lnTo>
                  <a:close/>
                  <a:moveTo>
                    <a:pt x="464" y="111"/>
                  </a:moveTo>
                  <a:lnTo>
                    <a:pt x="426" y="114"/>
                  </a:lnTo>
                  <a:lnTo>
                    <a:pt x="428" y="133"/>
                  </a:lnTo>
                  <a:lnTo>
                    <a:pt x="466" y="130"/>
                  </a:lnTo>
                  <a:lnTo>
                    <a:pt x="464" y="111"/>
                  </a:lnTo>
                  <a:close/>
                  <a:moveTo>
                    <a:pt x="539" y="109"/>
                  </a:moveTo>
                  <a:lnTo>
                    <a:pt x="502" y="109"/>
                  </a:lnTo>
                  <a:lnTo>
                    <a:pt x="504" y="128"/>
                  </a:lnTo>
                  <a:lnTo>
                    <a:pt x="542" y="128"/>
                  </a:lnTo>
                  <a:lnTo>
                    <a:pt x="539" y="109"/>
                  </a:lnTo>
                  <a:close/>
                  <a:moveTo>
                    <a:pt x="615" y="104"/>
                  </a:moveTo>
                  <a:lnTo>
                    <a:pt x="577" y="107"/>
                  </a:lnTo>
                  <a:lnTo>
                    <a:pt x="580" y="125"/>
                  </a:lnTo>
                  <a:lnTo>
                    <a:pt x="617" y="123"/>
                  </a:lnTo>
                  <a:lnTo>
                    <a:pt x="615" y="104"/>
                  </a:lnTo>
                  <a:close/>
                  <a:moveTo>
                    <a:pt x="691" y="102"/>
                  </a:moveTo>
                  <a:lnTo>
                    <a:pt x="653" y="104"/>
                  </a:lnTo>
                  <a:lnTo>
                    <a:pt x="655" y="123"/>
                  </a:lnTo>
                  <a:lnTo>
                    <a:pt x="693" y="121"/>
                  </a:lnTo>
                  <a:lnTo>
                    <a:pt x="691" y="102"/>
                  </a:lnTo>
                  <a:close/>
                  <a:moveTo>
                    <a:pt x="766" y="99"/>
                  </a:moveTo>
                  <a:lnTo>
                    <a:pt x="729" y="99"/>
                  </a:lnTo>
                  <a:lnTo>
                    <a:pt x="731" y="118"/>
                  </a:lnTo>
                  <a:lnTo>
                    <a:pt x="769" y="118"/>
                  </a:lnTo>
                  <a:lnTo>
                    <a:pt x="766" y="99"/>
                  </a:lnTo>
                  <a:close/>
                  <a:moveTo>
                    <a:pt x="842" y="95"/>
                  </a:moveTo>
                  <a:lnTo>
                    <a:pt x="804" y="97"/>
                  </a:lnTo>
                  <a:lnTo>
                    <a:pt x="807" y="116"/>
                  </a:lnTo>
                  <a:lnTo>
                    <a:pt x="844" y="114"/>
                  </a:lnTo>
                  <a:lnTo>
                    <a:pt x="842" y="95"/>
                  </a:lnTo>
                  <a:close/>
                  <a:moveTo>
                    <a:pt x="918" y="92"/>
                  </a:moveTo>
                  <a:lnTo>
                    <a:pt x="880" y="95"/>
                  </a:lnTo>
                  <a:lnTo>
                    <a:pt x="882" y="114"/>
                  </a:lnTo>
                  <a:lnTo>
                    <a:pt x="920" y="111"/>
                  </a:lnTo>
                  <a:lnTo>
                    <a:pt x="918" y="92"/>
                  </a:lnTo>
                  <a:close/>
                  <a:moveTo>
                    <a:pt x="993" y="90"/>
                  </a:moveTo>
                  <a:lnTo>
                    <a:pt x="956" y="90"/>
                  </a:lnTo>
                  <a:lnTo>
                    <a:pt x="958" y="109"/>
                  </a:lnTo>
                  <a:lnTo>
                    <a:pt x="996" y="109"/>
                  </a:lnTo>
                  <a:lnTo>
                    <a:pt x="993" y="90"/>
                  </a:lnTo>
                  <a:close/>
                  <a:moveTo>
                    <a:pt x="1069" y="85"/>
                  </a:moveTo>
                  <a:lnTo>
                    <a:pt x="1031" y="88"/>
                  </a:lnTo>
                  <a:lnTo>
                    <a:pt x="1034" y="107"/>
                  </a:lnTo>
                  <a:lnTo>
                    <a:pt x="1072" y="104"/>
                  </a:lnTo>
                  <a:lnTo>
                    <a:pt x="1069" y="85"/>
                  </a:lnTo>
                  <a:close/>
                  <a:moveTo>
                    <a:pt x="1145" y="83"/>
                  </a:moveTo>
                  <a:lnTo>
                    <a:pt x="1107" y="85"/>
                  </a:lnTo>
                  <a:lnTo>
                    <a:pt x="1109" y="104"/>
                  </a:lnTo>
                  <a:lnTo>
                    <a:pt x="1145" y="102"/>
                  </a:lnTo>
                  <a:lnTo>
                    <a:pt x="1145" y="83"/>
                  </a:lnTo>
                  <a:close/>
                  <a:moveTo>
                    <a:pt x="1220" y="81"/>
                  </a:moveTo>
                  <a:lnTo>
                    <a:pt x="1183" y="81"/>
                  </a:lnTo>
                  <a:lnTo>
                    <a:pt x="1183" y="99"/>
                  </a:lnTo>
                  <a:lnTo>
                    <a:pt x="1220" y="99"/>
                  </a:lnTo>
                  <a:lnTo>
                    <a:pt x="1220" y="81"/>
                  </a:lnTo>
                  <a:close/>
                  <a:moveTo>
                    <a:pt x="1296" y="76"/>
                  </a:moveTo>
                  <a:lnTo>
                    <a:pt x="1258" y="78"/>
                  </a:lnTo>
                  <a:lnTo>
                    <a:pt x="1258" y="97"/>
                  </a:lnTo>
                  <a:lnTo>
                    <a:pt x="1296" y="95"/>
                  </a:lnTo>
                  <a:lnTo>
                    <a:pt x="1296" y="76"/>
                  </a:lnTo>
                  <a:close/>
                  <a:moveTo>
                    <a:pt x="1372" y="73"/>
                  </a:moveTo>
                  <a:lnTo>
                    <a:pt x="1334" y="76"/>
                  </a:lnTo>
                  <a:lnTo>
                    <a:pt x="1334" y="95"/>
                  </a:lnTo>
                  <a:lnTo>
                    <a:pt x="1372" y="92"/>
                  </a:lnTo>
                  <a:lnTo>
                    <a:pt x="1372" y="73"/>
                  </a:lnTo>
                  <a:close/>
                  <a:moveTo>
                    <a:pt x="1448" y="71"/>
                  </a:moveTo>
                  <a:lnTo>
                    <a:pt x="1410" y="71"/>
                  </a:lnTo>
                  <a:lnTo>
                    <a:pt x="1410" y="90"/>
                  </a:lnTo>
                  <a:lnTo>
                    <a:pt x="1448" y="90"/>
                  </a:lnTo>
                  <a:lnTo>
                    <a:pt x="1448" y="71"/>
                  </a:lnTo>
                  <a:close/>
                  <a:moveTo>
                    <a:pt x="1523" y="66"/>
                  </a:moveTo>
                  <a:lnTo>
                    <a:pt x="1485" y="69"/>
                  </a:lnTo>
                  <a:lnTo>
                    <a:pt x="1485" y="88"/>
                  </a:lnTo>
                  <a:lnTo>
                    <a:pt x="1523" y="85"/>
                  </a:lnTo>
                  <a:lnTo>
                    <a:pt x="1523" y="66"/>
                  </a:lnTo>
                  <a:close/>
                  <a:moveTo>
                    <a:pt x="1599" y="64"/>
                  </a:moveTo>
                  <a:lnTo>
                    <a:pt x="1561" y="66"/>
                  </a:lnTo>
                  <a:lnTo>
                    <a:pt x="1561" y="85"/>
                  </a:lnTo>
                  <a:lnTo>
                    <a:pt x="1599" y="83"/>
                  </a:lnTo>
                  <a:lnTo>
                    <a:pt x="1599" y="64"/>
                  </a:lnTo>
                  <a:close/>
                  <a:moveTo>
                    <a:pt x="1675" y="62"/>
                  </a:moveTo>
                  <a:lnTo>
                    <a:pt x="1637" y="62"/>
                  </a:lnTo>
                  <a:lnTo>
                    <a:pt x="1637" y="81"/>
                  </a:lnTo>
                  <a:lnTo>
                    <a:pt x="1675" y="81"/>
                  </a:lnTo>
                  <a:lnTo>
                    <a:pt x="1675" y="62"/>
                  </a:lnTo>
                  <a:close/>
                  <a:moveTo>
                    <a:pt x="1750" y="57"/>
                  </a:moveTo>
                  <a:lnTo>
                    <a:pt x="1712" y="59"/>
                  </a:lnTo>
                  <a:lnTo>
                    <a:pt x="1712" y="78"/>
                  </a:lnTo>
                  <a:lnTo>
                    <a:pt x="1750" y="76"/>
                  </a:lnTo>
                  <a:lnTo>
                    <a:pt x="1750" y="57"/>
                  </a:lnTo>
                  <a:close/>
                  <a:moveTo>
                    <a:pt x="1826" y="55"/>
                  </a:moveTo>
                  <a:lnTo>
                    <a:pt x="1788" y="57"/>
                  </a:lnTo>
                  <a:lnTo>
                    <a:pt x="1788" y="76"/>
                  </a:lnTo>
                  <a:lnTo>
                    <a:pt x="1826" y="73"/>
                  </a:lnTo>
                  <a:lnTo>
                    <a:pt x="1826" y="55"/>
                  </a:lnTo>
                  <a:close/>
                  <a:moveTo>
                    <a:pt x="1902" y="52"/>
                  </a:moveTo>
                  <a:lnTo>
                    <a:pt x="1864" y="52"/>
                  </a:lnTo>
                  <a:lnTo>
                    <a:pt x="1864" y="71"/>
                  </a:lnTo>
                  <a:lnTo>
                    <a:pt x="1902" y="71"/>
                  </a:lnTo>
                  <a:lnTo>
                    <a:pt x="1902" y="52"/>
                  </a:lnTo>
                  <a:close/>
                  <a:moveTo>
                    <a:pt x="1977" y="47"/>
                  </a:moveTo>
                  <a:lnTo>
                    <a:pt x="1939" y="50"/>
                  </a:lnTo>
                  <a:lnTo>
                    <a:pt x="1939" y="69"/>
                  </a:lnTo>
                  <a:lnTo>
                    <a:pt x="1977" y="66"/>
                  </a:lnTo>
                  <a:lnTo>
                    <a:pt x="1977" y="47"/>
                  </a:lnTo>
                  <a:close/>
                  <a:moveTo>
                    <a:pt x="2053" y="45"/>
                  </a:moveTo>
                  <a:lnTo>
                    <a:pt x="2015" y="47"/>
                  </a:lnTo>
                  <a:lnTo>
                    <a:pt x="2015" y="66"/>
                  </a:lnTo>
                  <a:lnTo>
                    <a:pt x="2053" y="64"/>
                  </a:lnTo>
                  <a:lnTo>
                    <a:pt x="2053" y="45"/>
                  </a:lnTo>
                  <a:close/>
                  <a:moveTo>
                    <a:pt x="2129" y="43"/>
                  </a:moveTo>
                  <a:lnTo>
                    <a:pt x="2091" y="43"/>
                  </a:lnTo>
                  <a:lnTo>
                    <a:pt x="2091" y="62"/>
                  </a:lnTo>
                  <a:lnTo>
                    <a:pt x="2129" y="62"/>
                  </a:lnTo>
                  <a:lnTo>
                    <a:pt x="2129" y="43"/>
                  </a:lnTo>
                  <a:close/>
                  <a:moveTo>
                    <a:pt x="2204" y="38"/>
                  </a:moveTo>
                  <a:lnTo>
                    <a:pt x="2166" y="40"/>
                  </a:lnTo>
                  <a:lnTo>
                    <a:pt x="2166" y="59"/>
                  </a:lnTo>
                  <a:lnTo>
                    <a:pt x="2204" y="57"/>
                  </a:lnTo>
                  <a:lnTo>
                    <a:pt x="2204" y="38"/>
                  </a:lnTo>
                  <a:close/>
                  <a:moveTo>
                    <a:pt x="2280" y="36"/>
                  </a:moveTo>
                  <a:lnTo>
                    <a:pt x="2242" y="38"/>
                  </a:lnTo>
                  <a:lnTo>
                    <a:pt x="2242" y="57"/>
                  </a:lnTo>
                  <a:lnTo>
                    <a:pt x="2280" y="55"/>
                  </a:lnTo>
                  <a:lnTo>
                    <a:pt x="2280" y="36"/>
                  </a:lnTo>
                  <a:close/>
                  <a:moveTo>
                    <a:pt x="2356" y="33"/>
                  </a:moveTo>
                  <a:lnTo>
                    <a:pt x="2318" y="33"/>
                  </a:lnTo>
                  <a:lnTo>
                    <a:pt x="2318" y="52"/>
                  </a:lnTo>
                  <a:lnTo>
                    <a:pt x="2356" y="52"/>
                  </a:lnTo>
                  <a:lnTo>
                    <a:pt x="2356" y="33"/>
                  </a:lnTo>
                  <a:close/>
                  <a:moveTo>
                    <a:pt x="2431" y="29"/>
                  </a:moveTo>
                  <a:lnTo>
                    <a:pt x="2393" y="31"/>
                  </a:lnTo>
                  <a:lnTo>
                    <a:pt x="2393" y="50"/>
                  </a:lnTo>
                  <a:lnTo>
                    <a:pt x="2431" y="47"/>
                  </a:lnTo>
                  <a:lnTo>
                    <a:pt x="2431" y="29"/>
                  </a:lnTo>
                  <a:close/>
                  <a:moveTo>
                    <a:pt x="2507" y="26"/>
                  </a:moveTo>
                  <a:lnTo>
                    <a:pt x="2469" y="29"/>
                  </a:lnTo>
                  <a:lnTo>
                    <a:pt x="2469" y="47"/>
                  </a:lnTo>
                  <a:lnTo>
                    <a:pt x="2507" y="45"/>
                  </a:lnTo>
                  <a:lnTo>
                    <a:pt x="2507" y="26"/>
                  </a:lnTo>
                  <a:close/>
                  <a:moveTo>
                    <a:pt x="2583" y="24"/>
                  </a:moveTo>
                  <a:lnTo>
                    <a:pt x="2545" y="24"/>
                  </a:lnTo>
                  <a:lnTo>
                    <a:pt x="2545" y="43"/>
                  </a:lnTo>
                  <a:lnTo>
                    <a:pt x="2583" y="43"/>
                  </a:lnTo>
                  <a:lnTo>
                    <a:pt x="2583" y="24"/>
                  </a:lnTo>
                  <a:close/>
                  <a:moveTo>
                    <a:pt x="2658" y="19"/>
                  </a:moveTo>
                  <a:lnTo>
                    <a:pt x="2620" y="21"/>
                  </a:lnTo>
                  <a:lnTo>
                    <a:pt x="2620" y="40"/>
                  </a:lnTo>
                  <a:lnTo>
                    <a:pt x="2658" y="38"/>
                  </a:lnTo>
                  <a:lnTo>
                    <a:pt x="2658" y="19"/>
                  </a:lnTo>
                  <a:close/>
                  <a:moveTo>
                    <a:pt x="2734" y="17"/>
                  </a:moveTo>
                  <a:lnTo>
                    <a:pt x="2696" y="19"/>
                  </a:lnTo>
                  <a:lnTo>
                    <a:pt x="2696" y="38"/>
                  </a:lnTo>
                  <a:lnTo>
                    <a:pt x="2734" y="36"/>
                  </a:lnTo>
                  <a:lnTo>
                    <a:pt x="2734" y="17"/>
                  </a:lnTo>
                  <a:close/>
                  <a:moveTo>
                    <a:pt x="2810" y="14"/>
                  </a:moveTo>
                  <a:lnTo>
                    <a:pt x="2772" y="14"/>
                  </a:lnTo>
                  <a:lnTo>
                    <a:pt x="2772" y="33"/>
                  </a:lnTo>
                  <a:lnTo>
                    <a:pt x="2810" y="33"/>
                  </a:lnTo>
                  <a:lnTo>
                    <a:pt x="2810" y="14"/>
                  </a:lnTo>
                  <a:close/>
                  <a:moveTo>
                    <a:pt x="2885" y="10"/>
                  </a:moveTo>
                  <a:lnTo>
                    <a:pt x="2847" y="12"/>
                  </a:lnTo>
                  <a:lnTo>
                    <a:pt x="2847" y="31"/>
                  </a:lnTo>
                  <a:lnTo>
                    <a:pt x="2885" y="29"/>
                  </a:lnTo>
                  <a:lnTo>
                    <a:pt x="2885" y="10"/>
                  </a:lnTo>
                  <a:close/>
                  <a:moveTo>
                    <a:pt x="2961" y="7"/>
                  </a:moveTo>
                  <a:lnTo>
                    <a:pt x="2923" y="10"/>
                  </a:lnTo>
                  <a:lnTo>
                    <a:pt x="2923" y="29"/>
                  </a:lnTo>
                  <a:lnTo>
                    <a:pt x="2961" y="26"/>
                  </a:lnTo>
                  <a:lnTo>
                    <a:pt x="2961" y="7"/>
                  </a:lnTo>
                  <a:close/>
                  <a:moveTo>
                    <a:pt x="3034" y="5"/>
                  </a:moveTo>
                  <a:lnTo>
                    <a:pt x="2996" y="5"/>
                  </a:lnTo>
                  <a:lnTo>
                    <a:pt x="2999" y="24"/>
                  </a:lnTo>
                  <a:lnTo>
                    <a:pt x="3037" y="24"/>
                  </a:lnTo>
                  <a:lnTo>
                    <a:pt x="3034" y="5"/>
                  </a:lnTo>
                  <a:close/>
                  <a:moveTo>
                    <a:pt x="3110" y="0"/>
                  </a:moveTo>
                  <a:lnTo>
                    <a:pt x="3072" y="2"/>
                  </a:lnTo>
                  <a:lnTo>
                    <a:pt x="3074" y="21"/>
                  </a:lnTo>
                  <a:lnTo>
                    <a:pt x="3112" y="19"/>
                  </a:lnTo>
                  <a:lnTo>
                    <a:pt x="3110" y="0"/>
                  </a:lnTo>
                  <a:close/>
                </a:path>
              </a:pathLst>
            </a:custGeom>
            <a:solidFill>
              <a:srgbClr val="EFEFE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10"/>
            <p:cNvSpPr>
              <a:spLocks noEditPoints="1"/>
            </p:cNvSpPr>
            <p:nvPr/>
          </p:nvSpPr>
          <p:spPr bwMode="auto">
            <a:xfrm>
              <a:off x="6082670" y="3312072"/>
              <a:ext cx="2304686" cy="110346"/>
            </a:xfrm>
            <a:custGeom>
              <a:avLst/>
              <a:gdLst>
                <a:gd name="T0" fmla="*/ 12 w 3112"/>
                <a:gd name="T1" fmla="*/ 149 h 149"/>
                <a:gd name="T2" fmla="*/ 50 w 3112"/>
                <a:gd name="T3" fmla="*/ 147 h 149"/>
                <a:gd name="T4" fmla="*/ 126 w 3112"/>
                <a:gd name="T5" fmla="*/ 125 h 149"/>
                <a:gd name="T6" fmla="*/ 237 w 3112"/>
                <a:gd name="T7" fmla="*/ 121 h 149"/>
                <a:gd name="T8" fmla="*/ 237 w 3112"/>
                <a:gd name="T9" fmla="*/ 121 h 149"/>
                <a:gd name="T10" fmla="*/ 315 w 3112"/>
                <a:gd name="T11" fmla="*/ 135 h 149"/>
                <a:gd name="T12" fmla="*/ 353 w 3112"/>
                <a:gd name="T13" fmla="*/ 135 h 149"/>
                <a:gd name="T14" fmla="*/ 426 w 3112"/>
                <a:gd name="T15" fmla="*/ 114 h 149"/>
                <a:gd name="T16" fmla="*/ 539 w 3112"/>
                <a:gd name="T17" fmla="*/ 109 h 149"/>
                <a:gd name="T18" fmla="*/ 539 w 3112"/>
                <a:gd name="T19" fmla="*/ 109 h 149"/>
                <a:gd name="T20" fmla="*/ 617 w 3112"/>
                <a:gd name="T21" fmla="*/ 123 h 149"/>
                <a:gd name="T22" fmla="*/ 655 w 3112"/>
                <a:gd name="T23" fmla="*/ 123 h 149"/>
                <a:gd name="T24" fmla="*/ 729 w 3112"/>
                <a:gd name="T25" fmla="*/ 99 h 149"/>
                <a:gd name="T26" fmla="*/ 842 w 3112"/>
                <a:gd name="T27" fmla="*/ 95 h 149"/>
                <a:gd name="T28" fmla="*/ 842 w 3112"/>
                <a:gd name="T29" fmla="*/ 95 h 149"/>
                <a:gd name="T30" fmla="*/ 920 w 3112"/>
                <a:gd name="T31" fmla="*/ 111 h 149"/>
                <a:gd name="T32" fmla="*/ 958 w 3112"/>
                <a:gd name="T33" fmla="*/ 109 h 149"/>
                <a:gd name="T34" fmla="*/ 1031 w 3112"/>
                <a:gd name="T35" fmla="*/ 88 h 149"/>
                <a:gd name="T36" fmla="*/ 1145 w 3112"/>
                <a:gd name="T37" fmla="*/ 83 h 149"/>
                <a:gd name="T38" fmla="*/ 1145 w 3112"/>
                <a:gd name="T39" fmla="*/ 83 h 149"/>
                <a:gd name="T40" fmla="*/ 1220 w 3112"/>
                <a:gd name="T41" fmla="*/ 99 h 149"/>
                <a:gd name="T42" fmla="*/ 1258 w 3112"/>
                <a:gd name="T43" fmla="*/ 97 h 149"/>
                <a:gd name="T44" fmla="*/ 1334 w 3112"/>
                <a:gd name="T45" fmla="*/ 76 h 149"/>
                <a:gd name="T46" fmla="*/ 1448 w 3112"/>
                <a:gd name="T47" fmla="*/ 71 h 149"/>
                <a:gd name="T48" fmla="*/ 1448 w 3112"/>
                <a:gd name="T49" fmla="*/ 71 h 149"/>
                <a:gd name="T50" fmla="*/ 1523 w 3112"/>
                <a:gd name="T51" fmla="*/ 85 h 149"/>
                <a:gd name="T52" fmla="*/ 1561 w 3112"/>
                <a:gd name="T53" fmla="*/ 85 h 149"/>
                <a:gd name="T54" fmla="*/ 1637 w 3112"/>
                <a:gd name="T55" fmla="*/ 62 h 149"/>
                <a:gd name="T56" fmla="*/ 1750 w 3112"/>
                <a:gd name="T57" fmla="*/ 57 h 149"/>
                <a:gd name="T58" fmla="*/ 1750 w 3112"/>
                <a:gd name="T59" fmla="*/ 57 h 149"/>
                <a:gd name="T60" fmla="*/ 1826 w 3112"/>
                <a:gd name="T61" fmla="*/ 73 h 149"/>
                <a:gd name="T62" fmla="*/ 1864 w 3112"/>
                <a:gd name="T63" fmla="*/ 71 h 149"/>
                <a:gd name="T64" fmla="*/ 1939 w 3112"/>
                <a:gd name="T65" fmla="*/ 50 h 149"/>
                <a:gd name="T66" fmla="*/ 2053 w 3112"/>
                <a:gd name="T67" fmla="*/ 45 h 149"/>
                <a:gd name="T68" fmla="*/ 2053 w 3112"/>
                <a:gd name="T69" fmla="*/ 45 h 149"/>
                <a:gd name="T70" fmla="*/ 2129 w 3112"/>
                <a:gd name="T71" fmla="*/ 62 h 149"/>
                <a:gd name="T72" fmla="*/ 2166 w 3112"/>
                <a:gd name="T73" fmla="*/ 59 h 149"/>
                <a:gd name="T74" fmla="*/ 2242 w 3112"/>
                <a:gd name="T75" fmla="*/ 38 h 149"/>
                <a:gd name="T76" fmla="*/ 2356 w 3112"/>
                <a:gd name="T77" fmla="*/ 33 h 149"/>
                <a:gd name="T78" fmla="*/ 2356 w 3112"/>
                <a:gd name="T79" fmla="*/ 33 h 149"/>
                <a:gd name="T80" fmla="*/ 2431 w 3112"/>
                <a:gd name="T81" fmla="*/ 47 h 149"/>
                <a:gd name="T82" fmla="*/ 2469 w 3112"/>
                <a:gd name="T83" fmla="*/ 47 h 149"/>
                <a:gd name="T84" fmla="*/ 2545 w 3112"/>
                <a:gd name="T85" fmla="*/ 24 h 149"/>
                <a:gd name="T86" fmla="*/ 2658 w 3112"/>
                <a:gd name="T87" fmla="*/ 19 h 149"/>
                <a:gd name="T88" fmla="*/ 2658 w 3112"/>
                <a:gd name="T89" fmla="*/ 19 h 149"/>
                <a:gd name="T90" fmla="*/ 2734 w 3112"/>
                <a:gd name="T91" fmla="*/ 36 h 149"/>
                <a:gd name="T92" fmla="*/ 2772 w 3112"/>
                <a:gd name="T93" fmla="*/ 33 h 149"/>
                <a:gd name="T94" fmla="*/ 2847 w 3112"/>
                <a:gd name="T95" fmla="*/ 12 h 149"/>
                <a:gd name="T96" fmla="*/ 2961 w 3112"/>
                <a:gd name="T97" fmla="*/ 7 h 149"/>
                <a:gd name="T98" fmla="*/ 2961 w 3112"/>
                <a:gd name="T99" fmla="*/ 7 h 149"/>
                <a:gd name="T100" fmla="*/ 3037 w 3112"/>
                <a:gd name="T101" fmla="*/ 24 h 149"/>
                <a:gd name="T102" fmla="*/ 3074 w 3112"/>
                <a:gd name="T103" fmla="*/ 2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12" h="149">
                  <a:moveTo>
                    <a:pt x="12" y="130"/>
                  </a:moveTo>
                  <a:lnTo>
                    <a:pt x="0" y="130"/>
                  </a:lnTo>
                  <a:lnTo>
                    <a:pt x="0" y="149"/>
                  </a:lnTo>
                  <a:lnTo>
                    <a:pt x="12" y="149"/>
                  </a:lnTo>
                  <a:lnTo>
                    <a:pt x="12" y="130"/>
                  </a:lnTo>
                  <a:moveTo>
                    <a:pt x="88" y="125"/>
                  </a:moveTo>
                  <a:lnTo>
                    <a:pt x="50" y="128"/>
                  </a:lnTo>
                  <a:lnTo>
                    <a:pt x="50" y="147"/>
                  </a:lnTo>
                  <a:lnTo>
                    <a:pt x="88" y="144"/>
                  </a:lnTo>
                  <a:lnTo>
                    <a:pt x="88" y="125"/>
                  </a:lnTo>
                  <a:moveTo>
                    <a:pt x="163" y="123"/>
                  </a:moveTo>
                  <a:lnTo>
                    <a:pt x="126" y="125"/>
                  </a:lnTo>
                  <a:lnTo>
                    <a:pt x="126" y="144"/>
                  </a:lnTo>
                  <a:lnTo>
                    <a:pt x="163" y="142"/>
                  </a:lnTo>
                  <a:lnTo>
                    <a:pt x="163" y="123"/>
                  </a:lnTo>
                  <a:moveTo>
                    <a:pt x="237" y="121"/>
                  </a:moveTo>
                  <a:lnTo>
                    <a:pt x="201" y="121"/>
                  </a:lnTo>
                  <a:lnTo>
                    <a:pt x="201" y="140"/>
                  </a:lnTo>
                  <a:lnTo>
                    <a:pt x="239" y="140"/>
                  </a:lnTo>
                  <a:lnTo>
                    <a:pt x="237" y="121"/>
                  </a:lnTo>
                  <a:moveTo>
                    <a:pt x="312" y="118"/>
                  </a:moveTo>
                  <a:lnTo>
                    <a:pt x="275" y="118"/>
                  </a:lnTo>
                  <a:lnTo>
                    <a:pt x="277" y="137"/>
                  </a:lnTo>
                  <a:lnTo>
                    <a:pt x="315" y="135"/>
                  </a:lnTo>
                  <a:lnTo>
                    <a:pt x="312" y="118"/>
                  </a:lnTo>
                  <a:moveTo>
                    <a:pt x="388" y="114"/>
                  </a:moveTo>
                  <a:lnTo>
                    <a:pt x="350" y="116"/>
                  </a:lnTo>
                  <a:lnTo>
                    <a:pt x="353" y="135"/>
                  </a:lnTo>
                  <a:lnTo>
                    <a:pt x="390" y="133"/>
                  </a:lnTo>
                  <a:lnTo>
                    <a:pt x="388" y="114"/>
                  </a:lnTo>
                  <a:moveTo>
                    <a:pt x="464" y="111"/>
                  </a:moveTo>
                  <a:lnTo>
                    <a:pt x="426" y="114"/>
                  </a:lnTo>
                  <a:lnTo>
                    <a:pt x="428" y="133"/>
                  </a:lnTo>
                  <a:lnTo>
                    <a:pt x="466" y="130"/>
                  </a:lnTo>
                  <a:lnTo>
                    <a:pt x="464" y="111"/>
                  </a:lnTo>
                  <a:moveTo>
                    <a:pt x="539" y="109"/>
                  </a:moveTo>
                  <a:lnTo>
                    <a:pt x="502" y="109"/>
                  </a:lnTo>
                  <a:lnTo>
                    <a:pt x="504" y="128"/>
                  </a:lnTo>
                  <a:lnTo>
                    <a:pt x="542" y="128"/>
                  </a:lnTo>
                  <a:lnTo>
                    <a:pt x="539" y="109"/>
                  </a:lnTo>
                  <a:moveTo>
                    <a:pt x="615" y="104"/>
                  </a:moveTo>
                  <a:lnTo>
                    <a:pt x="577" y="107"/>
                  </a:lnTo>
                  <a:lnTo>
                    <a:pt x="580" y="125"/>
                  </a:lnTo>
                  <a:lnTo>
                    <a:pt x="617" y="123"/>
                  </a:lnTo>
                  <a:lnTo>
                    <a:pt x="615" y="104"/>
                  </a:lnTo>
                  <a:moveTo>
                    <a:pt x="691" y="102"/>
                  </a:moveTo>
                  <a:lnTo>
                    <a:pt x="653" y="104"/>
                  </a:lnTo>
                  <a:lnTo>
                    <a:pt x="655" y="123"/>
                  </a:lnTo>
                  <a:lnTo>
                    <a:pt x="693" y="121"/>
                  </a:lnTo>
                  <a:lnTo>
                    <a:pt x="691" y="102"/>
                  </a:lnTo>
                  <a:moveTo>
                    <a:pt x="766" y="99"/>
                  </a:moveTo>
                  <a:lnTo>
                    <a:pt x="729" y="99"/>
                  </a:lnTo>
                  <a:lnTo>
                    <a:pt x="731" y="118"/>
                  </a:lnTo>
                  <a:lnTo>
                    <a:pt x="769" y="118"/>
                  </a:lnTo>
                  <a:lnTo>
                    <a:pt x="766" y="99"/>
                  </a:lnTo>
                  <a:moveTo>
                    <a:pt x="842" y="95"/>
                  </a:moveTo>
                  <a:lnTo>
                    <a:pt x="804" y="97"/>
                  </a:lnTo>
                  <a:lnTo>
                    <a:pt x="807" y="116"/>
                  </a:lnTo>
                  <a:lnTo>
                    <a:pt x="844" y="114"/>
                  </a:lnTo>
                  <a:lnTo>
                    <a:pt x="842" y="95"/>
                  </a:lnTo>
                  <a:moveTo>
                    <a:pt x="918" y="92"/>
                  </a:moveTo>
                  <a:lnTo>
                    <a:pt x="880" y="95"/>
                  </a:lnTo>
                  <a:lnTo>
                    <a:pt x="882" y="114"/>
                  </a:lnTo>
                  <a:lnTo>
                    <a:pt x="920" y="111"/>
                  </a:lnTo>
                  <a:lnTo>
                    <a:pt x="918" y="92"/>
                  </a:lnTo>
                  <a:moveTo>
                    <a:pt x="993" y="90"/>
                  </a:moveTo>
                  <a:lnTo>
                    <a:pt x="956" y="90"/>
                  </a:lnTo>
                  <a:lnTo>
                    <a:pt x="958" y="109"/>
                  </a:lnTo>
                  <a:lnTo>
                    <a:pt x="996" y="109"/>
                  </a:lnTo>
                  <a:lnTo>
                    <a:pt x="993" y="90"/>
                  </a:lnTo>
                  <a:moveTo>
                    <a:pt x="1069" y="85"/>
                  </a:moveTo>
                  <a:lnTo>
                    <a:pt x="1031" y="88"/>
                  </a:lnTo>
                  <a:lnTo>
                    <a:pt x="1034" y="107"/>
                  </a:lnTo>
                  <a:lnTo>
                    <a:pt x="1072" y="104"/>
                  </a:lnTo>
                  <a:lnTo>
                    <a:pt x="1069" y="85"/>
                  </a:lnTo>
                  <a:moveTo>
                    <a:pt x="1145" y="83"/>
                  </a:moveTo>
                  <a:lnTo>
                    <a:pt x="1107" y="85"/>
                  </a:lnTo>
                  <a:lnTo>
                    <a:pt x="1109" y="104"/>
                  </a:lnTo>
                  <a:lnTo>
                    <a:pt x="1145" y="102"/>
                  </a:lnTo>
                  <a:lnTo>
                    <a:pt x="1145" y="83"/>
                  </a:lnTo>
                  <a:moveTo>
                    <a:pt x="1220" y="81"/>
                  </a:moveTo>
                  <a:lnTo>
                    <a:pt x="1183" y="81"/>
                  </a:lnTo>
                  <a:lnTo>
                    <a:pt x="1183" y="99"/>
                  </a:lnTo>
                  <a:lnTo>
                    <a:pt x="1220" y="99"/>
                  </a:lnTo>
                  <a:lnTo>
                    <a:pt x="1220" y="81"/>
                  </a:lnTo>
                  <a:moveTo>
                    <a:pt x="1296" y="76"/>
                  </a:moveTo>
                  <a:lnTo>
                    <a:pt x="1258" y="78"/>
                  </a:lnTo>
                  <a:lnTo>
                    <a:pt x="1258" y="97"/>
                  </a:lnTo>
                  <a:lnTo>
                    <a:pt x="1296" y="95"/>
                  </a:lnTo>
                  <a:lnTo>
                    <a:pt x="1296" y="76"/>
                  </a:lnTo>
                  <a:moveTo>
                    <a:pt x="1372" y="73"/>
                  </a:moveTo>
                  <a:lnTo>
                    <a:pt x="1334" y="76"/>
                  </a:lnTo>
                  <a:lnTo>
                    <a:pt x="1334" y="95"/>
                  </a:lnTo>
                  <a:lnTo>
                    <a:pt x="1372" y="92"/>
                  </a:lnTo>
                  <a:lnTo>
                    <a:pt x="1372" y="73"/>
                  </a:lnTo>
                  <a:moveTo>
                    <a:pt x="1448" y="71"/>
                  </a:moveTo>
                  <a:lnTo>
                    <a:pt x="1410" y="71"/>
                  </a:lnTo>
                  <a:lnTo>
                    <a:pt x="1410" y="90"/>
                  </a:lnTo>
                  <a:lnTo>
                    <a:pt x="1448" y="90"/>
                  </a:lnTo>
                  <a:lnTo>
                    <a:pt x="1448" y="71"/>
                  </a:lnTo>
                  <a:moveTo>
                    <a:pt x="1523" y="66"/>
                  </a:moveTo>
                  <a:lnTo>
                    <a:pt x="1485" y="69"/>
                  </a:lnTo>
                  <a:lnTo>
                    <a:pt x="1485" y="88"/>
                  </a:lnTo>
                  <a:lnTo>
                    <a:pt x="1523" y="85"/>
                  </a:lnTo>
                  <a:lnTo>
                    <a:pt x="1523" y="66"/>
                  </a:lnTo>
                  <a:moveTo>
                    <a:pt x="1599" y="64"/>
                  </a:moveTo>
                  <a:lnTo>
                    <a:pt x="1561" y="66"/>
                  </a:lnTo>
                  <a:lnTo>
                    <a:pt x="1561" y="85"/>
                  </a:lnTo>
                  <a:lnTo>
                    <a:pt x="1599" y="83"/>
                  </a:lnTo>
                  <a:lnTo>
                    <a:pt x="1599" y="64"/>
                  </a:lnTo>
                  <a:moveTo>
                    <a:pt x="1675" y="62"/>
                  </a:moveTo>
                  <a:lnTo>
                    <a:pt x="1637" y="62"/>
                  </a:lnTo>
                  <a:lnTo>
                    <a:pt x="1637" y="81"/>
                  </a:lnTo>
                  <a:lnTo>
                    <a:pt x="1675" y="81"/>
                  </a:lnTo>
                  <a:lnTo>
                    <a:pt x="1675" y="62"/>
                  </a:lnTo>
                  <a:moveTo>
                    <a:pt x="1750" y="57"/>
                  </a:moveTo>
                  <a:lnTo>
                    <a:pt x="1712" y="59"/>
                  </a:lnTo>
                  <a:lnTo>
                    <a:pt x="1712" y="78"/>
                  </a:lnTo>
                  <a:lnTo>
                    <a:pt x="1750" y="76"/>
                  </a:lnTo>
                  <a:lnTo>
                    <a:pt x="1750" y="57"/>
                  </a:lnTo>
                  <a:moveTo>
                    <a:pt x="1826" y="55"/>
                  </a:moveTo>
                  <a:lnTo>
                    <a:pt x="1788" y="57"/>
                  </a:lnTo>
                  <a:lnTo>
                    <a:pt x="1788" y="76"/>
                  </a:lnTo>
                  <a:lnTo>
                    <a:pt x="1826" y="73"/>
                  </a:lnTo>
                  <a:lnTo>
                    <a:pt x="1826" y="55"/>
                  </a:lnTo>
                  <a:moveTo>
                    <a:pt x="1902" y="52"/>
                  </a:moveTo>
                  <a:lnTo>
                    <a:pt x="1864" y="52"/>
                  </a:lnTo>
                  <a:lnTo>
                    <a:pt x="1864" y="71"/>
                  </a:lnTo>
                  <a:lnTo>
                    <a:pt x="1902" y="71"/>
                  </a:lnTo>
                  <a:lnTo>
                    <a:pt x="1902" y="52"/>
                  </a:lnTo>
                  <a:moveTo>
                    <a:pt x="1977" y="47"/>
                  </a:moveTo>
                  <a:lnTo>
                    <a:pt x="1939" y="50"/>
                  </a:lnTo>
                  <a:lnTo>
                    <a:pt x="1939" y="69"/>
                  </a:lnTo>
                  <a:lnTo>
                    <a:pt x="1977" y="66"/>
                  </a:lnTo>
                  <a:lnTo>
                    <a:pt x="1977" y="47"/>
                  </a:lnTo>
                  <a:moveTo>
                    <a:pt x="2053" y="45"/>
                  </a:moveTo>
                  <a:lnTo>
                    <a:pt x="2015" y="47"/>
                  </a:lnTo>
                  <a:lnTo>
                    <a:pt x="2015" y="66"/>
                  </a:lnTo>
                  <a:lnTo>
                    <a:pt x="2053" y="64"/>
                  </a:lnTo>
                  <a:lnTo>
                    <a:pt x="2053" y="45"/>
                  </a:lnTo>
                  <a:moveTo>
                    <a:pt x="2129" y="43"/>
                  </a:moveTo>
                  <a:lnTo>
                    <a:pt x="2091" y="43"/>
                  </a:lnTo>
                  <a:lnTo>
                    <a:pt x="2091" y="62"/>
                  </a:lnTo>
                  <a:lnTo>
                    <a:pt x="2129" y="62"/>
                  </a:lnTo>
                  <a:lnTo>
                    <a:pt x="2129" y="43"/>
                  </a:lnTo>
                  <a:moveTo>
                    <a:pt x="2204" y="38"/>
                  </a:moveTo>
                  <a:lnTo>
                    <a:pt x="2166" y="40"/>
                  </a:lnTo>
                  <a:lnTo>
                    <a:pt x="2166" y="59"/>
                  </a:lnTo>
                  <a:lnTo>
                    <a:pt x="2204" y="57"/>
                  </a:lnTo>
                  <a:lnTo>
                    <a:pt x="2204" y="38"/>
                  </a:lnTo>
                  <a:moveTo>
                    <a:pt x="2280" y="36"/>
                  </a:moveTo>
                  <a:lnTo>
                    <a:pt x="2242" y="38"/>
                  </a:lnTo>
                  <a:lnTo>
                    <a:pt x="2242" y="57"/>
                  </a:lnTo>
                  <a:lnTo>
                    <a:pt x="2280" y="55"/>
                  </a:lnTo>
                  <a:lnTo>
                    <a:pt x="2280" y="36"/>
                  </a:lnTo>
                  <a:moveTo>
                    <a:pt x="2356" y="33"/>
                  </a:moveTo>
                  <a:lnTo>
                    <a:pt x="2318" y="33"/>
                  </a:lnTo>
                  <a:lnTo>
                    <a:pt x="2318" y="52"/>
                  </a:lnTo>
                  <a:lnTo>
                    <a:pt x="2356" y="52"/>
                  </a:lnTo>
                  <a:lnTo>
                    <a:pt x="2356" y="33"/>
                  </a:lnTo>
                  <a:moveTo>
                    <a:pt x="2431" y="29"/>
                  </a:moveTo>
                  <a:lnTo>
                    <a:pt x="2393" y="31"/>
                  </a:lnTo>
                  <a:lnTo>
                    <a:pt x="2393" y="50"/>
                  </a:lnTo>
                  <a:lnTo>
                    <a:pt x="2431" y="47"/>
                  </a:lnTo>
                  <a:lnTo>
                    <a:pt x="2431" y="29"/>
                  </a:lnTo>
                  <a:moveTo>
                    <a:pt x="2507" y="26"/>
                  </a:moveTo>
                  <a:lnTo>
                    <a:pt x="2469" y="29"/>
                  </a:lnTo>
                  <a:lnTo>
                    <a:pt x="2469" y="47"/>
                  </a:lnTo>
                  <a:lnTo>
                    <a:pt x="2507" y="45"/>
                  </a:lnTo>
                  <a:lnTo>
                    <a:pt x="2507" y="26"/>
                  </a:lnTo>
                  <a:moveTo>
                    <a:pt x="2583" y="24"/>
                  </a:moveTo>
                  <a:lnTo>
                    <a:pt x="2545" y="24"/>
                  </a:lnTo>
                  <a:lnTo>
                    <a:pt x="2545" y="43"/>
                  </a:lnTo>
                  <a:lnTo>
                    <a:pt x="2583" y="43"/>
                  </a:lnTo>
                  <a:lnTo>
                    <a:pt x="2583" y="24"/>
                  </a:lnTo>
                  <a:moveTo>
                    <a:pt x="2658" y="19"/>
                  </a:moveTo>
                  <a:lnTo>
                    <a:pt x="2620" y="21"/>
                  </a:lnTo>
                  <a:lnTo>
                    <a:pt x="2620" y="40"/>
                  </a:lnTo>
                  <a:lnTo>
                    <a:pt x="2658" y="38"/>
                  </a:lnTo>
                  <a:lnTo>
                    <a:pt x="2658" y="19"/>
                  </a:lnTo>
                  <a:moveTo>
                    <a:pt x="2734" y="17"/>
                  </a:moveTo>
                  <a:lnTo>
                    <a:pt x="2696" y="19"/>
                  </a:lnTo>
                  <a:lnTo>
                    <a:pt x="2696" y="38"/>
                  </a:lnTo>
                  <a:lnTo>
                    <a:pt x="2734" y="36"/>
                  </a:lnTo>
                  <a:lnTo>
                    <a:pt x="2734" y="17"/>
                  </a:lnTo>
                  <a:moveTo>
                    <a:pt x="2810" y="14"/>
                  </a:moveTo>
                  <a:lnTo>
                    <a:pt x="2772" y="14"/>
                  </a:lnTo>
                  <a:lnTo>
                    <a:pt x="2772" y="33"/>
                  </a:lnTo>
                  <a:lnTo>
                    <a:pt x="2810" y="33"/>
                  </a:lnTo>
                  <a:lnTo>
                    <a:pt x="2810" y="14"/>
                  </a:lnTo>
                  <a:moveTo>
                    <a:pt x="2885" y="10"/>
                  </a:moveTo>
                  <a:lnTo>
                    <a:pt x="2847" y="12"/>
                  </a:lnTo>
                  <a:lnTo>
                    <a:pt x="2847" y="31"/>
                  </a:lnTo>
                  <a:lnTo>
                    <a:pt x="2885" y="29"/>
                  </a:lnTo>
                  <a:lnTo>
                    <a:pt x="2885" y="10"/>
                  </a:lnTo>
                  <a:moveTo>
                    <a:pt x="2961" y="7"/>
                  </a:moveTo>
                  <a:lnTo>
                    <a:pt x="2923" y="10"/>
                  </a:lnTo>
                  <a:lnTo>
                    <a:pt x="2923" y="29"/>
                  </a:lnTo>
                  <a:lnTo>
                    <a:pt x="2961" y="26"/>
                  </a:lnTo>
                  <a:lnTo>
                    <a:pt x="2961" y="7"/>
                  </a:lnTo>
                  <a:moveTo>
                    <a:pt x="3034" y="5"/>
                  </a:moveTo>
                  <a:lnTo>
                    <a:pt x="2996" y="5"/>
                  </a:lnTo>
                  <a:lnTo>
                    <a:pt x="2999" y="24"/>
                  </a:lnTo>
                  <a:lnTo>
                    <a:pt x="3037" y="24"/>
                  </a:lnTo>
                  <a:lnTo>
                    <a:pt x="3034" y="5"/>
                  </a:lnTo>
                  <a:moveTo>
                    <a:pt x="3110" y="0"/>
                  </a:moveTo>
                  <a:lnTo>
                    <a:pt x="3072" y="2"/>
                  </a:lnTo>
                  <a:lnTo>
                    <a:pt x="3074" y="21"/>
                  </a:lnTo>
                  <a:lnTo>
                    <a:pt x="3112" y="19"/>
                  </a:lnTo>
                  <a:lnTo>
                    <a:pt x="31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11"/>
            <p:cNvSpPr>
              <a:spLocks noEditPoints="1"/>
            </p:cNvSpPr>
            <p:nvPr/>
          </p:nvSpPr>
          <p:spPr bwMode="auto">
            <a:xfrm>
              <a:off x="5154722" y="1986433"/>
              <a:ext cx="1933656" cy="1441169"/>
            </a:xfrm>
            <a:custGeom>
              <a:avLst/>
              <a:gdLst>
                <a:gd name="T0" fmla="*/ 31 w 2611"/>
                <a:gd name="T1" fmla="*/ 21 h 1946"/>
                <a:gd name="T2" fmla="*/ 71 w 2611"/>
                <a:gd name="T3" fmla="*/ 85 h 1946"/>
                <a:gd name="T4" fmla="*/ 111 w 2611"/>
                <a:gd name="T5" fmla="*/ 149 h 1946"/>
                <a:gd name="T6" fmla="*/ 154 w 2611"/>
                <a:gd name="T7" fmla="*/ 213 h 1946"/>
                <a:gd name="T8" fmla="*/ 194 w 2611"/>
                <a:gd name="T9" fmla="*/ 276 h 1946"/>
                <a:gd name="T10" fmla="*/ 236 w 2611"/>
                <a:gd name="T11" fmla="*/ 340 h 1946"/>
                <a:gd name="T12" fmla="*/ 277 w 2611"/>
                <a:gd name="T13" fmla="*/ 404 h 1946"/>
                <a:gd name="T14" fmla="*/ 317 w 2611"/>
                <a:gd name="T15" fmla="*/ 466 h 1946"/>
                <a:gd name="T16" fmla="*/ 359 w 2611"/>
                <a:gd name="T17" fmla="*/ 529 h 1946"/>
                <a:gd name="T18" fmla="*/ 400 w 2611"/>
                <a:gd name="T19" fmla="*/ 593 h 1946"/>
                <a:gd name="T20" fmla="*/ 440 w 2611"/>
                <a:gd name="T21" fmla="*/ 657 h 1946"/>
                <a:gd name="T22" fmla="*/ 482 w 2611"/>
                <a:gd name="T23" fmla="*/ 721 h 1946"/>
                <a:gd name="T24" fmla="*/ 523 w 2611"/>
                <a:gd name="T25" fmla="*/ 785 h 1946"/>
                <a:gd name="T26" fmla="*/ 565 w 2611"/>
                <a:gd name="T27" fmla="*/ 849 h 1946"/>
                <a:gd name="T28" fmla="*/ 605 w 2611"/>
                <a:gd name="T29" fmla="*/ 910 h 1946"/>
                <a:gd name="T30" fmla="*/ 646 w 2611"/>
                <a:gd name="T31" fmla="*/ 974 h 1946"/>
                <a:gd name="T32" fmla="*/ 688 w 2611"/>
                <a:gd name="T33" fmla="*/ 1038 h 1946"/>
                <a:gd name="T34" fmla="*/ 728 w 2611"/>
                <a:gd name="T35" fmla="*/ 1102 h 1946"/>
                <a:gd name="T36" fmla="*/ 771 w 2611"/>
                <a:gd name="T37" fmla="*/ 1166 h 1946"/>
                <a:gd name="T38" fmla="*/ 811 w 2611"/>
                <a:gd name="T39" fmla="*/ 1230 h 1946"/>
                <a:gd name="T40" fmla="*/ 851 w 2611"/>
                <a:gd name="T41" fmla="*/ 1293 h 1946"/>
                <a:gd name="T42" fmla="*/ 894 w 2611"/>
                <a:gd name="T43" fmla="*/ 1355 h 1946"/>
                <a:gd name="T44" fmla="*/ 934 w 2611"/>
                <a:gd name="T45" fmla="*/ 1419 h 1946"/>
                <a:gd name="T46" fmla="*/ 974 w 2611"/>
                <a:gd name="T47" fmla="*/ 1483 h 1946"/>
                <a:gd name="T48" fmla="*/ 1017 w 2611"/>
                <a:gd name="T49" fmla="*/ 1547 h 1946"/>
                <a:gd name="T50" fmla="*/ 1057 w 2611"/>
                <a:gd name="T51" fmla="*/ 1610 h 1946"/>
                <a:gd name="T52" fmla="*/ 1100 w 2611"/>
                <a:gd name="T53" fmla="*/ 1674 h 1946"/>
                <a:gd name="T54" fmla="*/ 1140 w 2611"/>
                <a:gd name="T55" fmla="*/ 1738 h 1946"/>
                <a:gd name="T56" fmla="*/ 1180 w 2611"/>
                <a:gd name="T57" fmla="*/ 1802 h 1946"/>
                <a:gd name="T58" fmla="*/ 1223 w 2611"/>
                <a:gd name="T59" fmla="*/ 1863 h 1946"/>
                <a:gd name="T60" fmla="*/ 1241 w 2611"/>
                <a:gd name="T61" fmla="*/ 1897 h 1946"/>
                <a:gd name="T62" fmla="*/ 1291 w 2611"/>
                <a:gd name="T63" fmla="*/ 1859 h 1946"/>
                <a:gd name="T64" fmla="*/ 1334 w 2611"/>
                <a:gd name="T65" fmla="*/ 1797 h 1946"/>
                <a:gd name="T66" fmla="*/ 1379 w 2611"/>
                <a:gd name="T67" fmla="*/ 1736 h 1946"/>
                <a:gd name="T68" fmla="*/ 1421 w 2611"/>
                <a:gd name="T69" fmla="*/ 1674 h 1946"/>
                <a:gd name="T70" fmla="*/ 1466 w 2611"/>
                <a:gd name="T71" fmla="*/ 1610 h 1946"/>
                <a:gd name="T72" fmla="*/ 1509 w 2611"/>
                <a:gd name="T73" fmla="*/ 1549 h 1946"/>
                <a:gd name="T74" fmla="*/ 1551 w 2611"/>
                <a:gd name="T75" fmla="*/ 1487 h 1946"/>
                <a:gd name="T76" fmla="*/ 1596 w 2611"/>
                <a:gd name="T77" fmla="*/ 1426 h 1946"/>
                <a:gd name="T78" fmla="*/ 1639 w 2611"/>
                <a:gd name="T79" fmla="*/ 1364 h 1946"/>
                <a:gd name="T80" fmla="*/ 1681 w 2611"/>
                <a:gd name="T81" fmla="*/ 1301 h 1946"/>
                <a:gd name="T82" fmla="*/ 1726 w 2611"/>
                <a:gd name="T83" fmla="*/ 1239 h 1946"/>
                <a:gd name="T84" fmla="*/ 1769 w 2611"/>
                <a:gd name="T85" fmla="*/ 1178 h 1946"/>
                <a:gd name="T86" fmla="*/ 1814 w 2611"/>
                <a:gd name="T87" fmla="*/ 1116 h 1946"/>
                <a:gd name="T88" fmla="*/ 1856 w 2611"/>
                <a:gd name="T89" fmla="*/ 1055 h 1946"/>
                <a:gd name="T90" fmla="*/ 1899 w 2611"/>
                <a:gd name="T91" fmla="*/ 991 h 1946"/>
                <a:gd name="T92" fmla="*/ 1944 w 2611"/>
                <a:gd name="T93" fmla="*/ 929 h 1946"/>
                <a:gd name="T94" fmla="*/ 1986 w 2611"/>
                <a:gd name="T95" fmla="*/ 868 h 1946"/>
                <a:gd name="T96" fmla="*/ 2029 w 2611"/>
                <a:gd name="T97" fmla="*/ 806 h 1946"/>
                <a:gd name="T98" fmla="*/ 2074 w 2611"/>
                <a:gd name="T99" fmla="*/ 745 h 1946"/>
                <a:gd name="T100" fmla="*/ 2116 w 2611"/>
                <a:gd name="T101" fmla="*/ 681 h 1946"/>
                <a:gd name="T102" fmla="*/ 2161 w 2611"/>
                <a:gd name="T103" fmla="*/ 619 h 1946"/>
                <a:gd name="T104" fmla="*/ 2204 w 2611"/>
                <a:gd name="T105" fmla="*/ 558 h 1946"/>
                <a:gd name="T106" fmla="*/ 2246 w 2611"/>
                <a:gd name="T107" fmla="*/ 496 h 1946"/>
                <a:gd name="T108" fmla="*/ 2291 w 2611"/>
                <a:gd name="T109" fmla="*/ 435 h 1946"/>
                <a:gd name="T110" fmla="*/ 2334 w 2611"/>
                <a:gd name="T111" fmla="*/ 371 h 1946"/>
                <a:gd name="T112" fmla="*/ 2379 w 2611"/>
                <a:gd name="T113" fmla="*/ 310 h 1946"/>
                <a:gd name="T114" fmla="*/ 2421 w 2611"/>
                <a:gd name="T115" fmla="*/ 248 h 1946"/>
                <a:gd name="T116" fmla="*/ 2464 w 2611"/>
                <a:gd name="T117" fmla="*/ 187 h 1946"/>
                <a:gd name="T118" fmla="*/ 2509 w 2611"/>
                <a:gd name="T119" fmla="*/ 125 h 1946"/>
                <a:gd name="T120" fmla="*/ 2552 w 2611"/>
                <a:gd name="T121" fmla="*/ 61 h 1946"/>
                <a:gd name="T122" fmla="*/ 2594 w 2611"/>
                <a:gd name="T123" fmla="*/ 0 h 1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11" h="1946">
                  <a:moveTo>
                    <a:pt x="31" y="21"/>
                  </a:moveTo>
                  <a:lnTo>
                    <a:pt x="16" y="0"/>
                  </a:lnTo>
                  <a:lnTo>
                    <a:pt x="0" y="12"/>
                  </a:lnTo>
                  <a:lnTo>
                    <a:pt x="14" y="33"/>
                  </a:lnTo>
                  <a:lnTo>
                    <a:pt x="31" y="21"/>
                  </a:lnTo>
                  <a:close/>
                  <a:moveTo>
                    <a:pt x="71" y="85"/>
                  </a:moveTo>
                  <a:lnTo>
                    <a:pt x="50" y="54"/>
                  </a:lnTo>
                  <a:lnTo>
                    <a:pt x="35" y="64"/>
                  </a:lnTo>
                  <a:lnTo>
                    <a:pt x="54" y="97"/>
                  </a:lnTo>
                  <a:lnTo>
                    <a:pt x="71" y="85"/>
                  </a:lnTo>
                  <a:close/>
                  <a:moveTo>
                    <a:pt x="111" y="149"/>
                  </a:moveTo>
                  <a:lnTo>
                    <a:pt x="92" y="118"/>
                  </a:lnTo>
                  <a:lnTo>
                    <a:pt x="76" y="127"/>
                  </a:lnTo>
                  <a:lnTo>
                    <a:pt x="97" y="158"/>
                  </a:lnTo>
                  <a:lnTo>
                    <a:pt x="111" y="149"/>
                  </a:lnTo>
                  <a:close/>
                  <a:moveTo>
                    <a:pt x="154" y="213"/>
                  </a:moveTo>
                  <a:lnTo>
                    <a:pt x="132" y="179"/>
                  </a:lnTo>
                  <a:lnTo>
                    <a:pt x="116" y="191"/>
                  </a:lnTo>
                  <a:lnTo>
                    <a:pt x="137" y="222"/>
                  </a:lnTo>
                  <a:lnTo>
                    <a:pt x="154" y="213"/>
                  </a:lnTo>
                  <a:close/>
                  <a:moveTo>
                    <a:pt x="194" y="276"/>
                  </a:moveTo>
                  <a:lnTo>
                    <a:pt x="173" y="243"/>
                  </a:lnTo>
                  <a:lnTo>
                    <a:pt x="158" y="255"/>
                  </a:lnTo>
                  <a:lnTo>
                    <a:pt x="177" y="286"/>
                  </a:lnTo>
                  <a:lnTo>
                    <a:pt x="194" y="276"/>
                  </a:lnTo>
                  <a:close/>
                  <a:moveTo>
                    <a:pt x="236" y="340"/>
                  </a:moveTo>
                  <a:lnTo>
                    <a:pt x="215" y="307"/>
                  </a:lnTo>
                  <a:lnTo>
                    <a:pt x="199" y="319"/>
                  </a:lnTo>
                  <a:lnTo>
                    <a:pt x="220" y="350"/>
                  </a:lnTo>
                  <a:lnTo>
                    <a:pt x="236" y="340"/>
                  </a:lnTo>
                  <a:close/>
                  <a:moveTo>
                    <a:pt x="277" y="404"/>
                  </a:moveTo>
                  <a:lnTo>
                    <a:pt x="255" y="371"/>
                  </a:lnTo>
                  <a:lnTo>
                    <a:pt x="241" y="380"/>
                  </a:lnTo>
                  <a:lnTo>
                    <a:pt x="260" y="414"/>
                  </a:lnTo>
                  <a:lnTo>
                    <a:pt x="277" y="404"/>
                  </a:lnTo>
                  <a:close/>
                  <a:moveTo>
                    <a:pt x="317" y="466"/>
                  </a:moveTo>
                  <a:lnTo>
                    <a:pt x="298" y="435"/>
                  </a:lnTo>
                  <a:lnTo>
                    <a:pt x="281" y="444"/>
                  </a:lnTo>
                  <a:lnTo>
                    <a:pt x="303" y="477"/>
                  </a:lnTo>
                  <a:lnTo>
                    <a:pt x="317" y="466"/>
                  </a:lnTo>
                  <a:close/>
                  <a:moveTo>
                    <a:pt x="359" y="529"/>
                  </a:moveTo>
                  <a:lnTo>
                    <a:pt x="338" y="499"/>
                  </a:lnTo>
                  <a:lnTo>
                    <a:pt x="322" y="508"/>
                  </a:lnTo>
                  <a:lnTo>
                    <a:pt x="343" y="541"/>
                  </a:lnTo>
                  <a:lnTo>
                    <a:pt x="359" y="529"/>
                  </a:lnTo>
                  <a:close/>
                  <a:moveTo>
                    <a:pt x="400" y="593"/>
                  </a:moveTo>
                  <a:lnTo>
                    <a:pt x="378" y="563"/>
                  </a:lnTo>
                  <a:lnTo>
                    <a:pt x="364" y="572"/>
                  </a:lnTo>
                  <a:lnTo>
                    <a:pt x="383" y="603"/>
                  </a:lnTo>
                  <a:lnTo>
                    <a:pt x="400" y="593"/>
                  </a:lnTo>
                  <a:close/>
                  <a:moveTo>
                    <a:pt x="440" y="657"/>
                  </a:moveTo>
                  <a:lnTo>
                    <a:pt x="421" y="626"/>
                  </a:lnTo>
                  <a:lnTo>
                    <a:pt x="404" y="636"/>
                  </a:lnTo>
                  <a:lnTo>
                    <a:pt x="426" y="667"/>
                  </a:lnTo>
                  <a:lnTo>
                    <a:pt x="440" y="657"/>
                  </a:lnTo>
                  <a:close/>
                  <a:moveTo>
                    <a:pt x="482" y="721"/>
                  </a:moveTo>
                  <a:lnTo>
                    <a:pt x="461" y="688"/>
                  </a:lnTo>
                  <a:lnTo>
                    <a:pt x="445" y="700"/>
                  </a:lnTo>
                  <a:lnTo>
                    <a:pt x="466" y="731"/>
                  </a:lnTo>
                  <a:lnTo>
                    <a:pt x="482" y="721"/>
                  </a:lnTo>
                  <a:close/>
                  <a:moveTo>
                    <a:pt x="523" y="785"/>
                  </a:moveTo>
                  <a:lnTo>
                    <a:pt x="504" y="752"/>
                  </a:lnTo>
                  <a:lnTo>
                    <a:pt x="487" y="764"/>
                  </a:lnTo>
                  <a:lnTo>
                    <a:pt x="508" y="794"/>
                  </a:lnTo>
                  <a:lnTo>
                    <a:pt x="523" y="785"/>
                  </a:lnTo>
                  <a:close/>
                  <a:moveTo>
                    <a:pt x="565" y="849"/>
                  </a:moveTo>
                  <a:lnTo>
                    <a:pt x="544" y="816"/>
                  </a:lnTo>
                  <a:lnTo>
                    <a:pt x="527" y="825"/>
                  </a:lnTo>
                  <a:lnTo>
                    <a:pt x="549" y="858"/>
                  </a:lnTo>
                  <a:lnTo>
                    <a:pt x="565" y="849"/>
                  </a:lnTo>
                  <a:close/>
                  <a:moveTo>
                    <a:pt x="605" y="910"/>
                  </a:moveTo>
                  <a:lnTo>
                    <a:pt x="584" y="880"/>
                  </a:lnTo>
                  <a:lnTo>
                    <a:pt x="570" y="889"/>
                  </a:lnTo>
                  <a:lnTo>
                    <a:pt x="589" y="922"/>
                  </a:lnTo>
                  <a:lnTo>
                    <a:pt x="605" y="910"/>
                  </a:lnTo>
                  <a:close/>
                  <a:moveTo>
                    <a:pt x="646" y="974"/>
                  </a:moveTo>
                  <a:lnTo>
                    <a:pt x="627" y="943"/>
                  </a:lnTo>
                  <a:lnTo>
                    <a:pt x="610" y="953"/>
                  </a:lnTo>
                  <a:lnTo>
                    <a:pt x="631" y="986"/>
                  </a:lnTo>
                  <a:lnTo>
                    <a:pt x="646" y="974"/>
                  </a:lnTo>
                  <a:close/>
                  <a:moveTo>
                    <a:pt x="688" y="1038"/>
                  </a:moveTo>
                  <a:lnTo>
                    <a:pt x="667" y="1007"/>
                  </a:lnTo>
                  <a:lnTo>
                    <a:pt x="650" y="1017"/>
                  </a:lnTo>
                  <a:lnTo>
                    <a:pt x="672" y="1050"/>
                  </a:lnTo>
                  <a:lnTo>
                    <a:pt x="688" y="1038"/>
                  </a:lnTo>
                  <a:close/>
                  <a:moveTo>
                    <a:pt x="728" y="1102"/>
                  </a:moveTo>
                  <a:lnTo>
                    <a:pt x="707" y="1071"/>
                  </a:lnTo>
                  <a:lnTo>
                    <a:pt x="693" y="1081"/>
                  </a:lnTo>
                  <a:lnTo>
                    <a:pt x="712" y="1111"/>
                  </a:lnTo>
                  <a:lnTo>
                    <a:pt x="728" y="1102"/>
                  </a:lnTo>
                  <a:close/>
                  <a:moveTo>
                    <a:pt x="771" y="1166"/>
                  </a:moveTo>
                  <a:lnTo>
                    <a:pt x="750" y="1133"/>
                  </a:lnTo>
                  <a:lnTo>
                    <a:pt x="733" y="1144"/>
                  </a:lnTo>
                  <a:lnTo>
                    <a:pt x="754" y="1175"/>
                  </a:lnTo>
                  <a:lnTo>
                    <a:pt x="771" y="1166"/>
                  </a:lnTo>
                  <a:close/>
                  <a:moveTo>
                    <a:pt x="811" y="1230"/>
                  </a:moveTo>
                  <a:lnTo>
                    <a:pt x="790" y="1196"/>
                  </a:lnTo>
                  <a:lnTo>
                    <a:pt x="776" y="1208"/>
                  </a:lnTo>
                  <a:lnTo>
                    <a:pt x="794" y="1239"/>
                  </a:lnTo>
                  <a:lnTo>
                    <a:pt x="811" y="1230"/>
                  </a:lnTo>
                  <a:close/>
                  <a:moveTo>
                    <a:pt x="851" y="1293"/>
                  </a:moveTo>
                  <a:lnTo>
                    <a:pt x="832" y="1260"/>
                  </a:lnTo>
                  <a:lnTo>
                    <a:pt x="816" y="1272"/>
                  </a:lnTo>
                  <a:lnTo>
                    <a:pt x="837" y="1303"/>
                  </a:lnTo>
                  <a:lnTo>
                    <a:pt x="851" y="1293"/>
                  </a:lnTo>
                  <a:close/>
                  <a:moveTo>
                    <a:pt x="894" y="1355"/>
                  </a:moveTo>
                  <a:lnTo>
                    <a:pt x="873" y="1324"/>
                  </a:lnTo>
                  <a:lnTo>
                    <a:pt x="856" y="1334"/>
                  </a:lnTo>
                  <a:lnTo>
                    <a:pt x="877" y="1367"/>
                  </a:lnTo>
                  <a:lnTo>
                    <a:pt x="894" y="1355"/>
                  </a:lnTo>
                  <a:close/>
                  <a:moveTo>
                    <a:pt x="934" y="1419"/>
                  </a:moveTo>
                  <a:lnTo>
                    <a:pt x="913" y="1388"/>
                  </a:lnTo>
                  <a:lnTo>
                    <a:pt x="899" y="1398"/>
                  </a:lnTo>
                  <a:lnTo>
                    <a:pt x="917" y="1431"/>
                  </a:lnTo>
                  <a:lnTo>
                    <a:pt x="934" y="1419"/>
                  </a:lnTo>
                  <a:close/>
                  <a:moveTo>
                    <a:pt x="974" y="1483"/>
                  </a:moveTo>
                  <a:lnTo>
                    <a:pt x="955" y="1452"/>
                  </a:lnTo>
                  <a:lnTo>
                    <a:pt x="939" y="1461"/>
                  </a:lnTo>
                  <a:lnTo>
                    <a:pt x="960" y="1494"/>
                  </a:lnTo>
                  <a:lnTo>
                    <a:pt x="974" y="1483"/>
                  </a:lnTo>
                  <a:close/>
                  <a:moveTo>
                    <a:pt x="1017" y="1547"/>
                  </a:moveTo>
                  <a:lnTo>
                    <a:pt x="995" y="1516"/>
                  </a:lnTo>
                  <a:lnTo>
                    <a:pt x="979" y="1525"/>
                  </a:lnTo>
                  <a:lnTo>
                    <a:pt x="1000" y="1556"/>
                  </a:lnTo>
                  <a:lnTo>
                    <a:pt x="1017" y="1547"/>
                  </a:lnTo>
                  <a:close/>
                  <a:moveTo>
                    <a:pt x="1057" y="1610"/>
                  </a:moveTo>
                  <a:lnTo>
                    <a:pt x="1038" y="1580"/>
                  </a:lnTo>
                  <a:lnTo>
                    <a:pt x="1022" y="1589"/>
                  </a:lnTo>
                  <a:lnTo>
                    <a:pt x="1043" y="1620"/>
                  </a:lnTo>
                  <a:lnTo>
                    <a:pt x="1057" y="1610"/>
                  </a:lnTo>
                  <a:close/>
                  <a:moveTo>
                    <a:pt x="1100" y="1674"/>
                  </a:moveTo>
                  <a:lnTo>
                    <a:pt x="1078" y="1641"/>
                  </a:lnTo>
                  <a:lnTo>
                    <a:pt x="1062" y="1653"/>
                  </a:lnTo>
                  <a:lnTo>
                    <a:pt x="1083" y="1684"/>
                  </a:lnTo>
                  <a:lnTo>
                    <a:pt x="1100" y="1674"/>
                  </a:lnTo>
                  <a:close/>
                  <a:moveTo>
                    <a:pt x="1140" y="1738"/>
                  </a:moveTo>
                  <a:lnTo>
                    <a:pt x="1118" y="1705"/>
                  </a:lnTo>
                  <a:lnTo>
                    <a:pt x="1104" y="1717"/>
                  </a:lnTo>
                  <a:lnTo>
                    <a:pt x="1123" y="1748"/>
                  </a:lnTo>
                  <a:lnTo>
                    <a:pt x="1140" y="1738"/>
                  </a:lnTo>
                  <a:close/>
                  <a:moveTo>
                    <a:pt x="1180" y="1802"/>
                  </a:moveTo>
                  <a:lnTo>
                    <a:pt x="1161" y="1769"/>
                  </a:lnTo>
                  <a:lnTo>
                    <a:pt x="1144" y="1778"/>
                  </a:lnTo>
                  <a:lnTo>
                    <a:pt x="1166" y="1811"/>
                  </a:lnTo>
                  <a:lnTo>
                    <a:pt x="1180" y="1802"/>
                  </a:lnTo>
                  <a:close/>
                  <a:moveTo>
                    <a:pt x="1223" y="1863"/>
                  </a:moveTo>
                  <a:lnTo>
                    <a:pt x="1201" y="1833"/>
                  </a:lnTo>
                  <a:lnTo>
                    <a:pt x="1185" y="1842"/>
                  </a:lnTo>
                  <a:lnTo>
                    <a:pt x="1206" y="1875"/>
                  </a:lnTo>
                  <a:lnTo>
                    <a:pt x="1223" y="1863"/>
                  </a:lnTo>
                  <a:close/>
                  <a:moveTo>
                    <a:pt x="1249" y="1920"/>
                  </a:moveTo>
                  <a:lnTo>
                    <a:pt x="1246" y="1925"/>
                  </a:lnTo>
                  <a:lnTo>
                    <a:pt x="1253" y="1930"/>
                  </a:lnTo>
                  <a:lnTo>
                    <a:pt x="1260" y="1925"/>
                  </a:lnTo>
                  <a:lnTo>
                    <a:pt x="1241" y="1897"/>
                  </a:lnTo>
                  <a:lnTo>
                    <a:pt x="1227" y="1906"/>
                  </a:lnTo>
                  <a:lnTo>
                    <a:pt x="1253" y="1946"/>
                  </a:lnTo>
                  <a:lnTo>
                    <a:pt x="1263" y="1932"/>
                  </a:lnTo>
                  <a:lnTo>
                    <a:pt x="1249" y="1920"/>
                  </a:lnTo>
                  <a:close/>
                  <a:moveTo>
                    <a:pt x="1291" y="1859"/>
                  </a:moveTo>
                  <a:lnTo>
                    <a:pt x="1270" y="1889"/>
                  </a:lnTo>
                  <a:lnTo>
                    <a:pt x="1284" y="1901"/>
                  </a:lnTo>
                  <a:lnTo>
                    <a:pt x="1308" y="1871"/>
                  </a:lnTo>
                  <a:lnTo>
                    <a:pt x="1291" y="1859"/>
                  </a:lnTo>
                  <a:close/>
                  <a:moveTo>
                    <a:pt x="1334" y="1797"/>
                  </a:moveTo>
                  <a:lnTo>
                    <a:pt x="1312" y="1828"/>
                  </a:lnTo>
                  <a:lnTo>
                    <a:pt x="1329" y="1840"/>
                  </a:lnTo>
                  <a:lnTo>
                    <a:pt x="1350" y="1809"/>
                  </a:lnTo>
                  <a:lnTo>
                    <a:pt x="1334" y="1797"/>
                  </a:lnTo>
                  <a:close/>
                  <a:moveTo>
                    <a:pt x="1379" y="1736"/>
                  </a:moveTo>
                  <a:lnTo>
                    <a:pt x="1357" y="1766"/>
                  </a:lnTo>
                  <a:lnTo>
                    <a:pt x="1371" y="1776"/>
                  </a:lnTo>
                  <a:lnTo>
                    <a:pt x="1393" y="1745"/>
                  </a:lnTo>
                  <a:lnTo>
                    <a:pt x="1379" y="1736"/>
                  </a:lnTo>
                  <a:close/>
                  <a:moveTo>
                    <a:pt x="1421" y="1674"/>
                  </a:moveTo>
                  <a:lnTo>
                    <a:pt x="1400" y="1705"/>
                  </a:lnTo>
                  <a:lnTo>
                    <a:pt x="1414" y="1714"/>
                  </a:lnTo>
                  <a:lnTo>
                    <a:pt x="1438" y="1684"/>
                  </a:lnTo>
                  <a:lnTo>
                    <a:pt x="1421" y="1674"/>
                  </a:lnTo>
                  <a:close/>
                  <a:moveTo>
                    <a:pt x="1466" y="1610"/>
                  </a:moveTo>
                  <a:lnTo>
                    <a:pt x="1442" y="1641"/>
                  </a:lnTo>
                  <a:lnTo>
                    <a:pt x="1459" y="1653"/>
                  </a:lnTo>
                  <a:lnTo>
                    <a:pt x="1480" y="1622"/>
                  </a:lnTo>
                  <a:lnTo>
                    <a:pt x="1466" y="1610"/>
                  </a:lnTo>
                  <a:close/>
                  <a:moveTo>
                    <a:pt x="1509" y="1549"/>
                  </a:moveTo>
                  <a:lnTo>
                    <a:pt x="1487" y="1580"/>
                  </a:lnTo>
                  <a:lnTo>
                    <a:pt x="1502" y="1591"/>
                  </a:lnTo>
                  <a:lnTo>
                    <a:pt x="1523" y="1561"/>
                  </a:lnTo>
                  <a:lnTo>
                    <a:pt x="1509" y="1549"/>
                  </a:lnTo>
                  <a:close/>
                  <a:moveTo>
                    <a:pt x="1551" y="1487"/>
                  </a:moveTo>
                  <a:lnTo>
                    <a:pt x="1530" y="1518"/>
                  </a:lnTo>
                  <a:lnTo>
                    <a:pt x="1546" y="1530"/>
                  </a:lnTo>
                  <a:lnTo>
                    <a:pt x="1568" y="1499"/>
                  </a:lnTo>
                  <a:lnTo>
                    <a:pt x="1551" y="1487"/>
                  </a:lnTo>
                  <a:close/>
                  <a:moveTo>
                    <a:pt x="1596" y="1426"/>
                  </a:moveTo>
                  <a:lnTo>
                    <a:pt x="1573" y="1457"/>
                  </a:lnTo>
                  <a:lnTo>
                    <a:pt x="1589" y="1466"/>
                  </a:lnTo>
                  <a:lnTo>
                    <a:pt x="1610" y="1435"/>
                  </a:lnTo>
                  <a:lnTo>
                    <a:pt x="1596" y="1426"/>
                  </a:lnTo>
                  <a:close/>
                  <a:moveTo>
                    <a:pt x="1639" y="1364"/>
                  </a:moveTo>
                  <a:lnTo>
                    <a:pt x="1617" y="1395"/>
                  </a:lnTo>
                  <a:lnTo>
                    <a:pt x="1632" y="1405"/>
                  </a:lnTo>
                  <a:lnTo>
                    <a:pt x="1655" y="1374"/>
                  </a:lnTo>
                  <a:lnTo>
                    <a:pt x="1639" y="1364"/>
                  </a:lnTo>
                  <a:close/>
                  <a:moveTo>
                    <a:pt x="1681" y="1301"/>
                  </a:moveTo>
                  <a:lnTo>
                    <a:pt x="1660" y="1331"/>
                  </a:lnTo>
                  <a:lnTo>
                    <a:pt x="1677" y="1343"/>
                  </a:lnTo>
                  <a:lnTo>
                    <a:pt x="1698" y="1312"/>
                  </a:lnTo>
                  <a:lnTo>
                    <a:pt x="1681" y="1301"/>
                  </a:lnTo>
                  <a:close/>
                  <a:moveTo>
                    <a:pt x="1726" y="1239"/>
                  </a:moveTo>
                  <a:lnTo>
                    <a:pt x="1705" y="1270"/>
                  </a:lnTo>
                  <a:lnTo>
                    <a:pt x="1719" y="1282"/>
                  </a:lnTo>
                  <a:lnTo>
                    <a:pt x="1740" y="1251"/>
                  </a:lnTo>
                  <a:lnTo>
                    <a:pt x="1726" y="1239"/>
                  </a:lnTo>
                  <a:close/>
                  <a:moveTo>
                    <a:pt x="1769" y="1178"/>
                  </a:moveTo>
                  <a:lnTo>
                    <a:pt x="1747" y="1208"/>
                  </a:lnTo>
                  <a:lnTo>
                    <a:pt x="1764" y="1220"/>
                  </a:lnTo>
                  <a:lnTo>
                    <a:pt x="1785" y="1189"/>
                  </a:lnTo>
                  <a:lnTo>
                    <a:pt x="1769" y="1178"/>
                  </a:lnTo>
                  <a:close/>
                  <a:moveTo>
                    <a:pt x="1814" y="1116"/>
                  </a:moveTo>
                  <a:lnTo>
                    <a:pt x="1790" y="1147"/>
                  </a:lnTo>
                  <a:lnTo>
                    <a:pt x="1807" y="1156"/>
                  </a:lnTo>
                  <a:lnTo>
                    <a:pt x="1828" y="1126"/>
                  </a:lnTo>
                  <a:lnTo>
                    <a:pt x="1814" y="1116"/>
                  </a:lnTo>
                  <a:close/>
                  <a:moveTo>
                    <a:pt x="1856" y="1055"/>
                  </a:moveTo>
                  <a:lnTo>
                    <a:pt x="1835" y="1085"/>
                  </a:lnTo>
                  <a:lnTo>
                    <a:pt x="1849" y="1095"/>
                  </a:lnTo>
                  <a:lnTo>
                    <a:pt x="1873" y="1064"/>
                  </a:lnTo>
                  <a:lnTo>
                    <a:pt x="1856" y="1055"/>
                  </a:lnTo>
                  <a:close/>
                  <a:moveTo>
                    <a:pt x="1899" y="991"/>
                  </a:moveTo>
                  <a:lnTo>
                    <a:pt x="1878" y="1021"/>
                  </a:lnTo>
                  <a:lnTo>
                    <a:pt x="1894" y="1033"/>
                  </a:lnTo>
                  <a:lnTo>
                    <a:pt x="1915" y="1003"/>
                  </a:lnTo>
                  <a:lnTo>
                    <a:pt x="1899" y="991"/>
                  </a:lnTo>
                  <a:close/>
                  <a:moveTo>
                    <a:pt x="1944" y="929"/>
                  </a:moveTo>
                  <a:lnTo>
                    <a:pt x="1922" y="960"/>
                  </a:lnTo>
                  <a:lnTo>
                    <a:pt x="1937" y="972"/>
                  </a:lnTo>
                  <a:lnTo>
                    <a:pt x="1958" y="941"/>
                  </a:lnTo>
                  <a:lnTo>
                    <a:pt x="1944" y="929"/>
                  </a:lnTo>
                  <a:close/>
                  <a:moveTo>
                    <a:pt x="1986" y="868"/>
                  </a:moveTo>
                  <a:lnTo>
                    <a:pt x="1965" y="898"/>
                  </a:lnTo>
                  <a:lnTo>
                    <a:pt x="1979" y="910"/>
                  </a:lnTo>
                  <a:lnTo>
                    <a:pt x="2003" y="880"/>
                  </a:lnTo>
                  <a:lnTo>
                    <a:pt x="1986" y="868"/>
                  </a:lnTo>
                  <a:close/>
                  <a:moveTo>
                    <a:pt x="2029" y="806"/>
                  </a:moveTo>
                  <a:lnTo>
                    <a:pt x="2008" y="837"/>
                  </a:lnTo>
                  <a:lnTo>
                    <a:pt x="2024" y="849"/>
                  </a:lnTo>
                  <a:lnTo>
                    <a:pt x="2045" y="816"/>
                  </a:lnTo>
                  <a:lnTo>
                    <a:pt x="2029" y="806"/>
                  </a:lnTo>
                  <a:close/>
                  <a:moveTo>
                    <a:pt x="2074" y="745"/>
                  </a:moveTo>
                  <a:lnTo>
                    <a:pt x="2053" y="775"/>
                  </a:lnTo>
                  <a:lnTo>
                    <a:pt x="2067" y="785"/>
                  </a:lnTo>
                  <a:lnTo>
                    <a:pt x="2088" y="754"/>
                  </a:lnTo>
                  <a:lnTo>
                    <a:pt x="2074" y="745"/>
                  </a:lnTo>
                  <a:close/>
                  <a:moveTo>
                    <a:pt x="2116" y="681"/>
                  </a:moveTo>
                  <a:lnTo>
                    <a:pt x="2095" y="714"/>
                  </a:lnTo>
                  <a:lnTo>
                    <a:pt x="2112" y="723"/>
                  </a:lnTo>
                  <a:lnTo>
                    <a:pt x="2133" y="693"/>
                  </a:lnTo>
                  <a:lnTo>
                    <a:pt x="2116" y="681"/>
                  </a:lnTo>
                  <a:close/>
                  <a:moveTo>
                    <a:pt x="2161" y="619"/>
                  </a:moveTo>
                  <a:lnTo>
                    <a:pt x="2138" y="650"/>
                  </a:lnTo>
                  <a:lnTo>
                    <a:pt x="2154" y="662"/>
                  </a:lnTo>
                  <a:lnTo>
                    <a:pt x="2176" y="631"/>
                  </a:lnTo>
                  <a:lnTo>
                    <a:pt x="2161" y="619"/>
                  </a:lnTo>
                  <a:close/>
                  <a:moveTo>
                    <a:pt x="2204" y="558"/>
                  </a:moveTo>
                  <a:lnTo>
                    <a:pt x="2183" y="589"/>
                  </a:lnTo>
                  <a:lnTo>
                    <a:pt x="2197" y="600"/>
                  </a:lnTo>
                  <a:lnTo>
                    <a:pt x="2220" y="570"/>
                  </a:lnTo>
                  <a:lnTo>
                    <a:pt x="2204" y="558"/>
                  </a:lnTo>
                  <a:close/>
                  <a:moveTo>
                    <a:pt x="2246" y="496"/>
                  </a:moveTo>
                  <a:lnTo>
                    <a:pt x="2225" y="527"/>
                  </a:lnTo>
                  <a:lnTo>
                    <a:pt x="2242" y="539"/>
                  </a:lnTo>
                  <a:lnTo>
                    <a:pt x="2263" y="506"/>
                  </a:lnTo>
                  <a:lnTo>
                    <a:pt x="2246" y="496"/>
                  </a:lnTo>
                  <a:close/>
                  <a:moveTo>
                    <a:pt x="2291" y="435"/>
                  </a:moveTo>
                  <a:lnTo>
                    <a:pt x="2270" y="466"/>
                  </a:lnTo>
                  <a:lnTo>
                    <a:pt x="2284" y="475"/>
                  </a:lnTo>
                  <a:lnTo>
                    <a:pt x="2306" y="444"/>
                  </a:lnTo>
                  <a:lnTo>
                    <a:pt x="2291" y="435"/>
                  </a:lnTo>
                  <a:close/>
                  <a:moveTo>
                    <a:pt x="2334" y="371"/>
                  </a:moveTo>
                  <a:lnTo>
                    <a:pt x="2313" y="404"/>
                  </a:lnTo>
                  <a:lnTo>
                    <a:pt x="2329" y="414"/>
                  </a:lnTo>
                  <a:lnTo>
                    <a:pt x="2351" y="383"/>
                  </a:lnTo>
                  <a:lnTo>
                    <a:pt x="2334" y="371"/>
                  </a:lnTo>
                  <a:close/>
                  <a:moveTo>
                    <a:pt x="2379" y="310"/>
                  </a:moveTo>
                  <a:lnTo>
                    <a:pt x="2355" y="340"/>
                  </a:lnTo>
                  <a:lnTo>
                    <a:pt x="2372" y="352"/>
                  </a:lnTo>
                  <a:lnTo>
                    <a:pt x="2393" y="321"/>
                  </a:lnTo>
                  <a:lnTo>
                    <a:pt x="2379" y="310"/>
                  </a:lnTo>
                  <a:close/>
                  <a:moveTo>
                    <a:pt x="2421" y="248"/>
                  </a:moveTo>
                  <a:lnTo>
                    <a:pt x="2400" y="279"/>
                  </a:lnTo>
                  <a:lnTo>
                    <a:pt x="2414" y="291"/>
                  </a:lnTo>
                  <a:lnTo>
                    <a:pt x="2436" y="260"/>
                  </a:lnTo>
                  <a:lnTo>
                    <a:pt x="2421" y="248"/>
                  </a:lnTo>
                  <a:close/>
                  <a:moveTo>
                    <a:pt x="2464" y="187"/>
                  </a:moveTo>
                  <a:lnTo>
                    <a:pt x="2443" y="217"/>
                  </a:lnTo>
                  <a:lnTo>
                    <a:pt x="2459" y="229"/>
                  </a:lnTo>
                  <a:lnTo>
                    <a:pt x="2481" y="196"/>
                  </a:lnTo>
                  <a:lnTo>
                    <a:pt x="2464" y="187"/>
                  </a:lnTo>
                  <a:close/>
                  <a:moveTo>
                    <a:pt x="2509" y="125"/>
                  </a:moveTo>
                  <a:lnTo>
                    <a:pt x="2488" y="156"/>
                  </a:lnTo>
                  <a:lnTo>
                    <a:pt x="2502" y="165"/>
                  </a:lnTo>
                  <a:lnTo>
                    <a:pt x="2523" y="135"/>
                  </a:lnTo>
                  <a:lnTo>
                    <a:pt x="2509" y="125"/>
                  </a:lnTo>
                  <a:close/>
                  <a:moveTo>
                    <a:pt x="2552" y="61"/>
                  </a:moveTo>
                  <a:lnTo>
                    <a:pt x="2530" y="94"/>
                  </a:lnTo>
                  <a:lnTo>
                    <a:pt x="2544" y="104"/>
                  </a:lnTo>
                  <a:lnTo>
                    <a:pt x="2568" y="73"/>
                  </a:lnTo>
                  <a:lnTo>
                    <a:pt x="2552" y="61"/>
                  </a:lnTo>
                  <a:close/>
                  <a:moveTo>
                    <a:pt x="2594" y="0"/>
                  </a:moveTo>
                  <a:lnTo>
                    <a:pt x="2573" y="30"/>
                  </a:lnTo>
                  <a:lnTo>
                    <a:pt x="2589" y="42"/>
                  </a:lnTo>
                  <a:lnTo>
                    <a:pt x="2611" y="12"/>
                  </a:lnTo>
                  <a:lnTo>
                    <a:pt x="2594" y="0"/>
                  </a:lnTo>
                  <a:close/>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12"/>
            <p:cNvSpPr/>
            <p:nvPr/>
          </p:nvSpPr>
          <p:spPr bwMode="auto">
            <a:xfrm>
              <a:off x="5163609" y="2684800"/>
              <a:ext cx="1886258" cy="3120065"/>
            </a:xfrm>
            <a:custGeom>
              <a:avLst/>
              <a:gdLst>
                <a:gd name="T0" fmla="*/ 966 w 1077"/>
                <a:gd name="T1" fmla="*/ 315 h 1781"/>
                <a:gd name="T2" fmla="*/ 793 w 1077"/>
                <a:gd name="T3" fmla="*/ 486 h 1781"/>
                <a:gd name="T4" fmla="*/ 650 w 1077"/>
                <a:gd name="T5" fmla="*/ 297 h 1781"/>
                <a:gd name="T6" fmla="*/ 625 w 1077"/>
                <a:gd name="T7" fmla="*/ 266 h 1781"/>
                <a:gd name="T8" fmla="*/ 632 w 1077"/>
                <a:gd name="T9" fmla="*/ 236 h 1781"/>
                <a:gd name="T10" fmla="*/ 682 w 1077"/>
                <a:gd name="T11" fmla="*/ 187 h 1781"/>
                <a:gd name="T12" fmla="*/ 698 w 1077"/>
                <a:gd name="T13" fmla="*/ 150 h 1781"/>
                <a:gd name="T14" fmla="*/ 665 w 1077"/>
                <a:gd name="T15" fmla="*/ 82 h 1781"/>
                <a:gd name="T16" fmla="*/ 661 w 1077"/>
                <a:gd name="T17" fmla="*/ 50 h 1781"/>
                <a:gd name="T18" fmla="*/ 627 w 1077"/>
                <a:gd name="T19" fmla="*/ 24 h 1781"/>
                <a:gd name="T20" fmla="*/ 576 w 1077"/>
                <a:gd name="T21" fmla="*/ 3 h 1781"/>
                <a:gd name="T22" fmla="*/ 492 w 1077"/>
                <a:gd name="T23" fmla="*/ 48 h 1781"/>
                <a:gd name="T24" fmla="*/ 471 w 1077"/>
                <a:gd name="T25" fmla="*/ 119 h 1781"/>
                <a:gd name="T26" fmla="*/ 513 w 1077"/>
                <a:gd name="T27" fmla="*/ 199 h 1781"/>
                <a:gd name="T28" fmla="*/ 495 w 1077"/>
                <a:gd name="T29" fmla="*/ 223 h 1781"/>
                <a:gd name="T30" fmla="*/ 386 w 1077"/>
                <a:gd name="T31" fmla="*/ 230 h 1781"/>
                <a:gd name="T32" fmla="*/ 106 w 1077"/>
                <a:gd name="T33" fmla="*/ 313 h 1781"/>
                <a:gd name="T34" fmla="*/ 60 w 1077"/>
                <a:gd name="T35" fmla="*/ 630 h 1781"/>
                <a:gd name="T36" fmla="*/ 138 w 1077"/>
                <a:gd name="T37" fmla="*/ 599 h 1781"/>
                <a:gd name="T38" fmla="*/ 169 w 1077"/>
                <a:gd name="T39" fmla="*/ 527 h 1781"/>
                <a:gd name="T40" fmla="*/ 176 w 1077"/>
                <a:gd name="T41" fmla="*/ 406 h 1781"/>
                <a:gd name="T42" fmla="*/ 220 w 1077"/>
                <a:gd name="T43" fmla="*/ 373 h 1781"/>
                <a:gd name="T44" fmla="*/ 308 w 1077"/>
                <a:gd name="T45" fmla="*/ 360 h 1781"/>
                <a:gd name="T46" fmla="*/ 317 w 1077"/>
                <a:gd name="T47" fmla="*/ 358 h 1781"/>
                <a:gd name="T48" fmla="*/ 256 w 1077"/>
                <a:gd name="T49" fmla="*/ 760 h 1781"/>
                <a:gd name="T50" fmla="*/ 254 w 1077"/>
                <a:gd name="T51" fmla="*/ 794 h 1781"/>
                <a:gd name="T52" fmla="*/ 261 w 1077"/>
                <a:gd name="T53" fmla="*/ 896 h 1781"/>
                <a:gd name="T54" fmla="*/ 123 w 1077"/>
                <a:gd name="T55" fmla="*/ 1406 h 1781"/>
                <a:gd name="T56" fmla="*/ 47 w 1077"/>
                <a:gd name="T57" fmla="*/ 1578 h 1781"/>
                <a:gd name="T58" fmla="*/ 4 w 1077"/>
                <a:gd name="T59" fmla="*/ 1633 h 1781"/>
                <a:gd name="T60" fmla="*/ 56 w 1077"/>
                <a:gd name="T61" fmla="*/ 1688 h 1781"/>
                <a:gd name="T62" fmla="*/ 104 w 1077"/>
                <a:gd name="T63" fmla="*/ 1714 h 1781"/>
                <a:gd name="T64" fmla="*/ 122 w 1077"/>
                <a:gd name="T65" fmla="*/ 1741 h 1781"/>
                <a:gd name="T66" fmla="*/ 174 w 1077"/>
                <a:gd name="T67" fmla="*/ 1703 h 1781"/>
                <a:gd name="T68" fmla="*/ 161 w 1077"/>
                <a:gd name="T69" fmla="*/ 1636 h 1781"/>
                <a:gd name="T70" fmla="*/ 323 w 1077"/>
                <a:gd name="T71" fmla="*/ 1294 h 1781"/>
                <a:gd name="T72" fmla="*/ 385 w 1077"/>
                <a:gd name="T73" fmla="*/ 1152 h 1781"/>
                <a:gd name="T74" fmla="*/ 481 w 1077"/>
                <a:gd name="T75" fmla="*/ 943 h 1781"/>
                <a:gd name="T76" fmla="*/ 699 w 1077"/>
                <a:gd name="T77" fmla="*/ 879 h 1781"/>
                <a:gd name="T78" fmla="*/ 682 w 1077"/>
                <a:gd name="T79" fmla="*/ 976 h 1781"/>
                <a:gd name="T80" fmla="*/ 632 w 1077"/>
                <a:gd name="T81" fmla="*/ 1141 h 1781"/>
                <a:gd name="T82" fmla="*/ 618 w 1077"/>
                <a:gd name="T83" fmla="*/ 1225 h 1781"/>
                <a:gd name="T84" fmla="*/ 670 w 1077"/>
                <a:gd name="T85" fmla="*/ 1269 h 1781"/>
                <a:gd name="T86" fmla="*/ 795 w 1077"/>
                <a:gd name="T87" fmla="*/ 1285 h 1781"/>
                <a:gd name="T88" fmla="*/ 830 w 1077"/>
                <a:gd name="T89" fmla="*/ 1219 h 1781"/>
                <a:gd name="T90" fmla="*/ 746 w 1077"/>
                <a:gd name="T91" fmla="*/ 1165 h 1781"/>
                <a:gd name="T92" fmla="*/ 840 w 1077"/>
                <a:gd name="T93" fmla="*/ 864 h 1781"/>
                <a:gd name="T94" fmla="*/ 831 w 1077"/>
                <a:gd name="T95" fmla="*/ 762 h 1781"/>
                <a:gd name="T96" fmla="*/ 507 w 1077"/>
                <a:gd name="T97" fmla="*/ 757 h 1781"/>
                <a:gd name="T98" fmla="*/ 508 w 1077"/>
                <a:gd name="T99" fmla="*/ 758 h 1781"/>
                <a:gd name="T100" fmla="*/ 560 w 1077"/>
                <a:gd name="T101" fmla="*/ 658 h 1781"/>
                <a:gd name="T102" fmla="*/ 607 w 1077"/>
                <a:gd name="T103" fmla="*/ 511 h 1781"/>
                <a:gd name="T104" fmla="*/ 643 w 1077"/>
                <a:gd name="T105" fmla="*/ 449 h 1781"/>
                <a:gd name="T106" fmla="*/ 784 w 1077"/>
                <a:gd name="T107" fmla="*/ 596 h 1781"/>
                <a:gd name="T108" fmla="*/ 836 w 1077"/>
                <a:gd name="T109" fmla="*/ 566 h 1781"/>
                <a:gd name="T110" fmla="*/ 999 w 1077"/>
                <a:gd name="T111" fmla="*/ 402 h 1781"/>
                <a:gd name="T112" fmla="*/ 1042 w 1077"/>
                <a:gd name="T113" fmla="*/ 374 h 1781"/>
                <a:gd name="T114" fmla="*/ 1033 w 1077"/>
                <a:gd name="T115" fmla="*/ 280 h 1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7" h="1781">
                  <a:moveTo>
                    <a:pt x="1033" y="280"/>
                  </a:moveTo>
                  <a:cubicBezTo>
                    <a:pt x="1018" y="287"/>
                    <a:pt x="970" y="303"/>
                    <a:pt x="966" y="315"/>
                  </a:cubicBezTo>
                  <a:cubicBezTo>
                    <a:pt x="962" y="326"/>
                    <a:pt x="967" y="350"/>
                    <a:pt x="951" y="359"/>
                  </a:cubicBezTo>
                  <a:cubicBezTo>
                    <a:pt x="936" y="368"/>
                    <a:pt x="803" y="466"/>
                    <a:pt x="793" y="486"/>
                  </a:cubicBezTo>
                  <a:cubicBezTo>
                    <a:pt x="793" y="486"/>
                    <a:pt x="745" y="390"/>
                    <a:pt x="717" y="375"/>
                  </a:cubicBezTo>
                  <a:cubicBezTo>
                    <a:pt x="717" y="375"/>
                    <a:pt x="708" y="301"/>
                    <a:pt x="650" y="297"/>
                  </a:cubicBezTo>
                  <a:cubicBezTo>
                    <a:pt x="629" y="296"/>
                    <a:pt x="617" y="294"/>
                    <a:pt x="609" y="291"/>
                  </a:cubicBezTo>
                  <a:cubicBezTo>
                    <a:pt x="625" y="266"/>
                    <a:pt x="625" y="266"/>
                    <a:pt x="625" y="266"/>
                  </a:cubicBezTo>
                  <a:cubicBezTo>
                    <a:pt x="609" y="266"/>
                    <a:pt x="609" y="266"/>
                    <a:pt x="609" y="266"/>
                  </a:cubicBezTo>
                  <a:cubicBezTo>
                    <a:pt x="617" y="253"/>
                    <a:pt x="628" y="236"/>
                    <a:pt x="632" y="236"/>
                  </a:cubicBezTo>
                  <a:cubicBezTo>
                    <a:pt x="637" y="235"/>
                    <a:pt x="674" y="230"/>
                    <a:pt x="679" y="228"/>
                  </a:cubicBezTo>
                  <a:cubicBezTo>
                    <a:pt x="683" y="225"/>
                    <a:pt x="687" y="201"/>
                    <a:pt x="682" y="187"/>
                  </a:cubicBezTo>
                  <a:cubicBezTo>
                    <a:pt x="677" y="173"/>
                    <a:pt x="687" y="159"/>
                    <a:pt x="687" y="159"/>
                  </a:cubicBezTo>
                  <a:cubicBezTo>
                    <a:pt x="698" y="150"/>
                    <a:pt x="698" y="150"/>
                    <a:pt x="698" y="150"/>
                  </a:cubicBezTo>
                  <a:cubicBezTo>
                    <a:pt x="698" y="150"/>
                    <a:pt x="684" y="128"/>
                    <a:pt x="676" y="117"/>
                  </a:cubicBezTo>
                  <a:cubicBezTo>
                    <a:pt x="667" y="106"/>
                    <a:pt x="669" y="92"/>
                    <a:pt x="665" y="82"/>
                  </a:cubicBezTo>
                  <a:cubicBezTo>
                    <a:pt x="661" y="72"/>
                    <a:pt x="672" y="65"/>
                    <a:pt x="672" y="65"/>
                  </a:cubicBezTo>
                  <a:cubicBezTo>
                    <a:pt x="672" y="65"/>
                    <a:pt x="668" y="55"/>
                    <a:pt x="661" y="50"/>
                  </a:cubicBezTo>
                  <a:cubicBezTo>
                    <a:pt x="653" y="46"/>
                    <a:pt x="666" y="44"/>
                    <a:pt x="649" y="36"/>
                  </a:cubicBezTo>
                  <a:cubicBezTo>
                    <a:pt x="632" y="28"/>
                    <a:pt x="641" y="32"/>
                    <a:pt x="627" y="24"/>
                  </a:cubicBezTo>
                  <a:cubicBezTo>
                    <a:pt x="612" y="16"/>
                    <a:pt x="634" y="21"/>
                    <a:pt x="612" y="16"/>
                  </a:cubicBezTo>
                  <a:cubicBezTo>
                    <a:pt x="591" y="11"/>
                    <a:pt x="579" y="3"/>
                    <a:pt x="576" y="3"/>
                  </a:cubicBezTo>
                  <a:cubicBezTo>
                    <a:pt x="573" y="3"/>
                    <a:pt x="582" y="6"/>
                    <a:pt x="573" y="3"/>
                  </a:cubicBezTo>
                  <a:cubicBezTo>
                    <a:pt x="563" y="0"/>
                    <a:pt x="498" y="33"/>
                    <a:pt x="492" y="48"/>
                  </a:cubicBezTo>
                  <a:cubicBezTo>
                    <a:pt x="485" y="64"/>
                    <a:pt x="475" y="83"/>
                    <a:pt x="475" y="83"/>
                  </a:cubicBezTo>
                  <a:cubicBezTo>
                    <a:pt x="475" y="83"/>
                    <a:pt x="469" y="104"/>
                    <a:pt x="471" y="119"/>
                  </a:cubicBezTo>
                  <a:cubicBezTo>
                    <a:pt x="474" y="134"/>
                    <a:pt x="484" y="147"/>
                    <a:pt x="488" y="152"/>
                  </a:cubicBezTo>
                  <a:cubicBezTo>
                    <a:pt x="491" y="156"/>
                    <a:pt x="508" y="184"/>
                    <a:pt x="513" y="199"/>
                  </a:cubicBezTo>
                  <a:cubicBezTo>
                    <a:pt x="517" y="212"/>
                    <a:pt x="521" y="228"/>
                    <a:pt x="506" y="235"/>
                  </a:cubicBezTo>
                  <a:cubicBezTo>
                    <a:pt x="495" y="223"/>
                    <a:pt x="495" y="223"/>
                    <a:pt x="495" y="223"/>
                  </a:cubicBezTo>
                  <a:cubicBezTo>
                    <a:pt x="476" y="237"/>
                    <a:pt x="476" y="237"/>
                    <a:pt x="476" y="237"/>
                  </a:cubicBezTo>
                  <a:cubicBezTo>
                    <a:pt x="454" y="233"/>
                    <a:pt x="427" y="222"/>
                    <a:pt x="386" y="230"/>
                  </a:cubicBezTo>
                  <a:cubicBezTo>
                    <a:pt x="333" y="241"/>
                    <a:pt x="313" y="257"/>
                    <a:pt x="281" y="265"/>
                  </a:cubicBezTo>
                  <a:cubicBezTo>
                    <a:pt x="249" y="272"/>
                    <a:pt x="128" y="293"/>
                    <a:pt x="106" y="313"/>
                  </a:cubicBezTo>
                  <a:cubicBezTo>
                    <a:pt x="84" y="332"/>
                    <a:pt x="76" y="418"/>
                    <a:pt x="82" y="553"/>
                  </a:cubicBezTo>
                  <a:cubicBezTo>
                    <a:pt x="82" y="553"/>
                    <a:pt x="62" y="616"/>
                    <a:pt x="60" y="630"/>
                  </a:cubicBezTo>
                  <a:cubicBezTo>
                    <a:pt x="59" y="644"/>
                    <a:pt x="67" y="703"/>
                    <a:pt x="139" y="690"/>
                  </a:cubicBezTo>
                  <a:cubicBezTo>
                    <a:pt x="203" y="679"/>
                    <a:pt x="151" y="622"/>
                    <a:pt x="138" y="599"/>
                  </a:cubicBezTo>
                  <a:cubicBezTo>
                    <a:pt x="146" y="594"/>
                    <a:pt x="154" y="590"/>
                    <a:pt x="154" y="590"/>
                  </a:cubicBezTo>
                  <a:cubicBezTo>
                    <a:pt x="154" y="590"/>
                    <a:pt x="168" y="554"/>
                    <a:pt x="169" y="527"/>
                  </a:cubicBezTo>
                  <a:cubicBezTo>
                    <a:pt x="169" y="510"/>
                    <a:pt x="174" y="454"/>
                    <a:pt x="176" y="409"/>
                  </a:cubicBezTo>
                  <a:cubicBezTo>
                    <a:pt x="176" y="408"/>
                    <a:pt x="176" y="407"/>
                    <a:pt x="176" y="406"/>
                  </a:cubicBezTo>
                  <a:cubicBezTo>
                    <a:pt x="178" y="394"/>
                    <a:pt x="179" y="384"/>
                    <a:pt x="180" y="378"/>
                  </a:cubicBezTo>
                  <a:cubicBezTo>
                    <a:pt x="190" y="376"/>
                    <a:pt x="204" y="375"/>
                    <a:pt x="220" y="373"/>
                  </a:cubicBezTo>
                  <a:cubicBezTo>
                    <a:pt x="224" y="373"/>
                    <a:pt x="229" y="373"/>
                    <a:pt x="234" y="372"/>
                  </a:cubicBezTo>
                  <a:cubicBezTo>
                    <a:pt x="265" y="370"/>
                    <a:pt x="294" y="364"/>
                    <a:pt x="308" y="360"/>
                  </a:cubicBezTo>
                  <a:cubicBezTo>
                    <a:pt x="308" y="360"/>
                    <a:pt x="308" y="360"/>
                    <a:pt x="308" y="360"/>
                  </a:cubicBezTo>
                  <a:cubicBezTo>
                    <a:pt x="311" y="360"/>
                    <a:pt x="314" y="359"/>
                    <a:pt x="317" y="358"/>
                  </a:cubicBezTo>
                  <a:cubicBezTo>
                    <a:pt x="317" y="360"/>
                    <a:pt x="319" y="371"/>
                    <a:pt x="322" y="385"/>
                  </a:cubicBezTo>
                  <a:cubicBezTo>
                    <a:pt x="310" y="466"/>
                    <a:pt x="270" y="740"/>
                    <a:pt x="256" y="760"/>
                  </a:cubicBezTo>
                  <a:cubicBezTo>
                    <a:pt x="240" y="784"/>
                    <a:pt x="232" y="799"/>
                    <a:pt x="232" y="799"/>
                  </a:cubicBezTo>
                  <a:cubicBezTo>
                    <a:pt x="232" y="799"/>
                    <a:pt x="242" y="797"/>
                    <a:pt x="254" y="794"/>
                  </a:cubicBezTo>
                  <a:cubicBezTo>
                    <a:pt x="250" y="811"/>
                    <a:pt x="249" y="832"/>
                    <a:pt x="252" y="861"/>
                  </a:cubicBezTo>
                  <a:cubicBezTo>
                    <a:pt x="252" y="861"/>
                    <a:pt x="254" y="876"/>
                    <a:pt x="261" y="896"/>
                  </a:cubicBezTo>
                  <a:cubicBezTo>
                    <a:pt x="247" y="979"/>
                    <a:pt x="227" y="1177"/>
                    <a:pt x="200" y="1256"/>
                  </a:cubicBezTo>
                  <a:cubicBezTo>
                    <a:pt x="174" y="1282"/>
                    <a:pt x="141" y="1326"/>
                    <a:pt x="123" y="1406"/>
                  </a:cubicBezTo>
                  <a:cubicBezTo>
                    <a:pt x="123" y="1406"/>
                    <a:pt x="123" y="1406"/>
                    <a:pt x="123" y="1406"/>
                  </a:cubicBezTo>
                  <a:cubicBezTo>
                    <a:pt x="86" y="1483"/>
                    <a:pt x="47" y="1577"/>
                    <a:pt x="47" y="1578"/>
                  </a:cubicBezTo>
                  <a:cubicBezTo>
                    <a:pt x="25" y="1596"/>
                    <a:pt x="10" y="1604"/>
                    <a:pt x="5" y="1627"/>
                  </a:cubicBezTo>
                  <a:cubicBezTo>
                    <a:pt x="4" y="1630"/>
                    <a:pt x="4" y="1631"/>
                    <a:pt x="4" y="1633"/>
                  </a:cubicBezTo>
                  <a:cubicBezTo>
                    <a:pt x="0" y="1665"/>
                    <a:pt x="0" y="1665"/>
                    <a:pt x="0" y="1665"/>
                  </a:cubicBezTo>
                  <a:cubicBezTo>
                    <a:pt x="0" y="1665"/>
                    <a:pt x="44" y="1698"/>
                    <a:pt x="56" y="1688"/>
                  </a:cubicBezTo>
                  <a:cubicBezTo>
                    <a:pt x="64" y="1682"/>
                    <a:pt x="74" y="1683"/>
                    <a:pt x="85" y="1692"/>
                  </a:cubicBezTo>
                  <a:cubicBezTo>
                    <a:pt x="91" y="1698"/>
                    <a:pt x="97" y="1705"/>
                    <a:pt x="104" y="1714"/>
                  </a:cubicBezTo>
                  <a:cubicBezTo>
                    <a:pt x="105" y="1715"/>
                    <a:pt x="105" y="1716"/>
                    <a:pt x="106" y="1717"/>
                  </a:cubicBezTo>
                  <a:cubicBezTo>
                    <a:pt x="111" y="1724"/>
                    <a:pt x="116" y="1731"/>
                    <a:pt x="122" y="1741"/>
                  </a:cubicBezTo>
                  <a:cubicBezTo>
                    <a:pt x="122" y="1741"/>
                    <a:pt x="153" y="1781"/>
                    <a:pt x="193" y="1765"/>
                  </a:cubicBezTo>
                  <a:cubicBezTo>
                    <a:pt x="193" y="1765"/>
                    <a:pt x="208" y="1732"/>
                    <a:pt x="174" y="1703"/>
                  </a:cubicBezTo>
                  <a:cubicBezTo>
                    <a:pt x="147" y="1680"/>
                    <a:pt x="145" y="1650"/>
                    <a:pt x="148" y="1630"/>
                  </a:cubicBezTo>
                  <a:cubicBezTo>
                    <a:pt x="161" y="1636"/>
                    <a:pt x="161" y="1636"/>
                    <a:pt x="161" y="1636"/>
                  </a:cubicBezTo>
                  <a:cubicBezTo>
                    <a:pt x="161" y="1636"/>
                    <a:pt x="161" y="1636"/>
                    <a:pt x="170" y="1587"/>
                  </a:cubicBezTo>
                  <a:cubicBezTo>
                    <a:pt x="179" y="1539"/>
                    <a:pt x="301" y="1314"/>
                    <a:pt x="323" y="1294"/>
                  </a:cubicBezTo>
                  <a:cubicBezTo>
                    <a:pt x="336" y="1282"/>
                    <a:pt x="352" y="1230"/>
                    <a:pt x="365" y="1185"/>
                  </a:cubicBezTo>
                  <a:cubicBezTo>
                    <a:pt x="372" y="1176"/>
                    <a:pt x="379" y="1165"/>
                    <a:pt x="385" y="1152"/>
                  </a:cubicBezTo>
                  <a:cubicBezTo>
                    <a:pt x="404" y="1111"/>
                    <a:pt x="437" y="960"/>
                    <a:pt x="437" y="960"/>
                  </a:cubicBezTo>
                  <a:cubicBezTo>
                    <a:pt x="437" y="960"/>
                    <a:pt x="470" y="949"/>
                    <a:pt x="481" y="943"/>
                  </a:cubicBezTo>
                  <a:cubicBezTo>
                    <a:pt x="492" y="938"/>
                    <a:pt x="508" y="937"/>
                    <a:pt x="573" y="923"/>
                  </a:cubicBezTo>
                  <a:cubicBezTo>
                    <a:pt x="637" y="908"/>
                    <a:pt x="699" y="879"/>
                    <a:pt x="699" y="879"/>
                  </a:cubicBezTo>
                  <a:cubicBezTo>
                    <a:pt x="699" y="879"/>
                    <a:pt x="679" y="928"/>
                    <a:pt x="681" y="965"/>
                  </a:cubicBezTo>
                  <a:cubicBezTo>
                    <a:pt x="681" y="969"/>
                    <a:pt x="682" y="972"/>
                    <a:pt x="682" y="976"/>
                  </a:cubicBezTo>
                  <a:cubicBezTo>
                    <a:pt x="673" y="1023"/>
                    <a:pt x="663" y="1072"/>
                    <a:pt x="657" y="1085"/>
                  </a:cubicBezTo>
                  <a:cubicBezTo>
                    <a:pt x="645" y="1110"/>
                    <a:pt x="632" y="1141"/>
                    <a:pt x="632" y="1141"/>
                  </a:cubicBezTo>
                  <a:cubicBezTo>
                    <a:pt x="632" y="1141"/>
                    <a:pt x="639" y="1142"/>
                    <a:pt x="649" y="1143"/>
                  </a:cubicBezTo>
                  <a:cubicBezTo>
                    <a:pt x="633" y="1177"/>
                    <a:pt x="615" y="1211"/>
                    <a:pt x="618" y="1225"/>
                  </a:cubicBezTo>
                  <a:cubicBezTo>
                    <a:pt x="614" y="1247"/>
                    <a:pt x="614" y="1247"/>
                    <a:pt x="614" y="1247"/>
                  </a:cubicBezTo>
                  <a:cubicBezTo>
                    <a:pt x="670" y="1269"/>
                    <a:pt x="670" y="1269"/>
                    <a:pt x="670" y="1269"/>
                  </a:cubicBezTo>
                  <a:cubicBezTo>
                    <a:pt x="670" y="1269"/>
                    <a:pt x="694" y="1263"/>
                    <a:pt x="728" y="1274"/>
                  </a:cubicBezTo>
                  <a:cubicBezTo>
                    <a:pt x="752" y="1285"/>
                    <a:pt x="777" y="1293"/>
                    <a:pt x="795" y="1285"/>
                  </a:cubicBezTo>
                  <a:cubicBezTo>
                    <a:pt x="825" y="1273"/>
                    <a:pt x="867" y="1244"/>
                    <a:pt x="867" y="1226"/>
                  </a:cubicBezTo>
                  <a:cubicBezTo>
                    <a:pt x="867" y="1208"/>
                    <a:pt x="855" y="1215"/>
                    <a:pt x="830" y="1219"/>
                  </a:cubicBezTo>
                  <a:cubicBezTo>
                    <a:pt x="806" y="1223"/>
                    <a:pt x="766" y="1195"/>
                    <a:pt x="753" y="1179"/>
                  </a:cubicBezTo>
                  <a:cubicBezTo>
                    <a:pt x="750" y="1176"/>
                    <a:pt x="748" y="1171"/>
                    <a:pt x="746" y="1165"/>
                  </a:cubicBezTo>
                  <a:cubicBezTo>
                    <a:pt x="753" y="1179"/>
                    <a:pt x="766" y="1180"/>
                    <a:pt x="766" y="1180"/>
                  </a:cubicBezTo>
                  <a:cubicBezTo>
                    <a:pt x="766" y="1180"/>
                    <a:pt x="817" y="952"/>
                    <a:pt x="840" y="864"/>
                  </a:cubicBezTo>
                  <a:cubicBezTo>
                    <a:pt x="840" y="864"/>
                    <a:pt x="840" y="864"/>
                    <a:pt x="840" y="864"/>
                  </a:cubicBezTo>
                  <a:cubicBezTo>
                    <a:pt x="856" y="847"/>
                    <a:pt x="886" y="780"/>
                    <a:pt x="831" y="762"/>
                  </a:cubicBezTo>
                  <a:cubicBezTo>
                    <a:pt x="777" y="744"/>
                    <a:pt x="577" y="746"/>
                    <a:pt x="521" y="760"/>
                  </a:cubicBezTo>
                  <a:cubicBezTo>
                    <a:pt x="514" y="762"/>
                    <a:pt x="510" y="761"/>
                    <a:pt x="507" y="757"/>
                  </a:cubicBezTo>
                  <a:cubicBezTo>
                    <a:pt x="508" y="757"/>
                    <a:pt x="508" y="757"/>
                    <a:pt x="508" y="757"/>
                  </a:cubicBezTo>
                  <a:cubicBezTo>
                    <a:pt x="508" y="758"/>
                    <a:pt x="508" y="758"/>
                    <a:pt x="508" y="758"/>
                  </a:cubicBezTo>
                  <a:cubicBezTo>
                    <a:pt x="536" y="738"/>
                    <a:pt x="536" y="738"/>
                    <a:pt x="536" y="738"/>
                  </a:cubicBezTo>
                  <a:cubicBezTo>
                    <a:pt x="536" y="738"/>
                    <a:pt x="543" y="691"/>
                    <a:pt x="560" y="658"/>
                  </a:cubicBezTo>
                  <a:cubicBezTo>
                    <a:pt x="576" y="625"/>
                    <a:pt x="599" y="520"/>
                    <a:pt x="607" y="511"/>
                  </a:cubicBezTo>
                  <a:cubicBezTo>
                    <a:pt x="607" y="511"/>
                    <a:pt x="607" y="511"/>
                    <a:pt x="607" y="511"/>
                  </a:cubicBezTo>
                  <a:cubicBezTo>
                    <a:pt x="611" y="506"/>
                    <a:pt x="615" y="500"/>
                    <a:pt x="620" y="491"/>
                  </a:cubicBezTo>
                  <a:cubicBezTo>
                    <a:pt x="634" y="465"/>
                    <a:pt x="643" y="449"/>
                    <a:pt x="643" y="449"/>
                  </a:cubicBezTo>
                  <a:cubicBezTo>
                    <a:pt x="643" y="449"/>
                    <a:pt x="695" y="520"/>
                    <a:pt x="715" y="529"/>
                  </a:cubicBezTo>
                  <a:cubicBezTo>
                    <a:pt x="734" y="537"/>
                    <a:pt x="767" y="599"/>
                    <a:pt x="784" y="596"/>
                  </a:cubicBezTo>
                  <a:cubicBezTo>
                    <a:pt x="795" y="594"/>
                    <a:pt x="812" y="585"/>
                    <a:pt x="836" y="566"/>
                  </a:cubicBezTo>
                  <a:cubicBezTo>
                    <a:pt x="836" y="566"/>
                    <a:pt x="836" y="566"/>
                    <a:pt x="836" y="566"/>
                  </a:cubicBezTo>
                  <a:cubicBezTo>
                    <a:pt x="872" y="554"/>
                    <a:pt x="1000" y="429"/>
                    <a:pt x="1013" y="425"/>
                  </a:cubicBezTo>
                  <a:cubicBezTo>
                    <a:pt x="1019" y="423"/>
                    <a:pt x="1010" y="412"/>
                    <a:pt x="999" y="402"/>
                  </a:cubicBezTo>
                  <a:cubicBezTo>
                    <a:pt x="1000" y="401"/>
                    <a:pt x="1000" y="401"/>
                    <a:pt x="1001" y="401"/>
                  </a:cubicBezTo>
                  <a:cubicBezTo>
                    <a:pt x="1016" y="396"/>
                    <a:pt x="1030" y="394"/>
                    <a:pt x="1042" y="374"/>
                  </a:cubicBezTo>
                  <a:cubicBezTo>
                    <a:pt x="1054" y="355"/>
                    <a:pt x="1077" y="306"/>
                    <a:pt x="1072" y="296"/>
                  </a:cubicBezTo>
                  <a:cubicBezTo>
                    <a:pt x="1067" y="287"/>
                    <a:pt x="1047" y="274"/>
                    <a:pt x="1033" y="280"/>
                  </a:cubicBezTo>
                  <a:close/>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13"/>
            <p:cNvSpPr/>
            <p:nvPr/>
          </p:nvSpPr>
          <p:spPr bwMode="auto">
            <a:xfrm>
              <a:off x="5000681" y="5924098"/>
              <a:ext cx="609498" cy="169593"/>
            </a:xfrm>
            <a:custGeom>
              <a:avLst/>
              <a:gdLst>
                <a:gd name="T0" fmla="*/ 785 w 823"/>
                <a:gd name="T1" fmla="*/ 0 h 229"/>
                <a:gd name="T2" fmla="*/ 0 w 823"/>
                <a:gd name="T3" fmla="*/ 0 h 229"/>
                <a:gd name="T4" fmla="*/ 0 w 823"/>
                <a:gd name="T5" fmla="*/ 21 h 229"/>
                <a:gd name="T6" fmla="*/ 785 w 823"/>
                <a:gd name="T7" fmla="*/ 21 h 229"/>
                <a:gd name="T8" fmla="*/ 785 w 823"/>
                <a:gd name="T9" fmla="*/ 45 h 229"/>
                <a:gd name="T10" fmla="*/ 38 w 823"/>
                <a:gd name="T11" fmla="*/ 45 h 229"/>
                <a:gd name="T12" fmla="*/ 38 w 823"/>
                <a:gd name="T13" fmla="*/ 186 h 229"/>
                <a:gd name="T14" fmla="*/ 785 w 823"/>
                <a:gd name="T15" fmla="*/ 186 h 229"/>
                <a:gd name="T16" fmla="*/ 785 w 823"/>
                <a:gd name="T17" fmla="*/ 208 h 229"/>
                <a:gd name="T18" fmla="*/ 0 w 823"/>
                <a:gd name="T19" fmla="*/ 208 h 229"/>
                <a:gd name="T20" fmla="*/ 0 w 823"/>
                <a:gd name="T21" fmla="*/ 229 h 229"/>
                <a:gd name="T22" fmla="*/ 785 w 823"/>
                <a:gd name="T23" fmla="*/ 229 h 229"/>
                <a:gd name="T24" fmla="*/ 823 w 823"/>
                <a:gd name="T25" fmla="*/ 229 h 229"/>
                <a:gd name="T26" fmla="*/ 823 w 823"/>
                <a:gd name="T27" fmla="*/ 208 h 229"/>
                <a:gd name="T28" fmla="*/ 823 w 823"/>
                <a:gd name="T29" fmla="*/ 186 h 229"/>
                <a:gd name="T30" fmla="*/ 823 w 823"/>
                <a:gd name="T31" fmla="*/ 45 h 229"/>
                <a:gd name="T32" fmla="*/ 823 w 823"/>
                <a:gd name="T33" fmla="*/ 21 h 229"/>
                <a:gd name="T34" fmla="*/ 823 w 823"/>
                <a:gd name="T35" fmla="*/ 0 h 229"/>
                <a:gd name="T36" fmla="*/ 785 w 823"/>
                <a:gd name="T37"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3" h="229">
                  <a:moveTo>
                    <a:pt x="785" y="0"/>
                  </a:moveTo>
                  <a:lnTo>
                    <a:pt x="0" y="0"/>
                  </a:lnTo>
                  <a:lnTo>
                    <a:pt x="0" y="21"/>
                  </a:lnTo>
                  <a:lnTo>
                    <a:pt x="785" y="21"/>
                  </a:lnTo>
                  <a:lnTo>
                    <a:pt x="785" y="45"/>
                  </a:lnTo>
                  <a:lnTo>
                    <a:pt x="38" y="45"/>
                  </a:lnTo>
                  <a:lnTo>
                    <a:pt x="38" y="186"/>
                  </a:lnTo>
                  <a:lnTo>
                    <a:pt x="785" y="186"/>
                  </a:lnTo>
                  <a:lnTo>
                    <a:pt x="785" y="208"/>
                  </a:lnTo>
                  <a:lnTo>
                    <a:pt x="0" y="208"/>
                  </a:lnTo>
                  <a:lnTo>
                    <a:pt x="0" y="229"/>
                  </a:lnTo>
                  <a:lnTo>
                    <a:pt x="785" y="229"/>
                  </a:lnTo>
                  <a:lnTo>
                    <a:pt x="823" y="229"/>
                  </a:lnTo>
                  <a:lnTo>
                    <a:pt x="823" y="208"/>
                  </a:lnTo>
                  <a:lnTo>
                    <a:pt x="823" y="186"/>
                  </a:lnTo>
                  <a:lnTo>
                    <a:pt x="823" y="45"/>
                  </a:lnTo>
                  <a:lnTo>
                    <a:pt x="823" y="21"/>
                  </a:lnTo>
                  <a:lnTo>
                    <a:pt x="823" y="0"/>
                  </a:lnTo>
                  <a:lnTo>
                    <a:pt x="785" y="0"/>
                  </a:lnTo>
                  <a:close/>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14"/>
            <p:cNvSpPr/>
            <p:nvPr/>
          </p:nvSpPr>
          <p:spPr bwMode="auto">
            <a:xfrm>
              <a:off x="5000681" y="5783388"/>
              <a:ext cx="649489" cy="137007"/>
            </a:xfrm>
            <a:custGeom>
              <a:avLst/>
              <a:gdLst>
                <a:gd name="T0" fmla="*/ 835 w 877"/>
                <a:gd name="T1" fmla="*/ 0 h 185"/>
                <a:gd name="T2" fmla="*/ 0 w 877"/>
                <a:gd name="T3" fmla="*/ 0 h 185"/>
                <a:gd name="T4" fmla="*/ 0 w 877"/>
                <a:gd name="T5" fmla="*/ 19 h 185"/>
                <a:gd name="T6" fmla="*/ 835 w 877"/>
                <a:gd name="T7" fmla="*/ 19 h 185"/>
                <a:gd name="T8" fmla="*/ 835 w 877"/>
                <a:gd name="T9" fmla="*/ 36 h 185"/>
                <a:gd name="T10" fmla="*/ 40 w 877"/>
                <a:gd name="T11" fmla="*/ 36 h 185"/>
                <a:gd name="T12" fmla="*/ 40 w 877"/>
                <a:gd name="T13" fmla="*/ 152 h 185"/>
                <a:gd name="T14" fmla="*/ 835 w 877"/>
                <a:gd name="T15" fmla="*/ 152 h 185"/>
                <a:gd name="T16" fmla="*/ 835 w 877"/>
                <a:gd name="T17" fmla="*/ 168 h 185"/>
                <a:gd name="T18" fmla="*/ 0 w 877"/>
                <a:gd name="T19" fmla="*/ 168 h 185"/>
                <a:gd name="T20" fmla="*/ 0 w 877"/>
                <a:gd name="T21" fmla="*/ 185 h 185"/>
                <a:gd name="T22" fmla="*/ 835 w 877"/>
                <a:gd name="T23" fmla="*/ 185 h 185"/>
                <a:gd name="T24" fmla="*/ 877 w 877"/>
                <a:gd name="T25" fmla="*/ 185 h 185"/>
                <a:gd name="T26" fmla="*/ 877 w 877"/>
                <a:gd name="T27" fmla="*/ 168 h 185"/>
                <a:gd name="T28" fmla="*/ 877 w 877"/>
                <a:gd name="T29" fmla="*/ 152 h 185"/>
                <a:gd name="T30" fmla="*/ 877 w 877"/>
                <a:gd name="T31" fmla="*/ 36 h 185"/>
                <a:gd name="T32" fmla="*/ 877 w 877"/>
                <a:gd name="T33" fmla="*/ 19 h 185"/>
                <a:gd name="T34" fmla="*/ 877 w 877"/>
                <a:gd name="T35" fmla="*/ 0 h 185"/>
                <a:gd name="T36" fmla="*/ 835 w 877"/>
                <a:gd name="T37"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7" h="185">
                  <a:moveTo>
                    <a:pt x="835" y="0"/>
                  </a:moveTo>
                  <a:lnTo>
                    <a:pt x="0" y="0"/>
                  </a:lnTo>
                  <a:lnTo>
                    <a:pt x="0" y="19"/>
                  </a:lnTo>
                  <a:lnTo>
                    <a:pt x="835" y="19"/>
                  </a:lnTo>
                  <a:lnTo>
                    <a:pt x="835" y="36"/>
                  </a:lnTo>
                  <a:lnTo>
                    <a:pt x="40" y="36"/>
                  </a:lnTo>
                  <a:lnTo>
                    <a:pt x="40" y="152"/>
                  </a:lnTo>
                  <a:lnTo>
                    <a:pt x="835" y="152"/>
                  </a:lnTo>
                  <a:lnTo>
                    <a:pt x="835" y="168"/>
                  </a:lnTo>
                  <a:lnTo>
                    <a:pt x="0" y="168"/>
                  </a:lnTo>
                  <a:lnTo>
                    <a:pt x="0" y="185"/>
                  </a:lnTo>
                  <a:lnTo>
                    <a:pt x="835" y="185"/>
                  </a:lnTo>
                  <a:lnTo>
                    <a:pt x="877" y="185"/>
                  </a:lnTo>
                  <a:lnTo>
                    <a:pt x="877" y="168"/>
                  </a:lnTo>
                  <a:lnTo>
                    <a:pt x="877" y="152"/>
                  </a:lnTo>
                  <a:lnTo>
                    <a:pt x="877" y="36"/>
                  </a:lnTo>
                  <a:lnTo>
                    <a:pt x="877" y="19"/>
                  </a:lnTo>
                  <a:lnTo>
                    <a:pt x="877" y="0"/>
                  </a:lnTo>
                  <a:lnTo>
                    <a:pt x="835" y="0"/>
                  </a:lnTo>
                  <a:close/>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15"/>
            <p:cNvSpPr/>
            <p:nvPr/>
          </p:nvSpPr>
          <p:spPr bwMode="auto">
            <a:xfrm>
              <a:off x="5778291" y="5934466"/>
              <a:ext cx="609498" cy="145154"/>
            </a:xfrm>
            <a:custGeom>
              <a:avLst/>
              <a:gdLst>
                <a:gd name="T0" fmla="*/ 785 w 823"/>
                <a:gd name="T1" fmla="*/ 0 h 196"/>
                <a:gd name="T2" fmla="*/ 0 w 823"/>
                <a:gd name="T3" fmla="*/ 0 h 196"/>
                <a:gd name="T4" fmla="*/ 0 w 823"/>
                <a:gd name="T5" fmla="*/ 19 h 196"/>
                <a:gd name="T6" fmla="*/ 785 w 823"/>
                <a:gd name="T7" fmla="*/ 19 h 196"/>
                <a:gd name="T8" fmla="*/ 785 w 823"/>
                <a:gd name="T9" fmla="*/ 38 h 196"/>
                <a:gd name="T10" fmla="*/ 38 w 823"/>
                <a:gd name="T11" fmla="*/ 38 h 196"/>
                <a:gd name="T12" fmla="*/ 38 w 823"/>
                <a:gd name="T13" fmla="*/ 161 h 196"/>
                <a:gd name="T14" fmla="*/ 785 w 823"/>
                <a:gd name="T15" fmla="*/ 161 h 196"/>
                <a:gd name="T16" fmla="*/ 785 w 823"/>
                <a:gd name="T17" fmla="*/ 177 h 196"/>
                <a:gd name="T18" fmla="*/ 0 w 823"/>
                <a:gd name="T19" fmla="*/ 177 h 196"/>
                <a:gd name="T20" fmla="*/ 0 w 823"/>
                <a:gd name="T21" fmla="*/ 196 h 196"/>
                <a:gd name="T22" fmla="*/ 785 w 823"/>
                <a:gd name="T23" fmla="*/ 196 h 196"/>
                <a:gd name="T24" fmla="*/ 823 w 823"/>
                <a:gd name="T25" fmla="*/ 196 h 196"/>
                <a:gd name="T26" fmla="*/ 823 w 823"/>
                <a:gd name="T27" fmla="*/ 177 h 196"/>
                <a:gd name="T28" fmla="*/ 823 w 823"/>
                <a:gd name="T29" fmla="*/ 161 h 196"/>
                <a:gd name="T30" fmla="*/ 823 w 823"/>
                <a:gd name="T31" fmla="*/ 38 h 196"/>
                <a:gd name="T32" fmla="*/ 823 w 823"/>
                <a:gd name="T33" fmla="*/ 19 h 196"/>
                <a:gd name="T34" fmla="*/ 823 w 823"/>
                <a:gd name="T35" fmla="*/ 0 h 196"/>
                <a:gd name="T36" fmla="*/ 785 w 823"/>
                <a:gd name="T37"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3" h="196">
                  <a:moveTo>
                    <a:pt x="785" y="0"/>
                  </a:moveTo>
                  <a:lnTo>
                    <a:pt x="0" y="0"/>
                  </a:lnTo>
                  <a:lnTo>
                    <a:pt x="0" y="19"/>
                  </a:lnTo>
                  <a:lnTo>
                    <a:pt x="785" y="19"/>
                  </a:lnTo>
                  <a:lnTo>
                    <a:pt x="785" y="38"/>
                  </a:lnTo>
                  <a:lnTo>
                    <a:pt x="38" y="38"/>
                  </a:lnTo>
                  <a:lnTo>
                    <a:pt x="38" y="161"/>
                  </a:lnTo>
                  <a:lnTo>
                    <a:pt x="785" y="161"/>
                  </a:lnTo>
                  <a:lnTo>
                    <a:pt x="785" y="177"/>
                  </a:lnTo>
                  <a:lnTo>
                    <a:pt x="0" y="177"/>
                  </a:lnTo>
                  <a:lnTo>
                    <a:pt x="0" y="196"/>
                  </a:lnTo>
                  <a:lnTo>
                    <a:pt x="785" y="196"/>
                  </a:lnTo>
                  <a:lnTo>
                    <a:pt x="823" y="196"/>
                  </a:lnTo>
                  <a:lnTo>
                    <a:pt x="823" y="177"/>
                  </a:lnTo>
                  <a:lnTo>
                    <a:pt x="823" y="161"/>
                  </a:lnTo>
                  <a:lnTo>
                    <a:pt x="823" y="38"/>
                  </a:lnTo>
                  <a:lnTo>
                    <a:pt x="823" y="19"/>
                  </a:lnTo>
                  <a:lnTo>
                    <a:pt x="823" y="0"/>
                  </a:lnTo>
                  <a:lnTo>
                    <a:pt x="785" y="0"/>
                  </a:lnTo>
                  <a:close/>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16"/>
            <p:cNvSpPr/>
            <p:nvPr/>
          </p:nvSpPr>
          <p:spPr bwMode="auto">
            <a:xfrm>
              <a:off x="5778291" y="5813752"/>
              <a:ext cx="649489" cy="117012"/>
            </a:xfrm>
            <a:custGeom>
              <a:avLst/>
              <a:gdLst>
                <a:gd name="T0" fmla="*/ 837 w 877"/>
                <a:gd name="T1" fmla="*/ 0 h 158"/>
                <a:gd name="T2" fmla="*/ 0 w 877"/>
                <a:gd name="T3" fmla="*/ 0 h 158"/>
                <a:gd name="T4" fmla="*/ 0 w 877"/>
                <a:gd name="T5" fmla="*/ 16 h 158"/>
                <a:gd name="T6" fmla="*/ 837 w 877"/>
                <a:gd name="T7" fmla="*/ 16 h 158"/>
                <a:gd name="T8" fmla="*/ 837 w 877"/>
                <a:gd name="T9" fmla="*/ 30 h 158"/>
                <a:gd name="T10" fmla="*/ 40 w 877"/>
                <a:gd name="T11" fmla="*/ 30 h 158"/>
                <a:gd name="T12" fmla="*/ 40 w 877"/>
                <a:gd name="T13" fmla="*/ 130 h 158"/>
                <a:gd name="T14" fmla="*/ 837 w 877"/>
                <a:gd name="T15" fmla="*/ 130 h 158"/>
                <a:gd name="T16" fmla="*/ 837 w 877"/>
                <a:gd name="T17" fmla="*/ 144 h 158"/>
                <a:gd name="T18" fmla="*/ 0 w 877"/>
                <a:gd name="T19" fmla="*/ 144 h 158"/>
                <a:gd name="T20" fmla="*/ 0 w 877"/>
                <a:gd name="T21" fmla="*/ 158 h 158"/>
                <a:gd name="T22" fmla="*/ 837 w 877"/>
                <a:gd name="T23" fmla="*/ 158 h 158"/>
                <a:gd name="T24" fmla="*/ 877 w 877"/>
                <a:gd name="T25" fmla="*/ 158 h 158"/>
                <a:gd name="T26" fmla="*/ 877 w 877"/>
                <a:gd name="T27" fmla="*/ 144 h 158"/>
                <a:gd name="T28" fmla="*/ 877 w 877"/>
                <a:gd name="T29" fmla="*/ 130 h 158"/>
                <a:gd name="T30" fmla="*/ 877 w 877"/>
                <a:gd name="T31" fmla="*/ 30 h 158"/>
                <a:gd name="T32" fmla="*/ 877 w 877"/>
                <a:gd name="T33" fmla="*/ 16 h 158"/>
                <a:gd name="T34" fmla="*/ 877 w 877"/>
                <a:gd name="T35" fmla="*/ 0 h 158"/>
                <a:gd name="T36" fmla="*/ 837 w 877"/>
                <a:gd name="T3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7" h="158">
                  <a:moveTo>
                    <a:pt x="837" y="0"/>
                  </a:moveTo>
                  <a:lnTo>
                    <a:pt x="0" y="0"/>
                  </a:lnTo>
                  <a:lnTo>
                    <a:pt x="0" y="16"/>
                  </a:lnTo>
                  <a:lnTo>
                    <a:pt x="837" y="16"/>
                  </a:lnTo>
                  <a:lnTo>
                    <a:pt x="837" y="30"/>
                  </a:lnTo>
                  <a:lnTo>
                    <a:pt x="40" y="30"/>
                  </a:lnTo>
                  <a:lnTo>
                    <a:pt x="40" y="130"/>
                  </a:lnTo>
                  <a:lnTo>
                    <a:pt x="837" y="130"/>
                  </a:lnTo>
                  <a:lnTo>
                    <a:pt x="837" y="144"/>
                  </a:lnTo>
                  <a:lnTo>
                    <a:pt x="0" y="144"/>
                  </a:lnTo>
                  <a:lnTo>
                    <a:pt x="0" y="158"/>
                  </a:lnTo>
                  <a:lnTo>
                    <a:pt x="837" y="158"/>
                  </a:lnTo>
                  <a:lnTo>
                    <a:pt x="877" y="158"/>
                  </a:lnTo>
                  <a:lnTo>
                    <a:pt x="877" y="144"/>
                  </a:lnTo>
                  <a:lnTo>
                    <a:pt x="877" y="130"/>
                  </a:lnTo>
                  <a:lnTo>
                    <a:pt x="877" y="30"/>
                  </a:lnTo>
                  <a:lnTo>
                    <a:pt x="877" y="16"/>
                  </a:lnTo>
                  <a:lnTo>
                    <a:pt x="877" y="0"/>
                  </a:lnTo>
                  <a:lnTo>
                    <a:pt x="837" y="0"/>
                  </a:lnTo>
                  <a:close/>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17"/>
            <p:cNvSpPr/>
            <p:nvPr/>
          </p:nvSpPr>
          <p:spPr bwMode="auto">
            <a:xfrm>
              <a:off x="5713120" y="5667857"/>
              <a:ext cx="609498" cy="145894"/>
            </a:xfrm>
            <a:custGeom>
              <a:avLst/>
              <a:gdLst>
                <a:gd name="T0" fmla="*/ 785 w 823"/>
                <a:gd name="T1" fmla="*/ 0 h 197"/>
                <a:gd name="T2" fmla="*/ 0 w 823"/>
                <a:gd name="T3" fmla="*/ 0 h 197"/>
                <a:gd name="T4" fmla="*/ 0 w 823"/>
                <a:gd name="T5" fmla="*/ 19 h 197"/>
                <a:gd name="T6" fmla="*/ 785 w 823"/>
                <a:gd name="T7" fmla="*/ 19 h 197"/>
                <a:gd name="T8" fmla="*/ 785 w 823"/>
                <a:gd name="T9" fmla="*/ 38 h 197"/>
                <a:gd name="T10" fmla="*/ 38 w 823"/>
                <a:gd name="T11" fmla="*/ 38 h 197"/>
                <a:gd name="T12" fmla="*/ 38 w 823"/>
                <a:gd name="T13" fmla="*/ 161 h 197"/>
                <a:gd name="T14" fmla="*/ 785 w 823"/>
                <a:gd name="T15" fmla="*/ 161 h 197"/>
                <a:gd name="T16" fmla="*/ 785 w 823"/>
                <a:gd name="T17" fmla="*/ 178 h 197"/>
                <a:gd name="T18" fmla="*/ 0 w 823"/>
                <a:gd name="T19" fmla="*/ 178 h 197"/>
                <a:gd name="T20" fmla="*/ 0 w 823"/>
                <a:gd name="T21" fmla="*/ 197 h 197"/>
                <a:gd name="T22" fmla="*/ 785 w 823"/>
                <a:gd name="T23" fmla="*/ 197 h 197"/>
                <a:gd name="T24" fmla="*/ 823 w 823"/>
                <a:gd name="T25" fmla="*/ 197 h 197"/>
                <a:gd name="T26" fmla="*/ 823 w 823"/>
                <a:gd name="T27" fmla="*/ 178 h 197"/>
                <a:gd name="T28" fmla="*/ 823 w 823"/>
                <a:gd name="T29" fmla="*/ 161 h 197"/>
                <a:gd name="T30" fmla="*/ 823 w 823"/>
                <a:gd name="T31" fmla="*/ 38 h 197"/>
                <a:gd name="T32" fmla="*/ 823 w 823"/>
                <a:gd name="T33" fmla="*/ 19 h 197"/>
                <a:gd name="T34" fmla="*/ 823 w 823"/>
                <a:gd name="T35" fmla="*/ 0 h 197"/>
                <a:gd name="T36" fmla="*/ 785 w 823"/>
                <a:gd name="T37"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3" h="197">
                  <a:moveTo>
                    <a:pt x="785" y="0"/>
                  </a:moveTo>
                  <a:lnTo>
                    <a:pt x="0" y="0"/>
                  </a:lnTo>
                  <a:lnTo>
                    <a:pt x="0" y="19"/>
                  </a:lnTo>
                  <a:lnTo>
                    <a:pt x="785" y="19"/>
                  </a:lnTo>
                  <a:lnTo>
                    <a:pt x="785" y="38"/>
                  </a:lnTo>
                  <a:lnTo>
                    <a:pt x="38" y="38"/>
                  </a:lnTo>
                  <a:lnTo>
                    <a:pt x="38" y="161"/>
                  </a:lnTo>
                  <a:lnTo>
                    <a:pt x="785" y="161"/>
                  </a:lnTo>
                  <a:lnTo>
                    <a:pt x="785" y="178"/>
                  </a:lnTo>
                  <a:lnTo>
                    <a:pt x="0" y="178"/>
                  </a:lnTo>
                  <a:lnTo>
                    <a:pt x="0" y="197"/>
                  </a:lnTo>
                  <a:lnTo>
                    <a:pt x="785" y="197"/>
                  </a:lnTo>
                  <a:lnTo>
                    <a:pt x="823" y="197"/>
                  </a:lnTo>
                  <a:lnTo>
                    <a:pt x="823" y="178"/>
                  </a:lnTo>
                  <a:lnTo>
                    <a:pt x="823" y="161"/>
                  </a:lnTo>
                  <a:lnTo>
                    <a:pt x="823" y="38"/>
                  </a:lnTo>
                  <a:lnTo>
                    <a:pt x="823" y="19"/>
                  </a:lnTo>
                  <a:lnTo>
                    <a:pt x="823" y="0"/>
                  </a:lnTo>
                  <a:lnTo>
                    <a:pt x="785" y="0"/>
                  </a:lnTo>
                  <a:close/>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18"/>
            <p:cNvSpPr/>
            <p:nvPr/>
          </p:nvSpPr>
          <p:spPr bwMode="auto">
            <a:xfrm>
              <a:off x="5713120" y="5548624"/>
              <a:ext cx="650230" cy="117752"/>
            </a:xfrm>
            <a:custGeom>
              <a:avLst/>
              <a:gdLst>
                <a:gd name="T0" fmla="*/ 837 w 878"/>
                <a:gd name="T1" fmla="*/ 0 h 159"/>
                <a:gd name="T2" fmla="*/ 0 w 878"/>
                <a:gd name="T3" fmla="*/ 0 h 159"/>
                <a:gd name="T4" fmla="*/ 0 w 878"/>
                <a:gd name="T5" fmla="*/ 15 h 159"/>
                <a:gd name="T6" fmla="*/ 837 w 878"/>
                <a:gd name="T7" fmla="*/ 15 h 159"/>
                <a:gd name="T8" fmla="*/ 837 w 878"/>
                <a:gd name="T9" fmla="*/ 31 h 159"/>
                <a:gd name="T10" fmla="*/ 40 w 878"/>
                <a:gd name="T11" fmla="*/ 31 h 159"/>
                <a:gd name="T12" fmla="*/ 40 w 878"/>
                <a:gd name="T13" fmla="*/ 131 h 159"/>
                <a:gd name="T14" fmla="*/ 837 w 878"/>
                <a:gd name="T15" fmla="*/ 131 h 159"/>
                <a:gd name="T16" fmla="*/ 837 w 878"/>
                <a:gd name="T17" fmla="*/ 145 h 159"/>
                <a:gd name="T18" fmla="*/ 0 w 878"/>
                <a:gd name="T19" fmla="*/ 145 h 159"/>
                <a:gd name="T20" fmla="*/ 0 w 878"/>
                <a:gd name="T21" fmla="*/ 159 h 159"/>
                <a:gd name="T22" fmla="*/ 837 w 878"/>
                <a:gd name="T23" fmla="*/ 159 h 159"/>
                <a:gd name="T24" fmla="*/ 878 w 878"/>
                <a:gd name="T25" fmla="*/ 159 h 159"/>
                <a:gd name="T26" fmla="*/ 878 w 878"/>
                <a:gd name="T27" fmla="*/ 145 h 159"/>
                <a:gd name="T28" fmla="*/ 878 w 878"/>
                <a:gd name="T29" fmla="*/ 131 h 159"/>
                <a:gd name="T30" fmla="*/ 878 w 878"/>
                <a:gd name="T31" fmla="*/ 31 h 159"/>
                <a:gd name="T32" fmla="*/ 878 w 878"/>
                <a:gd name="T33" fmla="*/ 15 h 159"/>
                <a:gd name="T34" fmla="*/ 878 w 878"/>
                <a:gd name="T35" fmla="*/ 0 h 159"/>
                <a:gd name="T36" fmla="*/ 837 w 878"/>
                <a:gd name="T3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8" h="159">
                  <a:moveTo>
                    <a:pt x="837" y="0"/>
                  </a:moveTo>
                  <a:lnTo>
                    <a:pt x="0" y="0"/>
                  </a:lnTo>
                  <a:lnTo>
                    <a:pt x="0" y="15"/>
                  </a:lnTo>
                  <a:lnTo>
                    <a:pt x="837" y="15"/>
                  </a:lnTo>
                  <a:lnTo>
                    <a:pt x="837" y="31"/>
                  </a:lnTo>
                  <a:lnTo>
                    <a:pt x="40" y="31"/>
                  </a:lnTo>
                  <a:lnTo>
                    <a:pt x="40" y="131"/>
                  </a:lnTo>
                  <a:lnTo>
                    <a:pt x="837" y="131"/>
                  </a:lnTo>
                  <a:lnTo>
                    <a:pt x="837" y="145"/>
                  </a:lnTo>
                  <a:lnTo>
                    <a:pt x="0" y="145"/>
                  </a:lnTo>
                  <a:lnTo>
                    <a:pt x="0" y="159"/>
                  </a:lnTo>
                  <a:lnTo>
                    <a:pt x="837" y="159"/>
                  </a:lnTo>
                  <a:lnTo>
                    <a:pt x="878" y="159"/>
                  </a:lnTo>
                  <a:lnTo>
                    <a:pt x="878" y="145"/>
                  </a:lnTo>
                  <a:lnTo>
                    <a:pt x="878" y="131"/>
                  </a:lnTo>
                  <a:lnTo>
                    <a:pt x="878" y="31"/>
                  </a:lnTo>
                  <a:lnTo>
                    <a:pt x="878" y="15"/>
                  </a:lnTo>
                  <a:lnTo>
                    <a:pt x="878" y="0"/>
                  </a:lnTo>
                  <a:lnTo>
                    <a:pt x="837" y="0"/>
                  </a:lnTo>
                  <a:close/>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19"/>
            <p:cNvSpPr/>
            <p:nvPr/>
          </p:nvSpPr>
          <p:spPr bwMode="auto">
            <a:xfrm>
              <a:off x="5778291" y="5431612"/>
              <a:ext cx="649489" cy="117012"/>
            </a:xfrm>
            <a:custGeom>
              <a:avLst/>
              <a:gdLst>
                <a:gd name="T0" fmla="*/ 837 w 877"/>
                <a:gd name="T1" fmla="*/ 0 h 158"/>
                <a:gd name="T2" fmla="*/ 0 w 877"/>
                <a:gd name="T3" fmla="*/ 0 h 158"/>
                <a:gd name="T4" fmla="*/ 0 w 877"/>
                <a:gd name="T5" fmla="*/ 14 h 158"/>
                <a:gd name="T6" fmla="*/ 837 w 877"/>
                <a:gd name="T7" fmla="*/ 14 h 158"/>
                <a:gd name="T8" fmla="*/ 837 w 877"/>
                <a:gd name="T9" fmla="*/ 31 h 158"/>
                <a:gd name="T10" fmla="*/ 40 w 877"/>
                <a:gd name="T11" fmla="*/ 31 h 158"/>
                <a:gd name="T12" fmla="*/ 40 w 877"/>
                <a:gd name="T13" fmla="*/ 130 h 158"/>
                <a:gd name="T14" fmla="*/ 837 w 877"/>
                <a:gd name="T15" fmla="*/ 130 h 158"/>
                <a:gd name="T16" fmla="*/ 837 w 877"/>
                <a:gd name="T17" fmla="*/ 144 h 158"/>
                <a:gd name="T18" fmla="*/ 0 w 877"/>
                <a:gd name="T19" fmla="*/ 144 h 158"/>
                <a:gd name="T20" fmla="*/ 0 w 877"/>
                <a:gd name="T21" fmla="*/ 158 h 158"/>
                <a:gd name="T22" fmla="*/ 837 w 877"/>
                <a:gd name="T23" fmla="*/ 158 h 158"/>
                <a:gd name="T24" fmla="*/ 877 w 877"/>
                <a:gd name="T25" fmla="*/ 158 h 158"/>
                <a:gd name="T26" fmla="*/ 877 w 877"/>
                <a:gd name="T27" fmla="*/ 144 h 158"/>
                <a:gd name="T28" fmla="*/ 877 w 877"/>
                <a:gd name="T29" fmla="*/ 130 h 158"/>
                <a:gd name="T30" fmla="*/ 877 w 877"/>
                <a:gd name="T31" fmla="*/ 31 h 158"/>
                <a:gd name="T32" fmla="*/ 877 w 877"/>
                <a:gd name="T33" fmla="*/ 14 h 158"/>
                <a:gd name="T34" fmla="*/ 877 w 877"/>
                <a:gd name="T35" fmla="*/ 0 h 158"/>
                <a:gd name="T36" fmla="*/ 837 w 877"/>
                <a:gd name="T3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7" h="158">
                  <a:moveTo>
                    <a:pt x="837" y="0"/>
                  </a:moveTo>
                  <a:lnTo>
                    <a:pt x="0" y="0"/>
                  </a:lnTo>
                  <a:lnTo>
                    <a:pt x="0" y="14"/>
                  </a:lnTo>
                  <a:lnTo>
                    <a:pt x="837" y="14"/>
                  </a:lnTo>
                  <a:lnTo>
                    <a:pt x="837" y="31"/>
                  </a:lnTo>
                  <a:lnTo>
                    <a:pt x="40" y="31"/>
                  </a:lnTo>
                  <a:lnTo>
                    <a:pt x="40" y="130"/>
                  </a:lnTo>
                  <a:lnTo>
                    <a:pt x="837" y="130"/>
                  </a:lnTo>
                  <a:lnTo>
                    <a:pt x="837" y="144"/>
                  </a:lnTo>
                  <a:lnTo>
                    <a:pt x="0" y="144"/>
                  </a:lnTo>
                  <a:lnTo>
                    <a:pt x="0" y="158"/>
                  </a:lnTo>
                  <a:lnTo>
                    <a:pt x="837" y="158"/>
                  </a:lnTo>
                  <a:lnTo>
                    <a:pt x="877" y="158"/>
                  </a:lnTo>
                  <a:lnTo>
                    <a:pt x="877" y="144"/>
                  </a:lnTo>
                  <a:lnTo>
                    <a:pt x="877" y="130"/>
                  </a:lnTo>
                  <a:lnTo>
                    <a:pt x="877" y="31"/>
                  </a:lnTo>
                  <a:lnTo>
                    <a:pt x="877" y="14"/>
                  </a:lnTo>
                  <a:lnTo>
                    <a:pt x="877" y="0"/>
                  </a:lnTo>
                  <a:lnTo>
                    <a:pt x="837" y="0"/>
                  </a:lnTo>
                  <a:close/>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20"/>
            <p:cNvSpPr/>
            <p:nvPr/>
          </p:nvSpPr>
          <p:spPr bwMode="auto">
            <a:xfrm>
              <a:off x="6584043" y="5948537"/>
              <a:ext cx="609498" cy="145154"/>
            </a:xfrm>
            <a:custGeom>
              <a:avLst/>
              <a:gdLst>
                <a:gd name="T0" fmla="*/ 785 w 823"/>
                <a:gd name="T1" fmla="*/ 0 h 196"/>
                <a:gd name="T2" fmla="*/ 0 w 823"/>
                <a:gd name="T3" fmla="*/ 0 h 196"/>
                <a:gd name="T4" fmla="*/ 0 w 823"/>
                <a:gd name="T5" fmla="*/ 19 h 196"/>
                <a:gd name="T6" fmla="*/ 785 w 823"/>
                <a:gd name="T7" fmla="*/ 19 h 196"/>
                <a:gd name="T8" fmla="*/ 785 w 823"/>
                <a:gd name="T9" fmla="*/ 38 h 196"/>
                <a:gd name="T10" fmla="*/ 37 w 823"/>
                <a:gd name="T11" fmla="*/ 38 h 196"/>
                <a:gd name="T12" fmla="*/ 37 w 823"/>
                <a:gd name="T13" fmla="*/ 161 h 196"/>
                <a:gd name="T14" fmla="*/ 785 w 823"/>
                <a:gd name="T15" fmla="*/ 161 h 196"/>
                <a:gd name="T16" fmla="*/ 785 w 823"/>
                <a:gd name="T17" fmla="*/ 177 h 196"/>
                <a:gd name="T18" fmla="*/ 0 w 823"/>
                <a:gd name="T19" fmla="*/ 177 h 196"/>
                <a:gd name="T20" fmla="*/ 0 w 823"/>
                <a:gd name="T21" fmla="*/ 196 h 196"/>
                <a:gd name="T22" fmla="*/ 785 w 823"/>
                <a:gd name="T23" fmla="*/ 196 h 196"/>
                <a:gd name="T24" fmla="*/ 823 w 823"/>
                <a:gd name="T25" fmla="*/ 196 h 196"/>
                <a:gd name="T26" fmla="*/ 823 w 823"/>
                <a:gd name="T27" fmla="*/ 177 h 196"/>
                <a:gd name="T28" fmla="*/ 823 w 823"/>
                <a:gd name="T29" fmla="*/ 161 h 196"/>
                <a:gd name="T30" fmla="*/ 823 w 823"/>
                <a:gd name="T31" fmla="*/ 38 h 196"/>
                <a:gd name="T32" fmla="*/ 823 w 823"/>
                <a:gd name="T33" fmla="*/ 19 h 196"/>
                <a:gd name="T34" fmla="*/ 823 w 823"/>
                <a:gd name="T35" fmla="*/ 0 h 196"/>
                <a:gd name="T36" fmla="*/ 785 w 823"/>
                <a:gd name="T37"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3" h="196">
                  <a:moveTo>
                    <a:pt x="785" y="0"/>
                  </a:moveTo>
                  <a:lnTo>
                    <a:pt x="0" y="0"/>
                  </a:lnTo>
                  <a:lnTo>
                    <a:pt x="0" y="19"/>
                  </a:lnTo>
                  <a:lnTo>
                    <a:pt x="785" y="19"/>
                  </a:lnTo>
                  <a:lnTo>
                    <a:pt x="785" y="38"/>
                  </a:lnTo>
                  <a:lnTo>
                    <a:pt x="37" y="38"/>
                  </a:lnTo>
                  <a:lnTo>
                    <a:pt x="37" y="161"/>
                  </a:lnTo>
                  <a:lnTo>
                    <a:pt x="785" y="161"/>
                  </a:lnTo>
                  <a:lnTo>
                    <a:pt x="785" y="177"/>
                  </a:lnTo>
                  <a:lnTo>
                    <a:pt x="0" y="177"/>
                  </a:lnTo>
                  <a:lnTo>
                    <a:pt x="0" y="196"/>
                  </a:lnTo>
                  <a:lnTo>
                    <a:pt x="785" y="196"/>
                  </a:lnTo>
                  <a:lnTo>
                    <a:pt x="823" y="196"/>
                  </a:lnTo>
                  <a:lnTo>
                    <a:pt x="823" y="177"/>
                  </a:lnTo>
                  <a:lnTo>
                    <a:pt x="823" y="161"/>
                  </a:lnTo>
                  <a:lnTo>
                    <a:pt x="823" y="38"/>
                  </a:lnTo>
                  <a:lnTo>
                    <a:pt x="823" y="19"/>
                  </a:lnTo>
                  <a:lnTo>
                    <a:pt x="823" y="0"/>
                  </a:lnTo>
                  <a:lnTo>
                    <a:pt x="785" y="0"/>
                  </a:lnTo>
                  <a:close/>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21"/>
            <p:cNvSpPr/>
            <p:nvPr/>
          </p:nvSpPr>
          <p:spPr bwMode="auto">
            <a:xfrm>
              <a:off x="6584043" y="5827082"/>
              <a:ext cx="649489" cy="117752"/>
            </a:xfrm>
            <a:custGeom>
              <a:avLst/>
              <a:gdLst>
                <a:gd name="T0" fmla="*/ 834 w 877"/>
                <a:gd name="T1" fmla="*/ 0 h 159"/>
                <a:gd name="T2" fmla="*/ 0 w 877"/>
                <a:gd name="T3" fmla="*/ 0 h 159"/>
                <a:gd name="T4" fmla="*/ 0 w 877"/>
                <a:gd name="T5" fmla="*/ 17 h 159"/>
                <a:gd name="T6" fmla="*/ 834 w 877"/>
                <a:gd name="T7" fmla="*/ 17 h 159"/>
                <a:gd name="T8" fmla="*/ 834 w 877"/>
                <a:gd name="T9" fmla="*/ 31 h 159"/>
                <a:gd name="T10" fmla="*/ 40 w 877"/>
                <a:gd name="T11" fmla="*/ 31 h 159"/>
                <a:gd name="T12" fmla="*/ 40 w 877"/>
                <a:gd name="T13" fmla="*/ 131 h 159"/>
                <a:gd name="T14" fmla="*/ 834 w 877"/>
                <a:gd name="T15" fmla="*/ 131 h 159"/>
                <a:gd name="T16" fmla="*/ 834 w 877"/>
                <a:gd name="T17" fmla="*/ 145 h 159"/>
                <a:gd name="T18" fmla="*/ 0 w 877"/>
                <a:gd name="T19" fmla="*/ 145 h 159"/>
                <a:gd name="T20" fmla="*/ 0 w 877"/>
                <a:gd name="T21" fmla="*/ 159 h 159"/>
                <a:gd name="T22" fmla="*/ 834 w 877"/>
                <a:gd name="T23" fmla="*/ 159 h 159"/>
                <a:gd name="T24" fmla="*/ 877 w 877"/>
                <a:gd name="T25" fmla="*/ 159 h 159"/>
                <a:gd name="T26" fmla="*/ 877 w 877"/>
                <a:gd name="T27" fmla="*/ 145 h 159"/>
                <a:gd name="T28" fmla="*/ 877 w 877"/>
                <a:gd name="T29" fmla="*/ 131 h 159"/>
                <a:gd name="T30" fmla="*/ 877 w 877"/>
                <a:gd name="T31" fmla="*/ 31 h 159"/>
                <a:gd name="T32" fmla="*/ 877 w 877"/>
                <a:gd name="T33" fmla="*/ 17 h 159"/>
                <a:gd name="T34" fmla="*/ 877 w 877"/>
                <a:gd name="T35" fmla="*/ 0 h 159"/>
                <a:gd name="T36" fmla="*/ 834 w 877"/>
                <a:gd name="T3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7" h="159">
                  <a:moveTo>
                    <a:pt x="834" y="0"/>
                  </a:moveTo>
                  <a:lnTo>
                    <a:pt x="0" y="0"/>
                  </a:lnTo>
                  <a:lnTo>
                    <a:pt x="0" y="17"/>
                  </a:lnTo>
                  <a:lnTo>
                    <a:pt x="834" y="17"/>
                  </a:lnTo>
                  <a:lnTo>
                    <a:pt x="834" y="31"/>
                  </a:lnTo>
                  <a:lnTo>
                    <a:pt x="40" y="31"/>
                  </a:lnTo>
                  <a:lnTo>
                    <a:pt x="40" y="131"/>
                  </a:lnTo>
                  <a:lnTo>
                    <a:pt x="834" y="131"/>
                  </a:lnTo>
                  <a:lnTo>
                    <a:pt x="834" y="145"/>
                  </a:lnTo>
                  <a:lnTo>
                    <a:pt x="0" y="145"/>
                  </a:lnTo>
                  <a:lnTo>
                    <a:pt x="0" y="159"/>
                  </a:lnTo>
                  <a:lnTo>
                    <a:pt x="834" y="159"/>
                  </a:lnTo>
                  <a:lnTo>
                    <a:pt x="877" y="159"/>
                  </a:lnTo>
                  <a:lnTo>
                    <a:pt x="877" y="145"/>
                  </a:lnTo>
                  <a:lnTo>
                    <a:pt x="877" y="131"/>
                  </a:lnTo>
                  <a:lnTo>
                    <a:pt x="877" y="31"/>
                  </a:lnTo>
                  <a:lnTo>
                    <a:pt x="877" y="17"/>
                  </a:lnTo>
                  <a:lnTo>
                    <a:pt x="877" y="0"/>
                  </a:lnTo>
                  <a:lnTo>
                    <a:pt x="834" y="0"/>
                  </a:lnTo>
                  <a:close/>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22"/>
            <p:cNvSpPr/>
            <p:nvPr/>
          </p:nvSpPr>
          <p:spPr bwMode="auto">
            <a:xfrm>
              <a:off x="6517390" y="5681928"/>
              <a:ext cx="609498" cy="145154"/>
            </a:xfrm>
            <a:custGeom>
              <a:avLst/>
              <a:gdLst>
                <a:gd name="T0" fmla="*/ 785 w 823"/>
                <a:gd name="T1" fmla="*/ 0 h 196"/>
                <a:gd name="T2" fmla="*/ 0 w 823"/>
                <a:gd name="T3" fmla="*/ 0 h 196"/>
                <a:gd name="T4" fmla="*/ 0 w 823"/>
                <a:gd name="T5" fmla="*/ 19 h 196"/>
                <a:gd name="T6" fmla="*/ 785 w 823"/>
                <a:gd name="T7" fmla="*/ 19 h 196"/>
                <a:gd name="T8" fmla="*/ 785 w 823"/>
                <a:gd name="T9" fmla="*/ 38 h 196"/>
                <a:gd name="T10" fmla="*/ 38 w 823"/>
                <a:gd name="T11" fmla="*/ 38 h 196"/>
                <a:gd name="T12" fmla="*/ 38 w 823"/>
                <a:gd name="T13" fmla="*/ 161 h 196"/>
                <a:gd name="T14" fmla="*/ 785 w 823"/>
                <a:gd name="T15" fmla="*/ 161 h 196"/>
                <a:gd name="T16" fmla="*/ 785 w 823"/>
                <a:gd name="T17" fmla="*/ 178 h 196"/>
                <a:gd name="T18" fmla="*/ 0 w 823"/>
                <a:gd name="T19" fmla="*/ 178 h 196"/>
                <a:gd name="T20" fmla="*/ 0 w 823"/>
                <a:gd name="T21" fmla="*/ 196 h 196"/>
                <a:gd name="T22" fmla="*/ 785 w 823"/>
                <a:gd name="T23" fmla="*/ 196 h 196"/>
                <a:gd name="T24" fmla="*/ 823 w 823"/>
                <a:gd name="T25" fmla="*/ 196 h 196"/>
                <a:gd name="T26" fmla="*/ 823 w 823"/>
                <a:gd name="T27" fmla="*/ 178 h 196"/>
                <a:gd name="T28" fmla="*/ 823 w 823"/>
                <a:gd name="T29" fmla="*/ 161 h 196"/>
                <a:gd name="T30" fmla="*/ 823 w 823"/>
                <a:gd name="T31" fmla="*/ 38 h 196"/>
                <a:gd name="T32" fmla="*/ 823 w 823"/>
                <a:gd name="T33" fmla="*/ 19 h 196"/>
                <a:gd name="T34" fmla="*/ 823 w 823"/>
                <a:gd name="T35" fmla="*/ 0 h 196"/>
                <a:gd name="T36" fmla="*/ 785 w 823"/>
                <a:gd name="T37"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3" h="196">
                  <a:moveTo>
                    <a:pt x="785" y="0"/>
                  </a:moveTo>
                  <a:lnTo>
                    <a:pt x="0" y="0"/>
                  </a:lnTo>
                  <a:lnTo>
                    <a:pt x="0" y="19"/>
                  </a:lnTo>
                  <a:lnTo>
                    <a:pt x="785" y="19"/>
                  </a:lnTo>
                  <a:lnTo>
                    <a:pt x="785" y="38"/>
                  </a:lnTo>
                  <a:lnTo>
                    <a:pt x="38" y="38"/>
                  </a:lnTo>
                  <a:lnTo>
                    <a:pt x="38" y="161"/>
                  </a:lnTo>
                  <a:lnTo>
                    <a:pt x="785" y="161"/>
                  </a:lnTo>
                  <a:lnTo>
                    <a:pt x="785" y="178"/>
                  </a:lnTo>
                  <a:lnTo>
                    <a:pt x="0" y="178"/>
                  </a:lnTo>
                  <a:lnTo>
                    <a:pt x="0" y="196"/>
                  </a:lnTo>
                  <a:lnTo>
                    <a:pt x="785" y="196"/>
                  </a:lnTo>
                  <a:lnTo>
                    <a:pt x="823" y="196"/>
                  </a:lnTo>
                  <a:lnTo>
                    <a:pt x="823" y="178"/>
                  </a:lnTo>
                  <a:lnTo>
                    <a:pt x="823" y="161"/>
                  </a:lnTo>
                  <a:lnTo>
                    <a:pt x="823" y="38"/>
                  </a:lnTo>
                  <a:lnTo>
                    <a:pt x="823" y="19"/>
                  </a:lnTo>
                  <a:lnTo>
                    <a:pt x="823" y="0"/>
                  </a:lnTo>
                  <a:lnTo>
                    <a:pt x="785" y="0"/>
                  </a:lnTo>
                  <a:close/>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23"/>
            <p:cNvSpPr/>
            <p:nvPr/>
          </p:nvSpPr>
          <p:spPr bwMode="auto">
            <a:xfrm>
              <a:off x="6517390" y="5562695"/>
              <a:ext cx="649489" cy="117752"/>
            </a:xfrm>
            <a:custGeom>
              <a:avLst/>
              <a:gdLst>
                <a:gd name="T0" fmla="*/ 837 w 877"/>
                <a:gd name="T1" fmla="*/ 0 h 159"/>
                <a:gd name="T2" fmla="*/ 0 w 877"/>
                <a:gd name="T3" fmla="*/ 0 h 159"/>
                <a:gd name="T4" fmla="*/ 0 w 877"/>
                <a:gd name="T5" fmla="*/ 15 h 159"/>
                <a:gd name="T6" fmla="*/ 837 w 877"/>
                <a:gd name="T7" fmla="*/ 15 h 159"/>
                <a:gd name="T8" fmla="*/ 837 w 877"/>
                <a:gd name="T9" fmla="*/ 31 h 159"/>
                <a:gd name="T10" fmla="*/ 40 w 877"/>
                <a:gd name="T11" fmla="*/ 31 h 159"/>
                <a:gd name="T12" fmla="*/ 40 w 877"/>
                <a:gd name="T13" fmla="*/ 130 h 159"/>
                <a:gd name="T14" fmla="*/ 837 w 877"/>
                <a:gd name="T15" fmla="*/ 130 h 159"/>
                <a:gd name="T16" fmla="*/ 837 w 877"/>
                <a:gd name="T17" fmla="*/ 145 h 159"/>
                <a:gd name="T18" fmla="*/ 0 w 877"/>
                <a:gd name="T19" fmla="*/ 145 h 159"/>
                <a:gd name="T20" fmla="*/ 0 w 877"/>
                <a:gd name="T21" fmla="*/ 159 h 159"/>
                <a:gd name="T22" fmla="*/ 837 w 877"/>
                <a:gd name="T23" fmla="*/ 159 h 159"/>
                <a:gd name="T24" fmla="*/ 877 w 877"/>
                <a:gd name="T25" fmla="*/ 159 h 159"/>
                <a:gd name="T26" fmla="*/ 877 w 877"/>
                <a:gd name="T27" fmla="*/ 145 h 159"/>
                <a:gd name="T28" fmla="*/ 877 w 877"/>
                <a:gd name="T29" fmla="*/ 130 h 159"/>
                <a:gd name="T30" fmla="*/ 877 w 877"/>
                <a:gd name="T31" fmla="*/ 31 h 159"/>
                <a:gd name="T32" fmla="*/ 877 w 877"/>
                <a:gd name="T33" fmla="*/ 15 h 159"/>
                <a:gd name="T34" fmla="*/ 877 w 877"/>
                <a:gd name="T35" fmla="*/ 0 h 159"/>
                <a:gd name="T36" fmla="*/ 837 w 877"/>
                <a:gd name="T3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7" h="159">
                  <a:moveTo>
                    <a:pt x="837" y="0"/>
                  </a:moveTo>
                  <a:lnTo>
                    <a:pt x="0" y="0"/>
                  </a:lnTo>
                  <a:lnTo>
                    <a:pt x="0" y="15"/>
                  </a:lnTo>
                  <a:lnTo>
                    <a:pt x="837" y="15"/>
                  </a:lnTo>
                  <a:lnTo>
                    <a:pt x="837" y="31"/>
                  </a:lnTo>
                  <a:lnTo>
                    <a:pt x="40" y="31"/>
                  </a:lnTo>
                  <a:lnTo>
                    <a:pt x="40" y="130"/>
                  </a:lnTo>
                  <a:lnTo>
                    <a:pt x="837" y="130"/>
                  </a:lnTo>
                  <a:lnTo>
                    <a:pt x="837" y="145"/>
                  </a:lnTo>
                  <a:lnTo>
                    <a:pt x="0" y="145"/>
                  </a:lnTo>
                  <a:lnTo>
                    <a:pt x="0" y="159"/>
                  </a:lnTo>
                  <a:lnTo>
                    <a:pt x="837" y="159"/>
                  </a:lnTo>
                  <a:lnTo>
                    <a:pt x="877" y="159"/>
                  </a:lnTo>
                  <a:lnTo>
                    <a:pt x="877" y="145"/>
                  </a:lnTo>
                  <a:lnTo>
                    <a:pt x="877" y="130"/>
                  </a:lnTo>
                  <a:lnTo>
                    <a:pt x="877" y="31"/>
                  </a:lnTo>
                  <a:lnTo>
                    <a:pt x="877" y="15"/>
                  </a:lnTo>
                  <a:lnTo>
                    <a:pt x="877" y="0"/>
                  </a:lnTo>
                  <a:lnTo>
                    <a:pt x="837" y="0"/>
                  </a:lnTo>
                  <a:close/>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24"/>
            <p:cNvSpPr/>
            <p:nvPr/>
          </p:nvSpPr>
          <p:spPr bwMode="auto">
            <a:xfrm>
              <a:off x="6452219" y="5327931"/>
              <a:ext cx="650230" cy="117752"/>
            </a:xfrm>
            <a:custGeom>
              <a:avLst/>
              <a:gdLst>
                <a:gd name="T0" fmla="*/ 837 w 878"/>
                <a:gd name="T1" fmla="*/ 0 h 159"/>
                <a:gd name="T2" fmla="*/ 0 w 878"/>
                <a:gd name="T3" fmla="*/ 0 h 159"/>
                <a:gd name="T4" fmla="*/ 0 w 878"/>
                <a:gd name="T5" fmla="*/ 15 h 159"/>
                <a:gd name="T6" fmla="*/ 837 w 878"/>
                <a:gd name="T7" fmla="*/ 15 h 159"/>
                <a:gd name="T8" fmla="*/ 837 w 878"/>
                <a:gd name="T9" fmla="*/ 31 h 159"/>
                <a:gd name="T10" fmla="*/ 40 w 878"/>
                <a:gd name="T11" fmla="*/ 31 h 159"/>
                <a:gd name="T12" fmla="*/ 40 w 878"/>
                <a:gd name="T13" fmla="*/ 130 h 159"/>
                <a:gd name="T14" fmla="*/ 837 w 878"/>
                <a:gd name="T15" fmla="*/ 130 h 159"/>
                <a:gd name="T16" fmla="*/ 837 w 878"/>
                <a:gd name="T17" fmla="*/ 145 h 159"/>
                <a:gd name="T18" fmla="*/ 0 w 878"/>
                <a:gd name="T19" fmla="*/ 145 h 159"/>
                <a:gd name="T20" fmla="*/ 0 w 878"/>
                <a:gd name="T21" fmla="*/ 159 h 159"/>
                <a:gd name="T22" fmla="*/ 837 w 878"/>
                <a:gd name="T23" fmla="*/ 159 h 159"/>
                <a:gd name="T24" fmla="*/ 878 w 878"/>
                <a:gd name="T25" fmla="*/ 159 h 159"/>
                <a:gd name="T26" fmla="*/ 878 w 878"/>
                <a:gd name="T27" fmla="*/ 145 h 159"/>
                <a:gd name="T28" fmla="*/ 878 w 878"/>
                <a:gd name="T29" fmla="*/ 130 h 159"/>
                <a:gd name="T30" fmla="*/ 878 w 878"/>
                <a:gd name="T31" fmla="*/ 31 h 159"/>
                <a:gd name="T32" fmla="*/ 878 w 878"/>
                <a:gd name="T33" fmla="*/ 15 h 159"/>
                <a:gd name="T34" fmla="*/ 878 w 878"/>
                <a:gd name="T35" fmla="*/ 0 h 159"/>
                <a:gd name="T36" fmla="*/ 837 w 878"/>
                <a:gd name="T3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8" h="159">
                  <a:moveTo>
                    <a:pt x="837" y="0"/>
                  </a:moveTo>
                  <a:lnTo>
                    <a:pt x="0" y="0"/>
                  </a:lnTo>
                  <a:lnTo>
                    <a:pt x="0" y="15"/>
                  </a:lnTo>
                  <a:lnTo>
                    <a:pt x="837" y="15"/>
                  </a:lnTo>
                  <a:lnTo>
                    <a:pt x="837" y="31"/>
                  </a:lnTo>
                  <a:lnTo>
                    <a:pt x="40" y="31"/>
                  </a:lnTo>
                  <a:lnTo>
                    <a:pt x="40" y="130"/>
                  </a:lnTo>
                  <a:lnTo>
                    <a:pt x="837" y="130"/>
                  </a:lnTo>
                  <a:lnTo>
                    <a:pt x="837" y="145"/>
                  </a:lnTo>
                  <a:lnTo>
                    <a:pt x="0" y="145"/>
                  </a:lnTo>
                  <a:lnTo>
                    <a:pt x="0" y="159"/>
                  </a:lnTo>
                  <a:lnTo>
                    <a:pt x="837" y="159"/>
                  </a:lnTo>
                  <a:lnTo>
                    <a:pt x="878" y="159"/>
                  </a:lnTo>
                  <a:lnTo>
                    <a:pt x="878" y="145"/>
                  </a:lnTo>
                  <a:lnTo>
                    <a:pt x="878" y="130"/>
                  </a:lnTo>
                  <a:lnTo>
                    <a:pt x="878" y="31"/>
                  </a:lnTo>
                  <a:lnTo>
                    <a:pt x="878" y="15"/>
                  </a:lnTo>
                  <a:lnTo>
                    <a:pt x="878" y="0"/>
                  </a:lnTo>
                  <a:lnTo>
                    <a:pt x="837" y="0"/>
                  </a:lnTo>
                  <a:close/>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25"/>
            <p:cNvSpPr/>
            <p:nvPr/>
          </p:nvSpPr>
          <p:spPr bwMode="auto">
            <a:xfrm>
              <a:off x="6432964" y="4944310"/>
              <a:ext cx="650230" cy="117752"/>
            </a:xfrm>
            <a:custGeom>
              <a:avLst/>
              <a:gdLst>
                <a:gd name="T0" fmla="*/ 837 w 878"/>
                <a:gd name="T1" fmla="*/ 0 h 159"/>
                <a:gd name="T2" fmla="*/ 0 w 878"/>
                <a:gd name="T3" fmla="*/ 0 h 159"/>
                <a:gd name="T4" fmla="*/ 0 w 878"/>
                <a:gd name="T5" fmla="*/ 17 h 159"/>
                <a:gd name="T6" fmla="*/ 837 w 878"/>
                <a:gd name="T7" fmla="*/ 17 h 159"/>
                <a:gd name="T8" fmla="*/ 837 w 878"/>
                <a:gd name="T9" fmla="*/ 31 h 159"/>
                <a:gd name="T10" fmla="*/ 40 w 878"/>
                <a:gd name="T11" fmla="*/ 31 h 159"/>
                <a:gd name="T12" fmla="*/ 40 w 878"/>
                <a:gd name="T13" fmla="*/ 131 h 159"/>
                <a:gd name="T14" fmla="*/ 837 w 878"/>
                <a:gd name="T15" fmla="*/ 131 h 159"/>
                <a:gd name="T16" fmla="*/ 837 w 878"/>
                <a:gd name="T17" fmla="*/ 145 h 159"/>
                <a:gd name="T18" fmla="*/ 0 w 878"/>
                <a:gd name="T19" fmla="*/ 145 h 159"/>
                <a:gd name="T20" fmla="*/ 0 w 878"/>
                <a:gd name="T21" fmla="*/ 159 h 159"/>
                <a:gd name="T22" fmla="*/ 837 w 878"/>
                <a:gd name="T23" fmla="*/ 159 h 159"/>
                <a:gd name="T24" fmla="*/ 878 w 878"/>
                <a:gd name="T25" fmla="*/ 159 h 159"/>
                <a:gd name="T26" fmla="*/ 878 w 878"/>
                <a:gd name="T27" fmla="*/ 145 h 159"/>
                <a:gd name="T28" fmla="*/ 878 w 878"/>
                <a:gd name="T29" fmla="*/ 131 h 159"/>
                <a:gd name="T30" fmla="*/ 878 w 878"/>
                <a:gd name="T31" fmla="*/ 31 h 159"/>
                <a:gd name="T32" fmla="*/ 878 w 878"/>
                <a:gd name="T33" fmla="*/ 17 h 159"/>
                <a:gd name="T34" fmla="*/ 878 w 878"/>
                <a:gd name="T35" fmla="*/ 0 h 159"/>
                <a:gd name="T36" fmla="*/ 837 w 878"/>
                <a:gd name="T3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8" h="159">
                  <a:moveTo>
                    <a:pt x="837" y="0"/>
                  </a:moveTo>
                  <a:lnTo>
                    <a:pt x="0" y="0"/>
                  </a:lnTo>
                  <a:lnTo>
                    <a:pt x="0" y="17"/>
                  </a:lnTo>
                  <a:lnTo>
                    <a:pt x="837" y="17"/>
                  </a:lnTo>
                  <a:lnTo>
                    <a:pt x="837" y="31"/>
                  </a:lnTo>
                  <a:lnTo>
                    <a:pt x="40" y="31"/>
                  </a:lnTo>
                  <a:lnTo>
                    <a:pt x="40" y="131"/>
                  </a:lnTo>
                  <a:lnTo>
                    <a:pt x="837" y="131"/>
                  </a:lnTo>
                  <a:lnTo>
                    <a:pt x="837" y="145"/>
                  </a:lnTo>
                  <a:lnTo>
                    <a:pt x="0" y="145"/>
                  </a:lnTo>
                  <a:lnTo>
                    <a:pt x="0" y="159"/>
                  </a:lnTo>
                  <a:lnTo>
                    <a:pt x="837" y="159"/>
                  </a:lnTo>
                  <a:lnTo>
                    <a:pt x="878" y="159"/>
                  </a:lnTo>
                  <a:lnTo>
                    <a:pt x="878" y="145"/>
                  </a:lnTo>
                  <a:lnTo>
                    <a:pt x="878" y="131"/>
                  </a:lnTo>
                  <a:lnTo>
                    <a:pt x="878" y="31"/>
                  </a:lnTo>
                  <a:lnTo>
                    <a:pt x="878" y="17"/>
                  </a:lnTo>
                  <a:lnTo>
                    <a:pt x="878" y="0"/>
                  </a:lnTo>
                  <a:lnTo>
                    <a:pt x="837" y="0"/>
                  </a:lnTo>
                  <a:close/>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26"/>
            <p:cNvSpPr/>
            <p:nvPr/>
          </p:nvSpPr>
          <p:spPr bwMode="auto">
            <a:xfrm>
              <a:off x="6387789" y="5182777"/>
              <a:ext cx="609498" cy="145154"/>
            </a:xfrm>
            <a:custGeom>
              <a:avLst/>
              <a:gdLst>
                <a:gd name="T0" fmla="*/ 785 w 823"/>
                <a:gd name="T1" fmla="*/ 0 h 196"/>
                <a:gd name="T2" fmla="*/ 0 w 823"/>
                <a:gd name="T3" fmla="*/ 0 h 196"/>
                <a:gd name="T4" fmla="*/ 0 w 823"/>
                <a:gd name="T5" fmla="*/ 19 h 196"/>
                <a:gd name="T6" fmla="*/ 785 w 823"/>
                <a:gd name="T7" fmla="*/ 19 h 196"/>
                <a:gd name="T8" fmla="*/ 785 w 823"/>
                <a:gd name="T9" fmla="*/ 38 h 196"/>
                <a:gd name="T10" fmla="*/ 38 w 823"/>
                <a:gd name="T11" fmla="*/ 38 h 196"/>
                <a:gd name="T12" fmla="*/ 38 w 823"/>
                <a:gd name="T13" fmla="*/ 161 h 196"/>
                <a:gd name="T14" fmla="*/ 785 w 823"/>
                <a:gd name="T15" fmla="*/ 161 h 196"/>
                <a:gd name="T16" fmla="*/ 785 w 823"/>
                <a:gd name="T17" fmla="*/ 177 h 196"/>
                <a:gd name="T18" fmla="*/ 0 w 823"/>
                <a:gd name="T19" fmla="*/ 177 h 196"/>
                <a:gd name="T20" fmla="*/ 0 w 823"/>
                <a:gd name="T21" fmla="*/ 196 h 196"/>
                <a:gd name="T22" fmla="*/ 785 w 823"/>
                <a:gd name="T23" fmla="*/ 196 h 196"/>
                <a:gd name="T24" fmla="*/ 823 w 823"/>
                <a:gd name="T25" fmla="*/ 196 h 196"/>
                <a:gd name="T26" fmla="*/ 823 w 823"/>
                <a:gd name="T27" fmla="*/ 177 h 196"/>
                <a:gd name="T28" fmla="*/ 823 w 823"/>
                <a:gd name="T29" fmla="*/ 161 h 196"/>
                <a:gd name="T30" fmla="*/ 823 w 823"/>
                <a:gd name="T31" fmla="*/ 38 h 196"/>
                <a:gd name="T32" fmla="*/ 823 w 823"/>
                <a:gd name="T33" fmla="*/ 19 h 196"/>
                <a:gd name="T34" fmla="*/ 823 w 823"/>
                <a:gd name="T35" fmla="*/ 0 h 196"/>
                <a:gd name="T36" fmla="*/ 785 w 823"/>
                <a:gd name="T37"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3" h="196">
                  <a:moveTo>
                    <a:pt x="785" y="0"/>
                  </a:moveTo>
                  <a:lnTo>
                    <a:pt x="0" y="0"/>
                  </a:lnTo>
                  <a:lnTo>
                    <a:pt x="0" y="19"/>
                  </a:lnTo>
                  <a:lnTo>
                    <a:pt x="785" y="19"/>
                  </a:lnTo>
                  <a:lnTo>
                    <a:pt x="785" y="38"/>
                  </a:lnTo>
                  <a:lnTo>
                    <a:pt x="38" y="38"/>
                  </a:lnTo>
                  <a:lnTo>
                    <a:pt x="38" y="161"/>
                  </a:lnTo>
                  <a:lnTo>
                    <a:pt x="785" y="161"/>
                  </a:lnTo>
                  <a:lnTo>
                    <a:pt x="785" y="177"/>
                  </a:lnTo>
                  <a:lnTo>
                    <a:pt x="0" y="177"/>
                  </a:lnTo>
                  <a:lnTo>
                    <a:pt x="0" y="196"/>
                  </a:lnTo>
                  <a:lnTo>
                    <a:pt x="785" y="196"/>
                  </a:lnTo>
                  <a:lnTo>
                    <a:pt x="823" y="196"/>
                  </a:lnTo>
                  <a:lnTo>
                    <a:pt x="823" y="177"/>
                  </a:lnTo>
                  <a:lnTo>
                    <a:pt x="823" y="161"/>
                  </a:lnTo>
                  <a:lnTo>
                    <a:pt x="823" y="38"/>
                  </a:lnTo>
                  <a:lnTo>
                    <a:pt x="823" y="19"/>
                  </a:lnTo>
                  <a:lnTo>
                    <a:pt x="823" y="0"/>
                  </a:lnTo>
                  <a:lnTo>
                    <a:pt x="785" y="0"/>
                  </a:lnTo>
                  <a:close/>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27"/>
            <p:cNvSpPr/>
            <p:nvPr/>
          </p:nvSpPr>
          <p:spPr bwMode="auto">
            <a:xfrm>
              <a:off x="6387789" y="5062063"/>
              <a:ext cx="649489" cy="117012"/>
            </a:xfrm>
            <a:custGeom>
              <a:avLst/>
              <a:gdLst>
                <a:gd name="T0" fmla="*/ 837 w 877"/>
                <a:gd name="T1" fmla="*/ 0 h 158"/>
                <a:gd name="T2" fmla="*/ 0 w 877"/>
                <a:gd name="T3" fmla="*/ 0 h 158"/>
                <a:gd name="T4" fmla="*/ 0 w 877"/>
                <a:gd name="T5" fmla="*/ 16 h 158"/>
                <a:gd name="T6" fmla="*/ 837 w 877"/>
                <a:gd name="T7" fmla="*/ 16 h 158"/>
                <a:gd name="T8" fmla="*/ 837 w 877"/>
                <a:gd name="T9" fmla="*/ 31 h 158"/>
                <a:gd name="T10" fmla="*/ 40 w 877"/>
                <a:gd name="T11" fmla="*/ 31 h 158"/>
                <a:gd name="T12" fmla="*/ 40 w 877"/>
                <a:gd name="T13" fmla="*/ 130 h 158"/>
                <a:gd name="T14" fmla="*/ 837 w 877"/>
                <a:gd name="T15" fmla="*/ 130 h 158"/>
                <a:gd name="T16" fmla="*/ 837 w 877"/>
                <a:gd name="T17" fmla="*/ 144 h 158"/>
                <a:gd name="T18" fmla="*/ 0 w 877"/>
                <a:gd name="T19" fmla="*/ 144 h 158"/>
                <a:gd name="T20" fmla="*/ 0 w 877"/>
                <a:gd name="T21" fmla="*/ 158 h 158"/>
                <a:gd name="T22" fmla="*/ 837 w 877"/>
                <a:gd name="T23" fmla="*/ 158 h 158"/>
                <a:gd name="T24" fmla="*/ 877 w 877"/>
                <a:gd name="T25" fmla="*/ 158 h 158"/>
                <a:gd name="T26" fmla="*/ 877 w 877"/>
                <a:gd name="T27" fmla="*/ 144 h 158"/>
                <a:gd name="T28" fmla="*/ 877 w 877"/>
                <a:gd name="T29" fmla="*/ 130 h 158"/>
                <a:gd name="T30" fmla="*/ 877 w 877"/>
                <a:gd name="T31" fmla="*/ 31 h 158"/>
                <a:gd name="T32" fmla="*/ 877 w 877"/>
                <a:gd name="T33" fmla="*/ 16 h 158"/>
                <a:gd name="T34" fmla="*/ 877 w 877"/>
                <a:gd name="T35" fmla="*/ 0 h 158"/>
                <a:gd name="T36" fmla="*/ 837 w 877"/>
                <a:gd name="T3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7" h="158">
                  <a:moveTo>
                    <a:pt x="837" y="0"/>
                  </a:moveTo>
                  <a:lnTo>
                    <a:pt x="0" y="0"/>
                  </a:lnTo>
                  <a:lnTo>
                    <a:pt x="0" y="16"/>
                  </a:lnTo>
                  <a:lnTo>
                    <a:pt x="837" y="16"/>
                  </a:lnTo>
                  <a:lnTo>
                    <a:pt x="837" y="31"/>
                  </a:lnTo>
                  <a:lnTo>
                    <a:pt x="40" y="31"/>
                  </a:lnTo>
                  <a:lnTo>
                    <a:pt x="40" y="130"/>
                  </a:lnTo>
                  <a:lnTo>
                    <a:pt x="837" y="130"/>
                  </a:lnTo>
                  <a:lnTo>
                    <a:pt x="837" y="144"/>
                  </a:lnTo>
                  <a:lnTo>
                    <a:pt x="0" y="144"/>
                  </a:lnTo>
                  <a:lnTo>
                    <a:pt x="0" y="158"/>
                  </a:lnTo>
                  <a:lnTo>
                    <a:pt x="837" y="158"/>
                  </a:lnTo>
                  <a:lnTo>
                    <a:pt x="877" y="158"/>
                  </a:lnTo>
                  <a:lnTo>
                    <a:pt x="877" y="144"/>
                  </a:lnTo>
                  <a:lnTo>
                    <a:pt x="877" y="130"/>
                  </a:lnTo>
                  <a:lnTo>
                    <a:pt x="877" y="31"/>
                  </a:lnTo>
                  <a:lnTo>
                    <a:pt x="877" y="16"/>
                  </a:lnTo>
                  <a:lnTo>
                    <a:pt x="877" y="0"/>
                  </a:lnTo>
                  <a:lnTo>
                    <a:pt x="837" y="0"/>
                  </a:lnTo>
                  <a:close/>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28"/>
            <p:cNvSpPr/>
            <p:nvPr/>
          </p:nvSpPr>
          <p:spPr bwMode="auto">
            <a:xfrm>
              <a:off x="6584043" y="5445683"/>
              <a:ext cx="649489" cy="117012"/>
            </a:xfrm>
            <a:custGeom>
              <a:avLst/>
              <a:gdLst>
                <a:gd name="T0" fmla="*/ 834 w 877"/>
                <a:gd name="T1" fmla="*/ 0 h 158"/>
                <a:gd name="T2" fmla="*/ 0 w 877"/>
                <a:gd name="T3" fmla="*/ 0 h 158"/>
                <a:gd name="T4" fmla="*/ 0 w 877"/>
                <a:gd name="T5" fmla="*/ 14 h 158"/>
                <a:gd name="T6" fmla="*/ 834 w 877"/>
                <a:gd name="T7" fmla="*/ 14 h 158"/>
                <a:gd name="T8" fmla="*/ 834 w 877"/>
                <a:gd name="T9" fmla="*/ 31 h 158"/>
                <a:gd name="T10" fmla="*/ 40 w 877"/>
                <a:gd name="T11" fmla="*/ 31 h 158"/>
                <a:gd name="T12" fmla="*/ 40 w 877"/>
                <a:gd name="T13" fmla="*/ 130 h 158"/>
                <a:gd name="T14" fmla="*/ 834 w 877"/>
                <a:gd name="T15" fmla="*/ 130 h 158"/>
                <a:gd name="T16" fmla="*/ 834 w 877"/>
                <a:gd name="T17" fmla="*/ 144 h 158"/>
                <a:gd name="T18" fmla="*/ 0 w 877"/>
                <a:gd name="T19" fmla="*/ 144 h 158"/>
                <a:gd name="T20" fmla="*/ 0 w 877"/>
                <a:gd name="T21" fmla="*/ 158 h 158"/>
                <a:gd name="T22" fmla="*/ 834 w 877"/>
                <a:gd name="T23" fmla="*/ 158 h 158"/>
                <a:gd name="T24" fmla="*/ 877 w 877"/>
                <a:gd name="T25" fmla="*/ 158 h 158"/>
                <a:gd name="T26" fmla="*/ 877 w 877"/>
                <a:gd name="T27" fmla="*/ 144 h 158"/>
                <a:gd name="T28" fmla="*/ 877 w 877"/>
                <a:gd name="T29" fmla="*/ 130 h 158"/>
                <a:gd name="T30" fmla="*/ 877 w 877"/>
                <a:gd name="T31" fmla="*/ 31 h 158"/>
                <a:gd name="T32" fmla="*/ 877 w 877"/>
                <a:gd name="T33" fmla="*/ 14 h 158"/>
                <a:gd name="T34" fmla="*/ 877 w 877"/>
                <a:gd name="T35" fmla="*/ 0 h 158"/>
                <a:gd name="T36" fmla="*/ 834 w 877"/>
                <a:gd name="T3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7" h="158">
                  <a:moveTo>
                    <a:pt x="834" y="0"/>
                  </a:moveTo>
                  <a:lnTo>
                    <a:pt x="0" y="0"/>
                  </a:lnTo>
                  <a:lnTo>
                    <a:pt x="0" y="14"/>
                  </a:lnTo>
                  <a:lnTo>
                    <a:pt x="834" y="14"/>
                  </a:lnTo>
                  <a:lnTo>
                    <a:pt x="834" y="31"/>
                  </a:lnTo>
                  <a:lnTo>
                    <a:pt x="40" y="31"/>
                  </a:lnTo>
                  <a:lnTo>
                    <a:pt x="40" y="130"/>
                  </a:lnTo>
                  <a:lnTo>
                    <a:pt x="834" y="130"/>
                  </a:lnTo>
                  <a:lnTo>
                    <a:pt x="834" y="144"/>
                  </a:lnTo>
                  <a:lnTo>
                    <a:pt x="0" y="144"/>
                  </a:lnTo>
                  <a:lnTo>
                    <a:pt x="0" y="158"/>
                  </a:lnTo>
                  <a:lnTo>
                    <a:pt x="834" y="158"/>
                  </a:lnTo>
                  <a:lnTo>
                    <a:pt x="877" y="158"/>
                  </a:lnTo>
                  <a:lnTo>
                    <a:pt x="877" y="144"/>
                  </a:lnTo>
                  <a:lnTo>
                    <a:pt x="877" y="130"/>
                  </a:lnTo>
                  <a:lnTo>
                    <a:pt x="877" y="31"/>
                  </a:lnTo>
                  <a:lnTo>
                    <a:pt x="877" y="14"/>
                  </a:lnTo>
                  <a:lnTo>
                    <a:pt x="877" y="0"/>
                  </a:lnTo>
                  <a:lnTo>
                    <a:pt x="834" y="0"/>
                  </a:lnTo>
                  <a:close/>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38"/>
            <p:cNvSpPr/>
            <p:nvPr/>
          </p:nvSpPr>
          <p:spPr bwMode="auto">
            <a:xfrm>
              <a:off x="3629126" y="3832699"/>
              <a:ext cx="791681" cy="791680"/>
            </a:xfrm>
            <a:custGeom>
              <a:avLst/>
              <a:gdLst>
                <a:gd name="T0" fmla="*/ 372 w 452"/>
                <a:gd name="T1" fmla="*/ 372 h 452"/>
                <a:gd name="T2" fmla="*/ 81 w 452"/>
                <a:gd name="T3" fmla="*/ 372 h 452"/>
                <a:gd name="T4" fmla="*/ 81 w 452"/>
                <a:gd name="T5" fmla="*/ 81 h 452"/>
                <a:gd name="T6" fmla="*/ 372 w 452"/>
                <a:gd name="T7" fmla="*/ 81 h 452"/>
                <a:gd name="T8" fmla="*/ 372 w 452"/>
                <a:gd name="T9" fmla="*/ 372 h 452"/>
              </a:gdLst>
              <a:ahLst/>
              <a:cxnLst>
                <a:cxn ang="0">
                  <a:pos x="T0" y="T1"/>
                </a:cxn>
                <a:cxn ang="0">
                  <a:pos x="T2" y="T3"/>
                </a:cxn>
                <a:cxn ang="0">
                  <a:pos x="T4" y="T5"/>
                </a:cxn>
                <a:cxn ang="0">
                  <a:pos x="T6" y="T7"/>
                </a:cxn>
                <a:cxn ang="0">
                  <a:pos x="T8" y="T9"/>
                </a:cxn>
              </a:cxnLst>
              <a:rect l="0" t="0" r="r" b="b"/>
              <a:pathLst>
                <a:path w="452" h="452">
                  <a:moveTo>
                    <a:pt x="372" y="372"/>
                  </a:moveTo>
                  <a:cubicBezTo>
                    <a:pt x="291" y="452"/>
                    <a:pt x="161" y="452"/>
                    <a:pt x="81" y="372"/>
                  </a:cubicBezTo>
                  <a:cubicBezTo>
                    <a:pt x="0" y="291"/>
                    <a:pt x="0" y="161"/>
                    <a:pt x="81" y="81"/>
                  </a:cubicBezTo>
                  <a:cubicBezTo>
                    <a:pt x="161" y="0"/>
                    <a:pt x="291" y="0"/>
                    <a:pt x="372" y="81"/>
                  </a:cubicBezTo>
                  <a:cubicBezTo>
                    <a:pt x="452" y="161"/>
                    <a:pt x="452" y="291"/>
                    <a:pt x="372" y="372"/>
                  </a:cubicBezTo>
                  <a:close/>
                </a:path>
              </a:pathLst>
            </a:custGeom>
            <a:solidFill>
              <a:schemeClr val="accent1"/>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39"/>
            <p:cNvSpPr/>
            <p:nvPr/>
          </p:nvSpPr>
          <p:spPr bwMode="auto">
            <a:xfrm>
              <a:off x="7198724" y="2353761"/>
              <a:ext cx="791681" cy="791680"/>
            </a:xfrm>
            <a:custGeom>
              <a:avLst/>
              <a:gdLst>
                <a:gd name="T0" fmla="*/ 372 w 452"/>
                <a:gd name="T1" fmla="*/ 372 h 452"/>
                <a:gd name="T2" fmla="*/ 80 w 452"/>
                <a:gd name="T3" fmla="*/ 372 h 452"/>
                <a:gd name="T4" fmla="*/ 80 w 452"/>
                <a:gd name="T5" fmla="*/ 81 h 452"/>
                <a:gd name="T6" fmla="*/ 372 w 452"/>
                <a:gd name="T7" fmla="*/ 81 h 452"/>
                <a:gd name="T8" fmla="*/ 372 w 452"/>
                <a:gd name="T9" fmla="*/ 372 h 452"/>
              </a:gdLst>
              <a:ahLst/>
              <a:cxnLst>
                <a:cxn ang="0">
                  <a:pos x="T0" y="T1"/>
                </a:cxn>
                <a:cxn ang="0">
                  <a:pos x="T2" y="T3"/>
                </a:cxn>
                <a:cxn ang="0">
                  <a:pos x="T4" y="T5"/>
                </a:cxn>
                <a:cxn ang="0">
                  <a:pos x="T6" y="T7"/>
                </a:cxn>
                <a:cxn ang="0">
                  <a:pos x="T8" y="T9"/>
                </a:cxn>
              </a:cxnLst>
              <a:rect l="0" t="0" r="r" b="b"/>
              <a:pathLst>
                <a:path w="452" h="452">
                  <a:moveTo>
                    <a:pt x="372" y="372"/>
                  </a:moveTo>
                  <a:cubicBezTo>
                    <a:pt x="291" y="452"/>
                    <a:pt x="161" y="452"/>
                    <a:pt x="80" y="372"/>
                  </a:cubicBezTo>
                  <a:cubicBezTo>
                    <a:pt x="0" y="291"/>
                    <a:pt x="0" y="161"/>
                    <a:pt x="80" y="81"/>
                  </a:cubicBezTo>
                  <a:cubicBezTo>
                    <a:pt x="161" y="0"/>
                    <a:pt x="291" y="0"/>
                    <a:pt x="372" y="81"/>
                  </a:cubicBezTo>
                  <a:cubicBezTo>
                    <a:pt x="452" y="161"/>
                    <a:pt x="452" y="291"/>
                    <a:pt x="372" y="372"/>
                  </a:cubicBezTo>
                  <a:close/>
                </a:path>
              </a:pathLst>
            </a:custGeom>
            <a:solidFill>
              <a:schemeClr val="accent1"/>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40"/>
            <p:cNvSpPr/>
            <p:nvPr/>
          </p:nvSpPr>
          <p:spPr bwMode="auto">
            <a:xfrm>
              <a:off x="5720526" y="1742782"/>
              <a:ext cx="791681" cy="791680"/>
            </a:xfrm>
            <a:custGeom>
              <a:avLst/>
              <a:gdLst>
                <a:gd name="T0" fmla="*/ 372 w 452"/>
                <a:gd name="T1" fmla="*/ 371 h 452"/>
                <a:gd name="T2" fmla="*/ 80 w 452"/>
                <a:gd name="T3" fmla="*/ 371 h 452"/>
                <a:gd name="T4" fmla="*/ 80 w 452"/>
                <a:gd name="T5" fmla="*/ 80 h 452"/>
                <a:gd name="T6" fmla="*/ 372 w 452"/>
                <a:gd name="T7" fmla="*/ 80 h 452"/>
                <a:gd name="T8" fmla="*/ 372 w 452"/>
                <a:gd name="T9" fmla="*/ 371 h 452"/>
              </a:gdLst>
              <a:ahLst/>
              <a:cxnLst>
                <a:cxn ang="0">
                  <a:pos x="T0" y="T1"/>
                </a:cxn>
                <a:cxn ang="0">
                  <a:pos x="T2" y="T3"/>
                </a:cxn>
                <a:cxn ang="0">
                  <a:pos x="T4" y="T5"/>
                </a:cxn>
                <a:cxn ang="0">
                  <a:pos x="T6" y="T7"/>
                </a:cxn>
                <a:cxn ang="0">
                  <a:pos x="T8" y="T9"/>
                </a:cxn>
              </a:cxnLst>
              <a:rect l="0" t="0" r="r" b="b"/>
              <a:pathLst>
                <a:path w="452" h="452">
                  <a:moveTo>
                    <a:pt x="372" y="371"/>
                  </a:moveTo>
                  <a:cubicBezTo>
                    <a:pt x="291" y="452"/>
                    <a:pt x="161" y="452"/>
                    <a:pt x="80" y="371"/>
                  </a:cubicBezTo>
                  <a:cubicBezTo>
                    <a:pt x="0" y="291"/>
                    <a:pt x="0" y="160"/>
                    <a:pt x="80" y="80"/>
                  </a:cubicBezTo>
                  <a:cubicBezTo>
                    <a:pt x="161" y="0"/>
                    <a:pt x="291" y="0"/>
                    <a:pt x="372" y="80"/>
                  </a:cubicBezTo>
                  <a:cubicBezTo>
                    <a:pt x="452" y="160"/>
                    <a:pt x="452" y="291"/>
                    <a:pt x="372" y="371"/>
                  </a:cubicBezTo>
                  <a:close/>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41"/>
            <p:cNvSpPr/>
            <p:nvPr/>
          </p:nvSpPr>
          <p:spPr bwMode="auto">
            <a:xfrm>
              <a:off x="4242327" y="2353761"/>
              <a:ext cx="791681" cy="791680"/>
            </a:xfrm>
            <a:custGeom>
              <a:avLst/>
              <a:gdLst>
                <a:gd name="T0" fmla="*/ 372 w 452"/>
                <a:gd name="T1" fmla="*/ 372 h 452"/>
                <a:gd name="T2" fmla="*/ 80 w 452"/>
                <a:gd name="T3" fmla="*/ 372 h 452"/>
                <a:gd name="T4" fmla="*/ 80 w 452"/>
                <a:gd name="T5" fmla="*/ 81 h 452"/>
                <a:gd name="T6" fmla="*/ 372 w 452"/>
                <a:gd name="T7" fmla="*/ 81 h 452"/>
                <a:gd name="T8" fmla="*/ 372 w 452"/>
                <a:gd name="T9" fmla="*/ 372 h 452"/>
              </a:gdLst>
              <a:ahLst/>
              <a:cxnLst>
                <a:cxn ang="0">
                  <a:pos x="T0" y="T1"/>
                </a:cxn>
                <a:cxn ang="0">
                  <a:pos x="T2" y="T3"/>
                </a:cxn>
                <a:cxn ang="0">
                  <a:pos x="T4" y="T5"/>
                </a:cxn>
                <a:cxn ang="0">
                  <a:pos x="T6" y="T7"/>
                </a:cxn>
                <a:cxn ang="0">
                  <a:pos x="T8" y="T9"/>
                </a:cxn>
              </a:cxnLst>
              <a:rect l="0" t="0" r="r" b="b"/>
              <a:pathLst>
                <a:path w="452" h="452">
                  <a:moveTo>
                    <a:pt x="372" y="372"/>
                  </a:moveTo>
                  <a:cubicBezTo>
                    <a:pt x="291" y="452"/>
                    <a:pt x="161" y="452"/>
                    <a:pt x="80" y="372"/>
                  </a:cubicBezTo>
                  <a:cubicBezTo>
                    <a:pt x="0" y="291"/>
                    <a:pt x="0" y="161"/>
                    <a:pt x="80" y="81"/>
                  </a:cubicBezTo>
                  <a:cubicBezTo>
                    <a:pt x="161" y="0"/>
                    <a:pt x="291" y="0"/>
                    <a:pt x="372" y="81"/>
                  </a:cubicBezTo>
                  <a:cubicBezTo>
                    <a:pt x="452" y="161"/>
                    <a:pt x="452" y="291"/>
                    <a:pt x="372" y="372"/>
                  </a:cubicBezTo>
                  <a:close/>
                </a:path>
              </a:pathLst>
            </a:custGeom>
            <a:solidFill>
              <a:schemeClr val="accent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142"/>
            <p:cNvSpPr/>
            <p:nvPr/>
          </p:nvSpPr>
          <p:spPr bwMode="auto">
            <a:xfrm>
              <a:off x="7811184" y="3832699"/>
              <a:ext cx="791681" cy="791680"/>
            </a:xfrm>
            <a:custGeom>
              <a:avLst/>
              <a:gdLst>
                <a:gd name="T0" fmla="*/ 371 w 452"/>
                <a:gd name="T1" fmla="*/ 372 h 452"/>
                <a:gd name="T2" fmla="*/ 80 w 452"/>
                <a:gd name="T3" fmla="*/ 372 h 452"/>
                <a:gd name="T4" fmla="*/ 80 w 452"/>
                <a:gd name="T5" fmla="*/ 81 h 452"/>
                <a:gd name="T6" fmla="*/ 371 w 452"/>
                <a:gd name="T7" fmla="*/ 81 h 452"/>
                <a:gd name="T8" fmla="*/ 371 w 452"/>
                <a:gd name="T9" fmla="*/ 372 h 452"/>
              </a:gdLst>
              <a:ahLst/>
              <a:cxnLst>
                <a:cxn ang="0">
                  <a:pos x="T0" y="T1"/>
                </a:cxn>
                <a:cxn ang="0">
                  <a:pos x="T2" y="T3"/>
                </a:cxn>
                <a:cxn ang="0">
                  <a:pos x="T4" y="T5"/>
                </a:cxn>
                <a:cxn ang="0">
                  <a:pos x="T6" y="T7"/>
                </a:cxn>
                <a:cxn ang="0">
                  <a:pos x="T8" y="T9"/>
                </a:cxn>
              </a:cxnLst>
              <a:rect l="0" t="0" r="r" b="b"/>
              <a:pathLst>
                <a:path w="452" h="452">
                  <a:moveTo>
                    <a:pt x="371" y="372"/>
                  </a:moveTo>
                  <a:cubicBezTo>
                    <a:pt x="291" y="452"/>
                    <a:pt x="161" y="452"/>
                    <a:pt x="80" y="372"/>
                  </a:cubicBezTo>
                  <a:cubicBezTo>
                    <a:pt x="0" y="291"/>
                    <a:pt x="0" y="161"/>
                    <a:pt x="80" y="81"/>
                  </a:cubicBezTo>
                  <a:cubicBezTo>
                    <a:pt x="161" y="0"/>
                    <a:pt x="291" y="0"/>
                    <a:pt x="371" y="81"/>
                  </a:cubicBezTo>
                  <a:cubicBezTo>
                    <a:pt x="452" y="161"/>
                    <a:pt x="452" y="291"/>
                    <a:pt x="371" y="372"/>
                  </a:cubicBezTo>
                  <a:close/>
                </a:path>
              </a:pathLst>
            </a:custGeom>
            <a:solidFill>
              <a:schemeClr val="accent3"/>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143"/>
            <p:cNvSpPr/>
            <p:nvPr/>
          </p:nvSpPr>
          <p:spPr bwMode="auto">
            <a:xfrm>
              <a:off x="8086680" y="3042500"/>
              <a:ext cx="570247" cy="570987"/>
            </a:xfrm>
            <a:custGeom>
              <a:avLst/>
              <a:gdLst>
                <a:gd name="T0" fmla="*/ 268 w 326"/>
                <a:gd name="T1" fmla="*/ 268 h 326"/>
                <a:gd name="T2" fmla="*/ 58 w 326"/>
                <a:gd name="T3" fmla="*/ 268 h 326"/>
                <a:gd name="T4" fmla="*/ 58 w 326"/>
                <a:gd name="T5" fmla="*/ 58 h 326"/>
                <a:gd name="T6" fmla="*/ 268 w 326"/>
                <a:gd name="T7" fmla="*/ 58 h 326"/>
                <a:gd name="T8" fmla="*/ 268 w 326"/>
                <a:gd name="T9" fmla="*/ 268 h 326"/>
              </a:gdLst>
              <a:ahLst/>
              <a:cxnLst>
                <a:cxn ang="0">
                  <a:pos x="T0" y="T1"/>
                </a:cxn>
                <a:cxn ang="0">
                  <a:pos x="T2" y="T3"/>
                </a:cxn>
                <a:cxn ang="0">
                  <a:pos x="T4" y="T5"/>
                </a:cxn>
                <a:cxn ang="0">
                  <a:pos x="T6" y="T7"/>
                </a:cxn>
                <a:cxn ang="0">
                  <a:pos x="T8" y="T9"/>
                </a:cxn>
              </a:cxnLst>
              <a:rect l="0" t="0" r="r" b="b"/>
              <a:pathLst>
                <a:path w="326" h="326">
                  <a:moveTo>
                    <a:pt x="268" y="268"/>
                  </a:moveTo>
                  <a:cubicBezTo>
                    <a:pt x="210" y="326"/>
                    <a:pt x="116" y="326"/>
                    <a:pt x="58" y="268"/>
                  </a:cubicBezTo>
                  <a:cubicBezTo>
                    <a:pt x="0" y="210"/>
                    <a:pt x="0" y="116"/>
                    <a:pt x="58" y="58"/>
                  </a:cubicBezTo>
                  <a:cubicBezTo>
                    <a:pt x="116" y="0"/>
                    <a:pt x="210" y="0"/>
                    <a:pt x="268" y="58"/>
                  </a:cubicBezTo>
                  <a:cubicBezTo>
                    <a:pt x="326" y="116"/>
                    <a:pt x="326" y="210"/>
                    <a:pt x="268" y="268"/>
                  </a:cubicBezTo>
                </a:path>
              </a:pathLst>
            </a:custGeom>
            <a:solidFill>
              <a:schemeClr val="accent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144"/>
            <p:cNvSpPr/>
            <p:nvPr/>
          </p:nvSpPr>
          <p:spPr bwMode="auto">
            <a:xfrm>
              <a:off x="6757338" y="1733895"/>
              <a:ext cx="568766" cy="569506"/>
            </a:xfrm>
            <a:custGeom>
              <a:avLst/>
              <a:gdLst>
                <a:gd name="T0" fmla="*/ 268 w 325"/>
                <a:gd name="T1" fmla="*/ 268 h 325"/>
                <a:gd name="T2" fmla="*/ 58 w 325"/>
                <a:gd name="T3" fmla="*/ 268 h 325"/>
                <a:gd name="T4" fmla="*/ 58 w 325"/>
                <a:gd name="T5" fmla="*/ 58 h 325"/>
                <a:gd name="T6" fmla="*/ 268 w 325"/>
                <a:gd name="T7" fmla="*/ 58 h 325"/>
                <a:gd name="T8" fmla="*/ 268 w 325"/>
                <a:gd name="T9" fmla="*/ 268 h 325"/>
              </a:gdLst>
              <a:ahLst/>
              <a:cxnLst>
                <a:cxn ang="0">
                  <a:pos x="T0" y="T1"/>
                </a:cxn>
                <a:cxn ang="0">
                  <a:pos x="T2" y="T3"/>
                </a:cxn>
                <a:cxn ang="0">
                  <a:pos x="T4" y="T5"/>
                </a:cxn>
                <a:cxn ang="0">
                  <a:pos x="T6" y="T7"/>
                </a:cxn>
                <a:cxn ang="0">
                  <a:pos x="T8" y="T9"/>
                </a:cxn>
              </a:cxnLst>
              <a:rect l="0" t="0" r="r" b="b"/>
              <a:pathLst>
                <a:path w="325" h="325">
                  <a:moveTo>
                    <a:pt x="268" y="268"/>
                  </a:moveTo>
                  <a:cubicBezTo>
                    <a:pt x="210" y="325"/>
                    <a:pt x="116" y="325"/>
                    <a:pt x="58" y="268"/>
                  </a:cubicBezTo>
                  <a:cubicBezTo>
                    <a:pt x="0" y="210"/>
                    <a:pt x="0" y="116"/>
                    <a:pt x="58" y="58"/>
                  </a:cubicBezTo>
                  <a:cubicBezTo>
                    <a:pt x="116" y="0"/>
                    <a:pt x="210" y="0"/>
                    <a:pt x="268" y="58"/>
                  </a:cubicBezTo>
                  <a:cubicBezTo>
                    <a:pt x="325" y="116"/>
                    <a:pt x="325" y="210"/>
                    <a:pt x="268" y="268"/>
                  </a:cubicBezTo>
                  <a:close/>
                </a:path>
              </a:pathLst>
            </a:custGeom>
            <a:solidFill>
              <a:schemeClr val="accent1"/>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145"/>
            <p:cNvSpPr/>
            <p:nvPr/>
          </p:nvSpPr>
          <p:spPr bwMode="auto">
            <a:xfrm>
              <a:off x="4890335" y="1723527"/>
              <a:ext cx="568766" cy="570987"/>
            </a:xfrm>
            <a:custGeom>
              <a:avLst/>
              <a:gdLst>
                <a:gd name="T0" fmla="*/ 267 w 325"/>
                <a:gd name="T1" fmla="*/ 268 h 326"/>
                <a:gd name="T2" fmla="*/ 57 w 325"/>
                <a:gd name="T3" fmla="*/ 268 h 326"/>
                <a:gd name="T4" fmla="*/ 57 w 325"/>
                <a:gd name="T5" fmla="*/ 58 h 326"/>
                <a:gd name="T6" fmla="*/ 267 w 325"/>
                <a:gd name="T7" fmla="*/ 58 h 326"/>
                <a:gd name="T8" fmla="*/ 267 w 325"/>
                <a:gd name="T9" fmla="*/ 268 h 326"/>
              </a:gdLst>
              <a:ahLst/>
              <a:cxnLst>
                <a:cxn ang="0">
                  <a:pos x="T0" y="T1"/>
                </a:cxn>
                <a:cxn ang="0">
                  <a:pos x="T2" y="T3"/>
                </a:cxn>
                <a:cxn ang="0">
                  <a:pos x="T4" y="T5"/>
                </a:cxn>
                <a:cxn ang="0">
                  <a:pos x="T6" y="T7"/>
                </a:cxn>
                <a:cxn ang="0">
                  <a:pos x="T8" y="T9"/>
                </a:cxn>
              </a:cxnLst>
              <a:rect l="0" t="0" r="r" b="b"/>
              <a:pathLst>
                <a:path w="325" h="326">
                  <a:moveTo>
                    <a:pt x="267" y="268"/>
                  </a:moveTo>
                  <a:cubicBezTo>
                    <a:pt x="209" y="326"/>
                    <a:pt x="115" y="326"/>
                    <a:pt x="57" y="268"/>
                  </a:cubicBezTo>
                  <a:cubicBezTo>
                    <a:pt x="0" y="210"/>
                    <a:pt x="0" y="116"/>
                    <a:pt x="57" y="58"/>
                  </a:cubicBezTo>
                  <a:cubicBezTo>
                    <a:pt x="115" y="0"/>
                    <a:pt x="209" y="0"/>
                    <a:pt x="267" y="58"/>
                  </a:cubicBezTo>
                  <a:cubicBezTo>
                    <a:pt x="325" y="116"/>
                    <a:pt x="325" y="210"/>
                    <a:pt x="267" y="268"/>
                  </a:cubicBezTo>
                  <a:close/>
                </a:path>
              </a:pathLst>
            </a:custGeom>
            <a:solidFill>
              <a:schemeClr val="accent3"/>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146"/>
            <p:cNvSpPr/>
            <p:nvPr/>
          </p:nvSpPr>
          <p:spPr bwMode="auto">
            <a:xfrm>
              <a:off x="3534332" y="3009174"/>
              <a:ext cx="569506" cy="569506"/>
            </a:xfrm>
            <a:custGeom>
              <a:avLst/>
              <a:gdLst>
                <a:gd name="T0" fmla="*/ 267 w 325"/>
                <a:gd name="T1" fmla="*/ 267 h 325"/>
                <a:gd name="T2" fmla="*/ 58 w 325"/>
                <a:gd name="T3" fmla="*/ 267 h 325"/>
                <a:gd name="T4" fmla="*/ 58 w 325"/>
                <a:gd name="T5" fmla="*/ 58 h 325"/>
                <a:gd name="T6" fmla="*/ 267 w 325"/>
                <a:gd name="T7" fmla="*/ 58 h 325"/>
                <a:gd name="T8" fmla="*/ 267 w 325"/>
                <a:gd name="T9" fmla="*/ 267 h 325"/>
              </a:gdLst>
              <a:ahLst/>
              <a:cxnLst>
                <a:cxn ang="0">
                  <a:pos x="T0" y="T1"/>
                </a:cxn>
                <a:cxn ang="0">
                  <a:pos x="T2" y="T3"/>
                </a:cxn>
                <a:cxn ang="0">
                  <a:pos x="T4" y="T5"/>
                </a:cxn>
                <a:cxn ang="0">
                  <a:pos x="T6" y="T7"/>
                </a:cxn>
                <a:cxn ang="0">
                  <a:pos x="T8" y="T9"/>
                </a:cxn>
              </a:cxnLst>
              <a:rect l="0" t="0" r="r" b="b"/>
              <a:pathLst>
                <a:path w="325" h="325">
                  <a:moveTo>
                    <a:pt x="267" y="267"/>
                  </a:moveTo>
                  <a:cubicBezTo>
                    <a:pt x="210" y="325"/>
                    <a:pt x="116" y="325"/>
                    <a:pt x="58" y="267"/>
                  </a:cubicBezTo>
                  <a:cubicBezTo>
                    <a:pt x="0" y="209"/>
                    <a:pt x="0" y="116"/>
                    <a:pt x="58" y="58"/>
                  </a:cubicBezTo>
                  <a:cubicBezTo>
                    <a:pt x="116" y="0"/>
                    <a:pt x="210" y="0"/>
                    <a:pt x="267" y="58"/>
                  </a:cubicBezTo>
                  <a:cubicBezTo>
                    <a:pt x="325" y="116"/>
                    <a:pt x="325" y="209"/>
                    <a:pt x="267" y="267"/>
                  </a:cubicBezTo>
                </a:path>
              </a:pathLst>
            </a:custGeom>
            <a:solidFill>
              <a:schemeClr val="accent1"/>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147"/>
            <p:cNvSpPr>
              <a:spLocks noEditPoints="1"/>
            </p:cNvSpPr>
            <p:nvPr/>
          </p:nvSpPr>
          <p:spPr bwMode="auto">
            <a:xfrm>
              <a:off x="4513433" y="2573503"/>
              <a:ext cx="249468" cy="345530"/>
            </a:xfrm>
            <a:custGeom>
              <a:avLst/>
              <a:gdLst>
                <a:gd name="T0" fmla="*/ 62 w 81"/>
                <a:gd name="T1" fmla="*/ 37 h 112"/>
                <a:gd name="T2" fmla="*/ 74 w 81"/>
                <a:gd name="T3" fmla="*/ 36 h 112"/>
                <a:gd name="T4" fmla="*/ 69 w 81"/>
                <a:gd name="T5" fmla="*/ 43 h 112"/>
                <a:gd name="T6" fmla="*/ 69 w 81"/>
                <a:gd name="T7" fmla="*/ 100 h 112"/>
                <a:gd name="T8" fmla="*/ 12 w 81"/>
                <a:gd name="T9" fmla="*/ 100 h 112"/>
                <a:gd name="T10" fmla="*/ 12 w 81"/>
                <a:gd name="T11" fmla="*/ 43 h 112"/>
                <a:gd name="T12" fmla="*/ 36 w 81"/>
                <a:gd name="T13" fmla="*/ 27 h 112"/>
                <a:gd name="T14" fmla="*/ 29 w 81"/>
                <a:gd name="T15" fmla="*/ 21 h 112"/>
                <a:gd name="T16" fmla="*/ 22 w 81"/>
                <a:gd name="T17" fmla="*/ 12 h 112"/>
                <a:gd name="T18" fmla="*/ 41 w 81"/>
                <a:gd name="T19" fmla="*/ 0 h 112"/>
                <a:gd name="T20" fmla="*/ 59 w 81"/>
                <a:gd name="T21" fmla="*/ 12 h 112"/>
                <a:gd name="T22" fmla="*/ 52 w 81"/>
                <a:gd name="T23" fmla="*/ 21 h 112"/>
                <a:gd name="T24" fmla="*/ 45 w 81"/>
                <a:gd name="T25" fmla="*/ 27 h 112"/>
                <a:gd name="T26" fmla="*/ 29 w 81"/>
                <a:gd name="T27" fmla="*/ 15 h 112"/>
                <a:gd name="T28" fmla="*/ 52 w 81"/>
                <a:gd name="T29" fmla="*/ 14 h 112"/>
                <a:gd name="T30" fmla="*/ 53 w 81"/>
                <a:gd name="T31" fmla="*/ 12 h 112"/>
                <a:gd name="T32" fmla="*/ 41 w 81"/>
                <a:gd name="T33" fmla="*/ 5 h 112"/>
                <a:gd name="T34" fmla="*/ 28 w 81"/>
                <a:gd name="T35" fmla="*/ 12 h 112"/>
                <a:gd name="T36" fmla="*/ 20 w 81"/>
                <a:gd name="T37" fmla="*/ 53 h 112"/>
                <a:gd name="T38" fmla="*/ 27 w 81"/>
                <a:gd name="T39" fmla="*/ 56 h 112"/>
                <a:gd name="T40" fmla="*/ 20 w 81"/>
                <a:gd name="T41" fmla="*/ 53 h 112"/>
                <a:gd name="T42" fmla="*/ 27 w 81"/>
                <a:gd name="T43" fmla="*/ 87 h 112"/>
                <a:gd name="T44" fmla="*/ 20 w 81"/>
                <a:gd name="T45" fmla="*/ 90 h 112"/>
                <a:gd name="T46" fmla="*/ 61 w 81"/>
                <a:gd name="T47" fmla="*/ 90 h 112"/>
                <a:gd name="T48" fmla="*/ 54 w 81"/>
                <a:gd name="T49" fmla="*/ 87 h 112"/>
                <a:gd name="T50" fmla="*/ 61 w 81"/>
                <a:gd name="T51" fmla="*/ 90 h 112"/>
                <a:gd name="T52" fmla="*/ 61 w 81"/>
                <a:gd name="T53" fmla="*/ 70 h 112"/>
                <a:gd name="T54" fmla="*/ 68 w 81"/>
                <a:gd name="T55" fmla="*/ 73 h 112"/>
                <a:gd name="T56" fmla="*/ 42 w 81"/>
                <a:gd name="T57" fmla="*/ 99 h 112"/>
                <a:gd name="T58" fmla="*/ 39 w 81"/>
                <a:gd name="T59" fmla="*/ 92 h 112"/>
                <a:gd name="T60" fmla="*/ 42 w 81"/>
                <a:gd name="T61" fmla="*/ 99 h 112"/>
                <a:gd name="T62" fmla="*/ 20 w 81"/>
                <a:gd name="T63" fmla="*/ 73 h 112"/>
                <a:gd name="T64" fmla="*/ 13 w 81"/>
                <a:gd name="T65" fmla="*/ 70 h 112"/>
                <a:gd name="T66" fmla="*/ 39 w 81"/>
                <a:gd name="T67" fmla="*/ 44 h 112"/>
                <a:gd name="T68" fmla="*/ 42 w 81"/>
                <a:gd name="T69" fmla="*/ 51 h 112"/>
                <a:gd name="T70" fmla="*/ 39 w 81"/>
                <a:gd name="T71" fmla="*/ 44 h 112"/>
                <a:gd name="T72" fmla="*/ 45 w 81"/>
                <a:gd name="T73" fmla="*/ 68 h 112"/>
                <a:gd name="T74" fmla="*/ 54 w 81"/>
                <a:gd name="T75" fmla="*/ 49 h 112"/>
                <a:gd name="T76" fmla="*/ 38 w 81"/>
                <a:gd name="T77" fmla="*/ 67 h 112"/>
                <a:gd name="T78" fmla="*/ 43 w 81"/>
                <a:gd name="T79" fmla="*/ 78 h 112"/>
                <a:gd name="T80" fmla="*/ 58 w 81"/>
                <a:gd name="T81" fmla="*/ 82 h 112"/>
                <a:gd name="T82" fmla="*/ 46 w 81"/>
                <a:gd name="T83" fmla="*/ 73 h 112"/>
                <a:gd name="T84" fmla="*/ 61 w 81"/>
                <a:gd name="T85" fmla="*/ 51 h 112"/>
                <a:gd name="T86" fmla="*/ 20 w 81"/>
                <a:gd name="T87" fmla="*/ 51 h 112"/>
                <a:gd name="T88" fmla="*/ 20 w 81"/>
                <a:gd name="T89" fmla="*/ 92 h 112"/>
                <a:gd name="T90" fmla="*/ 61 w 81"/>
                <a:gd name="T91" fmla="*/ 92 h 112"/>
                <a:gd name="T92" fmla="*/ 61 w 81"/>
                <a:gd name="T93" fmla="*/ 5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 h="112">
                  <a:moveTo>
                    <a:pt x="45" y="31"/>
                  </a:moveTo>
                  <a:cubicBezTo>
                    <a:pt x="51" y="32"/>
                    <a:pt x="57" y="34"/>
                    <a:pt x="62" y="37"/>
                  </a:cubicBezTo>
                  <a:cubicBezTo>
                    <a:pt x="68" y="31"/>
                    <a:pt x="68" y="31"/>
                    <a:pt x="68" y="31"/>
                  </a:cubicBezTo>
                  <a:cubicBezTo>
                    <a:pt x="74" y="36"/>
                    <a:pt x="74" y="36"/>
                    <a:pt x="74" y="36"/>
                  </a:cubicBezTo>
                  <a:cubicBezTo>
                    <a:pt x="69" y="42"/>
                    <a:pt x="69" y="42"/>
                    <a:pt x="69" y="42"/>
                  </a:cubicBezTo>
                  <a:cubicBezTo>
                    <a:pt x="69" y="43"/>
                    <a:pt x="69" y="43"/>
                    <a:pt x="69" y="43"/>
                  </a:cubicBezTo>
                  <a:cubicBezTo>
                    <a:pt x="77" y="50"/>
                    <a:pt x="81" y="60"/>
                    <a:pt x="81" y="72"/>
                  </a:cubicBezTo>
                  <a:cubicBezTo>
                    <a:pt x="81" y="83"/>
                    <a:pt x="77" y="93"/>
                    <a:pt x="69" y="100"/>
                  </a:cubicBezTo>
                  <a:cubicBezTo>
                    <a:pt x="62" y="108"/>
                    <a:pt x="52" y="112"/>
                    <a:pt x="41" y="112"/>
                  </a:cubicBezTo>
                  <a:cubicBezTo>
                    <a:pt x="29" y="112"/>
                    <a:pt x="19" y="108"/>
                    <a:pt x="12" y="100"/>
                  </a:cubicBezTo>
                  <a:cubicBezTo>
                    <a:pt x="5" y="93"/>
                    <a:pt x="0" y="83"/>
                    <a:pt x="0" y="72"/>
                  </a:cubicBezTo>
                  <a:cubicBezTo>
                    <a:pt x="0" y="60"/>
                    <a:pt x="5" y="50"/>
                    <a:pt x="12" y="43"/>
                  </a:cubicBezTo>
                  <a:cubicBezTo>
                    <a:pt x="18" y="37"/>
                    <a:pt x="27" y="32"/>
                    <a:pt x="36" y="31"/>
                  </a:cubicBezTo>
                  <a:cubicBezTo>
                    <a:pt x="36" y="27"/>
                    <a:pt x="36" y="27"/>
                    <a:pt x="36" y="27"/>
                  </a:cubicBezTo>
                  <a:cubicBezTo>
                    <a:pt x="29" y="27"/>
                    <a:pt x="29" y="27"/>
                    <a:pt x="29" y="27"/>
                  </a:cubicBezTo>
                  <a:cubicBezTo>
                    <a:pt x="29" y="21"/>
                    <a:pt x="29" y="21"/>
                    <a:pt x="29" y="21"/>
                  </a:cubicBezTo>
                  <a:cubicBezTo>
                    <a:pt x="29" y="21"/>
                    <a:pt x="29" y="21"/>
                    <a:pt x="28" y="21"/>
                  </a:cubicBezTo>
                  <a:cubicBezTo>
                    <a:pt x="25" y="19"/>
                    <a:pt x="22" y="15"/>
                    <a:pt x="22" y="12"/>
                  </a:cubicBezTo>
                  <a:cubicBezTo>
                    <a:pt x="22" y="8"/>
                    <a:pt x="25" y="5"/>
                    <a:pt x="28" y="3"/>
                  </a:cubicBezTo>
                  <a:cubicBezTo>
                    <a:pt x="32" y="1"/>
                    <a:pt x="36" y="0"/>
                    <a:pt x="41" y="0"/>
                  </a:cubicBezTo>
                  <a:cubicBezTo>
                    <a:pt x="45" y="0"/>
                    <a:pt x="50" y="1"/>
                    <a:pt x="53" y="3"/>
                  </a:cubicBezTo>
                  <a:cubicBezTo>
                    <a:pt x="57" y="5"/>
                    <a:pt x="59" y="8"/>
                    <a:pt x="59" y="12"/>
                  </a:cubicBezTo>
                  <a:cubicBezTo>
                    <a:pt x="59" y="15"/>
                    <a:pt x="57" y="19"/>
                    <a:pt x="53" y="21"/>
                  </a:cubicBezTo>
                  <a:cubicBezTo>
                    <a:pt x="53" y="21"/>
                    <a:pt x="52" y="21"/>
                    <a:pt x="52" y="21"/>
                  </a:cubicBezTo>
                  <a:cubicBezTo>
                    <a:pt x="52" y="27"/>
                    <a:pt x="52" y="27"/>
                    <a:pt x="52" y="27"/>
                  </a:cubicBezTo>
                  <a:cubicBezTo>
                    <a:pt x="45" y="27"/>
                    <a:pt x="45" y="27"/>
                    <a:pt x="45" y="27"/>
                  </a:cubicBezTo>
                  <a:cubicBezTo>
                    <a:pt x="45" y="31"/>
                    <a:pt x="45" y="31"/>
                    <a:pt x="45" y="31"/>
                  </a:cubicBezTo>
                  <a:close/>
                  <a:moveTo>
                    <a:pt x="29" y="15"/>
                  </a:moveTo>
                  <a:cubicBezTo>
                    <a:pt x="29" y="14"/>
                    <a:pt x="29" y="14"/>
                    <a:pt x="29" y="14"/>
                  </a:cubicBezTo>
                  <a:cubicBezTo>
                    <a:pt x="52" y="14"/>
                    <a:pt x="52" y="14"/>
                    <a:pt x="52" y="14"/>
                  </a:cubicBezTo>
                  <a:cubicBezTo>
                    <a:pt x="52" y="15"/>
                    <a:pt x="52" y="15"/>
                    <a:pt x="52" y="15"/>
                  </a:cubicBezTo>
                  <a:cubicBezTo>
                    <a:pt x="53" y="14"/>
                    <a:pt x="53" y="13"/>
                    <a:pt x="53" y="12"/>
                  </a:cubicBezTo>
                  <a:cubicBezTo>
                    <a:pt x="53" y="10"/>
                    <a:pt x="52" y="9"/>
                    <a:pt x="50" y="8"/>
                  </a:cubicBezTo>
                  <a:cubicBezTo>
                    <a:pt x="48" y="6"/>
                    <a:pt x="44" y="5"/>
                    <a:pt x="41" y="5"/>
                  </a:cubicBezTo>
                  <a:cubicBezTo>
                    <a:pt x="37" y="5"/>
                    <a:pt x="33" y="6"/>
                    <a:pt x="31" y="8"/>
                  </a:cubicBezTo>
                  <a:cubicBezTo>
                    <a:pt x="29" y="9"/>
                    <a:pt x="28" y="10"/>
                    <a:pt x="28" y="12"/>
                  </a:cubicBezTo>
                  <a:cubicBezTo>
                    <a:pt x="28" y="13"/>
                    <a:pt x="28" y="14"/>
                    <a:pt x="29" y="15"/>
                  </a:cubicBezTo>
                  <a:close/>
                  <a:moveTo>
                    <a:pt x="20" y="53"/>
                  </a:moveTo>
                  <a:cubicBezTo>
                    <a:pt x="25" y="58"/>
                    <a:pt x="25" y="58"/>
                    <a:pt x="25" y="58"/>
                  </a:cubicBezTo>
                  <a:cubicBezTo>
                    <a:pt x="27" y="56"/>
                    <a:pt x="27" y="56"/>
                    <a:pt x="27" y="56"/>
                  </a:cubicBezTo>
                  <a:cubicBezTo>
                    <a:pt x="22" y="51"/>
                    <a:pt x="22" y="51"/>
                    <a:pt x="22" y="51"/>
                  </a:cubicBezTo>
                  <a:cubicBezTo>
                    <a:pt x="20" y="53"/>
                    <a:pt x="20" y="53"/>
                    <a:pt x="20" y="53"/>
                  </a:cubicBezTo>
                  <a:close/>
                  <a:moveTo>
                    <a:pt x="22" y="92"/>
                  </a:moveTo>
                  <a:cubicBezTo>
                    <a:pt x="27" y="87"/>
                    <a:pt x="27" y="87"/>
                    <a:pt x="27" y="87"/>
                  </a:cubicBezTo>
                  <a:cubicBezTo>
                    <a:pt x="25" y="85"/>
                    <a:pt x="25" y="85"/>
                    <a:pt x="25" y="85"/>
                  </a:cubicBezTo>
                  <a:cubicBezTo>
                    <a:pt x="20" y="90"/>
                    <a:pt x="20" y="90"/>
                    <a:pt x="20" y="90"/>
                  </a:cubicBezTo>
                  <a:cubicBezTo>
                    <a:pt x="22" y="92"/>
                    <a:pt x="22" y="92"/>
                    <a:pt x="22" y="92"/>
                  </a:cubicBezTo>
                  <a:close/>
                  <a:moveTo>
                    <a:pt x="61" y="90"/>
                  </a:moveTo>
                  <a:cubicBezTo>
                    <a:pt x="56" y="85"/>
                    <a:pt x="56" y="85"/>
                    <a:pt x="56" y="85"/>
                  </a:cubicBezTo>
                  <a:cubicBezTo>
                    <a:pt x="54" y="87"/>
                    <a:pt x="54" y="87"/>
                    <a:pt x="54" y="87"/>
                  </a:cubicBezTo>
                  <a:cubicBezTo>
                    <a:pt x="59" y="92"/>
                    <a:pt x="59" y="92"/>
                    <a:pt x="59" y="92"/>
                  </a:cubicBezTo>
                  <a:cubicBezTo>
                    <a:pt x="61" y="90"/>
                    <a:pt x="61" y="90"/>
                    <a:pt x="61" y="90"/>
                  </a:cubicBezTo>
                  <a:close/>
                  <a:moveTo>
                    <a:pt x="68" y="70"/>
                  </a:moveTo>
                  <a:cubicBezTo>
                    <a:pt x="61" y="70"/>
                    <a:pt x="61" y="70"/>
                    <a:pt x="61" y="70"/>
                  </a:cubicBezTo>
                  <a:cubicBezTo>
                    <a:pt x="61" y="73"/>
                    <a:pt x="61" y="73"/>
                    <a:pt x="61" y="73"/>
                  </a:cubicBezTo>
                  <a:cubicBezTo>
                    <a:pt x="68" y="73"/>
                    <a:pt x="68" y="73"/>
                    <a:pt x="68" y="73"/>
                  </a:cubicBezTo>
                  <a:cubicBezTo>
                    <a:pt x="68" y="70"/>
                    <a:pt x="68" y="70"/>
                    <a:pt x="68" y="70"/>
                  </a:cubicBezTo>
                  <a:close/>
                  <a:moveTo>
                    <a:pt x="42" y="99"/>
                  </a:moveTo>
                  <a:cubicBezTo>
                    <a:pt x="42" y="92"/>
                    <a:pt x="42" y="92"/>
                    <a:pt x="42" y="92"/>
                  </a:cubicBezTo>
                  <a:cubicBezTo>
                    <a:pt x="39" y="92"/>
                    <a:pt x="39" y="92"/>
                    <a:pt x="39" y="92"/>
                  </a:cubicBezTo>
                  <a:cubicBezTo>
                    <a:pt x="39" y="99"/>
                    <a:pt x="39" y="99"/>
                    <a:pt x="39" y="99"/>
                  </a:cubicBezTo>
                  <a:cubicBezTo>
                    <a:pt x="42" y="99"/>
                    <a:pt x="42" y="99"/>
                    <a:pt x="42" y="99"/>
                  </a:cubicBezTo>
                  <a:close/>
                  <a:moveTo>
                    <a:pt x="13" y="73"/>
                  </a:moveTo>
                  <a:cubicBezTo>
                    <a:pt x="20" y="73"/>
                    <a:pt x="20" y="73"/>
                    <a:pt x="20" y="73"/>
                  </a:cubicBezTo>
                  <a:cubicBezTo>
                    <a:pt x="20" y="70"/>
                    <a:pt x="20" y="70"/>
                    <a:pt x="20" y="70"/>
                  </a:cubicBezTo>
                  <a:cubicBezTo>
                    <a:pt x="13" y="70"/>
                    <a:pt x="13" y="70"/>
                    <a:pt x="13" y="70"/>
                  </a:cubicBezTo>
                  <a:cubicBezTo>
                    <a:pt x="13" y="73"/>
                    <a:pt x="13" y="73"/>
                    <a:pt x="13" y="73"/>
                  </a:cubicBezTo>
                  <a:close/>
                  <a:moveTo>
                    <a:pt x="39" y="44"/>
                  </a:moveTo>
                  <a:cubicBezTo>
                    <a:pt x="39" y="51"/>
                    <a:pt x="39" y="51"/>
                    <a:pt x="39" y="51"/>
                  </a:cubicBezTo>
                  <a:cubicBezTo>
                    <a:pt x="42" y="51"/>
                    <a:pt x="42" y="51"/>
                    <a:pt x="42" y="51"/>
                  </a:cubicBezTo>
                  <a:cubicBezTo>
                    <a:pt x="42" y="44"/>
                    <a:pt x="42" y="44"/>
                    <a:pt x="42" y="44"/>
                  </a:cubicBezTo>
                  <a:cubicBezTo>
                    <a:pt x="39" y="44"/>
                    <a:pt x="39" y="44"/>
                    <a:pt x="39" y="44"/>
                  </a:cubicBezTo>
                  <a:close/>
                  <a:moveTo>
                    <a:pt x="46" y="70"/>
                  </a:moveTo>
                  <a:cubicBezTo>
                    <a:pt x="45" y="69"/>
                    <a:pt x="45" y="69"/>
                    <a:pt x="45" y="68"/>
                  </a:cubicBezTo>
                  <a:cubicBezTo>
                    <a:pt x="49" y="63"/>
                    <a:pt x="53" y="57"/>
                    <a:pt x="57" y="51"/>
                  </a:cubicBezTo>
                  <a:cubicBezTo>
                    <a:pt x="56" y="50"/>
                    <a:pt x="55" y="49"/>
                    <a:pt x="54" y="49"/>
                  </a:cubicBezTo>
                  <a:cubicBezTo>
                    <a:pt x="49" y="54"/>
                    <a:pt x="45" y="60"/>
                    <a:pt x="41" y="67"/>
                  </a:cubicBezTo>
                  <a:cubicBezTo>
                    <a:pt x="40" y="66"/>
                    <a:pt x="39" y="66"/>
                    <a:pt x="38" y="67"/>
                  </a:cubicBezTo>
                  <a:cubicBezTo>
                    <a:pt x="35" y="68"/>
                    <a:pt x="33" y="72"/>
                    <a:pt x="35" y="75"/>
                  </a:cubicBezTo>
                  <a:cubicBezTo>
                    <a:pt x="36" y="78"/>
                    <a:pt x="40" y="79"/>
                    <a:pt x="43" y="78"/>
                  </a:cubicBezTo>
                  <a:cubicBezTo>
                    <a:pt x="43" y="78"/>
                    <a:pt x="43" y="77"/>
                    <a:pt x="44" y="77"/>
                  </a:cubicBezTo>
                  <a:cubicBezTo>
                    <a:pt x="48" y="79"/>
                    <a:pt x="53" y="81"/>
                    <a:pt x="58" y="82"/>
                  </a:cubicBezTo>
                  <a:cubicBezTo>
                    <a:pt x="58" y="80"/>
                    <a:pt x="59" y="79"/>
                    <a:pt x="59" y="78"/>
                  </a:cubicBezTo>
                  <a:cubicBezTo>
                    <a:pt x="55" y="76"/>
                    <a:pt x="51" y="74"/>
                    <a:pt x="46" y="73"/>
                  </a:cubicBezTo>
                  <a:cubicBezTo>
                    <a:pt x="46" y="72"/>
                    <a:pt x="46" y="71"/>
                    <a:pt x="46" y="70"/>
                  </a:cubicBezTo>
                  <a:close/>
                  <a:moveTo>
                    <a:pt x="61" y="51"/>
                  </a:moveTo>
                  <a:cubicBezTo>
                    <a:pt x="56" y="45"/>
                    <a:pt x="49" y="42"/>
                    <a:pt x="41" y="42"/>
                  </a:cubicBezTo>
                  <a:cubicBezTo>
                    <a:pt x="32" y="42"/>
                    <a:pt x="25" y="45"/>
                    <a:pt x="20" y="51"/>
                  </a:cubicBezTo>
                  <a:cubicBezTo>
                    <a:pt x="14" y="56"/>
                    <a:pt x="11" y="63"/>
                    <a:pt x="11" y="72"/>
                  </a:cubicBezTo>
                  <a:cubicBezTo>
                    <a:pt x="11" y="80"/>
                    <a:pt x="14" y="87"/>
                    <a:pt x="20" y="92"/>
                  </a:cubicBezTo>
                  <a:cubicBezTo>
                    <a:pt x="25" y="98"/>
                    <a:pt x="32" y="101"/>
                    <a:pt x="41" y="101"/>
                  </a:cubicBezTo>
                  <a:cubicBezTo>
                    <a:pt x="49" y="101"/>
                    <a:pt x="56" y="98"/>
                    <a:pt x="61" y="92"/>
                  </a:cubicBezTo>
                  <a:cubicBezTo>
                    <a:pt x="67" y="87"/>
                    <a:pt x="70" y="80"/>
                    <a:pt x="70" y="72"/>
                  </a:cubicBezTo>
                  <a:cubicBezTo>
                    <a:pt x="70" y="63"/>
                    <a:pt x="67" y="56"/>
                    <a:pt x="61" y="51"/>
                  </a:cubicBezTo>
                  <a:close/>
                </a:path>
              </a:pathLst>
            </a:custGeom>
            <a:solidFill>
              <a:schemeClr val="bg2"/>
            </a:solidFill>
            <a:ln>
              <a:noFill/>
            </a:ln>
          </p:spPr>
          <p:txBody>
            <a:bodyPr vert="horz" wrap="square" lIns="96430" tIns="48216" rIns="96430" bIns="482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148"/>
            <p:cNvSpPr>
              <a:spLocks noEditPoints="1"/>
            </p:cNvSpPr>
            <p:nvPr/>
          </p:nvSpPr>
          <p:spPr bwMode="auto">
            <a:xfrm>
              <a:off x="8088833" y="4114063"/>
              <a:ext cx="237999" cy="265241"/>
            </a:xfrm>
            <a:custGeom>
              <a:avLst/>
              <a:gdLst>
                <a:gd name="T0" fmla="*/ 13 w 77"/>
                <a:gd name="T1" fmla="*/ 8 h 86"/>
                <a:gd name="T2" fmla="*/ 38 w 77"/>
                <a:gd name="T3" fmla="*/ 1 h 86"/>
                <a:gd name="T4" fmla="*/ 59 w 77"/>
                <a:gd name="T5" fmla="*/ 13 h 86"/>
                <a:gd name="T6" fmla="*/ 66 w 77"/>
                <a:gd name="T7" fmla="*/ 38 h 86"/>
                <a:gd name="T8" fmla="*/ 58 w 77"/>
                <a:gd name="T9" fmla="*/ 55 h 86"/>
                <a:gd name="T10" fmla="*/ 64 w 77"/>
                <a:gd name="T11" fmla="*/ 59 h 86"/>
                <a:gd name="T12" fmla="*/ 74 w 77"/>
                <a:gd name="T13" fmla="*/ 72 h 86"/>
                <a:gd name="T14" fmla="*/ 73 w 77"/>
                <a:gd name="T15" fmla="*/ 84 h 86"/>
                <a:gd name="T16" fmla="*/ 73 w 77"/>
                <a:gd name="T17" fmla="*/ 84 h 86"/>
                <a:gd name="T18" fmla="*/ 62 w 77"/>
                <a:gd name="T19" fmla="*/ 82 h 86"/>
                <a:gd name="T20" fmla="*/ 51 w 77"/>
                <a:gd name="T21" fmla="*/ 68 h 86"/>
                <a:gd name="T22" fmla="*/ 49 w 77"/>
                <a:gd name="T23" fmla="*/ 63 h 86"/>
                <a:gd name="T24" fmla="*/ 30 w 77"/>
                <a:gd name="T25" fmla="*/ 66 h 86"/>
                <a:gd name="T26" fmla="*/ 8 w 77"/>
                <a:gd name="T27" fmla="*/ 54 h 86"/>
                <a:gd name="T28" fmla="*/ 1 w 77"/>
                <a:gd name="T29" fmla="*/ 30 h 86"/>
                <a:gd name="T30" fmla="*/ 13 w 77"/>
                <a:gd name="T31" fmla="*/ 8 h 86"/>
                <a:gd name="T32" fmla="*/ 30 w 77"/>
                <a:gd name="T33" fmla="*/ 49 h 86"/>
                <a:gd name="T34" fmla="*/ 38 w 77"/>
                <a:gd name="T35" fmla="*/ 49 h 86"/>
                <a:gd name="T36" fmla="*/ 38 w 77"/>
                <a:gd name="T37" fmla="*/ 40 h 86"/>
                <a:gd name="T38" fmla="*/ 47 w 77"/>
                <a:gd name="T39" fmla="*/ 40 h 86"/>
                <a:gd name="T40" fmla="*/ 47 w 77"/>
                <a:gd name="T41" fmla="*/ 32 h 86"/>
                <a:gd name="T42" fmla="*/ 38 w 77"/>
                <a:gd name="T43" fmla="*/ 32 h 86"/>
                <a:gd name="T44" fmla="*/ 38 w 77"/>
                <a:gd name="T45" fmla="*/ 23 h 86"/>
                <a:gd name="T46" fmla="*/ 30 w 77"/>
                <a:gd name="T47" fmla="*/ 23 h 86"/>
                <a:gd name="T48" fmla="*/ 30 w 77"/>
                <a:gd name="T49" fmla="*/ 32 h 86"/>
                <a:gd name="T50" fmla="*/ 21 w 77"/>
                <a:gd name="T51" fmla="*/ 32 h 86"/>
                <a:gd name="T52" fmla="*/ 21 w 77"/>
                <a:gd name="T53" fmla="*/ 40 h 86"/>
                <a:gd name="T54" fmla="*/ 30 w 77"/>
                <a:gd name="T55" fmla="*/ 40 h 86"/>
                <a:gd name="T56" fmla="*/ 30 w 77"/>
                <a:gd name="T57" fmla="*/ 49 h 86"/>
                <a:gd name="T58" fmla="*/ 18 w 77"/>
                <a:gd name="T59" fmla="*/ 36 h 86"/>
                <a:gd name="T60" fmla="*/ 43 w 77"/>
                <a:gd name="T61" fmla="*/ 19 h 86"/>
                <a:gd name="T62" fmla="*/ 18 w 77"/>
                <a:gd name="T63" fmla="*/ 36 h 86"/>
                <a:gd name="T64" fmla="*/ 36 w 77"/>
                <a:gd name="T65" fmla="*/ 12 h 86"/>
                <a:gd name="T66" fmla="*/ 20 w 77"/>
                <a:gd name="T67" fmla="*/ 16 h 86"/>
                <a:gd name="T68" fmla="*/ 12 w 77"/>
                <a:gd name="T69" fmla="*/ 31 h 86"/>
                <a:gd name="T70" fmla="*/ 16 w 77"/>
                <a:gd name="T71" fmla="*/ 47 h 86"/>
                <a:gd name="T72" fmla="*/ 31 w 77"/>
                <a:gd name="T73" fmla="*/ 55 h 86"/>
                <a:gd name="T74" fmla="*/ 47 w 77"/>
                <a:gd name="T75" fmla="*/ 51 h 86"/>
                <a:gd name="T76" fmla="*/ 55 w 77"/>
                <a:gd name="T77" fmla="*/ 36 h 86"/>
                <a:gd name="T78" fmla="*/ 51 w 77"/>
                <a:gd name="T79" fmla="*/ 20 h 86"/>
                <a:gd name="T80" fmla="*/ 36 w 77"/>
                <a:gd name="T81" fmla="*/ 1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7" h="86">
                  <a:moveTo>
                    <a:pt x="13" y="8"/>
                  </a:moveTo>
                  <a:cubicBezTo>
                    <a:pt x="20" y="2"/>
                    <a:pt x="29" y="0"/>
                    <a:pt x="38" y="1"/>
                  </a:cubicBezTo>
                  <a:cubicBezTo>
                    <a:pt x="46" y="2"/>
                    <a:pt x="54" y="6"/>
                    <a:pt x="59" y="13"/>
                  </a:cubicBezTo>
                  <a:cubicBezTo>
                    <a:pt x="65" y="21"/>
                    <a:pt x="67" y="29"/>
                    <a:pt x="66" y="38"/>
                  </a:cubicBezTo>
                  <a:cubicBezTo>
                    <a:pt x="65" y="44"/>
                    <a:pt x="63" y="50"/>
                    <a:pt x="58" y="55"/>
                  </a:cubicBezTo>
                  <a:cubicBezTo>
                    <a:pt x="60" y="56"/>
                    <a:pt x="62" y="57"/>
                    <a:pt x="64" y="59"/>
                  </a:cubicBezTo>
                  <a:cubicBezTo>
                    <a:pt x="74" y="72"/>
                    <a:pt x="74" y="72"/>
                    <a:pt x="74" y="72"/>
                  </a:cubicBezTo>
                  <a:cubicBezTo>
                    <a:pt x="77" y="76"/>
                    <a:pt x="76" y="81"/>
                    <a:pt x="73" y="84"/>
                  </a:cubicBezTo>
                  <a:cubicBezTo>
                    <a:pt x="73" y="84"/>
                    <a:pt x="73" y="84"/>
                    <a:pt x="73" y="84"/>
                  </a:cubicBezTo>
                  <a:cubicBezTo>
                    <a:pt x="69" y="86"/>
                    <a:pt x="64" y="86"/>
                    <a:pt x="62" y="82"/>
                  </a:cubicBezTo>
                  <a:cubicBezTo>
                    <a:pt x="51" y="68"/>
                    <a:pt x="51" y="68"/>
                    <a:pt x="51" y="68"/>
                  </a:cubicBezTo>
                  <a:cubicBezTo>
                    <a:pt x="50" y="67"/>
                    <a:pt x="49" y="65"/>
                    <a:pt x="49" y="63"/>
                  </a:cubicBezTo>
                  <a:cubicBezTo>
                    <a:pt x="43" y="66"/>
                    <a:pt x="36" y="67"/>
                    <a:pt x="30" y="66"/>
                  </a:cubicBezTo>
                  <a:cubicBezTo>
                    <a:pt x="21" y="65"/>
                    <a:pt x="13" y="61"/>
                    <a:pt x="8" y="54"/>
                  </a:cubicBezTo>
                  <a:cubicBezTo>
                    <a:pt x="2" y="47"/>
                    <a:pt x="0" y="38"/>
                    <a:pt x="1" y="30"/>
                  </a:cubicBezTo>
                  <a:cubicBezTo>
                    <a:pt x="2" y="21"/>
                    <a:pt x="6" y="13"/>
                    <a:pt x="13" y="8"/>
                  </a:cubicBezTo>
                  <a:close/>
                  <a:moveTo>
                    <a:pt x="30" y="49"/>
                  </a:moveTo>
                  <a:cubicBezTo>
                    <a:pt x="38" y="49"/>
                    <a:pt x="38" y="49"/>
                    <a:pt x="38" y="49"/>
                  </a:cubicBezTo>
                  <a:cubicBezTo>
                    <a:pt x="38" y="40"/>
                    <a:pt x="38" y="40"/>
                    <a:pt x="38" y="40"/>
                  </a:cubicBezTo>
                  <a:cubicBezTo>
                    <a:pt x="47" y="40"/>
                    <a:pt x="47" y="40"/>
                    <a:pt x="47" y="40"/>
                  </a:cubicBezTo>
                  <a:cubicBezTo>
                    <a:pt x="47" y="32"/>
                    <a:pt x="47" y="32"/>
                    <a:pt x="47" y="32"/>
                  </a:cubicBezTo>
                  <a:cubicBezTo>
                    <a:pt x="38" y="32"/>
                    <a:pt x="38" y="32"/>
                    <a:pt x="38" y="32"/>
                  </a:cubicBezTo>
                  <a:cubicBezTo>
                    <a:pt x="38" y="23"/>
                    <a:pt x="38" y="23"/>
                    <a:pt x="38" y="23"/>
                  </a:cubicBezTo>
                  <a:cubicBezTo>
                    <a:pt x="30" y="23"/>
                    <a:pt x="30" y="23"/>
                    <a:pt x="30" y="23"/>
                  </a:cubicBezTo>
                  <a:cubicBezTo>
                    <a:pt x="30" y="32"/>
                    <a:pt x="30" y="32"/>
                    <a:pt x="30" y="32"/>
                  </a:cubicBezTo>
                  <a:cubicBezTo>
                    <a:pt x="21" y="32"/>
                    <a:pt x="21" y="32"/>
                    <a:pt x="21" y="32"/>
                  </a:cubicBezTo>
                  <a:cubicBezTo>
                    <a:pt x="21" y="40"/>
                    <a:pt x="21" y="40"/>
                    <a:pt x="21" y="40"/>
                  </a:cubicBezTo>
                  <a:cubicBezTo>
                    <a:pt x="30" y="40"/>
                    <a:pt x="30" y="40"/>
                    <a:pt x="30" y="40"/>
                  </a:cubicBezTo>
                  <a:cubicBezTo>
                    <a:pt x="30" y="49"/>
                    <a:pt x="30" y="49"/>
                    <a:pt x="30" y="49"/>
                  </a:cubicBezTo>
                  <a:close/>
                  <a:moveTo>
                    <a:pt x="18" y="36"/>
                  </a:moveTo>
                  <a:cubicBezTo>
                    <a:pt x="22" y="26"/>
                    <a:pt x="31" y="21"/>
                    <a:pt x="43" y="19"/>
                  </a:cubicBezTo>
                  <a:cubicBezTo>
                    <a:pt x="31" y="11"/>
                    <a:pt x="16" y="22"/>
                    <a:pt x="18" y="36"/>
                  </a:cubicBezTo>
                  <a:close/>
                  <a:moveTo>
                    <a:pt x="36" y="12"/>
                  </a:moveTo>
                  <a:cubicBezTo>
                    <a:pt x="31" y="11"/>
                    <a:pt x="25" y="13"/>
                    <a:pt x="20" y="16"/>
                  </a:cubicBezTo>
                  <a:cubicBezTo>
                    <a:pt x="15" y="20"/>
                    <a:pt x="13" y="25"/>
                    <a:pt x="12" y="31"/>
                  </a:cubicBezTo>
                  <a:cubicBezTo>
                    <a:pt x="11" y="37"/>
                    <a:pt x="13" y="42"/>
                    <a:pt x="16" y="47"/>
                  </a:cubicBezTo>
                  <a:cubicBezTo>
                    <a:pt x="20" y="52"/>
                    <a:pt x="25" y="55"/>
                    <a:pt x="31" y="55"/>
                  </a:cubicBezTo>
                  <a:cubicBezTo>
                    <a:pt x="36" y="56"/>
                    <a:pt x="42" y="55"/>
                    <a:pt x="47" y="51"/>
                  </a:cubicBezTo>
                  <a:cubicBezTo>
                    <a:pt x="52" y="47"/>
                    <a:pt x="55" y="42"/>
                    <a:pt x="55" y="36"/>
                  </a:cubicBezTo>
                  <a:cubicBezTo>
                    <a:pt x="56" y="31"/>
                    <a:pt x="54" y="25"/>
                    <a:pt x="51" y="20"/>
                  </a:cubicBezTo>
                  <a:cubicBezTo>
                    <a:pt x="47" y="15"/>
                    <a:pt x="42" y="13"/>
                    <a:pt x="36" y="12"/>
                  </a:cubicBezTo>
                  <a:close/>
                </a:path>
              </a:pathLst>
            </a:custGeom>
            <a:solidFill>
              <a:schemeClr val="bg2"/>
            </a:solidFill>
            <a:ln>
              <a:noFill/>
            </a:ln>
          </p:spPr>
          <p:txBody>
            <a:bodyPr vert="horz" wrap="square" lIns="96430" tIns="48216" rIns="96430" bIns="482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149"/>
            <p:cNvSpPr>
              <a:spLocks noEditPoints="1"/>
            </p:cNvSpPr>
            <p:nvPr/>
          </p:nvSpPr>
          <p:spPr bwMode="auto">
            <a:xfrm>
              <a:off x="3684009" y="3154356"/>
              <a:ext cx="299649" cy="299650"/>
            </a:xfrm>
            <a:custGeom>
              <a:avLst/>
              <a:gdLst>
                <a:gd name="T0" fmla="*/ 42 w 97"/>
                <a:gd name="T1" fmla="*/ 14 h 97"/>
                <a:gd name="T2" fmla="*/ 55 w 97"/>
                <a:gd name="T3" fmla="*/ 14 h 97"/>
                <a:gd name="T4" fmla="*/ 48 w 97"/>
                <a:gd name="T5" fmla="*/ 0 h 97"/>
                <a:gd name="T6" fmla="*/ 42 w 97"/>
                <a:gd name="T7" fmla="*/ 14 h 97"/>
                <a:gd name="T8" fmla="*/ 49 w 97"/>
                <a:gd name="T9" fmla="*/ 18 h 97"/>
                <a:gd name="T10" fmla="*/ 79 w 97"/>
                <a:gd name="T11" fmla="*/ 48 h 97"/>
                <a:gd name="T12" fmla="*/ 49 w 97"/>
                <a:gd name="T13" fmla="*/ 79 h 97"/>
                <a:gd name="T14" fmla="*/ 18 w 97"/>
                <a:gd name="T15" fmla="*/ 48 h 97"/>
                <a:gd name="T16" fmla="*/ 49 w 97"/>
                <a:gd name="T17" fmla="*/ 18 h 97"/>
                <a:gd name="T18" fmla="*/ 60 w 97"/>
                <a:gd name="T19" fmla="*/ 15 h 97"/>
                <a:gd name="T20" fmla="*/ 71 w 97"/>
                <a:gd name="T21" fmla="*/ 22 h 97"/>
                <a:gd name="T22" fmla="*/ 73 w 97"/>
                <a:gd name="T23" fmla="*/ 6 h 97"/>
                <a:gd name="T24" fmla="*/ 60 w 97"/>
                <a:gd name="T25" fmla="*/ 15 h 97"/>
                <a:gd name="T26" fmla="*/ 75 w 97"/>
                <a:gd name="T27" fmla="*/ 25 h 97"/>
                <a:gd name="T28" fmla="*/ 81 w 97"/>
                <a:gd name="T29" fmla="*/ 36 h 97"/>
                <a:gd name="T30" fmla="*/ 91 w 97"/>
                <a:gd name="T31" fmla="*/ 24 h 97"/>
                <a:gd name="T32" fmla="*/ 75 w 97"/>
                <a:gd name="T33" fmla="*/ 25 h 97"/>
                <a:gd name="T34" fmla="*/ 83 w 97"/>
                <a:gd name="T35" fmla="*/ 42 h 97"/>
                <a:gd name="T36" fmla="*/ 83 w 97"/>
                <a:gd name="T37" fmla="*/ 54 h 97"/>
                <a:gd name="T38" fmla="*/ 97 w 97"/>
                <a:gd name="T39" fmla="*/ 48 h 97"/>
                <a:gd name="T40" fmla="*/ 83 w 97"/>
                <a:gd name="T41" fmla="*/ 42 h 97"/>
                <a:gd name="T42" fmla="*/ 82 w 97"/>
                <a:gd name="T43" fmla="*/ 60 h 97"/>
                <a:gd name="T44" fmla="*/ 75 w 97"/>
                <a:gd name="T45" fmla="*/ 71 h 97"/>
                <a:gd name="T46" fmla="*/ 91 w 97"/>
                <a:gd name="T47" fmla="*/ 72 h 97"/>
                <a:gd name="T48" fmla="*/ 82 w 97"/>
                <a:gd name="T49" fmla="*/ 60 h 97"/>
                <a:gd name="T50" fmla="*/ 72 w 97"/>
                <a:gd name="T51" fmla="*/ 75 h 97"/>
                <a:gd name="T52" fmla="*/ 61 w 97"/>
                <a:gd name="T53" fmla="*/ 81 h 97"/>
                <a:gd name="T54" fmla="*/ 73 w 97"/>
                <a:gd name="T55" fmla="*/ 90 h 97"/>
                <a:gd name="T56" fmla="*/ 72 w 97"/>
                <a:gd name="T57" fmla="*/ 75 h 97"/>
                <a:gd name="T58" fmla="*/ 55 w 97"/>
                <a:gd name="T59" fmla="*/ 83 h 97"/>
                <a:gd name="T60" fmla="*/ 43 w 97"/>
                <a:gd name="T61" fmla="*/ 83 h 97"/>
                <a:gd name="T62" fmla="*/ 49 w 97"/>
                <a:gd name="T63" fmla="*/ 97 h 97"/>
                <a:gd name="T64" fmla="*/ 55 w 97"/>
                <a:gd name="T65" fmla="*/ 83 h 97"/>
                <a:gd name="T66" fmla="*/ 37 w 97"/>
                <a:gd name="T67" fmla="*/ 81 h 97"/>
                <a:gd name="T68" fmla="*/ 26 w 97"/>
                <a:gd name="T69" fmla="*/ 75 h 97"/>
                <a:gd name="T70" fmla="*/ 25 w 97"/>
                <a:gd name="T71" fmla="*/ 91 h 97"/>
                <a:gd name="T72" fmla="*/ 37 w 97"/>
                <a:gd name="T73" fmla="*/ 81 h 97"/>
                <a:gd name="T74" fmla="*/ 22 w 97"/>
                <a:gd name="T75" fmla="*/ 71 h 97"/>
                <a:gd name="T76" fmla="*/ 16 w 97"/>
                <a:gd name="T77" fmla="*/ 60 h 97"/>
                <a:gd name="T78" fmla="*/ 7 w 97"/>
                <a:gd name="T79" fmla="*/ 73 h 97"/>
                <a:gd name="T80" fmla="*/ 22 w 97"/>
                <a:gd name="T81" fmla="*/ 71 h 97"/>
                <a:gd name="T82" fmla="*/ 14 w 97"/>
                <a:gd name="T83" fmla="*/ 55 h 97"/>
                <a:gd name="T84" fmla="*/ 14 w 97"/>
                <a:gd name="T85" fmla="*/ 42 h 97"/>
                <a:gd name="T86" fmla="*/ 0 w 97"/>
                <a:gd name="T87" fmla="*/ 49 h 97"/>
                <a:gd name="T88" fmla="*/ 14 w 97"/>
                <a:gd name="T89" fmla="*/ 55 h 97"/>
                <a:gd name="T90" fmla="*/ 15 w 97"/>
                <a:gd name="T91" fmla="*/ 37 h 97"/>
                <a:gd name="T92" fmla="*/ 22 w 97"/>
                <a:gd name="T93" fmla="*/ 26 h 97"/>
                <a:gd name="T94" fmla="*/ 6 w 97"/>
                <a:gd name="T95" fmla="*/ 24 h 97"/>
                <a:gd name="T96" fmla="*/ 15 w 97"/>
                <a:gd name="T97" fmla="*/ 37 h 97"/>
                <a:gd name="T98" fmla="*/ 26 w 97"/>
                <a:gd name="T99" fmla="*/ 22 h 97"/>
                <a:gd name="T100" fmla="*/ 37 w 97"/>
                <a:gd name="T101" fmla="*/ 16 h 97"/>
                <a:gd name="T102" fmla="*/ 24 w 97"/>
                <a:gd name="T103" fmla="*/ 6 h 97"/>
                <a:gd name="T104" fmla="*/ 26 w 97"/>
                <a:gd name="T105" fmla="*/ 2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7" h="97">
                  <a:moveTo>
                    <a:pt x="42" y="14"/>
                  </a:moveTo>
                  <a:cubicBezTo>
                    <a:pt x="55" y="14"/>
                    <a:pt x="55" y="14"/>
                    <a:pt x="55" y="14"/>
                  </a:cubicBezTo>
                  <a:cubicBezTo>
                    <a:pt x="48" y="0"/>
                    <a:pt x="48" y="0"/>
                    <a:pt x="48" y="0"/>
                  </a:cubicBezTo>
                  <a:cubicBezTo>
                    <a:pt x="42" y="14"/>
                    <a:pt x="42" y="14"/>
                    <a:pt x="42" y="14"/>
                  </a:cubicBezTo>
                  <a:close/>
                  <a:moveTo>
                    <a:pt x="49" y="18"/>
                  </a:moveTo>
                  <a:cubicBezTo>
                    <a:pt x="65" y="18"/>
                    <a:pt x="79" y="31"/>
                    <a:pt x="79" y="48"/>
                  </a:cubicBezTo>
                  <a:cubicBezTo>
                    <a:pt x="79" y="65"/>
                    <a:pt x="65" y="79"/>
                    <a:pt x="49" y="79"/>
                  </a:cubicBezTo>
                  <a:cubicBezTo>
                    <a:pt x="32" y="79"/>
                    <a:pt x="18" y="65"/>
                    <a:pt x="18" y="48"/>
                  </a:cubicBezTo>
                  <a:cubicBezTo>
                    <a:pt x="18" y="31"/>
                    <a:pt x="32" y="18"/>
                    <a:pt x="49" y="18"/>
                  </a:cubicBezTo>
                  <a:close/>
                  <a:moveTo>
                    <a:pt x="60" y="15"/>
                  </a:moveTo>
                  <a:cubicBezTo>
                    <a:pt x="71" y="22"/>
                    <a:pt x="71" y="22"/>
                    <a:pt x="71" y="22"/>
                  </a:cubicBezTo>
                  <a:cubicBezTo>
                    <a:pt x="73" y="6"/>
                    <a:pt x="73" y="6"/>
                    <a:pt x="73" y="6"/>
                  </a:cubicBezTo>
                  <a:cubicBezTo>
                    <a:pt x="60" y="15"/>
                    <a:pt x="60" y="15"/>
                    <a:pt x="60" y="15"/>
                  </a:cubicBezTo>
                  <a:close/>
                  <a:moveTo>
                    <a:pt x="75" y="25"/>
                  </a:moveTo>
                  <a:cubicBezTo>
                    <a:pt x="81" y="36"/>
                    <a:pt x="81" y="36"/>
                    <a:pt x="81" y="36"/>
                  </a:cubicBezTo>
                  <a:cubicBezTo>
                    <a:pt x="91" y="24"/>
                    <a:pt x="91" y="24"/>
                    <a:pt x="91" y="24"/>
                  </a:cubicBezTo>
                  <a:cubicBezTo>
                    <a:pt x="75" y="25"/>
                    <a:pt x="75" y="25"/>
                    <a:pt x="75" y="25"/>
                  </a:cubicBezTo>
                  <a:close/>
                  <a:moveTo>
                    <a:pt x="83" y="42"/>
                  </a:moveTo>
                  <a:cubicBezTo>
                    <a:pt x="83" y="54"/>
                    <a:pt x="83" y="54"/>
                    <a:pt x="83" y="54"/>
                  </a:cubicBezTo>
                  <a:cubicBezTo>
                    <a:pt x="97" y="48"/>
                    <a:pt x="97" y="48"/>
                    <a:pt x="97" y="48"/>
                  </a:cubicBezTo>
                  <a:cubicBezTo>
                    <a:pt x="83" y="42"/>
                    <a:pt x="83" y="42"/>
                    <a:pt x="83" y="42"/>
                  </a:cubicBezTo>
                  <a:close/>
                  <a:moveTo>
                    <a:pt x="82" y="60"/>
                  </a:moveTo>
                  <a:cubicBezTo>
                    <a:pt x="75" y="71"/>
                    <a:pt x="75" y="71"/>
                    <a:pt x="75" y="71"/>
                  </a:cubicBezTo>
                  <a:cubicBezTo>
                    <a:pt x="91" y="72"/>
                    <a:pt x="91" y="72"/>
                    <a:pt x="91" y="72"/>
                  </a:cubicBezTo>
                  <a:cubicBezTo>
                    <a:pt x="82" y="60"/>
                    <a:pt x="82" y="60"/>
                    <a:pt x="82" y="60"/>
                  </a:cubicBezTo>
                  <a:close/>
                  <a:moveTo>
                    <a:pt x="72" y="75"/>
                  </a:moveTo>
                  <a:cubicBezTo>
                    <a:pt x="61" y="81"/>
                    <a:pt x="61" y="81"/>
                    <a:pt x="61" y="81"/>
                  </a:cubicBezTo>
                  <a:cubicBezTo>
                    <a:pt x="73" y="90"/>
                    <a:pt x="73" y="90"/>
                    <a:pt x="73" y="90"/>
                  </a:cubicBezTo>
                  <a:cubicBezTo>
                    <a:pt x="72" y="75"/>
                    <a:pt x="72" y="75"/>
                    <a:pt x="72" y="75"/>
                  </a:cubicBezTo>
                  <a:close/>
                  <a:moveTo>
                    <a:pt x="55" y="83"/>
                  </a:moveTo>
                  <a:cubicBezTo>
                    <a:pt x="43" y="83"/>
                    <a:pt x="43" y="83"/>
                    <a:pt x="43" y="83"/>
                  </a:cubicBezTo>
                  <a:cubicBezTo>
                    <a:pt x="49" y="97"/>
                    <a:pt x="49" y="97"/>
                    <a:pt x="49" y="97"/>
                  </a:cubicBezTo>
                  <a:cubicBezTo>
                    <a:pt x="55" y="83"/>
                    <a:pt x="55" y="83"/>
                    <a:pt x="55" y="83"/>
                  </a:cubicBezTo>
                  <a:close/>
                  <a:moveTo>
                    <a:pt x="37" y="81"/>
                  </a:moveTo>
                  <a:cubicBezTo>
                    <a:pt x="26" y="75"/>
                    <a:pt x="26" y="75"/>
                    <a:pt x="26" y="75"/>
                  </a:cubicBezTo>
                  <a:cubicBezTo>
                    <a:pt x="25" y="91"/>
                    <a:pt x="25" y="91"/>
                    <a:pt x="25" y="91"/>
                  </a:cubicBezTo>
                  <a:cubicBezTo>
                    <a:pt x="37" y="81"/>
                    <a:pt x="37" y="81"/>
                    <a:pt x="37" y="81"/>
                  </a:cubicBezTo>
                  <a:close/>
                  <a:moveTo>
                    <a:pt x="22" y="71"/>
                  </a:moveTo>
                  <a:cubicBezTo>
                    <a:pt x="16" y="60"/>
                    <a:pt x="16" y="60"/>
                    <a:pt x="16" y="60"/>
                  </a:cubicBezTo>
                  <a:cubicBezTo>
                    <a:pt x="7" y="73"/>
                    <a:pt x="7" y="73"/>
                    <a:pt x="7" y="73"/>
                  </a:cubicBezTo>
                  <a:cubicBezTo>
                    <a:pt x="22" y="71"/>
                    <a:pt x="22" y="71"/>
                    <a:pt x="22" y="71"/>
                  </a:cubicBezTo>
                  <a:close/>
                  <a:moveTo>
                    <a:pt x="14" y="55"/>
                  </a:moveTo>
                  <a:cubicBezTo>
                    <a:pt x="14" y="42"/>
                    <a:pt x="14" y="42"/>
                    <a:pt x="14" y="42"/>
                  </a:cubicBezTo>
                  <a:cubicBezTo>
                    <a:pt x="0" y="49"/>
                    <a:pt x="0" y="49"/>
                    <a:pt x="0" y="49"/>
                  </a:cubicBezTo>
                  <a:cubicBezTo>
                    <a:pt x="14" y="55"/>
                    <a:pt x="14" y="55"/>
                    <a:pt x="14" y="55"/>
                  </a:cubicBezTo>
                  <a:close/>
                  <a:moveTo>
                    <a:pt x="15" y="37"/>
                  </a:moveTo>
                  <a:cubicBezTo>
                    <a:pt x="22" y="26"/>
                    <a:pt x="22" y="26"/>
                    <a:pt x="22" y="26"/>
                  </a:cubicBezTo>
                  <a:cubicBezTo>
                    <a:pt x="6" y="24"/>
                    <a:pt x="6" y="24"/>
                    <a:pt x="6" y="24"/>
                  </a:cubicBezTo>
                  <a:cubicBezTo>
                    <a:pt x="15" y="37"/>
                    <a:pt x="15" y="37"/>
                    <a:pt x="15" y="37"/>
                  </a:cubicBezTo>
                  <a:close/>
                  <a:moveTo>
                    <a:pt x="26" y="22"/>
                  </a:moveTo>
                  <a:cubicBezTo>
                    <a:pt x="37" y="16"/>
                    <a:pt x="37" y="16"/>
                    <a:pt x="37" y="16"/>
                  </a:cubicBezTo>
                  <a:cubicBezTo>
                    <a:pt x="24" y="6"/>
                    <a:pt x="24" y="6"/>
                    <a:pt x="24" y="6"/>
                  </a:cubicBezTo>
                  <a:lnTo>
                    <a:pt x="26" y="22"/>
                  </a:lnTo>
                  <a:close/>
                </a:path>
              </a:pathLst>
            </a:custGeom>
            <a:solidFill>
              <a:schemeClr val="bg2"/>
            </a:solidFill>
            <a:ln>
              <a:noFill/>
            </a:ln>
          </p:spPr>
          <p:txBody>
            <a:bodyPr vert="horz" wrap="square" lIns="96430" tIns="48216" rIns="96430" bIns="482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150"/>
            <p:cNvSpPr>
              <a:spLocks noEditPoints="1"/>
            </p:cNvSpPr>
            <p:nvPr/>
          </p:nvSpPr>
          <p:spPr bwMode="auto">
            <a:xfrm>
              <a:off x="5030106" y="1859022"/>
              <a:ext cx="245168" cy="299650"/>
            </a:xfrm>
            <a:custGeom>
              <a:avLst/>
              <a:gdLst>
                <a:gd name="T0" fmla="*/ 36 w 79"/>
                <a:gd name="T1" fmla="*/ 27 h 97"/>
                <a:gd name="T2" fmla="*/ 40 w 79"/>
                <a:gd name="T3" fmla="*/ 1 h 97"/>
                <a:gd name="T4" fmla="*/ 46 w 79"/>
                <a:gd name="T5" fmla="*/ 5 h 97"/>
                <a:gd name="T6" fmla="*/ 41 w 79"/>
                <a:gd name="T7" fmla="*/ 27 h 97"/>
                <a:gd name="T8" fmla="*/ 39 w 79"/>
                <a:gd name="T9" fmla="*/ 27 h 97"/>
                <a:gd name="T10" fmla="*/ 36 w 79"/>
                <a:gd name="T11" fmla="*/ 27 h 97"/>
                <a:gd name="T12" fmla="*/ 38 w 79"/>
                <a:gd name="T13" fmla="*/ 67 h 97"/>
                <a:gd name="T14" fmla="*/ 34 w 79"/>
                <a:gd name="T15" fmla="*/ 58 h 97"/>
                <a:gd name="T16" fmla="*/ 29 w 79"/>
                <a:gd name="T17" fmla="*/ 64 h 97"/>
                <a:gd name="T18" fmla="*/ 38 w 79"/>
                <a:gd name="T19" fmla="*/ 67 h 97"/>
                <a:gd name="T20" fmla="*/ 41 w 79"/>
                <a:gd name="T21" fmla="*/ 67 h 97"/>
                <a:gd name="T22" fmla="*/ 46 w 79"/>
                <a:gd name="T23" fmla="*/ 58 h 97"/>
                <a:gd name="T24" fmla="*/ 50 w 79"/>
                <a:gd name="T25" fmla="*/ 64 h 97"/>
                <a:gd name="T26" fmla="*/ 41 w 79"/>
                <a:gd name="T27" fmla="*/ 67 h 97"/>
                <a:gd name="T28" fmla="*/ 40 w 79"/>
                <a:gd name="T29" fmla="*/ 94 h 97"/>
                <a:gd name="T30" fmla="*/ 25 w 79"/>
                <a:gd name="T31" fmla="*/ 96 h 97"/>
                <a:gd name="T32" fmla="*/ 16 w 79"/>
                <a:gd name="T33" fmla="*/ 89 h 97"/>
                <a:gd name="T34" fmla="*/ 10 w 79"/>
                <a:gd name="T35" fmla="*/ 81 h 97"/>
                <a:gd name="T36" fmla="*/ 5 w 79"/>
                <a:gd name="T37" fmla="*/ 72 h 97"/>
                <a:gd name="T38" fmla="*/ 0 w 79"/>
                <a:gd name="T39" fmla="*/ 55 h 97"/>
                <a:gd name="T40" fmla="*/ 7 w 79"/>
                <a:gd name="T41" fmla="*/ 37 h 97"/>
                <a:gd name="T42" fmla="*/ 22 w 79"/>
                <a:gd name="T43" fmla="*/ 30 h 97"/>
                <a:gd name="T44" fmla="*/ 40 w 79"/>
                <a:gd name="T45" fmla="*/ 31 h 97"/>
                <a:gd name="T46" fmla="*/ 57 w 79"/>
                <a:gd name="T47" fmla="*/ 30 h 97"/>
                <a:gd name="T48" fmla="*/ 72 w 79"/>
                <a:gd name="T49" fmla="*/ 37 h 97"/>
                <a:gd name="T50" fmla="*/ 79 w 79"/>
                <a:gd name="T51" fmla="*/ 55 h 97"/>
                <a:gd name="T52" fmla="*/ 74 w 79"/>
                <a:gd name="T53" fmla="*/ 72 h 97"/>
                <a:gd name="T54" fmla="*/ 69 w 79"/>
                <a:gd name="T55" fmla="*/ 81 h 97"/>
                <a:gd name="T56" fmla="*/ 63 w 79"/>
                <a:gd name="T57" fmla="*/ 89 h 97"/>
                <a:gd name="T58" fmla="*/ 54 w 79"/>
                <a:gd name="T59" fmla="*/ 96 h 97"/>
                <a:gd name="T60" fmla="*/ 40 w 79"/>
                <a:gd name="T61" fmla="*/ 94 h 97"/>
                <a:gd name="T62" fmla="*/ 29 w 79"/>
                <a:gd name="T63" fmla="*/ 86 h 97"/>
                <a:gd name="T64" fmla="*/ 24 w 79"/>
                <a:gd name="T65" fmla="*/ 82 h 97"/>
                <a:gd name="T66" fmla="*/ 19 w 79"/>
                <a:gd name="T67" fmla="*/ 75 h 97"/>
                <a:gd name="T68" fmla="*/ 15 w 79"/>
                <a:gd name="T69" fmla="*/ 68 h 97"/>
                <a:gd name="T70" fmla="*/ 11 w 79"/>
                <a:gd name="T71" fmla="*/ 56 h 97"/>
                <a:gd name="T72" fmla="*/ 16 w 79"/>
                <a:gd name="T73" fmla="*/ 45 h 97"/>
                <a:gd name="T74" fmla="*/ 25 w 79"/>
                <a:gd name="T75" fmla="*/ 40 h 97"/>
                <a:gd name="T76" fmla="*/ 39 w 79"/>
                <a:gd name="T77" fmla="*/ 41 h 97"/>
                <a:gd name="T78" fmla="*/ 40 w 79"/>
                <a:gd name="T79" fmla="*/ 41 h 97"/>
                <a:gd name="T80" fmla="*/ 40 w 79"/>
                <a:gd name="T81" fmla="*/ 41 h 97"/>
                <a:gd name="T82" fmla="*/ 54 w 79"/>
                <a:gd name="T83" fmla="*/ 40 h 97"/>
                <a:gd name="T84" fmla="*/ 63 w 79"/>
                <a:gd name="T85" fmla="*/ 45 h 97"/>
                <a:gd name="T86" fmla="*/ 68 w 79"/>
                <a:gd name="T87" fmla="*/ 56 h 97"/>
                <a:gd name="T88" fmla="*/ 64 w 79"/>
                <a:gd name="T89" fmla="*/ 68 h 97"/>
                <a:gd name="T90" fmla="*/ 60 w 79"/>
                <a:gd name="T91" fmla="*/ 75 h 97"/>
                <a:gd name="T92" fmla="*/ 55 w 79"/>
                <a:gd name="T93" fmla="*/ 82 h 97"/>
                <a:gd name="T94" fmla="*/ 50 w 79"/>
                <a:gd name="T95" fmla="*/ 86 h 97"/>
                <a:gd name="T96" fmla="*/ 41 w 79"/>
                <a:gd name="T97" fmla="*/ 83 h 97"/>
                <a:gd name="T98" fmla="*/ 40 w 79"/>
                <a:gd name="T99" fmla="*/ 83 h 97"/>
                <a:gd name="T100" fmla="*/ 38 w 79"/>
                <a:gd name="T101" fmla="*/ 83 h 97"/>
                <a:gd name="T102" fmla="*/ 29 w 79"/>
                <a:gd name="T103" fmla="*/ 86 h 97"/>
                <a:gd name="T104" fmla="*/ 43 w 79"/>
                <a:gd name="T105" fmla="*/ 15 h 97"/>
                <a:gd name="T106" fmla="*/ 45 w 79"/>
                <a:gd name="T107" fmla="*/ 13 h 97"/>
                <a:gd name="T108" fmla="*/ 65 w 79"/>
                <a:gd name="T109" fmla="*/ 10 h 97"/>
                <a:gd name="T110" fmla="*/ 44 w 79"/>
                <a:gd name="T111" fmla="*/ 20 h 97"/>
                <a:gd name="T112" fmla="*/ 59 w 79"/>
                <a:gd name="T113" fmla="*/ 23 h 97"/>
                <a:gd name="T114" fmla="*/ 78 w 79"/>
                <a:gd name="T115" fmla="*/ 11 h 97"/>
                <a:gd name="T116" fmla="*/ 54 w 79"/>
                <a:gd name="T117" fmla="*/ 3 h 97"/>
                <a:gd name="T118" fmla="*/ 43 w 79"/>
                <a:gd name="T119" fmla="*/ 1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9" h="97">
                  <a:moveTo>
                    <a:pt x="36" y="27"/>
                  </a:moveTo>
                  <a:cubicBezTo>
                    <a:pt x="33" y="18"/>
                    <a:pt x="30" y="8"/>
                    <a:pt x="40" y="1"/>
                  </a:cubicBezTo>
                  <a:cubicBezTo>
                    <a:pt x="46" y="5"/>
                    <a:pt x="46" y="5"/>
                    <a:pt x="46" y="5"/>
                  </a:cubicBezTo>
                  <a:cubicBezTo>
                    <a:pt x="38" y="11"/>
                    <a:pt x="39" y="20"/>
                    <a:pt x="41" y="27"/>
                  </a:cubicBezTo>
                  <a:cubicBezTo>
                    <a:pt x="40" y="27"/>
                    <a:pt x="40" y="27"/>
                    <a:pt x="39" y="27"/>
                  </a:cubicBezTo>
                  <a:cubicBezTo>
                    <a:pt x="38" y="27"/>
                    <a:pt x="37" y="27"/>
                    <a:pt x="36" y="27"/>
                  </a:cubicBezTo>
                  <a:close/>
                  <a:moveTo>
                    <a:pt x="38" y="67"/>
                  </a:moveTo>
                  <a:cubicBezTo>
                    <a:pt x="38" y="67"/>
                    <a:pt x="38" y="59"/>
                    <a:pt x="34" y="58"/>
                  </a:cubicBezTo>
                  <a:cubicBezTo>
                    <a:pt x="30" y="58"/>
                    <a:pt x="28" y="62"/>
                    <a:pt x="29" y="64"/>
                  </a:cubicBezTo>
                  <a:cubicBezTo>
                    <a:pt x="30" y="66"/>
                    <a:pt x="38" y="67"/>
                    <a:pt x="38" y="67"/>
                  </a:cubicBezTo>
                  <a:close/>
                  <a:moveTo>
                    <a:pt x="41" y="67"/>
                  </a:moveTo>
                  <a:cubicBezTo>
                    <a:pt x="41" y="67"/>
                    <a:pt x="42" y="59"/>
                    <a:pt x="46" y="58"/>
                  </a:cubicBezTo>
                  <a:cubicBezTo>
                    <a:pt x="50" y="58"/>
                    <a:pt x="52" y="62"/>
                    <a:pt x="50" y="64"/>
                  </a:cubicBezTo>
                  <a:cubicBezTo>
                    <a:pt x="49" y="66"/>
                    <a:pt x="41" y="67"/>
                    <a:pt x="41" y="67"/>
                  </a:cubicBezTo>
                  <a:close/>
                  <a:moveTo>
                    <a:pt x="40" y="94"/>
                  </a:moveTo>
                  <a:cubicBezTo>
                    <a:pt x="33" y="97"/>
                    <a:pt x="29" y="97"/>
                    <a:pt x="25" y="96"/>
                  </a:cubicBezTo>
                  <a:cubicBezTo>
                    <a:pt x="21" y="95"/>
                    <a:pt x="19" y="93"/>
                    <a:pt x="16" y="89"/>
                  </a:cubicBezTo>
                  <a:cubicBezTo>
                    <a:pt x="14" y="86"/>
                    <a:pt x="12" y="83"/>
                    <a:pt x="10" y="81"/>
                  </a:cubicBezTo>
                  <a:cubicBezTo>
                    <a:pt x="8" y="78"/>
                    <a:pt x="7" y="75"/>
                    <a:pt x="5" y="72"/>
                  </a:cubicBezTo>
                  <a:cubicBezTo>
                    <a:pt x="3" y="67"/>
                    <a:pt x="0" y="61"/>
                    <a:pt x="0" y="55"/>
                  </a:cubicBezTo>
                  <a:cubicBezTo>
                    <a:pt x="0" y="48"/>
                    <a:pt x="1" y="42"/>
                    <a:pt x="7" y="37"/>
                  </a:cubicBezTo>
                  <a:cubicBezTo>
                    <a:pt x="11" y="33"/>
                    <a:pt x="16" y="31"/>
                    <a:pt x="22" y="30"/>
                  </a:cubicBezTo>
                  <a:cubicBezTo>
                    <a:pt x="27" y="29"/>
                    <a:pt x="33" y="29"/>
                    <a:pt x="40" y="31"/>
                  </a:cubicBezTo>
                  <a:cubicBezTo>
                    <a:pt x="46" y="29"/>
                    <a:pt x="52" y="29"/>
                    <a:pt x="57" y="30"/>
                  </a:cubicBezTo>
                  <a:cubicBezTo>
                    <a:pt x="63" y="31"/>
                    <a:pt x="68" y="33"/>
                    <a:pt x="72" y="37"/>
                  </a:cubicBezTo>
                  <a:cubicBezTo>
                    <a:pt x="78" y="42"/>
                    <a:pt x="79" y="48"/>
                    <a:pt x="79" y="55"/>
                  </a:cubicBezTo>
                  <a:cubicBezTo>
                    <a:pt x="79" y="61"/>
                    <a:pt x="76" y="67"/>
                    <a:pt x="74" y="72"/>
                  </a:cubicBezTo>
                  <a:cubicBezTo>
                    <a:pt x="72" y="75"/>
                    <a:pt x="71" y="78"/>
                    <a:pt x="69" y="81"/>
                  </a:cubicBezTo>
                  <a:cubicBezTo>
                    <a:pt x="67" y="83"/>
                    <a:pt x="65" y="86"/>
                    <a:pt x="63" y="89"/>
                  </a:cubicBezTo>
                  <a:cubicBezTo>
                    <a:pt x="60" y="93"/>
                    <a:pt x="58" y="95"/>
                    <a:pt x="54" y="96"/>
                  </a:cubicBezTo>
                  <a:cubicBezTo>
                    <a:pt x="50" y="97"/>
                    <a:pt x="46" y="97"/>
                    <a:pt x="40" y="94"/>
                  </a:cubicBezTo>
                  <a:close/>
                  <a:moveTo>
                    <a:pt x="29" y="86"/>
                  </a:moveTo>
                  <a:cubicBezTo>
                    <a:pt x="27" y="86"/>
                    <a:pt x="26" y="84"/>
                    <a:pt x="24" y="82"/>
                  </a:cubicBezTo>
                  <a:cubicBezTo>
                    <a:pt x="22" y="80"/>
                    <a:pt x="21" y="77"/>
                    <a:pt x="19" y="75"/>
                  </a:cubicBezTo>
                  <a:cubicBezTo>
                    <a:pt x="18" y="73"/>
                    <a:pt x="17" y="71"/>
                    <a:pt x="15" y="68"/>
                  </a:cubicBezTo>
                  <a:cubicBezTo>
                    <a:pt x="13" y="64"/>
                    <a:pt x="12" y="60"/>
                    <a:pt x="11" y="56"/>
                  </a:cubicBezTo>
                  <a:cubicBezTo>
                    <a:pt x="11" y="52"/>
                    <a:pt x="12" y="48"/>
                    <a:pt x="16" y="45"/>
                  </a:cubicBezTo>
                  <a:cubicBezTo>
                    <a:pt x="18" y="42"/>
                    <a:pt x="21" y="41"/>
                    <a:pt x="25" y="40"/>
                  </a:cubicBezTo>
                  <a:cubicBezTo>
                    <a:pt x="29" y="40"/>
                    <a:pt x="34" y="40"/>
                    <a:pt x="39" y="41"/>
                  </a:cubicBezTo>
                  <a:cubicBezTo>
                    <a:pt x="40" y="41"/>
                    <a:pt x="40" y="41"/>
                    <a:pt x="40" y="41"/>
                  </a:cubicBezTo>
                  <a:cubicBezTo>
                    <a:pt x="40" y="41"/>
                    <a:pt x="40" y="41"/>
                    <a:pt x="40" y="41"/>
                  </a:cubicBezTo>
                  <a:cubicBezTo>
                    <a:pt x="45" y="40"/>
                    <a:pt x="50" y="40"/>
                    <a:pt x="54" y="40"/>
                  </a:cubicBezTo>
                  <a:cubicBezTo>
                    <a:pt x="58" y="41"/>
                    <a:pt x="61" y="42"/>
                    <a:pt x="63" y="45"/>
                  </a:cubicBezTo>
                  <a:cubicBezTo>
                    <a:pt x="67" y="48"/>
                    <a:pt x="68" y="52"/>
                    <a:pt x="68" y="56"/>
                  </a:cubicBezTo>
                  <a:cubicBezTo>
                    <a:pt x="67" y="60"/>
                    <a:pt x="66" y="64"/>
                    <a:pt x="64" y="68"/>
                  </a:cubicBezTo>
                  <a:cubicBezTo>
                    <a:pt x="62" y="71"/>
                    <a:pt x="61" y="73"/>
                    <a:pt x="60" y="75"/>
                  </a:cubicBezTo>
                  <a:cubicBezTo>
                    <a:pt x="58" y="77"/>
                    <a:pt x="57" y="80"/>
                    <a:pt x="55" y="82"/>
                  </a:cubicBezTo>
                  <a:cubicBezTo>
                    <a:pt x="53" y="84"/>
                    <a:pt x="52" y="86"/>
                    <a:pt x="50" y="86"/>
                  </a:cubicBezTo>
                  <a:cubicBezTo>
                    <a:pt x="48" y="87"/>
                    <a:pt x="45" y="86"/>
                    <a:pt x="41" y="83"/>
                  </a:cubicBezTo>
                  <a:cubicBezTo>
                    <a:pt x="40" y="83"/>
                    <a:pt x="40" y="83"/>
                    <a:pt x="40" y="83"/>
                  </a:cubicBezTo>
                  <a:cubicBezTo>
                    <a:pt x="38" y="83"/>
                    <a:pt x="38" y="83"/>
                    <a:pt x="38" y="83"/>
                  </a:cubicBezTo>
                  <a:cubicBezTo>
                    <a:pt x="34" y="86"/>
                    <a:pt x="31" y="87"/>
                    <a:pt x="29" y="86"/>
                  </a:cubicBezTo>
                  <a:close/>
                  <a:moveTo>
                    <a:pt x="43" y="15"/>
                  </a:moveTo>
                  <a:cubicBezTo>
                    <a:pt x="44" y="14"/>
                    <a:pt x="44" y="14"/>
                    <a:pt x="45" y="13"/>
                  </a:cubicBezTo>
                  <a:cubicBezTo>
                    <a:pt x="52" y="11"/>
                    <a:pt x="65" y="10"/>
                    <a:pt x="65" y="10"/>
                  </a:cubicBezTo>
                  <a:cubicBezTo>
                    <a:pt x="58" y="12"/>
                    <a:pt x="49" y="15"/>
                    <a:pt x="44" y="20"/>
                  </a:cubicBezTo>
                  <a:cubicBezTo>
                    <a:pt x="47" y="22"/>
                    <a:pt x="51" y="25"/>
                    <a:pt x="59" y="23"/>
                  </a:cubicBezTo>
                  <a:cubicBezTo>
                    <a:pt x="68" y="22"/>
                    <a:pt x="78" y="11"/>
                    <a:pt x="78" y="11"/>
                  </a:cubicBezTo>
                  <a:cubicBezTo>
                    <a:pt x="78" y="11"/>
                    <a:pt x="62" y="0"/>
                    <a:pt x="54" y="3"/>
                  </a:cubicBezTo>
                  <a:cubicBezTo>
                    <a:pt x="48" y="5"/>
                    <a:pt x="44" y="11"/>
                    <a:pt x="43" y="15"/>
                  </a:cubicBezTo>
                  <a:close/>
                </a:path>
              </a:pathLst>
            </a:custGeom>
            <a:solidFill>
              <a:schemeClr val="bg2"/>
            </a:solidFill>
            <a:ln>
              <a:noFill/>
            </a:ln>
          </p:spPr>
          <p:txBody>
            <a:bodyPr vert="horz" wrap="square" lIns="96430" tIns="48216" rIns="96430" bIns="482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151"/>
            <p:cNvSpPr>
              <a:spLocks noEditPoints="1"/>
            </p:cNvSpPr>
            <p:nvPr/>
          </p:nvSpPr>
          <p:spPr bwMode="auto">
            <a:xfrm>
              <a:off x="7453812" y="2537454"/>
              <a:ext cx="310531" cy="388598"/>
            </a:xfrm>
            <a:custGeom>
              <a:avLst/>
              <a:gdLst>
                <a:gd name="T0" fmla="*/ 49 w 83"/>
                <a:gd name="T1" fmla="*/ 71 h 104"/>
                <a:gd name="T2" fmla="*/ 43 w 83"/>
                <a:gd name="T3" fmla="*/ 71 h 104"/>
                <a:gd name="T4" fmla="*/ 60 w 83"/>
                <a:gd name="T5" fmla="*/ 99 h 104"/>
                <a:gd name="T6" fmla="*/ 69 w 83"/>
                <a:gd name="T7" fmla="*/ 104 h 104"/>
                <a:gd name="T8" fmla="*/ 77 w 83"/>
                <a:gd name="T9" fmla="*/ 69 h 104"/>
                <a:gd name="T10" fmla="*/ 78 w 83"/>
                <a:gd name="T11" fmla="*/ 27 h 104"/>
                <a:gd name="T12" fmla="*/ 52 w 83"/>
                <a:gd name="T13" fmla="*/ 35 h 104"/>
                <a:gd name="T14" fmla="*/ 32 w 83"/>
                <a:gd name="T15" fmla="*/ 38 h 104"/>
                <a:gd name="T16" fmla="*/ 24 w 83"/>
                <a:gd name="T17" fmla="*/ 37 h 104"/>
                <a:gd name="T18" fmla="*/ 8 w 83"/>
                <a:gd name="T19" fmla="*/ 54 h 104"/>
                <a:gd name="T20" fmla="*/ 12 w 83"/>
                <a:gd name="T21" fmla="*/ 90 h 104"/>
                <a:gd name="T22" fmla="*/ 20 w 83"/>
                <a:gd name="T23" fmla="*/ 104 h 104"/>
                <a:gd name="T24" fmla="*/ 41 w 83"/>
                <a:gd name="T25" fmla="*/ 104 h 104"/>
                <a:gd name="T26" fmla="*/ 42 w 83"/>
                <a:gd name="T27" fmla="*/ 0 h 104"/>
                <a:gd name="T28" fmla="*/ 59 w 83"/>
                <a:gd name="T29" fmla="*/ 17 h 104"/>
                <a:gd name="T30" fmla="*/ 42 w 83"/>
                <a:gd name="T31" fmla="*/ 35 h 104"/>
                <a:gd name="T32" fmla="*/ 25 w 83"/>
                <a:gd name="T33" fmla="*/ 17 h 104"/>
                <a:gd name="T34" fmla="*/ 42 w 83"/>
                <a:gd name="T35" fmla="*/ 0 h 104"/>
                <a:gd name="T36" fmla="*/ 52 w 83"/>
                <a:gd name="T37" fmla="*/ 17 h 104"/>
                <a:gd name="T38" fmla="*/ 42 w 83"/>
                <a:gd name="T39" fmla="*/ 27 h 104"/>
                <a:gd name="T40" fmla="*/ 32 w 83"/>
                <a:gd name="T41" fmla="*/ 17 h 104"/>
                <a:gd name="T42" fmla="*/ 42 w 83"/>
                <a:gd name="T43" fmla="*/ 8 h 104"/>
                <a:gd name="T44" fmla="*/ 41 w 83"/>
                <a:gd name="T45" fmla="*/ 57 h 104"/>
                <a:gd name="T46" fmla="*/ 41 w 83"/>
                <a:gd name="T47" fmla="*/ 85 h 104"/>
                <a:gd name="T48" fmla="*/ 41 w 83"/>
                <a:gd name="T49" fmla="*/ 57 h 104"/>
                <a:gd name="T50" fmla="*/ 21 w 83"/>
                <a:gd name="T51" fmla="*/ 54 h 104"/>
                <a:gd name="T52" fmla="*/ 29 w 83"/>
                <a:gd name="T53" fmla="*/ 48 h 104"/>
                <a:gd name="T54" fmla="*/ 33 w 83"/>
                <a:gd name="T55" fmla="*/ 53 h 104"/>
                <a:gd name="T56" fmla="*/ 27 w 83"/>
                <a:gd name="T57" fmla="*/ 54 h 104"/>
                <a:gd name="T58" fmla="*/ 25 w 83"/>
                <a:gd name="T59" fmla="*/ 57 h 104"/>
                <a:gd name="T60" fmla="*/ 62 w 83"/>
                <a:gd name="T61" fmla="*/ 57 h 104"/>
                <a:gd name="T62" fmla="*/ 58 w 83"/>
                <a:gd name="T63" fmla="*/ 55 h 104"/>
                <a:gd name="T64" fmla="*/ 54 w 83"/>
                <a:gd name="T65" fmla="*/ 53 h 104"/>
                <a:gd name="T66" fmla="*/ 49 w 83"/>
                <a:gd name="T67" fmla="*/ 49 h 104"/>
                <a:gd name="T68" fmla="*/ 59 w 83"/>
                <a:gd name="T69" fmla="*/ 50 h 104"/>
                <a:gd name="T70" fmla="*/ 62 w 83"/>
                <a:gd name="T71" fmla="*/ 57 h 104"/>
                <a:gd name="T72" fmla="*/ 39 w 83"/>
                <a:gd name="T73" fmla="*/ 71 h 104"/>
                <a:gd name="T74" fmla="*/ 33 w 83"/>
                <a:gd name="T75" fmla="*/ 7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3" h="104">
                  <a:moveTo>
                    <a:pt x="46" y="66"/>
                  </a:moveTo>
                  <a:cubicBezTo>
                    <a:pt x="48" y="66"/>
                    <a:pt x="49" y="69"/>
                    <a:pt x="49" y="71"/>
                  </a:cubicBezTo>
                  <a:cubicBezTo>
                    <a:pt x="49" y="74"/>
                    <a:pt x="48" y="76"/>
                    <a:pt x="46" y="76"/>
                  </a:cubicBezTo>
                  <a:cubicBezTo>
                    <a:pt x="45" y="76"/>
                    <a:pt x="43" y="74"/>
                    <a:pt x="43" y="71"/>
                  </a:cubicBezTo>
                  <a:cubicBezTo>
                    <a:pt x="43" y="69"/>
                    <a:pt x="45" y="66"/>
                    <a:pt x="46" y="66"/>
                  </a:cubicBezTo>
                  <a:close/>
                  <a:moveTo>
                    <a:pt x="60" y="99"/>
                  </a:moveTo>
                  <a:cubicBezTo>
                    <a:pt x="62" y="104"/>
                    <a:pt x="62" y="104"/>
                    <a:pt x="62" y="104"/>
                  </a:cubicBezTo>
                  <a:cubicBezTo>
                    <a:pt x="69" y="104"/>
                    <a:pt x="69" y="104"/>
                    <a:pt x="69" y="104"/>
                  </a:cubicBezTo>
                  <a:cubicBezTo>
                    <a:pt x="69" y="91"/>
                    <a:pt x="69" y="91"/>
                    <a:pt x="69" y="91"/>
                  </a:cubicBezTo>
                  <a:cubicBezTo>
                    <a:pt x="74" y="85"/>
                    <a:pt x="77" y="77"/>
                    <a:pt x="77" y="69"/>
                  </a:cubicBezTo>
                  <a:cubicBezTo>
                    <a:pt x="77" y="64"/>
                    <a:pt x="76" y="59"/>
                    <a:pt x="74" y="54"/>
                  </a:cubicBezTo>
                  <a:cubicBezTo>
                    <a:pt x="80" y="48"/>
                    <a:pt x="83" y="37"/>
                    <a:pt x="78" y="27"/>
                  </a:cubicBezTo>
                  <a:cubicBezTo>
                    <a:pt x="70" y="28"/>
                    <a:pt x="63" y="32"/>
                    <a:pt x="58" y="37"/>
                  </a:cubicBezTo>
                  <a:cubicBezTo>
                    <a:pt x="57" y="36"/>
                    <a:pt x="54" y="36"/>
                    <a:pt x="52" y="35"/>
                  </a:cubicBezTo>
                  <a:cubicBezTo>
                    <a:pt x="51" y="38"/>
                    <a:pt x="51" y="38"/>
                    <a:pt x="51" y="38"/>
                  </a:cubicBezTo>
                  <a:cubicBezTo>
                    <a:pt x="44" y="37"/>
                    <a:pt x="40" y="37"/>
                    <a:pt x="32" y="38"/>
                  </a:cubicBezTo>
                  <a:cubicBezTo>
                    <a:pt x="31" y="35"/>
                    <a:pt x="31" y="35"/>
                    <a:pt x="31" y="35"/>
                  </a:cubicBezTo>
                  <a:cubicBezTo>
                    <a:pt x="29" y="35"/>
                    <a:pt x="26" y="36"/>
                    <a:pt x="24" y="37"/>
                  </a:cubicBezTo>
                  <a:cubicBezTo>
                    <a:pt x="20" y="32"/>
                    <a:pt x="12" y="28"/>
                    <a:pt x="5" y="27"/>
                  </a:cubicBezTo>
                  <a:cubicBezTo>
                    <a:pt x="0" y="37"/>
                    <a:pt x="3" y="48"/>
                    <a:pt x="8" y="54"/>
                  </a:cubicBezTo>
                  <a:cubicBezTo>
                    <a:pt x="6" y="59"/>
                    <a:pt x="5" y="63"/>
                    <a:pt x="5" y="69"/>
                  </a:cubicBezTo>
                  <a:cubicBezTo>
                    <a:pt x="5" y="77"/>
                    <a:pt x="8" y="84"/>
                    <a:pt x="12" y="90"/>
                  </a:cubicBezTo>
                  <a:cubicBezTo>
                    <a:pt x="13" y="104"/>
                    <a:pt x="13" y="104"/>
                    <a:pt x="13" y="104"/>
                  </a:cubicBezTo>
                  <a:cubicBezTo>
                    <a:pt x="20" y="104"/>
                    <a:pt x="20" y="104"/>
                    <a:pt x="20" y="104"/>
                  </a:cubicBezTo>
                  <a:cubicBezTo>
                    <a:pt x="22" y="99"/>
                    <a:pt x="22" y="99"/>
                    <a:pt x="22" y="99"/>
                  </a:cubicBezTo>
                  <a:cubicBezTo>
                    <a:pt x="27" y="102"/>
                    <a:pt x="34" y="104"/>
                    <a:pt x="41" y="104"/>
                  </a:cubicBezTo>
                  <a:cubicBezTo>
                    <a:pt x="48" y="104"/>
                    <a:pt x="55" y="102"/>
                    <a:pt x="60" y="99"/>
                  </a:cubicBezTo>
                  <a:close/>
                  <a:moveTo>
                    <a:pt x="42" y="0"/>
                  </a:moveTo>
                  <a:cubicBezTo>
                    <a:pt x="47" y="0"/>
                    <a:pt x="51" y="2"/>
                    <a:pt x="54" y="5"/>
                  </a:cubicBezTo>
                  <a:cubicBezTo>
                    <a:pt x="57" y="8"/>
                    <a:pt x="59" y="13"/>
                    <a:pt x="59" y="17"/>
                  </a:cubicBezTo>
                  <a:cubicBezTo>
                    <a:pt x="59" y="22"/>
                    <a:pt x="57" y="26"/>
                    <a:pt x="54" y="30"/>
                  </a:cubicBezTo>
                  <a:cubicBezTo>
                    <a:pt x="51" y="33"/>
                    <a:pt x="47" y="35"/>
                    <a:pt x="42" y="35"/>
                  </a:cubicBezTo>
                  <a:cubicBezTo>
                    <a:pt x="37" y="35"/>
                    <a:pt x="33" y="33"/>
                    <a:pt x="30" y="30"/>
                  </a:cubicBezTo>
                  <a:cubicBezTo>
                    <a:pt x="27" y="26"/>
                    <a:pt x="25" y="22"/>
                    <a:pt x="25" y="17"/>
                  </a:cubicBezTo>
                  <a:cubicBezTo>
                    <a:pt x="25" y="13"/>
                    <a:pt x="27" y="8"/>
                    <a:pt x="30" y="5"/>
                  </a:cubicBezTo>
                  <a:cubicBezTo>
                    <a:pt x="33" y="2"/>
                    <a:pt x="37" y="0"/>
                    <a:pt x="42" y="0"/>
                  </a:cubicBezTo>
                  <a:close/>
                  <a:moveTo>
                    <a:pt x="49" y="10"/>
                  </a:moveTo>
                  <a:cubicBezTo>
                    <a:pt x="51" y="12"/>
                    <a:pt x="52" y="15"/>
                    <a:pt x="52" y="17"/>
                  </a:cubicBezTo>
                  <a:cubicBezTo>
                    <a:pt x="52" y="20"/>
                    <a:pt x="51" y="23"/>
                    <a:pt x="49" y="24"/>
                  </a:cubicBezTo>
                  <a:cubicBezTo>
                    <a:pt x="47" y="26"/>
                    <a:pt x="45" y="27"/>
                    <a:pt x="42" y="27"/>
                  </a:cubicBezTo>
                  <a:cubicBezTo>
                    <a:pt x="39" y="27"/>
                    <a:pt x="37" y="26"/>
                    <a:pt x="35" y="24"/>
                  </a:cubicBezTo>
                  <a:cubicBezTo>
                    <a:pt x="33" y="23"/>
                    <a:pt x="32" y="20"/>
                    <a:pt x="32" y="17"/>
                  </a:cubicBezTo>
                  <a:cubicBezTo>
                    <a:pt x="32" y="15"/>
                    <a:pt x="33" y="12"/>
                    <a:pt x="35" y="10"/>
                  </a:cubicBezTo>
                  <a:cubicBezTo>
                    <a:pt x="37" y="9"/>
                    <a:pt x="39" y="8"/>
                    <a:pt x="42" y="8"/>
                  </a:cubicBezTo>
                  <a:cubicBezTo>
                    <a:pt x="45" y="8"/>
                    <a:pt x="47" y="9"/>
                    <a:pt x="49" y="10"/>
                  </a:cubicBezTo>
                  <a:close/>
                  <a:moveTo>
                    <a:pt x="41" y="57"/>
                  </a:moveTo>
                  <a:cubicBezTo>
                    <a:pt x="33" y="57"/>
                    <a:pt x="27" y="64"/>
                    <a:pt x="27" y="71"/>
                  </a:cubicBezTo>
                  <a:cubicBezTo>
                    <a:pt x="27" y="79"/>
                    <a:pt x="33" y="85"/>
                    <a:pt x="41" y="85"/>
                  </a:cubicBezTo>
                  <a:cubicBezTo>
                    <a:pt x="49" y="85"/>
                    <a:pt x="55" y="79"/>
                    <a:pt x="55" y="71"/>
                  </a:cubicBezTo>
                  <a:cubicBezTo>
                    <a:pt x="55" y="64"/>
                    <a:pt x="49" y="57"/>
                    <a:pt x="41" y="57"/>
                  </a:cubicBezTo>
                  <a:close/>
                  <a:moveTo>
                    <a:pt x="21" y="57"/>
                  </a:moveTo>
                  <a:cubicBezTo>
                    <a:pt x="21" y="56"/>
                    <a:pt x="21" y="55"/>
                    <a:pt x="21" y="54"/>
                  </a:cubicBezTo>
                  <a:cubicBezTo>
                    <a:pt x="22" y="52"/>
                    <a:pt x="23" y="51"/>
                    <a:pt x="24" y="50"/>
                  </a:cubicBezTo>
                  <a:cubicBezTo>
                    <a:pt x="26" y="49"/>
                    <a:pt x="27" y="49"/>
                    <a:pt x="29" y="48"/>
                  </a:cubicBezTo>
                  <a:cubicBezTo>
                    <a:pt x="31" y="48"/>
                    <a:pt x="32" y="49"/>
                    <a:pt x="34" y="49"/>
                  </a:cubicBezTo>
                  <a:cubicBezTo>
                    <a:pt x="33" y="53"/>
                    <a:pt x="33" y="53"/>
                    <a:pt x="33" y="53"/>
                  </a:cubicBezTo>
                  <a:cubicBezTo>
                    <a:pt x="31" y="53"/>
                    <a:pt x="30" y="53"/>
                    <a:pt x="29" y="53"/>
                  </a:cubicBezTo>
                  <a:cubicBezTo>
                    <a:pt x="28" y="53"/>
                    <a:pt x="27" y="53"/>
                    <a:pt x="27" y="54"/>
                  </a:cubicBezTo>
                  <a:cubicBezTo>
                    <a:pt x="26" y="54"/>
                    <a:pt x="26" y="54"/>
                    <a:pt x="25" y="55"/>
                  </a:cubicBezTo>
                  <a:cubicBezTo>
                    <a:pt x="25" y="56"/>
                    <a:pt x="25" y="56"/>
                    <a:pt x="25" y="57"/>
                  </a:cubicBezTo>
                  <a:cubicBezTo>
                    <a:pt x="21" y="57"/>
                    <a:pt x="21" y="57"/>
                    <a:pt x="21" y="57"/>
                  </a:cubicBezTo>
                  <a:close/>
                  <a:moveTo>
                    <a:pt x="62" y="57"/>
                  </a:moveTo>
                  <a:cubicBezTo>
                    <a:pt x="58" y="57"/>
                    <a:pt x="58" y="57"/>
                    <a:pt x="58" y="57"/>
                  </a:cubicBezTo>
                  <a:cubicBezTo>
                    <a:pt x="58" y="56"/>
                    <a:pt x="58" y="56"/>
                    <a:pt x="58" y="55"/>
                  </a:cubicBezTo>
                  <a:cubicBezTo>
                    <a:pt x="57" y="54"/>
                    <a:pt x="57" y="54"/>
                    <a:pt x="56" y="54"/>
                  </a:cubicBezTo>
                  <a:cubicBezTo>
                    <a:pt x="56" y="53"/>
                    <a:pt x="55" y="53"/>
                    <a:pt x="54" y="53"/>
                  </a:cubicBezTo>
                  <a:cubicBezTo>
                    <a:pt x="53" y="53"/>
                    <a:pt x="51" y="53"/>
                    <a:pt x="50" y="53"/>
                  </a:cubicBezTo>
                  <a:cubicBezTo>
                    <a:pt x="49" y="49"/>
                    <a:pt x="49" y="49"/>
                    <a:pt x="49" y="49"/>
                  </a:cubicBezTo>
                  <a:cubicBezTo>
                    <a:pt x="50" y="49"/>
                    <a:pt x="52" y="48"/>
                    <a:pt x="54" y="48"/>
                  </a:cubicBezTo>
                  <a:cubicBezTo>
                    <a:pt x="56" y="49"/>
                    <a:pt x="57" y="49"/>
                    <a:pt x="59" y="50"/>
                  </a:cubicBezTo>
                  <a:cubicBezTo>
                    <a:pt x="60" y="51"/>
                    <a:pt x="61" y="52"/>
                    <a:pt x="62" y="54"/>
                  </a:cubicBezTo>
                  <a:cubicBezTo>
                    <a:pt x="62" y="55"/>
                    <a:pt x="62" y="56"/>
                    <a:pt x="62" y="57"/>
                  </a:cubicBezTo>
                  <a:close/>
                  <a:moveTo>
                    <a:pt x="36" y="66"/>
                  </a:moveTo>
                  <a:cubicBezTo>
                    <a:pt x="37" y="66"/>
                    <a:pt x="39" y="69"/>
                    <a:pt x="39" y="71"/>
                  </a:cubicBezTo>
                  <a:cubicBezTo>
                    <a:pt x="39" y="74"/>
                    <a:pt x="37" y="76"/>
                    <a:pt x="36" y="76"/>
                  </a:cubicBezTo>
                  <a:cubicBezTo>
                    <a:pt x="34" y="76"/>
                    <a:pt x="33" y="74"/>
                    <a:pt x="33" y="71"/>
                  </a:cubicBezTo>
                  <a:cubicBezTo>
                    <a:pt x="33" y="69"/>
                    <a:pt x="34" y="66"/>
                    <a:pt x="36" y="66"/>
                  </a:cubicBezTo>
                  <a:close/>
                </a:path>
              </a:pathLst>
            </a:custGeom>
            <a:solidFill>
              <a:schemeClr val="bg2"/>
            </a:solidFill>
            <a:ln>
              <a:noFill/>
            </a:ln>
          </p:spPr>
          <p:txBody>
            <a:bodyPr vert="horz" wrap="square" lIns="96430" tIns="48216" rIns="96430" bIns="482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152"/>
            <p:cNvSpPr>
              <a:spLocks noEditPoints="1"/>
            </p:cNvSpPr>
            <p:nvPr/>
          </p:nvSpPr>
          <p:spPr bwMode="auto">
            <a:xfrm>
              <a:off x="5944618" y="1978825"/>
              <a:ext cx="343494" cy="329615"/>
            </a:xfrm>
            <a:custGeom>
              <a:avLst/>
              <a:gdLst>
                <a:gd name="T0" fmla="*/ 80 w 198"/>
                <a:gd name="T1" fmla="*/ 39 h 190"/>
                <a:gd name="T2" fmla="*/ 32 w 198"/>
                <a:gd name="T3" fmla="*/ 39 h 190"/>
                <a:gd name="T4" fmla="*/ 24 w 198"/>
                <a:gd name="T5" fmla="*/ 52 h 190"/>
                <a:gd name="T6" fmla="*/ 32 w 198"/>
                <a:gd name="T7" fmla="*/ 65 h 190"/>
                <a:gd name="T8" fmla="*/ 80 w 198"/>
                <a:gd name="T9" fmla="*/ 65 h 190"/>
                <a:gd name="T10" fmla="*/ 80 w 198"/>
                <a:gd name="T11" fmla="*/ 39 h 190"/>
                <a:gd name="T12" fmla="*/ 80 w 198"/>
                <a:gd name="T13" fmla="*/ 39 h 190"/>
                <a:gd name="T14" fmla="*/ 114 w 198"/>
                <a:gd name="T15" fmla="*/ 65 h 190"/>
                <a:gd name="T16" fmla="*/ 170 w 198"/>
                <a:gd name="T17" fmla="*/ 65 h 190"/>
                <a:gd name="T18" fmla="*/ 177 w 198"/>
                <a:gd name="T19" fmla="*/ 65 h 190"/>
                <a:gd name="T20" fmla="*/ 179 w 198"/>
                <a:gd name="T21" fmla="*/ 69 h 190"/>
                <a:gd name="T22" fmla="*/ 194 w 198"/>
                <a:gd name="T23" fmla="*/ 93 h 190"/>
                <a:gd name="T24" fmla="*/ 198 w 198"/>
                <a:gd name="T25" fmla="*/ 99 h 190"/>
                <a:gd name="T26" fmla="*/ 194 w 198"/>
                <a:gd name="T27" fmla="*/ 103 h 190"/>
                <a:gd name="T28" fmla="*/ 179 w 198"/>
                <a:gd name="T29" fmla="*/ 127 h 190"/>
                <a:gd name="T30" fmla="*/ 177 w 198"/>
                <a:gd name="T31" fmla="*/ 134 h 190"/>
                <a:gd name="T32" fmla="*/ 170 w 198"/>
                <a:gd name="T33" fmla="*/ 134 h 190"/>
                <a:gd name="T34" fmla="*/ 114 w 198"/>
                <a:gd name="T35" fmla="*/ 134 h 190"/>
                <a:gd name="T36" fmla="*/ 114 w 198"/>
                <a:gd name="T37" fmla="*/ 164 h 190"/>
                <a:gd name="T38" fmla="*/ 164 w 198"/>
                <a:gd name="T39" fmla="*/ 164 h 190"/>
                <a:gd name="T40" fmla="*/ 164 w 198"/>
                <a:gd name="T41" fmla="*/ 190 h 190"/>
                <a:gd name="T42" fmla="*/ 37 w 198"/>
                <a:gd name="T43" fmla="*/ 190 h 190"/>
                <a:gd name="T44" fmla="*/ 37 w 198"/>
                <a:gd name="T45" fmla="*/ 164 h 190"/>
                <a:gd name="T46" fmla="*/ 82 w 198"/>
                <a:gd name="T47" fmla="*/ 164 h 190"/>
                <a:gd name="T48" fmla="*/ 82 w 198"/>
                <a:gd name="T49" fmla="*/ 86 h 190"/>
                <a:gd name="T50" fmla="*/ 26 w 198"/>
                <a:gd name="T51" fmla="*/ 86 h 190"/>
                <a:gd name="T52" fmla="*/ 19 w 198"/>
                <a:gd name="T53" fmla="*/ 86 h 190"/>
                <a:gd name="T54" fmla="*/ 17 w 198"/>
                <a:gd name="T55" fmla="*/ 80 h 190"/>
                <a:gd name="T56" fmla="*/ 2 w 198"/>
                <a:gd name="T57" fmla="*/ 56 h 190"/>
                <a:gd name="T58" fmla="*/ 0 w 198"/>
                <a:gd name="T59" fmla="*/ 52 h 190"/>
                <a:gd name="T60" fmla="*/ 2 w 198"/>
                <a:gd name="T61" fmla="*/ 45 h 190"/>
                <a:gd name="T62" fmla="*/ 17 w 198"/>
                <a:gd name="T63" fmla="*/ 21 h 190"/>
                <a:gd name="T64" fmla="*/ 19 w 198"/>
                <a:gd name="T65" fmla="*/ 17 h 190"/>
                <a:gd name="T66" fmla="*/ 26 w 198"/>
                <a:gd name="T67" fmla="*/ 17 h 190"/>
                <a:gd name="T68" fmla="*/ 82 w 198"/>
                <a:gd name="T69" fmla="*/ 17 h 190"/>
                <a:gd name="T70" fmla="*/ 82 w 198"/>
                <a:gd name="T71" fmla="*/ 13 h 190"/>
                <a:gd name="T72" fmla="*/ 99 w 198"/>
                <a:gd name="T73" fmla="*/ 0 h 190"/>
                <a:gd name="T74" fmla="*/ 114 w 198"/>
                <a:gd name="T75" fmla="*/ 13 h 190"/>
                <a:gd name="T76" fmla="*/ 114 w 198"/>
                <a:gd name="T77" fmla="*/ 65 h 190"/>
                <a:gd name="T78" fmla="*/ 114 w 198"/>
                <a:gd name="T79" fmla="*/ 65 h 190"/>
                <a:gd name="T80" fmla="*/ 166 w 198"/>
                <a:gd name="T81" fmla="*/ 84 h 190"/>
                <a:gd name="T82" fmla="*/ 116 w 198"/>
                <a:gd name="T83" fmla="*/ 84 h 190"/>
                <a:gd name="T84" fmla="*/ 116 w 198"/>
                <a:gd name="T85" fmla="*/ 112 h 190"/>
                <a:gd name="T86" fmla="*/ 166 w 198"/>
                <a:gd name="T87" fmla="*/ 112 h 190"/>
                <a:gd name="T88" fmla="*/ 175 w 198"/>
                <a:gd name="T89" fmla="*/ 99 h 190"/>
                <a:gd name="T90" fmla="*/ 166 w 198"/>
                <a:gd name="T91" fmla="*/ 8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8" h="190">
                  <a:moveTo>
                    <a:pt x="80" y="39"/>
                  </a:moveTo>
                  <a:lnTo>
                    <a:pt x="32" y="39"/>
                  </a:lnTo>
                  <a:lnTo>
                    <a:pt x="24" y="52"/>
                  </a:lnTo>
                  <a:lnTo>
                    <a:pt x="32" y="65"/>
                  </a:lnTo>
                  <a:lnTo>
                    <a:pt x="80" y="65"/>
                  </a:lnTo>
                  <a:lnTo>
                    <a:pt x="80" y="39"/>
                  </a:lnTo>
                  <a:lnTo>
                    <a:pt x="80" y="39"/>
                  </a:lnTo>
                  <a:close/>
                  <a:moveTo>
                    <a:pt x="114" y="65"/>
                  </a:moveTo>
                  <a:lnTo>
                    <a:pt x="170" y="65"/>
                  </a:lnTo>
                  <a:lnTo>
                    <a:pt x="177" y="65"/>
                  </a:lnTo>
                  <a:lnTo>
                    <a:pt x="179" y="69"/>
                  </a:lnTo>
                  <a:lnTo>
                    <a:pt x="194" y="93"/>
                  </a:lnTo>
                  <a:lnTo>
                    <a:pt x="198" y="99"/>
                  </a:lnTo>
                  <a:lnTo>
                    <a:pt x="194" y="103"/>
                  </a:lnTo>
                  <a:lnTo>
                    <a:pt x="179" y="127"/>
                  </a:lnTo>
                  <a:lnTo>
                    <a:pt x="177" y="134"/>
                  </a:lnTo>
                  <a:lnTo>
                    <a:pt x="170" y="134"/>
                  </a:lnTo>
                  <a:lnTo>
                    <a:pt x="114" y="134"/>
                  </a:lnTo>
                  <a:lnTo>
                    <a:pt x="114" y="164"/>
                  </a:lnTo>
                  <a:lnTo>
                    <a:pt x="164" y="164"/>
                  </a:lnTo>
                  <a:lnTo>
                    <a:pt x="164" y="190"/>
                  </a:lnTo>
                  <a:lnTo>
                    <a:pt x="37" y="190"/>
                  </a:lnTo>
                  <a:lnTo>
                    <a:pt x="37" y="164"/>
                  </a:lnTo>
                  <a:lnTo>
                    <a:pt x="82" y="164"/>
                  </a:lnTo>
                  <a:lnTo>
                    <a:pt x="82" y="86"/>
                  </a:lnTo>
                  <a:lnTo>
                    <a:pt x="26" y="86"/>
                  </a:lnTo>
                  <a:lnTo>
                    <a:pt x="19" y="86"/>
                  </a:lnTo>
                  <a:lnTo>
                    <a:pt x="17" y="80"/>
                  </a:lnTo>
                  <a:lnTo>
                    <a:pt x="2" y="56"/>
                  </a:lnTo>
                  <a:lnTo>
                    <a:pt x="0" y="52"/>
                  </a:lnTo>
                  <a:lnTo>
                    <a:pt x="2" y="45"/>
                  </a:lnTo>
                  <a:lnTo>
                    <a:pt x="17" y="21"/>
                  </a:lnTo>
                  <a:lnTo>
                    <a:pt x="19" y="17"/>
                  </a:lnTo>
                  <a:lnTo>
                    <a:pt x="26" y="17"/>
                  </a:lnTo>
                  <a:lnTo>
                    <a:pt x="82" y="17"/>
                  </a:lnTo>
                  <a:lnTo>
                    <a:pt x="82" y="13"/>
                  </a:lnTo>
                  <a:lnTo>
                    <a:pt x="99" y="0"/>
                  </a:lnTo>
                  <a:lnTo>
                    <a:pt x="114" y="13"/>
                  </a:lnTo>
                  <a:lnTo>
                    <a:pt x="114" y="65"/>
                  </a:lnTo>
                  <a:lnTo>
                    <a:pt x="114" y="65"/>
                  </a:lnTo>
                  <a:close/>
                  <a:moveTo>
                    <a:pt x="166" y="84"/>
                  </a:moveTo>
                  <a:lnTo>
                    <a:pt x="116" y="84"/>
                  </a:lnTo>
                  <a:lnTo>
                    <a:pt x="116" y="112"/>
                  </a:lnTo>
                  <a:lnTo>
                    <a:pt x="166" y="112"/>
                  </a:lnTo>
                  <a:lnTo>
                    <a:pt x="175" y="99"/>
                  </a:lnTo>
                  <a:lnTo>
                    <a:pt x="166" y="84"/>
                  </a:lnTo>
                  <a:close/>
                </a:path>
              </a:pathLst>
            </a:custGeom>
            <a:solidFill>
              <a:schemeClr val="bg2"/>
            </a:solidFill>
            <a:ln>
              <a:noFill/>
            </a:ln>
          </p:spPr>
          <p:txBody>
            <a:bodyPr vert="horz" wrap="square" lIns="96430" tIns="48216" rIns="96430" bIns="482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153"/>
            <p:cNvSpPr>
              <a:spLocks noEditPoints="1"/>
            </p:cNvSpPr>
            <p:nvPr/>
          </p:nvSpPr>
          <p:spPr bwMode="auto">
            <a:xfrm>
              <a:off x="6875882" y="1890215"/>
              <a:ext cx="253770" cy="248036"/>
            </a:xfrm>
            <a:custGeom>
              <a:avLst/>
              <a:gdLst>
                <a:gd name="T0" fmla="*/ 74 w 82"/>
                <a:gd name="T1" fmla="*/ 6 h 80"/>
                <a:gd name="T2" fmla="*/ 67 w 82"/>
                <a:gd name="T3" fmla="*/ 27 h 80"/>
                <a:gd name="T4" fmla="*/ 65 w 82"/>
                <a:gd name="T5" fmla="*/ 30 h 80"/>
                <a:gd name="T6" fmla="*/ 75 w 82"/>
                <a:gd name="T7" fmla="*/ 71 h 80"/>
                <a:gd name="T8" fmla="*/ 66 w 82"/>
                <a:gd name="T9" fmla="*/ 80 h 80"/>
                <a:gd name="T10" fmla="*/ 44 w 82"/>
                <a:gd name="T11" fmla="*/ 50 h 80"/>
                <a:gd name="T12" fmla="*/ 36 w 82"/>
                <a:gd name="T13" fmla="*/ 57 h 80"/>
                <a:gd name="T14" fmla="*/ 39 w 82"/>
                <a:gd name="T15" fmla="*/ 70 h 80"/>
                <a:gd name="T16" fmla="*/ 34 w 82"/>
                <a:gd name="T17" fmla="*/ 75 h 80"/>
                <a:gd name="T18" fmla="*/ 26 w 82"/>
                <a:gd name="T19" fmla="*/ 61 h 80"/>
                <a:gd name="T20" fmla="*/ 21 w 82"/>
                <a:gd name="T21" fmla="*/ 67 h 80"/>
                <a:gd name="T22" fmla="*/ 16 w 82"/>
                <a:gd name="T23" fmla="*/ 62 h 80"/>
                <a:gd name="T24" fmla="*/ 21 w 82"/>
                <a:gd name="T25" fmla="*/ 57 h 80"/>
                <a:gd name="T26" fmla="*/ 7 w 82"/>
                <a:gd name="T27" fmla="*/ 50 h 80"/>
                <a:gd name="T28" fmla="*/ 12 w 82"/>
                <a:gd name="T29" fmla="*/ 44 h 80"/>
                <a:gd name="T30" fmla="*/ 25 w 82"/>
                <a:gd name="T31" fmla="*/ 47 h 80"/>
                <a:gd name="T32" fmla="*/ 32 w 82"/>
                <a:gd name="T33" fmla="*/ 39 h 80"/>
                <a:gd name="T34" fmla="*/ 0 w 82"/>
                <a:gd name="T35" fmla="*/ 18 h 80"/>
                <a:gd name="T36" fmla="*/ 9 w 82"/>
                <a:gd name="T37" fmla="*/ 8 h 80"/>
                <a:gd name="T38" fmla="*/ 51 w 82"/>
                <a:gd name="T39" fmla="*/ 16 h 80"/>
                <a:gd name="T40" fmla="*/ 53 w 82"/>
                <a:gd name="T41" fmla="*/ 13 h 80"/>
                <a:gd name="T42" fmla="*/ 74 w 82"/>
                <a:gd name="T43" fmla="*/ 6 h 80"/>
                <a:gd name="T44" fmla="*/ 82 w 82"/>
                <a:gd name="T45" fmla="*/ 50 h 80"/>
                <a:gd name="T46" fmla="*/ 74 w 82"/>
                <a:gd name="T47" fmla="*/ 42 h 80"/>
                <a:gd name="T48" fmla="*/ 72 w 82"/>
                <a:gd name="T49" fmla="*/ 44 h 80"/>
                <a:gd name="T50" fmla="*/ 76 w 82"/>
                <a:gd name="T51" fmla="*/ 57 h 80"/>
                <a:gd name="T52" fmla="*/ 82 w 82"/>
                <a:gd name="T53" fmla="*/ 50 h 80"/>
                <a:gd name="T54" fmla="*/ 29 w 82"/>
                <a:gd name="T55" fmla="*/ 0 h 80"/>
                <a:gd name="T56" fmla="*/ 23 w 82"/>
                <a:gd name="T57" fmla="*/ 7 h 80"/>
                <a:gd name="T58" fmla="*/ 36 w 82"/>
                <a:gd name="T59" fmla="*/ 10 h 80"/>
                <a:gd name="T60" fmla="*/ 37 w 82"/>
                <a:gd name="T61" fmla="*/ 8 h 80"/>
                <a:gd name="T62" fmla="*/ 29 w 82"/>
                <a:gd name="T6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80">
                  <a:moveTo>
                    <a:pt x="74" y="6"/>
                  </a:moveTo>
                  <a:cubicBezTo>
                    <a:pt x="76" y="15"/>
                    <a:pt x="74" y="21"/>
                    <a:pt x="67" y="27"/>
                  </a:cubicBezTo>
                  <a:cubicBezTo>
                    <a:pt x="65" y="30"/>
                    <a:pt x="65" y="30"/>
                    <a:pt x="65" y="30"/>
                  </a:cubicBezTo>
                  <a:cubicBezTo>
                    <a:pt x="75" y="71"/>
                    <a:pt x="75" y="71"/>
                    <a:pt x="75" y="71"/>
                  </a:cubicBezTo>
                  <a:cubicBezTo>
                    <a:pt x="66" y="80"/>
                    <a:pt x="66" y="80"/>
                    <a:pt x="66" y="80"/>
                  </a:cubicBezTo>
                  <a:cubicBezTo>
                    <a:pt x="44" y="50"/>
                    <a:pt x="44" y="50"/>
                    <a:pt x="44" y="50"/>
                  </a:cubicBezTo>
                  <a:cubicBezTo>
                    <a:pt x="36" y="57"/>
                    <a:pt x="36" y="57"/>
                    <a:pt x="36" y="57"/>
                  </a:cubicBezTo>
                  <a:cubicBezTo>
                    <a:pt x="39" y="70"/>
                    <a:pt x="39" y="70"/>
                    <a:pt x="39" y="70"/>
                  </a:cubicBezTo>
                  <a:cubicBezTo>
                    <a:pt x="34" y="75"/>
                    <a:pt x="34" y="75"/>
                    <a:pt x="34" y="75"/>
                  </a:cubicBezTo>
                  <a:cubicBezTo>
                    <a:pt x="26" y="61"/>
                    <a:pt x="26" y="61"/>
                    <a:pt x="26" y="61"/>
                  </a:cubicBezTo>
                  <a:cubicBezTo>
                    <a:pt x="21" y="67"/>
                    <a:pt x="21" y="67"/>
                    <a:pt x="21" y="67"/>
                  </a:cubicBezTo>
                  <a:cubicBezTo>
                    <a:pt x="16" y="62"/>
                    <a:pt x="16" y="62"/>
                    <a:pt x="16" y="62"/>
                  </a:cubicBezTo>
                  <a:cubicBezTo>
                    <a:pt x="21" y="57"/>
                    <a:pt x="21" y="57"/>
                    <a:pt x="21" y="57"/>
                  </a:cubicBezTo>
                  <a:cubicBezTo>
                    <a:pt x="7" y="50"/>
                    <a:pt x="7" y="50"/>
                    <a:pt x="7" y="50"/>
                  </a:cubicBezTo>
                  <a:cubicBezTo>
                    <a:pt x="12" y="44"/>
                    <a:pt x="12" y="44"/>
                    <a:pt x="12" y="44"/>
                  </a:cubicBezTo>
                  <a:cubicBezTo>
                    <a:pt x="25" y="47"/>
                    <a:pt x="25" y="47"/>
                    <a:pt x="25" y="47"/>
                  </a:cubicBezTo>
                  <a:cubicBezTo>
                    <a:pt x="32" y="39"/>
                    <a:pt x="32" y="39"/>
                    <a:pt x="32" y="39"/>
                  </a:cubicBezTo>
                  <a:cubicBezTo>
                    <a:pt x="0" y="18"/>
                    <a:pt x="0" y="18"/>
                    <a:pt x="0" y="18"/>
                  </a:cubicBezTo>
                  <a:cubicBezTo>
                    <a:pt x="9" y="8"/>
                    <a:pt x="9" y="8"/>
                    <a:pt x="9" y="8"/>
                  </a:cubicBezTo>
                  <a:cubicBezTo>
                    <a:pt x="51" y="16"/>
                    <a:pt x="51" y="16"/>
                    <a:pt x="51" y="16"/>
                  </a:cubicBezTo>
                  <a:cubicBezTo>
                    <a:pt x="53" y="13"/>
                    <a:pt x="53" y="13"/>
                    <a:pt x="53" y="13"/>
                  </a:cubicBezTo>
                  <a:cubicBezTo>
                    <a:pt x="60" y="5"/>
                    <a:pt x="67" y="4"/>
                    <a:pt x="74" y="6"/>
                  </a:cubicBezTo>
                  <a:close/>
                  <a:moveTo>
                    <a:pt x="82" y="50"/>
                  </a:moveTo>
                  <a:cubicBezTo>
                    <a:pt x="74" y="42"/>
                    <a:pt x="74" y="42"/>
                    <a:pt x="74" y="42"/>
                  </a:cubicBezTo>
                  <a:cubicBezTo>
                    <a:pt x="72" y="44"/>
                    <a:pt x="72" y="44"/>
                    <a:pt x="72" y="44"/>
                  </a:cubicBezTo>
                  <a:cubicBezTo>
                    <a:pt x="76" y="57"/>
                    <a:pt x="76" y="57"/>
                    <a:pt x="76" y="57"/>
                  </a:cubicBezTo>
                  <a:cubicBezTo>
                    <a:pt x="82" y="50"/>
                    <a:pt x="82" y="50"/>
                    <a:pt x="82" y="50"/>
                  </a:cubicBezTo>
                  <a:close/>
                  <a:moveTo>
                    <a:pt x="29" y="0"/>
                  </a:moveTo>
                  <a:cubicBezTo>
                    <a:pt x="23" y="7"/>
                    <a:pt x="23" y="7"/>
                    <a:pt x="23" y="7"/>
                  </a:cubicBezTo>
                  <a:cubicBezTo>
                    <a:pt x="36" y="10"/>
                    <a:pt x="36" y="10"/>
                    <a:pt x="36" y="10"/>
                  </a:cubicBezTo>
                  <a:cubicBezTo>
                    <a:pt x="37" y="8"/>
                    <a:pt x="37" y="8"/>
                    <a:pt x="37" y="8"/>
                  </a:cubicBezTo>
                  <a:lnTo>
                    <a:pt x="29" y="0"/>
                  </a:lnTo>
                  <a:close/>
                </a:path>
              </a:pathLst>
            </a:custGeom>
            <a:solidFill>
              <a:schemeClr val="bg2"/>
            </a:solidFill>
            <a:ln>
              <a:noFill/>
            </a:ln>
          </p:spPr>
          <p:txBody>
            <a:bodyPr vert="horz" wrap="square" lIns="96430" tIns="48216" rIns="96430" bIns="482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154"/>
            <p:cNvSpPr>
              <a:spLocks noEditPoints="1"/>
            </p:cNvSpPr>
            <p:nvPr/>
          </p:nvSpPr>
          <p:spPr bwMode="auto">
            <a:xfrm>
              <a:off x="8262006" y="3187331"/>
              <a:ext cx="237999" cy="288180"/>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2"/>
            </a:solidFill>
            <a:ln>
              <a:noFill/>
            </a:ln>
          </p:spPr>
          <p:txBody>
            <a:bodyPr vert="horz" wrap="square" lIns="96430" tIns="48216" rIns="96430" bIns="482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155"/>
            <p:cNvSpPr>
              <a:spLocks noEditPoints="1"/>
            </p:cNvSpPr>
            <p:nvPr/>
          </p:nvSpPr>
          <p:spPr bwMode="auto">
            <a:xfrm>
              <a:off x="3855843" y="4017374"/>
              <a:ext cx="338245" cy="424345"/>
            </a:xfrm>
            <a:custGeom>
              <a:avLst/>
              <a:gdLst>
                <a:gd name="T0" fmla="*/ 228 w 228"/>
                <a:gd name="T1" fmla="*/ 76 h 286"/>
                <a:gd name="T2" fmla="*/ 186 w 228"/>
                <a:gd name="T3" fmla="*/ 103 h 286"/>
                <a:gd name="T4" fmla="*/ 0 w 228"/>
                <a:gd name="T5" fmla="*/ 76 h 286"/>
                <a:gd name="T6" fmla="*/ 65 w 228"/>
                <a:gd name="T7" fmla="*/ 278 h 286"/>
                <a:gd name="T8" fmla="*/ 72 w 228"/>
                <a:gd name="T9" fmla="*/ 282 h 286"/>
                <a:gd name="T10" fmla="*/ 153 w 228"/>
                <a:gd name="T11" fmla="*/ 282 h 286"/>
                <a:gd name="T12" fmla="*/ 160 w 228"/>
                <a:gd name="T13" fmla="*/ 278 h 286"/>
                <a:gd name="T14" fmla="*/ 212 w 228"/>
                <a:gd name="T15" fmla="*/ 147 h 286"/>
                <a:gd name="T16" fmla="*/ 165 w 228"/>
                <a:gd name="T17" fmla="*/ 169 h 286"/>
                <a:gd name="T18" fmla="*/ 176 w 228"/>
                <a:gd name="T19" fmla="*/ 174 h 286"/>
                <a:gd name="T20" fmla="*/ 180 w 228"/>
                <a:gd name="T21" fmla="*/ 191 h 286"/>
                <a:gd name="T22" fmla="*/ 176 w 228"/>
                <a:gd name="T23" fmla="*/ 201 h 286"/>
                <a:gd name="T24" fmla="*/ 148 w 228"/>
                <a:gd name="T25" fmla="*/ 206 h 286"/>
                <a:gd name="T26" fmla="*/ 137 w 228"/>
                <a:gd name="T27" fmla="*/ 201 h 286"/>
                <a:gd name="T28" fmla="*/ 133 w 228"/>
                <a:gd name="T29" fmla="*/ 184 h 286"/>
                <a:gd name="T30" fmla="*/ 137 w 228"/>
                <a:gd name="T31" fmla="*/ 174 h 286"/>
                <a:gd name="T32" fmla="*/ 165 w 228"/>
                <a:gd name="T33" fmla="*/ 178 h 286"/>
                <a:gd name="T34" fmla="*/ 172 w 228"/>
                <a:gd name="T35" fmla="*/ 184 h 286"/>
                <a:gd name="T36" fmla="*/ 170 w 228"/>
                <a:gd name="T37" fmla="*/ 195 h 286"/>
                <a:gd name="T38" fmla="*/ 165 w 228"/>
                <a:gd name="T39" fmla="*/ 197 h 286"/>
                <a:gd name="T40" fmla="*/ 143 w 228"/>
                <a:gd name="T41" fmla="*/ 195 h 286"/>
                <a:gd name="T42" fmla="*/ 141 w 228"/>
                <a:gd name="T43" fmla="*/ 191 h 286"/>
                <a:gd name="T44" fmla="*/ 143 w 228"/>
                <a:gd name="T45" fmla="*/ 180 h 286"/>
                <a:gd name="T46" fmla="*/ 148 w 228"/>
                <a:gd name="T47" fmla="*/ 178 h 286"/>
                <a:gd name="T48" fmla="*/ 60 w 228"/>
                <a:gd name="T49" fmla="*/ 170 h 286"/>
                <a:gd name="T50" fmla="*/ 96 w 228"/>
                <a:gd name="T51" fmla="*/ 183 h 286"/>
                <a:gd name="T52" fmla="*/ 82 w 228"/>
                <a:gd name="T53" fmla="*/ 205 h 286"/>
                <a:gd name="T54" fmla="*/ 46 w 228"/>
                <a:gd name="T55" fmla="*/ 192 h 286"/>
                <a:gd name="T56" fmla="*/ 60 w 228"/>
                <a:gd name="T57" fmla="*/ 170 h 286"/>
                <a:gd name="T58" fmla="*/ 39 w 228"/>
                <a:gd name="T59" fmla="*/ 139 h 286"/>
                <a:gd name="T60" fmla="*/ 120 w 228"/>
                <a:gd name="T61" fmla="*/ 157 h 286"/>
                <a:gd name="T62" fmla="*/ 114 w 228"/>
                <a:gd name="T63" fmla="*/ 158 h 286"/>
                <a:gd name="T64" fmla="*/ 139 w 228"/>
                <a:gd name="T65" fmla="*/ 158 h 286"/>
                <a:gd name="T66" fmla="*/ 186 w 228"/>
                <a:gd name="T67" fmla="*/ 140 h 286"/>
                <a:gd name="T68" fmla="*/ 139 w 228"/>
                <a:gd name="T69" fmla="*/ 158 h 286"/>
                <a:gd name="T70" fmla="*/ 145 w 228"/>
                <a:gd name="T71" fmla="*/ 257 h 286"/>
                <a:gd name="T72" fmla="*/ 119 w 228"/>
                <a:gd name="T73" fmla="*/ 258 h 286"/>
                <a:gd name="T74" fmla="*/ 97 w 228"/>
                <a:gd name="T75" fmla="*/ 258 h 286"/>
                <a:gd name="T76" fmla="*/ 80 w 228"/>
                <a:gd name="T77" fmla="*/ 256 h 286"/>
                <a:gd name="T78" fmla="*/ 97 w 228"/>
                <a:gd name="T79" fmla="*/ 217 h 286"/>
                <a:gd name="T80" fmla="*/ 100 w 228"/>
                <a:gd name="T81" fmla="*/ 215 h 286"/>
                <a:gd name="T82" fmla="*/ 119 w 228"/>
                <a:gd name="T83" fmla="*/ 199 h 286"/>
                <a:gd name="T84" fmla="*/ 129 w 228"/>
                <a:gd name="T85" fmla="*/ 217 h 286"/>
                <a:gd name="T86" fmla="*/ 169 w 228"/>
                <a:gd name="T87" fmla="*/ 217 h 286"/>
                <a:gd name="T88" fmla="*/ 187 w 228"/>
                <a:gd name="T89" fmla="*/ 166 h 286"/>
                <a:gd name="T90" fmla="*/ 134 w 228"/>
                <a:gd name="T91" fmla="*/ 209 h 286"/>
                <a:gd name="T92" fmla="*/ 124 w 228"/>
                <a:gd name="T93" fmla="*/ 191 h 286"/>
                <a:gd name="T94" fmla="*/ 107 w 228"/>
                <a:gd name="T95" fmla="*/ 191 h 286"/>
                <a:gd name="T96" fmla="*/ 103 w 228"/>
                <a:gd name="T97" fmla="*/ 193 h 286"/>
                <a:gd name="T98" fmla="*/ 41 w 228"/>
                <a:gd name="T99" fmla="*/ 209 h 286"/>
                <a:gd name="T100" fmla="*/ 114 w 228"/>
                <a:gd name="T101" fmla="*/ 1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8" h="286">
                  <a:moveTo>
                    <a:pt x="212" y="147"/>
                  </a:moveTo>
                  <a:cubicBezTo>
                    <a:pt x="228" y="76"/>
                    <a:pt x="228" y="76"/>
                    <a:pt x="228" y="76"/>
                  </a:cubicBezTo>
                  <a:cubicBezTo>
                    <a:pt x="221" y="77"/>
                    <a:pt x="213" y="78"/>
                    <a:pt x="206" y="77"/>
                  </a:cubicBezTo>
                  <a:cubicBezTo>
                    <a:pt x="186" y="103"/>
                    <a:pt x="186" y="103"/>
                    <a:pt x="186" y="103"/>
                  </a:cubicBezTo>
                  <a:cubicBezTo>
                    <a:pt x="184" y="74"/>
                    <a:pt x="184" y="74"/>
                    <a:pt x="184" y="74"/>
                  </a:cubicBezTo>
                  <a:cubicBezTo>
                    <a:pt x="123" y="57"/>
                    <a:pt x="64" y="0"/>
                    <a:pt x="0" y="76"/>
                  </a:cubicBezTo>
                  <a:cubicBezTo>
                    <a:pt x="5" y="102"/>
                    <a:pt x="19" y="187"/>
                    <a:pt x="27" y="211"/>
                  </a:cubicBezTo>
                  <a:cubicBezTo>
                    <a:pt x="35" y="238"/>
                    <a:pt x="48" y="260"/>
                    <a:pt x="65" y="278"/>
                  </a:cubicBezTo>
                  <a:cubicBezTo>
                    <a:pt x="68" y="281"/>
                    <a:pt x="68" y="281"/>
                    <a:pt x="68" y="281"/>
                  </a:cubicBezTo>
                  <a:cubicBezTo>
                    <a:pt x="72" y="282"/>
                    <a:pt x="72" y="282"/>
                    <a:pt x="72" y="282"/>
                  </a:cubicBezTo>
                  <a:cubicBezTo>
                    <a:pt x="80" y="283"/>
                    <a:pt x="87" y="284"/>
                    <a:pt x="95" y="284"/>
                  </a:cubicBezTo>
                  <a:cubicBezTo>
                    <a:pt x="114" y="286"/>
                    <a:pt x="132" y="285"/>
                    <a:pt x="153" y="282"/>
                  </a:cubicBezTo>
                  <a:cubicBezTo>
                    <a:pt x="158" y="281"/>
                    <a:pt x="158" y="281"/>
                    <a:pt x="158" y="281"/>
                  </a:cubicBezTo>
                  <a:cubicBezTo>
                    <a:pt x="160" y="278"/>
                    <a:pt x="160" y="278"/>
                    <a:pt x="160" y="278"/>
                  </a:cubicBezTo>
                  <a:cubicBezTo>
                    <a:pt x="177" y="261"/>
                    <a:pt x="190" y="238"/>
                    <a:pt x="199" y="211"/>
                  </a:cubicBezTo>
                  <a:cubicBezTo>
                    <a:pt x="206" y="192"/>
                    <a:pt x="210" y="170"/>
                    <a:pt x="212" y="147"/>
                  </a:cubicBezTo>
                  <a:close/>
                  <a:moveTo>
                    <a:pt x="148" y="169"/>
                  </a:moveTo>
                  <a:cubicBezTo>
                    <a:pt x="165" y="169"/>
                    <a:pt x="165" y="169"/>
                    <a:pt x="165" y="169"/>
                  </a:cubicBezTo>
                  <a:cubicBezTo>
                    <a:pt x="169" y="169"/>
                    <a:pt x="173" y="171"/>
                    <a:pt x="176" y="174"/>
                  </a:cubicBezTo>
                  <a:cubicBezTo>
                    <a:pt x="176" y="174"/>
                    <a:pt x="176" y="174"/>
                    <a:pt x="176" y="174"/>
                  </a:cubicBezTo>
                  <a:cubicBezTo>
                    <a:pt x="179" y="177"/>
                    <a:pt x="180" y="180"/>
                    <a:pt x="180" y="184"/>
                  </a:cubicBezTo>
                  <a:cubicBezTo>
                    <a:pt x="180" y="191"/>
                    <a:pt x="180" y="191"/>
                    <a:pt x="180" y="191"/>
                  </a:cubicBezTo>
                  <a:cubicBezTo>
                    <a:pt x="180" y="195"/>
                    <a:pt x="179" y="199"/>
                    <a:pt x="176" y="201"/>
                  </a:cubicBezTo>
                  <a:cubicBezTo>
                    <a:pt x="176" y="201"/>
                    <a:pt x="176" y="201"/>
                    <a:pt x="176" y="201"/>
                  </a:cubicBezTo>
                  <a:cubicBezTo>
                    <a:pt x="173" y="204"/>
                    <a:pt x="169" y="206"/>
                    <a:pt x="165" y="206"/>
                  </a:cubicBezTo>
                  <a:cubicBezTo>
                    <a:pt x="148" y="206"/>
                    <a:pt x="148" y="206"/>
                    <a:pt x="148" y="206"/>
                  </a:cubicBezTo>
                  <a:cubicBezTo>
                    <a:pt x="144" y="206"/>
                    <a:pt x="140" y="204"/>
                    <a:pt x="137" y="201"/>
                  </a:cubicBezTo>
                  <a:cubicBezTo>
                    <a:pt x="137" y="201"/>
                    <a:pt x="137" y="201"/>
                    <a:pt x="137" y="201"/>
                  </a:cubicBezTo>
                  <a:cubicBezTo>
                    <a:pt x="135" y="198"/>
                    <a:pt x="133" y="195"/>
                    <a:pt x="133" y="191"/>
                  </a:cubicBezTo>
                  <a:cubicBezTo>
                    <a:pt x="133" y="184"/>
                    <a:pt x="133" y="184"/>
                    <a:pt x="133" y="184"/>
                  </a:cubicBezTo>
                  <a:cubicBezTo>
                    <a:pt x="133" y="180"/>
                    <a:pt x="135" y="177"/>
                    <a:pt x="137" y="174"/>
                  </a:cubicBezTo>
                  <a:cubicBezTo>
                    <a:pt x="137" y="174"/>
                    <a:pt x="137" y="174"/>
                    <a:pt x="137" y="174"/>
                  </a:cubicBezTo>
                  <a:cubicBezTo>
                    <a:pt x="140" y="171"/>
                    <a:pt x="144" y="169"/>
                    <a:pt x="148" y="169"/>
                  </a:cubicBezTo>
                  <a:close/>
                  <a:moveTo>
                    <a:pt x="165" y="178"/>
                  </a:moveTo>
                  <a:cubicBezTo>
                    <a:pt x="167" y="178"/>
                    <a:pt x="169" y="179"/>
                    <a:pt x="170" y="180"/>
                  </a:cubicBezTo>
                  <a:cubicBezTo>
                    <a:pt x="171" y="181"/>
                    <a:pt x="172" y="183"/>
                    <a:pt x="172" y="184"/>
                  </a:cubicBezTo>
                  <a:cubicBezTo>
                    <a:pt x="172" y="191"/>
                    <a:pt x="172" y="191"/>
                    <a:pt x="172" y="191"/>
                  </a:cubicBezTo>
                  <a:cubicBezTo>
                    <a:pt x="172" y="192"/>
                    <a:pt x="171" y="194"/>
                    <a:pt x="170" y="195"/>
                  </a:cubicBezTo>
                  <a:cubicBezTo>
                    <a:pt x="170" y="195"/>
                    <a:pt x="170" y="195"/>
                    <a:pt x="170" y="195"/>
                  </a:cubicBezTo>
                  <a:cubicBezTo>
                    <a:pt x="169" y="196"/>
                    <a:pt x="167" y="197"/>
                    <a:pt x="165" y="197"/>
                  </a:cubicBezTo>
                  <a:cubicBezTo>
                    <a:pt x="148" y="197"/>
                    <a:pt x="148" y="197"/>
                    <a:pt x="148" y="197"/>
                  </a:cubicBezTo>
                  <a:cubicBezTo>
                    <a:pt x="146" y="197"/>
                    <a:pt x="144" y="196"/>
                    <a:pt x="143" y="195"/>
                  </a:cubicBezTo>
                  <a:cubicBezTo>
                    <a:pt x="143" y="195"/>
                    <a:pt x="143" y="195"/>
                    <a:pt x="143" y="195"/>
                  </a:cubicBezTo>
                  <a:cubicBezTo>
                    <a:pt x="142" y="194"/>
                    <a:pt x="141" y="192"/>
                    <a:pt x="141" y="191"/>
                  </a:cubicBezTo>
                  <a:cubicBezTo>
                    <a:pt x="141" y="184"/>
                    <a:pt x="141" y="184"/>
                    <a:pt x="141" y="184"/>
                  </a:cubicBezTo>
                  <a:cubicBezTo>
                    <a:pt x="141" y="183"/>
                    <a:pt x="142" y="181"/>
                    <a:pt x="143" y="180"/>
                  </a:cubicBezTo>
                  <a:cubicBezTo>
                    <a:pt x="143" y="180"/>
                    <a:pt x="143" y="180"/>
                    <a:pt x="143" y="180"/>
                  </a:cubicBezTo>
                  <a:cubicBezTo>
                    <a:pt x="144" y="179"/>
                    <a:pt x="146" y="178"/>
                    <a:pt x="148" y="178"/>
                  </a:cubicBezTo>
                  <a:cubicBezTo>
                    <a:pt x="165" y="178"/>
                    <a:pt x="165" y="178"/>
                    <a:pt x="165" y="178"/>
                  </a:cubicBezTo>
                  <a:close/>
                  <a:moveTo>
                    <a:pt x="60" y="170"/>
                  </a:moveTo>
                  <a:cubicBezTo>
                    <a:pt x="82" y="170"/>
                    <a:pt x="82" y="170"/>
                    <a:pt x="82" y="170"/>
                  </a:cubicBezTo>
                  <a:cubicBezTo>
                    <a:pt x="90" y="170"/>
                    <a:pt x="96" y="176"/>
                    <a:pt x="96" y="183"/>
                  </a:cubicBezTo>
                  <a:cubicBezTo>
                    <a:pt x="96" y="192"/>
                    <a:pt x="96" y="192"/>
                    <a:pt x="96" y="192"/>
                  </a:cubicBezTo>
                  <a:cubicBezTo>
                    <a:pt x="96" y="199"/>
                    <a:pt x="90" y="205"/>
                    <a:pt x="82" y="205"/>
                  </a:cubicBezTo>
                  <a:cubicBezTo>
                    <a:pt x="60" y="205"/>
                    <a:pt x="60" y="205"/>
                    <a:pt x="60" y="205"/>
                  </a:cubicBezTo>
                  <a:cubicBezTo>
                    <a:pt x="52" y="205"/>
                    <a:pt x="46" y="199"/>
                    <a:pt x="46" y="192"/>
                  </a:cubicBezTo>
                  <a:cubicBezTo>
                    <a:pt x="46" y="183"/>
                    <a:pt x="46" y="183"/>
                    <a:pt x="46" y="183"/>
                  </a:cubicBezTo>
                  <a:cubicBezTo>
                    <a:pt x="46" y="176"/>
                    <a:pt x="52" y="170"/>
                    <a:pt x="60" y="170"/>
                  </a:cubicBezTo>
                  <a:close/>
                  <a:moveTo>
                    <a:pt x="41" y="158"/>
                  </a:moveTo>
                  <a:cubicBezTo>
                    <a:pt x="40" y="151"/>
                    <a:pt x="40" y="145"/>
                    <a:pt x="39" y="139"/>
                  </a:cubicBezTo>
                  <a:cubicBezTo>
                    <a:pt x="69" y="154"/>
                    <a:pt x="105" y="151"/>
                    <a:pt x="133" y="143"/>
                  </a:cubicBezTo>
                  <a:cubicBezTo>
                    <a:pt x="129" y="148"/>
                    <a:pt x="125" y="153"/>
                    <a:pt x="120" y="157"/>
                  </a:cubicBezTo>
                  <a:cubicBezTo>
                    <a:pt x="121" y="158"/>
                    <a:pt x="121" y="158"/>
                    <a:pt x="121" y="158"/>
                  </a:cubicBezTo>
                  <a:cubicBezTo>
                    <a:pt x="114" y="158"/>
                    <a:pt x="114" y="158"/>
                    <a:pt x="114" y="158"/>
                  </a:cubicBezTo>
                  <a:cubicBezTo>
                    <a:pt x="41" y="158"/>
                    <a:pt x="41" y="158"/>
                    <a:pt x="41" y="158"/>
                  </a:cubicBezTo>
                  <a:close/>
                  <a:moveTo>
                    <a:pt x="139" y="158"/>
                  </a:moveTo>
                  <a:cubicBezTo>
                    <a:pt x="151" y="153"/>
                    <a:pt x="164" y="145"/>
                    <a:pt x="169" y="134"/>
                  </a:cubicBezTo>
                  <a:cubicBezTo>
                    <a:pt x="173" y="133"/>
                    <a:pt x="183" y="140"/>
                    <a:pt x="186" y="140"/>
                  </a:cubicBezTo>
                  <a:cubicBezTo>
                    <a:pt x="186" y="145"/>
                    <a:pt x="185" y="151"/>
                    <a:pt x="185" y="158"/>
                  </a:cubicBezTo>
                  <a:cubicBezTo>
                    <a:pt x="139" y="158"/>
                    <a:pt x="139" y="158"/>
                    <a:pt x="139" y="158"/>
                  </a:cubicBezTo>
                  <a:close/>
                  <a:moveTo>
                    <a:pt x="169" y="217"/>
                  </a:moveTo>
                  <a:cubicBezTo>
                    <a:pt x="163" y="232"/>
                    <a:pt x="155" y="246"/>
                    <a:pt x="145" y="257"/>
                  </a:cubicBezTo>
                  <a:cubicBezTo>
                    <a:pt x="136" y="258"/>
                    <a:pt x="128" y="258"/>
                    <a:pt x="119" y="258"/>
                  </a:cubicBezTo>
                  <a:cubicBezTo>
                    <a:pt x="119" y="258"/>
                    <a:pt x="119" y="258"/>
                    <a:pt x="119" y="258"/>
                  </a:cubicBezTo>
                  <a:cubicBezTo>
                    <a:pt x="115" y="258"/>
                    <a:pt x="111" y="258"/>
                    <a:pt x="107" y="258"/>
                  </a:cubicBezTo>
                  <a:cubicBezTo>
                    <a:pt x="104" y="258"/>
                    <a:pt x="100" y="258"/>
                    <a:pt x="97" y="258"/>
                  </a:cubicBezTo>
                  <a:cubicBezTo>
                    <a:pt x="95" y="258"/>
                    <a:pt x="95" y="258"/>
                    <a:pt x="95" y="258"/>
                  </a:cubicBezTo>
                  <a:cubicBezTo>
                    <a:pt x="90" y="257"/>
                    <a:pt x="85" y="257"/>
                    <a:pt x="80" y="256"/>
                  </a:cubicBezTo>
                  <a:cubicBezTo>
                    <a:pt x="70" y="245"/>
                    <a:pt x="63" y="232"/>
                    <a:pt x="57" y="217"/>
                  </a:cubicBezTo>
                  <a:cubicBezTo>
                    <a:pt x="97" y="217"/>
                    <a:pt x="97" y="217"/>
                    <a:pt x="97" y="217"/>
                  </a:cubicBezTo>
                  <a:cubicBezTo>
                    <a:pt x="99" y="217"/>
                    <a:pt x="99" y="217"/>
                    <a:pt x="99" y="217"/>
                  </a:cubicBezTo>
                  <a:cubicBezTo>
                    <a:pt x="100" y="215"/>
                    <a:pt x="100" y="215"/>
                    <a:pt x="100" y="215"/>
                  </a:cubicBezTo>
                  <a:cubicBezTo>
                    <a:pt x="109" y="199"/>
                    <a:pt x="109" y="199"/>
                    <a:pt x="109" y="199"/>
                  </a:cubicBezTo>
                  <a:cubicBezTo>
                    <a:pt x="119" y="199"/>
                    <a:pt x="119" y="199"/>
                    <a:pt x="119" y="199"/>
                  </a:cubicBezTo>
                  <a:cubicBezTo>
                    <a:pt x="128" y="215"/>
                    <a:pt x="128" y="215"/>
                    <a:pt x="128" y="215"/>
                  </a:cubicBezTo>
                  <a:cubicBezTo>
                    <a:pt x="129" y="217"/>
                    <a:pt x="129" y="217"/>
                    <a:pt x="129" y="217"/>
                  </a:cubicBezTo>
                  <a:cubicBezTo>
                    <a:pt x="132" y="217"/>
                    <a:pt x="132" y="217"/>
                    <a:pt x="132" y="217"/>
                  </a:cubicBezTo>
                  <a:cubicBezTo>
                    <a:pt x="169" y="217"/>
                    <a:pt x="169" y="217"/>
                    <a:pt x="169" y="217"/>
                  </a:cubicBezTo>
                  <a:close/>
                  <a:moveTo>
                    <a:pt x="114" y="166"/>
                  </a:moveTo>
                  <a:cubicBezTo>
                    <a:pt x="187" y="166"/>
                    <a:pt x="187" y="166"/>
                    <a:pt x="187" y="166"/>
                  </a:cubicBezTo>
                  <a:cubicBezTo>
                    <a:pt x="187" y="209"/>
                    <a:pt x="187" y="209"/>
                    <a:pt x="187" y="209"/>
                  </a:cubicBezTo>
                  <a:cubicBezTo>
                    <a:pt x="134" y="209"/>
                    <a:pt x="134" y="209"/>
                    <a:pt x="134" y="209"/>
                  </a:cubicBezTo>
                  <a:cubicBezTo>
                    <a:pt x="125" y="193"/>
                    <a:pt x="125" y="193"/>
                    <a:pt x="125" y="193"/>
                  </a:cubicBezTo>
                  <a:cubicBezTo>
                    <a:pt x="124" y="191"/>
                    <a:pt x="124" y="191"/>
                    <a:pt x="124" y="191"/>
                  </a:cubicBezTo>
                  <a:cubicBezTo>
                    <a:pt x="121" y="191"/>
                    <a:pt x="121" y="191"/>
                    <a:pt x="121" y="191"/>
                  </a:cubicBezTo>
                  <a:cubicBezTo>
                    <a:pt x="107" y="191"/>
                    <a:pt x="107" y="191"/>
                    <a:pt x="107" y="191"/>
                  </a:cubicBezTo>
                  <a:cubicBezTo>
                    <a:pt x="105" y="191"/>
                    <a:pt x="105" y="191"/>
                    <a:pt x="105" y="191"/>
                  </a:cubicBezTo>
                  <a:cubicBezTo>
                    <a:pt x="103" y="193"/>
                    <a:pt x="103" y="193"/>
                    <a:pt x="103" y="193"/>
                  </a:cubicBezTo>
                  <a:cubicBezTo>
                    <a:pt x="94" y="209"/>
                    <a:pt x="94" y="209"/>
                    <a:pt x="94" y="209"/>
                  </a:cubicBezTo>
                  <a:cubicBezTo>
                    <a:pt x="41" y="209"/>
                    <a:pt x="41" y="209"/>
                    <a:pt x="41" y="209"/>
                  </a:cubicBezTo>
                  <a:cubicBezTo>
                    <a:pt x="41" y="166"/>
                    <a:pt x="41" y="166"/>
                    <a:pt x="41" y="166"/>
                  </a:cubicBezTo>
                  <a:lnTo>
                    <a:pt x="114" y="166"/>
                  </a:lnTo>
                  <a:close/>
                </a:path>
              </a:pathLst>
            </a:custGeom>
            <a:solidFill>
              <a:schemeClr val="bg2"/>
            </a:solidFill>
            <a:ln>
              <a:noFill/>
            </a:ln>
          </p:spPr>
          <p:txBody>
            <a:bodyPr vert="horz" wrap="square" lIns="96430" tIns="48216" rIns="96430" bIns="482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0" name="Group 169"/>
          <p:cNvGrpSpPr/>
          <p:nvPr/>
        </p:nvGrpSpPr>
        <p:grpSpPr>
          <a:xfrm>
            <a:off x="5788524" y="2743994"/>
            <a:ext cx="349723" cy="350321"/>
            <a:chOff x="7275629" y="3973834"/>
            <a:chExt cx="464344" cy="465138"/>
          </a:xfrm>
          <a:solidFill>
            <a:schemeClr val="tx2">
              <a:lumMod val="60000"/>
              <a:lumOff val="40000"/>
            </a:schemeClr>
          </a:solidFill>
        </p:grpSpPr>
        <p:sp>
          <p:nvSpPr>
            <p:cNvPr id="61" name="AutoShape 37"/>
            <p:cNvSpPr/>
            <p:nvPr/>
          </p:nvSpPr>
          <p:spPr bwMode="auto">
            <a:xfrm>
              <a:off x="7275629" y="401749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240665" hangingPunct="0">
                <a:lnSpc>
                  <a:spcPct val="120000"/>
                </a:lnSpc>
              </a:pPr>
              <a:endParaRPr lang="en-US" sz="95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AutoShape 38"/>
            <p:cNvSpPr/>
            <p:nvPr/>
          </p:nvSpPr>
          <p:spPr bwMode="auto">
            <a:xfrm>
              <a:off x="7478829" y="420640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240665" hangingPunct="0">
                <a:lnSpc>
                  <a:spcPct val="120000"/>
                </a:lnSpc>
              </a:pPr>
              <a:endParaRPr lang="en-US" sz="95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AutoShape 39"/>
            <p:cNvSpPr/>
            <p:nvPr/>
          </p:nvSpPr>
          <p:spPr bwMode="auto">
            <a:xfrm>
              <a:off x="7667742" y="397383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240665" hangingPunct="0">
                <a:lnSpc>
                  <a:spcPct val="120000"/>
                </a:lnSpc>
              </a:pPr>
              <a:endParaRPr lang="en-US" sz="95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AutoShape 40"/>
            <p:cNvSpPr/>
            <p:nvPr/>
          </p:nvSpPr>
          <p:spPr bwMode="auto">
            <a:xfrm>
              <a:off x="7391517" y="419211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240665" hangingPunct="0">
                <a:lnSpc>
                  <a:spcPct val="120000"/>
                </a:lnSpc>
              </a:pPr>
              <a:endParaRPr lang="en-US" sz="95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AutoShape 41"/>
            <p:cNvSpPr/>
            <p:nvPr/>
          </p:nvSpPr>
          <p:spPr bwMode="auto">
            <a:xfrm>
              <a:off x="7449460" y="429371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240665" hangingPunct="0">
                <a:lnSpc>
                  <a:spcPct val="120000"/>
                </a:lnSpc>
              </a:pPr>
              <a:endParaRPr lang="en-US" sz="95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AutoShape 42"/>
            <p:cNvSpPr/>
            <p:nvPr/>
          </p:nvSpPr>
          <p:spPr bwMode="auto">
            <a:xfrm>
              <a:off x="7682029" y="407543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240665" hangingPunct="0">
                <a:lnSpc>
                  <a:spcPct val="120000"/>
                </a:lnSpc>
              </a:pPr>
              <a:endParaRPr lang="en-US" sz="95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7" name="Group 176"/>
          <p:cNvGrpSpPr/>
          <p:nvPr/>
        </p:nvGrpSpPr>
        <p:grpSpPr>
          <a:xfrm>
            <a:off x="5794375" y="4385641"/>
            <a:ext cx="297181" cy="339553"/>
            <a:chOff x="9162373" y="3045147"/>
            <a:chExt cx="406400" cy="464344"/>
          </a:xfrm>
          <a:solidFill>
            <a:schemeClr val="tx2">
              <a:lumMod val="60000"/>
              <a:lumOff val="40000"/>
            </a:schemeClr>
          </a:solidFill>
        </p:grpSpPr>
        <p:sp>
          <p:nvSpPr>
            <p:cNvPr id="68" name="AutoShape 48"/>
            <p:cNvSpPr/>
            <p:nvPr/>
          </p:nvSpPr>
          <p:spPr bwMode="auto">
            <a:xfrm>
              <a:off x="9162373" y="3045147"/>
              <a:ext cx="406400"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240665" hangingPunct="0">
                <a:lnSpc>
                  <a:spcPct val="120000"/>
                </a:lnSpc>
              </a:pPr>
              <a:endParaRPr lang="en-US" sz="95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AutoShape 49"/>
            <p:cNvSpPr/>
            <p:nvPr/>
          </p:nvSpPr>
          <p:spPr bwMode="auto">
            <a:xfrm>
              <a:off x="9481460" y="3407890"/>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240665" hangingPunct="0">
                <a:lnSpc>
                  <a:spcPct val="120000"/>
                </a:lnSpc>
              </a:pPr>
              <a:endParaRPr lang="en-US" sz="95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AutoShape 50"/>
            <p:cNvSpPr/>
            <p:nvPr/>
          </p:nvSpPr>
          <p:spPr bwMode="auto">
            <a:xfrm>
              <a:off x="9481460" y="3320578"/>
              <a:ext cx="29369"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240665" hangingPunct="0">
                <a:lnSpc>
                  <a:spcPct val="120000"/>
                </a:lnSpc>
              </a:pPr>
              <a:endParaRPr lang="en-US" sz="95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AutoShape 51"/>
            <p:cNvSpPr/>
            <p:nvPr/>
          </p:nvSpPr>
          <p:spPr bwMode="auto">
            <a:xfrm>
              <a:off x="9481460" y="3233265"/>
              <a:ext cx="29369"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240665" hangingPunct="0">
                <a:lnSpc>
                  <a:spcPct val="120000"/>
                </a:lnSpc>
              </a:pPr>
              <a:endParaRPr lang="en-US" sz="95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72" name="Group 181"/>
          <p:cNvGrpSpPr/>
          <p:nvPr/>
        </p:nvGrpSpPr>
        <p:grpSpPr>
          <a:xfrm>
            <a:off x="5794375" y="1905794"/>
            <a:ext cx="240322" cy="350321"/>
            <a:chOff x="3582988" y="3510757"/>
            <a:chExt cx="319088" cy="465138"/>
          </a:xfrm>
          <a:solidFill>
            <a:schemeClr val="tx2">
              <a:lumMod val="60000"/>
              <a:lumOff val="40000"/>
            </a:schemeClr>
          </a:solidFill>
        </p:grpSpPr>
        <p:sp>
          <p:nvSpPr>
            <p:cNvPr id="73" name="AutoShape 113"/>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240665" hangingPunct="0">
                <a:lnSpc>
                  <a:spcPct val="120000"/>
                </a:lnSpc>
              </a:pPr>
              <a:endParaRPr lang="en-US" sz="95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AutoShape 114"/>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240665" hangingPunct="0">
                <a:lnSpc>
                  <a:spcPct val="120000"/>
                </a:lnSpc>
              </a:pPr>
              <a:endParaRPr lang="en-US" sz="95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75" name="Group 184"/>
          <p:cNvGrpSpPr/>
          <p:nvPr/>
        </p:nvGrpSpPr>
        <p:grpSpPr>
          <a:xfrm>
            <a:off x="5836735" y="3582194"/>
            <a:ext cx="262440" cy="350321"/>
            <a:chOff x="2639219" y="3510757"/>
            <a:chExt cx="348456" cy="465138"/>
          </a:xfrm>
          <a:solidFill>
            <a:schemeClr val="tx2">
              <a:lumMod val="60000"/>
              <a:lumOff val="40000"/>
            </a:schemeClr>
          </a:solidFill>
        </p:grpSpPr>
        <p:sp>
          <p:nvSpPr>
            <p:cNvPr id="76" name="AutoShape 115"/>
            <p:cNvSpPr/>
            <p:nvPr/>
          </p:nvSpPr>
          <p:spPr bwMode="auto">
            <a:xfrm>
              <a:off x="2639219" y="3510757"/>
              <a:ext cx="348456"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00" y="12825"/>
                  </a:moveTo>
                  <a:lnTo>
                    <a:pt x="19800" y="13500"/>
                  </a:lnTo>
                  <a:lnTo>
                    <a:pt x="19800" y="14850"/>
                  </a:lnTo>
                  <a:lnTo>
                    <a:pt x="19800" y="15525"/>
                  </a:lnTo>
                  <a:cubicBezTo>
                    <a:pt x="19800" y="18129"/>
                    <a:pt x="16972" y="20249"/>
                    <a:pt x="13499" y="20249"/>
                  </a:cubicBezTo>
                  <a:lnTo>
                    <a:pt x="8099" y="20249"/>
                  </a:lnTo>
                  <a:cubicBezTo>
                    <a:pt x="4627" y="20249"/>
                    <a:pt x="1800" y="18129"/>
                    <a:pt x="1800" y="15525"/>
                  </a:cubicBezTo>
                  <a:lnTo>
                    <a:pt x="1800" y="14850"/>
                  </a:lnTo>
                  <a:lnTo>
                    <a:pt x="1800" y="13500"/>
                  </a:lnTo>
                  <a:lnTo>
                    <a:pt x="1800" y="12825"/>
                  </a:lnTo>
                  <a:lnTo>
                    <a:pt x="1800" y="10800"/>
                  </a:lnTo>
                  <a:cubicBezTo>
                    <a:pt x="1800" y="10427"/>
                    <a:pt x="2203" y="10124"/>
                    <a:pt x="2699" y="10124"/>
                  </a:cubicBezTo>
                  <a:lnTo>
                    <a:pt x="4499" y="10124"/>
                  </a:lnTo>
                  <a:lnTo>
                    <a:pt x="17100" y="10124"/>
                  </a:lnTo>
                  <a:lnTo>
                    <a:pt x="18899" y="10124"/>
                  </a:lnTo>
                  <a:cubicBezTo>
                    <a:pt x="19396" y="10124"/>
                    <a:pt x="19800" y="10427"/>
                    <a:pt x="19800" y="10800"/>
                  </a:cubicBezTo>
                  <a:cubicBezTo>
                    <a:pt x="19800" y="10800"/>
                    <a:pt x="19800" y="12825"/>
                    <a:pt x="19800" y="12825"/>
                  </a:cubicBezTo>
                  <a:close/>
                  <a:moveTo>
                    <a:pt x="14400" y="6075"/>
                  </a:moveTo>
                  <a:lnTo>
                    <a:pt x="14400" y="6076"/>
                  </a:lnTo>
                  <a:lnTo>
                    <a:pt x="14400" y="8774"/>
                  </a:lnTo>
                  <a:lnTo>
                    <a:pt x="7200" y="8774"/>
                  </a:lnTo>
                  <a:lnTo>
                    <a:pt x="7200" y="6076"/>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0"/>
                  </a:cubicBezTo>
                  <a:lnTo>
                    <a:pt x="0" y="12825"/>
                  </a:lnTo>
                  <a:lnTo>
                    <a:pt x="0" y="13500"/>
                  </a:lnTo>
                  <a:lnTo>
                    <a:pt x="0" y="14850"/>
                  </a:lnTo>
                  <a:lnTo>
                    <a:pt x="0" y="15525"/>
                  </a:lnTo>
                  <a:cubicBezTo>
                    <a:pt x="0" y="18880"/>
                    <a:pt x="3625" y="21599"/>
                    <a:pt x="8099" y="21599"/>
                  </a:cubicBezTo>
                  <a:lnTo>
                    <a:pt x="13499" y="21599"/>
                  </a:lnTo>
                  <a:cubicBezTo>
                    <a:pt x="17974" y="21599"/>
                    <a:pt x="21600" y="18880"/>
                    <a:pt x="21600" y="15525"/>
                  </a:cubicBezTo>
                  <a:lnTo>
                    <a:pt x="21600" y="14850"/>
                  </a:lnTo>
                  <a:lnTo>
                    <a:pt x="21600" y="13500"/>
                  </a:lnTo>
                  <a:lnTo>
                    <a:pt x="21600" y="12825"/>
                  </a:lnTo>
                  <a:lnTo>
                    <a:pt x="21600" y="10800"/>
                  </a:lnTo>
                  <a:cubicBezTo>
                    <a:pt x="21600" y="9681"/>
                    <a:pt x="20391" y="8774"/>
                    <a:pt x="18899" y="8774"/>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240665" hangingPunct="0">
                <a:lnSpc>
                  <a:spcPct val="120000"/>
                </a:lnSpc>
              </a:pPr>
              <a:endParaRPr lang="en-US" sz="95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7" name="AutoShape 116"/>
            <p:cNvSpPr/>
            <p:nvPr/>
          </p:nvSpPr>
          <p:spPr bwMode="auto">
            <a:xfrm>
              <a:off x="2784475" y="3786982"/>
              <a:ext cx="57944"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3226"/>
                    <a:pt x="0" y="7201"/>
                  </a:cubicBezTo>
                  <a:cubicBezTo>
                    <a:pt x="0" y="9390"/>
                    <a:pt x="1798" y="13537"/>
                    <a:pt x="3601" y="16821"/>
                  </a:cubicBezTo>
                  <a:cubicBezTo>
                    <a:pt x="5070" y="19493"/>
                    <a:pt x="6916" y="21600"/>
                    <a:pt x="10800" y="21600"/>
                  </a:cubicBezTo>
                  <a:cubicBezTo>
                    <a:pt x="15016" y="21600"/>
                    <a:pt x="16529" y="19514"/>
                    <a:pt x="18003" y="16858"/>
                  </a:cubicBezTo>
                  <a:cubicBezTo>
                    <a:pt x="19828" y="13567"/>
                    <a:pt x="21600" y="9397"/>
                    <a:pt x="21600" y="7201"/>
                  </a:cubicBezTo>
                  <a:cubicBezTo>
                    <a:pt x="21600" y="3226"/>
                    <a:pt x="16761"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240665" hangingPunct="0">
                <a:lnSpc>
                  <a:spcPct val="120000"/>
                </a:lnSpc>
              </a:pPr>
              <a:endParaRPr lang="en-US" sz="95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78" name="Group 194"/>
          <p:cNvGrpSpPr/>
          <p:nvPr/>
        </p:nvGrpSpPr>
        <p:grpSpPr>
          <a:xfrm>
            <a:off x="5794375" y="5152733"/>
            <a:ext cx="313308" cy="334461"/>
            <a:chOff x="9159875" y="1647825"/>
            <a:chExt cx="434975" cy="464344"/>
          </a:xfrm>
          <a:solidFill>
            <a:schemeClr val="tx2">
              <a:lumMod val="60000"/>
              <a:lumOff val="40000"/>
            </a:schemeClr>
          </a:solidFill>
        </p:grpSpPr>
        <p:sp>
          <p:nvSpPr>
            <p:cNvPr id="79" name="AutoShape 78"/>
            <p:cNvSpPr/>
            <p:nvPr/>
          </p:nvSpPr>
          <p:spPr bwMode="auto">
            <a:xfrm>
              <a:off x="9159875" y="1647825"/>
              <a:ext cx="434975"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18900"/>
                  </a:moveTo>
                  <a:cubicBezTo>
                    <a:pt x="20160" y="19643"/>
                    <a:pt x="19513" y="20249"/>
                    <a:pt x="18720" y="20249"/>
                  </a:cubicBezTo>
                  <a:lnTo>
                    <a:pt x="2880" y="20249"/>
                  </a:lnTo>
                  <a:cubicBezTo>
                    <a:pt x="2086" y="20249"/>
                    <a:pt x="1440" y="19643"/>
                    <a:pt x="1440" y="18900"/>
                  </a:cubicBezTo>
                  <a:lnTo>
                    <a:pt x="1440" y="2700"/>
                  </a:lnTo>
                  <a:cubicBezTo>
                    <a:pt x="1440" y="1955"/>
                    <a:pt x="2086" y="1350"/>
                    <a:pt x="2880" y="1350"/>
                  </a:cubicBezTo>
                  <a:lnTo>
                    <a:pt x="18720" y="1350"/>
                  </a:lnTo>
                  <a:cubicBezTo>
                    <a:pt x="19513" y="1350"/>
                    <a:pt x="20160" y="1955"/>
                    <a:pt x="20160" y="2700"/>
                  </a:cubicBezTo>
                  <a:cubicBezTo>
                    <a:pt x="20160" y="2700"/>
                    <a:pt x="20160" y="18900"/>
                    <a:pt x="20160" y="18900"/>
                  </a:cubicBezTo>
                  <a:close/>
                  <a:moveTo>
                    <a:pt x="18720" y="0"/>
                  </a:moveTo>
                  <a:lnTo>
                    <a:pt x="2880" y="0"/>
                  </a:lnTo>
                  <a:cubicBezTo>
                    <a:pt x="1289" y="0"/>
                    <a:pt x="0" y="1208"/>
                    <a:pt x="0" y="2700"/>
                  </a:cubicBezTo>
                  <a:lnTo>
                    <a:pt x="0" y="18900"/>
                  </a:lnTo>
                  <a:cubicBezTo>
                    <a:pt x="0" y="20391"/>
                    <a:pt x="1289" y="21599"/>
                    <a:pt x="2880" y="21599"/>
                  </a:cubicBezTo>
                  <a:lnTo>
                    <a:pt x="18720" y="21599"/>
                  </a:lnTo>
                  <a:cubicBezTo>
                    <a:pt x="20310" y="21599"/>
                    <a:pt x="21599" y="20391"/>
                    <a:pt x="21599" y="18900"/>
                  </a:cubicBezTo>
                  <a:lnTo>
                    <a:pt x="21599" y="2700"/>
                  </a:lnTo>
                  <a:cubicBezTo>
                    <a:pt x="21599" y="1208"/>
                    <a:pt x="20310" y="0"/>
                    <a:pt x="1872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240665" hangingPunct="0">
                <a:lnSpc>
                  <a:spcPct val="120000"/>
                </a:lnSpc>
              </a:pPr>
              <a:endParaRPr lang="en-US" sz="95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0" name="AutoShape 79"/>
            <p:cNvSpPr/>
            <p:nvPr/>
          </p:nvSpPr>
          <p:spPr bwMode="auto">
            <a:xfrm>
              <a:off x="9217819" y="1705769"/>
              <a:ext cx="319088" cy="290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18" y="20519"/>
                  </a:moveTo>
                  <a:lnTo>
                    <a:pt x="14053" y="16248"/>
                  </a:lnTo>
                  <a:lnTo>
                    <a:pt x="16690" y="12959"/>
                  </a:lnTo>
                  <a:lnTo>
                    <a:pt x="20618" y="17689"/>
                  </a:lnTo>
                  <a:lnTo>
                    <a:pt x="20618" y="20519"/>
                  </a:lnTo>
                  <a:cubicBezTo>
                    <a:pt x="20618" y="20519"/>
                    <a:pt x="17418" y="20519"/>
                    <a:pt x="17418" y="20519"/>
                  </a:cubicBezTo>
                  <a:close/>
                  <a:moveTo>
                    <a:pt x="981" y="11446"/>
                  </a:moveTo>
                  <a:lnTo>
                    <a:pt x="4909" y="6479"/>
                  </a:lnTo>
                  <a:lnTo>
                    <a:pt x="12828" y="16353"/>
                  </a:lnTo>
                  <a:lnTo>
                    <a:pt x="13398" y="17064"/>
                  </a:lnTo>
                  <a:lnTo>
                    <a:pt x="16109" y="20519"/>
                  </a:lnTo>
                  <a:lnTo>
                    <a:pt x="981" y="20519"/>
                  </a:lnTo>
                  <a:cubicBezTo>
                    <a:pt x="981" y="20519"/>
                    <a:pt x="981" y="11446"/>
                    <a:pt x="981" y="11446"/>
                  </a:cubicBezTo>
                  <a:close/>
                  <a:moveTo>
                    <a:pt x="20618" y="1080"/>
                  </a:moveTo>
                  <a:lnTo>
                    <a:pt x="20618" y="16058"/>
                  </a:lnTo>
                  <a:lnTo>
                    <a:pt x="17427" y="12244"/>
                  </a:lnTo>
                  <a:cubicBezTo>
                    <a:pt x="17240" y="12012"/>
                    <a:pt x="16972" y="11879"/>
                    <a:pt x="16690" y="11879"/>
                  </a:cubicBezTo>
                  <a:cubicBezTo>
                    <a:pt x="16409" y="11879"/>
                    <a:pt x="16141" y="12012"/>
                    <a:pt x="15954" y="12244"/>
                  </a:cubicBezTo>
                  <a:lnTo>
                    <a:pt x="13399" y="15432"/>
                  </a:lnTo>
                  <a:lnTo>
                    <a:pt x="5645" y="5764"/>
                  </a:lnTo>
                  <a:cubicBezTo>
                    <a:pt x="5458" y="5532"/>
                    <a:pt x="5190" y="5400"/>
                    <a:pt x="4909" y="5400"/>
                  </a:cubicBezTo>
                  <a:cubicBezTo>
                    <a:pt x="4627" y="5400"/>
                    <a:pt x="4359" y="5532"/>
                    <a:pt x="4172" y="5764"/>
                  </a:cubicBezTo>
                  <a:lnTo>
                    <a:pt x="981" y="9812"/>
                  </a:lnTo>
                  <a:lnTo>
                    <a:pt x="981" y="1080"/>
                  </a:lnTo>
                  <a:cubicBezTo>
                    <a:pt x="981" y="1080"/>
                    <a:pt x="20618" y="1080"/>
                    <a:pt x="20618" y="1080"/>
                  </a:cubicBezTo>
                  <a:close/>
                  <a:moveTo>
                    <a:pt x="20618" y="0"/>
                  </a:moveTo>
                  <a:lnTo>
                    <a:pt x="981" y="0"/>
                  </a:lnTo>
                  <a:cubicBezTo>
                    <a:pt x="439" y="0"/>
                    <a:pt x="0" y="483"/>
                    <a:pt x="0" y="1080"/>
                  </a:cubicBezTo>
                  <a:lnTo>
                    <a:pt x="0" y="20519"/>
                  </a:lnTo>
                  <a:cubicBezTo>
                    <a:pt x="0" y="21116"/>
                    <a:pt x="439" y="21599"/>
                    <a:pt x="981" y="21599"/>
                  </a:cubicBezTo>
                  <a:lnTo>
                    <a:pt x="20618" y="21599"/>
                  </a:lnTo>
                  <a:cubicBezTo>
                    <a:pt x="21160" y="21599"/>
                    <a:pt x="21600" y="21116"/>
                    <a:pt x="21600" y="20519"/>
                  </a:cubicBezTo>
                  <a:lnTo>
                    <a:pt x="21600" y="1080"/>
                  </a:lnTo>
                  <a:cubicBezTo>
                    <a:pt x="21600" y="483"/>
                    <a:pt x="21160" y="0"/>
                    <a:pt x="20618"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240665" hangingPunct="0">
                <a:lnSpc>
                  <a:spcPct val="120000"/>
                </a:lnSpc>
              </a:pPr>
              <a:endParaRPr lang="en-US" sz="95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1" name="AutoShape 80"/>
            <p:cNvSpPr/>
            <p:nvPr/>
          </p:nvSpPr>
          <p:spPr bwMode="auto">
            <a:xfrm>
              <a:off x="9391650" y="1749425"/>
              <a:ext cx="87313"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3600"/>
                  </a:moveTo>
                  <a:cubicBezTo>
                    <a:pt x="14769" y="3600"/>
                    <a:pt x="17999" y="6827"/>
                    <a:pt x="17999" y="10800"/>
                  </a:cubicBezTo>
                  <a:cubicBezTo>
                    <a:pt x="17999" y="14769"/>
                    <a:pt x="14769" y="18000"/>
                    <a:pt x="10800" y="18000"/>
                  </a:cubicBezTo>
                  <a:cubicBezTo>
                    <a:pt x="6830" y="18000"/>
                    <a:pt x="3600" y="14769"/>
                    <a:pt x="3600" y="10800"/>
                  </a:cubicBezTo>
                  <a:cubicBezTo>
                    <a:pt x="3600" y="6827"/>
                    <a:pt x="6830" y="3600"/>
                    <a:pt x="10800" y="3600"/>
                  </a:cubicBezTo>
                  <a:moveTo>
                    <a:pt x="10800" y="21599"/>
                  </a:moveTo>
                  <a:cubicBezTo>
                    <a:pt x="16766" y="21599"/>
                    <a:pt x="21600" y="16762"/>
                    <a:pt x="21600" y="10800"/>
                  </a:cubicBezTo>
                  <a:cubicBezTo>
                    <a:pt x="21600" y="4833"/>
                    <a:pt x="16766" y="0"/>
                    <a:pt x="10800" y="0"/>
                  </a:cubicBezTo>
                  <a:cubicBezTo>
                    <a:pt x="4833" y="0"/>
                    <a:pt x="0" y="4833"/>
                    <a:pt x="0" y="10800"/>
                  </a:cubicBezTo>
                  <a:cubicBezTo>
                    <a:pt x="0" y="16762"/>
                    <a:pt x="4833"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240665" hangingPunct="0">
                <a:lnSpc>
                  <a:spcPct val="120000"/>
                </a:lnSpc>
              </a:pPr>
              <a:endParaRPr lang="en-US" sz="95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 name="矩形 2"/>
          <p:cNvSpPr/>
          <p:nvPr/>
        </p:nvSpPr>
        <p:spPr>
          <a:xfrm>
            <a:off x="6708775" y="1753394"/>
            <a:ext cx="2339102" cy="461665"/>
          </a:xfrm>
          <a:prstGeom prst="rect">
            <a:avLst/>
          </a:prstGeom>
        </p:spPr>
        <p:txBody>
          <a:bodyPr wrap="none">
            <a:spAutoFit/>
          </a:bodyPr>
          <a:lstStyle/>
          <a:p>
            <a:r>
              <a:rPr lang="zh-CN" altLang="zh-CN" b="1" dirty="0"/>
              <a:t>①确定评价目标</a:t>
            </a:r>
            <a:endParaRPr lang="zh-CN" altLang="en-US" b="1" dirty="0"/>
          </a:p>
        </p:txBody>
      </p:sp>
      <p:sp>
        <p:nvSpPr>
          <p:cNvPr id="82" name="矩形 81"/>
          <p:cNvSpPr/>
          <p:nvPr/>
        </p:nvSpPr>
        <p:spPr>
          <a:xfrm>
            <a:off x="6708775" y="2629516"/>
            <a:ext cx="2339102" cy="461665"/>
          </a:xfrm>
          <a:prstGeom prst="rect">
            <a:avLst/>
          </a:prstGeom>
        </p:spPr>
        <p:txBody>
          <a:bodyPr wrap="none">
            <a:spAutoFit/>
          </a:bodyPr>
          <a:lstStyle/>
          <a:p>
            <a:r>
              <a:rPr lang="zh-CN" altLang="zh-CN" b="1" dirty="0"/>
              <a:t>②明确评价范围</a:t>
            </a:r>
            <a:endParaRPr lang="zh-CN" altLang="en-US" b="1" dirty="0"/>
          </a:p>
        </p:txBody>
      </p:sp>
      <p:sp>
        <p:nvSpPr>
          <p:cNvPr id="83" name="矩形 82"/>
          <p:cNvSpPr/>
          <p:nvPr/>
        </p:nvSpPr>
        <p:spPr>
          <a:xfrm>
            <a:off x="6726433" y="3429794"/>
            <a:ext cx="3262432" cy="461665"/>
          </a:xfrm>
          <a:prstGeom prst="rect">
            <a:avLst/>
          </a:prstGeom>
        </p:spPr>
        <p:txBody>
          <a:bodyPr wrap="none">
            <a:spAutoFit/>
          </a:bodyPr>
          <a:lstStyle/>
          <a:p>
            <a:r>
              <a:rPr lang="zh-CN" altLang="zh-CN" b="1" dirty="0"/>
              <a:t>③确定评价指标及标准</a:t>
            </a:r>
            <a:endParaRPr lang="zh-CN" altLang="en-US" b="1" dirty="0"/>
          </a:p>
        </p:txBody>
      </p:sp>
      <p:sp>
        <p:nvSpPr>
          <p:cNvPr id="84" name="矩形 83"/>
          <p:cNvSpPr/>
          <p:nvPr/>
        </p:nvSpPr>
        <p:spPr>
          <a:xfrm>
            <a:off x="6726433" y="4267994"/>
            <a:ext cx="3262432" cy="461665"/>
          </a:xfrm>
          <a:prstGeom prst="rect">
            <a:avLst/>
          </a:prstGeom>
        </p:spPr>
        <p:txBody>
          <a:bodyPr wrap="none">
            <a:spAutoFit/>
          </a:bodyPr>
          <a:lstStyle/>
          <a:p>
            <a:r>
              <a:rPr lang="zh-CN" altLang="zh-CN" b="1" dirty="0"/>
              <a:t>④确定评价指标的权重</a:t>
            </a:r>
            <a:endParaRPr lang="zh-CN" altLang="en-US" b="1" dirty="0"/>
          </a:p>
        </p:txBody>
      </p:sp>
      <p:sp>
        <p:nvSpPr>
          <p:cNvPr id="85" name="矩形 84"/>
          <p:cNvSpPr/>
          <p:nvPr/>
        </p:nvSpPr>
        <p:spPr>
          <a:xfrm>
            <a:off x="6708775" y="5101729"/>
            <a:ext cx="3877985" cy="461665"/>
          </a:xfrm>
          <a:prstGeom prst="rect">
            <a:avLst/>
          </a:prstGeom>
        </p:spPr>
        <p:txBody>
          <a:bodyPr wrap="none">
            <a:spAutoFit/>
          </a:bodyPr>
          <a:lstStyle/>
          <a:p>
            <a:r>
              <a:rPr lang="zh-CN" altLang="zh-CN" b="1" dirty="0"/>
              <a:t>⑤确定综合评价的判断依据</a:t>
            </a:r>
            <a:endParaRPr lang="zh-CN" altLang="en-US" b="1" dirty="0"/>
          </a:p>
        </p:txBody>
      </p:sp>
      <p:sp>
        <p:nvSpPr>
          <p:cNvPr id="87" name="灯片编号占位符 86">
            <a:extLst>
              <a:ext uri="{FF2B5EF4-FFF2-40B4-BE49-F238E27FC236}">
                <a16:creationId xmlns:a16="http://schemas.microsoft.com/office/drawing/2014/main" id="{A04C2578-B07E-4485-AB7E-EE59A1D459AE}"/>
              </a:ext>
            </a:extLst>
          </p:cNvPr>
          <p:cNvSpPr>
            <a:spLocks noGrp="1"/>
          </p:cNvSpPr>
          <p:nvPr>
            <p:ph type="sldNum" sz="quarter" idx="12"/>
          </p:nvPr>
        </p:nvSpPr>
        <p:spPr/>
        <p:txBody>
          <a:bodyPr/>
          <a:lstStyle/>
          <a:p>
            <a:fld id="{B6F15528-21DE-4FAA-801E-634DDDAF4B2B}" type="slidenum">
              <a:rPr lang="en-US" smtClean="0"/>
              <a:t>660</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72"/>
                                        </p:tgtEl>
                                        <p:attrNameLst>
                                          <p:attrName>style.visibility</p:attrName>
                                        </p:attrNameLst>
                                      </p:cBhvr>
                                      <p:to>
                                        <p:strVal val="visible"/>
                                      </p:to>
                                    </p:set>
                                    <p:anim calcmode="lin" valueType="num">
                                      <p:cBhvr>
                                        <p:cTn id="13" dur="500" fill="hold"/>
                                        <p:tgtEl>
                                          <p:spTgt spid="72"/>
                                        </p:tgtEl>
                                        <p:attrNameLst>
                                          <p:attrName>ppt_w</p:attrName>
                                        </p:attrNameLst>
                                      </p:cBhvr>
                                      <p:tavLst>
                                        <p:tav tm="0">
                                          <p:val>
                                            <p:fltVal val="0"/>
                                          </p:val>
                                        </p:tav>
                                        <p:tav tm="100000">
                                          <p:val>
                                            <p:strVal val="#ppt_w"/>
                                          </p:val>
                                        </p:tav>
                                      </p:tavLst>
                                    </p:anim>
                                    <p:anim calcmode="lin" valueType="num">
                                      <p:cBhvr>
                                        <p:cTn id="14" dur="500" fill="hold"/>
                                        <p:tgtEl>
                                          <p:spTgt spid="72"/>
                                        </p:tgtEl>
                                        <p:attrNameLst>
                                          <p:attrName>ppt_h</p:attrName>
                                        </p:attrNameLst>
                                      </p:cBhvr>
                                      <p:tavLst>
                                        <p:tav tm="0">
                                          <p:val>
                                            <p:fltVal val="0"/>
                                          </p:val>
                                        </p:tav>
                                        <p:tav tm="100000">
                                          <p:val>
                                            <p:strVal val="#ppt_h"/>
                                          </p:val>
                                        </p:tav>
                                      </p:tavLst>
                                    </p:anim>
                                    <p:animEffect transition="in" filter="fade">
                                      <p:cBhvr>
                                        <p:cTn id="15" dur="500"/>
                                        <p:tgtEl>
                                          <p:spTgt spid="72"/>
                                        </p:tgtEl>
                                      </p:cBhvr>
                                    </p:animEffect>
                                  </p:childTnLst>
                                </p:cTn>
                              </p:par>
                              <p:par>
                                <p:cTn id="16" presetID="2" presetClass="entr" presetSubtype="4"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ppt_x"/>
                                          </p:val>
                                        </p:tav>
                                        <p:tav tm="100000">
                                          <p:val>
                                            <p:strVal val="#ppt_x"/>
                                          </p:val>
                                        </p:tav>
                                      </p:tavLst>
                                    </p:anim>
                                    <p:anim calcmode="lin" valueType="num">
                                      <p:cBhvr additive="base">
                                        <p:cTn id="19" dur="500" fill="hold"/>
                                        <p:tgtEl>
                                          <p:spTgt spid="3"/>
                                        </p:tgtEl>
                                        <p:attrNameLst>
                                          <p:attrName>ppt_y</p:attrName>
                                        </p:attrNameLst>
                                      </p:cBhvr>
                                      <p:tavLst>
                                        <p:tav tm="0">
                                          <p:val>
                                            <p:strVal val="1+#ppt_h/2"/>
                                          </p:val>
                                        </p:tav>
                                        <p:tav tm="100000">
                                          <p:val>
                                            <p:strVal val="#ppt_y"/>
                                          </p:val>
                                        </p:tav>
                                      </p:tavLst>
                                    </p:anim>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60"/>
                                        </p:tgtEl>
                                        <p:attrNameLst>
                                          <p:attrName>style.visibility</p:attrName>
                                        </p:attrNameLst>
                                      </p:cBhvr>
                                      <p:to>
                                        <p:strVal val="visible"/>
                                      </p:to>
                                    </p:set>
                                    <p:anim calcmode="lin" valueType="num">
                                      <p:cBhvr>
                                        <p:cTn id="23" dur="500" fill="hold"/>
                                        <p:tgtEl>
                                          <p:spTgt spid="60"/>
                                        </p:tgtEl>
                                        <p:attrNameLst>
                                          <p:attrName>ppt_w</p:attrName>
                                        </p:attrNameLst>
                                      </p:cBhvr>
                                      <p:tavLst>
                                        <p:tav tm="0">
                                          <p:val>
                                            <p:fltVal val="0"/>
                                          </p:val>
                                        </p:tav>
                                        <p:tav tm="100000">
                                          <p:val>
                                            <p:strVal val="#ppt_w"/>
                                          </p:val>
                                        </p:tav>
                                      </p:tavLst>
                                    </p:anim>
                                    <p:anim calcmode="lin" valueType="num">
                                      <p:cBhvr>
                                        <p:cTn id="24" dur="500" fill="hold"/>
                                        <p:tgtEl>
                                          <p:spTgt spid="60"/>
                                        </p:tgtEl>
                                        <p:attrNameLst>
                                          <p:attrName>ppt_h</p:attrName>
                                        </p:attrNameLst>
                                      </p:cBhvr>
                                      <p:tavLst>
                                        <p:tav tm="0">
                                          <p:val>
                                            <p:fltVal val="0"/>
                                          </p:val>
                                        </p:tav>
                                        <p:tav tm="100000">
                                          <p:val>
                                            <p:strVal val="#ppt_h"/>
                                          </p:val>
                                        </p:tav>
                                      </p:tavLst>
                                    </p:anim>
                                    <p:animEffect transition="in" filter="fade">
                                      <p:cBhvr>
                                        <p:cTn id="25" dur="500"/>
                                        <p:tgtEl>
                                          <p:spTgt spid="60"/>
                                        </p:tgtEl>
                                      </p:cBhvr>
                                    </p:animEffect>
                                  </p:childTnLst>
                                </p:cTn>
                              </p:par>
                              <p:par>
                                <p:cTn id="26" presetID="2" presetClass="entr" presetSubtype="4" fill="hold" grpId="0" nodeType="withEffect">
                                  <p:stCondLst>
                                    <p:cond delay="0"/>
                                  </p:stCondLst>
                                  <p:childTnLst>
                                    <p:set>
                                      <p:cBhvr>
                                        <p:cTn id="27" dur="1" fill="hold">
                                          <p:stCondLst>
                                            <p:cond delay="0"/>
                                          </p:stCondLst>
                                        </p:cTn>
                                        <p:tgtEl>
                                          <p:spTgt spid="82"/>
                                        </p:tgtEl>
                                        <p:attrNameLst>
                                          <p:attrName>style.visibility</p:attrName>
                                        </p:attrNameLst>
                                      </p:cBhvr>
                                      <p:to>
                                        <p:strVal val="visible"/>
                                      </p:to>
                                    </p:set>
                                    <p:anim calcmode="lin" valueType="num">
                                      <p:cBhvr additive="base">
                                        <p:cTn id="28" dur="500" fill="hold"/>
                                        <p:tgtEl>
                                          <p:spTgt spid="82"/>
                                        </p:tgtEl>
                                        <p:attrNameLst>
                                          <p:attrName>ppt_x</p:attrName>
                                        </p:attrNameLst>
                                      </p:cBhvr>
                                      <p:tavLst>
                                        <p:tav tm="0">
                                          <p:val>
                                            <p:strVal val="#ppt_x"/>
                                          </p:val>
                                        </p:tav>
                                        <p:tav tm="100000">
                                          <p:val>
                                            <p:strVal val="#ppt_x"/>
                                          </p:val>
                                        </p:tav>
                                      </p:tavLst>
                                    </p:anim>
                                    <p:anim calcmode="lin" valueType="num">
                                      <p:cBhvr additive="base">
                                        <p:cTn id="29" dur="500" fill="hold"/>
                                        <p:tgtEl>
                                          <p:spTgt spid="82"/>
                                        </p:tgtEl>
                                        <p:attrNameLst>
                                          <p:attrName>ppt_y</p:attrName>
                                        </p:attrNameLst>
                                      </p:cBhvr>
                                      <p:tavLst>
                                        <p:tav tm="0">
                                          <p:val>
                                            <p:strVal val="1+#ppt_h/2"/>
                                          </p:val>
                                        </p:tav>
                                        <p:tav tm="100000">
                                          <p:val>
                                            <p:strVal val="#ppt_y"/>
                                          </p:val>
                                        </p:tav>
                                      </p:tavLst>
                                    </p:anim>
                                  </p:childTnLst>
                                </p:cTn>
                              </p:par>
                            </p:childTnLst>
                          </p:cTn>
                        </p:par>
                        <p:par>
                          <p:cTn id="30" fill="hold">
                            <p:stCondLst>
                              <p:cond delay="2000"/>
                            </p:stCondLst>
                            <p:childTnLst>
                              <p:par>
                                <p:cTn id="31" presetID="53" presetClass="entr" presetSubtype="16" fill="hold" nodeType="afterEffect">
                                  <p:stCondLst>
                                    <p:cond delay="0"/>
                                  </p:stCondLst>
                                  <p:childTnLst>
                                    <p:set>
                                      <p:cBhvr>
                                        <p:cTn id="32" dur="1" fill="hold">
                                          <p:stCondLst>
                                            <p:cond delay="0"/>
                                          </p:stCondLst>
                                        </p:cTn>
                                        <p:tgtEl>
                                          <p:spTgt spid="75"/>
                                        </p:tgtEl>
                                        <p:attrNameLst>
                                          <p:attrName>style.visibility</p:attrName>
                                        </p:attrNameLst>
                                      </p:cBhvr>
                                      <p:to>
                                        <p:strVal val="visible"/>
                                      </p:to>
                                    </p:set>
                                    <p:anim calcmode="lin" valueType="num">
                                      <p:cBhvr>
                                        <p:cTn id="33" dur="500" fill="hold"/>
                                        <p:tgtEl>
                                          <p:spTgt spid="75"/>
                                        </p:tgtEl>
                                        <p:attrNameLst>
                                          <p:attrName>ppt_w</p:attrName>
                                        </p:attrNameLst>
                                      </p:cBhvr>
                                      <p:tavLst>
                                        <p:tav tm="0">
                                          <p:val>
                                            <p:fltVal val="0"/>
                                          </p:val>
                                        </p:tav>
                                        <p:tav tm="100000">
                                          <p:val>
                                            <p:strVal val="#ppt_w"/>
                                          </p:val>
                                        </p:tav>
                                      </p:tavLst>
                                    </p:anim>
                                    <p:anim calcmode="lin" valueType="num">
                                      <p:cBhvr>
                                        <p:cTn id="34" dur="500" fill="hold"/>
                                        <p:tgtEl>
                                          <p:spTgt spid="75"/>
                                        </p:tgtEl>
                                        <p:attrNameLst>
                                          <p:attrName>ppt_h</p:attrName>
                                        </p:attrNameLst>
                                      </p:cBhvr>
                                      <p:tavLst>
                                        <p:tav tm="0">
                                          <p:val>
                                            <p:fltVal val="0"/>
                                          </p:val>
                                        </p:tav>
                                        <p:tav tm="100000">
                                          <p:val>
                                            <p:strVal val="#ppt_h"/>
                                          </p:val>
                                        </p:tav>
                                      </p:tavLst>
                                    </p:anim>
                                    <p:animEffect transition="in" filter="fade">
                                      <p:cBhvr>
                                        <p:cTn id="35" dur="500"/>
                                        <p:tgtEl>
                                          <p:spTgt spid="75"/>
                                        </p:tgtEl>
                                      </p:cBhvr>
                                    </p:animEffect>
                                  </p:childTnLst>
                                </p:cTn>
                              </p:par>
                              <p:par>
                                <p:cTn id="36" presetID="2" presetClass="entr" presetSubtype="4" fill="hold" grpId="0" nodeType="withEffect">
                                  <p:stCondLst>
                                    <p:cond delay="0"/>
                                  </p:stCondLst>
                                  <p:childTnLst>
                                    <p:set>
                                      <p:cBhvr>
                                        <p:cTn id="37" dur="1" fill="hold">
                                          <p:stCondLst>
                                            <p:cond delay="0"/>
                                          </p:stCondLst>
                                        </p:cTn>
                                        <p:tgtEl>
                                          <p:spTgt spid="83"/>
                                        </p:tgtEl>
                                        <p:attrNameLst>
                                          <p:attrName>style.visibility</p:attrName>
                                        </p:attrNameLst>
                                      </p:cBhvr>
                                      <p:to>
                                        <p:strVal val="visible"/>
                                      </p:to>
                                    </p:set>
                                    <p:anim calcmode="lin" valueType="num">
                                      <p:cBhvr additive="base">
                                        <p:cTn id="38" dur="500" fill="hold"/>
                                        <p:tgtEl>
                                          <p:spTgt spid="83"/>
                                        </p:tgtEl>
                                        <p:attrNameLst>
                                          <p:attrName>ppt_x</p:attrName>
                                        </p:attrNameLst>
                                      </p:cBhvr>
                                      <p:tavLst>
                                        <p:tav tm="0">
                                          <p:val>
                                            <p:strVal val="#ppt_x"/>
                                          </p:val>
                                        </p:tav>
                                        <p:tav tm="100000">
                                          <p:val>
                                            <p:strVal val="#ppt_x"/>
                                          </p:val>
                                        </p:tav>
                                      </p:tavLst>
                                    </p:anim>
                                    <p:anim calcmode="lin" valueType="num">
                                      <p:cBhvr additive="base">
                                        <p:cTn id="39" dur="500" fill="hold"/>
                                        <p:tgtEl>
                                          <p:spTgt spid="83"/>
                                        </p:tgtEl>
                                        <p:attrNameLst>
                                          <p:attrName>ppt_y</p:attrName>
                                        </p:attrNameLst>
                                      </p:cBhvr>
                                      <p:tavLst>
                                        <p:tav tm="0">
                                          <p:val>
                                            <p:strVal val="1+#ppt_h/2"/>
                                          </p:val>
                                        </p:tav>
                                        <p:tav tm="100000">
                                          <p:val>
                                            <p:strVal val="#ppt_y"/>
                                          </p:val>
                                        </p:tav>
                                      </p:tavLst>
                                    </p:anim>
                                  </p:childTnLst>
                                </p:cTn>
                              </p:par>
                            </p:childTnLst>
                          </p:cTn>
                        </p:par>
                        <p:par>
                          <p:cTn id="40" fill="hold">
                            <p:stCondLst>
                              <p:cond delay="2500"/>
                            </p:stCondLst>
                            <p:childTnLst>
                              <p:par>
                                <p:cTn id="41" presetID="53" presetClass="entr" presetSubtype="16" fill="hold" nodeType="afterEffect">
                                  <p:stCondLst>
                                    <p:cond delay="0"/>
                                  </p:stCondLst>
                                  <p:childTnLst>
                                    <p:set>
                                      <p:cBhvr>
                                        <p:cTn id="42" dur="1" fill="hold">
                                          <p:stCondLst>
                                            <p:cond delay="0"/>
                                          </p:stCondLst>
                                        </p:cTn>
                                        <p:tgtEl>
                                          <p:spTgt spid="67"/>
                                        </p:tgtEl>
                                        <p:attrNameLst>
                                          <p:attrName>style.visibility</p:attrName>
                                        </p:attrNameLst>
                                      </p:cBhvr>
                                      <p:to>
                                        <p:strVal val="visible"/>
                                      </p:to>
                                    </p:set>
                                    <p:anim calcmode="lin" valueType="num">
                                      <p:cBhvr>
                                        <p:cTn id="43" dur="500" fill="hold"/>
                                        <p:tgtEl>
                                          <p:spTgt spid="67"/>
                                        </p:tgtEl>
                                        <p:attrNameLst>
                                          <p:attrName>ppt_w</p:attrName>
                                        </p:attrNameLst>
                                      </p:cBhvr>
                                      <p:tavLst>
                                        <p:tav tm="0">
                                          <p:val>
                                            <p:fltVal val="0"/>
                                          </p:val>
                                        </p:tav>
                                        <p:tav tm="100000">
                                          <p:val>
                                            <p:strVal val="#ppt_w"/>
                                          </p:val>
                                        </p:tav>
                                      </p:tavLst>
                                    </p:anim>
                                    <p:anim calcmode="lin" valueType="num">
                                      <p:cBhvr>
                                        <p:cTn id="44" dur="500" fill="hold"/>
                                        <p:tgtEl>
                                          <p:spTgt spid="67"/>
                                        </p:tgtEl>
                                        <p:attrNameLst>
                                          <p:attrName>ppt_h</p:attrName>
                                        </p:attrNameLst>
                                      </p:cBhvr>
                                      <p:tavLst>
                                        <p:tav tm="0">
                                          <p:val>
                                            <p:fltVal val="0"/>
                                          </p:val>
                                        </p:tav>
                                        <p:tav tm="100000">
                                          <p:val>
                                            <p:strVal val="#ppt_h"/>
                                          </p:val>
                                        </p:tav>
                                      </p:tavLst>
                                    </p:anim>
                                    <p:animEffect transition="in" filter="fade">
                                      <p:cBhvr>
                                        <p:cTn id="45" dur="500"/>
                                        <p:tgtEl>
                                          <p:spTgt spid="67"/>
                                        </p:tgtEl>
                                      </p:cBhvr>
                                    </p:animEffect>
                                  </p:childTnLst>
                                </p:cTn>
                              </p:par>
                              <p:par>
                                <p:cTn id="46" presetID="2" presetClass="entr" presetSubtype="4" fill="hold" grpId="0" nodeType="withEffect">
                                  <p:stCondLst>
                                    <p:cond delay="0"/>
                                  </p:stCondLst>
                                  <p:childTnLst>
                                    <p:set>
                                      <p:cBhvr>
                                        <p:cTn id="47" dur="1" fill="hold">
                                          <p:stCondLst>
                                            <p:cond delay="0"/>
                                          </p:stCondLst>
                                        </p:cTn>
                                        <p:tgtEl>
                                          <p:spTgt spid="84"/>
                                        </p:tgtEl>
                                        <p:attrNameLst>
                                          <p:attrName>style.visibility</p:attrName>
                                        </p:attrNameLst>
                                      </p:cBhvr>
                                      <p:to>
                                        <p:strVal val="visible"/>
                                      </p:to>
                                    </p:set>
                                    <p:anim calcmode="lin" valueType="num">
                                      <p:cBhvr additive="base">
                                        <p:cTn id="48" dur="500" fill="hold"/>
                                        <p:tgtEl>
                                          <p:spTgt spid="84"/>
                                        </p:tgtEl>
                                        <p:attrNameLst>
                                          <p:attrName>ppt_x</p:attrName>
                                        </p:attrNameLst>
                                      </p:cBhvr>
                                      <p:tavLst>
                                        <p:tav tm="0">
                                          <p:val>
                                            <p:strVal val="#ppt_x"/>
                                          </p:val>
                                        </p:tav>
                                        <p:tav tm="100000">
                                          <p:val>
                                            <p:strVal val="#ppt_x"/>
                                          </p:val>
                                        </p:tav>
                                      </p:tavLst>
                                    </p:anim>
                                    <p:anim calcmode="lin" valueType="num">
                                      <p:cBhvr additive="base">
                                        <p:cTn id="49" dur="500" fill="hold"/>
                                        <p:tgtEl>
                                          <p:spTgt spid="84"/>
                                        </p:tgtEl>
                                        <p:attrNameLst>
                                          <p:attrName>ppt_y</p:attrName>
                                        </p:attrNameLst>
                                      </p:cBhvr>
                                      <p:tavLst>
                                        <p:tav tm="0">
                                          <p:val>
                                            <p:strVal val="1+#ppt_h/2"/>
                                          </p:val>
                                        </p:tav>
                                        <p:tav tm="100000">
                                          <p:val>
                                            <p:strVal val="#ppt_y"/>
                                          </p:val>
                                        </p:tav>
                                      </p:tavLst>
                                    </p:anim>
                                  </p:childTnLst>
                                </p:cTn>
                              </p:par>
                            </p:childTnLst>
                          </p:cTn>
                        </p:par>
                        <p:par>
                          <p:cTn id="50" fill="hold">
                            <p:stCondLst>
                              <p:cond delay="3000"/>
                            </p:stCondLst>
                            <p:childTnLst>
                              <p:par>
                                <p:cTn id="51" presetID="53" presetClass="entr" presetSubtype="16" fill="hold" nodeType="afterEffect">
                                  <p:stCondLst>
                                    <p:cond delay="0"/>
                                  </p:stCondLst>
                                  <p:childTnLst>
                                    <p:set>
                                      <p:cBhvr>
                                        <p:cTn id="52" dur="1" fill="hold">
                                          <p:stCondLst>
                                            <p:cond delay="0"/>
                                          </p:stCondLst>
                                        </p:cTn>
                                        <p:tgtEl>
                                          <p:spTgt spid="78"/>
                                        </p:tgtEl>
                                        <p:attrNameLst>
                                          <p:attrName>style.visibility</p:attrName>
                                        </p:attrNameLst>
                                      </p:cBhvr>
                                      <p:to>
                                        <p:strVal val="visible"/>
                                      </p:to>
                                    </p:set>
                                    <p:anim calcmode="lin" valueType="num">
                                      <p:cBhvr>
                                        <p:cTn id="53" dur="500" fill="hold"/>
                                        <p:tgtEl>
                                          <p:spTgt spid="78"/>
                                        </p:tgtEl>
                                        <p:attrNameLst>
                                          <p:attrName>ppt_w</p:attrName>
                                        </p:attrNameLst>
                                      </p:cBhvr>
                                      <p:tavLst>
                                        <p:tav tm="0">
                                          <p:val>
                                            <p:fltVal val="0"/>
                                          </p:val>
                                        </p:tav>
                                        <p:tav tm="100000">
                                          <p:val>
                                            <p:strVal val="#ppt_w"/>
                                          </p:val>
                                        </p:tav>
                                      </p:tavLst>
                                    </p:anim>
                                    <p:anim calcmode="lin" valueType="num">
                                      <p:cBhvr>
                                        <p:cTn id="54" dur="500" fill="hold"/>
                                        <p:tgtEl>
                                          <p:spTgt spid="78"/>
                                        </p:tgtEl>
                                        <p:attrNameLst>
                                          <p:attrName>ppt_h</p:attrName>
                                        </p:attrNameLst>
                                      </p:cBhvr>
                                      <p:tavLst>
                                        <p:tav tm="0">
                                          <p:val>
                                            <p:fltVal val="0"/>
                                          </p:val>
                                        </p:tav>
                                        <p:tav tm="100000">
                                          <p:val>
                                            <p:strVal val="#ppt_h"/>
                                          </p:val>
                                        </p:tav>
                                      </p:tavLst>
                                    </p:anim>
                                    <p:animEffect transition="in" filter="fade">
                                      <p:cBhvr>
                                        <p:cTn id="55" dur="500"/>
                                        <p:tgtEl>
                                          <p:spTgt spid="78"/>
                                        </p:tgtEl>
                                      </p:cBhvr>
                                    </p:animEffect>
                                  </p:childTnLst>
                                </p:cTn>
                              </p:par>
                              <p:par>
                                <p:cTn id="56" presetID="2" presetClass="entr" presetSubtype="4" fill="hold" grpId="0" nodeType="withEffect">
                                  <p:stCondLst>
                                    <p:cond delay="0"/>
                                  </p:stCondLst>
                                  <p:childTnLst>
                                    <p:set>
                                      <p:cBhvr>
                                        <p:cTn id="57" dur="1" fill="hold">
                                          <p:stCondLst>
                                            <p:cond delay="0"/>
                                          </p:stCondLst>
                                        </p:cTn>
                                        <p:tgtEl>
                                          <p:spTgt spid="85"/>
                                        </p:tgtEl>
                                        <p:attrNameLst>
                                          <p:attrName>style.visibility</p:attrName>
                                        </p:attrNameLst>
                                      </p:cBhvr>
                                      <p:to>
                                        <p:strVal val="visible"/>
                                      </p:to>
                                    </p:set>
                                    <p:anim calcmode="lin" valueType="num">
                                      <p:cBhvr additive="base">
                                        <p:cTn id="58" dur="500" fill="hold"/>
                                        <p:tgtEl>
                                          <p:spTgt spid="85"/>
                                        </p:tgtEl>
                                        <p:attrNameLst>
                                          <p:attrName>ppt_x</p:attrName>
                                        </p:attrNameLst>
                                      </p:cBhvr>
                                      <p:tavLst>
                                        <p:tav tm="0">
                                          <p:val>
                                            <p:strVal val="#ppt_x"/>
                                          </p:val>
                                        </p:tav>
                                        <p:tav tm="100000">
                                          <p:val>
                                            <p:strVal val="#ppt_x"/>
                                          </p:val>
                                        </p:tav>
                                      </p:tavLst>
                                    </p:anim>
                                    <p:anim calcmode="lin" valueType="num">
                                      <p:cBhvr additive="base">
                                        <p:cTn id="59"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2" grpId="0"/>
      <p:bldP spid="83" grpId="0"/>
      <p:bldP spid="84" grpId="0"/>
      <p:bldP spid="85" grpId="0"/>
    </p:bldLst>
  </p:timing>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3"/>
          <p:cNvSpPr/>
          <p:nvPr/>
        </p:nvSpPr>
        <p:spPr>
          <a:xfrm>
            <a:off x="4422775" y="967738"/>
            <a:ext cx="6629399" cy="5205255"/>
          </a:xfrm>
          <a:custGeom>
            <a:avLst/>
            <a:gdLst>
              <a:gd name="connsiteX0" fmla="*/ 0 w 7560564"/>
              <a:gd name="connsiteY0" fmla="*/ 282448 h 3275076"/>
              <a:gd name="connsiteX1" fmla="*/ 282473 w 7560564"/>
              <a:gd name="connsiteY1" fmla="*/ 0 h 3275076"/>
              <a:gd name="connsiteX2" fmla="*/ 7278116 w 7560564"/>
              <a:gd name="connsiteY2" fmla="*/ 0 h 3275076"/>
              <a:gd name="connsiteX3" fmla="*/ 7560563 w 7560564"/>
              <a:gd name="connsiteY3" fmla="*/ 282448 h 3275076"/>
              <a:gd name="connsiteX4" fmla="*/ 7560563 w 7560564"/>
              <a:gd name="connsiteY4" fmla="*/ 2992602 h 3275076"/>
              <a:gd name="connsiteX5" fmla="*/ 7278116 w 7560564"/>
              <a:gd name="connsiteY5" fmla="*/ 3275075 h 3275076"/>
              <a:gd name="connsiteX6" fmla="*/ 282473 w 7560564"/>
              <a:gd name="connsiteY6" fmla="*/ 3275075 h 3275076"/>
              <a:gd name="connsiteX7" fmla="*/ 0 w 7560564"/>
              <a:gd name="connsiteY7" fmla="*/ 2992602 h 3275076"/>
              <a:gd name="connsiteX8" fmla="*/ 0 w 7560564"/>
              <a:gd name="connsiteY8" fmla="*/ 282448 h 3275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560564" h="3275076">
                <a:moveTo>
                  <a:pt x="0" y="282448"/>
                </a:moveTo>
                <a:cubicBezTo>
                  <a:pt x="0" y="126492"/>
                  <a:pt x="126466" y="0"/>
                  <a:pt x="282473" y="0"/>
                </a:cubicBezTo>
                <a:lnTo>
                  <a:pt x="7278116" y="0"/>
                </a:lnTo>
                <a:cubicBezTo>
                  <a:pt x="7434071" y="0"/>
                  <a:pt x="7560563" y="126492"/>
                  <a:pt x="7560563" y="282448"/>
                </a:cubicBezTo>
                <a:lnTo>
                  <a:pt x="7560563" y="2992602"/>
                </a:lnTo>
                <a:cubicBezTo>
                  <a:pt x="7560563" y="3148609"/>
                  <a:pt x="7434071" y="3275075"/>
                  <a:pt x="7278116" y="3275075"/>
                </a:cubicBezTo>
                <a:lnTo>
                  <a:pt x="282473" y="3275075"/>
                </a:lnTo>
                <a:cubicBezTo>
                  <a:pt x="126466" y="3275075"/>
                  <a:pt x="0" y="3148609"/>
                  <a:pt x="0" y="2992602"/>
                </a:cubicBezTo>
                <a:lnTo>
                  <a:pt x="0" y="282448"/>
                </a:lnTo>
              </a:path>
            </a:pathLst>
          </a:custGeom>
          <a:solidFill>
            <a:srgbClr val="FFFFFF">
              <a:alpha val="100000"/>
            </a:srgbClr>
          </a:solidFill>
          <a:ln w="12700">
            <a:solidFill>
              <a:srgbClr val="000000">
                <a:alpha val="0"/>
              </a:srgb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Freeform 3"/>
          <p:cNvSpPr/>
          <p:nvPr/>
        </p:nvSpPr>
        <p:spPr>
          <a:xfrm>
            <a:off x="6695261" y="1219994"/>
            <a:ext cx="48816" cy="4836902"/>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algn="ctr"/>
            <a:endParaRPr lang="zh-CN" altLang="en-US"/>
          </a:p>
        </p:txBody>
      </p:sp>
      <p:sp>
        <p:nvSpPr>
          <p:cNvPr id="46" name="TextBox 1"/>
          <p:cNvSpPr txBox="1"/>
          <p:nvPr/>
        </p:nvSpPr>
        <p:spPr>
          <a:xfrm>
            <a:off x="545294" y="2704702"/>
            <a:ext cx="1846659" cy="835956"/>
          </a:xfrm>
          <a:prstGeom prst="rect">
            <a:avLst/>
          </a:prstGeom>
          <a:noFill/>
        </p:spPr>
        <p:txBody>
          <a:bodyPr wrap="none" lIns="0" tIns="0" rIns="0" bIns="60981" rtlCol="0">
            <a:spAutoFit/>
          </a:bodyPr>
          <a:lstStyle/>
          <a:p>
            <a:pPr>
              <a:lnSpc>
                <a:spcPts val="6935"/>
              </a:lnSpc>
            </a:pPr>
            <a:r>
              <a:rPr lang="zh-CN" altLang="en-US" sz="3600" dirty="0">
                <a:solidFill>
                  <a:srgbClr val="4197DF"/>
                </a:solidFill>
                <a:latin typeface="Microsoft YaHei UI" panose="020B0503020204020204" pitchFamily="18" charset="-122"/>
                <a:cs typeface="Microsoft YaHei UI" panose="020B0503020204020204" pitchFamily="18" charset="-122"/>
              </a:rPr>
              <a:t>主要内容</a:t>
            </a:r>
            <a:endParaRPr lang="en-US" altLang="zh-CN" sz="3600" dirty="0">
              <a:solidFill>
                <a:srgbClr val="4197DF"/>
              </a:solidFill>
              <a:latin typeface="Microsoft YaHei UI" panose="020B0503020204020204" pitchFamily="18" charset="-122"/>
              <a:cs typeface="Microsoft YaHei UI" panose="020B0503020204020204" pitchFamily="18" charset="-122"/>
            </a:endParaRPr>
          </a:p>
        </p:txBody>
      </p:sp>
      <p:sp>
        <p:nvSpPr>
          <p:cNvPr id="57" name="TextBox 1"/>
          <p:cNvSpPr txBox="1"/>
          <p:nvPr/>
        </p:nvSpPr>
        <p:spPr>
          <a:xfrm>
            <a:off x="545293" y="3518639"/>
            <a:ext cx="1846659" cy="272596"/>
          </a:xfrm>
          <a:prstGeom prst="rect">
            <a:avLst/>
          </a:prstGeom>
          <a:noFill/>
        </p:spPr>
        <p:txBody>
          <a:bodyPr wrap="square" lIns="0" tIns="0" rIns="0" bIns="60981" rtlCol="0">
            <a:spAutoFit/>
          </a:bodyPr>
          <a:lstStyle/>
          <a:p>
            <a:pPr algn="dist">
              <a:lnSpc>
                <a:spcPts val="1600"/>
              </a:lnSpc>
            </a:pPr>
            <a:r>
              <a:rPr lang="en-US" altLang="zh-CN" sz="1900" dirty="0">
                <a:solidFill>
                  <a:srgbClr val="4197DF"/>
                </a:solidFill>
                <a:latin typeface="Times New Roman" panose="02020603050405020304" pitchFamily="18" charset="0"/>
                <a:cs typeface="Times New Roman" panose="02020603050405020304" pitchFamily="18" charset="0"/>
              </a:rPr>
              <a:t>CONTENTS</a:t>
            </a:r>
          </a:p>
        </p:txBody>
      </p:sp>
      <p:sp>
        <p:nvSpPr>
          <p:cNvPr id="59" name="矩形 58"/>
          <p:cNvSpPr/>
          <p:nvPr/>
        </p:nvSpPr>
        <p:spPr>
          <a:xfrm>
            <a:off x="518434" y="2201849"/>
            <a:ext cx="1873520" cy="70265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p:nvPr/>
        </p:nvCxnSpPr>
        <p:spPr>
          <a:xfrm>
            <a:off x="536575" y="7699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36575" y="2484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6575" y="405607"/>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6575" y="577057"/>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6575" y="71993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36575" y="89138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36575" y="10485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36575" y="1219994"/>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6575" y="1404371"/>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36575" y="154724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36575" y="171869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6575" y="1875858"/>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36575" y="2047308"/>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a:off x="2000250" y="6254294"/>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2381250" y="5840443"/>
            <a:ext cx="674915" cy="10132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a:off x="3146878" y="6329700"/>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a:off x="95250" y="5621722"/>
            <a:ext cx="1066800" cy="123197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p:cNvSpPr/>
          <p:nvPr/>
        </p:nvSpPr>
        <p:spPr>
          <a:xfrm>
            <a:off x="876300" y="6254294"/>
            <a:ext cx="381000" cy="51330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5641975" y="4661823"/>
            <a:ext cx="5029199" cy="482924"/>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ndParaRPr>
          </a:p>
        </p:txBody>
      </p:sp>
      <p:sp>
        <p:nvSpPr>
          <p:cNvPr id="55" name="TextBox 1"/>
          <p:cNvSpPr txBox="1"/>
          <p:nvPr/>
        </p:nvSpPr>
        <p:spPr>
          <a:xfrm>
            <a:off x="7013574" y="3466447"/>
            <a:ext cx="3810001" cy="677130"/>
          </a:xfrm>
          <a:prstGeom prst="rect">
            <a:avLst/>
          </a:prstGeom>
          <a:noFill/>
        </p:spPr>
        <p:txBody>
          <a:bodyPr wrap="square" lIns="0" tIns="0" rIns="0" bIns="60981" rtlCol="0">
            <a:spAutoFit/>
          </a:bodyPr>
          <a:lstStyle/>
          <a:p>
            <a:pPr>
              <a:lnSpc>
                <a:spcPts val="2400"/>
              </a:lnSpc>
            </a:pPr>
            <a:r>
              <a:rPr lang="zh-CN" altLang="en-US" b="1" dirty="0">
                <a:solidFill>
                  <a:srgbClr val="656D8D"/>
                </a:solidFill>
                <a:latin typeface="Microsoft YaHei UI" panose="020B0503020204020204" pitchFamily="18" charset="-122"/>
                <a:cs typeface="Microsoft YaHei UI" panose="020B0503020204020204" pitchFamily="18" charset="-122"/>
              </a:rPr>
              <a:t>软件工程项目后评价的内容与方法</a:t>
            </a:r>
          </a:p>
        </p:txBody>
      </p:sp>
      <p:sp>
        <p:nvSpPr>
          <p:cNvPr id="56" name="TextBox 1"/>
          <p:cNvSpPr txBox="1"/>
          <p:nvPr/>
        </p:nvSpPr>
        <p:spPr>
          <a:xfrm>
            <a:off x="7013575" y="2222241"/>
            <a:ext cx="3385542" cy="369353"/>
          </a:xfrm>
          <a:prstGeom prst="rect">
            <a:avLst/>
          </a:prstGeom>
          <a:noFill/>
        </p:spPr>
        <p:txBody>
          <a:bodyPr wrap="none" lIns="0" tIns="0" rIns="0" bIns="60981" rtlCol="0">
            <a:spAutoFit/>
          </a:bodyPr>
          <a:lstStyle/>
          <a:p>
            <a:pPr>
              <a:lnSpc>
                <a:spcPts val="2400"/>
              </a:lnSpc>
            </a:pPr>
            <a:r>
              <a:rPr lang="zh-CN" altLang="en-US" b="1" dirty="0">
                <a:solidFill>
                  <a:srgbClr val="656D8D"/>
                </a:solidFill>
                <a:latin typeface="Microsoft YaHei UI" panose="020B0503020204020204" pitchFamily="18" charset="-122"/>
                <a:cs typeface="Microsoft YaHei UI" panose="020B0503020204020204" pitchFamily="18" charset="-122"/>
              </a:rPr>
              <a:t>软件工程项目后评价概述</a:t>
            </a:r>
          </a:p>
        </p:txBody>
      </p:sp>
      <p:sp>
        <p:nvSpPr>
          <p:cNvPr id="78" name="TextBox 1"/>
          <p:cNvSpPr txBox="1"/>
          <p:nvPr/>
        </p:nvSpPr>
        <p:spPr>
          <a:xfrm>
            <a:off x="7013575" y="4813041"/>
            <a:ext cx="3352800" cy="369353"/>
          </a:xfrm>
          <a:prstGeom prst="rect">
            <a:avLst/>
          </a:prstGeom>
          <a:noFill/>
        </p:spPr>
        <p:txBody>
          <a:bodyPr wrap="square" lIns="0" tIns="0" rIns="0" bIns="60981" rtlCol="0">
            <a:spAutoFit/>
          </a:bodyPr>
          <a:lstStyle/>
          <a:p>
            <a:pPr>
              <a:lnSpc>
                <a:spcPts val="2400"/>
              </a:lnSpc>
            </a:pPr>
            <a:r>
              <a:rPr lang="zh-CN" altLang="en-US" b="1" dirty="0">
                <a:solidFill>
                  <a:schemeClr val="bg1"/>
                </a:solidFill>
                <a:latin typeface="Microsoft YaHei UI" panose="020B0503020204020204" pitchFamily="18" charset="-122"/>
                <a:cs typeface="Microsoft YaHei UI" panose="020B0503020204020204" pitchFamily="18" charset="-122"/>
              </a:rPr>
              <a:t>软件工程项目营运后评价</a:t>
            </a:r>
          </a:p>
        </p:txBody>
      </p:sp>
      <p:sp>
        <p:nvSpPr>
          <p:cNvPr id="79" name="Freeform 3"/>
          <p:cNvSpPr/>
          <p:nvPr/>
        </p:nvSpPr>
        <p:spPr>
          <a:xfrm>
            <a:off x="6632575" y="2288695"/>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92D050"/>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b="1"/>
          </a:p>
        </p:txBody>
      </p:sp>
      <p:sp>
        <p:nvSpPr>
          <p:cNvPr id="80" name="Freeform 3"/>
          <p:cNvSpPr/>
          <p:nvPr/>
        </p:nvSpPr>
        <p:spPr>
          <a:xfrm>
            <a:off x="6632575" y="3516122"/>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7CC43A"/>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b="1">
              <a:solidFill>
                <a:schemeClr val="bg1"/>
              </a:solidFill>
            </a:endParaRPr>
          </a:p>
        </p:txBody>
      </p:sp>
      <p:sp>
        <p:nvSpPr>
          <p:cNvPr id="81" name="Freeform 3"/>
          <p:cNvSpPr/>
          <p:nvPr/>
        </p:nvSpPr>
        <p:spPr>
          <a:xfrm>
            <a:off x="6632575" y="4832149"/>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chemeClr val="bg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b="1">
              <a:solidFill>
                <a:schemeClr val="bg1"/>
              </a:solidFill>
            </a:endParaRPr>
          </a:p>
        </p:txBody>
      </p:sp>
      <p:sp>
        <p:nvSpPr>
          <p:cNvPr id="82" name="TextBox 1"/>
          <p:cNvSpPr txBox="1"/>
          <p:nvPr/>
        </p:nvSpPr>
        <p:spPr>
          <a:xfrm>
            <a:off x="5757541" y="2202247"/>
            <a:ext cx="718569" cy="369353"/>
          </a:xfrm>
          <a:prstGeom prst="rect">
            <a:avLst/>
          </a:prstGeom>
          <a:noFill/>
        </p:spPr>
        <p:txBody>
          <a:bodyPr wrap="square" lIns="0" tIns="0" rIns="0" bIns="60981" rtlCol="0">
            <a:spAutoFit/>
          </a:bodyPr>
          <a:lstStyle/>
          <a:p>
            <a:pPr>
              <a:lnSpc>
                <a:spcPts val="2400"/>
              </a:lnSpc>
            </a:pPr>
            <a:r>
              <a:rPr lang="en-US" altLang="zh-CN" b="1" dirty="0">
                <a:solidFill>
                  <a:srgbClr val="656D8D"/>
                </a:solidFill>
                <a:latin typeface="Microsoft YaHei UI" panose="020B0503020204020204" pitchFamily="18" charset="-122"/>
                <a:cs typeface="Microsoft YaHei UI" panose="020B0503020204020204" pitchFamily="18" charset="-122"/>
              </a:rPr>
              <a:t>9.1</a:t>
            </a:r>
            <a:endParaRPr lang="zh-CN" altLang="en-US" b="1" dirty="0">
              <a:solidFill>
                <a:srgbClr val="656D8D"/>
              </a:solidFill>
              <a:latin typeface="Microsoft YaHei UI" panose="020B0503020204020204" pitchFamily="18" charset="-122"/>
              <a:cs typeface="Microsoft YaHei UI" panose="020B0503020204020204" pitchFamily="18" charset="-122"/>
            </a:endParaRPr>
          </a:p>
        </p:txBody>
      </p:sp>
      <p:sp>
        <p:nvSpPr>
          <p:cNvPr id="83" name="TextBox 1"/>
          <p:cNvSpPr txBox="1"/>
          <p:nvPr/>
        </p:nvSpPr>
        <p:spPr>
          <a:xfrm>
            <a:off x="5757541" y="3466447"/>
            <a:ext cx="757041" cy="369353"/>
          </a:xfrm>
          <a:prstGeom prst="rect">
            <a:avLst/>
          </a:prstGeom>
          <a:noFill/>
        </p:spPr>
        <p:txBody>
          <a:bodyPr wrap="square" lIns="0" tIns="0" rIns="0" bIns="60981" rtlCol="0">
            <a:spAutoFit/>
          </a:bodyPr>
          <a:lstStyle/>
          <a:p>
            <a:pPr>
              <a:lnSpc>
                <a:spcPts val="2400"/>
              </a:lnSpc>
            </a:pPr>
            <a:r>
              <a:rPr lang="en-US" altLang="zh-CN" b="1" dirty="0">
                <a:solidFill>
                  <a:srgbClr val="656D8D"/>
                </a:solidFill>
                <a:latin typeface="Microsoft YaHei UI" panose="020B0503020204020204" pitchFamily="18" charset="-122"/>
                <a:cs typeface="Microsoft YaHei UI" panose="020B0503020204020204" pitchFamily="18" charset="-122"/>
              </a:rPr>
              <a:t>9.2</a:t>
            </a:r>
          </a:p>
        </p:txBody>
      </p:sp>
      <p:sp>
        <p:nvSpPr>
          <p:cNvPr id="84" name="TextBox 1"/>
          <p:cNvSpPr txBox="1"/>
          <p:nvPr/>
        </p:nvSpPr>
        <p:spPr>
          <a:xfrm>
            <a:off x="5757541" y="4813041"/>
            <a:ext cx="757041" cy="369353"/>
          </a:xfrm>
          <a:prstGeom prst="rect">
            <a:avLst/>
          </a:prstGeom>
          <a:noFill/>
        </p:spPr>
        <p:txBody>
          <a:bodyPr wrap="square" lIns="0" tIns="0" rIns="0" bIns="60981" rtlCol="0">
            <a:spAutoFit/>
          </a:bodyPr>
          <a:lstStyle/>
          <a:p>
            <a:pPr>
              <a:lnSpc>
                <a:spcPts val="2400"/>
              </a:lnSpc>
            </a:pPr>
            <a:r>
              <a:rPr lang="en-US" altLang="zh-CN" b="1" dirty="0">
                <a:solidFill>
                  <a:schemeClr val="bg1"/>
                </a:solidFill>
                <a:latin typeface="Microsoft YaHei UI" panose="020B0503020204020204" pitchFamily="18" charset="-122"/>
                <a:cs typeface="Microsoft YaHei UI" panose="020B0503020204020204" pitchFamily="18" charset="-122"/>
              </a:rPr>
              <a:t>9.3</a:t>
            </a:r>
          </a:p>
        </p:txBody>
      </p:sp>
      <p:sp>
        <p:nvSpPr>
          <p:cNvPr id="3" name="灯片编号占位符 2">
            <a:extLst>
              <a:ext uri="{FF2B5EF4-FFF2-40B4-BE49-F238E27FC236}">
                <a16:creationId xmlns:a16="http://schemas.microsoft.com/office/drawing/2014/main" id="{2A16DC30-3955-4FBE-841F-752DB1BF6A61}"/>
              </a:ext>
            </a:extLst>
          </p:cNvPr>
          <p:cNvSpPr>
            <a:spLocks noGrp="1"/>
          </p:cNvSpPr>
          <p:nvPr>
            <p:ph type="sldNum" sz="quarter" idx="12"/>
          </p:nvPr>
        </p:nvSpPr>
        <p:spPr/>
        <p:txBody>
          <a:bodyPr/>
          <a:lstStyle/>
          <a:p>
            <a:fld id="{B6F15528-21DE-4FAA-801E-634DDDAF4B2B}" type="slidenum">
              <a:rPr lang="en-US" smtClean="0"/>
              <a:t>661</a:t>
            </a:fld>
            <a:endParaRPr lang="en-US" dirty="0"/>
          </a:p>
        </p:txBody>
      </p:sp>
    </p:spTree>
  </p:cSld>
  <p:clrMapOvr>
    <a:masterClrMapping/>
  </p:clrMapOvr>
  <p:transition spd="slow">
    <p:push dir="u"/>
  </p:transition>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7575" y="333375"/>
            <a:ext cx="5934075" cy="429419"/>
          </a:xfrm>
        </p:spPr>
        <p:txBody>
          <a:bodyPr/>
          <a:lstStyle/>
          <a:p>
            <a:r>
              <a:rPr lang="en-US" altLang="zh-CN" dirty="0"/>
              <a:t>9.3.1</a:t>
            </a:r>
            <a:r>
              <a:rPr lang="zh-CN" altLang="zh-CN" dirty="0"/>
              <a:t>软件工程项目营运后评价的目的和意义</a:t>
            </a:r>
            <a:endParaRPr lang="zh-CN" altLang="en-US" dirty="0"/>
          </a:p>
        </p:txBody>
      </p:sp>
      <p:grpSp>
        <p:nvGrpSpPr>
          <p:cNvPr id="4" name="组合 157"/>
          <p:cNvGrpSpPr/>
          <p:nvPr/>
        </p:nvGrpSpPr>
        <p:grpSpPr>
          <a:xfrm>
            <a:off x="5854468" y="3811972"/>
            <a:ext cx="345440" cy="296211"/>
            <a:chOff x="3546346" y="2339026"/>
            <a:chExt cx="897787" cy="769842"/>
          </a:xfrm>
          <a:solidFill>
            <a:schemeClr val="bg1">
              <a:lumMod val="50000"/>
            </a:schemeClr>
          </a:solidFill>
          <a:effectLst>
            <a:reflection blurRad="6350" stA="52000" endA="300" endPos="35000" dir="5400000" sy="-100000" algn="bl" rotWithShape="0"/>
          </a:effectLst>
        </p:grpSpPr>
        <p:sp>
          <p:nvSpPr>
            <p:cNvPr id="5" name="Rectangle 227"/>
            <p:cNvSpPr>
              <a:spLocks noChangeArrowheads="1"/>
            </p:cNvSpPr>
            <p:nvPr/>
          </p:nvSpPr>
          <p:spPr bwMode="auto">
            <a:xfrm>
              <a:off x="3561526" y="3077423"/>
              <a:ext cx="882607" cy="314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888" tIns="60944" rIns="121888" bIns="60944" numCol="1" anchor="t" anchorCtr="0" compatLnSpc="1"/>
            <a:lstStyle/>
            <a:p>
              <a:pPr>
                <a:defRPr/>
              </a:pPr>
              <a:endParaRPr lang="zh-CN" altLang="en-US" dirty="0">
                <a:solidFill>
                  <a:srgbClr val="FFFFFF"/>
                </a:solidFill>
                <a:latin typeface="Calibri" panose="020F0502020204030204"/>
                <a:ea typeface="宋体" panose="02010600030101010101" pitchFamily="2" charset="-122"/>
              </a:endParaRPr>
            </a:p>
          </p:txBody>
        </p:sp>
        <p:sp>
          <p:nvSpPr>
            <p:cNvPr id="6" name="Freeform 228"/>
            <p:cNvSpPr/>
            <p:nvPr/>
          </p:nvSpPr>
          <p:spPr bwMode="auto">
            <a:xfrm>
              <a:off x="3617909" y="2844302"/>
              <a:ext cx="125777" cy="210351"/>
            </a:xfrm>
            <a:custGeom>
              <a:avLst/>
              <a:gdLst>
                <a:gd name="T0" fmla="*/ 6 w 49"/>
                <a:gd name="T1" fmla="*/ 82 h 82"/>
                <a:gd name="T2" fmla="*/ 43 w 49"/>
                <a:gd name="T3" fmla="*/ 82 h 82"/>
                <a:gd name="T4" fmla="*/ 49 w 49"/>
                <a:gd name="T5" fmla="*/ 76 h 82"/>
                <a:gd name="T6" fmla="*/ 49 w 49"/>
                <a:gd name="T7" fmla="*/ 0 h 82"/>
                <a:gd name="T8" fmla="*/ 0 w 49"/>
                <a:gd name="T9" fmla="*/ 49 h 82"/>
                <a:gd name="T10" fmla="*/ 0 w 49"/>
                <a:gd name="T11" fmla="*/ 76 h 82"/>
                <a:gd name="T12" fmla="*/ 6 w 49"/>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49" h="82">
                  <a:moveTo>
                    <a:pt x="6" y="82"/>
                  </a:moveTo>
                  <a:cubicBezTo>
                    <a:pt x="43" y="82"/>
                    <a:pt x="43" y="82"/>
                    <a:pt x="43" y="82"/>
                  </a:cubicBezTo>
                  <a:cubicBezTo>
                    <a:pt x="46" y="82"/>
                    <a:pt x="49" y="79"/>
                    <a:pt x="49" y="76"/>
                  </a:cubicBezTo>
                  <a:cubicBezTo>
                    <a:pt x="49" y="0"/>
                    <a:pt x="49" y="0"/>
                    <a:pt x="49" y="0"/>
                  </a:cubicBezTo>
                  <a:cubicBezTo>
                    <a:pt x="0" y="49"/>
                    <a:pt x="0" y="49"/>
                    <a:pt x="0" y="49"/>
                  </a:cubicBezTo>
                  <a:cubicBezTo>
                    <a:pt x="0" y="76"/>
                    <a:pt x="0" y="76"/>
                    <a:pt x="0" y="76"/>
                  </a:cubicBezTo>
                  <a:cubicBezTo>
                    <a:pt x="0" y="79"/>
                    <a:pt x="3" y="82"/>
                    <a:pt x="6"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pPr>
                <a:defRPr/>
              </a:pPr>
              <a:endParaRPr lang="zh-CN" altLang="en-US" dirty="0">
                <a:solidFill>
                  <a:srgbClr val="FFFFFF"/>
                </a:solidFill>
                <a:latin typeface="Calibri" panose="020F0502020204030204"/>
                <a:ea typeface="宋体" panose="02010600030101010101" pitchFamily="2" charset="-122"/>
              </a:endParaRPr>
            </a:p>
          </p:txBody>
        </p:sp>
        <p:sp>
          <p:nvSpPr>
            <p:cNvPr id="7" name="Freeform 229"/>
            <p:cNvSpPr/>
            <p:nvPr/>
          </p:nvSpPr>
          <p:spPr bwMode="auto">
            <a:xfrm>
              <a:off x="3779467" y="2682744"/>
              <a:ext cx="122524" cy="371910"/>
            </a:xfrm>
            <a:custGeom>
              <a:avLst/>
              <a:gdLst>
                <a:gd name="T0" fmla="*/ 5 w 48"/>
                <a:gd name="T1" fmla="*/ 145 h 145"/>
                <a:gd name="T2" fmla="*/ 43 w 48"/>
                <a:gd name="T3" fmla="*/ 145 h 145"/>
                <a:gd name="T4" fmla="*/ 48 w 48"/>
                <a:gd name="T5" fmla="*/ 139 h 145"/>
                <a:gd name="T6" fmla="*/ 48 w 48"/>
                <a:gd name="T7" fmla="*/ 0 h 145"/>
                <a:gd name="T8" fmla="*/ 0 w 48"/>
                <a:gd name="T9" fmla="*/ 49 h 145"/>
                <a:gd name="T10" fmla="*/ 0 w 48"/>
                <a:gd name="T11" fmla="*/ 139 h 145"/>
                <a:gd name="T12" fmla="*/ 5 w 48"/>
                <a:gd name="T13" fmla="*/ 145 h 145"/>
              </a:gdLst>
              <a:ahLst/>
              <a:cxnLst>
                <a:cxn ang="0">
                  <a:pos x="T0" y="T1"/>
                </a:cxn>
                <a:cxn ang="0">
                  <a:pos x="T2" y="T3"/>
                </a:cxn>
                <a:cxn ang="0">
                  <a:pos x="T4" y="T5"/>
                </a:cxn>
                <a:cxn ang="0">
                  <a:pos x="T6" y="T7"/>
                </a:cxn>
                <a:cxn ang="0">
                  <a:pos x="T8" y="T9"/>
                </a:cxn>
                <a:cxn ang="0">
                  <a:pos x="T10" y="T11"/>
                </a:cxn>
                <a:cxn ang="0">
                  <a:pos x="T12" y="T13"/>
                </a:cxn>
              </a:cxnLst>
              <a:rect l="0" t="0" r="r" b="b"/>
              <a:pathLst>
                <a:path w="48" h="145">
                  <a:moveTo>
                    <a:pt x="5" y="145"/>
                  </a:moveTo>
                  <a:cubicBezTo>
                    <a:pt x="43" y="145"/>
                    <a:pt x="43" y="145"/>
                    <a:pt x="43" y="145"/>
                  </a:cubicBezTo>
                  <a:cubicBezTo>
                    <a:pt x="46" y="145"/>
                    <a:pt x="48" y="142"/>
                    <a:pt x="48" y="139"/>
                  </a:cubicBezTo>
                  <a:cubicBezTo>
                    <a:pt x="48" y="0"/>
                    <a:pt x="48" y="0"/>
                    <a:pt x="48" y="0"/>
                  </a:cubicBezTo>
                  <a:cubicBezTo>
                    <a:pt x="0" y="49"/>
                    <a:pt x="0" y="49"/>
                    <a:pt x="0" y="49"/>
                  </a:cubicBezTo>
                  <a:cubicBezTo>
                    <a:pt x="0" y="139"/>
                    <a:pt x="0" y="139"/>
                    <a:pt x="0" y="139"/>
                  </a:cubicBezTo>
                  <a:cubicBezTo>
                    <a:pt x="0" y="142"/>
                    <a:pt x="2" y="145"/>
                    <a:pt x="5" y="1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pPr>
                <a:defRPr/>
              </a:pPr>
              <a:endParaRPr lang="zh-CN" altLang="en-US" dirty="0">
                <a:solidFill>
                  <a:srgbClr val="FFFFFF"/>
                </a:solidFill>
                <a:latin typeface="Calibri" panose="020F0502020204030204"/>
                <a:ea typeface="宋体" panose="02010600030101010101" pitchFamily="2" charset="-122"/>
              </a:endParaRPr>
            </a:p>
          </p:txBody>
        </p:sp>
        <p:sp>
          <p:nvSpPr>
            <p:cNvPr id="8" name="Freeform 230"/>
            <p:cNvSpPr/>
            <p:nvPr/>
          </p:nvSpPr>
          <p:spPr bwMode="auto">
            <a:xfrm>
              <a:off x="3938857" y="2713104"/>
              <a:ext cx="124693" cy="341550"/>
            </a:xfrm>
            <a:custGeom>
              <a:avLst/>
              <a:gdLst>
                <a:gd name="T0" fmla="*/ 22 w 49"/>
                <a:gd name="T1" fmla="*/ 22 h 133"/>
                <a:gd name="T2" fmla="*/ 0 w 49"/>
                <a:gd name="T3" fmla="*/ 0 h 133"/>
                <a:gd name="T4" fmla="*/ 0 w 49"/>
                <a:gd name="T5" fmla="*/ 127 h 133"/>
                <a:gd name="T6" fmla="*/ 6 w 49"/>
                <a:gd name="T7" fmla="*/ 133 h 133"/>
                <a:gd name="T8" fmla="*/ 43 w 49"/>
                <a:gd name="T9" fmla="*/ 133 h 133"/>
                <a:gd name="T10" fmla="*/ 49 w 49"/>
                <a:gd name="T11" fmla="*/ 127 h 133"/>
                <a:gd name="T12" fmla="*/ 49 w 49"/>
                <a:gd name="T13" fmla="*/ 26 h 133"/>
                <a:gd name="T14" fmla="*/ 38 w 49"/>
                <a:gd name="T15" fmla="*/ 29 h 133"/>
                <a:gd name="T16" fmla="*/ 22 w 4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33">
                  <a:moveTo>
                    <a:pt x="22" y="22"/>
                  </a:moveTo>
                  <a:cubicBezTo>
                    <a:pt x="0" y="0"/>
                    <a:pt x="0" y="0"/>
                    <a:pt x="0" y="0"/>
                  </a:cubicBezTo>
                  <a:cubicBezTo>
                    <a:pt x="0" y="127"/>
                    <a:pt x="0" y="127"/>
                    <a:pt x="0" y="127"/>
                  </a:cubicBezTo>
                  <a:cubicBezTo>
                    <a:pt x="0" y="130"/>
                    <a:pt x="3" y="133"/>
                    <a:pt x="6" y="133"/>
                  </a:cubicBezTo>
                  <a:cubicBezTo>
                    <a:pt x="43" y="133"/>
                    <a:pt x="43" y="133"/>
                    <a:pt x="43" y="133"/>
                  </a:cubicBezTo>
                  <a:cubicBezTo>
                    <a:pt x="46" y="133"/>
                    <a:pt x="49" y="130"/>
                    <a:pt x="49" y="127"/>
                  </a:cubicBezTo>
                  <a:cubicBezTo>
                    <a:pt x="49" y="26"/>
                    <a:pt x="49" y="26"/>
                    <a:pt x="49" y="26"/>
                  </a:cubicBezTo>
                  <a:cubicBezTo>
                    <a:pt x="46" y="28"/>
                    <a:pt x="42" y="29"/>
                    <a:pt x="38" y="29"/>
                  </a:cubicBezTo>
                  <a:cubicBezTo>
                    <a:pt x="32" y="29"/>
                    <a:pt x="27" y="26"/>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pPr>
                <a:defRPr/>
              </a:pPr>
              <a:endParaRPr lang="zh-CN" altLang="en-US" dirty="0">
                <a:solidFill>
                  <a:srgbClr val="FFFFFF"/>
                </a:solidFill>
                <a:latin typeface="Calibri" panose="020F0502020204030204"/>
                <a:ea typeface="宋体" panose="02010600030101010101" pitchFamily="2" charset="-122"/>
              </a:endParaRPr>
            </a:p>
          </p:txBody>
        </p:sp>
        <p:sp>
          <p:nvSpPr>
            <p:cNvPr id="9" name="Freeform 231"/>
            <p:cNvSpPr/>
            <p:nvPr/>
          </p:nvSpPr>
          <p:spPr bwMode="auto">
            <a:xfrm>
              <a:off x="4100415" y="2624193"/>
              <a:ext cx="122524" cy="430461"/>
            </a:xfrm>
            <a:custGeom>
              <a:avLst/>
              <a:gdLst>
                <a:gd name="T0" fmla="*/ 5 w 48"/>
                <a:gd name="T1" fmla="*/ 168 h 168"/>
                <a:gd name="T2" fmla="*/ 43 w 48"/>
                <a:gd name="T3" fmla="*/ 168 h 168"/>
                <a:gd name="T4" fmla="*/ 48 w 48"/>
                <a:gd name="T5" fmla="*/ 162 h 168"/>
                <a:gd name="T6" fmla="*/ 48 w 48"/>
                <a:gd name="T7" fmla="*/ 0 h 168"/>
                <a:gd name="T8" fmla="*/ 0 w 48"/>
                <a:gd name="T9" fmla="*/ 48 h 168"/>
                <a:gd name="T10" fmla="*/ 0 w 48"/>
                <a:gd name="T11" fmla="*/ 162 h 168"/>
                <a:gd name="T12" fmla="*/ 5 w 48"/>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48" h="168">
                  <a:moveTo>
                    <a:pt x="5" y="168"/>
                  </a:moveTo>
                  <a:cubicBezTo>
                    <a:pt x="43" y="168"/>
                    <a:pt x="43" y="168"/>
                    <a:pt x="43" y="168"/>
                  </a:cubicBezTo>
                  <a:cubicBezTo>
                    <a:pt x="46" y="168"/>
                    <a:pt x="48" y="165"/>
                    <a:pt x="48" y="162"/>
                  </a:cubicBezTo>
                  <a:cubicBezTo>
                    <a:pt x="48" y="0"/>
                    <a:pt x="48" y="0"/>
                    <a:pt x="48" y="0"/>
                  </a:cubicBezTo>
                  <a:cubicBezTo>
                    <a:pt x="0" y="48"/>
                    <a:pt x="0" y="48"/>
                    <a:pt x="0" y="48"/>
                  </a:cubicBezTo>
                  <a:cubicBezTo>
                    <a:pt x="0" y="162"/>
                    <a:pt x="0" y="162"/>
                    <a:pt x="0" y="162"/>
                  </a:cubicBezTo>
                  <a:cubicBezTo>
                    <a:pt x="0" y="165"/>
                    <a:pt x="2" y="168"/>
                    <a:pt x="5" y="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pPr>
                <a:defRPr/>
              </a:pPr>
              <a:endParaRPr lang="zh-CN" altLang="en-US" dirty="0">
                <a:solidFill>
                  <a:srgbClr val="FFFFFF"/>
                </a:solidFill>
                <a:latin typeface="Calibri" panose="020F0502020204030204"/>
                <a:ea typeface="宋体" panose="02010600030101010101" pitchFamily="2" charset="-122"/>
              </a:endParaRPr>
            </a:p>
          </p:txBody>
        </p:sp>
        <p:sp>
          <p:nvSpPr>
            <p:cNvPr id="10" name="Freeform 232"/>
            <p:cNvSpPr/>
            <p:nvPr/>
          </p:nvSpPr>
          <p:spPr bwMode="auto">
            <a:xfrm>
              <a:off x="4258721" y="2513596"/>
              <a:ext cx="125777" cy="541058"/>
            </a:xfrm>
            <a:custGeom>
              <a:avLst/>
              <a:gdLst>
                <a:gd name="T0" fmla="*/ 29 w 49"/>
                <a:gd name="T1" fmla="*/ 0 h 211"/>
                <a:gd name="T2" fmla="*/ 0 w 49"/>
                <a:gd name="T3" fmla="*/ 29 h 211"/>
                <a:gd name="T4" fmla="*/ 0 w 49"/>
                <a:gd name="T5" fmla="*/ 205 h 211"/>
                <a:gd name="T6" fmla="*/ 6 w 49"/>
                <a:gd name="T7" fmla="*/ 211 h 211"/>
                <a:gd name="T8" fmla="*/ 43 w 49"/>
                <a:gd name="T9" fmla="*/ 211 h 211"/>
                <a:gd name="T10" fmla="*/ 49 w 49"/>
                <a:gd name="T11" fmla="*/ 205 h 211"/>
                <a:gd name="T12" fmla="*/ 49 w 49"/>
                <a:gd name="T13" fmla="*/ 22 h 211"/>
                <a:gd name="T14" fmla="*/ 29 w 49"/>
                <a:gd name="T15" fmla="*/ 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11">
                  <a:moveTo>
                    <a:pt x="29" y="0"/>
                  </a:moveTo>
                  <a:cubicBezTo>
                    <a:pt x="0" y="29"/>
                    <a:pt x="0" y="29"/>
                    <a:pt x="0" y="29"/>
                  </a:cubicBezTo>
                  <a:cubicBezTo>
                    <a:pt x="0" y="205"/>
                    <a:pt x="0" y="205"/>
                    <a:pt x="0" y="205"/>
                  </a:cubicBezTo>
                  <a:cubicBezTo>
                    <a:pt x="0" y="208"/>
                    <a:pt x="3" y="211"/>
                    <a:pt x="6" y="211"/>
                  </a:cubicBezTo>
                  <a:cubicBezTo>
                    <a:pt x="43" y="211"/>
                    <a:pt x="43" y="211"/>
                    <a:pt x="43" y="211"/>
                  </a:cubicBezTo>
                  <a:cubicBezTo>
                    <a:pt x="46" y="211"/>
                    <a:pt x="49" y="208"/>
                    <a:pt x="49" y="205"/>
                  </a:cubicBezTo>
                  <a:cubicBezTo>
                    <a:pt x="49" y="22"/>
                    <a:pt x="49" y="22"/>
                    <a:pt x="49" y="22"/>
                  </a:cubicBezTo>
                  <a:cubicBezTo>
                    <a:pt x="38" y="21"/>
                    <a:pt x="29" y="12"/>
                    <a:pt x="2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pPr>
                <a:defRPr/>
              </a:pPr>
              <a:endParaRPr lang="zh-CN" altLang="en-US" dirty="0">
                <a:solidFill>
                  <a:srgbClr val="FFFFFF"/>
                </a:solidFill>
                <a:latin typeface="Calibri" panose="020F0502020204030204"/>
                <a:ea typeface="宋体" panose="02010600030101010101" pitchFamily="2" charset="-122"/>
              </a:endParaRPr>
            </a:p>
          </p:txBody>
        </p:sp>
        <p:sp>
          <p:nvSpPr>
            <p:cNvPr id="11" name="Freeform 233"/>
            <p:cNvSpPr/>
            <p:nvPr/>
          </p:nvSpPr>
          <p:spPr bwMode="auto">
            <a:xfrm>
              <a:off x="3546346" y="2339026"/>
              <a:ext cx="871764" cy="610452"/>
            </a:xfrm>
            <a:custGeom>
              <a:avLst/>
              <a:gdLst>
                <a:gd name="T0" fmla="*/ 20 w 340"/>
                <a:gd name="T1" fmla="*/ 234 h 238"/>
                <a:gd name="T2" fmla="*/ 140 w 340"/>
                <a:gd name="T3" fmla="*/ 113 h 238"/>
                <a:gd name="T4" fmla="*/ 183 w 340"/>
                <a:gd name="T5" fmla="*/ 156 h 238"/>
                <a:gd name="T6" fmla="*/ 199 w 340"/>
                <a:gd name="T7" fmla="*/ 156 h 238"/>
                <a:gd name="T8" fmla="*/ 318 w 340"/>
                <a:gd name="T9" fmla="*/ 37 h 238"/>
                <a:gd name="T10" fmla="*/ 318 w 340"/>
                <a:gd name="T11" fmla="*/ 64 h 238"/>
                <a:gd name="T12" fmla="*/ 329 w 340"/>
                <a:gd name="T13" fmla="*/ 75 h 238"/>
                <a:gd name="T14" fmla="*/ 340 w 340"/>
                <a:gd name="T15" fmla="*/ 64 h 238"/>
                <a:gd name="T16" fmla="*/ 340 w 340"/>
                <a:gd name="T17" fmla="*/ 11 h 238"/>
                <a:gd name="T18" fmla="*/ 337 w 340"/>
                <a:gd name="T19" fmla="*/ 3 h 238"/>
                <a:gd name="T20" fmla="*/ 329 w 340"/>
                <a:gd name="T21" fmla="*/ 0 h 238"/>
                <a:gd name="T22" fmla="*/ 276 w 340"/>
                <a:gd name="T23" fmla="*/ 0 h 238"/>
                <a:gd name="T24" fmla="*/ 265 w 340"/>
                <a:gd name="T25" fmla="*/ 11 h 238"/>
                <a:gd name="T26" fmla="*/ 276 w 340"/>
                <a:gd name="T27" fmla="*/ 22 h 238"/>
                <a:gd name="T28" fmla="*/ 302 w 340"/>
                <a:gd name="T29" fmla="*/ 22 h 238"/>
                <a:gd name="T30" fmla="*/ 191 w 340"/>
                <a:gd name="T31" fmla="*/ 133 h 238"/>
                <a:gd name="T32" fmla="*/ 148 w 340"/>
                <a:gd name="T33" fmla="*/ 90 h 238"/>
                <a:gd name="T34" fmla="*/ 133 w 340"/>
                <a:gd name="T35" fmla="*/ 90 h 238"/>
                <a:gd name="T36" fmla="*/ 4 w 340"/>
                <a:gd name="T37" fmla="*/ 219 h 238"/>
                <a:gd name="T38" fmla="*/ 4 w 340"/>
                <a:gd name="T39" fmla="*/ 234 h 238"/>
                <a:gd name="T40" fmla="*/ 20 w 340"/>
                <a:gd name="T41" fmla="*/ 2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238">
                  <a:moveTo>
                    <a:pt x="20" y="234"/>
                  </a:moveTo>
                  <a:cubicBezTo>
                    <a:pt x="140" y="113"/>
                    <a:pt x="140" y="113"/>
                    <a:pt x="140" y="113"/>
                  </a:cubicBezTo>
                  <a:cubicBezTo>
                    <a:pt x="183" y="156"/>
                    <a:pt x="183" y="156"/>
                    <a:pt x="183" y="156"/>
                  </a:cubicBezTo>
                  <a:cubicBezTo>
                    <a:pt x="188" y="160"/>
                    <a:pt x="195" y="160"/>
                    <a:pt x="199" y="156"/>
                  </a:cubicBezTo>
                  <a:cubicBezTo>
                    <a:pt x="318" y="37"/>
                    <a:pt x="318" y="37"/>
                    <a:pt x="318" y="37"/>
                  </a:cubicBezTo>
                  <a:cubicBezTo>
                    <a:pt x="318" y="64"/>
                    <a:pt x="318" y="64"/>
                    <a:pt x="318" y="64"/>
                  </a:cubicBezTo>
                  <a:cubicBezTo>
                    <a:pt x="318" y="70"/>
                    <a:pt x="323" y="75"/>
                    <a:pt x="329" y="75"/>
                  </a:cubicBezTo>
                  <a:cubicBezTo>
                    <a:pt x="335" y="75"/>
                    <a:pt x="340" y="70"/>
                    <a:pt x="340" y="64"/>
                  </a:cubicBezTo>
                  <a:cubicBezTo>
                    <a:pt x="340" y="11"/>
                    <a:pt x="340" y="11"/>
                    <a:pt x="340" y="11"/>
                  </a:cubicBezTo>
                  <a:cubicBezTo>
                    <a:pt x="340" y="8"/>
                    <a:pt x="339" y="5"/>
                    <a:pt x="337" y="3"/>
                  </a:cubicBezTo>
                  <a:cubicBezTo>
                    <a:pt x="335" y="1"/>
                    <a:pt x="332" y="0"/>
                    <a:pt x="329" y="0"/>
                  </a:cubicBezTo>
                  <a:cubicBezTo>
                    <a:pt x="276" y="0"/>
                    <a:pt x="276" y="0"/>
                    <a:pt x="276" y="0"/>
                  </a:cubicBezTo>
                  <a:cubicBezTo>
                    <a:pt x="270" y="0"/>
                    <a:pt x="265" y="4"/>
                    <a:pt x="265" y="11"/>
                  </a:cubicBezTo>
                  <a:cubicBezTo>
                    <a:pt x="265" y="17"/>
                    <a:pt x="270" y="22"/>
                    <a:pt x="276" y="22"/>
                  </a:cubicBezTo>
                  <a:cubicBezTo>
                    <a:pt x="302" y="22"/>
                    <a:pt x="302" y="22"/>
                    <a:pt x="302" y="22"/>
                  </a:cubicBezTo>
                  <a:cubicBezTo>
                    <a:pt x="191" y="133"/>
                    <a:pt x="191" y="133"/>
                    <a:pt x="191" y="133"/>
                  </a:cubicBezTo>
                  <a:cubicBezTo>
                    <a:pt x="148" y="90"/>
                    <a:pt x="148" y="90"/>
                    <a:pt x="148" y="90"/>
                  </a:cubicBezTo>
                  <a:cubicBezTo>
                    <a:pt x="144" y="86"/>
                    <a:pt x="137" y="86"/>
                    <a:pt x="133" y="90"/>
                  </a:cubicBezTo>
                  <a:cubicBezTo>
                    <a:pt x="4" y="219"/>
                    <a:pt x="4" y="219"/>
                    <a:pt x="4" y="219"/>
                  </a:cubicBezTo>
                  <a:cubicBezTo>
                    <a:pt x="0" y="223"/>
                    <a:pt x="0" y="230"/>
                    <a:pt x="4" y="234"/>
                  </a:cubicBezTo>
                  <a:cubicBezTo>
                    <a:pt x="8" y="238"/>
                    <a:pt x="15" y="238"/>
                    <a:pt x="20" y="2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pPr>
                <a:defRPr/>
              </a:pPr>
              <a:endParaRPr lang="zh-CN" altLang="en-US" dirty="0">
                <a:solidFill>
                  <a:srgbClr val="FFFFFF"/>
                </a:solidFill>
                <a:latin typeface="Calibri" panose="020F0502020204030204"/>
                <a:ea typeface="宋体" panose="02010600030101010101" pitchFamily="2" charset="-122"/>
              </a:endParaRPr>
            </a:p>
          </p:txBody>
        </p:sp>
      </p:grpSp>
      <p:grpSp>
        <p:nvGrpSpPr>
          <p:cNvPr id="12" name="组合 28"/>
          <p:cNvGrpSpPr/>
          <p:nvPr/>
        </p:nvGrpSpPr>
        <p:grpSpPr>
          <a:xfrm>
            <a:off x="4306163" y="2438398"/>
            <a:ext cx="3015206" cy="3065356"/>
            <a:chOff x="4076701" y="1384898"/>
            <a:chExt cx="4021322" cy="4088205"/>
          </a:xfrm>
          <a:effectLst>
            <a:outerShdw blurRad="152400" dist="88900" dir="2700000" sx="99000" sy="99000" algn="tl" rotWithShape="0">
              <a:prstClr val="black">
                <a:alpha val="20000"/>
              </a:prstClr>
            </a:outerShdw>
          </a:effectLst>
        </p:grpSpPr>
        <p:sp>
          <p:nvSpPr>
            <p:cNvPr id="13" name="任意多边形 24"/>
            <p:cNvSpPr/>
            <p:nvPr/>
          </p:nvSpPr>
          <p:spPr>
            <a:xfrm>
              <a:off x="4076701" y="2446530"/>
              <a:ext cx="2026434" cy="1964942"/>
            </a:xfrm>
            <a:custGeom>
              <a:avLst/>
              <a:gdLst>
                <a:gd name="connsiteX0" fmla="*/ 648884 w 2026434"/>
                <a:gd name="connsiteY0" fmla="*/ 0 h 1964942"/>
                <a:gd name="connsiteX1" fmla="*/ 1551718 w 2026434"/>
                <a:gd name="connsiteY1" fmla="*/ 229 h 1964942"/>
                <a:gd name="connsiteX2" fmla="*/ 1724865 w 2026434"/>
                <a:gd name="connsiteY2" fmla="*/ 100196 h 1964942"/>
                <a:gd name="connsiteX3" fmla="*/ 1985955 w 2026434"/>
                <a:gd name="connsiteY3" fmla="*/ 552154 h 1964942"/>
                <a:gd name="connsiteX4" fmla="*/ 2017766 w 2026434"/>
                <a:gd name="connsiteY4" fmla="*/ 605484 h 1964942"/>
                <a:gd name="connsiteX5" fmla="*/ 1976958 w 2026434"/>
                <a:gd name="connsiteY5" fmla="*/ 638328 h 1964942"/>
                <a:gd name="connsiteX6" fmla="*/ 1839723 w 2026434"/>
                <a:gd name="connsiteY6" fmla="*/ 969642 h 1964942"/>
                <a:gd name="connsiteX7" fmla="*/ 1976958 w 2026434"/>
                <a:gd name="connsiteY7" fmla="*/ 1300955 h 1964942"/>
                <a:gd name="connsiteX8" fmla="*/ 2026434 w 2026434"/>
                <a:gd name="connsiteY8" fmla="*/ 1341779 h 1964942"/>
                <a:gd name="connsiteX9" fmla="*/ 1966837 w 2026434"/>
                <a:gd name="connsiteY9" fmla="*/ 1445004 h 1964942"/>
                <a:gd name="connsiteX10" fmla="*/ 1724816 w 2026434"/>
                <a:gd name="connsiteY10" fmla="*/ 1864201 h 1964942"/>
                <a:gd name="connsiteX11" fmla="*/ 1551222 w 2026434"/>
                <a:gd name="connsiteY11" fmla="*/ 1964942 h 1964942"/>
                <a:gd name="connsiteX12" fmla="*/ 648386 w 2026434"/>
                <a:gd name="connsiteY12" fmla="*/ 1964713 h 1964942"/>
                <a:gd name="connsiteX13" fmla="*/ 475240 w 2026434"/>
                <a:gd name="connsiteY13" fmla="*/ 1864748 h 1964942"/>
                <a:gd name="connsiteX14" fmla="*/ 23624 w 2026434"/>
                <a:gd name="connsiteY14" fmla="*/ 1082984 h 1964942"/>
                <a:gd name="connsiteX15" fmla="*/ 24071 w 2026434"/>
                <a:gd name="connsiteY15" fmla="*/ 882276 h 1964942"/>
                <a:gd name="connsiteX16" fmla="*/ 475291 w 2026434"/>
                <a:gd name="connsiteY16" fmla="*/ 100743 h 1964942"/>
                <a:gd name="connsiteX17" fmla="*/ 648884 w 2026434"/>
                <a:gd name="connsiteY17" fmla="*/ 0 h 196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26434" h="1964942">
                  <a:moveTo>
                    <a:pt x="648884" y="0"/>
                  </a:moveTo>
                  <a:cubicBezTo>
                    <a:pt x="1551718" y="229"/>
                    <a:pt x="1551718" y="229"/>
                    <a:pt x="1551718" y="229"/>
                  </a:cubicBezTo>
                  <a:cubicBezTo>
                    <a:pt x="1614503" y="1124"/>
                    <a:pt x="1692699" y="46270"/>
                    <a:pt x="1724865" y="100196"/>
                  </a:cubicBezTo>
                  <a:cubicBezTo>
                    <a:pt x="1837770" y="295637"/>
                    <a:pt x="1922447" y="442218"/>
                    <a:pt x="1985955" y="552154"/>
                  </a:cubicBezTo>
                  <a:lnTo>
                    <a:pt x="2017766" y="605484"/>
                  </a:lnTo>
                  <a:lnTo>
                    <a:pt x="1976958" y="638328"/>
                  </a:lnTo>
                  <a:cubicBezTo>
                    <a:pt x="1892167" y="723118"/>
                    <a:pt x="1839723" y="840256"/>
                    <a:pt x="1839723" y="969642"/>
                  </a:cubicBezTo>
                  <a:cubicBezTo>
                    <a:pt x="1839723" y="1099028"/>
                    <a:pt x="1892167" y="1216165"/>
                    <a:pt x="1976958" y="1300955"/>
                  </a:cubicBezTo>
                  <a:lnTo>
                    <a:pt x="2026434" y="1341779"/>
                  </a:lnTo>
                  <a:lnTo>
                    <a:pt x="1966837" y="1445004"/>
                  </a:lnTo>
                  <a:cubicBezTo>
                    <a:pt x="1724816" y="1864201"/>
                    <a:pt x="1724816" y="1864201"/>
                    <a:pt x="1724816" y="1864201"/>
                  </a:cubicBezTo>
                  <a:cubicBezTo>
                    <a:pt x="1692584" y="1920025"/>
                    <a:pt x="1614811" y="1964440"/>
                    <a:pt x="1551222" y="1964942"/>
                  </a:cubicBezTo>
                  <a:cubicBezTo>
                    <a:pt x="648386" y="1964713"/>
                    <a:pt x="648386" y="1964713"/>
                    <a:pt x="648386" y="1964713"/>
                  </a:cubicBezTo>
                  <a:cubicBezTo>
                    <a:pt x="584795" y="1965216"/>
                    <a:pt x="506600" y="1920070"/>
                    <a:pt x="475240" y="1864748"/>
                  </a:cubicBezTo>
                  <a:cubicBezTo>
                    <a:pt x="23624" y="1082984"/>
                    <a:pt x="23624" y="1082984"/>
                    <a:pt x="23624" y="1082984"/>
                  </a:cubicBezTo>
                  <a:cubicBezTo>
                    <a:pt x="-7738" y="1027662"/>
                    <a:pt x="-8160" y="938100"/>
                    <a:pt x="24071" y="882276"/>
                  </a:cubicBezTo>
                  <a:lnTo>
                    <a:pt x="475291" y="100743"/>
                  </a:lnTo>
                  <a:cubicBezTo>
                    <a:pt x="506715" y="46313"/>
                    <a:pt x="585293" y="503"/>
                    <a:pt x="648884" y="0"/>
                  </a:cubicBezTo>
                  <a:close/>
                </a:path>
              </a:pathLst>
            </a:custGeom>
            <a:pattFill prst="dkDnDiag">
              <a:fgClr>
                <a:srgbClr val="F8F8F8"/>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dirty="0">
                <a:solidFill>
                  <a:srgbClr val="FFFFFF"/>
                </a:solidFill>
                <a:latin typeface="Calibri" panose="020F0502020204030204"/>
                <a:ea typeface="宋体" panose="02010600030101010101" pitchFamily="2" charset="-122"/>
              </a:endParaRPr>
            </a:p>
          </p:txBody>
        </p:sp>
        <p:sp>
          <p:nvSpPr>
            <p:cNvPr id="14" name="任意多边形 27"/>
            <p:cNvSpPr/>
            <p:nvPr/>
          </p:nvSpPr>
          <p:spPr>
            <a:xfrm>
              <a:off x="5898221" y="1384898"/>
              <a:ext cx="2199801" cy="1964942"/>
            </a:xfrm>
            <a:custGeom>
              <a:avLst/>
              <a:gdLst>
                <a:gd name="connsiteX0" fmla="*/ 648882 w 2199801"/>
                <a:gd name="connsiteY0" fmla="*/ 0 h 1964942"/>
                <a:gd name="connsiteX1" fmla="*/ 1551718 w 2199801"/>
                <a:gd name="connsiteY1" fmla="*/ 229 h 1964942"/>
                <a:gd name="connsiteX2" fmla="*/ 1724863 w 2199801"/>
                <a:gd name="connsiteY2" fmla="*/ 100196 h 1964942"/>
                <a:gd name="connsiteX3" fmla="*/ 2176480 w 2199801"/>
                <a:gd name="connsiteY3" fmla="*/ 881958 h 1964942"/>
                <a:gd name="connsiteX4" fmla="*/ 2176032 w 2199801"/>
                <a:gd name="connsiteY4" fmla="*/ 1082667 h 1964942"/>
                <a:gd name="connsiteX5" fmla="*/ 1724813 w 2199801"/>
                <a:gd name="connsiteY5" fmla="*/ 1864201 h 1964942"/>
                <a:gd name="connsiteX6" fmla="*/ 1551218 w 2199801"/>
                <a:gd name="connsiteY6" fmla="*/ 1964942 h 1964942"/>
                <a:gd name="connsiteX7" fmla="*/ 941762 w 2199801"/>
                <a:gd name="connsiteY7" fmla="*/ 1964788 h 1964942"/>
                <a:gd name="connsiteX8" fmla="*/ 931314 w 2199801"/>
                <a:gd name="connsiteY8" fmla="*/ 1964785 h 1964942"/>
                <a:gd name="connsiteX9" fmla="*/ 928498 w 2199801"/>
                <a:gd name="connsiteY9" fmla="*/ 1936844 h 1964942"/>
                <a:gd name="connsiteX10" fmla="*/ 469470 w 2199801"/>
                <a:gd name="connsiteY10" fmla="*/ 1562725 h 1964942"/>
                <a:gd name="connsiteX11" fmla="*/ 375041 w 2199801"/>
                <a:gd name="connsiteY11" fmla="*/ 1572245 h 1964942"/>
                <a:gd name="connsiteX12" fmla="*/ 316721 w 2199801"/>
                <a:gd name="connsiteY12" fmla="*/ 1590348 h 1964942"/>
                <a:gd name="connsiteX13" fmla="*/ 265859 w 2199801"/>
                <a:gd name="connsiteY13" fmla="*/ 1502303 h 1964942"/>
                <a:gd name="connsiteX14" fmla="*/ 23623 w 2199801"/>
                <a:gd name="connsiteY14" fmla="*/ 1082984 h 1964942"/>
                <a:gd name="connsiteX15" fmla="*/ 24070 w 2199801"/>
                <a:gd name="connsiteY15" fmla="*/ 882276 h 1964942"/>
                <a:gd name="connsiteX16" fmla="*/ 475290 w 2199801"/>
                <a:gd name="connsiteY16" fmla="*/ 100743 h 1964942"/>
                <a:gd name="connsiteX17" fmla="*/ 648882 w 2199801"/>
                <a:gd name="connsiteY17" fmla="*/ 0 h 196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9801" h="1964942">
                  <a:moveTo>
                    <a:pt x="648882" y="0"/>
                  </a:moveTo>
                  <a:cubicBezTo>
                    <a:pt x="1551718" y="229"/>
                    <a:pt x="1551718" y="229"/>
                    <a:pt x="1551718" y="229"/>
                  </a:cubicBezTo>
                  <a:cubicBezTo>
                    <a:pt x="1614502" y="1124"/>
                    <a:pt x="1692697" y="46270"/>
                    <a:pt x="1724863" y="100196"/>
                  </a:cubicBezTo>
                  <a:cubicBezTo>
                    <a:pt x="2176480" y="881958"/>
                    <a:pt x="2176480" y="881958"/>
                    <a:pt x="2176480" y="881958"/>
                  </a:cubicBezTo>
                  <a:cubicBezTo>
                    <a:pt x="2207840" y="937281"/>
                    <a:pt x="2207456" y="1028239"/>
                    <a:pt x="2176032" y="1082667"/>
                  </a:cubicBezTo>
                  <a:cubicBezTo>
                    <a:pt x="1724813" y="1864201"/>
                    <a:pt x="1724813" y="1864201"/>
                    <a:pt x="1724813" y="1864201"/>
                  </a:cubicBezTo>
                  <a:cubicBezTo>
                    <a:pt x="1692584" y="1920025"/>
                    <a:pt x="1614809" y="1964441"/>
                    <a:pt x="1551218" y="1964942"/>
                  </a:cubicBezTo>
                  <a:cubicBezTo>
                    <a:pt x="1269083" y="1964870"/>
                    <a:pt x="1075114" y="1964821"/>
                    <a:pt x="941762" y="1964788"/>
                  </a:cubicBezTo>
                  <a:lnTo>
                    <a:pt x="931314" y="1964785"/>
                  </a:lnTo>
                  <a:lnTo>
                    <a:pt x="928498" y="1936844"/>
                  </a:lnTo>
                  <a:cubicBezTo>
                    <a:pt x="884808" y="1723335"/>
                    <a:pt x="695895" y="1562727"/>
                    <a:pt x="469470" y="1562725"/>
                  </a:cubicBezTo>
                  <a:cubicBezTo>
                    <a:pt x="437124" y="1562727"/>
                    <a:pt x="405542" y="1566003"/>
                    <a:pt x="375041" y="1572245"/>
                  </a:cubicBezTo>
                  <a:lnTo>
                    <a:pt x="316721" y="1590348"/>
                  </a:lnTo>
                  <a:lnTo>
                    <a:pt x="265859" y="1502303"/>
                  </a:lnTo>
                  <a:cubicBezTo>
                    <a:pt x="23623" y="1082984"/>
                    <a:pt x="23623" y="1082984"/>
                    <a:pt x="23623" y="1082984"/>
                  </a:cubicBezTo>
                  <a:cubicBezTo>
                    <a:pt x="-7738" y="1027661"/>
                    <a:pt x="-8158" y="938100"/>
                    <a:pt x="24070" y="882276"/>
                  </a:cubicBezTo>
                  <a:lnTo>
                    <a:pt x="475290" y="100743"/>
                  </a:lnTo>
                  <a:cubicBezTo>
                    <a:pt x="506713" y="46314"/>
                    <a:pt x="585292" y="502"/>
                    <a:pt x="648882" y="0"/>
                  </a:cubicBezTo>
                  <a:close/>
                </a:path>
              </a:pathLst>
            </a:custGeom>
            <a:pattFill prst="dkDnDiag">
              <a:fgClr>
                <a:srgbClr val="F8F8F8"/>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dirty="0">
                <a:solidFill>
                  <a:srgbClr val="FFFFFF"/>
                </a:solidFill>
                <a:latin typeface="Calibri" panose="020F0502020204030204"/>
                <a:ea typeface="宋体" panose="02010600030101010101" pitchFamily="2" charset="-122"/>
              </a:endParaRPr>
            </a:p>
          </p:txBody>
        </p:sp>
        <p:sp>
          <p:nvSpPr>
            <p:cNvPr id="15" name="任意多边形 10"/>
            <p:cNvSpPr/>
            <p:nvPr/>
          </p:nvSpPr>
          <p:spPr>
            <a:xfrm>
              <a:off x="5898222" y="3508232"/>
              <a:ext cx="2199801" cy="1964871"/>
            </a:xfrm>
            <a:custGeom>
              <a:avLst/>
              <a:gdLst>
                <a:gd name="connsiteX0" fmla="*/ 928740 w 2199801"/>
                <a:gd name="connsiteY0" fmla="*/ 0 h 1964871"/>
                <a:gd name="connsiteX1" fmla="*/ 946889 w 2199801"/>
                <a:gd name="connsiteY1" fmla="*/ 5 h 1964871"/>
                <a:gd name="connsiteX2" fmla="*/ 1551718 w 2199801"/>
                <a:gd name="connsiteY2" fmla="*/ 160 h 1964871"/>
                <a:gd name="connsiteX3" fmla="*/ 1724864 w 2199801"/>
                <a:gd name="connsiteY3" fmla="*/ 100126 h 1964871"/>
                <a:gd name="connsiteX4" fmla="*/ 2176481 w 2199801"/>
                <a:gd name="connsiteY4" fmla="*/ 881887 h 1964871"/>
                <a:gd name="connsiteX5" fmla="*/ 2176033 w 2199801"/>
                <a:gd name="connsiteY5" fmla="*/ 1082596 h 1964871"/>
                <a:gd name="connsiteX6" fmla="*/ 1724814 w 2199801"/>
                <a:gd name="connsiteY6" fmla="*/ 1864130 h 1964871"/>
                <a:gd name="connsiteX7" fmla="*/ 1551220 w 2199801"/>
                <a:gd name="connsiteY7" fmla="*/ 1964871 h 1964871"/>
                <a:gd name="connsiteX8" fmla="*/ 648385 w 2199801"/>
                <a:gd name="connsiteY8" fmla="*/ 1964642 h 1964871"/>
                <a:gd name="connsiteX9" fmla="*/ 475239 w 2199801"/>
                <a:gd name="connsiteY9" fmla="*/ 1864676 h 1964871"/>
                <a:gd name="connsiteX10" fmla="*/ 23624 w 2199801"/>
                <a:gd name="connsiteY10" fmla="*/ 1082914 h 1964871"/>
                <a:gd name="connsiteX11" fmla="*/ 24071 w 2199801"/>
                <a:gd name="connsiteY11" fmla="*/ 882205 h 1964871"/>
                <a:gd name="connsiteX12" fmla="*/ 329674 w 2199801"/>
                <a:gd name="connsiteY12" fmla="*/ 352885 h 1964871"/>
                <a:gd name="connsiteX13" fmla="*/ 375044 w 2199801"/>
                <a:gd name="connsiteY13" fmla="*/ 366968 h 1964871"/>
                <a:gd name="connsiteX14" fmla="*/ 469472 w 2199801"/>
                <a:gd name="connsiteY14" fmla="*/ 376487 h 1964871"/>
                <a:gd name="connsiteX15" fmla="*/ 928501 w 2199801"/>
                <a:gd name="connsiteY15" fmla="*/ 2368 h 1964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801" h="1964871">
                  <a:moveTo>
                    <a:pt x="928740" y="0"/>
                  </a:moveTo>
                  <a:lnTo>
                    <a:pt x="946889" y="5"/>
                  </a:lnTo>
                  <a:lnTo>
                    <a:pt x="1551718" y="160"/>
                  </a:lnTo>
                  <a:cubicBezTo>
                    <a:pt x="1614503" y="1053"/>
                    <a:pt x="1692699" y="46199"/>
                    <a:pt x="1724864" y="100126"/>
                  </a:cubicBezTo>
                  <a:lnTo>
                    <a:pt x="2176481" y="881887"/>
                  </a:lnTo>
                  <a:cubicBezTo>
                    <a:pt x="2207841" y="937210"/>
                    <a:pt x="2207456" y="1028168"/>
                    <a:pt x="2176033" y="1082596"/>
                  </a:cubicBezTo>
                  <a:lnTo>
                    <a:pt x="1724814" y="1864130"/>
                  </a:lnTo>
                  <a:cubicBezTo>
                    <a:pt x="1692584" y="1919954"/>
                    <a:pt x="1614812" y="1964370"/>
                    <a:pt x="1551220" y="1964871"/>
                  </a:cubicBezTo>
                  <a:lnTo>
                    <a:pt x="648385" y="1964642"/>
                  </a:lnTo>
                  <a:cubicBezTo>
                    <a:pt x="584796" y="1965145"/>
                    <a:pt x="506599" y="1919999"/>
                    <a:pt x="475239" y="1864676"/>
                  </a:cubicBezTo>
                  <a:lnTo>
                    <a:pt x="23624" y="1082914"/>
                  </a:lnTo>
                  <a:cubicBezTo>
                    <a:pt x="-7737" y="1027591"/>
                    <a:pt x="-8159" y="938029"/>
                    <a:pt x="24071" y="882205"/>
                  </a:cubicBezTo>
                  <a:lnTo>
                    <a:pt x="329674" y="352885"/>
                  </a:lnTo>
                  <a:lnTo>
                    <a:pt x="375044" y="366968"/>
                  </a:lnTo>
                  <a:cubicBezTo>
                    <a:pt x="405546" y="373210"/>
                    <a:pt x="437126" y="376488"/>
                    <a:pt x="469472" y="376487"/>
                  </a:cubicBezTo>
                  <a:cubicBezTo>
                    <a:pt x="695899" y="376487"/>
                    <a:pt x="884810" y="215877"/>
                    <a:pt x="928501" y="2368"/>
                  </a:cubicBezTo>
                  <a:close/>
                </a:path>
              </a:pathLst>
            </a:custGeom>
            <a:pattFill prst="dkDnDiag">
              <a:fgClr>
                <a:srgbClr val="F8F8F8"/>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dirty="0">
                <a:solidFill>
                  <a:srgbClr val="FFFFFF"/>
                </a:solidFill>
                <a:latin typeface="Calibri" panose="020F0502020204030204"/>
                <a:ea typeface="宋体" panose="02010600030101010101" pitchFamily="2" charset="-122"/>
              </a:endParaRPr>
            </a:p>
          </p:txBody>
        </p:sp>
      </p:grpSp>
      <p:grpSp>
        <p:nvGrpSpPr>
          <p:cNvPr id="16" name="Group 154"/>
          <p:cNvGrpSpPr/>
          <p:nvPr/>
        </p:nvGrpSpPr>
        <p:grpSpPr>
          <a:xfrm>
            <a:off x="4625959" y="3543199"/>
            <a:ext cx="965540" cy="855750"/>
            <a:chOff x="3021147" y="2143764"/>
            <a:chExt cx="965791" cy="855973"/>
          </a:xfrm>
        </p:grpSpPr>
        <p:sp>
          <p:nvSpPr>
            <p:cNvPr id="17" name="Freeform 5"/>
            <p:cNvSpPr/>
            <p:nvPr/>
          </p:nvSpPr>
          <p:spPr bwMode="auto">
            <a:xfrm>
              <a:off x="3021147" y="2143764"/>
              <a:ext cx="965791" cy="855973"/>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solidFill>
            <a:ln w="15875">
              <a:noFill/>
            </a:ln>
            <a:effectLst/>
          </p:spPr>
          <p:txBody>
            <a:bodyPr vert="horz" wrap="square" lIns="91416" tIns="45708" rIns="91416" bIns="45708" numCol="1" anchor="t" anchorCtr="0" compatLnSpc="1"/>
            <a:lstStyle/>
            <a:p>
              <a:pPr>
                <a:defRPr/>
              </a:pPr>
              <a:endParaRPr lang="zh-CN" altLang="en-US" dirty="0">
                <a:solidFill>
                  <a:prstClr val="black"/>
                </a:solidFill>
                <a:latin typeface="Arial" panose="020B0604020202020204" pitchFamily="34" charset="0"/>
                <a:ea typeface="方正正纤黑简体" panose="02000000000000000000" pitchFamily="2" charset="-122"/>
                <a:sym typeface="Arial" panose="020B0604020202020204" pitchFamily="34" charset="0"/>
              </a:endParaRPr>
            </a:p>
          </p:txBody>
        </p:sp>
        <p:grpSp>
          <p:nvGrpSpPr>
            <p:cNvPr id="18" name="组合 40"/>
            <p:cNvGrpSpPr/>
            <p:nvPr/>
          </p:nvGrpSpPr>
          <p:grpSpPr>
            <a:xfrm>
              <a:off x="3146854" y="2285078"/>
              <a:ext cx="714375" cy="581096"/>
              <a:chOff x="4145699" y="1416086"/>
              <a:chExt cx="952500" cy="774794"/>
            </a:xfrm>
          </p:grpSpPr>
          <p:sp>
            <p:nvSpPr>
              <p:cNvPr id="19" name="文本框 41"/>
              <p:cNvSpPr txBox="1"/>
              <p:nvPr/>
            </p:nvSpPr>
            <p:spPr>
              <a:xfrm>
                <a:off x="4145699" y="1416086"/>
                <a:ext cx="952500" cy="554141"/>
              </a:xfrm>
              <a:prstGeom prst="rect">
                <a:avLst/>
              </a:prstGeom>
              <a:noFill/>
            </p:spPr>
            <p:txBody>
              <a:bodyPr wrap="square" rtlCol="0">
                <a:spAutoFit/>
              </a:bodyPr>
              <a:lstStyle/>
              <a:p>
                <a:pPr algn="ctr">
                  <a:defRPr/>
                </a:pPr>
                <a:r>
                  <a:rPr lang="en-US" altLang="zh-CN" sz="2100" dirty="0">
                    <a:solidFill>
                      <a:srgbClr val="FFFFFF"/>
                    </a:solidFill>
                    <a:latin typeface="Impact" panose="020B0806030902050204" pitchFamily="34" charset="0"/>
                    <a:ea typeface="宋体" panose="02010600030101010101" pitchFamily="2" charset="-122"/>
                  </a:rPr>
                  <a:t>01</a:t>
                </a:r>
                <a:endParaRPr lang="zh-CN" altLang="en-US" sz="2100" dirty="0">
                  <a:solidFill>
                    <a:srgbClr val="FFFFFF"/>
                  </a:solidFill>
                  <a:latin typeface="Impact" panose="020B0806030902050204" pitchFamily="34" charset="0"/>
                  <a:ea typeface="宋体" panose="02010600030101010101" pitchFamily="2" charset="-122"/>
                </a:endParaRPr>
              </a:p>
            </p:txBody>
          </p:sp>
          <p:sp>
            <p:nvSpPr>
              <p:cNvPr id="20" name="文本框 42"/>
              <p:cNvSpPr txBox="1"/>
              <p:nvPr/>
            </p:nvSpPr>
            <p:spPr>
              <a:xfrm>
                <a:off x="4145699" y="1903547"/>
                <a:ext cx="952500" cy="287333"/>
              </a:xfrm>
              <a:prstGeom prst="rect">
                <a:avLst/>
              </a:prstGeom>
              <a:noFill/>
            </p:spPr>
            <p:txBody>
              <a:bodyPr wrap="square" rtlCol="0">
                <a:spAutoFit/>
              </a:bodyPr>
              <a:lstStyle/>
              <a:p>
                <a:pPr algn="ctr">
                  <a:defRPr/>
                </a:pPr>
                <a:r>
                  <a:rPr lang="en-US" altLang="zh-CN" sz="800" dirty="0">
                    <a:solidFill>
                      <a:srgbClr val="FFFFFF"/>
                    </a:solidFill>
                    <a:latin typeface="LiHei Pro" panose="020B0500000000000000" pitchFamily="34" charset="-122"/>
                    <a:ea typeface="LiHei Pro" panose="020B0500000000000000" pitchFamily="34" charset="-122"/>
                  </a:rPr>
                  <a:t>OPTION</a:t>
                </a:r>
                <a:endParaRPr lang="zh-CN" altLang="en-US" sz="800" dirty="0">
                  <a:solidFill>
                    <a:srgbClr val="FFFFFF"/>
                  </a:solidFill>
                  <a:latin typeface="LiHei Pro" panose="020B0500000000000000" pitchFamily="34" charset="-122"/>
                  <a:ea typeface="LiHei Pro" panose="020B0500000000000000" pitchFamily="34" charset="-122"/>
                </a:endParaRPr>
              </a:p>
            </p:txBody>
          </p:sp>
        </p:grpSp>
      </p:grpSp>
      <p:grpSp>
        <p:nvGrpSpPr>
          <p:cNvPr id="21" name="Group 155"/>
          <p:cNvGrpSpPr/>
          <p:nvPr/>
        </p:nvGrpSpPr>
        <p:grpSpPr>
          <a:xfrm>
            <a:off x="6013886" y="2740042"/>
            <a:ext cx="965540" cy="855750"/>
            <a:chOff x="4409436" y="1340397"/>
            <a:chExt cx="965791" cy="855973"/>
          </a:xfrm>
          <a:solidFill>
            <a:srgbClr val="F9C4BD"/>
          </a:solidFill>
        </p:grpSpPr>
        <p:sp>
          <p:nvSpPr>
            <p:cNvPr id="22" name="Freeform 5"/>
            <p:cNvSpPr/>
            <p:nvPr/>
          </p:nvSpPr>
          <p:spPr bwMode="auto">
            <a:xfrm>
              <a:off x="4409436" y="1340397"/>
              <a:ext cx="965791" cy="855973"/>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pFill/>
            <a:ln w="15875">
              <a:noFill/>
            </a:ln>
            <a:effectLst/>
          </p:spPr>
          <p:txBody>
            <a:bodyPr vert="horz" wrap="square" lIns="91416" tIns="45708" rIns="91416" bIns="45708" numCol="1" anchor="t" anchorCtr="0" compatLnSpc="1"/>
            <a:lstStyle/>
            <a:p>
              <a:pPr>
                <a:defRPr/>
              </a:pPr>
              <a:endParaRPr lang="zh-CN" altLang="en-US" dirty="0">
                <a:solidFill>
                  <a:prstClr val="black"/>
                </a:solidFill>
                <a:latin typeface="Arial" panose="020B0604020202020204" pitchFamily="34" charset="0"/>
                <a:ea typeface="方正正纤黑简体" panose="02000000000000000000" pitchFamily="2" charset="-122"/>
                <a:sym typeface="Arial" panose="020B0604020202020204" pitchFamily="34" charset="0"/>
              </a:endParaRPr>
            </a:p>
          </p:txBody>
        </p:sp>
        <p:grpSp>
          <p:nvGrpSpPr>
            <p:cNvPr id="23" name="组合 43"/>
            <p:cNvGrpSpPr/>
            <p:nvPr/>
          </p:nvGrpSpPr>
          <p:grpSpPr>
            <a:xfrm>
              <a:off x="4535144" y="1481710"/>
              <a:ext cx="714375" cy="581096"/>
              <a:chOff x="4145699" y="1416086"/>
              <a:chExt cx="952500" cy="774794"/>
            </a:xfrm>
            <a:grpFill/>
          </p:grpSpPr>
          <p:sp>
            <p:nvSpPr>
              <p:cNvPr id="24" name="文本框 44"/>
              <p:cNvSpPr txBox="1"/>
              <p:nvPr/>
            </p:nvSpPr>
            <p:spPr>
              <a:xfrm>
                <a:off x="4145699" y="1416086"/>
                <a:ext cx="952500" cy="554141"/>
              </a:xfrm>
              <a:prstGeom prst="rect">
                <a:avLst/>
              </a:prstGeom>
              <a:grpFill/>
            </p:spPr>
            <p:txBody>
              <a:bodyPr wrap="square" rtlCol="0">
                <a:spAutoFit/>
              </a:bodyPr>
              <a:lstStyle/>
              <a:p>
                <a:pPr algn="ctr">
                  <a:defRPr/>
                </a:pPr>
                <a:r>
                  <a:rPr lang="en-US" altLang="zh-CN" sz="2100" dirty="0">
                    <a:solidFill>
                      <a:srgbClr val="FFFFFF"/>
                    </a:solidFill>
                    <a:latin typeface="Impact" panose="020B0806030902050204" pitchFamily="34" charset="0"/>
                    <a:ea typeface="宋体" panose="02010600030101010101" pitchFamily="2" charset="-122"/>
                  </a:rPr>
                  <a:t>02</a:t>
                </a:r>
                <a:endParaRPr lang="zh-CN" altLang="en-US" sz="2100" dirty="0">
                  <a:solidFill>
                    <a:srgbClr val="FFFFFF"/>
                  </a:solidFill>
                  <a:latin typeface="Impact" panose="020B0806030902050204" pitchFamily="34" charset="0"/>
                  <a:ea typeface="宋体" panose="02010600030101010101" pitchFamily="2" charset="-122"/>
                </a:endParaRPr>
              </a:p>
            </p:txBody>
          </p:sp>
          <p:sp>
            <p:nvSpPr>
              <p:cNvPr id="25" name="文本框 45"/>
              <p:cNvSpPr txBox="1"/>
              <p:nvPr/>
            </p:nvSpPr>
            <p:spPr>
              <a:xfrm>
                <a:off x="4145699" y="1903547"/>
                <a:ext cx="952500" cy="287333"/>
              </a:xfrm>
              <a:prstGeom prst="rect">
                <a:avLst/>
              </a:prstGeom>
              <a:grpFill/>
            </p:spPr>
            <p:txBody>
              <a:bodyPr wrap="square" rtlCol="0">
                <a:spAutoFit/>
              </a:bodyPr>
              <a:lstStyle/>
              <a:p>
                <a:pPr algn="ctr">
                  <a:defRPr/>
                </a:pPr>
                <a:r>
                  <a:rPr lang="en-US" altLang="zh-CN" sz="800" dirty="0">
                    <a:solidFill>
                      <a:srgbClr val="FFFFFF"/>
                    </a:solidFill>
                    <a:latin typeface="LiHei Pro" panose="020B0500000000000000" pitchFamily="34" charset="-122"/>
                    <a:ea typeface="LiHei Pro" panose="020B0500000000000000" pitchFamily="34" charset="-122"/>
                  </a:rPr>
                  <a:t>OPTION</a:t>
                </a:r>
                <a:endParaRPr lang="zh-CN" altLang="en-US" sz="800" dirty="0">
                  <a:solidFill>
                    <a:srgbClr val="FFFFFF"/>
                  </a:solidFill>
                  <a:latin typeface="LiHei Pro" panose="020B0500000000000000" pitchFamily="34" charset="-122"/>
                  <a:ea typeface="LiHei Pro" panose="020B0500000000000000" pitchFamily="34" charset="-122"/>
                </a:endParaRPr>
              </a:p>
            </p:txBody>
          </p:sp>
        </p:grpSp>
      </p:grpSp>
      <p:grpSp>
        <p:nvGrpSpPr>
          <p:cNvPr id="26" name="Group 156"/>
          <p:cNvGrpSpPr/>
          <p:nvPr/>
        </p:nvGrpSpPr>
        <p:grpSpPr>
          <a:xfrm>
            <a:off x="6013886" y="4339243"/>
            <a:ext cx="965540" cy="855750"/>
            <a:chOff x="4409436" y="2940014"/>
            <a:chExt cx="965791" cy="855973"/>
          </a:xfrm>
          <a:solidFill>
            <a:srgbClr val="8AE0EB"/>
          </a:solidFill>
        </p:grpSpPr>
        <p:sp>
          <p:nvSpPr>
            <p:cNvPr id="27" name="Freeform 5"/>
            <p:cNvSpPr/>
            <p:nvPr/>
          </p:nvSpPr>
          <p:spPr bwMode="auto">
            <a:xfrm>
              <a:off x="4409436" y="2940014"/>
              <a:ext cx="965791" cy="855973"/>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pFill/>
            <a:ln w="15875">
              <a:noFill/>
            </a:ln>
            <a:effectLst/>
          </p:spPr>
          <p:txBody>
            <a:bodyPr vert="horz" wrap="square" lIns="91416" tIns="45708" rIns="91416" bIns="45708" numCol="1" anchor="t" anchorCtr="0" compatLnSpc="1"/>
            <a:lstStyle/>
            <a:p>
              <a:pPr>
                <a:defRPr/>
              </a:pPr>
              <a:endParaRPr lang="zh-CN" altLang="en-US" dirty="0">
                <a:solidFill>
                  <a:prstClr val="black"/>
                </a:solidFill>
                <a:latin typeface="Arial" panose="020B0604020202020204" pitchFamily="34" charset="0"/>
                <a:ea typeface="方正正纤黑简体" panose="02000000000000000000" pitchFamily="2" charset="-122"/>
                <a:sym typeface="Arial" panose="020B0604020202020204" pitchFamily="34" charset="0"/>
              </a:endParaRPr>
            </a:p>
          </p:txBody>
        </p:sp>
        <p:grpSp>
          <p:nvGrpSpPr>
            <p:cNvPr id="28" name="组合 46"/>
            <p:cNvGrpSpPr/>
            <p:nvPr/>
          </p:nvGrpSpPr>
          <p:grpSpPr>
            <a:xfrm>
              <a:off x="4535144" y="3081328"/>
              <a:ext cx="714375" cy="581096"/>
              <a:chOff x="4145699" y="1416086"/>
              <a:chExt cx="952500" cy="774794"/>
            </a:xfrm>
            <a:grpFill/>
          </p:grpSpPr>
          <p:sp>
            <p:nvSpPr>
              <p:cNvPr id="29" name="文本框 47"/>
              <p:cNvSpPr txBox="1"/>
              <p:nvPr/>
            </p:nvSpPr>
            <p:spPr>
              <a:xfrm>
                <a:off x="4145699" y="1416086"/>
                <a:ext cx="952500" cy="554141"/>
              </a:xfrm>
              <a:prstGeom prst="rect">
                <a:avLst/>
              </a:prstGeom>
              <a:grpFill/>
            </p:spPr>
            <p:txBody>
              <a:bodyPr wrap="square" rtlCol="0">
                <a:spAutoFit/>
              </a:bodyPr>
              <a:lstStyle/>
              <a:p>
                <a:pPr algn="ctr">
                  <a:defRPr/>
                </a:pPr>
                <a:r>
                  <a:rPr lang="en-US" altLang="zh-CN" sz="2100" dirty="0">
                    <a:solidFill>
                      <a:srgbClr val="FFFFFF"/>
                    </a:solidFill>
                    <a:latin typeface="Impact" panose="020B0806030902050204" pitchFamily="34" charset="0"/>
                    <a:ea typeface="宋体" panose="02010600030101010101" pitchFamily="2" charset="-122"/>
                  </a:rPr>
                  <a:t>03</a:t>
                </a:r>
                <a:endParaRPr lang="zh-CN" altLang="en-US" sz="2100" dirty="0">
                  <a:solidFill>
                    <a:srgbClr val="FFFFFF"/>
                  </a:solidFill>
                  <a:latin typeface="Impact" panose="020B0806030902050204" pitchFamily="34" charset="0"/>
                  <a:ea typeface="宋体" panose="02010600030101010101" pitchFamily="2" charset="-122"/>
                </a:endParaRPr>
              </a:p>
            </p:txBody>
          </p:sp>
          <p:sp>
            <p:nvSpPr>
              <p:cNvPr id="30" name="文本框 48"/>
              <p:cNvSpPr txBox="1"/>
              <p:nvPr/>
            </p:nvSpPr>
            <p:spPr>
              <a:xfrm>
                <a:off x="4145699" y="1903547"/>
                <a:ext cx="952500" cy="287333"/>
              </a:xfrm>
              <a:prstGeom prst="rect">
                <a:avLst/>
              </a:prstGeom>
              <a:grpFill/>
            </p:spPr>
            <p:txBody>
              <a:bodyPr wrap="square" rtlCol="0">
                <a:spAutoFit/>
              </a:bodyPr>
              <a:lstStyle/>
              <a:p>
                <a:pPr algn="ctr">
                  <a:defRPr/>
                </a:pPr>
                <a:r>
                  <a:rPr lang="en-US" altLang="zh-CN" sz="800" dirty="0">
                    <a:solidFill>
                      <a:srgbClr val="FFFFFF"/>
                    </a:solidFill>
                    <a:latin typeface="LiHei Pro" panose="020B0500000000000000" pitchFamily="34" charset="-122"/>
                    <a:ea typeface="LiHei Pro" panose="020B0500000000000000" pitchFamily="34" charset="-122"/>
                  </a:rPr>
                  <a:t>OPTION</a:t>
                </a:r>
                <a:endParaRPr lang="zh-CN" altLang="en-US" sz="800" dirty="0">
                  <a:solidFill>
                    <a:srgbClr val="FFFFFF"/>
                  </a:solidFill>
                  <a:latin typeface="LiHei Pro" panose="020B0500000000000000" pitchFamily="34" charset="-122"/>
                  <a:ea typeface="LiHei Pro" panose="020B0500000000000000" pitchFamily="34" charset="-122"/>
                </a:endParaRPr>
              </a:p>
            </p:txBody>
          </p:sp>
        </p:grpSp>
      </p:grpSp>
      <p:grpSp>
        <p:nvGrpSpPr>
          <p:cNvPr id="31" name="Group 153"/>
          <p:cNvGrpSpPr/>
          <p:nvPr/>
        </p:nvGrpSpPr>
        <p:grpSpPr>
          <a:xfrm>
            <a:off x="4917509" y="4838052"/>
            <a:ext cx="818400" cy="725342"/>
            <a:chOff x="3312773" y="3438953"/>
            <a:chExt cx="818613" cy="725531"/>
          </a:xfrm>
        </p:grpSpPr>
        <p:sp>
          <p:nvSpPr>
            <p:cNvPr id="32" name="Freeform 5"/>
            <p:cNvSpPr/>
            <p:nvPr/>
          </p:nvSpPr>
          <p:spPr bwMode="auto">
            <a:xfrm>
              <a:off x="3312773" y="3438953"/>
              <a:ext cx="818613" cy="72553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15875">
              <a:solidFill>
                <a:srgbClr val="8AE0EB"/>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a:defRPr/>
              </a:pPr>
              <a:endParaRPr lang="zh-CN" altLang="en-US" dirty="0">
                <a:solidFill>
                  <a:srgbClr val="FFFFFF"/>
                </a:solidFill>
                <a:latin typeface="Calibri" panose="020F0502020204030204"/>
                <a:ea typeface="宋体" panose="02010600030101010101" pitchFamily="2" charset="-122"/>
                <a:sym typeface="Arial" panose="020B0604020202020204" pitchFamily="34" charset="0"/>
              </a:endParaRPr>
            </a:p>
          </p:txBody>
        </p:sp>
        <p:grpSp>
          <p:nvGrpSpPr>
            <p:cNvPr id="33" name="组合 139"/>
            <p:cNvGrpSpPr/>
            <p:nvPr/>
          </p:nvGrpSpPr>
          <p:grpSpPr>
            <a:xfrm>
              <a:off x="3555105" y="3661606"/>
              <a:ext cx="330878" cy="272606"/>
              <a:chOff x="7623010" y="5580803"/>
              <a:chExt cx="645918" cy="532165"/>
            </a:xfrm>
            <a:solidFill>
              <a:schemeClr val="accent3"/>
            </a:solidFill>
          </p:grpSpPr>
          <p:sp>
            <p:nvSpPr>
              <p:cNvPr id="34" name="Freeform 91"/>
              <p:cNvSpPr>
                <a:spLocks noEditPoints="1"/>
              </p:cNvSpPr>
              <p:nvPr/>
            </p:nvSpPr>
            <p:spPr bwMode="auto">
              <a:xfrm>
                <a:off x="8153866" y="5580803"/>
                <a:ext cx="115062" cy="120293"/>
              </a:xfrm>
              <a:custGeom>
                <a:avLst/>
                <a:gdLst>
                  <a:gd name="T0" fmla="*/ 0 w 88"/>
                  <a:gd name="T1" fmla="*/ 0 h 92"/>
                  <a:gd name="T2" fmla="*/ 0 w 88"/>
                  <a:gd name="T3" fmla="*/ 92 h 92"/>
                  <a:gd name="T4" fmla="*/ 88 w 88"/>
                  <a:gd name="T5" fmla="*/ 92 h 92"/>
                  <a:gd name="T6" fmla="*/ 88 w 88"/>
                  <a:gd name="T7" fmla="*/ 0 h 92"/>
                  <a:gd name="T8" fmla="*/ 0 w 88"/>
                  <a:gd name="T9" fmla="*/ 0 h 92"/>
                  <a:gd name="T10" fmla="*/ 74 w 88"/>
                  <a:gd name="T11" fmla="*/ 76 h 92"/>
                  <a:gd name="T12" fmla="*/ 15 w 88"/>
                  <a:gd name="T13" fmla="*/ 76 h 92"/>
                  <a:gd name="T14" fmla="*/ 15 w 88"/>
                  <a:gd name="T15" fmla="*/ 14 h 92"/>
                  <a:gd name="T16" fmla="*/ 74 w 88"/>
                  <a:gd name="T17" fmla="*/ 14 h 92"/>
                  <a:gd name="T18" fmla="*/ 74 w 88"/>
                  <a:gd name="T19" fmla="*/ 7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92">
                    <a:moveTo>
                      <a:pt x="0" y="0"/>
                    </a:moveTo>
                    <a:lnTo>
                      <a:pt x="0" y="92"/>
                    </a:lnTo>
                    <a:lnTo>
                      <a:pt x="88" y="92"/>
                    </a:lnTo>
                    <a:lnTo>
                      <a:pt x="88" y="0"/>
                    </a:lnTo>
                    <a:lnTo>
                      <a:pt x="0" y="0"/>
                    </a:lnTo>
                    <a:close/>
                    <a:moveTo>
                      <a:pt x="74" y="76"/>
                    </a:moveTo>
                    <a:lnTo>
                      <a:pt x="15" y="76"/>
                    </a:lnTo>
                    <a:lnTo>
                      <a:pt x="15" y="14"/>
                    </a:lnTo>
                    <a:lnTo>
                      <a:pt x="74" y="14"/>
                    </a:lnTo>
                    <a:lnTo>
                      <a:pt x="74" y="76"/>
                    </a:lnTo>
                    <a:close/>
                  </a:path>
                </a:pathLst>
              </a:custGeom>
              <a:grpFill/>
              <a:ln>
                <a:solidFill>
                  <a:srgbClr val="8AE0EB"/>
                </a:solidFill>
              </a:ln>
            </p:spPr>
            <p:txBody>
              <a:bodyPr vert="horz" wrap="square" lIns="121888" tIns="60944" rIns="121888" bIns="60944" numCol="1" anchor="t" anchorCtr="0" compatLnSpc="1"/>
              <a:lstStyle/>
              <a:p>
                <a:pPr>
                  <a:defRPr/>
                </a:pPr>
                <a:endParaRPr lang="zh-CN" altLang="en-US" dirty="0">
                  <a:solidFill>
                    <a:srgbClr val="000000"/>
                  </a:solidFill>
                  <a:latin typeface="Calibri" panose="020F0502020204030204"/>
                  <a:ea typeface="宋体" panose="02010600030101010101" pitchFamily="2" charset="-122"/>
                </a:endParaRPr>
              </a:p>
            </p:txBody>
          </p:sp>
          <p:sp>
            <p:nvSpPr>
              <p:cNvPr id="35" name="Freeform 92"/>
              <p:cNvSpPr>
                <a:spLocks noEditPoints="1"/>
              </p:cNvSpPr>
              <p:nvPr/>
            </p:nvSpPr>
            <p:spPr bwMode="auto">
              <a:xfrm>
                <a:off x="8153866" y="5787393"/>
                <a:ext cx="115062" cy="121601"/>
              </a:xfrm>
              <a:custGeom>
                <a:avLst/>
                <a:gdLst>
                  <a:gd name="T0" fmla="*/ 0 w 88"/>
                  <a:gd name="T1" fmla="*/ 93 h 93"/>
                  <a:gd name="T2" fmla="*/ 88 w 88"/>
                  <a:gd name="T3" fmla="*/ 93 h 93"/>
                  <a:gd name="T4" fmla="*/ 88 w 88"/>
                  <a:gd name="T5" fmla="*/ 0 h 93"/>
                  <a:gd name="T6" fmla="*/ 0 w 88"/>
                  <a:gd name="T7" fmla="*/ 0 h 93"/>
                  <a:gd name="T8" fmla="*/ 0 w 88"/>
                  <a:gd name="T9" fmla="*/ 93 h 93"/>
                  <a:gd name="T10" fmla="*/ 15 w 88"/>
                  <a:gd name="T11" fmla="*/ 15 h 93"/>
                  <a:gd name="T12" fmla="*/ 74 w 88"/>
                  <a:gd name="T13" fmla="*/ 15 h 93"/>
                  <a:gd name="T14" fmla="*/ 74 w 88"/>
                  <a:gd name="T15" fmla="*/ 78 h 93"/>
                  <a:gd name="T16" fmla="*/ 15 w 88"/>
                  <a:gd name="T17" fmla="*/ 78 h 93"/>
                  <a:gd name="T18" fmla="*/ 15 w 88"/>
                  <a:gd name="T19" fmla="*/ 1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93">
                    <a:moveTo>
                      <a:pt x="0" y="93"/>
                    </a:moveTo>
                    <a:lnTo>
                      <a:pt x="88" y="93"/>
                    </a:lnTo>
                    <a:lnTo>
                      <a:pt x="88" y="0"/>
                    </a:lnTo>
                    <a:lnTo>
                      <a:pt x="0" y="0"/>
                    </a:lnTo>
                    <a:lnTo>
                      <a:pt x="0" y="93"/>
                    </a:lnTo>
                    <a:close/>
                    <a:moveTo>
                      <a:pt x="15" y="15"/>
                    </a:moveTo>
                    <a:lnTo>
                      <a:pt x="74" y="15"/>
                    </a:lnTo>
                    <a:lnTo>
                      <a:pt x="74" y="78"/>
                    </a:lnTo>
                    <a:lnTo>
                      <a:pt x="15" y="78"/>
                    </a:lnTo>
                    <a:lnTo>
                      <a:pt x="15" y="15"/>
                    </a:lnTo>
                    <a:close/>
                  </a:path>
                </a:pathLst>
              </a:custGeom>
              <a:grpFill/>
              <a:ln>
                <a:solidFill>
                  <a:srgbClr val="8AE0EB"/>
                </a:solidFill>
              </a:ln>
            </p:spPr>
            <p:txBody>
              <a:bodyPr vert="horz" wrap="square" lIns="121888" tIns="60944" rIns="121888" bIns="60944" numCol="1" anchor="t" anchorCtr="0" compatLnSpc="1"/>
              <a:lstStyle/>
              <a:p>
                <a:pPr>
                  <a:defRPr/>
                </a:pPr>
                <a:endParaRPr lang="zh-CN" altLang="en-US" dirty="0">
                  <a:solidFill>
                    <a:srgbClr val="000000"/>
                  </a:solidFill>
                  <a:latin typeface="Calibri" panose="020F0502020204030204"/>
                  <a:ea typeface="宋体" panose="02010600030101010101" pitchFamily="2" charset="-122"/>
                </a:endParaRPr>
              </a:p>
            </p:txBody>
          </p:sp>
          <p:sp>
            <p:nvSpPr>
              <p:cNvPr id="36" name="Freeform 93"/>
              <p:cNvSpPr>
                <a:spLocks noEditPoints="1"/>
              </p:cNvSpPr>
              <p:nvPr/>
            </p:nvSpPr>
            <p:spPr bwMode="auto">
              <a:xfrm>
                <a:off x="8153866" y="5988752"/>
                <a:ext cx="115062" cy="124216"/>
              </a:xfrm>
              <a:custGeom>
                <a:avLst/>
                <a:gdLst>
                  <a:gd name="T0" fmla="*/ 0 w 88"/>
                  <a:gd name="T1" fmla="*/ 95 h 95"/>
                  <a:gd name="T2" fmla="*/ 88 w 88"/>
                  <a:gd name="T3" fmla="*/ 95 h 95"/>
                  <a:gd name="T4" fmla="*/ 88 w 88"/>
                  <a:gd name="T5" fmla="*/ 0 h 95"/>
                  <a:gd name="T6" fmla="*/ 0 w 88"/>
                  <a:gd name="T7" fmla="*/ 0 h 95"/>
                  <a:gd name="T8" fmla="*/ 0 w 88"/>
                  <a:gd name="T9" fmla="*/ 95 h 95"/>
                  <a:gd name="T10" fmla="*/ 15 w 88"/>
                  <a:gd name="T11" fmla="*/ 17 h 95"/>
                  <a:gd name="T12" fmla="*/ 74 w 88"/>
                  <a:gd name="T13" fmla="*/ 17 h 95"/>
                  <a:gd name="T14" fmla="*/ 74 w 88"/>
                  <a:gd name="T15" fmla="*/ 78 h 95"/>
                  <a:gd name="T16" fmla="*/ 15 w 88"/>
                  <a:gd name="T17" fmla="*/ 78 h 95"/>
                  <a:gd name="T18" fmla="*/ 15 w 88"/>
                  <a:gd name="T19" fmla="*/ 1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95">
                    <a:moveTo>
                      <a:pt x="0" y="95"/>
                    </a:moveTo>
                    <a:lnTo>
                      <a:pt x="88" y="95"/>
                    </a:lnTo>
                    <a:lnTo>
                      <a:pt x="88" y="0"/>
                    </a:lnTo>
                    <a:lnTo>
                      <a:pt x="0" y="0"/>
                    </a:lnTo>
                    <a:lnTo>
                      <a:pt x="0" y="95"/>
                    </a:lnTo>
                    <a:close/>
                    <a:moveTo>
                      <a:pt x="15" y="17"/>
                    </a:moveTo>
                    <a:lnTo>
                      <a:pt x="74" y="17"/>
                    </a:lnTo>
                    <a:lnTo>
                      <a:pt x="74" y="78"/>
                    </a:lnTo>
                    <a:lnTo>
                      <a:pt x="15" y="78"/>
                    </a:lnTo>
                    <a:lnTo>
                      <a:pt x="15" y="17"/>
                    </a:lnTo>
                    <a:close/>
                  </a:path>
                </a:pathLst>
              </a:custGeom>
              <a:grpFill/>
              <a:ln>
                <a:solidFill>
                  <a:srgbClr val="8AE0EB"/>
                </a:solidFill>
              </a:ln>
            </p:spPr>
            <p:txBody>
              <a:bodyPr vert="horz" wrap="square" lIns="121888" tIns="60944" rIns="121888" bIns="60944" numCol="1" anchor="t" anchorCtr="0" compatLnSpc="1"/>
              <a:lstStyle/>
              <a:p>
                <a:pPr>
                  <a:defRPr/>
                </a:pPr>
                <a:endParaRPr lang="zh-CN" altLang="en-US" dirty="0">
                  <a:solidFill>
                    <a:srgbClr val="000000"/>
                  </a:solidFill>
                  <a:latin typeface="Calibri" panose="020F0502020204030204"/>
                  <a:ea typeface="宋体" panose="02010600030101010101" pitchFamily="2" charset="-122"/>
                </a:endParaRPr>
              </a:p>
            </p:txBody>
          </p:sp>
          <p:sp>
            <p:nvSpPr>
              <p:cNvPr id="37" name="Freeform 94"/>
              <p:cNvSpPr>
                <a:spLocks noEditPoints="1"/>
              </p:cNvSpPr>
              <p:nvPr/>
            </p:nvSpPr>
            <p:spPr bwMode="auto">
              <a:xfrm>
                <a:off x="7623010" y="5694558"/>
                <a:ext cx="305962" cy="307270"/>
              </a:xfrm>
              <a:custGeom>
                <a:avLst/>
                <a:gdLst>
                  <a:gd name="T0" fmla="*/ 49 w 99"/>
                  <a:gd name="T1" fmla="*/ 0 h 99"/>
                  <a:gd name="T2" fmla="*/ 0 w 99"/>
                  <a:gd name="T3" fmla="*/ 49 h 99"/>
                  <a:gd name="T4" fmla="*/ 49 w 99"/>
                  <a:gd name="T5" fmla="*/ 99 h 99"/>
                  <a:gd name="T6" fmla="*/ 99 w 99"/>
                  <a:gd name="T7" fmla="*/ 49 h 99"/>
                  <a:gd name="T8" fmla="*/ 49 w 99"/>
                  <a:gd name="T9" fmla="*/ 0 h 99"/>
                  <a:gd name="T10" fmla="*/ 49 w 99"/>
                  <a:gd name="T11" fmla="*/ 90 h 99"/>
                  <a:gd name="T12" fmla="*/ 9 w 99"/>
                  <a:gd name="T13" fmla="*/ 49 h 99"/>
                  <a:gd name="T14" fmla="*/ 49 w 99"/>
                  <a:gd name="T15" fmla="*/ 9 h 99"/>
                  <a:gd name="T16" fmla="*/ 90 w 99"/>
                  <a:gd name="T17" fmla="*/ 49 h 99"/>
                  <a:gd name="T18" fmla="*/ 49 w 99"/>
                  <a:gd name="T19" fmla="*/ 9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0"/>
                    </a:moveTo>
                    <a:cubicBezTo>
                      <a:pt x="22" y="0"/>
                      <a:pt x="0" y="22"/>
                      <a:pt x="0" y="49"/>
                    </a:cubicBezTo>
                    <a:cubicBezTo>
                      <a:pt x="0" y="77"/>
                      <a:pt x="22" y="99"/>
                      <a:pt x="49" y="99"/>
                    </a:cubicBezTo>
                    <a:cubicBezTo>
                      <a:pt x="77" y="99"/>
                      <a:pt x="99" y="77"/>
                      <a:pt x="99" y="49"/>
                    </a:cubicBezTo>
                    <a:cubicBezTo>
                      <a:pt x="99" y="22"/>
                      <a:pt x="77" y="0"/>
                      <a:pt x="49" y="0"/>
                    </a:cubicBezTo>
                    <a:close/>
                    <a:moveTo>
                      <a:pt x="49" y="90"/>
                    </a:moveTo>
                    <a:cubicBezTo>
                      <a:pt x="27" y="90"/>
                      <a:pt x="9" y="72"/>
                      <a:pt x="9" y="49"/>
                    </a:cubicBezTo>
                    <a:cubicBezTo>
                      <a:pt x="9" y="27"/>
                      <a:pt x="27" y="9"/>
                      <a:pt x="49" y="9"/>
                    </a:cubicBezTo>
                    <a:cubicBezTo>
                      <a:pt x="72" y="9"/>
                      <a:pt x="90" y="27"/>
                      <a:pt x="90" y="49"/>
                    </a:cubicBezTo>
                    <a:cubicBezTo>
                      <a:pt x="90" y="72"/>
                      <a:pt x="72" y="90"/>
                      <a:pt x="49" y="90"/>
                    </a:cubicBezTo>
                    <a:close/>
                  </a:path>
                </a:pathLst>
              </a:custGeom>
              <a:grpFill/>
              <a:ln>
                <a:solidFill>
                  <a:srgbClr val="8AE0EB"/>
                </a:solidFill>
              </a:ln>
            </p:spPr>
            <p:txBody>
              <a:bodyPr vert="horz" wrap="square" lIns="121888" tIns="60944" rIns="121888" bIns="60944" numCol="1" anchor="t" anchorCtr="0" compatLnSpc="1"/>
              <a:lstStyle/>
              <a:p>
                <a:pPr>
                  <a:defRPr/>
                </a:pPr>
                <a:endParaRPr lang="zh-CN" altLang="en-US" dirty="0">
                  <a:solidFill>
                    <a:srgbClr val="000000"/>
                  </a:solidFill>
                  <a:latin typeface="Calibri" panose="020F0502020204030204"/>
                  <a:ea typeface="宋体" panose="02010600030101010101" pitchFamily="2" charset="-122"/>
                </a:endParaRPr>
              </a:p>
            </p:txBody>
          </p:sp>
          <p:sp>
            <p:nvSpPr>
              <p:cNvPr id="38" name="Freeform 95"/>
              <p:cNvSpPr/>
              <p:nvPr/>
            </p:nvSpPr>
            <p:spPr bwMode="auto">
              <a:xfrm>
                <a:off x="7938125" y="5626567"/>
                <a:ext cx="206589" cy="443252"/>
              </a:xfrm>
              <a:custGeom>
                <a:avLst/>
                <a:gdLst>
                  <a:gd name="T0" fmla="*/ 14 w 67"/>
                  <a:gd name="T1" fmla="*/ 65 h 143"/>
                  <a:gd name="T2" fmla="*/ 0 w 67"/>
                  <a:gd name="T3" fmla="*/ 65 h 143"/>
                  <a:gd name="T4" fmla="*/ 0 w 67"/>
                  <a:gd name="T5" fmla="*/ 71 h 143"/>
                  <a:gd name="T6" fmla="*/ 0 w 67"/>
                  <a:gd name="T7" fmla="*/ 76 h 143"/>
                  <a:gd name="T8" fmla="*/ 14 w 67"/>
                  <a:gd name="T9" fmla="*/ 76 h 143"/>
                  <a:gd name="T10" fmla="*/ 14 w 67"/>
                  <a:gd name="T11" fmla="*/ 143 h 143"/>
                  <a:gd name="T12" fmla="*/ 67 w 67"/>
                  <a:gd name="T13" fmla="*/ 143 h 143"/>
                  <a:gd name="T14" fmla="*/ 67 w 67"/>
                  <a:gd name="T15" fmla="*/ 132 h 143"/>
                  <a:gd name="T16" fmla="*/ 25 w 67"/>
                  <a:gd name="T17" fmla="*/ 132 h 143"/>
                  <a:gd name="T18" fmla="*/ 25 w 67"/>
                  <a:gd name="T19" fmla="*/ 76 h 143"/>
                  <a:gd name="T20" fmla="*/ 67 w 67"/>
                  <a:gd name="T21" fmla="*/ 76 h 143"/>
                  <a:gd name="T22" fmla="*/ 67 w 67"/>
                  <a:gd name="T23" fmla="*/ 65 h 143"/>
                  <a:gd name="T24" fmla="*/ 25 w 67"/>
                  <a:gd name="T25" fmla="*/ 65 h 143"/>
                  <a:gd name="T26" fmla="*/ 25 w 67"/>
                  <a:gd name="T27" fmla="*/ 11 h 143"/>
                  <a:gd name="T28" fmla="*/ 67 w 67"/>
                  <a:gd name="T29" fmla="*/ 11 h 143"/>
                  <a:gd name="T30" fmla="*/ 67 w 67"/>
                  <a:gd name="T31" fmla="*/ 0 h 143"/>
                  <a:gd name="T32" fmla="*/ 14 w 67"/>
                  <a:gd name="T33" fmla="*/ 0 h 143"/>
                  <a:gd name="T34" fmla="*/ 14 w 67"/>
                  <a:gd name="T35" fmla="*/ 6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143">
                    <a:moveTo>
                      <a:pt x="14" y="65"/>
                    </a:moveTo>
                    <a:cubicBezTo>
                      <a:pt x="0" y="65"/>
                      <a:pt x="0" y="65"/>
                      <a:pt x="0" y="65"/>
                    </a:cubicBezTo>
                    <a:cubicBezTo>
                      <a:pt x="0" y="67"/>
                      <a:pt x="0" y="69"/>
                      <a:pt x="0" y="71"/>
                    </a:cubicBezTo>
                    <a:cubicBezTo>
                      <a:pt x="0" y="73"/>
                      <a:pt x="0" y="75"/>
                      <a:pt x="0" y="76"/>
                    </a:cubicBezTo>
                    <a:cubicBezTo>
                      <a:pt x="14" y="76"/>
                      <a:pt x="14" y="76"/>
                      <a:pt x="14" y="76"/>
                    </a:cubicBezTo>
                    <a:cubicBezTo>
                      <a:pt x="14" y="143"/>
                      <a:pt x="14" y="143"/>
                      <a:pt x="14" y="143"/>
                    </a:cubicBezTo>
                    <a:cubicBezTo>
                      <a:pt x="67" y="143"/>
                      <a:pt x="67" y="143"/>
                      <a:pt x="67" y="143"/>
                    </a:cubicBezTo>
                    <a:cubicBezTo>
                      <a:pt x="67" y="132"/>
                      <a:pt x="67" y="132"/>
                      <a:pt x="67" y="132"/>
                    </a:cubicBezTo>
                    <a:cubicBezTo>
                      <a:pt x="25" y="132"/>
                      <a:pt x="25" y="132"/>
                      <a:pt x="25" y="132"/>
                    </a:cubicBezTo>
                    <a:cubicBezTo>
                      <a:pt x="25" y="76"/>
                      <a:pt x="25" y="76"/>
                      <a:pt x="25" y="76"/>
                    </a:cubicBezTo>
                    <a:cubicBezTo>
                      <a:pt x="67" y="76"/>
                      <a:pt x="67" y="76"/>
                      <a:pt x="67" y="76"/>
                    </a:cubicBezTo>
                    <a:cubicBezTo>
                      <a:pt x="67" y="65"/>
                      <a:pt x="67" y="65"/>
                      <a:pt x="67" y="65"/>
                    </a:cubicBezTo>
                    <a:cubicBezTo>
                      <a:pt x="25" y="65"/>
                      <a:pt x="25" y="65"/>
                      <a:pt x="25" y="65"/>
                    </a:cubicBezTo>
                    <a:cubicBezTo>
                      <a:pt x="25" y="11"/>
                      <a:pt x="25" y="11"/>
                      <a:pt x="25" y="11"/>
                    </a:cubicBezTo>
                    <a:cubicBezTo>
                      <a:pt x="67" y="11"/>
                      <a:pt x="67" y="11"/>
                      <a:pt x="67" y="11"/>
                    </a:cubicBezTo>
                    <a:cubicBezTo>
                      <a:pt x="67" y="0"/>
                      <a:pt x="67" y="0"/>
                      <a:pt x="67" y="0"/>
                    </a:cubicBezTo>
                    <a:cubicBezTo>
                      <a:pt x="14" y="0"/>
                      <a:pt x="14" y="0"/>
                      <a:pt x="14" y="0"/>
                    </a:cubicBezTo>
                    <a:lnTo>
                      <a:pt x="14" y="65"/>
                    </a:lnTo>
                    <a:close/>
                  </a:path>
                </a:pathLst>
              </a:custGeom>
              <a:grpFill/>
              <a:ln>
                <a:solidFill>
                  <a:srgbClr val="8AE0EB"/>
                </a:solidFill>
              </a:ln>
            </p:spPr>
            <p:txBody>
              <a:bodyPr vert="horz" wrap="square" lIns="121888" tIns="60944" rIns="121888" bIns="60944" numCol="1" anchor="t" anchorCtr="0" compatLnSpc="1"/>
              <a:lstStyle/>
              <a:p>
                <a:pPr>
                  <a:defRPr/>
                </a:pPr>
                <a:endParaRPr lang="zh-CN" altLang="en-US" dirty="0">
                  <a:solidFill>
                    <a:srgbClr val="000000"/>
                  </a:solidFill>
                  <a:latin typeface="Calibri" panose="020F0502020204030204"/>
                  <a:ea typeface="宋体" panose="02010600030101010101" pitchFamily="2" charset="-122"/>
                </a:endParaRPr>
              </a:p>
            </p:txBody>
          </p:sp>
          <p:sp>
            <p:nvSpPr>
              <p:cNvPr id="39" name="Freeform 96"/>
              <p:cNvSpPr>
                <a:spLocks noEditPoints="1"/>
              </p:cNvSpPr>
              <p:nvPr/>
            </p:nvSpPr>
            <p:spPr bwMode="auto">
              <a:xfrm>
                <a:off x="7675311" y="5748167"/>
                <a:ext cx="201359" cy="200052"/>
              </a:xfrm>
              <a:custGeom>
                <a:avLst/>
                <a:gdLst>
                  <a:gd name="T0" fmla="*/ 32 w 65"/>
                  <a:gd name="T1" fmla="*/ 0 h 65"/>
                  <a:gd name="T2" fmla="*/ 0 w 65"/>
                  <a:gd name="T3" fmla="*/ 32 h 65"/>
                  <a:gd name="T4" fmla="*/ 32 w 65"/>
                  <a:gd name="T5" fmla="*/ 65 h 65"/>
                  <a:gd name="T6" fmla="*/ 65 w 65"/>
                  <a:gd name="T7" fmla="*/ 32 h 65"/>
                  <a:gd name="T8" fmla="*/ 32 w 65"/>
                  <a:gd name="T9" fmla="*/ 0 h 65"/>
                  <a:gd name="T10" fmla="*/ 36 w 65"/>
                  <a:gd name="T11" fmla="*/ 53 h 65"/>
                  <a:gd name="T12" fmla="*/ 36 w 65"/>
                  <a:gd name="T13" fmla="*/ 60 h 65"/>
                  <a:gd name="T14" fmla="*/ 29 w 65"/>
                  <a:gd name="T15" fmla="*/ 60 h 65"/>
                  <a:gd name="T16" fmla="*/ 29 w 65"/>
                  <a:gd name="T17" fmla="*/ 53 h 65"/>
                  <a:gd name="T18" fmla="*/ 18 w 65"/>
                  <a:gd name="T19" fmla="*/ 51 h 65"/>
                  <a:gd name="T20" fmla="*/ 20 w 65"/>
                  <a:gd name="T21" fmla="*/ 43 h 65"/>
                  <a:gd name="T22" fmla="*/ 31 w 65"/>
                  <a:gd name="T23" fmla="*/ 46 h 65"/>
                  <a:gd name="T24" fmla="*/ 37 w 65"/>
                  <a:gd name="T25" fmla="*/ 42 h 65"/>
                  <a:gd name="T26" fmla="*/ 30 w 65"/>
                  <a:gd name="T27" fmla="*/ 36 h 65"/>
                  <a:gd name="T28" fmla="*/ 18 w 65"/>
                  <a:gd name="T29" fmla="*/ 24 h 65"/>
                  <a:gd name="T30" fmla="*/ 29 w 65"/>
                  <a:gd name="T31" fmla="*/ 12 h 65"/>
                  <a:gd name="T32" fmla="*/ 29 w 65"/>
                  <a:gd name="T33" fmla="*/ 5 h 65"/>
                  <a:gd name="T34" fmla="*/ 36 w 65"/>
                  <a:gd name="T35" fmla="*/ 5 h 65"/>
                  <a:gd name="T36" fmla="*/ 36 w 65"/>
                  <a:gd name="T37" fmla="*/ 11 h 65"/>
                  <a:gd name="T38" fmla="*/ 46 w 65"/>
                  <a:gd name="T39" fmla="*/ 13 h 65"/>
                  <a:gd name="T40" fmla="*/ 44 w 65"/>
                  <a:gd name="T41" fmla="*/ 21 h 65"/>
                  <a:gd name="T42" fmla="*/ 34 w 65"/>
                  <a:gd name="T43" fmla="*/ 19 h 65"/>
                  <a:gd name="T44" fmla="*/ 28 w 65"/>
                  <a:gd name="T45" fmla="*/ 22 h 65"/>
                  <a:gd name="T46" fmla="*/ 36 w 65"/>
                  <a:gd name="T47" fmla="*/ 28 h 65"/>
                  <a:gd name="T48" fmla="*/ 47 w 65"/>
                  <a:gd name="T49" fmla="*/ 41 h 65"/>
                  <a:gd name="T50" fmla="*/ 36 w 65"/>
                  <a:gd name="T51" fmla="*/ 5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 h="65">
                    <a:moveTo>
                      <a:pt x="32" y="0"/>
                    </a:moveTo>
                    <a:cubicBezTo>
                      <a:pt x="15" y="0"/>
                      <a:pt x="0" y="15"/>
                      <a:pt x="0" y="32"/>
                    </a:cubicBezTo>
                    <a:cubicBezTo>
                      <a:pt x="0" y="50"/>
                      <a:pt x="15" y="65"/>
                      <a:pt x="32" y="65"/>
                    </a:cubicBezTo>
                    <a:cubicBezTo>
                      <a:pt x="50" y="65"/>
                      <a:pt x="65" y="50"/>
                      <a:pt x="65" y="32"/>
                    </a:cubicBezTo>
                    <a:cubicBezTo>
                      <a:pt x="65" y="15"/>
                      <a:pt x="50" y="0"/>
                      <a:pt x="32" y="0"/>
                    </a:cubicBezTo>
                    <a:close/>
                    <a:moveTo>
                      <a:pt x="36" y="53"/>
                    </a:moveTo>
                    <a:cubicBezTo>
                      <a:pt x="36" y="60"/>
                      <a:pt x="36" y="60"/>
                      <a:pt x="36" y="60"/>
                    </a:cubicBezTo>
                    <a:cubicBezTo>
                      <a:pt x="29" y="60"/>
                      <a:pt x="29" y="60"/>
                      <a:pt x="29" y="60"/>
                    </a:cubicBezTo>
                    <a:cubicBezTo>
                      <a:pt x="29" y="53"/>
                      <a:pt x="29" y="53"/>
                      <a:pt x="29" y="53"/>
                    </a:cubicBezTo>
                    <a:cubicBezTo>
                      <a:pt x="25" y="53"/>
                      <a:pt x="20" y="52"/>
                      <a:pt x="18" y="51"/>
                    </a:cubicBezTo>
                    <a:cubicBezTo>
                      <a:pt x="20" y="43"/>
                      <a:pt x="20" y="43"/>
                      <a:pt x="20" y="43"/>
                    </a:cubicBezTo>
                    <a:cubicBezTo>
                      <a:pt x="23" y="44"/>
                      <a:pt x="26" y="46"/>
                      <a:pt x="31" y="46"/>
                    </a:cubicBezTo>
                    <a:cubicBezTo>
                      <a:pt x="35" y="46"/>
                      <a:pt x="37" y="44"/>
                      <a:pt x="37" y="42"/>
                    </a:cubicBezTo>
                    <a:cubicBezTo>
                      <a:pt x="37" y="39"/>
                      <a:pt x="35" y="37"/>
                      <a:pt x="30" y="36"/>
                    </a:cubicBezTo>
                    <a:cubicBezTo>
                      <a:pt x="23" y="33"/>
                      <a:pt x="18" y="30"/>
                      <a:pt x="18" y="24"/>
                    </a:cubicBezTo>
                    <a:cubicBezTo>
                      <a:pt x="18" y="18"/>
                      <a:pt x="22" y="13"/>
                      <a:pt x="29" y="12"/>
                    </a:cubicBezTo>
                    <a:cubicBezTo>
                      <a:pt x="29" y="5"/>
                      <a:pt x="29" y="5"/>
                      <a:pt x="29" y="5"/>
                    </a:cubicBezTo>
                    <a:cubicBezTo>
                      <a:pt x="36" y="5"/>
                      <a:pt x="36" y="5"/>
                      <a:pt x="36" y="5"/>
                    </a:cubicBezTo>
                    <a:cubicBezTo>
                      <a:pt x="36" y="11"/>
                      <a:pt x="36" y="11"/>
                      <a:pt x="36" y="11"/>
                    </a:cubicBezTo>
                    <a:cubicBezTo>
                      <a:pt x="40" y="11"/>
                      <a:pt x="43" y="12"/>
                      <a:pt x="46" y="13"/>
                    </a:cubicBezTo>
                    <a:cubicBezTo>
                      <a:pt x="44" y="21"/>
                      <a:pt x="44" y="21"/>
                      <a:pt x="44" y="21"/>
                    </a:cubicBezTo>
                    <a:cubicBezTo>
                      <a:pt x="42" y="20"/>
                      <a:pt x="39" y="19"/>
                      <a:pt x="34" y="19"/>
                    </a:cubicBezTo>
                    <a:cubicBezTo>
                      <a:pt x="30" y="19"/>
                      <a:pt x="28" y="21"/>
                      <a:pt x="28" y="22"/>
                    </a:cubicBezTo>
                    <a:cubicBezTo>
                      <a:pt x="28" y="25"/>
                      <a:pt x="31" y="26"/>
                      <a:pt x="36" y="28"/>
                    </a:cubicBezTo>
                    <a:cubicBezTo>
                      <a:pt x="44" y="31"/>
                      <a:pt x="47" y="35"/>
                      <a:pt x="47" y="41"/>
                    </a:cubicBezTo>
                    <a:cubicBezTo>
                      <a:pt x="47" y="47"/>
                      <a:pt x="43" y="52"/>
                      <a:pt x="36" y="53"/>
                    </a:cubicBezTo>
                    <a:close/>
                  </a:path>
                </a:pathLst>
              </a:custGeom>
              <a:grpFill/>
              <a:ln>
                <a:solidFill>
                  <a:srgbClr val="8AE0EB"/>
                </a:solidFill>
              </a:ln>
            </p:spPr>
            <p:txBody>
              <a:bodyPr vert="horz" wrap="square" lIns="121888" tIns="60944" rIns="121888" bIns="60944" numCol="1" anchor="t" anchorCtr="0" compatLnSpc="1"/>
              <a:lstStyle/>
              <a:p>
                <a:pPr>
                  <a:defRPr/>
                </a:pPr>
                <a:endParaRPr lang="zh-CN" altLang="en-US" dirty="0">
                  <a:solidFill>
                    <a:srgbClr val="000000"/>
                  </a:solidFill>
                  <a:latin typeface="Calibri" panose="020F0502020204030204"/>
                  <a:ea typeface="宋体" panose="02010600030101010101" pitchFamily="2" charset="-122"/>
                </a:endParaRPr>
              </a:p>
            </p:txBody>
          </p:sp>
        </p:grpSp>
      </p:grpSp>
      <p:grpSp>
        <p:nvGrpSpPr>
          <p:cNvPr id="40" name="Group 152"/>
          <p:cNvGrpSpPr/>
          <p:nvPr/>
        </p:nvGrpSpPr>
        <p:grpSpPr>
          <a:xfrm>
            <a:off x="7085418" y="3619118"/>
            <a:ext cx="818400" cy="725342"/>
            <a:chOff x="5481246" y="2219701"/>
            <a:chExt cx="818613" cy="725531"/>
          </a:xfrm>
        </p:grpSpPr>
        <p:sp>
          <p:nvSpPr>
            <p:cNvPr id="41" name="Freeform 5"/>
            <p:cNvSpPr/>
            <p:nvPr/>
          </p:nvSpPr>
          <p:spPr bwMode="auto">
            <a:xfrm>
              <a:off x="5481246" y="2219701"/>
              <a:ext cx="818613" cy="72553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15875">
              <a:solidFill>
                <a:srgbClr val="F9C4BD"/>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a:defRPr/>
              </a:pPr>
              <a:endParaRPr lang="zh-CN" altLang="en-US" dirty="0">
                <a:solidFill>
                  <a:srgbClr val="FFFFFF"/>
                </a:solidFill>
                <a:latin typeface="Calibri" panose="020F0502020204030204"/>
                <a:ea typeface="宋体" panose="02010600030101010101" pitchFamily="2" charset="-122"/>
                <a:sym typeface="Arial" panose="020B0604020202020204" pitchFamily="34" charset="0"/>
              </a:endParaRPr>
            </a:p>
          </p:txBody>
        </p:sp>
        <p:grpSp>
          <p:nvGrpSpPr>
            <p:cNvPr id="42" name="组合 140"/>
            <p:cNvGrpSpPr/>
            <p:nvPr/>
          </p:nvGrpSpPr>
          <p:grpSpPr>
            <a:xfrm>
              <a:off x="5722834" y="2458293"/>
              <a:ext cx="335567" cy="240456"/>
              <a:chOff x="9335872" y="5612184"/>
              <a:chExt cx="655071" cy="469403"/>
            </a:xfrm>
            <a:solidFill>
              <a:schemeClr val="accent2"/>
            </a:solidFill>
          </p:grpSpPr>
          <p:sp>
            <p:nvSpPr>
              <p:cNvPr id="43" name="Freeform 98"/>
              <p:cNvSpPr/>
              <p:nvPr/>
            </p:nvSpPr>
            <p:spPr bwMode="auto">
              <a:xfrm>
                <a:off x="9335872" y="5612184"/>
                <a:ext cx="398796" cy="271966"/>
              </a:xfrm>
              <a:custGeom>
                <a:avLst/>
                <a:gdLst>
                  <a:gd name="T0" fmla="*/ 156 w 305"/>
                  <a:gd name="T1" fmla="*/ 156 h 208"/>
                  <a:gd name="T2" fmla="*/ 305 w 305"/>
                  <a:gd name="T3" fmla="*/ 156 h 208"/>
                  <a:gd name="T4" fmla="*/ 305 w 305"/>
                  <a:gd name="T5" fmla="*/ 54 h 208"/>
                  <a:gd name="T6" fmla="*/ 156 w 305"/>
                  <a:gd name="T7" fmla="*/ 54 h 208"/>
                  <a:gd name="T8" fmla="*/ 156 w 305"/>
                  <a:gd name="T9" fmla="*/ 0 h 208"/>
                  <a:gd name="T10" fmla="*/ 0 w 305"/>
                  <a:gd name="T11" fmla="*/ 106 h 208"/>
                  <a:gd name="T12" fmla="*/ 156 w 305"/>
                  <a:gd name="T13" fmla="*/ 208 h 208"/>
                  <a:gd name="T14" fmla="*/ 156 w 305"/>
                  <a:gd name="T15" fmla="*/ 156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5" h="208">
                    <a:moveTo>
                      <a:pt x="156" y="156"/>
                    </a:moveTo>
                    <a:lnTo>
                      <a:pt x="305" y="156"/>
                    </a:lnTo>
                    <a:lnTo>
                      <a:pt x="305" y="54"/>
                    </a:lnTo>
                    <a:lnTo>
                      <a:pt x="156" y="54"/>
                    </a:lnTo>
                    <a:lnTo>
                      <a:pt x="156" y="0"/>
                    </a:lnTo>
                    <a:lnTo>
                      <a:pt x="0" y="106"/>
                    </a:lnTo>
                    <a:lnTo>
                      <a:pt x="156" y="208"/>
                    </a:lnTo>
                    <a:lnTo>
                      <a:pt x="156" y="156"/>
                    </a:lnTo>
                    <a:close/>
                  </a:path>
                </a:pathLst>
              </a:custGeom>
              <a:grpFill/>
              <a:ln>
                <a:solidFill>
                  <a:srgbClr val="F9C4BD"/>
                </a:solidFill>
              </a:ln>
            </p:spPr>
            <p:txBody>
              <a:bodyPr vert="horz" wrap="square" lIns="121888" tIns="60944" rIns="121888" bIns="60944" numCol="1" anchor="t" anchorCtr="0" compatLnSpc="1"/>
              <a:lstStyle/>
              <a:p>
                <a:pPr>
                  <a:defRPr/>
                </a:pPr>
                <a:endParaRPr lang="zh-CN" altLang="en-US" dirty="0">
                  <a:solidFill>
                    <a:srgbClr val="000000"/>
                  </a:solidFill>
                  <a:latin typeface="Calibri" panose="020F0502020204030204"/>
                  <a:ea typeface="宋体" panose="02010600030101010101" pitchFamily="2" charset="-122"/>
                </a:endParaRPr>
              </a:p>
            </p:txBody>
          </p:sp>
          <p:sp>
            <p:nvSpPr>
              <p:cNvPr id="44" name="Freeform 99"/>
              <p:cNvSpPr/>
              <p:nvPr/>
            </p:nvSpPr>
            <p:spPr bwMode="auto">
              <a:xfrm>
                <a:off x="9592147" y="5812236"/>
                <a:ext cx="398796" cy="269351"/>
              </a:xfrm>
              <a:custGeom>
                <a:avLst/>
                <a:gdLst>
                  <a:gd name="T0" fmla="*/ 305 w 305"/>
                  <a:gd name="T1" fmla="*/ 107 h 206"/>
                  <a:gd name="T2" fmla="*/ 149 w 305"/>
                  <a:gd name="T3" fmla="*/ 0 h 206"/>
                  <a:gd name="T4" fmla="*/ 149 w 305"/>
                  <a:gd name="T5" fmla="*/ 52 h 206"/>
                  <a:gd name="T6" fmla="*/ 0 w 305"/>
                  <a:gd name="T7" fmla="*/ 52 h 206"/>
                  <a:gd name="T8" fmla="*/ 0 w 305"/>
                  <a:gd name="T9" fmla="*/ 154 h 206"/>
                  <a:gd name="T10" fmla="*/ 149 w 305"/>
                  <a:gd name="T11" fmla="*/ 154 h 206"/>
                  <a:gd name="T12" fmla="*/ 149 w 305"/>
                  <a:gd name="T13" fmla="*/ 206 h 206"/>
                  <a:gd name="T14" fmla="*/ 305 w 305"/>
                  <a:gd name="T15" fmla="*/ 107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5" h="206">
                    <a:moveTo>
                      <a:pt x="305" y="107"/>
                    </a:moveTo>
                    <a:lnTo>
                      <a:pt x="149" y="0"/>
                    </a:lnTo>
                    <a:lnTo>
                      <a:pt x="149" y="52"/>
                    </a:lnTo>
                    <a:lnTo>
                      <a:pt x="0" y="52"/>
                    </a:lnTo>
                    <a:lnTo>
                      <a:pt x="0" y="154"/>
                    </a:lnTo>
                    <a:lnTo>
                      <a:pt x="149" y="154"/>
                    </a:lnTo>
                    <a:lnTo>
                      <a:pt x="149" y="206"/>
                    </a:lnTo>
                    <a:lnTo>
                      <a:pt x="305" y="107"/>
                    </a:lnTo>
                    <a:close/>
                  </a:path>
                </a:pathLst>
              </a:custGeom>
              <a:grpFill/>
              <a:ln>
                <a:solidFill>
                  <a:srgbClr val="F9C4BD"/>
                </a:solidFill>
              </a:ln>
            </p:spPr>
            <p:txBody>
              <a:bodyPr vert="horz" wrap="square" lIns="121888" tIns="60944" rIns="121888" bIns="60944" numCol="1" anchor="t" anchorCtr="0" compatLnSpc="1"/>
              <a:lstStyle/>
              <a:p>
                <a:pPr>
                  <a:defRPr/>
                </a:pPr>
                <a:endParaRPr lang="zh-CN" altLang="en-US" dirty="0">
                  <a:solidFill>
                    <a:srgbClr val="000000"/>
                  </a:solidFill>
                  <a:latin typeface="Calibri" panose="020F0502020204030204"/>
                  <a:ea typeface="宋体" panose="02010600030101010101" pitchFamily="2" charset="-122"/>
                </a:endParaRPr>
              </a:p>
            </p:txBody>
          </p:sp>
          <p:sp>
            <p:nvSpPr>
              <p:cNvPr id="45" name="Freeform 100"/>
              <p:cNvSpPr>
                <a:spLocks noEditPoints="1"/>
              </p:cNvSpPr>
              <p:nvPr/>
            </p:nvSpPr>
            <p:spPr bwMode="auto">
              <a:xfrm>
                <a:off x="9752974" y="5630489"/>
                <a:ext cx="185669" cy="185669"/>
              </a:xfrm>
              <a:custGeom>
                <a:avLst/>
                <a:gdLst>
                  <a:gd name="T0" fmla="*/ 30 w 60"/>
                  <a:gd name="T1" fmla="*/ 60 h 60"/>
                  <a:gd name="T2" fmla="*/ 60 w 60"/>
                  <a:gd name="T3" fmla="*/ 30 h 60"/>
                  <a:gd name="T4" fmla="*/ 30 w 60"/>
                  <a:gd name="T5" fmla="*/ 0 h 60"/>
                  <a:gd name="T6" fmla="*/ 0 w 60"/>
                  <a:gd name="T7" fmla="*/ 30 h 60"/>
                  <a:gd name="T8" fmla="*/ 30 w 60"/>
                  <a:gd name="T9" fmla="*/ 60 h 60"/>
                  <a:gd name="T10" fmla="*/ 30 w 60"/>
                  <a:gd name="T11" fmla="*/ 4 h 60"/>
                  <a:gd name="T12" fmla="*/ 56 w 60"/>
                  <a:gd name="T13" fmla="*/ 30 h 60"/>
                  <a:gd name="T14" fmla="*/ 30 w 60"/>
                  <a:gd name="T15" fmla="*/ 56 h 60"/>
                  <a:gd name="T16" fmla="*/ 4 w 60"/>
                  <a:gd name="T17" fmla="*/ 30 h 60"/>
                  <a:gd name="T18" fmla="*/ 30 w 60"/>
                  <a:gd name="T1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47" y="60"/>
                      <a:pt x="60" y="47"/>
                      <a:pt x="60" y="30"/>
                    </a:cubicBezTo>
                    <a:cubicBezTo>
                      <a:pt x="60" y="14"/>
                      <a:pt x="47" y="0"/>
                      <a:pt x="30" y="0"/>
                    </a:cubicBezTo>
                    <a:cubicBezTo>
                      <a:pt x="14" y="0"/>
                      <a:pt x="0" y="14"/>
                      <a:pt x="0" y="30"/>
                    </a:cubicBezTo>
                    <a:cubicBezTo>
                      <a:pt x="0" y="47"/>
                      <a:pt x="14" y="60"/>
                      <a:pt x="30" y="60"/>
                    </a:cubicBezTo>
                    <a:close/>
                    <a:moveTo>
                      <a:pt x="30" y="4"/>
                    </a:moveTo>
                    <a:cubicBezTo>
                      <a:pt x="45" y="4"/>
                      <a:pt x="56" y="16"/>
                      <a:pt x="56" y="30"/>
                    </a:cubicBezTo>
                    <a:cubicBezTo>
                      <a:pt x="56" y="45"/>
                      <a:pt x="45" y="56"/>
                      <a:pt x="30" y="56"/>
                    </a:cubicBezTo>
                    <a:cubicBezTo>
                      <a:pt x="16" y="56"/>
                      <a:pt x="4" y="45"/>
                      <a:pt x="4" y="30"/>
                    </a:cubicBezTo>
                    <a:cubicBezTo>
                      <a:pt x="4" y="16"/>
                      <a:pt x="16" y="4"/>
                      <a:pt x="30" y="4"/>
                    </a:cubicBezTo>
                    <a:close/>
                  </a:path>
                </a:pathLst>
              </a:custGeom>
              <a:grpFill/>
              <a:ln>
                <a:solidFill>
                  <a:srgbClr val="F9C4BD"/>
                </a:solidFill>
              </a:ln>
            </p:spPr>
            <p:txBody>
              <a:bodyPr vert="horz" wrap="square" lIns="121888" tIns="60944" rIns="121888" bIns="60944" numCol="1" anchor="t" anchorCtr="0" compatLnSpc="1"/>
              <a:lstStyle/>
              <a:p>
                <a:pPr>
                  <a:defRPr/>
                </a:pPr>
                <a:endParaRPr lang="zh-CN" altLang="en-US" dirty="0">
                  <a:solidFill>
                    <a:srgbClr val="000000"/>
                  </a:solidFill>
                  <a:latin typeface="Calibri" panose="020F0502020204030204"/>
                  <a:ea typeface="宋体" panose="02010600030101010101" pitchFamily="2" charset="-122"/>
                </a:endParaRPr>
              </a:p>
            </p:txBody>
          </p:sp>
          <p:sp>
            <p:nvSpPr>
              <p:cNvPr id="46" name="Freeform 101"/>
              <p:cNvSpPr>
                <a:spLocks noEditPoints="1"/>
              </p:cNvSpPr>
              <p:nvPr/>
            </p:nvSpPr>
            <p:spPr bwMode="auto">
              <a:xfrm>
                <a:off x="9777816" y="5655333"/>
                <a:ext cx="135983" cy="138598"/>
              </a:xfrm>
              <a:custGeom>
                <a:avLst/>
                <a:gdLst>
                  <a:gd name="T0" fmla="*/ 22 w 44"/>
                  <a:gd name="T1" fmla="*/ 45 h 45"/>
                  <a:gd name="T2" fmla="*/ 44 w 44"/>
                  <a:gd name="T3" fmla="*/ 22 h 45"/>
                  <a:gd name="T4" fmla="*/ 22 w 44"/>
                  <a:gd name="T5" fmla="*/ 0 h 45"/>
                  <a:gd name="T6" fmla="*/ 0 w 44"/>
                  <a:gd name="T7" fmla="*/ 22 h 45"/>
                  <a:gd name="T8" fmla="*/ 22 w 44"/>
                  <a:gd name="T9" fmla="*/ 45 h 45"/>
                  <a:gd name="T10" fmla="*/ 21 w 44"/>
                  <a:gd name="T11" fmla="*/ 24 h 45"/>
                  <a:gd name="T12" fmla="*/ 13 w 44"/>
                  <a:gd name="T13" fmla="*/ 17 h 45"/>
                  <a:gd name="T14" fmla="*/ 20 w 44"/>
                  <a:gd name="T15" fmla="*/ 9 h 45"/>
                  <a:gd name="T16" fmla="*/ 20 w 44"/>
                  <a:gd name="T17" fmla="*/ 5 h 45"/>
                  <a:gd name="T18" fmla="*/ 24 w 44"/>
                  <a:gd name="T19" fmla="*/ 5 h 45"/>
                  <a:gd name="T20" fmla="*/ 24 w 44"/>
                  <a:gd name="T21" fmla="*/ 9 h 45"/>
                  <a:gd name="T22" fmla="*/ 31 w 44"/>
                  <a:gd name="T23" fmla="*/ 10 h 45"/>
                  <a:gd name="T24" fmla="*/ 29 w 44"/>
                  <a:gd name="T25" fmla="*/ 15 h 45"/>
                  <a:gd name="T26" fmla="*/ 23 w 44"/>
                  <a:gd name="T27" fmla="*/ 13 h 45"/>
                  <a:gd name="T28" fmla="*/ 19 w 44"/>
                  <a:gd name="T29" fmla="*/ 16 h 45"/>
                  <a:gd name="T30" fmla="*/ 25 w 44"/>
                  <a:gd name="T31" fmla="*/ 19 h 45"/>
                  <a:gd name="T32" fmla="*/ 32 w 44"/>
                  <a:gd name="T33" fmla="*/ 27 h 45"/>
                  <a:gd name="T34" fmla="*/ 24 w 44"/>
                  <a:gd name="T35" fmla="*/ 35 h 45"/>
                  <a:gd name="T36" fmla="*/ 24 w 44"/>
                  <a:gd name="T37" fmla="*/ 40 h 45"/>
                  <a:gd name="T38" fmla="*/ 20 w 44"/>
                  <a:gd name="T39" fmla="*/ 40 h 45"/>
                  <a:gd name="T40" fmla="*/ 20 w 44"/>
                  <a:gd name="T41" fmla="*/ 36 h 45"/>
                  <a:gd name="T42" fmla="*/ 13 w 44"/>
                  <a:gd name="T43" fmla="*/ 34 h 45"/>
                  <a:gd name="T44" fmla="*/ 14 w 44"/>
                  <a:gd name="T45" fmla="*/ 29 h 45"/>
                  <a:gd name="T46" fmla="*/ 21 w 44"/>
                  <a:gd name="T47" fmla="*/ 31 h 45"/>
                  <a:gd name="T48" fmla="*/ 25 w 44"/>
                  <a:gd name="T49" fmla="*/ 28 h 45"/>
                  <a:gd name="T50" fmla="*/ 21 w 44"/>
                  <a:gd name="T51" fmla="*/ 2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45">
                    <a:moveTo>
                      <a:pt x="22" y="45"/>
                    </a:moveTo>
                    <a:cubicBezTo>
                      <a:pt x="34" y="45"/>
                      <a:pt x="44" y="35"/>
                      <a:pt x="44" y="22"/>
                    </a:cubicBezTo>
                    <a:cubicBezTo>
                      <a:pt x="44" y="10"/>
                      <a:pt x="34" y="0"/>
                      <a:pt x="22" y="0"/>
                    </a:cubicBezTo>
                    <a:cubicBezTo>
                      <a:pt x="10" y="0"/>
                      <a:pt x="0" y="10"/>
                      <a:pt x="0" y="22"/>
                    </a:cubicBezTo>
                    <a:cubicBezTo>
                      <a:pt x="0" y="35"/>
                      <a:pt x="10" y="45"/>
                      <a:pt x="22" y="45"/>
                    </a:cubicBezTo>
                    <a:close/>
                    <a:moveTo>
                      <a:pt x="21" y="24"/>
                    </a:moveTo>
                    <a:cubicBezTo>
                      <a:pt x="16" y="23"/>
                      <a:pt x="13" y="21"/>
                      <a:pt x="13" y="17"/>
                    </a:cubicBezTo>
                    <a:cubicBezTo>
                      <a:pt x="13" y="13"/>
                      <a:pt x="16" y="10"/>
                      <a:pt x="20" y="9"/>
                    </a:cubicBezTo>
                    <a:cubicBezTo>
                      <a:pt x="20" y="5"/>
                      <a:pt x="20" y="5"/>
                      <a:pt x="20" y="5"/>
                    </a:cubicBezTo>
                    <a:cubicBezTo>
                      <a:pt x="24" y="5"/>
                      <a:pt x="24" y="5"/>
                      <a:pt x="24" y="5"/>
                    </a:cubicBezTo>
                    <a:cubicBezTo>
                      <a:pt x="24" y="9"/>
                      <a:pt x="24" y="9"/>
                      <a:pt x="24" y="9"/>
                    </a:cubicBezTo>
                    <a:cubicBezTo>
                      <a:pt x="27" y="9"/>
                      <a:pt x="29" y="9"/>
                      <a:pt x="31" y="10"/>
                    </a:cubicBezTo>
                    <a:cubicBezTo>
                      <a:pt x="29" y="15"/>
                      <a:pt x="29" y="15"/>
                      <a:pt x="29" y="15"/>
                    </a:cubicBezTo>
                    <a:cubicBezTo>
                      <a:pt x="28" y="14"/>
                      <a:pt x="26" y="13"/>
                      <a:pt x="23" y="13"/>
                    </a:cubicBezTo>
                    <a:cubicBezTo>
                      <a:pt x="20" y="13"/>
                      <a:pt x="19" y="15"/>
                      <a:pt x="19" y="16"/>
                    </a:cubicBezTo>
                    <a:cubicBezTo>
                      <a:pt x="19" y="17"/>
                      <a:pt x="21" y="18"/>
                      <a:pt x="25" y="19"/>
                    </a:cubicBezTo>
                    <a:cubicBezTo>
                      <a:pt x="30" y="21"/>
                      <a:pt x="32" y="24"/>
                      <a:pt x="32" y="27"/>
                    </a:cubicBezTo>
                    <a:cubicBezTo>
                      <a:pt x="32" y="31"/>
                      <a:pt x="29" y="34"/>
                      <a:pt x="24" y="35"/>
                    </a:cubicBezTo>
                    <a:cubicBezTo>
                      <a:pt x="24" y="40"/>
                      <a:pt x="24" y="40"/>
                      <a:pt x="24" y="40"/>
                    </a:cubicBezTo>
                    <a:cubicBezTo>
                      <a:pt x="20" y="40"/>
                      <a:pt x="20" y="40"/>
                      <a:pt x="20" y="40"/>
                    </a:cubicBezTo>
                    <a:cubicBezTo>
                      <a:pt x="20" y="36"/>
                      <a:pt x="20" y="36"/>
                      <a:pt x="20" y="36"/>
                    </a:cubicBezTo>
                    <a:cubicBezTo>
                      <a:pt x="17" y="36"/>
                      <a:pt x="14" y="35"/>
                      <a:pt x="13" y="34"/>
                    </a:cubicBezTo>
                    <a:cubicBezTo>
                      <a:pt x="14" y="29"/>
                      <a:pt x="14" y="29"/>
                      <a:pt x="14" y="29"/>
                    </a:cubicBezTo>
                    <a:cubicBezTo>
                      <a:pt x="16" y="30"/>
                      <a:pt x="18" y="31"/>
                      <a:pt x="21" y="31"/>
                    </a:cubicBezTo>
                    <a:cubicBezTo>
                      <a:pt x="24" y="31"/>
                      <a:pt x="25" y="30"/>
                      <a:pt x="25" y="28"/>
                    </a:cubicBezTo>
                    <a:cubicBezTo>
                      <a:pt x="25" y="26"/>
                      <a:pt x="24" y="25"/>
                      <a:pt x="21" y="24"/>
                    </a:cubicBezTo>
                    <a:close/>
                  </a:path>
                </a:pathLst>
              </a:custGeom>
              <a:grpFill/>
              <a:ln>
                <a:solidFill>
                  <a:srgbClr val="F9C4BD"/>
                </a:solidFill>
              </a:ln>
            </p:spPr>
            <p:txBody>
              <a:bodyPr vert="horz" wrap="square" lIns="121888" tIns="60944" rIns="121888" bIns="60944" numCol="1" anchor="t" anchorCtr="0" compatLnSpc="1"/>
              <a:lstStyle/>
              <a:p>
                <a:pPr>
                  <a:defRPr/>
                </a:pPr>
                <a:endParaRPr lang="zh-CN" altLang="en-US" dirty="0">
                  <a:solidFill>
                    <a:srgbClr val="000000"/>
                  </a:solidFill>
                  <a:latin typeface="Calibri" panose="020F0502020204030204"/>
                  <a:ea typeface="宋体" panose="02010600030101010101" pitchFamily="2" charset="-122"/>
                </a:endParaRPr>
              </a:p>
            </p:txBody>
          </p:sp>
          <p:sp>
            <p:nvSpPr>
              <p:cNvPr id="47" name="Freeform 102"/>
              <p:cNvSpPr>
                <a:spLocks noEditPoints="1"/>
              </p:cNvSpPr>
              <p:nvPr/>
            </p:nvSpPr>
            <p:spPr bwMode="auto">
              <a:xfrm>
                <a:off x="9356792" y="5871074"/>
                <a:ext cx="185669" cy="185669"/>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6"/>
                    </a:moveTo>
                    <a:cubicBezTo>
                      <a:pt x="15" y="56"/>
                      <a:pt x="4" y="44"/>
                      <a:pt x="4" y="30"/>
                    </a:cubicBezTo>
                    <a:cubicBezTo>
                      <a:pt x="4" y="16"/>
                      <a:pt x="15" y="4"/>
                      <a:pt x="30" y="4"/>
                    </a:cubicBezTo>
                    <a:cubicBezTo>
                      <a:pt x="44" y="4"/>
                      <a:pt x="56" y="16"/>
                      <a:pt x="56" y="30"/>
                    </a:cubicBezTo>
                    <a:cubicBezTo>
                      <a:pt x="56" y="44"/>
                      <a:pt x="44" y="56"/>
                      <a:pt x="30" y="56"/>
                    </a:cubicBezTo>
                    <a:close/>
                  </a:path>
                </a:pathLst>
              </a:custGeom>
              <a:grpFill/>
              <a:ln>
                <a:solidFill>
                  <a:srgbClr val="F9C4BD"/>
                </a:solidFill>
              </a:ln>
            </p:spPr>
            <p:txBody>
              <a:bodyPr vert="horz" wrap="square" lIns="121888" tIns="60944" rIns="121888" bIns="60944" numCol="1" anchor="t" anchorCtr="0" compatLnSpc="1"/>
              <a:lstStyle/>
              <a:p>
                <a:pPr>
                  <a:defRPr/>
                </a:pPr>
                <a:endParaRPr lang="zh-CN" altLang="en-US" dirty="0">
                  <a:solidFill>
                    <a:srgbClr val="000000"/>
                  </a:solidFill>
                  <a:latin typeface="Calibri" panose="020F0502020204030204"/>
                  <a:ea typeface="宋体" panose="02010600030101010101" pitchFamily="2" charset="-122"/>
                </a:endParaRPr>
              </a:p>
            </p:txBody>
          </p:sp>
          <p:sp>
            <p:nvSpPr>
              <p:cNvPr id="48" name="Freeform 103"/>
              <p:cNvSpPr>
                <a:spLocks noEditPoints="1"/>
              </p:cNvSpPr>
              <p:nvPr/>
            </p:nvSpPr>
            <p:spPr bwMode="auto">
              <a:xfrm>
                <a:off x="9381636" y="5895918"/>
                <a:ext cx="135983" cy="135983"/>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4 w 44"/>
                  <a:gd name="T11" fmla="*/ 35 h 44"/>
                  <a:gd name="T12" fmla="*/ 24 w 44"/>
                  <a:gd name="T13" fmla="*/ 39 h 44"/>
                  <a:gd name="T14" fmla="*/ 20 w 44"/>
                  <a:gd name="T15" fmla="*/ 39 h 44"/>
                  <a:gd name="T16" fmla="*/ 20 w 44"/>
                  <a:gd name="T17" fmla="*/ 35 h 44"/>
                  <a:gd name="T18" fmla="*/ 12 w 44"/>
                  <a:gd name="T19" fmla="*/ 34 h 44"/>
                  <a:gd name="T20" fmla="*/ 14 w 44"/>
                  <a:gd name="T21" fmla="*/ 29 h 44"/>
                  <a:gd name="T22" fmla="*/ 21 w 44"/>
                  <a:gd name="T23" fmla="*/ 30 h 44"/>
                  <a:gd name="T24" fmla="*/ 25 w 44"/>
                  <a:gd name="T25" fmla="*/ 28 h 44"/>
                  <a:gd name="T26" fmla="*/ 20 w 44"/>
                  <a:gd name="T27" fmla="*/ 24 h 44"/>
                  <a:gd name="T28" fmla="*/ 13 w 44"/>
                  <a:gd name="T29" fmla="*/ 16 h 44"/>
                  <a:gd name="T30" fmla="*/ 20 w 44"/>
                  <a:gd name="T31" fmla="*/ 9 h 44"/>
                  <a:gd name="T32" fmla="*/ 20 w 44"/>
                  <a:gd name="T33" fmla="*/ 5 h 44"/>
                  <a:gd name="T34" fmla="*/ 24 w 44"/>
                  <a:gd name="T35" fmla="*/ 5 h 44"/>
                  <a:gd name="T36" fmla="*/ 24 w 44"/>
                  <a:gd name="T37" fmla="*/ 8 h 44"/>
                  <a:gd name="T38" fmla="*/ 30 w 44"/>
                  <a:gd name="T39" fmla="*/ 10 h 44"/>
                  <a:gd name="T40" fmla="*/ 29 w 44"/>
                  <a:gd name="T41" fmla="*/ 15 h 44"/>
                  <a:gd name="T42" fmla="*/ 23 w 44"/>
                  <a:gd name="T43" fmla="*/ 13 h 44"/>
                  <a:gd name="T44" fmla="*/ 19 w 44"/>
                  <a:gd name="T45" fmla="*/ 16 h 44"/>
                  <a:gd name="T46" fmla="*/ 24 w 44"/>
                  <a:gd name="T47" fmla="*/ 19 h 44"/>
                  <a:gd name="T48" fmla="*/ 31 w 44"/>
                  <a:gd name="T49" fmla="*/ 27 h 44"/>
                  <a:gd name="T50" fmla="*/ 24 w 44"/>
                  <a:gd name="T51" fmla="*/ 3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4" y="35"/>
                    </a:moveTo>
                    <a:cubicBezTo>
                      <a:pt x="24" y="39"/>
                      <a:pt x="24" y="39"/>
                      <a:pt x="24" y="39"/>
                    </a:cubicBezTo>
                    <a:cubicBezTo>
                      <a:pt x="20" y="39"/>
                      <a:pt x="20" y="39"/>
                      <a:pt x="20" y="39"/>
                    </a:cubicBezTo>
                    <a:cubicBezTo>
                      <a:pt x="20" y="35"/>
                      <a:pt x="20" y="35"/>
                      <a:pt x="20" y="35"/>
                    </a:cubicBezTo>
                    <a:cubicBezTo>
                      <a:pt x="17" y="35"/>
                      <a:pt x="14" y="34"/>
                      <a:pt x="12" y="34"/>
                    </a:cubicBezTo>
                    <a:cubicBezTo>
                      <a:pt x="14" y="29"/>
                      <a:pt x="14" y="29"/>
                      <a:pt x="14" y="29"/>
                    </a:cubicBezTo>
                    <a:cubicBezTo>
                      <a:pt x="15" y="30"/>
                      <a:pt x="18" y="30"/>
                      <a:pt x="21" y="30"/>
                    </a:cubicBezTo>
                    <a:cubicBezTo>
                      <a:pt x="23" y="30"/>
                      <a:pt x="25" y="29"/>
                      <a:pt x="25" y="28"/>
                    </a:cubicBezTo>
                    <a:cubicBezTo>
                      <a:pt x="25" y="26"/>
                      <a:pt x="24" y="25"/>
                      <a:pt x="20" y="24"/>
                    </a:cubicBezTo>
                    <a:cubicBezTo>
                      <a:pt x="16" y="23"/>
                      <a:pt x="13" y="20"/>
                      <a:pt x="13" y="16"/>
                    </a:cubicBezTo>
                    <a:cubicBezTo>
                      <a:pt x="13" y="12"/>
                      <a:pt x="15" y="10"/>
                      <a:pt x="20" y="9"/>
                    </a:cubicBezTo>
                    <a:cubicBezTo>
                      <a:pt x="20" y="5"/>
                      <a:pt x="20" y="5"/>
                      <a:pt x="20" y="5"/>
                    </a:cubicBezTo>
                    <a:cubicBezTo>
                      <a:pt x="24" y="5"/>
                      <a:pt x="24" y="5"/>
                      <a:pt x="24" y="5"/>
                    </a:cubicBezTo>
                    <a:cubicBezTo>
                      <a:pt x="24" y="8"/>
                      <a:pt x="24" y="8"/>
                      <a:pt x="24" y="8"/>
                    </a:cubicBezTo>
                    <a:cubicBezTo>
                      <a:pt x="27" y="8"/>
                      <a:pt x="29" y="9"/>
                      <a:pt x="30" y="10"/>
                    </a:cubicBezTo>
                    <a:cubicBezTo>
                      <a:pt x="29" y="15"/>
                      <a:pt x="29" y="15"/>
                      <a:pt x="29" y="15"/>
                    </a:cubicBezTo>
                    <a:cubicBezTo>
                      <a:pt x="28" y="14"/>
                      <a:pt x="26" y="13"/>
                      <a:pt x="23" y="13"/>
                    </a:cubicBezTo>
                    <a:cubicBezTo>
                      <a:pt x="20" y="13"/>
                      <a:pt x="19" y="14"/>
                      <a:pt x="19" y="16"/>
                    </a:cubicBezTo>
                    <a:cubicBezTo>
                      <a:pt x="19" y="17"/>
                      <a:pt x="21" y="18"/>
                      <a:pt x="24" y="19"/>
                    </a:cubicBezTo>
                    <a:cubicBezTo>
                      <a:pt x="29" y="21"/>
                      <a:pt x="31" y="23"/>
                      <a:pt x="31" y="27"/>
                    </a:cubicBezTo>
                    <a:cubicBezTo>
                      <a:pt x="31" y="31"/>
                      <a:pt x="29" y="34"/>
                      <a:pt x="24" y="35"/>
                    </a:cubicBezTo>
                    <a:close/>
                  </a:path>
                </a:pathLst>
              </a:custGeom>
              <a:grpFill/>
              <a:ln>
                <a:solidFill>
                  <a:srgbClr val="F9C4BD"/>
                </a:solidFill>
              </a:ln>
            </p:spPr>
            <p:txBody>
              <a:bodyPr vert="horz" wrap="square" lIns="121888" tIns="60944" rIns="121888" bIns="60944" numCol="1" anchor="t" anchorCtr="0" compatLnSpc="1"/>
              <a:lstStyle/>
              <a:p>
                <a:pPr>
                  <a:defRPr/>
                </a:pPr>
                <a:endParaRPr lang="zh-CN" altLang="en-US" dirty="0">
                  <a:solidFill>
                    <a:srgbClr val="000000"/>
                  </a:solidFill>
                  <a:latin typeface="Calibri" panose="020F0502020204030204"/>
                  <a:ea typeface="宋体" panose="02010600030101010101" pitchFamily="2" charset="-122"/>
                </a:endParaRPr>
              </a:p>
            </p:txBody>
          </p:sp>
        </p:grpSp>
      </p:grpSp>
      <p:grpSp>
        <p:nvGrpSpPr>
          <p:cNvPr id="49" name="Group 151"/>
          <p:cNvGrpSpPr/>
          <p:nvPr/>
        </p:nvGrpSpPr>
        <p:grpSpPr>
          <a:xfrm>
            <a:off x="4917509" y="2353512"/>
            <a:ext cx="818400" cy="725342"/>
            <a:chOff x="3312773" y="953765"/>
            <a:chExt cx="818613" cy="725531"/>
          </a:xfrm>
        </p:grpSpPr>
        <p:sp>
          <p:nvSpPr>
            <p:cNvPr id="50" name="Freeform 5"/>
            <p:cNvSpPr/>
            <p:nvPr/>
          </p:nvSpPr>
          <p:spPr bwMode="auto">
            <a:xfrm>
              <a:off x="3312773" y="953765"/>
              <a:ext cx="818613" cy="72553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158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a:defRPr/>
              </a:pPr>
              <a:endParaRPr lang="zh-CN" altLang="en-US" dirty="0">
                <a:solidFill>
                  <a:srgbClr val="FFFFFF"/>
                </a:solidFill>
                <a:latin typeface="Calibri" panose="020F0502020204030204"/>
                <a:ea typeface="宋体" panose="02010600030101010101" pitchFamily="2" charset="-122"/>
                <a:sym typeface="Arial" panose="020B0604020202020204" pitchFamily="34" charset="0"/>
              </a:endParaRPr>
            </a:p>
          </p:txBody>
        </p:sp>
        <p:grpSp>
          <p:nvGrpSpPr>
            <p:cNvPr id="51" name="组合 141"/>
            <p:cNvGrpSpPr/>
            <p:nvPr/>
          </p:nvGrpSpPr>
          <p:grpSpPr>
            <a:xfrm>
              <a:off x="3585107" y="1180897"/>
              <a:ext cx="273945" cy="271267"/>
              <a:chOff x="11048734" y="5583418"/>
              <a:chExt cx="534778" cy="529549"/>
            </a:xfrm>
            <a:solidFill>
              <a:schemeClr val="accent1"/>
            </a:solidFill>
          </p:grpSpPr>
          <p:sp>
            <p:nvSpPr>
              <p:cNvPr id="52" name="Freeform 105"/>
              <p:cNvSpPr>
                <a:spLocks noEditPoints="1"/>
              </p:cNvSpPr>
              <p:nvPr/>
            </p:nvSpPr>
            <p:spPr bwMode="auto">
              <a:xfrm>
                <a:off x="11048734" y="5587341"/>
                <a:ext cx="253660" cy="244508"/>
              </a:xfrm>
              <a:custGeom>
                <a:avLst/>
                <a:gdLst>
                  <a:gd name="T0" fmla="*/ 0 w 194"/>
                  <a:gd name="T1" fmla="*/ 187 h 187"/>
                  <a:gd name="T2" fmla="*/ 194 w 194"/>
                  <a:gd name="T3" fmla="*/ 187 h 187"/>
                  <a:gd name="T4" fmla="*/ 194 w 194"/>
                  <a:gd name="T5" fmla="*/ 0 h 187"/>
                  <a:gd name="T6" fmla="*/ 0 w 194"/>
                  <a:gd name="T7" fmla="*/ 0 h 187"/>
                  <a:gd name="T8" fmla="*/ 0 w 194"/>
                  <a:gd name="T9" fmla="*/ 187 h 187"/>
                  <a:gd name="T10" fmla="*/ 28 w 194"/>
                  <a:gd name="T11" fmla="*/ 28 h 187"/>
                  <a:gd name="T12" fmla="*/ 166 w 194"/>
                  <a:gd name="T13" fmla="*/ 28 h 187"/>
                  <a:gd name="T14" fmla="*/ 166 w 194"/>
                  <a:gd name="T15" fmla="*/ 158 h 187"/>
                  <a:gd name="T16" fmla="*/ 28 w 194"/>
                  <a:gd name="T17" fmla="*/ 158 h 187"/>
                  <a:gd name="T18" fmla="*/ 28 w 194"/>
                  <a:gd name="T19" fmla="*/ 2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 h="187">
                    <a:moveTo>
                      <a:pt x="0" y="187"/>
                    </a:moveTo>
                    <a:lnTo>
                      <a:pt x="194" y="187"/>
                    </a:lnTo>
                    <a:lnTo>
                      <a:pt x="194" y="0"/>
                    </a:lnTo>
                    <a:lnTo>
                      <a:pt x="0" y="0"/>
                    </a:lnTo>
                    <a:lnTo>
                      <a:pt x="0" y="187"/>
                    </a:lnTo>
                    <a:close/>
                    <a:moveTo>
                      <a:pt x="28" y="28"/>
                    </a:moveTo>
                    <a:lnTo>
                      <a:pt x="166" y="28"/>
                    </a:lnTo>
                    <a:lnTo>
                      <a:pt x="166" y="158"/>
                    </a:lnTo>
                    <a:lnTo>
                      <a:pt x="28" y="158"/>
                    </a:lnTo>
                    <a:lnTo>
                      <a:pt x="28" y="28"/>
                    </a:lnTo>
                    <a:close/>
                  </a:path>
                </a:pathLst>
              </a:custGeom>
              <a:grpFill/>
              <a:ln>
                <a:noFill/>
              </a:ln>
            </p:spPr>
            <p:txBody>
              <a:bodyPr vert="horz" wrap="square" lIns="121888" tIns="60944" rIns="121888" bIns="60944" numCol="1" anchor="t" anchorCtr="0" compatLnSpc="1"/>
              <a:lstStyle/>
              <a:p>
                <a:pPr>
                  <a:defRPr/>
                </a:pPr>
                <a:endParaRPr lang="zh-CN" altLang="en-US" dirty="0">
                  <a:solidFill>
                    <a:srgbClr val="000000"/>
                  </a:solidFill>
                  <a:latin typeface="Calibri" panose="020F0502020204030204"/>
                  <a:ea typeface="宋体" panose="02010600030101010101" pitchFamily="2" charset="-122"/>
                </a:endParaRPr>
              </a:p>
            </p:txBody>
          </p:sp>
          <p:sp>
            <p:nvSpPr>
              <p:cNvPr id="53" name="Freeform 106"/>
              <p:cNvSpPr>
                <a:spLocks noEditPoints="1"/>
              </p:cNvSpPr>
              <p:nvPr/>
            </p:nvSpPr>
            <p:spPr bwMode="auto">
              <a:xfrm>
                <a:off x="11048734" y="5868459"/>
                <a:ext cx="253660" cy="244508"/>
              </a:xfrm>
              <a:custGeom>
                <a:avLst/>
                <a:gdLst>
                  <a:gd name="T0" fmla="*/ 0 w 194"/>
                  <a:gd name="T1" fmla="*/ 187 h 187"/>
                  <a:gd name="T2" fmla="*/ 194 w 194"/>
                  <a:gd name="T3" fmla="*/ 187 h 187"/>
                  <a:gd name="T4" fmla="*/ 194 w 194"/>
                  <a:gd name="T5" fmla="*/ 0 h 187"/>
                  <a:gd name="T6" fmla="*/ 0 w 194"/>
                  <a:gd name="T7" fmla="*/ 0 h 187"/>
                  <a:gd name="T8" fmla="*/ 0 w 194"/>
                  <a:gd name="T9" fmla="*/ 187 h 187"/>
                  <a:gd name="T10" fmla="*/ 28 w 194"/>
                  <a:gd name="T11" fmla="*/ 28 h 187"/>
                  <a:gd name="T12" fmla="*/ 166 w 194"/>
                  <a:gd name="T13" fmla="*/ 28 h 187"/>
                  <a:gd name="T14" fmla="*/ 166 w 194"/>
                  <a:gd name="T15" fmla="*/ 158 h 187"/>
                  <a:gd name="T16" fmla="*/ 28 w 194"/>
                  <a:gd name="T17" fmla="*/ 158 h 187"/>
                  <a:gd name="T18" fmla="*/ 28 w 194"/>
                  <a:gd name="T19" fmla="*/ 2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 h="187">
                    <a:moveTo>
                      <a:pt x="0" y="187"/>
                    </a:moveTo>
                    <a:lnTo>
                      <a:pt x="194" y="187"/>
                    </a:lnTo>
                    <a:lnTo>
                      <a:pt x="194" y="0"/>
                    </a:lnTo>
                    <a:lnTo>
                      <a:pt x="0" y="0"/>
                    </a:lnTo>
                    <a:lnTo>
                      <a:pt x="0" y="187"/>
                    </a:lnTo>
                    <a:close/>
                    <a:moveTo>
                      <a:pt x="28" y="28"/>
                    </a:moveTo>
                    <a:lnTo>
                      <a:pt x="166" y="28"/>
                    </a:lnTo>
                    <a:lnTo>
                      <a:pt x="166" y="158"/>
                    </a:lnTo>
                    <a:lnTo>
                      <a:pt x="28" y="158"/>
                    </a:lnTo>
                    <a:lnTo>
                      <a:pt x="28" y="28"/>
                    </a:lnTo>
                    <a:close/>
                  </a:path>
                </a:pathLst>
              </a:custGeom>
              <a:grpFill/>
              <a:ln>
                <a:noFill/>
              </a:ln>
            </p:spPr>
            <p:txBody>
              <a:bodyPr vert="horz" wrap="square" lIns="121888" tIns="60944" rIns="121888" bIns="60944" numCol="1" anchor="t" anchorCtr="0" compatLnSpc="1"/>
              <a:lstStyle/>
              <a:p>
                <a:pPr>
                  <a:defRPr/>
                </a:pPr>
                <a:endParaRPr lang="zh-CN" altLang="en-US" dirty="0">
                  <a:solidFill>
                    <a:srgbClr val="000000"/>
                  </a:solidFill>
                  <a:latin typeface="Calibri" panose="020F0502020204030204"/>
                  <a:ea typeface="宋体" panose="02010600030101010101" pitchFamily="2" charset="-122"/>
                </a:endParaRPr>
              </a:p>
            </p:txBody>
          </p:sp>
          <p:sp>
            <p:nvSpPr>
              <p:cNvPr id="54" name="Freeform 107"/>
              <p:cNvSpPr>
                <a:spLocks noEditPoints="1"/>
              </p:cNvSpPr>
              <p:nvPr/>
            </p:nvSpPr>
            <p:spPr bwMode="auto">
              <a:xfrm>
                <a:off x="11329852" y="5583418"/>
                <a:ext cx="253660" cy="244508"/>
              </a:xfrm>
              <a:custGeom>
                <a:avLst/>
                <a:gdLst>
                  <a:gd name="T0" fmla="*/ 0 w 194"/>
                  <a:gd name="T1" fmla="*/ 0 h 187"/>
                  <a:gd name="T2" fmla="*/ 0 w 194"/>
                  <a:gd name="T3" fmla="*/ 187 h 187"/>
                  <a:gd name="T4" fmla="*/ 194 w 194"/>
                  <a:gd name="T5" fmla="*/ 187 h 187"/>
                  <a:gd name="T6" fmla="*/ 194 w 194"/>
                  <a:gd name="T7" fmla="*/ 0 h 187"/>
                  <a:gd name="T8" fmla="*/ 0 w 194"/>
                  <a:gd name="T9" fmla="*/ 0 h 187"/>
                  <a:gd name="T10" fmla="*/ 166 w 194"/>
                  <a:gd name="T11" fmla="*/ 159 h 187"/>
                  <a:gd name="T12" fmla="*/ 29 w 194"/>
                  <a:gd name="T13" fmla="*/ 159 h 187"/>
                  <a:gd name="T14" fmla="*/ 29 w 194"/>
                  <a:gd name="T15" fmla="*/ 29 h 187"/>
                  <a:gd name="T16" fmla="*/ 166 w 194"/>
                  <a:gd name="T17" fmla="*/ 29 h 187"/>
                  <a:gd name="T18" fmla="*/ 166 w 194"/>
                  <a:gd name="T19" fmla="*/ 15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 h="187">
                    <a:moveTo>
                      <a:pt x="0" y="0"/>
                    </a:moveTo>
                    <a:lnTo>
                      <a:pt x="0" y="187"/>
                    </a:lnTo>
                    <a:lnTo>
                      <a:pt x="194" y="187"/>
                    </a:lnTo>
                    <a:lnTo>
                      <a:pt x="194" y="0"/>
                    </a:lnTo>
                    <a:lnTo>
                      <a:pt x="0" y="0"/>
                    </a:lnTo>
                    <a:close/>
                    <a:moveTo>
                      <a:pt x="166" y="159"/>
                    </a:moveTo>
                    <a:lnTo>
                      <a:pt x="29" y="159"/>
                    </a:lnTo>
                    <a:lnTo>
                      <a:pt x="29" y="29"/>
                    </a:lnTo>
                    <a:lnTo>
                      <a:pt x="166" y="29"/>
                    </a:lnTo>
                    <a:lnTo>
                      <a:pt x="166" y="159"/>
                    </a:lnTo>
                    <a:close/>
                  </a:path>
                </a:pathLst>
              </a:custGeom>
              <a:grpFill/>
              <a:ln>
                <a:noFill/>
              </a:ln>
            </p:spPr>
            <p:txBody>
              <a:bodyPr vert="horz" wrap="square" lIns="121888" tIns="60944" rIns="121888" bIns="60944" numCol="1" anchor="t" anchorCtr="0" compatLnSpc="1"/>
              <a:lstStyle/>
              <a:p>
                <a:pPr>
                  <a:defRPr/>
                </a:pPr>
                <a:endParaRPr lang="zh-CN" altLang="en-US" dirty="0">
                  <a:solidFill>
                    <a:srgbClr val="000000"/>
                  </a:solidFill>
                  <a:latin typeface="Calibri" panose="020F0502020204030204"/>
                  <a:ea typeface="宋体" panose="02010600030101010101" pitchFamily="2" charset="-122"/>
                </a:endParaRPr>
              </a:p>
            </p:txBody>
          </p:sp>
          <p:sp>
            <p:nvSpPr>
              <p:cNvPr id="55" name="Freeform 108"/>
              <p:cNvSpPr>
                <a:spLocks noEditPoints="1"/>
              </p:cNvSpPr>
              <p:nvPr/>
            </p:nvSpPr>
            <p:spPr bwMode="auto">
              <a:xfrm>
                <a:off x="11329852" y="5865844"/>
                <a:ext cx="253660" cy="243200"/>
              </a:xfrm>
              <a:custGeom>
                <a:avLst/>
                <a:gdLst>
                  <a:gd name="T0" fmla="*/ 0 w 194"/>
                  <a:gd name="T1" fmla="*/ 186 h 186"/>
                  <a:gd name="T2" fmla="*/ 194 w 194"/>
                  <a:gd name="T3" fmla="*/ 186 h 186"/>
                  <a:gd name="T4" fmla="*/ 194 w 194"/>
                  <a:gd name="T5" fmla="*/ 0 h 186"/>
                  <a:gd name="T6" fmla="*/ 0 w 194"/>
                  <a:gd name="T7" fmla="*/ 0 h 186"/>
                  <a:gd name="T8" fmla="*/ 0 w 194"/>
                  <a:gd name="T9" fmla="*/ 186 h 186"/>
                  <a:gd name="T10" fmla="*/ 29 w 194"/>
                  <a:gd name="T11" fmla="*/ 28 h 186"/>
                  <a:gd name="T12" fmla="*/ 166 w 194"/>
                  <a:gd name="T13" fmla="*/ 28 h 186"/>
                  <a:gd name="T14" fmla="*/ 166 w 194"/>
                  <a:gd name="T15" fmla="*/ 158 h 186"/>
                  <a:gd name="T16" fmla="*/ 29 w 194"/>
                  <a:gd name="T17" fmla="*/ 158 h 186"/>
                  <a:gd name="T18" fmla="*/ 29 w 194"/>
                  <a:gd name="T19" fmla="*/ 2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 h="186">
                    <a:moveTo>
                      <a:pt x="0" y="186"/>
                    </a:moveTo>
                    <a:lnTo>
                      <a:pt x="194" y="186"/>
                    </a:lnTo>
                    <a:lnTo>
                      <a:pt x="194" y="0"/>
                    </a:lnTo>
                    <a:lnTo>
                      <a:pt x="0" y="0"/>
                    </a:lnTo>
                    <a:lnTo>
                      <a:pt x="0" y="186"/>
                    </a:lnTo>
                    <a:close/>
                    <a:moveTo>
                      <a:pt x="29" y="28"/>
                    </a:moveTo>
                    <a:lnTo>
                      <a:pt x="166" y="28"/>
                    </a:lnTo>
                    <a:lnTo>
                      <a:pt x="166" y="158"/>
                    </a:lnTo>
                    <a:lnTo>
                      <a:pt x="29" y="158"/>
                    </a:lnTo>
                    <a:lnTo>
                      <a:pt x="29" y="28"/>
                    </a:lnTo>
                    <a:close/>
                  </a:path>
                </a:pathLst>
              </a:custGeom>
              <a:grpFill/>
              <a:ln>
                <a:noFill/>
              </a:ln>
            </p:spPr>
            <p:txBody>
              <a:bodyPr vert="horz" wrap="square" lIns="121888" tIns="60944" rIns="121888" bIns="60944" numCol="1" anchor="t" anchorCtr="0" compatLnSpc="1"/>
              <a:lstStyle/>
              <a:p>
                <a:pPr>
                  <a:defRPr/>
                </a:pPr>
                <a:endParaRPr lang="zh-CN" altLang="en-US" dirty="0">
                  <a:solidFill>
                    <a:srgbClr val="000000"/>
                  </a:solidFill>
                  <a:latin typeface="Calibri" panose="020F0502020204030204"/>
                  <a:ea typeface="宋体" panose="02010600030101010101" pitchFamily="2" charset="-122"/>
                </a:endParaRPr>
              </a:p>
            </p:txBody>
          </p:sp>
          <p:sp>
            <p:nvSpPr>
              <p:cNvPr id="56" name="Freeform 109"/>
              <p:cNvSpPr/>
              <p:nvPr/>
            </p:nvSpPr>
            <p:spPr bwMode="auto">
              <a:xfrm>
                <a:off x="11125878" y="5655333"/>
                <a:ext cx="99372" cy="101987"/>
              </a:xfrm>
              <a:custGeom>
                <a:avLst/>
                <a:gdLst>
                  <a:gd name="T0" fmla="*/ 45 w 76"/>
                  <a:gd name="T1" fmla="*/ 0 h 78"/>
                  <a:gd name="T2" fmla="*/ 31 w 76"/>
                  <a:gd name="T3" fmla="*/ 0 h 78"/>
                  <a:gd name="T4" fmla="*/ 31 w 76"/>
                  <a:gd name="T5" fmla="*/ 33 h 78"/>
                  <a:gd name="T6" fmla="*/ 0 w 76"/>
                  <a:gd name="T7" fmla="*/ 33 h 78"/>
                  <a:gd name="T8" fmla="*/ 0 w 76"/>
                  <a:gd name="T9" fmla="*/ 45 h 78"/>
                  <a:gd name="T10" fmla="*/ 31 w 76"/>
                  <a:gd name="T11" fmla="*/ 45 h 78"/>
                  <a:gd name="T12" fmla="*/ 31 w 76"/>
                  <a:gd name="T13" fmla="*/ 78 h 78"/>
                  <a:gd name="T14" fmla="*/ 45 w 76"/>
                  <a:gd name="T15" fmla="*/ 78 h 78"/>
                  <a:gd name="T16" fmla="*/ 45 w 76"/>
                  <a:gd name="T17" fmla="*/ 45 h 78"/>
                  <a:gd name="T18" fmla="*/ 76 w 76"/>
                  <a:gd name="T19" fmla="*/ 45 h 78"/>
                  <a:gd name="T20" fmla="*/ 76 w 76"/>
                  <a:gd name="T21" fmla="*/ 33 h 78"/>
                  <a:gd name="T22" fmla="*/ 45 w 76"/>
                  <a:gd name="T23" fmla="*/ 33 h 78"/>
                  <a:gd name="T24" fmla="*/ 45 w 76"/>
                  <a:gd name="T2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78">
                    <a:moveTo>
                      <a:pt x="45" y="0"/>
                    </a:moveTo>
                    <a:lnTo>
                      <a:pt x="31" y="0"/>
                    </a:lnTo>
                    <a:lnTo>
                      <a:pt x="31" y="33"/>
                    </a:lnTo>
                    <a:lnTo>
                      <a:pt x="0" y="33"/>
                    </a:lnTo>
                    <a:lnTo>
                      <a:pt x="0" y="45"/>
                    </a:lnTo>
                    <a:lnTo>
                      <a:pt x="31" y="45"/>
                    </a:lnTo>
                    <a:lnTo>
                      <a:pt x="31" y="78"/>
                    </a:lnTo>
                    <a:lnTo>
                      <a:pt x="45" y="78"/>
                    </a:lnTo>
                    <a:lnTo>
                      <a:pt x="45" y="45"/>
                    </a:lnTo>
                    <a:lnTo>
                      <a:pt x="76" y="45"/>
                    </a:lnTo>
                    <a:lnTo>
                      <a:pt x="76" y="33"/>
                    </a:lnTo>
                    <a:lnTo>
                      <a:pt x="45" y="33"/>
                    </a:lnTo>
                    <a:lnTo>
                      <a:pt x="45" y="0"/>
                    </a:lnTo>
                    <a:close/>
                  </a:path>
                </a:pathLst>
              </a:custGeom>
              <a:grpFill/>
              <a:ln>
                <a:noFill/>
              </a:ln>
            </p:spPr>
            <p:txBody>
              <a:bodyPr vert="horz" wrap="square" lIns="121888" tIns="60944" rIns="121888" bIns="60944" numCol="1" anchor="t" anchorCtr="0" compatLnSpc="1"/>
              <a:lstStyle/>
              <a:p>
                <a:pPr>
                  <a:defRPr/>
                </a:pPr>
                <a:endParaRPr lang="zh-CN" altLang="en-US" dirty="0">
                  <a:solidFill>
                    <a:srgbClr val="000000"/>
                  </a:solidFill>
                  <a:latin typeface="Calibri" panose="020F0502020204030204"/>
                  <a:ea typeface="宋体" panose="02010600030101010101" pitchFamily="2" charset="-122"/>
                </a:endParaRPr>
              </a:p>
            </p:txBody>
          </p:sp>
          <p:sp>
            <p:nvSpPr>
              <p:cNvPr id="57" name="Rectangle 110"/>
              <p:cNvSpPr>
                <a:spLocks noChangeArrowheads="1"/>
              </p:cNvSpPr>
              <p:nvPr/>
            </p:nvSpPr>
            <p:spPr bwMode="auto">
              <a:xfrm>
                <a:off x="11422687" y="5694558"/>
                <a:ext cx="67991" cy="22228"/>
              </a:xfrm>
              <a:prstGeom prst="rect">
                <a:avLst/>
              </a:prstGeom>
              <a:grpFill/>
              <a:ln>
                <a:noFill/>
              </a:ln>
            </p:spPr>
            <p:txBody>
              <a:bodyPr vert="horz" wrap="square" lIns="121888" tIns="60944" rIns="121888" bIns="60944" numCol="1" anchor="t" anchorCtr="0" compatLnSpc="1"/>
              <a:lstStyle/>
              <a:p>
                <a:pPr>
                  <a:defRPr/>
                </a:pPr>
                <a:endParaRPr lang="zh-CN" altLang="en-US" dirty="0">
                  <a:solidFill>
                    <a:srgbClr val="000000"/>
                  </a:solidFill>
                  <a:latin typeface="Calibri" panose="020F0502020204030204"/>
                  <a:ea typeface="宋体" panose="02010600030101010101" pitchFamily="2" charset="-122"/>
                </a:endParaRPr>
              </a:p>
            </p:txBody>
          </p:sp>
          <p:sp>
            <p:nvSpPr>
              <p:cNvPr id="58" name="Freeform 111"/>
              <p:cNvSpPr/>
              <p:nvPr/>
            </p:nvSpPr>
            <p:spPr bwMode="auto">
              <a:xfrm>
                <a:off x="11138953" y="5952141"/>
                <a:ext cx="73222" cy="79760"/>
              </a:xfrm>
              <a:custGeom>
                <a:avLst/>
                <a:gdLst>
                  <a:gd name="T0" fmla="*/ 24 w 24"/>
                  <a:gd name="T1" fmla="*/ 0 h 26"/>
                  <a:gd name="T2" fmla="*/ 16 w 24"/>
                  <a:gd name="T3" fmla="*/ 0 h 26"/>
                  <a:gd name="T4" fmla="*/ 14 w 24"/>
                  <a:gd name="T5" fmla="*/ 5 h 26"/>
                  <a:gd name="T6" fmla="*/ 12 w 24"/>
                  <a:gd name="T7" fmla="*/ 9 h 26"/>
                  <a:gd name="T8" fmla="*/ 12 w 24"/>
                  <a:gd name="T9" fmla="*/ 9 h 26"/>
                  <a:gd name="T10" fmla="*/ 10 w 24"/>
                  <a:gd name="T11" fmla="*/ 5 h 26"/>
                  <a:gd name="T12" fmla="*/ 8 w 24"/>
                  <a:gd name="T13" fmla="*/ 0 h 26"/>
                  <a:gd name="T14" fmla="*/ 0 w 24"/>
                  <a:gd name="T15" fmla="*/ 0 h 26"/>
                  <a:gd name="T16" fmla="*/ 8 w 24"/>
                  <a:gd name="T17" fmla="*/ 13 h 26"/>
                  <a:gd name="T18" fmla="*/ 0 w 24"/>
                  <a:gd name="T19" fmla="*/ 26 h 26"/>
                  <a:gd name="T20" fmla="*/ 7 w 24"/>
                  <a:gd name="T21" fmla="*/ 26 h 26"/>
                  <a:gd name="T22" fmla="*/ 10 w 24"/>
                  <a:gd name="T23" fmla="*/ 21 h 26"/>
                  <a:gd name="T24" fmla="*/ 12 w 24"/>
                  <a:gd name="T25" fmla="*/ 16 h 26"/>
                  <a:gd name="T26" fmla="*/ 12 w 24"/>
                  <a:gd name="T27" fmla="*/ 16 h 26"/>
                  <a:gd name="T28" fmla="*/ 14 w 24"/>
                  <a:gd name="T29" fmla="*/ 21 h 26"/>
                  <a:gd name="T30" fmla="*/ 17 w 24"/>
                  <a:gd name="T31" fmla="*/ 26 h 26"/>
                  <a:gd name="T32" fmla="*/ 24 w 24"/>
                  <a:gd name="T33" fmla="*/ 26 h 26"/>
                  <a:gd name="T34" fmla="*/ 16 w 24"/>
                  <a:gd name="T35" fmla="*/ 13 h 26"/>
                  <a:gd name="T36" fmla="*/ 24 w 24"/>
                  <a:gd name="T3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6">
                    <a:moveTo>
                      <a:pt x="24" y="0"/>
                    </a:moveTo>
                    <a:cubicBezTo>
                      <a:pt x="16" y="0"/>
                      <a:pt x="16" y="0"/>
                      <a:pt x="16" y="0"/>
                    </a:cubicBezTo>
                    <a:cubicBezTo>
                      <a:pt x="14" y="5"/>
                      <a:pt x="14" y="5"/>
                      <a:pt x="14" y="5"/>
                    </a:cubicBezTo>
                    <a:cubicBezTo>
                      <a:pt x="13" y="6"/>
                      <a:pt x="13" y="7"/>
                      <a:pt x="12" y="9"/>
                    </a:cubicBezTo>
                    <a:cubicBezTo>
                      <a:pt x="12" y="9"/>
                      <a:pt x="12" y="9"/>
                      <a:pt x="12" y="9"/>
                    </a:cubicBezTo>
                    <a:cubicBezTo>
                      <a:pt x="11" y="8"/>
                      <a:pt x="11" y="6"/>
                      <a:pt x="10" y="5"/>
                    </a:cubicBezTo>
                    <a:cubicBezTo>
                      <a:pt x="8" y="0"/>
                      <a:pt x="8" y="0"/>
                      <a:pt x="8" y="0"/>
                    </a:cubicBezTo>
                    <a:cubicBezTo>
                      <a:pt x="0" y="0"/>
                      <a:pt x="0" y="0"/>
                      <a:pt x="0" y="0"/>
                    </a:cubicBezTo>
                    <a:cubicBezTo>
                      <a:pt x="8" y="13"/>
                      <a:pt x="8" y="13"/>
                      <a:pt x="8" y="13"/>
                    </a:cubicBezTo>
                    <a:cubicBezTo>
                      <a:pt x="0" y="26"/>
                      <a:pt x="0" y="26"/>
                      <a:pt x="0" y="26"/>
                    </a:cubicBezTo>
                    <a:cubicBezTo>
                      <a:pt x="7" y="26"/>
                      <a:pt x="7" y="26"/>
                      <a:pt x="7" y="26"/>
                    </a:cubicBezTo>
                    <a:cubicBezTo>
                      <a:pt x="10" y="21"/>
                      <a:pt x="10" y="21"/>
                      <a:pt x="10" y="21"/>
                    </a:cubicBezTo>
                    <a:cubicBezTo>
                      <a:pt x="10" y="19"/>
                      <a:pt x="11" y="18"/>
                      <a:pt x="12" y="16"/>
                    </a:cubicBezTo>
                    <a:cubicBezTo>
                      <a:pt x="12" y="16"/>
                      <a:pt x="12" y="16"/>
                      <a:pt x="12" y="16"/>
                    </a:cubicBezTo>
                    <a:cubicBezTo>
                      <a:pt x="13" y="18"/>
                      <a:pt x="13" y="19"/>
                      <a:pt x="14" y="21"/>
                    </a:cubicBezTo>
                    <a:cubicBezTo>
                      <a:pt x="17" y="26"/>
                      <a:pt x="17" y="26"/>
                      <a:pt x="17" y="26"/>
                    </a:cubicBezTo>
                    <a:cubicBezTo>
                      <a:pt x="24" y="26"/>
                      <a:pt x="24" y="26"/>
                      <a:pt x="24" y="26"/>
                    </a:cubicBezTo>
                    <a:cubicBezTo>
                      <a:pt x="16" y="13"/>
                      <a:pt x="16" y="13"/>
                      <a:pt x="16" y="13"/>
                    </a:cubicBezTo>
                    <a:lnTo>
                      <a:pt x="24" y="0"/>
                    </a:lnTo>
                    <a:close/>
                  </a:path>
                </a:pathLst>
              </a:custGeom>
              <a:grpFill/>
              <a:ln>
                <a:noFill/>
              </a:ln>
            </p:spPr>
            <p:txBody>
              <a:bodyPr vert="horz" wrap="square" lIns="121888" tIns="60944" rIns="121888" bIns="60944" numCol="1" anchor="t" anchorCtr="0" compatLnSpc="1"/>
              <a:lstStyle/>
              <a:p>
                <a:pPr>
                  <a:defRPr/>
                </a:pPr>
                <a:endParaRPr lang="zh-CN" altLang="en-US" dirty="0">
                  <a:solidFill>
                    <a:srgbClr val="000000"/>
                  </a:solidFill>
                  <a:latin typeface="Calibri" panose="020F0502020204030204"/>
                  <a:ea typeface="宋体" panose="02010600030101010101" pitchFamily="2" charset="-122"/>
                </a:endParaRPr>
              </a:p>
            </p:txBody>
          </p:sp>
          <p:sp>
            <p:nvSpPr>
              <p:cNvPr id="59" name="Rectangle 112"/>
              <p:cNvSpPr>
                <a:spLocks noChangeArrowheads="1"/>
              </p:cNvSpPr>
              <p:nvPr/>
            </p:nvSpPr>
            <p:spPr bwMode="auto">
              <a:xfrm>
                <a:off x="11410919" y="6004442"/>
                <a:ext cx="101987" cy="15690"/>
              </a:xfrm>
              <a:prstGeom prst="rect">
                <a:avLst/>
              </a:prstGeom>
              <a:grpFill/>
              <a:ln>
                <a:noFill/>
              </a:ln>
            </p:spPr>
            <p:txBody>
              <a:bodyPr vert="horz" wrap="square" lIns="121888" tIns="60944" rIns="121888" bIns="60944" numCol="1" anchor="t" anchorCtr="0" compatLnSpc="1"/>
              <a:lstStyle/>
              <a:p>
                <a:pPr>
                  <a:defRPr/>
                </a:pPr>
                <a:endParaRPr lang="zh-CN" altLang="en-US" dirty="0">
                  <a:solidFill>
                    <a:srgbClr val="000000"/>
                  </a:solidFill>
                  <a:latin typeface="Calibri" panose="020F0502020204030204"/>
                  <a:ea typeface="宋体" panose="02010600030101010101" pitchFamily="2" charset="-122"/>
                </a:endParaRPr>
              </a:p>
            </p:txBody>
          </p:sp>
          <p:sp>
            <p:nvSpPr>
              <p:cNvPr id="60" name="Rectangle 113"/>
              <p:cNvSpPr>
                <a:spLocks noChangeArrowheads="1"/>
              </p:cNvSpPr>
              <p:nvPr/>
            </p:nvSpPr>
            <p:spPr bwMode="auto">
              <a:xfrm>
                <a:off x="11410919" y="5961294"/>
                <a:ext cx="101987" cy="18305"/>
              </a:xfrm>
              <a:prstGeom prst="rect">
                <a:avLst/>
              </a:prstGeom>
              <a:grpFill/>
              <a:ln>
                <a:noFill/>
              </a:ln>
            </p:spPr>
            <p:txBody>
              <a:bodyPr vert="horz" wrap="square" lIns="121888" tIns="60944" rIns="121888" bIns="60944" numCol="1" anchor="t" anchorCtr="0" compatLnSpc="1"/>
              <a:lstStyle/>
              <a:p>
                <a:pPr>
                  <a:defRPr/>
                </a:pPr>
                <a:endParaRPr lang="zh-CN" altLang="en-US" dirty="0">
                  <a:solidFill>
                    <a:srgbClr val="000000"/>
                  </a:solidFill>
                  <a:latin typeface="Calibri" panose="020F0502020204030204"/>
                  <a:ea typeface="宋体" panose="02010600030101010101" pitchFamily="2" charset="-122"/>
                </a:endParaRPr>
              </a:p>
            </p:txBody>
          </p:sp>
        </p:grpSp>
      </p:grpSp>
      <p:sp>
        <p:nvSpPr>
          <p:cNvPr id="61" name="文本框 144"/>
          <p:cNvSpPr txBox="1"/>
          <p:nvPr/>
        </p:nvSpPr>
        <p:spPr bwMode="auto">
          <a:xfrm flipH="1">
            <a:off x="8146454" y="3508018"/>
            <a:ext cx="3021758" cy="1569660"/>
          </a:xfrm>
          <a:prstGeom prst="rect">
            <a:avLst/>
          </a:prstGeom>
          <a:noFill/>
        </p:spPr>
        <p:txBody>
          <a:bodyPr wrap="square">
            <a:spAutoFit/>
          </a:bodyPr>
          <a:lstStyle/>
          <a:p>
            <a:pPr>
              <a:defRPr/>
            </a:pPr>
            <a:r>
              <a:rPr lang="zh-CN" altLang="en-US" b="1" dirty="0">
                <a:solidFill>
                  <a:schemeClr val="accent2">
                    <a:lumMod val="60000"/>
                    <a:lumOff val="40000"/>
                  </a:schemeClr>
                </a:solidFill>
              </a:rPr>
              <a:t>②</a:t>
            </a:r>
            <a:r>
              <a:rPr lang="zh-CN" altLang="zh-CN" b="1" dirty="0">
                <a:solidFill>
                  <a:schemeClr val="accent2">
                    <a:lumMod val="60000"/>
                    <a:lumOff val="40000"/>
                  </a:schemeClr>
                </a:solidFill>
              </a:rPr>
              <a:t>系统地总结软件工程项目投资的经验教训，进而指导未来项目投资活动</a:t>
            </a:r>
            <a:endParaRPr lang="zh-CN" altLang="en-US" b="1" dirty="0">
              <a:solidFill>
                <a:schemeClr val="accent2">
                  <a:lumMod val="60000"/>
                  <a:lumOff val="40000"/>
                </a:schemeClr>
              </a:solidFill>
              <a:latin typeface="+mn-ea"/>
            </a:endParaRPr>
          </a:p>
        </p:txBody>
      </p:sp>
      <p:sp>
        <p:nvSpPr>
          <p:cNvPr id="62" name="文本框 150"/>
          <p:cNvSpPr txBox="1"/>
          <p:nvPr/>
        </p:nvSpPr>
        <p:spPr bwMode="auto">
          <a:xfrm>
            <a:off x="2104980" y="2189676"/>
            <a:ext cx="2542943" cy="1200329"/>
          </a:xfrm>
          <a:prstGeom prst="rect">
            <a:avLst/>
          </a:prstGeom>
          <a:noFill/>
        </p:spPr>
        <p:txBody>
          <a:bodyPr wrap="square">
            <a:spAutoFit/>
          </a:bodyPr>
          <a:lstStyle/>
          <a:p>
            <a:pPr>
              <a:defRPr/>
            </a:pPr>
            <a:r>
              <a:rPr lang="zh-CN" altLang="en-US" b="1" dirty="0">
                <a:solidFill>
                  <a:srgbClr val="002060"/>
                </a:solidFill>
              </a:rPr>
              <a:t>①</a:t>
            </a:r>
            <a:r>
              <a:rPr lang="zh-CN" altLang="zh-CN" b="1" dirty="0">
                <a:solidFill>
                  <a:srgbClr val="002060"/>
                </a:solidFill>
              </a:rPr>
              <a:t>全面衡量软件工程项目实际投资效益</a:t>
            </a:r>
            <a:endParaRPr lang="zh-CN" altLang="en-US" b="1" dirty="0">
              <a:solidFill>
                <a:srgbClr val="002060"/>
              </a:solidFill>
              <a:latin typeface="+mn-ea"/>
            </a:endParaRPr>
          </a:p>
        </p:txBody>
      </p:sp>
      <p:sp>
        <p:nvSpPr>
          <p:cNvPr id="63" name="文本框 156"/>
          <p:cNvSpPr txBox="1"/>
          <p:nvPr/>
        </p:nvSpPr>
        <p:spPr bwMode="auto">
          <a:xfrm>
            <a:off x="2104980" y="5061465"/>
            <a:ext cx="2684616" cy="1569660"/>
          </a:xfrm>
          <a:prstGeom prst="rect">
            <a:avLst/>
          </a:prstGeom>
          <a:noFill/>
        </p:spPr>
        <p:txBody>
          <a:bodyPr wrap="square">
            <a:spAutoFit/>
          </a:bodyPr>
          <a:lstStyle/>
          <a:p>
            <a:pPr>
              <a:defRPr/>
            </a:pPr>
            <a:r>
              <a:rPr lang="zh-CN" altLang="en-US" b="1" dirty="0">
                <a:solidFill>
                  <a:schemeClr val="accent5">
                    <a:lumMod val="60000"/>
                    <a:lumOff val="40000"/>
                  </a:schemeClr>
                </a:solidFill>
              </a:rPr>
              <a:t>③</a:t>
            </a:r>
            <a:r>
              <a:rPr lang="zh-CN" altLang="zh-CN" b="1" dirty="0">
                <a:solidFill>
                  <a:schemeClr val="accent5">
                    <a:lumMod val="60000"/>
                    <a:lumOff val="40000"/>
                  </a:schemeClr>
                </a:solidFill>
              </a:rPr>
              <a:t>通过采取一些补救措施，提高软件工程项目运营的实际经济效益</a:t>
            </a:r>
            <a:endParaRPr lang="zh-CN" altLang="en-US" b="1" dirty="0">
              <a:solidFill>
                <a:schemeClr val="accent5">
                  <a:lumMod val="60000"/>
                  <a:lumOff val="40000"/>
                </a:schemeClr>
              </a:solidFill>
              <a:latin typeface="+mn-ea"/>
            </a:endParaRPr>
          </a:p>
        </p:txBody>
      </p:sp>
      <p:sp>
        <p:nvSpPr>
          <p:cNvPr id="64" name="椭圆 35"/>
          <p:cNvSpPr/>
          <p:nvPr/>
        </p:nvSpPr>
        <p:spPr>
          <a:xfrm>
            <a:off x="5473700" y="3416753"/>
            <a:ext cx="1108646" cy="1108646"/>
          </a:xfrm>
          <a:prstGeom prst="ellipse">
            <a:avLst/>
          </a:prstGeom>
          <a:solidFill>
            <a:srgbClr val="3E5CCC">
              <a:alpha val="10000"/>
            </a:srgbClr>
          </a:solidFill>
          <a:ln w="22225">
            <a:gradFill flip="none" rotWithShape="1">
              <a:gsLst>
                <a:gs pos="71000">
                  <a:srgbClr val="ECECEC"/>
                </a:gs>
                <a:gs pos="92000">
                  <a:schemeClr val="bg1"/>
                </a:gs>
                <a:gs pos="45000">
                  <a:schemeClr val="bg1">
                    <a:lumMod val="85000"/>
                  </a:schemeClr>
                </a:gs>
                <a:gs pos="19000">
                  <a:schemeClr val="bg1"/>
                </a:gs>
              </a:gsLst>
              <a:lin ang="2700000" scaled="1"/>
              <a:tileRect/>
            </a:gradFill>
          </a:ln>
          <a:effectLst>
            <a:outerShdw blurRad="254000" dist="88900" dir="2700000" algn="tl" rotWithShape="0">
              <a:schemeClr val="accent3">
                <a:lumMod val="50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defRPr/>
            </a:pPr>
            <a:endParaRPr lang="zh-CN" altLang="en-US" dirty="0">
              <a:solidFill>
                <a:srgbClr val="FFFFFF"/>
              </a:solidFill>
              <a:latin typeface="Calibri" panose="020F0502020204030204"/>
              <a:ea typeface="宋体" panose="02010600030101010101" pitchFamily="2" charset="-122"/>
            </a:endParaRPr>
          </a:p>
        </p:txBody>
      </p:sp>
      <p:grpSp>
        <p:nvGrpSpPr>
          <p:cNvPr id="65" name="组合 64"/>
          <p:cNvGrpSpPr/>
          <p:nvPr/>
        </p:nvGrpSpPr>
        <p:grpSpPr>
          <a:xfrm flipH="1">
            <a:off x="9914161" y="5830680"/>
            <a:ext cx="2284188" cy="1186758"/>
            <a:chOff x="-8805" y="5407865"/>
            <a:chExt cx="3213509" cy="1301644"/>
          </a:xfrm>
        </p:grpSpPr>
        <p:sp>
          <p:nvSpPr>
            <p:cNvPr id="66" name="矩形 65"/>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5" name="矩形 74"/>
          <p:cNvSpPr/>
          <p:nvPr/>
        </p:nvSpPr>
        <p:spPr>
          <a:xfrm>
            <a:off x="1506284" y="1296194"/>
            <a:ext cx="6340197" cy="461665"/>
          </a:xfrm>
          <a:prstGeom prst="rect">
            <a:avLst/>
          </a:prstGeom>
        </p:spPr>
        <p:txBody>
          <a:bodyPr wrap="none">
            <a:spAutoFit/>
          </a:bodyPr>
          <a:lstStyle/>
          <a:p>
            <a:r>
              <a:rPr lang="zh-CN" altLang="zh-CN" b="1" dirty="0"/>
              <a:t>软件工程项目营运后评价的意义有以下三点</a:t>
            </a:r>
            <a:r>
              <a:rPr lang="zh-CN" altLang="en-US" b="1" dirty="0"/>
              <a:t>：</a:t>
            </a:r>
          </a:p>
        </p:txBody>
      </p:sp>
      <p:sp>
        <p:nvSpPr>
          <p:cNvPr id="76" name="灯片编号占位符 75">
            <a:extLst>
              <a:ext uri="{FF2B5EF4-FFF2-40B4-BE49-F238E27FC236}">
                <a16:creationId xmlns:a16="http://schemas.microsoft.com/office/drawing/2014/main" id="{A4BC4FB4-57F0-4195-9CBF-287CE61193DA}"/>
              </a:ext>
            </a:extLst>
          </p:cNvPr>
          <p:cNvSpPr>
            <a:spLocks noGrp="1"/>
          </p:cNvSpPr>
          <p:nvPr>
            <p:ph type="sldNum" sz="quarter" idx="12"/>
          </p:nvPr>
        </p:nvSpPr>
        <p:spPr/>
        <p:txBody>
          <a:bodyPr/>
          <a:lstStyle/>
          <a:p>
            <a:fld id="{B6F15528-21DE-4FAA-801E-634DDDAF4B2B}" type="slidenum">
              <a:rPr lang="en-US" smtClean="0"/>
              <a:t>662</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500" fill="hold"/>
                                        <p:tgtEl>
                                          <p:spTgt spid="21"/>
                                        </p:tgtEl>
                                        <p:attrNameLst>
                                          <p:attrName>ppt_w</p:attrName>
                                        </p:attrNameLst>
                                      </p:cBhvr>
                                      <p:tavLst>
                                        <p:tav tm="0">
                                          <p:val>
                                            <p:fltVal val="0"/>
                                          </p:val>
                                        </p:tav>
                                        <p:tav tm="100000">
                                          <p:val>
                                            <p:strVal val="#ppt_w"/>
                                          </p:val>
                                        </p:tav>
                                      </p:tavLst>
                                    </p:anim>
                                    <p:anim calcmode="lin" valueType="num">
                                      <p:cBhvr>
                                        <p:cTn id="14" dur="500" fill="hold"/>
                                        <p:tgtEl>
                                          <p:spTgt spid="21"/>
                                        </p:tgtEl>
                                        <p:attrNameLst>
                                          <p:attrName>ppt_h</p:attrName>
                                        </p:attrNameLst>
                                      </p:cBhvr>
                                      <p:tavLst>
                                        <p:tav tm="0">
                                          <p:val>
                                            <p:fltVal val="0"/>
                                          </p:val>
                                        </p:tav>
                                        <p:tav tm="100000">
                                          <p:val>
                                            <p:strVal val="#ppt_h"/>
                                          </p:val>
                                        </p:tav>
                                      </p:tavLst>
                                    </p:anim>
                                    <p:animEffect transition="in" filter="fade">
                                      <p:cBhvr>
                                        <p:cTn id="15" dur="500"/>
                                        <p:tgtEl>
                                          <p:spTgt spid="21"/>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p:cTn id="19" dur="500" fill="hold"/>
                                        <p:tgtEl>
                                          <p:spTgt spid="26"/>
                                        </p:tgtEl>
                                        <p:attrNameLst>
                                          <p:attrName>ppt_w</p:attrName>
                                        </p:attrNameLst>
                                      </p:cBhvr>
                                      <p:tavLst>
                                        <p:tav tm="0">
                                          <p:val>
                                            <p:fltVal val="0"/>
                                          </p:val>
                                        </p:tav>
                                        <p:tav tm="100000">
                                          <p:val>
                                            <p:strVal val="#ppt_w"/>
                                          </p:val>
                                        </p:tav>
                                      </p:tavLst>
                                    </p:anim>
                                    <p:anim calcmode="lin" valueType="num">
                                      <p:cBhvr>
                                        <p:cTn id="20" dur="500" fill="hold"/>
                                        <p:tgtEl>
                                          <p:spTgt spid="26"/>
                                        </p:tgtEl>
                                        <p:attrNameLst>
                                          <p:attrName>ppt_h</p:attrName>
                                        </p:attrNameLst>
                                      </p:cBhvr>
                                      <p:tavLst>
                                        <p:tav tm="0">
                                          <p:val>
                                            <p:fltVal val="0"/>
                                          </p:val>
                                        </p:tav>
                                        <p:tav tm="100000">
                                          <p:val>
                                            <p:strVal val="#ppt_h"/>
                                          </p:val>
                                        </p:tav>
                                      </p:tavLst>
                                    </p:anim>
                                    <p:animEffect transition="in" filter="fade">
                                      <p:cBhvr>
                                        <p:cTn id="21" dur="500"/>
                                        <p:tgtEl>
                                          <p:spTgt spid="26"/>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49"/>
                                        </p:tgtEl>
                                        <p:attrNameLst>
                                          <p:attrName>style.visibility</p:attrName>
                                        </p:attrNameLst>
                                      </p:cBhvr>
                                      <p:to>
                                        <p:strVal val="visible"/>
                                      </p:to>
                                    </p:set>
                                    <p:anim calcmode="lin" valueType="num">
                                      <p:cBhvr>
                                        <p:cTn id="25" dur="500" fill="hold"/>
                                        <p:tgtEl>
                                          <p:spTgt spid="49"/>
                                        </p:tgtEl>
                                        <p:attrNameLst>
                                          <p:attrName>ppt_w</p:attrName>
                                        </p:attrNameLst>
                                      </p:cBhvr>
                                      <p:tavLst>
                                        <p:tav tm="0">
                                          <p:val>
                                            <p:fltVal val="0"/>
                                          </p:val>
                                        </p:tav>
                                        <p:tav tm="100000">
                                          <p:val>
                                            <p:strVal val="#ppt_w"/>
                                          </p:val>
                                        </p:tav>
                                      </p:tavLst>
                                    </p:anim>
                                    <p:anim calcmode="lin" valueType="num">
                                      <p:cBhvr>
                                        <p:cTn id="26" dur="500" fill="hold"/>
                                        <p:tgtEl>
                                          <p:spTgt spid="49"/>
                                        </p:tgtEl>
                                        <p:attrNameLst>
                                          <p:attrName>ppt_h</p:attrName>
                                        </p:attrNameLst>
                                      </p:cBhvr>
                                      <p:tavLst>
                                        <p:tav tm="0">
                                          <p:val>
                                            <p:fltVal val="0"/>
                                          </p:val>
                                        </p:tav>
                                        <p:tav tm="100000">
                                          <p:val>
                                            <p:strVal val="#ppt_h"/>
                                          </p:val>
                                        </p:tav>
                                      </p:tavLst>
                                    </p:anim>
                                    <p:animEffect transition="in" filter="fade">
                                      <p:cBhvr>
                                        <p:cTn id="27" dur="500"/>
                                        <p:tgtEl>
                                          <p:spTgt spid="49"/>
                                        </p:tgtEl>
                                      </p:cBhvr>
                                    </p:animEffect>
                                  </p:childTnLst>
                                </p:cTn>
                              </p:par>
                              <p:par>
                                <p:cTn id="28" presetID="53" presetClass="entr" presetSubtype="16"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 calcmode="lin" valueType="num">
                                      <p:cBhvr>
                                        <p:cTn id="30" dur="500" fill="hold"/>
                                        <p:tgtEl>
                                          <p:spTgt spid="31"/>
                                        </p:tgtEl>
                                        <p:attrNameLst>
                                          <p:attrName>ppt_w</p:attrName>
                                        </p:attrNameLst>
                                      </p:cBhvr>
                                      <p:tavLst>
                                        <p:tav tm="0">
                                          <p:val>
                                            <p:fltVal val="0"/>
                                          </p:val>
                                        </p:tav>
                                        <p:tav tm="100000">
                                          <p:val>
                                            <p:strVal val="#ppt_w"/>
                                          </p:val>
                                        </p:tav>
                                      </p:tavLst>
                                    </p:anim>
                                    <p:anim calcmode="lin" valueType="num">
                                      <p:cBhvr>
                                        <p:cTn id="31" dur="500" fill="hold"/>
                                        <p:tgtEl>
                                          <p:spTgt spid="31"/>
                                        </p:tgtEl>
                                        <p:attrNameLst>
                                          <p:attrName>ppt_h</p:attrName>
                                        </p:attrNameLst>
                                      </p:cBhvr>
                                      <p:tavLst>
                                        <p:tav tm="0">
                                          <p:val>
                                            <p:fltVal val="0"/>
                                          </p:val>
                                        </p:tav>
                                        <p:tav tm="100000">
                                          <p:val>
                                            <p:strVal val="#ppt_h"/>
                                          </p:val>
                                        </p:tav>
                                      </p:tavLst>
                                    </p:anim>
                                    <p:animEffect transition="in" filter="fade">
                                      <p:cBhvr>
                                        <p:cTn id="32" dur="500"/>
                                        <p:tgtEl>
                                          <p:spTgt spid="31"/>
                                        </p:tgtEl>
                                      </p:cBhvr>
                                    </p:animEffect>
                                  </p:childTnLst>
                                </p:cTn>
                              </p:par>
                              <p:par>
                                <p:cTn id="33" presetID="53" presetClass="entr" presetSubtype="16"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anim calcmode="lin" valueType="num">
                                      <p:cBhvr>
                                        <p:cTn id="35" dur="500" fill="hold"/>
                                        <p:tgtEl>
                                          <p:spTgt spid="40"/>
                                        </p:tgtEl>
                                        <p:attrNameLst>
                                          <p:attrName>ppt_w</p:attrName>
                                        </p:attrNameLst>
                                      </p:cBhvr>
                                      <p:tavLst>
                                        <p:tav tm="0">
                                          <p:val>
                                            <p:fltVal val="0"/>
                                          </p:val>
                                        </p:tav>
                                        <p:tav tm="100000">
                                          <p:val>
                                            <p:strVal val="#ppt_w"/>
                                          </p:val>
                                        </p:tav>
                                      </p:tavLst>
                                    </p:anim>
                                    <p:anim calcmode="lin" valueType="num">
                                      <p:cBhvr>
                                        <p:cTn id="36" dur="500" fill="hold"/>
                                        <p:tgtEl>
                                          <p:spTgt spid="40"/>
                                        </p:tgtEl>
                                        <p:attrNameLst>
                                          <p:attrName>ppt_h</p:attrName>
                                        </p:attrNameLst>
                                      </p:cBhvr>
                                      <p:tavLst>
                                        <p:tav tm="0">
                                          <p:val>
                                            <p:fltVal val="0"/>
                                          </p:val>
                                        </p:tav>
                                        <p:tav tm="100000">
                                          <p:val>
                                            <p:strVal val="#ppt_h"/>
                                          </p:val>
                                        </p:tav>
                                      </p:tavLst>
                                    </p:anim>
                                    <p:animEffect transition="in" filter="fade">
                                      <p:cBhvr>
                                        <p:cTn id="37" dur="50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6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61"/>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Lst>
  </p:timing>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4699" y="352424"/>
            <a:ext cx="5934075" cy="429419"/>
          </a:xfrm>
        </p:spPr>
        <p:txBody>
          <a:bodyPr/>
          <a:lstStyle/>
          <a:p>
            <a:r>
              <a:rPr lang="en-US" altLang="zh-CN" dirty="0"/>
              <a:t>9.3.2 </a:t>
            </a:r>
            <a:r>
              <a:rPr lang="zh-CN" altLang="zh-CN" dirty="0"/>
              <a:t>软件工程项目营运后评价的内容与方法</a:t>
            </a:r>
            <a:endParaRPr lang="zh-CN" altLang="en-US" dirty="0"/>
          </a:p>
        </p:txBody>
      </p:sp>
      <p:sp>
        <p:nvSpPr>
          <p:cNvPr id="4" name="TextBox 3"/>
          <p:cNvSpPr txBox="1"/>
          <p:nvPr/>
        </p:nvSpPr>
        <p:spPr>
          <a:xfrm>
            <a:off x="1785283" y="1118036"/>
            <a:ext cx="9226666" cy="5262979"/>
          </a:xfrm>
          <a:prstGeom prst="rect">
            <a:avLst/>
          </a:prstGeom>
          <a:noFill/>
        </p:spPr>
        <p:txBody>
          <a:bodyPr wrap="square" rtlCol="0">
            <a:spAutoFit/>
          </a:bodyPr>
          <a:lstStyle/>
          <a:p>
            <a:pPr>
              <a:lnSpc>
                <a:spcPct val="150000"/>
              </a:lnSpc>
            </a:pPr>
            <a:r>
              <a:rPr lang="zh-CN" altLang="en-US" b="1" dirty="0"/>
              <a:t>（</a:t>
            </a:r>
            <a:r>
              <a:rPr lang="en-US" altLang="zh-CN" b="1" dirty="0"/>
              <a:t>1</a:t>
            </a:r>
            <a:r>
              <a:rPr lang="zh-CN" altLang="en-US" b="1" dirty="0"/>
              <a:t>）</a:t>
            </a:r>
            <a:r>
              <a:rPr lang="zh-CN" altLang="zh-CN" b="1" dirty="0"/>
              <a:t>企业经营管理状况的评价</a:t>
            </a:r>
            <a:endParaRPr lang="en-US" altLang="zh-CN" b="1" dirty="0"/>
          </a:p>
          <a:p>
            <a:pPr>
              <a:lnSpc>
                <a:spcPct val="150000"/>
              </a:lnSpc>
            </a:pPr>
            <a:endParaRPr lang="en-US" altLang="zh-CN" sz="800" dirty="0"/>
          </a:p>
          <a:p>
            <a:pPr marL="342900" indent="-342900">
              <a:lnSpc>
                <a:spcPct val="150000"/>
              </a:lnSpc>
              <a:buFont typeface="Wingdings" panose="05000000000000000000" pitchFamily="2" charset="2"/>
              <a:buChar char="Ø"/>
            </a:pPr>
            <a:r>
              <a:rPr lang="zh-CN" altLang="zh-CN" dirty="0"/>
              <a:t>企业项目上线以后经营管理机构的设置和调整情况</a:t>
            </a:r>
            <a:endParaRPr lang="en-US" altLang="zh-CN" sz="1800" dirty="0"/>
          </a:p>
          <a:p>
            <a:pPr marL="342900" indent="-342900">
              <a:lnSpc>
                <a:spcPct val="150000"/>
              </a:lnSpc>
              <a:buFont typeface="Wingdings" panose="05000000000000000000" pitchFamily="2" charset="2"/>
              <a:buChar char="Ø"/>
            </a:pPr>
            <a:r>
              <a:rPr lang="zh-CN" altLang="zh-CN" dirty="0"/>
              <a:t>企业高层领导班子的情况</a:t>
            </a:r>
            <a:endParaRPr lang="en-US" altLang="zh-CN" dirty="0"/>
          </a:p>
          <a:p>
            <a:pPr marL="342900" indent="-342900">
              <a:lnSpc>
                <a:spcPct val="150000"/>
              </a:lnSpc>
              <a:buFont typeface="Wingdings" panose="05000000000000000000" pitchFamily="2" charset="2"/>
              <a:buChar char="Ø"/>
            </a:pPr>
            <a:r>
              <a:rPr lang="zh-CN" altLang="zh-CN" dirty="0"/>
              <a:t>企业管理人员配备情况</a:t>
            </a:r>
            <a:endParaRPr lang="en-US" altLang="zh-CN" sz="1800" dirty="0"/>
          </a:p>
          <a:p>
            <a:pPr marL="342900" indent="-342900">
              <a:lnSpc>
                <a:spcPct val="150000"/>
              </a:lnSpc>
              <a:buFont typeface="Wingdings" panose="05000000000000000000" pitchFamily="2" charset="2"/>
              <a:buChar char="Ø"/>
            </a:pPr>
            <a:r>
              <a:rPr lang="zh-CN" altLang="zh-CN" dirty="0"/>
              <a:t>经营管理的主要策略与实施效果</a:t>
            </a:r>
            <a:endParaRPr lang="en-US" altLang="zh-CN" dirty="0"/>
          </a:p>
          <a:p>
            <a:pPr marL="342900" indent="-342900">
              <a:lnSpc>
                <a:spcPct val="150000"/>
              </a:lnSpc>
              <a:buFont typeface="Wingdings" panose="05000000000000000000" pitchFamily="2" charset="2"/>
              <a:buChar char="Ø"/>
            </a:pPr>
            <a:r>
              <a:rPr lang="zh-CN" altLang="zh-CN" dirty="0"/>
              <a:t>企业现行管理规章制度</a:t>
            </a:r>
            <a:endParaRPr lang="en-US" altLang="zh-CN" sz="1800" dirty="0"/>
          </a:p>
          <a:p>
            <a:pPr marL="342900" indent="-342900">
              <a:lnSpc>
                <a:spcPct val="150000"/>
              </a:lnSpc>
              <a:buFont typeface="Wingdings" panose="05000000000000000000" pitchFamily="2" charset="2"/>
              <a:buChar char="Ø"/>
            </a:pPr>
            <a:r>
              <a:rPr lang="zh-CN" altLang="en-US" dirty="0"/>
              <a:t>归纳总结</a:t>
            </a:r>
            <a:r>
              <a:rPr lang="zh-CN" altLang="zh-CN" dirty="0"/>
              <a:t>从企业经营管理中可吸取的经验教训，并提出改善企业经营管理及其进一步发挥项目投资效益的相关建议</a:t>
            </a:r>
            <a:endParaRPr lang="zh-CN" altLang="zh-CN" sz="1800" dirty="0"/>
          </a:p>
          <a:p>
            <a:pPr marL="342900" indent="-342900">
              <a:lnSpc>
                <a:spcPct val="150000"/>
              </a:lnSpc>
              <a:buFont typeface="Wingdings" panose="05000000000000000000" pitchFamily="2" charset="2"/>
              <a:buChar char="Ø"/>
            </a:pPr>
            <a:endParaRPr lang="zh-CN" altLang="en-US" dirty="0"/>
          </a:p>
        </p:txBody>
      </p:sp>
      <p:sp>
        <p:nvSpPr>
          <p:cNvPr id="5" name="矩形 4"/>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6" name="矩形 5"/>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7" name="组合 6"/>
          <p:cNvGrpSpPr/>
          <p:nvPr/>
        </p:nvGrpSpPr>
        <p:grpSpPr>
          <a:xfrm flipH="1">
            <a:off x="9757897" y="5702495"/>
            <a:ext cx="2284188" cy="1186758"/>
            <a:chOff x="-8805" y="5407865"/>
            <a:chExt cx="3213509" cy="1301644"/>
          </a:xfrm>
        </p:grpSpPr>
        <p:sp>
          <p:nvSpPr>
            <p:cNvPr id="8" name="矩形 7"/>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灯片编号占位符 16">
            <a:extLst>
              <a:ext uri="{FF2B5EF4-FFF2-40B4-BE49-F238E27FC236}">
                <a16:creationId xmlns:a16="http://schemas.microsoft.com/office/drawing/2014/main" id="{40192FA0-CAD8-4372-9CA8-C0D82DA7E54D}"/>
              </a:ext>
            </a:extLst>
          </p:cNvPr>
          <p:cNvSpPr>
            <a:spLocks noGrp="1"/>
          </p:cNvSpPr>
          <p:nvPr>
            <p:ph type="sldNum" sz="quarter" idx="12"/>
          </p:nvPr>
        </p:nvSpPr>
        <p:spPr/>
        <p:txBody>
          <a:bodyPr/>
          <a:lstStyle/>
          <a:p>
            <a:fld id="{B6F15528-21DE-4FAA-801E-634DDDAF4B2B}" type="slidenum">
              <a:rPr lang="en-US" smtClean="0"/>
              <a:t>663</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4699" y="352424"/>
            <a:ext cx="5934075" cy="429419"/>
          </a:xfrm>
        </p:spPr>
        <p:txBody>
          <a:bodyPr/>
          <a:lstStyle/>
          <a:p>
            <a:r>
              <a:rPr lang="en-US" altLang="zh-CN" dirty="0"/>
              <a:t>9.3.2 </a:t>
            </a:r>
            <a:r>
              <a:rPr lang="zh-CN" altLang="zh-CN" dirty="0"/>
              <a:t>软件工程项目营运后评价的内容与方法</a:t>
            </a:r>
            <a:endParaRPr lang="zh-CN" altLang="en-US" dirty="0"/>
          </a:p>
        </p:txBody>
      </p:sp>
      <p:sp>
        <p:nvSpPr>
          <p:cNvPr id="4" name="TextBox 3"/>
          <p:cNvSpPr txBox="1"/>
          <p:nvPr/>
        </p:nvSpPr>
        <p:spPr>
          <a:xfrm>
            <a:off x="1146175" y="1238386"/>
            <a:ext cx="9144000" cy="461665"/>
          </a:xfrm>
          <a:prstGeom prst="rect">
            <a:avLst/>
          </a:prstGeom>
          <a:noFill/>
        </p:spPr>
        <p:txBody>
          <a:bodyPr wrap="square" rtlCol="0">
            <a:spAutoFit/>
          </a:bodyPr>
          <a:lstStyle/>
          <a:p>
            <a:r>
              <a:rPr lang="zh-CN" altLang="en-US" b="1" dirty="0"/>
              <a:t>（</a:t>
            </a:r>
            <a:r>
              <a:rPr lang="en-US" altLang="zh-CN" b="1" dirty="0"/>
              <a:t>2</a:t>
            </a:r>
            <a:r>
              <a:rPr lang="zh-CN" altLang="en-US" b="1" dirty="0"/>
              <a:t>）</a:t>
            </a:r>
            <a:r>
              <a:rPr lang="zh-CN" altLang="zh-CN" b="1" dirty="0"/>
              <a:t>软件产品方案的评价</a:t>
            </a:r>
            <a:endParaRPr lang="zh-CN" altLang="en-US" b="1" dirty="0"/>
          </a:p>
        </p:txBody>
      </p:sp>
      <p:sp>
        <p:nvSpPr>
          <p:cNvPr id="3" name="矩形 2"/>
          <p:cNvSpPr/>
          <p:nvPr/>
        </p:nvSpPr>
        <p:spPr>
          <a:xfrm>
            <a:off x="1130561" y="1981994"/>
            <a:ext cx="9750549" cy="3637919"/>
          </a:xfrm>
          <a:prstGeom prst="rect">
            <a:avLst/>
          </a:prstGeom>
        </p:spPr>
        <p:txBody>
          <a:bodyPr wrap="square">
            <a:spAutoFit/>
          </a:bodyPr>
          <a:lstStyle/>
          <a:p>
            <a:pPr marL="457200" lvl="0" indent="-457200">
              <a:lnSpc>
                <a:spcPct val="120000"/>
              </a:lnSpc>
              <a:buFont typeface="+mj-ea"/>
              <a:buAutoNum type="circleNumDbPlain"/>
            </a:pPr>
            <a:r>
              <a:rPr lang="zh-CN" altLang="zh-CN" dirty="0"/>
              <a:t>软件工程项目上线运行后到项目后评价时为止的软件产品规格和版本的变化情况。</a:t>
            </a:r>
          </a:p>
          <a:p>
            <a:pPr marL="457200" lvl="0" indent="-457200">
              <a:lnSpc>
                <a:spcPct val="120000"/>
              </a:lnSpc>
              <a:buFont typeface="+mj-ea"/>
              <a:buAutoNum type="circleNumDbPlain"/>
            </a:pPr>
            <a:r>
              <a:rPr lang="zh-CN" altLang="zh-CN" dirty="0"/>
              <a:t>分析软件产品方案的调整对发挥项目投资效益的影响，评价软件产品方案调整的成本。</a:t>
            </a:r>
          </a:p>
          <a:p>
            <a:pPr marL="457200" lvl="0" indent="-457200">
              <a:lnSpc>
                <a:spcPct val="120000"/>
              </a:lnSpc>
              <a:buFont typeface="+mj-ea"/>
              <a:buAutoNum type="circleNumDbPlain"/>
            </a:pPr>
            <a:r>
              <a:rPr lang="zh-CN" altLang="zh-CN" dirty="0"/>
              <a:t>现行软件产品方案是否适应消费对象的消费需求，现行软件工程产品方案与前评价或可行性研究时的设计方案相比的变化程度，软件产品方案的变化影响项目投资效益</a:t>
            </a:r>
            <a:r>
              <a:rPr lang="zh-CN" altLang="en-US" dirty="0"/>
              <a:t>的程度</a:t>
            </a:r>
            <a:r>
              <a:rPr lang="zh-CN" altLang="zh-CN" dirty="0"/>
              <a:t>。</a:t>
            </a:r>
          </a:p>
          <a:p>
            <a:pPr marL="457200" lvl="0" indent="-457200">
              <a:lnSpc>
                <a:spcPct val="120000"/>
              </a:lnSpc>
              <a:buFont typeface="+mj-ea"/>
              <a:buAutoNum type="circleNumDbPlain"/>
            </a:pPr>
            <a:r>
              <a:rPr lang="zh-CN" altLang="zh-CN" dirty="0"/>
              <a:t>软件产品选择的销售方式。</a:t>
            </a:r>
          </a:p>
        </p:txBody>
      </p:sp>
      <p:sp>
        <p:nvSpPr>
          <p:cNvPr id="5" name="矩形 4"/>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6" name="矩形 5"/>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7" name="组合 6"/>
          <p:cNvGrpSpPr/>
          <p:nvPr/>
        </p:nvGrpSpPr>
        <p:grpSpPr>
          <a:xfrm flipH="1">
            <a:off x="9757897" y="5702495"/>
            <a:ext cx="2284188" cy="1186758"/>
            <a:chOff x="-8805" y="5407865"/>
            <a:chExt cx="3213509" cy="1301644"/>
          </a:xfrm>
        </p:grpSpPr>
        <p:sp>
          <p:nvSpPr>
            <p:cNvPr id="8" name="矩形 7"/>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灯片编号占位符 17">
            <a:extLst>
              <a:ext uri="{FF2B5EF4-FFF2-40B4-BE49-F238E27FC236}">
                <a16:creationId xmlns:a16="http://schemas.microsoft.com/office/drawing/2014/main" id="{F2259ADB-4375-4DCC-961E-315572E9DC0D}"/>
              </a:ext>
            </a:extLst>
          </p:cNvPr>
          <p:cNvSpPr>
            <a:spLocks noGrp="1"/>
          </p:cNvSpPr>
          <p:nvPr>
            <p:ph type="sldNum" sz="quarter" idx="12"/>
          </p:nvPr>
        </p:nvSpPr>
        <p:spPr/>
        <p:txBody>
          <a:bodyPr/>
          <a:lstStyle/>
          <a:p>
            <a:fld id="{B6F15528-21DE-4FAA-801E-634DDDAF4B2B}" type="slidenum">
              <a:rPr lang="en-US" smtClean="0"/>
              <a:t>664</a:t>
            </a:fld>
            <a:endParaRPr lang="en-US" dirty="0"/>
          </a:p>
        </p:txBody>
      </p:sp>
    </p:spTree>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4699" y="352424"/>
            <a:ext cx="5934075" cy="429419"/>
          </a:xfrm>
        </p:spPr>
        <p:txBody>
          <a:bodyPr/>
          <a:lstStyle/>
          <a:p>
            <a:r>
              <a:rPr lang="en-US" altLang="zh-CN" dirty="0"/>
              <a:t>9.3.2 </a:t>
            </a:r>
            <a:r>
              <a:rPr lang="zh-CN" altLang="zh-CN" dirty="0"/>
              <a:t>软件工程项目营运后评价的内容与方法</a:t>
            </a:r>
            <a:endParaRPr lang="zh-CN" altLang="en-US" dirty="0"/>
          </a:p>
        </p:txBody>
      </p:sp>
      <p:sp>
        <p:nvSpPr>
          <p:cNvPr id="4" name="TextBox 3"/>
          <p:cNvSpPr txBox="1"/>
          <p:nvPr/>
        </p:nvSpPr>
        <p:spPr>
          <a:xfrm>
            <a:off x="1146175" y="1296194"/>
            <a:ext cx="9144000" cy="461665"/>
          </a:xfrm>
          <a:prstGeom prst="rect">
            <a:avLst/>
          </a:prstGeom>
          <a:noFill/>
        </p:spPr>
        <p:txBody>
          <a:bodyPr wrap="square" rtlCol="0">
            <a:spAutoFit/>
          </a:bodyPr>
          <a:lstStyle/>
          <a:p>
            <a:r>
              <a:rPr lang="zh-CN" altLang="en-US" b="1" dirty="0"/>
              <a:t>（</a:t>
            </a:r>
            <a:r>
              <a:rPr lang="en-US" altLang="zh-CN" b="1" dirty="0"/>
              <a:t>3</a:t>
            </a:r>
            <a:r>
              <a:rPr lang="zh-CN" altLang="en-US" b="1" dirty="0"/>
              <a:t>）</a:t>
            </a:r>
            <a:r>
              <a:rPr lang="zh-CN" altLang="zh-CN" b="1" dirty="0"/>
              <a:t>软件工程项目达产年限的评价</a:t>
            </a:r>
            <a:endParaRPr lang="zh-CN" altLang="en-US" b="1" dirty="0"/>
          </a:p>
        </p:txBody>
      </p:sp>
      <p:sp>
        <p:nvSpPr>
          <p:cNvPr id="5" name="Block Arc 6"/>
          <p:cNvSpPr/>
          <p:nvPr/>
        </p:nvSpPr>
        <p:spPr>
          <a:xfrm>
            <a:off x="1273664" y="3478684"/>
            <a:ext cx="2064879" cy="2064879"/>
          </a:xfrm>
          <a:prstGeom prst="blockArc">
            <a:avLst>
              <a:gd name="adj1" fmla="val 10800000"/>
              <a:gd name="adj2" fmla="val 0"/>
              <a:gd name="adj3" fmla="val 795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mn-ea"/>
              <a:sym typeface="+mn-lt"/>
            </a:endParaRPr>
          </a:p>
        </p:txBody>
      </p:sp>
      <p:sp>
        <p:nvSpPr>
          <p:cNvPr id="6" name="Block Arc 35"/>
          <p:cNvSpPr/>
          <p:nvPr/>
        </p:nvSpPr>
        <p:spPr>
          <a:xfrm>
            <a:off x="3182846" y="3478684"/>
            <a:ext cx="2064879" cy="2064879"/>
          </a:xfrm>
          <a:prstGeom prst="blockArc">
            <a:avLst>
              <a:gd name="adj1" fmla="val 10800000"/>
              <a:gd name="adj2" fmla="val 0"/>
              <a:gd name="adj3" fmla="val 795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mn-ea"/>
              <a:sym typeface="+mn-lt"/>
            </a:endParaRPr>
          </a:p>
        </p:txBody>
      </p:sp>
      <p:sp>
        <p:nvSpPr>
          <p:cNvPr id="7" name="Block Arc 36"/>
          <p:cNvSpPr/>
          <p:nvPr/>
        </p:nvSpPr>
        <p:spPr>
          <a:xfrm>
            <a:off x="5092027" y="3478684"/>
            <a:ext cx="2064879" cy="2064879"/>
          </a:xfrm>
          <a:prstGeom prst="blockArc">
            <a:avLst>
              <a:gd name="adj1" fmla="val 10800000"/>
              <a:gd name="adj2" fmla="val 0"/>
              <a:gd name="adj3" fmla="val 795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mn-ea"/>
              <a:sym typeface="+mn-lt"/>
            </a:endParaRPr>
          </a:p>
        </p:txBody>
      </p:sp>
      <p:sp>
        <p:nvSpPr>
          <p:cNvPr id="8" name="Block Arc 37"/>
          <p:cNvSpPr/>
          <p:nvPr/>
        </p:nvSpPr>
        <p:spPr>
          <a:xfrm>
            <a:off x="7001196" y="3478684"/>
            <a:ext cx="2064879" cy="2064879"/>
          </a:xfrm>
          <a:prstGeom prst="blockArc">
            <a:avLst>
              <a:gd name="adj1" fmla="val 10800000"/>
              <a:gd name="adj2" fmla="val 0"/>
              <a:gd name="adj3" fmla="val 795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mn-ea"/>
              <a:sym typeface="+mn-lt"/>
            </a:endParaRPr>
          </a:p>
        </p:txBody>
      </p:sp>
      <p:sp>
        <p:nvSpPr>
          <p:cNvPr id="9" name="Block Arc 38"/>
          <p:cNvSpPr/>
          <p:nvPr/>
        </p:nvSpPr>
        <p:spPr>
          <a:xfrm>
            <a:off x="8895138" y="3478684"/>
            <a:ext cx="2064879" cy="2064879"/>
          </a:xfrm>
          <a:prstGeom prst="blockArc">
            <a:avLst>
              <a:gd name="adj1" fmla="val 10800000"/>
              <a:gd name="adj2" fmla="val 0"/>
              <a:gd name="adj3" fmla="val 795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mn-ea"/>
              <a:sym typeface="+mn-lt"/>
            </a:endParaRPr>
          </a:p>
        </p:txBody>
      </p:sp>
      <p:sp>
        <p:nvSpPr>
          <p:cNvPr id="10" name="Oval 2"/>
          <p:cNvSpPr/>
          <p:nvPr/>
        </p:nvSpPr>
        <p:spPr>
          <a:xfrm>
            <a:off x="1975686" y="2711722"/>
            <a:ext cx="660834" cy="6608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1" name="TextBox 10"/>
          <p:cNvSpPr txBox="1"/>
          <p:nvPr/>
        </p:nvSpPr>
        <p:spPr>
          <a:xfrm>
            <a:off x="1975686" y="2797160"/>
            <a:ext cx="660834" cy="477054"/>
          </a:xfrm>
          <a:prstGeom prst="rect">
            <a:avLst/>
          </a:prstGeom>
          <a:noFill/>
        </p:spPr>
        <p:txBody>
          <a:bodyPr wrap="square" rtlCol="0">
            <a:spAutoFit/>
          </a:bodyPr>
          <a:lstStyle/>
          <a:p>
            <a:pPr algn="ctr"/>
            <a:r>
              <a:rPr lang="fr-FR" sz="2500" dirty="0">
                <a:ln w="3175">
                  <a:noFill/>
                </a:ln>
                <a:solidFill>
                  <a:schemeClr val="bg1"/>
                </a:solidFill>
                <a:cs typeface="+mn-ea"/>
                <a:sym typeface="+mn-lt"/>
              </a:rPr>
              <a:t>01</a:t>
            </a:r>
            <a:endParaRPr lang="en-US" sz="2500" dirty="0">
              <a:ln w="3175">
                <a:noFill/>
              </a:ln>
              <a:solidFill>
                <a:schemeClr val="bg1"/>
              </a:solidFill>
              <a:cs typeface="+mn-ea"/>
              <a:sym typeface="+mn-lt"/>
            </a:endParaRPr>
          </a:p>
        </p:txBody>
      </p:sp>
      <p:sp>
        <p:nvSpPr>
          <p:cNvPr id="12" name="Oval 24"/>
          <p:cNvSpPr/>
          <p:nvPr/>
        </p:nvSpPr>
        <p:spPr>
          <a:xfrm>
            <a:off x="3884868" y="2711722"/>
            <a:ext cx="660834" cy="6608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3" name="Oval 25"/>
          <p:cNvSpPr/>
          <p:nvPr/>
        </p:nvSpPr>
        <p:spPr>
          <a:xfrm>
            <a:off x="5794049" y="2711722"/>
            <a:ext cx="660834" cy="66083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4" name="Oval 26"/>
          <p:cNvSpPr/>
          <p:nvPr/>
        </p:nvSpPr>
        <p:spPr>
          <a:xfrm>
            <a:off x="7703230" y="2711722"/>
            <a:ext cx="660834" cy="66083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5" name="Oval 27"/>
          <p:cNvSpPr/>
          <p:nvPr/>
        </p:nvSpPr>
        <p:spPr>
          <a:xfrm>
            <a:off x="9597160" y="2711722"/>
            <a:ext cx="660834" cy="66083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6" name="TextBox 15"/>
          <p:cNvSpPr txBox="1"/>
          <p:nvPr/>
        </p:nvSpPr>
        <p:spPr>
          <a:xfrm>
            <a:off x="3882462" y="2797160"/>
            <a:ext cx="660834" cy="477054"/>
          </a:xfrm>
          <a:prstGeom prst="rect">
            <a:avLst/>
          </a:prstGeom>
          <a:noFill/>
        </p:spPr>
        <p:txBody>
          <a:bodyPr wrap="square" rtlCol="0">
            <a:spAutoFit/>
          </a:bodyPr>
          <a:lstStyle/>
          <a:p>
            <a:pPr algn="ctr"/>
            <a:r>
              <a:rPr lang="fr-FR" sz="2500" dirty="0">
                <a:ln w="3175">
                  <a:noFill/>
                </a:ln>
                <a:solidFill>
                  <a:schemeClr val="bg1"/>
                </a:solidFill>
                <a:cs typeface="+mn-ea"/>
                <a:sym typeface="+mn-lt"/>
              </a:rPr>
              <a:t>02</a:t>
            </a:r>
            <a:endParaRPr lang="en-US" sz="2500" dirty="0">
              <a:ln w="3175">
                <a:noFill/>
              </a:ln>
              <a:solidFill>
                <a:schemeClr val="bg1"/>
              </a:solidFill>
              <a:cs typeface="+mn-ea"/>
              <a:sym typeface="+mn-lt"/>
            </a:endParaRPr>
          </a:p>
        </p:txBody>
      </p:sp>
      <p:sp>
        <p:nvSpPr>
          <p:cNvPr id="17" name="TextBox 16"/>
          <p:cNvSpPr txBox="1"/>
          <p:nvPr/>
        </p:nvSpPr>
        <p:spPr>
          <a:xfrm>
            <a:off x="5794049" y="2797160"/>
            <a:ext cx="660834" cy="477054"/>
          </a:xfrm>
          <a:prstGeom prst="rect">
            <a:avLst/>
          </a:prstGeom>
          <a:noFill/>
        </p:spPr>
        <p:txBody>
          <a:bodyPr wrap="square" rtlCol="0">
            <a:spAutoFit/>
          </a:bodyPr>
          <a:lstStyle/>
          <a:p>
            <a:pPr algn="ctr"/>
            <a:r>
              <a:rPr lang="fr-FR" sz="2500" dirty="0">
                <a:ln w="3175">
                  <a:noFill/>
                </a:ln>
                <a:solidFill>
                  <a:schemeClr val="bg1"/>
                </a:solidFill>
                <a:cs typeface="+mn-ea"/>
                <a:sym typeface="+mn-lt"/>
              </a:rPr>
              <a:t>03</a:t>
            </a:r>
            <a:endParaRPr lang="en-US" sz="2500" dirty="0">
              <a:ln w="3175">
                <a:noFill/>
              </a:ln>
              <a:solidFill>
                <a:schemeClr val="bg1"/>
              </a:solidFill>
              <a:cs typeface="+mn-ea"/>
              <a:sym typeface="+mn-lt"/>
            </a:endParaRPr>
          </a:p>
        </p:txBody>
      </p:sp>
      <p:sp>
        <p:nvSpPr>
          <p:cNvPr id="18" name="TextBox 17"/>
          <p:cNvSpPr txBox="1"/>
          <p:nvPr/>
        </p:nvSpPr>
        <p:spPr>
          <a:xfrm>
            <a:off x="7703230" y="2797160"/>
            <a:ext cx="660834" cy="477054"/>
          </a:xfrm>
          <a:prstGeom prst="rect">
            <a:avLst/>
          </a:prstGeom>
          <a:noFill/>
        </p:spPr>
        <p:txBody>
          <a:bodyPr wrap="square" rtlCol="0">
            <a:spAutoFit/>
          </a:bodyPr>
          <a:lstStyle/>
          <a:p>
            <a:pPr algn="ctr"/>
            <a:r>
              <a:rPr lang="fr-FR" sz="2500" dirty="0">
                <a:ln w="3175">
                  <a:noFill/>
                </a:ln>
                <a:solidFill>
                  <a:schemeClr val="bg1"/>
                </a:solidFill>
                <a:cs typeface="+mn-ea"/>
                <a:sym typeface="+mn-lt"/>
              </a:rPr>
              <a:t>04</a:t>
            </a:r>
            <a:endParaRPr lang="en-US" sz="2500" dirty="0">
              <a:ln w="3175">
                <a:noFill/>
              </a:ln>
              <a:solidFill>
                <a:schemeClr val="bg1"/>
              </a:solidFill>
              <a:cs typeface="+mn-ea"/>
              <a:sym typeface="+mn-lt"/>
            </a:endParaRPr>
          </a:p>
        </p:txBody>
      </p:sp>
      <p:sp>
        <p:nvSpPr>
          <p:cNvPr id="19" name="TextBox 18"/>
          <p:cNvSpPr txBox="1"/>
          <p:nvPr/>
        </p:nvSpPr>
        <p:spPr>
          <a:xfrm>
            <a:off x="9597160" y="2797160"/>
            <a:ext cx="660834" cy="477054"/>
          </a:xfrm>
          <a:prstGeom prst="rect">
            <a:avLst/>
          </a:prstGeom>
          <a:noFill/>
        </p:spPr>
        <p:txBody>
          <a:bodyPr wrap="square" rtlCol="0">
            <a:spAutoFit/>
          </a:bodyPr>
          <a:lstStyle/>
          <a:p>
            <a:pPr algn="ctr"/>
            <a:r>
              <a:rPr lang="fr-FR" sz="2500" dirty="0">
                <a:ln w="3175">
                  <a:noFill/>
                </a:ln>
                <a:solidFill>
                  <a:schemeClr val="bg1"/>
                </a:solidFill>
                <a:cs typeface="+mn-ea"/>
                <a:sym typeface="+mn-lt"/>
              </a:rPr>
              <a:t>05</a:t>
            </a:r>
            <a:endParaRPr lang="en-US" sz="2500" dirty="0">
              <a:ln w="3175">
                <a:noFill/>
              </a:ln>
              <a:solidFill>
                <a:schemeClr val="bg1"/>
              </a:solidFill>
              <a:cs typeface="+mn-ea"/>
              <a:sym typeface="+mn-lt"/>
            </a:endParaRPr>
          </a:p>
        </p:txBody>
      </p:sp>
      <p:sp>
        <p:nvSpPr>
          <p:cNvPr id="20" name="TextBox 19"/>
          <p:cNvSpPr txBox="1"/>
          <p:nvPr/>
        </p:nvSpPr>
        <p:spPr>
          <a:xfrm>
            <a:off x="1434806" y="5327353"/>
            <a:ext cx="1712102" cy="261610"/>
          </a:xfrm>
          <a:prstGeom prst="rect">
            <a:avLst/>
          </a:prstGeom>
          <a:noFill/>
          <a:ln>
            <a:noFill/>
          </a:ln>
        </p:spPr>
        <p:txBody>
          <a:bodyPr wrap="square" rtlCol="0">
            <a:spAutoFit/>
          </a:bodyPr>
          <a:lstStyle>
            <a:defPPr>
              <a:defRPr lang="en-US"/>
            </a:defPPr>
            <a:lvl1pPr>
              <a:defRPr sz="1100">
                <a:solidFill>
                  <a:schemeClr val="tx1">
                    <a:lumMod val="50000"/>
                    <a:lumOff val="50000"/>
                  </a:schemeClr>
                </a:solidFill>
                <a:latin typeface="+mj-lt"/>
              </a:defRPr>
            </a:lvl1pPr>
          </a:lstStyle>
          <a:p>
            <a:pPr algn="ctr"/>
            <a:endParaRPr lang="en-US" dirty="0">
              <a:solidFill>
                <a:schemeClr val="bg1">
                  <a:lumMod val="50000"/>
                </a:schemeClr>
              </a:solidFill>
              <a:latin typeface="+mn-lt"/>
              <a:cs typeface="+mn-ea"/>
              <a:sym typeface="+mn-lt"/>
            </a:endParaRPr>
          </a:p>
        </p:txBody>
      </p:sp>
      <p:sp>
        <p:nvSpPr>
          <p:cNvPr id="21" name="TextBox 20"/>
          <p:cNvSpPr txBox="1"/>
          <p:nvPr/>
        </p:nvSpPr>
        <p:spPr>
          <a:xfrm>
            <a:off x="1328645" y="5062063"/>
            <a:ext cx="1924423" cy="1015663"/>
          </a:xfrm>
          <a:prstGeom prst="rect">
            <a:avLst/>
          </a:prstGeom>
          <a:noFill/>
          <a:ln>
            <a:noFill/>
          </a:ln>
        </p:spPr>
        <p:txBody>
          <a:bodyPr wrap="square" rtlCol="0">
            <a:spAutoFit/>
          </a:bodyPr>
          <a:lstStyle/>
          <a:p>
            <a:pPr algn="ctr" rtl="1"/>
            <a:r>
              <a:rPr lang="zh-CN" altLang="zh-CN" sz="2000" dirty="0"/>
              <a:t>计算软件工程项目实际达产年限</a:t>
            </a:r>
            <a:endParaRPr lang="en-US" sz="2000" b="1" dirty="0">
              <a:solidFill>
                <a:schemeClr val="accent1"/>
              </a:solidFill>
              <a:cs typeface="+mn-ea"/>
              <a:sym typeface="+mn-lt"/>
            </a:endParaRPr>
          </a:p>
        </p:txBody>
      </p:sp>
      <p:sp>
        <p:nvSpPr>
          <p:cNvPr id="22" name="TextBox 21"/>
          <p:cNvSpPr txBox="1"/>
          <p:nvPr/>
        </p:nvSpPr>
        <p:spPr>
          <a:xfrm>
            <a:off x="3345907" y="5327353"/>
            <a:ext cx="1712102" cy="261610"/>
          </a:xfrm>
          <a:prstGeom prst="rect">
            <a:avLst/>
          </a:prstGeom>
          <a:noFill/>
          <a:ln>
            <a:noFill/>
          </a:ln>
        </p:spPr>
        <p:txBody>
          <a:bodyPr wrap="square" rtlCol="0">
            <a:spAutoFit/>
          </a:bodyPr>
          <a:lstStyle>
            <a:defPPr>
              <a:defRPr lang="en-US"/>
            </a:defPPr>
            <a:lvl1pPr>
              <a:defRPr sz="1100">
                <a:solidFill>
                  <a:schemeClr val="tx1">
                    <a:lumMod val="50000"/>
                    <a:lumOff val="50000"/>
                  </a:schemeClr>
                </a:solidFill>
                <a:latin typeface="+mj-lt"/>
              </a:defRPr>
            </a:lvl1pPr>
          </a:lstStyle>
          <a:p>
            <a:pPr algn="ctr"/>
            <a:endParaRPr lang="en-US" dirty="0">
              <a:solidFill>
                <a:schemeClr val="bg1">
                  <a:lumMod val="50000"/>
                </a:schemeClr>
              </a:solidFill>
              <a:latin typeface="+mn-lt"/>
              <a:cs typeface="+mn-ea"/>
              <a:sym typeface="+mn-lt"/>
            </a:endParaRPr>
          </a:p>
        </p:txBody>
      </p:sp>
      <p:sp>
        <p:nvSpPr>
          <p:cNvPr id="23" name="TextBox 22"/>
          <p:cNvSpPr txBox="1"/>
          <p:nvPr/>
        </p:nvSpPr>
        <p:spPr>
          <a:xfrm>
            <a:off x="3239746" y="5062063"/>
            <a:ext cx="1924423" cy="1323439"/>
          </a:xfrm>
          <a:prstGeom prst="rect">
            <a:avLst/>
          </a:prstGeom>
          <a:noFill/>
          <a:ln>
            <a:noFill/>
          </a:ln>
        </p:spPr>
        <p:txBody>
          <a:bodyPr wrap="square" rtlCol="0">
            <a:spAutoFit/>
          </a:bodyPr>
          <a:lstStyle/>
          <a:p>
            <a:pPr algn="ctr"/>
            <a:r>
              <a:rPr lang="zh-CN" altLang="zh-CN" sz="2000" dirty="0"/>
              <a:t>计算软件工程项目实际达产年限的变化情况</a:t>
            </a:r>
            <a:endParaRPr lang="en-US" sz="2000" b="1" dirty="0">
              <a:solidFill>
                <a:schemeClr val="accent2"/>
              </a:solidFill>
              <a:cs typeface="+mn-ea"/>
              <a:sym typeface="+mn-lt"/>
            </a:endParaRPr>
          </a:p>
        </p:txBody>
      </p:sp>
      <p:sp>
        <p:nvSpPr>
          <p:cNvPr id="24" name="TextBox 23"/>
          <p:cNvSpPr txBox="1"/>
          <p:nvPr/>
        </p:nvSpPr>
        <p:spPr>
          <a:xfrm>
            <a:off x="5295900" y="5327353"/>
            <a:ext cx="1712102" cy="261610"/>
          </a:xfrm>
          <a:prstGeom prst="rect">
            <a:avLst/>
          </a:prstGeom>
          <a:noFill/>
          <a:ln>
            <a:noFill/>
          </a:ln>
        </p:spPr>
        <p:txBody>
          <a:bodyPr wrap="square" rtlCol="0">
            <a:spAutoFit/>
          </a:bodyPr>
          <a:lstStyle>
            <a:defPPr>
              <a:defRPr lang="en-US"/>
            </a:defPPr>
            <a:lvl1pPr>
              <a:defRPr sz="1100">
                <a:solidFill>
                  <a:schemeClr val="tx1">
                    <a:lumMod val="50000"/>
                    <a:lumOff val="50000"/>
                  </a:schemeClr>
                </a:solidFill>
                <a:latin typeface="+mj-lt"/>
              </a:defRPr>
            </a:lvl1pPr>
          </a:lstStyle>
          <a:p>
            <a:pPr algn="ctr"/>
            <a:endParaRPr lang="en-US" dirty="0">
              <a:solidFill>
                <a:schemeClr val="bg1">
                  <a:lumMod val="50000"/>
                </a:schemeClr>
              </a:solidFill>
              <a:latin typeface="+mn-lt"/>
              <a:cs typeface="+mn-ea"/>
              <a:sym typeface="+mn-lt"/>
            </a:endParaRPr>
          </a:p>
        </p:txBody>
      </p:sp>
      <p:sp>
        <p:nvSpPr>
          <p:cNvPr id="25" name="TextBox 24"/>
          <p:cNvSpPr txBox="1"/>
          <p:nvPr/>
        </p:nvSpPr>
        <p:spPr>
          <a:xfrm>
            <a:off x="5189739" y="5062063"/>
            <a:ext cx="1924423" cy="1323439"/>
          </a:xfrm>
          <a:prstGeom prst="rect">
            <a:avLst/>
          </a:prstGeom>
          <a:noFill/>
          <a:ln>
            <a:noFill/>
          </a:ln>
        </p:spPr>
        <p:txBody>
          <a:bodyPr wrap="square" rtlCol="0">
            <a:spAutoFit/>
          </a:bodyPr>
          <a:lstStyle/>
          <a:p>
            <a:pPr algn="ctr"/>
            <a:r>
              <a:rPr lang="zh-CN" altLang="zh-CN" sz="2000" dirty="0"/>
              <a:t>查找实际达产年限和设计达产年限相比发生变化的原因</a:t>
            </a:r>
            <a:endParaRPr lang="en-US" sz="2000" b="1" dirty="0">
              <a:solidFill>
                <a:schemeClr val="accent4"/>
              </a:solidFill>
              <a:cs typeface="+mn-ea"/>
              <a:sym typeface="+mn-lt"/>
            </a:endParaRPr>
          </a:p>
        </p:txBody>
      </p:sp>
      <p:sp>
        <p:nvSpPr>
          <p:cNvPr id="26" name="TextBox 25"/>
          <p:cNvSpPr txBox="1"/>
          <p:nvPr/>
        </p:nvSpPr>
        <p:spPr>
          <a:xfrm>
            <a:off x="7191746" y="5327353"/>
            <a:ext cx="1712102" cy="261610"/>
          </a:xfrm>
          <a:prstGeom prst="rect">
            <a:avLst/>
          </a:prstGeom>
          <a:noFill/>
          <a:ln>
            <a:noFill/>
          </a:ln>
        </p:spPr>
        <p:txBody>
          <a:bodyPr wrap="square" rtlCol="0">
            <a:spAutoFit/>
          </a:bodyPr>
          <a:lstStyle>
            <a:defPPr>
              <a:defRPr lang="en-US"/>
            </a:defPPr>
            <a:lvl1pPr>
              <a:defRPr sz="1100">
                <a:solidFill>
                  <a:schemeClr val="tx1">
                    <a:lumMod val="50000"/>
                    <a:lumOff val="50000"/>
                  </a:schemeClr>
                </a:solidFill>
                <a:latin typeface="+mj-lt"/>
              </a:defRPr>
            </a:lvl1pPr>
          </a:lstStyle>
          <a:p>
            <a:pPr algn="ctr"/>
            <a:endParaRPr lang="en-US" dirty="0">
              <a:solidFill>
                <a:schemeClr val="bg1">
                  <a:lumMod val="50000"/>
                </a:schemeClr>
              </a:solidFill>
              <a:latin typeface="+mn-lt"/>
              <a:cs typeface="+mn-ea"/>
              <a:sym typeface="+mn-lt"/>
            </a:endParaRPr>
          </a:p>
        </p:txBody>
      </p:sp>
      <p:sp>
        <p:nvSpPr>
          <p:cNvPr id="27" name="TextBox 26"/>
          <p:cNvSpPr txBox="1"/>
          <p:nvPr/>
        </p:nvSpPr>
        <p:spPr>
          <a:xfrm>
            <a:off x="7085585" y="5062063"/>
            <a:ext cx="1924423" cy="1323439"/>
          </a:xfrm>
          <a:prstGeom prst="rect">
            <a:avLst/>
          </a:prstGeom>
          <a:noFill/>
          <a:ln>
            <a:noFill/>
          </a:ln>
        </p:spPr>
        <p:txBody>
          <a:bodyPr wrap="square" rtlCol="0">
            <a:spAutoFit/>
          </a:bodyPr>
          <a:lstStyle/>
          <a:p>
            <a:pPr algn="ctr"/>
            <a:r>
              <a:rPr lang="zh-CN" altLang="zh-CN" sz="2000" dirty="0"/>
              <a:t>分析并计算项目达产年限变化所带来的实际效益或损失</a:t>
            </a:r>
            <a:endParaRPr lang="en-US" sz="2000" b="1" dirty="0">
              <a:solidFill>
                <a:schemeClr val="accent5"/>
              </a:solidFill>
              <a:cs typeface="+mn-ea"/>
              <a:sym typeface="+mn-lt"/>
            </a:endParaRPr>
          </a:p>
        </p:txBody>
      </p:sp>
      <p:sp>
        <p:nvSpPr>
          <p:cNvPr id="28" name="TextBox 27"/>
          <p:cNvSpPr txBox="1"/>
          <p:nvPr/>
        </p:nvSpPr>
        <p:spPr>
          <a:xfrm>
            <a:off x="9092206" y="5327353"/>
            <a:ext cx="1712102" cy="261610"/>
          </a:xfrm>
          <a:prstGeom prst="rect">
            <a:avLst/>
          </a:prstGeom>
          <a:noFill/>
          <a:ln>
            <a:noFill/>
          </a:ln>
        </p:spPr>
        <p:txBody>
          <a:bodyPr wrap="square" rtlCol="0">
            <a:spAutoFit/>
          </a:bodyPr>
          <a:lstStyle>
            <a:defPPr>
              <a:defRPr lang="en-US"/>
            </a:defPPr>
            <a:lvl1pPr>
              <a:defRPr sz="1100">
                <a:solidFill>
                  <a:schemeClr val="tx1">
                    <a:lumMod val="50000"/>
                    <a:lumOff val="50000"/>
                  </a:schemeClr>
                </a:solidFill>
                <a:latin typeface="+mj-lt"/>
              </a:defRPr>
            </a:lvl1pPr>
          </a:lstStyle>
          <a:p>
            <a:pPr algn="ctr"/>
            <a:endParaRPr lang="en-US" dirty="0">
              <a:solidFill>
                <a:schemeClr val="bg1">
                  <a:lumMod val="50000"/>
                </a:schemeClr>
              </a:solidFill>
              <a:latin typeface="+mn-lt"/>
              <a:cs typeface="+mn-ea"/>
              <a:sym typeface="+mn-lt"/>
            </a:endParaRPr>
          </a:p>
        </p:txBody>
      </p:sp>
      <p:sp>
        <p:nvSpPr>
          <p:cNvPr id="29" name="TextBox 28"/>
          <p:cNvSpPr txBox="1"/>
          <p:nvPr/>
        </p:nvSpPr>
        <p:spPr>
          <a:xfrm>
            <a:off x="8986045" y="5062063"/>
            <a:ext cx="1924423" cy="1323439"/>
          </a:xfrm>
          <a:prstGeom prst="rect">
            <a:avLst/>
          </a:prstGeom>
          <a:noFill/>
          <a:ln>
            <a:noFill/>
          </a:ln>
        </p:spPr>
        <p:txBody>
          <a:bodyPr wrap="square" rtlCol="0">
            <a:spAutoFit/>
          </a:bodyPr>
          <a:lstStyle/>
          <a:p>
            <a:pPr algn="ctr"/>
            <a:r>
              <a:rPr lang="zh-CN" altLang="zh-CN" sz="2000" dirty="0"/>
              <a:t>分析项目达产年限评价的结论，制定可行的对策与措施</a:t>
            </a:r>
            <a:endParaRPr lang="en-US" sz="2000" b="1" dirty="0">
              <a:solidFill>
                <a:schemeClr val="accent6"/>
              </a:solidFill>
              <a:cs typeface="+mn-ea"/>
              <a:sym typeface="+mn-lt"/>
            </a:endParaRPr>
          </a:p>
        </p:txBody>
      </p:sp>
      <p:sp>
        <p:nvSpPr>
          <p:cNvPr id="30" name="TextBox 29"/>
          <p:cNvSpPr txBox="1"/>
          <p:nvPr/>
        </p:nvSpPr>
        <p:spPr>
          <a:xfrm>
            <a:off x="1844261" y="3980416"/>
            <a:ext cx="893190" cy="707886"/>
          </a:xfrm>
          <a:prstGeom prst="rect">
            <a:avLst/>
          </a:prstGeom>
          <a:noFill/>
        </p:spPr>
        <p:txBody>
          <a:bodyPr wrap="square" rtlCol="0">
            <a:spAutoFit/>
          </a:bodyPr>
          <a:lstStyle/>
          <a:p>
            <a:pPr algn="ctr"/>
            <a:r>
              <a:rPr lang="en-US" sz="4000" dirty="0">
                <a:solidFill>
                  <a:schemeClr val="accent1"/>
                </a:solidFill>
                <a:cs typeface="+mn-ea"/>
                <a:sym typeface="+mn-lt"/>
              </a:rPr>
              <a:t></a:t>
            </a:r>
          </a:p>
        </p:txBody>
      </p:sp>
      <p:sp>
        <p:nvSpPr>
          <p:cNvPr id="31" name="TextBox 30"/>
          <p:cNvSpPr txBox="1"/>
          <p:nvPr/>
        </p:nvSpPr>
        <p:spPr>
          <a:xfrm>
            <a:off x="3768683" y="3980416"/>
            <a:ext cx="893190" cy="707886"/>
          </a:xfrm>
          <a:prstGeom prst="rect">
            <a:avLst/>
          </a:prstGeom>
          <a:noFill/>
        </p:spPr>
        <p:txBody>
          <a:bodyPr wrap="square" rtlCol="0">
            <a:spAutoFit/>
          </a:bodyPr>
          <a:lstStyle/>
          <a:p>
            <a:pPr algn="ctr"/>
            <a:r>
              <a:rPr lang="en-US" sz="4000" dirty="0">
                <a:solidFill>
                  <a:schemeClr val="accent3"/>
                </a:solidFill>
                <a:cs typeface="+mn-ea"/>
                <a:sym typeface="+mn-lt"/>
              </a:rPr>
              <a:t></a:t>
            </a:r>
          </a:p>
        </p:txBody>
      </p:sp>
      <p:sp>
        <p:nvSpPr>
          <p:cNvPr id="32" name="TextBox 31"/>
          <p:cNvSpPr txBox="1"/>
          <p:nvPr/>
        </p:nvSpPr>
        <p:spPr>
          <a:xfrm>
            <a:off x="5685485" y="3980416"/>
            <a:ext cx="893190" cy="707886"/>
          </a:xfrm>
          <a:prstGeom prst="rect">
            <a:avLst/>
          </a:prstGeom>
          <a:noFill/>
        </p:spPr>
        <p:txBody>
          <a:bodyPr wrap="square" rtlCol="0">
            <a:spAutoFit/>
          </a:bodyPr>
          <a:lstStyle/>
          <a:p>
            <a:pPr algn="ctr"/>
            <a:r>
              <a:rPr lang="en-US" sz="4000" dirty="0">
                <a:solidFill>
                  <a:schemeClr val="accent4"/>
                </a:solidFill>
                <a:cs typeface="+mn-ea"/>
                <a:sym typeface="+mn-lt"/>
              </a:rPr>
              <a:t></a:t>
            </a:r>
          </a:p>
        </p:txBody>
      </p:sp>
      <p:sp>
        <p:nvSpPr>
          <p:cNvPr id="33" name="TextBox 32"/>
          <p:cNvSpPr txBox="1"/>
          <p:nvPr/>
        </p:nvSpPr>
        <p:spPr>
          <a:xfrm>
            <a:off x="7579427" y="3980416"/>
            <a:ext cx="893190" cy="707886"/>
          </a:xfrm>
          <a:prstGeom prst="rect">
            <a:avLst/>
          </a:prstGeom>
          <a:noFill/>
        </p:spPr>
        <p:txBody>
          <a:bodyPr wrap="square" rtlCol="0">
            <a:spAutoFit/>
          </a:bodyPr>
          <a:lstStyle/>
          <a:p>
            <a:pPr algn="ctr"/>
            <a:r>
              <a:rPr lang="en-US" sz="4000" dirty="0">
                <a:solidFill>
                  <a:schemeClr val="accent5"/>
                </a:solidFill>
                <a:cs typeface="+mn-ea"/>
                <a:sym typeface="+mn-lt"/>
              </a:rPr>
              <a:t></a:t>
            </a:r>
          </a:p>
        </p:txBody>
      </p:sp>
      <p:sp>
        <p:nvSpPr>
          <p:cNvPr id="34" name="TextBox 33"/>
          <p:cNvSpPr txBox="1"/>
          <p:nvPr/>
        </p:nvSpPr>
        <p:spPr>
          <a:xfrm>
            <a:off x="9480982" y="3980416"/>
            <a:ext cx="893190" cy="707886"/>
          </a:xfrm>
          <a:prstGeom prst="rect">
            <a:avLst/>
          </a:prstGeom>
          <a:noFill/>
        </p:spPr>
        <p:txBody>
          <a:bodyPr wrap="square" rtlCol="0">
            <a:spAutoFit/>
          </a:bodyPr>
          <a:lstStyle/>
          <a:p>
            <a:pPr algn="ctr"/>
            <a:r>
              <a:rPr lang="en-US" sz="4000" dirty="0">
                <a:solidFill>
                  <a:schemeClr val="accent6"/>
                </a:solidFill>
                <a:cs typeface="+mn-ea"/>
                <a:sym typeface="+mn-lt"/>
              </a:rPr>
              <a:t></a:t>
            </a:r>
          </a:p>
        </p:txBody>
      </p:sp>
      <p:sp>
        <p:nvSpPr>
          <p:cNvPr id="35" name="灯片编号占位符 34">
            <a:extLst>
              <a:ext uri="{FF2B5EF4-FFF2-40B4-BE49-F238E27FC236}">
                <a16:creationId xmlns:a16="http://schemas.microsoft.com/office/drawing/2014/main" id="{A711CCFE-A847-4DFA-98CA-5E19AEAEF2D8}"/>
              </a:ext>
            </a:extLst>
          </p:cNvPr>
          <p:cNvSpPr>
            <a:spLocks noGrp="1"/>
          </p:cNvSpPr>
          <p:nvPr>
            <p:ph type="sldNum" sz="quarter" idx="12"/>
          </p:nvPr>
        </p:nvSpPr>
        <p:spPr/>
        <p:txBody>
          <a:bodyPr/>
          <a:lstStyle/>
          <a:p>
            <a:fld id="{B6F15528-21DE-4FAA-801E-634DDDAF4B2B}" type="slidenum">
              <a:rPr lang="en-US" smtClean="0"/>
              <a:t>665</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nodePh="1">
                                  <p:stCondLst>
                                    <p:cond delay="0"/>
                                  </p:stCondLst>
                                  <p:endCondLst>
                                    <p:cond evt="begin" delay="0">
                                      <p:tn val="14"/>
                                    </p:cond>
                                  </p:end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grpId="0" nodeType="withEffect" nodePh="1">
                                  <p:stCondLst>
                                    <p:cond delay="0"/>
                                  </p:stCondLst>
                                  <p:endCondLst>
                                    <p:cond evt="begin" delay="0">
                                      <p:tn val="33"/>
                                    </p:cond>
                                  </p:end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childTnLst>
                          </p:cTn>
                        </p:par>
                        <p:par>
                          <p:cTn id="42" fill="hold">
                            <p:stCondLst>
                              <p:cond delay="1000"/>
                            </p:stCondLst>
                            <p:childTnLst>
                              <p:par>
                                <p:cTn id="43" presetID="10" presetClass="entr" presetSubtype="0" fill="hold" grpId="0" nodeType="after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par>
                                <p:cTn id="52" presetID="10" presetClass="entr" presetSubtype="0" fill="hold" grpId="0" nodeType="withEffect" nodePh="1">
                                  <p:stCondLst>
                                    <p:cond delay="0"/>
                                  </p:stCondLst>
                                  <p:endCondLst>
                                    <p:cond evt="begin" delay="0">
                                      <p:tn val="52"/>
                                    </p:cond>
                                  </p:end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childTnLst>
                          </p:cTn>
                        </p:par>
                        <p:par>
                          <p:cTn id="61" fill="hold">
                            <p:stCondLst>
                              <p:cond delay="1500"/>
                            </p:stCondLst>
                            <p:childTnLst>
                              <p:par>
                                <p:cTn id="62" presetID="10" presetClass="entr" presetSubtype="0" fill="hold" grpId="0" nodeType="after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fade">
                                      <p:cBhvr>
                                        <p:cTn id="64" dur="500"/>
                                        <p:tgtEl>
                                          <p:spTgt spid="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500"/>
                                        <p:tgtEl>
                                          <p:spTgt spid="1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fade">
                                      <p:cBhvr>
                                        <p:cTn id="70" dur="500"/>
                                        <p:tgtEl>
                                          <p:spTgt spid="18"/>
                                        </p:tgtEl>
                                      </p:cBhvr>
                                    </p:animEffect>
                                  </p:childTnLst>
                                </p:cTn>
                              </p:par>
                              <p:par>
                                <p:cTn id="71" presetID="10" presetClass="entr" presetSubtype="0" fill="hold" grpId="0" nodeType="withEffect" nodePh="1">
                                  <p:stCondLst>
                                    <p:cond delay="0"/>
                                  </p:stCondLst>
                                  <p:endCondLst>
                                    <p:cond evt="begin" delay="0">
                                      <p:tn val="71"/>
                                    </p:cond>
                                  </p:endCondLst>
                                  <p:childTnLst>
                                    <p:set>
                                      <p:cBhvr>
                                        <p:cTn id="72" dur="1" fill="hold">
                                          <p:stCondLst>
                                            <p:cond delay="0"/>
                                          </p:stCondLst>
                                        </p:cTn>
                                        <p:tgtEl>
                                          <p:spTgt spid="26"/>
                                        </p:tgtEl>
                                        <p:attrNameLst>
                                          <p:attrName>style.visibility</p:attrName>
                                        </p:attrNameLst>
                                      </p:cBhvr>
                                      <p:to>
                                        <p:strVal val="visible"/>
                                      </p:to>
                                    </p:set>
                                    <p:animEffect transition="in" filter="fade">
                                      <p:cBhvr>
                                        <p:cTn id="73" dur="500"/>
                                        <p:tgtEl>
                                          <p:spTgt spid="2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fade">
                                      <p:cBhvr>
                                        <p:cTn id="76" dur="500"/>
                                        <p:tgtEl>
                                          <p:spTgt spid="2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500"/>
                                        <p:tgtEl>
                                          <p:spTgt spid="3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9"/>
                                        </p:tgtEl>
                                        <p:attrNameLst>
                                          <p:attrName>style.visibility</p:attrName>
                                        </p:attrNameLst>
                                      </p:cBhvr>
                                      <p:to>
                                        <p:strVal val="visible"/>
                                      </p:to>
                                    </p:set>
                                    <p:animEffect transition="in" filter="fade">
                                      <p:cBhvr>
                                        <p:cTn id="83" dur="500"/>
                                        <p:tgtEl>
                                          <p:spTgt spid="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fade">
                                      <p:cBhvr>
                                        <p:cTn id="86" dur="500"/>
                                        <p:tgtEl>
                                          <p:spTgt spid="15"/>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9"/>
                                        </p:tgtEl>
                                        <p:attrNameLst>
                                          <p:attrName>style.visibility</p:attrName>
                                        </p:attrNameLst>
                                      </p:cBhvr>
                                      <p:to>
                                        <p:strVal val="visible"/>
                                      </p:to>
                                    </p:set>
                                    <p:animEffect transition="in" filter="fade">
                                      <p:cBhvr>
                                        <p:cTn id="89" dur="500"/>
                                        <p:tgtEl>
                                          <p:spTgt spid="19"/>
                                        </p:tgtEl>
                                      </p:cBhvr>
                                    </p:animEffect>
                                  </p:childTnLst>
                                </p:cTn>
                              </p:par>
                              <p:par>
                                <p:cTn id="90" presetID="10" presetClass="entr" presetSubtype="0" fill="hold" grpId="0" nodeType="withEffect" nodePh="1">
                                  <p:stCondLst>
                                    <p:cond delay="0"/>
                                  </p:stCondLst>
                                  <p:endCondLst>
                                    <p:cond evt="begin" delay="0">
                                      <p:tn val="90"/>
                                    </p:cond>
                                  </p:endCondLst>
                                  <p:childTnLst>
                                    <p:set>
                                      <p:cBhvr>
                                        <p:cTn id="91" dur="1" fill="hold">
                                          <p:stCondLst>
                                            <p:cond delay="0"/>
                                          </p:stCondLst>
                                        </p:cTn>
                                        <p:tgtEl>
                                          <p:spTgt spid="28"/>
                                        </p:tgtEl>
                                        <p:attrNameLst>
                                          <p:attrName>style.visibility</p:attrName>
                                        </p:attrNameLst>
                                      </p:cBhvr>
                                      <p:to>
                                        <p:strVal val="visible"/>
                                      </p:to>
                                    </p:set>
                                    <p:animEffect transition="in" filter="fade">
                                      <p:cBhvr>
                                        <p:cTn id="92" dur="500"/>
                                        <p:tgtEl>
                                          <p:spTgt spid="28"/>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9"/>
                                        </p:tgtEl>
                                        <p:attrNameLst>
                                          <p:attrName>style.visibility</p:attrName>
                                        </p:attrNameLst>
                                      </p:cBhvr>
                                      <p:to>
                                        <p:strVal val="visible"/>
                                      </p:to>
                                    </p:set>
                                    <p:animEffect transition="in" filter="fade">
                                      <p:cBhvr>
                                        <p:cTn id="95" dur="500"/>
                                        <p:tgtEl>
                                          <p:spTgt spid="2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4"/>
                                        </p:tgtEl>
                                        <p:attrNameLst>
                                          <p:attrName>style.visibility</p:attrName>
                                        </p:attrNameLst>
                                      </p:cBhvr>
                                      <p:to>
                                        <p:strVal val="visible"/>
                                      </p:to>
                                    </p:set>
                                    <p:animEffect transition="in" filter="fade">
                                      <p:cBhvr>
                                        <p:cTn id="9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P spid="9" grpId="0" bldLvl="0" animBg="1"/>
      <p:bldP spid="10" grpId="0" bldLvl="0" animBg="1"/>
      <p:bldP spid="11" grpId="0"/>
      <p:bldP spid="12" grpId="0" bldLvl="0" animBg="1"/>
      <p:bldP spid="13" grpId="0" bldLvl="0" animBg="1"/>
      <p:bldP spid="14" grpId="0" bldLvl="0" animBg="1"/>
      <p:bldP spid="15" grpId="0" bldLvl="0" animBg="1"/>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Lst>
  </p:timing>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4699" y="352424"/>
            <a:ext cx="5934075" cy="429419"/>
          </a:xfrm>
        </p:spPr>
        <p:txBody>
          <a:bodyPr/>
          <a:lstStyle/>
          <a:p>
            <a:r>
              <a:rPr lang="en-US" altLang="zh-CN" dirty="0"/>
              <a:t>9.3.2 </a:t>
            </a:r>
            <a:r>
              <a:rPr lang="zh-CN" altLang="zh-CN" dirty="0"/>
              <a:t>软件工程项目营运后评价的内容与方法</a:t>
            </a:r>
            <a:endParaRPr lang="zh-CN" altLang="en-US" dirty="0"/>
          </a:p>
        </p:txBody>
      </p:sp>
      <p:sp>
        <p:nvSpPr>
          <p:cNvPr id="4" name="TextBox 3"/>
          <p:cNvSpPr txBox="1"/>
          <p:nvPr/>
        </p:nvSpPr>
        <p:spPr>
          <a:xfrm>
            <a:off x="1146175" y="1250914"/>
            <a:ext cx="9144000" cy="461665"/>
          </a:xfrm>
          <a:prstGeom prst="rect">
            <a:avLst/>
          </a:prstGeom>
          <a:noFill/>
        </p:spPr>
        <p:txBody>
          <a:bodyPr wrap="square" rtlCol="0">
            <a:spAutoFit/>
          </a:bodyPr>
          <a:lstStyle/>
          <a:p>
            <a:r>
              <a:rPr lang="zh-CN" altLang="en-US" b="1" dirty="0"/>
              <a:t>（</a:t>
            </a:r>
            <a:r>
              <a:rPr lang="en-US" altLang="zh-CN" b="1" dirty="0"/>
              <a:t>4</a:t>
            </a:r>
            <a:r>
              <a:rPr lang="zh-CN" altLang="en-US" b="1" dirty="0"/>
              <a:t>）</a:t>
            </a:r>
            <a:r>
              <a:rPr lang="zh-CN" altLang="zh-CN" b="1" dirty="0"/>
              <a:t>软件项目产品生产成本的评价</a:t>
            </a:r>
            <a:endParaRPr lang="zh-CN" altLang="en-US" b="1" dirty="0"/>
          </a:p>
        </p:txBody>
      </p:sp>
      <p:sp>
        <p:nvSpPr>
          <p:cNvPr id="3" name="TextBox 2"/>
          <p:cNvSpPr txBox="1"/>
          <p:nvPr/>
        </p:nvSpPr>
        <p:spPr>
          <a:xfrm>
            <a:off x="688975" y="1905794"/>
            <a:ext cx="10744200" cy="3885936"/>
          </a:xfrm>
          <a:prstGeom prst="rect">
            <a:avLst/>
          </a:prstGeom>
          <a:noFill/>
        </p:spPr>
        <p:txBody>
          <a:bodyPr wrap="square" rtlCol="0">
            <a:spAutoFit/>
          </a:bodyPr>
          <a:lstStyle/>
          <a:p>
            <a:pPr marL="952500" lvl="1" indent="-342900">
              <a:lnSpc>
                <a:spcPct val="130000"/>
              </a:lnSpc>
              <a:buFont typeface="Wingdings" panose="05000000000000000000" pitchFamily="2" charset="2"/>
              <a:buChar char="Ø"/>
            </a:pPr>
            <a:r>
              <a:rPr lang="zh-CN" altLang="zh-CN" dirty="0"/>
              <a:t>计算软件工程项目实际软件产品的生产成本，包括生产总成本与单位生产成本</a:t>
            </a:r>
            <a:endParaRPr lang="en-US" altLang="zh-CN" dirty="0"/>
          </a:p>
          <a:p>
            <a:pPr marL="952500" lvl="1" indent="-342900">
              <a:lnSpc>
                <a:spcPct val="130000"/>
              </a:lnSpc>
              <a:buFont typeface="Wingdings" panose="05000000000000000000" pitchFamily="2" charset="2"/>
              <a:buChar char="Ø"/>
            </a:pPr>
            <a:r>
              <a:rPr lang="zh-CN" altLang="zh-CN" dirty="0"/>
              <a:t>分析软件产品总成本的构成及其变化情况</a:t>
            </a:r>
            <a:endParaRPr lang="zh-CN" altLang="zh-CN" sz="1800" dirty="0"/>
          </a:p>
          <a:p>
            <a:pPr marL="952500" lvl="1" indent="-342900">
              <a:lnSpc>
                <a:spcPct val="130000"/>
              </a:lnSpc>
              <a:buFont typeface="Wingdings" panose="05000000000000000000" pitchFamily="2" charset="2"/>
              <a:buChar char="Ø"/>
            </a:pPr>
            <a:r>
              <a:rPr lang="zh-CN" altLang="zh-CN" dirty="0"/>
              <a:t>分析软件产品实际单位生产成本的构成及其变化情况</a:t>
            </a:r>
            <a:endParaRPr lang="zh-CN" altLang="zh-CN" sz="1800" dirty="0"/>
          </a:p>
          <a:p>
            <a:pPr marL="952500" lvl="1" indent="-342900">
              <a:lnSpc>
                <a:spcPct val="130000"/>
              </a:lnSpc>
              <a:buFont typeface="Wingdings" panose="05000000000000000000" pitchFamily="2" charset="2"/>
              <a:buChar char="Ø"/>
            </a:pPr>
            <a:r>
              <a:rPr lang="zh-CN" altLang="zh-CN" dirty="0"/>
              <a:t>与软件工程项目前评价或可行性研究中的预测成本进行比较，计算实际生产成本变化率并分析实际生产成本与预测成本的偏差及其产生的原因。</a:t>
            </a:r>
            <a:endParaRPr lang="en-US" altLang="zh-CN" sz="1800" dirty="0"/>
          </a:p>
          <a:p>
            <a:pPr marL="952500" lvl="1" indent="-342900">
              <a:lnSpc>
                <a:spcPct val="130000"/>
              </a:lnSpc>
              <a:buFont typeface="Wingdings" panose="05000000000000000000" pitchFamily="2" charset="2"/>
              <a:buChar char="Ø"/>
            </a:pPr>
            <a:r>
              <a:rPr lang="zh-CN" altLang="zh-CN" dirty="0"/>
              <a:t>分析软件工程项目实际生产成本发生变化对项目投资效益的影响程度，并提出降低软件工程项目实际生产成本的有效措施。</a:t>
            </a:r>
            <a:endParaRPr lang="zh-CN" altLang="en-US" dirty="0"/>
          </a:p>
        </p:txBody>
      </p:sp>
      <p:sp>
        <p:nvSpPr>
          <p:cNvPr id="5" name="矩形 4"/>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6" name="矩形 5"/>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7" name="组合 6"/>
          <p:cNvGrpSpPr/>
          <p:nvPr/>
        </p:nvGrpSpPr>
        <p:grpSpPr>
          <a:xfrm flipH="1">
            <a:off x="9757897" y="5702495"/>
            <a:ext cx="2284188" cy="1186758"/>
            <a:chOff x="-8805" y="5407865"/>
            <a:chExt cx="3213509" cy="1301644"/>
          </a:xfrm>
        </p:grpSpPr>
        <p:sp>
          <p:nvSpPr>
            <p:cNvPr id="8" name="矩形 7"/>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灯片编号占位符 17">
            <a:extLst>
              <a:ext uri="{FF2B5EF4-FFF2-40B4-BE49-F238E27FC236}">
                <a16:creationId xmlns:a16="http://schemas.microsoft.com/office/drawing/2014/main" id="{C2B11A88-6115-4A18-84D7-05F4E8CA3F66}"/>
              </a:ext>
            </a:extLst>
          </p:cNvPr>
          <p:cNvSpPr>
            <a:spLocks noGrp="1"/>
          </p:cNvSpPr>
          <p:nvPr>
            <p:ph type="sldNum" sz="quarter" idx="12"/>
          </p:nvPr>
        </p:nvSpPr>
        <p:spPr/>
        <p:txBody>
          <a:bodyPr/>
          <a:lstStyle/>
          <a:p>
            <a:fld id="{B6F15528-21DE-4FAA-801E-634DDDAF4B2B}" type="slidenum">
              <a:rPr lang="en-US" smtClean="0"/>
              <a:t>666</a:t>
            </a:fld>
            <a:endParaRPr lang="en-US" dirty="0"/>
          </a:p>
        </p:txBody>
      </p:sp>
    </p:spTree>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4360" y="333375"/>
            <a:ext cx="5934075" cy="429419"/>
          </a:xfrm>
        </p:spPr>
        <p:txBody>
          <a:bodyPr/>
          <a:lstStyle/>
          <a:p>
            <a:r>
              <a:rPr lang="en-US" altLang="zh-CN" dirty="0"/>
              <a:t>9.3.2 </a:t>
            </a:r>
            <a:r>
              <a:rPr lang="zh-CN" altLang="zh-CN" dirty="0"/>
              <a:t>软件工程项目营运后评价的内容与方法</a:t>
            </a:r>
            <a:endParaRPr lang="zh-CN" altLang="en-US" dirty="0"/>
          </a:p>
        </p:txBody>
      </p:sp>
      <p:sp>
        <p:nvSpPr>
          <p:cNvPr id="4" name="TextBox 3"/>
          <p:cNvSpPr txBox="1"/>
          <p:nvPr/>
        </p:nvSpPr>
        <p:spPr>
          <a:xfrm>
            <a:off x="1014265" y="1217761"/>
            <a:ext cx="9144000" cy="461665"/>
          </a:xfrm>
          <a:prstGeom prst="rect">
            <a:avLst/>
          </a:prstGeom>
          <a:noFill/>
        </p:spPr>
        <p:txBody>
          <a:bodyPr wrap="square" rtlCol="0">
            <a:spAutoFit/>
          </a:bodyPr>
          <a:lstStyle/>
          <a:p>
            <a:r>
              <a:rPr lang="zh-CN" altLang="en-US" b="1" dirty="0"/>
              <a:t>（</a:t>
            </a:r>
            <a:r>
              <a:rPr lang="en-US" altLang="zh-CN" b="1" dirty="0"/>
              <a:t>5</a:t>
            </a:r>
            <a:r>
              <a:rPr lang="zh-CN" altLang="en-US" b="1" dirty="0"/>
              <a:t>）</a:t>
            </a:r>
            <a:r>
              <a:rPr lang="zh-CN" altLang="zh-CN" b="1" dirty="0"/>
              <a:t>软件工程项目产品销售利润的评价</a:t>
            </a:r>
            <a:endParaRPr lang="zh-CN" altLang="en-US" b="1" dirty="0"/>
          </a:p>
        </p:txBody>
      </p:sp>
      <p:grpSp>
        <p:nvGrpSpPr>
          <p:cNvPr id="5" name="Group 9"/>
          <p:cNvGrpSpPr/>
          <p:nvPr/>
        </p:nvGrpSpPr>
        <p:grpSpPr bwMode="auto">
          <a:xfrm>
            <a:off x="770980" y="2244490"/>
            <a:ext cx="10609275" cy="3925319"/>
            <a:chOff x="-958254" y="0"/>
            <a:chExt cx="10958273" cy="3846801"/>
          </a:xfrm>
        </p:grpSpPr>
        <p:grpSp>
          <p:nvGrpSpPr>
            <p:cNvPr id="6" name="Group 10"/>
            <p:cNvGrpSpPr/>
            <p:nvPr/>
          </p:nvGrpSpPr>
          <p:grpSpPr bwMode="auto">
            <a:xfrm>
              <a:off x="-177184" y="0"/>
              <a:ext cx="9287383" cy="3846801"/>
              <a:chOff x="-189891" y="0"/>
              <a:chExt cx="6941063" cy="2874963"/>
            </a:xfrm>
          </p:grpSpPr>
          <p:sp>
            <p:nvSpPr>
              <p:cNvPr id="11" name="Freeform 104"/>
              <p:cNvSpPr>
                <a:spLocks noChangeArrowheads="1"/>
              </p:cNvSpPr>
              <p:nvPr/>
            </p:nvSpPr>
            <p:spPr bwMode="auto">
              <a:xfrm>
                <a:off x="3273425" y="1936750"/>
                <a:ext cx="863600" cy="938213"/>
              </a:xfrm>
              <a:custGeom>
                <a:avLst/>
                <a:gdLst>
                  <a:gd name="T0" fmla="*/ 0 w 876"/>
                  <a:gd name="T1" fmla="*/ 29138806 h 952"/>
                  <a:gd name="T2" fmla="*/ 0 w 876"/>
                  <a:gd name="T3" fmla="*/ 477871696 h 952"/>
                  <a:gd name="T4" fmla="*/ 851127092 w 876"/>
                  <a:gd name="T5" fmla="*/ 924662129 h 952"/>
                  <a:gd name="T6" fmla="*/ 691784020 w 876"/>
                  <a:gd name="T7" fmla="*/ 0 h 952"/>
                  <a:gd name="T8" fmla="*/ 367267589 w 876"/>
                  <a:gd name="T9" fmla="*/ 0 h 952"/>
                  <a:gd name="T10" fmla="*/ 410017760 w 876"/>
                  <a:gd name="T11" fmla="*/ 244763215 h 952"/>
                  <a:gd name="T12" fmla="*/ 0 w 876"/>
                  <a:gd name="T13" fmla="*/ 29138806 h 952"/>
                  <a:gd name="T14" fmla="*/ 0 60000 65536"/>
                  <a:gd name="T15" fmla="*/ 0 60000 65536"/>
                  <a:gd name="T16" fmla="*/ 0 60000 65536"/>
                  <a:gd name="T17" fmla="*/ 0 60000 65536"/>
                  <a:gd name="T18" fmla="*/ 0 60000 65536"/>
                  <a:gd name="T19" fmla="*/ 0 60000 65536"/>
                  <a:gd name="T20" fmla="*/ 0 60000 65536"/>
                  <a:gd name="T21" fmla="*/ 0 w 876"/>
                  <a:gd name="T22" fmla="*/ 0 h 952"/>
                  <a:gd name="T23" fmla="*/ 876 w 876"/>
                  <a:gd name="T24" fmla="*/ 952 h 9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6" h="952">
                    <a:moveTo>
                      <a:pt x="0" y="30"/>
                    </a:moveTo>
                    <a:lnTo>
                      <a:pt x="0" y="492"/>
                    </a:lnTo>
                    <a:lnTo>
                      <a:pt x="876" y="952"/>
                    </a:lnTo>
                    <a:lnTo>
                      <a:pt x="712" y="0"/>
                    </a:lnTo>
                    <a:lnTo>
                      <a:pt x="378" y="0"/>
                    </a:lnTo>
                    <a:lnTo>
                      <a:pt x="422" y="252"/>
                    </a:lnTo>
                    <a:lnTo>
                      <a:pt x="0" y="30"/>
                    </a:lnTo>
                    <a:close/>
                  </a:path>
                </a:pathLst>
              </a:custGeom>
              <a:solidFill>
                <a:srgbClr val="8AE0E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240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2" name="Freeform 105"/>
              <p:cNvSpPr>
                <a:spLocks noChangeArrowheads="1"/>
              </p:cNvSpPr>
              <p:nvPr/>
            </p:nvSpPr>
            <p:spPr bwMode="auto">
              <a:xfrm>
                <a:off x="3273425" y="1936750"/>
                <a:ext cx="863600" cy="938213"/>
              </a:xfrm>
              <a:custGeom>
                <a:avLst/>
                <a:gdLst>
                  <a:gd name="T0" fmla="*/ 0 w 876"/>
                  <a:gd name="T1" fmla="*/ 29138806 h 952"/>
                  <a:gd name="T2" fmla="*/ 0 w 876"/>
                  <a:gd name="T3" fmla="*/ 477871696 h 952"/>
                  <a:gd name="T4" fmla="*/ 851127092 w 876"/>
                  <a:gd name="T5" fmla="*/ 924662129 h 952"/>
                  <a:gd name="T6" fmla="*/ 691784020 w 876"/>
                  <a:gd name="T7" fmla="*/ 0 h 952"/>
                  <a:gd name="T8" fmla="*/ 367267589 w 876"/>
                  <a:gd name="T9" fmla="*/ 0 h 952"/>
                  <a:gd name="T10" fmla="*/ 410017760 w 876"/>
                  <a:gd name="T11" fmla="*/ 244763215 h 952"/>
                  <a:gd name="T12" fmla="*/ 0 w 876"/>
                  <a:gd name="T13" fmla="*/ 29138806 h 952"/>
                  <a:gd name="T14" fmla="*/ 0 60000 65536"/>
                  <a:gd name="T15" fmla="*/ 0 60000 65536"/>
                  <a:gd name="T16" fmla="*/ 0 60000 65536"/>
                  <a:gd name="T17" fmla="*/ 0 60000 65536"/>
                  <a:gd name="T18" fmla="*/ 0 60000 65536"/>
                  <a:gd name="T19" fmla="*/ 0 60000 65536"/>
                  <a:gd name="T20" fmla="*/ 0 60000 65536"/>
                  <a:gd name="T21" fmla="*/ 0 w 876"/>
                  <a:gd name="T22" fmla="*/ 0 h 952"/>
                  <a:gd name="T23" fmla="*/ 876 w 876"/>
                  <a:gd name="T24" fmla="*/ 952 h 9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6" h="952">
                    <a:moveTo>
                      <a:pt x="0" y="30"/>
                    </a:moveTo>
                    <a:lnTo>
                      <a:pt x="0" y="492"/>
                    </a:lnTo>
                    <a:lnTo>
                      <a:pt x="876" y="952"/>
                    </a:lnTo>
                    <a:lnTo>
                      <a:pt x="712" y="0"/>
                    </a:lnTo>
                    <a:lnTo>
                      <a:pt x="378" y="0"/>
                    </a:lnTo>
                    <a:lnTo>
                      <a:pt x="422" y="252"/>
                    </a:lnTo>
                    <a:lnTo>
                      <a:pt x="0" y="3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240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3" name="Freeform 106"/>
              <p:cNvSpPr>
                <a:spLocks noChangeArrowheads="1"/>
              </p:cNvSpPr>
              <p:nvPr/>
            </p:nvSpPr>
            <p:spPr bwMode="auto">
              <a:xfrm>
                <a:off x="2266950" y="1936750"/>
                <a:ext cx="866775" cy="938213"/>
              </a:xfrm>
              <a:custGeom>
                <a:avLst/>
                <a:gdLst>
                  <a:gd name="T0" fmla="*/ 854256123 w 878"/>
                  <a:gd name="T1" fmla="*/ 29138806 h 952"/>
                  <a:gd name="T2" fmla="*/ 443668360 w 878"/>
                  <a:gd name="T3" fmla="*/ 244763215 h 952"/>
                  <a:gd name="T4" fmla="*/ 484532161 w 878"/>
                  <a:gd name="T5" fmla="*/ 0 h 952"/>
                  <a:gd name="T6" fmla="*/ 159564590 w 878"/>
                  <a:gd name="T7" fmla="*/ 0 h 952"/>
                  <a:gd name="T8" fmla="*/ 0 w 878"/>
                  <a:gd name="T9" fmla="*/ 924662129 h 952"/>
                  <a:gd name="T10" fmla="*/ 854256123 w 878"/>
                  <a:gd name="T11" fmla="*/ 477871696 h 952"/>
                  <a:gd name="T12" fmla="*/ 854256123 w 878"/>
                  <a:gd name="T13" fmla="*/ 29138806 h 952"/>
                  <a:gd name="T14" fmla="*/ 0 60000 65536"/>
                  <a:gd name="T15" fmla="*/ 0 60000 65536"/>
                  <a:gd name="T16" fmla="*/ 0 60000 65536"/>
                  <a:gd name="T17" fmla="*/ 0 60000 65536"/>
                  <a:gd name="T18" fmla="*/ 0 60000 65536"/>
                  <a:gd name="T19" fmla="*/ 0 60000 65536"/>
                  <a:gd name="T20" fmla="*/ 0 60000 65536"/>
                  <a:gd name="T21" fmla="*/ 0 w 878"/>
                  <a:gd name="T22" fmla="*/ 0 h 952"/>
                  <a:gd name="T23" fmla="*/ 878 w 878"/>
                  <a:gd name="T24" fmla="*/ 952 h 9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8" h="952">
                    <a:moveTo>
                      <a:pt x="878" y="30"/>
                    </a:moveTo>
                    <a:lnTo>
                      <a:pt x="456" y="252"/>
                    </a:lnTo>
                    <a:lnTo>
                      <a:pt x="498" y="0"/>
                    </a:lnTo>
                    <a:lnTo>
                      <a:pt x="164" y="0"/>
                    </a:lnTo>
                    <a:lnTo>
                      <a:pt x="0" y="952"/>
                    </a:lnTo>
                    <a:lnTo>
                      <a:pt x="878" y="492"/>
                    </a:lnTo>
                    <a:lnTo>
                      <a:pt x="878" y="30"/>
                    </a:lnTo>
                    <a:close/>
                  </a:path>
                </a:pathLst>
              </a:custGeom>
              <a:solidFill>
                <a:srgbClr val="F9C4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240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4" name="Freeform 107"/>
              <p:cNvSpPr>
                <a:spLocks noChangeArrowheads="1"/>
              </p:cNvSpPr>
              <p:nvPr/>
            </p:nvSpPr>
            <p:spPr bwMode="auto">
              <a:xfrm>
                <a:off x="2266950" y="1936750"/>
                <a:ext cx="866775" cy="938213"/>
              </a:xfrm>
              <a:custGeom>
                <a:avLst/>
                <a:gdLst>
                  <a:gd name="T0" fmla="*/ 878 w 878"/>
                  <a:gd name="T1" fmla="*/ 30 h 952"/>
                  <a:gd name="T2" fmla="*/ 456 w 878"/>
                  <a:gd name="T3" fmla="*/ 252 h 952"/>
                  <a:gd name="T4" fmla="*/ 498 w 878"/>
                  <a:gd name="T5" fmla="*/ 0 h 952"/>
                  <a:gd name="T6" fmla="*/ 164 w 878"/>
                  <a:gd name="T7" fmla="*/ 0 h 952"/>
                  <a:gd name="T8" fmla="*/ 0 w 878"/>
                  <a:gd name="T9" fmla="*/ 952 h 952"/>
                  <a:gd name="T10" fmla="*/ 878 w 878"/>
                  <a:gd name="T11" fmla="*/ 492 h 952"/>
                  <a:gd name="T12" fmla="*/ 878 w 878"/>
                  <a:gd name="T13" fmla="*/ 30 h 952"/>
                  <a:gd name="T14" fmla="*/ 0 60000 65536"/>
                  <a:gd name="T15" fmla="*/ 0 60000 65536"/>
                  <a:gd name="T16" fmla="*/ 0 60000 65536"/>
                  <a:gd name="T17" fmla="*/ 0 60000 65536"/>
                  <a:gd name="T18" fmla="*/ 0 60000 65536"/>
                  <a:gd name="T19" fmla="*/ 0 60000 65536"/>
                  <a:gd name="T20" fmla="*/ 0 60000 65536"/>
                  <a:gd name="T21" fmla="*/ 0 w 878"/>
                  <a:gd name="T22" fmla="*/ 0 h 952"/>
                  <a:gd name="T23" fmla="*/ 878 w 878"/>
                  <a:gd name="T24" fmla="*/ 952 h 9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8" h="952">
                    <a:moveTo>
                      <a:pt x="878" y="30"/>
                    </a:moveTo>
                    <a:lnTo>
                      <a:pt x="456" y="252"/>
                    </a:lnTo>
                    <a:lnTo>
                      <a:pt x="498" y="0"/>
                    </a:lnTo>
                    <a:lnTo>
                      <a:pt x="164" y="0"/>
                    </a:lnTo>
                    <a:lnTo>
                      <a:pt x="0" y="952"/>
                    </a:lnTo>
                    <a:lnTo>
                      <a:pt x="878" y="492"/>
                    </a:lnTo>
                    <a:lnTo>
                      <a:pt x="878" y="3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240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5" name="Freeform 108"/>
              <p:cNvSpPr>
                <a:spLocks noChangeArrowheads="1"/>
              </p:cNvSpPr>
              <p:nvPr/>
            </p:nvSpPr>
            <p:spPr bwMode="auto">
              <a:xfrm>
                <a:off x="3201987" y="0"/>
                <a:ext cx="1511300" cy="1778000"/>
              </a:xfrm>
              <a:custGeom>
                <a:avLst/>
                <a:gdLst>
                  <a:gd name="T0" fmla="*/ 460241095 w 1534"/>
                  <a:gd name="T1" fmla="*/ 934440516 h 1804"/>
                  <a:gd name="T2" fmla="*/ 0 w 1534"/>
                  <a:gd name="T3" fmla="*/ 0 h 1804"/>
                  <a:gd name="T4" fmla="*/ 0 w 1534"/>
                  <a:gd name="T5" fmla="*/ 679947018 h 1804"/>
                  <a:gd name="T6" fmla="*/ 238859290 w 1534"/>
                  <a:gd name="T7" fmla="*/ 1165622896 h 1804"/>
                  <a:gd name="T8" fmla="*/ 774835825 w 1534"/>
                  <a:gd name="T9" fmla="*/ 1243330563 h 1804"/>
                  <a:gd name="T10" fmla="*/ 388389322 w 1534"/>
                  <a:gd name="T11" fmla="*/ 1622157906 h 1804"/>
                  <a:gd name="T12" fmla="*/ 409750474 w 1534"/>
                  <a:gd name="T13" fmla="*/ 1752319530 h 1804"/>
                  <a:gd name="T14" fmla="*/ 802023462 w 1534"/>
                  <a:gd name="T15" fmla="*/ 1752319530 h 1804"/>
                  <a:gd name="T16" fmla="*/ 1489471863 w 1534"/>
                  <a:gd name="T17" fmla="*/ 1084029057 h 1804"/>
                  <a:gd name="T18" fmla="*/ 460241095 w 1534"/>
                  <a:gd name="T19" fmla="*/ 934440516 h 1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34"/>
                  <a:gd name="T31" fmla="*/ 0 h 1804"/>
                  <a:gd name="T32" fmla="*/ 1534 w 1534"/>
                  <a:gd name="T33" fmla="*/ 1804 h 18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34" h="1804">
                    <a:moveTo>
                      <a:pt x="474" y="962"/>
                    </a:moveTo>
                    <a:lnTo>
                      <a:pt x="0" y="0"/>
                    </a:lnTo>
                    <a:lnTo>
                      <a:pt x="0" y="700"/>
                    </a:lnTo>
                    <a:lnTo>
                      <a:pt x="246" y="1200"/>
                    </a:lnTo>
                    <a:lnTo>
                      <a:pt x="798" y="1280"/>
                    </a:lnTo>
                    <a:lnTo>
                      <a:pt x="400" y="1670"/>
                    </a:lnTo>
                    <a:lnTo>
                      <a:pt x="422" y="1804"/>
                    </a:lnTo>
                    <a:lnTo>
                      <a:pt x="826" y="1804"/>
                    </a:lnTo>
                    <a:lnTo>
                      <a:pt x="1534" y="1116"/>
                    </a:lnTo>
                    <a:lnTo>
                      <a:pt x="474" y="962"/>
                    </a:lnTo>
                    <a:close/>
                  </a:path>
                </a:pathLst>
              </a:custGeom>
              <a:solidFill>
                <a:srgbClr val="8AE0E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240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6" name="Freeform 109"/>
              <p:cNvSpPr>
                <a:spLocks noChangeArrowheads="1"/>
              </p:cNvSpPr>
              <p:nvPr/>
            </p:nvSpPr>
            <p:spPr bwMode="auto">
              <a:xfrm>
                <a:off x="1690687" y="0"/>
                <a:ext cx="1511300" cy="1778000"/>
              </a:xfrm>
              <a:custGeom>
                <a:avLst/>
                <a:gdLst>
                  <a:gd name="T0" fmla="*/ 1029230767 w 1534"/>
                  <a:gd name="T1" fmla="*/ 934440516 h 1804"/>
                  <a:gd name="T2" fmla="*/ 0 w 1534"/>
                  <a:gd name="T3" fmla="*/ 1084029057 h 1804"/>
                  <a:gd name="T4" fmla="*/ 687448400 w 1534"/>
                  <a:gd name="T5" fmla="*/ 1752319530 h 1804"/>
                  <a:gd name="T6" fmla="*/ 1079721389 w 1534"/>
                  <a:gd name="T7" fmla="*/ 1752319530 h 1804"/>
                  <a:gd name="T8" fmla="*/ 1103024374 w 1534"/>
                  <a:gd name="T9" fmla="*/ 1622157906 h 1804"/>
                  <a:gd name="T10" fmla="*/ 714636037 w 1534"/>
                  <a:gd name="T11" fmla="*/ 1243330563 h 1804"/>
                  <a:gd name="T12" fmla="*/ 1250612572 w 1534"/>
                  <a:gd name="T13" fmla="*/ 1165622896 h 1804"/>
                  <a:gd name="T14" fmla="*/ 1489471863 w 1534"/>
                  <a:gd name="T15" fmla="*/ 679947018 h 1804"/>
                  <a:gd name="T16" fmla="*/ 1489471863 w 1534"/>
                  <a:gd name="T17" fmla="*/ 0 h 1804"/>
                  <a:gd name="T18" fmla="*/ 1029230767 w 1534"/>
                  <a:gd name="T19" fmla="*/ 934440516 h 1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34"/>
                  <a:gd name="T31" fmla="*/ 0 h 1804"/>
                  <a:gd name="T32" fmla="*/ 1534 w 1534"/>
                  <a:gd name="T33" fmla="*/ 1804 h 18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34" h="1804">
                    <a:moveTo>
                      <a:pt x="1060" y="962"/>
                    </a:moveTo>
                    <a:lnTo>
                      <a:pt x="0" y="1116"/>
                    </a:lnTo>
                    <a:lnTo>
                      <a:pt x="708" y="1804"/>
                    </a:lnTo>
                    <a:lnTo>
                      <a:pt x="1112" y="1804"/>
                    </a:lnTo>
                    <a:lnTo>
                      <a:pt x="1136" y="1670"/>
                    </a:lnTo>
                    <a:lnTo>
                      <a:pt x="736" y="1280"/>
                    </a:lnTo>
                    <a:lnTo>
                      <a:pt x="1288" y="1200"/>
                    </a:lnTo>
                    <a:lnTo>
                      <a:pt x="1534" y="700"/>
                    </a:lnTo>
                    <a:lnTo>
                      <a:pt x="1534" y="0"/>
                    </a:lnTo>
                    <a:lnTo>
                      <a:pt x="1060" y="962"/>
                    </a:lnTo>
                    <a:close/>
                  </a:path>
                </a:pathLst>
              </a:custGeom>
              <a:solidFill>
                <a:srgbClr val="F9C4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240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7" name="任意多边形 42"/>
              <p:cNvSpPr/>
              <p:nvPr/>
            </p:nvSpPr>
            <p:spPr bwMode="auto">
              <a:xfrm flipH="1">
                <a:off x="-189891" y="404813"/>
                <a:ext cx="2926740" cy="615950"/>
              </a:xfrm>
              <a:custGeom>
                <a:avLst/>
                <a:gdLst>
                  <a:gd name="T0" fmla="*/ 0 w 2896333"/>
                  <a:gd name="T1" fmla="*/ 581025 h 581025"/>
                  <a:gd name="T2" fmla="*/ 333375 w 2896333"/>
                  <a:gd name="T3" fmla="*/ 0 h 581025"/>
                  <a:gd name="T4" fmla="*/ 2896333 w 2896333"/>
                  <a:gd name="T5" fmla="*/ 0 h 581025"/>
                  <a:gd name="T6" fmla="*/ 0 60000 65536"/>
                  <a:gd name="T7" fmla="*/ 0 60000 65536"/>
                  <a:gd name="T8" fmla="*/ 0 60000 65536"/>
                  <a:gd name="T9" fmla="*/ 0 w 2896333"/>
                  <a:gd name="T10" fmla="*/ 0 h 581025"/>
                  <a:gd name="T11" fmla="*/ 2896333 w 2896333"/>
                  <a:gd name="T12" fmla="*/ 581025 h 581025"/>
                </a:gdLst>
                <a:ahLst/>
                <a:cxnLst>
                  <a:cxn ang="T6">
                    <a:pos x="T0" y="T1"/>
                  </a:cxn>
                  <a:cxn ang="T7">
                    <a:pos x="T2" y="T3"/>
                  </a:cxn>
                  <a:cxn ang="T8">
                    <a:pos x="T4" y="T5"/>
                  </a:cxn>
                </a:cxnLst>
                <a:rect l="T9" t="T10" r="T11" b="T12"/>
                <a:pathLst>
                  <a:path w="2896333" h="581025">
                    <a:moveTo>
                      <a:pt x="0" y="581025"/>
                    </a:moveTo>
                    <a:lnTo>
                      <a:pt x="333375" y="0"/>
                    </a:lnTo>
                    <a:lnTo>
                      <a:pt x="2896333" y="0"/>
                    </a:lnTo>
                  </a:path>
                </a:pathLst>
              </a:custGeom>
              <a:noFill/>
              <a:ln w="12700" cap="flat" cmpd="sng">
                <a:solidFill>
                  <a:srgbClr val="BFBFBF"/>
                </a:solidFill>
                <a:prstDash val="dash"/>
                <a:miter lim="800000"/>
                <a:headEnd type="oval" w="med" len="me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8" name="任意多边形 44"/>
              <p:cNvSpPr/>
              <p:nvPr/>
            </p:nvSpPr>
            <p:spPr bwMode="auto">
              <a:xfrm flipH="1">
                <a:off x="-189890" y="1930400"/>
                <a:ext cx="2633053" cy="620713"/>
              </a:xfrm>
              <a:custGeom>
                <a:avLst/>
                <a:gdLst>
                  <a:gd name="T0" fmla="*/ 0 w 2528430"/>
                  <a:gd name="T1" fmla="*/ 587027 h 587027"/>
                  <a:gd name="T2" fmla="*/ 333375 w 2528430"/>
                  <a:gd name="T3" fmla="*/ 6002 h 587027"/>
                  <a:gd name="T4" fmla="*/ 2528430 w 2528430"/>
                  <a:gd name="T5" fmla="*/ 0 h 587027"/>
                  <a:gd name="T6" fmla="*/ 0 60000 65536"/>
                  <a:gd name="T7" fmla="*/ 0 60000 65536"/>
                  <a:gd name="T8" fmla="*/ 0 60000 65536"/>
                  <a:gd name="T9" fmla="*/ 0 w 2528430"/>
                  <a:gd name="T10" fmla="*/ 0 h 587027"/>
                  <a:gd name="T11" fmla="*/ 2528430 w 2528430"/>
                  <a:gd name="T12" fmla="*/ 587027 h 587027"/>
                </a:gdLst>
                <a:ahLst/>
                <a:cxnLst>
                  <a:cxn ang="T6">
                    <a:pos x="T0" y="T1"/>
                  </a:cxn>
                  <a:cxn ang="T7">
                    <a:pos x="T2" y="T3"/>
                  </a:cxn>
                  <a:cxn ang="T8">
                    <a:pos x="T4" y="T5"/>
                  </a:cxn>
                </a:cxnLst>
                <a:rect l="T9" t="T10" r="T11" b="T12"/>
                <a:pathLst>
                  <a:path w="2528430" h="587027">
                    <a:moveTo>
                      <a:pt x="0" y="587027"/>
                    </a:moveTo>
                    <a:lnTo>
                      <a:pt x="333375" y="6002"/>
                    </a:lnTo>
                    <a:lnTo>
                      <a:pt x="2528430" y="0"/>
                    </a:lnTo>
                  </a:path>
                </a:pathLst>
              </a:custGeom>
              <a:noFill/>
              <a:ln w="12700" cap="flat" cmpd="sng">
                <a:solidFill>
                  <a:srgbClr val="BFBFBF"/>
                </a:solidFill>
                <a:prstDash val="dash"/>
                <a:miter lim="800000"/>
                <a:headEnd type="oval" w="med" len="me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9" name="任意多边形 47"/>
              <p:cNvSpPr/>
              <p:nvPr/>
            </p:nvSpPr>
            <p:spPr bwMode="auto">
              <a:xfrm>
                <a:off x="3849687" y="414338"/>
                <a:ext cx="2901485" cy="615950"/>
              </a:xfrm>
              <a:custGeom>
                <a:avLst/>
                <a:gdLst>
                  <a:gd name="T0" fmla="*/ 0 w 2896333"/>
                  <a:gd name="T1" fmla="*/ 581025 h 581025"/>
                  <a:gd name="T2" fmla="*/ 333375 w 2896333"/>
                  <a:gd name="T3" fmla="*/ 0 h 581025"/>
                  <a:gd name="T4" fmla="*/ 2896333 w 2896333"/>
                  <a:gd name="T5" fmla="*/ 0 h 581025"/>
                  <a:gd name="T6" fmla="*/ 0 60000 65536"/>
                  <a:gd name="T7" fmla="*/ 0 60000 65536"/>
                  <a:gd name="T8" fmla="*/ 0 60000 65536"/>
                  <a:gd name="T9" fmla="*/ 0 w 2896333"/>
                  <a:gd name="T10" fmla="*/ 0 h 581025"/>
                  <a:gd name="T11" fmla="*/ 2896333 w 2896333"/>
                  <a:gd name="T12" fmla="*/ 581025 h 581025"/>
                </a:gdLst>
                <a:ahLst/>
                <a:cxnLst>
                  <a:cxn ang="T6">
                    <a:pos x="T0" y="T1"/>
                  </a:cxn>
                  <a:cxn ang="T7">
                    <a:pos x="T2" y="T3"/>
                  </a:cxn>
                  <a:cxn ang="T8">
                    <a:pos x="T4" y="T5"/>
                  </a:cxn>
                </a:cxnLst>
                <a:rect l="T9" t="T10" r="T11" b="T12"/>
                <a:pathLst>
                  <a:path w="2896333" h="581025">
                    <a:moveTo>
                      <a:pt x="0" y="581025"/>
                    </a:moveTo>
                    <a:lnTo>
                      <a:pt x="333375" y="0"/>
                    </a:lnTo>
                    <a:lnTo>
                      <a:pt x="2896333" y="0"/>
                    </a:lnTo>
                  </a:path>
                </a:pathLst>
              </a:custGeom>
              <a:noFill/>
              <a:ln w="12700" cap="flat" cmpd="sng">
                <a:solidFill>
                  <a:srgbClr val="BFBFBF"/>
                </a:solidFill>
                <a:prstDash val="dash"/>
                <a:miter lim="800000"/>
                <a:headEnd type="oval" w="med" len="me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0" name="任意多边形 48"/>
              <p:cNvSpPr/>
              <p:nvPr/>
            </p:nvSpPr>
            <p:spPr bwMode="auto">
              <a:xfrm>
                <a:off x="3894136" y="1930400"/>
                <a:ext cx="2857035" cy="620713"/>
              </a:xfrm>
              <a:custGeom>
                <a:avLst/>
                <a:gdLst>
                  <a:gd name="T0" fmla="*/ 0 w 2528430"/>
                  <a:gd name="T1" fmla="*/ 587027 h 587027"/>
                  <a:gd name="T2" fmla="*/ 333375 w 2528430"/>
                  <a:gd name="T3" fmla="*/ 6002 h 587027"/>
                  <a:gd name="T4" fmla="*/ 2528430 w 2528430"/>
                  <a:gd name="T5" fmla="*/ 0 h 587027"/>
                  <a:gd name="T6" fmla="*/ 0 60000 65536"/>
                  <a:gd name="T7" fmla="*/ 0 60000 65536"/>
                  <a:gd name="T8" fmla="*/ 0 60000 65536"/>
                  <a:gd name="T9" fmla="*/ 0 w 2528430"/>
                  <a:gd name="T10" fmla="*/ 0 h 587027"/>
                  <a:gd name="T11" fmla="*/ 2528430 w 2528430"/>
                  <a:gd name="T12" fmla="*/ 587027 h 587027"/>
                </a:gdLst>
                <a:ahLst/>
                <a:cxnLst>
                  <a:cxn ang="T6">
                    <a:pos x="T0" y="T1"/>
                  </a:cxn>
                  <a:cxn ang="T7">
                    <a:pos x="T2" y="T3"/>
                  </a:cxn>
                  <a:cxn ang="T8">
                    <a:pos x="T4" y="T5"/>
                  </a:cxn>
                </a:cxnLst>
                <a:rect l="T9" t="T10" r="T11" b="T12"/>
                <a:pathLst>
                  <a:path w="2528430" h="587027">
                    <a:moveTo>
                      <a:pt x="0" y="587027"/>
                    </a:moveTo>
                    <a:lnTo>
                      <a:pt x="333375" y="6002"/>
                    </a:lnTo>
                    <a:lnTo>
                      <a:pt x="2528430" y="0"/>
                    </a:lnTo>
                  </a:path>
                </a:pathLst>
              </a:custGeom>
              <a:noFill/>
              <a:ln w="12700" cap="flat" cmpd="sng">
                <a:solidFill>
                  <a:srgbClr val="BFBFBF"/>
                </a:solidFill>
                <a:prstDash val="dash"/>
                <a:miter lim="800000"/>
                <a:headEnd type="oval" w="med" len="me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1" name="Oval 54"/>
              <p:cNvSpPr>
                <a:spLocks noChangeArrowheads="1"/>
              </p:cNvSpPr>
              <p:nvPr/>
            </p:nvSpPr>
            <p:spPr bwMode="auto">
              <a:xfrm>
                <a:off x="2693987" y="984250"/>
                <a:ext cx="82550" cy="82550"/>
              </a:xfrm>
              <a:prstGeom prst="ellipse">
                <a:avLst/>
              </a:prstGeom>
              <a:gradFill rotWithShape="1">
                <a:gsLst>
                  <a:gs pos="0">
                    <a:srgbClr val="9B9B9B"/>
                  </a:gs>
                  <a:gs pos="50000">
                    <a:srgbClr val="8D8D8D"/>
                  </a:gs>
                  <a:gs pos="100000">
                    <a:srgbClr val="79797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sz="240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2" name="Oval 54"/>
              <p:cNvSpPr>
                <a:spLocks noChangeArrowheads="1"/>
              </p:cNvSpPr>
              <p:nvPr/>
            </p:nvSpPr>
            <p:spPr bwMode="auto">
              <a:xfrm>
                <a:off x="3802062" y="990600"/>
                <a:ext cx="82550" cy="82550"/>
              </a:xfrm>
              <a:prstGeom prst="ellipse">
                <a:avLst/>
              </a:prstGeom>
              <a:gradFill rotWithShape="1">
                <a:gsLst>
                  <a:gs pos="0">
                    <a:srgbClr val="9B9B9B"/>
                  </a:gs>
                  <a:gs pos="50000">
                    <a:srgbClr val="8D8D8D"/>
                  </a:gs>
                  <a:gs pos="100000">
                    <a:srgbClr val="79797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sz="240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3" name="Oval 54"/>
              <p:cNvSpPr>
                <a:spLocks noChangeArrowheads="1"/>
              </p:cNvSpPr>
              <p:nvPr/>
            </p:nvSpPr>
            <p:spPr bwMode="auto">
              <a:xfrm>
                <a:off x="3849687" y="2509838"/>
                <a:ext cx="82550" cy="82550"/>
              </a:xfrm>
              <a:prstGeom prst="ellipse">
                <a:avLst/>
              </a:prstGeom>
              <a:gradFill rotWithShape="1">
                <a:gsLst>
                  <a:gs pos="0">
                    <a:srgbClr val="9B9B9B"/>
                  </a:gs>
                  <a:gs pos="50000">
                    <a:srgbClr val="8D8D8D"/>
                  </a:gs>
                  <a:gs pos="100000">
                    <a:srgbClr val="79797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sz="240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4" name="Oval 54"/>
              <p:cNvSpPr>
                <a:spLocks noChangeArrowheads="1"/>
              </p:cNvSpPr>
              <p:nvPr/>
            </p:nvSpPr>
            <p:spPr bwMode="auto">
              <a:xfrm>
                <a:off x="2409825" y="2509838"/>
                <a:ext cx="82550" cy="82550"/>
              </a:xfrm>
              <a:prstGeom prst="ellipse">
                <a:avLst/>
              </a:prstGeom>
              <a:gradFill rotWithShape="1">
                <a:gsLst>
                  <a:gs pos="0">
                    <a:srgbClr val="9B9B9B"/>
                  </a:gs>
                  <a:gs pos="50000">
                    <a:srgbClr val="8D8D8D"/>
                  </a:gs>
                  <a:gs pos="100000">
                    <a:srgbClr val="79797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sz="240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grpSp>
        <p:pic>
          <p:nvPicPr>
            <p:cNvPr id="7" name="图片 29"/>
            <p:cNvPicPr>
              <a:picLocks noChangeAspect="1" noChangeArrowheads="1"/>
            </p:cNvPicPr>
            <p:nvPr/>
          </p:nvPicPr>
          <p:blipFill>
            <a:blip r:embed="rId2" cstate="print">
              <a:biLevel thresh="50000"/>
              <a:grayscl/>
              <a:extLst>
                <a:ext uri="{28A0092B-C50C-407E-A947-70E740481C1C}">
                  <a14:useLocalDpi xmlns:a14="http://schemas.microsoft.com/office/drawing/2010/main" val="0"/>
                </a:ext>
              </a:extLst>
            </a:blip>
            <a:srcRect/>
            <a:stretch>
              <a:fillRect/>
            </a:stretch>
          </p:blipFill>
          <p:spPr bwMode="auto">
            <a:xfrm>
              <a:off x="-958254" y="29732"/>
              <a:ext cx="502575" cy="50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30"/>
            <p:cNvPicPr>
              <a:picLocks noChangeAspect="1" noChangeArrowheads="1"/>
            </p:cNvPicPr>
            <p:nvPr/>
          </p:nvPicPr>
          <p:blipFill>
            <a:blip r:embed="rId3" cstate="print">
              <a:biLevel thresh="50000"/>
              <a:grayscl/>
              <a:extLst>
                <a:ext uri="{28A0092B-C50C-407E-A947-70E740481C1C}">
                  <a14:useLocalDpi xmlns:a14="http://schemas.microsoft.com/office/drawing/2010/main" val="0"/>
                </a:ext>
              </a:extLst>
            </a:blip>
            <a:srcRect/>
            <a:stretch>
              <a:fillRect/>
            </a:stretch>
          </p:blipFill>
          <p:spPr bwMode="auto">
            <a:xfrm>
              <a:off x="9425027" y="123059"/>
              <a:ext cx="502575" cy="50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31"/>
            <p:cNvPicPr>
              <a:picLocks noChangeAspect="1" noChangeArrowheads="1"/>
            </p:cNvPicPr>
            <p:nvPr/>
          </p:nvPicPr>
          <p:blipFill>
            <a:blip r:embed="rId4" cstate="print">
              <a:biLevel thresh="50000"/>
              <a:grayscl/>
              <a:extLst>
                <a:ext uri="{28A0092B-C50C-407E-A947-70E740481C1C}">
                  <a14:useLocalDpi xmlns:a14="http://schemas.microsoft.com/office/drawing/2010/main" val="0"/>
                </a:ext>
              </a:extLst>
            </a:blip>
            <a:srcRect/>
            <a:stretch>
              <a:fillRect/>
            </a:stretch>
          </p:blipFill>
          <p:spPr bwMode="auto">
            <a:xfrm>
              <a:off x="-958254" y="2207786"/>
              <a:ext cx="596675" cy="59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32"/>
            <p:cNvPicPr>
              <a:picLocks noChangeAspect="1" noChangeArrowheads="1"/>
            </p:cNvPicPr>
            <p:nvPr/>
          </p:nvPicPr>
          <p:blipFill>
            <a:blip r:embed="rId5" cstate="print">
              <a:biLevel thresh="50000"/>
              <a:grayscl/>
              <a:extLst>
                <a:ext uri="{28A0092B-C50C-407E-A947-70E740481C1C}">
                  <a14:useLocalDpi xmlns:a14="http://schemas.microsoft.com/office/drawing/2010/main" val="0"/>
                </a:ext>
              </a:extLst>
            </a:blip>
            <a:srcRect/>
            <a:stretch>
              <a:fillRect/>
            </a:stretch>
          </p:blipFill>
          <p:spPr bwMode="auto">
            <a:xfrm>
              <a:off x="9448160" y="2106801"/>
              <a:ext cx="551859" cy="551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5" name="矩形 1"/>
          <p:cNvSpPr>
            <a:spLocks noChangeArrowheads="1"/>
          </p:cNvSpPr>
          <p:nvPr/>
        </p:nvSpPr>
        <p:spPr bwMode="auto">
          <a:xfrm>
            <a:off x="1527175" y="5048865"/>
            <a:ext cx="321156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zh-CN" altLang="en-US" sz="1800" b="1" dirty="0"/>
              <a:t>③</a:t>
            </a:r>
            <a:r>
              <a:rPr lang="zh-CN" altLang="zh-CN" sz="1800" b="1" dirty="0"/>
              <a:t>分析项目实际软件产品销售利润偏离预测销售利润的原因，并计算各种因素对实际软件产品销售利润的影响程度</a:t>
            </a:r>
            <a:endParaRPr lang="zh-CN" altLang="en-US" sz="1800" b="1" dirty="0">
              <a:latin typeface="Arial" panose="020B0604020202020204" pitchFamily="34" charset="0"/>
              <a:sym typeface="方正兰亭细黑_GBK" charset="-122"/>
            </a:endParaRPr>
          </a:p>
        </p:txBody>
      </p:sp>
      <p:sp>
        <p:nvSpPr>
          <p:cNvPr id="26" name="矩形 1"/>
          <p:cNvSpPr>
            <a:spLocks noChangeArrowheads="1"/>
          </p:cNvSpPr>
          <p:nvPr/>
        </p:nvSpPr>
        <p:spPr bwMode="auto">
          <a:xfrm>
            <a:off x="7318375" y="2046895"/>
            <a:ext cx="3200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zh-CN" altLang="en-US" sz="1800" b="1" dirty="0"/>
              <a:t>②</a:t>
            </a:r>
            <a:r>
              <a:rPr lang="zh-CN" altLang="zh-CN" sz="1800" b="1" dirty="0"/>
              <a:t>计算实际软件产品销售利润变化率</a:t>
            </a:r>
            <a:endParaRPr lang="zh-CN" altLang="en-US" sz="1800" b="1" dirty="0">
              <a:latin typeface="Arial" panose="020B0604020202020204" pitchFamily="34" charset="0"/>
              <a:sym typeface="方正兰亭细黑_GBK" charset="-122"/>
            </a:endParaRPr>
          </a:p>
        </p:txBody>
      </p:sp>
      <p:sp>
        <p:nvSpPr>
          <p:cNvPr id="27" name="矩形 1"/>
          <p:cNvSpPr>
            <a:spLocks noChangeArrowheads="1"/>
          </p:cNvSpPr>
          <p:nvPr/>
        </p:nvSpPr>
        <p:spPr bwMode="auto">
          <a:xfrm>
            <a:off x="7653199" y="4972665"/>
            <a:ext cx="27131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zh-CN" altLang="en-US" sz="1800" b="1" dirty="0"/>
              <a:t>④</a:t>
            </a:r>
            <a:r>
              <a:rPr lang="zh-CN" altLang="zh-CN" sz="1800" b="1" dirty="0"/>
              <a:t>提高实际软件产品销售利润的对策与建议</a:t>
            </a:r>
            <a:endParaRPr lang="zh-CN" altLang="en-US" sz="1800" b="1" dirty="0">
              <a:latin typeface="Arial" panose="020B0604020202020204" pitchFamily="34" charset="0"/>
              <a:sym typeface="方正兰亭细黑_GBK" charset="-122"/>
            </a:endParaRPr>
          </a:p>
        </p:txBody>
      </p:sp>
      <p:sp>
        <p:nvSpPr>
          <p:cNvPr id="28" name="矩形 1"/>
          <p:cNvSpPr>
            <a:spLocks noChangeArrowheads="1"/>
          </p:cNvSpPr>
          <p:nvPr/>
        </p:nvSpPr>
        <p:spPr bwMode="auto">
          <a:xfrm>
            <a:off x="1527175" y="2073880"/>
            <a:ext cx="3657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just"/>
            <a:r>
              <a:rPr lang="zh-CN" altLang="en-US" sz="1800" b="1" dirty="0"/>
              <a:t>①</a:t>
            </a:r>
            <a:r>
              <a:rPr lang="zh-CN" altLang="zh-CN" sz="1800" b="1" dirty="0"/>
              <a:t>计算软件产品上线或是投产后历年实际销售利润的变化及原因</a:t>
            </a:r>
            <a:endParaRPr lang="zh-CN" altLang="en-US" sz="1800" b="1" dirty="0">
              <a:latin typeface="微软雅黑" panose="020B0503020204020204" pitchFamily="34" charset="-122"/>
              <a:ea typeface="微软雅黑" panose="020B0503020204020204" pitchFamily="34" charset="-122"/>
              <a:sym typeface="方正兰亭细黑_GBK" charset="-122"/>
            </a:endParaRPr>
          </a:p>
        </p:txBody>
      </p:sp>
      <p:sp>
        <p:nvSpPr>
          <p:cNvPr id="29" name="灯片编号占位符 28">
            <a:extLst>
              <a:ext uri="{FF2B5EF4-FFF2-40B4-BE49-F238E27FC236}">
                <a16:creationId xmlns:a16="http://schemas.microsoft.com/office/drawing/2014/main" id="{6F05BE02-6E66-4E6B-B883-0373A0259356}"/>
              </a:ext>
            </a:extLst>
          </p:cNvPr>
          <p:cNvSpPr>
            <a:spLocks noGrp="1"/>
          </p:cNvSpPr>
          <p:nvPr>
            <p:ph type="sldNum" sz="quarter" idx="12"/>
          </p:nvPr>
        </p:nvSpPr>
        <p:spPr/>
        <p:txBody>
          <a:bodyPr/>
          <a:lstStyle/>
          <a:p>
            <a:fld id="{B6F15528-21DE-4FAA-801E-634DDDAF4B2B}" type="slidenum">
              <a:rPr lang="en-US" smtClean="0"/>
              <a:t>667</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Lst>
  </p:timing>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4699" y="352424"/>
            <a:ext cx="5857875" cy="429419"/>
          </a:xfrm>
        </p:spPr>
        <p:txBody>
          <a:bodyPr/>
          <a:lstStyle/>
          <a:p>
            <a:r>
              <a:rPr lang="en-US" altLang="zh-CN" dirty="0"/>
              <a:t>9.3.2 </a:t>
            </a:r>
            <a:r>
              <a:rPr lang="zh-CN" altLang="zh-CN" dirty="0"/>
              <a:t>软件工程项目营运后评价的内容与方法</a:t>
            </a:r>
            <a:endParaRPr lang="zh-CN" altLang="en-US" dirty="0"/>
          </a:p>
        </p:txBody>
      </p:sp>
      <p:sp>
        <p:nvSpPr>
          <p:cNvPr id="4" name="TextBox 3"/>
          <p:cNvSpPr txBox="1"/>
          <p:nvPr/>
        </p:nvSpPr>
        <p:spPr>
          <a:xfrm>
            <a:off x="1014265" y="1143794"/>
            <a:ext cx="9144000" cy="461665"/>
          </a:xfrm>
          <a:prstGeom prst="rect">
            <a:avLst/>
          </a:prstGeom>
          <a:noFill/>
        </p:spPr>
        <p:txBody>
          <a:bodyPr wrap="square" rtlCol="0">
            <a:spAutoFit/>
          </a:bodyPr>
          <a:lstStyle/>
          <a:p>
            <a:r>
              <a:rPr lang="zh-CN" altLang="en-US" b="1" dirty="0"/>
              <a:t>（</a:t>
            </a:r>
            <a:r>
              <a:rPr lang="en-US" altLang="zh-CN" b="1" dirty="0"/>
              <a:t>6</a:t>
            </a:r>
            <a:r>
              <a:rPr lang="zh-CN" altLang="en-US" b="1" dirty="0"/>
              <a:t>）</a:t>
            </a:r>
            <a:r>
              <a:rPr lang="zh-CN" altLang="zh-CN" b="1" dirty="0"/>
              <a:t>软件工程项目经济后评价</a:t>
            </a:r>
            <a:endParaRPr lang="zh-CN" altLang="en-US" b="1"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812"/>
          <a:stretch>
            <a:fillRect/>
          </a:stretch>
        </p:blipFill>
        <p:spPr bwMode="auto">
          <a:xfrm>
            <a:off x="2212975" y="1970625"/>
            <a:ext cx="7524750" cy="4750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组合 5"/>
          <p:cNvGrpSpPr/>
          <p:nvPr/>
        </p:nvGrpSpPr>
        <p:grpSpPr>
          <a:xfrm flipH="1">
            <a:off x="9757897" y="5702495"/>
            <a:ext cx="2284188" cy="1186758"/>
            <a:chOff x="-8805" y="5407865"/>
            <a:chExt cx="3213509" cy="1301644"/>
          </a:xfrm>
        </p:grpSpPr>
        <p:sp>
          <p:nvSpPr>
            <p:cNvPr id="7" name="矩形 6"/>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TextBox 2"/>
          <p:cNvSpPr txBox="1"/>
          <p:nvPr/>
        </p:nvSpPr>
        <p:spPr>
          <a:xfrm>
            <a:off x="3508375" y="1619823"/>
            <a:ext cx="5615258" cy="369332"/>
          </a:xfrm>
          <a:prstGeom prst="rect">
            <a:avLst/>
          </a:prstGeom>
          <a:noFill/>
        </p:spPr>
        <p:txBody>
          <a:bodyPr wrap="square" rtlCol="0">
            <a:spAutoFit/>
          </a:bodyPr>
          <a:lstStyle/>
          <a:p>
            <a:r>
              <a:rPr lang="en-US" altLang="zh-CN" sz="1800" dirty="0"/>
              <a:t>9-4 </a:t>
            </a:r>
            <a:r>
              <a:rPr lang="zh-CN" altLang="en-US" sz="1800" dirty="0"/>
              <a:t>软件工程项目前评价和后评价经济指标对比分析表</a:t>
            </a:r>
            <a:r>
              <a:rPr lang="en-US" altLang="zh-CN" sz="1800" dirty="0"/>
              <a:t> </a:t>
            </a:r>
            <a:endParaRPr lang="zh-CN" altLang="en-US" sz="1800" dirty="0"/>
          </a:p>
        </p:txBody>
      </p:sp>
      <p:sp>
        <p:nvSpPr>
          <p:cNvPr id="16" name="灯片编号占位符 15">
            <a:extLst>
              <a:ext uri="{FF2B5EF4-FFF2-40B4-BE49-F238E27FC236}">
                <a16:creationId xmlns:a16="http://schemas.microsoft.com/office/drawing/2014/main" id="{721BB383-EF7D-4224-BCA6-285451BB3114}"/>
              </a:ext>
            </a:extLst>
          </p:cNvPr>
          <p:cNvSpPr>
            <a:spLocks noGrp="1"/>
          </p:cNvSpPr>
          <p:nvPr>
            <p:ph type="sldNum" sz="quarter" idx="12"/>
          </p:nvPr>
        </p:nvSpPr>
        <p:spPr/>
        <p:txBody>
          <a:bodyPr/>
          <a:lstStyle/>
          <a:p>
            <a:fld id="{B6F15528-21DE-4FAA-801E-634DDDAF4B2B}" type="slidenum">
              <a:rPr lang="en-US" smtClean="0"/>
              <a:t>668</a:t>
            </a:fld>
            <a:endParaRPr lang="en-US" dirty="0"/>
          </a:p>
        </p:txBody>
      </p:sp>
    </p:spTree>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4699" y="352424"/>
            <a:ext cx="5857875" cy="429419"/>
          </a:xfrm>
        </p:spPr>
        <p:txBody>
          <a:bodyPr/>
          <a:lstStyle/>
          <a:p>
            <a:r>
              <a:rPr lang="en-US" altLang="zh-CN" dirty="0"/>
              <a:t>9.3.2 </a:t>
            </a:r>
            <a:r>
              <a:rPr lang="zh-CN" altLang="zh-CN" dirty="0"/>
              <a:t>软件工程项目营运后评价的内容与方法</a:t>
            </a:r>
            <a:endParaRPr lang="zh-CN" altLang="en-US" dirty="0"/>
          </a:p>
        </p:txBody>
      </p:sp>
      <p:sp>
        <p:nvSpPr>
          <p:cNvPr id="4" name="TextBox 3"/>
          <p:cNvSpPr txBox="1"/>
          <p:nvPr/>
        </p:nvSpPr>
        <p:spPr>
          <a:xfrm>
            <a:off x="963438" y="1370161"/>
            <a:ext cx="9144000" cy="461665"/>
          </a:xfrm>
          <a:prstGeom prst="rect">
            <a:avLst/>
          </a:prstGeom>
          <a:noFill/>
        </p:spPr>
        <p:txBody>
          <a:bodyPr wrap="square" rtlCol="0">
            <a:spAutoFit/>
          </a:bodyPr>
          <a:lstStyle/>
          <a:p>
            <a:r>
              <a:rPr lang="zh-CN" altLang="en-US" b="1" dirty="0"/>
              <a:t>（</a:t>
            </a:r>
            <a:r>
              <a:rPr lang="en-US" altLang="zh-CN" b="1" dirty="0"/>
              <a:t>7</a:t>
            </a:r>
            <a:r>
              <a:rPr lang="zh-CN" altLang="en-US" b="1" dirty="0"/>
              <a:t>）</a:t>
            </a:r>
            <a:r>
              <a:rPr lang="zh-CN" altLang="zh-CN" b="1" dirty="0"/>
              <a:t>对软件工程项目可行性研究水平进行综合评价</a:t>
            </a:r>
            <a:endParaRPr lang="zh-CN" altLang="en-US" b="1" dirty="0"/>
          </a:p>
        </p:txBody>
      </p:sp>
      <p:sp>
        <p:nvSpPr>
          <p:cNvPr id="3" name="TextBox 2"/>
          <p:cNvSpPr txBox="1"/>
          <p:nvPr/>
        </p:nvSpPr>
        <p:spPr>
          <a:xfrm>
            <a:off x="416017" y="2210594"/>
            <a:ext cx="10591800" cy="3138039"/>
          </a:xfrm>
          <a:prstGeom prst="rect">
            <a:avLst/>
          </a:prstGeom>
          <a:noFill/>
        </p:spPr>
        <p:txBody>
          <a:bodyPr wrap="square" rtlCol="0">
            <a:spAutoFit/>
          </a:bodyPr>
          <a:lstStyle/>
          <a:p>
            <a:pPr marL="1677035" lvl="2" indent="-457200">
              <a:lnSpc>
                <a:spcPct val="140000"/>
              </a:lnSpc>
              <a:buFont typeface="+mj-ea"/>
              <a:buAutoNum type="circleNumDbPlain"/>
            </a:pPr>
            <a:r>
              <a:rPr lang="zh-CN" altLang="zh-CN" dirty="0"/>
              <a:t>分析与评价软件工程项目实施过程的实际情况和预测情况的偏差。</a:t>
            </a:r>
            <a:endParaRPr lang="zh-CN" altLang="zh-CN" sz="1800" dirty="0"/>
          </a:p>
          <a:p>
            <a:pPr marL="1677035" lvl="2" indent="-457200">
              <a:lnSpc>
                <a:spcPct val="140000"/>
              </a:lnSpc>
              <a:buFont typeface="+mj-ea"/>
              <a:buAutoNum type="circleNumDbPlain"/>
            </a:pPr>
            <a:r>
              <a:rPr lang="zh-CN" altLang="zh-CN" dirty="0"/>
              <a:t>分析与评价软件工程项目预测因素的实际变化和预测情况的偏离程度。</a:t>
            </a:r>
            <a:endParaRPr lang="en-US" altLang="zh-CN" dirty="0"/>
          </a:p>
          <a:p>
            <a:pPr marL="1677035" lvl="2" indent="-457200">
              <a:lnSpc>
                <a:spcPct val="140000"/>
              </a:lnSpc>
              <a:buFont typeface="+mj-ea"/>
              <a:buAutoNum type="circleNumDbPlain"/>
            </a:pPr>
            <a:r>
              <a:rPr lang="zh-CN" altLang="zh-CN" dirty="0"/>
              <a:t>分析与评价可行性研究各种假设条件与实际情况的偏差。</a:t>
            </a:r>
            <a:endParaRPr lang="zh-CN" altLang="zh-CN" sz="1800" dirty="0"/>
          </a:p>
          <a:p>
            <a:pPr marL="1677035" lvl="2" indent="-457200">
              <a:lnSpc>
                <a:spcPct val="140000"/>
              </a:lnSpc>
              <a:buFont typeface="+mj-ea"/>
              <a:buAutoNum type="circleNumDbPlain"/>
            </a:pPr>
            <a:r>
              <a:rPr lang="zh-CN" altLang="zh-CN" dirty="0"/>
              <a:t>分析与评价实际投资效益指标和预测投资效益指标的偏离程度。</a:t>
            </a:r>
            <a:endParaRPr lang="en-US" altLang="zh-CN" dirty="0"/>
          </a:p>
          <a:p>
            <a:pPr marL="1677035" lvl="2" indent="-457200">
              <a:lnSpc>
                <a:spcPct val="140000"/>
              </a:lnSpc>
              <a:buFont typeface="+mj-ea"/>
              <a:buAutoNum type="circleNumDbPlain"/>
            </a:pPr>
            <a:r>
              <a:rPr lang="zh-CN" altLang="zh-CN" dirty="0"/>
              <a:t>分析与评价软件工程项目实际敏感性因素与敏感性水平。</a:t>
            </a:r>
            <a:endParaRPr lang="zh-CN" altLang="en-US" dirty="0"/>
          </a:p>
        </p:txBody>
      </p:sp>
      <p:sp>
        <p:nvSpPr>
          <p:cNvPr id="16" name="矩形 15"/>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7" name="矩形 16"/>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18" name="组合 17"/>
          <p:cNvGrpSpPr/>
          <p:nvPr/>
        </p:nvGrpSpPr>
        <p:grpSpPr>
          <a:xfrm flipH="1">
            <a:off x="9757897" y="5702495"/>
            <a:ext cx="2284188" cy="1186758"/>
            <a:chOff x="-8805" y="5407865"/>
            <a:chExt cx="3213509" cy="1301644"/>
          </a:xfrm>
        </p:grpSpPr>
        <p:sp>
          <p:nvSpPr>
            <p:cNvPr id="19" name="矩形 18"/>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灯片编号占位符 5">
            <a:extLst>
              <a:ext uri="{FF2B5EF4-FFF2-40B4-BE49-F238E27FC236}">
                <a16:creationId xmlns:a16="http://schemas.microsoft.com/office/drawing/2014/main" id="{C7D8560D-79F3-4C59-9383-50F42D4942C3}"/>
              </a:ext>
            </a:extLst>
          </p:cNvPr>
          <p:cNvSpPr>
            <a:spLocks noGrp="1"/>
          </p:cNvSpPr>
          <p:nvPr>
            <p:ph type="sldNum" sz="quarter" idx="12"/>
          </p:nvPr>
        </p:nvSpPr>
        <p:spPr/>
        <p:txBody>
          <a:bodyPr/>
          <a:lstStyle/>
          <a:p>
            <a:fld id="{B6F15528-21DE-4FAA-801E-634DDDAF4B2B}" type="slidenum">
              <a:rPr lang="en-US" smtClean="0"/>
              <a:t>669</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b="1" dirty="0"/>
              <a:t>2.1.2 </a:t>
            </a:r>
            <a:r>
              <a:rPr lang="zh-CN" altLang="en-US" b="1" dirty="0"/>
              <a:t>筹资与融资</a:t>
            </a:r>
          </a:p>
        </p:txBody>
      </p:sp>
      <p:sp>
        <p:nvSpPr>
          <p:cNvPr id="243" name="矩形 242"/>
          <p:cNvSpPr/>
          <p:nvPr/>
        </p:nvSpPr>
        <p:spPr>
          <a:xfrm>
            <a:off x="1" y="1448594"/>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9" name="矩形 18"/>
          <p:cNvSpPr/>
          <p:nvPr/>
        </p:nvSpPr>
        <p:spPr>
          <a:xfrm>
            <a:off x="3175" y="1753394"/>
            <a:ext cx="12192000" cy="36575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内容占位符 4"/>
          <p:cNvSpPr txBox="1"/>
          <p:nvPr/>
        </p:nvSpPr>
        <p:spPr>
          <a:xfrm>
            <a:off x="645163" y="1753394"/>
            <a:ext cx="11196679" cy="3505200"/>
          </a:xfrm>
          <a:prstGeom prst="rect">
            <a:avLst/>
          </a:prstGeom>
        </p:spPr>
        <p:txBody>
          <a:bodyPr vert="horz" lIns="91440" tIns="45720" rIns="91440" bIns="45720" rtlCol="0">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800" dirty="0">
                <a:solidFill>
                  <a:schemeClr val="tx1"/>
                </a:solidFill>
              </a:rPr>
              <a:t>       </a:t>
            </a:r>
            <a:r>
              <a:rPr lang="zh-CN" altLang="zh-CN" sz="2800" dirty="0">
                <a:solidFill>
                  <a:schemeClr val="tx1"/>
                </a:solidFill>
              </a:rPr>
              <a:t>权益资金主要分为企业融资项目资本金和项目融资项目资本金。其中企业融资项目资本金主要来自于企业的自有资金</a:t>
            </a:r>
            <a:r>
              <a:rPr lang="zh-CN" altLang="en-US" sz="2800" dirty="0">
                <a:solidFill>
                  <a:schemeClr val="tx1"/>
                </a:solidFill>
              </a:rPr>
              <a:t>，</a:t>
            </a:r>
            <a:r>
              <a:rPr lang="zh-CN" altLang="zh-CN" sz="2800" dirty="0">
                <a:solidFill>
                  <a:schemeClr val="tx1"/>
                </a:solidFill>
              </a:rPr>
              <a:t>主要有：</a:t>
            </a:r>
            <a:endParaRPr lang="en-US" altLang="zh-CN" sz="2800" dirty="0">
              <a:solidFill>
                <a:schemeClr val="tx1"/>
              </a:solidFill>
            </a:endParaRPr>
          </a:p>
          <a:p>
            <a:pPr>
              <a:buFont typeface="Wingdings" panose="05000000000000000000" pitchFamily="2" charset="2"/>
              <a:buChar char="Ø"/>
            </a:pPr>
            <a:r>
              <a:rPr lang="zh-CN" altLang="zh-CN" sz="2800" dirty="0">
                <a:solidFill>
                  <a:schemeClr val="tx1"/>
                </a:solidFill>
              </a:rPr>
              <a:t>企业现有资金</a:t>
            </a:r>
            <a:endParaRPr lang="en-US" altLang="zh-CN" sz="2800" dirty="0">
              <a:solidFill>
                <a:schemeClr val="tx1"/>
              </a:solidFill>
            </a:endParaRPr>
          </a:p>
          <a:p>
            <a:pPr>
              <a:buFont typeface="Wingdings" panose="05000000000000000000" pitchFamily="2" charset="2"/>
              <a:buChar char="Ø"/>
            </a:pPr>
            <a:r>
              <a:rPr lang="zh-CN" altLang="zh-CN" sz="2800" dirty="0">
                <a:solidFill>
                  <a:schemeClr val="tx1"/>
                </a:solidFill>
              </a:rPr>
              <a:t>企业未来生产经营活动中获得的可用于软件项目建设的资金</a:t>
            </a:r>
            <a:endParaRPr lang="en-US" altLang="zh-CN" sz="2800" dirty="0">
              <a:solidFill>
                <a:schemeClr val="tx1"/>
              </a:solidFill>
            </a:endParaRPr>
          </a:p>
          <a:p>
            <a:pPr>
              <a:buFont typeface="Wingdings" panose="05000000000000000000" pitchFamily="2" charset="2"/>
              <a:buChar char="Ø"/>
            </a:pPr>
            <a:r>
              <a:rPr lang="zh-CN" altLang="zh-CN" sz="2800" dirty="0">
                <a:solidFill>
                  <a:schemeClr val="tx1"/>
                </a:solidFill>
              </a:rPr>
              <a:t>企业资产变现资金</a:t>
            </a:r>
            <a:endParaRPr lang="en-US" altLang="zh-CN" sz="2800" dirty="0">
              <a:solidFill>
                <a:schemeClr val="tx1"/>
              </a:solidFill>
            </a:endParaRPr>
          </a:p>
          <a:p>
            <a:pPr>
              <a:buFont typeface="Wingdings" panose="05000000000000000000" pitchFamily="2" charset="2"/>
              <a:buChar char="Ø"/>
            </a:pPr>
            <a:r>
              <a:rPr lang="zh-CN" altLang="zh-CN" sz="2800" dirty="0">
                <a:solidFill>
                  <a:schemeClr val="tx1"/>
                </a:solidFill>
              </a:rPr>
              <a:t>企业增资扩股资金</a:t>
            </a:r>
            <a:endParaRPr lang="zh-CN" altLang="en-US" sz="2800" dirty="0">
              <a:solidFill>
                <a:schemeClr val="tx1"/>
              </a:solidFill>
            </a:endParaRPr>
          </a:p>
        </p:txBody>
      </p:sp>
      <p:grpSp>
        <p:nvGrpSpPr>
          <p:cNvPr id="2" name="组合 1"/>
          <p:cNvGrpSpPr/>
          <p:nvPr/>
        </p:nvGrpSpPr>
        <p:grpSpPr>
          <a:xfrm flipH="1">
            <a:off x="-19237" y="5944879"/>
            <a:ext cx="3297433" cy="914713"/>
            <a:chOff x="8920155" y="5944877"/>
            <a:chExt cx="3294742" cy="914713"/>
          </a:xfrm>
        </p:grpSpPr>
        <p:sp>
          <p:nvSpPr>
            <p:cNvPr id="23"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4" name="内容占位符 3"/>
            <p:cNvSpPr txBox="1"/>
            <p:nvPr/>
          </p:nvSpPr>
          <p:spPr>
            <a:xfrm>
              <a:off x="9718441" y="5944877"/>
              <a:ext cx="943427" cy="914711"/>
            </a:xfrm>
            <a:prstGeom prst="rect">
              <a:avLst/>
            </a:prstGeom>
            <a:solidFill>
              <a:srgbClr val="7CC43A"/>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5"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grpSp>
      <p:sp>
        <p:nvSpPr>
          <p:cNvPr id="26" name="矩形 25"/>
          <p:cNvSpPr/>
          <p:nvPr/>
        </p:nvSpPr>
        <p:spPr>
          <a:xfrm>
            <a:off x="3278196" y="6515583"/>
            <a:ext cx="8920154" cy="34400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051608" y="971997"/>
            <a:ext cx="1311578" cy="461665"/>
          </a:xfrm>
          <a:prstGeom prst="rect">
            <a:avLst/>
          </a:prstGeom>
        </p:spPr>
        <p:txBody>
          <a:bodyPr wrap="none">
            <a:spAutoFit/>
          </a:bodyPr>
          <a:lstStyle/>
          <a:p>
            <a:r>
              <a:rPr lang="en-US" altLang="zh-CN" b="1" dirty="0"/>
              <a:t>1.   </a:t>
            </a:r>
            <a:r>
              <a:rPr lang="zh-CN" altLang="en-US" b="1" dirty="0"/>
              <a:t>筹资</a:t>
            </a:r>
            <a:endParaRPr lang="zh-CN" altLang="en-US" dirty="0"/>
          </a:p>
        </p:txBody>
      </p:sp>
      <p:sp>
        <p:nvSpPr>
          <p:cNvPr id="6" name="灯片编号占位符 5">
            <a:extLst>
              <a:ext uri="{FF2B5EF4-FFF2-40B4-BE49-F238E27FC236}">
                <a16:creationId xmlns:a16="http://schemas.microsoft.com/office/drawing/2014/main" id="{015E5C4C-9817-4DF0-99E0-B243507F3F00}"/>
              </a:ext>
            </a:extLst>
          </p:cNvPr>
          <p:cNvSpPr>
            <a:spLocks noGrp="1"/>
          </p:cNvSpPr>
          <p:nvPr>
            <p:ph type="sldNum" sz="quarter" idx="12"/>
          </p:nvPr>
        </p:nvSpPr>
        <p:spPr/>
        <p:txBody>
          <a:bodyPr/>
          <a:lstStyle/>
          <a:p>
            <a:fld id="{B6F15528-21DE-4FAA-801E-634DDDAF4B2B}" type="slidenum">
              <a:rPr lang="en-US" smtClean="0"/>
              <a:t>67</a:t>
            </a:fld>
            <a:endParaRPr lang="en-US" dirty="0"/>
          </a:p>
        </p:txBody>
      </p:sp>
      <p:sp>
        <p:nvSpPr>
          <p:cNvPr id="14" name="灯片编号占位符 8">
            <a:extLst>
              <a:ext uri="{FF2B5EF4-FFF2-40B4-BE49-F238E27FC236}">
                <a16:creationId xmlns:a16="http://schemas.microsoft.com/office/drawing/2014/main" id="{5BBBA8E4-74A8-43A2-BFC4-E7EA97A0F0BD}"/>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67</a:t>
            </a:fld>
            <a:endParaRPr kumimoji="0" lang="en-US" altLang="zh-CN" sz="1800">
              <a:latin typeface="Times New Roman" panose="02020603050405020304" pitchFamily="18" charset="0"/>
            </a:endParaRPr>
          </a:p>
        </p:txBody>
      </p:sp>
    </p:spTree>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4699" y="352424"/>
            <a:ext cx="5857875" cy="429419"/>
          </a:xfrm>
        </p:spPr>
        <p:txBody>
          <a:bodyPr/>
          <a:lstStyle/>
          <a:p>
            <a:r>
              <a:rPr lang="en-US" altLang="zh-CN" dirty="0"/>
              <a:t>9.3.2 </a:t>
            </a:r>
            <a:r>
              <a:rPr lang="zh-CN" altLang="zh-CN" dirty="0"/>
              <a:t>软件工程项目营运后评价的内容与方法</a:t>
            </a:r>
            <a:endParaRPr lang="zh-CN" altLang="en-US" dirty="0"/>
          </a:p>
        </p:txBody>
      </p:sp>
      <p:sp>
        <p:nvSpPr>
          <p:cNvPr id="4" name="TextBox 3"/>
          <p:cNvSpPr txBox="1"/>
          <p:nvPr/>
        </p:nvSpPr>
        <p:spPr>
          <a:xfrm>
            <a:off x="926947" y="1181730"/>
            <a:ext cx="9144000" cy="461665"/>
          </a:xfrm>
          <a:prstGeom prst="rect">
            <a:avLst/>
          </a:prstGeom>
          <a:noFill/>
        </p:spPr>
        <p:txBody>
          <a:bodyPr wrap="square" rtlCol="0">
            <a:spAutoFit/>
          </a:bodyPr>
          <a:lstStyle/>
          <a:p>
            <a:r>
              <a:rPr lang="zh-CN" altLang="en-US" b="1" dirty="0"/>
              <a:t>（</a:t>
            </a:r>
            <a:r>
              <a:rPr lang="en-US" altLang="zh-CN" b="1" dirty="0"/>
              <a:t>7</a:t>
            </a:r>
            <a:r>
              <a:rPr lang="zh-CN" altLang="en-US" b="1" dirty="0"/>
              <a:t>）</a:t>
            </a:r>
            <a:r>
              <a:rPr lang="zh-CN" altLang="zh-CN" b="1" dirty="0"/>
              <a:t>对软件工程项目可行性研究水平进行综合评价</a:t>
            </a:r>
            <a:endParaRPr lang="zh-CN" altLang="en-US" b="1" dirty="0"/>
          </a:p>
        </p:txBody>
      </p:sp>
      <p:sp>
        <p:nvSpPr>
          <p:cNvPr id="16" name="矩形 15"/>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7" name="矩形 16"/>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18" name="组合 17"/>
          <p:cNvGrpSpPr/>
          <p:nvPr/>
        </p:nvGrpSpPr>
        <p:grpSpPr>
          <a:xfrm flipH="1">
            <a:off x="9757897" y="5702495"/>
            <a:ext cx="2284188" cy="1186758"/>
            <a:chOff x="-8805" y="5407865"/>
            <a:chExt cx="3213509" cy="1301644"/>
          </a:xfrm>
        </p:grpSpPr>
        <p:sp>
          <p:nvSpPr>
            <p:cNvPr id="19" name="矩形 18"/>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TextBox 4"/>
          <p:cNvSpPr txBox="1"/>
          <p:nvPr/>
        </p:nvSpPr>
        <p:spPr>
          <a:xfrm>
            <a:off x="-377825" y="1905794"/>
            <a:ext cx="11963290" cy="3719736"/>
          </a:xfrm>
          <a:prstGeom prst="rect">
            <a:avLst/>
          </a:prstGeom>
          <a:noFill/>
        </p:spPr>
        <p:txBody>
          <a:bodyPr wrap="square" rtlCol="0">
            <a:spAutoFit/>
          </a:bodyPr>
          <a:lstStyle/>
          <a:p>
            <a:pPr marL="1677035" lvl="2" indent="-457200">
              <a:lnSpc>
                <a:spcPct val="110000"/>
              </a:lnSpc>
              <a:buFont typeface="+mj-ea"/>
              <a:buAutoNum type="circleNumDbPlain" startAt="6"/>
            </a:pPr>
            <a:r>
              <a:rPr lang="zh-CN" altLang="zh-CN" dirty="0"/>
              <a:t>对软件工程项目可行性研究深度进行总体评价。主要通过上述各项的考察，综合计算预测情况和实际情况的偏差幅度，然后再根据设定的标准，评价可行性研究的深度。可行性研究深度的评价标准可以是：</a:t>
            </a:r>
            <a:endParaRPr lang="zh-CN" altLang="zh-CN" sz="1800" dirty="0"/>
          </a:p>
          <a:p>
            <a:pPr marL="2172335" lvl="3" indent="-342900">
              <a:lnSpc>
                <a:spcPct val="110000"/>
              </a:lnSpc>
              <a:buFont typeface="Wingdings" panose="05000000000000000000" pitchFamily="2" charset="2"/>
              <a:buChar char="Ø"/>
            </a:pPr>
            <a:r>
              <a:rPr lang="zh-CN" altLang="zh-CN" dirty="0"/>
              <a:t>当偏离程度小于</a:t>
            </a:r>
            <a:r>
              <a:rPr lang="en-US" altLang="zh-CN" dirty="0"/>
              <a:t>15</a:t>
            </a:r>
            <a:r>
              <a:rPr lang="zh-CN" altLang="zh-CN" dirty="0"/>
              <a:t>％时，符合可行性研究深度的合格要求；</a:t>
            </a:r>
            <a:endParaRPr lang="zh-CN" altLang="zh-CN" sz="1800" dirty="0"/>
          </a:p>
          <a:p>
            <a:pPr marL="2172335" lvl="3" indent="-342900">
              <a:lnSpc>
                <a:spcPct val="110000"/>
              </a:lnSpc>
              <a:buFont typeface="Wingdings" panose="05000000000000000000" pitchFamily="2" charset="2"/>
              <a:buChar char="Ø"/>
            </a:pPr>
            <a:r>
              <a:rPr lang="zh-CN" altLang="zh-CN" dirty="0"/>
              <a:t>当偏离程度在</a:t>
            </a:r>
            <a:r>
              <a:rPr lang="en-US" altLang="zh-CN" dirty="0"/>
              <a:t>15</a:t>
            </a:r>
            <a:r>
              <a:rPr lang="zh-CN" altLang="zh-CN" dirty="0"/>
              <a:t>％</a:t>
            </a:r>
            <a:r>
              <a:rPr lang="en-US" altLang="zh-CN" dirty="0"/>
              <a:t>-25</a:t>
            </a:r>
            <a:r>
              <a:rPr lang="zh-CN" altLang="zh-CN" dirty="0"/>
              <a:t>％之间时，可行性研究深度和预测的可行性研究水平相当；</a:t>
            </a:r>
            <a:endParaRPr lang="zh-CN" altLang="zh-CN" sz="1800" dirty="0"/>
          </a:p>
          <a:p>
            <a:pPr marL="2172335" lvl="3" indent="-342900">
              <a:lnSpc>
                <a:spcPct val="110000"/>
              </a:lnSpc>
              <a:buFont typeface="Wingdings" panose="05000000000000000000" pitchFamily="2" charset="2"/>
              <a:buChar char="Ø"/>
            </a:pPr>
            <a:r>
              <a:rPr lang="zh-CN" altLang="zh-CN" dirty="0"/>
              <a:t>当偏离程度在</a:t>
            </a:r>
            <a:r>
              <a:rPr lang="en-US" altLang="zh-CN" dirty="0"/>
              <a:t>25</a:t>
            </a:r>
            <a:r>
              <a:rPr lang="zh-CN" altLang="zh-CN" dirty="0"/>
              <a:t>％；可行性研究深度与编制项目建议书阶段的预测水平相当；</a:t>
            </a:r>
            <a:endParaRPr lang="en-US" altLang="zh-CN" dirty="0"/>
          </a:p>
          <a:p>
            <a:pPr marL="2172335" lvl="3" indent="-342900">
              <a:lnSpc>
                <a:spcPct val="110000"/>
              </a:lnSpc>
              <a:buFont typeface="Wingdings" panose="05000000000000000000" pitchFamily="2" charset="2"/>
              <a:buChar char="Ø"/>
            </a:pPr>
            <a:r>
              <a:rPr lang="zh-CN" altLang="zh-CN" dirty="0"/>
              <a:t>当偏离程度超过</a:t>
            </a:r>
            <a:r>
              <a:rPr lang="en-US" altLang="zh-CN" dirty="0"/>
              <a:t>35</a:t>
            </a:r>
            <a:r>
              <a:rPr lang="zh-CN" altLang="zh-CN" dirty="0"/>
              <a:t>％时，则可行性研究的深度不合格。</a:t>
            </a:r>
            <a:endParaRPr lang="zh-CN" altLang="en-US" dirty="0"/>
          </a:p>
        </p:txBody>
      </p:sp>
      <p:sp>
        <p:nvSpPr>
          <p:cNvPr id="6" name="灯片编号占位符 5">
            <a:extLst>
              <a:ext uri="{FF2B5EF4-FFF2-40B4-BE49-F238E27FC236}">
                <a16:creationId xmlns:a16="http://schemas.microsoft.com/office/drawing/2014/main" id="{2E6D85A6-19BB-4DF4-863D-8AC4C1265347}"/>
              </a:ext>
            </a:extLst>
          </p:cNvPr>
          <p:cNvSpPr>
            <a:spLocks noGrp="1"/>
          </p:cNvSpPr>
          <p:nvPr>
            <p:ph type="sldNum" sz="quarter" idx="12"/>
          </p:nvPr>
        </p:nvSpPr>
        <p:spPr/>
        <p:txBody>
          <a:bodyPr/>
          <a:lstStyle/>
          <a:p>
            <a:fld id="{B6F15528-21DE-4FAA-801E-634DDDAF4B2B}" type="slidenum">
              <a:rPr lang="en-US" smtClean="0"/>
              <a:t>670</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 calcmode="lin" valueType="num">
                                      <p:cBhvr additive="base">
                                        <p:cTn id="25"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4699" y="352424"/>
            <a:ext cx="5857875" cy="429419"/>
          </a:xfrm>
        </p:spPr>
        <p:txBody>
          <a:bodyPr/>
          <a:lstStyle/>
          <a:p>
            <a:r>
              <a:rPr lang="en-US" altLang="zh-CN" dirty="0"/>
              <a:t>9.3.2 </a:t>
            </a:r>
            <a:r>
              <a:rPr lang="zh-CN" altLang="zh-CN" dirty="0"/>
              <a:t>软件工程项目营运后评价的内容与方法</a:t>
            </a:r>
            <a:endParaRPr lang="zh-CN" altLang="en-US" dirty="0"/>
          </a:p>
        </p:txBody>
      </p:sp>
      <p:sp>
        <p:nvSpPr>
          <p:cNvPr id="4" name="TextBox 3"/>
          <p:cNvSpPr txBox="1"/>
          <p:nvPr/>
        </p:nvSpPr>
        <p:spPr>
          <a:xfrm>
            <a:off x="949912" y="1181729"/>
            <a:ext cx="9144000" cy="461665"/>
          </a:xfrm>
          <a:prstGeom prst="rect">
            <a:avLst/>
          </a:prstGeom>
          <a:noFill/>
        </p:spPr>
        <p:txBody>
          <a:bodyPr wrap="square" rtlCol="0">
            <a:spAutoFit/>
          </a:bodyPr>
          <a:lstStyle/>
          <a:p>
            <a:r>
              <a:rPr lang="zh-CN" altLang="en-US" b="1" dirty="0"/>
              <a:t>（</a:t>
            </a:r>
            <a:r>
              <a:rPr lang="en-US" altLang="zh-CN" b="1" dirty="0"/>
              <a:t>7</a:t>
            </a:r>
            <a:r>
              <a:rPr lang="zh-CN" altLang="en-US" b="1" dirty="0"/>
              <a:t>）</a:t>
            </a:r>
            <a:r>
              <a:rPr lang="zh-CN" altLang="zh-CN" b="1" dirty="0"/>
              <a:t>对软件工程项目可行性研究水平进行综合评价</a:t>
            </a:r>
            <a:endParaRPr lang="zh-CN" altLang="en-US" b="1" dirty="0"/>
          </a:p>
        </p:txBody>
      </p:sp>
      <p:sp>
        <p:nvSpPr>
          <p:cNvPr id="16" name="矩形 15"/>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7" name="矩形 16"/>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grpSp>
        <p:nvGrpSpPr>
          <p:cNvPr id="18" name="组合 17"/>
          <p:cNvGrpSpPr/>
          <p:nvPr/>
        </p:nvGrpSpPr>
        <p:grpSpPr>
          <a:xfrm flipH="1">
            <a:off x="9757897" y="5702495"/>
            <a:ext cx="2284188" cy="1186758"/>
            <a:chOff x="-8805" y="5407865"/>
            <a:chExt cx="3213509" cy="1301644"/>
          </a:xfrm>
        </p:grpSpPr>
        <p:sp>
          <p:nvSpPr>
            <p:cNvPr id="19" name="矩形 18"/>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TextBox 4"/>
          <p:cNvSpPr txBox="1"/>
          <p:nvPr/>
        </p:nvSpPr>
        <p:spPr>
          <a:xfrm>
            <a:off x="126902" y="2134394"/>
            <a:ext cx="10744090" cy="2973122"/>
          </a:xfrm>
          <a:prstGeom prst="rect">
            <a:avLst/>
          </a:prstGeom>
          <a:noFill/>
        </p:spPr>
        <p:txBody>
          <a:bodyPr wrap="square" rtlCol="0">
            <a:spAutoFit/>
          </a:bodyPr>
          <a:lstStyle/>
          <a:p>
            <a:pPr marL="1677035" lvl="2" indent="-457200">
              <a:lnSpc>
                <a:spcPct val="130000"/>
              </a:lnSpc>
              <a:buFont typeface="+mj-ea"/>
              <a:buAutoNum type="circleNumDbPlain" startAt="7"/>
            </a:pPr>
            <a:r>
              <a:rPr lang="zh-CN" altLang="zh-CN" dirty="0"/>
              <a:t>具体研究和分析软件工程项目实际可行性的研究水平表现为⑥中后三种情况的原因，究竟是预测依据不可靠，还是预测方法不科学；是预测人员素质差，还是预测水平所致；是人为干预所致，还是由客观环境变化所造成。</a:t>
            </a:r>
          </a:p>
          <a:p>
            <a:pPr marL="1677035" lvl="2" indent="-457200">
              <a:lnSpc>
                <a:spcPct val="130000"/>
              </a:lnSpc>
              <a:buFont typeface="+mj-ea"/>
              <a:buAutoNum type="circleNumDbPlain" startAt="7"/>
            </a:pPr>
            <a:r>
              <a:rPr lang="zh-CN" altLang="zh-CN" dirty="0"/>
              <a:t>对软件工程项目可行性研究水平进行综合评价可为今后提高软件工程项目可行性研究水平提供经验教训。</a:t>
            </a:r>
          </a:p>
        </p:txBody>
      </p:sp>
      <p:sp>
        <p:nvSpPr>
          <p:cNvPr id="6" name="灯片编号占位符 5">
            <a:extLst>
              <a:ext uri="{FF2B5EF4-FFF2-40B4-BE49-F238E27FC236}">
                <a16:creationId xmlns:a16="http://schemas.microsoft.com/office/drawing/2014/main" id="{75206DB3-2BB6-4ED0-8054-5E1BF31E97FC}"/>
              </a:ext>
            </a:extLst>
          </p:cNvPr>
          <p:cNvSpPr>
            <a:spLocks noGrp="1"/>
          </p:cNvSpPr>
          <p:nvPr>
            <p:ph type="sldNum" sz="quarter" idx="12"/>
          </p:nvPr>
        </p:nvSpPr>
        <p:spPr/>
        <p:txBody>
          <a:bodyPr/>
          <a:lstStyle/>
          <a:p>
            <a:fld id="{B6F15528-21DE-4FAA-801E-634DDDAF4B2B}" type="slidenum">
              <a:rPr lang="en-US" smtClean="0"/>
              <a:t>671</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8350" cy="6859588"/>
          </a:xfrm>
          <a:prstGeom prst="rect">
            <a:avLst/>
          </a:prstGeom>
        </p:spPr>
      </p:pic>
      <p:sp>
        <p:nvSpPr>
          <p:cNvPr id="6" name="矩形 5"/>
          <p:cNvSpPr/>
          <p:nvPr/>
        </p:nvSpPr>
        <p:spPr>
          <a:xfrm>
            <a:off x="2258147" y="2210312"/>
            <a:ext cx="7682056" cy="60973"/>
          </a:xfrm>
          <a:prstGeom prst="rect">
            <a:avLst/>
          </a:prstGeom>
          <a:gradFill flip="none" rotWithShape="1">
            <a:gsLst>
              <a:gs pos="0">
                <a:srgbClr val="28A7E1"/>
              </a:gs>
              <a:gs pos="50000">
                <a:schemeClr val="accent1">
                  <a:tint val="44500"/>
                  <a:satMod val="160000"/>
                </a:schemeClr>
              </a:gs>
              <a:gs pos="100000">
                <a:srgbClr val="28A7E1"/>
              </a:gs>
            </a:gsLst>
            <a:lin ang="5400000" scaled="0"/>
            <a:tileRect/>
          </a:gradFill>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spcCol="0" rtlCol="0" anchor="ctr"/>
          <a:lstStyle/>
          <a:p>
            <a:pPr algn="ctr"/>
            <a:endParaRPr lang="zh-CN" altLang="en-US"/>
          </a:p>
        </p:txBody>
      </p:sp>
      <p:sp>
        <p:nvSpPr>
          <p:cNvPr id="7" name="矩形 6"/>
          <p:cNvSpPr/>
          <p:nvPr/>
        </p:nvSpPr>
        <p:spPr>
          <a:xfrm>
            <a:off x="2258147" y="4025019"/>
            <a:ext cx="7682056" cy="60973"/>
          </a:xfrm>
          <a:prstGeom prst="rect">
            <a:avLst/>
          </a:prstGeom>
          <a:gradFill flip="none" rotWithShape="1">
            <a:gsLst>
              <a:gs pos="0">
                <a:srgbClr val="28A7E1"/>
              </a:gs>
              <a:gs pos="50000">
                <a:schemeClr val="accent1">
                  <a:tint val="44500"/>
                  <a:satMod val="160000"/>
                </a:schemeClr>
              </a:gs>
              <a:gs pos="100000">
                <a:srgbClr val="28A7E1"/>
              </a:gs>
            </a:gsLst>
            <a:lin ang="5400000" scaled="0"/>
            <a:tileRect/>
          </a:gradFill>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spcCol="0" rtlCol="0" anchor="ctr"/>
          <a:lstStyle/>
          <a:p>
            <a:pPr algn="ctr"/>
            <a:endParaRPr lang="zh-CN" altLang="en-US"/>
          </a:p>
        </p:txBody>
      </p:sp>
      <p:sp>
        <p:nvSpPr>
          <p:cNvPr id="14" name="椭圆 13"/>
          <p:cNvSpPr/>
          <p:nvPr/>
        </p:nvSpPr>
        <p:spPr>
          <a:xfrm>
            <a:off x="10095121" y="2480346"/>
            <a:ext cx="203200" cy="203200"/>
          </a:xfrm>
          <a:prstGeom prst="ellipse">
            <a:avLst/>
          </a:prstGeom>
          <a:solidFill>
            <a:srgbClr val="3E5C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0095121" y="2727996"/>
            <a:ext cx="203200" cy="203200"/>
          </a:xfrm>
          <a:prstGeom prst="ellipse">
            <a:avLst/>
          </a:pr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0095121" y="2975646"/>
            <a:ext cx="203200" cy="203200"/>
          </a:xfrm>
          <a:prstGeom prst="ellipse">
            <a:avLst/>
          </a:prstGeom>
          <a:solidFill>
            <a:srgbClr val="F08E35">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
          <p:cNvSpPr txBox="1"/>
          <p:nvPr/>
        </p:nvSpPr>
        <p:spPr>
          <a:xfrm>
            <a:off x="2611437" y="2134394"/>
            <a:ext cx="7006442" cy="1938992"/>
          </a:xfrm>
          <a:prstGeom prst="rect">
            <a:avLst/>
          </a:prstGeom>
          <a:noFill/>
        </p:spPr>
        <p:txBody>
          <a:bodyPr wrap="square" rtlCol="0">
            <a:spAutoFit/>
          </a:bodyPr>
          <a:lstStyle/>
          <a:p>
            <a:r>
              <a:rPr lang="en-US" altLang="zh-CN" sz="12000" b="1" dirty="0">
                <a:solidFill>
                  <a:schemeClr val="bg1"/>
                </a:solidFill>
                <a:latin typeface="微软雅黑" panose="020B0503020204020204" pitchFamily="34" charset="-122"/>
                <a:ea typeface="微软雅黑" panose="020B0503020204020204" pitchFamily="34" charset="-122"/>
              </a:rPr>
              <a:t>THANKS</a:t>
            </a:r>
            <a:endParaRPr lang="zh-CN" altLang="en-US" sz="12000"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97A3498E-F54C-475E-98B6-0B81AC0396DE}"/>
              </a:ext>
            </a:extLst>
          </p:cNvPr>
          <p:cNvSpPr>
            <a:spLocks noGrp="1"/>
          </p:cNvSpPr>
          <p:nvPr>
            <p:ph type="sldNum" sz="quarter" idx="12"/>
          </p:nvPr>
        </p:nvSpPr>
        <p:spPr/>
        <p:txBody>
          <a:bodyPr/>
          <a:lstStyle/>
          <a:p>
            <a:fld id="{B6F15528-21DE-4FAA-801E-634DDDAF4B2B}" type="slidenum">
              <a:rPr lang="en-US" smtClean="0"/>
              <a:t>672</a:t>
            </a:fld>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b="1" dirty="0"/>
              <a:t>2.1.2 </a:t>
            </a:r>
            <a:r>
              <a:rPr lang="zh-CN" altLang="en-US" b="1" dirty="0"/>
              <a:t>筹资与融资</a:t>
            </a:r>
            <a:endParaRPr lang="zh-CN" altLang="en-US" dirty="0"/>
          </a:p>
        </p:txBody>
      </p:sp>
      <p:grpSp>
        <p:nvGrpSpPr>
          <p:cNvPr id="44" name="组合 43"/>
          <p:cNvGrpSpPr/>
          <p:nvPr/>
        </p:nvGrpSpPr>
        <p:grpSpPr>
          <a:xfrm>
            <a:off x="612775" y="2378099"/>
            <a:ext cx="579307" cy="626655"/>
            <a:chOff x="6242320" y="1105727"/>
            <a:chExt cx="579005" cy="626656"/>
          </a:xfrm>
        </p:grpSpPr>
        <p:sp>
          <p:nvSpPr>
            <p:cNvPr id="45" name="TextBox 6"/>
            <p:cNvSpPr txBox="1"/>
            <p:nvPr/>
          </p:nvSpPr>
          <p:spPr>
            <a:xfrm>
              <a:off x="6327224" y="1105727"/>
              <a:ext cx="448425" cy="492443"/>
            </a:xfrm>
            <a:prstGeom prst="rect">
              <a:avLst/>
            </a:prstGeom>
            <a:noFill/>
          </p:spPr>
          <p:txBody>
            <a:bodyPr vert="horz" wrap="square" lIns="0" tIns="0" rIns="0" bIns="0" rtlCol="0" anchor="ctr">
              <a:spAutoFit/>
            </a:bodyPr>
            <a:lstStyle/>
            <a:p>
              <a:pPr algn="l"/>
              <a:r>
                <a:rPr lang="en-US" altLang="zh-CN" sz="3200" b="1" dirty="0">
                  <a:solidFill>
                    <a:srgbClr val="FFB850"/>
                  </a:solidFill>
                  <a:latin typeface="Impact" panose="020B0806030902050204" pitchFamily="34" charset="0"/>
                  <a:ea typeface="微软雅黑" panose="020B0503020204020204" pitchFamily="34" charset="-122"/>
                </a:rPr>
                <a:t>01</a:t>
              </a:r>
              <a:endParaRPr lang="zh-CN" altLang="en-US" sz="3200" b="1" dirty="0">
                <a:solidFill>
                  <a:srgbClr val="FFB850"/>
                </a:solidFill>
                <a:latin typeface="微软雅黑" panose="020B0503020204020204" pitchFamily="34" charset="-122"/>
                <a:ea typeface="微软雅黑" panose="020B0503020204020204" pitchFamily="34" charset="-122"/>
              </a:endParaRPr>
            </a:p>
          </p:txBody>
        </p:sp>
        <p:sp>
          <p:nvSpPr>
            <p:cNvPr id="46" name="文本框 22"/>
            <p:cNvSpPr txBox="1"/>
            <p:nvPr/>
          </p:nvSpPr>
          <p:spPr>
            <a:xfrm>
              <a:off x="6242320" y="1516939"/>
              <a:ext cx="579005" cy="215444"/>
            </a:xfrm>
            <a:prstGeom prst="rect">
              <a:avLst/>
            </a:prstGeom>
            <a:noFill/>
          </p:spPr>
          <p:txBody>
            <a:bodyPr wrap="none" rtlCol="0">
              <a:spAutoFit/>
            </a:bodyPr>
            <a:lstStyle/>
            <a:p>
              <a:r>
                <a:rPr lang="en-US" altLang="zh-CN" sz="800" b="1" dirty="0">
                  <a:solidFill>
                    <a:srgbClr val="818181"/>
                  </a:solidFill>
                  <a:latin typeface="Leelawadee" panose="020B0502040204020203" pitchFamily="34" charset="-34"/>
                  <a:cs typeface="Leelawadee" panose="020B0502040204020203" pitchFamily="34" charset="-34"/>
                </a:rPr>
                <a:t>OPTION</a:t>
              </a:r>
              <a:endParaRPr lang="zh-CN" altLang="en-US" sz="800" b="1" dirty="0">
                <a:solidFill>
                  <a:srgbClr val="818181"/>
                </a:solidFill>
                <a:latin typeface="Leelawadee" panose="020B0502040204020203" pitchFamily="34" charset="-34"/>
                <a:cs typeface="Leelawadee" panose="020B0502040204020203" pitchFamily="34" charset="-34"/>
              </a:endParaRPr>
            </a:p>
          </p:txBody>
        </p:sp>
      </p:grpSp>
      <p:grpSp>
        <p:nvGrpSpPr>
          <p:cNvPr id="47" name="组合 46"/>
          <p:cNvGrpSpPr/>
          <p:nvPr/>
        </p:nvGrpSpPr>
        <p:grpSpPr>
          <a:xfrm>
            <a:off x="612775" y="3347519"/>
            <a:ext cx="579307" cy="631762"/>
            <a:chOff x="6242320" y="2373233"/>
            <a:chExt cx="579005" cy="631762"/>
          </a:xfrm>
        </p:grpSpPr>
        <p:sp>
          <p:nvSpPr>
            <p:cNvPr id="48" name="TextBox 6"/>
            <p:cNvSpPr txBox="1"/>
            <p:nvPr/>
          </p:nvSpPr>
          <p:spPr>
            <a:xfrm>
              <a:off x="6327224" y="2373233"/>
              <a:ext cx="448425" cy="492443"/>
            </a:xfrm>
            <a:prstGeom prst="rect">
              <a:avLst/>
            </a:prstGeom>
            <a:noFill/>
          </p:spPr>
          <p:txBody>
            <a:bodyPr vert="horz" wrap="square" lIns="0" tIns="0" rIns="0" bIns="0" rtlCol="0" anchor="ctr">
              <a:spAutoFit/>
            </a:bodyPr>
            <a:lstStyle/>
            <a:p>
              <a:pPr algn="l"/>
              <a:r>
                <a:rPr lang="en-US" altLang="zh-CN" sz="3200" b="1" dirty="0">
                  <a:solidFill>
                    <a:srgbClr val="01ACBE"/>
                  </a:solidFill>
                  <a:latin typeface="Impact" panose="020B0806030902050204" pitchFamily="34" charset="0"/>
                  <a:ea typeface="微软雅黑" panose="020B0503020204020204" pitchFamily="34" charset="-122"/>
                </a:rPr>
                <a:t>02</a:t>
              </a:r>
              <a:endParaRPr lang="zh-CN" altLang="en-US" sz="3200" b="1" dirty="0">
                <a:solidFill>
                  <a:srgbClr val="01ACBE"/>
                </a:solidFill>
                <a:latin typeface="微软雅黑" panose="020B0503020204020204" pitchFamily="34" charset="-122"/>
                <a:ea typeface="微软雅黑" panose="020B0503020204020204" pitchFamily="34" charset="-122"/>
              </a:endParaRPr>
            </a:p>
          </p:txBody>
        </p:sp>
        <p:sp>
          <p:nvSpPr>
            <p:cNvPr id="49" name="文本框 23"/>
            <p:cNvSpPr txBox="1"/>
            <p:nvPr/>
          </p:nvSpPr>
          <p:spPr>
            <a:xfrm>
              <a:off x="6242320" y="2789551"/>
              <a:ext cx="579005" cy="215444"/>
            </a:xfrm>
            <a:prstGeom prst="rect">
              <a:avLst/>
            </a:prstGeom>
            <a:noFill/>
          </p:spPr>
          <p:txBody>
            <a:bodyPr wrap="none" rtlCol="0">
              <a:spAutoFit/>
            </a:bodyPr>
            <a:lstStyle/>
            <a:p>
              <a:r>
                <a:rPr lang="en-US" altLang="zh-CN" sz="800" b="1" dirty="0">
                  <a:solidFill>
                    <a:srgbClr val="818181"/>
                  </a:solidFill>
                  <a:latin typeface="Leelawadee" panose="020B0502040204020203" pitchFamily="34" charset="-34"/>
                  <a:cs typeface="Leelawadee" panose="020B0502040204020203" pitchFamily="34" charset="-34"/>
                </a:rPr>
                <a:t>OPTION</a:t>
              </a:r>
              <a:endParaRPr lang="zh-CN" altLang="en-US" sz="800" b="1" dirty="0">
                <a:solidFill>
                  <a:srgbClr val="818181"/>
                </a:solidFill>
                <a:latin typeface="Leelawadee" panose="020B0502040204020203" pitchFamily="34" charset="-34"/>
                <a:cs typeface="Leelawadee" panose="020B0502040204020203" pitchFamily="34" charset="-34"/>
              </a:endParaRPr>
            </a:p>
          </p:txBody>
        </p:sp>
      </p:grpSp>
      <p:grpSp>
        <p:nvGrpSpPr>
          <p:cNvPr id="50" name="组合 49"/>
          <p:cNvGrpSpPr/>
          <p:nvPr/>
        </p:nvGrpSpPr>
        <p:grpSpPr>
          <a:xfrm>
            <a:off x="612775" y="4322048"/>
            <a:ext cx="579307" cy="620494"/>
            <a:chOff x="6242320" y="3640739"/>
            <a:chExt cx="579005" cy="620494"/>
          </a:xfrm>
        </p:grpSpPr>
        <p:sp>
          <p:nvSpPr>
            <p:cNvPr id="51" name="TextBox 6"/>
            <p:cNvSpPr txBox="1"/>
            <p:nvPr/>
          </p:nvSpPr>
          <p:spPr>
            <a:xfrm>
              <a:off x="6327224" y="3640739"/>
              <a:ext cx="448425" cy="492443"/>
            </a:xfrm>
            <a:prstGeom prst="rect">
              <a:avLst/>
            </a:prstGeom>
            <a:noFill/>
          </p:spPr>
          <p:txBody>
            <a:bodyPr vert="horz" wrap="square" lIns="0" tIns="0" rIns="0" bIns="0" rtlCol="0" anchor="ctr">
              <a:spAutoFit/>
            </a:bodyPr>
            <a:lstStyle/>
            <a:p>
              <a:pPr algn="l"/>
              <a:r>
                <a:rPr lang="en-US" altLang="zh-CN" sz="3200" b="1" dirty="0">
                  <a:solidFill>
                    <a:srgbClr val="C00000"/>
                  </a:solidFill>
                  <a:latin typeface="Impact" panose="020B0806030902050204" pitchFamily="34" charset="0"/>
                  <a:ea typeface="微软雅黑" panose="020B0503020204020204" pitchFamily="34" charset="-122"/>
                </a:rPr>
                <a:t>03</a:t>
              </a:r>
              <a:endParaRPr lang="zh-CN" altLang="en-US" sz="3200" b="1" dirty="0">
                <a:solidFill>
                  <a:srgbClr val="C00000"/>
                </a:solidFill>
                <a:latin typeface="微软雅黑" panose="020B0503020204020204" pitchFamily="34" charset="-122"/>
                <a:ea typeface="微软雅黑" panose="020B0503020204020204" pitchFamily="34" charset="-122"/>
              </a:endParaRPr>
            </a:p>
          </p:txBody>
        </p:sp>
        <p:sp>
          <p:nvSpPr>
            <p:cNvPr id="52" name="文本框 24"/>
            <p:cNvSpPr txBox="1"/>
            <p:nvPr/>
          </p:nvSpPr>
          <p:spPr>
            <a:xfrm>
              <a:off x="6242320" y="4045789"/>
              <a:ext cx="579005" cy="215444"/>
            </a:xfrm>
            <a:prstGeom prst="rect">
              <a:avLst/>
            </a:prstGeom>
            <a:noFill/>
          </p:spPr>
          <p:txBody>
            <a:bodyPr wrap="none" rtlCol="0">
              <a:spAutoFit/>
            </a:bodyPr>
            <a:lstStyle/>
            <a:p>
              <a:r>
                <a:rPr lang="en-US" altLang="zh-CN" sz="800" b="1" dirty="0">
                  <a:solidFill>
                    <a:srgbClr val="818181"/>
                  </a:solidFill>
                  <a:latin typeface="Leelawadee" panose="020B0502040204020203" pitchFamily="34" charset="-34"/>
                  <a:cs typeface="Leelawadee" panose="020B0502040204020203" pitchFamily="34" charset="-34"/>
                </a:rPr>
                <a:t>OPTION</a:t>
              </a:r>
              <a:endParaRPr lang="zh-CN" altLang="en-US" sz="800" b="1" dirty="0">
                <a:solidFill>
                  <a:srgbClr val="818181"/>
                </a:solidFill>
                <a:latin typeface="Leelawadee" panose="020B0502040204020203" pitchFamily="34" charset="-34"/>
                <a:cs typeface="Leelawadee" panose="020B0502040204020203" pitchFamily="34" charset="-34"/>
              </a:endParaRPr>
            </a:p>
          </p:txBody>
        </p:sp>
      </p:grpSp>
      <p:grpSp>
        <p:nvGrpSpPr>
          <p:cNvPr id="53" name="组合 52"/>
          <p:cNvGrpSpPr/>
          <p:nvPr/>
        </p:nvGrpSpPr>
        <p:grpSpPr>
          <a:xfrm>
            <a:off x="6464785" y="2485532"/>
            <a:ext cx="579307" cy="609226"/>
            <a:chOff x="6250444" y="4908245"/>
            <a:chExt cx="579005" cy="609226"/>
          </a:xfrm>
        </p:grpSpPr>
        <p:sp>
          <p:nvSpPr>
            <p:cNvPr id="54" name="TextBox 6"/>
            <p:cNvSpPr txBox="1"/>
            <p:nvPr/>
          </p:nvSpPr>
          <p:spPr>
            <a:xfrm>
              <a:off x="6327224" y="4908245"/>
              <a:ext cx="448425" cy="492443"/>
            </a:xfrm>
            <a:prstGeom prst="rect">
              <a:avLst/>
            </a:prstGeom>
            <a:noFill/>
          </p:spPr>
          <p:txBody>
            <a:bodyPr vert="horz" wrap="square" lIns="0" tIns="0" rIns="0" bIns="0" rtlCol="0" anchor="ctr">
              <a:spAutoFit/>
            </a:bodyPr>
            <a:lstStyle/>
            <a:p>
              <a:pPr algn="l"/>
              <a:r>
                <a:rPr lang="en-US" altLang="zh-CN" sz="3200" b="1" dirty="0">
                  <a:solidFill>
                    <a:srgbClr val="960096"/>
                  </a:solidFill>
                  <a:latin typeface="Impact" panose="020B0806030902050204" pitchFamily="34" charset="0"/>
                  <a:ea typeface="微软雅黑" panose="020B0503020204020204" pitchFamily="34" charset="-122"/>
                </a:rPr>
                <a:t>04</a:t>
              </a:r>
              <a:endParaRPr lang="zh-CN" altLang="en-US" sz="3200" b="1" dirty="0">
                <a:solidFill>
                  <a:srgbClr val="960096"/>
                </a:solidFill>
                <a:latin typeface="微软雅黑" panose="020B0503020204020204" pitchFamily="34" charset="-122"/>
                <a:ea typeface="微软雅黑" panose="020B0503020204020204" pitchFamily="34" charset="-122"/>
              </a:endParaRPr>
            </a:p>
          </p:txBody>
        </p:sp>
        <p:sp>
          <p:nvSpPr>
            <p:cNvPr id="55" name="文本框 25"/>
            <p:cNvSpPr txBox="1"/>
            <p:nvPr/>
          </p:nvSpPr>
          <p:spPr>
            <a:xfrm>
              <a:off x="6250444" y="5302027"/>
              <a:ext cx="579005" cy="215444"/>
            </a:xfrm>
            <a:prstGeom prst="rect">
              <a:avLst/>
            </a:prstGeom>
            <a:noFill/>
          </p:spPr>
          <p:txBody>
            <a:bodyPr wrap="none" rtlCol="0">
              <a:spAutoFit/>
            </a:bodyPr>
            <a:lstStyle/>
            <a:p>
              <a:r>
                <a:rPr lang="en-US" altLang="zh-CN" sz="800" b="1" dirty="0">
                  <a:solidFill>
                    <a:srgbClr val="818181"/>
                  </a:solidFill>
                  <a:latin typeface="Leelawadee" panose="020B0502040204020203" pitchFamily="34" charset="-34"/>
                  <a:cs typeface="Leelawadee" panose="020B0502040204020203" pitchFamily="34" charset="-34"/>
                </a:rPr>
                <a:t>OPTION</a:t>
              </a:r>
              <a:endParaRPr lang="zh-CN" altLang="en-US" sz="800" b="1" dirty="0">
                <a:solidFill>
                  <a:srgbClr val="818181"/>
                </a:solidFill>
                <a:latin typeface="Leelawadee" panose="020B0502040204020203" pitchFamily="34" charset="-34"/>
                <a:cs typeface="Leelawadee" panose="020B0502040204020203" pitchFamily="34" charset="-34"/>
              </a:endParaRPr>
            </a:p>
          </p:txBody>
        </p:sp>
      </p:grpSp>
      <p:grpSp>
        <p:nvGrpSpPr>
          <p:cNvPr id="56" name="组合 55"/>
          <p:cNvGrpSpPr/>
          <p:nvPr/>
        </p:nvGrpSpPr>
        <p:grpSpPr>
          <a:xfrm>
            <a:off x="697725" y="3099433"/>
            <a:ext cx="4807240" cy="180682"/>
            <a:chOff x="6327224" y="1896619"/>
            <a:chExt cx="2624395" cy="9524"/>
          </a:xfrm>
        </p:grpSpPr>
        <p:cxnSp>
          <p:nvCxnSpPr>
            <p:cNvPr id="57" name="直接连接符 56"/>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6327224" y="1906143"/>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9" name="组合 58"/>
          <p:cNvGrpSpPr/>
          <p:nvPr/>
        </p:nvGrpSpPr>
        <p:grpSpPr>
          <a:xfrm>
            <a:off x="697725" y="4031134"/>
            <a:ext cx="4807240" cy="122560"/>
            <a:chOff x="6327224" y="1896619"/>
            <a:chExt cx="2624395" cy="9524"/>
          </a:xfrm>
        </p:grpSpPr>
        <p:cxnSp>
          <p:nvCxnSpPr>
            <p:cNvPr id="60" name="直接连接符 59"/>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6327224" y="1906143"/>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2" name="组合 61"/>
          <p:cNvGrpSpPr/>
          <p:nvPr/>
        </p:nvGrpSpPr>
        <p:grpSpPr>
          <a:xfrm>
            <a:off x="697725" y="4962834"/>
            <a:ext cx="4807240" cy="143360"/>
            <a:chOff x="6327224" y="1896619"/>
            <a:chExt cx="2624395" cy="9524"/>
          </a:xfrm>
        </p:grpSpPr>
        <p:cxnSp>
          <p:nvCxnSpPr>
            <p:cNvPr id="63" name="直接连接符 62"/>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6327224" y="1906143"/>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5" name="组合 64"/>
          <p:cNvGrpSpPr/>
          <p:nvPr/>
        </p:nvGrpSpPr>
        <p:grpSpPr>
          <a:xfrm>
            <a:off x="6549735" y="3094759"/>
            <a:ext cx="4807240" cy="113520"/>
            <a:chOff x="6327224" y="1896619"/>
            <a:chExt cx="2624395" cy="9524"/>
          </a:xfrm>
        </p:grpSpPr>
        <p:cxnSp>
          <p:nvCxnSpPr>
            <p:cNvPr id="66" name="直接连接符 65"/>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6327224" y="1906143"/>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8" name="文本框 44"/>
          <p:cNvSpPr txBox="1"/>
          <p:nvPr/>
        </p:nvSpPr>
        <p:spPr>
          <a:xfrm>
            <a:off x="1431757" y="2393487"/>
            <a:ext cx="4140312" cy="461665"/>
          </a:xfrm>
          <a:prstGeom prst="rect">
            <a:avLst/>
          </a:prstGeom>
          <a:noFill/>
        </p:spPr>
        <p:txBody>
          <a:bodyPr wrap="square" rtlCol="0">
            <a:spAutoFit/>
          </a:bodyPr>
          <a:lstStyle/>
          <a:p>
            <a:pPr>
              <a:lnSpc>
                <a:spcPct val="120000"/>
              </a:lnSpc>
            </a:pPr>
            <a:r>
              <a:rPr lang="zh-CN" altLang="zh-CN" sz="2000" b="1" dirty="0"/>
              <a:t>银行贷款</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Leelawadee" panose="020B0502040204020203" pitchFamily="34" charset="-34"/>
            </a:endParaRPr>
          </a:p>
        </p:txBody>
      </p:sp>
      <p:sp>
        <p:nvSpPr>
          <p:cNvPr id="69" name="文本框 44"/>
          <p:cNvSpPr txBox="1"/>
          <p:nvPr/>
        </p:nvSpPr>
        <p:spPr>
          <a:xfrm>
            <a:off x="1450975" y="3362907"/>
            <a:ext cx="3345143" cy="461665"/>
          </a:xfrm>
          <a:prstGeom prst="rect">
            <a:avLst/>
          </a:prstGeom>
          <a:noFill/>
        </p:spPr>
        <p:txBody>
          <a:bodyPr wrap="square" rtlCol="0">
            <a:spAutoFit/>
          </a:bodyPr>
          <a:lstStyle/>
          <a:p>
            <a:pPr>
              <a:lnSpc>
                <a:spcPct val="120000"/>
              </a:lnSpc>
            </a:pPr>
            <a:r>
              <a:rPr lang="zh-CN" altLang="zh-CN" sz="2000" b="1" dirty="0"/>
              <a:t>出口信贷</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Leelawadee" panose="020B0502040204020203" pitchFamily="34" charset="-34"/>
            </a:endParaRPr>
          </a:p>
        </p:txBody>
      </p:sp>
      <p:sp>
        <p:nvSpPr>
          <p:cNvPr id="70" name="文本框 44"/>
          <p:cNvSpPr txBox="1"/>
          <p:nvPr/>
        </p:nvSpPr>
        <p:spPr>
          <a:xfrm>
            <a:off x="1431757" y="4354630"/>
            <a:ext cx="2659343" cy="461665"/>
          </a:xfrm>
          <a:prstGeom prst="rect">
            <a:avLst/>
          </a:prstGeom>
          <a:noFill/>
        </p:spPr>
        <p:txBody>
          <a:bodyPr wrap="square" rtlCol="0">
            <a:spAutoFit/>
          </a:bodyPr>
          <a:lstStyle/>
          <a:p>
            <a:pPr>
              <a:lnSpc>
                <a:spcPct val="120000"/>
              </a:lnSpc>
            </a:pPr>
            <a:r>
              <a:rPr lang="zh-CN" altLang="zh-CN" sz="2000" b="1" dirty="0"/>
              <a:t>外国政府贷款</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Leelawadee" panose="020B0502040204020203" pitchFamily="34" charset="-34"/>
            </a:endParaRPr>
          </a:p>
        </p:txBody>
      </p:sp>
      <p:sp>
        <p:nvSpPr>
          <p:cNvPr id="71" name="文本框 44"/>
          <p:cNvSpPr txBox="1"/>
          <p:nvPr/>
        </p:nvSpPr>
        <p:spPr>
          <a:xfrm>
            <a:off x="7294315" y="2417649"/>
            <a:ext cx="3374484" cy="461665"/>
          </a:xfrm>
          <a:prstGeom prst="rect">
            <a:avLst/>
          </a:prstGeom>
          <a:noFill/>
        </p:spPr>
        <p:txBody>
          <a:bodyPr wrap="square" rtlCol="0">
            <a:spAutoFit/>
          </a:bodyPr>
          <a:lstStyle/>
          <a:p>
            <a:pPr>
              <a:lnSpc>
                <a:spcPct val="120000"/>
              </a:lnSpc>
            </a:pPr>
            <a:r>
              <a:rPr lang="zh-CN" altLang="zh-CN" sz="2000" b="1" dirty="0"/>
              <a:t>国际金融机构贷款</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Leelawadee" panose="020B0502040204020203" pitchFamily="34" charset="-34"/>
            </a:endParaRPr>
          </a:p>
        </p:txBody>
      </p:sp>
      <p:grpSp>
        <p:nvGrpSpPr>
          <p:cNvPr id="72" name="组合 71"/>
          <p:cNvGrpSpPr/>
          <p:nvPr/>
        </p:nvGrpSpPr>
        <p:grpSpPr>
          <a:xfrm>
            <a:off x="6486469" y="3490084"/>
            <a:ext cx="579307" cy="626655"/>
            <a:chOff x="6242320" y="1105727"/>
            <a:chExt cx="579005" cy="626656"/>
          </a:xfrm>
        </p:grpSpPr>
        <p:sp>
          <p:nvSpPr>
            <p:cNvPr id="73" name="TextBox 6"/>
            <p:cNvSpPr txBox="1"/>
            <p:nvPr/>
          </p:nvSpPr>
          <p:spPr>
            <a:xfrm>
              <a:off x="6327224" y="1105727"/>
              <a:ext cx="448425" cy="492443"/>
            </a:xfrm>
            <a:prstGeom prst="rect">
              <a:avLst/>
            </a:prstGeom>
            <a:noFill/>
          </p:spPr>
          <p:txBody>
            <a:bodyPr vert="horz" wrap="square" lIns="0" tIns="0" rIns="0" bIns="0" rtlCol="0" anchor="ctr">
              <a:spAutoFit/>
            </a:bodyPr>
            <a:lstStyle/>
            <a:p>
              <a:pPr algn="l"/>
              <a:r>
                <a:rPr lang="en-US" altLang="zh-CN" sz="3200" b="1" dirty="0">
                  <a:solidFill>
                    <a:srgbClr val="FFB850"/>
                  </a:solidFill>
                  <a:latin typeface="Impact" panose="020B0806030902050204" pitchFamily="34" charset="0"/>
                  <a:ea typeface="微软雅黑" panose="020B0503020204020204" pitchFamily="34" charset="-122"/>
                </a:rPr>
                <a:t>05</a:t>
              </a:r>
              <a:endParaRPr lang="zh-CN" altLang="en-US" sz="3200" b="1" dirty="0">
                <a:solidFill>
                  <a:srgbClr val="FFB850"/>
                </a:solidFill>
                <a:latin typeface="微软雅黑" panose="020B0503020204020204" pitchFamily="34" charset="-122"/>
                <a:ea typeface="微软雅黑" panose="020B0503020204020204" pitchFamily="34" charset="-122"/>
              </a:endParaRPr>
            </a:p>
          </p:txBody>
        </p:sp>
        <p:sp>
          <p:nvSpPr>
            <p:cNvPr id="74" name="文本框 22"/>
            <p:cNvSpPr txBox="1"/>
            <p:nvPr/>
          </p:nvSpPr>
          <p:spPr>
            <a:xfrm>
              <a:off x="6242320" y="1516939"/>
              <a:ext cx="579005" cy="215444"/>
            </a:xfrm>
            <a:prstGeom prst="rect">
              <a:avLst/>
            </a:prstGeom>
            <a:noFill/>
          </p:spPr>
          <p:txBody>
            <a:bodyPr wrap="none" rtlCol="0">
              <a:spAutoFit/>
            </a:bodyPr>
            <a:lstStyle/>
            <a:p>
              <a:r>
                <a:rPr lang="en-US" altLang="zh-CN" sz="800" b="1" dirty="0">
                  <a:solidFill>
                    <a:srgbClr val="818181"/>
                  </a:solidFill>
                  <a:latin typeface="Leelawadee" panose="020B0502040204020203" pitchFamily="34" charset="-34"/>
                  <a:cs typeface="Leelawadee" panose="020B0502040204020203" pitchFamily="34" charset="-34"/>
                </a:rPr>
                <a:t>OPTION</a:t>
              </a:r>
              <a:endParaRPr lang="zh-CN" altLang="en-US" sz="800" b="1" dirty="0">
                <a:solidFill>
                  <a:srgbClr val="818181"/>
                </a:solidFill>
                <a:latin typeface="Leelawadee" panose="020B0502040204020203" pitchFamily="34" charset="-34"/>
                <a:cs typeface="Leelawadee" panose="020B0502040204020203" pitchFamily="34" charset="-34"/>
              </a:endParaRPr>
            </a:p>
          </p:txBody>
        </p:sp>
      </p:grpSp>
      <p:grpSp>
        <p:nvGrpSpPr>
          <p:cNvPr id="75" name="组合 74"/>
          <p:cNvGrpSpPr/>
          <p:nvPr/>
        </p:nvGrpSpPr>
        <p:grpSpPr>
          <a:xfrm>
            <a:off x="6486469" y="4459504"/>
            <a:ext cx="579307" cy="631762"/>
            <a:chOff x="6242320" y="2373233"/>
            <a:chExt cx="579005" cy="631762"/>
          </a:xfrm>
        </p:grpSpPr>
        <p:sp>
          <p:nvSpPr>
            <p:cNvPr id="76" name="TextBox 6"/>
            <p:cNvSpPr txBox="1"/>
            <p:nvPr/>
          </p:nvSpPr>
          <p:spPr>
            <a:xfrm>
              <a:off x="6327224" y="2373233"/>
              <a:ext cx="448425" cy="492443"/>
            </a:xfrm>
            <a:prstGeom prst="rect">
              <a:avLst/>
            </a:prstGeom>
            <a:noFill/>
          </p:spPr>
          <p:txBody>
            <a:bodyPr vert="horz" wrap="square" lIns="0" tIns="0" rIns="0" bIns="0" rtlCol="0" anchor="ctr">
              <a:spAutoFit/>
            </a:bodyPr>
            <a:lstStyle/>
            <a:p>
              <a:pPr algn="l"/>
              <a:r>
                <a:rPr lang="en-US" altLang="zh-CN" sz="3200" b="1" dirty="0">
                  <a:solidFill>
                    <a:srgbClr val="01ACBE"/>
                  </a:solidFill>
                  <a:latin typeface="Impact" panose="020B0806030902050204" pitchFamily="34" charset="0"/>
                  <a:ea typeface="微软雅黑" panose="020B0503020204020204" pitchFamily="34" charset="-122"/>
                </a:rPr>
                <a:t>06</a:t>
              </a:r>
              <a:endParaRPr lang="zh-CN" altLang="en-US" sz="3200" b="1" dirty="0">
                <a:solidFill>
                  <a:srgbClr val="01ACBE"/>
                </a:solidFill>
                <a:latin typeface="微软雅黑" panose="020B0503020204020204" pitchFamily="34" charset="-122"/>
                <a:ea typeface="微软雅黑" panose="020B0503020204020204" pitchFamily="34" charset="-122"/>
              </a:endParaRPr>
            </a:p>
          </p:txBody>
        </p:sp>
        <p:sp>
          <p:nvSpPr>
            <p:cNvPr id="77" name="文本框 23"/>
            <p:cNvSpPr txBox="1"/>
            <p:nvPr/>
          </p:nvSpPr>
          <p:spPr>
            <a:xfrm>
              <a:off x="6242320" y="2789551"/>
              <a:ext cx="579005" cy="215444"/>
            </a:xfrm>
            <a:prstGeom prst="rect">
              <a:avLst/>
            </a:prstGeom>
            <a:noFill/>
          </p:spPr>
          <p:txBody>
            <a:bodyPr wrap="none" rtlCol="0">
              <a:spAutoFit/>
            </a:bodyPr>
            <a:lstStyle/>
            <a:p>
              <a:r>
                <a:rPr lang="en-US" altLang="zh-CN" sz="800" b="1" dirty="0">
                  <a:solidFill>
                    <a:srgbClr val="818181"/>
                  </a:solidFill>
                  <a:latin typeface="Leelawadee" panose="020B0502040204020203" pitchFamily="34" charset="-34"/>
                  <a:cs typeface="Leelawadee" panose="020B0502040204020203" pitchFamily="34" charset="-34"/>
                </a:rPr>
                <a:t>OPTION</a:t>
              </a:r>
              <a:endParaRPr lang="zh-CN" altLang="en-US" sz="800" b="1" dirty="0">
                <a:solidFill>
                  <a:srgbClr val="818181"/>
                </a:solidFill>
                <a:latin typeface="Leelawadee" panose="020B0502040204020203" pitchFamily="34" charset="-34"/>
                <a:cs typeface="Leelawadee" panose="020B0502040204020203" pitchFamily="34" charset="-34"/>
              </a:endParaRPr>
            </a:p>
          </p:txBody>
        </p:sp>
      </p:grpSp>
      <p:grpSp>
        <p:nvGrpSpPr>
          <p:cNvPr id="84" name="组合 83"/>
          <p:cNvGrpSpPr/>
          <p:nvPr/>
        </p:nvGrpSpPr>
        <p:grpSpPr>
          <a:xfrm>
            <a:off x="6571419" y="4211418"/>
            <a:ext cx="4807240" cy="180682"/>
            <a:chOff x="6327224" y="1896619"/>
            <a:chExt cx="2624395" cy="9524"/>
          </a:xfrm>
        </p:grpSpPr>
        <p:cxnSp>
          <p:nvCxnSpPr>
            <p:cNvPr id="85" name="直接连接符 84"/>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6327224" y="1906143"/>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7" name="组合 86"/>
          <p:cNvGrpSpPr/>
          <p:nvPr/>
        </p:nvGrpSpPr>
        <p:grpSpPr>
          <a:xfrm>
            <a:off x="6571419" y="5143119"/>
            <a:ext cx="4807240" cy="122560"/>
            <a:chOff x="6327224" y="1896619"/>
            <a:chExt cx="2624395" cy="9524"/>
          </a:xfrm>
        </p:grpSpPr>
        <p:cxnSp>
          <p:nvCxnSpPr>
            <p:cNvPr id="88" name="直接连接符 87"/>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6327224" y="1906143"/>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96" name="文本框 44"/>
          <p:cNvSpPr txBox="1"/>
          <p:nvPr/>
        </p:nvSpPr>
        <p:spPr>
          <a:xfrm>
            <a:off x="7312454" y="3512219"/>
            <a:ext cx="4140312" cy="461665"/>
          </a:xfrm>
          <a:prstGeom prst="rect">
            <a:avLst/>
          </a:prstGeom>
          <a:noFill/>
        </p:spPr>
        <p:txBody>
          <a:bodyPr wrap="square" rtlCol="0">
            <a:spAutoFit/>
          </a:bodyPr>
          <a:lstStyle/>
          <a:p>
            <a:pPr>
              <a:lnSpc>
                <a:spcPct val="120000"/>
              </a:lnSpc>
            </a:pPr>
            <a:r>
              <a:rPr lang="zh-CN" altLang="zh-CN" sz="2000" b="1" dirty="0"/>
              <a:t>发行债券</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Leelawadee" panose="020B0502040204020203" pitchFamily="34" charset="-34"/>
            </a:endParaRPr>
          </a:p>
        </p:txBody>
      </p:sp>
      <p:sp>
        <p:nvSpPr>
          <p:cNvPr id="97" name="文本框 44"/>
          <p:cNvSpPr txBox="1"/>
          <p:nvPr/>
        </p:nvSpPr>
        <p:spPr>
          <a:xfrm>
            <a:off x="7338620" y="4569053"/>
            <a:ext cx="3345143" cy="461665"/>
          </a:xfrm>
          <a:prstGeom prst="rect">
            <a:avLst/>
          </a:prstGeom>
          <a:noFill/>
        </p:spPr>
        <p:txBody>
          <a:bodyPr wrap="square" rtlCol="0">
            <a:spAutoFit/>
          </a:bodyPr>
          <a:lstStyle/>
          <a:p>
            <a:pPr>
              <a:lnSpc>
                <a:spcPct val="120000"/>
              </a:lnSpc>
            </a:pPr>
            <a:r>
              <a:rPr lang="zh-CN" altLang="zh-CN" sz="2000" b="1" dirty="0"/>
              <a:t>融资租赁</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Leelawadee" panose="020B0502040204020203" pitchFamily="34" charset="-34"/>
            </a:endParaRPr>
          </a:p>
        </p:txBody>
      </p:sp>
      <p:sp>
        <p:nvSpPr>
          <p:cNvPr id="100" name="矩形 99"/>
          <p:cNvSpPr/>
          <p:nvPr/>
        </p:nvSpPr>
        <p:spPr>
          <a:xfrm>
            <a:off x="-43052" y="2073710"/>
            <a:ext cx="12198349" cy="60684"/>
          </a:xfrm>
          <a:prstGeom prst="rect">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b="1"/>
          </a:p>
        </p:txBody>
      </p:sp>
      <p:sp>
        <p:nvSpPr>
          <p:cNvPr id="101" name="矩形 100"/>
          <p:cNvSpPr/>
          <p:nvPr/>
        </p:nvSpPr>
        <p:spPr>
          <a:xfrm>
            <a:off x="0" y="6097412"/>
            <a:ext cx="12198350" cy="76217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03" name="矩形 102"/>
          <p:cNvSpPr/>
          <p:nvPr/>
        </p:nvSpPr>
        <p:spPr>
          <a:xfrm>
            <a:off x="6584455" y="5887840"/>
            <a:ext cx="4794204" cy="20895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p:cNvSpPr/>
          <p:nvPr/>
        </p:nvSpPr>
        <p:spPr>
          <a:xfrm>
            <a:off x="6584455" y="5466201"/>
            <a:ext cx="4794204" cy="20895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 name="矩形 1"/>
          <p:cNvSpPr/>
          <p:nvPr/>
        </p:nvSpPr>
        <p:spPr>
          <a:xfrm>
            <a:off x="374427" y="1300758"/>
            <a:ext cx="11582400" cy="461665"/>
          </a:xfrm>
          <a:prstGeom prst="rect">
            <a:avLst/>
          </a:prstGeom>
        </p:spPr>
        <p:txBody>
          <a:bodyPr wrap="square">
            <a:spAutoFit/>
          </a:bodyPr>
          <a:lstStyle/>
          <a:p>
            <a:r>
              <a:rPr lang="zh-CN" altLang="zh-CN" b="1" dirty="0"/>
              <a:t>负债资</a:t>
            </a:r>
            <a:r>
              <a:rPr lang="zh-CN" altLang="en-US" b="1" dirty="0"/>
              <a:t>金</a:t>
            </a:r>
            <a:r>
              <a:rPr lang="zh-CN" altLang="zh-CN" b="1" dirty="0"/>
              <a:t>：是指软件</a:t>
            </a:r>
            <a:r>
              <a:rPr lang="zh-CN" altLang="en-US" b="1" dirty="0"/>
              <a:t>工程</a:t>
            </a:r>
            <a:r>
              <a:rPr lang="zh-CN" altLang="zh-CN" b="1" dirty="0"/>
              <a:t>项目筹资过程中除去资本金外，以负债的方式所筹集的资金。</a:t>
            </a:r>
            <a:endParaRPr lang="zh-CN" altLang="en-US" b="1" dirty="0"/>
          </a:p>
        </p:txBody>
      </p:sp>
      <p:sp>
        <p:nvSpPr>
          <p:cNvPr id="5" name="灯片编号占位符 4">
            <a:extLst>
              <a:ext uri="{FF2B5EF4-FFF2-40B4-BE49-F238E27FC236}">
                <a16:creationId xmlns:a16="http://schemas.microsoft.com/office/drawing/2014/main" id="{FD626B4D-1759-4346-92CC-0B5C45D07D16}"/>
              </a:ext>
            </a:extLst>
          </p:cNvPr>
          <p:cNvSpPr>
            <a:spLocks noGrp="1"/>
          </p:cNvSpPr>
          <p:nvPr>
            <p:ph type="sldNum" sz="quarter" idx="12"/>
          </p:nvPr>
        </p:nvSpPr>
        <p:spPr/>
        <p:txBody>
          <a:bodyPr/>
          <a:lstStyle/>
          <a:p>
            <a:fld id="{B6F15528-21DE-4FAA-801E-634DDDAF4B2B}" type="slidenum">
              <a:rPr lang="en-US" smtClean="0"/>
              <a:t>68</a:t>
            </a:fld>
            <a:endParaRPr lang="en-US" dirty="0"/>
          </a:p>
        </p:txBody>
      </p:sp>
      <p:sp>
        <p:nvSpPr>
          <p:cNvPr id="78" name="灯片编号占位符 8">
            <a:extLst>
              <a:ext uri="{FF2B5EF4-FFF2-40B4-BE49-F238E27FC236}">
                <a16:creationId xmlns:a16="http://schemas.microsoft.com/office/drawing/2014/main" id="{6B77E59F-6ACD-4D6A-A970-92548D7C0BB3}"/>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68</a:t>
            </a:fld>
            <a:endParaRPr kumimoji="0" lang="en-US" altLang="zh-CN" sz="1800">
              <a:latin typeface="Times New Roman" panose="02020603050405020304" pitchFamily="18"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3175" y="2184009"/>
            <a:ext cx="12192000" cy="3150785"/>
          </a:xfrm>
          <a:prstGeom prst="rect">
            <a:avLst/>
          </a:prstGeom>
          <a:solidFill>
            <a:srgbClr val="418AB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 name="标题 2"/>
          <p:cNvSpPr>
            <a:spLocks noGrp="1"/>
          </p:cNvSpPr>
          <p:nvPr>
            <p:ph type="title"/>
          </p:nvPr>
        </p:nvSpPr>
        <p:spPr>
          <a:xfrm>
            <a:off x="774699" y="352424"/>
            <a:ext cx="6086475" cy="429419"/>
          </a:xfrm>
        </p:spPr>
        <p:txBody>
          <a:bodyPr/>
          <a:lstStyle/>
          <a:p>
            <a:pPr marL="0" indent="0"/>
            <a:r>
              <a:rPr lang="en-US" altLang="zh-CN" b="1" dirty="0"/>
              <a:t>2.1.2 </a:t>
            </a:r>
            <a:r>
              <a:rPr lang="zh-CN" altLang="en-US" b="1" dirty="0"/>
              <a:t>筹资与融资</a:t>
            </a:r>
            <a:endParaRPr lang="zh-CN" altLang="en-US" dirty="0"/>
          </a:p>
        </p:txBody>
      </p:sp>
      <p:sp>
        <p:nvSpPr>
          <p:cNvPr id="20" name="内容占位符 4"/>
          <p:cNvSpPr txBox="1"/>
          <p:nvPr/>
        </p:nvSpPr>
        <p:spPr>
          <a:xfrm>
            <a:off x="500835" y="2591190"/>
            <a:ext cx="11196679" cy="2064368"/>
          </a:xfrm>
          <a:prstGeom prst="rect">
            <a:avLst/>
          </a:prstGeom>
        </p:spPr>
        <p:txBody>
          <a:bodyPr vert="horz" lIns="91440" tIns="45720" rIns="91440" bIns="45720" rtlCol="0">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zh-CN" sz="2400" dirty="0">
                <a:solidFill>
                  <a:schemeClr val="bg1"/>
                </a:solidFill>
              </a:rPr>
              <a:t>传统融资是指一个企业</a:t>
            </a:r>
            <a:r>
              <a:rPr lang="zh-CN" altLang="en-US" sz="2400" dirty="0">
                <a:solidFill>
                  <a:schemeClr val="bg1"/>
                </a:solidFill>
              </a:rPr>
              <a:t>运用各种方式向金融机构筹集资金的一种业务活动</a:t>
            </a:r>
            <a:r>
              <a:rPr lang="zh-CN" altLang="zh-CN" sz="2400" dirty="0">
                <a:solidFill>
                  <a:schemeClr val="bg1"/>
                </a:solidFill>
              </a:rPr>
              <a:t>，包括取得发行股票、银行贷款、发行债券等。而相对于传统融资来说，项目融资是一种新型融资方式。</a:t>
            </a:r>
          </a:p>
          <a:p>
            <a:r>
              <a:rPr lang="zh-CN" altLang="zh-CN" sz="2400" dirty="0">
                <a:solidFill>
                  <a:schemeClr val="bg1"/>
                </a:solidFill>
              </a:rPr>
              <a:t>项目融得的资金是一种仅有有限追索权或无限追索权的贷款，且需要的资金量较大，因而其风险也较大。项目融资分为无追索权和有限追索权融资两类。</a:t>
            </a:r>
            <a:endParaRPr lang="en-US" altLang="zh-CN" sz="2400" dirty="0">
              <a:solidFill>
                <a:schemeClr val="bg1"/>
              </a:solidFill>
            </a:endParaRPr>
          </a:p>
        </p:txBody>
      </p:sp>
      <p:grpSp>
        <p:nvGrpSpPr>
          <p:cNvPr id="11" name="组合 10"/>
          <p:cNvGrpSpPr/>
          <p:nvPr/>
        </p:nvGrpSpPr>
        <p:grpSpPr>
          <a:xfrm>
            <a:off x="8766175" y="5556355"/>
            <a:ext cx="3213509" cy="1301644"/>
            <a:chOff x="-8805" y="5407865"/>
            <a:chExt cx="3213509" cy="1301644"/>
          </a:xfrm>
        </p:grpSpPr>
        <p:sp>
          <p:nvSpPr>
            <p:cNvPr id="12" name="矩形 11"/>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0" y="5868194"/>
            <a:ext cx="12195175" cy="989805"/>
          </a:xfrm>
          <a:prstGeom prst="rect">
            <a:avLst/>
          </a:prstGeom>
          <a:solidFill>
            <a:srgbClr val="DDDDDD">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sp>
        <p:nvSpPr>
          <p:cNvPr id="2" name="矩形 1"/>
          <p:cNvSpPr/>
          <p:nvPr/>
        </p:nvSpPr>
        <p:spPr>
          <a:xfrm>
            <a:off x="1222375" y="1219994"/>
            <a:ext cx="1226618" cy="461665"/>
          </a:xfrm>
          <a:prstGeom prst="rect">
            <a:avLst/>
          </a:prstGeom>
        </p:spPr>
        <p:txBody>
          <a:bodyPr wrap="none">
            <a:spAutoFit/>
          </a:bodyPr>
          <a:lstStyle/>
          <a:p>
            <a:r>
              <a:rPr lang="en-US" altLang="zh-CN" b="1" dirty="0"/>
              <a:t>2.  </a:t>
            </a:r>
            <a:r>
              <a:rPr lang="zh-CN" altLang="en-US" b="1" dirty="0"/>
              <a:t>融资</a:t>
            </a:r>
            <a:endParaRPr lang="zh-CN" altLang="en-US" dirty="0"/>
          </a:p>
        </p:txBody>
      </p:sp>
      <p:sp>
        <p:nvSpPr>
          <p:cNvPr id="5" name="灯片编号占位符 4">
            <a:extLst>
              <a:ext uri="{FF2B5EF4-FFF2-40B4-BE49-F238E27FC236}">
                <a16:creationId xmlns:a16="http://schemas.microsoft.com/office/drawing/2014/main" id="{E45FC4B3-3E32-4623-9F67-5FCE78E73BAE}"/>
              </a:ext>
            </a:extLst>
          </p:cNvPr>
          <p:cNvSpPr>
            <a:spLocks noGrp="1"/>
          </p:cNvSpPr>
          <p:nvPr>
            <p:ph type="sldNum" sz="quarter" idx="12"/>
          </p:nvPr>
        </p:nvSpPr>
        <p:spPr/>
        <p:txBody>
          <a:bodyPr/>
          <a:lstStyle/>
          <a:p>
            <a:fld id="{B6F15528-21DE-4FAA-801E-634DDDAF4B2B}" type="slidenum">
              <a:rPr lang="en-US" smtClean="0"/>
              <a:t>69</a:t>
            </a:fld>
            <a:endParaRPr lang="en-US" dirty="0"/>
          </a:p>
        </p:txBody>
      </p:sp>
      <p:sp>
        <p:nvSpPr>
          <p:cNvPr id="19" name="灯片编号占位符 8">
            <a:extLst>
              <a:ext uri="{FF2B5EF4-FFF2-40B4-BE49-F238E27FC236}">
                <a16:creationId xmlns:a16="http://schemas.microsoft.com/office/drawing/2014/main" id="{CEE110B3-7BCA-44C2-9638-17FA45DEFB22}"/>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69</a:t>
            </a:fld>
            <a:endParaRPr kumimoji="0" lang="en-US" altLang="zh-CN" sz="1800">
              <a:latin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课程简介</a:t>
            </a:r>
          </a:p>
        </p:txBody>
      </p:sp>
      <p:sp>
        <p:nvSpPr>
          <p:cNvPr id="243" name="矩形 242"/>
          <p:cNvSpPr/>
          <p:nvPr/>
        </p:nvSpPr>
        <p:spPr>
          <a:xfrm>
            <a:off x="-43052" y="1452676"/>
            <a:ext cx="12198349" cy="60684"/>
          </a:xfrm>
          <a:prstGeom prst="rect">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4" name="内容占位符 5"/>
          <p:cNvSpPr>
            <a:spLocks noGrp="1"/>
          </p:cNvSpPr>
          <p:nvPr>
            <p:ph idx="1"/>
          </p:nvPr>
        </p:nvSpPr>
        <p:spPr>
          <a:xfrm>
            <a:off x="238969" y="1551241"/>
            <a:ext cx="11641012" cy="3542531"/>
          </a:xfrm>
        </p:spPr>
        <p:txBody>
          <a:bodyPr>
            <a:noAutofit/>
          </a:bodyPr>
          <a:lstStyle/>
          <a:p>
            <a:r>
              <a:rPr lang="en-US" altLang="zh-CN" b="1" dirty="0"/>
              <a:t>3. </a:t>
            </a:r>
            <a:r>
              <a:rPr lang="zh-CN" altLang="zh-CN" b="1" dirty="0"/>
              <a:t>交叉领域：</a:t>
            </a:r>
            <a:endParaRPr lang="en-US" altLang="zh-CN" b="1" dirty="0"/>
          </a:p>
          <a:p>
            <a:pPr marL="0" indent="0">
              <a:buNone/>
            </a:pPr>
            <a:r>
              <a:rPr lang="en-US" altLang="zh-CN" b="1" dirty="0"/>
              <a:t>       </a:t>
            </a:r>
            <a:r>
              <a:rPr lang="zh-CN" altLang="zh-CN" dirty="0"/>
              <a:t>在一些领域，如人工智能、数据科学、云计算和物联网，计算机科学与技术与软件工程之间存在大量的交叉和融合，这些领域既需要深厚的理论基础，也需要严格的工程实践。</a:t>
            </a:r>
          </a:p>
          <a:p>
            <a:r>
              <a:rPr lang="en-US" altLang="zh-CN" b="1" dirty="0"/>
              <a:t>4. </a:t>
            </a:r>
            <a:r>
              <a:rPr lang="zh-CN" altLang="zh-CN" b="1" dirty="0"/>
              <a:t>持续发展：</a:t>
            </a:r>
            <a:endParaRPr lang="en-US" altLang="zh-CN" b="1" dirty="0"/>
          </a:p>
          <a:p>
            <a:pPr marL="0" indent="0">
              <a:buNone/>
            </a:pPr>
            <a:r>
              <a:rPr lang="en-US" altLang="zh-CN" b="1" dirty="0"/>
              <a:t>       </a:t>
            </a:r>
            <a:r>
              <a:rPr lang="zh-CN" altLang="zh-CN" dirty="0"/>
              <a:t>随着技术的发展，计算机科学的新理论不断涌现，这些理论可以被软件工程采纳来解决新的问题或提高软件开发的效率和质量。相反，软件工程中遇到的新挑战和问题也可以促进计算机科学理论的发展。</a:t>
            </a:r>
          </a:p>
        </p:txBody>
      </p:sp>
      <p:sp>
        <p:nvSpPr>
          <p:cNvPr id="245" name="矩形 244"/>
          <p:cNvSpPr/>
          <p:nvPr/>
        </p:nvSpPr>
        <p:spPr>
          <a:xfrm>
            <a:off x="848890" y="6293819"/>
            <a:ext cx="343077" cy="36936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6" name="矩形 245"/>
          <p:cNvSpPr/>
          <p:nvPr/>
        </p:nvSpPr>
        <p:spPr>
          <a:xfrm>
            <a:off x="2016814" y="5524030"/>
            <a:ext cx="266841" cy="28728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7" name="矩形 246"/>
          <p:cNvSpPr/>
          <p:nvPr/>
        </p:nvSpPr>
        <p:spPr>
          <a:xfrm>
            <a:off x="367079" y="5524030"/>
            <a:ext cx="266841" cy="2872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8" name="矩形 247"/>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9" name="矩形 248"/>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0" name="矩形 249"/>
          <p:cNvSpPr/>
          <p:nvPr/>
        </p:nvSpPr>
        <p:spPr>
          <a:xfrm>
            <a:off x="-8809" y="5667672"/>
            <a:ext cx="495557" cy="5335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1" name="矩形 250"/>
          <p:cNvSpPr/>
          <p:nvPr/>
        </p:nvSpPr>
        <p:spPr>
          <a:xfrm>
            <a:off x="2340789" y="6009853"/>
            <a:ext cx="266841" cy="28728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2" name="矩形 251"/>
          <p:cNvSpPr/>
          <p:nvPr/>
        </p:nvSpPr>
        <p:spPr>
          <a:xfrm>
            <a:off x="2016814" y="6423778"/>
            <a:ext cx="266841" cy="2872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3" name="矩形 252"/>
          <p:cNvSpPr/>
          <p:nvPr/>
        </p:nvSpPr>
        <p:spPr>
          <a:xfrm>
            <a:off x="2607630" y="5409117"/>
            <a:ext cx="106736" cy="11491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4" name="矩形 253"/>
          <p:cNvSpPr/>
          <p:nvPr/>
        </p:nvSpPr>
        <p:spPr>
          <a:xfrm>
            <a:off x="1883393" y="5722569"/>
            <a:ext cx="266841" cy="28728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5" name="矩形 254"/>
          <p:cNvSpPr/>
          <p:nvPr/>
        </p:nvSpPr>
        <p:spPr>
          <a:xfrm flipV="1">
            <a:off x="1174351" y="6009853"/>
            <a:ext cx="266841" cy="2872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6" name="矩形 255"/>
          <p:cNvSpPr/>
          <p:nvPr/>
        </p:nvSpPr>
        <p:spPr>
          <a:xfrm>
            <a:off x="3050082" y="6293819"/>
            <a:ext cx="156291" cy="1355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4" name="灯片编号占位符 3">
            <a:extLst>
              <a:ext uri="{FF2B5EF4-FFF2-40B4-BE49-F238E27FC236}">
                <a16:creationId xmlns:a16="http://schemas.microsoft.com/office/drawing/2014/main" id="{FE85F167-E291-416B-922D-01F39D35E4CB}"/>
              </a:ext>
            </a:extLst>
          </p:cNvPr>
          <p:cNvSpPr>
            <a:spLocks noGrp="1"/>
          </p:cNvSpPr>
          <p:nvPr>
            <p:ph type="sldNum" sz="quarter" idx="12"/>
          </p:nvPr>
        </p:nvSpPr>
        <p:spPr/>
        <p:txBody>
          <a:bodyPr/>
          <a:lstStyle/>
          <a:p>
            <a:fld id="{B6F15528-21DE-4FAA-801E-634DDDAF4B2B}" type="slidenum">
              <a:rPr lang="en-US" smtClean="0"/>
              <a:t>7</a:t>
            </a:fld>
            <a:endParaRPr lang="en-US" dirty="0"/>
          </a:p>
        </p:txBody>
      </p:sp>
      <p:sp>
        <p:nvSpPr>
          <p:cNvPr id="19" name="灯片编号占位符 8">
            <a:extLst>
              <a:ext uri="{FF2B5EF4-FFF2-40B4-BE49-F238E27FC236}">
                <a16:creationId xmlns:a16="http://schemas.microsoft.com/office/drawing/2014/main" id="{57FE5797-84B9-4A15-B23F-7B73E7FD9AEA}"/>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7</a:t>
            </a:fld>
            <a:endParaRPr kumimoji="0" lang="en-US" altLang="zh-CN" sz="1800">
              <a:latin typeface="Times New Roman" panose="02020603050405020304" pitchFamily="18" charset="0"/>
            </a:endParaRPr>
          </a:p>
        </p:txBody>
      </p:sp>
      <p:sp>
        <p:nvSpPr>
          <p:cNvPr id="2" name="矩形 1">
            <a:extLst>
              <a:ext uri="{FF2B5EF4-FFF2-40B4-BE49-F238E27FC236}">
                <a16:creationId xmlns:a16="http://schemas.microsoft.com/office/drawing/2014/main" id="{57C5C763-B3F2-4076-9272-6626D7AE3CDA}"/>
              </a:ext>
            </a:extLst>
          </p:cNvPr>
          <p:cNvSpPr/>
          <p:nvPr/>
        </p:nvSpPr>
        <p:spPr>
          <a:xfrm>
            <a:off x="238969" y="820831"/>
            <a:ext cx="5256567" cy="580415"/>
          </a:xfrm>
          <a:prstGeom prst="rect">
            <a:avLst/>
          </a:prstGeom>
        </p:spPr>
        <p:txBody>
          <a:bodyPr wrap="none">
            <a:spAutoFit/>
          </a:bodyPr>
          <a:lstStyle/>
          <a:p>
            <a:pPr>
              <a:lnSpc>
                <a:spcPct val="150000"/>
              </a:lnSpc>
            </a:pPr>
            <a:r>
              <a:rPr lang="zh-CN" altLang="en-US" dirty="0"/>
              <a:t>计算机科学与技术同软件工程的联系</a:t>
            </a:r>
            <a:endParaRPr lang="en-US" altLang="zh-CN" dirty="0"/>
          </a:p>
        </p:txBody>
      </p:sp>
    </p:spTree>
    <p:extLst>
      <p:ext uri="{BB962C8B-B14F-4D97-AF65-F5344CB8AC3E}">
        <p14:creationId xmlns:p14="http://schemas.microsoft.com/office/powerpoint/2010/main" val="14545963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b="1" dirty="0"/>
              <a:t>2.1.2 </a:t>
            </a:r>
            <a:r>
              <a:rPr lang="zh-CN" altLang="en-US" b="1" dirty="0"/>
              <a:t>筹资与融资</a:t>
            </a:r>
            <a:endParaRPr lang="zh-CN" altLang="en-US" dirty="0"/>
          </a:p>
        </p:txBody>
      </p:sp>
      <p:sp>
        <p:nvSpPr>
          <p:cNvPr id="18" name="文本占位符 6"/>
          <p:cNvSpPr txBox="1"/>
          <p:nvPr/>
        </p:nvSpPr>
        <p:spPr>
          <a:xfrm>
            <a:off x="612775" y="1753394"/>
            <a:ext cx="1552078" cy="4630157"/>
          </a:xfrm>
          <a:prstGeom prst="rect">
            <a:avLst/>
          </a:prstGeom>
        </p:spPr>
        <p:txBody>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b="1" dirty="0"/>
              <a:t>      </a:t>
            </a:r>
            <a:r>
              <a:rPr lang="zh-CN" altLang="zh-CN" sz="2400" b="1" dirty="0"/>
              <a:t>软件工程项目的融资从投资决策到最后完成融资通常要经过</a:t>
            </a:r>
            <a:r>
              <a:rPr lang="en-US" altLang="zh-CN" sz="2400" b="1" dirty="0"/>
              <a:t>5</a:t>
            </a:r>
            <a:r>
              <a:rPr lang="zh-CN" altLang="zh-CN" sz="2400" b="1" dirty="0"/>
              <a:t>个阶段</a:t>
            </a:r>
            <a:endParaRPr lang="zh-CN" altLang="en-US" sz="2400" b="1" dirty="0"/>
          </a:p>
        </p:txBody>
      </p:sp>
      <p:cxnSp>
        <p:nvCxnSpPr>
          <p:cNvPr id="27" name="直接连接符 26"/>
          <p:cNvCxnSpPr/>
          <p:nvPr/>
        </p:nvCxnSpPr>
        <p:spPr>
          <a:xfrm>
            <a:off x="2500068" y="1637278"/>
            <a:ext cx="17707" cy="4332956"/>
          </a:xfrm>
          <a:prstGeom prst="line">
            <a:avLst/>
          </a:prstGeom>
          <a:noFill/>
          <a:ln w="28575" cap="flat" cmpd="sng" algn="ctr">
            <a:solidFill>
              <a:srgbClr val="A6B727"/>
            </a:solidFill>
            <a:prstDash val="sysDash"/>
            <a:miter lim="800000"/>
          </a:ln>
          <a:effectLst/>
        </p:spPr>
      </p:cxnSp>
      <p:sp>
        <p:nvSpPr>
          <p:cNvPr id="158" name="矩形 157"/>
          <p:cNvSpPr/>
          <p:nvPr/>
        </p:nvSpPr>
        <p:spPr>
          <a:xfrm>
            <a:off x="0" y="6154950"/>
            <a:ext cx="12192000" cy="703049"/>
          </a:xfrm>
          <a:prstGeom prst="rect">
            <a:avLst/>
          </a:prstGeom>
          <a:solidFill>
            <a:srgbClr val="FFFFFF">
              <a:lumMod val="85000"/>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59" name="矩形 158"/>
          <p:cNvSpPr/>
          <p:nvPr/>
        </p:nvSpPr>
        <p:spPr>
          <a:xfrm>
            <a:off x="-65426" y="1209139"/>
            <a:ext cx="12223664" cy="87055"/>
          </a:xfrm>
          <a:prstGeom prst="rect">
            <a:avLst/>
          </a:prstGeom>
          <a:solidFill>
            <a:srgbClr val="F69200">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2"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6566" name="Picture 4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1175" y="1692689"/>
            <a:ext cx="8591550" cy="4222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灯片编号占位符 4">
            <a:extLst>
              <a:ext uri="{FF2B5EF4-FFF2-40B4-BE49-F238E27FC236}">
                <a16:creationId xmlns:a16="http://schemas.microsoft.com/office/drawing/2014/main" id="{910923CB-87D5-4E0A-AC57-69BB8764F434}"/>
              </a:ext>
            </a:extLst>
          </p:cNvPr>
          <p:cNvSpPr>
            <a:spLocks noGrp="1"/>
          </p:cNvSpPr>
          <p:nvPr>
            <p:ph type="sldNum" sz="quarter" idx="12"/>
          </p:nvPr>
        </p:nvSpPr>
        <p:spPr/>
        <p:txBody>
          <a:bodyPr/>
          <a:lstStyle/>
          <a:p>
            <a:fld id="{B6F15528-21DE-4FAA-801E-634DDDAF4B2B}" type="slidenum">
              <a:rPr lang="en-US" smtClean="0"/>
              <a:t>70</a:t>
            </a:fld>
            <a:endParaRPr lang="en-US" dirty="0"/>
          </a:p>
        </p:txBody>
      </p:sp>
      <p:sp>
        <p:nvSpPr>
          <p:cNvPr id="11" name="灯片编号占位符 8">
            <a:extLst>
              <a:ext uri="{FF2B5EF4-FFF2-40B4-BE49-F238E27FC236}">
                <a16:creationId xmlns:a16="http://schemas.microsoft.com/office/drawing/2014/main" id="{B04446D3-F7D1-4B03-83CE-21D6FE9BF4A0}"/>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70</a:t>
            </a:fld>
            <a:endParaRPr kumimoji="0" lang="en-US" altLang="zh-CN" sz="1800">
              <a:latin typeface="Times New Roman" panose="02020603050405020304" pitchFamily="18"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2.1.2 </a:t>
            </a:r>
            <a:r>
              <a:rPr lang="zh-CN" altLang="en-US" b="1" dirty="0"/>
              <a:t>筹资与融资</a:t>
            </a:r>
            <a:endParaRPr lang="zh-CN" altLang="en-US" dirty="0"/>
          </a:p>
        </p:txBody>
      </p:sp>
      <p:cxnSp>
        <p:nvCxnSpPr>
          <p:cNvPr id="4" name="直接连接符 3"/>
          <p:cNvCxnSpPr/>
          <p:nvPr/>
        </p:nvCxnSpPr>
        <p:spPr>
          <a:xfrm>
            <a:off x="536574" y="838994"/>
            <a:ext cx="1" cy="6020594"/>
          </a:xfrm>
          <a:prstGeom prst="line">
            <a:avLst/>
          </a:prstGeom>
          <a:noFill/>
          <a:ln w="38100" cap="flat" cmpd="sng" algn="ctr">
            <a:solidFill>
              <a:schemeClr val="bg1">
                <a:lumMod val="50000"/>
              </a:schemeClr>
            </a:solidFill>
            <a:prstDash val="solid"/>
            <a:miter lim="800000"/>
          </a:ln>
          <a:effectLst/>
        </p:spPr>
      </p:cxnSp>
      <p:grpSp>
        <p:nvGrpSpPr>
          <p:cNvPr id="5" name="组合 4"/>
          <p:cNvGrpSpPr/>
          <p:nvPr/>
        </p:nvGrpSpPr>
        <p:grpSpPr>
          <a:xfrm>
            <a:off x="9820728" y="5453916"/>
            <a:ext cx="1877787" cy="1379688"/>
            <a:chOff x="9675584" y="5175723"/>
            <a:chExt cx="1877787" cy="1129564"/>
          </a:xfrm>
        </p:grpSpPr>
        <p:sp>
          <p:nvSpPr>
            <p:cNvPr id="6" name="矩形 5"/>
            <p:cNvSpPr/>
            <p:nvPr/>
          </p:nvSpPr>
          <p:spPr>
            <a:xfrm>
              <a:off x="11286669" y="5640179"/>
              <a:ext cx="266702" cy="661889"/>
            </a:xfrm>
            <a:prstGeom prst="rect">
              <a:avLst/>
            </a:prstGeom>
            <a:solidFill>
              <a:srgbClr val="F692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7" name="矩形 6"/>
            <p:cNvSpPr/>
            <p:nvPr/>
          </p:nvSpPr>
          <p:spPr>
            <a:xfrm>
              <a:off x="10807698" y="5828865"/>
              <a:ext cx="266702" cy="476421"/>
            </a:xfrm>
            <a:prstGeom prst="rect">
              <a:avLst/>
            </a:prstGeom>
            <a:solidFill>
              <a:srgbClr val="A6B7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8" name="矩形 7"/>
            <p:cNvSpPr/>
            <p:nvPr/>
          </p:nvSpPr>
          <p:spPr>
            <a:xfrm>
              <a:off x="10241641" y="5175723"/>
              <a:ext cx="266702" cy="1129564"/>
            </a:xfrm>
            <a:prstGeom prst="rect">
              <a:avLst/>
            </a:prstGeom>
            <a:solidFill>
              <a:srgbClr val="83838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9" name="矩形 8"/>
            <p:cNvSpPr/>
            <p:nvPr/>
          </p:nvSpPr>
          <p:spPr>
            <a:xfrm>
              <a:off x="9675584" y="5974341"/>
              <a:ext cx="266702" cy="330945"/>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sp>
        <p:nvSpPr>
          <p:cNvPr id="10" name="内容占位符 4"/>
          <p:cNvSpPr txBox="1"/>
          <p:nvPr/>
        </p:nvSpPr>
        <p:spPr>
          <a:xfrm>
            <a:off x="149" y="1524794"/>
            <a:ext cx="12209087" cy="45719"/>
          </a:xfrm>
          <a:prstGeom prst="rect">
            <a:avLst/>
          </a:prstGeom>
          <a:solidFill>
            <a:srgbClr val="74B836"/>
          </a:solidFill>
        </p:spPr>
        <p:txBody>
          <a:bodyPr>
            <a:normAutofit fontScale="25000" lnSpcReduction="20000"/>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None/>
            </a:pPr>
            <a:endParaRPr lang="zh-CN" altLang="en-US" b="1" dirty="0">
              <a:solidFill>
                <a:schemeClr val="bg1"/>
              </a:solidFill>
            </a:endParaRPr>
          </a:p>
        </p:txBody>
      </p:sp>
      <p:sp>
        <p:nvSpPr>
          <p:cNvPr id="11" name="内容占位符 4"/>
          <p:cNvSpPr txBox="1"/>
          <p:nvPr/>
        </p:nvSpPr>
        <p:spPr>
          <a:xfrm flipV="1">
            <a:off x="-10737" y="6508275"/>
            <a:ext cx="9831465" cy="45719"/>
          </a:xfrm>
          <a:prstGeom prst="rect">
            <a:avLst/>
          </a:prstGeom>
          <a:solidFill>
            <a:srgbClr val="74B836"/>
          </a:solidFill>
        </p:spPr>
        <p:txBody>
          <a:bodyPr>
            <a:normAutofit fontScale="25000" lnSpcReduction="20000"/>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None/>
            </a:pPr>
            <a:endParaRPr lang="zh-CN" altLang="en-US" b="1" dirty="0">
              <a:solidFill>
                <a:schemeClr val="bg1"/>
              </a:solidFill>
            </a:endParaRPr>
          </a:p>
        </p:txBody>
      </p:sp>
      <p:sp>
        <p:nvSpPr>
          <p:cNvPr id="12" name="Rectangle 3"/>
          <p:cNvSpPr txBox="1">
            <a:spLocks noChangeArrowheads="1"/>
          </p:cNvSpPr>
          <p:nvPr/>
        </p:nvSpPr>
        <p:spPr>
          <a:xfrm>
            <a:off x="1146174" y="1818196"/>
            <a:ext cx="10073369" cy="4433490"/>
          </a:xfrm>
          <a:prstGeom prst="rect">
            <a:avLst/>
          </a:prstGeom>
        </p:spPr>
        <p:txBody>
          <a:bodyPr vert="horz" lIns="121917" tIns="60958" rIns="121917" bIns="60958" rtlCol="0">
            <a:normAutofit fontScale="85000" lnSpcReduction="10000"/>
          </a:bodyPr>
          <a:lstStyle>
            <a:lvl1pPr marL="457200" indent="-457200" algn="l" defTabSz="1219835" rtl="0" eaLnBrk="1" latinLnBrk="0" hangingPunct="1">
              <a:lnSpc>
                <a:spcPct val="12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algn="ctr">
              <a:lnSpc>
                <a:spcPct val="170000"/>
              </a:lnSpc>
              <a:buNone/>
            </a:pPr>
            <a:r>
              <a:rPr lang="zh-CN" altLang="zh-CN" sz="3600" b="1" dirty="0">
                <a:solidFill>
                  <a:schemeClr val="tx1"/>
                </a:solidFill>
              </a:rPr>
              <a:t>新型项目融资模式</a:t>
            </a:r>
            <a:endParaRPr lang="en-US" altLang="zh-CN" sz="3600" b="1" dirty="0">
              <a:solidFill>
                <a:schemeClr val="tx1"/>
              </a:solidFill>
            </a:endParaRPr>
          </a:p>
          <a:p>
            <a:pPr>
              <a:buFont typeface="Wingdings" panose="05000000000000000000" pitchFamily="2" charset="2"/>
              <a:buChar char="Ø"/>
            </a:pPr>
            <a:r>
              <a:rPr lang="en-US" altLang="zh-CN" sz="2800" dirty="0">
                <a:solidFill>
                  <a:schemeClr val="tx1"/>
                </a:solidFill>
              </a:rPr>
              <a:t>BOT</a:t>
            </a:r>
            <a:r>
              <a:rPr lang="zh-CN" altLang="zh-CN" sz="2800" dirty="0">
                <a:solidFill>
                  <a:schemeClr val="tx1"/>
                </a:solidFill>
              </a:rPr>
              <a:t>融资模式（</a:t>
            </a:r>
            <a:r>
              <a:rPr lang="en-US" altLang="zh-CN" sz="2800" dirty="0">
                <a:solidFill>
                  <a:schemeClr val="tx1"/>
                </a:solidFill>
              </a:rPr>
              <a:t>Build-Operate-Transfer</a:t>
            </a:r>
            <a:r>
              <a:rPr lang="zh-CN" altLang="zh-CN" sz="2800" dirty="0">
                <a:solidFill>
                  <a:schemeClr val="tx1"/>
                </a:solidFill>
              </a:rPr>
              <a:t>，即“建设</a:t>
            </a:r>
            <a:r>
              <a:rPr lang="en-US" altLang="zh-CN" sz="2800" dirty="0">
                <a:solidFill>
                  <a:schemeClr val="tx1"/>
                </a:solidFill>
              </a:rPr>
              <a:t>-</a:t>
            </a:r>
            <a:r>
              <a:rPr lang="zh-CN" altLang="zh-CN" sz="2800" dirty="0">
                <a:solidFill>
                  <a:schemeClr val="tx1"/>
                </a:solidFill>
              </a:rPr>
              <a:t>经验</a:t>
            </a:r>
            <a:r>
              <a:rPr lang="en-US" altLang="zh-CN" sz="2800" dirty="0">
                <a:solidFill>
                  <a:schemeClr val="tx1"/>
                </a:solidFill>
              </a:rPr>
              <a:t>-</a:t>
            </a:r>
            <a:r>
              <a:rPr lang="zh-CN" altLang="zh-CN" sz="2800" dirty="0">
                <a:solidFill>
                  <a:schemeClr val="tx1"/>
                </a:solidFill>
              </a:rPr>
              <a:t>转让”模式）</a:t>
            </a:r>
            <a:endParaRPr lang="en-US" altLang="zh-CN" sz="2800" dirty="0">
              <a:solidFill>
                <a:schemeClr val="tx1"/>
              </a:solidFill>
            </a:endParaRPr>
          </a:p>
          <a:p>
            <a:pPr>
              <a:buFont typeface="Wingdings" panose="05000000000000000000" pitchFamily="2" charset="2"/>
              <a:buChar char="Ø"/>
            </a:pPr>
            <a:r>
              <a:rPr lang="en-US" altLang="zh-CN" sz="2800" dirty="0">
                <a:solidFill>
                  <a:schemeClr val="tx1"/>
                </a:solidFill>
              </a:rPr>
              <a:t>PPP</a:t>
            </a:r>
            <a:r>
              <a:rPr lang="zh-CN" altLang="zh-CN" sz="2800" dirty="0">
                <a:solidFill>
                  <a:schemeClr val="tx1"/>
                </a:solidFill>
              </a:rPr>
              <a:t>融资模式（</a:t>
            </a:r>
            <a:r>
              <a:rPr lang="en-US" altLang="zh-CN" sz="2800" dirty="0">
                <a:solidFill>
                  <a:schemeClr val="tx1"/>
                </a:solidFill>
              </a:rPr>
              <a:t>Public Private Partnership</a:t>
            </a:r>
            <a:r>
              <a:rPr lang="zh-CN" altLang="zh-CN" sz="2800" dirty="0">
                <a:solidFill>
                  <a:schemeClr val="tx1"/>
                </a:solidFill>
              </a:rPr>
              <a:t>，即公共部门与私人企业合作模式）</a:t>
            </a:r>
            <a:endParaRPr lang="en-US" altLang="zh-CN" sz="2800" dirty="0">
              <a:solidFill>
                <a:schemeClr val="tx1"/>
              </a:solidFill>
            </a:endParaRPr>
          </a:p>
          <a:p>
            <a:pPr>
              <a:buFont typeface="Wingdings" panose="05000000000000000000" pitchFamily="2" charset="2"/>
              <a:buChar char="Ø"/>
            </a:pPr>
            <a:r>
              <a:rPr lang="en-US" altLang="zh-CN" sz="2800" dirty="0">
                <a:solidFill>
                  <a:schemeClr val="tx1"/>
                </a:solidFill>
              </a:rPr>
              <a:t>ABS</a:t>
            </a:r>
            <a:r>
              <a:rPr lang="zh-CN" altLang="zh-CN" sz="2800" dirty="0">
                <a:solidFill>
                  <a:schemeClr val="tx1"/>
                </a:solidFill>
              </a:rPr>
              <a:t>融资模式（</a:t>
            </a:r>
            <a:r>
              <a:rPr lang="en-US" altLang="zh-CN" sz="2800" dirty="0">
                <a:solidFill>
                  <a:schemeClr val="tx1"/>
                </a:solidFill>
              </a:rPr>
              <a:t>Asset-Backed Securitization</a:t>
            </a:r>
            <a:r>
              <a:rPr lang="zh-CN" altLang="zh-CN" sz="2800" dirty="0">
                <a:solidFill>
                  <a:schemeClr val="tx1"/>
                </a:solidFill>
              </a:rPr>
              <a:t>，即资产证券化融资模式）</a:t>
            </a:r>
            <a:endParaRPr lang="en-US" altLang="zh-CN" sz="2800" dirty="0">
              <a:solidFill>
                <a:schemeClr val="tx1"/>
              </a:solidFill>
            </a:endParaRPr>
          </a:p>
          <a:p>
            <a:pPr>
              <a:buFont typeface="Wingdings" panose="05000000000000000000" pitchFamily="2" charset="2"/>
              <a:buChar char="Ø"/>
            </a:pPr>
            <a:r>
              <a:rPr lang="en-US" altLang="zh-CN" sz="2800" dirty="0">
                <a:solidFill>
                  <a:schemeClr val="tx1"/>
                </a:solidFill>
              </a:rPr>
              <a:t>TOT</a:t>
            </a:r>
            <a:r>
              <a:rPr lang="zh-CN" altLang="zh-CN" sz="2800" dirty="0">
                <a:solidFill>
                  <a:schemeClr val="tx1"/>
                </a:solidFill>
              </a:rPr>
              <a:t>融资模式（</a:t>
            </a:r>
            <a:r>
              <a:rPr lang="en-US" altLang="zh-CN" sz="2800" dirty="0">
                <a:solidFill>
                  <a:schemeClr val="tx1"/>
                </a:solidFill>
              </a:rPr>
              <a:t>Transfer-Operate-Transfer</a:t>
            </a:r>
            <a:r>
              <a:rPr lang="zh-CN" altLang="zh-CN" sz="2800" dirty="0">
                <a:solidFill>
                  <a:schemeClr val="tx1"/>
                </a:solidFill>
              </a:rPr>
              <a:t>即“移交</a:t>
            </a:r>
            <a:r>
              <a:rPr lang="en-US" altLang="zh-CN" sz="2800" dirty="0">
                <a:solidFill>
                  <a:schemeClr val="tx1"/>
                </a:solidFill>
              </a:rPr>
              <a:t>-</a:t>
            </a:r>
            <a:r>
              <a:rPr lang="zh-CN" altLang="zh-CN" sz="2800" dirty="0">
                <a:solidFill>
                  <a:schemeClr val="tx1"/>
                </a:solidFill>
              </a:rPr>
              <a:t>经营</a:t>
            </a:r>
            <a:r>
              <a:rPr lang="en-US" altLang="zh-CN" sz="2800" dirty="0">
                <a:solidFill>
                  <a:schemeClr val="tx1"/>
                </a:solidFill>
              </a:rPr>
              <a:t>-</a:t>
            </a:r>
            <a:r>
              <a:rPr lang="zh-CN" altLang="zh-CN" sz="2800" dirty="0">
                <a:solidFill>
                  <a:schemeClr val="tx1"/>
                </a:solidFill>
              </a:rPr>
              <a:t>移交”模式）</a:t>
            </a:r>
            <a:endParaRPr lang="en-US" altLang="zh-CN" sz="2800" dirty="0">
              <a:solidFill>
                <a:schemeClr val="tx1"/>
              </a:solidFill>
            </a:endParaRPr>
          </a:p>
          <a:p>
            <a:pPr>
              <a:buFont typeface="Wingdings" panose="05000000000000000000" pitchFamily="2" charset="2"/>
              <a:buChar char="Ø"/>
            </a:pPr>
            <a:r>
              <a:rPr lang="en-US" altLang="zh-CN" sz="2800" dirty="0">
                <a:solidFill>
                  <a:schemeClr val="tx1"/>
                </a:solidFill>
              </a:rPr>
              <a:t>VC</a:t>
            </a:r>
            <a:r>
              <a:rPr lang="zh-CN" altLang="zh-CN" sz="2800" dirty="0">
                <a:solidFill>
                  <a:schemeClr val="tx1"/>
                </a:solidFill>
              </a:rPr>
              <a:t>模式（</a:t>
            </a:r>
            <a:r>
              <a:rPr lang="en-US" altLang="zh-CN" sz="2800" dirty="0">
                <a:solidFill>
                  <a:schemeClr val="tx1"/>
                </a:solidFill>
              </a:rPr>
              <a:t>Value Capture</a:t>
            </a:r>
            <a:r>
              <a:rPr lang="zh-CN" altLang="zh-CN" sz="2800" dirty="0">
                <a:solidFill>
                  <a:schemeClr val="tx1"/>
                </a:solidFill>
              </a:rPr>
              <a:t>，价值捕捉模式，价值捕捉就是将由于商业活动的增加所带来的企业获利的一部分转换为公共使用）</a:t>
            </a:r>
            <a:endParaRPr lang="zh-CN" altLang="en-US" sz="2800" dirty="0">
              <a:solidFill>
                <a:schemeClr val="tx1"/>
              </a:solidFill>
            </a:endParaRPr>
          </a:p>
        </p:txBody>
      </p:sp>
      <p:sp>
        <p:nvSpPr>
          <p:cNvPr id="13" name="灯片编号占位符 12">
            <a:extLst>
              <a:ext uri="{FF2B5EF4-FFF2-40B4-BE49-F238E27FC236}">
                <a16:creationId xmlns:a16="http://schemas.microsoft.com/office/drawing/2014/main" id="{426C14DB-08EA-40DB-B15D-82B0BCB45748}"/>
              </a:ext>
            </a:extLst>
          </p:cNvPr>
          <p:cNvSpPr>
            <a:spLocks noGrp="1"/>
          </p:cNvSpPr>
          <p:nvPr>
            <p:ph type="sldNum" sz="quarter" idx="12"/>
          </p:nvPr>
        </p:nvSpPr>
        <p:spPr/>
        <p:txBody>
          <a:bodyPr/>
          <a:lstStyle/>
          <a:p>
            <a:fld id="{B6F15528-21DE-4FAA-801E-634DDDAF4B2B}" type="slidenum">
              <a:rPr lang="en-US" smtClean="0"/>
              <a:t>71</a:t>
            </a:fld>
            <a:endParaRPr lang="en-US" dirty="0"/>
          </a:p>
        </p:txBody>
      </p:sp>
      <p:sp>
        <p:nvSpPr>
          <p:cNvPr id="14" name="灯片编号占位符 8">
            <a:extLst>
              <a:ext uri="{FF2B5EF4-FFF2-40B4-BE49-F238E27FC236}">
                <a16:creationId xmlns:a16="http://schemas.microsoft.com/office/drawing/2014/main" id="{C619F2AB-A69D-456A-8812-E4BD0F93C2FD}"/>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71</a:t>
            </a:fld>
            <a:endParaRPr kumimoji="0" lang="en-US" altLang="zh-CN" sz="1800">
              <a:latin typeface="Times New Roman" panose="02020603050405020304" pitchFamily="18"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b="1" dirty="0"/>
              <a:t>2.1.2 </a:t>
            </a:r>
            <a:r>
              <a:rPr lang="zh-CN" altLang="en-US" b="1" dirty="0"/>
              <a:t>筹资与融资</a:t>
            </a:r>
            <a:endParaRPr lang="zh-CN" altLang="en-US" dirty="0"/>
          </a:p>
        </p:txBody>
      </p:sp>
      <p:sp>
        <p:nvSpPr>
          <p:cNvPr id="12" name="矩形 11"/>
          <p:cNvSpPr/>
          <p:nvPr/>
        </p:nvSpPr>
        <p:spPr>
          <a:xfrm>
            <a:off x="435314" y="2168457"/>
            <a:ext cx="5062786" cy="40945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内容占位符 2"/>
          <p:cNvSpPr>
            <a:spLocks noGrp="1"/>
          </p:cNvSpPr>
          <p:nvPr>
            <p:ph idx="1"/>
          </p:nvPr>
        </p:nvSpPr>
        <p:spPr>
          <a:xfrm>
            <a:off x="435316" y="2439194"/>
            <a:ext cx="4986583" cy="3561080"/>
          </a:xfrm>
        </p:spPr>
        <p:txBody>
          <a:bodyPr>
            <a:noAutofit/>
          </a:bodyPr>
          <a:lstStyle/>
          <a:p>
            <a:pPr marL="0" indent="0">
              <a:buNone/>
            </a:pPr>
            <a:r>
              <a:rPr lang="en-US" altLang="zh-CN" b="1" dirty="0"/>
              <a:t>       </a:t>
            </a:r>
            <a:r>
              <a:rPr lang="zh-CN" altLang="zh-CN" b="1" dirty="0"/>
              <a:t>资金成本是指企业在筹集资金的时候所支付的一定代价，主要包括资金的使用费与筹资费。资金的使用费是指因使用资金而向资金提供者所支付的报酬，如使用发行股票所筹集的资金需要向其股东支付红利、使用租入的资产需要向出租人支付租金等。筹资费是指在企业筹集资金的过程中发生的各项费用，如向银行借款所支付的手续费、委托金融机构发行股票所支付的代理费和注册费等。</a:t>
            </a:r>
            <a:endParaRPr lang="zh-CN" altLang="en-US" b="1" dirty="0"/>
          </a:p>
        </p:txBody>
      </p:sp>
      <p:sp>
        <p:nvSpPr>
          <p:cNvPr id="14" name="内容占位符 3"/>
          <p:cNvSpPr txBox="1"/>
          <p:nvPr/>
        </p:nvSpPr>
        <p:spPr>
          <a:xfrm>
            <a:off x="435314" y="1638900"/>
            <a:ext cx="5062786" cy="464457"/>
          </a:xfrm>
          <a:prstGeom prst="rect">
            <a:avLst/>
          </a:prstGeom>
          <a:solidFill>
            <a:srgbClr val="74B836"/>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solidFill>
                  <a:schemeClr val="bg1"/>
                </a:solidFill>
              </a:rPr>
              <a:t>（</a:t>
            </a:r>
            <a:r>
              <a:rPr lang="en-US" altLang="zh-CN" b="1" dirty="0">
                <a:solidFill>
                  <a:schemeClr val="bg1"/>
                </a:solidFill>
              </a:rPr>
              <a:t>1</a:t>
            </a:r>
            <a:r>
              <a:rPr lang="zh-CN" altLang="en-US" b="1" dirty="0">
                <a:solidFill>
                  <a:schemeClr val="bg1"/>
                </a:solidFill>
              </a:rPr>
              <a:t>）资金成本</a:t>
            </a:r>
          </a:p>
        </p:txBody>
      </p:sp>
      <p:sp>
        <p:nvSpPr>
          <p:cNvPr id="15" name="矩形 14"/>
          <p:cNvSpPr/>
          <p:nvPr/>
        </p:nvSpPr>
        <p:spPr>
          <a:xfrm>
            <a:off x="5844215" y="2181537"/>
            <a:ext cx="5696951" cy="17018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内容占位符 3"/>
          <p:cNvSpPr txBox="1"/>
          <p:nvPr/>
        </p:nvSpPr>
        <p:spPr>
          <a:xfrm>
            <a:off x="5844215" y="1638901"/>
            <a:ext cx="5696952" cy="464457"/>
          </a:xfrm>
          <a:prstGeom prst="rect">
            <a:avLst/>
          </a:prstGeom>
          <a:solidFill>
            <a:schemeClr val="accent5"/>
          </a:solidFill>
        </p:spPr>
        <p:txBody>
          <a:bodyPr vert="horz" lIns="121917" tIns="60958" rIns="121917" bIns="60958" rtlCol="0">
            <a:normAutofit/>
          </a:bodyPr>
          <a:lstStyle>
            <a:lvl1pPr marL="0" indent="0" algn="l" defTabSz="1219835" rtl="0" eaLnBrk="1" latinLnBrk="0" hangingPunct="1">
              <a:lnSpc>
                <a:spcPct val="120000"/>
              </a:lnSpc>
              <a:spcBef>
                <a:spcPct val="20000"/>
              </a:spcBef>
              <a:buSzPct val="80000"/>
              <a:buFont typeface="Wingdings" panose="05000000000000000000" pitchFamily="2" charset="2"/>
              <a:buNone/>
              <a:defRPr sz="2000" b="0" kern="1200">
                <a:solidFill>
                  <a:schemeClr val="tx1">
                    <a:lumMod val="95000"/>
                    <a:lumOff val="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endParaRPr lang="zh-CN" altLang="en-US" dirty="0">
              <a:solidFill>
                <a:schemeClr val="bg1"/>
              </a:solidFill>
            </a:endParaRPr>
          </a:p>
        </p:txBody>
      </p:sp>
      <p:sp>
        <p:nvSpPr>
          <p:cNvPr id="18" name="内容占位符 2"/>
          <p:cNvSpPr txBox="1"/>
          <p:nvPr/>
        </p:nvSpPr>
        <p:spPr>
          <a:xfrm>
            <a:off x="5932020" y="2515394"/>
            <a:ext cx="5622055" cy="1946767"/>
          </a:xfrm>
          <a:prstGeom prst="rect">
            <a:avLst/>
          </a:prstGeom>
        </p:spPr>
        <p:txBody>
          <a:bodyPr vert="horz" lIns="121917" tIns="60958" rIns="121917" bIns="60958" rtlCol="0">
            <a:noAutofit/>
          </a:bodyPr>
          <a:lstStyle>
            <a:lvl1pPr marL="457200" indent="-457200" algn="l" defTabSz="1219835" rtl="0" eaLnBrk="1" latinLnBrk="0" hangingPunct="1">
              <a:lnSpc>
                <a:spcPct val="12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None/>
            </a:pPr>
            <a:r>
              <a:rPr lang="en-US" altLang="zh-CN" sz="1800" b="1" dirty="0"/>
              <a:t>       </a:t>
            </a:r>
            <a:r>
              <a:rPr lang="zh-CN" altLang="zh-CN" sz="1800" b="1" dirty="0"/>
              <a:t>由于不同项目所筹集的资金数额不一样，为了方便比较，资金成本通常以相对数来表示，即资金的成本数</a:t>
            </a:r>
            <a:endParaRPr lang="zh-CN" altLang="en-US" sz="1800" b="1" dirty="0"/>
          </a:p>
        </p:txBody>
      </p:sp>
      <p:sp>
        <p:nvSpPr>
          <p:cNvPr id="28" name="矩形 27"/>
          <p:cNvSpPr/>
          <p:nvPr/>
        </p:nvSpPr>
        <p:spPr>
          <a:xfrm>
            <a:off x="5831303" y="4556492"/>
            <a:ext cx="5722773" cy="16128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内容占位符 2"/>
          <p:cNvSpPr txBox="1"/>
          <p:nvPr/>
        </p:nvSpPr>
        <p:spPr>
          <a:xfrm>
            <a:off x="5807225" y="4953794"/>
            <a:ext cx="5722773" cy="1215572"/>
          </a:xfrm>
          <a:prstGeom prst="rect">
            <a:avLst/>
          </a:prstGeom>
        </p:spPr>
        <p:txBody>
          <a:bodyPr vert="horz" lIns="121917" tIns="60958" rIns="121917" bIns="60958" rtlCol="0">
            <a:noAutofit/>
          </a:bodyPr>
          <a:lstStyle>
            <a:lvl1pPr marL="457200" indent="-457200" algn="l" defTabSz="1219835" rtl="0" eaLnBrk="1" latinLnBrk="0" hangingPunct="1">
              <a:lnSpc>
                <a:spcPct val="12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None/>
            </a:pPr>
            <a:r>
              <a:rPr lang="zh-CN" altLang="zh-CN" sz="1800" b="1" dirty="0"/>
              <a:t>式中</a:t>
            </a:r>
            <a:r>
              <a:rPr lang="en-US" altLang="zh-CN" sz="1800" b="1" i="1" dirty="0"/>
              <a:t>K</a:t>
            </a:r>
            <a:r>
              <a:rPr lang="zh-CN" altLang="zh-CN" sz="1800" b="1" dirty="0"/>
              <a:t>指资金成本率；</a:t>
            </a:r>
            <a:r>
              <a:rPr lang="en-US" altLang="zh-CN" sz="1800" b="1" i="1" dirty="0"/>
              <a:t>D</a:t>
            </a:r>
            <a:r>
              <a:rPr lang="zh-CN" altLang="zh-CN" sz="1800" b="1" dirty="0"/>
              <a:t>指使用费；</a:t>
            </a:r>
            <a:r>
              <a:rPr lang="en-US" altLang="zh-CN" sz="1800" b="1" i="1" dirty="0"/>
              <a:t>P</a:t>
            </a:r>
            <a:r>
              <a:rPr lang="zh-CN" altLang="zh-CN" sz="1800" b="1" dirty="0"/>
              <a:t>指筹集资金的总额；</a:t>
            </a:r>
            <a:r>
              <a:rPr lang="en-US" altLang="zh-CN" sz="1800" b="1" i="1" dirty="0"/>
              <a:t> F</a:t>
            </a:r>
            <a:r>
              <a:rPr lang="zh-CN" altLang="zh-CN" sz="1800" b="1" dirty="0"/>
              <a:t>指筹资费；</a:t>
            </a:r>
            <a:r>
              <a:rPr lang="en-US" altLang="zh-CN" sz="1800" b="1" i="1" dirty="0"/>
              <a:t>f</a:t>
            </a:r>
            <a:r>
              <a:rPr lang="zh-CN" altLang="zh-CN" sz="1800" b="1" dirty="0"/>
              <a:t>指筹资费费率（筹资费和筹资总额的比率）</a:t>
            </a:r>
            <a:endParaRPr lang="zh-CN" altLang="en-US" sz="1800" b="1"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3893" y="3597617"/>
            <a:ext cx="3138307" cy="822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a:extLst>
              <a:ext uri="{FF2B5EF4-FFF2-40B4-BE49-F238E27FC236}">
                <a16:creationId xmlns:a16="http://schemas.microsoft.com/office/drawing/2014/main" id="{FCF0F304-424C-4FC9-9505-7FFB44F19011}"/>
              </a:ext>
            </a:extLst>
          </p:cNvPr>
          <p:cNvSpPr>
            <a:spLocks noGrp="1"/>
          </p:cNvSpPr>
          <p:nvPr>
            <p:ph type="sldNum" sz="quarter" idx="12"/>
          </p:nvPr>
        </p:nvSpPr>
        <p:spPr/>
        <p:txBody>
          <a:bodyPr/>
          <a:lstStyle/>
          <a:p>
            <a:fld id="{B6F15528-21DE-4FAA-801E-634DDDAF4B2B}" type="slidenum">
              <a:rPr lang="en-US" smtClean="0"/>
              <a:t>72</a:t>
            </a:fld>
            <a:endParaRPr lang="en-US" dirty="0"/>
          </a:p>
        </p:txBody>
      </p:sp>
      <p:sp>
        <p:nvSpPr>
          <p:cNvPr id="17" name="灯片编号占位符 8">
            <a:extLst>
              <a:ext uri="{FF2B5EF4-FFF2-40B4-BE49-F238E27FC236}">
                <a16:creationId xmlns:a16="http://schemas.microsoft.com/office/drawing/2014/main" id="{23817D46-349A-4073-BD1A-5045D54A9981}"/>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72</a:t>
            </a:fld>
            <a:endParaRPr kumimoji="0" lang="en-US" altLang="zh-CN" sz="1800">
              <a:latin typeface="Times New Roman" panose="02020603050405020304" pitchFamily="18"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b="1" dirty="0"/>
              <a:t>2.1.2 </a:t>
            </a:r>
            <a:r>
              <a:rPr lang="zh-CN" altLang="en-US" b="1" dirty="0"/>
              <a:t>筹资与融资</a:t>
            </a:r>
            <a:endParaRPr lang="zh-CN" altLang="en-US" dirty="0"/>
          </a:p>
        </p:txBody>
      </p:sp>
      <p:sp>
        <p:nvSpPr>
          <p:cNvPr id="243" name="矩形 242"/>
          <p:cNvSpPr/>
          <p:nvPr/>
        </p:nvSpPr>
        <p:spPr>
          <a:xfrm>
            <a:off x="3176" y="1604873"/>
            <a:ext cx="12198349" cy="723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19" name="矩形 18"/>
          <p:cNvSpPr/>
          <p:nvPr/>
        </p:nvSpPr>
        <p:spPr>
          <a:xfrm>
            <a:off x="12700" y="1881384"/>
            <a:ext cx="12192000" cy="352831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0" name="内容占位符 4"/>
          <p:cNvSpPr txBox="1"/>
          <p:nvPr/>
        </p:nvSpPr>
        <p:spPr>
          <a:xfrm>
            <a:off x="727718" y="2134394"/>
            <a:ext cx="11196679" cy="2064368"/>
          </a:xfrm>
          <a:prstGeom prst="rect">
            <a:avLst/>
          </a:prstGeom>
        </p:spPr>
        <p:txBody>
          <a:bodyPr vert="horz" lIns="91440" tIns="45720" rIns="91440" bIns="45720" rtlCol="0">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a:solidFill>
                  <a:schemeClr val="bg1"/>
                </a:solidFill>
              </a:rPr>
              <a:t>资金成本</a:t>
            </a:r>
            <a:r>
              <a:rPr lang="zh-CN" altLang="zh-CN" sz="2400" dirty="0">
                <a:solidFill>
                  <a:schemeClr val="bg1"/>
                </a:solidFill>
              </a:rPr>
              <a:t>在软件企业生产经营活动中用途</a:t>
            </a:r>
            <a:r>
              <a:rPr lang="zh-CN" altLang="en-US" sz="2400" dirty="0">
                <a:solidFill>
                  <a:schemeClr val="bg1"/>
                </a:solidFill>
              </a:rPr>
              <a:t>：</a:t>
            </a:r>
            <a:endParaRPr lang="zh-CN" altLang="zh-CN" sz="2400" dirty="0">
              <a:solidFill>
                <a:schemeClr val="bg1"/>
              </a:solidFill>
            </a:endParaRPr>
          </a:p>
          <a:p>
            <a:pPr lvl="1">
              <a:buFont typeface="Wingdings" panose="05000000000000000000" pitchFamily="2" charset="2"/>
              <a:buChar char="Ø"/>
            </a:pPr>
            <a:r>
              <a:rPr lang="zh-CN" altLang="zh-CN" sz="2400" dirty="0">
                <a:solidFill>
                  <a:schemeClr val="bg1"/>
                </a:solidFill>
              </a:rPr>
              <a:t>资金成本是选择资金来源、设计筹资方案的主要依据。筹资决策主要是通过优选各种筹资方式，在满足企业的资金需求前提下的资金成本力求最低。</a:t>
            </a:r>
          </a:p>
          <a:p>
            <a:pPr lvl="1">
              <a:buFont typeface="Wingdings" panose="05000000000000000000" pitchFamily="2" charset="2"/>
              <a:buChar char="Ø"/>
            </a:pPr>
            <a:r>
              <a:rPr lang="zh-CN" altLang="zh-CN" sz="2400" dirty="0">
                <a:solidFill>
                  <a:schemeClr val="bg1"/>
                </a:solidFill>
              </a:rPr>
              <a:t>资金成本是评价软件</a:t>
            </a:r>
            <a:r>
              <a:rPr lang="zh-CN" altLang="en-US" sz="2400" dirty="0">
                <a:solidFill>
                  <a:schemeClr val="bg1"/>
                </a:solidFill>
              </a:rPr>
              <a:t>工程</a:t>
            </a:r>
            <a:r>
              <a:rPr lang="zh-CN" altLang="zh-CN" sz="2400" dirty="0">
                <a:solidFill>
                  <a:schemeClr val="bg1"/>
                </a:solidFill>
              </a:rPr>
              <a:t>项目投资可行性的主要经济依据。只有资金利润率高于资金成本率的项目才值得筹资。</a:t>
            </a:r>
          </a:p>
          <a:p>
            <a:pPr lvl="1">
              <a:buFont typeface="Wingdings" panose="05000000000000000000" pitchFamily="2" charset="2"/>
              <a:buChar char="Ø"/>
            </a:pPr>
            <a:r>
              <a:rPr lang="zh-CN" altLang="zh-CN" sz="2400" dirty="0">
                <a:solidFill>
                  <a:schemeClr val="bg1"/>
                </a:solidFill>
              </a:rPr>
              <a:t>资金成本可以作为评价软件企业财务经营成果的依据之一。</a:t>
            </a:r>
          </a:p>
          <a:p>
            <a:pPr marL="0" indent="0">
              <a:buNone/>
            </a:pPr>
            <a:endParaRPr lang="zh-CN" altLang="en-US" sz="2400" dirty="0">
              <a:solidFill>
                <a:schemeClr val="bg1"/>
              </a:solidFill>
            </a:endParaRPr>
          </a:p>
        </p:txBody>
      </p:sp>
      <p:grpSp>
        <p:nvGrpSpPr>
          <p:cNvPr id="2" name="组合 1"/>
          <p:cNvGrpSpPr/>
          <p:nvPr/>
        </p:nvGrpSpPr>
        <p:grpSpPr>
          <a:xfrm flipH="1">
            <a:off x="8900917" y="5944875"/>
            <a:ext cx="3297433" cy="914713"/>
            <a:chOff x="8920155" y="5944877"/>
            <a:chExt cx="3294742" cy="914713"/>
          </a:xfrm>
        </p:grpSpPr>
        <p:sp>
          <p:nvSpPr>
            <p:cNvPr id="23" name="内容占位符 3"/>
            <p:cNvSpPr txBox="1"/>
            <p:nvPr/>
          </p:nvSpPr>
          <p:spPr>
            <a:xfrm>
              <a:off x="10923127" y="5944878"/>
              <a:ext cx="1291770" cy="914711"/>
            </a:xfrm>
            <a:prstGeom prst="rect">
              <a:avLst/>
            </a:prstGeom>
            <a:solidFill>
              <a:srgbClr val="C000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4" name="内容占位符 3"/>
            <p:cNvSpPr txBox="1"/>
            <p:nvPr/>
          </p:nvSpPr>
          <p:spPr>
            <a:xfrm>
              <a:off x="9718441" y="5944877"/>
              <a:ext cx="943427" cy="914711"/>
            </a:xfrm>
            <a:prstGeom prst="rect">
              <a:avLst/>
            </a:prstGeom>
            <a:solidFill>
              <a:srgbClr val="1A8ABC"/>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5" name="内容占位符 3"/>
            <p:cNvSpPr txBox="1"/>
            <p:nvPr/>
          </p:nvSpPr>
          <p:spPr>
            <a:xfrm>
              <a:off x="8920155" y="5944879"/>
              <a:ext cx="522513" cy="914711"/>
            </a:xfrm>
            <a:prstGeom prst="rect">
              <a:avLst/>
            </a:prstGeom>
            <a:solidFill>
              <a:srgbClr val="FF993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grpSp>
      <p:sp>
        <p:nvSpPr>
          <p:cNvPr id="26" name="矩形 25"/>
          <p:cNvSpPr/>
          <p:nvPr/>
        </p:nvSpPr>
        <p:spPr>
          <a:xfrm>
            <a:off x="-29098" y="6515579"/>
            <a:ext cx="8920154" cy="344009"/>
          </a:xfrm>
          <a:prstGeom prst="rect">
            <a:avLst/>
          </a:prstGeom>
          <a:solidFill>
            <a:srgbClr val="7CC4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84175" y="991394"/>
            <a:ext cx="2202847" cy="461665"/>
          </a:xfrm>
          <a:prstGeom prst="rect">
            <a:avLst/>
          </a:prstGeom>
        </p:spPr>
        <p:txBody>
          <a:bodyPr wrap="none">
            <a:spAutoFit/>
          </a:bodyPr>
          <a:lstStyle/>
          <a:p>
            <a:r>
              <a:rPr lang="zh-CN" altLang="en-US" dirty="0"/>
              <a:t>（</a:t>
            </a:r>
            <a:r>
              <a:rPr lang="en-US" altLang="zh-CN" dirty="0"/>
              <a:t>1</a:t>
            </a:r>
            <a:r>
              <a:rPr lang="zh-CN" altLang="en-US" dirty="0"/>
              <a:t>）资金成本</a:t>
            </a:r>
          </a:p>
        </p:txBody>
      </p:sp>
      <p:sp>
        <p:nvSpPr>
          <p:cNvPr id="6" name="灯片编号占位符 5">
            <a:extLst>
              <a:ext uri="{FF2B5EF4-FFF2-40B4-BE49-F238E27FC236}">
                <a16:creationId xmlns:a16="http://schemas.microsoft.com/office/drawing/2014/main" id="{D7351C75-B51F-497A-A108-A402DB793C19}"/>
              </a:ext>
            </a:extLst>
          </p:cNvPr>
          <p:cNvSpPr>
            <a:spLocks noGrp="1"/>
          </p:cNvSpPr>
          <p:nvPr>
            <p:ph type="sldNum" sz="quarter" idx="12"/>
          </p:nvPr>
        </p:nvSpPr>
        <p:spPr/>
        <p:txBody>
          <a:bodyPr/>
          <a:lstStyle/>
          <a:p>
            <a:fld id="{B6F15528-21DE-4FAA-801E-634DDDAF4B2B}" type="slidenum">
              <a:rPr lang="en-US" smtClean="0"/>
              <a:t>73</a:t>
            </a:fld>
            <a:endParaRPr lang="en-US" dirty="0"/>
          </a:p>
        </p:txBody>
      </p:sp>
      <p:sp>
        <p:nvSpPr>
          <p:cNvPr id="14" name="灯片编号占位符 8">
            <a:extLst>
              <a:ext uri="{FF2B5EF4-FFF2-40B4-BE49-F238E27FC236}">
                <a16:creationId xmlns:a16="http://schemas.microsoft.com/office/drawing/2014/main" id="{03446FC9-A4E9-483D-B9FD-C1B7A5BAC9A3}"/>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73</a:t>
            </a:fld>
            <a:endParaRPr kumimoji="0" lang="en-US" altLang="zh-CN" sz="1800">
              <a:latin typeface="Times New Roman" panose="02020603050405020304" pitchFamily="18"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2.1.2 </a:t>
            </a:r>
            <a:r>
              <a:rPr lang="zh-CN" altLang="en-US" b="1" dirty="0"/>
              <a:t>筹资与融资</a:t>
            </a:r>
            <a:endParaRPr lang="zh-CN" altLang="en-US" dirty="0"/>
          </a:p>
        </p:txBody>
      </p:sp>
      <p:sp>
        <p:nvSpPr>
          <p:cNvPr id="14" name="矩形 13"/>
          <p:cNvSpPr/>
          <p:nvPr/>
        </p:nvSpPr>
        <p:spPr>
          <a:xfrm>
            <a:off x="-149225" y="1741828"/>
            <a:ext cx="12184081" cy="3669166"/>
          </a:xfrm>
          <a:prstGeom prst="rect">
            <a:avLst/>
          </a:prstGeom>
          <a:solidFill>
            <a:srgbClr val="A6B7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5" name="内容占位符 3"/>
          <p:cNvSpPr txBox="1"/>
          <p:nvPr/>
        </p:nvSpPr>
        <p:spPr>
          <a:xfrm>
            <a:off x="10900230" y="5791995"/>
            <a:ext cx="1291770" cy="1066006"/>
          </a:xfrm>
          <a:prstGeom prst="rect">
            <a:avLst/>
          </a:prstGeom>
          <a:solidFill>
            <a:srgbClr val="A6B727"/>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1000"/>
              </a:spcBef>
              <a:spcAft>
                <a:spcPts val="0"/>
              </a:spcAft>
              <a:buClrTx/>
              <a:buSzTx/>
              <a:buFont typeface="Wingdings" panose="05000000000000000000" pitchFamily="2" charset="2"/>
              <a:buNone/>
              <a:defRPr/>
            </a:pP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6" name="内容占位符 3"/>
          <p:cNvSpPr txBox="1"/>
          <p:nvPr/>
        </p:nvSpPr>
        <p:spPr>
          <a:xfrm>
            <a:off x="9695544" y="5791994"/>
            <a:ext cx="943427" cy="1066006"/>
          </a:xfrm>
          <a:prstGeom prst="rect">
            <a:avLst/>
          </a:prstGeom>
          <a:solidFill>
            <a:srgbClr val="F692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1000"/>
              </a:spcBef>
              <a:spcAft>
                <a:spcPts val="0"/>
              </a:spcAft>
              <a:buClrTx/>
              <a:buSzTx/>
              <a:buFont typeface="Wingdings" panose="05000000000000000000" pitchFamily="2" charset="2"/>
              <a:buNone/>
              <a:defRPr/>
            </a:pP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7" name="内容占位符 3"/>
          <p:cNvSpPr txBox="1"/>
          <p:nvPr/>
        </p:nvSpPr>
        <p:spPr>
          <a:xfrm>
            <a:off x="8897258" y="5791996"/>
            <a:ext cx="522513" cy="1066006"/>
          </a:xfrm>
          <a:prstGeom prst="rect">
            <a:avLst/>
          </a:prstGeom>
          <a:solidFill>
            <a:srgbClr val="DF5327"/>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1000"/>
              </a:spcBef>
              <a:spcAft>
                <a:spcPts val="0"/>
              </a:spcAft>
              <a:buClrTx/>
              <a:buSzTx/>
              <a:buFont typeface="Wingdings" panose="05000000000000000000" pitchFamily="2" charset="2"/>
              <a:buNone/>
              <a:defRPr/>
            </a:pP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18" name="矩形 17"/>
              <p:cNvSpPr/>
              <p:nvPr/>
            </p:nvSpPr>
            <p:spPr>
              <a:xfrm>
                <a:off x="1908175" y="1741828"/>
                <a:ext cx="10283824" cy="3669166"/>
              </a:xfrm>
              <a:prstGeom prst="rect">
                <a:avLst/>
              </a:prstGeom>
              <a:solidFill>
                <a:srgbClr val="DDDDDD"/>
              </a:solidFill>
              <a:ln w="12700" cap="flat" cmpd="sng" algn="ctr">
                <a:noFill/>
                <a:prstDash val="solid"/>
                <a:miter lim="800000"/>
              </a:ln>
              <a:effectLst/>
            </p:spPr>
            <p:txBody>
              <a:bodyPr rtlCol="0" anchor="ctr"/>
              <a:lstStyle/>
              <a:p>
                <a:pPr lvl="0" algn="just" defTabSz="914400">
                  <a:lnSpc>
                    <a:spcPct val="150000"/>
                  </a:lnSpc>
                </a:pPr>
                <a:r>
                  <a:rPr lang="en-US" altLang="zh-CN" dirty="0"/>
                  <a:t>       </a:t>
                </a:r>
                <a:r>
                  <a:rPr lang="zh-CN" altLang="zh-CN" dirty="0"/>
                  <a:t>普通股持有者拥有企业的普通股权，企业的资产以及经营收益扣除负债与优先股之后，归普通股股权所有，企业的权益归普通股股东所有。</a:t>
                </a:r>
                <a:endParaRPr lang="en-US" altLang="zh-CN" dirty="0"/>
              </a:p>
              <a:p>
                <a:pPr lvl="0" algn="just" defTabSz="914400">
                  <a:lnSpc>
                    <a:spcPct val="150000"/>
                  </a:lnSpc>
                </a:pPr>
                <a:endParaRPr kumimoji="0" lang="en-US" altLang="zh-CN" b="0" i="0" u="none" strike="noStrike" kern="0" cap="none" spc="0" normalizeH="0" baseline="0" noProof="0" dirty="0">
                  <a:ln>
                    <a:noFill/>
                  </a:ln>
                  <a:solidFill>
                    <a:srgbClr val="DDDDDD">
                      <a:lumMod val="25000"/>
                    </a:srgbClr>
                  </a:solidFill>
                  <a:effectLst/>
                  <a:uLnTx/>
                  <a:uFillTx/>
                  <a:latin typeface="微软雅黑" panose="020B0503020204020204" pitchFamily="34" charset="-122"/>
                  <a:ea typeface="微软雅黑" panose="020B0503020204020204" pitchFamily="34" charset="-122"/>
                </a:endParaRPr>
              </a:p>
              <a:p>
                <a:pPr lvl="0" algn="just" defTabSz="914400">
                  <a:lnSpc>
                    <a:spcPct val="150000"/>
                  </a:lnSpc>
                </a:pPr>
                <a:endParaRPr lang="en-US" altLang="zh-CN" kern="0" dirty="0">
                  <a:solidFill>
                    <a:srgbClr val="DDDDDD">
                      <a:lumMod val="25000"/>
                    </a:srgbClr>
                  </a:solidFill>
                  <a:latin typeface="微软雅黑" panose="020B0503020204020204" pitchFamily="34" charset="-122"/>
                  <a:ea typeface="微软雅黑" panose="020B0503020204020204" pitchFamily="34" charset="-122"/>
                </a:endParaRPr>
              </a:p>
              <a:p>
                <a:pPr lvl="0" algn="just" defTabSz="914400">
                  <a:lnSpc>
                    <a:spcPct val="150000"/>
                  </a:lnSpc>
                </a:pPr>
                <a:r>
                  <a:rPr lang="zh-CN" altLang="zh-CN" dirty="0"/>
                  <a:t>式中，</a:t>
                </a:r>
                <a14:m>
                  <m:oMath xmlns:m="http://schemas.openxmlformats.org/officeDocument/2006/math">
                    <m:r>
                      <a:rPr lang="en-US" altLang="zh-CN" i="1">
                        <a:latin typeface="Cambria Math" panose="02040503050406030204"/>
                      </a:rPr>
                      <m:t>𝑖</m:t>
                    </m:r>
                  </m:oMath>
                </a14:m>
                <a:r>
                  <a:rPr lang="en-US" altLang="zh-CN" dirty="0"/>
                  <a:t> </a:t>
                </a:r>
                <a:r>
                  <a:rPr lang="zh-CN" altLang="zh-CN" dirty="0"/>
                  <a:t>指普通股资金成本；</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a:rPr>
                          <m:t>𝑖</m:t>
                        </m:r>
                      </m:e>
                      <m:sub>
                        <m:r>
                          <a:rPr lang="en-US" altLang="zh-CN" i="1">
                            <a:latin typeface="Cambria Math" panose="02040503050406030204"/>
                          </a:rPr>
                          <m:t>0</m:t>
                        </m:r>
                      </m:sub>
                    </m:sSub>
                    <m:r>
                      <a:rPr lang="en-US" altLang="zh-CN" i="1">
                        <a:latin typeface="Cambria Math" panose="02040503050406030204"/>
                      </a:rPr>
                      <m:t> </m:t>
                    </m:r>
                  </m:oMath>
                </a14:m>
                <a:r>
                  <a:rPr lang="zh-CN" altLang="zh-CN" dirty="0"/>
                  <a:t>指社会无风险投资收益率；</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a:rPr>
                          <m:t>𝑖</m:t>
                        </m:r>
                      </m:e>
                      <m:sub>
                        <m:r>
                          <a:rPr lang="en-US" altLang="zh-CN" i="1">
                            <a:latin typeface="Cambria Math" panose="02040503050406030204"/>
                          </a:rPr>
                          <m:t>𝑚</m:t>
                        </m:r>
                      </m:sub>
                    </m:sSub>
                    <m:r>
                      <a:rPr lang="en-US" altLang="zh-CN" i="1">
                        <a:latin typeface="Cambria Math" panose="02040503050406030204"/>
                      </a:rPr>
                      <m:t> </m:t>
                    </m:r>
                  </m:oMath>
                </a14:m>
                <a:r>
                  <a:rPr lang="zh-CN" altLang="zh-CN" dirty="0"/>
                  <a:t>指社会平均投资收益率；</a:t>
                </a:r>
                <a:r>
                  <a:rPr lang="en-US" altLang="zh-CN" dirty="0"/>
                  <a:t>β</a:t>
                </a:r>
                <a:r>
                  <a:rPr lang="zh-CN" altLang="zh-CN" dirty="0"/>
                  <a:t>指行业的资本投资风险系数。</a:t>
                </a:r>
                <a:endParaRPr kumimoji="0" lang="en-US" altLang="zh-CN" b="0" i="0" u="none" strike="noStrike" kern="0" cap="none" spc="0" normalizeH="0" baseline="0" noProof="0" dirty="0">
                  <a:ln>
                    <a:noFill/>
                  </a:ln>
                  <a:solidFill>
                    <a:srgbClr val="DDDDDD">
                      <a:lumMod val="25000"/>
                    </a:srgbClr>
                  </a:solidFill>
                  <a:effectLst/>
                  <a:uLnTx/>
                  <a:uFillTx/>
                  <a:latin typeface="微软雅黑" panose="020B0503020204020204" pitchFamily="34" charset="-122"/>
                  <a:ea typeface="微软雅黑" panose="020B0503020204020204" pitchFamily="34" charset="-122"/>
                </a:endParaRPr>
              </a:p>
            </p:txBody>
          </p:sp>
        </mc:Choice>
        <mc:Fallback xmlns="">
          <p:sp>
            <p:nvSpPr>
              <p:cNvPr id="18" name="矩形 17"/>
              <p:cNvSpPr>
                <a:spLocks noRot="1" noChangeAspect="1" noMove="1" noResize="1" noEditPoints="1" noAdjustHandles="1" noChangeArrowheads="1" noChangeShapeType="1" noTextEdit="1"/>
              </p:cNvSpPr>
              <p:nvPr/>
            </p:nvSpPr>
            <p:spPr>
              <a:xfrm>
                <a:off x="1908175" y="1741828"/>
                <a:ext cx="10283824" cy="3669166"/>
              </a:xfrm>
              <a:prstGeom prst="rect">
                <a:avLst/>
              </a:prstGeom>
              <a:blipFill rotWithShape="1">
                <a:blip r:embed="rId2"/>
                <a:stretch>
                  <a:fillRect t="-1" r="6" b="4"/>
                </a:stretch>
              </a:blipFill>
              <a:ln w="12700" cap="flat" cmpd="sng" algn="ctr">
                <a:noFill/>
                <a:prstDash val="solid"/>
                <a:miter lim="800000"/>
              </a:ln>
              <a:effectLst/>
            </p:spPr>
            <p:txBody>
              <a:bodyPr/>
              <a:lstStyle/>
              <a:p>
                <a:r>
                  <a:rPr lang="zh-CN" altLang="en-US">
                    <a:noFill/>
                  </a:rPr>
                  <a:t> </a:t>
                </a:r>
              </a:p>
            </p:txBody>
          </p:sp>
        </mc:Fallback>
      </mc:AlternateContent>
      <p:sp>
        <p:nvSpPr>
          <p:cNvPr id="3" name="TextBox 2"/>
          <p:cNvSpPr txBox="1"/>
          <p:nvPr/>
        </p:nvSpPr>
        <p:spPr>
          <a:xfrm>
            <a:off x="307975" y="1067594"/>
            <a:ext cx="5943600" cy="461665"/>
          </a:xfrm>
          <a:prstGeom prst="rect">
            <a:avLst/>
          </a:prstGeom>
          <a:noFill/>
        </p:spPr>
        <p:txBody>
          <a:bodyPr wrap="square" rtlCol="0">
            <a:spAutoFit/>
          </a:bodyPr>
          <a:lstStyle/>
          <a:p>
            <a:r>
              <a:rPr lang="zh-CN" altLang="en-US" dirty="0"/>
              <a:t>（</a:t>
            </a:r>
            <a:r>
              <a:rPr lang="en-US" altLang="zh-CN" dirty="0"/>
              <a:t>2</a:t>
            </a:r>
            <a:r>
              <a:rPr lang="zh-CN" altLang="en-US" dirty="0"/>
              <a:t>）</a:t>
            </a:r>
            <a:r>
              <a:rPr lang="zh-CN" altLang="zh-CN" dirty="0"/>
              <a:t>自有资金的资金成本计算</a:t>
            </a:r>
            <a:endParaRPr lang="zh-CN" altLang="en-US" dirty="0"/>
          </a:p>
        </p:txBody>
      </p:sp>
      <p:sp>
        <p:nvSpPr>
          <p:cNvPr id="4" name="TextBox 3"/>
          <p:cNvSpPr txBox="1"/>
          <p:nvPr/>
        </p:nvSpPr>
        <p:spPr>
          <a:xfrm>
            <a:off x="536575" y="2591594"/>
            <a:ext cx="990600" cy="1938992"/>
          </a:xfrm>
          <a:prstGeom prst="rect">
            <a:avLst/>
          </a:prstGeom>
          <a:noFill/>
        </p:spPr>
        <p:txBody>
          <a:bodyPr wrap="square" rtlCol="0">
            <a:spAutoFit/>
          </a:bodyPr>
          <a:lstStyle/>
          <a:p>
            <a:r>
              <a:rPr lang="zh-CN" altLang="en-US" dirty="0">
                <a:solidFill>
                  <a:schemeClr val="bg1"/>
                </a:solidFill>
              </a:rPr>
              <a:t>①</a:t>
            </a:r>
            <a:r>
              <a:rPr lang="zh-CN" altLang="zh-CN" dirty="0">
                <a:solidFill>
                  <a:schemeClr val="bg1"/>
                </a:solidFill>
              </a:rPr>
              <a:t>普通股资金成本</a:t>
            </a:r>
            <a:endParaRPr lang="zh-CN" altLang="en-US" dirty="0">
              <a:solidFill>
                <a:schemeClr val="bg1"/>
              </a:solidFill>
            </a:endParaRPr>
          </a:p>
          <a:p>
            <a:endParaRPr lang="zh-CN" altLang="en-US" dirty="0">
              <a:solidFill>
                <a:schemeClr val="bg1"/>
              </a:solidFill>
            </a:endParaRPr>
          </a:p>
        </p:txBody>
      </p:sp>
      <p:pic>
        <p:nvPicPr>
          <p:cNvPr id="450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2750" y="3205163"/>
            <a:ext cx="6354558" cy="758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灯片编号占位符 5">
            <a:extLst>
              <a:ext uri="{FF2B5EF4-FFF2-40B4-BE49-F238E27FC236}">
                <a16:creationId xmlns:a16="http://schemas.microsoft.com/office/drawing/2014/main" id="{4A623155-43D4-40B1-92F8-56352D99CC76}"/>
              </a:ext>
            </a:extLst>
          </p:cNvPr>
          <p:cNvSpPr>
            <a:spLocks noGrp="1"/>
          </p:cNvSpPr>
          <p:nvPr>
            <p:ph type="sldNum" sz="quarter" idx="12"/>
          </p:nvPr>
        </p:nvSpPr>
        <p:spPr/>
        <p:txBody>
          <a:bodyPr/>
          <a:lstStyle/>
          <a:p>
            <a:fld id="{B6F15528-21DE-4FAA-801E-634DDDAF4B2B}" type="slidenum">
              <a:rPr lang="en-US" smtClean="0"/>
              <a:t>74</a:t>
            </a:fld>
            <a:endParaRPr lang="en-US" dirty="0"/>
          </a:p>
        </p:txBody>
      </p:sp>
      <p:sp>
        <p:nvSpPr>
          <p:cNvPr id="13" name="灯片编号占位符 8">
            <a:extLst>
              <a:ext uri="{FF2B5EF4-FFF2-40B4-BE49-F238E27FC236}">
                <a16:creationId xmlns:a16="http://schemas.microsoft.com/office/drawing/2014/main" id="{183EC199-3555-487D-A4C3-CB35041AA1C6}"/>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74</a:t>
            </a:fld>
            <a:endParaRPr kumimoji="0" lang="en-US" altLang="zh-CN" sz="1800">
              <a:latin typeface="Times New Roman" panose="02020603050405020304" pitchFamily="18"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2.1.2 </a:t>
            </a:r>
            <a:r>
              <a:rPr lang="zh-CN" altLang="en-US" b="1" dirty="0"/>
              <a:t>筹资与融资</a:t>
            </a:r>
            <a:endParaRPr lang="zh-CN" altLang="en-US" dirty="0"/>
          </a:p>
        </p:txBody>
      </p:sp>
      <p:sp>
        <p:nvSpPr>
          <p:cNvPr id="14" name="矩形 13"/>
          <p:cNvSpPr/>
          <p:nvPr/>
        </p:nvSpPr>
        <p:spPr>
          <a:xfrm>
            <a:off x="-149225" y="1741828"/>
            <a:ext cx="12184081" cy="3669166"/>
          </a:xfrm>
          <a:prstGeom prst="rect">
            <a:avLst/>
          </a:prstGeom>
          <a:solidFill>
            <a:srgbClr val="A6B7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5" name="内容占位符 3"/>
          <p:cNvSpPr txBox="1"/>
          <p:nvPr/>
        </p:nvSpPr>
        <p:spPr>
          <a:xfrm>
            <a:off x="10900230" y="5791995"/>
            <a:ext cx="1291770" cy="1066006"/>
          </a:xfrm>
          <a:prstGeom prst="rect">
            <a:avLst/>
          </a:prstGeom>
          <a:solidFill>
            <a:srgbClr val="A6B727"/>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1000"/>
              </a:spcBef>
              <a:spcAft>
                <a:spcPts val="0"/>
              </a:spcAft>
              <a:buClrTx/>
              <a:buSzTx/>
              <a:buFont typeface="Wingdings" panose="05000000000000000000" pitchFamily="2" charset="2"/>
              <a:buNone/>
              <a:defRPr/>
            </a:pP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6" name="内容占位符 3"/>
          <p:cNvSpPr txBox="1"/>
          <p:nvPr/>
        </p:nvSpPr>
        <p:spPr>
          <a:xfrm>
            <a:off x="9695544" y="5791994"/>
            <a:ext cx="943427" cy="1066006"/>
          </a:xfrm>
          <a:prstGeom prst="rect">
            <a:avLst/>
          </a:prstGeom>
          <a:solidFill>
            <a:srgbClr val="F69200"/>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1000"/>
              </a:spcBef>
              <a:spcAft>
                <a:spcPts val="0"/>
              </a:spcAft>
              <a:buClrTx/>
              <a:buSzTx/>
              <a:buFont typeface="Wingdings" panose="05000000000000000000" pitchFamily="2" charset="2"/>
              <a:buNone/>
              <a:defRPr/>
            </a:pP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7" name="内容占位符 3"/>
          <p:cNvSpPr txBox="1"/>
          <p:nvPr/>
        </p:nvSpPr>
        <p:spPr>
          <a:xfrm>
            <a:off x="8897258" y="5791996"/>
            <a:ext cx="522513" cy="1066006"/>
          </a:xfrm>
          <a:prstGeom prst="rect">
            <a:avLst/>
          </a:prstGeom>
          <a:solidFill>
            <a:srgbClr val="DF5327"/>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1000"/>
              </a:spcBef>
              <a:spcAft>
                <a:spcPts val="0"/>
              </a:spcAft>
              <a:buClrTx/>
              <a:buSzTx/>
              <a:buFont typeface="Wingdings" panose="05000000000000000000" pitchFamily="2" charset="2"/>
              <a:buNone/>
              <a:defRPr/>
            </a:pP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8" name="矩形 17"/>
          <p:cNvSpPr/>
          <p:nvPr/>
        </p:nvSpPr>
        <p:spPr>
          <a:xfrm>
            <a:off x="1908175" y="1741828"/>
            <a:ext cx="10283824" cy="3669166"/>
          </a:xfrm>
          <a:prstGeom prst="rect">
            <a:avLst/>
          </a:prstGeom>
          <a:solidFill>
            <a:srgbClr val="DDDDDD"/>
          </a:solidFill>
          <a:ln w="12700" cap="flat" cmpd="sng" algn="ctr">
            <a:noFill/>
            <a:prstDash val="solid"/>
            <a:miter lim="800000"/>
          </a:ln>
          <a:effectLst/>
        </p:spPr>
        <p:txBody>
          <a:bodyPr rtlCol="0" anchor="ctr"/>
          <a:lstStyle/>
          <a:p>
            <a:pPr lvl="0" algn="just" defTabSz="914400">
              <a:lnSpc>
                <a:spcPct val="150000"/>
              </a:lnSpc>
            </a:pPr>
            <a:r>
              <a:rPr lang="en-US" altLang="zh-CN" dirty="0"/>
              <a:t>      </a:t>
            </a:r>
            <a:r>
              <a:rPr lang="zh-CN" altLang="zh-CN" dirty="0"/>
              <a:t>优先股类似于负债融资，资金成本按照优先股股息对发行优先股所取得的资金之比进行计算，如公式</a:t>
            </a:r>
            <a:r>
              <a:rPr lang="en-US" altLang="zh-CN" dirty="0"/>
              <a:t>2.3</a:t>
            </a:r>
            <a:r>
              <a:rPr lang="zh-CN" altLang="zh-CN" dirty="0"/>
              <a:t>所示。</a:t>
            </a:r>
            <a:endParaRPr lang="en-US" altLang="zh-CN" dirty="0"/>
          </a:p>
          <a:p>
            <a:pPr lvl="0" algn="just" defTabSz="914400">
              <a:lnSpc>
                <a:spcPct val="150000"/>
              </a:lnSpc>
            </a:pPr>
            <a:endParaRPr kumimoji="0" lang="en-US" altLang="zh-CN" b="0" i="0" u="none" strike="noStrike" kern="0" cap="none" spc="0" normalizeH="0" baseline="0" noProof="0" dirty="0">
              <a:ln>
                <a:noFill/>
              </a:ln>
              <a:solidFill>
                <a:srgbClr val="DDDDDD">
                  <a:lumMod val="25000"/>
                </a:srgbClr>
              </a:solidFill>
              <a:effectLst/>
              <a:uLnTx/>
              <a:uFillTx/>
              <a:latin typeface="微软雅黑" panose="020B0503020204020204" pitchFamily="34" charset="-122"/>
              <a:ea typeface="微软雅黑" panose="020B0503020204020204" pitchFamily="34" charset="-122"/>
            </a:endParaRPr>
          </a:p>
          <a:p>
            <a:pPr lvl="0" algn="just" defTabSz="914400">
              <a:lnSpc>
                <a:spcPct val="150000"/>
              </a:lnSpc>
            </a:pPr>
            <a:endParaRPr lang="en-US" altLang="zh-CN" kern="0" dirty="0">
              <a:solidFill>
                <a:srgbClr val="DDDDDD">
                  <a:lumMod val="25000"/>
                </a:srgbClr>
              </a:solidFill>
              <a:latin typeface="微软雅黑" panose="020B0503020204020204" pitchFamily="34" charset="-122"/>
              <a:ea typeface="微软雅黑" panose="020B0503020204020204" pitchFamily="34" charset="-122"/>
            </a:endParaRPr>
          </a:p>
          <a:p>
            <a:pPr lvl="0" algn="just" defTabSz="914400">
              <a:lnSpc>
                <a:spcPct val="150000"/>
              </a:lnSpc>
            </a:pPr>
            <a:endParaRPr kumimoji="0" lang="en-US" altLang="zh-CN" b="0" i="0" u="none" strike="noStrike" kern="0" cap="none" spc="0" normalizeH="0" baseline="0" noProof="0" dirty="0">
              <a:ln>
                <a:noFill/>
              </a:ln>
              <a:solidFill>
                <a:srgbClr val="DDDDDD">
                  <a:lumMod val="25000"/>
                </a:srgbClr>
              </a:solidFill>
              <a:effectLst/>
              <a:uLnTx/>
              <a:uFillTx/>
              <a:latin typeface="微软雅黑" panose="020B0503020204020204" pitchFamily="34" charset="-122"/>
              <a:ea typeface="微软雅黑" panose="020B0503020204020204" pitchFamily="34" charset="-122"/>
            </a:endParaRPr>
          </a:p>
        </p:txBody>
      </p:sp>
      <p:sp>
        <p:nvSpPr>
          <p:cNvPr id="3" name="TextBox 2"/>
          <p:cNvSpPr txBox="1"/>
          <p:nvPr/>
        </p:nvSpPr>
        <p:spPr>
          <a:xfrm>
            <a:off x="307975" y="1067594"/>
            <a:ext cx="5943600" cy="461665"/>
          </a:xfrm>
          <a:prstGeom prst="rect">
            <a:avLst/>
          </a:prstGeom>
          <a:noFill/>
        </p:spPr>
        <p:txBody>
          <a:bodyPr wrap="square" rtlCol="0">
            <a:spAutoFit/>
          </a:bodyPr>
          <a:lstStyle/>
          <a:p>
            <a:r>
              <a:rPr lang="zh-CN" altLang="en-US" dirty="0"/>
              <a:t>（</a:t>
            </a:r>
            <a:r>
              <a:rPr lang="en-US" altLang="zh-CN" dirty="0"/>
              <a:t>2</a:t>
            </a:r>
            <a:r>
              <a:rPr lang="zh-CN" altLang="en-US" dirty="0"/>
              <a:t>）</a:t>
            </a:r>
            <a:r>
              <a:rPr lang="zh-CN" altLang="zh-CN" dirty="0"/>
              <a:t>自有资金的资金成本计算</a:t>
            </a:r>
            <a:endParaRPr lang="zh-CN" altLang="en-US" dirty="0"/>
          </a:p>
        </p:txBody>
      </p:sp>
      <p:sp>
        <p:nvSpPr>
          <p:cNvPr id="4" name="TextBox 3"/>
          <p:cNvSpPr txBox="1"/>
          <p:nvPr/>
        </p:nvSpPr>
        <p:spPr>
          <a:xfrm>
            <a:off x="536575" y="2591594"/>
            <a:ext cx="990600" cy="1569660"/>
          </a:xfrm>
          <a:prstGeom prst="rect">
            <a:avLst/>
          </a:prstGeom>
          <a:noFill/>
        </p:spPr>
        <p:txBody>
          <a:bodyPr wrap="square" rtlCol="0">
            <a:spAutoFit/>
          </a:bodyPr>
          <a:lstStyle/>
          <a:p>
            <a:r>
              <a:rPr lang="zh-CN" altLang="en-US" dirty="0">
                <a:solidFill>
                  <a:schemeClr val="bg1"/>
                </a:solidFill>
              </a:rPr>
              <a:t>②</a:t>
            </a:r>
            <a:r>
              <a:rPr lang="zh-CN" altLang="zh-CN" dirty="0">
                <a:solidFill>
                  <a:schemeClr val="bg1"/>
                </a:solidFill>
              </a:rPr>
              <a:t>优先股资金成本</a:t>
            </a:r>
            <a:endParaRPr lang="zh-CN" altLang="en-US" dirty="0">
              <a:solidFill>
                <a:schemeClr val="bg1"/>
              </a:solidFill>
            </a:endParaRPr>
          </a:p>
        </p:txBody>
      </p:sp>
      <mc:AlternateContent xmlns:mc="http://schemas.openxmlformats.org/markup-compatibility/2006" xmlns:a14="http://schemas.microsoft.com/office/drawing/2010/main">
        <mc:Choice Requires="a14">
          <p:sp>
            <p:nvSpPr>
              <p:cNvPr id="6" name="矩形 5"/>
              <p:cNvSpPr/>
              <p:nvPr/>
            </p:nvSpPr>
            <p:spPr>
              <a:xfrm>
                <a:off x="2212975" y="3377218"/>
                <a:ext cx="8305800" cy="168546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a:rPr>
                        <m:t>           </m:t>
                      </m:r>
                      <m:r>
                        <a:rPr lang="en-US" altLang="zh-CN" i="1">
                          <a:latin typeface="Cambria Math" panose="02040503050406030204"/>
                        </a:rPr>
                        <m:t>𝑖</m:t>
                      </m:r>
                      <m:r>
                        <a:rPr lang="en-US" altLang="zh-CN">
                          <a:latin typeface="Cambria Math" panose="02040503050406030204"/>
                        </a:rPr>
                        <m:t>=</m:t>
                      </m:r>
                      <m:f>
                        <m:fPr>
                          <m:ctrlPr>
                            <a:rPr lang="zh-CN" altLang="zh-CN" i="1">
                              <a:latin typeface="Cambria Math" panose="02040503050406030204" pitchFamily="18" charset="0"/>
                            </a:rPr>
                          </m:ctrlPr>
                        </m:fPr>
                        <m:num>
                          <m:r>
                            <a:rPr lang="zh-CN" altLang="zh-CN">
                              <a:latin typeface="Cambria Math" panose="02040503050406030204"/>
                            </a:rPr>
                            <m:t>优先股股息</m:t>
                          </m:r>
                        </m:num>
                        <m:den>
                          <m:r>
                            <a:rPr lang="zh-CN" altLang="zh-CN">
                              <a:latin typeface="Cambria Math" panose="02040503050406030204"/>
                            </a:rPr>
                            <m:t>优先股发行价格</m:t>
                          </m:r>
                          <m:r>
                            <a:rPr lang="zh-CN" altLang="en-US" i="1">
                              <a:latin typeface="Cambria Math" panose="02040503050406030204"/>
                            </a:rPr>
                            <m:t>−</m:t>
                          </m:r>
                          <m:r>
                            <a:rPr lang="zh-CN" altLang="zh-CN">
                              <a:latin typeface="Cambria Math" panose="02040503050406030204"/>
                            </a:rPr>
                            <m:t>发行成本</m:t>
                          </m:r>
                        </m:den>
                      </m:f>
                      <m:r>
                        <a:rPr lang="en-US" altLang="zh-CN" i="1">
                          <a:latin typeface="Cambria Math" panose="02040503050406030204"/>
                        </a:rPr>
                        <m:t>=</m:t>
                      </m:r>
                      <m:f>
                        <m:fPr>
                          <m:ctrlPr>
                            <a:rPr lang="zh-CN" altLang="zh-CN" i="1">
                              <a:latin typeface="Cambria Math" panose="02040503050406030204" pitchFamily="18" charset="0"/>
                            </a:rPr>
                          </m:ctrlPr>
                        </m:fPr>
                        <m:num>
                          <m:r>
                            <a:rPr lang="zh-CN" altLang="zh-CN">
                              <a:latin typeface="Cambria Math" panose="02040503050406030204"/>
                            </a:rPr>
                            <m:t>优先股面值</m:t>
                          </m:r>
                          <m:r>
                            <a:rPr lang="en-US" altLang="zh-CN">
                              <a:latin typeface="Cambria Math" panose="02040503050406030204"/>
                            </a:rPr>
                            <m:t>×</m:t>
                          </m:r>
                          <m:r>
                            <a:rPr lang="zh-CN" altLang="zh-CN">
                              <a:latin typeface="Cambria Math" panose="02040503050406030204"/>
                            </a:rPr>
                            <m:t>股息</m:t>
                          </m:r>
                        </m:num>
                        <m:den>
                          <m:r>
                            <a:rPr lang="zh-CN" altLang="zh-CN">
                              <a:latin typeface="Cambria Math" panose="02040503050406030204"/>
                            </a:rPr>
                            <m:t>优先股发行价格</m:t>
                          </m:r>
                          <m:r>
                            <a:rPr lang="zh-CN" altLang="en-US" i="1">
                              <a:latin typeface="Cambria Math" panose="02040503050406030204"/>
                            </a:rPr>
                            <m:t>−</m:t>
                          </m:r>
                          <m:r>
                            <a:rPr lang="zh-CN" altLang="zh-CN">
                              <a:latin typeface="Cambria Math" panose="02040503050406030204"/>
                            </a:rPr>
                            <m:t>优先股面值</m:t>
                          </m:r>
                          <m:r>
                            <a:rPr lang="en-US" altLang="zh-CN">
                              <a:latin typeface="Cambria Math" panose="02040503050406030204"/>
                            </a:rPr>
                            <m:t>×</m:t>
                          </m:r>
                          <m:r>
                            <a:rPr lang="zh-CN" altLang="zh-CN">
                              <a:latin typeface="Cambria Math" panose="02040503050406030204"/>
                            </a:rPr>
                            <m:t>发行成本所占比重</m:t>
                          </m:r>
                        </m:den>
                      </m:f>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2212975" y="3377218"/>
                <a:ext cx="8305800" cy="1685461"/>
              </a:xfrm>
              <a:prstGeom prst="rect">
                <a:avLst/>
              </a:prstGeom>
              <a:blipFill rotWithShape="1">
                <a:blip r:embed="rId3"/>
                <a:stretch>
                  <a:fillRect t="-17" b="27"/>
                </a:stretch>
              </a:blipFill>
            </p:spPr>
            <p:txBody>
              <a:bodyPr/>
              <a:lstStyle/>
              <a:p>
                <a:r>
                  <a:rPr lang="zh-CN" altLang="en-US">
                    <a:noFill/>
                  </a:rPr>
                  <a:t> </a:t>
                </a:r>
              </a:p>
            </p:txBody>
          </p:sp>
        </mc:Fallback>
      </mc:AlternateContent>
      <p:sp>
        <p:nvSpPr>
          <p:cNvPr id="7" name="TextBox 6"/>
          <p:cNvSpPr txBox="1"/>
          <p:nvPr/>
        </p:nvSpPr>
        <p:spPr>
          <a:xfrm>
            <a:off x="10638971" y="3989115"/>
            <a:ext cx="817853" cy="461665"/>
          </a:xfrm>
          <a:prstGeom prst="rect">
            <a:avLst/>
          </a:prstGeom>
          <a:noFill/>
        </p:spPr>
        <p:txBody>
          <a:bodyPr wrap="none" rtlCol="0">
            <a:spAutoFit/>
          </a:bodyPr>
          <a:lstStyle/>
          <a:p>
            <a:r>
              <a:rPr lang="en-US" altLang="zh-CN" dirty="0"/>
              <a:t>(2.3)</a:t>
            </a:r>
            <a:endParaRPr lang="zh-CN" altLang="en-US" dirty="0"/>
          </a:p>
        </p:txBody>
      </p:sp>
      <p:sp>
        <p:nvSpPr>
          <p:cNvPr id="8" name="灯片编号占位符 7">
            <a:extLst>
              <a:ext uri="{FF2B5EF4-FFF2-40B4-BE49-F238E27FC236}">
                <a16:creationId xmlns:a16="http://schemas.microsoft.com/office/drawing/2014/main" id="{A35B8C5A-073C-41C1-8FAF-EE11080DE8C5}"/>
              </a:ext>
            </a:extLst>
          </p:cNvPr>
          <p:cNvSpPr>
            <a:spLocks noGrp="1"/>
          </p:cNvSpPr>
          <p:nvPr>
            <p:ph type="sldNum" sz="quarter" idx="12"/>
          </p:nvPr>
        </p:nvSpPr>
        <p:spPr/>
        <p:txBody>
          <a:bodyPr/>
          <a:lstStyle/>
          <a:p>
            <a:fld id="{B6F15528-21DE-4FAA-801E-634DDDAF4B2B}" type="slidenum">
              <a:rPr lang="en-US" smtClean="0"/>
              <a:t>75</a:t>
            </a:fld>
            <a:endParaRPr lang="en-US" dirty="0"/>
          </a:p>
        </p:txBody>
      </p:sp>
      <p:sp>
        <p:nvSpPr>
          <p:cNvPr id="19" name="灯片编号占位符 8">
            <a:extLst>
              <a:ext uri="{FF2B5EF4-FFF2-40B4-BE49-F238E27FC236}">
                <a16:creationId xmlns:a16="http://schemas.microsoft.com/office/drawing/2014/main" id="{C8543944-EED7-483D-8D5B-EF42B61B9D2A}"/>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75</a:t>
            </a:fld>
            <a:endParaRPr kumimoji="0" lang="en-US" altLang="zh-CN" sz="1800">
              <a:latin typeface="Times New Roman" panose="02020603050405020304" pitchFamily="18"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2.1.2 </a:t>
            </a:r>
            <a:r>
              <a:rPr lang="zh-CN" altLang="en-US" b="1" dirty="0"/>
              <a:t>筹资与融资</a:t>
            </a:r>
            <a:endParaRPr lang="zh-CN" altLang="en-US" dirty="0"/>
          </a:p>
        </p:txBody>
      </p:sp>
      <p:sp>
        <p:nvSpPr>
          <p:cNvPr id="51" name="矩形 50"/>
          <p:cNvSpPr/>
          <p:nvPr/>
        </p:nvSpPr>
        <p:spPr>
          <a:xfrm>
            <a:off x="14007" y="2058194"/>
            <a:ext cx="12192000" cy="1676400"/>
          </a:xfrm>
          <a:prstGeom prst="rect">
            <a:avLst/>
          </a:prstGeom>
          <a:solidFill>
            <a:srgbClr val="838383">
              <a:lumMod val="20000"/>
              <a:lumOff val="80000"/>
              <a:alpha val="80000"/>
            </a:srgbClr>
          </a:solidFill>
          <a:ln w="12700" cap="flat" cmpd="sng" algn="ctr">
            <a:noFill/>
            <a:prstDash val="solid"/>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838383">
                  <a:lumMod val="50000"/>
                </a:srgbClr>
              </a:solidFill>
              <a:effectLst/>
              <a:uLnTx/>
              <a:uFillTx/>
              <a:latin typeface="Arial" panose="020B0604020202020204"/>
              <a:ea typeface="微软雅黑" panose="020B0503020204020204" pitchFamily="34" charset="-122"/>
              <a:cs typeface="+mn-cs"/>
            </a:endParaRPr>
          </a:p>
        </p:txBody>
      </p:sp>
      <p:sp>
        <p:nvSpPr>
          <p:cNvPr id="52" name="矩形 51"/>
          <p:cNvSpPr/>
          <p:nvPr/>
        </p:nvSpPr>
        <p:spPr>
          <a:xfrm>
            <a:off x="503865" y="2295381"/>
            <a:ext cx="11234110" cy="1200329"/>
          </a:xfrm>
          <a:prstGeom prst="rect">
            <a:avLst/>
          </a:prstGeom>
          <a:noFill/>
          <a:ln w="38100">
            <a:noFill/>
            <a:prstDash val="sysDot"/>
          </a:ln>
        </p:spPr>
        <p:txBody>
          <a:bodyPr wrap="square">
            <a:spAutoFit/>
          </a:bodyPr>
          <a:lstStyle/>
          <a:p>
            <a:pPr>
              <a:lnSpc>
                <a:spcPct val="150000"/>
              </a:lnSpc>
            </a:pPr>
            <a:r>
              <a:rPr lang="zh-CN" altLang="zh-CN" dirty="0"/>
              <a:t>【例</a:t>
            </a:r>
            <a:r>
              <a:rPr lang="en-US" altLang="zh-CN" dirty="0"/>
              <a:t>2.1</a:t>
            </a:r>
            <a:r>
              <a:rPr lang="zh-CN" altLang="zh-CN" dirty="0"/>
              <a:t>】 某</a:t>
            </a:r>
            <a:r>
              <a:rPr lang="en-US" altLang="zh-CN" dirty="0"/>
              <a:t>IT</a:t>
            </a:r>
            <a:r>
              <a:rPr lang="zh-CN" altLang="zh-CN" dirty="0"/>
              <a:t>企业优先股面值</a:t>
            </a:r>
            <a:r>
              <a:rPr lang="en-US" altLang="zh-CN" dirty="0"/>
              <a:t>50</a:t>
            </a:r>
            <a:r>
              <a:rPr lang="zh-CN" altLang="zh-CN" dirty="0"/>
              <a:t>元，发行价格为</a:t>
            </a:r>
            <a:r>
              <a:rPr lang="en-US" altLang="zh-CN" dirty="0"/>
              <a:t>55</a:t>
            </a:r>
            <a:r>
              <a:rPr lang="zh-CN" altLang="zh-CN" dirty="0"/>
              <a:t>元，发行成本</a:t>
            </a:r>
            <a:r>
              <a:rPr lang="zh-CN" altLang="en-US" dirty="0"/>
              <a:t>占优先股面值的</a:t>
            </a:r>
            <a:r>
              <a:rPr lang="en-US" altLang="zh-CN" dirty="0"/>
              <a:t>4%</a:t>
            </a:r>
            <a:r>
              <a:rPr lang="zh-CN" altLang="zh-CN" dirty="0"/>
              <a:t>，每年付息一次，固定股息为</a:t>
            </a:r>
            <a:r>
              <a:rPr lang="en-US" altLang="zh-CN" dirty="0"/>
              <a:t>6%</a:t>
            </a:r>
            <a:r>
              <a:rPr lang="zh-CN" altLang="zh-CN" dirty="0"/>
              <a:t>，试求此优先股的资金成本。</a:t>
            </a:r>
            <a:endParaRPr lang="zh-CN" altLang="en-US" dirty="0"/>
          </a:p>
        </p:txBody>
      </p:sp>
      <p:sp>
        <p:nvSpPr>
          <p:cNvPr id="61" name="矩形 60"/>
          <p:cNvSpPr/>
          <p:nvPr/>
        </p:nvSpPr>
        <p:spPr>
          <a:xfrm>
            <a:off x="-27697" y="4371046"/>
            <a:ext cx="12216671" cy="45719"/>
          </a:xfrm>
          <a:prstGeom prst="rect">
            <a:avLst/>
          </a:prstGeom>
          <a:solidFill>
            <a:srgbClr val="FFC000">
              <a:alpha val="8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内容占位符 4"/>
          <p:cNvSpPr txBox="1"/>
          <p:nvPr/>
        </p:nvSpPr>
        <p:spPr>
          <a:xfrm>
            <a:off x="534093" y="4184536"/>
            <a:ext cx="4913852" cy="464458"/>
          </a:xfrm>
          <a:prstGeom prst="rect">
            <a:avLst/>
          </a:prstGeom>
          <a:solidFill>
            <a:srgbClr val="FFC000"/>
          </a:solidFill>
          <a:ln>
            <a:solidFill>
              <a:srgbClr val="FFC000"/>
            </a:solidFill>
          </a:ln>
        </p:spPr>
        <p:txBody>
          <a:bodyPr>
            <a:norm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None/>
            </a:pPr>
            <a:r>
              <a:rPr lang="zh-CN" altLang="en-US" b="1" dirty="0">
                <a:solidFill>
                  <a:schemeClr val="bg1"/>
                </a:solidFill>
              </a:rPr>
              <a:t>     解：</a:t>
            </a:r>
          </a:p>
        </p:txBody>
      </p:sp>
      <p:sp>
        <p:nvSpPr>
          <p:cNvPr id="68" name="矩形 67"/>
          <p:cNvSpPr/>
          <p:nvPr/>
        </p:nvSpPr>
        <p:spPr>
          <a:xfrm>
            <a:off x="14007" y="6172993"/>
            <a:ext cx="12192000" cy="689181"/>
          </a:xfrm>
          <a:prstGeom prst="rect">
            <a:avLst/>
          </a:prstGeom>
          <a:solidFill>
            <a:srgbClr val="838383">
              <a:lumMod val="20000"/>
              <a:lumOff val="80000"/>
              <a:alpha val="80000"/>
            </a:srgbClr>
          </a:solidFill>
          <a:ln w="12700" cap="flat" cmpd="sng" algn="ctr">
            <a:noFill/>
            <a:prstDash val="solid"/>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838383">
                  <a:lumMod val="50000"/>
                </a:srgbClr>
              </a:solidFill>
              <a:effectLst/>
              <a:uLnTx/>
              <a:uFillTx/>
              <a:latin typeface="Arial" panose="020B0604020202020204"/>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4" name="矩形 3"/>
              <p:cNvSpPr/>
              <p:nvPr/>
            </p:nvSpPr>
            <p:spPr>
              <a:xfrm>
                <a:off x="2398357" y="5029994"/>
                <a:ext cx="7129818" cy="80810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a:rPr>
                        <m:t>𝑖</m:t>
                      </m:r>
                      <m:r>
                        <a:rPr lang="en-US" altLang="zh-CN">
                          <a:latin typeface="Cambria Math" panose="02040503050406030204"/>
                        </a:rPr>
                        <m:t>=</m:t>
                      </m:r>
                      <m:f>
                        <m:fPr>
                          <m:ctrlPr>
                            <a:rPr lang="zh-CN" altLang="zh-CN" i="1">
                              <a:latin typeface="Cambria Math" panose="02040503050406030204" pitchFamily="18" charset="0"/>
                            </a:rPr>
                          </m:ctrlPr>
                        </m:fPr>
                        <m:num>
                          <m:r>
                            <a:rPr lang="en-US" altLang="zh-CN" i="1">
                              <a:latin typeface="Cambria Math" panose="02040503050406030204"/>
                            </a:rPr>
                            <m:t>50×6%</m:t>
                          </m:r>
                        </m:num>
                        <m:den>
                          <m:r>
                            <a:rPr lang="en-US" altLang="zh-CN" i="1">
                              <a:latin typeface="Cambria Math" panose="02040503050406030204"/>
                            </a:rPr>
                            <m:t>55</m:t>
                          </m:r>
                          <m:r>
                            <a:rPr lang="zh-CN" altLang="en-US" i="1">
                              <a:latin typeface="Cambria Math" panose="02040503050406030204"/>
                            </a:rPr>
                            <m:t>−</m:t>
                          </m:r>
                          <m:r>
                            <a:rPr lang="en-US" altLang="zh-CN" i="1">
                              <a:latin typeface="Cambria Math" panose="02040503050406030204"/>
                            </a:rPr>
                            <m:t>50×4%</m:t>
                          </m:r>
                        </m:den>
                      </m:f>
                      <m:r>
                        <a:rPr lang="en-US" altLang="zh-CN" i="1">
                          <a:latin typeface="Cambria Math" panose="02040503050406030204"/>
                        </a:rPr>
                        <m:t>×100%=</m:t>
                      </m:r>
                      <m:f>
                        <m:fPr>
                          <m:ctrlPr>
                            <a:rPr lang="zh-CN" altLang="zh-CN" i="1">
                              <a:latin typeface="Cambria Math" panose="02040503050406030204" pitchFamily="18" charset="0"/>
                            </a:rPr>
                          </m:ctrlPr>
                        </m:fPr>
                        <m:num>
                          <m:r>
                            <a:rPr lang="en-US" altLang="zh-CN" i="1">
                              <a:latin typeface="Cambria Math" panose="02040503050406030204"/>
                            </a:rPr>
                            <m:t>3</m:t>
                          </m:r>
                        </m:num>
                        <m:den>
                          <m:r>
                            <a:rPr lang="en-US" altLang="zh-CN" i="1">
                              <a:latin typeface="Cambria Math" panose="02040503050406030204"/>
                            </a:rPr>
                            <m:t>53</m:t>
                          </m:r>
                        </m:den>
                      </m:f>
                      <m:r>
                        <a:rPr lang="en-US" altLang="zh-CN" i="1">
                          <a:latin typeface="Cambria Math" panose="02040503050406030204"/>
                        </a:rPr>
                        <m:t>×100%=5.66%</m:t>
                      </m:r>
                    </m:oMath>
                  </m:oMathPara>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2398357" y="5029994"/>
                <a:ext cx="7129818" cy="808106"/>
              </a:xfrm>
              <a:prstGeom prst="rect">
                <a:avLst/>
              </a:prstGeom>
              <a:blipFill rotWithShape="1">
                <a:blip r:embed="rId2"/>
                <a:stretch>
                  <a:fillRect l="-8" t="-20" b="67"/>
                </a:stretch>
              </a:blipFill>
            </p:spPr>
            <p:txBody>
              <a:bodyPr/>
              <a:lstStyle/>
              <a:p>
                <a:r>
                  <a:rPr lang="zh-CN" altLang="en-US">
                    <a:noFill/>
                  </a:rPr>
                  <a:t> </a:t>
                </a:r>
              </a:p>
            </p:txBody>
          </p:sp>
        </mc:Fallback>
      </mc:AlternateContent>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2575" y="1372394"/>
            <a:ext cx="727813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灯片编号占位符 5">
            <a:extLst>
              <a:ext uri="{FF2B5EF4-FFF2-40B4-BE49-F238E27FC236}">
                <a16:creationId xmlns:a16="http://schemas.microsoft.com/office/drawing/2014/main" id="{5F8DF366-9459-425F-AE81-307B10B852F5}"/>
              </a:ext>
            </a:extLst>
          </p:cNvPr>
          <p:cNvSpPr>
            <a:spLocks noGrp="1"/>
          </p:cNvSpPr>
          <p:nvPr>
            <p:ph type="sldNum" sz="quarter" idx="12"/>
          </p:nvPr>
        </p:nvSpPr>
        <p:spPr/>
        <p:txBody>
          <a:bodyPr/>
          <a:lstStyle/>
          <a:p>
            <a:fld id="{B6F15528-21DE-4FAA-801E-634DDDAF4B2B}" type="slidenum">
              <a:rPr lang="en-US" smtClean="0"/>
              <a:t>76</a:t>
            </a:fld>
            <a:endParaRPr lang="en-US" dirty="0"/>
          </a:p>
        </p:txBody>
      </p:sp>
      <p:sp>
        <p:nvSpPr>
          <p:cNvPr id="12" name="灯片编号占位符 8">
            <a:extLst>
              <a:ext uri="{FF2B5EF4-FFF2-40B4-BE49-F238E27FC236}">
                <a16:creationId xmlns:a16="http://schemas.microsoft.com/office/drawing/2014/main" id="{E4144E68-C285-44FB-9F8E-0204B729CA11}"/>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76</a:t>
            </a:fld>
            <a:endParaRPr kumimoji="0" lang="en-US" altLang="zh-CN" sz="1800">
              <a:latin typeface="Times New Roman" panose="02020603050405020304" pitchFamily="18"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2.1.2 </a:t>
            </a:r>
            <a:r>
              <a:rPr lang="zh-CN" altLang="en-US" b="1" dirty="0"/>
              <a:t>筹资与融资</a:t>
            </a:r>
            <a:endParaRPr lang="zh-CN" altLang="en-US" dirty="0"/>
          </a:p>
        </p:txBody>
      </p:sp>
      <p:cxnSp>
        <p:nvCxnSpPr>
          <p:cNvPr id="42" name="直接连接符 41"/>
          <p:cNvCxnSpPr/>
          <p:nvPr/>
        </p:nvCxnSpPr>
        <p:spPr>
          <a:xfrm>
            <a:off x="0" y="1660664"/>
            <a:ext cx="12192000" cy="0"/>
          </a:xfrm>
          <a:prstGeom prst="line">
            <a:avLst/>
          </a:prstGeom>
          <a:noFill/>
          <a:ln w="57150" cap="flat" cmpd="sng" algn="ctr">
            <a:solidFill>
              <a:srgbClr val="F69200"/>
            </a:solidFill>
            <a:prstDash val="solid"/>
            <a:miter lim="800000"/>
          </a:ln>
          <a:effectLst/>
        </p:spPr>
      </p:cxnSp>
      <p:sp>
        <p:nvSpPr>
          <p:cNvPr id="43" name="文本框 20"/>
          <p:cNvSpPr txBox="1"/>
          <p:nvPr/>
        </p:nvSpPr>
        <p:spPr>
          <a:xfrm>
            <a:off x="582142" y="2362994"/>
            <a:ext cx="11076458" cy="1477328"/>
          </a:xfrm>
          <a:prstGeom prst="rect">
            <a:avLst/>
          </a:prstGeom>
          <a:noFill/>
        </p:spPr>
        <p:txBody>
          <a:bodyPr wrap="square" rtlCol="0">
            <a:spAutoFit/>
          </a:bodyPr>
          <a:lstStyle/>
          <a:p>
            <a:pPr defTabSz="914400">
              <a:lnSpc>
                <a:spcPct val="150000"/>
              </a:lnSpc>
            </a:pPr>
            <a:r>
              <a:rPr lang="en-US" altLang="zh-CN" sz="2000" dirty="0"/>
              <a:t>       </a:t>
            </a:r>
            <a:r>
              <a:rPr lang="zh-CN" altLang="zh-CN" sz="2000" dirty="0"/>
              <a:t>某</a:t>
            </a:r>
            <a:r>
              <a:rPr lang="zh-CN" altLang="en-US" sz="2000" dirty="0"/>
              <a:t>软件</a:t>
            </a:r>
            <a:r>
              <a:rPr lang="zh-CN" altLang="zh-CN" sz="2000" dirty="0"/>
              <a:t>企业优先股面值</a:t>
            </a:r>
            <a:r>
              <a:rPr lang="en-US" altLang="zh-CN" sz="2000" dirty="0"/>
              <a:t>40</a:t>
            </a:r>
            <a:r>
              <a:rPr lang="zh-CN" altLang="zh-CN" sz="2000" dirty="0"/>
              <a:t>元，发行价格为</a:t>
            </a:r>
            <a:r>
              <a:rPr lang="en-US" altLang="zh-CN" sz="2000" dirty="0"/>
              <a:t>50</a:t>
            </a:r>
            <a:r>
              <a:rPr lang="zh-CN" altLang="zh-CN" sz="2000" dirty="0"/>
              <a:t>元，发行成本</a:t>
            </a:r>
            <a:r>
              <a:rPr lang="en-US" altLang="zh-CN" sz="2000" dirty="0"/>
              <a:t>5%</a:t>
            </a:r>
            <a:r>
              <a:rPr lang="zh-CN" altLang="zh-CN" sz="2000" dirty="0"/>
              <a:t>，每年付息一次，固定股息为</a:t>
            </a:r>
            <a:r>
              <a:rPr lang="en-US" altLang="zh-CN" sz="2000" dirty="0"/>
              <a:t>5</a:t>
            </a:r>
            <a:r>
              <a:rPr lang="zh-CN" altLang="en-US" sz="2000" dirty="0"/>
              <a:t>元，</a:t>
            </a:r>
            <a:r>
              <a:rPr lang="zh-CN" altLang="zh-CN" sz="2000" dirty="0"/>
              <a:t>试求此优先股的资金成本。</a:t>
            </a:r>
            <a:endParaRPr lang="en-US" altLang="zh-CN" sz="2000" dirty="0"/>
          </a:p>
          <a:p>
            <a:pPr defTabSz="914400">
              <a:lnSpc>
                <a:spcPct val="150000"/>
              </a:lnSpc>
            </a:pPr>
            <a:endParaRPr lang="en-US" altLang="zh-CN" sz="2000" dirty="0">
              <a:solidFill>
                <a:srgbClr val="4C6062"/>
              </a:solidFill>
              <a:latin typeface="微软雅黑" panose="020B0503020204020204" pitchFamily="34" charset="-122"/>
            </a:endParaRPr>
          </a:p>
        </p:txBody>
      </p:sp>
      <p:sp>
        <p:nvSpPr>
          <p:cNvPr id="44" name="矩形 43"/>
          <p:cNvSpPr/>
          <p:nvPr/>
        </p:nvSpPr>
        <p:spPr>
          <a:xfrm>
            <a:off x="0" y="5880100"/>
            <a:ext cx="12192000" cy="977900"/>
          </a:xfrm>
          <a:prstGeom prst="rect">
            <a:avLst/>
          </a:prstGeom>
          <a:solidFill>
            <a:srgbClr val="DDDDD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45" name="矩形 44"/>
          <p:cNvSpPr/>
          <p:nvPr/>
        </p:nvSpPr>
        <p:spPr>
          <a:xfrm>
            <a:off x="527795" y="1449421"/>
            <a:ext cx="4082305" cy="422486"/>
          </a:xfrm>
          <a:prstGeom prst="rect">
            <a:avLst/>
          </a:prstGeom>
          <a:solidFill>
            <a:srgbClr val="92D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46" name="矩形 45"/>
          <p:cNvSpPr/>
          <p:nvPr/>
        </p:nvSpPr>
        <p:spPr>
          <a:xfrm>
            <a:off x="0" y="5710627"/>
            <a:ext cx="12192000" cy="174111"/>
          </a:xfrm>
          <a:prstGeom prst="rect">
            <a:avLst/>
          </a:prstGeom>
          <a:solidFill>
            <a:srgbClr val="F69200">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 name="TextBox 2"/>
          <p:cNvSpPr txBox="1"/>
          <p:nvPr/>
        </p:nvSpPr>
        <p:spPr>
          <a:xfrm>
            <a:off x="1464047" y="1444129"/>
            <a:ext cx="2209800" cy="461665"/>
          </a:xfrm>
          <a:prstGeom prst="rect">
            <a:avLst/>
          </a:prstGeom>
          <a:noFill/>
        </p:spPr>
        <p:txBody>
          <a:bodyPr wrap="square" rtlCol="0">
            <a:spAutoFit/>
          </a:bodyPr>
          <a:lstStyle/>
          <a:p>
            <a:pPr algn="ctr"/>
            <a:r>
              <a:rPr lang="zh-CN" altLang="en-US" dirty="0"/>
              <a:t>课堂练习</a:t>
            </a:r>
          </a:p>
        </p:txBody>
      </p:sp>
      <mc:AlternateContent xmlns:mc="http://schemas.openxmlformats.org/markup-compatibility/2006" xmlns:a14="http://schemas.microsoft.com/office/drawing/2010/main">
        <mc:Choice Requires="a14">
          <p:sp>
            <p:nvSpPr>
              <p:cNvPr id="9" name="矩形 8"/>
              <p:cNvSpPr/>
              <p:nvPr/>
            </p:nvSpPr>
            <p:spPr>
              <a:xfrm>
                <a:off x="2136775" y="3846335"/>
                <a:ext cx="8534400" cy="117929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m:rPr>
                          <m:nor/>
                        </m:rPr>
                        <a:rPr lang="zh-CN" altLang="en-US" b="1" dirty="0" smtClean="0">
                          <a:latin typeface="微软雅黑" panose="020B0503020204020204" pitchFamily="34" charset="-122"/>
                        </a:rPr>
                        <m:t>解：</m:t>
                      </m:r>
                      <m:r>
                        <m:rPr>
                          <m:nor/>
                        </m:rPr>
                        <a:rPr lang="en-US" altLang="zh-CN" b="1" i="0" dirty="0" smtClean="0">
                          <a:latin typeface="微软雅黑" panose="020B0503020204020204" pitchFamily="34" charset="-122"/>
                        </a:rPr>
                        <m:t>   </m:t>
                      </m:r>
                    </m:oMath>
                  </m:oMathPara>
                </a14:m>
                <a:endParaRPr lang="zh-CN" altLang="en-US" b="1" dirty="0">
                  <a:latin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a:rPr>
                        <m:t>𝑖</m:t>
                      </m:r>
                      <m:r>
                        <a:rPr lang="en-US" altLang="zh-CN">
                          <a:latin typeface="Cambria Math" panose="02040503050406030204"/>
                        </a:rPr>
                        <m:t>=</m:t>
                      </m:r>
                      <m:f>
                        <m:fPr>
                          <m:ctrlPr>
                            <a:rPr lang="zh-CN" altLang="zh-CN" i="1">
                              <a:latin typeface="Cambria Math" panose="02040503050406030204" pitchFamily="18" charset="0"/>
                            </a:rPr>
                          </m:ctrlPr>
                        </m:fPr>
                        <m:num>
                          <m:r>
                            <a:rPr lang="en-US" altLang="zh-CN" b="0" i="1" smtClean="0">
                              <a:latin typeface="Cambria Math" panose="02040503050406030204"/>
                            </a:rPr>
                            <m:t>5</m:t>
                          </m:r>
                        </m:num>
                        <m:den>
                          <m:r>
                            <a:rPr lang="en-US" altLang="zh-CN" i="1">
                              <a:latin typeface="Cambria Math" panose="02040503050406030204"/>
                            </a:rPr>
                            <m:t>5</m:t>
                          </m:r>
                          <m:r>
                            <a:rPr lang="en-US" altLang="zh-CN" b="0" i="1" smtClean="0">
                              <a:latin typeface="Cambria Math" panose="02040503050406030204"/>
                            </a:rPr>
                            <m:t>0</m:t>
                          </m:r>
                          <m:r>
                            <a:rPr lang="zh-CN" altLang="en-US" i="1">
                              <a:latin typeface="Cambria Math" panose="02040503050406030204"/>
                            </a:rPr>
                            <m:t>−</m:t>
                          </m:r>
                          <m:r>
                            <a:rPr lang="en-US" altLang="zh-CN" b="0" i="1" smtClean="0">
                              <a:latin typeface="Cambria Math" panose="02040503050406030204"/>
                            </a:rPr>
                            <m:t>4</m:t>
                          </m:r>
                          <m:r>
                            <a:rPr lang="en-US" altLang="zh-CN" i="1">
                              <a:latin typeface="Cambria Math" panose="02040503050406030204"/>
                            </a:rPr>
                            <m:t>0×</m:t>
                          </m:r>
                          <m:r>
                            <a:rPr lang="en-US" altLang="zh-CN" b="0" i="1" smtClean="0">
                              <a:latin typeface="Cambria Math" panose="02040503050406030204"/>
                            </a:rPr>
                            <m:t>5</m:t>
                          </m:r>
                          <m:r>
                            <a:rPr lang="en-US" altLang="zh-CN" i="1">
                              <a:latin typeface="Cambria Math" panose="02040503050406030204"/>
                            </a:rPr>
                            <m:t>%</m:t>
                          </m:r>
                        </m:den>
                      </m:f>
                      <m:r>
                        <a:rPr lang="en-US" altLang="zh-CN" i="1">
                          <a:latin typeface="Cambria Math" panose="02040503050406030204"/>
                        </a:rPr>
                        <m:t>×100%=</m:t>
                      </m:r>
                      <m:f>
                        <m:fPr>
                          <m:ctrlPr>
                            <a:rPr lang="zh-CN" altLang="zh-CN" i="1">
                              <a:latin typeface="Cambria Math" panose="02040503050406030204" pitchFamily="18" charset="0"/>
                            </a:rPr>
                          </m:ctrlPr>
                        </m:fPr>
                        <m:num>
                          <m:r>
                            <a:rPr lang="en-US" altLang="zh-CN" b="0" i="1" smtClean="0">
                              <a:latin typeface="Cambria Math" panose="02040503050406030204"/>
                            </a:rPr>
                            <m:t>5</m:t>
                          </m:r>
                        </m:num>
                        <m:den>
                          <m:r>
                            <a:rPr lang="en-US" altLang="zh-CN" b="0" i="1" smtClean="0">
                              <a:latin typeface="Cambria Math" panose="02040503050406030204"/>
                            </a:rPr>
                            <m:t>48</m:t>
                          </m:r>
                        </m:den>
                      </m:f>
                      <m:r>
                        <a:rPr lang="en-US" altLang="zh-CN" i="1">
                          <a:latin typeface="Cambria Math" panose="02040503050406030204"/>
                        </a:rPr>
                        <m:t>×100%=</m:t>
                      </m:r>
                      <m:r>
                        <a:rPr lang="en-US" altLang="zh-CN" b="0" i="1" smtClean="0">
                          <a:latin typeface="Cambria Math" panose="02040503050406030204"/>
                        </a:rPr>
                        <m:t>10.42</m:t>
                      </m:r>
                      <m:r>
                        <a:rPr lang="en-US" altLang="zh-CN" i="1">
                          <a:latin typeface="Cambria Math" panose="02040503050406030204"/>
                        </a:rPr>
                        <m:t>%</m:t>
                      </m:r>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2136775" y="3846335"/>
                <a:ext cx="8534400" cy="1179297"/>
              </a:xfrm>
              <a:prstGeom prst="rect">
                <a:avLst/>
              </a:prstGeom>
              <a:blipFill rotWithShape="1">
                <a:blip r:embed="rId2"/>
                <a:stretch>
                  <a:fillRect t="-12" b="-5956"/>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id="{C537A3D2-2852-4BFD-9D26-BD621D32AEDE}"/>
              </a:ext>
            </a:extLst>
          </p:cNvPr>
          <p:cNvSpPr>
            <a:spLocks noGrp="1"/>
          </p:cNvSpPr>
          <p:nvPr>
            <p:ph type="sldNum" sz="quarter" idx="12"/>
          </p:nvPr>
        </p:nvSpPr>
        <p:spPr/>
        <p:txBody>
          <a:bodyPr/>
          <a:lstStyle/>
          <a:p>
            <a:fld id="{B6F15528-21DE-4FAA-801E-634DDDAF4B2B}" type="slidenum">
              <a:rPr lang="en-US" smtClean="0"/>
              <a:t>77</a:t>
            </a:fld>
            <a:endParaRPr lang="en-US" dirty="0"/>
          </a:p>
        </p:txBody>
      </p:sp>
      <p:sp>
        <p:nvSpPr>
          <p:cNvPr id="12" name="灯片编号占位符 8">
            <a:extLst>
              <a:ext uri="{FF2B5EF4-FFF2-40B4-BE49-F238E27FC236}">
                <a16:creationId xmlns:a16="http://schemas.microsoft.com/office/drawing/2014/main" id="{85FD4C36-B853-4197-8848-EA0513524085}"/>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77</a:t>
            </a:fld>
            <a:endParaRPr kumimoji="0" lang="en-US" altLang="zh-CN" sz="1800">
              <a:latin typeface="Times New Roman" panose="02020603050405020304" pitchFamily="18"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3175" y="1677194"/>
            <a:ext cx="12192000" cy="3772274"/>
          </a:xfrm>
          <a:prstGeom prst="rect">
            <a:avLst/>
          </a:prstGeom>
          <a:solidFill>
            <a:srgbClr val="74B83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 name="标题 2"/>
          <p:cNvSpPr>
            <a:spLocks noGrp="1"/>
          </p:cNvSpPr>
          <p:nvPr>
            <p:ph type="title"/>
          </p:nvPr>
        </p:nvSpPr>
        <p:spPr>
          <a:xfrm>
            <a:off x="774699" y="352424"/>
            <a:ext cx="6086475" cy="429419"/>
          </a:xfrm>
        </p:spPr>
        <p:txBody>
          <a:bodyPr/>
          <a:lstStyle/>
          <a:p>
            <a:pPr marL="0" indent="0"/>
            <a:r>
              <a:rPr lang="en-US" altLang="zh-CN" b="1" dirty="0"/>
              <a:t>2.1.2 </a:t>
            </a:r>
            <a:r>
              <a:rPr lang="zh-CN" altLang="en-US" b="1" dirty="0"/>
              <a:t>筹资与融资</a:t>
            </a:r>
            <a:endParaRPr lang="zh-CN" altLang="en-US" dirty="0"/>
          </a:p>
        </p:txBody>
      </p:sp>
      <p:sp>
        <p:nvSpPr>
          <p:cNvPr id="20" name="内容占位符 4"/>
          <p:cNvSpPr txBox="1"/>
          <p:nvPr/>
        </p:nvSpPr>
        <p:spPr>
          <a:xfrm>
            <a:off x="752459" y="2210594"/>
            <a:ext cx="10949795" cy="2064368"/>
          </a:xfrm>
          <a:prstGeom prst="rect">
            <a:avLst/>
          </a:prstGeom>
        </p:spPr>
        <p:txBody>
          <a:bodyPr vert="horz" lIns="91440" tIns="45720" rIns="91440" bIns="45720" rtlCol="0">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zh-CN" altLang="en-US" sz="2800" b="1" dirty="0">
                <a:solidFill>
                  <a:schemeClr val="tx1"/>
                </a:solidFill>
              </a:rPr>
              <a:t>③</a:t>
            </a:r>
            <a:r>
              <a:rPr lang="zh-CN" altLang="zh-CN" sz="2800" b="1" dirty="0">
                <a:solidFill>
                  <a:schemeClr val="tx1"/>
                </a:solidFill>
              </a:rPr>
              <a:t>保留利润的资本本金</a:t>
            </a:r>
          </a:p>
          <a:p>
            <a:pPr marL="0" indent="0">
              <a:buNone/>
            </a:pPr>
            <a:r>
              <a:rPr lang="en-US" altLang="zh-CN" sz="2800" b="1" dirty="0">
                <a:solidFill>
                  <a:schemeClr val="tx1"/>
                </a:solidFill>
              </a:rPr>
              <a:t>      </a:t>
            </a:r>
            <a:r>
              <a:rPr lang="zh-CN" altLang="zh-CN" sz="2800" b="1" dirty="0">
                <a:solidFill>
                  <a:schemeClr val="tx1"/>
                </a:solidFill>
              </a:rPr>
              <a:t>保留利润又称为利润留存，是指企业从税后利润总额中扣除股利后的剩余部分，所有权是企业投资者。这些未分配保留利润的最低成本是股票本身的资金成本（</a:t>
            </a:r>
            <a:r>
              <a:rPr lang="en-US" altLang="zh-CN" sz="2800" b="1" i="1" dirty="0">
                <a:solidFill>
                  <a:schemeClr val="tx1"/>
                </a:solidFill>
              </a:rPr>
              <a:t>i</a:t>
            </a:r>
            <a:r>
              <a:rPr lang="en-US" altLang="zh-CN" sz="2800" b="1" i="1" baseline="-25000" dirty="0">
                <a:solidFill>
                  <a:schemeClr val="tx1"/>
                </a:solidFill>
              </a:rPr>
              <a:t>s</a:t>
            </a:r>
            <a:r>
              <a:rPr lang="zh-CN" altLang="zh-CN" sz="2800" b="1" dirty="0">
                <a:solidFill>
                  <a:schemeClr val="tx1"/>
                </a:solidFill>
              </a:rPr>
              <a:t>），也可采用普通股资金成本的方法进行确定。</a:t>
            </a:r>
            <a:endParaRPr lang="zh-CN" altLang="en-US" sz="2800" b="1" dirty="0">
              <a:solidFill>
                <a:schemeClr val="tx1"/>
              </a:solidFill>
              <a:ea typeface="黑体" panose="02010609060101010101" pitchFamily="2" charset="-122"/>
            </a:endParaRPr>
          </a:p>
        </p:txBody>
      </p:sp>
      <p:sp>
        <p:nvSpPr>
          <p:cNvPr id="33" name="矩形 32"/>
          <p:cNvSpPr/>
          <p:nvPr/>
        </p:nvSpPr>
        <p:spPr>
          <a:xfrm>
            <a:off x="0" y="5868194"/>
            <a:ext cx="12195175" cy="989805"/>
          </a:xfrm>
          <a:prstGeom prst="rect">
            <a:avLst/>
          </a:prstGeom>
          <a:solidFill>
            <a:srgbClr val="DDDDDD">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grpSp>
        <p:nvGrpSpPr>
          <p:cNvPr id="19" name="组合 18"/>
          <p:cNvGrpSpPr/>
          <p:nvPr/>
        </p:nvGrpSpPr>
        <p:grpSpPr>
          <a:xfrm flipH="1">
            <a:off x="9003938" y="4992480"/>
            <a:ext cx="3229725" cy="1301644"/>
            <a:chOff x="-8805" y="5407865"/>
            <a:chExt cx="3213509" cy="1301644"/>
          </a:xfrm>
        </p:grpSpPr>
        <p:sp>
          <p:nvSpPr>
            <p:cNvPr id="23" name="矩形 22"/>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灯片编号占位符 3">
            <a:extLst>
              <a:ext uri="{FF2B5EF4-FFF2-40B4-BE49-F238E27FC236}">
                <a16:creationId xmlns:a16="http://schemas.microsoft.com/office/drawing/2014/main" id="{32364E0E-B22B-4FFD-9653-F0B763C14667}"/>
              </a:ext>
            </a:extLst>
          </p:cNvPr>
          <p:cNvSpPr>
            <a:spLocks noGrp="1"/>
          </p:cNvSpPr>
          <p:nvPr>
            <p:ph type="sldNum" sz="quarter" idx="12"/>
          </p:nvPr>
        </p:nvSpPr>
        <p:spPr/>
        <p:txBody>
          <a:bodyPr/>
          <a:lstStyle/>
          <a:p>
            <a:fld id="{B6F15528-21DE-4FAA-801E-634DDDAF4B2B}" type="slidenum">
              <a:rPr lang="en-US" smtClean="0"/>
              <a:t>78</a:t>
            </a:fld>
            <a:endParaRPr lang="en-US" dirty="0"/>
          </a:p>
        </p:txBody>
      </p:sp>
      <p:sp>
        <p:nvSpPr>
          <p:cNvPr id="18" name="灯片编号占位符 8">
            <a:extLst>
              <a:ext uri="{FF2B5EF4-FFF2-40B4-BE49-F238E27FC236}">
                <a16:creationId xmlns:a16="http://schemas.microsoft.com/office/drawing/2014/main" id="{C51ED066-76CA-4533-8B15-29BCC5D1B473}"/>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78</a:t>
            </a:fld>
            <a:endParaRPr kumimoji="0" lang="en-US" altLang="zh-CN" sz="1800">
              <a:latin typeface="Times New Roman" panose="02020603050405020304" pitchFamily="18"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0" y="1668988"/>
            <a:ext cx="12192000" cy="3284805"/>
          </a:xfrm>
          <a:prstGeom prst="rect">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 name="标题 2"/>
          <p:cNvSpPr>
            <a:spLocks noGrp="1"/>
          </p:cNvSpPr>
          <p:nvPr>
            <p:ph type="title"/>
          </p:nvPr>
        </p:nvSpPr>
        <p:spPr>
          <a:xfrm>
            <a:off x="774699" y="352424"/>
            <a:ext cx="6086475" cy="429419"/>
          </a:xfrm>
        </p:spPr>
        <p:txBody>
          <a:bodyPr/>
          <a:lstStyle/>
          <a:p>
            <a:pPr marL="0" indent="0"/>
            <a:r>
              <a:rPr lang="en-US" altLang="zh-CN" b="1" dirty="0"/>
              <a:t>2.1.2 </a:t>
            </a:r>
            <a:r>
              <a:rPr lang="zh-CN" altLang="en-US" b="1" dirty="0"/>
              <a:t>筹资与融资</a:t>
            </a:r>
            <a:endParaRPr lang="zh-CN" altLang="en-US" dirty="0"/>
          </a:p>
        </p:txBody>
      </p:sp>
      <mc:AlternateContent xmlns:mc="http://schemas.openxmlformats.org/markup-compatibility/2006" xmlns:a14="http://schemas.microsoft.com/office/drawing/2010/main">
        <mc:Choice Requires="a14">
          <p:sp>
            <p:nvSpPr>
              <p:cNvPr id="20" name="内容占位符 4"/>
              <p:cNvSpPr txBox="1"/>
              <p:nvPr/>
            </p:nvSpPr>
            <p:spPr>
              <a:xfrm>
                <a:off x="754787" y="1829594"/>
                <a:ext cx="10949795" cy="2064368"/>
              </a:xfrm>
              <a:prstGeom prst="rect">
                <a:avLst/>
              </a:prstGeom>
            </p:spPr>
            <p:txBody>
              <a:bodyPr vert="horz" lIns="91440" tIns="45720" rIns="91440" bIns="45720" rtlCol="0">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zh-CN" altLang="en-US" sz="2400" b="1" dirty="0">
                    <a:solidFill>
                      <a:schemeClr val="bg1"/>
                    </a:solidFill>
                  </a:rPr>
                  <a:t>④</a:t>
                </a:r>
                <a:r>
                  <a:rPr lang="zh-CN" altLang="zh-CN" sz="2400" b="1" dirty="0">
                    <a:solidFill>
                      <a:schemeClr val="bg1"/>
                    </a:solidFill>
                  </a:rPr>
                  <a:t>综合资金成本</a:t>
                </a:r>
                <a:endParaRPr lang="en-US" altLang="zh-CN" sz="2400" b="1" dirty="0">
                  <a:solidFill>
                    <a:schemeClr val="bg1"/>
                  </a:solidFill>
                </a:endParaRPr>
              </a:p>
              <a:p>
                <a:pPr marL="0" lvl="0" indent="0">
                  <a:buNone/>
                </a:pPr>
                <a:r>
                  <a:rPr lang="en-US" altLang="zh-CN" sz="2400" b="1" dirty="0">
                    <a:solidFill>
                      <a:schemeClr val="bg1"/>
                    </a:solidFill>
                  </a:rPr>
                  <a:t>       </a:t>
                </a:r>
                <a:r>
                  <a:rPr lang="zh-CN" altLang="zh-CN" sz="2400" b="1" dirty="0">
                    <a:solidFill>
                      <a:schemeClr val="bg1"/>
                    </a:solidFill>
                  </a:rPr>
                  <a:t>当一个企业的不同资金来源的资金成本计算出来后，如果把某一时期内的全部投资视为一个整体的话，就应在分别计算得到各类资金的资金成本的基础上，用加权平均法计算出综合资金成本值，如公式</a:t>
                </a:r>
                <a:r>
                  <a:rPr lang="en-US" altLang="zh-CN" sz="2400" b="1" dirty="0">
                    <a:solidFill>
                      <a:schemeClr val="bg1"/>
                    </a:solidFill>
                  </a:rPr>
                  <a:t>2.4</a:t>
                </a:r>
                <a:r>
                  <a:rPr lang="zh-CN" altLang="zh-CN" sz="2400" b="1" dirty="0">
                    <a:solidFill>
                      <a:schemeClr val="bg1"/>
                    </a:solidFill>
                  </a:rPr>
                  <a:t>所示。式中，</a:t>
                </a:r>
                <a14:m>
                  <m:oMath xmlns:m="http://schemas.openxmlformats.org/officeDocument/2006/math">
                    <m:sSub>
                      <m:sSubPr>
                        <m:ctrlPr>
                          <a:rPr lang="zh-CN" altLang="zh-CN" sz="2400" b="1" i="1">
                            <a:solidFill>
                              <a:schemeClr val="bg1"/>
                            </a:solidFill>
                            <a:latin typeface="Cambria Math" panose="02040503050406030204" pitchFamily="18" charset="0"/>
                          </a:rPr>
                        </m:ctrlPr>
                      </m:sSubPr>
                      <m:e>
                        <m:r>
                          <a:rPr lang="en-US" altLang="zh-CN" sz="2400" b="1" i="1">
                            <a:solidFill>
                              <a:schemeClr val="bg1"/>
                            </a:solidFill>
                            <a:latin typeface="Cambria Math" panose="02040503050406030204"/>
                          </a:rPr>
                          <m:t>𝒊</m:t>
                        </m:r>
                      </m:e>
                      <m:sub>
                        <m:r>
                          <a:rPr lang="en-US" altLang="zh-CN" sz="2400" b="1" i="1">
                            <a:solidFill>
                              <a:schemeClr val="bg1"/>
                            </a:solidFill>
                            <a:latin typeface="Cambria Math" panose="02040503050406030204"/>
                          </a:rPr>
                          <m:t>𝒘</m:t>
                        </m:r>
                      </m:sub>
                    </m:sSub>
                    <m:r>
                      <a:rPr lang="en-US" altLang="zh-CN" sz="2400" b="1" i="1">
                        <a:solidFill>
                          <a:schemeClr val="bg1"/>
                        </a:solidFill>
                        <a:latin typeface="Cambria Math" panose="02040503050406030204"/>
                      </a:rPr>
                      <m:t> </m:t>
                    </m:r>
                  </m:oMath>
                </a14:m>
                <a:r>
                  <a:rPr lang="zh-CN" altLang="zh-CN" sz="2400" b="1" dirty="0">
                    <a:solidFill>
                      <a:schemeClr val="bg1"/>
                    </a:solidFill>
                  </a:rPr>
                  <a:t>是指加权平均资金成本；</a:t>
                </a:r>
                <a14:m>
                  <m:oMath xmlns:m="http://schemas.openxmlformats.org/officeDocument/2006/math">
                    <m:sSub>
                      <m:sSubPr>
                        <m:ctrlPr>
                          <a:rPr lang="zh-CN" altLang="zh-CN" sz="2400" b="1" i="1">
                            <a:solidFill>
                              <a:schemeClr val="bg1"/>
                            </a:solidFill>
                            <a:latin typeface="Cambria Math" panose="02040503050406030204" pitchFamily="18" charset="0"/>
                          </a:rPr>
                        </m:ctrlPr>
                      </m:sSubPr>
                      <m:e>
                        <m:r>
                          <a:rPr lang="en-US" altLang="zh-CN" sz="2400" b="1" i="1">
                            <a:solidFill>
                              <a:schemeClr val="bg1"/>
                            </a:solidFill>
                            <a:latin typeface="Cambria Math" panose="02040503050406030204"/>
                          </a:rPr>
                          <m:t>𝒊</m:t>
                        </m:r>
                      </m:e>
                      <m:sub>
                        <m:r>
                          <a:rPr lang="en-US" altLang="zh-CN" sz="2400" b="1" i="1">
                            <a:solidFill>
                              <a:schemeClr val="bg1"/>
                            </a:solidFill>
                            <a:latin typeface="Cambria Math" panose="02040503050406030204"/>
                          </a:rPr>
                          <m:t>𝒌</m:t>
                        </m:r>
                      </m:sub>
                    </m:sSub>
                    <m:r>
                      <a:rPr lang="en-US" altLang="zh-CN" sz="2400" b="1" i="1">
                        <a:solidFill>
                          <a:schemeClr val="bg1"/>
                        </a:solidFill>
                        <a:latin typeface="Cambria Math" panose="02040503050406030204"/>
                      </a:rPr>
                      <m:t> </m:t>
                    </m:r>
                  </m:oMath>
                </a14:m>
                <a:r>
                  <a:rPr lang="zh-CN" altLang="zh-CN" sz="2400" b="1" dirty="0">
                    <a:solidFill>
                      <a:schemeClr val="bg1"/>
                    </a:solidFill>
                  </a:rPr>
                  <a:t>指第</a:t>
                </a:r>
                <a14:m>
                  <m:oMath xmlns:m="http://schemas.openxmlformats.org/officeDocument/2006/math">
                    <m:r>
                      <a:rPr lang="zh-CN" altLang="zh-CN" sz="2400" b="1">
                        <a:solidFill>
                          <a:schemeClr val="bg1"/>
                        </a:solidFill>
                        <a:latin typeface="Cambria Math" panose="02040503050406030204"/>
                      </a:rPr>
                      <m:t> </m:t>
                    </m:r>
                    <m:r>
                      <a:rPr lang="en-US" altLang="zh-CN" sz="2400" b="1" i="1">
                        <a:solidFill>
                          <a:schemeClr val="bg1"/>
                        </a:solidFill>
                        <a:latin typeface="Cambria Math" panose="02040503050406030204"/>
                      </a:rPr>
                      <m:t>𝒌</m:t>
                    </m:r>
                    <m:r>
                      <a:rPr lang="en-US" altLang="zh-CN" sz="2400" b="1" i="1">
                        <a:solidFill>
                          <a:schemeClr val="bg1"/>
                        </a:solidFill>
                        <a:latin typeface="Cambria Math" panose="02040503050406030204"/>
                      </a:rPr>
                      <m:t> </m:t>
                    </m:r>
                  </m:oMath>
                </a14:m>
                <a:r>
                  <a:rPr lang="zh-CN" altLang="zh-CN" sz="2400" b="1" dirty="0">
                    <a:solidFill>
                      <a:schemeClr val="bg1"/>
                    </a:solidFill>
                  </a:rPr>
                  <a:t>种融资的资金成本；</a:t>
                </a:r>
                <a:r>
                  <a:rPr lang="en-US" altLang="zh-CN" sz="2400" b="1" i="1" dirty="0" err="1">
                    <a:solidFill>
                      <a:schemeClr val="bg1"/>
                    </a:solidFill>
                  </a:rPr>
                  <a:t>f</a:t>
                </a:r>
                <a:r>
                  <a:rPr lang="en-US" altLang="zh-CN" sz="2400" b="1" i="1" baseline="-25000" dirty="0" err="1">
                    <a:solidFill>
                      <a:schemeClr val="bg1"/>
                    </a:solidFill>
                  </a:rPr>
                  <a:t>k</a:t>
                </a:r>
                <a:r>
                  <a:rPr lang="zh-CN" altLang="zh-CN" sz="2400" b="1" dirty="0">
                    <a:solidFill>
                      <a:schemeClr val="bg1"/>
                    </a:solidFill>
                  </a:rPr>
                  <a:t>指第</a:t>
                </a:r>
                <a14:m>
                  <m:oMath xmlns:m="http://schemas.openxmlformats.org/officeDocument/2006/math">
                    <m:r>
                      <a:rPr lang="zh-CN" altLang="zh-CN" sz="2400" b="1">
                        <a:solidFill>
                          <a:schemeClr val="bg1"/>
                        </a:solidFill>
                        <a:latin typeface="Cambria Math" panose="02040503050406030204"/>
                      </a:rPr>
                      <m:t> </m:t>
                    </m:r>
                    <m:r>
                      <a:rPr lang="en-US" altLang="zh-CN" sz="2400" b="1" i="1">
                        <a:solidFill>
                          <a:schemeClr val="bg1"/>
                        </a:solidFill>
                        <a:latin typeface="Cambria Math" panose="02040503050406030204"/>
                      </a:rPr>
                      <m:t>𝒌</m:t>
                    </m:r>
                    <m:r>
                      <a:rPr lang="en-US" altLang="zh-CN" sz="2400" b="1" i="1">
                        <a:solidFill>
                          <a:schemeClr val="bg1"/>
                        </a:solidFill>
                        <a:latin typeface="Cambria Math" panose="02040503050406030204"/>
                      </a:rPr>
                      <m:t> </m:t>
                    </m:r>
                  </m:oMath>
                </a14:m>
                <a:r>
                  <a:rPr lang="zh-CN" altLang="zh-CN" sz="2400" b="1" dirty="0">
                    <a:solidFill>
                      <a:schemeClr val="bg1"/>
                    </a:solidFill>
                  </a:rPr>
                  <a:t>种融资所占的资金权重，</a:t>
                </a:r>
                <a14:m>
                  <m:oMath xmlns:m="http://schemas.openxmlformats.org/officeDocument/2006/math">
                    <m:nary>
                      <m:naryPr>
                        <m:chr m:val="∑"/>
                        <m:limLoc m:val="undOvr"/>
                        <m:subHide m:val="on"/>
                        <m:supHide m:val="on"/>
                        <m:ctrlPr>
                          <a:rPr lang="zh-CN" altLang="zh-CN" sz="2400" b="1" i="1">
                            <a:solidFill>
                              <a:schemeClr val="bg1"/>
                            </a:solidFill>
                            <a:latin typeface="Cambria Math" panose="02040503050406030204" pitchFamily="18" charset="0"/>
                          </a:rPr>
                        </m:ctrlPr>
                      </m:naryPr>
                      <m:sub/>
                      <m:sup/>
                      <m:e>
                        <m:sSub>
                          <m:sSubPr>
                            <m:ctrlPr>
                              <a:rPr lang="zh-CN" altLang="zh-CN" sz="2400" b="1" i="1">
                                <a:solidFill>
                                  <a:schemeClr val="bg1"/>
                                </a:solidFill>
                                <a:latin typeface="Cambria Math" panose="02040503050406030204" pitchFamily="18" charset="0"/>
                              </a:rPr>
                            </m:ctrlPr>
                          </m:sSubPr>
                          <m:e>
                            <m:r>
                              <a:rPr lang="en-US" altLang="zh-CN" sz="2400" b="1" i="1">
                                <a:solidFill>
                                  <a:schemeClr val="bg1"/>
                                </a:solidFill>
                                <a:latin typeface="Cambria Math" panose="02040503050406030204"/>
                              </a:rPr>
                              <m:t>𝒇</m:t>
                            </m:r>
                          </m:e>
                          <m:sub>
                            <m:r>
                              <a:rPr lang="en-US" altLang="zh-CN" sz="2400" b="1" i="1">
                                <a:solidFill>
                                  <a:schemeClr val="bg1"/>
                                </a:solidFill>
                                <a:latin typeface="Cambria Math" panose="02040503050406030204"/>
                              </a:rPr>
                              <m:t>𝒌</m:t>
                            </m:r>
                          </m:sub>
                        </m:sSub>
                      </m:e>
                    </m:nary>
                    <m:r>
                      <a:rPr lang="en-US" altLang="zh-CN" sz="2400" b="1" i="1">
                        <a:solidFill>
                          <a:schemeClr val="bg1"/>
                        </a:solidFill>
                        <a:latin typeface="Cambria Math" panose="02040503050406030204"/>
                      </a:rPr>
                      <m:t>=</m:t>
                    </m:r>
                    <m:r>
                      <a:rPr lang="en-US" altLang="zh-CN" sz="2400" b="1" i="1">
                        <a:solidFill>
                          <a:schemeClr val="bg1"/>
                        </a:solidFill>
                        <a:latin typeface="Cambria Math" panose="02040503050406030204"/>
                      </a:rPr>
                      <m:t>𝟏</m:t>
                    </m:r>
                  </m:oMath>
                </a14:m>
                <a:r>
                  <a:rPr lang="zh-CN" altLang="zh-CN" sz="2400" b="1" dirty="0">
                    <a:solidFill>
                      <a:schemeClr val="bg1"/>
                    </a:solidFill>
                  </a:rPr>
                  <a:t>。</a:t>
                </a:r>
                <a:endParaRPr lang="zh-CN" altLang="en-US" sz="2400" b="1" dirty="0">
                  <a:solidFill>
                    <a:schemeClr val="bg1"/>
                  </a:solidFill>
                  <a:ea typeface="黑体" panose="02010609060101010101" pitchFamily="2" charset="-122"/>
                </a:endParaRPr>
              </a:p>
            </p:txBody>
          </p:sp>
        </mc:Choice>
        <mc:Fallback xmlns="">
          <p:sp>
            <p:nvSpPr>
              <p:cNvPr id="20" name="内容占位符 4"/>
              <p:cNvSpPr txBox="1">
                <a:spLocks noRot="1" noChangeAspect="1" noMove="1" noResize="1" noEditPoints="1" noAdjustHandles="1" noChangeArrowheads="1" noChangeShapeType="1" noTextEdit="1"/>
              </p:cNvSpPr>
              <p:nvPr/>
            </p:nvSpPr>
            <p:spPr>
              <a:xfrm>
                <a:off x="754787" y="1829594"/>
                <a:ext cx="10949795" cy="2064368"/>
              </a:xfrm>
              <a:prstGeom prst="rect">
                <a:avLst/>
              </a:prstGeom>
              <a:blipFill rotWithShape="1">
                <a:blip r:embed="rId2"/>
                <a:stretch>
                  <a:fillRect l="-4" t="-8" r="2" b="-42104"/>
                </a:stretch>
              </a:blipFill>
            </p:spPr>
            <p:txBody>
              <a:bodyPr/>
              <a:lstStyle/>
              <a:p>
                <a:r>
                  <a:rPr lang="zh-CN" altLang="en-US">
                    <a:noFill/>
                  </a:rPr>
                  <a:t> </a:t>
                </a:r>
              </a:p>
            </p:txBody>
          </p:sp>
        </mc:Fallback>
      </mc:AlternateContent>
      <p:grpSp>
        <p:nvGrpSpPr>
          <p:cNvPr id="11" name="组合 10"/>
          <p:cNvGrpSpPr/>
          <p:nvPr/>
        </p:nvGrpSpPr>
        <p:grpSpPr>
          <a:xfrm flipH="1">
            <a:off x="8994775" y="1143794"/>
            <a:ext cx="3203575" cy="1301644"/>
            <a:chOff x="-8805" y="5407865"/>
            <a:chExt cx="3213509" cy="1301644"/>
          </a:xfrm>
        </p:grpSpPr>
        <p:sp>
          <p:nvSpPr>
            <p:cNvPr id="12" name="矩形 11"/>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0" y="5868194"/>
            <a:ext cx="12195175" cy="989805"/>
          </a:xfrm>
          <a:prstGeom prst="rect">
            <a:avLst/>
          </a:prstGeom>
          <a:solidFill>
            <a:srgbClr val="DDDDDD">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5480" y="5106194"/>
            <a:ext cx="6463981" cy="688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a:extLst>
              <a:ext uri="{FF2B5EF4-FFF2-40B4-BE49-F238E27FC236}">
                <a16:creationId xmlns:a16="http://schemas.microsoft.com/office/drawing/2014/main" id="{8FD936F6-356D-4C9C-B787-A822B96260D4}"/>
              </a:ext>
            </a:extLst>
          </p:cNvPr>
          <p:cNvSpPr>
            <a:spLocks noGrp="1"/>
          </p:cNvSpPr>
          <p:nvPr>
            <p:ph type="sldNum" sz="quarter" idx="12"/>
          </p:nvPr>
        </p:nvSpPr>
        <p:spPr/>
        <p:txBody>
          <a:bodyPr/>
          <a:lstStyle/>
          <a:p>
            <a:fld id="{B6F15528-21DE-4FAA-801E-634DDDAF4B2B}" type="slidenum">
              <a:rPr lang="en-US" smtClean="0"/>
              <a:t>79</a:t>
            </a:fld>
            <a:endParaRPr lang="en-US" dirty="0"/>
          </a:p>
        </p:txBody>
      </p:sp>
      <p:sp>
        <p:nvSpPr>
          <p:cNvPr id="19" name="灯片编号占位符 8">
            <a:extLst>
              <a:ext uri="{FF2B5EF4-FFF2-40B4-BE49-F238E27FC236}">
                <a16:creationId xmlns:a16="http://schemas.microsoft.com/office/drawing/2014/main" id="{3C2DE935-3CA3-4F57-9042-3059F461BF94}"/>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79</a:t>
            </a:fld>
            <a:endParaRPr kumimoji="0" lang="en-US" altLang="zh-CN" sz="1800">
              <a:latin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课程定位</a:t>
            </a:r>
          </a:p>
        </p:txBody>
      </p:sp>
      <p:sp>
        <p:nvSpPr>
          <p:cNvPr id="243" name="矩形 242"/>
          <p:cNvSpPr/>
          <p:nvPr/>
        </p:nvSpPr>
        <p:spPr>
          <a:xfrm>
            <a:off x="-43052" y="1452676"/>
            <a:ext cx="12198349" cy="60684"/>
          </a:xfrm>
          <a:prstGeom prst="rect">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4" name="内容占位符 5"/>
          <p:cNvSpPr>
            <a:spLocks noGrp="1"/>
          </p:cNvSpPr>
          <p:nvPr>
            <p:ph idx="1"/>
          </p:nvPr>
        </p:nvSpPr>
        <p:spPr>
          <a:xfrm>
            <a:off x="238969" y="1645996"/>
            <a:ext cx="11641012" cy="3542531"/>
          </a:xfrm>
        </p:spPr>
        <p:txBody>
          <a:bodyPr>
            <a:noAutofit/>
          </a:bodyPr>
          <a:lstStyle/>
          <a:p>
            <a:pPr>
              <a:lnSpc>
                <a:spcPct val="150000"/>
              </a:lnSpc>
            </a:pPr>
            <a:r>
              <a:rPr lang="zh-CN" altLang="en-US" sz="2800">
                <a:solidFill>
                  <a:schemeClr val="tx1"/>
                </a:solidFill>
              </a:rPr>
              <a:t>了解软件工程经济学</a:t>
            </a:r>
            <a:r>
              <a:rPr lang="zh-CN" altLang="en-US" sz="2800" dirty="0">
                <a:solidFill>
                  <a:schemeClr val="tx1"/>
                </a:solidFill>
              </a:rPr>
              <a:t>相关理论、概念</a:t>
            </a:r>
            <a:endParaRPr lang="en-US" altLang="zh-CN" sz="2800" dirty="0">
              <a:solidFill>
                <a:schemeClr val="tx1"/>
              </a:solidFill>
            </a:endParaRPr>
          </a:p>
          <a:p>
            <a:pPr>
              <a:lnSpc>
                <a:spcPct val="150000"/>
              </a:lnSpc>
            </a:pPr>
            <a:r>
              <a:rPr lang="zh-CN" altLang="en-US" sz="2800" dirty="0">
                <a:solidFill>
                  <a:schemeClr val="tx1"/>
                </a:solidFill>
              </a:rPr>
              <a:t>熟悉经济学中相关量的计算</a:t>
            </a:r>
            <a:endParaRPr lang="en-US" altLang="zh-CN" sz="2800" dirty="0">
              <a:solidFill>
                <a:schemeClr val="tx1"/>
              </a:solidFill>
            </a:endParaRPr>
          </a:p>
          <a:p>
            <a:pPr>
              <a:lnSpc>
                <a:spcPct val="150000"/>
              </a:lnSpc>
            </a:pPr>
            <a:r>
              <a:rPr lang="zh-CN" altLang="en-US" sz="2800" b="1" dirty="0">
                <a:solidFill>
                  <a:schemeClr val="tx1"/>
                </a:solidFill>
              </a:rPr>
              <a:t>了解软件工程、计算机、经济学、人工智能交叉领域的前沿技术</a:t>
            </a:r>
          </a:p>
        </p:txBody>
      </p:sp>
      <p:sp>
        <p:nvSpPr>
          <p:cNvPr id="245" name="矩形 244"/>
          <p:cNvSpPr/>
          <p:nvPr/>
        </p:nvSpPr>
        <p:spPr>
          <a:xfrm>
            <a:off x="848890" y="6293819"/>
            <a:ext cx="343077" cy="36936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6" name="矩形 245"/>
          <p:cNvSpPr/>
          <p:nvPr/>
        </p:nvSpPr>
        <p:spPr>
          <a:xfrm>
            <a:off x="2016814" y="5524030"/>
            <a:ext cx="266841" cy="28728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7" name="矩形 246"/>
          <p:cNvSpPr/>
          <p:nvPr/>
        </p:nvSpPr>
        <p:spPr>
          <a:xfrm>
            <a:off x="367079" y="5524030"/>
            <a:ext cx="266841" cy="2872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8" name="矩形 247"/>
          <p:cNvSpPr/>
          <p:nvPr/>
        </p:nvSpPr>
        <p:spPr>
          <a:xfrm>
            <a:off x="0" y="6097412"/>
            <a:ext cx="12198350" cy="762176"/>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49" name="矩形 248"/>
          <p:cNvSpPr/>
          <p:nvPr/>
        </p:nvSpPr>
        <p:spPr>
          <a:xfrm>
            <a:off x="1" y="5904092"/>
            <a:ext cx="12198350" cy="606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0" name="矩形 249"/>
          <p:cNvSpPr/>
          <p:nvPr/>
        </p:nvSpPr>
        <p:spPr>
          <a:xfrm>
            <a:off x="-8809" y="5667672"/>
            <a:ext cx="495557" cy="5335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1" name="矩形 250"/>
          <p:cNvSpPr/>
          <p:nvPr/>
        </p:nvSpPr>
        <p:spPr>
          <a:xfrm>
            <a:off x="2340789" y="6009853"/>
            <a:ext cx="266841" cy="28728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2" name="矩形 251"/>
          <p:cNvSpPr/>
          <p:nvPr/>
        </p:nvSpPr>
        <p:spPr>
          <a:xfrm>
            <a:off x="2016814" y="6423778"/>
            <a:ext cx="266841" cy="2872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3" name="矩形 252"/>
          <p:cNvSpPr/>
          <p:nvPr/>
        </p:nvSpPr>
        <p:spPr>
          <a:xfrm>
            <a:off x="2607630" y="5409117"/>
            <a:ext cx="106736" cy="11491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4" name="矩形 253"/>
          <p:cNvSpPr/>
          <p:nvPr/>
        </p:nvSpPr>
        <p:spPr>
          <a:xfrm>
            <a:off x="1883393" y="5722569"/>
            <a:ext cx="266841" cy="28728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5" name="矩形 254"/>
          <p:cNvSpPr/>
          <p:nvPr/>
        </p:nvSpPr>
        <p:spPr>
          <a:xfrm flipV="1">
            <a:off x="1174351" y="6009853"/>
            <a:ext cx="266841" cy="2872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256" name="矩形 255"/>
          <p:cNvSpPr/>
          <p:nvPr/>
        </p:nvSpPr>
        <p:spPr>
          <a:xfrm>
            <a:off x="3050082" y="6293819"/>
            <a:ext cx="156291" cy="1355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77" tIns="45738" rIns="91477" bIns="45738" rtlCol="0" anchor="ctr"/>
          <a:lstStyle/>
          <a:p>
            <a:pPr algn="ctr"/>
            <a:endParaRPr lang="zh-CN" altLang="en-US"/>
          </a:p>
        </p:txBody>
      </p:sp>
      <p:sp>
        <p:nvSpPr>
          <p:cNvPr id="4" name="灯片编号占位符 3">
            <a:extLst>
              <a:ext uri="{FF2B5EF4-FFF2-40B4-BE49-F238E27FC236}">
                <a16:creationId xmlns:a16="http://schemas.microsoft.com/office/drawing/2014/main" id="{FE85F167-E291-416B-922D-01F39D35E4CB}"/>
              </a:ext>
            </a:extLst>
          </p:cNvPr>
          <p:cNvSpPr>
            <a:spLocks noGrp="1"/>
          </p:cNvSpPr>
          <p:nvPr>
            <p:ph type="sldNum" sz="quarter" idx="12"/>
          </p:nvPr>
        </p:nvSpPr>
        <p:spPr/>
        <p:txBody>
          <a:bodyPr/>
          <a:lstStyle/>
          <a:p>
            <a:fld id="{B6F15528-21DE-4FAA-801E-634DDDAF4B2B}" type="slidenum">
              <a:rPr lang="en-US" smtClean="0"/>
              <a:t>8</a:t>
            </a:fld>
            <a:endParaRPr lang="en-US" dirty="0"/>
          </a:p>
        </p:txBody>
      </p:sp>
      <p:sp>
        <p:nvSpPr>
          <p:cNvPr id="19" name="灯片编号占位符 8">
            <a:extLst>
              <a:ext uri="{FF2B5EF4-FFF2-40B4-BE49-F238E27FC236}">
                <a16:creationId xmlns:a16="http://schemas.microsoft.com/office/drawing/2014/main" id="{57FE5797-84B9-4A15-B23F-7B73E7FD9AEA}"/>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8</a:t>
            </a:fld>
            <a:endParaRPr kumimoji="0" lang="en-US" altLang="zh-CN" sz="1800">
              <a:latin typeface="Times New Roman" panose="02020603050405020304" pitchFamily="18" charset="0"/>
            </a:endParaRPr>
          </a:p>
        </p:txBody>
      </p:sp>
    </p:spTree>
    <p:extLst>
      <p:ext uri="{BB962C8B-B14F-4D97-AF65-F5344CB8AC3E}">
        <p14:creationId xmlns:p14="http://schemas.microsoft.com/office/powerpoint/2010/main" val="28796825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60"/>
          <p:cNvSpPr/>
          <p:nvPr/>
        </p:nvSpPr>
        <p:spPr>
          <a:xfrm>
            <a:off x="37166" y="1600994"/>
            <a:ext cx="12184081" cy="3759960"/>
          </a:xfrm>
          <a:prstGeom prst="rect">
            <a:avLst/>
          </a:prstGeom>
          <a:solidFill>
            <a:srgbClr val="1A8AB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58" name="矩形 57"/>
          <p:cNvSpPr/>
          <p:nvPr/>
        </p:nvSpPr>
        <p:spPr>
          <a:xfrm>
            <a:off x="3175" y="1600994"/>
            <a:ext cx="10515600" cy="3759960"/>
          </a:xfrm>
          <a:prstGeom prst="rect">
            <a:avLst/>
          </a:prstGeom>
          <a:solidFill>
            <a:schemeClr val="bg1">
              <a:lumMod val="9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 name="标题 2"/>
          <p:cNvSpPr>
            <a:spLocks noGrp="1"/>
          </p:cNvSpPr>
          <p:nvPr>
            <p:ph type="title"/>
          </p:nvPr>
        </p:nvSpPr>
        <p:spPr>
          <a:xfrm>
            <a:off x="774699" y="352424"/>
            <a:ext cx="6086475" cy="429419"/>
          </a:xfrm>
        </p:spPr>
        <p:txBody>
          <a:bodyPr/>
          <a:lstStyle/>
          <a:p>
            <a:pPr marL="0" indent="0"/>
            <a:r>
              <a:rPr lang="en-US" altLang="zh-CN" b="1" dirty="0"/>
              <a:t>2.1.2 </a:t>
            </a:r>
            <a:r>
              <a:rPr lang="zh-CN" altLang="en-US" b="1" dirty="0"/>
              <a:t>筹资与融资</a:t>
            </a:r>
            <a:endParaRPr lang="zh-CN" altLang="en-US" dirty="0"/>
          </a:p>
        </p:txBody>
      </p:sp>
      <p:sp>
        <p:nvSpPr>
          <p:cNvPr id="13" name="内容占位符 3"/>
          <p:cNvSpPr>
            <a:spLocks noGrp="1"/>
          </p:cNvSpPr>
          <p:nvPr>
            <p:ph idx="4294967295"/>
          </p:nvPr>
        </p:nvSpPr>
        <p:spPr>
          <a:xfrm>
            <a:off x="536576" y="1829594"/>
            <a:ext cx="9601200" cy="3034620"/>
          </a:xfrm>
          <a:prstGeom prst="rect">
            <a:avLst/>
          </a:prstGeom>
        </p:spPr>
        <p:txBody>
          <a:bodyPr>
            <a:noAutofit/>
          </a:bodyPr>
          <a:lstStyle/>
          <a:p>
            <a:pPr marL="0" indent="0">
              <a:lnSpc>
                <a:spcPct val="150000"/>
              </a:lnSpc>
              <a:buNone/>
            </a:pPr>
            <a:r>
              <a:rPr lang="zh-CN" altLang="zh-CN" sz="2400" b="1" dirty="0"/>
              <a:t>【例</a:t>
            </a:r>
            <a:r>
              <a:rPr lang="en-US" altLang="zh-CN" sz="2400" b="1" dirty="0"/>
              <a:t>2.2</a:t>
            </a:r>
            <a:r>
              <a:rPr lang="zh-CN" altLang="zh-CN" sz="2400" b="1" dirty="0"/>
              <a:t>】某</a:t>
            </a:r>
            <a:r>
              <a:rPr lang="en-US" altLang="zh-CN" sz="2400" b="1" dirty="0"/>
              <a:t>IT</a:t>
            </a:r>
            <a:r>
              <a:rPr lang="zh-CN" altLang="zh-CN" sz="2400" b="1" dirty="0"/>
              <a:t>企业的某信息化项目总融资金额为</a:t>
            </a:r>
            <a:r>
              <a:rPr lang="en-US" altLang="zh-CN" sz="2400" b="1" dirty="0"/>
              <a:t>6000</a:t>
            </a:r>
            <a:r>
              <a:rPr lang="zh-CN" altLang="zh-CN" sz="2400" b="1" dirty="0"/>
              <a:t>万元人民币，其中银行贷款</a:t>
            </a:r>
            <a:r>
              <a:rPr lang="en-US" altLang="zh-CN" sz="2400" b="1" dirty="0"/>
              <a:t>3000</a:t>
            </a:r>
            <a:r>
              <a:rPr lang="zh-CN" altLang="zh-CN" sz="2400" b="1" dirty="0"/>
              <a:t>万元，利率为</a:t>
            </a:r>
            <a:r>
              <a:rPr lang="en-US" altLang="zh-CN" sz="2400" b="1" dirty="0"/>
              <a:t>8%</a:t>
            </a:r>
            <a:r>
              <a:rPr lang="zh-CN" altLang="zh-CN" sz="2400" b="1" dirty="0"/>
              <a:t>，每年计息两次；发行优先股</a:t>
            </a:r>
            <a:r>
              <a:rPr lang="en-US" altLang="zh-CN" sz="2400" b="1" dirty="0"/>
              <a:t>2000</a:t>
            </a:r>
            <a:r>
              <a:rPr lang="zh-CN" altLang="zh-CN" sz="2400" b="1" dirty="0"/>
              <a:t>万元，股息</a:t>
            </a:r>
            <a:r>
              <a:rPr lang="en-US" altLang="zh-CN" sz="2400" b="1" dirty="0"/>
              <a:t>9%</a:t>
            </a:r>
            <a:r>
              <a:rPr lang="zh-CN" altLang="zh-CN" sz="2400" b="1" dirty="0"/>
              <a:t>，发行成本为</a:t>
            </a:r>
            <a:r>
              <a:rPr lang="en-US" altLang="zh-CN" sz="2400" b="1" dirty="0"/>
              <a:t>3%</a:t>
            </a:r>
            <a:r>
              <a:rPr lang="zh-CN" altLang="zh-CN" sz="2400" b="1" dirty="0"/>
              <a:t>，平价发行，每年付息一次；发行普通股</a:t>
            </a:r>
            <a:r>
              <a:rPr lang="en-US" altLang="zh-CN" sz="2400" b="1" dirty="0"/>
              <a:t>1000</a:t>
            </a:r>
            <a:r>
              <a:rPr lang="zh-CN" altLang="zh-CN" sz="2400" b="1" dirty="0"/>
              <a:t>万元，据调查其长期国债利率（社会无风险投资收益）为</a:t>
            </a:r>
            <a:r>
              <a:rPr lang="en-US" altLang="zh-CN" sz="2400" b="1" dirty="0"/>
              <a:t>6%</a:t>
            </a:r>
            <a:r>
              <a:rPr lang="zh-CN" altLang="zh-CN" sz="2400" b="1" dirty="0"/>
              <a:t>，社会平均收益</a:t>
            </a:r>
            <a:r>
              <a:rPr lang="en-US" altLang="zh-CN" sz="2400" b="1" dirty="0"/>
              <a:t>14%</a:t>
            </a:r>
            <a:r>
              <a:rPr lang="zh-CN" altLang="zh-CN" sz="2400" b="1" dirty="0"/>
              <a:t>，投资风险系数为</a:t>
            </a:r>
            <a:r>
              <a:rPr lang="en-US" altLang="zh-CN" sz="2400" b="1" dirty="0"/>
              <a:t>1.3</a:t>
            </a:r>
            <a:r>
              <a:rPr lang="zh-CN" altLang="zh-CN" sz="2400" b="1" dirty="0"/>
              <a:t>。请计算该</a:t>
            </a:r>
            <a:r>
              <a:rPr lang="en-US" altLang="zh-CN" sz="2400" b="1" dirty="0"/>
              <a:t>IT</a:t>
            </a:r>
            <a:r>
              <a:rPr lang="zh-CN" altLang="zh-CN" sz="2400" b="1" dirty="0"/>
              <a:t>项目的基准收益率（企业的所得税按</a:t>
            </a:r>
            <a:r>
              <a:rPr lang="en-US" altLang="zh-CN" sz="2400" b="1" dirty="0"/>
              <a:t>25%</a:t>
            </a:r>
            <a:r>
              <a:rPr lang="zh-CN" altLang="zh-CN" sz="2400" b="1" dirty="0"/>
              <a:t>进行计算）。</a:t>
            </a:r>
            <a:endParaRPr lang="zh-CN" altLang="en-US" sz="2400" b="1" dirty="0">
              <a:solidFill>
                <a:schemeClr val="tx1">
                  <a:lumMod val="95000"/>
                  <a:lumOff val="5000"/>
                </a:schemeClr>
              </a:solidFill>
              <a:latin typeface="+mj-ea"/>
              <a:ea typeface="+mj-ea"/>
            </a:endParaRPr>
          </a:p>
        </p:txBody>
      </p:sp>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175" y="6011862"/>
            <a:ext cx="3185397"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矩形 11"/>
          <p:cNvSpPr/>
          <p:nvPr/>
        </p:nvSpPr>
        <p:spPr>
          <a:xfrm>
            <a:off x="3188572" y="6706394"/>
            <a:ext cx="9009778" cy="153194"/>
          </a:xfrm>
          <a:prstGeom prst="rect">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6027EA4E-7547-4713-85ED-7D3FD9D33D68}"/>
              </a:ext>
            </a:extLst>
          </p:cNvPr>
          <p:cNvSpPr>
            <a:spLocks noGrp="1"/>
          </p:cNvSpPr>
          <p:nvPr>
            <p:ph type="sldNum" sz="quarter" idx="12"/>
          </p:nvPr>
        </p:nvSpPr>
        <p:spPr/>
        <p:txBody>
          <a:bodyPr/>
          <a:lstStyle/>
          <a:p>
            <a:fld id="{B6F15528-21DE-4FAA-801E-634DDDAF4B2B}" type="slidenum">
              <a:rPr lang="en-US" smtClean="0"/>
              <a:t>80</a:t>
            </a:fld>
            <a:endParaRPr lang="en-US" dirty="0"/>
          </a:p>
        </p:txBody>
      </p:sp>
      <p:sp>
        <p:nvSpPr>
          <p:cNvPr id="10" name="灯片编号占位符 8">
            <a:extLst>
              <a:ext uri="{FF2B5EF4-FFF2-40B4-BE49-F238E27FC236}">
                <a16:creationId xmlns:a16="http://schemas.microsoft.com/office/drawing/2014/main" id="{CD8089D0-22B2-4D5C-8FCD-1DC4989DEBC8}"/>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80</a:t>
            </a:fld>
            <a:endParaRPr kumimoji="0" lang="en-US" altLang="zh-CN" sz="1800">
              <a:latin typeface="Times New Roman" panose="02020603050405020304" pitchFamily="18"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74699" y="352424"/>
            <a:ext cx="6238875" cy="429419"/>
          </a:xfrm>
        </p:spPr>
        <p:txBody>
          <a:bodyPr/>
          <a:lstStyle/>
          <a:p>
            <a:r>
              <a:rPr lang="en-US" altLang="zh-CN" b="1" dirty="0"/>
              <a:t>2.1.2 </a:t>
            </a:r>
            <a:r>
              <a:rPr lang="zh-CN" altLang="en-US" b="1" dirty="0"/>
              <a:t>筹资与融资</a:t>
            </a:r>
            <a:endParaRPr lang="zh-CN" altLang="en-US" dirty="0"/>
          </a:p>
        </p:txBody>
      </p:sp>
      <mc:AlternateContent xmlns:mc="http://schemas.openxmlformats.org/markup-compatibility/2006" xmlns:a14="http://schemas.microsoft.com/office/drawing/2010/main">
        <mc:Choice Requires="a14">
          <p:sp>
            <p:nvSpPr>
              <p:cNvPr id="28" name="矩形 27"/>
              <p:cNvSpPr/>
              <p:nvPr/>
            </p:nvSpPr>
            <p:spPr>
              <a:xfrm>
                <a:off x="841374" y="1831463"/>
                <a:ext cx="11356975" cy="3872663"/>
              </a:xfrm>
              <a:prstGeom prst="rect">
                <a:avLst/>
              </a:prstGeom>
            </p:spPr>
            <p:txBody>
              <a:bodyPr wrap="square">
                <a:spAutoFit/>
              </a:bodyPr>
              <a:lstStyle/>
              <a:p>
                <a:r>
                  <a:rPr lang="zh-CN" altLang="en-US" b="1" dirty="0"/>
                  <a:t>解：</a:t>
                </a:r>
                <a:r>
                  <a:rPr lang="zh-CN" altLang="zh-CN" b="1" dirty="0"/>
                  <a:t>①先计算各种资金的税前资金成本：</a:t>
                </a:r>
              </a:p>
              <a:p>
                <a:r>
                  <a:rPr lang="zh-CN" altLang="zh-CN" b="1" dirty="0"/>
                  <a:t>银行借款资金成本</a:t>
                </a:r>
                <a14:m>
                  <m:oMath xmlns:m="http://schemas.openxmlformats.org/officeDocument/2006/math">
                    <m:r>
                      <a:rPr lang="en-US" altLang="zh-CN" b="1" i="1">
                        <a:latin typeface="Cambria Math" panose="02040503050406030204"/>
                      </a:rPr>
                      <m:t>=</m:t>
                    </m:r>
                    <m:d>
                      <m:dPr>
                        <m:begChr m:val="["/>
                        <m:endChr m:val="]"/>
                        <m:ctrlPr>
                          <a:rPr lang="zh-CN" altLang="zh-CN" b="1" i="1">
                            <a:latin typeface="Cambria Math" panose="02040503050406030204" pitchFamily="18" charset="0"/>
                          </a:rPr>
                        </m:ctrlPr>
                      </m:dPr>
                      <m:e>
                        <m:sSup>
                          <m:sSupPr>
                            <m:ctrlPr>
                              <a:rPr lang="zh-CN" altLang="zh-CN" b="1" i="1">
                                <a:latin typeface="Cambria Math" panose="02040503050406030204" pitchFamily="18" charset="0"/>
                              </a:rPr>
                            </m:ctrlPr>
                          </m:sSupPr>
                          <m:e>
                            <m:d>
                              <m:dPr>
                                <m:ctrlPr>
                                  <a:rPr lang="zh-CN" altLang="zh-CN" b="1" i="1">
                                    <a:latin typeface="Cambria Math" panose="02040503050406030204" pitchFamily="18" charset="0"/>
                                  </a:rPr>
                                </m:ctrlPr>
                              </m:dPr>
                              <m:e>
                                <m:r>
                                  <a:rPr lang="en-US" altLang="zh-CN" b="1" i="1">
                                    <a:latin typeface="Cambria Math" panose="02040503050406030204"/>
                                  </a:rPr>
                                  <m:t>𝟏</m:t>
                                </m:r>
                                <m:r>
                                  <a:rPr lang="en-US" altLang="zh-CN" b="1" i="1">
                                    <a:latin typeface="Cambria Math" panose="02040503050406030204"/>
                                  </a:rPr>
                                  <m:t>+</m:t>
                                </m:r>
                                <m:f>
                                  <m:fPr>
                                    <m:ctrlPr>
                                      <a:rPr lang="zh-CN" altLang="zh-CN" b="1" i="1">
                                        <a:latin typeface="Cambria Math" panose="02040503050406030204" pitchFamily="18" charset="0"/>
                                      </a:rPr>
                                    </m:ctrlPr>
                                  </m:fPr>
                                  <m:num>
                                    <m:r>
                                      <a:rPr lang="en-US" altLang="zh-CN" b="1" i="1">
                                        <a:latin typeface="Cambria Math" panose="02040503050406030204"/>
                                      </a:rPr>
                                      <m:t>𝟖</m:t>
                                    </m:r>
                                    <m:r>
                                      <a:rPr lang="en-US" altLang="zh-CN" b="1" i="1">
                                        <a:latin typeface="Cambria Math" panose="02040503050406030204"/>
                                      </a:rPr>
                                      <m:t>%</m:t>
                                    </m:r>
                                  </m:num>
                                  <m:den>
                                    <m:r>
                                      <a:rPr lang="en-US" altLang="zh-CN" b="1" i="1">
                                        <a:latin typeface="Cambria Math" panose="02040503050406030204"/>
                                      </a:rPr>
                                      <m:t>𝟐</m:t>
                                    </m:r>
                                  </m:den>
                                </m:f>
                              </m:e>
                            </m:d>
                          </m:e>
                          <m:sup>
                            <m:r>
                              <a:rPr lang="en-US" altLang="zh-CN" b="1" i="1">
                                <a:latin typeface="Cambria Math" panose="02040503050406030204"/>
                              </a:rPr>
                              <m:t>𝟐</m:t>
                            </m:r>
                          </m:sup>
                        </m:sSup>
                        <m:r>
                          <a:rPr lang="zh-CN" altLang="en-US" b="1" i="1">
                            <a:latin typeface="Cambria Math" panose="02040503050406030204"/>
                          </a:rPr>
                          <m:t>−</m:t>
                        </m:r>
                        <m:r>
                          <a:rPr lang="en-US" altLang="zh-CN" b="1" i="1">
                            <a:latin typeface="Cambria Math" panose="02040503050406030204"/>
                          </a:rPr>
                          <m:t>𝟏</m:t>
                        </m:r>
                      </m:e>
                    </m:d>
                    <m:r>
                      <a:rPr lang="en-US" altLang="zh-CN" b="1" i="1">
                        <a:latin typeface="Cambria Math" panose="02040503050406030204"/>
                      </a:rPr>
                      <m:t>×</m:t>
                    </m:r>
                    <m:r>
                      <a:rPr lang="en-US" altLang="zh-CN" b="1" i="1">
                        <a:latin typeface="Cambria Math" panose="02040503050406030204"/>
                      </a:rPr>
                      <m:t>𝟏𝟎𝟎</m:t>
                    </m:r>
                    <m:r>
                      <a:rPr lang="en-US" altLang="zh-CN" b="1" i="1">
                        <a:latin typeface="Cambria Math" panose="02040503050406030204"/>
                      </a:rPr>
                      <m:t>%=</m:t>
                    </m:r>
                    <m:r>
                      <a:rPr lang="en-US" altLang="zh-CN" b="1" i="1">
                        <a:latin typeface="Cambria Math" panose="02040503050406030204"/>
                      </a:rPr>
                      <m:t>𝟖</m:t>
                    </m:r>
                    <m:r>
                      <a:rPr lang="en-US" altLang="zh-CN" b="1" i="1">
                        <a:latin typeface="Cambria Math" panose="02040503050406030204"/>
                      </a:rPr>
                      <m:t>.</m:t>
                    </m:r>
                    <m:r>
                      <a:rPr lang="en-US" altLang="zh-CN" b="1" i="1">
                        <a:latin typeface="Cambria Math" panose="02040503050406030204"/>
                      </a:rPr>
                      <m:t>𝟏𝟔</m:t>
                    </m:r>
                    <m:r>
                      <a:rPr lang="en-US" altLang="zh-CN" b="1" i="1">
                        <a:latin typeface="Cambria Math" panose="02040503050406030204"/>
                      </a:rPr>
                      <m:t>%</m:t>
                    </m:r>
                  </m:oMath>
                </a14:m>
                <a:endParaRPr lang="zh-CN" altLang="zh-CN" b="1" dirty="0"/>
              </a:p>
              <a:p>
                <a:r>
                  <a:rPr lang="zh-CN" altLang="zh-CN" b="1" dirty="0"/>
                  <a:t>优先股资金的资金成本</a:t>
                </a:r>
                <a14:m>
                  <m:oMath xmlns:m="http://schemas.openxmlformats.org/officeDocument/2006/math">
                    <m:r>
                      <a:rPr lang="en-US" altLang="zh-CN" b="1" i="1">
                        <a:latin typeface="Cambria Math" panose="02040503050406030204"/>
                      </a:rPr>
                      <m:t>=</m:t>
                    </m:r>
                    <m:d>
                      <m:dPr>
                        <m:begChr m:val="["/>
                        <m:endChr m:val="]"/>
                        <m:ctrlPr>
                          <a:rPr lang="zh-CN" altLang="zh-CN" b="1" i="1">
                            <a:latin typeface="Cambria Math" panose="02040503050406030204" pitchFamily="18" charset="0"/>
                          </a:rPr>
                        </m:ctrlPr>
                      </m:dPr>
                      <m:e>
                        <m:f>
                          <m:fPr>
                            <m:ctrlPr>
                              <a:rPr lang="zh-CN" altLang="zh-CN" b="1" i="1">
                                <a:latin typeface="Cambria Math" panose="02040503050406030204" pitchFamily="18" charset="0"/>
                              </a:rPr>
                            </m:ctrlPr>
                          </m:fPr>
                          <m:num>
                            <m:r>
                              <a:rPr lang="en-US" altLang="zh-CN" b="1" i="1">
                                <a:latin typeface="Cambria Math" panose="02040503050406030204"/>
                              </a:rPr>
                              <m:t>𝟗</m:t>
                            </m:r>
                            <m:r>
                              <a:rPr lang="en-US" altLang="zh-CN" b="1" i="1">
                                <a:latin typeface="Cambria Math" panose="02040503050406030204"/>
                              </a:rPr>
                              <m:t>%</m:t>
                            </m:r>
                          </m:num>
                          <m:den>
                            <m:r>
                              <a:rPr lang="en-US" altLang="zh-CN" b="1" i="1">
                                <a:latin typeface="Cambria Math" panose="02040503050406030204"/>
                              </a:rPr>
                              <m:t>𝟏</m:t>
                            </m:r>
                            <m:r>
                              <a:rPr lang="zh-CN" altLang="en-US" b="1" i="1">
                                <a:latin typeface="Cambria Math" panose="02040503050406030204"/>
                              </a:rPr>
                              <m:t>−</m:t>
                            </m:r>
                            <m:r>
                              <a:rPr lang="en-US" altLang="zh-CN" b="1" i="1">
                                <a:latin typeface="Cambria Math" panose="02040503050406030204"/>
                              </a:rPr>
                              <m:t>𝟑</m:t>
                            </m:r>
                            <m:r>
                              <a:rPr lang="en-US" altLang="zh-CN" b="1" i="1">
                                <a:latin typeface="Cambria Math" panose="02040503050406030204"/>
                              </a:rPr>
                              <m:t>%</m:t>
                            </m:r>
                          </m:den>
                        </m:f>
                        <m:r>
                          <a:rPr lang="en-US" altLang="zh-CN" b="1" i="1">
                            <a:latin typeface="Cambria Math" panose="02040503050406030204"/>
                          </a:rPr>
                          <m:t>÷</m:t>
                        </m:r>
                        <m:d>
                          <m:dPr>
                            <m:ctrlPr>
                              <a:rPr lang="zh-CN" altLang="zh-CN" b="1" i="1">
                                <a:latin typeface="Cambria Math" panose="02040503050406030204" pitchFamily="18" charset="0"/>
                              </a:rPr>
                            </m:ctrlPr>
                          </m:dPr>
                          <m:e>
                            <m:r>
                              <a:rPr lang="en-US" altLang="zh-CN" b="1" i="1">
                                <a:latin typeface="Cambria Math" panose="02040503050406030204"/>
                              </a:rPr>
                              <m:t>𝟏</m:t>
                            </m:r>
                            <m:r>
                              <a:rPr lang="zh-CN" altLang="en-US" b="1" i="1">
                                <a:latin typeface="Cambria Math" panose="02040503050406030204"/>
                              </a:rPr>
                              <m:t>−</m:t>
                            </m:r>
                            <m:r>
                              <a:rPr lang="en-US" altLang="zh-CN" b="1" i="1">
                                <a:latin typeface="Cambria Math" panose="02040503050406030204"/>
                              </a:rPr>
                              <m:t>𝟐𝟓</m:t>
                            </m:r>
                            <m:r>
                              <a:rPr lang="en-US" altLang="zh-CN" b="1" i="1">
                                <a:latin typeface="Cambria Math" panose="02040503050406030204"/>
                              </a:rPr>
                              <m:t>%</m:t>
                            </m:r>
                          </m:e>
                        </m:d>
                      </m:e>
                    </m:d>
                    <m:r>
                      <a:rPr lang="en-US" altLang="zh-CN" b="1" i="1">
                        <a:latin typeface="Cambria Math" panose="02040503050406030204"/>
                      </a:rPr>
                      <m:t>×</m:t>
                    </m:r>
                    <m:r>
                      <a:rPr lang="en-US" altLang="zh-CN" b="1" i="1">
                        <a:latin typeface="Cambria Math" panose="02040503050406030204"/>
                      </a:rPr>
                      <m:t>𝟏𝟎𝟎</m:t>
                    </m:r>
                    <m:r>
                      <a:rPr lang="en-US" altLang="zh-CN" b="1" i="1">
                        <a:latin typeface="Cambria Math" panose="02040503050406030204"/>
                      </a:rPr>
                      <m:t>%=</m:t>
                    </m:r>
                    <m:r>
                      <a:rPr lang="en-US" altLang="zh-CN" b="1" i="1">
                        <a:latin typeface="Cambria Math" panose="02040503050406030204"/>
                      </a:rPr>
                      <m:t>𝟏𝟐</m:t>
                    </m:r>
                    <m:r>
                      <a:rPr lang="en-US" altLang="zh-CN" b="1" i="1">
                        <a:latin typeface="Cambria Math" panose="02040503050406030204"/>
                      </a:rPr>
                      <m:t>.</m:t>
                    </m:r>
                    <m:r>
                      <a:rPr lang="en-US" altLang="zh-CN" b="1" i="1">
                        <a:latin typeface="Cambria Math" panose="02040503050406030204"/>
                      </a:rPr>
                      <m:t>𝟑𝟕</m:t>
                    </m:r>
                    <m:r>
                      <a:rPr lang="en-US" altLang="zh-CN" b="1" i="1">
                        <a:latin typeface="Cambria Math" panose="02040503050406030204"/>
                      </a:rPr>
                      <m:t>%</m:t>
                    </m:r>
                  </m:oMath>
                </a14:m>
                <a:endParaRPr lang="zh-CN" altLang="zh-CN" b="1" dirty="0"/>
              </a:p>
              <a:p>
                <a:r>
                  <a:rPr lang="zh-CN" altLang="zh-CN" b="1" dirty="0"/>
                  <a:t>普通股资金的资金成本</a:t>
                </a:r>
                <a14:m>
                  <m:oMath xmlns:m="http://schemas.openxmlformats.org/officeDocument/2006/math">
                    <m:r>
                      <a:rPr lang="en-US" altLang="zh-CN" b="1" i="1">
                        <a:latin typeface="Cambria Math" panose="02040503050406030204"/>
                      </a:rPr>
                      <m:t>=</m:t>
                    </m:r>
                    <m:d>
                      <m:dPr>
                        <m:begChr m:val="["/>
                        <m:endChr m:val="]"/>
                        <m:ctrlPr>
                          <a:rPr lang="zh-CN" altLang="zh-CN" b="1" i="1">
                            <a:latin typeface="Cambria Math" panose="02040503050406030204" pitchFamily="18" charset="0"/>
                          </a:rPr>
                        </m:ctrlPr>
                      </m:dPr>
                      <m:e>
                        <m:r>
                          <a:rPr lang="en-US" altLang="zh-CN" b="1" i="1">
                            <a:latin typeface="Cambria Math" panose="02040503050406030204"/>
                          </a:rPr>
                          <m:t>𝟔</m:t>
                        </m:r>
                        <m:r>
                          <a:rPr lang="en-US" altLang="zh-CN" b="1" i="1">
                            <a:latin typeface="Cambria Math" panose="02040503050406030204"/>
                          </a:rPr>
                          <m:t>%+</m:t>
                        </m:r>
                        <m:r>
                          <a:rPr lang="en-US" altLang="zh-CN" b="1" i="1">
                            <a:latin typeface="Cambria Math" panose="02040503050406030204"/>
                          </a:rPr>
                          <m:t>𝟏</m:t>
                        </m:r>
                        <m:r>
                          <a:rPr lang="en-US" altLang="zh-CN" b="1" i="1">
                            <a:latin typeface="Cambria Math" panose="02040503050406030204"/>
                          </a:rPr>
                          <m:t>.</m:t>
                        </m:r>
                        <m:r>
                          <a:rPr lang="en-US" altLang="zh-CN" b="1" i="1">
                            <a:latin typeface="Cambria Math" panose="02040503050406030204"/>
                          </a:rPr>
                          <m:t>𝟑</m:t>
                        </m:r>
                        <m:r>
                          <a:rPr lang="en-US" altLang="zh-CN" b="1" i="1">
                            <a:latin typeface="Cambria Math" panose="02040503050406030204"/>
                          </a:rPr>
                          <m:t>×</m:t>
                        </m:r>
                        <m:d>
                          <m:dPr>
                            <m:ctrlPr>
                              <a:rPr lang="zh-CN" altLang="zh-CN" b="1" i="1">
                                <a:latin typeface="Cambria Math" panose="02040503050406030204" pitchFamily="18" charset="0"/>
                              </a:rPr>
                            </m:ctrlPr>
                          </m:dPr>
                          <m:e>
                            <m:r>
                              <a:rPr lang="en-US" altLang="zh-CN" b="1" i="1">
                                <a:latin typeface="Cambria Math" panose="02040503050406030204"/>
                              </a:rPr>
                              <m:t>𝟏𝟒</m:t>
                            </m:r>
                            <m:r>
                              <a:rPr lang="en-US" altLang="zh-CN" b="1" i="1">
                                <a:latin typeface="Cambria Math" panose="02040503050406030204"/>
                              </a:rPr>
                              <m:t>%−</m:t>
                            </m:r>
                            <m:r>
                              <a:rPr lang="en-US" altLang="zh-CN" b="1" i="1">
                                <a:latin typeface="Cambria Math" panose="02040503050406030204"/>
                              </a:rPr>
                              <m:t>𝟔</m:t>
                            </m:r>
                            <m:r>
                              <a:rPr lang="en-US" altLang="zh-CN" b="1" i="1">
                                <a:latin typeface="Cambria Math" panose="02040503050406030204"/>
                              </a:rPr>
                              <m:t>%</m:t>
                            </m:r>
                          </m:e>
                        </m:d>
                      </m:e>
                    </m:d>
                    <m:r>
                      <a:rPr lang="en-US" altLang="zh-CN" b="1" i="1">
                        <a:latin typeface="Cambria Math" panose="02040503050406030204"/>
                      </a:rPr>
                      <m:t>÷</m:t>
                    </m:r>
                    <m:d>
                      <m:dPr>
                        <m:ctrlPr>
                          <a:rPr lang="zh-CN" altLang="zh-CN" b="1" i="1">
                            <a:latin typeface="Cambria Math" panose="02040503050406030204" pitchFamily="18" charset="0"/>
                          </a:rPr>
                        </m:ctrlPr>
                      </m:dPr>
                      <m:e>
                        <m:r>
                          <a:rPr lang="en-US" altLang="zh-CN" b="1" i="1">
                            <a:latin typeface="Cambria Math" panose="02040503050406030204"/>
                          </a:rPr>
                          <m:t>𝟏</m:t>
                        </m:r>
                        <m:r>
                          <a:rPr lang="zh-CN" altLang="en-US" b="1" i="1">
                            <a:latin typeface="Cambria Math" panose="02040503050406030204"/>
                          </a:rPr>
                          <m:t>−</m:t>
                        </m:r>
                        <m:r>
                          <a:rPr lang="en-US" altLang="zh-CN" b="1" i="1">
                            <a:latin typeface="Cambria Math" panose="02040503050406030204"/>
                          </a:rPr>
                          <m:t>𝟐𝟓</m:t>
                        </m:r>
                        <m:r>
                          <a:rPr lang="en-US" altLang="zh-CN" b="1" i="1">
                            <a:latin typeface="Cambria Math" panose="02040503050406030204"/>
                          </a:rPr>
                          <m:t>%</m:t>
                        </m:r>
                      </m:e>
                    </m:d>
                    <m:r>
                      <a:rPr lang="en-US" altLang="zh-CN" b="1" i="1">
                        <a:latin typeface="Cambria Math" panose="02040503050406030204"/>
                      </a:rPr>
                      <m:t>×</m:t>
                    </m:r>
                    <m:r>
                      <a:rPr lang="en-US" altLang="zh-CN" b="1" i="1">
                        <a:latin typeface="Cambria Math" panose="02040503050406030204"/>
                      </a:rPr>
                      <m:t>𝟏𝟎𝟎</m:t>
                    </m:r>
                    <m:r>
                      <a:rPr lang="en-US" altLang="zh-CN" b="1" i="1">
                        <a:latin typeface="Cambria Math" panose="02040503050406030204"/>
                      </a:rPr>
                      <m:t>%=</m:t>
                    </m:r>
                    <m:r>
                      <a:rPr lang="en-US" altLang="zh-CN" b="1" i="1">
                        <a:latin typeface="Cambria Math" panose="02040503050406030204"/>
                      </a:rPr>
                      <m:t>𝟐𝟏</m:t>
                    </m:r>
                    <m:r>
                      <a:rPr lang="en-US" altLang="zh-CN" b="1" i="1">
                        <a:latin typeface="Cambria Math" panose="02040503050406030204"/>
                      </a:rPr>
                      <m:t>.</m:t>
                    </m:r>
                    <m:r>
                      <a:rPr lang="en-US" altLang="zh-CN" b="1" i="1">
                        <a:latin typeface="Cambria Math" panose="02040503050406030204"/>
                      </a:rPr>
                      <m:t>𝟖𝟕</m:t>
                    </m:r>
                    <m:r>
                      <a:rPr lang="en-US" altLang="zh-CN" b="1" i="1">
                        <a:latin typeface="Cambria Math" panose="02040503050406030204"/>
                      </a:rPr>
                      <m:t>%</m:t>
                    </m:r>
                  </m:oMath>
                </a14:m>
                <a:endParaRPr lang="zh-CN" altLang="zh-CN" b="1" dirty="0"/>
              </a:p>
              <a:p>
                <a:endParaRPr lang="en-US" altLang="zh-CN" b="1" dirty="0"/>
              </a:p>
              <a:p>
                <a:r>
                  <a:rPr lang="zh-CN" altLang="zh-CN" b="1" dirty="0"/>
                  <a:t>② 计算各种资金的税前加权平均资金成本，即该信息化项目的基准收益率为：</a:t>
                </a:r>
              </a:p>
              <a:p>
                <a:pPr/>
                <a14:m>
                  <m:oMathPara xmlns:m="http://schemas.openxmlformats.org/officeDocument/2006/math">
                    <m:oMathParaPr>
                      <m:jc m:val="centerGroup"/>
                    </m:oMathParaPr>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a:rPr>
                            <m:t>𝒊</m:t>
                          </m:r>
                        </m:e>
                        <m:sub>
                          <m:r>
                            <a:rPr lang="en-US" altLang="zh-CN" b="1" i="1">
                              <a:latin typeface="Cambria Math" panose="02040503050406030204"/>
                            </a:rPr>
                            <m:t>𝒘</m:t>
                          </m:r>
                        </m:sub>
                      </m:sSub>
                      <m:r>
                        <a:rPr lang="en-US" altLang="zh-CN" b="1">
                          <a:latin typeface="Cambria Math" panose="02040503050406030204"/>
                        </a:rPr>
                        <m:t>=</m:t>
                      </m:r>
                      <m:r>
                        <a:rPr lang="en-US" altLang="zh-CN" b="1" i="1">
                          <a:latin typeface="Cambria Math" panose="02040503050406030204"/>
                        </a:rPr>
                        <m:t>𝟖</m:t>
                      </m:r>
                      <m:r>
                        <a:rPr lang="en-US" altLang="zh-CN" b="1" i="1">
                          <a:latin typeface="Cambria Math" panose="02040503050406030204"/>
                        </a:rPr>
                        <m:t>.</m:t>
                      </m:r>
                      <m:r>
                        <a:rPr lang="en-US" altLang="zh-CN" b="1" i="1">
                          <a:latin typeface="Cambria Math" panose="02040503050406030204"/>
                        </a:rPr>
                        <m:t>𝟏𝟔</m:t>
                      </m:r>
                      <m:r>
                        <a:rPr lang="en-US" altLang="zh-CN" b="1" i="1">
                          <a:latin typeface="Cambria Math" panose="02040503050406030204"/>
                        </a:rPr>
                        <m:t>%×</m:t>
                      </m:r>
                      <m:f>
                        <m:fPr>
                          <m:ctrlPr>
                            <a:rPr lang="zh-CN" altLang="zh-CN" b="1" i="1">
                              <a:latin typeface="Cambria Math" panose="02040503050406030204" pitchFamily="18" charset="0"/>
                            </a:rPr>
                          </m:ctrlPr>
                        </m:fPr>
                        <m:num>
                          <m:r>
                            <a:rPr lang="en-US" altLang="zh-CN" b="1" i="1">
                              <a:latin typeface="Cambria Math" panose="02040503050406030204"/>
                            </a:rPr>
                            <m:t>𝟑𝟎𝟎𝟎</m:t>
                          </m:r>
                        </m:num>
                        <m:den>
                          <m:r>
                            <a:rPr lang="en-US" altLang="zh-CN" b="1" i="1">
                              <a:latin typeface="Cambria Math" panose="02040503050406030204"/>
                            </a:rPr>
                            <m:t>𝟔𝟎𝟎𝟎</m:t>
                          </m:r>
                        </m:den>
                      </m:f>
                      <m:r>
                        <a:rPr lang="en-US" altLang="zh-CN" b="1" i="1">
                          <a:latin typeface="Cambria Math" panose="02040503050406030204"/>
                        </a:rPr>
                        <m:t>+</m:t>
                      </m:r>
                      <m:r>
                        <a:rPr lang="en-US" altLang="zh-CN" b="1" i="1">
                          <a:latin typeface="Cambria Math" panose="02040503050406030204"/>
                        </a:rPr>
                        <m:t>𝟏𝟐</m:t>
                      </m:r>
                      <m:r>
                        <a:rPr lang="en-US" altLang="zh-CN" b="1" i="1">
                          <a:latin typeface="Cambria Math" panose="02040503050406030204"/>
                        </a:rPr>
                        <m:t>.</m:t>
                      </m:r>
                      <m:r>
                        <a:rPr lang="en-US" altLang="zh-CN" b="1" i="1">
                          <a:latin typeface="Cambria Math" panose="02040503050406030204"/>
                        </a:rPr>
                        <m:t>𝟑𝟕</m:t>
                      </m:r>
                      <m:r>
                        <a:rPr lang="en-US" altLang="zh-CN" b="1" i="1">
                          <a:latin typeface="Cambria Math" panose="02040503050406030204"/>
                        </a:rPr>
                        <m:t>%×</m:t>
                      </m:r>
                      <m:f>
                        <m:fPr>
                          <m:ctrlPr>
                            <a:rPr lang="zh-CN" altLang="zh-CN" b="1" i="1">
                              <a:latin typeface="Cambria Math" panose="02040503050406030204" pitchFamily="18" charset="0"/>
                            </a:rPr>
                          </m:ctrlPr>
                        </m:fPr>
                        <m:num>
                          <m:r>
                            <a:rPr lang="en-US" altLang="zh-CN" b="1" i="1">
                              <a:latin typeface="Cambria Math" panose="02040503050406030204"/>
                            </a:rPr>
                            <m:t>𝟐𝟎𝟎𝟎</m:t>
                          </m:r>
                        </m:num>
                        <m:den>
                          <m:r>
                            <a:rPr lang="en-US" altLang="zh-CN" b="1" i="1">
                              <a:latin typeface="Cambria Math" panose="02040503050406030204"/>
                            </a:rPr>
                            <m:t>𝟔𝟎𝟎𝟎</m:t>
                          </m:r>
                        </m:den>
                      </m:f>
                      <m:r>
                        <a:rPr lang="en-US" altLang="zh-CN" b="1" i="1">
                          <a:latin typeface="Cambria Math" panose="02040503050406030204"/>
                        </a:rPr>
                        <m:t>+</m:t>
                      </m:r>
                      <m:r>
                        <a:rPr lang="en-US" altLang="zh-CN" b="1" i="1">
                          <a:latin typeface="Cambria Math" panose="02040503050406030204"/>
                        </a:rPr>
                        <m:t>𝟐𝟏</m:t>
                      </m:r>
                      <m:r>
                        <a:rPr lang="en-US" altLang="zh-CN" b="1" i="1">
                          <a:latin typeface="Cambria Math" panose="02040503050406030204"/>
                        </a:rPr>
                        <m:t>.</m:t>
                      </m:r>
                      <m:r>
                        <a:rPr lang="en-US" altLang="zh-CN" b="1" i="1">
                          <a:latin typeface="Cambria Math" panose="02040503050406030204"/>
                        </a:rPr>
                        <m:t>𝟖𝟕</m:t>
                      </m:r>
                      <m:r>
                        <a:rPr lang="en-US" altLang="zh-CN" b="1" i="1">
                          <a:latin typeface="Cambria Math" panose="02040503050406030204"/>
                        </a:rPr>
                        <m:t>%×</m:t>
                      </m:r>
                      <m:f>
                        <m:fPr>
                          <m:ctrlPr>
                            <a:rPr lang="zh-CN" altLang="zh-CN" b="1" i="1">
                              <a:latin typeface="Cambria Math" panose="02040503050406030204" pitchFamily="18" charset="0"/>
                            </a:rPr>
                          </m:ctrlPr>
                        </m:fPr>
                        <m:num>
                          <m:r>
                            <a:rPr lang="en-US" altLang="zh-CN" b="1" i="1">
                              <a:latin typeface="Cambria Math" panose="02040503050406030204"/>
                            </a:rPr>
                            <m:t>𝟏𝟎𝟎𝟎</m:t>
                          </m:r>
                        </m:num>
                        <m:den>
                          <m:r>
                            <a:rPr lang="en-US" altLang="zh-CN" b="1" i="1">
                              <a:latin typeface="Cambria Math" panose="02040503050406030204"/>
                            </a:rPr>
                            <m:t>𝟔𝟎𝟎𝟎</m:t>
                          </m:r>
                        </m:den>
                      </m:f>
                      <m:r>
                        <a:rPr lang="en-US" altLang="zh-CN" b="1" i="1">
                          <a:latin typeface="Cambria Math" panose="02040503050406030204"/>
                        </a:rPr>
                        <m:t>=</m:t>
                      </m:r>
                      <m:r>
                        <a:rPr lang="en-US" altLang="zh-CN" b="1" i="1">
                          <a:latin typeface="Cambria Math" panose="02040503050406030204"/>
                        </a:rPr>
                        <m:t>𝟏𝟏</m:t>
                      </m:r>
                      <m:r>
                        <a:rPr lang="en-US" altLang="zh-CN" b="1" i="1">
                          <a:latin typeface="Cambria Math" panose="02040503050406030204"/>
                        </a:rPr>
                        <m:t>.</m:t>
                      </m:r>
                      <m:r>
                        <a:rPr lang="en-US" altLang="zh-CN" b="1" i="1">
                          <a:latin typeface="Cambria Math" panose="02040503050406030204"/>
                        </a:rPr>
                        <m:t>𝟖𝟓</m:t>
                      </m:r>
                      <m:r>
                        <a:rPr lang="en-US" altLang="zh-CN" b="1" i="1">
                          <a:latin typeface="Cambria Math" panose="02040503050406030204"/>
                        </a:rPr>
                        <m:t>%</m:t>
                      </m:r>
                    </m:oMath>
                  </m:oMathPara>
                </a14:m>
                <a:endParaRPr lang="zh-CN" altLang="en-US" b="1" dirty="0"/>
              </a:p>
            </p:txBody>
          </p:sp>
        </mc:Choice>
        <mc:Fallback xmlns="">
          <p:sp>
            <p:nvSpPr>
              <p:cNvPr id="28" name="矩形 27"/>
              <p:cNvSpPr>
                <a:spLocks noRot="1" noChangeAspect="1" noMove="1" noResize="1" noEditPoints="1" noAdjustHandles="1" noChangeArrowheads="1" noChangeShapeType="1" noTextEdit="1"/>
              </p:cNvSpPr>
              <p:nvPr/>
            </p:nvSpPr>
            <p:spPr>
              <a:xfrm>
                <a:off x="841374" y="1831463"/>
                <a:ext cx="11356975" cy="3872663"/>
              </a:xfrm>
              <a:prstGeom prst="rect">
                <a:avLst/>
              </a:prstGeom>
              <a:blipFill rotWithShape="1">
                <a:blip r:embed="rId2"/>
                <a:stretch>
                  <a:fillRect l="-6" t="-3" r="6" b="14"/>
                </a:stretch>
              </a:blipFill>
            </p:spPr>
            <p:txBody>
              <a:bodyPr/>
              <a:lstStyle/>
              <a:p>
                <a:r>
                  <a:rPr lang="zh-CN" altLang="en-US">
                    <a:noFill/>
                  </a:rPr>
                  <a:t> </a:t>
                </a:r>
              </a:p>
            </p:txBody>
          </p:sp>
        </mc:Fallback>
      </mc:AlternateContent>
      <p:cxnSp>
        <p:nvCxnSpPr>
          <p:cNvPr id="31" name="直接连接符 30"/>
          <p:cNvCxnSpPr/>
          <p:nvPr/>
        </p:nvCxnSpPr>
        <p:spPr>
          <a:xfrm>
            <a:off x="536574" y="838994"/>
            <a:ext cx="1" cy="6020594"/>
          </a:xfrm>
          <a:prstGeom prst="line">
            <a:avLst/>
          </a:prstGeom>
          <a:noFill/>
          <a:ln w="38100" cap="flat" cmpd="sng" algn="ctr">
            <a:solidFill>
              <a:schemeClr val="bg1">
                <a:lumMod val="50000"/>
              </a:schemeClr>
            </a:solidFill>
            <a:prstDash val="solid"/>
            <a:miter lim="800000"/>
          </a:ln>
          <a:effectLst/>
        </p:spPr>
      </p:cxnSp>
      <p:grpSp>
        <p:nvGrpSpPr>
          <p:cNvPr id="35" name="组合 34"/>
          <p:cNvGrpSpPr/>
          <p:nvPr/>
        </p:nvGrpSpPr>
        <p:grpSpPr>
          <a:xfrm>
            <a:off x="9820728" y="5453916"/>
            <a:ext cx="1877787" cy="1379688"/>
            <a:chOff x="9675584" y="5175723"/>
            <a:chExt cx="1877787" cy="1129564"/>
          </a:xfrm>
        </p:grpSpPr>
        <p:sp>
          <p:nvSpPr>
            <p:cNvPr id="36" name="矩形 35"/>
            <p:cNvSpPr/>
            <p:nvPr/>
          </p:nvSpPr>
          <p:spPr>
            <a:xfrm>
              <a:off x="11286669" y="5640179"/>
              <a:ext cx="266702" cy="661889"/>
            </a:xfrm>
            <a:prstGeom prst="rect">
              <a:avLst/>
            </a:prstGeom>
            <a:solidFill>
              <a:srgbClr val="F692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7" name="矩形 36"/>
            <p:cNvSpPr/>
            <p:nvPr/>
          </p:nvSpPr>
          <p:spPr>
            <a:xfrm>
              <a:off x="10807698" y="5828865"/>
              <a:ext cx="266702" cy="476421"/>
            </a:xfrm>
            <a:prstGeom prst="rect">
              <a:avLst/>
            </a:prstGeom>
            <a:solidFill>
              <a:srgbClr val="A6B7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8" name="矩形 37"/>
            <p:cNvSpPr/>
            <p:nvPr/>
          </p:nvSpPr>
          <p:spPr>
            <a:xfrm>
              <a:off x="10241641" y="5175723"/>
              <a:ext cx="266702" cy="1129564"/>
            </a:xfrm>
            <a:prstGeom prst="rect">
              <a:avLst/>
            </a:prstGeom>
            <a:solidFill>
              <a:srgbClr val="83838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9" name="矩形 38"/>
            <p:cNvSpPr/>
            <p:nvPr/>
          </p:nvSpPr>
          <p:spPr>
            <a:xfrm>
              <a:off x="9675584" y="5974341"/>
              <a:ext cx="266702" cy="330945"/>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sp>
        <p:nvSpPr>
          <p:cNvPr id="229" name="内容占位符 4"/>
          <p:cNvSpPr txBox="1"/>
          <p:nvPr/>
        </p:nvSpPr>
        <p:spPr>
          <a:xfrm>
            <a:off x="149" y="1372394"/>
            <a:ext cx="12209087" cy="45719"/>
          </a:xfrm>
          <a:prstGeom prst="rect">
            <a:avLst/>
          </a:prstGeom>
          <a:solidFill>
            <a:srgbClr val="74B836"/>
          </a:solidFill>
        </p:spPr>
        <p:txBody>
          <a:bodyPr>
            <a:normAutofit fontScale="25000" lnSpcReduction="20000"/>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None/>
            </a:pPr>
            <a:endParaRPr lang="zh-CN" altLang="en-US" b="1" dirty="0">
              <a:solidFill>
                <a:schemeClr val="bg1"/>
              </a:solidFill>
            </a:endParaRPr>
          </a:p>
        </p:txBody>
      </p:sp>
      <p:sp>
        <p:nvSpPr>
          <p:cNvPr id="230" name="内容占位符 4"/>
          <p:cNvSpPr txBox="1"/>
          <p:nvPr/>
        </p:nvSpPr>
        <p:spPr>
          <a:xfrm flipV="1">
            <a:off x="-10737" y="6508275"/>
            <a:ext cx="9831465" cy="45719"/>
          </a:xfrm>
          <a:prstGeom prst="rect">
            <a:avLst/>
          </a:prstGeom>
          <a:solidFill>
            <a:srgbClr val="74B836"/>
          </a:solidFill>
        </p:spPr>
        <p:txBody>
          <a:bodyPr>
            <a:normAutofit fontScale="25000" lnSpcReduction="20000"/>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None/>
            </a:pPr>
            <a:endParaRPr lang="zh-CN" altLang="en-US" b="1" dirty="0">
              <a:solidFill>
                <a:schemeClr val="bg1"/>
              </a:solidFill>
            </a:endParaRPr>
          </a:p>
        </p:txBody>
      </p:sp>
      <p:sp>
        <p:nvSpPr>
          <p:cNvPr id="3" name="灯片编号占位符 2">
            <a:extLst>
              <a:ext uri="{FF2B5EF4-FFF2-40B4-BE49-F238E27FC236}">
                <a16:creationId xmlns:a16="http://schemas.microsoft.com/office/drawing/2014/main" id="{915754B1-F49C-43B2-ACC7-875912A19D5A}"/>
              </a:ext>
            </a:extLst>
          </p:cNvPr>
          <p:cNvSpPr>
            <a:spLocks noGrp="1"/>
          </p:cNvSpPr>
          <p:nvPr>
            <p:ph type="sldNum" sz="quarter" idx="12"/>
          </p:nvPr>
        </p:nvSpPr>
        <p:spPr/>
        <p:txBody>
          <a:bodyPr/>
          <a:lstStyle/>
          <a:p>
            <a:fld id="{B6F15528-21DE-4FAA-801E-634DDDAF4B2B}" type="slidenum">
              <a:rPr lang="en-US" smtClean="0"/>
              <a:t>81</a:t>
            </a:fld>
            <a:endParaRPr lang="en-US" dirty="0"/>
          </a:p>
        </p:txBody>
      </p:sp>
      <p:sp>
        <p:nvSpPr>
          <p:cNvPr id="14" name="灯片编号占位符 8">
            <a:extLst>
              <a:ext uri="{FF2B5EF4-FFF2-40B4-BE49-F238E27FC236}">
                <a16:creationId xmlns:a16="http://schemas.microsoft.com/office/drawing/2014/main" id="{71293F2F-5E79-4917-9308-BF13B137339D}"/>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81</a:t>
            </a:fld>
            <a:endParaRPr kumimoji="0" lang="en-US" altLang="zh-CN" sz="1800">
              <a:latin typeface="Times New Roman" panose="02020603050405020304" pitchFamily="18"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4699" y="352424"/>
            <a:ext cx="6086475" cy="429419"/>
          </a:xfrm>
        </p:spPr>
        <p:txBody>
          <a:bodyPr/>
          <a:lstStyle/>
          <a:p>
            <a:pPr marL="0" indent="0"/>
            <a:r>
              <a:rPr lang="en-US" altLang="zh-CN" b="1" dirty="0"/>
              <a:t>2.1.3  </a:t>
            </a:r>
            <a:r>
              <a:rPr lang="zh-CN" altLang="zh-CN" b="1" dirty="0"/>
              <a:t>项目可行性研究</a:t>
            </a:r>
            <a:endParaRPr lang="zh-CN" altLang="en-US" dirty="0"/>
          </a:p>
        </p:txBody>
      </p:sp>
      <p:sp>
        <p:nvSpPr>
          <p:cNvPr id="23" name="矩形 22"/>
          <p:cNvSpPr/>
          <p:nvPr/>
        </p:nvSpPr>
        <p:spPr>
          <a:xfrm>
            <a:off x="-19050" y="1829594"/>
            <a:ext cx="12217400" cy="200898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内容占位符 3"/>
          <p:cNvSpPr txBox="1"/>
          <p:nvPr/>
        </p:nvSpPr>
        <p:spPr>
          <a:xfrm>
            <a:off x="536575" y="1933575"/>
            <a:ext cx="11049000" cy="1295400"/>
          </a:xfrm>
          <a:prstGeom prst="rect">
            <a:avLst/>
          </a:prstGeom>
        </p:spPr>
        <p:txBody>
          <a:bodyPr>
            <a:no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nSpc>
                <a:spcPct val="150000"/>
              </a:lnSpc>
              <a:buNone/>
            </a:pPr>
            <a:r>
              <a:rPr lang="en-US" altLang="zh-CN" sz="2400" dirty="0">
                <a:solidFill>
                  <a:schemeClr val="tx1"/>
                </a:solidFill>
              </a:rPr>
              <a:t>       </a:t>
            </a:r>
            <a:r>
              <a:rPr lang="zh-CN" altLang="zh-CN" sz="2400" dirty="0">
                <a:solidFill>
                  <a:schemeClr val="tx1"/>
                </a:solidFill>
              </a:rPr>
              <a:t>可行性研究（</a:t>
            </a:r>
            <a:r>
              <a:rPr lang="en-US" altLang="zh-CN" sz="2400" dirty="0">
                <a:solidFill>
                  <a:schemeClr val="tx1"/>
                </a:solidFill>
              </a:rPr>
              <a:t>Feasibility Study</a:t>
            </a:r>
            <a:r>
              <a:rPr lang="zh-CN" altLang="zh-CN" sz="2400" dirty="0">
                <a:solidFill>
                  <a:schemeClr val="tx1"/>
                </a:solidFill>
              </a:rPr>
              <a:t>）是指在项目投资之前，</a:t>
            </a:r>
            <a:r>
              <a:rPr lang="zh-CN" altLang="en-US" sz="2400" dirty="0">
                <a:solidFill>
                  <a:schemeClr val="tx1"/>
                </a:solidFill>
              </a:rPr>
              <a:t>在</a:t>
            </a:r>
            <a:r>
              <a:rPr lang="zh-CN" altLang="zh-CN" sz="2400" dirty="0">
                <a:solidFill>
                  <a:schemeClr val="tx1"/>
                </a:solidFill>
              </a:rPr>
              <a:t>深入调查研究</a:t>
            </a:r>
            <a:r>
              <a:rPr lang="zh-CN" altLang="en-US" sz="2400" dirty="0">
                <a:solidFill>
                  <a:schemeClr val="tx1"/>
                </a:solidFill>
              </a:rPr>
              <a:t>的基础上，通过市场分析、财务分析、技术分析以及国民经济分析，</a:t>
            </a:r>
            <a:r>
              <a:rPr lang="zh-CN" altLang="zh-CN" sz="2400" dirty="0">
                <a:solidFill>
                  <a:schemeClr val="tx1"/>
                </a:solidFill>
              </a:rPr>
              <a:t>对拟建项目的必要性、合理性和可行性进行技术经济论证的综合学科。</a:t>
            </a:r>
            <a:endParaRPr lang="zh-CN" altLang="en-US" sz="2400" dirty="0">
              <a:solidFill>
                <a:schemeClr val="tx1"/>
              </a:solidFill>
            </a:endParaRPr>
          </a:p>
        </p:txBody>
      </p:sp>
      <p:sp>
        <p:nvSpPr>
          <p:cNvPr id="50" name="矩形 49"/>
          <p:cNvSpPr/>
          <p:nvPr/>
        </p:nvSpPr>
        <p:spPr>
          <a:xfrm>
            <a:off x="0" y="1753394"/>
            <a:ext cx="1219835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612775" y="4134465"/>
            <a:ext cx="10896600" cy="1688411"/>
          </a:xfrm>
          <a:prstGeom prst="rect">
            <a:avLst/>
          </a:prstGeom>
        </p:spPr>
        <p:txBody>
          <a:bodyPr wrap="square">
            <a:spAutoFit/>
          </a:bodyPr>
          <a:lstStyle/>
          <a:p>
            <a:pPr>
              <a:lnSpc>
                <a:spcPct val="150000"/>
              </a:lnSpc>
            </a:pPr>
            <a:r>
              <a:rPr lang="en-US" altLang="zh-CN" dirty="0"/>
              <a:t>       </a:t>
            </a:r>
            <a:r>
              <a:rPr lang="zh-CN" altLang="zh-CN" dirty="0"/>
              <a:t>项目可行性研究的基本任务是：在技术上的先进性、实用性和可靠性，在经济上的合理性和有利性，该项目的建设可能性，项目的风险性及其社会效益等，对投资方案全方位进行论证，为投资者提供科学的依据。</a:t>
            </a:r>
            <a:endParaRPr lang="zh-CN" altLang="en-US" dirty="0"/>
          </a:p>
        </p:txBody>
      </p:sp>
      <p:sp>
        <p:nvSpPr>
          <p:cNvPr id="4" name="TextBox 3"/>
          <p:cNvSpPr txBox="1"/>
          <p:nvPr/>
        </p:nvSpPr>
        <p:spPr>
          <a:xfrm>
            <a:off x="917575" y="1143794"/>
            <a:ext cx="3276600" cy="461665"/>
          </a:xfrm>
          <a:prstGeom prst="rect">
            <a:avLst/>
          </a:prstGeom>
          <a:noFill/>
        </p:spPr>
        <p:txBody>
          <a:bodyPr wrap="square" rtlCol="0">
            <a:spAutoFit/>
          </a:bodyPr>
          <a:lstStyle/>
          <a:p>
            <a:r>
              <a:rPr lang="en-US" altLang="zh-CN" dirty="0"/>
              <a:t>1. </a:t>
            </a:r>
            <a:r>
              <a:rPr lang="zh-CN" altLang="en-US" dirty="0"/>
              <a:t>可行性研究概述</a:t>
            </a:r>
          </a:p>
        </p:txBody>
      </p:sp>
      <p:sp>
        <p:nvSpPr>
          <p:cNvPr id="6" name="灯片编号占位符 5">
            <a:extLst>
              <a:ext uri="{FF2B5EF4-FFF2-40B4-BE49-F238E27FC236}">
                <a16:creationId xmlns:a16="http://schemas.microsoft.com/office/drawing/2014/main" id="{FEFD1FCA-CD49-4611-9195-AEEEA4CA1D9D}"/>
              </a:ext>
            </a:extLst>
          </p:cNvPr>
          <p:cNvSpPr>
            <a:spLocks noGrp="1"/>
          </p:cNvSpPr>
          <p:nvPr>
            <p:ph type="sldNum" sz="quarter" idx="12"/>
          </p:nvPr>
        </p:nvSpPr>
        <p:spPr/>
        <p:txBody>
          <a:bodyPr/>
          <a:lstStyle/>
          <a:p>
            <a:fld id="{B6F15528-21DE-4FAA-801E-634DDDAF4B2B}" type="slidenum">
              <a:rPr lang="en-US" smtClean="0"/>
              <a:t>82</a:t>
            </a:fld>
            <a:endParaRPr lang="en-US" dirty="0"/>
          </a:p>
        </p:txBody>
      </p:sp>
      <p:sp>
        <p:nvSpPr>
          <p:cNvPr id="10" name="灯片编号占位符 8">
            <a:extLst>
              <a:ext uri="{FF2B5EF4-FFF2-40B4-BE49-F238E27FC236}">
                <a16:creationId xmlns:a16="http://schemas.microsoft.com/office/drawing/2014/main" id="{DE457947-344D-4145-92BD-DE7C08D37155}"/>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82</a:t>
            </a:fld>
            <a:endParaRPr kumimoji="0" lang="en-US" altLang="zh-CN" sz="1800">
              <a:latin typeface="Times New Roman" panose="02020603050405020304" pitchFamily="18"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4699" y="352424"/>
            <a:ext cx="6086475" cy="429419"/>
          </a:xfrm>
        </p:spPr>
        <p:txBody>
          <a:bodyPr/>
          <a:lstStyle/>
          <a:p>
            <a:pPr marL="0" indent="0"/>
            <a:r>
              <a:rPr lang="en-US" altLang="zh-CN" b="1" dirty="0"/>
              <a:t>2.1.3  </a:t>
            </a:r>
            <a:r>
              <a:rPr lang="zh-CN" altLang="zh-CN" b="1" dirty="0"/>
              <a:t>项目可行性研究</a:t>
            </a:r>
            <a:endParaRPr lang="zh-CN" altLang="en-US" dirty="0"/>
          </a:p>
        </p:txBody>
      </p:sp>
      <p:sp>
        <p:nvSpPr>
          <p:cNvPr id="24" name="矩形 23"/>
          <p:cNvSpPr/>
          <p:nvPr/>
        </p:nvSpPr>
        <p:spPr>
          <a:xfrm>
            <a:off x="-3026" y="1753394"/>
            <a:ext cx="12192000" cy="3810000"/>
          </a:xfrm>
          <a:prstGeom prst="rect">
            <a:avLst/>
          </a:prstGeom>
          <a:solidFill>
            <a:srgbClr val="838383">
              <a:lumMod val="20000"/>
              <a:lumOff val="80000"/>
              <a:alpha val="80000"/>
            </a:srgbClr>
          </a:solidFill>
          <a:ln w="12700" cap="flat" cmpd="sng" algn="ctr">
            <a:noFill/>
            <a:prstDash val="solid"/>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838383">
                  <a:lumMod val="50000"/>
                </a:srgbClr>
              </a:solidFill>
              <a:effectLst/>
              <a:uLnTx/>
              <a:uFillTx/>
              <a:latin typeface="Arial" panose="020B0604020202020204"/>
              <a:ea typeface="微软雅黑" panose="020B0503020204020204" pitchFamily="34" charset="-122"/>
              <a:cs typeface="+mn-cs"/>
            </a:endParaRPr>
          </a:p>
        </p:txBody>
      </p:sp>
      <p:sp>
        <p:nvSpPr>
          <p:cNvPr id="25" name="矩形 24"/>
          <p:cNvSpPr/>
          <p:nvPr/>
        </p:nvSpPr>
        <p:spPr>
          <a:xfrm>
            <a:off x="2020661" y="1902341"/>
            <a:ext cx="8879114" cy="3508653"/>
          </a:xfrm>
          <a:prstGeom prst="rect">
            <a:avLst/>
          </a:prstGeom>
          <a:noFill/>
          <a:ln w="38100">
            <a:noFill/>
            <a:prstDash val="sysDot"/>
          </a:ln>
        </p:spPr>
        <p:txBody>
          <a:bodyPr wrap="square">
            <a:spAutoFit/>
          </a:bodyPr>
          <a:lstStyle/>
          <a:p>
            <a:pPr>
              <a:lnSpc>
                <a:spcPct val="150000"/>
              </a:lnSpc>
            </a:pPr>
            <a:r>
              <a:rPr lang="zh-CN" altLang="zh-CN" sz="2800" dirty="0"/>
              <a:t>可行性研究报告必须回答的问题有：</a:t>
            </a:r>
            <a:endParaRPr lang="en-US" altLang="zh-CN" sz="2800" dirty="0"/>
          </a:p>
          <a:p>
            <a:pPr>
              <a:lnSpc>
                <a:spcPct val="150000"/>
              </a:lnSpc>
            </a:pPr>
            <a:r>
              <a:rPr lang="zh-CN" altLang="zh-CN" dirty="0"/>
              <a:t>①项目的必要性是什么？</a:t>
            </a:r>
            <a:endParaRPr lang="en-US" altLang="zh-CN" dirty="0"/>
          </a:p>
          <a:p>
            <a:pPr>
              <a:lnSpc>
                <a:spcPct val="150000"/>
              </a:lnSpc>
            </a:pPr>
            <a:r>
              <a:rPr lang="zh-CN" altLang="zh-CN" dirty="0"/>
              <a:t>②项目所需的资源，如财力、物力、技术等是否有保证？</a:t>
            </a:r>
            <a:endParaRPr lang="en-US" altLang="zh-CN" dirty="0"/>
          </a:p>
          <a:p>
            <a:pPr>
              <a:lnSpc>
                <a:spcPct val="150000"/>
              </a:lnSpc>
            </a:pPr>
            <a:r>
              <a:rPr lang="zh-CN" altLang="zh-CN" dirty="0"/>
              <a:t>③项目产品的市场容量和市场占有率是多少？</a:t>
            </a:r>
            <a:endParaRPr lang="en-US" altLang="zh-CN" dirty="0"/>
          </a:p>
          <a:p>
            <a:pPr>
              <a:lnSpc>
                <a:spcPct val="150000"/>
              </a:lnSpc>
            </a:pPr>
            <a:r>
              <a:rPr lang="zh-CN" altLang="zh-CN" dirty="0"/>
              <a:t>④项目的规模适合多大？</a:t>
            </a:r>
            <a:endParaRPr lang="en-US" altLang="zh-CN" dirty="0"/>
          </a:p>
          <a:p>
            <a:pPr>
              <a:lnSpc>
                <a:spcPct val="150000"/>
              </a:lnSpc>
            </a:pPr>
            <a:r>
              <a:rPr lang="zh-CN" altLang="zh-CN" dirty="0"/>
              <a:t>⑤项目的资金筹集渠道是否畅通？</a:t>
            </a:r>
            <a:r>
              <a:rPr lang="en-US" altLang="zh-CN" dirty="0"/>
              <a:t> </a:t>
            </a:r>
            <a:endParaRPr lang="zh-CN" altLang="en-US" dirty="0"/>
          </a:p>
        </p:txBody>
      </p:sp>
      <p:sp>
        <p:nvSpPr>
          <p:cNvPr id="27" name="内容占位符 4"/>
          <p:cNvSpPr txBox="1"/>
          <p:nvPr/>
        </p:nvSpPr>
        <p:spPr>
          <a:xfrm>
            <a:off x="0" y="1448594"/>
            <a:ext cx="12209087" cy="129612"/>
          </a:xfrm>
          <a:prstGeom prst="rect">
            <a:avLst/>
          </a:prstGeom>
          <a:solidFill>
            <a:schemeClr val="bg1">
              <a:lumMod val="50000"/>
            </a:schemeClr>
          </a:solidFill>
        </p:spPr>
        <p:txBody>
          <a:bodyPr>
            <a:normAutofit fontScale="25000" lnSpcReduction="20000"/>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None/>
            </a:pPr>
            <a:endParaRPr lang="zh-CN" altLang="en-US" b="1" dirty="0">
              <a:solidFill>
                <a:schemeClr val="bg1"/>
              </a:solidFill>
            </a:endParaRPr>
          </a:p>
        </p:txBody>
      </p:sp>
      <p:sp>
        <p:nvSpPr>
          <p:cNvPr id="30" name="内容占位符 4"/>
          <p:cNvSpPr txBox="1"/>
          <p:nvPr/>
        </p:nvSpPr>
        <p:spPr>
          <a:xfrm>
            <a:off x="2136775" y="6395130"/>
            <a:ext cx="10061575" cy="464458"/>
          </a:xfrm>
          <a:prstGeom prst="rect">
            <a:avLst/>
          </a:prstGeom>
          <a:solidFill>
            <a:schemeClr val="accent5"/>
          </a:solidFill>
        </p:spPr>
        <p:txBody>
          <a:bodyPr>
            <a:norm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None/>
            </a:pPr>
            <a:endParaRPr lang="zh-CN" altLang="en-US" b="1" dirty="0">
              <a:solidFill>
                <a:schemeClr val="bg1"/>
              </a:solidFill>
            </a:endParaRPr>
          </a:p>
        </p:txBody>
      </p:sp>
      <p:grpSp>
        <p:nvGrpSpPr>
          <p:cNvPr id="37" name="组合 36"/>
          <p:cNvGrpSpPr/>
          <p:nvPr/>
        </p:nvGrpSpPr>
        <p:grpSpPr>
          <a:xfrm>
            <a:off x="0" y="5726805"/>
            <a:ext cx="1877787" cy="1129564"/>
            <a:chOff x="9675584" y="5175723"/>
            <a:chExt cx="1877787" cy="1129564"/>
          </a:xfrm>
        </p:grpSpPr>
        <p:sp>
          <p:nvSpPr>
            <p:cNvPr id="38" name="矩形 37"/>
            <p:cNvSpPr/>
            <p:nvPr/>
          </p:nvSpPr>
          <p:spPr>
            <a:xfrm>
              <a:off x="11286669" y="5640179"/>
              <a:ext cx="266702" cy="661889"/>
            </a:xfrm>
            <a:prstGeom prst="rect">
              <a:avLst/>
            </a:prstGeom>
            <a:solidFill>
              <a:srgbClr val="F692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9" name="矩形 38"/>
            <p:cNvSpPr/>
            <p:nvPr/>
          </p:nvSpPr>
          <p:spPr>
            <a:xfrm>
              <a:off x="10807698" y="5828865"/>
              <a:ext cx="266702" cy="476421"/>
            </a:xfrm>
            <a:prstGeom prst="rect">
              <a:avLst/>
            </a:prstGeom>
            <a:solidFill>
              <a:srgbClr val="A6B7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40" name="矩形 39"/>
            <p:cNvSpPr/>
            <p:nvPr/>
          </p:nvSpPr>
          <p:spPr>
            <a:xfrm>
              <a:off x="10241641" y="5175723"/>
              <a:ext cx="266702" cy="1129564"/>
            </a:xfrm>
            <a:prstGeom prst="rect">
              <a:avLst/>
            </a:prstGeom>
            <a:solidFill>
              <a:srgbClr val="83838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42" name="矩形 41"/>
            <p:cNvSpPr/>
            <p:nvPr/>
          </p:nvSpPr>
          <p:spPr>
            <a:xfrm>
              <a:off x="9675584" y="5974341"/>
              <a:ext cx="266702" cy="330945"/>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sp>
        <p:nvSpPr>
          <p:cNvPr id="4" name="灯片编号占位符 3">
            <a:extLst>
              <a:ext uri="{FF2B5EF4-FFF2-40B4-BE49-F238E27FC236}">
                <a16:creationId xmlns:a16="http://schemas.microsoft.com/office/drawing/2014/main" id="{118A56BB-B0FF-40C4-8F57-109FEB0B27F4}"/>
              </a:ext>
            </a:extLst>
          </p:cNvPr>
          <p:cNvSpPr>
            <a:spLocks noGrp="1"/>
          </p:cNvSpPr>
          <p:nvPr>
            <p:ph type="sldNum" sz="quarter" idx="12"/>
          </p:nvPr>
        </p:nvSpPr>
        <p:spPr/>
        <p:txBody>
          <a:bodyPr/>
          <a:lstStyle/>
          <a:p>
            <a:fld id="{B6F15528-21DE-4FAA-801E-634DDDAF4B2B}" type="slidenum">
              <a:rPr lang="en-US" smtClean="0"/>
              <a:t>83</a:t>
            </a:fld>
            <a:endParaRPr lang="en-US" dirty="0"/>
          </a:p>
        </p:txBody>
      </p:sp>
      <p:sp>
        <p:nvSpPr>
          <p:cNvPr id="14" name="灯片编号占位符 8">
            <a:extLst>
              <a:ext uri="{FF2B5EF4-FFF2-40B4-BE49-F238E27FC236}">
                <a16:creationId xmlns:a16="http://schemas.microsoft.com/office/drawing/2014/main" id="{2E28701F-0204-49CE-9A95-0E72027D0C24}"/>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83</a:t>
            </a:fld>
            <a:endParaRPr kumimoji="0" lang="en-US" altLang="zh-CN" sz="1800">
              <a:latin typeface="Times New Roman" panose="02020603050405020304" pitchFamily="18"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2.1.3  </a:t>
            </a:r>
            <a:r>
              <a:rPr lang="zh-CN" altLang="zh-CN" b="1" dirty="0"/>
              <a:t>项目可行性研究</a:t>
            </a:r>
            <a:endParaRPr lang="zh-CN" altLang="en-US" dirty="0"/>
          </a:p>
        </p:txBody>
      </p:sp>
      <p:cxnSp>
        <p:nvCxnSpPr>
          <p:cNvPr id="144" name="直接连接符 143"/>
          <p:cNvCxnSpPr/>
          <p:nvPr/>
        </p:nvCxnSpPr>
        <p:spPr>
          <a:xfrm>
            <a:off x="0" y="1859340"/>
            <a:ext cx="12191999" cy="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59034" y="6028251"/>
            <a:ext cx="12191999" cy="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146" name="文本框 9"/>
          <p:cNvSpPr txBox="1"/>
          <p:nvPr/>
        </p:nvSpPr>
        <p:spPr>
          <a:xfrm>
            <a:off x="3127375" y="2058194"/>
            <a:ext cx="9220200" cy="499111"/>
          </a:xfrm>
          <a:prstGeom prst="rect">
            <a:avLst/>
          </a:prstGeom>
          <a:noFill/>
        </p:spPr>
        <p:txBody>
          <a:bodyPr wrap="square" rtlCol="0">
            <a:spAutoFit/>
          </a:bodyPr>
          <a:lstStyle/>
          <a:p>
            <a:pPr>
              <a:lnSpc>
                <a:spcPct val="150000"/>
              </a:lnSpc>
            </a:pPr>
            <a:r>
              <a:rPr lang="zh-CN" altLang="zh-CN" sz="2000" b="1" dirty="0"/>
              <a:t>投资机会研究</a:t>
            </a:r>
            <a:endParaRPr lang="zh-CN" altLang="en-US" sz="2000" b="1" dirty="0"/>
          </a:p>
        </p:txBody>
      </p:sp>
      <p:grpSp>
        <p:nvGrpSpPr>
          <p:cNvPr id="147" name="组合 146"/>
          <p:cNvGrpSpPr/>
          <p:nvPr/>
        </p:nvGrpSpPr>
        <p:grpSpPr>
          <a:xfrm>
            <a:off x="598618" y="2099152"/>
            <a:ext cx="579307" cy="644842"/>
            <a:chOff x="6242320" y="1222885"/>
            <a:chExt cx="579005" cy="644843"/>
          </a:xfrm>
        </p:grpSpPr>
        <p:sp>
          <p:nvSpPr>
            <p:cNvPr id="148" name="TextBox 6"/>
            <p:cNvSpPr txBox="1"/>
            <p:nvPr/>
          </p:nvSpPr>
          <p:spPr>
            <a:xfrm>
              <a:off x="6341166" y="1222885"/>
              <a:ext cx="448425" cy="492443"/>
            </a:xfrm>
            <a:prstGeom prst="rect">
              <a:avLst/>
            </a:prstGeom>
            <a:noFill/>
          </p:spPr>
          <p:txBody>
            <a:bodyPr vert="horz" wrap="square" lIns="0" tIns="0" rIns="0" bIns="0" rtlCol="0" anchor="ctr">
              <a:spAutoFit/>
            </a:bodyPr>
            <a:lstStyle/>
            <a:p>
              <a:pPr algn="l"/>
              <a:r>
                <a:rPr lang="en-US" altLang="zh-CN" sz="3200" dirty="0">
                  <a:solidFill>
                    <a:schemeClr val="accent4"/>
                  </a:solidFill>
                  <a:latin typeface="Impact" panose="020B0806030902050204" pitchFamily="34" charset="0"/>
                  <a:ea typeface="微软雅黑" panose="020B0503020204020204" pitchFamily="34" charset="-122"/>
                </a:rPr>
                <a:t>01</a:t>
              </a:r>
              <a:endParaRPr lang="zh-CN" altLang="en-US" sz="3200" dirty="0">
                <a:solidFill>
                  <a:schemeClr val="accent4"/>
                </a:solidFill>
                <a:latin typeface="微软雅黑" panose="020B0503020204020204" pitchFamily="34" charset="-122"/>
                <a:ea typeface="微软雅黑" panose="020B0503020204020204" pitchFamily="34" charset="-122"/>
              </a:endParaRPr>
            </a:p>
          </p:txBody>
        </p:sp>
        <p:sp>
          <p:nvSpPr>
            <p:cNvPr id="149" name="文本框 22"/>
            <p:cNvSpPr txBox="1"/>
            <p:nvPr/>
          </p:nvSpPr>
          <p:spPr>
            <a:xfrm>
              <a:off x="6242320" y="1652284"/>
              <a:ext cx="579005" cy="215444"/>
            </a:xfrm>
            <a:prstGeom prst="rect">
              <a:avLst/>
            </a:prstGeom>
            <a:noFill/>
          </p:spPr>
          <p:txBody>
            <a:bodyPr wrap="none" rtlCol="0">
              <a:spAutoFit/>
            </a:bodyPr>
            <a:lstStyle/>
            <a:p>
              <a:r>
                <a:rPr lang="en-US" altLang="zh-CN" sz="800" b="1" dirty="0">
                  <a:solidFill>
                    <a:srgbClr val="818181"/>
                  </a:solidFill>
                  <a:latin typeface="Leelawadee" panose="020B0502040204020203" pitchFamily="34" charset="-34"/>
                  <a:cs typeface="Leelawadee" panose="020B0502040204020203" pitchFamily="34" charset="-34"/>
                </a:rPr>
                <a:t>OPTION</a:t>
              </a:r>
              <a:endParaRPr lang="zh-CN" altLang="en-US" sz="800" b="1" dirty="0">
                <a:solidFill>
                  <a:srgbClr val="818181"/>
                </a:solidFill>
                <a:latin typeface="Leelawadee" panose="020B0502040204020203" pitchFamily="34" charset="-34"/>
                <a:cs typeface="Leelawadee" panose="020B0502040204020203" pitchFamily="34" charset="-34"/>
              </a:endParaRPr>
            </a:p>
          </p:txBody>
        </p:sp>
      </p:grpSp>
      <p:grpSp>
        <p:nvGrpSpPr>
          <p:cNvPr id="150" name="组合 149"/>
          <p:cNvGrpSpPr/>
          <p:nvPr/>
        </p:nvGrpSpPr>
        <p:grpSpPr>
          <a:xfrm>
            <a:off x="596860" y="3159279"/>
            <a:ext cx="579307" cy="626655"/>
            <a:chOff x="6242320" y="1105727"/>
            <a:chExt cx="579005" cy="626656"/>
          </a:xfrm>
        </p:grpSpPr>
        <p:sp>
          <p:nvSpPr>
            <p:cNvPr id="151" name="TextBox 6"/>
            <p:cNvSpPr txBox="1"/>
            <p:nvPr/>
          </p:nvSpPr>
          <p:spPr>
            <a:xfrm>
              <a:off x="6327224" y="1105727"/>
              <a:ext cx="448425" cy="492443"/>
            </a:xfrm>
            <a:prstGeom prst="rect">
              <a:avLst/>
            </a:prstGeom>
            <a:noFill/>
          </p:spPr>
          <p:txBody>
            <a:bodyPr vert="horz" wrap="square" lIns="0" tIns="0" rIns="0" bIns="0" rtlCol="0" anchor="ctr">
              <a:spAutoFit/>
            </a:bodyPr>
            <a:lstStyle/>
            <a:p>
              <a:pPr algn="l"/>
              <a:r>
                <a:rPr lang="en-US" altLang="zh-CN" sz="3200" dirty="0">
                  <a:solidFill>
                    <a:schemeClr val="accent5"/>
                  </a:solidFill>
                  <a:latin typeface="Impact" panose="020B0806030902050204" pitchFamily="34" charset="0"/>
                  <a:ea typeface="微软雅黑" panose="020B0503020204020204" pitchFamily="34" charset="-122"/>
                </a:rPr>
                <a:t>02</a:t>
              </a:r>
              <a:endParaRPr lang="zh-CN" altLang="en-US" sz="3200" dirty="0">
                <a:solidFill>
                  <a:schemeClr val="accent5"/>
                </a:solidFill>
                <a:latin typeface="微软雅黑" panose="020B0503020204020204" pitchFamily="34" charset="-122"/>
                <a:ea typeface="微软雅黑" panose="020B0503020204020204" pitchFamily="34" charset="-122"/>
              </a:endParaRPr>
            </a:p>
          </p:txBody>
        </p:sp>
        <p:sp>
          <p:nvSpPr>
            <p:cNvPr id="152" name="文本框 22"/>
            <p:cNvSpPr txBox="1"/>
            <p:nvPr/>
          </p:nvSpPr>
          <p:spPr>
            <a:xfrm>
              <a:off x="6242320" y="1516939"/>
              <a:ext cx="579005" cy="215444"/>
            </a:xfrm>
            <a:prstGeom prst="rect">
              <a:avLst/>
            </a:prstGeom>
            <a:noFill/>
          </p:spPr>
          <p:txBody>
            <a:bodyPr wrap="none" rtlCol="0">
              <a:spAutoFit/>
            </a:bodyPr>
            <a:lstStyle/>
            <a:p>
              <a:r>
                <a:rPr lang="en-US" altLang="zh-CN" sz="800" b="1" dirty="0">
                  <a:solidFill>
                    <a:schemeClr val="accent3"/>
                  </a:solidFill>
                  <a:latin typeface="Leelawadee" panose="020B0502040204020203" pitchFamily="34" charset="-34"/>
                  <a:cs typeface="Leelawadee" panose="020B0502040204020203" pitchFamily="34" charset="-34"/>
                </a:rPr>
                <a:t>OPTION</a:t>
              </a:r>
              <a:endParaRPr lang="zh-CN" altLang="en-US" sz="800" b="1" dirty="0">
                <a:solidFill>
                  <a:schemeClr val="accent3"/>
                </a:solidFill>
                <a:latin typeface="Leelawadee" panose="020B0502040204020203" pitchFamily="34" charset="-34"/>
                <a:cs typeface="Leelawadee" panose="020B0502040204020203" pitchFamily="34" charset="-34"/>
              </a:endParaRPr>
            </a:p>
          </p:txBody>
        </p:sp>
      </p:grpSp>
      <p:grpSp>
        <p:nvGrpSpPr>
          <p:cNvPr id="153" name="组合 152"/>
          <p:cNvGrpSpPr/>
          <p:nvPr/>
        </p:nvGrpSpPr>
        <p:grpSpPr>
          <a:xfrm>
            <a:off x="572437" y="4007941"/>
            <a:ext cx="579307" cy="626655"/>
            <a:chOff x="6242320" y="1105727"/>
            <a:chExt cx="579005" cy="626656"/>
          </a:xfrm>
        </p:grpSpPr>
        <p:sp>
          <p:nvSpPr>
            <p:cNvPr id="154" name="TextBox 6"/>
            <p:cNvSpPr txBox="1"/>
            <p:nvPr/>
          </p:nvSpPr>
          <p:spPr>
            <a:xfrm>
              <a:off x="6327224" y="1105727"/>
              <a:ext cx="448425" cy="492443"/>
            </a:xfrm>
            <a:prstGeom prst="rect">
              <a:avLst/>
            </a:prstGeom>
            <a:noFill/>
            <a:ln>
              <a:noFill/>
            </a:ln>
          </p:spPr>
          <p:txBody>
            <a:bodyPr vert="horz" wrap="square" lIns="0" tIns="0" rIns="0" bIns="0" rtlCol="0" anchor="ctr">
              <a:spAutoFit/>
            </a:bodyPr>
            <a:lstStyle/>
            <a:p>
              <a:pPr algn="l"/>
              <a:r>
                <a:rPr lang="en-US" altLang="zh-CN" sz="3200" dirty="0">
                  <a:solidFill>
                    <a:srgbClr val="7CC43A"/>
                  </a:solidFill>
                  <a:latin typeface="Impact" panose="020B0806030902050204" pitchFamily="34" charset="0"/>
                  <a:ea typeface="微软雅黑" panose="020B0503020204020204" pitchFamily="34" charset="-122"/>
                </a:rPr>
                <a:t>03</a:t>
              </a:r>
              <a:endParaRPr lang="zh-CN" altLang="en-US" sz="3200" dirty="0">
                <a:solidFill>
                  <a:srgbClr val="7CC43A"/>
                </a:solidFill>
                <a:latin typeface="微软雅黑" panose="020B0503020204020204" pitchFamily="34" charset="-122"/>
                <a:ea typeface="微软雅黑" panose="020B0503020204020204" pitchFamily="34" charset="-122"/>
              </a:endParaRPr>
            </a:p>
          </p:txBody>
        </p:sp>
        <p:sp>
          <p:nvSpPr>
            <p:cNvPr id="155" name="文本框 22"/>
            <p:cNvSpPr txBox="1"/>
            <p:nvPr/>
          </p:nvSpPr>
          <p:spPr>
            <a:xfrm>
              <a:off x="6242320" y="1516939"/>
              <a:ext cx="579005" cy="215444"/>
            </a:xfrm>
            <a:prstGeom prst="rect">
              <a:avLst/>
            </a:prstGeom>
            <a:noFill/>
          </p:spPr>
          <p:txBody>
            <a:bodyPr wrap="none" rtlCol="0">
              <a:spAutoFit/>
            </a:bodyPr>
            <a:lstStyle/>
            <a:p>
              <a:r>
                <a:rPr lang="en-US" altLang="zh-CN" sz="800" b="1" dirty="0">
                  <a:solidFill>
                    <a:srgbClr val="818181"/>
                  </a:solidFill>
                  <a:latin typeface="Leelawadee" panose="020B0502040204020203" pitchFamily="34" charset="-34"/>
                  <a:cs typeface="Leelawadee" panose="020B0502040204020203" pitchFamily="34" charset="-34"/>
                </a:rPr>
                <a:t>OPTION</a:t>
              </a:r>
              <a:endParaRPr lang="zh-CN" altLang="en-US" sz="800" b="1" dirty="0">
                <a:solidFill>
                  <a:srgbClr val="818181"/>
                </a:solidFill>
                <a:latin typeface="Leelawadee" panose="020B0502040204020203" pitchFamily="34" charset="-34"/>
                <a:cs typeface="Leelawadee" panose="020B0502040204020203" pitchFamily="34" charset="-34"/>
              </a:endParaRPr>
            </a:p>
          </p:txBody>
        </p:sp>
      </p:grpSp>
      <p:sp>
        <p:nvSpPr>
          <p:cNvPr id="156" name="TextBox 155"/>
          <p:cNvSpPr txBox="1"/>
          <p:nvPr/>
        </p:nvSpPr>
        <p:spPr>
          <a:xfrm>
            <a:off x="3127375" y="3124994"/>
            <a:ext cx="5394141" cy="400110"/>
          </a:xfrm>
          <a:prstGeom prst="rect">
            <a:avLst/>
          </a:prstGeom>
          <a:noFill/>
        </p:spPr>
        <p:txBody>
          <a:bodyPr wrap="square" rtlCol="0">
            <a:spAutoFit/>
          </a:bodyPr>
          <a:lstStyle/>
          <a:p>
            <a:r>
              <a:rPr lang="zh-CN" altLang="zh-CN" sz="2000" b="1" dirty="0"/>
              <a:t>初步可行性研究</a:t>
            </a:r>
            <a:endParaRPr lang="zh-CN" altLang="en-US" sz="2000" b="1" dirty="0"/>
          </a:p>
        </p:txBody>
      </p:sp>
      <p:sp>
        <p:nvSpPr>
          <p:cNvPr id="157" name="TextBox 156"/>
          <p:cNvSpPr txBox="1"/>
          <p:nvPr/>
        </p:nvSpPr>
        <p:spPr>
          <a:xfrm>
            <a:off x="3127375" y="4115594"/>
            <a:ext cx="6172200" cy="400110"/>
          </a:xfrm>
          <a:prstGeom prst="rect">
            <a:avLst/>
          </a:prstGeom>
          <a:noFill/>
        </p:spPr>
        <p:txBody>
          <a:bodyPr wrap="square" rtlCol="0">
            <a:spAutoFit/>
          </a:bodyPr>
          <a:lstStyle/>
          <a:p>
            <a:r>
              <a:rPr lang="zh-CN" altLang="zh-CN" sz="2000" b="1" dirty="0"/>
              <a:t>详细可行性研究</a:t>
            </a:r>
            <a:endParaRPr lang="zh-CN" altLang="en-US" sz="2000" b="1" dirty="0"/>
          </a:p>
        </p:txBody>
      </p:sp>
      <p:sp>
        <p:nvSpPr>
          <p:cNvPr id="162" name="矩形 161"/>
          <p:cNvSpPr/>
          <p:nvPr/>
        </p:nvSpPr>
        <p:spPr>
          <a:xfrm>
            <a:off x="725300" y="2847385"/>
            <a:ext cx="7888475" cy="45719"/>
          </a:xfrm>
          <a:prstGeom prst="rect">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矩形 162"/>
          <p:cNvSpPr/>
          <p:nvPr/>
        </p:nvSpPr>
        <p:spPr>
          <a:xfrm>
            <a:off x="710786" y="3785934"/>
            <a:ext cx="7902989" cy="45719"/>
          </a:xfrm>
          <a:prstGeom prst="rect">
            <a:avLst/>
          </a:prstGeom>
          <a:solidFill>
            <a:srgbClr val="1A8AB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solidFill>
            </a:endParaRPr>
          </a:p>
        </p:txBody>
      </p:sp>
      <p:sp>
        <p:nvSpPr>
          <p:cNvPr id="164" name="矩形 163"/>
          <p:cNvSpPr/>
          <p:nvPr/>
        </p:nvSpPr>
        <p:spPr>
          <a:xfrm>
            <a:off x="657974" y="4702036"/>
            <a:ext cx="7955801" cy="86134"/>
          </a:xfrm>
          <a:prstGeom prst="rect">
            <a:avLst/>
          </a:prstGeom>
          <a:solidFill>
            <a:srgbClr val="74B83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CC43A"/>
              </a:solidFill>
            </a:endParaRPr>
          </a:p>
        </p:txBody>
      </p:sp>
      <p:sp>
        <p:nvSpPr>
          <p:cNvPr id="166" name="内容占位符 3"/>
          <p:cNvSpPr txBox="1"/>
          <p:nvPr/>
        </p:nvSpPr>
        <p:spPr>
          <a:xfrm>
            <a:off x="10841195" y="5430815"/>
            <a:ext cx="1291770" cy="631371"/>
          </a:xfrm>
          <a:prstGeom prst="rect">
            <a:avLst/>
          </a:prstGeom>
          <a:solidFill>
            <a:schemeClr val="accent2"/>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167" name="内容占位符 3"/>
          <p:cNvSpPr txBox="1"/>
          <p:nvPr/>
        </p:nvSpPr>
        <p:spPr>
          <a:xfrm>
            <a:off x="9636509" y="5430814"/>
            <a:ext cx="943427" cy="631371"/>
          </a:xfrm>
          <a:prstGeom prst="rect">
            <a:avLst/>
          </a:prstGeom>
          <a:solidFill>
            <a:schemeClr val="accent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168" name="内容占位符 3"/>
          <p:cNvSpPr txBox="1"/>
          <p:nvPr/>
        </p:nvSpPr>
        <p:spPr>
          <a:xfrm>
            <a:off x="8838223" y="5430816"/>
            <a:ext cx="522513" cy="631371"/>
          </a:xfrm>
          <a:prstGeom prst="rect">
            <a:avLst/>
          </a:prstGeom>
          <a:solidFill>
            <a:schemeClr val="accent6"/>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grpSp>
        <p:nvGrpSpPr>
          <p:cNvPr id="25" name="组合 24"/>
          <p:cNvGrpSpPr/>
          <p:nvPr/>
        </p:nvGrpSpPr>
        <p:grpSpPr>
          <a:xfrm>
            <a:off x="536575" y="4859365"/>
            <a:ext cx="579307" cy="626655"/>
            <a:chOff x="6242320" y="1105727"/>
            <a:chExt cx="579005" cy="626656"/>
          </a:xfrm>
        </p:grpSpPr>
        <p:sp>
          <p:nvSpPr>
            <p:cNvPr id="26" name="TextBox 6"/>
            <p:cNvSpPr txBox="1"/>
            <p:nvPr/>
          </p:nvSpPr>
          <p:spPr>
            <a:xfrm>
              <a:off x="6327224" y="1105727"/>
              <a:ext cx="448425" cy="492443"/>
            </a:xfrm>
            <a:prstGeom prst="rect">
              <a:avLst/>
            </a:prstGeom>
            <a:noFill/>
            <a:ln>
              <a:noFill/>
            </a:ln>
          </p:spPr>
          <p:txBody>
            <a:bodyPr vert="horz" wrap="square" lIns="0" tIns="0" rIns="0" bIns="0" rtlCol="0" anchor="ctr">
              <a:spAutoFit/>
            </a:bodyPr>
            <a:lstStyle/>
            <a:p>
              <a:pPr algn="l"/>
              <a:r>
                <a:rPr lang="en-US" altLang="zh-CN" sz="3200" dirty="0">
                  <a:solidFill>
                    <a:srgbClr val="002060"/>
                  </a:solidFill>
                  <a:latin typeface="Impact" panose="020B0806030902050204" pitchFamily="34" charset="0"/>
                  <a:ea typeface="微软雅黑" panose="020B0503020204020204" pitchFamily="34" charset="-122"/>
                </a:rPr>
                <a:t>04</a:t>
              </a:r>
              <a:endParaRPr lang="zh-CN" altLang="en-US" sz="3200" dirty="0">
                <a:solidFill>
                  <a:srgbClr val="002060"/>
                </a:solidFill>
                <a:latin typeface="微软雅黑" panose="020B0503020204020204" pitchFamily="34" charset="-122"/>
                <a:ea typeface="微软雅黑" panose="020B0503020204020204" pitchFamily="34" charset="-122"/>
              </a:endParaRPr>
            </a:p>
          </p:txBody>
        </p:sp>
        <p:sp>
          <p:nvSpPr>
            <p:cNvPr id="27" name="文本框 22"/>
            <p:cNvSpPr txBox="1"/>
            <p:nvPr/>
          </p:nvSpPr>
          <p:spPr>
            <a:xfrm>
              <a:off x="6242320" y="1516939"/>
              <a:ext cx="579005" cy="215444"/>
            </a:xfrm>
            <a:prstGeom prst="rect">
              <a:avLst/>
            </a:prstGeom>
            <a:noFill/>
          </p:spPr>
          <p:txBody>
            <a:bodyPr wrap="none" rtlCol="0">
              <a:spAutoFit/>
            </a:bodyPr>
            <a:lstStyle/>
            <a:p>
              <a:r>
                <a:rPr lang="en-US" altLang="zh-CN" sz="800" b="1" dirty="0">
                  <a:solidFill>
                    <a:srgbClr val="818181"/>
                  </a:solidFill>
                  <a:latin typeface="Leelawadee" panose="020B0502040204020203" pitchFamily="34" charset="-34"/>
                  <a:cs typeface="Leelawadee" panose="020B0502040204020203" pitchFamily="34" charset="-34"/>
                </a:rPr>
                <a:t>OPTION</a:t>
              </a:r>
              <a:endParaRPr lang="zh-CN" altLang="en-US" sz="800" b="1" dirty="0">
                <a:solidFill>
                  <a:srgbClr val="818181"/>
                </a:solidFill>
                <a:latin typeface="Leelawadee" panose="020B0502040204020203" pitchFamily="34" charset="-34"/>
                <a:cs typeface="Leelawadee" panose="020B0502040204020203" pitchFamily="34" charset="-34"/>
              </a:endParaRPr>
            </a:p>
          </p:txBody>
        </p:sp>
      </p:grpSp>
      <p:sp>
        <p:nvSpPr>
          <p:cNvPr id="28" name="TextBox 27"/>
          <p:cNvSpPr txBox="1"/>
          <p:nvPr/>
        </p:nvSpPr>
        <p:spPr>
          <a:xfrm>
            <a:off x="3127375" y="5025801"/>
            <a:ext cx="6172200" cy="400110"/>
          </a:xfrm>
          <a:prstGeom prst="rect">
            <a:avLst/>
          </a:prstGeom>
          <a:noFill/>
        </p:spPr>
        <p:txBody>
          <a:bodyPr wrap="square" rtlCol="0">
            <a:spAutoFit/>
          </a:bodyPr>
          <a:lstStyle/>
          <a:p>
            <a:r>
              <a:rPr lang="zh-CN" altLang="zh-CN" sz="2000" b="1" dirty="0"/>
              <a:t>评估和决策阶段</a:t>
            </a:r>
            <a:endParaRPr lang="zh-CN" altLang="en-US" sz="2000" b="1" dirty="0"/>
          </a:p>
        </p:txBody>
      </p:sp>
      <p:sp>
        <p:nvSpPr>
          <p:cNvPr id="30" name="矩形 29"/>
          <p:cNvSpPr/>
          <p:nvPr/>
        </p:nvSpPr>
        <p:spPr>
          <a:xfrm>
            <a:off x="622112" y="5553460"/>
            <a:ext cx="7991663" cy="86134"/>
          </a:xfrm>
          <a:prstGeom prst="rect">
            <a:avLst/>
          </a:prstGeom>
          <a:solidFill>
            <a:schemeClr val="tx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CC43A"/>
              </a:solidFill>
            </a:endParaRPr>
          </a:p>
        </p:txBody>
      </p:sp>
      <p:sp>
        <p:nvSpPr>
          <p:cNvPr id="3" name="矩形 2"/>
          <p:cNvSpPr/>
          <p:nvPr/>
        </p:nvSpPr>
        <p:spPr>
          <a:xfrm>
            <a:off x="937546" y="1143794"/>
            <a:ext cx="2988319" cy="461665"/>
          </a:xfrm>
          <a:prstGeom prst="rect">
            <a:avLst/>
          </a:prstGeom>
        </p:spPr>
        <p:txBody>
          <a:bodyPr wrap="none">
            <a:spAutoFit/>
          </a:bodyPr>
          <a:lstStyle/>
          <a:p>
            <a:r>
              <a:rPr lang="en-US" altLang="zh-CN" dirty="0"/>
              <a:t>2. </a:t>
            </a:r>
            <a:r>
              <a:rPr lang="zh-CN" altLang="zh-CN" dirty="0"/>
              <a:t>可行性研究的阶段</a:t>
            </a:r>
            <a:endParaRPr lang="zh-CN" altLang="en-US" dirty="0"/>
          </a:p>
        </p:txBody>
      </p:sp>
      <p:sp>
        <p:nvSpPr>
          <p:cNvPr id="5" name="灯片编号占位符 4">
            <a:extLst>
              <a:ext uri="{FF2B5EF4-FFF2-40B4-BE49-F238E27FC236}">
                <a16:creationId xmlns:a16="http://schemas.microsoft.com/office/drawing/2014/main" id="{E2023A0B-AF87-4962-A058-3A9F4C9D513F}"/>
              </a:ext>
            </a:extLst>
          </p:cNvPr>
          <p:cNvSpPr>
            <a:spLocks noGrp="1"/>
          </p:cNvSpPr>
          <p:nvPr>
            <p:ph type="sldNum" sz="quarter" idx="12"/>
          </p:nvPr>
        </p:nvSpPr>
        <p:spPr/>
        <p:txBody>
          <a:bodyPr/>
          <a:lstStyle/>
          <a:p>
            <a:fld id="{B6F15528-21DE-4FAA-801E-634DDDAF4B2B}" type="slidenum">
              <a:rPr lang="en-US" smtClean="0"/>
              <a:t>84</a:t>
            </a:fld>
            <a:endParaRPr 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4699" y="352424"/>
            <a:ext cx="6086475" cy="429419"/>
          </a:xfrm>
        </p:spPr>
        <p:txBody>
          <a:bodyPr/>
          <a:lstStyle/>
          <a:p>
            <a:pPr marL="0" indent="0"/>
            <a:r>
              <a:rPr lang="en-US" altLang="zh-CN" b="1" dirty="0"/>
              <a:t>2.1.3  </a:t>
            </a:r>
            <a:r>
              <a:rPr lang="zh-CN" altLang="zh-CN" b="1" dirty="0"/>
              <a:t>项目可行性研究</a:t>
            </a:r>
            <a:endParaRPr lang="zh-CN" altLang="en-US" dirty="0"/>
          </a:p>
        </p:txBody>
      </p:sp>
      <p:sp>
        <p:nvSpPr>
          <p:cNvPr id="41" name="矩形 40"/>
          <p:cNvSpPr/>
          <p:nvPr/>
        </p:nvSpPr>
        <p:spPr>
          <a:xfrm>
            <a:off x="-28575" y="838994"/>
            <a:ext cx="2241550" cy="602059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内容占位符 3"/>
          <p:cNvSpPr>
            <a:spLocks noGrp="1"/>
          </p:cNvSpPr>
          <p:nvPr>
            <p:ph idx="4294967295"/>
          </p:nvPr>
        </p:nvSpPr>
        <p:spPr>
          <a:xfrm>
            <a:off x="272788" y="1067594"/>
            <a:ext cx="1787787" cy="3886200"/>
          </a:xfrm>
          <a:prstGeom prst="rect">
            <a:avLst/>
          </a:prstGeom>
        </p:spPr>
        <p:txBody>
          <a:bodyPr>
            <a:noAutofit/>
          </a:bodyPr>
          <a:lstStyle/>
          <a:p>
            <a:pPr marL="0" indent="0">
              <a:lnSpc>
                <a:spcPct val="170000"/>
              </a:lnSpc>
              <a:spcBef>
                <a:spcPct val="10000"/>
              </a:spcBef>
              <a:buNone/>
            </a:pPr>
            <a:r>
              <a:rPr lang="en-US" altLang="zh-CN" sz="1800" dirty="0"/>
              <a:t>       </a:t>
            </a:r>
            <a:r>
              <a:rPr lang="zh-CN" altLang="zh-CN" sz="1800" dirty="0"/>
              <a:t>可行性研究的基本流程可以概况为：签订委托协议，组建工作小组，制定工作方案，市场调查与预测，可行性方案研制与优化，项目评价和编写可行性研究报告</a:t>
            </a:r>
            <a:r>
              <a:rPr lang="zh-CN" altLang="en-US" sz="1800" dirty="0"/>
              <a:t>。</a:t>
            </a:r>
          </a:p>
        </p:txBody>
      </p:sp>
      <p:pic>
        <p:nvPicPr>
          <p:cNvPr id="430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5376" y="5868194"/>
            <a:ext cx="9829800" cy="950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 name="对象 3"/>
          <p:cNvGraphicFramePr>
            <a:graphicFrameLocks noChangeAspect="1"/>
          </p:cNvGraphicFramePr>
          <p:nvPr/>
        </p:nvGraphicFramePr>
        <p:xfrm>
          <a:off x="2482507" y="2041552"/>
          <a:ext cx="9595538" cy="3293242"/>
        </p:xfrm>
        <a:graphic>
          <a:graphicData uri="http://schemas.openxmlformats.org/presentationml/2006/ole">
            <mc:AlternateContent xmlns:mc="http://schemas.openxmlformats.org/markup-compatibility/2006">
              <mc:Choice xmlns:v="urn:schemas-microsoft-com:vml" Requires="v">
                <p:oleObj spid="_x0000_s11791" name="Visio" r:id="rId4" imgW="3983355" imgH="1371600" progId="Visio.Drawing.11">
                  <p:embed/>
                </p:oleObj>
              </mc:Choice>
              <mc:Fallback>
                <p:oleObj name="Visio" r:id="rId4" imgW="3983355" imgH="137160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2507" y="2041552"/>
                        <a:ext cx="9595538" cy="3293242"/>
                      </a:xfrm>
                      <a:prstGeom prst="rect">
                        <a:avLst/>
                      </a:prstGeom>
                      <a:noFill/>
                    </p:spPr>
                  </p:pic>
                </p:oleObj>
              </mc:Fallback>
            </mc:AlternateContent>
          </a:graphicData>
        </a:graphic>
      </p:graphicFrame>
      <p:sp>
        <p:nvSpPr>
          <p:cNvPr id="5" name="矩形 4"/>
          <p:cNvSpPr/>
          <p:nvPr/>
        </p:nvSpPr>
        <p:spPr>
          <a:xfrm>
            <a:off x="5489575" y="5334794"/>
            <a:ext cx="3432350" cy="400110"/>
          </a:xfrm>
          <a:prstGeom prst="rect">
            <a:avLst/>
          </a:prstGeom>
        </p:spPr>
        <p:txBody>
          <a:bodyPr wrap="none">
            <a:spAutoFit/>
          </a:bodyPr>
          <a:lstStyle/>
          <a:p>
            <a:r>
              <a:rPr lang="zh-CN" altLang="zh-CN" sz="2000" dirty="0"/>
              <a:t>图</a:t>
            </a:r>
            <a:r>
              <a:rPr lang="en-US" altLang="zh-CN" sz="2000" dirty="0"/>
              <a:t>2-3 </a:t>
            </a:r>
            <a:r>
              <a:rPr lang="zh-CN" altLang="zh-CN" sz="2000" dirty="0"/>
              <a:t>可行性研究的工作流程</a:t>
            </a:r>
            <a:endParaRPr lang="zh-CN" altLang="en-US" sz="2000" dirty="0"/>
          </a:p>
        </p:txBody>
      </p:sp>
      <p:sp>
        <p:nvSpPr>
          <p:cNvPr id="6" name="TextBox 5"/>
          <p:cNvSpPr txBox="1"/>
          <p:nvPr/>
        </p:nvSpPr>
        <p:spPr>
          <a:xfrm>
            <a:off x="5187950" y="1030288"/>
            <a:ext cx="3581400" cy="461665"/>
          </a:xfrm>
          <a:prstGeom prst="rect">
            <a:avLst/>
          </a:prstGeom>
          <a:noFill/>
        </p:spPr>
        <p:txBody>
          <a:bodyPr wrap="square" rtlCol="0">
            <a:spAutoFit/>
          </a:bodyPr>
          <a:lstStyle/>
          <a:p>
            <a:r>
              <a:rPr lang="en-US" altLang="zh-CN" dirty="0"/>
              <a:t>3. </a:t>
            </a:r>
            <a:r>
              <a:rPr lang="zh-CN" altLang="en-US" dirty="0"/>
              <a:t>可行性研究的工作流程</a:t>
            </a:r>
          </a:p>
        </p:txBody>
      </p:sp>
      <p:sp>
        <p:nvSpPr>
          <p:cNvPr id="8" name="灯片编号占位符 7">
            <a:extLst>
              <a:ext uri="{FF2B5EF4-FFF2-40B4-BE49-F238E27FC236}">
                <a16:creationId xmlns:a16="http://schemas.microsoft.com/office/drawing/2014/main" id="{E715436A-AFF5-4C4D-B5F0-2E1BCCCF2D5F}"/>
              </a:ext>
            </a:extLst>
          </p:cNvPr>
          <p:cNvSpPr>
            <a:spLocks noGrp="1"/>
          </p:cNvSpPr>
          <p:nvPr>
            <p:ph type="sldNum" sz="quarter" idx="12"/>
          </p:nvPr>
        </p:nvSpPr>
        <p:spPr/>
        <p:txBody>
          <a:bodyPr/>
          <a:lstStyle/>
          <a:p>
            <a:fld id="{B6F15528-21DE-4FAA-801E-634DDDAF4B2B}" type="slidenum">
              <a:rPr lang="en-US" smtClean="0"/>
              <a:t>85</a:t>
            </a:fld>
            <a:endParaRPr lang="en-US" dirty="0"/>
          </a:p>
        </p:txBody>
      </p:sp>
      <p:sp>
        <p:nvSpPr>
          <p:cNvPr id="12" name="灯片编号占位符 8">
            <a:extLst>
              <a:ext uri="{FF2B5EF4-FFF2-40B4-BE49-F238E27FC236}">
                <a16:creationId xmlns:a16="http://schemas.microsoft.com/office/drawing/2014/main" id="{5CDE2637-3C10-48B3-8D72-C82FB6DBC8A7}"/>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85</a:t>
            </a:fld>
            <a:endParaRPr kumimoji="0" lang="en-US" altLang="zh-CN" sz="1800">
              <a:latin typeface="Times New Roman" panose="02020603050405020304" pitchFamily="18"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marL="0" indent="0"/>
            <a:r>
              <a:rPr lang="en-US" altLang="zh-CN" b="1" dirty="0"/>
              <a:t>2.1.3  </a:t>
            </a:r>
            <a:r>
              <a:rPr lang="zh-CN" altLang="zh-CN" b="1" dirty="0"/>
              <a:t>项目可行性研究</a:t>
            </a:r>
            <a:endParaRPr lang="zh-CN" altLang="en-US" dirty="0"/>
          </a:p>
        </p:txBody>
      </p:sp>
      <p:sp>
        <p:nvSpPr>
          <p:cNvPr id="2" name="矩形 1"/>
          <p:cNvSpPr/>
          <p:nvPr/>
        </p:nvSpPr>
        <p:spPr>
          <a:xfrm>
            <a:off x="2212975" y="1448594"/>
            <a:ext cx="8610600" cy="5078313"/>
          </a:xfrm>
          <a:prstGeom prst="rect">
            <a:avLst/>
          </a:prstGeom>
        </p:spPr>
        <p:txBody>
          <a:bodyPr wrap="square">
            <a:spAutoFit/>
          </a:bodyPr>
          <a:lstStyle/>
          <a:p>
            <a:pPr lvl="0">
              <a:lnSpc>
                <a:spcPct val="150000"/>
              </a:lnSpc>
            </a:pPr>
            <a:r>
              <a:rPr lang="en-US" altLang="zh-CN" b="1" dirty="0"/>
              <a:t>(1) </a:t>
            </a:r>
            <a:r>
              <a:rPr lang="zh-CN" altLang="zh-CN" b="1" dirty="0"/>
              <a:t>可行性研究报告的作用：</a:t>
            </a:r>
          </a:p>
          <a:p>
            <a:pPr marL="457200" lvl="0" indent="-457200">
              <a:lnSpc>
                <a:spcPct val="150000"/>
              </a:lnSpc>
              <a:buFont typeface="+mj-ea"/>
              <a:buAutoNum type="circleNumDbPlain"/>
            </a:pPr>
            <a:r>
              <a:rPr lang="zh-CN" altLang="zh-CN" dirty="0"/>
              <a:t>作为经济主体投资决策的主要依据</a:t>
            </a:r>
          </a:p>
          <a:p>
            <a:pPr marL="457200" lvl="0" indent="-457200">
              <a:lnSpc>
                <a:spcPct val="150000"/>
              </a:lnSpc>
              <a:buFont typeface="+mj-ea"/>
              <a:buAutoNum type="circleNumDbPlain"/>
            </a:pPr>
            <a:r>
              <a:rPr lang="zh-CN" altLang="zh-CN" dirty="0"/>
              <a:t>作为筹资和向银行申请贷款的依据</a:t>
            </a:r>
          </a:p>
          <a:p>
            <a:pPr marL="457200" lvl="0" indent="-457200">
              <a:lnSpc>
                <a:spcPct val="150000"/>
              </a:lnSpc>
              <a:buFont typeface="+mj-ea"/>
              <a:buAutoNum type="circleNumDbPlain"/>
            </a:pPr>
            <a:r>
              <a:rPr lang="zh-CN" altLang="zh-CN" dirty="0"/>
              <a:t>作为从国外引进技术、设备以及与国外厂商谈判签约的依据</a:t>
            </a:r>
          </a:p>
          <a:p>
            <a:pPr marL="457200" lvl="0" indent="-457200">
              <a:lnSpc>
                <a:spcPct val="150000"/>
              </a:lnSpc>
              <a:buFont typeface="+mj-ea"/>
              <a:buAutoNum type="circleNumDbPlain"/>
            </a:pPr>
            <a:r>
              <a:rPr lang="zh-CN" altLang="zh-CN" dirty="0"/>
              <a:t>作为与项目协作单位（如项目分包）签订经济合同的依据</a:t>
            </a:r>
          </a:p>
          <a:p>
            <a:pPr marL="457200" lvl="0" indent="-457200">
              <a:lnSpc>
                <a:spcPct val="150000"/>
              </a:lnSpc>
              <a:buFont typeface="+mj-ea"/>
              <a:buAutoNum type="circleNumDbPlain"/>
            </a:pPr>
            <a:r>
              <a:rPr lang="zh-CN" altLang="zh-CN" dirty="0"/>
              <a:t>作为向当地政府、相关部</a:t>
            </a:r>
            <a:r>
              <a:rPr lang="zh-CN" altLang="en-US" dirty="0"/>
              <a:t>门</a:t>
            </a:r>
            <a:r>
              <a:rPr lang="zh-CN" altLang="zh-CN" dirty="0"/>
              <a:t>申请有关建设许可文件的依据</a:t>
            </a:r>
          </a:p>
          <a:p>
            <a:pPr marL="457200" lvl="0" indent="-457200">
              <a:lnSpc>
                <a:spcPct val="150000"/>
              </a:lnSpc>
              <a:buFont typeface="+mj-ea"/>
              <a:buAutoNum type="circleNumDbPlain"/>
            </a:pPr>
            <a:r>
              <a:rPr lang="zh-CN" altLang="zh-CN" dirty="0"/>
              <a:t>作为该项目基础设施建设的基础资料</a:t>
            </a:r>
          </a:p>
          <a:p>
            <a:pPr marL="457200" lvl="0" indent="-457200">
              <a:lnSpc>
                <a:spcPct val="150000"/>
              </a:lnSpc>
              <a:buFont typeface="+mj-ea"/>
              <a:buAutoNum type="circleNumDbPlain"/>
            </a:pPr>
            <a:r>
              <a:rPr lang="zh-CN" altLang="zh-CN" dirty="0"/>
              <a:t>作为项目有关生产组织工作、职工培训等的依据</a:t>
            </a:r>
          </a:p>
          <a:p>
            <a:pPr marL="457200" indent="-457200">
              <a:lnSpc>
                <a:spcPct val="150000"/>
              </a:lnSpc>
              <a:buFont typeface="+mj-ea"/>
              <a:buAutoNum type="circleNumDbPlain"/>
            </a:pPr>
            <a:r>
              <a:rPr lang="zh-CN" altLang="zh-CN" dirty="0"/>
              <a:t>作为对项目考核以及项目后评价的依据</a:t>
            </a:r>
            <a:endParaRPr lang="zh-CN" altLang="en-US" dirty="0"/>
          </a:p>
        </p:txBody>
      </p:sp>
      <p:cxnSp>
        <p:nvCxnSpPr>
          <p:cNvPr id="425" name="直接连接符 424"/>
          <p:cNvCxnSpPr/>
          <p:nvPr/>
        </p:nvCxnSpPr>
        <p:spPr>
          <a:xfrm>
            <a:off x="-59034" y="6401594"/>
            <a:ext cx="12191999" cy="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426" name="内容占位符 3"/>
          <p:cNvSpPr txBox="1"/>
          <p:nvPr/>
        </p:nvSpPr>
        <p:spPr>
          <a:xfrm>
            <a:off x="11356975" y="5770222"/>
            <a:ext cx="775990" cy="631371"/>
          </a:xfrm>
          <a:prstGeom prst="rect">
            <a:avLst/>
          </a:prstGeom>
          <a:solidFill>
            <a:schemeClr val="accent2"/>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427" name="内容占位符 3"/>
          <p:cNvSpPr txBox="1"/>
          <p:nvPr/>
        </p:nvSpPr>
        <p:spPr>
          <a:xfrm>
            <a:off x="10732861" y="5770223"/>
            <a:ext cx="471714" cy="631371"/>
          </a:xfrm>
          <a:prstGeom prst="rect">
            <a:avLst/>
          </a:prstGeom>
          <a:solidFill>
            <a:schemeClr val="accent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428" name="内容占位符 3"/>
          <p:cNvSpPr txBox="1"/>
          <p:nvPr/>
        </p:nvSpPr>
        <p:spPr>
          <a:xfrm>
            <a:off x="10333718" y="5770223"/>
            <a:ext cx="261257" cy="631371"/>
          </a:xfrm>
          <a:prstGeom prst="rect">
            <a:avLst/>
          </a:prstGeom>
          <a:solidFill>
            <a:schemeClr val="accent6"/>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4" name="TextBox 3"/>
          <p:cNvSpPr txBox="1"/>
          <p:nvPr/>
        </p:nvSpPr>
        <p:spPr>
          <a:xfrm>
            <a:off x="841375" y="1067594"/>
            <a:ext cx="3733800" cy="461665"/>
          </a:xfrm>
          <a:prstGeom prst="rect">
            <a:avLst/>
          </a:prstGeom>
          <a:noFill/>
        </p:spPr>
        <p:txBody>
          <a:bodyPr wrap="square" rtlCol="0">
            <a:spAutoFit/>
          </a:bodyPr>
          <a:lstStyle/>
          <a:p>
            <a:r>
              <a:rPr lang="en-US" altLang="zh-CN" b="1" dirty="0"/>
              <a:t>4. </a:t>
            </a:r>
            <a:r>
              <a:rPr lang="zh-CN" altLang="en-US" b="1" dirty="0"/>
              <a:t>可行性研究报告</a:t>
            </a:r>
          </a:p>
        </p:txBody>
      </p:sp>
      <p:sp>
        <p:nvSpPr>
          <p:cNvPr id="6" name="灯片编号占位符 5">
            <a:extLst>
              <a:ext uri="{FF2B5EF4-FFF2-40B4-BE49-F238E27FC236}">
                <a16:creationId xmlns:a16="http://schemas.microsoft.com/office/drawing/2014/main" id="{73F30233-A145-4B61-A1EE-FA37E0CB1CA0}"/>
              </a:ext>
            </a:extLst>
          </p:cNvPr>
          <p:cNvSpPr>
            <a:spLocks noGrp="1"/>
          </p:cNvSpPr>
          <p:nvPr>
            <p:ph type="sldNum" sz="quarter" idx="12"/>
          </p:nvPr>
        </p:nvSpPr>
        <p:spPr/>
        <p:txBody>
          <a:bodyPr/>
          <a:lstStyle/>
          <a:p>
            <a:fld id="{B6F15528-21DE-4FAA-801E-634DDDAF4B2B}" type="slidenum">
              <a:rPr lang="en-US" smtClean="0"/>
              <a:t>86</a:t>
            </a:fld>
            <a:endParaRPr lang="en-US" dirty="0"/>
          </a:p>
        </p:txBody>
      </p:sp>
      <p:sp>
        <p:nvSpPr>
          <p:cNvPr id="11" name="灯片编号占位符 8">
            <a:extLst>
              <a:ext uri="{FF2B5EF4-FFF2-40B4-BE49-F238E27FC236}">
                <a16:creationId xmlns:a16="http://schemas.microsoft.com/office/drawing/2014/main" id="{3F54AD8D-D40B-4772-A914-6CF66EA8AADC}"/>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86</a:t>
            </a:fld>
            <a:endParaRPr kumimoji="0" lang="en-US" altLang="zh-CN" sz="1800">
              <a:latin typeface="Times New Roman" panose="02020603050405020304" pitchFamily="18"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74699" y="352424"/>
            <a:ext cx="6238875" cy="429419"/>
          </a:xfrm>
        </p:spPr>
        <p:txBody>
          <a:bodyPr/>
          <a:lstStyle/>
          <a:p>
            <a:r>
              <a:rPr lang="en-US" altLang="zh-CN" b="1" dirty="0"/>
              <a:t>2.1.3  </a:t>
            </a:r>
            <a:r>
              <a:rPr lang="zh-CN" altLang="zh-CN" b="1" dirty="0"/>
              <a:t>项目可行性研究</a:t>
            </a:r>
            <a:endParaRPr lang="zh-CN" altLang="en-US" dirty="0"/>
          </a:p>
        </p:txBody>
      </p:sp>
      <p:cxnSp>
        <p:nvCxnSpPr>
          <p:cNvPr id="16" name="直接连接符 15"/>
          <p:cNvCxnSpPr/>
          <p:nvPr/>
        </p:nvCxnSpPr>
        <p:spPr>
          <a:xfrm flipH="1">
            <a:off x="1146176" y="1143794"/>
            <a:ext cx="6099" cy="5715794"/>
          </a:xfrm>
          <a:prstGeom prst="line">
            <a:avLst/>
          </a:prstGeom>
          <a:noFill/>
          <a:ln w="38100" cap="flat" cmpd="sng" algn="ctr">
            <a:solidFill>
              <a:srgbClr val="FF0000"/>
            </a:solidFill>
            <a:prstDash val="solid"/>
            <a:miter lim="800000"/>
          </a:ln>
          <a:effectLst/>
        </p:spPr>
      </p:cxnSp>
      <p:sp>
        <p:nvSpPr>
          <p:cNvPr id="28" name="内容占位符 4"/>
          <p:cNvSpPr txBox="1"/>
          <p:nvPr/>
        </p:nvSpPr>
        <p:spPr>
          <a:xfrm>
            <a:off x="-10737" y="1936275"/>
            <a:ext cx="12209087" cy="45719"/>
          </a:xfrm>
          <a:prstGeom prst="rect">
            <a:avLst/>
          </a:prstGeom>
          <a:solidFill>
            <a:schemeClr val="accent5"/>
          </a:solidFill>
          <a:ln>
            <a:noFill/>
          </a:ln>
        </p:spPr>
        <p:txBody>
          <a:bodyPr>
            <a:normAutofit fontScale="25000" lnSpcReduction="20000"/>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None/>
            </a:pPr>
            <a:endParaRPr lang="zh-CN" altLang="en-US" b="1" dirty="0">
              <a:solidFill>
                <a:schemeClr val="bg1"/>
              </a:solidFill>
            </a:endParaRPr>
          </a:p>
        </p:txBody>
      </p:sp>
      <p:cxnSp>
        <p:nvCxnSpPr>
          <p:cNvPr id="35" name="直接连接符 34"/>
          <p:cNvCxnSpPr/>
          <p:nvPr/>
        </p:nvCxnSpPr>
        <p:spPr>
          <a:xfrm>
            <a:off x="11045151" y="1143794"/>
            <a:ext cx="7025" cy="5687901"/>
          </a:xfrm>
          <a:prstGeom prst="line">
            <a:avLst/>
          </a:prstGeom>
          <a:noFill/>
          <a:ln w="38100" cap="flat" cmpd="sng" algn="ctr">
            <a:solidFill>
              <a:srgbClr val="FF0000"/>
            </a:solidFill>
            <a:prstDash val="solid"/>
            <a:miter lim="800000"/>
          </a:ln>
          <a:effectLst/>
        </p:spPr>
      </p:cxnSp>
      <p:sp>
        <p:nvSpPr>
          <p:cNvPr id="36" name="Rectangle 3"/>
          <p:cNvSpPr txBox="1">
            <a:spLocks noChangeArrowheads="1"/>
          </p:cNvSpPr>
          <p:nvPr/>
        </p:nvSpPr>
        <p:spPr>
          <a:xfrm>
            <a:off x="1187129" y="1372393"/>
            <a:ext cx="9609177" cy="1800367"/>
          </a:xfrm>
          <a:prstGeom prst="rect">
            <a:avLst/>
          </a:prstGeom>
        </p:spPr>
        <p:txBody>
          <a:bodyPr vert="horz" lIns="121917" tIns="60958" rIns="121917" bIns="60958" rtlCol="0">
            <a:noAutofit/>
          </a:bodyPr>
          <a:lstStyle>
            <a:lvl1pPr marL="457200" indent="-457200" algn="l" defTabSz="1219835" rtl="0" eaLnBrk="1" latinLnBrk="0" hangingPunct="1">
              <a:lnSpc>
                <a:spcPct val="12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lvl="0" indent="0">
              <a:buNone/>
            </a:pPr>
            <a:r>
              <a:rPr lang="zh-CN" altLang="en-US" sz="2400" b="1" dirty="0">
                <a:solidFill>
                  <a:srgbClr val="002060"/>
                </a:solidFill>
              </a:rPr>
              <a:t>（</a:t>
            </a:r>
            <a:r>
              <a:rPr lang="en-US" altLang="zh-CN" sz="2400" b="1" dirty="0">
                <a:solidFill>
                  <a:srgbClr val="002060"/>
                </a:solidFill>
              </a:rPr>
              <a:t>2</a:t>
            </a:r>
            <a:r>
              <a:rPr lang="zh-CN" altLang="en-US" sz="2400" b="1" dirty="0">
                <a:solidFill>
                  <a:srgbClr val="002060"/>
                </a:solidFill>
              </a:rPr>
              <a:t>）</a:t>
            </a:r>
            <a:r>
              <a:rPr lang="zh-CN" altLang="zh-CN" sz="2400" b="1" dirty="0">
                <a:solidFill>
                  <a:srgbClr val="002060"/>
                </a:solidFill>
              </a:rPr>
              <a:t>项目可行性研究报告的编制要求：</a:t>
            </a:r>
            <a:endParaRPr lang="en-US" altLang="zh-CN" sz="2400" b="1" dirty="0">
              <a:solidFill>
                <a:srgbClr val="002060"/>
              </a:solidFill>
            </a:endParaRPr>
          </a:p>
          <a:p>
            <a:pPr marL="0" lvl="0" indent="0">
              <a:buNone/>
            </a:pPr>
            <a:endParaRPr lang="zh-CN" altLang="zh-CN" sz="900" b="1" dirty="0">
              <a:solidFill>
                <a:srgbClr val="002060"/>
              </a:solidFill>
            </a:endParaRPr>
          </a:p>
          <a:p>
            <a:pPr lvl="0"/>
            <a:r>
              <a:rPr lang="zh-CN" altLang="zh-CN" sz="2400" dirty="0"/>
              <a:t>要能充分反映项目可行性研究工作的成果，要求内容齐全，数据准确，结论明确，以满足决策者确定方案和项目决策的要求。</a:t>
            </a:r>
          </a:p>
          <a:p>
            <a:pPr lvl="0"/>
            <a:r>
              <a:rPr lang="zh-CN" altLang="zh-CN" sz="2400" dirty="0"/>
              <a:t>信息资料必须满足时效性、可靠性以及充足性的要求。</a:t>
            </a:r>
          </a:p>
          <a:p>
            <a:pPr lvl="0"/>
            <a:r>
              <a:rPr lang="zh-CN" altLang="zh-CN" sz="2400" dirty="0"/>
              <a:t>项目中选用的主要设备的规格、各项参数必须满足预定设备的要求。</a:t>
            </a:r>
          </a:p>
          <a:p>
            <a:pPr lvl="0"/>
            <a:r>
              <a:rPr lang="zh-CN" altLang="zh-CN" sz="2400" dirty="0"/>
              <a:t>可行性研究报告里的重大技术或者经济方案必须要有两个以上的方案进行优选。</a:t>
            </a:r>
          </a:p>
          <a:p>
            <a:r>
              <a:rPr lang="zh-CN" altLang="zh-CN" sz="2400" dirty="0"/>
              <a:t>报告里确定的主要工程技术数据，必须满足项目初步设计的要求。</a:t>
            </a:r>
            <a:endParaRPr lang="zh-CN" altLang="en-US" sz="2400" dirty="0"/>
          </a:p>
        </p:txBody>
      </p:sp>
      <p:sp>
        <p:nvSpPr>
          <p:cNvPr id="37" name="矩形 36"/>
          <p:cNvSpPr/>
          <p:nvPr/>
        </p:nvSpPr>
        <p:spPr>
          <a:xfrm>
            <a:off x="0" y="5791994"/>
            <a:ext cx="12209236" cy="106759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flipH="1">
            <a:off x="9601366" y="4837146"/>
            <a:ext cx="3229725" cy="1301644"/>
            <a:chOff x="-8805" y="5407865"/>
            <a:chExt cx="3213509" cy="1301644"/>
          </a:xfrm>
        </p:grpSpPr>
        <p:sp>
          <p:nvSpPr>
            <p:cNvPr id="39" name="矩形 38"/>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a:extLst>
              <a:ext uri="{FF2B5EF4-FFF2-40B4-BE49-F238E27FC236}">
                <a16:creationId xmlns:a16="http://schemas.microsoft.com/office/drawing/2014/main" id="{B8082382-5202-4D7E-AFBE-73CEB01DDC1F}"/>
              </a:ext>
            </a:extLst>
          </p:cNvPr>
          <p:cNvSpPr>
            <a:spLocks noGrp="1"/>
          </p:cNvSpPr>
          <p:nvPr>
            <p:ph type="sldNum" sz="quarter" idx="12"/>
          </p:nvPr>
        </p:nvSpPr>
        <p:spPr/>
        <p:txBody>
          <a:bodyPr/>
          <a:lstStyle/>
          <a:p>
            <a:fld id="{B6F15528-21DE-4FAA-801E-634DDDAF4B2B}" type="slidenum">
              <a:rPr lang="en-US" smtClean="0"/>
              <a:t>87</a:t>
            </a:fld>
            <a:endParaRPr lang="en-US" dirty="0"/>
          </a:p>
        </p:txBody>
      </p:sp>
      <p:sp>
        <p:nvSpPr>
          <p:cNvPr id="20" name="灯片编号占位符 8">
            <a:extLst>
              <a:ext uri="{FF2B5EF4-FFF2-40B4-BE49-F238E27FC236}">
                <a16:creationId xmlns:a16="http://schemas.microsoft.com/office/drawing/2014/main" id="{83BDF2ED-31E7-4269-9DAF-7CED47B17EE2}"/>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87</a:t>
            </a:fld>
            <a:endParaRPr kumimoji="0" lang="en-US" altLang="zh-CN" sz="1800">
              <a:latin typeface="Times New Roman" panose="02020603050405020304" pitchFamily="18" charset="0"/>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74699" y="352424"/>
            <a:ext cx="6238875" cy="429419"/>
          </a:xfrm>
        </p:spPr>
        <p:txBody>
          <a:bodyPr/>
          <a:lstStyle/>
          <a:p>
            <a:r>
              <a:rPr lang="en-US" altLang="zh-CN" b="1" dirty="0"/>
              <a:t>2.1.3  </a:t>
            </a:r>
            <a:r>
              <a:rPr lang="zh-CN" altLang="zh-CN" b="1" dirty="0"/>
              <a:t>项目可行性研究</a:t>
            </a:r>
            <a:endParaRPr lang="zh-CN" altLang="en-US" dirty="0"/>
          </a:p>
        </p:txBody>
      </p:sp>
      <p:cxnSp>
        <p:nvCxnSpPr>
          <p:cNvPr id="16" name="直接连接符 15"/>
          <p:cNvCxnSpPr/>
          <p:nvPr/>
        </p:nvCxnSpPr>
        <p:spPr>
          <a:xfrm>
            <a:off x="1146175" y="838994"/>
            <a:ext cx="1" cy="6020594"/>
          </a:xfrm>
          <a:prstGeom prst="line">
            <a:avLst/>
          </a:prstGeom>
          <a:noFill/>
          <a:ln w="38100" cap="flat" cmpd="sng" algn="ctr">
            <a:solidFill>
              <a:schemeClr val="bg1">
                <a:lumMod val="50000"/>
              </a:schemeClr>
            </a:solidFill>
            <a:prstDash val="solid"/>
            <a:miter lim="800000"/>
          </a:ln>
          <a:effectLst/>
        </p:spPr>
      </p:cxnSp>
      <p:sp>
        <p:nvSpPr>
          <p:cNvPr id="28" name="内容占位符 4"/>
          <p:cNvSpPr txBox="1"/>
          <p:nvPr/>
        </p:nvSpPr>
        <p:spPr>
          <a:xfrm>
            <a:off x="149" y="1936275"/>
            <a:ext cx="12209087" cy="45719"/>
          </a:xfrm>
          <a:prstGeom prst="rect">
            <a:avLst/>
          </a:prstGeom>
          <a:solidFill>
            <a:srgbClr val="74B836"/>
          </a:solidFill>
        </p:spPr>
        <p:txBody>
          <a:bodyPr>
            <a:normAutofit fontScale="25000" lnSpcReduction="20000"/>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None/>
            </a:pPr>
            <a:endParaRPr lang="zh-CN" altLang="en-US" b="1" dirty="0">
              <a:solidFill>
                <a:schemeClr val="bg1"/>
              </a:solidFill>
            </a:endParaRPr>
          </a:p>
        </p:txBody>
      </p:sp>
      <p:cxnSp>
        <p:nvCxnSpPr>
          <p:cNvPr id="35" name="直接连接符 34"/>
          <p:cNvCxnSpPr/>
          <p:nvPr/>
        </p:nvCxnSpPr>
        <p:spPr>
          <a:xfrm>
            <a:off x="11052175" y="811101"/>
            <a:ext cx="1" cy="6020594"/>
          </a:xfrm>
          <a:prstGeom prst="line">
            <a:avLst/>
          </a:prstGeom>
          <a:noFill/>
          <a:ln w="38100" cap="flat" cmpd="sng" algn="ctr">
            <a:solidFill>
              <a:schemeClr val="bg1">
                <a:lumMod val="50000"/>
              </a:schemeClr>
            </a:solidFill>
            <a:prstDash val="solid"/>
            <a:miter lim="800000"/>
          </a:ln>
          <a:effectLst/>
        </p:spPr>
      </p:cxnSp>
      <mc:AlternateContent xmlns:mc="http://schemas.openxmlformats.org/markup-compatibility/2006" xmlns:a14="http://schemas.microsoft.com/office/drawing/2010/main">
        <mc:Choice Requires="a14">
          <p:sp>
            <p:nvSpPr>
              <p:cNvPr id="36" name="Rectangle 3"/>
              <p:cNvSpPr txBox="1">
                <a:spLocks noChangeArrowheads="1"/>
              </p:cNvSpPr>
              <p:nvPr/>
            </p:nvSpPr>
            <p:spPr>
              <a:xfrm>
                <a:off x="1442998" y="1219994"/>
                <a:ext cx="9609177" cy="2057400"/>
              </a:xfrm>
              <a:prstGeom prst="rect">
                <a:avLst/>
              </a:prstGeom>
            </p:spPr>
            <p:txBody>
              <a:bodyPr vert="horz" lIns="121917" tIns="60958" rIns="121917" bIns="60958" rtlCol="0">
                <a:noAutofit/>
              </a:bodyPr>
              <a:lstStyle>
                <a:lvl1pPr marL="457200" indent="-457200" algn="l" defTabSz="1219835" rtl="0" eaLnBrk="1" latinLnBrk="0" hangingPunct="1">
                  <a:lnSpc>
                    <a:spcPct val="12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None/>
                </a:pPr>
                <a:r>
                  <a:rPr lang="zh-CN" altLang="zh-CN" sz="2400" b="1" dirty="0">
                    <a:solidFill>
                      <a:srgbClr val="002060"/>
                    </a:solidFill>
                  </a:rPr>
                  <a:t>项目可行性研究报告的编制要求：</a:t>
                </a:r>
                <a:endParaRPr lang="en-US" altLang="zh-CN" sz="2400" b="1" dirty="0">
                  <a:solidFill>
                    <a:srgbClr val="002060"/>
                  </a:solidFill>
                </a:endParaRPr>
              </a:p>
              <a:p>
                <a:pPr lvl="0"/>
                <a:endParaRPr lang="en-US" altLang="zh-CN" sz="2400" b="1" dirty="0"/>
              </a:p>
              <a:p>
                <a:pPr lvl="0"/>
                <a:r>
                  <a:rPr lang="zh-CN" altLang="zh-CN" sz="2400" b="1" dirty="0"/>
                  <a:t>对建设性投资与生产成本必须进行分项详细的估算，其误差控制在</a:t>
                </a:r>
                <a14:m>
                  <m:oMath xmlns:m="http://schemas.openxmlformats.org/officeDocument/2006/math">
                    <m:r>
                      <a:rPr lang="en-US" altLang="zh-CN" sz="2400" b="1">
                        <a:latin typeface="Cambria Math" panose="02040503050406030204"/>
                      </a:rPr>
                      <m:t>±</m:t>
                    </m:r>
                    <m:r>
                      <a:rPr lang="en-US" altLang="zh-CN" sz="2400" b="1" i="1">
                        <a:latin typeface="Cambria Math" panose="02040503050406030204"/>
                      </a:rPr>
                      <m:t>𝟏𝟎</m:t>
                    </m:r>
                    <m:r>
                      <a:rPr lang="en-US" altLang="zh-CN" sz="2400" b="1">
                        <a:latin typeface="Cambria Math" panose="02040503050406030204"/>
                      </a:rPr>
                      <m:t>%</m:t>
                    </m:r>
                  </m:oMath>
                </a14:m>
                <a:r>
                  <a:rPr lang="zh-CN" altLang="zh-CN" sz="2400" b="1" dirty="0"/>
                  <a:t>以内。</a:t>
                </a:r>
              </a:p>
              <a:p>
                <a:pPr lvl="0"/>
                <a:r>
                  <a:rPr lang="zh-CN" altLang="zh-CN" sz="2400" b="1" dirty="0"/>
                  <a:t>报告中所构造的融资筹资方案，必须满足金融部门信贷决策的要求。</a:t>
                </a:r>
              </a:p>
              <a:p>
                <a:pPr lvl="0"/>
                <a:r>
                  <a:rPr lang="zh-CN" altLang="zh-CN" sz="2400" b="1" dirty="0"/>
                  <a:t>报告中要如实反映可行性研究过程中出现的某些方案的重大分歧或者未被采纳的原因，以便供投资者客观权衡利弊进行决策。</a:t>
                </a:r>
              </a:p>
              <a:p>
                <a:r>
                  <a:rPr lang="zh-CN" altLang="zh-CN" sz="2400" b="1" dirty="0"/>
                  <a:t>报告中应该附有评估、决策所必需的合同、意向书、协议以及政府批文等相关佐证材料。</a:t>
                </a:r>
                <a:endParaRPr lang="zh-CN" altLang="en-US" sz="2400" b="1" dirty="0"/>
              </a:p>
            </p:txBody>
          </p:sp>
        </mc:Choice>
        <mc:Fallback xmlns="">
          <p:sp>
            <p:nvSpPr>
              <p:cNvPr id="36" name="Rectangle 3"/>
              <p:cNvSpPr txBox="1">
                <a:spLocks noRot="1" noChangeAspect="1" noMove="1" noResize="1" noEditPoints="1" noAdjustHandles="1" noChangeArrowheads="1" noChangeShapeType="1" noTextEdit="1"/>
              </p:cNvSpPr>
              <p:nvPr/>
            </p:nvSpPr>
            <p:spPr>
              <a:xfrm>
                <a:off x="1442998" y="1219994"/>
                <a:ext cx="9609177" cy="2057400"/>
              </a:xfrm>
              <a:prstGeom prst="rect">
                <a:avLst/>
              </a:prstGeom>
              <a:blipFill rotWithShape="1">
                <a:blip r:embed="rId2"/>
                <a:stretch>
                  <a:fillRect l="-3" t="-8" r="-1176" b="-120486"/>
                </a:stretch>
              </a:blipFill>
            </p:spPr>
            <p:txBody>
              <a:bodyPr/>
              <a:lstStyle/>
              <a:p>
                <a:r>
                  <a:rPr lang="zh-CN" altLang="en-US">
                    <a:noFill/>
                  </a:rPr>
                  <a:t> </a:t>
                </a:r>
              </a:p>
            </p:txBody>
          </p:sp>
        </mc:Fallback>
      </mc:AlternateContent>
      <p:sp>
        <p:nvSpPr>
          <p:cNvPr id="37" name="矩形 36"/>
          <p:cNvSpPr/>
          <p:nvPr/>
        </p:nvSpPr>
        <p:spPr>
          <a:xfrm>
            <a:off x="0" y="5791994"/>
            <a:ext cx="12209236" cy="106759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flipH="1">
            <a:off x="9117850" y="5487194"/>
            <a:ext cx="3229725" cy="1301644"/>
            <a:chOff x="-8805" y="5407865"/>
            <a:chExt cx="3213509" cy="1301644"/>
          </a:xfrm>
        </p:grpSpPr>
        <p:sp>
          <p:nvSpPr>
            <p:cNvPr id="39" name="矩形 38"/>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a:extLst>
              <a:ext uri="{FF2B5EF4-FFF2-40B4-BE49-F238E27FC236}">
                <a16:creationId xmlns:a16="http://schemas.microsoft.com/office/drawing/2014/main" id="{6EDC9964-2370-4904-B7EC-3851C485FDE2}"/>
              </a:ext>
            </a:extLst>
          </p:cNvPr>
          <p:cNvSpPr>
            <a:spLocks noGrp="1"/>
          </p:cNvSpPr>
          <p:nvPr>
            <p:ph type="sldNum" sz="quarter" idx="12"/>
          </p:nvPr>
        </p:nvSpPr>
        <p:spPr/>
        <p:txBody>
          <a:bodyPr/>
          <a:lstStyle/>
          <a:p>
            <a:fld id="{B6F15528-21DE-4FAA-801E-634DDDAF4B2B}" type="slidenum">
              <a:rPr lang="en-US" smtClean="0"/>
              <a:t>88</a:t>
            </a:fld>
            <a:endParaRPr lang="en-US" dirty="0"/>
          </a:p>
        </p:txBody>
      </p:sp>
      <p:sp>
        <p:nvSpPr>
          <p:cNvPr id="20" name="灯片编号占位符 8">
            <a:extLst>
              <a:ext uri="{FF2B5EF4-FFF2-40B4-BE49-F238E27FC236}">
                <a16:creationId xmlns:a16="http://schemas.microsoft.com/office/drawing/2014/main" id="{97183D86-0FC5-4568-A573-36C5204843D7}"/>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88</a:t>
            </a:fld>
            <a:endParaRPr kumimoji="0" lang="en-US" altLang="zh-CN" sz="1800">
              <a:latin typeface="Times New Roman" panose="02020603050405020304" pitchFamily="18"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4699" y="352424"/>
            <a:ext cx="6086475" cy="429419"/>
          </a:xfrm>
        </p:spPr>
        <p:txBody>
          <a:bodyPr/>
          <a:lstStyle/>
          <a:p>
            <a:pPr marL="0" indent="0"/>
            <a:r>
              <a:rPr lang="en-US" altLang="zh-CN" b="1" dirty="0"/>
              <a:t>2.1.3  </a:t>
            </a:r>
            <a:r>
              <a:rPr lang="zh-CN" altLang="zh-CN" b="1" dirty="0"/>
              <a:t>项目可行性研究</a:t>
            </a:r>
            <a:endParaRPr lang="zh-CN" altLang="en-US" dirty="0"/>
          </a:p>
        </p:txBody>
      </p:sp>
      <p:sp>
        <p:nvSpPr>
          <p:cNvPr id="109" name="矩形 108"/>
          <p:cNvSpPr/>
          <p:nvPr/>
        </p:nvSpPr>
        <p:spPr>
          <a:xfrm>
            <a:off x="3175" y="6325394"/>
            <a:ext cx="12195175" cy="533400"/>
          </a:xfrm>
          <a:prstGeom prst="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2" name="文本框 1"/>
          <p:cNvSpPr txBox="1"/>
          <p:nvPr/>
        </p:nvSpPr>
        <p:spPr>
          <a:xfrm>
            <a:off x="741839" y="838994"/>
            <a:ext cx="553998" cy="5486399"/>
          </a:xfrm>
          <a:prstGeom prst="rect">
            <a:avLst/>
          </a:prstGeom>
          <a:solidFill>
            <a:srgbClr val="0070C0"/>
          </a:solidFill>
        </p:spPr>
        <p:txBody>
          <a:bodyPr vert="eaVert" wrap="square" rtlCol="0">
            <a:spAutoFit/>
          </a:bodyPr>
          <a:lstStyle/>
          <a:p>
            <a:pPr algn="ctr"/>
            <a:r>
              <a:rPr lang="zh-CN" altLang="zh-CN" b="1" dirty="0">
                <a:solidFill>
                  <a:schemeClr val="bg1"/>
                </a:solidFill>
              </a:rPr>
              <a:t>项目可行性研究报告的主要内容</a:t>
            </a:r>
            <a:endParaRPr lang="zh-CN" altLang="en-US" b="1" dirty="0">
              <a:solidFill>
                <a:schemeClr val="bg1"/>
              </a:solidFill>
            </a:endParaRPr>
          </a:p>
        </p:txBody>
      </p:sp>
      <p:sp>
        <p:nvSpPr>
          <p:cNvPr id="4" name="矩形 3"/>
          <p:cNvSpPr/>
          <p:nvPr/>
        </p:nvSpPr>
        <p:spPr>
          <a:xfrm>
            <a:off x="2055399" y="1629992"/>
            <a:ext cx="9453976" cy="3970318"/>
          </a:xfrm>
          <a:prstGeom prst="rect">
            <a:avLst/>
          </a:prstGeom>
        </p:spPr>
        <p:txBody>
          <a:bodyPr wrap="square">
            <a:spAutoFit/>
          </a:bodyPr>
          <a:lstStyle/>
          <a:p>
            <a:pPr>
              <a:lnSpc>
                <a:spcPct val="150000"/>
              </a:lnSpc>
            </a:pPr>
            <a:r>
              <a:rPr lang="en-US" altLang="zh-CN" b="1" dirty="0"/>
              <a:t>      </a:t>
            </a:r>
            <a:r>
              <a:rPr lang="zh-CN" altLang="zh-CN" b="1" dirty="0"/>
              <a:t>项目可行性分析报告的内容主要包括三大部分：第一部分是市场研究，包括产品市场调查与预测研究，是项目可行性研究的前提和基础，主要解决项目建设的“必要性”问题；</a:t>
            </a:r>
            <a:endParaRPr lang="en-US" altLang="zh-CN" b="1" dirty="0"/>
          </a:p>
          <a:p>
            <a:pPr>
              <a:lnSpc>
                <a:spcPct val="150000"/>
              </a:lnSpc>
            </a:pPr>
            <a:r>
              <a:rPr lang="en-US" altLang="zh-CN" b="1" dirty="0"/>
              <a:t>       </a:t>
            </a:r>
            <a:r>
              <a:rPr lang="zh-CN" altLang="zh-CN" b="1" dirty="0"/>
              <a:t>第二部分是相关技术研究，主要解决项目的技术“可行性”问题</a:t>
            </a:r>
            <a:endParaRPr lang="en-US" altLang="zh-CN" b="1" dirty="0"/>
          </a:p>
          <a:p>
            <a:pPr>
              <a:lnSpc>
                <a:spcPct val="150000"/>
              </a:lnSpc>
            </a:pPr>
            <a:r>
              <a:rPr lang="en-US" altLang="zh-CN" b="1" dirty="0"/>
              <a:t>       </a:t>
            </a:r>
            <a:r>
              <a:rPr lang="zh-CN" altLang="zh-CN" b="1" dirty="0"/>
              <a:t>第三部分是效益研究，即项目的经济效益分析与评价，是可行性分析的核心部分，主要解决项目经济“合理性”问题。</a:t>
            </a:r>
            <a:endParaRPr lang="en-US" altLang="zh-CN" b="1" dirty="0"/>
          </a:p>
          <a:p>
            <a:pPr>
              <a:lnSpc>
                <a:spcPct val="150000"/>
              </a:lnSpc>
            </a:pPr>
            <a:r>
              <a:rPr lang="en-US" altLang="zh-CN" b="1" dirty="0"/>
              <a:t>        </a:t>
            </a:r>
            <a:r>
              <a:rPr lang="zh-CN" altLang="zh-CN" b="1" dirty="0"/>
              <a:t>这三大部分共同构成了整个项目可行性的三大支柱。</a:t>
            </a:r>
            <a:endParaRPr lang="zh-CN" altLang="en-US" b="1" dirty="0"/>
          </a:p>
        </p:txBody>
      </p:sp>
      <p:grpSp>
        <p:nvGrpSpPr>
          <p:cNvPr id="6" name="组合 5"/>
          <p:cNvGrpSpPr/>
          <p:nvPr/>
        </p:nvGrpSpPr>
        <p:grpSpPr>
          <a:xfrm flipH="1">
            <a:off x="9117850" y="5487194"/>
            <a:ext cx="3229725" cy="1301644"/>
            <a:chOff x="-8805" y="5407865"/>
            <a:chExt cx="3213509" cy="1301644"/>
          </a:xfrm>
        </p:grpSpPr>
        <p:sp>
          <p:nvSpPr>
            <p:cNvPr id="7" name="矩形 6"/>
            <p:cNvSpPr/>
            <p:nvPr/>
          </p:nvSpPr>
          <p:spPr>
            <a:xfrm>
              <a:off x="2015764"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66888" y="5522751"/>
              <a:ext cx="266702" cy="287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05" y="5666360"/>
              <a:ext cx="495299"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339571" y="6008462"/>
              <a:ext cx="266702" cy="28721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015764" y="6422291"/>
              <a:ext cx="266702" cy="287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606273" y="5407865"/>
              <a:ext cx="106680" cy="114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882413" y="5721244"/>
              <a:ext cx="266702" cy="28721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flipV="1">
              <a:off x="1173740" y="6008462"/>
              <a:ext cx="266702" cy="287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048494" y="6292362"/>
              <a:ext cx="156210" cy="135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灯片编号占位符 15">
            <a:extLst>
              <a:ext uri="{FF2B5EF4-FFF2-40B4-BE49-F238E27FC236}">
                <a16:creationId xmlns:a16="http://schemas.microsoft.com/office/drawing/2014/main" id="{FDAA3670-CEE9-447A-9C2D-1A8AF3FB0572}"/>
              </a:ext>
            </a:extLst>
          </p:cNvPr>
          <p:cNvSpPr>
            <a:spLocks noGrp="1"/>
          </p:cNvSpPr>
          <p:nvPr>
            <p:ph type="sldNum" sz="quarter" idx="12"/>
          </p:nvPr>
        </p:nvSpPr>
        <p:spPr/>
        <p:txBody>
          <a:bodyPr/>
          <a:lstStyle/>
          <a:p>
            <a:fld id="{B6F15528-21DE-4FAA-801E-634DDDAF4B2B}" type="slidenum">
              <a:rPr lang="en-US" smtClean="0"/>
              <a:t>89</a:t>
            </a:fld>
            <a:endParaRPr lang="en-US" dirty="0"/>
          </a:p>
        </p:txBody>
      </p:sp>
      <p:sp>
        <p:nvSpPr>
          <p:cNvPr id="18" name="灯片编号占位符 8">
            <a:extLst>
              <a:ext uri="{FF2B5EF4-FFF2-40B4-BE49-F238E27FC236}">
                <a16:creationId xmlns:a16="http://schemas.microsoft.com/office/drawing/2014/main" id="{E0B42A14-2E62-4697-816E-D105E4697AB7}"/>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89</a:t>
            </a:fld>
            <a:endParaRPr kumimoji="0" lang="en-US" altLang="zh-CN" sz="1800">
              <a:latin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dirty="0"/>
              <a:t>考核方式</a:t>
            </a:r>
          </a:p>
        </p:txBody>
      </p:sp>
      <p:cxnSp>
        <p:nvCxnSpPr>
          <p:cNvPr id="144" name="直接连接符 143"/>
          <p:cNvCxnSpPr/>
          <p:nvPr/>
        </p:nvCxnSpPr>
        <p:spPr>
          <a:xfrm>
            <a:off x="0" y="1859340"/>
            <a:ext cx="12191999" cy="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59034" y="6028251"/>
            <a:ext cx="12191999" cy="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166" name="内容占位符 3"/>
          <p:cNvSpPr txBox="1"/>
          <p:nvPr/>
        </p:nvSpPr>
        <p:spPr>
          <a:xfrm>
            <a:off x="10841195" y="5430815"/>
            <a:ext cx="1291770" cy="631371"/>
          </a:xfrm>
          <a:prstGeom prst="rect">
            <a:avLst/>
          </a:prstGeom>
          <a:solidFill>
            <a:schemeClr val="accent2"/>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167" name="内容占位符 3"/>
          <p:cNvSpPr txBox="1"/>
          <p:nvPr/>
        </p:nvSpPr>
        <p:spPr>
          <a:xfrm>
            <a:off x="9636509" y="5430814"/>
            <a:ext cx="943427" cy="631371"/>
          </a:xfrm>
          <a:prstGeom prst="rect">
            <a:avLst/>
          </a:prstGeom>
          <a:solidFill>
            <a:schemeClr val="accent3"/>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168" name="内容占位符 3"/>
          <p:cNvSpPr txBox="1"/>
          <p:nvPr/>
        </p:nvSpPr>
        <p:spPr>
          <a:xfrm>
            <a:off x="8838223" y="5430816"/>
            <a:ext cx="522513" cy="631371"/>
          </a:xfrm>
          <a:prstGeom prst="rect">
            <a:avLst/>
          </a:prstGeom>
          <a:solidFill>
            <a:schemeClr val="accent6"/>
          </a:solidFill>
        </p:spPr>
        <p:txBody>
          <a:bodyPr>
            <a:normAutofit/>
          </a:bodyPr>
          <a:lstStyle>
            <a:lvl1pPr marL="360045" indent="-360045" algn="l" defTabSz="914400" rtl="0" eaLnBrk="1" latinLnBrk="0" hangingPunct="1">
              <a:lnSpc>
                <a:spcPct val="130000"/>
              </a:lnSpc>
              <a:spcBef>
                <a:spcPts val="10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solidFill>
                <a:schemeClr val="bg1"/>
              </a:solidFill>
            </a:endParaRPr>
          </a:p>
        </p:txBody>
      </p:sp>
      <p:sp>
        <p:nvSpPr>
          <p:cNvPr id="23" name="内容占位符 2">
            <a:extLst>
              <a:ext uri="{FF2B5EF4-FFF2-40B4-BE49-F238E27FC236}">
                <a16:creationId xmlns:a16="http://schemas.microsoft.com/office/drawing/2014/main" id="{395F9E64-A955-4C73-A536-CE63D5AF345E}"/>
              </a:ext>
            </a:extLst>
          </p:cNvPr>
          <p:cNvSpPr>
            <a:spLocks noGrp="1"/>
          </p:cNvSpPr>
          <p:nvPr>
            <p:ph idx="1"/>
          </p:nvPr>
        </p:nvSpPr>
        <p:spPr>
          <a:xfrm>
            <a:off x="503395" y="2134394"/>
            <a:ext cx="7772400" cy="4114800"/>
          </a:xfrm>
        </p:spPr>
        <p:txBody>
          <a:bodyPr>
            <a:normAutofit/>
          </a:bodyPr>
          <a:lstStyle/>
          <a:p>
            <a:pPr>
              <a:defRPr/>
            </a:pPr>
            <a:r>
              <a:rPr lang="zh-CN" altLang="en-US" sz="2400" dirty="0">
                <a:latin typeface="+mn-ea"/>
              </a:rPr>
              <a:t>最终成绩 </a:t>
            </a:r>
            <a:r>
              <a:rPr lang="en-US" altLang="zh-CN" sz="2400" dirty="0">
                <a:latin typeface="+mn-ea"/>
              </a:rPr>
              <a:t>=</a:t>
            </a:r>
          </a:p>
          <a:p>
            <a:pPr marL="0" indent="0">
              <a:buFont typeface="Wingdings" panose="05000000000000000000" pitchFamily="2" charset="2"/>
              <a:buNone/>
              <a:defRPr/>
            </a:pPr>
            <a:r>
              <a:rPr lang="zh-CN" altLang="en-US" sz="2400" dirty="0">
                <a:latin typeface="+mn-ea"/>
              </a:rPr>
              <a:t>         平时成绩</a:t>
            </a:r>
            <a:r>
              <a:rPr lang="en-US" altLang="zh-CN" sz="2400" dirty="0">
                <a:latin typeface="+mn-ea"/>
              </a:rPr>
              <a:t>(30%) + </a:t>
            </a:r>
            <a:r>
              <a:rPr lang="zh-CN" altLang="en-US" sz="2400" dirty="0">
                <a:latin typeface="+mn-ea"/>
              </a:rPr>
              <a:t>期末考试</a:t>
            </a:r>
            <a:r>
              <a:rPr lang="en-US" altLang="zh-CN" sz="2400" dirty="0">
                <a:latin typeface="+mn-ea"/>
              </a:rPr>
              <a:t>(70%)</a:t>
            </a:r>
          </a:p>
          <a:p>
            <a:pPr marL="0" indent="0">
              <a:buFont typeface="Wingdings" panose="05000000000000000000" pitchFamily="2" charset="2"/>
              <a:buNone/>
              <a:defRPr/>
            </a:pPr>
            <a:endParaRPr lang="en-US" altLang="zh-CN" sz="2400" dirty="0">
              <a:latin typeface="+mn-ea"/>
            </a:endParaRPr>
          </a:p>
          <a:p>
            <a:pPr>
              <a:defRPr/>
            </a:pPr>
            <a:r>
              <a:rPr lang="zh-CN" altLang="en-US" sz="2400" dirty="0">
                <a:latin typeface="+mn-ea"/>
              </a:rPr>
              <a:t>平时成绩</a:t>
            </a:r>
            <a:endParaRPr lang="en-US" altLang="zh-CN" sz="2400" dirty="0">
              <a:latin typeface="+mn-ea"/>
            </a:endParaRPr>
          </a:p>
          <a:p>
            <a:pPr marL="610235" lvl="1" indent="0">
              <a:buNone/>
              <a:defRPr/>
            </a:pPr>
            <a:r>
              <a:rPr lang="zh-CN" altLang="en-US" sz="2400" dirty="0">
                <a:latin typeface="+mn-ea"/>
              </a:rPr>
              <a:t>   考勤、课堂参与</a:t>
            </a:r>
            <a:endParaRPr lang="en-US" altLang="zh-CN" sz="2000" dirty="0">
              <a:solidFill>
                <a:prstClr val="black"/>
              </a:solidFill>
              <a:latin typeface="+mn-ea"/>
            </a:endParaRPr>
          </a:p>
          <a:p>
            <a:pPr marL="0" indent="0">
              <a:buFont typeface="Wingdings" panose="05000000000000000000" pitchFamily="2" charset="2"/>
              <a:buNone/>
              <a:defRPr/>
            </a:pPr>
            <a:endParaRPr lang="zh-CN" altLang="en-US" sz="2400" dirty="0">
              <a:latin typeface="+mn-ea"/>
            </a:endParaRPr>
          </a:p>
        </p:txBody>
      </p:sp>
      <p:sp>
        <p:nvSpPr>
          <p:cNvPr id="4" name="灯片编号占位符 3">
            <a:extLst>
              <a:ext uri="{FF2B5EF4-FFF2-40B4-BE49-F238E27FC236}">
                <a16:creationId xmlns:a16="http://schemas.microsoft.com/office/drawing/2014/main" id="{78E718F8-6AAC-4CEC-A956-8B2A9B55482A}"/>
              </a:ext>
            </a:extLst>
          </p:cNvPr>
          <p:cNvSpPr>
            <a:spLocks noGrp="1"/>
          </p:cNvSpPr>
          <p:nvPr>
            <p:ph type="sldNum" sz="quarter" idx="12"/>
          </p:nvPr>
        </p:nvSpPr>
        <p:spPr/>
        <p:txBody>
          <a:bodyPr/>
          <a:lstStyle/>
          <a:p>
            <a:fld id="{B6F15528-21DE-4FAA-801E-634DDDAF4B2B}" type="slidenum">
              <a:rPr lang="en-US" smtClean="0"/>
              <a:t>9</a:t>
            </a:fld>
            <a:endParaRPr lang="en-US" dirty="0"/>
          </a:p>
        </p:txBody>
      </p:sp>
      <p:sp>
        <p:nvSpPr>
          <p:cNvPr id="11" name="灯片编号占位符 8">
            <a:extLst>
              <a:ext uri="{FF2B5EF4-FFF2-40B4-BE49-F238E27FC236}">
                <a16:creationId xmlns:a16="http://schemas.microsoft.com/office/drawing/2014/main" id="{F1DDB8BD-B5F0-406F-8406-A24DD84A3EF5}"/>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9</a:t>
            </a:fld>
            <a:endParaRPr kumimoji="0" lang="en-US" altLang="zh-CN" sz="1800">
              <a:latin typeface="Times New Roman" panose="02020603050405020304" pitchFamily="18" charset="0"/>
            </a:endParaRPr>
          </a:p>
        </p:txBody>
      </p:sp>
    </p:spTree>
    <p:extLst>
      <p:ext uri="{BB962C8B-B14F-4D97-AF65-F5344CB8AC3E}">
        <p14:creationId xmlns:p14="http://schemas.microsoft.com/office/powerpoint/2010/main" val="13084468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2.1.3  </a:t>
            </a:r>
            <a:r>
              <a:rPr lang="zh-CN" altLang="zh-CN" b="1" dirty="0"/>
              <a:t>项目可行性研究</a:t>
            </a:r>
            <a:endParaRPr lang="zh-CN" altLang="en-US" dirty="0"/>
          </a:p>
        </p:txBody>
      </p:sp>
      <p:sp>
        <p:nvSpPr>
          <p:cNvPr id="18" name="矩形 17"/>
          <p:cNvSpPr/>
          <p:nvPr/>
        </p:nvSpPr>
        <p:spPr>
          <a:xfrm>
            <a:off x="3175" y="838994"/>
            <a:ext cx="3505200" cy="6020594"/>
          </a:xfrm>
          <a:prstGeom prst="rect">
            <a:avLst/>
          </a:prstGeom>
          <a:solidFill>
            <a:srgbClr val="DDDDDD"/>
          </a:solidFill>
          <a:ln w="12700" cap="flat" cmpd="sng" algn="ctr">
            <a:noFill/>
            <a:prstDash val="solid"/>
            <a:miter lim="800000"/>
          </a:ln>
          <a:effectLst/>
        </p:spPr>
        <p:txBody>
          <a:bodyPr rtlCol="0" anchor="ctr"/>
          <a:lstStyle/>
          <a:p>
            <a:pPr algn="ctr">
              <a:lnSpc>
                <a:spcPct val="150000"/>
              </a:lnSpc>
            </a:pPr>
            <a:r>
              <a:rPr lang="en-US" altLang="zh-CN" b="1" dirty="0"/>
              <a:t>        </a:t>
            </a:r>
            <a:r>
              <a:rPr lang="zh-CN" altLang="zh-CN" b="1" dirty="0"/>
              <a:t>市场调查的内容全面涵盖了市场营销活动的全部过程，从识别市场机会、选择目标市场、制定营销策略到评价营销效果，都将成为市场调查的对象，市场调查的内容如图</a:t>
            </a:r>
            <a:r>
              <a:rPr lang="en-US" altLang="zh-CN" b="1" dirty="0"/>
              <a:t>2.4</a:t>
            </a:r>
            <a:r>
              <a:rPr lang="zh-CN" altLang="zh-CN" b="1" dirty="0"/>
              <a:t>所示。 </a:t>
            </a:r>
            <a:r>
              <a:rPr lang="zh-CN" altLang="en-US" b="1" dirty="0"/>
              <a:t>。</a:t>
            </a:r>
          </a:p>
        </p:txBody>
      </p:sp>
      <p:pic>
        <p:nvPicPr>
          <p:cNvPr id="70" name="Picture 2" descr="1-1"/>
          <p:cNvPicPr/>
          <p:nvPr/>
        </p:nvPicPr>
        <p:blipFill>
          <a:blip r:embed="rId3" cstate="print">
            <a:extLst>
              <a:ext uri="{28A0092B-C50C-407E-A947-70E740481C1C}">
                <a14:useLocalDpi xmlns:a14="http://schemas.microsoft.com/office/drawing/2010/main" val="0"/>
              </a:ext>
            </a:extLst>
          </a:blip>
          <a:srcRect/>
          <a:stretch>
            <a:fillRect/>
          </a:stretch>
        </p:blipFill>
        <p:spPr>
          <a:xfrm>
            <a:off x="3736975" y="2052096"/>
            <a:ext cx="8305800" cy="3054098"/>
          </a:xfrm>
          <a:prstGeom prst="rect">
            <a:avLst/>
          </a:prstGeom>
          <a:noFill/>
          <a:ln>
            <a:noFill/>
          </a:ln>
        </p:spPr>
      </p:pic>
      <p:sp>
        <p:nvSpPr>
          <p:cNvPr id="3" name="矩形 2"/>
          <p:cNvSpPr/>
          <p:nvPr/>
        </p:nvSpPr>
        <p:spPr>
          <a:xfrm>
            <a:off x="6424255" y="5944394"/>
            <a:ext cx="3159839" cy="461665"/>
          </a:xfrm>
          <a:prstGeom prst="rect">
            <a:avLst/>
          </a:prstGeom>
        </p:spPr>
        <p:txBody>
          <a:bodyPr wrap="none">
            <a:spAutoFit/>
          </a:bodyPr>
          <a:lstStyle/>
          <a:p>
            <a:r>
              <a:rPr lang="zh-CN" altLang="zh-CN" dirty="0"/>
              <a:t>图</a:t>
            </a:r>
            <a:r>
              <a:rPr lang="en-US" altLang="zh-CN" dirty="0"/>
              <a:t>2-4 </a:t>
            </a:r>
            <a:r>
              <a:rPr lang="zh-CN" altLang="zh-CN" dirty="0"/>
              <a:t>市场调查的内容</a:t>
            </a:r>
            <a:endParaRPr lang="zh-CN" altLang="en-US" dirty="0"/>
          </a:p>
        </p:txBody>
      </p:sp>
      <p:sp>
        <p:nvSpPr>
          <p:cNvPr id="6" name="TextBox 5"/>
          <p:cNvSpPr txBox="1"/>
          <p:nvPr/>
        </p:nvSpPr>
        <p:spPr>
          <a:xfrm>
            <a:off x="612775" y="1004888"/>
            <a:ext cx="2057400" cy="461665"/>
          </a:xfrm>
          <a:prstGeom prst="rect">
            <a:avLst/>
          </a:prstGeom>
          <a:noFill/>
        </p:spPr>
        <p:txBody>
          <a:bodyPr wrap="square" rtlCol="0">
            <a:spAutoFit/>
          </a:bodyPr>
          <a:lstStyle/>
          <a:p>
            <a:r>
              <a:rPr lang="en-US" altLang="zh-CN" b="1" dirty="0"/>
              <a:t>5.</a:t>
            </a:r>
            <a:r>
              <a:rPr lang="zh-CN" altLang="en-US" b="1" dirty="0"/>
              <a:t>市场调查</a:t>
            </a:r>
          </a:p>
        </p:txBody>
      </p:sp>
      <p:sp>
        <p:nvSpPr>
          <p:cNvPr id="5" name="灯片编号占位符 4">
            <a:extLst>
              <a:ext uri="{FF2B5EF4-FFF2-40B4-BE49-F238E27FC236}">
                <a16:creationId xmlns:a16="http://schemas.microsoft.com/office/drawing/2014/main" id="{4D0C90D2-2473-429A-A2E4-0892B3B356EF}"/>
              </a:ext>
            </a:extLst>
          </p:cNvPr>
          <p:cNvSpPr>
            <a:spLocks noGrp="1"/>
          </p:cNvSpPr>
          <p:nvPr>
            <p:ph type="sldNum" sz="quarter" idx="12"/>
          </p:nvPr>
        </p:nvSpPr>
        <p:spPr/>
        <p:txBody>
          <a:bodyPr/>
          <a:lstStyle/>
          <a:p>
            <a:fld id="{B6F15528-21DE-4FAA-801E-634DDDAF4B2B}" type="slidenum">
              <a:rPr lang="en-US" smtClean="0"/>
              <a:t>90</a:t>
            </a:fld>
            <a:endParaRPr lang="en-US" dirty="0"/>
          </a:p>
        </p:txBody>
      </p:sp>
      <p:sp>
        <p:nvSpPr>
          <p:cNvPr id="9" name="灯片编号占位符 8">
            <a:extLst>
              <a:ext uri="{FF2B5EF4-FFF2-40B4-BE49-F238E27FC236}">
                <a16:creationId xmlns:a16="http://schemas.microsoft.com/office/drawing/2014/main" id="{D115B3D8-BE29-482C-A2F5-378C4F7FF40B}"/>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90</a:t>
            </a:fld>
            <a:endParaRPr kumimoji="0" lang="en-US" altLang="zh-CN" sz="1800">
              <a:latin typeface="Times New Roman" panose="02020603050405020304" pitchFamily="18" charset="0"/>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b="1" dirty="0"/>
              <a:t>2.1.3  </a:t>
            </a:r>
            <a:r>
              <a:rPr lang="zh-CN" altLang="zh-CN" b="1" dirty="0"/>
              <a:t>项目可行性研究</a:t>
            </a:r>
            <a:endParaRPr lang="zh-CN" altLang="en-US" dirty="0"/>
          </a:p>
        </p:txBody>
      </p:sp>
      <p:sp>
        <p:nvSpPr>
          <p:cNvPr id="9" name="矩形 8"/>
          <p:cNvSpPr/>
          <p:nvPr/>
        </p:nvSpPr>
        <p:spPr>
          <a:xfrm flipV="1">
            <a:off x="-64547" y="1600994"/>
            <a:ext cx="12321094" cy="45719"/>
          </a:xfrm>
          <a:prstGeom prst="rect">
            <a:avLst/>
          </a:prstGeom>
          <a:solidFill>
            <a:srgbClr val="A6B727">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0" name="矩形 9"/>
          <p:cNvSpPr/>
          <p:nvPr/>
        </p:nvSpPr>
        <p:spPr>
          <a:xfrm>
            <a:off x="6350" y="2091890"/>
            <a:ext cx="12192000" cy="3547703"/>
          </a:xfrm>
          <a:prstGeom prst="rect">
            <a:avLst/>
          </a:prstGeom>
          <a:solidFill>
            <a:srgbClr val="418AB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1" name="内容占位符 4"/>
          <p:cNvSpPr txBox="1"/>
          <p:nvPr/>
        </p:nvSpPr>
        <p:spPr>
          <a:xfrm>
            <a:off x="655209" y="2210594"/>
            <a:ext cx="11196679" cy="495157"/>
          </a:xfrm>
          <a:prstGeom prst="rect">
            <a:avLst/>
          </a:prstGeom>
        </p:spPr>
        <p:txBody>
          <a:bodyPr vert="horz" lIns="91440" tIns="45720" rIns="91440" bIns="45720" rtlCol="0">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zh-CN" altLang="en-US" sz="3200" b="1" dirty="0">
                <a:solidFill>
                  <a:schemeClr val="tx1"/>
                </a:solidFill>
              </a:rPr>
              <a:t>① </a:t>
            </a:r>
            <a:r>
              <a:rPr lang="zh-CN" altLang="zh-CN" sz="3200" b="1" dirty="0">
                <a:solidFill>
                  <a:schemeClr val="tx1"/>
                </a:solidFill>
              </a:rPr>
              <a:t>文案调查法</a:t>
            </a:r>
            <a:r>
              <a:rPr lang="zh-CN" altLang="en-US" sz="3200" b="1" dirty="0">
                <a:solidFill>
                  <a:schemeClr val="tx1"/>
                </a:solidFill>
              </a:rPr>
              <a:t>：</a:t>
            </a:r>
            <a:endParaRPr kumimoji="0" lang="zh-CN" altLang="en-US" sz="3200" b="1" i="0" u="none" strike="noStrike" kern="1200" cap="none" spc="0" normalizeH="0" baseline="0" noProof="0" dirty="0">
              <a:ln>
                <a:noFill/>
              </a:ln>
              <a:solidFill>
                <a:schemeClr val="tx1"/>
              </a:solidFill>
              <a:effectLst/>
              <a:uLnTx/>
              <a:uFillTx/>
            </a:endParaRPr>
          </a:p>
        </p:txBody>
      </p:sp>
      <p:sp>
        <p:nvSpPr>
          <p:cNvPr id="12" name="内容占位符 4"/>
          <p:cNvSpPr txBox="1"/>
          <p:nvPr/>
        </p:nvSpPr>
        <p:spPr>
          <a:xfrm>
            <a:off x="633288" y="3074748"/>
            <a:ext cx="11196679" cy="495157"/>
          </a:xfrm>
          <a:prstGeom prst="rect">
            <a:avLst/>
          </a:prstGeom>
        </p:spPr>
        <p:txBody>
          <a:bodyPr vert="horz" lIns="91440" tIns="45720" rIns="91440" bIns="45720" rtlCol="0">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US" altLang="zh-CN" b="1" dirty="0">
                <a:solidFill>
                  <a:schemeClr val="tx1"/>
                </a:solidFill>
              </a:rPr>
              <a:t>      </a:t>
            </a:r>
            <a:r>
              <a:rPr lang="zh-CN" altLang="zh-CN" sz="2400" b="1" dirty="0">
                <a:solidFill>
                  <a:schemeClr val="tx1"/>
                </a:solidFill>
              </a:rPr>
              <a:t>文案调查法是指通过搜集各种历史以及现实的动态材料，从中摘取与调查有关的信息，在办公室内进行的调查方法。文案调查法又称为二手数据调查法、文献调查法、间接调查法、室内研究法等。</a:t>
            </a:r>
            <a:endParaRPr lang="en-US" altLang="zh-CN" sz="2400" b="1" dirty="0">
              <a:solidFill>
                <a:schemeClr val="tx1"/>
              </a:solidFill>
            </a:endParaRPr>
          </a:p>
          <a:p>
            <a:pPr marL="0" lvl="0" indent="0">
              <a:buNone/>
            </a:pPr>
            <a:endParaRPr lang="en-US" altLang="zh-CN" sz="800" b="1" dirty="0">
              <a:solidFill>
                <a:schemeClr val="tx1"/>
              </a:solidFill>
            </a:endParaRPr>
          </a:p>
          <a:p>
            <a:pPr marL="0" lvl="0" indent="0">
              <a:buNone/>
            </a:pPr>
            <a:r>
              <a:rPr lang="en-US" altLang="zh-CN" sz="2400" b="1" dirty="0">
                <a:solidFill>
                  <a:schemeClr val="tx1"/>
                </a:solidFill>
              </a:rPr>
              <a:t>     </a:t>
            </a:r>
            <a:r>
              <a:rPr lang="zh-CN" altLang="zh-CN" sz="2400" b="1" dirty="0">
                <a:solidFill>
                  <a:schemeClr val="tx1"/>
                </a:solidFill>
              </a:rPr>
              <a:t>文案调查法要求调查人员具备较为丰富的专业知识以及分析能力。</a:t>
            </a:r>
            <a:endParaRPr lang="zh-CN" altLang="en-US" sz="2400" b="1" dirty="0">
              <a:solidFill>
                <a:schemeClr val="tx1"/>
              </a:solidFill>
            </a:endParaRPr>
          </a:p>
        </p:txBody>
      </p:sp>
      <p:sp>
        <p:nvSpPr>
          <p:cNvPr id="13" name="矩形 12"/>
          <p:cNvSpPr/>
          <p:nvPr/>
        </p:nvSpPr>
        <p:spPr>
          <a:xfrm>
            <a:off x="0" y="5891503"/>
            <a:ext cx="12195175" cy="968085"/>
          </a:xfrm>
          <a:prstGeom prst="rect">
            <a:avLst/>
          </a:prstGeom>
          <a:solidFill>
            <a:srgbClr val="DDDDDD">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sp>
        <p:nvSpPr>
          <p:cNvPr id="2" name="矩形 1"/>
          <p:cNvSpPr/>
          <p:nvPr/>
        </p:nvSpPr>
        <p:spPr>
          <a:xfrm>
            <a:off x="3889375" y="1017588"/>
            <a:ext cx="2818400" cy="461665"/>
          </a:xfrm>
          <a:prstGeom prst="rect">
            <a:avLst/>
          </a:prstGeom>
        </p:spPr>
        <p:txBody>
          <a:bodyPr wrap="none">
            <a:spAutoFit/>
          </a:bodyPr>
          <a:lstStyle/>
          <a:p>
            <a:r>
              <a:rPr lang="zh-CN" altLang="en-US" b="1" dirty="0"/>
              <a:t>（</a:t>
            </a:r>
            <a:r>
              <a:rPr lang="en-US" altLang="zh-CN" b="1" dirty="0"/>
              <a:t>1</a:t>
            </a:r>
            <a:r>
              <a:rPr lang="zh-CN" altLang="en-US" b="1" dirty="0"/>
              <a:t>）</a:t>
            </a:r>
            <a:r>
              <a:rPr lang="zh-CN" altLang="zh-CN" b="1" dirty="0"/>
              <a:t>市场调查方法</a:t>
            </a:r>
            <a:endParaRPr lang="zh-CN" altLang="en-US" b="1" dirty="0"/>
          </a:p>
        </p:txBody>
      </p:sp>
      <p:sp>
        <p:nvSpPr>
          <p:cNvPr id="14" name="TextBox 13"/>
          <p:cNvSpPr txBox="1"/>
          <p:nvPr/>
        </p:nvSpPr>
        <p:spPr>
          <a:xfrm>
            <a:off x="683784" y="991394"/>
            <a:ext cx="2057400" cy="461665"/>
          </a:xfrm>
          <a:prstGeom prst="rect">
            <a:avLst/>
          </a:prstGeom>
          <a:noFill/>
        </p:spPr>
        <p:txBody>
          <a:bodyPr wrap="square" rtlCol="0">
            <a:spAutoFit/>
          </a:bodyPr>
          <a:lstStyle/>
          <a:p>
            <a:r>
              <a:rPr lang="en-US" altLang="zh-CN" b="1" dirty="0"/>
              <a:t>5.</a:t>
            </a:r>
            <a:r>
              <a:rPr lang="zh-CN" altLang="en-US" b="1" dirty="0"/>
              <a:t>市场调查</a:t>
            </a:r>
          </a:p>
        </p:txBody>
      </p:sp>
      <p:sp>
        <p:nvSpPr>
          <p:cNvPr id="4" name="灯片编号占位符 3">
            <a:extLst>
              <a:ext uri="{FF2B5EF4-FFF2-40B4-BE49-F238E27FC236}">
                <a16:creationId xmlns:a16="http://schemas.microsoft.com/office/drawing/2014/main" id="{DC0817C0-A84A-44DC-B5D5-9DB3D9F034BD}"/>
              </a:ext>
            </a:extLst>
          </p:cNvPr>
          <p:cNvSpPr>
            <a:spLocks noGrp="1"/>
          </p:cNvSpPr>
          <p:nvPr>
            <p:ph type="sldNum" sz="quarter" idx="12"/>
          </p:nvPr>
        </p:nvSpPr>
        <p:spPr/>
        <p:txBody>
          <a:bodyPr/>
          <a:lstStyle/>
          <a:p>
            <a:fld id="{B6F15528-21DE-4FAA-801E-634DDDAF4B2B}" type="slidenum">
              <a:rPr lang="en-US" smtClean="0"/>
              <a:t>91</a:t>
            </a:fld>
            <a:endParaRPr lang="en-US" dirty="0"/>
          </a:p>
        </p:txBody>
      </p:sp>
      <p:sp>
        <p:nvSpPr>
          <p:cNvPr id="15" name="灯片编号占位符 8">
            <a:extLst>
              <a:ext uri="{FF2B5EF4-FFF2-40B4-BE49-F238E27FC236}">
                <a16:creationId xmlns:a16="http://schemas.microsoft.com/office/drawing/2014/main" id="{B4EC7490-2C55-4C15-AD28-EF66004C1302}"/>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91</a:t>
            </a:fld>
            <a:endParaRPr kumimoji="0" lang="en-US" altLang="zh-CN" sz="1800">
              <a:latin typeface="Times New Roman" panose="02020603050405020304" pitchFamily="18" charset="0"/>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b="1" dirty="0"/>
              <a:t>2.1.3  </a:t>
            </a:r>
            <a:r>
              <a:rPr lang="zh-CN" altLang="zh-CN" b="1" dirty="0"/>
              <a:t>项目可行性研究</a:t>
            </a:r>
            <a:endParaRPr lang="zh-CN" altLang="en-US" sz="2000" dirty="0"/>
          </a:p>
        </p:txBody>
      </p:sp>
      <p:sp>
        <p:nvSpPr>
          <p:cNvPr id="9" name="矩形 8"/>
          <p:cNvSpPr/>
          <p:nvPr/>
        </p:nvSpPr>
        <p:spPr>
          <a:xfrm flipV="1">
            <a:off x="-64547" y="1600994"/>
            <a:ext cx="12321094" cy="45719"/>
          </a:xfrm>
          <a:prstGeom prst="rect">
            <a:avLst/>
          </a:prstGeom>
          <a:solidFill>
            <a:srgbClr val="A6B727">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3" name="矩形 12"/>
          <p:cNvSpPr/>
          <p:nvPr/>
        </p:nvSpPr>
        <p:spPr>
          <a:xfrm>
            <a:off x="0" y="5891503"/>
            <a:ext cx="12195175" cy="968085"/>
          </a:xfrm>
          <a:prstGeom prst="rect">
            <a:avLst/>
          </a:prstGeom>
          <a:solidFill>
            <a:srgbClr val="DDDDDD">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sp>
        <p:nvSpPr>
          <p:cNvPr id="2" name="矩形 1"/>
          <p:cNvSpPr/>
          <p:nvPr/>
        </p:nvSpPr>
        <p:spPr>
          <a:xfrm>
            <a:off x="3297369" y="991394"/>
            <a:ext cx="2954655" cy="461665"/>
          </a:xfrm>
          <a:prstGeom prst="rect">
            <a:avLst/>
          </a:prstGeom>
        </p:spPr>
        <p:txBody>
          <a:bodyPr wrap="none">
            <a:spAutoFit/>
          </a:bodyPr>
          <a:lstStyle/>
          <a:p>
            <a:r>
              <a:rPr lang="zh-CN" altLang="en-US" b="1" dirty="0"/>
              <a:t>①文案调查法的优点</a:t>
            </a:r>
          </a:p>
        </p:txBody>
      </p:sp>
      <p:grpSp>
        <p:nvGrpSpPr>
          <p:cNvPr id="15" name="Group 70"/>
          <p:cNvGrpSpPr/>
          <p:nvPr/>
        </p:nvGrpSpPr>
        <p:grpSpPr bwMode="auto">
          <a:xfrm>
            <a:off x="5890074" y="4418807"/>
            <a:ext cx="723900" cy="555625"/>
            <a:chOff x="4400" y="2530"/>
            <a:chExt cx="494" cy="350"/>
          </a:xfrm>
        </p:grpSpPr>
        <p:sp>
          <p:nvSpPr>
            <p:cNvPr id="16" name="Freeform 68"/>
            <p:cNvSpPr/>
            <p:nvPr/>
          </p:nvSpPr>
          <p:spPr bwMode="auto">
            <a:xfrm>
              <a:off x="4400" y="2751"/>
              <a:ext cx="494" cy="129"/>
            </a:xfrm>
            <a:custGeom>
              <a:avLst/>
              <a:gdLst>
                <a:gd name="T0" fmla="*/ 0 w 494"/>
                <a:gd name="T1" fmla="*/ 0 h 129"/>
                <a:gd name="T2" fmla="*/ 493 w 494"/>
                <a:gd name="T3" fmla="*/ 0 h 129"/>
                <a:gd name="T4" fmla="*/ 493 w 494"/>
                <a:gd name="T5" fmla="*/ 128 h 129"/>
                <a:gd name="T6" fmla="*/ 0 w 494"/>
                <a:gd name="T7" fmla="*/ 128 h 129"/>
                <a:gd name="T8" fmla="*/ 0 w 494"/>
                <a:gd name="T9" fmla="*/ 0 h 129"/>
                <a:gd name="T10" fmla="*/ 0 60000 65536"/>
                <a:gd name="T11" fmla="*/ 0 60000 65536"/>
                <a:gd name="T12" fmla="*/ 0 60000 65536"/>
                <a:gd name="T13" fmla="*/ 0 60000 65536"/>
                <a:gd name="T14" fmla="*/ 0 60000 65536"/>
                <a:gd name="T15" fmla="*/ 0 w 494"/>
                <a:gd name="T16" fmla="*/ 0 h 129"/>
                <a:gd name="T17" fmla="*/ 494 w 494"/>
                <a:gd name="T18" fmla="*/ 129 h 129"/>
              </a:gdLst>
              <a:ahLst/>
              <a:cxnLst>
                <a:cxn ang="T10">
                  <a:pos x="T0" y="T1"/>
                </a:cxn>
                <a:cxn ang="T11">
                  <a:pos x="T2" y="T3"/>
                </a:cxn>
                <a:cxn ang="T12">
                  <a:pos x="T4" y="T5"/>
                </a:cxn>
                <a:cxn ang="T13">
                  <a:pos x="T6" y="T7"/>
                </a:cxn>
                <a:cxn ang="T14">
                  <a:pos x="T8" y="T9"/>
                </a:cxn>
              </a:cxnLst>
              <a:rect l="T15" t="T16" r="T17" b="T18"/>
              <a:pathLst>
                <a:path w="494" h="129">
                  <a:moveTo>
                    <a:pt x="0" y="0"/>
                  </a:moveTo>
                  <a:lnTo>
                    <a:pt x="493" y="0"/>
                  </a:lnTo>
                  <a:lnTo>
                    <a:pt x="493" y="128"/>
                  </a:lnTo>
                  <a:lnTo>
                    <a:pt x="0" y="128"/>
                  </a:lnTo>
                  <a:lnTo>
                    <a:pt x="0" y="0"/>
                  </a:lnTo>
                </a:path>
              </a:pathLst>
            </a:custGeom>
            <a:solidFill>
              <a:schemeClr val="folHlink"/>
            </a:solidFill>
            <a:ln w="12700" cap="rnd">
              <a:solidFill>
                <a:schemeClr val="tx1"/>
              </a:solidFill>
              <a:round/>
            </a:ln>
          </p:spPr>
          <p:txBody>
            <a:bodyPr/>
            <a:lstStyle/>
            <a:p>
              <a:endParaRPr lang="zh-CN" altLang="en-US" b="1">
                <a:latin typeface="Calibri" panose="020F0502020204030204" charset="0"/>
              </a:endParaRPr>
            </a:p>
          </p:txBody>
        </p:sp>
        <p:sp>
          <p:nvSpPr>
            <p:cNvPr id="17" name="Freeform 69"/>
            <p:cNvSpPr/>
            <p:nvPr/>
          </p:nvSpPr>
          <p:spPr bwMode="auto">
            <a:xfrm>
              <a:off x="4400" y="2530"/>
              <a:ext cx="494" cy="222"/>
            </a:xfrm>
            <a:custGeom>
              <a:avLst/>
              <a:gdLst>
                <a:gd name="T0" fmla="*/ 0 w 494"/>
                <a:gd name="T1" fmla="*/ 221 h 222"/>
                <a:gd name="T2" fmla="*/ 493 w 494"/>
                <a:gd name="T3" fmla="*/ 221 h 222"/>
                <a:gd name="T4" fmla="*/ 329 w 494"/>
                <a:gd name="T5" fmla="*/ 55 h 222"/>
                <a:gd name="T6" fmla="*/ 422 w 494"/>
                <a:gd name="T7" fmla="*/ 55 h 222"/>
                <a:gd name="T8" fmla="*/ 258 w 494"/>
                <a:gd name="T9" fmla="*/ 0 h 222"/>
                <a:gd name="T10" fmla="*/ 94 w 494"/>
                <a:gd name="T11" fmla="*/ 55 h 222"/>
                <a:gd name="T12" fmla="*/ 188 w 494"/>
                <a:gd name="T13" fmla="*/ 55 h 222"/>
                <a:gd name="T14" fmla="*/ 0 w 494"/>
                <a:gd name="T15" fmla="*/ 221 h 222"/>
                <a:gd name="T16" fmla="*/ 0 60000 65536"/>
                <a:gd name="T17" fmla="*/ 0 60000 65536"/>
                <a:gd name="T18" fmla="*/ 0 60000 65536"/>
                <a:gd name="T19" fmla="*/ 0 60000 65536"/>
                <a:gd name="T20" fmla="*/ 0 60000 65536"/>
                <a:gd name="T21" fmla="*/ 0 60000 65536"/>
                <a:gd name="T22" fmla="*/ 0 60000 65536"/>
                <a:gd name="T23" fmla="*/ 0 60000 65536"/>
                <a:gd name="T24" fmla="*/ 0 w 494"/>
                <a:gd name="T25" fmla="*/ 0 h 222"/>
                <a:gd name="T26" fmla="*/ 494 w 494"/>
                <a:gd name="T27" fmla="*/ 222 h 2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94" h="222">
                  <a:moveTo>
                    <a:pt x="0" y="221"/>
                  </a:moveTo>
                  <a:lnTo>
                    <a:pt x="493" y="221"/>
                  </a:lnTo>
                  <a:lnTo>
                    <a:pt x="329" y="55"/>
                  </a:lnTo>
                  <a:lnTo>
                    <a:pt x="422" y="55"/>
                  </a:lnTo>
                  <a:lnTo>
                    <a:pt x="258" y="0"/>
                  </a:lnTo>
                  <a:lnTo>
                    <a:pt x="94" y="55"/>
                  </a:lnTo>
                  <a:lnTo>
                    <a:pt x="188" y="55"/>
                  </a:lnTo>
                  <a:lnTo>
                    <a:pt x="0" y="221"/>
                  </a:lnTo>
                </a:path>
              </a:pathLst>
            </a:custGeom>
            <a:solidFill>
              <a:schemeClr val="folHlink"/>
            </a:solidFill>
            <a:ln w="12700" cap="rnd">
              <a:solidFill>
                <a:schemeClr val="tx1"/>
              </a:solidFill>
              <a:round/>
            </a:ln>
          </p:spPr>
          <p:txBody>
            <a:bodyPr/>
            <a:lstStyle/>
            <a:p>
              <a:endParaRPr lang="zh-CN" altLang="en-US" b="1">
                <a:latin typeface="Calibri" panose="020F0502020204030204" charset="0"/>
              </a:endParaRPr>
            </a:p>
          </p:txBody>
        </p:sp>
      </p:grpSp>
      <p:grpSp>
        <p:nvGrpSpPr>
          <p:cNvPr id="18" name="Group 74"/>
          <p:cNvGrpSpPr/>
          <p:nvPr/>
        </p:nvGrpSpPr>
        <p:grpSpPr bwMode="auto">
          <a:xfrm>
            <a:off x="4558371" y="2947855"/>
            <a:ext cx="673100" cy="528637"/>
            <a:chOff x="4010" y="1939"/>
            <a:chExt cx="460" cy="333"/>
          </a:xfrm>
        </p:grpSpPr>
        <p:sp>
          <p:nvSpPr>
            <p:cNvPr id="19" name="Freeform 71"/>
            <p:cNvSpPr/>
            <p:nvPr/>
          </p:nvSpPr>
          <p:spPr bwMode="auto">
            <a:xfrm>
              <a:off x="4010" y="1986"/>
              <a:ext cx="286" cy="223"/>
            </a:xfrm>
            <a:custGeom>
              <a:avLst/>
              <a:gdLst>
                <a:gd name="T0" fmla="*/ 0 w 286"/>
                <a:gd name="T1" fmla="*/ 0 h 223"/>
                <a:gd name="T2" fmla="*/ 285 w 286"/>
                <a:gd name="T3" fmla="*/ 174 h 223"/>
                <a:gd name="T4" fmla="*/ 285 w 286"/>
                <a:gd name="T5" fmla="*/ 222 h 223"/>
                <a:gd name="T6" fmla="*/ 0 w 286"/>
                <a:gd name="T7" fmla="*/ 47 h 223"/>
                <a:gd name="T8" fmla="*/ 0 w 286"/>
                <a:gd name="T9" fmla="*/ 0 h 223"/>
                <a:gd name="T10" fmla="*/ 0 60000 65536"/>
                <a:gd name="T11" fmla="*/ 0 60000 65536"/>
                <a:gd name="T12" fmla="*/ 0 60000 65536"/>
                <a:gd name="T13" fmla="*/ 0 60000 65536"/>
                <a:gd name="T14" fmla="*/ 0 60000 65536"/>
                <a:gd name="T15" fmla="*/ 0 w 286"/>
                <a:gd name="T16" fmla="*/ 0 h 223"/>
                <a:gd name="T17" fmla="*/ 286 w 286"/>
                <a:gd name="T18" fmla="*/ 223 h 223"/>
              </a:gdLst>
              <a:ahLst/>
              <a:cxnLst>
                <a:cxn ang="T10">
                  <a:pos x="T0" y="T1"/>
                </a:cxn>
                <a:cxn ang="T11">
                  <a:pos x="T2" y="T3"/>
                </a:cxn>
                <a:cxn ang="T12">
                  <a:pos x="T4" y="T5"/>
                </a:cxn>
                <a:cxn ang="T13">
                  <a:pos x="T6" y="T7"/>
                </a:cxn>
                <a:cxn ang="T14">
                  <a:pos x="T8" y="T9"/>
                </a:cxn>
              </a:cxnLst>
              <a:rect l="T15" t="T16" r="T17" b="T18"/>
              <a:pathLst>
                <a:path w="286" h="223">
                  <a:moveTo>
                    <a:pt x="0" y="0"/>
                  </a:moveTo>
                  <a:lnTo>
                    <a:pt x="285" y="174"/>
                  </a:lnTo>
                  <a:lnTo>
                    <a:pt x="285" y="222"/>
                  </a:lnTo>
                  <a:lnTo>
                    <a:pt x="0" y="47"/>
                  </a:lnTo>
                  <a:lnTo>
                    <a:pt x="0" y="0"/>
                  </a:lnTo>
                </a:path>
              </a:pathLst>
            </a:custGeom>
            <a:solidFill>
              <a:schemeClr val="folHlink"/>
            </a:solidFill>
            <a:ln w="12700" cap="rnd">
              <a:solidFill>
                <a:srgbClr val="000000"/>
              </a:solidFill>
              <a:round/>
            </a:ln>
          </p:spPr>
          <p:txBody>
            <a:bodyPr/>
            <a:lstStyle/>
            <a:p>
              <a:endParaRPr lang="zh-CN" altLang="en-US" b="1">
                <a:latin typeface="Calibri" panose="020F0502020204030204" charset="0"/>
              </a:endParaRPr>
            </a:p>
          </p:txBody>
        </p:sp>
        <p:sp>
          <p:nvSpPr>
            <p:cNvPr id="20" name="Freeform 72"/>
            <p:cNvSpPr/>
            <p:nvPr/>
          </p:nvSpPr>
          <p:spPr bwMode="auto">
            <a:xfrm>
              <a:off x="4010" y="1939"/>
              <a:ext cx="460" cy="285"/>
            </a:xfrm>
            <a:custGeom>
              <a:avLst/>
              <a:gdLst>
                <a:gd name="T0" fmla="*/ 0 w 460"/>
                <a:gd name="T1" fmla="*/ 47 h 285"/>
                <a:gd name="T2" fmla="*/ 111 w 460"/>
                <a:gd name="T3" fmla="*/ 0 h 285"/>
                <a:gd name="T4" fmla="*/ 380 w 460"/>
                <a:gd name="T5" fmla="*/ 158 h 285"/>
                <a:gd name="T6" fmla="*/ 459 w 460"/>
                <a:gd name="T7" fmla="*/ 110 h 285"/>
                <a:gd name="T8" fmla="*/ 459 w 460"/>
                <a:gd name="T9" fmla="*/ 252 h 285"/>
                <a:gd name="T10" fmla="*/ 190 w 460"/>
                <a:gd name="T11" fmla="*/ 284 h 285"/>
                <a:gd name="T12" fmla="*/ 285 w 460"/>
                <a:gd name="T13" fmla="*/ 221 h 285"/>
                <a:gd name="T14" fmla="*/ 0 w 460"/>
                <a:gd name="T15" fmla="*/ 47 h 285"/>
                <a:gd name="T16" fmla="*/ 0 60000 65536"/>
                <a:gd name="T17" fmla="*/ 0 60000 65536"/>
                <a:gd name="T18" fmla="*/ 0 60000 65536"/>
                <a:gd name="T19" fmla="*/ 0 60000 65536"/>
                <a:gd name="T20" fmla="*/ 0 60000 65536"/>
                <a:gd name="T21" fmla="*/ 0 60000 65536"/>
                <a:gd name="T22" fmla="*/ 0 60000 65536"/>
                <a:gd name="T23" fmla="*/ 0 60000 65536"/>
                <a:gd name="T24" fmla="*/ 0 w 460"/>
                <a:gd name="T25" fmla="*/ 0 h 285"/>
                <a:gd name="T26" fmla="*/ 460 w 460"/>
                <a:gd name="T27" fmla="*/ 285 h 2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0" h="285">
                  <a:moveTo>
                    <a:pt x="0" y="47"/>
                  </a:moveTo>
                  <a:lnTo>
                    <a:pt x="111" y="0"/>
                  </a:lnTo>
                  <a:lnTo>
                    <a:pt x="380" y="158"/>
                  </a:lnTo>
                  <a:lnTo>
                    <a:pt x="459" y="110"/>
                  </a:lnTo>
                  <a:lnTo>
                    <a:pt x="459" y="252"/>
                  </a:lnTo>
                  <a:lnTo>
                    <a:pt x="190" y="284"/>
                  </a:lnTo>
                  <a:lnTo>
                    <a:pt x="285" y="221"/>
                  </a:lnTo>
                  <a:lnTo>
                    <a:pt x="0" y="47"/>
                  </a:lnTo>
                </a:path>
              </a:pathLst>
            </a:custGeom>
            <a:solidFill>
              <a:schemeClr val="folHlink"/>
            </a:solidFill>
            <a:ln w="12700" cap="rnd">
              <a:solidFill>
                <a:srgbClr val="000000"/>
              </a:solidFill>
              <a:round/>
            </a:ln>
          </p:spPr>
          <p:txBody>
            <a:bodyPr/>
            <a:lstStyle/>
            <a:p>
              <a:endParaRPr lang="zh-CN" altLang="en-US" b="1">
                <a:latin typeface="Calibri" panose="020F0502020204030204" charset="0"/>
              </a:endParaRPr>
            </a:p>
          </p:txBody>
        </p:sp>
        <p:sp>
          <p:nvSpPr>
            <p:cNvPr id="21" name="Freeform 73"/>
            <p:cNvSpPr/>
            <p:nvPr/>
          </p:nvSpPr>
          <p:spPr bwMode="auto">
            <a:xfrm>
              <a:off x="4200" y="2192"/>
              <a:ext cx="270" cy="80"/>
            </a:xfrm>
            <a:custGeom>
              <a:avLst/>
              <a:gdLst>
                <a:gd name="T0" fmla="*/ 0 w 270"/>
                <a:gd name="T1" fmla="*/ 32 h 80"/>
                <a:gd name="T2" fmla="*/ 269 w 270"/>
                <a:gd name="T3" fmla="*/ 0 h 80"/>
                <a:gd name="T4" fmla="*/ 269 w 270"/>
                <a:gd name="T5" fmla="*/ 47 h 80"/>
                <a:gd name="T6" fmla="*/ 0 w 270"/>
                <a:gd name="T7" fmla="*/ 79 h 80"/>
                <a:gd name="T8" fmla="*/ 0 w 270"/>
                <a:gd name="T9" fmla="*/ 32 h 80"/>
                <a:gd name="T10" fmla="*/ 0 60000 65536"/>
                <a:gd name="T11" fmla="*/ 0 60000 65536"/>
                <a:gd name="T12" fmla="*/ 0 60000 65536"/>
                <a:gd name="T13" fmla="*/ 0 60000 65536"/>
                <a:gd name="T14" fmla="*/ 0 60000 65536"/>
                <a:gd name="T15" fmla="*/ 0 w 270"/>
                <a:gd name="T16" fmla="*/ 0 h 80"/>
                <a:gd name="T17" fmla="*/ 270 w 270"/>
                <a:gd name="T18" fmla="*/ 80 h 80"/>
              </a:gdLst>
              <a:ahLst/>
              <a:cxnLst>
                <a:cxn ang="T10">
                  <a:pos x="T0" y="T1"/>
                </a:cxn>
                <a:cxn ang="T11">
                  <a:pos x="T2" y="T3"/>
                </a:cxn>
                <a:cxn ang="T12">
                  <a:pos x="T4" y="T5"/>
                </a:cxn>
                <a:cxn ang="T13">
                  <a:pos x="T6" y="T7"/>
                </a:cxn>
                <a:cxn ang="T14">
                  <a:pos x="T8" y="T9"/>
                </a:cxn>
              </a:cxnLst>
              <a:rect l="T15" t="T16" r="T17" b="T18"/>
              <a:pathLst>
                <a:path w="270" h="80">
                  <a:moveTo>
                    <a:pt x="0" y="32"/>
                  </a:moveTo>
                  <a:lnTo>
                    <a:pt x="269" y="0"/>
                  </a:lnTo>
                  <a:lnTo>
                    <a:pt x="269" y="47"/>
                  </a:lnTo>
                  <a:lnTo>
                    <a:pt x="0" y="79"/>
                  </a:lnTo>
                  <a:lnTo>
                    <a:pt x="0" y="32"/>
                  </a:lnTo>
                </a:path>
              </a:pathLst>
            </a:custGeom>
            <a:solidFill>
              <a:schemeClr val="folHlink"/>
            </a:solidFill>
            <a:ln w="12700" cap="rnd">
              <a:solidFill>
                <a:srgbClr val="000000"/>
              </a:solidFill>
              <a:round/>
            </a:ln>
          </p:spPr>
          <p:txBody>
            <a:bodyPr/>
            <a:lstStyle/>
            <a:p>
              <a:endParaRPr lang="zh-CN" altLang="en-US" b="1">
                <a:latin typeface="Calibri" panose="020F0502020204030204" charset="0"/>
              </a:endParaRPr>
            </a:p>
          </p:txBody>
        </p:sp>
      </p:grpSp>
      <p:grpSp>
        <p:nvGrpSpPr>
          <p:cNvPr id="22" name="Group 78"/>
          <p:cNvGrpSpPr/>
          <p:nvPr/>
        </p:nvGrpSpPr>
        <p:grpSpPr bwMode="auto">
          <a:xfrm>
            <a:off x="7014732" y="2849777"/>
            <a:ext cx="674688" cy="528637"/>
            <a:chOff x="4830" y="1939"/>
            <a:chExt cx="460" cy="333"/>
          </a:xfrm>
        </p:grpSpPr>
        <p:sp>
          <p:nvSpPr>
            <p:cNvPr id="23" name="Freeform 75"/>
            <p:cNvSpPr/>
            <p:nvPr/>
          </p:nvSpPr>
          <p:spPr bwMode="auto">
            <a:xfrm>
              <a:off x="5004" y="1986"/>
              <a:ext cx="286" cy="223"/>
            </a:xfrm>
            <a:custGeom>
              <a:avLst/>
              <a:gdLst>
                <a:gd name="T0" fmla="*/ 285 w 286"/>
                <a:gd name="T1" fmla="*/ 0 h 223"/>
                <a:gd name="T2" fmla="*/ 0 w 286"/>
                <a:gd name="T3" fmla="*/ 174 h 223"/>
                <a:gd name="T4" fmla="*/ 0 w 286"/>
                <a:gd name="T5" fmla="*/ 222 h 223"/>
                <a:gd name="T6" fmla="*/ 285 w 286"/>
                <a:gd name="T7" fmla="*/ 47 h 223"/>
                <a:gd name="T8" fmla="*/ 285 w 286"/>
                <a:gd name="T9" fmla="*/ 0 h 223"/>
                <a:gd name="T10" fmla="*/ 0 60000 65536"/>
                <a:gd name="T11" fmla="*/ 0 60000 65536"/>
                <a:gd name="T12" fmla="*/ 0 60000 65536"/>
                <a:gd name="T13" fmla="*/ 0 60000 65536"/>
                <a:gd name="T14" fmla="*/ 0 60000 65536"/>
                <a:gd name="T15" fmla="*/ 0 w 286"/>
                <a:gd name="T16" fmla="*/ 0 h 223"/>
                <a:gd name="T17" fmla="*/ 286 w 286"/>
                <a:gd name="T18" fmla="*/ 223 h 223"/>
              </a:gdLst>
              <a:ahLst/>
              <a:cxnLst>
                <a:cxn ang="T10">
                  <a:pos x="T0" y="T1"/>
                </a:cxn>
                <a:cxn ang="T11">
                  <a:pos x="T2" y="T3"/>
                </a:cxn>
                <a:cxn ang="T12">
                  <a:pos x="T4" y="T5"/>
                </a:cxn>
                <a:cxn ang="T13">
                  <a:pos x="T6" y="T7"/>
                </a:cxn>
                <a:cxn ang="T14">
                  <a:pos x="T8" y="T9"/>
                </a:cxn>
              </a:cxnLst>
              <a:rect l="T15" t="T16" r="T17" b="T18"/>
              <a:pathLst>
                <a:path w="286" h="223">
                  <a:moveTo>
                    <a:pt x="285" y="0"/>
                  </a:moveTo>
                  <a:lnTo>
                    <a:pt x="0" y="174"/>
                  </a:lnTo>
                  <a:lnTo>
                    <a:pt x="0" y="222"/>
                  </a:lnTo>
                  <a:lnTo>
                    <a:pt x="285" y="47"/>
                  </a:lnTo>
                  <a:lnTo>
                    <a:pt x="285" y="0"/>
                  </a:lnTo>
                </a:path>
              </a:pathLst>
            </a:custGeom>
            <a:solidFill>
              <a:schemeClr val="folHlink"/>
            </a:solidFill>
            <a:ln w="12700" cap="rnd">
              <a:solidFill>
                <a:srgbClr val="000000"/>
              </a:solidFill>
              <a:round/>
            </a:ln>
          </p:spPr>
          <p:txBody>
            <a:bodyPr/>
            <a:lstStyle/>
            <a:p>
              <a:endParaRPr lang="zh-CN" altLang="en-US" b="1">
                <a:latin typeface="Calibri" panose="020F0502020204030204" charset="0"/>
              </a:endParaRPr>
            </a:p>
          </p:txBody>
        </p:sp>
        <p:sp>
          <p:nvSpPr>
            <p:cNvPr id="24" name="Freeform 76"/>
            <p:cNvSpPr/>
            <p:nvPr/>
          </p:nvSpPr>
          <p:spPr bwMode="auto">
            <a:xfrm>
              <a:off x="4830" y="1939"/>
              <a:ext cx="460" cy="285"/>
            </a:xfrm>
            <a:custGeom>
              <a:avLst/>
              <a:gdLst>
                <a:gd name="T0" fmla="*/ 459 w 460"/>
                <a:gd name="T1" fmla="*/ 47 h 285"/>
                <a:gd name="T2" fmla="*/ 348 w 460"/>
                <a:gd name="T3" fmla="*/ 0 h 285"/>
                <a:gd name="T4" fmla="*/ 79 w 460"/>
                <a:gd name="T5" fmla="*/ 158 h 285"/>
                <a:gd name="T6" fmla="*/ 0 w 460"/>
                <a:gd name="T7" fmla="*/ 110 h 285"/>
                <a:gd name="T8" fmla="*/ 0 w 460"/>
                <a:gd name="T9" fmla="*/ 252 h 285"/>
                <a:gd name="T10" fmla="*/ 269 w 460"/>
                <a:gd name="T11" fmla="*/ 284 h 285"/>
                <a:gd name="T12" fmla="*/ 174 w 460"/>
                <a:gd name="T13" fmla="*/ 221 h 285"/>
                <a:gd name="T14" fmla="*/ 459 w 460"/>
                <a:gd name="T15" fmla="*/ 47 h 285"/>
                <a:gd name="T16" fmla="*/ 0 60000 65536"/>
                <a:gd name="T17" fmla="*/ 0 60000 65536"/>
                <a:gd name="T18" fmla="*/ 0 60000 65536"/>
                <a:gd name="T19" fmla="*/ 0 60000 65536"/>
                <a:gd name="T20" fmla="*/ 0 60000 65536"/>
                <a:gd name="T21" fmla="*/ 0 60000 65536"/>
                <a:gd name="T22" fmla="*/ 0 60000 65536"/>
                <a:gd name="T23" fmla="*/ 0 60000 65536"/>
                <a:gd name="T24" fmla="*/ 0 w 460"/>
                <a:gd name="T25" fmla="*/ 0 h 285"/>
                <a:gd name="T26" fmla="*/ 460 w 460"/>
                <a:gd name="T27" fmla="*/ 285 h 2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0" h="285">
                  <a:moveTo>
                    <a:pt x="459" y="47"/>
                  </a:moveTo>
                  <a:lnTo>
                    <a:pt x="348" y="0"/>
                  </a:lnTo>
                  <a:lnTo>
                    <a:pt x="79" y="158"/>
                  </a:lnTo>
                  <a:lnTo>
                    <a:pt x="0" y="110"/>
                  </a:lnTo>
                  <a:lnTo>
                    <a:pt x="0" y="252"/>
                  </a:lnTo>
                  <a:lnTo>
                    <a:pt x="269" y="284"/>
                  </a:lnTo>
                  <a:lnTo>
                    <a:pt x="174" y="221"/>
                  </a:lnTo>
                  <a:lnTo>
                    <a:pt x="459" y="47"/>
                  </a:lnTo>
                </a:path>
              </a:pathLst>
            </a:custGeom>
            <a:solidFill>
              <a:schemeClr val="folHlink"/>
            </a:solidFill>
            <a:ln w="12700" cap="rnd">
              <a:solidFill>
                <a:srgbClr val="000000"/>
              </a:solidFill>
              <a:round/>
            </a:ln>
          </p:spPr>
          <p:txBody>
            <a:bodyPr/>
            <a:lstStyle/>
            <a:p>
              <a:endParaRPr lang="zh-CN" altLang="en-US" b="1">
                <a:latin typeface="Calibri" panose="020F0502020204030204" charset="0"/>
              </a:endParaRPr>
            </a:p>
          </p:txBody>
        </p:sp>
        <p:sp>
          <p:nvSpPr>
            <p:cNvPr id="25" name="Freeform 77"/>
            <p:cNvSpPr/>
            <p:nvPr/>
          </p:nvSpPr>
          <p:spPr bwMode="auto">
            <a:xfrm>
              <a:off x="4830" y="2192"/>
              <a:ext cx="269" cy="80"/>
            </a:xfrm>
            <a:custGeom>
              <a:avLst/>
              <a:gdLst>
                <a:gd name="T0" fmla="*/ 268 w 269"/>
                <a:gd name="T1" fmla="*/ 32 h 80"/>
                <a:gd name="T2" fmla="*/ 0 w 269"/>
                <a:gd name="T3" fmla="*/ 0 h 80"/>
                <a:gd name="T4" fmla="*/ 0 w 269"/>
                <a:gd name="T5" fmla="*/ 47 h 80"/>
                <a:gd name="T6" fmla="*/ 268 w 269"/>
                <a:gd name="T7" fmla="*/ 79 h 80"/>
                <a:gd name="T8" fmla="*/ 268 w 269"/>
                <a:gd name="T9" fmla="*/ 32 h 80"/>
                <a:gd name="T10" fmla="*/ 0 60000 65536"/>
                <a:gd name="T11" fmla="*/ 0 60000 65536"/>
                <a:gd name="T12" fmla="*/ 0 60000 65536"/>
                <a:gd name="T13" fmla="*/ 0 60000 65536"/>
                <a:gd name="T14" fmla="*/ 0 60000 65536"/>
                <a:gd name="T15" fmla="*/ 0 w 269"/>
                <a:gd name="T16" fmla="*/ 0 h 80"/>
                <a:gd name="T17" fmla="*/ 269 w 269"/>
                <a:gd name="T18" fmla="*/ 80 h 80"/>
              </a:gdLst>
              <a:ahLst/>
              <a:cxnLst>
                <a:cxn ang="T10">
                  <a:pos x="T0" y="T1"/>
                </a:cxn>
                <a:cxn ang="T11">
                  <a:pos x="T2" y="T3"/>
                </a:cxn>
                <a:cxn ang="T12">
                  <a:pos x="T4" y="T5"/>
                </a:cxn>
                <a:cxn ang="T13">
                  <a:pos x="T6" y="T7"/>
                </a:cxn>
                <a:cxn ang="T14">
                  <a:pos x="T8" y="T9"/>
                </a:cxn>
              </a:cxnLst>
              <a:rect l="T15" t="T16" r="T17" b="T18"/>
              <a:pathLst>
                <a:path w="269" h="80">
                  <a:moveTo>
                    <a:pt x="268" y="32"/>
                  </a:moveTo>
                  <a:lnTo>
                    <a:pt x="0" y="0"/>
                  </a:lnTo>
                  <a:lnTo>
                    <a:pt x="0" y="47"/>
                  </a:lnTo>
                  <a:lnTo>
                    <a:pt x="268" y="79"/>
                  </a:lnTo>
                  <a:lnTo>
                    <a:pt x="268" y="32"/>
                  </a:lnTo>
                </a:path>
              </a:pathLst>
            </a:custGeom>
            <a:solidFill>
              <a:schemeClr val="folHlink"/>
            </a:solidFill>
            <a:ln w="12700" cap="rnd">
              <a:solidFill>
                <a:srgbClr val="000000"/>
              </a:solidFill>
              <a:round/>
            </a:ln>
          </p:spPr>
          <p:txBody>
            <a:bodyPr/>
            <a:lstStyle/>
            <a:p>
              <a:endParaRPr lang="zh-CN" altLang="en-US" b="1">
                <a:latin typeface="Calibri" panose="020F0502020204030204" charset="0"/>
              </a:endParaRPr>
            </a:p>
          </p:txBody>
        </p:sp>
      </p:grpSp>
      <p:sp>
        <p:nvSpPr>
          <p:cNvPr id="26" name="Oval 79"/>
          <p:cNvSpPr>
            <a:spLocks noChangeArrowheads="1"/>
          </p:cNvSpPr>
          <p:nvPr/>
        </p:nvSpPr>
        <p:spPr bwMode="auto">
          <a:xfrm>
            <a:off x="5355535" y="3389976"/>
            <a:ext cx="1792978" cy="801818"/>
          </a:xfrm>
          <a:prstGeom prst="ellipse">
            <a:avLst/>
          </a:prstGeom>
          <a:solidFill>
            <a:schemeClr val="tx1"/>
          </a:solidFill>
          <a:ln w="12700">
            <a:solidFill>
              <a:schemeClr val="tx1"/>
            </a:solidFill>
            <a:round/>
          </a:ln>
        </p:spPr>
        <p:txBody>
          <a:bodyPr wrap="none" lIns="46038" tIns="23812" rIns="46038" bIns="23812" anchor="ctr"/>
          <a:lstStyle/>
          <a:p>
            <a:pPr algn="ctr" defTabSz="228600"/>
            <a:r>
              <a:rPr lang="zh-CN" altLang="en-US" sz="3600" b="1" dirty="0">
                <a:solidFill>
                  <a:schemeClr val="bg1"/>
                </a:solidFill>
                <a:latin typeface="Calibri" panose="020F0502020204030204" charset="0"/>
                <a:ea typeface="Malgun Gothic" panose="020B0503020000020004" pitchFamily="34" charset="-127"/>
              </a:rPr>
              <a:t>优点</a:t>
            </a:r>
            <a:endParaRPr lang="en-US" altLang="ko-KR" sz="3600" b="1" dirty="0">
              <a:solidFill>
                <a:schemeClr val="bg1"/>
              </a:solidFill>
              <a:latin typeface="Calibri" panose="020F0502020204030204" charset="0"/>
              <a:ea typeface="Malgun Gothic" panose="020B0503020000020004" pitchFamily="34" charset="-127"/>
            </a:endParaRPr>
          </a:p>
        </p:txBody>
      </p:sp>
      <p:sp>
        <p:nvSpPr>
          <p:cNvPr id="3" name="TextBox 2"/>
          <p:cNvSpPr txBox="1"/>
          <p:nvPr/>
        </p:nvSpPr>
        <p:spPr>
          <a:xfrm>
            <a:off x="2822575" y="2362994"/>
            <a:ext cx="2133600" cy="461665"/>
          </a:xfrm>
          <a:prstGeom prst="rect">
            <a:avLst/>
          </a:prstGeom>
          <a:noFill/>
        </p:spPr>
        <p:txBody>
          <a:bodyPr wrap="square" rtlCol="0">
            <a:spAutoFit/>
          </a:bodyPr>
          <a:lstStyle/>
          <a:p>
            <a:r>
              <a:rPr lang="zh-CN" altLang="zh-CN" b="1" dirty="0">
                <a:solidFill>
                  <a:srgbClr val="002060"/>
                </a:solidFill>
              </a:rPr>
              <a:t>成本相对较低</a:t>
            </a:r>
            <a:endParaRPr lang="zh-CN" altLang="en-US" b="1" dirty="0">
              <a:solidFill>
                <a:srgbClr val="002060"/>
              </a:solidFill>
            </a:endParaRPr>
          </a:p>
        </p:txBody>
      </p:sp>
      <p:sp>
        <p:nvSpPr>
          <p:cNvPr id="30" name="TextBox 29"/>
          <p:cNvSpPr txBox="1"/>
          <p:nvPr/>
        </p:nvSpPr>
        <p:spPr>
          <a:xfrm>
            <a:off x="7212005" y="2159390"/>
            <a:ext cx="2133600" cy="461665"/>
          </a:xfrm>
          <a:prstGeom prst="rect">
            <a:avLst/>
          </a:prstGeom>
          <a:noFill/>
        </p:spPr>
        <p:txBody>
          <a:bodyPr wrap="square" rtlCol="0">
            <a:spAutoFit/>
          </a:bodyPr>
          <a:lstStyle/>
          <a:p>
            <a:pPr algn="ctr"/>
            <a:r>
              <a:rPr lang="zh-CN" altLang="zh-CN" b="1" dirty="0">
                <a:solidFill>
                  <a:srgbClr val="002060"/>
                </a:solidFill>
              </a:rPr>
              <a:t>信息量大</a:t>
            </a:r>
            <a:endParaRPr lang="zh-CN" altLang="en-US" b="1" dirty="0">
              <a:solidFill>
                <a:srgbClr val="002060"/>
              </a:solidFill>
            </a:endParaRPr>
          </a:p>
        </p:txBody>
      </p:sp>
      <p:sp>
        <p:nvSpPr>
          <p:cNvPr id="31" name="TextBox 30"/>
          <p:cNvSpPr txBox="1"/>
          <p:nvPr/>
        </p:nvSpPr>
        <p:spPr>
          <a:xfrm>
            <a:off x="4879975" y="5268783"/>
            <a:ext cx="2914775" cy="461665"/>
          </a:xfrm>
          <a:prstGeom prst="rect">
            <a:avLst/>
          </a:prstGeom>
          <a:noFill/>
        </p:spPr>
        <p:txBody>
          <a:bodyPr wrap="square" rtlCol="0">
            <a:spAutoFit/>
          </a:bodyPr>
          <a:lstStyle/>
          <a:p>
            <a:pPr algn="ctr"/>
            <a:r>
              <a:rPr lang="zh-CN" altLang="zh-CN" b="1" dirty="0">
                <a:solidFill>
                  <a:srgbClr val="002060"/>
                </a:solidFill>
              </a:rPr>
              <a:t>查阅较为方便快捷</a:t>
            </a:r>
            <a:endParaRPr lang="zh-CN" altLang="en-US" b="1" dirty="0">
              <a:solidFill>
                <a:srgbClr val="002060"/>
              </a:solidFill>
            </a:endParaRPr>
          </a:p>
        </p:txBody>
      </p:sp>
      <p:sp>
        <p:nvSpPr>
          <p:cNvPr id="4" name="TextBox 3"/>
          <p:cNvSpPr txBox="1"/>
          <p:nvPr/>
        </p:nvSpPr>
        <p:spPr>
          <a:xfrm>
            <a:off x="917575" y="991394"/>
            <a:ext cx="2057400" cy="461665"/>
          </a:xfrm>
          <a:prstGeom prst="rect">
            <a:avLst/>
          </a:prstGeom>
          <a:noFill/>
        </p:spPr>
        <p:txBody>
          <a:bodyPr wrap="square" rtlCol="0">
            <a:spAutoFit/>
          </a:bodyPr>
          <a:lstStyle/>
          <a:p>
            <a:r>
              <a:rPr lang="en-US" altLang="zh-CN" b="1" dirty="0"/>
              <a:t>5.</a:t>
            </a:r>
            <a:r>
              <a:rPr lang="zh-CN" altLang="en-US" b="1" dirty="0"/>
              <a:t>市场调查</a:t>
            </a:r>
          </a:p>
        </p:txBody>
      </p:sp>
      <p:sp>
        <p:nvSpPr>
          <p:cNvPr id="7" name="灯片编号占位符 6">
            <a:extLst>
              <a:ext uri="{FF2B5EF4-FFF2-40B4-BE49-F238E27FC236}">
                <a16:creationId xmlns:a16="http://schemas.microsoft.com/office/drawing/2014/main" id="{224B5E02-43C9-487C-9605-ADD937BBE104}"/>
              </a:ext>
            </a:extLst>
          </p:cNvPr>
          <p:cNvSpPr>
            <a:spLocks noGrp="1"/>
          </p:cNvSpPr>
          <p:nvPr>
            <p:ph type="sldNum" sz="quarter" idx="12"/>
          </p:nvPr>
        </p:nvSpPr>
        <p:spPr/>
        <p:txBody>
          <a:bodyPr/>
          <a:lstStyle/>
          <a:p>
            <a:fld id="{B6F15528-21DE-4FAA-801E-634DDDAF4B2B}" type="slidenum">
              <a:rPr lang="en-US" smtClean="0"/>
              <a:t>92</a:t>
            </a:fld>
            <a:endParaRPr lang="en-US" dirty="0"/>
          </a:p>
        </p:txBody>
      </p:sp>
      <p:sp>
        <p:nvSpPr>
          <p:cNvPr id="27" name="灯片编号占位符 8">
            <a:extLst>
              <a:ext uri="{FF2B5EF4-FFF2-40B4-BE49-F238E27FC236}">
                <a16:creationId xmlns:a16="http://schemas.microsoft.com/office/drawing/2014/main" id="{9D2528C7-B370-4BEE-9D2B-DA253CED6B8F}"/>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92</a:t>
            </a:fld>
            <a:endParaRPr kumimoji="0" lang="en-US" altLang="zh-CN" sz="1800">
              <a:latin typeface="Times New Roman" panose="02020603050405020304" pitchFamily="18"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2.1.3  </a:t>
            </a:r>
            <a:r>
              <a:rPr lang="zh-CN" altLang="zh-CN" b="1" dirty="0"/>
              <a:t>项目可行性研究</a:t>
            </a:r>
            <a:endParaRPr lang="zh-CN" altLang="en-US" dirty="0">
              <a:latin typeface="黑体" panose="02010609060101010101" pitchFamily="2" charset="-122"/>
            </a:endParaRPr>
          </a:p>
        </p:txBody>
      </p:sp>
      <p:sp>
        <p:nvSpPr>
          <p:cNvPr id="236" name="矩形 235"/>
          <p:cNvSpPr/>
          <p:nvPr/>
        </p:nvSpPr>
        <p:spPr>
          <a:xfrm flipV="1">
            <a:off x="-64547" y="1600994"/>
            <a:ext cx="12321094" cy="45719"/>
          </a:xfrm>
          <a:prstGeom prst="rect">
            <a:avLst/>
          </a:prstGeom>
          <a:solidFill>
            <a:schemeClr val="bg1">
              <a:lumMod val="50000"/>
              <a:alpha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239" name="内容占位符 4"/>
          <p:cNvSpPr txBox="1"/>
          <p:nvPr/>
        </p:nvSpPr>
        <p:spPr>
          <a:xfrm>
            <a:off x="342900" y="1829594"/>
            <a:ext cx="11506200" cy="2058817"/>
          </a:xfrm>
          <a:prstGeom prst="rect">
            <a:avLst/>
          </a:prstGeom>
        </p:spPr>
        <p:txBody>
          <a:bodyPr vert="horz" lIns="91440" tIns="45720" rIns="91440" bIns="45720" rtlCol="0">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b="1" dirty="0">
                <a:solidFill>
                  <a:schemeClr val="tx1"/>
                </a:solidFill>
              </a:rPr>
              <a:t>      </a:t>
            </a:r>
            <a:r>
              <a:rPr lang="zh-CN" altLang="zh-CN" sz="2400" b="1" dirty="0">
                <a:solidFill>
                  <a:schemeClr val="tx1"/>
                </a:solidFill>
              </a:rPr>
              <a:t>文案调查法可以发现问题并为相关市场研究提供重要参考依据，其主要功能有：</a:t>
            </a:r>
          </a:p>
        </p:txBody>
      </p:sp>
      <p:sp>
        <p:nvSpPr>
          <p:cNvPr id="240" name="矩形 239"/>
          <p:cNvSpPr/>
          <p:nvPr/>
        </p:nvSpPr>
        <p:spPr>
          <a:xfrm>
            <a:off x="0" y="5891503"/>
            <a:ext cx="12195175" cy="968085"/>
          </a:xfrm>
          <a:prstGeom prst="rect">
            <a:avLst/>
          </a:prstGeom>
          <a:solidFill>
            <a:srgbClr val="DDDDDD">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sp>
        <p:nvSpPr>
          <p:cNvPr id="7" name="矩形 6"/>
          <p:cNvSpPr/>
          <p:nvPr/>
        </p:nvSpPr>
        <p:spPr>
          <a:xfrm>
            <a:off x="734947" y="991394"/>
            <a:ext cx="2954655" cy="461665"/>
          </a:xfrm>
          <a:prstGeom prst="rect">
            <a:avLst/>
          </a:prstGeom>
        </p:spPr>
        <p:txBody>
          <a:bodyPr wrap="none">
            <a:spAutoFit/>
          </a:bodyPr>
          <a:lstStyle/>
          <a:p>
            <a:r>
              <a:rPr lang="zh-CN" altLang="en-US" b="1" dirty="0"/>
              <a:t>①文案调查法的优点</a:t>
            </a:r>
          </a:p>
        </p:txBody>
      </p:sp>
      <p:sp>
        <p:nvSpPr>
          <p:cNvPr id="9" name="Oval 24"/>
          <p:cNvSpPr>
            <a:spLocks noChangeArrowheads="1"/>
          </p:cNvSpPr>
          <p:nvPr/>
        </p:nvSpPr>
        <p:spPr bwMode="auto">
          <a:xfrm>
            <a:off x="5555102" y="4077493"/>
            <a:ext cx="1290760" cy="1401763"/>
          </a:xfrm>
          <a:prstGeom prst="ellipse">
            <a:avLst/>
          </a:prstGeom>
          <a:solidFill>
            <a:srgbClr val="FFFF00"/>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a:latin typeface="Calibri" panose="020F0502020204030204" charset="0"/>
            </a:endParaRPr>
          </a:p>
        </p:txBody>
      </p:sp>
      <p:sp>
        <p:nvSpPr>
          <p:cNvPr id="10" name="Oval 25"/>
          <p:cNvSpPr>
            <a:spLocks noChangeArrowheads="1"/>
          </p:cNvSpPr>
          <p:nvPr/>
        </p:nvSpPr>
        <p:spPr bwMode="auto">
          <a:xfrm>
            <a:off x="5555102" y="2683668"/>
            <a:ext cx="1290760" cy="1401763"/>
          </a:xfrm>
          <a:prstGeom prst="ellipse">
            <a:avLst/>
          </a:prstGeom>
          <a:solidFill>
            <a:srgbClr val="33CC33"/>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a:latin typeface="Calibri" panose="020F0502020204030204" charset="0"/>
            </a:endParaRPr>
          </a:p>
        </p:txBody>
      </p:sp>
      <p:sp>
        <p:nvSpPr>
          <p:cNvPr id="11" name="Oval 26"/>
          <p:cNvSpPr>
            <a:spLocks noChangeArrowheads="1"/>
          </p:cNvSpPr>
          <p:nvPr/>
        </p:nvSpPr>
        <p:spPr bwMode="auto">
          <a:xfrm>
            <a:off x="6171912" y="3340893"/>
            <a:ext cx="1292225" cy="1400175"/>
          </a:xfrm>
          <a:prstGeom prst="ellipse">
            <a:avLst/>
          </a:prstGeom>
          <a:solidFill>
            <a:srgbClr val="FF0033"/>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a:latin typeface="Calibri" panose="020F0502020204030204" charset="0"/>
            </a:endParaRPr>
          </a:p>
        </p:txBody>
      </p:sp>
      <p:sp>
        <p:nvSpPr>
          <p:cNvPr id="12" name="Oval 27"/>
          <p:cNvSpPr>
            <a:spLocks noChangeArrowheads="1"/>
          </p:cNvSpPr>
          <p:nvPr/>
        </p:nvSpPr>
        <p:spPr bwMode="auto">
          <a:xfrm>
            <a:off x="4879688" y="3340893"/>
            <a:ext cx="1290760" cy="1400175"/>
          </a:xfrm>
          <a:prstGeom prst="ellipse">
            <a:avLst/>
          </a:prstGeom>
          <a:solidFill>
            <a:srgbClr val="3366FF"/>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a:latin typeface="Calibri" panose="020F0502020204030204" charset="0"/>
            </a:endParaRPr>
          </a:p>
        </p:txBody>
      </p:sp>
      <p:sp>
        <p:nvSpPr>
          <p:cNvPr id="13" name="Rectangle 28"/>
          <p:cNvSpPr>
            <a:spLocks noChangeArrowheads="1"/>
          </p:cNvSpPr>
          <p:nvPr/>
        </p:nvSpPr>
        <p:spPr bwMode="auto">
          <a:xfrm>
            <a:off x="6479585" y="2486818"/>
            <a:ext cx="2215243"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5088" tIns="31750" rIns="65088" bIns="31750">
            <a:spAutoFit/>
          </a:bodyPr>
          <a:lstStyle/>
          <a:p>
            <a:pPr defTabSz="447675"/>
            <a:r>
              <a:rPr lang="zh-CN" altLang="en-US" sz="2000" b="1" dirty="0">
                <a:latin typeface="+mn-ea"/>
              </a:rPr>
              <a:t>市场供求趋势分析</a:t>
            </a:r>
            <a:endParaRPr lang="en-US" altLang="ko-KR" sz="2000" b="1" dirty="0">
              <a:latin typeface="+mn-ea"/>
            </a:endParaRPr>
          </a:p>
        </p:txBody>
      </p:sp>
      <p:sp>
        <p:nvSpPr>
          <p:cNvPr id="14" name="Rectangle 29"/>
          <p:cNvSpPr>
            <a:spLocks noChangeArrowheads="1"/>
          </p:cNvSpPr>
          <p:nvPr/>
        </p:nvSpPr>
        <p:spPr bwMode="auto">
          <a:xfrm>
            <a:off x="2898862" y="3786981"/>
            <a:ext cx="190464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5088" tIns="31750" rIns="65088" bIns="31750">
            <a:spAutoFit/>
          </a:bodyPr>
          <a:lstStyle/>
          <a:p>
            <a:pPr algn="r" defTabSz="447675"/>
            <a:r>
              <a:rPr lang="zh-CN" altLang="en-US" sz="2000" b="1" dirty="0">
                <a:latin typeface="+mn-ea"/>
              </a:rPr>
              <a:t>相关回归分析</a:t>
            </a:r>
            <a:endParaRPr lang="en-US" altLang="ko-KR" sz="2000" b="1" dirty="0">
              <a:latin typeface="+mn-ea"/>
            </a:endParaRPr>
          </a:p>
        </p:txBody>
      </p:sp>
      <p:sp>
        <p:nvSpPr>
          <p:cNvPr id="15" name="Rectangle 30"/>
          <p:cNvSpPr>
            <a:spLocks noChangeArrowheads="1"/>
          </p:cNvSpPr>
          <p:nvPr/>
        </p:nvSpPr>
        <p:spPr bwMode="auto">
          <a:xfrm>
            <a:off x="7735182" y="3848893"/>
            <a:ext cx="2555148"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5088" tIns="31750" rIns="65088" bIns="31750">
            <a:spAutoFit/>
          </a:bodyPr>
          <a:lstStyle/>
          <a:p>
            <a:pPr defTabSz="447675"/>
            <a:r>
              <a:rPr lang="zh-CN" altLang="en-US" sz="2000" b="1" dirty="0">
                <a:latin typeface="+mn-ea"/>
              </a:rPr>
              <a:t>市场占有率分析</a:t>
            </a:r>
            <a:endParaRPr lang="en-US" altLang="ko-KR" sz="2000" b="1" dirty="0">
              <a:latin typeface="+mn-ea"/>
            </a:endParaRPr>
          </a:p>
        </p:txBody>
      </p:sp>
      <p:sp>
        <p:nvSpPr>
          <p:cNvPr id="16" name="Rectangle 31"/>
          <p:cNvSpPr>
            <a:spLocks noChangeArrowheads="1"/>
          </p:cNvSpPr>
          <p:nvPr/>
        </p:nvSpPr>
        <p:spPr bwMode="auto">
          <a:xfrm>
            <a:off x="5336801" y="5572919"/>
            <a:ext cx="2304614"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5088" tIns="31750" rIns="65088" bIns="31750">
            <a:spAutoFit/>
          </a:bodyPr>
          <a:lstStyle/>
          <a:p>
            <a:pPr defTabSz="447675"/>
            <a:r>
              <a:rPr lang="zh-CN" altLang="en-US" sz="2000" b="1" dirty="0">
                <a:latin typeface="+mn-ea"/>
              </a:rPr>
              <a:t>市场覆盖率分析</a:t>
            </a:r>
            <a:endParaRPr lang="en-US" altLang="ko-KR" sz="2000" b="1" dirty="0">
              <a:latin typeface="+mn-ea"/>
            </a:endParaRPr>
          </a:p>
        </p:txBody>
      </p:sp>
      <p:sp>
        <p:nvSpPr>
          <p:cNvPr id="4" name="灯片编号占位符 3">
            <a:extLst>
              <a:ext uri="{FF2B5EF4-FFF2-40B4-BE49-F238E27FC236}">
                <a16:creationId xmlns:a16="http://schemas.microsoft.com/office/drawing/2014/main" id="{B445B1A2-464B-41CA-ADBE-3D3542A26020}"/>
              </a:ext>
            </a:extLst>
          </p:cNvPr>
          <p:cNvSpPr>
            <a:spLocks noGrp="1"/>
          </p:cNvSpPr>
          <p:nvPr>
            <p:ph type="sldNum" sz="quarter" idx="12"/>
          </p:nvPr>
        </p:nvSpPr>
        <p:spPr/>
        <p:txBody>
          <a:bodyPr/>
          <a:lstStyle/>
          <a:p>
            <a:fld id="{B6F15528-21DE-4FAA-801E-634DDDAF4B2B}" type="slidenum">
              <a:rPr lang="en-US" smtClean="0"/>
              <a:t>93</a:t>
            </a:fld>
            <a:endParaRPr lang="en-US" dirty="0"/>
          </a:p>
        </p:txBody>
      </p:sp>
      <p:sp>
        <p:nvSpPr>
          <p:cNvPr id="17" name="灯片编号占位符 8">
            <a:extLst>
              <a:ext uri="{FF2B5EF4-FFF2-40B4-BE49-F238E27FC236}">
                <a16:creationId xmlns:a16="http://schemas.microsoft.com/office/drawing/2014/main" id="{B245D5D6-8463-48B9-A649-317C27EE2BAE}"/>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93</a:t>
            </a:fld>
            <a:endParaRPr kumimoji="0" lang="en-US" altLang="zh-CN" sz="1800">
              <a:latin typeface="Times New Roman" panose="02020603050405020304" pitchFamily="18"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2.1.3  </a:t>
            </a:r>
            <a:r>
              <a:rPr lang="zh-CN" altLang="zh-CN" b="1" dirty="0"/>
              <a:t>项目可行性研究</a:t>
            </a:r>
            <a:endParaRPr lang="zh-CN" altLang="en-US" dirty="0"/>
          </a:p>
        </p:txBody>
      </p:sp>
      <p:sp>
        <p:nvSpPr>
          <p:cNvPr id="61" name="矩形 60"/>
          <p:cNvSpPr/>
          <p:nvPr/>
        </p:nvSpPr>
        <p:spPr>
          <a:xfrm>
            <a:off x="-27697" y="4142446"/>
            <a:ext cx="12216671" cy="45719"/>
          </a:xfrm>
          <a:prstGeom prst="rect">
            <a:avLst/>
          </a:prstGeom>
          <a:solidFill>
            <a:srgbClr val="FFC000">
              <a:alpha val="8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内容占位符 4"/>
          <p:cNvSpPr txBox="1"/>
          <p:nvPr/>
        </p:nvSpPr>
        <p:spPr>
          <a:xfrm>
            <a:off x="534093" y="3955936"/>
            <a:ext cx="4913852" cy="464458"/>
          </a:xfrm>
          <a:prstGeom prst="rect">
            <a:avLst/>
          </a:prstGeom>
          <a:solidFill>
            <a:srgbClr val="FFC000"/>
          </a:solidFill>
          <a:ln>
            <a:solidFill>
              <a:srgbClr val="FFC000"/>
            </a:solidFill>
          </a:ln>
        </p:spPr>
        <p:txBody>
          <a:bodyPr>
            <a:norm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gn="ctr">
              <a:buNone/>
            </a:pPr>
            <a:r>
              <a:rPr lang="zh-CN" altLang="en-US" sz="2400" b="1" dirty="0">
                <a:solidFill>
                  <a:schemeClr val="bg1"/>
                </a:solidFill>
              </a:rPr>
              <a:t>文献调查法</a:t>
            </a:r>
          </a:p>
        </p:txBody>
      </p:sp>
      <p:sp>
        <p:nvSpPr>
          <p:cNvPr id="68" name="矩形 67"/>
          <p:cNvSpPr/>
          <p:nvPr/>
        </p:nvSpPr>
        <p:spPr>
          <a:xfrm>
            <a:off x="14007" y="6172993"/>
            <a:ext cx="12192000" cy="689181"/>
          </a:xfrm>
          <a:prstGeom prst="rect">
            <a:avLst/>
          </a:prstGeom>
          <a:solidFill>
            <a:srgbClr val="838383">
              <a:lumMod val="20000"/>
              <a:lumOff val="80000"/>
              <a:alpha val="80000"/>
            </a:srgbClr>
          </a:solidFill>
          <a:ln w="12700" cap="flat" cmpd="sng" algn="ctr">
            <a:noFill/>
            <a:prstDash val="solid"/>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838383">
                  <a:lumMod val="50000"/>
                </a:srgbClr>
              </a:solidFill>
              <a:effectLst/>
              <a:uLnTx/>
              <a:uFillTx/>
              <a:latin typeface="Arial" panose="020B0604020202020204"/>
              <a:ea typeface="微软雅黑" panose="020B0503020204020204" pitchFamily="34" charset="-122"/>
              <a:cs typeface="+mn-cs"/>
            </a:endParaRPr>
          </a:p>
        </p:txBody>
      </p:sp>
      <p:sp>
        <p:nvSpPr>
          <p:cNvPr id="3" name="矩形 2"/>
          <p:cNvSpPr/>
          <p:nvPr/>
        </p:nvSpPr>
        <p:spPr>
          <a:xfrm>
            <a:off x="812866" y="4677764"/>
            <a:ext cx="10594282" cy="1134413"/>
          </a:xfrm>
          <a:prstGeom prst="rect">
            <a:avLst/>
          </a:prstGeom>
        </p:spPr>
        <p:txBody>
          <a:bodyPr wrap="square">
            <a:spAutoFit/>
          </a:bodyPr>
          <a:lstStyle/>
          <a:p>
            <a:pPr>
              <a:lnSpc>
                <a:spcPct val="150000"/>
              </a:lnSpc>
            </a:pPr>
            <a:r>
              <a:rPr lang="en-US" altLang="zh-CN" b="1" dirty="0"/>
              <a:t>       </a:t>
            </a:r>
            <a:r>
              <a:rPr lang="zh-CN" altLang="zh-CN" b="1" dirty="0"/>
              <a:t>文献调查法的工作程序是：首先收集文献资料（对文献资料的查阅、查阅和记录），其次是检查审定文献资料，最后是整理文献资料。</a:t>
            </a:r>
            <a:endParaRPr lang="zh-CN" altLang="en-US" b="1" dirty="0"/>
          </a:p>
        </p:txBody>
      </p:sp>
      <p:grpSp>
        <p:nvGrpSpPr>
          <p:cNvPr id="11" name="Group 32"/>
          <p:cNvGrpSpPr/>
          <p:nvPr/>
        </p:nvGrpSpPr>
        <p:grpSpPr bwMode="auto">
          <a:xfrm>
            <a:off x="3528196" y="1174101"/>
            <a:ext cx="5618979" cy="2514600"/>
            <a:chOff x="478" y="1807"/>
            <a:chExt cx="3414" cy="1686"/>
          </a:xfrm>
        </p:grpSpPr>
        <p:sp>
          <p:nvSpPr>
            <p:cNvPr id="12" name="Oval 33"/>
            <p:cNvSpPr>
              <a:spLocks noChangeArrowheads="1"/>
            </p:cNvSpPr>
            <p:nvPr/>
          </p:nvSpPr>
          <p:spPr bwMode="auto">
            <a:xfrm>
              <a:off x="1789" y="2147"/>
              <a:ext cx="794" cy="1006"/>
            </a:xfrm>
            <a:prstGeom prst="ellipse">
              <a:avLst/>
            </a:prstGeom>
            <a:gradFill rotWithShape="0">
              <a:gsLst>
                <a:gs pos="0">
                  <a:srgbClr val="FFFFFF"/>
                </a:gs>
                <a:gs pos="100000">
                  <a:srgbClr val="FFD7FF"/>
                </a:gs>
              </a:gsLst>
              <a:path path="shape">
                <a:fillToRect l="50000" t="50000" r="50000" b="50000"/>
              </a:path>
            </a:gra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a:latin typeface="Calibri" panose="020F0502020204030204" charset="0"/>
              </a:endParaRPr>
            </a:p>
          </p:txBody>
        </p:sp>
        <p:sp>
          <p:nvSpPr>
            <p:cNvPr id="14" name="AutoShape 34"/>
            <p:cNvSpPr>
              <a:spLocks noChangeArrowheads="1"/>
            </p:cNvSpPr>
            <p:nvPr/>
          </p:nvSpPr>
          <p:spPr bwMode="auto">
            <a:xfrm rot="10800000" flipH="1" flipV="1">
              <a:off x="478" y="1807"/>
              <a:ext cx="1296" cy="1686"/>
            </a:xfrm>
            <a:prstGeom prst="homePlate">
              <a:avLst>
                <a:gd name="adj" fmla="val 13968"/>
              </a:avLst>
            </a:prstGeom>
            <a:gradFill rotWithShape="0">
              <a:gsLst>
                <a:gs pos="0">
                  <a:srgbClr val="D888B0"/>
                </a:gs>
                <a:gs pos="50000">
                  <a:srgbClr val="F4DEE9"/>
                </a:gs>
                <a:gs pos="100000">
                  <a:srgbClr val="D888B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latin typeface="Calibri" panose="020F0502020204030204" charset="0"/>
              </a:endParaRPr>
            </a:p>
          </p:txBody>
        </p:sp>
        <p:grpSp>
          <p:nvGrpSpPr>
            <p:cNvPr id="15" name="Group 35"/>
            <p:cNvGrpSpPr/>
            <p:nvPr/>
          </p:nvGrpSpPr>
          <p:grpSpPr bwMode="auto">
            <a:xfrm>
              <a:off x="509" y="1839"/>
              <a:ext cx="1222" cy="1622"/>
              <a:chOff x="511" y="3175"/>
              <a:chExt cx="1222" cy="1622"/>
            </a:xfrm>
          </p:grpSpPr>
          <p:sp>
            <p:nvSpPr>
              <p:cNvPr id="35" name="AutoShape 36"/>
              <p:cNvSpPr>
                <a:spLocks noChangeArrowheads="1"/>
              </p:cNvSpPr>
              <p:nvPr/>
            </p:nvSpPr>
            <p:spPr bwMode="auto">
              <a:xfrm>
                <a:off x="511" y="3469"/>
                <a:ext cx="1039" cy="1325"/>
              </a:xfrm>
              <a:prstGeom prst="homePlate">
                <a:avLst>
                  <a:gd name="adj" fmla="val 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latin typeface="Calibri" panose="020F0502020204030204" charset="0"/>
                </a:endParaRPr>
              </a:p>
            </p:txBody>
          </p:sp>
          <p:sp>
            <p:nvSpPr>
              <p:cNvPr id="36" name="AutoShape 37"/>
              <p:cNvSpPr>
                <a:spLocks noChangeArrowheads="1"/>
              </p:cNvSpPr>
              <p:nvPr/>
            </p:nvSpPr>
            <p:spPr bwMode="auto">
              <a:xfrm flipH="1">
                <a:off x="769" y="3175"/>
                <a:ext cx="858" cy="271"/>
              </a:xfrm>
              <a:prstGeom prst="parallelogram">
                <a:avLst>
                  <a:gd name="adj" fmla="val 21283"/>
                </a:avLst>
              </a:prstGeom>
              <a:gradFill rotWithShape="0">
                <a:gsLst>
                  <a:gs pos="0">
                    <a:srgbClr val="F9EDF3"/>
                  </a:gs>
                  <a:gs pos="100000">
                    <a:srgbClr val="E9BDD3"/>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latin typeface="Calibri" panose="020F0502020204030204" charset="0"/>
                </a:endParaRPr>
              </a:p>
            </p:txBody>
          </p:sp>
          <p:sp>
            <p:nvSpPr>
              <p:cNvPr id="37" name="AutoShape 38"/>
              <p:cNvSpPr>
                <a:spLocks noChangeArrowheads="1"/>
              </p:cNvSpPr>
              <p:nvPr/>
            </p:nvSpPr>
            <p:spPr bwMode="auto">
              <a:xfrm>
                <a:off x="511" y="3175"/>
                <a:ext cx="1039" cy="271"/>
              </a:xfrm>
              <a:prstGeom prst="homePlate">
                <a:avLst>
                  <a:gd name="adj" fmla="val 5236"/>
                </a:avLst>
              </a:prstGeom>
              <a:gradFill rotWithShape="0">
                <a:gsLst>
                  <a:gs pos="0">
                    <a:srgbClr val="F9EDF3"/>
                  </a:gs>
                  <a:gs pos="100000">
                    <a:srgbClr val="E9BDD3"/>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latin typeface="Calibri" panose="020F0502020204030204" charset="0"/>
                </a:endParaRPr>
              </a:p>
            </p:txBody>
          </p:sp>
          <p:sp>
            <p:nvSpPr>
              <p:cNvPr id="38" name="AutoShape 39"/>
              <p:cNvSpPr>
                <a:spLocks noChangeArrowheads="1"/>
              </p:cNvSpPr>
              <p:nvPr/>
            </p:nvSpPr>
            <p:spPr bwMode="auto">
              <a:xfrm flipV="1">
                <a:off x="553" y="3469"/>
                <a:ext cx="1180" cy="499"/>
              </a:xfrm>
              <a:prstGeom prst="parallelogram">
                <a:avLst>
                  <a:gd name="adj" fmla="val 2075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latin typeface="Calibri" panose="020F0502020204030204" charset="0"/>
                </a:endParaRPr>
              </a:p>
            </p:txBody>
          </p:sp>
          <p:sp>
            <p:nvSpPr>
              <p:cNvPr id="39" name="AutoShape 40"/>
              <p:cNvSpPr>
                <a:spLocks noChangeArrowheads="1"/>
              </p:cNvSpPr>
              <p:nvPr/>
            </p:nvSpPr>
            <p:spPr bwMode="auto">
              <a:xfrm>
                <a:off x="572" y="3955"/>
                <a:ext cx="1161" cy="842"/>
              </a:xfrm>
              <a:prstGeom prst="parallelogram">
                <a:avLst>
                  <a:gd name="adj" fmla="val 19591"/>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latin typeface="Calibri" panose="020F0502020204030204" charset="0"/>
                </a:endParaRPr>
              </a:p>
            </p:txBody>
          </p:sp>
        </p:grpSp>
        <p:grpSp>
          <p:nvGrpSpPr>
            <p:cNvPr id="17" name="Group 44"/>
            <p:cNvGrpSpPr/>
            <p:nvPr/>
          </p:nvGrpSpPr>
          <p:grpSpPr bwMode="auto">
            <a:xfrm>
              <a:off x="686" y="2595"/>
              <a:ext cx="844" cy="201"/>
              <a:chOff x="688" y="3878"/>
              <a:chExt cx="844" cy="201"/>
            </a:xfrm>
          </p:grpSpPr>
          <p:sp>
            <p:nvSpPr>
              <p:cNvPr id="31" name="AutoShape 45"/>
              <p:cNvSpPr>
                <a:spLocks noChangeArrowheads="1"/>
              </p:cNvSpPr>
              <p:nvPr/>
            </p:nvSpPr>
            <p:spPr bwMode="auto">
              <a:xfrm>
                <a:off x="729" y="3887"/>
                <a:ext cx="698" cy="118"/>
              </a:xfrm>
              <a:prstGeom prst="roundRect">
                <a:avLst>
                  <a:gd name="adj" fmla="val 38981"/>
                </a:avLst>
              </a:prstGeom>
              <a:solidFill>
                <a:srgbClr val="FAF0F5"/>
              </a:solidFill>
              <a:ln>
                <a:noFill/>
              </a:ln>
              <a:extLst>
                <a:ext uri="{91240B29-F687-4F45-9708-019B960494DF}">
                  <a14:hiddenLine xmlns:a14="http://schemas.microsoft.com/office/drawing/2010/main" w="12700">
                    <a:solidFill>
                      <a:srgbClr val="000000"/>
                    </a:solidFill>
                    <a:round/>
                    <a:headEnd type="none" w="sm" len="sm"/>
                    <a:tailEnd type="none" w="sm" len="sm"/>
                  </a14:hiddenLine>
                </a:ext>
              </a:extLst>
            </p:spPr>
            <p:txBody>
              <a:bodyPr wrap="none" anchor="ctr"/>
              <a:lstStyle/>
              <a:p>
                <a:endParaRPr lang="zh-CN" altLang="en-US">
                  <a:latin typeface="Calibri" panose="020F0502020204030204" charset="0"/>
                </a:endParaRPr>
              </a:p>
            </p:txBody>
          </p:sp>
          <p:sp>
            <p:nvSpPr>
              <p:cNvPr id="32" name="Text Box 46"/>
              <p:cNvSpPr txBox="1">
                <a:spLocks noChangeArrowheads="1"/>
              </p:cNvSpPr>
              <p:nvPr/>
            </p:nvSpPr>
            <p:spPr bwMode="auto">
              <a:xfrm>
                <a:off x="688" y="3878"/>
                <a:ext cx="844"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8345" tIns="49173" rIns="98345" bIns="49173">
                <a:spAutoFit/>
              </a:bodyPr>
              <a:lstStyle>
                <a:lvl1pPr defTabSz="762000">
                  <a:defRPr>
                    <a:solidFill>
                      <a:schemeClr val="tx1"/>
                    </a:solidFill>
                    <a:latin typeface="Calibri" panose="020F0502020204030204" charset="0"/>
                    <a:ea typeface="宋体" panose="02010600030101010101" pitchFamily="2" charset="-122"/>
                  </a:defRPr>
                </a:lvl1pPr>
                <a:lvl2pPr marL="742950" indent="-285750" defTabSz="762000">
                  <a:defRPr>
                    <a:solidFill>
                      <a:schemeClr val="tx1"/>
                    </a:solidFill>
                    <a:latin typeface="Calibri" panose="020F0502020204030204" charset="0"/>
                    <a:ea typeface="宋体" panose="02010600030101010101" pitchFamily="2" charset="-122"/>
                  </a:defRPr>
                </a:lvl2pPr>
                <a:lvl3pPr marL="1143000" indent="-228600" defTabSz="762000">
                  <a:defRPr>
                    <a:solidFill>
                      <a:schemeClr val="tx1"/>
                    </a:solidFill>
                    <a:latin typeface="Calibri" panose="020F0502020204030204" charset="0"/>
                    <a:ea typeface="宋体" panose="02010600030101010101" pitchFamily="2" charset="-122"/>
                  </a:defRPr>
                </a:lvl3pPr>
                <a:lvl4pPr marL="1600200" indent="-228600" defTabSz="762000">
                  <a:defRPr>
                    <a:solidFill>
                      <a:schemeClr val="tx1"/>
                    </a:solidFill>
                    <a:latin typeface="Calibri" panose="020F0502020204030204" charset="0"/>
                    <a:ea typeface="宋体" panose="02010600030101010101" pitchFamily="2" charset="-122"/>
                  </a:defRPr>
                </a:lvl4pPr>
                <a:lvl5pPr marL="2057400" indent="-228600" defTabSz="762000">
                  <a:defRPr>
                    <a:solidFill>
                      <a:schemeClr val="tx1"/>
                    </a:solidFill>
                    <a:latin typeface="Calibri" panose="020F050202020403020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latinLnBrk="1">
                  <a:buFont typeface="Wingdings" panose="05000000000000000000" pitchFamily="2" charset="2"/>
                  <a:buNone/>
                </a:pPr>
                <a:endParaRPr lang="zh-TW" altLang="en-US" sz="1100">
                  <a:latin typeface="HY울릉도M" pitchFamily="18" charset="-127"/>
                  <a:ea typeface="HY울릉도M" pitchFamily="18" charset="-127"/>
                </a:endParaRPr>
              </a:p>
            </p:txBody>
          </p:sp>
        </p:grpSp>
        <p:sp>
          <p:nvSpPr>
            <p:cNvPr id="18" name="AutoShape 47"/>
            <p:cNvSpPr>
              <a:spLocks noChangeArrowheads="1"/>
            </p:cNvSpPr>
            <p:nvPr/>
          </p:nvSpPr>
          <p:spPr bwMode="auto">
            <a:xfrm rot="10800000" flipV="1">
              <a:off x="2596" y="1807"/>
              <a:ext cx="1296" cy="1686"/>
            </a:xfrm>
            <a:prstGeom prst="homePlate">
              <a:avLst>
                <a:gd name="adj" fmla="val 13968"/>
              </a:avLst>
            </a:prstGeom>
            <a:gradFill rotWithShape="0">
              <a:gsLst>
                <a:gs pos="0">
                  <a:srgbClr val="D888B0"/>
                </a:gs>
                <a:gs pos="50000">
                  <a:srgbClr val="F4DEE9"/>
                </a:gs>
                <a:gs pos="100000">
                  <a:srgbClr val="D888B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latin typeface="Calibri" panose="020F0502020204030204" charset="0"/>
              </a:endParaRPr>
            </a:p>
          </p:txBody>
        </p:sp>
        <p:grpSp>
          <p:nvGrpSpPr>
            <p:cNvPr id="19" name="Group 48"/>
            <p:cNvGrpSpPr/>
            <p:nvPr/>
          </p:nvGrpSpPr>
          <p:grpSpPr bwMode="auto">
            <a:xfrm flipH="1">
              <a:off x="2639" y="1839"/>
              <a:ext cx="1222" cy="1622"/>
              <a:chOff x="511" y="3175"/>
              <a:chExt cx="1222" cy="1622"/>
            </a:xfrm>
          </p:grpSpPr>
          <p:sp>
            <p:nvSpPr>
              <p:cNvPr id="26" name="AutoShape 49"/>
              <p:cNvSpPr>
                <a:spLocks noChangeArrowheads="1"/>
              </p:cNvSpPr>
              <p:nvPr/>
            </p:nvSpPr>
            <p:spPr bwMode="auto">
              <a:xfrm>
                <a:off x="511" y="3469"/>
                <a:ext cx="1039" cy="1325"/>
              </a:xfrm>
              <a:prstGeom prst="homePlate">
                <a:avLst>
                  <a:gd name="adj" fmla="val 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latin typeface="Calibri" panose="020F0502020204030204" charset="0"/>
                </a:endParaRPr>
              </a:p>
            </p:txBody>
          </p:sp>
          <p:sp>
            <p:nvSpPr>
              <p:cNvPr id="27" name="AutoShape 50"/>
              <p:cNvSpPr>
                <a:spLocks noChangeArrowheads="1"/>
              </p:cNvSpPr>
              <p:nvPr/>
            </p:nvSpPr>
            <p:spPr bwMode="auto">
              <a:xfrm flipH="1">
                <a:off x="769" y="3175"/>
                <a:ext cx="858" cy="271"/>
              </a:xfrm>
              <a:prstGeom prst="parallelogram">
                <a:avLst>
                  <a:gd name="adj" fmla="val 21283"/>
                </a:avLst>
              </a:prstGeom>
              <a:gradFill rotWithShape="0">
                <a:gsLst>
                  <a:gs pos="0">
                    <a:srgbClr val="F9EDF3"/>
                  </a:gs>
                  <a:gs pos="100000">
                    <a:srgbClr val="E9BDD3"/>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latin typeface="Calibri" panose="020F0502020204030204" charset="0"/>
                </a:endParaRPr>
              </a:p>
            </p:txBody>
          </p:sp>
          <p:sp>
            <p:nvSpPr>
              <p:cNvPr id="28" name="AutoShape 51"/>
              <p:cNvSpPr>
                <a:spLocks noChangeArrowheads="1"/>
              </p:cNvSpPr>
              <p:nvPr/>
            </p:nvSpPr>
            <p:spPr bwMode="auto">
              <a:xfrm>
                <a:off x="511" y="3175"/>
                <a:ext cx="1039" cy="271"/>
              </a:xfrm>
              <a:prstGeom prst="homePlate">
                <a:avLst>
                  <a:gd name="adj" fmla="val 5236"/>
                </a:avLst>
              </a:prstGeom>
              <a:gradFill rotWithShape="0">
                <a:gsLst>
                  <a:gs pos="0">
                    <a:srgbClr val="F9EDF3"/>
                  </a:gs>
                  <a:gs pos="100000">
                    <a:srgbClr val="E9BDD3"/>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latin typeface="Calibri" panose="020F0502020204030204" charset="0"/>
                </a:endParaRPr>
              </a:p>
            </p:txBody>
          </p:sp>
          <p:sp>
            <p:nvSpPr>
              <p:cNvPr id="29" name="AutoShape 52"/>
              <p:cNvSpPr>
                <a:spLocks noChangeArrowheads="1"/>
              </p:cNvSpPr>
              <p:nvPr/>
            </p:nvSpPr>
            <p:spPr bwMode="auto">
              <a:xfrm flipV="1">
                <a:off x="553" y="3469"/>
                <a:ext cx="1180" cy="499"/>
              </a:xfrm>
              <a:prstGeom prst="parallelogram">
                <a:avLst>
                  <a:gd name="adj" fmla="val 2075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latin typeface="Calibri" panose="020F0502020204030204" charset="0"/>
                </a:endParaRPr>
              </a:p>
            </p:txBody>
          </p:sp>
          <p:sp>
            <p:nvSpPr>
              <p:cNvPr id="30" name="AutoShape 53"/>
              <p:cNvSpPr>
                <a:spLocks noChangeArrowheads="1"/>
              </p:cNvSpPr>
              <p:nvPr/>
            </p:nvSpPr>
            <p:spPr bwMode="auto">
              <a:xfrm>
                <a:off x="572" y="3955"/>
                <a:ext cx="1161" cy="842"/>
              </a:xfrm>
              <a:prstGeom prst="parallelogram">
                <a:avLst>
                  <a:gd name="adj" fmla="val 19591"/>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latin typeface="Calibri" panose="020F0502020204030204" charset="0"/>
                </a:endParaRPr>
              </a:p>
            </p:txBody>
          </p:sp>
        </p:grpSp>
        <p:grpSp>
          <p:nvGrpSpPr>
            <p:cNvPr id="21" name="Group 57"/>
            <p:cNvGrpSpPr/>
            <p:nvPr/>
          </p:nvGrpSpPr>
          <p:grpSpPr bwMode="auto">
            <a:xfrm>
              <a:off x="2878" y="2604"/>
              <a:ext cx="844" cy="201"/>
              <a:chOff x="2880" y="3887"/>
              <a:chExt cx="844" cy="201"/>
            </a:xfrm>
          </p:grpSpPr>
          <p:sp>
            <p:nvSpPr>
              <p:cNvPr id="22" name="AutoShape 58"/>
              <p:cNvSpPr>
                <a:spLocks noChangeArrowheads="1"/>
              </p:cNvSpPr>
              <p:nvPr/>
            </p:nvSpPr>
            <p:spPr bwMode="auto">
              <a:xfrm>
                <a:off x="2953" y="3938"/>
                <a:ext cx="698" cy="118"/>
              </a:xfrm>
              <a:prstGeom prst="roundRect">
                <a:avLst>
                  <a:gd name="adj" fmla="val 38981"/>
                </a:avLst>
              </a:prstGeom>
              <a:solidFill>
                <a:srgbClr val="FAF0F5"/>
              </a:solidFill>
              <a:ln>
                <a:noFill/>
              </a:ln>
              <a:extLst>
                <a:ext uri="{91240B29-F687-4F45-9708-019B960494DF}">
                  <a14:hiddenLine xmlns:a14="http://schemas.microsoft.com/office/drawing/2010/main" w="12700">
                    <a:solidFill>
                      <a:srgbClr val="000000"/>
                    </a:solidFill>
                    <a:round/>
                    <a:headEnd type="none" w="sm" len="sm"/>
                    <a:tailEnd type="none" w="sm" len="sm"/>
                  </a14:hiddenLine>
                </a:ext>
              </a:extLst>
            </p:spPr>
            <p:txBody>
              <a:bodyPr wrap="none" anchor="ctr"/>
              <a:lstStyle/>
              <a:p>
                <a:endParaRPr lang="zh-CN" altLang="en-US">
                  <a:latin typeface="Calibri" panose="020F0502020204030204" charset="0"/>
                </a:endParaRPr>
              </a:p>
            </p:txBody>
          </p:sp>
          <p:sp>
            <p:nvSpPr>
              <p:cNvPr id="23" name="Text Box 59"/>
              <p:cNvSpPr txBox="1">
                <a:spLocks noChangeArrowheads="1"/>
              </p:cNvSpPr>
              <p:nvPr/>
            </p:nvSpPr>
            <p:spPr bwMode="auto">
              <a:xfrm>
                <a:off x="2880" y="3887"/>
                <a:ext cx="844"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8345" tIns="49173" rIns="98345" bIns="49173">
                <a:spAutoFit/>
              </a:bodyPr>
              <a:lstStyle>
                <a:lvl1pPr defTabSz="762000">
                  <a:defRPr>
                    <a:solidFill>
                      <a:schemeClr val="tx1"/>
                    </a:solidFill>
                    <a:latin typeface="Calibri" panose="020F0502020204030204" charset="0"/>
                    <a:ea typeface="宋体" panose="02010600030101010101" pitchFamily="2" charset="-122"/>
                  </a:defRPr>
                </a:lvl1pPr>
                <a:lvl2pPr marL="742950" indent="-285750" defTabSz="762000">
                  <a:defRPr>
                    <a:solidFill>
                      <a:schemeClr val="tx1"/>
                    </a:solidFill>
                    <a:latin typeface="Calibri" panose="020F0502020204030204" charset="0"/>
                    <a:ea typeface="宋体" panose="02010600030101010101" pitchFamily="2" charset="-122"/>
                  </a:defRPr>
                </a:lvl2pPr>
                <a:lvl3pPr marL="1143000" indent="-228600" defTabSz="762000">
                  <a:defRPr>
                    <a:solidFill>
                      <a:schemeClr val="tx1"/>
                    </a:solidFill>
                    <a:latin typeface="Calibri" panose="020F0502020204030204" charset="0"/>
                    <a:ea typeface="宋体" panose="02010600030101010101" pitchFamily="2" charset="-122"/>
                  </a:defRPr>
                </a:lvl3pPr>
                <a:lvl4pPr marL="1600200" indent="-228600" defTabSz="762000">
                  <a:defRPr>
                    <a:solidFill>
                      <a:schemeClr val="tx1"/>
                    </a:solidFill>
                    <a:latin typeface="Calibri" panose="020F0502020204030204" charset="0"/>
                    <a:ea typeface="宋体" panose="02010600030101010101" pitchFamily="2" charset="-122"/>
                  </a:defRPr>
                </a:lvl4pPr>
                <a:lvl5pPr marL="2057400" indent="-228600" defTabSz="762000">
                  <a:defRPr>
                    <a:solidFill>
                      <a:schemeClr val="tx1"/>
                    </a:solidFill>
                    <a:latin typeface="Calibri" panose="020F050202020403020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latinLnBrk="1">
                  <a:buFont typeface="Wingdings" panose="05000000000000000000" pitchFamily="2" charset="2"/>
                  <a:buNone/>
                </a:pPr>
                <a:endParaRPr lang="zh-TW" altLang="en-US" sz="1100">
                  <a:latin typeface="HY울릉도M" pitchFamily="18" charset="-127"/>
                  <a:ea typeface="HY울릉도M" pitchFamily="18" charset="-127"/>
                </a:endParaRPr>
              </a:p>
            </p:txBody>
          </p:sp>
        </p:grpSp>
      </p:grpSp>
      <p:sp>
        <p:nvSpPr>
          <p:cNvPr id="5" name="TextBox 4"/>
          <p:cNvSpPr txBox="1"/>
          <p:nvPr/>
        </p:nvSpPr>
        <p:spPr>
          <a:xfrm>
            <a:off x="5718175" y="1989197"/>
            <a:ext cx="1198364" cy="830997"/>
          </a:xfrm>
          <a:prstGeom prst="rect">
            <a:avLst/>
          </a:prstGeom>
          <a:noFill/>
        </p:spPr>
        <p:txBody>
          <a:bodyPr wrap="square" rtlCol="0">
            <a:spAutoFit/>
          </a:bodyPr>
          <a:lstStyle/>
          <a:p>
            <a:pPr algn="ctr"/>
            <a:r>
              <a:rPr lang="zh-CN" altLang="en-US" b="1" dirty="0"/>
              <a:t>文献</a:t>
            </a:r>
            <a:endParaRPr lang="en-US" altLang="zh-CN" b="1" dirty="0"/>
          </a:p>
          <a:p>
            <a:pPr algn="ctr"/>
            <a:r>
              <a:rPr lang="zh-CN" altLang="en-US" b="1" dirty="0"/>
              <a:t>调查法</a:t>
            </a:r>
          </a:p>
        </p:txBody>
      </p:sp>
      <p:sp>
        <p:nvSpPr>
          <p:cNvPr id="6" name="TextBox 5"/>
          <p:cNvSpPr txBox="1"/>
          <p:nvPr/>
        </p:nvSpPr>
        <p:spPr>
          <a:xfrm>
            <a:off x="3859837" y="1863579"/>
            <a:ext cx="1148813" cy="1569660"/>
          </a:xfrm>
          <a:prstGeom prst="rect">
            <a:avLst/>
          </a:prstGeom>
          <a:noFill/>
        </p:spPr>
        <p:txBody>
          <a:bodyPr wrap="square" rtlCol="0">
            <a:spAutoFit/>
          </a:bodyPr>
          <a:lstStyle/>
          <a:p>
            <a:pPr algn="ctr"/>
            <a:r>
              <a:rPr lang="zh-CN" altLang="en-US" dirty="0">
                <a:solidFill>
                  <a:srgbClr val="4C3D83"/>
                </a:solidFill>
              </a:rPr>
              <a:t>参考</a:t>
            </a:r>
            <a:endParaRPr lang="en-US" altLang="zh-CN" dirty="0">
              <a:solidFill>
                <a:srgbClr val="4C3D83"/>
              </a:solidFill>
            </a:endParaRPr>
          </a:p>
          <a:p>
            <a:pPr algn="ctr"/>
            <a:r>
              <a:rPr lang="zh-CN" altLang="en-US" dirty="0">
                <a:solidFill>
                  <a:srgbClr val="4C3D83"/>
                </a:solidFill>
              </a:rPr>
              <a:t>文献</a:t>
            </a:r>
            <a:endParaRPr lang="en-US" altLang="zh-CN" dirty="0">
              <a:solidFill>
                <a:srgbClr val="4C3D83"/>
              </a:solidFill>
            </a:endParaRPr>
          </a:p>
          <a:p>
            <a:pPr algn="ctr"/>
            <a:r>
              <a:rPr lang="zh-CN" altLang="en-US" dirty="0">
                <a:solidFill>
                  <a:srgbClr val="4C3D83"/>
                </a:solidFill>
              </a:rPr>
              <a:t>查找</a:t>
            </a:r>
            <a:endParaRPr lang="en-US" altLang="zh-CN" dirty="0">
              <a:solidFill>
                <a:srgbClr val="4C3D83"/>
              </a:solidFill>
            </a:endParaRPr>
          </a:p>
          <a:p>
            <a:pPr algn="ctr"/>
            <a:r>
              <a:rPr lang="zh-CN" altLang="en-US" dirty="0">
                <a:solidFill>
                  <a:srgbClr val="4C3D83"/>
                </a:solidFill>
              </a:rPr>
              <a:t>法</a:t>
            </a:r>
          </a:p>
        </p:txBody>
      </p:sp>
      <p:sp>
        <p:nvSpPr>
          <p:cNvPr id="41" name="TextBox 40"/>
          <p:cNvSpPr txBox="1"/>
          <p:nvPr/>
        </p:nvSpPr>
        <p:spPr>
          <a:xfrm>
            <a:off x="7598417" y="1863579"/>
            <a:ext cx="1148813" cy="1569660"/>
          </a:xfrm>
          <a:prstGeom prst="rect">
            <a:avLst/>
          </a:prstGeom>
          <a:noFill/>
        </p:spPr>
        <p:txBody>
          <a:bodyPr wrap="square" rtlCol="0">
            <a:spAutoFit/>
          </a:bodyPr>
          <a:lstStyle/>
          <a:p>
            <a:pPr algn="ctr"/>
            <a:r>
              <a:rPr lang="zh-CN" altLang="en-US" dirty="0">
                <a:solidFill>
                  <a:srgbClr val="4C3D83"/>
                </a:solidFill>
              </a:rPr>
              <a:t>检索</a:t>
            </a:r>
            <a:endParaRPr lang="en-US" altLang="zh-CN" dirty="0">
              <a:solidFill>
                <a:srgbClr val="4C3D83"/>
              </a:solidFill>
            </a:endParaRPr>
          </a:p>
          <a:p>
            <a:pPr algn="ctr"/>
            <a:r>
              <a:rPr lang="zh-CN" altLang="en-US" dirty="0">
                <a:solidFill>
                  <a:srgbClr val="4C3D83"/>
                </a:solidFill>
              </a:rPr>
              <a:t>工具</a:t>
            </a:r>
            <a:endParaRPr lang="en-US" altLang="zh-CN" dirty="0">
              <a:solidFill>
                <a:srgbClr val="4C3D83"/>
              </a:solidFill>
            </a:endParaRPr>
          </a:p>
          <a:p>
            <a:pPr algn="ctr"/>
            <a:r>
              <a:rPr lang="zh-CN" altLang="en-US" dirty="0">
                <a:solidFill>
                  <a:srgbClr val="4C3D83"/>
                </a:solidFill>
              </a:rPr>
              <a:t>查找</a:t>
            </a:r>
            <a:endParaRPr lang="en-US" altLang="zh-CN" dirty="0">
              <a:solidFill>
                <a:srgbClr val="4C3D83"/>
              </a:solidFill>
            </a:endParaRPr>
          </a:p>
          <a:p>
            <a:pPr algn="ctr"/>
            <a:r>
              <a:rPr lang="zh-CN" altLang="en-US" dirty="0">
                <a:solidFill>
                  <a:srgbClr val="4C3D83"/>
                </a:solidFill>
              </a:rPr>
              <a:t>法</a:t>
            </a:r>
          </a:p>
        </p:txBody>
      </p:sp>
      <p:sp>
        <p:nvSpPr>
          <p:cNvPr id="7" name="灯片编号占位符 6">
            <a:extLst>
              <a:ext uri="{FF2B5EF4-FFF2-40B4-BE49-F238E27FC236}">
                <a16:creationId xmlns:a16="http://schemas.microsoft.com/office/drawing/2014/main" id="{ECB2E830-2E85-4A35-B632-CE3FD9463311}"/>
              </a:ext>
            </a:extLst>
          </p:cNvPr>
          <p:cNvSpPr>
            <a:spLocks noGrp="1"/>
          </p:cNvSpPr>
          <p:nvPr>
            <p:ph type="sldNum" sz="quarter" idx="12"/>
          </p:nvPr>
        </p:nvSpPr>
        <p:spPr/>
        <p:txBody>
          <a:bodyPr/>
          <a:lstStyle/>
          <a:p>
            <a:fld id="{B6F15528-21DE-4FAA-801E-634DDDAF4B2B}" type="slidenum">
              <a:rPr lang="en-US" smtClean="0"/>
              <a:t>94</a:t>
            </a:fld>
            <a:endParaRPr lang="en-US" dirty="0"/>
          </a:p>
        </p:txBody>
      </p:sp>
      <p:sp>
        <p:nvSpPr>
          <p:cNvPr id="34" name="灯片编号占位符 8">
            <a:extLst>
              <a:ext uri="{FF2B5EF4-FFF2-40B4-BE49-F238E27FC236}">
                <a16:creationId xmlns:a16="http://schemas.microsoft.com/office/drawing/2014/main" id="{5980A309-72BD-4219-BD62-1BE060EDE2CA}"/>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94</a:t>
            </a:fld>
            <a:endParaRPr kumimoji="0" lang="en-US" altLang="zh-CN" sz="1800">
              <a:latin typeface="Times New Roman" panose="02020603050405020304" pitchFamily="18"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28574" y="2210594"/>
            <a:ext cx="12226924" cy="350599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19050" y="2201069"/>
            <a:ext cx="12217400" cy="5707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b="1" dirty="0"/>
              <a:t>2.1.3  </a:t>
            </a:r>
            <a:r>
              <a:rPr lang="zh-CN" altLang="zh-CN" b="1" dirty="0"/>
              <a:t>项目可行性研究</a:t>
            </a:r>
            <a:endParaRPr lang="zh-CN" altLang="en-US" dirty="0"/>
          </a:p>
        </p:txBody>
      </p:sp>
      <p:sp>
        <p:nvSpPr>
          <p:cNvPr id="25" name="矩形 24"/>
          <p:cNvSpPr/>
          <p:nvPr/>
        </p:nvSpPr>
        <p:spPr>
          <a:xfrm>
            <a:off x="0" y="2134394"/>
            <a:ext cx="1219835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28575" y="5259388"/>
            <a:ext cx="12217400" cy="5707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3175" y="5791994"/>
            <a:ext cx="1219835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内容占位符 4"/>
          <p:cNvSpPr txBox="1"/>
          <p:nvPr/>
        </p:nvSpPr>
        <p:spPr>
          <a:xfrm>
            <a:off x="744288" y="2934182"/>
            <a:ext cx="11032352" cy="2058817"/>
          </a:xfrm>
          <a:prstGeom prst="rect">
            <a:avLst/>
          </a:prstGeom>
        </p:spPr>
        <p:txBody>
          <a:bodyPr vert="horz" lIns="91440" tIns="45720" rIns="91440" bIns="45720" rtlCol="0">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2800" dirty="0">
                <a:solidFill>
                  <a:schemeClr val="bg1"/>
                </a:solidFill>
              </a:rPr>
              <a:t>       </a:t>
            </a:r>
            <a:r>
              <a:rPr lang="zh-CN" altLang="zh-CN" sz="2800" dirty="0">
                <a:solidFill>
                  <a:schemeClr val="bg1"/>
                </a:solidFill>
              </a:rPr>
              <a:t>访问调查法又称为采访法、询问法，是最常用的一种第一手资料收集方法。是调查机关派出调查人员通过口头、书面或电信等方式，向被调查者了解情况，取得相关资料的一种调查方法。</a:t>
            </a:r>
            <a:endParaRPr lang="zh-CN" altLang="en-US" sz="2800" dirty="0">
              <a:solidFill>
                <a:schemeClr val="bg1"/>
              </a:solidFill>
            </a:endParaRPr>
          </a:p>
        </p:txBody>
      </p:sp>
      <p:sp>
        <p:nvSpPr>
          <p:cNvPr id="3" name="矩形 2"/>
          <p:cNvSpPr/>
          <p:nvPr/>
        </p:nvSpPr>
        <p:spPr>
          <a:xfrm>
            <a:off x="993775" y="1296194"/>
            <a:ext cx="2116285" cy="461665"/>
          </a:xfrm>
          <a:prstGeom prst="rect">
            <a:avLst/>
          </a:prstGeom>
        </p:spPr>
        <p:txBody>
          <a:bodyPr wrap="none">
            <a:spAutoFit/>
          </a:bodyPr>
          <a:lstStyle/>
          <a:p>
            <a:r>
              <a:rPr lang="zh-CN" altLang="en-US" dirty="0"/>
              <a:t>② </a:t>
            </a:r>
            <a:r>
              <a:rPr lang="zh-CN" altLang="zh-CN" dirty="0"/>
              <a:t>访问调查法</a:t>
            </a:r>
            <a:endParaRPr lang="zh-CN" altLang="en-US" dirty="0"/>
          </a:p>
        </p:txBody>
      </p:sp>
      <p:sp>
        <p:nvSpPr>
          <p:cNvPr id="5" name="灯片编号占位符 4">
            <a:extLst>
              <a:ext uri="{FF2B5EF4-FFF2-40B4-BE49-F238E27FC236}">
                <a16:creationId xmlns:a16="http://schemas.microsoft.com/office/drawing/2014/main" id="{AE699287-2064-420B-8FC8-517CC66276A9}"/>
              </a:ext>
            </a:extLst>
          </p:cNvPr>
          <p:cNvSpPr>
            <a:spLocks noGrp="1"/>
          </p:cNvSpPr>
          <p:nvPr>
            <p:ph type="sldNum" sz="quarter" idx="12"/>
          </p:nvPr>
        </p:nvSpPr>
        <p:spPr/>
        <p:txBody>
          <a:bodyPr/>
          <a:lstStyle/>
          <a:p>
            <a:fld id="{B6F15528-21DE-4FAA-801E-634DDDAF4B2B}" type="slidenum">
              <a:rPr lang="en-US" smtClean="0"/>
              <a:t>95</a:t>
            </a:fld>
            <a:endParaRPr lang="en-US" dirty="0"/>
          </a:p>
        </p:txBody>
      </p:sp>
      <p:sp>
        <p:nvSpPr>
          <p:cNvPr id="12" name="灯片编号占位符 8">
            <a:extLst>
              <a:ext uri="{FF2B5EF4-FFF2-40B4-BE49-F238E27FC236}">
                <a16:creationId xmlns:a16="http://schemas.microsoft.com/office/drawing/2014/main" id="{BE5E5A0D-3E1B-473A-95DA-04C4DB6CDB35}"/>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95</a:t>
            </a:fld>
            <a:endParaRPr kumimoji="0" lang="en-US" altLang="zh-CN" sz="1800">
              <a:latin typeface="Times New Roman" panose="02020603050405020304" pitchFamily="18"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74699" y="352424"/>
            <a:ext cx="6238875" cy="429419"/>
          </a:xfrm>
        </p:spPr>
        <p:txBody>
          <a:bodyPr/>
          <a:lstStyle/>
          <a:p>
            <a:r>
              <a:rPr lang="en-US" altLang="zh-CN" b="1" dirty="0"/>
              <a:t>2.1.3  </a:t>
            </a:r>
            <a:r>
              <a:rPr lang="zh-CN" altLang="zh-CN" b="1" dirty="0"/>
              <a:t>项目可行性研究</a:t>
            </a:r>
            <a:endParaRPr lang="zh-CN" altLang="en-US" dirty="0"/>
          </a:p>
        </p:txBody>
      </p:sp>
      <p:sp>
        <p:nvSpPr>
          <p:cNvPr id="4" name="AutoShape 46"/>
          <p:cNvSpPr>
            <a:spLocks noChangeArrowheads="1"/>
          </p:cNvSpPr>
          <p:nvPr/>
        </p:nvSpPr>
        <p:spPr bwMode="auto">
          <a:xfrm flipH="1" flipV="1">
            <a:off x="3428999" y="3765672"/>
            <a:ext cx="4934529" cy="112599"/>
          </a:xfrm>
          <a:custGeom>
            <a:avLst/>
            <a:gdLst>
              <a:gd name="G0" fmla="+- 1226 0 0"/>
              <a:gd name="G1" fmla="+- 21600 0 1226"/>
              <a:gd name="G2" fmla="*/ 1226 1 2"/>
              <a:gd name="G3" fmla="+- 21600 0 G2"/>
              <a:gd name="G4" fmla="+/ 1226 21600 2"/>
              <a:gd name="G5" fmla="+/ G1 0 2"/>
              <a:gd name="G6" fmla="*/ 21600 21600 1226"/>
              <a:gd name="G7" fmla="*/ G6 1 2"/>
              <a:gd name="G8" fmla="+- 21600 0 G7"/>
              <a:gd name="G9" fmla="*/ 21600 1 2"/>
              <a:gd name="G10" fmla="+- 1226 0 G9"/>
              <a:gd name="G11" fmla="?: G10 G8 0"/>
              <a:gd name="G12" fmla="?: G10 G7 21600"/>
              <a:gd name="T0" fmla="*/ 20987 w 21600"/>
              <a:gd name="T1" fmla="*/ 10800 h 21600"/>
              <a:gd name="T2" fmla="*/ 10800 w 21600"/>
              <a:gd name="T3" fmla="*/ 21600 h 21600"/>
              <a:gd name="T4" fmla="*/ 613 w 21600"/>
              <a:gd name="T5" fmla="*/ 10800 h 21600"/>
              <a:gd name="T6" fmla="*/ 10800 w 21600"/>
              <a:gd name="T7" fmla="*/ 0 h 21600"/>
              <a:gd name="T8" fmla="*/ 2413 w 21600"/>
              <a:gd name="T9" fmla="*/ 2413 h 21600"/>
              <a:gd name="T10" fmla="*/ 19187 w 21600"/>
              <a:gd name="T11" fmla="*/ 19187 h 21600"/>
            </a:gdLst>
            <a:ahLst/>
            <a:cxnLst>
              <a:cxn ang="0">
                <a:pos x="T0" y="T1"/>
              </a:cxn>
              <a:cxn ang="0">
                <a:pos x="T2" y="T3"/>
              </a:cxn>
              <a:cxn ang="0">
                <a:pos x="T4" y="T5"/>
              </a:cxn>
              <a:cxn ang="0">
                <a:pos x="T6" y="T7"/>
              </a:cxn>
            </a:cxnLst>
            <a:rect l="T8" t="T9" r="T10" b="T11"/>
            <a:pathLst>
              <a:path w="21600" h="21600">
                <a:moveTo>
                  <a:pt x="0" y="0"/>
                </a:moveTo>
                <a:lnTo>
                  <a:pt x="1226" y="21600"/>
                </a:lnTo>
                <a:lnTo>
                  <a:pt x="20374" y="21600"/>
                </a:lnTo>
                <a:lnTo>
                  <a:pt x="21600" y="0"/>
                </a:lnTo>
                <a:close/>
              </a:path>
            </a:pathLst>
          </a:custGeom>
          <a:gradFill rotWithShape="0">
            <a:gsLst>
              <a:gs pos="0">
                <a:schemeClr val="bg1">
                  <a:gamma/>
                  <a:shade val="89804"/>
                  <a:invGamma/>
                </a:schemeClr>
              </a:gs>
              <a:gs pos="100000">
                <a:schemeClr val="bg1"/>
              </a:gs>
            </a:gsLst>
            <a:lin ang="5400000" scaled="1"/>
          </a:gradFill>
          <a:ln w="9525">
            <a:noFill/>
            <a:miter lim="800000"/>
          </a:ln>
          <a:effectLst/>
        </p:spPr>
        <p:txBody>
          <a:bodyPr wrap="none" anchor="ctr"/>
          <a:lstStyle/>
          <a:p>
            <a:pPr fontAlgn="auto">
              <a:spcBef>
                <a:spcPts val="0"/>
              </a:spcBef>
              <a:spcAft>
                <a:spcPts val="0"/>
              </a:spcAft>
              <a:defRPr/>
            </a:pPr>
            <a:endParaRPr lang="zh-CN" altLang="en-US">
              <a:latin typeface="+mn-lt"/>
              <a:ea typeface="+mn-ea"/>
            </a:endParaRPr>
          </a:p>
        </p:txBody>
      </p:sp>
      <p:sp>
        <p:nvSpPr>
          <p:cNvPr id="6" name="AutoShape 47"/>
          <p:cNvSpPr>
            <a:spLocks noChangeArrowheads="1"/>
          </p:cNvSpPr>
          <p:nvPr/>
        </p:nvSpPr>
        <p:spPr bwMode="auto">
          <a:xfrm flipH="1" flipV="1">
            <a:off x="3428999" y="3046954"/>
            <a:ext cx="4934529" cy="735488"/>
          </a:xfrm>
          <a:custGeom>
            <a:avLst/>
            <a:gdLst>
              <a:gd name="G0" fmla="+- 5697 0 0"/>
              <a:gd name="G1" fmla="+- 21600 0 5697"/>
              <a:gd name="G2" fmla="*/ 5697 1 2"/>
              <a:gd name="G3" fmla="+- 21600 0 G2"/>
              <a:gd name="G4" fmla="+/ 5697 21600 2"/>
              <a:gd name="G5" fmla="+/ G1 0 2"/>
              <a:gd name="G6" fmla="*/ 21600 21600 5697"/>
              <a:gd name="G7" fmla="*/ G6 1 2"/>
              <a:gd name="G8" fmla="+- 21600 0 G7"/>
              <a:gd name="G9" fmla="*/ 21600 1 2"/>
              <a:gd name="G10" fmla="+- 5697 0 G9"/>
              <a:gd name="G11" fmla="?: G10 G8 0"/>
              <a:gd name="G12" fmla="?: G10 G7 21600"/>
              <a:gd name="T0" fmla="*/ 18751 w 21600"/>
              <a:gd name="T1" fmla="*/ 10800 h 21600"/>
              <a:gd name="T2" fmla="*/ 10800 w 21600"/>
              <a:gd name="T3" fmla="*/ 21600 h 21600"/>
              <a:gd name="T4" fmla="*/ 2849 w 21600"/>
              <a:gd name="T5" fmla="*/ 10800 h 21600"/>
              <a:gd name="T6" fmla="*/ 10800 w 21600"/>
              <a:gd name="T7" fmla="*/ 0 h 21600"/>
              <a:gd name="T8" fmla="*/ 4649 w 21600"/>
              <a:gd name="T9" fmla="*/ 4649 h 21600"/>
              <a:gd name="T10" fmla="*/ 16951 w 21600"/>
              <a:gd name="T11" fmla="*/ 16951 h 21600"/>
            </a:gdLst>
            <a:ahLst/>
            <a:cxnLst>
              <a:cxn ang="0">
                <a:pos x="T0" y="T1"/>
              </a:cxn>
              <a:cxn ang="0">
                <a:pos x="T2" y="T3"/>
              </a:cxn>
              <a:cxn ang="0">
                <a:pos x="T4" y="T5"/>
              </a:cxn>
              <a:cxn ang="0">
                <a:pos x="T6" y="T7"/>
              </a:cxn>
            </a:cxnLst>
            <a:rect l="T8" t="T9" r="T10" b="T11"/>
            <a:pathLst>
              <a:path w="21600" h="21600">
                <a:moveTo>
                  <a:pt x="0" y="0"/>
                </a:moveTo>
                <a:lnTo>
                  <a:pt x="5697" y="21600"/>
                </a:lnTo>
                <a:lnTo>
                  <a:pt x="15903" y="21600"/>
                </a:lnTo>
                <a:lnTo>
                  <a:pt x="21600" y="0"/>
                </a:lnTo>
                <a:close/>
              </a:path>
            </a:pathLst>
          </a:custGeom>
          <a:gradFill rotWithShape="0">
            <a:gsLst>
              <a:gs pos="0">
                <a:schemeClr val="hlink"/>
              </a:gs>
              <a:gs pos="100000">
                <a:schemeClr val="hlink">
                  <a:gamma/>
                  <a:tint val="0"/>
                  <a:invGamma/>
                </a:schemeClr>
              </a:gs>
            </a:gsLst>
            <a:lin ang="5400000" scaled="1"/>
          </a:gradFill>
          <a:ln w="9525">
            <a:noFill/>
            <a:miter lim="800000"/>
          </a:ln>
          <a:effectLst/>
        </p:spPr>
        <p:txBody>
          <a:bodyPr wrap="none" anchor="ctr"/>
          <a:lstStyle/>
          <a:p>
            <a:pPr fontAlgn="auto">
              <a:spcBef>
                <a:spcPts val="0"/>
              </a:spcBef>
              <a:spcAft>
                <a:spcPts val="0"/>
              </a:spcAft>
              <a:defRPr/>
            </a:pPr>
            <a:endParaRPr lang="zh-CN" altLang="en-US">
              <a:latin typeface="+mn-lt"/>
              <a:ea typeface="+mn-ea"/>
            </a:endParaRPr>
          </a:p>
        </p:txBody>
      </p:sp>
      <p:grpSp>
        <p:nvGrpSpPr>
          <p:cNvPr id="7" name="Group 48"/>
          <p:cNvGrpSpPr/>
          <p:nvPr/>
        </p:nvGrpSpPr>
        <p:grpSpPr bwMode="auto">
          <a:xfrm>
            <a:off x="4026201" y="3034975"/>
            <a:ext cx="3815068" cy="747467"/>
            <a:chOff x="1551" y="3770"/>
            <a:chExt cx="1531" cy="132"/>
          </a:xfrm>
        </p:grpSpPr>
        <p:grpSp>
          <p:nvGrpSpPr>
            <p:cNvPr id="35" name="Group 49"/>
            <p:cNvGrpSpPr/>
            <p:nvPr/>
          </p:nvGrpSpPr>
          <p:grpSpPr bwMode="auto">
            <a:xfrm>
              <a:off x="1803" y="3770"/>
              <a:ext cx="483" cy="132"/>
              <a:chOff x="1803" y="3770"/>
              <a:chExt cx="483" cy="132"/>
            </a:xfrm>
          </p:grpSpPr>
          <p:sp>
            <p:nvSpPr>
              <p:cNvPr id="41" name="Line 50"/>
              <p:cNvSpPr>
                <a:spLocks noChangeShapeType="1"/>
              </p:cNvSpPr>
              <p:nvPr/>
            </p:nvSpPr>
            <p:spPr bwMode="auto">
              <a:xfrm flipH="1">
                <a:off x="1803" y="3776"/>
                <a:ext cx="285" cy="126"/>
              </a:xfrm>
              <a:prstGeom prst="line">
                <a:avLst/>
              </a:prstGeom>
              <a:noFill/>
              <a:ln w="12700">
                <a:solidFill>
                  <a:srgbClr val="A4A4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 name="Line 51"/>
              <p:cNvSpPr>
                <a:spLocks noChangeShapeType="1"/>
              </p:cNvSpPr>
              <p:nvPr/>
            </p:nvSpPr>
            <p:spPr bwMode="auto">
              <a:xfrm flipH="1">
                <a:off x="2060" y="3770"/>
                <a:ext cx="150" cy="132"/>
              </a:xfrm>
              <a:prstGeom prst="line">
                <a:avLst/>
              </a:prstGeom>
              <a:noFill/>
              <a:ln w="12700">
                <a:solidFill>
                  <a:srgbClr val="A4A4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 name="Line 52"/>
              <p:cNvSpPr>
                <a:spLocks noChangeShapeType="1"/>
              </p:cNvSpPr>
              <p:nvPr/>
            </p:nvSpPr>
            <p:spPr bwMode="auto">
              <a:xfrm flipH="1">
                <a:off x="2240" y="3776"/>
                <a:ext cx="46" cy="126"/>
              </a:xfrm>
              <a:prstGeom prst="line">
                <a:avLst/>
              </a:prstGeom>
              <a:noFill/>
              <a:ln w="12700">
                <a:solidFill>
                  <a:srgbClr val="A4A4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6" name="Line 53"/>
            <p:cNvSpPr>
              <a:spLocks noChangeShapeType="1"/>
            </p:cNvSpPr>
            <p:nvPr/>
          </p:nvSpPr>
          <p:spPr bwMode="auto">
            <a:xfrm>
              <a:off x="2544" y="3776"/>
              <a:ext cx="285" cy="126"/>
            </a:xfrm>
            <a:prstGeom prst="line">
              <a:avLst/>
            </a:prstGeom>
            <a:noFill/>
            <a:ln w="12700">
              <a:solidFill>
                <a:srgbClr val="A4A4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Line 54"/>
            <p:cNvSpPr>
              <a:spLocks noChangeShapeType="1"/>
            </p:cNvSpPr>
            <p:nvPr/>
          </p:nvSpPr>
          <p:spPr bwMode="auto">
            <a:xfrm>
              <a:off x="2422" y="3770"/>
              <a:ext cx="149" cy="132"/>
            </a:xfrm>
            <a:prstGeom prst="line">
              <a:avLst/>
            </a:prstGeom>
            <a:noFill/>
            <a:ln w="12700">
              <a:solidFill>
                <a:srgbClr val="A4A4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Line 55"/>
            <p:cNvSpPr>
              <a:spLocks noChangeShapeType="1"/>
            </p:cNvSpPr>
            <p:nvPr/>
          </p:nvSpPr>
          <p:spPr bwMode="auto">
            <a:xfrm>
              <a:off x="2346" y="3776"/>
              <a:ext cx="46" cy="126"/>
            </a:xfrm>
            <a:prstGeom prst="line">
              <a:avLst/>
            </a:prstGeom>
            <a:noFill/>
            <a:ln w="12700">
              <a:solidFill>
                <a:srgbClr val="A4A4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Line 56"/>
            <p:cNvSpPr>
              <a:spLocks noChangeShapeType="1"/>
            </p:cNvSpPr>
            <p:nvPr/>
          </p:nvSpPr>
          <p:spPr bwMode="auto">
            <a:xfrm flipV="1">
              <a:off x="1551" y="3775"/>
              <a:ext cx="438" cy="127"/>
            </a:xfrm>
            <a:prstGeom prst="line">
              <a:avLst/>
            </a:prstGeom>
            <a:noFill/>
            <a:ln w="12700">
              <a:solidFill>
                <a:srgbClr val="A4A4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Line 57"/>
            <p:cNvSpPr>
              <a:spLocks noChangeShapeType="1"/>
            </p:cNvSpPr>
            <p:nvPr/>
          </p:nvSpPr>
          <p:spPr bwMode="auto">
            <a:xfrm flipH="1" flipV="1">
              <a:off x="2645" y="3775"/>
              <a:ext cx="437" cy="127"/>
            </a:xfrm>
            <a:prstGeom prst="line">
              <a:avLst/>
            </a:prstGeom>
            <a:noFill/>
            <a:ln w="12700">
              <a:solidFill>
                <a:srgbClr val="A4A4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 name="Group 58"/>
          <p:cNvGrpSpPr/>
          <p:nvPr/>
        </p:nvGrpSpPr>
        <p:grpSpPr bwMode="auto">
          <a:xfrm>
            <a:off x="3747507" y="3171532"/>
            <a:ext cx="4302197" cy="424044"/>
            <a:chOff x="1439" y="3794"/>
            <a:chExt cx="1727" cy="75"/>
          </a:xfrm>
        </p:grpSpPr>
        <p:sp>
          <p:nvSpPr>
            <p:cNvPr id="31" name="Line 59"/>
            <p:cNvSpPr>
              <a:spLocks noChangeShapeType="1"/>
            </p:cNvSpPr>
            <p:nvPr/>
          </p:nvSpPr>
          <p:spPr bwMode="auto">
            <a:xfrm>
              <a:off x="1439" y="3869"/>
              <a:ext cx="1727" cy="0"/>
            </a:xfrm>
            <a:prstGeom prst="line">
              <a:avLst/>
            </a:prstGeom>
            <a:noFill/>
            <a:ln w="12700">
              <a:solidFill>
                <a:srgbClr val="A4A4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60"/>
            <p:cNvSpPr>
              <a:spLocks noChangeShapeType="1"/>
            </p:cNvSpPr>
            <p:nvPr/>
          </p:nvSpPr>
          <p:spPr bwMode="auto">
            <a:xfrm>
              <a:off x="1551" y="3838"/>
              <a:ext cx="1509" cy="0"/>
            </a:xfrm>
            <a:prstGeom prst="line">
              <a:avLst/>
            </a:prstGeom>
            <a:noFill/>
            <a:ln w="12700">
              <a:solidFill>
                <a:srgbClr val="A4A4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61"/>
            <p:cNvSpPr>
              <a:spLocks noChangeShapeType="1"/>
            </p:cNvSpPr>
            <p:nvPr/>
          </p:nvSpPr>
          <p:spPr bwMode="auto">
            <a:xfrm>
              <a:off x="1669" y="3816"/>
              <a:ext cx="1277" cy="0"/>
            </a:xfrm>
            <a:prstGeom prst="line">
              <a:avLst/>
            </a:prstGeom>
            <a:noFill/>
            <a:ln w="12700">
              <a:solidFill>
                <a:srgbClr val="A4A4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62"/>
            <p:cNvSpPr>
              <a:spLocks noChangeShapeType="1"/>
            </p:cNvSpPr>
            <p:nvPr/>
          </p:nvSpPr>
          <p:spPr bwMode="auto">
            <a:xfrm>
              <a:off x="1753" y="3794"/>
              <a:ext cx="1101" cy="0"/>
            </a:xfrm>
            <a:prstGeom prst="line">
              <a:avLst/>
            </a:prstGeom>
            <a:noFill/>
            <a:ln w="12700">
              <a:solidFill>
                <a:srgbClr val="A4A4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 name="Freeform 63"/>
          <p:cNvSpPr/>
          <p:nvPr/>
        </p:nvSpPr>
        <p:spPr bwMode="auto">
          <a:xfrm>
            <a:off x="4829497" y="3844731"/>
            <a:ext cx="421554" cy="551017"/>
          </a:xfrm>
          <a:custGeom>
            <a:avLst/>
            <a:gdLst>
              <a:gd name="T0" fmla="*/ 1 w 223"/>
              <a:gd name="T1" fmla="*/ 0 h 343"/>
              <a:gd name="T2" fmla="*/ 5 w 223"/>
              <a:gd name="T3" fmla="*/ 1 h 343"/>
              <a:gd name="T4" fmla="*/ 5 w 223"/>
              <a:gd name="T5" fmla="*/ 3 h 343"/>
              <a:gd name="T6" fmla="*/ 0 w 223"/>
              <a:gd name="T7" fmla="*/ 1 h 343"/>
              <a:gd name="T8" fmla="*/ 1 w 223"/>
              <a:gd name="T9" fmla="*/ 0 h 343"/>
              <a:gd name="T10" fmla="*/ 0 60000 65536"/>
              <a:gd name="T11" fmla="*/ 0 60000 65536"/>
              <a:gd name="T12" fmla="*/ 0 60000 65536"/>
              <a:gd name="T13" fmla="*/ 0 60000 65536"/>
              <a:gd name="T14" fmla="*/ 0 60000 65536"/>
              <a:gd name="T15" fmla="*/ 0 w 223"/>
              <a:gd name="T16" fmla="*/ 0 h 343"/>
              <a:gd name="T17" fmla="*/ 223 w 223"/>
              <a:gd name="T18" fmla="*/ 343 h 343"/>
            </a:gdLst>
            <a:ahLst/>
            <a:cxnLst>
              <a:cxn ang="T10">
                <a:pos x="T0" y="T1"/>
              </a:cxn>
              <a:cxn ang="T11">
                <a:pos x="T2" y="T3"/>
              </a:cxn>
              <a:cxn ang="T12">
                <a:pos x="T4" y="T5"/>
              </a:cxn>
              <a:cxn ang="T13">
                <a:pos x="T6" y="T7"/>
              </a:cxn>
              <a:cxn ang="T14">
                <a:pos x="T8" y="T9"/>
              </a:cxn>
            </a:cxnLst>
            <a:rect l="T15" t="T16" r="T17" b="T18"/>
            <a:pathLst>
              <a:path w="223" h="343">
                <a:moveTo>
                  <a:pt x="2" y="0"/>
                </a:moveTo>
                <a:lnTo>
                  <a:pt x="223" y="158"/>
                </a:lnTo>
                <a:lnTo>
                  <a:pt x="223" y="343"/>
                </a:lnTo>
                <a:lnTo>
                  <a:pt x="0" y="192"/>
                </a:lnTo>
                <a:lnTo>
                  <a:pt x="2" y="0"/>
                </a:lnTo>
                <a:close/>
              </a:path>
            </a:pathLst>
          </a:custGeom>
          <a:solidFill>
            <a:srgbClr val="D98BB2"/>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latin typeface="Calibri" panose="020F0502020204030204" charset="0"/>
            </a:endParaRPr>
          </a:p>
        </p:txBody>
      </p:sp>
      <p:sp>
        <p:nvSpPr>
          <p:cNvPr id="10" name="Rectangle 64"/>
          <p:cNvSpPr>
            <a:spLocks noChangeArrowheads="1"/>
          </p:cNvSpPr>
          <p:nvPr/>
        </p:nvSpPr>
        <p:spPr bwMode="auto">
          <a:xfrm>
            <a:off x="3000419" y="3849522"/>
            <a:ext cx="2011751" cy="309049"/>
          </a:xfrm>
          <a:prstGeom prst="rect">
            <a:avLst/>
          </a:prstGeom>
          <a:solidFill>
            <a:srgbClr val="E6B4C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latin typeface="Calibri" panose="020F0502020204030204" charset="0"/>
            </a:endParaRPr>
          </a:p>
        </p:txBody>
      </p:sp>
      <p:sp>
        <p:nvSpPr>
          <p:cNvPr id="11" name="Freeform 65"/>
          <p:cNvSpPr/>
          <p:nvPr/>
        </p:nvSpPr>
        <p:spPr bwMode="auto">
          <a:xfrm>
            <a:off x="3030865" y="4153780"/>
            <a:ext cx="2182715" cy="246760"/>
          </a:xfrm>
          <a:custGeom>
            <a:avLst/>
            <a:gdLst>
              <a:gd name="T0" fmla="*/ 0 w 1266"/>
              <a:gd name="T1" fmla="*/ 0 h 92"/>
              <a:gd name="T2" fmla="*/ 27 w 1266"/>
              <a:gd name="T3" fmla="*/ 0 h 92"/>
              <a:gd name="T4" fmla="*/ 32 w 1266"/>
              <a:gd name="T5" fmla="*/ 355 h 92"/>
              <a:gd name="T6" fmla="*/ 13 w 1266"/>
              <a:gd name="T7" fmla="*/ 350 h 92"/>
              <a:gd name="T8" fmla="*/ 0 w 1266"/>
              <a:gd name="T9" fmla="*/ 0 h 92"/>
              <a:gd name="T10" fmla="*/ 0 60000 65536"/>
              <a:gd name="T11" fmla="*/ 0 60000 65536"/>
              <a:gd name="T12" fmla="*/ 0 60000 65536"/>
              <a:gd name="T13" fmla="*/ 0 60000 65536"/>
              <a:gd name="T14" fmla="*/ 0 60000 65536"/>
              <a:gd name="T15" fmla="*/ 0 w 1266"/>
              <a:gd name="T16" fmla="*/ 0 h 92"/>
              <a:gd name="T17" fmla="*/ 1266 w 1266"/>
              <a:gd name="T18" fmla="*/ 92 h 92"/>
            </a:gdLst>
            <a:ahLst/>
            <a:cxnLst>
              <a:cxn ang="T10">
                <a:pos x="T0" y="T1"/>
              </a:cxn>
              <a:cxn ang="T11">
                <a:pos x="T2" y="T3"/>
              </a:cxn>
              <a:cxn ang="T12">
                <a:pos x="T4" y="T5"/>
              </a:cxn>
              <a:cxn ang="T13">
                <a:pos x="T6" y="T7"/>
              </a:cxn>
              <a:cxn ang="T14">
                <a:pos x="T8" y="T9"/>
              </a:cxn>
            </a:cxnLst>
            <a:rect l="T15" t="T16" r="T17" b="T18"/>
            <a:pathLst>
              <a:path w="1266" h="92">
                <a:moveTo>
                  <a:pt x="0" y="0"/>
                </a:moveTo>
                <a:lnTo>
                  <a:pt x="1046" y="0"/>
                </a:lnTo>
                <a:lnTo>
                  <a:pt x="1266" y="92"/>
                </a:lnTo>
                <a:lnTo>
                  <a:pt x="498" y="90"/>
                </a:lnTo>
                <a:lnTo>
                  <a:pt x="0" y="0"/>
                </a:lnTo>
                <a:close/>
              </a:path>
            </a:pathLst>
          </a:custGeom>
          <a:solidFill>
            <a:srgbClr val="E0A2C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latin typeface="Calibri" panose="020F0502020204030204" charset="0"/>
            </a:endParaRPr>
          </a:p>
        </p:txBody>
      </p:sp>
      <p:sp>
        <p:nvSpPr>
          <p:cNvPr id="12" name="Freeform 66"/>
          <p:cNvSpPr/>
          <p:nvPr/>
        </p:nvSpPr>
        <p:spPr bwMode="auto">
          <a:xfrm>
            <a:off x="6705415" y="3844731"/>
            <a:ext cx="224460" cy="551017"/>
          </a:xfrm>
          <a:custGeom>
            <a:avLst/>
            <a:gdLst>
              <a:gd name="T0" fmla="*/ 6 w 222"/>
              <a:gd name="T1" fmla="*/ 0 h 343"/>
              <a:gd name="T2" fmla="*/ 0 w 222"/>
              <a:gd name="T3" fmla="*/ 1 h 343"/>
              <a:gd name="T4" fmla="*/ 0 w 222"/>
              <a:gd name="T5" fmla="*/ 3 h 343"/>
              <a:gd name="T6" fmla="*/ 6 w 222"/>
              <a:gd name="T7" fmla="*/ 1 h 343"/>
              <a:gd name="T8" fmla="*/ 6 w 222"/>
              <a:gd name="T9" fmla="*/ 0 h 343"/>
              <a:gd name="T10" fmla="*/ 0 60000 65536"/>
              <a:gd name="T11" fmla="*/ 0 60000 65536"/>
              <a:gd name="T12" fmla="*/ 0 60000 65536"/>
              <a:gd name="T13" fmla="*/ 0 60000 65536"/>
              <a:gd name="T14" fmla="*/ 0 60000 65536"/>
              <a:gd name="T15" fmla="*/ 0 w 222"/>
              <a:gd name="T16" fmla="*/ 0 h 343"/>
              <a:gd name="T17" fmla="*/ 222 w 222"/>
              <a:gd name="T18" fmla="*/ 343 h 343"/>
            </a:gdLst>
            <a:ahLst/>
            <a:cxnLst>
              <a:cxn ang="T10">
                <a:pos x="T0" y="T1"/>
              </a:cxn>
              <a:cxn ang="T11">
                <a:pos x="T2" y="T3"/>
              </a:cxn>
              <a:cxn ang="T12">
                <a:pos x="T4" y="T5"/>
              </a:cxn>
              <a:cxn ang="T13">
                <a:pos x="T6" y="T7"/>
              </a:cxn>
              <a:cxn ang="T14">
                <a:pos x="T8" y="T9"/>
              </a:cxn>
            </a:cxnLst>
            <a:rect l="T15" t="T16" r="T17" b="T18"/>
            <a:pathLst>
              <a:path w="222" h="343">
                <a:moveTo>
                  <a:pt x="222" y="0"/>
                </a:moveTo>
                <a:lnTo>
                  <a:pt x="0" y="157"/>
                </a:lnTo>
                <a:lnTo>
                  <a:pt x="0" y="343"/>
                </a:lnTo>
                <a:lnTo>
                  <a:pt x="220" y="195"/>
                </a:lnTo>
                <a:lnTo>
                  <a:pt x="222" y="0"/>
                </a:lnTo>
                <a:close/>
              </a:path>
            </a:pathLst>
          </a:custGeom>
          <a:solidFill>
            <a:srgbClr val="D98BB2"/>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latin typeface="Calibri" panose="020F0502020204030204" charset="0"/>
            </a:endParaRPr>
          </a:p>
        </p:txBody>
      </p:sp>
      <p:sp>
        <p:nvSpPr>
          <p:cNvPr id="13" name="Rectangle 67"/>
          <p:cNvSpPr>
            <a:spLocks noChangeArrowheads="1"/>
          </p:cNvSpPr>
          <p:nvPr/>
        </p:nvSpPr>
        <p:spPr bwMode="auto">
          <a:xfrm flipH="1">
            <a:off x="6929875" y="3847127"/>
            <a:ext cx="1988700" cy="311445"/>
          </a:xfrm>
          <a:prstGeom prst="rect">
            <a:avLst/>
          </a:prstGeom>
          <a:solidFill>
            <a:srgbClr val="E6B4C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latin typeface="Calibri" panose="020F0502020204030204" charset="0"/>
            </a:endParaRPr>
          </a:p>
        </p:txBody>
      </p:sp>
      <p:sp>
        <p:nvSpPr>
          <p:cNvPr id="14" name="Freeform 68"/>
          <p:cNvSpPr/>
          <p:nvPr/>
        </p:nvSpPr>
        <p:spPr bwMode="auto">
          <a:xfrm flipH="1">
            <a:off x="6698388" y="4039394"/>
            <a:ext cx="2189741" cy="246760"/>
          </a:xfrm>
          <a:custGeom>
            <a:avLst/>
            <a:gdLst>
              <a:gd name="T0" fmla="*/ 0 w 1266"/>
              <a:gd name="T1" fmla="*/ 0 h 92"/>
              <a:gd name="T2" fmla="*/ 28 w 1266"/>
              <a:gd name="T3" fmla="*/ 0 h 92"/>
              <a:gd name="T4" fmla="*/ 33 w 1266"/>
              <a:gd name="T5" fmla="*/ 355 h 92"/>
              <a:gd name="T6" fmla="*/ 13 w 1266"/>
              <a:gd name="T7" fmla="*/ 350 h 92"/>
              <a:gd name="T8" fmla="*/ 0 w 1266"/>
              <a:gd name="T9" fmla="*/ 0 h 92"/>
              <a:gd name="T10" fmla="*/ 0 60000 65536"/>
              <a:gd name="T11" fmla="*/ 0 60000 65536"/>
              <a:gd name="T12" fmla="*/ 0 60000 65536"/>
              <a:gd name="T13" fmla="*/ 0 60000 65536"/>
              <a:gd name="T14" fmla="*/ 0 60000 65536"/>
              <a:gd name="T15" fmla="*/ 0 w 1266"/>
              <a:gd name="T16" fmla="*/ 0 h 92"/>
              <a:gd name="T17" fmla="*/ 1266 w 1266"/>
              <a:gd name="T18" fmla="*/ 92 h 92"/>
            </a:gdLst>
            <a:ahLst/>
            <a:cxnLst>
              <a:cxn ang="T10">
                <a:pos x="T0" y="T1"/>
              </a:cxn>
              <a:cxn ang="T11">
                <a:pos x="T2" y="T3"/>
              </a:cxn>
              <a:cxn ang="T12">
                <a:pos x="T4" y="T5"/>
              </a:cxn>
              <a:cxn ang="T13">
                <a:pos x="T6" y="T7"/>
              </a:cxn>
              <a:cxn ang="T14">
                <a:pos x="T8" y="T9"/>
              </a:cxn>
            </a:cxnLst>
            <a:rect l="T15" t="T16" r="T17" b="T18"/>
            <a:pathLst>
              <a:path w="1266" h="92">
                <a:moveTo>
                  <a:pt x="0" y="0"/>
                </a:moveTo>
                <a:lnTo>
                  <a:pt x="1046" y="0"/>
                </a:lnTo>
                <a:lnTo>
                  <a:pt x="1266" y="92"/>
                </a:lnTo>
                <a:lnTo>
                  <a:pt x="498" y="90"/>
                </a:lnTo>
                <a:lnTo>
                  <a:pt x="0" y="0"/>
                </a:lnTo>
                <a:close/>
              </a:path>
            </a:pathLst>
          </a:custGeom>
          <a:solidFill>
            <a:srgbClr val="E0A2C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latin typeface="Calibri" panose="020F0502020204030204" charset="0"/>
            </a:endParaRPr>
          </a:p>
        </p:txBody>
      </p:sp>
      <p:sp>
        <p:nvSpPr>
          <p:cNvPr id="15" name="Freeform 69"/>
          <p:cNvSpPr/>
          <p:nvPr/>
        </p:nvSpPr>
        <p:spPr bwMode="auto">
          <a:xfrm>
            <a:off x="4820129" y="4204090"/>
            <a:ext cx="489472" cy="1504517"/>
          </a:xfrm>
          <a:custGeom>
            <a:avLst/>
            <a:gdLst>
              <a:gd name="T0" fmla="*/ 2 w 252"/>
              <a:gd name="T1" fmla="*/ 0 h 591"/>
              <a:gd name="T2" fmla="*/ 8 w 252"/>
              <a:gd name="T3" fmla="*/ 150 h 591"/>
              <a:gd name="T4" fmla="*/ 8 w 252"/>
              <a:gd name="T5" fmla="*/ 1036 h 591"/>
              <a:gd name="T6" fmla="*/ 0 w 252"/>
              <a:gd name="T7" fmla="*/ 1224 h 591"/>
              <a:gd name="T8" fmla="*/ 0 60000 65536"/>
              <a:gd name="T9" fmla="*/ 0 60000 65536"/>
              <a:gd name="T10" fmla="*/ 0 60000 65536"/>
              <a:gd name="T11" fmla="*/ 0 60000 65536"/>
              <a:gd name="T12" fmla="*/ 0 w 252"/>
              <a:gd name="T13" fmla="*/ 0 h 591"/>
              <a:gd name="T14" fmla="*/ 252 w 252"/>
              <a:gd name="T15" fmla="*/ 591 h 591"/>
            </a:gdLst>
            <a:ahLst/>
            <a:cxnLst>
              <a:cxn ang="T8">
                <a:pos x="T0" y="T1"/>
              </a:cxn>
              <a:cxn ang="T9">
                <a:pos x="T2" y="T3"/>
              </a:cxn>
              <a:cxn ang="T10">
                <a:pos x="T4" y="T5"/>
              </a:cxn>
              <a:cxn ang="T11">
                <a:pos x="T6" y="T7"/>
              </a:cxn>
            </a:cxnLst>
            <a:rect l="T12" t="T13" r="T14" b="T15"/>
            <a:pathLst>
              <a:path w="252" h="591">
                <a:moveTo>
                  <a:pt x="3" y="0"/>
                </a:moveTo>
                <a:lnTo>
                  <a:pt x="252" y="72"/>
                </a:lnTo>
                <a:lnTo>
                  <a:pt x="252" y="501"/>
                </a:lnTo>
                <a:lnTo>
                  <a:pt x="0" y="591"/>
                </a:lnTo>
              </a:path>
            </a:pathLst>
          </a:custGeom>
          <a:solidFill>
            <a:srgbClr val="DB91B6"/>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latin typeface="Calibri" panose="020F0502020204030204" charset="0"/>
            </a:endParaRPr>
          </a:p>
        </p:txBody>
      </p:sp>
      <p:sp>
        <p:nvSpPr>
          <p:cNvPr id="16" name="Rectangle 70"/>
          <p:cNvSpPr>
            <a:spLocks noChangeArrowheads="1"/>
          </p:cNvSpPr>
          <p:nvPr/>
        </p:nvSpPr>
        <p:spPr bwMode="auto">
          <a:xfrm>
            <a:off x="3005103" y="4204090"/>
            <a:ext cx="2004726" cy="1511704"/>
          </a:xfrm>
          <a:prstGeom prst="rect">
            <a:avLst/>
          </a:prstGeom>
          <a:solidFill>
            <a:srgbClr val="EECAD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latin typeface="Calibri" panose="020F0502020204030204" charset="0"/>
            </a:endParaRPr>
          </a:p>
        </p:txBody>
      </p:sp>
      <p:sp>
        <p:nvSpPr>
          <p:cNvPr id="17" name="Freeform 71"/>
          <p:cNvSpPr/>
          <p:nvPr/>
        </p:nvSpPr>
        <p:spPr bwMode="auto">
          <a:xfrm>
            <a:off x="3035549" y="4247213"/>
            <a:ext cx="1749451" cy="1403896"/>
          </a:xfrm>
          <a:custGeom>
            <a:avLst/>
            <a:gdLst>
              <a:gd name="T0" fmla="*/ 0 w 1044"/>
              <a:gd name="T1" fmla="*/ 1441 h 540"/>
              <a:gd name="T2" fmla="*/ 0 w 1044"/>
              <a:gd name="T3" fmla="*/ 0 h 540"/>
              <a:gd name="T4" fmla="*/ 19 w 1044"/>
              <a:gd name="T5" fmla="*/ 0 h 540"/>
              <a:gd name="T6" fmla="*/ 0 60000 65536"/>
              <a:gd name="T7" fmla="*/ 0 60000 65536"/>
              <a:gd name="T8" fmla="*/ 0 60000 65536"/>
              <a:gd name="T9" fmla="*/ 0 w 1044"/>
              <a:gd name="T10" fmla="*/ 0 h 540"/>
              <a:gd name="T11" fmla="*/ 1044 w 1044"/>
              <a:gd name="T12" fmla="*/ 540 h 540"/>
            </a:gdLst>
            <a:ahLst/>
            <a:cxnLst>
              <a:cxn ang="T6">
                <a:pos x="T0" y="T1"/>
              </a:cxn>
              <a:cxn ang="T7">
                <a:pos x="T2" y="T3"/>
              </a:cxn>
              <a:cxn ang="T8">
                <a:pos x="T4" y="T5"/>
              </a:cxn>
            </a:cxnLst>
            <a:rect l="T9" t="T10" r="T11" b="T12"/>
            <a:pathLst>
              <a:path w="1044" h="540">
                <a:moveTo>
                  <a:pt x="0" y="540"/>
                </a:moveTo>
                <a:lnTo>
                  <a:pt x="0" y="0"/>
                </a:lnTo>
                <a:lnTo>
                  <a:pt x="1044" y="0"/>
                </a:ln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alibri" panose="020F0502020204030204" charset="0"/>
            </a:endParaRPr>
          </a:p>
        </p:txBody>
      </p:sp>
      <p:sp>
        <p:nvSpPr>
          <p:cNvPr id="18" name="Freeform 72"/>
          <p:cNvSpPr/>
          <p:nvPr/>
        </p:nvSpPr>
        <p:spPr bwMode="auto">
          <a:xfrm flipH="1" flipV="1">
            <a:off x="3035549" y="4263983"/>
            <a:ext cx="1749451" cy="1403896"/>
          </a:xfrm>
          <a:custGeom>
            <a:avLst/>
            <a:gdLst>
              <a:gd name="T0" fmla="*/ 0 w 1044"/>
              <a:gd name="T1" fmla="*/ 1441 h 540"/>
              <a:gd name="T2" fmla="*/ 0 w 1044"/>
              <a:gd name="T3" fmla="*/ 0 h 540"/>
              <a:gd name="T4" fmla="*/ 19 w 1044"/>
              <a:gd name="T5" fmla="*/ 0 h 540"/>
              <a:gd name="T6" fmla="*/ 0 60000 65536"/>
              <a:gd name="T7" fmla="*/ 0 60000 65536"/>
              <a:gd name="T8" fmla="*/ 0 60000 65536"/>
              <a:gd name="T9" fmla="*/ 0 w 1044"/>
              <a:gd name="T10" fmla="*/ 0 h 540"/>
              <a:gd name="T11" fmla="*/ 1044 w 1044"/>
              <a:gd name="T12" fmla="*/ 540 h 540"/>
            </a:gdLst>
            <a:ahLst/>
            <a:cxnLst>
              <a:cxn ang="T6">
                <a:pos x="T0" y="T1"/>
              </a:cxn>
              <a:cxn ang="T7">
                <a:pos x="T2" y="T3"/>
              </a:cxn>
              <a:cxn ang="T8">
                <a:pos x="T4" y="T5"/>
              </a:cxn>
            </a:cxnLst>
            <a:rect l="T9" t="T10" r="T11" b="T12"/>
            <a:pathLst>
              <a:path w="1044" h="540">
                <a:moveTo>
                  <a:pt x="0" y="540"/>
                </a:moveTo>
                <a:lnTo>
                  <a:pt x="0" y="0"/>
                </a:lnTo>
                <a:lnTo>
                  <a:pt x="1044" y="0"/>
                </a:lnTo>
              </a:path>
            </a:pathLst>
          </a:custGeom>
          <a:noFill/>
          <a:ln w="1270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alibri" panose="020F0502020204030204" charset="0"/>
            </a:endParaRPr>
          </a:p>
        </p:txBody>
      </p:sp>
      <p:sp>
        <p:nvSpPr>
          <p:cNvPr id="19" name="Freeform 73"/>
          <p:cNvSpPr/>
          <p:nvPr/>
        </p:nvSpPr>
        <p:spPr bwMode="auto">
          <a:xfrm flipH="1">
            <a:off x="6651549" y="4204090"/>
            <a:ext cx="278326" cy="1504517"/>
          </a:xfrm>
          <a:custGeom>
            <a:avLst/>
            <a:gdLst>
              <a:gd name="T0" fmla="*/ 2 w 252"/>
              <a:gd name="T1" fmla="*/ 0 h 591"/>
              <a:gd name="T2" fmla="*/ 11 w 252"/>
              <a:gd name="T3" fmla="*/ 150 h 591"/>
              <a:gd name="T4" fmla="*/ 11 w 252"/>
              <a:gd name="T5" fmla="*/ 1036 h 591"/>
              <a:gd name="T6" fmla="*/ 0 w 252"/>
              <a:gd name="T7" fmla="*/ 1224 h 591"/>
              <a:gd name="T8" fmla="*/ 0 60000 65536"/>
              <a:gd name="T9" fmla="*/ 0 60000 65536"/>
              <a:gd name="T10" fmla="*/ 0 60000 65536"/>
              <a:gd name="T11" fmla="*/ 0 60000 65536"/>
              <a:gd name="T12" fmla="*/ 0 w 252"/>
              <a:gd name="T13" fmla="*/ 0 h 591"/>
              <a:gd name="T14" fmla="*/ 252 w 252"/>
              <a:gd name="T15" fmla="*/ 591 h 591"/>
            </a:gdLst>
            <a:ahLst/>
            <a:cxnLst>
              <a:cxn ang="T8">
                <a:pos x="T0" y="T1"/>
              </a:cxn>
              <a:cxn ang="T9">
                <a:pos x="T2" y="T3"/>
              </a:cxn>
              <a:cxn ang="T10">
                <a:pos x="T4" y="T5"/>
              </a:cxn>
              <a:cxn ang="T11">
                <a:pos x="T6" y="T7"/>
              </a:cxn>
            </a:cxnLst>
            <a:rect l="T12" t="T13" r="T14" b="T15"/>
            <a:pathLst>
              <a:path w="252" h="591">
                <a:moveTo>
                  <a:pt x="3" y="0"/>
                </a:moveTo>
                <a:lnTo>
                  <a:pt x="252" y="72"/>
                </a:lnTo>
                <a:lnTo>
                  <a:pt x="252" y="501"/>
                </a:lnTo>
                <a:lnTo>
                  <a:pt x="0" y="591"/>
                </a:lnTo>
              </a:path>
            </a:pathLst>
          </a:custGeom>
          <a:solidFill>
            <a:srgbClr val="DB91B6"/>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latin typeface="Calibri" panose="020F0502020204030204" charset="0"/>
            </a:endParaRPr>
          </a:p>
        </p:txBody>
      </p:sp>
      <p:sp>
        <p:nvSpPr>
          <p:cNvPr id="20" name="Rectangle 74"/>
          <p:cNvSpPr>
            <a:spLocks noChangeArrowheads="1"/>
          </p:cNvSpPr>
          <p:nvPr/>
        </p:nvSpPr>
        <p:spPr bwMode="auto">
          <a:xfrm flipH="1">
            <a:off x="6937375" y="4115594"/>
            <a:ext cx="1984017" cy="1511704"/>
          </a:xfrm>
          <a:prstGeom prst="rect">
            <a:avLst/>
          </a:prstGeom>
          <a:solidFill>
            <a:srgbClr val="EECAD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latin typeface="Calibri" panose="020F0502020204030204" charset="0"/>
            </a:endParaRPr>
          </a:p>
        </p:txBody>
      </p:sp>
      <p:sp>
        <p:nvSpPr>
          <p:cNvPr id="21" name="Freeform 75"/>
          <p:cNvSpPr/>
          <p:nvPr/>
        </p:nvSpPr>
        <p:spPr bwMode="auto">
          <a:xfrm flipH="1">
            <a:off x="7136336" y="4247213"/>
            <a:ext cx="1747109" cy="1403896"/>
          </a:xfrm>
          <a:custGeom>
            <a:avLst/>
            <a:gdLst>
              <a:gd name="T0" fmla="*/ 0 w 1044"/>
              <a:gd name="T1" fmla="*/ 1441 h 540"/>
              <a:gd name="T2" fmla="*/ 0 w 1044"/>
              <a:gd name="T3" fmla="*/ 0 h 540"/>
              <a:gd name="T4" fmla="*/ 19 w 1044"/>
              <a:gd name="T5" fmla="*/ 0 h 540"/>
              <a:gd name="T6" fmla="*/ 0 60000 65536"/>
              <a:gd name="T7" fmla="*/ 0 60000 65536"/>
              <a:gd name="T8" fmla="*/ 0 60000 65536"/>
              <a:gd name="T9" fmla="*/ 0 w 1044"/>
              <a:gd name="T10" fmla="*/ 0 h 540"/>
              <a:gd name="T11" fmla="*/ 1044 w 1044"/>
              <a:gd name="T12" fmla="*/ 540 h 540"/>
            </a:gdLst>
            <a:ahLst/>
            <a:cxnLst>
              <a:cxn ang="T6">
                <a:pos x="T0" y="T1"/>
              </a:cxn>
              <a:cxn ang="T7">
                <a:pos x="T2" y="T3"/>
              </a:cxn>
              <a:cxn ang="T8">
                <a:pos x="T4" y="T5"/>
              </a:cxn>
            </a:cxnLst>
            <a:rect l="T9" t="T10" r="T11" b="T12"/>
            <a:pathLst>
              <a:path w="1044" h="540">
                <a:moveTo>
                  <a:pt x="0" y="540"/>
                </a:moveTo>
                <a:lnTo>
                  <a:pt x="0" y="0"/>
                </a:lnTo>
                <a:lnTo>
                  <a:pt x="1044" y="0"/>
                </a:ln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alibri" panose="020F0502020204030204" charset="0"/>
            </a:endParaRPr>
          </a:p>
        </p:txBody>
      </p:sp>
      <p:sp>
        <p:nvSpPr>
          <p:cNvPr id="22" name="Freeform 76"/>
          <p:cNvSpPr/>
          <p:nvPr/>
        </p:nvSpPr>
        <p:spPr bwMode="auto">
          <a:xfrm flipV="1">
            <a:off x="7136336" y="4263983"/>
            <a:ext cx="1747109" cy="1403896"/>
          </a:xfrm>
          <a:custGeom>
            <a:avLst/>
            <a:gdLst>
              <a:gd name="T0" fmla="*/ 0 w 1044"/>
              <a:gd name="T1" fmla="*/ 1441 h 540"/>
              <a:gd name="T2" fmla="*/ 0 w 1044"/>
              <a:gd name="T3" fmla="*/ 0 h 540"/>
              <a:gd name="T4" fmla="*/ 19 w 1044"/>
              <a:gd name="T5" fmla="*/ 0 h 540"/>
              <a:gd name="T6" fmla="*/ 0 60000 65536"/>
              <a:gd name="T7" fmla="*/ 0 60000 65536"/>
              <a:gd name="T8" fmla="*/ 0 60000 65536"/>
              <a:gd name="T9" fmla="*/ 0 w 1044"/>
              <a:gd name="T10" fmla="*/ 0 h 540"/>
              <a:gd name="T11" fmla="*/ 1044 w 1044"/>
              <a:gd name="T12" fmla="*/ 540 h 540"/>
            </a:gdLst>
            <a:ahLst/>
            <a:cxnLst>
              <a:cxn ang="T6">
                <a:pos x="T0" y="T1"/>
              </a:cxn>
              <a:cxn ang="T7">
                <a:pos x="T2" y="T3"/>
              </a:cxn>
              <a:cxn ang="T8">
                <a:pos x="T4" y="T5"/>
              </a:cxn>
            </a:cxnLst>
            <a:rect l="T9" t="T10" r="T11" b="T12"/>
            <a:pathLst>
              <a:path w="1044" h="540">
                <a:moveTo>
                  <a:pt x="0" y="540"/>
                </a:moveTo>
                <a:lnTo>
                  <a:pt x="0" y="0"/>
                </a:lnTo>
                <a:lnTo>
                  <a:pt x="1044" y="0"/>
                </a:lnTo>
              </a:path>
            </a:pathLst>
          </a:custGeom>
          <a:noFill/>
          <a:ln w="1270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alibri" panose="020F0502020204030204" charset="0"/>
            </a:endParaRPr>
          </a:p>
        </p:txBody>
      </p:sp>
      <p:sp>
        <p:nvSpPr>
          <p:cNvPr id="27" name="Arc 83"/>
          <p:cNvSpPr/>
          <p:nvPr/>
        </p:nvSpPr>
        <p:spPr bwMode="auto">
          <a:xfrm flipV="1">
            <a:off x="4419652" y="2479166"/>
            <a:ext cx="2953223" cy="558204"/>
          </a:xfrm>
          <a:custGeom>
            <a:avLst/>
            <a:gdLst>
              <a:gd name="G0" fmla="+- 21600 0 0"/>
              <a:gd name="G1" fmla="+- 21600 0 0"/>
              <a:gd name="G2" fmla="+- 21600 0 0"/>
              <a:gd name="T0" fmla="*/ 0 w 43200"/>
              <a:gd name="T1" fmla="*/ 21577 h 21600"/>
              <a:gd name="T2" fmla="*/ 43200 w 43200"/>
              <a:gd name="T3" fmla="*/ 21600 h 21600"/>
              <a:gd name="T4" fmla="*/ 21600 w 43200"/>
              <a:gd name="T5" fmla="*/ 21600 h 21600"/>
            </a:gdLst>
            <a:ahLst/>
            <a:cxnLst>
              <a:cxn ang="0">
                <a:pos x="T0" y="T1"/>
              </a:cxn>
              <a:cxn ang="0">
                <a:pos x="T2" y="T3"/>
              </a:cxn>
              <a:cxn ang="0">
                <a:pos x="T4" y="T5"/>
              </a:cxn>
            </a:cxnLst>
            <a:rect l="0" t="0" r="r" b="b"/>
            <a:pathLst>
              <a:path w="43200" h="21600" fill="none" extrusionOk="0">
                <a:moveTo>
                  <a:pt x="0" y="21577"/>
                </a:moveTo>
                <a:cubicBezTo>
                  <a:pt x="12" y="9656"/>
                  <a:pt x="9679" y="-1"/>
                  <a:pt x="21600" y="0"/>
                </a:cubicBezTo>
                <a:cubicBezTo>
                  <a:pt x="33529" y="0"/>
                  <a:pt x="43200" y="9670"/>
                  <a:pt x="43200" y="21600"/>
                </a:cubicBezTo>
              </a:path>
              <a:path w="43200" h="21600" stroke="0" extrusionOk="0">
                <a:moveTo>
                  <a:pt x="0" y="21577"/>
                </a:moveTo>
                <a:cubicBezTo>
                  <a:pt x="12" y="9656"/>
                  <a:pt x="9679" y="-1"/>
                  <a:pt x="21600" y="0"/>
                </a:cubicBezTo>
                <a:cubicBezTo>
                  <a:pt x="33529" y="0"/>
                  <a:pt x="43200" y="9670"/>
                  <a:pt x="43200" y="21600"/>
                </a:cubicBezTo>
                <a:lnTo>
                  <a:pt x="21600" y="21600"/>
                </a:lnTo>
                <a:close/>
              </a:path>
            </a:pathLst>
          </a:custGeom>
          <a:gradFill rotWithShape="0">
            <a:gsLst>
              <a:gs pos="0">
                <a:srgbClr val="98D73B">
                  <a:gamma/>
                  <a:tint val="36471"/>
                  <a:invGamma/>
                </a:srgbClr>
              </a:gs>
              <a:gs pos="100000">
                <a:srgbClr val="98D73B"/>
              </a:gs>
            </a:gsLst>
            <a:path path="shape">
              <a:fillToRect l="50000" t="50000" r="50000" b="50000"/>
            </a:path>
          </a:gradFill>
          <a:ln w="9525">
            <a:noFill/>
            <a:round/>
          </a:ln>
          <a:effectLst/>
        </p:spPr>
        <p:txBody>
          <a:bodyPr lIns="92075" tIns="46038" rIns="92075" bIns="46038" anchor="ctr">
            <a:spAutoFit/>
          </a:bodyPr>
          <a:lstStyle/>
          <a:p>
            <a:pPr fontAlgn="auto">
              <a:spcBef>
                <a:spcPts val="0"/>
              </a:spcBef>
              <a:spcAft>
                <a:spcPts val="0"/>
              </a:spcAft>
              <a:defRPr/>
            </a:pPr>
            <a:endParaRPr lang="zh-CN" altLang="en-US">
              <a:latin typeface="+mn-lt"/>
              <a:ea typeface="+mn-ea"/>
            </a:endParaRPr>
          </a:p>
        </p:txBody>
      </p:sp>
      <p:sp>
        <p:nvSpPr>
          <p:cNvPr id="28" name="Oval 84"/>
          <p:cNvSpPr>
            <a:spLocks noChangeArrowheads="1"/>
          </p:cNvSpPr>
          <p:nvPr/>
        </p:nvSpPr>
        <p:spPr bwMode="auto">
          <a:xfrm>
            <a:off x="4429020" y="1920962"/>
            <a:ext cx="2934487" cy="785799"/>
          </a:xfrm>
          <a:prstGeom prst="ellipse">
            <a:avLst/>
          </a:prstGeom>
          <a:solidFill>
            <a:srgbClr val="E9F6D6"/>
          </a:solidFill>
          <a:ln>
            <a:noFill/>
          </a:ln>
          <a:effectLst>
            <a:prstShdw prst="shdw17" dist="17961" dir="2700000">
              <a:srgbClr val="6B9E20"/>
            </a:prstShdw>
          </a:effectLst>
          <a:extLst>
            <a:ext uri="{91240B29-F687-4F45-9708-019B960494DF}">
              <a14:hiddenLine xmlns:a14="http://schemas.microsoft.com/office/drawing/2010/main" w="9525">
                <a:solidFill>
                  <a:srgbClr val="000000"/>
                </a:solidFill>
                <a:round/>
              </a14:hiddenLine>
            </a:ext>
          </a:extLst>
        </p:spPr>
        <p:txBody>
          <a:bodyPr lIns="92075" tIns="46038" rIns="92075" bIns="46038" anchor="ctr">
            <a:spAutoFit/>
          </a:bodyPr>
          <a:lstStyle/>
          <a:p>
            <a:endParaRPr lang="zh-CN" altLang="en-US">
              <a:latin typeface="Calibri" panose="020F0502020204030204" charset="0"/>
            </a:endParaRPr>
          </a:p>
        </p:txBody>
      </p:sp>
      <p:sp>
        <p:nvSpPr>
          <p:cNvPr id="2" name="TextBox 1"/>
          <p:cNvSpPr txBox="1"/>
          <p:nvPr/>
        </p:nvSpPr>
        <p:spPr>
          <a:xfrm>
            <a:off x="3035549" y="3878271"/>
            <a:ext cx="1973699" cy="307777"/>
          </a:xfrm>
          <a:prstGeom prst="rect">
            <a:avLst/>
          </a:prstGeom>
          <a:noFill/>
        </p:spPr>
        <p:txBody>
          <a:bodyPr wrap="square" rtlCol="0">
            <a:spAutoFit/>
          </a:bodyPr>
          <a:lstStyle/>
          <a:p>
            <a:pPr algn="ctr"/>
            <a:r>
              <a:rPr lang="zh-CN" altLang="zh-CN" sz="1400" b="1" dirty="0"/>
              <a:t>按访问人数的多少</a:t>
            </a:r>
            <a:r>
              <a:rPr lang="zh-CN" altLang="en-US" sz="1400" b="1" dirty="0"/>
              <a:t>分</a:t>
            </a:r>
          </a:p>
        </p:txBody>
      </p:sp>
      <p:sp>
        <p:nvSpPr>
          <p:cNvPr id="44" name="TextBox 43"/>
          <p:cNvSpPr txBox="1"/>
          <p:nvPr/>
        </p:nvSpPr>
        <p:spPr>
          <a:xfrm>
            <a:off x="6855731" y="3878270"/>
            <a:ext cx="2166258" cy="307777"/>
          </a:xfrm>
          <a:prstGeom prst="rect">
            <a:avLst/>
          </a:prstGeom>
          <a:noFill/>
        </p:spPr>
        <p:txBody>
          <a:bodyPr wrap="square" rtlCol="0">
            <a:spAutoFit/>
          </a:bodyPr>
          <a:lstStyle/>
          <a:p>
            <a:pPr algn="ctr"/>
            <a:r>
              <a:rPr lang="zh-CN" altLang="zh-CN" sz="1400" b="1" dirty="0"/>
              <a:t>按访问地点和形式</a:t>
            </a:r>
            <a:r>
              <a:rPr lang="zh-CN" altLang="en-US" sz="1400" b="1" dirty="0"/>
              <a:t>不同分</a:t>
            </a:r>
          </a:p>
        </p:txBody>
      </p:sp>
      <p:sp>
        <p:nvSpPr>
          <p:cNvPr id="45" name="TextBox 44"/>
          <p:cNvSpPr txBox="1"/>
          <p:nvPr/>
        </p:nvSpPr>
        <p:spPr>
          <a:xfrm>
            <a:off x="4956175" y="2068374"/>
            <a:ext cx="1973699" cy="523220"/>
          </a:xfrm>
          <a:prstGeom prst="rect">
            <a:avLst/>
          </a:prstGeom>
          <a:noFill/>
        </p:spPr>
        <p:txBody>
          <a:bodyPr wrap="square" rtlCol="0">
            <a:spAutoFit/>
          </a:bodyPr>
          <a:lstStyle/>
          <a:p>
            <a:pPr algn="ctr"/>
            <a:r>
              <a:rPr lang="zh-CN" altLang="zh-CN" sz="2800" b="1" dirty="0"/>
              <a:t>访问</a:t>
            </a:r>
            <a:r>
              <a:rPr lang="zh-CN" altLang="en-US" sz="2800" b="1" dirty="0"/>
              <a:t>调查法</a:t>
            </a:r>
          </a:p>
        </p:txBody>
      </p:sp>
      <p:sp>
        <p:nvSpPr>
          <p:cNvPr id="46" name="TextBox 45"/>
          <p:cNvSpPr txBox="1"/>
          <p:nvPr/>
        </p:nvSpPr>
        <p:spPr>
          <a:xfrm>
            <a:off x="3127375" y="4503797"/>
            <a:ext cx="1692754" cy="78707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zh-CN" sz="1600" b="1" dirty="0"/>
              <a:t>个别访问</a:t>
            </a:r>
            <a:endParaRPr lang="en-US" altLang="zh-CN" sz="1600" b="1" dirty="0"/>
          </a:p>
          <a:p>
            <a:pPr marL="342900" indent="-342900">
              <a:lnSpc>
                <a:spcPct val="150000"/>
              </a:lnSpc>
              <a:buFont typeface="Arial" panose="020B0604020202020204" pitchFamily="34" charset="0"/>
              <a:buChar char="•"/>
            </a:pPr>
            <a:r>
              <a:rPr lang="zh-CN" altLang="zh-CN" sz="1600" b="1" dirty="0"/>
              <a:t>集体访问</a:t>
            </a:r>
            <a:endParaRPr lang="zh-CN" altLang="en-US" sz="1600" b="1" dirty="0"/>
          </a:p>
        </p:txBody>
      </p:sp>
      <p:sp>
        <p:nvSpPr>
          <p:cNvPr id="47" name="TextBox 46"/>
          <p:cNvSpPr txBox="1"/>
          <p:nvPr/>
        </p:nvSpPr>
        <p:spPr>
          <a:xfrm>
            <a:off x="7171465" y="4267994"/>
            <a:ext cx="1823310" cy="120032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zh-CN" sz="1600" b="1" dirty="0"/>
              <a:t>入户访问</a:t>
            </a:r>
            <a:endParaRPr lang="en-US" altLang="zh-CN" sz="1600" b="1" dirty="0"/>
          </a:p>
          <a:p>
            <a:pPr marL="342900" indent="-342900">
              <a:lnSpc>
                <a:spcPct val="150000"/>
              </a:lnSpc>
              <a:buFont typeface="Arial" panose="020B0604020202020204" pitchFamily="34" charset="0"/>
              <a:buChar char="•"/>
            </a:pPr>
            <a:r>
              <a:rPr lang="zh-CN" altLang="zh-CN" sz="1600" b="1" dirty="0"/>
              <a:t>街头拦截访问</a:t>
            </a:r>
            <a:endParaRPr lang="en-US" altLang="zh-CN" sz="1600" b="1" dirty="0"/>
          </a:p>
          <a:p>
            <a:pPr marL="342900" indent="-342900">
              <a:lnSpc>
                <a:spcPct val="150000"/>
              </a:lnSpc>
              <a:buFont typeface="Arial" panose="020B0604020202020204" pitchFamily="34" charset="0"/>
              <a:buChar char="•"/>
            </a:pPr>
            <a:r>
              <a:rPr lang="zh-CN" altLang="zh-CN" sz="1600" b="1" dirty="0"/>
              <a:t>电话访问</a:t>
            </a:r>
            <a:endParaRPr lang="zh-CN" altLang="en-US" sz="1600" b="1" dirty="0"/>
          </a:p>
        </p:txBody>
      </p:sp>
      <p:sp>
        <p:nvSpPr>
          <p:cNvPr id="23" name="灯片编号占位符 22">
            <a:extLst>
              <a:ext uri="{FF2B5EF4-FFF2-40B4-BE49-F238E27FC236}">
                <a16:creationId xmlns:a16="http://schemas.microsoft.com/office/drawing/2014/main" id="{5ADE7AC8-85B9-40DB-BA35-595BA3728436}"/>
              </a:ext>
            </a:extLst>
          </p:cNvPr>
          <p:cNvSpPr>
            <a:spLocks noGrp="1"/>
          </p:cNvSpPr>
          <p:nvPr>
            <p:ph type="sldNum" sz="quarter" idx="12"/>
          </p:nvPr>
        </p:nvSpPr>
        <p:spPr/>
        <p:txBody>
          <a:bodyPr/>
          <a:lstStyle/>
          <a:p>
            <a:fld id="{B6F15528-21DE-4FAA-801E-634DDDAF4B2B}" type="slidenum">
              <a:rPr lang="en-US" smtClean="0"/>
              <a:t>96</a:t>
            </a:fld>
            <a:endParaRPr lang="en-US" dirty="0"/>
          </a:p>
        </p:txBody>
      </p:sp>
      <p:sp>
        <p:nvSpPr>
          <p:cNvPr id="48" name="灯片编号占位符 8">
            <a:extLst>
              <a:ext uri="{FF2B5EF4-FFF2-40B4-BE49-F238E27FC236}">
                <a16:creationId xmlns:a16="http://schemas.microsoft.com/office/drawing/2014/main" id="{A651787E-E49B-4043-9AFD-2D7A5DADF4C5}"/>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96</a:t>
            </a:fld>
            <a:endParaRPr kumimoji="0" lang="en-US" altLang="zh-CN" sz="1800">
              <a:latin typeface="Times New Roman" panose="02020603050405020304" pitchFamily="18" charset="0"/>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2.1.3  </a:t>
            </a:r>
            <a:r>
              <a:rPr lang="zh-CN" altLang="zh-CN" b="1" dirty="0"/>
              <a:t>项目可行性研究</a:t>
            </a:r>
            <a:endParaRPr lang="zh-CN" altLang="en-US" dirty="0"/>
          </a:p>
        </p:txBody>
      </p:sp>
      <p:sp>
        <p:nvSpPr>
          <p:cNvPr id="3" name="矩形 2"/>
          <p:cNvSpPr/>
          <p:nvPr/>
        </p:nvSpPr>
        <p:spPr>
          <a:xfrm>
            <a:off x="993775" y="1296194"/>
            <a:ext cx="2116285" cy="461665"/>
          </a:xfrm>
          <a:prstGeom prst="rect">
            <a:avLst/>
          </a:prstGeom>
        </p:spPr>
        <p:txBody>
          <a:bodyPr wrap="none">
            <a:spAutoFit/>
          </a:bodyPr>
          <a:lstStyle/>
          <a:p>
            <a:r>
              <a:rPr lang="zh-CN" altLang="en-US" dirty="0"/>
              <a:t>② </a:t>
            </a:r>
            <a:r>
              <a:rPr lang="zh-CN" altLang="zh-CN" dirty="0"/>
              <a:t>访问调查法</a:t>
            </a:r>
            <a:endParaRPr lang="zh-CN" altLang="en-US" dirty="0"/>
          </a:p>
        </p:txBody>
      </p:sp>
      <p:graphicFrame>
        <p:nvGraphicFramePr>
          <p:cNvPr id="4" name="表格 3"/>
          <p:cNvGraphicFramePr>
            <a:graphicFrameLocks noGrp="1"/>
          </p:cNvGraphicFramePr>
          <p:nvPr/>
        </p:nvGraphicFramePr>
        <p:xfrm>
          <a:off x="1222375" y="2362994"/>
          <a:ext cx="10286999" cy="3488013"/>
        </p:xfrm>
        <a:graphic>
          <a:graphicData uri="http://schemas.openxmlformats.org/drawingml/2006/table">
            <a:tbl>
              <a:tblPr firstRow="1" firstCol="1" bandRow="1">
                <a:tableStyleId>{5C22544A-7EE6-4342-B048-85BDC9FD1C3A}</a:tableStyleId>
              </a:tblPr>
              <a:tblGrid>
                <a:gridCol w="1690498">
                  <a:extLst>
                    <a:ext uri="{9D8B030D-6E8A-4147-A177-3AD203B41FA5}">
                      <a16:colId xmlns:a16="http://schemas.microsoft.com/office/drawing/2014/main" val="20000"/>
                    </a:ext>
                  </a:extLst>
                </a:gridCol>
                <a:gridCol w="1247379">
                  <a:extLst>
                    <a:ext uri="{9D8B030D-6E8A-4147-A177-3AD203B41FA5}">
                      <a16:colId xmlns:a16="http://schemas.microsoft.com/office/drawing/2014/main" val="20001"/>
                    </a:ext>
                  </a:extLst>
                </a:gridCol>
                <a:gridCol w="1468938">
                  <a:extLst>
                    <a:ext uri="{9D8B030D-6E8A-4147-A177-3AD203B41FA5}">
                      <a16:colId xmlns:a16="http://schemas.microsoft.com/office/drawing/2014/main" val="20002"/>
                    </a:ext>
                  </a:extLst>
                </a:gridCol>
                <a:gridCol w="1470046">
                  <a:extLst>
                    <a:ext uri="{9D8B030D-6E8A-4147-A177-3AD203B41FA5}">
                      <a16:colId xmlns:a16="http://schemas.microsoft.com/office/drawing/2014/main" val="20003"/>
                    </a:ext>
                  </a:extLst>
                </a:gridCol>
                <a:gridCol w="1470046">
                  <a:extLst>
                    <a:ext uri="{9D8B030D-6E8A-4147-A177-3AD203B41FA5}">
                      <a16:colId xmlns:a16="http://schemas.microsoft.com/office/drawing/2014/main" val="20004"/>
                    </a:ext>
                  </a:extLst>
                </a:gridCol>
                <a:gridCol w="1470046">
                  <a:extLst>
                    <a:ext uri="{9D8B030D-6E8A-4147-A177-3AD203B41FA5}">
                      <a16:colId xmlns:a16="http://schemas.microsoft.com/office/drawing/2014/main" val="20005"/>
                    </a:ext>
                  </a:extLst>
                </a:gridCol>
                <a:gridCol w="1470046">
                  <a:extLst>
                    <a:ext uri="{9D8B030D-6E8A-4147-A177-3AD203B41FA5}">
                      <a16:colId xmlns:a16="http://schemas.microsoft.com/office/drawing/2014/main" val="20006"/>
                    </a:ext>
                  </a:extLst>
                </a:gridCol>
              </a:tblGrid>
              <a:tr h="914400">
                <a:tc>
                  <a:txBody>
                    <a:bodyPr/>
                    <a:lstStyle/>
                    <a:p>
                      <a:pPr indent="266700" algn="just">
                        <a:lnSpc>
                          <a:spcPct val="150000"/>
                        </a:lnSpc>
                        <a:spcAft>
                          <a:spcPts val="0"/>
                        </a:spcAft>
                      </a:pPr>
                      <a:r>
                        <a:rPr lang="en-US" altLang="zh-CN" sz="1600" kern="100" dirty="0">
                          <a:effectLst/>
                        </a:rPr>
                        <a:t>        </a:t>
                      </a:r>
                      <a:r>
                        <a:rPr lang="zh-CN" sz="1600" kern="100" dirty="0">
                          <a:effectLst/>
                        </a:rPr>
                        <a:t>访问方法比较内容</a:t>
                      </a:r>
                      <a:endParaRPr lang="zh-CN" sz="160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zh-CN" sz="1600" kern="100">
                          <a:effectLst/>
                        </a:rPr>
                        <a:t>街头访问</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zh-CN" sz="1600" kern="100">
                          <a:effectLst/>
                        </a:rPr>
                        <a:t>入户面访</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zh-CN" sz="1600" kern="100">
                          <a:effectLst/>
                        </a:rPr>
                        <a:t>电话访问</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zh-CN" sz="1600" kern="100">
                          <a:effectLst/>
                        </a:rPr>
                        <a:t>邮寄法</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zh-CN" sz="1600" kern="100">
                          <a:effectLst/>
                        </a:rPr>
                        <a:t>日记法</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zh-CN" sz="1600" kern="100">
                          <a:effectLst/>
                        </a:rPr>
                        <a:t>留置法</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0"/>
                  </a:ext>
                </a:extLst>
              </a:tr>
              <a:tr h="367659">
                <a:tc>
                  <a:txBody>
                    <a:bodyPr/>
                    <a:lstStyle/>
                    <a:p>
                      <a:pPr algn="ctr">
                        <a:lnSpc>
                          <a:spcPct val="150000"/>
                        </a:lnSpc>
                        <a:spcAft>
                          <a:spcPts val="0"/>
                        </a:spcAft>
                      </a:pPr>
                      <a:r>
                        <a:rPr lang="zh-CN" sz="1600" kern="100">
                          <a:effectLst/>
                        </a:rPr>
                        <a:t>调研范围</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zh-CN" sz="1600" kern="100" dirty="0">
                          <a:effectLst/>
                        </a:rPr>
                        <a:t>较窄</a:t>
                      </a:r>
                      <a:endParaRPr lang="zh-CN" sz="16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zh-CN" sz="1600" kern="100">
                          <a:effectLst/>
                        </a:rPr>
                        <a:t>较窄</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zh-CN" sz="1600" kern="100">
                          <a:effectLst/>
                        </a:rPr>
                        <a:t>较广</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zh-CN" sz="1600" kern="100">
                          <a:effectLst/>
                        </a:rPr>
                        <a:t>最广</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zh-CN" sz="1600" kern="100">
                          <a:effectLst/>
                        </a:rPr>
                        <a:t>一般</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zh-CN" sz="1600" kern="100">
                          <a:effectLst/>
                        </a:rPr>
                        <a:t>一般</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1"/>
                  </a:ext>
                </a:extLst>
              </a:tr>
              <a:tr h="367659">
                <a:tc>
                  <a:txBody>
                    <a:bodyPr/>
                    <a:lstStyle/>
                    <a:p>
                      <a:pPr algn="ctr">
                        <a:lnSpc>
                          <a:spcPct val="150000"/>
                        </a:lnSpc>
                        <a:spcAft>
                          <a:spcPts val="0"/>
                        </a:spcAft>
                      </a:pPr>
                      <a:r>
                        <a:rPr lang="zh-CN" sz="1600" kern="100">
                          <a:effectLst/>
                        </a:rPr>
                        <a:t>调研对象</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zh-CN" sz="1600" kern="100" dirty="0">
                          <a:effectLst/>
                        </a:rPr>
                        <a:t>一般</a:t>
                      </a:r>
                      <a:endParaRPr lang="zh-CN" sz="16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zh-CN" sz="1600" kern="100">
                          <a:effectLst/>
                        </a:rPr>
                        <a:t>可控且可选</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zh-CN" sz="1600" kern="100">
                          <a:effectLst/>
                        </a:rPr>
                        <a:t>可控且可选</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zh-CN" sz="1600" kern="100">
                          <a:effectLst/>
                        </a:rPr>
                        <a:t>一般</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zh-CN" sz="1600" kern="100">
                          <a:effectLst/>
                        </a:rPr>
                        <a:t>可控且可选</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zh-CN" sz="1600" kern="100">
                          <a:effectLst/>
                        </a:rPr>
                        <a:t>可控且可选</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2"/>
                  </a:ext>
                </a:extLst>
              </a:tr>
              <a:tr h="367659">
                <a:tc>
                  <a:txBody>
                    <a:bodyPr/>
                    <a:lstStyle/>
                    <a:p>
                      <a:pPr algn="ctr">
                        <a:lnSpc>
                          <a:spcPct val="150000"/>
                        </a:lnSpc>
                        <a:spcAft>
                          <a:spcPts val="0"/>
                        </a:spcAft>
                      </a:pPr>
                      <a:r>
                        <a:rPr lang="zh-CN" sz="1600" kern="100">
                          <a:effectLst/>
                        </a:rPr>
                        <a:t>调研速度</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zh-CN" sz="1600" kern="100">
                          <a:effectLst/>
                        </a:rPr>
                        <a:t>较快</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zh-CN" sz="1600" kern="100" dirty="0">
                          <a:effectLst/>
                        </a:rPr>
                        <a:t>较慢</a:t>
                      </a:r>
                      <a:endParaRPr lang="zh-CN" sz="16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zh-CN" sz="1600" kern="100">
                          <a:effectLst/>
                        </a:rPr>
                        <a:t>最快</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zh-CN" sz="1600" kern="100">
                          <a:effectLst/>
                        </a:rPr>
                        <a:t>最慢</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zh-CN" sz="1600" kern="100">
                          <a:effectLst/>
                        </a:rPr>
                        <a:t>较慢</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zh-CN" sz="1600" kern="100">
                          <a:effectLst/>
                        </a:rPr>
                        <a:t>较慢</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3"/>
                  </a:ext>
                </a:extLst>
              </a:tr>
              <a:tr h="367659">
                <a:tc>
                  <a:txBody>
                    <a:bodyPr/>
                    <a:lstStyle/>
                    <a:p>
                      <a:pPr algn="ctr">
                        <a:lnSpc>
                          <a:spcPct val="150000"/>
                        </a:lnSpc>
                        <a:spcAft>
                          <a:spcPts val="0"/>
                        </a:spcAft>
                      </a:pPr>
                      <a:r>
                        <a:rPr lang="zh-CN" sz="1600" kern="100">
                          <a:effectLst/>
                        </a:rPr>
                        <a:t>回收率</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zh-CN" sz="1600" kern="100">
                          <a:effectLst/>
                        </a:rPr>
                        <a:t>一般</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zh-CN" sz="1600" kern="100" dirty="0">
                          <a:effectLst/>
                        </a:rPr>
                        <a:t>最高</a:t>
                      </a:r>
                      <a:endParaRPr lang="zh-CN" sz="16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zh-CN" sz="1600" kern="100" dirty="0">
                          <a:effectLst/>
                        </a:rPr>
                        <a:t>一般</a:t>
                      </a:r>
                      <a:endParaRPr lang="zh-CN" sz="16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zh-CN" sz="1600" kern="100">
                          <a:effectLst/>
                        </a:rPr>
                        <a:t>最低</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zh-CN" sz="1600" kern="100">
                          <a:effectLst/>
                        </a:rPr>
                        <a:t>较高</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zh-CN" sz="1600" kern="100">
                          <a:effectLst/>
                        </a:rPr>
                        <a:t>较高</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4"/>
                  </a:ext>
                </a:extLst>
              </a:tr>
              <a:tr h="367659">
                <a:tc>
                  <a:txBody>
                    <a:bodyPr/>
                    <a:lstStyle/>
                    <a:p>
                      <a:pPr algn="ctr">
                        <a:lnSpc>
                          <a:spcPct val="150000"/>
                        </a:lnSpc>
                        <a:spcAft>
                          <a:spcPts val="0"/>
                        </a:spcAft>
                      </a:pPr>
                      <a:r>
                        <a:rPr lang="zh-CN" sz="1600" kern="100">
                          <a:effectLst/>
                        </a:rPr>
                        <a:t>访问质量</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zh-CN" sz="1600" kern="100">
                          <a:effectLst/>
                        </a:rPr>
                        <a:t>一般</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zh-CN" sz="1600" kern="100">
                          <a:effectLst/>
                        </a:rPr>
                        <a:t>最高</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zh-CN" sz="1600" kern="100" dirty="0">
                          <a:effectLst/>
                        </a:rPr>
                        <a:t>一般</a:t>
                      </a:r>
                      <a:endParaRPr lang="zh-CN" sz="16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zh-CN" sz="1600" kern="100" dirty="0">
                          <a:effectLst/>
                        </a:rPr>
                        <a:t>较低</a:t>
                      </a:r>
                      <a:endParaRPr lang="zh-CN" sz="16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zh-CN" sz="1600" kern="100">
                          <a:effectLst/>
                        </a:rPr>
                        <a:t>较高</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zh-CN" sz="1600" kern="100">
                          <a:effectLst/>
                        </a:rPr>
                        <a:t>较高</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5"/>
                  </a:ext>
                </a:extLst>
              </a:tr>
              <a:tr h="367659">
                <a:tc>
                  <a:txBody>
                    <a:bodyPr/>
                    <a:lstStyle/>
                    <a:p>
                      <a:pPr algn="ctr">
                        <a:lnSpc>
                          <a:spcPct val="150000"/>
                        </a:lnSpc>
                        <a:spcAft>
                          <a:spcPts val="0"/>
                        </a:spcAft>
                      </a:pPr>
                      <a:r>
                        <a:rPr lang="zh-CN" sz="1600" kern="100">
                          <a:effectLst/>
                        </a:rPr>
                        <a:t>推断能力</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zh-CN" sz="1600" kern="100">
                          <a:effectLst/>
                        </a:rPr>
                        <a:t>较弱</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zh-CN" sz="1600" kern="100">
                          <a:effectLst/>
                        </a:rPr>
                        <a:t>最强</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zh-CN" sz="1600" kern="100">
                          <a:effectLst/>
                        </a:rPr>
                        <a:t>较强</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zh-CN" sz="1600" kern="100" dirty="0">
                          <a:effectLst/>
                        </a:rPr>
                        <a:t>最弱</a:t>
                      </a:r>
                      <a:endParaRPr lang="zh-CN" sz="16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zh-CN" sz="1600" kern="100" dirty="0">
                          <a:effectLst/>
                        </a:rPr>
                        <a:t>一般</a:t>
                      </a:r>
                      <a:endParaRPr lang="zh-CN" sz="16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zh-CN" sz="1600" kern="100">
                          <a:effectLst/>
                        </a:rPr>
                        <a:t>一般</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6"/>
                  </a:ext>
                </a:extLst>
              </a:tr>
              <a:tr h="367659">
                <a:tc>
                  <a:txBody>
                    <a:bodyPr/>
                    <a:lstStyle/>
                    <a:p>
                      <a:pPr algn="ctr">
                        <a:lnSpc>
                          <a:spcPct val="150000"/>
                        </a:lnSpc>
                        <a:spcAft>
                          <a:spcPts val="0"/>
                        </a:spcAft>
                      </a:pPr>
                      <a:r>
                        <a:rPr lang="zh-CN" sz="1600" kern="100">
                          <a:effectLst/>
                        </a:rPr>
                        <a:t>平均费用</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zh-CN" sz="1600" kern="100">
                          <a:effectLst/>
                        </a:rPr>
                        <a:t>一般</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zh-CN" sz="1600" kern="100">
                          <a:effectLst/>
                        </a:rPr>
                        <a:t>最高</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zh-CN" sz="1600" kern="100">
                          <a:effectLst/>
                        </a:rPr>
                        <a:t>最低</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zh-CN" sz="1600" kern="100">
                          <a:effectLst/>
                        </a:rPr>
                        <a:t>较低</a:t>
                      </a:r>
                      <a:endParaRPr lang="zh-CN" sz="16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zh-CN" sz="1600" kern="100" dirty="0">
                          <a:effectLst/>
                        </a:rPr>
                        <a:t>一般</a:t>
                      </a:r>
                      <a:endParaRPr lang="zh-CN" sz="16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zh-CN" sz="1600" kern="100" dirty="0">
                          <a:effectLst/>
                        </a:rPr>
                        <a:t>一般</a:t>
                      </a:r>
                      <a:endParaRPr lang="zh-CN" sz="16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7"/>
                  </a:ext>
                </a:extLst>
              </a:tr>
            </a:tbl>
          </a:graphicData>
        </a:graphic>
      </p:graphicFrame>
      <p:sp>
        <p:nvSpPr>
          <p:cNvPr id="5" name="Rectangle 1"/>
          <p:cNvSpPr>
            <a:spLocks noChangeArrowheads="1"/>
          </p:cNvSpPr>
          <p:nvPr/>
        </p:nvSpPr>
        <p:spPr bwMode="auto">
          <a:xfrm>
            <a:off x="4041775" y="1829594"/>
            <a:ext cx="365677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266700" algn="l" defTabSz="914400" rtl="0" eaLnBrk="1" fontAlgn="base" latinLnBrk="0" hangingPunct="1">
              <a:lnSpc>
                <a:spcPct val="100000"/>
              </a:lnSpc>
              <a:spcBef>
                <a:spcPct val="0"/>
              </a:spcBef>
              <a:spcAft>
                <a:spcPct val="0"/>
              </a:spcAft>
              <a:buClrTx/>
              <a:buSzTx/>
              <a:buFontTx/>
              <a:buNone/>
            </a:pPr>
            <a:r>
              <a:rPr kumimoji="0" lang="zh-CN" sz="2000" b="0" i="0" u="none" strike="noStrike" cap="none" normalizeH="0" baseline="0" dirty="0">
                <a:ln>
                  <a:noFill/>
                </a:ln>
                <a:solidFill>
                  <a:schemeClr val="tx1"/>
                </a:solidFill>
                <a:effectLst/>
                <a:latin typeface="Calibri" panose="020F0502020204030204" charset="0"/>
                <a:ea typeface="宋体" panose="02010600030101010101" pitchFamily="2" charset="-122"/>
                <a:cs typeface="Times New Roman" panose="02020603050405020304" pitchFamily="18" charset="0"/>
              </a:rPr>
              <a:t>表</a:t>
            </a:r>
            <a:r>
              <a:rPr kumimoji="0" lang="en-US" altLang="zh-CN" sz="2000" b="0" i="0" u="none" strike="noStrike" cap="none" normalizeH="0" baseline="0" dirty="0">
                <a:ln>
                  <a:noFill/>
                </a:ln>
                <a:solidFill>
                  <a:schemeClr val="tx1"/>
                </a:solidFill>
                <a:effectLst/>
                <a:latin typeface="Calibri" panose="020F0502020204030204" charset="0"/>
                <a:ea typeface="宋体" panose="02010600030101010101" pitchFamily="2" charset="-122"/>
                <a:cs typeface="Times New Roman" panose="02020603050405020304" pitchFamily="18" charset="0"/>
              </a:rPr>
              <a:t>2.1 </a:t>
            </a:r>
            <a:r>
              <a:rPr kumimoji="0" lang="zh-CN" altLang="en-US" sz="2000" b="0" i="0" u="none" strike="noStrike" cap="none" normalizeH="0" baseline="0" dirty="0">
                <a:ln>
                  <a:noFill/>
                </a:ln>
                <a:solidFill>
                  <a:schemeClr val="tx1"/>
                </a:solidFill>
                <a:effectLst/>
                <a:latin typeface="Calibri" panose="020F0502020204030204" charset="0"/>
                <a:ea typeface="宋体" panose="02010600030101010101" pitchFamily="2" charset="-122"/>
                <a:cs typeface="Times New Roman" panose="02020603050405020304" pitchFamily="18" charset="0"/>
              </a:rPr>
              <a:t>主要访问调研法比较表</a:t>
            </a:r>
            <a:endParaRPr kumimoji="0" lang="zh-CN" altLang="en-US"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cxnSp>
        <p:nvCxnSpPr>
          <p:cNvPr id="12" name="直接连接符 11"/>
          <p:cNvCxnSpPr/>
          <p:nvPr/>
        </p:nvCxnSpPr>
        <p:spPr>
          <a:xfrm>
            <a:off x="-59034" y="6172994"/>
            <a:ext cx="12191999" cy="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C5058A7B-6AC7-4197-B6AF-5D824FA909F5}"/>
              </a:ext>
            </a:extLst>
          </p:cNvPr>
          <p:cNvSpPr>
            <a:spLocks noGrp="1"/>
          </p:cNvSpPr>
          <p:nvPr>
            <p:ph type="sldNum" sz="quarter" idx="12"/>
          </p:nvPr>
        </p:nvSpPr>
        <p:spPr/>
        <p:txBody>
          <a:bodyPr/>
          <a:lstStyle/>
          <a:p>
            <a:fld id="{B6F15528-21DE-4FAA-801E-634DDDAF4B2B}" type="slidenum">
              <a:rPr lang="en-US" smtClean="0"/>
              <a:t>97</a:t>
            </a:fld>
            <a:endParaRPr lang="en-US" dirty="0"/>
          </a:p>
        </p:txBody>
      </p:sp>
      <p:sp>
        <p:nvSpPr>
          <p:cNvPr id="9" name="灯片编号占位符 8">
            <a:extLst>
              <a:ext uri="{FF2B5EF4-FFF2-40B4-BE49-F238E27FC236}">
                <a16:creationId xmlns:a16="http://schemas.microsoft.com/office/drawing/2014/main" id="{F50BA470-7C25-4679-988C-442D305D4798}"/>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97</a:t>
            </a:fld>
            <a:endParaRPr kumimoji="0" lang="en-US" altLang="zh-CN" sz="1800">
              <a:latin typeface="Times New Roman" panose="02020603050405020304" pitchFamily="18" charset="0"/>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0" y="2058194"/>
            <a:ext cx="12198350" cy="3505994"/>
          </a:xfrm>
          <a:prstGeom prst="rect">
            <a:avLst/>
          </a:prstGeom>
          <a:solidFill>
            <a:srgbClr val="74B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19050" y="2048669"/>
            <a:ext cx="12217400" cy="5707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b="1" dirty="0"/>
              <a:t>2.1.3  </a:t>
            </a:r>
            <a:r>
              <a:rPr lang="zh-CN" altLang="zh-CN" b="1" dirty="0"/>
              <a:t>项目可行性研究</a:t>
            </a:r>
            <a:endParaRPr lang="zh-CN" altLang="en-US" dirty="0"/>
          </a:p>
        </p:txBody>
      </p:sp>
      <p:sp>
        <p:nvSpPr>
          <p:cNvPr id="25" name="矩形 24"/>
          <p:cNvSpPr/>
          <p:nvPr/>
        </p:nvSpPr>
        <p:spPr>
          <a:xfrm>
            <a:off x="0" y="1981994"/>
            <a:ext cx="1219835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28575" y="5106988"/>
            <a:ext cx="12217400" cy="5707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3175" y="5639594"/>
            <a:ext cx="1219835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内容占位符 4"/>
          <p:cNvSpPr txBox="1"/>
          <p:nvPr/>
        </p:nvSpPr>
        <p:spPr>
          <a:xfrm>
            <a:off x="619989" y="2972594"/>
            <a:ext cx="10857728" cy="2058817"/>
          </a:xfrm>
          <a:prstGeom prst="rect">
            <a:avLst/>
          </a:prstGeom>
        </p:spPr>
        <p:txBody>
          <a:bodyPr vert="horz" lIns="91440" tIns="45720" rIns="91440" bIns="45720" rtlCol="0">
            <a:noAutofit/>
          </a:bodyPr>
          <a:lstStyle>
            <a:lvl1pPr marL="360045" indent="-360045" algn="l" defTabSz="914400" rtl="0" eaLnBrk="1" latinLnBrk="0" hangingPunct="1">
              <a:lnSpc>
                <a:spcPct val="130000"/>
              </a:lnSpc>
              <a:spcBef>
                <a:spcPts val="300"/>
              </a:spcBef>
              <a:buFont typeface="Wingdings" panose="05000000000000000000" pitchFamily="2" charset="2"/>
              <a:buChar char="l"/>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30000"/>
              </a:lnSpc>
              <a:spcBef>
                <a:spcPts val="200"/>
              </a:spcBef>
              <a:buClr>
                <a:schemeClr val="tx1">
                  <a:lumMod val="85000"/>
                  <a:lumOff val="15000"/>
                </a:schemeClr>
              </a:buClr>
              <a:buFont typeface="Wingdings" panose="05000000000000000000" pitchFamily="2" charset="2"/>
              <a:buChar char=""/>
              <a:defRPr lang="zh-CN" altLang="en-US"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3200" b="1" dirty="0">
                <a:solidFill>
                  <a:schemeClr val="tx1"/>
                </a:solidFill>
              </a:rPr>
              <a:t>       观</a:t>
            </a:r>
            <a:r>
              <a:rPr lang="zh-CN" altLang="zh-CN" sz="3200" b="1" dirty="0">
                <a:solidFill>
                  <a:schemeClr val="tx1"/>
                </a:solidFill>
              </a:rPr>
              <a:t>察调查法是指调查人员在不告知被调查人员的前提下，通过在被调查人员旁边观察并记录收集资料的一种调查方法。</a:t>
            </a:r>
            <a:endParaRPr lang="zh-CN" altLang="en-US" sz="3200" b="1" dirty="0">
              <a:solidFill>
                <a:schemeClr val="tx1"/>
              </a:solidFill>
            </a:endParaRPr>
          </a:p>
        </p:txBody>
      </p:sp>
      <p:sp>
        <p:nvSpPr>
          <p:cNvPr id="9" name="矩形 8"/>
          <p:cNvSpPr/>
          <p:nvPr/>
        </p:nvSpPr>
        <p:spPr>
          <a:xfrm>
            <a:off x="688975" y="1215529"/>
            <a:ext cx="2116285" cy="461665"/>
          </a:xfrm>
          <a:prstGeom prst="rect">
            <a:avLst/>
          </a:prstGeom>
        </p:spPr>
        <p:txBody>
          <a:bodyPr wrap="none">
            <a:spAutoFit/>
          </a:bodyPr>
          <a:lstStyle/>
          <a:p>
            <a:r>
              <a:rPr lang="zh-CN" altLang="en-US" dirty="0"/>
              <a:t>③ 观察</a:t>
            </a:r>
            <a:r>
              <a:rPr lang="zh-CN" altLang="zh-CN" dirty="0"/>
              <a:t>调查法</a:t>
            </a:r>
            <a:endParaRPr lang="zh-CN" altLang="en-US" dirty="0"/>
          </a:p>
        </p:txBody>
      </p:sp>
      <p:sp>
        <p:nvSpPr>
          <p:cNvPr id="4" name="灯片编号占位符 3">
            <a:extLst>
              <a:ext uri="{FF2B5EF4-FFF2-40B4-BE49-F238E27FC236}">
                <a16:creationId xmlns:a16="http://schemas.microsoft.com/office/drawing/2014/main" id="{84367124-E2A0-4886-B30C-DE23757D5449}"/>
              </a:ext>
            </a:extLst>
          </p:cNvPr>
          <p:cNvSpPr>
            <a:spLocks noGrp="1"/>
          </p:cNvSpPr>
          <p:nvPr>
            <p:ph type="sldNum" sz="quarter" idx="12"/>
          </p:nvPr>
        </p:nvSpPr>
        <p:spPr/>
        <p:txBody>
          <a:bodyPr/>
          <a:lstStyle/>
          <a:p>
            <a:fld id="{B6F15528-21DE-4FAA-801E-634DDDAF4B2B}" type="slidenum">
              <a:rPr lang="en-US" smtClean="0"/>
              <a:t>98</a:t>
            </a:fld>
            <a:endParaRPr lang="en-US" dirty="0"/>
          </a:p>
        </p:txBody>
      </p:sp>
      <p:sp>
        <p:nvSpPr>
          <p:cNvPr id="12" name="灯片编号占位符 8">
            <a:extLst>
              <a:ext uri="{FF2B5EF4-FFF2-40B4-BE49-F238E27FC236}">
                <a16:creationId xmlns:a16="http://schemas.microsoft.com/office/drawing/2014/main" id="{98C3654C-B3E8-42DB-8B8F-FA227D141197}"/>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98</a:t>
            </a:fld>
            <a:endParaRPr kumimoji="0" lang="en-US" altLang="zh-CN" sz="1800">
              <a:latin typeface="Times New Roman" panose="02020603050405020304" pitchFamily="18" charset="0"/>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2.1.3  </a:t>
            </a:r>
            <a:r>
              <a:rPr lang="zh-CN" altLang="zh-CN" b="1" dirty="0"/>
              <a:t>项目可行性研究</a:t>
            </a:r>
            <a:endParaRPr lang="zh-CN" altLang="en-US" dirty="0"/>
          </a:p>
        </p:txBody>
      </p:sp>
      <p:sp>
        <p:nvSpPr>
          <p:cNvPr id="9" name="矩形 8"/>
          <p:cNvSpPr/>
          <p:nvPr/>
        </p:nvSpPr>
        <p:spPr>
          <a:xfrm>
            <a:off x="688975" y="1215529"/>
            <a:ext cx="3655168" cy="461665"/>
          </a:xfrm>
          <a:prstGeom prst="rect">
            <a:avLst/>
          </a:prstGeom>
        </p:spPr>
        <p:txBody>
          <a:bodyPr wrap="none">
            <a:spAutoFit/>
          </a:bodyPr>
          <a:lstStyle/>
          <a:p>
            <a:r>
              <a:rPr lang="zh-CN" altLang="en-US" b="1" dirty="0"/>
              <a:t>③ 观察</a:t>
            </a:r>
            <a:r>
              <a:rPr lang="zh-CN" altLang="zh-CN" b="1" dirty="0"/>
              <a:t>调查法</a:t>
            </a:r>
            <a:r>
              <a:rPr lang="zh-CN" altLang="en-US" b="1" dirty="0"/>
              <a:t>的实施步骤</a:t>
            </a:r>
          </a:p>
        </p:txBody>
      </p:sp>
      <p:sp>
        <p:nvSpPr>
          <p:cNvPr id="10" name="Line 2"/>
          <p:cNvSpPr>
            <a:spLocks noChangeShapeType="1"/>
          </p:cNvSpPr>
          <p:nvPr/>
        </p:nvSpPr>
        <p:spPr bwMode="auto">
          <a:xfrm>
            <a:off x="1908175" y="2667794"/>
            <a:ext cx="41148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b="1"/>
          </a:p>
        </p:txBody>
      </p:sp>
      <p:sp>
        <p:nvSpPr>
          <p:cNvPr id="11" name="Line 3"/>
          <p:cNvSpPr>
            <a:spLocks noChangeShapeType="1"/>
          </p:cNvSpPr>
          <p:nvPr/>
        </p:nvSpPr>
        <p:spPr bwMode="auto">
          <a:xfrm>
            <a:off x="688975" y="5029994"/>
            <a:ext cx="44196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b="1"/>
          </a:p>
        </p:txBody>
      </p:sp>
      <p:sp>
        <p:nvSpPr>
          <p:cNvPr id="12" name="Line 4"/>
          <p:cNvSpPr>
            <a:spLocks noChangeShapeType="1"/>
          </p:cNvSpPr>
          <p:nvPr/>
        </p:nvSpPr>
        <p:spPr bwMode="auto">
          <a:xfrm>
            <a:off x="1374775" y="3886994"/>
            <a:ext cx="40386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b="1"/>
          </a:p>
        </p:txBody>
      </p:sp>
      <p:sp>
        <p:nvSpPr>
          <p:cNvPr id="13" name="AutoShape 5"/>
          <p:cNvSpPr>
            <a:spLocks noChangeArrowheads="1"/>
          </p:cNvSpPr>
          <p:nvPr/>
        </p:nvSpPr>
        <p:spPr bwMode="auto">
          <a:xfrm>
            <a:off x="1755775" y="5410994"/>
            <a:ext cx="3276600" cy="838200"/>
          </a:xfrm>
          <a:prstGeom prst="parallelogram">
            <a:avLst>
              <a:gd name="adj" fmla="val 105871"/>
            </a:avLst>
          </a:prstGeom>
          <a:solidFill>
            <a:schemeClr val="bg1"/>
          </a:solidFill>
          <a:ln w="9525">
            <a:solidFill>
              <a:schemeClr val="tx1"/>
            </a:solidFill>
            <a:miter lim="800000"/>
          </a:ln>
          <a:effectLst>
            <a:outerShdw dist="413482" dir="4762821" algn="ctr" rotWithShape="0">
              <a:schemeClr val="folHlink"/>
            </a:outerShdw>
          </a:effectLst>
        </p:spPr>
        <p:txBody>
          <a:bodyPr wrap="none" anchor="ctr"/>
          <a:lstStyle/>
          <a:p>
            <a:pPr fontAlgn="auto">
              <a:spcBef>
                <a:spcPts val="0"/>
              </a:spcBef>
              <a:spcAft>
                <a:spcPts val="0"/>
              </a:spcAft>
              <a:defRPr/>
            </a:pPr>
            <a:endParaRPr lang="zh-CN" altLang="en-US" b="1">
              <a:latin typeface="+mn-lt"/>
              <a:ea typeface="+mn-ea"/>
            </a:endParaRPr>
          </a:p>
        </p:txBody>
      </p:sp>
      <p:sp>
        <p:nvSpPr>
          <p:cNvPr id="14" name="Line 6"/>
          <p:cNvSpPr>
            <a:spLocks noChangeShapeType="1"/>
          </p:cNvSpPr>
          <p:nvPr/>
        </p:nvSpPr>
        <p:spPr bwMode="auto">
          <a:xfrm>
            <a:off x="7165975" y="4344194"/>
            <a:ext cx="42672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b="1"/>
          </a:p>
        </p:txBody>
      </p:sp>
      <p:sp>
        <p:nvSpPr>
          <p:cNvPr id="15" name="Line 7"/>
          <p:cNvSpPr>
            <a:spLocks noChangeShapeType="1"/>
          </p:cNvSpPr>
          <p:nvPr/>
        </p:nvSpPr>
        <p:spPr bwMode="auto">
          <a:xfrm>
            <a:off x="6022975" y="6477794"/>
            <a:ext cx="44196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b="1"/>
          </a:p>
        </p:txBody>
      </p:sp>
      <p:sp>
        <p:nvSpPr>
          <p:cNvPr id="16" name="Line 8"/>
          <p:cNvSpPr>
            <a:spLocks noChangeShapeType="1"/>
          </p:cNvSpPr>
          <p:nvPr/>
        </p:nvSpPr>
        <p:spPr bwMode="auto">
          <a:xfrm>
            <a:off x="6861175" y="5410994"/>
            <a:ext cx="40386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b="1"/>
          </a:p>
        </p:txBody>
      </p:sp>
      <p:sp>
        <p:nvSpPr>
          <p:cNvPr id="17" name="AutoShape 9"/>
          <p:cNvSpPr>
            <a:spLocks noChangeArrowheads="1"/>
          </p:cNvSpPr>
          <p:nvPr/>
        </p:nvSpPr>
        <p:spPr bwMode="auto">
          <a:xfrm>
            <a:off x="6861175" y="2286794"/>
            <a:ext cx="3276600" cy="838200"/>
          </a:xfrm>
          <a:prstGeom prst="parallelogram">
            <a:avLst>
              <a:gd name="adj" fmla="val 105871"/>
            </a:avLst>
          </a:prstGeom>
          <a:solidFill>
            <a:schemeClr val="bg1"/>
          </a:solidFill>
          <a:ln w="9525">
            <a:solidFill>
              <a:schemeClr val="tx1"/>
            </a:solidFill>
            <a:miter lim="800000"/>
          </a:ln>
          <a:effectLst>
            <a:outerShdw dist="413482" dir="4762821" algn="ctr" rotWithShape="0">
              <a:schemeClr val="folHlink"/>
            </a:outerShdw>
          </a:effectLst>
        </p:spPr>
        <p:txBody>
          <a:bodyPr wrap="none" anchor="ctr"/>
          <a:lstStyle/>
          <a:p>
            <a:pPr fontAlgn="auto">
              <a:spcBef>
                <a:spcPts val="0"/>
              </a:spcBef>
              <a:spcAft>
                <a:spcPts val="0"/>
              </a:spcAft>
              <a:defRPr/>
            </a:pPr>
            <a:endParaRPr lang="zh-CN" altLang="en-US" b="1">
              <a:latin typeface="+mn-lt"/>
              <a:ea typeface="+mn-ea"/>
            </a:endParaRPr>
          </a:p>
        </p:txBody>
      </p:sp>
      <p:sp>
        <p:nvSpPr>
          <p:cNvPr id="18" name="Line 10"/>
          <p:cNvSpPr>
            <a:spLocks noChangeShapeType="1"/>
          </p:cNvSpPr>
          <p:nvPr/>
        </p:nvSpPr>
        <p:spPr bwMode="auto">
          <a:xfrm flipV="1">
            <a:off x="4879975" y="3429794"/>
            <a:ext cx="2133600" cy="2133600"/>
          </a:xfrm>
          <a:prstGeom prst="line">
            <a:avLst/>
          </a:prstGeom>
          <a:noFill/>
          <a:ln w="38100">
            <a:solidFill>
              <a:schemeClr val="tx1"/>
            </a:solidFill>
            <a:round/>
            <a:tailEnd type="triangle" w="med" len="med"/>
          </a:ln>
          <a:effectLst>
            <a:outerShdw dist="413482" dir="4762821" algn="ctr" rotWithShape="0">
              <a:schemeClr val="folHlink"/>
            </a:outerShdw>
          </a:effectLst>
        </p:spPr>
        <p:txBody>
          <a:bodyPr/>
          <a:lstStyle/>
          <a:p>
            <a:pPr fontAlgn="auto">
              <a:spcBef>
                <a:spcPts val="0"/>
              </a:spcBef>
              <a:spcAft>
                <a:spcPts val="0"/>
              </a:spcAft>
              <a:defRPr/>
            </a:pPr>
            <a:endParaRPr lang="zh-CN" altLang="en-US" b="1">
              <a:latin typeface="+mn-lt"/>
              <a:ea typeface="+mn-ea"/>
            </a:endParaRPr>
          </a:p>
        </p:txBody>
      </p:sp>
      <p:sp>
        <p:nvSpPr>
          <p:cNvPr id="3" name="矩形 2"/>
          <p:cNvSpPr/>
          <p:nvPr/>
        </p:nvSpPr>
        <p:spPr>
          <a:xfrm>
            <a:off x="2212974" y="1981994"/>
            <a:ext cx="3581401" cy="707886"/>
          </a:xfrm>
          <a:prstGeom prst="rect">
            <a:avLst/>
          </a:prstGeom>
        </p:spPr>
        <p:txBody>
          <a:bodyPr wrap="square">
            <a:spAutoFit/>
          </a:bodyPr>
          <a:lstStyle/>
          <a:p>
            <a:r>
              <a:rPr lang="zh-CN" altLang="en-US" sz="2000" b="1" dirty="0"/>
              <a:t>（</a:t>
            </a:r>
            <a:r>
              <a:rPr lang="en-US" altLang="zh-CN" sz="2000" b="1" dirty="0"/>
              <a:t>1</a:t>
            </a:r>
            <a:r>
              <a:rPr lang="zh-CN" altLang="en-US" sz="2000" b="1" dirty="0"/>
              <a:t>）</a:t>
            </a:r>
            <a:r>
              <a:rPr lang="zh-CN" altLang="zh-CN" sz="2000" b="1" dirty="0"/>
              <a:t>先制定观察计划，计划确定后，设计观察提纲</a:t>
            </a:r>
            <a:endParaRPr lang="zh-CN" altLang="en-US" sz="2000" b="1" dirty="0"/>
          </a:p>
        </p:txBody>
      </p:sp>
      <p:sp>
        <p:nvSpPr>
          <p:cNvPr id="20" name="矩形 19"/>
          <p:cNvSpPr/>
          <p:nvPr/>
        </p:nvSpPr>
        <p:spPr>
          <a:xfrm>
            <a:off x="1755775" y="3075851"/>
            <a:ext cx="3581401" cy="707886"/>
          </a:xfrm>
          <a:prstGeom prst="rect">
            <a:avLst/>
          </a:prstGeom>
        </p:spPr>
        <p:txBody>
          <a:bodyPr wrap="square">
            <a:spAutoFit/>
          </a:bodyPr>
          <a:lstStyle/>
          <a:p>
            <a:r>
              <a:rPr lang="zh-CN" altLang="en-US" sz="2000" b="1" dirty="0"/>
              <a:t>（</a:t>
            </a:r>
            <a:r>
              <a:rPr lang="en-US" altLang="zh-CN" sz="2000" b="1" dirty="0"/>
              <a:t>2</a:t>
            </a:r>
            <a:r>
              <a:rPr lang="zh-CN" altLang="en-US" sz="2000" b="1" dirty="0"/>
              <a:t>）</a:t>
            </a:r>
            <a:r>
              <a:rPr lang="zh-CN" altLang="zh-CN" sz="2000" b="1" dirty="0"/>
              <a:t>先确定观察目标，明确观察目的，确定观察对象</a:t>
            </a:r>
            <a:endParaRPr lang="zh-CN" altLang="en-US" sz="2000" b="1" dirty="0"/>
          </a:p>
        </p:txBody>
      </p:sp>
      <p:sp>
        <p:nvSpPr>
          <p:cNvPr id="21" name="矩形 20"/>
          <p:cNvSpPr/>
          <p:nvPr/>
        </p:nvSpPr>
        <p:spPr>
          <a:xfrm>
            <a:off x="841375" y="4401284"/>
            <a:ext cx="2895601" cy="400110"/>
          </a:xfrm>
          <a:prstGeom prst="rect">
            <a:avLst/>
          </a:prstGeom>
        </p:spPr>
        <p:txBody>
          <a:bodyPr wrap="square">
            <a:spAutoFit/>
          </a:bodyPr>
          <a:lstStyle/>
          <a:p>
            <a:pPr algn="ctr"/>
            <a:r>
              <a:rPr lang="zh-CN" altLang="en-US" sz="2000" b="1" dirty="0"/>
              <a:t>（</a:t>
            </a:r>
            <a:r>
              <a:rPr lang="en-US" altLang="zh-CN" sz="2000" b="1" dirty="0"/>
              <a:t>3</a:t>
            </a:r>
            <a:r>
              <a:rPr lang="zh-CN" altLang="en-US" sz="2000" b="1" dirty="0"/>
              <a:t>）</a:t>
            </a:r>
            <a:r>
              <a:rPr lang="zh-CN" altLang="zh-CN" sz="2000" b="1" dirty="0"/>
              <a:t>进入观察环境</a:t>
            </a:r>
            <a:endParaRPr lang="zh-CN" altLang="en-US" sz="2000" b="1" dirty="0"/>
          </a:p>
        </p:txBody>
      </p:sp>
      <p:sp>
        <p:nvSpPr>
          <p:cNvPr id="22" name="矩形 21"/>
          <p:cNvSpPr/>
          <p:nvPr/>
        </p:nvSpPr>
        <p:spPr>
          <a:xfrm>
            <a:off x="8080374" y="3750353"/>
            <a:ext cx="3581401" cy="400110"/>
          </a:xfrm>
          <a:prstGeom prst="rect">
            <a:avLst/>
          </a:prstGeom>
        </p:spPr>
        <p:txBody>
          <a:bodyPr wrap="square">
            <a:spAutoFit/>
          </a:bodyPr>
          <a:lstStyle/>
          <a:p>
            <a:r>
              <a:rPr lang="zh-CN" altLang="en-US" sz="2000" b="1" dirty="0"/>
              <a:t>（</a:t>
            </a:r>
            <a:r>
              <a:rPr lang="en-US" altLang="zh-CN" sz="2000" b="1" dirty="0"/>
              <a:t>4</a:t>
            </a:r>
            <a:r>
              <a:rPr lang="zh-CN" altLang="en-US" sz="2000" b="1" dirty="0"/>
              <a:t>）</a:t>
            </a:r>
            <a:r>
              <a:rPr lang="zh-CN" altLang="zh-CN" sz="2000" b="1" dirty="0"/>
              <a:t>认真做好观察记录</a:t>
            </a:r>
            <a:endParaRPr lang="zh-CN" altLang="en-US" sz="2000" b="1" dirty="0"/>
          </a:p>
        </p:txBody>
      </p:sp>
      <p:sp>
        <p:nvSpPr>
          <p:cNvPr id="23" name="矩形 22"/>
          <p:cNvSpPr/>
          <p:nvPr/>
        </p:nvSpPr>
        <p:spPr>
          <a:xfrm>
            <a:off x="7394574" y="4676051"/>
            <a:ext cx="3581401" cy="707886"/>
          </a:xfrm>
          <a:prstGeom prst="rect">
            <a:avLst/>
          </a:prstGeom>
        </p:spPr>
        <p:txBody>
          <a:bodyPr wrap="square">
            <a:spAutoFit/>
          </a:bodyPr>
          <a:lstStyle/>
          <a:p>
            <a:r>
              <a:rPr lang="zh-CN" altLang="en-US" sz="2000" b="1" dirty="0"/>
              <a:t>（</a:t>
            </a:r>
            <a:r>
              <a:rPr lang="en-US" altLang="zh-CN" sz="2000" b="1" dirty="0"/>
              <a:t>5</a:t>
            </a:r>
            <a:r>
              <a:rPr lang="zh-CN" altLang="en-US" sz="2000" b="1" dirty="0"/>
              <a:t>）</a:t>
            </a:r>
            <a:r>
              <a:rPr lang="zh-CN" altLang="zh-CN" sz="2000" b="1" dirty="0"/>
              <a:t>分类整理、登记并存放相关观察记录</a:t>
            </a:r>
            <a:endParaRPr lang="zh-CN" altLang="en-US" sz="2000" b="1" dirty="0"/>
          </a:p>
        </p:txBody>
      </p:sp>
      <p:sp>
        <p:nvSpPr>
          <p:cNvPr id="24" name="矩形 23"/>
          <p:cNvSpPr/>
          <p:nvPr/>
        </p:nvSpPr>
        <p:spPr>
          <a:xfrm>
            <a:off x="6327775" y="5849084"/>
            <a:ext cx="3733800" cy="400110"/>
          </a:xfrm>
          <a:prstGeom prst="rect">
            <a:avLst/>
          </a:prstGeom>
        </p:spPr>
        <p:txBody>
          <a:bodyPr wrap="square">
            <a:spAutoFit/>
          </a:bodyPr>
          <a:lstStyle/>
          <a:p>
            <a:r>
              <a:rPr lang="zh-CN" altLang="en-US" sz="2000" b="1" dirty="0"/>
              <a:t>（</a:t>
            </a:r>
            <a:r>
              <a:rPr lang="en-US" altLang="zh-CN" sz="2000" b="1" dirty="0"/>
              <a:t>6</a:t>
            </a:r>
            <a:r>
              <a:rPr lang="zh-CN" altLang="en-US" sz="2000" b="1" dirty="0"/>
              <a:t>）</a:t>
            </a:r>
            <a:r>
              <a:rPr lang="zh-CN" altLang="zh-CN" sz="2000" b="1" dirty="0"/>
              <a:t>分析数据并撰写观察报告</a:t>
            </a:r>
            <a:endParaRPr lang="zh-CN" altLang="en-US" sz="2000" b="1" dirty="0"/>
          </a:p>
        </p:txBody>
      </p:sp>
      <p:sp>
        <p:nvSpPr>
          <p:cNvPr id="5" name="灯片编号占位符 4">
            <a:extLst>
              <a:ext uri="{FF2B5EF4-FFF2-40B4-BE49-F238E27FC236}">
                <a16:creationId xmlns:a16="http://schemas.microsoft.com/office/drawing/2014/main" id="{878975C0-E780-4200-B0BA-CF7EE15DFD2A}"/>
              </a:ext>
            </a:extLst>
          </p:cNvPr>
          <p:cNvSpPr>
            <a:spLocks noGrp="1"/>
          </p:cNvSpPr>
          <p:nvPr>
            <p:ph type="sldNum" sz="quarter" idx="12"/>
          </p:nvPr>
        </p:nvSpPr>
        <p:spPr/>
        <p:txBody>
          <a:bodyPr/>
          <a:lstStyle/>
          <a:p>
            <a:fld id="{B6F15528-21DE-4FAA-801E-634DDDAF4B2B}" type="slidenum">
              <a:rPr lang="en-US" smtClean="0"/>
              <a:t>99</a:t>
            </a:fld>
            <a:endParaRPr lang="en-US" dirty="0"/>
          </a:p>
        </p:txBody>
      </p:sp>
      <p:sp>
        <p:nvSpPr>
          <p:cNvPr id="25" name="灯片编号占位符 8">
            <a:extLst>
              <a:ext uri="{FF2B5EF4-FFF2-40B4-BE49-F238E27FC236}">
                <a16:creationId xmlns:a16="http://schemas.microsoft.com/office/drawing/2014/main" id="{19ABECEC-D133-43BD-A0DA-E7AD3D1CCC0F}"/>
              </a:ext>
            </a:extLst>
          </p:cNvPr>
          <p:cNvSpPr txBox="1">
            <a:spLocks/>
          </p:cNvSpPr>
          <p:nvPr/>
        </p:nvSpPr>
        <p:spPr bwMode="auto">
          <a:xfrm>
            <a:off x="11554151" y="64023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fld id="{B780D60C-7BD0-447F-A004-325EC8BCE2F5}" type="slidenum">
              <a:rPr kumimoji="0" lang="en-US" altLang="zh-CN" sz="1800">
                <a:latin typeface="Times New Roman" panose="02020603050405020304" pitchFamily="18" charset="0"/>
              </a:rPr>
              <a:pPr algn="ctr" eaLnBrk="1" hangingPunct="1">
                <a:spcBef>
                  <a:spcPct val="0"/>
                </a:spcBef>
                <a:buClrTx/>
                <a:buSzTx/>
                <a:buFont typeface="Wingdings" panose="05000000000000000000" pitchFamily="2" charset="2"/>
                <a:buNone/>
              </a:pPr>
              <a:t>99</a:t>
            </a:fld>
            <a:endParaRPr kumimoji="0" lang="en-US" altLang="zh-CN" sz="1800">
              <a:latin typeface="Times New Roman" panose="02020603050405020304" pitchFamily="18" charset="0"/>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TEzMGFiMDY0NmQ0ZWZmMDYzNWMzMjEyZDNiMzYwOWYi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常用">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7211</TotalTime>
  <Words>55719</Words>
  <Application>Microsoft Office PowerPoint</Application>
  <PresentationFormat>自定义</PresentationFormat>
  <Paragraphs>5354</Paragraphs>
  <Slides>672</Slides>
  <Notes>104</Notes>
  <HiddenSlides>7</HiddenSlides>
  <MMClips>0</MMClips>
  <ScaleCrop>false</ScaleCrop>
  <HeadingPairs>
    <vt:vector size="8" baseType="variant">
      <vt:variant>
        <vt:lpstr>已用的字体</vt:lpstr>
      </vt:variant>
      <vt:variant>
        <vt:i4>33</vt:i4>
      </vt:variant>
      <vt:variant>
        <vt:lpstr>主题</vt:lpstr>
      </vt:variant>
      <vt:variant>
        <vt:i4>2</vt:i4>
      </vt:variant>
      <vt:variant>
        <vt:lpstr>嵌入 OLE 服务器</vt:lpstr>
      </vt:variant>
      <vt:variant>
        <vt:i4>1</vt:i4>
      </vt:variant>
      <vt:variant>
        <vt:lpstr>幻灯片标题</vt:lpstr>
      </vt:variant>
      <vt:variant>
        <vt:i4>672</vt:i4>
      </vt:variant>
    </vt:vector>
  </HeadingPairs>
  <TitlesOfParts>
    <vt:vector size="708" baseType="lpstr">
      <vt:lpstr>Arial Unicode MS</vt:lpstr>
      <vt:lpstr>FontAwesome</vt:lpstr>
      <vt:lpstr>Gulim</vt:lpstr>
      <vt:lpstr>Helvetica Light</vt:lpstr>
      <vt:lpstr>HY울릉도M</vt:lpstr>
      <vt:lpstr>Lato Light</vt:lpstr>
      <vt:lpstr>LiHei Pro</vt:lpstr>
      <vt:lpstr>Malgun Gothic</vt:lpstr>
      <vt:lpstr>Microsoft YaHei UI</vt:lpstr>
      <vt:lpstr>等线</vt:lpstr>
      <vt:lpstr>等线 Light</vt:lpstr>
      <vt:lpstr>方正仿宋_GBK</vt:lpstr>
      <vt:lpstr>方正兰亭细黑_GBK</vt:lpstr>
      <vt:lpstr>方正正纤黑简体</vt:lpstr>
      <vt:lpstr>仿宋_GB2312</vt:lpstr>
      <vt:lpstr>汉仪菱心体简</vt:lpstr>
      <vt:lpstr>黑体</vt:lpstr>
      <vt:lpstr>宋体</vt:lpstr>
      <vt:lpstr>微软雅黑</vt:lpstr>
      <vt:lpstr>Arial</vt:lpstr>
      <vt:lpstr>Bookshelf Symbol 7</vt:lpstr>
      <vt:lpstr>Calibri</vt:lpstr>
      <vt:lpstr>Cambria Math</vt:lpstr>
      <vt:lpstr>Cooper Black</vt:lpstr>
      <vt:lpstr>Impact</vt:lpstr>
      <vt:lpstr>Leelawadee</vt:lpstr>
      <vt:lpstr>Lucida Sans Unicode</vt:lpstr>
      <vt:lpstr>Segoe UI Semilight</vt:lpstr>
      <vt:lpstr>Symbol</vt:lpstr>
      <vt:lpstr>Tahoma</vt:lpstr>
      <vt:lpstr>Times New Roman</vt:lpstr>
      <vt:lpstr>Verdana</vt:lpstr>
      <vt:lpstr>Wingdings</vt:lpstr>
      <vt:lpstr>Office Theme</vt:lpstr>
      <vt:lpstr>自定义设计方案</vt:lpstr>
      <vt:lpstr>Visio</vt:lpstr>
      <vt:lpstr>PowerPoint 演示文稿</vt:lpstr>
      <vt:lpstr>课程简介</vt:lpstr>
      <vt:lpstr>课程简介</vt:lpstr>
      <vt:lpstr>课程简介</vt:lpstr>
      <vt:lpstr>课程简介</vt:lpstr>
      <vt:lpstr>课程简介</vt:lpstr>
      <vt:lpstr>课程简介</vt:lpstr>
      <vt:lpstr>课程定位</vt:lpstr>
      <vt:lpstr>考核方式</vt:lpstr>
      <vt:lpstr>PowerPoint 演示文稿</vt:lpstr>
      <vt:lpstr>PowerPoint 演示文稿</vt:lpstr>
      <vt:lpstr>1.1  软件、软件产业与软件企业</vt:lpstr>
      <vt:lpstr>1.1.1 软件分类及其特点——软件的分类</vt:lpstr>
      <vt:lpstr>1.1.1 软件分类及其特点——软件的分类</vt:lpstr>
      <vt:lpstr>1.1.1 软件分类及其特点——软件的特点</vt:lpstr>
      <vt:lpstr>1.1.1 软件分类及其特点——软件的特点</vt:lpstr>
      <vt:lpstr>1.1.2 软件产业</vt:lpstr>
      <vt:lpstr>1.1.2 软件产业——软件产业的特点</vt:lpstr>
      <vt:lpstr>1.1.2 软件产业——软件产业的发展模式</vt:lpstr>
      <vt:lpstr>1.1.3 软件企业</vt:lpstr>
      <vt:lpstr>1.1.3 软件企业</vt:lpstr>
      <vt:lpstr>1.1.3 软件企业</vt:lpstr>
      <vt:lpstr>1.1.3 软件企业</vt:lpstr>
      <vt:lpstr>1.1.3 软件企业</vt:lpstr>
      <vt:lpstr>1.1.3 软件企业</vt:lpstr>
      <vt:lpstr>PowerPoint 演示文稿</vt:lpstr>
      <vt:lpstr>1.2.1 软件工程的定义及其过程</vt:lpstr>
      <vt:lpstr>1.2.2 软件开发模型</vt:lpstr>
      <vt:lpstr>1.2.2 软件开发模型</vt:lpstr>
      <vt:lpstr>1.2.2 软件开发模型</vt:lpstr>
      <vt:lpstr>1.2.2 软件开发模型</vt:lpstr>
      <vt:lpstr>1.2.2 软件开发模型</vt:lpstr>
      <vt:lpstr>1.2.3  软件规模度量</vt:lpstr>
      <vt:lpstr>1.2.3  软件规模度量</vt:lpstr>
      <vt:lpstr>1.2.3  软件规模度量</vt:lpstr>
      <vt:lpstr>1.2.3  软件规模度量</vt:lpstr>
      <vt:lpstr>1.2.3  软件规模度量</vt:lpstr>
      <vt:lpstr>1.2.3  软件规模度量</vt:lpstr>
      <vt:lpstr>1.2.3  软件规模度量</vt:lpstr>
      <vt:lpstr>1.2.3  软件规模度量</vt:lpstr>
      <vt:lpstr>1.2.3  软件规模度量</vt:lpstr>
      <vt:lpstr>1.2.3  软件规模度量</vt:lpstr>
      <vt:lpstr>1.2.3  软件规模度量</vt:lpstr>
      <vt:lpstr>1.2.3  软件规模度量</vt:lpstr>
      <vt:lpstr>1.2.4 程序复杂性度量</vt:lpstr>
      <vt:lpstr>1.2.4 程序复杂性度量</vt:lpstr>
      <vt:lpstr>1.2.4 程序复杂性度量</vt:lpstr>
      <vt:lpstr>1.2.4 程序复杂性度量</vt:lpstr>
      <vt:lpstr>1.2.4 程序复杂性度量</vt:lpstr>
      <vt:lpstr>1.2.4 程序复杂性度量</vt:lpstr>
      <vt:lpstr>1.2.4 程序复杂性度量</vt:lpstr>
      <vt:lpstr>1.2.5 软件可靠性度量</vt:lpstr>
      <vt:lpstr>PowerPoint 演示文稿</vt:lpstr>
      <vt:lpstr>1.3 软件工程经济学简介</vt:lpstr>
      <vt:lpstr>1.3 软件工程经济学简介</vt:lpstr>
      <vt:lpstr>1.3 软件工程经济学简介</vt:lpstr>
      <vt:lpstr>2. 软件工程经济学的研究特点与方法体系</vt:lpstr>
      <vt:lpstr>2. 软件工程经济学的研究特点与方法体系</vt:lpstr>
      <vt:lpstr>3. 软件工程经济学的研究与发展</vt:lpstr>
      <vt:lpstr>PowerPoint 演示文稿</vt:lpstr>
      <vt:lpstr>PowerPoint 演示文稿</vt:lpstr>
      <vt:lpstr>PowerPoint 演示文稿</vt:lpstr>
      <vt:lpstr>2.1  软件工程经济分析的基本要素</vt:lpstr>
      <vt:lpstr>2.1.1 投资的基本概念及其构成</vt:lpstr>
      <vt:lpstr>2.1.1 投资的基本概念及其构成</vt:lpstr>
      <vt:lpstr>2.1.2 筹资与融资</vt:lpstr>
      <vt:lpstr>2.1.2 筹资与融资</vt:lpstr>
      <vt:lpstr>2.1.2 筹资与融资</vt:lpstr>
      <vt:lpstr>2.1.2 筹资与融资</vt:lpstr>
      <vt:lpstr>2.1.2 筹资与融资</vt:lpstr>
      <vt:lpstr>2.1.2 筹资与融资</vt:lpstr>
      <vt:lpstr>2.1.2 筹资与融资</vt:lpstr>
      <vt:lpstr>2.1.2 筹资与融资</vt:lpstr>
      <vt:lpstr>2.1.2 筹资与融资</vt:lpstr>
      <vt:lpstr>2.1.2 筹资与融资</vt:lpstr>
      <vt:lpstr>2.1.2 筹资与融资</vt:lpstr>
      <vt:lpstr>2.1.2 筹资与融资</vt:lpstr>
      <vt:lpstr>2.1.2 筹资与融资</vt:lpstr>
      <vt:lpstr>2.1.2 筹资与融资</vt:lpstr>
      <vt:lpstr>2.1.2 筹资与融资</vt:lpstr>
      <vt:lpstr>2.1.2 筹资与融资</vt:lpstr>
      <vt:lpstr>2.1.3  项目可行性研究</vt:lpstr>
      <vt:lpstr>2.1.3  项目可行性研究</vt:lpstr>
      <vt:lpstr>2.1.3  项目可行性研究</vt:lpstr>
      <vt:lpstr>2.1.3  项目可行性研究</vt:lpstr>
      <vt:lpstr>2.1.3  项目可行性研究</vt:lpstr>
      <vt:lpstr>2.1.3  项目可行性研究</vt:lpstr>
      <vt:lpstr>2.1.3  项目可行性研究</vt:lpstr>
      <vt:lpstr>2.1.3  项目可行性研究</vt:lpstr>
      <vt:lpstr>2.1.3  项目可行性研究</vt:lpstr>
      <vt:lpstr>2.1.3  项目可行性研究</vt:lpstr>
      <vt:lpstr>2.1.3  项目可行性研究</vt:lpstr>
      <vt:lpstr>2.1.3  项目可行性研究</vt:lpstr>
      <vt:lpstr>2.1.3  项目可行性研究</vt:lpstr>
      <vt:lpstr>2.1.3  项目可行性研究</vt:lpstr>
      <vt:lpstr>2.1.3  项目可行性研究</vt:lpstr>
      <vt:lpstr>2.1.3  项目可行性研究</vt:lpstr>
      <vt:lpstr>2.1.3  项目可行性研究</vt:lpstr>
      <vt:lpstr>2.1.3  项目可行性研究</vt:lpstr>
      <vt:lpstr>2.1.3  项目可行性研究</vt:lpstr>
      <vt:lpstr>2.1.3  项目可行性研究</vt:lpstr>
      <vt:lpstr>2.1.3.5 市场调查——市场调查方法</vt:lpstr>
      <vt:lpstr>2.1.3  项目可行性研究</vt:lpstr>
      <vt:lpstr>2.1.3  项目可行性研究</vt:lpstr>
      <vt:lpstr>2.1.3  项目可行性研究</vt:lpstr>
      <vt:lpstr>2.1.3  项目可行性研究</vt:lpstr>
      <vt:lpstr>2.1.3  项目可行性研究</vt:lpstr>
      <vt:lpstr>2.1.3  项目可行性研究</vt:lpstr>
      <vt:lpstr>2.1.3  项目可行性研究</vt:lpstr>
      <vt:lpstr>2.1.3  项目可行性研究</vt:lpstr>
      <vt:lpstr>2.1.3  项目可行性研究</vt:lpstr>
      <vt:lpstr>2.1.3  项目可行性研究</vt:lpstr>
      <vt:lpstr>2.1.3  项目可行性研究</vt:lpstr>
      <vt:lpstr>2.1.3.5 市场调查——市场预测方法</vt:lpstr>
      <vt:lpstr>2.1.3.5 市场调查——市场预测方法</vt:lpstr>
      <vt:lpstr>2.1.3.5 市场调查——市场预测方法</vt:lpstr>
      <vt:lpstr>2.1.3.5 市场调查——市场预测方法</vt:lpstr>
      <vt:lpstr>2.1.3.5 市场调查——市场预测方法</vt:lpstr>
      <vt:lpstr>2.1.3  项目可行性研究</vt:lpstr>
      <vt:lpstr>2.1.3  项目可行性研究</vt:lpstr>
      <vt:lpstr>2.1.3  项目可行性研究</vt:lpstr>
      <vt:lpstr>2.1.4 成本和费用、收入和利润、主要税金</vt:lpstr>
      <vt:lpstr>2.1.4 成本和费用、收入和利润、主要税金</vt:lpstr>
      <vt:lpstr>2.1.4 成本和费用、收入和利润、主要税金</vt:lpstr>
      <vt:lpstr>2.1.4 成本和费用、收入和利润、主要税金</vt:lpstr>
      <vt:lpstr>2.1.4 成本和费用、收入和利润、主要税金</vt:lpstr>
      <vt:lpstr>2.1.4 成本和费用、收入和利润、主要税金</vt:lpstr>
      <vt:lpstr>2.1.4 成本和费用、收入和利润、主要税金</vt:lpstr>
      <vt:lpstr>2.1.4 成本和费用、收入和利润、主要税金</vt:lpstr>
      <vt:lpstr>2.1.4 成本和费用、收入和利润、主要税金</vt:lpstr>
      <vt:lpstr>2.1.4 成本和费用、收入和利润、主要税金</vt:lpstr>
      <vt:lpstr>2.1.4 成本和费用、收入和利润、主要税金</vt:lpstr>
      <vt:lpstr>2.1.4 成本和费用、收入和利润、主要税金</vt:lpstr>
      <vt:lpstr>2.1.4 成本和费用、收入和利润、主要税金</vt:lpstr>
      <vt:lpstr>2.1.4 成本和费用、收入和利润、主要税金</vt:lpstr>
      <vt:lpstr>2.1.4 成本和费用、收入和利润、主要税金</vt:lpstr>
      <vt:lpstr>2.1.4 成本和费用、收入和利润、主要税金</vt:lpstr>
      <vt:lpstr>PowerPoint 演示文稿</vt:lpstr>
      <vt:lpstr>2.2.1 资金的时间价值</vt:lpstr>
      <vt:lpstr>2.2.1 资金的时间价值</vt:lpstr>
      <vt:lpstr>2.2.1 资金的时间价值</vt:lpstr>
      <vt:lpstr>2.2.1 资金的时间价值</vt:lpstr>
      <vt:lpstr>2.2.1 资金的时间价值</vt:lpstr>
      <vt:lpstr>2.2.1 资金的时间价值</vt:lpstr>
      <vt:lpstr>2.2.1 资金的时间价值</vt:lpstr>
      <vt:lpstr>2.2.1 资金的时间价值</vt:lpstr>
      <vt:lpstr>2.2.1 资金的时间价值</vt:lpstr>
      <vt:lpstr>2.2.1 资金的时间价值</vt:lpstr>
      <vt:lpstr>2.2.1 资金的时间价值</vt:lpstr>
      <vt:lpstr>2.2.1 资金的时间价值</vt:lpstr>
      <vt:lpstr>2.2.1 资金的时间价值</vt:lpstr>
      <vt:lpstr>2.2.1 资金的时间价值</vt:lpstr>
      <vt:lpstr>2.2.1 资金的时间价值</vt:lpstr>
      <vt:lpstr>2.2.1 资金的时间价值</vt:lpstr>
      <vt:lpstr>2.2.1 资金的时间价值</vt:lpstr>
      <vt:lpstr>2.2.2 现金流量的内涵</vt:lpstr>
      <vt:lpstr>2.2.2 现金流量的内涵</vt:lpstr>
      <vt:lpstr>2.2.2 现金流量的内涵</vt:lpstr>
      <vt:lpstr>2.2.2 现金流量的内涵</vt:lpstr>
      <vt:lpstr>2.2.2 现金流量的内涵</vt:lpstr>
      <vt:lpstr>2.2.2 现金流量的内涵</vt:lpstr>
      <vt:lpstr>2.2.2 现金流量的内涵</vt:lpstr>
      <vt:lpstr>2.2.3 资金的等值计算及其应用</vt:lpstr>
      <vt:lpstr>2.2.3 资金的等值计算及其应用</vt:lpstr>
      <vt:lpstr>2.2.3 资金的等值计算及其应用</vt:lpstr>
      <vt:lpstr>2.2.3 资金的等值计算及其应用</vt:lpstr>
      <vt:lpstr>2.2.3 资金的等值计算及其应用</vt:lpstr>
      <vt:lpstr>2.2.3 资金的等值计算及其应用</vt:lpstr>
      <vt:lpstr>2.2.3 资金的等值计算及其应用</vt:lpstr>
      <vt:lpstr>2.2.3 资金的等值计算及其应用</vt:lpstr>
      <vt:lpstr>2.2.3 资金的等值计算及其应用</vt:lpstr>
      <vt:lpstr>2.2.3 资金的等值计算及其应用</vt:lpstr>
      <vt:lpstr>2.2.3 资金的等值计算及其应用</vt:lpstr>
      <vt:lpstr>2.2.3 资金的等值计算及其应用</vt:lpstr>
      <vt:lpstr>2.2.3 资金的等值计算及其应用</vt:lpstr>
      <vt:lpstr>2.2.3 资金的等值计算及其应用</vt:lpstr>
      <vt:lpstr>2.2.3.2 资金的等值计算</vt:lpstr>
      <vt:lpstr>2.2.3.2 资金的等值计算</vt:lpstr>
      <vt:lpstr>2.2.3 资金的等值计算及其应用</vt:lpstr>
      <vt:lpstr>2.2.3 资金的等值计算及其应用</vt:lpstr>
      <vt:lpstr>2.2.3 资金的等值计算及其应用</vt:lpstr>
      <vt:lpstr>2.2.3 资金的等值计算及其应用</vt:lpstr>
      <vt:lpstr>2.2.3 资金的等值计算及其应用</vt:lpstr>
      <vt:lpstr>2.2.3 资金的等值计算及其应用</vt:lpstr>
      <vt:lpstr>2.2.3 资金的等值计算及其应用</vt:lpstr>
      <vt:lpstr>2.2.3 资金的等值计算及其应用</vt:lpstr>
      <vt:lpstr>2.2.3 资金的等值计算及其应用</vt:lpstr>
      <vt:lpstr>2.2.3 资金的等值计算及其应用</vt:lpstr>
      <vt:lpstr>2.2.3 资金的等值计算及其应用</vt:lpstr>
      <vt:lpstr>PowerPoint 演示文稿</vt:lpstr>
      <vt:lpstr>2.3 招标与投标</vt:lpstr>
      <vt:lpstr>2.3.1 招标、投标概述</vt:lpstr>
      <vt:lpstr>2.3.2 招标人及其权利和义务</vt:lpstr>
      <vt:lpstr>2.3.2 招标人及其权利和义务</vt:lpstr>
      <vt:lpstr>2.3.2 招标人及其权利和义务</vt:lpstr>
      <vt:lpstr>2.3.2 招标人及其权利和义务</vt:lpstr>
      <vt:lpstr>2.3.3 招标代理机构及其权利和义务</vt:lpstr>
      <vt:lpstr>2.3.3 招标代理机构及其权利和义务</vt:lpstr>
      <vt:lpstr>2.3.3 招标代理机构及其权利和义务</vt:lpstr>
      <vt:lpstr>2.3.4  招标、投标的基本特性与基本原则</vt:lpstr>
      <vt:lpstr>2.3.4  招标、投标的基本特性与基本原则</vt:lpstr>
      <vt:lpstr>2.3.5  招标的方式</vt:lpstr>
      <vt:lpstr>2.3.5  招标的方式</vt:lpstr>
      <vt:lpstr>2.3.5  招标的方式</vt:lpstr>
      <vt:lpstr>2.3.5  招标的方式</vt:lpstr>
      <vt:lpstr>2.3.6 投标</vt:lpstr>
      <vt:lpstr>2.3.6 投标</vt:lpstr>
      <vt:lpstr>2.3.7 开标、评标和中标</vt:lpstr>
      <vt:lpstr>2.3.7 开标、评标和中标</vt:lpstr>
      <vt:lpstr>2.3.7 开标、评标和中标</vt:lpstr>
      <vt:lpstr>2.3.8 招投标的程序</vt:lpstr>
      <vt:lpstr>2.3.9 法律责任</vt:lpstr>
      <vt:lpstr>2.3.10 软件工程项目投标文件案例</vt:lpstr>
      <vt:lpstr>PowerPoint 演示文稿</vt:lpstr>
      <vt:lpstr>PowerPoint 演示文稿</vt:lpstr>
      <vt:lpstr>PowerPoint 演示文稿</vt:lpstr>
      <vt:lpstr>3.1  软件的成本构成及其影响因素</vt:lpstr>
      <vt:lpstr>3.1  软件的成本构成及其影响因素</vt:lpstr>
      <vt:lpstr>3.1.1 软件工程项目的成本构成</vt:lpstr>
      <vt:lpstr>3.1.1 软件工程项目的成本构成</vt:lpstr>
      <vt:lpstr>3.1.1 软件工程项目的成本构成</vt:lpstr>
      <vt:lpstr>3.1.2 软件成本测算的影响因素</vt:lpstr>
      <vt:lpstr>3.1.2 软件成本测算的影响因素</vt:lpstr>
      <vt:lpstr>3.1.3 软件成本测试流程</vt:lpstr>
      <vt:lpstr>PowerPoint 演示文稿</vt:lpstr>
      <vt:lpstr>3.2 软件的成本测算</vt:lpstr>
      <vt:lpstr>3.2 软件的成本测算</vt:lpstr>
      <vt:lpstr>3.2 软件的成本测算</vt:lpstr>
      <vt:lpstr>3.2 软件的成本测算</vt:lpstr>
      <vt:lpstr>3.2 软件的成本测算</vt:lpstr>
      <vt:lpstr>3.2 软件成本测算</vt:lpstr>
      <vt:lpstr>3.2.2 驱动因子法</vt:lpstr>
      <vt:lpstr>3.2.2 驱动因子法</vt:lpstr>
      <vt:lpstr>3.2.2 驱动因子法</vt:lpstr>
      <vt:lpstr>3.2.3 类比法</vt:lpstr>
      <vt:lpstr>3.2.3 类比法</vt:lpstr>
      <vt:lpstr>3.2.3 类比法</vt:lpstr>
      <vt:lpstr>3.2.4  设备的磨损与折旧</vt:lpstr>
      <vt:lpstr>3.2.4  设备的磨损与折旧</vt:lpstr>
      <vt:lpstr>3.2.4  设备的磨损与折旧</vt:lpstr>
      <vt:lpstr>3.2.4  设备的磨损与折旧</vt:lpstr>
      <vt:lpstr>3.2.4  设备的磨损与折旧</vt:lpstr>
      <vt:lpstr>3.2.4  设备的磨损与折旧</vt:lpstr>
      <vt:lpstr>3.2.4  设备的磨损与折旧</vt:lpstr>
      <vt:lpstr>3.2.4  设备的磨损与折旧</vt:lpstr>
      <vt:lpstr>3.2.4  设备的磨损与折旧</vt:lpstr>
      <vt:lpstr>3.2.4  设备的磨损与折旧</vt:lpstr>
      <vt:lpstr>3.2.4  设备的磨损与折旧</vt:lpstr>
      <vt:lpstr>3.2.4  设备的磨损与折旧</vt:lpstr>
      <vt:lpstr>PowerPoint 演示文稿</vt:lpstr>
      <vt:lpstr>3.3 价值工程</vt:lpstr>
      <vt:lpstr>3.3.1 价值工程基本原理</vt:lpstr>
      <vt:lpstr>3.3.1 价值工程基本原理</vt:lpstr>
      <vt:lpstr>3.3.1 价值工程基本原理</vt:lpstr>
      <vt:lpstr>3.3.2 价值工程的实施步骤与方法</vt:lpstr>
      <vt:lpstr>3.3.2 价值工程的实施步骤与方法</vt:lpstr>
      <vt:lpstr>3.3.2 价值工程的实施步骤与方法</vt:lpstr>
      <vt:lpstr>3.3.2 价值工程的实施步骤与方法</vt:lpstr>
      <vt:lpstr>3.3.2 价值工程的实施步骤与方法</vt:lpstr>
      <vt:lpstr>3.3.2 价值工程的实施步骤与方法</vt:lpstr>
      <vt:lpstr>3.3.3 功能分析与评价</vt:lpstr>
      <vt:lpstr>3.3.3 功能分析与评价</vt:lpstr>
      <vt:lpstr>3.3.4 挣值管理</vt:lpstr>
      <vt:lpstr>3.3.4 挣值管理</vt:lpstr>
      <vt:lpstr>3.3.4 挣值管理</vt:lpstr>
      <vt:lpstr>3.3.4 挣值管理</vt:lpstr>
      <vt:lpstr>3.3.4 挣值管理</vt:lpstr>
      <vt:lpstr>3.3.4 挣值管理</vt:lpstr>
      <vt:lpstr>3.3.4 挣值管理</vt:lpstr>
      <vt:lpstr>3.3.4 挣值管理</vt:lpstr>
      <vt:lpstr>3.3.4 挣值管理</vt:lpstr>
      <vt:lpstr>3.3.4 挣值管理</vt:lpstr>
      <vt:lpstr>PowerPoint 演示文稿</vt:lpstr>
      <vt:lpstr>3.4 软件产品的定价及其营销</vt:lpstr>
      <vt:lpstr>3.4.1 软件产品的定价</vt:lpstr>
      <vt:lpstr>3.4.1 软件产品的定价</vt:lpstr>
      <vt:lpstr>3.4.1 软件产品的定价</vt:lpstr>
      <vt:lpstr>3.4.1 软件产品的定价</vt:lpstr>
      <vt:lpstr>3.4.1 软件产品的定价</vt:lpstr>
      <vt:lpstr>3.4.1 软件产品的定价</vt:lpstr>
      <vt:lpstr>3.4.2 软件产品营销</vt:lpstr>
      <vt:lpstr>3.4.2 软件产品营销</vt:lpstr>
      <vt:lpstr>3.4.2 软件产品营销</vt:lpstr>
      <vt:lpstr>3.4.2 软件产品营销</vt:lpstr>
      <vt:lpstr>3.4.2 软件产品营销</vt:lpstr>
      <vt:lpstr>3.4.2 软件产品营销</vt:lpstr>
      <vt:lpstr>3.4.2 软件产品营销</vt:lpstr>
      <vt:lpstr>PowerPoint 演示文稿</vt:lpstr>
      <vt:lpstr>PowerPoint 演示文稿</vt:lpstr>
      <vt:lpstr>PowerPoint 演示文稿</vt:lpstr>
      <vt:lpstr>4.1  软件工程项目评价与决策方法</vt:lpstr>
      <vt:lpstr>4.1.1  关联矩阵法</vt:lpstr>
      <vt:lpstr>4.1.1  关联矩阵法</vt:lpstr>
      <vt:lpstr>4.1.1  关联矩阵法</vt:lpstr>
      <vt:lpstr>4.1.1  关联矩阵法</vt:lpstr>
      <vt:lpstr>4.1.1  关联矩阵法</vt:lpstr>
      <vt:lpstr>4.1.1  关联矩阵法</vt:lpstr>
      <vt:lpstr>4.1.1  关联矩阵法</vt:lpstr>
      <vt:lpstr>4.1.1  关联矩阵法</vt:lpstr>
      <vt:lpstr>4.1.2  层次分析法</vt:lpstr>
      <vt:lpstr>4.1.2  层次分析法</vt:lpstr>
      <vt:lpstr>4.1.2  层次分析法</vt:lpstr>
      <vt:lpstr>4.1.2  层次分析法</vt:lpstr>
      <vt:lpstr>4.1.2  层次分析法</vt:lpstr>
      <vt:lpstr>4.1.2  层次分析法</vt:lpstr>
      <vt:lpstr>4.1.2  层次分析法</vt:lpstr>
      <vt:lpstr>4.1.2  层次分析法</vt:lpstr>
      <vt:lpstr>4.1.2  层次分析法</vt:lpstr>
      <vt:lpstr>4.1.2  层次分析法</vt:lpstr>
      <vt:lpstr>4.1.2  层次分析法</vt:lpstr>
      <vt:lpstr>4.1.2  层次分析法</vt:lpstr>
      <vt:lpstr>4.1.2  层次分析法</vt:lpstr>
      <vt:lpstr>4.1.2  层次分析法</vt:lpstr>
      <vt:lpstr>4.1.2  层次分析法</vt:lpstr>
      <vt:lpstr>4.1.2  层次分析法</vt:lpstr>
      <vt:lpstr>4.1.2  层次分析法</vt:lpstr>
      <vt:lpstr>4.1.3  平均值法</vt:lpstr>
      <vt:lpstr>4.1.3  平均值法</vt:lpstr>
      <vt:lpstr>4.1.3  平均值法</vt:lpstr>
      <vt:lpstr>4.1.3  平均值法</vt:lpstr>
      <vt:lpstr>课堂练习</vt:lpstr>
      <vt:lpstr>PowerPoint 演示文稿</vt:lpstr>
      <vt:lpstr>4.2 软件项目现金流量</vt:lpstr>
      <vt:lpstr>4.2 软件项目现金流量</vt:lpstr>
      <vt:lpstr>4.2 软件项目现金流量</vt:lpstr>
      <vt:lpstr>4.2 软件项目现金流量</vt:lpstr>
      <vt:lpstr>4.2 软件项目现金流量</vt:lpstr>
      <vt:lpstr>4.2 软件项目现金流量</vt:lpstr>
      <vt:lpstr>4.2 软件项目现金流量</vt:lpstr>
      <vt:lpstr>4.2 软件项目现金流量</vt:lpstr>
      <vt:lpstr>4.2 软件项目现金流量</vt:lpstr>
      <vt:lpstr>PowerPoint 演示文稿</vt:lpstr>
      <vt:lpstr>4.3 软件项目的经济效果</vt:lpstr>
      <vt:lpstr>4.3.1  独立方案项目评价</vt:lpstr>
      <vt:lpstr>4.3.1  独立方案项目评价</vt:lpstr>
      <vt:lpstr>4.3.1  独立方案项目评价</vt:lpstr>
      <vt:lpstr>4.3.1  独立方案项目评价</vt:lpstr>
      <vt:lpstr>4.3.1  独立方案项目评价</vt:lpstr>
      <vt:lpstr>4.3.1  独立方案项目评价</vt:lpstr>
      <vt:lpstr>4.3.1  独立方案项目评价</vt:lpstr>
      <vt:lpstr>4.3.1  独立方案项目评价</vt:lpstr>
      <vt:lpstr>4.3.1  独立方案项目评价</vt:lpstr>
      <vt:lpstr>4.3.2  多方案项目评价</vt:lpstr>
      <vt:lpstr>4.3.2  多方案项目评价</vt:lpstr>
      <vt:lpstr>4.3.2  多方案项目评价</vt:lpstr>
      <vt:lpstr>4.3.2  多方案项目评价</vt:lpstr>
      <vt:lpstr>4.3.2  多方案项目评价</vt:lpstr>
      <vt:lpstr>4.3.2  多方案项目评价</vt:lpstr>
      <vt:lpstr>4.3.2  多方案项目评价</vt:lpstr>
      <vt:lpstr>4.3.2  多方案项目评价</vt:lpstr>
      <vt:lpstr>4.3.2  多方案项目评价</vt:lpstr>
      <vt:lpstr>4.3.2  多方案项目评价</vt:lpstr>
      <vt:lpstr>4.3.2  多方案项目评价</vt:lpstr>
      <vt:lpstr>4.3.2  多方案项目评价</vt:lpstr>
      <vt:lpstr>4.3.2  多方案项目评价</vt:lpstr>
      <vt:lpstr>4.3.2  多方案项目评价</vt:lpstr>
      <vt:lpstr>4.3.2  多方案项目评价</vt:lpstr>
      <vt:lpstr>4.3.2  多方案项目评价</vt:lpstr>
      <vt:lpstr>4.3.2  多方案项目评价</vt:lpstr>
      <vt:lpstr>4.3.2  多方案项目评价</vt:lpstr>
      <vt:lpstr>PowerPoint 演示文稿</vt:lpstr>
      <vt:lpstr>PowerPoint 演示文稿</vt:lpstr>
      <vt:lpstr>PowerPoint 演示文稿</vt:lpstr>
      <vt:lpstr>5.1 生产函数与软件生产函数</vt:lpstr>
      <vt:lpstr>5.1 生产函数与软件生产函数</vt:lpstr>
      <vt:lpstr>5.1.1 生产函数</vt:lpstr>
      <vt:lpstr>5.1.1 生产函数</vt:lpstr>
      <vt:lpstr>5.1.1 生产函数</vt:lpstr>
      <vt:lpstr>5.1.1 生产函数</vt:lpstr>
      <vt:lpstr>5.1.1 生产函数</vt:lpstr>
      <vt:lpstr>5.1.1 生产函数</vt:lpstr>
      <vt:lpstr>5.1.1 生产函数</vt:lpstr>
      <vt:lpstr>5.1.2 软件生产函数</vt:lpstr>
      <vt:lpstr>5.1.2 软件生产函数</vt:lpstr>
      <vt:lpstr>5.1.2 软件生产函数</vt:lpstr>
      <vt:lpstr>5.1.2 软件生产函数</vt:lpstr>
      <vt:lpstr>5.1.2 软件生产函数</vt:lpstr>
      <vt:lpstr>5.1.2 软件生产函数</vt:lpstr>
      <vt:lpstr>PowerPoint 演示文稿</vt:lpstr>
      <vt:lpstr>5.2  软件工程项目效益的特点与分类</vt:lpstr>
      <vt:lpstr>5.2.1  效益的特点</vt:lpstr>
      <vt:lpstr>5.2.2 软件工程项目的效益分类</vt:lpstr>
      <vt:lpstr>PowerPoint 演示文稿</vt:lpstr>
      <vt:lpstr>5.3.1 软件工程项目的经济效益分析</vt:lpstr>
      <vt:lpstr>5.3.1 软件工程项目的经济效益分析</vt:lpstr>
      <vt:lpstr>5.3.1 软件工程项目的经济效益分析</vt:lpstr>
      <vt:lpstr>5.3.1 软件工程项目的经济效益分析</vt:lpstr>
      <vt:lpstr>5.3.1 软件工程项目的经济效益分析</vt:lpstr>
      <vt:lpstr>5.3.1 软件工程项目的经济效益分析</vt:lpstr>
      <vt:lpstr>5.3.1 软件工程项目的经济效益分析</vt:lpstr>
      <vt:lpstr>5.3.1 软件工程项目的经济效益分析</vt:lpstr>
      <vt:lpstr>5.3.2 软件工程项目的社会效益分析</vt:lpstr>
      <vt:lpstr>5.3.2 软件工程项目的社会效益分析</vt:lpstr>
      <vt:lpstr>5.3.2 软件工程项目的社会效益分析</vt:lpstr>
      <vt:lpstr>5.3.2 软件工程项目的社会效益分析</vt:lpstr>
      <vt:lpstr>5.3.2 软件工程项目的社会效益分析</vt:lpstr>
      <vt:lpstr>5.3.2 软件工程项目的社会效益分析</vt:lpstr>
      <vt:lpstr>5.3.2 软件工程项目的社会效益分析</vt:lpstr>
      <vt:lpstr>5.3.2 软件工程项目的社会效益分析</vt:lpstr>
      <vt:lpstr>5.3.2 软件工程项目的社会效益分析</vt:lpstr>
      <vt:lpstr>5.3.2 软件工程项目的社会效益分析</vt:lpstr>
      <vt:lpstr>5.3.2 软件工程项目的社会效益分析</vt:lpstr>
      <vt:lpstr>PowerPoint 演示文稿</vt:lpstr>
      <vt:lpstr>5.4 软件工程项目的不确定性分析</vt:lpstr>
      <vt:lpstr>5.4.1 项目不确定性因素产生的原因</vt:lpstr>
      <vt:lpstr>5.4.2  项目不确定性分析的作用</vt:lpstr>
      <vt:lpstr>5.4.3  项目不确定性分析的方法与步骤</vt:lpstr>
      <vt:lpstr>5.4.3 项目不确定性分析的方法与步骤</vt:lpstr>
      <vt:lpstr>5.4.3  项目不确定性分析的方法与步骤</vt:lpstr>
      <vt:lpstr>5.4.3  项目不确定性分析的方法与步骤</vt:lpstr>
      <vt:lpstr>5.4.3  项目不确定性分析的方法与步骤</vt:lpstr>
      <vt:lpstr>5.4.3  项目不确定性分析的方法与步骤</vt:lpstr>
      <vt:lpstr>5.4.3  项目不确定性分析的方法与步骤</vt:lpstr>
      <vt:lpstr>5.4.3 项目不确定性分析的方法与步骤</vt:lpstr>
      <vt:lpstr>5.4.3 项目不确定性分析的方法与步骤</vt:lpstr>
      <vt:lpstr>5.4.3 项目不确定性分析的方法与步骤</vt:lpstr>
      <vt:lpstr>5.4.3 项目不确定性分析的方法与步骤</vt:lpstr>
      <vt:lpstr>5.4.3 项目不确定性分析的方法与步骤</vt:lpstr>
      <vt:lpstr>5.4.3 项目不确定性分析的方法与步骤</vt:lpstr>
      <vt:lpstr>PowerPoint 演示文稿</vt:lpstr>
      <vt:lpstr>PowerPoint 演示文稿</vt:lpstr>
      <vt:lpstr>软件工程项目进度计划的制定</vt:lpstr>
      <vt:lpstr>PowerPoint 演示文稿</vt:lpstr>
      <vt:lpstr>6.1 进度的基本概念</vt:lpstr>
      <vt:lpstr>6.1.1 软件工程项目的工作分解结构</vt:lpstr>
      <vt:lpstr>6.1.1 软件工程项目的工作分解结构</vt:lpstr>
      <vt:lpstr>6.1.1 软件工程项目的工作分解结构）</vt:lpstr>
      <vt:lpstr>6.1.1 软件工程项目的工作分解结构</vt:lpstr>
      <vt:lpstr>6.1.1 软件工程项目的工作分解结构</vt:lpstr>
      <vt:lpstr>6.1.2 软件工程项目的进度网络计划图</vt:lpstr>
      <vt:lpstr>6.1.2 软件工程项目的进度网络计划图</vt:lpstr>
      <vt:lpstr>6.1.2 软件工程项目的进度网络计划图</vt:lpstr>
      <vt:lpstr>6.1.2 软件工程项目的进度网络计划图</vt:lpstr>
      <vt:lpstr>6.1.2 软件工程项目的进度网络计划图</vt:lpstr>
      <vt:lpstr>6.1.2 软件工程项目的进度网络计划图</vt:lpstr>
      <vt:lpstr>6.1.2 软件工程项目的进度网络计划图</vt:lpstr>
      <vt:lpstr>6.1.2 软件工程项目的进度网络计划图</vt:lpstr>
      <vt:lpstr>6.1.2 软件工程项目的进度网络计划图</vt:lpstr>
      <vt:lpstr>6.1.2 软件工程项目的进度网络计划图</vt:lpstr>
      <vt:lpstr>6.1.2 软件工程项目的进度网络计划图</vt:lpstr>
      <vt:lpstr>6.1.2 软件工程项目的进度网络计划图</vt:lpstr>
      <vt:lpstr>6.1.2 软件工程项目的进度网络计划图</vt:lpstr>
      <vt:lpstr>6.1.2 软件工程项目的进度网络计划图</vt:lpstr>
      <vt:lpstr>6.1.2 软件工程项目的进度网络计划图</vt:lpstr>
      <vt:lpstr>6.1.2 软件工程项目的进度网络计划图</vt:lpstr>
      <vt:lpstr>6.1.2 软件工程项目的进度网络计划图</vt:lpstr>
      <vt:lpstr>6.1.2 软件工程项目的进度网络计划图</vt:lpstr>
      <vt:lpstr>6.1.2 软件工程项目的进度网络计划图</vt:lpstr>
      <vt:lpstr>PowerPoint 演示文稿</vt:lpstr>
      <vt:lpstr>6.2.1 网络计划中时间参数的计算</vt:lpstr>
      <vt:lpstr>6.2.1 网络计划中时间参数的计算</vt:lpstr>
      <vt:lpstr>6.2.1 网络计划中时间参数的计算</vt:lpstr>
      <vt:lpstr>6.2.1 网络计划中时间参数的计算</vt:lpstr>
      <vt:lpstr>6.2.1 网络计划中时间参数的计算</vt:lpstr>
      <vt:lpstr>6.2.1 网络计划中时间参数的计算</vt:lpstr>
      <vt:lpstr>6.2.1 网络计划中时间参数的计算</vt:lpstr>
      <vt:lpstr>6.2.1 网络计划中时间参数的计算</vt:lpstr>
      <vt:lpstr>6.2.1 网络计划中时间参数的计算</vt:lpstr>
      <vt:lpstr>6.2.1 网络计划中时间参数的计算</vt:lpstr>
      <vt:lpstr>6.2.1 网络计划中时间参数的计算</vt:lpstr>
      <vt:lpstr>6.2.1 网络计划中时间参数的计算</vt:lpstr>
      <vt:lpstr>6.2.1 网络计划中时间参数的计算</vt:lpstr>
      <vt:lpstr>6.2.1 网络计划中时间参数的计算</vt:lpstr>
      <vt:lpstr>6.2.2 关键工作及关键线路</vt:lpstr>
      <vt:lpstr>6.2.2 关键工作及关键线路</vt:lpstr>
      <vt:lpstr>6.2.2 关键工作及关键线路</vt:lpstr>
      <vt:lpstr>6.2.3 关键线路求解</vt:lpstr>
      <vt:lpstr>6.2.3 关键线路求解</vt:lpstr>
      <vt:lpstr>6.2.3 关键线路求解</vt:lpstr>
      <vt:lpstr>6.2.3 关键线路求解</vt:lpstr>
      <vt:lpstr>6.2.3 关键线路求解</vt:lpstr>
      <vt:lpstr>6.2.3 关键线路求解</vt:lpstr>
      <vt:lpstr>6.2.3 关键线路求解</vt:lpstr>
      <vt:lpstr>6.2.3 关键线路求解</vt:lpstr>
      <vt:lpstr>6.2.3 关键线路求解</vt:lpstr>
      <vt:lpstr>6.2.3 关键线路求解</vt:lpstr>
      <vt:lpstr>6.2.3 关键线路求解</vt:lpstr>
      <vt:lpstr>6.2.3 关键线路求解</vt:lpstr>
      <vt:lpstr>6.2.3 关键线路求解</vt:lpstr>
      <vt:lpstr>6.2.3 关键线路求解</vt:lpstr>
      <vt:lpstr>6.2.3 关键线路求解</vt:lpstr>
      <vt:lpstr>6.2.3 关键线路求解</vt:lpstr>
      <vt:lpstr>6.2.3 关键线路求解</vt:lpstr>
      <vt:lpstr>6.2.3 关键线路求解</vt:lpstr>
      <vt:lpstr>6.2.3 关键线路求解</vt:lpstr>
      <vt:lpstr>6.2.3 关键线路求解</vt:lpstr>
      <vt:lpstr>6.2.3 关键线路求解</vt:lpstr>
      <vt:lpstr>6.2.3 关键线路求解</vt:lpstr>
      <vt:lpstr>6.2.3 关键线路求解</vt:lpstr>
      <vt:lpstr>6.2.3 关键线路求解</vt:lpstr>
      <vt:lpstr>6.2.3 关键线路求解</vt:lpstr>
      <vt:lpstr>6.2.3 关键线路求解</vt:lpstr>
      <vt:lpstr>6.2.3 关键线路求解</vt:lpstr>
      <vt:lpstr>6.2.3 关键线路求解</vt:lpstr>
      <vt:lpstr>6.2.3 关键线路求解</vt:lpstr>
      <vt:lpstr>6.2.4 网络进度计划的风险分析</vt:lpstr>
      <vt:lpstr>6.2.4 网络进度计划的风险分析</vt:lpstr>
      <vt:lpstr>6.2.4 网络进度计划的风险分析</vt:lpstr>
      <vt:lpstr>6.2.4 网络进度计划的风险分析</vt:lpstr>
      <vt:lpstr>PowerPoint 演示文稿</vt:lpstr>
      <vt:lpstr>6.3 网络计划优化</vt:lpstr>
      <vt:lpstr>6.3.1 工期优化</vt:lpstr>
      <vt:lpstr>6.3.1 工期优化</vt:lpstr>
      <vt:lpstr>6.3.2 资源优化</vt:lpstr>
      <vt:lpstr>6.3.2 资源优化</vt:lpstr>
      <vt:lpstr>6.3.2 资源优化</vt:lpstr>
      <vt:lpstr>6.3.3 工期-费用优化</vt:lpstr>
      <vt:lpstr>6.3.3 工期-费用优化</vt:lpstr>
      <vt:lpstr>6.3.3 工期-费用优化</vt:lpstr>
      <vt:lpstr>PowerPoint 演示文稿</vt:lpstr>
      <vt:lpstr>PowerPoint 演示文稿</vt:lpstr>
      <vt:lpstr>PowerPoint 演示文稿</vt:lpstr>
      <vt:lpstr>7.1  软件工程项目的团队建设</vt:lpstr>
      <vt:lpstr>7.1.1 软件工程项目团队的特点</vt:lpstr>
      <vt:lpstr>7.1.2 软件工程项目团队的作用</vt:lpstr>
      <vt:lpstr>7.1.3 团队成员的选择</vt:lpstr>
      <vt:lpstr>7.1.3 软件工程项目团队成员的选择</vt:lpstr>
      <vt:lpstr>7.1.3 软件工程项目团队成员的选择</vt:lpstr>
      <vt:lpstr>7.1.3 软件工程项目团队成员的选择</vt:lpstr>
      <vt:lpstr>7.1.3 团队成员的选择</vt:lpstr>
      <vt:lpstr>7.1.4 软件工程项目团队的建设</vt:lpstr>
      <vt:lpstr>7.1.4 软件工程项目团队的建设</vt:lpstr>
      <vt:lpstr>7.1.4 软件工程项目团队的建设</vt:lpstr>
      <vt:lpstr>7.1.4 软件工程项目团队的建设</vt:lpstr>
      <vt:lpstr>7.1.4 软件工程项目团队的建设</vt:lpstr>
      <vt:lpstr>7.1.4 软件工程项目团队的建设</vt:lpstr>
      <vt:lpstr>7.1.4 软件工程项目团队的建设</vt:lpstr>
      <vt:lpstr>PowerPoint 演示文稿</vt:lpstr>
      <vt:lpstr>7.2.1 软件工程项目风险概述</vt:lpstr>
      <vt:lpstr>7.2.1 软件工程项目风险概述</vt:lpstr>
      <vt:lpstr>7.2.1 软件工程项目风险概述</vt:lpstr>
      <vt:lpstr>7.2.1 软件工程项目风险概述</vt:lpstr>
      <vt:lpstr>7.2.1 软件工程项目风险概述</vt:lpstr>
      <vt:lpstr>7.2.2 软件工程项目的风险识别</vt:lpstr>
      <vt:lpstr>7.2.2 软件工程项目的风险识别</vt:lpstr>
      <vt:lpstr>7.2.2 软件工程项目的风险识别</vt:lpstr>
      <vt:lpstr>7.2.2 软件工程项目的风险识别</vt:lpstr>
      <vt:lpstr>7.2.2 软件工程项目的风险识别</vt:lpstr>
      <vt:lpstr>7.2.2 软件工程项目的风险识别</vt:lpstr>
      <vt:lpstr>7.2.2 软件工程项目的风险识别</vt:lpstr>
      <vt:lpstr>7.2.2 软件工程项目的风险识别</vt:lpstr>
      <vt:lpstr>7.2.2 软件工程项目的风险识别</vt:lpstr>
      <vt:lpstr>7.2.2 软件工程项目的风险识别</vt:lpstr>
      <vt:lpstr>7.2.2 软件工程项目的风险识别</vt:lpstr>
      <vt:lpstr>7.2.3 软件工程项目的风险评估分析</vt:lpstr>
      <vt:lpstr>7.2.3 软件工程项目的风险评估分析</vt:lpstr>
      <vt:lpstr>7.2.3 软件工程项目的风险评估分析</vt:lpstr>
      <vt:lpstr>7.2.3 软件工程项目的风险评估分析</vt:lpstr>
      <vt:lpstr>7.2.3 软件工程项目的风险评估分析</vt:lpstr>
      <vt:lpstr>7.2.3 软件工程项目的风险评估分析</vt:lpstr>
      <vt:lpstr>7.2.3 软件工程项目的风险评估分析</vt:lpstr>
      <vt:lpstr>7.2.3 软件工程项目的风险评估分析</vt:lpstr>
      <vt:lpstr>7.2.3 软件工程项目的风险评估分析</vt:lpstr>
      <vt:lpstr>7.2.3 软件工程项目的风险评估分析</vt:lpstr>
      <vt:lpstr>7.2.3 软件工程项目的风险评估分析</vt:lpstr>
      <vt:lpstr>7.2.4 软件工程项目的风险相应规划</vt:lpstr>
      <vt:lpstr>7.2.4 软件工程项目的风险相应规划</vt:lpstr>
      <vt:lpstr>7.2.5 软件工程项目的风险控制</vt:lpstr>
      <vt:lpstr>7.2.5 软件工程项目的风险控制</vt:lpstr>
      <vt:lpstr>PowerPoint 演示文稿</vt:lpstr>
      <vt:lpstr>7.3 软件工程项目的质量管理</vt:lpstr>
      <vt:lpstr>7.3.1 影响软件质量的因素</vt:lpstr>
      <vt:lpstr>7.3.2 软件质量模型</vt:lpstr>
      <vt:lpstr>7.3.2 软件质量模型</vt:lpstr>
      <vt:lpstr>7.3.2 软件质量模型</vt:lpstr>
      <vt:lpstr>7.3.2 软件质量模型</vt:lpstr>
      <vt:lpstr>7.3.2 软件质量模型</vt:lpstr>
      <vt:lpstr>7.3.3 软件质量保证的内容</vt:lpstr>
      <vt:lpstr>7.3.3 软件质量保证的内容</vt:lpstr>
      <vt:lpstr>PowerPoint 演示文稿</vt:lpstr>
      <vt:lpstr>PowerPoint 演示文稿</vt:lpstr>
      <vt:lpstr>PowerPoint 演示文稿</vt:lpstr>
      <vt:lpstr>PowerPoint 演示文稿</vt:lpstr>
      <vt:lpstr>8.1  软件测试的模型</vt:lpstr>
      <vt:lpstr>8.1.1  软件测试V模型</vt:lpstr>
      <vt:lpstr>8.1.2  软件测试W模型</vt:lpstr>
      <vt:lpstr>8.1.3  软件测试H模型</vt:lpstr>
      <vt:lpstr>8.1.4  软件测试X模型</vt:lpstr>
      <vt:lpstr>8.1.5  前置测试模型</vt:lpstr>
      <vt:lpstr>PowerPoint 演示文稿</vt:lpstr>
      <vt:lpstr>8.2   软件测试的类型</vt:lpstr>
      <vt:lpstr>8.2   软件测试的类型</vt:lpstr>
      <vt:lpstr>8.2   软件测试的类型</vt:lpstr>
      <vt:lpstr>8.2   软件测试的类型</vt:lpstr>
      <vt:lpstr>8.2   软件测试的类型</vt:lpstr>
      <vt:lpstr>8.2   软件测试的类型</vt:lpstr>
      <vt:lpstr>8.2   软件测试的类型</vt:lpstr>
      <vt:lpstr>PowerPoint 演示文稿</vt:lpstr>
      <vt:lpstr>8.3.1  黑盒测试法</vt:lpstr>
      <vt:lpstr>8.3.1  黑盒测试法</vt:lpstr>
      <vt:lpstr>8.3.1  黑盒测试法</vt:lpstr>
      <vt:lpstr>8.3.1  黑盒测试法</vt:lpstr>
      <vt:lpstr>8.3.1  黑盒测试法</vt:lpstr>
      <vt:lpstr>8.3.1  黑盒测试法</vt:lpstr>
      <vt:lpstr>8.3.1  黑盒测试法</vt:lpstr>
      <vt:lpstr>8.3.1  黑盒测试法</vt:lpstr>
      <vt:lpstr>8.3.1  黑盒测试法</vt:lpstr>
      <vt:lpstr>8.3.1  黑盒测试法</vt:lpstr>
      <vt:lpstr>8.3.1  黑盒测试法</vt:lpstr>
      <vt:lpstr>8.3.1  黑盒测试法</vt:lpstr>
      <vt:lpstr>8.3.1  黑盒测试法</vt:lpstr>
      <vt:lpstr>8.3.1  黑盒测试法</vt:lpstr>
      <vt:lpstr>8.3.1  黑盒测试法</vt:lpstr>
      <vt:lpstr>8.3.1  黑盒测试法</vt:lpstr>
      <vt:lpstr>8.3.1  黑盒测试法</vt:lpstr>
      <vt:lpstr>8.3.1  黑盒测试法</vt:lpstr>
      <vt:lpstr>8.3.1  黑盒测试法</vt:lpstr>
      <vt:lpstr>8.3.1  黑盒测试法</vt:lpstr>
      <vt:lpstr>8.3.1  黑盒测试法</vt:lpstr>
      <vt:lpstr>8.3.1  黑盒测试法</vt:lpstr>
      <vt:lpstr>8.3.1  黑盒测试法</vt:lpstr>
      <vt:lpstr>8.3.1  黑盒测试法</vt:lpstr>
      <vt:lpstr>8.3.1  黑盒测试法</vt:lpstr>
      <vt:lpstr>8.3.1  黑盒测试法</vt:lpstr>
      <vt:lpstr>8.3.1  黑盒测试法</vt:lpstr>
      <vt:lpstr>8.3.1  黑盒测试法</vt:lpstr>
      <vt:lpstr>8.3.1  黑盒测试法</vt:lpstr>
      <vt:lpstr>8.3.1  黑盒测试法</vt:lpstr>
      <vt:lpstr>8.3.1  黑盒测试法</vt:lpstr>
      <vt:lpstr>8.3.1  黑盒测试法</vt:lpstr>
      <vt:lpstr>8.3.1  黑盒测试法</vt:lpstr>
      <vt:lpstr>8.3.1  黑盒测试法</vt:lpstr>
      <vt:lpstr>8.3.1  黑盒测试法</vt:lpstr>
      <vt:lpstr>8.3.1  黑盒测试法</vt:lpstr>
      <vt:lpstr>8.3.1  黑盒测试法</vt:lpstr>
      <vt:lpstr>8.3.1  黑盒测试法</vt:lpstr>
      <vt:lpstr>8.3.1  黑盒测试法</vt:lpstr>
      <vt:lpstr>8.3.1  黑盒测试法</vt:lpstr>
      <vt:lpstr>8.3.1  黑盒测试法</vt:lpstr>
      <vt:lpstr>8.3.1  黑盒测试法</vt:lpstr>
      <vt:lpstr>8.3.1  黑盒测试法</vt:lpstr>
      <vt:lpstr>8.3.1  黑盒测试法</vt:lpstr>
      <vt:lpstr>8.3.2  白盒测试法</vt:lpstr>
      <vt:lpstr>PowerPoint 演示文稿</vt:lpstr>
      <vt:lpstr>PowerPoint 演示文稿</vt:lpstr>
      <vt:lpstr>PowerPoint 演示文稿</vt:lpstr>
      <vt:lpstr>第9章 软件工程项目后评价</vt:lpstr>
      <vt:lpstr>9.1软件工程项目后评价概述</vt:lpstr>
      <vt:lpstr>9.1软件工程项目后评价概述</vt:lpstr>
      <vt:lpstr>9.1软件工程项目后评价概述</vt:lpstr>
      <vt:lpstr>9.1软件工程项目后评价概述</vt:lpstr>
      <vt:lpstr>9.1软件工程项目后评价概述</vt:lpstr>
      <vt:lpstr>9.1.4 软件工程项目后评价的程序</vt:lpstr>
      <vt:lpstr>9.1.4 软件工程项目后评价的程序</vt:lpstr>
      <vt:lpstr>9.1.4 软件工程项目后评价的程序</vt:lpstr>
      <vt:lpstr>9.1.4 软件工程项目后评价的程序</vt:lpstr>
      <vt:lpstr>PowerPoint 演示文稿</vt:lpstr>
      <vt:lpstr>9.2.1 软件工程项目后评价的内容</vt:lpstr>
      <vt:lpstr>9.2.1 软件工程项目后评价的内容</vt:lpstr>
      <vt:lpstr>9.2.1 软件工程项目后评价的内容</vt:lpstr>
      <vt:lpstr>9.2.2 软件工程项目后评价的方法</vt:lpstr>
      <vt:lpstr>9.2.2 软件工程项目后评价的方法</vt:lpstr>
      <vt:lpstr>9.2.2 软件工程项目后评价的方法</vt:lpstr>
      <vt:lpstr>9.2.2 软件工程项目后评价的方法</vt:lpstr>
      <vt:lpstr>9.2.2 软件工程项目后评价的方法</vt:lpstr>
      <vt:lpstr>9.2.2 软件工程项目后评价的方法</vt:lpstr>
      <vt:lpstr>9.2.2 软件工程项目后评价的方法</vt:lpstr>
      <vt:lpstr>9.2.2 软件工程项目后评价的方法</vt:lpstr>
      <vt:lpstr>9.2.2 软件工程项目后评价的方法</vt:lpstr>
      <vt:lpstr>9.2.2 软件工程项目后评价的方法</vt:lpstr>
      <vt:lpstr>PowerPoint 演示文稿</vt:lpstr>
      <vt:lpstr>9.3.1软件工程项目营运后评价的目的和意义</vt:lpstr>
      <vt:lpstr>9.3.2 软件工程项目营运后评价的内容与方法</vt:lpstr>
      <vt:lpstr>9.3.2 软件工程项目营运后评价的内容与方法</vt:lpstr>
      <vt:lpstr>9.3.2 软件工程项目营运后评价的内容与方法</vt:lpstr>
      <vt:lpstr>9.3.2 软件工程项目营运后评价的内容与方法</vt:lpstr>
      <vt:lpstr>9.3.2 软件工程项目营运后评价的内容与方法</vt:lpstr>
      <vt:lpstr>9.3.2 软件工程项目营运后评价的内容与方法</vt:lpstr>
      <vt:lpstr>9.3.2 软件工程项目营运后评价的内容与方法</vt:lpstr>
      <vt:lpstr>9.3.2 软件工程项目营运后评价的内容与方法</vt:lpstr>
      <vt:lpstr>9.3.2 软件工程项目营运后评价的内容与方法</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siri</dc:creator>
  <cp:lastModifiedBy>DELL</cp:lastModifiedBy>
  <cp:revision>440</cp:revision>
  <dcterms:created xsi:type="dcterms:W3CDTF">2006-08-16T00:00:00Z</dcterms:created>
  <dcterms:modified xsi:type="dcterms:W3CDTF">2024-04-25T00:30:54Z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2757387E0B8D462B99B1AFFF8566847E</vt:lpwstr>
  </property>
  <property fmtid="{D5CDD505-2E9C-101B-9397-08002B2CF9AE}" pid="3" name="KSOProductBuildVer">
    <vt:lpwstr>2052-11.1.0.11875</vt:lpwstr>
  </property>
</Properties>
</file>